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1.bin" ContentType="application/vnd.openxmlformats-officedocument.oleObjec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embeddings/oleObject2.bin" ContentType="application/vnd.openxmlformats-officedocument.oleObject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embeddings/oleObject3.bin" ContentType="application/vnd.openxmlformats-officedocument.oleObject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4"/>
  </p:notesMasterIdLst>
  <p:sldIdLst>
    <p:sldId id="256" r:id="rId2"/>
    <p:sldId id="257" r:id="rId3"/>
    <p:sldId id="260" r:id="rId4"/>
    <p:sldId id="261" r:id="rId5"/>
    <p:sldId id="262" r:id="rId6"/>
    <p:sldId id="30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7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9" r:id="rId32"/>
    <p:sldId id="287" r:id="rId33"/>
    <p:sldId id="288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54" r:id="rId64"/>
    <p:sldId id="320" r:id="rId65"/>
    <p:sldId id="321" r:id="rId66"/>
    <p:sldId id="322" r:id="rId67"/>
    <p:sldId id="323" r:id="rId68"/>
    <p:sldId id="324" r:id="rId69"/>
    <p:sldId id="328" r:id="rId70"/>
    <p:sldId id="325" r:id="rId71"/>
    <p:sldId id="326" r:id="rId72"/>
    <p:sldId id="327" r:id="rId73"/>
    <p:sldId id="329" r:id="rId74"/>
    <p:sldId id="330" r:id="rId75"/>
    <p:sldId id="331" r:id="rId76"/>
    <p:sldId id="336" r:id="rId77"/>
    <p:sldId id="337" r:id="rId78"/>
    <p:sldId id="338" r:id="rId79"/>
    <p:sldId id="339" r:id="rId80"/>
    <p:sldId id="340" r:id="rId81"/>
    <p:sldId id="341" r:id="rId82"/>
    <p:sldId id="342" r:id="rId83"/>
    <p:sldId id="352" r:id="rId84"/>
    <p:sldId id="343" r:id="rId85"/>
    <p:sldId id="344" r:id="rId86"/>
    <p:sldId id="345" r:id="rId87"/>
    <p:sldId id="347" r:id="rId88"/>
    <p:sldId id="348" r:id="rId89"/>
    <p:sldId id="353" r:id="rId90"/>
    <p:sldId id="349" r:id="rId91"/>
    <p:sldId id="350" r:id="rId92"/>
    <p:sldId id="351" r:id="rId9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911"/>
    <a:srgbClr val="B8EFB0"/>
    <a:srgbClr val="CBFFE8"/>
    <a:srgbClr val="9FFFB1"/>
    <a:srgbClr val="FFFF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208" d="100"/>
          <a:sy n="208" d="100"/>
        </p:scale>
        <p:origin x="-25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notesMaster" Target="notesMasters/notesMaster1.xml"/><Relationship Id="rId95" Type="http://schemas.openxmlformats.org/officeDocument/2006/relationships/printerSettings" Target="printerSettings/printerSettings1.bin"/><Relationship Id="rId96" Type="http://schemas.openxmlformats.org/officeDocument/2006/relationships/presProps" Target="presProps.xml"/><Relationship Id="rId97" Type="http://schemas.openxmlformats.org/officeDocument/2006/relationships/viewProps" Target="viewProps.xml"/><Relationship Id="rId98" Type="http://schemas.openxmlformats.org/officeDocument/2006/relationships/theme" Target="theme/theme1.xml"/><Relationship Id="rId9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0A017-DCB8-344E-A1B3-B16B4A431660}" type="datetimeFigureOut">
              <a:rPr lang="en-US" smtClean="0"/>
              <a:pPr/>
              <a:t>1/27/19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9A026-82EA-2841-B7F9-03B8B42727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465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89A026-82EA-2841-B7F9-03B8B42727A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771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2F906C-73C8-42E9-B1C6-BA574EBF9D62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6251B3-54B3-4DD9-B25F-86469B15A085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041732-4FB5-4422-A8CD-BB5F08356DE4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698B3E-1078-4063-A4B0-91B64B4046F1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9B9A8F-EB6F-425E-A270-5266BCBF7243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498BAE-1C84-427A-A224-36202C5426F2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30950F-9477-48B3-B72C-F59DDB5A07C1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9158F0-2BC8-495F-A338-31D33FF1D35E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E8FE7-6CF0-4438-82F3-54E47F7840FC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134147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4148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eaLnBrk="0" hangingPunct="0"/>
            <a:r>
              <a:rPr lang="en-US" sz="1000" b="0">
                <a:latin typeface="Times New Roman" pitchFamily="18" charset="0"/>
              </a:rPr>
              <a:t>8</a:t>
            </a:r>
          </a:p>
        </p:txBody>
      </p:sp>
      <p:sp>
        <p:nvSpPr>
          <p:cNvPr id="134149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4150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4151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4152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eaLnBrk="0" hangingPunct="0"/>
            <a:r>
              <a:rPr lang="en-US" sz="1000" b="0">
                <a:latin typeface="Times New Roman" pitchFamily="18" charset="0"/>
              </a:rPr>
              <a:t>27</a:t>
            </a:r>
          </a:p>
        </p:txBody>
      </p:sp>
      <p:sp>
        <p:nvSpPr>
          <p:cNvPr id="134153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4154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4155" name="Rectangle 10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1" hangingPunct="1"/>
            <a:endParaRPr lang="en-US" smtClean="0"/>
          </a:p>
        </p:txBody>
      </p:sp>
      <p:sp>
        <p:nvSpPr>
          <p:cNvPr id="134156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F58B5-EE0F-4DC1-8558-45C6AB66D32F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0F8E40-3890-4238-AADC-0186B1111AB8}" type="slidenum">
              <a:rPr lang="en-US" smtClean="0"/>
              <a:pPr/>
              <a:t>70</a:t>
            </a:fld>
            <a:endParaRPr lang="en-US" smtClean="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BBA04-27B0-284C-85EA-3E4BC33612EA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5073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89A026-82EA-2841-B7F9-03B8B42727A5}" type="slidenum">
              <a:rPr lang="en-US" smtClean="0"/>
              <a:pPr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568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70823-D171-244E-A34C-48D200C1FA6C}" type="datetimeFigureOut">
              <a:rPr lang="en-US" smtClean="0"/>
              <a:pPr/>
              <a:t>1/27/19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87071-90C6-6A4F-A804-16E5E360E0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904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70823-D171-244E-A34C-48D200C1FA6C}" type="datetimeFigureOut">
              <a:rPr lang="en-US" smtClean="0"/>
              <a:pPr/>
              <a:t>1/27/19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87071-90C6-6A4F-A804-16E5E360E0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788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70823-D171-244E-A34C-48D200C1FA6C}" type="datetimeFigureOut">
              <a:rPr lang="en-US" smtClean="0"/>
              <a:pPr/>
              <a:t>1/27/19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87071-90C6-6A4F-A804-16E5E360E0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14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70823-D171-244E-A34C-48D200C1FA6C}" type="datetimeFigureOut">
              <a:rPr lang="en-US" smtClean="0"/>
              <a:pPr/>
              <a:t>1/27/19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87071-90C6-6A4F-A804-16E5E360E0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289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70823-D171-244E-A34C-48D200C1FA6C}" type="datetimeFigureOut">
              <a:rPr lang="en-US" smtClean="0"/>
              <a:pPr/>
              <a:t>1/27/19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87071-90C6-6A4F-A804-16E5E360E0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899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70823-D171-244E-A34C-48D200C1FA6C}" type="datetimeFigureOut">
              <a:rPr lang="en-US" smtClean="0"/>
              <a:pPr/>
              <a:t>1/27/19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87071-90C6-6A4F-A804-16E5E360E0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724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70823-D171-244E-A34C-48D200C1FA6C}" type="datetimeFigureOut">
              <a:rPr lang="en-US" smtClean="0"/>
              <a:pPr/>
              <a:t>1/27/19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87071-90C6-6A4F-A804-16E5E360E0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22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70823-D171-244E-A34C-48D200C1FA6C}" type="datetimeFigureOut">
              <a:rPr lang="en-US" smtClean="0"/>
              <a:pPr/>
              <a:t>1/27/19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87071-90C6-6A4F-A804-16E5E360E0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05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70823-D171-244E-A34C-48D200C1FA6C}" type="datetimeFigureOut">
              <a:rPr lang="en-US" smtClean="0"/>
              <a:pPr/>
              <a:t>1/27/19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87071-90C6-6A4F-A804-16E5E360E0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992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70823-D171-244E-A34C-48D200C1FA6C}" type="datetimeFigureOut">
              <a:rPr lang="en-US" smtClean="0"/>
              <a:pPr/>
              <a:t>1/27/19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87071-90C6-6A4F-A804-16E5E360E0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657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70823-D171-244E-A34C-48D200C1FA6C}" type="datetimeFigureOut">
              <a:rPr lang="en-US" smtClean="0"/>
              <a:pPr/>
              <a:t>1/27/19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87071-90C6-6A4F-A804-16E5E360E0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088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D2D57-2358-47FB-A2F5-DE56FF9A9E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907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93E43-36E6-4AEA-A161-C292822860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298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70823-D171-244E-A34C-48D200C1FA6C}" type="datetimeFigureOut">
              <a:rPr lang="en-US" smtClean="0"/>
              <a:pPr/>
              <a:t>1/27/19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87071-90C6-6A4F-A804-16E5E360E0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593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hyperlink" Target="http://www.forestryimages.org/images/768x512/1361166.jpg" TargetMode="External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hyperlink" Target="http://4.bp.blogspot.com/_1-Pc1KhgrEs/SwFr11nt8mI/AAAAAAAADnE/VuWj7rYpm90/s1600/pecky.jpg" TargetMode="External"/><Relationship Id="rId5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5" Type="http://schemas.openxmlformats.org/officeDocument/2006/relationships/image" Target="../media/image22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image" Target="../media/image6.jpeg"/><Relationship Id="rId5" Type="http://schemas.openxmlformats.org/officeDocument/2006/relationships/oleObject" Target="../embeddings/oleObject1.bin"/><Relationship Id="rId6" Type="http://schemas.openxmlformats.org/officeDocument/2006/relationships/image" Target="../media/image28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28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Relationship Id="rId3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36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4" Type="http://schemas.openxmlformats.org/officeDocument/2006/relationships/hyperlink" Target="http://www.forestryimages.org/images/768x512/1361166.jpg" TargetMode="External"/><Relationship Id="rId5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Relationship Id="rId3" Type="http://schemas.openxmlformats.org/officeDocument/2006/relationships/image" Target="../media/image30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eg"/><Relationship Id="rId3" Type="http://schemas.openxmlformats.org/officeDocument/2006/relationships/image" Target="../media/image5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4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4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4" Type="http://schemas.openxmlformats.org/officeDocument/2006/relationships/image" Target="../media/image60.jpeg"/><Relationship Id="rId5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4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4" Type="http://schemas.openxmlformats.org/officeDocument/2006/relationships/image" Target="../media/image66.jpeg"/><Relationship Id="rId5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jpeg"/><Relationship Id="rId3" Type="http://schemas.openxmlformats.org/officeDocument/2006/relationships/image" Target="../media/image69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jpeg"/><Relationship Id="rId3" Type="http://schemas.openxmlformats.org/officeDocument/2006/relationships/image" Target="../media/image71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4" Type="http://schemas.openxmlformats.org/officeDocument/2006/relationships/image" Target="../media/image74.jpeg"/><Relationship Id="rId5" Type="http://schemas.openxmlformats.org/officeDocument/2006/relationships/image" Target="../media/image75.jpeg"/><Relationship Id="rId6" Type="http://schemas.openxmlformats.org/officeDocument/2006/relationships/image" Target="../media/image76.jpeg"/><Relationship Id="rId7" Type="http://schemas.openxmlformats.org/officeDocument/2006/relationships/image" Target="../media/image77.jpeg"/><Relationship Id="rId8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4" Type="http://schemas.openxmlformats.org/officeDocument/2006/relationships/image" Target="../media/image82.jpeg"/><Relationship Id="rId5" Type="http://schemas.openxmlformats.org/officeDocument/2006/relationships/image" Target="../media/image83.png"/><Relationship Id="rId6" Type="http://schemas.openxmlformats.org/officeDocument/2006/relationships/image" Target="../media/image84.png"/><Relationship Id="rId7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6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6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jpe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png"/><Relationship Id="rId3" Type="http://schemas.openxmlformats.org/officeDocument/2006/relationships/image" Target="../media/image89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4" Type="http://schemas.openxmlformats.org/officeDocument/2006/relationships/image" Target="../media/image91.png"/><Relationship Id="rId5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4" Type="http://schemas.openxmlformats.org/officeDocument/2006/relationships/image" Target="../media/image95.png"/><Relationship Id="rId5" Type="http://schemas.openxmlformats.org/officeDocument/2006/relationships/image" Target="../media/image96.png"/><Relationship Id="rId6" Type="http://schemas.openxmlformats.org/officeDocument/2006/relationships/image" Target="../media/image97.png"/><Relationship Id="rId7" Type="http://schemas.openxmlformats.org/officeDocument/2006/relationships/image" Target="../media/image98.png"/><Relationship Id="rId8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0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1.jpeg"/><Relationship Id="rId3" Type="http://schemas.openxmlformats.org/officeDocument/2006/relationships/image" Target="../media/image102.jpe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3.jpe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jpeg"/><Relationship Id="rId3" Type="http://schemas.openxmlformats.org/officeDocument/2006/relationships/image" Target="../media/image105.jpe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6.jpe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7.jpeg"/><Relationship Id="rId3" Type="http://schemas.openxmlformats.org/officeDocument/2006/relationships/image" Target="../media/image108.jpe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4" Type="http://schemas.openxmlformats.org/officeDocument/2006/relationships/image" Target="../media/image112.jpeg"/><Relationship Id="rId5" Type="http://schemas.openxmlformats.org/officeDocument/2006/relationships/image" Target="../media/image11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.jpe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4.jpe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5.png"/><Relationship Id="rId3" Type="http://schemas.openxmlformats.org/officeDocument/2006/relationships/image" Target="../media/image116.jpe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7.jpe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7.jpe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900" y="0"/>
            <a:ext cx="51435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9144002" cy="6858001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4243657" y="5252991"/>
            <a:ext cx="531541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chemeClr val="bg1"/>
                </a:solidFill>
              </a:rPr>
              <a:t>Recognition of Wood Decay Fungi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and their damage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907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3258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Goals of this presentation: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65048"/>
            <a:ext cx="8229600" cy="39611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      </a:t>
            </a:r>
            <a:r>
              <a:rPr lang="en-US" sz="2000" b="1" dirty="0" smtClean="0"/>
              <a:t>recognize non-decay fungi </a:t>
            </a:r>
            <a:r>
              <a:rPr lang="en-US" sz="2000" dirty="0" smtClean="0"/>
              <a:t>(those that are present in wood but that do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not damage the structural integrity of the wood) </a:t>
            </a:r>
            <a:r>
              <a:rPr lang="en-US" sz="2000" b="1" dirty="0" smtClean="0"/>
              <a:t>and wood decay fungi 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</a:t>
            </a:r>
            <a:r>
              <a:rPr lang="en-US" sz="2000" dirty="0" smtClean="0"/>
              <a:t>(which impact the structural integrity of wood, weakening its ability to </a:t>
            </a:r>
          </a:p>
          <a:p>
            <a:pPr marL="0" indent="0">
              <a:buNone/>
            </a:pPr>
            <a:r>
              <a:rPr lang="en-US" sz="2000" dirty="0" smtClean="0"/>
              <a:t>      provide support).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</a:t>
            </a:r>
            <a:r>
              <a:rPr lang="en-US" sz="2000" b="1" dirty="0" smtClean="0"/>
              <a:t>detect conditions which </a:t>
            </a:r>
            <a:r>
              <a:rPr lang="en-US" sz="2000" b="1" dirty="0"/>
              <a:t>contribute to excess moisture in the crawl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      </a:t>
            </a:r>
            <a:r>
              <a:rPr lang="en-US" sz="2000" b="1" dirty="0" smtClean="0"/>
              <a:t>provide control methods which will prevent or correct wood decay </a:t>
            </a:r>
            <a:r>
              <a:rPr lang="en-US" sz="2000" dirty="0" smtClean="0"/>
              <a:t>in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structures in compliance with the Rules of the Georgia Structural Pest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Control Commission.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457198" y="1638905"/>
            <a:ext cx="2578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For you to be able to: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394195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Grp="1" noChangeArrowheads="1"/>
          </p:cNvSpPr>
          <p:nvPr>
            <p:ph idx="1"/>
          </p:nvPr>
        </p:nvSpPr>
        <p:spPr bwMode="auto">
          <a:xfrm>
            <a:off x="533400" y="1426029"/>
            <a:ext cx="7924800" cy="150810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2000" b="0" dirty="0"/>
          </a:p>
          <a:p>
            <a:r>
              <a:rPr lang="en-US" sz="2000" b="0" dirty="0"/>
              <a:t>  </a:t>
            </a:r>
            <a:r>
              <a:rPr lang="en-US" sz="2000" b="0" dirty="0" smtClean="0">
                <a:latin typeface="+mj-lt"/>
              </a:rPr>
              <a:t>First</a:t>
            </a:r>
            <a:r>
              <a:rPr lang="en-US" sz="2000" b="0" dirty="0">
                <a:latin typeface="+mj-lt"/>
              </a:rPr>
              <a:t>, let’s learn a little about fungi </a:t>
            </a:r>
            <a:r>
              <a:rPr lang="en-US" sz="2000" dirty="0" smtClean="0">
                <a:latin typeface="+mj-lt"/>
              </a:rPr>
              <a:t>to</a:t>
            </a:r>
            <a:r>
              <a:rPr lang="en-US" sz="2000" b="0" dirty="0" smtClean="0">
                <a:latin typeface="+mj-lt"/>
              </a:rPr>
              <a:t> </a:t>
            </a:r>
            <a:r>
              <a:rPr lang="en-US" sz="2000" b="0" dirty="0">
                <a:latin typeface="+mj-lt"/>
              </a:rPr>
              <a:t>be able </a:t>
            </a:r>
            <a:r>
              <a:rPr lang="en-US" sz="2000" b="0" dirty="0" smtClean="0">
                <a:latin typeface="+mj-lt"/>
              </a:rPr>
              <a:t>to recognize some </a:t>
            </a:r>
          </a:p>
          <a:p>
            <a:pPr marL="0" indent="0"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  </a:t>
            </a:r>
            <a:r>
              <a:rPr lang="en-US" sz="2000" b="0" dirty="0" smtClean="0">
                <a:latin typeface="+mj-lt"/>
              </a:rPr>
              <a:t>common </a:t>
            </a:r>
            <a:r>
              <a:rPr lang="en-US" sz="2000" b="0" dirty="0">
                <a:latin typeface="+mj-lt"/>
              </a:rPr>
              <a:t>types of fungi and the </a:t>
            </a:r>
            <a:r>
              <a:rPr lang="en-US" sz="2000" b="0" dirty="0" smtClean="0">
                <a:latin typeface="+mj-lt"/>
              </a:rPr>
              <a:t>effects they might have </a:t>
            </a:r>
            <a:r>
              <a:rPr lang="en-US" sz="2000" b="0" dirty="0">
                <a:latin typeface="+mj-lt"/>
              </a:rPr>
              <a:t>on wood that </a:t>
            </a:r>
            <a:endParaRPr lang="en-US" sz="2000" b="0" dirty="0" smtClean="0">
              <a:latin typeface="+mj-lt"/>
            </a:endParaRPr>
          </a:p>
          <a:p>
            <a:pPr marL="0" indent="0"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  </a:t>
            </a:r>
            <a:r>
              <a:rPr lang="en-US" sz="2000" b="0" dirty="0" smtClean="0">
                <a:latin typeface="+mj-lt"/>
              </a:rPr>
              <a:t>we </a:t>
            </a:r>
            <a:r>
              <a:rPr lang="en-US" sz="2000" b="0" dirty="0">
                <a:latin typeface="+mj-lt"/>
              </a:rPr>
              <a:t>find in the crawl </a:t>
            </a:r>
            <a:r>
              <a:rPr lang="en-US" sz="2000" b="0" dirty="0" smtClean="0">
                <a:latin typeface="+mj-lt"/>
              </a:rPr>
              <a:t>space of homes.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b="1" dirty="0" smtClean="0">
                <a:latin typeface="+mj-lt"/>
              </a:rPr>
              <a:t>          </a:t>
            </a:r>
            <a:endParaRPr lang="en-US" sz="2400" b="1" dirty="0">
              <a:latin typeface="+mj-lt"/>
            </a:endParaRPr>
          </a:p>
        </p:txBody>
      </p:sp>
      <p:pic>
        <p:nvPicPr>
          <p:cNvPr id="5" name="Picture 6" descr="351-2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444723"/>
            <a:ext cx="1524000" cy="116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7" descr="im_1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3470123"/>
            <a:ext cx="15240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8" descr="wood decay, Poria incrassatus  (Polyporales: Polyporaceae)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5800" y="3470123"/>
            <a:ext cx="1676400" cy="1122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12" descr="4-02-24c_Picture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00800" y="3444723"/>
            <a:ext cx="1676400" cy="1147763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-16933" y="0"/>
            <a:ext cx="91440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5334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+mj-lt"/>
              </a:rPr>
              <a:t>Some Fungus Terminology</a:t>
            </a:r>
            <a:endParaRPr lang="en-US" sz="3200" b="1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0601" y="4719486"/>
            <a:ext cx="152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spores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743200" y="4719486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hyphae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495800" y="4719486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mycelia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400800" y="4719486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/>
              <a:t>rhyzomorph</a:t>
            </a:r>
            <a:endParaRPr lang="en-US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90600" y="5291667"/>
            <a:ext cx="3276600" cy="338554"/>
          </a:xfrm>
          <a:prstGeom prst="rect">
            <a:avLst/>
          </a:prstGeom>
          <a:solidFill>
            <a:srgbClr val="FFFFF0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These are microscopic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4495800" y="5291667"/>
            <a:ext cx="3581400" cy="338554"/>
          </a:xfrm>
          <a:prstGeom prst="rect">
            <a:avLst/>
          </a:prstGeom>
          <a:solidFill>
            <a:srgbClr val="CBFFE8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  These can be seen with the naked eye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89670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838200"/>
            <a:ext cx="7620000" cy="510540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000" b="1" dirty="0" smtClean="0">
                <a:latin typeface="+mj-lt"/>
              </a:rPr>
              <a:t>Spores</a:t>
            </a:r>
            <a:r>
              <a:rPr lang="en-US" sz="2000" dirty="0" smtClean="0">
                <a:latin typeface="+mj-lt"/>
              </a:rPr>
              <a:t> are like microscopic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seeds.  They are produced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by </a:t>
            </a:r>
            <a:r>
              <a:rPr lang="en-US" sz="2000" dirty="0" err="1" smtClean="0">
                <a:latin typeface="+mj-lt"/>
              </a:rPr>
              <a:t>sporophores</a:t>
            </a:r>
            <a:r>
              <a:rPr lang="en-US" sz="2000" dirty="0" smtClean="0">
                <a:latin typeface="+mj-lt"/>
              </a:rPr>
              <a:t>, or fruiting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bodies of fungi.  When these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asexual spores germinate,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they form hyphae.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3600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b="1" dirty="0" err="1" smtClean="0">
                <a:latin typeface="+mj-lt"/>
              </a:rPr>
              <a:t>Hyphae</a:t>
            </a:r>
            <a:r>
              <a:rPr lang="en-US" sz="2000" dirty="0" smtClean="0">
                <a:latin typeface="+mj-lt"/>
              </a:rPr>
              <a:t> are root-like, long,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branching, filamentous cells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(microscopic strands) that grow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from the spores and feed on wood.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3600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b="1" dirty="0" smtClean="0">
                <a:latin typeface="+mj-lt"/>
              </a:rPr>
              <a:t>Mycelia</a:t>
            </a:r>
            <a:r>
              <a:rPr lang="en-US" sz="2000" dirty="0" smtClean="0">
                <a:latin typeface="+mj-lt"/>
              </a:rPr>
              <a:t> are a mass, group or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bundle of branching hyphae.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They appear like </a:t>
            </a:r>
            <a:r>
              <a:rPr lang="en-US" sz="2000" dirty="0" err="1" smtClean="0">
                <a:latin typeface="+mj-lt"/>
              </a:rPr>
              <a:t>spiderwebs</a:t>
            </a:r>
            <a:r>
              <a:rPr lang="en-US" sz="2000" dirty="0" smtClean="0">
                <a:latin typeface="+mj-lt"/>
              </a:rPr>
              <a:t>.</a:t>
            </a:r>
          </a:p>
        </p:txBody>
      </p:sp>
      <p:pic>
        <p:nvPicPr>
          <p:cNvPr id="16388" name="Picture 4" descr="im_1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914400"/>
            <a:ext cx="3276600" cy="2457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6389" name="Line 5"/>
          <p:cNvSpPr>
            <a:spLocks noChangeShapeType="1"/>
          </p:cNvSpPr>
          <p:nvPr/>
        </p:nvSpPr>
        <p:spPr bwMode="auto">
          <a:xfrm flipV="1">
            <a:off x="4076095" y="2209799"/>
            <a:ext cx="1796143" cy="11620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>
            <a:off x="4252686" y="1052286"/>
            <a:ext cx="1676400" cy="30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>
            <a:off x="4252686" y="1052286"/>
            <a:ext cx="1676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4233333" y="1052286"/>
            <a:ext cx="2015067" cy="624114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6393" name="Picture 10" descr="LH_mycelli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3619081"/>
            <a:ext cx="3235325" cy="2730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4" name="Line 11"/>
          <p:cNvSpPr>
            <a:spLocks noChangeShapeType="1"/>
          </p:cNvSpPr>
          <p:nvPr/>
        </p:nvSpPr>
        <p:spPr bwMode="auto">
          <a:xfrm>
            <a:off x="4336143" y="5146524"/>
            <a:ext cx="1856619" cy="10280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-16133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7620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0918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animBg="1"/>
      <p:bldP spid="16390" grpId="0" animBg="1"/>
      <p:bldP spid="16391" grpId="0" animBg="1"/>
      <p:bldP spid="16392" grpId="0" animBg="1"/>
      <p:bldP spid="1639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914400"/>
            <a:ext cx="8229600" cy="57912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Fungi reproduce asexually by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000" dirty="0" smtClean="0">
                <a:latin typeface="+mj-lt"/>
              </a:rPr>
              <a:t>      microscopic seed-like spores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000" dirty="0" smtClean="0">
                <a:latin typeface="+mj-lt"/>
              </a:rPr>
              <a:t>      which float on air currents and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attach to wood.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Spores of </a:t>
            </a:r>
            <a:r>
              <a:rPr lang="en-US" sz="2000" b="1" dirty="0" smtClean="0">
                <a:latin typeface="+mj-lt"/>
              </a:rPr>
              <a:t>surface molds and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b="1" dirty="0" smtClean="0">
                <a:latin typeface="+mj-lt"/>
              </a:rPr>
              <a:t>      mildews</a:t>
            </a:r>
            <a:r>
              <a:rPr lang="en-US" sz="2000" dirty="0" smtClean="0">
                <a:latin typeface="+mj-lt"/>
              </a:rPr>
              <a:t> that are present on the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wood germinate when wood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contains </a:t>
            </a:r>
            <a:r>
              <a:rPr lang="en-US" sz="2000" b="1" dirty="0" smtClean="0">
                <a:latin typeface="+mj-lt"/>
              </a:rPr>
              <a:t>at least 20% moisture</a:t>
            </a:r>
            <a:r>
              <a:rPr lang="en-US" sz="2000" dirty="0" smtClean="0">
                <a:latin typeface="+mj-lt"/>
              </a:rPr>
              <a:t>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but these non-decay fungi don’t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structurally damage the wood.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Spores of </a:t>
            </a:r>
            <a:r>
              <a:rPr lang="en-US" sz="2000" b="1" dirty="0" smtClean="0">
                <a:latin typeface="+mj-lt"/>
              </a:rPr>
              <a:t>wood decay fungi</a:t>
            </a:r>
            <a:r>
              <a:rPr lang="en-US" sz="2000" dirty="0" smtClean="0">
                <a:latin typeface="+mj-lt"/>
              </a:rPr>
              <a:t> begin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000" dirty="0" smtClean="0">
                <a:latin typeface="+mj-lt"/>
              </a:rPr>
              <a:t>      to germinate and grow hyphae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000" dirty="0" smtClean="0">
                <a:latin typeface="+mj-lt"/>
              </a:rPr>
              <a:t>      which damage wood when the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000" dirty="0" smtClean="0">
                <a:latin typeface="+mj-lt"/>
              </a:rPr>
              <a:t>      wood has </a:t>
            </a:r>
            <a:r>
              <a:rPr lang="en-US" sz="2000" b="1" dirty="0" smtClean="0">
                <a:latin typeface="+mj-lt"/>
              </a:rPr>
              <a:t>at least 28% moisture.</a:t>
            </a:r>
            <a:r>
              <a:rPr lang="en-US" sz="2000" dirty="0" smtClean="0">
                <a:latin typeface="+mj-lt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</a:t>
            </a:r>
          </a:p>
        </p:txBody>
      </p:sp>
      <p:pic>
        <p:nvPicPr>
          <p:cNvPr id="18436" name="Picture 21" descr="351-20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81600" y="1066800"/>
            <a:ext cx="3048000" cy="2336800"/>
          </a:xfrm>
          <a:noFill/>
          <a:ln>
            <a:solidFill>
              <a:schemeClr val="tx1"/>
            </a:solidFill>
          </a:ln>
        </p:spPr>
      </p:pic>
      <p:pic>
        <p:nvPicPr>
          <p:cNvPr id="18437" name="Picture 22" descr="im_1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3962400"/>
            <a:ext cx="3048000" cy="22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762000"/>
            <a:ext cx="3810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5752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92808" y="522207"/>
            <a:ext cx="7091497" cy="5840985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3300" b="1" dirty="0" smtClean="0"/>
              <a:t>So</a:t>
            </a:r>
            <a:r>
              <a:rPr lang="en-US" b="1" dirty="0" smtClean="0"/>
              <a:t>…</a:t>
            </a:r>
          </a:p>
          <a:p>
            <a:pPr marL="0" indent="0" algn="ctr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sz="3300" dirty="0"/>
              <a:t>l</a:t>
            </a:r>
            <a:r>
              <a:rPr lang="en-US" sz="3300" dirty="0" smtClean="0"/>
              <a:t>et’s look at the 2 types of fungi that we often </a:t>
            </a:r>
          </a:p>
          <a:p>
            <a:pPr marL="0" indent="0">
              <a:buNone/>
            </a:pPr>
            <a:r>
              <a:rPr lang="en-US" sz="3300" dirty="0" smtClean="0"/>
              <a:t>see in crawl space </a:t>
            </a:r>
            <a:r>
              <a:rPr lang="en-US" sz="3300" dirty="0" smtClean="0"/>
              <a:t>homes:</a:t>
            </a:r>
            <a:endParaRPr lang="en-US" sz="3300" dirty="0" smtClean="0"/>
          </a:p>
          <a:p>
            <a:pPr marL="0" indent="0">
              <a:buNone/>
            </a:pPr>
            <a:r>
              <a:rPr lang="en-US" sz="3300" dirty="0" smtClean="0"/>
              <a:t> </a:t>
            </a:r>
          </a:p>
          <a:p>
            <a:r>
              <a:rPr lang="en-US" sz="3300" b="1" dirty="0" smtClean="0"/>
              <a:t>non-decay fungi </a:t>
            </a:r>
            <a:r>
              <a:rPr lang="en-US" sz="3300" dirty="0" smtClean="0"/>
              <a:t>which do not impact </a:t>
            </a:r>
          </a:p>
          <a:p>
            <a:pPr marL="0" indent="0">
              <a:buNone/>
            </a:pPr>
            <a:r>
              <a:rPr lang="en-US" sz="3300" dirty="0" smtClean="0"/>
              <a:t>    the structural integrity of wood  </a:t>
            </a:r>
          </a:p>
          <a:p>
            <a:pPr marL="0" indent="0">
              <a:buNone/>
            </a:pPr>
            <a:endParaRPr lang="en-US" sz="3300" dirty="0" smtClean="0"/>
          </a:p>
          <a:p>
            <a:pPr marL="0" indent="0">
              <a:buNone/>
            </a:pPr>
            <a:r>
              <a:rPr lang="en-US" sz="3300" dirty="0"/>
              <a:t> </a:t>
            </a:r>
            <a:r>
              <a:rPr lang="en-US" sz="3300" dirty="0" smtClean="0"/>
              <a:t>                               and</a:t>
            </a:r>
            <a:r>
              <a:rPr lang="en-US" sz="3300" b="1" dirty="0" smtClean="0"/>
              <a:t> </a:t>
            </a:r>
          </a:p>
          <a:p>
            <a:pPr marL="0" indent="0">
              <a:buNone/>
            </a:pPr>
            <a:endParaRPr lang="en-US" sz="3300" b="1" dirty="0"/>
          </a:p>
          <a:p>
            <a:r>
              <a:rPr lang="en-US" sz="3300" b="1" dirty="0" smtClean="0"/>
              <a:t>wood decay fungi </a:t>
            </a:r>
            <a:r>
              <a:rPr lang="en-US" sz="3300" dirty="0" smtClean="0"/>
              <a:t>which do</a:t>
            </a:r>
            <a:r>
              <a:rPr lang="en-US" sz="3300" dirty="0"/>
              <a:t> </a:t>
            </a:r>
            <a:r>
              <a:rPr lang="en-US" sz="3300" dirty="0" smtClean="0"/>
              <a:t>impact the </a:t>
            </a:r>
          </a:p>
          <a:p>
            <a:pPr marL="0" indent="0">
              <a:buNone/>
            </a:pPr>
            <a:r>
              <a:rPr lang="en-US" sz="3300" dirty="0"/>
              <a:t> </a:t>
            </a:r>
            <a:r>
              <a:rPr lang="en-US" sz="3300" dirty="0" smtClean="0"/>
              <a:t>   structural integrity of structural wood)</a:t>
            </a: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2218816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7924800" cy="3687763"/>
          </a:xfrm>
          <a:noFill/>
        </p:spPr>
        <p:txBody>
          <a:bodyPr/>
          <a:lstStyle/>
          <a:p>
            <a:pPr eaLnBrk="1" hangingPunct="1"/>
            <a:r>
              <a:rPr lang="en-US" sz="2000" b="1" i="1" dirty="0" smtClean="0"/>
              <a:t> </a:t>
            </a:r>
            <a:r>
              <a:rPr lang="en-US" sz="2400" b="1" i="1" dirty="0" smtClean="0"/>
              <a:t>  </a:t>
            </a:r>
            <a:r>
              <a:rPr lang="en-US" sz="2400" dirty="0" smtClean="0">
                <a:latin typeface="+mj-lt"/>
              </a:rPr>
              <a:t>is</a:t>
            </a:r>
            <a:r>
              <a:rPr lang="en-US" sz="2400" b="1" i="1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a plant-like organism  </a:t>
            </a:r>
          </a:p>
          <a:p>
            <a:pPr eaLnBrk="1" hangingPunct="1">
              <a:buFontTx/>
              <a:buNone/>
            </a:pPr>
            <a:r>
              <a:rPr lang="en-US" sz="2400" dirty="0" smtClean="0">
                <a:latin typeface="+mj-lt"/>
              </a:rPr>
              <a:t>        that </a:t>
            </a:r>
            <a:r>
              <a:rPr lang="en-US" sz="2400" u="sng" dirty="0" smtClean="0">
                <a:latin typeface="+mj-lt"/>
              </a:rPr>
              <a:t>lacks</a:t>
            </a:r>
            <a:r>
              <a:rPr lang="en-US" sz="2400" dirty="0" smtClean="0">
                <a:solidFill>
                  <a:srgbClr val="FFFFFF"/>
                </a:solidFill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chlorophyll</a:t>
            </a:r>
            <a:r>
              <a:rPr lang="en-US" sz="2400" dirty="0" smtClean="0">
                <a:solidFill>
                  <a:srgbClr val="FFFFFF"/>
                </a:solidFill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sz="2400" dirty="0" smtClean="0">
                <a:latin typeface="+mj-lt"/>
              </a:rPr>
              <a:t>        and uses starches, sugars, </a:t>
            </a:r>
          </a:p>
          <a:p>
            <a:pPr eaLnBrk="1" hangingPunct="1">
              <a:buFontTx/>
              <a:buNone/>
            </a:pPr>
            <a:r>
              <a:rPr lang="en-US" sz="2400" dirty="0" smtClean="0">
                <a:latin typeface="+mj-lt"/>
              </a:rPr>
              <a:t>        proteins, and/or fats in </a:t>
            </a:r>
          </a:p>
          <a:p>
            <a:pPr eaLnBrk="1" hangingPunct="1">
              <a:buFontTx/>
              <a:buNone/>
            </a:pPr>
            <a:r>
              <a:rPr lang="en-US" sz="2400" dirty="0" smtClean="0">
                <a:latin typeface="+mj-lt"/>
              </a:rPr>
              <a:t>        wood storage cells in for </a:t>
            </a:r>
          </a:p>
          <a:p>
            <a:pPr eaLnBrk="1" hangingPunct="1">
              <a:buFontTx/>
              <a:buNone/>
            </a:pPr>
            <a:r>
              <a:rPr lang="en-US" sz="2400" dirty="0" smtClean="0">
                <a:latin typeface="+mj-lt"/>
              </a:rPr>
              <a:t>        food. </a:t>
            </a:r>
          </a:p>
        </p:txBody>
      </p:sp>
      <p:pic>
        <p:nvPicPr>
          <p:cNvPr id="13316" name="Picture 6" descr="Crawl_Space446-DF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19171" y="2133600"/>
            <a:ext cx="3886200" cy="28908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317" name="Rectangle 7"/>
          <p:cNvSpPr>
            <a:spLocks noChangeArrowheads="1"/>
          </p:cNvSpPr>
          <p:nvPr/>
        </p:nvSpPr>
        <p:spPr bwMode="auto">
          <a:xfrm flipV="1">
            <a:off x="4267200" y="4724400"/>
            <a:ext cx="45720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Line 8"/>
          <p:cNvSpPr>
            <a:spLocks noChangeShapeType="1"/>
          </p:cNvSpPr>
          <p:nvPr/>
        </p:nvSpPr>
        <p:spPr bwMode="auto">
          <a:xfrm>
            <a:off x="4619171" y="4724400"/>
            <a:ext cx="388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A non-decay fungus</a:t>
            </a:r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62000" y="5334000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  <a:latin typeface="+mj-lt"/>
              </a:rPr>
              <a:t>It does not impact the structural integrity of wood!</a:t>
            </a:r>
            <a:endParaRPr lang="en-US" sz="28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175432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096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+mj-lt"/>
              </a:rPr>
              <a:t>A non-decay fungi</a:t>
            </a:r>
            <a:endParaRPr lang="en-US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226516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362200"/>
            <a:ext cx="7924800" cy="3810000"/>
          </a:xfrm>
        </p:spPr>
        <p:txBody>
          <a:bodyPr>
            <a:noAutofit/>
          </a:bodyPr>
          <a:lstStyle/>
          <a:p>
            <a:pPr marL="609600" indent="-609600" eaLnBrk="1" hangingPunct="1">
              <a:buFontTx/>
              <a:buNone/>
            </a:pPr>
            <a:r>
              <a:rPr lang="en-US" sz="2400" dirty="0" smtClean="0">
                <a:latin typeface="+mj-lt"/>
              </a:rPr>
              <a:t>1.  </a:t>
            </a:r>
            <a:r>
              <a:rPr lang="en-US" sz="2400" b="1" dirty="0" smtClean="0">
                <a:latin typeface="+mj-lt"/>
              </a:rPr>
              <a:t>Surface-staining fungi</a:t>
            </a:r>
            <a:r>
              <a:rPr lang="en-US" sz="2400" dirty="0" smtClean="0">
                <a:latin typeface="+mj-lt"/>
              </a:rPr>
              <a:t> - Molds and Mildews</a:t>
            </a:r>
          </a:p>
          <a:p>
            <a:pPr marL="609600" indent="-609600" eaLnBrk="1" hangingPunct="1">
              <a:buFontTx/>
              <a:buNone/>
            </a:pPr>
            <a:endParaRPr lang="en-US" sz="2400" dirty="0" smtClean="0">
              <a:latin typeface="+mj-lt"/>
            </a:endParaRPr>
          </a:p>
          <a:p>
            <a:pPr marL="609600" indent="-609600" eaLnBrk="1" hangingPunct="1">
              <a:buFontTx/>
              <a:buNone/>
            </a:pPr>
            <a:r>
              <a:rPr lang="en-US" sz="2400" dirty="0" smtClean="0">
                <a:latin typeface="+mj-lt"/>
              </a:rPr>
              <a:t>2.  </a:t>
            </a:r>
            <a:r>
              <a:rPr lang="en-US" sz="2400" b="1" dirty="0" smtClean="0">
                <a:latin typeface="+mj-lt"/>
              </a:rPr>
              <a:t>Sap-staining fungi </a:t>
            </a:r>
            <a:r>
              <a:rPr lang="en-US" sz="2400" dirty="0" smtClean="0">
                <a:latin typeface="+mj-lt"/>
              </a:rPr>
              <a:t>– Blue stain fungi (occur in live trees)</a:t>
            </a:r>
          </a:p>
          <a:p>
            <a:pPr marL="609600" indent="-609600" eaLnBrk="1" hangingPunct="1">
              <a:buFontTx/>
              <a:buNone/>
            </a:pPr>
            <a:endParaRPr lang="en-US" sz="2400" dirty="0" smtClean="0">
              <a:latin typeface="+mj-lt"/>
            </a:endParaRPr>
          </a:p>
          <a:p>
            <a:pPr marL="609600" indent="-609600" eaLnBrk="1" hangingPunct="1">
              <a:buFontTx/>
              <a:buNone/>
            </a:pPr>
            <a:r>
              <a:rPr lang="en-US" sz="2400" dirty="0" smtClean="0">
                <a:latin typeface="+mj-lt"/>
              </a:rPr>
              <a:t>   They use starches, sugars, proteins, and/or fats in wood </a:t>
            </a:r>
          </a:p>
          <a:p>
            <a:pPr marL="609600" indent="-609600" eaLnBrk="1" hangingPunct="1">
              <a:buFontTx/>
              <a:buNone/>
            </a:pPr>
            <a:r>
              <a:rPr lang="en-US" sz="2400" dirty="0" smtClean="0">
                <a:latin typeface="+mj-lt"/>
              </a:rPr>
              <a:t>   storage cells in for food.  They don’t use cellulose, </a:t>
            </a:r>
          </a:p>
          <a:p>
            <a:pPr marL="609600" indent="-609600" eaLnBrk="1" hangingPunct="1">
              <a:buFontTx/>
              <a:buNone/>
            </a:pPr>
            <a:r>
              <a:rPr lang="en-US" sz="2400" dirty="0" smtClean="0">
                <a:latin typeface="+mj-lt"/>
              </a:rPr>
              <a:t>   </a:t>
            </a:r>
            <a:r>
              <a:rPr lang="en-US" sz="2400" dirty="0" err="1" smtClean="0">
                <a:latin typeface="+mj-lt"/>
              </a:rPr>
              <a:t>hemicellulose</a:t>
            </a:r>
            <a:r>
              <a:rPr lang="en-US" sz="2400" dirty="0" smtClean="0">
                <a:latin typeface="+mj-lt"/>
              </a:rPr>
              <a:t> or lignin in the cell walls for food and, thus, </a:t>
            </a:r>
          </a:p>
          <a:p>
            <a:pPr marL="609600" indent="-609600" eaLnBrk="1" hangingPunct="1">
              <a:buFontTx/>
              <a:buNone/>
            </a:pPr>
            <a:r>
              <a:rPr lang="en-US" sz="2400" dirty="0" smtClean="0">
                <a:latin typeface="+mj-lt"/>
              </a:rPr>
              <a:t>   they do </a:t>
            </a:r>
            <a:r>
              <a:rPr lang="en-US" sz="2400" u="sng" dirty="0" smtClean="0">
                <a:latin typeface="+mj-lt"/>
              </a:rPr>
              <a:t>not</a:t>
            </a:r>
            <a:r>
              <a:rPr lang="en-US" sz="2400" dirty="0" smtClean="0">
                <a:latin typeface="+mj-lt"/>
              </a:rPr>
              <a:t> affect the structural integrity of wood.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16858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+mj-lt"/>
              </a:rPr>
              <a:t>Non-Decay Fungi</a:t>
            </a:r>
          </a:p>
          <a:p>
            <a:pPr algn="ctr"/>
            <a:endParaRPr lang="en-US" sz="800" b="1" dirty="0" smtClean="0">
              <a:latin typeface="+mj-lt"/>
            </a:endParaRPr>
          </a:p>
          <a:p>
            <a:pPr algn="ctr"/>
            <a:r>
              <a:rPr lang="en-US" sz="2400" b="1" dirty="0" smtClean="0">
                <a:latin typeface="+mj-lt"/>
              </a:rPr>
              <a:t>(start developing at 20% moisture levels or &gt; in wood)</a:t>
            </a:r>
            <a:endParaRPr lang="en-US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675675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Crawl_Space446-DF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981200"/>
            <a:ext cx="3657600" cy="297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191000" y="1981200"/>
            <a:ext cx="4407134" cy="2709863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381000" y="4800600"/>
            <a:ext cx="7924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191000" y="1981200"/>
            <a:ext cx="533400" cy="3124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001000" y="1905000"/>
            <a:ext cx="914400" cy="3352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7200" y="1600200"/>
            <a:ext cx="8229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67832" y="5029200"/>
            <a:ext cx="33231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+mj-lt"/>
              </a:rPr>
              <a:t>Surface-staining fungi</a:t>
            </a:r>
            <a:endParaRPr lang="en-US" sz="2000" b="1" dirty="0">
              <a:latin typeface="+mj-lt"/>
            </a:endParaRPr>
          </a:p>
          <a:p>
            <a:pPr algn="ctr"/>
            <a:r>
              <a:rPr lang="en-US" sz="2000" dirty="0" smtClean="0">
                <a:latin typeface="+mj-lt"/>
              </a:rPr>
              <a:t>(Molds &amp; Mildews)</a:t>
            </a:r>
            <a:endParaRPr lang="en-US" sz="20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85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+mj-lt"/>
              </a:rPr>
              <a:t>Non-decay Fungi</a:t>
            </a:r>
            <a:endParaRPr lang="en-US" sz="3200" b="1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7833" y="4659868"/>
            <a:ext cx="7408334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8763000" y="6629400"/>
            <a:ext cx="38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rgbClr val="000000"/>
                </a:solidFill>
                <a:latin typeface="+mj-lt"/>
              </a:rPr>
              <a:t>10</a:t>
            </a:r>
            <a:endParaRPr lang="en-US" sz="8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24400" y="5029200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Sap-staining fungi</a:t>
            </a:r>
          </a:p>
          <a:p>
            <a:pPr algn="ctr"/>
            <a:r>
              <a:rPr lang="en-US" sz="2000" dirty="0" smtClean="0"/>
              <a:t>(Blue stain fungi)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96770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61142" y="2364619"/>
            <a:ext cx="7068457" cy="3314020"/>
          </a:xfrm>
          <a:noFill/>
        </p:spPr>
        <p:txBody>
          <a:bodyPr/>
          <a:lstStyle/>
          <a:p>
            <a:pPr eaLnBrk="1" hangingPunct="1"/>
            <a:r>
              <a:rPr lang="en-US" sz="2400" b="1" i="1" dirty="0" smtClean="0"/>
              <a:t> </a:t>
            </a:r>
            <a:r>
              <a:rPr lang="en-US" sz="2000" dirty="0" smtClean="0">
                <a:latin typeface="+mj-lt"/>
              </a:rPr>
              <a:t>is a plant-like organism that lacks</a:t>
            </a:r>
            <a:r>
              <a:rPr lang="en-US" sz="2000" u="sng" dirty="0" smtClean="0">
                <a:latin typeface="+mj-lt"/>
              </a:rPr>
              <a:t> </a:t>
            </a:r>
          </a:p>
          <a:p>
            <a:pPr eaLnBrk="1" hangingPunct="1">
              <a:buFontTx/>
              <a:buNone/>
            </a:pPr>
            <a:r>
              <a:rPr lang="en-US" sz="2000" dirty="0" smtClean="0">
                <a:latin typeface="+mj-lt"/>
              </a:rPr>
              <a:t>       chlorophyll and uses </a:t>
            </a:r>
            <a:r>
              <a:rPr lang="en-US" sz="2000" b="1" dirty="0" smtClean="0">
                <a:latin typeface="+mj-lt"/>
              </a:rPr>
              <a:t>cellulose, </a:t>
            </a:r>
          </a:p>
          <a:p>
            <a:pPr eaLnBrk="1" hangingPunct="1">
              <a:buFontTx/>
              <a:buNone/>
            </a:pPr>
            <a:r>
              <a:rPr lang="en-US" sz="2000" b="1" dirty="0" smtClean="0">
                <a:latin typeface="+mj-lt"/>
              </a:rPr>
              <a:t>       hemicellulose </a:t>
            </a:r>
            <a:r>
              <a:rPr lang="en-US" sz="2000" dirty="0" smtClean="0">
                <a:latin typeface="+mj-lt"/>
              </a:rPr>
              <a:t>and/or</a:t>
            </a:r>
            <a:r>
              <a:rPr lang="en-US" sz="2000" b="1" dirty="0" smtClean="0">
                <a:latin typeface="+mj-lt"/>
              </a:rPr>
              <a:t> lignin </a:t>
            </a:r>
            <a:r>
              <a:rPr lang="en-US" sz="2000" dirty="0" smtClean="0">
                <a:latin typeface="+mj-lt"/>
              </a:rPr>
              <a:t>in the</a:t>
            </a:r>
          </a:p>
          <a:p>
            <a:pPr eaLnBrk="1" hangingPunct="1">
              <a:buFontTx/>
              <a:buNone/>
            </a:pPr>
            <a:r>
              <a:rPr lang="en-US" sz="2000" dirty="0" smtClean="0">
                <a:latin typeface="+mj-lt"/>
              </a:rPr>
              <a:t>       cell walls of wood for food.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0" y="5105400"/>
            <a:ext cx="9144000" cy="10156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It </a:t>
            </a:r>
            <a:r>
              <a:rPr lang="en-US" sz="2000" dirty="0">
                <a:latin typeface="+mj-lt"/>
              </a:rPr>
              <a:t>may impact the structural </a:t>
            </a:r>
            <a:r>
              <a:rPr lang="en-US" sz="2000" dirty="0" smtClean="0">
                <a:latin typeface="+mj-lt"/>
              </a:rPr>
              <a:t>integrity </a:t>
            </a:r>
          </a:p>
          <a:p>
            <a:pPr algn="ctr"/>
            <a:r>
              <a:rPr lang="en-US" sz="2000" dirty="0" smtClean="0">
                <a:latin typeface="+mj-lt"/>
              </a:rPr>
              <a:t>of </a:t>
            </a:r>
            <a:r>
              <a:rPr lang="en-US" sz="2000" dirty="0">
                <a:latin typeface="+mj-lt"/>
              </a:rPr>
              <a:t>structural wood, resulting in </a:t>
            </a:r>
            <a:r>
              <a:rPr lang="en-US" sz="2000" dirty="0" smtClean="0">
                <a:latin typeface="+mj-lt"/>
              </a:rPr>
              <a:t>a </a:t>
            </a:r>
          </a:p>
          <a:p>
            <a:pPr algn="ctr"/>
            <a:r>
              <a:rPr lang="en-US" sz="2000" dirty="0" smtClean="0">
                <a:latin typeface="+mj-lt"/>
              </a:rPr>
              <a:t>reduction of </a:t>
            </a:r>
            <a:r>
              <a:rPr lang="en-US" sz="2000" dirty="0">
                <a:latin typeface="+mj-lt"/>
              </a:rPr>
              <a:t>its strength</a:t>
            </a:r>
          </a:p>
        </p:txBody>
      </p:sp>
      <p:pic>
        <p:nvPicPr>
          <p:cNvPr id="7" name="Picture 4" descr="brown%20rot%20fore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019800" y="1719942"/>
            <a:ext cx="2057400" cy="2989813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0" y="6096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+mj-lt"/>
              </a:rPr>
              <a:t>A wood decay fungus</a:t>
            </a:r>
            <a:endParaRPr lang="en-US" sz="3200" b="1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63000" y="6642556"/>
            <a:ext cx="60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rgbClr val="000000"/>
                </a:solidFill>
                <a:latin typeface="+mj-lt"/>
              </a:rPr>
              <a:t>   30</a:t>
            </a:r>
            <a:endParaRPr lang="en-US" sz="800" b="1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007316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2438400"/>
          </a:xfrm>
          <a:noFill/>
          <a:ln>
            <a:noFill/>
          </a:ln>
        </p:spPr>
        <p:txBody>
          <a:bodyPr/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>First, let’s recognize </a:t>
            </a:r>
            <a:r>
              <a:rPr lang="en-US" sz="2800" b="1" dirty="0">
                <a:solidFill>
                  <a:srgbClr val="000000"/>
                </a:solidFill>
              </a:rPr>
              <a:t>2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</a:rPr>
              <a:t>wood decay fungi that </a:t>
            </a:r>
            <a:br>
              <a:rPr lang="en-US" sz="2800" b="1" dirty="0" smtClean="0">
                <a:solidFill>
                  <a:srgbClr val="000000"/>
                </a:solidFill>
              </a:rPr>
            </a:br>
            <a:r>
              <a:rPr lang="en-US" sz="2800" b="1" dirty="0" smtClean="0">
                <a:solidFill>
                  <a:srgbClr val="000000"/>
                </a:solidFill>
              </a:rPr>
              <a:t>develop only in live trees or logs:</a:t>
            </a:r>
            <a:r>
              <a:rPr lang="en-US" sz="2800" b="1" i="1" dirty="0" smtClean="0">
                <a:solidFill>
                  <a:srgbClr val="000000"/>
                </a:solidFill>
              </a:rPr>
              <a:t/>
            </a:r>
            <a:br>
              <a:rPr lang="en-US" sz="2800" b="1" i="1" dirty="0" smtClean="0">
                <a:solidFill>
                  <a:srgbClr val="000000"/>
                </a:solidFill>
              </a:rPr>
            </a:br>
            <a:r>
              <a:rPr lang="en-US" sz="3600" b="1" i="1" dirty="0" smtClean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(start developing at high moisture levels in wood of live trees or logs) 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83190" y="3003248"/>
            <a:ext cx="5817810" cy="3238500"/>
          </a:xfrm>
        </p:spPr>
        <p:txBody>
          <a:bodyPr>
            <a:normAutofit/>
          </a:bodyPr>
          <a:lstStyle/>
          <a:p>
            <a:pPr marL="609600" indent="-609600" eaLnBrk="1" hangingPunct="1">
              <a:buFontTx/>
              <a:buNone/>
            </a:pPr>
            <a:r>
              <a:rPr lang="en-US" sz="2000" b="1" dirty="0" smtClean="0">
                <a:latin typeface="+mj-lt"/>
              </a:rPr>
              <a:t>1.   White Pocket Rot</a:t>
            </a:r>
          </a:p>
          <a:p>
            <a:pPr marL="609600" indent="-609600" eaLnBrk="1" hangingPunct="1">
              <a:buFontTx/>
              <a:buNone/>
            </a:pPr>
            <a:endParaRPr lang="en-US" sz="2000" dirty="0" smtClean="0">
              <a:latin typeface="+mj-lt"/>
            </a:endParaRPr>
          </a:p>
          <a:p>
            <a:pPr marL="609600" indent="-609600" eaLnBrk="1" hangingPunct="1">
              <a:buFontTx/>
              <a:buNone/>
            </a:pPr>
            <a:endParaRPr lang="en-US" sz="2000" dirty="0" smtClean="0">
              <a:latin typeface="+mj-lt"/>
            </a:endParaRPr>
          </a:p>
          <a:p>
            <a:pPr marL="609600" indent="-609600" eaLnBrk="1" hangingPunct="1">
              <a:buFontTx/>
              <a:buNone/>
            </a:pPr>
            <a:endParaRPr lang="en-US" sz="2000" dirty="0" smtClean="0">
              <a:latin typeface="+mj-lt"/>
            </a:endParaRPr>
          </a:p>
          <a:p>
            <a:pPr marL="609600" indent="-609600" eaLnBrk="1" hangingPunct="1">
              <a:buFontTx/>
              <a:buNone/>
            </a:pPr>
            <a:endParaRPr lang="en-US" sz="1200" dirty="0" smtClean="0">
              <a:latin typeface="+mj-lt"/>
            </a:endParaRPr>
          </a:p>
          <a:p>
            <a:pPr marL="609600" indent="-609600" eaLnBrk="1" hangingPunct="1">
              <a:buFontTx/>
              <a:buNone/>
            </a:pPr>
            <a:r>
              <a:rPr lang="en-US" sz="2000" b="1" dirty="0" smtClean="0">
                <a:latin typeface="+mj-lt"/>
              </a:rPr>
              <a:t>2.   </a:t>
            </a:r>
            <a:r>
              <a:rPr lang="en-US" sz="2000" b="1" dirty="0" err="1" smtClean="0">
                <a:latin typeface="+mj-lt"/>
              </a:rPr>
              <a:t>Pecky</a:t>
            </a:r>
            <a:r>
              <a:rPr lang="en-US" sz="2000" b="1" dirty="0" smtClean="0">
                <a:latin typeface="+mj-lt"/>
              </a:rPr>
              <a:t> Rot</a:t>
            </a:r>
          </a:p>
          <a:p>
            <a:pPr marL="609600" indent="-609600" eaLnBrk="1" hangingPunct="1">
              <a:buFontTx/>
              <a:buNone/>
            </a:pPr>
            <a:endParaRPr lang="en-US" sz="2000" i="1" dirty="0" smtClean="0"/>
          </a:p>
          <a:p>
            <a:pPr marL="609600" indent="-609600" eaLnBrk="1" hangingPunct="1">
              <a:buFontTx/>
              <a:buNone/>
            </a:pPr>
            <a:endParaRPr lang="en-US" sz="2000" i="1" dirty="0" smtClean="0"/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228600" y="6019800"/>
            <a:ext cx="8610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latin typeface="+mj-lt"/>
              </a:rPr>
              <a:t>No </a:t>
            </a:r>
            <a:r>
              <a:rPr lang="en-US" sz="2000" b="1" dirty="0">
                <a:latin typeface="+mj-lt"/>
              </a:rPr>
              <a:t>control is needed of these wood decay </a:t>
            </a:r>
            <a:r>
              <a:rPr lang="en-US" sz="2000" b="1" dirty="0" smtClean="0">
                <a:latin typeface="+mj-lt"/>
              </a:rPr>
              <a:t>fungi in structural wood</a:t>
            </a:r>
            <a:endParaRPr lang="en-US" sz="2000" b="1" dirty="0">
              <a:latin typeface="+mj-lt"/>
            </a:endParaRPr>
          </a:p>
        </p:txBody>
      </p:sp>
      <p:pic>
        <p:nvPicPr>
          <p:cNvPr id="39941" name="Picture 5" descr="im_1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4216400"/>
            <a:ext cx="205740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6" descr="im_1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2497667"/>
            <a:ext cx="205740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648584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07570" y="1295400"/>
            <a:ext cx="8207829" cy="49530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2000" dirty="0" smtClean="0">
                <a:latin typeface="+mj-lt"/>
              </a:rPr>
              <a:t>Attacks live trees, not dry structural wood of homes </a:t>
            </a:r>
          </a:p>
          <a:p>
            <a:pPr eaLnBrk="1" hangingPunct="1"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/>
            <a:r>
              <a:rPr lang="en-US" sz="2000" dirty="0" smtClean="0">
                <a:latin typeface="+mj-lt"/>
              </a:rPr>
              <a:t>It creates</a:t>
            </a:r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small cavities  </a:t>
            </a:r>
          </a:p>
          <a:p>
            <a:pPr eaLnBrk="1" hangingPunct="1">
              <a:buFontTx/>
              <a:buNone/>
            </a:pPr>
            <a:r>
              <a:rPr lang="en-US" sz="2000" dirty="0" smtClean="0">
                <a:latin typeface="+mj-lt"/>
              </a:rPr>
              <a:t>      that look like pock marks</a:t>
            </a:r>
          </a:p>
          <a:p>
            <a:pPr eaLnBrk="1" hangingPunct="1"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/>
            <a:r>
              <a:rPr lang="en-US" sz="2000" dirty="0" smtClean="0">
                <a:latin typeface="+mj-lt"/>
              </a:rPr>
              <a:t>The c</a:t>
            </a:r>
            <a:r>
              <a:rPr lang="en-US" sz="2000" dirty="0" smtClean="0">
                <a:latin typeface="+mj-lt"/>
              </a:rPr>
              <a:t>avities are filled </a:t>
            </a:r>
            <a:r>
              <a:rPr lang="en-US" sz="2000" dirty="0" smtClean="0">
                <a:latin typeface="+mj-lt"/>
              </a:rPr>
              <a:t>with </a:t>
            </a:r>
            <a:endParaRPr lang="en-US" sz="2000" dirty="0" smtClean="0">
              <a:latin typeface="+mj-lt"/>
            </a:endParaRPr>
          </a:p>
          <a:p>
            <a:pPr marL="0" indent="0" eaLnBrk="1" hangingPunct="1"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</a:t>
            </a:r>
            <a:r>
              <a:rPr lang="en-US" sz="2000" dirty="0" smtClean="0">
                <a:latin typeface="+mj-lt"/>
              </a:rPr>
              <a:t>white cottony </a:t>
            </a:r>
            <a:r>
              <a:rPr lang="en-US" sz="2000" dirty="0" smtClean="0">
                <a:latin typeface="+mj-lt"/>
              </a:rPr>
              <a:t>fungus</a:t>
            </a:r>
          </a:p>
          <a:p>
            <a:pPr eaLnBrk="1" hangingPunct="1"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/>
            <a:r>
              <a:rPr lang="en-US" sz="2000" dirty="0" smtClean="0">
                <a:latin typeface="+mj-lt"/>
              </a:rPr>
              <a:t>When the lumber is cut, </a:t>
            </a:r>
          </a:p>
          <a:p>
            <a:pPr eaLnBrk="1" hangingPunct="1">
              <a:buNone/>
            </a:pPr>
            <a:r>
              <a:rPr lang="en-US" sz="2000" dirty="0" smtClean="0">
                <a:latin typeface="+mj-lt"/>
              </a:rPr>
              <a:t>      the fungus dies, but its </a:t>
            </a:r>
          </a:p>
          <a:p>
            <a:pPr eaLnBrk="1" hangingPunct="1">
              <a:buNone/>
            </a:pPr>
            <a:r>
              <a:rPr lang="en-US" sz="2000" dirty="0" smtClean="0">
                <a:latin typeface="+mj-lt"/>
              </a:rPr>
              <a:t>      evidence remains</a:t>
            </a:r>
          </a:p>
          <a:p>
            <a:pPr eaLnBrk="1" hangingPunct="1"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/>
            <a:r>
              <a:rPr lang="en-US" sz="2000" b="1" dirty="0" smtClean="0">
                <a:latin typeface="+mj-lt"/>
              </a:rPr>
              <a:t>No control is required</a:t>
            </a:r>
            <a:r>
              <a:rPr lang="en-US" sz="2000" dirty="0" smtClean="0">
                <a:latin typeface="+mj-lt"/>
              </a:rPr>
              <a:t>, as </a:t>
            </a:r>
            <a:r>
              <a:rPr lang="en-US" sz="2000" dirty="0" smtClean="0">
                <a:latin typeface="+mj-lt"/>
              </a:rPr>
              <a:t>he fungus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is already dead in structural wood</a:t>
            </a:r>
          </a:p>
        </p:txBody>
      </p:sp>
      <p:pic>
        <p:nvPicPr>
          <p:cNvPr id="40964" name="Picture 4" descr="im_1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6161" y="2133600"/>
            <a:ext cx="4267200" cy="320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762000"/>
            <a:ext cx="4572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0039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White Pocket (Pock Rot)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762858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im_1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2082800" y="457200"/>
            <a:ext cx="4416425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3200" b="1" dirty="0">
                <a:solidFill>
                  <a:srgbClr val="000000"/>
                </a:solidFill>
                <a:latin typeface="+mj-lt"/>
              </a:rPr>
              <a:t>White Pocket Rot</a:t>
            </a:r>
          </a:p>
        </p:txBody>
      </p:sp>
    </p:spTree>
    <p:extLst>
      <p:ext uri="{BB962C8B-B14F-4D97-AF65-F5344CB8AC3E}">
        <p14:creationId xmlns:p14="http://schemas.microsoft.com/office/powerpoint/2010/main" val="1007642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43012" name="Picture 5" descr="p%20pini%20decayed%20woo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1000" y="0"/>
            <a:ext cx="10230877" cy="694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3" name="Text Box 6"/>
          <p:cNvSpPr txBox="1">
            <a:spLocks noChangeArrowheads="1"/>
          </p:cNvSpPr>
          <p:nvPr/>
        </p:nvSpPr>
        <p:spPr bwMode="auto">
          <a:xfrm>
            <a:off x="2803525" y="500063"/>
            <a:ext cx="3340145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600" dirty="0">
                <a:solidFill>
                  <a:srgbClr val="000000"/>
                </a:solidFill>
              </a:rPr>
              <a:t> </a:t>
            </a:r>
            <a:r>
              <a:rPr lang="en-US" sz="3200" b="1" dirty="0">
                <a:solidFill>
                  <a:srgbClr val="000000"/>
                </a:solidFill>
                <a:latin typeface="+mj-lt"/>
              </a:rPr>
              <a:t>White Pocket Rot </a:t>
            </a:r>
            <a:endParaRPr lang="en-US" sz="3200" b="1" i="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3014" name="Text Box 7"/>
          <p:cNvSpPr txBox="1">
            <a:spLocks noChangeArrowheads="1"/>
          </p:cNvSpPr>
          <p:nvPr/>
        </p:nvSpPr>
        <p:spPr bwMode="auto">
          <a:xfrm>
            <a:off x="-195943" y="4390768"/>
            <a:ext cx="9339943" cy="218521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i="0" dirty="0"/>
              <a:t>  </a:t>
            </a:r>
          </a:p>
          <a:p>
            <a:r>
              <a:rPr lang="en-US" sz="2000" i="0" dirty="0"/>
              <a:t>    </a:t>
            </a:r>
            <a:r>
              <a:rPr lang="en-US" sz="2000" i="0" dirty="0" smtClean="0"/>
              <a:t> </a:t>
            </a:r>
            <a:r>
              <a:rPr lang="en-US" sz="2400" i="0" dirty="0" smtClean="0">
                <a:latin typeface="+mj-lt"/>
              </a:rPr>
              <a:t>This is a </a:t>
            </a:r>
            <a:r>
              <a:rPr lang="en-US" sz="2400" i="0" dirty="0">
                <a:latin typeface="+mj-lt"/>
              </a:rPr>
              <a:t>split section of a pine tree with white-pocket rot caused by </a:t>
            </a:r>
            <a:endParaRPr lang="en-US" sz="2400" i="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     </a:t>
            </a:r>
            <a:r>
              <a:rPr lang="en-US" sz="2400" i="1" dirty="0" err="1" smtClean="0">
                <a:latin typeface="+mj-lt"/>
              </a:rPr>
              <a:t>Phellinus</a:t>
            </a:r>
            <a:r>
              <a:rPr lang="en-US" sz="2400" i="1" dirty="0" smtClean="0">
                <a:latin typeface="+mj-lt"/>
              </a:rPr>
              <a:t> </a:t>
            </a:r>
            <a:r>
              <a:rPr lang="en-US" sz="2400" i="1" dirty="0" err="1" smtClean="0">
                <a:latin typeface="+mj-lt"/>
              </a:rPr>
              <a:t>pini</a:t>
            </a:r>
            <a:r>
              <a:rPr lang="en-US" sz="2400" i="0" dirty="0" smtClean="0">
                <a:latin typeface="+mj-lt"/>
              </a:rPr>
              <a:t>.  The </a:t>
            </a:r>
            <a:r>
              <a:rPr lang="en-US" sz="2400" i="0" dirty="0">
                <a:latin typeface="+mj-lt"/>
              </a:rPr>
              <a:t>white areas are de-lignified zones where the </a:t>
            </a:r>
            <a:endParaRPr lang="en-US" sz="2400" i="0" dirty="0" smtClean="0">
              <a:latin typeface="+mj-lt"/>
            </a:endParaRPr>
          </a:p>
          <a:p>
            <a:r>
              <a:rPr lang="en-US" sz="2400" i="0" dirty="0" smtClean="0">
                <a:latin typeface="+mj-lt"/>
              </a:rPr>
              <a:t>     fungus has been removed lignin </a:t>
            </a:r>
            <a:r>
              <a:rPr lang="en-US" sz="2400" i="0" dirty="0">
                <a:latin typeface="+mj-lt"/>
              </a:rPr>
              <a:t>but not the </a:t>
            </a:r>
            <a:r>
              <a:rPr lang="en-US" sz="2400" i="0" dirty="0" smtClean="0">
                <a:latin typeface="+mj-lt"/>
              </a:rPr>
              <a:t>cellulose.  White-pocket </a:t>
            </a:r>
          </a:p>
          <a:p>
            <a:r>
              <a:rPr lang="en-US" sz="2400" i="0" dirty="0" smtClean="0">
                <a:latin typeface="+mj-lt"/>
              </a:rPr>
              <a:t>     rot </a:t>
            </a:r>
            <a:r>
              <a:rPr lang="en-US" sz="2400" i="0" dirty="0">
                <a:latin typeface="+mj-lt"/>
              </a:rPr>
              <a:t>fungi </a:t>
            </a:r>
            <a:r>
              <a:rPr lang="en-US" sz="2400" i="0" dirty="0" smtClean="0">
                <a:latin typeface="+mj-lt"/>
              </a:rPr>
              <a:t>cause </a:t>
            </a:r>
            <a:r>
              <a:rPr lang="en-US" sz="2400" i="0" dirty="0">
                <a:latin typeface="+mj-lt"/>
              </a:rPr>
              <a:t>a </a:t>
            </a:r>
            <a:r>
              <a:rPr lang="en-US" sz="2400" i="0" dirty="0" smtClean="0">
                <a:latin typeface="+mj-lt"/>
              </a:rPr>
              <a:t>selective </a:t>
            </a:r>
            <a:r>
              <a:rPr lang="en-US" sz="2400" i="0" dirty="0">
                <a:latin typeface="+mj-lt"/>
              </a:rPr>
              <a:t>attack on </a:t>
            </a:r>
            <a:r>
              <a:rPr lang="en-US" sz="2400" i="0" dirty="0" smtClean="0">
                <a:latin typeface="+mj-lt"/>
              </a:rPr>
              <a:t>lignin </a:t>
            </a:r>
            <a:r>
              <a:rPr lang="en-US" sz="2400" i="0" dirty="0">
                <a:latin typeface="+mj-lt"/>
              </a:rPr>
              <a:t>and </a:t>
            </a:r>
            <a:r>
              <a:rPr lang="en-US" sz="2400" i="0" dirty="0" err="1" smtClean="0">
                <a:latin typeface="+mj-lt"/>
              </a:rPr>
              <a:t>hemicellulose</a:t>
            </a:r>
            <a:r>
              <a:rPr lang="en-US" sz="2400">
                <a:latin typeface="+mj-lt"/>
              </a:rPr>
              <a:t> </a:t>
            </a:r>
            <a:r>
              <a:rPr lang="en-US" sz="2400" i="0" smtClean="0">
                <a:latin typeface="+mj-lt"/>
              </a:rPr>
              <a:t>in </a:t>
            </a:r>
            <a:r>
              <a:rPr lang="en-US" sz="2400" i="0" dirty="0">
                <a:latin typeface="+mj-lt"/>
              </a:rPr>
              <a:t>wood.</a:t>
            </a:r>
          </a:p>
          <a:p>
            <a:r>
              <a:rPr lang="en-US" sz="2000" i="0" dirty="0"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9270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8686800" cy="52578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/>
            <a:r>
              <a:rPr lang="en-US" sz="2000" dirty="0" smtClean="0">
                <a:latin typeface="+mj-lt"/>
              </a:rPr>
              <a:t>Attacks live trees, especially cypress &amp;</a:t>
            </a:r>
          </a:p>
          <a:p>
            <a:pPr eaLnBrk="1" hangingPunct="1">
              <a:buFontTx/>
              <a:buNone/>
            </a:pPr>
            <a:r>
              <a:rPr lang="en-US" sz="2000" dirty="0" smtClean="0">
                <a:latin typeface="+mj-lt"/>
              </a:rPr>
              <a:t>      cedar, not dry structural wood of homes</a:t>
            </a:r>
          </a:p>
          <a:p>
            <a:pPr eaLnBrk="1" hangingPunct="1"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/>
            <a:r>
              <a:rPr lang="en-US" sz="2000" dirty="0" smtClean="0">
                <a:latin typeface="+mj-lt"/>
              </a:rPr>
              <a:t>It c</a:t>
            </a:r>
            <a:r>
              <a:rPr lang="en-US" sz="2000" dirty="0" smtClean="0">
                <a:latin typeface="+mj-lt"/>
              </a:rPr>
              <a:t>reates </a:t>
            </a:r>
            <a:r>
              <a:rPr lang="en-US" sz="2000" dirty="0" smtClean="0">
                <a:latin typeface="+mj-lt"/>
              </a:rPr>
              <a:t>channel-like cavities </a:t>
            </a:r>
          </a:p>
          <a:p>
            <a:pPr eaLnBrk="1" hangingPunct="1">
              <a:buFontTx/>
              <a:buNone/>
            </a:pPr>
            <a:r>
              <a:rPr lang="en-US" sz="2000" dirty="0" smtClean="0">
                <a:latin typeface="+mj-lt"/>
              </a:rPr>
              <a:t>      filled with soft, decayed wood</a:t>
            </a:r>
          </a:p>
          <a:p>
            <a:pPr eaLnBrk="1" hangingPunct="1"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/>
            <a:r>
              <a:rPr lang="en-US" sz="2000" dirty="0" smtClean="0">
                <a:latin typeface="+mj-lt"/>
              </a:rPr>
              <a:t>When the lumber is cut, the </a:t>
            </a:r>
          </a:p>
          <a:p>
            <a:pPr eaLnBrk="1" hangingPunct="1">
              <a:buFontTx/>
              <a:buNone/>
            </a:pPr>
            <a:r>
              <a:rPr lang="en-US" sz="2000" dirty="0" smtClean="0">
                <a:latin typeface="+mj-lt"/>
              </a:rPr>
              <a:t>      fungus dies, but its evidence </a:t>
            </a:r>
          </a:p>
          <a:p>
            <a:pPr eaLnBrk="1" hangingPunct="1">
              <a:buFontTx/>
              <a:buNone/>
            </a:pPr>
            <a:r>
              <a:rPr lang="en-US" sz="2000" dirty="0" smtClean="0">
                <a:latin typeface="+mj-lt"/>
              </a:rPr>
              <a:t>      remains</a:t>
            </a:r>
          </a:p>
          <a:p>
            <a:pPr eaLnBrk="1" hangingPunct="1"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/>
            <a:r>
              <a:rPr lang="en-US" sz="2000" dirty="0" smtClean="0">
                <a:latin typeface="+mj-lt"/>
              </a:rPr>
              <a:t>It often costs more than sound </a:t>
            </a:r>
          </a:p>
          <a:p>
            <a:pPr eaLnBrk="1" hangingPunct="1">
              <a:buFontTx/>
              <a:buNone/>
            </a:pPr>
            <a:r>
              <a:rPr lang="en-US" sz="2000" dirty="0" smtClean="0">
                <a:latin typeface="+mj-lt"/>
              </a:rPr>
              <a:t>      lumber due to its “rustic” look.</a:t>
            </a:r>
          </a:p>
          <a:p>
            <a:pPr eaLnBrk="1" hangingPunct="1"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/>
            <a:r>
              <a:rPr lang="en-US" sz="2000" b="1" dirty="0" smtClean="0">
                <a:latin typeface="+mj-lt"/>
              </a:rPr>
              <a:t>No control is required</a:t>
            </a:r>
            <a:r>
              <a:rPr lang="en-US" sz="2000" dirty="0" smtClean="0">
                <a:latin typeface="+mj-lt"/>
              </a:rPr>
              <a:t>, as </a:t>
            </a:r>
            <a:r>
              <a:rPr lang="en-US" sz="2000" dirty="0" smtClean="0">
                <a:latin typeface="+mj-lt"/>
              </a:rPr>
              <a:t>the fungus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is already dead in structural wood</a:t>
            </a:r>
          </a:p>
        </p:txBody>
      </p:sp>
      <p:pic>
        <p:nvPicPr>
          <p:cNvPr id="44036" name="Picture 4" descr="im_1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3574143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6" descr="pecky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600" y="1041976"/>
            <a:ext cx="2270125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7620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4572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+mj-lt"/>
              </a:rPr>
              <a:t>                   </a:t>
            </a:r>
            <a:r>
              <a:rPr lang="en-US" sz="3200" b="1" dirty="0" err="1" smtClean="0">
                <a:latin typeface="+mj-lt"/>
              </a:rPr>
              <a:t>Pecky</a:t>
            </a:r>
            <a:r>
              <a:rPr lang="en-US" sz="3200" b="1" dirty="0" smtClean="0">
                <a:latin typeface="+mj-lt"/>
              </a:rPr>
              <a:t> Rot</a:t>
            </a:r>
            <a:endParaRPr lang="en-US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284997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71285" y="1600200"/>
            <a:ext cx="7211181" cy="5029200"/>
          </a:xfrm>
          <a:noFill/>
        </p:spPr>
        <p:txBody>
          <a:bodyPr lIns="92075" tIns="46038" rIns="92075" bIns="46038">
            <a:normAutofit/>
          </a:bodyPr>
          <a:lstStyle/>
          <a:p>
            <a:pPr eaLnBrk="1" hangingPunct="1"/>
            <a:r>
              <a:rPr lang="en-US" sz="2000" dirty="0" err="1" smtClean="0">
                <a:latin typeface="+mj-lt"/>
              </a:rPr>
              <a:t>Pecky</a:t>
            </a:r>
            <a:r>
              <a:rPr lang="en-US" sz="2000" dirty="0" smtClean="0">
                <a:latin typeface="+mj-lt"/>
              </a:rPr>
              <a:t> cypress is used as </a:t>
            </a:r>
            <a:r>
              <a:rPr lang="en-US" sz="2000" dirty="0" err="1" smtClean="0">
                <a:latin typeface="+mj-lt"/>
              </a:rPr>
              <a:t>panneling</a:t>
            </a:r>
            <a:r>
              <a:rPr lang="en-US" sz="2000" dirty="0" smtClean="0">
                <a:latin typeface="+mj-lt"/>
              </a:rPr>
              <a:t>,</a:t>
            </a:r>
          </a:p>
          <a:p>
            <a:pPr eaLnBrk="1" hangingPunct="1">
              <a:buFontTx/>
              <a:buNone/>
            </a:pPr>
            <a:r>
              <a:rPr lang="en-US" sz="2000" dirty="0" smtClean="0">
                <a:latin typeface="+mj-lt"/>
              </a:rPr>
              <a:t>      flooring, and even as beams inside</a:t>
            </a:r>
          </a:p>
          <a:p>
            <a:pPr eaLnBrk="1" hangingPunct="1">
              <a:buFontTx/>
              <a:buNone/>
            </a:pPr>
            <a:r>
              <a:rPr lang="en-US" sz="2000" dirty="0" smtClean="0">
                <a:latin typeface="+mj-lt"/>
              </a:rPr>
              <a:t>      homes</a:t>
            </a:r>
          </a:p>
          <a:p>
            <a:pPr eaLnBrk="1" hangingPunct="1"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/>
            <a:r>
              <a:rPr lang="en-US" sz="2000" dirty="0" smtClean="0">
                <a:latin typeface="+mj-lt"/>
              </a:rPr>
              <a:t>It may take as many as 125 years</a:t>
            </a:r>
          </a:p>
          <a:p>
            <a:pPr eaLnBrk="1" hangingPunct="1">
              <a:buFontTx/>
              <a:buNone/>
            </a:pPr>
            <a:r>
              <a:rPr lang="en-US" sz="2000" dirty="0" smtClean="0">
                <a:latin typeface="+mj-lt"/>
              </a:rPr>
              <a:t>      to develop inside cypress trees</a:t>
            </a:r>
          </a:p>
        </p:txBody>
      </p:sp>
      <p:pic>
        <p:nvPicPr>
          <p:cNvPr id="45060" name="Picture 6" descr="30560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4267200"/>
            <a:ext cx="3276600" cy="2189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5061" name="Picture 8" descr="q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1676400"/>
            <a:ext cx="3048000" cy="21187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5062" name="Picture 10" descr="pecky+CROSS+SECTI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20410" y="4252134"/>
            <a:ext cx="2923807" cy="2205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5063" name="Rectangle 11"/>
          <p:cNvSpPr>
            <a:spLocks noChangeArrowheads="1"/>
          </p:cNvSpPr>
          <p:nvPr/>
        </p:nvSpPr>
        <p:spPr bwMode="auto">
          <a:xfrm>
            <a:off x="8458200" y="3962400"/>
            <a:ext cx="304800" cy="2667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4" name="Line 12"/>
          <p:cNvSpPr>
            <a:spLocks noChangeShapeType="1"/>
          </p:cNvSpPr>
          <p:nvPr/>
        </p:nvSpPr>
        <p:spPr bwMode="auto">
          <a:xfrm flipV="1">
            <a:off x="8458200" y="42672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15553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+mj-lt"/>
              </a:rPr>
              <a:t>                   </a:t>
            </a:r>
            <a:r>
              <a:rPr lang="en-US" sz="3200" b="1" dirty="0" err="1" smtClean="0">
                <a:latin typeface="+mj-lt"/>
              </a:rPr>
              <a:t>Pecky</a:t>
            </a:r>
            <a:r>
              <a:rPr lang="en-US" sz="3200" b="1" dirty="0" smtClean="0">
                <a:latin typeface="+mj-lt"/>
              </a:rPr>
              <a:t> Rot</a:t>
            </a:r>
            <a:endParaRPr lang="en-US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831815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14"/>
          <p:cNvSpPr txBox="1">
            <a:spLocks noChangeArrowheads="1"/>
          </p:cNvSpPr>
          <p:nvPr/>
        </p:nvSpPr>
        <p:spPr bwMode="auto">
          <a:xfrm>
            <a:off x="609600" y="1245513"/>
            <a:ext cx="1066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200" dirty="0" smtClean="0">
                <a:latin typeface="+mj-lt"/>
              </a:rPr>
              <a:t>   </a:t>
            </a:r>
            <a:r>
              <a:rPr lang="en-US" sz="2200" b="1" dirty="0" smtClean="0">
                <a:latin typeface="+mj-lt"/>
              </a:rPr>
              <a:t>bark</a:t>
            </a:r>
            <a:endParaRPr lang="en-US" sz="2200" b="1" dirty="0">
              <a:latin typeface="+mj-lt"/>
            </a:endParaRPr>
          </a:p>
        </p:txBody>
      </p:sp>
      <p:sp>
        <p:nvSpPr>
          <p:cNvPr id="46085" name="Text Box 16"/>
          <p:cNvSpPr txBox="1">
            <a:spLocks noChangeArrowheads="1"/>
          </p:cNvSpPr>
          <p:nvPr/>
        </p:nvSpPr>
        <p:spPr bwMode="auto">
          <a:xfrm>
            <a:off x="6477000" y="3886200"/>
            <a:ext cx="1524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200" b="1" dirty="0">
                <a:latin typeface="+mj-lt"/>
              </a:rPr>
              <a:t>heartwood</a:t>
            </a:r>
          </a:p>
        </p:txBody>
      </p:sp>
      <p:sp>
        <p:nvSpPr>
          <p:cNvPr id="46086" name="Text Box 17"/>
          <p:cNvSpPr txBox="1">
            <a:spLocks noChangeArrowheads="1"/>
          </p:cNvSpPr>
          <p:nvPr/>
        </p:nvSpPr>
        <p:spPr bwMode="auto">
          <a:xfrm>
            <a:off x="6080125" y="2286000"/>
            <a:ext cx="131127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200" b="1" dirty="0">
                <a:latin typeface="+mj-lt"/>
              </a:rPr>
              <a:t>sapwood</a:t>
            </a:r>
          </a:p>
        </p:txBody>
      </p:sp>
      <p:pic>
        <p:nvPicPr>
          <p:cNvPr id="46087" name="Picture 18" descr="645px-Pinus_sylvestris_heartwoo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981200"/>
            <a:ext cx="4495800" cy="4175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6088" name="AutoShape 19"/>
          <p:cNvSpPr>
            <a:spLocks/>
          </p:cNvSpPr>
          <p:nvPr/>
        </p:nvSpPr>
        <p:spPr bwMode="auto">
          <a:xfrm>
            <a:off x="4724400" y="2057400"/>
            <a:ext cx="152400" cy="914400"/>
          </a:xfrm>
          <a:prstGeom prst="rightBrace">
            <a:avLst>
              <a:gd name="adj1" fmla="val 50000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400" b="0" i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46089" name="AutoShape 21"/>
          <p:cNvSpPr>
            <a:spLocks/>
          </p:cNvSpPr>
          <p:nvPr/>
        </p:nvSpPr>
        <p:spPr bwMode="auto">
          <a:xfrm>
            <a:off x="2819400" y="2819400"/>
            <a:ext cx="304800" cy="2590800"/>
          </a:xfrm>
          <a:prstGeom prst="rightBrace">
            <a:avLst>
              <a:gd name="adj1" fmla="val 70833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90" name="Line 22"/>
          <p:cNvSpPr>
            <a:spLocks noChangeShapeType="1"/>
          </p:cNvSpPr>
          <p:nvPr/>
        </p:nvSpPr>
        <p:spPr bwMode="auto">
          <a:xfrm>
            <a:off x="3124200" y="4114800"/>
            <a:ext cx="3276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1" name="AutoShape 23"/>
          <p:cNvSpPr>
            <a:spLocks/>
          </p:cNvSpPr>
          <p:nvPr/>
        </p:nvSpPr>
        <p:spPr bwMode="auto">
          <a:xfrm>
            <a:off x="3124200" y="2209800"/>
            <a:ext cx="152400" cy="609600"/>
          </a:xfrm>
          <a:prstGeom prst="rightBrace">
            <a:avLst>
              <a:gd name="adj1" fmla="val 33333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92" name="Line 24"/>
          <p:cNvSpPr>
            <a:spLocks noChangeShapeType="1"/>
          </p:cNvSpPr>
          <p:nvPr/>
        </p:nvSpPr>
        <p:spPr bwMode="auto">
          <a:xfrm>
            <a:off x="3276600" y="2514600"/>
            <a:ext cx="2743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3" name="Line 25"/>
          <p:cNvSpPr>
            <a:spLocks noChangeShapeType="1"/>
          </p:cNvSpPr>
          <p:nvPr/>
        </p:nvSpPr>
        <p:spPr bwMode="auto">
          <a:xfrm flipH="1" flipV="1">
            <a:off x="1219200" y="1676400"/>
            <a:ext cx="457200" cy="914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4" name="Line 26"/>
          <p:cNvSpPr>
            <a:spLocks noChangeShapeType="1"/>
          </p:cNvSpPr>
          <p:nvPr/>
        </p:nvSpPr>
        <p:spPr bwMode="auto">
          <a:xfrm>
            <a:off x="1600200" y="2438400"/>
            <a:ext cx="76200" cy="152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7620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390676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Before we talk about wood decay…</a:t>
            </a:r>
          </a:p>
          <a:p>
            <a:pPr algn="ctr"/>
            <a:r>
              <a:rPr lang="en-US" sz="2800" b="1" dirty="0" smtClean="0">
                <a:latin typeface="+mj-lt"/>
              </a:rPr>
              <a:t>let’s learn a bit about wood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16710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/>
      <p:bldP spid="46085" grpId="0"/>
      <p:bldP spid="46086" grpId="0"/>
      <p:bldP spid="46089" grpId="0" animBg="1"/>
      <p:bldP spid="46090" grpId="0" animBg="1"/>
      <p:bldP spid="46091" grpId="0" animBg="1"/>
      <p:bldP spid="46092" grpId="0" animBg="1"/>
      <p:bldP spid="46093" grpId="0" animBg="1"/>
      <p:bldP spid="4609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645px-Pinus_sylvestris_heartwoo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742730"/>
            <a:ext cx="3505200" cy="32550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71286" y="1371600"/>
            <a:ext cx="7863114" cy="396240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Heartwood is the darkened wood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000" dirty="0" smtClean="0">
                <a:latin typeface="+mj-lt"/>
              </a:rPr>
              <a:t>      located at the center of the log.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It is comprised of old cells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that have died and darkened.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The darkening is caused by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chemicals…some of which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provide degrees of durability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or </a:t>
            </a:r>
            <a:r>
              <a:rPr lang="en-US" sz="2000" b="1" dirty="0" smtClean="0">
                <a:latin typeface="+mj-lt"/>
              </a:rPr>
              <a:t>resistance to decay</a:t>
            </a:r>
            <a:r>
              <a:rPr lang="en-US" sz="2000" dirty="0" smtClean="0">
                <a:latin typeface="+mj-lt"/>
              </a:rPr>
              <a:t>…and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some even to attack by some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termites and beetles.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Heartwood of </a:t>
            </a:r>
            <a:r>
              <a:rPr lang="en-US" sz="2000" b="1" dirty="0" smtClean="0">
                <a:latin typeface="+mj-lt"/>
              </a:rPr>
              <a:t>cedar,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b="1" dirty="0" smtClean="0">
                <a:latin typeface="+mj-lt"/>
              </a:rPr>
              <a:t>black locust, walnut, redwood, cypress 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000" b="1" dirty="0" smtClean="0">
                <a:latin typeface="+mj-lt"/>
              </a:rPr>
              <a:t>      and white oak </a:t>
            </a:r>
            <a:r>
              <a:rPr lang="en-US" sz="2000" dirty="0" smtClean="0">
                <a:latin typeface="+mj-lt"/>
              </a:rPr>
              <a:t>contain chemicals that make it resistant to decay.</a:t>
            </a: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V="1">
            <a:off x="6781800" y="1441900"/>
            <a:ext cx="0" cy="164419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6"/>
          <p:cNvSpPr>
            <a:spLocks/>
          </p:cNvSpPr>
          <p:nvPr/>
        </p:nvSpPr>
        <p:spPr bwMode="auto">
          <a:xfrm rot="16200000">
            <a:off x="6686549" y="2114550"/>
            <a:ext cx="190501" cy="2133600"/>
          </a:xfrm>
          <a:prstGeom prst="rightBrace">
            <a:avLst>
              <a:gd name="adj1" fmla="val 53333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5714998" y="1011013"/>
            <a:ext cx="19812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i="0" dirty="0" smtClean="0">
                <a:latin typeface="+mj-lt"/>
              </a:rPr>
              <a:t>       </a:t>
            </a:r>
            <a:r>
              <a:rPr lang="en-US" sz="2200" b="1" i="0" dirty="0" smtClean="0">
                <a:latin typeface="+mj-lt"/>
              </a:rPr>
              <a:t>heartwood</a:t>
            </a:r>
            <a:endParaRPr lang="en-US" sz="2200" b="1" i="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7620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-1" y="457200"/>
            <a:ext cx="5714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Resistance to wood decay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65214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73952" y="838200"/>
            <a:ext cx="4070048" cy="502920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During the growing season,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new cells are produced just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beneath the bark.  These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living cells form sapwood.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In the spring, growth is rapid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and the cell walls are thin.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The summer growth cells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are produced more slowly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and are more compact.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The difference in appearance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forms the annual rings.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The cells in the sapwood are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living and transport the sap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up the tree.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dirty="0" smtClean="0">
              <a:latin typeface="+mj-lt"/>
            </a:endParaRPr>
          </a:p>
        </p:txBody>
      </p:sp>
      <p:pic>
        <p:nvPicPr>
          <p:cNvPr id="48132" name="Picture 4" descr="645px-Pinus_sylvestris_heartwoo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905000"/>
            <a:ext cx="4114800" cy="3821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8133" name="AutoShape 5"/>
          <p:cNvSpPr>
            <a:spLocks/>
          </p:cNvSpPr>
          <p:nvPr/>
        </p:nvSpPr>
        <p:spPr bwMode="auto">
          <a:xfrm rot="16200000" flipH="1">
            <a:off x="1010238" y="4323763"/>
            <a:ext cx="304798" cy="648873"/>
          </a:xfrm>
          <a:prstGeom prst="rightBrace">
            <a:avLst>
              <a:gd name="adj1" fmla="val 33333"/>
              <a:gd name="adj2" fmla="val 4789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381000" y="6019800"/>
            <a:ext cx="19812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i="0" dirty="0">
                <a:latin typeface="Times New Roman" pitchFamily="18" charset="0"/>
              </a:rPr>
              <a:t>  </a:t>
            </a:r>
            <a:r>
              <a:rPr lang="en-US" sz="2200" b="1" dirty="0">
                <a:latin typeface="+mj-lt"/>
              </a:rPr>
              <a:t>sapwood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1143000" y="4800600"/>
            <a:ext cx="0" cy="1295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7620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3416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+mj-lt"/>
              </a:rPr>
              <a:t>    </a:t>
            </a:r>
            <a:r>
              <a:rPr lang="en-US" sz="2800" b="1" dirty="0" smtClean="0">
                <a:latin typeface="+mj-lt"/>
              </a:rPr>
              <a:t>Sapwood has no significant </a:t>
            </a:r>
          </a:p>
          <a:p>
            <a:r>
              <a:rPr lang="en-US" sz="2800" b="1" dirty="0" smtClean="0">
                <a:latin typeface="+mj-lt"/>
              </a:rPr>
              <a:t>      resistance to wood decay</a:t>
            </a:r>
            <a:endParaRPr lang="en-US" sz="2800" b="1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63000" y="6553200"/>
            <a:ext cx="609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+mj-lt"/>
              </a:rPr>
              <a:t>2</a:t>
            </a:r>
            <a:r>
              <a:rPr lang="en-US" sz="1000" b="1" dirty="0" smtClean="0">
                <a:latin typeface="+mj-lt"/>
              </a:rPr>
              <a:t>0</a:t>
            </a:r>
            <a:endParaRPr lang="en-US" sz="1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85208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886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b="1" dirty="0" smtClean="0">
                <a:solidFill>
                  <a:srgbClr val="000000"/>
                </a:solidFill>
                <a:latin typeface="+mj-lt"/>
              </a:rPr>
              <a:t>So, what are the growth requirements 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rgbClr val="000000"/>
                </a:solidFill>
                <a:latin typeface="+mj-lt"/>
              </a:rPr>
              <a:t>for 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rgbClr val="000000"/>
                </a:solidFill>
                <a:latin typeface="+mj-lt"/>
              </a:rPr>
              <a:t>wood decay fungi?</a:t>
            </a:r>
            <a:endParaRPr lang="en-US" sz="32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559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095" y="884036"/>
            <a:ext cx="8357810" cy="11430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There are 4 growth requirements for wood decay fungi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5942" y="2332037"/>
            <a:ext cx="6346371" cy="4525963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Wood</a:t>
            </a:r>
          </a:p>
          <a:p>
            <a:endParaRPr lang="en-US" sz="2800" b="1" dirty="0"/>
          </a:p>
          <a:p>
            <a:r>
              <a:rPr lang="en-US" sz="2800" b="1" dirty="0" smtClean="0"/>
              <a:t>Moderate temperatures</a:t>
            </a:r>
          </a:p>
          <a:p>
            <a:endParaRPr lang="en-US" sz="2800" b="1" dirty="0"/>
          </a:p>
          <a:p>
            <a:r>
              <a:rPr lang="en-US" sz="2800" b="1" dirty="0" smtClean="0"/>
              <a:t>Oxygen</a:t>
            </a:r>
          </a:p>
          <a:p>
            <a:endParaRPr lang="en-US" sz="2800" b="1" dirty="0"/>
          </a:p>
          <a:p>
            <a:r>
              <a:rPr lang="en-US" sz="2800" b="1" dirty="0"/>
              <a:t>M</a:t>
            </a:r>
            <a:r>
              <a:rPr lang="en-US" sz="2800" b="1" dirty="0" smtClean="0"/>
              <a:t>oisture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269871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609600"/>
          </a:xfrm>
          <a:noFill/>
          <a:ln>
            <a:noFill/>
          </a:ln>
        </p:spPr>
        <p:txBody>
          <a:bodyPr/>
          <a:lstStyle/>
          <a:p>
            <a:pPr eaLnBrk="1" hangingPunct="1"/>
            <a:endParaRPr lang="en-US" sz="2800" b="1" i="1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229600" cy="6324600"/>
          </a:xfrm>
        </p:spPr>
        <p:txBody>
          <a:bodyPr>
            <a:noAutofit/>
          </a:bodyPr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en-US" sz="2000" b="1" u="sng" dirty="0" smtClean="0">
                <a:latin typeface="+mj-lt"/>
              </a:rPr>
              <a:t>Wood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(a food source) – cellulose, </a:t>
            </a:r>
            <a:r>
              <a:rPr lang="en-US" sz="2000" dirty="0" err="1" smtClean="0">
                <a:latin typeface="+mj-lt"/>
              </a:rPr>
              <a:t>hemicellulose</a:t>
            </a:r>
            <a:r>
              <a:rPr lang="en-US" sz="2000" dirty="0" smtClean="0">
                <a:latin typeface="+mj-lt"/>
              </a:rPr>
              <a:t> and lignin that  </a:t>
            </a:r>
          </a:p>
          <a:p>
            <a:pPr marL="609600" indent="-609600" eaLnBrk="1" hangingPunct="1">
              <a:lnSpc>
                <a:spcPct val="80000"/>
              </a:lnSpc>
              <a:buNone/>
            </a:pPr>
            <a:r>
              <a:rPr lang="en-US" sz="2000" dirty="0" smtClean="0">
                <a:latin typeface="+mj-lt"/>
              </a:rPr>
              <a:t>           compose the cell walls of plants serve as food for wood decay fungi  </a:t>
            </a:r>
          </a:p>
          <a:p>
            <a:pPr marL="609600" indent="-609600" eaLnBrk="1" hangingPunct="1">
              <a:lnSpc>
                <a:spcPct val="80000"/>
              </a:lnSpc>
              <a:buNone/>
            </a:pPr>
            <a:endParaRPr lang="en-US" sz="2000" dirty="0" smtClean="0">
              <a:latin typeface="+mj-lt"/>
            </a:endParaRP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2"/>
            </a:pPr>
            <a:r>
              <a:rPr lang="en-US" sz="2000" b="1" u="sng" dirty="0" smtClean="0">
                <a:latin typeface="+mj-lt"/>
              </a:rPr>
              <a:t>Moderate temperatures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– optimum temperatures for growth of  </a:t>
            </a:r>
          </a:p>
          <a:p>
            <a:pPr marL="609600" indent="-609600" eaLnBrk="1" hangingPunct="1">
              <a:lnSpc>
                <a:spcPct val="80000"/>
              </a:lnSpc>
              <a:buNone/>
            </a:pPr>
            <a:r>
              <a:rPr lang="en-US" sz="2000" dirty="0" smtClean="0">
                <a:latin typeface="+mj-lt"/>
              </a:rPr>
              <a:t>           fungi are between 60 and 90 degrees F.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+mj-lt"/>
            </a:endParaRP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3"/>
            </a:pPr>
            <a:r>
              <a:rPr lang="en-US" sz="2000" b="1" u="sng" dirty="0" smtClean="0">
                <a:latin typeface="+mj-lt"/>
              </a:rPr>
              <a:t>Oxygen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– air is seldom a limiting factor for fungal growth unless </a:t>
            </a:r>
          </a:p>
          <a:p>
            <a:pPr marL="609600" indent="-609600" eaLnBrk="1" hangingPunct="1">
              <a:lnSpc>
                <a:spcPct val="80000"/>
              </a:lnSpc>
              <a:buNone/>
            </a:pPr>
            <a:r>
              <a:rPr lang="en-US" sz="2000" dirty="0" smtClean="0">
                <a:latin typeface="+mj-lt"/>
              </a:rPr>
              <a:t>           it’s submerged in water or buried several feet underground.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+mj-lt"/>
            </a:endParaRP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4"/>
            </a:pPr>
            <a:r>
              <a:rPr lang="en-US" sz="2000" b="1" u="sng" dirty="0" smtClean="0">
                <a:latin typeface="+mj-lt"/>
              </a:rPr>
              <a:t>Moisture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– the control of the moisture in wood is the most 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     important principle in the control of wood decay.  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Wood will not 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           decay below the fiber saturation point (the point at which wood 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           cell walls will not absorb more moisture).</a:t>
            </a:r>
            <a:r>
              <a:rPr lang="en-US" sz="2000" dirty="0" smtClean="0">
                <a:latin typeface="+mj-lt"/>
              </a:rPr>
              <a:t>  The FSP of most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     woods ranges between 20 to 35% moisture (GA DOA – 28%). Molds 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     and mildews can start to occur on wood with 20% moisture levels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     or greater in wood; therefore, their presence is a good indicator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     that the structure has excess moisture and needs to be controlled.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     Keeping wood moisture levels below 20% provides a good safety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     margin for wood decay.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7620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286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+mj-lt"/>
              </a:rPr>
              <a:t>The growth requirements for Wood Decay Fungi</a:t>
            </a:r>
            <a:endParaRPr lang="en-US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314027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1723"/>
            <a:ext cx="8229600" cy="48768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3200" b="1" dirty="0" smtClean="0">
                <a:solidFill>
                  <a:srgbClr val="000000"/>
                </a:solidFill>
                <a:latin typeface="+mj-lt"/>
              </a:rPr>
              <a:t>So, how do wood decay fungi impact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rgbClr val="000000"/>
                </a:solidFill>
                <a:latin typeface="+mj-lt"/>
              </a:rPr>
              <a:t>the structural integrity of wood?</a:t>
            </a:r>
            <a:endParaRPr lang="en-US" sz="32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532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7047"/>
            <a:ext cx="4267200" cy="2286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/>
            </a:r>
            <a:br>
              <a:rPr lang="en-US" sz="2800" b="1" dirty="0" smtClean="0">
                <a:solidFill>
                  <a:srgbClr val="000000"/>
                </a:solidFill>
              </a:rPr>
            </a:br>
            <a:r>
              <a:rPr lang="en-US" sz="2800" b="1" dirty="0" smtClean="0">
                <a:solidFill>
                  <a:srgbClr val="000000"/>
                </a:solidFill>
              </a:rPr>
              <a:t>How do wood decay fungi</a:t>
            </a:r>
            <a:br>
              <a:rPr lang="en-US" sz="2800" b="1" dirty="0" smtClean="0">
                <a:solidFill>
                  <a:srgbClr val="000000"/>
                </a:solidFill>
              </a:rPr>
            </a:br>
            <a:r>
              <a:rPr lang="en-US" sz="2800" b="1" dirty="0" smtClean="0">
                <a:solidFill>
                  <a:srgbClr val="000000"/>
                </a:solidFill>
              </a:rPr>
              <a:t>cause decay in structural</a:t>
            </a:r>
            <a:br>
              <a:rPr lang="en-US" sz="2800" b="1" dirty="0" smtClean="0">
                <a:solidFill>
                  <a:srgbClr val="000000"/>
                </a:solidFill>
              </a:rPr>
            </a:br>
            <a:r>
              <a:rPr lang="en-US" sz="2800" b="1" dirty="0" smtClean="0">
                <a:solidFill>
                  <a:srgbClr val="000000"/>
                </a:solidFill>
              </a:rPr>
              <a:t>wood?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3298371"/>
            <a:ext cx="8153400" cy="297180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+mj-lt"/>
              </a:rPr>
              <a:t>The way that fungi cause decay is through the action of enzymes secreted </a:t>
            </a:r>
          </a:p>
          <a:p>
            <a:pPr marL="0" indent="0"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at the tips of hyphae of wood decay fungi.  These enzymes attack the </a:t>
            </a:r>
          </a:p>
          <a:p>
            <a:pPr marL="0" indent="0"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linkages between sugar units that comprise cellulose and hemicellulose, </a:t>
            </a:r>
          </a:p>
          <a:p>
            <a:pPr marL="0" indent="0"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thereby liberating the constituent sugars and making them available as </a:t>
            </a:r>
          </a:p>
          <a:p>
            <a:pPr marL="0" indent="0">
              <a:buNone/>
            </a:pPr>
            <a:r>
              <a:rPr lang="en-US" sz="2000" dirty="0">
                <a:latin typeface="+mj-lt"/>
              </a:rPr>
              <a:t>  </a:t>
            </a:r>
            <a:r>
              <a:rPr lang="en-US" sz="2000" dirty="0" smtClean="0">
                <a:latin typeface="+mj-lt"/>
              </a:rPr>
              <a:t>    that might be liberated travel back to the tip of the hyphae, without a </a:t>
            </a:r>
          </a:p>
          <a:p>
            <a:pPr marL="0" indent="0"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film of liquid water.  The water serves as a transport medium, and </a:t>
            </a:r>
          </a:p>
          <a:p>
            <a:pPr marL="0" indent="0"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without it wood cannot decay.</a:t>
            </a:r>
            <a:endParaRPr lang="en-US" sz="20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762000"/>
            <a:ext cx="3810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2" descr="http://legacy.forestprod.org/cdromdemo/wp/pics/wppic2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711200"/>
            <a:ext cx="3505200" cy="22921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93236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im_1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371600"/>
            <a:ext cx="6276491" cy="3962399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371600" y="5638800"/>
            <a:ext cx="6276491" cy="70788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Calibri" pitchFamily="34" charset="0"/>
              </a:rPr>
              <a:t>  </a:t>
            </a:r>
            <a:r>
              <a:rPr lang="en-US" sz="2000" dirty="0" smtClean="0">
                <a:latin typeface="Calibri" pitchFamily="34" charset="0"/>
              </a:rPr>
              <a:t>Healthy </a:t>
            </a:r>
            <a:r>
              <a:rPr lang="en-US" sz="2000" dirty="0">
                <a:latin typeface="Calibri" pitchFamily="34" charset="0"/>
              </a:rPr>
              <a:t>cell walls are thick!  Cellulose, </a:t>
            </a:r>
            <a:r>
              <a:rPr lang="en-US" sz="2000" dirty="0" err="1">
                <a:latin typeface="Calibri" pitchFamily="34" charset="0"/>
              </a:rPr>
              <a:t>hemicellulose</a:t>
            </a:r>
            <a:r>
              <a:rPr lang="en-US" sz="2000" dirty="0">
                <a:latin typeface="Calibri" pitchFamily="34" charset="0"/>
              </a:rPr>
              <a:t> and    </a:t>
            </a:r>
          </a:p>
          <a:p>
            <a:r>
              <a:rPr lang="en-US" sz="2000" dirty="0">
                <a:latin typeface="Calibri" pitchFamily="34" charset="0"/>
              </a:rPr>
              <a:t>   </a:t>
            </a:r>
            <a:r>
              <a:rPr lang="en-US" sz="2000" dirty="0" smtClean="0">
                <a:latin typeface="Calibri" pitchFamily="34" charset="0"/>
              </a:rPr>
              <a:t>lignin </a:t>
            </a:r>
            <a:r>
              <a:rPr lang="en-US" sz="2000" dirty="0">
                <a:latin typeface="Calibri" pitchFamily="34" charset="0"/>
              </a:rPr>
              <a:t>give the cell walls rigidity and give wood strength.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762000"/>
            <a:ext cx="3810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-16933" y="414867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Normal cell walls of sound wo</a:t>
            </a:r>
            <a:r>
              <a:rPr lang="en-US" sz="3200" b="1" dirty="0" smtClean="0">
                <a:latin typeface="+mj-lt"/>
              </a:rPr>
              <a:t>od</a:t>
            </a:r>
            <a:endParaRPr lang="en-US" sz="3200" b="1" dirty="0">
              <a:latin typeface="+mj-lt"/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6997095" y="3834191"/>
            <a:ext cx="264305" cy="314476"/>
          </a:xfrm>
          <a:prstGeom prst="rightBrac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>
            <a:stCxn id="5" idx="1"/>
            <a:endCxn id="8" idx="1"/>
          </p:cNvCxnSpPr>
          <p:nvPr/>
        </p:nvCxnSpPr>
        <p:spPr>
          <a:xfrm>
            <a:off x="7261400" y="3991429"/>
            <a:ext cx="745647" cy="7071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007047" y="3767667"/>
            <a:ext cx="90109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 Thickness of cell wall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42605313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im_1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295400"/>
            <a:ext cx="6705600" cy="43854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1066800" y="5943600"/>
            <a:ext cx="6705600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i="0" dirty="0">
                <a:latin typeface="Times New Roman" pitchFamily="18" charset="0"/>
              </a:rPr>
              <a:t> </a:t>
            </a:r>
            <a:r>
              <a:rPr lang="en-US" sz="2000" dirty="0" smtClean="0">
                <a:latin typeface="Calibri" pitchFamily="34" charset="0"/>
              </a:rPr>
              <a:t>Notice </a:t>
            </a:r>
            <a:r>
              <a:rPr lang="en-US" sz="2000" dirty="0">
                <a:latin typeface="Calibri" pitchFamily="34" charset="0"/>
              </a:rPr>
              <a:t>how thin the cell walls have become!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7620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3810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Wood cells are </a:t>
            </a:r>
            <a:r>
              <a:rPr lang="en-US" sz="2800" b="1" dirty="0" err="1" smtClean="0">
                <a:latin typeface="+mj-lt"/>
              </a:rPr>
              <a:t>thiner</a:t>
            </a:r>
            <a:r>
              <a:rPr lang="en-US" sz="2800" b="1" dirty="0" smtClean="0">
                <a:latin typeface="+mj-lt"/>
              </a:rPr>
              <a:t> after attack by wood decay fungi</a:t>
            </a:r>
            <a:endParaRPr lang="en-US" sz="2800" b="1" dirty="0">
              <a:latin typeface="+mj-lt"/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7626048" y="3537857"/>
            <a:ext cx="471714" cy="127000"/>
          </a:xfrm>
          <a:prstGeom prst="rightBrac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097762" y="3350381"/>
            <a:ext cx="870857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Thickness of cell wall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2918402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9600" y="1295400"/>
            <a:ext cx="8153400" cy="3748088"/>
          </a:xfrm>
          <a:noFill/>
        </p:spPr>
      </p:pic>
      <p:sp>
        <p:nvSpPr>
          <p:cNvPr id="22532" name="Text Box 5"/>
          <p:cNvSpPr txBox="1">
            <a:spLocks noChangeArrowheads="1"/>
          </p:cNvSpPr>
          <p:nvPr/>
        </p:nvSpPr>
        <p:spPr bwMode="auto">
          <a:xfrm>
            <a:off x="152400" y="5105400"/>
            <a:ext cx="89916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0" dirty="0">
                <a:solidFill>
                  <a:srgbClr val="FF0000"/>
                </a:solidFill>
                <a:latin typeface="Calibri" pitchFamily="34" charset="0"/>
              </a:rPr>
              <a:t>A</a:t>
            </a:r>
            <a:r>
              <a:rPr lang="en-US" sz="1600" b="0" dirty="0">
                <a:latin typeface="Calibri" pitchFamily="34" charset="0"/>
              </a:rPr>
              <a:t>  Block of sound pine (water-saturated condition) – note swelling of cell walls </a:t>
            </a:r>
          </a:p>
          <a:p>
            <a:r>
              <a:rPr lang="en-US" sz="1600" b="0" dirty="0">
                <a:solidFill>
                  <a:srgbClr val="FF0000"/>
                </a:solidFill>
                <a:latin typeface="Calibri" pitchFamily="34" charset="0"/>
              </a:rPr>
              <a:t>B</a:t>
            </a:r>
            <a:r>
              <a:rPr lang="en-US" sz="1600" b="0" dirty="0">
                <a:latin typeface="Calibri" pitchFamily="34" charset="0"/>
              </a:rPr>
              <a:t>  Same block after air-drying.  The size of the cells have diminished only slightly. </a:t>
            </a:r>
          </a:p>
          <a:p>
            <a:r>
              <a:rPr lang="en-US" sz="1600" b="0" dirty="0">
                <a:solidFill>
                  <a:srgbClr val="FF0000"/>
                </a:solidFill>
                <a:latin typeface="Calibri" pitchFamily="34" charset="0"/>
              </a:rPr>
              <a:t>C</a:t>
            </a:r>
            <a:r>
              <a:rPr lang="en-US" sz="1600" b="0" dirty="0">
                <a:latin typeface="Calibri" pitchFamily="34" charset="0"/>
              </a:rPr>
              <a:t>  Block of brown-rotted pine with residual weight of approximately 50 percent.  Shows little</a:t>
            </a:r>
          </a:p>
          <a:p>
            <a:r>
              <a:rPr lang="en-US" sz="1600" b="0" dirty="0">
                <a:latin typeface="Calibri" pitchFamily="34" charset="0"/>
              </a:rPr>
              <a:t>    difference in size of cells compared with those of sound pine in water-saturated </a:t>
            </a:r>
            <a:r>
              <a:rPr lang="en-US" sz="1600" b="0" dirty="0" smtClean="0">
                <a:latin typeface="Calibri" pitchFamily="34" charset="0"/>
              </a:rPr>
              <a:t>condition. </a:t>
            </a:r>
            <a:endParaRPr lang="en-US" sz="1600" b="0" dirty="0">
              <a:latin typeface="Calibri" pitchFamily="34" charset="0"/>
            </a:endParaRPr>
          </a:p>
          <a:p>
            <a:r>
              <a:rPr lang="en-US" sz="1600" b="0" dirty="0">
                <a:solidFill>
                  <a:srgbClr val="FF0000"/>
                </a:solidFill>
                <a:latin typeface="Calibri" pitchFamily="34" charset="0"/>
              </a:rPr>
              <a:t>D</a:t>
            </a:r>
            <a:r>
              <a:rPr lang="en-US" sz="1600" b="0" dirty="0">
                <a:latin typeface="Calibri" pitchFamily="34" charset="0"/>
              </a:rPr>
              <a:t> Same block after air-drying.  Thickness of cell walls has diminished greatly as has size </a:t>
            </a:r>
            <a:r>
              <a:rPr lang="en-US" sz="1600" b="0" dirty="0" smtClean="0">
                <a:latin typeface="Calibri" pitchFamily="34" charset="0"/>
              </a:rPr>
              <a:t>of cells from </a:t>
            </a:r>
            <a:endParaRPr lang="en-US" sz="1600" b="0" dirty="0">
              <a:latin typeface="Calibri" pitchFamily="34" charset="0"/>
            </a:endParaRPr>
          </a:p>
          <a:p>
            <a:r>
              <a:rPr lang="en-US" sz="1600" b="0" dirty="0">
                <a:latin typeface="Calibri" pitchFamily="34" charset="0"/>
              </a:rPr>
              <a:t>    </a:t>
            </a:r>
            <a:r>
              <a:rPr lang="en-US" sz="1600" b="0" dirty="0" smtClean="0">
                <a:latin typeface="Calibri" pitchFamily="34" charset="0"/>
              </a:rPr>
              <a:t>those in </a:t>
            </a:r>
            <a:r>
              <a:rPr lang="en-US" sz="1600" b="0" dirty="0">
                <a:latin typeface="Calibri" pitchFamily="34" charset="0"/>
              </a:rPr>
              <a:t>water-saturated condition and both have diminished more than in </a:t>
            </a:r>
            <a:r>
              <a:rPr lang="en-US" sz="1600" b="0" dirty="0" smtClean="0">
                <a:latin typeface="Calibri" pitchFamily="34" charset="0"/>
              </a:rPr>
              <a:t>the air-dried sound block.</a:t>
            </a:r>
            <a:endParaRPr lang="en-US" sz="1600" b="0" dirty="0">
              <a:latin typeface="Calibri" pitchFamily="34" charset="0"/>
            </a:endParaRPr>
          </a:p>
          <a:p>
            <a:r>
              <a:rPr lang="en-US" sz="1600" b="0" dirty="0">
                <a:latin typeface="Calibri" pitchFamily="34" charset="0"/>
              </a:rPr>
              <a:t>    </a:t>
            </a:r>
          </a:p>
        </p:txBody>
      </p:sp>
      <p:sp>
        <p:nvSpPr>
          <p:cNvPr id="22534" name="Oval 7"/>
          <p:cNvSpPr>
            <a:spLocks noChangeArrowheads="1"/>
          </p:cNvSpPr>
          <p:nvPr/>
        </p:nvSpPr>
        <p:spPr bwMode="auto">
          <a:xfrm>
            <a:off x="4267200" y="26670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Oval 8"/>
          <p:cNvSpPr>
            <a:spLocks noChangeArrowheads="1"/>
          </p:cNvSpPr>
          <p:nvPr/>
        </p:nvSpPr>
        <p:spPr bwMode="auto">
          <a:xfrm>
            <a:off x="4800600" y="26670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Oval 9"/>
          <p:cNvSpPr>
            <a:spLocks noChangeArrowheads="1"/>
          </p:cNvSpPr>
          <p:nvPr/>
        </p:nvSpPr>
        <p:spPr bwMode="auto">
          <a:xfrm>
            <a:off x="533400" y="45720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7" name="Oval 10"/>
          <p:cNvSpPr>
            <a:spLocks noChangeArrowheads="1"/>
          </p:cNvSpPr>
          <p:nvPr/>
        </p:nvSpPr>
        <p:spPr bwMode="auto">
          <a:xfrm>
            <a:off x="8534400" y="4572000"/>
            <a:ext cx="3810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8" name="Text Box 12"/>
          <p:cNvSpPr txBox="1">
            <a:spLocks noChangeArrowheads="1"/>
          </p:cNvSpPr>
          <p:nvPr/>
        </p:nvSpPr>
        <p:spPr bwMode="auto">
          <a:xfrm>
            <a:off x="246592" y="1676400"/>
            <a:ext cx="8931275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FF0000"/>
                </a:solidFill>
              </a:rPr>
              <a:t>     </a:t>
            </a:r>
            <a:r>
              <a:rPr lang="en-US" i="0" dirty="0" smtClean="0">
                <a:solidFill>
                  <a:srgbClr val="FF0000"/>
                </a:solidFill>
              </a:rPr>
              <a:t> A                                                                                                                                                     B</a:t>
            </a:r>
            <a:endParaRPr lang="en-US" i="0" dirty="0">
              <a:solidFill>
                <a:srgbClr val="FF0000"/>
              </a:solidFill>
            </a:endParaRPr>
          </a:p>
          <a:p>
            <a:endParaRPr lang="en-US" i="0" dirty="0">
              <a:solidFill>
                <a:srgbClr val="FF0000"/>
              </a:solidFill>
            </a:endParaRPr>
          </a:p>
          <a:p>
            <a:endParaRPr lang="en-US" i="0" dirty="0">
              <a:solidFill>
                <a:srgbClr val="FF0000"/>
              </a:solidFill>
            </a:endParaRPr>
          </a:p>
          <a:p>
            <a:endParaRPr lang="en-US" i="0" dirty="0" smtClean="0">
              <a:solidFill>
                <a:srgbClr val="FF0000"/>
              </a:solidFill>
            </a:endParaRPr>
          </a:p>
          <a:p>
            <a:endParaRPr lang="en-US" sz="1200" i="0" dirty="0">
              <a:solidFill>
                <a:srgbClr val="FF0000"/>
              </a:solidFill>
            </a:endParaRPr>
          </a:p>
          <a:p>
            <a:endParaRPr lang="en-US" sz="1400" i="0" dirty="0">
              <a:solidFill>
                <a:srgbClr val="FF0000"/>
              </a:solidFill>
            </a:endParaRPr>
          </a:p>
          <a:p>
            <a:endParaRPr lang="en-US" sz="1000" i="0" dirty="0" smtClean="0">
              <a:solidFill>
                <a:srgbClr val="FF0000"/>
              </a:solidFill>
            </a:endParaRPr>
          </a:p>
          <a:p>
            <a:endParaRPr lang="en-US" sz="1000" i="0" dirty="0">
              <a:solidFill>
                <a:srgbClr val="FF0000"/>
              </a:solidFill>
            </a:endParaRPr>
          </a:p>
          <a:p>
            <a:r>
              <a:rPr lang="en-US" i="0" dirty="0">
                <a:solidFill>
                  <a:srgbClr val="FF0000"/>
                </a:solidFill>
              </a:rPr>
              <a:t>    </a:t>
            </a:r>
            <a:r>
              <a:rPr lang="en-US" i="0" dirty="0" smtClean="0">
                <a:solidFill>
                  <a:srgbClr val="FF0000"/>
                </a:solidFill>
              </a:rPr>
              <a:t> C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i="0" dirty="0">
              <a:solidFill>
                <a:srgbClr val="FF0000"/>
              </a:solidFill>
            </a:endParaRPr>
          </a:p>
        </p:txBody>
      </p:sp>
      <p:sp>
        <p:nvSpPr>
          <p:cNvPr id="22539" name="Text Box 13"/>
          <p:cNvSpPr txBox="1">
            <a:spLocks noChangeArrowheads="1"/>
          </p:cNvSpPr>
          <p:nvPr/>
        </p:nvSpPr>
        <p:spPr bwMode="auto">
          <a:xfrm>
            <a:off x="0" y="205740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/>
              <a:t>   </a:t>
            </a:r>
            <a:r>
              <a:rPr lang="en-US" sz="1400" dirty="0" smtClean="0"/>
              <a:t>   </a:t>
            </a:r>
            <a:r>
              <a:rPr lang="en-US" sz="1400" dirty="0" smtClean="0">
                <a:latin typeface="+mj-lt"/>
              </a:rPr>
              <a:t>Sound </a:t>
            </a:r>
            <a:r>
              <a:rPr lang="en-US" sz="1400" dirty="0">
                <a:latin typeface="+mj-lt"/>
              </a:rPr>
              <a:t>pine                                                                                                                                           </a:t>
            </a:r>
            <a:r>
              <a:rPr lang="en-US" sz="1400" dirty="0" smtClean="0">
                <a:latin typeface="+mj-lt"/>
              </a:rPr>
              <a:t>                                     Sound </a:t>
            </a:r>
            <a:r>
              <a:rPr lang="en-US" sz="1400" dirty="0">
                <a:latin typeface="+mj-lt"/>
              </a:rPr>
              <a:t>pine</a:t>
            </a:r>
          </a:p>
          <a:p>
            <a:r>
              <a:rPr lang="en-US" sz="1400" dirty="0">
                <a:latin typeface="+mj-lt"/>
              </a:rPr>
              <a:t> </a:t>
            </a:r>
            <a:r>
              <a:rPr lang="en-US" sz="1400" dirty="0" smtClean="0">
                <a:latin typeface="+mj-lt"/>
              </a:rPr>
              <a:t> (</a:t>
            </a:r>
            <a:r>
              <a:rPr lang="en-US" sz="1400" dirty="0">
                <a:latin typeface="+mj-lt"/>
              </a:rPr>
              <a:t>H2O saturated)                                                                                                                                                               </a:t>
            </a:r>
            <a:r>
              <a:rPr lang="en-US" sz="1400" dirty="0" smtClean="0">
                <a:latin typeface="+mj-lt"/>
              </a:rPr>
              <a:t>            </a:t>
            </a:r>
            <a:r>
              <a:rPr lang="en-US" sz="1400" dirty="0">
                <a:latin typeface="+mj-lt"/>
              </a:rPr>
              <a:t>(Air-dried)</a:t>
            </a:r>
          </a:p>
        </p:txBody>
      </p:sp>
      <p:sp>
        <p:nvSpPr>
          <p:cNvPr id="22540" name="Rectangle 14"/>
          <p:cNvSpPr>
            <a:spLocks noChangeArrowheads="1"/>
          </p:cNvSpPr>
          <p:nvPr/>
        </p:nvSpPr>
        <p:spPr bwMode="auto">
          <a:xfrm>
            <a:off x="762000" y="2895600"/>
            <a:ext cx="685800" cy="228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1" name="Rectangle 15"/>
          <p:cNvSpPr>
            <a:spLocks noChangeArrowheads="1"/>
          </p:cNvSpPr>
          <p:nvPr/>
        </p:nvSpPr>
        <p:spPr bwMode="auto">
          <a:xfrm>
            <a:off x="4191000" y="1219200"/>
            <a:ext cx="914400" cy="396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2" name="Rectangle 16"/>
          <p:cNvSpPr>
            <a:spLocks noChangeArrowheads="1"/>
          </p:cNvSpPr>
          <p:nvPr/>
        </p:nvSpPr>
        <p:spPr bwMode="auto">
          <a:xfrm>
            <a:off x="4724400" y="2971800"/>
            <a:ext cx="381000" cy="1828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3" name="Rectangle 17"/>
          <p:cNvSpPr>
            <a:spLocks noChangeArrowheads="1"/>
          </p:cNvSpPr>
          <p:nvPr/>
        </p:nvSpPr>
        <p:spPr bwMode="auto">
          <a:xfrm>
            <a:off x="7848600" y="2971800"/>
            <a:ext cx="914400" cy="228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4" name="Text Box 20"/>
          <p:cNvSpPr txBox="1">
            <a:spLocks noChangeArrowheads="1"/>
          </p:cNvSpPr>
          <p:nvPr/>
        </p:nvSpPr>
        <p:spPr bwMode="auto">
          <a:xfrm>
            <a:off x="-92075" y="3733800"/>
            <a:ext cx="9464675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  </a:t>
            </a:r>
            <a:r>
              <a:rPr lang="en-US" dirty="0" smtClean="0"/>
              <a:t> </a:t>
            </a:r>
            <a:r>
              <a:rPr lang="en-US" sz="1400" dirty="0" smtClean="0">
                <a:latin typeface="+mj-lt"/>
              </a:rPr>
              <a:t>Brown-rotted                                                                                                                                                                            </a:t>
            </a:r>
            <a:r>
              <a:rPr lang="en-US" sz="1400" dirty="0" err="1" smtClean="0">
                <a:latin typeface="+mj-lt"/>
              </a:rPr>
              <a:t>Brown-rotted</a:t>
            </a:r>
            <a:endParaRPr lang="en-US" sz="1400" dirty="0">
              <a:latin typeface="+mj-lt"/>
            </a:endParaRPr>
          </a:p>
          <a:p>
            <a:r>
              <a:rPr lang="en-US" sz="1400" dirty="0">
                <a:latin typeface="+mj-lt"/>
              </a:rPr>
              <a:t>          </a:t>
            </a:r>
            <a:r>
              <a:rPr lang="en-US" sz="1400" dirty="0" smtClean="0">
                <a:latin typeface="+mj-lt"/>
              </a:rPr>
              <a:t>  pine                                                                                                                                                                                             </a:t>
            </a:r>
            <a:r>
              <a:rPr lang="en-US" sz="1400" dirty="0" err="1" smtClean="0">
                <a:latin typeface="+mj-lt"/>
              </a:rPr>
              <a:t>pine</a:t>
            </a:r>
            <a:endParaRPr lang="en-US" sz="1400" dirty="0">
              <a:latin typeface="+mj-lt"/>
            </a:endParaRPr>
          </a:p>
          <a:p>
            <a:r>
              <a:rPr lang="en-US" sz="1400" dirty="0">
                <a:latin typeface="+mj-lt"/>
              </a:rPr>
              <a:t> </a:t>
            </a:r>
            <a:r>
              <a:rPr lang="en-US" sz="1400" dirty="0" smtClean="0">
                <a:latin typeface="+mj-lt"/>
              </a:rPr>
              <a:t>  </a:t>
            </a:r>
            <a:r>
              <a:rPr lang="en-US" sz="1400" dirty="0">
                <a:latin typeface="+mj-lt"/>
              </a:rPr>
              <a:t>(H2O saturated)                                                                                                                                                              </a:t>
            </a:r>
            <a:r>
              <a:rPr lang="en-US" sz="1400" dirty="0" smtClean="0">
                <a:latin typeface="+mj-lt"/>
              </a:rPr>
              <a:t>              (</a:t>
            </a:r>
            <a:r>
              <a:rPr lang="en-US" sz="1400" dirty="0">
                <a:latin typeface="+mj-lt"/>
              </a:rPr>
              <a:t>Air-dried)</a:t>
            </a:r>
          </a:p>
        </p:txBody>
      </p:sp>
      <p:sp>
        <p:nvSpPr>
          <p:cNvPr id="22545" name="Text Box 22"/>
          <p:cNvSpPr txBox="1">
            <a:spLocks noChangeArrowheads="1"/>
          </p:cNvSpPr>
          <p:nvPr/>
        </p:nvSpPr>
        <p:spPr bwMode="auto">
          <a:xfrm>
            <a:off x="8229600" y="35052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09600"/>
            <a:ext cx="9144000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048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Photomicrographs of sound </a:t>
            </a:r>
            <a:r>
              <a:rPr lang="en-US" sz="2400" b="1" dirty="0" smtClean="0">
                <a:solidFill>
                  <a:srgbClr val="000000"/>
                </a:solidFill>
              </a:rPr>
              <a:t>&amp; brown</a:t>
            </a:r>
            <a:r>
              <a:rPr lang="en-US" sz="2400" b="1" dirty="0">
                <a:solidFill>
                  <a:srgbClr val="000000"/>
                </a:solidFill>
              </a:rPr>
              <a:t>-rotted pine showing </a:t>
            </a:r>
          </a:p>
          <a:p>
            <a:pPr algn="ctr"/>
            <a:r>
              <a:rPr lang="en-US" sz="2400" b="1" dirty="0">
                <a:solidFill>
                  <a:srgbClr val="000000"/>
                </a:solidFill>
              </a:rPr>
              <a:t>effects of moisture condition &amp;</a:t>
            </a:r>
            <a:r>
              <a:rPr lang="en-US" sz="2400" b="1" dirty="0" smtClean="0">
                <a:solidFill>
                  <a:srgbClr val="000000"/>
                </a:solidFill>
              </a:rPr>
              <a:t> </a:t>
            </a:r>
            <a:r>
              <a:rPr lang="en-US" sz="2400" b="1" dirty="0">
                <a:solidFill>
                  <a:srgbClr val="000000"/>
                </a:solidFill>
              </a:rPr>
              <a:t>decay on the cell size of wood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048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41812" y="2583676"/>
            <a:ext cx="5187588" cy="3382963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b="1" dirty="0" smtClean="0">
                <a:latin typeface="+mj-lt"/>
              </a:rPr>
              <a:t>1.  Brown rot fungi </a:t>
            </a:r>
            <a:r>
              <a:rPr lang="en-US" sz="2000" dirty="0" smtClean="0">
                <a:latin typeface="+mj-lt"/>
              </a:rPr>
              <a:t>- attacks softwoods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800" dirty="0" smtClean="0">
              <a:latin typeface="+mj-lt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800" dirty="0" smtClean="0">
              <a:latin typeface="+mj-lt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b="1" dirty="0" smtClean="0">
                <a:latin typeface="+mj-lt"/>
              </a:rPr>
              <a:t>2.  Water conducting rot fungi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b="1" dirty="0">
                <a:latin typeface="+mj-lt"/>
              </a:rPr>
              <a:t> </a:t>
            </a:r>
            <a:r>
              <a:rPr lang="en-US" sz="2000" b="1" dirty="0" smtClean="0">
                <a:latin typeface="+mj-lt"/>
              </a:rPr>
              <a:t>                 </a:t>
            </a:r>
            <a:r>
              <a:rPr lang="en-US" sz="2000" dirty="0" smtClean="0">
                <a:latin typeface="+mj-lt"/>
              </a:rPr>
              <a:t>(</a:t>
            </a:r>
            <a:r>
              <a:rPr lang="en-US" sz="2000" i="1" dirty="0" err="1" smtClean="0">
                <a:latin typeface="+mj-lt"/>
              </a:rPr>
              <a:t>Poria</a:t>
            </a:r>
            <a:r>
              <a:rPr lang="en-US" sz="2000" i="1" dirty="0" smtClean="0">
                <a:latin typeface="+mj-lt"/>
              </a:rPr>
              <a:t> </a:t>
            </a:r>
            <a:r>
              <a:rPr lang="en-US" sz="2000" i="1" dirty="0" err="1" smtClean="0">
                <a:latin typeface="+mj-lt"/>
              </a:rPr>
              <a:t>incrassata</a:t>
            </a:r>
            <a:r>
              <a:rPr lang="en-US" sz="2000" dirty="0" smtClean="0">
                <a:latin typeface="+mj-lt"/>
              </a:rPr>
              <a:t>)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attacks softwoods &amp; hardwoods,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even woods that are normally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resistant to brown rot and white rot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1200" b="1" dirty="0" smtClean="0">
              <a:latin typeface="+mj-lt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000" b="1" dirty="0">
              <a:latin typeface="+mj-lt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b="1" dirty="0" smtClean="0">
                <a:latin typeface="+mj-lt"/>
              </a:rPr>
              <a:t>3.  White rot fungi </a:t>
            </a:r>
            <a:r>
              <a:rPr lang="en-US" sz="2000" dirty="0" smtClean="0">
                <a:latin typeface="+mj-lt"/>
              </a:rPr>
              <a:t>- attacks hardwoods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000" b="1" i="1" dirty="0" smtClean="0">
              <a:latin typeface="+mj-lt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000" b="1" i="1" dirty="0" smtClean="0">
              <a:latin typeface="+mj-lt"/>
            </a:endParaRPr>
          </a:p>
        </p:txBody>
      </p:sp>
      <p:pic>
        <p:nvPicPr>
          <p:cNvPr id="2053" name="Picture 4" descr="white r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5100850"/>
            <a:ext cx="1905000" cy="1231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5" descr="4-02-24c_Picture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3657600"/>
            <a:ext cx="1905000" cy="1304925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</p:spPr>
      </p:pic>
      <p:graphicFrame>
        <p:nvGraphicFramePr>
          <p:cNvPr id="2050" name="Object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49724602"/>
              </p:ext>
            </p:extLst>
          </p:nvPr>
        </p:nvGraphicFramePr>
        <p:xfrm>
          <a:off x="6096000" y="1981200"/>
          <a:ext cx="4419600" cy="163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Picture" r:id="rId5" imgW="4384674" imgH="1531721" progId="">
                  <p:embed/>
                </p:oleObj>
              </mc:Choice>
              <mc:Fallback>
                <p:oleObj name="Picture" r:id="rId5" imgW="4384674" imgH="1531721" progId="">
                  <p:embed/>
                  <p:pic>
                    <p:nvPicPr>
                      <p:cNvPr id="0" name="Picture 1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1981200"/>
                        <a:ext cx="4419600" cy="1639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Rectangle 10"/>
          <p:cNvSpPr>
            <a:spLocks noChangeArrowheads="1"/>
          </p:cNvSpPr>
          <p:nvPr/>
        </p:nvSpPr>
        <p:spPr bwMode="auto">
          <a:xfrm>
            <a:off x="8153400" y="1981200"/>
            <a:ext cx="3810000" cy="1676400"/>
          </a:xfrm>
          <a:prstGeom prst="rect">
            <a:avLst/>
          </a:prstGeom>
          <a:solidFill>
            <a:schemeClr val="bg1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-16933" y="160382"/>
            <a:ext cx="9144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Recognition of Wood Decay Fungi</a:t>
            </a:r>
          </a:p>
          <a:p>
            <a:pPr algn="ctr"/>
            <a:r>
              <a:rPr lang="en-US" sz="2800" b="1" dirty="0" smtClean="0">
                <a:latin typeface="+mj-lt"/>
              </a:rPr>
              <a:t>That attack the structural wood of homes</a:t>
            </a:r>
          </a:p>
          <a:p>
            <a:pPr algn="ctr"/>
            <a:endParaRPr lang="en-US" sz="1200" b="1" dirty="0">
              <a:latin typeface="+mj-lt"/>
            </a:endParaRPr>
          </a:p>
          <a:p>
            <a:pPr algn="ctr"/>
            <a:r>
              <a:rPr lang="en-US" sz="2000" dirty="0" smtClean="0">
                <a:latin typeface="+mj-lt"/>
              </a:rPr>
              <a:t>(start developing at 28% or &gt; moisture levels</a:t>
            </a:r>
          </a:p>
          <a:p>
            <a:pPr algn="ctr"/>
            <a:r>
              <a:rPr lang="en-US" sz="2000" dirty="0" smtClean="0">
                <a:latin typeface="+mj-lt"/>
              </a:rPr>
              <a:t>In buildings and require control)</a:t>
            </a:r>
            <a:endParaRPr lang="en-US" sz="20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762000"/>
            <a:ext cx="4572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153400" y="1600200"/>
            <a:ext cx="1219200" cy="212365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sz="800" dirty="0" smtClean="0"/>
          </a:p>
          <a:p>
            <a:endParaRPr lang="en-US" sz="800" dirty="0"/>
          </a:p>
          <a:p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1594987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70428" y="1295400"/>
            <a:ext cx="7463971" cy="4144963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Damaged wood is dark brown to black in color (it appears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charred or burned)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When pinched between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fingers…it feels like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sawdust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There is abnormal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shrinkage of the wood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Cracks form across the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grain of the wood 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forming cubes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(called “checking”)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It often develops in wet/dry/wet/dry situations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+mj-lt"/>
            </a:endParaRPr>
          </a:p>
        </p:txBody>
      </p:sp>
      <p:pic>
        <p:nvPicPr>
          <p:cNvPr id="9" name="Picture 4" descr="Dry rot damage on wood in Altamonte Spring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1424" y="2166257"/>
            <a:ext cx="3842976" cy="2980267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8458200" y="1935238"/>
            <a:ext cx="762000" cy="37035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858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3810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Brown Rot Fungi – found in softwoods only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243822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371600"/>
          </a:xfrm>
          <a:noFill/>
          <a:ln>
            <a:noFill/>
          </a:ln>
        </p:spPr>
        <p:txBody>
          <a:bodyPr lIns="92075" tIns="46038" rIns="92075" bIns="46038">
            <a:normAutofit/>
          </a:bodyPr>
          <a:lstStyle/>
          <a:p>
            <a:pPr eaLnBrk="1" hangingPunct="1"/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    Brown Rot Fungi</a:t>
            </a:r>
            <a:b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 lIns="92075" tIns="46038" rIns="92075" bIns="46038"/>
          <a:lstStyle/>
          <a:p>
            <a:pPr eaLnBrk="1" hangingPunct="1">
              <a:buFontTx/>
              <a:buNone/>
            </a:pPr>
            <a:endParaRPr lang="en-US" sz="2800" b="1" i="1" smtClean="0"/>
          </a:p>
        </p:txBody>
      </p:sp>
      <p:graphicFrame>
        <p:nvGraphicFramePr>
          <p:cNvPr id="4098" name="Object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37887141"/>
              </p:ext>
            </p:extLst>
          </p:nvPr>
        </p:nvGraphicFramePr>
        <p:xfrm>
          <a:off x="457200" y="762000"/>
          <a:ext cx="8382000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Picture" r:id="rId4" imgW="4384674" imgH="1531721" progId="">
                  <p:embed/>
                </p:oleObj>
              </mc:Choice>
              <mc:Fallback>
                <p:oleObj name="Picture" r:id="rId4" imgW="4384674" imgH="1531721" progId="">
                  <p:embed/>
                  <p:pic>
                    <p:nvPicPr>
                      <p:cNvPr id="0" name="Picture 12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762000"/>
                        <a:ext cx="8382000" cy="518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Text Box 6"/>
          <p:cNvSpPr txBox="1">
            <a:spLocks noChangeArrowheads="1"/>
          </p:cNvSpPr>
          <p:nvPr/>
        </p:nvSpPr>
        <p:spPr bwMode="auto">
          <a:xfrm>
            <a:off x="5013325" y="2017713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  <a:p>
            <a:endParaRPr lang="en-US" b="0" i="0"/>
          </a:p>
        </p:txBody>
      </p:sp>
      <p:sp>
        <p:nvSpPr>
          <p:cNvPr id="4102" name="Rectangle 7"/>
          <p:cNvSpPr>
            <a:spLocks noChangeArrowheads="1"/>
          </p:cNvSpPr>
          <p:nvPr/>
        </p:nvSpPr>
        <p:spPr bwMode="auto">
          <a:xfrm>
            <a:off x="533400" y="1371600"/>
            <a:ext cx="3962400" cy="5257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b="0" i="0"/>
          </a:p>
        </p:txBody>
      </p:sp>
      <p:sp>
        <p:nvSpPr>
          <p:cNvPr id="8" name="Rectangle 7"/>
          <p:cNvSpPr/>
          <p:nvPr/>
        </p:nvSpPr>
        <p:spPr>
          <a:xfrm>
            <a:off x="4495800" y="1447800"/>
            <a:ext cx="46482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458200" y="2209800"/>
            <a:ext cx="457200" cy="449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495800" y="2133600"/>
            <a:ext cx="228600" cy="472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5257800"/>
            <a:ext cx="3733800" cy="1600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114800" y="762000"/>
            <a:ext cx="48006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04800" y="1447800"/>
            <a:ext cx="304800" cy="464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29587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09600"/>
            <a:ext cx="457200" cy="52322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381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+mj-lt"/>
              </a:rPr>
              <a:t>          </a:t>
            </a:r>
            <a:r>
              <a:rPr lang="en-US" sz="2800" b="1" dirty="0" smtClean="0">
                <a:latin typeface="+mj-lt"/>
              </a:rPr>
              <a:t>Brown Rot Fungus</a:t>
            </a:r>
            <a:endParaRPr lang="en-US" sz="2800" b="1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219200"/>
            <a:ext cx="38100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1241677"/>
            <a:ext cx="4114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+mj-lt"/>
              </a:rPr>
              <a:t>It causes considerable loss in </a:t>
            </a:r>
          </a:p>
          <a:p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wood strength very early in the </a:t>
            </a:r>
          </a:p>
          <a:p>
            <a:r>
              <a:rPr lang="en-US" sz="2000" dirty="0" smtClean="0">
                <a:latin typeface="+mj-lt"/>
              </a:rPr>
              <a:t>     decay process, often before </a:t>
            </a:r>
          </a:p>
          <a:p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decay characteristics are seen.</a:t>
            </a:r>
          </a:p>
          <a:p>
            <a:endParaRPr lang="en-US" sz="2000" dirty="0">
              <a:latin typeface="+mj-lt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+mj-lt"/>
              </a:rPr>
              <a:t>Cell wall carbohydrates </a:t>
            </a:r>
          </a:p>
          <a:p>
            <a:r>
              <a:rPr lang="en-US" sz="2000" dirty="0" smtClean="0">
                <a:latin typeface="+mj-lt"/>
              </a:rPr>
              <a:t>     (cellulose and hemicellulose) </a:t>
            </a:r>
          </a:p>
          <a:p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are degraded extensively </a:t>
            </a:r>
          </a:p>
          <a:p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during decay leaving a </a:t>
            </a:r>
          </a:p>
          <a:p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modified, lignin-rich substrate.</a:t>
            </a:r>
          </a:p>
          <a:p>
            <a:pPr marL="285750" indent="-285750">
              <a:buFont typeface="Arial"/>
              <a:buChar char="•"/>
            </a:pPr>
            <a:endParaRPr lang="en-US" sz="2000" dirty="0" smtClean="0">
              <a:latin typeface="+mj-lt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+mj-lt"/>
              </a:rPr>
              <a:t>Commonly, brown rot causes</a:t>
            </a:r>
          </a:p>
          <a:p>
            <a:r>
              <a:rPr lang="en-US" sz="2000" dirty="0" smtClean="0">
                <a:latin typeface="+mj-lt"/>
              </a:rPr>
              <a:t>     decay in structural wood of</a:t>
            </a:r>
          </a:p>
          <a:p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buildings where large losses of</a:t>
            </a:r>
          </a:p>
          <a:p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wood strength often result.</a:t>
            </a:r>
            <a:endParaRPr lang="en-US" sz="2000" dirty="0">
              <a:latin typeface="+mj-lt"/>
            </a:endParaRPr>
          </a:p>
          <a:p>
            <a:endParaRPr lang="en-US" sz="24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0" y="2362200"/>
            <a:ext cx="381000" cy="452431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839200" y="6651023"/>
            <a:ext cx="11752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rgbClr val="000000"/>
                </a:solidFill>
                <a:latin typeface="+mj-lt"/>
              </a:rPr>
              <a:t>30</a:t>
            </a:r>
            <a:endParaRPr lang="en-US" sz="800" b="1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805653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4" descr="brown%20rot%20forest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244976" y="1295400"/>
            <a:ext cx="3303469" cy="4800600"/>
          </a:xfrm>
          <a:noFill/>
        </p:spPr>
      </p:pic>
      <p:sp>
        <p:nvSpPr>
          <p:cNvPr id="50180" name="Text Box 5"/>
          <p:cNvSpPr txBox="1">
            <a:spLocks noChangeArrowheads="1"/>
          </p:cNvSpPr>
          <p:nvPr/>
        </p:nvSpPr>
        <p:spPr bwMode="auto">
          <a:xfrm>
            <a:off x="774096" y="1320800"/>
            <a:ext cx="5626704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 In the advanced </a:t>
            </a:r>
            <a:r>
              <a:rPr lang="en-US" sz="2000" dirty="0">
                <a:latin typeface="+mj-lt"/>
              </a:rPr>
              <a:t>stage of brown </a:t>
            </a:r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   rot decay, the softwood cracks</a:t>
            </a:r>
            <a:endParaRPr lang="en-US" sz="2000" dirty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   perpendicular to the </a:t>
            </a:r>
            <a:r>
              <a:rPr lang="en-US" sz="2000" dirty="0">
                <a:latin typeface="+mj-lt"/>
              </a:rPr>
              <a:t>grain of the </a:t>
            </a:r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   wood </a:t>
            </a:r>
            <a:r>
              <a:rPr lang="en-US" sz="2000" dirty="0">
                <a:latin typeface="+mj-lt"/>
              </a:rPr>
              <a:t>and </a:t>
            </a:r>
            <a:r>
              <a:rPr lang="en-US" sz="2000" dirty="0" smtClean="0">
                <a:latin typeface="+mj-lt"/>
              </a:rPr>
              <a:t>“</a:t>
            </a:r>
            <a:r>
              <a:rPr lang="en-US" sz="2000" dirty="0">
                <a:latin typeface="+mj-lt"/>
              </a:rPr>
              <a:t>checks” </a:t>
            </a:r>
            <a:r>
              <a:rPr lang="en-US" sz="2000" dirty="0" smtClean="0">
                <a:latin typeface="+mj-lt"/>
              </a:rPr>
              <a:t>into </a:t>
            </a:r>
            <a:r>
              <a:rPr lang="en-US" sz="2000" dirty="0">
                <a:latin typeface="+mj-lt"/>
              </a:rPr>
              <a:t>cubicle </a:t>
            </a:r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   pieces (</a:t>
            </a:r>
            <a:r>
              <a:rPr lang="en-US" sz="2000" b="1" dirty="0" smtClean="0">
                <a:latin typeface="+mj-lt"/>
              </a:rPr>
              <a:t>cubicle brown rot</a:t>
            </a:r>
            <a:r>
              <a:rPr lang="en-US" sz="2000" dirty="0" smtClean="0">
                <a:latin typeface="+mj-lt"/>
              </a:rPr>
              <a:t>). </a:t>
            </a:r>
            <a:endParaRPr lang="en-US" sz="2000" dirty="0">
              <a:latin typeface="+mj-lt"/>
            </a:endParaRPr>
          </a:p>
          <a:p>
            <a:endParaRPr lang="en-US" sz="2000" dirty="0">
              <a:latin typeface="+mj-lt"/>
            </a:endParaRPr>
          </a:p>
          <a:p>
            <a:pPr>
              <a:buFontTx/>
              <a:buChar char="•"/>
            </a:pPr>
            <a:r>
              <a:rPr lang="en-US" sz="2000" dirty="0">
                <a:latin typeface="+mj-lt"/>
              </a:rPr>
              <a:t>  Little to no integrity remains in </a:t>
            </a:r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    this decayed </a:t>
            </a:r>
            <a:r>
              <a:rPr lang="en-US" sz="2000" dirty="0">
                <a:latin typeface="+mj-lt"/>
              </a:rPr>
              <a:t>wood. </a:t>
            </a:r>
          </a:p>
          <a:p>
            <a:endParaRPr lang="en-US" sz="2000" dirty="0">
              <a:latin typeface="+mj-lt"/>
            </a:endParaRPr>
          </a:p>
          <a:p>
            <a:pPr>
              <a:buFontTx/>
              <a:buChar char="•"/>
            </a:pPr>
            <a:r>
              <a:rPr lang="en-US" sz="2000" dirty="0">
                <a:latin typeface="+mj-lt"/>
              </a:rPr>
              <a:t>  Commonly, it’s called been </a:t>
            </a:r>
            <a:r>
              <a:rPr lang="en-US" sz="2000" b="1" dirty="0">
                <a:latin typeface="+mj-lt"/>
              </a:rPr>
              <a:t>dry </a:t>
            </a:r>
            <a:endParaRPr lang="en-US" sz="2000" b="1" dirty="0" smtClean="0">
              <a:latin typeface="+mj-lt"/>
            </a:endParaRPr>
          </a:p>
          <a:p>
            <a:r>
              <a:rPr lang="en-US" sz="2000" b="1" dirty="0" smtClean="0">
                <a:latin typeface="+mj-lt"/>
              </a:rPr>
              <a:t>    rot</a:t>
            </a:r>
            <a:r>
              <a:rPr lang="en-US" sz="2000" b="1" dirty="0">
                <a:latin typeface="+mj-lt"/>
              </a:rPr>
              <a:t>. </a:t>
            </a:r>
          </a:p>
          <a:p>
            <a:endParaRPr lang="en-US" sz="2000" dirty="0">
              <a:latin typeface="+mj-lt"/>
            </a:endParaRPr>
          </a:p>
          <a:p>
            <a:pPr>
              <a:buFontTx/>
              <a:buChar char="•"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This </a:t>
            </a:r>
            <a:r>
              <a:rPr lang="en-US" sz="2000" dirty="0">
                <a:latin typeface="+mj-lt"/>
              </a:rPr>
              <a:t>term is misleading because </a:t>
            </a:r>
          </a:p>
          <a:p>
            <a:r>
              <a:rPr lang="en-US" sz="2000" dirty="0">
                <a:latin typeface="+mj-lt"/>
              </a:rPr>
              <a:t>   </a:t>
            </a:r>
            <a:r>
              <a:rPr lang="en-US" sz="2000" dirty="0" smtClean="0">
                <a:latin typeface="+mj-lt"/>
              </a:rPr>
              <a:t> moisture </a:t>
            </a:r>
            <a:r>
              <a:rPr lang="en-US" sz="2000" dirty="0">
                <a:latin typeface="+mj-lt"/>
              </a:rPr>
              <a:t>must be present for the   </a:t>
            </a:r>
          </a:p>
          <a:p>
            <a:r>
              <a:rPr lang="en-US" sz="2000" dirty="0">
                <a:latin typeface="+mj-lt"/>
              </a:rPr>
              <a:t>   </a:t>
            </a:r>
            <a:r>
              <a:rPr lang="en-US" sz="2000" dirty="0" smtClean="0">
                <a:latin typeface="+mj-lt"/>
              </a:rPr>
              <a:t> decay </a:t>
            </a:r>
            <a:r>
              <a:rPr lang="en-US" sz="2000" dirty="0">
                <a:latin typeface="+mj-lt"/>
              </a:rPr>
              <a:t>to occur.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7620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08112"/>
            <a:ext cx="5244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Brown Rot Fungi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735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Text Box 4"/>
          <p:cNvSpPr txBox="1">
            <a:spLocks noChangeArrowheads="1"/>
          </p:cNvSpPr>
          <p:nvPr/>
        </p:nvSpPr>
        <p:spPr bwMode="auto">
          <a:xfrm>
            <a:off x="4340980" y="2752876"/>
            <a:ext cx="46482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sz="2000" i="0" dirty="0"/>
              <a:t> </a:t>
            </a:r>
            <a:r>
              <a:rPr lang="en-US" sz="2400" i="0" dirty="0"/>
              <a:t> </a:t>
            </a:r>
            <a:r>
              <a:rPr lang="en-US" sz="2000" dirty="0">
                <a:latin typeface="+mj-lt"/>
              </a:rPr>
              <a:t>This scanning electron micrograph </a:t>
            </a:r>
          </a:p>
          <a:p>
            <a:r>
              <a:rPr lang="en-US" sz="2000" dirty="0">
                <a:latin typeface="+mj-lt"/>
              </a:rPr>
              <a:t>   </a:t>
            </a:r>
            <a:r>
              <a:rPr lang="en-US" sz="2000" dirty="0" smtClean="0">
                <a:latin typeface="+mj-lt"/>
              </a:rPr>
              <a:t>  of </a:t>
            </a:r>
            <a:r>
              <a:rPr lang="en-US" sz="2000" dirty="0">
                <a:latin typeface="+mj-lt"/>
              </a:rPr>
              <a:t>brown-rotted wood shows the </a:t>
            </a:r>
          </a:p>
          <a:p>
            <a:r>
              <a:rPr lang="en-US" sz="2000" dirty="0">
                <a:latin typeface="+mj-lt"/>
              </a:rPr>
              <a:t>   </a:t>
            </a:r>
            <a:r>
              <a:rPr lang="en-US" sz="2000" dirty="0" smtClean="0">
                <a:latin typeface="+mj-lt"/>
              </a:rPr>
              <a:t>  wood </a:t>
            </a:r>
            <a:r>
              <a:rPr lang="en-US" sz="2000" dirty="0">
                <a:latin typeface="+mj-lt"/>
              </a:rPr>
              <a:t>cell walls crumbling into </a:t>
            </a:r>
          </a:p>
          <a:p>
            <a:r>
              <a:rPr lang="en-US" sz="2000" dirty="0">
                <a:latin typeface="+mj-lt"/>
              </a:rPr>
              <a:t>   </a:t>
            </a:r>
            <a:r>
              <a:rPr lang="en-US" sz="2000" dirty="0" smtClean="0">
                <a:latin typeface="+mj-lt"/>
              </a:rPr>
              <a:t>  minute </a:t>
            </a:r>
            <a:r>
              <a:rPr lang="en-US" sz="2000" dirty="0">
                <a:latin typeface="+mj-lt"/>
              </a:rPr>
              <a:t>fragments </a:t>
            </a:r>
            <a:r>
              <a:rPr lang="en-US" sz="2000" dirty="0"/>
              <a:t>.</a:t>
            </a:r>
          </a:p>
        </p:txBody>
      </p:sp>
      <p:pic>
        <p:nvPicPr>
          <p:cNvPr id="51205" name="Picture 7" descr="SEM%20crushed%20brownr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201" y="1447800"/>
            <a:ext cx="3222302" cy="48385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5334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Wood impacted by Brown Rot at the cellular level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13857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9238" y="1681238"/>
            <a:ext cx="7081761" cy="4572000"/>
          </a:xfrm>
          <a:noFill/>
        </p:spPr>
        <p:txBody>
          <a:bodyPr lIns="92075" tIns="46038" rIns="92075" bIns="46038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Wood that is newly infested by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000" dirty="0" smtClean="0">
                <a:latin typeface="+mj-lt"/>
              </a:rPr>
              <a:t>      white rot fungi is bleached white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000" dirty="0" smtClean="0">
                <a:latin typeface="+mj-lt"/>
              </a:rPr>
              <a:t>      in color and has dark lines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000" dirty="0" smtClean="0">
                <a:latin typeface="+mj-lt"/>
              </a:rPr>
              <a:t>      running through it, although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000" dirty="0" smtClean="0">
                <a:latin typeface="+mj-lt"/>
              </a:rPr>
              <a:t>      little damage occurs in early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000" dirty="0" smtClean="0">
                <a:latin typeface="+mj-lt"/>
              </a:rPr>
              <a:t>      stages of white rot decay.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There is no abnormal shrinkage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000" dirty="0" smtClean="0">
                <a:latin typeface="+mj-lt"/>
              </a:rPr>
              <a:t>      of the wood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It can digest cell wall components,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000" dirty="0" smtClean="0">
                <a:latin typeface="+mj-lt"/>
              </a:rPr>
              <a:t>      including hemicellulose and lignin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b="1" i="1" dirty="0" smtClean="0">
              <a:latin typeface="+mj-lt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150152" y="2311399"/>
            <a:ext cx="3243208" cy="25908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762000"/>
            <a:ext cx="4572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825005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White Rot Fungi – found only in hardwoods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681820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5" descr="white r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447800"/>
            <a:ext cx="2315751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7" name="Text Box 6"/>
          <p:cNvSpPr txBox="1">
            <a:spLocks noChangeArrowheads="1"/>
          </p:cNvSpPr>
          <p:nvPr/>
        </p:nvSpPr>
        <p:spPr bwMode="auto">
          <a:xfrm>
            <a:off x="1524000" y="5562600"/>
            <a:ext cx="597335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000" dirty="0">
                <a:latin typeface="+mj-lt"/>
              </a:rPr>
              <a:t>Damaged wood </a:t>
            </a:r>
            <a:r>
              <a:rPr lang="en-US" sz="2000" b="1" dirty="0">
                <a:latin typeface="+mj-lt"/>
              </a:rPr>
              <a:t>is fibrous</a:t>
            </a:r>
            <a:r>
              <a:rPr lang="en-US" sz="2000" dirty="0">
                <a:latin typeface="+mj-lt"/>
              </a:rPr>
              <a:t> and </a:t>
            </a:r>
            <a:r>
              <a:rPr lang="en-US" sz="2000" b="1" dirty="0">
                <a:latin typeface="+mj-lt"/>
              </a:rPr>
              <a:t>spongy</a:t>
            </a:r>
            <a:r>
              <a:rPr lang="en-US" sz="2000" dirty="0">
                <a:latin typeface="+mj-lt"/>
              </a:rPr>
              <a:t> when </a:t>
            </a:r>
            <a:r>
              <a:rPr lang="en-US" sz="2000" dirty="0" smtClean="0">
                <a:latin typeface="+mj-lt"/>
              </a:rPr>
              <a:t>old and may produce a very “</a:t>
            </a:r>
            <a:r>
              <a:rPr lang="en-US" sz="2000" b="1" dirty="0" smtClean="0">
                <a:latin typeface="+mj-lt"/>
              </a:rPr>
              <a:t>musty odor</a:t>
            </a:r>
            <a:r>
              <a:rPr lang="en-US" sz="2000" dirty="0" smtClean="0">
                <a:latin typeface="+mj-lt"/>
              </a:rPr>
              <a:t>”</a:t>
            </a:r>
            <a:endParaRPr lang="en-US" sz="2000" dirty="0">
              <a:latin typeface="+mj-lt"/>
            </a:endParaRPr>
          </a:p>
          <a:p>
            <a:endParaRPr lang="en-US" sz="2400" b="0" i="0" dirty="0"/>
          </a:p>
        </p:txBody>
      </p:sp>
      <p:pic>
        <p:nvPicPr>
          <p:cNvPr id="54278" name="Picture 8" descr="White%20r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447800"/>
            <a:ext cx="2708275" cy="360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209800" y="2895600"/>
            <a:ext cx="4572000" cy="3416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8382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Late Stages of White Rot Decay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773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4" name="Picture 6" descr="white%20rot%20x%20sec%20hardwood%20se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0883" y="1219200"/>
            <a:ext cx="3529758" cy="5200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6325" name="Text Box 7"/>
          <p:cNvSpPr txBox="1">
            <a:spLocks noChangeArrowheads="1"/>
          </p:cNvSpPr>
          <p:nvPr/>
        </p:nvSpPr>
        <p:spPr bwMode="auto">
          <a:xfrm>
            <a:off x="5267476" y="2786413"/>
            <a:ext cx="326692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+mj-lt"/>
              </a:rPr>
              <a:t>This is a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cross section of wood </a:t>
            </a:r>
            <a:r>
              <a:rPr lang="en-US" sz="2000" dirty="0" smtClean="0">
                <a:latin typeface="+mj-lt"/>
              </a:rPr>
              <a:t>with </a:t>
            </a:r>
            <a:r>
              <a:rPr lang="en-US" sz="2000" dirty="0">
                <a:latin typeface="+mj-lt"/>
              </a:rPr>
              <a:t>white rot </a:t>
            </a:r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Showing the </a:t>
            </a:r>
            <a:r>
              <a:rPr lang="en-US" sz="2000" dirty="0">
                <a:latin typeface="+mj-lt"/>
              </a:rPr>
              <a:t>fungus has degraded </a:t>
            </a:r>
            <a:r>
              <a:rPr lang="en-US" sz="2000" dirty="0" smtClean="0">
                <a:latin typeface="+mj-lt"/>
              </a:rPr>
              <a:t>some </a:t>
            </a:r>
            <a:r>
              <a:rPr lang="en-US" sz="2000" dirty="0">
                <a:latin typeface="+mj-lt"/>
              </a:rPr>
              <a:t>cells </a:t>
            </a:r>
            <a:r>
              <a:rPr lang="en-US" sz="2000" dirty="0" smtClean="0">
                <a:latin typeface="+mj-lt"/>
              </a:rPr>
              <a:t>completely, but </a:t>
            </a:r>
            <a:r>
              <a:rPr lang="en-US" sz="2000" dirty="0" smtClean="0">
                <a:latin typeface="+mj-lt"/>
              </a:rPr>
              <a:t>not </a:t>
            </a:r>
            <a:r>
              <a:rPr lang="en-US" sz="2000" dirty="0">
                <a:latin typeface="+mj-lt"/>
              </a:rPr>
              <a:t>others.</a:t>
            </a:r>
          </a:p>
          <a:p>
            <a:r>
              <a:rPr lang="en-US" sz="2000" dirty="0">
                <a:latin typeface="+mj-lt"/>
              </a:rPr>
              <a:t> 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76200" y="0"/>
            <a:ext cx="9237133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7620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353181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White Rot Fungi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69255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25714" y="1676400"/>
            <a:ext cx="8265886" cy="4876800"/>
          </a:xfrm>
          <a:noFill/>
        </p:spPr>
        <p:txBody>
          <a:bodyPr lIns="92075" tIns="46038" rIns="92075" bIns="46038"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Is a type of brown rot that does not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need elevated wood moisture to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attack structural wood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Forms a taproot-like organ of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000" dirty="0" smtClean="0">
                <a:latin typeface="+mj-lt"/>
              </a:rPr>
              <a:t>      mycelium called a </a:t>
            </a:r>
            <a:r>
              <a:rPr lang="en-US" sz="2000" b="1" dirty="0" err="1" smtClean="0">
                <a:latin typeface="+mj-lt"/>
              </a:rPr>
              <a:t>rhizomorph</a:t>
            </a:r>
            <a:r>
              <a:rPr lang="en-US" sz="2000" dirty="0" smtClean="0">
                <a:latin typeface="+mj-lt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to conduct water to sound wood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A </a:t>
            </a:r>
            <a:r>
              <a:rPr lang="en-US" sz="2000" b="1" dirty="0" err="1" smtClean="0">
                <a:latin typeface="+mj-lt"/>
              </a:rPr>
              <a:t>rhizomorph</a:t>
            </a:r>
            <a:r>
              <a:rPr lang="en-US" sz="2000" dirty="0" smtClean="0">
                <a:latin typeface="+mj-lt"/>
              </a:rPr>
              <a:t> can be up to 25 feet long and up to 1” in diameter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(normally ¼” to ½” in diameter)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It g</a:t>
            </a:r>
            <a:r>
              <a:rPr lang="en-US" sz="2000" dirty="0" smtClean="0">
                <a:latin typeface="+mj-lt"/>
              </a:rPr>
              <a:t>ets </a:t>
            </a:r>
            <a:r>
              <a:rPr lang="en-US" sz="2000" dirty="0" smtClean="0">
                <a:latin typeface="+mj-lt"/>
              </a:rPr>
              <a:t>moisture from  a remote source (like a voided porch with no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000" dirty="0" smtClean="0">
                <a:latin typeface="+mj-lt"/>
              </a:rPr>
              <a:t>      ventilation, a faucet leak outside, or a pipe leak inside the </a:t>
            </a:r>
            <a:r>
              <a:rPr lang="en-US" sz="2000" dirty="0" smtClean="0">
                <a:latin typeface="+mj-lt"/>
              </a:rPr>
              <a:t>crawl) </a:t>
            </a: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Damage </a:t>
            </a:r>
            <a:r>
              <a:rPr lang="en-US" sz="2000" dirty="0" smtClean="0">
                <a:latin typeface="+mj-lt"/>
              </a:rPr>
              <a:t>to the wood occurs </a:t>
            </a:r>
            <a:r>
              <a:rPr lang="en-US" sz="2000" dirty="0" smtClean="0">
                <a:latin typeface="+mj-lt"/>
              </a:rPr>
              <a:t>rapidly &amp; appears like brown rot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b="1" dirty="0" smtClean="0">
              <a:latin typeface="+mj-lt"/>
            </a:endParaRPr>
          </a:p>
        </p:txBody>
      </p:sp>
      <p:pic>
        <p:nvPicPr>
          <p:cNvPr id="57348" name="Picture 4" descr="4-02-24c_Picture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828800"/>
            <a:ext cx="3124200" cy="2139950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</p:spPr>
      </p:pic>
      <p:sp>
        <p:nvSpPr>
          <p:cNvPr id="57349" name="Line 5"/>
          <p:cNvSpPr>
            <a:spLocks noChangeShapeType="1"/>
          </p:cNvSpPr>
          <p:nvPr/>
        </p:nvSpPr>
        <p:spPr bwMode="auto">
          <a:xfrm flipV="1">
            <a:off x="4419600" y="2819400"/>
            <a:ext cx="2514600" cy="5793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762000"/>
            <a:ext cx="2286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3048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Water Conducting Fungi – attacks both softwoods</a:t>
            </a:r>
            <a:endParaRPr lang="en-US" sz="2800" b="1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5400" y="762000"/>
            <a:ext cx="3886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+mj-lt"/>
              </a:rPr>
              <a:t>     </a:t>
            </a:r>
            <a:r>
              <a:rPr lang="en-US" sz="2800" b="1" dirty="0" smtClean="0">
                <a:latin typeface="+mj-lt"/>
              </a:rPr>
              <a:t>&amp; hardwoods</a:t>
            </a:r>
            <a:endParaRPr lang="en-US" sz="28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990600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latin typeface="+mj-lt"/>
              </a:rPr>
              <a:t>(</a:t>
            </a:r>
            <a:r>
              <a:rPr lang="en-US" sz="2400" b="1" i="1" dirty="0" err="1" smtClean="0">
                <a:latin typeface="+mj-lt"/>
              </a:rPr>
              <a:t>Poria</a:t>
            </a:r>
            <a:r>
              <a:rPr lang="en-US" sz="2400" b="1" i="1" dirty="0" smtClean="0">
                <a:latin typeface="+mj-lt"/>
              </a:rPr>
              <a:t> </a:t>
            </a:r>
            <a:r>
              <a:rPr lang="en-US" sz="2400" b="1" i="1" dirty="0" err="1" smtClean="0">
                <a:latin typeface="+mj-lt"/>
              </a:rPr>
              <a:t>incrassata</a:t>
            </a:r>
            <a:r>
              <a:rPr lang="en-US" sz="2400" b="1" i="1" dirty="0" smtClean="0">
                <a:latin typeface="+mj-lt"/>
              </a:rPr>
              <a:t>)</a:t>
            </a:r>
            <a:endParaRPr lang="en-US" sz="2400" b="1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680514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Rectangle 4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Rectangle 5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Rectangle 6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Rectangle 7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170" name="Object 35"/>
          <p:cNvGraphicFramePr>
            <a:graphicFrameLocks/>
          </p:cNvGraphicFramePr>
          <p:nvPr/>
        </p:nvGraphicFramePr>
        <p:xfrm>
          <a:off x="0" y="0"/>
          <a:ext cx="9144000" cy="68580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Picture" r:id="rId4" imgW="4421213" imgH="3487700" progId="">
                  <p:embed/>
                </p:oleObj>
              </mc:Choice>
              <mc:Fallback>
                <p:oleObj name="Picture" r:id="rId4" imgW="4421213" imgH="3487700" progId="">
                  <p:embed/>
                  <p:pic>
                    <p:nvPicPr>
                      <p:cNvPr id="0" name="Picture 13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8600" y="2514600"/>
            <a:ext cx="85344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 smtClean="0">
                <a:solidFill>
                  <a:srgbClr val="000000"/>
                </a:solidFill>
                <a:latin typeface="+mj-lt"/>
              </a:rPr>
              <a:t>Rhyzomorphs</a:t>
            </a: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3048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686800" y="228600"/>
            <a:ext cx="6858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191000" y="0"/>
            <a:ext cx="6096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28600" y="6553200"/>
            <a:ext cx="85344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ine 9"/>
          <p:cNvSpPr>
            <a:spLocks noChangeShapeType="1"/>
          </p:cNvSpPr>
          <p:nvPr/>
        </p:nvSpPr>
        <p:spPr bwMode="auto">
          <a:xfrm flipV="1">
            <a:off x="1657047" y="1490133"/>
            <a:ext cx="625324" cy="1309914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" name="Line 9"/>
          <p:cNvSpPr>
            <a:spLocks noChangeShapeType="1"/>
          </p:cNvSpPr>
          <p:nvPr/>
        </p:nvSpPr>
        <p:spPr bwMode="auto">
          <a:xfrm>
            <a:off x="1657047" y="2800047"/>
            <a:ext cx="217715" cy="91319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" name="Line 9"/>
          <p:cNvSpPr>
            <a:spLocks noChangeShapeType="1"/>
          </p:cNvSpPr>
          <p:nvPr/>
        </p:nvSpPr>
        <p:spPr bwMode="auto">
          <a:xfrm>
            <a:off x="1657048" y="2800047"/>
            <a:ext cx="659190" cy="326571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668762" y="2573047"/>
            <a:ext cx="4154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Mycelial</a:t>
            </a:r>
            <a:r>
              <a:rPr lang="en-US" dirty="0" smtClean="0"/>
              <a:t> fan sucking up moisture from soil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5467048" y="1324429"/>
            <a:ext cx="308428" cy="1324428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6644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1" name="Picture 4" descr="4-02-24a_Picture7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524000"/>
            <a:ext cx="4581525" cy="3143250"/>
          </a:xfrm>
          <a:noFill/>
          <a:ln w="12700">
            <a:solidFill>
              <a:srgbClr val="003366"/>
            </a:solidFill>
          </a:ln>
        </p:spPr>
      </p:pic>
      <p:pic>
        <p:nvPicPr>
          <p:cNvPr id="63492" name="Picture 5" descr="4-02-24b_Picture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295400"/>
            <a:ext cx="3340100" cy="3365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81000" y="5486400"/>
            <a:ext cx="85344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029200" y="1295400"/>
            <a:ext cx="304800" cy="426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2400" y="5334000"/>
            <a:ext cx="9144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8686800" y="2286000"/>
            <a:ext cx="457200" cy="3352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457200" cy="6781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7620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467" y="1524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err="1" smtClean="0">
                <a:latin typeface="+mj-lt"/>
              </a:rPr>
              <a:t>Poria</a:t>
            </a:r>
            <a:r>
              <a:rPr lang="en-US" sz="2800" b="1" i="1" dirty="0" smtClean="0">
                <a:latin typeface="+mj-lt"/>
              </a:rPr>
              <a:t> </a:t>
            </a:r>
            <a:r>
              <a:rPr lang="en-US" sz="2800" b="1" i="1" dirty="0" err="1" smtClean="0">
                <a:latin typeface="+mj-lt"/>
              </a:rPr>
              <a:t>incrassata</a:t>
            </a:r>
            <a:endParaRPr lang="en-US" sz="2800" b="1" i="1" dirty="0">
              <a:latin typeface="+mj-lt"/>
            </a:endParaRPr>
          </a:p>
          <a:p>
            <a:pPr algn="ctr"/>
            <a:endParaRPr lang="en-US" sz="800" b="1" dirty="0" smtClean="0">
              <a:latin typeface="+mj-lt"/>
            </a:endParaRPr>
          </a:p>
          <a:p>
            <a:pPr algn="ctr"/>
            <a:r>
              <a:rPr lang="en-US" sz="2000" dirty="0" smtClean="0">
                <a:latin typeface="+mj-lt"/>
              </a:rPr>
              <a:t>(water-conducting rot)</a:t>
            </a:r>
            <a:endParaRPr lang="en-US" sz="20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0" y="1219200"/>
            <a:ext cx="3429000" cy="307777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sz="1400" dirty="0"/>
          </a:p>
        </p:txBody>
      </p:sp>
      <p:pic>
        <p:nvPicPr>
          <p:cNvPr id="16" name="Picture 6" descr="wood decay, Poria incrassatus  (Polyporales: Polyporaceae)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4953000"/>
            <a:ext cx="2351530" cy="1574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53307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80113"/>
            <a:ext cx="8229600" cy="373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+mj-lt"/>
              </a:rPr>
              <a:t>          Health related problems</a:t>
            </a:r>
            <a:endParaRPr lang="en-US" sz="2400" b="1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43429" y="3037114"/>
            <a:ext cx="70575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For example, residents of homes </a:t>
            </a:r>
          </a:p>
          <a:p>
            <a:r>
              <a:rPr lang="en-US" sz="2000" dirty="0" smtClean="0">
                <a:latin typeface="+mj-lt"/>
              </a:rPr>
              <a:t>   with mold are at an elevated risk </a:t>
            </a:r>
          </a:p>
          <a:p>
            <a:r>
              <a:rPr lang="en-US" sz="2000" dirty="0" smtClean="0">
                <a:latin typeface="+mj-lt"/>
              </a:rPr>
              <a:t>   for both respiratory infections and </a:t>
            </a:r>
          </a:p>
          <a:p>
            <a:r>
              <a:rPr lang="en-US" sz="2000" dirty="0" smtClean="0">
                <a:latin typeface="+mj-lt"/>
              </a:rPr>
              <a:t>   bronchitis.</a:t>
            </a:r>
            <a:r>
              <a:rPr lang="en-US" sz="2000" baseline="30000" dirty="0" smtClean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When mold spores are </a:t>
            </a:r>
          </a:p>
          <a:p>
            <a:r>
              <a:rPr lang="en-US" sz="2000" dirty="0" smtClean="0">
                <a:latin typeface="+mj-lt"/>
              </a:rPr>
              <a:t>   inhaled by an </a:t>
            </a:r>
            <a:r>
              <a:rPr lang="en-US" sz="2000" dirty="0" err="1" smtClean="0">
                <a:latin typeface="+mj-lt"/>
              </a:rPr>
              <a:t>immuno</a:t>
            </a:r>
            <a:r>
              <a:rPr lang="en-US" sz="2000" dirty="0" smtClean="0">
                <a:latin typeface="+mj-lt"/>
              </a:rPr>
              <a:t>-compromised </a:t>
            </a:r>
            <a:endParaRPr lang="en-US" sz="2000" dirty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   individual, some mold spores may begin to grow on living tissue, </a:t>
            </a:r>
          </a:p>
          <a:p>
            <a:r>
              <a:rPr lang="en-US" sz="2000" dirty="0" smtClean="0">
                <a:latin typeface="+mj-lt"/>
              </a:rPr>
              <a:t>   attaching to cells along the respiratory tract and causing further </a:t>
            </a:r>
          </a:p>
          <a:p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health problems.</a:t>
            </a:r>
            <a:endParaRPr lang="en-US" sz="2000" dirty="0"/>
          </a:p>
        </p:txBody>
      </p:sp>
      <p:pic>
        <p:nvPicPr>
          <p:cNvPr id="8" name="Picture 4" descr="http://www.theallergystore.net/images/allergyheader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2070705"/>
            <a:ext cx="3004455" cy="2438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838200"/>
            <a:ext cx="304800" cy="36933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10" y="730478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What are some problems associated with excess</a:t>
            </a:r>
          </a:p>
          <a:p>
            <a:pPr algn="ctr"/>
            <a:r>
              <a:rPr lang="en-US" sz="2800" b="1" dirty="0">
                <a:latin typeface="+mj-lt"/>
              </a:rPr>
              <a:t>m</a:t>
            </a:r>
            <a:r>
              <a:rPr lang="en-US" sz="2800" b="1" dirty="0" smtClean="0">
                <a:latin typeface="+mj-lt"/>
              </a:rPr>
              <a:t>oisture in the crawl space caused by fungi?</a:t>
            </a:r>
            <a:endParaRPr lang="en-US" sz="2800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62400" y="5562600"/>
            <a:ext cx="4572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836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6117" y="4008785"/>
            <a:ext cx="6850742" cy="266700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+mj-lt"/>
              </a:rPr>
              <a:t>Condensate in walls allows molds and mildew to grow, </a:t>
            </a:r>
          </a:p>
          <a:p>
            <a:pPr marL="0" indent="0"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some of which may cause health problems for certain </a:t>
            </a:r>
          </a:p>
          <a:p>
            <a:pPr marL="0" indent="0"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individuals.</a:t>
            </a:r>
          </a:p>
          <a:p>
            <a:pPr>
              <a:buNone/>
            </a:pPr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Allergies, asthma and other conditions can be triggered </a:t>
            </a:r>
          </a:p>
          <a:p>
            <a:pPr marL="0" indent="0"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or caused by certain molds and mildew for some people.</a:t>
            </a:r>
          </a:p>
          <a:p>
            <a:pPr>
              <a:buNone/>
            </a:pPr>
            <a:endParaRPr lang="en-US" sz="2400" dirty="0" smtClean="0">
              <a:latin typeface="+mj-lt"/>
            </a:endParaRPr>
          </a:p>
          <a:p>
            <a:pPr>
              <a:buNone/>
            </a:pPr>
            <a:endParaRPr lang="en-US" sz="24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8763000" y="6629400"/>
            <a:ext cx="76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rgbClr val="000000"/>
                </a:solidFill>
                <a:latin typeface="+mj-lt"/>
              </a:rPr>
              <a:t>   40</a:t>
            </a:r>
            <a:endParaRPr lang="en-US" sz="800" b="1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275" y="477672"/>
            <a:ext cx="4951926" cy="300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446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8810" y="1439333"/>
            <a:ext cx="7339390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+mj-lt"/>
              </a:rPr>
              <a:t>Significant damage to structures occur each year from </a:t>
            </a:r>
          </a:p>
          <a:p>
            <a:r>
              <a:rPr lang="en-US" sz="2000" dirty="0" smtClean="0">
                <a:latin typeface="+mj-lt"/>
              </a:rPr>
              <a:t>      wood decay fungi.  Homeowners see damage in structural  </a:t>
            </a:r>
          </a:p>
          <a:p>
            <a:r>
              <a:rPr lang="en-US" sz="2000" dirty="0" smtClean="0">
                <a:latin typeface="+mj-lt"/>
              </a:rPr>
              <a:t>      lumber, log homes, eaves, garage doors, exterior door trim, </a:t>
            </a:r>
          </a:p>
          <a:p>
            <a:r>
              <a:rPr lang="en-US" sz="2000" dirty="0" smtClean="0">
                <a:latin typeface="+mj-lt"/>
              </a:rPr>
              <a:t>      window casings and other wood used in construction. </a:t>
            </a:r>
          </a:p>
          <a:p>
            <a:r>
              <a:rPr lang="en-US" sz="2000" dirty="0" smtClean="0">
                <a:latin typeface="+mj-lt"/>
              </a:rPr>
              <a:t>      However, sometimes homeowners don’t see the wood </a:t>
            </a:r>
          </a:p>
          <a:p>
            <a:r>
              <a:rPr lang="en-US" sz="2000" dirty="0" smtClean="0">
                <a:latin typeface="+mj-lt"/>
              </a:rPr>
              <a:t>      decay occurring in structural wood of the crawl space.</a:t>
            </a:r>
          </a:p>
          <a:p>
            <a:endParaRPr lang="en-US" sz="900" dirty="0" smtClean="0">
              <a:latin typeface="+mj-lt"/>
            </a:endParaRPr>
          </a:p>
        </p:txBody>
      </p:sp>
      <p:pic>
        <p:nvPicPr>
          <p:cNvPr id="65538" name="Picture 2" descr="http://www.omnibasementsystems.com/images/warning/cs-rotting-l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810000"/>
            <a:ext cx="3276600" cy="2457450"/>
          </a:xfrm>
          <a:prstGeom prst="rect">
            <a:avLst/>
          </a:prstGeom>
          <a:noFill/>
        </p:spPr>
      </p:pic>
      <p:pic>
        <p:nvPicPr>
          <p:cNvPr id="65540" name="Picture 4" descr="Dry rot damage on wood in Altamonte Spring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810000"/>
            <a:ext cx="3733800" cy="2663444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990600" y="6477000"/>
            <a:ext cx="7696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153400" y="3733800"/>
            <a:ext cx="457200" cy="274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762000"/>
            <a:ext cx="4572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64261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Damage to structural timbers from wood decay fungi</a:t>
            </a:r>
            <a:endParaRPr lang="en-US" sz="28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6248400"/>
            <a:ext cx="82296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531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762000"/>
            <a:ext cx="8305800" cy="518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+mj-lt"/>
              </a:rPr>
              <a:t>Damage to structural timbers from wood decay fungi</a:t>
            </a:r>
            <a:endParaRPr lang="en-US" sz="2800" b="1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69571" y="1371600"/>
            <a:ext cx="7064828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 According to Ohio State University, replacement materials </a:t>
            </a:r>
          </a:p>
          <a:p>
            <a:r>
              <a:rPr lang="en-US" sz="2000" dirty="0" smtClean="0">
                <a:latin typeface="+mj-lt"/>
              </a:rPr>
              <a:t>    needed to repair damage caused by decay account for </a:t>
            </a:r>
          </a:p>
          <a:p>
            <a:r>
              <a:rPr lang="en-US" sz="2000" dirty="0" smtClean="0">
                <a:latin typeface="+mj-lt"/>
              </a:rPr>
              <a:t>    nearly 10% of U.S. annual wood production.</a:t>
            </a:r>
          </a:p>
          <a:p>
            <a:endParaRPr lang="en-US" sz="20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 Wood rot destroys about 20 billion board feet of timber </a:t>
            </a:r>
          </a:p>
          <a:p>
            <a:r>
              <a:rPr lang="en-US" sz="2000" dirty="0" smtClean="0">
                <a:latin typeface="+mj-lt"/>
              </a:rPr>
              <a:t>    each year – far more than the annual amount destroyed </a:t>
            </a:r>
          </a:p>
          <a:p>
            <a:r>
              <a:rPr lang="en-US" sz="2000" dirty="0" smtClean="0">
                <a:latin typeface="+mj-lt"/>
              </a:rPr>
              <a:t>    by fire damage.</a:t>
            </a:r>
            <a:endParaRPr lang="en-US" sz="2000" dirty="0">
              <a:latin typeface="+mj-lt"/>
            </a:endParaRPr>
          </a:p>
        </p:txBody>
      </p:sp>
      <p:pic>
        <p:nvPicPr>
          <p:cNvPr id="7" name="Picture 7" descr="pencil-woo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4114800"/>
            <a:ext cx="3276600" cy="24640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8382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880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pinnacle-247.com/wp-content/uploads/2011/04/iStock_000007127819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581400"/>
            <a:ext cx="3657600" cy="2434093"/>
          </a:xfrm>
          <a:prstGeom prst="rect">
            <a:avLst/>
          </a:prstGeom>
          <a:noFill/>
        </p:spPr>
      </p:pic>
      <p:pic>
        <p:nvPicPr>
          <p:cNvPr id="57348" name="Picture 4" descr="http://restorationpalmsprings.com/attachments/installations/1011/sites/6116/apps/505253ec8555941efd0006dd/entries/505253ec8555941efd0003fa/fields/image/attachments/13448731739756_PICT0020mold.640x419.0_31_640_4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581400"/>
            <a:ext cx="3670148" cy="2402801"/>
          </a:xfrm>
          <a:prstGeom prst="rect">
            <a:avLst/>
          </a:prstGeom>
          <a:noFill/>
        </p:spPr>
      </p:pic>
      <p:pic>
        <p:nvPicPr>
          <p:cNvPr id="57350" name="Picture 6" descr="http://rainypass.com/wp-content/uploads/2012/07/greenSBbefor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1219200"/>
            <a:ext cx="2489200" cy="18669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967618" y="1620762"/>
            <a:ext cx="49759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  </a:t>
            </a:r>
            <a:r>
              <a:rPr lang="en-US" sz="2000" dirty="0" smtClean="0">
                <a:latin typeface="+mj-lt"/>
              </a:rPr>
              <a:t>Mold and mildew may cause damage </a:t>
            </a:r>
          </a:p>
          <a:p>
            <a:r>
              <a:rPr lang="en-US" sz="2000" dirty="0" smtClean="0">
                <a:latin typeface="+mj-lt"/>
              </a:rPr>
              <a:t>   to contents of homes and may also  </a:t>
            </a:r>
          </a:p>
          <a:p>
            <a:r>
              <a:rPr lang="en-US" sz="2000" dirty="0" smtClean="0">
                <a:latin typeface="+mj-lt"/>
              </a:rPr>
              <a:t>   cause health problems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2200" y="31242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+mj-lt"/>
              </a:rPr>
              <a:t>Mold on clothes</a:t>
            </a:r>
            <a:endParaRPr lang="en-US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6172200"/>
            <a:ext cx="7976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j-lt"/>
              </a:rPr>
              <a:t>   mold on carpet, padding, &amp; wood             mold on sheetrock &amp; structural wood</a:t>
            </a:r>
            <a:endParaRPr lang="en-US" b="1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22020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7620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782562"/>
            <a:ext cx="601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Damage to the home and its contents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51690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685" y="1549400"/>
            <a:ext cx="8915400" cy="5181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Wood and fiber based materials are subject to swelling when wet, </a:t>
            </a:r>
          </a:p>
          <a:p>
            <a:pPr marL="0" indent="0"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whether by exposure to water vapor the in the air or from </a:t>
            </a:r>
          </a:p>
          <a:p>
            <a:pPr marL="0" indent="0"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condensation surfaces.</a:t>
            </a:r>
          </a:p>
          <a:p>
            <a:pPr>
              <a:buNone/>
            </a:pPr>
            <a:endParaRPr lang="en-US" sz="1400" dirty="0" smtClean="0">
              <a:latin typeface="+mj-lt"/>
            </a:endParaRPr>
          </a:p>
          <a:p>
            <a:pPr>
              <a:buNone/>
            </a:pPr>
            <a:endParaRPr lang="en-US" sz="1400" dirty="0" smtClean="0">
              <a:latin typeface="+mj-lt"/>
            </a:endParaRPr>
          </a:p>
          <a:p>
            <a:pPr marL="0" indent="0">
              <a:buNone/>
            </a:pPr>
            <a:endParaRPr lang="en-US" sz="2000" dirty="0" smtClean="0">
              <a:latin typeface="+mj-lt"/>
            </a:endParaRPr>
          </a:p>
          <a:p>
            <a:pPr marL="0" indent="0">
              <a:buNone/>
            </a:pPr>
            <a:endParaRPr lang="en-US" sz="2000" dirty="0">
              <a:latin typeface="+mj-lt"/>
            </a:endParaRPr>
          </a:p>
          <a:p>
            <a:pPr marL="0" indent="0">
              <a:buNone/>
            </a:pPr>
            <a:endParaRPr lang="en-US" sz="2000" dirty="0" smtClean="0">
              <a:latin typeface="+mj-lt"/>
            </a:endParaRPr>
          </a:p>
          <a:p>
            <a:pPr marL="0" indent="0">
              <a:buNone/>
            </a:pPr>
            <a:endParaRPr lang="en-US" sz="2000" dirty="0">
              <a:latin typeface="+mj-lt"/>
            </a:endParaRPr>
          </a:p>
          <a:p>
            <a:pPr marL="0" indent="0">
              <a:buNone/>
            </a:pPr>
            <a:endParaRPr lang="en-US" sz="2000" dirty="0" smtClean="0">
              <a:latin typeface="+mj-lt"/>
            </a:endParaRPr>
          </a:p>
          <a:p>
            <a:pPr marL="0" indent="0">
              <a:buNone/>
            </a:pPr>
            <a:endParaRPr lang="en-US" sz="2000" dirty="0">
              <a:latin typeface="+mj-lt"/>
            </a:endParaRPr>
          </a:p>
          <a:p>
            <a:pPr marL="0" indent="0">
              <a:buNone/>
            </a:pPr>
            <a:endParaRPr lang="en-US" sz="2000" dirty="0" smtClean="0">
              <a:latin typeface="+mj-lt"/>
            </a:endParaRPr>
          </a:p>
          <a:p>
            <a:pPr marL="0" indent="0">
              <a:buNone/>
            </a:pPr>
            <a:r>
              <a:rPr lang="en-US" sz="2000" dirty="0" smtClean="0">
                <a:latin typeface="+mj-lt"/>
              </a:rPr>
              <a:t>High moisture levels can also encourage corrosion of metal items.</a:t>
            </a:r>
          </a:p>
          <a:p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762000"/>
            <a:ext cx="9144000" cy="52322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Damage to the home and its contents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52287" y="2859073"/>
            <a:ext cx="7803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/>
              <a:buChar char="•"/>
            </a:pPr>
            <a:r>
              <a:rPr lang="en-US" sz="2000" dirty="0"/>
              <a:t>Structural wood (especially in the crawl space) and flooring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287" y="3259183"/>
            <a:ext cx="7208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/>
              <a:buChar char="•"/>
            </a:pPr>
            <a:r>
              <a:rPr lang="en-US" sz="2000" dirty="0"/>
              <a:t>Doors and windows, baseboards and other millwork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287" y="3659293"/>
            <a:ext cx="1941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/>
              <a:buChar char="•"/>
            </a:pPr>
            <a:r>
              <a:rPr lang="en-US" sz="2000" dirty="0"/>
              <a:t>Cabinets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287" y="4459513"/>
            <a:ext cx="2624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/>
              <a:buChar char="•"/>
            </a:pPr>
            <a:r>
              <a:rPr lang="en-US" sz="2000" dirty="0"/>
              <a:t>Picture frames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2287" y="4059403"/>
            <a:ext cx="215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/>
              <a:buChar char="•"/>
            </a:pPr>
            <a:r>
              <a:rPr lang="en-US" sz="2000" dirty="0"/>
              <a:t>Furniture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2287" y="5242311"/>
            <a:ext cx="73599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/>
              <a:buChar char="•"/>
            </a:pPr>
            <a:r>
              <a:rPr lang="en-US" sz="2000" dirty="0"/>
              <a:t>Pianos and other musical instruments ($$$)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2287" y="4856476"/>
            <a:ext cx="5600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/>
              <a:buChar char="•"/>
            </a:pPr>
            <a:r>
              <a:rPr lang="en-US" sz="2000" dirty="0"/>
              <a:t>Wooden art, books, paper items ($$$)</a:t>
            </a:r>
          </a:p>
        </p:txBody>
      </p:sp>
    </p:spTree>
    <p:extLst>
      <p:ext uri="{BB962C8B-B14F-4D97-AF65-F5344CB8AC3E}">
        <p14:creationId xmlns:p14="http://schemas.microsoft.com/office/powerpoint/2010/main" val="4042250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_1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8224" y="2667000"/>
            <a:ext cx="4088576" cy="3062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8686800" y="1371600"/>
            <a:ext cx="1143000" cy="533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114800" y="2743200"/>
            <a:ext cx="381000" cy="381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93854" y="2514600"/>
            <a:ext cx="63246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+mj-lt"/>
              </a:rPr>
              <a:t>  </a:t>
            </a:r>
            <a:r>
              <a:rPr lang="en-US" sz="2000" dirty="0" smtClean="0">
                <a:latin typeface="+mj-lt"/>
              </a:rPr>
              <a:t>The high levels of humidity in </a:t>
            </a:r>
          </a:p>
          <a:p>
            <a:r>
              <a:rPr lang="en-US" sz="2000" dirty="0" smtClean="0">
                <a:latin typeface="+mj-lt"/>
              </a:rPr>
              <a:t>    crawl spaces can be a problem </a:t>
            </a:r>
          </a:p>
          <a:p>
            <a:r>
              <a:rPr lang="en-US" sz="2000" dirty="0" smtClean="0">
                <a:latin typeface="+mj-lt"/>
              </a:rPr>
              <a:t>    in both summer and winter.</a:t>
            </a:r>
            <a:r>
              <a:rPr lang="en-US" sz="2000" dirty="0" smtClean="0"/>
              <a:t> </a:t>
            </a:r>
            <a:r>
              <a:rPr lang="en-US" sz="2000" dirty="0" smtClean="0">
                <a:latin typeface="+mj-lt"/>
              </a:rPr>
              <a:t>In </a:t>
            </a:r>
          </a:p>
          <a:p>
            <a:r>
              <a:rPr lang="en-US" sz="2000" dirty="0" smtClean="0">
                <a:latin typeface="+mj-lt"/>
              </a:rPr>
              <a:t>    homes built on crawl spaces,</a:t>
            </a:r>
          </a:p>
          <a:p>
            <a:r>
              <a:rPr lang="en-US" sz="2000" dirty="0" smtClean="0">
                <a:latin typeface="+mj-lt"/>
              </a:rPr>
              <a:t>    evaporation of moisture from </a:t>
            </a:r>
          </a:p>
          <a:p>
            <a:r>
              <a:rPr lang="en-US" sz="2000" dirty="0" smtClean="0">
                <a:latin typeface="+mj-lt"/>
              </a:rPr>
              <a:t>    the earth is a major source of </a:t>
            </a:r>
          </a:p>
          <a:p>
            <a:r>
              <a:rPr lang="en-US" sz="2000" dirty="0" smtClean="0">
                <a:latin typeface="+mj-lt"/>
              </a:rPr>
              <a:t>    humidity inside the home.  </a:t>
            </a:r>
          </a:p>
          <a:p>
            <a:endParaRPr lang="en-US" sz="20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 When cold air meets warm air, </a:t>
            </a:r>
          </a:p>
          <a:p>
            <a:r>
              <a:rPr lang="en-US" sz="2000" dirty="0" smtClean="0">
                <a:latin typeface="+mj-lt"/>
              </a:rPr>
              <a:t>    water vapor condenses at the  </a:t>
            </a:r>
          </a:p>
          <a:p>
            <a:r>
              <a:rPr lang="en-US" sz="2000" dirty="0" smtClean="0">
                <a:latin typeface="+mj-lt"/>
              </a:rPr>
              <a:t>    interface.</a:t>
            </a:r>
          </a:p>
          <a:p>
            <a:r>
              <a:rPr lang="en-US" sz="2400" dirty="0" smtClean="0">
                <a:latin typeface="+mj-lt"/>
              </a:rPr>
              <a:t> </a:t>
            </a:r>
            <a:endParaRPr lang="en-US" sz="24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7620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" y="533400"/>
            <a:ext cx="8534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+mj-lt"/>
              </a:rPr>
              <a:t>Increased relative humidity inside crawl spaces causes </a:t>
            </a:r>
          </a:p>
          <a:p>
            <a:r>
              <a:rPr lang="en-US" sz="2800" b="1" dirty="0">
                <a:latin typeface="+mj-lt"/>
              </a:rPr>
              <a:t>t</a:t>
            </a:r>
            <a:r>
              <a:rPr lang="en-US" sz="2800" b="1" dirty="0" smtClean="0">
                <a:latin typeface="+mj-lt"/>
              </a:rPr>
              <a:t>he condensation of water, damaging window and allowing the development of molds &amp; mildews inside</a:t>
            </a:r>
          </a:p>
          <a:p>
            <a:r>
              <a:rPr lang="en-US" sz="2800" b="1" dirty="0">
                <a:latin typeface="+mj-lt"/>
              </a:rPr>
              <a:t>t</a:t>
            </a:r>
            <a:r>
              <a:rPr lang="en-US" sz="2800" b="1" dirty="0" smtClean="0">
                <a:latin typeface="+mj-lt"/>
              </a:rPr>
              <a:t>he home.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75954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3909" y="3360465"/>
            <a:ext cx="82865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  </a:t>
            </a:r>
            <a:r>
              <a:rPr lang="en-US" sz="2000" dirty="0" smtClean="0">
                <a:latin typeface="+mj-lt"/>
              </a:rPr>
              <a:t> Controlling </a:t>
            </a:r>
            <a:r>
              <a:rPr lang="en-US" sz="2000" dirty="0" smtClean="0">
                <a:latin typeface="+mj-lt"/>
              </a:rPr>
              <a:t>humidity in your </a:t>
            </a:r>
          </a:p>
          <a:p>
            <a:r>
              <a:rPr lang="en-US" sz="2000" dirty="0" smtClean="0">
                <a:latin typeface="+mj-lt"/>
              </a:rPr>
              <a:t>    </a:t>
            </a:r>
            <a:r>
              <a:rPr lang="en-US" sz="2000" dirty="0" smtClean="0">
                <a:latin typeface="+mj-lt"/>
              </a:rPr>
              <a:t>  crawl </a:t>
            </a:r>
            <a:r>
              <a:rPr lang="en-US" sz="2000" dirty="0" smtClean="0">
                <a:latin typeface="+mj-lt"/>
              </a:rPr>
              <a:t>space can help you save </a:t>
            </a:r>
          </a:p>
          <a:p>
            <a:r>
              <a:rPr lang="en-US" sz="2000" dirty="0" smtClean="0">
                <a:latin typeface="+mj-lt"/>
              </a:rPr>
              <a:t>    </a:t>
            </a:r>
            <a:r>
              <a:rPr lang="en-US" sz="2000" dirty="0" smtClean="0">
                <a:latin typeface="+mj-lt"/>
              </a:rPr>
              <a:t>  money </a:t>
            </a:r>
            <a:r>
              <a:rPr lang="en-US" sz="2000" dirty="0" smtClean="0">
                <a:latin typeface="+mj-lt"/>
              </a:rPr>
              <a:t>on energy bills. </a:t>
            </a:r>
          </a:p>
          <a:p>
            <a:endParaRPr lang="en-US" sz="2000" dirty="0" smtClean="0">
              <a:latin typeface="+mj-lt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+mj-lt"/>
              </a:rPr>
              <a:t>In addition, it can make you feel </a:t>
            </a:r>
          </a:p>
          <a:p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</a:t>
            </a:r>
            <a:r>
              <a:rPr lang="en-US" sz="2000" dirty="0" smtClean="0">
                <a:latin typeface="+mj-lt"/>
              </a:rPr>
              <a:t> more </a:t>
            </a:r>
            <a:r>
              <a:rPr lang="en-US" sz="2000" dirty="0" smtClean="0">
                <a:latin typeface="+mj-lt"/>
              </a:rPr>
              <a:t>comfortable in your home. </a:t>
            </a:r>
            <a:endParaRPr lang="en-US" sz="2000" dirty="0">
              <a:latin typeface="+mj-lt"/>
            </a:endParaRPr>
          </a:p>
        </p:txBody>
      </p:sp>
      <p:pic>
        <p:nvPicPr>
          <p:cNvPr id="5" name="Picture 2" descr="im_1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3026317"/>
            <a:ext cx="3560121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8610600" y="1828800"/>
            <a:ext cx="533400" cy="403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838200"/>
            <a:ext cx="9144000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453479"/>
            <a:ext cx="914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+mj-lt"/>
              </a:rPr>
              <a:t>Increased relative humidity </a:t>
            </a:r>
          </a:p>
          <a:p>
            <a:pPr algn="ctr"/>
            <a:r>
              <a:rPr lang="en-US" sz="3200" b="1" dirty="0">
                <a:latin typeface="+mj-lt"/>
              </a:rPr>
              <a:t>o</a:t>
            </a:r>
            <a:r>
              <a:rPr lang="en-US" sz="3200" b="1" dirty="0" smtClean="0">
                <a:latin typeface="+mj-lt"/>
              </a:rPr>
              <a:t>n the inside the structure</a:t>
            </a:r>
          </a:p>
          <a:p>
            <a:pPr algn="ctr"/>
            <a:r>
              <a:rPr lang="en-US" sz="3200" b="1" dirty="0">
                <a:latin typeface="+mj-lt"/>
              </a:rPr>
              <a:t>c</a:t>
            </a:r>
            <a:r>
              <a:rPr lang="en-US" sz="3200" b="1" dirty="0" smtClean="0">
                <a:latin typeface="+mj-lt"/>
              </a:rPr>
              <a:t>auses the increase of energy costs </a:t>
            </a:r>
          </a:p>
          <a:p>
            <a:pPr algn="ctr"/>
            <a:r>
              <a:rPr lang="en-US" sz="3200" b="1" dirty="0" smtClean="0">
                <a:latin typeface="+mj-lt"/>
              </a:rPr>
              <a:t>to run the air-conditioner &amp; dehumidifier  </a:t>
            </a:r>
            <a:endParaRPr lang="en-US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59079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19171401-main_Fu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209800"/>
            <a:ext cx="4467213" cy="29718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6388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+mj-lt"/>
              </a:rPr>
              <a:t>No one likes the smell of a “moldy” home!</a:t>
            </a:r>
            <a:endParaRPr lang="en-US" sz="24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381000"/>
            <a:ext cx="8153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Molds and mildews developing inside the crawl space of homes that have excess moisture in the crawl </a:t>
            </a:r>
          </a:p>
          <a:p>
            <a:pPr algn="ctr"/>
            <a:r>
              <a:rPr lang="en-US" sz="2800" b="1" dirty="0" smtClean="0">
                <a:latin typeface="+mj-lt"/>
              </a:rPr>
              <a:t>space cause bad odors inside of the home.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3162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1761877"/>
            <a:ext cx="7772399" cy="4893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+mj-lt"/>
              </a:rPr>
              <a:t>  </a:t>
            </a:r>
            <a:r>
              <a:rPr lang="en-US" sz="2000" dirty="0" smtClean="0">
                <a:latin typeface="+mj-lt"/>
              </a:rPr>
              <a:t>American and Smoky brown  cockroaches</a:t>
            </a:r>
          </a:p>
          <a:p>
            <a:endParaRPr lang="en-US" sz="16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 Cave or camel crickets</a:t>
            </a:r>
          </a:p>
          <a:p>
            <a:pPr>
              <a:buFont typeface="Arial" pitchFamily="34" charset="0"/>
              <a:buChar char="•"/>
            </a:pPr>
            <a:endParaRPr lang="en-US" sz="16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 House centipedes</a:t>
            </a:r>
          </a:p>
          <a:p>
            <a:endParaRPr lang="en-US" sz="16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 Slugs</a:t>
            </a:r>
          </a:p>
          <a:p>
            <a:endParaRPr lang="en-US" sz="16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 </a:t>
            </a:r>
            <a:r>
              <a:rPr lang="en-US" sz="2000" dirty="0" err="1" smtClean="0">
                <a:latin typeface="+mj-lt"/>
              </a:rPr>
              <a:t>Psocids</a:t>
            </a:r>
            <a:r>
              <a:rPr lang="en-US" sz="2000" dirty="0" smtClean="0">
                <a:latin typeface="+mj-lt"/>
              </a:rPr>
              <a:t> (book lice)</a:t>
            </a:r>
          </a:p>
          <a:p>
            <a:endParaRPr lang="en-US" sz="16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 Carpenter ants</a:t>
            </a:r>
          </a:p>
          <a:p>
            <a:endParaRPr lang="en-US" sz="16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 Old house borers</a:t>
            </a:r>
          </a:p>
          <a:p>
            <a:endParaRPr lang="en-US" sz="16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 Powder post beetles</a:t>
            </a:r>
          </a:p>
          <a:p>
            <a:endParaRPr lang="en-US" sz="16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 Subterranean termites </a:t>
            </a:r>
            <a:endParaRPr lang="en-US" sz="2000" dirty="0">
              <a:latin typeface="+mj-lt"/>
            </a:endParaRPr>
          </a:p>
        </p:txBody>
      </p:sp>
      <p:pic>
        <p:nvPicPr>
          <p:cNvPr id="5" name="Picture 7" descr="camel-crawlspa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886200" y="2514600"/>
            <a:ext cx="4343400" cy="33027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5073" y="282743"/>
            <a:ext cx="82828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j-lt"/>
              </a:rPr>
              <a:t>Excessive moisture levels in the crawl space </a:t>
            </a:r>
            <a:r>
              <a:rPr lang="en-US" sz="2800" b="1" dirty="0" smtClean="0">
                <a:latin typeface="+mj-lt"/>
              </a:rPr>
              <a:t>of homes facilitates conditions </a:t>
            </a:r>
            <a:r>
              <a:rPr lang="en-US" sz="2800" b="1" dirty="0">
                <a:latin typeface="+mj-lt"/>
              </a:rPr>
              <a:t>which favor many pests </a:t>
            </a:r>
            <a:endParaRPr lang="en-US" sz="2800" b="1" dirty="0" smtClean="0">
              <a:latin typeface="+mj-lt"/>
            </a:endParaRPr>
          </a:p>
          <a:p>
            <a:pPr algn="ctr"/>
            <a:r>
              <a:rPr lang="en-US" sz="2800" b="1" dirty="0" smtClean="0">
                <a:latin typeface="+mj-lt"/>
              </a:rPr>
              <a:t>that </a:t>
            </a:r>
            <a:r>
              <a:rPr lang="en-US" sz="2800" b="1" dirty="0">
                <a:latin typeface="+mj-lt"/>
              </a:rPr>
              <a:t>may enter the </a:t>
            </a:r>
            <a:r>
              <a:rPr lang="en-US" sz="2800" b="1" dirty="0" smtClean="0">
                <a:latin typeface="+mj-lt"/>
              </a:rPr>
              <a:t>home: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90399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www.omnibasementsystems.com/images/warning/cs-rust-l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667000"/>
            <a:ext cx="4762500" cy="3571875"/>
          </a:xfrm>
          <a:prstGeom prst="rect">
            <a:avLst/>
          </a:prstGeom>
          <a:noFill/>
        </p:spPr>
      </p:pic>
      <p:pic>
        <p:nvPicPr>
          <p:cNvPr id="61444" name="Picture 4" descr="http://img.hgtv.com/HGTV/2010/08/20/TS-89679016_rusty-weathered-cold-pipes_s4x3_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2662416"/>
            <a:ext cx="2438400" cy="183338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762000"/>
            <a:ext cx="4572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457200"/>
            <a:ext cx="7696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Foundation vents that are left open in the winter may result </a:t>
            </a:r>
            <a:r>
              <a:rPr lang="en-US" sz="2800" b="1" dirty="0" smtClean="0">
                <a:latin typeface="+mj-lt"/>
              </a:rPr>
              <a:t>in </a:t>
            </a:r>
            <a:r>
              <a:rPr lang="en-US" sz="2800" b="1" dirty="0">
                <a:latin typeface="+mj-lt"/>
              </a:rPr>
              <a:t>moisture </a:t>
            </a:r>
            <a:r>
              <a:rPr lang="en-US" sz="2800" b="1" dirty="0" smtClean="0">
                <a:latin typeface="+mj-lt"/>
              </a:rPr>
              <a:t>conditions </a:t>
            </a:r>
            <a:r>
              <a:rPr lang="en-US" sz="2800" b="1" dirty="0">
                <a:latin typeface="+mj-lt"/>
              </a:rPr>
              <a:t>in the crawl space which cause rusty </a:t>
            </a:r>
            <a:r>
              <a:rPr lang="en-US" sz="2800" b="1" dirty="0" smtClean="0">
                <a:latin typeface="+mj-lt"/>
              </a:rPr>
              <a:t>pipes</a:t>
            </a:r>
            <a:r>
              <a:rPr lang="en-US" sz="2800" b="1" dirty="0">
                <a:latin typeface="+mj-lt"/>
              </a:rPr>
              <a:t>, rusty heating units, and frozen water pipes</a:t>
            </a:r>
          </a:p>
        </p:txBody>
      </p:sp>
    </p:spTree>
    <p:extLst>
      <p:ext uri="{BB962C8B-B14F-4D97-AF65-F5344CB8AC3E}">
        <p14:creationId xmlns:p14="http://schemas.microsoft.com/office/powerpoint/2010/main" val="876313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://www.basementsystems.ca/images/crawl-space/moisture-control/products/water-soaked-fiberglass-insulation-l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1400" y="1230971"/>
            <a:ext cx="2146300" cy="1609725"/>
          </a:xfrm>
          <a:prstGeom prst="rect">
            <a:avLst/>
          </a:prstGeom>
          <a:noFill/>
        </p:spPr>
      </p:pic>
      <p:pic>
        <p:nvPicPr>
          <p:cNvPr id="62468" name="Picture 4" descr="http://t3.gstatic.com/images?q=tbn:ANd9GcR0nhYbVJVv8jiMMaWLrkckvV6zasJTf0E8y56uTYD4E2ih5Qtpb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4892443"/>
            <a:ext cx="2209800" cy="1655218"/>
          </a:xfrm>
          <a:prstGeom prst="rect">
            <a:avLst/>
          </a:prstGeom>
          <a:noFill/>
        </p:spPr>
      </p:pic>
      <p:pic>
        <p:nvPicPr>
          <p:cNvPr id="6" name="Picture 5" descr="interi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3002156"/>
            <a:ext cx="22098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838200" y="1676400"/>
            <a:ext cx="48006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+mj-lt"/>
              </a:rPr>
              <a:t>  </a:t>
            </a:r>
            <a:r>
              <a:rPr lang="en-US" sz="2000" dirty="0" smtClean="0">
                <a:latin typeface="+mj-lt"/>
              </a:rPr>
              <a:t>the insulation may retain moisture </a:t>
            </a:r>
          </a:p>
          <a:p>
            <a:r>
              <a:rPr lang="en-US" sz="2000" dirty="0" smtClean="0">
                <a:latin typeface="+mj-lt"/>
              </a:rPr>
              <a:t>    and loose its insulation value</a:t>
            </a:r>
          </a:p>
          <a:p>
            <a:endParaRPr lang="en-US" sz="2000" dirty="0" smtClean="0">
              <a:latin typeface="+mj-lt"/>
            </a:endParaRPr>
          </a:p>
          <a:p>
            <a:endParaRPr lang="en-US" sz="2000" dirty="0" smtClean="0">
              <a:latin typeface="+mj-lt"/>
            </a:endParaRPr>
          </a:p>
          <a:p>
            <a:endParaRPr lang="en-US" sz="2000" dirty="0">
              <a:latin typeface="+mj-lt"/>
            </a:endParaRPr>
          </a:p>
          <a:p>
            <a:endParaRPr lang="en-US" sz="12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 the insulation may get so water-</a:t>
            </a:r>
          </a:p>
          <a:p>
            <a:r>
              <a:rPr lang="en-US" sz="2000" dirty="0" smtClean="0">
                <a:latin typeface="+mj-lt"/>
              </a:rPr>
              <a:t>    logged that it falls to the ground</a:t>
            </a:r>
          </a:p>
          <a:p>
            <a:endParaRPr lang="en-US" sz="2000" dirty="0" smtClean="0">
              <a:latin typeface="+mj-lt"/>
            </a:endParaRPr>
          </a:p>
          <a:p>
            <a:endParaRPr lang="en-US" sz="2000" dirty="0" smtClean="0">
              <a:latin typeface="+mj-lt"/>
            </a:endParaRPr>
          </a:p>
          <a:p>
            <a:endParaRPr lang="en-US" sz="2000" dirty="0" smtClean="0">
              <a:latin typeface="+mj-lt"/>
            </a:endParaRPr>
          </a:p>
          <a:p>
            <a:endParaRPr lang="en-US" sz="20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  the insulation may develop mold </a:t>
            </a:r>
          </a:p>
          <a:p>
            <a:r>
              <a:rPr lang="en-US" sz="2000" dirty="0" smtClean="0">
                <a:latin typeface="+mj-lt"/>
              </a:rPr>
              <a:t>    and mildew all over it.</a:t>
            </a:r>
            <a:endParaRPr lang="en-US" sz="20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762000"/>
            <a:ext cx="2286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84098" y="381000"/>
            <a:ext cx="54145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j-lt"/>
              </a:rPr>
              <a:t>Excessive moisture in the crawl </a:t>
            </a:r>
            <a:endParaRPr lang="en-US" sz="2800" b="1" dirty="0" smtClean="0">
              <a:latin typeface="+mj-lt"/>
            </a:endParaRPr>
          </a:p>
          <a:p>
            <a:pPr algn="ctr"/>
            <a:r>
              <a:rPr lang="en-US" sz="2800" b="1" dirty="0" smtClean="0">
                <a:latin typeface="+mj-lt"/>
              </a:rPr>
              <a:t>space may </a:t>
            </a:r>
            <a:r>
              <a:rPr lang="en-US" sz="2800" b="1" dirty="0">
                <a:latin typeface="+mj-lt"/>
              </a:rPr>
              <a:t>ruin subfloor insulation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839200" y="6629400"/>
            <a:ext cx="60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rgbClr val="000000"/>
                </a:solidFill>
                <a:latin typeface="+mj-lt"/>
              </a:rPr>
              <a:t>50</a:t>
            </a:r>
            <a:endParaRPr lang="en-US" sz="800" b="1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39253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8921" y="1750741"/>
            <a:ext cx="8229600" cy="4423318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>
                <a:latin typeface="+mj-lt"/>
              </a:rPr>
              <a:t> </a:t>
            </a:r>
            <a:r>
              <a:rPr lang="en-US" sz="2200" b="1" dirty="0" smtClean="0">
                <a:latin typeface="+mj-lt"/>
              </a:rPr>
              <a:t>High environmental moisture.</a:t>
            </a:r>
          </a:p>
          <a:p>
            <a:pPr>
              <a:buNone/>
            </a:pPr>
            <a:r>
              <a:rPr lang="en-US" sz="2200" b="1" dirty="0" smtClean="0">
                <a:latin typeface="+mj-lt"/>
              </a:rPr>
              <a:t>      </a:t>
            </a:r>
            <a:r>
              <a:rPr lang="en-US" sz="2200" b="1" dirty="0" smtClean="0">
                <a:latin typeface="+mj-lt"/>
              </a:rPr>
              <a:t> </a:t>
            </a:r>
            <a:r>
              <a:rPr lang="en-US" sz="2200" dirty="0" smtClean="0">
                <a:latin typeface="+mj-lt"/>
              </a:rPr>
              <a:t>Georgia </a:t>
            </a:r>
            <a:r>
              <a:rPr lang="en-US" sz="2200" dirty="0" smtClean="0">
                <a:latin typeface="+mj-lt"/>
              </a:rPr>
              <a:t>is located in an area of</a:t>
            </a:r>
          </a:p>
          <a:p>
            <a:pPr>
              <a:buNone/>
            </a:pPr>
            <a:r>
              <a:rPr lang="en-US" sz="2200" dirty="0" smtClean="0">
                <a:latin typeface="+mj-lt"/>
              </a:rPr>
              <a:t>      </a:t>
            </a:r>
            <a:r>
              <a:rPr lang="en-US" sz="2200" dirty="0" smtClean="0">
                <a:latin typeface="+mj-lt"/>
              </a:rPr>
              <a:t> high </a:t>
            </a:r>
            <a:r>
              <a:rPr lang="en-US" sz="2200" dirty="0" smtClean="0">
                <a:latin typeface="+mj-lt"/>
              </a:rPr>
              <a:t>moisture.</a:t>
            </a:r>
          </a:p>
          <a:p>
            <a:pPr>
              <a:buNone/>
            </a:pPr>
            <a:endParaRPr lang="en-US" sz="2200" dirty="0" smtClean="0">
              <a:latin typeface="+mj-lt"/>
            </a:endParaRPr>
          </a:p>
          <a:p>
            <a:r>
              <a:rPr lang="en-US" sz="2200" dirty="0" smtClean="0">
                <a:latin typeface="+mj-lt"/>
              </a:rPr>
              <a:t> </a:t>
            </a:r>
            <a:r>
              <a:rPr lang="en-US" sz="2200" b="1" dirty="0" smtClean="0">
                <a:latin typeface="+mj-lt"/>
              </a:rPr>
              <a:t>Moisture intrusion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b="1" dirty="0" smtClean="0">
                <a:latin typeface="+mj-lt"/>
              </a:rPr>
              <a:t>from the </a:t>
            </a:r>
          </a:p>
          <a:p>
            <a:pPr>
              <a:buNone/>
            </a:pPr>
            <a:r>
              <a:rPr lang="en-US" sz="2200" dirty="0" smtClean="0">
                <a:latin typeface="+mj-lt"/>
              </a:rPr>
              <a:t>      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b="1" dirty="0" smtClean="0">
                <a:latin typeface="+mj-lt"/>
              </a:rPr>
              <a:t>surrounding </a:t>
            </a:r>
            <a:r>
              <a:rPr lang="en-US" sz="2200" b="1" dirty="0" smtClean="0">
                <a:latin typeface="+mj-lt"/>
              </a:rPr>
              <a:t>environment </a:t>
            </a:r>
            <a:r>
              <a:rPr lang="en-US" sz="2200" dirty="0" smtClean="0">
                <a:latin typeface="+mj-lt"/>
              </a:rPr>
              <a:t>(high</a:t>
            </a:r>
          </a:p>
          <a:p>
            <a:pPr>
              <a:buNone/>
            </a:pPr>
            <a:r>
              <a:rPr lang="en-US" sz="2200" dirty="0" smtClean="0">
                <a:latin typeface="+mj-lt"/>
              </a:rPr>
              <a:t>      </a:t>
            </a:r>
            <a:r>
              <a:rPr lang="en-US" sz="2200" dirty="0" smtClean="0">
                <a:latin typeface="+mj-lt"/>
              </a:rPr>
              <a:t> humidity</a:t>
            </a:r>
            <a:r>
              <a:rPr lang="en-US" sz="2200" dirty="0" smtClean="0">
                <a:latin typeface="+mj-lt"/>
              </a:rPr>
              <a:t>, rain, ice, moisture</a:t>
            </a:r>
          </a:p>
          <a:p>
            <a:pPr>
              <a:buNone/>
            </a:pPr>
            <a:r>
              <a:rPr lang="en-US" sz="2200" dirty="0" smtClean="0">
                <a:latin typeface="+mj-lt"/>
              </a:rPr>
              <a:t>      </a:t>
            </a:r>
            <a:r>
              <a:rPr lang="en-US" sz="2200" dirty="0" smtClean="0">
                <a:latin typeface="+mj-lt"/>
              </a:rPr>
              <a:t> </a:t>
            </a:r>
            <a:endParaRPr lang="en-US" sz="2200" dirty="0" smtClean="0">
              <a:latin typeface="+mj-lt"/>
            </a:endParaRPr>
          </a:p>
          <a:p>
            <a:pPr>
              <a:buNone/>
            </a:pPr>
            <a:endParaRPr lang="en-US" sz="2200" dirty="0" smtClean="0">
              <a:latin typeface="+mj-lt"/>
            </a:endParaRPr>
          </a:p>
          <a:p>
            <a:r>
              <a:rPr lang="en-US" sz="2200" dirty="0" smtClean="0">
                <a:latin typeface="+mj-lt"/>
              </a:rPr>
              <a:t> </a:t>
            </a:r>
            <a:r>
              <a:rPr lang="en-US" sz="2200" b="1" dirty="0" smtClean="0">
                <a:latin typeface="+mj-lt"/>
              </a:rPr>
              <a:t>Crawl space moisture evaporating </a:t>
            </a:r>
          </a:p>
          <a:p>
            <a:pPr>
              <a:buNone/>
            </a:pPr>
            <a:r>
              <a:rPr lang="en-US" sz="2200" dirty="0" smtClean="0">
                <a:latin typeface="+mj-lt"/>
              </a:rPr>
              <a:t>     </a:t>
            </a:r>
            <a:r>
              <a:rPr lang="en-US" sz="2200" dirty="0" smtClean="0">
                <a:latin typeface="+mj-lt"/>
              </a:rPr>
              <a:t>  </a:t>
            </a:r>
            <a:r>
              <a:rPr lang="en-US" sz="2200" b="1" dirty="0" smtClean="0">
                <a:latin typeface="+mj-lt"/>
              </a:rPr>
              <a:t>from the soil </a:t>
            </a:r>
            <a:r>
              <a:rPr lang="en-US" sz="2200" dirty="0" smtClean="0">
                <a:latin typeface="+mj-lt"/>
              </a:rPr>
              <a:t>and condensing on </a:t>
            </a:r>
          </a:p>
          <a:p>
            <a:pPr>
              <a:buNone/>
            </a:pPr>
            <a:r>
              <a:rPr lang="en-US" sz="2200" dirty="0" smtClean="0">
                <a:latin typeface="+mj-lt"/>
              </a:rPr>
              <a:t>      </a:t>
            </a:r>
            <a:r>
              <a:rPr lang="en-US" sz="2200" dirty="0" smtClean="0">
                <a:latin typeface="+mj-lt"/>
              </a:rPr>
              <a:t> structural </a:t>
            </a:r>
            <a:r>
              <a:rPr lang="en-US" sz="2200" dirty="0" smtClean="0">
                <a:latin typeface="+mj-lt"/>
              </a:rPr>
              <a:t>wood of the crawl space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3"/>
            </a:pPr>
            <a:endParaRPr lang="en-US" sz="2200" dirty="0" smtClean="0">
              <a:latin typeface="+mj-lt"/>
            </a:endParaRPr>
          </a:p>
          <a:p>
            <a:pPr marL="609600" indent="-609600">
              <a:lnSpc>
                <a:spcPct val="80000"/>
              </a:lnSpc>
              <a:buNone/>
            </a:pPr>
            <a:endParaRPr lang="en-US" sz="2600" b="1" i="1" dirty="0" smtClean="0"/>
          </a:p>
          <a:p>
            <a:pPr marL="609600" indent="-609600">
              <a:lnSpc>
                <a:spcPct val="80000"/>
              </a:lnSpc>
              <a:buNone/>
            </a:pPr>
            <a:endParaRPr lang="en-US" sz="2600" b="1" dirty="0" smtClean="0"/>
          </a:p>
          <a:p>
            <a:endParaRPr lang="en-US" sz="2600" dirty="0">
              <a:latin typeface="+mj-lt"/>
            </a:endParaRPr>
          </a:p>
        </p:txBody>
      </p:sp>
      <p:pic>
        <p:nvPicPr>
          <p:cNvPr id="4" name="Picture 4" descr="Decay 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295400"/>
            <a:ext cx="3276600" cy="2278727"/>
          </a:xfrm>
          <a:prstGeom prst="rect">
            <a:avLst/>
          </a:prstGeom>
          <a:solidFill>
            <a:srgbClr val="777777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5" descr="FINALSIZED-diagram_crawlspacemoistureintrusionpoints_altwe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3733800"/>
            <a:ext cx="3107944" cy="2808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410200" y="3657600"/>
            <a:ext cx="3352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3962400"/>
            <a:ext cx="228600" cy="289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410200" y="3962400"/>
            <a:ext cx="152400" cy="274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410200" y="6324600"/>
            <a:ext cx="32004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Document 9"/>
          <p:cNvSpPr/>
          <p:nvPr/>
        </p:nvSpPr>
        <p:spPr>
          <a:xfrm rot="15140252">
            <a:off x="7728326" y="3252569"/>
            <a:ext cx="267835" cy="216585"/>
          </a:xfrm>
          <a:prstGeom prst="flowChartDocumen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8382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j-lt"/>
              </a:rPr>
              <a:t>What are some causes of excess moisture in the crawl?</a:t>
            </a:r>
            <a:endParaRPr lang="en-US" sz="28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458200" y="3733800"/>
            <a:ext cx="184666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334000" y="3733800"/>
            <a:ext cx="184666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772400" y="3352800"/>
            <a:ext cx="2286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 rot="20016123">
            <a:off x="7463585" y="3245815"/>
            <a:ext cx="564900" cy="45720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Down Arrow 18"/>
          <p:cNvSpPr/>
          <p:nvPr/>
        </p:nvSpPr>
        <p:spPr>
          <a:xfrm>
            <a:off x="5715000" y="4572000"/>
            <a:ext cx="152400" cy="228600"/>
          </a:xfrm>
          <a:prstGeom prst="down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8077200" y="4572000"/>
            <a:ext cx="152400" cy="228600"/>
          </a:xfrm>
          <a:prstGeom prst="down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4953000"/>
            <a:ext cx="317500" cy="317500"/>
          </a:xfrm>
          <a:prstGeom prst="rect">
            <a:avLst/>
          </a:prstGeom>
        </p:spPr>
      </p:pic>
      <p:sp>
        <p:nvSpPr>
          <p:cNvPr id="22" name="Down Arrow 21"/>
          <p:cNvSpPr/>
          <p:nvPr/>
        </p:nvSpPr>
        <p:spPr>
          <a:xfrm>
            <a:off x="6934200" y="5257800"/>
            <a:ext cx="152400" cy="228600"/>
          </a:xfrm>
          <a:prstGeom prst="down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6858000" y="5257800"/>
            <a:ext cx="304800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9579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12" y="2118732"/>
            <a:ext cx="8651488" cy="4739268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1300" dirty="0" smtClean="0">
              <a:latin typeface="+mj-lt"/>
            </a:endParaRPr>
          </a:p>
          <a:p>
            <a:pPr marL="0" indent="0">
              <a:buNone/>
            </a:pPr>
            <a:r>
              <a:rPr lang="en-US" sz="2400" b="1" dirty="0" smtClean="0">
                <a:latin typeface="+mj-lt"/>
              </a:rPr>
              <a:t>            </a:t>
            </a:r>
            <a:r>
              <a:rPr lang="en-US" sz="2000" b="1" dirty="0" smtClean="0">
                <a:latin typeface="+mj-lt"/>
              </a:rPr>
              <a:t>Plumbing leaks</a:t>
            </a:r>
          </a:p>
          <a:p>
            <a:endParaRPr lang="en-US" sz="2000" dirty="0" smtClean="0">
              <a:latin typeface="+mj-lt"/>
            </a:endParaRPr>
          </a:p>
          <a:p>
            <a:pPr>
              <a:buNone/>
            </a:pPr>
            <a:endParaRPr lang="en-US" sz="2400" dirty="0" smtClean="0">
              <a:latin typeface="+mj-lt"/>
            </a:endParaRPr>
          </a:p>
          <a:p>
            <a:pPr>
              <a:buNone/>
            </a:pPr>
            <a:endParaRPr lang="en-US" sz="1300" dirty="0" smtClean="0">
              <a:latin typeface="+mj-lt"/>
            </a:endParaRPr>
          </a:p>
          <a:p>
            <a:pPr>
              <a:buNone/>
            </a:pPr>
            <a:endParaRPr lang="en-US" sz="2400" dirty="0">
              <a:latin typeface="+mj-lt"/>
            </a:endParaRPr>
          </a:p>
        </p:txBody>
      </p:sp>
      <p:pic>
        <p:nvPicPr>
          <p:cNvPr id="83970" name="Picture 2" descr="http://willrogersplumbing.com/wp-content/uploads/2011/07/279611_186634718062061_112198585505675_539740_4154982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3941" y="1789151"/>
            <a:ext cx="2438400" cy="1828800"/>
          </a:xfrm>
          <a:prstGeom prst="rect">
            <a:avLst/>
          </a:prstGeom>
          <a:noFill/>
        </p:spPr>
      </p:pic>
      <p:pic>
        <p:nvPicPr>
          <p:cNvPr id="83972" name="Picture 4" descr="http://www.basementsystems.ca/images/crawl-space/moisture-control/problems/leaking-pipe-crawlspace-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0209" y="1789151"/>
            <a:ext cx="2438400" cy="1828800"/>
          </a:xfrm>
          <a:prstGeom prst="rect">
            <a:avLst/>
          </a:prstGeom>
          <a:noFill/>
        </p:spPr>
      </p:pic>
      <p:pic>
        <p:nvPicPr>
          <p:cNvPr id="83976" name="Picture 8" descr="http://4.bp.blogspot.com/-QFKNZ0TFF70/TzWVA6LBGEI/AAAAAAAAAB4/P264RDWAsXw/s1600/ShowerLea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02097" y="3870868"/>
            <a:ext cx="3500244" cy="2625183"/>
          </a:xfrm>
          <a:prstGeom prst="rect">
            <a:avLst/>
          </a:prstGeom>
          <a:noFill/>
        </p:spPr>
      </p:pic>
      <p:pic>
        <p:nvPicPr>
          <p:cNvPr id="83978" name="Picture 10" descr="http://www.final-analysis.net/reports/i00000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3870868"/>
            <a:ext cx="3462144" cy="259660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858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9754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What are some causes of excess moisture in</a:t>
            </a:r>
          </a:p>
          <a:p>
            <a:pPr algn="ctr"/>
            <a:r>
              <a:rPr lang="en-US" sz="2800" b="1" dirty="0">
                <a:latin typeface="+mj-lt"/>
              </a:rPr>
              <a:t>t</a:t>
            </a:r>
            <a:r>
              <a:rPr lang="en-US" sz="2800" b="1" dirty="0" smtClean="0">
                <a:latin typeface="+mj-lt"/>
              </a:rPr>
              <a:t>he crawl space?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57978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04088"/>
            <a:ext cx="8686800" cy="142951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    </a:t>
            </a:r>
            <a:endParaRPr lang="en-US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1122" y="1524000"/>
            <a:ext cx="7901877" cy="472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   </a:t>
            </a:r>
          </a:p>
          <a:p>
            <a:pPr>
              <a:buNone/>
            </a:pPr>
            <a:endParaRPr lang="en-US" sz="1400" b="1" dirty="0" smtClean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>
              <a:buNone/>
            </a:pPr>
            <a:endParaRPr lang="en-US" sz="1300" dirty="0" smtClean="0">
              <a:latin typeface="+mj-lt"/>
            </a:endParaRPr>
          </a:p>
          <a:p>
            <a:pPr marL="0" indent="0">
              <a:buNone/>
            </a:pPr>
            <a:r>
              <a:rPr lang="en-US" sz="2400" dirty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     </a:t>
            </a:r>
            <a:r>
              <a:rPr lang="en-US" sz="2000" b="1" dirty="0" smtClean="0">
                <a:latin typeface="+mj-lt"/>
              </a:rPr>
              <a:t>Landscape features: 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       </a:t>
            </a:r>
            <a:r>
              <a:rPr lang="en-US" sz="2000" dirty="0" smtClean="0">
                <a:latin typeface="+mj-lt"/>
              </a:rPr>
              <a:t>A grade </a:t>
            </a:r>
            <a:r>
              <a:rPr lang="en-US" sz="2000" dirty="0" smtClean="0">
                <a:latin typeface="+mj-lt"/>
              </a:rPr>
              <a:t>that </a:t>
            </a:r>
            <a:r>
              <a:rPr lang="en-US" sz="2000" dirty="0" smtClean="0">
                <a:latin typeface="+mj-lt"/>
              </a:rPr>
              <a:t>is tilting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       down to the structure, 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       overwatering shrubs 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       and flower beds that 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       are adjacent to the 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       exterior foundation 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       walls of the crawl space</a:t>
            </a:r>
          </a:p>
          <a:p>
            <a:pPr>
              <a:buNone/>
            </a:pPr>
            <a:endParaRPr lang="en-US" sz="2400" dirty="0" smtClean="0">
              <a:latin typeface="+mj-lt"/>
            </a:endParaRPr>
          </a:p>
          <a:p>
            <a:pPr>
              <a:buNone/>
            </a:pPr>
            <a:endParaRPr lang="en-US" sz="2000" dirty="0" smtClean="0">
              <a:latin typeface="+mj-lt"/>
            </a:endParaRPr>
          </a:p>
          <a:p>
            <a:pPr marL="609600" indent="-609600">
              <a:lnSpc>
                <a:spcPct val="80000"/>
              </a:lnSpc>
              <a:buFontTx/>
              <a:buAutoNum type="arabicPeriod" startAt="3"/>
            </a:pPr>
            <a:endParaRPr lang="en-US" sz="2400" dirty="0" smtClean="0">
              <a:latin typeface="+mj-lt"/>
            </a:endParaRPr>
          </a:p>
          <a:p>
            <a:pPr marL="609600" indent="-609600">
              <a:lnSpc>
                <a:spcPct val="80000"/>
              </a:lnSpc>
              <a:buNone/>
            </a:pPr>
            <a:endParaRPr lang="en-US" sz="2000" b="1" i="1" dirty="0" smtClean="0"/>
          </a:p>
          <a:p>
            <a:pPr marL="609600" indent="-609600">
              <a:lnSpc>
                <a:spcPct val="80000"/>
              </a:lnSpc>
              <a:buNone/>
            </a:pPr>
            <a:endParaRPr lang="en-US" sz="2800" b="1" dirty="0" smtClean="0"/>
          </a:p>
          <a:p>
            <a:endParaRPr lang="en-US" sz="2400" dirty="0">
              <a:latin typeface="+mj-lt"/>
            </a:endParaRPr>
          </a:p>
        </p:txBody>
      </p:sp>
      <p:pic>
        <p:nvPicPr>
          <p:cNvPr id="6" name="Picture 16" descr="shrubs_same_text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884947"/>
            <a:ext cx="3810000" cy="25504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762000"/>
            <a:ext cx="4572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85800"/>
            <a:ext cx="480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What are some causes</a:t>
            </a:r>
          </a:p>
          <a:p>
            <a:pPr algn="ctr"/>
            <a:r>
              <a:rPr lang="en-US" sz="2800" b="1" dirty="0">
                <a:latin typeface="+mj-lt"/>
              </a:rPr>
              <a:t>o</a:t>
            </a:r>
            <a:r>
              <a:rPr lang="en-US" sz="2800" b="1" dirty="0" smtClean="0">
                <a:latin typeface="+mj-lt"/>
              </a:rPr>
              <a:t>f excess moisture</a:t>
            </a:r>
          </a:p>
          <a:p>
            <a:pPr algn="ctr"/>
            <a:r>
              <a:rPr lang="en-US" sz="2800" b="1" dirty="0">
                <a:latin typeface="+mj-lt"/>
              </a:rPr>
              <a:t>i</a:t>
            </a:r>
            <a:r>
              <a:rPr lang="en-US" sz="2800" b="1" dirty="0" smtClean="0">
                <a:latin typeface="+mj-lt"/>
              </a:rPr>
              <a:t>n the crawl space?</a:t>
            </a:r>
            <a:endParaRPr lang="en-US" sz="2800" b="1" dirty="0">
              <a:latin typeface="+mj-lt"/>
            </a:endParaRPr>
          </a:p>
        </p:txBody>
      </p:sp>
      <p:pic>
        <p:nvPicPr>
          <p:cNvPr id="10" name="Picture 2" descr="http://www.blueroof360.com/shared/images/homes/cmls2/2141655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1400" y="609600"/>
            <a:ext cx="3759200" cy="2819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7745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327614"/>
            <a:ext cx="9144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  </a:t>
            </a:r>
            <a:r>
              <a:rPr lang="en-US" sz="2000" b="1" dirty="0" err="1">
                <a:latin typeface="+mj-lt"/>
              </a:rPr>
              <a:t>U</a:t>
            </a:r>
            <a:r>
              <a:rPr lang="en-US" sz="2000" b="1" dirty="0" err="1" smtClean="0">
                <a:latin typeface="+mj-lt"/>
              </a:rPr>
              <a:t>ninsulated</a:t>
            </a:r>
            <a:r>
              <a:rPr lang="en-US" sz="2000" b="1" dirty="0" smtClean="0">
                <a:latin typeface="+mj-lt"/>
              </a:rPr>
              <a:t> or poorly insulated heating or AC ducts</a:t>
            </a:r>
          </a:p>
          <a:p>
            <a:pPr algn="ctr">
              <a:buFont typeface="Arial" pitchFamily="34" charset="0"/>
              <a:buChar char="•"/>
            </a:pPr>
            <a:endParaRPr lang="en-US" sz="2000" dirty="0" smtClean="0">
              <a:latin typeface="+mj-lt"/>
            </a:endParaRPr>
          </a:p>
          <a:p>
            <a:pPr algn="ctr"/>
            <a:endParaRPr lang="en-US" sz="2400" dirty="0" smtClean="0">
              <a:latin typeface="+mj-lt"/>
            </a:endParaRPr>
          </a:p>
          <a:p>
            <a:pPr algn="ctr"/>
            <a:endParaRPr lang="en-US" sz="2400" dirty="0" smtClean="0">
              <a:latin typeface="+mj-lt"/>
            </a:endParaRPr>
          </a:p>
        </p:txBody>
      </p:sp>
      <p:pic>
        <p:nvPicPr>
          <p:cNvPr id="88068" name="Picture 4" descr="http://www.epa.gov/mold/moldcourse/images/big_ac-duct-condensation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175727"/>
            <a:ext cx="2667000" cy="2000250"/>
          </a:xfrm>
          <a:prstGeom prst="rect">
            <a:avLst/>
          </a:prstGeom>
          <a:noFill/>
        </p:spPr>
      </p:pic>
      <p:pic>
        <p:nvPicPr>
          <p:cNvPr id="88070" name="Picture 6" descr="http://airconceptsllc.com/images/mikepics/sweating-ductwor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194777"/>
            <a:ext cx="2641600" cy="1981200"/>
          </a:xfrm>
          <a:prstGeom prst="rect">
            <a:avLst/>
          </a:prstGeom>
          <a:noFill/>
        </p:spPr>
      </p:pic>
      <p:pic>
        <p:nvPicPr>
          <p:cNvPr id="88072" name="Picture 8" descr="http://t0.gstatic.com/images?q=tbn:ANd9GcTpVryID1vUiDG95KFzuT1e1PVB1RuDe35ZoEA8q_ExPY544j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4514850"/>
            <a:ext cx="2667000" cy="2000250"/>
          </a:xfrm>
          <a:prstGeom prst="rect">
            <a:avLst/>
          </a:prstGeom>
          <a:noFill/>
        </p:spPr>
      </p:pic>
      <p:sp>
        <p:nvSpPr>
          <p:cNvPr id="88074" name="AutoShape 10" descr="data:image/jpeg;base64,/9j/4AAQSkZJRgABAQAAAQABAAD/2wBDAAkGBwgHBgkIBwgKCgkLDRYPDQwMDRsUFRAWIB0iIiAdHx8kKDQsJCYxJx8fLT0tMTU3Ojo6Iys/RD84QzQ5Ojf/2wBDAQoKCg0MDRoPDxo3JR8lNzc3Nzc3Nzc3Nzc3Nzc3Nzc3Nzc3Nzc3Nzc3Nzc3Nzc3Nzc3Nzc3Nzc3Nzc3Nzc3Nzf/wAARCACfAT4DASIAAhEBAxEB/8QAHAAAAgMBAQEBAAAAAAAAAAAABAUCAwYBAAcI/8QAORAAAgEDAwIEBQIFAwUAAwAAAQIDAAQRBRIhMUETUWFxBhQiMoGRsSNCUqHBFTNiByTR4fA0coL/xAAYAQEBAQEBAAAAAAAAAAAAAAABAAIDBP/EAB8RAQEAAgMBAQEBAQAAAAAAAAABAhESITFBUQNhIv/aAAwDAQACEQMRAD8Aai6eayuSQC5OR6msmGmGoln3FlPRe9aGdG8NVTgN3Fegs47V1CKGkbqxquUxrOONoSFLnUbktKhEcY4zXPEka5MdkqmReGbyorUDOhFtaMfFfgkDpXV0efQWSS8kXfIu7aDkijV9p6jluPkZDJd/xrpxhAei00tLWR4GkeQfaWagbjT5L62W9ifeM4AHWlAv7iDcpdgoO3BpmMx7FyuXS6SPwpHCkmPOSpHWiLG2ilbxJBgZ4Bq+3ukUrJIisCu7nvTeztotTgEkDCMtnI7ACt4sUj1m8ad44pMFY+FAGKFEMJddxO3GWNFvY753LsDs4yOlR+VR9sac46+tZpnbtq6vhYVAVenr70bbxu0xjXLM3GBVDlLKPZGBuP3HyoWDVJ7GbxbdNx82qna00tnbLcXHyzho1X7mx0pZfJZwXxEZIhVuT0LV3StcmUSPqD7FkO7gdTUw9pqt2Wz/AA06VqXQu0tUmsb0wCCMxRRjjJ5NRFpNfQhbcMkY6nH3Uw0+wikuhJLECqjAA5Fay2tVMKIiBcjy6U6n0bZrR9OukUxwxKAepNDXsM1rOxlZoy3GFPWtlPc2tjAVLDfWP1Of5h/EHJH25otim3ksTIDcTNtYD6QaCS0S6kYNMEiU847mrlkIiaW6l+gD8Gg49QTD+JGFDfYvTjzo5X4dGYit7S3Z5XRucAZ5FC2Ew3zlE3GQFVVf3pfbMbiU+MAqnocZo62+Wt4JnWUtP0UAdq1tlX898pemNIt2F+oN2quLUbm7neNWUAn7QcYFAyyfLSPJfbw7D6EPU+tDWdwI7lZEiZmJ5JFZvrUnRjLpt28pkMjJF2PXPtRmlTrpd/Cbl41WTIjaXnb33VrNEsmvNOa81Eo6Ov0RKuAgH+aQXLm8e4kgslkERG1GIz+K1qLdgPXdQkuxPMSriRsI4G3OO9JQiwOAzFpv6UY7SD3FUX97JcyMjZQqMICMAeYpjomlXiobu7UhHQGJye1Z0qtt44bJfFOY55QQGbnbSW18a41VbdE+YJJwOcbvOtFrlpGNMhu7e6Rtw27G7gdcelR+C9Us7S4me5eOL6gu3bls9selanQLtWiazkihN0XvMMZFQgKgPagYo5THmRyNwGFY9abXMEGoatO0aqrysScHkGgNasHswkcQaWV2xuxwPSr0wVc2lxqSKAQscAJVc8KO4qi904W7wJabizNnGMDd71y3upbNJI7ktEFxu4wSfSmTalBeeFKQU8H69o/+5o3Pp+hp7WTTzHLdNEHdskKcnirrXV8y7WhSTeAmHP8A950DfyyX87yDDMRjn+QetLlkaBt7ybRGMr6muP8AXCZx6/4f3v8AP0ZA4065aeZlXwySiDncfIUPMzXm+e6csxOcBsCq5pzfMG5YIMs5GN7HsKFmMkRkWVCp8jxirh/zpT+9xzuU+ijHaXDlYBhUwwU9M4pZexE3TSqoeNhgEHnIptZhJrJdpCq5yWbkNj/2MVXf26acwe9ZVWViVRSCR5HHYYNGNkvbedueM1D27ure0A2tu2jAGaja3OJ45ZhhSOp6UmsNOuLpmaZiWUfafOjtX0u+Wzj8eRQ+wsqL0A/81uYX2vJcp8Hap8Rx6dFJa20MTSODtmzkrmsoL281B5ZJ7l2bGMu3OKXTWVxDiS5Dhc8E967DHJI58MMVY87R/atarMjUfDfxK2loyyxF024XPTNLZ457qeSRySJGLZHQZNPdB0yGXYmpQhIQOCeD71dfRWGnoiW8/iFTyPSmyfRK5pWmNJao0rZC9z5U0WW1smEcbBmbqoNL4rw3Fr4UY2s46DtQX0wzlZGwwHJJ71bGtnslzp6ROZc+LnoOlJ5rozPugjw3/GrPlTfoI1UluoIqt410y48C4cDjJVetZsv1qdeAH8SKRzKxIbmqYZPEZTNu8JecedEXDtcS71jAjzgAmmmlXVlaIC9ulw7HDJ1wKZ/ovRRqkcqyQyM6GOVchFPKCnnw7YWEtlcyXtw0SIv2g4yaEvvDM5dIBGu7cE8vSpLZ3d3ExbaisMhBVL+JpfheaJrcvbSKo37QpOSa0s2p/LwNJIyYBxgHk189sbaTTtqpncx4HfNVavqMsVysOyTg5bIPJ9Kbb8EjUvLBdTPczyFE7L1Jpff+A4LsPDgToCfqc0JHb3k8SzOxCD6mAHQUuvJWuChRdqBuAw60SU+C40bVHVZJFigTnaKKfS45pFjhLMegZjxQFvctKNoiAYHbwccedaW7+JtNsNNFvHCGuDGRgr/etTUjPdYu7n+UvWhdpFCHEjLggYojRrtSrXBjaRVbgv8AuaGgtDqdwrEGC2XnGM596ewxwWtu4VNwbiNc9/Os2taI7i4utR1GWWePKqAFwOKL0rStRuUaSKB5I0k3nC80+0HRrWS5IvZChH1FR0pl8Q6lp/yxsbO5eExHkQHGf0rc0rSC+1O+eJofDZIuoBfy9KPtZbW30mae3uQLmVR46OfqU47eVIp5ViKoNQbL4CFlw34pXLETNFHBumeeTbNjvg9Kp/jKZlH+oqLJSwTgr9yk+eTWi1nU/F0uOBWWCKP+G7Lzg46DHahNQs4dPuVtlAZlUOyJwfz7Uhv3kM8XgxY3E7UBJLe4FFnZ2hJPCYnRpGEQXCqq/dQAvw8yi2VY0B2gngn3oq5tbiK4cOuAvcDI59fOp2Fms+owW81yixlMyOcADHYZ706UO9HWGC3e4MWXYYjaPn9a0sxNrplvNLCpuGztD8EHHBrLXMy6LdYgkDRRsCN/OPcVIa6134Nzes85bcsKqcEDPLGjehoPq4ZSFn3STSNuZiOpoKBFhQl5QZGbbsA6eppvqnygtYJRKsjAMWwcn/iCfP2rPzI4VXUbd3IrGddcJsdc6hHDGLW3jaQnmQjuew9hS+WJAY05Y8eIzf1elWaddi2jmzEDMy4WQn7B3PvQo3SLljhSc59KzuunGeCtVuPFlhgtOI0UD6PP/JqOFmjMTuoGRkZyXPc58qsTTpYZ4lh4mkXdgEfSMdPehJdOmj1RLYsIzuXxGJBCZ8z7V0kvrjb8XRxC23+Lu2thBsHA867e2EbzRIbmFSsKlncbuT296umud08VvBG7W8THEigMz56nj249KX6lM0dyzhBlzypBJHlmsZY3lMnf+ec4XGrrPVpomMxRmYnIHnRbatPczePdEKV4UHtVMdpcshWxh3lRy5HShYV8RysgYlRk8d6124ahncoNQtAHJG1sZoMN/p0P/bRsVBxuK96ugjmR4minChTkA9Ks1LUHkhFuAr4OeBjJpv4lU2oXD2qLuLSN28hQa+LGwL5Zz2rzadfmePbkOy7lFPrXSYkRH1a6CzscJEho0gqXM0hi2jbjHTii7q3R/rb6nYdRUtTdVcJZxfREAC2OtRie61OzkhgVQ0ZzvA7U6/BsxREs7ZXiZ5Lhl4RTwPekckr/ADEj3K5lY4x5UdFHJaRBn3MB5d6PisbC9tHv5rhUwASrcEHyrMkl3a1bb8AGF54BGqpGp5ZzQkkSW0gS0dsjqx6Gi77ULedVELg7RhFA4HvVFrFJdSIJWALcFs8KKN7u1rUetklnc75BhTklqMW6laQbckIMBhRWyGzQJBHvU/fITnNMIVtREFt4iJWHJ6ityforunS2NvfLLcytNII9xGOAaB+IdSjunR/A2MQQrN1x7UdJYR2UD3VwsgbGFIHesuTPdXJbDO4P3HoKrWZGk0fUrO1jRNQlkELLk4Gcn1pN8UarHPeKunQoIAMKydz60A38WQI+Rjt2Jq6xtJGnKR27tKw+kBOBV3YulFlJcPKIowWkk+lQo6mmv+nkKDqIkSePjaWGcetctEmh1OJkJR424AXlT71C8WdbuW4lczbucnoCaMupqNSSivGEi+Csqxp0VVHahJ7vfcqIt5jjx06n1oW9kk3iO3GZANjEDue1Rkjvrdglvas8hX63zhR6CqY32qtl8NXEWpakbHxg0KLvYqcMxHagfjSK1sNZRLS3ZEkjzKy5G457Gs9ZbZLmBA0schJ8SOI4Y+laX4m1axhe1guY5o5UiGfG+rC44rbLIalbuDEkDvKxYEpnOFrUWl/bW1hb3IgjhdVIjB5x5kjzpdYukBS/hI43Kv05DceVDalO+ozK0CIgAH0r1471L1NL/wCfkn3NIjzLmTauWOOgr2kNJpkk2osIneNMRxyL1z/mhrSG4tlkRyYknBDN/Pj0J6VUbpEXwVHiKF+4HpRtaXajrss1jDbQW8cMQO6QkZLN/wDGgma3ttME5lMt8zHcrLkRr2/NERyWreE81oGVHzjP3figbyW58RwqYjcH7R28varZmKia6NwFMy53Dk5+pj5CiUuoLiLFtCIAV2EZ+6h7iVYbZFK75OiEjO0emPWp6fAW+vYTu4jQ/wAo9avD6LnkYQpG+0IOMDsKEhilvlc28rzmNWdscLGB0GaruwXUxsWSUcAn7SD0phpdy0dodOs0Ta7bZZZMAux6Y9AKxrd7dPJ0V27xzMsc4KruG7r9tMGAurx5lAW1hHA6cAfvXLq3tjNO9md9tbKqSSMcb27gVfYwDWp4rfC29vEM4U446tnzNXHsXLUAz3E88bzx4BRlMYA6CrbiKMtKlvc+I0sm6Tn/AHMd/aj2Be0a62r8qqeAhA25x0/PNK7iUMkkkCGJMBM4yW9j2q8rM8XSX7QxNEgCqWG1VHJx3pZcPvmdtznJ6btzev4q0l4VAdcs2CSR0X1qclmkKJcBkdJQQqBtrYHf2pk2d68brS721tYovmJIo16MgGSazOp3UN1qM89ung27cYHVqpSa0jUFmZpB1c1RI1vKcWxxg85PWs3MTF4yJICgG1QOBmo2sEayCSUnHUedetbGa5Z2t8HbwSWFRRnhlDOft4NHKxrQvxJRP4q79hGBg812SKSe8SRIzFsHc8mlsmuTpLi3j+05yVoiCXUL9numGT3OcAVbt8HGHizCK1YTqSxPJHGaVfM3VqzrattiY8gHtVlrpt7cgSSoxUH6SzYz+KPi0yOaNRNhGU5ODV39Wp8CWsl7JgSAmED9aYLBPfQHfiGyh5O0csa87MZFgijMaDjexr1xq/yMM1hF4c4cYz51jPHk3jlxVwtp2QEiYBB17UXaiMwyskZC/wBTDAApfozNHLsdFbJ438KK2ExjubJIPDRARy6jv508qOM12TWzXV/CwihxaA7dwHLUc0dxCm2JlWXAKxr1PuaJt1W0tmhs1zuPLN/5qZQ2yIxXDEZziuMzz5e9OvHDj4TGy1a+n23jERE5Zi/T2onUdMHgLBZoVUNktu5I8qY3F2ioPEZFGM5oBr1LhdttMuRksfKu0y6cePfUCQWMVmyssbTPnO09BTH5smRmlQxO3JKnH4rK3GqmFyI5yxHXg1Q+sXTXChy+7cAQRjr5VqXKiyRqyokAMIKr3OefzQF5cWaRDfmQk4+nn+1MLX4h02y0tngWK6vPE2bGf6sY6/isib+FGkxtluJHJbtjPrW+P6zv8ajQNQ0/TJ2ml0+WaR+UJH2n80fLe2t7eSTw2viEpk26tt59Sf8AFZltTYxxW8SK8IYYy3C+Zz5VVNcXfzmxJlkCjgxjAUH1rWwYLeCRp5ri2t4nXhUUcqD28+tAm1l1LUUdyzTHCqvUkDzrlru3idvq2NgBR95HrV/jsu8gMkzN9w+lVHoaNgTfW0drbSzyXkQljyqW4P1Z8sCg9HglmYGWUGSRsADHFDRWUUbyyl90rH7iec0foqnRLsXsxE8xU7Vc5AJ74FZtlbnRh8S2WnQac0Fw7S3wG4Yb6R6Gsrb2DOiSREjJGRngVpNkuoztcXIjQNltsa/vVWzYfBkcFV5C7MCq5zXSkrPvI1vdHKY+r+GxH96IkuQLVprgh3YEKuOvr7VbqCG+nMkhLt05wKnp2i20lnczXs5zGMRxI/1Mc/tVNVXoBpsEU8cjzoBGORJgkhuw9BRQMF294yAwwQRAIu7aWY9P/NATPLa2NyII2EUkgHJ4B8sVRbi2SJ7h5GkuFOY0foT+1a33pa62Gv8A5mFzvbOep5IbjnGfxU2W7tDDJzGrruBHHBq+7Fx4lu1xGoQD6Mcr5HnvRN5NHqMkKrhYYUVNvmc0X1qXUgOGW5kjFoqkQPKCygZLsTgZJo3SbRmv5I8/w1bDsvO0dK7PdiJlhtYxuXox6k+g/NLb17qC0EcUTQwCTLyEYMrdlHfAx5YoHppe3A1CT5O3dIrSJjyTjgdTS5it1OscJ226NiP1Hb9TQ+np414bRpikUiDxCBnIHX2pkkdrbtc7o9x2YtuRkt5/jFU7V66VXSKpj3yln8TDk/y0Hq97Ek5EkhZAcKwHXinsU1pFpsBaNJLhlzI4UjYAe/mfWs1ez2VxqUgmtrnw1QcQv9RY9SfIelbYWytPg7Ywyj1qMdtdb9zqQODjvULT4w0+b6ZFELHu6cfrRf8ArdjdZAvIQQcHDVx06Cbd4rdWZiUOfM155IGDbpgD1Bx1qsKko3xSLIvXg5od7aSRwQce4os2o4JC6MiKAPPHJplpSTuoPCxZxjOBS5YLhX2suVbuDVi/MRN/ttsXoD0pnSvbVyXXC2lnMslwBlj/ACoKH0vTmlvZzeSkDbndk9aTM93dkSKyQsBjK8E0Xaz3EUYWSfJJw2Tyapddqz4Z3ySzxBYWVFQFfX9aW29mlqd0zjf1GOarkuGVpFiLMc/SWPSq95CF5JDJL2HYVi5WtTGQ60mzjuZGlmnLDOdgOMVqCqy20cemBC4OGdui/wDmsDpdtNc3G0TGKMfe5OMCvoGnSaVpFnCZJ1kAkHG7LFvM1vHHl6LddrrbSLuQbJJWYqcktwAfYVktRv79NVEJO+NXOFJxkZp5qv8A1EgSRItPszIFJ8Tf9Iz2xQp+L7A6S0g02Jb5sp9mVXPfJ60zDAXPIx+HBb3t3cmdt86HaIyMqg7njind3o0KadM0ZSMsM5Cishot7FDAYwsUESLl5Fbmar7jXb6/nfwIpDDjaof7T/6rpJjj4zcssvWM1SP5fWJnPhyQh/tJH6kUTZ/DupXtvJcW8f8ADU7mYnH6Ubf6Tc3VwZGVVkIyT29MCpWr6hCRaw3OzIw7ZO2jnJ6JjaW+C1hcqtoheYna8mBtPsKhb2E+pXhglTwh4mfEGOBTY3dva74prkSlfq47n0oBr2/aXfa2yqnRS3OTRzlPGjW0yOwmCQSCaIf7kh4oq71bSLexWxWCIySHJZfqZv0pM2jXdywbULtlUnO1eM/ijY7GLTUAs7U+I/AdxuJFHK1aiC3UyEfKwZUdN+FC1PVby3mEAgjbxgP4oIyCfT0quNkjvVe6M07E8RhcAURLYyXd3m1RYom52luUGO5p0tgY73cVxFlyfukOFX2FGXdtawWLTy6nJ85JnYkSAhfc0pl024VDJJKniqx2BGyT+KsiFwsQiiiL5GCcfd+TTJIramNQvYbUyW7COBCAxZQXYnuaOsdftfCL3ETCTOCyDG7j+1DWumLLaT3N6zwrAvAzlpHPXGa5Ho6sgmSURW7Lkhxkg+XvVxg2qjvtRvb4QGRLW3cM6lo1JwO2ahe69fLKLe1WNkUkCTYNz+ftTK20LYTPJMyxdMFcE+wqqeO1sWWa0iUFWwVYAk1m2ENb/OXE0a3ESSynOEYYVTjrUdQsbKw2JuM1w6BnwcqCe3pXrvW3Tx/AjVS4yZH5b1xSpWkjmVbrCyPgg54XPTNUvXR1fpr4c96qDc5RBtBc8IPIUK7RQyiKTCY+7ZyTxV11LI0kNnLOGC5wUOAx/wDu9BhYViZkO+RzhcnO0dMmqIV/21rayuFYXTEeE7j7V7t6HypdcE3Ox3kLBeOTkmugxtIkeCyb+Vz935o1LqJrcwLDFEvLAquSx8vTFa9inVJGkEUjPtYsfoCjvmn0Fism0XbLvEWWQcbB2z61ZpdtbNHPcTMkTIylXl+zPXp3NVyN48rvZq7gEsAx5Y9qsdC91y4tt2+BWDxwYlnw2Mrnp6+1Qub62gtmWCFR4s5kSUAB9o42sOopVpt/dxvdWqGPxbgFTO/VB1b+wNDXgEaJ8i58JsfxZPucgc/jNOxphDXu1dI9K5msuiyK4mh/2ZZI/wD9GIoyLWtSjGEvJfyQf3peOldzirSPoPizUY3Vm8J8diMZrR2PxhaXcBS4RLebP8x+k+xr55UueetGk+oWHxJYRzCPx7cs56E9KbLq9pdSGNY4mcD7sj/FfGasgmkglWSF2jdSCGQ4Io18D61IJZZjFFD4rYydi5xQc/jW0h8eJ0H9LDFC6V8a2w0qCOFGh1BR/HZyNsp8xSfX/ii5lVU8VJJd2SFOVUeXvWLj30ZW0tdVsILT/wDDJkYgGZzkD2FCXVxBJMXhGSTkmsRY/EvhjF1bb/8Akh5/Q8U50y70+/uglrcS+J18Nk2lvPB6VWZHporYRfb4OS55Zj2p5FpNpMhzcLgD7EHNZD5OdpsPI8Knld+f3o6yNzbzrFG8bK+cSb8dPSqZXxXGNJYJbxOV8B02D75j+wpiLwOceOvgr/KnJoPRNLGpSv8AN3Ucca/cd+Wf0FaKOy0JbZ4HZIWxtVWYAA+Z863MN91i5aZjVNZt1O2NJWAXISM9ayd/8R3d04S3VI4gcFFzu/Jo3XLN7DXE+Uvbh1VBumVAQT3wOgojTdLtoUa7uZTLM3IJH9yKOOMO7Vmh6TDNZi81K7UFvtgC/Vx60yuJ4oQGWNYwowmBlj7Uuk1FfFVYbeSeZjtUEbQP/VMnmWOFppgGkB2qgXOD5Cm2+jS6KSEQh7jKnrj+Y0OnxHIbkCO0AZRgOzgYqEMsDIZJ1AkQcux+30FKlu7CW4d1uHRU6Ls+8+lZltOjOXWoZrkxt9cg5JXG2j5bqzhgYSXK+IAC8aDP4pZcXMNtAZFETzEfSq45HmTQ4iv7mLmCNEY85wK3JIKN/wBctIoy50/buH0yOwB9qAl1yO5njaGERoOCGbv5+dUSA2N7FIbMSzAli8mT7YFURCXUryWVbJTIcl2diMHzz/ii9RTs0jF4ZGdyGtw3EkxAX/8AkUbc6lFZ7D4L3UxXKhB9I/NUTWhjiijuVSVgoOzedqj/AO86iLWUKwd8QnH8Ne48vQVkqZtQ1O9KuUS3BH04G9vwK7b6fdyTA3UrBRnnbuJ/91ZLfm0SOKztt7vlQycc+WaWwz6neTeHJcMmTgiIYOfSnVS6/TT4nNvmR5wpycD6felkEMbtO16khGBtKnknyo75NImkhi8QsT/Fkk6fkn/FHaFc6fHdGG6EskYGQFiOG7VrHQu2fvbRLOGKVlwXQnYnJYZ86DjFxIygDDHoo4A9Kf30Sy3myNAQjFYyGyoUHgChriXY6qqBnY42AgYz505WbEDz+Bafw8mW4yM4OVUn96kgcOVkUKzLuVmGcDzxVsVq0RaRogW27hj0qy1h8VjdStlFOGLtWSAlclcTM7Y5G4H+2Kriv3hvIorIKZAeWlG4HtjGelFXtwgG9B4qOgOFG3A9KTmLdcZfbBEzbiqruIqQ97OG2Wa7vLqN7jJ2x9QSR1IFU2GnPcna7xo4XcTM3HPYV4NA8bqigqRtV2H2eoA79qvMLFECMUULy0gxuP8AetSwJ3fwppkucWypn+jjFJ7v4JXBNrOynycZFfV9U0kQMZIhmM9v6TS02wx0rK5PjGpaFf6eu+eEGMdXjOQPfypbjNfdHsVYHgHzGKx3xJ8FrKr3OloqSgZaHor+3kad6Mr52BXaOl0y4gO24heM/wDJcf3qprXAyOfai5RoNXAataBgKrxg4picr2amsbN0FSMLAZIqSrNTjZkYFSVIOcg4NcIIPIry9ak2Gk/9QNTsI0juIbe9WNCiNMv1DPXnuazd9qE99cGaVsHoqrwFHpQuDXB1o1CMtdUv7SVJra8njkQ5VhIePweK+gfDXxRp+p7l1i7FldEhi7jcsp9z0PpXzMcV3OFpGn1fWvjqxtbTwvqu5mIyiMMKO5J7elL7D4u0GT/dW5s2/wCSeIpPnkGvm2a9Rxij7XY67bSAPBdR9PplUjj8GrLh459pjuS0jNlsr1B9a+I9845omK/vIceDd3CY6bZWH+aNLT7TepYrpOLO5D3bKf4YXjPTLZoDTdL060jafUCzISAqgHBr5jDr+qRZxdM4PaQBq3XwJ8X2N1cR2nxSyeCGHhuRhRnzrU2NHtxpduY4p4bJhG/Ikc9s+QOa5c2pnmQTLclwBt+shQK0Hxpr/wAL2Vta/IT2bXDDKG3IDEdOSOAPesuZ5ptNfU4FZ7UOEaXdwHJxjNZznZi145EuAPFiiQcBdhdm/WjjfPBAfCQBzwGYDPvikAur2RAybIgf5nBY/rVyeKUzJqIOepEZP96xNmmskNpbMkmoXc0pl+oqOmalc3Om3FrJHEXUhMx7idmfWklyYmZT82JB5kH9iTQ0wUSDw5FO3nKp1H6UzLQ47Ev4gnMUc7GMchsYCk9aZQAoQth4Rc48SaYnkHyxQCTyH+II26cO0QOPYVdY3bQYk8ZVfkZaMhT5k+dO93tCp7PUJEZ1jj24/wBzG1T+DSe4DpLnJWRl+t+hY+QA7UzvNSmlOJr2J0X+VIzx+c0il8Jp/FjMjsDncFNatghgs8sMJcx7I8FQQcfigoryOOUusO9i2NwThT6CvLHLcMuUkkAPQjp7Z6e9M0sbiSJFS0wFz1fOaJrWldqYWmvZHLRlEUAh2Ix+arnW3EsltBdyTZHKwrwSevPeqb+d/DMcqxoAMBY26+4oJL54Y/CtAsb95MZY/wDinlINOzmW1lzGoCKuCDztPagJymxXDtlgMg9TRRndlYxRlwv3MzZAPrXbW2OoS+JMoO0nnOQMdhRsuaczrwrAHHAHRR50TfzJGkcbRyu2MkuxH7UWltFaxsJZFWRsP4UZBfHbHkKTXd5GZiHjbcoA5bcf18/anH9ofbEYTxFXxzwwP70pmtDFK0Z5wetGoSjK4b6Rw3biibxAQrck+fpRL2wSG39Kre2z2po0QI5r3hAithmb7TI5MsUHrxSG8+F7OYk+Cqt5pxW+eHPbigpLVVcjbnH7Vm4tSvm1x8DPIpa0vow46RToVz7OP8isze6Fe2bsLm3P09WT6h/avtrWYKE4oSXTlftRr8amT4iqoBlSCPSpnnAr6lqHwvZ3WWkgXcf5lGD+tZnUPgmaNybKfK/0yL0/NFbmUY2WMMcCvW8OGfdj7eK2mn/B6MMXMsjv328CoX/wXcwnfaTB1PRHGD+v/qqU7jMxwIUTI86ndW8W6bAGBjFFTWVzYLi6iaIgHkjj9aCmkLbj/Ua2wG+VUjg81y4sZIo1Y9GOBRcIztXtV80yviPrtGB796zbqGd0lMLAdKhjmmLqOmee9VeCCc0cmuITGK9+KaGBEjiBHLfUfbNCSQjkr0BrUAapo+3pVqwg4B6mpvAgUbSetKUvKWHJzRul67qelRNFY3ckcLnc0JOUJ89p4z60Mlo0r7VPqfSpRWgctlsY71bSUmsanLI0r39xvc5OJCBn26CjLb4kvo4hFc7LqMdBJ1/UUK+nbULGUe1CvA6jsaxMsaeNNrj4kmeUNBbxQKoACxkk588mroPiS9lfL3sm4jH8QjFZwgg4NSpsi22Ca5dvCCblQM4C57+dEw/EUgbMtvudR1Ygqaw5c7sg47DFSNxM2N0rHHAyazxW4+m6RdtqvjFLdFWDDS7TgIDnGc+xq/VLq/04xQtYQxl03x7zhmXs2B2PrXzSw1W70+4Se1cB1IJBGQ2DkAjvTG8+JJdUvpbzV4muZ5QAziUqQB0wO3tTMehqNpJ8Q30caqYI1DDoVx+1L7m9ubuMfNXUq5H2j6VHpj/FZZNV+XnL6fd3tuG+4O4b9DXrnUZppQ8t2CwIfcDklvP1o41aap7GzILfMtIcDGCMD3PQUtafT4iVW4aTd9yRLj+5q+8+ML7UtEh0txarbR4DGOMAufNj+9J7qVYSEEkUhHP08j8VqyCGUN8qQ48IGFftUk49zQ51S4ZJjGyohGHEX8MEeXmaCTx5Yyyo2084BAz/AHqoSxKV3RjC+2c+9UiF273EsbiBHUDlwo6j96jJImRtBbz3jH6Vy5vvCjEcU0ql8FsAKo/yaCjuZAxYFnPTpmnSfo+JAwIxwaICkwAfzK2CKrXAIyat3eEX44ZQc+tFcp6pYDxMDBz2qDJtPpVmwO27upqbLW54KGKfrVMifWDxzxRhHSqZYstuyeB07VVICIYII5qBg9KNWIMEcjnrmp+FUSxrYGqHsg3bp6U6MPeoeDmjSIV09UlHAGe1XvYq0eCKbG3O4HtVggO08VnR2yl3payKVZMjyIzWa1X4Os7rLohhkHO6LjPuK+lSW4oSSAD6l4J46VWGV8bvvhW/sS0kRW5jwSuwYb9KzrAxSlXDKwPKsMEV95nsFbOYxj2pHq3w7bXqFZoEYdiRyKzZWscnyBjkkiuBucVq9S+C5EJaymIHZJBkfrWavtOu9ObF1A6D+rGVP5qk26cnLiQGU4PCgAfihmfIAqOSeT0rgOT6VtlYpwM9+1cLZOKixx716PABJqA1XWC2P9b/ALVTb/WcceZoeSQsea9FKQTgUZeHH0dJsxxQkr84zUt7MMniqT9RJPQVzxjra9Hjdk1fJGkUOW/3X7f0iqEcKdxHQ8CuM5kclj1rrHKpCJSuTVLIN2BVzNgYqABJ469qNlWsbFsLzmpSQSRkKR9R7CmdvbG3UTSYzjhfKgfFYzGQdc8elGN5VB2DKSpByDjHrXH4471Yrnx1YfynNeY73JPJNbZVgkcj+1dWVkJwf1q6KLxmRUKrk8kngV6YRg7I+VH8x6n1oNQM7OmGAP8Aeoo7KdzDd71zAHFHB1NsoAGBnI8jUVEU652BNqk/d3FR8Z1kYpIR2yDiiLWG2upGDzeDsXIATcXP+KbafHqEMjQWltaztsEhLxh8K3TuP0qXKP0HwG56iu3TL4A78EVx1BHrVeoEixlVMA7Tz5cUZ3UcMe1tuoIeRX3LIdymrCKC0OczaRbFuqqVz7GjzjFbniynavHNQcZNWE4qDdKQsgXMS+lXhartv9oH1NE1JAJXRGOtWAcVMLQlDxnHHWpLHleatcc4HFWKowKyQbR56ih3hyc+tMmQnIoa4UquV655qvRgF4M9RQzWoHrTYx5wQTyKraIEEGpM1dWyrvBXIz0oOXSkmi5QMp7HvTy5RhdOFA2bRuz1qVmqvGwA+04rnPWvj5prXwPaXGXt1eCTzj6fpWP1P4Y1CwRpFUTIoydv3D8d6+9z2isOgpZc6dHIPtHFO6dvzzu/NeLkjHQela//AKg6A2nXy3luo8CUHevH0sO/sayCttPK5FbnZcXk881OMbH3dvKuF1xwlQ3t7U3xT1e77j5CqmfjA6VWWY9TXhk0SNW2pYJrwJHeuZ7GjYbaJ13HJPWjLKQQKgeVgsalj6UwsrQxMJZuT2Xyq23IhYMqqAvWhLm/8SU+EpQe9c7cs+ofBN9c7S0a/d3x2pWzYGBUmcEcg5781WOTz+lbxx4zUFu3F4BPfsKmkZbJyMDrXgAx6ke1TJRRgZUfqTW2UYx9JHka90OByxqBbw2JQYXyJqaSeG29AC3UZ7HzqKU0XhnDEb+CQD0riN9BXv2qosWYsxJJPJNdXkjPA9KK1iIjjaLBdWSUEMhPAxRgupDmQsfEkOWYnOe1BNI0oUAAbQBx+9PNFk0SzgzqfzHjvk5VQy47YFG6rp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76" name="AutoShape 12" descr="data:image/jpeg;base64,/9j/4AAQSkZJRgABAQAAAQABAAD/2wBDAAkGBwgHBgkIBwgKCgkLDRYPDQwMDRsUFRAWIB0iIiAdHx8kKDQsJCYxJx8fLT0tMTU3Ojo6Iys/RD84QzQ5Ojf/2wBDAQoKCg0MDRoPDxo3JR8lNzc3Nzc3Nzc3Nzc3Nzc3Nzc3Nzc3Nzc3Nzc3Nzc3Nzc3Nzc3Nzc3Nzc3Nzc3Nzc3Nzf/wAARCACfAT4DASIAAhEBAxEB/8QAHAAAAgMBAQEBAAAAAAAAAAAABAUCAwYBAAcI/8QAORAAAgEDAwIEBQIFAwUAAwAAAQIDAAQRBRIhMUETUWFxBhQiMoGRsSNCUqHBFTNiByTR4fA0coL/xAAYAQEBAQEBAAAAAAAAAAAAAAABAAIDBP/EAB8RAQEAAgMBAQEBAQAAAAAAAAABAhESITFBUQNhIv/aAAwDAQACEQMRAD8Aai6eayuSQC5OR6msmGmGoln3FlPRe9aGdG8NVTgN3Fegs47V1CKGkbqxquUxrOONoSFLnUbktKhEcY4zXPEka5MdkqmReGbyorUDOhFtaMfFfgkDpXV0efQWSS8kXfIu7aDkijV9p6jluPkZDJd/xrpxhAei00tLWR4GkeQfaWagbjT5L62W9ifeM4AHWlAv7iDcpdgoO3BpmMx7FyuXS6SPwpHCkmPOSpHWiLG2ilbxJBgZ4Bq+3ukUrJIisCu7nvTeztotTgEkDCMtnI7ACt4sUj1m8ad44pMFY+FAGKFEMJddxO3GWNFvY753LsDs4yOlR+VR9sac46+tZpnbtq6vhYVAVenr70bbxu0xjXLM3GBVDlLKPZGBuP3HyoWDVJ7GbxbdNx82qna00tnbLcXHyzho1X7mx0pZfJZwXxEZIhVuT0LV3StcmUSPqD7FkO7gdTUw9pqt2Wz/AA06VqXQu0tUmsb0wCCMxRRjjJ5NRFpNfQhbcMkY6nH3Uw0+wikuhJLECqjAA5Fay2tVMKIiBcjy6U6n0bZrR9OukUxwxKAepNDXsM1rOxlZoy3GFPWtlPc2tjAVLDfWP1Of5h/EHJH25otim3ksTIDcTNtYD6QaCS0S6kYNMEiU847mrlkIiaW6l+gD8Gg49QTD+JGFDfYvTjzo5X4dGYit7S3Z5XRucAZ5FC2Ew3zlE3GQFVVf3pfbMbiU+MAqnocZo62+Wt4JnWUtP0UAdq1tlX898pemNIt2F+oN2quLUbm7neNWUAn7QcYFAyyfLSPJfbw7D6EPU+tDWdwI7lZEiZmJ5JFZvrUnRjLpt28pkMjJF2PXPtRmlTrpd/Cbl41WTIjaXnb33VrNEsmvNOa81Eo6Ov0RKuAgH+aQXLm8e4kgslkERG1GIz+K1qLdgPXdQkuxPMSriRsI4G3OO9JQiwOAzFpv6UY7SD3FUX97JcyMjZQqMICMAeYpjomlXiobu7UhHQGJye1Z0qtt44bJfFOY55QQGbnbSW18a41VbdE+YJJwOcbvOtFrlpGNMhu7e6Rtw27G7gdcelR+C9Us7S4me5eOL6gu3bls9selanQLtWiazkihN0XvMMZFQgKgPagYo5THmRyNwGFY9abXMEGoatO0aqrysScHkGgNasHswkcQaWV2xuxwPSr0wVc2lxqSKAQscAJVc8KO4qi904W7wJabizNnGMDd71y3upbNJI7ktEFxu4wSfSmTalBeeFKQU8H69o/+5o3Pp+hp7WTTzHLdNEHdskKcnirrXV8y7WhSTeAmHP8A950DfyyX87yDDMRjn+QetLlkaBt7ybRGMr6muP8AXCZx6/4f3v8AP0ZA4065aeZlXwySiDncfIUPMzXm+e6csxOcBsCq5pzfMG5YIMs5GN7HsKFmMkRkWVCp8jxirh/zpT+9xzuU+ijHaXDlYBhUwwU9M4pZexE3TSqoeNhgEHnIptZhJrJdpCq5yWbkNj/2MVXf26acwe9ZVWViVRSCR5HHYYNGNkvbedueM1D27ure0A2tu2jAGaja3OJ45ZhhSOp6UmsNOuLpmaZiWUfafOjtX0u+Wzj8eRQ+wsqL0A/81uYX2vJcp8Hap8Rx6dFJa20MTSODtmzkrmsoL281B5ZJ7l2bGMu3OKXTWVxDiS5Dhc8E967DHJI58MMVY87R/atarMjUfDfxK2loyyxF024XPTNLZ457qeSRySJGLZHQZNPdB0yGXYmpQhIQOCeD71dfRWGnoiW8/iFTyPSmyfRK5pWmNJao0rZC9z5U0WW1smEcbBmbqoNL4rw3Fr4UY2s46DtQX0wzlZGwwHJJ71bGtnslzp6ROZc+LnoOlJ5rozPugjw3/GrPlTfoI1UluoIqt410y48C4cDjJVetZsv1qdeAH8SKRzKxIbmqYZPEZTNu8JecedEXDtcS71jAjzgAmmmlXVlaIC9ulw7HDJ1wKZ/ovRRqkcqyQyM6GOVchFPKCnnw7YWEtlcyXtw0SIv2g4yaEvvDM5dIBGu7cE8vSpLZ3d3ExbaisMhBVL+JpfheaJrcvbSKo37QpOSa0s2p/LwNJIyYBxgHk189sbaTTtqpncx4HfNVavqMsVysOyTg5bIPJ9Kbb8EjUvLBdTPczyFE7L1Jpff+A4LsPDgToCfqc0JHb3k8SzOxCD6mAHQUuvJWuChRdqBuAw60SU+C40bVHVZJFigTnaKKfS45pFjhLMegZjxQFvctKNoiAYHbwccedaW7+JtNsNNFvHCGuDGRgr/etTUjPdYu7n+UvWhdpFCHEjLggYojRrtSrXBjaRVbgv8AuaGgtDqdwrEGC2XnGM596ewxwWtu4VNwbiNc9/Os2taI7i4utR1GWWePKqAFwOKL0rStRuUaSKB5I0k3nC80+0HRrWS5IvZChH1FR0pl8Q6lp/yxsbO5eExHkQHGf0rc0rSC+1O+eJofDZIuoBfy9KPtZbW30mae3uQLmVR46OfqU47eVIp5ViKoNQbL4CFlw34pXLETNFHBumeeTbNjvg9Kp/jKZlH+oqLJSwTgr9yk+eTWi1nU/F0uOBWWCKP+G7Lzg46DHahNQs4dPuVtlAZlUOyJwfz7Uhv3kM8XgxY3E7UBJLe4FFnZ2hJPCYnRpGEQXCqq/dQAvw8yi2VY0B2gngn3oq5tbiK4cOuAvcDI59fOp2Fms+owW81yixlMyOcADHYZ706UO9HWGC3e4MWXYYjaPn9a0sxNrplvNLCpuGztD8EHHBrLXMy6LdYgkDRRsCN/OPcVIa6134Nzes85bcsKqcEDPLGjehoPq4ZSFn3STSNuZiOpoKBFhQl5QZGbbsA6eppvqnygtYJRKsjAMWwcn/iCfP2rPzI4VXUbd3IrGddcJsdc6hHDGLW3jaQnmQjuew9hS+WJAY05Y8eIzf1elWaddi2jmzEDMy4WQn7B3PvQo3SLljhSc59KzuunGeCtVuPFlhgtOI0UD6PP/JqOFmjMTuoGRkZyXPc58qsTTpYZ4lh4mkXdgEfSMdPehJdOmj1RLYsIzuXxGJBCZ8z7V0kvrjb8XRxC23+Lu2thBsHA867e2EbzRIbmFSsKlncbuT296umud08VvBG7W8THEigMz56nj249KX6lM0dyzhBlzypBJHlmsZY3lMnf+ec4XGrrPVpomMxRmYnIHnRbatPczePdEKV4UHtVMdpcshWxh3lRy5HShYV8RysgYlRk8d6124ahncoNQtAHJG1sZoMN/p0P/bRsVBxuK96ugjmR4minChTkA9Ks1LUHkhFuAr4OeBjJpv4lU2oXD2qLuLSN28hQa+LGwL5Zz2rzadfmePbkOy7lFPrXSYkRH1a6CzscJEho0gqXM0hi2jbjHTii7q3R/rb6nYdRUtTdVcJZxfREAC2OtRie61OzkhgVQ0ZzvA7U6/BsxREs7ZXiZ5Lhl4RTwPekckr/ADEj3K5lY4x5UdFHJaRBn3MB5d6PisbC9tHv5rhUwASrcEHyrMkl3a1bb8AGF54BGqpGp5ZzQkkSW0gS0dsjqx6Gi77ULedVELg7RhFA4HvVFrFJdSIJWALcFs8KKN7u1rUetklnc75BhTklqMW6laQbckIMBhRWyGzQJBHvU/fITnNMIVtREFt4iJWHJ6ityforunS2NvfLLcytNII9xGOAaB+IdSjunR/A2MQQrN1x7UdJYR2UD3VwsgbGFIHesuTPdXJbDO4P3HoKrWZGk0fUrO1jRNQlkELLk4Gcn1pN8UarHPeKunQoIAMKydz60A38WQI+Rjt2Jq6xtJGnKR27tKw+kBOBV3YulFlJcPKIowWkk+lQo6mmv+nkKDqIkSePjaWGcetctEmh1OJkJR424AXlT71C8WdbuW4lczbucnoCaMupqNSSivGEi+Csqxp0VVHahJ7vfcqIt5jjx06n1oW9kk3iO3GZANjEDue1Rkjvrdglvas8hX63zhR6CqY32qtl8NXEWpakbHxg0KLvYqcMxHagfjSK1sNZRLS3ZEkjzKy5G457Gs9ZbZLmBA0schJ8SOI4Y+laX4m1axhe1guY5o5UiGfG+rC44rbLIalbuDEkDvKxYEpnOFrUWl/bW1hb3IgjhdVIjB5x5kjzpdYukBS/hI43Kv05DceVDalO+ozK0CIgAH0r1471L1NL/wCfkn3NIjzLmTauWOOgr2kNJpkk2osIneNMRxyL1z/mhrSG4tlkRyYknBDN/Pj0J6VUbpEXwVHiKF+4HpRtaXajrss1jDbQW8cMQO6QkZLN/wDGgma3ttME5lMt8zHcrLkRr2/NERyWreE81oGVHzjP3figbyW58RwqYjcH7R28varZmKia6NwFMy53Dk5+pj5CiUuoLiLFtCIAV2EZ+6h7iVYbZFK75OiEjO0emPWp6fAW+vYTu4jQ/wAo9avD6LnkYQpG+0IOMDsKEhilvlc28rzmNWdscLGB0GaruwXUxsWSUcAn7SD0phpdy0dodOs0Ta7bZZZMAux6Y9AKxrd7dPJ0V27xzMsc4KruG7r9tMGAurx5lAW1hHA6cAfvXLq3tjNO9md9tbKqSSMcb27gVfYwDWp4rfC29vEM4U446tnzNXHsXLUAz3E88bzx4BRlMYA6CrbiKMtKlvc+I0sm6Tn/AHMd/aj2Be0a62r8qqeAhA25x0/PNK7iUMkkkCGJMBM4yW9j2q8rM8XSX7QxNEgCqWG1VHJx3pZcPvmdtznJ6btzev4q0l4VAdcs2CSR0X1qclmkKJcBkdJQQqBtrYHf2pk2d68brS721tYovmJIo16MgGSazOp3UN1qM89ung27cYHVqpSa0jUFmZpB1c1RI1vKcWxxg85PWs3MTF4yJICgG1QOBmo2sEayCSUnHUedetbGa5Z2t8HbwSWFRRnhlDOft4NHKxrQvxJRP4q79hGBg812SKSe8SRIzFsHc8mlsmuTpLi3j+05yVoiCXUL9numGT3OcAVbt8HGHizCK1YTqSxPJHGaVfM3VqzrattiY8gHtVlrpt7cgSSoxUH6SzYz+KPi0yOaNRNhGU5ODV39Wp8CWsl7JgSAmED9aYLBPfQHfiGyh5O0csa87MZFgijMaDjexr1xq/yMM1hF4c4cYz51jPHk3jlxVwtp2QEiYBB17UXaiMwyskZC/wBTDAApfozNHLsdFbJ438KK2ExjubJIPDRARy6jv508qOM12TWzXV/CwihxaA7dwHLUc0dxCm2JlWXAKxr1PuaJt1W0tmhs1zuPLN/5qZQ2yIxXDEZziuMzz5e9OvHDj4TGy1a+n23jERE5Zi/T2onUdMHgLBZoVUNktu5I8qY3F2ioPEZFGM5oBr1LhdttMuRksfKu0y6cePfUCQWMVmyssbTPnO09BTH5smRmlQxO3JKnH4rK3GqmFyI5yxHXg1Q+sXTXChy+7cAQRjr5VqXKiyRqyokAMIKr3OefzQF5cWaRDfmQk4+nn+1MLX4h02y0tngWK6vPE2bGf6sY6/isib+FGkxtluJHJbtjPrW+P6zv8ajQNQ0/TJ2ml0+WaR+UJH2n80fLe2t7eSTw2viEpk26tt59Sf8AFZltTYxxW8SK8IYYy3C+Zz5VVNcXfzmxJlkCjgxjAUH1rWwYLeCRp5ri2t4nXhUUcqD28+tAm1l1LUUdyzTHCqvUkDzrlru3idvq2NgBR95HrV/jsu8gMkzN9w+lVHoaNgTfW0drbSzyXkQljyqW4P1Z8sCg9HglmYGWUGSRsADHFDRWUUbyyl90rH7iec0foqnRLsXsxE8xU7Vc5AJ74FZtlbnRh8S2WnQac0Fw7S3wG4Yb6R6Gsrb2DOiSREjJGRngVpNkuoztcXIjQNltsa/vVWzYfBkcFV5C7MCq5zXSkrPvI1vdHKY+r+GxH96IkuQLVprgh3YEKuOvr7VbqCG+nMkhLt05wKnp2i20lnczXs5zGMRxI/1Mc/tVNVXoBpsEU8cjzoBGORJgkhuw9BRQMF294yAwwQRAIu7aWY9P/NATPLa2NyII2EUkgHJ4B8sVRbi2SJ7h5GkuFOY0foT+1a33pa62Gv8A5mFzvbOep5IbjnGfxU2W7tDDJzGrruBHHBq+7Fx4lu1xGoQD6Mcr5HnvRN5NHqMkKrhYYUVNvmc0X1qXUgOGW5kjFoqkQPKCygZLsTgZJo3SbRmv5I8/w1bDsvO0dK7PdiJlhtYxuXox6k+g/NLb17qC0EcUTQwCTLyEYMrdlHfAx5YoHppe3A1CT5O3dIrSJjyTjgdTS5it1OscJ226NiP1Hb9TQ+np414bRpikUiDxCBnIHX2pkkdrbtc7o9x2YtuRkt5/jFU7V66VXSKpj3yln8TDk/y0Hq97Ek5EkhZAcKwHXinsU1pFpsBaNJLhlzI4UjYAe/mfWs1ez2VxqUgmtrnw1QcQv9RY9SfIelbYWytPg7Ywyj1qMdtdb9zqQODjvULT4w0+b6ZFELHu6cfrRf8ArdjdZAvIQQcHDVx06Cbd4rdWZiUOfM155IGDbpgD1Bx1qsKko3xSLIvXg5od7aSRwQce4os2o4JC6MiKAPPHJplpSTuoPCxZxjOBS5YLhX2suVbuDVi/MRN/ttsXoD0pnSvbVyXXC2lnMslwBlj/ACoKH0vTmlvZzeSkDbndk9aTM93dkSKyQsBjK8E0Xaz3EUYWSfJJw2Tyapddqz4Z3ySzxBYWVFQFfX9aW29mlqd0zjf1GOarkuGVpFiLMc/SWPSq95CF5JDJL2HYVi5WtTGQ60mzjuZGlmnLDOdgOMVqCqy20cemBC4OGdui/wDmsDpdtNc3G0TGKMfe5OMCvoGnSaVpFnCZJ1kAkHG7LFvM1vHHl6LddrrbSLuQbJJWYqcktwAfYVktRv79NVEJO+NXOFJxkZp5qv8A1EgSRItPszIFJ8Tf9Iz2xQp+L7A6S0g02Jb5sp9mVXPfJ60zDAXPIx+HBb3t3cmdt86HaIyMqg7njind3o0KadM0ZSMsM5Cishot7FDAYwsUESLl5Fbmar7jXb6/nfwIpDDjaof7T/6rpJjj4zcssvWM1SP5fWJnPhyQh/tJH6kUTZ/DupXtvJcW8f8ADU7mYnH6Ubf6Tc3VwZGVVkIyT29MCpWr6hCRaw3OzIw7ZO2jnJ6JjaW+C1hcqtoheYna8mBtPsKhb2E+pXhglTwh4mfEGOBTY3dva74prkSlfq47n0oBr2/aXfa2yqnRS3OTRzlPGjW0yOwmCQSCaIf7kh4oq71bSLexWxWCIySHJZfqZv0pM2jXdywbULtlUnO1eM/ijY7GLTUAs7U+I/AdxuJFHK1aiC3UyEfKwZUdN+FC1PVby3mEAgjbxgP4oIyCfT0quNkjvVe6M07E8RhcAURLYyXd3m1RYom52luUGO5p0tgY73cVxFlyfukOFX2FGXdtawWLTy6nJ85JnYkSAhfc0pl024VDJJKniqx2BGyT+KsiFwsQiiiL5GCcfd+TTJIramNQvYbUyW7COBCAxZQXYnuaOsdftfCL3ETCTOCyDG7j+1DWumLLaT3N6zwrAvAzlpHPXGa5Ho6sgmSURW7Lkhxkg+XvVxg2qjvtRvb4QGRLW3cM6lo1JwO2ahe69fLKLe1WNkUkCTYNz+ftTK20LYTPJMyxdMFcE+wqqeO1sWWa0iUFWwVYAk1m2ENb/OXE0a3ESSynOEYYVTjrUdQsbKw2JuM1w6BnwcqCe3pXrvW3Tx/AjVS4yZH5b1xSpWkjmVbrCyPgg54XPTNUvXR1fpr4c96qDc5RBtBc8IPIUK7RQyiKTCY+7ZyTxV11LI0kNnLOGC5wUOAx/wDu9BhYViZkO+RzhcnO0dMmqIV/21rayuFYXTEeE7j7V7t6HypdcE3Ox3kLBeOTkmugxtIkeCyb+Vz935o1LqJrcwLDFEvLAquSx8vTFa9inVJGkEUjPtYsfoCjvmn0Fism0XbLvEWWQcbB2z61ZpdtbNHPcTMkTIylXl+zPXp3NVyN48rvZq7gEsAx5Y9qsdC91y4tt2+BWDxwYlnw2Mrnp6+1Qub62gtmWCFR4s5kSUAB9o42sOopVpt/dxvdWqGPxbgFTO/VB1b+wNDXgEaJ8i58JsfxZPucgc/jNOxphDXu1dI9K5msuiyK4mh/2ZZI/wD9GIoyLWtSjGEvJfyQf3peOldzirSPoPizUY3Vm8J8diMZrR2PxhaXcBS4RLebP8x+k+xr55UueetGk+oWHxJYRzCPx7cs56E9KbLq9pdSGNY4mcD7sj/FfGasgmkglWSF2jdSCGQ4Io18D61IJZZjFFD4rYydi5xQc/jW0h8eJ0H9LDFC6V8a2w0qCOFGh1BR/HZyNsp8xSfX/ii5lVU8VJJd2SFOVUeXvWLj30ZW0tdVsILT/wDDJkYgGZzkD2FCXVxBJMXhGSTkmsRY/EvhjF1bb/8Akh5/Q8U50y70+/uglrcS+J18Nk2lvPB6VWZHporYRfb4OS55Zj2p5FpNpMhzcLgD7EHNZD5OdpsPI8Knld+f3o6yNzbzrFG8bK+cSb8dPSqZXxXGNJYJbxOV8B02D75j+wpiLwOceOvgr/KnJoPRNLGpSv8AN3Ucca/cd+Wf0FaKOy0JbZ4HZIWxtVWYAA+Z863MN91i5aZjVNZt1O2NJWAXISM9ayd/8R3d04S3VI4gcFFzu/Jo3XLN7DXE+Uvbh1VBumVAQT3wOgojTdLtoUa7uZTLM3IJH9yKOOMO7Vmh6TDNZi81K7UFvtgC/Vx60yuJ4oQGWNYwowmBlj7Uuk1FfFVYbeSeZjtUEbQP/VMnmWOFppgGkB2qgXOD5Cm2+jS6KSEQh7jKnrj+Y0OnxHIbkCO0AZRgOzgYqEMsDIZJ1AkQcux+30FKlu7CW4d1uHRU6Ls+8+lZltOjOXWoZrkxt9cg5JXG2j5bqzhgYSXK+IAC8aDP4pZcXMNtAZFETzEfSq45HmTQ4iv7mLmCNEY85wK3JIKN/wBctIoy50/buH0yOwB9qAl1yO5njaGERoOCGbv5+dUSA2N7FIbMSzAli8mT7YFURCXUryWVbJTIcl2diMHzz/ii9RTs0jF4ZGdyGtw3EkxAX/8AkUbc6lFZ7D4L3UxXKhB9I/NUTWhjiijuVSVgoOzedqj/AO86iLWUKwd8QnH8Ne48vQVkqZtQ1O9KuUS3BH04G9vwK7b6fdyTA3UrBRnnbuJ/91ZLfm0SOKztt7vlQycc+WaWwz6neTeHJcMmTgiIYOfSnVS6/TT4nNvmR5wpycD6felkEMbtO16khGBtKnknyo75NImkhi8QsT/Fkk6fkn/FHaFc6fHdGG6EskYGQFiOG7VrHQu2fvbRLOGKVlwXQnYnJYZ86DjFxIygDDHoo4A9Kf30Sy3myNAQjFYyGyoUHgChriXY6qqBnY42AgYz505WbEDz+Bafw8mW4yM4OVUn96kgcOVkUKzLuVmGcDzxVsVq0RaRogW27hj0qy1h8VjdStlFOGLtWSAlclcTM7Y5G4H+2Kriv3hvIorIKZAeWlG4HtjGelFXtwgG9B4qOgOFG3A9KTmLdcZfbBEzbiqruIqQ97OG2Wa7vLqN7jJ2x9QSR1IFU2GnPcna7xo4XcTM3HPYV4NA8bqigqRtV2H2eoA79qvMLFECMUULy0gxuP8AetSwJ3fwppkucWypn+jjFJ7v4JXBNrOynycZFfV9U0kQMZIhmM9v6TS02wx0rK5PjGpaFf6eu+eEGMdXjOQPfypbjNfdHsVYHgHzGKx3xJ8FrKr3OloqSgZaHor+3kad6Mr52BXaOl0y4gO24heM/wDJcf3qprXAyOfai5RoNXAataBgKrxg4picr2amsbN0FSMLAZIqSrNTjZkYFSVIOcg4NcIIPIry9ak2Gk/9QNTsI0juIbe9WNCiNMv1DPXnuazd9qE99cGaVsHoqrwFHpQuDXB1o1CMtdUv7SVJra8njkQ5VhIePweK+gfDXxRp+p7l1i7FldEhi7jcsp9z0PpXzMcV3OFpGn1fWvjqxtbTwvqu5mIyiMMKO5J7elL7D4u0GT/dW5s2/wCSeIpPnkGvm2a9Rxij7XY67bSAPBdR9PplUjj8GrLh459pjuS0jNlsr1B9a+I9845omK/vIceDd3CY6bZWH+aNLT7TepYrpOLO5D3bKf4YXjPTLZoDTdL060jafUCzISAqgHBr5jDr+qRZxdM4PaQBq3XwJ8X2N1cR2nxSyeCGHhuRhRnzrU2NHtxpduY4p4bJhG/Ikc9s+QOa5c2pnmQTLclwBt+shQK0Hxpr/wAL2Vta/IT2bXDDKG3IDEdOSOAPesuZ5ptNfU4FZ7UOEaXdwHJxjNZznZi145EuAPFiiQcBdhdm/WjjfPBAfCQBzwGYDPvikAur2RAybIgf5nBY/rVyeKUzJqIOepEZP96xNmmskNpbMkmoXc0pl+oqOmalc3Om3FrJHEXUhMx7idmfWklyYmZT82JB5kH9iTQ0wUSDw5FO3nKp1H6UzLQ47Ev4gnMUc7GMchsYCk9aZQAoQth4Rc48SaYnkHyxQCTyH+II26cO0QOPYVdY3bQYk8ZVfkZaMhT5k+dO93tCp7PUJEZ1jj24/wBzG1T+DSe4DpLnJWRl+t+hY+QA7UzvNSmlOJr2J0X+VIzx+c0il8Jp/FjMjsDncFNatghgs8sMJcx7I8FQQcfigoryOOUusO9i2NwThT6CvLHLcMuUkkAPQjp7Z6e9M0sbiSJFS0wFz1fOaJrWldqYWmvZHLRlEUAh2Ix+arnW3EsltBdyTZHKwrwSevPeqb+d/DMcqxoAMBY26+4oJL54Y/CtAsb95MZY/wDinlINOzmW1lzGoCKuCDztPagJymxXDtlgMg9TRRndlYxRlwv3MzZAPrXbW2OoS+JMoO0nnOQMdhRsuaczrwrAHHAHRR50TfzJGkcbRyu2MkuxH7UWltFaxsJZFWRsP4UZBfHbHkKTXd5GZiHjbcoA5bcf18/anH9ofbEYTxFXxzwwP70pmtDFK0Z5wetGoSjK4b6Rw3biibxAQrck+fpRL2wSG39Kre2z2po0QI5r3hAithmb7TI5MsUHrxSG8+F7OYk+Cqt5pxW+eHPbigpLVVcjbnH7Vm4tSvm1x8DPIpa0vow46RToVz7OP8isze6Fe2bsLm3P09WT6h/avtrWYKE4oSXTlftRr8amT4iqoBlSCPSpnnAr6lqHwvZ3WWkgXcf5lGD+tZnUPgmaNybKfK/0yL0/NFbmUY2WMMcCvW8OGfdj7eK2mn/B6MMXMsjv328CoX/wXcwnfaTB1PRHGD+v/qqU7jMxwIUTI86ndW8W6bAGBjFFTWVzYLi6iaIgHkjj9aCmkLbj/Ua2wG+VUjg81y4sZIo1Y9GOBRcIztXtV80yviPrtGB796zbqGd0lMLAdKhjmmLqOmee9VeCCc0cmuITGK9+KaGBEjiBHLfUfbNCSQjkr0BrUAapo+3pVqwg4B6mpvAgUbSetKUvKWHJzRul67qelRNFY3ckcLnc0JOUJ89p4z60Mlo0r7VPqfSpRWgctlsY71bSUmsanLI0r39xvc5OJCBn26CjLb4kvo4hFc7LqMdBJ1/UUK+nbULGUe1CvA6jsaxMsaeNNrj4kmeUNBbxQKoACxkk588mroPiS9lfL3sm4jH8QjFZwgg4NSpsi22Ca5dvCCblQM4C57+dEw/EUgbMtvudR1Ygqaw5c7sg47DFSNxM2N0rHHAyazxW4+m6RdtqvjFLdFWDDS7TgIDnGc+xq/VLq/04xQtYQxl03x7zhmXs2B2PrXzSw1W70+4Se1cB1IJBGQ2DkAjvTG8+JJdUvpbzV4muZ5QAziUqQB0wO3tTMehqNpJ8Q30caqYI1DDoVx+1L7m9ubuMfNXUq5H2j6VHpj/FZZNV+XnL6fd3tuG+4O4b9DXrnUZppQ8t2CwIfcDklvP1o41aap7GzILfMtIcDGCMD3PQUtafT4iVW4aTd9yRLj+5q+8+ML7UtEh0txarbR4DGOMAufNj+9J7qVYSEEkUhHP08j8VqyCGUN8qQ48IGFftUk49zQ51S4ZJjGyohGHEX8MEeXmaCTx5Yyyo2084BAz/AHqoSxKV3RjC+2c+9UiF273EsbiBHUDlwo6j96jJImRtBbz3jH6Vy5vvCjEcU0ql8FsAKo/yaCjuZAxYFnPTpmnSfo+JAwIxwaICkwAfzK2CKrXAIyat3eEX44ZQc+tFcp6pYDxMDBz2qDJtPpVmwO27upqbLW54KGKfrVMifWDxzxRhHSqZYstuyeB07VVICIYII5qBg9KNWIMEcjnrmp+FUSxrYGqHsg3bp6U6MPeoeDmjSIV09UlHAGe1XvYq0eCKbG3O4HtVggO08VnR2yl3payKVZMjyIzWa1X4Os7rLohhkHO6LjPuK+lSW4oSSAD6l4J46VWGV8bvvhW/sS0kRW5jwSuwYb9KzrAxSlXDKwPKsMEV95nsFbOYxj2pHq3w7bXqFZoEYdiRyKzZWscnyBjkkiuBucVq9S+C5EJaymIHZJBkfrWavtOu9ObF1A6D+rGVP5qk26cnLiQGU4PCgAfihmfIAqOSeT0rgOT6VtlYpwM9+1cLZOKixx716PABJqA1XWC2P9b/ALVTb/WcceZoeSQsea9FKQTgUZeHH0dJsxxQkr84zUt7MMniqT9RJPQVzxjra9Hjdk1fJGkUOW/3X7f0iqEcKdxHQ8CuM5kclj1rrHKpCJSuTVLIN2BVzNgYqABJ469qNlWsbFsLzmpSQSRkKR9R7CmdvbG3UTSYzjhfKgfFYzGQdc8elGN5VB2DKSpByDjHrXH4471Yrnx1YfynNeY73JPJNbZVgkcj+1dWVkJwf1q6KLxmRUKrk8kngV6YRg7I+VH8x6n1oNQM7OmGAP8Aeoo7KdzDd71zAHFHB1NsoAGBnI8jUVEU652BNqk/d3FR8Z1kYpIR2yDiiLWG2upGDzeDsXIATcXP+KbafHqEMjQWltaztsEhLxh8K3TuP0qXKP0HwG56iu3TL4A78EVx1BHrVeoEixlVMA7Tz5cUZ3UcMe1tuoIeRX3LIdymrCKC0OczaRbFuqqVz7GjzjFbniynavHNQcZNWE4qDdKQsgXMS+lXhartv9oH1NE1JAJXRGOtWAcVMLQlDxnHHWpLHleatcc4HFWKowKyQbR56ih3hyc+tMmQnIoa4UquV655qvRgF4M9RQzWoHrTYx5wQTyKraIEEGpM1dWyrvBXIz0oOXSkmi5QMp7HvTy5RhdOFA2bRuz1qVmqvGwA+04rnPWvj5prXwPaXGXt1eCTzj6fpWP1P4Y1CwRpFUTIoydv3D8d6+9z2isOgpZc6dHIPtHFO6dvzzu/NeLkjHQela//AKg6A2nXy3luo8CUHevH0sO/sayCttPK5FbnZcXk881OMbH3dvKuF1xwlQ3t7U3xT1e77j5CqmfjA6VWWY9TXhk0SNW2pYJrwJHeuZ7GjYbaJ13HJPWjLKQQKgeVgsalj6UwsrQxMJZuT2Xyq23IhYMqqAvWhLm/8SU+EpQe9c7cs+ofBN9c7S0a/d3x2pWzYGBUmcEcg5781WOTz+lbxx4zUFu3F4BPfsKmkZbJyMDrXgAx6ke1TJRRgZUfqTW2UYx9JHka90OByxqBbw2JQYXyJqaSeG29AC3UZ7HzqKU0XhnDEb+CQD0riN9BXv2qosWYsxJJPJNdXkjPA9KK1iIjjaLBdWSUEMhPAxRgupDmQsfEkOWYnOe1BNI0oUAAbQBx+9PNFk0SzgzqfzHjvk5VQy47YFG6rp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8078" name="Picture 14" descr="hvac duct insulation foil faced condensation crawl spac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3230" y="4514850"/>
            <a:ext cx="3924300" cy="196215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8382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253425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What are some causes of excess moisture in</a:t>
            </a:r>
          </a:p>
          <a:p>
            <a:pPr algn="ctr"/>
            <a:r>
              <a:rPr lang="en-US" sz="2800" b="1" dirty="0">
                <a:latin typeface="+mj-lt"/>
              </a:rPr>
              <a:t>t</a:t>
            </a:r>
            <a:r>
              <a:rPr lang="en-US" sz="2800" b="1" dirty="0" smtClean="0">
                <a:latin typeface="+mj-lt"/>
              </a:rPr>
              <a:t>he crawl space?</a:t>
            </a:r>
            <a:endParaRPr lang="en-US" sz="2800" b="1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33230" y="4410927"/>
            <a:ext cx="519770" cy="23083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594600" y="4243659"/>
            <a:ext cx="812180" cy="230832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044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752600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+mj-lt"/>
              </a:rPr>
              <a:t>Large heating/AC ducts </a:t>
            </a:r>
            <a:r>
              <a:rPr lang="en-US" sz="2000" b="1" dirty="0" smtClean="0">
                <a:latin typeface="+mj-lt"/>
              </a:rPr>
              <a:t>block </a:t>
            </a:r>
            <a:r>
              <a:rPr lang="en-US" sz="2000" b="1" dirty="0" smtClean="0">
                <a:latin typeface="+mj-lt"/>
              </a:rPr>
              <a:t>cross ventilation </a:t>
            </a:r>
          </a:p>
          <a:p>
            <a:pPr algn="ctr"/>
            <a:r>
              <a:rPr lang="en-US" sz="2000" b="1" dirty="0" smtClean="0">
                <a:latin typeface="+mj-lt"/>
              </a:rPr>
              <a:t>of the air in the crawl space</a:t>
            </a:r>
          </a:p>
          <a:p>
            <a:pPr algn="ctr"/>
            <a:endParaRPr lang="en-US" sz="2400" dirty="0" smtClean="0">
              <a:latin typeface="+mj-lt"/>
            </a:endParaRPr>
          </a:p>
          <a:p>
            <a:pPr algn="ctr"/>
            <a:endParaRPr lang="en-US" sz="2400" dirty="0" smtClean="0">
              <a:latin typeface="+mj-lt"/>
            </a:endParaRPr>
          </a:p>
          <a:p>
            <a:pPr algn="ctr">
              <a:buFont typeface="Arial" pitchFamily="34" charset="0"/>
              <a:buChar char="•"/>
            </a:pPr>
            <a:endParaRPr lang="en-US" sz="2400" dirty="0">
              <a:latin typeface="+mj-lt"/>
            </a:endParaRPr>
          </a:p>
        </p:txBody>
      </p:sp>
      <p:pic>
        <p:nvPicPr>
          <p:cNvPr id="91138" name="Picture 2" descr="http://www.inspectapedia.com/aircond/ducts/ductongrou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0756" y="3051717"/>
            <a:ext cx="3957444" cy="2968083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4953000" y="4191000"/>
            <a:ext cx="38100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140" name="Picture 4" descr="Confined Spaces?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4200" y="3051717"/>
            <a:ext cx="4064000" cy="30480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381000" y="5867400"/>
            <a:ext cx="83820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7620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381000"/>
            <a:ext cx="792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  <a:latin typeface="+mj-lt"/>
              </a:rPr>
              <a:t>What are some causes of excess moisture in</a:t>
            </a:r>
          </a:p>
          <a:p>
            <a:pPr algn="ctr"/>
            <a:r>
              <a:rPr lang="en-US" sz="2800" b="1" dirty="0">
                <a:solidFill>
                  <a:srgbClr val="000000"/>
                </a:solidFill>
                <a:latin typeface="+mj-lt"/>
              </a:rPr>
              <a:t>t</a:t>
            </a:r>
            <a:r>
              <a:rPr lang="en-US" sz="2800" b="1" dirty="0" smtClean="0">
                <a:solidFill>
                  <a:srgbClr val="000000"/>
                </a:solidFill>
                <a:latin typeface="+mj-lt"/>
              </a:rPr>
              <a:t>he crawl space?</a:t>
            </a:r>
            <a:endParaRPr lang="en-US" sz="28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82584" y="2967463"/>
            <a:ext cx="656683" cy="313932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286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86268"/>
            <a:ext cx="4724400" cy="17343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</a:rPr>
              <a:t>What are some causes </a:t>
            </a:r>
            <a:br>
              <a:rPr lang="en-US" sz="2800" b="1" dirty="0" smtClean="0">
                <a:solidFill>
                  <a:srgbClr val="000000"/>
                </a:solidFill>
              </a:rPr>
            </a:br>
            <a:r>
              <a:rPr lang="en-US" sz="2800" b="1" dirty="0" smtClean="0">
                <a:solidFill>
                  <a:srgbClr val="000000"/>
                </a:solidFill>
              </a:rPr>
              <a:t>of </a:t>
            </a:r>
            <a:br>
              <a:rPr lang="en-US" sz="2800" b="1" dirty="0" smtClean="0">
                <a:solidFill>
                  <a:srgbClr val="000000"/>
                </a:solidFill>
              </a:rPr>
            </a:br>
            <a:r>
              <a:rPr lang="en-US" sz="2800" b="1" dirty="0" smtClean="0">
                <a:solidFill>
                  <a:srgbClr val="000000"/>
                </a:solidFill>
              </a:rPr>
              <a:t>excess moisture </a:t>
            </a:r>
            <a:br>
              <a:rPr lang="en-US" sz="2800" b="1" dirty="0" smtClean="0">
                <a:solidFill>
                  <a:srgbClr val="000000"/>
                </a:solidFill>
              </a:rPr>
            </a:br>
            <a:r>
              <a:rPr lang="en-US" sz="2800" b="1" dirty="0" smtClean="0">
                <a:solidFill>
                  <a:srgbClr val="000000"/>
                </a:solidFill>
              </a:rPr>
              <a:t>in the crawl?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2735147"/>
            <a:ext cx="7543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>
              <a:latin typeface="+mj-lt"/>
            </a:endParaRPr>
          </a:p>
          <a:p>
            <a:endParaRPr lang="en-US" sz="2400" dirty="0" smtClean="0">
              <a:latin typeface="+mj-lt"/>
            </a:endParaRPr>
          </a:p>
          <a:p>
            <a:endParaRPr lang="en-US" sz="2400" dirty="0" smtClean="0">
              <a:latin typeface="+mj-lt"/>
            </a:endParaRPr>
          </a:p>
          <a:p>
            <a:endParaRPr lang="en-US" sz="2400" dirty="0" smtClean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+mj-lt"/>
              </a:rPr>
              <a:t>  </a:t>
            </a:r>
            <a:r>
              <a:rPr lang="en-US" sz="2000" b="1" dirty="0" smtClean="0">
                <a:latin typeface="+mj-lt"/>
              </a:rPr>
              <a:t>lack of proper vents</a:t>
            </a:r>
          </a:p>
          <a:p>
            <a:r>
              <a:rPr lang="en-US" sz="2000" b="1" dirty="0" smtClean="0">
                <a:latin typeface="+mj-lt"/>
              </a:rPr>
              <a:t>     (size, number and </a:t>
            </a:r>
          </a:p>
          <a:p>
            <a:r>
              <a:rPr lang="en-US" sz="2000" b="1" dirty="0" smtClean="0">
                <a:latin typeface="+mj-lt"/>
              </a:rPr>
              <a:t>           placement</a:t>
            </a:r>
            <a:r>
              <a:rPr lang="en-US" sz="2000" b="1" dirty="0" smtClean="0">
                <a:latin typeface="+mj-lt"/>
              </a:rPr>
              <a:t>)</a:t>
            </a:r>
          </a:p>
          <a:p>
            <a:r>
              <a:rPr lang="en-US" sz="2000" b="1" dirty="0">
                <a:latin typeface="+mj-lt"/>
              </a:rPr>
              <a:t> </a:t>
            </a:r>
            <a:r>
              <a:rPr lang="en-US" sz="2000" b="1" dirty="0" smtClean="0">
                <a:latin typeface="+mj-lt"/>
              </a:rPr>
              <a:t>             and/or</a:t>
            </a:r>
          </a:p>
          <a:p>
            <a:r>
              <a:rPr lang="en-US" sz="2000" b="1" dirty="0">
                <a:latin typeface="+mj-lt"/>
              </a:rPr>
              <a:t> </a:t>
            </a:r>
            <a:r>
              <a:rPr lang="en-US" sz="2000" b="1" dirty="0" smtClean="0">
                <a:latin typeface="+mj-lt"/>
              </a:rPr>
              <a:t>       a vapor barrier</a:t>
            </a:r>
            <a:endParaRPr lang="en-US" sz="2000" b="1" dirty="0">
              <a:latin typeface="+mj-lt"/>
            </a:endParaRPr>
          </a:p>
        </p:txBody>
      </p:sp>
      <p:pic>
        <p:nvPicPr>
          <p:cNvPr id="88066" name="Picture 2" descr="http://4.bp.blogspot.com/_9Z1Fli0f3Us/ScazLVxi_bI/AAAAAAAAADM/oY2Cj9OVmjo/S1600-R/sara+crabtree+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3743601"/>
            <a:ext cx="3733800" cy="2489978"/>
          </a:xfrm>
          <a:prstGeom prst="rect">
            <a:avLst/>
          </a:prstGeom>
          <a:noFill/>
        </p:spPr>
      </p:pic>
      <p:pic>
        <p:nvPicPr>
          <p:cNvPr id="92162" name="Picture 2" descr="http://www.alantrauger.com/Portals/4/images/newsletters/201012/Moldy-Walls-crawlspa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557251"/>
            <a:ext cx="3759200" cy="2819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-279038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7620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378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762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2400" dirty="0" smtClean="0">
                <a:latin typeface="+mj-lt"/>
              </a:rPr>
              <a:t> </a:t>
            </a:r>
            <a:endParaRPr lang="en-US" sz="2000" b="1" i="1" dirty="0" smtClean="0"/>
          </a:p>
          <a:p>
            <a:pPr marL="609600" indent="-609600">
              <a:lnSpc>
                <a:spcPct val="80000"/>
              </a:lnSpc>
              <a:buNone/>
            </a:pPr>
            <a:endParaRPr lang="en-US" sz="2800" b="1" dirty="0" smtClean="0"/>
          </a:p>
          <a:p>
            <a:endParaRPr lang="en-US" sz="24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1003610"/>
            <a:ext cx="769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>
              <a:latin typeface="+mj-lt"/>
            </a:endParaRPr>
          </a:p>
          <a:p>
            <a:endParaRPr lang="en-US" sz="2400" dirty="0" smtClean="0">
              <a:latin typeface="+mj-lt"/>
            </a:endParaRPr>
          </a:p>
          <a:p>
            <a:endParaRPr lang="en-US" sz="2400" dirty="0" smtClean="0">
              <a:latin typeface="+mj-lt"/>
            </a:endParaRPr>
          </a:p>
          <a:p>
            <a:r>
              <a:rPr lang="en-US" sz="2400" b="1" dirty="0" smtClean="0">
                <a:latin typeface="+mj-lt"/>
              </a:rPr>
              <a:t>           </a:t>
            </a:r>
            <a:r>
              <a:rPr lang="en-US" sz="2000" b="1" dirty="0" smtClean="0">
                <a:latin typeface="+mj-lt"/>
              </a:rPr>
              <a:t>Lack of proper vents (size)</a:t>
            </a:r>
            <a:endParaRPr lang="en-US" sz="2000" b="1" dirty="0">
              <a:latin typeface="+mj-lt"/>
            </a:endParaRPr>
          </a:p>
        </p:txBody>
      </p:sp>
      <p:pic>
        <p:nvPicPr>
          <p:cNvPr id="7" name="Picture 13" descr="Termite Treatment Photos and Video 3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2971800"/>
            <a:ext cx="2265363" cy="16988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2971800"/>
            <a:ext cx="2209800" cy="1657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1219200"/>
            <a:ext cx="205740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6" descr="IMG_248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4876800"/>
            <a:ext cx="2301875" cy="1536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Picture 6" descr="IMG_0667"/>
          <p:cNvPicPr>
            <a:picLocks noChangeAspect="1" noChangeArrowheads="1"/>
          </p:cNvPicPr>
          <p:nvPr/>
        </p:nvPicPr>
        <p:blipFill>
          <a:blip r:embed="rId6" cstate="print"/>
          <a:srcRect l="-22917" r="-22917"/>
          <a:stretch>
            <a:fillRect/>
          </a:stretch>
        </p:blipFill>
        <p:spPr bwMode="auto">
          <a:xfrm>
            <a:off x="5410200" y="4876800"/>
            <a:ext cx="3581400" cy="1584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7" descr="Termite Treatment Photos and Video 08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29000" y="4876800"/>
            <a:ext cx="2036763" cy="1527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3186" name="Picture 2" descr="http://www.reporthost.com/helmhome/cindy928/63CA856E-21D0-40F5-A27A-10874E4520A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9600" y="2962275"/>
            <a:ext cx="2209800" cy="165735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7620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223391"/>
            <a:ext cx="6172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  <a:latin typeface="+mj-lt"/>
              </a:rPr>
              <a:t>What are some causes </a:t>
            </a:r>
          </a:p>
          <a:p>
            <a:pPr algn="ctr"/>
            <a:r>
              <a:rPr lang="en-US" sz="2800" b="1" dirty="0" smtClean="0">
                <a:solidFill>
                  <a:srgbClr val="000000"/>
                </a:solidFill>
                <a:latin typeface="+mj-lt"/>
              </a:rPr>
              <a:t>of </a:t>
            </a:r>
          </a:p>
          <a:p>
            <a:pPr algn="ctr"/>
            <a:r>
              <a:rPr lang="en-US" sz="2800" b="1" dirty="0">
                <a:solidFill>
                  <a:srgbClr val="000000"/>
                </a:solidFill>
                <a:latin typeface="+mj-lt"/>
              </a:rPr>
              <a:t>e</a:t>
            </a:r>
            <a:r>
              <a:rPr lang="en-US" sz="2800" b="1" dirty="0" smtClean="0">
                <a:solidFill>
                  <a:srgbClr val="000000"/>
                </a:solidFill>
                <a:latin typeface="+mj-lt"/>
              </a:rPr>
              <a:t>xcess moisture </a:t>
            </a:r>
          </a:p>
          <a:p>
            <a:pPr algn="ctr"/>
            <a:r>
              <a:rPr lang="en-US" sz="2800" b="1" dirty="0" smtClean="0">
                <a:solidFill>
                  <a:srgbClr val="000000"/>
                </a:solidFill>
                <a:latin typeface="+mj-lt"/>
              </a:rPr>
              <a:t>in the crawl space?</a:t>
            </a:r>
            <a:endParaRPr lang="en-US" sz="2800" b="1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01228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762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2400" dirty="0" smtClean="0">
                <a:latin typeface="+mj-lt"/>
              </a:rPr>
              <a:t> </a:t>
            </a:r>
            <a:endParaRPr lang="en-US" sz="2000" b="1" i="1" dirty="0" smtClean="0"/>
          </a:p>
          <a:p>
            <a:pPr marL="609600" indent="-609600">
              <a:lnSpc>
                <a:spcPct val="80000"/>
              </a:lnSpc>
              <a:buNone/>
            </a:pPr>
            <a:endParaRPr lang="en-US" sz="2800" b="1" dirty="0" smtClean="0"/>
          </a:p>
          <a:p>
            <a:endParaRPr lang="en-US" sz="24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33400"/>
            <a:ext cx="9144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>
              <a:latin typeface="+mj-lt"/>
            </a:endParaRPr>
          </a:p>
          <a:p>
            <a:endParaRPr lang="en-US" sz="2400" dirty="0" smtClean="0">
              <a:latin typeface="+mj-lt"/>
            </a:endParaRPr>
          </a:p>
          <a:p>
            <a:endParaRPr lang="en-US" sz="2400" dirty="0" smtClean="0">
              <a:latin typeface="+mj-lt"/>
            </a:endParaRPr>
          </a:p>
          <a:p>
            <a:pPr algn="ctr"/>
            <a:r>
              <a:rPr lang="en-US" sz="2000" b="1" dirty="0" smtClean="0">
                <a:latin typeface="+mj-lt"/>
              </a:rPr>
              <a:t>Lack of proper ventilation (shrubbery blocks air-flow)</a:t>
            </a:r>
            <a:endParaRPr lang="en-US" sz="2000" b="1" dirty="0">
              <a:latin typeface="+mj-lt"/>
            </a:endParaRPr>
          </a:p>
        </p:txBody>
      </p:sp>
      <p:pic>
        <p:nvPicPr>
          <p:cNvPr id="95234" name="Picture 2" descr="http://activerain.com/image_store/uploads/4/2/7/2/0/ar1277925592027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3039" y="2532566"/>
            <a:ext cx="5715000" cy="3810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762000"/>
            <a:ext cx="3810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572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What are some causes of excess moisture in </a:t>
            </a:r>
          </a:p>
          <a:p>
            <a:pPr algn="ctr"/>
            <a:r>
              <a:rPr lang="en-US" sz="2800" b="1" dirty="0" smtClean="0">
                <a:latin typeface="+mj-lt"/>
              </a:rPr>
              <a:t>the crawl space?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14864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488" y="1285487"/>
            <a:ext cx="5318511" cy="5257800"/>
          </a:xfrm>
        </p:spPr>
        <p:txBody>
          <a:bodyPr>
            <a:normAutofit fontScale="70000" lnSpcReduction="20000"/>
          </a:bodyPr>
          <a:lstStyle/>
          <a:p>
            <a:r>
              <a:rPr lang="en-US" sz="2600" dirty="0" smtClean="0">
                <a:latin typeface="+mj-lt"/>
              </a:rPr>
              <a:t>Health related problems</a:t>
            </a:r>
          </a:p>
          <a:p>
            <a:pPr marL="0" indent="0">
              <a:buNone/>
            </a:pPr>
            <a:endParaRPr lang="en-US" sz="2600" dirty="0" smtClean="0">
              <a:latin typeface="+mj-lt"/>
            </a:endParaRPr>
          </a:p>
          <a:p>
            <a:r>
              <a:rPr lang="en-US" sz="2600" dirty="0" smtClean="0">
                <a:latin typeface="+mj-lt"/>
              </a:rPr>
              <a:t>Damage to structural members of the home</a:t>
            </a:r>
          </a:p>
          <a:p>
            <a:pPr marL="0" indent="0">
              <a:buNone/>
            </a:pPr>
            <a:endParaRPr lang="en-US" sz="2600" dirty="0" smtClean="0">
              <a:latin typeface="+mj-lt"/>
            </a:endParaRPr>
          </a:p>
          <a:p>
            <a:r>
              <a:rPr lang="en-US" sz="2600" dirty="0" smtClean="0">
                <a:latin typeface="+mj-lt"/>
              </a:rPr>
              <a:t>Damage to the home and its contents</a:t>
            </a:r>
          </a:p>
          <a:p>
            <a:pPr marL="0" indent="0">
              <a:buNone/>
            </a:pPr>
            <a:endParaRPr lang="en-US" sz="2600" dirty="0" smtClean="0">
              <a:latin typeface="+mj-lt"/>
            </a:endParaRPr>
          </a:p>
          <a:p>
            <a:r>
              <a:rPr lang="en-US" sz="2600" dirty="0" smtClean="0">
                <a:latin typeface="+mj-lt"/>
              </a:rPr>
              <a:t>Development of molds inside the home</a:t>
            </a:r>
          </a:p>
          <a:p>
            <a:pPr marL="0" indent="0">
              <a:buNone/>
            </a:pPr>
            <a:endParaRPr lang="en-US" sz="2600" dirty="0" smtClean="0">
              <a:latin typeface="+mj-lt"/>
            </a:endParaRPr>
          </a:p>
          <a:p>
            <a:r>
              <a:rPr lang="en-US" sz="2600" dirty="0" smtClean="0">
                <a:latin typeface="+mj-lt"/>
              </a:rPr>
              <a:t>Increased energy costs</a:t>
            </a:r>
          </a:p>
          <a:p>
            <a:pPr marL="0" indent="0">
              <a:buNone/>
            </a:pPr>
            <a:endParaRPr lang="en-US" sz="2600" dirty="0" smtClean="0">
              <a:latin typeface="+mj-lt"/>
            </a:endParaRPr>
          </a:p>
          <a:p>
            <a:r>
              <a:rPr lang="en-US" sz="2600" dirty="0" smtClean="0">
                <a:latin typeface="+mj-lt"/>
              </a:rPr>
              <a:t>Bad odors inside the home</a:t>
            </a:r>
          </a:p>
          <a:p>
            <a:pPr marL="0" indent="0">
              <a:buNone/>
            </a:pPr>
            <a:endParaRPr lang="en-US" sz="2600" dirty="0" smtClean="0">
              <a:latin typeface="+mj-lt"/>
            </a:endParaRPr>
          </a:p>
          <a:p>
            <a:r>
              <a:rPr lang="en-US" sz="2600" dirty="0" smtClean="0">
                <a:latin typeface="+mj-lt"/>
              </a:rPr>
              <a:t>Infestation of nuisance pests inside the home</a:t>
            </a:r>
          </a:p>
          <a:p>
            <a:pPr marL="0" indent="0">
              <a:buNone/>
            </a:pPr>
            <a:endParaRPr lang="en-US" sz="2600" dirty="0" smtClean="0">
              <a:latin typeface="+mj-lt"/>
            </a:endParaRPr>
          </a:p>
          <a:p>
            <a:r>
              <a:rPr lang="en-US" sz="2600" dirty="0" smtClean="0">
                <a:latin typeface="+mj-lt"/>
              </a:rPr>
              <a:t>Infestation of wood destroying organisms in </a:t>
            </a:r>
          </a:p>
          <a:p>
            <a:pPr>
              <a:buNone/>
            </a:pPr>
            <a:r>
              <a:rPr lang="en-US" sz="2600" dirty="0" smtClean="0">
                <a:latin typeface="+mj-lt"/>
              </a:rPr>
              <a:t>       the crawl space</a:t>
            </a:r>
          </a:p>
          <a:p>
            <a:pPr>
              <a:buNone/>
            </a:pPr>
            <a:endParaRPr lang="en-US" sz="2600" dirty="0" smtClean="0">
              <a:latin typeface="+mj-lt"/>
            </a:endParaRPr>
          </a:p>
          <a:p>
            <a:r>
              <a:rPr lang="en-US" sz="2600" dirty="0" smtClean="0">
                <a:latin typeface="+mj-lt"/>
              </a:rPr>
              <a:t>Damage to pipes and freezing of pipes</a:t>
            </a:r>
          </a:p>
          <a:p>
            <a:endParaRPr lang="en-US" sz="2600" dirty="0" smtClean="0">
              <a:latin typeface="+mj-lt"/>
            </a:endParaRPr>
          </a:p>
          <a:p>
            <a:endParaRPr lang="en-US" sz="2600" dirty="0" smtClean="0">
              <a:latin typeface="+mj-lt"/>
            </a:endParaRPr>
          </a:p>
          <a:p>
            <a:endParaRPr lang="en-US" sz="2400" dirty="0" smtClean="0">
              <a:latin typeface="+mj-lt"/>
            </a:endParaRPr>
          </a:p>
          <a:p>
            <a:endParaRPr lang="en-US" sz="2400" dirty="0" smtClean="0">
              <a:latin typeface="+mj-lt"/>
            </a:endParaRPr>
          </a:p>
          <a:p>
            <a:endParaRPr lang="en-US" sz="24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33867" y="381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0000"/>
                </a:solidFill>
                <a:latin typeface="+mj-lt"/>
              </a:rPr>
              <a:t>What are homeowner concerns?</a:t>
            </a:r>
            <a:endParaRPr lang="en-US" sz="3200" b="1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5768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3668"/>
            <a:ext cx="8458200" cy="16002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</a:rPr>
              <a:t>So, how do we prevent </a:t>
            </a:r>
            <a:br>
              <a:rPr lang="en-US" sz="2800" b="1" dirty="0" smtClean="0">
                <a:solidFill>
                  <a:srgbClr val="000000"/>
                </a:solidFill>
              </a:rPr>
            </a:br>
            <a:r>
              <a:rPr lang="en-US" sz="2800" b="1" dirty="0" smtClean="0">
                <a:solidFill>
                  <a:srgbClr val="000000"/>
                </a:solidFill>
              </a:rPr>
              <a:t>wood decay in crawl space homes?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7659"/>
            <a:ext cx="8229600" cy="4343400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 algn="ctr">
              <a:buNone/>
            </a:pPr>
            <a:r>
              <a:rPr lang="en-US" sz="4000" b="1" dirty="0" smtClean="0">
                <a:latin typeface="+mj-lt"/>
              </a:rPr>
              <a:t>Keep the moisture level of wood </a:t>
            </a:r>
          </a:p>
          <a:p>
            <a:pPr algn="ctr">
              <a:buNone/>
            </a:pPr>
            <a:r>
              <a:rPr lang="en-US" sz="4000" b="1" dirty="0" smtClean="0">
                <a:latin typeface="+mj-lt"/>
              </a:rPr>
              <a:t>in crawl spaces </a:t>
            </a:r>
            <a:r>
              <a:rPr lang="en-US" sz="4000" b="1" u="sng" dirty="0" smtClean="0">
                <a:latin typeface="+mj-lt"/>
              </a:rPr>
              <a:t>below the FSP</a:t>
            </a:r>
            <a:r>
              <a:rPr lang="en-US" sz="4000" b="1" dirty="0" smtClean="0">
                <a:latin typeface="+mj-lt"/>
              </a:rPr>
              <a:t>.</a:t>
            </a:r>
          </a:p>
          <a:p>
            <a:endParaRPr lang="en-US" sz="40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58200" y="6629400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rgbClr val="000000"/>
                </a:solidFill>
                <a:latin typeface="+mj-lt"/>
              </a:rPr>
              <a:t>        60/100</a:t>
            </a:r>
            <a:endParaRPr lang="en-US" sz="800" b="1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1391964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95400"/>
          </a:xfrm>
          <a:noFill/>
          <a:ln>
            <a:noFill/>
          </a:ln>
        </p:spPr>
        <p:txBody>
          <a:bodyPr>
            <a:normAutofit/>
          </a:bodyPr>
          <a:lstStyle/>
          <a:p>
            <a:pPr algn="ctr" eaLnBrk="1" hangingPunct="1"/>
            <a:r>
              <a:rPr lang="en-US" sz="2800" b="1" dirty="0" smtClean="0"/>
              <a:t>Moisture meters used to detect moisture levels in wood</a:t>
            </a:r>
          </a:p>
        </p:txBody>
      </p:sp>
      <p:pic>
        <p:nvPicPr>
          <p:cNvPr id="27651" name="Picture 9" descr="BD-10 Delmhorst analog moisture me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71452"/>
            <a:ext cx="1371600" cy="20147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7652" name="Picture 11" descr="BD-2100_Delmhorst-digital three scale moisture met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905000"/>
            <a:ext cx="1394797" cy="20052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7653" name="Picture 13" descr="Original-Tramex%20Encounter%20Plus%20500%20wid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1828800"/>
            <a:ext cx="129857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4876800" y="1447800"/>
            <a:ext cx="3810000" cy="51816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000" b="1" i="1" dirty="0" err="1" smtClean="0">
                <a:latin typeface="+mj-lt"/>
              </a:rPr>
              <a:t>Tramex</a:t>
            </a:r>
            <a:r>
              <a:rPr lang="en-US" sz="2000" b="1" i="1" dirty="0" smtClean="0">
                <a:latin typeface="+mj-lt"/>
              </a:rPr>
              <a:t> moisture meters</a:t>
            </a:r>
          </a:p>
        </p:txBody>
      </p:sp>
      <p:sp>
        <p:nvSpPr>
          <p:cNvPr id="27655" name="Text Box 15"/>
          <p:cNvSpPr txBox="1">
            <a:spLocks noChangeArrowheads="1"/>
          </p:cNvSpPr>
          <p:nvPr/>
        </p:nvSpPr>
        <p:spPr bwMode="auto">
          <a:xfrm>
            <a:off x="228600" y="1371600"/>
            <a:ext cx="6400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/>
              <a:t>   </a:t>
            </a:r>
            <a:r>
              <a:rPr lang="en-US" sz="2000" dirty="0" smtClean="0"/>
              <a:t>   </a:t>
            </a:r>
            <a:r>
              <a:rPr lang="en-US" sz="2000" b="1" dirty="0" err="1" smtClean="0">
                <a:latin typeface="+mj-lt"/>
              </a:rPr>
              <a:t>Delmhorst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b="1" dirty="0">
                <a:latin typeface="+mj-lt"/>
              </a:rPr>
              <a:t>moisture meters</a:t>
            </a:r>
          </a:p>
        </p:txBody>
      </p:sp>
      <p:pic>
        <p:nvPicPr>
          <p:cNvPr id="27656" name="Picture 17" descr="Delmhorst TechCheck Moisture Met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00" y="41910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Picture 18" descr="J-Lite Delmhorst LED moisture mete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1" y="4267200"/>
            <a:ext cx="1359134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7658" name="Picture 20" descr="Tramex Professional Moisture Mete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81600" y="1905000"/>
            <a:ext cx="1511300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9" name="Line 21"/>
          <p:cNvSpPr>
            <a:spLocks noChangeShapeType="1"/>
          </p:cNvSpPr>
          <p:nvPr/>
        </p:nvSpPr>
        <p:spPr bwMode="auto">
          <a:xfrm>
            <a:off x="4495800" y="1524000"/>
            <a:ext cx="0" cy="51054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0" name="Text Box 22"/>
          <p:cNvSpPr txBox="1">
            <a:spLocks noChangeArrowheads="1"/>
          </p:cNvSpPr>
          <p:nvPr/>
        </p:nvSpPr>
        <p:spPr bwMode="auto">
          <a:xfrm>
            <a:off x="4784725" y="4343400"/>
            <a:ext cx="3702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   </a:t>
            </a:r>
            <a:r>
              <a:rPr lang="en-US" dirty="0" smtClean="0"/>
              <a:t>   </a:t>
            </a:r>
            <a:r>
              <a:rPr lang="en-US" u="sng" dirty="0" smtClean="0">
                <a:latin typeface="+mj-lt"/>
              </a:rPr>
              <a:t>If </a:t>
            </a:r>
            <a:r>
              <a:rPr lang="en-US" u="sng" dirty="0">
                <a:latin typeface="+mj-lt"/>
              </a:rPr>
              <a:t>the moisture meter has pins</a:t>
            </a:r>
            <a:r>
              <a:rPr lang="en-US" dirty="0">
                <a:latin typeface="+mj-lt"/>
              </a:rPr>
              <a:t>:</a:t>
            </a:r>
          </a:p>
        </p:txBody>
      </p:sp>
      <p:sp>
        <p:nvSpPr>
          <p:cNvPr id="27661" name="Text Box 23"/>
          <p:cNvSpPr txBox="1">
            <a:spLocks noChangeArrowheads="1"/>
          </p:cNvSpPr>
          <p:nvPr/>
        </p:nvSpPr>
        <p:spPr bwMode="auto">
          <a:xfrm>
            <a:off x="5013325" y="4724400"/>
            <a:ext cx="352107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>
                <a:latin typeface="+mj-lt"/>
              </a:rPr>
              <a:t>C</a:t>
            </a:r>
            <a:r>
              <a:rPr lang="en-US" dirty="0" smtClean="0">
                <a:latin typeface="+mj-lt"/>
              </a:rPr>
              <a:t>onsult </a:t>
            </a:r>
            <a:r>
              <a:rPr lang="en-US" dirty="0">
                <a:latin typeface="+mj-lt"/>
              </a:rPr>
              <a:t>the temperature and  </a:t>
            </a:r>
          </a:p>
          <a:p>
            <a:r>
              <a:rPr lang="en-US" dirty="0">
                <a:latin typeface="+mj-lt"/>
              </a:rPr>
              <a:t>   </a:t>
            </a:r>
            <a:r>
              <a:rPr lang="en-US" dirty="0" smtClean="0">
                <a:latin typeface="+mj-lt"/>
              </a:rPr>
              <a:t>  </a:t>
            </a:r>
            <a:r>
              <a:rPr lang="en-US" dirty="0">
                <a:latin typeface="+mj-lt"/>
              </a:rPr>
              <a:t>type of wood charts to </a:t>
            </a:r>
          </a:p>
          <a:p>
            <a:r>
              <a:rPr lang="en-US" dirty="0">
                <a:latin typeface="+mj-lt"/>
              </a:rPr>
              <a:t>    </a:t>
            </a:r>
            <a:r>
              <a:rPr lang="en-US" dirty="0" smtClean="0">
                <a:latin typeface="+mj-lt"/>
              </a:rPr>
              <a:t> interpret </a:t>
            </a:r>
            <a:r>
              <a:rPr lang="en-US" dirty="0">
                <a:latin typeface="+mj-lt"/>
              </a:rPr>
              <a:t>the moisture meter </a:t>
            </a:r>
          </a:p>
          <a:p>
            <a:r>
              <a:rPr lang="en-US" dirty="0">
                <a:latin typeface="+mj-lt"/>
              </a:rPr>
              <a:t>    </a:t>
            </a:r>
            <a:r>
              <a:rPr lang="en-US" dirty="0" smtClean="0">
                <a:latin typeface="+mj-lt"/>
              </a:rPr>
              <a:t> readings</a:t>
            </a:r>
            <a:r>
              <a:rPr lang="en-US" dirty="0">
                <a:latin typeface="+mj-lt"/>
              </a:rPr>
              <a:t>.</a:t>
            </a:r>
          </a:p>
          <a:p>
            <a:endParaRPr lang="en-US" sz="800" dirty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 Always </a:t>
            </a:r>
            <a:r>
              <a:rPr lang="en-US" dirty="0">
                <a:latin typeface="+mj-lt"/>
              </a:rPr>
              <a:t>point the pins along </a:t>
            </a:r>
          </a:p>
          <a:p>
            <a:r>
              <a:rPr lang="en-US" dirty="0">
                <a:latin typeface="+mj-lt"/>
              </a:rPr>
              <a:t>   </a:t>
            </a:r>
            <a:r>
              <a:rPr lang="en-US" dirty="0" smtClean="0">
                <a:latin typeface="+mj-lt"/>
              </a:rPr>
              <a:t>  </a:t>
            </a:r>
            <a:r>
              <a:rPr lang="en-US" dirty="0">
                <a:latin typeface="+mj-lt"/>
              </a:rPr>
              <a:t>the grain of the wood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0" y="262329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Moisture meters used to detect moisture </a:t>
            </a:r>
          </a:p>
          <a:p>
            <a:pPr algn="ctr"/>
            <a:r>
              <a:rPr lang="en-US" sz="2800" b="1" dirty="0">
                <a:latin typeface="+mj-lt"/>
              </a:rPr>
              <a:t>l</a:t>
            </a:r>
            <a:r>
              <a:rPr lang="en-US" sz="2800" b="1" dirty="0" smtClean="0">
                <a:latin typeface="+mj-lt"/>
              </a:rPr>
              <a:t>evels in wood</a:t>
            </a:r>
            <a:endParaRPr lang="en-US" sz="2800" b="1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1143000"/>
            <a:ext cx="8686800" cy="21544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6220339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-296862"/>
            <a:ext cx="8229600" cy="151606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Temperature Conversion Chart</a:t>
            </a:r>
            <a:endParaRPr lang="en-US" sz="3200" b="1" dirty="0"/>
          </a:p>
        </p:txBody>
      </p:sp>
      <p:pic>
        <p:nvPicPr>
          <p:cNvPr id="8" name="Picture 7" descr="Temperature Conversion Chart for Delmhorst Moisture Met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1219200"/>
            <a:ext cx="6043333" cy="544036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Temperature Conversion Chart</a:t>
            </a:r>
            <a:endParaRPr lang="en-US" sz="2800" b="1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63908" y="1654590"/>
            <a:ext cx="415185" cy="22590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19587" y="3022221"/>
            <a:ext cx="660136" cy="297745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>
            <a:stCxn id="5" idx="2"/>
          </p:cNvCxnSpPr>
          <p:nvPr/>
        </p:nvCxnSpPr>
        <p:spPr>
          <a:xfrm>
            <a:off x="5171501" y="1880493"/>
            <a:ext cx="12211" cy="11417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6" idx="3"/>
          </p:cNvCxnSpPr>
          <p:nvPr/>
        </p:nvCxnSpPr>
        <p:spPr>
          <a:xfrm>
            <a:off x="2179723" y="3171094"/>
            <a:ext cx="2784185" cy="376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963908" y="3058142"/>
            <a:ext cx="415185" cy="22590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>
            <a:stCxn id="13" idx="2"/>
          </p:cNvCxnSpPr>
          <p:nvPr/>
        </p:nvCxnSpPr>
        <p:spPr>
          <a:xfrm>
            <a:off x="5171501" y="3284045"/>
            <a:ext cx="12211" cy="281534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976119" y="6093049"/>
            <a:ext cx="415185" cy="22590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2240780" y="6093049"/>
            <a:ext cx="272312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795372" y="3319966"/>
            <a:ext cx="891428" cy="276999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 26 + 3 = 29</a:t>
            </a:r>
            <a:endParaRPr lang="en-US" sz="1200" b="1" dirty="0"/>
          </a:p>
        </p:txBody>
      </p:sp>
      <p:cxnSp>
        <p:nvCxnSpPr>
          <p:cNvPr id="21" name="Straight Arrow Connector 20"/>
          <p:cNvCxnSpPr>
            <a:stCxn id="16" idx="3"/>
            <a:endCxn id="19" idx="1"/>
          </p:cNvCxnSpPr>
          <p:nvPr/>
        </p:nvCxnSpPr>
        <p:spPr>
          <a:xfrm flipV="1">
            <a:off x="5391304" y="3458466"/>
            <a:ext cx="2404068" cy="274753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558815" y="1538585"/>
            <a:ext cx="1416515" cy="156966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Excessive moisture that could enable wood decay spores to germinate and cause wood decay to structural timbers of the crawl space.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889720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3" grpId="1" animBg="1"/>
      <p:bldP spid="16" grpId="0" animBg="1"/>
      <p:bldP spid="19" grpId="0" animBg="1"/>
      <p:bldP spid="2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-296862"/>
            <a:ext cx="8229600" cy="151606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Temperature Conversion Chart</a:t>
            </a:r>
            <a:endParaRPr lang="en-US" sz="3200" b="1" dirty="0"/>
          </a:p>
        </p:txBody>
      </p:sp>
      <p:pic>
        <p:nvPicPr>
          <p:cNvPr id="8" name="Picture 7" descr="Temperature Conversion Chart for Delmhorst Moisture Met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1219200"/>
            <a:ext cx="6043333" cy="544036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457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Temperature Conversion Chart</a:t>
            </a:r>
            <a:endParaRPr lang="en-US" sz="28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63908" y="1654590"/>
            <a:ext cx="415185" cy="22590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19587" y="4444802"/>
            <a:ext cx="660136" cy="297745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179723" y="4605886"/>
            <a:ext cx="2784185" cy="376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171501" y="1880493"/>
            <a:ext cx="0" cy="261315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963908" y="4492934"/>
            <a:ext cx="415185" cy="22590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>
            <a:off x="5171501" y="4718837"/>
            <a:ext cx="12211" cy="138055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976119" y="6093049"/>
            <a:ext cx="415185" cy="22590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240780" y="6093049"/>
            <a:ext cx="272312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5391304" y="3458466"/>
            <a:ext cx="2404068" cy="274753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795372" y="3319966"/>
            <a:ext cx="891428" cy="276999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 20 + 3 = 23</a:t>
            </a:r>
            <a:endParaRPr lang="en-US" sz="1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564923" y="1703433"/>
            <a:ext cx="1404302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Excessive moisture that needs to be controlled, but not yet active wood decay in the structural wood of a crawl space.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512321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 animBg="1"/>
      <p:bldP spid="14" grpId="0" animBg="1"/>
      <p:bldP spid="17" grpId="0" animBg="1"/>
      <p:bldP spid="18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8171" y="2600712"/>
            <a:ext cx="6312829" cy="3266068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Inspect to determine the moisture source</a:t>
            </a:r>
          </a:p>
          <a:p>
            <a:pPr>
              <a:lnSpc>
                <a:spcPct val="80000"/>
              </a:lnSpc>
              <a:buNone/>
            </a:pPr>
            <a:endParaRPr lang="en-US" sz="2000" dirty="0" smtClean="0"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Isolate wood-to-earth contacts</a:t>
            </a:r>
          </a:p>
          <a:p>
            <a:pPr>
              <a:lnSpc>
                <a:spcPct val="80000"/>
              </a:lnSpc>
              <a:buNone/>
            </a:pPr>
            <a:endParaRPr lang="en-US" sz="2000" dirty="0" smtClean="0"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Provide adequate ventilation</a:t>
            </a:r>
          </a:p>
          <a:p>
            <a:pPr>
              <a:lnSpc>
                <a:spcPct val="80000"/>
              </a:lnSpc>
              <a:buNone/>
            </a:pPr>
            <a:endParaRPr lang="en-US" sz="2000" dirty="0" smtClean="0"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Install vapor barriers</a:t>
            </a:r>
          </a:p>
          <a:p>
            <a:pPr>
              <a:lnSpc>
                <a:spcPct val="80000"/>
              </a:lnSpc>
              <a:buNone/>
            </a:pPr>
            <a:endParaRPr lang="en-US" sz="2000" dirty="0" smtClean="0"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Chemical treatment of wood (BORACARE)</a:t>
            </a:r>
          </a:p>
          <a:p>
            <a:pPr>
              <a:lnSpc>
                <a:spcPct val="80000"/>
              </a:lnSpc>
            </a:pPr>
            <a:endParaRPr lang="en-US" sz="2000" dirty="0"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A growing # of PCOs provide encapsulation of the crawl</a:t>
            </a:r>
          </a:p>
          <a:p>
            <a:pPr>
              <a:lnSpc>
                <a:spcPct val="80000"/>
              </a:lnSpc>
              <a:buNone/>
            </a:pPr>
            <a:endParaRPr lang="en-US" sz="2000" dirty="0" smtClean="0">
              <a:latin typeface="+mj-lt"/>
            </a:endParaRPr>
          </a:p>
          <a:p>
            <a:pPr>
              <a:buNone/>
            </a:pPr>
            <a:endParaRPr lang="en-US" sz="2000" dirty="0" smtClean="0">
              <a:latin typeface="+mj-lt"/>
            </a:endParaRPr>
          </a:p>
          <a:p>
            <a:pPr>
              <a:buNone/>
            </a:pPr>
            <a:endParaRPr lang="en-US" sz="2000" b="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7620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66800" y="609600"/>
            <a:ext cx="6934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  <a:latin typeface="+mj-lt"/>
              </a:rPr>
              <a:t>So, what kind of services do most PCOs</a:t>
            </a:r>
          </a:p>
          <a:p>
            <a:pPr algn="ctr"/>
            <a:r>
              <a:rPr lang="en-US" sz="2800" b="1" dirty="0">
                <a:solidFill>
                  <a:srgbClr val="000000"/>
                </a:solidFill>
                <a:latin typeface="+mj-lt"/>
              </a:rPr>
              <a:t>u</a:t>
            </a:r>
            <a:r>
              <a:rPr lang="en-US" sz="2800" b="1" dirty="0" smtClean="0">
                <a:solidFill>
                  <a:srgbClr val="000000"/>
                </a:solidFill>
                <a:latin typeface="+mj-lt"/>
              </a:rPr>
              <a:t>se to control or prevent wood decay</a:t>
            </a:r>
          </a:p>
          <a:p>
            <a:pPr algn="ctr"/>
            <a:r>
              <a:rPr lang="en-US" sz="2800" b="1" dirty="0">
                <a:solidFill>
                  <a:srgbClr val="000000"/>
                </a:solidFill>
                <a:latin typeface="+mj-lt"/>
              </a:rPr>
              <a:t>f</a:t>
            </a:r>
            <a:r>
              <a:rPr lang="en-US" sz="2800" b="1" dirty="0" smtClean="0">
                <a:solidFill>
                  <a:srgbClr val="000000"/>
                </a:solidFill>
                <a:latin typeface="+mj-lt"/>
              </a:rPr>
              <a:t>ungi in crawl space structures?</a:t>
            </a:r>
            <a:endParaRPr lang="en-US" sz="2800" b="1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75995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133600"/>
            <a:ext cx="9067800" cy="3886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+mj-lt"/>
              </a:rPr>
              <a:t>And…what are the minimum standards </a:t>
            </a:r>
          </a:p>
          <a:p>
            <a:pPr algn="ctr"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+mj-lt"/>
              </a:rPr>
              <a:t>required to control or prevent wood </a:t>
            </a:r>
          </a:p>
          <a:p>
            <a:pPr algn="ctr">
              <a:buNone/>
            </a:pPr>
            <a:r>
              <a:rPr lang="en-US" sz="2800" b="1" dirty="0" smtClean="0">
                <a:solidFill>
                  <a:srgbClr val="000000"/>
                </a:solidFill>
                <a:latin typeface="+mj-lt"/>
              </a:rPr>
              <a:t>decay fungi in structures?</a:t>
            </a:r>
            <a:endParaRPr lang="en-US" sz="28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8534400" y="6629400"/>
            <a:ext cx="76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rgbClr val="000000"/>
                </a:solidFill>
                <a:latin typeface="+mj-lt"/>
              </a:rPr>
              <a:t>      64/100</a:t>
            </a:r>
            <a:endParaRPr lang="en-US" sz="800" b="1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84098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4732" y="2126808"/>
            <a:ext cx="7939668" cy="434340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2000" i="1" dirty="0" smtClean="0"/>
              <a:t>   </a:t>
            </a:r>
            <a:r>
              <a:rPr lang="en-US" sz="2400" i="1" dirty="0" smtClean="0"/>
              <a:t>  </a:t>
            </a:r>
            <a:r>
              <a:rPr lang="en-US" sz="2000" dirty="0" smtClean="0">
                <a:latin typeface="+mj-lt"/>
              </a:rPr>
              <a:t>(4)  Minimum adequate treatment for control or prevention of </a:t>
            </a:r>
          </a:p>
          <a:p>
            <a:pPr eaLnBrk="1" hangingPunct="1">
              <a:buFontTx/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      wood destroying fungi shall include the following: </a:t>
            </a:r>
          </a:p>
          <a:p>
            <a:pPr eaLnBrk="1" hangingPunct="1"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>
              <a:buFontTx/>
              <a:buNone/>
            </a:pPr>
            <a:r>
              <a:rPr lang="en-US" sz="2000" dirty="0" smtClean="0">
                <a:latin typeface="+mj-lt"/>
              </a:rPr>
              <a:t>       (a) When infestation is located in a crawl space, treatment shall </a:t>
            </a:r>
          </a:p>
          <a:p>
            <a:pPr eaLnBrk="1" hangingPunct="1">
              <a:buFontTx/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       include the Installation of a polyethylene or other water </a:t>
            </a:r>
          </a:p>
          <a:p>
            <a:pPr eaLnBrk="1" hangingPunct="1">
              <a:buFontTx/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       impervious vapor barrier to at least seventy (70) percent of the </a:t>
            </a:r>
          </a:p>
          <a:p>
            <a:pPr eaLnBrk="1" hangingPunct="1">
              <a:buFontTx/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       exposed soil surface in the enclosed space and insure that </a:t>
            </a:r>
          </a:p>
          <a:p>
            <a:pPr eaLnBrk="1" hangingPunct="1">
              <a:buFontTx/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       ventilation of the under-floor space between the bottom of the </a:t>
            </a:r>
          </a:p>
          <a:p>
            <a:pPr eaLnBrk="1" hangingPunct="1">
              <a:buFontTx/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       floor joists and earth meets the current requirements of the </a:t>
            </a:r>
          </a:p>
          <a:p>
            <a:pPr eaLnBrk="1" hangingPunct="1">
              <a:buFontTx/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       International Residential Building Code, the latest edition as </a:t>
            </a:r>
          </a:p>
          <a:p>
            <a:pPr eaLnBrk="1" hangingPunct="1">
              <a:buFontTx/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       adopted and amended by the GA Dept. of Community Affairs.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43366" y="501185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So, what are the minimum standards </a:t>
            </a:r>
          </a:p>
          <a:p>
            <a:pPr algn="ctr"/>
            <a:r>
              <a:rPr lang="en-US" sz="2800" b="1" dirty="0">
                <a:latin typeface="+mj-lt"/>
              </a:rPr>
              <a:t>f</a:t>
            </a:r>
            <a:r>
              <a:rPr lang="en-US" sz="2800" b="1" dirty="0" smtClean="0">
                <a:latin typeface="+mj-lt"/>
              </a:rPr>
              <a:t>or the control or the prevention</a:t>
            </a:r>
          </a:p>
          <a:p>
            <a:pPr algn="ctr"/>
            <a:r>
              <a:rPr lang="en-US" sz="2800" b="1" dirty="0">
                <a:latin typeface="+mj-lt"/>
              </a:rPr>
              <a:t>o</a:t>
            </a:r>
            <a:r>
              <a:rPr lang="en-US" sz="2800" b="1" dirty="0" smtClean="0">
                <a:latin typeface="+mj-lt"/>
              </a:rPr>
              <a:t>f Wood Destroying Fungi?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72301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_1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295400"/>
            <a:ext cx="6477000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858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810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+mj-lt"/>
              </a:rPr>
              <a:t>A vapor barrier traps moisture underneath it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51303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371600" y="2362200"/>
            <a:ext cx="6616700" cy="3949700"/>
            <a:chOff x="868" y="1396"/>
            <a:chExt cx="4168" cy="248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868" y="1396"/>
              <a:ext cx="4168" cy="24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971" y="1505"/>
              <a:ext cx="3962" cy="2270"/>
            </a:xfrm>
            <a:prstGeom prst="rect">
              <a:avLst/>
            </a:prstGeom>
            <a:solidFill>
              <a:srgbClr val="AD69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752600" y="2743200"/>
            <a:ext cx="5854700" cy="318770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286000" y="36576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495800" y="36576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2971800" y="36576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3733800" y="36576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5257800" y="36576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019800" y="36576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781800" y="36576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781800" y="49530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019800" y="49530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257800" y="49530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4495800" y="49530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2286000" y="49530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3048000" y="49530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3733800" y="49530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11"/>
          <p:cNvSpPr>
            <a:spLocks noChangeShapeType="1"/>
          </p:cNvSpPr>
          <p:nvPr/>
        </p:nvSpPr>
        <p:spPr bwMode="auto">
          <a:xfrm>
            <a:off x="914400" y="3429000"/>
            <a:ext cx="533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" name="Line 12"/>
          <p:cNvSpPr>
            <a:spLocks noChangeShapeType="1"/>
          </p:cNvSpPr>
          <p:nvPr/>
        </p:nvSpPr>
        <p:spPr bwMode="auto">
          <a:xfrm>
            <a:off x="1143000" y="5181600"/>
            <a:ext cx="533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" name="Line 13"/>
          <p:cNvSpPr>
            <a:spLocks noChangeShapeType="1"/>
          </p:cNvSpPr>
          <p:nvPr/>
        </p:nvSpPr>
        <p:spPr bwMode="auto">
          <a:xfrm flipH="1" flipV="1">
            <a:off x="2590800" y="5715000"/>
            <a:ext cx="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0" y="48006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Uncovered</a:t>
            </a:r>
          </a:p>
          <a:p>
            <a:r>
              <a:rPr lang="en-US" dirty="0" smtClean="0">
                <a:latin typeface="+mj-lt"/>
              </a:rPr>
              <a:t>      soil   </a:t>
            </a:r>
            <a:endParaRPr lang="en-US" dirty="0"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0" y="29718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Foundation    </a:t>
            </a:r>
          </a:p>
          <a:p>
            <a:r>
              <a:rPr lang="en-US" dirty="0" smtClean="0">
                <a:latin typeface="+mj-lt"/>
              </a:rPr>
              <a:t>      wall</a:t>
            </a:r>
            <a:endParaRPr lang="en-US" dirty="0">
              <a:latin typeface="+mj-lt"/>
            </a:endParaRPr>
          </a:p>
        </p:txBody>
      </p:sp>
      <p:sp>
        <p:nvSpPr>
          <p:cNvPr id="31" name="Text Box 26"/>
          <p:cNvSpPr txBox="1">
            <a:spLocks noChangeArrowheads="1"/>
          </p:cNvSpPr>
          <p:nvPr/>
        </p:nvSpPr>
        <p:spPr bwMode="auto">
          <a:xfrm>
            <a:off x="1431925" y="3389313"/>
            <a:ext cx="387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i="0" dirty="0">
                <a:latin typeface="Times New Roman" pitchFamily="18" charset="0"/>
              </a:rPr>
              <a:t>  </a:t>
            </a:r>
            <a:r>
              <a:rPr lang="en-US" sz="1200" b="1" i="0" dirty="0">
                <a:latin typeface="Times New Roman" pitchFamily="18" charset="0"/>
              </a:rPr>
              <a:t>2’</a:t>
            </a:r>
          </a:p>
        </p:txBody>
      </p:sp>
      <p:sp>
        <p:nvSpPr>
          <p:cNvPr id="32" name="Line 25"/>
          <p:cNvSpPr>
            <a:spLocks noChangeShapeType="1"/>
          </p:cNvSpPr>
          <p:nvPr/>
        </p:nvSpPr>
        <p:spPr bwMode="auto">
          <a:xfrm flipH="1">
            <a:off x="1524000" y="3657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" name="Line 24"/>
          <p:cNvSpPr>
            <a:spLocks noChangeShapeType="1"/>
          </p:cNvSpPr>
          <p:nvPr/>
        </p:nvSpPr>
        <p:spPr bwMode="auto">
          <a:xfrm>
            <a:off x="1600200" y="3657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1066800" y="419100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</a:rPr>
              <a:t>    V                                                                                                              V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191000" y="2245816"/>
            <a:ext cx="838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</a:rPr>
              <a:t>     V</a:t>
            </a:r>
          </a:p>
          <a:p>
            <a:endParaRPr lang="en-US" b="1" dirty="0" smtClean="0">
              <a:latin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</a:endParaRPr>
          </a:p>
          <a:p>
            <a:endParaRPr lang="en-US" sz="1200" b="1" dirty="0" smtClean="0">
              <a:latin typeface="Times New Roman" pitchFamily="18" charset="0"/>
            </a:endParaRPr>
          </a:p>
          <a:p>
            <a:r>
              <a:rPr lang="en-US" b="1" dirty="0" smtClean="0">
                <a:latin typeface="Times New Roman" pitchFamily="18" charset="0"/>
              </a:rPr>
              <a:t>      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52600" y="4038600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+mj-lt"/>
              </a:rPr>
              <a:t>     </a:t>
            </a:r>
            <a:r>
              <a:rPr lang="en-US" sz="2000" b="1" dirty="0">
                <a:latin typeface="+mj-lt"/>
              </a:rPr>
              <a:t>7</a:t>
            </a:r>
            <a:r>
              <a:rPr lang="en-US" sz="2000" b="1" dirty="0" smtClean="0">
                <a:latin typeface="+mj-lt"/>
              </a:rPr>
              <a:t>5% coverage of soil by vapor barrier/retarder </a:t>
            </a:r>
            <a:endParaRPr lang="en-US" sz="2000" dirty="0">
              <a:latin typeface="+mj-lt"/>
            </a:endParaRPr>
          </a:p>
        </p:txBody>
      </p:sp>
      <p:sp>
        <p:nvSpPr>
          <p:cNvPr id="37" name="Rectangle 36"/>
          <p:cNvSpPr/>
          <p:nvPr/>
        </p:nvSpPr>
        <p:spPr>
          <a:xfrm flipV="1">
            <a:off x="1905000" y="2362200"/>
            <a:ext cx="304800" cy="152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2743200" y="6019800"/>
            <a:ext cx="5213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j-lt"/>
              </a:rPr>
              <a:t> V                                                                V</a:t>
            </a:r>
            <a:endParaRPr lang="en-US" b="1" dirty="0">
              <a:latin typeface="+mj-lt"/>
            </a:endParaRPr>
          </a:p>
        </p:txBody>
      </p:sp>
      <p:sp>
        <p:nvSpPr>
          <p:cNvPr id="39" name="Rectangle 38"/>
          <p:cNvSpPr/>
          <p:nvPr/>
        </p:nvSpPr>
        <p:spPr>
          <a:xfrm flipV="1">
            <a:off x="4495800" y="6096000"/>
            <a:ext cx="381000" cy="228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343400" y="6324600"/>
            <a:ext cx="685800" cy="3048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0" y="7620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838200" y="76200"/>
            <a:ext cx="7315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2400" b="1" dirty="0">
                <a:latin typeface="+mj-lt"/>
              </a:rPr>
              <a:t>Installation of a polyethylene or other </a:t>
            </a:r>
            <a:r>
              <a:rPr lang="en-US" sz="2400" b="1" dirty="0" smtClean="0">
                <a:latin typeface="+mj-lt"/>
              </a:rPr>
              <a:t>water impervious vapor </a:t>
            </a:r>
            <a:r>
              <a:rPr lang="en-US" sz="2400" b="1" dirty="0">
                <a:latin typeface="+mj-lt"/>
              </a:rPr>
              <a:t>barrier to a minimum of seventy (70) percent of </a:t>
            </a:r>
            <a:r>
              <a:rPr lang="en-US" sz="2400" b="1" dirty="0" smtClean="0">
                <a:latin typeface="+mj-lt"/>
              </a:rPr>
              <a:t>the </a:t>
            </a:r>
            <a:r>
              <a:rPr lang="en-US" sz="2400" b="1" dirty="0">
                <a:latin typeface="+mj-lt"/>
              </a:rPr>
              <a:t>exposed soil surface in the enclosed </a:t>
            </a:r>
            <a:r>
              <a:rPr lang="en-US" sz="2400" b="1" dirty="0" smtClean="0">
                <a:latin typeface="+mj-lt"/>
              </a:rPr>
              <a:t>space…</a:t>
            </a:r>
            <a:endParaRPr lang="en-US" sz="2400" b="1" dirty="0">
              <a:latin typeface="+mj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600200" y="64008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j-lt"/>
              </a:rPr>
              <a:t>    </a:t>
            </a:r>
            <a:r>
              <a:rPr lang="en-US" dirty="0" smtClean="0">
                <a:latin typeface="+mj-lt"/>
              </a:rPr>
              <a:t>Vapor barrier</a:t>
            </a:r>
            <a:endParaRPr lang="en-US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219200"/>
            <a:ext cx="807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and insure that ventilation of the under</a:t>
            </a:r>
            <a:r>
              <a:rPr lang="en-US" sz="1600" dirty="0" smtClean="0"/>
              <a:t>-floor </a:t>
            </a:r>
            <a:r>
              <a:rPr lang="en-US" sz="1600" dirty="0"/>
              <a:t>space between the bottom of the floor joists and earth meets the </a:t>
            </a:r>
            <a:r>
              <a:rPr lang="en-US" sz="1600" dirty="0" smtClean="0"/>
              <a:t>current </a:t>
            </a:r>
            <a:r>
              <a:rPr lang="en-US" sz="1600" dirty="0"/>
              <a:t>requirements of the International Residential Building Code, </a:t>
            </a:r>
            <a:r>
              <a:rPr lang="en-US" sz="1600" dirty="0" smtClean="0"/>
              <a:t>the </a:t>
            </a:r>
            <a:r>
              <a:rPr lang="en-US" sz="1600" dirty="0"/>
              <a:t>latest edition as adopted and amended by the GA Dept. of </a:t>
            </a:r>
            <a:r>
              <a:rPr lang="en-US" sz="1600" dirty="0" smtClean="0"/>
              <a:t>Community </a:t>
            </a:r>
            <a:r>
              <a:rPr lang="en-US" sz="1600" dirty="0"/>
              <a:t>Affairs.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14600" y="2819400"/>
            <a:ext cx="42672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+mj-lt"/>
              </a:rPr>
              <a:t>Does this meet the standards </a:t>
            </a:r>
          </a:p>
          <a:p>
            <a:pPr algn="ctr"/>
            <a:r>
              <a:rPr lang="en-US" b="1" dirty="0" smtClean="0">
                <a:latin typeface="+mj-lt"/>
              </a:rPr>
              <a:t>for control of wood destroying fungi?</a:t>
            </a:r>
            <a:endParaRPr lang="en-US" b="1" dirty="0"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95600" y="5257800"/>
            <a:ext cx="3429000" cy="36933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+mj-lt"/>
              </a:rPr>
              <a:t>NO!  Why?</a:t>
            </a:r>
            <a:endParaRPr lang="en-US" b="1" dirty="0"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371600" y="1981200"/>
            <a:ext cx="662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+mj-lt"/>
              </a:rPr>
              <a:t>40’</a:t>
            </a:r>
            <a:endParaRPr lang="en-US" b="1" dirty="0"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001000" y="40386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j-lt"/>
              </a:rPr>
              <a:t>24’</a:t>
            </a:r>
            <a:endParaRPr lang="en-US" b="1" dirty="0">
              <a:latin typeface="+mj-lt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4876800" y="2209800"/>
            <a:ext cx="31242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1371600" y="2209800"/>
            <a:ext cx="31242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8219069" y="2362200"/>
            <a:ext cx="0" cy="16764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8229601" y="4419600"/>
            <a:ext cx="0" cy="191666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905000" y="5257800"/>
            <a:ext cx="5562600" cy="461665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0000"/>
                </a:solidFill>
              </a:rPr>
              <a:t>It has only 5 standard vents (an insufficient # of sq. ft. of ventilation) and it does not have any vents within 3’ of each corner to the outside of the crawl space</a:t>
            </a:r>
            <a:endParaRPr lang="en-US" sz="1200" b="1" dirty="0">
              <a:solidFill>
                <a:srgbClr val="00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841811" y="5181600"/>
            <a:ext cx="5701989" cy="646331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In order to meet the standard for proper ventilation, the crawl must have at least 70% coverage of the soil with a Class 1 vapor barrier (4 or 6 mm) and have a minimum of </a:t>
            </a:r>
          </a:p>
          <a:p>
            <a:r>
              <a:rPr lang="en-US" sz="1200" b="1" dirty="0" smtClean="0"/>
              <a:t>1 sq. ft. of ventilation/150 sq. ft. of soil with a vent within 3’ of each corner (to outside)</a:t>
            </a:r>
            <a:endParaRPr lang="en-US" sz="12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8357220" y="2131367"/>
            <a:ext cx="910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   40’</a:t>
            </a:r>
          </a:p>
          <a:p>
            <a:r>
              <a:rPr lang="en-US" sz="1200" b="1" dirty="0" smtClean="0"/>
              <a:t>x </a:t>
            </a:r>
            <a:r>
              <a:rPr lang="en-US" sz="1200" b="1" u="sng" dirty="0" smtClean="0"/>
              <a:t>24’</a:t>
            </a:r>
          </a:p>
          <a:p>
            <a:r>
              <a:rPr lang="en-US" sz="1200" b="1" dirty="0"/>
              <a:t> </a:t>
            </a:r>
            <a:r>
              <a:rPr lang="en-US" sz="1200" b="1" dirty="0" smtClean="0"/>
              <a:t>960 </a:t>
            </a:r>
            <a:r>
              <a:rPr lang="en-US" sz="800" b="1" dirty="0" err="1" smtClean="0"/>
              <a:t>sq.ft</a:t>
            </a:r>
            <a:r>
              <a:rPr lang="en-US" sz="800" b="1" dirty="0" smtClean="0"/>
              <a:t>. </a:t>
            </a:r>
            <a:endParaRPr lang="en-US" sz="8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8512099" y="3091364"/>
            <a:ext cx="550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960</a:t>
            </a:r>
            <a:endParaRPr lang="en-US" sz="12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8219069" y="3085170"/>
            <a:ext cx="534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150</a:t>
            </a:r>
            <a:endParaRPr lang="en-US" sz="1200" b="1" dirty="0"/>
          </a:p>
        </p:txBody>
      </p:sp>
      <p:cxnSp>
        <p:nvCxnSpPr>
          <p:cNvPr id="54" name="Straight Connector 53"/>
          <p:cNvCxnSpPr/>
          <p:nvPr/>
        </p:nvCxnSpPr>
        <p:spPr>
          <a:xfrm>
            <a:off x="8561659" y="3153317"/>
            <a:ext cx="328961" cy="6195"/>
          </a:xfrm>
          <a:prstGeom prst="line">
            <a:avLst/>
          </a:prstGeom>
          <a:ln w="127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8573430" y="3153317"/>
            <a:ext cx="0" cy="136293"/>
          </a:xfrm>
          <a:prstGeom prst="line">
            <a:avLst/>
          </a:prstGeom>
          <a:ln w="127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8543074" y="2906441"/>
            <a:ext cx="662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6.4</a:t>
            </a:r>
            <a:r>
              <a:rPr lang="en-US" sz="800" b="1" dirty="0" smtClean="0"/>
              <a:t> sq. ft.</a:t>
            </a:r>
            <a:endParaRPr lang="en-US" sz="1200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8419170" y="3618131"/>
            <a:ext cx="954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    6.4</a:t>
            </a:r>
            <a:r>
              <a:rPr lang="en-US" sz="800" b="1" dirty="0" smtClean="0"/>
              <a:t> sq. ft.</a:t>
            </a:r>
            <a:endParaRPr lang="en-US" sz="1200" b="1" dirty="0" smtClean="0"/>
          </a:p>
          <a:p>
            <a:r>
              <a:rPr lang="en-US" sz="1200" b="1" u="sng" dirty="0"/>
              <a:t>x</a:t>
            </a:r>
            <a:r>
              <a:rPr lang="en-US" sz="1200" b="1" u="sng" dirty="0" smtClean="0"/>
              <a:t> 144</a:t>
            </a:r>
          </a:p>
          <a:p>
            <a:r>
              <a:rPr lang="en-US" sz="1200" b="1" dirty="0" smtClean="0"/>
              <a:t>921.6</a:t>
            </a:r>
            <a:r>
              <a:rPr lang="en-US" sz="800" b="1" dirty="0" smtClean="0"/>
              <a:t> sq. in.</a:t>
            </a:r>
            <a:endParaRPr lang="en-US" sz="1200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8229601" y="4714488"/>
            <a:ext cx="130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128  921.6</a:t>
            </a:r>
            <a:endParaRPr lang="en-US" sz="1200" b="1" dirty="0"/>
          </a:p>
        </p:txBody>
      </p:sp>
      <p:cxnSp>
        <p:nvCxnSpPr>
          <p:cNvPr id="65" name="Straight Connector 64"/>
          <p:cNvCxnSpPr/>
          <p:nvPr/>
        </p:nvCxnSpPr>
        <p:spPr>
          <a:xfrm>
            <a:off x="8610600" y="4800600"/>
            <a:ext cx="0" cy="152400"/>
          </a:xfrm>
          <a:prstGeom prst="line">
            <a:avLst/>
          </a:prstGeom>
          <a:ln w="127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8610600" y="4800600"/>
            <a:ext cx="397107" cy="0"/>
          </a:xfrm>
          <a:prstGeom prst="line">
            <a:avLst/>
          </a:prstGeom>
          <a:ln w="127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8543073" y="4560332"/>
            <a:ext cx="7099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7.2 </a:t>
            </a:r>
            <a:r>
              <a:rPr lang="en-US" sz="800" b="1" dirty="0" smtClean="0"/>
              <a:t>vents</a:t>
            </a:r>
            <a:endParaRPr lang="en-US" sz="1200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7878957" y="6425581"/>
            <a:ext cx="11770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7.2</a:t>
            </a:r>
            <a:r>
              <a:rPr lang="en-US" sz="800" b="1" dirty="0" smtClean="0"/>
              <a:t> vents </a:t>
            </a:r>
            <a:r>
              <a:rPr lang="en-US" sz="1200" b="1" dirty="0" smtClean="0"/>
              <a:t>= 8 </a:t>
            </a:r>
            <a:r>
              <a:rPr lang="en-US" sz="800" b="1" dirty="0" smtClean="0"/>
              <a:t>vents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4043132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0" grpId="0" animBg="1"/>
      <p:bldP spid="44" grpId="0" animBg="1"/>
      <p:bldP spid="46" grpId="0" animBg="1"/>
      <p:bldP spid="49" grpId="0"/>
      <p:bldP spid="50" grpId="0"/>
      <p:bldP spid="57" grpId="0"/>
      <p:bldP spid="58" grpId="0"/>
      <p:bldP spid="59" grpId="0"/>
      <p:bldP spid="68" grpId="0"/>
      <p:bldP spid="69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371600" y="2362200"/>
            <a:ext cx="6616700" cy="3949700"/>
            <a:chOff x="868" y="1396"/>
            <a:chExt cx="4168" cy="248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868" y="1396"/>
              <a:ext cx="4168" cy="24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971" y="1505"/>
              <a:ext cx="3962" cy="2270"/>
            </a:xfrm>
            <a:prstGeom prst="rect">
              <a:avLst/>
            </a:prstGeom>
            <a:solidFill>
              <a:srgbClr val="AD69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752600" y="2743200"/>
            <a:ext cx="5854700" cy="318770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286000" y="36576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495800" y="36576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2971800" y="36576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3733800" y="36576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5257800" y="36576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019800" y="36576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781800" y="36576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781800" y="49530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019800" y="49530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257800" y="49530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4495800" y="49530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2286000" y="49530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3048000" y="49530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3733800" y="4953000"/>
            <a:ext cx="152400" cy="7620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11"/>
          <p:cNvSpPr>
            <a:spLocks noChangeShapeType="1"/>
          </p:cNvSpPr>
          <p:nvPr/>
        </p:nvSpPr>
        <p:spPr bwMode="auto">
          <a:xfrm>
            <a:off x="914400" y="3429000"/>
            <a:ext cx="533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" name="Line 12"/>
          <p:cNvSpPr>
            <a:spLocks noChangeShapeType="1"/>
          </p:cNvSpPr>
          <p:nvPr/>
        </p:nvSpPr>
        <p:spPr bwMode="auto">
          <a:xfrm>
            <a:off x="1143000" y="5181600"/>
            <a:ext cx="533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" name="Line 13"/>
          <p:cNvSpPr>
            <a:spLocks noChangeShapeType="1"/>
          </p:cNvSpPr>
          <p:nvPr/>
        </p:nvSpPr>
        <p:spPr bwMode="auto">
          <a:xfrm flipH="1" flipV="1">
            <a:off x="2590800" y="5855628"/>
            <a:ext cx="0" cy="624469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0" y="48006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Uncovered</a:t>
            </a:r>
          </a:p>
          <a:p>
            <a:r>
              <a:rPr lang="en-US" dirty="0" smtClean="0">
                <a:latin typeface="+mj-lt"/>
              </a:rPr>
              <a:t>      soil   </a:t>
            </a:r>
            <a:endParaRPr lang="en-US" dirty="0"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0" y="29718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Foundation    </a:t>
            </a:r>
          </a:p>
          <a:p>
            <a:r>
              <a:rPr lang="en-US" dirty="0" smtClean="0">
                <a:latin typeface="+mj-lt"/>
              </a:rPr>
              <a:t>      wall</a:t>
            </a:r>
            <a:endParaRPr lang="en-US" dirty="0">
              <a:latin typeface="+mj-lt"/>
            </a:endParaRPr>
          </a:p>
        </p:txBody>
      </p:sp>
      <p:sp>
        <p:nvSpPr>
          <p:cNvPr id="31" name="Text Box 26"/>
          <p:cNvSpPr txBox="1">
            <a:spLocks noChangeArrowheads="1"/>
          </p:cNvSpPr>
          <p:nvPr/>
        </p:nvSpPr>
        <p:spPr bwMode="auto">
          <a:xfrm>
            <a:off x="1431925" y="3389313"/>
            <a:ext cx="387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i="0" dirty="0">
                <a:latin typeface="Times New Roman" pitchFamily="18" charset="0"/>
              </a:rPr>
              <a:t>  </a:t>
            </a:r>
            <a:r>
              <a:rPr lang="en-US" sz="1200" b="1" i="0" dirty="0">
                <a:latin typeface="Times New Roman" pitchFamily="18" charset="0"/>
              </a:rPr>
              <a:t>2’</a:t>
            </a:r>
          </a:p>
        </p:txBody>
      </p:sp>
      <p:sp>
        <p:nvSpPr>
          <p:cNvPr id="32" name="Line 25"/>
          <p:cNvSpPr>
            <a:spLocks noChangeShapeType="1"/>
          </p:cNvSpPr>
          <p:nvPr/>
        </p:nvSpPr>
        <p:spPr bwMode="auto">
          <a:xfrm flipH="1">
            <a:off x="1524000" y="3657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" name="Line 24"/>
          <p:cNvSpPr>
            <a:spLocks noChangeShapeType="1"/>
          </p:cNvSpPr>
          <p:nvPr/>
        </p:nvSpPr>
        <p:spPr bwMode="auto">
          <a:xfrm>
            <a:off x="1600200" y="3657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1066800" y="419100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</a:rPr>
              <a:t>    V                                                                                                              V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12825" y="2668850"/>
            <a:ext cx="838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</a:rPr>
              <a:t>     V</a:t>
            </a:r>
          </a:p>
          <a:p>
            <a:endParaRPr lang="en-US" b="1" dirty="0" smtClean="0">
              <a:latin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</a:endParaRPr>
          </a:p>
          <a:p>
            <a:endParaRPr lang="en-US" sz="1200" b="1" dirty="0" smtClean="0">
              <a:latin typeface="Times New Roman" pitchFamily="18" charset="0"/>
            </a:endParaRPr>
          </a:p>
          <a:p>
            <a:r>
              <a:rPr lang="en-US" b="1" dirty="0" smtClean="0">
                <a:latin typeface="Times New Roman" pitchFamily="18" charset="0"/>
              </a:rPr>
              <a:t>      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52600" y="4038600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+mj-lt"/>
              </a:rPr>
              <a:t>     </a:t>
            </a:r>
            <a:r>
              <a:rPr lang="en-US" sz="2000" b="1" dirty="0">
                <a:latin typeface="+mj-lt"/>
              </a:rPr>
              <a:t>7</a:t>
            </a:r>
            <a:r>
              <a:rPr lang="en-US" sz="2000" b="1" dirty="0" smtClean="0">
                <a:latin typeface="+mj-lt"/>
              </a:rPr>
              <a:t>5% coverage of soil by vapor barrier/retarder </a:t>
            </a:r>
            <a:endParaRPr lang="en-US" sz="2000" dirty="0">
              <a:latin typeface="+mj-lt"/>
            </a:endParaRPr>
          </a:p>
        </p:txBody>
      </p:sp>
      <p:sp>
        <p:nvSpPr>
          <p:cNvPr id="37" name="Rectangle 36"/>
          <p:cNvSpPr/>
          <p:nvPr/>
        </p:nvSpPr>
        <p:spPr>
          <a:xfrm flipV="1">
            <a:off x="1905000" y="2362200"/>
            <a:ext cx="304800" cy="152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1535113" y="6019800"/>
            <a:ext cx="6422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j-lt"/>
              </a:rPr>
              <a:t> V                                                                  V                                         V</a:t>
            </a:r>
            <a:endParaRPr lang="en-US" b="1" dirty="0">
              <a:latin typeface="+mj-lt"/>
            </a:endParaRPr>
          </a:p>
        </p:txBody>
      </p:sp>
      <p:sp>
        <p:nvSpPr>
          <p:cNvPr id="39" name="Rectangle 38"/>
          <p:cNvSpPr/>
          <p:nvPr/>
        </p:nvSpPr>
        <p:spPr>
          <a:xfrm flipV="1">
            <a:off x="4495800" y="6096000"/>
            <a:ext cx="381000" cy="228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343400" y="6324600"/>
            <a:ext cx="685800" cy="3048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0" y="7620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600200" y="64008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j-lt"/>
              </a:rPr>
              <a:t>    </a:t>
            </a:r>
            <a:r>
              <a:rPr lang="en-US" dirty="0" smtClean="0">
                <a:latin typeface="+mj-lt"/>
              </a:rPr>
              <a:t>Vapor barrier</a:t>
            </a:r>
            <a:endParaRPr lang="en-US" dirty="0"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371600" y="1981200"/>
            <a:ext cx="662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+mj-lt"/>
              </a:rPr>
              <a:t>40’</a:t>
            </a:r>
            <a:endParaRPr lang="en-US" b="1" dirty="0"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001000" y="40386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j-lt"/>
              </a:rPr>
              <a:t>24’</a:t>
            </a:r>
            <a:endParaRPr lang="en-US" b="1" dirty="0">
              <a:latin typeface="+mj-lt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4876800" y="2209800"/>
            <a:ext cx="31242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1371600" y="2209800"/>
            <a:ext cx="31242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8219069" y="2362200"/>
            <a:ext cx="0" cy="16764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8229601" y="4419600"/>
            <a:ext cx="0" cy="191666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407764" y="315724"/>
            <a:ext cx="6629400" cy="16312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  In order to meet the standard for proper ventilation, the   </a:t>
            </a:r>
          </a:p>
          <a:p>
            <a:r>
              <a:rPr lang="en-US" sz="2000" b="1" dirty="0" smtClean="0"/>
              <a:t>  crawl must have at least 70% coverage of the soil with a </a:t>
            </a:r>
          </a:p>
          <a:p>
            <a:r>
              <a:rPr lang="en-US" sz="2000" b="1" dirty="0" smtClean="0"/>
              <a:t>  Class 1 vapor barrier (4 or 6 mm) and have a minimum of </a:t>
            </a:r>
          </a:p>
          <a:p>
            <a:r>
              <a:rPr lang="en-US" sz="2000" b="1" dirty="0"/>
              <a:t> </a:t>
            </a:r>
            <a:r>
              <a:rPr lang="en-US" sz="2000" b="1" dirty="0" smtClean="0"/>
              <a:t> 1 sq. ft. of ventilation/150 sq. ft. of soil with a vent within 3’ </a:t>
            </a:r>
          </a:p>
          <a:p>
            <a:r>
              <a:rPr lang="en-US" sz="2000" b="1" dirty="0" smtClean="0"/>
              <a:t>  of each corner (to outside)</a:t>
            </a:r>
            <a:endParaRPr lang="en-US" sz="20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8357220" y="2131367"/>
            <a:ext cx="910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   40’</a:t>
            </a:r>
          </a:p>
          <a:p>
            <a:r>
              <a:rPr lang="en-US" sz="1200" b="1" dirty="0" smtClean="0"/>
              <a:t>x </a:t>
            </a:r>
            <a:r>
              <a:rPr lang="en-US" sz="1200" b="1" u="sng" dirty="0" smtClean="0"/>
              <a:t>24’</a:t>
            </a:r>
          </a:p>
          <a:p>
            <a:r>
              <a:rPr lang="en-US" sz="1200" b="1" dirty="0"/>
              <a:t> </a:t>
            </a:r>
            <a:r>
              <a:rPr lang="en-US" sz="1200" b="1" dirty="0" smtClean="0"/>
              <a:t>960 </a:t>
            </a:r>
            <a:r>
              <a:rPr lang="en-US" sz="800" b="1" dirty="0" err="1" smtClean="0"/>
              <a:t>sq.ft</a:t>
            </a:r>
            <a:r>
              <a:rPr lang="en-US" sz="800" b="1" dirty="0" smtClean="0"/>
              <a:t>. </a:t>
            </a:r>
            <a:endParaRPr lang="en-US" sz="8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8512099" y="3091364"/>
            <a:ext cx="5507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960</a:t>
            </a:r>
            <a:endParaRPr lang="en-US" sz="12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8219069" y="3085170"/>
            <a:ext cx="534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150</a:t>
            </a:r>
            <a:endParaRPr lang="en-US" sz="1200" b="1" dirty="0"/>
          </a:p>
        </p:txBody>
      </p:sp>
      <p:cxnSp>
        <p:nvCxnSpPr>
          <p:cNvPr id="54" name="Straight Connector 53"/>
          <p:cNvCxnSpPr/>
          <p:nvPr/>
        </p:nvCxnSpPr>
        <p:spPr>
          <a:xfrm>
            <a:off x="8561659" y="3153317"/>
            <a:ext cx="328961" cy="6195"/>
          </a:xfrm>
          <a:prstGeom prst="line">
            <a:avLst/>
          </a:prstGeom>
          <a:ln w="127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8573430" y="3153317"/>
            <a:ext cx="0" cy="136293"/>
          </a:xfrm>
          <a:prstGeom prst="line">
            <a:avLst/>
          </a:prstGeom>
          <a:ln w="127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8543074" y="2906441"/>
            <a:ext cx="662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6.4</a:t>
            </a:r>
            <a:r>
              <a:rPr lang="en-US" sz="800" b="1" dirty="0" smtClean="0"/>
              <a:t> sq. ft.</a:t>
            </a:r>
            <a:endParaRPr lang="en-US" sz="1200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8419170" y="3618131"/>
            <a:ext cx="954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    6.4</a:t>
            </a:r>
            <a:r>
              <a:rPr lang="en-US" sz="800" b="1" dirty="0" smtClean="0"/>
              <a:t> sq. ft.</a:t>
            </a:r>
            <a:endParaRPr lang="en-US" sz="1200" b="1" dirty="0" smtClean="0"/>
          </a:p>
          <a:p>
            <a:r>
              <a:rPr lang="en-US" sz="1200" b="1" u="sng" dirty="0"/>
              <a:t>x</a:t>
            </a:r>
            <a:r>
              <a:rPr lang="en-US" sz="1200" b="1" u="sng" dirty="0" smtClean="0"/>
              <a:t> 144</a:t>
            </a:r>
          </a:p>
          <a:p>
            <a:r>
              <a:rPr lang="en-US" sz="1200" b="1" dirty="0" smtClean="0"/>
              <a:t>921.6</a:t>
            </a:r>
            <a:r>
              <a:rPr lang="en-US" sz="800" b="1" dirty="0" smtClean="0"/>
              <a:t> sq. in.</a:t>
            </a:r>
            <a:endParaRPr lang="en-US" sz="1200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8229601" y="4714488"/>
            <a:ext cx="1304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128  921.6</a:t>
            </a:r>
            <a:endParaRPr lang="en-US" sz="1200" b="1" dirty="0"/>
          </a:p>
        </p:txBody>
      </p:sp>
      <p:cxnSp>
        <p:nvCxnSpPr>
          <p:cNvPr id="65" name="Straight Connector 64"/>
          <p:cNvCxnSpPr/>
          <p:nvPr/>
        </p:nvCxnSpPr>
        <p:spPr>
          <a:xfrm>
            <a:off x="8610600" y="4800600"/>
            <a:ext cx="0" cy="152400"/>
          </a:xfrm>
          <a:prstGeom prst="line">
            <a:avLst/>
          </a:prstGeom>
          <a:ln w="127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8610600" y="4800600"/>
            <a:ext cx="397107" cy="0"/>
          </a:xfrm>
          <a:prstGeom prst="line">
            <a:avLst/>
          </a:prstGeom>
          <a:ln w="127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8543073" y="4560332"/>
            <a:ext cx="7099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7.2 </a:t>
            </a:r>
            <a:r>
              <a:rPr lang="en-US" sz="800" b="1" dirty="0" smtClean="0"/>
              <a:t>vents</a:t>
            </a:r>
            <a:endParaRPr lang="en-US" sz="1200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7878957" y="6425581"/>
            <a:ext cx="11770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7.2</a:t>
            </a:r>
            <a:r>
              <a:rPr lang="en-US" sz="800" b="1" dirty="0" smtClean="0"/>
              <a:t> vents </a:t>
            </a:r>
            <a:r>
              <a:rPr lang="en-US" sz="1200" b="1" dirty="0" smtClean="0"/>
              <a:t>= 8 </a:t>
            </a:r>
            <a:r>
              <a:rPr lang="en-US" sz="800" b="1" dirty="0" smtClean="0"/>
              <a:t>vents</a:t>
            </a:r>
            <a:endParaRPr lang="en-US" sz="12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1066800" y="2281985"/>
            <a:ext cx="692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/>
                <a:cs typeface="Times New Roman"/>
              </a:rPr>
              <a:t>                                                                                    </a:t>
            </a:r>
            <a:r>
              <a:rPr lang="en-US" b="1" dirty="0" smtClean="0">
                <a:latin typeface="Times New Roman"/>
                <a:cs typeface="Times New Roman"/>
              </a:rPr>
              <a:t>V                                                  V</a:t>
            </a:r>
            <a:endParaRPr lang="en-US" sz="1200" b="1" dirty="0">
              <a:latin typeface="Times New Roman"/>
              <a:cs typeface="Times New Roman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886415" y="2932473"/>
            <a:ext cx="5581185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This meets the standard for adequate ventilation.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868153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60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371600" y="1828800"/>
            <a:ext cx="6616700" cy="3949700"/>
            <a:chOff x="868" y="1396"/>
            <a:chExt cx="4168" cy="2488"/>
          </a:xfrm>
          <a:solidFill>
            <a:schemeClr val="bg1">
              <a:lumMod val="65000"/>
            </a:schemeClr>
          </a:solidFill>
        </p:grpSpPr>
        <p:sp>
          <p:nvSpPr>
            <p:cNvPr id="90158" name="Rectangle 3"/>
            <p:cNvSpPr>
              <a:spLocks noChangeArrowheads="1"/>
            </p:cNvSpPr>
            <p:nvPr/>
          </p:nvSpPr>
          <p:spPr bwMode="auto">
            <a:xfrm>
              <a:off x="868" y="1396"/>
              <a:ext cx="4168" cy="2488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59" name="Rectangle 4"/>
            <p:cNvSpPr>
              <a:spLocks noChangeArrowheads="1"/>
            </p:cNvSpPr>
            <p:nvPr/>
          </p:nvSpPr>
          <p:spPr bwMode="auto">
            <a:xfrm>
              <a:off x="971" y="1505"/>
              <a:ext cx="3962" cy="2270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0115" name="Rectangle 5"/>
          <p:cNvSpPr>
            <a:spLocks noChangeArrowheads="1"/>
          </p:cNvSpPr>
          <p:nvPr/>
        </p:nvSpPr>
        <p:spPr bwMode="auto">
          <a:xfrm>
            <a:off x="1524000" y="1981200"/>
            <a:ext cx="6324600" cy="365760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2400" b="0" i="0">
              <a:latin typeface="Times New Roman" pitchFamily="18" charset="0"/>
            </a:endParaRPr>
          </a:p>
        </p:txBody>
      </p:sp>
      <p:sp>
        <p:nvSpPr>
          <p:cNvPr id="90118" name="Text Box 9"/>
          <p:cNvSpPr txBox="1">
            <a:spLocks noChangeArrowheads="1"/>
          </p:cNvSpPr>
          <p:nvPr/>
        </p:nvSpPr>
        <p:spPr bwMode="auto">
          <a:xfrm>
            <a:off x="3200400" y="1066800"/>
            <a:ext cx="2209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+mj-lt"/>
              </a:rPr>
              <a:t>   </a:t>
            </a:r>
            <a:endParaRPr lang="en-US" b="1" dirty="0">
              <a:latin typeface="+mj-lt"/>
            </a:endParaRPr>
          </a:p>
        </p:txBody>
      </p:sp>
      <p:sp>
        <p:nvSpPr>
          <p:cNvPr id="90122" name="Text Box 15"/>
          <p:cNvSpPr txBox="1">
            <a:spLocks noChangeArrowheads="1"/>
          </p:cNvSpPr>
          <p:nvPr/>
        </p:nvSpPr>
        <p:spPr bwMode="auto">
          <a:xfrm>
            <a:off x="1524000" y="2819400"/>
            <a:ext cx="6324600" cy="338554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1600" b="0" i="0">
              <a:latin typeface="Times New Roman" pitchFamily="18" charset="0"/>
            </a:endParaRPr>
          </a:p>
        </p:txBody>
      </p:sp>
      <p:sp>
        <p:nvSpPr>
          <p:cNvPr id="90123" name="Text Box 16"/>
          <p:cNvSpPr txBox="1">
            <a:spLocks noChangeArrowheads="1"/>
          </p:cNvSpPr>
          <p:nvPr/>
        </p:nvSpPr>
        <p:spPr bwMode="auto">
          <a:xfrm>
            <a:off x="1524000" y="4267200"/>
            <a:ext cx="6324600" cy="338554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1600" b="0" i="0">
              <a:latin typeface="Times New Roman" pitchFamily="18" charset="0"/>
            </a:endParaRPr>
          </a:p>
        </p:txBody>
      </p:sp>
      <p:sp>
        <p:nvSpPr>
          <p:cNvPr id="90125" name="Line 18"/>
          <p:cNvSpPr>
            <a:spLocks noChangeShapeType="1"/>
          </p:cNvSpPr>
          <p:nvPr/>
        </p:nvSpPr>
        <p:spPr bwMode="auto">
          <a:xfrm>
            <a:off x="1066800" y="4419600"/>
            <a:ext cx="0" cy="175260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0126" name="Line 19"/>
          <p:cNvSpPr>
            <a:spLocks noChangeShapeType="1"/>
          </p:cNvSpPr>
          <p:nvPr/>
        </p:nvSpPr>
        <p:spPr bwMode="auto">
          <a:xfrm flipV="1">
            <a:off x="1066800" y="2286000"/>
            <a:ext cx="0" cy="167640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0127" name="Text Box 20"/>
          <p:cNvSpPr txBox="1">
            <a:spLocks noChangeArrowheads="1"/>
          </p:cNvSpPr>
          <p:nvPr/>
        </p:nvSpPr>
        <p:spPr bwMode="auto">
          <a:xfrm>
            <a:off x="517525" y="4024313"/>
            <a:ext cx="8112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i="0">
                <a:latin typeface="Times New Roman" pitchFamily="18" charset="0"/>
              </a:rPr>
              <a:t>       </a:t>
            </a:r>
            <a:r>
              <a:rPr lang="en-US" sz="1600" i="0">
                <a:solidFill>
                  <a:srgbClr val="FFFFFF"/>
                </a:solidFill>
                <a:latin typeface="Times New Roman" pitchFamily="18" charset="0"/>
              </a:rPr>
              <a:t>24’</a:t>
            </a:r>
          </a:p>
        </p:txBody>
      </p:sp>
      <p:sp>
        <p:nvSpPr>
          <p:cNvPr id="90128" name="Line 21"/>
          <p:cNvSpPr>
            <a:spLocks noChangeShapeType="1"/>
          </p:cNvSpPr>
          <p:nvPr/>
        </p:nvSpPr>
        <p:spPr bwMode="auto">
          <a:xfrm>
            <a:off x="2438400" y="44958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0129" name="Line 22"/>
          <p:cNvSpPr>
            <a:spLocks noChangeShapeType="1"/>
          </p:cNvSpPr>
          <p:nvPr/>
        </p:nvSpPr>
        <p:spPr bwMode="auto">
          <a:xfrm flipV="1">
            <a:off x="2438400" y="4267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0130" name="Line 23"/>
          <p:cNvSpPr>
            <a:spLocks noChangeShapeType="1"/>
          </p:cNvSpPr>
          <p:nvPr/>
        </p:nvSpPr>
        <p:spPr bwMode="auto">
          <a:xfrm flipV="1">
            <a:off x="2438400" y="4267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0131" name="Text Box 24"/>
          <p:cNvSpPr txBox="1">
            <a:spLocks noChangeArrowheads="1"/>
          </p:cNvSpPr>
          <p:nvPr/>
        </p:nvSpPr>
        <p:spPr bwMode="auto">
          <a:xfrm>
            <a:off x="2438400" y="4114800"/>
            <a:ext cx="76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i="0" dirty="0">
                <a:latin typeface="Times New Roman" pitchFamily="18" charset="0"/>
              </a:rPr>
              <a:t>        </a:t>
            </a:r>
          </a:p>
          <a:p>
            <a:r>
              <a:rPr lang="en-US" sz="1200" i="0" dirty="0">
                <a:latin typeface="Times New Roman" pitchFamily="18" charset="0"/>
              </a:rPr>
              <a:t> </a:t>
            </a:r>
            <a:r>
              <a:rPr lang="en-US" sz="1200" b="1" i="0" dirty="0">
                <a:latin typeface="Times New Roman" pitchFamily="18" charset="0"/>
              </a:rPr>
              <a:t>3’</a:t>
            </a:r>
          </a:p>
        </p:txBody>
      </p:sp>
      <p:sp>
        <p:nvSpPr>
          <p:cNvPr id="90132" name="Line 25"/>
          <p:cNvSpPr>
            <a:spLocks noChangeShapeType="1"/>
          </p:cNvSpPr>
          <p:nvPr/>
        </p:nvSpPr>
        <p:spPr bwMode="auto">
          <a:xfrm flipV="1">
            <a:off x="2438400" y="2819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0133" name="Line 26"/>
          <p:cNvSpPr>
            <a:spLocks noChangeShapeType="1"/>
          </p:cNvSpPr>
          <p:nvPr/>
        </p:nvSpPr>
        <p:spPr bwMode="auto">
          <a:xfrm>
            <a:off x="2438400" y="2971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0134" name="Text Box 27"/>
          <p:cNvSpPr txBox="1">
            <a:spLocks noChangeArrowheads="1"/>
          </p:cNvSpPr>
          <p:nvPr/>
        </p:nvSpPr>
        <p:spPr bwMode="auto">
          <a:xfrm>
            <a:off x="2133600" y="2819400"/>
            <a:ext cx="12096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 i="0" dirty="0">
                <a:latin typeface="Times New Roman" pitchFamily="18" charset="0"/>
              </a:rPr>
              <a:t>         3’</a:t>
            </a:r>
          </a:p>
        </p:txBody>
      </p:sp>
      <p:sp>
        <p:nvSpPr>
          <p:cNvPr id="90135" name="Text Box 30"/>
          <p:cNvSpPr txBox="1">
            <a:spLocks noChangeArrowheads="1"/>
          </p:cNvSpPr>
          <p:nvPr/>
        </p:nvSpPr>
        <p:spPr bwMode="auto">
          <a:xfrm>
            <a:off x="1524000" y="5486400"/>
            <a:ext cx="6400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i="0" dirty="0">
                <a:latin typeface="Times New Roman" pitchFamily="18" charset="0"/>
              </a:rPr>
              <a:t>  </a:t>
            </a:r>
            <a:r>
              <a:rPr lang="en-US" sz="2000" b="1" i="0" dirty="0" smtClean="0">
                <a:latin typeface="+mj-lt"/>
              </a:rPr>
              <a:t>V              </a:t>
            </a:r>
            <a:r>
              <a:rPr lang="en-US" sz="2000" b="1" dirty="0">
                <a:latin typeface="+mj-lt"/>
              </a:rPr>
              <a:t> </a:t>
            </a:r>
            <a:r>
              <a:rPr lang="en-US" sz="2000" b="1" i="0" dirty="0" smtClean="0">
                <a:latin typeface="+mj-lt"/>
              </a:rPr>
              <a:t>               </a:t>
            </a:r>
            <a:r>
              <a:rPr lang="en-US" sz="2000" b="1" dirty="0">
                <a:latin typeface="+mj-lt"/>
              </a:rPr>
              <a:t> </a:t>
            </a:r>
            <a:r>
              <a:rPr lang="en-US" sz="2000" b="1" i="0" dirty="0" smtClean="0">
                <a:latin typeface="+mj-lt"/>
              </a:rPr>
              <a:t>                            V                                      V</a:t>
            </a:r>
            <a:endParaRPr lang="en-US" sz="2000" b="1" i="0" dirty="0">
              <a:latin typeface="+mj-lt"/>
            </a:endParaRPr>
          </a:p>
        </p:txBody>
      </p:sp>
      <p:sp>
        <p:nvSpPr>
          <p:cNvPr id="90136" name="Text Box 32"/>
          <p:cNvSpPr txBox="1">
            <a:spLocks noChangeArrowheads="1"/>
          </p:cNvSpPr>
          <p:nvPr/>
        </p:nvSpPr>
        <p:spPr bwMode="auto">
          <a:xfrm>
            <a:off x="1295400" y="2057400"/>
            <a:ext cx="409575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2000" b="1" i="0" dirty="0" smtClean="0">
              <a:latin typeface="+mj-lt"/>
            </a:endParaRPr>
          </a:p>
          <a:p>
            <a:endParaRPr lang="en-US" sz="2000" b="1" dirty="0">
              <a:latin typeface="+mj-lt"/>
            </a:endParaRPr>
          </a:p>
          <a:p>
            <a:endParaRPr lang="en-US" sz="2000" b="1" i="0" dirty="0" smtClean="0">
              <a:latin typeface="+mj-lt"/>
            </a:endParaRPr>
          </a:p>
          <a:p>
            <a:endParaRPr lang="en-US" sz="2000" b="1" dirty="0">
              <a:latin typeface="+mj-lt"/>
            </a:endParaRPr>
          </a:p>
          <a:p>
            <a:r>
              <a:rPr lang="en-US" sz="2000" b="1" dirty="0" smtClean="0">
                <a:latin typeface="+mj-lt"/>
              </a:rPr>
              <a:t/>
            </a:r>
            <a:br>
              <a:rPr lang="en-US" sz="2000" b="1" dirty="0" smtClean="0">
                <a:latin typeface="+mj-lt"/>
              </a:rPr>
            </a:br>
            <a:r>
              <a:rPr lang="en-US" sz="2000" b="1" dirty="0" smtClean="0">
                <a:latin typeface="+mj-lt"/>
              </a:rPr>
              <a:t>V</a:t>
            </a:r>
            <a:br>
              <a:rPr lang="en-US" sz="2000" b="1" dirty="0" smtClean="0">
                <a:latin typeface="+mj-lt"/>
              </a:rPr>
            </a:br>
            <a:r>
              <a:rPr lang="en-US" sz="2000" b="1" dirty="0" smtClean="0">
                <a:latin typeface="+mj-lt"/>
              </a:rPr>
              <a:t/>
            </a:r>
            <a:br>
              <a:rPr lang="en-US" sz="2000" b="1" dirty="0" smtClean="0">
                <a:latin typeface="+mj-lt"/>
              </a:rPr>
            </a:br>
            <a:r>
              <a:rPr lang="en-US" sz="2000" b="1" dirty="0" smtClean="0">
                <a:latin typeface="+mj-lt"/>
              </a:rPr>
              <a:t/>
            </a:r>
            <a:br>
              <a:rPr lang="en-US" sz="2000" b="1" dirty="0" smtClean="0">
                <a:latin typeface="+mj-lt"/>
              </a:rPr>
            </a:br>
            <a:r>
              <a:rPr lang="en-US" sz="2000" b="1" dirty="0" smtClean="0">
                <a:latin typeface="+mj-lt"/>
              </a:rPr>
              <a:t/>
            </a:r>
            <a:br>
              <a:rPr lang="en-US" sz="2000" b="1" dirty="0" smtClean="0">
                <a:latin typeface="+mj-lt"/>
              </a:rPr>
            </a:br>
            <a:r>
              <a:rPr lang="en-US" sz="2000" b="1" dirty="0" smtClean="0">
                <a:latin typeface="+mj-lt"/>
              </a:rPr>
              <a:t/>
            </a:r>
            <a:br>
              <a:rPr lang="en-US" sz="2000" b="1" dirty="0" smtClean="0">
                <a:latin typeface="+mj-lt"/>
              </a:rPr>
            </a:br>
            <a:endParaRPr lang="en-US" sz="2000" b="1" i="0" dirty="0">
              <a:latin typeface="+mj-lt"/>
            </a:endParaRPr>
          </a:p>
        </p:txBody>
      </p:sp>
      <p:sp>
        <p:nvSpPr>
          <p:cNvPr id="90137" name="Text Box 33"/>
          <p:cNvSpPr txBox="1">
            <a:spLocks noChangeArrowheads="1"/>
          </p:cNvSpPr>
          <p:nvPr/>
        </p:nvSpPr>
        <p:spPr bwMode="auto">
          <a:xfrm>
            <a:off x="7772400" y="2209800"/>
            <a:ext cx="33695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2000" b="1" i="0" dirty="0" smtClean="0">
              <a:latin typeface="+mj-lt"/>
            </a:endParaRPr>
          </a:p>
          <a:p>
            <a:endParaRPr lang="en-US" sz="2000" b="1" dirty="0">
              <a:latin typeface="+mj-lt"/>
            </a:endParaRPr>
          </a:p>
          <a:p>
            <a:endParaRPr lang="en-US" sz="2000" b="1" i="0" dirty="0" smtClean="0">
              <a:latin typeface="+mj-lt"/>
            </a:endParaRPr>
          </a:p>
          <a:p>
            <a:endParaRPr lang="en-US" sz="2000" b="1" dirty="0">
              <a:latin typeface="+mj-lt"/>
            </a:endParaRPr>
          </a:p>
          <a:p>
            <a:r>
              <a:rPr lang="en-US" sz="2000" b="1" i="0" dirty="0" smtClean="0">
                <a:latin typeface="+mj-lt"/>
              </a:rPr>
              <a:t>V</a:t>
            </a:r>
          </a:p>
          <a:p>
            <a:endParaRPr lang="en-US" sz="2000" b="1" dirty="0">
              <a:latin typeface="+mj-lt"/>
            </a:endParaRPr>
          </a:p>
          <a:p>
            <a:endParaRPr lang="en-US" sz="2000" b="1" i="0" dirty="0" smtClean="0">
              <a:latin typeface="+mj-lt"/>
            </a:endParaRPr>
          </a:p>
          <a:p>
            <a:endParaRPr lang="en-US" sz="2000" b="1" dirty="0">
              <a:latin typeface="+mj-lt"/>
            </a:endParaRPr>
          </a:p>
          <a:p>
            <a:endParaRPr lang="en-US" sz="2000" b="1" i="0" dirty="0">
              <a:latin typeface="+mj-lt"/>
            </a:endParaRPr>
          </a:p>
        </p:txBody>
      </p:sp>
      <p:sp>
        <p:nvSpPr>
          <p:cNvPr id="90138" name="Text Box 34"/>
          <p:cNvSpPr txBox="1">
            <a:spLocks noChangeArrowheads="1"/>
          </p:cNvSpPr>
          <p:nvPr/>
        </p:nvSpPr>
        <p:spPr bwMode="auto">
          <a:xfrm>
            <a:off x="1371600" y="1676400"/>
            <a:ext cx="6553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+mj-lt"/>
              </a:rPr>
              <a:t> </a:t>
            </a:r>
            <a:r>
              <a:rPr lang="en-US" sz="2000" b="1" dirty="0" smtClean="0">
                <a:latin typeface="+mj-lt"/>
              </a:rPr>
              <a:t> V</a:t>
            </a:r>
            <a:r>
              <a:rPr lang="en-US" sz="2000" b="1" i="0" dirty="0" smtClean="0">
                <a:latin typeface="+mj-lt"/>
              </a:rPr>
              <a:t>                                                 </a:t>
            </a:r>
            <a:r>
              <a:rPr lang="en-US" sz="2000" b="1" dirty="0">
                <a:latin typeface="+mj-lt"/>
              </a:rPr>
              <a:t>V</a:t>
            </a:r>
            <a:r>
              <a:rPr lang="en-US" sz="2000" b="1" i="0" dirty="0" smtClean="0">
                <a:latin typeface="+mj-lt"/>
              </a:rPr>
              <a:t>                                                 V</a:t>
            </a:r>
            <a:endParaRPr lang="en-US" sz="2000" b="1" i="0" dirty="0">
              <a:latin typeface="+mj-lt"/>
            </a:endParaRPr>
          </a:p>
        </p:txBody>
      </p:sp>
      <p:sp>
        <p:nvSpPr>
          <p:cNvPr id="90143" name="Text Box 6"/>
          <p:cNvSpPr txBox="1">
            <a:spLocks noChangeArrowheads="1"/>
          </p:cNvSpPr>
          <p:nvPr/>
        </p:nvSpPr>
        <p:spPr bwMode="auto">
          <a:xfrm>
            <a:off x="1752600" y="3429000"/>
            <a:ext cx="5578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Tahoma" pitchFamily="34" charset="0"/>
              </a:rPr>
              <a:t>          </a:t>
            </a:r>
            <a:r>
              <a:rPr lang="en-US" sz="2400" b="1" dirty="0">
                <a:latin typeface="+mj-lt"/>
              </a:rPr>
              <a:t>Coverage of  soil by vapor barrier     </a:t>
            </a:r>
          </a:p>
        </p:txBody>
      </p:sp>
      <p:sp>
        <p:nvSpPr>
          <p:cNvPr id="90144" name="Rectangle 7"/>
          <p:cNvSpPr>
            <a:spLocks noChangeArrowheads="1"/>
          </p:cNvSpPr>
          <p:nvPr/>
        </p:nvSpPr>
        <p:spPr bwMode="auto">
          <a:xfrm>
            <a:off x="2057400" y="2971800"/>
            <a:ext cx="1524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145" name="Rectangle 8"/>
          <p:cNvSpPr>
            <a:spLocks noChangeArrowheads="1"/>
          </p:cNvSpPr>
          <p:nvPr/>
        </p:nvSpPr>
        <p:spPr bwMode="auto">
          <a:xfrm>
            <a:off x="2057400" y="4419600"/>
            <a:ext cx="1524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146" name="Rectangle 9"/>
          <p:cNvSpPr>
            <a:spLocks noChangeArrowheads="1"/>
          </p:cNvSpPr>
          <p:nvPr/>
        </p:nvSpPr>
        <p:spPr bwMode="auto">
          <a:xfrm>
            <a:off x="2895600" y="2971800"/>
            <a:ext cx="1524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147" name="Rectangle 10"/>
          <p:cNvSpPr>
            <a:spLocks noChangeArrowheads="1"/>
          </p:cNvSpPr>
          <p:nvPr/>
        </p:nvSpPr>
        <p:spPr bwMode="auto">
          <a:xfrm>
            <a:off x="2895600" y="4419600"/>
            <a:ext cx="1524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148" name="Rectangle 11"/>
          <p:cNvSpPr>
            <a:spLocks noChangeArrowheads="1"/>
          </p:cNvSpPr>
          <p:nvPr/>
        </p:nvSpPr>
        <p:spPr bwMode="auto">
          <a:xfrm>
            <a:off x="3657600" y="2971800"/>
            <a:ext cx="1524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149" name="Rectangle 12"/>
          <p:cNvSpPr>
            <a:spLocks noChangeArrowheads="1"/>
          </p:cNvSpPr>
          <p:nvPr/>
        </p:nvSpPr>
        <p:spPr bwMode="auto">
          <a:xfrm>
            <a:off x="4495800" y="4419600"/>
            <a:ext cx="1524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150" name="Rectangle 13"/>
          <p:cNvSpPr>
            <a:spLocks noChangeArrowheads="1"/>
          </p:cNvSpPr>
          <p:nvPr/>
        </p:nvSpPr>
        <p:spPr bwMode="auto">
          <a:xfrm>
            <a:off x="3657600" y="4419600"/>
            <a:ext cx="1524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151" name="Rectangle 14"/>
          <p:cNvSpPr>
            <a:spLocks noChangeArrowheads="1"/>
          </p:cNvSpPr>
          <p:nvPr/>
        </p:nvSpPr>
        <p:spPr bwMode="auto">
          <a:xfrm>
            <a:off x="7086600" y="4419600"/>
            <a:ext cx="1524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152" name="Rectangle 15"/>
          <p:cNvSpPr>
            <a:spLocks noChangeArrowheads="1"/>
          </p:cNvSpPr>
          <p:nvPr/>
        </p:nvSpPr>
        <p:spPr bwMode="auto">
          <a:xfrm>
            <a:off x="5410200" y="4419600"/>
            <a:ext cx="1524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153" name="Rectangle 16"/>
          <p:cNvSpPr>
            <a:spLocks noChangeArrowheads="1"/>
          </p:cNvSpPr>
          <p:nvPr/>
        </p:nvSpPr>
        <p:spPr bwMode="auto">
          <a:xfrm>
            <a:off x="4495800" y="2971800"/>
            <a:ext cx="1524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154" name="Rectangle 17"/>
          <p:cNvSpPr>
            <a:spLocks noChangeArrowheads="1"/>
          </p:cNvSpPr>
          <p:nvPr/>
        </p:nvSpPr>
        <p:spPr bwMode="auto">
          <a:xfrm>
            <a:off x="6248400" y="4419600"/>
            <a:ext cx="1524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155" name="Rectangle 18"/>
          <p:cNvSpPr>
            <a:spLocks noChangeArrowheads="1"/>
          </p:cNvSpPr>
          <p:nvPr/>
        </p:nvSpPr>
        <p:spPr bwMode="auto">
          <a:xfrm>
            <a:off x="5410200" y="2971800"/>
            <a:ext cx="1524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156" name="Rectangle 19"/>
          <p:cNvSpPr>
            <a:spLocks noChangeArrowheads="1"/>
          </p:cNvSpPr>
          <p:nvPr/>
        </p:nvSpPr>
        <p:spPr bwMode="auto">
          <a:xfrm>
            <a:off x="6248400" y="2971800"/>
            <a:ext cx="1524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157" name="Rectangle 20"/>
          <p:cNvSpPr>
            <a:spLocks noChangeArrowheads="1"/>
          </p:cNvSpPr>
          <p:nvPr/>
        </p:nvSpPr>
        <p:spPr bwMode="auto">
          <a:xfrm>
            <a:off x="7086600" y="2971800"/>
            <a:ext cx="1524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Rectangle 48"/>
          <p:cNvSpPr/>
          <p:nvPr/>
        </p:nvSpPr>
        <p:spPr>
          <a:xfrm flipV="1">
            <a:off x="1905000" y="1828800"/>
            <a:ext cx="304800" cy="152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267200" y="5791200"/>
            <a:ext cx="762000" cy="3048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 flipV="1">
            <a:off x="4495800" y="5638800"/>
            <a:ext cx="304800" cy="152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-16933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7620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228600"/>
            <a:ext cx="868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+mj-lt"/>
              </a:rPr>
              <a:t>Does this crawl space meet the ventilation requirements?</a:t>
            </a:r>
            <a:endParaRPr lang="en-US" sz="2400" b="1" dirty="0">
              <a:latin typeface="+mj-lt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914400" y="1828800"/>
            <a:ext cx="0" cy="17526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914400" y="3962400"/>
            <a:ext cx="0" cy="18288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09600" y="3581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24’</a:t>
            </a:r>
            <a:endParaRPr lang="en-US" sz="2000" b="1" dirty="0">
              <a:latin typeface="+mj-lt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953000" y="6400800"/>
            <a:ext cx="30480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>
            <a:off x="1371600" y="6400800"/>
            <a:ext cx="28956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267200" y="6248400"/>
            <a:ext cx="68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  40’</a:t>
            </a:r>
            <a:endParaRPr lang="en-US" sz="2000" b="1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60960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+mj-lt"/>
              </a:rPr>
              <a:t>It has 8 standard vents (8” X 16”) and a Class 1 vapor barrier</a:t>
            </a:r>
            <a:endParaRPr lang="en-US" sz="20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01000" y="2971800"/>
            <a:ext cx="1371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 smtClean="0">
                <a:latin typeface="+mj-lt"/>
              </a:rPr>
              <a:t>720 sq. ft</a:t>
            </a:r>
            <a:r>
              <a:rPr lang="en-US" sz="1200" b="1" dirty="0" smtClean="0">
                <a:latin typeface="+mj-lt"/>
              </a:rPr>
              <a:t>.</a:t>
            </a:r>
          </a:p>
          <a:p>
            <a:r>
              <a:rPr lang="en-US" sz="1200" b="1" dirty="0" smtClean="0">
                <a:latin typeface="+mj-lt"/>
              </a:rPr>
              <a:t>960 sq. ft.        </a:t>
            </a:r>
            <a:endParaRPr lang="en-US" sz="1200" b="1" u="sng" dirty="0" smtClean="0">
              <a:latin typeface="+mj-lt"/>
            </a:endParaRPr>
          </a:p>
          <a:p>
            <a:endParaRPr lang="en-US" sz="1200" b="1" dirty="0" smtClean="0">
              <a:latin typeface="+mj-lt"/>
            </a:endParaRPr>
          </a:p>
          <a:p>
            <a:endParaRPr lang="en-US" sz="1200" b="1" dirty="0">
              <a:latin typeface="+mj-lt"/>
            </a:endParaRPr>
          </a:p>
          <a:p>
            <a:endParaRPr lang="en-US" sz="1200" b="1" dirty="0">
              <a:latin typeface="+mj-lt"/>
            </a:endParaRPr>
          </a:p>
          <a:p>
            <a:r>
              <a:rPr lang="en-US" sz="1200" b="1" dirty="0" smtClean="0">
                <a:latin typeface="+mj-lt"/>
              </a:rPr>
              <a:t>150    960 sq. ft.</a:t>
            </a:r>
          </a:p>
          <a:p>
            <a:endParaRPr lang="en-US" sz="1200" b="1" dirty="0">
              <a:latin typeface="+mj-lt"/>
            </a:endParaRPr>
          </a:p>
          <a:p>
            <a:endParaRPr lang="en-US" sz="12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8382000" y="3962400"/>
            <a:ext cx="0" cy="1524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382000" y="3962400"/>
            <a:ext cx="381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458200" y="3733800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6.4 sq. ft.</a:t>
            </a:r>
            <a:endParaRPr lang="en-US" sz="1200" b="1" dirty="0"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01000" y="42672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       6.4 sq. ft.</a:t>
            </a:r>
          </a:p>
          <a:p>
            <a:r>
              <a:rPr lang="en-US" sz="1200" b="1" dirty="0" smtClean="0">
                <a:latin typeface="+mj-lt"/>
              </a:rPr>
              <a:t>  </a:t>
            </a:r>
            <a:r>
              <a:rPr lang="en-US" sz="1200" b="1" u="sng" dirty="0" smtClean="0">
                <a:latin typeface="+mj-lt"/>
              </a:rPr>
              <a:t>X 144</a:t>
            </a:r>
            <a:r>
              <a:rPr lang="en-US" sz="1200" b="1" dirty="0" smtClean="0">
                <a:latin typeface="+mj-lt"/>
              </a:rPr>
              <a:t> sq. in.</a:t>
            </a:r>
            <a:endParaRPr lang="en-US" sz="1200" b="1" u="sng" dirty="0" smtClean="0">
              <a:latin typeface="+mj-lt"/>
            </a:endParaRPr>
          </a:p>
          <a:p>
            <a:r>
              <a:rPr lang="en-US" sz="1200" b="1" dirty="0" smtClean="0">
                <a:latin typeface="+mj-lt"/>
              </a:rPr>
              <a:t>  921.6 sq. in. </a:t>
            </a:r>
            <a:endParaRPr lang="en-US" sz="1200" b="1" dirty="0"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924800" y="5257800"/>
            <a:ext cx="121920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+mj-lt"/>
              </a:rPr>
              <a:t>  </a:t>
            </a:r>
            <a:r>
              <a:rPr lang="en-US" sz="1200" b="1" dirty="0" smtClean="0">
                <a:latin typeface="+mj-lt"/>
              </a:rPr>
              <a:t>128   921.6</a:t>
            </a:r>
            <a:endParaRPr lang="en-US" sz="1200" dirty="0">
              <a:latin typeface="+mj-lt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8382000" y="5334000"/>
            <a:ext cx="0" cy="1524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8382000" y="5334000"/>
            <a:ext cx="4572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458200" y="5105400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7.2 vents </a:t>
            </a:r>
            <a:endParaRPr lang="en-US" sz="1200" b="1" dirty="0"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229600" y="57150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  7.2 = 8</a:t>
            </a:r>
          </a:p>
          <a:p>
            <a:r>
              <a:rPr lang="en-US" sz="1200" b="1" dirty="0" smtClean="0">
                <a:latin typeface="+mj-lt"/>
              </a:rPr>
              <a:t>Standard   </a:t>
            </a:r>
          </a:p>
          <a:p>
            <a:r>
              <a:rPr lang="en-US" sz="1200" b="1" dirty="0" smtClean="0">
                <a:latin typeface="+mj-lt"/>
              </a:rPr>
              <a:t>   vents</a:t>
            </a:r>
            <a:endParaRPr lang="en-US" sz="1200" b="1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77200" y="838200"/>
            <a:ext cx="9906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  <a:cs typeface="Cambria"/>
              </a:rPr>
              <a:t>24’ – 6’ =18’</a:t>
            </a:r>
          </a:p>
          <a:p>
            <a:pPr algn="ctr"/>
            <a:endParaRPr lang="en-US" sz="1200" b="1" dirty="0">
              <a:latin typeface="+mj-lt"/>
              <a:cs typeface="Cambria"/>
            </a:endParaRPr>
          </a:p>
          <a:p>
            <a:pPr algn="ctr"/>
            <a:r>
              <a:rPr lang="en-US" sz="1200" b="1" dirty="0" smtClean="0">
                <a:latin typeface="+mj-lt"/>
                <a:cs typeface="Cambria"/>
              </a:rPr>
              <a:t>40’</a:t>
            </a:r>
          </a:p>
          <a:p>
            <a:pPr algn="ctr"/>
            <a:r>
              <a:rPr lang="en-US" sz="1200" b="1" u="sng" dirty="0" smtClean="0">
                <a:latin typeface="+mj-lt"/>
                <a:cs typeface="Cambria"/>
              </a:rPr>
              <a:t>X18’</a:t>
            </a:r>
          </a:p>
          <a:p>
            <a:pPr algn="ctr"/>
            <a:r>
              <a:rPr lang="en-US" sz="1200" b="1" dirty="0" smtClean="0">
                <a:latin typeface="+mj-lt"/>
                <a:cs typeface="Cambria"/>
              </a:rPr>
              <a:t>720 sq. ft.</a:t>
            </a:r>
          </a:p>
          <a:p>
            <a:pPr algn="ctr"/>
            <a:endParaRPr lang="en-US" sz="1200" b="1" dirty="0">
              <a:latin typeface="+mj-lt"/>
              <a:cs typeface="Cambria"/>
            </a:endParaRPr>
          </a:p>
          <a:p>
            <a:pPr algn="ctr"/>
            <a:r>
              <a:rPr lang="en-US" sz="1200" b="1" dirty="0" smtClean="0">
                <a:latin typeface="+mj-lt"/>
                <a:cs typeface="Cambria"/>
              </a:rPr>
              <a:t>  40’</a:t>
            </a:r>
          </a:p>
          <a:p>
            <a:pPr algn="ctr"/>
            <a:r>
              <a:rPr lang="en-US" sz="1200" b="1" u="sng" dirty="0" smtClean="0">
                <a:latin typeface="+mj-lt"/>
                <a:cs typeface="Cambria"/>
              </a:rPr>
              <a:t>X 24’</a:t>
            </a:r>
          </a:p>
          <a:p>
            <a:pPr algn="ctr"/>
            <a:r>
              <a:rPr lang="en-US" sz="1200" b="1" dirty="0" smtClean="0">
                <a:latin typeface="+mj-lt"/>
                <a:cs typeface="Cambria"/>
              </a:rPr>
              <a:t>960 sq. ft. </a:t>
            </a:r>
            <a:endParaRPr lang="en-US" sz="1200" b="1" dirty="0">
              <a:latin typeface="+mj-lt"/>
              <a:cs typeface="Cambri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10600" y="2971800"/>
            <a:ext cx="6418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= 75% </a:t>
            </a:r>
            <a:endParaRPr lang="en-US" sz="1200" b="1" dirty="0"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71800" y="2209800"/>
            <a:ext cx="3276600" cy="40011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+mj-lt"/>
              </a:rPr>
              <a:t>Yes, it meets the standard!</a:t>
            </a:r>
            <a:endParaRPr lang="en-US" sz="2000" b="1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00200" y="4724400"/>
            <a:ext cx="6172200" cy="76944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+mj-lt"/>
              </a:rPr>
              <a:t>Why does it meet the standard?</a:t>
            </a:r>
          </a:p>
          <a:p>
            <a:pPr algn="ctr"/>
            <a:r>
              <a:rPr lang="en-US" sz="1200" b="1" dirty="0" smtClean="0">
                <a:solidFill>
                  <a:srgbClr val="FF0000"/>
                </a:solidFill>
                <a:latin typeface="+mj-lt"/>
              </a:rPr>
              <a:t>It has a Class 1 vapor barrier that covers at least 70% of the soil of the crawl and </a:t>
            </a:r>
          </a:p>
          <a:p>
            <a:pPr algn="ctr"/>
            <a:r>
              <a:rPr lang="en-US" sz="1200" b="1" dirty="0" smtClean="0">
                <a:solidFill>
                  <a:srgbClr val="FF0000"/>
                </a:solidFill>
                <a:latin typeface="+mj-lt"/>
              </a:rPr>
              <a:t>has 8 standard vents with a vent within 3’ of each exterior corner</a:t>
            </a:r>
            <a:endParaRPr lang="en-US" sz="12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383461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371600" y="2209800"/>
            <a:ext cx="6629400" cy="3886200"/>
            <a:chOff x="868" y="1396"/>
            <a:chExt cx="4168" cy="2488"/>
          </a:xfrm>
        </p:grpSpPr>
        <p:sp>
          <p:nvSpPr>
            <p:cNvPr id="82975" name="Rectangle 5"/>
            <p:cNvSpPr>
              <a:spLocks noChangeArrowheads="1"/>
            </p:cNvSpPr>
            <p:nvPr/>
          </p:nvSpPr>
          <p:spPr bwMode="auto">
            <a:xfrm>
              <a:off x="868" y="1396"/>
              <a:ext cx="4168" cy="24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 b="0" i="0">
                <a:latin typeface="Times New Roman" pitchFamily="18" charset="0"/>
              </a:endParaRPr>
            </a:p>
          </p:txBody>
        </p:sp>
        <p:sp>
          <p:nvSpPr>
            <p:cNvPr id="82976" name="Rectangle 6"/>
            <p:cNvSpPr>
              <a:spLocks noChangeArrowheads="1"/>
            </p:cNvSpPr>
            <p:nvPr/>
          </p:nvSpPr>
          <p:spPr bwMode="auto">
            <a:xfrm>
              <a:off x="971" y="1505"/>
              <a:ext cx="3962" cy="2270"/>
            </a:xfrm>
            <a:prstGeom prst="rect">
              <a:avLst/>
            </a:prstGeom>
            <a:solidFill>
              <a:srgbClr val="AD69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 b="0" i="0">
                <a:latin typeface="Times New Roman" pitchFamily="18" charset="0"/>
              </a:endParaRPr>
            </a:p>
          </p:txBody>
        </p:sp>
      </p:grpSp>
      <p:sp>
        <p:nvSpPr>
          <p:cNvPr id="82950" name="Text Box 9"/>
          <p:cNvSpPr txBox="1">
            <a:spLocks noChangeArrowheads="1"/>
          </p:cNvSpPr>
          <p:nvPr/>
        </p:nvSpPr>
        <p:spPr bwMode="auto">
          <a:xfrm>
            <a:off x="1050925" y="2819400"/>
            <a:ext cx="584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i="0" dirty="0">
                <a:latin typeface="Times New Roman" pitchFamily="18" charset="0"/>
              </a:rPr>
              <a:t>     </a:t>
            </a:r>
            <a:endParaRPr lang="en-US" sz="1600" b="1" i="0" dirty="0">
              <a:latin typeface="+mj-lt"/>
            </a:endParaRPr>
          </a:p>
        </p:txBody>
      </p:sp>
      <p:sp>
        <p:nvSpPr>
          <p:cNvPr id="82951" name="Text Box 10"/>
          <p:cNvSpPr txBox="1">
            <a:spLocks noChangeArrowheads="1"/>
          </p:cNvSpPr>
          <p:nvPr/>
        </p:nvSpPr>
        <p:spPr bwMode="auto">
          <a:xfrm>
            <a:off x="1127124" y="5105400"/>
            <a:ext cx="70262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i="0" dirty="0">
                <a:latin typeface="+mj-lt"/>
              </a:rPr>
              <a:t>   </a:t>
            </a:r>
            <a:r>
              <a:rPr lang="en-US" sz="1600" b="1" i="0" dirty="0" smtClean="0">
                <a:latin typeface="+mj-lt"/>
              </a:rPr>
              <a:t>                                                                                                                                           </a:t>
            </a:r>
            <a:endParaRPr lang="en-US" sz="1600" b="1" i="0" dirty="0">
              <a:latin typeface="+mj-lt"/>
            </a:endParaRPr>
          </a:p>
        </p:txBody>
      </p:sp>
      <p:sp>
        <p:nvSpPr>
          <p:cNvPr id="82952" name="Text Box 11"/>
          <p:cNvSpPr txBox="1">
            <a:spLocks noChangeArrowheads="1"/>
          </p:cNvSpPr>
          <p:nvPr/>
        </p:nvSpPr>
        <p:spPr bwMode="auto">
          <a:xfrm>
            <a:off x="1736725" y="5867400"/>
            <a:ext cx="330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i="0" dirty="0" smtClean="0">
                <a:latin typeface="+mj-lt"/>
              </a:rPr>
              <a:t>                                         </a:t>
            </a:r>
            <a:endParaRPr lang="en-US" sz="1600" b="1" i="0" dirty="0">
              <a:latin typeface="+mj-lt"/>
            </a:endParaRPr>
          </a:p>
        </p:txBody>
      </p:sp>
      <p:sp>
        <p:nvSpPr>
          <p:cNvPr id="82954" name="Text Box 13"/>
          <p:cNvSpPr txBox="1">
            <a:spLocks noChangeArrowheads="1"/>
          </p:cNvSpPr>
          <p:nvPr/>
        </p:nvSpPr>
        <p:spPr bwMode="auto">
          <a:xfrm>
            <a:off x="6017399" y="2121287"/>
            <a:ext cx="2994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i="0" dirty="0">
                <a:latin typeface="Times New Roman" pitchFamily="18" charset="0"/>
              </a:rPr>
              <a:t> </a:t>
            </a:r>
            <a:r>
              <a:rPr lang="en-US" sz="1600" b="1" i="0" dirty="0" smtClean="0">
                <a:latin typeface="+mj-lt"/>
              </a:rPr>
              <a:t>                            V                      </a:t>
            </a:r>
            <a:endParaRPr lang="en-US" sz="1600" b="1" i="0" dirty="0">
              <a:latin typeface="+mj-lt"/>
            </a:endParaRPr>
          </a:p>
        </p:txBody>
      </p:sp>
      <p:sp>
        <p:nvSpPr>
          <p:cNvPr id="82955" name="Text Box 14"/>
          <p:cNvSpPr txBox="1">
            <a:spLocks noChangeArrowheads="1"/>
          </p:cNvSpPr>
          <p:nvPr/>
        </p:nvSpPr>
        <p:spPr bwMode="auto">
          <a:xfrm>
            <a:off x="7604124" y="2971800"/>
            <a:ext cx="5492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i="0" dirty="0">
                <a:latin typeface="+mj-lt"/>
              </a:rPr>
              <a:t>   </a:t>
            </a:r>
            <a:r>
              <a:rPr lang="en-US" sz="1600" b="1" i="0" dirty="0" smtClean="0">
                <a:latin typeface="+mj-lt"/>
              </a:rPr>
              <a:t> </a:t>
            </a:r>
            <a:endParaRPr lang="en-US" sz="1600" b="1" i="0" dirty="0">
              <a:latin typeface="+mj-lt"/>
            </a:endParaRPr>
          </a:p>
        </p:txBody>
      </p:sp>
      <p:sp>
        <p:nvSpPr>
          <p:cNvPr id="82956" name="Text Box 15"/>
          <p:cNvSpPr txBox="1">
            <a:spLocks noChangeArrowheads="1"/>
          </p:cNvSpPr>
          <p:nvPr/>
        </p:nvSpPr>
        <p:spPr bwMode="auto">
          <a:xfrm>
            <a:off x="1023396" y="5443954"/>
            <a:ext cx="707362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i="0" dirty="0">
                <a:solidFill>
                  <a:srgbClr val="FFFF00"/>
                </a:solidFill>
                <a:latin typeface="Times New Roman" pitchFamily="18" charset="0"/>
              </a:rPr>
              <a:t>   </a:t>
            </a:r>
            <a:r>
              <a:rPr lang="en-US" sz="1600" dirty="0" smtClean="0">
                <a:solidFill>
                  <a:srgbClr val="FFFF00"/>
                </a:solidFill>
                <a:latin typeface="Times New Roman" pitchFamily="18" charset="0"/>
              </a:rPr>
              <a:t>  </a:t>
            </a:r>
            <a:r>
              <a:rPr lang="en-US" sz="1600" b="1" dirty="0" smtClean="0">
                <a:latin typeface="+mj-lt"/>
              </a:rPr>
              <a:t>V                                                                                          </a:t>
            </a:r>
            <a:r>
              <a:rPr lang="en-US" sz="1600" b="1" i="0" dirty="0" smtClean="0">
                <a:latin typeface="+mj-lt"/>
              </a:rPr>
              <a:t>                                                                                                                                          </a:t>
            </a:r>
            <a:endParaRPr lang="en-US" sz="1600" b="1" i="0" dirty="0">
              <a:latin typeface="+mj-lt"/>
            </a:endParaRPr>
          </a:p>
        </p:txBody>
      </p:sp>
      <p:sp>
        <p:nvSpPr>
          <p:cNvPr id="82957" name="Text Box 16"/>
          <p:cNvSpPr txBox="1">
            <a:spLocks noChangeArrowheads="1"/>
          </p:cNvSpPr>
          <p:nvPr/>
        </p:nvSpPr>
        <p:spPr bwMode="auto">
          <a:xfrm>
            <a:off x="-666750" y="2101850"/>
            <a:ext cx="4629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i="0" dirty="0" smtClean="0">
                <a:latin typeface="+mj-lt"/>
              </a:rPr>
              <a:t>                                                    V                           </a:t>
            </a:r>
            <a:endParaRPr lang="en-US" sz="1600" b="1" i="0" dirty="0">
              <a:latin typeface="+mj-lt"/>
            </a:endParaRPr>
          </a:p>
        </p:txBody>
      </p:sp>
      <p:sp>
        <p:nvSpPr>
          <p:cNvPr id="82958" name="Line 28"/>
          <p:cNvSpPr>
            <a:spLocks noChangeShapeType="1"/>
          </p:cNvSpPr>
          <p:nvPr/>
        </p:nvSpPr>
        <p:spPr bwMode="auto">
          <a:xfrm>
            <a:off x="1066800" y="4343400"/>
            <a:ext cx="0" cy="1752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959" name="Line 29"/>
          <p:cNvSpPr>
            <a:spLocks noChangeShapeType="1"/>
          </p:cNvSpPr>
          <p:nvPr/>
        </p:nvSpPr>
        <p:spPr bwMode="auto">
          <a:xfrm flipV="1">
            <a:off x="1066800" y="2209800"/>
            <a:ext cx="0" cy="1752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960" name="Text Box 30"/>
          <p:cNvSpPr txBox="1">
            <a:spLocks noChangeArrowheads="1"/>
          </p:cNvSpPr>
          <p:nvPr/>
        </p:nvSpPr>
        <p:spPr bwMode="auto">
          <a:xfrm>
            <a:off x="669925" y="4000500"/>
            <a:ext cx="660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 dirty="0">
                <a:latin typeface="Times New Roman" pitchFamily="18" charset="0"/>
              </a:rPr>
              <a:t>   </a:t>
            </a:r>
            <a:r>
              <a:rPr lang="en-US" b="1" i="0" dirty="0">
                <a:latin typeface="+mj-lt"/>
              </a:rPr>
              <a:t>25’</a:t>
            </a:r>
          </a:p>
        </p:txBody>
      </p:sp>
      <p:sp>
        <p:nvSpPr>
          <p:cNvPr id="82961" name="Line 31"/>
          <p:cNvSpPr>
            <a:spLocks noChangeShapeType="1"/>
          </p:cNvSpPr>
          <p:nvPr/>
        </p:nvSpPr>
        <p:spPr bwMode="auto">
          <a:xfrm>
            <a:off x="4800600" y="6629400"/>
            <a:ext cx="3200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962" name="Line 32"/>
          <p:cNvSpPr>
            <a:spLocks noChangeShapeType="1"/>
          </p:cNvSpPr>
          <p:nvPr/>
        </p:nvSpPr>
        <p:spPr bwMode="auto">
          <a:xfrm flipH="1">
            <a:off x="1371600" y="6629400"/>
            <a:ext cx="281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963" name="Text Box 33"/>
          <p:cNvSpPr txBox="1">
            <a:spLocks noChangeArrowheads="1"/>
          </p:cNvSpPr>
          <p:nvPr/>
        </p:nvSpPr>
        <p:spPr bwMode="auto">
          <a:xfrm>
            <a:off x="4175125" y="6400800"/>
            <a:ext cx="60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0" dirty="0">
                <a:latin typeface="Times New Roman" pitchFamily="18" charset="0"/>
              </a:rPr>
              <a:t>  </a:t>
            </a:r>
            <a:r>
              <a:rPr lang="en-US" b="1" i="0" dirty="0" smtClean="0">
                <a:latin typeface="+mj-lt"/>
              </a:rPr>
              <a:t>40</a:t>
            </a:r>
            <a:r>
              <a:rPr lang="en-US" b="1" i="0" dirty="0">
                <a:latin typeface="+mj-lt"/>
              </a:rPr>
              <a:t>’</a:t>
            </a:r>
          </a:p>
        </p:txBody>
      </p:sp>
      <p:sp>
        <p:nvSpPr>
          <p:cNvPr id="82964" name="Oval 42"/>
          <p:cNvSpPr>
            <a:spLocks noChangeArrowheads="1"/>
          </p:cNvSpPr>
          <p:nvPr/>
        </p:nvSpPr>
        <p:spPr bwMode="auto">
          <a:xfrm>
            <a:off x="1371600" y="6172200"/>
            <a:ext cx="3810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5" name="Oval 43"/>
          <p:cNvSpPr>
            <a:spLocks noChangeArrowheads="1"/>
          </p:cNvSpPr>
          <p:nvPr/>
        </p:nvSpPr>
        <p:spPr bwMode="auto">
          <a:xfrm>
            <a:off x="2057400" y="6172200"/>
            <a:ext cx="3810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6" name="Oval 44"/>
          <p:cNvSpPr>
            <a:spLocks noChangeArrowheads="1"/>
          </p:cNvSpPr>
          <p:nvPr/>
        </p:nvSpPr>
        <p:spPr bwMode="auto">
          <a:xfrm>
            <a:off x="2819400" y="6172200"/>
            <a:ext cx="3810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7" name="Oval 45"/>
          <p:cNvSpPr>
            <a:spLocks noChangeArrowheads="1"/>
          </p:cNvSpPr>
          <p:nvPr/>
        </p:nvSpPr>
        <p:spPr bwMode="auto">
          <a:xfrm>
            <a:off x="3581400" y="6172200"/>
            <a:ext cx="3810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8" name="Oval 46"/>
          <p:cNvSpPr>
            <a:spLocks noChangeArrowheads="1"/>
          </p:cNvSpPr>
          <p:nvPr/>
        </p:nvSpPr>
        <p:spPr bwMode="auto">
          <a:xfrm>
            <a:off x="5181600" y="6172200"/>
            <a:ext cx="3810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9" name="Oval 47"/>
          <p:cNvSpPr>
            <a:spLocks noChangeArrowheads="1"/>
          </p:cNvSpPr>
          <p:nvPr/>
        </p:nvSpPr>
        <p:spPr bwMode="auto">
          <a:xfrm flipV="1">
            <a:off x="5867400" y="6172200"/>
            <a:ext cx="3810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70" name="Oval 48"/>
          <p:cNvSpPr>
            <a:spLocks noChangeArrowheads="1"/>
          </p:cNvSpPr>
          <p:nvPr/>
        </p:nvSpPr>
        <p:spPr bwMode="auto">
          <a:xfrm>
            <a:off x="6743700" y="6163447"/>
            <a:ext cx="3810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71" name="Oval 49"/>
          <p:cNvSpPr>
            <a:spLocks noChangeArrowheads="1"/>
          </p:cNvSpPr>
          <p:nvPr/>
        </p:nvSpPr>
        <p:spPr bwMode="auto">
          <a:xfrm>
            <a:off x="7543800" y="6172200"/>
            <a:ext cx="3810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4114800" y="6096000"/>
            <a:ext cx="914400" cy="381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1524000" y="2438400"/>
            <a:ext cx="6324600" cy="3429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000000"/>
                </a:solidFill>
                <a:latin typeface="+mj-lt"/>
              </a:rPr>
              <a:t>A</a:t>
            </a:r>
            <a:r>
              <a:rPr lang="en-US" sz="1400" b="1" dirty="0" smtClean="0">
                <a:solidFill>
                  <a:srgbClr val="000000"/>
                </a:solidFill>
                <a:latin typeface="+mj-lt"/>
              </a:rPr>
              <a:t> class 1 vapor barrier covers all but 1’ of soil on two sides</a:t>
            </a:r>
            <a:endParaRPr lang="en-US" sz="14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2" name="Rectangle 31"/>
          <p:cNvSpPr/>
          <p:nvPr/>
        </p:nvSpPr>
        <p:spPr>
          <a:xfrm flipV="1">
            <a:off x="4419600" y="5943600"/>
            <a:ext cx="304800" cy="152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 flipV="1">
            <a:off x="2133600" y="2209800"/>
            <a:ext cx="304800" cy="152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4956" y="20567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j-lt"/>
              </a:rPr>
              <a:t>Remember – the crawl must meet the ventilation requirements!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690161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It has </a:t>
            </a:r>
            <a:r>
              <a:rPr lang="en-US" b="1" dirty="0" smtClean="0">
                <a:latin typeface="+mj-lt"/>
              </a:rPr>
              <a:t>4 standard </a:t>
            </a:r>
            <a:r>
              <a:rPr lang="en-US" b="1" dirty="0">
                <a:latin typeface="+mj-lt"/>
              </a:rPr>
              <a:t>vents (8” X 16”)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10600" y="6629400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smtClean="0">
                <a:solidFill>
                  <a:srgbClr val="000000"/>
                </a:solidFill>
                <a:latin typeface="+mj-lt"/>
              </a:rPr>
              <a:t>70</a:t>
            </a:r>
            <a:r>
              <a:rPr lang="en-US" sz="800" b="1" dirty="0" smtClean="0">
                <a:solidFill>
                  <a:srgbClr val="000000"/>
                </a:solidFill>
                <a:latin typeface="+mj-lt"/>
              </a:rPr>
              <a:t>/100</a:t>
            </a:r>
            <a:endParaRPr lang="en-US" sz="8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867" y="1144573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Does the crawl space soil have 90% coverage with a 4 or 6 mm vapor barrier </a:t>
            </a:r>
          </a:p>
          <a:p>
            <a:pPr algn="ctr"/>
            <a:r>
              <a:rPr lang="en-US" b="1" dirty="0"/>
              <a:t>w</a:t>
            </a:r>
            <a:r>
              <a:rPr lang="en-US" b="1" dirty="0" smtClean="0"/>
              <a:t>ith at least 1 sq. ft. of ventilation per 1,500 sq. ft. of soil in the crawl space, </a:t>
            </a:r>
          </a:p>
          <a:p>
            <a:pPr algn="ctr"/>
            <a:r>
              <a:rPr lang="en-US" b="1" dirty="0"/>
              <a:t>w</a:t>
            </a:r>
            <a:r>
              <a:rPr lang="en-US" b="1" dirty="0" smtClean="0"/>
              <a:t>ith the </a:t>
            </a:r>
            <a:r>
              <a:rPr lang="en-US" b="1" dirty="0" smtClean="0"/>
              <a:t>vents placed within 3 feet of each corner or have cross ventilation?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057400" y="4495800"/>
            <a:ext cx="5181600" cy="110799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  </a:t>
            </a:r>
            <a:r>
              <a:rPr lang="en-US" sz="1600" b="1" dirty="0" smtClean="0"/>
              <a:t>Yes, it does.   The vapor retarder cover &gt; 90% of the soil </a:t>
            </a:r>
          </a:p>
          <a:p>
            <a:r>
              <a:rPr lang="en-US" sz="1600" b="1" dirty="0" smtClean="0"/>
              <a:t>  of the crawl and there is the correct amount of sq. ft. of  </a:t>
            </a:r>
          </a:p>
          <a:p>
            <a:r>
              <a:rPr lang="en-US" sz="1600" b="1" dirty="0" smtClean="0"/>
              <a:t>  ventilation. </a:t>
            </a:r>
            <a:r>
              <a:rPr lang="en-US" sz="1600" b="1" dirty="0"/>
              <a:t>I</a:t>
            </a:r>
            <a:r>
              <a:rPr lang="en-US" sz="1600" b="1" dirty="0" smtClean="0"/>
              <a:t>t </a:t>
            </a:r>
            <a:r>
              <a:rPr lang="en-US" sz="1600" b="1" dirty="0" smtClean="0"/>
              <a:t>has </a:t>
            </a:r>
            <a:r>
              <a:rPr lang="en-US" sz="1600" b="1" dirty="0" smtClean="0"/>
              <a:t>vents within 3’ of 3 </a:t>
            </a:r>
            <a:r>
              <a:rPr lang="en-US" sz="1600" b="1" dirty="0" smtClean="0"/>
              <a:t>corners </a:t>
            </a:r>
            <a:endParaRPr lang="en-US" sz="1600" b="1" dirty="0" smtClean="0"/>
          </a:p>
          <a:p>
            <a:r>
              <a:rPr lang="en-US" sz="1600" b="1" dirty="0" smtClean="0"/>
              <a:t>  does have cross ventilation. </a:t>
            </a:r>
            <a:endParaRPr lang="en-US" sz="1600" b="1" dirty="0"/>
          </a:p>
        </p:txBody>
      </p:sp>
      <p:sp>
        <p:nvSpPr>
          <p:cNvPr id="9" name="Rectangle 8"/>
          <p:cNvSpPr/>
          <p:nvPr/>
        </p:nvSpPr>
        <p:spPr>
          <a:xfrm>
            <a:off x="8097024" y="2222062"/>
            <a:ext cx="91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     40</a:t>
            </a:r>
            <a:r>
              <a:rPr lang="en-US" sz="1200" b="1" dirty="0"/>
              <a:t>’</a:t>
            </a:r>
          </a:p>
          <a:p>
            <a:r>
              <a:rPr lang="en-US" sz="1200" b="1" dirty="0"/>
              <a:t>  </a:t>
            </a:r>
            <a:r>
              <a:rPr lang="en-US" sz="1200" b="1" u="sng" dirty="0"/>
              <a:t>X 25’</a:t>
            </a:r>
          </a:p>
          <a:p>
            <a:r>
              <a:rPr lang="en-US" sz="1200" b="1" dirty="0"/>
              <a:t>1,000 </a:t>
            </a:r>
            <a:r>
              <a:rPr lang="en-US" sz="1200" b="1" dirty="0" err="1" smtClean="0"/>
              <a:t>sq.ft</a:t>
            </a:r>
            <a:r>
              <a:rPr lang="en-US" sz="1200" b="1" dirty="0"/>
              <a:t>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988633" y="2825595"/>
            <a:ext cx="5936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23’ X 40’ = 920 sq. ft.        25’ X 40’ = 1,000 sq. ft.             </a:t>
            </a:r>
            <a:r>
              <a:rPr lang="en-US" sz="1200" b="1" u="sng" dirty="0" smtClean="0">
                <a:latin typeface="+mj-lt"/>
              </a:rPr>
              <a:t>920 sq. ft</a:t>
            </a:r>
            <a:r>
              <a:rPr lang="en-US" sz="1200" b="1" dirty="0" smtClean="0">
                <a:latin typeface="+mj-lt"/>
              </a:rPr>
              <a:t>. = 92% coverage</a:t>
            </a:r>
          </a:p>
          <a:p>
            <a:r>
              <a:rPr lang="en-US" sz="1200" b="1" dirty="0" smtClean="0">
                <a:latin typeface="+mj-lt"/>
              </a:rPr>
              <a:t>                                                                                                 1,000 sq. ft.           </a:t>
            </a:r>
            <a:endParaRPr lang="en-US" sz="1200" b="1" dirty="0">
              <a:latin typeface="+mj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001000" y="31242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1,500    1,000</a:t>
            </a:r>
            <a:endParaRPr lang="en-US" sz="1200" b="1" dirty="0">
              <a:latin typeface="+mj-lt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 flipV="1">
            <a:off x="8534400" y="3124200"/>
            <a:ext cx="0" cy="27699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8534400" y="3124200"/>
            <a:ext cx="3429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8382000" y="2895600"/>
            <a:ext cx="8449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latin typeface="+mj-lt"/>
              </a:rPr>
              <a:t>  .67 </a:t>
            </a:r>
            <a:r>
              <a:rPr lang="en-US" sz="1200" b="1" dirty="0">
                <a:latin typeface="+mj-lt"/>
              </a:rPr>
              <a:t>sq. ft.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153400" y="358140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    .67 sq. ft.</a:t>
            </a:r>
          </a:p>
          <a:p>
            <a:r>
              <a:rPr lang="en-US" sz="1200" b="1" u="sng" dirty="0" smtClean="0">
                <a:latin typeface="+mj-lt"/>
              </a:rPr>
              <a:t>X 144 </a:t>
            </a:r>
            <a:r>
              <a:rPr lang="en-US" sz="1200" b="1" dirty="0" smtClean="0">
                <a:latin typeface="+mj-lt"/>
              </a:rPr>
              <a:t>sq. in.</a:t>
            </a:r>
          </a:p>
          <a:p>
            <a:r>
              <a:rPr lang="en-US" sz="1200" b="1" dirty="0">
                <a:latin typeface="+mj-lt"/>
              </a:rPr>
              <a:t> </a:t>
            </a:r>
            <a:r>
              <a:rPr lang="en-US" sz="1200" b="1" dirty="0" smtClean="0">
                <a:latin typeface="+mj-lt"/>
              </a:rPr>
              <a:t>96.48 sq. in.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001000" y="44958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128   96.48</a:t>
            </a:r>
            <a:endParaRPr lang="en-US" sz="1200" b="1" dirty="0">
              <a:latin typeface="+mj-lt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8382000" y="4572000"/>
            <a:ext cx="0" cy="20079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8382000" y="4572000"/>
            <a:ext cx="4191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8263467" y="4343400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    .75 vent </a:t>
            </a:r>
            <a:endParaRPr lang="en-US" sz="1200" b="1" dirty="0">
              <a:latin typeface="+mj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077200" y="4953000"/>
            <a:ext cx="10618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 .75 = 1 vent, but must have at least a standard vents within 3’ of each of the 4 corners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7543800" y="5378943"/>
            <a:ext cx="0" cy="422532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345118" y="5839313"/>
            <a:ext cx="492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/>
                <a:cs typeface="Times New Roman"/>
              </a:rPr>
              <a:t> V</a:t>
            </a:r>
            <a:endParaRPr lang="en-US" sz="1400" b="1" dirty="0">
              <a:latin typeface="Times New Roman"/>
              <a:cs typeface="Times New Roman"/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 flipH="1">
            <a:off x="1643706" y="5613409"/>
            <a:ext cx="489894" cy="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1888653" y="2536001"/>
            <a:ext cx="0" cy="435799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7500818" y="2536001"/>
            <a:ext cx="0" cy="435799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3416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38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371600" y="2209800"/>
            <a:ext cx="6629400" cy="3886200"/>
            <a:chOff x="868" y="1396"/>
            <a:chExt cx="4168" cy="2488"/>
          </a:xfrm>
        </p:grpSpPr>
        <p:sp>
          <p:nvSpPr>
            <p:cNvPr id="82975" name="Rectangle 5"/>
            <p:cNvSpPr>
              <a:spLocks noChangeArrowheads="1"/>
            </p:cNvSpPr>
            <p:nvPr/>
          </p:nvSpPr>
          <p:spPr bwMode="auto">
            <a:xfrm>
              <a:off x="868" y="1396"/>
              <a:ext cx="4168" cy="24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 b="0" i="0">
                <a:latin typeface="Times New Roman" pitchFamily="18" charset="0"/>
              </a:endParaRPr>
            </a:p>
          </p:txBody>
        </p:sp>
        <p:sp>
          <p:nvSpPr>
            <p:cNvPr id="82976" name="Rectangle 6"/>
            <p:cNvSpPr>
              <a:spLocks noChangeArrowheads="1"/>
            </p:cNvSpPr>
            <p:nvPr/>
          </p:nvSpPr>
          <p:spPr bwMode="auto">
            <a:xfrm>
              <a:off x="971" y="1505"/>
              <a:ext cx="3962" cy="2270"/>
            </a:xfrm>
            <a:prstGeom prst="rect">
              <a:avLst/>
            </a:prstGeom>
            <a:solidFill>
              <a:srgbClr val="AD69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 b="0" i="0">
                <a:latin typeface="Times New Roman" pitchFamily="18" charset="0"/>
              </a:endParaRPr>
            </a:p>
          </p:txBody>
        </p:sp>
      </p:grpSp>
      <p:sp>
        <p:nvSpPr>
          <p:cNvPr id="82950" name="Text Box 9"/>
          <p:cNvSpPr txBox="1">
            <a:spLocks noChangeArrowheads="1"/>
          </p:cNvSpPr>
          <p:nvPr/>
        </p:nvSpPr>
        <p:spPr bwMode="auto">
          <a:xfrm>
            <a:off x="1050925" y="2819400"/>
            <a:ext cx="584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i="0" dirty="0">
                <a:latin typeface="Times New Roman" pitchFamily="18" charset="0"/>
              </a:rPr>
              <a:t>     </a:t>
            </a:r>
            <a:endParaRPr lang="en-US" sz="1600" b="1" i="0" dirty="0">
              <a:latin typeface="+mj-lt"/>
            </a:endParaRPr>
          </a:p>
        </p:txBody>
      </p:sp>
      <p:sp>
        <p:nvSpPr>
          <p:cNvPr id="82951" name="Text Box 10"/>
          <p:cNvSpPr txBox="1">
            <a:spLocks noChangeArrowheads="1"/>
          </p:cNvSpPr>
          <p:nvPr/>
        </p:nvSpPr>
        <p:spPr bwMode="auto">
          <a:xfrm>
            <a:off x="1127124" y="5105400"/>
            <a:ext cx="70262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i="0" dirty="0">
                <a:latin typeface="+mj-lt"/>
              </a:rPr>
              <a:t>   </a:t>
            </a:r>
            <a:r>
              <a:rPr lang="en-US" sz="1600" b="1" i="0" dirty="0" smtClean="0">
                <a:latin typeface="+mj-lt"/>
              </a:rPr>
              <a:t>                                                                                                                                           </a:t>
            </a:r>
            <a:endParaRPr lang="en-US" sz="1600" b="1" i="0" dirty="0">
              <a:latin typeface="+mj-lt"/>
            </a:endParaRPr>
          </a:p>
        </p:txBody>
      </p:sp>
      <p:sp>
        <p:nvSpPr>
          <p:cNvPr id="82952" name="Text Box 11"/>
          <p:cNvSpPr txBox="1">
            <a:spLocks noChangeArrowheads="1"/>
          </p:cNvSpPr>
          <p:nvPr/>
        </p:nvSpPr>
        <p:spPr bwMode="auto">
          <a:xfrm>
            <a:off x="1736725" y="5867400"/>
            <a:ext cx="330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i="0" dirty="0" smtClean="0">
                <a:latin typeface="+mj-lt"/>
              </a:rPr>
              <a:t>                                         </a:t>
            </a:r>
            <a:endParaRPr lang="en-US" sz="1600" b="1" i="0" dirty="0">
              <a:latin typeface="+mj-lt"/>
            </a:endParaRPr>
          </a:p>
        </p:txBody>
      </p:sp>
      <p:sp>
        <p:nvSpPr>
          <p:cNvPr id="82955" name="Text Box 14"/>
          <p:cNvSpPr txBox="1">
            <a:spLocks noChangeArrowheads="1"/>
          </p:cNvSpPr>
          <p:nvPr/>
        </p:nvSpPr>
        <p:spPr bwMode="auto">
          <a:xfrm>
            <a:off x="7604124" y="2971800"/>
            <a:ext cx="5492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i="0" dirty="0">
                <a:latin typeface="+mj-lt"/>
              </a:rPr>
              <a:t>   </a:t>
            </a:r>
            <a:r>
              <a:rPr lang="en-US" sz="1600" b="1" i="0" dirty="0" smtClean="0">
                <a:latin typeface="+mj-lt"/>
              </a:rPr>
              <a:t> </a:t>
            </a:r>
            <a:endParaRPr lang="en-US" sz="1600" b="1" i="0" dirty="0">
              <a:latin typeface="+mj-lt"/>
            </a:endParaRPr>
          </a:p>
        </p:txBody>
      </p:sp>
      <p:sp>
        <p:nvSpPr>
          <p:cNvPr id="82956" name="Text Box 15"/>
          <p:cNvSpPr txBox="1">
            <a:spLocks noChangeArrowheads="1"/>
          </p:cNvSpPr>
          <p:nvPr/>
        </p:nvSpPr>
        <p:spPr bwMode="auto">
          <a:xfrm>
            <a:off x="5079915" y="2105422"/>
            <a:ext cx="564387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i="0" dirty="0">
                <a:solidFill>
                  <a:srgbClr val="FFFF00"/>
                </a:solidFill>
                <a:latin typeface="Times New Roman" pitchFamily="18" charset="0"/>
              </a:rPr>
              <a:t>  </a:t>
            </a:r>
            <a:r>
              <a:rPr lang="en-US" sz="1600" i="0" dirty="0" smtClean="0">
                <a:solidFill>
                  <a:srgbClr val="FFFF00"/>
                </a:solidFill>
                <a:latin typeface="Times New Roman" pitchFamily="18" charset="0"/>
              </a:rPr>
              <a:t>  </a:t>
            </a:r>
            <a:r>
              <a:rPr lang="en-US" sz="1600" dirty="0" smtClean="0">
                <a:solidFill>
                  <a:srgbClr val="FFFF00"/>
                </a:solidFill>
                <a:latin typeface="Times New Roman" pitchFamily="18" charset="0"/>
              </a:rPr>
              <a:t>  </a:t>
            </a:r>
            <a:r>
              <a:rPr lang="en-US" sz="1600" b="1" dirty="0" smtClean="0">
                <a:latin typeface="+mj-lt"/>
              </a:rPr>
              <a:t>V</a:t>
            </a:r>
            <a:r>
              <a:rPr lang="en-US" sz="1600" b="1" i="0" dirty="0" smtClean="0">
                <a:latin typeface="+mj-lt"/>
              </a:rPr>
              <a:t>                                                                                                                          </a:t>
            </a:r>
            <a:endParaRPr lang="en-US" sz="1600" b="1" i="0" dirty="0">
              <a:latin typeface="+mj-lt"/>
            </a:endParaRPr>
          </a:p>
        </p:txBody>
      </p:sp>
      <p:sp>
        <p:nvSpPr>
          <p:cNvPr id="82957" name="Text Box 16"/>
          <p:cNvSpPr txBox="1">
            <a:spLocks noChangeArrowheads="1"/>
          </p:cNvSpPr>
          <p:nvPr/>
        </p:nvSpPr>
        <p:spPr bwMode="auto">
          <a:xfrm>
            <a:off x="3048000" y="5791200"/>
            <a:ext cx="4629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i="0" dirty="0" smtClean="0">
                <a:latin typeface="+mj-lt"/>
              </a:rPr>
              <a:t>                                                    V                           </a:t>
            </a:r>
            <a:endParaRPr lang="en-US" sz="1600" b="1" i="0" dirty="0">
              <a:latin typeface="+mj-lt"/>
            </a:endParaRPr>
          </a:p>
        </p:txBody>
      </p:sp>
      <p:sp>
        <p:nvSpPr>
          <p:cNvPr id="82958" name="Line 28"/>
          <p:cNvSpPr>
            <a:spLocks noChangeShapeType="1"/>
          </p:cNvSpPr>
          <p:nvPr/>
        </p:nvSpPr>
        <p:spPr bwMode="auto">
          <a:xfrm>
            <a:off x="1066800" y="4343400"/>
            <a:ext cx="0" cy="1752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959" name="Line 29"/>
          <p:cNvSpPr>
            <a:spLocks noChangeShapeType="1"/>
          </p:cNvSpPr>
          <p:nvPr/>
        </p:nvSpPr>
        <p:spPr bwMode="auto">
          <a:xfrm flipV="1">
            <a:off x="1066800" y="2209800"/>
            <a:ext cx="0" cy="1752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960" name="Text Box 30"/>
          <p:cNvSpPr txBox="1">
            <a:spLocks noChangeArrowheads="1"/>
          </p:cNvSpPr>
          <p:nvPr/>
        </p:nvSpPr>
        <p:spPr bwMode="auto">
          <a:xfrm>
            <a:off x="669925" y="4000500"/>
            <a:ext cx="660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 dirty="0">
                <a:latin typeface="Times New Roman" pitchFamily="18" charset="0"/>
              </a:rPr>
              <a:t>   </a:t>
            </a:r>
            <a:r>
              <a:rPr lang="en-US" b="1" i="0" dirty="0">
                <a:latin typeface="+mj-lt"/>
              </a:rPr>
              <a:t>25’</a:t>
            </a:r>
          </a:p>
        </p:txBody>
      </p:sp>
      <p:sp>
        <p:nvSpPr>
          <p:cNvPr id="82961" name="Line 31"/>
          <p:cNvSpPr>
            <a:spLocks noChangeShapeType="1"/>
          </p:cNvSpPr>
          <p:nvPr/>
        </p:nvSpPr>
        <p:spPr bwMode="auto">
          <a:xfrm>
            <a:off x="4800600" y="6629400"/>
            <a:ext cx="3200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962" name="Line 32"/>
          <p:cNvSpPr>
            <a:spLocks noChangeShapeType="1"/>
          </p:cNvSpPr>
          <p:nvPr/>
        </p:nvSpPr>
        <p:spPr bwMode="auto">
          <a:xfrm flipH="1">
            <a:off x="1371600" y="6629400"/>
            <a:ext cx="281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963" name="Text Box 33"/>
          <p:cNvSpPr txBox="1">
            <a:spLocks noChangeArrowheads="1"/>
          </p:cNvSpPr>
          <p:nvPr/>
        </p:nvSpPr>
        <p:spPr bwMode="auto">
          <a:xfrm>
            <a:off x="4175125" y="6400800"/>
            <a:ext cx="60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0" dirty="0">
                <a:latin typeface="Times New Roman" pitchFamily="18" charset="0"/>
              </a:rPr>
              <a:t>  </a:t>
            </a:r>
            <a:r>
              <a:rPr lang="en-US" b="1" i="0" dirty="0" smtClean="0">
                <a:latin typeface="+mj-lt"/>
              </a:rPr>
              <a:t>40</a:t>
            </a:r>
            <a:r>
              <a:rPr lang="en-US" b="1" i="0" dirty="0">
                <a:latin typeface="+mj-lt"/>
              </a:rPr>
              <a:t>’</a:t>
            </a:r>
          </a:p>
        </p:txBody>
      </p:sp>
      <p:sp>
        <p:nvSpPr>
          <p:cNvPr id="82964" name="Oval 42"/>
          <p:cNvSpPr>
            <a:spLocks noChangeArrowheads="1"/>
          </p:cNvSpPr>
          <p:nvPr/>
        </p:nvSpPr>
        <p:spPr bwMode="auto">
          <a:xfrm>
            <a:off x="1371600" y="6172200"/>
            <a:ext cx="3810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5" name="Oval 43"/>
          <p:cNvSpPr>
            <a:spLocks noChangeArrowheads="1"/>
          </p:cNvSpPr>
          <p:nvPr/>
        </p:nvSpPr>
        <p:spPr bwMode="auto">
          <a:xfrm>
            <a:off x="2057400" y="6172200"/>
            <a:ext cx="3810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6" name="Oval 44"/>
          <p:cNvSpPr>
            <a:spLocks noChangeArrowheads="1"/>
          </p:cNvSpPr>
          <p:nvPr/>
        </p:nvSpPr>
        <p:spPr bwMode="auto">
          <a:xfrm>
            <a:off x="2819400" y="6172200"/>
            <a:ext cx="3810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7" name="Oval 45"/>
          <p:cNvSpPr>
            <a:spLocks noChangeArrowheads="1"/>
          </p:cNvSpPr>
          <p:nvPr/>
        </p:nvSpPr>
        <p:spPr bwMode="auto">
          <a:xfrm>
            <a:off x="3581400" y="6172200"/>
            <a:ext cx="3810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8" name="Oval 46"/>
          <p:cNvSpPr>
            <a:spLocks noChangeArrowheads="1"/>
          </p:cNvSpPr>
          <p:nvPr/>
        </p:nvSpPr>
        <p:spPr bwMode="auto">
          <a:xfrm>
            <a:off x="5181600" y="6172200"/>
            <a:ext cx="3810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69" name="Oval 47"/>
          <p:cNvSpPr>
            <a:spLocks noChangeArrowheads="1"/>
          </p:cNvSpPr>
          <p:nvPr/>
        </p:nvSpPr>
        <p:spPr bwMode="auto">
          <a:xfrm flipV="1">
            <a:off x="5867400" y="6172200"/>
            <a:ext cx="3810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70" name="Oval 48"/>
          <p:cNvSpPr>
            <a:spLocks noChangeArrowheads="1"/>
          </p:cNvSpPr>
          <p:nvPr/>
        </p:nvSpPr>
        <p:spPr bwMode="auto">
          <a:xfrm>
            <a:off x="6477000" y="6172200"/>
            <a:ext cx="3810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71" name="Oval 49"/>
          <p:cNvSpPr>
            <a:spLocks noChangeArrowheads="1"/>
          </p:cNvSpPr>
          <p:nvPr/>
        </p:nvSpPr>
        <p:spPr bwMode="auto">
          <a:xfrm>
            <a:off x="7315200" y="6172200"/>
            <a:ext cx="3810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4114800" y="6096000"/>
            <a:ext cx="914400" cy="381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1524000" y="2438400"/>
            <a:ext cx="6324600" cy="3429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+mj-lt"/>
              </a:rPr>
              <a:t>The Class 1 vapor </a:t>
            </a:r>
            <a:r>
              <a:rPr lang="en-US" b="1" dirty="0">
                <a:solidFill>
                  <a:srgbClr val="000000"/>
                </a:solidFill>
                <a:latin typeface="+mj-lt"/>
              </a:rPr>
              <a:t>barrier covers all but 1’ of soil on </a:t>
            </a:r>
            <a:r>
              <a:rPr lang="en-US" b="1" dirty="0" smtClean="0">
                <a:solidFill>
                  <a:srgbClr val="000000"/>
                </a:solidFill>
                <a:latin typeface="+mj-lt"/>
              </a:rPr>
              <a:t>two sides</a:t>
            </a:r>
            <a:endParaRPr lang="en-US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2" name="Rectangle 31"/>
          <p:cNvSpPr/>
          <p:nvPr/>
        </p:nvSpPr>
        <p:spPr>
          <a:xfrm flipV="1">
            <a:off x="4419600" y="5943600"/>
            <a:ext cx="304800" cy="152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 flipV="1">
            <a:off x="2133600" y="2209800"/>
            <a:ext cx="304800" cy="152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762000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+mj-lt"/>
              </a:rPr>
              <a:t>This crawl space </a:t>
            </a:r>
            <a:r>
              <a:rPr lang="en-US" b="1" dirty="0">
                <a:latin typeface="+mj-lt"/>
              </a:rPr>
              <a:t>has </a:t>
            </a:r>
            <a:r>
              <a:rPr lang="en-US" b="1" dirty="0" smtClean="0">
                <a:latin typeface="+mj-lt"/>
              </a:rPr>
              <a:t>3 </a:t>
            </a:r>
            <a:r>
              <a:rPr lang="en-US" b="1" dirty="0" smtClean="0">
                <a:latin typeface="+mj-lt"/>
              </a:rPr>
              <a:t>standard </a:t>
            </a:r>
            <a:r>
              <a:rPr lang="en-US" b="1" dirty="0">
                <a:latin typeface="+mj-lt"/>
              </a:rPr>
              <a:t>vents (8” X 16”</a:t>
            </a:r>
            <a:r>
              <a:rPr lang="en-US" b="1" dirty="0" smtClean="0">
                <a:latin typeface="+mj-lt"/>
              </a:rPr>
              <a:t>) and</a:t>
            </a:r>
          </a:p>
          <a:p>
            <a:pPr algn="ctr"/>
            <a:r>
              <a:rPr lang="en-US" b="1" dirty="0">
                <a:latin typeface="+mj-lt"/>
              </a:rPr>
              <a:t>t</a:t>
            </a:r>
            <a:r>
              <a:rPr lang="en-US" b="1" dirty="0" smtClean="0">
                <a:latin typeface="+mj-lt"/>
              </a:rPr>
              <a:t>he Class 1 vapor barrier covers all the soil except 1’ on two sides</a:t>
            </a:r>
            <a:endParaRPr lang="en-US" b="1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53400" y="220980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     40</a:t>
            </a:r>
            <a:r>
              <a:rPr lang="en-US" sz="1200" b="1" dirty="0">
                <a:latin typeface="+mj-lt"/>
              </a:rPr>
              <a:t>’</a:t>
            </a:r>
          </a:p>
          <a:p>
            <a:r>
              <a:rPr lang="en-US" sz="1200" b="1" dirty="0">
                <a:latin typeface="+mj-lt"/>
              </a:rPr>
              <a:t>  </a:t>
            </a:r>
            <a:r>
              <a:rPr lang="en-US" sz="1200" b="1" u="sng" dirty="0" smtClean="0">
                <a:latin typeface="+mj-lt"/>
              </a:rPr>
              <a:t>X 25’</a:t>
            </a:r>
            <a:endParaRPr lang="en-US" sz="1200" b="1" u="sng" dirty="0">
              <a:latin typeface="+mj-lt"/>
            </a:endParaRPr>
          </a:p>
          <a:p>
            <a:r>
              <a:rPr lang="en-US" sz="1200" b="1" dirty="0" smtClean="0">
                <a:latin typeface="+mj-lt"/>
              </a:rPr>
              <a:t>1,000 </a:t>
            </a:r>
            <a:r>
              <a:rPr lang="en-US" sz="1200" b="1" dirty="0">
                <a:latin typeface="+mj-lt"/>
              </a:rPr>
              <a:t>sq. ft.</a:t>
            </a:r>
          </a:p>
        </p:txBody>
      </p:sp>
      <p:sp>
        <p:nvSpPr>
          <p:cNvPr id="7" name="Rectangle 6"/>
          <p:cNvSpPr/>
          <p:nvPr/>
        </p:nvSpPr>
        <p:spPr>
          <a:xfrm>
            <a:off x="8382000" y="2895600"/>
            <a:ext cx="8449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latin typeface="+mj-lt"/>
              </a:rPr>
              <a:t>  .67 </a:t>
            </a:r>
            <a:r>
              <a:rPr lang="en-US" sz="1200" b="1" dirty="0">
                <a:latin typeface="+mj-lt"/>
              </a:rPr>
              <a:t>sq. ft.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0" y="31242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1,500    1,000</a:t>
            </a:r>
            <a:endParaRPr lang="en-US" sz="1200" b="1" dirty="0">
              <a:latin typeface="+mj-lt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8534400" y="3124200"/>
            <a:ext cx="0" cy="27699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8534400" y="3124200"/>
            <a:ext cx="3429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153400" y="358140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    .67 sq. ft.</a:t>
            </a:r>
          </a:p>
          <a:p>
            <a:r>
              <a:rPr lang="en-US" sz="1200" b="1" u="sng" dirty="0" smtClean="0">
                <a:latin typeface="+mj-lt"/>
              </a:rPr>
              <a:t>X 144 </a:t>
            </a:r>
            <a:r>
              <a:rPr lang="en-US" sz="1200" b="1" dirty="0" smtClean="0">
                <a:latin typeface="+mj-lt"/>
              </a:rPr>
              <a:t>sq. in.</a:t>
            </a:r>
          </a:p>
          <a:p>
            <a:r>
              <a:rPr lang="en-US" sz="1200" b="1" dirty="0">
                <a:latin typeface="+mj-lt"/>
              </a:rPr>
              <a:t> </a:t>
            </a:r>
            <a:r>
              <a:rPr lang="en-US" sz="1200" b="1" dirty="0" smtClean="0">
                <a:latin typeface="+mj-lt"/>
              </a:rPr>
              <a:t>96.48 sq. in.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01000" y="44958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128   96.48</a:t>
            </a:r>
            <a:endParaRPr lang="en-US" sz="1200" b="1" dirty="0">
              <a:latin typeface="+mj-lt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8382000" y="4572000"/>
            <a:ext cx="0" cy="20079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8382000" y="4572000"/>
            <a:ext cx="4191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8263467" y="4343400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    .75 vent </a:t>
            </a:r>
            <a:endParaRPr lang="en-US" sz="1200" b="1" dirty="0">
              <a:latin typeface="+mj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077200" y="4953000"/>
            <a:ext cx="99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 .75 = 1 vent, but must have at least 2 standard vents with cross ventilation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0" y="1524000"/>
            <a:ext cx="617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23’ X 40’ = 920 sq. ft.        25’ X 40’ = 1,000 sq. ft.             </a:t>
            </a:r>
            <a:r>
              <a:rPr lang="en-US" sz="1200" b="1" u="sng" dirty="0" smtClean="0">
                <a:latin typeface="+mj-lt"/>
              </a:rPr>
              <a:t>920 sq. ft</a:t>
            </a:r>
            <a:r>
              <a:rPr lang="en-US" sz="1200" b="1" dirty="0" smtClean="0">
                <a:latin typeface="+mj-lt"/>
              </a:rPr>
              <a:t>. = 92% coverage</a:t>
            </a:r>
          </a:p>
          <a:p>
            <a:r>
              <a:rPr lang="en-US" sz="1200" b="1" dirty="0" smtClean="0">
                <a:latin typeface="+mj-lt"/>
              </a:rPr>
              <a:t>                                                                                                 1,000 sq. ft.           </a:t>
            </a:r>
            <a:endParaRPr lang="en-US" sz="12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0" y="2895600"/>
            <a:ext cx="4800600" cy="64633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+mj-lt"/>
              </a:rPr>
              <a:t>Does it meet the standards </a:t>
            </a:r>
          </a:p>
          <a:p>
            <a:pPr algn="ctr"/>
            <a:r>
              <a:rPr lang="en-US" b="1" dirty="0" smtClean="0">
                <a:latin typeface="+mj-lt"/>
              </a:rPr>
              <a:t>for the control of wood destroying fungi?</a:t>
            </a:r>
            <a:endParaRPr lang="en-US" b="1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52600" y="4572000"/>
            <a:ext cx="6019800" cy="92333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+mj-lt"/>
              </a:rPr>
              <a:t>Yes, it does!  Why?</a:t>
            </a:r>
          </a:p>
          <a:p>
            <a:pPr algn="ctr"/>
            <a:r>
              <a:rPr lang="en-US" sz="1200" b="1" dirty="0" smtClean="0">
                <a:latin typeface="+mj-lt"/>
              </a:rPr>
              <a:t>It has a Class 1 vapor barrier that covers at least 90% of the soil of the crawl and has </a:t>
            </a:r>
          </a:p>
          <a:p>
            <a:pPr algn="ctr"/>
            <a:r>
              <a:rPr lang="en-US" sz="1200" b="1" dirty="0" smtClean="0">
                <a:latin typeface="+mj-lt"/>
              </a:rPr>
              <a:t>1 sq. ft. of ventilation/1,500 sq. ft. of crawl space soil with at least two standard vents providing cross-ventilation</a:t>
            </a:r>
            <a:endParaRPr lang="en-US" sz="1200" b="1" dirty="0">
              <a:latin typeface="+mj-lt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513418" y="1935443"/>
            <a:ext cx="49182" cy="4541557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1276084" y="1985665"/>
            <a:ext cx="4713576" cy="3069687"/>
          </a:xfrm>
          <a:prstGeom prst="straightConnector1">
            <a:avLst/>
          </a:prstGeom>
          <a:ln w="38100" cmpd="sng"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 Box 16"/>
          <p:cNvSpPr txBox="1">
            <a:spLocks noChangeArrowheads="1"/>
          </p:cNvSpPr>
          <p:nvPr/>
        </p:nvSpPr>
        <p:spPr bwMode="auto">
          <a:xfrm>
            <a:off x="-1108807" y="4784725"/>
            <a:ext cx="4629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i="0" dirty="0" smtClean="0">
                <a:latin typeface="+mj-lt"/>
              </a:rPr>
              <a:t>                                                    V                           </a:t>
            </a:r>
            <a:endParaRPr lang="en-US" sz="1600" b="1" i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28059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10" grpId="0"/>
      <p:bldP spid="11" grpId="0" animBg="1"/>
      <p:bldP spid="11" grpId="1" animBg="1"/>
      <p:bldP spid="13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-4547"/>
            <a:ext cx="9143999" cy="127392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 smtClean="0">
                <a:latin typeface="Cambria"/>
                <a:cs typeface="Cambria"/>
              </a:rPr>
              <a:t>                         </a:t>
            </a:r>
            <a:endParaRPr lang="en-US" sz="800" dirty="0" smtClean="0">
              <a:solidFill>
                <a:srgbClr val="CD060D"/>
              </a:solidFill>
              <a:latin typeface="Cambria"/>
              <a:cs typeface="Cambria"/>
            </a:endParaRPr>
          </a:p>
          <a:p>
            <a:pPr marL="0" indent="0">
              <a:buNone/>
            </a:pP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smtClean="0">
                <a:latin typeface="Cambria"/>
                <a:cs typeface="Cambria"/>
              </a:rPr>
              <a:t>      </a:t>
            </a:r>
            <a:r>
              <a:rPr lang="en-US" sz="2800" b="1" dirty="0" smtClean="0">
                <a:cs typeface="Cambria"/>
              </a:rPr>
              <a:t>Minimum </a:t>
            </a:r>
            <a:r>
              <a:rPr lang="en-US" sz="2800" b="1" dirty="0">
                <a:cs typeface="Cambria"/>
              </a:rPr>
              <a:t>adequate treatment for the control or </a:t>
            </a:r>
            <a:r>
              <a:rPr lang="en-US" sz="2800" b="1" dirty="0" smtClean="0">
                <a:cs typeface="Cambria"/>
              </a:rPr>
              <a:t>prevention</a:t>
            </a:r>
            <a:endParaRPr lang="en-US" sz="2800" b="1" dirty="0">
              <a:cs typeface="Cambria"/>
            </a:endParaRPr>
          </a:p>
          <a:p>
            <a:pPr marL="0" indent="0">
              <a:buNone/>
            </a:pPr>
            <a:r>
              <a:rPr lang="en-US" sz="2800" b="1" dirty="0">
                <a:cs typeface="Cambria"/>
              </a:rPr>
              <a:t>        </a:t>
            </a:r>
            <a:r>
              <a:rPr lang="en-US" sz="2800" b="1" dirty="0" smtClean="0">
                <a:cs typeface="Cambria"/>
              </a:rPr>
              <a:t>         of wood </a:t>
            </a:r>
            <a:r>
              <a:rPr lang="en-US" sz="2800" b="1" dirty="0">
                <a:cs typeface="Cambria"/>
              </a:rPr>
              <a:t>destroying fungi in </a:t>
            </a:r>
            <a:r>
              <a:rPr lang="en-US" sz="2800" b="1" dirty="0" smtClean="0">
                <a:cs typeface="Cambria"/>
              </a:rPr>
              <a:t>crawlspace </a:t>
            </a:r>
            <a:r>
              <a:rPr lang="en-US" sz="2800" b="1" dirty="0">
                <a:cs typeface="Cambria"/>
              </a:rPr>
              <a:t>structures</a:t>
            </a:r>
          </a:p>
          <a:p>
            <a:pPr>
              <a:buFont typeface="Wingdings" charset="2"/>
              <a:buChar char="Ø"/>
            </a:pPr>
            <a:endParaRPr lang="en-US" sz="2800" dirty="0" smtClean="0">
              <a:cs typeface="Cambria"/>
            </a:endParaRPr>
          </a:p>
          <a:p>
            <a:pPr marL="0" indent="0">
              <a:buNone/>
            </a:pPr>
            <a:endParaRPr lang="en-US" sz="2400" dirty="0">
              <a:latin typeface="Cambria"/>
              <a:cs typeface="Cambri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96857" y="6488668"/>
            <a:ext cx="1741714" cy="36933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459237" y="5719158"/>
            <a:ext cx="217715" cy="21544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sz="800" dirty="0"/>
          </a:p>
        </p:txBody>
      </p:sp>
      <p:sp>
        <p:nvSpPr>
          <p:cNvPr id="50" name="TextBox 49"/>
          <p:cNvSpPr txBox="1"/>
          <p:nvPr/>
        </p:nvSpPr>
        <p:spPr>
          <a:xfrm>
            <a:off x="7704667" y="5319015"/>
            <a:ext cx="982133" cy="276999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sp>
        <p:nvSpPr>
          <p:cNvPr id="51" name="TextBox 50"/>
          <p:cNvSpPr txBox="1"/>
          <p:nvPr/>
        </p:nvSpPr>
        <p:spPr>
          <a:xfrm>
            <a:off x="8303381" y="4976161"/>
            <a:ext cx="456809" cy="46166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557562" y="1414137"/>
            <a:ext cx="820262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Calibri"/>
                <a:cs typeface="Calibri"/>
              </a:rPr>
              <a:t>         (</a:t>
            </a:r>
            <a:r>
              <a:rPr lang="en-US" sz="1600" b="1" dirty="0">
                <a:latin typeface="Calibri"/>
                <a:cs typeface="Calibri"/>
              </a:rPr>
              <a:t>b) </a:t>
            </a:r>
            <a:r>
              <a:rPr lang="en-US" sz="1600" b="1" u="sng" dirty="0">
                <a:latin typeface="Calibri"/>
                <a:cs typeface="Calibri"/>
              </a:rPr>
              <a:t>In addition to the above requirements</a:t>
            </a:r>
            <a:r>
              <a:rPr lang="en-US" sz="1600" b="1" dirty="0">
                <a:latin typeface="Calibri"/>
                <a:cs typeface="Calibri"/>
              </a:rPr>
              <a:t>, when an infestation of </a:t>
            </a:r>
            <a:r>
              <a:rPr lang="en-US" sz="1600" b="1" dirty="0">
                <a:solidFill>
                  <a:srgbClr val="FF0000"/>
                </a:solidFill>
                <a:latin typeface="Calibri"/>
                <a:cs typeface="Calibri"/>
              </a:rPr>
              <a:t>water conducting </a:t>
            </a:r>
            <a:endParaRPr lang="en-US" sz="1600" b="1" dirty="0" smtClean="0">
              <a:solidFill>
                <a:srgbClr val="FF0000"/>
              </a:solidFill>
              <a:latin typeface="Calibri"/>
              <a:cs typeface="Calibri"/>
            </a:endParaRPr>
          </a:p>
          <a:p>
            <a:r>
              <a:rPr lang="en-US" sz="1600" b="1" dirty="0" smtClean="0">
                <a:solidFill>
                  <a:srgbClr val="FF0000"/>
                </a:solidFill>
                <a:latin typeface="Calibri"/>
                <a:cs typeface="Calibri"/>
              </a:rPr>
              <a:t>               fungi </a:t>
            </a:r>
            <a:r>
              <a:rPr lang="en-US" sz="1600" b="1" dirty="0" smtClean="0">
                <a:latin typeface="Calibri"/>
                <a:cs typeface="Calibri"/>
              </a:rPr>
              <a:t>is located </a:t>
            </a:r>
            <a:r>
              <a:rPr lang="en-US" sz="1600" b="1" dirty="0">
                <a:latin typeface="Calibri"/>
                <a:cs typeface="Calibri"/>
              </a:rPr>
              <a:t>in a </a:t>
            </a:r>
            <a:r>
              <a:rPr lang="en-US" sz="1600" b="1" dirty="0" smtClean="0">
                <a:latin typeface="Calibri"/>
                <a:cs typeface="Calibri"/>
              </a:rPr>
              <a:t>crawlspace</a:t>
            </a:r>
            <a:r>
              <a:rPr lang="en-US" sz="1600" dirty="0">
                <a:latin typeface="Calibri"/>
                <a:cs typeface="Calibri"/>
              </a:rPr>
              <a:t>, control measures shall include the following</a:t>
            </a:r>
            <a:r>
              <a:rPr lang="en-US" sz="1600" dirty="0" smtClean="0">
                <a:latin typeface="Calibri"/>
                <a:cs typeface="Calibri"/>
              </a:rPr>
              <a:t>:</a:t>
            </a:r>
          </a:p>
          <a:p>
            <a:endParaRPr lang="en-US" sz="800" dirty="0" smtClean="0">
              <a:latin typeface="Calibri"/>
              <a:cs typeface="Calibri"/>
            </a:endParaRPr>
          </a:p>
          <a:p>
            <a:r>
              <a:rPr lang="en-US" sz="800" dirty="0">
                <a:latin typeface="Calibri"/>
                <a:cs typeface="Calibri"/>
              </a:rPr>
              <a:t> </a:t>
            </a:r>
            <a:r>
              <a:rPr lang="en-US" sz="800" dirty="0" smtClean="0">
                <a:latin typeface="Calibri"/>
                <a:cs typeface="Calibri"/>
              </a:rPr>
              <a:t>                 </a:t>
            </a:r>
            <a:r>
              <a:rPr lang="en-US" sz="1600" b="1" dirty="0"/>
              <a:t>1</a:t>
            </a:r>
            <a:r>
              <a:rPr lang="en-US" sz="1600" b="1" dirty="0" smtClean="0"/>
              <a:t>. Cut </a:t>
            </a:r>
            <a:r>
              <a:rPr lang="en-US" sz="1600" b="1" dirty="0"/>
              <a:t>the visible </a:t>
            </a:r>
            <a:r>
              <a:rPr lang="en-US" sz="1600" b="1" dirty="0" err="1"/>
              <a:t>rhizomorphs</a:t>
            </a:r>
            <a:r>
              <a:rPr lang="en-US" sz="1600" b="1" dirty="0"/>
              <a:t> and scrape visible fungal growth from the </a:t>
            </a:r>
            <a:r>
              <a:rPr lang="en-US" sz="1600" b="1" dirty="0" smtClean="0"/>
              <a:t>foundation walls.</a:t>
            </a:r>
          </a:p>
          <a:p>
            <a:endParaRPr lang="en-US" sz="1200" dirty="0" smtClean="0">
              <a:latin typeface="Cambria"/>
              <a:cs typeface="Cambria"/>
            </a:endParaRPr>
          </a:p>
          <a:p>
            <a:r>
              <a:rPr lang="en-US" sz="1400" dirty="0">
                <a:latin typeface="Cambria"/>
                <a:cs typeface="Cambria"/>
              </a:rPr>
              <a:t> </a:t>
            </a:r>
            <a:r>
              <a:rPr lang="en-US" sz="1400" dirty="0" smtClean="0">
                <a:latin typeface="Cambria"/>
                <a:cs typeface="Cambria"/>
              </a:rPr>
              <a:t>          </a:t>
            </a:r>
            <a:r>
              <a:rPr lang="en-US" sz="1600" b="1" dirty="0" smtClean="0">
                <a:latin typeface="Calibri"/>
                <a:cs typeface="Calibri"/>
              </a:rPr>
              <a:t>2</a:t>
            </a:r>
            <a:r>
              <a:rPr lang="en-US" sz="1600" b="1" dirty="0">
                <a:latin typeface="Calibri"/>
                <a:cs typeface="Calibri"/>
              </a:rPr>
              <a:t>. Removal of all wooden contacts between buildings and inside </a:t>
            </a:r>
            <a:r>
              <a:rPr lang="en-US" sz="1600" b="1" dirty="0" smtClean="0">
                <a:latin typeface="Calibri"/>
                <a:cs typeface="Calibri"/>
              </a:rPr>
              <a:t>crawlspace </a:t>
            </a:r>
            <a:r>
              <a:rPr lang="en-US" sz="1600" b="1" dirty="0">
                <a:latin typeface="Calibri"/>
                <a:cs typeface="Calibri"/>
              </a:rPr>
              <a:t>soil</a:t>
            </a:r>
            <a:r>
              <a:rPr lang="en-US" sz="1600" b="1" dirty="0" smtClean="0">
                <a:latin typeface="Calibri"/>
                <a:cs typeface="Calibri"/>
              </a:rPr>
              <a:t>, </a:t>
            </a:r>
          </a:p>
          <a:p>
            <a:r>
              <a:rPr lang="en-US" sz="1600" b="1" dirty="0" smtClean="0">
                <a:latin typeface="Calibri"/>
                <a:cs typeface="Calibri"/>
              </a:rPr>
              <a:t>              other than </a:t>
            </a:r>
            <a:r>
              <a:rPr lang="en-US" sz="1600" b="1" dirty="0">
                <a:latin typeface="Calibri"/>
                <a:cs typeface="Calibri"/>
              </a:rPr>
              <a:t>those </a:t>
            </a:r>
            <a:r>
              <a:rPr lang="en-US" sz="1600" b="1" dirty="0" smtClean="0">
                <a:latin typeface="Calibri"/>
                <a:cs typeface="Calibri"/>
              </a:rPr>
              <a:t>wooden supports </a:t>
            </a:r>
            <a:r>
              <a:rPr lang="en-US" sz="1600" b="1" dirty="0">
                <a:latin typeface="Calibri"/>
                <a:cs typeface="Calibri"/>
              </a:rPr>
              <a:t>which have been treated with preservatives </a:t>
            </a:r>
            <a:endParaRPr lang="en-US" sz="1600" b="1" dirty="0" smtClean="0">
              <a:latin typeface="Calibri"/>
              <a:cs typeface="Calibri"/>
            </a:endParaRPr>
          </a:p>
          <a:p>
            <a:r>
              <a:rPr lang="en-US" sz="1600" b="1" dirty="0">
                <a:latin typeface="Calibri"/>
                <a:cs typeface="Calibri"/>
              </a:rPr>
              <a:t> </a:t>
            </a:r>
            <a:r>
              <a:rPr lang="en-US" sz="1600" b="1" dirty="0" smtClean="0">
                <a:latin typeface="Calibri"/>
                <a:cs typeface="Calibri"/>
              </a:rPr>
              <a:t>             to a minimum preservative retention </a:t>
            </a:r>
            <a:r>
              <a:rPr lang="en-US" sz="1600" b="1" dirty="0">
                <a:latin typeface="Calibri"/>
                <a:cs typeface="Calibri"/>
              </a:rPr>
              <a:t>designed for </a:t>
            </a:r>
            <a:r>
              <a:rPr lang="en-US" sz="1600" b="1" dirty="0" smtClean="0">
                <a:latin typeface="Calibri"/>
                <a:cs typeface="Calibri"/>
              </a:rPr>
              <a:t>ground </a:t>
            </a:r>
            <a:r>
              <a:rPr lang="en-US" sz="1600" b="1" dirty="0">
                <a:latin typeface="Calibri"/>
                <a:cs typeface="Calibri"/>
              </a:rPr>
              <a:t>contact.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914" y="3618162"/>
            <a:ext cx="3396101" cy="2547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7280" y="3618162"/>
            <a:ext cx="3396101" cy="25470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33915" y="6144019"/>
            <a:ext cx="3396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Wood touching soil – Not OK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907279" y="6165237"/>
            <a:ext cx="3396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Wood not touching soil - OK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78781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4114" y="274638"/>
            <a:ext cx="2917568" cy="21881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4114" y="4086565"/>
            <a:ext cx="2917568" cy="240313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38357" y="2743200"/>
            <a:ext cx="30905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alibri"/>
                <a:cs typeface="Calibri"/>
              </a:rPr>
              <a:t>All these wooden supports need to be removed and replaced with house jacks</a:t>
            </a:r>
            <a:endParaRPr lang="en-US" sz="2000" b="1" dirty="0">
              <a:latin typeface="Calibri"/>
              <a:cs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04800"/>
            <a:ext cx="4667438" cy="621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431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6973"/>
            <a:ext cx="8229600" cy="5769191"/>
          </a:xfrm>
        </p:spPr>
        <p:txBody>
          <a:bodyPr>
            <a:normAutofit/>
          </a:bodyPr>
          <a:lstStyle/>
          <a:p>
            <a:endParaRPr lang="en-US" sz="2000" b="1" dirty="0">
              <a:latin typeface="Cambria"/>
              <a:cs typeface="Cambri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323" y="2461906"/>
            <a:ext cx="1704905" cy="17049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8260" y="4585555"/>
            <a:ext cx="2281968" cy="17114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7527" y="2461906"/>
            <a:ext cx="1519062" cy="17114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092" y="2474526"/>
            <a:ext cx="2281968" cy="171147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949092" y="2481097"/>
            <a:ext cx="2281968" cy="1704905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>
            <a:stCxn id="9" idx="3"/>
            <a:endCxn id="9" idx="7"/>
          </p:cNvCxnSpPr>
          <p:nvPr/>
        </p:nvCxnSpPr>
        <p:spPr>
          <a:xfrm flipV="1">
            <a:off x="1283278" y="2730775"/>
            <a:ext cx="1613596" cy="1205549"/>
          </a:xfrm>
          <a:prstGeom prst="line">
            <a:avLst/>
          </a:prstGeom>
          <a:ln w="571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7432" y="2461906"/>
            <a:ext cx="1283607" cy="171147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9092" y="4585555"/>
            <a:ext cx="2385247" cy="171147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62670" y="4585555"/>
            <a:ext cx="2281967" cy="171147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8865" y="1355560"/>
            <a:ext cx="7750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mbria"/>
                <a:cs typeface="Cambria"/>
              </a:rPr>
              <a:t>Most often, we replace wooden piers or posts with properly installed house jacks (supports) </a:t>
            </a:r>
            <a:endParaRPr lang="en-US" dirty="0">
              <a:latin typeface="Cambria"/>
              <a:cs typeface="Cambri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8866" y="304800"/>
            <a:ext cx="76131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libri"/>
                <a:cs typeface="Calibri"/>
              </a:rPr>
              <a:t>Removing wood-to-earth contacts (unless pressure-treated for ground </a:t>
            </a:r>
            <a:r>
              <a:rPr lang="en-US" sz="2000" b="1" dirty="0" smtClean="0">
                <a:latin typeface="Calibri"/>
                <a:cs typeface="Calibri"/>
              </a:rPr>
              <a:t>   </a:t>
            </a:r>
          </a:p>
          <a:p>
            <a:r>
              <a:rPr lang="en-US" sz="2000" b="1" dirty="0" smtClean="0">
                <a:latin typeface="Calibri"/>
                <a:cs typeface="Calibri"/>
              </a:rPr>
              <a:t>     contact</a:t>
            </a:r>
            <a:r>
              <a:rPr lang="en-US" sz="2000" b="1" dirty="0">
                <a:latin typeface="Calibri"/>
                <a:cs typeface="Calibri"/>
              </a:rPr>
              <a:t>) or properly insulate them from contact with the s</a:t>
            </a:r>
            <a:r>
              <a:rPr lang="en-US" sz="2000" b="1" dirty="0">
                <a:latin typeface="Cambria"/>
                <a:cs typeface="Cambria"/>
              </a:rPr>
              <a:t>oil</a:t>
            </a:r>
          </a:p>
        </p:txBody>
      </p:sp>
    </p:spTree>
    <p:extLst>
      <p:ext uri="{BB962C8B-B14F-4D97-AF65-F5344CB8AC3E}">
        <p14:creationId xmlns:p14="http://schemas.microsoft.com/office/powerpoint/2010/main" val="1278950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1756" y="2133600"/>
            <a:ext cx="7386444" cy="3382963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BORA-CARE, </a:t>
            </a:r>
            <a:r>
              <a:rPr lang="en-US" sz="2000" dirty="0" err="1" smtClean="0">
                <a:latin typeface="+mj-lt"/>
              </a:rPr>
              <a:t>Borathor</a:t>
            </a:r>
            <a:r>
              <a:rPr lang="en-US" sz="2000" dirty="0" smtClean="0">
                <a:latin typeface="+mj-lt"/>
              </a:rPr>
              <a:t>, </a:t>
            </a:r>
            <a:r>
              <a:rPr lang="en-US" sz="2000" dirty="0" err="1" smtClean="0">
                <a:latin typeface="+mj-lt"/>
              </a:rPr>
              <a:t>BoRam</a:t>
            </a:r>
            <a:r>
              <a:rPr lang="en-US" sz="2000" dirty="0" smtClean="0">
                <a:latin typeface="+mj-lt"/>
              </a:rPr>
              <a:t>, and other borate products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are used most often by PMP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 Borates are highly toxic to plant life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Applied with spray equipment or brush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Following label directions is critical to success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                (read and follow the label)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The source of moisture must be addressed to ensure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+mj-lt"/>
              </a:rPr>
              <a:t>    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long-term control of wood decay fungi and surface fungi</a:t>
            </a:r>
          </a:p>
          <a:p>
            <a:pPr eaLnBrk="1" hangingPunct="1">
              <a:lnSpc>
                <a:spcPct val="80000"/>
              </a:lnSpc>
            </a:pPr>
            <a:endParaRPr lang="en-US" sz="2000" dirty="0" smtClean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85800"/>
            <a:ext cx="3810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304800"/>
            <a:ext cx="8305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Chemical treatments to the wood are not required, but may help control wood decay fungi/surface</a:t>
            </a:r>
          </a:p>
          <a:p>
            <a:pPr algn="ctr"/>
            <a:r>
              <a:rPr lang="en-US" sz="2800" b="1" dirty="0">
                <a:latin typeface="+mj-lt"/>
              </a:rPr>
              <a:t>m</a:t>
            </a:r>
            <a:r>
              <a:rPr lang="en-US" sz="2800" b="1" dirty="0" smtClean="0">
                <a:latin typeface="+mj-lt"/>
              </a:rPr>
              <a:t>olds &amp; mildews</a:t>
            </a:r>
            <a:endParaRPr lang="en-US" sz="2800" b="1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10600" y="6629400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rgbClr val="000000"/>
                </a:solidFill>
                <a:latin typeface="+mj-lt"/>
              </a:rPr>
              <a:t>         80</a:t>
            </a:r>
            <a:endParaRPr lang="en-US" sz="800" b="1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95653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5518" y="1947976"/>
            <a:ext cx="8035058" cy="3992563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b="1" u="sng" dirty="0" smtClean="0">
                <a:latin typeface="+mj-lt"/>
              </a:rPr>
              <a:t>You are not required to add a dye or a marker</a:t>
            </a:r>
            <a:r>
              <a:rPr lang="en-US" sz="2000" b="1" dirty="0" smtClean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to </a:t>
            </a:r>
            <a:r>
              <a:rPr lang="en-US" sz="2000" dirty="0" smtClean="0">
                <a:latin typeface="+mj-lt"/>
              </a:rPr>
              <a:t>a borate </a:t>
            </a:r>
            <a:r>
              <a:rPr lang="en-US" sz="2000" dirty="0" smtClean="0">
                <a:latin typeface="+mj-lt"/>
              </a:rPr>
              <a:t>treatment </a:t>
            </a:r>
            <a:endParaRPr lang="en-US" sz="2000" dirty="0" smtClean="0">
              <a:latin typeface="+mj-lt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</a:t>
            </a:r>
            <a:r>
              <a:rPr lang="en-US" sz="2000" dirty="0" smtClean="0">
                <a:latin typeface="+mj-lt"/>
              </a:rPr>
              <a:t>when </a:t>
            </a:r>
            <a:r>
              <a:rPr lang="en-US" sz="2000" dirty="0" smtClean="0">
                <a:latin typeface="+mj-lt"/>
              </a:rPr>
              <a:t>you treat wood for </a:t>
            </a:r>
            <a:r>
              <a:rPr lang="en-US" sz="2000" dirty="0" smtClean="0">
                <a:latin typeface="+mj-lt"/>
              </a:rPr>
              <a:t>the control </a:t>
            </a:r>
            <a:r>
              <a:rPr lang="en-US" sz="2000" dirty="0" smtClean="0">
                <a:latin typeface="+mj-lt"/>
              </a:rPr>
              <a:t>of </a:t>
            </a:r>
            <a:r>
              <a:rPr lang="en-US" sz="2000" b="1" dirty="0" smtClean="0">
                <a:latin typeface="+mj-lt"/>
              </a:rPr>
              <a:t>wood decay fungi</a:t>
            </a:r>
            <a:r>
              <a:rPr lang="en-US" sz="2000" dirty="0" smtClean="0">
                <a:latin typeface="+mj-lt"/>
              </a:rPr>
              <a:t>…but adding </a:t>
            </a:r>
            <a:endParaRPr lang="en-US" sz="2000" dirty="0" smtClean="0">
              <a:latin typeface="+mj-lt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</a:t>
            </a:r>
            <a:r>
              <a:rPr lang="en-US" sz="2000" dirty="0" smtClean="0">
                <a:latin typeface="+mj-lt"/>
              </a:rPr>
              <a:t>dye </a:t>
            </a:r>
            <a:r>
              <a:rPr lang="en-US" sz="2000" dirty="0" smtClean="0">
                <a:latin typeface="+mj-lt"/>
              </a:rPr>
              <a:t>to </a:t>
            </a:r>
            <a:r>
              <a:rPr lang="en-US" sz="2000" dirty="0" smtClean="0">
                <a:latin typeface="+mj-lt"/>
              </a:rPr>
              <a:t>the </a:t>
            </a:r>
            <a:r>
              <a:rPr lang="en-US" sz="2000" dirty="0" smtClean="0">
                <a:latin typeface="+mj-lt"/>
              </a:rPr>
              <a:t>borate solution makes it easier to insure </a:t>
            </a:r>
            <a:r>
              <a:rPr lang="en-US" sz="2000" dirty="0" smtClean="0">
                <a:latin typeface="+mj-lt"/>
              </a:rPr>
              <a:t>that </a:t>
            </a:r>
            <a:r>
              <a:rPr lang="en-US" sz="2000" dirty="0" smtClean="0">
                <a:latin typeface="+mj-lt"/>
              </a:rPr>
              <a:t>all the wood is </a:t>
            </a:r>
            <a:endParaRPr lang="en-US" sz="2000" dirty="0" smtClean="0">
              <a:latin typeface="+mj-lt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</a:t>
            </a:r>
            <a:r>
              <a:rPr lang="en-US" sz="2000" dirty="0" smtClean="0">
                <a:latin typeface="+mj-lt"/>
              </a:rPr>
              <a:t>treated</a:t>
            </a:r>
            <a:r>
              <a:rPr lang="en-US" sz="2000" dirty="0" smtClean="0">
                <a:latin typeface="+mj-lt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latin typeface="+mj-lt"/>
              </a:rPr>
              <a:t>If you use a borate treatment for the </a:t>
            </a:r>
            <a:endParaRPr lang="en-US" sz="2000" dirty="0" smtClean="0">
              <a:latin typeface="+mj-lt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</a:t>
            </a:r>
            <a:r>
              <a:rPr lang="en-US" sz="2000" dirty="0" smtClean="0">
                <a:latin typeface="+mj-lt"/>
              </a:rPr>
              <a:t>control of </a:t>
            </a:r>
            <a:r>
              <a:rPr lang="en-US" sz="2000" b="1" dirty="0" smtClean="0">
                <a:latin typeface="+mj-lt"/>
              </a:rPr>
              <a:t>subterranean termites </a:t>
            </a:r>
            <a:r>
              <a:rPr lang="en-US" sz="2000" dirty="0" smtClean="0">
                <a:latin typeface="+mj-lt"/>
              </a:rPr>
              <a:t>in </a:t>
            </a:r>
            <a:endParaRPr lang="en-US" sz="2000" dirty="0" smtClean="0">
              <a:latin typeface="+mj-lt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</a:t>
            </a:r>
            <a:r>
              <a:rPr lang="en-US" sz="2000" dirty="0" smtClean="0">
                <a:latin typeface="+mj-lt"/>
              </a:rPr>
              <a:t>wood</a:t>
            </a:r>
            <a:r>
              <a:rPr lang="en-US" sz="2000" dirty="0" smtClean="0">
                <a:latin typeface="+mj-lt"/>
              </a:rPr>
              <a:t>, </a:t>
            </a:r>
            <a:r>
              <a:rPr lang="en-US" sz="2000" b="1" u="sng" dirty="0" smtClean="0">
                <a:latin typeface="+mj-lt"/>
              </a:rPr>
              <a:t>you will </a:t>
            </a:r>
            <a:r>
              <a:rPr lang="en-US" sz="2000" b="1" u="sng" dirty="0" smtClean="0">
                <a:latin typeface="+mj-lt"/>
              </a:rPr>
              <a:t>need</a:t>
            </a:r>
            <a:r>
              <a:rPr lang="en-US" sz="2000" b="1" u="sng" dirty="0">
                <a:latin typeface="+mj-lt"/>
              </a:rPr>
              <a:t> </a:t>
            </a:r>
            <a:r>
              <a:rPr lang="en-US" sz="2000" b="1" u="sng" dirty="0" smtClean="0">
                <a:latin typeface="+mj-lt"/>
              </a:rPr>
              <a:t>to add </a:t>
            </a:r>
            <a:r>
              <a:rPr lang="en-US" sz="2000" b="1" u="sng" dirty="0" smtClean="0">
                <a:latin typeface="+mj-lt"/>
              </a:rPr>
              <a:t>a dye or </a:t>
            </a:r>
            <a:endParaRPr lang="en-US" sz="2000" b="1" u="sng" dirty="0" smtClean="0">
              <a:latin typeface="+mj-lt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b="1" dirty="0">
                <a:latin typeface="+mj-lt"/>
              </a:rPr>
              <a:t> </a:t>
            </a:r>
            <a:r>
              <a:rPr lang="en-US" sz="2000" b="1" dirty="0" smtClean="0">
                <a:latin typeface="+mj-lt"/>
              </a:rPr>
              <a:t>     </a:t>
            </a:r>
            <a:r>
              <a:rPr lang="en-US" sz="2000" b="1" u="sng" dirty="0" smtClean="0">
                <a:latin typeface="+mj-lt"/>
              </a:rPr>
              <a:t>a </a:t>
            </a:r>
            <a:r>
              <a:rPr lang="en-US" sz="2000" b="1" u="sng" dirty="0" smtClean="0">
                <a:latin typeface="+mj-lt"/>
              </a:rPr>
              <a:t>marker to the borate solution</a:t>
            </a:r>
            <a:r>
              <a:rPr lang="en-US" sz="2000" dirty="0" smtClean="0">
                <a:latin typeface="+mj-lt"/>
              </a:rPr>
              <a:t>. 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325576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To dye or not to dye…that is the question</a:t>
            </a:r>
            <a:endParaRPr lang="en-US" sz="2800" b="1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0693" y="4388575"/>
            <a:ext cx="3067535" cy="20649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00507" y="1102641"/>
            <a:ext cx="6588016" cy="46166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 </a:t>
            </a:r>
            <a:r>
              <a:rPr lang="en-US" sz="2400" b="1" dirty="0" smtClean="0"/>
              <a:t>Wood treatment for control of wood decay fungi 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19646" y="3593448"/>
            <a:ext cx="7198582" cy="461665"/>
          </a:xfrm>
          <a:prstGeom prst="rect">
            <a:avLst/>
          </a:prstGeom>
          <a:solidFill>
            <a:srgbClr val="9FFFB1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 </a:t>
            </a:r>
            <a:r>
              <a:rPr lang="en-US" sz="2400" b="1" dirty="0" smtClean="0"/>
              <a:t>Wood treatment for control of subterranean termites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607320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2343912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Preventing excess moisture </a:t>
            </a:r>
            <a:b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in crawl spaces </a:t>
            </a:r>
            <a:b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is a complicated issue in the South</a:t>
            </a:r>
            <a:endParaRPr lang="en-US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8083" y="3127917"/>
            <a:ext cx="7696200" cy="3429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latin typeface="+mj-lt"/>
              </a:rPr>
              <a:t>There will be times when adequate ventilation and 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a vapor barrier will </a:t>
            </a:r>
            <a:r>
              <a:rPr lang="en-US" sz="2000" u="sng" dirty="0" smtClean="0">
                <a:latin typeface="+mj-lt"/>
              </a:rPr>
              <a:t>not</a:t>
            </a:r>
            <a:r>
              <a:rPr lang="en-US" sz="2000" dirty="0" smtClean="0">
                <a:latin typeface="+mj-lt"/>
              </a:rPr>
              <a:t> prevent wood decay or any </a:t>
            </a:r>
          </a:p>
          <a:p>
            <a:pPr>
              <a:buNone/>
            </a:pPr>
            <a:r>
              <a:rPr lang="en-US" sz="2000" dirty="0">
                <a:latin typeface="+mj-lt"/>
              </a:rPr>
              <a:t>o</a:t>
            </a:r>
            <a:r>
              <a:rPr lang="en-US" sz="2000" dirty="0" smtClean="0">
                <a:latin typeface="+mj-lt"/>
              </a:rPr>
              <a:t>f the other problems that are often associated with 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excess moisture in the crawl space</a:t>
            </a:r>
            <a:r>
              <a:rPr lang="en-US" sz="2000" b="1" i="1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28890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9577" y="1853580"/>
            <a:ext cx="7162800" cy="448774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None/>
            </a:pPr>
            <a:endParaRPr lang="en-US" sz="800" b="1" dirty="0" smtClean="0"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Fix plumbing leaks and roof leaks</a:t>
            </a:r>
          </a:p>
          <a:p>
            <a:pPr>
              <a:lnSpc>
                <a:spcPct val="80000"/>
              </a:lnSpc>
              <a:buNone/>
            </a:pPr>
            <a:endParaRPr lang="en-US" sz="1400" dirty="0" smtClean="0"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Altering the grade to improve poor drainage</a:t>
            </a:r>
          </a:p>
          <a:p>
            <a:pPr>
              <a:lnSpc>
                <a:spcPct val="80000"/>
              </a:lnSpc>
              <a:buNone/>
            </a:pPr>
            <a:endParaRPr lang="en-US" sz="1400" dirty="0" smtClean="0"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Foundation water-proofing and adding </a:t>
            </a:r>
            <a:r>
              <a:rPr lang="en-US" sz="2000" dirty="0" err="1" smtClean="0">
                <a:latin typeface="+mj-lt"/>
              </a:rPr>
              <a:t>french</a:t>
            </a:r>
            <a:r>
              <a:rPr lang="en-US" sz="2000" dirty="0" smtClean="0">
                <a:latin typeface="+mj-lt"/>
              </a:rPr>
              <a:t> drains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     or other drainage systems to improve poor drainage</a:t>
            </a:r>
          </a:p>
          <a:p>
            <a:pPr>
              <a:lnSpc>
                <a:spcPct val="80000"/>
              </a:lnSpc>
              <a:buNone/>
            </a:pPr>
            <a:endParaRPr lang="en-US" sz="1400" dirty="0" smtClean="0"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Venting dryer vent to outside (not crawl space)</a:t>
            </a:r>
          </a:p>
          <a:p>
            <a:pPr>
              <a:lnSpc>
                <a:spcPct val="80000"/>
              </a:lnSpc>
              <a:buNone/>
            </a:pPr>
            <a:endParaRPr lang="en-US" sz="1400" dirty="0" smtClean="0"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Insulation of H/AC ducts</a:t>
            </a:r>
          </a:p>
          <a:p>
            <a:pPr>
              <a:lnSpc>
                <a:spcPct val="80000"/>
              </a:lnSpc>
              <a:buNone/>
            </a:pPr>
            <a:endParaRPr lang="en-US" sz="1400" dirty="0" smtClean="0"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Adding gutters</a:t>
            </a:r>
          </a:p>
          <a:p>
            <a:pPr>
              <a:lnSpc>
                <a:spcPct val="80000"/>
              </a:lnSpc>
              <a:buNone/>
            </a:pPr>
            <a:endParaRPr lang="en-US" sz="1400" dirty="0" smtClean="0"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Installing sump pumps</a:t>
            </a:r>
          </a:p>
          <a:p>
            <a:pPr>
              <a:lnSpc>
                <a:spcPct val="80000"/>
              </a:lnSpc>
              <a:buNone/>
            </a:pPr>
            <a:endParaRPr lang="en-US" sz="1400" dirty="0" smtClean="0"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en-US" sz="2000" dirty="0" smtClean="0">
                <a:latin typeface="+mj-lt"/>
              </a:rPr>
              <a:t>Encapsulation</a:t>
            </a:r>
          </a:p>
          <a:p>
            <a:endParaRPr lang="en-US" sz="24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7620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2860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Other services </a:t>
            </a:r>
            <a:br>
              <a:rPr lang="en-US" sz="28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some PCOs use to prevent or control</a:t>
            </a:r>
            <a:br>
              <a:rPr lang="en-US" sz="28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excess moisture in crawl space 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wood: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9007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72312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</a:rPr>
              <a:t>Repairing plumbing and roof leaks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8788" name="Picture 4" descr="http://1.bp.blogspot.com/-t4x2AbSakOQ/TiucVcYn3dI/AAAAAAAAAb8/5lhgbgDic2g/s1600/Roof+Repair+Roof+Lea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2209800"/>
            <a:ext cx="4572000" cy="3429000"/>
          </a:xfrm>
          <a:prstGeom prst="rect">
            <a:avLst/>
          </a:prstGeom>
          <a:noFill/>
        </p:spPr>
      </p:pic>
      <p:pic>
        <p:nvPicPr>
          <p:cNvPr id="118790" name="Picture 6" descr="http://hostedmedia.reimanpub.com/TFH/Projects/FH03FEB_STOLEA_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209800"/>
            <a:ext cx="3429000" cy="3429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762000"/>
            <a:ext cx="2286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168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6" name="Picture 4" descr="http://www.ssgrading.com/images/pages/excavation-servic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457200" y="2438400"/>
            <a:ext cx="3886200" cy="25908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6400800" y="2362200"/>
            <a:ext cx="228600" cy="13716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6400800" y="3505200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400800" y="3276600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400800" y="3048000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400800" y="2819400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400800" y="2590800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400800" y="5791200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400800" y="5791200"/>
            <a:ext cx="228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6248400" y="3733800"/>
            <a:ext cx="533400" cy="2286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248400" y="6019800"/>
            <a:ext cx="533400" cy="2286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400800" y="4648200"/>
            <a:ext cx="228600" cy="13716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>
            <a:off x="6400800" y="5791200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400800" y="5562600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400800" y="5334000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400800" y="5105400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400800" y="4876800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lowchart: Manual Input 27"/>
          <p:cNvSpPr/>
          <p:nvPr/>
        </p:nvSpPr>
        <p:spPr>
          <a:xfrm>
            <a:off x="4648200" y="5562600"/>
            <a:ext cx="1752600" cy="457200"/>
          </a:xfrm>
          <a:prstGeom prst="flowChartManualInput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lowchart: Process 28"/>
          <p:cNvSpPr/>
          <p:nvPr/>
        </p:nvSpPr>
        <p:spPr>
          <a:xfrm>
            <a:off x="5334000" y="6019800"/>
            <a:ext cx="914400" cy="304800"/>
          </a:xfrm>
          <a:prstGeom prst="flowChartProcess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Process 29"/>
          <p:cNvSpPr/>
          <p:nvPr/>
        </p:nvSpPr>
        <p:spPr>
          <a:xfrm>
            <a:off x="4648200" y="5715000"/>
            <a:ext cx="685800" cy="609600"/>
          </a:xfrm>
          <a:prstGeom prst="flowChartProcess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lowchart: Process 30"/>
          <p:cNvSpPr/>
          <p:nvPr/>
        </p:nvSpPr>
        <p:spPr>
          <a:xfrm>
            <a:off x="6248400" y="6248400"/>
            <a:ext cx="914400" cy="76200"/>
          </a:xfrm>
          <a:prstGeom prst="flowChartProcess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lowchart: Manual Input 32"/>
          <p:cNvSpPr/>
          <p:nvPr/>
        </p:nvSpPr>
        <p:spPr>
          <a:xfrm flipH="1">
            <a:off x="6629400" y="5791200"/>
            <a:ext cx="2057400" cy="228600"/>
          </a:xfrm>
          <a:prstGeom prst="flowChartManualInput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lowchart: Process 33"/>
          <p:cNvSpPr/>
          <p:nvPr/>
        </p:nvSpPr>
        <p:spPr>
          <a:xfrm>
            <a:off x="6781800" y="6019800"/>
            <a:ext cx="1905000" cy="304800"/>
          </a:xfrm>
          <a:prstGeom prst="flowChartProcess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lowchart: Manual Input 34"/>
          <p:cNvSpPr/>
          <p:nvPr/>
        </p:nvSpPr>
        <p:spPr>
          <a:xfrm flipH="1">
            <a:off x="4648200" y="3276600"/>
            <a:ext cx="1752600" cy="457200"/>
          </a:xfrm>
          <a:prstGeom prst="flowChartManualInput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lowchart: Process 35"/>
          <p:cNvSpPr/>
          <p:nvPr/>
        </p:nvSpPr>
        <p:spPr>
          <a:xfrm>
            <a:off x="4648200" y="3733800"/>
            <a:ext cx="1600200" cy="304800"/>
          </a:xfrm>
          <a:prstGeom prst="flowChartProcess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lowchart: Process 36"/>
          <p:cNvSpPr/>
          <p:nvPr/>
        </p:nvSpPr>
        <p:spPr>
          <a:xfrm>
            <a:off x="6248400" y="3962400"/>
            <a:ext cx="2438400" cy="76200"/>
          </a:xfrm>
          <a:prstGeom prst="flowChartProcess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lowchart: Manual Input 37"/>
          <p:cNvSpPr/>
          <p:nvPr/>
        </p:nvSpPr>
        <p:spPr>
          <a:xfrm flipH="1">
            <a:off x="6629400" y="3505200"/>
            <a:ext cx="2057400" cy="228600"/>
          </a:xfrm>
          <a:prstGeom prst="flowChartManualInput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lowchart: Process 38"/>
          <p:cNvSpPr/>
          <p:nvPr/>
        </p:nvSpPr>
        <p:spPr>
          <a:xfrm>
            <a:off x="6781800" y="3733800"/>
            <a:ext cx="1905000" cy="304800"/>
          </a:xfrm>
          <a:prstGeom prst="flowChartProcess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lowchart: Process 39"/>
          <p:cNvSpPr/>
          <p:nvPr/>
        </p:nvSpPr>
        <p:spPr>
          <a:xfrm>
            <a:off x="6400800" y="1828800"/>
            <a:ext cx="76200" cy="460248"/>
          </a:xfrm>
          <a:prstGeom prst="flowChartProcess">
            <a:avLst/>
          </a:prstGeom>
          <a:solidFill>
            <a:srgbClr val="FFC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lowchart: Process 40"/>
          <p:cNvSpPr/>
          <p:nvPr/>
        </p:nvSpPr>
        <p:spPr>
          <a:xfrm>
            <a:off x="6400800" y="4114800"/>
            <a:ext cx="76200" cy="460248"/>
          </a:xfrm>
          <a:prstGeom prst="flowChartProcess">
            <a:avLst/>
          </a:prstGeom>
          <a:solidFill>
            <a:srgbClr val="FFC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lowchart: Process 41"/>
          <p:cNvSpPr/>
          <p:nvPr/>
        </p:nvSpPr>
        <p:spPr>
          <a:xfrm>
            <a:off x="6400800" y="2286000"/>
            <a:ext cx="152400" cy="76200"/>
          </a:xfrm>
          <a:prstGeom prst="flowChartProcess">
            <a:avLst/>
          </a:prstGeom>
          <a:solidFill>
            <a:srgbClr val="FFC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lowchart: Process 42"/>
          <p:cNvSpPr/>
          <p:nvPr/>
        </p:nvSpPr>
        <p:spPr>
          <a:xfrm>
            <a:off x="6400800" y="4572000"/>
            <a:ext cx="152400" cy="76200"/>
          </a:xfrm>
          <a:prstGeom prst="flowChartProcess">
            <a:avLst/>
          </a:prstGeom>
          <a:solidFill>
            <a:srgbClr val="FFC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lowchart: Process 43"/>
          <p:cNvSpPr/>
          <p:nvPr/>
        </p:nvSpPr>
        <p:spPr>
          <a:xfrm>
            <a:off x="6477000" y="1828800"/>
            <a:ext cx="2209800" cy="460248"/>
          </a:xfrm>
          <a:prstGeom prst="flowChartProcess">
            <a:avLst/>
          </a:prstGeom>
          <a:solidFill>
            <a:srgbClr val="FFC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lowchart: Process 44"/>
          <p:cNvSpPr/>
          <p:nvPr/>
        </p:nvSpPr>
        <p:spPr>
          <a:xfrm>
            <a:off x="6477000" y="4114800"/>
            <a:ext cx="2209800" cy="460248"/>
          </a:xfrm>
          <a:prstGeom prst="flowChartProcess">
            <a:avLst/>
          </a:prstGeom>
          <a:solidFill>
            <a:srgbClr val="FFC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7010400" y="2743200"/>
            <a:ext cx="152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j-lt"/>
              </a:rPr>
              <a:t>Crawl space</a:t>
            </a:r>
            <a:endParaRPr lang="en-US" b="1" dirty="0">
              <a:latin typeface="+mj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086600" y="4953000"/>
            <a:ext cx="1937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j-lt"/>
              </a:rPr>
              <a:t>Crawl space</a:t>
            </a:r>
            <a:endParaRPr lang="en-US" b="1" dirty="0">
              <a:latin typeface="+mj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572000" y="1905000"/>
            <a:ext cx="1676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+mj-lt"/>
              </a:rPr>
              <a:t>Poor grade,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+mj-lt"/>
              </a:rPr>
              <a:t>channeling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+mj-lt"/>
              </a:rPr>
              <a:t>rain water 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+mj-lt"/>
              </a:rPr>
              <a:t>into the crawl</a:t>
            </a:r>
            <a:endParaRPr lang="en-US" b="1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4648200" y="3276600"/>
            <a:ext cx="1752600" cy="76200"/>
          </a:xfrm>
          <a:prstGeom prst="straightConnector1">
            <a:avLst/>
          </a:prstGeom>
          <a:ln w="571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H="1">
            <a:off x="4648200" y="5562600"/>
            <a:ext cx="1752602" cy="76200"/>
          </a:xfrm>
          <a:prstGeom prst="straightConnector1">
            <a:avLst/>
          </a:prstGeom>
          <a:ln w="571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5791200" y="6705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4572000" y="4191000"/>
            <a:ext cx="167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6600"/>
                </a:solidFill>
                <a:latin typeface="+mj-lt"/>
              </a:rPr>
              <a:t>Altered grade,</a:t>
            </a:r>
          </a:p>
          <a:p>
            <a:r>
              <a:rPr lang="en-US" b="1" dirty="0" smtClean="0">
                <a:solidFill>
                  <a:srgbClr val="006600"/>
                </a:solidFill>
                <a:latin typeface="+mj-lt"/>
              </a:rPr>
              <a:t>channeling rain water away from the crawl </a:t>
            </a:r>
            <a:endParaRPr lang="en-US" b="1" dirty="0">
              <a:solidFill>
                <a:srgbClr val="006600"/>
              </a:solidFill>
              <a:latin typeface="+mj-lt"/>
            </a:endParaRPr>
          </a:p>
        </p:txBody>
      </p:sp>
      <p:cxnSp>
        <p:nvCxnSpPr>
          <p:cNvPr id="59" name="Straight Connector 58"/>
          <p:cNvCxnSpPr>
            <a:endCxn id="34" idx="1"/>
          </p:cNvCxnSpPr>
          <p:nvPr/>
        </p:nvCxnSpPr>
        <p:spPr>
          <a:xfrm>
            <a:off x="6781800" y="6019800"/>
            <a:ext cx="0" cy="1524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5488878" y="965672"/>
            <a:ext cx="758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   </a:t>
            </a:r>
            <a:r>
              <a:rPr lang="en-US" b="1" dirty="0" smtClean="0">
                <a:solidFill>
                  <a:srgbClr val="000000"/>
                </a:solidFill>
                <a:latin typeface="+mj-lt"/>
              </a:rPr>
              <a:t>2</a:t>
            </a:r>
            <a:endParaRPr lang="en-US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7620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22029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j-lt"/>
              </a:rPr>
              <a:t>Altering the grade is necessary when the grade is responsible for accumulating </a:t>
            </a:r>
            <a:r>
              <a:rPr lang="en-US" sz="2800" b="1" dirty="0" smtClean="0">
                <a:latin typeface="+mj-lt"/>
              </a:rPr>
              <a:t>H O </a:t>
            </a:r>
            <a:r>
              <a:rPr lang="en-US" sz="2800" b="1" dirty="0">
                <a:latin typeface="+mj-lt"/>
              </a:rPr>
              <a:t>in the crawl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534400" y="6629400"/>
            <a:ext cx="990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rgbClr val="000000"/>
                </a:solidFill>
                <a:latin typeface="+mj-lt"/>
              </a:rPr>
              <a:t>              85</a:t>
            </a:r>
            <a:endParaRPr lang="en-US" sz="8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" name="Right Triangle 2"/>
          <p:cNvSpPr/>
          <p:nvPr/>
        </p:nvSpPr>
        <p:spPr>
          <a:xfrm rot="10800000">
            <a:off x="6629400" y="3505200"/>
            <a:ext cx="2057400" cy="152400"/>
          </a:xfrm>
          <a:prstGeom prst="rt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216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 flipV="1">
            <a:off x="457200" y="6126163"/>
            <a:ext cx="8229600" cy="5032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smtClean="0"/>
          </a:p>
        </p:txBody>
      </p:sp>
      <p:pic>
        <p:nvPicPr>
          <p:cNvPr id="98308" name="Picture 4" descr="waterproof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733800"/>
            <a:ext cx="4114800" cy="2883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9" name="Line 5"/>
          <p:cNvSpPr>
            <a:spLocks noChangeShapeType="1"/>
          </p:cNvSpPr>
          <p:nvPr/>
        </p:nvSpPr>
        <p:spPr bwMode="auto">
          <a:xfrm>
            <a:off x="533400" y="66294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310" name="Line 6"/>
          <p:cNvSpPr>
            <a:spLocks noChangeShapeType="1"/>
          </p:cNvSpPr>
          <p:nvPr/>
        </p:nvSpPr>
        <p:spPr bwMode="auto">
          <a:xfrm flipV="1">
            <a:off x="2590800" y="3733800"/>
            <a:ext cx="0" cy="289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311" name="Line 7"/>
          <p:cNvSpPr>
            <a:spLocks noChangeShapeType="1"/>
          </p:cNvSpPr>
          <p:nvPr/>
        </p:nvSpPr>
        <p:spPr bwMode="auto">
          <a:xfrm flipV="1">
            <a:off x="533400" y="3733800"/>
            <a:ext cx="0" cy="289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312" name="Line 8"/>
          <p:cNvSpPr>
            <a:spLocks noChangeShapeType="1"/>
          </p:cNvSpPr>
          <p:nvPr/>
        </p:nvSpPr>
        <p:spPr bwMode="auto">
          <a:xfrm>
            <a:off x="533400" y="37338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313" name="Line 9"/>
          <p:cNvSpPr>
            <a:spLocks noChangeShapeType="1"/>
          </p:cNvSpPr>
          <p:nvPr/>
        </p:nvSpPr>
        <p:spPr bwMode="auto">
          <a:xfrm>
            <a:off x="2667000" y="66294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314" name="Line 10"/>
          <p:cNvSpPr>
            <a:spLocks noChangeShapeType="1"/>
          </p:cNvSpPr>
          <p:nvPr/>
        </p:nvSpPr>
        <p:spPr bwMode="auto">
          <a:xfrm flipV="1">
            <a:off x="4648200" y="3733800"/>
            <a:ext cx="0" cy="289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315" name="Line 11"/>
          <p:cNvSpPr>
            <a:spLocks noChangeShapeType="1"/>
          </p:cNvSpPr>
          <p:nvPr/>
        </p:nvSpPr>
        <p:spPr bwMode="auto">
          <a:xfrm flipH="1">
            <a:off x="2667000" y="37338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316" name="Line 12"/>
          <p:cNvSpPr>
            <a:spLocks noChangeShapeType="1"/>
          </p:cNvSpPr>
          <p:nvPr/>
        </p:nvSpPr>
        <p:spPr bwMode="auto">
          <a:xfrm flipV="1">
            <a:off x="2667000" y="3733800"/>
            <a:ext cx="0" cy="289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98317" name="Picture 13" descr="97042d1204491509-french-drain-project-french-drain-ca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733800"/>
            <a:ext cx="3886200" cy="29146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8321" name="Text Box 17"/>
          <p:cNvSpPr txBox="1">
            <a:spLocks noChangeArrowheads="1"/>
          </p:cNvSpPr>
          <p:nvPr/>
        </p:nvSpPr>
        <p:spPr bwMode="auto">
          <a:xfrm>
            <a:off x="607741" y="1649141"/>
            <a:ext cx="83058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+mj-lt"/>
              </a:rPr>
              <a:t>Foundation waterproofing is necessary to prevent soil moisture </a:t>
            </a:r>
            <a:r>
              <a:rPr lang="en-US" sz="2000" dirty="0" smtClean="0">
                <a:latin typeface="+mj-lt"/>
              </a:rPr>
              <a:t>from </a:t>
            </a:r>
            <a:r>
              <a:rPr lang="en-US" sz="2000" dirty="0">
                <a:latin typeface="+mj-lt"/>
              </a:rPr>
              <a:t>entering the structure through the foundation wall and a French drainage system is installed adjacent to the bottom of the foundation wall at the footer and covered with a bed of crushed rock (gravel) to permit water to drain into the drainage system and away from the structure.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2202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85800"/>
            <a:ext cx="2286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494991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j-lt"/>
              </a:rPr>
              <a:t>Installing a </a:t>
            </a:r>
            <a:r>
              <a:rPr lang="en-US" sz="2800" b="1" dirty="0" smtClean="0">
                <a:latin typeface="+mj-lt"/>
              </a:rPr>
              <a:t>Foundation Waterproofing </a:t>
            </a:r>
          </a:p>
          <a:p>
            <a:pPr algn="ctr"/>
            <a:r>
              <a:rPr lang="en-US" sz="2800" b="1" dirty="0" smtClean="0">
                <a:latin typeface="+mj-lt"/>
              </a:rPr>
              <a:t>and a French </a:t>
            </a:r>
            <a:r>
              <a:rPr lang="en-US" sz="2800" b="1" dirty="0">
                <a:latin typeface="+mj-lt"/>
              </a:rPr>
              <a:t>Drainage System</a:t>
            </a:r>
          </a:p>
        </p:txBody>
      </p:sp>
    </p:spTree>
    <p:extLst>
      <p:ext uri="{BB962C8B-B14F-4D97-AF65-F5344CB8AC3E}">
        <p14:creationId xmlns:p14="http://schemas.microsoft.com/office/powerpoint/2010/main" val="1996381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askthevirginiabeachhomeinspector.com/wp-content/uploads/2012/01/efflorescenc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39274" y="1870927"/>
            <a:ext cx="4486626" cy="336497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55444" y="2105102"/>
            <a:ext cx="2438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Efflorescence</a:t>
            </a:r>
            <a:r>
              <a:rPr lang="en-US" sz="2000" dirty="0" smtClean="0">
                <a:latin typeface="+mj-lt"/>
              </a:rPr>
              <a:t> is a crystalline deposit on surfaces of masonry, stucco or concrete. It looks like white powder. It is an indication of a moisture problem in the crawl space.</a:t>
            </a:r>
            <a:endParaRPr lang="en-US" sz="20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762000"/>
            <a:ext cx="4572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6641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j-lt"/>
              </a:rPr>
              <a:t>Efflorescence in a “dug-out” crawl space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534400" y="6629400"/>
            <a:ext cx="60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rgbClr val="000000"/>
                </a:solidFill>
                <a:latin typeface="+mj-lt"/>
              </a:rPr>
              <a:t>             90 </a:t>
            </a:r>
            <a:endParaRPr lang="en-US" sz="8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39274" y="5371171"/>
            <a:ext cx="4486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crawl space probably needs foundation</a:t>
            </a:r>
          </a:p>
          <a:p>
            <a:r>
              <a:rPr lang="en-US" dirty="0"/>
              <a:t>w</a:t>
            </a:r>
            <a:r>
              <a:rPr lang="en-US" dirty="0" smtClean="0"/>
              <a:t>ater proofing and a French drainage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319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277112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</a:rPr>
              <a:t>A dryer vent is disconnected and is</a:t>
            </a:r>
            <a:br>
              <a:rPr lang="en-US" sz="2800" b="1" dirty="0" smtClean="0">
                <a:solidFill>
                  <a:srgbClr val="000000"/>
                </a:solidFill>
              </a:rPr>
            </a:br>
            <a:r>
              <a:rPr lang="en-US" sz="2800" b="1" dirty="0" smtClean="0">
                <a:solidFill>
                  <a:srgbClr val="000000"/>
                </a:solidFill>
              </a:rPr>
              <a:t>dumping moisture into the crawl space</a:t>
            </a:r>
            <a:endParaRPr lang="en-US" sz="2800" b="1" dirty="0">
              <a:solidFill>
                <a:srgbClr val="000000"/>
              </a:solidFill>
            </a:endParaRPr>
          </a:p>
        </p:txBody>
      </p:sp>
      <p:pic>
        <p:nvPicPr>
          <p:cNvPr id="62466" name="Picture 2" descr="http://jgunnhome.com/images/DryerV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895600"/>
            <a:ext cx="4536430" cy="196668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7200" y="5334000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</a:rPr>
              <a:t>          </a:t>
            </a:r>
            <a:r>
              <a:rPr lang="en-US" sz="2000" b="1" dirty="0" smtClean="0">
                <a:latin typeface="+mj-lt"/>
              </a:rPr>
              <a:t>It needs to be corrected!</a:t>
            </a:r>
            <a:endParaRPr lang="en-US" sz="2000" b="1" dirty="0">
              <a:latin typeface="+mj-lt"/>
            </a:endParaRPr>
          </a:p>
        </p:txBody>
      </p:sp>
      <p:pic>
        <p:nvPicPr>
          <p:cNvPr id="119810" name="Picture 2" descr="http://api.ning.com/files/pCPbEqVh8i*qX3u0LiDLyMMGwvi8QX09HP4bbyDltwhw-OneKltWMo*i5BhWg5nyrw9o-6UUfghCkI93YHxbO0rdkirfsVZp/dryerventdisconnectedhumidityincrawlspace.jpg?width=450&amp;height=6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2362200"/>
            <a:ext cx="3048000" cy="40640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5181600" y="6248400"/>
            <a:ext cx="32004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762000"/>
            <a:ext cx="3810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20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464" y="1375317"/>
            <a:ext cx="8005336" cy="510540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+mj-lt"/>
              </a:rPr>
              <a:t>When the temperature of 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      the crawl space air is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      significantly different from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      the temperature on the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      outer surface of the ducts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      or the insulation of poorly 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      insulated ducts, “sweating” 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      or condensation occurs…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      often contributing to decay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      of structural wood near the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      ducts and the accumulation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      of excess moisture in the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      crawl space.</a:t>
            </a:r>
            <a:endParaRPr lang="en-US" sz="2000" dirty="0">
              <a:latin typeface="+mj-lt"/>
            </a:endParaRPr>
          </a:p>
        </p:txBody>
      </p:sp>
      <p:pic>
        <p:nvPicPr>
          <p:cNvPr id="121858" name="Picture 2" descr="http://hostedmedia.reimanpub.com/TFH/Projects/FH09DJA_CRAWSP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219200"/>
            <a:ext cx="4191000" cy="4191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762000"/>
            <a:ext cx="4572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048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+mj-lt"/>
              </a:rPr>
              <a:t>Insulation of heating/AC ducts </a:t>
            </a:r>
            <a:endParaRPr lang="en-US" sz="28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95800" y="5508702"/>
            <a:ext cx="419100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+mj-lt"/>
              </a:rPr>
              <a:t>Installing insulation to replace poorly insulated ducts that “sweat”, causing excess moisture in the crawl space</a:t>
            </a:r>
            <a:endParaRPr lang="en-US" b="1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534400" y="6629400"/>
            <a:ext cx="91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rgbClr val="000000"/>
                </a:solidFill>
                <a:latin typeface="+mj-lt"/>
              </a:rPr>
              <a:t>      </a:t>
            </a:r>
            <a:endParaRPr lang="en-US" sz="800" b="1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47839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Installing gutter systems</a:t>
            </a:r>
            <a:endParaRPr lang="en-US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57800" y="1676400"/>
            <a:ext cx="35052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00" dirty="0" smtClean="0"/>
          </a:p>
          <a:p>
            <a:r>
              <a:rPr lang="en-US" sz="2000" dirty="0" smtClean="0">
                <a:latin typeface="+mj-lt"/>
              </a:rPr>
              <a:t>      Roof runoff and improper </a:t>
            </a:r>
          </a:p>
          <a:p>
            <a:r>
              <a:rPr lang="en-US" sz="2000" dirty="0" smtClean="0">
                <a:latin typeface="+mj-lt"/>
              </a:rPr>
              <a:t>      grading allow water to </a:t>
            </a:r>
          </a:p>
          <a:p>
            <a:r>
              <a:rPr lang="en-US" sz="2000" dirty="0" smtClean="0">
                <a:latin typeface="+mj-lt"/>
              </a:rPr>
              <a:t>      collect where it can enter </a:t>
            </a:r>
          </a:p>
          <a:p>
            <a:r>
              <a:rPr lang="en-US" sz="2000" dirty="0" smtClean="0">
                <a:latin typeface="+mj-lt"/>
              </a:rPr>
              <a:t>      the crawl space through </a:t>
            </a:r>
          </a:p>
          <a:p>
            <a:r>
              <a:rPr lang="en-US" sz="2000" dirty="0" smtClean="0">
                <a:latin typeface="+mj-lt"/>
              </a:rPr>
              <a:t>      cracks in the foundation </a:t>
            </a:r>
          </a:p>
          <a:p>
            <a:r>
              <a:rPr lang="en-US" sz="2000" dirty="0" smtClean="0">
                <a:latin typeface="+mj-lt"/>
              </a:rPr>
              <a:t>      walls. Functioning gutters      </a:t>
            </a:r>
          </a:p>
          <a:p>
            <a:r>
              <a:rPr lang="en-US" sz="2000" dirty="0" smtClean="0">
                <a:latin typeface="+mj-lt"/>
              </a:rPr>
              <a:t>      and a finished grade that</a:t>
            </a:r>
          </a:p>
          <a:p>
            <a:r>
              <a:rPr lang="en-US" sz="2000" dirty="0" smtClean="0">
                <a:latin typeface="+mj-lt"/>
              </a:rPr>
              <a:t>      slopes away from the house </a:t>
            </a:r>
          </a:p>
          <a:p>
            <a:r>
              <a:rPr lang="en-US" sz="2000" dirty="0" smtClean="0">
                <a:latin typeface="+mj-lt"/>
              </a:rPr>
              <a:t>      ensures bulk moisture is</a:t>
            </a:r>
          </a:p>
          <a:p>
            <a:r>
              <a:rPr lang="en-US" sz="2000" dirty="0" smtClean="0">
                <a:latin typeface="+mj-lt"/>
              </a:rPr>
              <a:t>      kept out of the crawl space. </a:t>
            </a:r>
            <a:endParaRPr lang="en-US" sz="2000" dirty="0">
              <a:latin typeface="+mj-lt"/>
            </a:endParaRPr>
          </a:p>
        </p:txBody>
      </p:sp>
      <p:sp>
        <p:nvSpPr>
          <p:cNvPr id="11" name="Isosceles Triangle 10"/>
          <p:cNvSpPr/>
          <p:nvPr/>
        </p:nvSpPr>
        <p:spPr>
          <a:xfrm>
            <a:off x="990600" y="2362200"/>
            <a:ext cx="3352800" cy="83820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Process 11"/>
          <p:cNvSpPr/>
          <p:nvPr/>
        </p:nvSpPr>
        <p:spPr>
          <a:xfrm>
            <a:off x="1143000" y="3200400"/>
            <a:ext cx="45719" cy="1143000"/>
          </a:xfrm>
          <a:prstGeom prst="flowChartProcess">
            <a:avLst/>
          </a:prstGeom>
          <a:solidFill>
            <a:srgbClr val="FFC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Process 12"/>
          <p:cNvSpPr/>
          <p:nvPr/>
        </p:nvSpPr>
        <p:spPr>
          <a:xfrm flipH="1">
            <a:off x="4114800" y="3200400"/>
            <a:ext cx="45719" cy="1143000"/>
          </a:xfrm>
          <a:prstGeom prst="flowChartProcess">
            <a:avLst/>
          </a:prstGeom>
          <a:solidFill>
            <a:srgbClr val="FFC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Process 13"/>
          <p:cNvSpPr/>
          <p:nvPr/>
        </p:nvSpPr>
        <p:spPr>
          <a:xfrm>
            <a:off x="1143000" y="4343400"/>
            <a:ext cx="3048000" cy="152400"/>
          </a:xfrm>
          <a:prstGeom prst="flowChartProcess">
            <a:avLst/>
          </a:prstGeom>
          <a:solidFill>
            <a:srgbClr val="FFC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Process 15"/>
          <p:cNvSpPr/>
          <p:nvPr/>
        </p:nvSpPr>
        <p:spPr>
          <a:xfrm>
            <a:off x="4114800" y="4495800"/>
            <a:ext cx="76200" cy="612648"/>
          </a:xfrm>
          <a:prstGeom prst="flowChartProcess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Process 18"/>
          <p:cNvSpPr/>
          <p:nvPr/>
        </p:nvSpPr>
        <p:spPr>
          <a:xfrm>
            <a:off x="152400" y="5105400"/>
            <a:ext cx="914400" cy="381000"/>
          </a:xfrm>
          <a:prstGeom prst="flowChartProcess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lowchart: Process 20"/>
          <p:cNvSpPr/>
          <p:nvPr/>
        </p:nvSpPr>
        <p:spPr>
          <a:xfrm>
            <a:off x="152400" y="4876800"/>
            <a:ext cx="990600" cy="228600"/>
          </a:xfrm>
          <a:prstGeom prst="flowChartProcess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lowchart: Process 21"/>
          <p:cNvSpPr/>
          <p:nvPr/>
        </p:nvSpPr>
        <p:spPr>
          <a:xfrm>
            <a:off x="1066800" y="5257800"/>
            <a:ext cx="4114800" cy="228600"/>
          </a:xfrm>
          <a:prstGeom prst="flowChartProcess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lowchart: Process 22"/>
          <p:cNvSpPr/>
          <p:nvPr/>
        </p:nvSpPr>
        <p:spPr>
          <a:xfrm>
            <a:off x="1295400" y="5105400"/>
            <a:ext cx="2743200" cy="152400"/>
          </a:xfrm>
          <a:prstGeom prst="flowChartProcess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lowchart: Manual Input 23"/>
          <p:cNvSpPr/>
          <p:nvPr/>
        </p:nvSpPr>
        <p:spPr>
          <a:xfrm rot="385373" flipH="1">
            <a:off x="4191000" y="4953000"/>
            <a:ext cx="990600" cy="152400"/>
          </a:xfrm>
          <a:prstGeom prst="flowChartManualInput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lowchart: Process 24"/>
          <p:cNvSpPr/>
          <p:nvPr/>
        </p:nvSpPr>
        <p:spPr>
          <a:xfrm flipV="1">
            <a:off x="4266067" y="5105400"/>
            <a:ext cx="914400" cy="152400"/>
          </a:xfrm>
          <a:prstGeom prst="flowChartProcess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lowchart: Process 25"/>
          <p:cNvSpPr/>
          <p:nvPr/>
        </p:nvSpPr>
        <p:spPr>
          <a:xfrm>
            <a:off x="4191000" y="3352800"/>
            <a:ext cx="45719" cy="1447800"/>
          </a:xfrm>
          <a:prstGeom prst="flowChartProcess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/>
          <p:cNvSpPr/>
          <p:nvPr/>
        </p:nvSpPr>
        <p:spPr>
          <a:xfrm>
            <a:off x="4343400" y="3200400"/>
            <a:ext cx="76200" cy="76200"/>
          </a:xfrm>
          <a:prstGeom prst="parallelogram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Diagonal Stripe 27"/>
          <p:cNvSpPr/>
          <p:nvPr/>
        </p:nvSpPr>
        <p:spPr>
          <a:xfrm>
            <a:off x="4191000" y="3276600"/>
            <a:ext cx="228600" cy="152400"/>
          </a:xfrm>
          <a:prstGeom prst="diagStrip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Diagonal Stripe 28"/>
          <p:cNvSpPr/>
          <p:nvPr/>
        </p:nvSpPr>
        <p:spPr>
          <a:xfrm flipV="1">
            <a:off x="4191000" y="4648200"/>
            <a:ext cx="152400" cy="228600"/>
          </a:xfrm>
          <a:prstGeom prst="diagStrip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Minus 29"/>
          <p:cNvSpPr/>
          <p:nvPr/>
        </p:nvSpPr>
        <p:spPr>
          <a:xfrm rot="435371">
            <a:off x="4110057" y="4745479"/>
            <a:ext cx="1251595" cy="358514"/>
          </a:xfrm>
          <a:prstGeom prst="mathMinus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lowchart: Process 32"/>
          <p:cNvSpPr/>
          <p:nvPr/>
        </p:nvSpPr>
        <p:spPr>
          <a:xfrm flipV="1">
            <a:off x="4191000" y="5029200"/>
            <a:ext cx="914400" cy="76200"/>
          </a:xfrm>
          <a:prstGeom prst="flowChartProcess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886" name="Picture 6" descr="http://t0.gstatic.com/images?q=tbn:ANd9GcTUTwwuF-LKxey5A5X_PvthQiBpRLyKWJ7IiDo4EBFBrWMQbjW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762000"/>
            <a:ext cx="1600201" cy="1600201"/>
          </a:xfrm>
          <a:prstGeom prst="rect">
            <a:avLst/>
          </a:prstGeom>
          <a:noFill/>
        </p:spPr>
      </p:pic>
      <p:pic>
        <p:nvPicPr>
          <p:cNvPr id="122888" name="Picture 8" descr="http://toonclips.com/600/48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2000" y="3276601"/>
            <a:ext cx="1905000" cy="1752599"/>
          </a:xfrm>
          <a:prstGeom prst="rect">
            <a:avLst/>
          </a:prstGeom>
          <a:noFill/>
        </p:spPr>
      </p:pic>
      <p:sp>
        <p:nvSpPr>
          <p:cNvPr id="38" name="Flowchart: Process 37"/>
          <p:cNvSpPr/>
          <p:nvPr/>
        </p:nvSpPr>
        <p:spPr>
          <a:xfrm>
            <a:off x="-762000" y="3200400"/>
            <a:ext cx="1600200" cy="1752600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lowchart: Process 38"/>
          <p:cNvSpPr/>
          <p:nvPr/>
        </p:nvSpPr>
        <p:spPr>
          <a:xfrm>
            <a:off x="-762000" y="4724400"/>
            <a:ext cx="1600200" cy="304800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890" name="Picture 10" descr="http://pad1.whstatic.com/images/thumb/b/b8/Blue-Step-7.jpg/550px-Blue-Step-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371600" y="2209800"/>
            <a:ext cx="367116" cy="551342"/>
          </a:xfrm>
          <a:prstGeom prst="rect">
            <a:avLst/>
          </a:prstGeom>
          <a:noFill/>
        </p:spPr>
      </p:pic>
      <p:pic>
        <p:nvPicPr>
          <p:cNvPr id="41" name="Picture 10" descr="http://pad1.whstatic.com/images/thumb/b/b8/Blue-Step-7.jpg/550px-Blue-Step-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066800" y="2286000"/>
            <a:ext cx="367116" cy="551342"/>
          </a:xfrm>
          <a:prstGeom prst="rect">
            <a:avLst/>
          </a:prstGeom>
          <a:noFill/>
        </p:spPr>
      </p:pic>
      <p:pic>
        <p:nvPicPr>
          <p:cNvPr id="42" name="Picture 10" descr="http://pad1.whstatic.com/images/thumb/b/b8/Blue-Step-7.jpg/550px-Blue-Step-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838200" y="2590800"/>
            <a:ext cx="304800" cy="457755"/>
          </a:xfrm>
          <a:prstGeom prst="rect">
            <a:avLst/>
          </a:prstGeom>
          <a:noFill/>
        </p:spPr>
      </p:pic>
      <p:pic>
        <p:nvPicPr>
          <p:cNvPr id="43" name="Picture 10" descr="http://pad1.whstatic.com/images/thumb/b/b8/Blue-Step-7.jpg/550px-Blue-Step-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828800" y="1981200"/>
            <a:ext cx="367116" cy="551342"/>
          </a:xfrm>
          <a:prstGeom prst="rect">
            <a:avLst/>
          </a:prstGeom>
          <a:noFill/>
        </p:spPr>
      </p:pic>
      <p:sp>
        <p:nvSpPr>
          <p:cNvPr id="45" name="Oval 44"/>
          <p:cNvSpPr/>
          <p:nvPr/>
        </p:nvSpPr>
        <p:spPr>
          <a:xfrm>
            <a:off x="2286000" y="5029200"/>
            <a:ext cx="914400" cy="152400"/>
          </a:xfrm>
          <a:prstGeom prst="ellipse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1219200" y="5029200"/>
            <a:ext cx="990600" cy="762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lowchart: Process 46"/>
          <p:cNvSpPr/>
          <p:nvPr/>
        </p:nvSpPr>
        <p:spPr>
          <a:xfrm>
            <a:off x="1143000" y="4495800"/>
            <a:ext cx="76200" cy="612648"/>
          </a:xfrm>
          <a:prstGeom prst="flowChartProcess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lowchart: Process 47"/>
          <p:cNvSpPr/>
          <p:nvPr/>
        </p:nvSpPr>
        <p:spPr>
          <a:xfrm>
            <a:off x="1066800" y="5105400"/>
            <a:ext cx="228600" cy="152400"/>
          </a:xfrm>
          <a:prstGeom prst="flowChartProcess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lowchart: Process 48"/>
          <p:cNvSpPr/>
          <p:nvPr/>
        </p:nvSpPr>
        <p:spPr>
          <a:xfrm>
            <a:off x="4038600" y="5105400"/>
            <a:ext cx="228600" cy="152400"/>
          </a:xfrm>
          <a:prstGeom prst="flowChartProcess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752600" y="4953000"/>
            <a:ext cx="914400" cy="152400"/>
          </a:xfrm>
          <a:prstGeom prst="ellipse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1524000" y="5029200"/>
            <a:ext cx="914400" cy="152400"/>
          </a:xfrm>
          <a:prstGeom prst="ellipse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Up Arrow 51"/>
          <p:cNvSpPr/>
          <p:nvPr/>
        </p:nvSpPr>
        <p:spPr>
          <a:xfrm rot="339558">
            <a:off x="1476557" y="3739550"/>
            <a:ext cx="145814" cy="590442"/>
          </a:xfrm>
          <a:prstGeom prst="up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Up Arrow 53"/>
          <p:cNvSpPr/>
          <p:nvPr/>
        </p:nvSpPr>
        <p:spPr>
          <a:xfrm rot="1299504">
            <a:off x="1942345" y="3667399"/>
            <a:ext cx="177293" cy="649217"/>
          </a:xfrm>
          <a:prstGeom prst="up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/>
          <p:nvPr/>
        </p:nvCxnSpPr>
        <p:spPr>
          <a:xfrm>
            <a:off x="1295400" y="44958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1447800" y="4495800"/>
            <a:ext cx="0" cy="533400"/>
          </a:xfrm>
          <a:prstGeom prst="line">
            <a:avLst/>
          </a:prstGeom>
          <a:ln w="63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1600200" y="4495800"/>
            <a:ext cx="0" cy="53340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1295400" y="4495800"/>
            <a:ext cx="0" cy="53340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1752600" y="4495800"/>
            <a:ext cx="0" cy="53340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Flowchart: Process 69"/>
          <p:cNvSpPr/>
          <p:nvPr/>
        </p:nvSpPr>
        <p:spPr>
          <a:xfrm>
            <a:off x="152400" y="5029200"/>
            <a:ext cx="914400" cy="381000"/>
          </a:xfrm>
          <a:prstGeom prst="flowChartProcess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/>
          <p:cNvSpPr txBox="1"/>
          <p:nvPr/>
        </p:nvSpPr>
        <p:spPr>
          <a:xfrm>
            <a:off x="152400" y="2209800"/>
            <a:ext cx="914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j-lt"/>
              </a:rPr>
              <a:t>    No gutters</a:t>
            </a:r>
            <a:endParaRPr lang="en-US" b="1" dirty="0">
              <a:latin typeface="+mj-lt"/>
            </a:endParaRPr>
          </a:p>
        </p:txBody>
      </p:sp>
      <p:cxnSp>
        <p:nvCxnSpPr>
          <p:cNvPr id="73" name="Straight Arrow Connector 72"/>
          <p:cNvCxnSpPr>
            <a:stCxn id="71" idx="2"/>
          </p:cNvCxnSpPr>
          <p:nvPr/>
        </p:nvCxnSpPr>
        <p:spPr>
          <a:xfrm>
            <a:off x="609600" y="2856131"/>
            <a:ext cx="381000" cy="26806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4267200" y="2590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j-lt"/>
              </a:rPr>
              <a:t>  Gutters</a:t>
            </a:r>
            <a:endParaRPr lang="en-US" b="1" dirty="0">
              <a:latin typeface="+mj-lt"/>
            </a:endParaRPr>
          </a:p>
        </p:txBody>
      </p:sp>
      <p:cxnSp>
        <p:nvCxnSpPr>
          <p:cNvPr id="76" name="Straight Arrow Connector 75"/>
          <p:cNvCxnSpPr>
            <a:stCxn id="74" idx="2"/>
          </p:cNvCxnSpPr>
          <p:nvPr/>
        </p:nvCxnSpPr>
        <p:spPr>
          <a:xfrm flipH="1">
            <a:off x="4495800" y="2960132"/>
            <a:ext cx="304800" cy="24026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endCxn id="24" idx="0"/>
          </p:cNvCxnSpPr>
          <p:nvPr/>
        </p:nvCxnSpPr>
        <p:spPr>
          <a:xfrm flipH="1" flipV="1">
            <a:off x="4693119" y="4968623"/>
            <a:ext cx="31281" cy="74637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4038600" y="5715000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j-lt"/>
              </a:rPr>
              <a:t>     Finished grade </a:t>
            </a:r>
          </a:p>
          <a:p>
            <a:r>
              <a:rPr lang="en-US" b="1" dirty="0" smtClean="0">
                <a:latin typeface="+mj-lt"/>
              </a:rPr>
              <a:t>       sloping away </a:t>
            </a:r>
          </a:p>
          <a:p>
            <a:r>
              <a:rPr lang="en-US" b="1" dirty="0" smtClean="0">
                <a:latin typeface="+mj-lt"/>
              </a:rPr>
              <a:t>        from home</a:t>
            </a:r>
            <a:endParaRPr lang="en-US" b="1" dirty="0">
              <a:latin typeface="+mj-lt"/>
            </a:endParaRPr>
          </a:p>
        </p:txBody>
      </p:sp>
      <p:cxnSp>
        <p:nvCxnSpPr>
          <p:cNvPr id="86" name="Straight Connector 85"/>
          <p:cNvCxnSpPr/>
          <p:nvPr/>
        </p:nvCxnSpPr>
        <p:spPr>
          <a:xfrm>
            <a:off x="2667000" y="1752600"/>
            <a:ext cx="0" cy="45720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1066800" y="5638800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+mj-lt"/>
              </a:rPr>
              <a:t>    “</a:t>
            </a:r>
            <a:r>
              <a:rPr lang="en-US" sz="2000" b="1" dirty="0" smtClean="0">
                <a:latin typeface="+mj-lt"/>
              </a:rPr>
              <a:t>The Bad”     “The Good”</a:t>
            </a:r>
            <a:endParaRPr lang="en-US" sz="2400" b="1" dirty="0">
              <a:latin typeface="+mj-l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33401" y="3276600"/>
            <a:ext cx="2133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mtClean="0">
                <a:latin typeface="+mj-lt"/>
              </a:rPr>
              <a:t>             “The Ugly”</a:t>
            </a:r>
            <a:endParaRPr lang="en-US" sz="2000" b="1" dirty="0">
              <a:latin typeface="+mj-lt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85800" y="4953000"/>
            <a:ext cx="4572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lowchart: Manual Input 57"/>
          <p:cNvSpPr/>
          <p:nvPr/>
        </p:nvSpPr>
        <p:spPr>
          <a:xfrm flipH="1">
            <a:off x="152400" y="4953000"/>
            <a:ext cx="990600" cy="152400"/>
          </a:xfrm>
          <a:prstGeom prst="flowChartManualInput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lowchart: Process 58"/>
          <p:cNvSpPr/>
          <p:nvPr/>
        </p:nvSpPr>
        <p:spPr>
          <a:xfrm>
            <a:off x="152400" y="5105400"/>
            <a:ext cx="914400" cy="307848"/>
          </a:xfrm>
          <a:prstGeom prst="flowChartProcess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lowchart: Process 60"/>
          <p:cNvSpPr/>
          <p:nvPr/>
        </p:nvSpPr>
        <p:spPr>
          <a:xfrm>
            <a:off x="1066800" y="5105400"/>
            <a:ext cx="228600" cy="152400"/>
          </a:xfrm>
          <a:prstGeom prst="flowChartProcess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lowchart: Process 61"/>
          <p:cNvSpPr/>
          <p:nvPr/>
        </p:nvSpPr>
        <p:spPr>
          <a:xfrm>
            <a:off x="1143000" y="4495800"/>
            <a:ext cx="76200" cy="612648"/>
          </a:xfrm>
          <a:prstGeom prst="flowChartProcess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152400" y="5715000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j-lt"/>
              </a:rPr>
              <a:t>Finished</a:t>
            </a:r>
          </a:p>
          <a:p>
            <a:r>
              <a:rPr lang="en-US" b="1" dirty="0" smtClean="0">
                <a:latin typeface="+mj-lt"/>
              </a:rPr>
              <a:t>grade sloping</a:t>
            </a:r>
          </a:p>
          <a:p>
            <a:r>
              <a:rPr lang="en-US" b="1" dirty="0" smtClean="0">
                <a:latin typeface="+mj-lt"/>
              </a:rPr>
              <a:t>t</a:t>
            </a:r>
            <a:r>
              <a:rPr lang="en-US" b="1" smtClean="0">
                <a:latin typeface="+mj-lt"/>
              </a:rPr>
              <a:t>owards </a:t>
            </a:r>
            <a:r>
              <a:rPr lang="en-US" b="1" dirty="0" smtClean="0">
                <a:latin typeface="+mj-lt"/>
              </a:rPr>
              <a:t>home</a:t>
            </a:r>
            <a:endParaRPr lang="en-US" b="1" dirty="0">
              <a:latin typeface="+mj-lt"/>
            </a:endParaRPr>
          </a:p>
        </p:txBody>
      </p:sp>
      <p:cxnSp>
        <p:nvCxnSpPr>
          <p:cNvPr id="64" name="Straight Arrow Connector 63"/>
          <p:cNvCxnSpPr/>
          <p:nvPr/>
        </p:nvCxnSpPr>
        <p:spPr>
          <a:xfrm flipV="1">
            <a:off x="336082" y="4953000"/>
            <a:ext cx="273518" cy="74637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657600" y="381000"/>
            <a:ext cx="53340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9144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533400"/>
            <a:ext cx="685800" cy="52322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88480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6486" y="1639774"/>
            <a:ext cx="5844329" cy="43845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762000"/>
            <a:ext cx="3048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08112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j-lt"/>
              </a:rPr>
              <a:t>Installing a sump pump in a crawlspace</a:t>
            </a:r>
          </a:p>
        </p:txBody>
      </p:sp>
    </p:spTree>
    <p:extLst>
      <p:ext uri="{BB962C8B-B14F-4D97-AF65-F5344CB8AC3E}">
        <p14:creationId xmlns:p14="http://schemas.microsoft.com/office/powerpoint/2010/main" val="1621174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581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2362200"/>
            <a:ext cx="4091432" cy="3067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4419600" y="2590800"/>
            <a:ext cx="381000" cy="3276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0" y="5486400"/>
            <a:ext cx="6172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+mj-lt"/>
              </a:rPr>
              <a:t>        </a:t>
            </a:r>
            <a:r>
              <a:rPr lang="en-US" sz="2000" b="1" dirty="0" smtClean="0">
                <a:latin typeface="+mj-lt"/>
              </a:rPr>
              <a:t>Before                                                                After</a:t>
            </a:r>
            <a:endParaRPr lang="en-US" sz="2000" b="1" dirty="0">
              <a:latin typeface="+mj-lt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362200"/>
            <a:ext cx="4114799" cy="3086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762000"/>
            <a:ext cx="3810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94990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  <a:latin typeface="+mj-lt"/>
              </a:rPr>
              <a:t>Encapsulation…</a:t>
            </a:r>
          </a:p>
          <a:p>
            <a:pPr algn="ctr"/>
            <a:endParaRPr lang="en-US" sz="800" b="1" dirty="0" smtClean="0">
              <a:solidFill>
                <a:srgbClr val="000000"/>
              </a:solidFill>
              <a:latin typeface="+mj-lt"/>
            </a:endParaRPr>
          </a:p>
          <a:p>
            <a:pPr algn="ctr"/>
            <a:r>
              <a:rPr lang="en-US" sz="2000" dirty="0" smtClean="0">
                <a:solidFill>
                  <a:srgbClr val="000000"/>
                </a:solidFill>
                <a:latin typeface="+mj-lt"/>
              </a:rPr>
              <a:t>The </a:t>
            </a:r>
            <a:r>
              <a:rPr lang="en-US" sz="2000" dirty="0">
                <a:solidFill>
                  <a:srgbClr val="000000"/>
                </a:solidFill>
                <a:latin typeface="+mj-lt"/>
              </a:rPr>
              <a:t>most expensive, but best option </a:t>
            </a:r>
            <a:endParaRPr lang="en-US" sz="2000" dirty="0" smtClean="0">
              <a:solidFill>
                <a:srgbClr val="000000"/>
              </a:solidFill>
              <a:latin typeface="+mj-lt"/>
            </a:endParaRPr>
          </a:p>
          <a:p>
            <a:pPr algn="ctr"/>
            <a:r>
              <a:rPr lang="en-US" sz="2000" dirty="0" smtClean="0">
                <a:solidFill>
                  <a:srgbClr val="000000"/>
                </a:solidFill>
                <a:latin typeface="+mj-lt"/>
              </a:rPr>
              <a:t>for </a:t>
            </a:r>
            <a:r>
              <a:rPr lang="en-US" sz="2000" dirty="0">
                <a:solidFill>
                  <a:srgbClr val="000000"/>
                </a:solidFill>
                <a:latin typeface="+mj-lt"/>
              </a:rPr>
              <a:t>controlling and/or preventing wood decay fungi</a:t>
            </a:r>
          </a:p>
        </p:txBody>
      </p:sp>
    </p:spTree>
    <p:extLst>
      <p:ext uri="{BB962C8B-B14F-4D97-AF65-F5344CB8AC3E}">
        <p14:creationId xmlns:p14="http://schemas.microsoft.com/office/powerpoint/2010/main" val="2443043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7077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If you choose to enter into a contract for control of wood decay fungi in GA…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88839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If you sell a contract for control of wood destroying fungi, your treatment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must meet the minimum standards for control of wood destroying fungi.  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r>
              <a:rPr lang="en-US" sz="2000" dirty="0" smtClean="0"/>
              <a:t>However, if you sell the contract for control of excess moisture of the </a:t>
            </a:r>
          </a:p>
          <a:p>
            <a:pPr marL="0" indent="0">
              <a:buNone/>
            </a:pPr>
            <a:r>
              <a:rPr lang="en-US" sz="2000" dirty="0" smtClean="0"/>
              <a:t>      crawl space or just sell an Encapsulation contract and do not refer to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control of wood destroying fungi, that work is not under the jurisdiction of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the Department of Agriculture which regulates the pest control industry.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8846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2057400"/>
            <a:ext cx="4876800" cy="42672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sz="4800" b="1" i="1" dirty="0" err="1" smtClean="0">
                <a:latin typeface="+mj-lt"/>
              </a:rPr>
              <a:t>Confucious</a:t>
            </a:r>
            <a:r>
              <a:rPr lang="en-US" sz="4800" b="1" i="1" dirty="0" smtClean="0">
                <a:latin typeface="+mj-lt"/>
              </a:rPr>
              <a:t> knew</a:t>
            </a:r>
          </a:p>
          <a:p>
            <a:pPr>
              <a:buNone/>
            </a:pPr>
            <a:r>
              <a:rPr lang="en-US" sz="4800" b="1" i="1" dirty="0" smtClean="0">
                <a:latin typeface="+mj-lt"/>
              </a:rPr>
              <a:t>  a lot about wood</a:t>
            </a:r>
          </a:p>
          <a:p>
            <a:pPr>
              <a:buNone/>
            </a:pPr>
            <a:r>
              <a:rPr lang="en-US" sz="4800" b="1" i="1" dirty="0" smtClean="0">
                <a:latin typeface="+mj-lt"/>
              </a:rPr>
              <a:t>      decay fungi</a:t>
            </a:r>
          </a:p>
          <a:p>
            <a:pPr>
              <a:buNone/>
            </a:pPr>
            <a:r>
              <a:rPr lang="en-US" sz="4800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  </a:t>
            </a:r>
            <a:endParaRPr lang="en-US" sz="3600" b="1" i="1" dirty="0" smtClean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220200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09600"/>
            <a:ext cx="304800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pic>
        <p:nvPicPr>
          <p:cNvPr id="7" name="Picture 7" descr="confuscio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85800"/>
            <a:ext cx="2555110" cy="556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51300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1449072"/>
            <a:ext cx="4876800" cy="47244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  </a:t>
            </a:r>
            <a:r>
              <a:rPr lang="en-US" sz="4800" b="1" i="1" dirty="0" err="1" smtClean="0">
                <a:latin typeface="+mj-lt"/>
              </a:rPr>
              <a:t>Confucious</a:t>
            </a:r>
            <a:r>
              <a:rPr lang="en-US" sz="4800" b="1" i="1" dirty="0" smtClean="0">
                <a:latin typeface="+mj-lt"/>
              </a:rPr>
              <a:t> say:</a:t>
            </a:r>
          </a:p>
          <a:p>
            <a:pPr>
              <a:buNone/>
            </a:pPr>
            <a:r>
              <a:rPr lang="en-US" sz="4800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    </a:t>
            </a:r>
            <a:r>
              <a:rPr lang="en-US" sz="3600" b="1" i="1" dirty="0" smtClean="0">
                <a:solidFill>
                  <a:srgbClr val="000000"/>
                </a:solidFill>
                <a:latin typeface="+mj-lt"/>
              </a:rPr>
              <a:t>“When too much     </a:t>
            </a:r>
          </a:p>
          <a:p>
            <a:pPr>
              <a:buNone/>
            </a:pPr>
            <a:r>
              <a:rPr lang="en-US" sz="3600" b="1" i="1" dirty="0" smtClean="0">
                <a:solidFill>
                  <a:srgbClr val="000000"/>
                </a:solidFill>
                <a:latin typeface="+mj-lt"/>
              </a:rPr>
              <a:t>        water gets in the </a:t>
            </a:r>
          </a:p>
          <a:p>
            <a:pPr>
              <a:buNone/>
            </a:pPr>
            <a:r>
              <a:rPr lang="en-US" sz="3600" b="1" i="1" dirty="0" smtClean="0">
                <a:solidFill>
                  <a:srgbClr val="000000"/>
                </a:solidFill>
                <a:latin typeface="+mj-lt"/>
              </a:rPr>
              <a:t>        crawl, there’s a</a:t>
            </a:r>
          </a:p>
          <a:p>
            <a:pPr>
              <a:buNone/>
            </a:pPr>
            <a:r>
              <a:rPr lang="en-US" sz="3600" b="1" i="1" dirty="0" smtClean="0">
                <a:solidFill>
                  <a:srgbClr val="000000"/>
                </a:solidFill>
                <a:latin typeface="+mj-lt"/>
              </a:rPr>
              <a:t>        fungus among us”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-152400"/>
            <a:ext cx="91440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7" descr="confuscio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609600"/>
            <a:ext cx="2555110" cy="556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32321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1759415"/>
            <a:ext cx="4876800" cy="47244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  </a:t>
            </a:r>
            <a:r>
              <a:rPr lang="en-US" sz="4800" b="1" i="1" dirty="0" err="1" smtClean="0">
                <a:latin typeface="+mj-lt"/>
              </a:rPr>
              <a:t>Confucious</a:t>
            </a:r>
            <a:r>
              <a:rPr lang="en-US" sz="4800" b="1" i="1" dirty="0" smtClean="0">
                <a:latin typeface="+mj-lt"/>
              </a:rPr>
              <a:t> say:</a:t>
            </a:r>
          </a:p>
          <a:p>
            <a:pPr>
              <a:buNone/>
            </a:pPr>
            <a:r>
              <a:rPr lang="en-US" sz="4800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      </a:t>
            </a:r>
            <a:r>
              <a:rPr lang="en-US" sz="3600" b="1" i="1" dirty="0" smtClean="0">
                <a:solidFill>
                  <a:srgbClr val="000000"/>
                </a:solidFill>
                <a:latin typeface="+mj-lt"/>
              </a:rPr>
              <a:t>“Wet wood</a:t>
            </a:r>
          </a:p>
          <a:p>
            <a:pPr>
              <a:buNone/>
            </a:pPr>
            <a:r>
              <a:rPr lang="en-US" sz="3600" b="1" i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3600" b="1" i="1" dirty="0" smtClean="0">
                <a:solidFill>
                  <a:srgbClr val="000000"/>
                </a:solidFill>
                <a:latin typeface="+mj-lt"/>
              </a:rPr>
              <a:t>                </a:t>
            </a:r>
            <a:r>
              <a:rPr lang="en-US" sz="3600" b="1" i="1" dirty="0">
                <a:solidFill>
                  <a:srgbClr val="000000"/>
                </a:solidFill>
                <a:latin typeface="+mj-lt"/>
              </a:rPr>
              <a:t>  </a:t>
            </a:r>
            <a:r>
              <a:rPr lang="en-US" sz="3600" b="1" i="1" dirty="0" smtClean="0">
                <a:solidFill>
                  <a:srgbClr val="000000"/>
                </a:solidFill>
                <a:latin typeface="+mj-lt"/>
              </a:rPr>
              <a:t> is</a:t>
            </a:r>
          </a:p>
          <a:p>
            <a:pPr>
              <a:buNone/>
            </a:pPr>
            <a:r>
              <a:rPr lang="en-US" sz="3600" b="1" i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3600" b="1" i="1" dirty="0" smtClean="0">
                <a:solidFill>
                  <a:srgbClr val="000000"/>
                </a:solidFill>
                <a:latin typeface="+mj-lt"/>
              </a:rPr>
              <a:t>            no </a:t>
            </a:r>
            <a:r>
              <a:rPr lang="en-US" sz="3600" b="1" i="1" smtClean="0">
                <a:solidFill>
                  <a:srgbClr val="000000"/>
                </a:solidFill>
                <a:latin typeface="+mj-lt"/>
              </a:rPr>
              <a:t>good</a:t>
            </a:r>
            <a:r>
              <a:rPr lang="en-US" sz="3600" b="1" i="1" smtClean="0">
                <a:solidFill>
                  <a:srgbClr val="000000"/>
                </a:solidFill>
                <a:latin typeface="+mj-lt"/>
              </a:rPr>
              <a:t>!”</a:t>
            </a:r>
            <a:endParaRPr lang="en-US" sz="3600" b="1" i="1" dirty="0" smtClean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-152400"/>
            <a:ext cx="91440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7" descr="confuscio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609600"/>
            <a:ext cx="2555110" cy="556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86430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</TotalTime>
  <Words>5784</Words>
  <Application>Microsoft Macintosh PowerPoint</Application>
  <PresentationFormat>On-screen Show (4:3)</PresentationFormat>
  <Paragraphs>1197</Paragraphs>
  <Slides>92</Slides>
  <Notes>14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94" baseType="lpstr">
      <vt:lpstr>Office Theme</vt:lpstr>
      <vt:lpstr>Picture</vt:lpstr>
      <vt:lpstr>PowerPoint Presentation</vt:lpstr>
      <vt:lpstr>Goals of this presentation:</vt:lpstr>
      <vt:lpstr>PowerPoint Presentation</vt:lpstr>
      <vt:lpstr>PowerPoint Presentation</vt:lpstr>
      <vt:lpstr>PowerPoint Presentation</vt:lpstr>
      <vt:lpstr>PowerPoint Presentation</vt:lpstr>
      <vt:lpstr>A non-decay fungus</vt:lpstr>
      <vt:lpstr>PowerPoint Presentation</vt:lpstr>
      <vt:lpstr>PowerPoint Presentation</vt:lpstr>
      <vt:lpstr>PowerPoint Presentation</vt:lpstr>
      <vt:lpstr>First, let’s recognize 2 wood decay fungi that  develop only in live trees or logs:  (start developing at high moisture levels in wood of live trees or logs)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There are 4 growth requirements for wood decay fungi</vt:lpstr>
      <vt:lpstr>PowerPoint Presentation</vt:lpstr>
      <vt:lpstr>PowerPoint Presentation</vt:lpstr>
      <vt:lpstr> How do wood decay fungi cause decay in structural wood?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Brown Rot Fungi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</vt:lpstr>
      <vt:lpstr>PowerPoint Presentation</vt:lpstr>
      <vt:lpstr>PowerPoint Presentation</vt:lpstr>
      <vt:lpstr>What are some causes  of  excess moisture  in the crawl?</vt:lpstr>
      <vt:lpstr>PowerPoint Presentation</vt:lpstr>
      <vt:lpstr>PowerPoint Presentation</vt:lpstr>
      <vt:lpstr>PowerPoint Presentation</vt:lpstr>
      <vt:lpstr>So, how do we prevent  wood decay in crawl space homes?</vt:lpstr>
      <vt:lpstr>Moisture meters used to detect moisture levels in wood</vt:lpstr>
      <vt:lpstr>Temperature Conversion Chart</vt:lpstr>
      <vt:lpstr>Temperature Conversion Chart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Preventing excess moisture  in crawl spaces  is a complicated issue in the South</vt:lpstr>
      <vt:lpstr>PowerPoint Presentation</vt:lpstr>
      <vt:lpstr>Repairing plumbing and roof leaks</vt:lpstr>
      <vt:lpstr>PowerPoint Presentation</vt:lpstr>
      <vt:lpstr>PowerPoint Presentation</vt:lpstr>
      <vt:lpstr>PowerPoint Presentation</vt:lpstr>
      <vt:lpstr>A dryer vent is disconnected and is dumping moisture into the crawl space</vt:lpstr>
      <vt:lpstr>PowerPoint Presentation</vt:lpstr>
      <vt:lpstr>Installing gutter systems</vt:lpstr>
      <vt:lpstr>PowerPoint Presentation</vt:lpstr>
      <vt:lpstr>PowerPoint Presentation</vt:lpstr>
      <vt:lpstr>If you choose to enter into a contract for control of wood decay fungi in GA…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Recognition of Wood Decay Fungi and their damage</dc:title>
  <dc:creator>Jim Chase</dc:creator>
  <cp:lastModifiedBy>Jim Chase</cp:lastModifiedBy>
  <cp:revision>58</cp:revision>
  <dcterms:created xsi:type="dcterms:W3CDTF">2017-10-11T00:16:41Z</dcterms:created>
  <dcterms:modified xsi:type="dcterms:W3CDTF">2019-01-27T20:19:09Z</dcterms:modified>
</cp:coreProperties>
</file>