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5"/>
  </p:notesMasterIdLst>
  <p:sldIdLst>
    <p:sldId id="257" r:id="rId2"/>
    <p:sldId id="258" r:id="rId3"/>
    <p:sldId id="259" r:id="rId4"/>
    <p:sldId id="260" r:id="rId5"/>
    <p:sldId id="266" r:id="rId6"/>
    <p:sldId id="269" r:id="rId7"/>
    <p:sldId id="270" r:id="rId8"/>
    <p:sldId id="272" r:id="rId9"/>
    <p:sldId id="295" r:id="rId10"/>
    <p:sldId id="264"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3" r:id="rId30"/>
    <p:sldId id="292" r:id="rId31"/>
    <p:sldId id="294" r:id="rId32"/>
    <p:sldId id="296" r:id="rId33"/>
    <p:sldId id="297" r:id="rId34"/>
    <p:sldId id="298" r:id="rId35"/>
    <p:sldId id="299" r:id="rId36"/>
    <p:sldId id="300" r:id="rId37"/>
    <p:sldId id="301" r:id="rId38"/>
    <p:sldId id="302" r:id="rId39"/>
    <p:sldId id="303" r:id="rId40"/>
    <p:sldId id="304" r:id="rId41"/>
    <p:sldId id="305" r:id="rId42"/>
    <p:sldId id="306" r:id="rId43"/>
    <p:sldId id="309"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22" r:id="rId57"/>
    <p:sldId id="323" r:id="rId58"/>
    <p:sldId id="333" r:id="rId59"/>
    <p:sldId id="324" r:id="rId60"/>
    <p:sldId id="336" r:id="rId61"/>
    <p:sldId id="325" r:id="rId62"/>
    <p:sldId id="327" r:id="rId63"/>
    <p:sldId id="326" r:id="rId64"/>
    <p:sldId id="328" r:id="rId65"/>
    <p:sldId id="329" r:id="rId66"/>
    <p:sldId id="330" r:id="rId67"/>
    <p:sldId id="334" r:id="rId68"/>
    <p:sldId id="335" r:id="rId69"/>
    <p:sldId id="331" r:id="rId70"/>
    <p:sldId id="332" r:id="rId71"/>
    <p:sldId id="337" r:id="rId72"/>
    <p:sldId id="339" r:id="rId73"/>
    <p:sldId id="338" r:id="rId7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FFF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251" autoAdjust="0"/>
  </p:normalViewPr>
  <p:slideViewPr>
    <p:cSldViewPr snapToGrid="0" snapToObjects="1">
      <p:cViewPr varScale="1">
        <p:scale>
          <a:sx n="164" d="100"/>
          <a:sy n="164" d="100"/>
        </p:scale>
        <p:origin x="-61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notesMaster" Target="notesMasters/notesMaster1.xml"/><Relationship Id="rId76" Type="http://schemas.openxmlformats.org/officeDocument/2006/relationships/printerSettings" Target="printerSettings/printerSettings1.bin"/><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171FC3-7922-F54E-9298-079371F2138B}" type="datetimeFigureOut">
              <a:rPr lang="en-US" smtClean="0"/>
              <a:t>2/14/19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E696C5-1989-2841-8354-D98DC8F60EF1}" type="slidenum">
              <a:rPr lang="en-US" smtClean="0"/>
              <a:t>‹#›</a:t>
            </a:fld>
            <a:endParaRPr lang="en-US"/>
          </a:p>
        </p:txBody>
      </p:sp>
    </p:spTree>
    <p:extLst>
      <p:ext uri="{BB962C8B-B14F-4D97-AF65-F5344CB8AC3E}">
        <p14:creationId xmlns:p14="http://schemas.microsoft.com/office/powerpoint/2010/main" val="9856248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E696C5-1989-2841-8354-D98DC8F60EF1}" type="slidenum">
              <a:rPr lang="en-US" smtClean="0"/>
              <a:t>18</a:t>
            </a:fld>
            <a:endParaRPr lang="en-US"/>
          </a:p>
        </p:txBody>
      </p:sp>
    </p:spTree>
    <p:extLst>
      <p:ext uri="{BB962C8B-B14F-4D97-AF65-F5344CB8AC3E}">
        <p14:creationId xmlns:p14="http://schemas.microsoft.com/office/powerpoint/2010/main" val="2637469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E696C5-1989-2841-8354-D98DC8F60EF1}" type="slidenum">
              <a:rPr lang="en-US" smtClean="0"/>
              <a:t>24</a:t>
            </a:fld>
            <a:endParaRPr lang="en-US"/>
          </a:p>
        </p:txBody>
      </p:sp>
    </p:spTree>
    <p:extLst>
      <p:ext uri="{BB962C8B-B14F-4D97-AF65-F5344CB8AC3E}">
        <p14:creationId xmlns:p14="http://schemas.microsoft.com/office/powerpoint/2010/main" val="1542301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E696C5-1989-2841-8354-D98DC8F60EF1}" type="slidenum">
              <a:rPr lang="en-US" smtClean="0"/>
              <a:t>42</a:t>
            </a:fld>
            <a:endParaRPr lang="en-US"/>
          </a:p>
        </p:txBody>
      </p:sp>
    </p:spTree>
    <p:extLst>
      <p:ext uri="{BB962C8B-B14F-4D97-AF65-F5344CB8AC3E}">
        <p14:creationId xmlns:p14="http://schemas.microsoft.com/office/powerpoint/2010/main" val="366452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65D807-4A32-4E4D-8EFF-30737ED6F005}" type="datetimeFigureOut">
              <a:rPr lang="en-US" smtClean="0"/>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4265223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5D807-4A32-4E4D-8EFF-30737ED6F005}" type="datetimeFigureOut">
              <a:rPr lang="en-US" smtClean="0"/>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86555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65D807-4A32-4E4D-8EFF-30737ED6F005}" type="datetimeFigureOut">
              <a:rPr lang="en-US" smtClean="0"/>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1297646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65D807-4A32-4E4D-8EFF-30737ED6F005}" type="datetimeFigureOut">
              <a:rPr lang="en-US" smtClean="0"/>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2097058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65D807-4A32-4E4D-8EFF-30737ED6F005}" type="datetimeFigureOut">
              <a:rPr lang="en-US" smtClean="0"/>
              <a:t>2/14/19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4207546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65D807-4A32-4E4D-8EFF-30737ED6F005}" type="datetimeFigureOut">
              <a:rPr lang="en-US" smtClean="0"/>
              <a:t>2/14/19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1743014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65D807-4A32-4E4D-8EFF-30737ED6F005}" type="datetimeFigureOut">
              <a:rPr lang="en-US" smtClean="0"/>
              <a:t>2/14/19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2325804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65D807-4A32-4E4D-8EFF-30737ED6F005}" type="datetimeFigureOut">
              <a:rPr lang="en-US" smtClean="0"/>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3795070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65D807-4A32-4E4D-8EFF-30737ED6F005}" type="datetimeFigureOut">
              <a:rPr lang="en-US" smtClean="0"/>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109277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5D807-4A32-4E4D-8EFF-30737ED6F005}" type="datetimeFigureOut">
              <a:rPr lang="en-US" smtClean="0"/>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332779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65D807-4A32-4E4D-8EFF-30737ED6F005}" type="datetimeFigureOut">
              <a:rPr lang="en-US" smtClean="0"/>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AB5423-0531-5F41-8BCF-DCE9C74C9FE4}" type="slidenum">
              <a:rPr lang="en-US" smtClean="0"/>
              <a:t>‹#›</a:t>
            </a:fld>
            <a:endParaRPr lang="en-US"/>
          </a:p>
        </p:txBody>
      </p:sp>
    </p:spTree>
    <p:extLst>
      <p:ext uri="{BB962C8B-B14F-4D97-AF65-F5344CB8AC3E}">
        <p14:creationId xmlns:p14="http://schemas.microsoft.com/office/powerpoint/2010/main" val="33493983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5D807-4A32-4E4D-8EFF-30737ED6F005}" type="datetimeFigureOut">
              <a:rPr lang="en-US" smtClean="0"/>
              <a:t>2/14/19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B5423-0531-5F41-8BCF-DCE9C74C9FE4}" type="slidenum">
              <a:rPr lang="en-US" smtClean="0"/>
              <a:t>‹#›</a:t>
            </a:fld>
            <a:endParaRPr lang="en-US"/>
          </a:p>
        </p:txBody>
      </p:sp>
    </p:spTree>
    <p:extLst>
      <p:ext uri="{BB962C8B-B14F-4D97-AF65-F5344CB8AC3E}">
        <p14:creationId xmlns:p14="http://schemas.microsoft.com/office/powerpoint/2010/main" val="1764829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jpeg"/><Relationship Id="rId5"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jpe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7"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 Id="rId3" Type="http://schemas.openxmlformats.org/officeDocument/2006/relationships/image" Target="../media/image4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 Id="rId3" Type="http://schemas.openxmlformats.org/officeDocument/2006/relationships/image" Target="../media/image52.jpeg"/></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eg"/><Relationship Id="rId1" Type="http://schemas.openxmlformats.org/officeDocument/2006/relationships/slideLayout" Target="../slideLayouts/slideLayout2.xml"/><Relationship Id="rId2" Type="http://schemas.openxmlformats.org/officeDocument/2006/relationships/image" Target="../media/image6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 Id="rId3" Type="http://schemas.openxmlformats.org/officeDocument/2006/relationships/image" Target="../media/image65.jpeg"/></Relationships>
</file>

<file path=ppt/slides/_rels/slide53.xml.rels><?xml version="1.0" encoding="UTF-8" standalone="yes"?>
<Relationships xmlns="http://schemas.openxmlformats.org/package/2006/relationships"><Relationship Id="rId3" Type="http://schemas.openxmlformats.org/officeDocument/2006/relationships/image" Target="../media/image67.jpeg"/><Relationship Id="rId4" Type="http://schemas.openxmlformats.org/officeDocument/2006/relationships/image" Target="../media/image68.jpeg"/><Relationship Id="rId5" Type="http://schemas.openxmlformats.org/officeDocument/2006/relationships/image" Target="../media/image69.jpeg"/><Relationship Id="rId6" Type="http://schemas.openxmlformats.org/officeDocument/2006/relationships/image" Target="../media/image70.jpeg"/><Relationship Id="rId7" Type="http://schemas.openxmlformats.org/officeDocument/2006/relationships/image" Target="../media/image71.jpeg"/><Relationship Id="rId1" Type="http://schemas.openxmlformats.org/officeDocument/2006/relationships/slideLayout" Target="../slideLayouts/slideLayout2.xml"/><Relationship Id="rId2" Type="http://schemas.openxmlformats.org/officeDocument/2006/relationships/image" Target="../media/image6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eg"/><Relationship Id="rId3" Type="http://schemas.openxmlformats.org/officeDocument/2006/relationships/image" Target="../media/image7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 Id="rId3" Type="http://schemas.openxmlformats.org/officeDocument/2006/relationships/image" Target="../media/image75.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7.jpeg"/><Relationship Id="rId4"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image" Target="../media/image76.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 Id="rId3" Type="http://schemas.microsoft.com/office/2007/relationships/hdphoto" Target="../media/hdphoto1.wdp"/></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0476" y="297906"/>
            <a:ext cx="4572000" cy="2062103"/>
          </a:xfrm>
          <a:prstGeom prst="rect">
            <a:avLst/>
          </a:prstGeom>
        </p:spPr>
        <p:txBody>
          <a:bodyPr>
            <a:spAutoFit/>
          </a:bodyPr>
          <a:lstStyle/>
          <a:p>
            <a:pPr algn="ctr"/>
            <a:r>
              <a:rPr lang="en-US" sz="3200" b="1" dirty="0" smtClean="0">
                <a:solidFill>
                  <a:schemeClr val="tx1"/>
                </a:solidFill>
                <a:latin typeface="Cambria"/>
                <a:cs typeface="Cambria"/>
              </a:rPr>
              <a:t>Identification of </a:t>
            </a:r>
            <a:br>
              <a:rPr lang="en-US" sz="3200" b="1" dirty="0" smtClean="0">
                <a:solidFill>
                  <a:schemeClr val="tx1"/>
                </a:solidFill>
                <a:latin typeface="Cambria"/>
                <a:cs typeface="Cambria"/>
              </a:rPr>
            </a:br>
            <a:r>
              <a:rPr lang="en-US" sz="3200" b="1" dirty="0" smtClean="0">
                <a:solidFill>
                  <a:schemeClr val="tx1"/>
                </a:solidFill>
                <a:latin typeface="Cambria"/>
                <a:cs typeface="Cambria"/>
              </a:rPr>
              <a:t>Wood Destroying Beetles </a:t>
            </a:r>
            <a:br>
              <a:rPr lang="en-US" sz="3200" b="1" dirty="0" smtClean="0">
                <a:solidFill>
                  <a:schemeClr val="tx1"/>
                </a:solidFill>
                <a:latin typeface="Cambria"/>
                <a:cs typeface="Cambria"/>
              </a:rPr>
            </a:br>
            <a:r>
              <a:rPr lang="en-US" sz="3200" b="1" dirty="0" smtClean="0">
                <a:solidFill>
                  <a:schemeClr val="tx1"/>
                </a:solidFill>
                <a:latin typeface="Cambria"/>
                <a:cs typeface="Cambria"/>
              </a:rPr>
              <a:t>and Their Damage</a:t>
            </a:r>
            <a:endParaRPr lang="en-US" sz="3200" b="1" dirty="0">
              <a:latin typeface="Cambria"/>
              <a:cs typeface="Cambria"/>
            </a:endParaRPr>
          </a:p>
        </p:txBody>
      </p:sp>
      <p:sp>
        <p:nvSpPr>
          <p:cNvPr id="7" name="TextBox 6"/>
          <p:cNvSpPr txBox="1"/>
          <p:nvPr/>
        </p:nvSpPr>
        <p:spPr>
          <a:xfrm>
            <a:off x="533400" y="5684762"/>
            <a:ext cx="184666" cy="369332"/>
          </a:xfrm>
          <a:prstGeom prst="rect">
            <a:avLst/>
          </a:prstGeom>
          <a:noFill/>
        </p:spPr>
        <p:txBody>
          <a:bodyPr wrap="none" rtlCol="0">
            <a:spAutoFit/>
          </a:bodyPr>
          <a:lstStyle/>
          <a:p>
            <a:endParaRPr lang="en-US" dirty="0"/>
          </a:p>
        </p:txBody>
      </p:sp>
      <p:sp>
        <p:nvSpPr>
          <p:cNvPr id="8" name="Text Box 17"/>
          <p:cNvSpPr txBox="1">
            <a:spLocks noChangeArrowheads="1"/>
          </p:cNvSpPr>
          <p:nvPr/>
        </p:nvSpPr>
        <p:spPr bwMode="auto">
          <a:xfrm>
            <a:off x="338666" y="5715000"/>
            <a:ext cx="1642533" cy="400110"/>
          </a:xfrm>
          <a:prstGeom prst="rect">
            <a:avLst/>
          </a:prstGeom>
          <a:solidFill>
            <a:schemeClr val="tx1"/>
          </a:solidFill>
          <a:ln w="9525">
            <a:solidFill>
              <a:schemeClr val="tx1"/>
            </a:solidFill>
            <a:miter lim="800000"/>
            <a:headEnd/>
            <a:tailEnd/>
          </a:ln>
        </p:spPr>
        <p:txBody>
          <a:bodyPr wrap="square">
            <a:spAutoFit/>
          </a:bodyPr>
          <a:lstStyle/>
          <a:p>
            <a:pPr algn="ctr"/>
            <a:r>
              <a:rPr lang="en-US" sz="1000" b="1" dirty="0" smtClean="0">
                <a:solidFill>
                  <a:schemeClr val="bg1"/>
                </a:solidFill>
              </a:rPr>
              <a:t>SUBFAMILY  LYCTINAE </a:t>
            </a:r>
            <a:endParaRPr lang="en-US" sz="1000" b="1" dirty="0">
              <a:solidFill>
                <a:schemeClr val="bg1"/>
              </a:solidFill>
            </a:endParaRPr>
          </a:p>
          <a:p>
            <a:pPr algn="ctr"/>
            <a:r>
              <a:rPr lang="en-US" sz="1000" b="1" dirty="0" smtClean="0">
                <a:solidFill>
                  <a:schemeClr val="bg1"/>
                </a:solidFill>
              </a:rPr>
              <a:t>True </a:t>
            </a:r>
            <a:r>
              <a:rPr lang="en-US" sz="1000" b="1" dirty="0">
                <a:solidFill>
                  <a:schemeClr val="bg1"/>
                </a:solidFill>
              </a:rPr>
              <a:t>Powder Post Beetle    </a:t>
            </a:r>
          </a:p>
        </p:txBody>
      </p:sp>
      <p:sp>
        <p:nvSpPr>
          <p:cNvPr id="13" name="TextBox 12"/>
          <p:cNvSpPr txBox="1"/>
          <p:nvPr/>
        </p:nvSpPr>
        <p:spPr>
          <a:xfrm>
            <a:off x="2570239" y="5715000"/>
            <a:ext cx="1428750" cy="369332"/>
          </a:xfrm>
          <a:prstGeom prst="rect">
            <a:avLst/>
          </a:prstGeom>
          <a:noFill/>
        </p:spPr>
        <p:txBody>
          <a:bodyPr wrap="square" rtlCol="0">
            <a:spAutoFit/>
          </a:bodyPr>
          <a:lstStyle/>
          <a:p>
            <a:endParaRPr lang="en-US" dirty="0"/>
          </a:p>
        </p:txBody>
      </p:sp>
      <p:sp>
        <p:nvSpPr>
          <p:cNvPr id="14" name="Text Box 18"/>
          <p:cNvSpPr txBox="1">
            <a:spLocks noChangeArrowheads="1"/>
          </p:cNvSpPr>
          <p:nvPr/>
        </p:nvSpPr>
        <p:spPr bwMode="auto">
          <a:xfrm>
            <a:off x="2494038" y="5715000"/>
            <a:ext cx="1600200" cy="553998"/>
          </a:xfrm>
          <a:prstGeom prst="rect">
            <a:avLst/>
          </a:prstGeom>
          <a:solidFill>
            <a:schemeClr val="tx1"/>
          </a:solidFill>
          <a:ln w="9525">
            <a:solidFill>
              <a:schemeClr val="tx1"/>
            </a:solidFill>
            <a:miter lim="800000"/>
            <a:headEnd/>
            <a:tailEnd/>
          </a:ln>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b="1" dirty="0" smtClean="0">
                <a:solidFill>
                  <a:schemeClr val="bg1"/>
                </a:solidFill>
              </a:rPr>
              <a:t>FAMILY ANOBIIDAE    Deathwatch or Furniture Beetle               </a:t>
            </a:r>
            <a:endParaRPr lang="en-US" sz="1000" b="1" dirty="0">
              <a:solidFill>
                <a:schemeClr val="bg1"/>
              </a:solidFill>
            </a:endParaRPr>
          </a:p>
        </p:txBody>
      </p:sp>
      <p:sp>
        <p:nvSpPr>
          <p:cNvPr id="16" name="Text Box 19"/>
          <p:cNvSpPr txBox="1">
            <a:spLocks noChangeArrowheads="1"/>
          </p:cNvSpPr>
          <p:nvPr/>
        </p:nvSpPr>
        <p:spPr bwMode="auto">
          <a:xfrm>
            <a:off x="4596632" y="5715000"/>
            <a:ext cx="1752600" cy="400110"/>
          </a:xfrm>
          <a:prstGeom prst="rect">
            <a:avLst/>
          </a:prstGeom>
          <a:solidFill>
            <a:schemeClr val="tx1"/>
          </a:solidFill>
          <a:ln w="9525">
            <a:solidFill>
              <a:schemeClr val="tx1"/>
            </a:solidFill>
            <a:miter lim="800000"/>
            <a:headEnd/>
            <a:tailEnd/>
          </a:ln>
        </p:spPr>
        <p:txBody>
          <a:bodyPr wrap="square">
            <a:spAutoFit/>
          </a:bodyPr>
          <a:lstStyle/>
          <a:p>
            <a:pPr algn="ctr"/>
            <a:r>
              <a:rPr lang="en-US" sz="1000" b="1" dirty="0" smtClean="0">
                <a:solidFill>
                  <a:schemeClr val="bg1"/>
                </a:solidFill>
              </a:rPr>
              <a:t>FAMILY  BOSTRICHIDAE    </a:t>
            </a:r>
            <a:endParaRPr lang="en-US" sz="1000" b="1" dirty="0">
              <a:solidFill>
                <a:schemeClr val="bg1"/>
              </a:solidFill>
            </a:endParaRPr>
          </a:p>
          <a:p>
            <a:pPr algn="ctr"/>
            <a:r>
              <a:rPr lang="en-US" sz="1000" b="1" dirty="0" smtClean="0">
                <a:solidFill>
                  <a:schemeClr val="bg1"/>
                </a:solidFill>
              </a:rPr>
              <a:t>False Powder Post Beetle</a:t>
            </a:r>
            <a:endParaRPr lang="en-US" sz="1000" b="1" dirty="0">
              <a:solidFill>
                <a:schemeClr val="bg1"/>
              </a:solidFill>
            </a:endParaRPr>
          </a:p>
        </p:txBody>
      </p:sp>
      <p:sp>
        <p:nvSpPr>
          <p:cNvPr id="17" name="TextBox 16"/>
          <p:cNvSpPr txBox="1"/>
          <p:nvPr/>
        </p:nvSpPr>
        <p:spPr>
          <a:xfrm>
            <a:off x="6737048" y="6115110"/>
            <a:ext cx="1905000" cy="369332"/>
          </a:xfrm>
          <a:prstGeom prst="rect">
            <a:avLst/>
          </a:prstGeom>
          <a:noFill/>
        </p:spPr>
        <p:txBody>
          <a:bodyPr wrap="square" rtlCol="0">
            <a:spAutoFit/>
          </a:bodyPr>
          <a:lstStyle/>
          <a:p>
            <a:endParaRPr lang="en-US" dirty="0"/>
          </a:p>
        </p:txBody>
      </p:sp>
      <p:pic>
        <p:nvPicPr>
          <p:cNvPr id="19" name="Picture 8" descr="http://www.zin.ru/animalia/coleoptera/images/rhidomkm.jpg"/>
          <p:cNvPicPr>
            <a:picLocks noChangeAspect="1" noChangeArrowheads="1"/>
          </p:cNvPicPr>
          <p:nvPr/>
        </p:nvPicPr>
        <p:blipFill>
          <a:blip r:embed="rId2" cstate="print"/>
          <a:srcRect/>
          <a:stretch>
            <a:fillRect/>
          </a:stretch>
        </p:blipFill>
        <p:spPr bwMode="auto">
          <a:xfrm>
            <a:off x="4638965" y="2705100"/>
            <a:ext cx="1649349" cy="2743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20" name="Group 19"/>
          <p:cNvGrpSpPr/>
          <p:nvPr/>
        </p:nvGrpSpPr>
        <p:grpSpPr>
          <a:xfrm>
            <a:off x="2431430" y="2794000"/>
            <a:ext cx="1708171" cy="3394920"/>
            <a:chOff x="3501859" y="206918"/>
            <a:chExt cx="1708171" cy="3394920"/>
          </a:xfrm>
        </p:grpSpPr>
        <p:sp>
          <p:nvSpPr>
            <p:cNvPr id="21" name="TextBox 20"/>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22" name="Picture 2" descr="http://upload.wikimedia.org/wikipedia/commons/e/e0/Anobium_punctatum_above.jpg"/>
            <p:cNvPicPr>
              <a:picLocks noChangeAspect="1" noChangeArrowheads="1"/>
            </p:cNvPicPr>
            <p:nvPr/>
          </p:nvPicPr>
          <p:blipFill>
            <a:blip r:embed="rId3"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24" name="Picture 2" descr="Lyctus opaculus LeConte, 1866 - Lyctus opaculus"/>
          <p:cNvPicPr>
            <a:picLocks noChangeAspect="1" noChangeArrowheads="1"/>
          </p:cNvPicPr>
          <p:nvPr/>
        </p:nvPicPr>
        <p:blipFill>
          <a:blip r:embed="rId4" cstate="print"/>
          <a:srcRect/>
          <a:stretch>
            <a:fillRect/>
          </a:stretch>
        </p:blipFill>
        <p:spPr bwMode="auto">
          <a:xfrm>
            <a:off x="609209" y="3491112"/>
            <a:ext cx="1041791" cy="191908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pic>
        <p:nvPicPr>
          <p:cNvPr id="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5400000">
            <a:off x="5255108" y="2232574"/>
            <a:ext cx="4885746" cy="2383907"/>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16"/>
          <p:cNvSpPr txBox="1">
            <a:spLocks noChangeArrowheads="1"/>
          </p:cNvSpPr>
          <p:nvPr/>
        </p:nvSpPr>
        <p:spPr bwMode="auto">
          <a:xfrm>
            <a:off x="6858000" y="5715000"/>
            <a:ext cx="1828800" cy="400110"/>
          </a:xfrm>
          <a:prstGeom prst="rect">
            <a:avLst/>
          </a:prstGeom>
          <a:solidFill>
            <a:schemeClr val="tx1"/>
          </a:solidFill>
          <a:ln w="9525">
            <a:solidFill>
              <a:schemeClr val="tx1"/>
            </a:solidFill>
            <a:miter lim="800000"/>
            <a:headEnd/>
            <a:tailEnd/>
          </a:ln>
        </p:spPr>
        <p:txBody>
          <a:bodyPr wrap="square">
            <a:spAutoFit/>
          </a:bodyPr>
          <a:lstStyle/>
          <a:p>
            <a:pPr algn="ctr"/>
            <a:r>
              <a:rPr lang="en-US" sz="1000" b="1" dirty="0" smtClean="0">
                <a:solidFill>
                  <a:schemeClr val="bg1"/>
                </a:solidFill>
              </a:rPr>
              <a:t>FAMILY CERAMBYCIDAE</a:t>
            </a:r>
          </a:p>
          <a:p>
            <a:pPr algn="ctr"/>
            <a:r>
              <a:rPr lang="en-US" sz="1000" b="1" dirty="0" smtClean="0">
                <a:solidFill>
                  <a:schemeClr val="bg1"/>
                </a:solidFill>
              </a:rPr>
              <a:t>Old </a:t>
            </a:r>
            <a:r>
              <a:rPr lang="en-US" sz="1000" b="1" dirty="0">
                <a:solidFill>
                  <a:schemeClr val="bg1"/>
                </a:solidFill>
              </a:rPr>
              <a:t>House Borer</a:t>
            </a:r>
          </a:p>
        </p:txBody>
      </p:sp>
      <p:sp>
        <p:nvSpPr>
          <p:cNvPr id="28" name="TextBox 27"/>
          <p:cNvSpPr txBox="1"/>
          <p:nvPr/>
        </p:nvSpPr>
        <p:spPr>
          <a:xfrm>
            <a:off x="1651000" y="3491112"/>
            <a:ext cx="184666" cy="2031325"/>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29" name="TextBox 28"/>
          <p:cNvSpPr txBox="1"/>
          <p:nvPr/>
        </p:nvSpPr>
        <p:spPr>
          <a:xfrm>
            <a:off x="457200" y="3498795"/>
            <a:ext cx="184666" cy="2031325"/>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30" name="TextBox 29"/>
          <p:cNvSpPr txBox="1"/>
          <p:nvPr/>
        </p:nvSpPr>
        <p:spPr>
          <a:xfrm>
            <a:off x="609208" y="5410201"/>
            <a:ext cx="1168791" cy="215444"/>
          </a:xfrm>
          <a:prstGeom prst="rect">
            <a:avLst/>
          </a:prstGeom>
          <a:solidFill>
            <a:srgbClr val="FFFFFF"/>
          </a:solidFill>
        </p:spPr>
        <p:txBody>
          <a:bodyPr wrap="square" rtlCol="0">
            <a:spAutoFit/>
          </a:bodyPr>
          <a:lstStyle/>
          <a:p>
            <a:endParaRPr lang="en-US" sz="800" dirty="0"/>
          </a:p>
        </p:txBody>
      </p:sp>
      <p:sp>
        <p:nvSpPr>
          <p:cNvPr id="31" name="TextBox 30"/>
          <p:cNvSpPr txBox="1"/>
          <p:nvPr/>
        </p:nvSpPr>
        <p:spPr>
          <a:xfrm>
            <a:off x="2316238" y="2793999"/>
            <a:ext cx="184666" cy="2862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32" name="TextBox 31"/>
          <p:cNvSpPr txBox="1"/>
          <p:nvPr/>
        </p:nvSpPr>
        <p:spPr>
          <a:xfrm>
            <a:off x="2431429" y="2648857"/>
            <a:ext cx="1832141" cy="276999"/>
          </a:xfrm>
          <a:prstGeom prst="rect">
            <a:avLst/>
          </a:prstGeom>
          <a:solidFill>
            <a:srgbClr val="FFFFFF"/>
          </a:solidFill>
        </p:spPr>
        <p:txBody>
          <a:bodyPr wrap="square" rtlCol="0">
            <a:spAutoFit/>
          </a:bodyPr>
          <a:lstStyle/>
          <a:p>
            <a:endParaRPr lang="en-US" sz="1200" dirty="0"/>
          </a:p>
        </p:txBody>
      </p:sp>
      <p:sp>
        <p:nvSpPr>
          <p:cNvPr id="33" name="TextBox 32"/>
          <p:cNvSpPr txBox="1"/>
          <p:nvPr/>
        </p:nvSpPr>
        <p:spPr>
          <a:xfrm>
            <a:off x="4094238" y="2793999"/>
            <a:ext cx="184666" cy="2862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34" name="TextBox 33"/>
          <p:cNvSpPr txBox="1"/>
          <p:nvPr/>
        </p:nvSpPr>
        <p:spPr>
          <a:xfrm>
            <a:off x="2494038" y="5352143"/>
            <a:ext cx="1860248" cy="338554"/>
          </a:xfrm>
          <a:prstGeom prst="rect">
            <a:avLst/>
          </a:prstGeom>
          <a:solidFill>
            <a:srgbClr val="FFFFFF"/>
          </a:solidFill>
        </p:spPr>
        <p:txBody>
          <a:bodyPr wrap="square" rtlCol="0">
            <a:spAutoFit/>
          </a:bodyPr>
          <a:lstStyle/>
          <a:p>
            <a:endParaRPr lang="en-US" sz="1600" dirty="0"/>
          </a:p>
        </p:txBody>
      </p:sp>
      <p:sp>
        <p:nvSpPr>
          <p:cNvPr id="35" name="TextBox 34"/>
          <p:cNvSpPr txBox="1"/>
          <p:nvPr/>
        </p:nvSpPr>
        <p:spPr>
          <a:xfrm>
            <a:off x="4511524" y="2648857"/>
            <a:ext cx="184666" cy="2862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36" name="TextBox 35"/>
          <p:cNvSpPr txBox="1"/>
          <p:nvPr/>
        </p:nvSpPr>
        <p:spPr>
          <a:xfrm>
            <a:off x="6288313" y="2705100"/>
            <a:ext cx="107257" cy="2862323"/>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37" name="TextBox 36"/>
          <p:cNvSpPr txBox="1"/>
          <p:nvPr/>
        </p:nvSpPr>
        <p:spPr>
          <a:xfrm>
            <a:off x="4753428" y="5410201"/>
            <a:ext cx="1642141" cy="215444"/>
          </a:xfrm>
          <a:prstGeom prst="rect">
            <a:avLst/>
          </a:prstGeom>
          <a:solidFill>
            <a:srgbClr val="FFFFFF"/>
          </a:solidFill>
        </p:spPr>
        <p:txBody>
          <a:bodyPr wrap="square" rtlCol="0">
            <a:spAutoFit/>
          </a:bodyPr>
          <a:lstStyle/>
          <a:p>
            <a:endParaRPr lang="en-US" sz="800" dirty="0"/>
          </a:p>
        </p:txBody>
      </p:sp>
      <p:sp>
        <p:nvSpPr>
          <p:cNvPr id="38" name="TextBox 37"/>
          <p:cNvSpPr txBox="1"/>
          <p:nvPr/>
        </p:nvSpPr>
        <p:spPr>
          <a:xfrm>
            <a:off x="4596632" y="5176762"/>
            <a:ext cx="184666" cy="369332"/>
          </a:xfrm>
          <a:prstGeom prst="rect">
            <a:avLst/>
          </a:prstGeom>
          <a:solidFill>
            <a:srgbClr val="FFFFFF"/>
          </a:solidFill>
        </p:spPr>
        <p:txBody>
          <a:bodyPr wrap="none" rtlCol="0">
            <a:spAutoFit/>
          </a:bodyPr>
          <a:lstStyle/>
          <a:p>
            <a:endParaRPr lang="en-US" dirty="0"/>
          </a:p>
        </p:txBody>
      </p:sp>
      <p:sp>
        <p:nvSpPr>
          <p:cNvPr id="39" name="TextBox 38"/>
          <p:cNvSpPr txBox="1"/>
          <p:nvPr/>
        </p:nvSpPr>
        <p:spPr>
          <a:xfrm>
            <a:off x="6120190" y="5080000"/>
            <a:ext cx="184666" cy="369332"/>
          </a:xfrm>
          <a:prstGeom prst="rect">
            <a:avLst/>
          </a:prstGeom>
          <a:solidFill>
            <a:srgbClr val="FFFFFF"/>
          </a:solidFill>
        </p:spPr>
        <p:txBody>
          <a:bodyPr wrap="none" rtlCol="0">
            <a:spAutoFit/>
          </a:bodyPr>
          <a:lstStyle/>
          <a:p>
            <a:endParaRPr lang="en-US" dirty="0"/>
          </a:p>
        </p:txBody>
      </p:sp>
      <p:sp>
        <p:nvSpPr>
          <p:cNvPr id="40" name="TextBox 39"/>
          <p:cNvSpPr txBox="1"/>
          <p:nvPr/>
        </p:nvSpPr>
        <p:spPr>
          <a:xfrm>
            <a:off x="4638965" y="2448689"/>
            <a:ext cx="241464" cy="369332"/>
          </a:xfrm>
          <a:prstGeom prst="rect">
            <a:avLst/>
          </a:prstGeom>
          <a:solidFill>
            <a:srgbClr val="FFFFFF"/>
          </a:solidFill>
        </p:spPr>
        <p:txBody>
          <a:bodyPr wrap="square" rtlCol="0">
            <a:spAutoFit/>
          </a:bodyPr>
          <a:lstStyle/>
          <a:p>
            <a:endParaRPr lang="en-US" dirty="0"/>
          </a:p>
        </p:txBody>
      </p:sp>
      <p:sp>
        <p:nvSpPr>
          <p:cNvPr id="41" name="TextBox 40"/>
          <p:cNvSpPr txBox="1"/>
          <p:nvPr/>
        </p:nvSpPr>
        <p:spPr>
          <a:xfrm>
            <a:off x="4959047" y="2448689"/>
            <a:ext cx="1329265" cy="276999"/>
          </a:xfrm>
          <a:prstGeom prst="rect">
            <a:avLst/>
          </a:prstGeom>
          <a:solidFill>
            <a:srgbClr val="FFFFFF"/>
          </a:solidFill>
        </p:spPr>
        <p:txBody>
          <a:bodyPr wrap="square" rtlCol="0">
            <a:spAutoFit/>
          </a:bodyPr>
          <a:lstStyle/>
          <a:p>
            <a:endParaRPr lang="en-US" sz="1200" dirty="0"/>
          </a:p>
        </p:txBody>
      </p:sp>
      <p:sp>
        <p:nvSpPr>
          <p:cNvPr id="42" name="TextBox 41"/>
          <p:cNvSpPr txBox="1"/>
          <p:nvPr/>
        </p:nvSpPr>
        <p:spPr>
          <a:xfrm>
            <a:off x="6395570" y="1306286"/>
            <a:ext cx="184666" cy="2031325"/>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3" name="TextBox 42"/>
          <p:cNvSpPr txBox="1"/>
          <p:nvPr/>
        </p:nvSpPr>
        <p:spPr>
          <a:xfrm>
            <a:off x="8763000" y="937381"/>
            <a:ext cx="184666" cy="369332"/>
          </a:xfrm>
          <a:prstGeom prst="rect">
            <a:avLst/>
          </a:prstGeom>
          <a:solidFill>
            <a:srgbClr val="FFFFFF"/>
          </a:solidFill>
        </p:spPr>
        <p:txBody>
          <a:bodyPr wrap="none" rtlCol="0">
            <a:spAutoFit/>
          </a:bodyPr>
          <a:lstStyle/>
          <a:p>
            <a:endParaRPr lang="en-US" dirty="0"/>
          </a:p>
        </p:txBody>
      </p:sp>
    </p:spTree>
    <p:extLst>
      <p:ext uri="{BB962C8B-B14F-4D97-AF65-F5344CB8AC3E}">
        <p14:creationId xmlns:p14="http://schemas.microsoft.com/office/powerpoint/2010/main" val="4563859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linds(horizontal)">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6" grpId="0" animBg="1"/>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3924"/>
            <a:ext cx="8229600" cy="1001410"/>
          </a:xfrm>
        </p:spPr>
        <p:txBody>
          <a:bodyPr/>
          <a:lstStyle/>
          <a:p>
            <a:r>
              <a:rPr lang="en-US" b="1" i="1" dirty="0" smtClean="0"/>
              <a:t>Wood Destroying Beetles</a:t>
            </a:r>
            <a:endParaRPr lang="en-US" dirty="0"/>
          </a:p>
        </p:txBody>
      </p:sp>
      <p:sp>
        <p:nvSpPr>
          <p:cNvPr id="3" name="Content Placeholder 2"/>
          <p:cNvSpPr>
            <a:spLocks noGrp="1"/>
          </p:cNvSpPr>
          <p:nvPr>
            <p:ph idx="1"/>
          </p:nvPr>
        </p:nvSpPr>
        <p:spPr>
          <a:xfrm>
            <a:off x="457200" y="1430866"/>
            <a:ext cx="8229600" cy="4985657"/>
          </a:xfrm>
        </p:spPr>
        <p:txBody>
          <a:bodyPr>
            <a:normAutofit fontScale="77500" lnSpcReduction="20000"/>
          </a:bodyPr>
          <a:lstStyle/>
          <a:p>
            <a:pPr>
              <a:lnSpc>
                <a:spcPct val="90000"/>
              </a:lnSpc>
            </a:pPr>
            <a:r>
              <a:rPr lang="en-US" sz="2600" dirty="0" smtClean="0">
                <a:latin typeface="Cambria"/>
                <a:cs typeface="Cambria"/>
              </a:rPr>
              <a:t>Many different species and families of beetles attack wood</a:t>
            </a:r>
          </a:p>
          <a:p>
            <a:pPr>
              <a:lnSpc>
                <a:spcPct val="90000"/>
              </a:lnSpc>
              <a:buNone/>
            </a:pPr>
            <a:endParaRPr lang="en-US" sz="2600" dirty="0" smtClean="0">
              <a:latin typeface="Cambria"/>
              <a:cs typeface="Cambria"/>
            </a:endParaRPr>
          </a:p>
          <a:p>
            <a:pPr>
              <a:lnSpc>
                <a:spcPct val="90000"/>
              </a:lnSpc>
            </a:pPr>
            <a:r>
              <a:rPr lang="en-US" sz="2600" dirty="0" smtClean="0">
                <a:latin typeface="Cambria"/>
                <a:cs typeface="Cambria"/>
              </a:rPr>
              <a:t>Most are not considered pests</a:t>
            </a:r>
          </a:p>
          <a:p>
            <a:pPr>
              <a:lnSpc>
                <a:spcPct val="90000"/>
              </a:lnSpc>
              <a:buNone/>
            </a:pPr>
            <a:endParaRPr lang="en-US" sz="2600" dirty="0" smtClean="0">
              <a:latin typeface="Cambria"/>
              <a:cs typeface="Cambria"/>
            </a:endParaRPr>
          </a:p>
          <a:p>
            <a:pPr lvl="1">
              <a:lnSpc>
                <a:spcPct val="90000"/>
              </a:lnSpc>
            </a:pPr>
            <a:r>
              <a:rPr lang="en-US" sz="2600" dirty="0" smtClean="0">
                <a:latin typeface="Cambria"/>
                <a:cs typeface="Cambria"/>
              </a:rPr>
              <a:t>Their pest status depends on whether they can </a:t>
            </a:r>
            <a:r>
              <a:rPr lang="en-US" sz="2600" u="sng" dirty="0" smtClean="0">
                <a:latin typeface="Cambria"/>
                <a:cs typeface="Cambria"/>
              </a:rPr>
              <a:t>re-infest </a:t>
            </a:r>
          </a:p>
          <a:p>
            <a:pPr lvl="1">
              <a:lnSpc>
                <a:spcPct val="90000"/>
              </a:lnSpc>
              <a:buNone/>
            </a:pPr>
            <a:r>
              <a:rPr lang="en-US" sz="2600" dirty="0" smtClean="0">
                <a:latin typeface="Cambria"/>
                <a:cs typeface="Cambria"/>
              </a:rPr>
              <a:t>     dry seasoned wood</a:t>
            </a:r>
          </a:p>
          <a:p>
            <a:pPr lvl="1">
              <a:lnSpc>
                <a:spcPct val="90000"/>
              </a:lnSpc>
              <a:buNone/>
            </a:pPr>
            <a:endParaRPr lang="en-US" sz="2600" dirty="0" smtClean="0">
              <a:latin typeface="Cambria"/>
              <a:cs typeface="Cambria"/>
            </a:endParaRPr>
          </a:p>
          <a:p>
            <a:pPr>
              <a:lnSpc>
                <a:spcPct val="90000"/>
              </a:lnSpc>
            </a:pPr>
            <a:r>
              <a:rPr lang="en-US" sz="2600" dirty="0" smtClean="0">
                <a:latin typeface="Cambria"/>
                <a:cs typeface="Cambria"/>
              </a:rPr>
              <a:t>In order of importance, these are the most important beetles that </a:t>
            </a:r>
          </a:p>
          <a:p>
            <a:pPr marL="0" indent="0">
              <a:lnSpc>
                <a:spcPct val="90000"/>
              </a:lnSpc>
              <a:buNone/>
            </a:pPr>
            <a:r>
              <a:rPr lang="en-US" sz="2600" dirty="0">
                <a:latin typeface="Cambria"/>
                <a:cs typeface="Cambria"/>
              </a:rPr>
              <a:t> </a:t>
            </a:r>
            <a:r>
              <a:rPr lang="en-US" sz="2600" dirty="0" smtClean="0">
                <a:latin typeface="Cambria"/>
                <a:cs typeface="Cambria"/>
              </a:rPr>
              <a:t>     attack and </a:t>
            </a:r>
            <a:r>
              <a:rPr lang="en-US" sz="2600" u="sng" dirty="0" smtClean="0">
                <a:latin typeface="Cambria"/>
                <a:cs typeface="Cambria"/>
              </a:rPr>
              <a:t>re-infest dry structural wood</a:t>
            </a:r>
            <a:r>
              <a:rPr lang="en-US" sz="2600" dirty="0" smtClean="0">
                <a:latin typeface="Cambria"/>
                <a:cs typeface="Cambria"/>
              </a:rPr>
              <a:t> are:</a:t>
            </a:r>
          </a:p>
          <a:p>
            <a:pPr>
              <a:lnSpc>
                <a:spcPct val="90000"/>
              </a:lnSpc>
            </a:pPr>
            <a:endParaRPr lang="en-US" sz="2600" dirty="0" smtClean="0">
              <a:latin typeface="Cambria"/>
              <a:cs typeface="Cambria"/>
            </a:endParaRPr>
          </a:p>
          <a:p>
            <a:pPr lvl="1">
              <a:lnSpc>
                <a:spcPct val="90000"/>
              </a:lnSpc>
            </a:pPr>
            <a:r>
              <a:rPr lang="en-US" sz="2600" dirty="0" smtClean="0">
                <a:latin typeface="Cambria"/>
                <a:cs typeface="Cambria"/>
              </a:rPr>
              <a:t>Powder post beetles (family </a:t>
            </a:r>
            <a:r>
              <a:rPr lang="en-US" sz="2600" dirty="0" err="1" smtClean="0">
                <a:latin typeface="Cambria"/>
                <a:cs typeface="Cambria"/>
              </a:rPr>
              <a:t>Anobiidae</a:t>
            </a:r>
            <a:r>
              <a:rPr lang="en-US" sz="2600" dirty="0" smtClean="0">
                <a:latin typeface="Cambria"/>
                <a:cs typeface="Cambria"/>
              </a:rPr>
              <a:t>) </a:t>
            </a:r>
          </a:p>
          <a:p>
            <a:pPr lvl="1">
              <a:lnSpc>
                <a:spcPct val="90000"/>
              </a:lnSpc>
              <a:buNone/>
            </a:pPr>
            <a:endParaRPr lang="en-US" sz="2600" dirty="0" smtClean="0">
              <a:latin typeface="Cambria"/>
              <a:cs typeface="Cambria"/>
            </a:endParaRPr>
          </a:p>
          <a:p>
            <a:pPr lvl="1">
              <a:lnSpc>
                <a:spcPct val="90000"/>
              </a:lnSpc>
            </a:pPr>
            <a:r>
              <a:rPr lang="en-US" sz="2600" dirty="0" smtClean="0">
                <a:latin typeface="Cambria"/>
                <a:cs typeface="Cambria"/>
              </a:rPr>
              <a:t>Old house borer (</a:t>
            </a:r>
            <a:r>
              <a:rPr lang="en-US" sz="2600" i="1" dirty="0" err="1" smtClean="0">
                <a:latin typeface="Cambria"/>
                <a:cs typeface="Cambria"/>
              </a:rPr>
              <a:t>Hylotrupes</a:t>
            </a:r>
            <a:r>
              <a:rPr lang="en-US" sz="2600" i="1" dirty="0" smtClean="0">
                <a:latin typeface="Cambria"/>
                <a:cs typeface="Cambria"/>
              </a:rPr>
              <a:t> </a:t>
            </a:r>
            <a:r>
              <a:rPr lang="en-US" sz="2600" i="1" dirty="0" err="1" smtClean="0">
                <a:latin typeface="Cambria"/>
                <a:cs typeface="Cambria"/>
              </a:rPr>
              <a:t>bajulus</a:t>
            </a:r>
            <a:r>
              <a:rPr lang="en-US" sz="2600" dirty="0" smtClean="0">
                <a:latin typeface="Cambria"/>
                <a:cs typeface="Cambria"/>
              </a:rPr>
              <a:t>)</a:t>
            </a:r>
          </a:p>
          <a:p>
            <a:pPr lvl="1">
              <a:lnSpc>
                <a:spcPct val="90000"/>
              </a:lnSpc>
              <a:buNone/>
            </a:pPr>
            <a:endParaRPr lang="en-US" sz="2600" dirty="0" smtClean="0">
              <a:latin typeface="Cambria"/>
              <a:cs typeface="Cambria"/>
            </a:endParaRPr>
          </a:p>
          <a:p>
            <a:pPr lvl="1">
              <a:lnSpc>
                <a:spcPct val="90000"/>
              </a:lnSpc>
            </a:pPr>
            <a:r>
              <a:rPr lang="en-US" sz="2600" dirty="0" smtClean="0">
                <a:latin typeface="Cambria"/>
                <a:cs typeface="Cambria"/>
              </a:rPr>
              <a:t>Powder post beetles (subfamily </a:t>
            </a:r>
            <a:r>
              <a:rPr lang="en-US" sz="2600" dirty="0" err="1" smtClean="0">
                <a:latin typeface="Cambria"/>
                <a:cs typeface="Cambria"/>
              </a:rPr>
              <a:t>Lyctinae</a:t>
            </a:r>
            <a:r>
              <a:rPr lang="en-US" sz="2600" dirty="0" smtClean="0">
                <a:latin typeface="Cambria"/>
                <a:cs typeface="Cambria"/>
              </a:rPr>
              <a:t> of family </a:t>
            </a:r>
            <a:r>
              <a:rPr lang="en-US" sz="2600" dirty="0" err="1" smtClean="0">
                <a:latin typeface="Cambria"/>
                <a:cs typeface="Cambria"/>
              </a:rPr>
              <a:t>Bostrichidae</a:t>
            </a:r>
            <a:r>
              <a:rPr lang="en-US" sz="2600" dirty="0" smtClean="0">
                <a:latin typeface="Cambria"/>
                <a:cs typeface="Cambria"/>
              </a:rPr>
              <a:t>)</a:t>
            </a:r>
          </a:p>
          <a:p>
            <a:pPr lvl="1">
              <a:lnSpc>
                <a:spcPct val="90000"/>
              </a:lnSpc>
              <a:buNone/>
            </a:pPr>
            <a:endParaRPr lang="en-US" sz="2600" dirty="0" smtClean="0">
              <a:latin typeface="Cambria"/>
              <a:cs typeface="Cambria"/>
            </a:endParaRPr>
          </a:p>
          <a:p>
            <a:pPr lvl="1">
              <a:lnSpc>
                <a:spcPct val="90000"/>
              </a:lnSpc>
            </a:pPr>
            <a:r>
              <a:rPr lang="en-US" sz="2600" dirty="0" smtClean="0">
                <a:latin typeface="Cambria"/>
                <a:cs typeface="Cambria"/>
              </a:rPr>
              <a:t>Powder post beetles (family </a:t>
            </a:r>
            <a:r>
              <a:rPr lang="en-US" sz="2600" dirty="0" err="1" smtClean="0">
                <a:latin typeface="Cambria"/>
                <a:cs typeface="Cambria"/>
              </a:rPr>
              <a:t>Bostrichidae</a:t>
            </a:r>
            <a:r>
              <a:rPr lang="en-US" dirty="0" smtClean="0"/>
              <a:t>) </a:t>
            </a:r>
          </a:p>
          <a:p>
            <a:endParaRPr lang="en-US" dirty="0"/>
          </a:p>
        </p:txBody>
      </p:sp>
    </p:spTree>
    <p:extLst>
      <p:ext uri="{BB962C8B-B14F-4D97-AF65-F5344CB8AC3E}">
        <p14:creationId xmlns:p14="http://schemas.microsoft.com/office/powerpoint/2010/main" val="23096682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smtClean="0">
                <a:cs typeface="Cambria"/>
              </a:rPr>
              <a:t>Reinfesting</a:t>
            </a:r>
            <a:r>
              <a:rPr lang="en-US" b="1" i="1" dirty="0" smtClean="0">
                <a:cs typeface="Cambria"/>
              </a:rPr>
              <a:t> Wood Destroying Beetles</a:t>
            </a:r>
            <a:endParaRPr lang="en-US" dirty="0">
              <a:cs typeface="Cambria"/>
            </a:endParaRPr>
          </a:p>
        </p:txBody>
      </p:sp>
      <p:sp>
        <p:nvSpPr>
          <p:cNvPr id="3" name="Content Placeholder 2"/>
          <p:cNvSpPr>
            <a:spLocks noGrp="1"/>
          </p:cNvSpPr>
          <p:nvPr>
            <p:ph idx="1"/>
          </p:nvPr>
        </p:nvSpPr>
        <p:spPr>
          <a:xfrm>
            <a:off x="973116" y="1938867"/>
            <a:ext cx="7598228" cy="4525963"/>
          </a:xfrm>
        </p:spPr>
        <p:txBody>
          <a:bodyPr>
            <a:normAutofit/>
          </a:bodyPr>
          <a:lstStyle/>
          <a:p>
            <a:pPr>
              <a:buNone/>
            </a:pPr>
            <a:r>
              <a:rPr lang="en-US" sz="2400" dirty="0" smtClean="0">
                <a:latin typeface="Cambria"/>
                <a:cs typeface="Cambria"/>
              </a:rPr>
              <a:t>                          </a:t>
            </a:r>
            <a:r>
              <a:rPr lang="en-US" sz="2000" dirty="0" smtClean="0">
                <a:latin typeface="Cambria"/>
                <a:cs typeface="Cambria"/>
              </a:rPr>
              <a:t>Remember the acronym </a:t>
            </a:r>
            <a:r>
              <a:rPr lang="en-US" sz="2000" b="1" dirty="0" smtClean="0">
                <a:latin typeface="Cambria"/>
                <a:cs typeface="Cambria"/>
              </a:rPr>
              <a:t>LABO:</a:t>
            </a:r>
          </a:p>
          <a:p>
            <a:pPr>
              <a:buNone/>
            </a:pPr>
            <a:endParaRPr lang="en-US" sz="2200" b="1" dirty="0" smtClean="0">
              <a:latin typeface="Cambria"/>
              <a:cs typeface="Cambria"/>
            </a:endParaRPr>
          </a:p>
          <a:p>
            <a:r>
              <a:rPr lang="en-US" sz="2000" b="1" dirty="0" smtClean="0">
                <a:latin typeface="Cambria"/>
                <a:cs typeface="Cambria"/>
              </a:rPr>
              <a:t>L </a:t>
            </a:r>
            <a:r>
              <a:rPr lang="en-US" sz="2000" dirty="0" err="1" smtClean="0">
                <a:latin typeface="Cambria"/>
                <a:cs typeface="Cambria"/>
              </a:rPr>
              <a:t>yctinae</a:t>
            </a:r>
            <a:r>
              <a:rPr lang="en-US" sz="2000" dirty="0" smtClean="0">
                <a:latin typeface="Cambria"/>
                <a:cs typeface="Cambria"/>
              </a:rPr>
              <a:t> – True Powder Post Beetle</a:t>
            </a:r>
          </a:p>
          <a:p>
            <a:pPr marL="0" indent="0">
              <a:buNone/>
            </a:pPr>
            <a:endParaRPr lang="en-US" sz="2000" dirty="0" smtClean="0">
              <a:latin typeface="Cambria"/>
              <a:cs typeface="Cambria"/>
            </a:endParaRPr>
          </a:p>
          <a:p>
            <a:r>
              <a:rPr lang="en-US" sz="2000" b="1" dirty="0" smtClean="0">
                <a:latin typeface="Cambria"/>
                <a:cs typeface="Cambria"/>
              </a:rPr>
              <a:t>A </a:t>
            </a:r>
            <a:r>
              <a:rPr lang="en-US" sz="2000" dirty="0" err="1" smtClean="0">
                <a:latin typeface="Cambria"/>
                <a:cs typeface="Cambria"/>
              </a:rPr>
              <a:t>nobiidae</a:t>
            </a:r>
            <a:r>
              <a:rPr lang="en-US" sz="2000" dirty="0" smtClean="0">
                <a:latin typeface="Cambria"/>
                <a:cs typeface="Cambria"/>
              </a:rPr>
              <a:t> – Deathwatch &amp; Furniture Beetles</a:t>
            </a:r>
          </a:p>
          <a:p>
            <a:pPr marL="0" indent="0">
              <a:buNone/>
            </a:pPr>
            <a:endParaRPr lang="en-US" sz="2000" dirty="0" smtClean="0">
              <a:latin typeface="Cambria"/>
              <a:cs typeface="Cambria"/>
            </a:endParaRPr>
          </a:p>
          <a:p>
            <a:r>
              <a:rPr lang="en-US" sz="2000" b="1" dirty="0" smtClean="0">
                <a:latin typeface="Cambria"/>
                <a:cs typeface="Cambria"/>
              </a:rPr>
              <a:t>B </a:t>
            </a:r>
            <a:r>
              <a:rPr lang="en-US" sz="2000" dirty="0" err="1" smtClean="0">
                <a:latin typeface="Cambria"/>
                <a:cs typeface="Cambria"/>
              </a:rPr>
              <a:t>ostrichidae</a:t>
            </a:r>
            <a:r>
              <a:rPr lang="en-US" sz="2000" dirty="0" smtClean="0">
                <a:latin typeface="Cambria"/>
                <a:cs typeface="Cambria"/>
              </a:rPr>
              <a:t> – False Powder Post Beetle</a:t>
            </a:r>
          </a:p>
          <a:p>
            <a:pPr marL="0" indent="0">
              <a:buNone/>
            </a:pPr>
            <a:endParaRPr lang="en-US" sz="2000" dirty="0" smtClean="0">
              <a:latin typeface="Cambria"/>
              <a:cs typeface="Cambria"/>
            </a:endParaRPr>
          </a:p>
          <a:p>
            <a:r>
              <a:rPr lang="en-US" sz="2000" b="1" dirty="0" smtClean="0">
                <a:latin typeface="Cambria"/>
                <a:cs typeface="Cambria"/>
              </a:rPr>
              <a:t>O </a:t>
            </a:r>
            <a:r>
              <a:rPr lang="en-US" sz="2000" dirty="0" err="1" smtClean="0">
                <a:latin typeface="Cambria"/>
                <a:cs typeface="Cambria"/>
              </a:rPr>
              <a:t>ld</a:t>
            </a:r>
            <a:r>
              <a:rPr lang="en-US" sz="2000" dirty="0" smtClean="0">
                <a:latin typeface="Cambria"/>
                <a:cs typeface="Cambria"/>
              </a:rPr>
              <a:t> House Borer – </a:t>
            </a:r>
            <a:r>
              <a:rPr lang="en-US" sz="2000" dirty="0" err="1" smtClean="0">
                <a:latin typeface="Cambria"/>
                <a:cs typeface="Cambria"/>
              </a:rPr>
              <a:t>Cerambycidae</a:t>
            </a:r>
            <a:r>
              <a:rPr lang="en-US" sz="2000" dirty="0" smtClean="0">
                <a:latin typeface="Cambria"/>
                <a:cs typeface="Cambria"/>
              </a:rPr>
              <a:t> – Long horned wood borer </a:t>
            </a:r>
          </a:p>
          <a:p>
            <a:pPr marL="0" indent="0">
              <a:buNone/>
            </a:pPr>
            <a:r>
              <a:rPr lang="en-US" sz="2000" dirty="0">
                <a:latin typeface="Cambria"/>
                <a:cs typeface="Cambria"/>
              </a:rPr>
              <a:t> </a:t>
            </a:r>
            <a:r>
              <a:rPr lang="en-US" sz="2000" dirty="0" smtClean="0">
                <a:latin typeface="Cambria"/>
                <a:cs typeface="Cambria"/>
              </a:rPr>
              <a:t>                                     </a:t>
            </a:r>
            <a:endParaRPr lang="en-US" sz="2400" dirty="0" smtClean="0">
              <a:latin typeface="Cambria"/>
              <a:cs typeface="Cambria"/>
            </a:endParaRPr>
          </a:p>
          <a:p>
            <a:pPr marL="0" indent="0">
              <a:buNone/>
            </a:pPr>
            <a:endParaRPr lang="en-US" sz="2400" dirty="0"/>
          </a:p>
        </p:txBody>
      </p:sp>
      <p:sp>
        <p:nvSpPr>
          <p:cNvPr id="4" name="Rectangle 3"/>
          <p:cNvSpPr/>
          <p:nvPr/>
        </p:nvSpPr>
        <p:spPr>
          <a:xfrm>
            <a:off x="1297213" y="2739571"/>
            <a:ext cx="365331" cy="267101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28618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9734"/>
            <a:ext cx="8229600" cy="1143000"/>
          </a:xfrm>
        </p:spPr>
        <p:txBody>
          <a:bodyPr>
            <a:normAutofit/>
          </a:bodyPr>
          <a:lstStyle/>
          <a:p>
            <a:r>
              <a:rPr lang="en-US" sz="2800" b="1" i="1" dirty="0" smtClean="0"/>
              <a:t>Characteristics used to identify the wood destroying beetle responsible for infesting dry structural wood</a:t>
            </a:r>
            <a:endParaRPr lang="en-US" sz="2800" dirty="0"/>
          </a:p>
        </p:txBody>
      </p:sp>
      <p:sp>
        <p:nvSpPr>
          <p:cNvPr id="3" name="Content Placeholder 2"/>
          <p:cNvSpPr>
            <a:spLocks noGrp="1"/>
          </p:cNvSpPr>
          <p:nvPr>
            <p:ph idx="1"/>
          </p:nvPr>
        </p:nvSpPr>
        <p:spPr>
          <a:xfrm>
            <a:off x="1330476" y="1521581"/>
            <a:ext cx="7356323" cy="5136848"/>
          </a:xfrm>
        </p:spPr>
        <p:txBody>
          <a:bodyPr>
            <a:normAutofit/>
          </a:bodyPr>
          <a:lstStyle/>
          <a:p>
            <a:pPr>
              <a:lnSpc>
                <a:spcPct val="90000"/>
              </a:lnSpc>
            </a:pPr>
            <a:r>
              <a:rPr lang="en-US" sz="2000" dirty="0" smtClean="0">
                <a:latin typeface="Cambria"/>
                <a:cs typeface="Cambria"/>
              </a:rPr>
              <a:t>Time of year emerged from structural wood</a:t>
            </a:r>
          </a:p>
          <a:p>
            <a:pPr>
              <a:lnSpc>
                <a:spcPct val="90000"/>
              </a:lnSpc>
              <a:buNone/>
            </a:pPr>
            <a:endParaRPr lang="en-US" sz="2000" dirty="0" smtClean="0">
              <a:latin typeface="Cambria"/>
              <a:cs typeface="Cambria"/>
            </a:endParaRPr>
          </a:p>
          <a:p>
            <a:pPr>
              <a:lnSpc>
                <a:spcPct val="90000"/>
              </a:lnSpc>
            </a:pPr>
            <a:r>
              <a:rPr lang="en-US" sz="2000" dirty="0" smtClean="0">
                <a:latin typeface="Cambria"/>
                <a:cs typeface="Cambria"/>
              </a:rPr>
              <a:t>Size &amp; shape of exit hole (LABO)</a:t>
            </a:r>
          </a:p>
          <a:p>
            <a:pPr>
              <a:lnSpc>
                <a:spcPct val="90000"/>
              </a:lnSpc>
              <a:buNone/>
            </a:pPr>
            <a:endParaRPr lang="en-US" sz="2000" dirty="0" smtClean="0">
              <a:latin typeface="Cambria"/>
              <a:cs typeface="Cambria"/>
            </a:endParaRPr>
          </a:p>
          <a:p>
            <a:pPr>
              <a:lnSpc>
                <a:spcPct val="90000"/>
              </a:lnSpc>
            </a:pPr>
            <a:r>
              <a:rPr lang="en-US" sz="2000" dirty="0" err="1" smtClean="0">
                <a:latin typeface="Cambria"/>
                <a:cs typeface="Cambria"/>
              </a:rPr>
              <a:t>Frass</a:t>
            </a:r>
            <a:r>
              <a:rPr lang="en-US" sz="2000" dirty="0" smtClean="0">
                <a:latin typeface="Cambria"/>
                <a:cs typeface="Cambria"/>
              </a:rPr>
              <a:t> (sawdust)</a:t>
            </a:r>
          </a:p>
          <a:p>
            <a:pPr>
              <a:lnSpc>
                <a:spcPct val="90000"/>
              </a:lnSpc>
              <a:buNone/>
            </a:pPr>
            <a:endParaRPr lang="en-US" sz="2000" dirty="0" smtClean="0">
              <a:latin typeface="Cambria"/>
              <a:cs typeface="Cambria"/>
            </a:endParaRPr>
          </a:p>
          <a:p>
            <a:pPr>
              <a:lnSpc>
                <a:spcPct val="90000"/>
              </a:lnSpc>
            </a:pPr>
            <a:r>
              <a:rPr lang="en-US" sz="2000" dirty="0" smtClean="0">
                <a:latin typeface="Cambria"/>
                <a:cs typeface="Cambria"/>
              </a:rPr>
              <a:t>Type of wood (hardwood or softwood)</a:t>
            </a:r>
          </a:p>
          <a:p>
            <a:pPr>
              <a:lnSpc>
                <a:spcPct val="90000"/>
              </a:lnSpc>
              <a:buNone/>
            </a:pPr>
            <a:endParaRPr lang="en-US" sz="2000" dirty="0" smtClean="0">
              <a:latin typeface="Cambria"/>
              <a:cs typeface="Cambria"/>
            </a:endParaRPr>
          </a:p>
          <a:p>
            <a:pPr>
              <a:lnSpc>
                <a:spcPct val="90000"/>
              </a:lnSpc>
            </a:pPr>
            <a:r>
              <a:rPr lang="en-US" sz="2000" dirty="0" smtClean="0">
                <a:latin typeface="Cambria"/>
                <a:cs typeface="Cambria"/>
              </a:rPr>
              <a:t>Age of wood (new or old)</a:t>
            </a:r>
          </a:p>
          <a:p>
            <a:pPr>
              <a:lnSpc>
                <a:spcPct val="90000"/>
              </a:lnSpc>
            </a:pPr>
            <a:endParaRPr lang="en-US" sz="2000" dirty="0">
              <a:latin typeface="Cambria"/>
              <a:cs typeface="Cambria"/>
            </a:endParaRPr>
          </a:p>
          <a:p>
            <a:pPr>
              <a:lnSpc>
                <a:spcPct val="90000"/>
              </a:lnSpc>
            </a:pPr>
            <a:r>
              <a:rPr lang="en-US" sz="2000" dirty="0" smtClean="0">
                <a:latin typeface="Cambria"/>
                <a:cs typeface="Cambria"/>
              </a:rPr>
              <a:t>Size of insect (LABO)</a:t>
            </a:r>
          </a:p>
          <a:p>
            <a:pPr>
              <a:lnSpc>
                <a:spcPct val="90000"/>
              </a:lnSpc>
              <a:buNone/>
            </a:pPr>
            <a:endParaRPr lang="en-US" sz="2000" dirty="0" smtClean="0">
              <a:latin typeface="Cambria"/>
              <a:cs typeface="Cambria"/>
            </a:endParaRPr>
          </a:p>
          <a:p>
            <a:pPr>
              <a:lnSpc>
                <a:spcPct val="90000"/>
              </a:lnSpc>
            </a:pPr>
            <a:r>
              <a:rPr lang="en-US" sz="2000" dirty="0" smtClean="0">
                <a:latin typeface="Cambria"/>
                <a:cs typeface="Cambria"/>
              </a:rPr>
              <a:t>Moisture of wood</a:t>
            </a:r>
          </a:p>
          <a:p>
            <a:pPr>
              <a:lnSpc>
                <a:spcPct val="90000"/>
              </a:lnSpc>
              <a:buNone/>
            </a:pPr>
            <a:endParaRPr lang="en-US" sz="2000" dirty="0" smtClean="0">
              <a:latin typeface="Cambria"/>
              <a:cs typeface="Cambria"/>
            </a:endParaRPr>
          </a:p>
          <a:p>
            <a:pPr>
              <a:lnSpc>
                <a:spcPct val="90000"/>
              </a:lnSpc>
            </a:pPr>
            <a:r>
              <a:rPr lang="en-US" sz="2000" dirty="0" smtClean="0">
                <a:latin typeface="Cambria"/>
                <a:cs typeface="Cambria"/>
              </a:rPr>
              <a:t>Type of wood product infested</a:t>
            </a:r>
          </a:p>
          <a:p>
            <a:pPr>
              <a:lnSpc>
                <a:spcPct val="90000"/>
              </a:lnSpc>
              <a:buNone/>
            </a:pPr>
            <a:endParaRPr lang="en-US" sz="2000" dirty="0" smtClean="0">
              <a:latin typeface="Cambria"/>
              <a:cs typeface="Cambria"/>
            </a:endParaRPr>
          </a:p>
          <a:p>
            <a:endParaRPr lang="en-US" sz="2000" dirty="0"/>
          </a:p>
        </p:txBody>
      </p:sp>
    </p:spTree>
    <p:extLst>
      <p:ext uri="{BB962C8B-B14F-4D97-AF65-F5344CB8AC3E}">
        <p14:creationId xmlns:p14="http://schemas.microsoft.com/office/powerpoint/2010/main" val="9937325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Time of the Year Emergence Occurs</a:t>
            </a:r>
            <a:endParaRPr lang="en-US" sz="3200" b="1" i="1" dirty="0"/>
          </a:p>
        </p:txBody>
      </p:sp>
      <p:sp>
        <p:nvSpPr>
          <p:cNvPr id="4" name="Content Placeholder 2"/>
          <p:cNvSpPr>
            <a:spLocks noGrp="1"/>
          </p:cNvSpPr>
          <p:nvPr>
            <p:ph idx="1"/>
          </p:nvPr>
        </p:nvSpPr>
        <p:spPr>
          <a:xfrm>
            <a:off x="3048000" y="1842105"/>
            <a:ext cx="5638800" cy="4525963"/>
          </a:xfrm>
        </p:spPr>
        <p:txBody>
          <a:bodyPr>
            <a:normAutofit/>
          </a:bodyPr>
          <a:lstStyle/>
          <a:p>
            <a:r>
              <a:rPr lang="en-US" sz="2000" dirty="0" smtClean="0">
                <a:latin typeface="Cambria"/>
                <a:cs typeface="Cambria"/>
              </a:rPr>
              <a:t>L </a:t>
            </a:r>
            <a:r>
              <a:rPr lang="en-US" sz="2000" dirty="0" err="1" smtClean="0">
                <a:latin typeface="Cambria"/>
                <a:cs typeface="Cambria"/>
              </a:rPr>
              <a:t>yctid</a:t>
            </a:r>
            <a:r>
              <a:rPr lang="en-US" sz="2000" dirty="0" smtClean="0">
                <a:latin typeface="Cambria"/>
                <a:cs typeface="Cambria"/>
              </a:rPr>
              <a:t> = emerges </a:t>
            </a:r>
            <a:r>
              <a:rPr lang="en-US" sz="2000" b="1" dirty="0" smtClean="0">
                <a:latin typeface="Cambria"/>
                <a:cs typeface="Cambria"/>
              </a:rPr>
              <a:t>December to early Spring </a:t>
            </a:r>
          </a:p>
          <a:p>
            <a:pPr marL="0" indent="0">
              <a:buNone/>
            </a:pPr>
            <a:r>
              <a:rPr lang="en-US" sz="2000" b="1" dirty="0">
                <a:latin typeface="Cambria"/>
                <a:cs typeface="Cambria"/>
              </a:rPr>
              <a:t> </a:t>
            </a:r>
            <a:r>
              <a:rPr lang="en-US" sz="2000" b="1" dirty="0" smtClean="0">
                <a:latin typeface="Cambria"/>
                <a:cs typeface="Cambria"/>
              </a:rPr>
              <a:t>                                       </a:t>
            </a:r>
            <a:endParaRPr lang="en-US" sz="2000" dirty="0" smtClean="0">
              <a:latin typeface="Cambria"/>
              <a:cs typeface="Cambria"/>
            </a:endParaRPr>
          </a:p>
          <a:p>
            <a:pPr>
              <a:buNone/>
            </a:pPr>
            <a:endParaRPr lang="en-US" sz="2000" dirty="0" smtClean="0">
              <a:latin typeface="Cambria"/>
              <a:cs typeface="Cambria"/>
            </a:endParaRPr>
          </a:p>
          <a:p>
            <a:r>
              <a:rPr lang="en-US" sz="2000" dirty="0" smtClean="0">
                <a:latin typeface="Cambria"/>
                <a:cs typeface="Cambria"/>
              </a:rPr>
              <a:t>A </a:t>
            </a:r>
            <a:r>
              <a:rPr lang="en-US" sz="2000" dirty="0" err="1" smtClean="0">
                <a:latin typeface="Cambria"/>
                <a:cs typeface="Cambria"/>
              </a:rPr>
              <a:t>nobiid</a:t>
            </a:r>
            <a:r>
              <a:rPr lang="en-US" sz="2000" dirty="0" smtClean="0">
                <a:latin typeface="Cambria"/>
                <a:cs typeface="Cambria"/>
              </a:rPr>
              <a:t> = emerges </a:t>
            </a:r>
            <a:r>
              <a:rPr lang="en-US" sz="2000" b="1" dirty="0" smtClean="0">
                <a:latin typeface="Cambria"/>
                <a:cs typeface="Cambria"/>
              </a:rPr>
              <a:t>April to June     </a:t>
            </a:r>
          </a:p>
          <a:p>
            <a:pPr>
              <a:buNone/>
            </a:pPr>
            <a:r>
              <a:rPr lang="en-US" sz="2000" dirty="0" smtClean="0">
                <a:latin typeface="Cambria"/>
                <a:cs typeface="Cambria"/>
              </a:rPr>
              <a:t>                              </a:t>
            </a:r>
          </a:p>
          <a:p>
            <a:pPr>
              <a:buNone/>
            </a:pPr>
            <a:endParaRPr lang="en-US" sz="2000" dirty="0" smtClean="0">
              <a:latin typeface="Cambria"/>
              <a:cs typeface="Cambria"/>
            </a:endParaRPr>
          </a:p>
          <a:p>
            <a:r>
              <a:rPr lang="en-US" sz="2000" dirty="0" smtClean="0">
                <a:latin typeface="Cambria"/>
                <a:cs typeface="Cambria"/>
              </a:rPr>
              <a:t>B </a:t>
            </a:r>
            <a:r>
              <a:rPr lang="en-US" sz="2000" dirty="0" err="1" smtClean="0">
                <a:latin typeface="Cambria"/>
                <a:cs typeface="Cambria"/>
              </a:rPr>
              <a:t>ostrichid</a:t>
            </a:r>
            <a:r>
              <a:rPr lang="en-US" sz="2000" dirty="0" smtClean="0">
                <a:latin typeface="Cambria"/>
                <a:cs typeface="Cambria"/>
              </a:rPr>
              <a:t> = who cares, we rarely ever </a:t>
            </a:r>
          </a:p>
          <a:p>
            <a:pPr>
              <a:buNone/>
            </a:pPr>
            <a:r>
              <a:rPr lang="en-US" sz="2000" dirty="0" smtClean="0">
                <a:latin typeface="Cambria"/>
                <a:cs typeface="Cambria"/>
              </a:rPr>
              <a:t>                               </a:t>
            </a:r>
            <a:r>
              <a:rPr lang="en-US" sz="2000" dirty="0" err="1" smtClean="0">
                <a:latin typeface="Cambria"/>
                <a:cs typeface="Cambria"/>
              </a:rPr>
              <a:t>see’em</a:t>
            </a:r>
            <a:endParaRPr lang="en-US" sz="2000" dirty="0" smtClean="0">
              <a:latin typeface="Cambria"/>
              <a:cs typeface="Cambria"/>
            </a:endParaRPr>
          </a:p>
          <a:p>
            <a:pPr>
              <a:buNone/>
            </a:pPr>
            <a:endParaRPr lang="en-US" sz="2000" dirty="0" smtClean="0">
              <a:latin typeface="Cambria"/>
              <a:cs typeface="Cambria"/>
            </a:endParaRPr>
          </a:p>
          <a:p>
            <a:pPr>
              <a:buNone/>
            </a:pPr>
            <a:endParaRPr lang="en-US" sz="2000" dirty="0" smtClean="0">
              <a:latin typeface="Cambria"/>
              <a:cs typeface="Cambria"/>
            </a:endParaRPr>
          </a:p>
          <a:p>
            <a:r>
              <a:rPr lang="en-US" sz="2000" dirty="0" smtClean="0">
                <a:latin typeface="Cambria"/>
                <a:cs typeface="Cambria"/>
              </a:rPr>
              <a:t>O </a:t>
            </a:r>
            <a:r>
              <a:rPr lang="en-US" sz="2000" dirty="0" err="1" smtClean="0">
                <a:latin typeface="Cambria"/>
                <a:cs typeface="Cambria"/>
              </a:rPr>
              <a:t>ld</a:t>
            </a:r>
            <a:r>
              <a:rPr lang="en-US" sz="2000" dirty="0" smtClean="0">
                <a:latin typeface="Cambria"/>
                <a:cs typeface="Cambria"/>
              </a:rPr>
              <a:t> House Borer = emerges </a:t>
            </a:r>
            <a:r>
              <a:rPr lang="en-US" sz="2000" b="1" dirty="0" smtClean="0">
                <a:latin typeface="Cambria"/>
                <a:cs typeface="Cambria"/>
              </a:rPr>
              <a:t>June to August </a:t>
            </a:r>
          </a:p>
          <a:p>
            <a:pPr marL="0" indent="0">
              <a:buNone/>
            </a:pPr>
            <a:r>
              <a:rPr lang="en-US" sz="2000" b="1" dirty="0">
                <a:latin typeface="Cambria"/>
                <a:cs typeface="Cambria"/>
              </a:rPr>
              <a:t> </a:t>
            </a:r>
            <a:r>
              <a:rPr lang="en-US" sz="2000" b="1" dirty="0" smtClean="0">
                <a:latin typeface="Cambria"/>
                <a:cs typeface="Cambria"/>
              </a:rPr>
              <a:t>                                                           </a:t>
            </a:r>
            <a:endParaRPr lang="en-US" dirty="0"/>
          </a:p>
        </p:txBody>
      </p:sp>
      <p:sp>
        <p:nvSpPr>
          <p:cNvPr id="5" name="Rectangle 4"/>
          <p:cNvSpPr/>
          <p:nvPr/>
        </p:nvSpPr>
        <p:spPr>
          <a:xfrm>
            <a:off x="3419928" y="1638905"/>
            <a:ext cx="308428" cy="4553857"/>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2" descr="Lyctus opaculus LeConte, 1866 - Lyctus opaculus"/>
          <p:cNvPicPr>
            <a:picLocks noChangeAspect="1" noChangeArrowheads="1"/>
          </p:cNvPicPr>
          <p:nvPr/>
        </p:nvPicPr>
        <p:blipFill>
          <a:blip r:embed="rId2" cstate="print"/>
          <a:srcRect/>
          <a:stretch>
            <a:fillRect/>
          </a:stretch>
        </p:blipFill>
        <p:spPr bwMode="auto">
          <a:xfrm rot="16200000">
            <a:off x="1827292" y="1516051"/>
            <a:ext cx="648498" cy="11946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grpSp>
        <p:nvGrpSpPr>
          <p:cNvPr id="7" name="Group 6"/>
          <p:cNvGrpSpPr/>
          <p:nvPr/>
        </p:nvGrpSpPr>
        <p:grpSpPr>
          <a:xfrm rot="16200000">
            <a:off x="1749081" y="2238741"/>
            <a:ext cx="928439" cy="2080117"/>
            <a:chOff x="3501859" y="206918"/>
            <a:chExt cx="1708171" cy="3394920"/>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3"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0" name="Picture 8" descr="http://www.zin.ru/animalia/coleoptera/images/rhidomkm.jpg"/>
          <p:cNvPicPr>
            <a:picLocks noChangeAspect="1" noChangeArrowheads="1"/>
          </p:cNvPicPr>
          <p:nvPr/>
        </p:nvPicPr>
        <p:blipFill>
          <a:blip r:embed="rId4" cstate="print"/>
          <a:srcRect/>
          <a:stretch>
            <a:fillRect/>
          </a:stretch>
        </p:blipFill>
        <p:spPr bwMode="auto">
          <a:xfrm rot="16200000">
            <a:off x="1258450" y="3340361"/>
            <a:ext cx="1182601" cy="1966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123" y="4797093"/>
            <a:ext cx="3053045" cy="148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4240" y="1531183"/>
            <a:ext cx="1378534" cy="261610"/>
          </a:xfrm>
          <a:prstGeom prst="rect">
            <a:avLst/>
          </a:prstGeom>
          <a:solidFill>
            <a:srgbClr val="FFFFFF"/>
          </a:solidFill>
        </p:spPr>
        <p:txBody>
          <a:bodyPr wrap="square" rtlCol="0">
            <a:spAutoFit/>
          </a:bodyPr>
          <a:lstStyle/>
          <a:p>
            <a:endParaRPr lang="en-US" sz="1100" dirty="0"/>
          </a:p>
        </p:txBody>
      </p:sp>
      <p:sp>
        <p:nvSpPr>
          <p:cNvPr id="12" name="TextBox 11"/>
          <p:cNvSpPr txBox="1"/>
          <p:nvPr/>
        </p:nvSpPr>
        <p:spPr>
          <a:xfrm>
            <a:off x="1554239" y="2437601"/>
            <a:ext cx="127572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748842" y="1789102"/>
            <a:ext cx="184666" cy="1569660"/>
          </a:xfrm>
          <a:prstGeom prst="rect">
            <a:avLst/>
          </a:prstGeom>
          <a:solidFill>
            <a:srgbClr val="FFFFFF"/>
          </a:solidFill>
        </p:spPr>
        <p:txBody>
          <a:bodyPr wrap="none" rtlCol="0">
            <a:spAutoFit/>
          </a:bodyPr>
          <a:lstStyle/>
          <a:p>
            <a:endParaRPr lang="en-US" sz="9600" dirty="0"/>
          </a:p>
        </p:txBody>
      </p:sp>
      <p:sp>
        <p:nvSpPr>
          <p:cNvPr id="14" name="TextBox 13"/>
          <p:cNvSpPr txBox="1"/>
          <p:nvPr/>
        </p:nvSpPr>
        <p:spPr>
          <a:xfrm>
            <a:off x="2748842" y="3373687"/>
            <a:ext cx="235394" cy="830997"/>
          </a:xfrm>
          <a:prstGeom prst="rect">
            <a:avLst/>
          </a:prstGeom>
          <a:solidFill>
            <a:srgbClr val="FFFFFF"/>
          </a:solidFill>
        </p:spPr>
        <p:txBody>
          <a:bodyPr wrap="square" rtlCol="0">
            <a:spAutoFit/>
          </a:bodyPr>
          <a:lstStyle/>
          <a:p>
            <a:endParaRPr lang="en-US" sz="1600" dirty="0" smtClean="0"/>
          </a:p>
          <a:p>
            <a:endParaRPr lang="en-US" sz="1600" dirty="0"/>
          </a:p>
          <a:p>
            <a:endParaRPr lang="en-US" sz="1600" dirty="0"/>
          </a:p>
        </p:txBody>
      </p:sp>
      <p:sp>
        <p:nvSpPr>
          <p:cNvPr id="15" name="TextBox 14"/>
          <p:cNvSpPr txBox="1"/>
          <p:nvPr/>
        </p:nvSpPr>
        <p:spPr>
          <a:xfrm>
            <a:off x="2799570" y="4156303"/>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6" name="TextBox 15"/>
          <p:cNvSpPr txBox="1"/>
          <p:nvPr/>
        </p:nvSpPr>
        <p:spPr>
          <a:xfrm>
            <a:off x="217714" y="6192762"/>
            <a:ext cx="1433286" cy="369332"/>
          </a:xfrm>
          <a:prstGeom prst="rect">
            <a:avLst/>
          </a:prstGeom>
          <a:solidFill>
            <a:srgbClr val="FFFFFF"/>
          </a:solidFill>
        </p:spPr>
        <p:txBody>
          <a:bodyPr wrap="square" rtlCol="0">
            <a:spAutoFit/>
          </a:bodyPr>
          <a:lstStyle/>
          <a:p>
            <a:endParaRPr lang="en-US" dirty="0"/>
          </a:p>
        </p:txBody>
      </p:sp>
      <p:sp>
        <p:nvSpPr>
          <p:cNvPr id="17" name="TextBox 16"/>
          <p:cNvSpPr txBox="1"/>
          <p:nvPr/>
        </p:nvSpPr>
        <p:spPr>
          <a:xfrm>
            <a:off x="678393" y="3732512"/>
            <a:ext cx="228749" cy="120032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p:txBody>
      </p:sp>
      <p:sp>
        <p:nvSpPr>
          <p:cNvPr id="20" name="TextBox 19"/>
          <p:cNvSpPr txBox="1"/>
          <p:nvPr/>
        </p:nvSpPr>
        <p:spPr>
          <a:xfrm>
            <a:off x="1046238" y="2757714"/>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21" name="TextBox 20"/>
          <p:cNvSpPr txBox="1"/>
          <p:nvPr/>
        </p:nvSpPr>
        <p:spPr>
          <a:xfrm>
            <a:off x="866298" y="3477381"/>
            <a:ext cx="184666" cy="369332"/>
          </a:xfrm>
          <a:prstGeom prst="rect">
            <a:avLst/>
          </a:prstGeom>
          <a:solidFill>
            <a:srgbClr val="FFFFFF"/>
          </a:solidFill>
        </p:spPr>
        <p:txBody>
          <a:bodyPr wrap="none" rtlCol="0">
            <a:spAutoFit/>
          </a:bodyPr>
          <a:lstStyle/>
          <a:p>
            <a:endParaRPr lang="en-US" dirty="0"/>
          </a:p>
        </p:txBody>
      </p:sp>
      <p:sp>
        <p:nvSpPr>
          <p:cNvPr id="22" name="TextBox 21"/>
          <p:cNvSpPr txBox="1"/>
          <p:nvPr/>
        </p:nvSpPr>
        <p:spPr>
          <a:xfrm>
            <a:off x="2515809" y="3642647"/>
            <a:ext cx="317393"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41566027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639" y="-49058"/>
            <a:ext cx="8229600" cy="1143000"/>
          </a:xfrm>
        </p:spPr>
        <p:txBody>
          <a:bodyPr>
            <a:normAutofit/>
          </a:bodyPr>
          <a:lstStyle/>
          <a:p>
            <a:r>
              <a:rPr lang="en-US" sz="3200" b="1" i="1" dirty="0" smtClean="0"/>
              <a:t>Size &amp; Shape of Exit Hole </a:t>
            </a:r>
            <a:r>
              <a:rPr lang="en-US" sz="3200" b="1" dirty="0" smtClean="0"/>
              <a:t>(LABO)</a:t>
            </a:r>
            <a:endParaRPr lang="en-US" sz="3200" b="1" dirty="0"/>
          </a:p>
        </p:txBody>
      </p:sp>
      <p:sp>
        <p:nvSpPr>
          <p:cNvPr id="4" name="Content Placeholder 2"/>
          <p:cNvSpPr>
            <a:spLocks noGrp="1"/>
          </p:cNvSpPr>
          <p:nvPr>
            <p:ph idx="1"/>
          </p:nvPr>
        </p:nvSpPr>
        <p:spPr>
          <a:xfrm>
            <a:off x="2884393" y="1853797"/>
            <a:ext cx="6198810" cy="5367060"/>
          </a:xfrm>
        </p:spPr>
        <p:txBody>
          <a:bodyPr>
            <a:normAutofit/>
          </a:bodyPr>
          <a:lstStyle/>
          <a:p>
            <a:r>
              <a:rPr lang="en-US" sz="2000" dirty="0" smtClean="0">
                <a:latin typeface="Cambria"/>
                <a:cs typeface="Cambria"/>
              </a:rPr>
              <a:t>L </a:t>
            </a:r>
            <a:r>
              <a:rPr lang="en-US" sz="2000" dirty="0" err="1" smtClean="0">
                <a:latin typeface="Cambria"/>
                <a:cs typeface="Cambria"/>
              </a:rPr>
              <a:t>yctid</a:t>
            </a:r>
            <a:r>
              <a:rPr lang="en-US" sz="2000" dirty="0" smtClean="0">
                <a:latin typeface="Cambria"/>
                <a:cs typeface="Cambria"/>
              </a:rPr>
              <a:t> = Little </a:t>
            </a:r>
            <a:r>
              <a:rPr lang="en-US" sz="2000" dirty="0" err="1" smtClean="0">
                <a:latin typeface="Cambria"/>
                <a:cs typeface="Cambria"/>
              </a:rPr>
              <a:t>Lyctid</a:t>
            </a:r>
            <a:endParaRPr lang="en-US" sz="2000" dirty="0" smtClean="0">
              <a:latin typeface="Cambria"/>
              <a:cs typeface="Cambria"/>
            </a:endParaRPr>
          </a:p>
          <a:p>
            <a:pPr marL="0" indent="0">
              <a:buNone/>
            </a:pPr>
            <a:r>
              <a:rPr lang="en-US" sz="2000" dirty="0">
                <a:latin typeface="Cambria"/>
                <a:cs typeface="Cambria"/>
              </a:rPr>
              <a:t> </a:t>
            </a:r>
            <a:r>
              <a:rPr lang="en-US" sz="2000" dirty="0" smtClean="0">
                <a:latin typeface="Cambria"/>
                <a:cs typeface="Cambria"/>
              </a:rPr>
              <a:t>          (</a:t>
            </a:r>
            <a:r>
              <a:rPr lang="en-US" sz="2000" b="1" dirty="0" smtClean="0">
                <a:latin typeface="Cambria"/>
                <a:cs typeface="Cambria"/>
              </a:rPr>
              <a:t>Round shape </a:t>
            </a:r>
            <a:r>
              <a:rPr lang="en-US" sz="2000" dirty="0" smtClean="0">
                <a:latin typeface="Cambria"/>
                <a:cs typeface="Cambria"/>
              </a:rPr>
              <a:t>&amp; </a:t>
            </a:r>
            <a:r>
              <a:rPr lang="en-US" sz="2000" b="1" dirty="0" smtClean="0">
                <a:latin typeface="Cambria"/>
                <a:cs typeface="Cambria"/>
              </a:rPr>
              <a:t>1/32” to 1/16” </a:t>
            </a:r>
            <a:r>
              <a:rPr lang="en-US" sz="2000" dirty="0" smtClean="0">
                <a:latin typeface="Cambria"/>
                <a:cs typeface="Cambria"/>
              </a:rPr>
              <a:t>in diameter)</a:t>
            </a:r>
          </a:p>
          <a:p>
            <a:pPr>
              <a:buNone/>
            </a:pPr>
            <a:endParaRPr lang="en-US" sz="2000" dirty="0" smtClean="0">
              <a:latin typeface="Cambria"/>
              <a:cs typeface="Cambria"/>
            </a:endParaRPr>
          </a:p>
          <a:p>
            <a:r>
              <a:rPr lang="en-US" sz="2000" dirty="0" smtClean="0">
                <a:latin typeface="Cambria"/>
                <a:cs typeface="Cambria"/>
              </a:rPr>
              <a:t>A </a:t>
            </a:r>
            <a:r>
              <a:rPr lang="en-US" sz="2000" dirty="0" err="1" smtClean="0">
                <a:latin typeface="Cambria"/>
                <a:cs typeface="Cambria"/>
              </a:rPr>
              <a:t>nobiid</a:t>
            </a:r>
            <a:r>
              <a:rPr lang="en-US" sz="2000" dirty="0" smtClean="0">
                <a:latin typeface="Cambria"/>
                <a:cs typeface="Cambria"/>
              </a:rPr>
              <a:t> = Average </a:t>
            </a:r>
            <a:r>
              <a:rPr lang="en-US" sz="2000" dirty="0" err="1" smtClean="0">
                <a:latin typeface="Cambria"/>
                <a:cs typeface="Cambria"/>
              </a:rPr>
              <a:t>Anobiid</a:t>
            </a:r>
            <a:endParaRPr lang="en-US" sz="2000" dirty="0" smtClean="0">
              <a:latin typeface="Cambria"/>
              <a:cs typeface="Cambria"/>
            </a:endParaRPr>
          </a:p>
          <a:p>
            <a:pPr marL="0" indent="0">
              <a:buNone/>
            </a:pPr>
            <a:r>
              <a:rPr lang="en-US" sz="2000" dirty="0">
                <a:latin typeface="Cambria"/>
                <a:cs typeface="Cambria"/>
              </a:rPr>
              <a:t> </a:t>
            </a:r>
            <a:r>
              <a:rPr lang="en-US" sz="2000" dirty="0" smtClean="0">
                <a:latin typeface="Cambria"/>
                <a:cs typeface="Cambria"/>
              </a:rPr>
              <a:t>         </a:t>
            </a:r>
            <a:r>
              <a:rPr lang="en-US" sz="2000" dirty="0">
                <a:latin typeface="Cambria"/>
                <a:cs typeface="Cambria"/>
              </a:rPr>
              <a:t> </a:t>
            </a:r>
            <a:r>
              <a:rPr lang="en-US" sz="2000" dirty="0" smtClean="0">
                <a:latin typeface="Cambria"/>
                <a:cs typeface="Cambria"/>
              </a:rPr>
              <a:t> (</a:t>
            </a:r>
            <a:r>
              <a:rPr lang="en-US" sz="2000" b="1" dirty="0" smtClean="0">
                <a:latin typeface="Cambria"/>
                <a:cs typeface="Cambria"/>
              </a:rPr>
              <a:t>Round shape </a:t>
            </a:r>
            <a:r>
              <a:rPr lang="en-US" sz="2000" dirty="0" smtClean="0">
                <a:latin typeface="Cambria"/>
                <a:cs typeface="Cambria"/>
              </a:rPr>
              <a:t>&amp; </a:t>
            </a:r>
            <a:r>
              <a:rPr lang="en-US" sz="2000" b="1" dirty="0" smtClean="0">
                <a:latin typeface="Cambria"/>
                <a:cs typeface="Cambria"/>
              </a:rPr>
              <a:t>1/16” to 1/8” </a:t>
            </a:r>
            <a:r>
              <a:rPr lang="en-US" sz="2000" dirty="0" smtClean="0">
                <a:latin typeface="Cambria"/>
                <a:cs typeface="Cambria"/>
              </a:rPr>
              <a:t>in diameter)</a:t>
            </a:r>
          </a:p>
          <a:p>
            <a:pPr marL="0" indent="0">
              <a:buNone/>
            </a:pPr>
            <a:endParaRPr lang="en-US" sz="2000" dirty="0" smtClean="0">
              <a:latin typeface="Cambria"/>
              <a:cs typeface="Cambria"/>
            </a:endParaRPr>
          </a:p>
          <a:p>
            <a:r>
              <a:rPr lang="en-US" sz="2000" dirty="0" smtClean="0">
                <a:latin typeface="Cambria"/>
                <a:cs typeface="Cambria"/>
              </a:rPr>
              <a:t>B </a:t>
            </a:r>
            <a:r>
              <a:rPr lang="en-US" sz="2000" dirty="0" err="1" smtClean="0">
                <a:latin typeface="Cambria"/>
                <a:cs typeface="Cambria"/>
              </a:rPr>
              <a:t>ostrichid</a:t>
            </a:r>
            <a:r>
              <a:rPr lang="en-US" sz="2000" dirty="0" smtClean="0">
                <a:latin typeface="Cambria"/>
                <a:cs typeface="Cambria"/>
              </a:rPr>
              <a:t> = Big </a:t>
            </a:r>
            <a:r>
              <a:rPr lang="en-US" sz="2000" dirty="0" err="1" smtClean="0">
                <a:latin typeface="Cambria"/>
                <a:cs typeface="Cambria"/>
              </a:rPr>
              <a:t>Bostrichid</a:t>
            </a:r>
            <a:r>
              <a:rPr lang="en-US" sz="2000" dirty="0" smtClean="0">
                <a:latin typeface="Cambria"/>
                <a:cs typeface="Cambria"/>
              </a:rPr>
              <a:t>  </a:t>
            </a:r>
          </a:p>
          <a:p>
            <a:pPr marL="0" indent="0">
              <a:buNone/>
            </a:pPr>
            <a:r>
              <a:rPr lang="en-US" sz="2000" b="1" dirty="0">
                <a:latin typeface="Cambria"/>
                <a:cs typeface="Cambria"/>
              </a:rPr>
              <a:t> </a:t>
            </a:r>
            <a:r>
              <a:rPr lang="en-US" sz="2000" b="1" dirty="0" smtClean="0">
                <a:latin typeface="Cambria"/>
                <a:cs typeface="Cambria"/>
              </a:rPr>
              <a:t>           </a:t>
            </a:r>
            <a:r>
              <a:rPr lang="en-US" sz="2000" dirty="0">
                <a:latin typeface="Cambria"/>
                <a:cs typeface="Cambria"/>
              </a:rPr>
              <a:t>(</a:t>
            </a:r>
            <a:r>
              <a:rPr lang="en-US" sz="2000" b="1" dirty="0" smtClean="0">
                <a:latin typeface="Cambria"/>
                <a:cs typeface="Cambria"/>
              </a:rPr>
              <a:t>Round shape </a:t>
            </a:r>
            <a:r>
              <a:rPr lang="en-US" sz="2000" dirty="0" smtClean="0">
                <a:latin typeface="Cambria"/>
                <a:cs typeface="Cambria"/>
              </a:rPr>
              <a:t>&amp; </a:t>
            </a:r>
            <a:r>
              <a:rPr lang="en-US" sz="2000" b="1" dirty="0" smtClean="0">
                <a:latin typeface="Cambria"/>
                <a:cs typeface="Cambria"/>
              </a:rPr>
              <a:t>1/8” to 3/8” </a:t>
            </a:r>
            <a:r>
              <a:rPr lang="en-US" sz="2000" dirty="0" smtClean="0">
                <a:latin typeface="Cambria"/>
                <a:cs typeface="Cambria"/>
              </a:rPr>
              <a:t>in diameter)</a:t>
            </a:r>
          </a:p>
          <a:p>
            <a:pPr>
              <a:buNone/>
            </a:pPr>
            <a:endParaRPr lang="en-US" sz="2000" dirty="0" smtClean="0">
              <a:latin typeface="Cambria"/>
              <a:cs typeface="Cambria"/>
            </a:endParaRPr>
          </a:p>
          <a:p>
            <a:r>
              <a:rPr lang="en-US" sz="2000" dirty="0" smtClean="0">
                <a:latin typeface="Cambria"/>
                <a:cs typeface="Cambria"/>
              </a:rPr>
              <a:t>O </a:t>
            </a:r>
            <a:r>
              <a:rPr lang="en-US" sz="2000" dirty="0" err="1" smtClean="0">
                <a:latin typeface="Cambria"/>
                <a:cs typeface="Cambria"/>
              </a:rPr>
              <a:t>ld</a:t>
            </a:r>
            <a:r>
              <a:rPr lang="en-US" sz="2000" dirty="0" smtClean="0">
                <a:latin typeface="Cambria"/>
                <a:cs typeface="Cambria"/>
              </a:rPr>
              <a:t> House Borer = Oversized Old House Borer</a:t>
            </a:r>
          </a:p>
          <a:p>
            <a:pPr marL="0" indent="0">
              <a:buNone/>
            </a:pPr>
            <a:r>
              <a:rPr lang="en-US" sz="2000" dirty="0">
                <a:latin typeface="Cambria"/>
                <a:cs typeface="Cambria"/>
              </a:rPr>
              <a:t> </a:t>
            </a:r>
            <a:r>
              <a:rPr lang="en-US" sz="2000" dirty="0" smtClean="0">
                <a:latin typeface="Cambria"/>
                <a:cs typeface="Cambria"/>
              </a:rPr>
              <a:t>            (</a:t>
            </a:r>
            <a:r>
              <a:rPr lang="en-US" sz="2000" b="1" dirty="0" smtClean="0">
                <a:latin typeface="Cambria"/>
                <a:cs typeface="Cambria"/>
              </a:rPr>
              <a:t>Oval shape </a:t>
            </a:r>
            <a:r>
              <a:rPr lang="en-US" sz="2000" dirty="0" smtClean="0">
                <a:latin typeface="Cambria"/>
                <a:cs typeface="Cambria"/>
              </a:rPr>
              <a:t>and </a:t>
            </a:r>
            <a:r>
              <a:rPr lang="en-US" sz="2000" b="1" dirty="0" smtClean="0">
                <a:latin typeface="Cambria"/>
                <a:cs typeface="Cambria"/>
              </a:rPr>
              <a:t>¼” to 3/8”</a:t>
            </a:r>
            <a:r>
              <a:rPr lang="en-US" sz="2000" dirty="0" smtClean="0">
                <a:latin typeface="Cambria"/>
                <a:cs typeface="Cambria"/>
              </a:rPr>
              <a:t> in diameter)</a:t>
            </a:r>
          </a:p>
        </p:txBody>
      </p:sp>
      <p:sp>
        <p:nvSpPr>
          <p:cNvPr id="5" name="Rectangle 4"/>
          <p:cNvSpPr/>
          <p:nvPr/>
        </p:nvSpPr>
        <p:spPr>
          <a:xfrm>
            <a:off x="2530607" y="1638905"/>
            <a:ext cx="308428" cy="4553857"/>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2" descr="Lyctus opaculus LeConte, 1866 - Lyctus opaculus"/>
          <p:cNvPicPr>
            <a:picLocks noChangeAspect="1" noChangeArrowheads="1"/>
          </p:cNvPicPr>
          <p:nvPr/>
        </p:nvPicPr>
        <p:blipFill>
          <a:blip r:embed="rId2" cstate="print"/>
          <a:srcRect/>
          <a:stretch>
            <a:fillRect/>
          </a:stretch>
        </p:blipFill>
        <p:spPr bwMode="auto">
          <a:xfrm rot="16200000">
            <a:off x="1827292" y="1516051"/>
            <a:ext cx="648498" cy="11946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grpSp>
        <p:nvGrpSpPr>
          <p:cNvPr id="7" name="Group 6"/>
          <p:cNvGrpSpPr/>
          <p:nvPr/>
        </p:nvGrpSpPr>
        <p:grpSpPr>
          <a:xfrm rot="16200000">
            <a:off x="1749081" y="2238741"/>
            <a:ext cx="928439" cy="2080117"/>
            <a:chOff x="3501859" y="206918"/>
            <a:chExt cx="1708171" cy="3394920"/>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3"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0" name="Picture 8" descr="http://www.zin.ru/animalia/coleoptera/images/rhidomkm.jpg"/>
          <p:cNvPicPr>
            <a:picLocks noChangeAspect="1" noChangeArrowheads="1"/>
          </p:cNvPicPr>
          <p:nvPr/>
        </p:nvPicPr>
        <p:blipFill>
          <a:blip r:embed="rId4" cstate="print"/>
          <a:srcRect/>
          <a:stretch>
            <a:fillRect/>
          </a:stretch>
        </p:blipFill>
        <p:spPr bwMode="auto">
          <a:xfrm rot="16200000">
            <a:off x="1258450" y="3340361"/>
            <a:ext cx="1182601" cy="1966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123" y="4797093"/>
            <a:ext cx="3053045" cy="148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4240" y="1531183"/>
            <a:ext cx="1378534" cy="261610"/>
          </a:xfrm>
          <a:prstGeom prst="rect">
            <a:avLst/>
          </a:prstGeom>
          <a:solidFill>
            <a:srgbClr val="FFFFFF"/>
          </a:solidFill>
        </p:spPr>
        <p:txBody>
          <a:bodyPr wrap="square" rtlCol="0">
            <a:spAutoFit/>
          </a:bodyPr>
          <a:lstStyle/>
          <a:p>
            <a:endParaRPr lang="en-US" sz="1100" dirty="0"/>
          </a:p>
        </p:txBody>
      </p:sp>
      <p:sp>
        <p:nvSpPr>
          <p:cNvPr id="12" name="TextBox 11"/>
          <p:cNvSpPr txBox="1"/>
          <p:nvPr/>
        </p:nvSpPr>
        <p:spPr>
          <a:xfrm>
            <a:off x="1554239" y="2437601"/>
            <a:ext cx="127572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748842" y="1789102"/>
            <a:ext cx="184666" cy="1569660"/>
          </a:xfrm>
          <a:prstGeom prst="rect">
            <a:avLst/>
          </a:prstGeom>
          <a:solidFill>
            <a:srgbClr val="FFFFFF"/>
          </a:solidFill>
        </p:spPr>
        <p:txBody>
          <a:bodyPr wrap="none" rtlCol="0">
            <a:spAutoFit/>
          </a:bodyPr>
          <a:lstStyle/>
          <a:p>
            <a:endParaRPr lang="en-US" sz="9600" dirty="0"/>
          </a:p>
        </p:txBody>
      </p:sp>
      <p:sp>
        <p:nvSpPr>
          <p:cNvPr id="14" name="TextBox 13"/>
          <p:cNvSpPr txBox="1"/>
          <p:nvPr/>
        </p:nvSpPr>
        <p:spPr>
          <a:xfrm>
            <a:off x="2748842" y="3373687"/>
            <a:ext cx="235394" cy="830997"/>
          </a:xfrm>
          <a:prstGeom prst="rect">
            <a:avLst/>
          </a:prstGeom>
          <a:solidFill>
            <a:srgbClr val="FFFFFF"/>
          </a:solidFill>
        </p:spPr>
        <p:txBody>
          <a:bodyPr wrap="square" rtlCol="0">
            <a:spAutoFit/>
          </a:bodyPr>
          <a:lstStyle/>
          <a:p>
            <a:endParaRPr lang="en-US" sz="1600" dirty="0" smtClean="0"/>
          </a:p>
          <a:p>
            <a:endParaRPr lang="en-US" sz="1600" dirty="0"/>
          </a:p>
          <a:p>
            <a:endParaRPr lang="en-US" sz="1600" dirty="0"/>
          </a:p>
        </p:txBody>
      </p:sp>
      <p:sp>
        <p:nvSpPr>
          <p:cNvPr id="15" name="TextBox 14"/>
          <p:cNvSpPr txBox="1"/>
          <p:nvPr/>
        </p:nvSpPr>
        <p:spPr>
          <a:xfrm>
            <a:off x="2799570" y="4156303"/>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6" name="TextBox 15"/>
          <p:cNvSpPr txBox="1"/>
          <p:nvPr/>
        </p:nvSpPr>
        <p:spPr>
          <a:xfrm>
            <a:off x="217714" y="6192762"/>
            <a:ext cx="1433286" cy="369332"/>
          </a:xfrm>
          <a:prstGeom prst="rect">
            <a:avLst/>
          </a:prstGeom>
          <a:solidFill>
            <a:srgbClr val="FFFFFF"/>
          </a:solidFill>
        </p:spPr>
        <p:txBody>
          <a:bodyPr wrap="square" rtlCol="0">
            <a:spAutoFit/>
          </a:bodyPr>
          <a:lstStyle/>
          <a:p>
            <a:endParaRPr lang="en-US" dirty="0"/>
          </a:p>
        </p:txBody>
      </p:sp>
      <p:sp>
        <p:nvSpPr>
          <p:cNvPr id="17" name="TextBox 16"/>
          <p:cNvSpPr txBox="1"/>
          <p:nvPr/>
        </p:nvSpPr>
        <p:spPr>
          <a:xfrm>
            <a:off x="678393" y="3732512"/>
            <a:ext cx="228749" cy="120032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p:txBody>
      </p:sp>
      <p:sp>
        <p:nvSpPr>
          <p:cNvPr id="20" name="TextBox 19"/>
          <p:cNvSpPr txBox="1"/>
          <p:nvPr/>
        </p:nvSpPr>
        <p:spPr>
          <a:xfrm>
            <a:off x="1046238" y="2757714"/>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21" name="TextBox 20"/>
          <p:cNvSpPr txBox="1"/>
          <p:nvPr/>
        </p:nvSpPr>
        <p:spPr>
          <a:xfrm>
            <a:off x="866298" y="3477381"/>
            <a:ext cx="184666" cy="369332"/>
          </a:xfrm>
          <a:prstGeom prst="rect">
            <a:avLst/>
          </a:prstGeom>
          <a:solidFill>
            <a:srgbClr val="FFFFFF"/>
          </a:solidFill>
        </p:spPr>
        <p:txBody>
          <a:bodyPr wrap="none" rtlCol="0">
            <a:spAutoFit/>
          </a:bodyPr>
          <a:lstStyle/>
          <a:p>
            <a:endParaRPr lang="en-US" dirty="0"/>
          </a:p>
        </p:txBody>
      </p:sp>
      <p:sp>
        <p:nvSpPr>
          <p:cNvPr id="22" name="TextBox 21"/>
          <p:cNvSpPr txBox="1"/>
          <p:nvPr/>
        </p:nvSpPr>
        <p:spPr>
          <a:xfrm>
            <a:off x="2515809" y="3642647"/>
            <a:ext cx="317393" cy="369332"/>
          </a:xfrm>
          <a:prstGeom prst="rect">
            <a:avLst/>
          </a:prstGeom>
          <a:solidFill>
            <a:srgbClr val="FFFFFF"/>
          </a:solidFill>
        </p:spPr>
        <p:txBody>
          <a:bodyPr wrap="square" rtlCol="0">
            <a:spAutoFit/>
          </a:bodyPr>
          <a:lstStyle/>
          <a:p>
            <a:endParaRPr lang="en-US" dirty="0"/>
          </a:p>
        </p:txBody>
      </p:sp>
      <p:sp>
        <p:nvSpPr>
          <p:cNvPr id="23" name="Rectangle 22"/>
          <p:cNvSpPr/>
          <p:nvPr/>
        </p:nvSpPr>
        <p:spPr>
          <a:xfrm>
            <a:off x="3253359" y="1638905"/>
            <a:ext cx="254260" cy="4142619"/>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0" y="963845"/>
            <a:ext cx="9143999" cy="400110"/>
          </a:xfrm>
          <a:prstGeom prst="rect">
            <a:avLst/>
          </a:prstGeom>
          <a:noFill/>
        </p:spPr>
        <p:txBody>
          <a:bodyPr wrap="square" rtlCol="0">
            <a:spAutoFit/>
          </a:bodyPr>
          <a:lstStyle/>
          <a:p>
            <a:pPr algn="ctr"/>
            <a:r>
              <a:rPr lang="en-US" sz="2000" dirty="0" smtClean="0">
                <a:latin typeface="Cambria"/>
                <a:cs typeface="Cambria"/>
              </a:rPr>
              <a:t>Remember the acronym </a:t>
            </a:r>
            <a:r>
              <a:rPr lang="en-US" sz="2000" b="1" dirty="0" smtClean="0">
                <a:latin typeface="Cambria"/>
                <a:cs typeface="Cambria"/>
              </a:rPr>
              <a:t>LABO</a:t>
            </a:r>
            <a:endParaRPr lang="en-US" sz="2000" b="1" dirty="0">
              <a:latin typeface="Cambria"/>
              <a:cs typeface="Cambria"/>
            </a:endParaRPr>
          </a:p>
        </p:txBody>
      </p:sp>
      <p:sp>
        <p:nvSpPr>
          <p:cNvPr id="25" name="TextBox 24"/>
          <p:cNvSpPr txBox="1"/>
          <p:nvPr/>
        </p:nvSpPr>
        <p:spPr>
          <a:xfrm>
            <a:off x="2423476" y="2502829"/>
            <a:ext cx="184666" cy="369332"/>
          </a:xfrm>
          <a:prstGeom prst="rect">
            <a:avLst/>
          </a:prstGeom>
          <a:solidFill>
            <a:srgbClr val="FFFFFF"/>
          </a:solidFill>
        </p:spPr>
        <p:txBody>
          <a:bodyPr wrap="none" rtlCol="0">
            <a:spAutoFit/>
          </a:bodyPr>
          <a:lstStyle/>
          <a:p>
            <a:endParaRPr lang="en-US" dirty="0"/>
          </a:p>
        </p:txBody>
      </p:sp>
      <p:sp>
        <p:nvSpPr>
          <p:cNvPr id="26" name="TextBox 25"/>
          <p:cNvSpPr txBox="1"/>
          <p:nvPr/>
        </p:nvSpPr>
        <p:spPr>
          <a:xfrm>
            <a:off x="2799570" y="3265965"/>
            <a:ext cx="184666" cy="215444"/>
          </a:xfrm>
          <a:prstGeom prst="rect">
            <a:avLst/>
          </a:prstGeom>
          <a:solidFill>
            <a:srgbClr val="FFFFFF"/>
          </a:solidFill>
        </p:spPr>
        <p:txBody>
          <a:bodyPr wrap="none" rtlCol="0">
            <a:spAutoFit/>
          </a:bodyPr>
          <a:lstStyle/>
          <a:p>
            <a:endParaRPr lang="en-US" sz="800" dirty="0"/>
          </a:p>
        </p:txBody>
      </p:sp>
    </p:spTree>
    <p:extLst>
      <p:ext uri="{BB962C8B-B14F-4D97-AF65-F5344CB8AC3E}">
        <p14:creationId xmlns:p14="http://schemas.microsoft.com/office/powerpoint/2010/main" val="25087013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Feel &amp; Consistency of </a:t>
            </a:r>
            <a:r>
              <a:rPr lang="en-US" sz="3200" b="1" i="1" dirty="0" err="1" smtClean="0"/>
              <a:t>Frass</a:t>
            </a:r>
            <a:endParaRPr lang="en-US" sz="3200" b="1" i="1" dirty="0"/>
          </a:p>
        </p:txBody>
      </p:sp>
      <p:sp>
        <p:nvSpPr>
          <p:cNvPr id="4" name="Content Placeholder 2"/>
          <p:cNvSpPr>
            <a:spLocks noGrp="1"/>
          </p:cNvSpPr>
          <p:nvPr>
            <p:ph idx="1"/>
          </p:nvPr>
        </p:nvSpPr>
        <p:spPr>
          <a:xfrm>
            <a:off x="3047999" y="1941702"/>
            <a:ext cx="5962953" cy="4525963"/>
          </a:xfrm>
        </p:spPr>
        <p:txBody>
          <a:bodyPr>
            <a:normAutofit fontScale="92500" lnSpcReduction="10000"/>
          </a:bodyPr>
          <a:lstStyle/>
          <a:p>
            <a:r>
              <a:rPr lang="en-US" sz="2200" dirty="0" err="1" smtClean="0">
                <a:latin typeface="Cambria"/>
                <a:cs typeface="Cambria"/>
              </a:rPr>
              <a:t>Lyctid</a:t>
            </a:r>
            <a:r>
              <a:rPr lang="en-US" sz="2200" dirty="0" smtClean="0">
                <a:latin typeface="Cambria"/>
                <a:cs typeface="Cambria"/>
              </a:rPr>
              <a:t> = </a:t>
            </a:r>
            <a:r>
              <a:rPr lang="en-US" sz="2200" b="1" dirty="0" smtClean="0">
                <a:latin typeface="Cambria"/>
                <a:cs typeface="Cambria"/>
              </a:rPr>
              <a:t>very fine </a:t>
            </a:r>
            <a:r>
              <a:rPr lang="en-US" sz="2200" dirty="0" smtClean="0">
                <a:latin typeface="Cambria"/>
                <a:cs typeface="Cambria"/>
              </a:rPr>
              <a:t>(like flour or baby </a:t>
            </a:r>
          </a:p>
          <a:p>
            <a:pPr marL="0" indent="0">
              <a:buNone/>
            </a:pPr>
            <a:r>
              <a:rPr lang="en-US" sz="2200" dirty="0">
                <a:latin typeface="Cambria"/>
                <a:cs typeface="Cambria"/>
              </a:rPr>
              <a:t> </a:t>
            </a:r>
            <a:r>
              <a:rPr lang="en-US" sz="2200" dirty="0" smtClean="0">
                <a:latin typeface="Cambria"/>
                <a:cs typeface="Cambria"/>
              </a:rPr>
              <a:t>                     powder) &amp; </a:t>
            </a:r>
            <a:r>
              <a:rPr lang="en-US" sz="2200" u="sng" dirty="0" smtClean="0">
                <a:latin typeface="Cambria"/>
                <a:cs typeface="Cambria"/>
              </a:rPr>
              <a:t>loosely packed </a:t>
            </a:r>
          </a:p>
          <a:p>
            <a:pPr marL="0" indent="0">
              <a:buNone/>
            </a:pPr>
            <a:r>
              <a:rPr lang="en-US" sz="2200" dirty="0" smtClean="0">
                <a:latin typeface="Cambria"/>
                <a:cs typeface="Cambria"/>
              </a:rPr>
              <a:t>                   </a:t>
            </a:r>
          </a:p>
          <a:p>
            <a:r>
              <a:rPr lang="en-US" sz="2200" dirty="0" err="1" smtClean="0">
                <a:latin typeface="Cambria"/>
                <a:cs typeface="Cambria"/>
              </a:rPr>
              <a:t>Anobiid</a:t>
            </a:r>
            <a:r>
              <a:rPr lang="en-US" sz="2200" dirty="0" smtClean="0">
                <a:latin typeface="Cambria"/>
                <a:cs typeface="Cambria"/>
              </a:rPr>
              <a:t> = </a:t>
            </a:r>
            <a:r>
              <a:rPr lang="en-US" sz="2200" b="1" dirty="0" smtClean="0">
                <a:latin typeface="Cambria"/>
                <a:cs typeface="Cambria"/>
              </a:rPr>
              <a:t>gritty</a:t>
            </a:r>
            <a:r>
              <a:rPr lang="en-US" sz="2200" dirty="0" smtClean="0">
                <a:latin typeface="Cambria"/>
                <a:cs typeface="Cambria"/>
              </a:rPr>
              <a:t> (fine powder and small, </a:t>
            </a:r>
          </a:p>
          <a:p>
            <a:pPr marL="0" indent="0">
              <a:buNone/>
            </a:pPr>
            <a:r>
              <a:rPr lang="en-US" sz="2200" dirty="0">
                <a:latin typeface="Cambria"/>
                <a:cs typeface="Cambria"/>
              </a:rPr>
              <a:t> </a:t>
            </a:r>
            <a:r>
              <a:rPr lang="en-US" sz="2200" dirty="0" smtClean="0">
                <a:latin typeface="Cambria"/>
                <a:cs typeface="Cambria"/>
              </a:rPr>
              <a:t>                        bun-shaped pellets, </a:t>
            </a:r>
            <a:r>
              <a:rPr lang="en-US" sz="2200" u="sng" dirty="0" smtClean="0">
                <a:latin typeface="Cambria"/>
                <a:cs typeface="Cambria"/>
              </a:rPr>
              <a:t>loosely packed</a:t>
            </a:r>
            <a:r>
              <a:rPr lang="en-US" sz="2200" dirty="0" smtClean="0">
                <a:latin typeface="Cambria"/>
                <a:cs typeface="Cambria"/>
              </a:rPr>
              <a:t>     </a:t>
            </a:r>
          </a:p>
          <a:p>
            <a:pPr>
              <a:buNone/>
            </a:pPr>
            <a:r>
              <a:rPr lang="en-US" sz="2200" dirty="0" smtClean="0">
                <a:latin typeface="Cambria"/>
                <a:cs typeface="Cambria"/>
              </a:rPr>
              <a:t>                              </a:t>
            </a:r>
          </a:p>
          <a:p>
            <a:r>
              <a:rPr lang="en-US" sz="2200" dirty="0" err="1" smtClean="0">
                <a:latin typeface="Cambria"/>
                <a:cs typeface="Cambria"/>
              </a:rPr>
              <a:t>Bostrichid</a:t>
            </a:r>
            <a:r>
              <a:rPr lang="en-US" sz="2200" dirty="0" smtClean="0">
                <a:latin typeface="Cambria"/>
                <a:cs typeface="Cambria"/>
              </a:rPr>
              <a:t> = </a:t>
            </a:r>
            <a:r>
              <a:rPr lang="en-US" sz="2200" b="1" dirty="0" smtClean="0">
                <a:latin typeface="Cambria"/>
                <a:cs typeface="Cambria"/>
              </a:rPr>
              <a:t>fine to coarse </a:t>
            </a:r>
            <a:r>
              <a:rPr lang="en-US" sz="2200" dirty="0" smtClean="0">
                <a:latin typeface="Cambria"/>
                <a:cs typeface="Cambria"/>
              </a:rPr>
              <a:t>powder, </a:t>
            </a:r>
            <a:r>
              <a:rPr lang="en-US" sz="2200" u="sng" dirty="0" smtClean="0">
                <a:latin typeface="Cambria"/>
                <a:cs typeface="Cambria"/>
              </a:rPr>
              <a:t>tightly</a:t>
            </a:r>
            <a:r>
              <a:rPr lang="en-US" sz="2200" dirty="0" smtClean="0">
                <a:latin typeface="Cambria"/>
                <a:cs typeface="Cambria"/>
              </a:rPr>
              <a:t> </a:t>
            </a:r>
          </a:p>
          <a:p>
            <a:pPr marL="0" indent="0">
              <a:buNone/>
            </a:pPr>
            <a:r>
              <a:rPr lang="en-US" sz="2200" dirty="0">
                <a:latin typeface="Cambria"/>
                <a:cs typeface="Cambria"/>
              </a:rPr>
              <a:t> </a:t>
            </a:r>
            <a:r>
              <a:rPr lang="en-US" sz="2200" dirty="0" smtClean="0">
                <a:latin typeface="Cambria"/>
                <a:cs typeface="Cambria"/>
              </a:rPr>
              <a:t>                             </a:t>
            </a:r>
            <a:r>
              <a:rPr lang="en-US" sz="2200" u="sng" dirty="0" smtClean="0">
                <a:latin typeface="Cambria"/>
                <a:cs typeface="Cambria"/>
              </a:rPr>
              <a:t>packe</a:t>
            </a:r>
            <a:r>
              <a:rPr lang="en-US" sz="2200" dirty="0" smtClean="0">
                <a:latin typeface="Cambria"/>
                <a:cs typeface="Cambria"/>
              </a:rPr>
              <a:t>d</a:t>
            </a:r>
          </a:p>
          <a:p>
            <a:pPr>
              <a:buNone/>
            </a:pPr>
            <a:endParaRPr lang="en-US" sz="2200" dirty="0" smtClean="0">
              <a:latin typeface="Cambria"/>
              <a:cs typeface="Cambria"/>
            </a:endParaRPr>
          </a:p>
          <a:p>
            <a:pPr>
              <a:buNone/>
            </a:pPr>
            <a:endParaRPr lang="en-US" sz="2200" dirty="0" smtClean="0">
              <a:latin typeface="Cambria"/>
              <a:cs typeface="Cambria"/>
            </a:endParaRPr>
          </a:p>
          <a:p>
            <a:r>
              <a:rPr lang="en-US" sz="2200" dirty="0" smtClean="0">
                <a:latin typeface="Cambria"/>
                <a:cs typeface="Cambria"/>
              </a:rPr>
              <a:t>Old House Borer = </a:t>
            </a:r>
            <a:r>
              <a:rPr lang="en-US" sz="2200" b="1" dirty="0" smtClean="0">
                <a:latin typeface="Cambria"/>
                <a:cs typeface="Cambria"/>
              </a:rPr>
              <a:t>very fine powder and </a:t>
            </a:r>
          </a:p>
          <a:p>
            <a:pPr marL="0" indent="0">
              <a:buNone/>
            </a:pPr>
            <a:r>
              <a:rPr lang="en-US" sz="2200" b="1" dirty="0">
                <a:latin typeface="Cambria"/>
                <a:cs typeface="Cambria"/>
              </a:rPr>
              <a:t> </a:t>
            </a:r>
            <a:r>
              <a:rPr lang="en-US" sz="2200" b="1" dirty="0" smtClean="0">
                <a:latin typeface="Cambria"/>
                <a:cs typeface="Cambria"/>
              </a:rPr>
              <a:t>                                          tiny pellets</a:t>
            </a:r>
            <a:r>
              <a:rPr lang="en-US" sz="2200" dirty="0" smtClean="0">
                <a:latin typeface="Cambria"/>
                <a:cs typeface="Cambria"/>
              </a:rPr>
              <a:t>, </a:t>
            </a:r>
            <a:r>
              <a:rPr lang="en-US" sz="2200" u="sng" dirty="0" smtClean="0">
                <a:latin typeface="Cambria"/>
                <a:cs typeface="Cambria"/>
              </a:rPr>
              <a:t>tightly </a:t>
            </a:r>
          </a:p>
          <a:p>
            <a:pPr marL="0" indent="0">
              <a:buNone/>
            </a:pPr>
            <a:r>
              <a:rPr lang="en-US" sz="2200" dirty="0">
                <a:latin typeface="Cambria"/>
                <a:cs typeface="Cambria"/>
              </a:rPr>
              <a:t> </a:t>
            </a:r>
            <a:r>
              <a:rPr lang="en-US" sz="2200" dirty="0" smtClean="0">
                <a:latin typeface="Cambria"/>
                <a:cs typeface="Cambria"/>
              </a:rPr>
              <a:t>                                          </a:t>
            </a:r>
            <a:r>
              <a:rPr lang="en-US" sz="2200" u="sng" dirty="0" smtClean="0">
                <a:latin typeface="Cambria"/>
                <a:cs typeface="Cambria"/>
              </a:rPr>
              <a:t>packed</a:t>
            </a:r>
            <a:r>
              <a:rPr lang="en-US" sz="2200" dirty="0" smtClean="0">
                <a:latin typeface="Cambria"/>
                <a:cs typeface="Cambria"/>
              </a:rPr>
              <a:t> in galleries  </a:t>
            </a:r>
          </a:p>
          <a:p>
            <a:endParaRPr lang="en-US" dirty="0"/>
          </a:p>
        </p:txBody>
      </p:sp>
      <p:pic>
        <p:nvPicPr>
          <p:cNvPr id="6" name="Picture 2" descr="Lyctus opaculus LeConte, 1866 - Lyctus opaculus"/>
          <p:cNvPicPr>
            <a:picLocks noChangeAspect="1" noChangeArrowheads="1"/>
          </p:cNvPicPr>
          <p:nvPr/>
        </p:nvPicPr>
        <p:blipFill>
          <a:blip r:embed="rId2" cstate="print"/>
          <a:srcRect/>
          <a:stretch>
            <a:fillRect/>
          </a:stretch>
        </p:blipFill>
        <p:spPr bwMode="auto">
          <a:xfrm rot="16200000">
            <a:off x="1827292" y="1516051"/>
            <a:ext cx="648498" cy="11946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grpSp>
        <p:nvGrpSpPr>
          <p:cNvPr id="7" name="Group 6"/>
          <p:cNvGrpSpPr/>
          <p:nvPr/>
        </p:nvGrpSpPr>
        <p:grpSpPr>
          <a:xfrm rot="16200000">
            <a:off x="1749081" y="2238741"/>
            <a:ext cx="928439" cy="2080117"/>
            <a:chOff x="3501859" y="206918"/>
            <a:chExt cx="1708171" cy="3394920"/>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3"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0" name="Picture 8" descr="http://www.zin.ru/animalia/coleoptera/images/rhidomkm.jpg"/>
          <p:cNvPicPr>
            <a:picLocks noChangeAspect="1" noChangeArrowheads="1"/>
          </p:cNvPicPr>
          <p:nvPr/>
        </p:nvPicPr>
        <p:blipFill>
          <a:blip r:embed="rId4" cstate="print"/>
          <a:srcRect/>
          <a:stretch>
            <a:fillRect/>
          </a:stretch>
        </p:blipFill>
        <p:spPr bwMode="auto">
          <a:xfrm rot="16200000">
            <a:off x="1258450" y="3340361"/>
            <a:ext cx="1182601" cy="1966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123" y="4797093"/>
            <a:ext cx="3053045" cy="148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4240" y="1531183"/>
            <a:ext cx="1378534" cy="261610"/>
          </a:xfrm>
          <a:prstGeom prst="rect">
            <a:avLst/>
          </a:prstGeom>
          <a:solidFill>
            <a:srgbClr val="FFFFFF"/>
          </a:solidFill>
        </p:spPr>
        <p:txBody>
          <a:bodyPr wrap="square" rtlCol="0">
            <a:spAutoFit/>
          </a:bodyPr>
          <a:lstStyle/>
          <a:p>
            <a:endParaRPr lang="en-US" sz="1100" dirty="0"/>
          </a:p>
        </p:txBody>
      </p:sp>
      <p:sp>
        <p:nvSpPr>
          <p:cNvPr id="12" name="TextBox 11"/>
          <p:cNvSpPr txBox="1"/>
          <p:nvPr/>
        </p:nvSpPr>
        <p:spPr>
          <a:xfrm>
            <a:off x="1554239" y="2437601"/>
            <a:ext cx="127572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748842" y="1789102"/>
            <a:ext cx="184666" cy="1569660"/>
          </a:xfrm>
          <a:prstGeom prst="rect">
            <a:avLst/>
          </a:prstGeom>
          <a:solidFill>
            <a:srgbClr val="FFFFFF"/>
          </a:solidFill>
        </p:spPr>
        <p:txBody>
          <a:bodyPr wrap="none" rtlCol="0">
            <a:spAutoFit/>
          </a:bodyPr>
          <a:lstStyle/>
          <a:p>
            <a:endParaRPr lang="en-US" sz="9600" dirty="0"/>
          </a:p>
        </p:txBody>
      </p:sp>
      <p:sp>
        <p:nvSpPr>
          <p:cNvPr id="14" name="TextBox 13"/>
          <p:cNvSpPr txBox="1"/>
          <p:nvPr/>
        </p:nvSpPr>
        <p:spPr>
          <a:xfrm>
            <a:off x="2748842" y="3373687"/>
            <a:ext cx="235394" cy="830997"/>
          </a:xfrm>
          <a:prstGeom prst="rect">
            <a:avLst/>
          </a:prstGeom>
          <a:solidFill>
            <a:srgbClr val="FFFFFF"/>
          </a:solidFill>
        </p:spPr>
        <p:txBody>
          <a:bodyPr wrap="square" rtlCol="0">
            <a:spAutoFit/>
          </a:bodyPr>
          <a:lstStyle/>
          <a:p>
            <a:endParaRPr lang="en-US" sz="1600" dirty="0" smtClean="0"/>
          </a:p>
          <a:p>
            <a:endParaRPr lang="en-US" sz="1600" dirty="0"/>
          </a:p>
          <a:p>
            <a:endParaRPr lang="en-US" sz="1600" dirty="0"/>
          </a:p>
        </p:txBody>
      </p:sp>
      <p:sp>
        <p:nvSpPr>
          <p:cNvPr id="15" name="TextBox 14"/>
          <p:cNvSpPr txBox="1"/>
          <p:nvPr/>
        </p:nvSpPr>
        <p:spPr>
          <a:xfrm>
            <a:off x="2799570" y="4156303"/>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6" name="TextBox 15"/>
          <p:cNvSpPr txBox="1"/>
          <p:nvPr/>
        </p:nvSpPr>
        <p:spPr>
          <a:xfrm>
            <a:off x="217714" y="6192762"/>
            <a:ext cx="1433286" cy="369332"/>
          </a:xfrm>
          <a:prstGeom prst="rect">
            <a:avLst/>
          </a:prstGeom>
          <a:solidFill>
            <a:srgbClr val="FFFFFF"/>
          </a:solidFill>
        </p:spPr>
        <p:txBody>
          <a:bodyPr wrap="square" rtlCol="0">
            <a:spAutoFit/>
          </a:bodyPr>
          <a:lstStyle/>
          <a:p>
            <a:endParaRPr lang="en-US" dirty="0"/>
          </a:p>
        </p:txBody>
      </p:sp>
      <p:sp>
        <p:nvSpPr>
          <p:cNvPr id="17" name="TextBox 16"/>
          <p:cNvSpPr txBox="1"/>
          <p:nvPr/>
        </p:nvSpPr>
        <p:spPr>
          <a:xfrm>
            <a:off x="678393" y="3732512"/>
            <a:ext cx="228749" cy="120032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p:txBody>
      </p:sp>
      <p:sp>
        <p:nvSpPr>
          <p:cNvPr id="20" name="TextBox 19"/>
          <p:cNvSpPr txBox="1"/>
          <p:nvPr/>
        </p:nvSpPr>
        <p:spPr>
          <a:xfrm>
            <a:off x="1046238" y="2757714"/>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21" name="TextBox 20"/>
          <p:cNvSpPr txBox="1"/>
          <p:nvPr/>
        </p:nvSpPr>
        <p:spPr>
          <a:xfrm>
            <a:off x="866298" y="3477381"/>
            <a:ext cx="184666" cy="369332"/>
          </a:xfrm>
          <a:prstGeom prst="rect">
            <a:avLst/>
          </a:prstGeom>
          <a:solidFill>
            <a:srgbClr val="FFFFFF"/>
          </a:solidFill>
        </p:spPr>
        <p:txBody>
          <a:bodyPr wrap="none" rtlCol="0">
            <a:spAutoFit/>
          </a:bodyPr>
          <a:lstStyle/>
          <a:p>
            <a:endParaRPr lang="en-US" dirty="0"/>
          </a:p>
        </p:txBody>
      </p:sp>
      <p:sp>
        <p:nvSpPr>
          <p:cNvPr id="22" name="TextBox 21"/>
          <p:cNvSpPr txBox="1"/>
          <p:nvPr/>
        </p:nvSpPr>
        <p:spPr>
          <a:xfrm>
            <a:off x="2515809" y="3642647"/>
            <a:ext cx="317393"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3696257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3200" b="1" i="1" dirty="0" smtClean="0"/>
              <a:t>                      Type and Age of Wood</a:t>
            </a:r>
            <a:endParaRPr lang="en-US" sz="3200" b="1" i="1" dirty="0"/>
          </a:p>
        </p:txBody>
      </p:sp>
      <p:sp>
        <p:nvSpPr>
          <p:cNvPr id="4" name="Content Placeholder 2"/>
          <p:cNvSpPr>
            <a:spLocks noGrp="1"/>
          </p:cNvSpPr>
          <p:nvPr>
            <p:ph idx="1"/>
          </p:nvPr>
        </p:nvSpPr>
        <p:spPr>
          <a:xfrm>
            <a:off x="3047999" y="2146141"/>
            <a:ext cx="5962953" cy="4916298"/>
          </a:xfrm>
        </p:spPr>
        <p:txBody>
          <a:bodyPr>
            <a:normAutofit fontScale="77500" lnSpcReduction="20000"/>
          </a:bodyPr>
          <a:lstStyle/>
          <a:p>
            <a:r>
              <a:rPr lang="en-US" sz="2400" dirty="0" err="1" smtClean="0">
                <a:latin typeface="Cambria"/>
                <a:cs typeface="Cambria"/>
              </a:rPr>
              <a:t>Lyctid</a:t>
            </a:r>
            <a:r>
              <a:rPr lang="en-US" sz="2400" dirty="0" smtClean="0">
                <a:latin typeface="Cambria"/>
                <a:cs typeface="Cambria"/>
              </a:rPr>
              <a:t> = usually </a:t>
            </a:r>
            <a:r>
              <a:rPr lang="en-US" sz="2400" b="1" dirty="0" smtClean="0">
                <a:latin typeface="Cambria"/>
                <a:cs typeface="Cambria"/>
              </a:rPr>
              <a:t>new</a:t>
            </a:r>
            <a:r>
              <a:rPr lang="en-US" sz="2400" dirty="0" smtClean="0">
                <a:latin typeface="Cambria"/>
                <a:cs typeface="Cambria"/>
              </a:rPr>
              <a:t>, but occasionally old </a:t>
            </a:r>
          </a:p>
          <a:p>
            <a:pPr marL="0" indent="0">
              <a:buNone/>
            </a:pPr>
            <a:r>
              <a:rPr lang="en-US" sz="2400" dirty="0">
                <a:latin typeface="Cambria"/>
                <a:cs typeface="Cambria"/>
              </a:rPr>
              <a:t> </a:t>
            </a:r>
            <a:r>
              <a:rPr lang="en-US" sz="2400" dirty="0" smtClean="0">
                <a:latin typeface="Cambria"/>
                <a:cs typeface="Cambria"/>
              </a:rPr>
              <a:t>                     </a:t>
            </a:r>
            <a:r>
              <a:rPr lang="en-US" sz="2400" b="1" dirty="0" smtClean="0">
                <a:latin typeface="Cambria"/>
                <a:cs typeface="Cambria"/>
              </a:rPr>
              <a:t>hardwood</a:t>
            </a:r>
            <a:endParaRPr lang="en-US" sz="2000" dirty="0" smtClean="0">
              <a:latin typeface="Cambria"/>
              <a:cs typeface="Cambria"/>
            </a:endParaRPr>
          </a:p>
          <a:p>
            <a:pPr marL="0" indent="0">
              <a:buNone/>
            </a:pPr>
            <a:r>
              <a:rPr lang="en-US" sz="2400" dirty="0" smtClean="0">
                <a:latin typeface="Cambria"/>
                <a:cs typeface="Cambria"/>
              </a:rPr>
              <a:t>                      </a:t>
            </a:r>
            <a:endParaRPr lang="en-US" sz="2400" u="sng" dirty="0">
              <a:latin typeface="Cambria"/>
              <a:cs typeface="Cambria"/>
            </a:endParaRPr>
          </a:p>
          <a:p>
            <a:pPr marL="0" indent="0">
              <a:buNone/>
            </a:pPr>
            <a:r>
              <a:rPr lang="en-US" sz="2400" dirty="0" smtClean="0">
                <a:latin typeface="Cambria"/>
                <a:cs typeface="Cambria"/>
              </a:rPr>
              <a:t>               </a:t>
            </a:r>
            <a:endParaRPr lang="en-US" sz="900" dirty="0" smtClean="0">
              <a:latin typeface="Cambria"/>
              <a:cs typeface="Cambria"/>
            </a:endParaRPr>
          </a:p>
          <a:p>
            <a:r>
              <a:rPr lang="en-US" sz="2400" dirty="0" err="1" smtClean="0">
                <a:latin typeface="Cambria"/>
                <a:cs typeface="Cambria"/>
              </a:rPr>
              <a:t>Anobiid</a:t>
            </a:r>
            <a:r>
              <a:rPr lang="en-US" sz="2400" dirty="0" smtClean="0">
                <a:latin typeface="Cambria"/>
                <a:cs typeface="Cambria"/>
              </a:rPr>
              <a:t> = usually </a:t>
            </a:r>
            <a:r>
              <a:rPr lang="en-US" sz="2400" b="1" dirty="0" smtClean="0">
                <a:latin typeface="Cambria"/>
                <a:cs typeface="Cambria"/>
              </a:rPr>
              <a:t>old</a:t>
            </a:r>
            <a:r>
              <a:rPr lang="en-US" sz="2400" dirty="0" smtClean="0">
                <a:latin typeface="Cambria"/>
                <a:cs typeface="Cambria"/>
              </a:rPr>
              <a:t>, but occasionally new</a:t>
            </a:r>
          </a:p>
          <a:p>
            <a:pPr marL="0" indent="0">
              <a:buNone/>
            </a:pPr>
            <a:r>
              <a:rPr lang="en-US" sz="2400" dirty="0">
                <a:latin typeface="Cambria"/>
                <a:cs typeface="Cambria"/>
              </a:rPr>
              <a:t> </a:t>
            </a:r>
            <a:r>
              <a:rPr lang="en-US" sz="2400" dirty="0" smtClean="0">
                <a:latin typeface="Cambria"/>
                <a:cs typeface="Cambria"/>
              </a:rPr>
              <a:t>                         </a:t>
            </a:r>
            <a:r>
              <a:rPr lang="en-US" sz="2400" b="1" dirty="0" smtClean="0">
                <a:latin typeface="Cambria"/>
                <a:cs typeface="Cambria"/>
              </a:rPr>
              <a:t>softwood &amp; hardwood</a:t>
            </a:r>
            <a:endParaRPr lang="en-US" sz="2400" b="1" dirty="0">
              <a:latin typeface="Cambria"/>
              <a:cs typeface="Cambria"/>
            </a:endParaRPr>
          </a:p>
          <a:p>
            <a:pPr marL="0" indent="0">
              <a:buNone/>
            </a:pPr>
            <a:endParaRPr lang="en-US" sz="2800" b="1" dirty="0">
              <a:latin typeface="Cambria"/>
              <a:cs typeface="Cambria"/>
            </a:endParaRPr>
          </a:p>
          <a:p>
            <a:pPr marL="0" indent="0">
              <a:buNone/>
            </a:pPr>
            <a:r>
              <a:rPr lang="en-US" sz="2400" b="1" dirty="0" smtClean="0">
                <a:latin typeface="Cambria"/>
                <a:cs typeface="Cambria"/>
              </a:rPr>
              <a:t>                      </a:t>
            </a:r>
            <a:r>
              <a:rPr lang="en-US" sz="2400" dirty="0" smtClean="0">
                <a:latin typeface="Cambria"/>
                <a:cs typeface="Cambria"/>
              </a:rPr>
              <a:t>                              </a:t>
            </a:r>
            <a:endParaRPr lang="en-US" sz="1200" dirty="0" smtClean="0">
              <a:latin typeface="Cambria"/>
              <a:cs typeface="Cambria"/>
            </a:endParaRPr>
          </a:p>
          <a:p>
            <a:r>
              <a:rPr lang="en-US" sz="2400" dirty="0" err="1" smtClean="0">
                <a:latin typeface="Cambria"/>
                <a:cs typeface="Cambria"/>
              </a:rPr>
              <a:t>Bostrichid</a:t>
            </a:r>
            <a:r>
              <a:rPr lang="en-US" sz="2400" dirty="0" smtClean="0">
                <a:latin typeface="Cambria"/>
                <a:cs typeface="Cambria"/>
              </a:rPr>
              <a:t> = </a:t>
            </a:r>
            <a:r>
              <a:rPr lang="en-US" sz="2400" b="1" dirty="0" smtClean="0">
                <a:latin typeface="Cambria"/>
                <a:cs typeface="Cambria"/>
              </a:rPr>
              <a:t>new softwood &amp; hardwood </a:t>
            </a:r>
          </a:p>
          <a:p>
            <a:pPr marL="0" indent="0">
              <a:buNone/>
            </a:pPr>
            <a:r>
              <a:rPr lang="en-US" sz="2400" b="1" dirty="0">
                <a:latin typeface="Cambria"/>
                <a:cs typeface="Cambria"/>
              </a:rPr>
              <a:t> </a:t>
            </a:r>
            <a:r>
              <a:rPr lang="en-US" sz="2400" b="1" dirty="0" smtClean="0">
                <a:latin typeface="Cambria"/>
                <a:cs typeface="Cambria"/>
              </a:rPr>
              <a:t>                             </a:t>
            </a:r>
            <a:endParaRPr lang="en-US" sz="1200" b="1" dirty="0" smtClean="0">
              <a:latin typeface="Cambria"/>
              <a:cs typeface="Cambria"/>
            </a:endParaRPr>
          </a:p>
          <a:p>
            <a:pPr>
              <a:buNone/>
            </a:pPr>
            <a:endParaRPr lang="en-US" sz="1200" dirty="0" smtClean="0">
              <a:latin typeface="Cambria"/>
              <a:cs typeface="Cambria"/>
            </a:endParaRPr>
          </a:p>
          <a:p>
            <a:pPr>
              <a:buNone/>
            </a:pPr>
            <a:endParaRPr lang="en-US" sz="2600" dirty="0" smtClean="0">
              <a:latin typeface="Cambria"/>
              <a:cs typeface="Cambria"/>
            </a:endParaRPr>
          </a:p>
          <a:p>
            <a:pPr>
              <a:buNone/>
            </a:pPr>
            <a:endParaRPr lang="en-US" sz="1500" dirty="0" smtClean="0">
              <a:latin typeface="Cambria"/>
              <a:cs typeface="Cambria"/>
            </a:endParaRPr>
          </a:p>
          <a:p>
            <a:r>
              <a:rPr lang="en-US" sz="2400" dirty="0" smtClean="0">
                <a:latin typeface="Cambria"/>
                <a:cs typeface="Cambria"/>
              </a:rPr>
              <a:t>Old House Borer = </a:t>
            </a:r>
            <a:r>
              <a:rPr lang="en-US" sz="2400" b="1" dirty="0" smtClean="0">
                <a:latin typeface="Cambria"/>
                <a:cs typeface="Cambria"/>
              </a:rPr>
              <a:t>usually new</a:t>
            </a:r>
            <a:r>
              <a:rPr lang="en-US" sz="2400" dirty="0" smtClean="0">
                <a:latin typeface="Cambria"/>
                <a:cs typeface="Cambria"/>
              </a:rPr>
              <a:t>, but occasionally</a:t>
            </a:r>
          </a:p>
          <a:p>
            <a:pPr marL="0" indent="0">
              <a:buNone/>
            </a:pPr>
            <a:r>
              <a:rPr lang="en-US" sz="2400" b="1" dirty="0">
                <a:latin typeface="Cambria"/>
                <a:cs typeface="Cambria"/>
              </a:rPr>
              <a:t> </a:t>
            </a:r>
            <a:r>
              <a:rPr lang="en-US" sz="2400" b="1" dirty="0" smtClean="0">
                <a:latin typeface="Cambria"/>
                <a:cs typeface="Cambria"/>
              </a:rPr>
              <a:t>                                          </a:t>
            </a:r>
            <a:r>
              <a:rPr lang="en-US" sz="2400" dirty="0" smtClean="0">
                <a:latin typeface="Cambria"/>
                <a:cs typeface="Cambria"/>
              </a:rPr>
              <a:t>old</a:t>
            </a:r>
            <a:r>
              <a:rPr lang="en-US" sz="2400" b="1" dirty="0" smtClean="0">
                <a:latin typeface="Cambria"/>
                <a:cs typeface="Cambria"/>
              </a:rPr>
              <a:t> softwood </a:t>
            </a:r>
          </a:p>
          <a:p>
            <a:pPr marL="0" indent="0">
              <a:buNone/>
            </a:pPr>
            <a:r>
              <a:rPr lang="en-US" sz="2400" b="1" dirty="0">
                <a:latin typeface="Cambria"/>
                <a:cs typeface="Cambria"/>
              </a:rPr>
              <a:t> </a:t>
            </a:r>
            <a:r>
              <a:rPr lang="en-US" sz="2400" b="1" dirty="0" smtClean="0">
                <a:latin typeface="Cambria"/>
                <a:cs typeface="Cambria"/>
              </a:rPr>
              <a:t>                                         </a:t>
            </a:r>
            <a:r>
              <a:rPr lang="en-US" sz="2400" u="sng" dirty="0" smtClean="0">
                <a:latin typeface="Cambria"/>
                <a:cs typeface="Cambria"/>
              </a:rPr>
              <a:t> </a:t>
            </a:r>
          </a:p>
          <a:p>
            <a:pPr marL="0" indent="0">
              <a:buNone/>
            </a:pPr>
            <a:r>
              <a:rPr lang="en-US" sz="2400" dirty="0">
                <a:latin typeface="Cambria"/>
                <a:cs typeface="Cambria"/>
              </a:rPr>
              <a:t> </a:t>
            </a:r>
            <a:r>
              <a:rPr lang="en-US" sz="2400" dirty="0" smtClean="0">
                <a:latin typeface="Cambria"/>
                <a:cs typeface="Cambria"/>
              </a:rPr>
              <a:t>                                         </a:t>
            </a:r>
          </a:p>
          <a:p>
            <a:endParaRPr lang="en-US" dirty="0"/>
          </a:p>
        </p:txBody>
      </p:sp>
      <p:pic>
        <p:nvPicPr>
          <p:cNvPr id="6" name="Picture 2" descr="Lyctus opaculus LeConte, 1866 - Lyctus opaculus"/>
          <p:cNvPicPr>
            <a:picLocks noChangeAspect="1" noChangeArrowheads="1"/>
          </p:cNvPicPr>
          <p:nvPr/>
        </p:nvPicPr>
        <p:blipFill>
          <a:blip r:embed="rId2" cstate="print"/>
          <a:srcRect/>
          <a:stretch>
            <a:fillRect/>
          </a:stretch>
        </p:blipFill>
        <p:spPr bwMode="auto">
          <a:xfrm rot="16200000">
            <a:off x="1759147" y="1683319"/>
            <a:ext cx="648498" cy="11946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pic>
        <p:nvPicPr>
          <p:cNvPr id="10" name="Picture 8" descr="http://www.zin.ru/animalia/coleoptera/images/rhidomkm.jpg"/>
          <p:cNvPicPr>
            <a:picLocks noChangeAspect="1" noChangeArrowheads="1"/>
          </p:cNvPicPr>
          <p:nvPr/>
        </p:nvPicPr>
        <p:blipFill>
          <a:blip r:embed="rId3" cstate="print"/>
          <a:srcRect/>
          <a:stretch>
            <a:fillRect/>
          </a:stretch>
        </p:blipFill>
        <p:spPr bwMode="auto">
          <a:xfrm rot="16200000">
            <a:off x="1174090" y="3619828"/>
            <a:ext cx="1182601" cy="1966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7717" y="5194581"/>
            <a:ext cx="3053045" cy="1489675"/>
          </a:xfrm>
          <a:prstGeom prst="rect">
            <a:avLst/>
          </a:prstGeom>
          <a:noFill/>
          <a:extLst/>
        </p:spPr>
      </p:pic>
      <p:sp>
        <p:nvSpPr>
          <p:cNvPr id="3" name="TextBox 2"/>
          <p:cNvSpPr txBox="1"/>
          <p:nvPr/>
        </p:nvSpPr>
        <p:spPr>
          <a:xfrm>
            <a:off x="1554240" y="1531183"/>
            <a:ext cx="1378534" cy="261610"/>
          </a:xfrm>
          <a:prstGeom prst="rect">
            <a:avLst/>
          </a:prstGeom>
          <a:solidFill>
            <a:srgbClr val="FFFFFF"/>
          </a:solidFill>
        </p:spPr>
        <p:txBody>
          <a:bodyPr wrap="square" rtlCol="0">
            <a:spAutoFit/>
          </a:bodyPr>
          <a:lstStyle/>
          <a:p>
            <a:endParaRPr lang="en-US" sz="1100" dirty="0"/>
          </a:p>
        </p:txBody>
      </p:sp>
      <p:sp>
        <p:nvSpPr>
          <p:cNvPr id="12" name="TextBox 11"/>
          <p:cNvSpPr txBox="1"/>
          <p:nvPr/>
        </p:nvSpPr>
        <p:spPr>
          <a:xfrm>
            <a:off x="1554239" y="2437601"/>
            <a:ext cx="127572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748842" y="1789102"/>
            <a:ext cx="184666" cy="1569660"/>
          </a:xfrm>
          <a:prstGeom prst="rect">
            <a:avLst/>
          </a:prstGeom>
          <a:solidFill>
            <a:srgbClr val="FFFFFF"/>
          </a:solidFill>
        </p:spPr>
        <p:txBody>
          <a:bodyPr wrap="none" rtlCol="0">
            <a:spAutoFit/>
          </a:bodyPr>
          <a:lstStyle/>
          <a:p>
            <a:endParaRPr lang="en-US" sz="9600" dirty="0"/>
          </a:p>
        </p:txBody>
      </p:sp>
      <p:sp>
        <p:nvSpPr>
          <p:cNvPr id="14" name="TextBox 13"/>
          <p:cNvSpPr txBox="1"/>
          <p:nvPr/>
        </p:nvSpPr>
        <p:spPr>
          <a:xfrm>
            <a:off x="2748842" y="3373687"/>
            <a:ext cx="235394" cy="830997"/>
          </a:xfrm>
          <a:prstGeom prst="rect">
            <a:avLst/>
          </a:prstGeom>
          <a:solidFill>
            <a:srgbClr val="FFFFFF"/>
          </a:solidFill>
        </p:spPr>
        <p:txBody>
          <a:bodyPr wrap="square" rtlCol="0">
            <a:spAutoFit/>
          </a:bodyPr>
          <a:lstStyle/>
          <a:p>
            <a:endParaRPr lang="en-US" sz="1600" dirty="0" smtClean="0"/>
          </a:p>
          <a:p>
            <a:endParaRPr lang="en-US" sz="1600" dirty="0"/>
          </a:p>
          <a:p>
            <a:endParaRPr lang="en-US" sz="1600" dirty="0"/>
          </a:p>
        </p:txBody>
      </p:sp>
      <p:sp>
        <p:nvSpPr>
          <p:cNvPr id="15" name="TextBox 14"/>
          <p:cNvSpPr txBox="1"/>
          <p:nvPr/>
        </p:nvSpPr>
        <p:spPr>
          <a:xfrm>
            <a:off x="2799570" y="4156303"/>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7" name="TextBox 16"/>
          <p:cNvSpPr txBox="1"/>
          <p:nvPr/>
        </p:nvSpPr>
        <p:spPr>
          <a:xfrm>
            <a:off x="678393" y="3732512"/>
            <a:ext cx="228749" cy="120032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p:txBody>
      </p:sp>
      <p:sp>
        <p:nvSpPr>
          <p:cNvPr id="20" name="TextBox 19"/>
          <p:cNvSpPr txBox="1"/>
          <p:nvPr/>
        </p:nvSpPr>
        <p:spPr>
          <a:xfrm>
            <a:off x="1046238" y="2757714"/>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21" name="TextBox 20"/>
          <p:cNvSpPr txBox="1"/>
          <p:nvPr/>
        </p:nvSpPr>
        <p:spPr>
          <a:xfrm>
            <a:off x="866298" y="3477381"/>
            <a:ext cx="184666" cy="369332"/>
          </a:xfrm>
          <a:prstGeom prst="rect">
            <a:avLst/>
          </a:prstGeom>
          <a:solidFill>
            <a:srgbClr val="FFFFFF"/>
          </a:solidFill>
        </p:spPr>
        <p:txBody>
          <a:bodyPr wrap="none" rtlCol="0">
            <a:spAutoFit/>
          </a:bodyPr>
          <a:lstStyle/>
          <a:p>
            <a:endParaRPr lang="en-US" dirty="0"/>
          </a:p>
        </p:txBody>
      </p:sp>
      <p:sp>
        <p:nvSpPr>
          <p:cNvPr id="22" name="TextBox 21"/>
          <p:cNvSpPr txBox="1"/>
          <p:nvPr/>
        </p:nvSpPr>
        <p:spPr>
          <a:xfrm>
            <a:off x="2515809" y="3642647"/>
            <a:ext cx="317393" cy="369332"/>
          </a:xfrm>
          <a:prstGeom prst="rect">
            <a:avLst/>
          </a:prstGeom>
          <a:solidFill>
            <a:srgbClr val="FFFFFF"/>
          </a:solidFill>
        </p:spPr>
        <p:txBody>
          <a:bodyPr wrap="square" rtlCol="0">
            <a:spAutoFit/>
          </a:bodyPr>
          <a:lstStyle/>
          <a:p>
            <a:endParaRPr lang="en-US" dirty="0"/>
          </a:p>
        </p:txBody>
      </p:sp>
      <p:sp>
        <p:nvSpPr>
          <p:cNvPr id="5" name="TextBox 4"/>
          <p:cNvSpPr txBox="1"/>
          <p:nvPr/>
        </p:nvSpPr>
        <p:spPr>
          <a:xfrm>
            <a:off x="358120" y="1271910"/>
            <a:ext cx="8389392" cy="369332"/>
          </a:xfrm>
          <a:prstGeom prst="rect">
            <a:avLst/>
          </a:prstGeom>
          <a:noFill/>
          <a:ln>
            <a:solidFill>
              <a:schemeClr val="tx1"/>
            </a:solidFill>
          </a:ln>
        </p:spPr>
        <p:txBody>
          <a:bodyPr wrap="square" rtlCol="0">
            <a:spAutoFit/>
          </a:bodyPr>
          <a:lstStyle/>
          <a:p>
            <a:r>
              <a:rPr lang="en-US" dirty="0" smtClean="0"/>
              <a:t>  </a:t>
            </a:r>
            <a:r>
              <a:rPr lang="en-US" b="1" dirty="0" smtClean="0"/>
              <a:t>New</a:t>
            </a:r>
            <a:r>
              <a:rPr lang="en-US" dirty="0" smtClean="0"/>
              <a:t> = 10 years or less since tree was fell        </a:t>
            </a:r>
            <a:r>
              <a:rPr lang="en-US" b="1" dirty="0" smtClean="0"/>
              <a:t>Old</a:t>
            </a:r>
            <a:r>
              <a:rPr lang="en-US" dirty="0" smtClean="0"/>
              <a:t> = &gt; 10 years from when tree was fell</a:t>
            </a:r>
            <a:endParaRPr lang="en-US" dirty="0"/>
          </a:p>
        </p:txBody>
      </p:sp>
      <p:pic>
        <p:nvPicPr>
          <p:cNvPr id="18" name="Picture 17"/>
          <p:cNvPicPr>
            <a:picLocks noChangeAspect="1"/>
          </p:cNvPicPr>
          <p:nvPr/>
        </p:nvPicPr>
        <p:blipFill>
          <a:blip r:embed="rId5"/>
          <a:stretch>
            <a:fillRect/>
          </a:stretch>
        </p:blipFill>
        <p:spPr>
          <a:xfrm>
            <a:off x="358120" y="136292"/>
            <a:ext cx="1290118" cy="830997"/>
          </a:xfrm>
          <a:prstGeom prst="rect">
            <a:avLst/>
          </a:prstGeom>
        </p:spPr>
      </p:pic>
      <p:sp>
        <p:nvSpPr>
          <p:cNvPr id="19" name="TextBox 18"/>
          <p:cNvSpPr txBox="1"/>
          <p:nvPr/>
        </p:nvSpPr>
        <p:spPr>
          <a:xfrm>
            <a:off x="1651000" y="136293"/>
            <a:ext cx="687660" cy="830997"/>
          </a:xfrm>
          <a:prstGeom prst="rect">
            <a:avLst/>
          </a:prstGeom>
          <a:noFill/>
          <a:ln>
            <a:solidFill>
              <a:schemeClr val="tx1"/>
            </a:solidFill>
          </a:ln>
        </p:spPr>
        <p:txBody>
          <a:bodyPr wrap="square" rtlCol="0">
            <a:spAutoFit/>
          </a:bodyPr>
          <a:lstStyle/>
          <a:p>
            <a:r>
              <a:rPr lang="en-US" sz="800" dirty="0" smtClean="0"/>
              <a:t> </a:t>
            </a:r>
            <a:r>
              <a:rPr lang="en-US" sz="800" b="1" dirty="0" smtClean="0"/>
              <a:t>Hardwood </a:t>
            </a:r>
            <a:r>
              <a:rPr lang="en-US" sz="800" dirty="0" smtClean="0"/>
              <a:t> </a:t>
            </a:r>
          </a:p>
          <a:p>
            <a:r>
              <a:rPr lang="en-US" sz="800" dirty="0" smtClean="0"/>
              <a:t> trees (oak &amp; ash) loose   </a:t>
            </a:r>
          </a:p>
          <a:p>
            <a:r>
              <a:rPr lang="en-US" sz="800" dirty="0" smtClean="0"/>
              <a:t> their leaves </a:t>
            </a:r>
          </a:p>
          <a:p>
            <a:r>
              <a:rPr lang="en-US" sz="800" dirty="0"/>
              <a:t> </a:t>
            </a:r>
            <a:r>
              <a:rPr lang="en-US" sz="800" dirty="0" smtClean="0"/>
              <a:t>   in Fall &amp;</a:t>
            </a:r>
          </a:p>
          <a:p>
            <a:r>
              <a:rPr lang="en-US" sz="800" dirty="0" smtClean="0"/>
              <a:t>    Winter</a:t>
            </a:r>
          </a:p>
        </p:txBody>
      </p:sp>
      <p:cxnSp>
        <p:nvCxnSpPr>
          <p:cNvPr id="24" name="Straight Connector 23"/>
          <p:cNvCxnSpPr/>
          <p:nvPr/>
        </p:nvCxnSpPr>
        <p:spPr>
          <a:xfrm>
            <a:off x="358120" y="136293"/>
            <a:ext cx="1290118" cy="0"/>
          </a:xfrm>
          <a:prstGeom prst="line">
            <a:avLst/>
          </a:prstGeom>
          <a:ln w="63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58120" y="967289"/>
            <a:ext cx="1292880" cy="0"/>
          </a:xfrm>
          <a:prstGeom prst="line">
            <a:avLst/>
          </a:prstGeom>
          <a:ln w="63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58120" y="136292"/>
            <a:ext cx="0" cy="830997"/>
          </a:xfrm>
          <a:prstGeom prst="line">
            <a:avLst/>
          </a:prstGeom>
          <a:ln w="6350" cmpd="sng">
            <a:solidFill>
              <a:srgbClr val="000000"/>
            </a:solidFill>
          </a:ln>
        </p:spPr>
        <p:style>
          <a:lnRef idx="2">
            <a:schemeClr val="accent1"/>
          </a:lnRef>
          <a:fillRef idx="0">
            <a:schemeClr val="accent1"/>
          </a:fillRef>
          <a:effectRef idx="1">
            <a:schemeClr val="accent1"/>
          </a:effectRef>
          <a:fontRef idx="minor">
            <a:schemeClr val="tx1"/>
          </a:fontRef>
        </p:style>
      </p:cxnSp>
      <p:pic>
        <p:nvPicPr>
          <p:cNvPr id="30" name="Picture 29"/>
          <p:cNvPicPr>
            <a:picLocks noChangeAspect="1"/>
          </p:cNvPicPr>
          <p:nvPr/>
        </p:nvPicPr>
        <p:blipFill>
          <a:blip r:embed="rId6"/>
          <a:stretch>
            <a:fillRect/>
          </a:stretch>
        </p:blipFill>
        <p:spPr>
          <a:xfrm>
            <a:off x="6708120" y="136292"/>
            <a:ext cx="1300039" cy="830998"/>
          </a:xfrm>
          <a:prstGeom prst="rect">
            <a:avLst/>
          </a:prstGeom>
        </p:spPr>
      </p:pic>
      <p:sp>
        <p:nvSpPr>
          <p:cNvPr id="31" name="TextBox 30"/>
          <p:cNvSpPr txBox="1"/>
          <p:nvPr/>
        </p:nvSpPr>
        <p:spPr>
          <a:xfrm>
            <a:off x="8008158" y="136292"/>
            <a:ext cx="739353" cy="830997"/>
          </a:xfrm>
          <a:prstGeom prst="rect">
            <a:avLst/>
          </a:prstGeom>
          <a:noFill/>
          <a:ln w="6350" cmpd="sng">
            <a:solidFill>
              <a:srgbClr val="000000"/>
            </a:solidFill>
          </a:ln>
        </p:spPr>
        <p:txBody>
          <a:bodyPr wrap="square" rtlCol="0">
            <a:spAutoFit/>
          </a:bodyPr>
          <a:lstStyle/>
          <a:p>
            <a:r>
              <a:rPr lang="en-US" sz="800" dirty="0" smtClean="0"/>
              <a:t>   </a:t>
            </a:r>
            <a:r>
              <a:rPr lang="en-US" sz="800" b="1" dirty="0" smtClean="0"/>
              <a:t>Softwood</a:t>
            </a:r>
          </a:p>
          <a:p>
            <a:r>
              <a:rPr lang="en-US" sz="800" dirty="0" smtClean="0"/>
              <a:t> trees (pine &amp;    </a:t>
            </a:r>
          </a:p>
          <a:p>
            <a:r>
              <a:rPr lang="en-US" sz="800" dirty="0" smtClean="0"/>
              <a:t>spruce) don’t </a:t>
            </a:r>
          </a:p>
          <a:p>
            <a:r>
              <a:rPr lang="en-US" sz="800" dirty="0" smtClean="0"/>
              <a:t>  loose their needles in Fall &amp; Winter</a:t>
            </a:r>
            <a:endParaRPr lang="en-US" sz="800" dirty="0"/>
          </a:p>
        </p:txBody>
      </p:sp>
      <p:cxnSp>
        <p:nvCxnSpPr>
          <p:cNvPr id="33" name="Straight Connector 32"/>
          <p:cNvCxnSpPr/>
          <p:nvPr/>
        </p:nvCxnSpPr>
        <p:spPr>
          <a:xfrm>
            <a:off x="6708120" y="136292"/>
            <a:ext cx="1300038" cy="1"/>
          </a:xfrm>
          <a:prstGeom prst="line">
            <a:avLst/>
          </a:prstGeom>
          <a:ln w="63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6708120" y="967289"/>
            <a:ext cx="1300038" cy="0"/>
          </a:xfrm>
          <a:prstGeom prst="line">
            <a:avLst/>
          </a:prstGeom>
          <a:ln w="63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708120" y="136292"/>
            <a:ext cx="0" cy="830997"/>
          </a:xfrm>
          <a:prstGeom prst="line">
            <a:avLst/>
          </a:prstGeom>
          <a:ln w="635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497748" y="1740926"/>
            <a:ext cx="1335453" cy="230832"/>
          </a:xfrm>
          <a:prstGeom prst="rect">
            <a:avLst/>
          </a:prstGeom>
          <a:solidFill>
            <a:srgbClr val="FFFFFF"/>
          </a:solidFill>
        </p:spPr>
        <p:txBody>
          <a:bodyPr wrap="square" rtlCol="0">
            <a:spAutoFit/>
          </a:bodyPr>
          <a:lstStyle/>
          <a:p>
            <a:endParaRPr lang="en-US" sz="900" dirty="0"/>
          </a:p>
        </p:txBody>
      </p:sp>
      <p:sp>
        <p:nvSpPr>
          <p:cNvPr id="39" name="TextBox 38"/>
          <p:cNvSpPr txBox="1"/>
          <p:nvPr/>
        </p:nvSpPr>
        <p:spPr>
          <a:xfrm>
            <a:off x="2680697" y="1956370"/>
            <a:ext cx="184666" cy="646331"/>
          </a:xfrm>
          <a:prstGeom prst="rect">
            <a:avLst/>
          </a:prstGeom>
          <a:solidFill>
            <a:srgbClr val="FFFFFF"/>
          </a:solidFill>
        </p:spPr>
        <p:txBody>
          <a:bodyPr wrap="none" rtlCol="0">
            <a:spAutoFit/>
          </a:bodyPr>
          <a:lstStyle/>
          <a:p>
            <a:endParaRPr lang="en-US" dirty="0" smtClean="0"/>
          </a:p>
          <a:p>
            <a:endParaRPr lang="en-US" dirty="0"/>
          </a:p>
        </p:txBody>
      </p:sp>
      <p:sp>
        <p:nvSpPr>
          <p:cNvPr id="40" name="TextBox 39"/>
          <p:cNvSpPr txBox="1"/>
          <p:nvPr/>
        </p:nvSpPr>
        <p:spPr>
          <a:xfrm>
            <a:off x="1230903" y="2757714"/>
            <a:ext cx="1817095" cy="276999"/>
          </a:xfrm>
          <a:prstGeom prst="rect">
            <a:avLst/>
          </a:prstGeom>
          <a:solidFill>
            <a:srgbClr val="FFFFFF"/>
          </a:solidFill>
        </p:spPr>
        <p:txBody>
          <a:bodyPr wrap="square" rtlCol="0">
            <a:spAutoFit/>
          </a:bodyPr>
          <a:lstStyle/>
          <a:p>
            <a:endParaRPr lang="en-US" sz="1200" dirty="0"/>
          </a:p>
        </p:txBody>
      </p:sp>
      <p:sp>
        <p:nvSpPr>
          <p:cNvPr id="41" name="TextBox 40"/>
          <p:cNvSpPr txBox="1"/>
          <p:nvPr/>
        </p:nvSpPr>
        <p:spPr>
          <a:xfrm>
            <a:off x="1170878" y="3846713"/>
            <a:ext cx="1628692" cy="215444"/>
          </a:xfrm>
          <a:prstGeom prst="rect">
            <a:avLst/>
          </a:prstGeom>
          <a:solidFill>
            <a:srgbClr val="FFFFFF"/>
          </a:solidFill>
        </p:spPr>
        <p:txBody>
          <a:bodyPr wrap="square" rtlCol="0">
            <a:spAutoFit/>
          </a:bodyPr>
          <a:lstStyle/>
          <a:p>
            <a:endParaRPr lang="en-US" sz="800" dirty="0"/>
          </a:p>
        </p:txBody>
      </p:sp>
      <p:sp>
        <p:nvSpPr>
          <p:cNvPr id="42" name="TextBox 41"/>
          <p:cNvSpPr txBox="1"/>
          <p:nvPr/>
        </p:nvSpPr>
        <p:spPr>
          <a:xfrm>
            <a:off x="2748842" y="4204684"/>
            <a:ext cx="184666" cy="923330"/>
          </a:xfrm>
          <a:prstGeom prst="rect">
            <a:avLst/>
          </a:prstGeom>
          <a:solidFill>
            <a:srgbClr val="FFFFFF"/>
          </a:solidFill>
        </p:spPr>
        <p:txBody>
          <a:bodyPr wrap="none" rtlCol="0">
            <a:spAutoFit/>
          </a:bodyPr>
          <a:lstStyle/>
          <a:p>
            <a:endParaRPr lang="en-US" dirty="0" smtClean="0"/>
          </a:p>
          <a:p>
            <a:endParaRPr lang="en-US" dirty="0"/>
          </a:p>
          <a:p>
            <a:endParaRPr lang="en-US" dirty="0"/>
          </a:p>
        </p:txBody>
      </p:sp>
      <p:sp>
        <p:nvSpPr>
          <p:cNvPr id="43" name="TextBox 42"/>
          <p:cNvSpPr txBox="1"/>
          <p:nvPr/>
        </p:nvSpPr>
        <p:spPr>
          <a:xfrm>
            <a:off x="2564780" y="4932841"/>
            <a:ext cx="184666" cy="338554"/>
          </a:xfrm>
          <a:prstGeom prst="rect">
            <a:avLst/>
          </a:prstGeom>
          <a:solidFill>
            <a:srgbClr val="FFFFFF"/>
          </a:solidFill>
        </p:spPr>
        <p:txBody>
          <a:bodyPr wrap="none" rtlCol="0">
            <a:spAutoFit/>
          </a:bodyPr>
          <a:lstStyle/>
          <a:p>
            <a:endParaRPr lang="en-US" sz="1600" dirty="0"/>
          </a:p>
        </p:txBody>
      </p:sp>
      <p:sp>
        <p:nvSpPr>
          <p:cNvPr id="44" name="TextBox 43"/>
          <p:cNvSpPr txBox="1"/>
          <p:nvPr/>
        </p:nvSpPr>
        <p:spPr>
          <a:xfrm>
            <a:off x="576146" y="4875561"/>
            <a:ext cx="205792" cy="369332"/>
          </a:xfrm>
          <a:prstGeom prst="rect">
            <a:avLst/>
          </a:prstGeom>
          <a:solidFill>
            <a:srgbClr val="FFFFFF"/>
          </a:solidFill>
        </p:spPr>
        <p:txBody>
          <a:bodyPr wrap="square" rtlCol="0">
            <a:spAutoFit/>
          </a:bodyPr>
          <a:lstStyle/>
          <a:p>
            <a:endParaRPr lang="en-US" dirty="0"/>
          </a:p>
        </p:txBody>
      </p:sp>
      <p:sp>
        <p:nvSpPr>
          <p:cNvPr id="45" name="TextBox 44"/>
          <p:cNvSpPr txBox="1"/>
          <p:nvPr/>
        </p:nvSpPr>
        <p:spPr>
          <a:xfrm>
            <a:off x="173462" y="5005659"/>
            <a:ext cx="872775" cy="215444"/>
          </a:xfrm>
          <a:prstGeom prst="rect">
            <a:avLst/>
          </a:prstGeom>
          <a:solidFill>
            <a:srgbClr val="FFFFFF"/>
          </a:solidFill>
        </p:spPr>
        <p:txBody>
          <a:bodyPr wrap="square" rtlCol="0">
            <a:spAutoFit/>
          </a:bodyPr>
          <a:lstStyle/>
          <a:p>
            <a:endParaRPr lang="en-US" sz="800" dirty="0"/>
          </a:p>
        </p:txBody>
      </p:sp>
      <p:sp>
        <p:nvSpPr>
          <p:cNvPr id="46" name="TextBox 45"/>
          <p:cNvSpPr txBox="1"/>
          <p:nvPr/>
        </p:nvSpPr>
        <p:spPr>
          <a:xfrm>
            <a:off x="173462" y="6597805"/>
            <a:ext cx="1536392" cy="215444"/>
          </a:xfrm>
          <a:prstGeom prst="rect">
            <a:avLst/>
          </a:prstGeom>
          <a:solidFill>
            <a:srgbClr val="FFFFFF"/>
          </a:solidFill>
        </p:spPr>
        <p:txBody>
          <a:bodyPr wrap="square" rtlCol="0">
            <a:spAutoFit/>
          </a:bodyPr>
          <a:lstStyle/>
          <a:p>
            <a:endParaRPr lang="en-US" sz="800" dirty="0"/>
          </a:p>
        </p:txBody>
      </p:sp>
      <p:grpSp>
        <p:nvGrpSpPr>
          <p:cNvPr id="47" name="Group 46"/>
          <p:cNvGrpSpPr/>
          <p:nvPr/>
        </p:nvGrpSpPr>
        <p:grpSpPr>
          <a:xfrm rot="16200000">
            <a:off x="1699520" y="2437322"/>
            <a:ext cx="928439" cy="2080117"/>
            <a:chOff x="3501859" y="206918"/>
            <a:chExt cx="1708171" cy="3394920"/>
          </a:xfrm>
        </p:grpSpPr>
        <p:sp>
          <p:nvSpPr>
            <p:cNvPr id="48" name="TextBox 4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49" name="Picture 2" descr="http://upload.wikimedia.org/wikipedia/commons/e/e0/Anobium_punctatum_above.jpg"/>
            <p:cNvPicPr>
              <a:picLocks noChangeAspect="1" noChangeArrowheads="1"/>
            </p:cNvPicPr>
            <p:nvPr/>
          </p:nvPicPr>
          <p:blipFill>
            <a:blip r:embed="rId7"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6" name="TextBox 15"/>
          <p:cNvSpPr txBox="1"/>
          <p:nvPr/>
        </p:nvSpPr>
        <p:spPr>
          <a:xfrm>
            <a:off x="987760" y="2866987"/>
            <a:ext cx="184666" cy="1200329"/>
          </a:xfrm>
          <a:prstGeom prst="rect">
            <a:avLst/>
          </a:prstGeom>
          <a:solidFill>
            <a:schemeClr val="bg1"/>
          </a:solidFill>
          <a:ln>
            <a:solidFill>
              <a:schemeClr val="bg1"/>
            </a:solidFill>
          </a:ln>
        </p:spPr>
        <p:txBody>
          <a:bodyPr wrap="none" rtlCol="0">
            <a:spAutoFit/>
          </a:bodyPr>
          <a:lstStyle/>
          <a:p>
            <a:endParaRPr lang="en-US" dirty="0" smtClean="0"/>
          </a:p>
          <a:p>
            <a:endParaRPr lang="en-US" dirty="0"/>
          </a:p>
          <a:p>
            <a:endParaRPr lang="en-US" dirty="0" smtClean="0"/>
          </a:p>
          <a:p>
            <a:endParaRPr lang="en-US" dirty="0"/>
          </a:p>
        </p:txBody>
      </p:sp>
      <p:sp>
        <p:nvSpPr>
          <p:cNvPr id="23" name="TextBox 22"/>
          <p:cNvSpPr txBox="1"/>
          <p:nvPr/>
        </p:nvSpPr>
        <p:spPr>
          <a:xfrm>
            <a:off x="2707237" y="2963431"/>
            <a:ext cx="184666" cy="1200329"/>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smtClean="0"/>
          </a:p>
          <a:p>
            <a:endParaRPr lang="en-US" dirty="0"/>
          </a:p>
        </p:txBody>
      </p:sp>
      <p:sp>
        <p:nvSpPr>
          <p:cNvPr id="25" name="TextBox 24"/>
          <p:cNvSpPr txBox="1"/>
          <p:nvPr/>
        </p:nvSpPr>
        <p:spPr>
          <a:xfrm>
            <a:off x="1130095" y="2682321"/>
            <a:ext cx="1735268" cy="369332"/>
          </a:xfrm>
          <a:prstGeom prst="rect">
            <a:avLst/>
          </a:prstGeom>
          <a:solidFill>
            <a:srgbClr val="FFFFFF"/>
          </a:solidFill>
          <a:ln>
            <a:solidFill>
              <a:srgbClr val="FFFFFF"/>
            </a:solidFill>
          </a:ln>
        </p:spPr>
        <p:txBody>
          <a:bodyPr wrap="square" rtlCol="0">
            <a:spAutoFit/>
          </a:bodyPr>
          <a:lstStyle/>
          <a:p>
            <a:endParaRPr lang="en-US" dirty="0"/>
          </a:p>
        </p:txBody>
      </p:sp>
      <p:sp>
        <p:nvSpPr>
          <p:cNvPr id="26" name="TextBox 25"/>
          <p:cNvSpPr txBox="1"/>
          <p:nvPr/>
        </p:nvSpPr>
        <p:spPr>
          <a:xfrm>
            <a:off x="1123680" y="3851872"/>
            <a:ext cx="1860555" cy="215444"/>
          </a:xfrm>
          <a:prstGeom prst="rect">
            <a:avLst/>
          </a:prstGeom>
          <a:solidFill>
            <a:srgbClr val="FFFFFF"/>
          </a:solidFill>
          <a:ln>
            <a:solidFill>
              <a:srgbClr val="FFFFFF"/>
            </a:solidFill>
          </a:ln>
        </p:spPr>
        <p:txBody>
          <a:bodyPr wrap="square" rtlCol="0">
            <a:spAutoFit/>
          </a:bodyPr>
          <a:lstStyle/>
          <a:p>
            <a:endParaRPr lang="en-US" sz="800" dirty="0"/>
          </a:p>
        </p:txBody>
      </p:sp>
    </p:spTree>
    <p:extLst>
      <p:ext uri="{BB962C8B-B14F-4D97-AF65-F5344CB8AC3E}">
        <p14:creationId xmlns:p14="http://schemas.microsoft.com/office/powerpoint/2010/main" val="30036425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12" y="61951"/>
            <a:ext cx="9367025" cy="929269"/>
          </a:xfrm>
        </p:spPr>
        <p:txBody>
          <a:bodyPr>
            <a:normAutofit/>
          </a:bodyPr>
          <a:lstStyle/>
          <a:p>
            <a:r>
              <a:rPr lang="en-US" sz="3200" b="1" i="1" dirty="0" smtClean="0"/>
              <a:t>Size of the </a:t>
            </a:r>
            <a:r>
              <a:rPr lang="en-US" sz="3200" b="1" i="1" dirty="0" err="1" smtClean="0"/>
              <a:t>Reinfesting</a:t>
            </a:r>
            <a:r>
              <a:rPr lang="en-US" sz="3200" b="1" i="1" dirty="0" smtClean="0"/>
              <a:t> Wood Destroying Beetle Adult</a:t>
            </a:r>
            <a:endParaRPr lang="en-US" sz="3200" b="1" dirty="0"/>
          </a:p>
        </p:txBody>
      </p:sp>
      <p:sp>
        <p:nvSpPr>
          <p:cNvPr id="4" name="Content Placeholder 2"/>
          <p:cNvSpPr>
            <a:spLocks noGrp="1"/>
          </p:cNvSpPr>
          <p:nvPr>
            <p:ph idx="1"/>
          </p:nvPr>
        </p:nvSpPr>
        <p:spPr>
          <a:xfrm>
            <a:off x="2884393" y="1853797"/>
            <a:ext cx="6198810" cy="5367060"/>
          </a:xfrm>
        </p:spPr>
        <p:txBody>
          <a:bodyPr>
            <a:normAutofit/>
          </a:bodyPr>
          <a:lstStyle/>
          <a:p>
            <a:pPr marL="0" indent="0">
              <a:buNone/>
            </a:pPr>
            <a:r>
              <a:rPr lang="en-US" sz="2000" dirty="0" smtClean="0">
                <a:latin typeface="Cambria"/>
                <a:cs typeface="Cambria"/>
              </a:rPr>
              <a:t>      L </a:t>
            </a:r>
            <a:r>
              <a:rPr lang="en-US" sz="2000" dirty="0" err="1" smtClean="0">
                <a:latin typeface="Cambria"/>
                <a:cs typeface="Cambria"/>
              </a:rPr>
              <a:t>yctid</a:t>
            </a:r>
            <a:r>
              <a:rPr lang="en-US" sz="2000" dirty="0" smtClean="0">
                <a:latin typeface="Cambria"/>
                <a:cs typeface="Cambria"/>
              </a:rPr>
              <a:t> = Little </a:t>
            </a:r>
            <a:r>
              <a:rPr lang="en-US" sz="2000" dirty="0" err="1" smtClean="0">
                <a:latin typeface="Cambria"/>
                <a:cs typeface="Cambria"/>
              </a:rPr>
              <a:t>Lyctid</a:t>
            </a:r>
            <a:r>
              <a:rPr lang="en-US" sz="2000" dirty="0" smtClean="0">
                <a:latin typeface="Cambria"/>
                <a:cs typeface="Cambria"/>
              </a:rPr>
              <a:t> = up to </a:t>
            </a:r>
            <a:r>
              <a:rPr lang="en-US" sz="2000" b="1" dirty="0" smtClean="0">
                <a:latin typeface="Cambria"/>
                <a:cs typeface="Cambria"/>
              </a:rPr>
              <a:t>¼</a:t>
            </a:r>
            <a:r>
              <a:rPr lang="en-US" sz="2000" b="1" baseline="30000" dirty="0" smtClean="0">
                <a:latin typeface="Cambria"/>
                <a:cs typeface="Cambria"/>
              </a:rPr>
              <a:t>”</a:t>
            </a:r>
            <a:r>
              <a:rPr lang="en-US" sz="2000" baseline="30000" dirty="0" smtClean="0">
                <a:latin typeface="Cambria"/>
                <a:cs typeface="Cambria"/>
              </a:rPr>
              <a:t> </a:t>
            </a:r>
            <a:r>
              <a:rPr lang="en-US" sz="2000" dirty="0" smtClean="0">
                <a:latin typeface="Cambria"/>
                <a:cs typeface="Cambria"/>
              </a:rPr>
              <a:t>in length</a:t>
            </a:r>
          </a:p>
          <a:p>
            <a:endParaRPr lang="en-US" sz="2000" dirty="0" smtClean="0">
              <a:latin typeface="Cambria"/>
              <a:cs typeface="Cambria"/>
            </a:endParaRPr>
          </a:p>
          <a:p>
            <a:pPr marL="0" indent="0">
              <a:buNone/>
            </a:pPr>
            <a:r>
              <a:rPr lang="en-US" sz="2400" dirty="0">
                <a:latin typeface="Cambria"/>
                <a:cs typeface="Cambria"/>
              </a:rPr>
              <a:t> </a:t>
            </a:r>
            <a:r>
              <a:rPr lang="en-US" sz="2400" dirty="0" smtClean="0">
                <a:latin typeface="Cambria"/>
                <a:cs typeface="Cambria"/>
              </a:rPr>
              <a:t>          </a:t>
            </a:r>
            <a:endParaRPr lang="en-US" sz="1900" dirty="0" smtClean="0">
              <a:latin typeface="Cambria"/>
              <a:cs typeface="Cambria"/>
            </a:endParaRPr>
          </a:p>
          <a:p>
            <a:pPr marL="0" indent="0">
              <a:buNone/>
            </a:pPr>
            <a:r>
              <a:rPr lang="en-US" sz="2000" dirty="0" smtClean="0">
                <a:latin typeface="Cambria"/>
                <a:cs typeface="Cambria"/>
              </a:rPr>
              <a:t>      A </a:t>
            </a:r>
            <a:r>
              <a:rPr lang="en-US" sz="2000" dirty="0" err="1" smtClean="0">
                <a:latin typeface="Cambria"/>
                <a:cs typeface="Cambria"/>
              </a:rPr>
              <a:t>nobiid</a:t>
            </a:r>
            <a:r>
              <a:rPr lang="en-US" sz="2000" dirty="0" smtClean="0">
                <a:latin typeface="Cambria"/>
                <a:cs typeface="Cambria"/>
              </a:rPr>
              <a:t> = Average </a:t>
            </a:r>
            <a:r>
              <a:rPr lang="en-US" sz="2000" dirty="0" err="1" smtClean="0">
                <a:latin typeface="Cambria"/>
                <a:cs typeface="Cambria"/>
              </a:rPr>
              <a:t>Anobiid</a:t>
            </a:r>
            <a:r>
              <a:rPr lang="en-US" sz="2000" dirty="0" smtClean="0">
                <a:latin typeface="Cambria"/>
                <a:cs typeface="Cambria"/>
              </a:rPr>
              <a:t> = up to </a:t>
            </a:r>
            <a:r>
              <a:rPr lang="en-US" sz="2000" b="1" dirty="0" smtClean="0">
                <a:latin typeface="Cambria"/>
                <a:cs typeface="Cambria"/>
              </a:rPr>
              <a:t>1/3”</a:t>
            </a:r>
            <a:r>
              <a:rPr lang="en-US" sz="2000" dirty="0" smtClean="0">
                <a:latin typeface="Cambria"/>
                <a:cs typeface="Cambria"/>
              </a:rPr>
              <a:t> in length</a:t>
            </a:r>
          </a:p>
          <a:p>
            <a:endParaRPr lang="en-US" sz="2000" dirty="0" smtClean="0">
              <a:latin typeface="Cambria"/>
              <a:cs typeface="Cambria"/>
            </a:endParaRPr>
          </a:p>
          <a:p>
            <a:pPr marL="0" indent="0">
              <a:buNone/>
            </a:pPr>
            <a:r>
              <a:rPr lang="en-US" sz="2400" dirty="0">
                <a:latin typeface="Cambria"/>
                <a:cs typeface="Cambria"/>
              </a:rPr>
              <a:t> </a:t>
            </a:r>
            <a:r>
              <a:rPr lang="en-US" sz="2400" dirty="0" smtClean="0">
                <a:latin typeface="Cambria"/>
                <a:cs typeface="Cambria"/>
              </a:rPr>
              <a:t>         </a:t>
            </a:r>
            <a:endParaRPr lang="en-US" sz="1400" dirty="0" smtClean="0">
              <a:latin typeface="Cambria"/>
              <a:cs typeface="Cambria"/>
            </a:endParaRPr>
          </a:p>
          <a:p>
            <a:pPr marL="0" indent="0">
              <a:buNone/>
            </a:pPr>
            <a:r>
              <a:rPr lang="en-US" sz="2000" dirty="0" smtClean="0">
                <a:latin typeface="Cambria"/>
                <a:cs typeface="Cambria"/>
              </a:rPr>
              <a:t>      B </a:t>
            </a:r>
            <a:r>
              <a:rPr lang="en-US" sz="2000" dirty="0" err="1" smtClean="0">
                <a:latin typeface="Cambria"/>
                <a:cs typeface="Cambria"/>
              </a:rPr>
              <a:t>ostrichid</a:t>
            </a:r>
            <a:r>
              <a:rPr lang="en-US" sz="2000" dirty="0" smtClean="0">
                <a:latin typeface="Cambria"/>
                <a:cs typeface="Cambria"/>
              </a:rPr>
              <a:t> = Big </a:t>
            </a:r>
            <a:r>
              <a:rPr lang="en-US" sz="2000" dirty="0" err="1" smtClean="0">
                <a:latin typeface="Cambria"/>
                <a:cs typeface="Cambria"/>
              </a:rPr>
              <a:t>Bostrichid</a:t>
            </a:r>
            <a:r>
              <a:rPr lang="en-US" sz="2000" dirty="0" smtClean="0">
                <a:latin typeface="Cambria"/>
                <a:cs typeface="Cambria"/>
              </a:rPr>
              <a:t> = variable, </a:t>
            </a:r>
            <a:r>
              <a:rPr lang="en-US" sz="2000" b="1" dirty="0" smtClean="0">
                <a:latin typeface="Cambria"/>
                <a:cs typeface="Cambria"/>
              </a:rPr>
              <a:t>1/8” to ¾”    </a:t>
            </a:r>
          </a:p>
          <a:p>
            <a:pPr marL="0" indent="0">
              <a:buNone/>
            </a:pPr>
            <a:r>
              <a:rPr lang="en-US" sz="2000" dirty="0">
                <a:latin typeface="Cambria"/>
                <a:cs typeface="Cambria"/>
              </a:rPr>
              <a:t> </a:t>
            </a:r>
            <a:r>
              <a:rPr lang="en-US" sz="2000" dirty="0" smtClean="0">
                <a:latin typeface="Cambria"/>
                <a:cs typeface="Cambria"/>
              </a:rPr>
              <a:t>                                                                                 in length</a:t>
            </a:r>
            <a:r>
              <a:rPr lang="en-US" sz="2400" b="1" dirty="0" smtClean="0">
                <a:latin typeface="Cambria"/>
                <a:cs typeface="Cambria"/>
              </a:rPr>
              <a:t>   </a:t>
            </a:r>
          </a:p>
          <a:p>
            <a:pPr marL="0" indent="0">
              <a:buNone/>
            </a:pPr>
            <a:endParaRPr lang="en-US" sz="1600" dirty="0">
              <a:latin typeface="Cambria"/>
              <a:cs typeface="Cambria"/>
            </a:endParaRPr>
          </a:p>
          <a:p>
            <a:r>
              <a:rPr lang="en-US" sz="2000" dirty="0" smtClean="0">
                <a:latin typeface="Cambria"/>
                <a:cs typeface="Cambria"/>
              </a:rPr>
              <a:t>O </a:t>
            </a:r>
            <a:r>
              <a:rPr lang="en-US" sz="2000" dirty="0" err="1" smtClean="0">
                <a:latin typeface="Cambria"/>
                <a:cs typeface="Cambria"/>
              </a:rPr>
              <a:t>ld</a:t>
            </a:r>
            <a:r>
              <a:rPr lang="en-US" sz="2000" dirty="0" smtClean="0">
                <a:latin typeface="Cambria"/>
                <a:cs typeface="Cambria"/>
              </a:rPr>
              <a:t> House Borer = Oversized Old House Borer =</a:t>
            </a:r>
          </a:p>
          <a:p>
            <a:r>
              <a:rPr lang="en-US" sz="2000" dirty="0" smtClean="0">
                <a:latin typeface="Cambria"/>
                <a:cs typeface="Cambria"/>
              </a:rPr>
              <a:t>                          from  </a:t>
            </a:r>
            <a:r>
              <a:rPr lang="en-US" sz="2000" b="1" dirty="0">
                <a:latin typeface="Cambria"/>
                <a:cs typeface="Cambria"/>
              </a:rPr>
              <a:t>5</a:t>
            </a:r>
            <a:r>
              <a:rPr lang="en-US" sz="2000" b="1" dirty="0" smtClean="0">
                <a:latin typeface="Cambria"/>
                <a:cs typeface="Cambria"/>
              </a:rPr>
              <a:t>/</a:t>
            </a:r>
            <a:r>
              <a:rPr lang="en-US" sz="2000" b="1" dirty="0">
                <a:latin typeface="Cambria"/>
                <a:cs typeface="Cambria"/>
              </a:rPr>
              <a:t>8</a:t>
            </a:r>
            <a:r>
              <a:rPr lang="en-US" sz="2000" b="1" dirty="0" smtClean="0">
                <a:latin typeface="Cambria"/>
                <a:cs typeface="Cambria"/>
              </a:rPr>
              <a:t>”</a:t>
            </a:r>
            <a:r>
              <a:rPr lang="en-US" sz="2000" dirty="0" smtClean="0">
                <a:latin typeface="Cambria"/>
                <a:cs typeface="Cambria"/>
              </a:rPr>
              <a:t>  to </a:t>
            </a:r>
            <a:r>
              <a:rPr lang="en-US" sz="2000" b="1" dirty="0" smtClean="0">
                <a:latin typeface="Cambria"/>
                <a:cs typeface="Cambria"/>
              </a:rPr>
              <a:t>1¼”</a:t>
            </a:r>
            <a:r>
              <a:rPr lang="en-US" sz="2000" dirty="0" smtClean="0">
                <a:latin typeface="Cambria"/>
                <a:cs typeface="Cambria"/>
              </a:rPr>
              <a:t> in length  (</a:t>
            </a:r>
            <a:r>
              <a:rPr lang="en-US" sz="2000" b="1" dirty="0" smtClean="0">
                <a:latin typeface="Cambria"/>
                <a:cs typeface="Cambria"/>
              </a:rPr>
              <a:t>3/4”</a:t>
            </a:r>
            <a:r>
              <a:rPr lang="en-US" sz="2000" dirty="0" smtClean="0">
                <a:latin typeface="Cambria"/>
                <a:cs typeface="Cambria"/>
              </a:rPr>
              <a:t>)</a:t>
            </a:r>
          </a:p>
          <a:p>
            <a:pPr marL="0" indent="0">
              <a:buNone/>
            </a:pPr>
            <a:r>
              <a:rPr lang="en-US" sz="2400" dirty="0" smtClean="0">
                <a:latin typeface="Cambria"/>
                <a:cs typeface="Cambria"/>
              </a:rPr>
              <a:t>          </a:t>
            </a:r>
            <a:r>
              <a:rPr lang="en-US" sz="1800" dirty="0" smtClean="0">
                <a:latin typeface="Cambria"/>
                <a:cs typeface="Cambria"/>
              </a:rPr>
              <a:t>   </a:t>
            </a:r>
            <a:endParaRPr lang="en-US" sz="2400" dirty="0" smtClean="0">
              <a:latin typeface="Cambria"/>
              <a:cs typeface="Cambria"/>
            </a:endParaRPr>
          </a:p>
        </p:txBody>
      </p:sp>
      <p:sp>
        <p:nvSpPr>
          <p:cNvPr id="5" name="Rectangle 4"/>
          <p:cNvSpPr/>
          <p:nvPr/>
        </p:nvSpPr>
        <p:spPr>
          <a:xfrm>
            <a:off x="2530607" y="1638905"/>
            <a:ext cx="308428" cy="4553857"/>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2" descr="Lyctus opaculus LeConte, 1866 - Lyctus opaculus"/>
          <p:cNvPicPr>
            <a:picLocks noChangeAspect="1" noChangeArrowheads="1"/>
          </p:cNvPicPr>
          <p:nvPr/>
        </p:nvPicPr>
        <p:blipFill>
          <a:blip r:embed="rId2" cstate="print"/>
          <a:srcRect/>
          <a:stretch>
            <a:fillRect/>
          </a:stretch>
        </p:blipFill>
        <p:spPr bwMode="auto">
          <a:xfrm rot="16200000">
            <a:off x="1827292" y="1516051"/>
            <a:ext cx="648498" cy="11946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pic>
        <p:nvPicPr>
          <p:cNvPr id="10" name="Picture 8" descr="http://www.zin.ru/animalia/coleoptera/images/rhidomkm.jpg"/>
          <p:cNvPicPr>
            <a:picLocks noChangeAspect="1" noChangeArrowheads="1"/>
          </p:cNvPicPr>
          <p:nvPr/>
        </p:nvPicPr>
        <p:blipFill>
          <a:blip r:embed="rId3" cstate="print"/>
          <a:srcRect/>
          <a:stretch>
            <a:fillRect/>
          </a:stretch>
        </p:blipFill>
        <p:spPr bwMode="auto">
          <a:xfrm rot="16200000">
            <a:off x="1258450" y="3340361"/>
            <a:ext cx="1182601" cy="1966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9123" y="4797093"/>
            <a:ext cx="3053045" cy="148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4240" y="1531183"/>
            <a:ext cx="1378534" cy="261610"/>
          </a:xfrm>
          <a:prstGeom prst="rect">
            <a:avLst/>
          </a:prstGeom>
          <a:solidFill>
            <a:srgbClr val="FFFFFF"/>
          </a:solidFill>
        </p:spPr>
        <p:txBody>
          <a:bodyPr wrap="square" rtlCol="0">
            <a:spAutoFit/>
          </a:bodyPr>
          <a:lstStyle/>
          <a:p>
            <a:endParaRPr lang="en-US" sz="1100" dirty="0"/>
          </a:p>
        </p:txBody>
      </p:sp>
      <p:sp>
        <p:nvSpPr>
          <p:cNvPr id="12" name="TextBox 11"/>
          <p:cNvSpPr txBox="1"/>
          <p:nvPr/>
        </p:nvSpPr>
        <p:spPr>
          <a:xfrm>
            <a:off x="1554239" y="2437601"/>
            <a:ext cx="127572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748842" y="1837206"/>
            <a:ext cx="184666" cy="1569660"/>
          </a:xfrm>
          <a:prstGeom prst="rect">
            <a:avLst/>
          </a:prstGeom>
          <a:solidFill>
            <a:srgbClr val="FFFFFF"/>
          </a:solidFill>
        </p:spPr>
        <p:txBody>
          <a:bodyPr wrap="none" rtlCol="0">
            <a:spAutoFit/>
          </a:bodyPr>
          <a:lstStyle/>
          <a:p>
            <a:endParaRPr lang="en-US" sz="9600" dirty="0"/>
          </a:p>
        </p:txBody>
      </p:sp>
      <p:sp>
        <p:nvSpPr>
          <p:cNvPr id="14" name="TextBox 13"/>
          <p:cNvSpPr txBox="1"/>
          <p:nvPr/>
        </p:nvSpPr>
        <p:spPr>
          <a:xfrm>
            <a:off x="2748842" y="3373687"/>
            <a:ext cx="235394" cy="830997"/>
          </a:xfrm>
          <a:prstGeom prst="rect">
            <a:avLst/>
          </a:prstGeom>
          <a:solidFill>
            <a:srgbClr val="FFFFFF"/>
          </a:solidFill>
        </p:spPr>
        <p:txBody>
          <a:bodyPr wrap="square" rtlCol="0">
            <a:spAutoFit/>
          </a:bodyPr>
          <a:lstStyle/>
          <a:p>
            <a:endParaRPr lang="en-US" sz="1600" dirty="0" smtClean="0"/>
          </a:p>
          <a:p>
            <a:endParaRPr lang="en-US" sz="1600" dirty="0"/>
          </a:p>
          <a:p>
            <a:endParaRPr lang="en-US" sz="1600" dirty="0"/>
          </a:p>
        </p:txBody>
      </p:sp>
      <p:sp>
        <p:nvSpPr>
          <p:cNvPr id="15" name="TextBox 14"/>
          <p:cNvSpPr txBox="1"/>
          <p:nvPr/>
        </p:nvSpPr>
        <p:spPr>
          <a:xfrm>
            <a:off x="2799570" y="4156303"/>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6" name="TextBox 15"/>
          <p:cNvSpPr txBox="1"/>
          <p:nvPr/>
        </p:nvSpPr>
        <p:spPr>
          <a:xfrm>
            <a:off x="217714" y="6192762"/>
            <a:ext cx="1433286" cy="369332"/>
          </a:xfrm>
          <a:prstGeom prst="rect">
            <a:avLst/>
          </a:prstGeom>
          <a:solidFill>
            <a:srgbClr val="FFFFFF"/>
          </a:solidFill>
        </p:spPr>
        <p:txBody>
          <a:bodyPr wrap="square" rtlCol="0">
            <a:spAutoFit/>
          </a:bodyPr>
          <a:lstStyle/>
          <a:p>
            <a:endParaRPr lang="en-US" dirty="0"/>
          </a:p>
        </p:txBody>
      </p:sp>
      <p:sp>
        <p:nvSpPr>
          <p:cNvPr id="17" name="TextBox 16"/>
          <p:cNvSpPr txBox="1"/>
          <p:nvPr/>
        </p:nvSpPr>
        <p:spPr>
          <a:xfrm>
            <a:off x="678393" y="3732512"/>
            <a:ext cx="228749" cy="120032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p:txBody>
      </p:sp>
      <p:sp>
        <p:nvSpPr>
          <p:cNvPr id="20" name="TextBox 19"/>
          <p:cNvSpPr txBox="1"/>
          <p:nvPr/>
        </p:nvSpPr>
        <p:spPr>
          <a:xfrm>
            <a:off x="1046238" y="2757714"/>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21" name="TextBox 20"/>
          <p:cNvSpPr txBox="1"/>
          <p:nvPr/>
        </p:nvSpPr>
        <p:spPr>
          <a:xfrm>
            <a:off x="866298" y="3477381"/>
            <a:ext cx="184666" cy="369332"/>
          </a:xfrm>
          <a:prstGeom prst="rect">
            <a:avLst/>
          </a:prstGeom>
          <a:solidFill>
            <a:srgbClr val="FFFFFF"/>
          </a:solidFill>
        </p:spPr>
        <p:txBody>
          <a:bodyPr wrap="none" rtlCol="0">
            <a:spAutoFit/>
          </a:bodyPr>
          <a:lstStyle/>
          <a:p>
            <a:endParaRPr lang="en-US" dirty="0"/>
          </a:p>
        </p:txBody>
      </p:sp>
      <p:sp>
        <p:nvSpPr>
          <p:cNvPr id="22" name="TextBox 21"/>
          <p:cNvSpPr txBox="1"/>
          <p:nvPr/>
        </p:nvSpPr>
        <p:spPr>
          <a:xfrm>
            <a:off x="2515809" y="3642647"/>
            <a:ext cx="317393" cy="369332"/>
          </a:xfrm>
          <a:prstGeom prst="rect">
            <a:avLst/>
          </a:prstGeom>
          <a:solidFill>
            <a:srgbClr val="FFFFFF"/>
          </a:solidFill>
        </p:spPr>
        <p:txBody>
          <a:bodyPr wrap="square" rtlCol="0">
            <a:spAutoFit/>
          </a:bodyPr>
          <a:lstStyle/>
          <a:p>
            <a:endParaRPr lang="en-US" dirty="0"/>
          </a:p>
        </p:txBody>
      </p:sp>
      <p:sp>
        <p:nvSpPr>
          <p:cNvPr id="23" name="Rectangle 22"/>
          <p:cNvSpPr/>
          <p:nvPr/>
        </p:nvSpPr>
        <p:spPr>
          <a:xfrm>
            <a:off x="3253359" y="1683642"/>
            <a:ext cx="254260" cy="4142619"/>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2748842" y="1498976"/>
            <a:ext cx="184666" cy="369332"/>
          </a:xfrm>
          <a:prstGeom prst="rect">
            <a:avLst/>
          </a:prstGeom>
          <a:solidFill>
            <a:srgbClr val="FFFFFF"/>
          </a:solidFill>
        </p:spPr>
        <p:txBody>
          <a:bodyPr wrap="none" rtlCol="0">
            <a:spAutoFit/>
          </a:bodyPr>
          <a:lstStyle/>
          <a:p>
            <a:endParaRPr lang="en-US" dirty="0"/>
          </a:p>
        </p:txBody>
      </p:sp>
      <p:sp>
        <p:nvSpPr>
          <p:cNvPr id="19" name="TextBox 18"/>
          <p:cNvSpPr txBox="1"/>
          <p:nvPr/>
        </p:nvSpPr>
        <p:spPr>
          <a:xfrm>
            <a:off x="0" y="970703"/>
            <a:ext cx="9143999" cy="461665"/>
          </a:xfrm>
          <a:prstGeom prst="rect">
            <a:avLst/>
          </a:prstGeom>
          <a:noFill/>
        </p:spPr>
        <p:txBody>
          <a:bodyPr wrap="square" rtlCol="0">
            <a:spAutoFit/>
          </a:bodyPr>
          <a:lstStyle/>
          <a:p>
            <a:pPr algn="ctr"/>
            <a:r>
              <a:rPr lang="en-US" sz="2400" dirty="0" smtClean="0">
                <a:latin typeface="Cambria"/>
                <a:cs typeface="Cambria"/>
              </a:rPr>
              <a:t>Remember the acronym </a:t>
            </a:r>
            <a:r>
              <a:rPr lang="en-US" sz="2400" b="1" dirty="0" smtClean="0">
                <a:latin typeface="Cambria"/>
                <a:cs typeface="Cambria"/>
              </a:rPr>
              <a:t>LABO</a:t>
            </a:r>
            <a:endParaRPr lang="en-US" sz="2400" b="1" dirty="0">
              <a:latin typeface="Cambria"/>
              <a:cs typeface="Cambria"/>
            </a:endParaRPr>
          </a:p>
        </p:txBody>
      </p:sp>
      <p:sp>
        <p:nvSpPr>
          <p:cNvPr id="24" name="TextBox 23"/>
          <p:cNvSpPr txBox="1"/>
          <p:nvPr/>
        </p:nvSpPr>
        <p:spPr>
          <a:xfrm>
            <a:off x="2438274" y="2649992"/>
            <a:ext cx="184666" cy="215444"/>
          </a:xfrm>
          <a:prstGeom prst="rect">
            <a:avLst/>
          </a:prstGeom>
          <a:solidFill>
            <a:srgbClr val="FFFFFF"/>
          </a:solidFill>
        </p:spPr>
        <p:txBody>
          <a:bodyPr wrap="none" rtlCol="0">
            <a:spAutoFit/>
          </a:bodyPr>
          <a:lstStyle/>
          <a:p>
            <a:endParaRPr lang="en-US" sz="800" dirty="0"/>
          </a:p>
        </p:txBody>
      </p:sp>
      <p:sp>
        <p:nvSpPr>
          <p:cNvPr id="25" name="TextBox 24"/>
          <p:cNvSpPr txBox="1"/>
          <p:nvPr/>
        </p:nvSpPr>
        <p:spPr>
          <a:xfrm>
            <a:off x="2423476" y="2809182"/>
            <a:ext cx="184666" cy="923330"/>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a:p>
        </p:txBody>
      </p:sp>
      <p:grpSp>
        <p:nvGrpSpPr>
          <p:cNvPr id="26" name="Group 25"/>
          <p:cNvGrpSpPr/>
          <p:nvPr/>
        </p:nvGrpSpPr>
        <p:grpSpPr>
          <a:xfrm rot="16200000">
            <a:off x="1749081" y="2181875"/>
            <a:ext cx="928439" cy="2080117"/>
            <a:chOff x="3501859" y="206918"/>
            <a:chExt cx="1708171" cy="3394920"/>
          </a:xfrm>
        </p:grpSpPr>
        <p:sp>
          <p:nvSpPr>
            <p:cNvPr id="27" name="TextBox 26"/>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28" name="Picture 2" descr="http://upload.wikimedia.org/wikipedia/commons/e/e0/Anobium_punctatum_above.jpg"/>
            <p:cNvPicPr>
              <a:picLocks noChangeAspect="1" noChangeArrowheads="1"/>
            </p:cNvPicPr>
            <p:nvPr/>
          </p:nvPicPr>
          <p:blipFill>
            <a:blip r:embed="rId5"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29" name="TextBox 28"/>
          <p:cNvSpPr txBox="1"/>
          <p:nvPr/>
        </p:nvSpPr>
        <p:spPr>
          <a:xfrm>
            <a:off x="1050963" y="2569001"/>
            <a:ext cx="1833429"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30" name="TextBox 29"/>
          <p:cNvSpPr txBox="1"/>
          <p:nvPr/>
        </p:nvSpPr>
        <p:spPr>
          <a:xfrm>
            <a:off x="1046238" y="3578431"/>
            <a:ext cx="1833429"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31" name="TextBox 30"/>
          <p:cNvSpPr txBox="1"/>
          <p:nvPr/>
        </p:nvSpPr>
        <p:spPr>
          <a:xfrm>
            <a:off x="1045875" y="2680770"/>
            <a:ext cx="184666" cy="923330"/>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a:p>
        </p:txBody>
      </p:sp>
      <p:sp>
        <p:nvSpPr>
          <p:cNvPr id="32" name="TextBox 31"/>
          <p:cNvSpPr txBox="1"/>
          <p:nvPr/>
        </p:nvSpPr>
        <p:spPr>
          <a:xfrm>
            <a:off x="2787334" y="2762823"/>
            <a:ext cx="184666" cy="923330"/>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a:p>
        </p:txBody>
      </p:sp>
    </p:spTree>
    <p:extLst>
      <p:ext uri="{BB962C8B-B14F-4D97-AF65-F5344CB8AC3E}">
        <p14:creationId xmlns:p14="http://schemas.microsoft.com/office/powerpoint/2010/main" val="42846174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952" y="274637"/>
            <a:ext cx="8509000" cy="1207029"/>
          </a:xfrm>
        </p:spPr>
        <p:txBody>
          <a:bodyPr>
            <a:normAutofit/>
          </a:bodyPr>
          <a:lstStyle/>
          <a:p>
            <a:r>
              <a:rPr lang="en-US" sz="3200" b="1" i="1" dirty="0" smtClean="0"/>
              <a:t>Size of the </a:t>
            </a:r>
            <a:r>
              <a:rPr lang="en-US" sz="3200" b="1" i="1" dirty="0" err="1" smtClean="0"/>
              <a:t>Reinfesting</a:t>
            </a:r>
            <a:r>
              <a:rPr lang="en-US" sz="3200" b="1" i="1" dirty="0" smtClean="0"/>
              <a:t> Wood Destroying Beetle Larva</a:t>
            </a:r>
            <a:endParaRPr lang="en-US" sz="3200" dirty="0"/>
          </a:p>
        </p:txBody>
      </p:sp>
      <p:sp>
        <p:nvSpPr>
          <p:cNvPr id="3" name="Content Placeholder 2"/>
          <p:cNvSpPr>
            <a:spLocks noGrp="1"/>
          </p:cNvSpPr>
          <p:nvPr>
            <p:ph idx="1"/>
          </p:nvPr>
        </p:nvSpPr>
        <p:spPr>
          <a:xfrm>
            <a:off x="3140926" y="1600200"/>
            <a:ext cx="5545873" cy="4836532"/>
          </a:xfrm>
        </p:spPr>
        <p:txBody>
          <a:bodyPr>
            <a:normAutofit lnSpcReduction="10000"/>
          </a:bodyPr>
          <a:lstStyle/>
          <a:p>
            <a:pPr>
              <a:buNone/>
            </a:pPr>
            <a:r>
              <a:rPr lang="en-US" sz="2600" dirty="0" smtClean="0">
                <a:latin typeface="Cambria"/>
                <a:cs typeface="Cambria"/>
              </a:rPr>
              <a:t>     </a:t>
            </a:r>
            <a:endParaRPr lang="en-US" sz="2600" b="1" dirty="0" smtClean="0">
              <a:latin typeface="Cambria"/>
              <a:cs typeface="Cambria"/>
            </a:endParaRPr>
          </a:p>
          <a:p>
            <a:endParaRPr lang="en-US" sz="2600" b="1" dirty="0" smtClean="0">
              <a:latin typeface="Cambria"/>
              <a:cs typeface="Cambria"/>
            </a:endParaRPr>
          </a:p>
          <a:p>
            <a:r>
              <a:rPr lang="en-US" sz="2000" b="1" dirty="0" smtClean="0">
                <a:latin typeface="Cambria"/>
                <a:cs typeface="Cambria"/>
              </a:rPr>
              <a:t>L  </a:t>
            </a:r>
            <a:r>
              <a:rPr lang="en-US" sz="2000" dirty="0" err="1" smtClean="0">
                <a:latin typeface="Cambria"/>
                <a:cs typeface="Cambria"/>
              </a:rPr>
              <a:t>ittle</a:t>
            </a:r>
            <a:r>
              <a:rPr lang="en-US" sz="2000" dirty="0" smtClean="0">
                <a:latin typeface="Cambria"/>
                <a:cs typeface="Cambria"/>
              </a:rPr>
              <a:t> </a:t>
            </a:r>
            <a:r>
              <a:rPr lang="en-US" sz="2000" dirty="0" err="1" smtClean="0">
                <a:latin typeface="Cambria"/>
                <a:cs typeface="Cambria"/>
              </a:rPr>
              <a:t>Lyctid</a:t>
            </a:r>
            <a:r>
              <a:rPr lang="en-US" sz="2000" dirty="0" smtClean="0">
                <a:latin typeface="Cambria"/>
                <a:cs typeface="Cambria"/>
              </a:rPr>
              <a:t> = up to </a:t>
            </a:r>
            <a:r>
              <a:rPr lang="en-US" sz="2000" b="1" dirty="0" smtClean="0">
                <a:latin typeface="Cambria"/>
                <a:cs typeface="Cambria"/>
              </a:rPr>
              <a:t>¼</a:t>
            </a:r>
            <a:r>
              <a:rPr lang="en-US" sz="2000" b="1" baseline="30000" dirty="0" smtClean="0">
                <a:latin typeface="Cambria"/>
                <a:cs typeface="Cambria"/>
              </a:rPr>
              <a:t>” </a:t>
            </a:r>
            <a:r>
              <a:rPr lang="en-US" sz="2000" dirty="0" smtClean="0">
                <a:latin typeface="Cambria"/>
                <a:cs typeface="Cambria"/>
              </a:rPr>
              <a:t>in length</a:t>
            </a:r>
          </a:p>
          <a:p>
            <a:pPr>
              <a:buNone/>
            </a:pPr>
            <a:endParaRPr lang="en-US" sz="4000" dirty="0" smtClean="0">
              <a:latin typeface="Cambria"/>
              <a:cs typeface="Cambria"/>
            </a:endParaRPr>
          </a:p>
          <a:p>
            <a:r>
              <a:rPr lang="en-US" sz="2000" b="1" dirty="0" smtClean="0">
                <a:latin typeface="Cambria"/>
                <a:cs typeface="Cambria"/>
              </a:rPr>
              <a:t>A </a:t>
            </a:r>
            <a:r>
              <a:rPr lang="en-US" sz="2000" dirty="0" err="1" smtClean="0">
                <a:latin typeface="Cambria"/>
                <a:cs typeface="Cambria"/>
              </a:rPr>
              <a:t>verage</a:t>
            </a:r>
            <a:r>
              <a:rPr lang="en-US" sz="2000" dirty="0" smtClean="0">
                <a:latin typeface="Cambria"/>
                <a:cs typeface="Cambria"/>
              </a:rPr>
              <a:t> </a:t>
            </a:r>
            <a:r>
              <a:rPr lang="en-US" sz="2000" dirty="0" err="1" smtClean="0">
                <a:latin typeface="Cambria"/>
                <a:cs typeface="Cambria"/>
              </a:rPr>
              <a:t>Anobiid</a:t>
            </a:r>
            <a:r>
              <a:rPr lang="en-US" sz="2000" dirty="0" smtClean="0">
                <a:latin typeface="Cambria"/>
                <a:cs typeface="Cambria"/>
              </a:rPr>
              <a:t> = up to </a:t>
            </a:r>
            <a:r>
              <a:rPr lang="en-US" sz="2000" b="1" dirty="0" smtClean="0">
                <a:latin typeface="Cambria"/>
                <a:cs typeface="Cambria"/>
              </a:rPr>
              <a:t>1/2”</a:t>
            </a:r>
            <a:r>
              <a:rPr lang="en-US" sz="2000" dirty="0" smtClean="0">
                <a:latin typeface="Cambria"/>
                <a:cs typeface="Cambria"/>
              </a:rPr>
              <a:t> in length</a:t>
            </a:r>
          </a:p>
          <a:p>
            <a:pPr>
              <a:buNone/>
            </a:pPr>
            <a:endParaRPr lang="en-US" sz="4000" dirty="0" smtClean="0">
              <a:latin typeface="Cambria"/>
              <a:cs typeface="Cambria"/>
            </a:endParaRPr>
          </a:p>
          <a:p>
            <a:r>
              <a:rPr lang="en-US" sz="2000" b="1" dirty="0" smtClean="0">
                <a:latin typeface="Cambria"/>
                <a:cs typeface="Cambria"/>
              </a:rPr>
              <a:t>B </a:t>
            </a:r>
            <a:r>
              <a:rPr lang="en-US" sz="2000" dirty="0" err="1" smtClean="0">
                <a:latin typeface="Cambria"/>
                <a:cs typeface="Cambria"/>
              </a:rPr>
              <a:t>ig</a:t>
            </a:r>
            <a:r>
              <a:rPr lang="en-US" sz="2000" dirty="0" smtClean="0">
                <a:latin typeface="Cambria"/>
                <a:cs typeface="Cambria"/>
              </a:rPr>
              <a:t> </a:t>
            </a:r>
            <a:r>
              <a:rPr lang="en-US" sz="2000" dirty="0" err="1" smtClean="0">
                <a:latin typeface="Cambria"/>
                <a:cs typeface="Cambria"/>
              </a:rPr>
              <a:t>Bostrichid</a:t>
            </a:r>
            <a:r>
              <a:rPr lang="en-US" sz="2000" dirty="0" smtClean="0">
                <a:latin typeface="Cambria"/>
                <a:cs typeface="Cambria"/>
              </a:rPr>
              <a:t> = variable, </a:t>
            </a:r>
            <a:r>
              <a:rPr lang="en-US" sz="2000" b="1" dirty="0" smtClean="0">
                <a:latin typeface="Cambria"/>
                <a:cs typeface="Cambria"/>
              </a:rPr>
              <a:t>1/2”</a:t>
            </a:r>
            <a:r>
              <a:rPr lang="en-US" sz="2000" dirty="0" smtClean="0">
                <a:latin typeface="Cambria"/>
                <a:cs typeface="Cambria"/>
              </a:rPr>
              <a:t> to </a:t>
            </a:r>
            <a:r>
              <a:rPr lang="en-US" sz="2000" b="1" dirty="0" smtClean="0">
                <a:latin typeface="Cambria"/>
                <a:cs typeface="Cambria"/>
              </a:rPr>
              <a:t>1”</a:t>
            </a:r>
            <a:r>
              <a:rPr lang="en-US" sz="2000" dirty="0" smtClean="0">
                <a:latin typeface="Cambria"/>
                <a:cs typeface="Cambria"/>
              </a:rPr>
              <a:t> in length</a:t>
            </a:r>
          </a:p>
          <a:p>
            <a:pPr>
              <a:buNone/>
            </a:pPr>
            <a:endParaRPr lang="en-US" sz="4000" dirty="0" smtClean="0">
              <a:latin typeface="Cambria"/>
              <a:cs typeface="Cambria"/>
            </a:endParaRPr>
          </a:p>
          <a:p>
            <a:r>
              <a:rPr lang="en-US" sz="2000" b="1" dirty="0" smtClean="0">
                <a:latin typeface="Cambria"/>
                <a:cs typeface="Cambria"/>
              </a:rPr>
              <a:t>O </a:t>
            </a:r>
            <a:r>
              <a:rPr lang="en-US" sz="2000" dirty="0" err="1" smtClean="0">
                <a:latin typeface="Cambria"/>
                <a:cs typeface="Cambria"/>
              </a:rPr>
              <a:t>ver</a:t>
            </a:r>
            <a:r>
              <a:rPr lang="en-US" sz="2000" dirty="0" smtClean="0">
                <a:latin typeface="Cambria"/>
                <a:cs typeface="Cambria"/>
              </a:rPr>
              <a:t>-sized Old House Borer = up to </a:t>
            </a:r>
            <a:r>
              <a:rPr lang="en-US" sz="2000" b="1" dirty="0" smtClean="0">
                <a:latin typeface="Cambria"/>
                <a:cs typeface="Cambria"/>
              </a:rPr>
              <a:t>1¼”    </a:t>
            </a:r>
          </a:p>
          <a:p>
            <a:pPr marL="0" indent="0">
              <a:buNone/>
            </a:pPr>
            <a:r>
              <a:rPr lang="en-US" sz="2000" dirty="0">
                <a:latin typeface="Cambria"/>
                <a:cs typeface="Cambria"/>
              </a:rPr>
              <a:t> </a:t>
            </a:r>
            <a:r>
              <a:rPr lang="en-US" sz="2000" dirty="0" smtClean="0">
                <a:latin typeface="Cambria"/>
                <a:cs typeface="Cambria"/>
              </a:rPr>
              <a:t>                                                             to </a:t>
            </a:r>
            <a:r>
              <a:rPr lang="en-US" sz="2000" b="1" dirty="0" smtClean="0">
                <a:latin typeface="Cambria"/>
                <a:cs typeface="Cambria"/>
              </a:rPr>
              <a:t>1½” </a:t>
            </a:r>
            <a:r>
              <a:rPr lang="en-US" sz="2000" dirty="0" smtClean="0">
                <a:latin typeface="Cambria"/>
                <a:cs typeface="Cambria"/>
              </a:rPr>
              <a:t>in</a:t>
            </a:r>
            <a:r>
              <a:rPr lang="en-US" sz="2000" b="1" dirty="0" smtClean="0">
                <a:latin typeface="Cambria"/>
                <a:cs typeface="Cambria"/>
              </a:rPr>
              <a:t> </a:t>
            </a:r>
            <a:r>
              <a:rPr lang="en-US" sz="2000" dirty="0" smtClean="0">
                <a:latin typeface="Cambria"/>
                <a:cs typeface="Cambria"/>
              </a:rPr>
              <a:t>length</a:t>
            </a:r>
          </a:p>
          <a:p>
            <a:pPr marL="0" indent="0">
              <a:buNone/>
            </a:pPr>
            <a:endParaRPr lang="en-US" sz="2000" dirty="0"/>
          </a:p>
        </p:txBody>
      </p:sp>
      <p:sp>
        <p:nvSpPr>
          <p:cNvPr id="4" name="Rectangle 3"/>
          <p:cNvSpPr/>
          <p:nvPr/>
        </p:nvSpPr>
        <p:spPr>
          <a:xfrm>
            <a:off x="3452453" y="2378704"/>
            <a:ext cx="326571" cy="3581004"/>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848729" y="5263128"/>
            <a:ext cx="1778001" cy="1229360"/>
          </a:xfrm>
          <a:prstGeom prst="rect">
            <a:avLst/>
          </a:prstGeom>
        </p:spPr>
      </p:pic>
      <p:pic>
        <p:nvPicPr>
          <p:cNvPr id="6" name="Picture 5"/>
          <p:cNvPicPr>
            <a:picLocks noChangeAspect="1"/>
          </p:cNvPicPr>
          <p:nvPr/>
        </p:nvPicPr>
        <p:blipFill>
          <a:blip r:embed="rId3"/>
          <a:stretch>
            <a:fillRect/>
          </a:stretch>
        </p:blipFill>
        <p:spPr>
          <a:xfrm>
            <a:off x="1040549" y="4237464"/>
            <a:ext cx="1338378" cy="890858"/>
          </a:xfrm>
          <a:prstGeom prst="rect">
            <a:avLst/>
          </a:prstGeom>
        </p:spPr>
      </p:pic>
      <p:pic>
        <p:nvPicPr>
          <p:cNvPr id="7" name="Picture 6"/>
          <p:cNvPicPr>
            <a:picLocks noChangeAspect="1"/>
          </p:cNvPicPr>
          <p:nvPr/>
        </p:nvPicPr>
        <p:blipFill>
          <a:blip r:embed="rId4"/>
          <a:stretch>
            <a:fillRect/>
          </a:stretch>
        </p:blipFill>
        <p:spPr>
          <a:xfrm>
            <a:off x="1199974" y="3283414"/>
            <a:ext cx="1025623" cy="834173"/>
          </a:xfrm>
          <a:prstGeom prst="rect">
            <a:avLst/>
          </a:prstGeom>
        </p:spPr>
      </p:pic>
      <p:sp>
        <p:nvSpPr>
          <p:cNvPr id="10" name="TextBox 9"/>
          <p:cNvSpPr txBox="1"/>
          <p:nvPr/>
        </p:nvSpPr>
        <p:spPr>
          <a:xfrm>
            <a:off x="1343617" y="3023220"/>
            <a:ext cx="1190188" cy="215444"/>
          </a:xfrm>
          <a:prstGeom prst="rect">
            <a:avLst/>
          </a:prstGeom>
          <a:solidFill>
            <a:srgbClr val="FFFFFF"/>
          </a:solidFill>
        </p:spPr>
        <p:txBody>
          <a:bodyPr wrap="square" rtlCol="0">
            <a:spAutoFit/>
          </a:bodyPr>
          <a:lstStyle/>
          <a:p>
            <a:endParaRPr lang="en-US" sz="800" dirty="0"/>
          </a:p>
        </p:txBody>
      </p:sp>
      <p:pic>
        <p:nvPicPr>
          <p:cNvPr id="11" name="Picture 4" descr="http://www.livingwithbugs.com/Images/ppb_larva.jpg"/>
          <p:cNvPicPr>
            <a:picLocks noChangeAspect="1" noChangeArrowheads="1"/>
          </p:cNvPicPr>
          <p:nvPr/>
        </p:nvPicPr>
        <p:blipFill>
          <a:blip r:embed="rId5" cstate="print"/>
          <a:srcRect/>
          <a:stretch>
            <a:fillRect/>
          </a:stretch>
        </p:blipFill>
        <p:spPr bwMode="auto">
          <a:xfrm>
            <a:off x="1343617" y="2443504"/>
            <a:ext cx="715891" cy="579716"/>
          </a:xfrm>
          <a:prstGeom prst="rect">
            <a:avLst/>
          </a:prstGeom>
          <a:noFill/>
        </p:spPr>
      </p:pic>
      <p:sp>
        <p:nvSpPr>
          <p:cNvPr id="12" name="TextBox 11"/>
          <p:cNvSpPr txBox="1"/>
          <p:nvPr/>
        </p:nvSpPr>
        <p:spPr>
          <a:xfrm>
            <a:off x="0" y="1544444"/>
            <a:ext cx="9143999" cy="400110"/>
          </a:xfrm>
          <a:prstGeom prst="rect">
            <a:avLst/>
          </a:prstGeom>
          <a:noFill/>
        </p:spPr>
        <p:txBody>
          <a:bodyPr wrap="square" rtlCol="0">
            <a:spAutoFit/>
          </a:bodyPr>
          <a:lstStyle/>
          <a:p>
            <a:pPr algn="ctr"/>
            <a:r>
              <a:rPr lang="en-US" sz="2000" dirty="0" smtClean="0">
                <a:latin typeface="Cambria"/>
                <a:cs typeface="Cambria"/>
              </a:rPr>
              <a:t>Remember the acronym </a:t>
            </a:r>
            <a:r>
              <a:rPr lang="en-US" sz="2000" b="1" dirty="0" smtClean="0">
                <a:latin typeface="Cambria"/>
                <a:cs typeface="Cambria"/>
              </a:rPr>
              <a:t>LABO</a:t>
            </a:r>
            <a:endParaRPr lang="en-US" sz="2000" b="1" dirty="0">
              <a:latin typeface="Cambria"/>
              <a:cs typeface="Cambria"/>
            </a:endParaRPr>
          </a:p>
        </p:txBody>
      </p:sp>
    </p:spTree>
    <p:extLst>
      <p:ext uri="{BB962C8B-B14F-4D97-AF65-F5344CB8AC3E}">
        <p14:creationId xmlns:p14="http://schemas.microsoft.com/office/powerpoint/2010/main" val="16886314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6321"/>
            <a:ext cx="8229600" cy="1143000"/>
          </a:xfrm>
        </p:spPr>
        <p:txBody>
          <a:bodyPr>
            <a:normAutofit/>
          </a:bodyPr>
          <a:lstStyle/>
          <a:p>
            <a:r>
              <a:rPr lang="en-US" sz="3200" b="1" i="1" dirty="0" smtClean="0"/>
              <a:t>Moisture Requirements of Wood Destroying Beetles in Structural Wood</a:t>
            </a:r>
            <a:endParaRPr lang="en-US" sz="3200" b="1" i="1" dirty="0"/>
          </a:p>
        </p:txBody>
      </p:sp>
      <p:sp>
        <p:nvSpPr>
          <p:cNvPr id="4" name="Content Placeholder 2"/>
          <p:cNvSpPr>
            <a:spLocks noGrp="1"/>
          </p:cNvSpPr>
          <p:nvPr>
            <p:ph idx="1"/>
          </p:nvPr>
        </p:nvSpPr>
        <p:spPr>
          <a:xfrm>
            <a:off x="3047999" y="1823447"/>
            <a:ext cx="5962953" cy="4525963"/>
          </a:xfrm>
        </p:spPr>
        <p:txBody>
          <a:bodyPr>
            <a:normAutofit/>
          </a:bodyPr>
          <a:lstStyle/>
          <a:p>
            <a:r>
              <a:rPr lang="en-US" sz="2000" dirty="0" err="1" smtClean="0">
                <a:latin typeface="Cambria"/>
                <a:cs typeface="Cambria"/>
              </a:rPr>
              <a:t>Lyctid</a:t>
            </a:r>
            <a:r>
              <a:rPr lang="en-US" sz="2000" dirty="0" smtClean="0">
                <a:latin typeface="Cambria"/>
                <a:cs typeface="Cambria"/>
              </a:rPr>
              <a:t> = </a:t>
            </a:r>
            <a:r>
              <a:rPr lang="en-US" sz="2000" b="1" dirty="0" smtClean="0">
                <a:latin typeface="Cambria"/>
                <a:cs typeface="Cambria"/>
              </a:rPr>
              <a:t>6%</a:t>
            </a:r>
            <a:r>
              <a:rPr lang="en-US" sz="2000" dirty="0" smtClean="0">
                <a:latin typeface="Cambria"/>
                <a:cs typeface="Cambria"/>
              </a:rPr>
              <a:t> to </a:t>
            </a:r>
            <a:r>
              <a:rPr lang="en-US" sz="2000" b="1" dirty="0" smtClean="0">
                <a:latin typeface="Cambria"/>
                <a:cs typeface="Cambria"/>
              </a:rPr>
              <a:t>30%</a:t>
            </a:r>
          </a:p>
          <a:p>
            <a:endParaRPr lang="en-US" sz="2000" dirty="0" smtClean="0">
              <a:latin typeface="Cambria"/>
              <a:cs typeface="Cambria"/>
            </a:endParaRPr>
          </a:p>
          <a:p>
            <a:pPr marL="0" indent="0">
              <a:buNone/>
            </a:pPr>
            <a:endParaRPr lang="en-US" sz="2400" dirty="0">
              <a:latin typeface="Cambria"/>
              <a:cs typeface="Cambria"/>
            </a:endParaRPr>
          </a:p>
          <a:p>
            <a:r>
              <a:rPr lang="en-US" sz="2000" dirty="0" err="1" smtClean="0">
                <a:latin typeface="Cambria"/>
                <a:cs typeface="Cambria"/>
              </a:rPr>
              <a:t>Anobiid</a:t>
            </a:r>
            <a:r>
              <a:rPr lang="en-US" sz="2000" dirty="0" smtClean="0">
                <a:latin typeface="Cambria"/>
                <a:cs typeface="Cambria"/>
              </a:rPr>
              <a:t> = </a:t>
            </a:r>
            <a:r>
              <a:rPr lang="en-US" sz="2000" b="1" dirty="0" smtClean="0">
                <a:latin typeface="Cambria"/>
                <a:cs typeface="Cambria"/>
              </a:rPr>
              <a:t>13%</a:t>
            </a:r>
            <a:r>
              <a:rPr lang="en-US" sz="2000" dirty="0" smtClean="0">
                <a:latin typeface="Cambria"/>
                <a:cs typeface="Cambria"/>
              </a:rPr>
              <a:t> to </a:t>
            </a:r>
            <a:r>
              <a:rPr lang="en-US" sz="2000" b="1" dirty="0" smtClean="0">
                <a:latin typeface="Cambria"/>
                <a:cs typeface="Cambria"/>
              </a:rPr>
              <a:t>30%</a:t>
            </a:r>
          </a:p>
          <a:p>
            <a:endParaRPr lang="en-US" sz="2000" dirty="0">
              <a:latin typeface="Cambria"/>
              <a:cs typeface="Cambria"/>
            </a:endParaRPr>
          </a:p>
          <a:p>
            <a:endParaRPr lang="en-US" sz="2000" dirty="0" smtClean="0">
              <a:latin typeface="Cambria"/>
              <a:cs typeface="Cambria"/>
            </a:endParaRPr>
          </a:p>
          <a:p>
            <a:r>
              <a:rPr lang="en-US" sz="2000" dirty="0" err="1" smtClean="0">
                <a:latin typeface="Cambria"/>
                <a:cs typeface="Cambria"/>
              </a:rPr>
              <a:t>Bostrichid</a:t>
            </a:r>
            <a:r>
              <a:rPr lang="en-US" sz="2000" dirty="0" smtClean="0">
                <a:latin typeface="Cambria"/>
                <a:cs typeface="Cambria"/>
              </a:rPr>
              <a:t> = </a:t>
            </a:r>
            <a:r>
              <a:rPr lang="en-US" sz="2000" b="1" dirty="0" smtClean="0">
                <a:latin typeface="Cambria"/>
                <a:cs typeface="Cambria"/>
              </a:rPr>
              <a:t>13% </a:t>
            </a:r>
            <a:r>
              <a:rPr lang="en-US" sz="2000" dirty="0" smtClean="0">
                <a:latin typeface="Cambria"/>
                <a:cs typeface="Cambria"/>
              </a:rPr>
              <a:t>to </a:t>
            </a:r>
            <a:r>
              <a:rPr lang="en-US" sz="2000" b="1" dirty="0" smtClean="0">
                <a:latin typeface="Cambria"/>
                <a:cs typeface="Cambria"/>
              </a:rPr>
              <a:t>30%</a:t>
            </a:r>
            <a:r>
              <a:rPr lang="en-US" sz="2000" dirty="0" smtClean="0">
                <a:latin typeface="Cambria"/>
                <a:cs typeface="Cambria"/>
              </a:rPr>
              <a:t>, some species higher</a:t>
            </a:r>
          </a:p>
          <a:p>
            <a:endParaRPr lang="en-US" sz="2000" dirty="0" smtClean="0">
              <a:latin typeface="Cambria"/>
              <a:cs typeface="Cambria"/>
            </a:endParaRPr>
          </a:p>
          <a:p>
            <a:pPr>
              <a:buNone/>
            </a:pPr>
            <a:endParaRPr lang="en-US" sz="1000" dirty="0" smtClean="0">
              <a:latin typeface="Cambria"/>
              <a:cs typeface="Cambria"/>
            </a:endParaRPr>
          </a:p>
          <a:p>
            <a:pPr>
              <a:buNone/>
            </a:pPr>
            <a:endParaRPr lang="en-US" sz="1600" dirty="0" smtClean="0">
              <a:latin typeface="Cambria"/>
              <a:cs typeface="Cambria"/>
            </a:endParaRPr>
          </a:p>
          <a:p>
            <a:r>
              <a:rPr lang="en-US" sz="2000" dirty="0" smtClean="0">
                <a:latin typeface="Cambria"/>
                <a:cs typeface="Cambria"/>
              </a:rPr>
              <a:t>Old House Borer = at least </a:t>
            </a:r>
            <a:r>
              <a:rPr lang="en-US" sz="2000" b="1" dirty="0" smtClean="0">
                <a:latin typeface="Cambria"/>
                <a:cs typeface="Cambria"/>
              </a:rPr>
              <a:t>13% </a:t>
            </a:r>
            <a:endParaRPr lang="en-US" sz="2000" b="1" dirty="0"/>
          </a:p>
        </p:txBody>
      </p:sp>
      <p:pic>
        <p:nvPicPr>
          <p:cNvPr id="6" name="Picture 2" descr="Lyctus opaculus LeConte, 1866 - Lyctus opaculus"/>
          <p:cNvPicPr>
            <a:picLocks noChangeAspect="1" noChangeArrowheads="1"/>
          </p:cNvPicPr>
          <p:nvPr/>
        </p:nvPicPr>
        <p:blipFill>
          <a:blip r:embed="rId2" cstate="print"/>
          <a:srcRect/>
          <a:stretch>
            <a:fillRect/>
          </a:stretch>
        </p:blipFill>
        <p:spPr bwMode="auto">
          <a:xfrm rot="16200000">
            <a:off x="1827292" y="1516051"/>
            <a:ext cx="648498" cy="11946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grpSp>
        <p:nvGrpSpPr>
          <p:cNvPr id="7" name="Group 6"/>
          <p:cNvGrpSpPr/>
          <p:nvPr/>
        </p:nvGrpSpPr>
        <p:grpSpPr>
          <a:xfrm rot="16200000">
            <a:off x="1749081" y="2238741"/>
            <a:ext cx="928439" cy="2080117"/>
            <a:chOff x="3501859" y="206918"/>
            <a:chExt cx="1708171" cy="3394920"/>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3"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0" name="Picture 8" descr="http://www.zin.ru/animalia/coleoptera/images/rhidomkm.jpg"/>
          <p:cNvPicPr>
            <a:picLocks noChangeAspect="1" noChangeArrowheads="1"/>
          </p:cNvPicPr>
          <p:nvPr/>
        </p:nvPicPr>
        <p:blipFill>
          <a:blip r:embed="rId4" cstate="print"/>
          <a:srcRect/>
          <a:stretch>
            <a:fillRect/>
          </a:stretch>
        </p:blipFill>
        <p:spPr bwMode="auto">
          <a:xfrm rot="16200000">
            <a:off x="1258450" y="3340361"/>
            <a:ext cx="1182601" cy="1966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123" y="4797093"/>
            <a:ext cx="3053045" cy="148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4240" y="1531183"/>
            <a:ext cx="1378534" cy="261610"/>
          </a:xfrm>
          <a:prstGeom prst="rect">
            <a:avLst/>
          </a:prstGeom>
          <a:solidFill>
            <a:srgbClr val="FFFFFF"/>
          </a:solidFill>
        </p:spPr>
        <p:txBody>
          <a:bodyPr wrap="square" rtlCol="0">
            <a:spAutoFit/>
          </a:bodyPr>
          <a:lstStyle/>
          <a:p>
            <a:endParaRPr lang="en-US" sz="1100" dirty="0"/>
          </a:p>
        </p:txBody>
      </p:sp>
      <p:sp>
        <p:nvSpPr>
          <p:cNvPr id="12" name="TextBox 11"/>
          <p:cNvSpPr txBox="1"/>
          <p:nvPr/>
        </p:nvSpPr>
        <p:spPr>
          <a:xfrm>
            <a:off x="1554239" y="2437601"/>
            <a:ext cx="127572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748842" y="1789102"/>
            <a:ext cx="184666" cy="1569660"/>
          </a:xfrm>
          <a:prstGeom prst="rect">
            <a:avLst/>
          </a:prstGeom>
          <a:solidFill>
            <a:srgbClr val="FFFFFF"/>
          </a:solidFill>
        </p:spPr>
        <p:txBody>
          <a:bodyPr wrap="none" rtlCol="0">
            <a:spAutoFit/>
          </a:bodyPr>
          <a:lstStyle/>
          <a:p>
            <a:endParaRPr lang="en-US" sz="9600" dirty="0"/>
          </a:p>
        </p:txBody>
      </p:sp>
      <p:sp>
        <p:nvSpPr>
          <p:cNvPr id="14" name="TextBox 13"/>
          <p:cNvSpPr txBox="1"/>
          <p:nvPr/>
        </p:nvSpPr>
        <p:spPr>
          <a:xfrm>
            <a:off x="2748842" y="3373687"/>
            <a:ext cx="235394" cy="830997"/>
          </a:xfrm>
          <a:prstGeom prst="rect">
            <a:avLst/>
          </a:prstGeom>
          <a:solidFill>
            <a:srgbClr val="FFFFFF"/>
          </a:solidFill>
        </p:spPr>
        <p:txBody>
          <a:bodyPr wrap="square" rtlCol="0">
            <a:spAutoFit/>
          </a:bodyPr>
          <a:lstStyle/>
          <a:p>
            <a:endParaRPr lang="en-US" sz="1600" dirty="0" smtClean="0"/>
          </a:p>
          <a:p>
            <a:endParaRPr lang="en-US" sz="1600" dirty="0"/>
          </a:p>
          <a:p>
            <a:endParaRPr lang="en-US" sz="1600" dirty="0"/>
          </a:p>
        </p:txBody>
      </p:sp>
      <p:sp>
        <p:nvSpPr>
          <p:cNvPr id="15" name="TextBox 14"/>
          <p:cNvSpPr txBox="1"/>
          <p:nvPr/>
        </p:nvSpPr>
        <p:spPr>
          <a:xfrm>
            <a:off x="2799570" y="4156303"/>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6" name="TextBox 15"/>
          <p:cNvSpPr txBox="1"/>
          <p:nvPr/>
        </p:nvSpPr>
        <p:spPr>
          <a:xfrm>
            <a:off x="217714" y="6192762"/>
            <a:ext cx="1433286" cy="369332"/>
          </a:xfrm>
          <a:prstGeom prst="rect">
            <a:avLst/>
          </a:prstGeom>
          <a:solidFill>
            <a:srgbClr val="FFFFFF"/>
          </a:solidFill>
        </p:spPr>
        <p:txBody>
          <a:bodyPr wrap="square" rtlCol="0">
            <a:spAutoFit/>
          </a:bodyPr>
          <a:lstStyle/>
          <a:p>
            <a:endParaRPr lang="en-US" dirty="0"/>
          </a:p>
        </p:txBody>
      </p:sp>
      <p:sp>
        <p:nvSpPr>
          <p:cNvPr id="17" name="TextBox 16"/>
          <p:cNvSpPr txBox="1"/>
          <p:nvPr/>
        </p:nvSpPr>
        <p:spPr>
          <a:xfrm>
            <a:off x="678393" y="3732512"/>
            <a:ext cx="228749" cy="120032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p:txBody>
      </p:sp>
      <p:sp>
        <p:nvSpPr>
          <p:cNvPr id="20" name="TextBox 19"/>
          <p:cNvSpPr txBox="1"/>
          <p:nvPr/>
        </p:nvSpPr>
        <p:spPr>
          <a:xfrm>
            <a:off x="1046238" y="2757714"/>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21" name="TextBox 20"/>
          <p:cNvSpPr txBox="1"/>
          <p:nvPr/>
        </p:nvSpPr>
        <p:spPr>
          <a:xfrm>
            <a:off x="866298" y="3477381"/>
            <a:ext cx="184666" cy="369332"/>
          </a:xfrm>
          <a:prstGeom prst="rect">
            <a:avLst/>
          </a:prstGeom>
          <a:solidFill>
            <a:srgbClr val="FFFFFF"/>
          </a:solidFill>
        </p:spPr>
        <p:txBody>
          <a:bodyPr wrap="none" rtlCol="0">
            <a:spAutoFit/>
          </a:bodyPr>
          <a:lstStyle/>
          <a:p>
            <a:endParaRPr lang="en-US" dirty="0"/>
          </a:p>
        </p:txBody>
      </p:sp>
      <p:sp>
        <p:nvSpPr>
          <p:cNvPr id="22" name="TextBox 21"/>
          <p:cNvSpPr txBox="1"/>
          <p:nvPr/>
        </p:nvSpPr>
        <p:spPr>
          <a:xfrm>
            <a:off x="2515809" y="3642647"/>
            <a:ext cx="317393"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6645078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Types of Wood Products Attacked By </a:t>
            </a:r>
            <a:r>
              <a:rPr lang="en-US" sz="3200" b="1" i="1" dirty="0" err="1" smtClean="0"/>
              <a:t>Reinfesting</a:t>
            </a:r>
            <a:r>
              <a:rPr lang="en-US" sz="3200" b="1" i="1" dirty="0" smtClean="0"/>
              <a:t> Wood Destroying Beetles</a:t>
            </a:r>
            <a:endParaRPr lang="en-US" sz="3200" b="1" i="1" dirty="0"/>
          </a:p>
        </p:txBody>
      </p:sp>
      <p:sp>
        <p:nvSpPr>
          <p:cNvPr id="4" name="Content Placeholder 2"/>
          <p:cNvSpPr>
            <a:spLocks noGrp="1"/>
          </p:cNvSpPr>
          <p:nvPr>
            <p:ph idx="1"/>
          </p:nvPr>
        </p:nvSpPr>
        <p:spPr>
          <a:xfrm>
            <a:off x="3047999" y="1748997"/>
            <a:ext cx="5962953" cy="4525963"/>
          </a:xfrm>
        </p:spPr>
        <p:txBody>
          <a:bodyPr>
            <a:noAutofit/>
          </a:bodyPr>
          <a:lstStyle/>
          <a:p>
            <a:r>
              <a:rPr lang="en-US" sz="2000" dirty="0" err="1" smtClean="0">
                <a:latin typeface="Cambria"/>
                <a:cs typeface="Cambria"/>
              </a:rPr>
              <a:t>Lyctid</a:t>
            </a:r>
            <a:r>
              <a:rPr lang="en-US" sz="2000" dirty="0" smtClean="0">
                <a:latin typeface="Cambria"/>
                <a:cs typeface="Cambria"/>
              </a:rPr>
              <a:t> = lumber and newly manufactured </a:t>
            </a:r>
          </a:p>
          <a:p>
            <a:pPr marL="0" indent="0">
              <a:buNone/>
            </a:pPr>
            <a:r>
              <a:rPr lang="en-US" sz="2000" dirty="0">
                <a:latin typeface="Cambria"/>
                <a:cs typeface="Cambria"/>
              </a:rPr>
              <a:t> </a:t>
            </a:r>
            <a:r>
              <a:rPr lang="en-US" sz="2000" dirty="0" smtClean="0">
                <a:latin typeface="Cambria"/>
                <a:cs typeface="Cambria"/>
              </a:rPr>
              <a:t>                     products (cabinets &amp; flooring),</a:t>
            </a:r>
          </a:p>
          <a:p>
            <a:pPr marL="0" indent="0">
              <a:buNone/>
            </a:pPr>
            <a:r>
              <a:rPr lang="en-US" sz="2000" dirty="0" smtClean="0">
                <a:latin typeface="Cambria"/>
                <a:cs typeface="Cambria"/>
              </a:rPr>
              <a:t>                      usually found inside structures</a:t>
            </a:r>
          </a:p>
          <a:p>
            <a:pPr marL="0" indent="0">
              <a:buNone/>
            </a:pPr>
            <a:endParaRPr lang="en-US" sz="800" dirty="0">
              <a:latin typeface="Cambria"/>
              <a:cs typeface="Cambria"/>
            </a:endParaRPr>
          </a:p>
          <a:p>
            <a:r>
              <a:rPr lang="en-US" sz="2000" dirty="0" err="1" smtClean="0">
                <a:latin typeface="Cambria"/>
                <a:cs typeface="Cambria"/>
              </a:rPr>
              <a:t>Anobiid</a:t>
            </a:r>
            <a:r>
              <a:rPr lang="en-US" sz="2000" dirty="0" smtClean="0">
                <a:latin typeface="Cambria"/>
                <a:cs typeface="Cambria"/>
              </a:rPr>
              <a:t> = Some manufactured products, </a:t>
            </a:r>
          </a:p>
          <a:p>
            <a:pPr marL="0" indent="0">
              <a:buNone/>
            </a:pPr>
            <a:r>
              <a:rPr lang="en-US" sz="2000" dirty="0">
                <a:latin typeface="Cambria"/>
                <a:cs typeface="Cambria"/>
              </a:rPr>
              <a:t> </a:t>
            </a:r>
            <a:r>
              <a:rPr lang="en-US" sz="2000" dirty="0" smtClean="0">
                <a:latin typeface="Cambria"/>
                <a:cs typeface="Cambria"/>
              </a:rPr>
              <a:t>                        structural timbers and lumber</a:t>
            </a:r>
          </a:p>
          <a:p>
            <a:pPr marL="0" indent="0">
              <a:buNone/>
            </a:pPr>
            <a:r>
              <a:rPr lang="en-US" sz="2000" dirty="0" smtClean="0">
                <a:latin typeface="Cambria"/>
                <a:cs typeface="Cambria"/>
              </a:rPr>
              <a:t>                         (most often found in crawl spaces)</a:t>
            </a:r>
            <a:endParaRPr lang="en-US" sz="2000" dirty="0">
              <a:latin typeface="Cambria"/>
              <a:cs typeface="Cambria"/>
            </a:endParaRPr>
          </a:p>
          <a:p>
            <a:endParaRPr lang="en-US" sz="800" dirty="0" smtClean="0">
              <a:latin typeface="Cambria"/>
              <a:cs typeface="Cambria"/>
            </a:endParaRPr>
          </a:p>
          <a:p>
            <a:r>
              <a:rPr lang="en-US" sz="2000" dirty="0" err="1" smtClean="0">
                <a:latin typeface="Cambria"/>
                <a:cs typeface="Cambria"/>
              </a:rPr>
              <a:t>Bostrichid</a:t>
            </a:r>
            <a:r>
              <a:rPr lang="en-US" sz="2000" dirty="0" smtClean="0">
                <a:latin typeface="Cambria"/>
                <a:cs typeface="Cambria"/>
              </a:rPr>
              <a:t> = Manufactured products, </a:t>
            </a:r>
          </a:p>
          <a:p>
            <a:pPr marL="0" indent="0">
              <a:buNone/>
            </a:pPr>
            <a:r>
              <a:rPr lang="en-US" sz="2000" dirty="0">
                <a:latin typeface="Cambria"/>
                <a:cs typeface="Cambria"/>
              </a:rPr>
              <a:t> </a:t>
            </a:r>
            <a:r>
              <a:rPr lang="en-US" sz="2000" dirty="0" smtClean="0">
                <a:latin typeface="Cambria"/>
                <a:cs typeface="Cambria"/>
              </a:rPr>
              <a:t>                              structural timbers and lumber  </a:t>
            </a:r>
          </a:p>
          <a:p>
            <a:pPr marL="0" indent="0">
              <a:buNone/>
            </a:pPr>
            <a:r>
              <a:rPr lang="en-US" sz="2000" dirty="0">
                <a:latin typeface="Cambria"/>
                <a:cs typeface="Cambria"/>
              </a:rPr>
              <a:t> </a:t>
            </a:r>
            <a:r>
              <a:rPr lang="en-US" sz="2000" dirty="0" smtClean="0">
                <a:latin typeface="Cambria"/>
                <a:cs typeface="Cambria"/>
              </a:rPr>
              <a:t>                             </a:t>
            </a:r>
          </a:p>
          <a:p>
            <a:r>
              <a:rPr lang="en-US" sz="2000" dirty="0" smtClean="0">
                <a:latin typeface="Cambria"/>
                <a:cs typeface="Cambria"/>
              </a:rPr>
              <a:t>Old House Borer = Structural timbers and</a:t>
            </a:r>
          </a:p>
          <a:p>
            <a:pPr marL="0" indent="0">
              <a:buNone/>
            </a:pPr>
            <a:r>
              <a:rPr lang="en-US" sz="2000" dirty="0">
                <a:latin typeface="Cambria"/>
                <a:cs typeface="Cambria"/>
              </a:rPr>
              <a:t> </a:t>
            </a:r>
            <a:r>
              <a:rPr lang="en-US" sz="2000" dirty="0" smtClean="0">
                <a:latin typeface="Cambria"/>
                <a:cs typeface="Cambria"/>
              </a:rPr>
              <a:t>                                          lumber </a:t>
            </a:r>
            <a:endParaRPr lang="en-US" sz="2000" dirty="0"/>
          </a:p>
        </p:txBody>
      </p:sp>
      <p:pic>
        <p:nvPicPr>
          <p:cNvPr id="6" name="Picture 2" descr="Lyctus opaculus LeConte, 1866 - Lyctus opaculus"/>
          <p:cNvPicPr>
            <a:picLocks noChangeAspect="1" noChangeArrowheads="1"/>
          </p:cNvPicPr>
          <p:nvPr/>
        </p:nvPicPr>
        <p:blipFill>
          <a:blip r:embed="rId2" cstate="print"/>
          <a:srcRect/>
          <a:stretch>
            <a:fillRect/>
          </a:stretch>
        </p:blipFill>
        <p:spPr bwMode="auto">
          <a:xfrm rot="16200000">
            <a:off x="1827292" y="1516051"/>
            <a:ext cx="648498" cy="11946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grpSp>
        <p:nvGrpSpPr>
          <p:cNvPr id="7" name="Group 6"/>
          <p:cNvGrpSpPr/>
          <p:nvPr/>
        </p:nvGrpSpPr>
        <p:grpSpPr>
          <a:xfrm rot="16200000">
            <a:off x="1749081" y="2238741"/>
            <a:ext cx="928439" cy="2080117"/>
            <a:chOff x="3501859" y="206918"/>
            <a:chExt cx="1708171" cy="3394920"/>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3"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0" name="Picture 8" descr="http://www.zin.ru/animalia/coleoptera/images/rhidomkm.jpg"/>
          <p:cNvPicPr>
            <a:picLocks noChangeAspect="1" noChangeArrowheads="1"/>
          </p:cNvPicPr>
          <p:nvPr/>
        </p:nvPicPr>
        <p:blipFill>
          <a:blip r:embed="rId4" cstate="print"/>
          <a:srcRect/>
          <a:stretch>
            <a:fillRect/>
          </a:stretch>
        </p:blipFill>
        <p:spPr bwMode="auto">
          <a:xfrm rot="16200000">
            <a:off x="1258450" y="3340361"/>
            <a:ext cx="1182601" cy="19669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123" y="4797093"/>
            <a:ext cx="3053045" cy="148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54240" y="1531183"/>
            <a:ext cx="1378534" cy="261610"/>
          </a:xfrm>
          <a:prstGeom prst="rect">
            <a:avLst/>
          </a:prstGeom>
          <a:solidFill>
            <a:srgbClr val="FFFFFF"/>
          </a:solidFill>
        </p:spPr>
        <p:txBody>
          <a:bodyPr wrap="square" rtlCol="0">
            <a:spAutoFit/>
          </a:bodyPr>
          <a:lstStyle/>
          <a:p>
            <a:endParaRPr lang="en-US" sz="1100" dirty="0"/>
          </a:p>
        </p:txBody>
      </p:sp>
      <p:sp>
        <p:nvSpPr>
          <p:cNvPr id="12" name="TextBox 11"/>
          <p:cNvSpPr txBox="1"/>
          <p:nvPr/>
        </p:nvSpPr>
        <p:spPr>
          <a:xfrm>
            <a:off x="1554239" y="2437601"/>
            <a:ext cx="127572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748842" y="1789102"/>
            <a:ext cx="184666" cy="1569660"/>
          </a:xfrm>
          <a:prstGeom prst="rect">
            <a:avLst/>
          </a:prstGeom>
          <a:solidFill>
            <a:srgbClr val="FFFFFF"/>
          </a:solidFill>
        </p:spPr>
        <p:txBody>
          <a:bodyPr wrap="none" rtlCol="0">
            <a:spAutoFit/>
          </a:bodyPr>
          <a:lstStyle/>
          <a:p>
            <a:endParaRPr lang="en-US" sz="9600" dirty="0"/>
          </a:p>
        </p:txBody>
      </p:sp>
      <p:sp>
        <p:nvSpPr>
          <p:cNvPr id="14" name="TextBox 13"/>
          <p:cNvSpPr txBox="1"/>
          <p:nvPr/>
        </p:nvSpPr>
        <p:spPr>
          <a:xfrm>
            <a:off x="2748842" y="3373687"/>
            <a:ext cx="235394" cy="830997"/>
          </a:xfrm>
          <a:prstGeom prst="rect">
            <a:avLst/>
          </a:prstGeom>
          <a:solidFill>
            <a:srgbClr val="FFFFFF"/>
          </a:solidFill>
        </p:spPr>
        <p:txBody>
          <a:bodyPr wrap="square" rtlCol="0">
            <a:spAutoFit/>
          </a:bodyPr>
          <a:lstStyle/>
          <a:p>
            <a:endParaRPr lang="en-US" sz="1600" dirty="0" smtClean="0"/>
          </a:p>
          <a:p>
            <a:endParaRPr lang="en-US" sz="1600" dirty="0"/>
          </a:p>
          <a:p>
            <a:endParaRPr lang="en-US" sz="1600" dirty="0"/>
          </a:p>
        </p:txBody>
      </p:sp>
      <p:sp>
        <p:nvSpPr>
          <p:cNvPr id="15" name="TextBox 14"/>
          <p:cNvSpPr txBox="1"/>
          <p:nvPr/>
        </p:nvSpPr>
        <p:spPr>
          <a:xfrm>
            <a:off x="2799570" y="4156303"/>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6" name="TextBox 15"/>
          <p:cNvSpPr txBox="1"/>
          <p:nvPr/>
        </p:nvSpPr>
        <p:spPr>
          <a:xfrm>
            <a:off x="217714" y="6192762"/>
            <a:ext cx="1433286" cy="369332"/>
          </a:xfrm>
          <a:prstGeom prst="rect">
            <a:avLst/>
          </a:prstGeom>
          <a:solidFill>
            <a:srgbClr val="FFFFFF"/>
          </a:solidFill>
        </p:spPr>
        <p:txBody>
          <a:bodyPr wrap="square" rtlCol="0">
            <a:spAutoFit/>
          </a:bodyPr>
          <a:lstStyle/>
          <a:p>
            <a:endParaRPr lang="en-US" dirty="0"/>
          </a:p>
        </p:txBody>
      </p:sp>
      <p:sp>
        <p:nvSpPr>
          <p:cNvPr id="17" name="TextBox 16"/>
          <p:cNvSpPr txBox="1"/>
          <p:nvPr/>
        </p:nvSpPr>
        <p:spPr>
          <a:xfrm>
            <a:off x="678393" y="3732512"/>
            <a:ext cx="228749" cy="120032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p:txBody>
      </p:sp>
      <p:sp>
        <p:nvSpPr>
          <p:cNvPr id="20" name="TextBox 19"/>
          <p:cNvSpPr txBox="1"/>
          <p:nvPr/>
        </p:nvSpPr>
        <p:spPr>
          <a:xfrm>
            <a:off x="1046238" y="2757714"/>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21" name="TextBox 20"/>
          <p:cNvSpPr txBox="1"/>
          <p:nvPr/>
        </p:nvSpPr>
        <p:spPr>
          <a:xfrm>
            <a:off x="866298" y="3477381"/>
            <a:ext cx="184666" cy="369332"/>
          </a:xfrm>
          <a:prstGeom prst="rect">
            <a:avLst/>
          </a:prstGeom>
          <a:solidFill>
            <a:srgbClr val="FFFFFF"/>
          </a:solidFill>
        </p:spPr>
        <p:txBody>
          <a:bodyPr wrap="none" rtlCol="0">
            <a:spAutoFit/>
          </a:bodyPr>
          <a:lstStyle/>
          <a:p>
            <a:endParaRPr lang="en-US" dirty="0"/>
          </a:p>
        </p:txBody>
      </p:sp>
      <p:sp>
        <p:nvSpPr>
          <p:cNvPr id="22" name="TextBox 21"/>
          <p:cNvSpPr txBox="1"/>
          <p:nvPr/>
        </p:nvSpPr>
        <p:spPr>
          <a:xfrm>
            <a:off x="2515809" y="3642647"/>
            <a:ext cx="317393"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191088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6019"/>
            <a:ext cx="8229600" cy="1143000"/>
          </a:xfrm>
        </p:spPr>
        <p:txBody>
          <a:bodyPr>
            <a:normAutofit/>
          </a:bodyPr>
          <a:lstStyle/>
          <a:p>
            <a:r>
              <a:rPr lang="en-US" sz="3200" b="1" i="1" dirty="0" smtClean="0"/>
              <a:t>Life Cycle and Habits of </a:t>
            </a:r>
            <a:r>
              <a:rPr lang="en-US" sz="3200" b="1" i="1" dirty="0" err="1" smtClean="0"/>
              <a:t>Lyctid</a:t>
            </a:r>
            <a:r>
              <a:rPr lang="en-US" sz="3200" b="1" i="1" dirty="0" smtClean="0"/>
              <a:t> PPBs</a:t>
            </a:r>
            <a:br>
              <a:rPr lang="en-US" sz="3200" b="1" i="1" dirty="0" smtClean="0"/>
            </a:br>
            <a:r>
              <a:rPr lang="en-US" sz="3200" b="1" i="1" u="sng" dirty="0" smtClean="0"/>
              <a:t>True Powder Post Beetles</a:t>
            </a:r>
            <a:endParaRPr lang="en-US" sz="3200" dirty="0"/>
          </a:p>
        </p:txBody>
      </p:sp>
      <p:sp>
        <p:nvSpPr>
          <p:cNvPr id="3" name="Content Placeholder 2"/>
          <p:cNvSpPr>
            <a:spLocks noGrp="1"/>
          </p:cNvSpPr>
          <p:nvPr>
            <p:ph idx="1"/>
          </p:nvPr>
        </p:nvSpPr>
        <p:spPr>
          <a:xfrm>
            <a:off x="562429" y="1590602"/>
            <a:ext cx="8124371" cy="5100562"/>
          </a:xfrm>
        </p:spPr>
        <p:txBody>
          <a:bodyPr>
            <a:normAutofit fontScale="62500" lnSpcReduction="20000"/>
          </a:bodyPr>
          <a:lstStyle/>
          <a:p>
            <a:pPr>
              <a:lnSpc>
                <a:spcPct val="90000"/>
              </a:lnSpc>
            </a:pPr>
            <a:r>
              <a:rPr lang="en-US" sz="3400" dirty="0" smtClean="0">
                <a:latin typeface="Cambria"/>
                <a:cs typeface="Cambria"/>
              </a:rPr>
              <a:t>Adults are active in </a:t>
            </a:r>
            <a:r>
              <a:rPr lang="en-US" sz="3400" b="1" dirty="0" smtClean="0">
                <a:latin typeface="Cambria"/>
                <a:cs typeface="Cambria"/>
              </a:rPr>
              <a:t>late winter </a:t>
            </a:r>
            <a:r>
              <a:rPr lang="en-US" sz="3400" dirty="0" smtClean="0">
                <a:latin typeface="Cambria"/>
                <a:cs typeface="Cambria"/>
              </a:rPr>
              <a:t>to </a:t>
            </a:r>
            <a:r>
              <a:rPr lang="en-US" sz="3400" b="1" dirty="0" smtClean="0">
                <a:latin typeface="Cambria"/>
                <a:cs typeface="Cambria"/>
              </a:rPr>
              <a:t>early spring</a:t>
            </a:r>
          </a:p>
          <a:p>
            <a:pPr>
              <a:lnSpc>
                <a:spcPct val="90000"/>
              </a:lnSpc>
            </a:pPr>
            <a:endParaRPr lang="en-US" sz="3400" dirty="0">
              <a:latin typeface="Cambria"/>
              <a:cs typeface="Cambria"/>
            </a:endParaRPr>
          </a:p>
          <a:p>
            <a:pPr>
              <a:lnSpc>
                <a:spcPct val="90000"/>
              </a:lnSpc>
            </a:pPr>
            <a:r>
              <a:rPr lang="en-US" sz="3400" dirty="0" smtClean="0">
                <a:latin typeface="Cambria"/>
                <a:cs typeface="Cambria"/>
              </a:rPr>
              <a:t>They infest </a:t>
            </a:r>
            <a:r>
              <a:rPr lang="en-US" sz="3400" b="1" dirty="0" smtClean="0">
                <a:latin typeface="Cambria"/>
                <a:cs typeface="Cambria"/>
              </a:rPr>
              <a:t>hardwoods</a:t>
            </a:r>
            <a:r>
              <a:rPr lang="en-US" sz="3400" dirty="0" smtClean="0">
                <a:latin typeface="Cambria"/>
                <a:cs typeface="Cambria"/>
              </a:rPr>
              <a:t> only!</a:t>
            </a:r>
          </a:p>
          <a:p>
            <a:pPr>
              <a:lnSpc>
                <a:spcPct val="90000"/>
              </a:lnSpc>
              <a:buNone/>
            </a:pPr>
            <a:endParaRPr lang="en-US" sz="3400" dirty="0" smtClean="0">
              <a:latin typeface="Cambria"/>
              <a:cs typeface="Cambria"/>
            </a:endParaRPr>
          </a:p>
          <a:p>
            <a:pPr>
              <a:lnSpc>
                <a:spcPct val="90000"/>
              </a:lnSpc>
            </a:pPr>
            <a:r>
              <a:rPr lang="en-US" sz="3400" dirty="0" smtClean="0">
                <a:latin typeface="Cambria"/>
                <a:cs typeface="Cambria"/>
              </a:rPr>
              <a:t>They prefer </a:t>
            </a:r>
            <a:r>
              <a:rPr lang="en-US" sz="3400" b="1" dirty="0" smtClean="0">
                <a:latin typeface="Cambria"/>
                <a:cs typeface="Cambria"/>
              </a:rPr>
              <a:t>new</a:t>
            </a:r>
            <a:r>
              <a:rPr lang="en-US" sz="3400" dirty="0" smtClean="0">
                <a:latin typeface="Cambria"/>
                <a:cs typeface="Cambria"/>
              </a:rPr>
              <a:t> wood, less than 10 yrs. old, </a:t>
            </a:r>
          </a:p>
          <a:p>
            <a:pPr marL="0" indent="0">
              <a:lnSpc>
                <a:spcPct val="90000"/>
              </a:lnSpc>
              <a:buNone/>
            </a:pPr>
            <a:r>
              <a:rPr lang="en-US" sz="3400" dirty="0">
                <a:latin typeface="Cambria"/>
                <a:cs typeface="Cambria"/>
              </a:rPr>
              <a:t> </a:t>
            </a:r>
            <a:r>
              <a:rPr lang="en-US" sz="3400" dirty="0" smtClean="0">
                <a:latin typeface="Cambria"/>
                <a:cs typeface="Cambria"/>
              </a:rPr>
              <a:t>     but occasionally attack old wood.</a:t>
            </a:r>
          </a:p>
          <a:p>
            <a:pPr>
              <a:lnSpc>
                <a:spcPct val="90000"/>
              </a:lnSpc>
              <a:buNone/>
            </a:pPr>
            <a:endParaRPr lang="en-US" sz="3400" dirty="0" smtClean="0">
              <a:latin typeface="Cambria"/>
              <a:cs typeface="Cambria"/>
            </a:endParaRPr>
          </a:p>
          <a:p>
            <a:pPr>
              <a:lnSpc>
                <a:spcPct val="90000"/>
              </a:lnSpc>
            </a:pPr>
            <a:r>
              <a:rPr lang="en-US" sz="3400" dirty="0" smtClean="0">
                <a:latin typeface="Cambria"/>
                <a:cs typeface="Cambria"/>
              </a:rPr>
              <a:t>Development usually takes about </a:t>
            </a:r>
            <a:r>
              <a:rPr lang="en-US" sz="3400" b="1" dirty="0" smtClean="0">
                <a:latin typeface="Cambria"/>
                <a:cs typeface="Cambria"/>
              </a:rPr>
              <a:t>1 year</a:t>
            </a:r>
          </a:p>
          <a:p>
            <a:pPr>
              <a:lnSpc>
                <a:spcPct val="90000"/>
              </a:lnSpc>
              <a:buNone/>
            </a:pPr>
            <a:endParaRPr lang="en-US" sz="3400" dirty="0" smtClean="0">
              <a:latin typeface="Cambria"/>
              <a:cs typeface="Cambria"/>
            </a:endParaRPr>
          </a:p>
          <a:p>
            <a:pPr>
              <a:lnSpc>
                <a:spcPct val="90000"/>
              </a:lnSpc>
            </a:pPr>
            <a:r>
              <a:rPr lang="en-US" sz="3400" dirty="0" smtClean="0">
                <a:latin typeface="Cambria"/>
                <a:cs typeface="Cambria"/>
              </a:rPr>
              <a:t>Larva up to </a:t>
            </a:r>
            <a:r>
              <a:rPr lang="en-US" sz="3400" b="1" dirty="0" smtClean="0">
                <a:latin typeface="Cambria"/>
                <a:cs typeface="Cambria"/>
              </a:rPr>
              <a:t>¼”</a:t>
            </a:r>
            <a:r>
              <a:rPr lang="en-US" sz="3400" dirty="0" smtClean="0">
                <a:latin typeface="Cambria"/>
                <a:cs typeface="Cambria"/>
              </a:rPr>
              <a:t> long, adults up to </a:t>
            </a:r>
            <a:r>
              <a:rPr lang="en-US" sz="3400" b="1" dirty="0" smtClean="0">
                <a:latin typeface="Cambria"/>
                <a:cs typeface="Cambria"/>
              </a:rPr>
              <a:t>¼”</a:t>
            </a:r>
            <a:r>
              <a:rPr lang="en-US" sz="3400" dirty="0" smtClean="0">
                <a:latin typeface="Cambria"/>
                <a:cs typeface="Cambria"/>
              </a:rPr>
              <a:t> long </a:t>
            </a:r>
          </a:p>
          <a:p>
            <a:pPr>
              <a:lnSpc>
                <a:spcPct val="90000"/>
              </a:lnSpc>
              <a:buNone/>
            </a:pPr>
            <a:endParaRPr lang="en-US" sz="3400" dirty="0" smtClean="0">
              <a:latin typeface="Cambria"/>
              <a:cs typeface="Cambria"/>
            </a:endParaRPr>
          </a:p>
          <a:p>
            <a:pPr>
              <a:lnSpc>
                <a:spcPct val="90000"/>
              </a:lnSpc>
            </a:pPr>
            <a:r>
              <a:rPr lang="en-US" sz="3400" dirty="0" smtClean="0">
                <a:latin typeface="Cambria"/>
                <a:cs typeface="Cambria"/>
              </a:rPr>
              <a:t>Their </a:t>
            </a:r>
            <a:r>
              <a:rPr lang="en-US" sz="3400" dirty="0" err="1" smtClean="0">
                <a:latin typeface="Cambria"/>
                <a:cs typeface="Cambria"/>
              </a:rPr>
              <a:t>frass</a:t>
            </a:r>
            <a:r>
              <a:rPr lang="en-US" sz="3400" dirty="0" smtClean="0">
                <a:latin typeface="Cambria"/>
                <a:cs typeface="Cambria"/>
              </a:rPr>
              <a:t> is </a:t>
            </a:r>
            <a:r>
              <a:rPr lang="en-US" sz="3400" b="1" dirty="0" smtClean="0">
                <a:latin typeface="Cambria"/>
                <a:cs typeface="Cambria"/>
              </a:rPr>
              <a:t>fine</a:t>
            </a:r>
            <a:r>
              <a:rPr lang="en-US" sz="3400" dirty="0" smtClean="0">
                <a:latin typeface="Cambria"/>
                <a:cs typeface="Cambria"/>
              </a:rPr>
              <a:t>, feels like flour or talcum powder and is loosely </a:t>
            </a:r>
          </a:p>
          <a:p>
            <a:pPr marL="0" indent="0">
              <a:lnSpc>
                <a:spcPct val="90000"/>
              </a:lnSpc>
              <a:buNone/>
            </a:pPr>
            <a:r>
              <a:rPr lang="en-US" sz="3400" dirty="0">
                <a:latin typeface="Cambria"/>
                <a:cs typeface="Cambria"/>
              </a:rPr>
              <a:t> </a:t>
            </a:r>
            <a:r>
              <a:rPr lang="en-US" sz="3400" dirty="0" smtClean="0">
                <a:latin typeface="Cambria"/>
                <a:cs typeface="Cambria"/>
              </a:rPr>
              <a:t>     packed</a:t>
            </a:r>
          </a:p>
          <a:p>
            <a:pPr>
              <a:lnSpc>
                <a:spcPct val="90000"/>
              </a:lnSpc>
              <a:buNone/>
            </a:pPr>
            <a:endParaRPr lang="en-US" sz="3400" dirty="0" smtClean="0">
              <a:latin typeface="Cambria"/>
              <a:cs typeface="Cambria"/>
            </a:endParaRPr>
          </a:p>
          <a:p>
            <a:pPr>
              <a:lnSpc>
                <a:spcPct val="90000"/>
              </a:lnSpc>
            </a:pPr>
            <a:r>
              <a:rPr lang="en-US" sz="3400" dirty="0" smtClean="0">
                <a:latin typeface="Cambria"/>
                <a:cs typeface="Cambria"/>
              </a:rPr>
              <a:t>They require a high starch content in wood.  Starch content </a:t>
            </a:r>
          </a:p>
          <a:p>
            <a:pPr marL="0" indent="0">
              <a:lnSpc>
                <a:spcPct val="90000"/>
              </a:lnSpc>
              <a:buNone/>
            </a:pPr>
            <a:r>
              <a:rPr lang="en-US" sz="3400" dirty="0">
                <a:latin typeface="Cambria"/>
                <a:cs typeface="Cambria"/>
              </a:rPr>
              <a:t> </a:t>
            </a:r>
            <a:r>
              <a:rPr lang="en-US" sz="3400" dirty="0" smtClean="0">
                <a:latin typeface="Cambria"/>
                <a:cs typeface="Cambria"/>
              </a:rPr>
              <a:t>     decreases with the age of the wood, so sometimes they fail to </a:t>
            </a:r>
          </a:p>
          <a:p>
            <a:pPr marL="0" indent="0">
              <a:lnSpc>
                <a:spcPct val="90000"/>
              </a:lnSpc>
              <a:buNone/>
            </a:pPr>
            <a:r>
              <a:rPr lang="en-US" sz="3400" dirty="0">
                <a:latin typeface="Cambria"/>
                <a:cs typeface="Cambria"/>
              </a:rPr>
              <a:t> </a:t>
            </a:r>
            <a:r>
              <a:rPr lang="en-US" sz="3400" dirty="0" smtClean="0">
                <a:latin typeface="Cambria"/>
                <a:cs typeface="Cambria"/>
              </a:rPr>
              <a:t>     attack old hardwoods</a:t>
            </a:r>
          </a:p>
          <a:p>
            <a:pPr marL="0" indent="0">
              <a:buNone/>
            </a:pPr>
            <a:endParaRPr lang="en-US" dirty="0"/>
          </a:p>
        </p:txBody>
      </p:sp>
      <p:pic>
        <p:nvPicPr>
          <p:cNvPr id="5" name="Picture 4"/>
          <p:cNvPicPr>
            <a:picLocks noChangeAspect="1"/>
          </p:cNvPicPr>
          <p:nvPr/>
        </p:nvPicPr>
        <p:blipFill>
          <a:blip r:embed="rId2"/>
          <a:stretch>
            <a:fillRect/>
          </a:stretch>
        </p:blipFill>
        <p:spPr>
          <a:xfrm rot="16200000">
            <a:off x="6082590" y="1722132"/>
            <a:ext cx="2965358" cy="2394252"/>
          </a:xfrm>
          <a:prstGeom prst="rect">
            <a:avLst/>
          </a:prstGeom>
        </p:spPr>
      </p:pic>
    </p:spTree>
    <p:extLst>
      <p:ext uri="{BB962C8B-B14F-4D97-AF65-F5344CB8AC3E}">
        <p14:creationId xmlns:p14="http://schemas.microsoft.com/office/powerpoint/2010/main" val="32606374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8114"/>
            <a:ext cx="8229600" cy="1143000"/>
          </a:xfrm>
        </p:spPr>
        <p:txBody>
          <a:bodyPr>
            <a:normAutofit/>
          </a:bodyPr>
          <a:lstStyle/>
          <a:p>
            <a:r>
              <a:rPr lang="en-US" sz="3200" b="1" i="1" dirty="0" smtClean="0"/>
              <a:t>Identification of Adult </a:t>
            </a:r>
            <a:br>
              <a:rPr lang="en-US" sz="3200" b="1" i="1" dirty="0" smtClean="0"/>
            </a:br>
            <a:r>
              <a:rPr lang="en-US" sz="3200" b="1" i="1" dirty="0" smtClean="0"/>
              <a:t>True Powder Post Beetles</a:t>
            </a:r>
            <a:endParaRPr lang="en-US" sz="3200" dirty="0"/>
          </a:p>
        </p:txBody>
      </p:sp>
      <p:sp>
        <p:nvSpPr>
          <p:cNvPr id="3" name="Content Placeholder 2"/>
          <p:cNvSpPr>
            <a:spLocks noGrp="1"/>
          </p:cNvSpPr>
          <p:nvPr>
            <p:ph idx="1"/>
          </p:nvPr>
        </p:nvSpPr>
        <p:spPr>
          <a:xfrm>
            <a:off x="457200" y="1914677"/>
            <a:ext cx="8229600" cy="4525963"/>
          </a:xfrm>
        </p:spPr>
        <p:txBody>
          <a:bodyPr>
            <a:normAutofit/>
          </a:bodyPr>
          <a:lstStyle/>
          <a:p>
            <a:r>
              <a:rPr lang="en-US" sz="2000" dirty="0" smtClean="0">
                <a:latin typeface="Cambria"/>
                <a:cs typeface="Cambria"/>
              </a:rPr>
              <a:t>The adult beetle is approximately </a:t>
            </a:r>
            <a:r>
              <a:rPr lang="en-US" sz="2000" b="1" dirty="0" smtClean="0">
                <a:latin typeface="Cambria"/>
                <a:cs typeface="Cambria"/>
              </a:rPr>
              <a:t>¼</a:t>
            </a:r>
            <a:r>
              <a:rPr lang="en-US" sz="2000" dirty="0" smtClean="0">
                <a:latin typeface="Cambria"/>
                <a:cs typeface="Cambria"/>
              </a:rPr>
              <a:t>” in length</a:t>
            </a:r>
          </a:p>
          <a:p>
            <a:endParaRPr lang="en-US" sz="2000" dirty="0">
              <a:latin typeface="Cambria"/>
              <a:cs typeface="Cambria"/>
            </a:endParaRPr>
          </a:p>
          <a:p>
            <a:r>
              <a:rPr lang="en-US" sz="2000" dirty="0" smtClean="0">
                <a:latin typeface="Cambria"/>
                <a:cs typeface="Cambria"/>
              </a:rPr>
              <a:t>The </a:t>
            </a:r>
            <a:r>
              <a:rPr lang="en-US" sz="2000" b="1" dirty="0" smtClean="0">
                <a:latin typeface="Cambria"/>
                <a:cs typeface="Cambria"/>
              </a:rPr>
              <a:t>head</a:t>
            </a:r>
            <a:r>
              <a:rPr lang="en-US" sz="2000" dirty="0" smtClean="0">
                <a:latin typeface="Cambria"/>
                <a:cs typeface="Cambria"/>
              </a:rPr>
              <a:t> of the adult beetle </a:t>
            </a:r>
            <a:r>
              <a:rPr lang="en-US" sz="2000" b="1" dirty="0" smtClean="0">
                <a:latin typeface="Cambria"/>
                <a:cs typeface="Cambria"/>
              </a:rPr>
              <a:t>is visible from</a:t>
            </a:r>
          </a:p>
          <a:p>
            <a:pPr marL="0" indent="0">
              <a:buNone/>
            </a:pPr>
            <a:r>
              <a:rPr lang="en-US" sz="2000" dirty="0">
                <a:latin typeface="Cambria"/>
                <a:cs typeface="Cambria"/>
              </a:rPr>
              <a:t> </a:t>
            </a:r>
            <a:r>
              <a:rPr lang="en-US" sz="2000" dirty="0" smtClean="0">
                <a:latin typeface="Cambria"/>
                <a:cs typeface="Cambria"/>
              </a:rPr>
              <a:t>     </a:t>
            </a:r>
            <a:r>
              <a:rPr lang="en-US" sz="2000" b="1" dirty="0" smtClean="0">
                <a:latin typeface="Cambria"/>
                <a:cs typeface="Cambria"/>
              </a:rPr>
              <a:t>above</a:t>
            </a:r>
            <a:r>
              <a:rPr lang="en-US" sz="2000" dirty="0" smtClean="0">
                <a:latin typeface="Cambria"/>
                <a:cs typeface="Cambria"/>
              </a:rPr>
              <a:t>, while the heads of both the </a:t>
            </a:r>
            <a:r>
              <a:rPr lang="en-US" sz="2000" dirty="0" err="1" smtClean="0">
                <a:latin typeface="Cambria"/>
                <a:cs typeface="Cambria"/>
              </a:rPr>
              <a:t>Anobiid</a:t>
            </a:r>
            <a:r>
              <a:rPr lang="en-US" sz="2000" dirty="0" smtClean="0">
                <a:latin typeface="Cambria"/>
                <a:cs typeface="Cambria"/>
              </a:rPr>
              <a:t> PPB</a:t>
            </a:r>
          </a:p>
          <a:p>
            <a:pPr marL="0" indent="0">
              <a:buNone/>
            </a:pPr>
            <a:r>
              <a:rPr lang="en-US" sz="2000" dirty="0">
                <a:latin typeface="Cambria"/>
                <a:cs typeface="Cambria"/>
              </a:rPr>
              <a:t> </a:t>
            </a:r>
            <a:r>
              <a:rPr lang="en-US" sz="2000" dirty="0" smtClean="0">
                <a:latin typeface="Cambria"/>
                <a:cs typeface="Cambria"/>
              </a:rPr>
              <a:t>     and the </a:t>
            </a:r>
            <a:r>
              <a:rPr lang="en-US" sz="2000" dirty="0" err="1" smtClean="0">
                <a:latin typeface="Cambria"/>
                <a:cs typeface="Cambria"/>
              </a:rPr>
              <a:t>Bostrichid</a:t>
            </a:r>
            <a:r>
              <a:rPr lang="en-US" sz="2000" dirty="0" smtClean="0">
                <a:latin typeface="Cambria"/>
                <a:cs typeface="Cambria"/>
              </a:rPr>
              <a:t> PPB are hidden under the </a:t>
            </a:r>
          </a:p>
          <a:p>
            <a:pPr marL="0" indent="0">
              <a:buNone/>
            </a:pPr>
            <a:r>
              <a:rPr lang="en-US" sz="2000" dirty="0">
                <a:latin typeface="Cambria"/>
                <a:cs typeface="Cambria"/>
              </a:rPr>
              <a:t> </a:t>
            </a:r>
            <a:r>
              <a:rPr lang="en-US" sz="2000" dirty="0" smtClean="0">
                <a:latin typeface="Cambria"/>
                <a:cs typeface="Cambria"/>
              </a:rPr>
              <a:t>     </a:t>
            </a:r>
            <a:r>
              <a:rPr lang="en-US" sz="2000" dirty="0" err="1" smtClean="0">
                <a:latin typeface="Cambria"/>
                <a:cs typeface="Cambria"/>
              </a:rPr>
              <a:t>pronotum</a:t>
            </a:r>
            <a:r>
              <a:rPr lang="en-US" sz="2000" dirty="0" smtClean="0">
                <a:latin typeface="Cambria"/>
                <a:cs typeface="Cambria"/>
              </a:rPr>
              <a:t>.</a:t>
            </a:r>
          </a:p>
          <a:p>
            <a:pPr marL="0" indent="0">
              <a:buNone/>
            </a:pPr>
            <a:endParaRPr lang="en-US" sz="2000" dirty="0">
              <a:latin typeface="Cambria"/>
              <a:cs typeface="Cambria"/>
            </a:endParaRPr>
          </a:p>
          <a:p>
            <a:r>
              <a:rPr lang="en-US" sz="2000" dirty="0" smtClean="0">
                <a:latin typeface="Cambria"/>
                <a:cs typeface="Cambria"/>
              </a:rPr>
              <a:t>The True PPB is about the size of a stored product</a:t>
            </a:r>
          </a:p>
          <a:p>
            <a:pPr marL="0" indent="0">
              <a:buNone/>
            </a:pPr>
            <a:r>
              <a:rPr lang="en-US" sz="2000" dirty="0">
                <a:latin typeface="Cambria"/>
                <a:cs typeface="Cambria"/>
              </a:rPr>
              <a:t> </a:t>
            </a:r>
            <a:r>
              <a:rPr lang="en-US" sz="2000" dirty="0" smtClean="0">
                <a:latin typeface="Cambria"/>
                <a:cs typeface="Cambria"/>
              </a:rPr>
              <a:t>     beetle, but the </a:t>
            </a:r>
            <a:r>
              <a:rPr lang="en-US" sz="2000" b="1" dirty="0" smtClean="0">
                <a:latin typeface="Cambria"/>
                <a:cs typeface="Cambria"/>
              </a:rPr>
              <a:t>last 2 segments of the antennae</a:t>
            </a:r>
            <a:r>
              <a:rPr lang="en-US" sz="2000" dirty="0" smtClean="0">
                <a:latin typeface="Cambria"/>
                <a:cs typeface="Cambria"/>
              </a:rPr>
              <a:t> of</a:t>
            </a:r>
          </a:p>
          <a:p>
            <a:pPr marL="0" indent="0">
              <a:buNone/>
            </a:pPr>
            <a:r>
              <a:rPr lang="en-US" sz="2000" dirty="0">
                <a:latin typeface="Cambria"/>
                <a:cs typeface="Cambria"/>
              </a:rPr>
              <a:t> </a:t>
            </a:r>
            <a:r>
              <a:rPr lang="en-US" sz="2000" dirty="0" smtClean="0">
                <a:latin typeface="Cambria"/>
                <a:cs typeface="Cambria"/>
              </a:rPr>
              <a:t>     the True PPB are enlarged (</a:t>
            </a:r>
            <a:r>
              <a:rPr lang="en-US" sz="2000" b="1" dirty="0" smtClean="0">
                <a:latin typeface="Cambria"/>
                <a:cs typeface="Cambria"/>
              </a:rPr>
              <a:t>clubbed</a:t>
            </a:r>
            <a:r>
              <a:rPr lang="en-US" sz="2000" dirty="0" smtClean="0">
                <a:latin typeface="Cambria"/>
                <a:cs typeface="Cambria"/>
              </a:rPr>
              <a:t>). </a:t>
            </a:r>
          </a:p>
          <a:p>
            <a:endParaRPr lang="en-US" dirty="0"/>
          </a:p>
          <a:p>
            <a:endParaRPr lang="en-US" dirty="0" smtClean="0"/>
          </a:p>
          <a:p>
            <a:endParaRPr lang="en-US" dirty="0"/>
          </a:p>
          <a:p>
            <a:endParaRPr lang="en-US" dirty="0"/>
          </a:p>
        </p:txBody>
      </p:sp>
      <p:pic>
        <p:nvPicPr>
          <p:cNvPr id="5" name="Picture 4"/>
          <p:cNvPicPr>
            <a:picLocks noChangeAspect="1"/>
          </p:cNvPicPr>
          <p:nvPr/>
        </p:nvPicPr>
        <p:blipFill>
          <a:blip r:embed="rId2"/>
          <a:stretch>
            <a:fillRect/>
          </a:stretch>
        </p:blipFill>
        <p:spPr>
          <a:xfrm rot="16200000">
            <a:off x="6082590" y="2381322"/>
            <a:ext cx="2965358" cy="2394252"/>
          </a:xfrm>
          <a:prstGeom prst="rect">
            <a:avLst/>
          </a:prstGeom>
        </p:spPr>
      </p:pic>
    </p:spTree>
    <p:extLst>
      <p:ext uri="{BB962C8B-B14F-4D97-AF65-F5344CB8AC3E}">
        <p14:creationId xmlns:p14="http://schemas.microsoft.com/office/powerpoint/2010/main" val="27003153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Identification of the True PPB from its </a:t>
            </a:r>
            <a:r>
              <a:rPr lang="en-US" sz="3200" b="1" i="1" dirty="0" err="1" smtClean="0"/>
              <a:t>frass</a:t>
            </a:r>
            <a:endParaRPr lang="en-US" sz="3200" dirty="0"/>
          </a:p>
        </p:txBody>
      </p:sp>
      <p:pic>
        <p:nvPicPr>
          <p:cNvPr id="4" name="Picture 2"/>
          <p:cNvPicPr>
            <a:picLocks noGrp="1" noChangeAspect="1" noChangeArrowheads="1"/>
          </p:cNvPicPr>
          <p:nvPr>
            <p:ph idx="1"/>
          </p:nvPr>
        </p:nvPicPr>
        <p:blipFill rotWithShape="1">
          <a:blip r:embed="rId2" cstate="print"/>
          <a:srcRect l="-81585" t="-133095" r="1" b="-9024"/>
          <a:stretch/>
        </p:blipFill>
        <p:spPr bwMode="auto">
          <a:xfrm rot="5400000">
            <a:off x="4430887" y="-275801"/>
            <a:ext cx="8229600" cy="4525963"/>
          </a:xfrm>
          <a:prstGeom prst="rect">
            <a:avLst/>
          </a:prstGeom>
          <a:noFill/>
          <a:ln w="19050">
            <a:solidFill>
              <a:schemeClr val="bg1"/>
            </a:solidFill>
            <a:miter lim="800000"/>
            <a:headEnd/>
            <a:tailEnd/>
          </a:ln>
        </p:spPr>
      </p:pic>
      <p:sp>
        <p:nvSpPr>
          <p:cNvPr id="5" name="Rectangle 4"/>
          <p:cNvSpPr/>
          <p:nvPr/>
        </p:nvSpPr>
        <p:spPr>
          <a:xfrm>
            <a:off x="949843" y="1578492"/>
            <a:ext cx="7961086" cy="1938992"/>
          </a:xfrm>
          <a:prstGeom prst="rect">
            <a:avLst/>
          </a:prstGeom>
        </p:spPr>
        <p:txBody>
          <a:bodyPr wrap="square">
            <a:spAutoFit/>
          </a:bodyPr>
          <a:lstStyle/>
          <a:p>
            <a:pPr marL="285750" indent="-285750">
              <a:buFont typeface="Arial"/>
              <a:buChar char="•"/>
            </a:pPr>
            <a:r>
              <a:rPr lang="en-US" sz="2000" dirty="0" smtClean="0"/>
              <a:t>True PPBs emerge from </a:t>
            </a:r>
            <a:r>
              <a:rPr lang="en-US" sz="2000" b="1" dirty="0" smtClean="0"/>
              <a:t>1/16”</a:t>
            </a:r>
            <a:r>
              <a:rPr lang="en-US" sz="2000" dirty="0" smtClean="0"/>
              <a:t> to </a:t>
            </a:r>
            <a:r>
              <a:rPr lang="en-US" sz="2000" b="1" dirty="0" smtClean="0"/>
              <a:t>1/32” </a:t>
            </a:r>
          </a:p>
          <a:p>
            <a:r>
              <a:rPr lang="en-US" sz="2000" b="1" dirty="0"/>
              <a:t> </a:t>
            </a:r>
            <a:r>
              <a:rPr lang="en-US" sz="2000" b="1" dirty="0" smtClean="0"/>
              <a:t>    </a:t>
            </a:r>
            <a:r>
              <a:rPr lang="en-US" sz="2000" dirty="0" smtClean="0"/>
              <a:t>diameter </a:t>
            </a:r>
            <a:r>
              <a:rPr lang="en-US" sz="2000" b="1" dirty="0" smtClean="0"/>
              <a:t>round exit holes </a:t>
            </a:r>
            <a:r>
              <a:rPr lang="en-US" sz="2000" dirty="0" smtClean="0"/>
              <a:t>in hardwoods</a:t>
            </a:r>
          </a:p>
          <a:p>
            <a:pPr>
              <a:buNone/>
            </a:pPr>
            <a:endParaRPr lang="en-US" sz="2000" dirty="0" smtClean="0"/>
          </a:p>
          <a:p>
            <a:pPr marL="285750" indent="-285750">
              <a:buFont typeface="Arial"/>
              <a:buChar char="•"/>
            </a:pPr>
            <a:r>
              <a:rPr lang="en-US" sz="2000" dirty="0" smtClean="0"/>
              <a:t>Their </a:t>
            </a:r>
            <a:r>
              <a:rPr lang="en-US" sz="2000" dirty="0" err="1" smtClean="0"/>
              <a:t>frass</a:t>
            </a:r>
            <a:r>
              <a:rPr lang="en-US" sz="2000" dirty="0" smtClean="0"/>
              <a:t> (sawdust) is very fine and </a:t>
            </a:r>
          </a:p>
          <a:p>
            <a:r>
              <a:rPr lang="en-US" sz="2000" dirty="0"/>
              <a:t> </a:t>
            </a:r>
            <a:r>
              <a:rPr lang="en-US" sz="2000" dirty="0" smtClean="0"/>
              <a:t>    loose around the exit hole.  It feels like </a:t>
            </a:r>
          </a:p>
          <a:p>
            <a:r>
              <a:rPr lang="en-US" sz="2000" dirty="0"/>
              <a:t> </a:t>
            </a:r>
            <a:r>
              <a:rPr lang="en-US" sz="2000" dirty="0" smtClean="0"/>
              <a:t>    talcum powder or flour.</a:t>
            </a:r>
            <a:endParaRPr lang="en-US" sz="2000" dirty="0"/>
          </a:p>
        </p:txBody>
      </p:sp>
      <p:cxnSp>
        <p:nvCxnSpPr>
          <p:cNvPr id="9" name="Straight Arrow Connector 8"/>
          <p:cNvCxnSpPr/>
          <p:nvPr/>
        </p:nvCxnSpPr>
        <p:spPr>
          <a:xfrm>
            <a:off x="7491514" y="3319327"/>
            <a:ext cx="0" cy="668774"/>
          </a:xfrm>
          <a:prstGeom prst="straightConnector1">
            <a:avLst/>
          </a:prstGeom>
          <a:ln w="38100" cmpd="sng">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15" name="Picture 14"/>
          <p:cNvPicPr>
            <a:picLocks noChangeAspect="1"/>
          </p:cNvPicPr>
          <p:nvPr/>
        </p:nvPicPr>
        <p:blipFill>
          <a:blip r:embed="rId3"/>
          <a:stretch>
            <a:fillRect/>
          </a:stretch>
        </p:blipFill>
        <p:spPr>
          <a:xfrm>
            <a:off x="2052645" y="4101266"/>
            <a:ext cx="2877741" cy="2000715"/>
          </a:xfrm>
          <a:prstGeom prst="rect">
            <a:avLst/>
          </a:prstGeom>
        </p:spPr>
      </p:pic>
    </p:spTree>
    <p:extLst>
      <p:ext uri="{BB962C8B-B14F-4D97-AF65-F5344CB8AC3E}">
        <p14:creationId xmlns:p14="http://schemas.microsoft.com/office/powerpoint/2010/main" val="37896185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81" y="274638"/>
            <a:ext cx="8799286" cy="1143000"/>
          </a:xfrm>
        </p:spPr>
        <p:txBody>
          <a:bodyPr>
            <a:normAutofit/>
          </a:bodyPr>
          <a:lstStyle/>
          <a:p>
            <a:r>
              <a:rPr lang="en-US" sz="3200" b="1" i="1" dirty="0" smtClean="0"/>
              <a:t>True PPB infestation and damage to wood flooring</a:t>
            </a:r>
            <a:endParaRPr lang="en-US" sz="3200" dirty="0"/>
          </a:p>
        </p:txBody>
      </p:sp>
      <p:sp>
        <p:nvSpPr>
          <p:cNvPr id="3" name="Content Placeholder 2"/>
          <p:cNvSpPr>
            <a:spLocks noGrp="1"/>
          </p:cNvSpPr>
          <p:nvPr>
            <p:ph idx="1"/>
          </p:nvPr>
        </p:nvSpPr>
        <p:spPr>
          <a:xfrm>
            <a:off x="641456" y="1752303"/>
            <a:ext cx="8045343" cy="4587956"/>
          </a:xfrm>
        </p:spPr>
        <p:txBody>
          <a:bodyPr>
            <a:normAutofit/>
          </a:bodyPr>
          <a:lstStyle/>
          <a:p>
            <a:r>
              <a:rPr lang="en-US" sz="2000" dirty="0" err="1">
                <a:latin typeface="Cambria"/>
                <a:cs typeface="Cambria"/>
              </a:rPr>
              <a:t>Lyctids</a:t>
            </a:r>
            <a:r>
              <a:rPr lang="en-US" sz="2000" dirty="0">
                <a:latin typeface="Cambria"/>
                <a:cs typeface="Cambria"/>
              </a:rPr>
              <a:t> are not found in a </a:t>
            </a:r>
          </a:p>
          <a:p>
            <a:pPr>
              <a:buNone/>
            </a:pPr>
            <a:r>
              <a:rPr lang="en-US" sz="2000" dirty="0">
                <a:latin typeface="Cambria"/>
                <a:cs typeface="Cambria"/>
              </a:rPr>
              <a:t>    </a:t>
            </a:r>
            <a:r>
              <a:rPr lang="en-US" sz="2000" dirty="0" smtClean="0">
                <a:latin typeface="Cambria"/>
                <a:cs typeface="Cambria"/>
              </a:rPr>
              <a:t>  lot </a:t>
            </a:r>
            <a:r>
              <a:rPr lang="en-US" sz="2000" dirty="0">
                <a:latin typeface="Cambria"/>
                <a:cs typeface="Cambria"/>
              </a:rPr>
              <a:t>of homes.</a:t>
            </a:r>
          </a:p>
          <a:p>
            <a:pPr>
              <a:buNone/>
            </a:pPr>
            <a:endParaRPr lang="en-US" sz="2000" dirty="0">
              <a:latin typeface="Cambria"/>
              <a:cs typeface="Cambria"/>
            </a:endParaRPr>
          </a:p>
          <a:p>
            <a:r>
              <a:rPr lang="en-US" sz="2000" dirty="0">
                <a:latin typeface="Cambria"/>
                <a:cs typeface="Cambria"/>
              </a:rPr>
              <a:t>They infest bamboo, oak, </a:t>
            </a:r>
          </a:p>
          <a:p>
            <a:pPr>
              <a:buNone/>
            </a:pPr>
            <a:r>
              <a:rPr lang="en-US" sz="2000" dirty="0">
                <a:latin typeface="Cambria"/>
                <a:cs typeface="Cambria"/>
              </a:rPr>
              <a:t>     </a:t>
            </a:r>
            <a:r>
              <a:rPr lang="en-US" sz="2000" dirty="0" smtClean="0">
                <a:latin typeface="Cambria"/>
                <a:cs typeface="Cambria"/>
              </a:rPr>
              <a:t> and </a:t>
            </a:r>
            <a:r>
              <a:rPr lang="en-US" sz="2000" dirty="0">
                <a:latin typeface="Cambria"/>
                <a:cs typeface="Cambria"/>
              </a:rPr>
              <a:t>other hardwood</a:t>
            </a:r>
          </a:p>
          <a:p>
            <a:pPr>
              <a:buNone/>
            </a:pPr>
            <a:r>
              <a:rPr lang="en-US" sz="2000" dirty="0">
                <a:latin typeface="Cambria"/>
                <a:cs typeface="Cambria"/>
              </a:rPr>
              <a:t>    </a:t>
            </a:r>
            <a:r>
              <a:rPr lang="en-US" sz="2000" dirty="0" smtClean="0">
                <a:latin typeface="Cambria"/>
                <a:cs typeface="Cambria"/>
              </a:rPr>
              <a:t>  flooring </a:t>
            </a:r>
            <a:r>
              <a:rPr lang="en-US" sz="2000" dirty="0">
                <a:latin typeface="Cambria"/>
                <a:cs typeface="Cambria"/>
              </a:rPr>
              <a:t>and sometimes</a:t>
            </a:r>
          </a:p>
          <a:p>
            <a:pPr>
              <a:buNone/>
            </a:pPr>
            <a:r>
              <a:rPr lang="en-US" sz="2000" dirty="0">
                <a:latin typeface="Cambria"/>
                <a:cs typeface="Cambria"/>
              </a:rPr>
              <a:t>    </a:t>
            </a:r>
            <a:r>
              <a:rPr lang="en-US" sz="2000" dirty="0" smtClean="0">
                <a:latin typeface="Cambria"/>
                <a:cs typeface="Cambria"/>
              </a:rPr>
              <a:t>  hardwood </a:t>
            </a:r>
            <a:r>
              <a:rPr lang="en-US" sz="2000" dirty="0">
                <a:latin typeface="Cambria"/>
                <a:cs typeface="Cambria"/>
              </a:rPr>
              <a:t>cabinets.</a:t>
            </a:r>
          </a:p>
          <a:p>
            <a:pPr>
              <a:buNone/>
            </a:pPr>
            <a:endParaRPr lang="en-US" sz="2000" dirty="0">
              <a:latin typeface="Cambria"/>
              <a:cs typeface="Cambria"/>
            </a:endParaRPr>
          </a:p>
          <a:p>
            <a:r>
              <a:rPr lang="en-US" sz="2000" dirty="0">
                <a:latin typeface="Cambria"/>
                <a:cs typeface="Cambria"/>
              </a:rPr>
              <a:t>Most often they emerge from the flooring within months </a:t>
            </a:r>
            <a:r>
              <a:rPr lang="en-US" sz="2000" dirty="0" smtClean="0">
                <a:latin typeface="Cambria"/>
                <a:cs typeface="Cambria"/>
              </a:rPr>
              <a:t>of when  </a:t>
            </a:r>
            <a:endParaRPr lang="en-US" sz="2000" dirty="0">
              <a:latin typeface="Cambria"/>
              <a:cs typeface="Cambria"/>
            </a:endParaRPr>
          </a:p>
          <a:p>
            <a:pPr>
              <a:buNone/>
            </a:pPr>
            <a:r>
              <a:rPr lang="en-US" sz="2000" dirty="0">
                <a:latin typeface="Cambria"/>
                <a:cs typeface="Cambria"/>
              </a:rPr>
              <a:t>      </a:t>
            </a:r>
            <a:r>
              <a:rPr lang="en-US" sz="2000" dirty="0" smtClean="0">
                <a:latin typeface="Cambria"/>
                <a:cs typeface="Cambria"/>
              </a:rPr>
              <a:t>the </a:t>
            </a:r>
            <a:r>
              <a:rPr lang="en-US" sz="2000" dirty="0">
                <a:latin typeface="Cambria"/>
                <a:cs typeface="Cambria"/>
              </a:rPr>
              <a:t>flooring was installed.  The flooring should </a:t>
            </a:r>
            <a:r>
              <a:rPr lang="en-US" sz="2000" dirty="0" smtClean="0">
                <a:latin typeface="Cambria"/>
                <a:cs typeface="Cambria"/>
              </a:rPr>
              <a:t>be removed, thrown </a:t>
            </a:r>
            <a:endParaRPr lang="en-US" sz="2000" dirty="0">
              <a:latin typeface="Cambria"/>
              <a:cs typeface="Cambria"/>
            </a:endParaRPr>
          </a:p>
          <a:p>
            <a:pPr>
              <a:buNone/>
            </a:pPr>
            <a:r>
              <a:rPr lang="en-US" sz="2000" dirty="0">
                <a:latin typeface="Cambria"/>
                <a:cs typeface="Cambria"/>
              </a:rPr>
              <a:t>    </a:t>
            </a:r>
            <a:r>
              <a:rPr lang="en-US" sz="2000" dirty="0" smtClean="0">
                <a:latin typeface="Cambria"/>
                <a:cs typeface="Cambria"/>
              </a:rPr>
              <a:t>  away and replaced or </a:t>
            </a:r>
            <a:r>
              <a:rPr lang="en-US" sz="2000" dirty="0">
                <a:latin typeface="Cambria"/>
                <a:cs typeface="Cambria"/>
              </a:rPr>
              <a:t>fumigated </a:t>
            </a:r>
            <a:r>
              <a:rPr lang="en-US" sz="2000" dirty="0" smtClean="0">
                <a:latin typeface="Cambria"/>
                <a:cs typeface="Cambria"/>
              </a:rPr>
              <a:t>and reinstalled. </a:t>
            </a:r>
          </a:p>
          <a:p>
            <a:pPr>
              <a:buNone/>
            </a:pPr>
            <a:r>
              <a:rPr lang="en-US" sz="2000" dirty="0">
                <a:latin typeface="Cambria"/>
                <a:cs typeface="Cambria"/>
              </a:rPr>
              <a:t> </a:t>
            </a:r>
            <a:r>
              <a:rPr lang="en-US" sz="2000" dirty="0" smtClean="0">
                <a:latin typeface="Cambria"/>
                <a:cs typeface="Cambria"/>
              </a:rPr>
              <a:t>  </a:t>
            </a:r>
            <a:endParaRPr lang="en-US" dirty="0"/>
          </a:p>
        </p:txBody>
      </p:sp>
      <p:pic>
        <p:nvPicPr>
          <p:cNvPr id="4" name="Content Placeholder 5" descr="4-05-12_PPB Emergence holes in wood floor 2373 Mott of Calve"/>
          <p:cNvPicPr>
            <a:picLocks noChangeAspect="1" noChangeArrowheads="1"/>
          </p:cNvPicPr>
          <p:nvPr/>
        </p:nvPicPr>
        <p:blipFill>
          <a:blip r:embed="rId2" cstate="print"/>
          <a:srcRect/>
          <a:stretch>
            <a:fillRect/>
          </a:stretch>
        </p:blipFill>
        <p:spPr bwMode="auto">
          <a:xfrm>
            <a:off x="4800600" y="1752600"/>
            <a:ext cx="3695700" cy="2763878"/>
          </a:xfrm>
          <a:prstGeom prst="rect">
            <a:avLst/>
          </a:prstGeom>
          <a:noFill/>
          <a:ln w="12700">
            <a:solidFill>
              <a:srgbClr val="003366"/>
            </a:solidFill>
            <a:miter lim="800000"/>
            <a:headEnd/>
            <a:tailEnd/>
          </a:ln>
        </p:spPr>
      </p:pic>
    </p:spTree>
    <p:extLst>
      <p:ext uri="{BB962C8B-B14F-4D97-AF65-F5344CB8AC3E}">
        <p14:creationId xmlns:p14="http://schemas.microsoft.com/office/powerpoint/2010/main" val="37960994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Size &amp; Identification of True PPB Larvae</a:t>
            </a:r>
            <a:endParaRPr lang="en-US" sz="3200" dirty="0"/>
          </a:p>
        </p:txBody>
      </p:sp>
      <p:sp>
        <p:nvSpPr>
          <p:cNvPr id="3" name="Content Placeholder 2"/>
          <p:cNvSpPr>
            <a:spLocks noGrp="1"/>
          </p:cNvSpPr>
          <p:nvPr>
            <p:ph idx="1"/>
          </p:nvPr>
        </p:nvSpPr>
        <p:spPr>
          <a:xfrm>
            <a:off x="658061" y="1600200"/>
            <a:ext cx="8229600" cy="4525963"/>
          </a:xfrm>
        </p:spPr>
        <p:txBody>
          <a:bodyPr>
            <a:normAutofit/>
          </a:bodyPr>
          <a:lstStyle/>
          <a:p>
            <a:r>
              <a:rPr lang="en-US" sz="2000" dirty="0" err="1" smtClean="0">
                <a:latin typeface="Cambria"/>
                <a:cs typeface="Cambria"/>
              </a:rPr>
              <a:t>Lyctid</a:t>
            </a:r>
            <a:r>
              <a:rPr lang="en-US" sz="2000" dirty="0" smtClean="0">
                <a:latin typeface="Cambria"/>
                <a:cs typeface="Cambria"/>
              </a:rPr>
              <a:t> larvae are </a:t>
            </a:r>
            <a:r>
              <a:rPr lang="en-US" sz="2000" b="1" dirty="0" smtClean="0">
                <a:latin typeface="Cambria"/>
                <a:cs typeface="Cambria"/>
              </a:rPr>
              <a:t>C-shaped</a:t>
            </a:r>
            <a:r>
              <a:rPr lang="en-US" sz="2000" dirty="0" smtClean="0">
                <a:latin typeface="Cambria"/>
                <a:cs typeface="Cambria"/>
              </a:rPr>
              <a:t>, up to </a:t>
            </a:r>
            <a:r>
              <a:rPr lang="en-US" sz="2000" b="1" dirty="0" smtClean="0">
                <a:latin typeface="Cambria"/>
                <a:cs typeface="Cambria"/>
              </a:rPr>
              <a:t>¼” </a:t>
            </a:r>
            <a:r>
              <a:rPr lang="en-US" sz="2000" dirty="0" smtClean="0">
                <a:latin typeface="Cambria"/>
                <a:cs typeface="Cambria"/>
              </a:rPr>
              <a:t>long, and have an enlarged </a:t>
            </a:r>
          </a:p>
          <a:p>
            <a:pPr marL="0" indent="0">
              <a:buNone/>
            </a:pPr>
            <a:r>
              <a:rPr lang="en-US" sz="2000" dirty="0">
                <a:latin typeface="Cambria"/>
                <a:cs typeface="Cambria"/>
              </a:rPr>
              <a:t> </a:t>
            </a:r>
            <a:r>
              <a:rPr lang="en-US" sz="2000" dirty="0" smtClean="0">
                <a:latin typeface="Cambria"/>
                <a:cs typeface="Cambria"/>
              </a:rPr>
              <a:t>   </a:t>
            </a:r>
            <a:r>
              <a:rPr lang="en-US" sz="2000" dirty="0">
                <a:latin typeface="Cambria"/>
                <a:cs typeface="Cambria"/>
              </a:rPr>
              <a:t> </a:t>
            </a:r>
            <a:r>
              <a:rPr lang="en-US" sz="2000" dirty="0" smtClean="0">
                <a:latin typeface="Cambria"/>
                <a:cs typeface="Cambria"/>
              </a:rPr>
              <a:t> thorax with legs that have </a:t>
            </a:r>
            <a:r>
              <a:rPr lang="en-US" sz="2000" b="1" dirty="0" smtClean="0">
                <a:latin typeface="Cambria"/>
                <a:cs typeface="Cambria"/>
              </a:rPr>
              <a:t>long claws</a:t>
            </a:r>
            <a:endParaRPr lang="en-US" sz="2000" b="1" dirty="0">
              <a:latin typeface="Cambria"/>
              <a:cs typeface="Cambria"/>
            </a:endParaRPr>
          </a:p>
        </p:txBody>
      </p:sp>
      <p:pic>
        <p:nvPicPr>
          <p:cNvPr id="4" name="Picture 4" descr="http://www.livingwithbugs.com/Images/ppb_larva.jpg"/>
          <p:cNvPicPr>
            <a:picLocks noChangeAspect="1" noChangeArrowheads="1"/>
          </p:cNvPicPr>
          <p:nvPr/>
        </p:nvPicPr>
        <p:blipFill>
          <a:blip r:embed="rId2" cstate="print"/>
          <a:srcRect/>
          <a:stretch>
            <a:fillRect/>
          </a:stretch>
        </p:blipFill>
        <p:spPr bwMode="auto">
          <a:xfrm>
            <a:off x="601134" y="2876248"/>
            <a:ext cx="3858072" cy="3124200"/>
          </a:xfrm>
          <a:prstGeom prst="rect">
            <a:avLst/>
          </a:prstGeom>
          <a:noFill/>
        </p:spPr>
      </p:pic>
      <p:pic>
        <p:nvPicPr>
          <p:cNvPr id="5" name="Picture 2" descr="http://drkaae.com/InsectIDPt2/Chapter3BeetlesPart3b_files/image015.jpg"/>
          <p:cNvPicPr>
            <a:picLocks noChangeAspect="1" noChangeArrowheads="1"/>
          </p:cNvPicPr>
          <p:nvPr/>
        </p:nvPicPr>
        <p:blipFill>
          <a:blip r:embed="rId3" cstate="print"/>
          <a:srcRect/>
          <a:stretch>
            <a:fillRect/>
          </a:stretch>
        </p:blipFill>
        <p:spPr bwMode="auto">
          <a:xfrm>
            <a:off x="4206724" y="2876248"/>
            <a:ext cx="4391639" cy="3124200"/>
          </a:xfrm>
          <a:prstGeom prst="rect">
            <a:avLst/>
          </a:prstGeom>
          <a:noFill/>
        </p:spPr>
      </p:pic>
      <p:sp>
        <p:nvSpPr>
          <p:cNvPr id="6" name="TextBox 5"/>
          <p:cNvSpPr txBox="1"/>
          <p:nvPr/>
        </p:nvSpPr>
        <p:spPr>
          <a:xfrm>
            <a:off x="3943048" y="2861127"/>
            <a:ext cx="350762" cy="3139321"/>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98565416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Economic Importance of True PPBs</a:t>
            </a:r>
            <a:endParaRPr lang="en-US" sz="3200" dirty="0"/>
          </a:p>
        </p:txBody>
      </p:sp>
      <p:sp>
        <p:nvSpPr>
          <p:cNvPr id="3" name="Content Placeholder 2"/>
          <p:cNvSpPr>
            <a:spLocks noGrp="1"/>
          </p:cNvSpPr>
          <p:nvPr>
            <p:ph idx="1"/>
          </p:nvPr>
        </p:nvSpPr>
        <p:spPr>
          <a:xfrm>
            <a:off x="997821" y="1600200"/>
            <a:ext cx="7779689" cy="4525963"/>
          </a:xfrm>
        </p:spPr>
        <p:txBody>
          <a:bodyPr>
            <a:noAutofit/>
          </a:bodyPr>
          <a:lstStyle/>
          <a:p>
            <a:r>
              <a:rPr lang="en-US" sz="2000" dirty="0" smtClean="0">
                <a:latin typeface="Cambria"/>
                <a:cs typeface="Cambria"/>
              </a:rPr>
              <a:t>They only attack </a:t>
            </a:r>
            <a:r>
              <a:rPr lang="en-US" sz="2000" b="1" dirty="0" smtClean="0">
                <a:latin typeface="Cambria"/>
                <a:cs typeface="Cambria"/>
              </a:rPr>
              <a:t>hardwoods</a:t>
            </a:r>
            <a:r>
              <a:rPr lang="en-US" sz="2000" dirty="0" smtClean="0">
                <a:latin typeface="Cambria"/>
                <a:cs typeface="Cambria"/>
              </a:rPr>
              <a:t>.</a:t>
            </a:r>
          </a:p>
          <a:p>
            <a:pPr>
              <a:buNone/>
            </a:pPr>
            <a:endParaRPr lang="en-US" sz="2000" dirty="0" smtClean="0">
              <a:latin typeface="Cambria"/>
              <a:cs typeface="Cambria"/>
            </a:endParaRPr>
          </a:p>
          <a:p>
            <a:r>
              <a:rPr lang="en-US" sz="2000" dirty="0" smtClean="0">
                <a:latin typeface="Cambria"/>
                <a:cs typeface="Cambria"/>
              </a:rPr>
              <a:t>Since homes are built of softwoods (pines &amp; furs), </a:t>
            </a:r>
            <a:r>
              <a:rPr lang="en-US" sz="2000" dirty="0" err="1" smtClean="0">
                <a:latin typeface="Cambria"/>
                <a:cs typeface="Cambria"/>
              </a:rPr>
              <a:t>Lyctids</a:t>
            </a:r>
            <a:endParaRPr lang="en-US" sz="2000" dirty="0" smtClean="0">
              <a:latin typeface="Cambria"/>
              <a:cs typeface="Cambria"/>
            </a:endParaRPr>
          </a:p>
          <a:p>
            <a:pPr>
              <a:buNone/>
            </a:pPr>
            <a:r>
              <a:rPr lang="en-US" sz="2000" dirty="0" smtClean="0">
                <a:latin typeface="Cambria"/>
                <a:cs typeface="Cambria"/>
              </a:rPr>
              <a:t>      are no threat to the structural integrity of our customers’</a:t>
            </a:r>
          </a:p>
          <a:p>
            <a:pPr>
              <a:buNone/>
            </a:pPr>
            <a:r>
              <a:rPr lang="en-US" sz="2000" dirty="0" smtClean="0">
                <a:latin typeface="Cambria"/>
                <a:cs typeface="Cambria"/>
              </a:rPr>
              <a:t>      homes.</a:t>
            </a:r>
          </a:p>
          <a:p>
            <a:pPr>
              <a:buNone/>
            </a:pPr>
            <a:endParaRPr lang="en-US" sz="2000" dirty="0" smtClean="0">
              <a:latin typeface="Cambria"/>
              <a:cs typeface="Cambria"/>
            </a:endParaRPr>
          </a:p>
          <a:p>
            <a:r>
              <a:rPr lang="en-US" sz="2000" dirty="0" smtClean="0">
                <a:latin typeface="Cambria"/>
                <a:cs typeface="Cambria"/>
              </a:rPr>
              <a:t>Hardwood flooring and furniture is sometimes infested.</a:t>
            </a:r>
          </a:p>
          <a:p>
            <a:pPr>
              <a:buNone/>
            </a:pPr>
            <a:endParaRPr lang="en-US" sz="2000" dirty="0" smtClean="0">
              <a:latin typeface="Cambria"/>
              <a:cs typeface="Cambria"/>
            </a:endParaRPr>
          </a:p>
          <a:p>
            <a:r>
              <a:rPr lang="en-US" sz="2000" dirty="0" smtClean="0">
                <a:latin typeface="Cambria"/>
                <a:cs typeface="Cambria"/>
              </a:rPr>
              <a:t>It can be removed and replaced or removed, fumigated in a </a:t>
            </a:r>
          </a:p>
          <a:p>
            <a:pPr marL="0" indent="0">
              <a:buNone/>
            </a:pPr>
            <a:r>
              <a:rPr lang="en-US" sz="2000" dirty="0">
                <a:latin typeface="Cambria"/>
                <a:cs typeface="Cambria"/>
              </a:rPr>
              <a:t> </a:t>
            </a:r>
            <a:r>
              <a:rPr lang="en-US" sz="2000" dirty="0" smtClean="0">
                <a:latin typeface="Cambria"/>
                <a:cs typeface="Cambria"/>
              </a:rPr>
              <a:t>     vault or a van, and returned to the home.</a:t>
            </a:r>
          </a:p>
          <a:p>
            <a:pPr>
              <a:buNone/>
            </a:pPr>
            <a:endParaRPr lang="en-US" sz="2000" dirty="0" smtClean="0">
              <a:latin typeface="Cambria"/>
              <a:cs typeface="Cambria"/>
            </a:endParaRPr>
          </a:p>
          <a:p>
            <a:r>
              <a:rPr lang="en-US" sz="2000" dirty="0" smtClean="0">
                <a:latin typeface="Cambria"/>
                <a:cs typeface="Cambria"/>
              </a:rPr>
              <a:t>Fumigation of the home is seldom warranted</a:t>
            </a:r>
            <a:endParaRPr lang="en-US" sz="2000" dirty="0">
              <a:latin typeface="Cambria"/>
              <a:cs typeface="Cambria"/>
            </a:endParaRPr>
          </a:p>
        </p:txBody>
      </p:sp>
    </p:spTree>
    <p:extLst>
      <p:ext uri="{BB962C8B-B14F-4D97-AF65-F5344CB8AC3E}">
        <p14:creationId xmlns:p14="http://schemas.microsoft.com/office/powerpoint/2010/main" val="26250500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285"/>
            <a:ext cx="8229600" cy="1143000"/>
          </a:xfrm>
        </p:spPr>
        <p:txBody>
          <a:bodyPr>
            <a:normAutofit/>
          </a:bodyPr>
          <a:lstStyle/>
          <a:p>
            <a:r>
              <a:rPr lang="en-US" sz="3200" b="1" i="1" dirty="0" smtClean="0"/>
              <a:t>Life Cycle and Habits of </a:t>
            </a:r>
            <a:r>
              <a:rPr lang="en-US" sz="3200" b="1" i="1" dirty="0" err="1" smtClean="0"/>
              <a:t>Anobiid</a:t>
            </a:r>
            <a:r>
              <a:rPr lang="en-US" sz="3200" b="1" i="1" dirty="0" smtClean="0"/>
              <a:t> PPBs</a:t>
            </a:r>
            <a:br>
              <a:rPr lang="en-US" sz="3200" b="1" i="1" dirty="0" smtClean="0"/>
            </a:br>
            <a:r>
              <a:rPr lang="en-US" sz="3200" b="1" i="1" u="sng" dirty="0" smtClean="0"/>
              <a:t>Deathwatch &amp; Furniture Beetles</a:t>
            </a:r>
            <a:endParaRPr lang="en-US" sz="3200" dirty="0"/>
          </a:p>
        </p:txBody>
      </p:sp>
      <p:sp>
        <p:nvSpPr>
          <p:cNvPr id="3" name="Content Placeholder 2"/>
          <p:cNvSpPr>
            <a:spLocks noGrp="1"/>
          </p:cNvSpPr>
          <p:nvPr>
            <p:ph idx="1"/>
          </p:nvPr>
        </p:nvSpPr>
        <p:spPr>
          <a:xfrm>
            <a:off x="1005112" y="1490573"/>
            <a:ext cx="8229600" cy="5130800"/>
          </a:xfrm>
        </p:spPr>
        <p:txBody>
          <a:bodyPr>
            <a:normAutofit/>
          </a:bodyPr>
          <a:lstStyle/>
          <a:p>
            <a:pPr>
              <a:lnSpc>
                <a:spcPct val="90000"/>
              </a:lnSpc>
            </a:pPr>
            <a:r>
              <a:rPr lang="en-US" sz="2000" dirty="0" smtClean="0"/>
              <a:t>They emerge, mate, and lay eggs in </a:t>
            </a:r>
            <a:r>
              <a:rPr lang="en-US" sz="2000" b="1" dirty="0" smtClean="0"/>
              <a:t>April - June</a:t>
            </a:r>
          </a:p>
          <a:p>
            <a:pPr>
              <a:lnSpc>
                <a:spcPct val="90000"/>
              </a:lnSpc>
              <a:buNone/>
            </a:pPr>
            <a:endParaRPr lang="en-US" sz="2000" dirty="0" smtClean="0"/>
          </a:p>
          <a:p>
            <a:pPr>
              <a:lnSpc>
                <a:spcPct val="90000"/>
              </a:lnSpc>
            </a:pPr>
            <a:r>
              <a:rPr lang="en-US" sz="2000" dirty="0" smtClean="0"/>
              <a:t>Larvae develop in 1-5 years, commonly every 2 </a:t>
            </a:r>
          </a:p>
          <a:p>
            <a:pPr marL="0" indent="0">
              <a:lnSpc>
                <a:spcPct val="90000"/>
              </a:lnSpc>
              <a:buNone/>
            </a:pPr>
            <a:r>
              <a:rPr lang="en-US" sz="2000" dirty="0"/>
              <a:t> </a:t>
            </a:r>
            <a:r>
              <a:rPr lang="en-US" sz="2000" dirty="0" smtClean="0"/>
              <a:t>     or 3 years in GA</a:t>
            </a:r>
            <a:endParaRPr lang="en-US" sz="2000" u="sng" dirty="0" smtClean="0"/>
          </a:p>
          <a:p>
            <a:pPr>
              <a:lnSpc>
                <a:spcPct val="90000"/>
              </a:lnSpc>
              <a:buNone/>
            </a:pPr>
            <a:endParaRPr lang="en-US" sz="2000" dirty="0" smtClean="0"/>
          </a:p>
          <a:p>
            <a:pPr>
              <a:lnSpc>
                <a:spcPct val="90000"/>
              </a:lnSpc>
            </a:pPr>
            <a:r>
              <a:rPr lang="en-US" sz="2000" dirty="0" smtClean="0"/>
              <a:t>Larvae are up to </a:t>
            </a:r>
            <a:r>
              <a:rPr lang="en-US" sz="2000" b="1" dirty="0" smtClean="0"/>
              <a:t>½” </a:t>
            </a:r>
            <a:r>
              <a:rPr lang="en-US" sz="2000" dirty="0" smtClean="0"/>
              <a:t>long, adults up to </a:t>
            </a:r>
            <a:r>
              <a:rPr lang="en-US" sz="2000" b="1" dirty="0" smtClean="0"/>
              <a:t>1/3</a:t>
            </a:r>
            <a:r>
              <a:rPr lang="en-US" sz="2000" dirty="0" smtClean="0"/>
              <a:t>” long</a:t>
            </a:r>
          </a:p>
          <a:p>
            <a:pPr>
              <a:lnSpc>
                <a:spcPct val="90000"/>
              </a:lnSpc>
              <a:buNone/>
            </a:pPr>
            <a:endParaRPr lang="en-US" sz="2000" dirty="0" smtClean="0"/>
          </a:p>
          <a:p>
            <a:pPr>
              <a:lnSpc>
                <a:spcPct val="90000"/>
              </a:lnSpc>
            </a:pPr>
            <a:r>
              <a:rPr lang="en-US" sz="2000" dirty="0" smtClean="0"/>
              <a:t>They tend to prefer </a:t>
            </a:r>
            <a:r>
              <a:rPr lang="en-US" sz="2000" b="1" dirty="0" smtClean="0"/>
              <a:t>old wood </a:t>
            </a:r>
            <a:r>
              <a:rPr lang="en-US" sz="2000" dirty="0" smtClean="0"/>
              <a:t>- 10 yrs. or older</a:t>
            </a:r>
          </a:p>
          <a:p>
            <a:pPr>
              <a:lnSpc>
                <a:spcPct val="90000"/>
              </a:lnSpc>
              <a:buNone/>
            </a:pPr>
            <a:endParaRPr lang="en-US" sz="2000" dirty="0" smtClean="0"/>
          </a:p>
          <a:p>
            <a:pPr>
              <a:lnSpc>
                <a:spcPct val="90000"/>
              </a:lnSpc>
            </a:pPr>
            <a:r>
              <a:rPr lang="en-US" sz="2000" dirty="0" smtClean="0"/>
              <a:t>Their </a:t>
            </a:r>
            <a:r>
              <a:rPr lang="en-US" sz="2000" dirty="0" err="1" smtClean="0"/>
              <a:t>frass</a:t>
            </a:r>
            <a:r>
              <a:rPr lang="en-US" sz="2000" dirty="0" smtClean="0"/>
              <a:t> feels </a:t>
            </a:r>
            <a:r>
              <a:rPr lang="en-US" sz="2000" b="1" dirty="0" smtClean="0"/>
              <a:t>gritty</a:t>
            </a:r>
            <a:r>
              <a:rPr lang="en-US" sz="2000" dirty="0" smtClean="0"/>
              <a:t> &amp; streams out from emergence holes</a:t>
            </a:r>
          </a:p>
          <a:p>
            <a:pPr>
              <a:lnSpc>
                <a:spcPct val="90000"/>
              </a:lnSpc>
              <a:buNone/>
            </a:pPr>
            <a:endParaRPr lang="en-US" sz="2000" dirty="0" smtClean="0"/>
          </a:p>
          <a:p>
            <a:pPr>
              <a:lnSpc>
                <a:spcPct val="90000"/>
              </a:lnSpc>
            </a:pPr>
            <a:r>
              <a:rPr lang="en-US" sz="2000" dirty="0" smtClean="0"/>
              <a:t>They infest both </a:t>
            </a:r>
            <a:r>
              <a:rPr lang="en-US" sz="2000" b="1" dirty="0" smtClean="0"/>
              <a:t>softwoods</a:t>
            </a:r>
            <a:r>
              <a:rPr lang="en-US" sz="2000" dirty="0" smtClean="0"/>
              <a:t> &amp; hardwoods</a:t>
            </a:r>
          </a:p>
          <a:p>
            <a:pPr>
              <a:lnSpc>
                <a:spcPct val="90000"/>
              </a:lnSpc>
              <a:buNone/>
            </a:pPr>
            <a:endParaRPr lang="en-US" sz="2000" dirty="0" smtClean="0"/>
          </a:p>
          <a:p>
            <a:pPr>
              <a:lnSpc>
                <a:spcPct val="90000"/>
              </a:lnSpc>
            </a:pPr>
            <a:r>
              <a:rPr lang="en-US" sz="2000" dirty="0" smtClean="0"/>
              <a:t>They are found east of Rockies (California) and are found </a:t>
            </a:r>
          </a:p>
          <a:p>
            <a:pPr marL="0" indent="0">
              <a:lnSpc>
                <a:spcPct val="90000"/>
              </a:lnSpc>
              <a:buNone/>
            </a:pPr>
            <a:r>
              <a:rPr lang="en-US" sz="2000" dirty="0"/>
              <a:t> </a:t>
            </a:r>
            <a:r>
              <a:rPr lang="en-US" sz="2000" dirty="0" smtClean="0"/>
              <a:t>     most commonly in Southeast (because of high moisture)</a:t>
            </a:r>
          </a:p>
          <a:p>
            <a:pPr>
              <a:lnSpc>
                <a:spcPct val="90000"/>
              </a:lnSpc>
              <a:buFontTx/>
              <a:buChar char="–"/>
            </a:pPr>
            <a:endParaRPr lang="en-US" sz="2000" dirty="0" smtClean="0"/>
          </a:p>
          <a:p>
            <a:endParaRPr lang="en-US" sz="2400" dirty="0" smtClean="0"/>
          </a:p>
          <a:p>
            <a:pPr marL="0" indent="0">
              <a:buNone/>
            </a:pPr>
            <a:endParaRPr lang="en-US" dirty="0"/>
          </a:p>
        </p:txBody>
      </p:sp>
      <p:grpSp>
        <p:nvGrpSpPr>
          <p:cNvPr id="4" name="Group 3"/>
          <p:cNvGrpSpPr/>
          <p:nvPr/>
        </p:nvGrpSpPr>
        <p:grpSpPr>
          <a:xfrm>
            <a:off x="6811137" y="1660676"/>
            <a:ext cx="1554010" cy="2976285"/>
            <a:chOff x="3501859" y="206918"/>
            <a:chExt cx="1708171" cy="3394920"/>
          </a:xfrm>
        </p:grpSpPr>
        <p:sp>
          <p:nvSpPr>
            <p:cNvPr id="5" name="TextBox 4"/>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6" name="Picture 2" descr="http://upload.wikimedia.org/wikipedia/commons/e/e0/Anobium_punctatum_above.jpg"/>
            <p:cNvPicPr>
              <a:picLocks noChangeAspect="1" noChangeArrowheads="1"/>
            </p:cNvPicPr>
            <p:nvPr/>
          </p:nvPicPr>
          <p:blipFill>
            <a:blip r:embed="rId2"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7" name="TextBox 6"/>
          <p:cNvSpPr txBox="1"/>
          <p:nvPr/>
        </p:nvSpPr>
        <p:spPr>
          <a:xfrm>
            <a:off x="6647737" y="1475619"/>
            <a:ext cx="1880810" cy="338554"/>
          </a:xfrm>
          <a:prstGeom prst="rect">
            <a:avLst/>
          </a:prstGeom>
          <a:solidFill>
            <a:srgbClr val="FFFFFF"/>
          </a:solidFill>
        </p:spPr>
        <p:txBody>
          <a:bodyPr wrap="square" rtlCol="0">
            <a:spAutoFit/>
          </a:bodyPr>
          <a:lstStyle/>
          <a:p>
            <a:endParaRPr lang="en-US" sz="1600" dirty="0"/>
          </a:p>
        </p:txBody>
      </p:sp>
      <p:sp>
        <p:nvSpPr>
          <p:cNvPr id="8" name="TextBox 7"/>
          <p:cNvSpPr txBox="1"/>
          <p:nvPr/>
        </p:nvSpPr>
        <p:spPr>
          <a:xfrm>
            <a:off x="6718804" y="1747649"/>
            <a:ext cx="184666" cy="230832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9" name="TextBox 8"/>
          <p:cNvSpPr txBox="1"/>
          <p:nvPr/>
        </p:nvSpPr>
        <p:spPr>
          <a:xfrm>
            <a:off x="8686800" y="1814173"/>
            <a:ext cx="184666" cy="230832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0" name="TextBox 9"/>
          <p:cNvSpPr txBox="1"/>
          <p:nvPr/>
        </p:nvSpPr>
        <p:spPr>
          <a:xfrm>
            <a:off x="6743094" y="3937831"/>
            <a:ext cx="845047" cy="369332"/>
          </a:xfrm>
          <a:prstGeom prst="rect">
            <a:avLst/>
          </a:prstGeom>
          <a:solidFill>
            <a:srgbClr val="FFFFFF"/>
          </a:solidFill>
        </p:spPr>
        <p:txBody>
          <a:bodyPr wrap="square" rtlCol="0">
            <a:spAutoFit/>
          </a:bodyPr>
          <a:lstStyle/>
          <a:p>
            <a:endParaRPr lang="en-US" dirty="0"/>
          </a:p>
        </p:txBody>
      </p:sp>
      <p:sp>
        <p:nvSpPr>
          <p:cNvPr id="11" name="TextBox 10"/>
          <p:cNvSpPr txBox="1"/>
          <p:nvPr/>
        </p:nvSpPr>
        <p:spPr>
          <a:xfrm>
            <a:off x="8406189" y="3834190"/>
            <a:ext cx="338667" cy="369332"/>
          </a:xfrm>
          <a:prstGeom prst="rect">
            <a:avLst/>
          </a:prstGeom>
          <a:solidFill>
            <a:srgbClr val="FFFFFF"/>
          </a:solidFill>
        </p:spPr>
        <p:txBody>
          <a:bodyPr wrap="square" rtlCol="0">
            <a:spAutoFit/>
          </a:bodyPr>
          <a:lstStyle/>
          <a:p>
            <a:endParaRPr lang="en-US" dirty="0"/>
          </a:p>
        </p:txBody>
      </p:sp>
      <p:sp>
        <p:nvSpPr>
          <p:cNvPr id="12" name="TextBox 11"/>
          <p:cNvSpPr txBox="1"/>
          <p:nvPr/>
        </p:nvSpPr>
        <p:spPr>
          <a:xfrm>
            <a:off x="7588142" y="3937831"/>
            <a:ext cx="914809"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1562741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Life Cycle and Habits of </a:t>
            </a:r>
            <a:r>
              <a:rPr lang="en-US" sz="3200" b="1" i="1" dirty="0" err="1" smtClean="0"/>
              <a:t>Anobiid</a:t>
            </a:r>
            <a:r>
              <a:rPr lang="en-US" sz="3200" b="1" i="1" dirty="0" smtClean="0"/>
              <a:t> PPBs </a:t>
            </a:r>
            <a:r>
              <a:rPr lang="en-US" sz="2400" b="1" i="1" dirty="0" smtClean="0"/>
              <a:t>(continued)</a:t>
            </a:r>
            <a:endParaRPr lang="en-US" sz="2400" dirty="0"/>
          </a:p>
        </p:txBody>
      </p:sp>
      <p:sp>
        <p:nvSpPr>
          <p:cNvPr id="3" name="Content Placeholder 2"/>
          <p:cNvSpPr>
            <a:spLocks noGrp="1"/>
          </p:cNvSpPr>
          <p:nvPr>
            <p:ph idx="1"/>
          </p:nvPr>
        </p:nvSpPr>
        <p:spPr>
          <a:xfrm>
            <a:off x="457200" y="1956586"/>
            <a:ext cx="8229600" cy="4525963"/>
          </a:xfrm>
        </p:spPr>
        <p:txBody>
          <a:bodyPr>
            <a:normAutofit/>
          </a:bodyPr>
          <a:lstStyle/>
          <a:p>
            <a:r>
              <a:rPr lang="en-US" sz="2000" dirty="0" err="1" smtClean="0">
                <a:latin typeface="Cambria"/>
                <a:cs typeface="Cambria"/>
              </a:rPr>
              <a:t>Anobiids</a:t>
            </a:r>
            <a:r>
              <a:rPr lang="en-US" sz="2000" dirty="0" smtClean="0">
                <a:latin typeface="Cambria"/>
                <a:cs typeface="Cambria"/>
              </a:rPr>
              <a:t> require moisture levels of </a:t>
            </a:r>
            <a:r>
              <a:rPr lang="en-US" sz="2000" b="1" dirty="0" smtClean="0">
                <a:latin typeface="Cambria"/>
                <a:cs typeface="Cambria"/>
              </a:rPr>
              <a:t>13% to 30% </a:t>
            </a:r>
            <a:r>
              <a:rPr lang="en-US" sz="2000" dirty="0" smtClean="0">
                <a:latin typeface="Cambria"/>
                <a:cs typeface="Cambria"/>
              </a:rPr>
              <a:t>in wood to develop</a:t>
            </a:r>
          </a:p>
          <a:p>
            <a:pPr>
              <a:buNone/>
            </a:pPr>
            <a:endParaRPr lang="en-US" sz="2000" dirty="0" smtClean="0">
              <a:latin typeface="Cambria"/>
              <a:cs typeface="Cambria"/>
            </a:endParaRPr>
          </a:p>
          <a:p>
            <a:r>
              <a:rPr lang="en-US" sz="2000" dirty="0" smtClean="0">
                <a:latin typeface="Cambria"/>
                <a:cs typeface="Cambria"/>
              </a:rPr>
              <a:t>That’s why they are often confined to the crawl space</a:t>
            </a:r>
          </a:p>
          <a:p>
            <a:pPr>
              <a:buNone/>
            </a:pPr>
            <a:endParaRPr lang="en-US" sz="2000" dirty="0" smtClean="0">
              <a:latin typeface="Cambria"/>
              <a:cs typeface="Cambria"/>
            </a:endParaRPr>
          </a:p>
          <a:p>
            <a:r>
              <a:rPr lang="en-US" sz="2000" dirty="0" smtClean="0">
                <a:latin typeface="Cambria"/>
                <a:cs typeface="Cambria"/>
              </a:rPr>
              <a:t>They may infest wood inside the home if it is a “lake home” and the </a:t>
            </a:r>
          </a:p>
          <a:p>
            <a:pPr marL="0" indent="0">
              <a:buNone/>
            </a:pPr>
            <a:r>
              <a:rPr lang="en-US" sz="2000" dirty="0">
                <a:latin typeface="Cambria"/>
                <a:cs typeface="Cambria"/>
              </a:rPr>
              <a:t> </a:t>
            </a:r>
            <a:r>
              <a:rPr lang="en-US" sz="2000" dirty="0" smtClean="0">
                <a:latin typeface="Cambria"/>
                <a:cs typeface="Cambria"/>
              </a:rPr>
              <a:t>     heating/AC unit is not used that often.  </a:t>
            </a:r>
          </a:p>
          <a:p>
            <a:pPr>
              <a:buNone/>
            </a:pPr>
            <a:endParaRPr lang="en-US" sz="2000" dirty="0" smtClean="0">
              <a:latin typeface="Cambria"/>
              <a:cs typeface="Cambria"/>
            </a:endParaRPr>
          </a:p>
          <a:p>
            <a:r>
              <a:rPr lang="en-US" sz="2000" dirty="0" smtClean="0">
                <a:latin typeface="Cambria"/>
                <a:cs typeface="Cambria"/>
              </a:rPr>
              <a:t>Foreclosed homes that sit unoccupied for a long time without the heat </a:t>
            </a:r>
          </a:p>
          <a:p>
            <a:pPr marL="0" indent="0">
              <a:buNone/>
            </a:pPr>
            <a:r>
              <a:rPr lang="en-US" sz="2000" dirty="0">
                <a:latin typeface="Cambria"/>
                <a:cs typeface="Cambria"/>
              </a:rPr>
              <a:t> </a:t>
            </a:r>
            <a:r>
              <a:rPr lang="en-US" sz="2000" dirty="0" smtClean="0">
                <a:latin typeface="Cambria"/>
                <a:cs typeface="Cambria"/>
              </a:rPr>
              <a:t>     or AC may develop </a:t>
            </a:r>
            <a:r>
              <a:rPr lang="en-US" sz="2000" dirty="0" err="1" smtClean="0">
                <a:latin typeface="Cambria"/>
                <a:cs typeface="Cambria"/>
              </a:rPr>
              <a:t>Anobiid</a:t>
            </a:r>
            <a:r>
              <a:rPr lang="en-US" sz="2000" dirty="0" smtClean="0">
                <a:latin typeface="Cambria"/>
                <a:cs typeface="Cambria"/>
              </a:rPr>
              <a:t> infestations.</a:t>
            </a:r>
            <a:endParaRPr lang="en-US" sz="2000" dirty="0">
              <a:latin typeface="Cambria"/>
              <a:cs typeface="Cambria"/>
            </a:endParaRPr>
          </a:p>
        </p:txBody>
      </p:sp>
    </p:spTree>
    <p:extLst>
      <p:ext uri="{BB962C8B-B14F-4D97-AF65-F5344CB8AC3E}">
        <p14:creationId xmlns:p14="http://schemas.microsoft.com/office/powerpoint/2010/main" val="37846129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Identification of Adult </a:t>
            </a:r>
            <a:r>
              <a:rPr lang="en-US" sz="3200" b="1" i="1" dirty="0" err="1" smtClean="0"/>
              <a:t>Anobiid</a:t>
            </a:r>
            <a:r>
              <a:rPr lang="en-US" sz="3200" b="1" i="1" dirty="0" smtClean="0"/>
              <a:t> PPBs</a:t>
            </a:r>
            <a:endParaRPr lang="en-US" sz="3200" dirty="0"/>
          </a:p>
        </p:txBody>
      </p:sp>
      <p:sp>
        <p:nvSpPr>
          <p:cNvPr id="3" name="Content Placeholder 2"/>
          <p:cNvSpPr>
            <a:spLocks noGrp="1"/>
          </p:cNvSpPr>
          <p:nvPr>
            <p:ph idx="1"/>
          </p:nvPr>
        </p:nvSpPr>
        <p:spPr>
          <a:xfrm>
            <a:off x="1098657" y="1600200"/>
            <a:ext cx="8229600" cy="4525963"/>
          </a:xfrm>
        </p:spPr>
        <p:txBody>
          <a:bodyPr/>
          <a:lstStyle/>
          <a:p>
            <a:r>
              <a:rPr lang="en-US" sz="2000" dirty="0" smtClean="0">
                <a:latin typeface="Cambria"/>
                <a:cs typeface="Cambria"/>
              </a:rPr>
              <a:t>Adult </a:t>
            </a:r>
            <a:r>
              <a:rPr lang="en-US" sz="2000" dirty="0" err="1" smtClean="0">
                <a:latin typeface="Cambria"/>
                <a:cs typeface="Cambria"/>
              </a:rPr>
              <a:t>Anobiid</a:t>
            </a:r>
            <a:r>
              <a:rPr lang="en-US" sz="2000" dirty="0" smtClean="0">
                <a:latin typeface="Cambria"/>
                <a:cs typeface="Cambria"/>
              </a:rPr>
              <a:t> PPBs generally have parallel lines running </a:t>
            </a:r>
          </a:p>
          <a:p>
            <a:pPr marL="0" indent="0">
              <a:buNone/>
            </a:pPr>
            <a:r>
              <a:rPr lang="en-US" sz="2000" dirty="0">
                <a:latin typeface="Cambria"/>
                <a:cs typeface="Cambria"/>
              </a:rPr>
              <a:t> </a:t>
            </a:r>
            <a:r>
              <a:rPr lang="en-US" sz="2000" dirty="0" smtClean="0">
                <a:latin typeface="Cambria"/>
                <a:cs typeface="Cambria"/>
              </a:rPr>
              <a:t>    lengthwise on their elytra and their head is hidden beneath </a:t>
            </a:r>
          </a:p>
          <a:p>
            <a:pPr>
              <a:buNone/>
            </a:pPr>
            <a:endParaRPr lang="en-US" sz="2000" dirty="0" smtClean="0"/>
          </a:p>
          <a:p>
            <a:pPr>
              <a:buNone/>
            </a:pPr>
            <a:endParaRPr lang="en-US" dirty="0"/>
          </a:p>
          <a:p>
            <a:pPr>
              <a:buNone/>
            </a:pPr>
            <a:endParaRPr lang="en-US" dirty="0"/>
          </a:p>
        </p:txBody>
      </p:sp>
      <p:grpSp>
        <p:nvGrpSpPr>
          <p:cNvPr id="4" name="Group 3"/>
          <p:cNvGrpSpPr/>
          <p:nvPr/>
        </p:nvGrpSpPr>
        <p:grpSpPr>
          <a:xfrm>
            <a:off x="695477" y="2963333"/>
            <a:ext cx="2098524" cy="3828143"/>
            <a:chOff x="3501859" y="206918"/>
            <a:chExt cx="1708171" cy="3394920"/>
          </a:xfrm>
        </p:grpSpPr>
        <p:sp>
          <p:nvSpPr>
            <p:cNvPr id="5" name="TextBox 4"/>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6" name="Picture 2" descr="http://upload.wikimedia.org/wikipedia/commons/e/e0/Anobium_punctatum_above.jpg"/>
            <p:cNvPicPr>
              <a:picLocks noChangeAspect="1" noChangeArrowheads="1"/>
            </p:cNvPicPr>
            <p:nvPr/>
          </p:nvPicPr>
          <p:blipFill>
            <a:blip r:embed="rId2"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7" name="Picture 6"/>
          <p:cNvPicPr>
            <a:picLocks noChangeAspect="1"/>
          </p:cNvPicPr>
          <p:nvPr/>
        </p:nvPicPr>
        <p:blipFill>
          <a:blip r:embed="rId3"/>
          <a:stretch>
            <a:fillRect/>
          </a:stretch>
        </p:blipFill>
        <p:spPr>
          <a:xfrm>
            <a:off x="5995477" y="3293105"/>
            <a:ext cx="2747907" cy="2747907"/>
          </a:xfrm>
          <a:prstGeom prst="rect">
            <a:avLst/>
          </a:prstGeom>
        </p:spPr>
      </p:pic>
      <p:pic>
        <p:nvPicPr>
          <p:cNvPr id="8" name="Picture 7"/>
          <p:cNvPicPr>
            <a:picLocks noChangeAspect="1"/>
          </p:cNvPicPr>
          <p:nvPr/>
        </p:nvPicPr>
        <p:blipFill>
          <a:blip r:embed="rId4"/>
          <a:stretch>
            <a:fillRect/>
          </a:stretch>
        </p:blipFill>
        <p:spPr>
          <a:xfrm>
            <a:off x="3088855" y="3535596"/>
            <a:ext cx="2664716" cy="1479026"/>
          </a:xfrm>
          <a:prstGeom prst="rect">
            <a:avLst/>
          </a:prstGeom>
        </p:spPr>
      </p:pic>
      <p:sp>
        <p:nvSpPr>
          <p:cNvPr id="9" name="TextBox 8"/>
          <p:cNvSpPr txBox="1"/>
          <p:nvPr/>
        </p:nvSpPr>
        <p:spPr>
          <a:xfrm>
            <a:off x="628952" y="2818190"/>
            <a:ext cx="2255762" cy="369332"/>
          </a:xfrm>
          <a:prstGeom prst="rect">
            <a:avLst/>
          </a:prstGeom>
          <a:solidFill>
            <a:srgbClr val="FFFFFF"/>
          </a:solidFill>
        </p:spPr>
        <p:txBody>
          <a:bodyPr wrap="square" rtlCol="0">
            <a:spAutoFit/>
          </a:bodyPr>
          <a:lstStyle/>
          <a:p>
            <a:endParaRPr lang="en-US" dirty="0"/>
          </a:p>
        </p:txBody>
      </p:sp>
      <p:sp>
        <p:nvSpPr>
          <p:cNvPr id="10" name="TextBox 9"/>
          <p:cNvSpPr txBox="1"/>
          <p:nvPr/>
        </p:nvSpPr>
        <p:spPr>
          <a:xfrm>
            <a:off x="568476" y="3078238"/>
            <a:ext cx="184666" cy="3139321"/>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2733524" y="3166264"/>
            <a:ext cx="184666" cy="3139321"/>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2" name="TextBox 11"/>
          <p:cNvSpPr txBox="1"/>
          <p:nvPr/>
        </p:nvSpPr>
        <p:spPr>
          <a:xfrm>
            <a:off x="695476" y="5787571"/>
            <a:ext cx="69547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568476" y="5936253"/>
            <a:ext cx="2413000" cy="369332"/>
          </a:xfrm>
          <a:prstGeom prst="rect">
            <a:avLst/>
          </a:prstGeom>
          <a:solidFill>
            <a:srgbClr val="FFFFFF"/>
          </a:solidFill>
        </p:spPr>
        <p:txBody>
          <a:bodyPr wrap="square" rtlCol="0">
            <a:spAutoFit/>
          </a:bodyPr>
          <a:lstStyle/>
          <a:p>
            <a:endParaRPr lang="en-US" dirty="0"/>
          </a:p>
        </p:txBody>
      </p:sp>
      <p:sp>
        <p:nvSpPr>
          <p:cNvPr id="14" name="TextBox 13"/>
          <p:cNvSpPr txBox="1"/>
          <p:nvPr/>
        </p:nvSpPr>
        <p:spPr>
          <a:xfrm>
            <a:off x="2540000" y="5739190"/>
            <a:ext cx="441476" cy="369332"/>
          </a:xfrm>
          <a:prstGeom prst="rect">
            <a:avLst/>
          </a:prstGeom>
          <a:solidFill>
            <a:srgbClr val="FFFFFF"/>
          </a:solidFill>
        </p:spPr>
        <p:txBody>
          <a:bodyPr wrap="square" rtlCol="0">
            <a:spAutoFit/>
          </a:bodyPr>
          <a:lstStyle/>
          <a:p>
            <a:endParaRPr lang="en-US" dirty="0"/>
          </a:p>
        </p:txBody>
      </p:sp>
      <p:sp>
        <p:nvSpPr>
          <p:cNvPr id="15" name="TextBox 14"/>
          <p:cNvSpPr txBox="1"/>
          <p:nvPr/>
        </p:nvSpPr>
        <p:spPr>
          <a:xfrm>
            <a:off x="2981475" y="3465286"/>
            <a:ext cx="2842381" cy="307777"/>
          </a:xfrm>
          <a:prstGeom prst="rect">
            <a:avLst/>
          </a:prstGeom>
          <a:solidFill>
            <a:srgbClr val="FFFFFF"/>
          </a:solidFill>
        </p:spPr>
        <p:txBody>
          <a:bodyPr wrap="square" rtlCol="0">
            <a:spAutoFit/>
          </a:bodyPr>
          <a:lstStyle/>
          <a:p>
            <a:endParaRPr lang="en-US" sz="1400" dirty="0"/>
          </a:p>
        </p:txBody>
      </p:sp>
      <p:sp>
        <p:nvSpPr>
          <p:cNvPr id="16" name="TextBox 15"/>
          <p:cNvSpPr txBox="1"/>
          <p:nvPr/>
        </p:nvSpPr>
        <p:spPr>
          <a:xfrm>
            <a:off x="8412239" y="3187522"/>
            <a:ext cx="429380" cy="3139321"/>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7" name="TextBox 16"/>
          <p:cNvSpPr txBox="1"/>
          <p:nvPr/>
        </p:nvSpPr>
        <p:spPr>
          <a:xfrm>
            <a:off x="5903143" y="3166264"/>
            <a:ext cx="265427" cy="3139321"/>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54839516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707"/>
            <a:ext cx="8229600" cy="1143000"/>
          </a:xfrm>
        </p:spPr>
        <p:txBody>
          <a:bodyPr>
            <a:normAutofit/>
          </a:bodyPr>
          <a:lstStyle/>
          <a:p>
            <a:r>
              <a:rPr lang="en-US" sz="3200" b="1" i="1" dirty="0" err="1" smtClean="0"/>
              <a:t>Frass</a:t>
            </a:r>
            <a:r>
              <a:rPr lang="en-US" sz="3200" b="1" i="1" dirty="0" smtClean="0"/>
              <a:t> streams down from exit holes in </a:t>
            </a:r>
            <a:br>
              <a:rPr lang="en-US" sz="3200" b="1" i="1" dirty="0" smtClean="0"/>
            </a:br>
            <a:r>
              <a:rPr lang="en-US" sz="3200" b="1" i="1" dirty="0" smtClean="0"/>
              <a:t>crawl space wood when PPBs exit</a:t>
            </a:r>
            <a:endParaRPr lang="en-US" sz="3200" dirty="0"/>
          </a:p>
        </p:txBody>
      </p:sp>
      <p:pic>
        <p:nvPicPr>
          <p:cNvPr id="4" name="Picture 2" descr="http://www.doyourownpestcontrol.com/ppbeetles2.jpg"/>
          <p:cNvPicPr>
            <a:picLocks noChangeAspect="1" noChangeArrowheads="1"/>
          </p:cNvPicPr>
          <p:nvPr/>
        </p:nvPicPr>
        <p:blipFill>
          <a:blip r:embed="rId2" cstate="print"/>
          <a:srcRect/>
          <a:stretch>
            <a:fillRect/>
          </a:stretch>
        </p:blipFill>
        <p:spPr bwMode="auto">
          <a:xfrm>
            <a:off x="6451739" y="1515828"/>
            <a:ext cx="1893890" cy="2980308"/>
          </a:xfrm>
          <a:prstGeom prst="rect">
            <a:avLst/>
          </a:prstGeom>
          <a:solidFill>
            <a:srgbClr val="FFFFFF"/>
          </a:solidFill>
          <a:ln>
            <a:solidFill>
              <a:srgbClr val="FFFFFF"/>
            </a:solidFill>
          </a:ln>
        </p:spPr>
      </p:pic>
      <p:pic>
        <p:nvPicPr>
          <p:cNvPr id="6" name="Picture 5"/>
          <p:cNvPicPr>
            <a:picLocks noChangeAspect="1"/>
          </p:cNvPicPr>
          <p:nvPr/>
        </p:nvPicPr>
        <p:blipFill>
          <a:blip r:embed="rId3"/>
          <a:stretch>
            <a:fillRect/>
          </a:stretch>
        </p:blipFill>
        <p:spPr>
          <a:xfrm>
            <a:off x="913239" y="4183223"/>
            <a:ext cx="2399403" cy="2296571"/>
          </a:xfrm>
          <a:prstGeom prst="rect">
            <a:avLst/>
          </a:prstGeom>
        </p:spPr>
      </p:pic>
      <p:sp>
        <p:nvSpPr>
          <p:cNvPr id="7" name="TextBox 6"/>
          <p:cNvSpPr txBox="1"/>
          <p:nvPr/>
        </p:nvSpPr>
        <p:spPr>
          <a:xfrm>
            <a:off x="1188063" y="1515828"/>
            <a:ext cx="8327572" cy="2246769"/>
          </a:xfrm>
          <a:prstGeom prst="rect">
            <a:avLst/>
          </a:prstGeom>
          <a:noFill/>
        </p:spPr>
        <p:txBody>
          <a:bodyPr wrap="square" rtlCol="0">
            <a:spAutoFit/>
          </a:bodyPr>
          <a:lstStyle/>
          <a:p>
            <a:pPr marL="285750" indent="-285750">
              <a:buFont typeface="Arial"/>
              <a:buChar char="•"/>
            </a:pPr>
            <a:r>
              <a:rPr lang="en-US" sz="2000" dirty="0" smtClean="0">
                <a:latin typeface="Cambria"/>
                <a:cs typeface="Cambria"/>
              </a:rPr>
              <a:t>Exit holes are </a:t>
            </a:r>
            <a:r>
              <a:rPr lang="en-US" sz="2000" b="1" dirty="0" smtClean="0">
                <a:latin typeface="Cambria"/>
                <a:cs typeface="Cambria"/>
              </a:rPr>
              <a:t>round</a:t>
            </a:r>
            <a:r>
              <a:rPr lang="en-US" sz="2000" dirty="0" smtClean="0">
                <a:latin typeface="Cambria"/>
                <a:cs typeface="Cambria"/>
              </a:rPr>
              <a:t> and are from </a:t>
            </a:r>
          </a:p>
          <a:p>
            <a:r>
              <a:rPr lang="en-US" sz="2000" b="1" dirty="0">
                <a:latin typeface="Cambria"/>
                <a:cs typeface="Cambria"/>
              </a:rPr>
              <a:t> </a:t>
            </a:r>
            <a:r>
              <a:rPr lang="en-US" sz="2000" b="1" dirty="0" smtClean="0">
                <a:latin typeface="Cambria"/>
                <a:cs typeface="Cambria"/>
              </a:rPr>
              <a:t>    1/8” </a:t>
            </a:r>
            <a:r>
              <a:rPr lang="en-US" sz="2000" dirty="0" smtClean="0">
                <a:latin typeface="Cambria"/>
                <a:cs typeface="Cambria"/>
              </a:rPr>
              <a:t>to </a:t>
            </a:r>
            <a:r>
              <a:rPr lang="en-US" sz="2000" b="1" dirty="0" smtClean="0">
                <a:latin typeface="Cambria"/>
                <a:cs typeface="Cambria"/>
              </a:rPr>
              <a:t>1/16”</a:t>
            </a:r>
            <a:r>
              <a:rPr lang="en-US" sz="2000" dirty="0" smtClean="0">
                <a:latin typeface="Cambria"/>
                <a:cs typeface="Cambria"/>
              </a:rPr>
              <a:t> in diameter</a:t>
            </a:r>
          </a:p>
          <a:p>
            <a:endParaRPr lang="en-US" sz="2000" dirty="0">
              <a:latin typeface="Cambria"/>
              <a:cs typeface="Cambria"/>
            </a:endParaRPr>
          </a:p>
          <a:p>
            <a:pPr marL="285750" indent="-285750">
              <a:buFont typeface="Arial"/>
              <a:buChar char="•"/>
            </a:pPr>
            <a:r>
              <a:rPr lang="en-US" sz="2000" dirty="0" err="1" smtClean="0">
                <a:latin typeface="Cambria"/>
                <a:cs typeface="Cambria"/>
              </a:rPr>
              <a:t>Anobiid</a:t>
            </a:r>
            <a:r>
              <a:rPr lang="en-US" sz="2000" dirty="0" smtClean="0">
                <a:latin typeface="Cambria"/>
                <a:cs typeface="Cambria"/>
              </a:rPr>
              <a:t> </a:t>
            </a:r>
            <a:r>
              <a:rPr lang="en-US" sz="2000" dirty="0" err="1" smtClean="0">
                <a:latin typeface="Cambria"/>
                <a:cs typeface="Cambria"/>
              </a:rPr>
              <a:t>frass</a:t>
            </a:r>
            <a:r>
              <a:rPr lang="en-US" sz="2000" dirty="0" smtClean="0">
                <a:latin typeface="Cambria"/>
                <a:cs typeface="Cambria"/>
              </a:rPr>
              <a:t> often piles up on top of </a:t>
            </a:r>
          </a:p>
          <a:p>
            <a:r>
              <a:rPr lang="en-US" sz="2000" dirty="0">
                <a:latin typeface="Cambria"/>
                <a:cs typeface="Cambria"/>
              </a:rPr>
              <a:t> </a:t>
            </a:r>
            <a:r>
              <a:rPr lang="en-US" sz="2000" dirty="0" smtClean="0">
                <a:latin typeface="Cambria"/>
                <a:cs typeface="Cambria"/>
              </a:rPr>
              <a:t>    ductwork in the crawl space, falls on top </a:t>
            </a:r>
          </a:p>
          <a:p>
            <a:r>
              <a:rPr lang="en-US" sz="2000" dirty="0">
                <a:latin typeface="Cambria"/>
                <a:cs typeface="Cambria"/>
              </a:rPr>
              <a:t> </a:t>
            </a:r>
            <a:r>
              <a:rPr lang="en-US" sz="2000" dirty="0" smtClean="0">
                <a:latin typeface="Cambria"/>
                <a:cs typeface="Cambria"/>
              </a:rPr>
              <a:t>    of items stored in the crawl space, and </a:t>
            </a:r>
          </a:p>
          <a:p>
            <a:r>
              <a:rPr lang="en-US" sz="2000" dirty="0">
                <a:latin typeface="Cambria"/>
                <a:cs typeface="Cambria"/>
              </a:rPr>
              <a:t> </a:t>
            </a:r>
            <a:r>
              <a:rPr lang="en-US" sz="2000" dirty="0" smtClean="0">
                <a:latin typeface="Cambria"/>
                <a:cs typeface="Cambria"/>
              </a:rPr>
              <a:t>    gets caught in spider webs</a:t>
            </a:r>
            <a:endParaRPr lang="en-US" sz="2000" dirty="0">
              <a:latin typeface="Cambria"/>
              <a:cs typeface="Cambria"/>
            </a:endParaRPr>
          </a:p>
        </p:txBody>
      </p:sp>
      <p:sp>
        <p:nvSpPr>
          <p:cNvPr id="8" name="TextBox 7"/>
          <p:cNvSpPr txBox="1"/>
          <p:nvPr/>
        </p:nvSpPr>
        <p:spPr>
          <a:xfrm>
            <a:off x="6399188" y="1178024"/>
            <a:ext cx="2233275" cy="369332"/>
          </a:xfrm>
          <a:prstGeom prst="rect">
            <a:avLst/>
          </a:prstGeom>
          <a:solidFill>
            <a:srgbClr val="FFFFFF"/>
          </a:solidFill>
        </p:spPr>
        <p:txBody>
          <a:bodyPr wrap="square" rtlCol="0">
            <a:spAutoFit/>
          </a:bodyPr>
          <a:lstStyle/>
          <a:p>
            <a:endParaRPr lang="en-US" dirty="0"/>
          </a:p>
        </p:txBody>
      </p:sp>
      <p:sp>
        <p:nvSpPr>
          <p:cNvPr id="9" name="TextBox 8"/>
          <p:cNvSpPr txBox="1"/>
          <p:nvPr/>
        </p:nvSpPr>
        <p:spPr>
          <a:xfrm>
            <a:off x="6270347" y="1515828"/>
            <a:ext cx="233144" cy="2862323"/>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0" name="TextBox 9"/>
          <p:cNvSpPr txBox="1"/>
          <p:nvPr/>
        </p:nvSpPr>
        <p:spPr>
          <a:xfrm>
            <a:off x="6451738" y="4067863"/>
            <a:ext cx="2064153" cy="369332"/>
          </a:xfrm>
          <a:prstGeom prst="rect">
            <a:avLst/>
          </a:prstGeom>
          <a:solidFill>
            <a:srgbClr val="FFFFFF"/>
          </a:solidFill>
        </p:spPr>
        <p:txBody>
          <a:bodyPr wrap="square" rtlCol="0">
            <a:spAutoFit/>
          </a:bodyPr>
          <a:lstStyle/>
          <a:p>
            <a:endParaRPr lang="en-US" dirty="0"/>
          </a:p>
        </p:txBody>
      </p:sp>
      <p:sp>
        <p:nvSpPr>
          <p:cNvPr id="11" name="TextBox 10"/>
          <p:cNvSpPr txBox="1"/>
          <p:nvPr/>
        </p:nvSpPr>
        <p:spPr>
          <a:xfrm>
            <a:off x="8331225" y="1547356"/>
            <a:ext cx="184666" cy="2585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12" name="Picture 2" descr="boxb3"/>
          <p:cNvPicPr>
            <a:picLocks noChangeAspect="1" noChangeArrowheads="1"/>
          </p:cNvPicPr>
          <p:nvPr/>
        </p:nvPicPr>
        <p:blipFill>
          <a:blip r:embed="rId4" cstate="print"/>
          <a:srcRect t="9756" b="9756"/>
          <a:stretch>
            <a:fillRect/>
          </a:stretch>
        </p:blipFill>
        <p:spPr bwMode="auto">
          <a:xfrm>
            <a:off x="4157711" y="4214564"/>
            <a:ext cx="4173514" cy="2295272"/>
          </a:xfrm>
          <a:prstGeom prst="rect">
            <a:avLst/>
          </a:prstGeom>
          <a:noFill/>
          <a:ln w="9525">
            <a:noFill/>
            <a:miter lim="800000"/>
            <a:headEnd/>
            <a:tailEnd/>
          </a:ln>
        </p:spPr>
      </p:pic>
    </p:spTree>
    <p:extLst>
      <p:ext uri="{BB962C8B-B14F-4D97-AF65-F5344CB8AC3E}">
        <p14:creationId xmlns:p14="http://schemas.microsoft.com/office/powerpoint/2010/main" val="1924867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err="1" smtClean="0"/>
              <a:t>Anobiid</a:t>
            </a:r>
            <a:r>
              <a:rPr lang="en-US" sz="3200" b="1" i="1" dirty="0" smtClean="0"/>
              <a:t> PPB </a:t>
            </a:r>
            <a:r>
              <a:rPr lang="en-US" sz="3200" b="1" i="1" dirty="0" err="1" smtClean="0"/>
              <a:t>frass</a:t>
            </a:r>
            <a:r>
              <a:rPr lang="en-US" sz="3200" b="1" i="1" dirty="0" smtClean="0"/>
              <a:t> feels “gritty”</a:t>
            </a:r>
            <a:endParaRPr lang="en-US" sz="3200" b="1" i="1" dirty="0"/>
          </a:p>
        </p:txBody>
      </p:sp>
      <p:sp>
        <p:nvSpPr>
          <p:cNvPr id="3" name="Content Placeholder 2"/>
          <p:cNvSpPr>
            <a:spLocks noGrp="1"/>
          </p:cNvSpPr>
          <p:nvPr>
            <p:ph idx="1"/>
          </p:nvPr>
        </p:nvSpPr>
        <p:spPr>
          <a:xfrm>
            <a:off x="952467" y="1600200"/>
            <a:ext cx="7665480" cy="4525963"/>
          </a:xfrm>
        </p:spPr>
        <p:txBody>
          <a:bodyPr>
            <a:normAutofit/>
          </a:bodyPr>
          <a:lstStyle/>
          <a:p>
            <a:r>
              <a:rPr lang="en-US" sz="2000" dirty="0" err="1" smtClean="0">
                <a:latin typeface="Cambria"/>
                <a:cs typeface="Cambria"/>
              </a:rPr>
              <a:t>Anobiid</a:t>
            </a:r>
            <a:r>
              <a:rPr lang="en-US" sz="2000" dirty="0" smtClean="0">
                <a:latin typeface="Cambria"/>
                <a:cs typeface="Cambria"/>
              </a:rPr>
              <a:t> larvae digest cellulose in wood with enzymes and </a:t>
            </a:r>
          </a:p>
          <a:p>
            <a:pPr>
              <a:buNone/>
            </a:pPr>
            <a:r>
              <a:rPr lang="en-US" sz="2000" dirty="0" smtClean="0">
                <a:latin typeface="Cambria"/>
                <a:cs typeface="Cambria"/>
              </a:rPr>
              <a:t>      they excrete bun-shaped pellets.  They get mixed with the </a:t>
            </a:r>
          </a:p>
          <a:p>
            <a:pPr>
              <a:buNone/>
            </a:pPr>
            <a:r>
              <a:rPr lang="en-US" sz="2000" dirty="0" smtClean="0">
                <a:latin typeface="Cambria"/>
                <a:cs typeface="Cambria"/>
              </a:rPr>
              <a:t>      sawdust they produce as they bore through wood and it </a:t>
            </a:r>
          </a:p>
          <a:p>
            <a:pPr>
              <a:buNone/>
            </a:pPr>
            <a:r>
              <a:rPr lang="en-US" sz="2000" dirty="0" smtClean="0">
                <a:latin typeface="Cambria"/>
                <a:cs typeface="Cambria"/>
              </a:rPr>
              <a:t>      makes their </a:t>
            </a:r>
            <a:r>
              <a:rPr lang="en-US" sz="2000" b="1" dirty="0" err="1" smtClean="0">
                <a:latin typeface="Cambria"/>
                <a:cs typeface="Cambria"/>
              </a:rPr>
              <a:t>frass</a:t>
            </a:r>
            <a:r>
              <a:rPr lang="en-US" sz="2000" b="1" dirty="0" smtClean="0">
                <a:latin typeface="Cambria"/>
                <a:cs typeface="Cambria"/>
              </a:rPr>
              <a:t> feels “gritty.”</a:t>
            </a:r>
            <a:r>
              <a:rPr lang="en-US" sz="2000" dirty="0" smtClean="0">
                <a:latin typeface="Cambria"/>
                <a:cs typeface="Cambria"/>
              </a:rPr>
              <a:t> </a:t>
            </a:r>
          </a:p>
          <a:p>
            <a:endParaRPr lang="en-US" sz="2400" dirty="0">
              <a:latin typeface="Cambria"/>
              <a:cs typeface="Cambria"/>
            </a:endParaRPr>
          </a:p>
        </p:txBody>
      </p:sp>
      <p:pic>
        <p:nvPicPr>
          <p:cNvPr id="4" name="Picture 2"/>
          <p:cNvPicPr>
            <a:picLocks noChangeAspect="1" noChangeArrowheads="1"/>
          </p:cNvPicPr>
          <p:nvPr/>
        </p:nvPicPr>
        <p:blipFill>
          <a:blip r:embed="rId2" cstate="print"/>
          <a:srcRect l="2119" t="3699"/>
          <a:stretch>
            <a:fillRect/>
          </a:stretch>
        </p:blipFill>
        <p:spPr bwMode="auto">
          <a:xfrm>
            <a:off x="1094600" y="3962400"/>
            <a:ext cx="3048000" cy="2286000"/>
          </a:xfrm>
          <a:prstGeom prst="rect">
            <a:avLst/>
          </a:prstGeom>
          <a:noFill/>
          <a:ln w="19050">
            <a:solidFill>
              <a:schemeClr val="tx1"/>
            </a:solidFill>
            <a:miter lim="800000"/>
            <a:headEnd/>
            <a:tailEnd/>
          </a:ln>
        </p:spPr>
      </p:pic>
      <p:pic>
        <p:nvPicPr>
          <p:cNvPr id="5" name="Picture 2"/>
          <p:cNvPicPr>
            <a:picLocks noChangeAspect="1" noChangeArrowheads="1"/>
          </p:cNvPicPr>
          <p:nvPr/>
        </p:nvPicPr>
        <p:blipFill>
          <a:blip r:embed="rId3" cstate="print"/>
          <a:srcRect r="21857"/>
          <a:stretch>
            <a:fillRect/>
          </a:stretch>
        </p:blipFill>
        <p:spPr bwMode="auto">
          <a:xfrm>
            <a:off x="4823413" y="3962400"/>
            <a:ext cx="3048000" cy="2286000"/>
          </a:xfrm>
          <a:prstGeom prst="rect">
            <a:avLst/>
          </a:prstGeom>
          <a:noFill/>
          <a:ln w="19050">
            <a:solidFill>
              <a:schemeClr val="tx2"/>
            </a:solidFill>
            <a:miter lim="800000"/>
            <a:headEnd/>
            <a:tailEnd/>
          </a:ln>
        </p:spPr>
      </p:pic>
      <p:sp>
        <p:nvSpPr>
          <p:cNvPr id="6" name="TextBox 5"/>
          <p:cNvSpPr txBox="1"/>
          <p:nvPr/>
        </p:nvSpPr>
        <p:spPr>
          <a:xfrm>
            <a:off x="1186933" y="3593068"/>
            <a:ext cx="6959209" cy="369332"/>
          </a:xfrm>
          <a:prstGeom prst="rect">
            <a:avLst/>
          </a:prstGeom>
          <a:solidFill>
            <a:srgbClr val="FFFFFF"/>
          </a:solidFill>
        </p:spPr>
        <p:txBody>
          <a:bodyPr wrap="square" rtlCol="0">
            <a:spAutoFit/>
          </a:bodyPr>
          <a:lstStyle/>
          <a:p>
            <a:endParaRPr lang="en-US" dirty="0"/>
          </a:p>
        </p:txBody>
      </p:sp>
      <p:sp>
        <p:nvSpPr>
          <p:cNvPr id="7" name="TextBox 6"/>
          <p:cNvSpPr txBox="1"/>
          <p:nvPr/>
        </p:nvSpPr>
        <p:spPr>
          <a:xfrm>
            <a:off x="1371600" y="6248400"/>
            <a:ext cx="6774542" cy="369332"/>
          </a:xfrm>
          <a:prstGeom prst="rect">
            <a:avLst/>
          </a:prstGeom>
          <a:solidFill>
            <a:srgbClr val="FFFFFF"/>
          </a:solidFill>
        </p:spPr>
        <p:txBody>
          <a:bodyPr wrap="square" rtlCol="0">
            <a:spAutoFit/>
          </a:bodyPr>
          <a:lstStyle/>
          <a:p>
            <a:endParaRPr lang="en-US" dirty="0"/>
          </a:p>
        </p:txBody>
      </p:sp>
      <p:sp>
        <p:nvSpPr>
          <p:cNvPr id="8" name="TextBox 7"/>
          <p:cNvSpPr txBox="1"/>
          <p:nvPr/>
        </p:nvSpPr>
        <p:spPr>
          <a:xfrm>
            <a:off x="1002267" y="3912810"/>
            <a:ext cx="184666" cy="2585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9" name="TextBox 8"/>
          <p:cNvSpPr txBox="1"/>
          <p:nvPr/>
        </p:nvSpPr>
        <p:spPr>
          <a:xfrm>
            <a:off x="4419600" y="3912810"/>
            <a:ext cx="184666" cy="2585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0" name="TextBox 9"/>
          <p:cNvSpPr txBox="1"/>
          <p:nvPr/>
        </p:nvSpPr>
        <p:spPr>
          <a:xfrm>
            <a:off x="4768334" y="3912810"/>
            <a:ext cx="184666" cy="2585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8001000" y="3912810"/>
            <a:ext cx="184666" cy="2585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20951826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922"/>
            <a:ext cx="8229600" cy="1143000"/>
          </a:xfrm>
        </p:spPr>
        <p:txBody>
          <a:bodyPr>
            <a:normAutofit/>
          </a:bodyPr>
          <a:lstStyle/>
          <a:p>
            <a:r>
              <a:rPr lang="en-US" sz="3200" b="1" i="1" dirty="0" smtClean="0"/>
              <a:t>Economic Importance of </a:t>
            </a:r>
            <a:r>
              <a:rPr lang="en-US" sz="3200" b="1" i="1" dirty="0" err="1" smtClean="0"/>
              <a:t>Anobiid</a:t>
            </a:r>
            <a:r>
              <a:rPr lang="en-US" sz="3200" b="1" i="1" dirty="0" smtClean="0"/>
              <a:t> PPBs</a:t>
            </a:r>
            <a:endParaRPr lang="en-US" sz="3200" dirty="0"/>
          </a:p>
        </p:txBody>
      </p:sp>
      <p:sp>
        <p:nvSpPr>
          <p:cNvPr id="3" name="Content Placeholder 2"/>
          <p:cNvSpPr>
            <a:spLocks noGrp="1"/>
          </p:cNvSpPr>
          <p:nvPr>
            <p:ph idx="1"/>
          </p:nvPr>
        </p:nvSpPr>
        <p:spPr>
          <a:xfrm>
            <a:off x="457200" y="1394922"/>
            <a:ext cx="8229600" cy="5562200"/>
          </a:xfrm>
        </p:spPr>
        <p:txBody>
          <a:bodyPr>
            <a:noAutofit/>
          </a:bodyPr>
          <a:lstStyle/>
          <a:p>
            <a:r>
              <a:rPr lang="en-US" sz="2000" dirty="0" smtClean="0">
                <a:latin typeface="Cambria"/>
                <a:cs typeface="Cambria"/>
              </a:rPr>
              <a:t>They attack both </a:t>
            </a:r>
            <a:r>
              <a:rPr lang="en-US" sz="2000" b="1" dirty="0" smtClean="0">
                <a:latin typeface="Cambria"/>
                <a:cs typeface="Cambria"/>
              </a:rPr>
              <a:t>softwoods</a:t>
            </a:r>
            <a:r>
              <a:rPr lang="en-US" sz="2000" dirty="0" smtClean="0">
                <a:latin typeface="Cambria"/>
                <a:cs typeface="Cambria"/>
              </a:rPr>
              <a:t> and </a:t>
            </a:r>
            <a:r>
              <a:rPr lang="en-US" sz="2000" b="1" dirty="0" smtClean="0">
                <a:latin typeface="Cambria"/>
                <a:cs typeface="Cambria"/>
              </a:rPr>
              <a:t>hardwoods</a:t>
            </a:r>
            <a:r>
              <a:rPr lang="en-US" sz="2000" dirty="0" smtClean="0">
                <a:latin typeface="Cambria"/>
                <a:cs typeface="Cambria"/>
              </a:rPr>
              <a:t>.</a:t>
            </a:r>
          </a:p>
          <a:p>
            <a:pPr>
              <a:buNone/>
            </a:pPr>
            <a:endParaRPr lang="en-US" sz="1000" dirty="0" smtClean="0">
              <a:latin typeface="Cambria"/>
              <a:cs typeface="Cambria"/>
            </a:endParaRPr>
          </a:p>
          <a:p>
            <a:r>
              <a:rPr lang="en-US" sz="2000" dirty="0" smtClean="0">
                <a:latin typeface="Cambria"/>
                <a:cs typeface="Cambria"/>
              </a:rPr>
              <a:t>Since homes are built of softwoods (pines &amp; furs), </a:t>
            </a:r>
            <a:r>
              <a:rPr lang="en-US" sz="2000" dirty="0" err="1" smtClean="0">
                <a:latin typeface="Cambria"/>
                <a:cs typeface="Cambria"/>
              </a:rPr>
              <a:t>Anobiid</a:t>
            </a:r>
            <a:r>
              <a:rPr lang="en-US" sz="2000" dirty="0" smtClean="0">
                <a:latin typeface="Cambria"/>
                <a:cs typeface="Cambria"/>
              </a:rPr>
              <a:t> PPBs can</a:t>
            </a:r>
          </a:p>
          <a:p>
            <a:pPr>
              <a:buNone/>
            </a:pPr>
            <a:r>
              <a:rPr lang="en-US" sz="2000" dirty="0" smtClean="0">
                <a:latin typeface="Cambria"/>
                <a:cs typeface="Cambria"/>
              </a:rPr>
              <a:t>      present a significant threat to the structural integrity of our customers’ </a:t>
            </a:r>
          </a:p>
          <a:p>
            <a:pPr>
              <a:buNone/>
            </a:pPr>
            <a:r>
              <a:rPr lang="en-US" sz="2000" dirty="0" smtClean="0">
                <a:latin typeface="Cambria"/>
                <a:cs typeface="Cambria"/>
              </a:rPr>
              <a:t>      homes as well as their furniture and possessions. </a:t>
            </a:r>
          </a:p>
          <a:p>
            <a:pPr>
              <a:buNone/>
            </a:pPr>
            <a:endParaRPr lang="en-US" sz="1000" dirty="0" smtClean="0">
              <a:latin typeface="Cambria"/>
              <a:cs typeface="Cambria"/>
            </a:endParaRPr>
          </a:p>
          <a:p>
            <a:r>
              <a:rPr lang="en-US" sz="2000" dirty="0" smtClean="0">
                <a:latin typeface="Cambria"/>
                <a:cs typeface="Cambria"/>
              </a:rPr>
              <a:t>Hardwood flooring and furniture are occasionally infested.</a:t>
            </a:r>
          </a:p>
          <a:p>
            <a:pPr>
              <a:buNone/>
            </a:pPr>
            <a:endParaRPr lang="en-US" sz="1000" dirty="0" smtClean="0">
              <a:latin typeface="Cambria"/>
              <a:cs typeface="Cambria"/>
            </a:endParaRPr>
          </a:p>
          <a:p>
            <a:r>
              <a:rPr lang="en-US" sz="2000" dirty="0" smtClean="0">
                <a:latin typeface="Cambria"/>
                <a:cs typeface="Cambria"/>
              </a:rPr>
              <a:t>If </a:t>
            </a:r>
            <a:r>
              <a:rPr lang="en-US" sz="2000" dirty="0" err="1" smtClean="0">
                <a:latin typeface="Cambria"/>
                <a:cs typeface="Cambria"/>
              </a:rPr>
              <a:t>Anobiid</a:t>
            </a:r>
            <a:r>
              <a:rPr lang="en-US" sz="2000" dirty="0" smtClean="0">
                <a:latin typeface="Cambria"/>
                <a:cs typeface="Cambria"/>
              </a:rPr>
              <a:t> PPBs only infest structural wood below the 1</a:t>
            </a:r>
            <a:r>
              <a:rPr lang="en-US" sz="2000" baseline="30000" dirty="0" smtClean="0">
                <a:latin typeface="Cambria"/>
                <a:cs typeface="Cambria"/>
              </a:rPr>
              <a:t>st</a:t>
            </a:r>
            <a:r>
              <a:rPr lang="en-US" sz="2000" dirty="0" smtClean="0">
                <a:latin typeface="Cambria"/>
                <a:cs typeface="Cambria"/>
              </a:rPr>
              <a:t> floor level of </a:t>
            </a:r>
          </a:p>
          <a:p>
            <a:pPr marL="0" indent="0">
              <a:buNone/>
            </a:pPr>
            <a:r>
              <a:rPr lang="en-US" sz="2000" dirty="0">
                <a:latin typeface="Cambria"/>
                <a:cs typeface="Cambria"/>
              </a:rPr>
              <a:t> </a:t>
            </a:r>
            <a:r>
              <a:rPr lang="en-US" sz="2000" dirty="0" smtClean="0">
                <a:latin typeface="Cambria"/>
                <a:cs typeface="Cambria"/>
              </a:rPr>
              <a:t>     the home, a wood treatment with a Borate product will usually provide </a:t>
            </a:r>
          </a:p>
          <a:p>
            <a:pPr>
              <a:buNone/>
            </a:pPr>
            <a:r>
              <a:rPr lang="en-US" sz="2000" dirty="0" smtClean="0">
                <a:latin typeface="Cambria"/>
                <a:cs typeface="Cambria"/>
              </a:rPr>
              <a:t>      excellent control of PPBs in crawl space wood.</a:t>
            </a:r>
          </a:p>
          <a:p>
            <a:pPr>
              <a:buNone/>
            </a:pPr>
            <a:endParaRPr lang="en-US" sz="1000" dirty="0" smtClean="0">
              <a:latin typeface="Cambria"/>
              <a:cs typeface="Cambria"/>
            </a:endParaRPr>
          </a:p>
          <a:p>
            <a:r>
              <a:rPr lang="en-US" sz="2000" dirty="0" smtClean="0"/>
              <a:t>Fumigation of the home is usually warranted whenever the PPB  </a:t>
            </a:r>
          </a:p>
          <a:p>
            <a:pPr>
              <a:buNone/>
            </a:pPr>
            <a:r>
              <a:rPr lang="en-US" sz="2000" dirty="0" smtClean="0"/>
              <a:t>      infestation is found above the 1</a:t>
            </a:r>
            <a:r>
              <a:rPr lang="en-US" sz="2000" baseline="30000" dirty="0" smtClean="0"/>
              <a:t>st</a:t>
            </a:r>
            <a:r>
              <a:rPr lang="en-US" sz="2000" dirty="0" smtClean="0"/>
              <a:t> floor level of the home or is found on </a:t>
            </a:r>
          </a:p>
          <a:p>
            <a:pPr>
              <a:buNone/>
            </a:pPr>
            <a:r>
              <a:rPr lang="en-US" sz="2000" dirty="0" smtClean="0"/>
              <a:t>      the exterior of the home…but when the exterior wood is wet, the </a:t>
            </a:r>
          </a:p>
          <a:p>
            <a:pPr>
              <a:buNone/>
            </a:pPr>
            <a:r>
              <a:rPr lang="en-US" sz="2000" dirty="0"/>
              <a:t> </a:t>
            </a:r>
            <a:r>
              <a:rPr lang="en-US" sz="2000" dirty="0" smtClean="0"/>
              <a:t>     fumigant may not penetrate the wood enough to kill the PPBs.</a:t>
            </a:r>
          </a:p>
          <a:p>
            <a:pPr>
              <a:buNone/>
            </a:pPr>
            <a:endParaRPr lang="en-US" sz="2000" dirty="0" smtClean="0">
              <a:latin typeface="Cambria"/>
              <a:cs typeface="Cambria"/>
            </a:endParaRPr>
          </a:p>
        </p:txBody>
      </p:sp>
    </p:spTree>
    <p:extLst>
      <p:ext uri="{BB962C8B-B14F-4D97-AF65-F5344CB8AC3E}">
        <p14:creationId xmlns:p14="http://schemas.microsoft.com/office/powerpoint/2010/main" val="32100919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Life Cycle and Habits of </a:t>
            </a:r>
            <a:r>
              <a:rPr lang="en-US" sz="3200" b="1" i="1" dirty="0" err="1" smtClean="0"/>
              <a:t>Bostrichid</a:t>
            </a:r>
            <a:r>
              <a:rPr lang="en-US" sz="3200" b="1" i="1" dirty="0" smtClean="0"/>
              <a:t> PPBs</a:t>
            </a:r>
            <a:br>
              <a:rPr lang="en-US" sz="3200" b="1" i="1" dirty="0" smtClean="0"/>
            </a:br>
            <a:r>
              <a:rPr lang="en-US" sz="3200" b="1" i="1" u="sng" dirty="0" smtClean="0"/>
              <a:t>False Powder Post Beetles</a:t>
            </a:r>
            <a:endParaRPr lang="en-US" sz="3200" dirty="0"/>
          </a:p>
        </p:txBody>
      </p:sp>
      <p:sp>
        <p:nvSpPr>
          <p:cNvPr id="3" name="Content Placeholder 2"/>
          <p:cNvSpPr>
            <a:spLocks noGrp="1"/>
          </p:cNvSpPr>
          <p:nvPr>
            <p:ph idx="1"/>
          </p:nvPr>
        </p:nvSpPr>
        <p:spPr>
          <a:xfrm>
            <a:off x="956921" y="2071108"/>
            <a:ext cx="8229600" cy="4525963"/>
          </a:xfrm>
        </p:spPr>
        <p:txBody>
          <a:bodyPr>
            <a:normAutofit/>
          </a:bodyPr>
          <a:lstStyle/>
          <a:p>
            <a:r>
              <a:rPr lang="en-US" sz="2000" dirty="0" smtClean="0">
                <a:latin typeface="Cambria"/>
                <a:cs typeface="Cambria"/>
              </a:rPr>
              <a:t>They prefer </a:t>
            </a:r>
            <a:r>
              <a:rPr lang="en-US" sz="2000" b="1" dirty="0" smtClean="0">
                <a:latin typeface="Cambria"/>
                <a:cs typeface="Cambria"/>
              </a:rPr>
              <a:t>new</a:t>
            </a:r>
            <a:r>
              <a:rPr lang="en-US" sz="2000" dirty="0" smtClean="0">
                <a:latin typeface="Cambria"/>
                <a:cs typeface="Cambria"/>
              </a:rPr>
              <a:t> wood, less than 10 years old</a:t>
            </a:r>
          </a:p>
          <a:p>
            <a:pPr>
              <a:buNone/>
            </a:pPr>
            <a:endParaRPr lang="en-US" sz="2000" dirty="0" smtClean="0">
              <a:latin typeface="Cambria"/>
              <a:cs typeface="Cambria"/>
            </a:endParaRPr>
          </a:p>
          <a:p>
            <a:r>
              <a:rPr lang="en-US" sz="2000" dirty="0" smtClean="0">
                <a:latin typeface="Cambria"/>
                <a:cs typeface="Cambria"/>
              </a:rPr>
              <a:t>They infest both </a:t>
            </a:r>
            <a:r>
              <a:rPr lang="en-US" sz="2000" b="1" dirty="0" smtClean="0">
                <a:latin typeface="Cambria"/>
                <a:cs typeface="Cambria"/>
              </a:rPr>
              <a:t>softwoods</a:t>
            </a:r>
            <a:r>
              <a:rPr lang="en-US" sz="2000" dirty="0" smtClean="0">
                <a:latin typeface="Cambria"/>
                <a:cs typeface="Cambria"/>
              </a:rPr>
              <a:t> and </a:t>
            </a:r>
            <a:r>
              <a:rPr lang="en-US" sz="2000" b="1" dirty="0" smtClean="0">
                <a:latin typeface="Cambria"/>
                <a:cs typeface="Cambria"/>
              </a:rPr>
              <a:t>hardwoods</a:t>
            </a:r>
          </a:p>
          <a:p>
            <a:pPr>
              <a:buNone/>
            </a:pPr>
            <a:endParaRPr lang="en-US" sz="2000" dirty="0" smtClean="0">
              <a:latin typeface="Cambria"/>
              <a:cs typeface="Cambria"/>
            </a:endParaRPr>
          </a:p>
          <a:p>
            <a:r>
              <a:rPr lang="en-US" sz="2000" dirty="0" err="1" smtClean="0">
                <a:latin typeface="Cambria"/>
                <a:cs typeface="Cambria"/>
              </a:rPr>
              <a:t>Bostrichids</a:t>
            </a:r>
            <a:r>
              <a:rPr lang="en-US" sz="2000" dirty="0" smtClean="0">
                <a:latin typeface="Cambria"/>
                <a:cs typeface="Cambria"/>
              </a:rPr>
              <a:t> are rarely found in homes in </a:t>
            </a:r>
          </a:p>
          <a:p>
            <a:pPr marL="0" indent="0">
              <a:buNone/>
            </a:pPr>
            <a:r>
              <a:rPr lang="en-US" sz="2000" dirty="0">
                <a:latin typeface="Cambria"/>
                <a:cs typeface="Cambria"/>
              </a:rPr>
              <a:t> </a:t>
            </a:r>
            <a:r>
              <a:rPr lang="en-US" sz="2000" dirty="0" smtClean="0">
                <a:latin typeface="Cambria"/>
                <a:cs typeface="Cambria"/>
              </a:rPr>
              <a:t>     North America</a:t>
            </a:r>
          </a:p>
          <a:p>
            <a:pPr>
              <a:buNone/>
            </a:pPr>
            <a:endParaRPr lang="en-US" sz="2000" dirty="0" smtClean="0">
              <a:latin typeface="Cambria"/>
              <a:cs typeface="Cambria"/>
            </a:endParaRPr>
          </a:p>
          <a:p>
            <a:r>
              <a:rPr lang="en-US" sz="2000" dirty="0" smtClean="0">
                <a:latin typeface="Cambria"/>
                <a:cs typeface="Cambria"/>
              </a:rPr>
              <a:t>They </a:t>
            </a:r>
            <a:r>
              <a:rPr lang="en-US" sz="2000" b="1" dirty="0" smtClean="0">
                <a:latin typeface="Cambria"/>
                <a:cs typeface="Cambria"/>
              </a:rPr>
              <a:t>rarely</a:t>
            </a:r>
            <a:r>
              <a:rPr lang="en-US" sz="2000" dirty="0" smtClean="0">
                <a:latin typeface="Cambria"/>
                <a:cs typeface="Cambria"/>
              </a:rPr>
              <a:t> </a:t>
            </a:r>
            <a:r>
              <a:rPr lang="en-US" sz="2000" b="1" dirty="0" smtClean="0">
                <a:latin typeface="Cambria"/>
                <a:cs typeface="Cambria"/>
              </a:rPr>
              <a:t>re-infest </a:t>
            </a:r>
            <a:r>
              <a:rPr lang="en-US" sz="2000" dirty="0" smtClean="0">
                <a:latin typeface="Cambria"/>
                <a:cs typeface="Cambria"/>
              </a:rPr>
              <a:t>the home</a:t>
            </a:r>
          </a:p>
          <a:p>
            <a:pPr>
              <a:buNone/>
            </a:pPr>
            <a:endParaRPr lang="en-US" sz="2000" dirty="0" smtClean="0">
              <a:latin typeface="Cambria"/>
              <a:cs typeface="Cambria"/>
            </a:endParaRPr>
          </a:p>
          <a:p>
            <a:r>
              <a:rPr lang="en-US" sz="2000" dirty="0" smtClean="0">
                <a:latin typeface="Cambria"/>
                <a:cs typeface="Cambria"/>
              </a:rPr>
              <a:t>Often are found in bamboo or rattan</a:t>
            </a:r>
          </a:p>
          <a:p>
            <a:pPr marL="0" indent="0">
              <a:buNone/>
            </a:pPr>
            <a:r>
              <a:rPr lang="en-US" sz="2000" dirty="0">
                <a:latin typeface="Cambria"/>
                <a:cs typeface="Cambria"/>
              </a:rPr>
              <a:t> </a:t>
            </a:r>
            <a:r>
              <a:rPr lang="en-US" sz="2000" dirty="0" smtClean="0">
                <a:latin typeface="Cambria"/>
                <a:cs typeface="Cambria"/>
              </a:rPr>
              <a:t>     furniture, Asian or Mexican woods</a:t>
            </a:r>
          </a:p>
          <a:p>
            <a:pPr marL="0" indent="0">
              <a:buNone/>
            </a:pPr>
            <a:endParaRPr lang="en-US" dirty="0"/>
          </a:p>
        </p:txBody>
      </p:sp>
      <p:pic>
        <p:nvPicPr>
          <p:cNvPr id="4" name="Picture 3"/>
          <p:cNvPicPr>
            <a:picLocks noChangeAspect="1"/>
          </p:cNvPicPr>
          <p:nvPr/>
        </p:nvPicPr>
        <p:blipFill>
          <a:blip r:embed="rId2"/>
          <a:stretch>
            <a:fillRect/>
          </a:stretch>
        </p:blipFill>
        <p:spPr>
          <a:xfrm>
            <a:off x="6523463" y="1954528"/>
            <a:ext cx="2224049" cy="2224049"/>
          </a:xfrm>
          <a:prstGeom prst="rect">
            <a:avLst/>
          </a:prstGeom>
        </p:spPr>
      </p:pic>
      <p:sp>
        <p:nvSpPr>
          <p:cNvPr id="5" name="TextBox 4"/>
          <p:cNvSpPr txBox="1"/>
          <p:nvPr/>
        </p:nvSpPr>
        <p:spPr>
          <a:xfrm>
            <a:off x="8481121" y="1424780"/>
            <a:ext cx="532781" cy="2585323"/>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6" name="TextBox 5"/>
          <p:cNvSpPr txBox="1"/>
          <p:nvPr/>
        </p:nvSpPr>
        <p:spPr>
          <a:xfrm>
            <a:off x="6523463" y="1678878"/>
            <a:ext cx="184666" cy="2862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7" name="Picture 6"/>
          <p:cNvPicPr>
            <a:picLocks noChangeAspect="1"/>
          </p:cNvPicPr>
          <p:nvPr/>
        </p:nvPicPr>
        <p:blipFill>
          <a:blip r:embed="rId3"/>
          <a:stretch>
            <a:fillRect/>
          </a:stretch>
        </p:blipFill>
        <p:spPr>
          <a:xfrm>
            <a:off x="6473903" y="4604028"/>
            <a:ext cx="2007218" cy="1229421"/>
          </a:xfrm>
          <a:prstGeom prst="rect">
            <a:avLst/>
          </a:prstGeom>
        </p:spPr>
      </p:pic>
    </p:spTree>
    <p:extLst>
      <p:ext uri="{BB962C8B-B14F-4D97-AF65-F5344CB8AC3E}">
        <p14:creationId xmlns:p14="http://schemas.microsoft.com/office/powerpoint/2010/main" val="903520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297"/>
            <a:ext cx="8229600" cy="1143000"/>
          </a:xfrm>
        </p:spPr>
        <p:txBody>
          <a:bodyPr>
            <a:normAutofit/>
          </a:bodyPr>
          <a:lstStyle/>
          <a:p>
            <a:r>
              <a:rPr lang="en-US" sz="3200" b="1" i="1" dirty="0" smtClean="0"/>
              <a:t>Identification of Adult </a:t>
            </a:r>
            <a:r>
              <a:rPr lang="en-US" sz="3200" b="1" i="1" dirty="0" err="1" smtClean="0"/>
              <a:t>Bostrichid</a:t>
            </a:r>
            <a:r>
              <a:rPr lang="en-US" sz="3200" b="1" i="1" dirty="0" smtClean="0"/>
              <a:t> PPBs</a:t>
            </a:r>
            <a:br>
              <a:rPr lang="en-US" sz="3200" b="1" i="1" dirty="0" smtClean="0"/>
            </a:br>
            <a:r>
              <a:rPr lang="en-US" sz="3200" b="1" i="1" u="sng" dirty="0" smtClean="0"/>
              <a:t>False Powder Post Beetles</a:t>
            </a:r>
            <a:endParaRPr lang="en-US" sz="3200" i="1" u="sng" dirty="0"/>
          </a:p>
        </p:txBody>
      </p:sp>
      <p:sp>
        <p:nvSpPr>
          <p:cNvPr id="3" name="Content Placeholder 2"/>
          <p:cNvSpPr>
            <a:spLocks noGrp="1"/>
          </p:cNvSpPr>
          <p:nvPr>
            <p:ph idx="1"/>
          </p:nvPr>
        </p:nvSpPr>
        <p:spPr>
          <a:xfrm>
            <a:off x="941758" y="1813409"/>
            <a:ext cx="7526994" cy="4525963"/>
          </a:xfrm>
        </p:spPr>
        <p:txBody>
          <a:bodyPr>
            <a:normAutofit/>
          </a:bodyPr>
          <a:lstStyle/>
          <a:p>
            <a:r>
              <a:rPr lang="en-US" sz="2000" dirty="0" smtClean="0">
                <a:latin typeface="Cambria"/>
                <a:cs typeface="Cambria"/>
              </a:rPr>
              <a:t>False PPBs are shaped more rectangular </a:t>
            </a:r>
          </a:p>
          <a:p>
            <a:pPr marL="0" indent="0">
              <a:buNone/>
            </a:pPr>
            <a:r>
              <a:rPr lang="en-US" sz="2000" dirty="0">
                <a:latin typeface="Cambria"/>
                <a:cs typeface="Cambria"/>
              </a:rPr>
              <a:t> </a:t>
            </a:r>
            <a:r>
              <a:rPr lang="en-US" sz="2000" dirty="0" smtClean="0">
                <a:latin typeface="Cambria"/>
                <a:cs typeface="Cambria"/>
              </a:rPr>
              <a:t>     than oval.</a:t>
            </a:r>
          </a:p>
          <a:p>
            <a:endParaRPr lang="en-US" sz="2000" dirty="0">
              <a:latin typeface="Cambria"/>
              <a:cs typeface="Cambria"/>
            </a:endParaRPr>
          </a:p>
          <a:p>
            <a:r>
              <a:rPr lang="en-US" sz="2000" dirty="0" smtClean="0">
                <a:latin typeface="Cambria"/>
                <a:cs typeface="Cambria"/>
              </a:rPr>
              <a:t>Their heads are hidden from above</a:t>
            </a:r>
          </a:p>
          <a:p>
            <a:endParaRPr lang="en-US" sz="2000" dirty="0">
              <a:latin typeface="Cambria"/>
              <a:cs typeface="Cambria"/>
            </a:endParaRPr>
          </a:p>
          <a:p>
            <a:r>
              <a:rPr lang="en-US" sz="2000" dirty="0" smtClean="0">
                <a:latin typeface="Cambria"/>
                <a:cs typeface="Cambria"/>
              </a:rPr>
              <a:t>Their </a:t>
            </a:r>
            <a:r>
              <a:rPr lang="en-US" sz="2000" b="1" dirty="0" smtClean="0">
                <a:latin typeface="Cambria"/>
                <a:cs typeface="Cambria"/>
              </a:rPr>
              <a:t>antennae have 3 enlarged </a:t>
            </a:r>
          </a:p>
          <a:p>
            <a:pPr marL="0" indent="0">
              <a:buNone/>
            </a:pPr>
            <a:r>
              <a:rPr lang="en-US" sz="2000" b="1" dirty="0">
                <a:latin typeface="Cambria"/>
                <a:cs typeface="Cambria"/>
              </a:rPr>
              <a:t> </a:t>
            </a:r>
            <a:r>
              <a:rPr lang="en-US" sz="2000" b="1" dirty="0" smtClean="0">
                <a:latin typeface="Cambria"/>
                <a:cs typeface="Cambria"/>
              </a:rPr>
              <a:t>     segments </a:t>
            </a:r>
            <a:r>
              <a:rPr lang="en-US" sz="2000" dirty="0" smtClean="0">
                <a:latin typeface="Cambria"/>
                <a:cs typeface="Cambria"/>
              </a:rPr>
              <a:t>(clubbed)</a:t>
            </a:r>
            <a:endParaRPr lang="en-US" sz="2000" dirty="0">
              <a:latin typeface="Cambria"/>
              <a:cs typeface="Cambria"/>
            </a:endParaRPr>
          </a:p>
        </p:txBody>
      </p:sp>
      <p:pic>
        <p:nvPicPr>
          <p:cNvPr id="5" name="Picture 4"/>
          <p:cNvPicPr>
            <a:picLocks noChangeAspect="1"/>
          </p:cNvPicPr>
          <p:nvPr/>
        </p:nvPicPr>
        <p:blipFill>
          <a:blip r:embed="rId2"/>
          <a:stretch>
            <a:fillRect/>
          </a:stretch>
        </p:blipFill>
        <p:spPr>
          <a:xfrm>
            <a:off x="6015484" y="1623123"/>
            <a:ext cx="2453268" cy="2453268"/>
          </a:xfrm>
          <a:prstGeom prst="rect">
            <a:avLst/>
          </a:prstGeom>
        </p:spPr>
      </p:pic>
      <p:pic>
        <p:nvPicPr>
          <p:cNvPr id="6" name="Picture 5"/>
          <p:cNvPicPr>
            <a:picLocks noChangeAspect="1"/>
          </p:cNvPicPr>
          <p:nvPr/>
        </p:nvPicPr>
        <p:blipFill>
          <a:blip r:embed="rId3"/>
          <a:stretch>
            <a:fillRect/>
          </a:stretch>
        </p:blipFill>
        <p:spPr>
          <a:xfrm>
            <a:off x="5133140" y="4320521"/>
            <a:ext cx="3335612" cy="2072845"/>
          </a:xfrm>
          <a:prstGeom prst="rect">
            <a:avLst/>
          </a:prstGeom>
        </p:spPr>
      </p:pic>
      <p:sp>
        <p:nvSpPr>
          <p:cNvPr id="7" name="TextBox 6"/>
          <p:cNvSpPr txBox="1"/>
          <p:nvPr/>
        </p:nvSpPr>
        <p:spPr>
          <a:xfrm>
            <a:off x="8686800" y="1623123"/>
            <a:ext cx="184666" cy="507831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cxnSp>
        <p:nvCxnSpPr>
          <p:cNvPr id="8" name="Straight Arrow Connector 7"/>
          <p:cNvCxnSpPr/>
          <p:nvPr/>
        </p:nvCxnSpPr>
        <p:spPr>
          <a:xfrm flipV="1">
            <a:off x="5133140" y="2138316"/>
            <a:ext cx="1281429" cy="1710652"/>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5133140" y="3848968"/>
            <a:ext cx="231772" cy="152922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891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Both larval and adult </a:t>
            </a:r>
            <a:r>
              <a:rPr lang="en-US" sz="3200" b="1" i="1" dirty="0" err="1" smtClean="0"/>
              <a:t>Bostrichids</a:t>
            </a:r>
            <a:r>
              <a:rPr lang="en-US" sz="3200" b="1" i="1" dirty="0" smtClean="0"/>
              <a:t> eat wood</a:t>
            </a:r>
            <a:endParaRPr lang="en-US" sz="3200" b="1" i="1" dirty="0"/>
          </a:p>
        </p:txBody>
      </p:sp>
      <p:sp>
        <p:nvSpPr>
          <p:cNvPr id="3" name="Content Placeholder 2"/>
          <p:cNvSpPr>
            <a:spLocks noGrp="1"/>
          </p:cNvSpPr>
          <p:nvPr>
            <p:ph idx="1"/>
          </p:nvPr>
        </p:nvSpPr>
        <p:spPr>
          <a:xfrm>
            <a:off x="457200" y="2083420"/>
            <a:ext cx="8030117" cy="5115312"/>
          </a:xfrm>
        </p:spPr>
        <p:txBody>
          <a:bodyPr>
            <a:normAutofit/>
          </a:bodyPr>
          <a:lstStyle/>
          <a:p>
            <a:endParaRPr lang="en-US" dirty="0" smtClean="0"/>
          </a:p>
          <a:p>
            <a:endParaRPr lang="en-US" dirty="0"/>
          </a:p>
          <a:p>
            <a:endParaRPr lang="en-US" dirty="0" smtClean="0"/>
          </a:p>
          <a:p>
            <a:endParaRPr lang="en-US" dirty="0"/>
          </a:p>
          <a:p>
            <a:endParaRPr lang="en-US" dirty="0" smtClean="0"/>
          </a:p>
          <a:p>
            <a:pPr marL="0" indent="0">
              <a:buNone/>
            </a:pPr>
            <a:endParaRPr lang="en-US" sz="2800" dirty="0"/>
          </a:p>
          <a:p>
            <a:pPr marL="0" indent="0">
              <a:buNone/>
            </a:pPr>
            <a:r>
              <a:rPr lang="en-US" sz="2400" dirty="0" smtClean="0"/>
              <a:t>      The Adult </a:t>
            </a:r>
            <a:r>
              <a:rPr lang="en-US" sz="2400" dirty="0" err="1" smtClean="0"/>
              <a:t>Bostrichid</a:t>
            </a:r>
            <a:r>
              <a:rPr lang="en-US" sz="2400" dirty="0" smtClean="0"/>
              <a:t> PPB makes </a:t>
            </a:r>
            <a:r>
              <a:rPr lang="en-US" sz="2400" b="1" dirty="0" smtClean="0"/>
              <a:t>round exit holes </a:t>
            </a:r>
            <a:r>
              <a:rPr lang="en-US" sz="2400" dirty="0" smtClean="0"/>
              <a:t>that are </a:t>
            </a:r>
          </a:p>
          <a:p>
            <a:pPr marL="0" indent="0">
              <a:buNone/>
            </a:pPr>
            <a:r>
              <a:rPr lang="en-US" sz="2400" dirty="0"/>
              <a:t> </a:t>
            </a:r>
            <a:r>
              <a:rPr lang="en-US" sz="2400" dirty="0" smtClean="0"/>
              <a:t>         </a:t>
            </a:r>
            <a:r>
              <a:rPr lang="en-US" sz="2400" b="1" dirty="0" smtClean="0"/>
              <a:t>1/8”</a:t>
            </a:r>
            <a:r>
              <a:rPr lang="en-US" sz="2400" dirty="0" smtClean="0"/>
              <a:t> to </a:t>
            </a:r>
            <a:r>
              <a:rPr lang="en-US" sz="2400" b="1" dirty="0" smtClean="0"/>
              <a:t>3/8” </a:t>
            </a:r>
            <a:r>
              <a:rPr lang="en-US" sz="2400" dirty="0" smtClean="0"/>
              <a:t>in diameter as it emerges from the wood</a:t>
            </a:r>
          </a:p>
          <a:p>
            <a:pPr marL="0" indent="0">
              <a:buNone/>
            </a:pPr>
            <a:endParaRPr lang="en-US" sz="2400" dirty="0" smtClean="0"/>
          </a:p>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0" y="1752600"/>
            <a:ext cx="9144000" cy="3333750"/>
          </a:xfrm>
          <a:prstGeom prst="rect">
            <a:avLst/>
          </a:prstGeom>
          <a:noFill/>
          <a:ln w="19050">
            <a:solidFill>
              <a:schemeClr val="bg1"/>
            </a:solidFill>
            <a:miter lim="800000"/>
            <a:headEnd/>
            <a:tailEnd/>
          </a:ln>
        </p:spPr>
      </p:pic>
    </p:spTree>
    <p:extLst>
      <p:ext uri="{BB962C8B-B14F-4D97-AF65-F5344CB8AC3E}">
        <p14:creationId xmlns:p14="http://schemas.microsoft.com/office/powerpoint/2010/main" val="411832127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5906"/>
            <a:ext cx="8229600" cy="1143000"/>
          </a:xfrm>
        </p:spPr>
        <p:txBody>
          <a:bodyPr>
            <a:normAutofit/>
          </a:bodyPr>
          <a:lstStyle/>
          <a:p>
            <a:r>
              <a:rPr lang="en-US" sz="3200" b="1" i="1" dirty="0" smtClean="0"/>
              <a:t>The Bamboo Borer attacks </a:t>
            </a:r>
            <a:br>
              <a:rPr lang="en-US" sz="3200" b="1" i="1" dirty="0" smtClean="0"/>
            </a:br>
            <a:r>
              <a:rPr lang="en-US" sz="3200" b="1" i="1" dirty="0" smtClean="0"/>
              <a:t>bamboo &amp; rattan furniture</a:t>
            </a:r>
            <a:endParaRPr lang="en-US" sz="3200" dirty="0"/>
          </a:p>
        </p:txBody>
      </p:sp>
      <p:pic>
        <p:nvPicPr>
          <p:cNvPr id="4" name="Picture 2" descr="Bamboo Damage"/>
          <p:cNvPicPr>
            <a:picLocks noGrp="1" noChangeAspect="1" noChangeArrowheads="1"/>
          </p:cNvPicPr>
          <p:nvPr>
            <p:ph idx="1"/>
          </p:nvPr>
        </p:nvPicPr>
        <p:blipFill>
          <a:blip r:embed="rId2" cstate="print"/>
          <a:srcRect t="-11457" b="-11457"/>
          <a:stretch>
            <a:fillRect/>
          </a:stretch>
        </p:blipFill>
        <p:spPr bwMode="auto">
          <a:xfrm>
            <a:off x="3072210" y="2626189"/>
            <a:ext cx="4763468" cy="2619724"/>
          </a:xfrm>
          <a:prstGeom prst="rect">
            <a:avLst/>
          </a:prstGeom>
          <a:noFill/>
          <a:ln w="9525">
            <a:solidFill>
              <a:schemeClr val="bg1"/>
            </a:solidFill>
            <a:miter lim="800000"/>
            <a:headEnd/>
            <a:tailEnd/>
          </a:ln>
        </p:spPr>
      </p:pic>
      <p:pic>
        <p:nvPicPr>
          <p:cNvPr id="5" name="Picture 4"/>
          <p:cNvPicPr>
            <a:picLocks noChangeAspect="1"/>
          </p:cNvPicPr>
          <p:nvPr/>
        </p:nvPicPr>
        <p:blipFill>
          <a:blip r:embed="rId3"/>
          <a:stretch>
            <a:fillRect/>
          </a:stretch>
        </p:blipFill>
        <p:spPr>
          <a:xfrm rot="4487010">
            <a:off x="496095" y="2938926"/>
            <a:ext cx="2553974" cy="1702649"/>
          </a:xfrm>
          <a:prstGeom prst="rect">
            <a:avLst/>
          </a:prstGeom>
        </p:spPr>
      </p:pic>
    </p:spTree>
    <p:extLst>
      <p:ext uri="{BB962C8B-B14F-4D97-AF65-F5344CB8AC3E}">
        <p14:creationId xmlns:p14="http://schemas.microsoft.com/office/powerpoint/2010/main" val="58176171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122" y="274638"/>
            <a:ext cx="8450146" cy="1143000"/>
          </a:xfrm>
        </p:spPr>
        <p:txBody>
          <a:bodyPr>
            <a:normAutofit/>
          </a:bodyPr>
          <a:lstStyle/>
          <a:p>
            <a:r>
              <a:rPr lang="en-US" sz="3200" b="1" i="1" dirty="0" smtClean="0"/>
              <a:t>The Black </a:t>
            </a:r>
            <a:r>
              <a:rPr lang="en-US" sz="3200" b="1" i="1" dirty="0" err="1" smtClean="0"/>
              <a:t>Polycaon</a:t>
            </a:r>
            <a:r>
              <a:rPr lang="en-US" sz="3200" b="1" i="1" dirty="0" smtClean="0"/>
              <a:t> beetle is native to California</a:t>
            </a:r>
            <a:endParaRPr lang="en-US" sz="3200" b="1" i="1" dirty="0"/>
          </a:p>
        </p:txBody>
      </p:sp>
      <p:pic>
        <p:nvPicPr>
          <p:cNvPr id="5" name="Content Placeholder 4"/>
          <p:cNvPicPr>
            <a:picLocks noGrp="1" noChangeAspect="1"/>
          </p:cNvPicPr>
          <p:nvPr>
            <p:ph idx="1"/>
          </p:nvPr>
        </p:nvPicPr>
        <p:blipFill>
          <a:blip r:embed="rId2"/>
          <a:srcRect t="11555" b="11555"/>
          <a:stretch>
            <a:fillRect/>
          </a:stretch>
        </p:blipFill>
        <p:spPr>
          <a:xfrm rot="16200000">
            <a:off x="4867615" y="2553661"/>
            <a:ext cx="4336080" cy="2384677"/>
          </a:xfrm>
        </p:spPr>
      </p:pic>
      <p:sp>
        <p:nvSpPr>
          <p:cNvPr id="6" name="TextBox 5"/>
          <p:cNvSpPr txBox="1"/>
          <p:nvPr/>
        </p:nvSpPr>
        <p:spPr>
          <a:xfrm>
            <a:off x="1232828" y="1926683"/>
            <a:ext cx="266391" cy="4524316"/>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8" name="TextBox 7"/>
          <p:cNvSpPr txBox="1"/>
          <p:nvPr/>
        </p:nvSpPr>
        <p:spPr>
          <a:xfrm>
            <a:off x="1137125" y="1926683"/>
            <a:ext cx="8229600" cy="3477875"/>
          </a:xfrm>
          <a:prstGeom prst="rect">
            <a:avLst/>
          </a:prstGeom>
          <a:noFill/>
        </p:spPr>
        <p:txBody>
          <a:bodyPr wrap="square" rtlCol="0">
            <a:spAutoFit/>
          </a:bodyPr>
          <a:lstStyle/>
          <a:p>
            <a:pPr marL="285750" indent="-285750">
              <a:buFont typeface="Arial"/>
              <a:buChar char="•"/>
            </a:pPr>
            <a:r>
              <a:rPr lang="en-US" sz="2000" dirty="0">
                <a:latin typeface="Cambria"/>
                <a:cs typeface="Cambria"/>
              </a:rPr>
              <a:t>Adult false </a:t>
            </a:r>
            <a:r>
              <a:rPr lang="en-US" sz="2000" dirty="0" smtClean="0">
                <a:latin typeface="Cambria"/>
                <a:cs typeface="Cambria"/>
              </a:rPr>
              <a:t>powder post </a:t>
            </a:r>
            <a:r>
              <a:rPr lang="en-US" sz="2000" dirty="0">
                <a:latin typeface="Cambria"/>
                <a:cs typeface="Cambria"/>
              </a:rPr>
              <a:t>beetles </a:t>
            </a:r>
            <a:endParaRPr lang="en-US" sz="2000" dirty="0" smtClean="0">
              <a:latin typeface="Cambria"/>
              <a:cs typeface="Cambria"/>
            </a:endParaRPr>
          </a:p>
          <a:p>
            <a:r>
              <a:rPr lang="en-US" sz="2000" dirty="0">
                <a:latin typeface="Cambria"/>
                <a:cs typeface="Cambria"/>
              </a:rPr>
              <a:t> </a:t>
            </a:r>
            <a:r>
              <a:rPr lang="en-US" sz="2000" dirty="0" smtClean="0">
                <a:latin typeface="Cambria"/>
                <a:cs typeface="Cambria"/>
              </a:rPr>
              <a:t>   are </a:t>
            </a:r>
            <a:r>
              <a:rPr lang="en-US" sz="2000" dirty="0">
                <a:latin typeface="Cambria"/>
                <a:cs typeface="Cambria"/>
              </a:rPr>
              <a:t>dark brown or black, sometimes </a:t>
            </a:r>
            <a:endParaRPr lang="en-US" sz="2000" dirty="0" smtClean="0">
              <a:latin typeface="Cambria"/>
              <a:cs typeface="Cambria"/>
            </a:endParaRPr>
          </a:p>
          <a:p>
            <a:r>
              <a:rPr lang="en-US" sz="2000" dirty="0">
                <a:latin typeface="Cambria"/>
                <a:cs typeface="Cambria"/>
              </a:rPr>
              <a:t> </a:t>
            </a:r>
            <a:r>
              <a:rPr lang="en-US" sz="2000" dirty="0" smtClean="0">
                <a:latin typeface="Cambria"/>
                <a:cs typeface="Cambria"/>
              </a:rPr>
              <a:t>   with </a:t>
            </a:r>
            <a:r>
              <a:rPr lang="en-US" sz="2000" dirty="0">
                <a:latin typeface="Cambria"/>
                <a:cs typeface="Cambria"/>
              </a:rPr>
              <a:t>reddish mouthparts, legs, and </a:t>
            </a:r>
            <a:endParaRPr lang="en-US" sz="2000" dirty="0" smtClean="0">
              <a:latin typeface="Cambria"/>
              <a:cs typeface="Cambria"/>
            </a:endParaRPr>
          </a:p>
          <a:p>
            <a:r>
              <a:rPr lang="en-US" sz="2000" dirty="0">
                <a:latin typeface="Cambria"/>
                <a:cs typeface="Cambria"/>
              </a:rPr>
              <a:t> </a:t>
            </a:r>
            <a:r>
              <a:rPr lang="en-US" sz="2000" dirty="0" smtClean="0">
                <a:latin typeface="Cambria"/>
                <a:cs typeface="Cambria"/>
              </a:rPr>
              <a:t>   antennae</a:t>
            </a:r>
            <a:r>
              <a:rPr lang="en-US" sz="2000" dirty="0">
                <a:latin typeface="Cambria"/>
                <a:cs typeface="Cambria"/>
              </a:rPr>
              <a:t>. Adults of most species are </a:t>
            </a:r>
            <a:endParaRPr lang="en-US" sz="2000" dirty="0" smtClean="0">
              <a:latin typeface="Cambria"/>
              <a:cs typeface="Cambria"/>
            </a:endParaRPr>
          </a:p>
          <a:p>
            <a:r>
              <a:rPr lang="en-US" sz="2000" dirty="0">
                <a:latin typeface="Cambria"/>
                <a:cs typeface="Cambria"/>
              </a:rPr>
              <a:t> </a:t>
            </a:r>
            <a:r>
              <a:rPr lang="en-US" sz="2000" dirty="0" smtClean="0">
                <a:latin typeface="Cambria"/>
                <a:cs typeface="Cambria"/>
              </a:rPr>
              <a:t>   about ¼” </a:t>
            </a:r>
            <a:r>
              <a:rPr lang="en-US" sz="2000" dirty="0">
                <a:latin typeface="Cambria"/>
                <a:cs typeface="Cambria"/>
              </a:rPr>
              <a:t>long, but one very </a:t>
            </a:r>
            <a:endParaRPr lang="en-US" sz="2000" dirty="0" smtClean="0">
              <a:latin typeface="Cambria"/>
              <a:cs typeface="Cambria"/>
            </a:endParaRPr>
          </a:p>
          <a:p>
            <a:r>
              <a:rPr lang="en-US" sz="2000" dirty="0">
                <a:latin typeface="Cambria"/>
                <a:cs typeface="Cambria"/>
              </a:rPr>
              <a:t> </a:t>
            </a:r>
            <a:r>
              <a:rPr lang="en-US" sz="2000" dirty="0" smtClean="0">
                <a:latin typeface="Cambria"/>
                <a:cs typeface="Cambria"/>
              </a:rPr>
              <a:t>   abundant </a:t>
            </a:r>
            <a:r>
              <a:rPr lang="en-US" sz="2000" dirty="0">
                <a:latin typeface="Cambria"/>
                <a:cs typeface="Cambria"/>
              </a:rPr>
              <a:t>native California species, </a:t>
            </a:r>
            <a:endParaRPr lang="en-US" sz="2000" dirty="0" smtClean="0">
              <a:latin typeface="Cambria"/>
              <a:cs typeface="Cambria"/>
            </a:endParaRPr>
          </a:p>
          <a:p>
            <a:r>
              <a:rPr lang="en-US" sz="2000" dirty="0">
                <a:latin typeface="Cambria"/>
                <a:cs typeface="Cambria"/>
              </a:rPr>
              <a:t> </a:t>
            </a:r>
            <a:r>
              <a:rPr lang="en-US" sz="2000" dirty="0" smtClean="0">
                <a:latin typeface="Cambria"/>
                <a:cs typeface="Cambria"/>
              </a:rPr>
              <a:t>   the </a:t>
            </a:r>
            <a:r>
              <a:rPr lang="en-US" sz="2000" dirty="0">
                <a:latin typeface="Cambria"/>
                <a:cs typeface="Cambria"/>
              </a:rPr>
              <a:t>black </a:t>
            </a:r>
            <a:r>
              <a:rPr lang="en-US" sz="2000" dirty="0" err="1">
                <a:latin typeface="Cambria"/>
                <a:cs typeface="Cambria"/>
              </a:rPr>
              <a:t>Polycaon</a:t>
            </a:r>
            <a:r>
              <a:rPr lang="en-US" sz="2000" dirty="0" smtClean="0">
                <a:latin typeface="Cambria"/>
                <a:cs typeface="Cambria"/>
              </a:rPr>
              <a:t>, </a:t>
            </a:r>
            <a:r>
              <a:rPr lang="en-US" sz="2000" dirty="0">
                <a:latin typeface="Cambria"/>
                <a:cs typeface="Cambria"/>
              </a:rPr>
              <a:t>is </a:t>
            </a:r>
            <a:r>
              <a:rPr lang="en-US" sz="2000" b="1" dirty="0" smtClean="0">
                <a:latin typeface="Cambria"/>
                <a:cs typeface="Cambria"/>
              </a:rPr>
              <a:t>1½”</a:t>
            </a:r>
            <a:r>
              <a:rPr lang="en-US" sz="2000" dirty="0" smtClean="0">
                <a:latin typeface="Cambria"/>
                <a:cs typeface="Cambria"/>
              </a:rPr>
              <a:t> </a:t>
            </a:r>
            <a:r>
              <a:rPr lang="en-US" sz="2000" dirty="0">
                <a:latin typeface="Cambria"/>
                <a:cs typeface="Cambria"/>
              </a:rPr>
              <a:t>to </a:t>
            </a:r>
            <a:r>
              <a:rPr lang="en-US" sz="2000" b="1" dirty="0" smtClean="0">
                <a:latin typeface="Cambria"/>
                <a:cs typeface="Cambria"/>
              </a:rPr>
              <a:t>2”</a:t>
            </a:r>
            <a:r>
              <a:rPr lang="en-US" sz="2000" dirty="0" smtClean="0">
                <a:latin typeface="Cambria"/>
                <a:cs typeface="Cambria"/>
              </a:rPr>
              <a:t> </a:t>
            </a:r>
          </a:p>
          <a:p>
            <a:r>
              <a:rPr lang="en-US" sz="2000" dirty="0">
                <a:latin typeface="Cambria"/>
                <a:cs typeface="Cambria"/>
              </a:rPr>
              <a:t> </a:t>
            </a:r>
            <a:r>
              <a:rPr lang="en-US" sz="2000" dirty="0" smtClean="0">
                <a:latin typeface="Cambria"/>
                <a:cs typeface="Cambria"/>
              </a:rPr>
              <a:t>   long</a:t>
            </a:r>
            <a:r>
              <a:rPr lang="en-US" sz="2000" dirty="0">
                <a:latin typeface="Cambria"/>
                <a:cs typeface="Cambria"/>
              </a:rPr>
              <a:t>. </a:t>
            </a:r>
            <a:r>
              <a:rPr lang="en-US" sz="2000" dirty="0" smtClean="0">
                <a:latin typeface="Cambria"/>
                <a:cs typeface="Cambria"/>
              </a:rPr>
              <a:t> The head of this </a:t>
            </a:r>
            <a:r>
              <a:rPr lang="en-US" sz="2000" dirty="0" err="1" smtClean="0">
                <a:latin typeface="Cambria"/>
                <a:cs typeface="Cambria"/>
              </a:rPr>
              <a:t>Bostrichid</a:t>
            </a:r>
            <a:r>
              <a:rPr lang="en-US" sz="2000" dirty="0" smtClean="0">
                <a:latin typeface="Cambria"/>
                <a:cs typeface="Cambria"/>
              </a:rPr>
              <a:t> </a:t>
            </a:r>
          </a:p>
          <a:p>
            <a:r>
              <a:rPr lang="en-US" sz="2000" dirty="0">
                <a:latin typeface="Cambria"/>
                <a:cs typeface="Cambria"/>
              </a:rPr>
              <a:t> </a:t>
            </a:r>
            <a:r>
              <a:rPr lang="en-US" sz="2000" dirty="0" smtClean="0">
                <a:latin typeface="Cambria"/>
                <a:cs typeface="Cambria"/>
              </a:rPr>
              <a:t>   beetle is visible from above.  Its life </a:t>
            </a:r>
          </a:p>
          <a:p>
            <a:r>
              <a:rPr lang="en-US" sz="2000" dirty="0">
                <a:latin typeface="Cambria"/>
                <a:cs typeface="Cambria"/>
              </a:rPr>
              <a:t> </a:t>
            </a:r>
            <a:r>
              <a:rPr lang="en-US" sz="2000" dirty="0" smtClean="0">
                <a:latin typeface="Cambria"/>
                <a:cs typeface="Cambria"/>
              </a:rPr>
              <a:t>   cycle can take up to </a:t>
            </a:r>
            <a:r>
              <a:rPr lang="en-US" sz="2000" b="1" dirty="0" smtClean="0">
                <a:latin typeface="Cambria"/>
                <a:cs typeface="Cambria"/>
              </a:rPr>
              <a:t>20 years </a:t>
            </a:r>
            <a:r>
              <a:rPr lang="en-US" sz="2000" dirty="0" smtClean="0">
                <a:latin typeface="Cambria"/>
                <a:cs typeface="Cambria"/>
              </a:rPr>
              <a:t>to </a:t>
            </a:r>
          </a:p>
          <a:p>
            <a:r>
              <a:rPr lang="en-US" sz="2000" dirty="0">
                <a:latin typeface="Cambria"/>
                <a:cs typeface="Cambria"/>
              </a:rPr>
              <a:t> </a:t>
            </a:r>
            <a:r>
              <a:rPr lang="en-US" sz="2000" dirty="0" smtClean="0">
                <a:latin typeface="Cambria"/>
                <a:cs typeface="Cambria"/>
              </a:rPr>
              <a:t>   complete.</a:t>
            </a:r>
          </a:p>
        </p:txBody>
      </p:sp>
      <p:sp>
        <p:nvSpPr>
          <p:cNvPr id="9" name="TextBox 8"/>
          <p:cNvSpPr txBox="1"/>
          <p:nvPr/>
        </p:nvSpPr>
        <p:spPr>
          <a:xfrm>
            <a:off x="5746481" y="1417638"/>
            <a:ext cx="2571480" cy="246221"/>
          </a:xfrm>
          <a:prstGeom prst="rect">
            <a:avLst/>
          </a:prstGeom>
          <a:solidFill>
            <a:srgbClr val="FFFFFF"/>
          </a:solidFill>
        </p:spPr>
        <p:txBody>
          <a:bodyPr wrap="square" rtlCol="0">
            <a:spAutoFit/>
          </a:bodyPr>
          <a:lstStyle/>
          <a:p>
            <a:endParaRPr lang="en-US" sz="1000" dirty="0"/>
          </a:p>
        </p:txBody>
      </p:sp>
      <p:sp>
        <p:nvSpPr>
          <p:cNvPr id="10" name="TextBox 9"/>
          <p:cNvSpPr txBox="1"/>
          <p:nvPr/>
        </p:nvSpPr>
        <p:spPr>
          <a:xfrm>
            <a:off x="5843316" y="5796998"/>
            <a:ext cx="2571480"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397346726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4700"/>
            <a:ext cx="8229600" cy="1143000"/>
          </a:xfrm>
        </p:spPr>
        <p:txBody>
          <a:bodyPr>
            <a:normAutofit/>
          </a:bodyPr>
          <a:lstStyle/>
          <a:p>
            <a:r>
              <a:rPr lang="en-US" sz="3600" b="1" i="1" dirty="0" smtClean="0"/>
              <a:t>Economic Importance of </a:t>
            </a:r>
            <a:r>
              <a:rPr lang="en-US" sz="3600" b="1" i="1" dirty="0" err="1" smtClean="0"/>
              <a:t>Bostrichid</a:t>
            </a:r>
            <a:r>
              <a:rPr lang="en-US" sz="3600" b="1" i="1" dirty="0" smtClean="0"/>
              <a:t> </a:t>
            </a:r>
            <a:r>
              <a:rPr lang="en-US" sz="3200" b="1" i="1" dirty="0" smtClean="0"/>
              <a:t>PPBs</a:t>
            </a:r>
            <a:endParaRPr lang="en-US" sz="3200" dirty="0"/>
          </a:p>
        </p:txBody>
      </p:sp>
      <p:sp>
        <p:nvSpPr>
          <p:cNvPr id="3" name="Content Placeholder 2"/>
          <p:cNvSpPr>
            <a:spLocks noGrp="1"/>
          </p:cNvSpPr>
          <p:nvPr>
            <p:ph idx="1"/>
          </p:nvPr>
        </p:nvSpPr>
        <p:spPr>
          <a:xfrm>
            <a:off x="893292" y="2417589"/>
            <a:ext cx="7961971" cy="4525963"/>
          </a:xfrm>
        </p:spPr>
        <p:txBody>
          <a:bodyPr>
            <a:normAutofit/>
          </a:bodyPr>
          <a:lstStyle/>
          <a:p>
            <a:r>
              <a:rPr lang="en-US" sz="2000" dirty="0" err="1" smtClean="0">
                <a:latin typeface="Cambria"/>
                <a:cs typeface="Cambria"/>
              </a:rPr>
              <a:t>Bostrichids</a:t>
            </a:r>
            <a:r>
              <a:rPr lang="en-US" sz="2000" dirty="0" smtClean="0">
                <a:latin typeface="Cambria"/>
                <a:cs typeface="Cambria"/>
              </a:rPr>
              <a:t> rarely attack structural wood </a:t>
            </a:r>
          </a:p>
          <a:p>
            <a:pPr marL="0" indent="0">
              <a:buNone/>
            </a:pPr>
            <a:r>
              <a:rPr lang="en-US" sz="2000" dirty="0">
                <a:latin typeface="Cambria"/>
                <a:cs typeface="Cambria"/>
              </a:rPr>
              <a:t> </a:t>
            </a:r>
            <a:r>
              <a:rPr lang="en-US" sz="2000" dirty="0" smtClean="0">
                <a:latin typeface="Cambria"/>
                <a:cs typeface="Cambria"/>
              </a:rPr>
              <a:t>     in the U.S. </a:t>
            </a:r>
          </a:p>
          <a:p>
            <a:pPr>
              <a:buNone/>
            </a:pPr>
            <a:endParaRPr lang="en-US" sz="2000" dirty="0" smtClean="0">
              <a:latin typeface="Cambria"/>
              <a:cs typeface="Cambria"/>
            </a:endParaRPr>
          </a:p>
          <a:p>
            <a:r>
              <a:rPr lang="en-US" sz="2000" dirty="0" smtClean="0">
                <a:latin typeface="Cambria"/>
                <a:cs typeface="Cambria"/>
              </a:rPr>
              <a:t>Flooring, furniture, and art objects are </a:t>
            </a:r>
          </a:p>
          <a:p>
            <a:pPr marL="0" indent="0">
              <a:buNone/>
            </a:pPr>
            <a:r>
              <a:rPr lang="en-US" sz="2000" dirty="0" smtClean="0">
                <a:latin typeface="Cambria"/>
                <a:cs typeface="Cambria"/>
              </a:rPr>
              <a:t>      occasionally infested. </a:t>
            </a:r>
          </a:p>
          <a:p>
            <a:pPr>
              <a:buNone/>
            </a:pPr>
            <a:endParaRPr lang="en-US" sz="2000" dirty="0" smtClean="0">
              <a:latin typeface="Cambria"/>
              <a:cs typeface="Cambria"/>
            </a:endParaRPr>
          </a:p>
          <a:p>
            <a:r>
              <a:rPr lang="en-US" sz="2000" dirty="0" smtClean="0">
                <a:latin typeface="Cambria"/>
                <a:cs typeface="Cambria"/>
              </a:rPr>
              <a:t>Fumigation of infested furniture and art</a:t>
            </a:r>
          </a:p>
          <a:p>
            <a:pPr marL="0" indent="0">
              <a:buNone/>
            </a:pPr>
            <a:r>
              <a:rPr lang="en-US" sz="2000" dirty="0">
                <a:latin typeface="Cambria"/>
                <a:cs typeface="Cambria"/>
              </a:rPr>
              <a:t> </a:t>
            </a:r>
            <a:r>
              <a:rPr lang="en-US" sz="2000" dirty="0" smtClean="0">
                <a:latin typeface="Cambria"/>
                <a:cs typeface="Cambria"/>
              </a:rPr>
              <a:t>     objects is occasionally warranted.</a:t>
            </a:r>
          </a:p>
          <a:p>
            <a:endParaRPr lang="en-US" dirty="0"/>
          </a:p>
        </p:txBody>
      </p:sp>
      <p:pic>
        <p:nvPicPr>
          <p:cNvPr id="4" name="Picture 3"/>
          <p:cNvPicPr>
            <a:picLocks noChangeAspect="1"/>
          </p:cNvPicPr>
          <p:nvPr/>
        </p:nvPicPr>
        <p:blipFill>
          <a:blip r:embed="rId2"/>
          <a:stretch>
            <a:fillRect/>
          </a:stretch>
        </p:blipFill>
        <p:spPr>
          <a:xfrm>
            <a:off x="6084121" y="2498286"/>
            <a:ext cx="2389872" cy="2389872"/>
          </a:xfrm>
          <a:prstGeom prst="rect">
            <a:avLst/>
          </a:prstGeom>
        </p:spPr>
      </p:pic>
    </p:spTree>
    <p:extLst>
      <p:ext uri="{BB962C8B-B14F-4D97-AF65-F5344CB8AC3E}">
        <p14:creationId xmlns:p14="http://schemas.microsoft.com/office/powerpoint/2010/main" val="1264159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45"/>
            <a:ext cx="8229600" cy="1143000"/>
          </a:xfrm>
        </p:spPr>
        <p:txBody>
          <a:bodyPr>
            <a:normAutofit/>
          </a:bodyPr>
          <a:lstStyle/>
          <a:p>
            <a:r>
              <a:rPr lang="en-US" sz="3200" b="1" i="1" dirty="0" smtClean="0"/>
              <a:t>Life Cycle and Habits of the Old House Borer</a:t>
            </a:r>
            <a:endParaRPr lang="en-US" sz="3200" dirty="0"/>
          </a:p>
        </p:txBody>
      </p:sp>
      <p:sp>
        <p:nvSpPr>
          <p:cNvPr id="3" name="Content Placeholder 2"/>
          <p:cNvSpPr>
            <a:spLocks noGrp="1"/>
          </p:cNvSpPr>
          <p:nvPr>
            <p:ph idx="1"/>
          </p:nvPr>
        </p:nvSpPr>
        <p:spPr>
          <a:xfrm>
            <a:off x="457200" y="1385145"/>
            <a:ext cx="8229600" cy="5198276"/>
          </a:xfrm>
        </p:spPr>
        <p:txBody>
          <a:bodyPr>
            <a:normAutofit fontScale="70000" lnSpcReduction="20000"/>
          </a:bodyPr>
          <a:lstStyle/>
          <a:p>
            <a:pPr>
              <a:lnSpc>
                <a:spcPct val="90000"/>
              </a:lnSpc>
            </a:pPr>
            <a:r>
              <a:rPr lang="en-US" sz="2900" dirty="0" smtClean="0">
                <a:latin typeface="Cambria"/>
                <a:cs typeface="Cambria"/>
              </a:rPr>
              <a:t>The Old House Borer is the only </a:t>
            </a:r>
          </a:p>
          <a:p>
            <a:pPr marL="0" indent="0">
              <a:lnSpc>
                <a:spcPct val="90000"/>
              </a:lnSpc>
              <a:buNone/>
            </a:pPr>
            <a:r>
              <a:rPr lang="en-US" sz="2900" dirty="0">
                <a:latin typeface="Cambria"/>
                <a:cs typeface="Cambria"/>
              </a:rPr>
              <a:t> </a:t>
            </a:r>
            <a:r>
              <a:rPr lang="en-US" sz="2900" dirty="0" smtClean="0">
                <a:latin typeface="Cambria"/>
                <a:cs typeface="Cambria"/>
              </a:rPr>
              <a:t>     </a:t>
            </a:r>
            <a:r>
              <a:rPr lang="en-US" sz="2900" dirty="0" err="1" smtClean="0">
                <a:latin typeface="Cambria"/>
                <a:cs typeface="Cambria"/>
              </a:rPr>
              <a:t>Cerambycid</a:t>
            </a:r>
            <a:r>
              <a:rPr lang="en-US" sz="2900" dirty="0" smtClean="0">
                <a:latin typeface="Cambria"/>
                <a:cs typeface="Cambria"/>
              </a:rPr>
              <a:t> beetle that </a:t>
            </a:r>
            <a:r>
              <a:rPr lang="en-US" sz="2900" dirty="0" err="1" smtClean="0">
                <a:latin typeface="Cambria"/>
                <a:cs typeface="Cambria"/>
              </a:rPr>
              <a:t>reinfests</a:t>
            </a:r>
            <a:endParaRPr lang="en-US" sz="2900" dirty="0" smtClean="0">
              <a:latin typeface="Cambria"/>
              <a:cs typeface="Cambria"/>
            </a:endParaRPr>
          </a:p>
          <a:p>
            <a:pPr>
              <a:lnSpc>
                <a:spcPct val="90000"/>
              </a:lnSpc>
              <a:buNone/>
            </a:pPr>
            <a:r>
              <a:rPr lang="en-US" sz="2900" dirty="0" smtClean="0">
                <a:latin typeface="Cambria"/>
                <a:cs typeface="Cambria"/>
              </a:rPr>
              <a:t>      structures in the Southeastern U.S.</a:t>
            </a:r>
          </a:p>
          <a:p>
            <a:pPr>
              <a:lnSpc>
                <a:spcPct val="90000"/>
              </a:lnSpc>
              <a:buNone/>
            </a:pPr>
            <a:endParaRPr lang="en-US" sz="2000" dirty="0" smtClean="0">
              <a:latin typeface="Cambria"/>
              <a:cs typeface="Cambria"/>
            </a:endParaRPr>
          </a:p>
          <a:p>
            <a:pPr>
              <a:lnSpc>
                <a:spcPct val="90000"/>
              </a:lnSpc>
            </a:pPr>
            <a:r>
              <a:rPr lang="en-US" sz="2900" dirty="0" smtClean="0">
                <a:latin typeface="Cambria"/>
                <a:cs typeface="Cambria"/>
              </a:rPr>
              <a:t>OHBs emerge from wood, mate </a:t>
            </a:r>
          </a:p>
          <a:p>
            <a:pPr marL="0" indent="0">
              <a:lnSpc>
                <a:spcPct val="90000"/>
              </a:lnSpc>
              <a:buNone/>
            </a:pPr>
            <a:r>
              <a:rPr lang="en-US" sz="2900" dirty="0">
                <a:latin typeface="Cambria"/>
                <a:cs typeface="Cambria"/>
              </a:rPr>
              <a:t> </a:t>
            </a:r>
            <a:r>
              <a:rPr lang="en-US" sz="2900" dirty="0" smtClean="0">
                <a:latin typeface="Cambria"/>
                <a:cs typeface="Cambria"/>
              </a:rPr>
              <a:t>     &amp; lay eggs in </a:t>
            </a:r>
            <a:r>
              <a:rPr lang="en-US" sz="2900" b="1" dirty="0" smtClean="0">
                <a:latin typeface="Cambria"/>
                <a:cs typeface="Cambria"/>
              </a:rPr>
              <a:t>June - August</a:t>
            </a:r>
          </a:p>
          <a:p>
            <a:pPr>
              <a:lnSpc>
                <a:spcPct val="90000"/>
              </a:lnSpc>
              <a:buNone/>
            </a:pPr>
            <a:endParaRPr lang="en-US" sz="2000" dirty="0" smtClean="0">
              <a:latin typeface="Cambria"/>
              <a:cs typeface="Cambria"/>
            </a:endParaRPr>
          </a:p>
          <a:p>
            <a:pPr>
              <a:lnSpc>
                <a:spcPct val="90000"/>
              </a:lnSpc>
            </a:pPr>
            <a:r>
              <a:rPr lang="en-US" sz="2900" dirty="0" smtClean="0">
                <a:latin typeface="Cambria"/>
                <a:cs typeface="Cambria"/>
              </a:rPr>
              <a:t>OHB larvae require from </a:t>
            </a:r>
            <a:r>
              <a:rPr lang="en-US" sz="2900" b="1" dirty="0" smtClean="0">
                <a:latin typeface="Cambria"/>
                <a:cs typeface="Cambria"/>
              </a:rPr>
              <a:t>3 to 12 </a:t>
            </a:r>
            <a:r>
              <a:rPr lang="en-US" sz="2900" dirty="0" smtClean="0">
                <a:latin typeface="Cambria"/>
                <a:cs typeface="Cambria"/>
              </a:rPr>
              <a:t>years </a:t>
            </a:r>
          </a:p>
          <a:p>
            <a:pPr marL="0" indent="0">
              <a:lnSpc>
                <a:spcPct val="90000"/>
              </a:lnSpc>
              <a:buNone/>
            </a:pPr>
            <a:r>
              <a:rPr lang="en-US" sz="2900" dirty="0">
                <a:latin typeface="Cambria"/>
                <a:cs typeface="Cambria"/>
              </a:rPr>
              <a:t> </a:t>
            </a:r>
            <a:r>
              <a:rPr lang="en-US" sz="2900" dirty="0" smtClean="0">
                <a:latin typeface="Cambria"/>
                <a:cs typeface="Cambria"/>
              </a:rPr>
              <a:t>     for development and mature larvae </a:t>
            </a:r>
          </a:p>
          <a:p>
            <a:pPr marL="0" indent="0">
              <a:lnSpc>
                <a:spcPct val="90000"/>
              </a:lnSpc>
              <a:buNone/>
            </a:pPr>
            <a:r>
              <a:rPr lang="en-US" sz="2900" dirty="0">
                <a:latin typeface="Cambria"/>
                <a:cs typeface="Cambria"/>
              </a:rPr>
              <a:t> </a:t>
            </a:r>
            <a:r>
              <a:rPr lang="en-US" sz="2900" dirty="0" smtClean="0">
                <a:latin typeface="Cambria"/>
                <a:cs typeface="Cambria"/>
              </a:rPr>
              <a:t>     are up to </a:t>
            </a:r>
            <a:r>
              <a:rPr lang="en-US" sz="2900" b="1" dirty="0" smtClean="0">
                <a:latin typeface="Cambria"/>
                <a:cs typeface="Cambria"/>
              </a:rPr>
              <a:t>1½”</a:t>
            </a:r>
            <a:r>
              <a:rPr lang="en-US" sz="2900" dirty="0" smtClean="0">
                <a:latin typeface="Cambria"/>
                <a:cs typeface="Cambria"/>
              </a:rPr>
              <a:t> long</a:t>
            </a:r>
          </a:p>
          <a:p>
            <a:pPr>
              <a:lnSpc>
                <a:spcPct val="90000"/>
              </a:lnSpc>
              <a:buNone/>
            </a:pPr>
            <a:endParaRPr lang="en-US" sz="2000" dirty="0" smtClean="0">
              <a:latin typeface="Cambria"/>
              <a:cs typeface="Cambria"/>
            </a:endParaRPr>
          </a:p>
          <a:p>
            <a:pPr>
              <a:lnSpc>
                <a:spcPct val="90000"/>
              </a:lnSpc>
            </a:pPr>
            <a:r>
              <a:rPr lang="en-US" sz="2900" dirty="0" smtClean="0">
                <a:latin typeface="Cambria"/>
                <a:cs typeface="Cambria"/>
              </a:rPr>
              <a:t>Contrary to it’s name, the OHB prefers </a:t>
            </a:r>
          </a:p>
          <a:p>
            <a:pPr marL="0" indent="0">
              <a:lnSpc>
                <a:spcPct val="90000"/>
              </a:lnSpc>
              <a:buNone/>
            </a:pPr>
            <a:r>
              <a:rPr lang="en-US" sz="2900" b="1" dirty="0">
                <a:latin typeface="Cambria"/>
                <a:cs typeface="Cambria"/>
              </a:rPr>
              <a:t> </a:t>
            </a:r>
            <a:r>
              <a:rPr lang="en-US" sz="2900" b="1" dirty="0" smtClean="0">
                <a:latin typeface="Cambria"/>
                <a:cs typeface="Cambria"/>
              </a:rPr>
              <a:t>     new wood </a:t>
            </a:r>
            <a:r>
              <a:rPr lang="en-US" sz="2900" dirty="0" smtClean="0">
                <a:latin typeface="Cambria"/>
                <a:cs typeface="Cambria"/>
              </a:rPr>
              <a:t>that is </a:t>
            </a:r>
            <a:r>
              <a:rPr lang="en-US" sz="2900" b="1" dirty="0" smtClean="0">
                <a:latin typeface="Cambria"/>
                <a:cs typeface="Cambria"/>
              </a:rPr>
              <a:t>less than 10 years old, </a:t>
            </a:r>
          </a:p>
          <a:p>
            <a:pPr>
              <a:lnSpc>
                <a:spcPct val="90000"/>
              </a:lnSpc>
              <a:buNone/>
            </a:pPr>
            <a:r>
              <a:rPr lang="en-US" sz="2900" b="1" dirty="0" smtClean="0">
                <a:latin typeface="Cambria"/>
                <a:cs typeface="Cambria"/>
              </a:rPr>
              <a:t>      </a:t>
            </a:r>
            <a:r>
              <a:rPr lang="en-US" sz="2900" dirty="0" smtClean="0">
                <a:latin typeface="Cambria"/>
                <a:cs typeface="Cambria"/>
              </a:rPr>
              <a:t>mostly due to the need for the larvae to be </a:t>
            </a:r>
          </a:p>
          <a:p>
            <a:pPr>
              <a:lnSpc>
                <a:spcPct val="90000"/>
              </a:lnSpc>
              <a:buNone/>
            </a:pPr>
            <a:r>
              <a:rPr lang="en-US" sz="2900" dirty="0">
                <a:latin typeface="Cambria"/>
                <a:cs typeface="Cambria"/>
              </a:rPr>
              <a:t> </a:t>
            </a:r>
            <a:r>
              <a:rPr lang="en-US" sz="2900" dirty="0" smtClean="0">
                <a:latin typeface="Cambria"/>
                <a:cs typeface="Cambria"/>
              </a:rPr>
              <a:t>     in wood with a higher resin content.  </a:t>
            </a:r>
          </a:p>
          <a:p>
            <a:pPr>
              <a:lnSpc>
                <a:spcPct val="90000"/>
              </a:lnSpc>
              <a:buNone/>
            </a:pPr>
            <a:r>
              <a:rPr lang="en-US" sz="2900" dirty="0">
                <a:latin typeface="Cambria"/>
                <a:cs typeface="Cambria"/>
              </a:rPr>
              <a:t> </a:t>
            </a:r>
            <a:r>
              <a:rPr lang="en-US" sz="2900" dirty="0" smtClean="0">
                <a:latin typeface="Cambria"/>
                <a:cs typeface="Cambria"/>
              </a:rPr>
              <a:t>     Occasionally, they are found in old wood.</a:t>
            </a:r>
          </a:p>
          <a:p>
            <a:pPr>
              <a:lnSpc>
                <a:spcPct val="90000"/>
              </a:lnSpc>
              <a:buNone/>
            </a:pPr>
            <a:endParaRPr lang="en-US" sz="1800" dirty="0" smtClean="0">
              <a:latin typeface="Cambria"/>
              <a:cs typeface="Cambria"/>
            </a:endParaRPr>
          </a:p>
          <a:p>
            <a:pPr>
              <a:lnSpc>
                <a:spcPct val="90000"/>
              </a:lnSpc>
            </a:pPr>
            <a:r>
              <a:rPr lang="en-US" sz="2900" dirty="0" smtClean="0">
                <a:latin typeface="Cambria"/>
                <a:cs typeface="Cambria"/>
              </a:rPr>
              <a:t>OHB activity typically drops during the Winter</a:t>
            </a:r>
          </a:p>
          <a:p>
            <a:pPr>
              <a:lnSpc>
                <a:spcPct val="90000"/>
              </a:lnSpc>
              <a:buNone/>
            </a:pPr>
            <a:endParaRPr lang="en-US" sz="1800" dirty="0" smtClean="0">
              <a:latin typeface="Cambria"/>
              <a:cs typeface="Cambria"/>
            </a:endParaRPr>
          </a:p>
          <a:p>
            <a:pPr>
              <a:lnSpc>
                <a:spcPct val="90000"/>
              </a:lnSpc>
            </a:pPr>
            <a:r>
              <a:rPr lang="en-US" sz="2900" dirty="0" smtClean="0">
                <a:latin typeface="Cambria"/>
                <a:cs typeface="Cambria"/>
              </a:rPr>
              <a:t>OHBs are found primarily east of the Mississippi River</a:t>
            </a:r>
          </a:p>
          <a:p>
            <a:pPr marL="0" indent="0">
              <a:buNone/>
            </a:pPr>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5400000">
            <a:off x="5345953" y="1814440"/>
            <a:ext cx="3053045" cy="14896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6204730" y="4299631"/>
            <a:ext cx="1778001" cy="1229360"/>
          </a:xfrm>
          <a:prstGeom prst="rect">
            <a:avLst/>
          </a:prstGeom>
        </p:spPr>
      </p:pic>
    </p:spTree>
    <p:extLst>
      <p:ext uri="{BB962C8B-B14F-4D97-AF65-F5344CB8AC3E}">
        <p14:creationId xmlns:p14="http://schemas.microsoft.com/office/powerpoint/2010/main" val="1837650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Identification of Adult Old House Borers</a:t>
            </a:r>
            <a:endParaRPr lang="en-US" sz="3200" dirty="0"/>
          </a:p>
        </p:txBody>
      </p:sp>
      <p:sp>
        <p:nvSpPr>
          <p:cNvPr id="3" name="Content Placeholder 2"/>
          <p:cNvSpPr>
            <a:spLocks noGrp="1"/>
          </p:cNvSpPr>
          <p:nvPr>
            <p:ph idx="1"/>
          </p:nvPr>
        </p:nvSpPr>
        <p:spPr>
          <a:xfrm>
            <a:off x="1024527" y="1664999"/>
            <a:ext cx="7856654" cy="4127894"/>
          </a:xfrm>
        </p:spPr>
        <p:txBody>
          <a:bodyPr>
            <a:noAutofit/>
          </a:bodyPr>
          <a:lstStyle/>
          <a:p>
            <a:r>
              <a:rPr lang="en-US" sz="2000" dirty="0" smtClean="0">
                <a:latin typeface="Cambria"/>
                <a:cs typeface="Cambria"/>
              </a:rPr>
              <a:t>The adult OHB beetle is</a:t>
            </a:r>
          </a:p>
          <a:p>
            <a:pPr>
              <a:buNone/>
            </a:pPr>
            <a:r>
              <a:rPr lang="en-US" sz="2000" dirty="0" smtClean="0">
                <a:latin typeface="Cambria"/>
                <a:cs typeface="Cambria"/>
              </a:rPr>
              <a:t>      about </a:t>
            </a:r>
            <a:r>
              <a:rPr lang="en-US" sz="2000" b="1" dirty="0" smtClean="0">
                <a:latin typeface="Cambria"/>
                <a:cs typeface="Cambria"/>
              </a:rPr>
              <a:t>5/8”</a:t>
            </a:r>
            <a:r>
              <a:rPr lang="en-US" sz="2000" dirty="0" smtClean="0">
                <a:latin typeface="Cambria"/>
                <a:cs typeface="Cambria"/>
              </a:rPr>
              <a:t> to </a:t>
            </a:r>
            <a:r>
              <a:rPr lang="en-US" sz="2000" b="1" dirty="0" smtClean="0">
                <a:latin typeface="Cambria"/>
                <a:cs typeface="Cambria"/>
              </a:rPr>
              <a:t>1” </a:t>
            </a:r>
            <a:r>
              <a:rPr lang="en-US" sz="2000" dirty="0" smtClean="0">
                <a:latin typeface="Cambria"/>
                <a:cs typeface="Cambria"/>
              </a:rPr>
              <a:t>in length</a:t>
            </a:r>
          </a:p>
          <a:p>
            <a:pPr>
              <a:buNone/>
            </a:pPr>
            <a:r>
              <a:rPr lang="en-US" sz="2000" dirty="0" smtClean="0">
                <a:latin typeface="Cambria"/>
                <a:cs typeface="Cambria"/>
              </a:rPr>
              <a:t>      from the tip of the head </a:t>
            </a:r>
          </a:p>
          <a:p>
            <a:pPr>
              <a:buNone/>
            </a:pPr>
            <a:r>
              <a:rPr lang="en-US" sz="2000" dirty="0" smtClean="0">
                <a:latin typeface="Cambria"/>
                <a:cs typeface="Cambria"/>
              </a:rPr>
              <a:t>      to the end of the abdomen.</a:t>
            </a:r>
          </a:p>
          <a:p>
            <a:pPr>
              <a:buNone/>
            </a:pPr>
            <a:endParaRPr lang="en-US" sz="2000" dirty="0" smtClean="0">
              <a:latin typeface="Cambria"/>
              <a:cs typeface="Cambria"/>
            </a:endParaRPr>
          </a:p>
          <a:p>
            <a:r>
              <a:rPr lang="en-US" sz="2000" dirty="0" smtClean="0">
                <a:latin typeface="Cambria"/>
                <a:cs typeface="Cambria"/>
              </a:rPr>
              <a:t>There are </a:t>
            </a:r>
            <a:r>
              <a:rPr lang="en-US" sz="2000" b="1" dirty="0" smtClean="0">
                <a:latin typeface="Cambria"/>
                <a:cs typeface="Cambria"/>
              </a:rPr>
              <a:t>two shiny black </a:t>
            </a:r>
          </a:p>
          <a:p>
            <a:pPr>
              <a:buNone/>
            </a:pPr>
            <a:r>
              <a:rPr lang="en-US" sz="2000" dirty="0" smtClean="0">
                <a:latin typeface="Cambria"/>
                <a:cs typeface="Cambria"/>
              </a:rPr>
              <a:t>      </a:t>
            </a:r>
            <a:r>
              <a:rPr lang="en-US" sz="2000" b="1" dirty="0" smtClean="0">
                <a:latin typeface="Cambria"/>
                <a:cs typeface="Cambria"/>
              </a:rPr>
              <a:t>raised areas</a:t>
            </a:r>
            <a:r>
              <a:rPr lang="en-US" sz="2000" dirty="0" smtClean="0">
                <a:latin typeface="Cambria"/>
                <a:cs typeface="Cambria"/>
              </a:rPr>
              <a:t> on the </a:t>
            </a:r>
            <a:r>
              <a:rPr lang="en-US" sz="2000" dirty="0" err="1" smtClean="0">
                <a:latin typeface="Cambria"/>
                <a:cs typeface="Cambria"/>
              </a:rPr>
              <a:t>pronotum</a:t>
            </a:r>
            <a:r>
              <a:rPr lang="en-US" sz="2000" dirty="0" smtClean="0">
                <a:latin typeface="Cambria"/>
                <a:cs typeface="Cambria"/>
              </a:rPr>
              <a:t>  </a:t>
            </a:r>
          </a:p>
          <a:p>
            <a:pPr>
              <a:buNone/>
            </a:pPr>
            <a:r>
              <a:rPr lang="en-US" sz="2000" dirty="0" smtClean="0">
                <a:latin typeface="Cambria"/>
                <a:cs typeface="Cambria"/>
              </a:rPr>
              <a:t>      and there are many fine gray </a:t>
            </a:r>
          </a:p>
          <a:p>
            <a:pPr>
              <a:buNone/>
            </a:pPr>
            <a:r>
              <a:rPr lang="en-US" sz="2000" dirty="0" smtClean="0">
                <a:latin typeface="Cambria"/>
                <a:cs typeface="Cambria"/>
              </a:rPr>
              <a:t>      hairs on the sides of </a:t>
            </a:r>
            <a:r>
              <a:rPr lang="en-US" sz="2000" dirty="0" err="1" smtClean="0">
                <a:latin typeface="Cambria"/>
                <a:cs typeface="Cambria"/>
              </a:rPr>
              <a:t>pronotum</a:t>
            </a:r>
            <a:endParaRPr lang="en-US" sz="2000" dirty="0" smtClean="0">
              <a:latin typeface="Cambria"/>
              <a:cs typeface="Cambria"/>
            </a:endParaRPr>
          </a:p>
          <a:p>
            <a:pPr>
              <a:buNone/>
            </a:pPr>
            <a:endParaRPr lang="en-US" sz="2000" dirty="0" smtClean="0">
              <a:latin typeface="Cambria"/>
              <a:cs typeface="Cambria"/>
            </a:endParaRPr>
          </a:p>
          <a:p>
            <a:r>
              <a:rPr lang="en-US" sz="2000" dirty="0" smtClean="0">
                <a:latin typeface="Cambria"/>
                <a:cs typeface="Cambria"/>
              </a:rPr>
              <a:t>There are </a:t>
            </a:r>
            <a:r>
              <a:rPr lang="en-US" sz="2000" b="1" dirty="0" smtClean="0">
                <a:latin typeface="Cambria"/>
                <a:cs typeface="Cambria"/>
              </a:rPr>
              <a:t>white chevron</a:t>
            </a:r>
          </a:p>
          <a:p>
            <a:pPr>
              <a:buNone/>
            </a:pPr>
            <a:r>
              <a:rPr lang="en-US" sz="2000" b="1" dirty="0" smtClean="0">
                <a:latin typeface="Cambria"/>
                <a:cs typeface="Cambria"/>
              </a:rPr>
              <a:t>      marks </a:t>
            </a:r>
            <a:r>
              <a:rPr lang="en-US" sz="2000" dirty="0" smtClean="0">
                <a:latin typeface="Cambria"/>
                <a:cs typeface="Cambria"/>
              </a:rPr>
              <a:t>on each elytra</a:t>
            </a:r>
          </a:p>
          <a:p>
            <a:pPr>
              <a:buNone/>
            </a:pPr>
            <a:endParaRPr lang="en-US" sz="2000" dirty="0" smtClean="0"/>
          </a:p>
          <a:p>
            <a:pPr>
              <a:buNone/>
            </a:pPr>
            <a:endParaRPr lang="en-US" sz="2000" dirty="0" smtClean="0"/>
          </a:p>
          <a:p>
            <a:pPr marL="0" indent="0">
              <a:buNone/>
            </a:pPr>
            <a:endParaRPr lang="en-US" sz="2000"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5400000">
            <a:off x="4401528" y="2716117"/>
            <a:ext cx="4666884" cy="22771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492720" y="1734634"/>
            <a:ext cx="281134" cy="2585323"/>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1024919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99"/>
            <a:ext cx="8229600" cy="951996"/>
          </a:xfrm>
        </p:spPr>
        <p:txBody>
          <a:bodyPr>
            <a:normAutofit/>
          </a:bodyPr>
          <a:lstStyle/>
          <a:p>
            <a:r>
              <a:rPr lang="en-US" sz="3200" b="1" i="1" dirty="0" smtClean="0"/>
              <a:t>Identification of Old House Borer Larvae</a:t>
            </a:r>
            <a:endParaRPr lang="en-US" sz="3200" dirty="0"/>
          </a:p>
        </p:txBody>
      </p:sp>
      <p:sp>
        <p:nvSpPr>
          <p:cNvPr id="3" name="Content Placeholder 2"/>
          <p:cNvSpPr>
            <a:spLocks noGrp="1"/>
          </p:cNvSpPr>
          <p:nvPr>
            <p:ph idx="1"/>
          </p:nvPr>
        </p:nvSpPr>
        <p:spPr>
          <a:xfrm>
            <a:off x="1295871" y="1033550"/>
            <a:ext cx="8149013" cy="1221127"/>
          </a:xfrm>
        </p:spPr>
        <p:txBody>
          <a:bodyPr>
            <a:noAutofit/>
          </a:bodyPr>
          <a:lstStyle/>
          <a:p>
            <a:r>
              <a:rPr lang="en-US" sz="2000" dirty="0" smtClean="0">
                <a:latin typeface="Cambria"/>
                <a:cs typeface="Cambria"/>
              </a:rPr>
              <a:t>The cream-colored larvae are up to 1½” in length. </a:t>
            </a:r>
          </a:p>
          <a:p>
            <a:pPr marL="0" indent="0">
              <a:buNone/>
            </a:pPr>
            <a:r>
              <a:rPr lang="en-US" sz="2000" dirty="0">
                <a:latin typeface="Cambria"/>
                <a:cs typeface="Cambria"/>
              </a:rPr>
              <a:t> </a:t>
            </a:r>
            <a:r>
              <a:rPr lang="en-US" sz="2000" dirty="0" smtClean="0">
                <a:latin typeface="Cambria"/>
                <a:cs typeface="Cambria"/>
              </a:rPr>
              <a:t>     On each side of the head are three distinct, dark eyes </a:t>
            </a:r>
          </a:p>
          <a:p>
            <a:pPr marL="0" indent="0">
              <a:buNone/>
            </a:pPr>
            <a:r>
              <a:rPr lang="en-US" sz="2000" dirty="0">
                <a:latin typeface="Cambria"/>
                <a:cs typeface="Cambria"/>
              </a:rPr>
              <a:t> </a:t>
            </a:r>
            <a:r>
              <a:rPr lang="en-US" sz="2000" dirty="0" smtClean="0">
                <a:latin typeface="Cambria"/>
                <a:cs typeface="Cambria"/>
              </a:rPr>
              <a:t>     (</a:t>
            </a:r>
            <a:r>
              <a:rPr lang="en-US" sz="2000" dirty="0" err="1" smtClean="0">
                <a:latin typeface="Cambria"/>
                <a:cs typeface="Cambria"/>
              </a:rPr>
              <a:t>ocelli</a:t>
            </a:r>
            <a:r>
              <a:rPr lang="en-US" sz="2000" dirty="0" smtClean="0">
                <a:latin typeface="Cambria"/>
                <a:cs typeface="Cambria"/>
              </a:rPr>
              <a:t>) arranged vertically behind the mouthparts.</a:t>
            </a:r>
          </a:p>
          <a:p>
            <a:pPr>
              <a:buNone/>
            </a:pPr>
            <a:endParaRPr lang="en-US" sz="2400" dirty="0" smtClean="0"/>
          </a:p>
          <a:p>
            <a:pPr marL="0" indent="0">
              <a:buNone/>
            </a:pPr>
            <a:endParaRPr lang="en-US" sz="2400" dirty="0"/>
          </a:p>
        </p:txBody>
      </p:sp>
      <p:pic>
        <p:nvPicPr>
          <p:cNvPr id="6" name="Picture 5"/>
          <p:cNvPicPr>
            <a:picLocks noChangeAspect="1"/>
          </p:cNvPicPr>
          <p:nvPr/>
        </p:nvPicPr>
        <p:blipFill>
          <a:blip r:embed="rId2"/>
          <a:stretch>
            <a:fillRect/>
          </a:stretch>
        </p:blipFill>
        <p:spPr>
          <a:xfrm>
            <a:off x="1610731" y="2630609"/>
            <a:ext cx="5798634" cy="3867644"/>
          </a:xfrm>
          <a:prstGeom prst="rect">
            <a:avLst/>
          </a:prstGeom>
        </p:spPr>
      </p:pic>
    </p:spTree>
    <p:extLst>
      <p:ext uri="{BB962C8B-B14F-4D97-AF65-F5344CB8AC3E}">
        <p14:creationId xmlns:p14="http://schemas.microsoft.com/office/powerpoint/2010/main" val="399249426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7125"/>
            <a:ext cx="8229600" cy="1143000"/>
          </a:xfrm>
        </p:spPr>
        <p:txBody>
          <a:bodyPr>
            <a:normAutofit/>
          </a:bodyPr>
          <a:lstStyle/>
          <a:p>
            <a:r>
              <a:rPr lang="en-US" sz="3200" b="1" i="1" dirty="0" smtClean="0"/>
              <a:t>Identification of Old House Borer Larvae</a:t>
            </a:r>
            <a:endParaRPr lang="en-US" sz="3200" dirty="0"/>
          </a:p>
        </p:txBody>
      </p:sp>
      <p:sp>
        <p:nvSpPr>
          <p:cNvPr id="3" name="Content Placeholder 2"/>
          <p:cNvSpPr>
            <a:spLocks noGrp="1"/>
          </p:cNvSpPr>
          <p:nvPr>
            <p:ph idx="1"/>
          </p:nvPr>
        </p:nvSpPr>
        <p:spPr>
          <a:xfrm>
            <a:off x="914400" y="1613321"/>
            <a:ext cx="8229600" cy="4106552"/>
          </a:xfrm>
        </p:spPr>
        <p:txBody>
          <a:bodyPr>
            <a:normAutofit/>
          </a:bodyPr>
          <a:lstStyle/>
          <a:p>
            <a:pPr>
              <a:buNone/>
            </a:pPr>
            <a:endParaRPr lang="en-US" dirty="0" smtClean="0"/>
          </a:p>
          <a:p>
            <a:pPr>
              <a:buNone/>
            </a:pPr>
            <a:endParaRPr lang="en-US" dirty="0" smtClean="0"/>
          </a:p>
          <a:p>
            <a:r>
              <a:rPr lang="en-US" sz="2000" dirty="0" smtClean="0"/>
              <a:t>The larva, while chewing with </a:t>
            </a:r>
          </a:p>
          <a:p>
            <a:pPr>
              <a:buNone/>
            </a:pPr>
            <a:r>
              <a:rPr lang="en-US" sz="2000" dirty="0" smtClean="0"/>
              <a:t>      its mandibles, makes a rasping </a:t>
            </a:r>
          </a:p>
          <a:p>
            <a:pPr>
              <a:buNone/>
            </a:pPr>
            <a:r>
              <a:rPr lang="en-US" sz="2000" dirty="0" smtClean="0"/>
              <a:t>      or clicking sound (similar to</a:t>
            </a:r>
          </a:p>
          <a:p>
            <a:pPr>
              <a:buNone/>
            </a:pPr>
            <a:r>
              <a:rPr lang="en-US" sz="2000" dirty="0" smtClean="0"/>
              <a:t>      the sound produced by clicking </a:t>
            </a:r>
          </a:p>
          <a:p>
            <a:pPr>
              <a:buNone/>
            </a:pPr>
            <a:r>
              <a:rPr lang="en-US" sz="2000" dirty="0" smtClean="0"/>
              <a:t>      fingernails), often audible to </a:t>
            </a:r>
          </a:p>
          <a:p>
            <a:pPr>
              <a:buNone/>
            </a:pPr>
            <a:r>
              <a:rPr lang="en-US" sz="2000" dirty="0" smtClean="0"/>
              <a:t>      the homeowner.</a:t>
            </a:r>
          </a:p>
          <a:p>
            <a:pPr marL="0" indent="0">
              <a:buNone/>
            </a:pPr>
            <a:endParaRPr lang="en-US" dirty="0"/>
          </a:p>
        </p:txBody>
      </p:sp>
      <p:pic>
        <p:nvPicPr>
          <p:cNvPr id="4" name="Picture 2" descr="http://www.epestsupply.com/images/full_size/oldhouseborerlarvae1.jpg"/>
          <p:cNvPicPr>
            <a:picLocks noChangeAspect="1" noChangeArrowheads="1"/>
          </p:cNvPicPr>
          <p:nvPr/>
        </p:nvPicPr>
        <p:blipFill>
          <a:blip r:embed="rId2" cstate="print"/>
          <a:srcRect/>
          <a:stretch>
            <a:fillRect/>
          </a:stretch>
        </p:blipFill>
        <p:spPr bwMode="auto">
          <a:xfrm>
            <a:off x="5155988" y="2567514"/>
            <a:ext cx="2787583" cy="2413579"/>
          </a:xfrm>
          <a:prstGeom prst="rect">
            <a:avLst/>
          </a:prstGeom>
          <a:noFill/>
        </p:spPr>
      </p:pic>
      <p:sp>
        <p:nvSpPr>
          <p:cNvPr id="5" name="TextBox 4"/>
          <p:cNvSpPr txBox="1"/>
          <p:nvPr/>
        </p:nvSpPr>
        <p:spPr>
          <a:xfrm>
            <a:off x="-1" y="1360070"/>
            <a:ext cx="9144001" cy="400110"/>
          </a:xfrm>
          <a:prstGeom prst="rect">
            <a:avLst/>
          </a:prstGeom>
          <a:noFill/>
        </p:spPr>
        <p:txBody>
          <a:bodyPr wrap="square" rtlCol="0">
            <a:spAutoFit/>
          </a:bodyPr>
          <a:lstStyle/>
          <a:p>
            <a:pPr algn="ctr"/>
            <a:r>
              <a:rPr lang="en-US" sz="2000" dirty="0" smtClean="0"/>
              <a:t>(referred to as Round headed borers)</a:t>
            </a:r>
            <a:endParaRPr lang="en-US" sz="2000" dirty="0"/>
          </a:p>
        </p:txBody>
      </p:sp>
    </p:spTree>
    <p:extLst>
      <p:ext uri="{BB962C8B-B14F-4D97-AF65-F5344CB8AC3E}">
        <p14:creationId xmlns:p14="http://schemas.microsoft.com/office/powerpoint/2010/main" val="207935823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46138"/>
            <a:ext cx="9144000" cy="1143000"/>
          </a:xfrm>
        </p:spPr>
        <p:txBody>
          <a:bodyPr>
            <a:normAutofit/>
          </a:bodyPr>
          <a:lstStyle/>
          <a:p>
            <a:r>
              <a:rPr lang="en-US" sz="3200" b="1" i="1" dirty="0" smtClean="0"/>
              <a:t>Identification of Old House Borer Damaged Wood</a:t>
            </a:r>
            <a:endParaRPr lang="en-US" sz="3200" b="1" i="1" dirty="0"/>
          </a:p>
        </p:txBody>
      </p:sp>
      <p:sp>
        <p:nvSpPr>
          <p:cNvPr id="3" name="Content Placeholder 2"/>
          <p:cNvSpPr>
            <a:spLocks noGrp="1"/>
          </p:cNvSpPr>
          <p:nvPr>
            <p:ph idx="1"/>
          </p:nvPr>
        </p:nvSpPr>
        <p:spPr>
          <a:xfrm>
            <a:off x="837151" y="2848860"/>
            <a:ext cx="8229600" cy="4525963"/>
          </a:xfrm>
        </p:spPr>
        <p:txBody>
          <a:bodyPr>
            <a:normAutofit/>
          </a:bodyPr>
          <a:lstStyle/>
          <a:p>
            <a:r>
              <a:rPr lang="en-US" sz="2000" dirty="0" smtClean="0">
                <a:latin typeface="Cambria"/>
                <a:cs typeface="Cambria"/>
              </a:rPr>
              <a:t>Where the OHB larvae </a:t>
            </a:r>
          </a:p>
          <a:p>
            <a:pPr marL="0" indent="0">
              <a:buNone/>
            </a:pPr>
            <a:r>
              <a:rPr lang="en-US" sz="2000" dirty="0">
                <a:latin typeface="Cambria"/>
                <a:cs typeface="Cambria"/>
              </a:rPr>
              <a:t> </a:t>
            </a:r>
            <a:r>
              <a:rPr lang="en-US" sz="2000" dirty="0" smtClean="0">
                <a:latin typeface="Cambria"/>
                <a:cs typeface="Cambria"/>
              </a:rPr>
              <a:t>     feed in wood, they leave </a:t>
            </a:r>
          </a:p>
          <a:p>
            <a:pPr marL="0" indent="0">
              <a:buNone/>
            </a:pPr>
            <a:r>
              <a:rPr lang="en-US" sz="2000" dirty="0">
                <a:latin typeface="Cambria"/>
                <a:cs typeface="Cambria"/>
              </a:rPr>
              <a:t> </a:t>
            </a:r>
            <a:r>
              <a:rPr lang="en-US" sz="2000" dirty="0" smtClean="0">
                <a:latin typeface="Cambria"/>
                <a:cs typeface="Cambria"/>
              </a:rPr>
              <a:t>     </a:t>
            </a:r>
            <a:r>
              <a:rPr lang="en-US" sz="2000" b="1" dirty="0" smtClean="0">
                <a:latin typeface="Cambria"/>
                <a:cs typeface="Cambria"/>
              </a:rPr>
              <a:t>ripple-like ridges </a:t>
            </a:r>
            <a:r>
              <a:rPr lang="en-US" sz="2000" dirty="0" smtClean="0">
                <a:latin typeface="Cambria"/>
                <a:cs typeface="Cambria"/>
              </a:rPr>
              <a:t>that  </a:t>
            </a:r>
          </a:p>
          <a:p>
            <a:pPr marL="0" indent="0">
              <a:buNone/>
            </a:pPr>
            <a:r>
              <a:rPr lang="en-US" sz="2000" dirty="0">
                <a:latin typeface="Cambria"/>
                <a:cs typeface="Cambria"/>
              </a:rPr>
              <a:t> </a:t>
            </a:r>
            <a:r>
              <a:rPr lang="en-US" sz="2000" dirty="0" smtClean="0">
                <a:latin typeface="Cambria"/>
                <a:cs typeface="Cambria"/>
              </a:rPr>
              <a:t>     are parallel to each other</a:t>
            </a:r>
            <a:endParaRPr lang="en-US" sz="2000" dirty="0">
              <a:latin typeface="Cambria"/>
              <a:cs typeface="Cambria"/>
            </a:endParaRPr>
          </a:p>
        </p:txBody>
      </p:sp>
      <p:pic>
        <p:nvPicPr>
          <p:cNvPr id="4" name="Picture 2"/>
          <p:cNvPicPr>
            <a:picLocks noChangeAspect="1" noChangeArrowheads="1"/>
          </p:cNvPicPr>
          <p:nvPr/>
        </p:nvPicPr>
        <p:blipFill>
          <a:blip r:embed="rId2" cstate="print"/>
          <a:srcRect/>
          <a:stretch>
            <a:fillRect/>
          </a:stretch>
        </p:blipFill>
        <p:spPr bwMode="auto">
          <a:xfrm>
            <a:off x="4645178" y="2440878"/>
            <a:ext cx="3414988" cy="2587328"/>
          </a:xfrm>
          <a:prstGeom prst="rect">
            <a:avLst/>
          </a:prstGeom>
          <a:solidFill>
            <a:srgbClr val="FFFFFF"/>
          </a:solidFill>
          <a:ln w="19050">
            <a:solidFill>
              <a:schemeClr val="bg1"/>
            </a:solidFill>
            <a:miter lim="800000"/>
            <a:headEnd/>
            <a:tailEnd/>
          </a:ln>
        </p:spPr>
      </p:pic>
    </p:spTree>
    <p:extLst>
      <p:ext uri="{BB962C8B-B14F-4D97-AF65-F5344CB8AC3E}">
        <p14:creationId xmlns:p14="http://schemas.microsoft.com/office/powerpoint/2010/main" val="322959916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Log Cabins</a:t>
            </a:r>
            <a:endParaRPr lang="en-US" sz="3200" b="1" i="1" dirty="0"/>
          </a:p>
        </p:txBody>
      </p:sp>
      <p:pic>
        <p:nvPicPr>
          <p:cNvPr id="5" name="Picture 4"/>
          <p:cNvPicPr>
            <a:picLocks noChangeAspect="1"/>
          </p:cNvPicPr>
          <p:nvPr/>
        </p:nvPicPr>
        <p:blipFill>
          <a:blip r:embed="rId2"/>
          <a:stretch>
            <a:fillRect/>
          </a:stretch>
        </p:blipFill>
        <p:spPr>
          <a:xfrm>
            <a:off x="879301" y="1461650"/>
            <a:ext cx="3257950" cy="2166190"/>
          </a:xfrm>
          <a:prstGeom prst="rect">
            <a:avLst/>
          </a:prstGeom>
        </p:spPr>
      </p:pic>
      <p:pic>
        <p:nvPicPr>
          <p:cNvPr id="6" name="Picture 5"/>
          <p:cNvPicPr>
            <a:picLocks noChangeAspect="1"/>
          </p:cNvPicPr>
          <p:nvPr/>
        </p:nvPicPr>
        <p:blipFill>
          <a:blip r:embed="rId3"/>
          <a:stretch>
            <a:fillRect/>
          </a:stretch>
        </p:blipFill>
        <p:spPr>
          <a:xfrm>
            <a:off x="4771723" y="1461650"/>
            <a:ext cx="3324077" cy="2166190"/>
          </a:xfrm>
          <a:prstGeom prst="rect">
            <a:avLst/>
          </a:prstGeom>
        </p:spPr>
      </p:pic>
      <p:pic>
        <p:nvPicPr>
          <p:cNvPr id="8" name="Picture 7"/>
          <p:cNvPicPr>
            <a:picLocks noChangeAspect="1"/>
          </p:cNvPicPr>
          <p:nvPr/>
        </p:nvPicPr>
        <p:blipFill>
          <a:blip r:embed="rId4"/>
          <a:stretch>
            <a:fillRect/>
          </a:stretch>
        </p:blipFill>
        <p:spPr>
          <a:xfrm>
            <a:off x="4771723" y="3632304"/>
            <a:ext cx="3324077" cy="2459817"/>
          </a:xfrm>
          <a:prstGeom prst="rect">
            <a:avLst/>
          </a:prstGeom>
        </p:spPr>
      </p:pic>
      <p:pic>
        <p:nvPicPr>
          <p:cNvPr id="9" name="Picture 8"/>
          <p:cNvPicPr>
            <a:picLocks noChangeAspect="1"/>
          </p:cNvPicPr>
          <p:nvPr/>
        </p:nvPicPr>
        <p:blipFill>
          <a:blip r:embed="rId5"/>
          <a:stretch>
            <a:fillRect/>
          </a:stretch>
        </p:blipFill>
        <p:spPr>
          <a:xfrm>
            <a:off x="879301" y="3887377"/>
            <a:ext cx="3273711" cy="2204744"/>
          </a:xfrm>
          <a:prstGeom prst="rect">
            <a:avLst/>
          </a:prstGeom>
        </p:spPr>
      </p:pic>
      <p:sp>
        <p:nvSpPr>
          <p:cNvPr id="10" name="TextBox 9"/>
          <p:cNvSpPr txBox="1"/>
          <p:nvPr/>
        </p:nvSpPr>
        <p:spPr>
          <a:xfrm>
            <a:off x="4771723" y="3632304"/>
            <a:ext cx="3376536" cy="276999"/>
          </a:xfrm>
          <a:prstGeom prst="rect">
            <a:avLst/>
          </a:prstGeom>
          <a:solidFill>
            <a:srgbClr val="FFFFFF"/>
          </a:solidFill>
        </p:spPr>
        <p:txBody>
          <a:bodyPr wrap="square" rtlCol="0">
            <a:spAutoFit/>
          </a:bodyPr>
          <a:lstStyle/>
          <a:p>
            <a:endParaRPr lang="en-US" sz="1200" dirty="0"/>
          </a:p>
        </p:txBody>
      </p:sp>
      <p:sp>
        <p:nvSpPr>
          <p:cNvPr id="4" name="TextBox 3"/>
          <p:cNvSpPr txBox="1"/>
          <p:nvPr/>
        </p:nvSpPr>
        <p:spPr>
          <a:xfrm>
            <a:off x="718634" y="649542"/>
            <a:ext cx="7774878" cy="5632312"/>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16" name="Picture 4" descr="http://www.aegispestcontrolservices.com/images/Beetle-House-Longhorned-1.jpg"/>
          <p:cNvPicPr>
            <a:picLocks noChangeAspect="1" noChangeArrowheads="1"/>
          </p:cNvPicPr>
          <p:nvPr/>
        </p:nvPicPr>
        <p:blipFill>
          <a:blip r:embed="rId6" cstate="print"/>
          <a:srcRect t="1516" b="1516"/>
          <a:stretch>
            <a:fillRect/>
          </a:stretch>
        </p:blipFill>
        <p:spPr bwMode="auto">
          <a:xfrm>
            <a:off x="1415773" y="1973883"/>
            <a:ext cx="6340475" cy="3487737"/>
          </a:xfrm>
          <a:prstGeom prst="rect">
            <a:avLst/>
          </a:prstGeom>
          <a:noFill/>
        </p:spPr>
      </p:pic>
      <p:sp>
        <p:nvSpPr>
          <p:cNvPr id="7" name="TextBox 6"/>
          <p:cNvSpPr txBox="1"/>
          <p:nvPr/>
        </p:nvSpPr>
        <p:spPr>
          <a:xfrm>
            <a:off x="718634" y="649542"/>
            <a:ext cx="7576634" cy="646331"/>
          </a:xfrm>
          <a:prstGeom prst="rect">
            <a:avLst/>
          </a:prstGeom>
          <a:noFill/>
        </p:spPr>
        <p:txBody>
          <a:bodyPr wrap="square" rtlCol="0">
            <a:spAutoFit/>
          </a:bodyPr>
          <a:lstStyle/>
          <a:p>
            <a:pPr algn="ctr"/>
            <a:r>
              <a:rPr lang="en-US" sz="3600" b="1" dirty="0" smtClean="0">
                <a:latin typeface="Cambria"/>
                <a:cs typeface="Cambria"/>
              </a:rPr>
              <a:t>An enemy of log cabins!</a:t>
            </a:r>
            <a:endParaRPr lang="en-US" sz="3600" b="1" dirty="0">
              <a:latin typeface="Cambria"/>
              <a:cs typeface="Cambria"/>
            </a:endParaRPr>
          </a:p>
        </p:txBody>
      </p:sp>
    </p:spTree>
    <p:extLst>
      <p:ext uri="{BB962C8B-B14F-4D97-AF65-F5344CB8AC3E}">
        <p14:creationId xmlns:p14="http://schemas.microsoft.com/office/powerpoint/2010/main" val="41297435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Economic Importance of Old House Borers </a:t>
            </a:r>
            <a:endParaRPr lang="en-US" sz="3200" dirty="0"/>
          </a:p>
        </p:txBody>
      </p:sp>
      <p:sp>
        <p:nvSpPr>
          <p:cNvPr id="3" name="Content Placeholder 2"/>
          <p:cNvSpPr>
            <a:spLocks noGrp="1"/>
          </p:cNvSpPr>
          <p:nvPr>
            <p:ph idx="1"/>
          </p:nvPr>
        </p:nvSpPr>
        <p:spPr>
          <a:xfrm>
            <a:off x="914400" y="1729794"/>
            <a:ext cx="8229600" cy="4525963"/>
          </a:xfrm>
        </p:spPr>
        <p:txBody>
          <a:bodyPr>
            <a:noAutofit/>
          </a:bodyPr>
          <a:lstStyle/>
          <a:p>
            <a:r>
              <a:rPr lang="en-US" sz="2000" dirty="0" smtClean="0">
                <a:latin typeface="Cambria"/>
                <a:cs typeface="Cambria"/>
              </a:rPr>
              <a:t>The majority of OHBs are generally found in thick timbers </a:t>
            </a:r>
          </a:p>
          <a:p>
            <a:pPr>
              <a:buNone/>
            </a:pPr>
            <a:r>
              <a:rPr lang="en-US" sz="2000" dirty="0" smtClean="0">
                <a:latin typeface="Cambria"/>
                <a:cs typeface="Cambria"/>
              </a:rPr>
              <a:t>      of a building. Very few ever have been located in wood less </a:t>
            </a:r>
          </a:p>
          <a:p>
            <a:pPr>
              <a:buNone/>
            </a:pPr>
            <a:r>
              <a:rPr lang="en-US" sz="2000" dirty="0" smtClean="0">
                <a:latin typeface="Cambria"/>
                <a:cs typeface="Cambria"/>
              </a:rPr>
              <a:t>      than one-inch thick. </a:t>
            </a:r>
          </a:p>
          <a:p>
            <a:pPr>
              <a:buNone/>
            </a:pPr>
            <a:endParaRPr lang="en-US" sz="2000" dirty="0" smtClean="0">
              <a:latin typeface="Cambria"/>
              <a:cs typeface="Cambria"/>
            </a:endParaRPr>
          </a:p>
          <a:p>
            <a:r>
              <a:rPr lang="en-US" sz="2000" dirty="0" smtClean="0">
                <a:latin typeface="Cambria"/>
                <a:cs typeface="Cambria"/>
              </a:rPr>
              <a:t>Most structural infestations are started by OHB larvae in </a:t>
            </a:r>
          </a:p>
          <a:p>
            <a:pPr>
              <a:buNone/>
            </a:pPr>
            <a:r>
              <a:rPr lang="en-US" sz="2000" dirty="0" smtClean="0">
                <a:latin typeface="Cambria"/>
                <a:cs typeface="Cambria"/>
              </a:rPr>
              <a:t>      the original construction timber. </a:t>
            </a:r>
          </a:p>
          <a:p>
            <a:pPr>
              <a:buNone/>
            </a:pPr>
            <a:endParaRPr lang="en-US" sz="2000" dirty="0" smtClean="0">
              <a:latin typeface="Cambria"/>
              <a:cs typeface="Cambria"/>
            </a:endParaRPr>
          </a:p>
          <a:p>
            <a:r>
              <a:rPr lang="en-US" sz="2000" dirty="0" smtClean="0">
                <a:latin typeface="Cambria"/>
                <a:cs typeface="Cambria"/>
              </a:rPr>
              <a:t>Most infestations remain localized where excessive wood </a:t>
            </a:r>
          </a:p>
          <a:p>
            <a:pPr>
              <a:buNone/>
            </a:pPr>
            <a:r>
              <a:rPr lang="en-US" sz="2000" dirty="0" smtClean="0">
                <a:latin typeface="Cambria"/>
                <a:cs typeface="Cambria"/>
              </a:rPr>
              <a:t>      moisture is found, in areas such as poorly vented attics and </a:t>
            </a:r>
          </a:p>
          <a:p>
            <a:pPr>
              <a:buNone/>
            </a:pPr>
            <a:r>
              <a:rPr lang="en-US" sz="2000" dirty="0" smtClean="0">
                <a:latin typeface="Cambria"/>
                <a:cs typeface="Cambria"/>
              </a:rPr>
              <a:t>      leaky roofs.  Beetles will flourish, spread to other structural </a:t>
            </a:r>
          </a:p>
          <a:p>
            <a:pPr>
              <a:buNone/>
            </a:pPr>
            <a:r>
              <a:rPr lang="en-US" sz="2000" dirty="0" smtClean="0">
                <a:latin typeface="Cambria"/>
                <a:cs typeface="Cambria"/>
              </a:rPr>
              <a:t>      items and cause much damage in a short period of time.</a:t>
            </a:r>
            <a:endParaRPr lang="en-US" sz="2000" b="1" dirty="0" smtClean="0">
              <a:latin typeface="Cambria"/>
              <a:cs typeface="Cambria"/>
            </a:endParaRPr>
          </a:p>
          <a:p>
            <a:pPr marL="0" indent="0">
              <a:buNone/>
            </a:pPr>
            <a:endParaRPr lang="en-US" sz="2000" dirty="0">
              <a:latin typeface="Cambria"/>
              <a:cs typeface="Cambria"/>
            </a:endParaRPr>
          </a:p>
        </p:txBody>
      </p:sp>
    </p:spTree>
    <p:extLst>
      <p:ext uri="{BB962C8B-B14F-4D97-AF65-F5344CB8AC3E}">
        <p14:creationId xmlns:p14="http://schemas.microsoft.com/office/powerpoint/2010/main" val="8952675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077"/>
            <a:ext cx="8229600" cy="1143000"/>
          </a:xfrm>
        </p:spPr>
        <p:txBody>
          <a:bodyPr>
            <a:normAutofit/>
          </a:bodyPr>
          <a:lstStyle/>
          <a:p>
            <a:r>
              <a:rPr lang="en-US" sz="3200" b="1" i="1" dirty="0" smtClean="0"/>
              <a:t>Economic Importance of Old House Borers</a:t>
            </a:r>
            <a:br>
              <a:rPr lang="en-US" sz="3200" b="1" i="1" dirty="0" smtClean="0"/>
            </a:br>
            <a:r>
              <a:rPr lang="en-US" sz="2400" b="1" i="1" dirty="0" smtClean="0"/>
              <a:t>(continued)</a:t>
            </a:r>
            <a:r>
              <a:rPr lang="en-US" sz="3200" b="1" i="1" dirty="0" smtClean="0"/>
              <a:t> </a:t>
            </a:r>
            <a:endParaRPr lang="en-US" sz="3200" dirty="0"/>
          </a:p>
        </p:txBody>
      </p:sp>
      <p:sp>
        <p:nvSpPr>
          <p:cNvPr id="3" name="Content Placeholder 2"/>
          <p:cNvSpPr>
            <a:spLocks noGrp="1"/>
          </p:cNvSpPr>
          <p:nvPr>
            <p:ph idx="1"/>
          </p:nvPr>
        </p:nvSpPr>
        <p:spPr>
          <a:xfrm>
            <a:off x="1027384" y="1647645"/>
            <a:ext cx="8229600" cy="4525963"/>
          </a:xfrm>
        </p:spPr>
        <p:txBody>
          <a:bodyPr>
            <a:noAutofit/>
          </a:bodyPr>
          <a:lstStyle/>
          <a:p>
            <a:r>
              <a:rPr lang="en-US" sz="2000" dirty="0" smtClean="0">
                <a:latin typeface="Cambria"/>
                <a:cs typeface="Cambria"/>
              </a:rPr>
              <a:t>Old House Borers can cause a significant amount of </a:t>
            </a:r>
          </a:p>
          <a:p>
            <a:pPr>
              <a:buNone/>
            </a:pPr>
            <a:r>
              <a:rPr lang="en-US" sz="2000" dirty="0" smtClean="0">
                <a:latin typeface="Cambria"/>
                <a:cs typeface="Cambria"/>
              </a:rPr>
              <a:t>      damage in a short period of time.</a:t>
            </a:r>
          </a:p>
          <a:p>
            <a:pPr>
              <a:buNone/>
            </a:pPr>
            <a:endParaRPr lang="en-US" sz="2000" dirty="0" smtClean="0">
              <a:latin typeface="Cambria"/>
              <a:cs typeface="Cambria"/>
            </a:endParaRPr>
          </a:p>
          <a:p>
            <a:r>
              <a:rPr lang="en-US" sz="2000" dirty="0" smtClean="0">
                <a:latin typeface="Cambria"/>
                <a:cs typeface="Cambria"/>
              </a:rPr>
              <a:t>Sometimes OHB infestation and damage in an attic goes </a:t>
            </a:r>
          </a:p>
          <a:p>
            <a:pPr>
              <a:buNone/>
            </a:pPr>
            <a:r>
              <a:rPr lang="en-US" sz="2000" dirty="0" smtClean="0">
                <a:latin typeface="Cambria"/>
                <a:cs typeface="Cambria"/>
              </a:rPr>
              <a:t>      unnoticed for a long period of time.</a:t>
            </a:r>
          </a:p>
          <a:p>
            <a:pPr>
              <a:buNone/>
            </a:pPr>
            <a:endParaRPr lang="en-US" sz="2000" dirty="0" smtClean="0">
              <a:latin typeface="Cambria"/>
              <a:cs typeface="Cambria"/>
            </a:endParaRPr>
          </a:p>
          <a:p>
            <a:r>
              <a:rPr lang="en-US" sz="2000" dirty="0" smtClean="0">
                <a:latin typeface="Cambria"/>
                <a:cs typeface="Cambria"/>
              </a:rPr>
              <a:t>Fumigation of lumber or structures is the only absolute </a:t>
            </a:r>
          </a:p>
          <a:p>
            <a:pPr>
              <a:buNone/>
            </a:pPr>
            <a:r>
              <a:rPr lang="en-US" sz="2000" dirty="0" smtClean="0">
                <a:latin typeface="Cambria"/>
                <a:cs typeface="Cambria"/>
              </a:rPr>
              <a:t>      method of eliminating old house borer infestations, </a:t>
            </a:r>
          </a:p>
          <a:p>
            <a:pPr>
              <a:buNone/>
            </a:pPr>
            <a:r>
              <a:rPr lang="en-US" sz="2000" dirty="0" smtClean="0">
                <a:latin typeface="Cambria"/>
                <a:cs typeface="Cambria"/>
              </a:rPr>
              <a:t>      particularly in structures.</a:t>
            </a:r>
          </a:p>
          <a:p>
            <a:pPr>
              <a:buNone/>
            </a:pPr>
            <a:endParaRPr lang="en-US" sz="2000" dirty="0" smtClean="0">
              <a:latin typeface="Cambria"/>
              <a:cs typeface="Cambria"/>
            </a:endParaRPr>
          </a:p>
          <a:p>
            <a:r>
              <a:rPr lang="en-US" sz="2000" dirty="0" smtClean="0">
                <a:latin typeface="Cambria"/>
                <a:cs typeface="Cambria"/>
              </a:rPr>
              <a:t>The fumigation of a structure with </a:t>
            </a:r>
            <a:r>
              <a:rPr lang="en-US" sz="2000" dirty="0" err="1" smtClean="0">
                <a:latin typeface="Cambria"/>
                <a:cs typeface="Cambria"/>
              </a:rPr>
              <a:t>Vikane</a:t>
            </a:r>
            <a:r>
              <a:rPr lang="en-US" sz="2000" dirty="0" smtClean="0">
                <a:latin typeface="Cambria"/>
                <a:cs typeface="Cambria"/>
              </a:rPr>
              <a:t> gas fumigant </a:t>
            </a:r>
          </a:p>
          <a:p>
            <a:pPr>
              <a:buNone/>
            </a:pPr>
            <a:r>
              <a:rPr lang="en-US" sz="2000" dirty="0" smtClean="0">
                <a:latin typeface="Cambria"/>
                <a:cs typeface="Cambria"/>
              </a:rPr>
              <a:t>      readily penetrates </a:t>
            </a:r>
            <a:r>
              <a:rPr lang="en-US" sz="2000" dirty="0" smtClean="0"/>
              <a:t>structural wood and can kills all stages </a:t>
            </a:r>
          </a:p>
          <a:p>
            <a:pPr>
              <a:buNone/>
            </a:pPr>
            <a:r>
              <a:rPr lang="en-US" sz="2000" dirty="0" smtClean="0"/>
              <a:t>      of the Old House Borer. </a:t>
            </a:r>
          </a:p>
          <a:p>
            <a:pPr>
              <a:buNone/>
            </a:pPr>
            <a:endParaRPr lang="en-US" sz="2400" dirty="0">
              <a:latin typeface="Cambria"/>
              <a:cs typeface="Cambria"/>
            </a:endParaRPr>
          </a:p>
        </p:txBody>
      </p:sp>
    </p:spTree>
    <p:extLst>
      <p:ext uri="{BB962C8B-B14F-4D97-AF65-F5344CB8AC3E}">
        <p14:creationId xmlns:p14="http://schemas.microsoft.com/office/powerpoint/2010/main" val="27835802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t>Comparison of </a:t>
            </a:r>
            <a:r>
              <a:rPr lang="en-US" sz="2800" b="1" i="1" dirty="0" err="1" smtClean="0"/>
              <a:t>Reinfesting</a:t>
            </a:r>
            <a:r>
              <a:rPr lang="en-US" sz="2800" b="1" i="1" dirty="0" smtClean="0"/>
              <a:t> Wood Destroying Beetles</a:t>
            </a:r>
            <a:endParaRPr lang="en-US" sz="2800" b="1" i="1" dirty="0"/>
          </a:p>
        </p:txBody>
      </p:sp>
      <p:graphicFrame>
        <p:nvGraphicFramePr>
          <p:cNvPr id="4" name="Table 3"/>
          <p:cNvGraphicFramePr>
            <a:graphicFrameLocks noGrp="1"/>
          </p:cNvGraphicFramePr>
          <p:nvPr>
            <p:extLst>
              <p:ext uri="{D42A27DB-BD31-4B8C-83A1-F6EECF244321}">
                <p14:modId xmlns:p14="http://schemas.microsoft.com/office/powerpoint/2010/main" val="3187205159"/>
              </p:ext>
            </p:extLst>
          </p:nvPr>
        </p:nvGraphicFramePr>
        <p:xfrm>
          <a:off x="990599" y="1676403"/>
          <a:ext cx="7238999" cy="4768765"/>
        </p:xfrm>
        <a:graphic>
          <a:graphicData uri="http://schemas.openxmlformats.org/drawingml/2006/table">
            <a:tbl>
              <a:tblPr/>
              <a:tblGrid>
                <a:gridCol w="704093"/>
                <a:gridCol w="737102"/>
                <a:gridCol w="704098"/>
                <a:gridCol w="814112"/>
                <a:gridCol w="704098"/>
                <a:gridCol w="832297"/>
                <a:gridCol w="641908"/>
                <a:gridCol w="805892"/>
                <a:gridCol w="635308"/>
                <a:gridCol w="660091"/>
              </a:tblGrid>
              <a:tr h="262601">
                <a:tc gridSpan="2">
                  <a:txBody>
                    <a:bodyPr/>
                    <a:lstStyle/>
                    <a:p>
                      <a:pPr algn="l" fontAlgn="b"/>
                      <a:r>
                        <a:rPr lang="en-US" sz="1400" b="0" i="0" u="none" strike="noStrike" dirty="0">
                          <a:solidFill>
                            <a:srgbClr val="000000"/>
                          </a:solidFill>
                          <a:latin typeface="Calibri"/>
                        </a:rPr>
                        <a:t>    </a:t>
                      </a:r>
                      <a:r>
                        <a:rPr lang="en-US" sz="1400" b="0" i="0" u="none" strike="noStrike" dirty="0" smtClean="0">
                          <a:solidFill>
                            <a:srgbClr val="000000"/>
                          </a:solidFill>
                          <a:latin typeface="Calibri"/>
                        </a:rPr>
                        <a:t>  </a:t>
                      </a:r>
                      <a:r>
                        <a:rPr lang="en-US" sz="1400" b="1" i="0" u="none" strike="noStrike" dirty="0" smtClean="0">
                          <a:solidFill>
                            <a:srgbClr val="000000"/>
                          </a:solidFill>
                          <a:latin typeface="Calibri"/>
                        </a:rPr>
                        <a:t>Type </a:t>
                      </a:r>
                      <a:r>
                        <a:rPr lang="en-US" sz="1400" b="1" i="0" u="none" strike="noStrike" dirty="0">
                          <a:solidFill>
                            <a:srgbClr val="000000"/>
                          </a:solidFill>
                          <a:latin typeface="Calibri"/>
                        </a:rPr>
                        <a:t>of Beetle</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gridSpan="2">
                  <a:txBody>
                    <a:bodyPr/>
                    <a:lstStyle/>
                    <a:p>
                      <a:pPr algn="l" fontAlgn="b"/>
                      <a:r>
                        <a:rPr lang="en-US" sz="1400" b="0" i="0" u="none" strike="noStrike" dirty="0">
                          <a:solidFill>
                            <a:srgbClr val="000000"/>
                          </a:solidFill>
                          <a:latin typeface="Calibri"/>
                        </a:rPr>
                        <a:t>           </a:t>
                      </a:r>
                      <a:r>
                        <a:rPr lang="en-US" sz="1400" b="0" i="0" u="none" strike="noStrike" dirty="0" smtClean="0">
                          <a:solidFill>
                            <a:srgbClr val="000000"/>
                          </a:solidFill>
                          <a:latin typeface="Calibri"/>
                        </a:rPr>
                        <a:t> </a:t>
                      </a:r>
                      <a:r>
                        <a:rPr lang="en-US" sz="1400" b="1" i="0" u="none" strike="noStrike" dirty="0">
                          <a:solidFill>
                            <a:srgbClr val="000000"/>
                          </a:solidFill>
                          <a:latin typeface="Calibri"/>
                        </a:rPr>
                        <a:t>LYCTID</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gridSpan="2">
                  <a:txBody>
                    <a:bodyPr/>
                    <a:lstStyle/>
                    <a:p>
                      <a:pPr algn="l" fontAlgn="b"/>
                      <a:r>
                        <a:rPr lang="en-US" sz="1400" b="0" i="0" u="none" strike="noStrike" dirty="0">
                          <a:solidFill>
                            <a:srgbClr val="000000"/>
                          </a:solidFill>
                          <a:latin typeface="Calibri"/>
                        </a:rPr>
                        <a:t>          </a:t>
                      </a:r>
                      <a:r>
                        <a:rPr lang="en-US" sz="1400" b="1" i="0" u="none" strike="noStrike" dirty="0" smtClean="0">
                          <a:solidFill>
                            <a:srgbClr val="000000"/>
                          </a:solidFill>
                          <a:latin typeface="Calibri"/>
                        </a:rPr>
                        <a:t>ANOBIID</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gridSpan="2">
                  <a:txBody>
                    <a:bodyPr/>
                    <a:lstStyle/>
                    <a:p>
                      <a:pPr algn="l" fontAlgn="b"/>
                      <a:r>
                        <a:rPr lang="en-US" sz="1400" b="0" i="0" u="none" strike="noStrike" dirty="0">
                          <a:solidFill>
                            <a:srgbClr val="000000"/>
                          </a:solidFill>
                          <a:latin typeface="Calibri"/>
                        </a:rPr>
                        <a:t>      </a:t>
                      </a:r>
                      <a:r>
                        <a:rPr lang="en-US" sz="1400" b="1" i="0" u="none" strike="noStrike" dirty="0" smtClean="0">
                          <a:solidFill>
                            <a:srgbClr val="000000"/>
                          </a:solidFill>
                          <a:latin typeface="Calibri"/>
                        </a:rPr>
                        <a:t>BOSTRICHID</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gridSpan="2">
                  <a:txBody>
                    <a:bodyPr/>
                    <a:lstStyle/>
                    <a:p>
                      <a:pPr algn="l" fontAlgn="b"/>
                      <a:r>
                        <a:rPr lang="en-US" sz="1400" b="0" i="0" u="none" strike="noStrike" dirty="0">
                          <a:solidFill>
                            <a:srgbClr val="000000"/>
                          </a:solidFill>
                          <a:latin typeface="Calibri"/>
                        </a:rPr>
                        <a:t> </a:t>
                      </a:r>
                      <a:r>
                        <a:rPr lang="en-US" sz="1400" b="0" i="0" u="none" strike="noStrike" dirty="0" smtClean="0">
                          <a:solidFill>
                            <a:srgbClr val="000000"/>
                          </a:solidFill>
                          <a:latin typeface="Calibri"/>
                        </a:rPr>
                        <a:t>  </a:t>
                      </a:r>
                      <a:r>
                        <a:rPr lang="en-US" sz="1400" b="1" i="0" u="none" strike="noStrike" dirty="0">
                          <a:solidFill>
                            <a:srgbClr val="000000"/>
                          </a:solidFill>
                          <a:latin typeface="Calibri"/>
                        </a:rPr>
                        <a:t>CERAMBYCID</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r>
              <a:tr h="262601">
                <a:tc gridSpan="2">
                  <a:txBody>
                    <a:bodyPr/>
                    <a:lstStyle/>
                    <a:p>
                      <a:pPr algn="l" fontAlgn="b"/>
                      <a:r>
                        <a:rPr lang="en-US" sz="1400" b="0" i="0" u="none" strike="noStrike" dirty="0">
                          <a:solidFill>
                            <a:srgbClr val="000000"/>
                          </a:solidFill>
                          <a:latin typeface="Calibri"/>
                        </a:rPr>
                        <a:t>      </a:t>
                      </a:r>
                      <a:r>
                        <a:rPr lang="en-US" sz="1400" b="0" i="0" u="none" strike="noStrike" dirty="0" smtClean="0">
                          <a:solidFill>
                            <a:srgbClr val="000000"/>
                          </a:solidFill>
                          <a:latin typeface="Calibri"/>
                        </a:rPr>
                        <a:t>  </a:t>
                      </a:r>
                      <a:r>
                        <a:rPr lang="en-US" sz="1400" b="1" i="0" u="none" strike="noStrike" dirty="0" smtClean="0">
                          <a:solidFill>
                            <a:srgbClr val="000000"/>
                          </a:solidFill>
                          <a:latin typeface="Calibri"/>
                        </a:rPr>
                        <a:t>Type &amp;</a:t>
                      </a:r>
                      <a:r>
                        <a:rPr lang="en-US" sz="1400" b="1" i="0" u="none" strike="noStrike" baseline="0" dirty="0" smtClean="0">
                          <a:solidFill>
                            <a:srgbClr val="000000"/>
                          </a:solidFill>
                          <a:latin typeface="Calibri"/>
                        </a:rPr>
                        <a:t> Age</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Hardwoods only</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Soft</a:t>
                      </a:r>
                      <a:r>
                        <a:rPr lang="en-US" sz="1400" b="1" i="0" u="none" strike="noStrike" baseline="0" dirty="0" smtClean="0">
                          <a:solidFill>
                            <a:srgbClr val="000000"/>
                          </a:solidFill>
                          <a:latin typeface="Calibri"/>
                        </a:rPr>
                        <a:t> &amp; Hardwoods</a:t>
                      </a:r>
                      <a:r>
                        <a:rPr lang="en-US" sz="1400" b="1" i="0" u="none" strike="noStrike" dirty="0" smtClean="0">
                          <a:solidFill>
                            <a:srgbClr val="000000"/>
                          </a:solidFill>
                          <a:latin typeface="Calibri"/>
                        </a:rPr>
                        <a:t> </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S</a:t>
                      </a:r>
                      <a:r>
                        <a:rPr lang="en-US" sz="1400" b="1" i="0" u="none" strike="noStrike" dirty="0" smtClean="0">
                          <a:solidFill>
                            <a:srgbClr val="000000"/>
                          </a:solidFill>
                          <a:latin typeface="Calibri"/>
                        </a:rPr>
                        <a:t>oft</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&amp;</a:t>
                      </a:r>
                      <a:r>
                        <a:rPr lang="en-US" sz="1400" b="1" i="0" u="none" strike="noStrike" baseline="0" dirty="0" smtClean="0">
                          <a:solidFill>
                            <a:srgbClr val="000000"/>
                          </a:solidFill>
                          <a:latin typeface="Calibri"/>
                        </a:rPr>
                        <a:t> Hardwoods</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Softwoods only</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r>
              <a:tr h="262601">
                <a:tc gridSpan="2">
                  <a:txBody>
                    <a:bodyPr/>
                    <a:lstStyle/>
                    <a:p>
                      <a:pPr algn="l" fontAlgn="b"/>
                      <a:r>
                        <a:rPr lang="en-US" sz="1400" b="0" i="0" u="none" strike="noStrike" dirty="0">
                          <a:solidFill>
                            <a:srgbClr val="000000"/>
                          </a:solidFill>
                          <a:latin typeface="Calibri"/>
                        </a:rPr>
                        <a:t>          </a:t>
                      </a:r>
                      <a:r>
                        <a:rPr lang="en-US" sz="1400" b="1" i="0" u="none" strike="noStrike" dirty="0" smtClean="0">
                          <a:solidFill>
                            <a:srgbClr val="000000"/>
                          </a:solidFill>
                          <a:latin typeface="Calibri"/>
                        </a:rPr>
                        <a:t>of Wood</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usually New </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a:t>
                      </a:r>
                      <a:r>
                        <a:rPr lang="en-US" sz="1400" b="1" i="0" u="none" strike="noStrike" baseline="0" dirty="0" smtClean="0">
                          <a:solidFill>
                            <a:srgbClr val="000000"/>
                          </a:solidFill>
                          <a:latin typeface="Calibri"/>
                        </a:rPr>
                        <a:t>    Old</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N</a:t>
                      </a:r>
                      <a:r>
                        <a:rPr lang="en-US" sz="1400" b="1" i="0" u="none" strike="noStrike" dirty="0" smtClean="0">
                          <a:solidFill>
                            <a:srgbClr val="000000"/>
                          </a:solidFill>
                          <a:latin typeface="Calibri"/>
                        </a:rPr>
                        <a:t>ew </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usually New</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62601">
                <a:tc gridSpan="2">
                  <a:txBody>
                    <a:bodyPr/>
                    <a:lstStyle/>
                    <a:p>
                      <a:pPr algn="l" fontAlgn="b"/>
                      <a:r>
                        <a:rPr lang="en-US" sz="1400" b="0" i="0" u="none" strike="noStrike" dirty="0">
                          <a:solidFill>
                            <a:srgbClr val="000000"/>
                          </a:solidFill>
                          <a:latin typeface="Calibri"/>
                        </a:rPr>
                        <a:t>      </a:t>
                      </a:r>
                      <a:r>
                        <a:rPr lang="en-US" sz="1400" b="0" i="0" u="none" strike="noStrike" dirty="0" smtClean="0">
                          <a:solidFill>
                            <a:srgbClr val="000000"/>
                          </a:solidFill>
                          <a:latin typeface="Calibri"/>
                        </a:rPr>
                        <a:t>    </a:t>
                      </a:r>
                      <a:r>
                        <a:rPr lang="en-US" sz="1400" b="1" i="0" u="none" strike="noStrike" dirty="0" smtClean="0">
                          <a:solidFill>
                            <a:srgbClr val="000000"/>
                          </a:solidFill>
                          <a:latin typeface="Calibri"/>
                        </a:rPr>
                        <a:t>Attacked</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&lt;</a:t>
                      </a:r>
                      <a:r>
                        <a:rPr lang="en-US" sz="1400" b="1" i="0" u="none" strike="noStrike" dirty="0" smtClean="0">
                          <a:solidFill>
                            <a:srgbClr val="000000"/>
                          </a:solidFill>
                          <a:latin typeface="Calibri"/>
                        </a:rPr>
                        <a:t> </a:t>
                      </a:r>
                      <a:r>
                        <a:rPr lang="en-US" sz="1400" b="1" i="0" u="none" strike="noStrike" dirty="0">
                          <a:solidFill>
                            <a:srgbClr val="000000"/>
                          </a:solidFill>
                          <a:latin typeface="Calibri"/>
                        </a:rPr>
                        <a:t>10 years old</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a:t>
                      </a:r>
                      <a:r>
                        <a:rPr lang="en-US" sz="1400" b="1" i="0" u="none" strike="noStrike" baseline="0" dirty="0" smtClean="0">
                          <a:solidFill>
                            <a:srgbClr val="000000"/>
                          </a:solidFill>
                          <a:latin typeface="Calibri"/>
                        </a:rPr>
                        <a:t>     &gt;</a:t>
                      </a:r>
                      <a:r>
                        <a:rPr lang="en-US" sz="1400" b="1" i="0" u="none" strike="noStrike" dirty="0" smtClean="0">
                          <a:solidFill>
                            <a:srgbClr val="000000"/>
                          </a:solidFill>
                          <a:latin typeface="Calibri"/>
                        </a:rPr>
                        <a:t> </a:t>
                      </a:r>
                      <a:r>
                        <a:rPr lang="en-US" sz="1400" b="1" i="0" u="none" strike="noStrike" dirty="0">
                          <a:solidFill>
                            <a:srgbClr val="000000"/>
                          </a:solidFill>
                          <a:latin typeface="Calibri"/>
                        </a:rPr>
                        <a:t>10 yrs old</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400" b="1" i="0" u="none" strike="noStrike" baseline="0" dirty="0" smtClean="0">
                          <a:solidFill>
                            <a:srgbClr val="000000"/>
                          </a:solidFill>
                          <a:latin typeface="Calibri"/>
                        </a:rPr>
                        <a:t>&lt;</a:t>
                      </a:r>
                      <a:r>
                        <a:rPr lang="en-US" sz="1400" b="1" i="0" u="none" strike="noStrike" dirty="0" smtClean="0">
                          <a:solidFill>
                            <a:srgbClr val="000000"/>
                          </a:solidFill>
                          <a:latin typeface="Calibri"/>
                        </a:rPr>
                        <a:t> </a:t>
                      </a:r>
                      <a:r>
                        <a:rPr lang="en-US" sz="1400" b="1" i="0" u="none" strike="noStrike" dirty="0">
                          <a:solidFill>
                            <a:srgbClr val="000000"/>
                          </a:solidFill>
                          <a:latin typeface="Calibri"/>
                        </a:rPr>
                        <a:t>10 yrs old</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1" i="0" u="none" strike="noStrike" baseline="0" dirty="0" smtClean="0">
                          <a:solidFill>
                            <a:srgbClr val="000000"/>
                          </a:solidFill>
                          <a:latin typeface="Calibri"/>
                        </a:rPr>
                        <a:t>         </a:t>
                      </a:r>
                      <a:r>
                        <a:rPr lang="en-US" sz="1400" b="1" i="0" u="none" strike="noStrike" baseline="0" dirty="0" smtClean="0">
                          <a:solidFill>
                            <a:srgbClr val="000000"/>
                          </a:solidFill>
                          <a:latin typeface="Calibri"/>
                        </a:rPr>
                        <a:t>&lt;10 </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r>
                        <a:rPr lang="en-US" sz="1400" b="1" i="0" u="none" strike="noStrike" dirty="0" smtClean="0">
                          <a:solidFill>
                            <a:srgbClr val="000000"/>
                          </a:solidFill>
                          <a:latin typeface="Calibri"/>
                        </a:rPr>
                        <a:t>yrs.</a:t>
                      </a:r>
                      <a:r>
                        <a:rPr lang="en-US" sz="1400" b="1" i="0" u="none" strike="noStrike" baseline="0" dirty="0" smtClean="0">
                          <a:solidFill>
                            <a:srgbClr val="000000"/>
                          </a:solidFill>
                          <a:latin typeface="Calibri"/>
                        </a:rPr>
                        <a:t> old</a:t>
                      </a:r>
                      <a:endParaRPr lang="en-US" sz="1400" b="1" i="0" u="none" strike="noStrike" dirty="0">
                        <a:solidFill>
                          <a:srgbClr val="000000"/>
                        </a:solidFill>
                        <a:latin typeface="Calibri"/>
                      </a:endParaRP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2601">
                <a:tc>
                  <a:txBody>
                    <a:bodyPr/>
                    <a:lstStyle/>
                    <a:p>
                      <a:pPr algn="l" fontAlgn="b"/>
                      <a:r>
                        <a:rPr lang="en-US" sz="1200" b="0"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dirty="0">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l" fontAlgn="b"/>
                      <a:r>
                        <a:rPr lang="en-US" sz="1100" b="1" i="0" u="none" strike="noStrike" dirty="0" smtClean="0">
                          <a:solidFill>
                            <a:srgbClr val="000000"/>
                          </a:solidFill>
                          <a:latin typeface="Calibri"/>
                        </a:rPr>
                        <a:t>   Lumber</a:t>
                      </a:r>
                      <a:r>
                        <a:rPr lang="en-US" sz="1100" b="1" i="0" u="none" strike="noStrike" dirty="0">
                          <a:solidFill>
                            <a:srgbClr val="000000"/>
                          </a:solidFill>
                          <a:latin typeface="Calibri"/>
                        </a:rPr>
                        <a:t>, </a:t>
                      </a:r>
                      <a:r>
                        <a:rPr lang="en-US" sz="1100" b="1" i="0" u="none" strike="noStrike" dirty="0" smtClean="0">
                          <a:solidFill>
                            <a:srgbClr val="000000"/>
                          </a:solidFill>
                          <a:latin typeface="Calibri"/>
                        </a:rPr>
                        <a:t>usually newly</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100" b="1" i="0" u="none" strike="noStrike" dirty="0" smtClean="0">
                          <a:solidFill>
                            <a:srgbClr val="000000"/>
                          </a:solidFill>
                          <a:latin typeface="Calibri"/>
                        </a:rPr>
                        <a:t> Manufactured</a:t>
                      </a:r>
                      <a:r>
                        <a:rPr lang="en-US" sz="1100" b="1" i="0" u="none" strike="noStrike" baseline="0" dirty="0" smtClean="0">
                          <a:solidFill>
                            <a:srgbClr val="000000"/>
                          </a:solidFill>
                          <a:latin typeface="Calibri"/>
                        </a:rPr>
                        <a:t> products</a:t>
                      </a:r>
                      <a:r>
                        <a:rPr lang="en-US" sz="1100" b="1" i="0" u="none" strike="noStrike" dirty="0" smtClean="0">
                          <a:solidFill>
                            <a:srgbClr val="000000"/>
                          </a:solidFill>
                          <a:latin typeface="Calibri"/>
                        </a:rPr>
                        <a:t>,</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M</a:t>
                      </a:r>
                      <a:r>
                        <a:rPr lang="en-US" sz="1100" b="1" i="0" u="none" strike="noStrike" dirty="0" smtClean="0">
                          <a:solidFill>
                            <a:srgbClr val="000000"/>
                          </a:solidFill>
                          <a:latin typeface="Calibri"/>
                        </a:rPr>
                        <a:t>anufactured products </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100" b="1" i="0" u="none" strike="noStrike" dirty="0" smtClean="0">
                          <a:solidFill>
                            <a:srgbClr val="000000"/>
                          </a:solidFill>
                          <a:latin typeface="Calibri"/>
                        </a:rPr>
                        <a:t>   Structural </a:t>
                      </a:r>
                      <a:r>
                        <a:rPr lang="en-US" sz="1100" b="1" i="0" u="none" strike="noStrike" dirty="0">
                          <a:solidFill>
                            <a:srgbClr val="000000"/>
                          </a:solidFill>
                          <a:latin typeface="Calibri"/>
                        </a:rPr>
                        <a:t>timbers</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r>
              <a:tr h="262601">
                <a:tc gridSpan="2">
                  <a:txBody>
                    <a:bodyPr/>
                    <a:lstStyle/>
                    <a:p>
                      <a:pPr algn="l" fontAlgn="b"/>
                      <a:r>
                        <a:rPr lang="en-US" sz="1200" b="0" i="0" u="none" strike="noStrike" dirty="0">
                          <a:solidFill>
                            <a:srgbClr val="000000"/>
                          </a:solidFill>
                          <a:latin typeface="Calibri"/>
                        </a:rPr>
                        <a:t> </a:t>
                      </a:r>
                      <a:r>
                        <a:rPr lang="en-US" sz="1200" b="1" i="0" u="none" strike="noStrike" baseline="0" dirty="0" smtClean="0">
                          <a:solidFill>
                            <a:srgbClr val="000000"/>
                          </a:solidFill>
                          <a:latin typeface="Calibri"/>
                        </a:rPr>
                        <a:t>  </a:t>
                      </a:r>
                      <a:r>
                        <a:rPr lang="en-US" sz="1400" b="1" i="0" u="none" strike="noStrike" baseline="0" dirty="0" smtClean="0">
                          <a:solidFill>
                            <a:srgbClr val="000000"/>
                          </a:solidFill>
                          <a:latin typeface="Calibri"/>
                        </a:rPr>
                        <a:t>T</a:t>
                      </a:r>
                      <a:r>
                        <a:rPr lang="en-US" sz="1400" b="1" i="0" u="none" strike="noStrike" dirty="0" smtClean="0">
                          <a:solidFill>
                            <a:srgbClr val="000000"/>
                          </a:solidFill>
                          <a:latin typeface="Calibri"/>
                        </a:rPr>
                        <a:t>ype </a:t>
                      </a:r>
                      <a:r>
                        <a:rPr lang="en-US" sz="1400" b="1" i="0" u="none" strike="noStrike" dirty="0">
                          <a:solidFill>
                            <a:srgbClr val="000000"/>
                          </a:solidFill>
                          <a:latin typeface="Calibri"/>
                        </a:rPr>
                        <a:t>of </a:t>
                      </a:r>
                      <a:r>
                        <a:rPr lang="en-US" sz="1400" b="1" i="0" u="none" strike="noStrike" dirty="0" smtClean="0">
                          <a:solidFill>
                            <a:srgbClr val="000000"/>
                          </a:solidFill>
                          <a:latin typeface="Calibri"/>
                        </a:rPr>
                        <a:t>Product  </a:t>
                      </a:r>
                      <a:r>
                        <a:rPr lang="en-US" sz="1400" b="1" i="0" u="none" strike="noStrike" baseline="0" dirty="0" smtClean="0">
                          <a:solidFill>
                            <a:srgbClr val="000000"/>
                          </a:solidFill>
                          <a:latin typeface="Calibri"/>
                        </a:rPr>
                        <a:t>      </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dirty="0" smtClean="0">
                          <a:solidFill>
                            <a:srgbClr val="000000"/>
                          </a:solidFill>
                          <a:latin typeface="Calibri"/>
                        </a:rPr>
                        <a:t>  manufactured products </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dirty="0" smtClean="0">
                          <a:solidFill>
                            <a:srgbClr val="000000"/>
                          </a:solidFill>
                          <a:latin typeface="Calibri"/>
                        </a:rPr>
                        <a:t>    structural</a:t>
                      </a:r>
                      <a:r>
                        <a:rPr lang="en-US" sz="1100" b="1" i="0" u="none" strike="noStrike" baseline="0" dirty="0" smtClean="0">
                          <a:solidFill>
                            <a:srgbClr val="000000"/>
                          </a:solidFill>
                          <a:latin typeface="Calibri"/>
                        </a:rPr>
                        <a:t> timbers &amp;</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dirty="0" smtClean="0">
                          <a:solidFill>
                            <a:srgbClr val="000000"/>
                          </a:solidFill>
                          <a:latin typeface="Calibri"/>
                        </a:rPr>
                        <a:t>structural timbers &amp;</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dirty="0" smtClean="0">
                          <a:solidFill>
                            <a:srgbClr val="000000"/>
                          </a:solidFill>
                          <a:latin typeface="Calibri"/>
                        </a:rPr>
                        <a:t>         and </a:t>
                      </a:r>
                      <a:r>
                        <a:rPr lang="en-US" sz="1100" b="1" i="0" u="none" strike="noStrike" dirty="0">
                          <a:solidFill>
                            <a:srgbClr val="000000"/>
                          </a:solidFill>
                          <a:latin typeface="Calibri"/>
                        </a:rPr>
                        <a:t>lumber</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62601">
                <a:tc>
                  <a:txBody>
                    <a:bodyPr/>
                    <a:lstStyle/>
                    <a:p>
                      <a:pPr algn="l" fontAlgn="b"/>
                      <a:r>
                        <a:rPr lang="en-US" sz="1200" b="0" i="0" u="none" strike="noStrike" dirty="0">
                          <a:solidFill>
                            <a:srgbClr val="000000"/>
                          </a:solidFill>
                          <a:latin typeface="Calibri"/>
                        </a:rPr>
                        <a:t> </a:t>
                      </a:r>
                      <a:r>
                        <a:rPr lang="en-US" sz="1200" b="0" i="0" u="none" strike="noStrike" dirty="0" smtClean="0">
                          <a:solidFill>
                            <a:srgbClr val="000000"/>
                          </a:solidFill>
                          <a:latin typeface="Calibri"/>
                        </a:rPr>
                        <a:t>       </a:t>
                      </a:r>
                      <a:endParaRPr lang="en-US" sz="12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baseline="0" dirty="0" smtClean="0">
                          <a:solidFill>
                            <a:srgbClr val="000000"/>
                          </a:solidFill>
                          <a:latin typeface="Calibri"/>
                        </a:rPr>
                        <a:t>              &amp; f</a:t>
                      </a:r>
                      <a:r>
                        <a:rPr lang="en-US" sz="1100" b="1" i="0" u="none" strike="noStrike" dirty="0" smtClean="0">
                          <a:solidFill>
                            <a:srgbClr val="000000"/>
                          </a:solidFill>
                          <a:latin typeface="Calibri"/>
                        </a:rPr>
                        <a:t>looring</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100" b="1" i="0" u="none" strike="noStrike" dirty="0" smtClean="0">
                          <a:solidFill>
                            <a:srgbClr val="000000"/>
                          </a:solidFill>
                          <a:latin typeface="Calibri"/>
                        </a:rPr>
                        <a:t>       </a:t>
                      </a:r>
                      <a:r>
                        <a:rPr lang="en-US" sz="1100" b="1" i="0" u="none" strike="noStrike" baseline="0" dirty="0" smtClean="0">
                          <a:solidFill>
                            <a:srgbClr val="000000"/>
                          </a:solidFill>
                          <a:latin typeface="Calibri"/>
                        </a:rPr>
                        <a:t>         </a:t>
                      </a:r>
                      <a:r>
                        <a:rPr lang="en-US" sz="1100" b="1" i="0" u="none" strike="noStrike" dirty="0" smtClean="0">
                          <a:solidFill>
                            <a:srgbClr val="000000"/>
                          </a:solidFill>
                          <a:latin typeface="Calibri"/>
                        </a:rPr>
                        <a:t>lumber</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dirty="0" smtClean="0">
                          <a:solidFill>
                            <a:srgbClr val="000000"/>
                          </a:solidFill>
                          <a:latin typeface="Calibri"/>
                        </a:rPr>
                        <a:t>lumber</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2601">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Evidence </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Round </a:t>
                      </a:r>
                      <a:r>
                        <a:rPr lang="en-US" sz="1400" b="1" i="0" u="none" strike="noStrike" dirty="0">
                          <a:solidFill>
                            <a:srgbClr val="000000"/>
                          </a:solidFill>
                          <a:latin typeface="Calibri"/>
                        </a:rPr>
                        <a:t>holes:  </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Round </a:t>
                      </a:r>
                      <a:r>
                        <a:rPr lang="en-US" sz="1400" b="1" i="0" u="none" strike="noStrike" dirty="0">
                          <a:solidFill>
                            <a:srgbClr val="000000"/>
                          </a:solidFill>
                          <a:latin typeface="Calibri"/>
                        </a:rPr>
                        <a:t>Holes</a:t>
                      </a:r>
                      <a:r>
                        <a:rPr lang="en-US" sz="1400" b="1" i="0" u="none" strike="noStrike" dirty="0" smtClean="0">
                          <a:solidFill>
                            <a:srgbClr val="000000"/>
                          </a:solidFill>
                          <a:latin typeface="Calibri"/>
                        </a:rPr>
                        <a:t>:  </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R</a:t>
                      </a:r>
                      <a:r>
                        <a:rPr lang="en-US" sz="1400" b="1" i="0" u="none" strike="noStrike" dirty="0" smtClean="0">
                          <a:solidFill>
                            <a:srgbClr val="000000"/>
                          </a:solidFill>
                          <a:latin typeface="Calibri"/>
                        </a:rPr>
                        <a:t>ound </a:t>
                      </a:r>
                      <a:r>
                        <a:rPr lang="en-US" sz="1400" b="1" i="0" u="none" strike="noStrike" dirty="0">
                          <a:solidFill>
                            <a:srgbClr val="000000"/>
                          </a:solidFill>
                          <a:latin typeface="Calibri"/>
                        </a:rPr>
                        <a:t>Holes:</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Oval </a:t>
                      </a:r>
                      <a:r>
                        <a:rPr lang="en-US" sz="1400" b="1" i="0" u="none" strike="noStrike" dirty="0">
                          <a:solidFill>
                            <a:srgbClr val="000000"/>
                          </a:solidFill>
                          <a:latin typeface="Calibri"/>
                        </a:rPr>
                        <a:t>Holes: </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r>
              <a:tr h="262601">
                <a:tc gridSpan="2">
                  <a:txBody>
                    <a:bodyPr/>
                    <a:lstStyle/>
                    <a:p>
                      <a:pPr algn="l" fontAlgn="b"/>
                      <a:r>
                        <a:rPr lang="en-US" sz="1400" b="0" i="0" u="none" strike="noStrike" dirty="0">
                          <a:solidFill>
                            <a:srgbClr val="000000"/>
                          </a:solidFill>
                          <a:latin typeface="Calibri"/>
                        </a:rPr>
                        <a:t>              </a:t>
                      </a:r>
                      <a:r>
                        <a:rPr lang="en-US" sz="1400" b="0" i="0" u="none" strike="noStrike" baseline="0" dirty="0" smtClean="0">
                          <a:solidFill>
                            <a:srgbClr val="000000"/>
                          </a:solidFill>
                          <a:latin typeface="Calibri"/>
                        </a:rPr>
                        <a:t> </a:t>
                      </a:r>
                      <a:r>
                        <a:rPr lang="en-US" sz="1400" b="1" i="0" u="none" strike="noStrike" dirty="0" smtClean="0">
                          <a:solidFill>
                            <a:srgbClr val="000000"/>
                          </a:solidFill>
                          <a:latin typeface="Calibri"/>
                        </a:rPr>
                        <a:t>of</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1/32</a:t>
                      </a:r>
                      <a:r>
                        <a:rPr lang="en-US" sz="1400" b="1" i="0" u="none" strike="noStrike" dirty="0">
                          <a:solidFill>
                            <a:srgbClr val="000000"/>
                          </a:solidFill>
                          <a:latin typeface="Calibri"/>
                        </a:rPr>
                        <a:t>" - 1/16</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1</a:t>
                      </a:r>
                      <a:r>
                        <a:rPr lang="en-US" sz="1400" b="1" i="0" u="none" strike="noStrike" dirty="0" smtClean="0">
                          <a:solidFill>
                            <a:srgbClr val="000000"/>
                          </a:solidFill>
                          <a:latin typeface="Calibri"/>
                        </a:rPr>
                        <a:t>/16</a:t>
                      </a:r>
                      <a:r>
                        <a:rPr lang="en-US" sz="1400" b="1" i="0" u="none" strike="noStrike" dirty="0">
                          <a:solidFill>
                            <a:srgbClr val="000000"/>
                          </a:solidFill>
                          <a:latin typeface="Calibri"/>
                        </a:rPr>
                        <a:t>" - 1/8</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1</a:t>
                      </a:r>
                      <a:r>
                        <a:rPr lang="en-US" sz="1400" b="1" i="0" u="none" strike="noStrike" dirty="0" smtClean="0">
                          <a:solidFill>
                            <a:srgbClr val="000000"/>
                          </a:solidFill>
                          <a:latin typeface="Calibri"/>
                        </a:rPr>
                        <a:t>/8</a:t>
                      </a:r>
                      <a:r>
                        <a:rPr lang="en-US" sz="1400" b="1" i="0" u="none" strike="noStrike" dirty="0">
                          <a:solidFill>
                            <a:srgbClr val="000000"/>
                          </a:solidFill>
                          <a:latin typeface="Calibri"/>
                        </a:rPr>
                        <a:t>" - 3/8</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baseline="0" dirty="0" smtClean="0">
                          <a:solidFill>
                            <a:srgbClr val="000000"/>
                          </a:solidFill>
                          <a:latin typeface="Calibri"/>
                        </a:rPr>
                        <a:t>        1</a:t>
                      </a:r>
                      <a:r>
                        <a:rPr lang="en-US" sz="1400" b="1" i="0" u="none" strike="noStrike" dirty="0" smtClean="0">
                          <a:solidFill>
                            <a:srgbClr val="000000"/>
                          </a:solidFill>
                          <a:latin typeface="Calibri"/>
                        </a:rPr>
                        <a:t>/4</a:t>
                      </a:r>
                      <a:r>
                        <a:rPr lang="en-US" sz="1400" b="1" i="0" u="none" strike="noStrike" dirty="0">
                          <a:solidFill>
                            <a:srgbClr val="000000"/>
                          </a:solidFill>
                          <a:latin typeface="Calibri"/>
                        </a:rPr>
                        <a:t>" - 3/8</a:t>
                      </a:r>
                      <a:r>
                        <a:rPr lang="en-US" sz="1400" b="1" i="0" u="none" strike="noStrike" dirty="0" smtClean="0">
                          <a:solidFill>
                            <a:srgbClr val="000000"/>
                          </a:solidFill>
                          <a:latin typeface="Calibri"/>
                        </a:rPr>
                        <a:t>"</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62601">
                <a:tc gridSpan="2">
                  <a:txBody>
                    <a:bodyPr/>
                    <a:lstStyle/>
                    <a:p>
                      <a:pPr algn="l" fontAlgn="b"/>
                      <a:r>
                        <a:rPr lang="en-US" sz="1400" b="0" i="0" u="none" strike="noStrike" dirty="0">
                          <a:solidFill>
                            <a:srgbClr val="000000"/>
                          </a:solidFill>
                          <a:latin typeface="Calibri"/>
                        </a:rPr>
                        <a:t>          </a:t>
                      </a:r>
                      <a:r>
                        <a:rPr lang="en-US" sz="1400" b="1" i="0" u="none" strike="noStrike" dirty="0" smtClean="0">
                          <a:solidFill>
                            <a:srgbClr val="000000"/>
                          </a:solidFill>
                          <a:latin typeface="Calibri"/>
                        </a:rPr>
                        <a:t>Damage</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baseline="0" dirty="0" err="1" smtClean="0">
                          <a:solidFill>
                            <a:srgbClr val="000000"/>
                          </a:solidFill>
                          <a:latin typeface="Calibri"/>
                        </a:rPr>
                        <a:t>Frass</a:t>
                      </a:r>
                      <a:r>
                        <a:rPr lang="en-US" sz="1100" b="1" i="0" u="none" strike="noStrike" baseline="0" dirty="0" smtClean="0">
                          <a:solidFill>
                            <a:srgbClr val="000000"/>
                          </a:solidFill>
                          <a:latin typeface="Calibri"/>
                        </a:rPr>
                        <a:t> is f</a:t>
                      </a:r>
                      <a:r>
                        <a:rPr lang="en-US" sz="1100" b="1" i="0" u="none" strike="noStrike" dirty="0" smtClean="0">
                          <a:solidFill>
                            <a:srgbClr val="000000"/>
                          </a:solidFill>
                          <a:latin typeface="Calibri"/>
                        </a:rPr>
                        <a:t>ine, like</a:t>
                      </a:r>
                      <a:r>
                        <a:rPr lang="en-US" sz="1100" b="1" i="0" u="none" strike="noStrike" baseline="0" dirty="0" smtClean="0">
                          <a:solidFill>
                            <a:srgbClr val="000000"/>
                          </a:solidFill>
                          <a:latin typeface="Calibri"/>
                        </a:rPr>
                        <a:t> talcum</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baseline="0" dirty="0" err="1" smtClean="0">
                          <a:solidFill>
                            <a:srgbClr val="000000"/>
                          </a:solidFill>
                          <a:latin typeface="Calibri"/>
                        </a:rPr>
                        <a:t>Frass</a:t>
                      </a:r>
                      <a:r>
                        <a:rPr lang="en-US" sz="1100" b="1" i="0" u="none" strike="noStrike" baseline="0" dirty="0" smtClean="0">
                          <a:solidFill>
                            <a:srgbClr val="000000"/>
                          </a:solidFill>
                          <a:latin typeface="Calibri"/>
                        </a:rPr>
                        <a:t> f</a:t>
                      </a:r>
                      <a:r>
                        <a:rPr lang="en-US" sz="1100" b="1" i="0" u="none" strike="noStrike" dirty="0" smtClean="0">
                          <a:solidFill>
                            <a:srgbClr val="000000"/>
                          </a:solidFill>
                          <a:latin typeface="Calibri"/>
                        </a:rPr>
                        <a:t>eels gritty/coarse</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baseline="0" dirty="0" err="1" smtClean="0">
                          <a:solidFill>
                            <a:srgbClr val="000000"/>
                          </a:solidFill>
                          <a:latin typeface="Calibri"/>
                        </a:rPr>
                        <a:t>Frass</a:t>
                      </a:r>
                      <a:r>
                        <a:rPr lang="en-US" sz="1100" b="1" i="0" u="none" strike="noStrike" baseline="0" dirty="0" smtClean="0">
                          <a:solidFill>
                            <a:srgbClr val="000000"/>
                          </a:solidFill>
                          <a:latin typeface="Calibri"/>
                        </a:rPr>
                        <a:t> is fine to coarse</a:t>
                      </a:r>
                      <a:r>
                        <a:rPr lang="en-US" sz="1100" b="1" i="0" u="none" strike="noStrike" dirty="0" smtClean="0">
                          <a:solidFill>
                            <a:srgbClr val="000000"/>
                          </a:solidFill>
                          <a:latin typeface="Calibri"/>
                        </a:rPr>
                        <a:t> </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baseline="0" dirty="0" err="1" smtClean="0">
                          <a:solidFill>
                            <a:srgbClr val="000000"/>
                          </a:solidFill>
                          <a:latin typeface="Calibri"/>
                        </a:rPr>
                        <a:t>Frass</a:t>
                      </a:r>
                      <a:r>
                        <a:rPr lang="en-US" sz="1100" b="1" i="0" u="none" strike="noStrike" baseline="0" dirty="0" smtClean="0">
                          <a:solidFill>
                            <a:srgbClr val="000000"/>
                          </a:solidFill>
                          <a:latin typeface="Calibri"/>
                        </a:rPr>
                        <a:t> is very fine</a:t>
                      </a:r>
                      <a:r>
                        <a:rPr lang="en-US" sz="1100" b="1" i="0" u="none" strike="noStrike" dirty="0" smtClean="0">
                          <a:solidFill>
                            <a:srgbClr val="000000"/>
                          </a:solidFill>
                          <a:latin typeface="Calibri"/>
                        </a:rPr>
                        <a:t> </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62601">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 (</a:t>
                      </a:r>
                      <a:r>
                        <a:rPr lang="en-US" sz="1400" b="1" i="0" u="none" strike="noStrike" dirty="0">
                          <a:solidFill>
                            <a:srgbClr val="000000"/>
                          </a:solidFill>
                          <a:latin typeface="Calibri"/>
                        </a:rPr>
                        <a:t>Holes &amp; </a:t>
                      </a:r>
                      <a:r>
                        <a:rPr lang="en-US" sz="1400" b="1" i="0" u="none" strike="noStrike" dirty="0" err="1">
                          <a:solidFill>
                            <a:srgbClr val="000000"/>
                          </a:solidFill>
                          <a:latin typeface="Calibri"/>
                        </a:rPr>
                        <a:t>Frass</a:t>
                      </a:r>
                      <a:r>
                        <a:rPr lang="en-US" sz="1400" b="1" i="0" u="none" strike="noStrike" dirty="0">
                          <a:solidFill>
                            <a:srgbClr val="000000"/>
                          </a:solidFill>
                          <a:latin typeface="Calibri"/>
                        </a:rPr>
                        <a:t>)</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powder, l</a:t>
                      </a:r>
                      <a:r>
                        <a:rPr lang="en-US" sz="1100" b="1" i="0" u="none" strike="noStrike" dirty="0" smtClean="0">
                          <a:solidFill>
                            <a:srgbClr val="000000"/>
                          </a:solidFill>
                          <a:latin typeface="Calibri"/>
                        </a:rPr>
                        <a:t>oosely </a:t>
                      </a:r>
                      <a:r>
                        <a:rPr lang="en-US" sz="1100" b="1" i="0" u="none" strike="noStrike" dirty="0">
                          <a:solidFill>
                            <a:srgbClr val="000000"/>
                          </a:solidFill>
                          <a:latin typeface="Calibri"/>
                        </a:rPr>
                        <a:t>packed</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dirty="0" smtClean="0">
                          <a:solidFill>
                            <a:srgbClr val="000000"/>
                          </a:solidFill>
                          <a:latin typeface="Calibri"/>
                        </a:rPr>
                        <a:t>        loosely</a:t>
                      </a:r>
                      <a:r>
                        <a:rPr lang="en-US" sz="1100" b="1" i="0" u="none" strike="noStrike" baseline="0" dirty="0" smtClean="0">
                          <a:solidFill>
                            <a:srgbClr val="000000"/>
                          </a:solidFill>
                          <a:latin typeface="Calibri"/>
                        </a:rPr>
                        <a:t> packed in</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dirty="0" smtClean="0">
                          <a:solidFill>
                            <a:srgbClr val="000000"/>
                          </a:solidFill>
                          <a:latin typeface="Calibri"/>
                        </a:rPr>
                        <a:t>&amp; </a:t>
                      </a:r>
                      <a:r>
                        <a:rPr lang="en-US" sz="1100" b="1" i="0" u="none" strike="noStrike" dirty="0">
                          <a:solidFill>
                            <a:srgbClr val="000000"/>
                          </a:solidFill>
                          <a:latin typeface="Calibri"/>
                        </a:rPr>
                        <a:t>more </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100" b="1" i="0" u="none" strike="noStrike" baseline="0" dirty="0" smtClean="0">
                          <a:solidFill>
                            <a:srgbClr val="000000"/>
                          </a:solidFill>
                          <a:latin typeface="Calibri"/>
                        </a:rPr>
                        <a:t>   powder with tiny </a:t>
                      </a:r>
                      <a:r>
                        <a:rPr lang="en-US" sz="1100" b="1" i="0" u="none" strike="noStrike" dirty="0" smtClean="0">
                          <a:solidFill>
                            <a:srgbClr val="000000"/>
                          </a:solidFill>
                          <a:latin typeface="Calibri"/>
                        </a:rPr>
                        <a:t> </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62601">
                <a:tc>
                  <a:txBody>
                    <a:bodyPr/>
                    <a:lstStyle/>
                    <a:p>
                      <a:pPr algn="l" fontAlgn="b"/>
                      <a:r>
                        <a:rPr lang="en-US" sz="1200" b="0"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baseline="0" dirty="0" smtClean="0">
                          <a:solidFill>
                            <a:srgbClr val="000000"/>
                          </a:solidFill>
                          <a:latin typeface="Calibri"/>
                        </a:rPr>
                        <a:t>                </a:t>
                      </a:r>
                      <a:r>
                        <a:rPr lang="en-US" sz="1100" b="1" i="0" u="none" strike="noStrike" dirty="0" smtClean="0">
                          <a:solidFill>
                            <a:srgbClr val="000000"/>
                          </a:solidFill>
                          <a:latin typeface="Calibri"/>
                        </a:rPr>
                        <a:t>galleries</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1" i="0" u="none" strike="noStrike" baseline="0" dirty="0" smtClean="0">
                          <a:solidFill>
                            <a:srgbClr val="000000"/>
                          </a:solidFill>
                          <a:latin typeface="Calibri"/>
                        </a:rPr>
                        <a:t>       tightly</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r>
                        <a:rPr lang="en-US" sz="1100" b="1" i="0" u="none" strike="noStrike" dirty="0" smtClean="0">
                          <a:solidFill>
                            <a:srgbClr val="000000"/>
                          </a:solidFill>
                          <a:latin typeface="Calibri"/>
                        </a:rPr>
                        <a:t>packed</a:t>
                      </a:r>
                      <a:endParaRPr lang="en-US" sz="1100" b="1" i="0" u="none" strike="noStrike" dirty="0">
                        <a:solidFill>
                          <a:srgbClr val="000000"/>
                        </a:solidFill>
                        <a:latin typeface="Calibri"/>
                      </a:endParaRP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r>
                        <a:rPr lang="en-US" sz="1100" b="1" i="0" u="none" strike="noStrike" dirty="0" smtClean="0">
                          <a:solidFill>
                            <a:srgbClr val="000000"/>
                          </a:solidFill>
                          <a:latin typeface="Calibri"/>
                        </a:rPr>
                        <a:t>      pellets        packed</a:t>
                      </a:r>
                      <a:r>
                        <a:rPr lang="en-US" sz="1100" b="1" i="0" u="none" strike="noStrike" baseline="0" dirty="0" smtClean="0">
                          <a:solidFill>
                            <a:srgbClr val="000000"/>
                          </a:solidFill>
                          <a:latin typeface="Calibri"/>
                        </a:rPr>
                        <a:t> in</a:t>
                      </a:r>
                      <a:endParaRPr lang="en-US" sz="11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r>
                        <a:rPr lang="en-US" sz="1100" b="1" i="0" u="none" strike="noStrike" dirty="0" smtClean="0">
                          <a:solidFill>
                            <a:srgbClr val="000000"/>
                          </a:solidFill>
                          <a:latin typeface="Calibri"/>
                        </a:rPr>
                        <a:t>tightly</a:t>
                      </a:r>
                    </a:p>
                    <a:p>
                      <a:pPr algn="l" fontAlgn="b"/>
                      <a:r>
                        <a:rPr lang="en-US" sz="1100" b="1" i="0" u="none" strike="noStrike" dirty="0" smtClean="0">
                          <a:solidFill>
                            <a:srgbClr val="000000"/>
                          </a:solidFill>
                          <a:latin typeface="Calibri"/>
                        </a:rPr>
                        <a:t>galleries</a:t>
                      </a:r>
                      <a:endParaRPr lang="en-US" sz="1100" b="1" i="0" u="none" strike="noStrike" dirty="0">
                        <a:solidFill>
                          <a:srgbClr val="000000"/>
                        </a:solidFill>
                        <a:latin typeface="Calibri"/>
                      </a:endParaRP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2601">
                <a:tc gridSpan="2">
                  <a:txBody>
                    <a:bodyPr/>
                    <a:lstStyle/>
                    <a:p>
                      <a:pPr algn="l" fontAlgn="b"/>
                      <a:r>
                        <a:rPr lang="en-US" sz="1400" b="0" i="0" u="none" strike="noStrike" dirty="0">
                          <a:solidFill>
                            <a:srgbClr val="000000"/>
                          </a:solidFill>
                          <a:latin typeface="Calibri"/>
                        </a:rPr>
                        <a:t>           </a:t>
                      </a:r>
                      <a:r>
                        <a:rPr lang="en-US" sz="1400" b="1" i="0" u="none" strike="noStrike" dirty="0" smtClean="0">
                          <a:solidFill>
                            <a:srgbClr val="000000"/>
                          </a:solidFill>
                          <a:latin typeface="Calibri"/>
                        </a:rPr>
                        <a:t>Wood</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62601">
                <a:tc gridSpan="2">
                  <a:txBody>
                    <a:bodyPr/>
                    <a:lstStyle/>
                    <a:p>
                      <a:pPr algn="l" fontAlgn="b"/>
                      <a:r>
                        <a:rPr lang="en-US" sz="1400" b="0" i="0" u="none" strike="noStrike" dirty="0">
                          <a:solidFill>
                            <a:srgbClr val="000000"/>
                          </a:solidFill>
                          <a:latin typeface="Calibri"/>
                        </a:rPr>
                        <a:t>         </a:t>
                      </a:r>
                      <a:r>
                        <a:rPr lang="en-US" sz="1400" b="1" i="0" u="none" strike="noStrike" dirty="0" smtClean="0">
                          <a:solidFill>
                            <a:srgbClr val="000000"/>
                          </a:solidFill>
                          <a:latin typeface="Calibri"/>
                        </a:rPr>
                        <a:t>Moisture</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6</a:t>
                      </a:r>
                      <a:r>
                        <a:rPr lang="en-US" sz="1400" b="1" i="0" u="none" strike="noStrike" dirty="0">
                          <a:solidFill>
                            <a:srgbClr val="000000"/>
                          </a:solidFill>
                          <a:latin typeface="Calibri"/>
                        </a:rPr>
                        <a:t>% to 30%</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13</a:t>
                      </a:r>
                      <a:r>
                        <a:rPr lang="en-US" sz="1400" b="1" i="0" u="none" strike="noStrike" dirty="0">
                          <a:solidFill>
                            <a:srgbClr val="000000"/>
                          </a:solidFill>
                          <a:latin typeface="Calibri"/>
                        </a:rPr>
                        <a:t>% to 30%</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 </a:t>
                      </a:r>
                      <a:r>
                        <a:rPr lang="en-US" sz="1400" b="1" i="0" u="none" strike="noStrike" dirty="0">
                          <a:solidFill>
                            <a:srgbClr val="000000"/>
                          </a:solidFill>
                          <a:latin typeface="Calibri"/>
                        </a:rPr>
                        <a:t>6% to 30%</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At </a:t>
                      </a:r>
                      <a:r>
                        <a:rPr lang="en-US" sz="1400" b="1" i="0" u="none" strike="noStrike" dirty="0">
                          <a:solidFill>
                            <a:srgbClr val="000000"/>
                          </a:solidFill>
                          <a:latin typeface="Calibri"/>
                        </a:rPr>
                        <a:t>least 13%</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r>
              <a:tr h="262601">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 Content</a:t>
                      </a:r>
                      <a:endParaRPr lang="en-US" sz="14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dirty="0" smtClean="0">
                          <a:solidFill>
                            <a:srgbClr val="000000"/>
                          </a:solidFill>
                          <a:latin typeface="Calibri"/>
                        </a:rPr>
                        <a:t> (</a:t>
                      </a:r>
                      <a:r>
                        <a:rPr lang="en-US" sz="1200" b="1" i="0" u="none" strike="noStrike" dirty="0" smtClean="0">
                          <a:solidFill>
                            <a:srgbClr val="000000"/>
                          </a:solidFill>
                          <a:latin typeface="Calibri"/>
                        </a:rPr>
                        <a:t>some </a:t>
                      </a:r>
                      <a:r>
                        <a:rPr lang="en-US" sz="1200" b="1" i="0" u="none" strike="noStrike" dirty="0">
                          <a:solidFill>
                            <a:srgbClr val="000000"/>
                          </a:solidFill>
                          <a:latin typeface="Calibri"/>
                        </a:rPr>
                        <a:t>species </a:t>
                      </a:r>
                      <a:r>
                        <a:rPr lang="en-US" sz="1200" b="1" i="0" u="none" strike="noStrike" dirty="0" smtClean="0">
                          <a:solidFill>
                            <a:srgbClr val="000000"/>
                          </a:solidFill>
                          <a:latin typeface="Calibri"/>
                        </a:rPr>
                        <a:t>higher)</a:t>
                      </a:r>
                      <a:endParaRPr lang="en-US" sz="12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1" i="0" u="none" strike="noStrike" dirty="0">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2601">
                <a:tc gridSpan="2">
                  <a:txBody>
                    <a:bodyPr/>
                    <a:lstStyle/>
                    <a:p>
                      <a:pPr algn="l" fontAlgn="b"/>
                      <a:r>
                        <a:rPr lang="en-US" sz="1400" b="0" i="0" u="none" strike="noStrike" dirty="0">
                          <a:solidFill>
                            <a:srgbClr val="000000"/>
                          </a:solidFill>
                          <a:latin typeface="Calibri"/>
                        </a:rPr>
                        <a:t>          </a:t>
                      </a:r>
                      <a:r>
                        <a:rPr lang="en-US" sz="1400" b="1" i="0" u="none" strike="noStrike" dirty="0" smtClean="0">
                          <a:solidFill>
                            <a:srgbClr val="000000"/>
                          </a:solidFill>
                          <a:latin typeface="Calibri"/>
                        </a:rPr>
                        <a:t>Length</a:t>
                      </a:r>
                      <a:endParaRPr lang="en-US" sz="1400" b="0"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1 </a:t>
                      </a:r>
                      <a:r>
                        <a:rPr lang="en-US" sz="1400" b="1" i="0" u="none" strike="noStrike" dirty="0">
                          <a:solidFill>
                            <a:srgbClr val="000000"/>
                          </a:solidFill>
                          <a:latin typeface="Calibri"/>
                        </a:rPr>
                        <a:t>year</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smtClean="0">
                          <a:solidFill>
                            <a:srgbClr val="000000"/>
                          </a:solidFill>
                          <a:latin typeface="Calibri"/>
                        </a:rPr>
                        <a:t> Usually </a:t>
                      </a:r>
                      <a:r>
                        <a:rPr lang="en-US" sz="1400" b="1" i="0" u="none" strike="noStrike" dirty="0">
                          <a:solidFill>
                            <a:srgbClr val="000000"/>
                          </a:solidFill>
                          <a:latin typeface="Calibri"/>
                        </a:rPr>
                        <a:t>2 to 3 years</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Usually </a:t>
                      </a:r>
                      <a:r>
                        <a:rPr lang="en-US" sz="1400" b="1" i="0" u="none" strike="noStrike" dirty="0">
                          <a:solidFill>
                            <a:srgbClr val="000000"/>
                          </a:solidFill>
                          <a:latin typeface="Calibri"/>
                        </a:rPr>
                        <a:t>1 year</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3 </a:t>
                      </a:r>
                      <a:r>
                        <a:rPr lang="en-US" sz="1400" b="1" i="0" u="none" strike="noStrike" dirty="0">
                          <a:solidFill>
                            <a:srgbClr val="000000"/>
                          </a:solidFill>
                          <a:latin typeface="Calibri"/>
                        </a:rPr>
                        <a:t>to </a:t>
                      </a:r>
                      <a:r>
                        <a:rPr lang="en-US" sz="1400" b="1" i="0" u="none" strike="noStrike" dirty="0" smtClean="0">
                          <a:solidFill>
                            <a:srgbClr val="000000"/>
                          </a:solidFill>
                          <a:latin typeface="Calibri"/>
                        </a:rPr>
                        <a:t>12 </a:t>
                      </a:r>
                      <a:r>
                        <a:rPr lang="en-US" sz="1400" b="1" i="0" u="none" strike="noStrike" dirty="0">
                          <a:solidFill>
                            <a:srgbClr val="000000"/>
                          </a:solidFill>
                          <a:latin typeface="Calibri"/>
                        </a:rPr>
                        <a:t>years</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r>
              <a:tr h="217981">
                <a:tc gridSpan="2">
                  <a:txBody>
                    <a:bodyPr/>
                    <a:lstStyle/>
                    <a:p>
                      <a:pPr algn="l" fontAlgn="b"/>
                      <a:r>
                        <a:rPr lang="en-US" sz="1400" b="1" i="0" u="none" strike="noStrike" dirty="0">
                          <a:solidFill>
                            <a:srgbClr val="000000"/>
                          </a:solidFill>
                          <a:latin typeface="Calibri"/>
                        </a:rPr>
                        <a:t>      </a:t>
                      </a:r>
                      <a:r>
                        <a:rPr lang="en-US" sz="1400" b="1" i="0" u="none" strike="noStrike" dirty="0" smtClean="0">
                          <a:solidFill>
                            <a:srgbClr val="000000"/>
                          </a:solidFill>
                          <a:latin typeface="Calibri"/>
                        </a:rPr>
                        <a:t> of </a:t>
                      </a:r>
                      <a:r>
                        <a:rPr lang="en-US" sz="1400" b="1" i="0" u="none" strike="noStrike" dirty="0">
                          <a:solidFill>
                            <a:srgbClr val="000000"/>
                          </a:solidFill>
                          <a:latin typeface="Calibri"/>
                        </a:rPr>
                        <a:t>Life </a:t>
                      </a:r>
                      <a:r>
                        <a:rPr lang="en-US" sz="1400" b="1" i="0" u="none" strike="noStrike" dirty="0" smtClean="0">
                          <a:solidFill>
                            <a:srgbClr val="000000"/>
                          </a:solidFill>
                          <a:latin typeface="Calibri"/>
                        </a:rPr>
                        <a:t>Cycle</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200" b="1" i="0" u="none" strike="noStrike" dirty="0">
                          <a:solidFill>
                            <a:srgbClr val="000000"/>
                          </a:solidFill>
                          <a:latin typeface="Calibri"/>
                        </a:rPr>
                        <a:t> </a:t>
                      </a:r>
                      <a:r>
                        <a:rPr lang="en-US" sz="1200" b="1" i="0" u="none" strike="noStrike" dirty="0" smtClean="0">
                          <a:solidFill>
                            <a:srgbClr val="000000"/>
                          </a:solidFill>
                          <a:latin typeface="Calibri"/>
                        </a:rPr>
                        <a:t>    (</a:t>
                      </a:r>
                      <a:r>
                        <a:rPr lang="en-US" sz="1200" b="1" i="0" u="none" strike="noStrike" dirty="0">
                          <a:solidFill>
                            <a:srgbClr val="000000"/>
                          </a:solidFill>
                          <a:latin typeface="Calibri"/>
                        </a:rPr>
                        <a:t>Maybe 3 months)</a:t>
                      </a: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l" fontAlgn="b"/>
                      <a:r>
                        <a:rPr lang="en-US" sz="1200" b="1" i="0" u="none" strike="noStrike" dirty="0">
                          <a:solidFill>
                            <a:srgbClr val="000000"/>
                          </a:solidFill>
                          <a:latin typeface="Calibri"/>
                        </a:rPr>
                        <a:t> </a:t>
                      </a:r>
                      <a:r>
                        <a:rPr lang="en-US" sz="1200" b="1" i="0" u="none" strike="noStrike" dirty="0" smtClean="0">
                          <a:solidFill>
                            <a:srgbClr val="000000"/>
                          </a:solidFill>
                          <a:latin typeface="Calibri"/>
                        </a:rPr>
                        <a:t> (1 </a:t>
                      </a:r>
                      <a:r>
                        <a:rPr lang="en-US" sz="1200" b="1" i="0" u="none" strike="noStrike" dirty="0">
                          <a:solidFill>
                            <a:srgbClr val="000000"/>
                          </a:solidFill>
                          <a:latin typeface="Calibri"/>
                        </a:rPr>
                        <a:t>to 5 years or </a:t>
                      </a:r>
                      <a:r>
                        <a:rPr lang="en-US" sz="1200" b="1" i="0" u="none" strike="noStrike" dirty="0" smtClean="0">
                          <a:solidFill>
                            <a:srgbClr val="000000"/>
                          </a:solidFill>
                          <a:latin typeface="Calibri"/>
                        </a:rPr>
                        <a:t>longer)</a:t>
                      </a:r>
                      <a:endParaRPr lang="en-US" sz="1200" b="1" i="0" u="none" strike="noStrike" dirty="0">
                        <a:solidFill>
                          <a:srgbClr val="000000"/>
                        </a:solidFill>
                        <a:latin typeface="Calibri"/>
                      </a:endParaRPr>
                    </a:p>
                  </a:txBody>
                  <a:tcPr marL="9255" marR="9255" marT="92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00"/>
                          </a:solidFill>
                          <a:latin typeface="Calibri"/>
                        </a:rPr>
                        <a:t> </a:t>
                      </a:r>
                    </a:p>
                  </a:txBody>
                  <a:tcPr marL="9255" marR="9255" marT="925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rgbClr val="000000"/>
                          </a:solidFill>
                          <a:latin typeface="Calibri"/>
                        </a:rPr>
                        <a:t> </a:t>
                      </a:r>
                    </a:p>
                  </a:txBody>
                  <a:tcPr marL="9255" marR="9255" marT="925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62601">
                <a:tc>
                  <a:txBody>
                    <a:bodyPr/>
                    <a:lstStyle/>
                    <a:p>
                      <a:pPr algn="l" fontAlgn="b"/>
                      <a:endParaRPr lang="en-US" sz="1200" b="1" i="0" u="none" strike="noStrike">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1" i="0" u="none" strike="noStrike" dirty="0">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dirty="0">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1" i="0" u="none" strike="noStrike" dirty="0">
                        <a:solidFill>
                          <a:srgbClr val="000000"/>
                        </a:solidFill>
                        <a:latin typeface="Calibri"/>
                      </a:endParaRPr>
                    </a:p>
                  </a:txBody>
                  <a:tcPr marL="9255" marR="9255" marT="9255"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cxnSp>
        <p:nvCxnSpPr>
          <p:cNvPr id="6" name="Straight Connector 5"/>
          <p:cNvCxnSpPr/>
          <p:nvPr/>
        </p:nvCxnSpPr>
        <p:spPr>
          <a:xfrm>
            <a:off x="990599" y="1676403"/>
            <a:ext cx="7238999" cy="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138715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0045"/>
          </a:xfrm>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95325347"/>
              </p:ext>
            </p:extLst>
          </p:nvPr>
        </p:nvGraphicFramePr>
        <p:xfrm>
          <a:off x="1089102" y="1214243"/>
          <a:ext cx="7010400" cy="4780871"/>
        </p:xfrm>
        <a:graphic>
          <a:graphicData uri="http://schemas.openxmlformats.org/drawingml/2006/table">
            <a:tbl>
              <a:tblPr/>
              <a:tblGrid>
                <a:gridCol w="1105730"/>
                <a:gridCol w="1049885"/>
                <a:gridCol w="1072223"/>
                <a:gridCol w="1102006"/>
                <a:gridCol w="1429629"/>
                <a:gridCol w="1250927"/>
              </a:tblGrid>
              <a:tr h="969354">
                <a:tc gridSpan="6">
                  <a:txBody>
                    <a:bodyPr/>
                    <a:lstStyle/>
                    <a:p>
                      <a:pPr algn="l" fontAlgn="b"/>
                      <a:endParaRPr lang="en-US" sz="1400" b="1" i="0" u="none" strike="noStrike" dirty="0" smtClean="0">
                        <a:solidFill>
                          <a:srgbClr val="000000"/>
                        </a:solidFill>
                        <a:latin typeface="Calibri"/>
                      </a:endParaRPr>
                    </a:p>
                    <a:p>
                      <a:pPr algn="l" fontAlgn="b"/>
                      <a:r>
                        <a:rPr lang="en-US" sz="1400" b="1" i="0" u="none" strike="noStrike" dirty="0" smtClean="0">
                          <a:solidFill>
                            <a:srgbClr val="000000"/>
                          </a:solidFill>
                          <a:latin typeface="Calibri"/>
                        </a:rPr>
                        <a:t>                 </a:t>
                      </a:r>
                      <a:r>
                        <a:rPr lang="en-US" sz="2000" b="1" i="0" u="none" strike="noStrike" dirty="0" smtClean="0">
                          <a:solidFill>
                            <a:srgbClr val="000000"/>
                          </a:solidFill>
                          <a:latin typeface="Calibri"/>
                        </a:rPr>
                        <a:t>Damage </a:t>
                      </a:r>
                      <a:r>
                        <a:rPr lang="en-US" sz="2000" b="1" i="0" u="none" strike="noStrike" dirty="0">
                          <a:solidFill>
                            <a:srgbClr val="000000"/>
                          </a:solidFill>
                          <a:latin typeface="Calibri"/>
                        </a:rPr>
                        <a:t>by Common </a:t>
                      </a:r>
                      <a:r>
                        <a:rPr lang="en-US" sz="2000" b="1" i="0" u="none" strike="noStrike" dirty="0" err="1">
                          <a:solidFill>
                            <a:srgbClr val="000000"/>
                          </a:solidFill>
                          <a:latin typeface="Calibri"/>
                        </a:rPr>
                        <a:t>Reinfesting</a:t>
                      </a:r>
                      <a:r>
                        <a:rPr lang="en-US" sz="2000" b="1" i="0" u="none" strike="noStrike" dirty="0">
                          <a:solidFill>
                            <a:srgbClr val="000000"/>
                          </a:solidFill>
                          <a:latin typeface="Calibri"/>
                        </a:rPr>
                        <a:t> Wood Boring </a:t>
                      </a:r>
                      <a:r>
                        <a:rPr lang="en-US" sz="2000" b="1" i="0" u="none" strike="noStrike" dirty="0" smtClean="0">
                          <a:solidFill>
                            <a:srgbClr val="000000"/>
                          </a:solidFill>
                          <a:latin typeface="Calibri"/>
                        </a:rPr>
                        <a:t>Beetles</a:t>
                      </a:r>
                    </a:p>
                    <a:p>
                      <a:pPr algn="l" fontAlgn="b"/>
                      <a:endParaRPr lang="en-US" sz="1400" b="1" i="0" u="none" strike="noStrike" dirty="0" smtClean="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EF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1336">
                <a:tc>
                  <a:txBody>
                    <a:bodyPr/>
                    <a:lstStyle/>
                    <a:p>
                      <a:pPr algn="l" fontAlgn="b"/>
                      <a:r>
                        <a:rPr lang="en-US" sz="1400" b="1" i="0" u="none" strike="noStrike" dirty="0">
                          <a:solidFill>
                            <a:srgbClr val="000000"/>
                          </a:solidFill>
                          <a:latin typeface="Calibri"/>
                        </a:rPr>
                        <a:t>        </a:t>
                      </a:r>
                      <a:r>
                        <a:rPr lang="en-US" sz="1400" b="1" i="0" u="none" strike="noStrike" baseline="0" dirty="0" smtClean="0">
                          <a:solidFill>
                            <a:srgbClr val="000000"/>
                          </a:solidFill>
                          <a:latin typeface="Calibri"/>
                        </a:rPr>
                        <a:t> </a:t>
                      </a:r>
                      <a:r>
                        <a:rPr lang="en-US" sz="1400" b="1" i="0" u="none" strike="noStrike" dirty="0" smtClean="0">
                          <a:solidFill>
                            <a:srgbClr val="000000"/>
                          </a:solidFill>
                          <a:latin typeface="Calibri"/>
                        </a:rPr>
                        <a:t>Insect </a:t>
                      </a:r>
                      <a:endParaRPr lang="en-US" sz="14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Wood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Age of</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a:solidFill>
                            <a:srgbClr val="000000"/>
                          </a:solidFill>
                          <a:latin typeface="Calibri"/>
                        </a:rPr>
                        <a:t>Shape of</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a:solidFill>
                            <a:srgbClr val="000000"/>
                          </a:solidFill>
                          <a:latin typeface="Calibri"/>
                        </a:rPr>
                        <a:t>Size of</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1336">
                <a:tc>
                  <a:txBody>
                    <a:bodyPr/>
                    <a:lstStyle/>
                    <a:p>
                      <a:pPr algn="ctr" fontAlgn="b"/>
                      <a:r>
                        <a:rPr lang="en-US" sz="1400" b="1" i="0" u="none" strike="noStrike" dirty="0">
                          <a:solidFill>
                            <a:srgbClr val="000000"/>
                          </a:solidFill>
                          <a:latin typeface="Calibri"/>
                        </a:rPr>
                        <a:t>Type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Type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Wood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Exit Holes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Exit Holes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err="1">
                          <a:solidFill>
                            <a:srgbClr val="000000"/>
                          </a:solidFill>
                          <a:latin typeface="Calibri"/>
                        </a:rPr>
                        <a:t>Reinfesting</a:t>
                      </a:r>
                      <a:r>
                        <a:rPr lang="en-US" sz="1400" b="1" i="0" u="none" strike="noStrike" dirty="0">
                          <a:solidFill>
                            <a:srgbClr val="000000"/>
                          </a:solidFill>
                          <a:latin typeface="Calibri"/>
                        </a:rPr>
                        <a: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4398">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1336">
                <a:tc>
                  <a:txBody>
                    <a:bodyPr/>
                    <a:lstStyle/>
                    <a:p>
                      <a:pPr algn="ctr" fontAlgn="b"/>
                      <a:r>
                        <a:rPr lang="en-US" sz="1400" b="1" i="0" u="none" strike="noStrike" dirty="0" err="1">
                          <a:solidFill>
                            <a:srgbClr val="000000"/>
                          </a:solidFill>
                          <a:latin typeface="Calibri"/>
                        </a:rPr>
                        <a:t>Lyctid</a:t>
                      </a:r>
                      <a:endParaRPr lang="en-US" sz="14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Hardwoods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Usually New,</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Round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1/32" to 1/16"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Yes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400" b="1" i="0" u="none" strike="noStrike" dirty="0" smtClean="0">
                          <a:solidFill>
                            <a:srgbClr val="000000"/>
                          </a:solidFill>
                          <a:latin typeface="Calibri"/>
                        </a:rPr>
                        <a:t> Beetles</a:t>
                      </a:r>
                      <a:endParaRPr lang="en-US" sz="14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Occasionally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1" i="0" u="none" strike="noStrike">
                          <a:solidFill>
                            <a:srgbClr val="000000"/>
                          </a:solidFill>
                          <a:latin typeface="Calibri"/>
                        </a:rPr>
                        <a:t> </a:t>
                      </a:r>
                      <a:endParaRPr lang="en-US" sz="1100" b="0" i="0" u="none" strike="noStrike">
                        <a:solidFill>
                          <a:srgbClr val="000000"/>
                        </a:solidFill>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Old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1336">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1336">
                <a:tc>
                  <a:txBody>
                    <a:bodyPr/>
                    <a:lstStyle/>
                    <a:p>
                      <a:pPr algn="ctr" fontAlgn="b"/>
                      <a:r>
                        <a:rPr lang="en-US" sz="1400" b="1" i="0" u="none" strike="noStrike" dirty="0" err="1">
                          <a:solidFill>
                            <a:srgbClr val="000000"/>
                          </a:solidFill>
                          <a:latin typeface="Calibri"/>
                        </a:rPr>
                        <a:t>Anobiid</a:t>
                      </a:r>
                      <a:endParaRPr lang="en-US" sz="14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Softwoods &amp;</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Usually Old,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Round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1/16' to 1/8"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Yes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400" b="1" i="0" u="none" strike="noStrike" dirty="0">
                          <a:solidFill>
                            <a:srgbClr val="000000"/>
                          </a:solidFill>
                          <a:latin typeface="Calibri"/>
                        </a:rPr>
                        <a:t>Beetles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Hardwoods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Occasionally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1" i="0" u="none" strike="noStrike">
                          <a:solidFill>
                            <a:srgbClr val="000000"/>
                          </a:solidFill>
                          <a:latin typeface="Calibri"/>
                        </a:rPr>
                        <a:t> </a:t>
                      </a:r>
                      <a:endParaRPr lang="en-US" sz="1100" b="0" i="0" u="none" strike="noStrike">
                        <a:solidFill>
                          <a:srgbClr val="000000"/>
                        </a:solidFill>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New</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1336">
                <a:tc>
                  <a:txBody>
                    <a:bodyPr/>
                    <a:lstStyle/>
                    <a:p>
                      <a:pPr algn="ctr" fontAlgn="b"/>
                      <a:r>
                        <a:rPr lang="en-US" sz="14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1336">
                <a:tc>
                  <a:txBody>
                    <a:bodyPr/>
                    <a:lstStyle/>
                    <a:p>
                      <a:pPr algn="ctr" fontAlgn="b"/>
                      <a:r>
                        <a:rPr lang="en-US" sz="1400" b="1" i="0" u="none" strike="noStrike" dirty="0" err="1">
                          <a:solidFill>
                            <a:srgbClr val="000000"/>
                          </a:solidFill>
                          <a:latin typeface="Calibri"/>
                        </a:rPr>
                        <a:t>Bostrichid</a:t>
                      </a:r>
                      <a:endParaRPr lang="en-US" sz="1400" b="1"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Softwoods &amp;</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New</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Round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1/8" to 3/8"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Rarely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400" b="1" i="0" u="none" strike="noStrike" dirty="0">
                          <a:solidFill>
                            <a:srgbClr val="000000"/>
                          </a:solidFill>
                          <a:latin typeface="Calibri"/>
                        </a:rPr>
                        <a:t>Beetles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Hardwoods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1" i="0" u="none" strike="noStrike">
                          <a:solidFill>
                            <a:srgbClr val="000000"/>
                          </a:solidFill>
                          <a:latin typeface="Calibri"/>
                        </a:rPr>
                        <a:t> </a:t>
                      </a:r>
                      <a:endParaRPr lang="en-US" sz="1100" b="0" i="0" u="none" strike="noStrike">
                        <a:solidFill>
                          <a:srgbClr val="000000"/>
                        </a:solidFill>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1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11336">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11336">
                <a:tc>
                  <a:txBody>
                    <a:bodyPr/>
                    <a:lstStyle/>
                    <a:p>
                      <a:pPr algn="ctr" fontAlgn="b"/>
                      <a:r>
                        <a:rPr lang="en-US" sz="1400" b="1" i="0" u="none" strike="noStrike" dirty="0">
                          <a:solidFill>
                            <a:srgbClr val="000000"/>
                          </a:solidFill>
                          <a:latin typeface="Calibri"/>
                        </a:rPr>
                        <a:t>Old House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Softwoods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Usually New,</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Oval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1/4" to 3/8"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Yes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400" b="1" i="0" u="none" strike="noStrike" dirty="0">
                          <a:solidFill>
                            <a:srgbClr val="000000"/>
                          </a:solidFill>
                          <a:latin typeface="Calibri"/>
                        </a:rPr>
                        <a:t>Borer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Occasionally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1" i="0" u="none" strike="noStrike">
                          <a:solidFill>
                            <a:srgbClr val="000000"/>
                          </a:solidFill>
                          <a:latin typeface="Calibri"/>
                        </a:rPr>
                        <a:t> </a:t>
                      </a:r>
                      <a:endParaRPr lang="en-US" sz="1100" b="0" i="0" u="none" strike="noStrike">
                        <a:solidFill>
                          <a:srgbClr val="000000"/>
                        </a:solidFill>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11336">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Old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4658226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Now that we’ve learned about the </a:t>
            </a:r>
            <a:br>
              <a:rPr lang="en-US" sz="3200" b="1" i="1" dirty="0" smtClean="0"/>
            </a:br>
            <a:r>
              <a:rPr lang="en-US" sz="3200" b="1" i="1" dirty="0" err="1" smtClean="0"/>
              <a:t>reinfesting</a:t>
            </a:r>
            <a:r>
              <a:rPr lang="en-US" sz="3200" b="1" i="1" dirty="0" smtClean="0"/>
              <a:t> wood destroying beetles…</a:t>
            </a:r>
            <a:endParaRPr lang="en-US" sz="3200" dirty="0"/>
          </a:p>
        </p:txBody>
      </p:sp>
      <p:sp>
        <p:nvSpPr>
          <p:cNvPr id="3" name="Content Placeholder 2"/>
          <p:cNvSpPr>
            <a:spLocks noGrp="1"/>
          </p:cNvSpPr>
          <p:nvPr>
            <p:ph idx="1"/>
          </p:nvPr>
        </p:nvSpPr>
        <p:spPr>
          <a:xfrm>
            <a:off x="1059781" y="1784982"/>
            <a:ext cx="8229600" cy="4525963"/>
          </a:xfrm>
        </p:spPr>
        <p:txBody>
          <a:bodyPr>
            <a:normAutofit/>
          </a:bodyPr>
          <a:lstStyle/>
          <a:p>
            <a:pPr>
              <a:buNone/>
            </a:pPr>
            <a:r>
              <a:rPr lang="en-US" sz="2000" dirty="0" smtClean="0">
                <a:latin typeface="Cambria"/>
                <a:cs typeface="Cambria"/>
              </a:rPr>
              <a:t>Let’s learn about other non-</a:t>
            </a:r>
            <a:r>
              <a:rPr lang="en-US" sz="2000" dirty="0" err="1" smtClean="0">
                <a:latin typeface="Cambria"/>
                <a:cs typeface="Cambria"/>
              </a:rPr>
              <a:t>reinfesting</a:t>
            </a:r>
            <a:r>
              <a:rPr lang="en-US" sz="2000" dirty="0" smtClean="0">
                <a:latin typeface="Cambria"/>
                <a:cs typeface="Cambria"/>
              </a:rPr>
              <a:t> wood boring beetles.</a:t>
            </a:r>
          </a:p>
          <a:p>
            <a:pPr>
              <a:buNone/>
            </a:pPr>
            <a:endParaRPr lang="en-US" sz="2000" dirty="0" smtClean="0">
              <a:latin typeface="Cambria"/>
              <a:cs typeface="Cambria"/>
            </a:endParaRPr>
          </a:p>
          <a:p>
            <a:r>
              <a:rPr lang="en-US" sz="2000" dirty="0" smtClean="0">
                <a:latin typeface="Cambria"/>
                <a:cs typeface="Cambria"/>
              </a:rPr>
              <a:t>There are many beetles that infest wood.  Many of them </a:t>
            </a:r>
          </a:p>
          <a:p>
            <a:pPr>
              <a:buNone/>
            </a:pPr>
            <a:r>
              <a:rPr lang="en-US" sz="2000" dirty="0" smtClean="0">
                <a:latin typeface="Cambria"/>
                <a:cs typeface="Cambria"/>
              </a:rPr>
              <a:t>      only infest wet wood (live trees or recently cut trees) and </a:t>
            </a:r>
          </a:p>
          <a:p>
            <a:pPr>
              <a:buNone/>
            </a:pPr>
            <a:r>
              <a:rPr lang="en-US" sz="2000" dirty="0" smtClean="0">
                <a:latin typeface="Cambria"/>
                <a:cs typeface="Cambria"/>
              </a:rPr>
              <a:t>      will not </a:t>
            </a:r>
            <a:r>
              <a:rPr lang="en-US" sz="2000" dirty="0" err="1" smtClean="0">
                <a:latin typeface="Cambria"/>
                <a:cs typeface="Cambria"/>
              </a:rPr>
              <a:t>reinfest</a:t>
            </a:r>
            <a:r>
              <a:rPr lang="en-US" sz="2000" dirty="0" smtClean="0">
                <a:latin typeface="Cambria"/>
                <a:cs typeface="Cambria"/>
              </a:rPr>
              <a:t> dry structural wood.  In most cases, they </a:t>
            </a:r>
          </a:p>
          <a:p>
            <a:pPr>
              <a:buNone/>
            </a:pPr>
            <a:r>
              <a:rPr lang="en-US" sz="2000" dirty="0" smtClean="0">
                <a:latin typeface="Cambria"/>
                <a:cs typeface="Cambria"/>
              </a:rPr>
              <a:t>      will not need to be treated.</a:t>
            </a:r>
          </a:p>
          <a:p>
            <a:pPr>
              <a:buNone/>
            </a:pPr>
            <a:endParaRPr lang="en-US" sz="2000" dirty="0" smtClean="0">
              <a:latin typeface="Cambria"/>
              <a:cs typeface="Cambria"/>
            </a:endParaRPr>
          </a:p>
          <a:p>
            <a:r>
              <a:rPr lang="en-US" sz="2000" dirty="0" smtClean="0">
                <a:latin typeface="Cambria"/>
                <a:cs typeface="Cambria"/>
              </a:rPr>
              <a:t>You need to be able to distinguish between </a:t>
            </a:r>
            <a:r>
              <a:rPr lang="en-US" sz="2000" dirty="0" err="1" smtClean="0">
                <a:latin typeface="Cambria"/>
                <a:cs typeface="Cambria"/>
              </a:rPr>
              <a:t>reinfesting</a:t>
            </a:r>
            <a:r>
              <a:rPr lang="en-US" sz="2000" dirty="0" smtClean="0">
                <a:latin typeface="Cambria"/>
                <a:cs typeface="Cambria"/>
              </a:rPr>
              <a:t> </a:t>
            </a:r>
          </a:p>
          <a:p>
            <a:pPr>
              <a:buNone/>
            </a:pPr>
            <a:r>
              <a:rPr lang="en-US" sz="2000" dirty="0" smtClean="0">
                <a:latin typeface="Cambria"/>
                <a:cs typeface="Cambria"/>
              </a:rPr>
              <a:t>      wood boring beetles (which usually require treatment) and </a:t>
            </a:r>
          </a:p>
          <a:p>
            <a:pPr>
              <a:buNone/>
            </a:pPr>
            <a:r>
              <a:rPr lang="en-US" sz="2000" dirty="0" smtClean="0">
                <a:latin typeface="Cambria"/>
                <a:cs typeface="Cambria"/>
              </a:rPr>
              <a:t>      non-</a:t>
            </a:r>
            <a:r>
              <a:rPr lang="en-US" sz="2000" dirty="0" err="1" smtClean="0">
                <a:latin typeface="Cambria"/>
                <a:cs typeface="Cambria"/>
              </a:rPr>
              <a:t>reinfesting</a:t>
            </a:r>
            <a:r>
              <a:rPr lang="en-US" sz="2000" dirty="0" smtClean="0">
                <a:latin typeface="Cambria"/>
                <a:cs typeface="Cambria"/>
              </a:rPr>
              <a:t> wood boring beetles (which usually do</a:t>
            </a:r>
          </a:p>
          <a:p>
            <a:pPr>
              <a:buNone/>
            </a:pPr>
            <a:r>
              <a:rPr lang="en-US" sz="2000" dirty="0" smtClean="0">
                <a:latin typeface="Cambria"/>
                <a:cs typeface="Cambria"/>
              </a:rPr>
              <a:t>      </a:t>
            </a:r>
            <a:r>
              <a:rPr lang="en-US" sz="2000" u="sng" dirty="0" smtClean="0">
                <a:latin typeface="Cambria"/>
                <a:cs typeface="Cambria"/>
              </a:rPr>
              <a:t>not</a:t>
            </a:r>
            <a:r>
              <a:rPr lang="en-US" sz="2000" dirty="0" smtClean="0">
                <a:latin typeface="Cambria"/>
                <a:cs typeface="Cambria"/>
              </a:rPr>
              <a:t> require treatment.  Sometimes, that is very difficult.</a:t>
            </a:r>
          </a:p>
          <a:p>
            <a:pPr marL="0" indent="0">
              <a:buNone/>
            </a:pPr>
            <a:endParaRPr lang="en-US" sz="2000" dirty="0"/>
          </a:p>
        </p:txBody>
      </p:sp>
    </p:spTree>
    <p:extLst>
      <p:ext uri="{BB962C8B-B14F-4D97-AF65-F5344CB8AC3E}">
        <p14:creationId xmlns:p14="http://schemas.microsoft.com/office/powerpoint/2010/main" val="6684642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The Non-</a:t>
            </a:r>
            <a:r>
              <a:rPr lang="en-US" sz="3200" b="1" i="1" dirty="0" err="1" smtClean="0"/>
              <a:t>reinfesting</a:t>
            </a:r>
            <a:r>
              <a:rPr lang="en-US" sz="3200" b="1" i="1" dirty="0" smtClean="0"/>
              <a:t> Wood Boring Insects</a:t>
            </a:r>
            <a:endParaRPr lang="en-US" sz="3200" dirty="0"/>
          </a:p>
        </p:txBody>
      </p:sp>
      <p:sp>
        <p:nvSpPr>
          <p:cNvPr id="3" name="Content Placeholder 2"/>
          <p:cNvSpPr>
            <a:spLocks noGrp="1"/>
          </p:cNvSpPr>
          <p:nvPr>
            <p:ph idx="1"/>
          </p:nvPr>
        </p:nvSpPr>
        <p:spPr>
          <a:xfrm>
            <a:off x="914400" y="1729795"/>
            <a:ext cx="8229600" cy="4678673"/>
          </a:xfrm>
        </p:spPr>
        <p:txBody>
          <a:bodyPr>
            <a:normAutofit fontScale="92500" lnSpcReduction="10000"/>
          </a:bodyPr>
          <a:lstStyle/>
          <a:p>
            <a:r>
              <a:rPr lang="en-US" sz="2200" dirty="0" smtClean="0">
                <a:latin typeface="Cambria"/>
                <a:cs typeface="Cambria"/>
              </a:rPr>
              <a:t>Sometimes homes are built  </a:t>
            </a:r>
          </a:p>
          <a:p>
            <a:pPr>
              <a:buNone/>
            </a:pPr>
            <a:r>
              <a:rPr lang="en-US" sz="2200" dirty="0" smtClean="0">
                <a:latin typeface="Cambria"/>
                <a:cs typeface="Cambria"/>
              </a:rPr>
              <a:t>      with wood that is not properly </a:t>
            </a:r>
          </a:p>
          <a:p>
            <a:pPr>
              <a:buNone/>
            </a:pPr>
            <a:r>
              <a:rPr lang="en-US" sz="2200" dirty="0" smtClean="0">
                <a:latin typeface="Cambria"/>
                <a:cs typeface="Cambria"/>
              </a:rPr>
              <a:t>      kiln-dried.</a:t>
            </a:r>
          </a:p>
          <a:p>
            <a:pPr>
              <a:buNone/>
            </a:pPr>
            <a:endParaRPr lang="en-US" sz="2200" dirty="0" smtClean="0">
              <a:latin typeface="Cambria"/>
              <a:cs typeface="Cambria"/>
            </a:endParaRPr>
          </a:p>
          <a:p>
            <a:r>
              <a:rPr lang="en-US" sz="2200" dirty="0" smtClean="0">
                <a:latin typeface="Cambria"/>
                <a:cs typeface="Cambria"/>
              </a:rPr>
              <a:t>The wood boring insects are </a:t>
            </a:r>
          </a:p>
          <a:p>
            <a:pPr>
              <a:buNone/>
            </a:pPr>
            <a:r>
              <a:rPr lang="en-US" sz="2200" dirty="0" smtClean="0">
                <a:latin typeface="Cambria"/>
                <a:cs typeface="Cambria"/>
              </a:rPr>
              <a:t>      already in the tree before it is</a:t>
            </a:r>
          </a:p>
          <a:p>
            <a:pPr>
              <a:buNone/>
            </a:pPr>
            <a:r>
              <a:rPr lang="en-US" sz="2200" dirty="0" smtClean="0">
                <a:latin typeface="Cambria"/>
                <a:cs typeface="Cambria"/>
              </a:rPr>
              <a:t>      cut and used in homes.</a:t>
            </a:r>
          </a:p>
          <a:p>
            <a:pPr>
              <a:buNone/>
            </a:pPr>
            <a:endParaRPr lang="en-US" sz="2200" dirty="0" smtClean="0">
              <a:latin typeface="Cambria"/>
              <a:cs typeface="Cambria"/>
            </a:endParaRPr>
          </a:p>
          <a:p>
            <a:r>
              <a:rPr lang="en-US" sz="2200" dirty="0" smtClean="0">
                <a:latin typeface="Cambria"/>
                <a:cs typeface="Cambria"/>
              </a:rPr>
              <a:t>The end result may be that</a:t>
            </a:r>
          </a:p>
          <a:p>
            <a:pPr>
              <a:buNone/>
            </a:pPr>
            <a:r>
              <a:rPr lang="en-US" sz="2200" dirty="0" smtClean="0">
                <a:latin typeface="Cambria"/>
                <a:cs typeface="Cambria"/>
              </a:rPr>
              <a:t>      non-</a:t>
            </a:r>
            <a:r>
              <a:rPr lang="en-US" sz="2200" dirty="0" err="1" smtClean="0">
                <a:latin typeface="Cambria"/>
                <a:cs typeface="Cambria"/>
              </a:rPr>
              <a:t>reinfesting</a:t>
            </a:r>
            <a:r>
              <a:rPr lang="en-US" sz="2200" dirty="0" smtClean="0">
                <a:latin typeface="Cambria"/>
                <a:cs typeface="Cambria"/>
              </a:rPr>
              <a:t> wood boring</a:t>
            </a:r>
          </a:p>
          <a:p>
            <a:pPr>
              <a:buNone/>
            </a:pPr>
            <a:r>
              <a:rPr lang="en-US" sz="2200" dirty="0" smtClean="0">
                <a:latin typeface="Cambria"/>
                <a:cs typeface="Cambria"/>
              </a:rPr>
              <a:t>      beetles emerge from the wood </a:t>
            </a:r>
          </a:p>
          <a:p>
            <a:pPr>
              <a:buNone/>
            </a:pPr>
            <a:r>
              <a:rPr lang="en-US" sz="2200" dirty="0" smtClean="0">
                <a:latin typeface="Cambria"/>
                <a:cs typeface="Cambria"/>
              </a:rPr>
              <a:t>     after the house is built.  In most</a:t>
            </a:r>
          </a:p>
          <a:p>
            <a:pPr>
              <a:buNone/>
            </a:pPr>
            <a:r>
              <a:rPr lang="en-US" sz="2200" dirty="0" smtClean="0">
                <a:latin typeface="Cambria"/>
                <a:cs typeface="Cambria"/>
              </a:rPr>
              <a:t>      cases, treatment is </a:t>
            </a:r>
            <a:r>
              <a:rPr lang="en-US" sz="2200" u="sng" dirty="0" smtClean="0">
                <a:latin typeface="Cambria"/>
                <a:cs typeface="Cambria"/>
              </a:rPr>
              <a:t>not</a:t>
            </a:r>
            <a:r>
              <a:rPr lang="en-US" sz="2200" dirty="0" smtClean="0">
                <a:latin typeface="Cambria"/>
                <a:cs typeface="Cambria"/>
              </a:rPr>
              <a:t> required.</a:t>
            </a:r>
          </a:p>
          <a:p>
            <a:pPr marL="0" indent="0">
              <a:buNone/>
            </a:pPr>
            <a:endParaRPr lang="en-US" dirty="0"/>
          </a:p>
        </p:txBody>
      </p:sp>
      <p:pic>
        <p:nvPicPr>
          <p:cNvPr id="4" name="Picture 2" descr="http://bigbreakfastbeckenham.co.uk/wp-admin/maint/kiln-drying-wood-i5.jpg"/>
          <p:cNvPicPr>
            <a:picLocks noChangeAspect="1" noChangeArrowheads="1"/>
          </p:cNvPicPr>
          <p:nvPr/>
        </p:nvPicPr>
        <p:blipFill>
          <a:blip r:embed="rId3" cstate="print"/>
          <a:srcRect/>
          <a:stretch>
            <a:fillRect/>
          </a:stretch>
        </p:blipFill>
        <p:spPr bwMode="auto">
          <a:xfrm>
            <a:off x="5293572" y="1295400"/>
            <a:ext cx="2946400" cy="2209800"/>
          </a:xfrm>
          <a:prstGeom prst="rect">
            <a:avLst/>
          </a:prstGeom>
          <a:noFill/>
        </p:spPr>
      </p:pic>
      <p:pic>
        <p:nvPicPr>
          <p:cNvPr id="5" name="Picture 4" descr="http://www.nhc.ed.ac.uk/images/collections/beetles/Xylotrechus_s_Damage.jpg"/>
          <p:cNvPicPr>
            <a:picLocks noChangeAspect="1" noChangeArrowheads="1"/>
          </p:cNvPicPr>
          <p:nvPr/>
        </p:nvPicPr>
        <p:blipFill>
          <a:blip r:embed="rId4" cstate="print"/>
          <a:srcRect/>
          <a:stretch>
            <a:fillRect/>
          </a:stretch>
        </p:blipFill>
        <p:spPr bwMode="auto">
          <a:xfrm>
            <a:off x="6096000" y="3657600"/>
            <a:ext cx="1600200" cy="1200150"/>
          </a:xfrm>
          <a:prstGeom prst="rect">
            <a:avLst/>
          </a:prstGeom>
          <a:noFill/>
        </p:spPr>
      </p:pic>
      <p:pic>
        <p:nvPicPr>
          <p:cNvPr id="6" name="Picture 10" descr="http://www.bugspray.com/wp-content/uploads/articles98/powderpostbeetles/ohbore1.jpg"/>
          <p:cNvPicPr>
            <a:picLocks noChangeAspect="1" noChangeArrowheads="1"/>
          </p:cNvPicPr>
          <p:nvPr/>
        </p:nvPicPr>
        <p:blipFill>
          <a:blip r:embed="rId5" cstate="print"/>
          <a:srcRect/>
          <a:stretch>
            <a:fillRect/>
          </a:stretch>
        </p:blipFill>
        <p:spPr bwMode="auto">
          <a:xfrm>
            <a:off x="5943600" y="5029200"/>
            <a:ext cx="1983762" cy="1490954"/>
          </a:xfrm>
          <a:prstGeom prst="rect">
            <a:avLst/>
          </a:prstGeom>
          <a:noFill/>
        </p:spPr>
      </p:pic>
    </p:spTree>
    <p:extLst>
      <p:ext uri="{BB962C8B-B14F-4D97-AF65-F5344CB8AC3E}">
        <p14:creationId xmlns:p14="http://schemas.microsoft.com/office/powerpoint/2010/main" val="532954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Identifying the Wood Destroying Insect</a:t>
            </a:r>
            <a:endParaRPr lang="en-US" sz="3200" dirty="0"/>
          </a:p>
        </p:txBody>
      </p:sp>
      <p:sp>
        <p:nvSpPr>
          <p:cNvPr id="3" name="Content Placeholder 2"/>
          <p:cNvSpPr>
            <a:spLocks noGrp="1"/>
          </p:cNvSpPr>
          <p:nvPr>
            <p:ph idx="1"/>
          </p:nvPr>
        </p:nvSpPr>
        <p:spPr>
          <a:xfrm>
            <a:off x="988507" y="1841810"/>
            <a:ext cx="8229600" cy="4525963"/>
          </a:xfrm>
        </p:spPr>
        <p:txBody>
          <a:bodyPr>
            <a:normAutofit/>
          </a:bodyPr>
          <a:lstStyle/>
          <a:p>
            <a:r>
              <a:rPr lang="en-US" sz="2000" dirty="0" smtClean="0">
                <a:latin typeface="Cambria"/>
                <a:cs typeface="Cambria"/>
              </a:rPr>
              <a:t>Since we normally don’t find the adult or larva of the wood </a:t>
            </a:r>
          </a:p>
          <a:p>
            <a:pPr>
              <a:buNone/>
            </a:pPr>
            <a:r>
              <a:rPr lang="en-US" sz="2000" dirty="0" smtClean="0">
                <a:latin typeface="Cambria"/>
                <a:cs typeface="Cambria"/>
              </a:rPr>
              <a:t>      destroying insect to identify, we must rely on other </a:t>
            </a:r>
          </a:p>
          <a:p>
            <a:pPr>
              <a:buNone/>
            </a:pPr>
            <a:r>
              <a:rPr lang="en-US" sz="2000" dirty="0" smtClean="0">
                <a:latin typeface="Cambria"/>
                <a:cs typeface="Cambria"/>
              </a:rPr>
              <a:t>      characteristics to determine whether it is a non-</a:t>
            </a:r>
            <a:r>
              <a:rPr lang="en-US" sz="2000" dirty="0" err="1" smtClean="0">
                <a:latin typeface="Cambria"/>
                <a:cs typeface="Cambria"/>
              </a:rPr>
              <a:t>reinfesting</a:t>
            </a:r>
            <a:r>
              <a:rPr lang="en-US" sz="2000" dirty="0" smtClean="0">
                <a:latin typeface="Cambria"/>
                <a:cs typeface="Cambria"/>
              </a:rPr>
              <a:t> </a:t>
            </a:r>
          </a:p>
          <a:p>
            <a:pPr>
              <a:buNone/>
            </a:pPr>
            <a:r>
              <a:rPr lang="en-US" sz="2000" dirty="0" smtClean="0">
                <a:latin typeface="Cambria"/>
                <a:cs typeface="Cambria"/>
              </a:rPr>
              <a:t>      wood boring insect that does </a:t>
            </a:r>
            <a:r>
              <a:rPr lang="en-US" sz="2000" u="sng" dirty="0" smtClean="0">
                <a:latin typeface="Cambria"/>
                <a:cs typeface="Cambria"/>
              </a:rPr>
              <a:t>not</a:t>
            </a:r>
            <a:r>
              <a:rPr lang="en-US" sz="2000" dirty="0" smtClean="0">
                <a:latin typeface="Cambria"/>
                <a:cs typeface="Cambria"/>
              </a:rPr>
              <a:t> require treatment…and </a:t>
            </a:r>
          </a:p>
          <a:p>
            <a:pPr>
              <a:buNone/>
            </a:pPr>
            <a:r>
              <a:rPr lang="en-US" sz="2000" dirty="0">
                <a:latin typeface="Cambria"/>
                <a:cs typeface="Cambria"/>
              </a:rPr>
              <a:t> </a:t>
            </a:r>
            <a:r>
              <a:rPr lang="en-US" sz="2000" dirty="0" smtClean="0">
                <a:latin typeface="Cambria"/>
                <a:cs typeface="Cambria"/>
              </a:rPr>
              <a:t>     that’s where the fun begins!</a:t>
            </a:r>
          </a:p>
          <a:p>
            <a:pPr>
              <a:buNone/>
            </a:pPr>
            <a:endParaRPr lang="en-US" sz="2000" dirty="0" smtClean="0">
              <a:latin typeface="Cambria"/>
              <a:cs typeface="Cambria"/>
            </a:endParaRPr>
          </a:p>
          <a:p>
            <a:r>
              <a:rPr lang="en-US" sz="2000" dirty="0" smtClean="0">
                <a:latin typeface="Cambria"/>
                <a:cs typeface="Cambria"/>
              </a:rPr>
              <a:t>So, here’s all that you need to know about these other </a:t>
            </a:r>
          </a:p>
          <a:p>
            <a:pPr>
              <a:buNone/>
            </a:pPr>
            <a:r>
              <a:rPr lang="en-US" sz="2000" dirty="0" smtClean="0">
                <a:latin typeface="Cambria"/>
                <a:cs typeface="Cambria"/>
              </a:rPr>
              <a:t>      wood destroying insects that do not </a:t>
            </a:r>
            <a:r>
              <a:rPr lang="en-US" sz="2000" dirty="0" err="1" smtClean="0">
                <a:latin typeface="Cambria"/>
                <a:cs typeface="Cambria"/>
              </a:rPr>
              <a:t>reinfest</a:t>
            </a:r>
            <a:r>
              <a:rPr lang="en-US" sz="2000" dirty="0">
                <a:latin typeface="Cambria"/>
                <a:cs typeface="Cambria"/>
              </a:rPr>
              <a:t> </a:t>
            </a:r>
            <a:r>
              <a:rPr lang="en-US" sz="2000" dirty="0" smtClean="0">
                <a:latin typeface="Cambria"/>
                <a:cs typeface="Cambria"/>
              </a:rPr>
              <a:t>dry structural</a:t>
            </a:r>
          </a:p>
          <a:p>
            <a:pPr>
              <a:buNone/>
            </a:pPr>
            <a:r>
              <a:rPr lang="en-US" sz="2000" dirty="0">
                <a:latin typeface="Cambria"/>
                <a:cs typeface="Cambria"/>
              </a:rPr>
              <a:t> </a:t>
            </a:r>
            <a:r>
              <a:rPr lang="en-US" sz="2000" dirty="0" smtClean="0">
                <a:latin typeface="Cambria"/>
                <a:cs typeface="Cambria"/>
              </a:rPr>
              <a:t>     wood.</a:t>
            </a:r>
          </a:p>
          <a:p>
            <a:pPr marL="0" indent="0">
              <a:buNone/>
            </a:pPr>
            <a:endParaRPr lang="en-US" sz="2400" dirty="0">
              <a:latin typeface="Cambria"/>
              <a:cs typeface="Cambria"/>
            </a:endParaRPr>
          </a:p>
        </p:txBody>
      </p:sp>
    </p:spTree>
    <p:extLst>
      <p:ext uri="{BB962C8B-B14F-4D97-AF65-F5344CB8AC3E}">
        <p14:creationId xmlns:p14="http://schemas.microsoft.com/office/powerpoint/2010/main" val="35870035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589" y="170962"/>
            <a:ext cx="8229600" cy="1143000"/>
          </a:xfrm>
        </p:spPr>
        <p:txBody>
          <a:bodyPr>
            <a:normAutofit fontScale="90000"/>
          </a:bodyPr>
          <a:lstStyle/>
          <a:p>
            <a:r>
              <a:rPr lang="en-US" sz="3600" b="1" i="1" dirty="0" smtClean="0"/>
              <a:t>The Non-</a:t>
            </a:r>
            <a:r>
              <a:rPr lang="en-US" sz="3600" b="1" i="1" dirty="0" err="1" smtClean="0"/>
              <a:t>reinfesting</a:t>
            </a:r>
            <a:r>
              <a:rPr lang="en-US" sz="3600" b="1" i="1" dirty="0" smtClean="0"/>
              <a:t> </a:t>
            </a:r>
            <a:r>
              <a:rPr lang="en-US" sz="3600" b="1" i="1" dirty="0" err="1" smtClean="0"/>
              <a:t>Cerambycid</a:t>
            </a:r>
            <a:r>
              <a:rPr lang="en-US" sz="3600" b="1" i="1" dirty="0" smtClean="0"/>
              <a:t> Beetles</a:t>
            </a:r>
            <a:br>
              <a:rPr lang="en-US" sz="3600" b="1" i="1" dirty="0" smtClean="0"/>
            </a:br>
            <a:r>
              <a:rPr lang="en-US" sz="3600" b="1" i="1" u="sng" dirty="0" smtClean="0"/>
              <a:t>Long-horned wood borers</a:t>
            </a:r>
            <a:endParaRPr lang="en-US" sz="3600" dirty="0"/>
          </a:p>
        </p:txBody>
      </p:sp>
      <p:pic>
        <p:nvPicPr>
          <p:cNvPr id="4" name="Picture 2" descr="http://www.treecanada.ca/tree-killers/images/insects/asian-longhorn-beetle.jpg"/>
          <p:cNvPicPr>
            <a:picLocks noGrp="1" noChangeAspect="1" noChangeArrowheads="1"/>
          </p:cNvPicPr>
          <p:nvPr>
            <p:ph idx="1"/>
          </p:nvPr>
        </p:nvPicPr>
        <p:blipFill>
          <a:blip r:embed="rId2" cstate="print"/>
          <a:srcRect l="-37596" r="-37596"/>
          <a:stretch>
            <a:fillRect/>
          </a:stretch>
        </p:blipFill>
        <p:spPr bwMode="auto">
          <a:xfrm>
            <a:off x="-341971" y="1600200"/>
            <a:ext cx="3691424" cy="2030141"/>
          </a:xfrm>
          <a:prstGeom prst="rect">
            <a:avLst/>
          </a:prstGeom>
          <a:noFill/>
        </p:spPr>
      </p:pic>
      <p:pic>
        <p:nvPicPr>
          <p:cNvPr id="5" name="Picture 12" descr="http://farm8.staticflickr.com/7083/7330244898_1008b6972b_z.jpg"/>
          <p:cNvPicPr>
            <a:picLocks noChangeAspect="1" noChangeArrowheads="1"/>
          </p:cNvPicPr>
          <p:nvPr/>
        </p:nvPicPr>
        <p:blipFill>
          <a:blip r:embed="rId3" cstate="print"/>
          <a:srcRect/>
          <a:stretch>
            <a:fillRect/>
          </a:stretch>
        </p:blipFill>
        <p:spPr bwMode="auto">
          <a:xfrm>
            <a:off x="2667000" y="1540841"/>
            <a:ext cx="3276600" cy="2232184"/>
          </a:xfrm>
          <a:prstGeom prst="rect">
            <a:avLst/>
          </a:prstGeom>
          <a:noFill/>
          <a:ln>
            <a:solidFill>
              <a:schemeClr val="bg1"/>
            </a:solidFill>
          </a:ln>
        </p:spPr>
      </p:pic>
      <p:pic>
        <p:nvPicPr>
          <p:cNvPr id="6" name="Picture 4" descr="http://pestcontrolcanada.com/Questions/New%20York%20Bug%20-%20May%202004.jpg"/>
          <p:cNvPicPr>
            <a:picLocks noChangeAspect="1" noChangeArrowheads="1"/>
          </p:cNvPicPr>
          <p:nvPr/>
        </p:nvPicPr>
        <p:blipFill>
          <a:blip r:embed="rId4" cstate="print"/>
          <a:srcRect/>
          <a:stretch>
            <a:fillRect/>
          </a:stretch>
        </p:blipFill>
        <p:spPr bwMode="auto">
          <a:xfrm>
            <a:off x="6067425" y="1600200"/>
            <a:ext cx="2619375" cy="2110873"/>
          </a:xfrm>
          <a:prstGeom prst="rect">
            <a:avLst/>
          </a:prstGeom>
          <a:noFill/>
        </p:spPr>
      </p:pic>
      <p:sp>
        <p:nvSpPr>
          <p:cNvPr id="7" name="TextBox 6"/>
          <p:cNvSpPr txBox="1"/>
          <p:nvPr/>
        </p:nvSpPr>
        <p:spPr>
          <a:xfrm>
            <a:off x="328341" y="1384756"/>
            <a:ext cx="8512098" cy="215444"/>
          </a:xfrm>
          <a:prstGeom prst="rect">
            <a:avLst/>
          </a:prstGeom>
          <a:solidFill>
            <a:srgbClr val="FFFFFF"/>
          </a:solidFill>
        </p:spPr>
        <p:txBody>
          <a:bodyPr wrap="square" rtlCol="0">
            <a:spAutoFit/>
          </a:bodyPr>
          <a:lstStyle/>
          <a:p>
            <a:endParaRPr lang="en-US" sz="800" dirty="0"/>
          </a:p>
        </p:txBody>
      </p:sp>
      <p:sp>
        <p:nvSpPr>
          <p:cNvPr id="8" name="TextBox 7"/>
          <p:cNvSpPr txBox="1"/>
          <p:nvPr/>
        </p:nvSpPr>
        <p:spPr>
          <a:xfrm>
            <a:off x="278779" y="3630341"/>
            <a:ext cx="8474927" cy="369332"/>
          </a:xfrm>
          <a:prstGeom prst="rect">
            <a:avLst/>
          </a:prstGeom>
          <a:solidFill>
            <a:srgbClr val="FFFFFF"/>
          </a:solidFill>
        </p:spPr>
        <p:txBody>
          <a:bodyPr wrap="square" rtlCol="0">
            <a:spAutoFit/>
          </a:bodyPr>
          <a:lstStyle/>
          <a:p>
            <a:endParaRPr lang="en-US" dirty="0"/>
          </a:p>
        </p:txBody>
      </p:sp>
      <p:sp>
        <p:nvSpPr>
          <p:cNvPr id="9" name="TextBox 8"/>
          <p:cNvSpPr txBox="1"/>
          <p:nvPr/>
        </p:nvSpPr>
        <p:spPr>
          <a:xfrm>
            <a:off x="2546195" y="1600200"/>
            <a:ext cx="184666" cy="230832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0" name="TextBox 9"/>
          <p:cNvSpPr txBox="1"/>
          <p:nvPr/>
        </p:nvSpPr>
        <p:spPr>
          <a:xfrm>
            <a:off x="5891561" y="1600200"/>
            <a:ext cx="184666" cy="230832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11" name="Picture 8" descr="http://lh6.ggpht.com/jRfo_p-10uHReRulwp1rYd6OjOD-nuz3TDuk3qQSHV801ApCT-lkjnlhF24Wpj1xXZnDGOr-0f0rlcK1wliCzQ=s580"/>
          <p:cNvPicPr>
            <a:picLocks noChangeAspect="1" noChangeArrowheads="1"/>
          </p:cNvPicPr>
          <p:nvPr/>
        </p:nvPicPr>
        <p:blipFill>
          <a:blip r:embed="rId5" cstate="print"/>
          <a:srcRect/>
          <a:stretch>
            <a:fillRect/>
          </a:stretch>
        </p:blipFill>
        <p:spPr bwMode="auto">
          <a:xfrm>
            <a:off x="457200" y="4140674"/>
            <a:ext cx="3352800" cy="2233115"/>
          </a:xfrm>
          <a:prstGeom prst="rect">
            <a:avLst/>
          </a:prstGeom>
          <a:noFill/>
        </p:spPr>
      </p:pic>
      <p:pic>
        <p:nvPicPr>
          <p:cNvPr id="12" name="Picture 14" descr="http://waynesword.palomar.edu/images/prionus1.jpg"/>
          <p:cNvPicPr>
            <a:picLocks noChangeAspect="1" noChangeArrowheads="1"/>
          </p:cNvPicPr>
          <p:nvPr/>
        </p:nvPicPr>
        <p:blipFill>
          <a:blip r:embed="rId6" cstate="print"/>
          <a:srcRect/>
          <a:stretch>
            <a:fillRect/>
          </a:stretch>
        </p:blipFill>
        <p:spPr bwMode="auto">
          <a:xfrm>
            <a:off x="3962400" y="4419600"/>
            <a:ext cx="1600199" cy="1714117"/>
          </a:xfrm>
          <a:prstGeom prst="rect">
            <a:avLst/>
          </a:prstGeom>
          <a:noFill/>
        </p:spPr>
      </p:pic>
      <p:pic>
        <p:nvPicPr>
          <p:cNvPr id="13" name="Picture 16" descr="http://www.bentler.us/eastern-washington/animals/insects/beetles/white-spotted-sawyer.jpg"/>
          <p:cNvPicPr>
            <a:picLocks noChangeAspect="1" noChangeArrowheads="1"/>
          </p:cNvPicPr>
          <p:nvPr/>
        </p:nvPicPr>
        <p:blipFill>
          <a:blip r:embed="rId7" cstate="print"/>
          <a:srcRect/>
          <a:stretch>
            <a:fillRect/>
          </a:stretch>
        </p:blipFill>
        <p:spPr bwMode="auto">
          <a:xfrm>
            <a:off x="5791200" y="4132595"/>
            <a:ext cx="2876550" cy="2204781"/>
          </a:xfrm>
          <a:prstGeom prst="rect">
            <a:avLst/>
          </a:prstGeom>
          <a:noFill/>
        </p:spPr>
      </p:pic>
      <p:sp>
        <p:nvSpPr>
          <p:cNvPr id="14" name="TextBox 13"/>
          <p:cNvSpPr txBox="1"/>
          <p:nvPr/>
        </p:nvSpPr>
        <p:spPr>
          <a:xfrm>
            <a:off x="4113560" y="5996878"/>
            <a:ext cx="470829"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177475979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Non-</a:t>
            </a:r>
            <a:r>
              <a:rPr lang="en-US" sz="3200" b="1" i="1" dirty="0" err="1" smtClean="0"/>
              <a:t>reinfesting</a:t>
            </a:r>
            <a:r>
              <a:rPr lang="en-US" sz="3200" b="1" i="1" dirty="0" smtClean="0"/>
              <a:t> </a:t>
            </a:r>
            <a:r>
              <a:rPr lang="en-US" sz="3200" b="1" i="1" dirty="0" err="1" smtClean="0"/>
              <a:t>Cerambycid</a:t>
            </a:r>
            <a:r>
              <a:rPr lang="en-US" sz="3200" b="1" i="1" dirty="0" smtClean="0"/>
              <a:t> Beetles</a:t>
            </a:r>
            <a:endParaRPr lang="en-US" sz="3200" dirty="0"/>
          </a:p>
        </p:txBody>
      </p:sp>
      <p:sp>
        <p:nvSpPr>
          <p:cNvPr id="3" name="Content Placeholder 2"/>
          <p:cNvSpPr>
            <a:spLocks noGrp="1"/>
          </p:cNvSpPr>
          <p:nvPr>
            <p:ph idx="1"/>
          </p:nvPr>
        </p:nvSpPr>
        <p:spPr>
          <a:xfrm>
            <a:off x="1014425" y="2388335"/>
            <a:ext cx="8229600" cy="4525963"/>
          </a:xfrm>
        </p:spPr>
        <p:txBody>
          <a:bodyPr>
            <a:normAutofit/>
          </a:bodyPr>
          <a:lstStyle/>
          <a:p>
            <a:r>
              <a:rPr lang="en-US" sz="2000" dirty="0" smtClean="0">
                <a:latin typeface="Cambria"/>
                <a:cs typeface="Cambria"/>
              </a:rPr>
              <a:t>The adult beetles are called</a:t>
            </a:r>
          </a:p>
          <a:p>
            <a:pPr>
              <a:buNone/>
            </a:pPr>
            <a:r>
              <a:rPr lang="en-US" sz="2000" dirty="0" smtClean="0">
                <a:latin typeface="Cambria"/>
                <a:cs typeface="Cambria"/>
              </a:rPr>
              <a:t>      </a:t>
            </a:r>
            <a:r>
              <a:rPr lang="en-US" sz="2000" u="sng" dirty="0" smtClean="0">
                <a:latin typeface="Cambria"/>
                <a:cs typeface="Cambria"/>
              </a:rPr>
              <a:t>Long-horned wood borers</a:t>
            </a:r>
            <a:r>
              <a:rPr lang="en-US" sz="2000" dirty="0" smtClean="0">
                <a:latin typeface="Cambria"/>
                <a:cs typeface="Cambria"/>
              </a:rPr>
              <a:t> </a:t>
            </a:r>
          </a:p>
          <a:p>
            <a:pPr>
              <a:buNone/>
            </a:pPr>
            <a:r>
              <a:rPr lang="en-US" sz="2000" dirty="0" smtClean="0">
                <a:latin typeface="Cambria"/>
                <a:cs typeface="Cambria"/>
              </a:rPr>
              <a:t>      because of their long antennae.</a:t>
            </a:r>
          </a:p>
          <a:p>
            <a:pPr>
              <a:buNone/>
            </a:pPr>
            <a:endParaRPr lang="en-US" sz="2000" dirty="0" smtClean="0">
              <a:latin typeface="Cambria"/>
              <a:cs typeface="Cambria"/>
            </a:endParaRPr>
          </a:p>
          <a:p>
            <a:pPr>
              <a:buNone/>
            </a:pPr>
            <a:endParaRPr lang="en-US" sz="2000" dirty="0" smtClean="0">
              <a:latin typeface="Cambria"/>
              <a:cs typeface="Cambria"/>
            </a:endParaRPr>
          </a:p>
          <a:p>
            <a:pPr>
              <a:buNone/>
            </a:pPr>
            <a:endParaRPr lang="en-US" sz="2000" dirty="0" smtClean="0">
              <a:latin typeface="Cambria"/>
              <a:cs typeface="Cambria"/>
            </a:endParaRPr>
          </a:p>
          <a:p>
            <a:r>
              <a:rPr lang="en-US" sz="2000" dirty="0" smtClean="0">
                <a:latin typeface="Cambria"/>
                <a:cs typeface="Cambria"/>
              </a:rPr>
              <a:t>Their larvae are called </a:t>
            </a:r>
          </a:p>
          <a:p>
            <a:pPr>
              <a:buNone/>
            </a:pPr>
            <a:r>
              <a:rPr lang="en-US" sz="2000" dirty="0" smtClean="0">
                <a:latin typeface="Cambria"/>
                <a:cs typeface="Cambria"/>
              </a:rPr>
              <a:t>      </a:t>
            </a:r>
            <a:r>
              <a:rPr lang="en-US" sz="2000" u="sng" dirty="0" smtClean="0">
                <a:latin typeface="Cambria"/>
                <a:cs typeface="Cambria"/>
              </a:rPr>
              <a:t>Round-headed borers</a:t>
            </a:r>
            <a:r>
              <a:rPr lang="en-US" sz="2000" dirty="0" smtClean="0">
                <a:latin typeface="Cambria"/>
                <a:cs typeface="Cambria"/>
              </a:rPr>
              <a:t> </a:t>
            </a:r>
          </a:p>
          <a:p>
            <a:pPr>
              <a:buNone/>
            </a:pPr>
            <a:r>
              <a:rPr lang="en-US" sz="2000" dirty="0" smtClean="0">
                <a:latin typeface="Cambria"/>
                <a:cs typeface="Cambria"/>
              </a:rPr>
              <a:t>      because of their round heads.</a:t>
            </a:r>
          </a:p>
          <a:p>
            <a:pPr marL="0" indent="0">
              <a:buNone/>
            </a:pPr>
            <a:endParaRPr lang="en-US" sz="2000" dirty="0">
              <a:latin typeface="Cambria"/>
              <a:cs typeface="Cambria"/>
            </a:endParaRPr>
          </a:p>
        </p:txBody>
      </p:sp>
      <p:pic>
        <p:nvPicPr>
          <p:cNvPr id="4" name="Picture 4" descr="http://bugguide.net/images/cache/XZCLKZOLYLKHSROZIROZ8RSHERQH6RVLGRDZ0RDZ3LEL3L9LIRQHXZSH5R0HMZTL8RHHERJZMRPLXRNLQRCZQRZHKR.jpg"/>
          <p:cNvPicPr>
            <a:picLocks noChangeAspect="1" noChangeArrowheads="1"/>
          </p:cNvPicPr>
          <p:nvPr/>
        </p:nvPicPr>
        <p:blipFill>
          <a:blip r:embed="rId2" cstate="print"/>
          <a:srcRect/>
          <a:stretch>
            <a:fillRect/>
          </a:stretch>
        </p:blipFill>
        <p:spPr bwMode="auto">
          <a:xfrm>
            <a:off x="5410200" y="1828800"/>
            <a:ext cx="2695575" cy="2253677"/>
          </a:xfrm>
          <a:prstGeom prst="rect">
            <a:avLst/>
          </a:prstGeom>
          <a:noFill/>
        </p:spPr>
      </p:pic>
      <p:pic>
        <p:nvPicPr>
          <p:cNvPr id="5" name="Picture 6" descr="http://www.whatsthatbug.com/wp-content/uploads/2011/05/cerambycid_larva_shawn-300x183.jpg"/>
          <p:cNvPicPr>
            <a:picLocks noChangeAspect="1" noChangeArrowheads="1"/>
          </p:cNvPicPr>
          <p:nvPr/>
        </p:nvPicPr>
        <p:blipFill>
          <a:blip r:embed="rId3" cstate="print"/>
          <a:srcRect/>
          <a:stretch>
            <a:fillRect/>
          </a:stretch>
        </p:blipFill>
        <p:spPr bwMode="auto">
          <a:xfrm>
            <a:off x="5410200" y="4489323"/>
            <a:ext cx="2667000" cy="1626870"/>
          </a:xfrm>
          <a:prstGeom prst="rect">
            <a:avLst/>
          </a:prstGeom>
          <a:noFill/>
        </p:spPr>
      </p:pic>
    </p:spTree>
    <p:extLst>
      <p:ext uri="{BB962C8B-B14F-4D97-AF65-F5344CB8AC3E}">
        <p14:creationId xmlns:p14="http://schemas.microsoft.com/office/powerpoint/2010/main" val="1664684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Non-</a:t>
            </a:r>
            <a:r>
              <a:rPr lang="en-US" sz="3200" b="1" i="1" dirty="0" err="1" smtClean="0"/>
              <a:t>reinfesting</a:t>
            </a:r>
            <a:r>
              <a:rPr lang="en-US" sz="3200" b="1" i="1" dirty="0" smtClean="0"/>
              <a:t> </a:t>
            </a:r>
            <a:r>
              <a:rPr lang="en-US" sz="3200" b="1" i="1" dirty="0" err="1" smtClean="0"/>
              <a:t>Cerambycid</a:t>
            </a:r>
            <a:r>
              <a:rPr lang="en-US" sz="3200" b="1" i="1" dirty="0" smtClean="0"/>
              <a:t> Beetles</a:t>
            </a:r>
            <a:endParaRPr lang="en-US" sz="3200" dirty="0"/>
          </a:p>
        </p:txBody>
      </p:sp>
      <p:sp>
        <p:nvSpPr>
          <p:cNvPr id="3" name="Content Placeholder 2"/>
          <p:cNvSpPr>
            <a:spLocks noGrp="1"/>
          </p:cNvSpPr>
          <p:nvPr>
            <p:ph idx="1"/>
          </p:nvPr>
        </p:nvSpPr>
        <p:spPr>
          <a:xfrm>
            <a:off x="804528" y="1854133"/>
            <a:ext cx="8229600" cy="4295145"/>
          </a:xfrm>
        </p:spPr>
        <p:txBody>
          <a:bodyPr>
            <a:noAutofit/>
          </a:bodyPr>
          <a:lstStyle/>
          <a:p>
            <a:r>
              <a:rPr lang="en-US" sz="2000" dirty="0" smtClean="0">
                <a:latin typeface="Cambria"/>
                <a:cs typeface="Cambria"/>
              </a:rPr>
              <a:t>Most </a:t>
            </a:r>
            <a:r>
              <a:rPr lang="en-US" sz="2000" dirty="0" err="1" smtClean="0">
                <a:latin typeface="Cambria"/>
                <a:cs typeface="Cambria"/>
              </a:rPr>
              <a:t>Cerambycid</a:t>
            </a:r>
            <a:r>
              <a:rPr lang="en-US" sz="2000" dirty="0" smtClean="0">
                <a:latin typeface="Cambria"/>
                <a:cs typeface="Cambria"/>
              </a:rPr>
              <a:t> beetles attack </a:t>
            </a:r>
          </a:p>
          <a:p>
            <a:pPr>
              <a:buNone/>
            </a:pPr>
            <a:r>
              <a:rPr lang="en-US" sz="2000" dirty="0" smtClean="0">
                <a:latin typeface="Cambria"/>
                <a:cs typeface="Cambria"/>
              </a:rPr>
              <a:t>      live, dead, or dying trees and do </a:t>
            </a:r>
          </a:p>
          <a:p>
            <a:pPr>
              <a:buNone/>
            </a:pPr>
            <a:r>
              <a:rPr lang="en-US" sz="2000" dirty="0" smtClean="0">
                <a:latin typeface="Cambria"/>
                <a:cs typeface="Cambria"/>
              </a:rPr>
              <a:t>      not </a:t>
            </a:r>
            <a:r>
              <a:rPr lang="en-US" sz="2000" dirty="0" err="1" smtClean="0">
                <a:latin typeface="Cambria"/>
                <a:cs typeface="Cambria"/>
              </a:rPr>
              <a:t>reinfest</a:t>
            </a:r>
            <a:r>
              <a:rPr lang="en-US" sz="2000" dirty="0" smtClean="0">
                <a:latin typeface="Cambria"/>
                <a:cs typeface="Cambria"/>
              </a:rPr>
              <a:t> dry structural wood </a:t>
            </a:r>
          </a:p>
          <a:p>
            <a:pPr>
              <a:buNone/>
            </a:pPr>
            <a:r>
              <a:rPr lang="en-US" sz="2000" dirty="0" smtClean="0">
                <a:latin typeface="Cambria"/>
                <a:cs typeface="Cambria"/>
              </a:rPr>
              <a:t>      of homes.</a:t>
            </a:r>
          </a:p>
          <a:p>
            <a:pPr>
              <a:buNone/>
            </a:pPr>
            <a:endParaRPr lang="en-US" sz="2000" dirty="0" smtClean="0">
              <a:latin typeface="Cambria"/>
              <a:cs typeface="Cambria"/>
            </a:endParaRPr>
          </a:p>
          <a:p>
            <a:r>
              <a:rPr lang="en-US" sz="2000" dirty="0" smtClean="0">
                <a:latin typeface="Cambria"/>
                <a:cs typeface="Cambria"/>
              </a:rPr>
              <a:t>They may emerge from newly built homes that have been </a:t>
            </a:r>
          </a:p>
          <a:p>
            <a:pPr>
              <a:buNone/>
            </a:pPr>
            <a:r>
              <a:rPr lang="en-US" sz="2000" dirty="0" smtClean="0">
                <a:latin typeface="Cambria"/>
                <a:cs typeface="Cambria"/>
              </a:rPr>
              <a:t>      constructed with lumber that has not been kiln-dried.</a:t>
            </a:r>
          </a:p>
          <a:p>
            <a:pPr>
              <a:buNone/>
            </a:pPr>
            <a:endParaRPr lang="en-US" sz="2000" dirty="0" smtClean="0">
              <a:latin typeface="Cambria"/>
              <a:cs typeface="Cambria"/>
            </a:endParaRPr>
          </a:p>
          <a:p>
            <a:r>
              <a:rPr lang="en-US" sz="2000" dirty="0" smtClean="0">
                <a:latin typeface="Cambria"/>
                <a:cs typeface="Cambria"/>
              </a:rPr>
              <a:t>Once they emerge, they will not </a:t>
            </a:r>
            <a:r>
              <a:rPr lang="en-US" sz="2000" dirty="0" err="1" smtClean="0">
                <a:latin typeface="Cambria"/>
                <a:cs typeface="Cambria"/>
              </a:rPr>
              <a:t>reinfest</a:t>
            </a:r>
            <a:r>
              <a:rPr lang="en-US" sz="2000" dirty="0" smtClean="0">
                <a:latin typeface="Cambria"/>
                <a:cs typeface="Cambria"/>
              </a:rPr>
              <a:t> the wood…unless </a:t>
            </a:r>
          </a:p>
          <a:p>
            <a:pPr>
              <a:buNone/>
            </a:pPr>
            <a:r>
              <a:rPr lang="en-US" sz="2000" dirty="0" smtClean="0">
                <a:latin typeface="Cambria"/>
                <a:cs typeface="Cambria"/>
              </a:rPr>
              <a:t>      it is significantly moist.</a:t>
            </a:r>
          </a:p>
          <a:p>
            <a:pPr>
              <a:buNone/>
            </a:pPr>
            <a:endParaRPr lang="en-US" sz="2000" dirty="0" smtClean="0">
              <a:latin typeface="Cambria"/>
              <a:cs typeface="Cambria"/>
            </a:endParaRPr>
          </a:p>
          <a:p>
            <a:r>
              <a:rPr lang="en-US" sz="2000" dirty="0" smtClean="0">
                <a:latin typeface="Cambria"/>
                <a:cs typeface="Cambria"/>
              </a:rPr>
              <a:t>Fumigation is generally not needed, nor recommended.</a:t>
            </a:r>
          </a:p>
          <a:p>
            <a:endParaRPr lang="en-US" sz="2000" dirty="0" smtClean="0"/>
          </a:p>
          <a:p>
            <a:pPr marL="0" indent="0">
              <a:buNone/>
            </a:pPr>
            <a:endParaRPr lang="en-US" sz="2000" dirty="0"/>
          </a:p>
        </p:txBody>
      </p:sp>
      <p:pic>
        <p:nvPicPr>
          <p:cNvPr id="4" name="Picture 2" descr="http://cdn2.arkive.org/media/81/81AC5177-7088-4435-BE7B-E9AD137EB85E/Presentation.Large/Fallen-Scots-pine-tree-with-holes-from-wood-boring-insects.jpg"/>
          <p:cNvPicPr>
            <a:picLocks noChangeAspect="1" noChangeArrowheads="1"/>
          </p:cNvPicPr>
          <p:nvPr/>
        </p:nvPicPr>
        <p:blipFill>
          <a:blip r:embed="rId2" cstate="print"/>
          <a:srcRect/>
          <a:stretch>
            <a:fillRect/>
          </a:stretch>
        </p:blipFill>
        <p:spPr bwMode="auto">
          <a:xfrm>
            <a:off x="5170718" y="1417638"/>
            <a:ext cx="3057818" cy="1981200"/>
          </a:xfrm>
          <a:prstGeom prst="rect">
            <a:avLst/>
          </a:prstGeom>
          <a:noFill/>
        </p:spPr>
      </p:pic>
      <p:sp>
        <p:nvSpPr>
          <p:cNvPr id="5" name="TextBox 4"/>
          <p:cNvSpPr txBox="1"/>
          <p:nvPr/>
        </p:nvSpPr>
        <p:spPr>
          <a:xfrm>
            <a:off x="5013269" y="3159512"/>
            <a:ext cx="3215267" cy="369332"/>
          </a:xfrm>
          <a:prstGeom prst="rect">
            <a:avLst/>
          </a:prstGeom>
          <a:solidFill>
            <a:srgbClr val="FFFFFF"/>
          </a:solidFill>
        </p:spPr>
        <p:txBody>
          <a:bodyPr wrap="square" rtlCol="0">
            <a:spAutoFit/>
          </a:bodyPr>
          <a:lstStyle/>
          <a:p>
            <a:endParaRPr lang="en-US" dirty="0"/>
          </a:p>
        </p:txBody>
      </p:sp>
      <p:sp>
        <p:nvSpPr>
          <p:cNvPr id="6" name="TextBox 5"/>
          <p:cNvSpPr txBox="1"/>
          <p:nvPr/>
        </p:nvSpPr>
        <p:spPr>
          <a:xfrm>
            <a:off x="5051131" y="1417638"/>
            <a:ext cx="3177405" cy="276999"/>
          </a:xfrm>
          <a:prstGeom prst="rect">
            <a:avLst/>
          </a:prstGeom>
          <a:solidFill>
            <a:srgbClr val="FFFFFF"/>
          </a:solidFill>
        </p:spPr>
        <p:txBody>
          <a:bodyPr wrap="square" rtlCol="0">
            <a:spAutoFit/>
          </a:bodyPr>
          <a:lstStyle/>
          <a:p>
            <a:endParaRPr lang="en-US" sz="1200" dirty="0"/>
          </a:p>
        </p:txBody>
      </p:sp>
    </p:spTree>
    <p:extLst>
      <p:ext uri="{BB962C8B-B14F-4D97-AF65-F5344CB8AC3E}">
        <p14:creationId xmlns:p14="http://schemas.microsoft.com/office/powerpoint/2010/main" val="2879333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9929"/>
            <a:ext cx="8229600" cy="1143000"/>
          </a:xfrm>
        </p:spPr>
        <p:txBody>
          <a:bodyPr>
            <a:normAutofit/>
          </a:bodyPr>
          <a:lstStyle/>
          <a:p>
            <a:r>
              <a:rPr lang="en-US" sz="3200" b="1" i="1" dirty="0" smtClean="0"/>
              <a:t>Non-</a:t>
            </a:r>
            <a:r>
              <a:rPr lang="en-US" sz="3200" b="1" i="1" dirty="0" err="1" smtClean="0"/>
              <a:t>reinfesting</a:t>
            </a:r>
            <a:r>
              <a:rPr lang="en-US" sz="3200" b="1" i="1" dirty="0" smtClean="0"/>
              <a:t> Buprestid Beetles</a:t>
            </a:r>
            <a:br>
              <a:rPr lang="en-US" sz="3200" b="1" i="1" dirty="0" smtClean="0"/>
            </a:br>
            <a:r>
              <a:rPr lang="en-US" sz="3200" b="1" i="1" u="sng" dirty="0" smtClean="0"/>
              <a:t>Metallic wood borers</a:t>
            </a:r>
            <a:endParaRPr lang="en-US" sz="3200" dirty="0"/>
          </a:p>
        </p:txBody>
      </p:sp>
      <p:sp>
        <p:nvSpPr>
          <p:cNvPr id="3" name="Content Placeholder 2"/>
          <p:cNvSpPr>
            <a:spLocks noGrp="1"/>
          </p:cNvSpPr>
          <p:nvPr>
            <p:ph idx="1"/>
          </p:nvPr>
        </p:nvSpPr>
        <p:spPr>
          <a:xfrm>
            <a:off x="735812" y="2014904"/>
            <a:ext cx="8229600" cy="4525963"/>
          </a:xfrm>
        </p:spPr>
        <p:txBody>
          <a:bodyPr>
            <a:noAutofit/>
          </a:bodyPr>
          <a:lstStyle/>
          <a:p>
            <a:r>
              <a:rPr lang="en-US" sz="2000" dirty="0" smtClean="0">
                <a:latin typeface="Cambria"/>
                <a:cs typeface="Cambria"/>
              </a:rPr>
              <a:t>They are called </a:t>
            </a:r>
            <a:r>
              <a:rPr lang="en-US" sz="2000" u="sng" dirty="0" smtClean="0">
                <a:latin typeface="Cambria"/>
                <a:cs typeface="Cambria"/>
              </a:rPr>
              <a:t>Metallic wood </a:t>
            </a:r>
          </a:p>
          <a:p>
            <a:pPr>
              <a:buNone/>
            </a:pPr>
            <a:r>
              <a:rPr lang="en-US" sz="2000" dirty="0" smtClean="0">
                <a:latin typeface="Cambria"/>
                <a:cs typeface="Cambria"/>
              </a:rPr>
              <a:t>       </a:t>
            </a:r>
            <a:r>
              <a:rPr lang="en-US" sz="2000" u="sng" dirty="0" smtClean="0">
                <a:latin typeface="Cambria"/>
                <a:cs typeface="Cambria"/>
              </a:rPr>
              <a:t>borers</a:t>
            </a:r>
            <a:r>
              <a:rPr lang="en-US" sz="2000" dirty="0" smtClean="0">
                <a:latin typeface="Cambria"/>
                <a:cs typeface="Cambria"/>
              </a:rPr>
              <a:t> as adults because of </a:t>
            </a:r>
          </a:p>
          <a:p>
            <a:pPr>
              <a:buNone/>
            </a:pPr>
            <a:r>
              <a:rPr lang="en-US" sz="2000" dirty="0" smtClean="0">
                <a:latin typeface="Cambria"/>
                <a:cs typeface="Cambria"/>
              </a:rPr>
              <a:t>       their metallic-like color.</a:t>
            </a:r>
          </a:p>
          <a:p>
            <a:pPr>
              <a:buNone/>
            </a:pPr>
            <a:endParaRPr lang="en-US" sz="2000" dirty="0" smtClean="0">
              <a:latin typeface="Cambria"/>
              <a:cs typeface="Cambria"/>
            </a:endParaRPr>
          </a:p>
          <a:p>
            <a:r>
              <a:rPr lang="en-US" sz="2000" dirty="0" smtClean="0">
                <a:latin typeface="Cambria"/>
                <a:cs typeface="Cambria"/>
              </a:rPr>
              <a:t> They are called </a:t>
            </a:r>
            <a:r>
              <a:rPr lang="en-US" sz="2000" u="sng" dirty="0" smtClean="0">
                <a:latin typeface="Cambria"/>
                <a:cs typeface="Cambria"/>
              </a:rPr>
              <a:t>flat-headed </a:t>
            </a:r>
          </a:p>
          <a:p>
            <a:pPr>
              <a:buNone/>
            </a:pPr>
            <a:r>
              <a:rPr lang="en-US" sz="2000" dirty="0" smtClean="0">
                <a:latin typeface="Cambria"/>
                <a:cs typeface="Cambria"/>
              </a:rPr>
              <a:t>       </a:t>
            </a:r>
            <a:r>
              <a:rPr lang="en-US" sz="2000" u="sng" dirty="0" smtClean="0">
                <a:latin typeface="Cambria"/>
                <a:cs typeface="Cambria"/>
              </a:rPr>
              <a:t>borers</a:t>
            </a:r>
            <a:r>
              <a:rPr lang="en-US" sz="2000" dirty="0" smtClean="0">
                <a:latin typeface="Cambria"/>
                <a:cs typeface="Cambria"/>
              </a:rPr>
              <a:t> as larvae because of </a:t>
            </a:r>
          </a:p>
          <a:p>
            <a:pPr>
              <a:buNone/>
            </a:pPr>
            <a:r>
              <a:rPr lang="en-US" sz="2000" dirty="0" smtClean="0">
                <a:latin typeface="Cambria"/>
                <a:cs typeface="Cambria"/>
              </a:rPr>
              <a:t>       the broad flattened-shape </a:t>
            </a:r>
          </a:p>
          <a:p>
            <a:pPr>
              <a:buNone/>
            </a:pPr>
            <a:r>
              <a:rPr lang="en-US" sz="2000" dirty="0" smtClean="0">
                <a:latin typeface="Cambria"/>
                <a:cs typeface="Cambria"/>
              </a:rPr>
              <a:t>       of the head of the larvae.</a:t>
            </a:r>
          </a:p>
          <a:p>
            <a:pPr>
              <a:buNone/>
            </a:pPr>
            <a:endParaRPr lang="en-US" sz="2000" dirty="0" smtClean="0">
              <a:latin typeface="Cambria"/>
              <a:cs typeface="Cambria"/>
            </a:endParaRPr>
          </a:p>
          <a:p>
            <a:r>
              <a:rPr lang="en-US" sz="2000" dirty="0" smtClean="0">
                <a:latin typeface="Cambria"/>
                <a:cs typeface="Cambria"/>
              </a:rPr>
              <a:t> They often are found under</a:t>
            </a:r>
          </a:p>
          <a:p>
            <a:pPr>
              <a:buNone/>
            </a:pPr>
            <a:r>
              <a:rPr lang="en-US" sz="2000" dirty="0" smtClean="0">
                <a:latin typeface="Cambria"/>
                <a:cs typeface="Cambria"/>
              </a:rPr>
              <a:t>        the bark of firewood.</a:t>
            </a:r>
          </a:p>
          <a:p>
            <a:pPr marL="0" indent="0">
              <a:buNone/>
            </a:pPr>
            <a:endParaRPr lang="en-US" sz="2400" dirty="0">
              <a:latin typeface="Cambria"/>
              <a:cs typeface="Cambria"/>
            </a:endParaRPr>
          </a:p>
        </p:txBody>
      </p:sp>
      <p:pic>
        <p:nvPicPr>
          <p:cNvPr id="4" name="Picture 2" descr="Borer Adult"/>
          <p:cNvPicPr>
            <a:picLocks noChangeAspect="1" noChangeArrowheads="1"/>
          </p:cNvPicPr>
          <p:nvPr/>
        </p:nvPicPr>
        <p:blipFill>
          <a:blip r:embed="rId2" cstate="print"/>
          <a:srcRect/>
          <a:stretch>
            <a:fillRect/>
          </a:stretch>
        </p:blipFill>
        <p:spPr bwMode="auto">
          <a:xfrm flipH="1">
            <a:off x="5181600" y="1905000"/>
            <a:ext cx="3562422" cy="1792962"/>
          </a:xfrm>
          <a:prstGeom prst="rect">
            <a:avLst/>
          </a:prstGeom>
          <a:noFill/>
          <a:ln w="9525">
            <a:solidFill>
              <a:schemeClr val="bg1"/>
            </a:solidFill>
            <a:miter lim="800000"/>
            <a:headEnd/>
            <a:tailEnd/>
          </a:ln>
        </p:spPr>
      </p:pic>
      <p:pic>
        <p:nvPicPr>
          <p:cNvPr id="5" name="Picture 2" descr="http://www.forestryimages.org/images/768x512/0007014.jpg"/>
          <p:cNvPicPr>
            <a:picLocks noChangeAspect="1" noChangeArrowheads="1"/>
          </p:cNvPicPr>
          <p:nvPr/>
        </p:nvPicPr>
        <p:blipFill>
          <a:blip r:embed="rId3" cstate="print"/>
          <a:srcRect/>
          <a:stretch>
            <a:fillRect/>
          </a:stretch>
        </p:blipFill>
        <p:spPr bwMode="auto">
          <a:xfrm>
            <a:off x="5181600" y="4038600"/>
            <a:ext cx="3546606" cy="2362199"/>
          </a:xfrm>
          <a:prstGeom prst="rect">
            <a:avLst/>
          </a:prstGeom>
          <a:noFill/>
        </p:spPr>
      </p:pic>
    </p:spTree>
    <p:extLst>
      <p:ext uri="{BB962C8B-B14F-4D97-AF65-F5344CB8AC3E}">
        <p14:creationId xmlns:p14="http://schemas.microsoft.com/office/powerpoint/2010/main" val="23960312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45"/>
            <a:ext cx="8229600" cy="1143000"/>
          </a:xfrm>
        </p:spPr>
        <p:txBody>
          <a:bodyPr>
            <a:normAutofit/>
          </a:bodyPr>
          <a:lstStyle/>
          <a:p>
            <a:r>
              <a:rPr lang="en-US" sz="3200" b="1" i="1" dirty="0" smtClean="0"/>
              <a:t>Non-</a:t>
            </a:r>
            <a:r>
              <a:rPr lang="en-US" sz="3200" b="1" i="1" dirty="0" err="1" smtClean="0"/>
              <a:t>reinfesting</a:t>
            </a:r>
            <a:r>
              <a:rPr lang="en-US" sz="3200" b="1" i="1" dirty="0" smtClean="0"/>
              <a:t> Buprestid Beetles</a:t>
            </a:r>
            <a:endParaRPr lang="en-US" sz="3200" dirty="0"/>
          </a:p>
        </p:txBody>
      </p:sp>
      <p:sp>
        <p:nvSpPr>
          <p:cNvPr id="3" name="Content Placeholder 2"/>
          <p:cNvSpPr>
            <a:spLocks noGrp="1"/>
          </p:cNvSpPr>
          <p:nvPr>
            <p:ph idx="1"/>
          </p:nvPr>
        </p:nvSpPr>
        <p:spPr>
          <a:xfrm>
            <a:off x="457200" y="993079"/>
            <a:ext cx="8229600" cy="5257800"/>
          </a:xfrm>
        </p:spPr>
        <p:txBody>
          <a:bodyPr>
            <a:noAutofit/>
          </a:bodyPr>
          <a:lstStyle/>
          <a:p>
            <a:r>
              <a:rPr lang="en-US" sz="2000" dirty="0" smtClean="0">
                <a:latin typeface="Cambria"/>
                <a:cs typeface="Cambria"/>
              </a:rPr>
              <a:t>Metallic wood borers infest trees </a:t>
            </a:r>
          </a:p>
          <a:p>
            <a:pPr marL="0" indent="0">
              <a:buNone/>
            </a:pPr>
            <a:r>
              <a:rPr lang="en-US" sz="2000" dirty="0">
                <a:latin typeface="Cambria"/>
                <a:cs typeface="Cambria"/>
              </a:rPr>
              <a:t> </a:t>
            </a:r>
            <a:r>
              <a:rPr lang="en-US" sz="2000" dirty="0" smtClean="0">
                <a:latin typeface="Cambria"/>
                <a:cs typeface="Cambria"/>
              </a:rPr>
              <a:t>     at the time of harvest before use </a:t>
            </a:r>
          </a:p>
          <a:p>
            <a:pPr>
              <a:buNone/>
            </a:pPr>
            <a:r>
              <a:rPr lang="en-US" sz="2000" dirty="0" smtClean="0">
                <a:latin typeface="Cambria"/>
                <a:cs typeface="Cambria"/>
              </a:rPr>
              <a:t>      in construction.</a:t>
            </a:r>
          </a:p>
          <a:p>
            <a:pPr>
              <a:buNone/>
            </a:pPr>
            <a:endParaRPr lang="en-US" sz="1600" dirty="0" smtClean="0">
              <a:latin typeface="Cambria"/>
              <a:cs typeface="Cambria"/>
            </a:endParaRPr>
          </a:p>
          <a:p>
            <a:r>
              <a:rPr lang="en-US" sz="2000" dirty="0" smtClean="0">
                <a:latin typeface="Cambria"/>
                <a:cs typeface="Cambria"/>
              </a:rPr>
              <a:t>A few Buprestids may have an </a:t>
            </a:r>
          </a:p>
          <a:p>
            <a:pPr marL="0" indent="0">
              <a:buNone/>
            </a:pPr>
            <a:r>
              <a:rPr lang="en-US" sz="2000" dirty="0">
                <a:latin typeface="Cambria"/>
                <a:cs typeface="Cambria"/>
              </a:rPr>
              <a:t> </a:t>
            </a:r>
            <a:r>
              <a:rPr lang="en-US" sz="2000" dirty="0" smtClean="0">
                <a:latin typeface="Cambria"/>
                <a:cs typeface="Cambria"/>
              </a:rPr>
              <a:t>     extremely long life cycle, </a:t>
            </a:r>
            <a:r>
              <a:rPr lang="en-US" sz="2000" dirty="0">
                <a:latin typeface="Cambria"/>
                <a:cs typeface="Cambria"/>
              </a:rPr>
              <a:t>w</a:t>
            </a:r>
            <a:r>
              <a:rPr lang="en-US" sz="2000" dirty="0" smtClean="0">
                <a:latin typeface="Cambria"/>
                <a:cs typeface="Cambria"/>
              </a:rPr>
              <a:t>hich </a:t>
            </a:r>
          </a:p>
          <a:p>
            <a:pPr marL="0" indent="0">
              <a:buNone/>
            </a:pPr>
            <a:r>
              <a:rPr lang="en-US" sz="2000" dirty="0">
                <a:latin typeface="Cambria"/>
                <a:cs typeface="Cambria"/>
              </a:rPr>
              <a:t> </a:t>
            </a:r>
            <a:r>
              <a:rPr lang="en-US" sz="2000" dirty="0" smtClean="0">
                <a:latin typeface="Cambria"/>
                <a:cs typeface="Cambria"/>
              </a:rPr>
              <a:t>     may be as long as 51 years.</a:t>
            </a:r>
          </a:p>
          <a:p>
            <a:pPr>
              <a:buNone/>
            </a:pPr>
            <a:endParaRPr lang="en-US" sz="1600" dirty="0" smtClean="0">
              <a:latin typeface="Cambria"/>
              <a:cs typeface="Cambria"/>
            </a:endParaRPr>
          </a:p>
          <a:p>
            <a:r>
              <a:rPr lang="en-US" sz="2000" dirty="0" smtClean="0">
                <a:latin typeface="Cambria"/>
                <a:cs typeface="Cambria"/>
              </a:rPr>
              <a:t>They may emerge from newly built homes that have been </a:t>
            </a:r>
          </a:p>
          <a:p>
            <a:pPr>
              <a:buNone/>
            </a:pPr>
            <a:r>
              <a:rPr lang="en-US" sz="2000" dirty="0" smtClean="0">
                <a:latin typeface="Cambria"/>
                <a:cs typeface="Cambria"/>
              </a:rPr>
              <a:t>      constructed with lumber that has not been kiln-dried.</a:t>
            </a:r>
          </a:p>
          <a:p>
            <a:pPr>
              <a:buNone/>
            </a:pPr>
            <a:endParaRPr lang="en-US" sz="1600" dirty="0" smtClean="0">
              <a:latin typeface="Cambria"/>
              <a:cs typeface="Cambria"/>
            </a:endParaRPr>
          </a:p>
          <a:p>
            <a:r>
              <a:rPr lang="en-US" sz="2000" dirty="0" smtClean="0">
                <a:latin typeface="Cambria"/>
                <a:cs typeface="Cambria"/>
              </a:rPr>
              <a:t>They are not a re-infesting wood boring beetle unless the </a:t>
            </a:r>
          </a:p>
          <a:p>
            <a:pPr>
              <a:buNone/>
            </a:pPr>
            <a:r>
              <a:rPr lang="en-US" sz="2000" dirty="0" smtClean="0">
                <a:latin typeface="Cambria"/>
                <a:cs typeface="Cambria"/>
              </a:rPr>
              <a:t>      wood used is wet, occasionally found in log cabin homes.</a:t>
            </a:r>
          </a:p>
          <a:p>
            <a:pPr>
              <a:buNone/>
            </a:pPr>
            <a:endParaRPr lang="en-US" sz="1600" dirty="0" smtClean="0">
              <a:latin typeface="Cambria"/>
              <a:cs typeface="Cambria"/>
            </a:endParaRPr>
          </a:p>
          <a:p>
            <a:r>
              <a:rPr lang="en-US" sz="2000" dirty="0" smtClean="0">
                <a:latin typeface="Cambria"/>
                <a:cs typeface="Cambria"/>
              </a:rPr>
              <a:t> Fumigation is generally not needed, nor recommended…</a:t>
            </a:r>
          </a:p>
          <a:p>
            <a:pPr marL="0" indent="0">
              <a:buNone/>
            </a:pPr>
            <a:r>
              <a:rPr lang="en-US" sz="2000" dirty="0">
                <a:latin typeface="Cambria"/>
                <a:cs typeface="Cambria"/>
              </a:rPr>
              <a:t> </a:t>
            </a:r>
            <a:r>
              <a:rPr lang="en-US" sz="2000" dirty="0" smtClean="0">
                <a:latin typeface="Cambria"/>
                <a:cs typeface="Cambria"/>
              </a:rPr>
              <a:t>      but that is up to the customer to decide.</a:t>
            </a:r>
          </a:p>
          <a:p>
            <a:endParaRPr lang="en-US" sz="2000" dirty="0" smtClean="0"/>
          </a:p>
          <a:p>
            <a:pPr>
              <a:buNone/>
            </a:pPr>
            <a:r>
              <a:rPr lang="en-US" sz="2000" dirty="0" smtClean="0"/>
              <a:t>    </a:t>
            </a:r>
          </a:p>
          <a:p>
            <a:pPr marL="0" indent="0">
              <a:buNone/>
            </a:pPr>
            <a:endParaRPr lang="en-US" sz="2000" dirty="0"/>
          </a:p>
        </p:txBody>
      </p:sp>
      <p:sp>
        <p:nvSpPr>
          <p:cNvPr id="5" name="Rectangle 4"/>
          <p:cNvSpPr/>
          <p:nvPr/>
        </p:nvSpPr>
        <p:spPr>
          <a:xfrm>
            <a:off x="4710496" y="1053170"/>
            <a:ext cx="3844968" cy="2452371"/>
          </a:xfrm>
          <a:prstGeom prst="rect">
            <a:avLst/>
          </a:prstGeom>
          <a:solidFill>
            <a:srgbClr val="62FFF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pic>
        <p:nvPicPr>
          <p:cNvPr id="6" name="Picture 16" descr="http://www.bugpeople.org/taxa/Coleoptera/Buprestidae/Buprestis_aurulenta/Buprestis_aurulenta(specimen)-R.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rot="5400000">
            <a:off x="4495197" y="1693007"/>
            <a:ext cx="1560494" cy="1170370"/>
          </a:xfrm>
          <a:prstGeom prst="rect">
            <a:avLst/>
          </a:prstGeom>
          <a:noFill/>
        </p:spPr>
      </p:pic>
      <p:pic>
        <p:nvPicPr>
          <p:cNvPr id="7" name="Picture 12" descr="http://www.zin.ru/ANIMALIA/Coleoptera/images/foto/eurythyrea_aurata.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21428338">
            <a:off x="5783994" y="1413337"/>
            <a:ext cx="872274" cy="1624346"/>
          </a:xfrm>
          <a:prstGeom prst="rect">
            <a:avLst/>
          </a:prstGeom>
          <a:noFill/>
        </p:spPr>
      </p:pic>
      <p:pic>
        <p:nvPicPr>
          <p:cNvPr id="8" name="Picture 8" descr="http://www.zin.ru/animalia/Coleoptera/images/h_800/coroebus_elatus_b.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flipH="1">
            <a:off x="6696263" y="1497945"/>
            <a:ext cx="866844" cy="1541055"/>
          </a:xfrm>
          <a:prstGeom prst="rect">
            <a:avLst/>
          </a:prstGeom>
          <a:noFill/>
        </p:spPr>
      </p:pic>
      <p:pic>
        <p:nvPicPr>
          <p:cNvPr id="9" name="Picture 4" descr="http://www.zin.ru/animalia/coleoptera/images/alter/Buprestis-octopunctata.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653077" y="1335779"/>
            <a:ext cx="794126" cy="1703221"/>
          </a:xfrm>
          <a:prstGeom prst="rect">
            <a:avLst/>
          </a:prstGeom>
          <a:noFill/>
        </p:spPr>
      </p:pic>
    </p:spTree>
    <p:extLst>
      <p:ext uri="{BB962C8B-B14F-4D97-AF65-F5344CB8AC3E}">
        <p14:creationId xmlns:p14="http://schemas.microsoft.com/office/powerpoint/2010/main" val="5987627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i="1" dirty="0" smtClean="0"/>
              <a:t>Non-</a:t>
            </a:r>
            <a:r>
              <a:rPr lang="en-US" sz="3600" b="1" i="1" dirty="0" err="1" smtClean="0"/>
              <a:t>reinfesting</a:t>
            </a:r>
            <a:r>
              <a:rPr lang="en-US" sz="3600" b="1" i="1" dirty="0" smtClean="0"/>
              <a:t> </a:t>
            </a:r>
            <a:r>
              <a:rPr lang="en-US" sz="3600" b="1" i="1" dirty="0" err="1" smtClean="0"/>
              <a:t>Scolytid</a:t>
            </a:r>
            <a:r>
              <a:rPr lang="en-US" sz="3600" b="1" i="1" dirty="0" smtClean="0"/>
              <a:t> Beetles</a:t>
            </a:r>
            <a:br>
              <a:rPr lang="en-US" sz="3600" b="1" i="1" dirty="0" smtClean="0"/>
            </a:br>
            <a:r>
              <a:rPr lang="en-US" sz="3600" b="1" i="1" u="sng" dirty="0" smtClean="0"/>
              <a:t>Bark beetles</a:t>
            </a:r>
            <a:endParaRPr lang="en-US" sz="3600" dirty="0"/>
          </a:p>
        </p:txBody>
      </p:sp>
      <p:sp>
        <p:nvSpPr>
          <p:cNvPr id="3" name="Content Placeholder 2"/>
          <p:cNvSpPr>
            <a:spLocks noGrp="1"/>
          </p:cNvSpPr>
          <p:nvPr>
            <p:ph idx="1"/>
          </p:nvPr>
        </p:nvSpPr>
        <p:spPr>
          <a:xfrm>
            <a:off x="630496" y="1833828"/>
            <a:ext cx="8229600" cy="4525963"/>
          </a:xfrm>
        </p:spPr>
        <p:txBody>
          <a:bodyPr>
            <a:normAutofit/>
          </a:bodyPr>
          <a:lstStyle/>
          <a:p>
            <a:r>
              <a:rPr lang="en-US" sz="2000" dirty="0" smtClean="0">
                <a:latin typeface="Cambria"/>
                <a:cs typeface="Cambria"/>
              </a:rPr>
              <a:t>They are called </a:t>
            </a:r>
            <a:r>
              <a:rPr lang="en-US" sz="2000" u="sng" dirty="0" smtClean="0">
                <a:latin typeface="Cambria"/>
                <a:cs typeface="Cambria"/>
              </a:rPr>
              <a:t>Bark beetles</a:t>
            </a:r>
          </a:p>
          <a:p>
            <a:pPr>
              <a:buNone/>
            </a:pPr>
            <a:r>
              <a:rPr lang="en-US" sz="2000" dirty="0" smtClean="0">
                <a:latin typeface="Cambria"/>
                <a:cs typeface="Cambria"/>
              </a:rPr>
              <a:t>      because as larvae, they feed </a:t>
            </a:r>
          </a:p>
          <a:p>
            <a:pPr>
              <a:buNone/>
            </a:pPr>
            <a:r>
              <a:rPr lang="en-US" sz="2000" dirty="0" smtClean="0">
                <a:latin typeface="Cambria"/>
                <a:cs typeface="Cambria"/>
              </a:rPr>
              <a:t>      on the underside of bark of </a:t>
            </a:r>
          </a:p>
          <a:p>
            <a:pPr>
              <a:buNone/>
            </a:pPr>
            <a:r>
              <a:rPr lang="en-US" sz="2000" dirty="0" smtClean="0">
                <a:latin typeface="Cambria"/>
                <a:cs typeface="Cambria"/>
              </a:rPr>
              <a:t>      dying, and dead trees.</a:t>
            </a:r>
          </a:p>
          <a:p>
            <a:pPr>
              <a:buNone/>
            </a:pPr>
            <a:endParaRPr lang="en-US" sz="2000" dirty="0">
              <a:latin typeface="Cambria"/>
              <a:cs typeface="Cambria"/>
            </a:endParaRPr>
          </a:p>
          <a:p>
            <a:r>
              <a:rPr lang="en-US" sz="2000" dirty="0" smtClean="0">
                <a:latin typeface="Cambria"/>
                <a:cs typeface="Cambria"/>
              </a:rPr>
              <a:t>They are only 1 to 6 mm</a:t>
            </a:r>
          </a:p>
          <a:p>
            <a:pPr marL="0" indent="0">
              <a:buNone/>
            </a:pPr>
            <a:r>
              <a:rPr lang="en-US" sz="2000" dirty="0">
                <a:latin typeface="Cambria"/>
                <a:cs typeface="Cambria"/>
              </a:rPr>
              <a:t> </a:t>
            </a:r>
            <a:r>
              <a:rPr lang="en-US" sz="2000" dirty="0" smtClean="0">
                <a:latin typeface="Cambria"/>
                <a:cs typeface="Cambria"/>
              </a:rPr>
              <a:t>     in size.</a:t>
            </a:r>
          </a:p>
          <a:p>
            <a:pPr>
              <a:buNone/>
            </a:pPr>
            <a:r>
              <a:rPr lang="en-US" sz="2000" dirty="0" smtClean="0">
                <a:latin typeface="Cambria"/>
                <a:cs typeface="Cambria"/>
              </a:rPr>
              <a:t> </a:t>
            </a:r>
          </a:p>
          <a:p>
            <a:r>
              <a:rPr lang="en-US" sz="2000" dirty="0" smtClean="0">
                <a:latin typeface="Cambria"/>
                <a:cs typeface="Cambria"/>
              </a:rPr>
              <a:t>They do </a:t>
            </a:r>
            <a:r>
              <a:rPr lang="en-US" sz="2000" u="sng" dirty="0" smtClean="0">
                <a:latin typeface="Cambria"/>
                <a:cs typeface="Cambria"/>
              </a:rPr>
              <a:t>not</a:t>
            </a:r>
            <a:r>
              <a:rPr lang="en-US" sz="2000" dirty="0" smtClean="0">
                <a:latin typeface="Cambria"/>
                <a:cs typeface="Cambria"/>
              </a:rPr>
              <a:t> damage structural wood of homes and do </a:t>
            </a:r>
            <a:r>
              <a:rPr lang="en-US" sz="2000" u="sng" dirty="0" smtClean="0">
                <a:latin typeface="Cambria"/>
                <a:cs typeface="Cambria"/>
              </a:rPr>
              <a:t>not</a:t>
            </a:r>
            <a:r>
              <a:rPr lang="en-US" sz="2000" dirty="0" smtClean="0">
                <a:latin typeface="Cambria"/>
                <a:cs typeface="Cambria"/>
              </a:rPr>
              <a:t> need </a:t>
            </a:r>
            <a:endParaRPr lang="en-US" sz="2000" dirty="0">
              <a:latin typeface="Cambria"/>
              <a:cs typeface="Cambria"/>
            </a:endParaRPr>
          </a:p>
          <a:p>
            <a:pPr marL="0" indent="0">
              <a:buNone/>
            </a:pPr>
            <a:r>
              <a:rPr lang="en-US" sz="2000" dirty="0" smtClean="0">
                <a:latin typeface="Cambria"/>
                <a:cs typeface="Cambria"/>
              </a:rPr>
              <a:t>       to be controlled</a:t>
            </a:r>
            <a:r>
              <a:rPr lang="en-US" sz="2000" dirty="0" smtClean="0"/>
              <a:t>.</a:t>
            </a:r>
          </a:p>
          <a:p>
            <a:pPr marL="0" indent="0">
              <a:buNone/>
            </a:pPr>
            <a:endParaRPr lang="en-US" dirty="0"/>
          </a:p>
        </p:txBody>
      </p:sp>
      <p:pic>
        <p:nvPicPr>
          <p:cNvPr id="4" name="Picture 2" descr="http://insectspictures.net/Bark-Beetles.jpg"/>
          <p:cNvPicPr>
            <a:picLocks noChangeAspect="1" noChangeArrowheads="1"/>
          </p:cNvPicPr>
          <p:nvPr/>
        </p:nvPicPr>
        <p:blipFill>
          <a:blip r:embed="rId2" cstate="print"/>
          <a:srcRect/>
          <a:stretch>
            <a:fillRect/>
          </a:stretch>
        </p:blipFill>
        <p:spPr bwMode="auto">
          <a:xfrm>
            <a:off x="4612809" y="1833828"/>
            <a:ext cx="3761334" cy="2514600"/>
          </a:xfrm>
          <a:prstGeom prst="rect">
            <a:avLst/>
          </a:prstGeom>
          <a:noFill/>
        </p:spPr>
      </p:pic>
    </p:spTree>
    <p:extLst>
      <p:ext uri="{BB962C8B-B14F-4D97-AF65-F5344CB8AC3E}">
        <p14:creationId xmlns:p14="http://schemas.microsoft.com/office/powerpoint/2010/main" val="26213755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565"/>
            <a:ext cx="8229600" cy="1143000"/>
          </a:xfrm>
        </p:spPr>
        <p:txBody>
          <a:bodyPr/>
          <a:lstStyle/>
          <a:p>
            <a:r>
              <a:rPr lang="en-US" sz="3200" b="1" i="1" dirty="0" smtClean="0"/>
              <a:t>Non-</a:t>
            </a:r>
            <a:r>
              <a:rPr lang="en-US" sz="3200" b="1" i="1" dirty="0" err="1" smtClean="0"/>
              <a:t>reinfesting</a:t>
            </a:r>
            <a:r>
              <a:rPr lang="en-US" sz="3200" b="1" i="1" dirty="0" smtClean="0"/>
              <a:t> </a:t>
            </a:r>
            <a:r>
              <a:rPr lang="en-US" sz="3200" b="1" i="1" dirty="0" err="1" smtClean="0"/>
              <a:t>Scolytid</a:t>
            </a:r>
            <a:r>
              <a:rPr lang="en-US" sz="3200" b="1" i="1" dirty="0" smtClean="0"/>
              <a:t> Beetles</a:t>
            </a:r>
            <a:endParaRPr lang="en-US" sz="3200" dirty="0"/>
          </a:p>
        </p:txBody>
      </p:sp>
      <p:sp>
        <p:nvSpPr>
          <p:cNvPr id="3" name="Content Placeholder 2"/>
          <p:cNvSpPr>
            <a:spLocks noGrp="1"/>
          </p:cNvSpPr>
          <p:nvPr>
            <p:ph idx="1"/>
          </p:nvPr>
        </p:nvSpPr>
        <p:spPr>
          <a:xfrm>
            <a:off x="914400" y="1557128"/>
            <a:ext cx="8229600" cy="4525963"/>
          </a:xfrm>
        </p:spPr>
        <p:txBody>
          <a:bodyPr>
            <a:noAutofit/>
          </a:bodyPr>
          <a:lstStyle/>
          <a:p>
            <a:r>
              <a:rPr lang="en-US" sz="2000" dirty="0" smtClean="0">
                <a:latin typeface="Cambria"/>
                <a:cs typeface="Cambria"/>
              </a:rPr>
              <a:t>The larvae make </a:t>
            </a:r>
            <a:r>
              <a:rPr lang="en-US" sz="2000" u="sng" dirty="0" smtClean="0">
                <a:latin typeface="Cambria"/>
                <a:cs typeface="Cambria"/>
              </a:rPr>
              <a:t>finger-like galleries</a:t>
            </a:r>
            <a:r>
              <a:rPr lang="en-US" sz="2000" dirty="0" smtClean="0">
                <a:latin typeface="Cambria"/>
                <a:cs typeface="Cambria"/>
              </a:rPr>
              <a:t>  </a:t>
            </a:r>
          </a:p>
          <a:p>
            <a:pPr>
              <a:buNone/>
            </a:pPr>
            <a:r>
              <a:rPr lang="en-US" sz="2000" dirty="0" smtClean="0">
                <a:latin typeface="Cambria"/>
                <a:cs typeface="Cambria"/>
              </a:rPr>
              <a:t>      at the interface between the sapwood</a:t>
            </a:r>
          </a:p>
          <a:p>
            <a:pPr>
              <a:buNone/>
            </a:pPr>
            <a:r>
              <a:rPr lang="en-US" sz="2000" dirty="0" smtClean="0">
                <a:latin typeface="Cambria"/>
                <a:cs typeface="Cambria"/>
              </a:rPr>
              <a:t>      and the bark, on the underside of the</a:t>
            </a:r>
          </a:p>
          <a:p>
            <a:pPr>
              <a:buNone/>
            </a:pPr>
            <a:r>
              <a:rPr lang="en-US" sz="2000" dirty="0" smtClean="0">
                <a:latin typeface="Cambria"/>
                <a:cs typeface="Cambria"/>
              </a:rPr>
              <a:t>      bark.</a:t>
            </a:r>
          </a:p>
          <a:p>
            <a:pPr>
              <a:buNone/>
            </a:pPr>
            <a:endParaRPr lang="en-US" sz="2000" dirty="0" smtClean="0">
              <a:latin typeface="Cambria"/>
              <a:cs typeface="Cambria"/>
            </a:endParaRPr>
          </a:p>
          <a:p>
            <a:r>
              <a:rPr lang="en-US" sz="2000" dirty="0" smtClean="0">
                <a:latin typeface="Cambria"/>
                <a:cs typeface="Cambria"/>
              </a:rPr>
              <a:t>They do </a:t>
            </a:r>
            <a:r>
              <a:rPr lang="en-US" sz="2000" u="sng" dirty="0" smtClean="0">
                <a:latin typeface="Cambria"/>
                <a:cs typeface="Cambria"/>
              </a:rPr>
              <a:t>not</a:t>
            </a:r>
            <a:r>
              <a:rPr lang="en-US" sz="2000" dirty="0" smtClean="0">
                <a:latin typeface="Cambria"/>
                <a:cs typeface="Cambria"/>
              </a:rPr>
              <a:t> make galleries in the </a:t>
            </a:r>
          </a:p>
          <a:p>
            <a:pPr>
              <a:buNone/>
            </a:pPr>
            <a:r>
              <a:rPr lang="en-US" sz="2000" dirty="0" smtClean="0">
                <a:latin typeface="Cambria"/>
                <a:cs typeface="Cambria"/>
              </a:rPr>
              <a:t>      sapwood or heartwood of the tree,  </a:t>
            </a:r>
          </a:p>
          <a:p>
            <a:pPr>
              <a:buNone/>
            </a:pPr>
            <a:r>
              <a:rPr lang="en-US" sz="2000" dirty="0" smtClean="0">
                <a:latin typeface="Cambria"/>
                <a:cs typeface="Cambria"/>
              </a:rPr>
              <a:t>      so they do </a:t>
            </a:r>
            <a:r>
              <a:rPr lang="en-US" sz="2000" u="sng" dirty="0" smtClean="0">
                <a:latin typeface="Cambria"/>
                <a:cs typeface="Cambria"/>
              </a:rPr>
              <a:t>not</a:t>
            </a:r>
            <a:r>
              <a:rPr lang="en-US" sz="2000" dirty="0" smtClean="0">
                <a:latin typeface="Cambria"/>
                <a:cs typeface="Cambria"/>
              </a:rPr>
              <a:t> damage wood that  </a:t>
            </a:r>
          </a:p>
          <a:p>
            <a:pPr>
              <a:buNone/>
            </a:pPr>
            <a:r>
              <a:rPr lang="en-US" sz="2000" dirty="0" smtClean="0">
                <a:latin typeface="Cambria"/>
                <a:cs typeface="Cambria"/>
              </a:rPr>
              <a:t>      will become structural wood.</a:t>
            </a:r>
          </a:p>
          <a:p>
            <a:pPr>
              <a:buNone/>
            </a:pPr>
            <a:endParaRPr lang="en-US" sz="2000" dirty="0" smtClean="0">
              <a:latin typeface="Cambria"/>
              <a:cs typeface="Cambria"/>
            </a:endParaRPr>
          </a:p>
          <a:p>
            <a:r>
              <a:rPr lang="en-US" sz="2000" dirty="0" smtClean="0">
                <a:latin typeface="Cambria"/>
                <a:cs typeface="Cambria"/>
              </a:rPr>
              <a:t>While feeding, they often </a:t>
            </a:r>
            <a:r>
              <a:rPr lang="en-US" sz="2000" u="sng" dirty="0" smtClean="0">
                <a:latin typeface="Cambria"/>
                <a:cs typeface="Cambria"/>
              </a:rPr>
              <a:t>transmit</a:t>
            </a:r>
          </a:p>
          <a:p>
            <a:pPr>
              <a:buNone/>
            </a:pPr>
            <a:r>
              <a:rPr lang="en-US" sz="2000" dirty="0" smtClean="0">
                <a:latin typeface="Cambria"/>
                <a:cs typeface="Cambria"/>
              </a:rPr>
              <a:t>      </a:t>
            </a:r>
            <a:r>
              <a:rPr lang="en-US" sz="2000" u="sng" dirty="0" smtClean="0">
                <a:latin typeface="Cambria"/>
                <a:cs typeface="Cambria"/>
              </a:rPr>
              <a:t>pathogens</a:t>
            </a:r>
            <a:r>
              <a:rPr lang="en-US" sz="2000" dirty="0" smtClean="0">
                <a:latin typeface="Cambria"/>
                <a:cs typeface="Cambria"/>
              </a:rPr>
              <a:t> that may end up killing</a:t>
            </a:r>
          </a:p>
          <a:p>
            <a:pPr>
              <a:buNone/>
            </a:pPr>
            <a:r>
              <a:rPr lang="en-US" sz="2000" dirty="0" smtClean="0">
                <a:latin typeface="Cambria"/>
                <a:cs typeface="Cambria"/>
              </a:rPr>
              <a:t>      the tree.</a:t>
            </a:r>
          </a:p>
          <a:p>
            <a:pPr marL="0" indent="0">
              <a:buNone/>
            </a:pPr>
            <a:endParaRPr lang="en-US" sz="2400" dirty="0">
              <a:latin typeface="Cambria"/>
              <a:cs typeface="Cambria"/>
            </a:endParaRPr>
          </a:p>
        </p:txBody>
      </p:sp>
      <p:pic>
        <p:nvPicPr>
          <p:cNvPr id="4" name="Picture 5" descr="fig2gallery"/>
          <p:cNvPicPr>
            <a:picLocks noChangeAspect="1" noChangeArrowheads="1"/>
          </p:cNvPicPr>
          <p:nvPr/>
        </p:nvPicPr>
        <p:blipFill>
          <a:blip r:embed="rId2" cstate="print"/>
          <a:srcRect/>
          <a:stretch>
            <a:fillRect/>
          </a:stretch>
        </p:blipFill>
        <p:spPr bwMode="auto">
          <a:xfrm rot="5400000">
            <a:off x="5894987" y="589287"/>
            <a:ext cx="2286000" cy="2882948"/>
          </a:xfrm>
          <a:prstGeom prst="rect">
            <a:avLst/>
          </a:prstGeom>
          <a:noFill/>
          <a:ln w="9525">
            <a:noFill/>
            <a:miter lim="800000"/>
            <a:headEnd/>
            <a:tailEnd/>
          </a:ln>
        </p:spPr>
      </p:pic>
      <p:pic>
        <p:nvPicPr>
          <p:cNvPr id="5" name="Picture 2" descr="boxb22"/>
          <p:cNvPicPr>
            <a:picLocks noChangeAspect="1" noChangeArrowheads="1"/>
          </p:cNvPicPr>
          <p:nvPr/>
        </p:nvPicPr>
        <p:blipFill>
          <a:blip r:embed="rId3" cstate="print"/>
          <a:srcRect/>
          <a:stretch>
            <a:fillRect/>
          </a:stretch>
        </p:blipFill>
        <p:spPr bwMode="auto">
          <a:xfrm>
            <a:off x="6142661" y="3276600"/>
            <a:ext cx="2336800" cy="1752600"/>
          </a:xfrm>
          <a:prstGeom prst="rect">
            <a:avLst/>
          </a:prstGeom>
          <a:noFill/>
          <a:ln w="9525">
            <a:solidFill>
              <a:schemeClr val="bg1"/>
            </a:solidFill>
            <a:miter lim="800000"/>
            <a:headEnd/>
            <a:tailEnd/>
          </a:ln>
        </p:spPr>
      </p:pic>
      <p:pic>
        <p:nvPicPr>
          <p:cNvPr id="6" name="Picture 4" descr="http://wwwdelivery.superstock.com/WI/223/4201/PreviewComp/SuperStock_4201-17494.jpg"/>
          <p:cNvPicPr>
            <a:picLocks noChangeAspect="1" noChangeArrowheads="1"/>
          </p:cNvPicPr>
          <p:nvPr/>
        </p:nvPicPr>
        <p:blipFill>
          <a:blip r:embed="rId4" cstate="print"/>
          <a:srcRect/>
          <a:stretch>
            <a:fillRect/>
          </a:stretch>
        </p:blipFill>
        <p:spPr bwMode="auto">
          <a:xfrm>
            <a:off x="6117261" y="5125866"/>
            <a:ext cx="2362199" cy="1579298"/>
          </a:xfrm>
          <a:prstGeom prst="rect">
            <a:avLst/>
          </a:prstGeom>
          <a:noFill/>
        </p:spPr>
      </p:pic>
      <p:sp>
        <p:nvSpPr>
          <p:cNvPr id="7" name="TextBox 6"/>
          <p:cNvSpPr txBox="1"/>
          <p:nvPr/>
        </p:nvSpPr>
        <p:spPr>
          <a:xfrm>
            <a:off x="5557644" y="887761"/>
            <a:ext cx="3103756" cy="369332"/>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5596513" y="1256565"/>
            <a:ext cx="520748" cy="5632312"/>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2855568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7907"/>
            <a:ext cx="8229600" cy="1143000"/>
          </a:xfrm>
        </p:spPr>
        <p:txBody>
          <a:bodyPr>
            <a:normAutofit/>
          </a:bodyPr>
          <a:lstStyle/>
          <a:p>
            <a:r>
              <a:rPr lang="en-US" sz="3200" b="1" i="1" dirty="0" smtClean="0"/>
              <a:t>Non-</a:t>
            </a:r>
            <a:r>
              <a:rPr lang="en-US" sz="3200" b="1" i="1" dirty="0" err="1" smtClean="0"/>
              <a:t>reinfesting</a:t>
            </a:r>
            <a:r>
              <a:rPr lang="en-US" sz="3200" b="1" i="1" dirty="0" smtClean="0"/>
              <a:t> </a:t>
            </a:r>
            <a:r>
              <a:rPr lang="en-US" sz="3200" b="1" i="1" dirty="0" err="1" smtClean="0"/>
              <a:t>Scolytid</a:t>
            </a:r>
            <a:r>
              <a:rPr lang="en-US" sz="3200" b="1" i="1" dirty="0" smtClean="0"/>
              <a:t> &amp; </a:t>
            </a:r>
            <a:r>
              <a:rPr lang="en-US" sz="3200" b="1" i="1" dirty="0" err="1" smtClean="0"/>
              <a:t>Platypodid</a:t>
            </a:r>
            <a:r>
              <a:rPr lang="en-US" sz="3200" b="1" i="1" dirty="0" smtClean="0"/>
              <a:t> Beetles</a:t>
            </a:r>
            <a:r>
              <a:rPr lang="en-US" sz="3200" b="1" i="1" dirty="0"/>
              <a:t/>
            </a:r>
            <a:br>
              <a:rPr lang="en-US" sz="3200" b="1" i="1" dirty="0"/>
            </a:br>
            <a:r>
              <a:rPr lang="en-US" sz="3200" b="1" i="1" u="sng" dirty="0" smtClean="0"/>
              <a:t>Ambrosia beetles</a:t>
            </a:r>
            <a:endParaRPr lang="en-US" sz="3200" dirty="0"/>
          </a:p>
        </p:txBody>
      </p:sp>
      <p:sp>
        <p:nvSpPr>
          <p:cNvPr id="3" name="Content Placeholder 2"/>
          <p:cNvSpPr>
            <a:spLocks noGrp="1"/>
          </p:cNvSpPr>
          <p:nvPr>
            <p:ph idx="1"/>
          </p:nvPr>
        </p:nvSpPr>
        <p:spPr>
          <a:xfrm>
            <a:off x="561278" y="1992456"/>
            <a:ext cx="8229600" cy="4247537"/>
          </a:xfrm>
        </p:spPr>
        <p:txBody>
          <a:bodyPr>
            <a:normAutofit fontScale="85000" lnSpcReduction="20000"/>
          </a:bodyPr>
          <a:lstStyle/>
          <a:p>
            <a:r>
              <a:rPr lang="en-US" sz="2400" dirty="0" smtClean="0">
                <a:latin typeface="Cambria"/>
                <a:cs typeface="Cambria"/>
              </a:rPr>
              <a:t>They are called Ambrosia beetles.</a:t>
            </a:r>
          </a:p>
          <a:p>
            <a:endParaRPr lang="en-US" sz="2400" dirty="0" smtClean="0">
              <a:latin typeface="Cambria"/>
              <a:cs typeface="Cambria"/>
            </a:endParaRPr>
          </a:p>
          <a:p>
            <a:r>
              <a:rPr lang="en-US" sz="2400" dirty="0" smtClean="0">
                <a:latin typeface="Cambria"/>
                <a:cs typeface="Cambria"/>
              </a:rPr>
              <a:t>They attack dead or dying trees </a:t>
            </a:r>
          </a:p>
          <a:p>
            <a:pPr>
              <a:buNone/>
            </a:pPr>
            <a:r>
              <a:rPr lang="en-US" sz="2400" dirty="0" smtClean="0">
                <a:latin typeface="Cambria"/>
                <a:cs typeface="Cambria"/>
              </a:rPr>
              <a:t>      and lay their eggs in the galleries</a:t>
            </a:r>
          </a:p>
          <a:p>
            <a:pPr>
              <a:buNone/>
            </a:pPr>
            <a:r>
              <a:rPr lang="en-US" sz="2400" dirty="0" smtClean="0">
                <a:latin typeface="Cambria"/>
                <a:cs typeface="Cambria"/>
              </a:rPr>
              <a:t>      they make.</a:t>
            </a:r>
          </a:p>
          <a:p>
            <a:pPr>
              <a:buNone/>
            </a:pPr>
            <a:endParaRPr lang="en-US" sz="2400" dirty="0" smtClean="0">
              <a:latin typeface="Cambria"/>
              <a:cs typeface="Cambria"/>
            </a:endParaRPr>
          </a:p>
          <a:p>
            <a:pPr>
              <a:buNone/>
            </a:pPr>
            <a:endParaRPr lang="en-US" sz="2400" dirty="0" smtClean="0">
              <a:latin typeface="Cambria"/>
              <a:cs typeface="Cambria"/>
            </a:endParaRPr>
          </a:p>
          <a:p>
            <a:pPr>
              <a:buNone/>
            </a:pPr>
            <a:endParaRPr lang="en-US" sz="2400" dirty="0" smtClean="0">
              <a:latin typeface="Cambria"/>
              <a:cs typeface="Cambria"/>
            </a:endParaRPr>
          </a:p>
          <a:p>
            <a:pPr>
              <a:buNone/>
            </a:pPr>
            <a:endParaRPr lang="en-US" sz="2400" dirty="0" smtClean="0">
              <a:latin typeface="Cambria"/>
              <a:cs typeface="Cambria"/>
            </a:endParaRPr>
          </a:p>
          <a:p>
            <a:r>
              <a:rPr lang="en-US" sz="2400" dirty="0" smtClean="0">
                <a:latin typeface="Cambria"/>
                <a:cs typeface="Cambria"/>
              </a:rPr>
              <a:t>They do </a:t>
            </a:r>
            <a:r>
              <a:rPr lang="en-US" sz="2400" u="sng" dirty="0" smtClean="0">
                <a:latin typeface="Cambria"/>
                <a:cs typeface="Cambria"/>
              </a:rPr>
              <a:t>not</a:t>
            </a:r>
            <a:r>
              <a:rPr lang="en-US" sz="2400" dirty="0" smtClean="0">
                <a:latin typeface="Cambria"/>
                <a:cs typeface="Cambria"/>
              </a:rPr>
              <a:t> damage structural</a:t>
            </a:r>
          </a:p>
          <a:p>
            <a:pPr>
              <a:buNone/>
            </a:pPr>
            <a:r>
              <a:rPr lang="en-US" sz="2400" dirty="0" smtClean="0">
                <a:latin typeface="Cambria"/>
                <a:cs typeface="Cambria"/>
              </a:rPr>
              <a:t>      wood of homes.</a:t>
            </a:r>
          </a:p>
          <a:p>
            <a:pPr>
              <a:buNone/>
            </a:pPr>
            <a:endParaRPr lang="en-US" sz="2400" dirty="0" smtClean="0">
              <a:latin typeface="Cambria"/>
              <a:cs typeface="Cambria"/>
            </a:endParaRPr>
          </a:p>
          <a:p>
            <a:r>
              <a:rPr lang="en-US" sz="2400" u="sng" dirty="0" smtClean="0">
                <a:latin typeface="Cambria"/>
                <a:cs typeface="Cambria"/>
              </a:rPr>
              <a:t>No</a:t>
            </a:r>
            <a:r>
              <a:rPr lang="en-US" sz="2400" dirty="0" smtClean="0">
                <a:latin typeface="Cambria"/>
                <a:cs typeface="Cambria"/>
              </a:rPr>
              <a:t> control is needed.</a:t>
            </a:r>
          </a:p>
          <a:p>
            <a:pPr marL="0" indent="0">
              <a:buNone/>
            </a:pPr>
            <a:endParaRPr lang="en-US" dirty="0"/>
          </a:p>
        </p:txBody>
      </p:sp>
      <p:pic>
        <p:nvPicPr>
          <p:cNvPr id="4" name="Picture 2" descr="http://cisr.ucr.edu/blog/wp-content/uploads/2009/10/redbay_ambrosia_beetle_01.jpg"/>
          <p:cNvPicPr>
            <a:picLocks noChangeAspect="1" noChangeArrowheads="1"/>
          </p:cNvPicPr>
          <p:nvPr/>
        </p:nvPicPr>
        <p:blipFill>
          <a:blip r:embed="rId2" cstate="print"/>
          <a:srcRect/>
          <a:stretch>
            <a:fillRect/>
          </a:stretch>
        </p:blipFill>
        <p:spPr bwMode="auto">
          <a:xfrm>
            <a:off x="5042829" y="1676400"/>
            <a:ext cx="3238792" cy="2346325"/>
          </a:xfrm>
          <a:prstGeom prst="rect">
            <a:avLst/>
          </a:prstGeom>
          <a:noFill/>
        </p:spPr>
      </p:pic>
      <p:sp>
        <p:nvSpPr>
          <p:cNvPr id="5" name="TextBox 4"/>
          <p:cNvSpPr txBox="1"/>
          <p:nvPr/>
        </p:nvSpPr>
        <p:spPr>
          <a:xfrm>
            <a:off x="6356195" y="3909122"/>
            <a:ext cx="520390" cy="215444"/>
          </a:xfrm>
          <a:prstGeom prst="rect">
            <a:avLst/>
          </a:prstGeom>
          <a:solidFill>
            <a:srgbClr val="FFFFFF"/>
          </a:solidFill>
        </p:spPr>
        <p:txBody>
          <a:bodyPr wrap="square" rtlCol="0">
            <a:spAutoFit/>
          </a:bodyPr>
          <a:lstStyle/>
          <a:p>
            <a:endParaRPr lang="en-US" sz="800" dirty="0"/>
          </a:p>
        </p:txBody>
      </p:sp>
      <p:sp>
        <p:nvSpPr>
          <p:cNvPr id="6" name="TextBox 5"/>
          <p:cNvSpPr txBox="1"/>
          <p:nvPr/>
        </p:nvSpPr>
        <p:spPr>
          <a:xfrm>
            <a:off x="5042829" y="3909122"/>
            <a:ext cx="3748049" cy="369332"/>
          </a:xfrm>
          <a:prstGeom prst="rect">
            <a:avLst/>
          </a:prstGeom>
          <a:solidFill>
            <a:srgbClr val="FFFFFF"/>
          </a:solidFill>
        </p:spPr>
        <p:txBody>
          <a:bodyPr wrap="square" rtlCol="0">
            <a:spAutoFit/>
          </a:bodyPr>
          <a:lstStyle/>
          <a:p>
            <a:endParaRPr lang="en-US" dirty="0"/>
          </a:p>
        </p:txBody>
      </p:sp>
      <p:pic>
        <p:nvPicPr>
          <p:cNvPr id="7" name="Picture 4" descr="http://www.clemson.edu/extension/hgic/tyk/2009/images/tyk03_ambrosia_beetle.jpg"/>
          <p:cNvPicPr>
            <a:picLocks noChangeAspect="1" noChangeArrowheads="1"/>
          </p:cNvPicPr>
          <p:nvPr/>
        </p:nvPicPr>
        <p:blipFill>
          <a:blip r:embed="rId3" cstate="print"/>
          <a:srcRect/>
          <a:stretch>
            <a:fillRect/>
          </a:stretch>
        </p:blipFill>
        <p:spPr bwMode="auto">
          <a:xfrm>
            <a:off x="5261825" y="4410405"/>
            <a:ext cx="2724958" cy="2098218"/>
          </a:xfrm>
          <a:prstGeom prst="rect">
            <a:avLst/>
          </a:prstGeom>
          <a:noFill/>
        </p:spPr>
      </p:pic>
      <p:sp>
        <p:nvSpPr>
          <p:cNvPr id="8" name="TextBox 7"/>
          <p:cNvSpPr txBox="1"/>
          <p:nvPr/>
        </p:nvSpPr>
        <p:spPr>
          <a:xfrm>
            <a:off x="5199756" y="6405756"/>
            <a:ext cx="3228278" cy="369332"/>
          </a:xfrm>
          <a:prstGeom prst="rect">
            <a:avLst/>
          </a:prstGeom>
          <a:solidFill>
            <a:srgbClr val="FFFFFF"/>
          </a:solidFill>
        </p:spPr>
        <p:txBody>
          <a:bodyPr wrap="square" rtlCol="0">
            <a:spAutoFit/>
          </a:bodyPr>
          <a:lstStyle/>
          <a:p>
            <a:endParaRPr lang="en-US" dirty="0"/>
          </a:p>
        </p:txBody>
      </p:sp>
      <p:pic>
        <p:nvPicPr>
          <p:cNvPr id="9" name="Picture 6" descr="http://www.barkbeetles.org/images/768x512/2912072.jpg"/>
          <p:cNvPicPr>
            <a:picLocks noChangeAspect="1" noChangeArrowheads="1"/>
          </p:cNvPicPr>
          <p:nvPr/>
        </p:nvPicPr>
        <p:blipFill>
          <a:blip r:embed="rId4" cstate="print"/>
          <a:srcRect/>
          <a:stretch>
            <a:fillRect/>
          </a:stretch>
        </p:blipFill>
        <p:spPr bwMode="auto">
          <a:xfrm>
            <a:off x="2449843" y="3498311"/>
            <a:ext cx="1706027" cy="1042942"/>
          </a:xfrm>
          <a:prstGeom prst="rect">
            <a:avLst/>
          </a:prstGeom>
          <a:noFill/>
        </p:spPr>
      </p:pic>
      <p:sp>
        <p:nvSpPr>
          <p:cNvPr id="10" name="TextBox 9"/>
          <p:cNvSpPr txBox="1"/>
          <p:nvPr/>
        </p:nvSpPr>
        <p:spPr>
          <a:xfrm>
            <a:off x="4567950" y="4019782"/>
            <a:ext cx="4081043" cy="307777"/>
          </a:xfrm>
          <a:prstGeom prst="rect">
            <a:avLst/>
          </a:prstGeom>
          <a:noFill/>
        </p:spPr>
        <p:txBody>
          <a:bodyPr wrap="square" rtlCol="0">
            <a:spAutoFit/>
          </a:bodyPr>
          <a:lstStyle/>
          <a:p>
            <a:pPr algn="ctr"/>
            <a:r>
              <a:rPr lang="en-US" sz="1400" b="1" dirty="0">
                <a:latin typeface="Cambria"/>
                <a:cs typeface="Cambria"/>
              </a:rPr>
              <a:t>2</a:t>
            </a:r>
            <a:r>
              <a:rPr lang="en-US" sz="1400" b="1" dirty="0" smtClean="0">
                <a:latin typeface="Cambria"/>
                <a:cs typeface="Cambria"/>
              </a:rPr>
              <a:t> to several mm in length</a:t>
            </a:r>
            <a:endParaRPr lang="en-US" sz="1400" b="1" dirty="0">
              <a:latin typeface="Cambria"/>
              <a:cs typeface="Cambria"/>
            </a:endParaRPr>
          </a:p>
        </p:txBody>
      </p:sp>
    </p:spTree>
    <p:extLst>
      <p:ext uri="{BB962C8B-B14F-4D97-AF65-F5344CB8AC3E}">
        <p14:creationId xmlns:p14="http://schemas.microsoft.com/office/powerpoint/2010/main" val="10252149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898"/>
            <a:ext cx="8229600" cy="1143000"/>
          </a:xfrm>
        </p:spPr>
        <p:txBody>
          <a:bodyPr>
            <a:normAutofit/>
          </a:bodyPr>
          <a:lstStyle/>
          <a:p>
            <a:r>
              <a:rPr lang="en-US" sz="3200" b="1" i="1" dirty="0" smtClean="0"/>
              <a:t>Ambrosia Beetles attack live trees</a:t>
            </a:r>
            <a:endParaRPr lang="en-US" sz="3200" dirty="0"/>
          </a:p>
        </p:txBody>
      </p:sp>
      <p:sp>
        <p:nvSpPr>
          <p:cNvPr id="3" name="Content Placeholder 2"/>
          <p:cNvSpPr>
            <a:spLocks noGrp="1"/>
          </p:cNvSpPr>
          <p:nvPr>
            <p:ph idx="1"/>
          </p:nvPr>
        </p:nvSpPr>
        <p:spPr>
          <a:xfrm>
            <a:off x="787647" y="1545633"/>
            <a:ext cx="8229600" cy="4525963"/>
          </a:xfrm>
        </p:spPr>
        <p:txBody>
          <a:bodyPr>
            <a:noAutofit/>
          </a:bodyPr>
          <a:lstStyle/>
          <a:p>
            <a:r>
              <a:rPr lang="en-US" sz="2000" dirty="0" smtClean="0">
                <a:latin typeface="Cambria"/>
                <a:cs typeface="Cambria"/>
              </a:rPr>
              <a:t>Signs of Ambrosia Beetle infestation </a:t>
            </a:r>
          </a:p>
          <a:p>
            <a:pPr>
              <a:buNone/>
            </a:pPr>
            <a:r>
              <a:rPr lang="en-US" sz="2000" dirty="0" smtClean="0">
                <a:latin typeface="Cambria"/>
                <a:cs typeface="Cambria"/>
              </a:rPr>
              <a:t>      of a tree (it appears like toothpicks </a:t>
            </a:r>
          </a:p>
          <a:p>
            <a:pPr>
              <a:buNone/>
            </a:pPr>
            <a:r>
              <a:rPr lang="en-US" sz="2000" dirty="0" smtClean="0">
                <a:latin typeface="Cambria"/>
                <a:cs typeface="Cambria"/>
              </a:rPr>
              <a:t>      are sticking out from the tree)</a:t>
            </a:r>
          </a:p>
          <a:p>
            <a:pPr>
              <a:buNone/>
            </a:pPr>
            <a:endParaRPr lang="en-US" sz="2000" b="1" dirty="0" smtClean="0">
              <a:latin typeface="Cambria"/>
              <a:cs typeface="Cambria"/>
            </a:endParaRPr>
          </a:p>
          <a:p>
            <a:r>
              <a:rPr lang="en-US" sz="2000" dirty="0" smtClean="0">
                <a:latin typeface="Cambria"/>
                <a:cs typeface="Cambria"/>
              </a:rPr>
              <a:t>The female Ambrosia beetle tunnels</a:t>
            </a:r>
          </a:p>
          <a:p>
            <a:pPr>
              <a:buNone/>
            </a:pPr>
            <a:r>
              <a:rPr lang="en-US" sz="2000" dirty="0" smtClean="0">
                <a:latin typeface="Cambria"/>
                <a:cs typeface="Cambria"/>
              </a:rPr>
              <a:t>      in a live tree and makes galleries.  </a:t>
            </a:r>
          </a:p>
          <a:p>
            <a:pPr>
              <a:buNone/>
            </a:pPr>
            <a:r>
              <a:rPr lang="en-US" sz="2000" dirty="0" smtClean="0">
                <a:latin typeface="Cambria"/>
                <a:cs typeface="Cambria"/>
              </a:rPr>
              <a:t>      She lays eggs in the galleries,  </a:t>
            </a:r>
          </a:p>
          <a:p>
            <a:pPr>
              <a:buNone/>
            </a:pPr>
            <a:r>
              <a:rPr lang="en-US" sz="2000" dirty="0" smtClean="0">
                <a:latin typeface="Cambria"/>
                <a:cs typeface="Cambria"/>
              </a:rPr>
              <a:t>      carrying fungus spores.</a:t>
            </a:r>
          </a:p>
          <a:p>
            <a:pPr>
              <a:buNone/>
            </a:pPr>
            <a:endParaRPr lang="en-US" sz="2000" dirty="0" smtClean="0">
              <a:latin typeface="Cambria"/>
              <a:cs typeface="Cambria"/>
            </a:endParaRPr>
          </a:p>
          <a:p>
            <a:r>
              <a:rPr lang="en-US" sz="2000" u="sng" dirty="0" smtClean="0">
                <a:latin typeface="Cambria"/>
                <a:cs typeface="Cambria"/>
              </a:rPr>
              <a:t>The larva feeds on the fungu</a:t>
            </a:r>
            <a:r>
              <a:rPr lang="en-US" sz="2000" dirty="0" smtClean="0">
                <a:latin typeface="Cambria"/>
                <a:cs typeface="Cambria"/>
              </a:rPr>
              <a:t>s </a:t>
            </a:r>
          </a:p>
          <a:p>
            <a:pPr>
              <a:buNone/>
            </a:pPr>
            <a:r>
              <a:rPr lang="en-US" sz="2000" dirty="0" smtClean="0">
                <a:latin typeface="Cambria"/>
                <a:cs typeface="Cambria"/>
              </a:rPr>
              <a:t>      which digest the wood, removing </a:t>
            </a:r>
          </a:p>
          <a:p>
            <a:pPr>
              <a:buNone/>
            </a:pPr>
            <a:r>
              <a:rPr lang="en-US" sz="2000" dirty="0" smtClean="0">
                <a:latin typeface="Cambria"/>
                <a:cs typeface="Cambria"/>
              </a:rPr>
              <a:t>      toxins from the tree and they </a:t>
            </a:r>
          </a:p>
          <a:p>
            <a:pPr>
              <a:buNone/>
            </a:pPr>
            <a:r>
              <a:rPr lang="en-US" sz="2000" dirty="0">
                <a:latin typeface="Cambria"/>
                <a:cs typeface="Cambria"/>
              </a:rPr>
              <a:t> </a:t>
            </a:r>
            <a:r>
              <a:rPr lang="en-US" sz="2000" dirty="0" smtClean="0">
                <a:latin typeface="Cambria"/>
                <a:cs typeface="Cambria"/>
              </a:rPr>
              <a:t>     mutually benefit.</a:t>
            </a:r>
          </a:p>
        </p:txBody>
      </p:sp>
      <p:pic>
        <p:nvPicPr>
          <p:cNvPr id="4" name="Picture 2" descr="http://nfrec.ifas.ufl.edu/images/programs/asian_ambrosia_beetle_MT.jpg"/>
          <p:cNvPicPr>
            <a:picLocks noChangeAspect="1" noChangeArrowheads="1"/>
          </p:cNvPicPr>
          <p:nvPr/>
        </p:nvPicPr>
        <p:blipFill>
          <a:blip r:embed="rId2" cstate="print"/>
          <a:srcRect/>
          <a:stretch>
            <a:fillRect/>
          </a:stretch>
        </p:blipFill>
        <p:spPr bwMode="auto">
          <a:xfrm>
            <a:off x="5799502" y="926171"/>
            <a:ext cx="2667000" cy="2667000"/>
          </a:xfrm>
          <a:prstGeom prst="rect">
            <a:avLst/>
          </a:prstGeom>
          <a:noFill/>
          <a:ln>
            <a:solidFill>
              <a:srgbClr val="FFFFFF"/>
            </a:solidFill>
          </a:ln>
        </p:spPr>
      </p:pic>
      <p:pic>
        <p:nvPicPr>
          <p:cNvPr id="5" name="Picture 4" descr="http://www.salisburypost.com/assets/7897784/0406hgambrosiabeetle.jpg"/>
          <p:cNvPicPr>
            <a:picLocks noChangeAspect="1" noChangeArrowheads="1"/>
          </p:cNvPicPr>
          <p:nvPr/>
        </p:nvPicPr>
        <p:blipFill>
          <a:blip r:embed="rId3" cstate="print"/>
          <a:srcRect/>
          <a:stretch>
            <a:fillRect/>
          </a:stretch>
        </p:blipFill>
        <p:spPr bwMode="auto">
          <a:xfrm>
            <a:off x="5799502" y="3808615"/>
            <a:ext cx="2667000" cy="3500438"/>
          </a:xfrm>
          <a:prstGeom prst="rect">
            <a:avLst/>
          </a:prstGeom>
          <a:noFill/>
          <a:ln>
            <a:solidFill>
              <a:srgbClr val="FFFFFF"/>
            </a:solidFill>
          </a:ln>
        </p:spPr>
      </p:pic>
      <p:sp>
        <p:nvSpPr>
          <p:cNvPr id="6" name="TextBox 5"/>
          <p:cNvSpPr txBox="1"/>
          <p:nvPr/>
        </p:nvSpPr>
        <p:spPr>
          <a:xfrm>
            <a:off x="5885366" y="6467707"/>
            <a:ext cx="2917902" cy="646331"/>
          </a:xfrm>
          <a:prstGeom prst="rect">
            <a:avLst/>
          </a:prstGeom>
          <a:solidFill>
            <a:srgbClr val="FFFFFF"/>
          </a:solidFill>
        </p:spPr>
        <p:txBody>
          <a:bodyPr wrap="square" rtlCol="0">
            <a:spAutoFit/>
          </a:bodyPr>
          <a:lstStyle/>
          <a:p>
            <a:endParaRPr lang="en-US" dirty="0" smtClean="0"/>
          </a:p>
          <a:p>
            <a:endParaRPr lang="en-US" dirty="0"/>
          </a:p>
        </p:txBody>
      </p:sp>
      <p:sp>
        <p:nvSpPr>
          <p:cNvPr id="7" name="TextBox 6"/>
          <p:cNvSpPr txBox="1"/>
          <p:nvPr/>
        </p:nvSpPr>
        <p:spPr>
          <a:xfrm>
            <a:off x="5885366" y="898293"/>
            <a:ext cx="2917902" cy="215444"/>
          </a:xfrm>
          <a:prstGeom prst="rect">
            <a:avLst/>
          </a:prstGeom>
          <a:solidFill>
            <a:srgbClr val="FFFFFF"/>
          </a:solidFill>
        </p:spPr>
        <p:txBody>
          <a:bodyPr wrap="square" rtlCol="0">
            <a:spAutoFit/>
          </a:bodyPr>
          <a:lstStyle/>
          <a:p>
            <a:endParaRPr lang="en-US" sz="800" dirty="0"/>
          </a:p>
        </p:txBody>
      </p:sp>
      <p:sp>
        <p:nvSpPr>
          <p:cNvPr id="8" name="TextBox 7"/>
          <p:cNvSpPr txBox="1"/>
          <p:nvPr/>
        </p:nvSpPr>
        <p:spPr>
          <a:xfrm>
            <a:off x="5799502" y="898293"/>
            <a:ext cx="184666" cy="6186310"/>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9" name="TextBox 8"/>
          <p:cNvSpPr txBox="1"/>
          <p:nvPr/>
        </p:nvSpPr>
        <p:spPr>
          <a:xfrm>
            <a:off x="8618602" y="1083102"/>
            <a:ext cx="184666" cy="5909311"/>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0" name="TextBox 9"/>
          <p:cNvSpPr txBox="1"/>
          <p:nvPr/>
        </p:nvSpPr>
        <p:spPr>
          <a:xfrm>
            <a:off x="6070032" y="3593171"/>
            <a:ext cx="2616768" cy="215444"/>
          </a:xfrm>
          <a:prstGeom prst="rect">
            <a:avLst/>
          </a:prstGeom>
          <a:solidFill>
            <a:srgbClr val="FFFFFF"/>
          </a:solidFill>
        </p:spPr>
        <p:txBody>
          <a:bodyPr wrap="square" rtlCol="0">
            <a:spAutoFit/>
          </a:bodyPr>
          <a:lstStyle/>
          <a:p>
            <a:endParaRPr lang="en-US" sz="800" dirty="0" smtClean="0"/>
          </a:p>
        </p:txBody>
      </p:sp>
    </p:spTree>
    <p:extLst>
      <p:ext uri="{BB962C8B-B14F-4D97-AF65-F5344CB8AC3E}">
        <p14:creationId xmlns:p14="http://schemas.microsoft.com/office/powerpoint/2010/main" val="16549821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8882"/>
            <a:ext cx="8229600" cy="1143000"/>
          </a:xfrm>
        </p:spPr>
        <p:txBody>
          <a:bodyPr>
            <a:normAutofit/>
          </a:bodyPr>
          <a:lstStyle/>
          <a:p>
            <a:r>
              <a:rPr lang="en-US" sz="2400" b="1" i="1" dirty="0" smtClean="0"/>
              <a:t>Dark staining of the holes and galleries in wood are signs that </a:t>
            </a:r>
            <a:br>
              <a:rPr lang="en-US" sz="2400" b="1" i="1" dirty="0" smtClean="0"/>
            </a:br>
            <a:r>
              <a:rPr lang="en-US" sz="2400" b="1" i="1" dirty="0" smtClean="0"/>
              <a:t>Ambrosia beetles attacked the tree as it was dead or dying</a:t>
            </a:r>
            <a:endParaRPr lang="en-US" sz="2400" dirty="0"/>
          </a:p>
        </p:txBody>
      </p:sp>
      <p:pic>
        <p:nvPicPr>
          <p:cNvPr id="4" name="Picture 10" descr="http://www.cals.ncsu.edu/course/ent525/close/holes.jpg"/>
          <p:cNvPicPr>
            <a:picLocks noGrp="1" noChangeAspect="1" noChangeArrowheads="1"/>
          </p:cNvPicPr>
          <p:nvPr>
            <p:ph idx="1"/>
          </p:nvPr>
        </p:nvPicPr>
        <p:blipFill>
          <a:blip r:embed="rId2" cstate="print"/>
          <a:srcRect l="-18086" r="-18086"/>
          <a:stretch>
            <a:fillRect/>
          </a:stretch>
        </p:blipFill>
        <p:spPr bwMode="auto">
          <a:xfrm>
            <a:off x="13412" y="1507274"/>
            <a:ext cx="3646365" cy="2005360"/>
          </a:xfrm>
          <a:prstGeom prst="rect">
            <a:avLst/>
          </a:prstGeom>
          <a:noFill/>
        </p:spPr>
      </p:pic>
      <p:pic>
        <p:nvPicPr>
          <p:cNvPr id="5" name="Picture 8" descr="http://www.forestpests.org/images/768x512/4178073.jpg"/>
          <p:cNvPicPr>
            <a:picLocks noChangeAspect="1" noChangeArrowheads="1"/>
          </p:cNvPicPr>
          <p:nvPr/>
        </p:nvPicPr>
        <p:blipFill>
          <a:blip r:embed="rId3" cstate="print"/>
          <a:srcRect/>
          <a:stretch>
            <a:fillRect/>
          </a:stretch>
        </p:blipFill>
        <p:spPr bwMode="auto">
          <a:xfrm rot="5400000">
            <a:off x="3793429" y="1005933"/>
            <a:ext cx="2005360" cy="3008041"/>
          </a:xfrm>
          <a:prstGeom prst="rect">
            <a:avLst/>
          </a:prstGeom>
          <a:noFill/>
        </p:spPr>
      </p:pic>
      <p:pic>
        <p:nvPicPr>
          <p:cNvPr id="6" name="Picture 2" descr="http://uptreeid.com/PICSinsects/Ambrosia-1.jpg"/>
          <p:cNvPicPr>
            <a:picLocks noChangeAspect="1" noChangeArrowheads="1"/>
          </p:cNvPicPr>
          <p:nvPr/>
        </p:nvPicPr>
        <p:blipFill>
          <a:blip r:embed="rId4" cstate="print"/>
          <a:srcRect/>
          <a:stretch>
            <a:fillRect/>
          </a:stretch>
        </p:blipFill>
        <p:spPr bwMode="auto">
          <a:xfrm rot="5400000">
            <a:off x="6043495" y="1670863"/>
            <a:ext cx="2876550" cy="1924050"/>
          </a:xfrm>
          <a:prstGeom prst="rect">
            <a:avLst/>
          </a:prstGeom>
          <a:noFill/>
        </p:spPr>
      </p:pic>
      <p:sp>
        <p:nvSpPr>
          <p:cNvPr id="7" name="TextBox 6"/>
          <p:cNvSpPr txBox="1"/>
          <p:nvPr/>
        </p:nvSpPr>
        <p:spPr>
          <a:xfrm>
            <a:off x="3171901" y="1507273"/>
            <a:ext cx="235415" cy="2031325"/>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8" name="TextBox 7"/>
          <p:cNvSpPr txBox="1"/>
          <p:nvPr/>
        </p:nvSpPr>
        <p:spPr>
          <a:xfrm>
            <a:off x="508000" y="1263805"/>
            <a:ext cx="8004098" cy="261610"/>
          </a:xfrm>
          <a:prstGeom prst="rect">
            <a:avLst/>
          </a:prstGeom>
          <a:solidFill>
            <a:srgbClr val="FFFFFF"/>
          </a:solidFill>
        </p:spPr>
        <p:txBody>
          <a:bodyPr wrap="square" rtlCol="0">
            <a:spAutoFit/>
          </a:bodyPr>
          <a:lstStyle/>
          <a:p>
            <a:endParaRPr lang="en-US" sz="1050" dirty="0"/>
          </a:p>
        </p:txBody>
      </p:sp>
      <p:sp>
        <p:nvSpPr>
          <p:cNvPr id="9" name="TextBox 8"/>
          <p:cNvSpPr txBox="1"/>
          <p:nvPr/>
        </p:nvSpPr>
        <p:spPr>
          <a:xfrm>
            <a:off x="6473902" y="1194613"/>
            <a:ext cx="2038196" cy="307777"/>
          </a:xfrm>
          <a:prstGeom prst="rect">
            <a:avLst/>
          </a:prstGeom>
          <a:solidFill>
            <a:srgbClr val="FFFFFF"/>
          </a:solidFill>
        </p:spPr>
        <p:txBody>
          <a:bodyPr wrap="square" rtlCol="0">
            <a:spAutoFit/>
          </a:bodyPr>
          <a:lstStyle/>
          <a:p>
            <a:endParaRPr lang="en-US" sz="1400" dirty="0"/>
          </a:p>
        </p:txBody>
      </p:sp>
      <p:sp>
        <p:nvSpPr>
          <p:cNvPr id="10" name="TextBox 9"/>
          <p:cNvSpPr txBox="1"/>
          <p:nvPr/>
        </p:nvSpPr>
        <p:spPr>
          <a:xfrm>
            <a:off x="457200" y="3463073"/>
            <a:ext cx="8054898" cy="646331"/>
          </a:xfrm>
          <a:prstGeom prst="rect">
            <a:avLst/>
          </a:prstGeom>
          <a:solidFill>
            <a:srgbClr val="FFFFFF"/>
          </a:solidFill>
        </p:spPr>
        <p:txBody>
          <a:bodyPr wrap="square" rtlCol="0">
            <a:spAutoFit/>
          </a:bodyPr>
          <a:lstStyle/>
          <a:p>
            <a:endParaRPr lang="en-US" dirty="0" smtClean="0"/>
          </a:p>
          <a:p>
            <a:endParaRPr lang="en-US" dirty="0"/>
          </a:p>
        </p:txBody>
      </p:sp>
      <p:pic>
        <p:nvPicPr>
          <p:cNvPr id="11" name="Picture 6" descr="http://www.forestpests.org/images/768x512/0284055.jpg"/>
          <p:cNvPicPr>
            <a:picLocks noChangeAspect="1" noChangeArrowheads="1"/>
          </p:cNvPicPr>
          <p:nvPr/>
        </p:nvPicPr>
        <p:blipFill>
          <a:blip r:embed="rId5" cstate="print"/>
          <a:srcRect/>
          <a:stretch>
            <a:fillRect/>
          </a:stretch>
        </p:blipFill>
        <p:spPr bwMode="auto">
          <a:xfrm>
            <a:off x="457200" y="4038600"/>
            <a:ext cx="3546608" cy="2362200"/>
          </a:xfrm>
          <a:prstGeom prst="rect">
            <a:avLst/>
          </a:prstGeom>
          <a:noFill/>
        </p:spPr>
      </p:pic>
      <p:pic>
        <p:nvPicPr>
          <p:cNvPr id="12" name="Picture 4"/>
          <p:cNvPicPr>
            <a:picLocks noChangeAspect="1" noChangeArrowheads="1"/>
          </p:cNvPicPr>
          <p:nvPr/>
        </p:nvPicPr>
        <p:blipFill>
          <a:blip r:embed="rId6" cstate="print"/>
          <a:srcRect/>
          <a:stretch>
            <a:fillRect/>
          </a:stretch>
        </p:blipFill>
        <p:spPr bwMode="auto">
          <a:xfrm>
            <a:off x="4114800" y="4348976"/>
            <a:ext cx="1219200" cy="1675506"/>
          </a:xfrm>
          <a:prstGeom prst="rect">
            <a:avLst/>
          </a:prstGeom>
          <a:noFill/>
          <a:ln w="9525">
            <a:noFill/>
            <a:miter lim="800000"/>
            <a:headEnd/>
            <a:tailEnd/>
          </a:ln>
        </p:spPr>
      </p:pic>
      <p:pic>
        <p:nvPicPr>
          <p:cNvPr id="13" name="Picture 4" descr="http://www.topturf.net/tree-and-shrub/images/ambrosia-beetle-damage.jpg"/>
          <p:cNvPicPr>
            <a:picLocks noChangeAspect="1" noChangeArrowheads="1"/>
          </p:cNvPicPr>
          <p:nvPr/>
        </p:nvPicPr>
        <p:blipFill>
          <a:blip r:embed="rId7" cstate="print"/>
          <a:srcRect/>
          <a:stretch>
            <a:fillRect/>
          </a:stretch>
        </p:blipFill>
        <p:spPr bwMode="auto">
          <a:xfrm>
            <a:off x="5448300" y="4109404"/>
            <a:ext cx="3238500" cy="2210549"/>
          </a:xfrm>
          <a:prstGeom prst="rect">
            <a:avLst/>
          </a:prstGeom>
          <a:noFill/>
        </p:spPr>
      </p:pic>
      <p:sp>
        <p:nvSpPr>
          <p:cNvPr id="14" name="TextBox 13"/>
          <p:cNvSpPr txBox="1"/>
          <p:nvPr/>
        </p:nvSpPr>
        <p:spPr>
          <a:xfrm>
            <a:off x="457199" y="6247506"/>
            <a:ext cx="8352263" cy="369332"/>
          </a:xfrm>
          <a:prstGeom prst="rect">
            <a:avLst/>
          </a:prstGeom>
          <a:solidFill>
            <a:srgbClr val="FFFFFF"/>
          </a:solidFill>
        </p:spPr>
        <p:txBody>
          <a:bodyPr wrap="square" rtlCol="0">
            <a:spAutoFit/>
          </a:bodyPr>
          <a:lstStyle/>
          <a:p>
            <a:endParaRPr lang="en-US" dirty="0"/>
          </a:p>
        </p:txBody>
      </p:sp>
      <p:sp>
        <p:nvSpPr>
          <p:cNvPr id="15" name="TextBox 14"/>
          <p:cNvSpPr txBox="1"/>
          <p:nvPr/>
        </p:nvSpPr>
        <p:spPr>
          <a:xfrm>
            <a:off x="457200" y="3893960"/>
            <a:ext cx="8302702" cy="215444"/>
          </a:xfrm>
          <a:prstGeom prst="rect">
            <a:avLst/>
          </a:prstGeom>
          <a:solidFill>
            <a:srgbClr val="FFFFFF"/>
          </a:solidFill>
        </p:spPr>
        <p:txBody>
          <a:bodyPr wrap="square" rtlCol="0">
            <a:spAutoFit/>
          </a:bodyPr>
          <a:lstStyle/>
          <a:p>
            <a:endParaRPr lang="en-US" sz="800" dirty="0"/>
          </a:p>
        </p:txBody>
      </p:sp>
    </p:spTree>
    <p:extLst>
      <p:ext uri="{BB962C8B-B14F-4D97-AF65-F5344CB8AC3E}">
        <p14:creationId xmlns:p14="http://schemas.microsoft.com/office/powerpoint/2010/main" val="1913968568"/>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The Non-</a:t>
            </a:r>
            <a:r>
              <a:rPr lang="en-US" sz="3200" b="1" i="1" dirty="0" err="1" smtClean="0"/>
              <a:t>reinfesting</a:t>
            </a:r>
            <a:r>
              <a:rPr lang="en-US" sz="3200" b="1" i="1" dirty="0" smtClean="0"/>
              <a:t> Horntail</a:t>
            </a:r>
            <a:br>
              <a:rPr lang="en-US" sz="3200" b="1" i="1" dirty="0" smtClean="0"/>
            </a:br>
            <a:r>
              <a:rPr lang="en-US" sz="3200" b="1" i="1" dirty="0" smtClean="0"/>
              <a:t>Family </a:t>
            </a:r>
            <a:r>
              <a:rPr lang="en-US" sz="3200" b="1" i="1" dirty="0" err="1" smtClean="0"/>
              <a:t>Siricidae</a:t>
            </a:r>
            <a:r>
              <a:rPr lang="en-US" sz="3200" b="1" i="1" dirty="0" smtClean="0"/>
              <a:t> - Order Hymenoptera</a:t>
            </a:r>
            <a:endParaRPr lang="en-US" sz="3200" dirty="0"/>
          </a:p>
        </p:txBody>
      </p:sp>
      <p:sp>
        <p:nvSpPr>
          <p:cNvPr id="3" name="Content Placeholder 2"/>
          <p:cNvSpPr>
            <a:spLocks noGrp="1"/>
          </p:cNvSpPr>
          <p:nvPr>
            <p:ph idx="1"/>
          </p:nvPr>
        </p:nvSpPr>
        <p:spPr>
          <a:xfrm>
            <a:off x="810322" y="2259556"/>
            <a:ext cx="8333678" cy="4525963"/>
          </a:xfrm>
        </p:spPr>
        <p:txBody>
          <a:bodyPr>
            <a:normAutofit/>
          </a:bodyPr>
          <a:lstStyle/>
          <a:p>
            <a:r>
              <a:rPr lang="en-US" sz="2000" dirty="0">
                <a:latin typeface="Cambria"/>
                <a:cs typeface="Cambria"/>
              </a:rPr>
              <a:t>The adult </a:t>
            </a:r>
            <a:r>
              <a:rPr lang="en-US" sz="2000" b="1" dirty="0">
                <a:latin typeface="Cambria"/>
                <a:cs typeface="Cambria"/>
              </a:rPr>
              <a:t>Wood Wasp</a:t>
            </a:r>
            <a:r>
              <a:rPr lang="en-US" sz="2000" dirty="0">
                <a:latin typeface="Cambria"/>
                <a:cs typeface="Cambria"/>
              </a:rPr>
              <a:t> or </a:t>
            </a:r>
            <a:r>
              <a:rPr lang="en-US" sz="2000" b="1" dirty="0">
                <a:latin typeface="Cambria"/>
                <a:cs typeface="Cambria"/>
              </a:rPr>
              <a:t>Horntail</a:t>
            </a:r>
          </a:p>
          <a:p>
            <a:pPr>
              <a:buNone/>
            </a:pPr>
            <a:r>
              <a:rPr lang="en-US" sz="2000" dirty="0">
                <a:latin typeface="Cambria"/>
                <a:cs typeface="Cambria"/>
              </a:rPr>
              <a:t>    </a:t>
            </a:r>
            <a:r>
              <a:rPr lang="en-US" sz="2000" dirty="0" smtClean="0">
                <a:latin typeface="Cambria"/>
                <a:cs typeface="Cambria"/>
              </a:rPr>
              <a:t>  is </a:t>
            </a:r>
            <a:r>
              <a:rPr lang="en-US" sz="2000" dirty="0">
                <a:latin typeface="Cambria"/>
                <a:cs typeface="Cambria"/>
              </a:rPr>
              <a:t>named for the prominent ovipositor </a:t>
            </a:r>
          </a:p>
          <a:p>
            <a:pPr>
              <a:buNone/>
            </a:pPr>
            <a:r>
              <a:rPr lang="en-US" sz="2000" dirty="0">
                <a:latin typeface="Cambria"/>
                <a:cs typeface="Cambria"/>
              </a:rPr>
              <a:t>    </a:t>
            </a:r>
            <a:r>
              <a:rPr lang="en-US" sz="2000" dirty="0" smtClean="0">
                <a:latin typeface="Cambria"/>
                <a:cs typeface="Cambria"/>
              </a:rPr>
              <a:t>  at </a:t>
            </a:r>
            <a:r>
              <a:rPr lang="en-US" sz="2000" dirty="0">
                <a:latin typeface="Cambria"/>
                <a:cs typeface="Cambria"/>
              </a:rPr>
              <a:t>the end of the female’s abdomen.  </a:t>
            </a:r>
          </a:p>
          <a:p>
            <a:pPr>
              <a:buNone/>
            </a:pPr>
            <a:endParaRPr lang="en-US" sz="2000" dirty="0">
              <a:latin typeface="Cambria"/>
              <a:cs typeface="Cambria"/>
            </a:endParaRPr>
          </a:p>
          <a:p>
            <a:r>
              <a:rPr lang="en-US" sz="2000" dirty="0">
                <a:latin typeface="Cambria"/>
                <a:cs typeface="Cambria"/>
              </a:rPr>
              <a:t>These wasps are also harmless and </a:t>
            </a:r>
          </a:p>
          <a:p>
            <a:pPr>
              <a:buNone/>
            </a:pPr>
            <a:r>
              <a:rPr lang="en-US" sz="2000" dirty="0">
                <a:latin typeface="Cambria"/>
                <a:cs typeface="Cambria"/>
              </a:rPr>
              <a:t>    </a:t>
            </a:r>
            <a:r>
              <a:rPr lang="en-US" sz="2000" dirty="0" smtClean="0">
                <a:latin typeface="Cambria"/>
                <a:cs typeface="Cambria"/>
              </a:rPr>
              <a:t>  are </a:t>
            </a:r>
            <a:r>
              <a:rPr lang="en-US" sz="2000" dirty="0">
                <a:latin typeface="Cambria"/>
                <a:cs typeface="Cambria"/>
              </a:rPr>
              <a:t>common in conifer woods in July </a:t>
            </a:r>
          </a:p>
          <a:p>
            <a:pPr>
              <a:buNone/>
            </a:pPr>
            <a:r>
              <a:rPr lang="en-US" sz="2000" dirty="0">
                <a:latin typeface="Cambria"/>
                <a:cs typeface="Cambria"/>
              </a:rPr>
              <a:t>    </a:t>
            </a:r>
            <a:r>
              <a:rPr lang="en-US" sz="2000" dirty="0" smtClean="0">
                <a:latin typeface="Cambria"/>
                <a:cs typeface="Cambria"/>
              </a:rPr>
              <a:t>  and </a:t>
            </a:r>
            <a:r>
              <a:rPr lang="en-US" sz="2000" dirty="0">
                <a:latin typeface="Cambria"/>
                <a:cs typeface="Cambria"/>
              </a:rPr>
              <a:t>August. The female drills a hole </a:t>
            </a:r>
          </a:p>
          <a:p>
            <a:pPr>
              <a:buNone/>
            </a:pPr>
            <a:r>
              <a:rPr lang="en-US" sz="2000" dirty="0">
                <a:latin typeface="Cambria"/>
                <a:cs typeface="Cambria"/>
              </a:rPr>
              <a:t>    </a:t>
            </a:r>
            <a:r>
              <a:rPr lang="en-US" sz="2000" dirty="0" smtClean="0">
                <a:latin typeface="Cambria"/>
                <a:cs typeface="Cambria"/>
              </a:rPr>
              <a:t>  into </a:t>
            </a:r>
            <a:r>
              <a:rPr lang="en-US" sz="2000" dirty="0">
                <a:latin typeface="Cambria"/>
                <a:cs typeface="Cambria"/>
              </a:rPr>
              <a:t>fallen or damaged trunks to lay </a:t>
            </a:r>
          </a:p>
          <a:p>
            <a:pPr>
              <a:buNone/>
            </a:pPr>
            <a:r>
              <a:rPr lang="en-US" sz="2000" dirty="0">
                <a:latin typeface="Cambria"/>
                <a:cs typeface="Cambria"/>
              </a:rPr>
              <a:t>    </a:t>
            </a:r>
            <a:r>
              <a:rPr lang="en-US" sz="2000" dirty="0" smtClean="0">
                <a:latin typeface="Cambria"/>
                <a:cs typeface="Cambria"/>
              </a:rPr>
              <a:t>  her </a:t>
            </a:r>
            <a:r>
              <a:rPr lang="en-US" sz="2000" dirty="0">
                <a:latin typeface="Cambria"/>
                <a:cs typeface="Cambria"/>
              </a:rPr>
              <a:t>eggs. The larvae develop inside </a:t>
            </a:r>
          </a:p>
          <a:p>
            <a:pPr>
              <a:buNone/>
            </a:pPr>
            <a:r>
              <a:rPr lang="en-US" sz="2000" dirty="0">
                <a:latin typeface="Cambria"/>
                <a:cs typeface="Cambria"/>
              </a:rPr>
              <a:t>    </a:t>
            </a:r>
            <a:r>
              <a:rPr lang="en-US" sz="2000" dirty="0" smtClean="0">
                <a:latin typeface="Cambria"/>
                <a:cs typeface="Cambria"/>
              </a:rPr>
              <a:t>  the </a:t>
            </a:r>
            <a:r>
              <a:rPr lang="en-US" sz="2000" dirty="0">
                <a:latin typeface="Cambria"/>
                <a:cs typeface="Cambria"/>
              </a:rPr>
              <a:t>wood.  </a:t>
            </a:r>
          </a:p>
          <a:p>
            <a:pPr marL="0" indent="0">
              <a:buNone/>
            </a:pPr>
            <a:endParaRPr lang="en-US" sz="2400" dirty="0">
              <a:latin typeface="Cambria"/>
              <a:cs typeface="Cambria"/>
            </a:endParaRPr>
          </a:p>
        </p:txBody>
      </p:sp>
      <p:pic>
        <p:nvPicPr>
          <p:cNvPr id="4" name="Picture 5" descr="horntl_HYW13_09"/>
          <p:cNvPicPr>
            <a:picLocks noChangeAspect="1" noChangeArrowheads="1"/>
          </p:cNvPicPr>
          <p:nvPr/>
        </p:nvPicPr>
        <p:blipFill>
          <a:blip r:embed="rId2" cstate="print"/>
          <a:srcRect/>
          <a:stretch>
            <a:fillRect/>
          </a:stretch>
        </p:blipFill>
        <p:spPr bwMode="auto">
          <a:xfrm>
            <a:off x="5829768" y="4354437"/>
            <a:ext cx="2310781" cy="1385914"/>
          </a:xfrm>
          <a:prstGeom prst="rect">
            <a:avLst/>
          </a:prstGeom>
          <a:noFill/>
          <a:ln w="9525">
            <a:solidFill>
              <a:schemeClr val="tx1"/>
            </a:solidFill>
            <a:miter lim="800000"/>
            <a:headEnd/>
            <a:tailEnd/>
          </a:ln>
        </p:spPr>
      </p:pic>
      <p:pic>
        <p:nvPicPr>
          <p:cNvPr id="5" name="Picture 2" descr="http://canadianbiodiversity.mcgill.ca/data/sppphotos/insects/siricidae.jpg"/>
          <p:cNvPicPr>
            <a:picLocks noChangeAspect="1" noChangeArrowheads="1"/>
          </p:cNvPicPr>
          <p:nvPr/>
        </p:nvPicPr>
        <p:blipFill>
          <a:blip r:embed="rId3" cstate="print"/>
          <a:srcRect/>
          <a:stretch>
            <a:fillRect/>
          </a:stretch>
        </p:blipFill>
        <p:spPr bwMode="auto">
          <a:xfrm>
            <a:off x="5465439" y="1674722"/>
            <a:ext cx="3095625" cy="2486025"/>
          </a:xfrm>
          <a:prstGeom prst="rect">
            <a:avLst/>
          </a:prstGeom>
          <a:noFill/>
        </p:spPr>
      </p:pic>
      <p:sp>
        <p:nvSpPr>
          <p:cNvPr id="6" name="TextBox 5"/>
          <p:cNvSpPr txBox="1"/>
          <p:nvPr/>
        </p:nvSpPr>
        <p:spPr>
          <a:xfrm>
            <a:off x="5532410" y="3832278"/>
            <a:ext cx="1413465" cy="369332"/>
          </a:xfrm>
          <a:prstGeom prst="rect">
            <a:avLst/>
          </a:prstGeom>
          <a:solidFill>
            <a:srgbClr val="FFFFFF"/>
          </a:solidFill>
        </p:spPr>
        <p:txBody>
          <a:bodyPr wrap="square" rtlCol="0">
            <a:spAutoFit/>
          </a:bodyPr>
          <a:lstStyle/>
          <a:p>
            <a:endParaRPr lang="en-US" dirty="0"/>
          </a:p>
        </p:txBody>
      </p:sp>
      <p:sp>
        <p:nvSpPr>
          <p:cNvPr id="7" name="TextBox 6"/>
          <p:cNvSpPr txBox="1"/>
          <p:nvPr/>
        </p:nvSpPr>
        <p:spPr>
          <a:xfrm>
            <a:off x="5760778" y="4262104"/>
            <a:ext cx="2440878" cy="369332"/>
          </a:xfrm>
          <a:prstGeom prst="rect">
            <a:avLst/>
          </a:prstGeom>
          <a:solidFill>
            <a:srgbClr val="FFFFFF"/>
          </a:solidFill>
        </p:spPr>
        <p:txBody>
          <a:bodyPr wrap="square" rtlCol="0">
            <a:spAutoFit/>
          </a:bodyPr>
          <a:lstStyle/>
          <a:p>
            <a:endParaRPr lang="en-US" dirty="0"/>
          </a:p>
        </p:txBody>
      </p:sp>
      <p:sp>
        <p:nvSpPr>
          <p:cNvPr id="8" name="TextBox 7"/>
          <p:cNvSpPr txBox="1"/>
          <p:nvPr/>
        </p:nvSpPr>
        <p:spPr>
          <a:xfrm>
            <a:off x="5760778" y="5555685"/>
            <a:ext cx="2440878" cy="369332"/>
          </a:xfrm>
          <a:prstGeom prst="rect">
            <a:avLst/>
          </a:prstGeom>
          <a:solidFill>
            <a:srgbClr val="FFFFFF"/>
          </a:solidFill>
        </p:spPr>
        <p:txBody>
          <a:bodyPr wrap="square" rtlCol="0">
            <a:spAutoFit/>
          </a:bodyPr>
          <a:lstStyle/>
          <a:p>
            <a:endParaRPr lang="en-US" dirty="0"/>
          </a:p>
        </p:txBody>
      </p:sp>
      <p:sp>
        <p:nvSpPr>
          <p:cNvPr id="9" name="TextBox 8"/>
          <p:cNvSpPr txBox="1"/>
          <p:nvPr/>
        </p:nvSpPr>
        <p:spPr>
          <a:xfrm>
            <a:off x="8376398" y="4354437"/>
            <a:ext cx="184666" cy="923330"/>
          </a:xfrm>
          <a:prstGeom prst="rect">
            <a:avLst/>
          </a:prstGeom>
          <a:solidFill>
            <a:srgbClr val="FFFFFF"/>
          </a:solidFill>
        </p:spPr>
        <p:txBody>
          <a:bodyPr wrap="none" rtlCol="0">
            <a:spAutoFit/>
          </a:bodyPr>
          <a:lstStyle/>
          <a:p>
            <a:endParaRPr lang="en-US" dirty="0" smtClean="0"/>
          </a:p>
          <a:p>
            <a:endParaRPr lang="en-US" dirty="0"/>
          </a:p>
          <a:p>
            <a:endParaRPr lang="en-US" dirty="0"/>
          </a:p>
        </p:txBody>
      </p:sp>
      <p:sp>
        <p:nvSpPr>
          <p:cNvPr id="10" name="TextBox 9"/>
          <p:cNvSpPr txBox="1"/>
          <p:nvPr/>
        </p:nvSpPr>
        <p:spPr>
          <a:xfrm>
            <a:off x="5684603" y="4540022"/>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
        <p:nvSpPr>
          <p:cNvPr id="11" name="TextBox 10"/>
          <p:cNvSpPr txBox="1"/>
          <p:nvPr/>
        </p:nvSpPr>
        <p:spPr>
          <a:xfrm>
            <a:off x="8109323" y="4519636"/>
            <a:ext cx="184666" cy="120032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5372458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The Non-</a:t>
            </a:r>
            <a:r>
              <a:rPr lang="en-US" sz="3200" b="1" i="1" dirty="0" err="1" smtClean="0"/>
              <a:t>reinfesting</a:t>
            </a:r>
            <a:r>
              <a:rPr lang="en-US" sz="3200" b="1" i="1" dirty="0" smtClean="0"/>
              <a:t> Horntail</a:t>
            </a:r>
            <a:endParaRPr lang="en-US" sz="3200" dirty="0"/>
          </a:p>
        </p:txBody>
      </p:sp>
      <p:sp>
        <p:nvSpPr>
          <p:cNvPr id="3" name="Content Placeholder 2"/>
          <p:cNvSpPr>
            <a:spLocks noGrp="1"/>
          </p:cNvSpPr>
          <p:nvPr>
            <p:ph idx="1"/>
          </p:nvPr>
        </p:nvSpPr>
        <p:spPr>
          <a:xfrm>
            <a:off x="667374" y="1831381"/>
            <a:ext cx="8103658" cy="4525963"/>
          </a:xfrm>
        </p:spPr>
        <p:txBody>
          <a:bodyPr>
            <a:noAutofit/>
          </a:bodyPr>
          <a:lstStyle/>
          <a:p>
            <a:r>
              <a:rPr lang="en-US" sz="2000" dirty="0">
                <a:latin typeface="Cambria"/>
                <a:cs typeface="Cambria"/>
              </a:rPr>
              <a:t>Occasionally, the wood is used in homes </a:t>
            </a:r>
          </a:p>
          <a:p>
            <a:pPr>
              <a:buNone/>
            </a:pPr>
            <a:r>
              <a:rPr lang="en-US" sz="2000" dirty="0">
                <a:latin typeface="Cambria"/>
                <a:cs typeface="Cambria"/>
              </a:rPr>
              <a:t>    </a:t>
            </a:r>
            <a:r>
              <a:rPr lang="en-US" sz="2000" dirty="0" smtClean="0">
                <a:latin typeface="Cambria"/>
                <a:cs typeface="Cambria"/>
              </a:rPr>
              <a:t>  without </a:t>
            </a:r>
            <a:r>
              <a:rPr lang="en-US" sz="2000" dirty="0">
                <a:latin typeface="Cambria"/>
                <a:cs typeface="Cambria"/>
              </a:rPr>
              <a:t>properly being kiln-dried.</a:t>
            </a:r>
          </a:p>
          <a:p>
            <a:pPr>
              <a:buNone/>
            </a:pPr>
            <a:endParaRPr lang="en-US" sz="2000" dirty="0">
              <a:latin typeface="Cambria"/>
              <a:cs typeface="Cambria"/>
            </a:endParaRPr>
          </a:p>
          <a:p>
            <a:r>
              <a:rPr lang="en-US" sz="2000" dirty="0">
                <a:latin typeface="Cambria"/>
                <a:cs typeface="Cambria"/>
              </a:rPr>
              <a:t>They emerge from the </a:t>
            </a:r>
            <a:r>
              <a:rPr lang="en-US" sz="2000" b="1" dirty="0">
                <a:latin typeface="Cambria"/>
                <a:cs typeface="Cambria"/>
              </a:rPr>
              <a:t>¼” exit holes </a:t>
            </a:r>
            <a:r>
              <a:rPr lang="en-US" sz="2000" dirty="0">
                <a:latin typeface="Cambria"/>
                <a:cs typeface="Cambria"/>
              </a:rPr>
              <a:t> </a:t>
            </a:r>
            <a:r>
              <a:rPr lang="en-US" sz="2000" dirty="0" smtClean="0">
                <a:latin typeface="Cambria"/>
                <a:cs typeface="Cambria"/>
              </a:rPr>
              <a:t> </a:t>
            </a:r>
            <a:endParaRPr lang="en-US" sz="2000" dirty="0">
              <a:latin typeface="Cambria"/>
              <a:cs typeface="Cambria"/>
            </a:endParaRPr>
          </a:p>
          <a:p>
            <a:pPr>
              <a:buNone/>
            </a:pPr>
            <a:r>
              <a:rPr lang="en-US" sz="2000" dirty="0">
                <a:latin typeface="Cambria"/>
                <a:cs typeface="Cambria"/>
              </a:rPr>
              <a:t>    </a:t>
            </a:r>
            <a:r>
              <a:rPr lang="en-US" sz="2000" dirty="0" smtClean="0">
                <a:latin typeface="Cambria"/>
                <a:cs typeface="Cambria"/>
              </a:rPr>
              <a:t>  of structural </a:t>
            </a:r>
            <a:r>
              <a:rPr lang="en-US" sz="2000" dirty="0">
                <a:latin typeface="Cambria"/>
                <a:cs typeface="Cambria"/>
              </a:rPr>
              <a:t>wood of homes as adults. </a:t>
            </a:r>
          </a:p>
          <a:p>
            <a:pPr>
              <a:buNone/>
            </a:pPr>
            <a:r>
              <a:rPr lang="en-US" sz="2000" dirty="0">
                <a:latin typeface="Cambria"/>
                <a:cs typeface="Cambria"/>
              </a:rPr>
              <a:t>    </a:t>
            </a:r>
            <a:r>
              <a:rPr lang="en-US" sz="2000" dirty="0" smtClean="0">
                <a:latin typeface="Cambria"/>
                <a:cs typeface="Cambria"/>
              </a:rPr>
              <a:t>  but </a:t>
            </a:r>
            <a:r>
              <a:rPr lang="en-US" sz="2000" dirty="0">
                <a:latin typeface="Cambria"/>
                <a:cs typeface="Cambria"/>
              </a:rPr>
              <a:t>do not re-infest dry structural wood. </a:t>
            </a:r>
          </a:p>
          <a:p>
            <a:pPr>
              <a:buNone/>
            </a:pPr>
            <a:endParaRPr lang="en-US" sz="2000" dirty="0">
              <a:latin typeface="Cambria"/>
              <a:cs typeface="Cambria"/>
            </a:endParaRPr>
          </a:p>
          <a:p>
            <a:r>
              <a:rPr lang="en-US" sz="2000" dirty="0">
                <a:latin typeface="Cambria"/>
                <a:cs typeface="Cambria"/>
              </a:rPr>
              <a:t>Most of the times, they emerge from </a:t>
            </a:r>
          </a:p>
          <a:p>
            <a:pPr>
              <a:buNone/>
            </a:pPr>
            <a:r>
              <a:rPr lang="en-US" sz="2000" dirty="0">
                <a:latin typeface="Cambria"/>
                <a:cs typeface="Cambria"/>
              </a:rPr>
              <a:t>    </a:t>
            </a:r>
            <a:r>
              <a:rPr lang="en-US" sz="2000" dirty="0" smtClean="0">
                <a:latin typeface="Cambria"/>
                <a:cs typeface="Cambria"/>
              </a:rPr>
              <a:t>  log </a:t>
            </a:r>
            <a:r>
              <a:rPr lang="en-US" sz="2000" dirty="0">
                <a:latin typeface="Cambria"/>
                <a:cs typeface="Cambria"/>
              </a:rPr>
              <a:t>homes.</a:t>
            </a:r>
          </a:p>
          <a:p>
            <a:pPr>
              <a:buNone/>
            </a:pPr>
            <a:endParaRPr lang="en-US" sz="2000" dirty="0">
              <a:latin typeface="Cambria"/>
              <a:cs typeface="Cambria"/>
            </a:endParaRPr>
          </a:p>
          <a:p>
            <a:r>
              <a:rPr lang="en-US" sz="2000" dirty="0">
                <a:latin typeface="Cambria"/>
                <a:cs typeface="Cambria"/>
              </a:rPr>
              <a:t>No treatment is recommended.</a:t>
            </a:r>
          </a:p>
          <a:p>
            <a:pPr marL="0" indent="0">
              <a:buNone/>
            </a:pPr>
            <a:endParaRPr lang="en-US" sz="2400" dirty="0">
              <a:latin typeface="Cambria"/>
              <a:cs typeface="Cambria"/>
            </a:endParaRPr>
          </a:p>
        </p:txBody>
      </p:sp>
      <p:pic>
        <p:nvPicPr>
          <p:cNvPr id="4" name="Picture 5" descr="Wood%20Wasp"/>
          <p:cNvPicPr>
            <a:picLocks noChangeAspect="1" noChangeArrowheads="1"/>
          </p:cNvPicPr>
          <p:nvPr/>
        </p:nvPicPr>
        <p:blipFill>
          <a:blip r:embed="rId2" cstate="print"/>
          <a:srcRect/>
          <a:stretch>
            <a:fillRect/>
          </a:stretch>
        </p:blipFill>
        <p:spPr bwMode="auto">
          <a:xfrm>
            <a:off x="5956460" y="3276600"/>
            <a:ext cx="2321135" cy="3124200"/>
          </a:xfrm>
          <a:prstGeom prst="rect">
            <a:avLst/>
          </a:prstGeom>
          <a:noFill/>
          <a:ln w="9525">
            <a:solidFill>
              <a:schemeClr val="tx1"/>
            </a:solidFill>
            <a:miter lim="800000"/>
            <a:headEnd/>
            <a:tailEnd/>
          </a:ln>
        </p:spPr>
      </p:pic>
      <p:pic>
        <p:nvPicPr>
          <p:cNvPr id="5" name="Picture 7" descr="horntl_HYW13_11"/>
          <p:cNvPicPr>
            <a:picLocks noChangeAspect="1" noChangeArrowheads="1"/>
          </p:cNvPicPr>
          <p:nvPr/>
        </p:nvPicPr>
        <p:blipFill>
          <a:blip r:embed="rId3" cstate="print"/>
          <a:srcRect/>
          <a:stretch>
            <a:fillRect/>
          </a:stretch>
        </p:blipFill>
        <p:spPr bwMode="auto">
          <a:xfrm>
            <a:off x="5872597" y="1542204"/>
            <a:ext cx="2286000" cy="1577976"/>
          </a:xfrm>
          <a:prstGeom prst="rect">
            <a:avLst/>
          </a:prstGeom>
          <a:noFill/>
          <a:ln w="9525">
            <a:solidFill>
              <a:schemeClr val="tx1"/>
            </a:solidFill>
            <a:miter lim="800000"/>
            <a:headEnd/>
            <a:tailEnd/>
          </a:ln>
        </p:spPr>
      </p:pic>
      <p:sp>
        <p:nvSpPr>
          <p:cNvPr id="6" name="TextBox 5"/>
          <p:cNvSpPr txBox="1"/>
          <p:nvPr/>
        </p:nvSpPr>
        <p:spPr>
          <a:xfrm>
            <a:off x="5771794" y="1462049"/>
            <a:ext cx="2386803" cy="369332"/>
          </a:xfrm>
          <a:prstGeom prst="rect">
            <a:avLst/>
          </a:prstGeom>
          <a:solidFill>
            <a:srgbClr val="FFFFFF"/>
          </a:solidFill>
        </p:spPr>
        <p:txBody>
          <a:bodyPr wrap="square" rtlCol="0">
            <a:spAutoFit/>
          </a:bodyPr>
          <a:lstStyle/>
          <a:p>
            <a:endParaRPr lang="en-US" dirty="0"/>
          </a:p>
        </p:txBody>
      </p:sp>
      <p:sp>
        <p:nvSpPr>
          <p:cNvPr id="7" name="TextBox 6"/>
          <p:cNvSpPr txBox="1"/>
          <p:nvPr/>
        </p:nvSpPr>
        <p:spPr>
          <a:xfrm>
            <a:off x="5771794" y="1831381"/>
            <a:ext cx="184666" cy="4801315"/>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8" name="TextBox 7"/>
          <p:cNvSpPr txBox="1"/>
          <p:nvPr/>
        </p:nvSpPr>
        <p:spPr>
          <a:xfrm>
            <a:off x="8160131" y="1462049"/>
            <a:ext cx="184666" cy="507831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9" name="TextBox 8"/>
          <p:cNvSpPr txBox="1"/>
          <p:nvPr/>
        </p:nvSpPr>
        <p:spPr>
          <a:xfrm>
            <a:off x="5475061" y="3120180"/>
            <a:ext cx="3094474" cy="215444"/>
          </a:xfrm>
          <a:prstGeom prst="rect">
            <a:avLst/>
          </a:prstGeom>
          <a:solidFill>
            <a:srgbClr val="FFFFFF"/>
          </a:solidFill>
        </p:spPr>
        <p:txBody>
          <a:bodyPr wrap="square" rtlCol="0">
            <a:spAutoFit/>
          </a:bodyPr>
          <a:lstStyle/>
          <a:p>
            <a:endParaRPr lang="en-US" sz="800" dirty="0"/>
          </a:p>
        </p:txBody>
      </p:sp>
      <p:sp>
        <p:nvSpPr>
          <p:cNvPr id="10" name="TextBox 9"/>
          <p:cNvSpPr txBox="1"/>
          <p:nvPr/>
        </p:nvSpPr>
        <p:spPr>
          <a:xfrm>
            <a:off x="6293055" y="6400800"/>
            <a:ext cx="2276479"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17917514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609" y="274638"/>
            <a:ext cx="8685561" cy="1143000"/>
          </a:xfrm>
        </p:spPr>
        <p:txBody>
          <a:bodyPr>
            <a:normAutofit/>
          </a:bodyPr>
          <a:lstStyle/>
          <a:p>
            <a:r>
              <a:rPr lang="en-US" sz="3200" b="1" i="1" dirty="0" smtClean="0"/>
              <a:t>Families of </a:t>
            </a:r>
            <a:br>
              <a:rPr lang="en-US" sz="3200" b="1" i="1" dirty="0" smtClean="0"/>
            </a:br>
            <a:r>
              <a:rPr lang="en-US" sz="3200" b="1" i="1" dirty="0" smtClean="0"/>
              <a:t>Non-</a:t>
            </a:r>
            <a:r>
              <a:rPr lang="en-US" sz="3200" b="1" i="1" dirty="0" err="1" smtClean="0"/>
              <a:t>reinfesting</a:t>
            </a:r>
            <a:r>
              <a:rPr lang="en-US" sz="3200" b="1" i="1" dirty="0" smtClean="0"/>
              <a:t> Wood Boring Insects</a:t>
            </a:r>
            <a:endParaRPr lang="en-US" sz="3200" dirty="0"/>
          </a:p>
        </p:txBody>
      </p:sp>
      <p:sp>
        <p:nvSpPr>
          <p:cNvPr id="3" name="Content Placeholder 2"/>
          <p:cNvSpPr>
            <a:spLocks noGrp="1"/>
          </p:cNvSpPr>
          <p:nvPr>
            <p:ph idx="1"/>
          </p:nvPr>
        </p:nvSpPr>
        <p:spPr>
          <a:xfrm>
            <a:off x="840496" y="2002447"/>
            <a:ext cx="8487316" cy="4525963"/>
          </a:xfrm>
        </p:spPr>
        <p:txBody>
          <a:bodyPr>
            <a:noAutofit/>
          </a:bodyPr>
          <a:lstStyle/>
          <a:p>
            <a:pPr>
              <a:lnSpc>
                <a:spcPct val="80000"/>
              </a:lnSpc>
            </a:pPr>
            <a:r>
              <a:rPr lang="en-US" sz="2000" dirty="0">
                <a:latin typeface="Cambria"/>
                <a:cs typeface="Cambria"/>
              </a:rPr>
              <a:t>Family </a:t>
            </a:r>
            <a:r>
              <a:rPr lang="en-US" sz="2000" dirty="0" err="1">
                <a:latin typeface="Cambria"/>
                <a:cs typeface="Cambria"/>
              </a:rPr>
              <a:t>Cerambycidae</a:t>
            </a:r>
            <a:r>
              <a:rPr lang="en-US" sz="2000" dirty="0">
                <a:latin typeface="Cambria"/>
                <a:cs typeface="Cambria"/>
              </a:rPr>
              <a:t> - Long Horned Wood Boring Beetles</a:t>
            </a:r>
          </a:p>
          <a:p>
            <a:pPr>
              <a:lnSpc>
                <a:spcPct val="80000"/>
              </a:lnSpc>
              <a:buNone/>
            </a:pPr>
            <a:r>
              <a:rPr lang="en-US" sz="2000" dirty="0">
                <a:latin typeface="Cambria"/>
                <a:cs typeface="Cambria"/>
              </a:rPr>
              <a:t>                                                  </a:t>
            </a:r>
            <a:r>
              <a:rPr lang="en-US" sz="2000" dirty="0" smtClean="0">
                <a:latin typeface="Cambria"/>
                <a:cs typeface="Cambria"/>
              </a:rPr>
              <a:t> (</a:t>
            </a:r>
            <a:r>
              <a:rPr lang="en-US" sz="2000" dirty="0">
                <a:latin typeface="Cambria"/>
                <a:cs typeface="Cambria"/>
              </a:rPr>
              <a:t>the Old House Borer is an exception)</a:t>
            </a:r>
          </a:p>
          <a:p>
            <a:pPr>
              <a:lnSpc>
                <a:spcPct val="80000"/>
              </a:lnSpc>
              <a:buNone/>
            </a:pPr>
            <a:r>
              <a:rPr lang="en-US" sz="2000" dirty="0">
                <a:latin typeface="Cambria"/>
                <a:cs typeface="Cambria"/>
              </a:rPr>
              <a:t>                                                 </a:t>
            </a:r>
            <a:r>
              <a:rPr lang="en-US" sz="2000" dirty="0" smtClean="0">
                <a:latin typeface="Cambria"/>
                <a:cs typeface="Cambria"/>
              </a:rPr>
              <a:t>  (</a:t>
            </a:r>
            <a:r>
              <a:rPr lang="en-US" sz="2000" dirty="0">
                <a:latin typeface="Cambria"/>
                <a:cs typeface="Cambria"/>
              </a:rPr>
              <a:t>larvae = round headed borers)</a:t>
            </a:r>
          </a:p>
          <a:p>
            <a:pPr>
              <a:lnSpc>
                <a:spcPct val="80000"/>
              </a:lnSpc>
              <a:buNone/>
            </a:pPr>
            <a:endParaRPr lang="en-US" sz="2000" dirty="0">
              <a:latin typeface="Cambria"/>
              <a:cs typeface="Cambria"/>
            </a:endParaRPr>
          </a:p>
          <a:p>
            <a:pPr>
              <a:lnSpc>
                <a:spcPct val="80000"/>
              </a:lnSpc>
            </a:pPr>
            <a:r>
              <a:rPr lang="en-US" sz="2000" dirty="0">
                <a:latin typeface="Cambria"/>
                <a:cs typeface="Cambria"/>
              </a:rPr>
              <a:t>Family </a:t>
            </a:r>
            <a:r>
              <a:rPr lang="en-US" sz="2000" dirty="0" err="1">
                <a:latin typeface="Cambria"/>
                <a:cs typeface="Cambria"/>
              </a:rPr>
              <a:t>Buprestidae</a:t>
            </a:r>
            <a:r>
              <a:rPr lang="en-US" sz="2000" dirty="0">
                <a:latin typeface="Cambria"/>
                <a:cs typeface="Cambria"/>
              </a:rPr>
              <a:t> - Metallic Wood Boring </a:t>
            </a:r>
            <a:r>
              <a:rPr lang="en-US" sz="2000" dirty="0" smtClean="0">
                <a:latin typeface="Cambria"/>
                <a:cs typeface="Cambria"/>
              </a:rPr>
              <a:t>Beetles</a:t>
            </a:r>
            <a:endParaRPr lang="en-US" sz="2000" dirty="0">
              <a:latin typeface="Cambria"/>
              <a:cs typeface="Cambria"/>
            </a:endParaRPr>
          </a:p>
          <a:p>
            <a:pPr>
              <a:lnSpc>
                <a:spcPct val="80000"/>
              </a:lnSpc>
              <a:buNone/>
            </a:pPr>
            <a:r>
              <a:rPr lang="en-US" sz="2000" dirty="0">
                <a:latin typeface="Cambria"/>
                <a:cs typeface="Cambria"/>
              </a:rPr>
              <a:t>                                           </a:t>
            </a:r>
            <a:r>
              <a:rPr lang="en-US" sz="2000" dirty="0" smtClean="0">
                <a:latin typeface="Cambria"/>
                <a:cs typeface="Cambria"/>
              </a:rPr>
              <a:t>    (</a:t>
            </a:r>
            <a:r>
              <a:rPr lang="en-US" sz="2000" dirty="0">
                <a:latin typeface="Cambria"/>
                <a:cs typeface="Cambria"/>
              </a:rPr>
              <a:t>larvae = flat headed borers)</a:t>
            </a:r>
          </a:p>
          <a:p>
            <a:pPr>
              <a:lnSpc>
                <a:spcPct val="80000"/>
              </a:lnSpc>
              <a:buNone/>
            </a:pPr>
            <a:endParaRPr lang="en-US" sz="2000" dirty="0">
              <a:latin typeface="Cambria"/>
              <a:cs typeface="Cambria"/>
            </a:endParaRPr>
          </a:p>
          <a:p>
            <a:pPr>
              <a:lnSpc>
                <a:spcPct val="80000"/>
              </a:lnSpc>
            </a:pPr>
            <a:r>
              <a:rPr lang="en-US" sz="2000" dirty="0">
                <a:latin typeface="Cambria"/>
                <a:cs typeface="Cambria"/>
              </a:rPr>
              <a:t>Family </a:t>
            </a:r>
            <a:r>
              <a:rPr lang="en-US" sz="2000" dirty="0" err="1">
                <a:latin typeface="Cambria"/>
                <a:cs typeface="Cambria"/>
              </a:rPr>
              <a:t>Scolytidae</a:t>
            </a:r>
            <a:r>
              <a:rPr lang="en-US" sz="2000" dirty="0">
                <a:latin typeface="Cambria"/>
                <a:cs typeface="Cambria"/>
              </a:rPr>
              <a:t> - Bark and Timber Beetles</a:t>
            </a:r>
          </a:p>
          <a:p>
            <a:pPr>
              <a:lnSpc>
                <a:spcPct val="80000"/>
              </a:lnSpc>
              <a:buNone/>
            </a:pPr>
            <a:endParaRPr lang="en-US" sz="2000" dirty="0">
              <a:latin typeface="Cambria"/>
              <a:cs typeface="Cambria"/>
            </a:endParaRPr>
          </a:p>
          <a:p>
            <a:pPr>
              <a:lnSpc>
                <a:spcPct val="80000"/>
              </a:lnSpc>
            </a:pPr>
            <a:r>
              <a:rPr lang="en-US" sz="2000" dirty="0">
                <a:latin typeface="Cambria"/>
                <a:cs typeface="Cambria"/>
              </a:rPr>
              <a:t>Family </a:t>
            </a:r>
            <a:r>
              <a:rPr lang="en-US" sz="2000" dirty="0" err="1">
                <a:latin typeface="Cambria"/>
                <a:cs typeface="Cambria"/>
              </a:rPr>
              <a:t>Scolytidae</a:t>
            </a:r>
            <a:r>
              <a:rPr lang="en-US" sz="2000" dirty="0">
                <a:latin typeface="Cambria"/>
                <a:cs typeface="Cambria"/>
              </a:rPr>
              <a:t> &amp; </a:t>
            </a:r>
            <a:r>
              <a:rPr lang="en-US" sz="2000" dirty="0" err="1">
                <a:latin typeface="Cambria"/>
                <a:cs typeface="Cambria"/>
              </a:rPr>
              <a:t>Platypodidae</a:t>
            </a:r>
            <a:r>
              <a:rPr lang="en-US" sz="2000" dirty="0">
                <a:latin typeface="Cambria"/>
                <a:cs typeface="Cambria"/>
              </a:rPr>
              <a:t> - Ambrosia Beetles</a:t>
            </a:r>
          </a:p>
          <a:p>
            <a:pPr>
              <a:lnSpc>
                <a:spcPct val="80000"/>
              </a:lnSpc>
              <a:buNone/>
            </a:pPr>
            <a:endParaRPr lang="en-US" sz="2000" dirty="0">
              <a:latin typeface="Cambria"/>
              <a:cs typeface="Cambria"/>
            </a:endParaRPr>
          </a:p>
          <a:p>
            <a:pPr>
              <a:lnSpc>
                <a:spcPct val="80000"/>
              </a:lnSpc>
            </a:pPr>
            <a:r>
              <a:rPr lang="en-US" sz="2000" dirty="0">
                <a:latin typeface="Cambria"/>
                <a:cs typeface="Cambria"/>
              </a:rPr>
              <a:t>Family </a:t>
            </a:r>
            <a:r>
              <a:rPr lang="en-US" sz="2000" dirty="0" err="1">
                <a:latin typeface="Cambria"/>
                <a:cs typeface="Cambria"/>
              </a:rPr>
              <a:t>Siricidae</a:t>
            </a:r>
            <a:r>
              <a:rPr lang="en-US" sz="2000" dirty="0">
                <a:latin typeface="Cambria"/>
                <a:cs typeface="Cambria"/>
              </a:rPr>
              <a:t> – Horntails (wood boring wasps)</a:t>
            </a:r>
          </a:p>
          <a:p>
            <a:pPr marL="0" indent="0">
              <a:buNone/>
            </a:pPr>
            <a:endParaRPr lang="en-US" sz="2000" dirty="0">
              <a:latin typeface="Cambria"/>
              <a:cs typeface="Cambria"/>
            </a:endParaRPr>
          </a:p>
        </p:txBody>
      </p:sp>
    </p:spTree>
    <p:extLst>
      <p:ext uri="{BB962C8B-B14F-4D97-AF65-F5344CB8AC3E}">
        <p14:creationId xmlns:p14="http://schemas.microsoft.com/office/powerpoint/2010/main" val="32069260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Treatment Options for Wood Destroying Insects</a:t>
            </a:r>
            <a:endParaRPr lang="en-US" sz="3200" b="1" i="1"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rcRect l="-38935" r="-38935"/>
          <a:stretch>
            <a:fillRect/>
          </a:stretch>
        </p:blipFill>
        <p:spPr>
          <a:xfrm rot="16200000">
            <a:off x="-431511" y="1572033"/>
            <a:ext cx="4497797" cy="2473615"/>
          </a:xfrm>
          <a:prstGeom prst="rect">
            <a:avLst/>
          </a:prstGeom>
          <a:ln>
            <a:solidFill>
              <a:schemeClr val="bg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4623" y="1543416"/>
            <a:ext cx="2401962" cy="2409492"/>
          </a:xfrm>
          <a:prstGeom prst="rect">
            <a:avLst/>
          </a:prstGeom>
          <a:ln>
            <a:solidFill>
              <a:schemeClr val="bg1"/>
            </a:solidFill>
          </a:ln>
        </p:spPr>
      </p:pic>
      <p:pic>
        <p:nvPicPr>
          <p:cNvPr id="6" name="Picture 2" descr="http://www.treecanada.ca/tree-killers/images/insects/asian-longhorn-beetle.jpg"/>
          <p:cNvPicPr>
            <a:picLocks noChangeAspect="1" noChangeArrowheads="1"/>
          </p:cNvPicPr>
          <p:nvPr/>
        </p:nvPicPr>
        <p:blipFill>
          <a:blip r:embed="rId4" cstate="print"/>
          <a:srcRect l="-37596" r="-37596"/>
          <a:stretch>
            <a:fillRect/>
          </a:stretch>
        </p:blipFill>
        <p:spPr bwMode="auto">
          <a:xfrm>
            <a:off x="4981705" y="1543416"/>
            <a:ext cx="4381202" cy="2409492"/>
          </a:xfrm>
          <a:prstGeom prst="rect">
            <a:avLst/>
          </a:prstGeom>
          <a:noFill/>
        </p:spPr>
      </p:pic>
      <p:sp>
        <p:nvSpPr>
          <p:cNvPr id="7" name="TextBox 6"/>
          <p:cNvSpPr txBox="1"/>
          <p:nvPr/>
        </p:nvSpPr>
        <p:spPr>
          <a:xfrm>
            <a:off x="580578" y="3952908"/>
            <a:ext cx="8210299" cy="1754327"/>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p:txBody>
      </p:sp>
      <p:sp>
        <p:nvSpPr>
          <p:cNvPr id="8" name="TextBox 7"/>
          <p:cNvSpPr txBox="1"/>
          <p:nvPr/>
        </p:nvSpPr>
        <p:spPr>
          <a:xfrm>
            <a:off x="1091168" y="4572000"/>
            <a:ext cx="7781073" cy="1384995"/>
          </a:xfrm>
          <a:prstGeom prst="rect">
            <a:avLst/>
          </a:prstGeom>
          <a:noFill/>
        </p:spPr>
        <p:txBody>
          <a:bodyPr wrap="square" rtlCol="0">
            <a:spAutoFit/>
          </a:bodyPr>
          <a:lstStyle/>
          <a:p>
            <a:pPr marL="285750" indent="-285750">
              <a:buFont typeface="Arial"/>
              <a:buChar char="•"/>
            </a:pPr>
            <a:r>
              <a:rPr lang="en-US" sz="2400" dirty="0" smtClean="0"/>
              <a:t> </a:t>
            </a:r>
            <a:r>
              <a:rPr lang="en-US" sz="2000" dirty="0" smtClean="0"/>
              <a:t>No treatment is recommended for these non-</a:t>
            </a:r>
            <a:r>
              <a:rPr lang="en-US" sz="2000" dirty="0" err="1" smtClean="0"/>
              <a:t>reinfesting</a:t>
            </a:r>
            <a:endParaRPr lang="en-US" sz="2000" dirty="0" smtClean="0"/>
          </a:p>
          <a:p>
            <a:r>
              <a:rPr lang="en-US" sz="2000" dirty="0"/>
              <a:t> </a:t>
            </a:r>
            <a:r>
              <a:rPr lang="en-US" sz="2000" dirty="0" smtClean="0"/>
              <a:t>     wood boring beetles.</a:t>
            </a:r>
          </a:p>
          <a:p>
            <a:endParaRPr lang="en-US" sz="2000" dirty="0"/>
          </a:p>
          <a:p>
            <a:pPr marL="342900" indent="-342900">
              <a:buFont typeface="Arial"/>
              <a:buChar char="•"/>
            </a:pPr>
            <a:r>
              <a:rPr lang="en-US" sz="2000" dirty="0" smtClean="0"/>
              <a:t>Recommend that the firewood be removed from inside.</a:t>
            </a:r>
            <a:endParaRPr lang="en-US" sz="2000" dirty="0"/>
          </a:p>
        </p:txBody>
      </p:sp>
    </p:spTree>
    <p:extLst>
      <p:ext uri="{BB962C8B-B14F-4D97-AF65-F5344CB8AC3E}">
        <p14:creationId xmlns:p14="http://schemas.microsoft.com/office/powerpoint/2010/main" val="611119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102"/>
            <a:ext cx="8229600" cy="1143000"/>
          </a:xfrm>
        </p:spPr>
        <p:txBody>
          <a:bodyPr>
            <a:normAutofit fontScale="90000"/>
          </a:bodyPr>
          <a:lstStyle/>
          <a:p>
            <a:r>
              <a:rPr lang="en-US" sz="3200" b="1" i="1" dirty="0" smtClean="0"/>
              <a:t>IPM Treatment Option </a:t>
            </a:r>
            <a:r>
              <a:rPr lang="en-US" sz="3200" b="1" i="1" dirty="0"/>
              <a:t>for Powder Post </a:t>
            </a:r>
            <a:r>
              <a:rPr lang="en-US" sz="3200" b="1" i="1" dirty="0" smtClean="0"/>
              <a:t>Beetles </a:t>
            </a:r>
            <a:br>
              <a:rPr lang="en-US" sz="3200" b="1" i="1" dirty="0" smtClean="0"/>
            </a:br>
            <a:r>
              <a:rPr lang="en-US" sz="3200" b="1" i="1" dirty="0" smtClean="0"/>
              <a:t>or Old House Borers where infestation is limited</a:t>
            </a:r>
            <a:br>
              <a:rPr lang="en-US" sz="3200" b="1" i="1" dirty="0" smtClean="0"/>
            </a:br>
            <a:r>
              <a:rPr lang="en-US" sz="3200" b="1" i="1" dirty="0" smtClean="0"/>
              <a:t>to a few holes a couple of boards.</a:t>
            </a:r>
            <a:endParaRPr lang="en-US" sz="3200" dirty="0"/>
          </a:p>
        </p:txBody>
      </p:sp>
      <p:pic>
        <p:nvPicPr>
          <p:cNvPr id="4" name="Content Placeholder 3"/>
          <p:cNvPicPr>
            <a:picLocks noGrp="1" noChangeAspect="1"/>
          </p:cNvPicPr>
          <p:nvPr>
            <p:ph idx="1"/>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8881" b="8881"/>
          <a:stretch/>
        </p:blipFill>
        <p:spPr>
          <a:xfrm>
            <a:off x="457200" y="1754568"/>
            <a:ext cx="8229600" cy="4525963"/>
          </a:xfrm>
          <a:prstGeom prst="rect">
            <a:avLst/>
          </a:prstGeom>
          <a:ln>
            <a:noFill/>
          </a:ln>
          <a:effectLst>
            <a:softEdge rad="112500"/>
          </a:effectLst>
        </p:spPr>
      </p:pic>
      <p:sp>
        <p:nvSpPr>
          <p:cNvPr id="5" name="TextBox 4"/>
          <p:cNvSpPr txBox="1"/>
          <p:nvPr/>
        </p:nvSpPr>
        <p:spPr>
          <a:xfrm>
            <a:off x="457200" y="1684021"/>
            <a:ext cx="8165839" cy="369332"/>
          </a:xfrm>
          <a:prstGeom prst="rect">
            <a:avLst/>
          </a:prstGeom>
          <a:solidFill>
            <a:srgbClr val="FFFFFF"/>
          </a:solidFill>
        </p:spPr>
        <p:txBody>
          <a:bodyPr wrap="square" rtlCol="0">
            <a:spAutoFit/>
          </a:bodyPr>
          <a:lstStyle/>
          <a:p>
            <a:endParaRPr lang="en-US" dirty="0"/>
          </a:p>
        </p:txBody>
      </p:sp>
      <p:sp>
        <p:nvSpPr>
          <p:cNvPr id="6" name="TextBox 5"/>
          <p:cNvSpPr txBox="1"/>
          <p:nvPr/>
        </p:nvSpPr>
        <p:spPr>
          <a:xfrm>
            <a:off x="329765" y="1487552"/>
            <a:ext cx="301701" cy="5355313"/>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7" name="TextBox 6"/>
          <p:cNvSpPr txBox="1"/>
          <p:nvPr/>
        </p:nvSpPr>
        <p:spPr>
          <a:xfrm>
            <a:off x="8510778" y="1487552"/>
            <a:ext cx="184666" cy="507831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8" name="TextBox 7"/>
          <p:cNvSpPr txBox="1"/>
          <p:nvPr/>
        </p:nvSpPr>
        <p:spPr>
          <a:xfrm>
            <a:off x="457201" y="6111593"/>
            <a:ext cx="8165838" cy="369332"/>
          </a:xfrm>
          <a:prstGeom prst="rect">
            <a:avLst/>
          </a:prstGeom>
          <a:solidFill>
            <a:srgbClr val="FFFFFF"/>
          </a:solidFill>
        </p:spPr>
        <p:txBody>
          <a:bodyPr wrap="square" rtlCol="0">
            <a:spAutoFit/>
          </a:bodyPr>
          <a:lstStyle/>
          <a:p>
            <a:endParaRPr lang="en-US" dirty="0"/>
          </a:p>
        </p:txBody>
      </p:sp>
      <p:cxnSp>
        <p:nvCxnSpPr>
          <p:cNvPr id="10" name="Straight Arrow Connector 9"/>
          <p:cNvCxnSpPr/>
          <p:nvPr/>
        </p:nvCxnSpPr>
        <p:spPr>
          <a:xfrm flipH="1" flipV="1">
            <a:off x="4665843" y="2259396"/>
            <a:ext cx="1385446" cy="53202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4714957" y="2791422"/>
            <a:ext cx="1336332" cy="130636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2785473" y="2791422"/>
            <a:ext cx="3265816" cy="70993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4665843" y="2791422"/>
            <a:ext cx="1385446" cy="42926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132251" y="2571537"/>
            <a:ext cx="2160256" cy="3139321"/>
          </a:xfrm>
          <a:prstGeom prst="rect">
            <a:avLst/>
          </a:prstGeom>
          <a:noFill/>
          <a:ln>
            <a:solidFill>
              <a:schemeClr val="bg1"/>
            </a:solidFill>
          </a:ln>
        </p:spPr>
        <p:txBody>
          <a:bodyPr wrap="square" rtlCol="0">
            <a:spAutoFit/>
          </a:bodyPr>
          <a:lstStyle/>
          <a:p>
            <a:r>
              <a:rPr lang="en-US" dirty="0" smtClean="0">
                <a:solidFill>
                  <a:schemeClr val="bg1"/>
                </a:solidFill>
              </a:rPr>
              <a:t>  A few Old House </a:t>
            </a:r>
          </a:p>
          <a:p>
            <a:r>
              <a:rPr lang="en-US" dirty="0" smtClean="0">
                <a:solidFill>
                  <a:schemeClr val="bg1"/>
                </a:solidFill>
              </a:rPr>
              <a:t>  Borer exit holes    </a:t>
            </a:r>
          </a:p>
          <a:p>
            <a:r>
              <a:rPr lang="en-US" dirty="0">
                <a:solidFill>
                  <a:schemeClr val="bg1"/>
                </a:solidFill>
              </a:rPr>
              <a:t> </a:t>
            </a:r>
            <a:r>
              <a:rPr lang="en-US" dirty="0" smtClean="0">
                <a:solidFill>
                  <a:schemeClr val="bg1"/>
                </a:solidFill>
              </a:rPr>
              <a:t> found only in these  </a:t>
            </a:r>
          </a:p>
          <a:p>
            <a:r>
              <a:rPr lang="en-US" dirty="0">
                <a:solidFill>
                  <a:schemeClr val="bg1"/>
                </a:solidFill>
              </a:rPr>
              <a:t> </a:t>
            </a:r>
            <a:r>
              <a:rPr lang="en-US" dirty="0" smtClean="0">
                <a:solidFill>
                  <a:schemeClr val="bg1"/>
                </a:solidFill>
              </a:rPr>
              <a:t> pieces of window </a:t>
            </a:r>
          </a:p>
          <a:p>
            <a:r>
              <a:rPr lang="en-US" dirty="0" smtClean="0">
                <a:solidFill>
                  <a:schemeClr val="bg1"/>
                </a:solidFill>
              </a:rPr>
              <a:t>  trim.</a:t>
            </a:r>
          </a:p>
          <a:p>
            <a:endParaRPr lang="en-US" dirty="0">
              <a:solidFill>
                <a:schemeClr val="bg1"/>
              </a:solidFill>
            </a:endParaRPr>
          </a:p>
          <a:p>
            <a:r>
              <a:rPr lang="en-US" dirty="0">
                <a:solidFill>
                  <a:schemeClr val="bg1"/>
                </a:solidFill>
              </a:rPr>
              <a:t> </a:t>
            </a:r>
            <a:r>
              <a:rPr lang="en-US" dirty="0" smtClean="0">
                <a:solidFill>
                  <a:schemeClr val="bg1"/>
                </a:solidFill>
              </a:rPr>
              <a:t> It is recommended </a:t>
            </a:r>
            <a:endParaRPr lang="en-US" dirty="0">
              <a:solidFill>
                <a:schemeClr val="bg1"/>
              </a:solidFill>
            </a:endParaRPr>
          </a:p>
          <a:p>
            <a:r>
              <a:rPr lang="en-US" dirty="0">
                <a:solidFill>
                  <a:schemeClr val="bg1"/>
                </a:solidFill>
              </a:rPr>
              <a:t> </a:t>
            </a:r>
            <a:r>
              <a:rPr lang="en-US" dirty="0" smtClean="0">
                <a:solidFill>
                  <a:schemeClr val="bg1"/>
                </a:solidFill>
              </a:rPr>
              <a:t> that the infested </a:t>
            </a:r>
          </a:p>
          <a:p>
            <a:r>
              <a:rPr lang="en-US" dirty="0" smtClean="0">
                <a:solidFill>
                  <a:schemeClr val="bg1"/>
                </a:solidFill>
              </a:rPr>
              <a:t>  pieces of window </a:t>
            </a:r>
          </a:p>
          <a:p>
            <a:r>
              <a:rPr lang="en-US" dirty="0" smtClean="0">
                <a:solidFill>
                  <a:schemeClr val="bg1"/>
                </a:solidFill>
              </a:rPr>
              <a:t>  trim be removed     </a:t>
            </a:r>
          </a:p>
          <a:p>
            <a:r>
              <a:rPr lang="en-US" dirty="0" smtClean="0">
                <a:solidFill>
                  <a:schemeClr val="bg1"/>
                </a:solidFill>
              </a:rPr>
              <a:t>  and replaced.  </a:t>
            </a:r>
            <a:endParaRPr lang="en-US" dirty="0">
              <a:solidFill>
                <a:schemeClr val="bg1"/>
              </a:solidFill>
            </a:endParaRPr>
          </a:p>
        </p:txBody>
      </p:sp>
      <p:sp>
        <p:nvSpPr>
          <p:cNvPr id="16" name="TextBox 15"/>
          <p:cNvSpPr txBox="1"/>
          <p:nvPr/>
        </p:nvSpPr>
        <p:spPr>
          <a:xfrm>
            <a:off x="0" y="6111593"/>
            <a:ext cx="9144000" cy="707886"/>
          </a:xfrm>
          <a:prstGeom prst="rect">
            <a:avLst/>
          </a:prstGeom>
          <a:noFill/>
        </p:spPr>
        <p:txBody>
          <a:bodyPr wrap="square" rtlCol="0">
            <a:spAutoFit/>
          </a:bodyPr>
          <a:lstStyle/>
          <a:p>
            <a:pPr algn="ctr"/>
            <a:r>
              <a:rPr lang="en-US" sz="2000" b="1" dirty="0" smtClean="0"/>
              <a:t>Obviously, one can’t guaranty there isn’t hidden infestation </a:t>
            </a:r>
          </a:p>
          <a:p>
            <a:pPr algn="ctr"/>
            <a:r>
              <a:rPr lang="en-US" sz="2000" b="1" dirty="0" smtClean="0"/>
              <a:t>behind walls or that </a:t>
            </a:r>
            <a:r>
              <a:rPr lang="en-US" sz="2000" b="1" dirty="0" err="1" smtClean="0"/>
              <a:t>reinfestation</a:t>
            </a:r>
            <a:r>
              <a:rPr lang="en-US" sz="2000" b="1" dirty="0" smtClean="0"/>
              <a:t> will not occur! </a:t>
            </a:r>
            <a:endParaRPr lang="en-US" sz="2000" b="1" dirty="0"/>
          </a:p>
        </p:txBody>
      </p:sp>
    </p:spTree>
    <p:extLst>
      <p:ext uri="{BB962C8B-B14F-4D97-AF65-F5344CB8AC3E}">
        <p14:creationId xmlns:p14="http://schemas.microsoft.com/office/powerpoint/2010/main" val="36288055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Treatment Options for Powder Post Beetles</a:t>
            </a:r>
            <a:endParaRPr lang="en-US" sz="3200" b="1" i="1" dirty="0"/>
          </a:p>
        </p:txBody>
      </p:sp>
      <p:pic>
        <p:nvPicPr>
          <p:cNvPr id="4" name="Content Placeholder 3"/>
          <p:cNvPicPr>
            <a:picLocks noGrp="1" noChangeAspect="1"/>
          </p:cNvPicPr>
          <p:nvPr>
            <p:ph idx="1"/>
          </p:nvPr>
        </p:nvPicPr>
        <p:blipFill>
          <a:blip r:embed="rId2"/>
          <a:srcRect l="-23406" r="-23406"/>
          <a:stretch>
            <a:fillRect/>
          </a:stretch>
        </p:blipFill>
        <p:spPr>
          <a:xfrm rot="16200000">
            <a:off x="4959495" y="2392949"/>
            <a:ext cx="5090008" cy="2799308"/>
          </a:xfrm>
          <a:prstGeom prst="rect">
            <a:avLst/>
          </a:prstGeom>
        </p:spPr>
      </p:pic>
      <p:sp>
        <p:nvSpPr>
          <p:cNvPr id="5" name="TextBox 4"/>
          <p:cNvSpPr txBox="1"/>
          <p:nvPr/>
        </p:nvSpPr>
        <p:spPr>
          <a:xfrm>
            <a:off x="6257073" y="5742878"/>
            <a:ext cx="2647079" cy="369332"/>
          </a:xfrm>
          <a:prstGeom prst="rect">
            <a:avLst/>
          </a:prstGeom>
          <a:noFill/>
        </p:spPr>
        <p:txBody>
          <a:bodyPr wrap="square" rtlCol="0">
            <a:spAutoFit/>
          </a:bodyPr>
          <a:lstStyle/>
          <a:p>
            <a:r>
              <a:rPr lang="en-US" b="1" dirty="0" smtClean="0"/>
              <a:t>True Powder Post Beetles</a:t>
            </a:r>
            <a:endParaRPr lang="en-US" b="1" dirty="0"/>
          </a:p>
        </p:txBody>
      </p:sp>
      <p:sp>
        <p:nvSpPr>
          <p:cNvPr id="6" name="TextBox 5"/>
          <p:cNvSpPr txBox="1"/>
          <p:nvPr/>
        </p:nvSpPr>
        <p:spPr>
          <a:xfrm>
            <a:off x="854259" y="2047929"/>
            <a:ext cx="5423382" cy="3785652"/>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If the infestation is </a:t>
            </a:r>
            <a:r>
              <a:rPr lang="en-US" sz="2000" u="sng" dirty="0" smtClean="0">
                <a:latin typeface="Cambria"/>
                <a:cs typeface="Cambria"/>
              </a:rPr>
              <a:t>in flooring</a:t>
            </a:r>
            <a:r>
              <a:rPr lang="en-US" sz="2000" dirty="0" smtClean="0">
                <a:latin typeface="Cambria"/>
                <a:cs typeface="Cambria"/>
              </a:rPr>
              <a:t> and the flooring is less than 1 year old, I suggest </a:t>
            </a:r>
            <a:r>
              <a:rPr lang="en-US" sz="2000" dirty="0">
                <a:latin typeface="Cambria"/>
                <a:cs typeface="Cambria"/>
              </a:rPr>
              <a:t> </a:t>
            </a:r>
            <a:r>
              <a:rPr lang="en-US" sz="2000" dirty="0" smtClean="0">
                <a:latin typeface="Cambria"/>
                <a:cs typeface="Cambria"/>
              </a:rPr>
              <a:t> that the owner of the home go back to the supplier of the flooring and ask for the flooring to be replaced “free of charge.”</a:t>
            </a:r>
          </a:p>
          <a:p>
            <a:pPr marL="342900" indent="-342900">
              <a:buFont typeface="Arial"/>
              <a:buChar char="•"/>
            </a:pPr>
            <a:endParaRPr lang="en-US" sz="2000" dirty="0">
              <a:latin typeface="Cambria"/>
              <a:cs typeface="Cambria"/>
            </a:endParaRPr>
          </a:p>
          <a:p>
            <a:pPr marL="342900" indent="-342900">
              <a:buFont typeface="Arial"/>
              <a:buChar char="•"/>
            </a:pPr>
            <a:r>
              <a:rPr lang="en-US" sz="2000" dirty="0" smtClean="0">
                <a:latin typeface="Cambria"/>
                <a:cs typeface="Cambria"/>
              </a:rPr>
              <a:t>If the flooring is older than 1 year old, I suggest that the flooring be replaced by the owner.</a:t>
            </a:r>
          </a:p>
          <a:p>
            <a:pPr marL="342900" indent="-342900">
              <a:buFont typeface="Arial"/>
              <a:buChar char="•"/>
            </a:pPr>
            <a:endParaRPr lang="en-US" sz="2000" dirty="0">
              <a:latin typeface="Cambria"/>
              <a:cs typeface="Cambria"/>
            </a:endParaRPr>
          </a:p>
          <a:p>
            <a:pPr marL="342900" indent="-342900">
              <a:buFont typeface="Arial"/>
              <a:buChar char="•"/>
            </a:pPr>
            <a:r>
              <a:rPr lang="en-US" sz="2000" dirty="0" smtClean="0">
                <a:latin typeface="Cambria"/>
                <a:cs typeface="Cambria"/>
              </a:rPr>
              <a:t>If </a:t>
            </a:r>
            <a:r>
              <a:rPr lang="en-US" sz="2000" u="sng" dirty="0" smtClean="0">
                <a:latin typeface="Cambria"/>
                <a:cs typeface="Cambria"/>
              </a:rPr>
              <a:t>cabinets</a:t>
            </a:r>
            <a:r>
              <a:rPr lang="en-US" sz="2000" dirty="0" smtClean="0">
                <a:latin typeface="Cambria"/>
                <a:cs typeface="Cambria"/>
              </a:rPr>
              <a:t> are infested, I recommend that they be removed and fumigated.</a:t>
            </a:r>
            <a:endParaRPr lang="en-US" sz="2000" dirty="0">
              <a:latin typeface="Cambria"/>
              <a:cs typeface="Cambria"/>
            </a:endParaRPr>
          </a:p>
        </p:txBody>
      </p:sp>
    </p:spTree>
    <p:extLst>
      <p:ext uri="{BB962C8B-B14F-4D97-AF65-F5344CB8AC3E}">
        <p14:creationId xmlns:p14="http://schemas.microsoft.com/office/powerpoint/2010/main" val="6576905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i="1" dirty="0" smtClean="0"/>
              <a:t>Treatment Options for Powder Post Beetles</a:t>
            </a:r>
            <a:endParaRPr lang="en-US" sz="3200" b="1" i="1" dirty="0"/>
          </a:p>
        </p:txBody>
      </p:sp>
      <p:pic>
        <p:nvPicPr>
          <p:cNvPr id="4" name="Content Placeholder 3"/>
          <p:cNvPicPr>
            <a:picLocks noGrp="1" noChangeAspect="1"/>
          </p:cNvPicPr>
          <p:nvPr>
            <p:ph idx="1"/>
          </p:nvPr>
        </p:nvPicPr>
        <p:blipFill>
          <a:blip r:embed="rId2"/>
          <a:srcRect l="-23406" r="-23406"/>
          <a:stretch>
            <a:fillRect/>
          </a:stretch>
        </p:blipFill>
        <p:spPr>
          <a:xfrm rot="16200000">
            <a:off x="4959495" y="2392949"/>
            <a:ext cx="5090008" cy="2799308"/>
          </a:xfrm>
          <a:prstGeom prst="rect">
            <a:avLst/>
          </a:prstGeom>
        </p:spPr>
      </p:pic>
      <p:sp>
        <p:nvSpPr>
          <p:cNvPr id="5" name="TextBox 4"/>
          <p:cNvSpPr txBox="1"/>
          <p:nvPr/>
        </p:nvSpPr>
        <p:spPr>
          <a:xfrm>
            <a:off x="6257073" y="5742878"/>
            <a:ext cx="2647079" cy="369332"/>
          </a:xfrm>
          <a:prstGeom prst="rect">
            <a:avLst/>
          </a:prstGeom>
          <a:noFill/>
        </p:spPr>
        <p:txBody>
          <a:bodyPr wrap="square" rtlCol="0">
            <a:spAutoFit/>
          </a:bodyPr>
          <a:lstStyle/>
          <a:p>
            <a:r>
              <a:rPr lang="en-US" b="1" dirty="0" smtClean="0"/>
              <a:t>True Powder Post Beetles</a:t>
            </a:r>
            <a:endParaRPr lang="en-US" b="1" dirty="0"/>
          </a:p>
        </p:txBody>
      </p:sp>
      <p:sp>
        <p:nvSpPr>
          <p:cNvPr id="6" name="TextBox 5"/>
          <p:cNvSpPr txBox="1"/>
          <p:nvPr/>
        </p:nvSpPr>
        <p:spPr>
          <a:xfrm>
            <a:off x="727011" y="2026165"/>
            <a:ext cx="5561519" cy="3477875"/>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If the infestation </a:t>
            </a:r>
            <a:r>
              <a:rPr lang="en-US" sz="2000" u="sng" dirty="0" smtClean="0">
                <a:latin typeface="Cambria"/>
                <a:cs typeface="Cambria"/>
              </a:rPr>
              <a:t>is widespread</a:t>
            </a:r>
            <a:r>
              <a:rPr lang="en-US" sz="2000" dirty="0" smtClean="0">
                <a:latin typeface="Cambria"/>
                <a:cs typeface="Cambria"/>
              </a:rPr>
              <a:t> and/or heavy in hardwood paneling, expensive furniture, etc. and the price of fumigation is justified or the customer desires fumigation, I recommend that the entire structure be fumigated with </a:t>
            </a:r>
            <a:r>
              <a:rPr lang="en-US" sz="2000" dirty="0" err="1" smtClean="0">
                <a:latin typeface="Cambria"/>
                <a:cs typeface="Cambria"/>
              </a:rPr>
              <a:t>Sulfuryl</a:t>
            </a:r>
            <a:r>
              <a:rPr lang="en-US" sz="2000" dirty="0" smtClean="0">
                <a:latin typeface="Cambria"/>
                <a:cs typeface="Cambria"/>
              </a:rPr>
              <a:t> fluoride.</a:t>
            </a:r>
          </a:p>
          <a:p>
            <a:endParaRPr lang="en-US" sz="2000" dirty="0">
              <a:latin typeface="Cambria"/>
              <a:cs typeface="Cambria"/>
            </a:endParaRPr>
          </a:p>
          <a:p>
            <a:pPr marL="342900" indent="-342900">
              <a:buFont typeface="Arial"/>
              <a:buChar char="•"/>
            </a:pPr>
            <a:r>
              <a:rPr lang="en-US" sz="2000" dirty="0" smtClean="0">
                <a:latin typeface="Cambria"/>
                <a:cs typeface="Cambria"/>
              </a:rPr>
              <a:t>If the infestation in furniture or in cabinets and </a:t>
            </a:r>
            <a:r>
              <a:rPr lang="en-US" sz="2000" u="sng" dirty="0" smtClean="0">
                <a:latin typeface="Cambria"/>
                <a:cs typeface="Cambria"/>
              </a:rPr>
              <a:t>is not widespread</a:t>
            </a:r>
            <a:r>
              <a:rPr lang="en-US" sz="2000" dirty="0" smtClean="0">
                <a:latin typeface="Cambria"/>
                <a:cs typeface="Cambria"/>
              </a:rPr>
              <a:t>, I recommend that they be removed from the structure and fumigated  with </a:t>
            </a:r>
            <a:r>
              <a:rPr lang="en-US" sz="2000" dirty="0" err="1" smtClean="0">
                <a:latin typeface="Cambria"/>
                <a:cs typeface="Cambria"/>
              </a:rPr>
              <a:t>Sulfuryl</a:t>
            </a:r>
            <a:r>
              <a:rPr lang="en-US" sz="2000" dirty="0" smtClean="0">
                <a:latin typeface="Cambria"/>
                <a:cs typeface="Cambria"/>
              </a:rPr>
              <a:t> fluoride in a chamber or vehicle.</a:t>
            </a:r>
            <a:endParaRPr lang="en-US" sz="2000" dirty="0">
              <a:latin typeface="Cambria"/>
              <a:cs typeface="Cambria"/>
            </a:endParaRPr>
          </a:p>
        </p:txBody>
      </p:sp>
    </p:spTree>
    <p:extLst>
      <p:ext uri="{BB962C8B-B14F-4D97-AF65-F5344CB8AC3E}">
        <p14:creationId xmlns:p14="http://schemas.microsoft.com/office/powerpoint/2010/main" val="23504460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62"/>
            <a:ext cx="8229600" cy="1143000"/>
          </a:xfrm>
        </p:spPr>
        <p:txBody>
          <a:bodyPr>
            <a:normAutofit/>
          </a:bodyPr>
          <a:lstStyle/>
          <a:p>
            <a:r>
              <a:rPr lang="en-US" sz="3200" b="1" i="1" dirty="0" smtClean="0"/>
              <a:t>Treatment Options for Powder Post Beetles</a:t>
            </a:r>
            <a:endParaRPr lang="en-US" sz="3200" b="1" i="1" dirty="0"/>
          </a:p>
        </p:txBody>
      </p:sp>
      <p:sp>
        <p:nvSpPr>
          <p:cNvPr id="5" name="TextBox 4"/>
          <p:cNvSpPr txBox="1"/>
          <p:nvPr/>
        </p:nvSpPr>
        <p:spPr>
          <a:xfrm>
            <a:off x="6257073" y="5336354"/>
            <a:ext cx="2647079" cy="646331"/>
          </a:xfrm>
          <a:prstGeom prst="rect">
            <a:avLst/>
          </a:prstGeom>
          <a:noFill/>
        </p:spPr>
        <p:txBody>
          <a:bodyPr wrap="square" rtlCol="0">
            <a:spAutoFit/>
          </a:bodyPr>
          <a:lstStyle/>
          <a:p>
            <a:pPr algn="ctr"/>
            <a:r>
              <a:rPr lang="en-US" b="1" dirty="0" smtClean="0"/>
              <a:t>Deathwatch or Furniture Beetles</a:t>
            </a:r>
            <a:endParaRPr lang="en-US" b="1" dirty="0"/>
          </a:p>
        </p:txBody>
      </p:sp>
      <p:sp>
        <p:nvSpPr>
          <p:cNvPr id="6" name="TextBox 5"/>
          <p:cNvSpPr txBox="1"/>
          <p:nvPr/>
        </p:nvSpPr>
        <p:spPr>
          <a:xfrm>
            <a:off x="474240" y="1267854"/>
            <a:ext cx="5731181" cy="5016758"/>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If the infestation is only </a:t>
            </a:r>
            <a:r>
              <a:rPr lang="en-US" sz="2000" u="sng" dirty="0" smtClean="0">
                <a:latin typeface="Cambria"/>
                <a:cs typeface="Cambria"/>
              </a:rPr>
              <a:t>in the wood of the crawl space</a:t>
            </a:r>
            <a:r>
              <a:rPr lang="en-US" sz="2000" dirty="0" smtClean="0">
                <a:latin typeface="Cambria"/>
                <a:cs typeface="Cambria"/>
              </a:rPr>
              <a:t> (subflooring, joists, sill plates, headers, etc.), I recommend: </a:t>
            </a:r>
          </a:p>
          <a:p>
            <a:pPr marL="342900" indent="-342900">
              <a:buFont typeface="Arial"/>
              <a:buChar char="•"/>
            </a:pPr>
            <a:endParaRPr lang="en-US" sz="2000" dirty="0">
              <a:latin typeface="Cambria"/>
              <a:cs typeface="Cambria"/>
            </a:endParaRPr>
          </a:p>
          <a:p>
            <a:pPr marL="457200" indent="-457200">
              <a:buFont typeface="+mj-lt"/>
              <a:buAutoNum type="arabicPeriod"/>
            </a:pPr>
            <a:r>
              <a:rPr lang="en-US" sz="2000" dirty="0" smtClean="0">
                <a:latin typeface="Cambria"/>
                <a:cs typeface="Cambria"/>
              </a:rPr>
              <a:t>that the wood be treated with a Borate product in compliance with the label</a:t>
            </a:r>
          </a:p>
          <a:p>
            <a:endParaRPr lang="en-US" sz="2000" dirty="0">
              <a:latin typeface="Cambria"/>
              <a:cs typeface="Cambria"/>
            </a:endParaRPr>
          </a:p>
          <a:p>
            <a:pPr marL="457200" indent="-457200">
              <a:buFont typeface="+mj-lt"/>
              <a:buAutoNum type="arabicPeriod"/>
            </a:pPr>
            <a:r>
              <a:rPr lang="en-US" sz="2000" dirty="0" smtClean="0">
                <a:latin typeface="Cambria"/>
                <a:cs typeface="Cambria"/>
              </a:rPr>
              <a:t>that a Class 1 vapor retarder be placed over a minimum of 70% of the soil of the crawl space</a:t>
            </a:r>
          </a:p>
          <a:p>
            <a:r>
              <a:rPr lang="en-US" sz="2000" dirty="0" smtClean="0">
                <a:latin typeface="Cambria"/>
                <a:cs typeface="Cambria"/>
              </a:rPr>
              <a:t> </a:t>
            </a:r>
          </a:p>
          <a:p>
            <a:pPr marL="457200" indent="-457200">
              <a:buAutoNum type="arabicPeriod" startAt="3"/>
            </a:pPr>
            <a:r>
              <a:rPr lang="en-US" sz="2000" dirty="0" smtClean="0">
                <a:latin typeface="Cambria"/>
                <a:cs typeface="Cambria"/>
              </a:rPr>
              <a:t>and ventilation of </a:t>
            </a:r>
            <a:r>
              <a:rPr lang="en-US" sz="2000" dirty="0">
                <a:latin typeface="Cambria"/>
                <a:cs typeface="Cambria"/>
              </a:rPr>
              <a:t>the under-floor space </a:t>
            </a:r>
            <a:endParaRPr lang="en-US" sz="2000" dirty="0" smtClean="0">
              <a:latin typeface="Cambria"/>
              <a:cs typeface="Cambria"/>
            </a:endParaRPr>
          </a:p>
          <a:p>
            <a:r>
              <a:rPr lang="en-US" sz="2000" dirty="0">
                <a:latin typeface="Cambria"/>
                <a:cs typeface="Cambria"/>
              </a:rPr>
              <a:t> </a:t>
            </a:r>
            <a:r>
              <a:rPr lang="en-US" sz="2000" dirty="0" smtClean="0">
                <a:latin typeface="Cambria"/>
                <a:cs typeface="Cambria"/>
              </a:rPr>
              <a:t>       between </a:t>
            </a:r>
            <a:r>
              <a:rPr lang="en-US" sz="2000" dirty="0">
                <a:latin typeface="Cambria"/>
                <a:cs typeface="Cambria"/>
              </a:rPr>
              <a:t>the bottom of the floor joists and </a:t>
            </a:r>
            <a:endParaRPr lang="en-US" sz="2000" dirty="0" smtClean="0">
              <a:latin typeface="Cambria"/>
              <a:cs typeface="Cambria"/>
            </a:endParaRPr>
          </a:p>
          <a:p>
            <a:r>
              <a:rPr lang="en-US" sz="2000" dirty="0" smtClean="0">
                <a:latin typeface="Cambria"/>
                <a:cs typeface="Cambria"/>
              </a:rPr>
              <a:t>        earth </a:t>
            </a:r>
            <a:r>
              <a:rPr lang="en-US" sz="2000" dirty="0">
                <a:latin typeface="Cambria"/>
                <a:cs typeface="Cambria"/>
              </a:rPr>
              <a:t>meets the current requirements of the </a:t>
            </a:r>
            <a:endParaRPr lang="en-US" sz="2000" dirty="0" smtClean="0">
              <a:latin typeface="Cambria"/>
              <a:cs typeface="Cambria"/>
            </a:endParaRPr>
          </a:p>
          <a:p>
            <a:r>
              <a:rPr lang="en-US" sz="2000" dirty="0" smtClean="0">
                <a:latin typeface="Cambria"/>
                <a:cs typeface="Cambria"/>
              </a:rPr>
              <a:t>        International </a:t>
            </a:r>
            <a:r>
              <a:rPr lang="en-US" sz="2000" dirty="0">
                <a:latin typeface="Cambria"/>
                <a:cs typeface="Cambria"/>
              </a:rPr>
              <a:t>Residential Building </a:t>
            </a:r>
            <a:r>
              <a:rPr lang="en-US" sz="2000" dirty="0" smtClean="0">
                <a:latin typeface="Cambria"/>
                <a:cs typeface="Cambria"/>
              </a:rPr>
              <a:t> Code</a:t>
            </a:r>
            <a:r>
              <a:rPr lang="en-US" sz="2000" dirty="0">
                <a:latin typeface="Cambria"/>
                <a:cs typeface="Cambria"/>
              </a:rPr>
              <a:t>, the </a:t>
            </a:r>
            <a:endParaRPr lang="en-US" sz="2000" dirty="0" smtClean="0">
              <a:latin typeface="Cambria"/>
              <a:cs typeface="Cambria"/>
            </a:endParaRPr>
          </a:p>
          <a:p>
            <a:r>
              <a:rPr lang="en-US" sz="2000" dirty="0" smtClean="0">
                <a:latin typeface="Cambria"/>
                <a:cs typeface="Cambria"/>
              </a:rPr>
              <a:t>        latest </a:t>
            </a:r>
            <a:r>
              <a:rPr lang="en-US" sz="2000" dirty="0">
                <a:latin typeface="Cambria"/>
                <a:cs typeface="Cambria"/>
              </a:rPr>
              <a:t>edition as adopted and amended by the </a:t>
            </a:r>
            <a:endParaRPr lang="en-US" sz="2000" dirty="0" smtClean="0">
              <a:latin typeface="Cambria"/>
              <a:cs typeface="Cambria"/>
            </a:endParaRPr>
          </a:p>
          <a:p>
            <a:r>
              <a:rPr lang="en-US" sz="2000" dirty="0" smtClean="0">
                <a:latin typeface="Cambria"/>
                <a:cs typeface="Cambria"/>
              </a:rPr>
              <a:t>        Georgia </a:t>
            </a:r>
            <a:r>
              <a:rPr lang="en-US" sz="2000" dirty="0">
                <a:latin typeface="Cambria"/>
                <a:cs typeface="Cambria"/>
              </a:rPr>
              <a:t>Department </a:t>
            </a:r>
            <a:r>
              <a:rPr lang="en-US" sz="2000" dirty="0" smtClean="0">
                <a:latin typeface="Cambria"/>
                <a:cs typeface="Cambria"/>
              </a:rPr>
              <a:t>  of </a:t>
            </a:r>
            <a:r>
              <a:rPr lang="en-US" sz="2000" dirty="0">
                <a:latin typeface="Cambria"/>
                <a:cs typeface="Cambria"/>
              </a:rPr>
              <a:t>Community Affairs. </a:t>
            </a:r>
          </a:p>
        </p:txBody>
      </p:sp>
      <p:grpSp>
        <p:nvGrpSpPr>
          <p:cNvPr id="7" name="Group 6"/>
          <p:cNvGrpSpPr/>
          <p:nvPr/>
        </p:nvGrpSpPr>
        <p:grpSpPr>
          <a:xfrm>
            <a:off x="6390087" y="1315480"/>
            <a:ext cx="2323175" cy="4239233"/>
            <a:chOff x="3501859" y="206917"/>
            <a:chExt cx="1708172" cy="3394921"/>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2" cstate="print"/>
            <a:srcRect/>
            <a:stretch>
              <a:fillRect/>
            </a:stretch>
          </p:blipFill>
          <p:spPr bwMode="auto">
            <a:xfrm rot="5400000">
              <a:off x="2899527" y="809250"/>
              <a:ext cx="2912837"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4" name="TextBox 3"/>
          <p:cNvSpPr txBox="1"/>
          <p:nvPr/>
        </p:nvSpPr>
        <p:spPr>
          <a:xfrm>
            <a:off x="5958597" y="1595979"/>
            <a:ext cx="2862654" cy="276999"/>
          </a:xfrm>
          <a:prstGeom prst="rect">
            <a:avLst/>
          </a:prstGeom>
          <a:solidFill>
            <a:schemeClr val="bg1"/>
          </a:solidFill>
        </p:spPr>
        <p:txBody>
          <a:bodyPr wrap="square" rtlCol="0">
            <a:spAutoFit/>
          </a:bodyPr>
          <a:lstStyle/>
          <a:p>
            <a:endParaRPr lang="en-US" sz="1200" dirty="0"/>
          </a:p>
        </p:txBody>
      </p:sp>
      <p:sp>
        <p:nvSpPr>
          <p:cNvPr id="10" name="TextBox 9"/>
          <p:cNvSpPr txBox="1"/>
          <p:nvPr/>
        </p:nvSpPr>
        <p:spPr>
          <a:xfrm>
            <a:off x="6205421" y="1627683"/>
            <a:ext cx="410930" cy="369331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6120127" y="5053506"/>
            <a:ext cx="989299" cy="369332"/>
          </a:xfrm>
          <a:prstGeom prst="rect">
            <a:avLst/>
          </a:prstGeom>
          <a:solidFill>
            <a:srgbClr val="FFFFFF"/>
          </a:solidFill>
        </p:spPr>
        <p:txBody>
          <a:bodyPr wrap="square" rtlCol="0">
            <a:spAutoFit/>
          </a:bodyPr>
          <a:lstStyle/>
          <a:p>
            <a:endParaRPr lang="en-US" dirty="0"/>
          </a:p>
        </p:txBody>
      </p:sp>
      <p:sp>
        <p:nvSpPr>
          <p:cNvPr id="12" name="TextBox 11"/>
          <p:cNvSpPr txBox="1"/>
          <p:nvPr/>
        </p:nvSpPr>
        <p:spPr>
          <a:xfrm>
            <a:off x="6440653" y="4868840"/>
            <a:ext cx="2463499"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8683160" y="1452520"/>
            <a:ext cx="184666" cy="3970318"/>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4" name="TextBox 13"/>
          <p:cNvSpPr txBox="1"/>
          <p:nvPr/>
        </p:nvSpPr>
        <p:spPr>
          <a:xfrm>
            <a:off x="8587958" y="4654313"/>
            <a:ext cx="316194" cy="369332"/>
          </a:xfrm>
          <a:prstGeom prst="rect">
            <a:avLst/>
          </a:prstGeom>
          <a:solidFill>
            <a:srgbClr val="FFFFFF"/>
          </a:solidFill>
        </p:spPr>
        <p:txBody>
          <a:bodyPr wrap="square" rtlCol="0">
            <a:spAutoFit/>
          </a:bodyPr>
          <a:lstStyle/>
          <a:p>
            <a:endParaRPr lang="en-US" dirty="0"/>
          </a:p>
        </p:txBody>
      </p:sp>
      <p:sp>
        <p:nvSpPr>
          <p:cNvPr id="3" name="TextBox 2"/>
          <p:cNvSpPr txBox="1"/>
          <p:nvPr/>
        </p:nvSpPr>
        <p:spPr>
          <a:xfrm>
            <a:off x="6205420" y="1267854"/>
            <a:ext cx="2782465"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38312012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463" t="-2270" r="-4174" b="10397"/>
          <a:stretch/>
        </p:blipFill>
        <p:spPr>
          <a:xfrm>
            <a:off x="-582855" y="470912"/>
            <a:ext cx="10155867" cy="5585336"/>
          </a:xfrm>
          <a:prstGeom prst="rect">
            <a:avLst/>
          </a:prstGeom>
          <a:ln>
            <a:noFill/>
          </a:ln>
          <a:effectLst>
            <a:softEdge rad="112500"/>
          </a:effectLst>
        </p:spPr>
      </p:pic>
      <p:sp>
        <p:nvSpPr>
          <p:cNvPr id="5" name="TextBox 4"/>
          <p:cNvSpPr txBox="1"/>
          <p:nvPr/>
        </p:nvSpPr>
        <p:spPr>
          <a:xfrm>
            <a:off x="275390" y="631280"/>
            <a:ext cx="8868610" cy="1200329"/>
          </a:xfrm>
          <a:prstGeom prst="rect">
            <a:avLst/>
          </a:prstGeom>
          <a:solidFill>
            <a:srgbClr val="FFFFFF"/>
          </a:solidFill>
        </p:spPr>
        <p:txBody>
          <a:bodyPr wrap="square" rtlCol="0">
            <a:spAutoFit/>
          </a:bodyPr>
          <a:lstStyle/>
          <a:p>
            <a:endParaRPr lang="en-US" sz="3600" dirty="0" smtClean="0"/>
          </a:p>
          <a:p>
            <a:endParaRPr lang="en-US" sz="3600" dirty="0"/>
          </a:p>
        </p:txBody>
      </p:sp>
      <p:sp>
        <p:nvSpPr>
          <p:cNvPr id="6" name="TextBox 5"/>
          <p:cNvSpPr txBox="1"/>
          <p:nvPr/>
        </p:nvSpPr>
        <p:spPr>
          <a:xfrm>
            <a:off x="272532" y="1502687"/>
            <a:ext cx="309819" cy="5355313"/>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7" name="TextBox 6"/>
          <p:cNvSpPr txBox="1"/>
          <p:nvPr/>
        </p:nvSpPr>
        <p:spPr>
          <a:xfrm>
            <a:off x="8514470" y="1273814"/>
            <a:ext cx="750375" cy="5632312"/>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8" name="TextBox 7"/>
          <p:cNvSpPr txBox="1"/>
          <p:nvPr/>
        </p:nvSpPr>
        <p:spPr>
          <a:xfrm>
            <a:off x="582351" y="6392263"/>
            <a:ext cx="8307307" cy="369332"/>
          </a:xfrm>
          <a:prstGeom prst="rect">
            <a:avLst/>
          </a:prstGeom>
          <a:solidFill>
            <a:srgbClr val="FFFFFF"/>
          </a:solidFill>
        </p:spPr>
        <p:txBody>
          <a:bodyPr wrap="square" rtlCol="0">
            <a:spAutoFit/>
          </a:bodyPr>
          <a:lstStyle/>
          <a:p>
            <a:endParaRPr lang="en-US" dirty="0"/>
          </a:p>
        </p:txBody>
      </p:sp>
      <p:sp>
        <p:nvSpPr>
          <p:cNvPr id="2" name="TextBox 1"/>
          <p:cNvSpPr txBox="1"/>
          <p:nvPr/>
        </p:nvSpPr>
        <p:spPr>
          <a:xfrm>
            <a:off x="1075574" y="487024"/>
            <a:ext cx="6848686" cy="1015663"/>
          </a:xfrm>
          <a:prstGeom prst="rect">
            <a:avLst/>
          </a:prstGeom>
          <a:noFill/>
        </p:spPr>
        <p:txBody>
          <a:bodyPr wrap="square" rtlCol="0">
            <a:spAutoFit/>
          </a:bodyPr>
          <a:lstStyle/>
          <a:p>
            <a:r>
              <a:rPr lang="en-US" sz="2000" b="1" dirty="0" smtClean="0"/>
              <a:t>All the wood of the crawl space needs to be treated with a Borate product that is labeled for the control of powder post beetles!</a:t>
            </a:r>
            <a:endParaRPr lang="en-US" sz="2000" b="1" dirty="0"/>
          </a:p>
        </p:txBody>
      </p:sp>
    </p:spTree>
    <p:extLst>
      <p:ext uri="{BB962C8B-B14F-4D97-AF65-F5344CB8AC3E}">
        <p14:creationId xmlns:p14="http://schemas.microsoft.com/office/powerpoint/2010/main" val="2965527419"/>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62"/>
            <a:ext cx="8229600" cy="925228"/>
          </a:xfrm>
        </p:spPr>
        <p:txBody>
          <a:bodyPr>
            <a:normAutofit/>
          </a:bodyPr>
          <a:lstStyle/>
          <a:p>
            <a:r>
              <a:rPr lang="en-US" sz="3200" b="1" i="1" dirty="0" smtClean="0"/>
              <a:t>Treatment Options for Powder Post Beetles</a:t>
            </a:r>
            <a:endParaRPr lang="en-US" sz="3200" b="1" i="1" dirty="0"/>
          </a:p>
        </p:txBody>
      </p:sp>
      <p:sp>
        <p:nvSpPr>
          <p:cNvPr id="5" name="TextBox 4"/>
          <p:cNvSpPr txBox="1"/>
          <p:nvPr/>
        </p:nvSpPr>
        <p:spPr>
          <a:xfrm>
            <a:off x="6257073" y="5742878"/>
            <a:ext cx="2647079" cy="646331"/>
          </a:xfrm>
          <a:prstGeom prst="rect">
            <a:avLst/>
          </a:prstGeom>
          <a:noFill/>
        </p:spPr>
        <p:txBody>
          <a:bodyPr wrap="square" rtlCol="0">
            <a:spAutoFit/>
          </a:bodyPr>
          <a:lstStyle/>
          <a:p>
            <a:pPr algn="ctr"/>
            <a:r>
              <a:rPr lang="en-US" b="1" dirty="0" smtClean="0"/>
              <a:t>Deathwatch or Furniture Beetles</a:t>
            </a:r>
            <a:endParaRPr lang="en-US" b="1" dirty="0"/>
          </a:p>
        </p:txBody>
      </p:sp>
      <p:sp>
        <p:nvSpPr>
          <p:cNvPr id="6" name="TextBox 5"/>
          <p:cNvSpPr txBox="1"/>
          <p:nvPr/>
        </p:nvSpPr>
        <p:spPr>
          <a:xfrm>
            <a:off x="376347" y="1112058"/>
            <a:ext cx="5997471" cy="5324535"/>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If the infestation is </a:t>
            </a:r>
            <a:r>
              <a:rPr lang="en-US" sz="2000" u="sng" dirty="0" smtClean="0">
                <a:latin typeface="Cambria"/>
                <a:cs typeface="Cambria"/>
              </a:rPr>
              <a:t>in the wood of the crawl space</a:t>
            </a:r>
            <a:r>
              <a:rPr lang="en-US" sz="2000" dirty="0" smtClean="0">
                <a:latin typeface="Cambria"/>
                <a:cs typeface="Cambria"/>
              </a:rPr>
              <a:t> (subflooring, joists, sill plates, headers, etc.) </a:t>
            </a:r>
            <a:r>
              <a:rPr lang="en-US" sz="2000" u="sng" dirty="0" smtClean="0">
                <a:latin typeface="Cambria"/>
                <a:cs typeface="Cambria"/>
              </a:rPr>
              <a:t>and</a:t>
            </a:r>
            <a:r>
              <a:rPr lang="en-US" sz="2000" dirty="0" smtClean="0">
                <a:latin typeface="Cambria"/>
                <a:cs typeface="Cambria"/>
              </a:rPr>
              <a:t> either </a:t>
            </a:r>
            <a:r>
              <a:rPr lang="en-US" sz="2000" u="sng" dirty="0" smtClean="0">
                <a:latin typeface="Cambria"/>
                <a:cs typeface="Cambria"/>
              </a:rPr>
              <a:t>on the inside</a:t>
            </a:r>
            <a:r>
              <a:rPr lang="en-US" sz="2000" dirty="0" smtClean="0">
                <a:latin typeface="Cambria"/>
                <a:cs typeface="Cambria"/>
              </a:rPr>
              <a:t> or </a:t>
            </a:r>
            <a:r>
              <a:rPr lang="en-US" sz="2000" u="sng" dirty="0" smtClean="0">
                <a:latin typeface="Cambria"/>
                <a:cs typeface="Cambria"/>
              </a:rPr>
              <a:t>on the outside</a:t>
            </a:r>
            <a:r>
              <a:rPr lang="en-US" sz="2000" dirty="0" smtClean="0">
                <a:latin typeface="Cambria"/>
                <a:cs typeface="Cambria"/>
              </a:rPr>
              <a:t> of the structure, it is recommend: </a:t>
            </a:r>
          </a:p>
          <a:p>
            <a:pPr marL="342900" indent="-342900">
              <a:buFont typeface="Arial"/>
              <a:buChar char="•"/>
            </a:pPr>
            <a:endParaRPr lang="en-US" sz="2000" dirty="0">
              <a:latin typeface="Cambria"/>
              <a:cs typeface="Cambria"/>
            </a:endParaRPr>
          </a:p>
          <a:p>
            <a:pPr marL="457200" indent="-457200">
              <a:buFont typeface="+mj-lt"/>
              <a:buAutoNum type="arabicPeriod"/>
            </a:pPr>
            <a:r>
              <a:rPr lang="en-US" sz="2000" dirty="0" smtClean="0">
                <a:latin typeface="Cambria"/>
                <a:cs typeface="Cambria"/>
              </a:rPr>
              <a:t>that the structure be fumigated with </a:t>
            </a:r>
            <a:r>
              <a:rPr lang="en-US" sz="2000" dirty="0" err="1" smtClean="0">
                <a:latin typeface="Cambria"/>
                <a:cs typeface="Cambria"/>
              </a:rPr>
              <a:t>Sulfuryl</a:t>
            </a:r>
            <a:r>
              <a:rPr lang="en-US" sz="2000" dirty="0" smtClean="0">
                <a:latin typeface="Cambria"/>
                <a:cs typeface="Cambria"/>
              </a:rPr>
              <a:t> fluoride in compliance with the label</a:t>
            </a:r>
          </a:p>
          <a:p>
            <a:endParaRPr lang="en-US" sz="2000" dirty="0">
              <a:latin typeface="Cambria"/>
              <a:cs typeface="Cambria"/>
            </a:endParaRPr>
          </a:p>
          <a:p>
            <a:pPr marL="457200" indent="-457200">
              <a:buFont typeface="+mj-lt"/>
              <a:buAutoNum type="arabicPeriod"/>
            </a:pPr>
            <a:r>
              <a:rPr lang="en-US" sz="2000" dirty="0" smtClean="0">
                <a:latin typeface="Cambria"/>
                <a:cs typeface="Cambria"/>
              </a:rPr>
              <a:t>that a Class 1 vapor retarder be placed over a minimum of 70% of the soil of the crawl space</a:t>
            </a:r>
          </a:p>
          <a:p>
            <a:endParaRPr lang="en-US" sz="2000" dirty="0" smtClean="0">
              <a:latin typeface="Cambria"/>
              <a:cs typeface="Cambria"/>
            </a:endParaRPr>
          </a:p>
          <a:p>
            <a:pPr marL="457200" indent="-457200">
              <a:buFont typeface="+mj-lt"/>
              <a:buAutoNum type="arabicPeriod"/>
            </a:pPr>
            <a:r>
              <a:rPr lang="en-US" sz="2000" dirty="0" smtClean="0">
                <a:latin typeface="Cambria"/>
                <a:cs typeface="Cambria"/>
              </a:rPr>
              <a:t>and ventilation of </a:t>
            </a:r>
            <a:r>
              <a:rPr lang="en-US" sz="2000" dirty="0">
                <a:latin typeface="Cambria"/>
                <a:cs typeface="Cambria"/>
              </a:rPr>
              <a:t>the under-floor space between the bottom of the floor joists and earth </a:t>
            </a:r>
            <a:r>
              <a:rPr lang="en-US" sz="2000" dirty="0" smtClean="0">
                <a:latin typeface="Cambria"/>
                <a:cs typeface="Cambria"/>
              </a:rPr>
              <a:t>meets </a:t>
            </a:r>
            <a:r>
              <a:rPr lang="en-US" sz="2000" dirty="0">
                <a:latin typeface="Cambria"/>
                <a:cs typeface="Cambria"/>
              </a:rPr>
              <a:t>the current requirements of the International Residential Building Code, the latest edition as adopted and amended by the Georgia Department of Community Affairs. </a:t>
            </a:r>
          </a:p>
        </p:txBody>
      </p:sp>
      <p:grpSp>
        <p:nvGrpSpPr>
          <p:cNvPr id="7" name="Group 6"/>
          <p:cNvGrpSpPr/>
          <p:nvPr/>
        </p:nvGrpSpPr>
        <p:grpSpPr>
          <a:xfrm>
            <a:off x="6257073" y="1375284"/>
            <a:ext cx="2708294" cy="4736926"/>
            <a:chOff x="3501859" y="206917"/>
            <a:chExt cx="1708172" cy="3394921"/>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2" cstate="print"/>
            <a:srcRect/>
            <a:stretch>
              <a:fillRect/>
            </a:stretch>
          </p:blipFill>
          <p:spPr bwMode="auto">
            <a:xfrm rot="5400000">
              <a:off x="2899527" y="809250"/>
              <a:ext cx="2912837"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4" name="TextBox 3"/>
          <p:cNvSpPr txBox="1"/>
          <p:nvPr/>
        </p:nvSpPr>
        <p:spPr>
          <a:xfrm>
            <a:off x="6189152" y="1375284"/>
            <a:ext cx="2658410" cy="276999"/>
          </a:xfrm>
          <a:prstGeom prst="rect">
            <a:avLst/>
          </a:prstGeom>
          <a:solidFill>
            <a:schemeClr val="bg1"/>
          </a:solidFill>
        </p:spPr>
        <p:txBody>
          <a:bodyPr wrap="square" rtlCol="0">
            <a:spAutoFit/>
          </a:bodyPr>
          <a:lstStyle/>
          <a:p>
            <a:endParaRPr lang="en-US" sz="1200" dirty="0"/>
          </a:p>
        </p:txBody>
      </p:sp>
      <p:sp>
        <p:nvSpPr>
          <p:cNvPr id="10" name="TextBox 9"/>
          <p:cNvSpPr txBox="1"/>
          <p:nvPr/>
        </p:nvSpPr>
        <p:spPr>
          <a:xfrm>
            <a:off x="6189152" y="1571752"/>
            <a:ext cx="184666" cy="369331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6139266" y="5185381"/>
            <a:ext cx="989299" cy="369332"/>
          </a:xfrm>
          <a:prstGeom prst="rect">
            <a:avLst/>
          </a:prstGeom>
          <a:solidFill>
            <a:srgbClr val="FFFFFF"/>
          </a:solidFill>
        </p:spPr>
        <p:txBody>
          <a:bodyPr wrap="square" rtlCol="0">
            <a:spAutoFit/>
          </a:bodyPr>
          <a:lstStyle/>
          <a:p>
            <a:endParaRPr lang="en-US" dirty="0"/>
          </a:p>
        </p:txBody>
      </p:sp>
      <p:sp>
        <p:nvSpPr>
          <p:cNvPr id="12" name="TextBox 11"/>
          <p:cNvSpPr txBox="1"/>
          <p:nvPr/>
        </p:nvSpPr>
        <p:spPr>
          <a:xfrm>
            <a:off x="6524387" y="5370047"/>
            <a:ext cx="2463499"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8821251" y="1571752"/>
            <a:ext cx="184666" cy="3970318"/>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4" name="TextBox 13"/>
          <p:cNvSpPr txBox="1"/>
          <p:nvPr/>
        </p:nvSpPr>
        <p:spPr>
          <a:xfrm>
            <a:off x="8587958" y="5115214"/>
            <a:ext cx="316194"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14831623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48341" y="2151840"/>
            <a:ext cx="7178524" cy="5383893"/>
          </a:xfrm>
          <a:prstGeom prst="rect">
            <a:avLst/>
          </a:prstGeom>
        </p:spPr>
      </p:pic>
      <p:sp>
        <p:nvSpPr>
          <p:cNvPr id="5" name="TextBox 4"/>
          <p:cNvSpPr txBox="1"/>
          <p:nvPr/>
        </p:nvSpPr>
        <p:spPr>
          <a:xfrm>
            <a:off x="273635" y="1186084"/>
            <a:ext cx="8482713" cy="369332"/>
          </a:xfrm>
          <a:prstGeom prst="rect">
            <a:avLst/>
          </a:prstGeom>
          <a:solidFill>
            <a:srgbClr val="FFFFFF"/>
          </a:solidFill>
        </p:spPr>
        <p:txBody>
          <a:bodyPr wrap="square" rtlCol="0">
            <a:spAutoFit/>
          </a:bodyPr>
          <a:lstStyle/>
          <a:p>
            <a:endParaRPr lang="en-US" dirty="0"/>
          </a:p>
        </p:txBody>
      </p:sp>
      <p:sp>
        <p:nvSpPr>
          <p:cNvPr id="7" name="TextBox 6"/>
          <p:cNvSpPr txBox="1"/>
          <p:nvPr/>
        </p:nvSpPr>
        <p:spPr>
          <a:xfrm>
            <a:off x="750744" y="147352"/>
            <a:ext cx="7661805" cy="2585323"/>
          </a:xfrm>
          <a:prstGeom prst="rect">
            <a:avLst/>
          </a:prstGeom>
          <a:solidFill>
            <a:srgbClr val="FFFFFF"/>
          </a:solidFill>
        </p:spPr>
        <p:txBody>
          <a:bodyPr wrap="square" rtlCol="0">
            <a:spAutoFit/>
          </a:bodyPr>
          <a:lstStyle/>
          <a:p>
            <a:r>
              <a:rPr lang="en-US" dirty="0" smtClean="0">
                <a:latin typeface="Cambria"/>
                <a:cs typeface="Cambria"/>
              </a:rPr>
              <a:t>If </a:t>
            </a:r>
            <a:r>
              <a:rPr lang="en-US" dirty="0">
                <a:latin typeface="Cambria"/>
                <a:cs typeface="Cambria"/>
              </a:rPr>
              <a:t>the infestation is in the wood of the crawl space (subflooring, joists, sill plates, headers, etc.) and either on the inside or on the outside of the structure, it is recommend that the structure be fumigated with </a:t>
            </a:r>
            <a:r>
              <a:rPr lang="en-US" dirty="0" err="1">
                <a:latin typeface="Cambria"/>
                <a:cs typeface="Cambria"/>
              </a:rPr>
              <a:t>Sulfuryl</a:t>
            </a:r>
            <a:r>
              <a:rPr lang="en-US" dirty="0">
                <a:latin typeface="Cambria"/>
                <a:cs typeface="Cambria"/>
              </a:rPr>
              <a:t> fluoride in compliance with the label, that a Class 1 vapor retarder be placed over a minimum of 70% of the soil of the crawl space and ventilation of the under-floor space between the bottom of the floor joists and earth meets the current requirements of the International Residential Building Code, the latest edition as adopted and amended by the Georgia Department of Community Affairs. </a:t>
            </a:r>
          </a:p>
        </p:txBody>
      </p:sp>
      <p:sp>
        <p:nvSpPr>
          <p:cNvPr id="8" name="TextBox 7"/>
          <p:cNvSpPr txBox="1"/>
          <p:nvPr/>
        </p:nvSpPr>
        <p:spPr>
          <a:xfrm>
            <a:off x="848340" y="6581715"/>
            <a:ext cx="8076399"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3755436529"/>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449"/>
            <a:ext cx="8229600" cy="925228"/>
          </a:xfrm>
        </p:spPr>
        <p:txBody>
          <a:bodyPr>
            <a:normAutofit/>
          </a:bodyPr>
          <a:lstStyle/>
          <a:p>
            <a:r>
              <a:rPr lang="en-US" sz="3200" b="1" i="1" dirty="0" smtClean="0"/>
              <a:t>Treatment Options for Powder Post Beetles</a:t>
            </a:r>
            <a:endParaRPr lang="en-US" sz="3200" b="1" i="1" dirty="0"/>
          </a:p>
        </p:txBody>
      </p:sp>
      <p:sp>
        <p:nvSpPr>
          <p:cNvPr id="5" name="TextBox 4"/>
          <p:cNvSpPr txBox="1"/>
          <p:nvPr/>
        </p:nvSpPr>
        <p:spPr>
          <a:xfrm>
            <a:off x="6257073" y="5742878"/>
            <a:ext cx="2647079" cy="646331"/>
          </a:xfrm>
          <a:prstGeom prst="rect">
            <a:avLst/>
          </a:prstGeom>
          <a:noFill/>
        </p:spPr>
        <p:txBody>
          <a:bodyPr wrap="square" rtlCol="0">
            <a:spAutoFit/>
          </a:bodyPr>
          <a:lstStyle/>
          <a:p>
            <a:pPr algn="ctr"/>
            <a:r>
              <a:rPr lang="en-US" b="1" dirty="0" smtClean="0"/>
              <a:t>Deathwatch or Furniture Beetles</a:t>
            </a:r>
            <a:endParaRPr lang="en-US" b="1" dirty="0"/>
          </a:p>
        </p:txBody>
      </p:sp>
      <p:sp>
        <p:nvSpPr>
          <p:cNvPr id="6" name="TextBox 5"/>
          <p:cNvSpPr txBox="1"/>
          <p:nvPr/>
        </p:nvSpPr>
        <p:spPr>
          <a:xfrm>
            <a:off x="376347" y="2592617"/>
            <a:ext cx="5997471" cy="1938992"/>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If there is </a:t>
            </a:r>
            <a:r>
              <a:rPr lang="en-US" sz="2000" u="sng" dirty="0" smtClean="0">
                <a:latin typeface="Cambria"/>
                <a:cs typeface="Cambria"/>
              </a:rPr>
              <a:t>no</a:t>
            </a:r>
            <a:r>
              <a:rPr lang="en-US" sz="2000" dirty="0" smtClean="0">
                <a:latin typeface="Cambria"/>
                <a:cs typeface="Cambria"/>
              </a:rPr>
              <a:t> infestation in the wood of the crawl space, but the structure is infested either on the inside (1</a:t>
            </a:r>
            <a:r>
              <a:rPr lang="en-US" sz="2000" baseline="30000" dirty="0" smtClean="0">
                <a:latin typeface="Cambria"/>
                <a:cs typeface="Cambria"/>
              </a:rPr>
              <a:t>st</a:t>
            </a:r>
            <a:r>
              <a:rPr lang="en-US" sz="2000" dirty="0" smtClean="0">
                <a:latin typeface="Cambria"/>
                <a:cs typeface="Cambria"/>
              </a:rPr>
              <a:t> floor or above) or on the outside of the structure, it is recommend that the structure be fumigated with </a:t>
            </a:r>
            <a:r>
              <a:rPr lang="en-US" sz="2000" dirty="0" err="1" smtClean="0">
                <a:latin typeface="Cambria"/>
                <a:cs typeface="Cambria"/>
              </a:rPr>
              <a:t>Sulfuryl</a:t>
            </a:r>
            <a:r>
              <a:rPr lang="en-US" sz="2000" dirty="0" smtClean="0">
                <a:latin typeface="Cambria"/>
                <a:cs typeface="Cambria"/>
              </a:rPr>
              <a:t> fluoride in compliance with the label</a:t>
            </a:r>
            <a:r>
              <a:rPr lang="en-US" sz="2000" dirty="0">
                <a:latin typeface="Cambria"/>
                <a:cs typeface="Cambria"/>
              </a:rPr>
              <a:t>.</a:t>
            </a:r>
            <a:r>
              <a:rPr lang="en-US" sz="2000" dirty="0" smtClean="0">
                <a:latin typeface="Cambria"/>
                <a:cs typeface="Cambria"/>
              </a:rPr>
              <a:t> </a:t>
            </a:r>
            <a:endParaRPr lang="en-US" sz="2000" dirty="0">
              <a:latin typeface="Cambria"/>
              <a:cs typeface="Cambria"/>
            </a:endParaRPr>
          </a:p>
        </p:txBody>
      </p:sp>
      <p:grpSp>
        <p:nvGrpSpPr>
          <p:cNvPr id="7" name="Group 6"/>
          <p:cNvGrpSpPr/>
          <p:nvPr/>
        </p:nvGrpSpPr>
        <p:grpSpPr>
          <a:xfrm>
            <a:off x="6257073" y="1375284"/>
            <a:ext cx="2708294" cy="4736926"/>
            <a:chOff x="3501859" y="206917"/>
            <a:chExt cx="1708172" cy="3394921"/>
          </a:xfrm>
        </p:grpSpPr>
        <p:sp>
          <p:nvSpPr>
            <p:cNvPr id="8" name="TextBox 7"/>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9" name="Picture 2" descr="http://upload.wikimedia.org/wikipedia/commons/e/e0/Anobium_punctatum_above.jpg"/>
            <p:cNvPicPr>
              <a:picLocks noChangeAspect="1" noChangeArrowheads="1"/>
            </p:cNvPicPr>
            <p:nvPr/>
          </p:nvPicPr>
          <p:blipFill>
            <a:blip r:embed="rId2" cstate="print"/>
            <a:srcRect/>
            <a:stretch>
              <a:fillRect/>
            </a:stretch>
          </p:blipFill>
          <p:spPr bwMode="auto">
            <a:xfrm rot="5400000">
              <a:off x="2899527" y="809250"/>
              <a:ext cx="2912837"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4" name="TextBox 3"/>
          <p:cNvSpPr txBox="1"/>
          <p:nvPr/>
        </p:nvSpPr>
        <p:spPr>
          <a:xfrm>
            <a:off x="6189152" y="1375284"/>
            <a:ext cx="2658410" cy="276999"/>
          </a:xfrm>
          <a:prstGeom prst="rect">
            <a:avLst/>
          </a:prstGeom>
          <a:solidFill>
            <a:schemeClr val="bg1"/>
          </a:solidFill>
        </p:spPr>
        <p:txBody>
          <a:bodyPr wrap="square" rtlCol="0">
            <a:spAutoFit/>
          </a:bodyPr>
          <a:lstStyle/>
          <a:p>
            <a:endParaRPr lang="en-US" sz="1200" dirty="0"/>
          </a:p>
        </p:txBody>
      </p:sp>
      <p:sp>
        <p:nvSpPr>
          <p:cNvPr id="10" name="TextBox 9"/>
          <p:cNvSpPr txBox="1"/>
          <p:nvPr/>
        </p:nvSpPr>
        <p:spPr>
          <a:xfrm>
            <a:off x="6189152" y="1571752"/>
            <a:ext cx="184666" cy="369331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6139266" y="5185381"/>
            <a:ext cx="989299" cy="369332"/>
          </a:xfrm>
          <a:prstGeom prst="rect">
            <a:avLst/>
          </a:prstGeom>
          <a:solidFill>
            <a:srgbClr val="FFFFFF"/>
          </a:solidFill>
        </p:spPr>
        <p:txBody>
          <a:bodyPr wrap="square" rtlCol="0">
            <a:spAutoFit/>
          </a:bodyPr>
          <a:lstStyle/>
          <a:p>
            <a:endParaRPr lang="en-US" dirty="0"/>
          </a:p>
        </p:txBody>
      </p:sp>
      <p:sp>
        <p:nvSpPr>
          <p:cNvPr id="12" name="TextBox 11"/>
          <p:cNvSpPr txBox="1"/>
          <p:nvPr/>
        </p:nvSpPr>
        <p:spPr>
          <a:xfrm>
            <a:off x="6524387" y="5370047"/>
            <a:ext cx="2463499"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8821251" y="1571752"/>
            <a:ext cx="184666" cy="3970318"/>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4" name="TextBox 13"/>
          <p:cNvSpPr txBox="1"/>
          <p:nvPr/>
        </p:nvSpPr>
        <p:spPr>
          <a:xfrm>
            <a:off x="8587958" y="5115214"/>
            <a:ext cx="316194"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681464480"/>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48340" y="1660668"/>
            <a:ext cx="7178524" cy="5383893"/>
          </a:xfrm>
          <a:prstGeom prst="rect">
            <a:avLst/>
          </a:prstGeom>
        </p:spPr>
      </p:pic>
      <p:sp>
        <p:nvSpPr>
          <p:cNvPr id="5" name="TextBox 4"/>
          <p:cNvSpPr txBox="1"/>
          <p:nvPr/>
        </p:nvSpPr>
        <p:spPr>
          <a:xfrm>
            <a:off x="273635" y="1186084"/>
            <a:ext cx="8482713" cy="369332"/>
          </a:xfrm>
          <a:prstGeom prst="rect">
            <a:avLst/>
          </a:prstGeom>
          <a:solidFill>
            <a:srgbClr val="FFFFFF"/>
          </a:solidFill>
        </p:spPr>
        <p:txBody>
          <a:bodyPr wrap="square" rtlCol="0">
            <a:spAutoFit/>
          </a:bodyPr>
          <a:lstStyle/>
          <a:p>
            <a:endParaRPr lang="en-US" dirty="0"/>
          </a:p>
        </p:txBody>
      </p:sp>
      <p:sp>
        <p:nvSpPr>
          <p:cNvPr id="7" name="TextBox 6"/>
          <p:cNvSpPr txBox="1"/>
          <p:nvPr/>
        </p:nvSpPr>
        <p:spPr>
          <a:xfrm>
            <a:off x="694614" y="405531"/>
            <a:ext cx="7753018" cy="923330"/>
          </a:xfrm>
          <a:prstGeom prst="rect">
            <a:avLst/>
          </a:prstGeom>
          <a:solidFill>
            <a:srgbClr val="FFFFFF"/>
          </a:solidFill>
        </p:spPr>
        <p:txBody>
          <a:bodyPr wrap="square" rtlCol="0">
            <a:spAutoFit/>
          </a:bodyPr>
          <a:lstStyle/>
          <a:p>
            <a:r>
              <a:rPr lang="en-US" dirty="0" smtClean="0">
                <a:latin typeface="Cambria"/>
                <a:cs typeface="Cambria"/>
              </a:rPr>
              <a:t>If </a:t>
            </a:r>
            <a:r>
              <a:rPr lang="en-US" dirty="0">
                <a:latin typeface="Cambria"/>
                <a:cs typeface="Cambria"/>
              </a:rPr>
              <a:t>the infestation is </a:t>
            </a:r>
            <a:r>
              <a:rPr lang="en-US" dirty="0" smtClean="0">
                <a:latin typeface="Cambria"/>
                <a:cs typeface="Cambria"/>
              </a:rPr>
              <a:t>either in </a:t>
            </a:r>
            <a:r>
              <a:rPr lang="en-US" dirty="0">
                <a:latin typeface="Cambria"/>
                <a:cs typeface="Cambria"/>
              </a:rPr>
              <a:t>the </a:t>
            </a:r>
            <a:r>
              <a:rPr lang="en-US" dirty="0" smtClean="0">
                <a:latin typeface="Cambria"/>
                <a:cs typeface="Cambria"/>
              </a:rPr>
              <a:t>wood inside the structure (1</a:t>
            </a:r>
            <a:r>
              <a:rPr lang="en-US" baseline="30000" dirty="0" smtClean="0">
                <a:latin typeface="Cambria"/>
                <a:cs typeface="Cambria"/>
              </a:rPr>
              <a:t>st</a:t>
            </a:r>
            <a:r>
              <a:rPr lang="en-US" dirty="0" smtClean="0">
                <a:latin typeface="Cambria"/>
                <a:cs typeface="Cambria"/>
              </a:rPr>
              <a:t> floor or above) </a:t>
            </a:r>
            <a:r>
              <a:rPr lang="en-US" dirty="0">
                <a:latin typeface="Cambria"/>
                <a:cs typeface="Cambria"/>
              </a:rPr>
              <a:t>or on the outside of the structure, it is recommend that the structure be fumigated with </a:t>
            </a:r>
            <a:r>
              <a:rPr lang="en-US" dirty="0" err="1">
                <a:latin typeface="Cambria"/>
                <a:cs typeface="Cambria"/>
              </a:rPr>
              <a:t>Sulfuryl</a:t>
            </a:r>
            <a:r>
              <a:rPr lang="en-US" dirty="0">
                <a:latin typeface="Cambria"/>
                <a:cs typeface="Cambria"/>
              </a:rPr>
              <a:t> fluoride in compliance with the </a:t>
            </a:r>
            <a:r>
              <a:rPr lang="en-US" dirty="0" smtClean="0">
                <a:latin typeface="Cambria"/>
                <a:cs typeface="Cambria"/>
              </a:rPr>
              <a:t>label</a:t>
            </a:r>
            <a:r>
              <a:rPr lang="en-US" dirty="0">
                <a:latin typeface="Cambria"/>
                <a:cs typeface="Cambria"/>
              </a:rPr>
              <a:t>.</a:t>
            </a:r>
          </a:p>
        </p:txBody>
      </p:sp>
      <p:sp>
        <p:nvSpPr>
          <p:cNvPr id="8" name="TextBox 7"/>
          <p:cNvSpPr txBox="1"/>
          <p:nvPr/>
        </p:nvSpPr>
        <p:spPr>
          <a:xfrm>
            <a:off x="848340" y="6343145"/>
            <a:ext cx="8076399" cy="646331"/>
          </a:xfrm>
          <a:prstGeom prst="rect">
            <a:avLst/>
          </a:prstGeom>
          <a:solidFill>
            <a:srgbClr val="FFFFFF"/>
          </a:solidFill>
        </p:spPr>
        <p:txBody>
          <a:bodyPr wrap="square" rtlCol="0">
            <a:spAutoFit/>
          </a:bodyPr>
          <a:lstStyle/>
          <a:p>
            <a:endParaRPr lang="en-US" sz="3600" dirty="0"/>
          </a:p>
        </p:txBody>
      </p:sp>
    </p:spTree>
    <p:extLst>
      <p:ext uri="{BB962C8B-B14F-4D97-AF65-F5344CB8AC3E}">
        <p14:creationId xmlns:p14="http://schemas.microsoft.com/office/powerpoint/2010/main" val="403185397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62"/>
            <a:ext cx="8229600" cy="1028074"/>
          </a:xfrm>
        </p:spPr>
        <p:txBody>
          <a:bodyPr>
            <a:normAutofit/>
          </a:bodyPr>
          <a:lstStyle/>
          <a:p>
            <a:r>
              <a:rPr lang="en-US" sz="3200" b="1" i="1" dirty="0" smtClean="0"/>
              <a:t>Treatment Options for the Old House Borer</a:t>
            </a:r>
            <a:endParaRPr lang="en-US" sz="3200" b="1" i="1" dirty="0"/>
          </a:p>
        </p:txBody>
      </p:sp>
      <p:sp>
        <p:nvSpPr>
          <p:cNvPr id="6" name="TextBox 5"/>
          <p:cNvSpPr txBox="1"/>
          <p:nvPr/>
        </p:nvSpPr>
        <p:spPr>
          <a:xfrm>
            <a:off x="607417" y="1105017"/>
            <a:ext cx="5314720" cy="5478423"/>
          </a:xfrm>
          <a:prstGeom prst="rect">
            <a:avLst/>
          </a:prstGeom>
          <a:noFill/>
        </p:spPr>
        <p:txBody>
          <a:bodyPr wrap="square" rtlCol="0">
            <a:spAutoFit/>
          </a:bodyPr>
          <a:lstStyle/>
          <a:p>
            <a:r>
              <a:rPr lang="en-US" sz="2000" dirty="0" smtClean="0">
                <a:latin typeface="Cambria"/>
                <a:cs typeface="Cambria"/>
              </a:rPr>
              <a:t>If there is infestation </a:t>
            </a:r>
            <a:r>
              <a:rPr lang="en-US" sz="2000" u="sng" dirty="0" smtClean="0">
                <a:latin typeface="Cambria"/>
                <a:cs typeface="Cambria"/>
              </a:rPr>
              <a:t>inside the crawl space</a:t>
            </a:r>
            <a:r>
              <a:rPr lang="en-US" sz="2000" dirty="0" smtClean="0">
                <a:latin typeface="Cambria"/>
                <a:cs typeface="Cambria"/>
              </a:rPr>
              <a:t> and it </a:t>
            </a:r>
            <a:r>
              <a:rPr lang="en-US" sz="2000" u="sng" dirty="0" smtClean="0">
                <a:latin typeface="Cambria"/>
                <a:cs typeface="Cambria"/>
              </a:rPr>
              <a:t>is </a:t>
            </a:r>
            <a:r>
              <a:rPr lang="en-US" sz="2000" b="1" u="sng" dirty="0" smtClean="0">
                <a:latin typeface="Cambria"/>
                <a:cs typeface="Cambria"/>
              </a:rPr>
              <a:t>very</a:t>
            </a:r>
            <a:r>
              <a:rPr lang="en-US" sz="2000" u="sng" dirty="0" smtClean="0">
                <a:latin typeface="Cambria"/>
                <a:cs typeface="Cambria"/>
              </a:rPr>
              <a:t> </a:t>
            </a:r>
            <a:r>
              <a:rPr lang="en-US" sz="2000" b="1" u="sng" dirty="0" smtClean="0">
                <a:latin typeface="Cambria"/>
                <a:cs typeface="Cambria"/>
              </a:rPr>
              <a:t>limited in scope</a:t>
            </a:r>
            <a:r>
              <a:rPr lang="en-US" sz="2000" dirty="0" smtClean="0">
                <a:latin typeface="Cambria"/>
                <a:cs typeface="Cambria"/>
              </a:rPr>
              <a:t>, it is recommended that:</a:t>
            </a:r>
          </a:p>
          <a:p>
            <a:endParaRPr lang="en-US" sz="1000" dirty="0">
              <a:latin typeface="Cambria"/>
              <a:cs typeface="Cambria"/>
            </a:endParaRPr>
          </a:p>
          <a:p>
            <a:pPr marL="457200" indent="-457200">
              <a:buFont typeface="+mj-lt"/>
              <a:buAutoNum type="arabicPeriod"/>
            </a:pPr>
            <a:r>
              <a:rPr lang="en-US" sz="2000" dirty="0" smtClean="0">
                <a:latin typeface="Cambria"/>
                <a:cs typeface="Cambria"/>
              </a:rPr>
              <a:t>the </a:t>
            </a:r>
            <a:r>
              <a:rPr lang="en-US" sz="2000" b="1" dirty="0" smtClean="0">
                <a:latin typeface="Cambria"/>
                <a:cs typeface="Cambria"/>
              </a:rPr>
              <a:t>infested wood be removed</a:t>
            </a:r>
            <a:r>
              <a:rPr lang="en-US" sz="2000" dirty="0" smtClean="0">
                <a:latin typeface="Cambria"/>
                <a:cs typeface="Cambria"/>
              </a:rPr>
              <a:t> and that the structure be treated with a Borate product in compliance with the label</a:t>
            </a:r>
          </a:p>
          <a:p>
            <a:endParaRPr lang="en-US" sz="1000" dirty="0" smtClean="0">
              <a:latin typeface="Cambria"/>
              <a:cs typeface="Cambria"/>
            </a:endParaRPr>
          </a:p>
          <a:p>
            <a:pPr marL="457200" indent="-457200">
              <a:buFont typeface="+mj-lt"/>
              <a:buAutoNum type="arabicPeriod"/>
            </a:pPr>
            <a:r>
              <a:rPr lang="en-US" sz="2000" dirty="0" smtClean="0">
                <a:latin typeface="Cambria"/>
                <a:cs typeface="Cambria"/>
              </a:rPr>
              <a:t>that </a:t>
            </a:r>
            <a:r>
              <a:rPr lang="en-US" sz="2000" dirty="0">
                <a:latin typeface="Cambria"/>
                <a:cs typeface="Cambria"/>
              </a:rPr>
              <a:t>a Class 1 vapor retarder be placed over a minimum of 70% of the </a:t>
            </a:r>
            <a:r>
              <a:rPr lang="en-US" sz="2000" dirty="0" smtClean="0">
                <a:latin typeface="Cambria"/>
                <a:cs typeface="Cambria"/>
              </a:rPr>
              <a:t>soil of the </a:t>
            </a:r>
            <a:r>
              <a:rPr lang="en-US" sz="2000" dirty="0">
                <a:latin typeface="Cambria"/>
                <a:cs typeface="Cambria"/>
              </a:rPr>
              <a:t>crawl space </a:t>
            </a:r>
            <a:endParaRPr lang="en-US" sz="2000" dirty="0" smtClean="0">
              <a:latin typeface="Cambria"/>
              <a:cs typeface="Cambria"/>
            </a:endParaRPr>
          </a:p>
          <a:p>
            <a:endParaRPr lang="en-US" sz="1000" dirty="0">
              <a:latin typeface="Cambria"/>
              <a:cs typeface="Cambria"/>
            </a:endParaRPr>
          </a:p>
          <a:p>
            <a:pPr marL="457200" indent="-457200">
              <a:buFont typeface="+mj-lt"/>
              <a:buAutoNum type="arabicPeriod"/>
            </a:pPr>
            <a:r>
              <a:rPr lang="en-US" sz="2000" dirty="0" smtClean="0">
                <a:latin typeface="Cambria"/>
                <a:cs typeface="Cambria"/>
              </a:rPr>
              <a:t>and </a:t>
            </a:r>
            <a:r>
              <a:rPr lang="en-US" sz="2000" dirty="0">
                <a:latin typeface="Cambria"/>
                <a:cs typeface="Cambria"/>
              </a:rPr>
              <a:t>ventilation of the under-floor space between the bottom of the floor joists and earth meets the current requirements of the International Residential Building Code, the latest edition as adopted and amended by the Georgia Department of Community Affairs. </a:t>
            </a:r>
          </a:p>
        </p:txBody>
      </p:sp>
      <p:sp>
        <p:nvSpPr>
          <p:cNvPr id="4" name="TextBox 3"/>
          <p:cNvSpPr txBox="1"/>
          <p:nvPr/>
        </p:nvSpPr>
        <p:spPr>
          <a:xfrm>
            <a:off x="6189152" y="1375284"/>
            <a:ext cx="2658410" cy="276999"/>
          </a:xfrm>
          <a:prstGeom prst="rect">
            <a:avLst/>
          </a:prstGeom>
          <a:solidFill>
            <a:schemeClr val="bg1"/>
          </a:solidFill>
        </p:spPr>
        <p:txBody>
          <a:bodyPr wrap="square" rtlCol="0">
            <a:spAutoFit/>
          </a:bodyPr>
          <a:lstStyle/>
          <a:p>
            <a:endParaRPr lang="en-US" sz="1200" dirty="0"/>
          </a:p>
        </p:txBody>
      </p:sp>
      <p:sp>
        <p:nvSpPr>
          <p:cNvPr id="10" name="TextBox 9"/>
          <p:cNvSpPr txBox="1"/>
          <p:nvPr/>
        </p:nvSpPr>
        <p:spPr>
          <a:xfrm>
            <a:off x="6189152" y="1322440"/>
            <a:ext cx="184666" cy="369331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6139266" y="5185381"/>
            <a:ext cx="989299" cy="369332"/>
          </a:xfrm>
          <a:prstGeom prst="rect">
            <a:avLst/>
          </a:prstGeom>
          <a:solidFill>
            <a:srgbClr val="FFFFFF"/>
          </a:solidFill>
        </p:spPr>
        <p:txBody>
          <a:bodyPr wrap="square" rtlCol="0">
            <a:spAutoFit/>
          </a:bodyPr>
          <a:lstStyle/>
          <a:p>
            <a:endParaRPr lang="en-US" dirty="0"/>
          </a:p>
        </p:txBody>
      </p:sp>
      <p:sp>
        <p:nvSpPr>
          <p:cNvPr id="12" name="TextBox 11"/>
          <p:cNvSpPr txBox="1"/>
          <p:nvPr/>
        </p:nvSpPr>
        <p:spPr>
          <a:xfrm>
            <a:off x="6524387" y="5370047"/>
            <a:ext cx="2463499"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6281485" y="1282677"/>
            <a:ext cx="184666" cy="3970318"/>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4" name="TextBox 13"/>
          <p:cNvSpPr txBox="1"/>
          <p:nvPr/>
        </p:nvSpPr>
        <p:spPr>
          <a:xfrm>
            <a:off x="8587958" y="5115214"/>
            <a:ext cx="316194" cy="369332"/>
          </a:xfrm>
          <a:prstGeom prst="rect">
            <a:avLst/>
          </a:prstGeom>
          <a:solidFill>
            <a:srgbClr val="FFFFFF"/>
          </a:solidFill>
        </p:spPr>
        <p:txBody>
          <a:bodyPr wrap="square" rtlCol="0">
            <a:spAutoFit/>
          </a:bodyPr>
          <a:lstStyle/>
          <a:p>
            <a:endParaRPr lang="en-US" dirty="0"/>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5400000">
            <a:off x="5910732" y="1703793"/>
            <a:ext cx="3206043" cy="15643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46922" y="1282677"/>
            <a:ext cx="237855" cy="2031325"/>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7" name="TextBox 6"/>
          <p:cNvSpPr txBox="1"/>
          <p:nvPr/>
        </p:nvSpPr>
        <p:spPr>
          <a:xfrm>
            <a:off x="6281485" y="4354384"/>
            <a:ext cx="2405315" cy="2031325"/>
          </a:xfrm>
          <a:prstGeom prst="rect">
            <a:avLst/>
          </a:prstGeom>
          <a:noFill/>
          <a:ln w="28575" cmpd="sng">
            <a:solidFill>
              <a:srgbClr val="FF0000"/>
            </a:solidFill>
          </a:ln>
        </p:spPr>
        <p:txBody>
          <a:bodyPr wrap="square" rtlCol="0">
            <a:spAutoFit/>
          </a:bodyPr>
          <a:lstStyle/>
          <a:p>
            <a:r>
              <a:rPr lang="en-US" dirty="0" smtClean="0">
                <a:latin typeface="Cambria"/>
                <a:cs typeface="Cambria"/>
              </a:rPr>
              <a:t> Obviously</a:t>
            </a:r>
            <a:r>
              <a:rPr lang="en-US" dirty="0">
                <a:latin typeface="Cambria"/>
                <a:cs typeface="Cambria"/>
              </a:rPr>
              <a:t>, one could </a:t>
            </a:r>
            <a:r>
              <a:rPr lang="en-US" dirty="0" smtClean="0">
                <a:latin typeface="Cambria"/>
                <a:cs typeface="Cambria"/>
              </a:rPr>
              <a:t> </a:t>
            </a:r>
          </a:p>
          <a:p>
            <a:r>
              <a:rPr lang="en-US" dirty="0" smtClean="0">
                <a:latin typeface="Cambria"/>
                <a:cs typeface="Cambria"/>
              </a:rPr>
              <a:t> </a:t>
            </a:r>
            <a:r>
              <a:rPr lang="en-US" u="sng" dirty="0" smtClean="0">
                <a:latin typeface="Cambria"/>
                <a:cs typeface="Cambria"/>
              </a:rPr>
              <a:t>not</a:t>
            </a:r>
            <a:r>
              <a:rPr lang="en-US" dirty="0" smtClean="0">
                <a:latin typeface="Cambria"/>
                <a:cs typeface="Cambria"/>
              </a:rPr>
              <a:t> </a:t>
            </a:r>
            <a:r>
              <a:rPr lang="en-US" dirty="0">
                <a:latin typeface="Cambria"/>
                <a:cs typeface="Cambria"/>
              </a:rPr>
              <a:t>guaranty that</a:t>
            </a:r>
          </a:p>
          <a:p>
            <a:r>
              <a:rPr lang="en-US" dirty="0">
                <a:latin typeface="Cambria"/>
                <a:cs typeface="Cambria"/>
              </a:rPr>
              <a:t> </a:t>
            </a:r>
            <a:r>
              <a:rPr lang="en-US" dirty="0" smtClean="0">
                <a:latin typeface="Cambria"/>
                <a:cs typeface="Cambria"/>
              </a:rPr>
              <a:t>the </a:t>
            </a:r>
            <a:r>
              <a:rPr lang="en-US" dirty="0">
                <a:latin typeface="Cambria"/>
                <a:cs typeface="Cambria"/>
              </a:rPr>
              <a:t>treatment would </a:t>
            </a:r>
            <a:endParaRPr lang="en-US" dirty="0" smtClean="0">
              <a:latin typeface="Cambria"/>
              <a:cs typeface="Cambria"/>
            </a:endParaRPr>
          </a:p>
          <a:p>
            <a:r>
              <a:rPr lang="en-US" dirty="0" smtClean="0">
                <a:latin typeface="Cambria"/>
                <a:cs typeface="Cambria"/>
              </a:rPr>
              <a:t> control </a:t>
            </a:r>
            <a:r>
              <a:rPr lang="en-US" dirty="0">
                <a:latin typeface="Cambria"/>
                <a:cs typeface="Cambria"/>
              </a:rPr>
              <a:t>the </a:t>
            </a:r>
            <a:r>
              <a:rPr lang="en-US" dirty="0" smtClean="0">
                <a:latin typeface="Cambria"/>
                <a:cs typeface="Cambria"/>
              </a:rPr>
              <a:t>Old House </a:t>
            </a:r>
          </a:p>
          <a:p>
            <a:r>
              <a:rPr lang="en-US" dirty="0" smtClean="0">
                <a:latin typeface="Cambria"/>
                <a:cs typeface="Cambria"/>
              </a:rPr>
              <a:t> Borer </a:t>
            </a:r>
            <a:r>
              <a:rPr lang="en-US" dirty="0">
                <a:latin typeface="Cambria"/>
                <a:cs typeface="Cambria"/>
              </a:rPr>
              <a:t>infestation, as </a:t>
            </a:r>
            <a:endParaRPr lang="en-US" dirty="0" smtClean="0">
              <a:latin typeface="Cambria"/>
              <a:cs typeface="Cambria"/>
            </a:endParaRPr>
          </a:p>
          <a:p>
            <a:r>
              <a:rPr lang="en-US" dirty="0" smtClean="0">
                <a:latin typeface="Cambria"/>
                <a:cs typeface="Cambria"/>
              </a:rPr>
              <a:t> some </a:t>
            </a:r>
            <a:r>
              <a:rPr lang="en-US" dirty="0">
                <a:latin typeface="Cambria"/>
                <a:cs typeface="Cambria"/>
              </a:rPr>
              <a:t>infested areas </a:t>
            </a:r>
            <a:endParaRPr lang="en-US" dirty="0" smtClean="0">
              <a:latin typeface="Cambria"/>
              <a:cs typeface="Cambria"/>
            </a:endParaRPr>
          </a:p>
          <a:p>
            <a:r>
              <a:rPr lang="en-US" dirty="0" smtClean="0">
                <a:latin typeface="Cambria"/>
                <a:cs typeface="Cambria"/>
              </a:rPr>
              <a:t> may </a:t>
            </a:r>
            <a:r>
              <a:rPr lang="en-US" dirty="0">
                <a:latin typeface="Cambria"/>
                <a:cs typeface="Cambria"/>
              </a:rPr>
              <a:t>be hidden. </a:t>
            </a:r>
          </a:p>
        </p:txBody>
      </p:sp>
      <p:sp>
        <p:nvSpPr>
          <p:cNvPr id="16" name="TextBox 15"/>
          <p:cNvSpPr txBox="1"/>
          <p:nvPr/>
        </p:nvSpPr>
        <p:spPr>
          <a:xfrm>
            <a:off x="6281485" y="3843160"/>
            <a:ext cx="2647079" cy="369332"/>
          </a:xfrm>
          <a:prstGeom prst="rect">
            <a:avLst/>
          </a:prstGeom>
          <a:noFill/>
        </p:spPr>
        <p:txBody>
          <a:bodyPr wrap="square" rtlCol="0">
            <a:spAutoFit/>
          </a:bodyPr>
          <a:lstStyle/>
          <a:p>
            <a:pPr algn="ctr"/>
            <a:r>
              <a:rPr lang="en-US" b="1" dirty="0" smtClean="0"/>
              <a:t>Old House Borer</a:t>
            </a:r>
            <a:endParaRPr lang="en-US" b="1" dirty="0"/>
          </a:p>
        </p:txBody>
      </p:sp>
    </p:spTree>
    <p:extLst>
      <p:ext uri="{BB962C8B-B14F-4D97-AF65-F5344CB8AC3E}">
        <p14:creationId xmlns:p14="http://schemas.microsoft.com/office/powerpoint/2010/main" val="1003780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29"/>
            <a:ext cx="8229600" cy="1028074"/>
          </a:xfrm>
        </p:spPr>
        <p:txBody>
          <a:bodyPr>
            <a:normAutofit/>
          </a:bodyPr>
          <a:lstStyle/>
          <a:p>
            <a:r>
              <a:rPr lang="en-US" sz="3200" b="1" i="1" dirty="0" smtClean="0"/>
              <a:t>Treatment Options for the Old House Borer</a:t>
            </a:r>
            <a:endParaRPr lang="en-US" sz="3200" b="1" i="1" dirty="0"/>
          </a:p>
        </p:txBody>
      </p:sp>
      <p:sp>
        <p:nvSpPr>
          <p:cNvPr id="6" name="TextBox 5"/>
          <p:cNvSpPr txBox="1"/>
          <p:nvPr/>
        </p:nvSpPr>
        <p:spPr>
          <a:xfrm>
            <a:off x="742292" y="1212744"/>
            <a:ext cx="5894366" cy="5016758"/>
          </a:xfrm>
          <a:prstGeom prst="rect">
            <a:avLst/>
          </a:prstGeom>
          <a:noFill/>
        </p:spPr>
        <p:txBody>
          <a:bodyPr wrap="square" rtlCol="0">
            <a:spAutoFit/>
          </a:bodyPr>
          <a:lstStyle/>
          <a:p>
            <a:r>
              <a:rPr lang="en-US" sz="2000" dirty="0" smtClean="0">
                <a:latin typeface="Cambria"/>
                <a:cs typeface="Cambria"/>
              </a:rPr>
              <a:t>If there is infestation </a:t>
            </a:r>
            <a:r>
              <a:rPr lang="en-US" sz="2000" u="sng" dirty="0" smtClean="0">
                <a:latin typeface="Cambria"/>
                <a:cs typeface="Cambria"/>
              </a:rPr>
              <a:t>inside the attic or </a:t>
            </a:r>
          </a:p>
          <a:p>
            <a:r>
              <a:rPr lang="en-US" sz="2000" u="sng" dirty="0" smtClean="0">
                <a:latin typeface="Cambria"/>
                <a:cs typeface="Cambria"/>
              </a:rPr>
              <a:t>the house</a:t>
            </a:r>
            <a:r>
              <a:rPr lang="en-US" sz="2000" dirty="0" smtClean="0">
                <a:latin typeface="Cambria"/>
                <a:cs typeface="Cambria"/>
              </a:rPr>
              <a:t> (but not in the crawl space) </a:t>
            </a:r>
          </a:p>
          <a:p>
            <a:r>
              <a:rPr lang="en-US" sz="2000" dirty="0" smtClean="0">
                <a:latin typeface="Cambria"/>
                <a:cs typeface="Cambria"/>
              </a:rPr>
              <a:t>and it is </a:t>
            </a:r>
            <a:r>
              <a:rPr lang="en-US" sz="2000" b="1" u="sng" dirty="0" smtClean="0">
                <a:latin typeface="Cambria"/>
                <a:cs typeface="Cambria"/>
              </a:rPr>
              <a:t>very</a:t>
            </a:r>
            <a:r>
              <a:rPr lang="en-US" sz="2000" u="sng" dirty="0" smtClean="0">
                <a:latin typeface="Cambria"/>
                <a:cs typeface="Cambria"/>
              </a:rPr>
              <a:t> </a:t>
            </a:r>
            <a:r>
              <a:rPr lang="en-US" sz="2000" b="1" u="sng" dirty="0" smtClean="0">
                <a:latin typeface="Cambria"/>
                <a:cs typeface="Cambria"/>
              </a:rPr>
              <a:t>limited in scope</a:t>
            </a:r>
            <a:r>
              <a:rPr lang="en-US" sz="2000" dirty="0" smtClean="0">
                <a:latin typeface="Cambria"/>
                <a:cs typeface="Cambria"/>
              </a:rPr>
              <a:t>, it is </a:t>
            </a:r>
          </a:p>
          <a:p>
            <a:r>
              <a:rPr lang="en-US" sz="2000" dirty="0" smtClean="0">
                <a:latin typeface="Cambria"/>
                <a:cs typeface="Cambria"/>
              </a:rPr>
              <a:t>recommended that the </a:t>
            </a:r>
            <a:r>
              <a:rPr lang="en-US" sz="2000" b="1" dirty="0" smtClean="0">
                <a:latin typeface="Cambria"/>
                <a:cs typeface="Cambria"/>
              </a:rPr>
              <a:t>infested wood </a:t>
            </a:r>
          </a:p>
          <a:p>
            <a:r>
              <a:rPr lang="en-US" sz="2000" b="1" dirty="0" smtClean="0">
                <a:latin typeface="Cambria"/>
                <a:cs typeface="Cambria"/>
              </a:rPr>
              <a:t>be removed</a:t>
            </a:r>
            <a:r>
              <a:rPr lang="en-US" sz="2000" dirty="0">
                <a:latin typeface="Cambria"/>
                <a:cs typeface="Cambria"/>
              </a:rPr>
              <a:t> </a:t>
            </a:r>
            <a:r>
              <a:rPr lang="en-US" sz="2000" dirty="0" smtClean="0">
                <a:latin typeface="Cambria"/>
                <a:cs typeface="Cambria"/>
              </a:rPr>
              <a:t>and replaced with new wood. </a:t>
            </a:r>
          </a:p>
          <a:p>
            <a:r>
              <a:rPr lang="en-US" sz="2000" dirty="0" smtClean="0">
                <a:latin typeface="Cambria"/>
                <a:cs typeface="Cambria"/>
              </a:rPr>
              <a:t>Wood in the attic may be treated with a </a:t>
            </a:r>
          </a:p>
          <a:p>
            <a:r>
              <a:rPr lang="en-US" sz="2000" dirty="0" smtClean="0">
                <a:latin typeface="Cambria"/>
                <a:cs typeface="Cambria"/>
              </a:rPr>
              <a:t>Borate product (following the label).</a:t>
            </a:r>
          </a:p>
          <a:p>
            <a:endParaRPr lang="en-US" sz="2000" dirty="0">
              <a:latin typeface="Cambria"/>
              <a:cs typeface="Cambria"/>
            </a:endParaRPr>
          </a:p>
          <a:p>
            <a:r>
              <a:rPr lang="en-US" sz="2000" dirty="0" smtClean="0">
                <a:latin typeface="Cambria"/>
                <a:cs typeface="Cambria"/>
              </a:rPr>
              <a:t>If the infestation is inside the home, it is also recommended that the customer use a </a:t>
            </a:r>
          </a:p>
          <a:p>
            <a:r>
              <a:rPr lang="en-US" sz="2000" dirty="0" smtClean="0">
                <a:latin typeface="Cambria"/>
                <a:cs typeface="Cambria"/>
              </a:rPr>
              <a:t>dehumidifier inside the infested room/s if a  heating/AC unit is not used on a regular basis.</a:t>
            </a:r>
          </a:p>
          <a:p>
            <a:endParaRPr lang="en-US" sz="2000" dirty="0">
              <a:latin typeface="Cambria"/>
              <a:cs typeface="Cambria"/>
            </a:endParaRPr>
          </a:p>
          <a:p>
            <a:r>
              <a:rPr lang="en-US" sz="2000" dirty="0" smtClean="0">
                <a:latin typeface="Cambria"/>
                <a:cs typeface="Cambria"/>
              </a:rPr>
              <a:t>If the infestation </a:t>
            </a:r>
            <a:r>
              <a:rPr lang="en-US" sz="2000" dirty="0">
                <a:latin typeface="Cambria"/>
                <a:cs typeface="Cambria"/>
              </a:rPr>
              <a:t>i</a:t>
            </a:r>
            <a:r>
              <a:rPr lang="en-US" sz="2000" dirty="0" smtClean="0">
                <a:latin typeface="Cambria"/>
                <a:cs typeface="Cambria"/>
              </a:rPr>
              <a:t>s in the attic, it is also recommended that ventilation be increased                in the attic (attic fan or other means). </a:t>
            </a:r>
            <a:endParaRPr lang="en-US" sz="2000" dirty="0">
              <a:latin typeface="Cambria"/>
              <a:cs typeface="Cambria"/>
            </a:endParaRPr>
          </a:p>
        </p:txBody>
      </p:sp>
      <p:sp>
        <p:nvSpPr>
          <p:cNvPr id="4" name="TextBox 3"/>
          <p:cNvSpPr txBox="1"/>
          <p:nvPr/>
        </p:nvSpPr>
        <p:spPr>
          <a:xfrm>
            <a:off x="6189152" y="1375284"/>
            <a:ext cx="2658410" cy="276999"/>
          </a:xfrm>
          <a:prstGeom prst="rect">
            <a:avLst/>
          </a:prstGeom>
          <a:solidFill>
            <a:schemeClr val="bg1"/>
          </a:solidFill>
        </p:spPr>
        <p:txBody>
          <a:bodyPr wrap="square" rtlCol="0">
            <a:spAutoFit/>
          </a:bodyPr>
          <a:lstStyle/>
          <a:p>
            <a:endParaRPr lang="en-US" sz="1200" dirty="0"/>
          </a:p>
        </p:txBody>
      </p:sp>
      <p:sp>
        <p:nvSpPr>
          <p:cNvPr id="10" name="TextBox 9"/>
          <p:cNvSpPr txBox="1"/>
          <p:nvPr/>
        </p:nvSpPr>
        <p:spPr>
          <a:xfrm>
            <a:off x="6189152" y="1322440"/>
            <a:ext cx="184666" cy="369331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6139266" y="5185381"/>
            <a:ext cx="989299" cy="369332"/>
          </a:xfrm>
          <a:prstGeom prst="rect">
            <a:avLst/>
          </a:prstGeom>
          <a:solidFill>
            <a:srgbClr val="FFFFFF"/>
          </a:solidFill>
        </p:spPr>
        <p:txBody>
          <a:bodyPr wrap="square" rtlCol="0">
            <a:spAutoFit/>
          </a:bodyPr>
          <a:lstStyle/>
          <a:p>
            <a:endParaRPr lang="en-US" dirty="0"/>
          </a:p>
        </p:txBody>
      </p:sp>
      <p:sp>
        <p:nvSpPr>
          <p:cNvPr id="12" name="TextBox 11"/>
          <p:cNvSpPr txBox="1"/>
          <p:nvPr/>
        </p:nvSpPr>
        <p:spPr>
          <a:xfrm>
            <a:off x="6524387" y="5370047"/>
            <a:ext cx="2463499"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6281485" y="1282677"/>
            <a:ext cx="184666" cy="3970318"/>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4" name="TextBox 13"/>
          <p:cNvSpPr txBox="1"/>
          <p:nvPr/>
        </p:nvSpPr>
        <p:spPr>
          <a:xfrm>
            <a:off x="8587958" y="5115214"/>
            <a:ext cx="316194" cy="369332"/>
          </a:xfrm>
          <a:prstGeom prst="rect">
            <a:avLst/>
          </a:prstGeom>
          <a:solidFill>
            <a:srgbClr val="FFFFFF"/>
          </a:solidFill>
        </p:spPr>
        <p:txBody>
          <a:bodyPr wrap="square" rtlCol="0">
            <a:spAutoFit/>
          </a:bodyPr>
          <a:lstStyle/>
          <a:p>
            <a:endParaRPr lang="en-US" dirty="0"/>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5400000">
            <a:off x="5910732" y="1703793"/>
            <a:ext cx="3206043" cy="15643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46922" y="1282677"/>
            <a:ext cx="237855" cy="2031325"/>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7" name="TextBox 6"/>
          <p:cNvSpPr txBox="1"/>
          <p:nvPr/>
        </p:nvSpPr>
        <p:spPr>
          <a:xfrm>
            <a:off x="6373818" y="4354384"/>
            <a:ext cx="2405315" cy="2031325"/>
          </a:xfrm>
          <a:prstGeom prst="rect">
            <a:avLst/>
          </a:prstGeom>
          <a:noFill/>
          <a:ln w="28575" cmpd="sng">
            <a:solidFill>
              <a:srgbClr val="FF0000"/>
            </a:solidFill>
          </a:ln>
        </p:spPr>
        <p:txBody>
          <a:bodyPr wrap="square" rtlCol="0">
            <a:spAutoFit/>
          </a:bodyPr>
          <a:lstStyle/>
          <a:p>
            <a:r>
              <a:rPr lang="en-US" dirty="0" smtClean="0">
                <a:latin typeface="Cambria"/>
                <a:cs typeface="Cambria"/>
              </a:rPr>
              <a:t> Obviously</a:t>
            </a:r>
            <a:r>
              <a:rPr lang="en-US" dirty="0">
                <a:latin typeface="Cambria"/>
                <a:cs typeface="Cambria"/>
              </a:rPr>
              <a:t>, one could </a:t>
            </a:r>
            <a:endParaRPr lang="en-US" dirty="0" smtClean="0">
              <a:latin typeface="Cambria"/>
              <a:cs typeface="Cambria"/>
            </a:endParaRPr>
          </a:p>
          <a:p>
            <a:r>
              <a:rPr lang="en-US" dirty="0">
                <a:latin typeface="Cambria"/>
                <a:cs typeface="Cambria"/>
              </a:rPr>
              <a:t> </a:t>
            </a:r>
            <a:r>
              <a:rPr lang="en-US" u="sng" dirty="0" smtClean="0">
                <a:latin typeface="Cambria"/>
                <a:cs typeface="Cambria"/>
              </a:rPr>
              <a:t>not</a:t>
            </a:r>
            <a:r>
              <a:rPr lang="en-US" dirty="0" smtClean="0">
                <a:latin typeface="Cambria"/>
                <a:cs typeface="Cambria"/>
              </a:rPr>
              <a:t> </a:t>
            </a:r>
            <a:r>
              <a:rPr lang="en-US" dirty="0">
                <a:latin typeface="Cambria"/>
                <a:cs typeface="Cambria"/>
              </a:rPr>
              <a:t>guaranty that</a:t>
            </a:r>
          </a:p>
          <a:p>
            <a:r>
              <a:rPr lang="en-US" dirty="0">
                <a:latin typeface="Cambria"/>
                <a:cs typeface="Cambria"/>
              </a:rPr>
              <a:t> </a:t>
            </a:r>
            <a:r>
              <a:rPr lang="en-US" dirty="0" smtClean="0">
                <a:latin typeface="Cambria"/>
                <a:cs typeface="Cambria"/>
              </a:rPr>
              <a:t>the </a:t>
            </a:r>
            <a:r>
              <a:rPr lang="en-US" dirty="0">
                <a:latin typeface="Cambria"/>
                <a:cs typeface="Cambria"/>
              </a:rPr>
              <a:t>treatment would </a:t>
            </a:r>
            <a:endParaRPr lang="en-US" dirty="0" smtClean="0">
              <a:latin typeface="Cambria"/>
              <a:cs typeface="Cambria"/>
            </a:endParaRPr>
          </a:p>
          <a:p>
            <a:r>
              <a:rPr lang="en-US" dirty="0" smtClean="0">
                <a:latin typeface="Cambria"/>
                <a:cs typeface="Cambria"/>
              </a:rPr>
              <a:t> control </a:t>
            </a:r>
            <a:r>
              <a:rPr lang="en-US" dirty="0">
                <a:latin typeface="Cambria"/>
                <a:cs typeface="Cambria"/>
              </a:rPr>
              <a:t>the </a:t>
            </a:r>
            <a:r>
              <a:rPr lang="en-US" dirty="0" smtClean="0">
                <a:latin typeface="Cambria"/>
                <a:cs typeface="Cambria"/>
              </a:rPr>
              <a:t>Old House </a:t>
            </a:r>
          </a:p>
          <a:p>
            <a:r>
              <a:rPr lang="en-US" dirty="0" smtClean="0">
                <a:latin typeface="Cambria"/>
                <a:cs typeface="Cambria"/>
              </a:rPr>
              <a:t> Borer </a:t>
            </a:r>
            <a:r>
              <a:rPr lang="en-US" dirty="0">
                <a:latin typeface="Cambria"/>
                <a:cs typeface="Cambria"/>
              </a:rPr>
              <a:t>infestation, as </a:t>
            </a:r>
            <a:endParaRPr lang="en-US" dirty="0" smtClean="0">
              <a:latin typeface="Cambria"/>
              <a:cs typeface="Cambria"/>
            </a:endParaRPr>
          </a:p>
          <a:p>
            <a:r>
              <a:rPr lang="en-US" dirty="0" smtClean="0">
                <a:latin typeface="Cambria"/>
                <a:cs typeface="Cambria"/>
              </a:rPr>
              <a:t> some </a:t>
            </a:r>
            <a:r>
              <a:rPr lang="en-US" dirty="0">
                <a:latin typeface="Cambria"/>
                <a:cs typeface="Cambria"/>
              </a:rPr>
              <a:t>infested areas </a:t>
            </a:r>
            <a:endParaRPr lang="en-US" dirty="0" smtClean="0">
              <a:latin typeface="Cambria"/>
              <a:cs typeface="Cambria"/>
            </a:endParaRPr>
          </a:p>
          <a:p>
            <a:r>
              <a:rPr lang="en-US" dirty="0" smtClean="0">
                <a:latin typeface="Cambria"/>
                <a:cs typeface="Cambria"/>
              </a:rPr>
              <a:t> may </a:t>
            </a:r>
            <a:r>
              <a:rPr lang="en-US" dirty="0">
                <a:latin typeface="Cambria"/>
                <a:cs typeface="Cambria"/>
              </a:rPr>
              <a:t>be hidden. </a:t>
            </a:r>
          </a:p>
        </p:txBody>
      </p:sp>
      <p:sp>
        <p:nvSpPr>
          <p:cNvPr id="16" name="TextBox 15"/>
          <p:cNvSpPr txBox="1"/>
          <p:nvPr/>
        </p:nvSpPr>
        <p:spPr>
          <a:xfrm>
            <a:off x="6281485" y="3843160"/>
            <a:ext cx="2647079" cy="369332"/>
          </a:xfrm>
          <a:prstGeom prst="rect">
            <a:avLst/>
          </a:prstGeom>
          <a:noFill/>
        </p:spPr>
        <p:txBody>
          <a:bodyPr wrap="square" rtlCol="0">
            <a:spAutoFit/>
          </a:bodyPr>
          <a:lstStyle/>
          <a:p>
            <a:pPr algn="ctr"/>
            <a:r>
              <a:rPr lang="en-US" b="1" dirty="0" smtClean="0"/>
              <a:t>Old House Borer</a:t>
            </a:r>
            <a:endParaRPr lang="en-US" b="1" dirty="0"/>
          </a:p>
        </p:txBody>
      </p:sp>
    </p:spTree>
    <p:extLst>
      <p:ext uri="{BB962C8B-B14F-4D97-AF65-F5344CB8AC3E}">
        <p14:creationId xmlns:p14="http://schemas.microsoft.com/office/powerpoint/2010/main" val="38547268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449"/>
            <a:ext cx="8229600" cy="925228"/>
          </a:xfrm>
        </p:spPr>
        <p:txBody>
          <a:bodyPr>
            <a:normAutofit/>
          </a:bodyPr>
          <a:lstStyle/>
          <a:p>
            <a:r>
              <a:rPr lang="en-US" sz="3200" b="1" i="1" dirty="0" smtClean="0"/>
              <a:t>Treatment Options for the Old House Borer</a:t>
            </a:r>
            <a:endParaRPr lang="en-US" sz="3200" b="1" i="1" dirty="0"/>
          </a:p>
        </p:txBody>
      </p:sp>
      <p:sp>
        <p:nvSpPr>
          <p:cNvPr id="5" name="TextBox 4"/>
          <p:cNvSpPr txBox="1"/>
          <p:nvPr/>
        </p:nvSpPr>
        <p:spPr>
          <a:xfrm>
            <a:off x="6257073" y="5742878"/>
            <a:ext cx="2647079" cy="369332"/>
          </a:xfrm>
          <a:prstGeom prst="rect">
            <a:avLst/>
          </a:prstGeom>
          <a:noFill/>
        </p:spPr>
        <p:txBody>
          <a:bodyPr wrap="square" rtlCol="0">
            <a:spAutoFit/>
          </a:bodyPr>
          <a:lstStyle/>
          <a:p>
            <a:pPr algn="ctr"/>
            <a:r>
              <a:rPr lang="en-US" b="1" dirty="0" smtClean="0"/>
              <a:t>Old House Borer</a:t>
            </a:r>
            <a:endParaRPr lang="en-US" b="1" dirty="0"/>
          </a:p>
        </p:txBody>
      </p:sp>
      <p:sp>
        <p:nvSpPr>
          <p:cNvPr id="6" name="TextBox 5"/>
          <p:cNvSpPr txBox="1"/>
          <p:nvPr/>
        </p:nvSpPr>
        <p:spPr>
          <a:xfrm>
            <a:off x="871878" y="2498394"/>
            <a:ext cx="4823481" cy="2246769"/>
          </a:xfrm>
          <a:prstGeom prst="rect">
            <a:avLst/>
          </a:prstGeom>
          <a:noFill/>
        </p:spPr>
        <p:txBody>
          <a:bodyPr wrap="square" rtlCol="0">
            <a:spAutoFit/>
          </a:bodyPr>
          <a:lstStyle/>
          <a:p>
            <a:r>
              <a:rPr lang="en-US" sz="2000" dirty="0" smtClean="0">
                <a:latin typeface="Cambria"/>
                <a:cs typeface="Cambria"/>
              </a:rPr>
              <a:t>If there is </a:t>
            </a:r>
            <a:r>
              <a:rPr lang="en-US" sz="2000" b="1" u="sng" dirty="0" smtClean="0">
                <a:latin typeface="Cambria"/>
                <a:cs typeface="Cambria"/>
              </a:rPr>
              <a:t>widespread infestation</a:t>
            </a:r>
            <a:r>
              <a:rPr lang="en-US" sz="2000" dirty="0" smtClean="0">
                <a:latin typeface="Cambria"/>
                <a:cs typeface="Cambria"/>
              </a:rPr>
              <a:t> inside the structure, in the attic, above the subfloor of the crawl space or on the outside of the</a:t>
            </a:r>
            <a:r>
              <a:rPr lang="en-US" sz="2000" dirty="0">
                <a:latin typeface="Cambria"/>
                <a:cs typeface="Cambria"/>
              </a:rPr>
              <a:t> </a:t>
            </a:r>
            <a:r>
              <a:rPr lang="en-US" sz="2000" dirty="0" smtClean="0">
                <a:latin typeface="Cambria"/>
                <a:cs typeface="Cambria"/>
              </a:rPr>
              <a:t>structure, </a:t>
            </a:r>
            <a:r>
              <a:rPr lang="en-US" sz="2000" dirty="0">
                <a:latin typeface="Cambria"/>
                <a:cs typeface="Cambria"/>
              </a:rPr>
              <a:t>I</a:t>
            </a:r>
            <a:r>
              <a:rPr lang="en-US" sz="2000" dirty="0" smtClean="0">
                <a:latin typeface="Cambria"/>
                <a:cs typeface="Cambria"/>
              </a:rPr>
              <a:t> recommended that the structure be fumigated with </a:t>
            </a:r>
            <a:r>
              <a:rPr lang="en-US" sz="2000" dirty="0" err="1" smtClean="0">
                <a:latin typeface="Cambria"/>
                <a:cs typeface="Cambria"/>
              </a:rPr>
              <a:t>Sulfuryl</a:t>
            </a:r>
            <a:r>
              <a:rPr lang="en-US" sz="2000" dirty="0" smtClean="0">
                <a:latin typeface="Cambria"/>
                <a:cs typeface="Cambria"/>
              </a:rPr>
              <a:t> fluoride in compliance with the label</a:t>
            </a:r>
            <a:r>
              <a:rPr lang="en-US" sz="2000" dirty="0">
                <a:latin typeface="Cambria"/>
                <a:cs typeface="Cambria"/>
              </a:rPr>
              <a:t>.</a:t>
            </a:r>
            <a:r>
              <a:rPr lang="en-US" sz="2000" dirty="0" smtClean="0">
                <a:latin typeface="Cambria"/>
                <a:cs typeface="Cambria"/>
              </a:rPr>
              <a:t> </a:t>
            </a:r>
            <a:endParaRPr lang="en-US" sz="2000" dirty="0">
              <a:latin typeface="Cambria"/>
              <a:cs typeface="Cambria"/>
            </a:endParaRPr>
          </a:p>
        </p:txBody>
      </p:sp>
      <p:sp>
        <p:nvSpPr>
          <p:cNvPr id="4" name="TextBox 3"/>
          <p:cNvSpPr txBox="1"/>
          <p:nvPr/>
        </p:nvSpPr>
        <p:spPr>
          <a:xfrm>
            <a:off x="6189152" y="1375284"/>
            <a:ext cx="2658410" cy="276999"/>
          </a:xfrm>
          <a:prstGeom prst="rect">
            <a:avLst/>
          </a:prstGeom>
          <a:solidFill>
            <a:schemeClr val="bg1"/>
          </a:solidFill>
        </p:spPr>
        <p:txBody>
          <a:bodyPr wrap="square" rtlCol="0">
            <a:spAutoFit/>
          </a:bodyPr>
          <a:lstStyle/>
          <a:p>
            <a:endParaRPr lang="en-US" sz="1200" dirty="0"/>
          </a:p>
        </p:txBody>
      </p:sp>
      <p:sp>
        <p:nvSpPr>
          <p:cNvPr id="10" name="TextBox 9"/>
          <p:cNvSpPr txBox="1"/>
          <p:nvPr/>
        </p:nvSpPr>
        <p:spPr>
          <a:xfrm>
            <a:off x="6189152" y="1571752"/>
            <a:ext cx="184666" cy="3693319"/>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6139266" y="5185381"/>
            <a:ext cx="989299" cy="369332"/>
          </a:xfrm>
          <a:prstGeom prst="rect">
            <a:avLst/>
          </a:prstGeom>
          <a:solidFill>
            <a:srgbClr val="FFFFFF"/>
          </a:solidFill>
        </p:spPr>
        <p:txBody>
          <a:bodyPr wrap="square" rtlCol="0">
            <a:spAutoFit/>
          </a:bodyPr>
          <a:lstStyle/>
          <a:p>
            <a:endParaRPr lang="en-US" dirty="0"/>
          </a:p>
        </p:txBody>
      </p:sp>
      <p:sp>
        <p:nvSpPr>
          <p:cNvPr id="12" name="TextBox 11"/>
          <p:cNvSpPr txBox="1"/>
          <p:nvPr/>
        </p:nvSpPr>
        <p:spPr>
          <a:xfrm>
            <a:off x="6524387" y="5370047"/>
            <a:ext cx="2463499"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6281485" y="1282677"/>
            <a:ext cx="184666" cy="3970318"/>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4" name="TextBox 13"/>
          <p:cNvSpPr txBox="1"/>
          <p:nvPr/>
        </p:nvSpPr>
        <p:spPr>
          <a:xfrm>
            <a:off x="8587958" y="5115214"/>
            <a:ext cx="316194" cy="369332"/>
          </a:xfrm>
          <a:prstGeom prst="rect">
            <a:avLst/>
          </a:prstGeom>
          <a:solidFill>
            <a:srgbClr val="FFFFFF"/>
          </a:solidFill>
        </p:spPr>
        <p:txBody>
          <a:bodyPr wrap="square" rtlCol="0">
            <a:spAutoFit/>
          </a:bodyPr>
          <a:lstStyle/>
          <a:p>
            <a:endParaRPr lang="en-US" dirty="0"/>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5400000">
            <a:off x="5115957" y="2267379"/>
            <a:ext cx="4666884" cy="22771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257073" y="1282677"/>
            <a:ext cx="184666" cy="2031325"/>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427321111"/>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48340" y="1660668"/>
            <a:ext cx="7178524" cy="5383893"/>
          </a:xfrm>
          <a:prstGeom prst="rect">
            <a:avLst/>
          </a:prstGeom>
        </p:spPr>
      </p:pic>
      <p:sp>
        <p:nvSpPr>
          <p:cNvPr id="5" name="TextBox 4"/>
          <p:cNvSpPr txBox="1"/>
          <p:nvPr/>
        </p:nvSpPr>
        <p:spPr>
          <a:xfrm>
            <a:off x="273635" y="1186084"/>
            <a:ext cx="8482713" cy="369332"/>
          </a:xfrm>
          <a:prstGeom prst="rect">
            <a:avLst/>
          </a:prstGeom>
          <a:solidFill>
            <a:srgbClr val="FFFFFF"/>
          </a:solidFill>
        </p:spPr>
        <p:txBody>
          <a:bodyPr wrap="square" rtlCol="0">
            <a:spAutoFit/>
          </a:bodyPr>
          <a:lstStyle/>
          <a:p>
            <a:endParaRPr lang="en-US" dirty="0"/>
          </a:p>
        </p:txBody>
      </p:sp>
      <p:sp>
        <p:nvSpPr>
          <p:cNvPr id="7" name="TextBox 6"/>
          <p:cNvSpPr txBox="1"/>
          <p:nvPr/>
        </p:nvSpPr>
        <p:spPr>
          <a:xfrm>
            <a:off x="694614" y="405531"/>
            <a:ext cx="7753018" cy="923330"/>
          </a:xfrm>
          <a:prstGeom prst="rect">
            <a:avLst/>
          </a:prstGeom>
          <a:solidFill>
            <a:srgbClr val="FFFFFF"/>
          </a:solidFill>
        </p:spPr>
        <p:txBody>
          <a:bodyPr wrap="square" rtlCol="0">
            <a:spAutoFit/>
          </a:bodyPr>
          <a:lstStyle/>
          <a:p>
            <a:r>
              <a:rPr lang="en-US" dirty="0" smtClean="0">
                <a:latin typeface="Cambria"/>
                <a:cs typeface="Cambria"/>
              </a:rPr>
              <a:t>If </a:t>
            </a:r>
            <a:r>
              <a:rPr lang="en-US" dirty="0">
                <a:latin typeface="Cambria"/>
                <a:cs typeface="Cambria"/>
              </a:rPr>
              <a:t>the infestation is </a:t>
            </a:r>
            <a:r>
              <a:rPr lang="en-US" dirty="0" smtClean="0">
                <a:latin typeface="Cambria"/>
                <a:cs typeface="Cambria"/>
              </a:rPr>
              <a:t>either in </a:t>
            </a:r>
            <a:r>
              <a:rPr lang="en-US" dirty="0">
                <a:latin typeface="Cambria"/>
                <a:cs typeface="Cambria"/>
              </a:rPr>
              <a:t>the </a:t>
            </a:r>
            <a:r>
              <a:rPr lang="en-US" dirty="0" smtClean="0">
                <a:latin typeface="Cambria"/>
                <a:cs typeface="Cambria"/>
              </a:rPr>
              <a:t>wood inside the structure (1</a:t>
            </a:r>
            <a:r>
              <a:rPr lang="en-US" baseline="30000" dirty="0" smtClean="0">
                <a:latin typeface="Cambria"/>
                <a:cs typeface="Cambria"/>
              </a:rPr>
              <a:t>st</a:t>
            </a:r>
            <a:r>
              <a:rPr lang="en-US" dirty="0" smtClean="0">
                <a:latin typeface="Cambria"/>
                <a:cs typeface="Cambria"/>
              </a:rPr>
              <a:t> floor or above) </a:t>
            </a:r>
            <a:r>
              <a:rPr lang="en-US" dirty="0">
                <a:latin typeface="Cambria"/>
                <a:cs typeface="Cambria"/>
              </a:rPr>
              <a:t>or on the outside of the structure, it is recommend that the structure be fumigated with </a:t>
            </a:r>
            <a:r>
              <a:rPr lang="en-US" dirty="0" err="1">
                <a:latin typeface="Cambria"/>
                <a:cs typeface="Cambria"/>
              </a:rPr>
              <a:t>Sulfuryl</a:t>
            </a:r>
            <a:r>
              <a:rPr lang="en-US" dirty="0">
                <a:latin typeface="Cambria"/>
                <a:cs typeface="Cambria"/>
              </a:rPr>
              <a:t> fluoride in compliance with the </a:t>
            </a:r>
            <a:r>
              <a:rPr lang="en-US" dirty="0" smtClean="0">
                <a:latin typeface="Cambria"/>
                <a:cs typeface="Cambria"/>
              </a:rPr>
              <a:t>label</a:t>
            </a:r>
            <a:r>
              <a:rPr lang="en-US" dirty="0">
                <a:latin typeface="Cambria"/>
                <a:cs typeface="Cambria"/>
              </a:rPr>
              <a:t>.</a:t>
            </a:r>
          </a:p>
        </p:txBody>
      </p:sp>
      <p:sp>
        <p:nvSpPr>
          <p:cNvPr id="8" name="TextBox 7"/>
          <p:cNvSpPr txBox="1"/>
          <p:nvPr/>
        </p:nvSpPr>
        <p:spPr>
          <a:xfrm>
            <a:off x="848340" y="6343145"/>
            <a:ext cx="8076399" cy="646331"/>
          </a:xfrm>
          <a:prstGeom prst="rect">
            <a:avLst/>
          </a:prstGeom>
          <a:solidFill>
            <a:srgbClr val="FFFFFF"/>
          </a:solidFill>
        </p:spPr>
        <p:txBody>
          <a:bodyPr wrap="square" rtlCol="0">
            <a:spAutoFit/>
          </a:bodyPr>
          <a:lstStyle/>
          <a:p>
            <a:endParaRPr lang="en-US" sz="3600" dirty="0"/>
          </a:p>
        </p:txBody>
      </p:sp>
    </p:spTree>
    <p:extLst>
      <p:ext uri="{BB962C8B-B14F-4D97-AF65-F5344CB8AC3E}">
        <p14:creationId xmlns:p14="http://schemas.microsoft.com/office/powerpoint/2010/main" val="1390898054"/>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349" y="293170"/>
            <a:ext cx="8229600" cy="842962"/>
          </a:xfrm>
        </p:spPr>
        <p:txBody>
          <a:bodyPr>
            <a:normAutofit/>
          </a:bodyPr>
          <a:lstStyle/>
          <a:p>
            <a:r>
              <a:rPr lang="en-US" sz="4000" b="1" dirty="0" smtClean="0">
                <a:latin typeface="Cambria"/>
                <a:cs typeface="Cambria"/>
              </a:rPr>
              <a:t>So…that’s all folks!</a:t>
            </a:r>
            <a:endParaRPr lang="en-US" sz="4000" b="1" dirty="0">
              <a:latin typeface="Cambria"/>
              <a:cs typeface="Cambria"/>
            </a:endParaRPr>
          </a:p>
        </p:txBody>
      </p:sp>
      <p:pic>
        <p:nvPicPr>
          <p:cNvPr id="4" name="Picture 3"/>
          <p:cNvPicPr>
            <a:picLocks noChangeAspect="1"/>
          </p:cNvPicPr>
          <p:nvPr/>
        </p:nvPicPr>
        <p:blipFill>
          <a:blip r:embed="rId2"/>
          <a:stretch>
            <a:fillRect/>
          </a:stretch>
        </p:blipFill>
        <p:spPr>
          <a:xfrm>
            <a:off x="2179120" y="1236133"/>
            <a:ext cx="4759314" cy="3807452"/>
          </a:xfrm>
          <a:prstGeom prst="rect">
            <a:avLst/>
          </a:prstGeom>
        </p:spPr>
      </p:pic>
      <p:sp>
        <p:nvSpPr>
          <p:cNvPr id="5" name="TextBox 4"/>
          <p:cNvSpPr txBox="1"/>
          <p:nvPr/>
        </p:nvSpPr>
        <p:spPr>
          <a:xfrm>
            <a:off x="0" y="5080000"/>
            <a:ext cx="9143999" cy="1015663"/>
          </a:xfrm>
          <a:prstGeom prst="rect">
            <a:avLst/>
          </a:prstGeom>
          <a:noFill/>
        </p:spPr>
        <p:txBody>
          <a:bodyPr wrap="square" rtlCol="0">
            <a:spAutoFit/>
          </a:bodyPr>
          <a:lstStyle/>
          <a:p>
            <a:pPr algn="ctr"/>
            <a:r>
              <a:rPr lang="en-US" sz="2000" b="1" dirty="0" smtClean="0">
                <a:latin typeface="Cambria"/>
                <a:cs typeface="Cambria"/>
              </a:rPr>
              <a:t>I hope the information that I have provided you has given you a better understanding of wood destroying beetles</a:t>
            </a:r>
            <a:r>
              <a:rPr lang="en-US" sz="2000" b="1" dirty="0">
                <a:latin typeface="Cambria"/>
                <a:cs typeface="Cambria"/>
              </a:rPr>
              <a:t>.</a:t>
            </a:r>
            <a:endParaRPr lang="en-US" sz="2000" b="1" dirty="0" smtClean="0">
              <a:latin typeface="Cambria"/>
              <a:cs typeface="Cambria"/>
            </a:endParaRPr>
          </a:p>
          <a:p>
            <a:endParaRPr lang="en-US" sz="2000" b="1" dirty="0">
              <a:latin typeface="Cambria"/>
              <a:cs typeface="Cambria"/>
            </a:endParaRPr>
          </a:p>
        </p:txBody>
      </p:sp>
      <p:sp>
        <p:nvSpPr>
          <p:cNvPr id="6" name="TextBox 5"/>
          <p:cNvSpPr txBox="1"/>
          <p:nvPr/>
        </p:nvSpPr>
        <p:spPr>
          <a:xfrm>
            <a:off x="5300133" y="1417638"/>
            <a:ext cx="2286000" cy="369332"/>
          </a:xfrm>
          <a:prstGeom prst="rect">
            <a:avLst/>
          </a:prstGeom>
          <a:solidFill>
            <a:srgbClr val="FFFFFF"/>
          </a:solidFill>
          <a:ln>
            <a:solidFill>
              <a:srgbClr val="FFFFFF"/>
            </a:solidFill>
          </a:ln>
        </p:spPr>
        <p:txBody>
          <a:bodyPr wrap="square" rtlCol="0">
            <a:spAutoFit/>
          </a:bodyPr>
          <a:lstStyle/>
          <a:p>
            <a:endParaRPr lang="en-US" dirty="0"/>
          </a:p>
        </p:txBody>
      </p:sp>
      <p:sp>
        <p:nvSpPr>
          <p:cNvPr id="8" name="TextBox 7"/>
          <p:cNvSpPr txBox="1"/>
          <p:nvPr/>
        </p:nvSpPr>
        <p:spPr>
          <a:xfrm>
            <a:off x="5300132" y="1117600"/>
            <a:ext cx="295457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7582893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29"/>
            <a:ext cx="8229600" cy="6781800"/>
          </a:xfrm>
        </p:spPr>
        <p:txBody>
          <a:bodyPr/>
          <a:lstStyle/>
          <a:p>
            <a:endParaRPr lang="en-US" dirty="0" smtClean="0"/>
          </a:p>
          <a:p>
            <a:pPr marL="0" indent="0" algn="ctr">
              <a:buNone/>
            </a:pPr>
            <a:r>
              <a:rPr lang="en-US" sz="4400" b="1" dirty="0" smtClean="0"/>
              <a:t>Identification of Wood            </a:t>
            </a:r>
          </a:p>
          <a:p>
            <a:pPr marL="0" indent="0" algn="ctr">
              <a:buNone/>
            </a:pPr>
            <a:r>
              <a:rPr lang="en-US" sz="4400" b="1" dirty="0" smtClean="0"/>
              <a:t>Destroying Beetles </a:t>
            </a:r>
          </a:p>
          <a:p>
            <a:pPr marL="0" indent="0" algn="ctr">
              <a:buNone/>
            </a:pPr>
            <a:r>
              <a:rPr lang="en-US" sz="4400" b="1" dirty="0" smtClean="0"/>
              <a:t>and Their Damage</a:t>
            </a:r>
          </a:p>
          <a:p>
            <a:pPr marL="0" indent="0" algn="ctr">
              <a:buNone/>
            </a:pPr>
            <a:endParaRPr lang="en-US" sz="4400" b="1" dirty="0"/>
          </a:p>
          <a:p>
            <a:pPr marL="0" indent="0" algn="ctr">
              <a:buNone/>
            </a:pPr>
            <a:r>
              <a:rPr lang="en-US" sz="4400" b="1" dirty="0"/>
              <a:t>C</a:t>
            </a:r>
            <a:r>
              <a:rPr lang="en-US" sz="4400" b="1" dirty="0" smtClean="0"/>
              <a:t>ourse #:  W90419</a:t>
            </a:r>
          </a:p>
          <a:p>
            <a:pPr marL="0" indent="0" algn="ctr">
              <a:buNone/>
            </a:pPr>
            <a:endParaRPr lang="en-US" sz="4400" b="1" dirty="0"/>
          </a:p>
          <a:p>
            <a:pPr marL="0" indent="0" algn="ctr">
              <a:buNone/>
            </a:pPr>
            <a:r>
              <a:rPr lang="en-US" sz="4400" b="1" smtClean="0"/>
              <a:t>1 hour of WDO</a:t>
            </a:r>
            <a:endParaRPr lang="en-US" sz="4400" b="1" dirty="0" smtClean="0"/>
          </a:p>
          <a:p>
            <a:pPr marL="0" indent="0">
              <a:buNone/>
            </a:pPr>
            <a:endParaRPr lang="en-US" sz="3600" b="1" dirty="0"/>
          </a:p>
          <a:p>
            <a:pPr marL="0" indent="0">
              <a:buNone/>
            </a:pPr>
            <a:endParaRPr lang="en-US" sz="3600" b="1" dirty="0"/>
          </a:p>
        </p:txBody>
      </p:sp>
    </p:spTree>
    <p:extLst>
      <p:ext uri="{BB962C8B-B14F-4D97-AF65-F5344CB8AC3E}">
        <p14:creationId xmlns:p14="http://schemas.microsoft.com/office/powerpoint/2010/main" val="38893068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21246" y="0"/>
            <a:ext cx="9165246" cy="7294305"/>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TextBox 5"/>
          <p:cNvSpPr txBox="1"/>
          <p:nvPr/>
        </p:nvSpPr>
        <p:spPr>
          <a:xfrm>
            <a:off x="3550" y="990600"/>
            <a:ext cx="9144000" cy="5016758"/>
          </a:xfrm>
          <a:prstGeom prst="rect">
            <a:avLst/>
          </a:prstGeom>
          <a:noFill/>
        </p:spPr>
        <p:txBody>
          <a:bodyPr wrap="square" rtlCol="0">
            <a:spAutoFit/>
          </a:bodyPr>
          <a:lstStyle/>
          <a:p>
            <a:pPr algn="ctr"/>
            <a:r>
              <a:rPr lang="en-US" sz="8000" b="1" dirty="0" smtClean="0"/>
              <a:t>TAKE </a:t>
            </a:r>
          </a:p>
          <a:p>
            <a:pPr algn="ctr"/>
            <a:r>
              <a:rPr lang="en-US" sz="8000" b="1" dirty="0" smtClean="0"/>
              <a:t>A</a:t>
            </a:r>
          </a:p>
          <a:p>
            <a:pPr algn="ctr"/>
            <a:r>
              <a:rPr lang="en-US" sz="8000" b="1" dirty="0" smtClean="0"/>
              <a:t>    MINUTE</a:t>
            </a:r>
          </a:p>
          <a:p>
            <a:pPr algn="ctr"/>
            <a:r>
              <a:rPr lang="en-US" sz="8000" b="1" dirty="0" smtClean="0"/>
              <a:t>BREAK</a:t>
            </a:r>
            <a:endParaRPr lang="en-US" sz="8000" b="1" dirty="0"/>
          </a:p>
        </p:txBody>
      </p:sp>
      <p:sp>
        <p:nvSpPr>
          <p:cNvPr id="7" name="TextBox 6"/>
          <p:cNvSpPr txBox="1"/>
          <p:nvPr/>
        </p:nvSpPr>
        <p:spPr>
          <a:xfrm>
            <a:off x="2057400" y="3200400"/>
            <a:ext cx="1905000" cy="1323439"/>
          </a:xfrm>
          <a:prstGeom prst="rect">
            <a:avLst/>
          </a:prstGeom>
          <a:noFill/>
        </p:spPr>
        <p:txBody>
          <a:bodyPr wrap="square" rtlCol="0">
            <a:spAutoFit/>
          </a:bodyPr>
          <a:lstStyle/>
          <a:p>
            <a:r>
              <a:rPr lang="en-US" sz="8000" b="1" dirty="0" smtClean="0"/>
              <a:t>5</a:t>
            </a:r>
            <a:endParaRPr lang="en-US" sz="8000" b="1" dirty="0"/>
          </a:p>
        </p:txBody>
      </p:sp>
    </p:spTree>
    <p:extLst>
      <p:ext uri="{BB962C8B-B14F-4D97-AF65-F5344CB8AC3E}">
        <p14:creationId xmlns:p14="http://schemas.microsoft.com/office/powerpoint/2010/main" val="22065540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904</TotalTime>
  <Words>5148</Words>
  <Application>Microsoft Macintosh PowerPoint</Application>
  <PresentationFormat>On-screen Show (4:3)</PresentationFormat>
  <Paragraphs>1582</Paragraphs>
  <Slides>73</Slides>
  <Notes>3</Notes>
  <HiddenSlides>2</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Office Theme</vt:lpstr>
      <vt:lpstr>PowerPoint Presentation</vt:lpstr>
      <vt:lpstr>Wood Destroying Beetles</vt:lpstr>
      <vt:lpstr>Reinfesting Wood Destroying Beetles</vt:lpstr>
      <vt:lpstr>Characteristics used to identify the wood destroying beetle responsible for infesting dry structural wood</vt:lpstr>
      <vt:lpstr>Time of the Year Emergence Occurs</vt:lpstr>
      <vt:lpstr>Size &amp; Shape of Exit Hole (LABO)</vt:lpstr>
      <vt:lpstr>Feel &amp; Consistency of Frass</vt:lpstr>
      <vt:lpstr>                      Type and Age of Wood</vt:lpstr>
      <vt:lpstr>Size of the Reinfesting Wood Destroying Beetle Adult</vt:lpstr>
      <vt:lpstr>Size of the Reinfesting Wood Destroying Beetle Larva</vt:lpstr>
      <vt:lpstr>Moisture Requirements of Wood Destroying Beetles in Structural Wood</vt:lpstr>
      <vt:lpstr>Types of Wood Products Attacked By Reinfesting Wood Destroying Beetles</vt:lpstr>
      <vt:lpstr>Life Cycle and Habits of Lyctid PPBs True Powder Post Beetles</vt:lpstr>
      <vt:lpstr>Identification of Adult  True Powder Post Beetles</vt:lpstr>
      <vt:lpstr>Identification of the True PPB from its frass</vt:lpstr>
      <vt:lpstr>True PPB infestation and damage to wood flooring</vt:lpstr>
      <vt:lpstr>Size &amp; Identification of True PPB Larvae</vt:lpstr>
      <vt:lpstr>Economic Importance of True PPBs</vt:lpstr>
      <vt:lpstr>Life Cycle and Habits of Anobiid PPBs Deathwatch &amp; Furniture Beetles</vt:lpstr>
      <vt:lpstr>Life Cycle and Habits of Anobiid PPBs (continued)</vt:lpstr>
      <vt:lpstr>Identification of Adult Anobiid PPBs</vt:lpstr>
      <vt:lpstr>Frass streams down from exit holes in  crawl space wood when PPBs exit</vt:lpstr>
      <vt:lpstr>Anobiid PPB frass feels “gritty”</vt:lpstr>
      <vt:lpstr>Economic Importance of Anobiid PPBs</vt:lpstr>
      <vt:lpstr>Life Cycle and Habits of Bostrichid PPBs False Powder Post Beetles</vt:lpstr>
      <vt:lpstr>Identification of Adult Bostrichid PPBs False Powder Post Beetles</vt:lpstr>
      <vt:lpstr>Both larval and adult Bostrichids eat wood</vt:lpstr>
      <vt:lpstr>The Bamboo Borer attacks  bamboo &amp; rattan furniture</vt:lpstr>
      <vt:lpstr>The Black Polycaon beetle is native to California</vt:lpstr>
      <vt:lpstr>Economic Importance of Bostrichid PPBs</vt:lpstr>
      <vt:lpstr>Life Cycle and Habits of the Old House Borer</vt:lpstr>
      <vt:lpstr>Identification of Adult Old House Borers</vt:lpstr>
      <vt:lpstr>Identification of Old House Borer Larvae</vt:lpstr>
      <vt:lpstr>Identification of Old House Borer Larvae</vt:lpstr>
      <vt:lpstr>Identification of Old House Borer Damaged Wood</vt:lpstr>
      <vt:lpstr>Log Cabins</vt:lpstr>
      <vt:lpstr>Economic Importance of Old House Borers </vt:lpstr>
      <vt:lpstr>Economic Importance of Old House Borers (continued) </vt:lpstr>
      <vt:lpstr>Comparison of Reinfesting Wood Destroying Beetles</vt:lpstr>
      <vt:lpstr>PowerPoint Presentation</vt:lpstr>
      <vt:lpstr>Now that we’ve learned about the  reinfesting wood destroying beetles…</vt:lpstr>
      <vt:lpstr>The Non-reinfesting Wood Boring Insects</vt:lpstr>
      <vt:lpstr>Identifying the Wood Destroying Insect</vt:lpstr>
      <vt:lpstr>The Non-reinfesting Cerambycid Beetles Long-horned wood borers</vt:lpstr>
      <vt:lpstr>Non-reinfesting Cerambycid Beetles</vt:lpstr>
      <vt:lpstr>Non-reinfesting Cerambycid Beetles</vt:lpstr>
      <vt:lpstr>Non-reinfesting Buprestid Beetles Metallic wood borers</vt:lpstr>
      <vt:lpstr>Non-reinfesting Buprestid Beetles</vt:lpstr>
      <vt:lpstr>Non-reinfesting Scolytid Beetles Bark beetles</vt:lpstr>
      <vt:lpstr>Non-reinfesting Scolytid Beetles</vt:lpstr>
      <vt:lpstr>Non-reinfesting Scolytid &amp; Platypodid Beetles Ambrosia beetles</vt:lpstr>
      <vt:lpstr>Ambrosia Beetles attack live trees</vt:lpstr>
      <vt:lpstr>Dark staining of the holes and galleries in wood are signs that  Ambrosia beetles attacked the tree as it was dead or dying</vt:lpstr>
      <vt:lpstr>The Non-reinfesting Horntail Family Siricidae - Order Hymenoptera</vt:lpstr>
      <vt:lpstr>The Non-reinfesting Horntail</vt:lpstr>
      <vt:lpstr>Families of  Non-reinfesting Wood Boring Insects</vt:lpstr>
      <vt:lpstr>Treatment Options for Wood Destroying Insects</vt:lpstr>
      <vt:lpstr>IPM Treatment Option for Powder Post Beetles  or Old House Borers where infestation is limited to a few holes a couple of boards.</vt:lpstr>
      <vt:lpstr>Treatment Options for Powder Post Beetles</vt:lpstr>
      <vt:lpstr>Treatment Options for Powder Post Beetles</vt:lpstr>
      <vt:lpstr>Treatment Options for Powder Post Beetles</vt:lpstr>
      <vt:lpstr>PowerPoint Presentation</vt:lpstr>
      <vt:lpstr>Treatment Options for Powder Post Beetles</vt:lpstr>
      <vt:lpstr>PowerPoint Presentation</vt:lpstr>
      <vt:lpstr>Treatment Options for Powder Post Beetles</vt:lpstr>
      <vt:lpstr>PowerPoint Presentation</vt:lpstr>
      <vt:lpstr>Treatment Options for the Old House Borer</vt:lpstr>
      <vt:lpstr>Treatment Options for the Old House Borer</vt:lpstr>
      <vt:lpstr>Treatment Options for the Old House Borer</vt:lpstr>
      <vt:lpstr>PowerPoint Presentation</vt:lpstr>
      <vt:lpstr>So…that’s all folks!</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Chase</dc:creator>
  <cp:lastModifiedBy>Jim Chase</cp:lastModifiedBy>
  <cp:revision>95</cp:revision>
  <dcterms:created xsi:type="dcterms:W3CDTF">2016-01-22T19:36:47Z</dcterms:created>
  <dcterms:modified xsi:type="dcterms:W3CDTF">2019-02-14T19:02:16Z</dcterms:modified>
</cp:coreProperties>
</file>