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vml" ContentType="application/vnd.openxmlformats-officedocument.vmlDrawing"/>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embeddings/oleObject1.bin" ContentType="application/vnd.openxmlformats-officedocument.oleObject"/>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1"/>
  </p:notesMasterIdLst>
  <p:sldIdLst>
    <p:sldId id="256" r:id="rId2"/>
    <p:sldId id="470" r:id="rId3"/>
    <p:sldId id="431" r:id="rId4"/>
    <p:sldId id="432" r:id="rId5"/>
    <p:sldId id="433" r:id="rId6"/>
    <p:sldId id="434" r:id="rId7"/>
    <p:sldId id="429" r:id="rId8"/>
    <p:sldId id="430" r:id="rId9"/>
    <p:sldId id="435" r:id="rId10"/>
    <p:sldId id="436" r:id="rId11"/>
    <p:sldId id="438" r:id="rId12"/>
    <p:sldId id="440" r:id="rId13"/>
    <p:sldId id="441" r:id="rId14"/>
    <p:sldId id="280" r:id="rId15"/>
    <p:sldId id="299" r:id="rId16"/>
    <p:sldId id="284" r:id="rId17"/>
    <p:sldId id="281" r:id="rId18"/>
    <p:sldId id="321" r:id="rId19"/>
    <p:sldId id="323" r:id="rId20"/>
    <p:sldId id="495" r:id="rId21"/>
    <p:sldId id="286" r:id="rId22"/>
    <p:sldId id="307" r:id="rId23"/>
    <p:sldId id="325" r:id="rId24"/>
    <p:sldId id="298" r:id="rId25"/>
    <p:sldId id="293" r:id="rId26"/>
    <p:sldId id="326" r:id="rId27"/>
    <p:sldId id="294" r:id="rId28"/>
    <p:sldId id="328" r:id="rId29"/>
    <p:sldId id="295" r:id="rId30"/>
    <p:sldId id="296" r:id="rId31"/>
    <p:sldId id="300" r:id="rId32"/>
    <p:sldId id="439" r:id="rId33"/>
    <p:sldId id="308" r:id="rId34"/>
    <p:sldId id="309" r:id="rId35"/>
    <p:sldId id="329" r:id="rId36"/>
    <p:sldId id="310" r:id="rId37"/>
    <p:sldId id="330" r:id="rId38"/>
    <p:sldId id="312" r:id="rId39"/>
    <p:sldId id="477" r:id="rId40"/>
    <p:sldId id="313" r:id="rId41"/>
    <p:sldId id="315" r:id="rId42"/>
    <p:sldId id="316" r:id="rId43"/>
    <p:sldId id="302" r:id="rId44"/>
    <p:sldId id="317" r:id="rId45"/>
    <p:sldId id="318" r:id="rId46"/>
    <p:sldId id="306" r:id="rId47"/>
    <p:sldId id="517" r:id="rId48"/>
    <p:sldId id="478" r:id="rId49"/>
    <p:sldId id="263" r:id="rId50"/>
    <p:sldId id="345" r:id="rId51"/>
    <p:sldId id="346" r:id="rId52"/>
    <p:sldId id="347" r:id="rId53"/>
    <p:sldId id="424" r:id="rId54"/>
    <p:sldId id="425" r:id="rId55"/>
    <p:sldId id="461" r:id="rId56"/>
    <p:sldId id="411" r:id="rId57"/>
    <p:sldId id="412" r:id="rId58"/>
    <p:sldId id="413" r:id="rId59"/>
    <p:sldId id="414" r:id="rId60"/>
    <p:sldId id="447" r:id="rId61"/>
    <p:sldId id="520" r:id="rId62"/>
    <p:sldId id="448" r:id="rId63"/>
    <p:sldId id="508" r:id="rId64"/>
    <p:sldId id="451" r:id="rId65"/>
    <p:sldId id="487" r:id="rId66"/>
    <p:sldId id="455" r:id="rId67"/>
    <p:sldId id="450" r:id="rId68"/>
    <p:sldId id="507" r:id="rId69"/>
    <p:sldId id="491" r:id="rId70"/>
    <p:sldId id="456" r:id="rId71"/>
    <p:sldId id="519" r:id="rId72"/>
    <p:sldId id="484" r:id="rId73"/>
    <p:sldId id="485" r:id="rId74"/>
    <p:sldId id="454" r:id="rId75"/>
    <p:sldId id="492" r:id="rId76"/>
    <p:sldId id="459" r:id="rId77"/>
    <p:sldId id="415" r:id="rId78"/>
    <p:sldId id="416" r:id="rId79"/>
    <p:sldId id="417" r:id="rId80"/>
    <p:sldId id="463" r:id="rId81"/>
    <p:sldId id="521" r:id="rId82"/>
    <p:sldId id="464" r:id="rId83"/>
    <p:sldId id="509" r:id="rId84"/>
    <p:sldId id="465" r:id="rId85"/>
    <p:sldId id="488" r:id="rId86"/>
    <p:sldId id="466" r:id="rId87"/>
    <p:sldId id="467" r:id="rId88"/>
    <p:sldId id="510" r:id="rId89"/>
    <p:sldId id="489" r:id="rId90"/>
    <p:sldId id="482" r:id="rId91"/>
    <p:sldId id="490" r:id="rId92"/>
    <p:sldId id="522" r:id="rId93"/>
    <p:sldId id="529" r:id="rId94"/>
    <p:sldId id="469" r:id="rId95"/>
    <p:sldId id="493" r:id="rId96"/>
    <p:sldId id="418" r:id="rId97"/>
    <p:sldId id="419" r:id="rId98"/>
    <p:sldId id="420" r:id="rId99"/>
    <p:sldId id="428" r:id="rId100"/>
    <p:sldId id="426" r:id="rId101"/>
    <p:sldId id="473" r:id="rId102"/>
    <p:sldId id="471" r:id="rId103"/>
    <p:sldId id="474" r:id="rId104"/>
    <p:sldId id="475" r:id="rId105"/>
    <p:sldId id="497" r:id="rId106"/>
    <p:sldId id="498" r:id="rId107"/>
    <p:sldId id="496" r:id="rId108"/>
    <p:sldId id="499" r:id="rId109"/>
    <p:sldId id="516" r:id="rId1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CD060D"/>
    <a:srgbClr val="663D0E"/>
    <a:srgbClr val="804D13"/>
    <a:srgbClr val="3E4492"/>
    <a:srgbClr val="22930D"/>
    <a:srgbClr val="2D54E5"/>
    <a:srgbClr val="FBFD3E"/>
    <a:srgbClr val="654726"/>
    <a:srgbClr val="342514"/>
    <a:srgbClr val="FCD47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16" autoAdjust="0"/>
    <p:restoredTop sz="82406" autoAdjust="0"/>
  </p:normalViewPr>
  <p:slideViewPr>
    <p:cSldViewPr snapToGrid="0" snapToObjects="1">
      <p:cViewPr>
        <p:scale>
          <a:sx n="150" d="100"/>
          <a:sy n="150" d="100"/>
        </p:scale>
        <p:origin x="-4264" y="-80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8" Type="http://schemas.openxmlformats.org/officeDocument/2006/relationships/slide" Target="slides/slide107.xml"/><Relationship Id="rId109" Type="http://schemas.openxmlformats.org/officeDocument/2006/relationships/slide" Target="slides/slide10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110" Type="http://schemas.openxmlformats.org/officeDocument/2006/relationships/slide" Target="slides/slide109.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11" Type="http://schemas.openxmlformats.org/officeDocument/2006/relationships/notesMaster" Target="notesMasters/notesMaster1.xml"/><Relationship Id="rId112" Type="http://schemas.openxmlformats.org/officeDocument/2006/relationships/printerSettings" Target="printerSettings/printerSettings1.bin"/><Relationship Id="rId113" Type="http://schemas.openxmlformats.org/officeDocument/2006/relationships/presProps" Target="presProps.xml"/><Relationship Id="rId114" Type="http://schemas.openxmlformats.org/officeDocument/2006/relationships/viewProps" Target="viewProps.xml"/><Relationship Id="rId115" Type="http://schemas.openxmlformats.org/officeDocument/2006/relationships/theme" Target="theme/theme1.xml"/><Relationship Id="rId116"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00" Type="http://schemas.openxmlformats.org/officeDocument/2006/relationships/slide" Target="slides/slide99.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ABA4542-5872-7D4D-90EA-005C978DEB86}" type="datetimeFigureOut">
              <a:rPr lang="en-US" smtClean="0"/>
              <a:t>1/27/19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ABBA04-27B0-284C-85EA-3E4BC33612EA}" type="slidenum">
              <a:rPr lang="en-US" smtClean="0"/>
              <a:t>‹#›</a:t>
            </a:fld>
            <a:endParaRPr lang="en-US"/>
          </a:p>
        </p:txBody>
      </p:sp>
    </p:spTree>
    <p:extLst>
      <p:ext uri="{BB962C8B-B14F-4D97-AF65-F5344CB8AC3E}">
        <p14:creationId xmlns:p14="http://schemas.microsoft.com/office/powerpoint/2010/main" val="83958827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ABBA04-27B0-284C-85EA-3E4BC33612EA}" type="slidenum">
              <a:rPr lang="en-US" smtClean="0"/>
              <a:t>19</a:t>
            </a:fld>
            <a:endParaRPr lang="en-US"/>
          </a:p>
        </p:txBody>
      </p:sp>
    </p:spTree>
    <p:extLst>
      <p:ext uri="{BB962C8B-B14F-4D97-AF65-F5344CB8AC3E}">
        <p14:creationId xmlns:p14="http://schemas.microsoft.com/office/powerpoint/2010/main" val="22479914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ABBA04-27B0-284C-85EA-3E4BC33612EA}" type="slidenum">
              <a:rPr lang="en-US" smtClean="0"/>
              <a:t>30</a:t>
            </a:fld>
            <a:endParaRPr lang="en-US"/>
          </a:p>
        </p:txBody>
      </p:sp>
    </p:spTree>
    <p:extLst>
      <p:ext uri="{BB962C8B-B14F-4D97-AF65-F5344CB8AC3E}">
        <p14:creationId xmlns:p14="http://schemas.microsoft.com/office/powerpoint/2010/main" val="40958274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ABBA04-27B0-284C-85EA-3E4BC33612EA}" type="slidenum">
              <a:rPr lang="en-US" smtClean="0"/>
              <a:t>31</a:t>
            </a:fld>
            <a:endParaRPr lang="en-US"/>
          </a:p>
        </p:txBody>
      </p:sp>
    </p:spTree>
    <p:extLst>
      <p:ext uri="{BB962C8B-B14F-4D97-AF65-F5344CB8AC3E}">
        <p14:creationId xmlns:p14="http://schemas.microsoft.com/office/powerpoint/2010/main" val="42234054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ABBA04-27B0-284C-85EA-3E4BC33612EA}" type="slidenum">
              <a:rPr lang="en-US" smtClean="0"/>
              <a:t>32</a:t>
            </a:fld>
            <a:endParaRPr lang="en-US"/>
          </a:p>
        </p:txBody>
      </p:sp>
    </p:spTree>
    <p:extLst>
      <p:ext uri="{BB962C8B-B14F-4D97-AF65-F5344CB8AC3E}">
        <p14:creationId xmlns:p14="http://schemas.microsoft.com/office/powerpoint/2010/main" val="33846760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ABBA04-27B0-284C-85EA-3E4BC33612EA}" type="slidenum">
              <a:rPr lang="en-US" smtClean="0"/>
              <a:t>33</a:t>
            </a:fld>
            <a:endParaRPr lang="en-US"/>
          </a:p>
        </p:txBody>
      </p:sp>
    </p:spTree>
    <p:extLst>
      <p:ext uri="{BB962C8B-B14F-4D97-AF65-F5344CB8AC3E}">
        <p14:creationId xmlns:p14="http://schemas.microsoft.com/office/powerpoint/2010/main" val="42234054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ABBA04-27B0-284C-85EA-3E4BC33612EA}" type="slidenum">
              <a:rPr lang="en-US" smtClean="0"/>
              <a:t>37</a:t>
            </a:fld>
            <a:endParaRPr lang="en-US"/>
          </a:p>
        </p:txBody>
      </p:sp>
    </p:spTree>
    <p:extLst>
      <p:ext uri="{BB962C8B-B14F-4D97-AF65-F5344CB8AC3E}">
        <p14:creationId xmlns:p14="http://schemas.microsoft.com/office/powerpoint/2010/main" val="42234054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ABBA04-27B0-284C-85EA-3E4BC33612EA}" type="slidenum">
              <a:rPr lang="en-US" smtClean="0"/>
              <a:t>38</a:t>
            </a:fld>
            <a:endParaRPr lang="en-US"/>
          </a:p>
        </p:txBody>
      </p:sp>
    </p:spTree>
    <p:extLst>
      <p:ext uri="{BB962C8B-B14F-4D97-AF65-F5344CB8AC3E}">
        <p14:creationId xmlns:p14="http://schemas.microsoft.com/office/powerpoint/2010/main" val="42234054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ABBA04-27B0-284C-85EA-3E4BC33612EA}" type="slidenum">
              <a:rPr lang="en-US" smtClean="0"/>
              <a:t>41</a:t>
            </a:fld>
            <a:endParaRPr lang="en-US"/>
          </a:p>
        </p:txBody>
      </p:sp>
    </p:spTree>
    <p:extLst>
      <p:ext uri="{BB962C8B-B14F-4D97-AF65-F5344CB8AC3E}">
        <p14:creationId xmlns:p14="http://schemas.microsoft.com/office/powerpoint/2010/main" val="42234054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ABBA04-27B0-284C-85EA-3E4BC33612EA}" type="slidenum">
              <a:rPr lang="en-US" smtClean="0"/>
              <a:t>49</a:t>
            </a:fld>
            <a:endParaRPr lang="en-US"/>
          </a:p>
        </p:txBody>
      </p:sp>
    </p:spTree>
    <p:extLst>
      <p:ext uri="{BB962C8B-B14F-4D97-AF65-F5344CB8AC3E}">
        <p14:creationId xmlns:p14="http://schemas.microsoft.com/office/powerpoint/2010/main" val="14318708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22C03AF-5C92-4419-82D9-200B16056146}" type="slidenum">
              <a:rPr lang="en-US" smtClean="0"/>
              <a:pPr/>
              <a:t>55</a:t>
            </a:fld>
            <a:endParaRPr lang="en-US"/>
          </a:p>
        </p:txBody>
      </p:sp>
    </p:spTree>
    <p:extLst>
      <p:ext uri="{BB962C8B-B14F-4D97-AF65-F5344CB8AC3E}">
        <p14:creationId xmlns:p14="http://schemas.microsoft.com/office/powerpoint/2010/main" val="1249342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black"/>
                </a:solidFill>
                <a:effectLst/>
                <a:uLnTx/>
                <a:uFillTx/>
                <a:latin typeface="+mn-lt"/>
                <a:ea typeface="+mj-ea"/>
                <a:cs typeface="+mj-cs"/>
              </a:rPr>
              <a:t>2.1. Continuously operated mechanical exhaust ventilation at a rate equal to 1 cubic foot per minute (0.47 L/s) for each 50 square feet (4.7m2) of Crawl space floor area, including an air pathway to the common area (such as a duct or transfer grille), and perimeter walls insulated in accordance with Section N1103.2.1 of this code; </a:t>
            </a:r>
            <a:r>
              <a:rPr kumimoji="0" lang="en-US" sz="1800" b="0" i="0" u="none" strike="noStrike" kern="1200" cap="none" spc="0" normalizeH="0" baseline="0" noProof="0" dirty="0" smtClean="0">
                <a:ln>
                  <a:noFill/>
                </a:ln>
                <a:solidFill>
                  <a:prstClr val="black"/>
                </a:solidFill>
                <a:effectLst/>
                <a:uLnTx/>
                <a:uFillTx/>
                <a:latin typeface="+mn-lt"/>
                <a:ea typeface="+mn-ea"/>
                <a:cs typeface="+mn-cs"/>
              </a:rPr>
              <a:t>Traditional crawlspace designs include passive foundations # wall vents that are supposed to let moisture and contaminants escape outside. Yet field research shows that wall vents may make moisture problems worse. Replacing crawlspace vents with an exhaust fan and drawing house air in to condition the crawlspace reduces moisture problems and can increase energy efficiency.</a:t>
            </a:r>
          </a:p>
          <a:p>
            <a:endParaRPr lang="en-US" dirty="0" smtClean="0"/>
          </a:p>
          <a:p>
            <a:r>
              <a:rPr lang="en-US" dirty="0" smtClean="0"/>
              <a:t>Sizing the fan:</a:t>
            </a:r>
          </a:p>
          <a:p>
            <a:r>
              <a:rPr lang="en-US" dirty="0" smtClean="0"/>
              <a:t>Size to the code minimum. Eliminate the foundation vents when continuously operated mechanical ventilation is provided at a rate of 1.0 cfm for each 50 sq. ft. of under-floor space (e.g., 20 cfm per 1000 sq. ft.) (IRC</a:t>
            </a:r>
            <a:r>
              <a:rPr lang="en-US" baseline="0" dirty="0" smtClean="0"/>
              <a:t> </a:t>
            </a:r>
            <a:r>
              <a:rPr lang="en-US" dirty="0" smtClean="0"/>
              <a:t>2000/2003 Section R408.2, Exception 4; IRC 2006, Section R408.3).</a:t>
            </a:r>
          </a:p>
          <a:p>
            <a:endParaRPr lang="en-US" dirty="0" smtClean="0"/>
          </a:p>
          <a:p>
            <a:r>
              <a:rPr lang="en-US" dirty="0" smtClean="0"/>
              <a:t>Type of fan:</a:t>
            </a:r>
          </a:p>
          <a:p>
            <a:r>
              <a:rPr lang="en-US" dirty="0" smtClean="0"/>
              <a:t>The code does not specify details about fans used in crawlspaces. One possibility is to follow the Colorado amendments to the IRC. Colorado requires a fan rated for 44,000 hours (five years) of continuous operation</a:t>
            </a:r>
            <a:r>
              <a:rPr lang="en-US" baseline="0" dirty="0" smtClean="0"/>
              <a:t> </a:t>
            </a:r>
            <a:r>
              <a:rPr lang="en-US" dirty="0" smtClean="0"/>
              <a:t>with flex connections, or other installation detailing to reduce vibration and noise associated with the fan. The fan must be connected to a trouble light or an alarm to signal occupants when the fan fails.</a:t>
            </a:r>
          </a:p>
          <a:p>
            <a:endParaRPr lang="en-US" dirty="0"/>
          </a:p>
        </p:txBody>
      </p:sp>
      <p:sp>
        <p:nvSpPr>
          <p:cNvPr id="4" name="Slide Number Placeholder 3"/>
          <p:cNvSpPr>
            <a:spLocks noGrp="1"/>
          </p:cNvSpPr>
          <p:nvPr>
            <p:ph type="sldNum" sz="quarter" idx="10"/>
          </p:nvPr>
        </p:nvSpPr>
        <p:spPr/>
        <p:txBody>
          <a:bodyPr/>
          <a:lstStyle/>
          <a:p>
            <a:fld id="{722C03AF-5C92-4419-82D9-200B16056146}" type="slidenum">
              <a:rPr lang="en-US" smtClean="0"/>
              <a:pPr/>
              <a:t>66</a:t>
            </a:fld>
            <a:endParaRPr lang="en-US"/>
          </a:p>
        </p:txBody>
      </p:sp>
    </p:spTree>
    <p:extLst>
      <p:ext uri="{BB962C8B-B14F-4D97-AF65-F5344CB8AC3E}">
        <p14:creationId xmlns:p14="http://schemas.microsoft.com/office/powerpoint/2010/main" val="42410183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black"/>
                </a:solidFill>
                <a:effectLst/>
                <a:uLnTx/>
                <a:uFillTx/>
                <a:latin typeface="+mn-lt"/>
                <a:ea typeface="+mj-ea"/>
                <a:cs typeface="+mj-cs"/>
              </a:rPr>
              <a:t>2.1. Continuously operated mechanical exhaust ventilation at a rate equal to 1 cubic foot per minute (0.47 L/s) for each 50 square feet (4.7m2) of Crawl space floor area, including an air pathway to the common area (such as a duct or transfer grille), and perimeter walls insulated in accordance with Section N1103.2.1 of this code; </a:t>
            </a:r>
            <a:r>
              <a:rPr kumimoji="0" lang="en-US" sz="1800" b="0" i="0" u="none" strike="noStrike" kern="1200" cap="none" spc="0" normalizeH="0" baseline="0" noProof="0" dirty="0" smtClean="0">
                <a:ln>
                  <a:noFill/>
                </a:ln>
                <a:solidFill>
                  <a:prstClr val="black"/>
                </a:solidFill>
                <a:effectLst/>
                <a:uLnTx/>
                <a:uFillTx/>
                <a:latin typeface="+mn-lt"/>
                <a:ea typeface="+mn-ea"/>
                <a:cs typeface="+mn-cs"/>
              </a:rPr>
              <a:t>Traditional crawlspace designs include passive foundations # wall vents that are supposed to let moisture and contaminants escape outside. Yet field research shows that wall vents may make moisture problems worse. Replacing crawlspace vents with an exhaust fan and drawing house air in to condition the crawlspace reduces moisture problems and can increase energy efficiency.</a:t>
            </a:r>
          </a:p>
          <a:p>
            <a:endParaRPr lang="en-US" dirty="0" smtClean="0"/>
          </a:p>
          <a:p>
            <a:r>
              <a:rPr lang="en-US" dirty="0" smtClean="0"/>
              <a:t>Sizing the fan:</a:t>
            </a:r>
          </a:p>
          <a:p>
            <a:r>
              <a:rPr lang="en-US" dirty="0" smtClean="0"/>
              <a:t>Size to the code minimum. Eliminate the foundation vents when continuously operated mechanical ventilation is provided at a rate of 1.0 cfm for each 50 sq. ft. of under-floor space (e.g., 20 cfm per 1000 sq. ft.) (IRC</a:t>
            </a:r>
            <a:r>
              <a:rPr lang="en-US" baseline="0" dirty="0" smtClean="0"/>
              <a:t> </a:t>
            </a:r>
            <a:r>
              <a:rPr lang="en-US" dirty="0" smtClean="0"/>
              <a:t>2000/2003 Section R408.2, Exception 4; IRC 2006, Section R408.3).</a:t>
            </a:r>
          </a:p>
          <a:p>
            <a:endParaRPr lang="en-US" dirty="0" smtClean="0"/>
          </a:p>
          <a:p>
            <a:r>
              <a:rPr lang="en-US" dirty="0" smtClean="0"/>
              <a:t>Type of fan:</a:t>
            </a:r>
          </a:p>
          <a:p>
            <a:r>
              <a:rPr lang="en-US" dirty="0" smtClean="0"/>
              <a:t>The code does not specify details about fans used in crawlspaces. One possibility is to follow the Colorado amendments to the IRC. Colorado requires a fan rated for 44,000 hours (five years) of continuous operation</a:t>
            </a:r>
            <a:r>
              <a:rPr lang="en-US" baseline="0" dirty="0" smtClean="0"/>
              <a:t> </a:t>
            </a:r>
            <a:r>
              <a:rPr lang="en-US" dirty="0" smtClean="0"/>
              <a:t>with flex connections, or other installation detailing to reduce vibration and noise associated with the fan. The fan must be connected to a trouble light or an alarm to signal occupants when the fan fails.</a:t>
            </a:r>
          </a:p>
          <a:p>
            <a:endParaRPr lang="en-US" dirty="0"/>
          </a:p>
        </p:txBody>
      </p:sp>
      <p:sp>
        <p:nvSpPr>
          <p:cNvPr id="4" name="Slide Number Placeholder 3"/>
          <p:cNvSpPr>
            <a:spLocks noGrp="1"/>
          </p:cNvSpPr>
          <p:nvPr>
            <p:ph type="sldNum" sz="quarter" idx="10"/>
          </p:nvPr>
        </p:nvSpPr>
        <p:spPr/>
        <p:txBody>
          <a:bodyPr/>
          <a:lstStyle/>
          <a:p>
            <a:fld id="{722C03AF-5C92-4419-82D9-200B16056146}" type="slidenum">
              <a:rPr lang="en-US" smtClean="0"/>
              <a:pPr/>
              <a:t>86</a:t>
            </a:fld>
            <a:endParaRPr lang="en-US"/>
          </a:p>
        </p:txBody>
      </p:sp>
    </p:spTree>
    <p:extLst>
      <p:ext uri="{BB962C8B-B14F-4D97-AF65-F5344CB8AC3E}">
        <p14:creationId xmlns:p14="http://schemas.microsoft.com/office/powerpoint/2010/main" val="42410183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ABBA04-27B0-284C-85EA-3E4BC33612EA}" type="slidenum">
              <a:rPr lang="en-US" smtClean="0"/>
              <a:t>99</a:t>
            </a:fld>
            <a:endParaRPr lang="en-US"/>
          </a:p>
        </p:txBody>
      </p:sp>
    </p:spTree>
    <p:extLst>
      <p:ext uri="{BB962C8B-B14F-4D97-AF65-F5344CB8AC3E}">
        <p14:creationId xmlns:p14="http://schemas.microsoft.com/office/powerpoint/2010/main" val="24825073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8B62381-51DD-2048-8094-4C9DD58A7C6D}" type="datetimeFigureOut">
              <a:rPr lang="en-US" smtClean="0"/>
              <a:t>1/27/19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2D63FF-C781-154D-8C50-5CABBFE31949}" type="slidenum">
              <a:rPr lang="en-US" smtClean="0"/>
              <a:t>‹#›</a:t>
            </a:fld>
            <a:endParaRPr lang="en-US"/>
          </a:p>
        </p:txBody>
      </p:sp>
    </p:spTree>
    <p:extLst>
      <p:ext uri="{BB962C8B-B14F-4D97-AF65-F5344CB8AC3E}">
        <p14:creationId xmlns:p14="http://schemas.microsoft.com/office/powerpoint/2010/main" val="35723441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B62381-51DD-2048-8094-4C9DD58A7C6D}" type="datetimeFigureOut">
              <a:rPr lang="en-US" smtClean="0"/>
              <a:t>1/27/19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2D63FF-C781-154D-8C50-5CABBFE31949}" type="slidenum">
              <a:rPr lang="en-US" smtClean="0"/>
              <a:t>‹#›</a:t>
            </a:fld>
            <a:endParaRPr lang="en-US"/>
          </a:p>
        </p:txBody>
      </p:sp>
    </p:spTree>
    <p:extLst>
      <p:ext uri="{BB962C8B-B14F-4D97-AF65-F5344CB8AC3E}">
        <p14:creationId xmlns:p14="http://schemas.microsoft.com/office/powerpoint/2010/main" val="2677352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8B62381-51DD-2048-8094-4C9DD58A7C6D}" type="datetimeFigureOut">
              <a:rPr lang="en-US" smtClean="0"/>
              <a:t>1/27/19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2D63FF-C781-154D-8C50-5CABBFE31949}" type="slidenum">
              <a:rPr lang="en-US" smtClean="0"/>
              <a:t>‹#›</a:t>
            </a:fld>
            <a:endParaRPr lang="en-US"/>
          </a:p>
        </p:txBody>
      </p:sp>
    </p:spTree>
    <p:extLst>
      <p:ext uri="{BB962C8B-B14F-4D97-AF65-F5344CB8AC3E}">
        <p14:creationId xmlns:p14="http://schemas.microsoft.com/office/powerpoint/2010/main" val="37330912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8B62381-51DD-2048-8094-4C9DD58A7C6D}" type="datetimeFigureOut">
              <a:rPr lang="en-US" smtClean="0"/>
              <a:t>1/27/19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2D63FF-C781-154D-8C50-5CABBFE31949}" type="slidenum">
              <a:rPr lang="en-US" smtClean="0"/>
              <a:t>‹#›</a:t>
            </a:fld>
            <a:endParaRPr lang="en-US"/>
          </a:p>
        </p:txBody>
      </p:sp>
    </p:spTree>
    <p:extLst>
      <p:ext uri="{BB962C8B-B14F-4D97-AF65-F5344CB8AC3E}">
        <p14:creationId xmlns:p14="http://schemas.microsoft.com/office/powerpoint/2010/main" val="3539873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8B62381-51DD-2048-8094-4C9DD58A7C6D}" type="datetimeFigureOut">
              <a:rPr lang="en-US" smtClean="0"/>
              <a:t>1/27/19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52D63FF-C781-154D-8C50-5CABBFE31949}" type="slidenum">
              <a:rPr lang="en-US" smtClean="0"/>
              <a:t>‹#›</a:t>
            </a:fld>
            <a:endParaRPr lang="en-US"/>
          </a:p>
        </p:txBody>
      </p:sp>
    </p:spTree>
    <p:extLst>
      <p:ext uri="{BB962C8B-B14F-4D97-AF65-F5344CB8AC3E}">
        <p14:creationId xmlns:p14="http://schemas.microsoft.com/office/powerpoint/2010/main" val="13481457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8B62381-51DD-2048-8094-4C9DD58A7C6D}" type="datetimeFigureOut">
              <a:rPr lang="en-US" smtClean="0"/>
              <a:t>1/27/19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52D63FF-C781-154D-8C50-5CABBFE31949}" type="slidenum">
              <a:rPr lang="en-US" smtClean="0"/>
              <a:t>‹#›</a:t>
            </a:fld>
            <a:endParaRPr lang="en-US"/>
          </a:p>
        </p:txBody>
      </p:sp>
    </p:spTree>
    <p:extLst>
      <p:ext uri="{BB962C8B-B14F-4D97-AF65-F5344CB8AC3E}">
        <p14:creationId xmlns:p14="http://schemas.microsoft.com/office/powerpoint/2010/main" val="18132652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B62381-51DD-2048-8094-4C9DD58A7C6D}" type="datetimeFigureOut">
              <a:rPr lang="en-US" smtClean="0"/>
              <a:t>1/27/19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52D63FF-C781-154D-8C50-5CABBFE31949}" type="slidenum">
              <a:rPr lang="en-US" smtClean="0"/>
              <a:t>‹#›</a:t>
            </a:fld>
            <a:endParaRPr lang="en-US"/>
          </a:p>
        </p:txBody>
      </p:sp>
    </p:spTree>
    <p:extLst>
      <p:ext uri="{BB962C8B-B14F-4D97-AF65-F5344CB8AC3E}">
        <p14:creationId xmlns:p14="http://schemas.microsoft.com/office/powerpoint/2010/main" val="40547194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8B62381-51DD-2048-8094-4C9DD58A7C6D}" type="datetimeFigureOut">
              <a:rPr lang="en-US" smtClean="0"/>
              <a:t>1/27/19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2D63FF-C781-154D-8C50-5CABBFE31949}" type="slidenum">
              <a:rPr lang="en-US" smtClean="0"/>
              <a:t>‹#›</a:t>
            </a:fld>
            <a:endParaRPr lang="en-US"/>
          </a:p>
        </p:txBody>
      </p:sp>
    </p:spTree>
    <p:extLst>
      <p:ext uri="{BB962C8B-B14F-4D97-AF65-F5344CB8AC3E}">
        <p14:creationId xmlns:p14="http://schemas.microsoft.com/office/powerpoint/2010/main" val="12540917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8B62381-51DD-2048-8094-4C9DD58A7C6D}" type="datetimeFigureOut">
              <a:rPr lang="en-US" smtClean="0"/>
              <a:t>1/27/19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2D63FF-C781-154D-8C50-5CABBFE31949}" type="slidenum">
              <a:rPr lang="en-US" smtClean="0"/>
              <a:t>‹#›</a:t>
            </a:fld>
            <a:endParaRPr lang="en-US"/>
          </a:p>
        </p:txBody>
      </p:sp>
    </p:spTree>
    <p:extLst>
      <p:ext uri="{BB962C8B-B14F-4D97-AF65-F5344CB8AC3E}">
        <p14:creationId xmlns:p14="http://schemas.microsoft.com/office/powerpoint/2010/main" val="25285042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B62381-51DD-2048-8094-4C9DD58A7C6D}" type="datetimeFigureOut">
              <a:rPr lang="en-US" smtClean="0"/>
              <a:t>1/27/19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2D63FF-C781-154D-8C50-5CABBFE31949}" type="slidenum">
              <a:rPr lang="en-US" smtClean="0"/>
              <a:t>‹#›</a:t>
            </a:fld>
            <a:endParaRPr lang="en-US"/>
          </a:p>
        </p:txBody>
      </p:sp>
    </p:spTree>
    <p:extLst>
      <p:ext uri="{BB962C8B-B14F-4D97-AF65-F5344CB8AC3E}">
        <p14:creationId xmlns:p14="http://schemas.microsoft.com/office/powerpoint/2010/main" val="22654484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B62381-51DD-2048-8094-4C9DD58A7C6D}" type="datetimeFigureOut">
              <a:rPr lang="en-US" smtClean="0"/>
              <a:t>1/27/19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2D63FF-C781-154D-8C50-5CABBFE31949}" type="slidenum">
              <a:rPr lang="en-US" smtClean="0"/>
              <a:t>‹#›</a:t>
            </a:fld>
            <a:endParaRPr lang="en-US"/>
          </a:p>
        </p:txBody>
      </p:sp>
    </p:spTree>
    <p:extLst>
      <p:ext uri="{BB962C8B-B14F-4D97-AF65-F5344CB8AC3E}">
        <p14:creationId xmlns:p14="http://schemas.microsoft.com/office/powerpoint/2010/main" val="39820718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B62381-51DD-2048-8094-4C9DD58A7C6D}" type="datetimeFigureOut">
              <a:rPr lang="en-US" smtClean="0"/>
              <a:t>1/27/19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2D63FF-C781-154D-8C50-5CABBFE31949}" type="slidenum">
              <a:rPr lang="en-US" smtClean="0"/>
              <a:t>‹#›</a:t>
            </a:fld>
            <a:endParaRPr lang="en-US"/>
          </a:p>
        </p:txBody>
      </p:sp>
    </p:spTree>
    <p:extLst>
      <p:ext uri="{BB962C8B-B14F-4D97-AF65-F5344CB8AC3E}">
        <p14:creationId xmlns:p14="http://schemas.microsoft.com/office/powerpoint/2010/main" val="40777290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jpeg"/><Relationship Id="rId9" Type="http://schemas.openxmlformats.org/officeDocument/2006/relationships/image" Target="../media/image8.jpe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image" Target="../media/image23.png"/><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28.png"/><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w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w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image" Target="../media/image33.png"/><Relationship Id="rId5" Type="http://schemas.openxmlformats.org/officeDocument/2006/relationships/image" Target="../media/image34.png"/><Relationship Id="rId6" Type="http://schemas.openxmlformats.org/officeDocument/2006/relationships/image" Target="../media/image35.png"/><Relationship Id="rId7" Type="http://schemas.openxmlformats.org/officeDocument/2006/relationships/image" Target="../media/image36.png"/><Relationship Id="rId8" Type="http://schemas.openxmlformats.org/officeDocument/2006/relationships/image" Target="../media/image37.png"/><Relationship Id="rId9" Type="http://schemas.openxmlformats.org/officeDocument/2006/relationships/image" Target="../media/image38.png"/><Relationship Id="rId10" Type="http://schemas.openxmlformats.org/officeDocument/2006/relationships/image" Target="../media/image39.png"/><Relationship Id="rId11" Type="http://schemas.openxmlformats.org/officeDocument/2006/relationships/image" Target="../media/image40.png"/><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 Id="rId3" Type="http://schemas.openxmlformats.org/officeDocument/2006/relationships/image" Target="../media/image43.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4" Type="http://schemas.openxmlformats.org/officeDocument/2006/relationships/image" Target="../media/image44.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png"/><Relationship Id="rId3" Type="http://schemas.openxmlformats.org/officeDocument/2006/relationships/image" Target="../media/image4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png"/></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4" Type="http://schemas.openxmlformats.org/officeDocument/2006/relationships/image" Target="../media/image49.png"/><Relationship Id="rId1" Type="http://schemas.openxmlformats.org/officeDocument/2006/relationships/slideLayout" Target="../slideLayouts/slideLayout2.xml"/><Relationship Id="rId2" Type="http://schemas.openxmlformats.org/officeDocument/2006/relationships/image" Target="../media/image47.png"/></Relationships>
</file>

<file path=ppt/slides/_rels/slide24.xml.rels><?xml version="1.0" encoding="UTF-8" standalone="yes"?>
<Relationships xmlns="http://schemas.openxmlformats.org/package/2006/relationships"><Relationship Id="rId3" Type="http://schemas.openxmlformats.org/officeDocument/2006/relationships/image" Target="../media/image51.png"/><Relationship Id="rId4" Type="http://schemas.openxmlformats.org/officeDocument/2006/relationships/image" Target="../media/image52.png"/><Relationship Id="rId1" Type="http://schemas.openxmlformats.org/officeDocument/2006/relationships/slideLayout" Target="../slideLayouts/slideLayout2.xml"/><Relationship Id="rId2" Type="http://schemas.openxmlformats.org/officeDocument/2006/relationships/image" Target="../media/image5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3.png"/><Relationship Id="rId3" Type="http://schemas.openxmlformats.org/officeDocument/2006/relationships/image" Target="../media/image54.png"/></Relationships>
</file>

<file path=ppt/slides/_rels/slide26.xml.rels><?xml version="1.0" encoding="UTF-8" standalone="yes"?>
<Relationships xmlns="http://schemas.openxmlformats.org/package/2006/relationships"><Relationship Id="rId3" Type="http://schemas.openxmlformats.org/officeDocument/2006/relationships/image" Target="../media/image56.png"/><Relationship Id="rId4" Type="http://schemas.openxmlformats.org/officeDocument/2006/relationships/image" Target="../media/image57.png"/><Relationship Id="rId1" Type="http://schemas.openxmlformats.org/officeDocument/2006/relationships/slideLayout" Target="../slideLayouts/slideLayout2.xml"/><Relationship Id="rId2" Type="http://schemas.openxmlformats.org/officeDocument/2006/relationships/image" Target="../media/image5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1.png"/></Relationships>
</file>

<file path=ppt/slides/_rels/slide34.xml.rels><?xml version="1.0" encoding="UTF-8" standalone="yes"?>
<Relationships xmlns="http://schemas.openxmlformats.org/package/2006/relationships"><Relationship Id="rId3" Type="http://schemas.openxmlformats.org/officeDocument/2006/relationships/image" Target="../media/image64.jpeg"/><Relationship Id="rId4" Type="http://schemas.openxmlformats.org/officeDocument/2006/relationships/image" Target="../media/image65.png"/><Relationship Id="rId1" Type="http://schemas.openxmlformats.org/officeDocument/2006/relationships/slideLayout" Target="../slideLayouts/slideLayout2.xml"/><Relationship Id="rId2" Type="http://schemas.openxmlformats.org/officeDocument/2006/relationships/image" Target="../media/image63.jpeg"/></Relationships>
</file>

<file path=ppt/slides/_rels/slide35.xml.rels><?xml version="1.0" encoding="UTF-8" standalone="yes"?>
<Relationships xmlns="http://schemas.openxmlformats.org/package/2006/relationships"><Relationship Id="rId3" Type="http://schemas.openxmlformats.org/officeDocument/2006/relationships/image" Target="../media/image67.png"/><Relationship Id="rId4" Type="http://schemas.openxmlformats.org/officeDocument/2006/relationships/image" Target="../media/image68.png"/><Relationship Id="rId5" Type="http://schemas.openxmlformats.org/officeDocument/2006/relationships/image" Target="../media/image69.png"/><Relationship Id="rId6" Type="http://schemas.openxmlformats.org/officeDocument/2006/relationships/image" Target="../media/image70.png"/><Relationship Id="rId7" Type="http://schemas.openxmlformats.org/officeDocument/2006/relationships/image" Target="../media/image71.png"/><Relationship Id="rId8" Type="http://schemas.openxmlformats.org/officeDocument/2006/relationships/image" Target="../media/image64.jpeg"/><Relationship Id="rId1" Type="http://schemas.openxmlformats.org/officeDocument/2006/relationships/slideLayout" Target="../slideLayouts/slideLayout2.xml"/><Relationship Id="rId2" Type="http://schemas.openxmlformats.org/officeDocument/2006/relationships/image" Target="../media/image6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39.xml.rels><?xml version="1.0" encoding="UTF-8" standalone="yes"?>
<Relationships xmlns="http://schemas.openxmlformats.org/package/2006/relationships"><Relationship Id="rId3" Type="http://schemas.openxmlformats.org/officeDocument/2006/relationships/image" Target="../media/image74.jpeg"/><Relationship Id="rId4" Type="http://schemas.openxmlformats.org/officeDocument/2006/relationships/image" Target="../media/image75.jpeg"/><Relationship Id="rId5" Type="http://schemas.openxmlformats.org/officeDocument/2006/relationships/image" Target="../media/image76.jpeg"/><Relationship Id="rId6" Type="http://schemas.openxmlformats.org/officeDocument/2006/relationships/image" Target="../media/image77.jpeg"/><Relationship Id="rId7" Type="http://schemas.openxmlformats.org/officeDocument/2006/relationships/image" Target="../media/image78.jpeg"/><Relationship Id="rId8" Type="http://schemas.openxmlformats.org/officeDocument/2006/relationships/image" Target="../media/image79.jpeg"/><Relationship Id="rId1" Type="http://schemas.openxmlformats.org/officeDocument/2006/relationships/slideLayout" Target="../slideLayouts/slideLayout2.xml"/><Relationship Id="rId2" Type="http://schemas.openxmlformats.org/officeDocument/2006/relationships/image" Target="../media/image73.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6.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88.jpeg"/><Relationship Id="rId4" Type="http://schemas.openxmlformats.org/officeDocument/2006/relationships/image" Target="../media/image89.jpeg"/><Relationship Id="rId5" Type="http://schemas.openxmlformats.org/officeDocument/2006/relationships/image" Target="../media/image90.png"/><Relationship Id="rId6" Type="http://schemas.openxmlformats.org/officeDocument/2006/relationships/image" Target="../media/image91.jpeg"/><Relationship Id="rId7" Type="http://schemas.openxmlformats.org/officeDocument/2006/relationships/image" Target="../media/image92.png"/><Relationship Id="rId1" Type="http://schemas.openxmlformats.org/officeDocument/2006/relationships/slideLayout" Target="../slideLayouts/slideLayout2.xml"/><Relationship Id="rId2" Type="http://schemas.openxmlformats.org/officeDocument/2006/relationships/image" Target="../media/image87.png"/></Relationships>
</file>

<file path=ppt/slides/_rels/slide52.xml.rels><?xml version="1.0" encoding="UTF-8" standalone="yes"?>
<Relationships xmlns="http://schemas.openxmlformats.org/package/2006/relationships"><Relationship Id="rId3" Type="http://schemas.openxmlformats.org/officeDocument/2006/relationships/image" Target="../media/image94.png"/><Relationship Id="rId4" Type="http://schemas.openxmlformats.org/officeDocument/2006/relationships/image" Target="../media/image95.jpeg"/><Relationship Id="rId5" Type="http://schemas.openxmlformats.org/officeDocument/2006/relationships/image" Target="../media/image96.jpeg"/><Relationship Id="rId6" Type="http://schemas.openxmlformats.org/officeDocument/2006/relationships/image" Target="../media/image97.jpeg"/><Relationship Id="rId7" Type="http://schemas.openxmlformats.org/officeDocument/2006/relationships/image" Target="../media/image98.png"/><Relationship Id="rId8" Type="http://schemas.openxmlformats.org/officeDocument/2006/relationships/image" Target="../media/image99.gif"/><Relationship Id="rId9" Type="http://schemas.openxmlformats.org/officeDocument/2006/relationships/image" Target="../media/image100.jpeg"/><Relationship Id="rId1" Type="http://schemas.openxmlformats.org/officeDocument/2006/relationships/slideLayout" Target="../slideLayouts/slideLayout2.xml"/><Relationship Id="rId2" Type="http://schemas.openxmlformats.org/officeDocument/2006/relationships/image" Target="../media/image93.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1.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2.png"/></Relationships>
</file>

<file path=ppt/slides/_rels/slide55.xml.rels><?xml version="1.0" encoding="UTF-8" standalone="yes"?>
<Relationships xmlns="http://schemas.openxmlformats.org/package/2006/relationships"><Relationship Id="rId3" Type="http://schemas.openxmlformats.org/officeDocument/2006/relationships/image" Target="../media/image103.jpeg"/><Relationship Id="rId4" Type="http://schemas.openxmlformats.org/officeDocument/2006/relationships/image" Target="../media/image104.jpeg"/><Relationship Id="rId5" Type="http://schemas.openxmlformats.org/officeDocument/2006/relationships/image" Target="../media/image105.jpeg"/><Relationship Id="rId6" Type="http://schemas.openxmlformats.org/officeDocument/2006/relationships/image" Target="../media/image106.jpeg"/><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www.dca.state.ga.us/development/constructioncodes/programs/documents/IECC2011Amendments-effective_001.pdf" TargetMode="Externa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107.jpe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www.dca.state.ga.us/development/constructioncodes/programs/documents/IECC2011Amendments-effective_001.pdf" TargetMode="Externa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8.jpeg"/><Relationship Id="rId3" Type="http://schemas.openxmlformats.org/officeDocument/2006/relationships/image" Target="../media/image109.jpe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0.png"/><Relationship Id="rId3" Type="http://schemas.openxmlformats.org/officeDocument/2006/relationships/image" Target="../media/image111.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2.gif"/></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www.dca.state.ga.us/development/constructioncodes/programs/documents/IECC2011Amendments-effective_001.pdf" TargetMode="Externa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107.jpe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www.dca.state.ga.us/development/constructioncodes/programs/documents/IECC2011Amendments-effective_001.pdf" TargetMode="Externa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8.jpeg"/><Relationship Id="rId3" Type="http://schemas.openxmlformats.org/officeDocument/2006/relationships/image" Target="../media/image109.jpe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0.png"/><Relationship Id="rId3" Type="http://schemas.openxmlformats.org/officeDocument/2006/relationships/image" Target="../media/image111.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113.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4.jpe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5.png"/><Relationship Id="rId3" Type="http://schemas.openxmlformats.org/officeDocument/2006/relationships/image" Target="../media/image115.png"/></Relationships>
</file>

<file path=ppt/slides/_rels/slide99.xml.rels><?xml version="1.0" encoding="UTF-8" standalone="yes"?>
<Relationships xmlns="http://schemas.openxmlformats.org/package/2006/relationships"><Relationship Id="rId3" Type="http://schemas.openxmlformats.org/officeDocument/2006/relationships/image" Target="../media/image116.png"/><Relationship Id="rId4" Type="http://schemas.openxmlformats.org/officeDocument/2006/relationships/image" Target="../media/image117.png"/><Relationship Id="rId5" Type="http://schemas.openxmlformats.org/officeDocument/2006/relationships/image" Target="../media/image118.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00.xml.rels><?xml version="1.0" encoding="UTF-8" standalone="yes"?>
<Relationships xmlns="http://schemas.openxmlformats.org/package/2006/relationships"><Relationship Id="rId3" Type="http://schemas.openxmlformats.org/officeDocument/2006/relationships/image" Target="../media/image67.png"/><Relationship Id="rId4" Type="http://schemas.openxmlformats.org/officeDocument/2006/relationships/image" Target="../media/image68.png"/><Relationship Id="rId5" Type="http://schemas.openxmlformats.org/officeDocument/2006/relationships/image" Target="../media/image119.png"/><Relationship Id="rId6" Type="http://schemas.openxmlformats.org/officeDocument/2006/relationships/image" Target="../media/image69.png"/><Relationship Id="rId7" Type="http://schemas.openxmlformats.org/officeDocument/2006/relationships/image" Target="../media/image70.png"/><Relationship Id="rId8" Type="http://schemas.openxmlformats.org/officeDocument/2006/relationships/image" Target="../media/image71.png"/><Relationship Id="rId1" Type="http://schemas.openxmlformats.org/officeDocument/2006/relationships/slideLayout" Target="../slideLayouts/slideLayout2.xml"/><Relationship Id="rId2" Type="http://schemas.openxmlformats.org/officeDocument/2006/relationships/image" Target="../media/image66.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0.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1.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2.png"/><Relationship Id="rId3" Type="http://schemas.openxmlformats.org/officeDocument/2006/relationships/image" Target="../media/image121.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3095" y="2890944"/>
            <a:ext cx="8360835" cy="1006021"/>
          </a:xfrm>
        </p:spPr>
        <p:txBody>
          <a:bodyPr/>
          <a:lstStyle/>
          <a:p>
            <a:r>
              <a:rPr lang="en-US" b="1" dirty="0" smtClean="0">
                <a:latin typeface="Cambria"/>
                <a:cs typeface="Cambria"/>
              </a:rPr>
              <a:t>  Ventilation</a:t>
            </a:r>
            <a:endParaRPr lang="en-US" b="1" dirty="0"/>
          </a:p>
        </p:txBody>
      </p:sp>
      <p:pic>
        <p:nvPicPr>
          <p:cNvPr id="4" name="Picture 3"/>
          <p:cNvPicPr>
            <a:picLocks noChangeAspect="1"/>
          </p:cNvPicPr>
          <p:nvPr/>
        </p:nvPicPr>
        <p:blipFill>
          <a:blip r:embed="rId2"/>
          <a:stretch>
            <a:fillRect/>
          </a:stretch>
        </p:blipFill>
        <p:spPr>
          <a:xfrm>
            <a:off x="393094" y="497568"/>
            <a:ext cx="2370667" cy="1778000"/>
          </a:xfrm>
          <a:prstGeom prst="rect">
            <a:avLst/>
          </a:prstGeom>
        </p:spPr>
      </p:pic>
      <p:pic>
        <p:nvPicPr>
          <p:cNvPr id="5" name="Picture 4"/>
          <p:cNvPicPr>
            <a:picLocks noChangeAspect="1"/>
          </p:cNvPicPr>
          <p:nvPr/>
        </p:nvPicPr>
        <p:blipFill>
          <a:blip r:embed="rId3"/>
          <a:stretch>
            <a:fillRect/>
          </a:stretch>
        </p:blipFill>
        <p:spPr>
          <a:xfrm>
            <a:off x="3102430" y="-321881"/>
            <a:ext cx="3463268" cy="2597450"/>
          </a:xfrm>
          <a:prstGeom prst="rect">
            <a:avLst/>
          </a:prstGeom>
        </p:spPr>
      </p:pic>
      <p:pic>
        <p:nvPicPr>
          <p:cNvPr id="6" name="Picture 5"/>
          <p:cNvPicPr>
            <a:picLocks noChangeAspect="1"/>
          </p:cNvPicPr>
          <p:nvPr/>
        </p:nvPicPr>
        <p:blipFill>
          <a:blip r:embed="rId4"/>
          <a:stretch>
            <a:fillRect/>
          </a:stretch>
        </p:blipFill>
        <p:spPr>
          <a:xfrm>
            <a:off x="6918476" y="309688"/>
            <a:ext cx="1835452" cy="2447269"/>
          </a:xfrm>
          <a:prstGeom prst="rect">
            <a:avLst/>
          </a:prstGeom>
        </p:spPr>
      </p:pic>
      <p:sp>
        <p:nvSpPr>
          <p:cNvPr id="8" name="TextBox 7"/>
          <p:cNvSpPr txBox="1"/>
          <p:nvPr/>
        </p:nvSpPr>
        <p:spPr>
          <a:xfrm>
            <a:off x="217714" y="0"/>
            <a:ext cx="8841619" cy="584776"/>
          </a:xfrm>
          <a:prstGeom prst="rect">
            <a:avLst/>
          </a:prstGeom>
          <a:solidFill>
            <a:srgbClr val="FFFFFF"/>
          </a:solidFill>
          <a:ln>
            <a:solidFill>
              <a:srgbClr val="FFFFFF"/>
            </a:solidFill>
          </a:ln>
        </p:spPr>
        <p:txBody>
          <a:bodyPr wrap="square" rtlCol="0">
            <a:spAutoFit/>
          </a:bodyPr>
          <a:lstStyle/>
          <a:p>
            <a:endParaRPr lang="en-US" sz="3200" dirty="0"/>
          </a:p>
        </p:txBody>
      </p:sp>
      <p:sp>
        <p:nvSpPr>
          <p:cNvPr id="9" name="TextBox 8"/>
          <p:cNvSpPr txBox="1"/>
          <p:nvPr/>
        </p:nvSpPr>
        <p:spPr>
          <a:xfrm>
            <a:off x="393093" y="2275569"/>
            <a:ext cx="8581573" cy="523220"/>
          </a:xfrm>
          <a:prstGeom prst="rect">
            <a:avLst/>
          </a:prstGeom>
          <a:solidFill>
            <a:srgbClr val="FFFFFF"/>
          </a:solidFill>
          <a:ln>
            <a:solidFill>
              <a:srgbClr val="FFFFFF"/>
            </a:solidFill>
          </a:ln>
        </p:spPr>
        <p:txBody>
          <a:bodyPr wrap="square" rtlCol="0">
            <a:spAutoFit/>
          </a:bodyPr>
          <a:lstStyle/>
          <a:p>
            <a:endParaRPr lang="en-US" sz="2800" dirty="0"/>
          </a:p>
        </p:txBody>
      </p:sp>
      <p:pic>
        <p:nvPicPr>
          <p:cNvPr id="7" name="Picture 6"/>
          <p:cNvPicPr>
            <a:picLocks noChangeAspect="1"/>
          </p:cNvPicPr>
          <p:nvPr/>
        </p:nvPicPr>
        <p:blipFill>
          <a:blip r:embed="rId5"/>
          <a:stretch>
            <a:fillRect/>
          </a:stretch>
        </p:blipFill>
        <p:spPr>
          <a:xfrm>
            <a:off x="7108976" y="2534960"/>
            <a:ext cx="1644952" cy="1919111"/>
          </a:xfrm>
          <a:prstGeom prst="rect">
            <a:avLst/>
          </a:prstGeom>
          <a:solidFill>
            <a:schemeClr val="bg1"/>
          </a:solidFill>
          <a:ln>
            <a:noFill/>
          </a:ln>
        </p:spPr>
      </p:pic>
      <p:pic>
        <p:nvPicPr>
          <p:cNvPr id="10" name="Picture 9"/>
          <p:cNvPicPr>
            <a:picLocks noChangeAspect="1"/>
          </p:cNvPicPr>
          <p:nvPr/>
        </p:nvPicPr>
        <p:blipFill>
          <a:blip r:embed="rId6"/>
          <a:stretch>
            <a:fillRect/>
          </a:stretch>
        </p:blipFill>
        <p:spPr>
          <a:xfrm>
            <a:off x="393095" y="2847173"/>
            <a:ext cx="1814288" cy="1209525"/>
          </a:xfrm>
          <a:prstGeom prst="rect">
            <a:avLst/>
          </a:prstGeom>
        </p:spPr>
      </p:pic>
      <p:pic>
        <p:nvPicPr>
          <p:cNvPr id="11" name="Picture 10"/>
          <p:cNvPicPr>
            <a:picLocks noChangeAspect="1"/>
          </p:cNvPicPr>
          <p:nvPr/>
        </p:nvPicPr>
        <p:blipFill>
          <a:blip r:embed="rId7"/>
          <a:stretch>
            <a:fillRect/>
          </a:stretch>
        </p:blipFill>
        <p:spPr>
          <a:xfrm>
            <a:off x="3102430" y="3870103"/>
            <a:ext cx="3175541" cy="2533376"/>
          </a:xfrm>
          <a:prstGeom prst="rect">
            <a:avLst/>
          </a:prstGeom>
        </p:spPr>
      </p:pic>
      <p:sp>
        <p:nvSpPr>
          <p:cNvPr id="12" name="TextBox 11"/>
          <p:cNvSpPr txBox="1"/>
          <p:nvPr/>
        </p:nvSpPr>
        <p:spPr>
          <a:xfrm>
            <a:off x="4855193" y="5133164"/>
            <a:ext cx="1005434" cy="707886"/>
          </a:xfrm>
          <a:prstGeom prst="rect">
            <a:avLst/>
          </a:prstGeom>
          <a:solidFill>
            <a:srgbClr val="FFFFFF"/>
          </a:solidFill>
          <a:ln>
            <a:solidFill>
              <a:schemeClr val="bg1"/>
            </a:solidFill>
          </a:ln>
        </p:spPr>
        <p:txBody>
          <a:bodyPr wrap="square" rtlCol="0">
            <a:spAutoFit/>
          </a:bodyPr>
          <a:lstStyle/>
          <a:p>
            <a:endParaRPr lang="en-US" sz="2000" dirty="0" smtClean="0"/>
          </a:p>
          <a:p>
            <a:endParaRPr lang="en-US" sz="2000" dirty="0"/>
          </a:p>
        </p:txBody>
      </p:sp>
      <p:sp>
        <p:nvSpPr>
          <p:cNvPr id="13" name="TextBox 12"/>
          <p:cNvSpPr txBox="1"/>
          <p:nvPr/>
        </p:nvSpPr>
        <p:spPr>
          <a:xfrm>
            <a:off x="3955592" y="5638800"/>
            <a:ext cx="582094" cy="246221"/>
          </a:xfrm>
          <a:prstGeom prst="rect">
            <a:avLst/>
          </a:prstGeom>
          <a:solidFill>
            <a:srgbClr val="FFFFFF"/>
          </a:solidFill>
          <a:ln>
            <a:solidFill>
              <a:srgbClr val="FFFFFF"/>
            </a:solidFill>
          </a:ln>
        </p:spPr>
        <p:txBody>
          <a:bodyPr wrap="square" rtlCol="0">
            <a:spAutoFit/>
          </a:bodyPr>
          <a:lstStyle/>
          <a:p>
            <a:endParaRPr lang="en-US" sz="1000" dirty="0"/>
          </a:p>
        </p:txBody>
      </p:sp>
      <p:sp>
        <p:nvSpPr>
          <p:cNvPr id="14" name="TextBox 13"/>
          <p:cNvSpPr txBox="1"/>
          <p:nvPr/>
        </p:nvSpPr>
        <p:spPr>
          <a:xfrm>
            <a:off x="3221360" y="3831131"/>
            <a:ext cx="2923699" cy="400110"/>
          </a:xfrm>
          <a:prstGeom prst="rect">
            <a:avLst/>
          </a:prstGeom>
          <a:solidFill>
            <a:srgbClr val="FFFFFF"/>
          </a:solidFill>
          <a:ln>
            <a:solidFill>
              <a:srgbClr val="FFFFFF"/>
            </a:solidFill>
          </a:ln>
        </p:spPr>
        <p:txBody>
          <a:bodyPr wrap="square" rtlCol="0">
            <a:spAutoFit/>
          </a:bodyPr>
          <a:lstStyle/>
          <a:p>
            <a:endParaRPr lang="en-US" sz="2000" dirty="0"/>
          </a:p>
        </p:txBody>
      </p:sp>
      <p:sp>
        <p:nvSpPr>
          <p:cNvPr id="15" name="TextBox 14"/>
          <p:cNvSpPr txBox="1"/>
          <p:nvPr/>
        </p:nvSpPr>
        <p:spPr>
          <a:xfrm>
            <a:off x="4001895" y="5404669"/>
            <a:ext cx="3902799" cy="246221"/>
          </a:xfrm>
          <a:prstGeom prst="rect">
            <a:avLst/>
          </a:prstGeom>
          <a:noFill/>
        </p:spPr>
        <p:txBody>
          <a:bodyPr wrap="square" rtlCol="0">
            <a:spAutoFit/>
          </a:bodyPr>
          <a:lstStyle/>
          <a:p>
            <a:r>
              <a:rPr lang="en-US" sz="1000" b="1" dirty="0" smtClean="0">
                <a:latin typeface="Cambria"/>
                <a:cs typeface="Cambria"/>
              </a:rPr>
              <a:t> Vapor retarder</a:t>
            </a:r>
            <a:endParaRPr lang="en-US" sz="1000" b="1" dirty="0">
              <a:latin typeface="Cambria"/>
              <a:cs typeface="Cambria"/>
            </a:endParaRPr>
          </a:p>
        </p:txBody>
      </p:sp>
      <p:cxnSp>
        <p:nvCxnSpPr>
          <p:cNvPr id="17" name="Straight Arrow Connector 16"/>
          <p:cNvCxnSpPr>
            <a:stCxn id="15" idx="1"/>
          </p:cNvCxnSpPr>
          <p:nvPr/>
        </p:nvCxnSpPr>
        <p:spPr>
          <a:xfrm flipH="1" flipV="1">
            <a:off x="3532253" y="5260281"/>
            <a:ext cx="469642" cy="267499"/>
          </a:xfrm>
          <a:prstGeom prst="straightConnector1">
            <a:avLst/>
          </a:prstGeom>
          <a:ln w="19050" cmpd="sng">
            <a:solidFill>
              <a:srgbClr val="CD060D"/>
            </a:solidFill>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a:stCxn id="15" idx="1"/>
          </p:cNvCxnSpPr>
          <p:nvPr/>
        </p:nvCxnSpPr>
        <p:spPr>
          <a:xfrm flipH="1">
            <a:off x="3532253" y="5527780"/>
            <a:ext cx="469642" cy="313270"/>
          </a:xfrm>
          <a:prstGeom prst="straightConnector1">
            <a:avLst/>
          </a:prstGeom>
          <a:ln w="19050" cmpd="sng">
            <a:solidFill>
              <a:srgbClr val="CD060D"/>
            </a:solidFill>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a:stCxn id="15" idx="1"/>
          </p:cNvCxnSpPr>
          <p:nvPr/>
        </p:nvCxnSpPr>
        <p:spPr>
          <a:xfrm>
            <a:off x="4001895" y="5527780"/>
            <a:ext cx="416727" cy="367861"/>
          </a:xfrm>
          <a:prstGeom prst="straightConnector1">
            <a:avLst/>
          </a:prstGeom>
          <a:ln w="19050" cmpd="sng">
            <a:solidFill>
              <a:srgbClr val="CD060D"/>
            </a:solidFill>
            <a:tailEnd type="arrow"/>
          </a:ln>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flipV="1">
            <a:off x="5066862" y="5260281"/>
            <a:ext cx="793765" cy="288776"/>
          </a:xfrm>
          <a:prstGeom prst="straightConnector1">
            <a:avLst/>
          </a:prstGeom>
          <a:ln w="19050" cmpd="sng">
            <a:solidFill>
              <a:srgbClr val="CD060D"/>
            </a:solidFill>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flipH="1">
            <a:off x="5000715" y="5549057"/>
            <a:ext cx="66147" cy="425338"/>
          </a:xfrm>
          <a:prstGeom prst="straightConnector1">
            <a:avLst/>
          </a:prstGeom>
          <a:ln w="19050" cmpd="sng">
            <a:solidFill>
              <a:srgbClr val="CD060D"/>
            </a:solidFill>
            <a:tailEnd type="arrow"/>
          </a:ln>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p:nvPr/>
        </p:nvCxnSpPr>
        <p:spPr>
          <a:xfrm>
            <a:off x="5066862" y="5549057"/>
            <a:ext cx="793765" cy="291993"/>
          </a:xfrm>
          <a:prstGeom prst="straightConnector1">
            <a:avLst/>
          </a:prstGeom>
          <a:ln w="19050" cmpd="sng">
            <a:solidFill>
              <a:srgbClr val="CD060D"/>
            </a:solidFill>
            <a:tailEnd type="arrow"/>
          </a:ln>
        </p:spPr>
        <p:style>
          <a:lnRef idx="2">
            <a:schemeClr val="accent1"/>
          </a:lnRef>
          <a:fillRef idx="0">
            <a:schemeClr val="accent1"/>
          </a:fillRef>
          <a:effectRef idx="1">
            <a:schemeClr val="accent1"/>
          </a:effectRef>
          <a:fontRef idx="minor">
            <a:schemeClr val="tx1"/>
          </a:fontRef>
        </p:style>
      </p:cxnSp>
      <p:pic>
        <p:nvPicPr>
          <p:cNvPr id="22" name="Picture 3" descr="4-02-49_VAPOR BARRIE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3095" y="4741769"/>
            <a:ext cx="2425655" cy="1614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3" name="Picture 2" descr="im_10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601160" y="4741769"/>
            <a:ext cx="2152768" cy="1614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p:cNvSpPr txBox="1"/>
          <p:nvPr/>
        </p:nvSpPr>
        <p:spPr>
          <a:xfrm>
            <a:off x="7016642" y="2319516"/>
            <a:ext cx="1958023" cy="215444"/>
          </a:xfrm>
          <a:prstGeom prst="rect">
            <a:avLst/>
          </a:prstGeom>
          <a:solidFill>
            <a:schemeClr val="bg1"/>
          </a:solidFill>
          <a:ln>
            <a:solidFill>
              <a:schemeClr val="bg1"/>
            </a:solidFill>
          </a:ln>
        </p:spPr>
        <p:txBody>
          <a:bodyPr wrap="square" rtlCol="0">
            <a:spAutoFit/>
          </a:bodyPr>
          <a:lstStyle/>
          <a:p>
            <a:endParaRPr lang="en-US" sz="800" dirty="0"/>
          </a:p>
        </p:txBody>
      </p:sp>
      <p:sp>
        <p:nvSpPr>
          <p:cNvPr id="18" name="TextBox 17"/>
          <p:cNvSpPr txBox="1"/>
          <p:nvPr/>
        </p:nvSpPr>
        <p:spPr>
          <a:xfrm>
            <a:off x="8750711" y="2521612"/>
            <a:ext cx="184666" cy="2031325"/>
          </a:xfrm>
          <a:prstGeom prst="rect">
            <a:avLst/>
          </a:prstGeom>
          <a:solidFill>
            <a:srgbClr val="FFFFFF"/>
          </a:solidFill>
          <a:ln>
            <a:solidFill>
              <a:srgbClr val="FFFFFF"/>
            </a:solidFill>
          </a:ln>
        </p:spPr>
        <p:txBody>
          <a:bodyPr wrap="non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19" name="TextBox 18"/>
          <p:cNvSpPr txBox="1"/>
          <p:nvPr/>
        </p:nvSpPr>
        <p:spPr>
          <a:xfrm>
            <a:off x="6941855" y="2477841"/>
            <a:ext cx="184666" cy="2031325"/>
          </a:xfrm>
          <a:prstGeom prst="rect">
            <a:avLst/>
          </a:prstGeom>
          <a:solidFill>
            <a:srgbClr val="FFFFFF"/>
          </a:solidFill>
          <a:ln>
            <a:solidFill>
              <a:srgbClr val="FFFFFF"/>
            </a:solidFill>
          </a:ln>
        </p:spPr>
        <p:txBody>
          <a:bodyPr wrap="non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21" name="TextBox 20"/>
          <p:cNvSpPr txBox="1"/>
          <p:nvPr/>
        </p:nvSpPr>
        <p:spPr>
          <a:xfrm>
            <a:off x="7016643" y="4445215"/>
            <a:ext cx="1918734" cy="215444"/>
          </a:xfrm>
          <a:prstGeom prst="rect">
            <a:avLst/>
          </a:prstGeom>
          <a:solidFill>
            <a:srgbClr val="FFFFFF"/>
          </a:solidFill>
          <a:ln>
            <a:solidFill>
              <a:srgbClr val="FFFFFF"/>
            </a:solidFill>
          </a:ln>
        </p:spPr>
        <p:txBody>
          <a:bodyPr wrap="square" rtlCol="0">
            <a:spAutoFit/>
          </a:bodyPr>
          <a:lstStyle/>
          <a:p>
            <a:endParaRPr lang="en-US" sz="800" dirty="0"/>
          </a:p>
        </p:txBody>
      </p:sp>
      <p:sp>
        <p:nvSpPr>
          <p:cNvPr id="3" name="TextBox 2"/>
          <p:cNvSpPr txBox="1"/>
          <p:nvPr/>
        </p:nvSpPr>
        <p:spPr>
          <a:xfrm>
            <a:off x="8935377" y="6688667"/>
            <a:ext cx="236663" cy="215444"/>
          </a:xfrm>
          <a:prstGeom prst="rect">
            <a:avLst/>
          </a:prstGeom>
          <a:noFill/>
        </p:spPr>
        <p:txBody>
          <a:bodyPr wrap="none" rtlCol="0">
            <a:spAutoFit/>
          </a:bodyPr>
          <a:lstStyle/>
          <a:p>
            <a:r>
              <a:rPr lang="en-US" sz="800" dirty="0" smtClean="0"/>
              <a:t>1</a:t>
            </a:r>
            <a:endParaRPr lang="en-US" sz="800" dirty="0"/>
          </a:p>
        </p:txBody>
      </p:sp>
    </p:spTree>
    <p:extLst>
      <p:ext uri="{BB962C8B-B14F-4D97-AF65-F5344CB8AC3E}">
        <p14:creationId xmlns:p14="http://schemas.microsoft.com/office/powerpoint/2010/main" val="62611575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74638"/>
            <a:ext cx="8229600" cy="962338"/>
          </a:xfrm>
        </p:spPr>
        <p:txBody>
          <a:bodyPr>
            <a:normAutofit/>
          </a:bodyPr>
          <a:lstStyle/>
          <a:p>
            <a:r>
              <a:rPr lang="en-US" sz="2800" b="1" dirty="0" smtClean="0">
                <a:latin typeface="Cambria"/>
                <a:cs typeface="Cambria"/>
              </a:rPr>
              <a:t>Ventilation of a crawlspace</a:t>
            </a:r>
            <a:endParaRPr lang="en-US" sz="2800" b="1" dirty="0">
              <a:latin typeface="Cambria"/>
              <a:cs typeface="Cambria"/>
            </a:endParaRPr>
          </a:p>
        </p:txBody>
      </p:sp>
      <p:sp>
        <p:nvSpPr>
          <p:cNvPr id="3" name="Content Placeholder 2"/>
          <p:cNvSpPr>
            <a:spLocks noGrp="1"/>
          </p:cNvSpPr>
          <p:nvPr>
            <p:ph idx="1"/>
          </p:nvPr>
        </p:nvSpPr>
        <p:spPr>
          <a:xfrm>
            <a:off x="2668137" y="1830714"/>
            <a:ext cx="6475863" cy="5145819"/>
          </a:xfrm>
        </p:spPr>
        <p:txBody>
          <a:bodyPr>
            <a:normAutofit/>
          </a:bodyPr>
          <a:lstStyle/>
          <a:p>
            <a:pPr>
              <a:buFont typeface="Wingdings" charset="2"/>
              <a:buChar char="u"/>
            </a:pPr>
            <a:r>
              <a:rPr lang="en-US" sz="2000" dirty="0" smtClean="0">
                <a:latin typeface="Cambria"/>
                <a:cs typeface="Cambria"/>
              </a:rPr>
              <a:t>Safety in a crawlspace</a:t>
            </a:r>
          </a:p>
          <a:p>
            <a:pPr marL="0" indent="0">
              <a:buNone/>
            </a:pPr>
            <a:endParaRPr lang="en-US" sz="1200" dirty="0" smtClean="0">
              <a:latin typeface="Cambria"/>
              <a:cs typeface="Cambria"/>
            </a:endParaRPr>
          </a:p>
          <a:p>
            <a:pPr>
              <a:buFont typeface="Wingdings" charset="2"/>
              <a:buChar char="u"/>
            </a:pPr>
            <a:r>
              <a:rPr lang="en-US" sz="2000" dirty="0" smtClean="0">
                <a:latin typeface="Cambria"/>
                <a:cs typeface="Cambria"/>
              </a:rPr>
              <a:t>What is ventilation?</a:t>
            </a:r>
          </a:p>
          <a:p>
            <a:pPr marL="0" indent="0">
              <a:buNone/>
            </a:pPr>
            <a:endParaRPr lang="en-US" sz="1200" dirty="0" smtClean="0">
              <a:latin typeface="Cambria"/>
              <a:cs typeface="Cambria"/>
            </a:endParaRPr>
          </a:p>
          <a:p>
            <a:pPr>
              <a:buFont typeface="Wingdings" charset="2"/>
              <a:buChar char="u"/>
            </a:pPr>
            <a:r>
              <a:rPr lang="en-US" sz="2000" dirty="0" smtClean="0">
                <a:latin typeface="Cambria"/>
                <a:cs typeface="Cambria"/>
              </a:rPr>
              <a:t>Why ventilate a crawlspace?</a:t>
            </a:r>
          </a:p>
          <a:p>
            <a:pPr marL="0" indent="0">
              <a:buNone/>
            </a:pPr>
            <a:endParaRPr lang="en-US" sz="1200" dirty="0" smtClean="0">
              <a:latin typeface="Cambria"/>
              <a:cs typeface="Cambria"/>
            </a:endParaRPr>
          </a:p>
          <a:p>
            <a:pPr>
              <a:buFont typeface="Wingdings" charset="2"/>
              <a:buChar char="u"/>
            </a:pPr>
            <a:r>
              <a:rPr lang="en-US" sz="2000" dirty="0" smtClean="0">
                <a:latin typeface="Cambria"/>
                <a:cs typeface="Cambria"/>
              </a:rPr>
              <a:t>Why is it so important to our customers?</a:t>
            </a:r>
          </a:p>
          <a:p>
            <a:pPr marL="0" indent="0">
              <a:buNone/>
            </a:pPr>
            <a:endParaRPr lang="en-US" sz="1200" dirty="0" smtClean="0">
              <a:latin typeface="Cambria"/>
              <a:cs typeface="Cambria"/>
            </a:endParaRPr>
          </a:p>
          <a:p>
            <a:pPr>
              <a:buFont typeface="Wingdings" charset="2"/>
              <a:buChar char="u"/>
            </a:pPr>
            <a:r>
              <a:rPr lang="en-US" sz="2000" dirty="0" smtClean="0">
                <a:latin typeface="Cambria"/>
                <a:cs typeface="Cambria"/>
              </a:rPr>
              <a:t>Why is it so important to PMPs?</a:t>
            </a:r>
          </a:p>
          <a:p>
            <a:pPr marL="0" indent="0">
              <a:buNone/>
            </a:pPr>
            <a:endParaRPr lang="en-US" sz="1200" dirty="0" smtClean="0">
              <a:latin typeface="Cambria"/>
              <a:cs typeface="Cambria"/>
            </a:endParaRPr>
          </a:p>
          <a:p>
            <a:pPr>
              <a:buFont typeface="Wingdings" charset="2"/>
              <a:buChar char="u"/>
            </a:pPr>
            <a:r>
              <a:rPr lang="en-US" sz="2000" dirty="0" smtClean="0">
                <a:latin typeface="Cambria"/>
                <a:cs typeface="Cambria"/>
              </a:rPr>
              <a:t>Some examples of poor ventilation</a:t>
            </a:r>
          </a:p>
          <a:p>
            <a:pPr marL="0" indent="0">
              <a:buNone/>
            </a:pPr>
            <a:endParaRPr lang="en-US" sz="1200" dirty="0" smtClean="0">
              <a:latin typeface="Cambria"/>
              <a:cs typeface="Cambria"/>
            </a:endParaRPr>
          </a:p>
          <a:p>
            <a:pPr marL="0" indent="0">
              <a:buNone/>
            </a:pPr>
            <a:endParaRPr lang="en-US" sz="2000" dirty="0">
              <a:latin typeface="Cambria"/>
              <a:cs typeface="Cambria"/>
            </a:endParaRPr>
          </a:p>
        </p:txBody>
      </p:sp>
    </p:spTree>
    <p:extLst>
      <p:ext uri="{BB962C8B-B14F-4D97-AF65-F5344CB8AC3E}">
        <p14:creationId xmlns:p14="http://schemas.microsoft.com/office/powerpoint/2010/main" val="3279500397"/>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latin typeface="Cambria"/>
                <a:cs typeface="Cambria"/>
              </a:rPr>
              <a:t>Ventilation of Georgia </a:t>
            </a:r>
            <a:r>
              <a:rPr lang="en-US" sz="2400" b="1" dirty="0">
                <a:latin typeface="Cambria"/>
                <a:cs typeface="Cambria"/>
              </a:rPr>
              <a:t>c</a:t>
            </a:r>
            <a:r>
              <a:rPr lang="en-US" sz="2400" b="1" dirty="0" smtClean="0">
                <a:latin typeface="Cambria"/>
                <a:cs typeface="Cambria"/>
              </a:rPr>
              <a:t>rawl spaces</a:t>
            </a:r>
            <a:endParaRPr lang="en-US" sz="2400" b="1" dirty="0">
              <a:latin typeface="Cambria"/>
              <a:cs typeface="Cambria"/>
            </a:endParaRPr>
          </a:p>
        </p:txBody>
      </p:sp>
      <p:sp>
        <p:nvSpPr>
          <p:cNvPr id="3" name="Content Placeholder 2"/>
          <p:cNvSpPr>
            <a:spLocks noGrp="1"/>
          </p:cNvSpPr>
          <p:nvPr>
            <p:ph idx="1"/>
          </p:nvPr>
        </p:nvSpPr>
        <p:spPr/>
        <p:txBody>
          <a:bodyPr>
            <a:normAutofit/>
          </a:bodyPr>
          <a:lstStyle/>
          <a:p>
            <a:r>
              <a:rPr lang="en-US" sz="2000" dirty="0" smtClean="0">
                <a:latin typeface="Cambria"/>
                <a:cs typeface="Cambria"/>
              </a:rPr>
              <a:t>Before we discuss ventilation of crawlspaces, we should probably cover…</a:t>
            </a:r>
          </a:p>
          <a:p>
            <a:endParaRPr lang="en-US" sz="2000" dirty="0">
              <a:latin typeface="Cambria"/>
              <a:cs typeface="Cambria"/>
            </a:endParaRPr>
          </a:p>
          <a:p>
            <a:endParaRPr lang="en-US" sz="2000" dirty="0" smtClean="0">
              <a:latin typeface="Cambria"/>
              <a:cs typeface="Cambria"/>
            </a:endParaRPr>
          </a:p>
          <a:p>
            <a:pPr marL="0" indent="0">
              <a:buNone/>
            </a:pPr>
            <a:endParaRPr lang="en-US" sz="2000" dirty="0">
              <a:latin typeface="Cambria"/>
              <a:cs typeface="Cambria"/>
            </a:endParaRPr>
          </a:p>
        </p:txBody>
      </p:sp>
      <p:sp>
        <p:nvSpPr>
          <p:cNvPr id="4" name="TextBox 3"/>
          <p:cNvSpPr txBox="1"/>
          <p:nvPr/>
        </p:nvSpPr>
        <p:spPr>
          <a:xfrm>
            <a:off x="892432" y="2485081"/>
            <a:ext cx="7105135" cy="523220"/>
          </a:xfrm>
          <a:prstGeom prst="rect">
            <a:avLst/>
          </a:prstGeom>
          <a:noFill/>
        </p:spPr>
        <p:txBody>
          <a:bodyPr wrap="square" rtlCol="0">
            <a:spAutoFit/>
          </a:bodyPr>
          <a:lstStyle/>
          <a:p>
            <a:pPr algn="ctr"/>
            <a:r>
              <a:rPr lang="en-US" sz="2800" b="1" dirty="0" smtClean="0">
                <a:solidFill>
                  <a:srgbClr val="CD060D"/>
                </a:solidFill>
                <a:latin typeface="Cambria"/>
                <a:cs typeface="Cambria"/>
              </a:rPr>
              <a:t>SAFETY</a:t>
            </a:r>
            <a:endParaRPr lang="en-US" sz="2800" b="1" dirty="0">
              <a:solidFill>
                <a:srgbClr val="CD060D"/>
              </a:solidFill>
              <a:latin typeface="Cambria"/>
              <a:cs typeface="Cambria"/>
            </a:endParaRPr>
          </a:p>
        </p:txBody>
      </p:sp>
      <p:sp>
        <p:nvSpPr>
          <p:cNvPr id="5" name="TextBox 4"/>
          <p:cNvSpPr txBox="1"/>
          <p:nvPr/>
        </p:nvSpPr>
        <p:spPr>
          <a:xfrm>
            <a:off x="1862667" y="3528541"/>
            <a:ext cx="6079981" cy="2246769"/>
          </a:xfrm>
          <a:prstGeom prst="rect">
            <a:avLst/>
          </a:prstGeom>
          <a:noFill/>
        </p:spPr>
        <p:txBody>
          <a:bodyPr wrap="square" rtlCol="0">
            <a:spAutoFit/>
          </a:bodyPr>
          <a:lstStyle/>
          <a:p>
            <a:pPr marL="285750" indent="-285750">
              <a:buFont typeface="Wingdings" charset="2"/>
              <a:buChar char="u"/>
            </a:pPr>
            <a:r>
              <a:rPr lang="en-US" sz="2000" dirty="0" smtClean="0"/>
              <a:t>  Hazards</a:t>
            </a:r>
          </a:p>
          <a:p>
            <a:endParaRPr lang="en-US" sz="2000" dirty="0" smtClean="0"/>
          </a:p>
          <a:p>
            <a:pPr marL="285750" indent="-285750">
              <a:buFont typeface="Wingdings" charset="2"/>
              <a:buChar char="u"/>
            </a:pPr>
            <a:endParaRPr lang="en-US" sz="2000" dirty="0"/>
          </a:p>
          <a:p>
            <a:pPr marL="285750" indent="-285750">
              <a:buFont typeface="Wingdings" charset="2"/>
              <a:buChar char="u"/>
            </a:pPr>
            <a:r>
              <a:rPr lang="en-US" sz="2000" dirty="0" smtClean="0"/>
              <a:t>  How to recognize hazards</a:t>
            </a:r>
          </a:p>
          <a:p>
            <a:pPr marL="285750" indent="-285750">
              <a:buFont typeface="Wingdings" charset="2"/>
              <a:buChar char="u"/>
            </a:pPr>
            <a:endParaRPr lang="en-US" sz="2000" dirty="0" smtClean="0"/>
          </a:p>
          <a:p>
            <a:endParaRPr lang="en-US" sz="2000" dirty="0"/>
          </a:p>
          <a:p>
            <a:pPr marL="285750" indent="-285750">
              <a:buFont typeface="Wingdings" charset="2"/>
              <a:buChar char="u"/>
            </a:pPr>
            <a:r>
              <a:rPr lang="en-US" sz="2000" dirty="0"/>
              <a:t> </a:t>
            </a:r>
            <a:r>
              <a:rPr lang="en-US" sz="2000" dirty="0" smtClean="0"/>
              <a:t> Safety equipment needed to avoid those hazards</a:t>
            </a:r>
            <a:endParaRPr lang="en-US" sz="2000" dirty="0"/>
          </a:p>
        </p:txBody>
      </p:sp>
    </p:spTree>
    <p:extLst>
      <p:ext uri="{BB962C8B-B14F-4D97-AF65-F5344CB8AC3E}">
        <p14:creationId xmlns:p14="http://schemas.microsoft.com/office/powerpoint/2010/main" val="4275346415"/>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6114"/>
          </a:xfrm>
        </p:spPr>
        <p:txBody>
          <a:bodyPr>
            <a:normAutofit/>
          </a:bodyPr>
          <a:lstStyle/>
          <a:p>
            <a:r>
              <a:rPr lang="en-US" sz="2400" b="1" dirty="0" smtClean="0">
                <a:latin typeface="Cambria" panose="02040503050406030204" pitchFamily="18" charset="0"/>
              </a:rPr>
              <a:t>A natural gas leak</a:t>
            </a:r>
            <a:endParaRPr lang="en-US" sz="2400" b="1" dirty="0">
              <a:latin typeface="Cambria" panose="02040503050406030204" pitchFamily="18" charset="0"/>
            </a:endParaRPr>
          </a:p>
        </p:txBody>
      </p:sp>
      <p:pic>
        <p:nvPicPr>
          <p:cNvPr id="4" name="Content Placeholder 3"/>
          <p:cNvPicPr>
            <a:picLocks noGrp="1" noChangeAspect="1"/>
          </p:cNvPicPr>
          <p:nvPr>
            <p:ph idx="1"/>
          </p:nvPr>
        </p:nvPicPr>
        <p:blipFill>
          <a:blip r:embed="rId2"/>
          <a:srcRect t="17925" b="17925"/>
          <a:stretch>
            <a:fillRect/>
          </a:stretch>
        </p:blipFill>
        <p:spPr>
          <a:xfrm>
            <a:off x="457200" y="1197632"/>
            <a:ext cx="8229600" cy="4525963"/>
          </a:xfrm>
        </p:spPr>
      </p:pic>
      <p:sp>
        <p:nvSpPr>
          <p:cNvPr id="5" name="TextBox 4"/>
          <p:cNvSpPr txBox="1"/>
          <p:nvPr/>
        </p:nvSpPr>
        <p:spPr>
          <a:xfrm>
            <a:off x="457200" y="5820420"/>
            <a:ext cx="8229600" cy="400110"/>
          </a:xfrm>
          <a:prstGeom prst="rect">
            <a:avLst/>
          </a:prstGeom>
          <a:noFill/>
        </p:spPr>
        <p:txBody>
          <a:bodyPr wrap="square" rtlCol="0">
            <a:spAutoFit/>
          </a:bodyPr>
          <a:lstStyle/>
          <a:p>
            <a:pPr algn="ctr"/>
            <a:r>
              <a:rPr lang="en-US" sz="2000" b="1" dirty="0" smtClean="0">
                <a:latin typeface="Cambria"/>
                <a:cs typeface="Cambria"/>
              </a:rPr>
              <a:t>If you smell a gas leak, don’t go in the crawlspace!</a:t>
            </a:r>
          </a:p>
        </p:txBody>
      </p:sp>
      <p:sp>
        <p:nvSpPr>
          <p:cNvPr id="6" name="TextBox 5"/>
          <p:cNvSpPr txBox="1"/>
          <p:nvPr/>
        </p:nvSpPr>
        <p:spPr>
          <a:xfrm>
            <a:off x="457200" y="6220530"/>
            <a:ext cx="8073137" cy="400110"/>
          </a:xfrm>
          <a:prstGeom prst="rect">
            <a:avLst/>
          </a:prstGeom>
          <a:noFill/>
        </p:spPr>
        <p:txBody>
          <a:bodyPr wrap="square" rtlCol="0">
            <a:spAutoFit/>
          </a:bodyPr>
          <a:lstStyle/>
          <a:p>
            <a:pPr algn="ctr"/>
            <a:r>
              <a:rPr lang="en-US" sz="2000" b="1" dirty="0" smtClean="0">
                <a:latin typeface="Cambria" panose="02040503050406030204" pitchFamily="18" charset="0"/>
              </a:rPr>
              <a:t>If you are already in the crawlspace, get the heck out!</a:t>
            </a:r>
            <a:endParaRPr lang="en-US" sz="2000" b="1" dirty="0">
              <a:latin typeface="Cambria" panose="02040503050406030204" pitchFamily="18" charset="0"/>
            </a:endParaRPr>
          </a:p>
        </p:txBody>
      </p:sp>
    </p:spTree>
    <p:extLst>
      <p:ext uri="{BB962C8B-B14F-4D97-AF65-F5344CB8AC3E}">
        <p14:creationId xmlns:p14="http://schemas.microsoft.com/office/powerpoint/2010/main" val="1008186227"/>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508000" y="274638"/>
            <a:ext cx="8178800" cy="1143000"/>
          </a:xfrm>
        </p:spPr>
        <p:txBody>
          <a:bodyPr/>
          <a:lstStyle/>
          <a:p>
            <a:endParaRPr lang="en-US"/>
          </a:p>
        </p:txBody>
      </p:sp>
      <p:pic>
        <p:nvPicPr>
          <p:cNvPr id="4" name="Content Placeholder 3"/>
          <p:cNvPicPr>
            <a:picLocks noGrp="1" noChangeAspect="1"/>
          </p:cNvPicPr>
          <p:nvPr>
            <p:ph idx="1"/>
          </p:nvPr>
        </p:nvPicPr>
        <p:blipFill>
          <a:blip r:embed="rId2"/>
          <a:srcRect l="3051" r="3051"/>
          <a:stretch>
            <a:fillRect/>
          </a:stretch>
        </p:blipFill>
        <p:spPr>
          <a:xfrm>
            <a:off x="457200" y="274638"/>
            <a:ext cx="3249827" cy="2712363"/>
          </a:xfrm>
        </p:spPr>
      </p:pic>
      <p:pic>
        <p:nvPicPr>
          <p:cNvPr id="5" name="Picture 4"/>
          <p:cNvPicPr>
            <a:picLocks noChangeAspect="1"/>
          </p:cNvPicPr>
          <p:nvPr/>
        </p:nvPicPr>
        <p:blipFill>
          <a:blip r:embed="rId3"/>
          <a:stretch>
            <a:fillRect/>
          </a:stretch>
        </p:blipFill>
        <p:spPr>
          <a:xfrm>
            <a:off x="4260094" y="274638"/>
            <a:ext cx="4426705" cy="2712363"/>
          </a:xfrm>
          <a:prstGeom prst="rect">
            <a:avLst/>
          </a:prstGeom>
        </p:spPr>
      </p:pic>
      <p:pic>
        <p:nvPicPr>
          <p:cNvPr id="6" name="Picture 5"/>
          <p:cNvPicPr>
            <a:picLocks noChangeAspect="1"/>
          </p:cNvPicPr>
          <p:nvPr/>
        </p:nvPicPr>
        <p:blipFill>
          <a:blip r:embed="rId4"/>
          <a:stretch>
            <a:fillRect/>
          </a:stretch>
        </p:blipFill>
        <p:spPr>
          <a:xfrm>
            <a:off x="457200" y="3610919"/>
            <a:ext cx="3816864" cy="2862648"/>
          </a:xfrm>
          <a:prstGeom prst="rect">
            <a:avLst/>
          </a:prstGeom>
        </p:spPr>
      </p:pic>
      <p:pic>
        <p:nvPicPr>
          <p:cNvPr id="7" name="Picture 6"/>
          <p:cNvPicPr>
            <a:picLocks noChangeAspect="1"/>
          </p:cNvPicPr>
          <p:nvPr/>
        </p:nvPicPr>
        <p:blipFill>
          <a:blip r:embed="rId5"/>
          <a:stretch>
            <a:fillRect/>
          </a:stretch>
        </p:blipFill>
        <p:spPr>
          <a:xfrm>
            <a:off x="4869934" y="3610918"/>
            <a:ext cx="3816865" cy="2862649"/>
          </a:xfrm>
          <a:prstGeom prst="rect">
            <a:avLst/>
          </a:prstGeom>
        </p:spPr>
      </p:pic>
      <p:sp>
        <p:nvSpPr>
          <p:cNvPr id="8" name="TextBox 7"/>
          <p:cNvSpPr txBox="1"/>
          <p:nvPr/>
        </p:nvSpPr>
        <p:spPr>
          <a:xfrm>
            <a:off x="0" y="3082325"/>
            <a:ext cx="9144000" cy="400110"/>
          </a:xfrm>
          <a:prstGeom prst="rect">
            <a:avLst/>
          </a:prstGeom>
          <a:noFill/>
        </p:spPr>
        <p:txBody>
          <a:bodyPr wrap="square" rtlCol="0">
            <a:spAutoFit/>
          </a:bodyPr>
          <a:lstStyle/>
          <a:p>
            <a:pPr algn="ctr"/>
            <a:r>
              <a:rPr lang="en-US" sz="2000" b="1" dirty="0" smtClean="0">
                <a:latin typeface="Cambria"/>
                <a:cs typeface="Cambria"/>
              </a:rPr>
              <a:t>Follow your company’s policy and guidelines on dealing with dead animals!</a:t>
            </a:r>
            <a:endParaRPr lang="en-US" sz="2000" b="1" dirty="0">
              <a:latin typeface="Cambria"/>
              <a:cs typeface="Cambria"/>
            </a:endParaRPr>
          </a:p>
        </p:txBody>
      </p:sp>
    </p:spTree>
    <p:extLst>
      <p:ext uri="{BB962C8B-B14F-4D97-AF65-F5344CB8AC3E}">
        <p14:creationId xmlns:p14="http://schemas.microsoft.com/office/powerpoint/2010/main" val="2114294198"/>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9104"/>
            <a:ext cx="8229600" cy="1143000"/>
          </a:xfrm>
        </p:spPr>
        <p:txBody>
          <a:bodyPr>
            <a:normAutofit/>
          </a:bodyPr>
          <a:lstStyle/>
          <a:p>
            <a:r>
              <a:rPr lang="en-US" sz="2400" b="1" dirty="0" smtClean="0">
                <a:latin typeface="+mn-lt"/>
              </a:rPr>
              <a:t>Rodent droppings and other animal fecal material </a:t>
            </a:r>
            <a:br>
              <a:rPr lang="en-US" sz="2400" b="1" dirty="0" smtClean="0">
                <a:latin typeface="+mn-lt"/>
              </a:rPr>
            </a:br>
            <a:r>
              <a:rPr lang="en-US" sz="2400" b="1" dirty="0" smtClean="0">
                <a:latin typeface="+mn-lt"/>
              </a:rPr>
              <a:t>in the crawlspace</a:t>
            </a:r>
            <a:endParaRPr lang="en-US" sz="2400" b="1" dirty="0">
              <a:latin typeface="+mn-lt"/>
            </a:endParaRPr>
          </a:p>
        </p:txBody>
      </p:sp>
      <p:pic>
        <p:nvPicPr>
          <p:cNvPr id="4" name="Content Placeholder 3"/>
          <p:cNvPicPr>
            <a:picLocks noGrp="1" noChangeAspect="1"/>
          </p:cNvPicPr>
          <p:nvPr>
            <p:ph idx="1"/>
          </p:nvPr>
        </p:nvPicPr>
        <p:blipFill>
          <a:blip r:embed="rId2"/>
          <a:srcRect t="13336" b="13336"/>
          <a:stretch>
            <a:fillRect/>
          </a:stretch>
        </p:blipFill>
        <p:spPr>
          <a:xfrm>
            <a:off x="1157416" y="1417638"/>
            <a:ext cx="6902715" cy="3796227"/>
          </a:xfrm>
        </p:spPr>
      </p:pic>
      <p:sp>
        <p:nvSpPr>
          <p:cNvPr id="5" name="TextBox 4"/>
          <p:cNvSpPr txBox="1"/>
          <p:nvPr/>
        </p:nvSpPr>
        <p:spPr>
          <a:xfrm>
            <a:off x="1157415" y="5622324"/>
            <a:ext cx="6902715" cy="707886"/>
          </a:xfrm>
          <a:prstGeom prst="rect">
            <a:avLst/>
          </a:prstGeom>
          <a:noFill/>
        </p:spPr>
        <p:txBody>
          <a:bodyPr wrap="square" rtlCol="0">
            <a:spAutoFit/>
          </a:bodyPr>
          <a:lstStyle/>
          <a:p>
            <a:pPr algn="ctr"/>
            <a:r>
              <a:rPr lang="en-US" sz="2000" b="1" dirty="0">
                <a:latin typeface="Cambria"/>
                <a:cs typeface="Cambria"/>
              </a:rPr>
              <a:t>Follow your company’s policy and guidelines on dealing with </a:t>
            </a:r>
            <a:r>
              <a:rPr lang="en-US" sz="2000" b="1" dirty="0" smtClean="0">
                <a:latin typeface="Cambria"/>
                <a:cs typeface="Cambria"/>
              </a:rPr>
              <a:t>handling animal fecal material!</a:t>
            </a:r>
            <a:endParaRPr lang="en-US" sz="2000" b="1" dirty="0">
              <a:latin typeface="Cambria"/>
              <a:cs typeface="Cambria"/>
            </a:endParaRPr>
          </a:p>
        </p:txBody>
      </p:sp>
    </p:spTree>
    <p:extLst>
      <p:ext uri="{BB962C8B-B14F-4D97-AF65-F5344CB8AC3E}">
        <p14:creationId xmlns:p14="http://schemas.microsoft.com/office/powerpoint/2010/main" val="3787265446"/>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2"/>
          <a:srcRect t="13336" b="13336"/>
          <a:stretch>
            <a:fillRect/>
          </a:stretch>
        </p:blipFill>
        <p:spPr>
          <a:xfrm>
            <a:off x="457200" y="362808"/>
            <a:ext cx="4279557" cy="2353592"/>
          </a:xfrm>
        </p:spPr>
      </p:pic>
      <p:pic>
        <p:nvPicPr>
          <p:cNvPr id="5" name="Picture 4"/>
          <p:cNvPicPr>
            <a:picLocks noChangeAspect="1"/>
          </p:cNvPicPr>
          <p:nvPr/>
        </p:nvPicPr>
        <p:blipFill>
          <a:blip r:embed="rId3"/>
          <a:stretch>
            <a:fillRect/>
          </a:stretch>
        </p:blipFill>
        <p:spPr>
          <a:xfrm>
            <a:off x="4908377" y="224907"/>
            <a:ext cx="3926703" cy="2491493"/>
          </a:xfrm>
          <a:prstGeom prst="rect">
            <a:avLst/>
          </a:prstGeom>
        </p:spPr>
      </p:pic>
      <p:pic>
        <p:nvPicPr>
          <p:cNvPr id="6" name="Picture 5"/>
          <p:cNvPicPr>
            <a:picLocks noChangeAspect="1"/>
          </p:cNvPicPr>
          <p:nvPr/>
        </p:nvPicPr>
        <p:blipFill>
          <a:blip r:embed="rId4"/>
          <a:stretch>
            <a:fillRect/>
          </a:stretch>
        </p:blipFill>
        <p:spPr>
          <a:xfrm>
            <a:off x="4924112" y="4375622"/>
            <a:ext cx="3910968" cy="2482378"/>
          </a:xfrm>
          <a:prstGeom prst="rect">
            <a:avLst/>
          </a:prstGeom>
        </p:spPr>
      </p:pic>
      <p:pic>
        <p:nvPicPr>
          <p:cNvPr id="7" name="Picture 6"/>
          <p:cNvPicPr>
            <a:picLocks noChangeAspect="1"/>
          </p:cNvPicPr>
          <p:nvPr/>
        </p:nvPicPr>
        <p:blipFill>
          <a:blip r:embed="rId5"/>
          <a:stretch>
            <a:fillRect/>
          </a:stretch>
        </p:blipFill>
        <p:spPr>
          <a:xfrm>
            <a:off x="457200" y="3307382"/>
            <a:ext cx="4279557" cy="3209667"/>
          </a:xfrm>
          <a:prstGeom prst="rect">
            <a:avLst/>
          </a:prstGeom>
        </p:spPr>
      </p:pic>
      <p:sp>
        <p:nvSpPr>
          <p:cNvPr id="8" name="TextBox 7"/>
          <p:cNvSpPr txBox="1"/>
          <p:nvPr/>
        </p:nvSpPr>
        <p:spPr>
          <a:xfrm>
            <a:off x="233406" y="-12923"/>
            <a:ext cx="8711514" cy="369332"/>
          </a:xfrm>
          <a:prstGeom prst="rect">
            <a:avLst/>
          </a:prstGeom>
          <a:solidFill>
            <a:srgbClr val="FFFFFF"/>
          </a:solidFill>
          <a:ln>
            <a:solidFill>
              <a:srgbClr val="FFFFFF"/>
            </a:solidFill>
          </a:ln>
        </p:spPr>
        <p:txBody>
          <a:bodyPr wrap="square" rtlCol="0">
            <a:spAutoFit/>
          </a:bodyPr>
          <a:lstStyle/>
          <a:p>
            <a:endParaRPr lang="en-US" dirty="0"/>
          </a:p>
        </p:txBody>
      </p:sp>
      <p:sp>
        <p:nvSpPr>
          <p:cNvPr id="9" name="TextBox 8"/>
          <p:cNvSpPr txBox="1"/>
          <p:nvPr/>
        </p:nvSpPr>
        <p:spPr>
          <a:xfrm>
            <a:off x="4825999" y="6517049"/>
            <a:ext cx="4407243" cy="369332"/>
          </a:xfrm>
          <a:prstGeom prst="rect">
            <a:avLst/>
          </a:prstGeom>
          <a:solidFill>
            <a:srgbClr val="FFFFFF"/>
          </a:solidFill>
          <a:ln>
            <a:solidFill>
              <a:srgbClr val="FFFFFF"/>
            </a:solidFill>
          </a:ln>
        </p:spPr>
        <p:txBody>
          <a:bodyPr wrap="square" rtlCol="0">
            <a:spAutoFit/>
          </a:bodyPr>
          <a:lstStyle/>
          <a:p>
            <a:endParaRPr lang="en-US" dirty="0"/>
          </a:p>
        </p:txBody>
      </p:sp>
      <p:sp>
        <p:nvSpPr>
          <p:cNvPr id="10" name="TextBox 9"/>
          <p:cNvSpPr txBox="1"/>
          <p:nvPr/>
        </p:nvSpPr>
        <p:spPr>
          <a:xfrm>
            <a:off x="4924111" y="3307382"/>
            <a:ext cx="3926703" cy="954107"/>
          </a:xfrm>
          <a:prstGeom prst="rect">
            <a:avLst/>
          </a:prstGeom>
          <a:solidFill>
            <a:schemeClr val="tx1"/>
          </a:solidFill>
          <a:ln>
            <a:solidFill>
              <a:schemeClr val="tx1"/>
            </a:solidFill>
          </a:ln>
        </p:spPr>
        <p:txBody>
          <a:bodyPr wrap="square" rtlCol="0">
            <a:spAutoFit/>
          </a:bodyPr>
          <a:lstStyle/>
          <a:p>
            <a:pPr algn="ctr"/>
            <a:endParaRPr lang="en-US" sz="800" b="1" dirty="0" smtClean="0">
              <a:solidFill>
                <a:srgbClr val="FFFFFF"/>
              </a:solidFill>
              <a:latin typeface="Cambria"/>
              <a:cs typeface="Cambria"/>
            </a:endParaRPr>
          </a:p>
          <a:p>
            <a:pPr algn="ctr"/>
            <a:r>
              <a:rPr lang="en-US" sz="2000" b="1" dirty="0" smtClean="0">
                <a:solidFill>
                  <a:srgbClr val="FFFFFF"/>
                </a:solidFill>
                <a:latin typeface="Cambria"/>
                <a:cs typeface="Cambria"/>
              </a:rPr>
              <a:t>Which crawlspace are you </a:t>
            </a:r>
          </a:p>
          <a:p>
            <a:pPr algn="ctr"/>
            <a:r>
              <a:rPr lang="en-US" sz="2000" b="1" dirty="0" smtClean="0">
                <a:solidFill>
                  <a:srgbClr val="FFFFFF"/>
                </a:solidFill>
                <a:latin typeface="Cambria"/>
                <a:cs typeface="Cambria"/>
              </a:rPr>
              <a:t>more comfortable in?</a:t>
            </a:r>
          </a:p>
          <a:p>
            <a:pPr algn="ctr"/>
            <a:endParaRPr lang="en-US" sz="800" b="1" dirty="0">
              <a:solidFill>
                <a:srgbClr val="FFFFFF"/>
              </a:solidFill>
              <a:latin typeface="Cambria"/>
              <a:cs typeface="Cambria"/>
            </a:endParaRPr>
          </a:p>
        </p:txBody>
      </p:sp>
      <p:sp>
        <p:nvSpPr>
          <p:cNvPr id="11" name="TextBox 10"/>
          <p:cNvSpPr txBox="1"/>
          <p:nvPr/>
        </p:nvSpPr>
        <p:spPr>
          <a:xfrm>
            <a:off x="0" y="2772995"/>
            <a:ext cx="9144000" cy="400110"/>
          </a:xfrm>
          <a:prstGeom prst="rect">
            <a:avLst/>
          </a:prstGeom>
          <a:noFill/>
        </p:spPr>
        <p:txBody>
          <a:bodyPr wrap="square" rtlCol="0">
            <a:spAutoFit/>
          </a:bodyPr>
          <a:lstStyle/>
          <a:p>
            <a:pPr algn="ctr"/>
            <a:r>
              <a:rPr lang="en-US" sz="2000" b="1" dirty="0">
                <a:latin typeface="Cambria"/>
                <a:cs typeface="Cambria"/>
              </a:rPr>
              <a:t>Follow your company’s policy and guidelines on dealing with </a:t>
            </a:r>
            <a:r>
              <a:rPr lang="en-US" sz="2000" b="1" dirty="0" smtClean="0">
                <a:latin typeface="Cambria"/>
                <a:cs typeface="Cambria"/>
              </a:rPr>
              <a:t>live </a:t>
            </a:r>
            <a:r>
              <a:rPr lang="en-US" sz="2000" b="1" dirty="0">
                <a:latin typeface="Cambria"/>
                <a:cs typeface="Cambria"/>
              </a:rPr>
              <a:t>animals!</a:t>
            </a:r>
          </a:p>
        </p:txBody>
      </p:sp>
    </p:spTree>
    <p:extLst>
      <p:ext uri="{BB962C8B-B14F-4D97-AF65-F5344CB8AC3E}">
        <p14:creationId xmlns:p14="http://schemas.microsoft.com/office/powerpoint/2010/main" val="4197943763"/>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smtClean="0">
                <a:latin typeface="Cambria"/>
                <a:cs typeface="Cambria"/>
              </a:rPr>
              <a:t>How about this 20’ reticulated python that was found underneath a crawlspace in Fort Lauderdale, FL in 1989?</a:t>
            </a:r>
            <a:endParaRPr lang="en-US" sz="2000" b="1" dirty="0">
              <a:latin typeface="Cambria"/>
              <a:cs typeface="Cambria"/>
            </a:endParaRPr>
          </a:p>
        </p:txBody>
      </p:sp>
      <p:pic>
        <p:nvPicPr>
          <p:cNvPr id="4" name="Content Placeholder 3"/>
          <p:cNvPicPr>
            <a:picLocks noGrp="1" noChangeAspect="1"/>
          </p:cNvPicPr>
          <p:nvPr>
            <p:ph idx="1"/>
          </p:nvPr>
        </p:nvPicPr>
        <p:blipFill>
          <a:blip r:embed="rId2"/>
          <a:srcRect t="9219" b="9219"/>
          <a:stretch>
            <a:fillRect/>
          </a:stretch>
        </p:blipFill>
        <p:spPr>
          <a:xfrm>
            <a:off x="457200" y="1510958"/>
            <a:ext cx="8199716" cy="4509528"/>
          </a:xfrm>
        </p:spPr>
      </p:pic>
      <p:sp>
        <p:nvSpPr>
          <p:cNvPr id="6" name="TextBox 5"/>
          <p:cNvSpPr txBox="1"/>
          <p:nvPr/>
        </p:nvSpPr>
        <p:spPr>
          <a:xfrm>
            <a:off x="457199" y="5601730"/>
            <a:ext cx="8377881" cy="646331"/>
          </a:xfrm>
          <a:prstGeom prst="rect">
            <a:avLst/>
          </a:prstGeom>
          <a:solidFill>
            <a:srgbClr val="FFFFFF"/>
          </a:solidFill>
          <a:ln>
            <a:solidFill>
              <a:srgbClr val="FFFFFF"/>
            </a:solidFill>
          </a:ln>
        </p:spPr>
        <p:txBody>
          <a:bodyPr wrap="square" rtlCol="0">
            <a:spAutoFit/>
          </a:bodyPr>
          <a:lstStyle/>
          <a:p>
            <a:endParaRPr lang="en-US" dirty="0" smtClean="0"/>
          </a:p>
          <a:p>
            <a:endParaRPr lang="en-US" dirty="0"/>
          </a:p>
        </p:txBody>
      </p:sp>
      <p:sp>
        <p:nvSpPr>
          <p:cNvPr id="7" name="TextBox 6"/>
          <p:cNvSpPr txBox="1"/>
          <p:nvPr/>
        </p:nvSpPr>
        <p:spPr>
          <a:xfrm>
            <a:off x="457198" y="5924378"/>
            <a:ext cx="8117017" cy="400110"/>
          </a:xfrm>
          <a:prstGeom prst="rect">
            <a:avLst/>
          </a:prstGeom>
          <a:noFill/>
        </p:spPr>
        <p:txBody>
          <a:bodyPr wrap="square" rtlCol="0">
            <a:spAutoFit/>
          </a:bodyPr>
          <a:lstStyle/>
          <a:p>
            <a:pPr algn="ctr"/>
            <a:r>
              <a:rPr lang="en-US" sz="2000" b="1" dirty="0" smtClean="0">
                <a:latin typeface="Cambria"/>
                <a:cs typeface="Cambria"/>
              </a:rPr>
              <a:t>Perhaps a spare pair of underwear would be in order!</a:t>
            </a:r>
            <a:endParaRPr lang="en-US" sz="2000" b="1" dirty="0">
              <a:latin typeface="Cambria"/>
              <a:cs typeface="Cambria"/>
            </a:endParaRPr>
          </a:p>
        </p:txBody>
      </p:sp>
    </p:spTree>
    <p:extLst>
      <p:ext uri="{BB962C8B-B14F-4D97-AF65-F5344CB8AC3E}">
        <p14:creationId xmlns:p14="http://schemas.microsoft.com/office/powerpoint/2010/main" val="200996744"/>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5514"/>
            <a:ext cx="8229600" cy="542324"/>
          </a:xfrm>
        </p:spPr>
        <p:txBody>
          <a:bodyPr>
            <a:normAutofit/>
          </a:bodyPr>
          <a:lstStyle/>
          <a:p>
            <a:r>
              <a:rPr lang="en-US" sz="2400" b="1" dirty="0" smtClean="0">
                <a:latin typeface="Cambria"/>
                <a:cs typeface="Cambria"/>
              </a:rPr>
              <a:t>Ground moisture and electricity… </a:t>
            </a:r>
            <a:endParaRPr lang="en-US" sz="2400" b="1" dirty="0">
              <a:latin typeface="Cambria"/>
              <a:cs typeface="Cambria"/>
            </a:endParaRPr>
          </a:p>
        </p:txBody>
      </p:sp>
      <p:pic>
        <p:nvPicPr>
          <p:cNvPr id="4" name="Content Placeholder 3"/>
          <p:cNvPicPr>
            <a:picLocks noGrp="1" noChangeAspect="1"/>
          </p:cNvPicPr>
          <p:nvPr>
            <p:ph idx="1"/>
          </p:nvPr>
        </p:nvPicPr>
        <p:blipFill>
          <a:blip r:embed="rId2"/>
          <a:srcRect t="13336" b="13336"/>
          <a:stretch>
            <a:fillRect/>
          </a:stretch>
        </p:blipFill>
        <p:spPr>
          <a:xfrm>
            <a:off x="6422414" y="720468"/>
            <a:ext cx="2264386" cy="1245325"/>
          </a:xfrm>
        </p:spPr>
      </p:pic>
      <p:sp>
        <p:nvSpPr>
          <p:cNvPr id="5" name="TextBox 4"/>
          <p:cNvSpPr txBox="1"/>
          <p:nvPr/>
        </p:nvSpPr>
        <p:spPr>
          <a:xfrm>
            <a:off x="1" y="6054811"/>
            <a:ext cx="9143999" cy="400110"/>
          </a:xfrm>
          <a:prstGeom prst="rect">
            <a:avLst/>
          </a:prstGeom>
          <a:noFill/>
        </p:spPr>
        <p:txBody>
          <a:bodyPr wrap="square" rtlCol="0">
            <a:spAutoFit/>
          </a:bodyPr>
          <a:lstStyle/>
          <a:p>
            <a:pPr algn="ctr"/>
            <a:r>
              <a:rPr lang="en-US" sz="2000" b="1" dirty="0" smtClean="0">
                <a:latin typeface="Cambria"/>
                <a:cs typeface="Cambria"/>
              </a:rPr>
              <a:t>Follow your company’s policy on avoiding the possibility of electrocution!</a:t>
            </a:r>
            <a:endParaRPr lang="en-US" sz="2000" b="1" dirty="0">
              <a:latin typeface="Cambria"/>
              <a:cs typeface="Cambria"/>
            </a:endParaRPr>
          </a:p>
        </p:txBody>
      </p:sp>
      <p:pic>
        <p:nvPicPr>
          <p:cNvPr id="6" name="Picture 5"/>
          <p:cNvPicPr>
            <a:picLocks noChangeAspect="1"/>
          </p:cNvPicPr>
          <p:nvPr/>
        </p:nvPicPr>
        <p:blipFill>
          <a:blip r:embed="rId3"/>
          <a:stretch>
            <a:fillRect/>
          </a:stretch>
        </p:blipFill>
        <p:spPr>
          <a:xfrm>
            <a:off x="4166973" y="2028705"/>
            <a:ext cx="4519827" cy="3728858"/>
          </a:xfrm>
          <a:prstGeom prst="rect">
            <a:avLst/>
          </a:prstGeom>
        </p:spPr>
      </p:pic>
      <p:pic>
        <p:nvPicPr>
          <p:cNvPr id="7" name="Picture 6"/>
          <p:cNvPicPr>
            <a:picLocks noChangeAspect="1"/>
          </p:cNvPicPr>
          <p:nvPr/>
        </p:nvPicPr>
        <p:blipFill>
          <a:blip r:embed="rId4"/>
          <a:stretch>
            <a:fillRect/>
          </a:stretch>
        </p:blipFill>
        <p:spPr>
          <a:xfrm>
            <a:off x="457200" y="3020540"/>
            <a:ext cx="3649361" cy="2737021"/>
          </a:xfrm>
          <a:prstGeom prst="rect">
            <a:avLst/>
          </a:prstGeom>
        </p:spPr>
      </p:pic>
      <p:pic>
        <p:nvPicPr>
          <p:cNvPr id="8" name="Picture 7"/>
          <p:cNvPicPr>
            <a:picLocks noChangeAspect="1"/>
          </p:cNvPicPr>
          <p:nvPr/>
        </p:nvPicPr>
        <p:blipFill>
          <a:blip r:embed="rId5"/>
          <a:stretch>
            <a:fillRect/>
          </a:stretch>
        </p:blipFill>
        <p:spPr>
          <a:xfrm>
            <a:off x="457200" y="720468"/>
            <a:ext cx="3631084" cy="2234513"/>
          </a:xfrm>
          <a:prstGeom prst="rect">
            <a:avLst/>
          </a:prstGeom>
        </p:spPr>
      </p:pic>
      <p:sp>
        <p:nvSpPr>
          <p:cNvPr id="9" name="TextBox 8"/>
          <p:cNvSpPr txBox="1"/>
          <p:nvPr/>
        </p:nvSpPr>
        <p:spPr>
          <a:xfrm>
            <a:off x="4106561" y="614975"/>
            <a:ext cx="2334130" cy="1200329"/>
          </a:xfrm>
          <a:prstGeom prst="rect">
            <a:avLst/>
          </a:prstGeom>
          <a:noFill/>
        </p:spPr>
        <p:txBody>
          <a:bodyPr wrap="square" rtlCol="0">
            <a:spAutoFit/>
          </a:bodyPr>
          <a:lstStyle/>
          <a:p>
            <a:pPr algn="ctr"/>
            <a:r>
              <a:rPr lang="en-US" sz="2400" b="1" dirty="0" smtClean="0">
                <a:latin typeface="Cambria"/>
                <a:cs typeface="Cambria"/>
              </a:rPr>
              <a:t>are </a:t>
            </a:r>
            <a:r>
              <a:rPr lang="en-US" sz="2400" b="1" u="sng" dirty="0" smtClean="0">
                <a:latin typeface="Cambria"/>
                <a:cs typeface="Cambria"/>
              </a:rPr>
              <a:t>not</a:t>
            </a:r>
            <a:r>
              <a:rPr lang="en-US" sz="2400" b="1" dirty="0" smtClean="0">
                <a:latin typeface="Cambria"/>
                <a:cs typeface="Cambria"/>
              </a:rPr>
              <a:t> </a:t>
            </a:r>
          </a:p>
          <a:p>
            <a:pPr algn="ctr"/>
            <a:r>
              <a:rPr lang="en-US" sz="2400" b="1" dirty="0" smtClean="0">
                <a:latin typeface="Cambria"/>
                <a:cs typeface="Cambria"/>
              </a:rPr>
              <a:t>a good</a:t>
            </a:r>
          </a:p>
          <a:p>
            <a:pPr algn="ctr"/>
            <a:r>
              <a:rPr lang="en-US" sz="2400" b="1" dirty="0">
                <a:latin typeface="Cambria"/>
                <a:cs typeface="Cambria"/>
              </a:rPr>
              <a:t>c</a:t>
            </a:r>
            <a:r>
              <a:rPr lang="en-US" sz="2400" b="1" dirty="0" smtClean="0">
                <a:latin typeface="Cambria"/>
                <a:cs typeface="Cambria"/>
              </a:rPr>
              <a:t>ombination!</a:t>
            </a:r>
            <a:endParaRPr lang="en-US" sz="2400" b="1" dirty="0">
              <a:latin typeface="Cambria"/>
              <a:cs typeface="Cambria"/>
            </a:endParaRPr>
          </a:p>
        </p:txBody>
      </p:sp>
    </p:spTree>
    <p:extLst>
      <p:ext uri="{BB962C8B-B14F-4D97-AF65-F5344CB8AC3E}">
        <p14:creationId xmlns:p14="http://schemas.microsoft.com/office/powerpoint/2010/main" val="4079307385"/>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821449"/>
            <a:ext cx="8229600" cy="672713"/>
          </a:xfrm>
        </p:spPr>
        <p:txBody>
          <a:bodyPr>
            <a:normAutofit/>
          </a:bodyPr>
          <a:lstStyle/>
          <a:p>
            <a:r>
              <a:rPr lang="en-US" sz="2000" b="1" dirty="0" smtClean="0">
                <a:latin typeface="Cambria"/>
                <a:cs typeface="Cambria"/>
              </a:rPr>
              <a:t>No bump cap…have you ever bumped your head against floor joists?</a:t>
            </a:r>
            <a:endParaRPr lang="en-US" sz="2000" b="1" dirty="0">
              <a:latin typeface="Cambria"/>
              <a:cs typeface="Cambria"/>
            </a:endParaRPr>
          </a:p>
        </p:txBody>
      </p:sp>
      <p:pic>
        <p:nvPicPr>
          <p:cNvPr id="4" name="Content Placeholder 3"/>
          <p:cNvPicPr>
            <a:picLocks noGrp="1" noChangeAspect="1"/>
          </p:cNvPicPr>
          <p:nvPr>
            <p:ph idx="1"/>
          </p:nvPr>
        </p:nvPicPr>
        <p:blipFill>
          <a:blip r:embed="rId2"/>
          <a:srcRect t="13336" b="13336"/>
          <a:stretch>
            <a:fillRect/>
          </a:stretch>
        </p:blipFill>
        <p:spPr>
          <a:xfrm>
            <a:off x="457200" y="1030417"/>
            <a:ext cx="8229600" cy="4525963"/>
          </a:xfrm>
        </p:spPr>
      </p:pic>
      <p:sp>
        <p:nvSpPr>
          <p:cNvPr id="5" name="TextBox 4"/>
          <p:cNvSpPr txBox="1"/>
          <p:nvPr/>
        </p:nvSpPr>
        <p:spPr>
          <a:xfrm>
            <a:off x="457200" y="322648"/>
            <a:ext cx="8229600" cy="461665"/>
          </a:xfrm>
          <a:prstGeom prst="rect">
            <a:avLst/>
          </a:prstGeom>
          <a:noFill/>
        </p:spPr>
        <p:txBody>
          <a:bodyPr wrap="square" rtlCol="0">
            <a:spAutoFit/>
          </a:bodyPr>
          <a:lstStyle/>
          <a:p>
            <a:pPr algn="ctr"/>
            <a:r>
              <a:rPr lang="en-US" sz="2400" b="1" dirty="0" smtClean="0">
                <a:latin typeface="Cambria"/>
                <a:cs typeface="Cambria"/>
              </a:rPr>
              <a:t>What’s wrong with this photo?</a:t>
            </a:r>
            <a:endParaRPr lang="en-US" sz="2400" b="1" dirty="0">
              <a:latin typeface="Cambria"/>
              <a:cs typeface="Cambria"/>
            </a:endParaRPr>
          </a:p>
        </p:txBody>
      </p:sp>
      <p:sp>
        <p:nvSpPr>
          <p:cNvPr id="3" name="TextBox 2"/>
          <p:cNvSpPr txBox="1"/>
          <p:nvPr/>
        </p:nvSpPr>
        <p:spPr>
          <a:xfrm>
            <a:off x="8932333" y="6646333"/>
            <a:ext cx="288661" cy="215444"/>
          </a:xfrm>
          <a:prstGeom prst="rect">
            <a:avLst/>
          </a:prstGeom>
          <a:noFill/>
        </p:spPr>
        <p:txBody>
          <a:bodyPr wrap="none" rtlCol="0">
            <a:spAutoFit/>
          </a:bodyPr>
          <a:lstStyle/>
          <a:p>
            <a:r>
              <a:rPr lang="en-US" sz="800" dirty="0" smtClean="0"/>
              <a:t>10</a:t>
            </a:r>
            <a:endParaRPr lang="en-US" sz="800" dirty="0"/>
          </a:p>
        </p:txBody>
      </p:sp>
    </p:spTree>
    <p:extLst>
      <p:ext uri="{BB962C8B-B14F-4D97-AF65-F5344CB8AC3E}">
        <p14:creationId xmlns:p14="http://schemas.microsoft.com/office/powerpoint/2010/main" val="1224428031"/>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8045"/>
            <a:ext cx="8229600" cy="1143000"/>
          </a:xfrm>
        </p:spPr>
        <p:txBody>
          <a:bodyPr/>
          <a:lstStyle/>
          <a:p>
            <a:endParaRPr lang="en-US" dirty="0"/>
          </a:p>
        </p:txBody>
      </p:sp>
      <p:pic>
        <p:nvPicPr>
          <p:cNvPr id="4" name="Content Placeholder 3"/>
          <p:cNvPicPr>
            <a:picLocks noGrp="1" noChangeAspect="1"/>
          </p:cNvPicPr>
          <p:nvPr>
            <p:ph idx="1"/>
          </p:nvPr>
        </p:nvPicPr>
        <p:blipFill>
          <a:blip r:embed="rId2"/>
          <a:srcRect t="13336" b="13336"/>
          <a:stretch>
            <a:fillRect/>
          </a:stretch>
        </p:blipFill>
        <p:spPr>
          <a:xfrm>
            <a:off x="457200" y="584665"/>
            <a:ext cx="4183449" cy="2300736"/>
          </a:xfrm>
        </p:spPr>
      </p:pic>
      <p:pic>
        <p:nvPicPr>
          <p:cNvPr id="5" name="Picture 4"/>
          <p:cNvPicPr>
            <a:picLocks noChangeAspect="1"/>
          </p:cNvPicPr>
          <p:nvPr/>
        </p:nvPicPr>
        <p:blipFill>
          <a:blip r:embed="rId3"/>
          <a:stretch>
            <a:fillRect/>
          </a:stretch>
        </p:blipFill>
        <p:spPr>
          <a:xfrm>
            <a:off x="5128055" y="618633"/>
            <a:ext cx="3507946" cy="2630960"/>
          </a:xfrm>
          <a:prstGeom prst="rect">
            <a:avLst/>
          </a:prstGeom>
        </p:spPr>
      </p:pic>
      <p:sp>
        <p:nvSpPr>
          <p:cNvPr id="6" name="TextBox 5"/>
          <p:cNvSpPr txBox="1"/>
          <p:nvPr/>
        </p:nvSpPr>
        <p:spPr>
          <a:xfrm>
            <a:off x="391297" y="3012905"/>
            <a:ext cx="8244703" cy="369332"/>
          </a:xfrm>
          <a:prstGeom prst="rect">
            <a:avLst/>
          </a:prstGeom>
          <a:solidFill>
            <a:srgbClr val="FFFFFF"/>
          </a:solidFill>
          <a:ln>
            <a:solidFill>
              <a:srgbClr val="FFFFFF"/>
            </a:solidFill>
          </a:ln>
        </p:spPr>
        <p:txBody>
          <a:bodyPr wrap="square" rtlCol="0">
            <a:spAutoFit/>
          </a:bodyPr>
          <a:lstStyle/>
          <a:p>
            <a:endParaRPr lang="en-US" dirty="0"/>
          </a:p>
        </p:txBody>
      </p:sp>
      <p:pic>
        <p:nvPicPr>
          <p:cNvPr id="7" name="Picture 6"/>
          <p:cNvPicPr>
            <a:picLocks noChangeAspect="1"/>
          </p:cNvPicPr>
          <p:nvPr/>
        </p:nvPicPr>
        <p:blipFill>
          <a:blip r:embed="rId4"/>
          <a:stretch>
            <a:fillRect/>
          </a:stretch>
        </p:blipFill>
        <p:spPr>
          <a:xfrm>
            <a:off x="438510" y="3477711"/>
            <a:ext cx="4183449" cy="3137586"/>
          </a:xfrm>
          <a:prstGeom prst="rect">
            <a:avLst/>
          </a:prstGeom>
        </p:spPr>
      </p:pic>
      <p:pic>
        <p:nvPicPr>
          <p:cNvPr id="8" name="Picture 7"/>
          <p:cNvPicPr>
            <a:picLocks noChangeAspect="1"/>
          </p:cNvPicPr>
          <p:nvPr/>
        </p:nvPicPr>
        <p:blipFill>
          <a:blip r:embed="rId5"/>
          <a:stretch>
            <a:fillRect/>
          </a:stretch>
        </p:blipFill>
        <p:spPr>
          <a:xfrm>
            <a:off x="5128054" y="3477711"/>
            <a:ext cx="5241791" cy="3137586"/>
          </a:xfrm>
          <a:prstGeom prst="rect">
            <a:avLst/>
          </a:prstGeom>
        </p:spPr>
      </p:pic>
      <p:sp>
        <p:nvSpPr>
          <p:cNvPr id="9" name="TextBox 8"/>
          <p:cNvSpPr txBox="1"/>
          <p:nvPr/>
        </p:nvSpPr>
        <p:spPr>
          <a:xfrm>
            <a:off x="8635999" y="969644"/>
            <a:ext cx="610973" cy="6463309"/>
          </a:xfrm>
          <a:prstGeom prst="rect">
            <a:avLst/>
          </a:prstGeom>
          <a:solidFill>
            <a:srgbClr val="FFFFFF"/>
          </a:solidFill>
          <a:ln>
            <a:solidFill>
              <a:srgbClr val="FFFFFF"/>
            </a:solidFill>
          </a:ln>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10" name="TextBox 9"/>
          <p:cNvSpPr txBox="1"/>
          <p:nvPr/>
        </p:nvSpPr>
        <p:spPr>
          <a:xfrm>
            <a:off x="711886" y="25836"/>
            <a:ext cx="8229599" cy="461665"/>
          </a:xfrm>
          <a:prstGeom prst="rect">
            <a:avLst/>
          </a:prstGeom>
          <a:noFill/>
        </p:spPr>
        <p:txBody>
          <a:bodyPr wrap="square" rtlCol="0">
            <a:spAutoFit/>
          </a:bodyPr>
          <a:lstStyle/>
          <a:p>
            <a:pPr algn="ctr"/>
            <a:r>
              <a:rPr lang="en-US" sz="2400" b="1" dirty="0" smtClean="0">
                <a:latin typeface="Cambria"/>
                <a:cs typeface="Cambria"/>
              </a:rPr>
              <a:t>Cuts, scrapes and bruised from debris</a:t>
            </a:r>
            <a:endParaRPr lang="en-US" sz="2400" b="1" dirty="0">
              <a:latin typeface="Cambria"/>
              <a:cs typeface="Cambria"/>
            </a:endParaRPr>
          </a:p>
        </p:txBody>
      </p:sp>
      <p:sp>
        <p:nvSpPr>
          <p:cNvPr id="3" name="TextBox 2"/>
          <p:cNvSpPr txBox="1"/>
          <p:nvPr/>
        </p:nvSpPr>
        <p:spPr>
          <a:xfrm>
            <a:off x="191069" y="2965923"/>
            <a:ext cx="8707271" cy="461665"/>
          </a:xfrm>
          <a:prstGeom prst="rect">
            <a:avLst/>
          </a:prstGeom>
          <a:solidFill>
            <a:schemeClr val="bg1"/>
          </a:solidFill>
          <a:ln>
            <a:solidFill>
              <a:schemeClr val="bg1"/>
            </a:solidFill>
          </a:ln>
        </p:spPr>
        <p:txBody>
          <a:bodyPr wrap="square" rtlCol="0">
            <a:spAutoFit/>
          </a:bodyPr>
          <a:lstStyle/>
          <a:p>
            <a:pPr algn="ctr"/>
            <a:r>
              <a:rPr lang="en-US" sz="2400" b="1" dirty="0" smtClean="0"/>
              <a:t>Use bump cap, coveralls, gloves, knee pads and safety glasses</a:t>
            </a:r>
            <a:endParaRPr lang="en-US" sz="2400" b="1" dirty="0"/>
          </a:p>
        </p:txBody>
      </p:sp>
    </p:spTree>
    <p:extLst>
      <p:ext uri="{BB962C8B-B14F-4D97-AF65-F5344CB8AC3E}">
        <p14:creationId xmlns:p14="http://schemas.microsoft.com/office/powerpoint/2010/main" val="1759367724"/>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latin typeface="Cambria"/>
                <a:cs typeface="Cambria"/>
              </a:rPr>
              <a:t>Avoid breathing mold spores and dust </a:t>
            </a:r>
            <a:br>
              <a:rPr lang="en-US" sz="2400" b="1" dirty="0" smtClean="0">
                <a:latin typeface="Cambria"/>
                <a:cs typeface="Cambria"/>
              </a:rPr>
            </a:br>
            <a:r>
              <a:rPr lang="en-US" sz="2400" b="1" dirty="0" smtClean="0">
                <a:latin typeface="Cambria"/>
                <a:cs typeface="Cambria"/>
              </a:rPr>
              <a:t>that might contain dried animal fecal material</a:t>
            </a:r>
            <a:endParaRPr lang="en-US" sz="2400" b="1" dirty="0">
              <a:latin typeface="Cambria"/>
              <a:cs typeface="Cambria"/>
            </a:endParaRPr>
          </a:p>
        </p:txBody>
      </p:sp>
      <p:sp>
        <p:nvSpPr>
          <p:cNvPr id="4" name="TextBox 3"/>
          <p:cNvSpPr txBox="1"/>
          <p:nvPr/>
        </p:nvSpPr>
        <p:spPr>
          <a:xfrm>
            <a:off x="457200" y="6301946"/>
            <a:ext cx="8229600" cy="400110"/>
          </a:xfrm>
          <a:prstGeom prst="rect">
            <a:avLst/>
          </a:prstGeom>
          <a:noFill/>
        </p:spPr>
        <p:txBody>
          <a:bodyPr wrap="square" rtlCol="0">
            <a:spAutoFit/>
          </a:bodyPr>
          <a:lstStyle/>
          <a:p>
            <a:pPr algn="ctr"/>
            <a:r>
              <a:rPr lang="en-US" sz="2000" b="1" dirty="0">
                <a:latin typeface="Cambria"/>
                <a:cs typeface="Cambria"/>
              </a:rPr>
              <a:t>U</a:t>
            </a:r>
            <a:r>
              <a:rPr lang="en-US" sz="2000" b="1" dirty="0" smtClean="0">
                <a:latin typeface="Cambria"/>
                <a:cs typeface="Cambria"/>
              </a:rPr>
              <a:t>se a dust respirator or an organic vapor respirator with a dust filter</a:t>
            </a:r>
            <a:endParaRPr lang="en-US" sz="2000" b="1" dirty="0">
              <a:latin typeface="Cambria"/>
              <a:cs typeface="Cambria"/>
            </a:endParaRPr>
          </a:p>
        </p:txBody>
      </p:sp>
      <p:pic>
        <p:nvPicPr>
          <p:cNvPr id="5" name="Picture 9"/>
          <p:cNvPicPr>
            <a:picLocks noChangeAspect="1" noChangeArrowheads="1"/>
          </p:cNvPicPr>
          <p:nvPr/>
        </p:nvPicPr>
        <p:blipFill>
          <a:blip r:embed="rId2" cstate="print"/>
          <a:srcRect/>
          <a:stretch>
            <a:fillRect/>
          </a:stretch>
        </p:blipFill>
        <p:spPr bwMode="auto">
          <a:xfrm>
            <a:off x="1105930" y="1484870"/>
            <a:ext cx="6975475" cy="4692650"/>
          </a:xfrm>
          <a:prstGeom prst="rect">
            <a:avLst/>
          </a:prstGeom>
          <a:noFill/>
          <a:ln w="12700" algn="ctr">
            <a:solidFill>
              <a:srgbClr val="FFFFFF"/>
            </a:solidFill>
            <a:miter lim="800000"/>
            <a:headEnd/>
            <a:tailEnd/>
          </a:ln>
        </p:spPr>
      </p:pic>
      <p:sp>
        <p:nvSpPr>
          <p:cNvPr id="6" name="TextBox 5"/>
          <p:cNvSpPr txBox="1"/>
          <p:nvPr/>
        </p:nvSpPr>
        <p:spPr>
          <a:xfrm>
            <a:off x="1016000" y="1335259"/>
            <a:ext cx="7221838" cy="215444"/>
          </a:xfrm>
          <a:prstGeom prst="rect">
            <a:avLst/>
          </a:prstGeom>
          <a:solidFill>
            <a:srgbClr val="FFFFFF"/>
          </a:solidFill>
          <a:ln>
            <a:solidFill>
              <a:srgbClr val="FFFFFF"/>
            </a:solidFill>
          </a:ln>
        </p:spPr>
        <p:txBody>
          <a:bodyPr wrap="square" rtlCol="0">
            <a:spAutoFit/>
          </a:bodyPr>
          <a:lstStyle/>
          <a:p>
            <a:endParaRPr lang="en-US" sz="800" dirty="0"/>
          </a:p>
        </p:txBody>
      </p:sp>
      <p:sp>
        <p:nvSpPr>
          <p:cNvPr id="7" name="TextBox 6"/>
          <p:cNvSpPr txBox="1"/>
          <p:nvPr/>
        </p:nvSpPr>
        <p:spPr>
          <a:xfrm>
            <a:off x="871838" y="1223632"/>
            <a:ext cx="288324" cy="5078314"/>
          </a:xfrm>
          <a:prstGeom prst="rect">
            <a:avLst/>
          </a:prstGeom>
          <a:solidFill>
            <a:srgbClr val="FFFFFF"/>
          </a:solidFill>
          <a:ln>
            <a:solidFill>
              <a:srgbClr val="FFFFFF"/>
            </a:solidFill>
          </a:ln>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Tree>
    <p:extLst>
      <p:ext uri="{BB962C8B-B14F-4D97-AF65-F5344CB8AC3E}">
        <p14:creationId xmlns:p14="http://schemas.microsoft.com/office/powerpoint/2010/main" val="3232745401"/>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115403" y="217932"/>
            <a:ext cx="6571396" cy="972312"/>
          </a:xfrm>
        </p:spPr>
        <p:txBody>
          <a:bodyPr>
            <a:normAutofit/>
          </a:bodyPr>
          <a:lstStyle/>
          <a:p>
            <a:pPr algn="ctr"/>
            <a:r>
              <a:rPr lang="en-US" sz="2400" b="1" dirty="0" smtClean="0">
                <a:solidFill>
                  <a:schemeClr val="tx2">
                    <a:lumMod val="75000"/>
                  </a:schemeClr>
                </a:solidFill>
                <a:latin typeface="Cambria"/>
                <a:cs typeface="Cambria"/>
              </a:rPr>
              <a:t>Crawlspace safety equipment</a:t>
            </a:r>
            <a:endParaRPr lang="en-US" sz="2400" b="1" dirty="0">
              <a:solidFill>
                <a:schemeClr val="tx2">
                  <a:lumMod val="75000"/>
                </a:schemeClr>
              </a:solidFill>
              <a:latin typeface="Cambria"/>
              <a:cs typeface="Cambria"/>
            </a:endParaRPr>
          </a:p>
        </p:txBody>
      </p:sp>
      <p:pic>
        <p:nvPicPr>
          <p:cNvPr id="4" name="Picture 9"/>
          <p:cNvPicPr>
            <a:picLocks noChangeAspect="1" noChangeArrowheads="1"/>
          </p:cNvPicPr>
          <p:nvPr/>
        </p:nvPicPr>
        <p:blipFill>
          <a:blip r:embed="rId2" cstate="print"/>
          <a:srcRect/>
          <a:stretch>
            <a:fillRect/>
          </a:stretch>
        </p:blipFill>
        <p:spPr bwMode="auto">
          <a:xfrm>
            <a:off x="1591443" y="1190245"/>
            <a:ext cx="7863696" cy="5290188"/>
          </a:xfrm>
          <a:prstGeom prst="rect">
            <a:avLst/>
          </a:prstGeom>
          <a:noFill/>
          <a:ln w="12700" algn="ctr">
            <a:solidFill>
              <a:srgbClr val="FFFFFF"/>
            </a:solidFill>
            <a:miter lim="800000"/>
            <a:headEnd/>
            <a:tailEnd/>
          </a:ln>
        </p:spPr>
      </p:pic>
      <p:sp>
        <p:nvSpPr>
          <p:cNvPr id="5" name="Rectangle 4"/>
          <p:cNvSpPr/>
          <p:nvPr/>
        </p:nvSpPr>
        <p:spPr>
          <a:xfrm>
            <a:off x="219676" y="923544"/>
            <a:ext cx="8551562" cy="2667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8229599" y="1029730"/>
            <a:ext cx="1225539" cy="55262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600200" y="1132703"/>
            <a:ext cx="1066800" cy="542324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219676" y="1190244"/>
            <a:ext cx="2258540" cy="5509201"/>
          </a:xfrm>
          <a:prstGeom prst="rect">
            <a:avLst/>
          </a:prstGeom>
          <a:noFill/>
        </p:spPr>
        <p:txBody>
          <a:bodyPr wrap="square" rtlCol="0">
            <a:spAutoFit/>
          </a:bodyPr>
          <a:lstStyle/>
          <a:p>
            <a:pPr marL="285750" indent="-285750">
              <a:buFont typeface="Arial"/>
              <a:buChar char="•"/>
            </a:pPr>
            <a:r>
              <a:rPr lang="en-US" b="1" dirty="0" smtClean="0">
                <a:latin typeface="Cambria"/>
                <a:cs typeface="Cambria"/>
              </a:rPr>
              <a:t>A good flashlight</a:t>
            </a:r>
          </a:p>
          <a:p>
            <a:endParaRPr lang="en-US" sz="800" b="1" dirty="0" smtClean="0">
              <a:latin typeface="Cambria"/>
              <a:cs typeface="Cambria"/>
            </a:endParaRPr>
          </a:p>
          <a:p>
            <a:pPr marL="285750" indent="-285750">
              <a:buFont typeface="Arial"/>
              <a:buChar char="•"/>
            </a:pPr>
            <a:r>
              <a:rPr lang="en-US" b="1" dirty="0" smtClean="0">
                <a:latin typeface="Cambria"/>
                <a:cs typeface="Cambria"/>
              </a:rPr>
              <a:t>Bump cap or hard hat</a:t>
            </a:r>
          </a:p>
          <a:p>
            <a:endParaRPr lang="en-US" sz="800" b="1" dirty="0" smtClean="0">
              <a:latin typeface="Cambria"/>
              <a:cs typeface="Cambria"/>
            </a:endParaRPr>
          </a:p>
          <a:p>
            <a:pPr marL="285750" indent="-285750">
              <a:buFont typeface="Arial"/>
              <a:buChar char="•"/>
            </a:pPr>
            <a:r>
              <a:rPr lang="en-US" b="1" dirty="0" smtClean="0">
                <a:latin typeface="Cambria"/>
                <a:cs typeface="Cambria"/>
              </a:rPr>
              <a:t>Vented goggles or safety glasses with temple protection</a:t>
            </a:r>
          </a:p>
          <a:p>
            <a:endParaRPr lang="en-US" sz="800" b="1" dirty="0" smtClean="0">
              <a:latin typeface="Cambria"/>
              <a:cs typeface="Cambria"/>
            </a:endParaRPr>
          </a:p>
          <a:p>
            <a:pPr marL="285750" indent="-285750">
              <a:buFont typeface="Arial"/>
              <a:buChar char="•"/>
            </a:pPr>
            <a:r>
              <a:rPr lang="en-US" b="1" dirty="0" smtClean="0">
                <a:latin typeface="Cambria"/>
                <a:cs typeface="Cambria"/>
              </a:rPr>
              <a:t>Organic vapor respirator</a:t>
            </a:r>
          </a:p>
          <a:p>
            <a:endParaRPr lang="en-US" sz="800" b="1" dirty="0" smtClean="0">
              <a:latin typeface="Cambria"/>
              <a:cs typeface="Cambria"/>
            </a:endParaRPr>
          </a:p>
          <a:p>
            <a:pPr marL="285750" indent="-285750">
              <a:buFont typeface="Arial"/>
              <a:buChar char="•"/>
            </a:pPr>
            <a:r>
              <a:rPr lang="en-US" b="1" dirty="0" smtClean="0">
                <a:latin typeface="Cambria"/>
                <a:cs typeface="Cambria"/>
              </a:rPr>
              <a:t>Dust respirator</a:t>
            </a:r>
          </a:p>
          <a:p>
            <a:endParaRPr lang="en-US" sz="800" b="1" dirty="0">
              <a:latin typeface="Cambria"/>
              <a:cs typeface="Cambria"/>
            </a:endParaRPr>
          </a:p>
          <a:p>
            <a:pPr marL="285750" indent="-285750">
              <a:buFont typeface="Arial"/>
              <a:buChar char="•"/>
            </a:pPr>
            <a:r>
              <a:rPr lang="en-US" b="1" dirty="0" smtClean="0">
                <a:latin typeface="Cambria"/>
                <a:cs typeface="Cambria"/>
              </a:rPr>
              <a:t>Rubber gloves</a:t>
            </a:r>
          </a:p>
          <a:p>
            <a:endParaRPr lang="en-US" sz="800" b="1" dirty="0" smtClean="0">
              <a:latin typeface="Cambria"/>
              <a:cs typeface="Cambria"/>
            </a:endParaRPr>
          </a:p>
          <a:p>
            <a:pPr marL="285750" indent="-285750">
              <a:buFont typeface="Arial"/>
              <a:buChar char="•"/>
            </a:pPr>
            <a:r>
              <a:rPr lang="en-US" b="1" dirty="0" smtClean="0">
                <a:latin typeface="Cambria"/>
                <a:cs typeface="Cambria"/>
              </a:rPr>
              <a:t>Knee pads</a:t>
            </a:r>
          </a:p>
          <a:p>
            <a:endParaRPr lang="en-US" sz="800" b="1" dirty="0" smtClean="0">
              <a:latin typeface="Cambria"/>
              <a:cs typeface="Cambria"/>
            </a:endParaRPr>
          </a:p>
          <a:p>
            <a:pPr marL="285750" indent="-285750">
              <a:buFont typeface="Arial"/>
              <a:buChar char="•"/>
            </a:pPr>
            <a:r>
              <a:rPr lang="en-US" b="1" dirty="0" smtClean="0">
                <a:latin typeface="Cambria"/>
                <a:cs typeface="Cambria"/>
              </a:rPr>
              <a:t>Coveralls </a:t>
            </a:r>
          </a:p>
          <a:p>
            <a:endParaRPr lang="en-US" sz="800" b="1" dirty="0">
              <a:latin typeface="Cambria"/>
              <a:cs typeface="Cambria"/>
            </a:endParaRPr>
          </a:p>
          <a:p>
            <a:pPr marL="285750" indent="-285750">
              <a:buFont typeface="Arial"/>
              <a:buChar char="•"/>
            </a:pPr>
            <a:r>
              <a:rPr lang="en-US" b="1" dirty="0" err="1" smtClean="0">
                <a:latin typeface="Cambria"/>
                <a:cs typeface="Cambria"/>
              </a:rPr>
              <a:t>Tyvek</a:t>
            </a:r>
            <a:r>
              <a:rPr lang="en-US" b="1" dirty="0" smtClean="0">
                <a:latin typeface="Cambria"/>
                <a:cs typeface="Cambria"/>
              </a:rPr>
              <a:t> suit</a:t>
            </a:r>
          </a:p>
          <a:p>
            <a:endParaRPr lang="en-US" sz="800" b="1" dirty="0" smtClean="0">
              <a:latin typeface="Cambria"/>
              <a:cs typeface="Cambria"/>
            </a:endParaRPr>
          </a:p>
          <a:p>
            <a:pPr marL="285750" indent="-285750">
              <a:buFont typeface="Arial"/>
              <a:buChar char="•"/>
            </a:pPr>
            <a:r>
              <a:rPr lang="en-US" b="1" dirty="0" smtClean="0">
                <a:latin typeface="Cambria"/>
                <a:cs typeface="Cambria"/>
              </a:rPr>
              <a:t>Ear plugs</a:t>
            </a:r>
            <a:endParaRPr lang="en-US" b="1" dirty="0">
              <a:latin typeface="Cambria"/>
              <a:cs typeface="Cambria"/>
            </a:endParaRPr>
          </a:p>
        </p:txBody>
      </p:sp>
    </p:spTree>
    <p:extLst>
      <p:ext uri="{BB962C8B-B14F-4D97-AF65-F5344CB8AC3E}">
        <p14:creationId xmlns:p14="http://schemas.microsoft.com/office/powerpoint/2010/main" val="937467271"/>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77019"/>
            <a:ext cx="8229600" cy="1143000"/>
          </a:xfrm>
        </p:spPr>
        <p:txBody>
          <a:bodyPr>
            <a:normAutofit/>
          </a:bodyPr>
          <a:lstStyle/>
          <a:p>
            <a:r>
              <a:rPr lang="en-US" sz="2800" b="1" dirty="0" smtClean="0">
                <a:latin typeface="Cambria"/>
                <a:cs typeface="Cambria"/>
              </a:rPr>
              <a:t>Definition of Ventilation</a:t>
            </a:r>
            <a:endParaRPr lang="en-US" sz="2800" b="1" dirty="0">
              <a:latin typeface="Cambria"/>
              <a:cs typeface="Cambria"/>
            </a:endParaRPr>
          </a:p>
        </p:txBody>
      </p:sp>
      <p:sp>
        <p:nvSpPr>
          <p:cNvPr id="3" name="Content Placeholder 2"/>
          <p:cNvSpPr>
            <a:spLocks noGrp="1"/>
          </p:cNvSpPr>
          <p:nvPr>
            <p:ph idx="1"/>
          </p:nvPr>
        </p:nvSpPr>
        <p:spPr>
          <a:xfrm>
            <a:off x="511628" y="1969105"/>
            <a:ext cx="8229600" cy="4525963"/>
          </a:xfrm>
        </p:spPr>
        <p:txBody>
          <a:bodyPr>
            <a:normAutofit/>
          </a:bodyPr>
          <a:lstStyle/>
          <a:p>
            <a:pPr>
              <a:buFont typeface="Wingdings" charset="2"/>
              <a:buChar char="u"/>
            </a:pPr>
            <a:r>
              <a:rPr lang="en-US" sz="2000" dirty="0" smtClean="0">
                <a:latin typeface="Cambria"/>
                <a:cs typeface="Cambria"/>
              </a:rPr>
              <a:t>“the provision of fresh air to a room, building, etc.”</a:t>
            </a:r>
          </a:p>
          <a:p>
            <a:pPr>
              <a:buFont typeface="Wingdings" charset="2"/>
              <a:buChar char="u"/>
            </a:pPr>
            <a:endParaRPr lang="en-US" sz="2000" dirty="0">
              <a:latin typeface="Cambria"/>
              <a:cs typeface="Cambria"/>
            </a:endParaRPr>
          </a:p>
          <a:p>
            <a:pPr>
              <a:buFont typeface="Wingdings" charset="2"/>
              <a:buChar char="u"/>
            </a:pPr>
            <a:r>
              <a:rPr lang="en-US" sz="2000" dirty="0" smtClean="0">
                <a:latin typeface="Cambria"/>
                <a:cs typeface="Cambria"/>
              </a:rPr>
              <a:t>“the process or act of supplying a house or room continuously with fresh air”</a:t>
            </a:r>
          </a:p>
          <a:p>
            <a:pPr>
              <a:buFont typeface="Wingdings" charset="2"/>
              <a:buChar char="u"/>
            </a:pPr>
            <a:endParaRPr lang="en-US" sz="2000" dirty="0">
              <a:latin typeface="Cambria"/>
              <a:cs typeface="Cambria"/>
            </a:endParaRPr>
          </a:p>
          <a:p>
            <a:pPr>
              <a:buFont typeface="Wingdings" charset="2"/>
              <a:buChar char="u"/>
            </a:pPr>
            <a:r>
              <a:rPr lang="en-US" sz="2000" dirty="0" smtClean="0">
                <a:latin typeface="Cambria"/>
                <a:cs typeface="Cambria"/>
              </a:rPr>
              <a:t>“the replacement of stale or noxious air with fresh air” </a:t>
            </a:r>
          </a:p>
          <a:p>
            <a:pPr>
              <a:buFont typeface="Wingdings" charset="2"/>
              <a:buChar char="u"/>
            </a:pPr>
            <a:endParaRPr lang="en-US" sz="2000" dirty="0">
              <a:latin typeface="Cambria"/>
              <a:cs typeface="Cambria"/>
            </a:endParaRPr>
          </a:p>
          <a:p>
            <a:pPr>
              <a:buFont typeface="Wingdings" charset="2"/>
              <a:buChar char="u"/>
            </a:pPr>
            <a:r>
              <a:rPr lang="en-US" sz="2000" dirty="0" smtClean="0">
                <a:latin typeface="Cambria"/>
                <a:cs typeface="Cambria"/>
              </a:rPr>
              <a:t>“a system or means of providing fresh air”</a:t>
            </a:r>
          </a:p>
          <a:p>
            <a:pPr>
              <a:buFont typeface="Wingdings" charset="2"/>
              <a:buChar char="u"/>
            </a:pPr>
            <a:endParaRPr lang="en-US" sz="2000" dirty="0">
              <a:latin typeface="Cambria"/>
              <a:cs typeface="Cambria"/>
            </a:endParaRPr>
          </a:p>
          <a:p>
            <a:pPr>
              <a:buFont typeface="Wingdings" charset="2"/>
              <a:buChar char="u"/>
            </a:pPr>
            <a:r>
              <a:rPr lang="en-US" sz="2000" dirty="0" smtClean="0">
                <a:latin typeface="Cambria"/>
                <a:cs typeface="Cambria"/>
              </a:rPr>
              <a:t>“the intentional movement of air from outside a building to the inside”</a:t>
            </a:r>
            <a:endParaRPr lang="en-US" sz="2000" dirty="0">
              <a:latin typeface="Cambria"/>
              <a:cs typeface="Cambria"/>
            </a:endParaRPr>
          </a:p>
        </p:txBody>
      </p:sp>
    </p:spTree>
    <p:extLst>
      <p:ext uri="{BB962C8B-B14F-4D97-AF65-F5344CB8AC3E}">
        <p14:creationId xmlns:p14="http://schemas.microsoft.com/office/powerpoint/2010/main" val="1711203893"/>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9333"/>
            <a:ext cx="8229600" cy="1161143"/>
          </a:xfrm>
        </p:spPr>
        <p:txBody>
          <a:bodyPr>
            <a:normAutofit/>
          </a:bodyPr>
          <a:lstStyle/>
          <a:p>
            <a:r>
              <a:rPr lang="en-US" sz="2400" b="1" dirty="0" smtClean="0">
                <a:latin typeface="Cambria"/>
                <a:cs typeface="Cambria"/>
              </a:rPr>
              <a:t>So…why ventilate a crawlspace?</a:t>
            </a:r>
            <a:endParaRPr lang="en-US" sz="2400" b="1" dirty="0">
              <a:latin typeface="Cambria"/>
              <a:cs typeface="Cambria"/>
            </a:endParaRPr>
          </a:p>
        </p:txBody>
      </p:sp>
      <p:sp>
        <p:nvSpPr>
          <p:cNvPr id="3" name="Content Placeholder 2"/>
          <p:cNvSpPr>
            <a:spLocks noGrp="1"/>
          </p:cNvSpPr>
          <p:nvPr>
            <p:ph idx="1"/>
          </p:nvPr>
        </p:nvSpPr>
        <p:spPr>
          <a:xfrm>
            <a:off x="1251857" y="1105468"/>
            <a:ext cx="7434943" cy="8812553"/>
          </a:xfrm>
        </p:spPr>
        <p:txBody>
          <a:bodyPr/>
          <a:lstStyle/>
          <a:p>
            <a:pPr marL="0" indent="0">
              <a:buNone/>
            </a:pPr>
            <a:endParaRPr lang="en-US" sz="2000" dirty="0"/>
          </a:p>
          <a:p>
            <a:pPr>
              <a:buFont typeface="Wingdings" charset="2"/>
              <a:buChar char="u"/>
            </a:pPr>
            <a:r>
              <a:rPr lang="en-US" sz="2000" dirty="0" smtClean="0">
                <a:latin typeface="Cambria"/>
                <a:cs typeface="Cambria"/>
              </a:rPr>
              <a:t>To prevent excess moisture build-up in the crawlspace </a:t>
            </a:r>
            <a:endParaRPr lang="en-US" sz="2000" dirty="0">
              <a:latin typeface="Cambria"/>
              <a:cs typeface="Cambria"/>
            </a:endParaRPr>
          </a:p>
          <a:p>
            <a:endParaRPr lang="en-US" dirty="0" smtClean="0"/>
          </a:p>
          <a:p>
            <a:pPr>
              <a:buFont typeface="Wingdings" charset="2"/>
              <a:buChar char="u"/>
            </a:pPr>
            <a:endParaRPr lang="en-US" dirty="0"/>
          </a:p>
        </p:txBody>
      </p:sp>
      <p:pic>
        <p:nvPicPr>
          <p:cNvPr id="4" name="Picture 3"/>
          <p:cNvPicPr>
            <a:picLocks noChangeAspect="1"/>
          </p:cNvPicPr>
          <p:nvPr/>
        </p:nvPicPr>
        <p:blipFill>
          <a:blip r:embed="rId2"/>
          <a:stretch>
            <a:fillRect/>
          </a:stretch>
        </p:blipFill>
        <p:spPr>
          <a:xfrm>
            <a:off x="2001761" y="2385786"/>
            <a:ext cx="4922762" cy="3692072"/>
          </a:xfrm>
          <a:prstGeom prst="rect">
            <a:avLst/>
          </a:prstGeom>
        </p:spPr>
      </p:pic>
    </p:spTree>
    <p:extLst>
      <p:ext uri="{BB962C8B-B14F-4D97-AF65-F5344CB8AC3E}">
        <p14:creationId xmlns:p14="http://schemas.microsoft.com/office/powerpoint/2010/main" val="1556998525"/>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6096"/>
            <a:ext cx="8229600" cy="804333"/>
          </a:xfrm>
        </p:spPr>
        <p:txBody>
          <a:bodyPr>
            <a:normAutofit/>
          </a:bodyPr>
          <a:lstStyle/>
          <a:p>
            <a:r>
              <a:rPr lang="en-US" sz="2400" b="1" dirty="0" smtClean="0">
                <a:latin typeface="Cambria"/>
                <a:cs typeface="Cambria"/>
              </a:rPr>
              <a:t>Why is excess moisture so important to our customers?</a:t>
            </a:r>
            <a:endParaRPr lang="en-US" sz="2400" b="1" dirty="0">
              <a:latin typeface="Cambria"/>
              <a:cs typeface="Cambria"/>
            </a:endParaRPr>
          </a:p>
        </p:txBody>
      </p:sp>
      <p:sp>
        <p:nvSpPr>
          <p:cNvPr id="3" name="Content Placeholder 2"/>
          <p:cNvSpPr>
            <a:spLocks noGrp="1"/>
          </p:cNvSpPr>
          <p:nvPr>
            <p:ph idx="1"/>
          </p:nvPr>
        </p:nvSpPr>
        <p:spPr>
          <a:xfrm>
            <a:off x="320524" y="870857"/>
            <a:ext cx="8366276" cy="2171095"/>
          </a:xfrm>
        </p:spPr>
        <p:txBody>
          <a:bodyPr>
            <a:normAutofit/>
          </a:bodyPr>
          <a:lstStyle/>
          <a:p>
            <a:pPr marL="0" indent="0">
              <a:buNone/>
            </a:pPr>
            <a:endParaRPr lang="en-US" sz="1400" dirty="0">
              <a:latin typeface="Cambria"/>
              <a:cs typeface="Cambria"/>
            </a:endParaRPr>
          </a:p>
          <a:p>
            <a:pPr marL="0" indent="0">
              <a:buNone/>
            </a:pPr>
            <a:endParaRPr lang="en-US" sz="1400" dirty="0" smtClean="0">
              <a:latin typeface="Cambria"/>
              <a:cs typeface="Cambria"/>
            </a:endParaRPr>
          </a:p>
          <a:p>
            <a:pPr marL="0" indent="0">
              <a:buNone/>
            </a:pPr>
            <a:r>
              <a:rPr lang="en-US" sz="2000" dirty="0" smtClean="0">
                <a:latin typeface="Cambria"/>
                <a:cs typeface="Cambria"/>
              </a:rPr>
              <a:t> </a:t>
            </a:r>
          </a:p>
          <a:p>
            <a:pPr marL="0" indent="0">
              <a:buNone/>
            </a:pPr>
            <a:r>
              <a:rPr lang="en-US" sz="2000" dirty="0" smtClean="0">
                <a:latin typeface="Cambria"/>
                <a:cs typeface="Cambria"/>
              </a:rPr>
              <a:t>       What sort of pests?</a:t>
            </a:r>
          </a:p>
          <a:p>
            <a:pPr marL="0" indent="0">
              <a:buNone/>
            </a:pPr>
            <a:endParaRPr lang="en-US" sz="2000" dirty="0">
              <a:latin typeface="Cambria"/>
              <a:cs typeface="Cambria"/>
            </a:endParaRPr>
          </a:p>
          <a:p>
            <a:endParaRPr lang="en-US" sz="2000" dirty="0" smtClean="0">
              <a:latin typeface="Cambria"/>
              <a:cs typeface="Cambria"/>
            </a:endParaRPr>
          </a:p>
          <a:p>
            <a:pPr marL="0" indent="0">
              <a:buNone/>
            </a:pPr>
            <a:endParaRPr lang="en-US" sz="2000" dirty="0" smtClean="0">
              <a:latin typeface="Cambria"/>
              <a:cs typeface="Cambria"/>
            </a:endParaRPr>
          </a:p>
        </p:txBody>
      </p:sp>
      <p:sp>
        <p:nvSpPr>
          <p:cNvPr id="4" name="TextBox 3"/>
          <p:cNvSpPr txBox="1"/>
          <p:nvPr/>
        </p:nvSpPr>
        <p:spPr>
          <a:xfrm>
            <a:off x="635001" y="2382282"/>
            <a:ext cx="2842383" cy="923330"/>
          </a:xfrm>
          <a:prstGeom prst="rect">
            <a:avLst/>
          </a:prstGeom>
          <a:noFill/>
        </p:spPr>
        <p:txBody>
          <a:bodyPr wrap="square" rtlCol="0">
            <a:spAutoFit/>
          </a:bodyPr>
          <a:lstStyle/>
          <a:p>
            <a:pPr marL="285750" indent="-285750">
              <a:buFont typeface="Arial"/>
              <a:buChar char="•"/>
            </a:pPr>
            <a:r>
              <a:rPr lang="en-US" dirty="0" smtClean="0">
                <a:latin typeface="Cambria"/>
                <a:cs typeface="Cambria"/>
              </a:rPr>
              <a:t>Subterranean termites</a:t>
            </a:r>
          </a:p>
          <a:p>
            <a:pPr marL="285750" indent="-285750">
              <a:buFont typeface="Arial"/>
              <a:buChar char="•"/>
            </a:pPr>
            <a:r>
              <a:rPr lang="en-US" dirty="0" smtClean="0">
                <a:latin typeface="Cambria"/>
                <a:cs typeface="Cambria"/>
              </a:rPr>
              <a:t>Powder post beetles</a:t>
            </a:r>
          </a:p>
          <a:p>
            <a:pPr marL="285750" indent="-285750">
              <a:buFont typeface="Arial"/>
              <a:buChar char="•"/>
            </a:pPr>
            <a:r>
              <a:rPr lang="en-US" dirty="0" smtClean="0">
                <a:latin typeface="Cambria"/>
                <a:cs typeface="Cambria"/>
              </a:rPr>
              <a:t>Wood decay fungi</a:t>
            </a:r>
            <a:endParaRPr lang="en-US" dirty="0">
              <a:latin typeface="Cambria"/>
              <a:cs typeface="Cambria"/>
            </a:endParaRPr>
          </a:p>
        </p:txBody>
      </p:sp>
      <p:sp>
        <p:nvSpPr>
          <p:cNvPr id="5" name="TextBox 4"/>
          <p:cNvSpPr txBox="1"/>
          <p:nvPr/>
        </p:nvSpPr>
        <p:spPr>
          <a:xfrm>
            <a:off x="635001" y="3797425"/>
            <a:ext cx="5860144" cy="1200329"/>
          </a:xfrm>
          <a:prstGeom prst="rect">
            <a:avLst/>
          </a:prstGeom>
          <a:solidFill>
            <a:srgbClr val="FFFFFF"/>
          </a:solidFill>
        </p:spPr>
        <p:txBody>
          <a:bodyPr wrap="square" rtlCol="0">
            <a:spAutoFit/>
          </a:bodyPr>
          <a:lstStyle/>
          <a:p>
            <a:pPr marL="285750" indent="-285750">
              <a:buFont typeface="Arial"/>
              <a:buChar char="•"/>
            </a:pPr>
            <a:r>
              <a:rPr lang="en-US" dirty="0" smtClean="0">
                <a:latin typeface="Cambria"/>
                <a:cs typeface="Cambria"/>
              </a:rPr>
              <a:t>American, Smoky brown and Oriental Cockroaches</a:t>
            </a:r>
          </a:p>
          <a:p>
            <a:pPr marL="285750" indent="-285750">
              <a:buFont typeface="Arial"/>
              <a:buChar char="•"/>
            </a:pPr>
            <a:r>
              <a:rPr lang="en-US" dirty="0" smtClean="0">
                <a:latin typeface="Cambria"/>
                <a:cs typeface="Cambria"/>
              </a:rPr>
              <a:t>Cave and camel crickets</a:t>
            </a:r>
          </a:p>
          <a:p>
            <a:pPr marL="285750" indent="-285750">
              <a:buFont typeface="Arial"/>
              <a:buChar char="•"/>
            </a:pPr>
            <a:r>
              <a:rPr lang="en-US" dirty="0" smtClean="0">
                <a:latin typeface="Cambria"/>
                <a:cs typeface="Cambria"/>
              </a:rPr>
              <a:t>Spiders</a:t>
            </a:r>
          </a:p>
          <a:p>
            <a:pPr marL="285750" indent="-285750">
              <a:buFont typeface="Wingdings" charset="2"/>
              <a:buChar char="Ø"/>
            </a:pPr>
            <a:endParaRPr lang="en-US" dirty="0"/>
          </a:p>
        </p:txBody>
      </p:sp>
      <p:sp>
        <p:nvSpPr>
          <p:cNvPr id="6" name="TextBox 5"/>
          <p:cNvSpPr txBox="1"/>
          <p:nvPr/>
        </p:nvSpPr>
        <p:spPr>
          <a:xfrm>
            <a:off x="320524" y="1092594"/>
            <a:ext cx="9555239" cy="400110"/>
          </a:xfrm>
          <a:prstGeom prst="rect">
            <a:avLst/>
          </a:prstGeom>
          <a:noFill/>
        </p:spPr>
        <p:txBody>
          <a:bodyPr wrap="square" rtlCol="0">
            <a:spAutoFit/>
          </a:bodyPr>
          <a:lstStyle/>
          <a:p>
            <a:pPr marL="285750" indent="-285750">
              <a:buFont typeface="Wingdings" charset="2"/>
              <a:buChar char="u"/>
            </a:pPr>
            <a:r>
              <a:rPr lang="en-US" dirty="0" smtClean="0">
                <a:latin typeface="Cambria"/>
                <a:cs typeface="Cambria"/>
              </a:rPr>
              <a:t>  </a:t>
            </a:r>
            <a:r>
              <a:rPr lang="en-US" sz="2000" dirty="0" smtClean="0">
                <a:latin typeface="Cambria"/>
                <a:cs typeface="Cambria"/>
              </a:rPr>
              <a:t>It’s </a:t>
            </a:r>
            <a:r>
              <a:rPr lang="en-US" sz="2000" dirty="0">
                <a:latin typeface="Cambria"/>
                <a:cs typeface="Cambria"/>
              </a:rPr>
              <a:t>a </a:t>
            </a:r>
            <a:r>
              <a:rPr lang="en-US" sz="2000" b="1" dirty="0">
                <a:latin typeface="Cambria"/>
                <a:cs typeface="Cambria"/>
              </a:rPr>
              <a:t>conducive condition </a:t>
            </a:r>
            <a:r>
              <a:rPr lang="en-US" sz="2000" dirty="0">
                <a:latin typeface="Cambria"/>
                <a:cs typeface="Cambria"/>
              </a:rPr>
              <a:t>that facilitates the development of many </a:t>
            </a:r>
            <a:r>
              <a:rPr lang="en-US" sz="2000" dirty="0" smtClean="0">
                <a:latin typeface="Cambria"/>
                <a:cs typeface="Cambria"/>
              </a:rPr>
              <a:t>pests.</a:t>
            </a:r>
            <a:endParaRPr lang="en-US" sz="2000" dirty="0">
              <a:latin typeface="Cambria"/>
              <a:cs typeface="Cambria"/>
            </a:endParaRPr>
          </a:p>
        </p:txBody>
      </p:sp>
      <p:sp>
        <p:nvSpPr>
          <p:cNvPr id="7" name="TextBox 6"/>
          <p:cNvSpPr txBox="1"/>
          <p:nvPr/>
        </p:nvSpPr>
        <p:spPr>
          <a:xfrm>
            <a:off x="635001" y="5207856"/>
            <a:ext cx="8097761" cy="1477328"/>
          </a:xfrm>
          <a:prstGeom prst="rect">
            <a:avLst/>
          </a:prstGeom>
          <a:noFill/>
        </p:spPr>
        <p:txBody>
          <a:bodyPr wrap="square" rtlCol="0">
            <a:spAutoFit/>
          </a:bodyPr>
          <a:lstStyle/>
          <a:p>
            <a:pPr marL="285750" indent="-285750">
              <a:buFont typeface="Arial"/>
              <a:buChar char="•"/>
            </a:pPr>
            <a:r>
              <a:rPr lang="en-US" dirty="0" smtClean="0">
                <a:latin typeface="Cambria"/>
                <a:cs typeface="Cambria"/>
              </a:rPr>
              <a:t>Spores of molds and mildews present on </a:t>
            </a:r>
          </a:p>
          <a:p>
            <a:r>
              <a:rPr lang="en-US" dirty="0" smtClean="0">
                <a:latin typeface="Cambria"/>
                <a:cs typeface="Cambria"/>
              </a:rPr>
              <a:t>      crawlspace wood and foundation walls  </a:t>
            </a:r>
          </a:p>
          <a:p>
            <a:pPr marL="285750" indent="-285750">
              <a:buFont typeface="Arial"/>
              <a:buChar char="•"/>
            </a:pPr>
            <a:r>
              <a:rPr lang="en-US" dirty="0" smtClean="0">
                <a:latin typeface="Cambria"/>
                <a:cs typeface="Cambria"/>
              </a:rPr>
              <a:t>Malodors created by created by moist soil, molds </a:t>
            </a:r>
          </a:p>
          <a:p>
            <a:r>
              <a:rPr lang="en-US" dirty="0">
                <a:latin typeface="Cambria"/>
                <a:cs typeface="Cambria"/>
              </a:rPr>
              <a:t> </a:t>
            </a:r>
            <a:r>
              <a:rPr lang="en-US" dirty="0" smtClean="0">
                <a:latin typeface="Cambria"/>
                <a:cs typeface="Cambria"/>
              </a:rPr>
              <a:t>     &amp; mildews in a poorly ventilated crawlspace</a:t>
            </a:r>
          </a:p>
          <a:p>
            <a:pPr marL="285750" indent="-285750">
              <a:buFont typeface="Arial"/>
              <a:buChar char="•"/>
            </a:pPr>
            <a:r>
              <a:rPr lang="en-US" dirty="0" smtClean="0">
                <a:latin typeface="Cambria"/>
                <a:cs typeface="Cambria"/>
              </a:rPr>
              <a:t>Soil micro-organisms</a:t>
            </a:r>
            <a:endParaRPr lang="en-US" dirty="0">
              <a:latin typeface="Cambria"/>
              <a:cs typeface="Cambria"/>
            </a:endParaRPr>
          </a:p>
        </p:txBody>
      </p:sp>
      <p:pic>
        <p:nvPicPr>
          <p:cNvPr id="8" name="Picture 7"/>
          <p:cNvPicPr>
            <a:picLocks noChangeAspect="1"/>
          </p:cNvPicPr>
          <p:nvPr/>
        </p:nvPicPr>
        <p:blipFill>
          <a:blip r:embed="rId2"/>
          <a:stretch>
            <a:fillRect/>
          </a:stretch>
        </p:blipFill>
        <p:spPr>
          <a:xfrm rot="16200000">
            <a:off x="3045744" y="2101609"/>
            <a:ext cx="2035793" cy="1355838"/>
          </a:xfrm>
          <a:prstGeom prst="rect">
            <a:avLst/>
          </a:prstGeom>
        </p:spPr>
      </p:pic>
      <p:pic>
        <p:nvPicPr>
          <p:cNvPr id="10" name="Picture 9"/>
          <p:cNvPicPr>
            <a:picLocks noChangeAspect="1"/>
          </p:cNvPicPr>
          <p:nvPr/>
        </p:nvPicPr>
        <p:blipFill>
          <a:blip r:embed="rId3"/>
          <a:stretch>
            <a:fillRect/>
          </a:stretch>
        </p:blipFill>
        <p:spPr>
          <a:xfrm rot="5400000">
            <a:off x="4624743" y="2050642"/>
            <a:ext cx="2035793" cy="1457773"/>
          </a:xfrm>
          <a:prstGeom prst="rect">
            <a:avLst/>
          </a:prstGeom>
        </p:spPr>
      </p:pic>
      <p:pic>
        <p:nvPicPr>
          <p:cNvPr id="13" name="Picture 12"/>
          <p:cNvPicPr>
            <a:picLocks noChangeAspect="1"/>
          </p:cNvPicPr>
          <p:nvPr/>
        </p:nvPicPr>
        <p:blipFill>
          <a:blip r:embed="rId4"/>
          <a:stretch>
            <a:fillRect/>
          </a:stretch>
        </p:blipFill>
        <p:spPr>
          <a:xfrm>
            <a:off x="6537478" y="1761631"/>
            <a:ext cx="2352524" cy="1764393"/>
          </a:xfrm>
          <a:prstGeom prst="rect">
            <a:avLst/>
          </a:prstGeom>
        </p:spPr>
      </p:pic>
      <p:pic>
        <p:nvPicPr>
          <p:cNvPr id="15" name="Picture 14"/>
          <p:cNvPicPr>
            <a:picLocks noChangeAspect="1"/>
          </p:cNvPicPr>
          <p:nvPr/>
        </p:nvPicPr>
        <p:blipFill>
          <a:blip r:embed="rId5"/>
          <a:stretch>
            <a:fillRect/>
          </a:stretch>
        </p:blipFill>
        <p:spPr>
          <a:xfrm>
            <a:off x="3695098" y="4233334"/>
            <a:ext cx="1470855" cy="980570"/>
          </a:xfrm>
          <a:prstGeom prst="rect">
            <a:avLst/>
          </a:prstGeom>
        </p:spPr>
      </p:pic>
      <p:pic>
        <p:nvPicPr>
          <p:cNvPr id="16" name="Picture 15"/>
          <p:cNvPicPr>
            <a:picLocks noChangeAspect="1"/>
          </p:cNvPicPr>
          <p:nvPr/>
        </p:nvPicPr>
        <p:blipFill>
          <a:blip r:embed="rId6"/>
          <a:stretch>
            <a:fillRect/>
          </a:stretch>
        </p:blipFill>
        <p:spPr>
          <a:xfrm>
            <a:off x="5710844" y="4221238"/>
            <a:ext cx="1321364" cy="986618"/>
          </a:xfrm>
          <a:prstGeom prst="rect">
            <a:avLst/>
          </a:prstGeom>
        </p:spPr>
      </p:pic>
      <p:pic>
        <p:nvPicPr>
          <p:cNvPr id="17" name="Picture 16"/>
          <p:cNvPicPr>
            <a:picLocks noChangeAspect="1"/>
          </p:cNvPicPr>
          <p:nvPr/>
        </p:nvPicPr>
        <p:blipFill>
          <a:blip r:embed="rId7"/>
          <a:stretch>
            <a:fillRect/>
          </a:stretch>
        </p:blipFill>
        <p:spPr>
          <a:xfrm>
            <a:off x="7342592" y="4288139"/>
            <a:ext cx="1502051" cy="919717"/>
          </a:xfrm>
          <a:prstGeom prst="rect">
            <a:avLst/>
          </a:prstGeom>
        </p:spPr>
      </p:pic>
      <p:sp>
        <p:nvSpPr>
          <p:cNvPr id="24" name="TextBox 23"/>
          <p:cNvSpPr txBox="1"/>
          <p:nvPr/>
        </p:nvSpPr>
        <p:spPr>
          <a:xfrm>
            <a:off x="3365503" y="4193488"/>
            <a:ext cx="5367259" cy="1046440"/>
          </a:xfrm>
          <a:prstGeom prst="rect">
            <a:avLst/>
          </a:prstGeom>
          <a:solidFill>
            <a:srgbClr val="FFFFFF"/>
          </a:solidFill>
          <a:ln>
            <a:solidFill>
              <a:srgbClr val="FFFFFF"/>
            </a:solidFill>
          </a:ln>
        </p:spPr>
        <p:txBody>
          <a:bodyPr wrap="square" rtlCol="0">
            <a:spAutoFit/>
          </a:bodyPr>
          <a:lstStyle/>
          <a:p>
            <a:endParaRPr lang="en-US" dirty="0" smtClean="0"/>
          </a:p>
          <a:p>
            <a:endParaRPr lang="en-US" dirty="0"/>
          </a:p>
          <a:p>
            <a:endParaRPr lang="en-US" dirty="0" smtClean="0"/>
          </a:p>
          <a:p>
            <a:endParaRPr lang="en-US" sz="800" dirty="0"/>
          </a:p>
        </p:txBody>
      </p:sp>
      <p:pic>
        <p:nvPicPr>
          <p:cNvPr id="25" name="Picture 24"/>
          <p:cNvPicPr>
            <a:picLocks noChangeAspect="1"/>
          </p:cNvPicPr>
          <p:nvPr/>
        </p:nvPicPr>
        <p:blipFill>
          <a:blip r:embed="rId8"/>
          <a:stretch>
            <a:fillRect/>
          </a:stretch>
        </p:blipFill>
        <p:spPr>
          <a:xfrm>
            <a:off x="3522982" y="4156347"/>
            <a:ext cx="1517915" cy="1111331"/>
          </a:xfrm>
          <a:prstGeom prst="rect">
            <a:avLst/>
          </a:prstGeom>
        </p:spPr>
      </p:pic>
      <p:pic>
        <p:nvPicPr>
          <p:cNvPr id="26" name="Picture 25"/>
          <p:cNvPicPr>
            <a:picLocks noChangeAspect="1"/>
          </p:cNvPicPr>
          <p:nvPr/>
        </p:nvPicPr>
        <p:blipFill>
          <a:blip r:embed="rId9"/>
          <a:stretch>
            <a:fillRect/>
          </a:stretch>
        </p:blipFill>
        <p:spPr>
          <a:xfrm>
            <a:off x="5393599" y="4128581"/>
            <a:ext cx="1708646" cy="1139097"/>
          </a:xfrm>
          <a:prstGeom prst="rect">
            <a:avLst/>
          </a:prstGeom>
        </p:spPr>
      </p:pic>
      <p:pic>
        <p:nvPicPr>
          <p:cNvPr id="27" name="Picture 26"/>
          <p:cNvPicPr>
            <a:picLocks noChangeAspect="1"/>
          </p:cNvPicPr>
          <p:nvPr/>
        </p:nvPicPr>
        <p:blipFill>
          <a:blip r:embed="rId10"/>
          <a:stretch>
            <a:fillRect/>
          </a:stretch>
        </p:blipFill>
        <p:spPr>
          <a:xfrm>
            <a:off x="5964968" y="5394476"/>
            <a:ext cx="1467556" cy="1100667"/>
          </a:xfrm>
          <a:prstGeom prst="rect">
            <a:avLst/>
          </a:prstGeom>
        </p:spPr>
      </p:pic>
      <p:pic>
        <p:nvPicPr>
          <p:cNvPr id="28" name="Picture 27"/>
          <p:cNvPicPr>
            <a:picLocks noChangeAspect="1"/>
          </p:cNvPicPr>
          <p:nvPr/>
        </p:nvPicPr>
        <p:blipFill>
          <a:blip r:embed="rId11"/>
          <a:stretch>
            <a:fillRect/>
          </a:stretch>
        </p:blipFill>
        <p:spPr>
          <a:xfrm>
            <a:off x="7603555" y="5394475"/>
            <a:ext cx="1340269" cy="1100668"/>
          </a:xfrm>
          <a:prstGeom prst="rect">
            <a:avLst/>
          </a:prstGeom>
        </p:spPr>
      </p:pic>
      <p:sp>
        <p:nvSpPr>
          <p:cNvPr id="9" name="TextBox 8"/>
          <p:cNvSpPr txBox="1"/>
          <p:nvPr/>
        </p:nvSpPr>
        <p:spPr>
          <a:xfrm>
            <a:off x="3626003" y="1987915"/>
            <a:ext cx="4951242" cy="1231106"/>
          </a:xfrm>
          <a:prstGeom prst="rect">
            <a:avLst/>
          </a:prstGeom>
          <a:solidFill>
            <a:schemeClr val="bg1"/>
          </a:solidFill>
          <a:ln>
            <a:solidFill>
              <a:schemeClr val="bg1"/>
            </a:solidFill>
          </a:ln>
        </p:spPr>
        <p:txBody>
          <a:bodyPr wrap="square" rtlCol="0">
            <a:spAutoFit/>
          </a:bodyPr>
          <a:lstStyle/>
          <a:p>
            <a:endParaRPr lang="en-US" dirty="0" smtClean="0"/>
          </a:p>
          <a:p>
            <a:pPr algn="ctr"/>
            <a:r>
              <a:rPr lang="en-US" sz="2800" b="1" dirty="0" smtClean="0">
                <a:latin typeface="Cambria"/>
                <a:cs typeface="Cambria"/>
              </a:rPr>
              <a:t>Structural Damage</a:t>
            </a:r>
          </a:p>
          <a:p>
            <a:pPr algn="ctr"/>
            <a:endParaRPr lang="en-US" sz="2800" b="1" dirty="0">
              <a:latin typeface="Cambria"/>
              <a:cs typeface="Cambria"/>
            </a:endParaRPr>
          </a:p>
        </p:txBody>
      </p:sp>
      <p:sp>
        <p:nvSpPr>
          <p:cNvPr id="11" name="TextBox 10"/>
          <p:cNvSpPr txBox="1"/>
          <p:nvPr/>
        </p:nvSpPr>
        <p:spPr>
          <a:xfrm>
            <a:off x="3782800" y="4181777"/>
            <a:ext cx="4949962" cy="1231106"/>
          </a:xfrm>
          <a:prstGeom prst="rect">
            <a:avLst/>
          </a:prstGeom>
          <a:solidFill>
            <a:srgbClr val="FFFFFF"/>
          </a:solidFill>
          <a:ln>
            <a:solidFill>
              <a:srgbClr val="FFFFFF"/>
            </a:solidFill>
          </a:ln>
        </p:spPr>
        <p:txBody>
          <a:bodyPr wrap="square" rtlCol="0">
            <a:spAutoFit/>
          </a:bodyPr>
          <a:lstStyle/>
          <a:p>
            <a:endParaRPr lang="en-US" dirty="0" smtClean="0"/>
          </a:p>
          <a:p>
            <a:pPr algn="ctr"/>
            <a:r>
              <a:rPr lang="en-US" sz="2800" b="1" dirty="0" smtClean="0">
                <a:latin typeface="Cambria"/>
                <a:cs typeface="Cambria"/>
              </a:rPr>
              <a:t>Nuisan</a:t>
            </a:r>
            <a:r>
              <a:rPr lang="en-US" sz="2800" b="1" dirty="0">
                <a:latin typeface="Cambria"/>
                <a:cs typeface="Cambria"/>
              </a:rPr>
              <a:t>c</a:t>
            </a:r>
            <a:r>
              <a:rPr lang="en-US" sz="2800" b="1" dirty="0" smtClean="0">
                <a:latin typeface="Cambria"/>
                <a:cs typeface="Cambria"/>
              </a:rPr>
              <a:t>e/ Health</a:t>
            </a:r>
          </a:p>
          <a:p>
            <a:pPr algn="ctr"/>
            <a:endParaRPr lang="en-US" sz="2800" dirty="0"/>
          </a:p>
        </p:txBody>
      </p:sp>
    </p:spTree>
    <p:extLst>
      <p:ext uri="{BB962C8B-B14F-4D97-AF65-F5344CB8AC3E}">
        <p14:creationId xmlns:p14="http://schemas.microsoft.com/office/powerpoint/2010/main" val="651915278"/>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0" end="0"/>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
                                            <p:txEl>
                                              <p:pRg st="1" end="1"/>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6"/>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7">
                                            <p:txEl>
                                              <p:pRg st="0" end="0"/>
                                            </p:txEl>
                                          </p:spTgt>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7">
                                            <p:txEl>
                                              <p:pRg st="1" end="1"/>
                                            </p:txEl>
                                          </p:spTgt>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7">
                                            <p:txEl>
                                              <p:pRg st="2" end="2"/>
                                            </p:txEl>
                                          </p:spTgt>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7">
                                            <p:txEl>
                                              <p:pRg st="3" end="3"/>
                                            </p:txEl>
                                          </p:spTgt>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27"/>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28"/>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9"/>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9" grpId="0" animBg="1"/>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latin typeface="Cambria"/>
                <a:cs typeface="Cambria"/>
              </a:rPr>
              <a:t>Some other reasons why excess moisture is so important to our customers</a:t>
            </a:r>
            <a:endParaRPr lang="en-US" sz="2400" b="1" dirty="0">
              <a:latin typeface="Cambria"/>
              <a:cs typeface="Cambria"/>
            </a:endParaRPr>
          </a:p>
        </p:txBody>
      </p:sp>
      <p:sp>
        <p:nvSpPr>
          <p:cNvPr id="3" name="Content Placeholder 2"/>
          <p:cNvSpPr>
            <a:spLocks noGrp="1"/>
          </p:cNvSpPr>
          <p:nvPr>
            <p:ph idx="1"/>
          </p:nvPr>
        </p:nvSpPr>
        <p:spPr/>
        <p:txBody>
          <a:bodyPr>
            <a:normAutofit/>
          </a:bodyPr>
          <a:lstStyle/>
          <a:p>
            <a:pPr marL="0" indent="0">
              <a:buNone/>
            </a:pPr>
            <a:endParaRPr lang="en-US" sz="2000" dirty="0"/>
          </a:p>
        </p:txBody>
      </p:sp>
      <p:sp>
        <p:nvSpPr>
          <p:cNvPr id="4" name="TextBox 3"/>
          <p:cNvSpPr txBox="1"/>
          <p:nvPr/>
        </p:nvSpPr>
        <p:spPr>
          <a:xfrm>
            <a:off x="457200" y="3381335"/>
            <a:ext cx="8021562" cy="646331"/>
          </a:xfrm>
          <a:prstGeom prst="rect">
            <a:avLst/>
          </a:prstGeom>
          <a:noFill/>
        </p:spPr>
        <p:txBody>
          <a:bodyPr wrap="square" rtlCol="0">
            <a:spAutoFit/>
          </a:bodyPr>
          <a:lstStyle/>
          <a:p>
            <a:pPr marL="285750" indent="-285750">
              <a:buFont typeface="Arial"/>
              <a:buChar char="•"/>
            </a:pPr>
            <a:r>
              <a:rPr lang="en-US" b="1" dirty="0" smtClean="0">
                <a:latin typeface="Cambria"/>
                <a:cs typeface="Cambria"/>
              </a:rPr>
              <a:t>Buckling of flooring </a:t>
            </a:r>
          </a:p>
          <a:p>
            <a:endParaRPr lang="en-US" b="1" dirty="0">
              <a:latin typeface="Cambria"/>
              <a:cs typeface="Cambria"/>
            </a:endParaRPr>
          </a:p>
        </p:txBody>
      </p:sp>
      <p:pic>
        <p:nvPicPr>
          <p:cNvPr id="5" name="Picture 4"/>
          <p:cNvPicPr>
            <a:picLocks noChangeAspect="1"/>
          </p:cNvPicPr>
          <p:nvPr/>
        </p:nvPicPr>
        <p:blipFill>
          <a:blip r:embed="rId2"/>
          <a:stretch>
            <a:fillRect/>
          </a:stretch>
        </p:blipFill>
        <p:spPr>
          <a:xfrm>
            <a:off x="3269813" y="1883391"/>
            <a:ext cx="5211148" cy="3908361"/>
          </a:xfrm>
          <a:prstGeom prst="rect">
            <a:avLst/>
          </a:prstGeom>
        </p:spPr>
      </p:pic>
    </p:spTree>
    <p:extLst>
      <p:ext uri="{BB962C8B-B14F-4D97-AF65-F5344CB8AC3E}">
        <p14:creationId xmlns:p14="http://schemas.microsoft.com/office/powerpoint/2010/main" val="1103386070"/>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latin typeface="Cambria"/>
                <a:cs typeface="Cambria"/>
              </a:rPr>
              <a:t>Some other reasons why excess moisture is so important to our customers</a:t>
            </a:r>
            <a:endParaRPr lang="en-US" sz="2400" b="1" dirty="0">
              <a:latin typeface="Cambria"/>
              <a:cs typeface="Cambria"/>
            </a:endParaRPr>
          </a:p>
        </p:txBody>
      </p:sp>
      <p:sp>
        <p:nvSpPr>
          <p:cNvPr id="3" name="Content Placeholder 2"/>
          <p:cNvSpPr>
            <a:spLocks noGrp="1"/>
          </p:cNvSpPr>
          <p:nvPr>
            <p:ph idx="1"/>
          </p:nvPr>
        </p:nvSpPr>
        <p:spPr/>
        <p:txBody>
          <a:bodyPr>
            <a:normAutofit/>
          </a:bodyPr>
          <a:lstStyle/>
          <a:p>
            <a:pPr marL="0" indent="0">
              <a:buNone/>
            </a:pPr>
            <a:endParaRPr lang="en-US" sz="2000" dirty="0"/>
          </a:p>
        </p:txBody>
      </p:sp>
      <p:sp>
        <p:nvSpPr>
          <p:cNvPr id="4" name="TextBox 3"/>
          <p:cNvSpPr txBox="1"/>
          <p:nvPr/>
        </p:nvSpPr>
        <p:spPr>
          <a:xfrm>
            <a:off x="457200" y="1521610"/>
            <a:ext cx="8021562" cy="923330"/>
          </a:xfrm>
          <a:prstGeom prst="rect">
            <a:avLst/>
          </a:prstGeom>
          <a:noFill/>
        </p:spPr>
        <p:txBody>
          <a:bodyPr wrap="square" rtlCol="0">
            <a:spAutoFit/>
          </a:bodyPr>
          <a:lstStyle/>
          <a:p>
            <a:pPr marL="285750" indent="-285750">
              <a:buFont typeface="Arial"/>
              <a:buChar char="•"/>
            </a:pPr>
            <a:endParaRPr lang="en-US" dirty="0">
              <a:latin typeface="Cambria"/>
              <a:cs typeface="Cambria"/>
            </a:endParaRPr>
          </a:p>
          <a:p>
            <a:pPr marL="285750" indent="-285750">
              <a:buFont typeface="Arial"/>
              <a:buChar char="•"/>
            </a:pPr>
            <a:r>
              <a:rPr lang="en-US" b="1" dirty="0" smtClean="0">
                <a:latin typeface="Cambria"/>
                <a:cs typeface="Cambria"/>
              </a:rPr>
              <a:t>Rusting of pipes, ducts and furnace</a:t>
            </a:r>
          </a:p>
          <a:p>
            <a:endParaRPr lang="en-US" dirty="0">
              <a:latin typeface="Cambria"/>
              <a:cs typeface="Cambria"/>
            </a:endParaRPr>
          </a:p>
        </p:txBody>
      </p:sp>
      <p:pic>
        <p:nvPicPr>
          <p:cNvPr id="6" name="Picture 5"/>
          <p:cNvPicPr>
            <a:picLocks noChangeAspect="1"/>
          </p:cNvPicPr>
          <p:nvPr/>
        </p:nvPicPr>
        <p:blipFill>
          <a:blip r:embed="rId2"/>
          <a:stretch>
            <a:fillRect/>
          </a:stretch>
        </p:blipFill>
        <p:spPr>
          <a:xfrm>
            <a:off x="457200" y="2749711"/>
            <a:ext cx="3776297" cy="2832223"/>
          </a:xfrm>
          <a:prstGeom prst="rect">
            <a:avLst/>
          </a:prstGeom>
        </p:spPr>
      </p:pic>
      <p:pic>
        <p:nvPicPr>
          <p:cNvPr id="7" name="Picture 6"/>
          <p:cNvPicPr>
            <a:picLocks noChangeAspect="1"/>
          </p:cNvPicPr>
          <p:nvPr/>
        </p:nvPicPr>
        <p:blipFill>
          <a:blip r:embed="rId3"/>
          <a:stretch>
            <a:fillRect/>
          </a:stretch>
        </p:blipFill>
        <p:spPr>
          <a:xfrm>
            <a:off x="4894899" y="2749711"/>
            <a:ext cx="3791902" cy="2832223"/>
          </a:xfrm>
          <a:prstGeom prst="rect">
            <a:avLst/>
          </a:prstGeom>
        </p:spPr>
      </p:pic>
    </p:spTree>
    <p:extLst>
      <p:ext uri="{BB962C8B-B14F-4D97-AF65-F5344CB8AC3E}">
        <p14:creationId xmlns:p14="http://schemas.microsoft.com/office/powerpoint/2010/main" val="1550275112"/>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latin typeface="Cambria"/>
                <a:cs typeface="Cambria"/>
              </a:rPr>
              <a:t>Some other reasons why excess moisture is so important to our customers</a:t>
            </a:r>
            <a:endParaRPr lang="en-US" sz="2400" b="1" dirty="0">
              <a:latin typeface="Cambria"/>
              <a:cs typeface="Cambria"/>
            </a:endParaRPr>
          </a:p>
        </p:txBody>
      </p:sp>
      <p:sp>
        <p:nvSpPr>
          <p:cNvPr id="4" name="TextBox 3"/>
          <p:cNvSpPr txBox="1"/>
          <p:nvPr/>
        </p:nvSpPr>
        <p:spPr>
          <a:xfrm>
            <a:off x="457200" y="1578916"/>
            <a:ext cx="7680476" cy="3693319"/>
          </a:xfrm>
          <a:prstGeom prst="rect">
            <a:avLst/>
          </a:prstGeom>
          <a:noFill/>
        </p:spPr>
        <p:txBody>
          <a:bodyPr wrap="square" rtlCol="0">
            <a:spAutoFit/>
          </a:bodyPr>
          <a:lstStyle/>
          <a:p>
            <a:pPr marL="285750" indent="-285750">
              <a:buFont typeface="Arial"/>
              <a:buChar char="•"/>
            </a:pPr>
            <a:endParaRPr lang="en-US" dirty="0">
              <a:latin typeface="Cambria"/>
              <a:cs typeface="Cambria"/>
            </a:endParaRPr>
          </a:p>
          <a:p>
            <a:pPr marL="285750" indent="-285750">
              <a:buFont typeface="Arial"/>
              <a:buChar char="•"/>
            </a:pPr>
            <a:endParaRPr lang="en-US" dirty="0">
              <a:latin typeface="Cambria"/>
              <a:cs typeface="Cambria"/>
            </a:endParaRPr>
          </a:p>
          <a:p>
            <a:pPr marL="285750" indent="-285750">
              <a:buFont typeface="Arial"/>
              <a:buChar char="•"/>
            </a:pPr>
            <a:r>
              <a:rPr lang="en-US" b="1" dirty="0" smtClean="0">
                <a:latin typeface="Cambria"/>
                <a:cs typeface="Cambria"/>
              </a:rPr>
              <a:t>Wet floor insulation has </a:t>
            </a:r>
          </a:p>
          <a:p>
            <a:r>
              <a:rPr lang="en-US" b="1" dirty="0">
                <a:latin typeface="Cambria"/>
                <a:cs typeface="Cambria"/>
              </a:rPr>
              <a:t> </a:t>
            </a:r>
            <a:r>
              <a:rPr lang="en-US" b="1" dirty="0" smtClean="0">
                <a:latin typeface="Cambria"/>
                <a:cs typeface="Cambria"/>
              </a:rPr>
              <a:t>     a lower R value</a:t>
            </a:r>
            <a:r>
              <a:rPr lang="en-US" b="1" dirty="0">
                <a:latin typeface="Cambria"/>
                <a:cs typeface="Cambria"/>
              </a:rPr>
              <a:t> </a:t>
            </a:r>
            <a:r>
              <a:rPr lang="en-US" b="1" dirty="0" smtClean="0">
                <a:latin typeface="Cambria"/>
                <a:cs typeface="Cambria"/>
              </a:rPr>
              <a:t>than dry </a:t>
            </a:r>
          </a:p>
          <a:p>
            <a:r>
              <a:rPr lang="en-US" b="1" dirty="0">
                <a:latin typeface="Cambria"/>
                <a:cs typeface="Cambria"/>
              </a:rPr>
              <a:t> </a:t>
            </a:r>
            <a:r>
              <a:rPr lang="en-US" b="1" dirty="0" smtClean="0">
                <a:latin typeface="Cambria"/>
                <a:cs typeface="Cambria"/>
              </a:rPr>
              <a:t>     floor insulation</a:t>
            </a:r>
            <a:r>
              <a:rPr lang="en-US" dirty="0" smtClean="0">
                <a:latin typeface="Cambria"/>
                <a:cs typeface="Cambria"/>
              </a:rPr>
              <a:t>. </a:t>
            </a:r>
          </a:p>
          <a:p>
            <a:endParaRPr lang="en-US" dirty="0">
              <a:latin typeface="Cambria"/>
              <a:cs typeface="Cambria"/>
            </a:endParaRPr>
          </a:p>
          <a:p>
            <a:r>
              <a:rPr lang="en-US" dirty="0" smtClean="0">
                <a:latin typeface="Cambria"/>
                <a:cs typeface="Cambria"/>
              </a:rPr>
              <a:t>      Wet insulation doesn’t </a:t>
            </a:r>
          </a:p>
          <a:p>
            <a:r>
              <a:rPr lang="en-US" dirty="0">
                <a:latin typeface="Cambria"/>
                <a:cs typeface="Cambria"/>
              </a:rPr>
              <a:t> </a:t>
            </a:r>
            <a:r>
              <a:rPr lang="en-US" dirty="0" smtClean="0">
                <a:latin typeface="Cambria"/>
                <a:cs typeface="Cambria"/>
              </a:rPr>
              <a:t>     insulate the home as well</a:t>
            </a:r>
          </a:p>
          <a:p>
            <a:r>
              <a:rPr lang="en-US" dirty="0">
                <a:latin typeface="Cambria"/>
                <a:cs typeface="Cambria"/>
              </a:rPr>
              <a:t> </a:t>
            </a:r>
            <a:r>
              <a:rPr lang="en-US" dirty="0" smtClean="0">
                <a:latin typeface="Cambria"/>
                <a:cs typeface="Cambria"/>
              </a:rPr>
              <a:t>     as dry insulation. It cost   </a:t>
            </a:r>
          </a:p>
          <a:p>
            <a:r>
              <a:rPr lang="en-US" dirty="0">
                <a:latin typeface="Cambria"/>
                <a:cs typeface="Cambria"/>
              </a:rPr>
              <a:t> </a:t>
            </a:r>
            <a:r>
              <a:rPr lang="en-US" dirty="0" smtClean="0">
                <a:latin typeface="Cambria"/>
                <a:cs typeface="Cambria"/>
              </a:rPr>
              <a:t>     more to heat and air- </a:t>
            </a:r>
          </a:p>
          <a:p>
            <a:r>
              <a:rPr lang="en-US" b="1" dirty="0">
                <a:latin typeface="Cambria"/>
                <a:cs typeface="Cambria"/>
              </a:rPr>
              <a:t> </a:t>
            </a:r>
            <a:r>
              <a:rPr lang="en-US" b="1" dirty="0" smtClean="0">
                <a:latin typeface="Cambria"/>
                <a:cs typeface="Cambria"/>
              </a:rPr>
              <a:t>     </a:t>
            </a:r>
            <a:r>
              <a:rPr lang="en-US" dirty="0" smtClean="0">
                <a:latin typeface="Cambria"/>
                <a:cs typeface="Cambria"/>
              </a:rPr>
              <a:t>condition the home </a:t>
            </a:r>
          </a:p>
          <a:p>
            <a:r>
              <a:rPr lang="en-US" dirty="0">
                <a:latin typeface="Cambria"/>
                <a:cs typeface="Cambria"/>
              </a:rPr>
              <a:t> </a:t>
            </a:r>
            <a:r>
              <a:rPr lang="en-US" dirty="0" smtClean="0">
                <a:latin typeface="Cambria"/>
                <a:cs typeface="Cambria"/>
              </a:rPr>
              <a:t>     when insulation is wet.</a:t>
            </a:r>
          </a:p>
          <a:p>
            <a:endParaRPr lang="en-US" dirty="0">
              <a:latin typeface="Cambria"/>
              <a:cs typeface="Cambria"/>
            </a:endParaRPr>
          </a:p>
        </p:txBody>
      </p:sp>
      <p:pic>
        <p:nvPicPr>
          <p:cNvPr id="6" name="Picture 5"/>
          <p:cNvPicPr>
            <a:picLocks noChangeAspect="1"/>
          </p:cNvPicPr>
          <p:nvPr/>
        </p:nvPicPr>
        <p:blipFill>
          <a:blip r:embed="rId3"/>
          <a:stretch>
            <a:fillRect/>
          </a:stretch>
        </p:blipFill>
        <p:spPr>
          <a:xfrm>
            <a:off x="4067503" y="1963791"/>
            <a:ext cx="4411259" cy="3308444"/>
          </a:xfrm>
          <a:prstGeom prst="rect">
            <a:avLst/>
          </a:prstGeom>
        </p:spPr>
      </p:pic>
      <p:pic>
        <p:nvPicPr>
          <p:cNvPr id="7" name="Content Placeholder 4"/>
          <p:cNvPicPr>
            <a:picLocks noChangeAspect="1"/>
          </p:cNvPicPr>
          <p:nvPr/>
        </p:nvPicPr>
        <p:blipFill>
          <a:blip r:embed="rId4"/>
          <a:srcRect l="-86213" r="-86213"/>
          <a:stretch>
            <a:fillRect/>
          </a:stretch>
        </p:blipFill>
        <p:spPr>
          <a:xfrm>
            <a:off x="-2142699" y="1238590"/>
            <a:ext cx="8229600" cy="4525963"/>
          </a:xfrm>
          <a:prstGeom prst="rect">
            <a:avLst/>
          </a:prstGeom>
        </p:spPr>
      </p:pic>
    </p:spTree>
    <p:extLst>
      <p:ext uri="{BB962C8B-B14F-4D97-AF65-F5344CB8AC3E}">
        <p14:creationId xmlns:p14="http://schemas.microsoft.com/office/powerpoint/2010/main" val="2694559346"/>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5660"/>
            <a:ext cx="8229600" cy="957144"/>
          </a:xfrm>
        </p:spPr>
        <p:txBody>
          <a:bodyPr>
            <a:normAutofit/>
          </a:bodyPr>
          <a:lstStyle/>
          <a:p>
            <a:r>
              <a:rPr lang="en-US" sz="2400" b="1" dirty="0" smtClean="0">
                <a:latin typeface="Cambria"/>
                <a:cs typeface="Cambria"/>
              </a:rPr>
              <a:t>A last reason why excess moisture is so important to our customers</a:t>
            </a:r>
            <a:endParaRPr lang="en-US" sz="2400" b="1" dirty="0">
              <a:latin typeface="Cambria"/>
              <a:cs typeface="Cambria"/>
            </a:endParaRPr>
          </a:p>
        </p:txBody>
      </p:sp>
      <p:sp>
        <p:nvSpPr>
          <p:cNvPr id="4" name="TextBox 3"/>
          <p:cNvSpPr txBox="1"/>
          <p:nvPr/>
        </p:nvSpPr>
        <p:spPr>
          <a:xfrm>
            <a:off x="558010" y="2141194"/>
            <a:ext cx="7577666" cy="2308324"/>
          </a:xfrm>
          <a:prstGeom prst="rect">
            <a:avLst/>
          </a:prstGeom>
          <a:noFill/>
        </p:spPr>
        <p:txBody>
          <a:bodyPr wrap="square" rtlCol="0">
            <a:spAutoFit/>
          </a:bodyPr>
          <a:lstStyle/>
          <a:p>
            <a:pPr marL="285750" indent="-285750">
              <a:buFont typeface="Arial"/>
              <a:buChar char="•"/>
            </a:pPr>
            <a:endParaRPr lang="en-US" dirty="0">
              <a:latin typeface="Cambria"/>
              <a:cs typeface="Cambria"/>
            </a:endParaRPr>
          </a:p>
          <a:p>
            <a:pPr marL="285750" indent="-285750">
              <a:buFont typeface="Arial"/>
              <a:buChar char="•"/>
            </a:pPr>
            <a:endParaRPr lang="en-US" dirty="0">
              <a:latin typeface="Cambria"/>
              <a:cs typeface="Cambria"/>
            </a:endParaRPr>
          </a:p>
          <a:p>
            <a:endParaRPr lang="en-US" dirty="0">
              <a:latin typeface="Cambria"/>
              <a:cs typeface="Cambria"/>
            </a:endParaRPr>
          </a:p>
          <a:p>
            <a:pPr marL="285750" indent="-285750">
              <a:buFont typeface="Arial"/>
              <a:buChar char="•"/>
            </a:pPr>
            <a:r>
              <a:rPr lang="en-US" b="1" dirty="0">
                <a:latin typeface="Cambria"/>
                <a:cs typeface="Cambria"/>
              </a:rPr>
              <a:t>Excess use of </a:t>
            </a:r>
            <a:r>
              <a:rPr lang="en-US" b="1" dirty="0" smtClean="0">
                <a:latin typeface="Cambria"/>
                <a:cs typeface="Cambria"/>
              </a:rPr>
              <a:t>energy</a:t>
            </a:r>
          </a:p>
          <a:p>
            <a:r>
              <a:rPr lang="en-US" b="1" dirty="0" smtClean="0">
                <a:latin typeface="Cambria"/>
                <a:cs typeface="Cambria"/>
              </a:rPr>
              <a:t> </a:t>
            </a:r>
            <a:endParaRPr lang="en-US" b="1" dirty="0">
              <a:latin typeface="Cambria"/>
              <a:cs typeface="Cambria"/>
            </a:endParaRPr>
          </a:p>
          <a:p>
            <a:r>
              <a:rPr lang="en-US" dirty="0">
                <a:latin typeface="Cambria"/>
                <a:cs typeface="Cambria"/>
              </a:rPr>
              <a:t>      (it costs less to air- </a:t>
            </a:r>
          </a:p>
          <a:p>
            <a:r>
              <a:rPr lang="en-US" dirty="0">
                <a:latin typeface="Cambria"/>
                <a:cs typeface="Cambria"/>
              </a:rPr>
              <a:t>      condition dry air </a:t>
            </a:r>
          </a:p>
          <a:p>
            <a:r>
              <a:rPr lang="en-US" dirty="0">
                <a:latin typeface="Cambria"/>
                <a:cs typeface="Cambria"/>
              </a:rPr>
              <a:t>      than </a:t>
            </a:r>
            <a:r>
              <a:rPr lang="en-US" dirty="0" smtClean="0">
                <a:latin typeface="Cambria"/>
                <a:cs typeface="Cambria"/>
              </a:rPr>
              <a:t>it does wet </a:t>
            </a:r>
            <a:r>
              <a:rPr lang="en-US" dirty="0">
                <a:latin typeface="Cambria"/>
                <a:cs typeface="Cambria"/>
              </a:rPr>
              <a:t>air)  </a:t>
            </a:r>
          </a:p>
        </p:txBody>
      </p:sp>
      <p:sp>
        <p:nvSpPr>
          <p:cNvPr id="6" name="TextBox 5"/>
          <p:cNvSpPr txBox="1"/>
          <p:nvPr/>
        </p:nvSpPr>
        <p:spPr>
          <a:xfrm>
            <a:off x="4033761" y="4677281"/>
            <a:ext cx="4481286" cy="1754326"/>
          </a:xfrm>
          <a:prstGeom prst="rect">
            <a:avLst/>
          </a:prstGeom>
          <a:noFill/>
          <a:ln>
            <a:solidFill>
              <a:schemeClr val="tx1"/>
            </a:solidFill>
          </a:ln>
        </p:spPr>
        <p:txBody>
          <a:bodyPr wrap="square" rtlCol="0">
            <a:spAutoFit/>
          </a:bodyPr>
          <a:lstStyle/>
          <a:p>
            <a:r>
              <a:rPr lang="en-US" dirty="0" smtClean="0">
                <a:latin typeface="Cambria"/>
                <a:cs typeface="Cambria"/>
              </a:rPr>
              <a:t>  On </a:t>
            </a:r>
            <a:r>
              <a:rPr lang="en-US" dirty="0">
                <a:latin typeface="Cambria"/>
                <a:cs typeface="Cambria"/>
              </a:rPr>
              <a:t>a warm summers day, if the humidity </a:t>
            </a:r>
            <a:r>
              <a:rPr lang="en-US" dirty="0" smtClean="0">
                <a:latin typeface="Cambria"/>
                <a:cs typeface="Cambria"/>
              </a:rPr>
              <a:t>   </a:t>
            </a:r>
          </a:p>
          <a:p>
            <a:r>
              <a:rPr lang="en-US" dirty="0" smtClean="0">
                <a:latin typeface="Cambria"/>
                <a:cs typeface="Cambria"/>
              </a:rPr>
              <a:t>  inside </a:t>
            </a:r>
            <a:r>
              <a:rPr lang="en-US" dirty="0">
                <a:latin typeface="Cambria"/>
                <a:cs typeface="Cambria"/>
              </a:rPr>
              <a:t>the home increases, the air will hold </a:t>
            </a:r>
            <a:endParaRPr lang="en-US" dirty="0" smtClean="0">
              <a:latin typeface="Cambria"/>
              <a:cs typeface="Cambria"/>
            </a:endParaRPr>
          </a:p>
          <a:p>
            <a:r>
              <a:rPr lang="en-US" dirty="0" smtClean="0">
                <a:latin typeface="Cambria"/>
                <a:cs typeface="Cambria"/>
              </a:rPr>
              <a:t>  more </a:t>
            </a:r>
            <a:r>
              <a:rPr lang="en-US" dirty="0">
                <a:latin typeface="Cambria"/>
                <a:cs typeface="Cambria"/>
              </a:rPr>
              <a:t>heat and the air conditioner will </a:t>
            </a:r>
            <a:endParaRPr lang="en-US" dirty="0" smtClean="0">
              <a:latin typeface="Cambria"/>
              <a:cs typeface="Cambria"/>
            </a:endParaRPr>
          </a:p>
          <a:p>
            <a:r>
              <a:rPr lang="en-US" dirty="0" smtClean="0">
                <a:latin typeface="Cambria"/>
                <a:cs typeface="Cambria"/>
              </a:rPr>
              <a:t>  need </a:t>
            </a:r>
            <a:r>
              <a:rPr lang="en-US" dirty="0">
                <a:latin typeface="Cambria"/>
                <a:cs typeface="Cambria"/>
              </a:rPr>
              <a:t>to run longer to offset both the </a:t>
            </a:r>
            <a:endParaRPr lang="en-US" dirty="0" smtClean="0">
              <a:latin typeface="Cambria"/>
              <a:cs typeface="Cambria"/>
            </a:endParaRPr>
          </a:p>
          <a:p>
            <a:r>
              <a:rPr lang="en-US" dirty="0" smtClean="0">
                <a:latin typeface="Cambria"/>
                <a:cs typeface="Cambria"/>
              </a:rPr>
              <a:t>  humidity </a:t>
            </a:r>
            <a:r>
              <a:rPr lang="en-US" dirty="0">
                <a:latin typeface="Cambria"/>
                <a:cs typeface="Cambria"/>
              </a:rPr>
              <a:t>and the warm air</a:t>
            </a:r>
            <a:r>
              <a:rPr lang="en-US" dirty="0" smtClean="0">
                <a:latin typeface="Cambria"/>
                <a:cs typeface="Cambria"/>
              </a:rPr>
              <a:t>.  </a:t>
            </a:r>
            <a:endParaRPr lang="en-US" b="1" dirty="0">
              <a:latin typeface="Cambria"/>
              <a:cs typeface="Cambria"/>
            </a:endParaRPr>
          </a:p>
          <a:p>
            <a:endParaRPr lang="en-US" b="1" dirty="0">
              <a:latin typeface="Cambria"/>
              <a:cs typeface="Cambria"/>
            </a:endParaRPr>
          </a:p>
        </p:txBody>
      </p:sp>
      <p:sp>
        <p:nvSpPr>
          <p:cNvPr id="8" name="TextBox 7"/>
          <p:cNvSpPr txBox="1"/>
          <p:nvPr/>
        </p:nvSpPr>
        <p:spPr>
          <a:xfrm>
            <a:off x="3713238" y="1481667"/>
            <a:ext cx="768048" cy="369332"/>
          </a:xfrm>
          <a:prstGeom prst="rect">
            <a:avLst/>
          </a:prstGeom>
          <a:solidFill>
            <a:srgbClr val="FFFFFF"/>
          </a:solidFill>
          <a:ln>
            <a:solidFill>
              <a:srgbClr val="FFFFFF"/>
            </a:solidFill>
          </a:ln>
        </p:spPr>
        <p:txBody>
          <a:bodyPr wrap="square" rtlCol="0">
            <a:spAutoFit/>
          </a:bodyPr>
          <a:lstStyle/>
          <a:p>
            <a:endParaRPr lang="en-US" dirty="0"/>
          </a:p>
        </p:txBody>
      </p:sp>
      <p:sp>
        <p:nvSpPr>
          <p:cNvPr id="9" name="TextBox 8"/>
          <p:cNvSpPr txBox="1"/>
          <p:nvPr/>
        </p:nvSpPr>
        <p:spPr>
          <a:xfrm>
            <a:off x="3616475" y="1802190"/>
            <a:ext cx="2334381" cy="2031325"/>
          </a:xfrm>
          <a:prstGeom prst="rect">
            <a:avLst/>
          </a:prstGeom>
          <a:solidFill>
            <a:srgbClr val="FFFFFF"/>
          </a:solidFill>
          <a:ln>
            <a:solidFill>
              <a:srgbClr val="FFFFFF"/>
            </a:solidFill>
          </a:ln>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pic>
        <p:nvPicPr>
          <p:cNvPr id="12" name="Content Placeholder 4"/>
          <p:cNvPicPr>
            <a:picLocks noChangeAspect="1"/>
          </p:cNvPicPr>
          <p:nvPr/>
        </p:nvPicPr>
        <p:blipFill>
          <a:blip r:embed="rId2"/>
          <a:srcRect l="-86213" r="-86213"/>
          <a:stretch>
            <a:fillRect/>
          </a:stretch>
        </p:blipFill>
        <p:spPr>
          <a:xfrm>
            <a:off x="-2259750" y="700484"/>
            <a:ext cx="8229600" cy="4525963"/>
          </a:xfrm>
          <a:prstGeom prst="rect">
            <a:avLst/>
          </a:prstGeom>
        </p:spPr>
      </p:pic>
      <p:sp>
        <p:nvSpPr>
          <p:cNvPr id="7" name="TextBox 6"/>
          <p:cNvSpPr txBox="1"/>
          <p:nvPr/>
        </p:nvSpPr>
        <p:spPr>
          <a:xfrm>
            <a:off x="7104757" y="2963466"/>
            <a:ext cx="760786" cy="923330"/>
          </a:xfrm>
          <a:prstGeom prst="rect">
            <a:avLst/>
          </a:prstGeom>
          <a:solidFill>
            <a:srgbClr val="FFFFFF"/>
          </a:solidFill>
          <a:ln>
            <a:solidFill>
              <a:srgbClr val="FFFFFF"/>
            </a:solidFill>
          </a:ln>
        </p:spPr>
        <p:txBody>
          <a:bodyPr wrap="square" rtlCol="0">
            <a:spAutoFit/>
          </a:bodyPr>
          <a:lstStyle/>
          <a:p>
            <a:endParaRPr lang="en-US" dirty="0" smtClean="0"/>
          </a:p>
          <a:p>
            <a:endParaRPr lang="en-US" dirty="0"/>
          </a:p>
          <a:p>
            <a:endParaRPr lang="en-US" dirty="0"/>
          </a:p>
        </p:txBody>
      </p:sp>
      <p:pic>
        <p:nvPicPr>
          <p:cNvPr id="26" name="Content Placeholder 25"/>
          <p:cNvPicPr>
            <a:picLocks noGrp="1" noChangeAspect="1"/>
          </p:cNvPicPr>
          <p:nvPr>
            <p:ph idx="1"/>
          </p:nvPr>
        </p:nvPicPr>
        <p:blipFill>
          <a:blip r:embed="rId3"/>
          <a:srcRect l="-23448" r="-23448"/>
          <a:stretch>
            <a:fillRect/>
          </a:stretch>
        </p:blipFill>
        <p:spPr>
          <a:xfrm>
            <a:off x="3509431" y="1417638"/>
            <a:ext cx="5349160" cy="2941832"/>
          </a:xfrm>
        </p:spPr>
      </p:pic>
      <p:cxnSp>
        <p:nvCxnSpPr>
          <p:cNvPr id="27" name="Straight Arrow Connector 26"/>
          <p:cNvCxnSpPr/>
          <p:nvPr/>
        </p:nvCxnSpPr>
        <p:spPr>
          <a:xfrm flipV="1">
            <a:off x="3171001" y="3141397"/>
            <a:ext cx="1418255" cy="25547"/>
          </a:xfrm>
          <a:prstGeom prst="straightConnector1">
            <a:avLst/>
          </a:prstGeom>
          <a:ln w="28575" cmpd="sng">
            <a:solidFill>
              <a:srgbClr val="CD060D"/>
            </a:solidFill>
            <a:tailEnd type="arrow"/>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8858592" y="6680200"/>
            <a:ext cx="396270" cy="215444"/>
          </a:xfrm>
          <a:prstGeom prst="rect">
            <a:avLst/>
          </a:prstGeom>
          <a:noFill/>
        </p:spPr>
        <p:txBody>
          <a:bodyPr wrap="square" rtlCol="0">
            <a:spAutoFit/>
          </a:bodyPr>
          <a:lstStyle/>
          <a:p>
            <a:r>
              <a:rPr lang="en-US" sz="800" dirty="0" smtClean="0"/>
              <a:t>20</a:t>
            </a:r>
            <a:endParaRPr lang="en-US" sz="800" dirty="0"/>
          </a:p>
        </p:txBody>
      </p:sp>
    </p:spTree>
    <p:extLst>
      <p:ext uri="{BB962C8B-B14F-4D97-AF65-F5344CB8AC3E}">
        <p14:creationId xmlns:p14="http://schemas.microsoft.com/office/powerpoint/2010/main" val="2712169976"/>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2034"/>
            <a:ext cx="8229600" cy="1043042"/>
          </a:xfrm>
        </p:spPr>
        <p:txBody>
          <a:bodyPr>
            <a:normAutofit/>
          </a:bodyPr>
          <a:lstStyle/>
          <a:p>
            <a:r>
              <a:rPr lang="en-US" sz="2400" b="1" dirty="0" smtClean="0">
                <a:latin typeface="Cambria"/>
                <a:cs typeface="Cambria"/>
              </a:rPr>
              <a:t>Another reason </a:t>
            </a:r>
            <a:r>
              <a:rPr lang="en-US" sz="2400" b="1" dirty="0">
                <a:latin typeface="Cambria"/>
                <a:cs typeface="Cambria"/>
              </a:rPr>
              <a:t>why excess moisture is so important to our </a:t>
            </a:r>
            <a:r>
              <a:rPr lang="en-US" sz="2400" b="1" dirty="0" smtClean="0">
                <a:latin typeface="Cambria"/>
                <a:cs typeface="Cambria"/>
              </a:rPr>
              <a:t>customers…</a:t>
            </a:r>
            <a:endParaRPr lang="en-US" sz="2400" dirty="0"/>
          </a:p>
        </p:txBody>
      </p:sp>
      <p:sp>
        <p:nvSpPr>
          <p:cNvPr id="5" name="Isosceles Triangle 4"/>
          <p:cNvSpPr/>
          <p:nvPr/>
        </p:nvSpPr>
        <p:spPr>
          <a:xfrm>
            <a:off x="2136372" y="1417638"/>
            <a:ext cx="3993799" cy="914400"/>
          </a:xfrm>
          <a:prstGeom prst="triangl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2259822" y="2320888"/>
            <a:ext cx="3840239" cy="103773"/>
          </a:xfrm>
          <a:prstGeom prst="rect">
            <a:avLst/>
          </a:prstGeom>
          <a:solidFill>
            <a:srgbClr val="FCD476"/>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rot="5400000">
            <a:off x="1936747" y="2897787"/>
            <a:ext cx="969675" cy="45719"/>
          </a:xfrm>
          <a:prstGeom prst="rect">
            <a:avLst/>
          </a:prstGeom>
          <a:solidFill>
            <a:srgbClr val="FCD476"/>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rot="5400000">
            <a:off x="5408381" y="2897787"/>
            <a:ext cx="969675" cy="45719"/>
          </a:xfrm>
          <a:prstGeom prst="rect">
            <a:avLst/>
          </a:prstGeom>
          <a:solidFill>
            <a:srgbClr val="FCD476"/>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2398725" y="3405484"/>
            <a:ext cx="3517353" cy="103771"/>
          </a:xfrm>
          <a:prstGeom prst="rect">
            <a:avLst/>
          </a:prstGeom>
          <a:solidFill>
            <a:srgbClr val="FCD476"/>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rot="5400000">
            <a:off x="2398724" y="3509255"/>
            <a:ext cx="45719" cy="45719"/>
          </a:xfrm>
          <a:prstGeom prst="rect">
            <a:avLst/>
          </a:prstGeom>
          <a:solidFill>
            <a:srgbClr val="FCD476"/>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rot="5400000">
            <a:off x="5870359" y="3509255"/>
            <a:ext cx="45719" cy="45719"/>
          </a:xfrm>
          <a:prstGeom prst="rect">
            <a:avLst/>
          </a:prstGeom>
          <a:solidFill>
            <a:srgbClr val="FCD476"/>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2398725" y="3689956"/>
            <a:ext cx="123270" cy="134982"/>
          </a:xfrm>
          <a:prstGeom prst="rect">
            <a:avLst/>
          </a:prstGeom>
          <a:solidFill>
            <a:schemeClr val="bg1">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2398725" y="3824938"/>
            <a:ext cx="123270" cy="134982"/>
          </a:xfrm>
          <a:prstGeom prst="rect">
            <a:avLst/>
          </a:prstGeom>
          <a:solidFill>
            <a:schemeClr val="bg1">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2398725" y="3959920"/>
            <a:ext cx="123270" cy="134982"/>
          </a:xfrm>
          <a:prstGeom prst="rect">
            <a:avLst/>
          </a:prstGeom>
          <a:solidFill>
            <a:schemeClr val="bg1">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5792808" y="3554974"/>
            <a:ext cx="123270" cy="134982"/>
          </a:xfrm>
          <a:prstGeom prst="rect">
            <a:avLst/>
          </a:prstGeom>
          <a:solidFill>
            <a:schemeClr val="bg1">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5792808" y="3689956"/>
            <a:ext cx="123270" cy="134982"/>
          </a:xfrm>
          <a:prstGeom prst="rect">
            <a:avLst/>
          </a:prstGeom>
          <a:solidFill>
            <a:schemeClr val="bg1">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5792808" y="3824938"/>
            <a:ext cx="123270" cy="134982"/>
          </a:xfrm>
          <a:prstGeom prst="rect">
            <a:avLst/>
          </a:prstGeom>
          <a:solidFill>
            <a:schemeClr val="bg1">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5792808" y="3959920"/>
            <a:ext cx="123270" cy="134982"/>
          </a:xfrm>
          <a:prstGeom prst="rect">
            <a:avLst/>
          </a:prstGeom>
          <a:solidFill>
            <a:schemeClr val="bg1">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5699852" y="4094902"/>
            <a:ext cx="341014" cy="171795"/>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2444443" y="3509255"/>
            <a:ext cx="3425916" cy="585647"/>
          </a:xfrm>
          <a:prstGeom prst="rect">
            <a:avLst/>
          </a:prstGeom>
          <a:solidFill>
            <a:srgbClr val="BDE4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p:cNvSpPr/>
          <p:nvPr/>
        </p:nvSpPr>
        <p:spPr>
          <a:xfrm>
            <a:off x="0" y="3896068"/>
            <a:ext cx="9144000" cy="2961932"/>
          </a:xfrm>
          <a:prstGeom prst="rect">
            <a:avLst/>
          </a:prstGeom>
          <a:solidFill>
            <a:srgbClr val="654726"/>
          </a:solidFill>
          <a:ln>
            <a:solidFill>
              <a:srgbClr val="804D1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a:off x="2306899" y="4094902"/>
            <a:ext cx="308051" cy="171795"/>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p:cNvSpPr/>
          <p:nvPr/>
        </p:nvSpPr>
        <p:spPr>
          <a:xfrm>
            <a:off x="2398724" y="3554974"/>
            <a:ext cx="123270" cy="134982"/>
          </a:xfrm>
          <a:prstGeom prst="rect">
            <a:avLst/>
          </a:prstGeom>
          <a:solidFill>
            <a:schemeClr val="bg1">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p:nvPr/>
        </p:nvSpPr>
        <p:spPr>
          <a:xfrm>
            <a:off x="2399083" y="3689956"/>
            <a:ext cx="123270" cy="134982"/>
          </a:xfrm>
          <a:prstGeom prst="rect">
            <a:avLst/>
          </a:prstGeom>
          <a:solidFill>
            <a:schemeClr val="bg1">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p:cNvSpPr/>
          <p:nvPr/>
        </p:nvSpPr>
        <p:spPr>
          <a:xfrm>
            <a:off x="2399083" y="3824938"/>
            <a:ext cx="123270" cy="134982"/>
          </a:xfrm>
          <a:prstGeom prst="rect">
            <a:avLst/>
          </a:prstGeom>
          <a:solidFill>
            <a:schemeClr val="bg1">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ectangle 31"/>
          <p:cNvSpPr/>
          <p:nvPr/>
        </p:nvSpPr>
        <p:spPr>
          <a:xfrm>
            <a:off x="2399083" y="3959920"/>
            <a:ext cx="123270" cy="134982"/>
          </a:xfrm>
          <a:prstGeom prst="rect">
            <a:avLst/>
          </a:prstGeom>
          <a:solidFill>
            <a:schemeClr val="bg1">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p:cNvSpPr/>
          <p:nvPr/>
        </p:nvSpPr>
        <p:spPr>
          <a:xfrm>
            <a:off x="5719541" y="4094902"/>
            <a:ext cx="308051" cy="171795"/>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34"/>
          <p:cNvSpPr/>
          <p:nvPr/>
        </p:nvSpPr>
        <p:spPr>
          <a:xfrm>
            <a:off x="5792808" y="3689956"/>
            <a:ext cx="123270" cy="134982"/>
          </a:xfrm>
          <a:prstGeom prst="rect">
            <a:avLst/>
          </a:prstGeom>
          <a:solidFill>
            <a:schemeClr val="bg1">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p:cNvSpPr/>
          <p:nvPr/>
        </p:nvSpPr>
        <p:spPr>
          <a:xfrm>
            <a:off x="5792808" y="3824938"/>
            <a:ext cx="123270" cy="134982"/>
          </a:xfrm>
          <a:prstGeom prst="rect">
            <a:avLst/>
          </a:prstGeom>
          <a:solidFill>
            <a:schemeClr val="bg1">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p:cNvSpPr/>
          <p:nvPr/>
        </p:nvSpPr>
        <p:spPr>
          <a:xfrm>
            <a:off x="5792808" y="3959920"/>
            <a:ext cx="123270" cy="134982"/>
          </a:xfrm>
          <a:prstGeom prst="rect">
            <a:avLst/>
          </a:prstGeom>
          <a:solidFill>
            <a:schemeClr val="bg1">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p:cNvSpPr/>
          <p:nvPr/>
        </p:nvSpPr>
        <p:spPr>
          <a:xfrm>
            <a:off x="5792808" y="3554974"/>
            <a:ext cx="123270" cy="134982"/>
          </a:xfrm>
          <a:prstGeom prst="rect">
            <a:avLst/>
          </a:prstGeom>
          <a:solidFill>
            <a:schemeClr val="bg1">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p:cNvSpPr/>
          <p:nvPr/>
        </p:nvSpPr>
        <p:spPr>
          <a:xfrm>
            <a:off x="2399083" y="3689956"/>
            <a:ext cx="55218" cy="134982"/>
          </a:xfrm>
          <a:prstGeom prst="rect">
            <a:avLst/>
          </a:prstGeom>
          <a:solidFill>
            <a:schemeClr val="bg1"/>
          </a:solidFill>
          <a:ln>
            <a:solidFill>
              <a:srgbClr val="65472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ectangle 39"/>
          <p:cNvSpPr/>
          <p:nvPr/>
        </p:nvSpPr>
        <p:spPr>
          <a:xfrm>
            <a:off x="5860860" y="3689956"/>
            <a:ext cx="55218" cy="134982"/>
          </a:xfrm>
          <a:prstGeom prst="rect">
            <a:avLst/>
          </a:prstGeom>
          <a:solidFill>
            <a:schemeClr val="bg1"/>
          </a:solidFill>
          <a:ln>
            <a:solidFill>
              <a:srgbClr val="65472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2" name="Straight Arrow Connector 41"/>
          <p:cNvCxnSpPr/>
          <p:nvPr/>
        </p:nvCxnSpPr>
        <p:spPr>
          <a:xfrm>
            <a:off x="2086025" y="3742679"/>
            <a:ext cx="785328" cy="6136"/>
          </a:xfrm>
          <a:prstGeom prst="straightConnector1">
            <a:avLst/>
          </a:prstGeom>
          <a:ln>
            <a:solidFill>
              <a:srgbClr val="CD060D"/>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p:nvPr/>
        </p:nvCxnSpPr>
        <p:spPr>
          <a:xfrm>
            <a:off x="5468196" y="3741690"/>
            <a:ext cx="785328" cy="6136"/>
          </a:xfrm>
          <a:prstGeom prst="straightConnector1">
            <a:avLst/>
          </a:prstGeom>
          <a:ln>
            <a:solidFill>
              <a:srgbClr val="CD060D"/>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65" name="Elbow Connector 64"/>
          <p:cNvCxnSpPr/>
          <p:nvPr/>
        </p:nvCxnSpPr>
        <p:spPr>
          <a:xfrm rot="5400000" flipH="1" flipV="1">
            <a:off x="3091985" y="3422261"/>
            <a:ext cx="345354" cy="1"/>
          </a:xfrm>
          <a:prstGeom prst="bentConnector3">
            <a:avLst/>
          </a:prstGeom>
          <a:ln>
            <a:solidFill>
              <a:srgbClr val="CD060D"/>
            </a:solidFill>
            <a:tailEnd type="arrow"/>
          </a:ln>
        </p:spPr>
        <p:style>
          <a:lnRef idx="2">
            <a:schemeClr val="accent1"/>
          </a:lnRef>
          <a:fillRef idx="0">
            <a:schemeClr val="accent1"/>
          </a:fillRef>
          <a:effectRef idx="1">
            <a:schemeClr val="accent1"/>
          </a:effectRef>
          <a:fontRef idx="minor">
            <a:schemeClr val="tx1"/>
          </a:fontRef>
        </p:style>
      </p:cxnSp>
      <p:cxnSp>
        <p:nvCxnSpPr>
          <p:cNvPr id="67" name="Elbow Connector 66"/>
          <p:cNvCxnSpPr>
            <a:stCxn id="12" idx="0"/>
          </p:cNvCxnSpPr>
          <p:nvPr/>
        </p:nvCxnSpPr>
        <p:spPr>
          <a:xfrm rot="16200000" flipV="1">
            <a:off x="3993219" y="3307764"/>
            <a:ext cx="441958" cy="68510"/>
          </a:xfrm>
          <a:prstGeom prst="bentConnector3">
            <a:avLst/>
          </a:prstGeom>
          <a:ln>
            <a:solidFill>
              <a:srgbClr val="CD060D"/>
            </a:solidFill>
            <a:tailEnd type="arrow"/>
          </a:ln>
        </p:spPr>
        <p:style>
          <a:lnRef idx="2">
            <a:schemeClr val="accent1"/>
          </a:lnRef>
          <a:fillRef idx="0">
            <a:schemeClr val="accent1"/>
          </a:fillRef>
          <a:effectRef idx="1">
            <a:schemeClr val="accent1"/>
          </a:effectRef>
          <a:fontRef idx="minor">
            <a:schemeClr val="tx1"/>
          </a:fontRef>
        </p:style>
      </p:cxnSp>
      <p:cxnSp>
        <p:nvCxnSpPr>
          <p:cNvPr id="68" name="Elbow Connector 67"/>
          <p:cNvCxnSpPr/>
          <p:nvPr/>
        </p:nvCxnSpPr>
        <p:spPr>
          <a:xfrm rot="5400000" flipH="1" flipV="1">
            <a:off x="4850226" y="3415913"/>
            <a:ext cx="345352" cy="12699"/>
          </a:xfrm>
          <a:prstGeom prst="bentConnector3">
            <a:avLst/>
          </a:prstGeom>
          <a:ln>
            <a:solidFill>
              <a:srgbClr val="CD060D"/>
            </a:solidFill>
            <a:tailEnd type="arrow"/>
          </a:ln>
        </p:spPr>
        <p:style>
          <a:lnRef idx="2">
            <a:schemeClr val="accent1"/>
          </a:lnRef>
          <a:fillRef idx="0">
            <a:schemeClr val="accent1"/>
          </a:fillRef>
          <a:effectRef idx="1">
            <a:schemeClr val="accent1"/>
          </a:effectRef>
          <a:fontRef idx="minor">
            <a:schemeClr val="tx1"/>
          </a:fontRef>
        </p:style>
      </p:cxnSp>
      <p:cxnSp>
        <p:nvCxnSpPr>
          <p:cNvPr id="72" name="Elbow Connector 71"/>
          <p:cNvCxnSpPr/>
          <p:nvPr/>
        </p:nvCxnSpPr>
        <p:spPr>
          <a:xfrm rot="5400000" flipH="1" flipV="1">
            <a:off x="2980584" y="2289762"/>
            <a:ext cx="500024" cy="68132"/>
          </a:xfrm>
          <a:prstGeom prst="bentConnector3">
            <a:avLst>
              <a:gd name="adj1" fmla="val 50000"/>
            </a:avLst>
          </a:prstGeom>
          <a:ln>
            <a:solidFill>
              <a:srgbClr val="CD060D"/>
            </a:solidFill>
            <a:tailEnd type="arrow"/>
          </a:ln>
        </p:spPr>
        <p:style>
          <a:lnRef idx="2">
            <a:schemeClr val="accent1"/>
          </a:lnRef>
          <a:fillRef idx="0">
            <a:schemeClr val="accent1"/>
          </a:fillRef>
          <a:effectRef idx="1">
            <a:schemeClr val="accent1"/>
          </a:effectRef>
          <a:fontRef idx="minor">
            <a:schemeClr val="tx1"/>
          </a:fontRef>
        </p:style>
      </p:cxnSp>
      <p:cxnSp>
        <p:nvCxnSpPr>
          <p:cNvPr id="76" name="Elbow Connector 75"/>
          <p:cNvCxnSpPr/>
          <p:nvPr/>
        </p:nvCxnSpPr>
        <p:spPr>
          <a:xfrm rot="5400000" flipH="1" flipV="1">
            <a:off x="3856404" y="2232273"/>
            <a:ext cx="590703" cy="46689"/>
          </a:xfrm>
          <a:prstGeom prst="bentConnector3">
            <a:avLst/>
          </a:prstGeom>
          <a:ln>
            <a:solidFill>
              <a:srgbClr val="CD060D"/>
            </a:solidFill>
            <a:tailEnd type="arrow"/>
          </a:ln>
        </p:spPr>
        <p:style>
          <a:lnRef idx="2">
            <a:schemeClr val="accent1"/>
          </a:lnRef>
          <a:fillRef idx="0">
            <a:schemeClr val="accent1"/>
          </a:fillRef>
          <a:effectRef idx="1">
            <a:schemeClr val="accent1"/>
          </a:effectRef>
          <a:fontRef idx="minor">
            <a:schemeClr val="tx1"/>
          </a:fontRef>
        </p:style>
      </p:cxnSp>
      <p:cxnSp>
        <p:nvCxnSpPr>
          <p:cNvPr id="77" name="Elbow Connector 76"/>
          <p:cNvCxnSpPr/>
          <p:nvPr/>
        </p:nvCxnSpPr>
        <p:spPr>
          <a:xfrm rot="16200000" flipV="1">
            <a:off x="4743962" y="2288550"/>
            <a:ext cx="500027" cy="70554"/>
          </a:xfrm>
          <a:prstGeom prst="bentConnector3">
            <a:avLst>
              <a:gd name="adj1" fmla="val 50000"/>
            </a:avLst>
          </a:prstGeom>
          <a:ln>
            <a:solidFill>
              <a:srgbClr val="CD060D"/>
            </a:solidFill>
            <a:tailEnd type="arrow"/>
          </a:ln>
        </p:spPr>
        <p:style>
          <a:lnRef idx="2">
            <a:schemeClr val="accent1"/>
          </a:lnRef>
          <a:fillRef idx="0">
            <a:schemeClr val="accent1"/>
          </a:fillRef>
          <a:effectRef idx="1">
            <a:schemeClr val="accent1"/>
          </a:effectRef>
          <a:fontRef idx="minor">
            <a:schemeClr val="tx1"/>
          </a:fontRef>
        </p:style>
      </p:cxnSp>
      <p:cxnSp>
        <p:nvCxnSpPr>
          <p:cNvPr id="87" name="Straight Arrow Connector 86"/>
          <p:cNvCxnSpPr/>
          <p:nvPr/>
        </p:nvCxnSpPr>
        <p:spPr>
          <a:xfrm flipV="1">
            <a:off x="2086025" y="2073814"/>
            <a:ext cx="950982" cy="477155"/>
          </a:xfrm>
          <a:prstGeom prst="straightConnector1">
            <a:avLst/>
          </a:prstGeom>
          <a:ln>
            <a:solidFill>
              <a:srgbClr val="CD060D"/>
            </a:solidFill>
            <a:tailEnd type="arrow"/>
          </a:ln>
        </p:spPr>
        <p:style>
          <a:lnRef idx="2">
            <a:schemeClr val="accent1"/>
          </a:lnRef>
          <a:fillRef idx="0">
            <a:schemeClr val="accent1"/>
          </a:fillRef>
          <a:effectRef idx="1">
            <a:schemeClr val="accent1"/>
          </a:effectRef>
          <a:fontRef idx="minor">
            <a:schemeClr val="tx1"/>
          </a:fontRef>
        </p:style>
      </p:cxnSp>
      <p:cxnSp>
        <p:nvCxnSpPr>
          <p:cNvPr id="92" name="Straight Arrow Connector 91"/>
          <p:cNvCxnSpPr/>
          <p:nvPr/>
        </p:nvCxnSpPr>
        <p:spPr>
          <a:xfrm flipH="1" flipV="1">
            <a:off x="5362312" y="2137645"/>
            <a:ext cx="812307" cy="413324"/>
          </a:xfrm>
          <a:prstGeom prst="straightConnector1">
            <a:avLst/>
          </a:prstGeom>
          <a:ln>
            <a:solidFill>
              <a:srgbClr val="CD060D"/>
            </a:solidFill>
            <a:tailEnd type="arrow"/>
          </a:ln>
        </p:spPr>
        <p:style>
          <a:lnRef idx="2">
            <a:schemeClr val="accent1"/>
          </a:lnRef>
          <a:fillRef idx="0">
            <a:schemeClr val="accent1"/>
          </a:fillRef>
          <a:effectRef idx="1">
            <a:schemeClr val="accent1"/>
          </a:effectRef>
          <a:fontRef idx="minor">
            <a:schemeClr val="tx1"/>
          </a:fontRef>
        </p:style>
      </p:cxnSp>
      <p:cxnSp>
        <p:nvCxnSpPr>
          <p:cNvPr id="95" name="Straight Arrow Connector 94"/>
          <p:cNvCxnSpPr/>
          <p:nvPr/>
        </p:nvCxnSpPr>
        <p:spPr>
          <a:xfrm flipV="1">
            <a:off x="3140325" y="1661743"/>
            <a:ext cx="730108" cy="361997"/>
          </a:xfrm>
          <a:prstGeom prst="straightConnector1">
            <a:avLst/>
          </a:prstGeom>
          <a:ln>
            <a:solidFill>
              <a:srgbClr val="CD060D"/>
            </a:solidFill>
            <a:tailEnd type="arrow"/>
          </a:ln>
        </p:spPr>
        <p:style>
          <a:lnRef idx="2">
            <a:schemeClr val="accent1"/>
          </a:lnRef>
          <a:fillRef idx="0">
            <a:schemeClr val="accent1"/>
          </a:fillRef>
          <a:effectRef idx="1">
            <a:schemeClr val="accent1"/>
          </a:effectRef>
          <a:fontRef idx="minor">
            <a:schemeClr val="tx1"/>
          </a:fontRef>
        </p:style>
      </p:cxnSp>
      <p:cxnSp>
        <p:nvCxnSpPr>
          <p:cNvPr id="96" name="Straight Arrow Connector 95"/>
          <p:cNvCxnSpPr/>
          <p:nvPr/>
        </p:nvCxnSpPr>
        <p:spPr>
          <a:xfrm flipH="1" flipV="1">
            <a:off x="4349976" y="1661741"/>
            <a:ext cx="895766" cy="412075"/>
          </a:xfrm>
          <a:prstGeom prst="straightConnector1">
            <a:avLst/>
          </a:prstGeom>
          <a:ln>
            <a:solidFill>
              <a:srgbClr val="CD060D"/>
            </a:solidFill>
            <a:tailEnd type="arrow"/>
          </a:ln>
        </p:spPr>
        <p:style>
          <a:lnRef idx="2">
            <a:schemeClr val="accent1"/>
          </a:lnRef>
          <a:fillRef idx="0">
            <a:schemeClr val="accent1"/>
          </a:fillRef>
          <a:effectRef idx="1">
            <a:schemeClr val="accent1"/>
          </a:effectRef>
          <a:fontRef idx="minor">
            <a:schemeClr val="tx1"/>
          </a:fontRef>
        </p:style>
      </p:cxnSp>
      <p:cxnSp>
        <p:nvCxnSpPr>
          <p:cNvPr id="100" name="Straight Arrow Connector 99"/>
          <p:cNvCxnSpPr/>
          <p:nvPr/>
        </p:nvCxnSpPr>
        <p:spPr>
          <a:xfrm flipV="1">
            <a:off x="4018666" y="1263921"/>
            <a:ext cx="55218" cy="306777"/>
          </a:xfrm>
          <a:prstGeom prst="straightConnector1">
            <a:avLst/>
          </a:prstGeom>
          <a:ln>
            <a:solidFill>
              <a:srgbClr val="CD060D"/>
            </a:solidFill>
            <a:tailEnd type="arrow"/>
          </a:ln>
        </p:spPr>
        <p:style>
          <a:lnRef idx="2">
            <a:schemeClr val="accent1"/>
          </a:lnRef>
          <a:fillRef idx="0">
            <a:schemeClr val="accent1"/>
          </a:fillRef>
          <a:effectRef idx="1">
            <a:schemeClr val="accent1"/>
          </a:effectRef>
          <a:fontRef idx="minor">
            <a:schemeClr val="tx1"/>
          </a:fontRef>
        </p:style>
      </p:cxnSp>
      <p:cxnSp>
        <p:nvCxnSpPr>
          <p:cNvPr id="101" name="Straight Arrow Connector 100"/>
          <p:cNvCxnSpPr/>
          <p:nvPr/>
        </p:nvCxnSpPr>
        <p:spPr>
          <a:xfrm flipH="1" flipV="1">
            <a:off x="4227325" y="1263921"/>
            <a:ext cx="53136" cy="325512"/>
          </a:xfrm>
          <a:prstGeom prst="straightConnector1">
            <a:avLst/>
          </a:prstGeom>
          <a:ln>
            <a:solidFill>
              <a:srgbClr val="CD060D"/>
            </a:solidFill>
            <a:tailEnd type="arrow"/>
          </a:ln>
        </p:spPr>
        <p:style>
          <a:lnRef idx="2">
            <a:schemeClr val="accent1"/>
          </a:lnRef>
          <a:fillRef idx="0">
            <a:schemeClr val="accent1"/>
          </a:fillRef>
          <a:effectRef idx="1">
            <a:schemeClr val="accent1"/>
          </a:effectRef>
          <a:fontRef idx="minor">
            <a:schemeClr val="tx1"/>
          </a:fontRef>
        </p:style>
      </p:cxnSp>
      <p:sp>
        <p:nvSpPr>
          <p:cNvPr id="128" name="TextBox 127"/>
          <p:cNvSpPr txBox="1"/>
          <p:nvPr/>
        </p:nvSpPr>
        <p:spPr>
          <a:xfrm>
            <a:off x="2473496" y="2586112"/>
            <a:ext cx="3406559" cy="646331"/>
          </a:xfrm>
          <a:prstGeom prst="rect">
            <a:avLst/>
          </a:prstGeom>
          <a:noFill/>
        </p:spPr>
        <p:txBody>
          <a:bodyPr wrap="square" rtlCol="0">
            <a:spAutoFit/>
          </a:bodyPr>
          <a:lstStyle/>
          <a:p>
            <a:pPr algn="ctr"/>
            <a:r>
              <a:rPr lang="en-US" sz="1200" b="1" dirty="0" smtClean="0">
                <a:latin typeface="Cambria"/>
                <a:cs typeface="Cambria"/>
              </a:rPr>
              <a:t>LIVING AREA</a:t>
            </a:r>
          </a:p>
          <a:p>
            <a:pPr algn="ctr"/>
            <a:endParaRPr lang="en-US" sz="1200" b="1" dirty="0" smtClean="0">
              <a:latin typeface="Cambria"/>
              <a:cs typeface="Cambria"/>
            </a:endParaRPr>
          </a:p>
          <a:p>
            <a:pPr algn="ctr"/>
            <a:endParaRPr lang="en-US" sz="1200" b="1" dirty="0">
              <a:latin typeface="Cambria"/>
              <a:cs typeface="Cambria"/>
            </a:endParaRPr>
          </a:p>
        </p:txBody>
      </p:sp>
      <p:sp>
        <p:nvSpPr>
          <p:cNvPr id="133" name="TextBox 132"/>
          <p:cNvSpPr txBox="1"/>
          <p:nvPr/>
        </p:nvSpPr>
        <p:spPr>
          <a:xfrm>
            <a:off x="2425132" y="2816945"/>
            <a:ext cx="3406558" cy="415498"/>
          </a:xfrm>
          <a:prstGeom prst="rect">
            <a:avLst/>
          </a:prstGeom>
          <a:noFill/>
        </p:spPr>
        <p:txBody>
          <a:bodyPr wrap="square" rtlCol="0">
            <a:spAutoFit/>
          </a:bodyPr>
          <a:lstStyle/>
          <a:p>
            <a:pPr algn="ctr"/>
            <a:r>
              <a:rPr lang="en-US" sz="1050" b="1" dirty="0" smtClean="0">
                <a:latin typeface="Cambria"/>
                <a:cs typeface="Cambria"/>
              </a:rPr>
              <a:t>As air warms, it rises, drawing air from</a:t>
            </a:r>
          </a:p>
          <a:p>
            <a:pPr algn="ctr"/>
            <a:r>
              <a:rPr lang="en-US" sz="1050" b="1" dirty="0">
                <a:latin typeface="Cambria"/>
                <a:cs typeface="Cambria"/>
              </a:rPr>
              <a:t>t</a:t>
            </a:r>
            <a:r>
              <a:rPr lang="en-US" sz="1050" b="1" dirty="0" smtClean="0">
                <a:latin typeface="Cambria"/>
                <a:cs typeface="Cambria"/>
              </a:rPr>
              <a:t>he crawl space into the living area</a:t>
            </a:r>
            <a:endParaRPr lang="en-US" sz="1050" b="1" dirty="0">
              <a:latin typeface="Cambria"/>
              <a:cs typeface="Cambria"/>
            </a:endParaRPr>
          </a:p>
        </p:txBody>
      </p:sp>
      <p:sp>
        <p:nvSpPr>
          <p:cNvPr id="136" name="TextBox 135"/>
          <p:cNvSpPr txBox="1"/>
          <p:nvPr/>
        </p:nvSpPr>
        <p:spPr>
          <a:xfrm>
            <a:off x="337144" y="5084095"/>
            <a:ext cx="7729552" cy="584776"/>
          </a:xfrm>
          <a:prstGeom prst="rect">
            <a:avLst/>
          </a:prstGeom>
          <a:noFill/>
        </p:spPr>
        <p:txBody>
          <a:bodyPr wrap="square" rtlCol="0">
            <a:spAutoFit/>
          </a:bodyPr>
          <a:lstStyle/>
          <a:p>
            <a:pPr algn="ctr"/>
            <a:r>
              <a:rPr lang="en-US" sz="3200" b="1" dirty="0" smtClean="0">
                <a:solidFill>
                  <a:schemeClr val="bg1"/>
                </a:solidFill>
                <a:latin typeface="Cambria"/>
                <a:cs typeface="Cambria"/>
              </a:rPr>
              <a:t>“Stack Effect”</a:t>
            </a:r>
            <a:endParaRPr lang="en-US" sz="3200" b="1" dirty="0">
              <a:solidFill>
                <a:schemeClr val="bg1"/>
              </a:solidFill>
              <a:latin typeface="Cambria"/>
              <a:cs typeface="Cambria"/>
            </a:endParaRPr>
          </a:p>
        </p:txBody>
      </p:sp>
      <p:sp>
        <p:nvSpPr>
          <p:cNvPr id="3" name="TextBox 2"/>
          <p:cNvSpPr txBox="1"/>
          <p:nvPr/>
        </p:nvSpPr>
        <p:spPr>
          <a:xfrm>
            <a:off x="6130171" y="3614732"/>
            <a:ext cx="2390924" cy="253916"/>
          </a:xfrm>
          <a:prstGeom prst="rect">
            <a:avLst/>
          </a:prstGeom>
          <a:solidFill>
            <a:srgbClr val="FFFFFF"/>
          </a:solidFill>
        </p:spPr>
        <p:txBody>
          <a:bodyPr wrap="square" rtlCol="0">
            <a:spAutoFit/>
          </a:bodyPr>
          <a:lstStyle/>
          <a:p>
            <a:r>
              <a:rPr lang="en-US" sz="1050" b="1" dirty="0" smtClean="0">
                <a:latin typeface="Cambria"/>
                <a:cs typeface="Cambria"/>
              </a:rPr>
              <a:t>Hot &amp; humid air</a:t>
            </a:r>
            <a:endParaRPr lang="en-US" sz="1050" b="1" dirty="0">
              <a:latin typeface="Cambria"/>
              <a:cs typeface="Cambria"/>
            </a:endParaRPr>
          </a:p>
        </p:txBody>
      </p:sp>
      <p:sp>
        <p:nvSpPr>
          <p:cNvPr id="4" name="TextBox 3"/>
          <p:cNvSpPr txBox="1"/>
          <p:nvPr/>
        </p:nvSpPr>
        <p:spPr>
          <a:xfrm>
            <a:off x="1049374" y="3594938"/>
            <a:ext cx="1176148" cy="253916"/>
          </a:xfrm>
          <a:prstGeom prst="rect">
            <a:avLst/>
          </a:prstGeom>
          <a:solidFill>
            <a:srgbClr val="FFFFFF"/>
          </a:solidFill>
        </p:spPr>
        <p:txBody>
          <a:bodyPr wrap="none" rtlCol="0">
            <a:spAutoFit/>
          </a:bodyPr>
          <a:lstStyle/>
          <a:p>
            <a:r>
              <a:rPr lang="en-US" sz="1050" b="1" dirty="0" smtClean="0">
                <a:latin typeface="Cambria"/>
                <a:cs typeface="Cambria"/>
              </a:rPr>
              <a:t>Hot &amp; humid air</a:t>
            </a:r>
            <a:endParaRPr lang="en-US" sz="1050" b="1" dirty="0">
              <a:latin typeface="Cambria"/>
              <a:cs typeface="Cambria"/>
            </a:endParaRPr>
          </a:p>
        </p:txBody>
      </p:sp>
      <p:sp>
        <p:nvSpPr>
          <p:cNvPr id="12" name="TextBox 11"/>
          <p:cNvSpPr txBox="1"/>
          <p:nvPr/>
        </p:nvSpPr>
        <p:spPr>
          <a:xfrm>
            <a:off x="2927049" y="3562998"/>
            <a:ext cx="2642808" cy="253916"/>
          </a:xfrm>
          <a:prstGeom prst="rect">
            <a:avLst/>
          </a:prstGeom>
          <a:noFill/>
        </p:spPr>
        <p:txBody>
          <a:bodyPr wrap="square" rtlCol="0">
            <a:spAutoFit/>
          </a:bodyPr>
          <a:lstStyle/>
          <a:p>
            <a:r>
              <a:rPr lang="en-US" sz="1050" b="1" dirty="0" smtClean="0">
                <a:latin typeface="Cambria"/>
                <a:cs typeface="Cambria"/>
              </a:rPr>
              <a:t> Cooler air temperature in crawlspace</a:t>
            </a:r>
            <a:endParaRPr lang="en-US" sz="1050" b="1" dirty="0">
              <a:latin typeface="Cambria"/>
              <a:cs typeface="Cambria"/>
            </a:endParaRPr>
          </a:p>
        </p:txBody>
      </p:sp>
      <p:sp>
        <p:nvSpPr>
          <p:cNvPr id="20" name="TextBox 19"/>
          <p:cNvSpPr txBox="1"/>
          <p:nvPr/>
        </p:nvSpPr>
        <p:spPr>
          <a:xfrm>
            <a:off x="3911612" y="1676407"/>
            <a:ext cx="580615" cy="246221"/>
          </a:xfrm>
          <a:prstGeom prst="rect">
            <a:avLst/>
          </a:prstGeom>
          <a:noFill/>
        </p:spPr>
        <p:txBody>
          <a:bodyPr wrap="square" rtlCol="0">
            <a:spAutoFit/>
          </a:bodyPr>
          <a:lstStyle/>
          <a:p>
            <a:r>
              <a:rPr lang="en-US" sz="1000" b="1" dirty="0" smtClean="0">
                <a:latin typeface="Cambria"/>
                <a:cs typeface="Cambria"/>
              </a:rPr>
              <a:t>Attic</a:t>
            </a:r>
            <a:endParaRPr lang="en-US" sz="1000" b="1" dirty="0">
              <a:latin typeface="Cambria"/>
              <a:cs typeface="Cambria"/>
            </a:endParaRPr>
          </a:p>
        </p:txBody>
      </p:sp>
    </p:spTree>
    <p:extLst>
      <p:ext uri="{BB962C8B-B14F-4D97-AF65-F5344CB8AC3E}">
        <p14:creationId xmlns:p14="http://schemas.microsoft.com/office/powerpoint/2010/main" val="3690015094"/>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7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7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7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87"/>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95"/>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100"/>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92"/>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96"/>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1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54000" y="380999"/>
            <a:ext cx="8672286" cy="1009952"/>
          </a:xfrm>
        </p:spPr>
        <p:txBody>
          <a:bodyPr>
            <a:normAutofit/>
          </a:bodyPr>
          <a:lstStyle/>
          <a:p>
            <a:r>
              <a:rPr lang="en-US" sz="2400" b="1" dirty="0" smtClean="0">
                <a:latin typeface="Cambria"/>
                <a:cs typeface="Cambria"/>
              </a:rPr>
              <a:t>Our customers breathe the air of their crawlspace!</a:t>
            </a:r>
            <a:endParaRPr lang="en-US" sz="2400" b="1" dirty="0">
              <a:latin typeface="Cambria"/>
              <a:cs typeface="Cambria"/>
            </a:endParaRPr>
          </a:p>
        </p:txBody>
      </p:sp>
      <p:pic>
        <p:nvPicPr>
          <p:cNvPr id="5" name="Content Placeholder 4"/>
          <p:cNvPicPr>
            <a:picLocks noGrp="1" noChangeAspect="1"/>
          </p:cNvPicPr>
          <p:nvPr>
            <p:ph idx="1"/>
          </p:nvPr>
        </p:nvPicPr>
        <p:blipFill>
          <a:blip r:embed="rId2"/>
          <a:srcRect t="5767" b="5767"/>
          <a:stretch>
            <a:fillRect/>
          </a:stretch>
        </p:blipFill>
        <p:spPr>
          <a:xfrm>
            <a:off x="457200" y="1499512"/>
            <a:ext cx="8229600" cy="4525963"/>
          </a:xfrm>
        </p:spPr>
      </p:pic>
      <p:sp>
        <p:nvSpPr>
          <p:cNvPr id="6" name="TextBox 5"/>
          <p:cNvSpPr txBox="1"/>
          <p:nvPr/>
        </p:nvSpPr>
        <p:spPr>
          <a:xfrm>
            <a:off x="457200" y="5563810"/>
            <a:ext cx="8345714" cy="923330"/>
          </a:xfrm>
          <a:prstGeom prst="rect">
            <a:avLst/>
          </a:prstGeom>
          <a:solidFill>
            <a:srgbClr val="FFFFFF"/>
          </a:solidFill>
          <a:ln>
            <a:solidFill>
              <a:srgbClr val="FFFFFF"/>
            </a:solidFill>
          </a:ln>
        </p:spPr>
        <p:txBody>
          <a:bodyPr wrap="square" rtlCol="0">
            <a:spAutoFit/>
          </a:bodyPr>
          <a:lstStyle/>
          <a:p>
            <a:endParaRPr lang="en-US" dirty="0" smtClean="0"/>
          </a:p>
          <a:p>
            <a:endParaRPr lang="en-US" dirty="0"/>
          </a:p>
          <a:p>
            <a:endParaRPr lang="en-US" dirty="0"/>
          </a:p>
        </p:txBody>
      </p:sp>
      <p:sp>
        <p:nvSpPr>
          <p:cNvPr id="4" name="TextBox 3"/>
          <p:cNvSpPr txBox="1"/>
          <p:nvPr/>
        </p:nvSpPr>
        <p:spPr>
          <a:xfrm>
            <a:off x="852816" y="2614415"/>
            <a:ext cx="2601396" cy="1754326"/>
          </a:xfrm>
          <a:prstGeom prst="rect">
            <a:avLst/>
          </a:prstGeom>
          <a:solidFill>
            <a:srgbClr val="FFFFFF"/>
          </a:solidFill>
          <a:ln>
            <a:solidFill>
              <a:srgbClr val="FFFFFF"/>
            </a:solidFill>
          </a:ln>
        </p:spPr>
        <p:txBody>
          <a:bodyPr wrap="square" rtlCol="0">
            <a:spAutoFit/>
          </a:bodyPr>
          <a:lstStyle/>
          <a:p>
            <a:pPr marL="285750" indent="-285750">
              <a:buFont typeface="Arial"/>
              <a:buChar char="•"/>
            </a:pPr>
            <a:r>
              <a:rPr lang="en-US" b="1" dirty="0" smtClean="0">
                <a:latin typeface="Cambria"/>
                <a:cs typeface="Cambria"/>
              </a:rPr>
              <a:t>High humidity, creating a stuffy, sticky feeling</a:t>
            </a:r>
          </a:p>
          <a:p>
            <a:pPr marL="285750" indent="-285750">
              <a:buFont typeface="Arial"/>
              <a:buChar char="•"/>
            </a:pPr>
            <a:r>
              <a:rPr lang="en-US" b="1" dirty="0" smtClean="0">
                <a:latin typeface="Cambria"/>
                <a:cs typeface="Cambria"/>
              </a:rPr>
              <a:t>A moldy smell</a:t>
            </a:r>
          </a:p>
          <a:p>
            <a:pPr marL="285750" indent="-285750">
              <a:buFont typeface="Arial"/>
              <a:buChar char="•"/>
            </a:pPr>
            <a:r>
              <a:rPr lang="en-US" b="1" dirty="0" smtClean="0">
                <a:latin typeface="Cambria"/>
                <a:cs typeface="Cambria"/>
              </a:rPr>
              <a:t>Other odors (dirt, dead animals, etc.)</a:t>
            </a:r>
            <a:endParaRPr lang="en-US" b="1" dirty="0">
              <a:latin typeface="Cambria"/>
              <a:cs typeface="Cambria"/>
            </a:endParaRPr>
          </a:p>
        </p:txBody>
      </p:sp>
      <p:sp>
        <p:nvSpPr>
          <p:cNvPr id="8" name="TextBox 7"/>
          <p:cNvSpPr txBox="1"/>
          <p:nvPr/>
        </p:nvSpPr>
        <p:spPr>
          <a:xfrm>
            <a:off x="457200" y="5812414"/>
            <a:ext cx="11170298" cy="707886"/>
          </a:xfrm>
          <a:prstGeom prst="rect">
            <a:avLst/>
          </a:prstGeom>
          <a:noFill/>
        </p:spPr>
        <p:txBody>
          <a:bodyPr wrap="square" rtlCol="0">
            <a:spAutoFit/>
          </a:bodyPr>
          <a:lstStyle/>
          <a:p>
            <a:r>
              <a:rPr lang="en-US" sz="2000" b="1" dirty="0" smtClean="0"/>
              <a:t>Excess moisture in the crawlspace results in conditions inside the home which </a:t>
            </a:r>
          </a:p>
          <a:p>
            <a:r>
              <a:rPr lang="en-US" sz="2000" b="1" dirty="0" smtClean="0"/>
              <a:t>are sometimes intolerable!</a:t>
            </a:r>
            <a:endParaRPr lang="en-US" sz="2000" b="1" dirty="0"/>
          </a:p>
        </p:txBody>
      </p:sp>
    </p:spTree>
    <p:extLst>
      <p:ext uri="{BB962C8B-B14F-4D97-AF65-F5344CB8AC3E}">
        <p14:creationId xmlns:p14="http://schemas.microsoft.com/office/powerpoint/2010/main" val="645998832"/>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16743"/>
          </a:xfrm>
        </p:spPr>
        <p:txBody>
          <a:bodyPr>
            <a:normAutofit/>
          </a:bodyPr>
          <a:lstStyle/>
          <a:p>
            <a:r>
              <a:rPr lang="en-US" sz="2800" b="1" dirty="0" smtClean="0">
                <a:latin typeface="Cambria"/>
                <a:cs typeface="Cambria"/>
              </a:rPr>
              <a:t>Impact on our customers</a:t>
            </a:r>
            <a:endParaRPr lang="en-US" sz="2800" b="1" dirty="0">
              <a:latin typeface="Cambria"/>
              <a:cs typeface="Cambria"/>
            </a:endParaRPr>
          </a:p>
        </p:txBody>
      </p:sp>
      <p:pic>
        <p:nvPicPr>
          <p:cNvPr id="4" name="Content Placeholder 3"/>
          <p:cNvPicPr>
            <a:picLocks noGrp="1" noChangeAspect="1"/>
          </p:cNvPicPr>
          <p:nvPr>
            <p:ph idx="1"/>
          </p:nvPr>
        </p:nvPicPr>
        <p:blipFill>
          <a:blip r:embed="rId2"/>
          <a:srcRect l="-46246" r="-46246"/>
          <a:stretch>
            <a:fillRect/>
          </a:stretch>
        </p:blipFill>
        <p:spPr>
          <a:xfrm>
            <a:off x="-786191" y="1907411"/>
            <a:ext cx="5656943" cy="3111101"/>
          </a:xfrm>
        </p:spPr>
      </p:pic>
      <p:sp>
        <p:nvSpPr>
          <p:cNvPr id="5" name="TextBox 4"/>
          <p:cNvSpPr txBox="1"/>
          <p:nvPr/>
        </p:nvSpPr>
        <p:spPr>
          <a:xfrm>
            <a:off x="3247441" y="1812000"/>
            <a:ext cx="374952" cy="3416320"/>
          </a:xfrm>
          <a:prstGeom prst="rect">
            <a:avLst/>
          </a:prstGeom>
          <a:solidFill>
            <a:schemeClr val="bg1"/>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6" name="Picture 5"/>
          <p:cNvPicPr>
            <a:picLocks noChangeAspect="1"/>
          </p:cNvPicPr>
          <p:nvPr/>
        </p:nvPicPr>
        <p:blipFill>
          <a:blip r:embed="rId3"/>
          <a:stretch>
            <a:fillRect/>
          </a:stretch>
        </p:blipFill>
        <p:spPr>
          <a:xfrm>
            <a:off x="3247441" y="1361675"/>
            <a:ext cx="5672667" cy="3959222"/>
          </a:xfrm>
          <a:prstGeom prst="rect">
            <a:avLst/>
          </a:prstGeom>
        </p:spPr>
      </p:pic>
      <p:sp>
        <p:nvSpPr>
          <p:cNvPr id="7" name="TextBox 6"/>
          <p:cNvSpPr txBox="1"/>
          <p:nvPr/>
        </p:nvSpPr>
        <p:spPr>
          <a:xfrm>
            <a:off x="6180300" y="1361675"/>
            <a:ext cx="2860525" cy="4247317"/>
          </a:xfrm>
          <a:prstGeom prst="rect">
            <a:avLst/>
          </a:prstGeom>
          <a:solidFill>
            <a:schemeClr val="bg1"/>
          </a:solidFill>
          <a:ln>
            <a:solidFill>
              <a:schemeClr val="bg1"/>
            </a:solidFill>
          </a:ln>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8" name="TextBox 7"/>
          <p:cNvSpPr txBox="1"/>
          <p:nvPr/>
        </p:nvSpPr>
        <p:spPr>
          <a:xfrm>
            <a:off x="5376332" y="3453949"/>
            <a:ext cx="913190" cy="369332"/>
          </a:xfrm>
          <a:prstGeom prst="rect">
            <a:avLst/>
          </a:prstGeom>
          <a:solidFill>
            <a:srgbClr val="FFFFFF"/>
          </a:solidFill>
          <a:ln>
            <a:solidFill>
              <a:srgbClr val="FFFFFF"/>
            </a:solidFill>
          </a:ln>
        </p:spPr>
        <p:txBody>
          <a:bodyPr wrap="square" rtlCol="0">
            <a:spAutoFit/>
          </a:bodyPr>
          <a:lstStyle/>
          <a:p>
            <a:endParaRPr lang="en-US" dirty="0"/>
          </a:p>
        </p:txBody>
      </p:sp>
      <p:sp>
        <p:nvSpPr>
          <p:cNvPr id="9" name="TextBox 8"/>
          <p:cNvSpPr txBox="1"/>
          <p:nvPr/>
        </p:nvSpPr>
        <p:spPr>
          <a:xfrm>
            <a:off x="6289522" y="1602192"/>
            <a:ext cx="762000" cy="369332"/>
          </a:xfrm>
          <a:prstGeom prst="rect">
            <a:avLst/>
          </a:prstGeom>
          <a:solidFill>
            <a:srgbClr val="FFFFFF"/>
          </a:solidFill>
          <a:ln>
            <a:solidFill>
              <a:srgbClr val="FFFFFF"/>
            </a:solidFill>
          </a:ln>
        </p:spPr>
        <p:txBody>
          <a:bodyPr wrap="square" rtlCol="0">
            <a:spAutoFit/>
          </a:bodyPr>
          <a:lstStyle/>
          <a:p>
            <a:endParaRPr lang="en-US" dirty="0"/>
          </a:p>
        </p:txBody>
      </p:sp>
      <p:sp>
        <p:nvSpPr>
          <p:cNvPr id="12" name="TextBox 11"/>
          <p:cNvSpPr txBox="1"/>
          <p:nvPr/>
        </p:nvSpPr>
        <p:spPr>
          <a:xfrm>
            <a:off x="5545666" y="2473476"/>
            <a:ext cx="695477" cy="369332"/>
          </a:xfrm>
          <a:prstGeom prst="rect">
            <a:avLst/>
          </a:prstGeom>
          <a:solidFill>
            <a:srgbClr val="FFFFFF"/>
          </a:solidFill>
          <a:ln>
            <a:solidFill>
              <a:srgbClr val="FFFFFF"/>
            </a:solidFill>
          </a:ln>
        </p:spPr>
        <p:txBody>
          <a:bodyPr wrap="square" rtlCol="0">
            <a:spAutoFit/>
          </a:bodyPr>
          <a:lstStyle/>
          <a:p>
            <a:endParaRPr lang="en-US" dirty="0"/>
          </a:p>
        </p:txBody>
      </p:sp>
      <p:sp>
        <p:nvSpPr>
          <p:cNvPr id="13" name="TextBox 12"/>
          <p:cNvSpPr txBox="1"/>
          <p:nvPr/>
        </p:nvSpPr>
        <p:spPr>
          <a:xfrm>
            <a:off x="5938762" y="4833846"/>
            <a:ext cx="610811" cy="369332"/>
          </a:xfrm>
          <a:prstGeom prst="rect">
            <a:avLst/>
          </a:prstGeom>
          <a:solidFill>
            <a:srgbClr val="FFFFFF"/>
          </a:solidFill>
          <a:ln>
            <a:solidFill>
              <a:srgbClr val="FFFFFF"/>
            </a:solidFill>
          </a:ln>
        </p:spPr>
        <p:txBody>
          <a:bodyPr wrap="square" rtlCol="0">
            <a:spAutoFit/>
          </a:bodyPr>
          <a:lstStyle/>
          <a:p>
            <a:endParaRPr lang="en-US" dirty="0"/>
          </a:p>
        </p:txBody>
      </p:sp>
      <p:sp>
        <p:nvSpPr>
          <p:cNvPr id="3" name="TextBox 2"/>
          <p:cNvSpPr txBox="1"/>
          <p:nvPr/>
        </p:nvSpPr>
        <p:spPr>
          <a:xfrm>
            <a:off x="1215571" y="5751286"/>
            <a:ext cx="1511905" cy="461665"/>
          </a:xfrm>
          <a:prstGeom prst="rect">
            <a:avLst/>
          </a:prstGeom>
          <a:noFill/>
        </p:spPr>
        <p:txBody>
          <a:bodyPr wrap="square" rtlCol="0">
            <a:spAutoFit/>
          </a:bodyPr>
          <a:lstStyle/>
          <a:p>
            <a:pPr algn="ctr"/>
            <a:r>
              <a:rPr lang="en-US" sz="2400" b="1" dirty="0" smtClean="0">
                <a:latin typeface="Cambria"/>
                <a:cs typeface="Cambria"/>
              </a:rPr>
              <a:t>Financial</a:t>
            </a:r>
            <a:endParaRPr lang="en-US" sz="2400" b="1" dirty="0">
              <a:latin typeface="Cambria"/>
              <a:cs typeface="Cambria"/>
            </a:endParaRPr>
          </a:p>
        </p:txBody>
      </p:sp>
      <p:sp>
        <p:nvSpPr>
          <p:cNvPr id="10" name="TextBox 9"/>
          <p:cNvSpPr txBox="1"/>
          <p:nvPr/>
        </p:nvSpPr>
        <p:spPr>
          <a:xfrm>
            <a:off x="3247442" y="5771524"/>
            <a:ext cx="2691320" cy="461665"/>
          </a:xfrm>
          <a:prstGeom prst="rect">
            <a:avLst/>
          </a:prstGeom>
          <a:noFill/>
        </p:spPr>
        <p:txBody>
          <a:bodyPr wrap="square" rtlCol="0">
            <a:spAutoFit/>
          </a:bodyPr>
          <a:lstStyle/>
          <a:p>
            <a:pPr algn="ctr"/>
            <a:r>
              <a:rPr lang="en-US" sz="2400" b="1" dirty="0" smtClean="0">
                <a:latin typeface="Cambria"/>
                <a:cs typeface="Cambria"/>
              </a:rPr>
              <a:t>Nuisance/Health</a:t>
            </a:r>
            <a:endParaRPr lang="en-US" sz="2400" b="1" dirty="0">
              <a:latin typeface="Cambria"/>
              <a:cs typeface="Cambria"/>
            </a:endParaRPr>
          </a:p>
        </p:txBody>
      </p:sp>
      <p:sp>
        <p:nvSpPr>
          <p:cNvPr id="11" name="TextBox 10"/>
          <p:cNvSpPr txBox="1"/>
          <p:nvPr/>
        </p:nvSpPr>
        <p:spPr>
          <a:xfrm>
            <a:off x="6694714" y="5751286"/>
            <a:ext cx="1578429" cy="461665"/>
          </a:xfrm>
          <a:prstGeom prst="rect">
            <a:avLst/>
          </a:prstGeom>
          <a:noFill/>
        </p:spPr>
        <p:txBody>
          <a:bodyPr wrap="square" rtlCol="0">
            <a:spAutoFit/>
          </a:bodyPr>
          <a:lstStyle/>
          <a:p>
            <a:pPr algn="ctr"/>
            <a:r>
              <a:rPr lang="en-US" sz="2400" b="1" dirty="0" smtClean="0">
                <a:latin typeface="Cambria"/>
                <a:cs typeface="Cambria"/>
              </a:rPr>
              <a:t>Comfort</a:t>
            </a:r>
            <a:endParaRPr lang="en-US" sz="2400" b="1" dirty="0">
              <a:latin typeface="Cambria"/>
              <a:cs typeface="Cambria"/>
            </a:endParaRPr>
          </a:p>
        </p:txBody>
      </p:sp>
      <p:sp>
        <p:nvSpPr>
          <p:cNvPr id="15" name="TextBox 14"/>
          <p:cNvSpPr txBox="1"/>
          <p:nvPr/>
        </p:nvSpPr>
        <p:spPr>
          <a:xfrm>
            <a:off x="5545666" y="2116667"/>
            <a:ext cx="743856" cy="276999"/>
          </a:xfrm>
          <a:prstGeom prst="rect">
            <a:avLst/>
          </a:prstGeom>
          <a:solidFill>
            <a:schemeClr val="bg1"/>
          </a:solidFill>
          <a:ln>
            <a:solidFill>
              <a:schemeClr val="bg1"/>
            </a:solidFill>
          </a:ln>
        </p:spPr>
        <p:txBody>
          <a:bodyPr wrap="square" rtlCol="0">
            <a:spAutoFit/>
          </a:bodyPr>
          <a:lstStyle/>
          <a:p>
            <a:endParaRPr lang="en-US" sz="1200" dirty="0"/>
          </a:p>
        </p:txBody>
      </p:sp>
      <p:sp>
        <p:nvSpPr>
          <p:cNvPr id="16" name="TextBox 15"/>
          <p:cNvSpPr txBox="1"/>
          <p:nvPr/>
        </p:nvSpPr>
        <p:spPr>
          <a:xfrm>
            <a:off x="5376332" y="3175000"/>
            <a:ext cx="913190" cy="369332"/>
          </a:xfrm>
          <a:prstGeom prst="rect">
            <a:avLst/>
          </a:prstGeom>
          <a:solidFill>
            <a:srgbClr val="FFFFFF"/>
          </a:solidFill>
          <a:ln>
            <a:solidFill>
              <a:srgbClr val="FFFFFF"/>
            </a:solidFill>
          </a:ln>
        </p:spPr>
        <p:txBody>
          <a:bodyPr wrap="square" rtlCol="0">
            <a:spAutoFit/>
          </a:bodyPr>
          <a:lstStyle/>
          <a:p>
            <a:endParaRPr lang="en-US" dirty="0"/>
          </a:p>
        </p:txBody>
      </p:sp>
      <p:pic>
        <p:nvPicPr>
          <p:cNvPr id="17" name="Content Placeholder 3"/>
          <p:cNvPicPr>
            <a:picLocks noChangeAspect="1"/>
          </p:cNvPicPr>
          <p:nvPr/>
        </p:nvPicPr>
        <p:blipFill>
          <a:blip r:embed="rId4"/>
          <a:srcRect t="24088" b="24088"/>
          <a:stretch>
            <a:fillRect/>
          </a:stretch>
        </p:blipFill>
        <p:spPr>
          <a:xfrm>
            <a:off x="6289522" y="2772381"/>
            <a:ext cx="2478601" cy="1363135"/>
          </a:xfrm>
          <a:prstGeom prst="rect">
            <a:avLst/>
          </a:prstGeom>
        </p:spPr>
      </p:pic>
    </p:spTree>
    <p:extLst>
      <p:ext uri="{BB962C8B-B14F-4D97-AF65-F5344CB8AC3E}">
        <p14:creationId xmlns:p14="http://schemas.microsoft.com/office/powerpoint/2010/main" val="3373703202"/>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12" grpId="0" animBg="1"/>
      <p:bldP spid="3" grpId="0"/>
      <p:bldP spid="10" grpId="0"/>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3685"/>
            <a:ext cx="8229600" cy="1143000"/>
          </a:xfrm>
        </p:spPr>
        <p:txBody>
          <a:bodyPr>
            <a:normAutofit/>
          </a:bodyPr>
          <a:lstStyle/>
          <a:p>
            <a:r>
              <a:rPr lang="en-US" sz="2400" b="1" dirty="0" smtClean="0">
                <a:latin typeface="Cambria"/>
                <a:cs typeface="Cambria"/>
              </a:rPr>
              <a:t>Why is ventilation so important to PMPs?</a:t>
            </a:r>
            <a:endParaRPr lang="en-US" sz="2400" b="1" dirty="0">
              <a:latin typeface="Cambria"/>
              <a:cs typeface="Cambria"/>
            </a:endParaRPr>
          </a:p>
        </p:txBody>
      </p:sp>
      <p:sp>
        <p:nvSpPr>
          <p:cNvPr id="3" name="Content Placeholder 2"/>
          <p:cNvSpPr>
            <a:spLocks noGrp="1"/>
          </p:cNvSpPr>
          <p:nvPr>
            <p:ph idx="1"/>
          </p:nvPr>
        </p:nvSpPr>
        <p:spPr>
          <a:xfrm>
            <a:off x="1135116" y="1348619"/>
            <a:ext cx="7664169" cy="5104191"/>
          </a:xfrm>
        </p:spPr>
        <p:txBody>
          <a:bodyPr>
            <a:normAutofit/>
          </a:bodyPr>
          <a:lstStyle/>
          <a:p>
            <a:pPr>
              <a:buFont typeface="Wingdings" charset="2"/>
              <a:buChar char="u"/>
            </a:pPr>
            <a:r>
              <a:rPr lang="en-US" sz="2000" b="1" dirty="0" smtClean="0">
                <a:latin typeface="Cambria"/>
                <a:cs typeface="Cambria"/>
              </a:rPr>
              <a:t>Proper ventilation is important to our customers</a:t>
            </a:r>
          </a:p>
          <a:p>
            <a:pPr>
              <a:buFont typeface="Wingdings" charset="2"/>
              <a:buChar char="u"/>
            </a:pPr>
            <a:endParaRPr lang="en-US" sz="2000" dirty="0">
              <a:latin typeface="Cambria"/>
              <a:cs typeface="Cambria"/>
            </a:endParaRPr>
          </a:p>
          <a:p>
            <a:pPr>
              <a:buFont typeface="Wingdings" charset="2"/>
              <a:buChar char="u"/>
            </a:pPr>
            <a:endParaRPr lang="en-US" sz="2000" dirty="0" smtClean="0">
              <a:latin typeface="Cambria"/>
              <a:cs typeface="Cambria"/>
            </a:endParaRPr>
          </a:p>
          <a:p>
            <a:pPr marL="0" indent="0">
              <a:buNone/>
            </a:pPr>
            <a:r>
              <a:rPr lang="en-US" sz="2000" dirty="0" smtClean="0">
                <a:latin typeface="Cambria"/>
                <a:cs typeface="Cambria"/>
              </a:rPr>
              <a:t> </a:t>
            </a:r>
          </a:p>
          <a:p>
            <a:pPr marL="0" indent="0">
              <a:buNone/>
            </a:pPr>
            <a:endParaRPr lang="en-US" sz="2000" dirty="0">
              <a:latin typeface="Cambria"/>
              <a:cs typeface="Cambria"/>
            </a:endParaRPr>
          </a:p>
          <a:p>
            <a:pPr marL="0" indent="0">
              <a:buNone/>
            </a:pPr>
            <a:endParaRPr lang="en-US" sz="2000" dirty="0" smtClean="0">
              <a:latin typeface="Cambria"/>
              <a:cs typeface="Cambria"/>
            </a:endParaRPr>
          </a:p>
          <a:p>
            <a:pPr marL="0" indent="0">
              <a:buNone/>
            </a:pPr>
            <a:endParaRPr lang="en-US" sz="2000" dirty="0" smtClean="0">
              <a:latin typeface="Cambria"/>
              <a:cs typeface="Cambria"/>
            </a:endParaRPr>
          </a:p>
          <a:p>
            <a:endParaRPr lang="en-US" sz="2000" dirty="0">
              <a:latin typeface="Cambria"/>
              <a:cs typeface="Cambria"/>
            </a:endParaRPr>
          </a:p>
          <a:p>
            <a:pPr>
              <a:buFont typeface="Wingdings" charset="2"/>
              <a:buChar char="u"/>
            </a:pPr>
            <a:endParaRPr lang="en-US" sz="2000" dirty="0" smtClean="0">
              <a:latin typeface="Cambria"/>
              <a:cs typeface="Cambria"/>
            </a:endParaRPr>
          </a:p>
          <a:p>
            <a:pPr marL="0" indent="0">
              <a:buNone/>
            </a:pPr>
            <a:endParaRPr lang="en-US" sz="2000" dirty="0" smtClean="0">
              <a:latin typeface="Cambria"/>
              <a:cs typeface="Cambria"/>
            </a:endParaRPr>
          </a:p>
          <a:p>
            <a:pPr marL="0" indent="0">
              <a:buNone/>
            </a:pPr>
            <a:endParaRPr lang="en-US" sz="2000" dirty="0" smtClean="0">
              <a:latin typeface="Cambria"/>
              <a:cs typeface="Cambria"/>
            </a:endParaRPr>
          </a:p>
          <a:p>
            <a:pPr>
              <a:buFont typeface="Wingdings" charset="2"/>
              <a:buChar char="u"/>
            </a:pPr>
            <a:r>
              <a:rPr lang="en-US" sz="2000" dirty="0" smtClean="0">
                <a:latin typeface="Cambria"/>
                <a:cs typeface="Cambria"/>
              </a:rPr>
              <a:t>A few examples of poor ventilation that allows moisture </a:t>
            </a:r>
          </a:p>
          <a:p>
            <a:pPr marL="0" indent="0">
              <a:buNone/>
            </a:pPr>
            <a:r>
              <a:rPr lang="en-US" sz="2000" dirty="0">
                <a:latin typeface="Cambria"/>
                <a:cs typeface="Cambria"/>
              </a:rPr>
              <a:t> </a:t>
            </a:r>
            <a:r>
              <a:rPr lang="en-US" sz="2000" dirty="0" smtClean="0">
                <a:latin typeface="Cambria"/>
                <a:cs typeface="Cambria"/>
              </a:rPr>
              <a:t>     build-up in the crawlspace are:</a:t>
            </a:r>
          </a:p>
          <a:p>
            <a:pPr marL="0" indent="0">
              <a:buNone/>
            </a:pPr>
            <a:endParaRPr lang="en-US" sz="2000" dirty="0" smtClean="0">
              <a:latin typeface="Cambria"/>
              <a:cs typeface="Cambria"/>
            </a:endParaRPr>
          </a:p>
          <a:p>
            <a:pPr marL="0" indent="0">
              <a:buNone/>
            </a:pPr>
            <a:endParaRPr lang="en-US" sz="2000" dirty="0">
              <a:latin typeface="Cambria"/>
              <a:cs typeface="Cambria"/>
            </a:endParaRPr>
          </a:p>
        </p:txBody>
      </p:sp>
      <p:pic>
        <p:nvPicPr>
          <p:cNvPr id="4" name="Picture 3"/>
          <p:cNvPicPr>
            <a:picLocks noChangeAspect="1"/>
          </p:cNvPicPr>
          <p:nvPr/>
        </p:nvPicPr>
        <p:blipFill>
          <a:blip r:embed="rId2"/>
          <a:stretch>
            <a:fillRect/>
          </a:stretch>
        </p:blipFill>
        <p:spPr>
          <a:xfrm>
            <a:off x="5999238" y="2745793"/>
            <a:ext cx="2543090" cy="1409695"/>
          </a:xfrm>
          <a:prstGeom prst="rect">
            <a:avLst/>
          </a:prstGeom>
        </p:spPr>
      </p:pic>
      <p:pic>
        <p:nvPicPr>
          <p:cNvPr id="5" name="Picture 4"/>
          <p:cNvPicPr>
            <a:picLocks noChangeAspect="1"/>
          </p:cNvPicPr>
          <p:nvPr/>
        </p:nvPicPr>
        <p:blipFill>
          <a:blip r:embed="rId3"/>
          <a:stretch>
            <a:fillRect/>
          </a:stretch>
        </p:blipFill>
        <p:spPr>
          <a:xfrm>
            <a:off x="480851" y="2408548"/>
            <a:ext cx="2140857" cy="2130153"/>
          </a:xfrm>
          <a:prstGeom prst="rect">
            <a:avLst/>
          </a:prstGeom>
        </p:spPr>
      </p:pic>
      <p:pic>
        <p:nvPicPr>
          <p:cNvPr id="7" name="Picture 6"/>
          <p:cNvPicPr>
            <a:picLocks noChangeAspect="1"/>
          </p:cNvPicPr>
          <p:nvPr/>
        </p:nvPicPr>
        <p:blipFill>
          <a:blip r:embed="rId4"/>
          <a:stretch>
            <a:fillRect/>
          </a:stretch>
        </p:blipFill>
        <p:spPr>
          <a:xfrm>
            <a:off x="2854811" y="2745793"/>
            <a:ext cx="2911324" cy="1455662"/>
          </a:xfrm>
          <a:prstGeom prst="rect">
            <a:avLst/>
          </a:prstGeom>
        </p:spPr>
      </p:pic>
    </p:spTree>
    <p:extLst>
      <p:ext uri="{BB962C8B-B14F-4D97-AF65-F5344CB8AC3E}">
        <p14:creationId xmlns:p14="http://schemas.microsoft.com/office/powerpoint/2010/main" val="1333268670"/>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a:latin typeface="Cambria"/>
                <a:cs typeface="Cambria"/>
              </a:rPr>
              <a:t>E</a:t>
            </a:r>
            <a:r>
              <a:rPr lang="en-US" sz="2400" b="1" dirty="0" smtClean="0">
                <a:latin typeface="Cambria"/>
                <a:cs typeface="Cambria"/>
              </a:rPr>
              <a:t>xamples of poor ventilation</a:t>
            </a:r>
            <a:endParaRPr lang="en-US" sz="2400" b="1" dirty="0">
              <a:latin typeface="Cambria"/>
              <a:cs typeface="Cambria"/>
            </a:endParaRPr>
          </a:p>
        </p:txBody>
      </p:sp>
      <p:pic>
        <p:nvPicPr>
          <p:cNvPr id="4" name="Content Placeholder 3"/>
          <p:cNvPicPr>
            <a:picLocks noGrp="1" noChangeAspect="1"/>
          </p:cNvPicPr>
          <p:nvPr>
            <p:ph idx="1"/>
          </p:nvPr>
        </p:nvPicPr>
        <p:blipFill>
          <a:blip r:embed="rId2"/>
          <a:srcRect t="24839" b="24839"/>
          <a:stretch>
            <a:fillRect/>
          </a:stretch>
        </p:blipFill>
        <p:spPr>
          <a:xfrm>
            <a:off x="5734950" y="1596571"/>
            <a:ext cx="2836946" cy="1560211"/>
          </a:xfrm>
        </p:spPr>
      </p:pic>
      <p:sp>
        <p:nvSpPr>
          <p:cNvPr id="5" name="TextBox 4"/>
          <p:cNvSpPr txBox="1"/>
          <p:nvPr/>
        </p:nvSpPr>
        <p:spPr>
          <a:xfrm>
            <a:off x="695476" y="1874840"/>
            <a:ext cx="4578048" cy="3600986"/>
          </a:xfrm>
          <a:prstGeom prst="rect">
            <a:avLst/>
          </a:prstGeom>
          <a:noFill/>
        </p:spPr>
        <p:txBody>
          <a:bodyPr wrap="square" rtlCol="0">
            <a:spAutoFit/>
          </a:bodyPr>
          <a:lstStyle/>
          <a:p>
            <a:pPr marL="342900" indent="-342900">
              <a:buFont typeface="Arial"/>
              <a:buChar char="•"/>
            </a:pPr>
            <a:r>
              <a:rPr lang="en-US" sz="2000" dirty="0" smtClean="0">
                <a:latin typeface="Cambria"/>
                <a:cs typeface="Cambria"/>
              </a:rPr>
              <a:t>Leafs and debris in a foundation vent well</a:t>
            </a:r>
            <a:r>
              <a:rPr lang="en-US" sz="2000" dirty="0">
                <a:latin typeface="Cambria"/>
                <a:cs typeface="Cambria"/>
              </a:rPr>
              <a:t> </a:t>
            </a:r>
            <a:r>
              <a:rPr lang="en-US" sz="2000" dirty="0" smtClean="0">
                <a:latin typeface="Cambria"/>
                <a:cs typeface="Cambria"/>
              </a:rPr>
              <a:t>block ventilation of the crawlspace</a:t>
            </a:r>
          </a:p>
          <a:p>
            <a:pPr marL="342900" indent="-342900">
              <a:buFont typeface="Arial"/>
              <a:buChar char="•"/>
            </a:pPr>
            <a:endParaRPr lang="en-US" sz="2000" dirty="0">
              <a:latin typeface="Cambria"/>
              <a:cs typeface="Cambria"/>
            </a:endParaRPr>
          </a:p>
          <a:p>
            <a:pPr marL="342900" indent="-342900">
              <a:buFont typeface="Arial"/>
              <a:buChar char="•"/>
            </a:pPr>
            <a:endParaRPr lang="en-US" sz="2000" dirty="0" smtClean="0">
              <a:latin typeface="Cambria"/>
              <a:cs typeface="Cambria"/>
            </a:endParaRPr>
          </a:p>
          <a:p>
            <a:pPr marL="342900" indent="-342900">
              <a:buFont typeface="Arial"/>
              <a:buChar char="•"/>
            </a:pPr>
            <a:endParaRPr lang="en-US" sz="2000" dirty="0">
              <a:latin typeface="Cambria"/>
              <a:cs typeface="Cambria"/>
            </a:endParaRPr>
          </a:p>
          <a:p>
            <a:endParaRPr lang="en-US" sz="800" dirty="0">
              <a:latin typeface="Cambria"/>
              <a:cs typeface="Cambria"/>
            </a:endParaRPr>
          </a:p>
          <a:p>
            <a:pPr marL="342900" indent="-342900">
              <a:buFont typeface="Arial"/>
              <a:buChar char="•"/>
            </a:pPr>
            <a:endParaRPr lang="en-US" sz="2000" dirty="0" smtClean="0">
              <a:latin typeface="Cambria"/>
              <a:cs typeface="Cambria"/>
            </a:endParaRPr>
          </a:p>
          <a:p>
            <a:pPr marL="342900" indent="-342900">
              <a:buFont typeface="Arial"/>
              <a:buChar char="•"/>
            </a:pPr>
            <a:r>
              <a:rPr lang="en-US" sz="2000" dirty="0" smtClean="0">
                <a:latin typeface="Cambria"/>
                <a:cs typeface="Cambria"/>
              </a:rPr>
              <a:t>The landscaping looks beautiful, but these flowers and shrubs block the cross-ventilation of this crawlspace home</a:t>
            </a:r>
            <a:endParaRPr lang="en-US" sz="2000" dirty="0">
              <a:latin typeface="Cambria"/>
              <a:cs typeface="Cambria"/>
            </a:endParaRPr>
          </a:p>
        </p:txBody>
      </p:sp>
      <p:pic>
        <p:nvPicPr>
          <p:cNvPr id="6" name="Picture 5"/>
          <p:cNvPicPr>
            <a:picLocks noChangeAspect="1"/>
          </p:cNvPicPr>
          <p:nvPr/>
        </p:nvPicPr>
        <p:blipFill>
          <a:blip r:embed="rId3"/>
          <a:stretch>
            <a:fillRect/>
          </a:stretch>
        </p:blipFill>
        <p:spPr>
          <a:xfrm>
            <a:off x="5734950" y="3701142"/>
            <a:ext cx="2881655" cy="2164443"/>
          </a:xfrm>
          <a:prstGeom prst="rect">
            <a:avLst/>
          </a:prstGeom>
        </p:spPr>
      </p:pic>
    </p:spTree>
    <p:extLst>
      <p:ext uri="{BB962C8B-B14F-4D97-AF65-F5344CB8AC3E}">
        <p14:creationId xmlns:p14="http://schemas.microsoft.com/office/powerpoint/2010/main" val="26174620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6158"/>
            <a:ext cx="8229600" cy="1143000"/>
          </a:xfrm>
        </p:spPr>
        <p:txBody>
          <a:bodyPr>
            <a:normAutofit/>
          </a:bodyPr>
          <a:lstStyle/>
          <a:p>
            <a:r>
              <a:rPr lang="en-US" sz="2400" b="1" dirty="0">
                <a:latin typeface="Cambria"/>
                <a:cs typeface="Cambria"/>
              </a:rPr>
              <a:t>E</a:t>
            </a:r>
            <a:r>
              <a:rPr lang="en-US" sz="2400" b="1" dirty="0" smtClean="0">
                <a:latin typeface="Cambria"/>
                <a:cs typeface="Cambria"/>
              </a:rPr>
              <a:t>xamples of poor ventilation</a:t>
            </a:r>
            <a:endParaRPr lang="en-US" sz="2400" b="1" dirty="0">
              <a:latin typeface="Cambria"/>
              <a:cs typeface="Cambria"/>
            </a:endParaRPr>
          </a:p>
        </p:txBody>
      </p:sp>
      <p:sp>
        <p:nvSpPr>
          <p:cNvPr id="5" name="TextBox 4"/>
          <p:cNvSpPr txBox="1"/>
          <p:nvPr/>
        </p:nvSpPr>
        <p:spPr>
          <a:xfrm>
            <a:off x="804333" y="1296685"/>
            <a:ext cx="4578048" cy="3293209"/>
          </a:xfrm>
          <a:prstGeom prst="rect">
            <a:avLst/>
          </a:prstGeom>
          <a:noFill/>
        </p:spPr>
        <p:txBody>
          <a:bodyPr wrap="square" rtlCol="0">
            <a:spAutoFit/>
          </a:bodyPr>
          <a:lstStyle/>
          <a:p>
            <a:pPr marL="342900" indent="-342900">
              <a:buFont typeface="Arial"/>
              <a:buChar char="•"/>
            </a:pPr>
            <a:r>
              <a:rPr lang="en-US" sz="2000" dirty="0" smtClean="0">
                <a:latin typeface="Cambria"/>
                <a:cs typeface="Cambria"/>
              </a:rPr>
              <a:t>Vents that are closed when </a:t>
            </a:r>
          </a:p>
          <a:p>
            <a:r>
              <a:rPr lang="en-US" sz="2000" dirty="0">
                <a:latin typeface="Cambria"/>
                <a:cs typeface="Cambria"/>
              </a:rPr>
              <a:t> </a:t>
            </a:r>
            <a:r>
              <a:rPr lang="en-US" sz="2000" dirty="0" smtClean="0">
                <a:latin typeface="Cambria"/>
                <a:cs typeface="Cambria"/>
              </a:rPr>
              <a:t>     </a:t>
            </a:r>
            <a:r>
              <a:rPr lang="en-US" sz="2000" dirty="0">
                <a:latin typeface="Cambria"/>
                <a:cs typeface="Cambria"/>
              </a:rPr>
              <a:t> </a:t>
            </a:r>
            <a:r>
              <a:rPr lang="en-US" sz="2000" dirty="0" smtClean="0">
                <a:latin typeface="Cambria"/>
                <a:cs typeface="Cambria"/>
              </a:rPr>
              <a:t>they should have been left </a:t>
            </a:r>
          </a:p>
          <a:p>
            <a:r>
              <a:rPr lang="en-US" sz="2000" dirty="0">
                <a:latin typeface="Cambria"/>
                <a:cs typeface="Cambria"/>
              </a:rPr>
              <a:t> </a:t>
            </a:r>
            <a:r>
              <a:rPr lang="en-US" sz="2000" dirty="0" smtClean="0">
                <a:latin typeface="Cambria"/>
                <a:cs typeface="Cambria"/>
              </a:rPr>
              <a:t>      open in Spring through Fall</a:t>
            </a:r>
          </a:p>
          <a:p>
            <a:r>
              <a:rPr lang="en-US" sz="2000" dirty="0">
                <a:latin typeface="Cambria"/>
                <a:cs typeface="Cambria"/>
              </a:rPr>
              <a:t> </a:t>
            </a:r>
            <a:r>
              <a:rPr lang="en-US" sz="2000" dirty="0" smtClean="0">
                <a:latin typeface="Cambria"/>
                <a:cs typeface="Cambria"/>
              </a:rPr>
              <a:t>      (no encapsulation of crawl-</a:t>
            </a:r>
          </a:p>
          <a:p>
            <a:r>
              <a:rPr lang="en-US" sz="2000" dirty="0">
                <a:latin typeface="Cambria"/>
                <a:cs typeface="Cambria"/>
              </a:rPr>
              <a:t> </a:t>
            </a:r>
            <a:r>
              <a:rPr lang="en-US" sz="2000" dirty="0" smtClean="0">
                <a:latin typeface="Cambria"/>
                <a:cs typeface="Cambria"/>
              </a:rPr>
              <a:t>      space, no exhaust system,</a:t>
            </a:r>
          </a:p>
          <a:p>
            <a:r>
              <a:rPr lang="en-US" sz="2000" dirty="0">
                <a:latin typeface="Cambria"/>
                <a:cs typeface="Cambria"/>
              </a:rPr>
              <a:t> </a:t>
            </a:r>
            <a:r>
              <a:rPr lang="en-US" sz="2000" dirty="0" smtClean="0">
                <a:latin typeface="Cambria"/>
                <a:cs typeface="Cambria"/>
              </a:rPr>
              <a:t>      no conditioned air, no</a:t>
            </a:r>
          </a:p>
          <a:p>
            <a:r>
              <a:rPr lang="en-US" sz="2000" dirty="0">
                <a:latin typeface="Cambria"/>
                <a:cs typeface="Cambria"/>
              </a:rPr>
              <a:t> </a:t>
            </a:r>
            <a:r>
              <a:rPr lang="en-US" sz="2000" dirty="0" smtClean="0">
                <a:latin typeface="Cambria"/>
                <a:cs typeface="Cambria"/>
              </a:rPr>
              <a:t>      dehumidifier in crawl, etc.)</a:t>
            </a:r>
          </a:p>
          <a:p>
            <a:pPr marL="342900" indent="-342900">
              <a:buFont typeface="Arial"/>
              <a:buChar char="•"/>
            </a:pPr>
            <a:endParaRPr lang="en-US" sz="2000" dirty="0">
              <a:latin typeface="Cambria"/>
              <a:cs typeface="Cambria"/>
            </a:endParaRPr>
          </a:p>
          <a:p>
            <a:pPr marL="342900" indent="-342900">
              <a:buFont typeface="Arial"/>
              <a:buChar char="•"/>
            </a:pPr>
            <a:endParaRPr lang="en-US" sz="2000" dirty="0" smtClean="0">
              <a:latin typeface="Cambria"/>
              <a:cs typeface="Cambria"/>
            </a:endParaRPr>
          </a:p>
          <a:p>
            <a:pPr marL="342900" indent="-342900">
              <a:buFont typeface="Arial"/>
              <a:buChar char="•"/>
            </a:pPr>
            <a:endParaRPr lang="en-US" sz="2000" dirty="0">
              <a:latin typeface="Cambria"/>
              <a:cs typeface="Cambria"/>
            </a:endParaRPr>
          </a:p>
          <a:p>
            <a:endParaRPr lang="en-US" sz="800" dirty="0">
              <a:latin typeface="Cambria"/>
              <a:cs typeface="Cambria"/>
            </a:endParaRPr>
          </a:p>
        </p:txBody>
      </p:sp>
      <p:pic>
        <p:nvPicPr>
          <p:cNvPr id="7" name="Picture 6"/>
          <p:cNvPicPr>
            <a:picLocks noChangeAspect="1"/>
          </p:cNvPicPr>
          <p:nvPr/>
        </p:nvPicPr>
        <p:blipFill>
          <a:blip r:embed="rId2"/>
          <a:stretch>
            <a:fillRect/>
          </a:stretch>
        </p:blipFill>
        <p:spPr>
          <a:xfrm>
            <a:off x="4755751" y="1346736"/>
            <a:ext cx="3360153" cy="2240802"/>
          </a:xfrm>
          <a:prstGeom prst="rect">
            <a:avLst/>
          </a:prstGeom>
        </p:spPr>
      </p:pic>
      <p:pic>
        <p:nvPicPr>
          <p:cNvPr id="12" name="Picture 11"/>
          <p:cNvPicPr>
            <a:picLocks noChangeAspect="1"/>
          </p:cNvPicPr>
          <p:nvPr/>
        </p:nvPicPr>
        <p:blipFill>
          <a:blip r:embed="rId3"/>
          <a:stretch>
            <a:fillRect/>
          </a:stretch>
        </p:blipFill>
        <p:spPr>
          <a:xfrm>
            <a:off x="4767538" y="3908779"/>
            <a:ext cx="3348366" cy="2511275"/>
          </a:xfrm>
          <a:prstGeom prst="rect">
            <a:avLst/>
          </a:prstGeom>
        </p:spPr>
      </p:pic>
      <p:pic>
        <p:nvPicPr>
          <p:cNvPr id="13" name="Picture 12"/>
          <p:cNvPicPr>
            <a:picLocks noChangeAspect="1"/>
          </p:cNvPicPr>
          <p:nvPr/>
        </p:nvPicPr>
        <p:blipFill>
          <a:blip r:embed="rId4"/>
          <a:stretch>
            <a:fillRect/>
          </a:stretch>
        </p:blipFill>
        <p:spPr>
          <a:xfrm>
            <a:off x="659190" y="3905249"/>
            <a:ext cx="3761618" cy="2507745"/>
          </a:xfrm>
          <a:prstGeom prst="rect">
            <a:avLst/>
          </a:prstGeom>
        </p:spPr>
      </p:pic>
      <p:sp>
        <p:nvSpPr>
          <p:cNvPr id="14" name="TextBox 13"/>
          <p:cNvSpPr txBox="1"/>
          <p:nvPr/>
        </p:nvSpPr>
        <p:spPr>
          <a:xfrm>
            <a:off x="411237" y="3905249"/>
            <a:ext cx="616857" cy="2585323"/>
          </a:xfrm>
          <a:prstGeom prst="rect">
            <a:avLst/>
          </a:prstGeom>
          <a:solidFill>
            <a:srgbClr val="FFFFFF"/>
          </a:solidFill>
          <a:ln>
            <a:solidFill>
              <a:srgbClr val="FFFFFF"/>
            </a:solidFill>
          </a:ln>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Tree>
    <p:extLst>
      <p:ext uri="{BB962C8B-B14F-4D97-AF65-F5344CB8AC3E}">
        <p14:creationId xmlns:p14="http://schemas.microsoft.com/office/powerpoint/2010/main" val="3989881695"/>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a:latin typeface="Cambria"/>
                <a:cs typeface="Cambria"/>
              </a:rPr>
              <a:t>E</a:t>
            </a:r>
            <a:r>
              <a:rPr lang="en-US" sz="2400" b="1" dirty="0" smtClean="0">
                <a:latin typeface="Cambria"/>
                <a:cs typeface="Cambria"/>
              </a:rPr>
              <a:t>xamples of poor ventilation of foundation vent wells</a:t>
            </a:r>
            <a:endParaRPr lang="en-US" sz="2400" b="1" dirty="0">
              <a:latin typeface="Cambria"/>
              <a:cs typeface="Cambria"/>
            </a:endParaRPr>
          </a:p>
        </p:txBody>
      </p:sp>
      <p:sp>
        <p:nvSpPr>
          <p:cNvPr id="5" name="TextBox 4"/>
          <p:cNvSpPr txBox="1"/>
          <p:nvPr/>
        </p:nvSpPr>
        <p:spPr>
          <a:xfrm>
            <a:off x="695476" y="1797393"/>
            <a:ext cx="4578048" cy="4216539"/>
          </a:xfrm>
          <a:prstGeom prst="rect">
            <a:avLst/>
          </a:prstGeom>
          <a:noFill/>
        </p:spPr>
        <p:txBody>
          <a:bodyPr wrap="square" rtlCol="0">
            <a:spAutoFit/>
          </a:bodyPr>
          <a:lstStyle/>
          <a:p>
            <a:endParaRPr lang="en-US" sz="2000" dirty="0">
              <a:latin typeface="Cambria"/>
              <a:cs typeface="Cambria"/>
            </a:endParaRPr>
          </a:p>
          <a:p>
            <a:pPr marL="342900" indent="-342900">
              <a:buFont typeface="Arial"/>
              <a:buChar char="•"/>
            </a:pPr>
            <a:r>
              <a:rPr lang="en-US" sz="2000" dirty="0" smtClean="0">
                <a:latin typeface="Cambria"/>
                <a:cs typeface="Cambria"/>
              </a:rPr>
              <a:t>Vent wells must be </a:t>
            </a:r>
          </a:p>
          <a:p>
            <a:r>
              <a:rPr lang="en-US" sz="2000" dirty="0">
                <a:latin typeface="Cambria"/>
                <a:cs typeface="Cambria"/>
              </a:rPr>
              <a:t> </a:t>
            </a:r>
            <a:r>
              <a:rPr lang="en-US" sz="2000" dirty="0" smtClean="0">
                <a:latin typeface="Cambria"/>
                <a:cs typeface="Cambria"/>
              </a:rPr>
              <a:t>     properly installed</a:t>
            </a:r>
          </a:p>
          <a:p>
            <a:endParaRPr lang="en-US" sz="2000" dirty="0">
              <a:latin typeface="Cambria"/>
              <a:cs typeface="Cambria"/>
            </a:endParaRPr>
          </a:p>
          <a:p>
            <a:pPr marL="342900" indent="-342900">
              <a:buFont typeface="Arial" panose="020B0604020202020204" pitchFamily="34" charset="0"/>
              <a:buChar char="•"/>
            </a:pPr>
            <a:r>
              <a:rPr lang="en-US" sz="2000" dirty="0" smtClean="0">
                <a:latin typeface="Cambria"/>
                <a:cs typeface="Cambria"/>
              </a:rPr>
              <a:t>This one was not</a:t>
            </a:r>
          </a:p>
          <a:p>
            <a:r>
              <a:rPr lang="en-US" sz="2000" dirty="0">
                <a:latin typeface="Cambria"/>
                <a:cs typeface="Cambria"/>
              </a:rPr>
              <a:t> </a:t>
            </a:r>
            <a:r>
              <a:rPr lang="en-US" sz="2000" dirty="0" smtClean="0">
                <a:latin typeface="Cambria"/>
                <a:cs typeface="Cambria"/>
              </a:rPr>
              <a:t>      dug deep enough</a:t>
            </a:r>
          </a:p>
          <a:p>
            <a:r>
              <a:rPr lang="en-US" sz="2000" dirty="0">
                <a:latin typeface="Cambria"/>
                <a:cs typeface="Cambria"/>
              </a:rPr>
              <a:t> </a:t>
            </a:r>
            <a:r>
              <a:rPr lang="en-US" sz="2000" dirty="0" smtClean="0">
                <a:latin typeface="Cambria"/>
                <a:cs typeface="Cambria"/>
              </a:rPr>
              <a:t>      and allowed water</a:t>
            </a:r>
          </a:p>
          <a:p>
            <a:r>
              <a:rPr lang="en-US" sz="2000" dirty="0">
                <a:latin typeface="Cambria"/>
                <a:cs typeface="Cambria"/>
              </a:rPr>
              <a:t> </a:t>
            </a:r>
            <a:r>
              <a:rPr lang="en-US" sz="2000" dirty="0" smtClean="0">
                <a:latin typeface="Cambria"/>
                <a:cs typeface="Cambria"/>
              </a:rPr>
              <a:t>      to run into the </a:t>
            </a:r>
          </a:p>
          <a:p>
            <a:r>
              <a:rPr lang="en-US" sz="2000" dirty="0">
                <a:latin typeface="Cambria"/>
                <a:cs typeface="Cambria"/>
              </a:rPr>
              <a:t> </a:t>
            </a:r>
            <a:r>
              <a:rPr lang="en-US" sz="2000" dirty="0" smtClean="0">
                <a:latin typeface="Cambria"/>
                <a:cs typeface="Cambria"/>
              </a:rPr>
              <a:t>      crawlspace </a:t>
            </a:r>
          </a:p>
          <a:p>
            <a:pPr marL="342900" indent="-342900">
              <a:buFont typeface="Arial"/>
              <a:buChar char="•"/>
            </a:pPr>
            <a:endParaRPr lang="en-US" sz="2000" dirty="0">
              <a:latin typeface="Cambria"/>
              <a:cs typeface="Cambria"/>
            </a:endParaRPr>
          </a:p>
          <a:p>
            <a:pPr marL="342900" indent="-342900">
              <a:buFont typeface="Arial"/>
              <a:buChar char="•"/>
            </a:pPr>
            <a:endParaRPr lang="en-US" sz="2000" dirty="0" smtClean="0">
              <a:latin typeface="Cambria"/>
              <a:cs typeface="Cambria"/>
            </a:endParaRPr>
          </a:p>
          <a:p>
            <a:pPr marL="342900" indent="-342900">
              <a:buFont typeface="Arial"/>
              <a:buChar char="•"/>
            </a:pPr>
            <a:endParaRPr lang="en-US" sz="2000" dirty="0">
              <a:latin typeface="Cambria"/>
              <a:cs typeface="Cambria"/>
            </a:endParaRPr>
          </a:p>
          <a:p>
            <a:endParaRPr lang="en-US" sz="800" dirty="0">
              <a:latin typeface="Cambria"/>
              <a:cs typeface="Cambria"/>
            </a:endParaRPr>
          </a:p>
          <a:p>
            <a:endParaRPr lang="en-US" sz="2000" dirty="0" smtClean="0">
              <a:latin typeface="Cambria"/>
              <a:cs typeface="Cambria"/>
            </a:endParaRPr>
          </a:p>
        </p:txBody>
      </p:sp>
      <p:pic>
        <p:nvPicPr>
          <p:cNvPr id="3" name="Picture 2"/>
          <p:cNvPicPr>
            <a:picLocks noChangeAspect="1"/>
          </p:cNvPicPr>
          <p:nvPr/>
        </p:nvPicPr>
        <p:blipFill>
          <a:blip r:embed="rId2"/>
          <a:stretch>
            <a:fillRect/>
          </a:stretch>
        </p:blipFill>
        <p:spPr>
          <a:xfrm>
            <a:off x="4045131" y="1570184"/>
            <a:ext cx="4212289" cy="4670959"/>
          </a:xfrm>
          <a:prstGeom prst="rect">
            <a:avLst/>
          </a:prstGeom>
        </p:spPr>
      </p:pic>
    </p:spTree>
    <p:extLst>
      <p:ext uri="{BB962C8B-B14F-4D97-AF65-F5344CB8AC3E}">
        <p14:creationId xmlns:p14="http://schemas.microsoft.com/office/powerpoint/2010/main" val="3667264260"/>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3048"/>
            <a:ext cx="8229600" cy="804333"/>
          </a:xfrm>
        </p:spPr>
        <p:txBody>
          <a:bodyPr>
            <a:normAutofit/>
          </a:bodyPr>
          <a:lstStyle/>
          <a:p>
            <a:r>
              <a:rPr lang="en-US" sz="2400" b="1" dirty="0" smtClean="0">
                <a:latin typeface="Cambria"/>
                <a:cs typeface="Cambria"/>
              </a:rPr>
              <a:t>A poorly installed foundation vent well</a:t>
            </a:r>
            <a:endParaRPr lang="en-US" sz="2400" b="1" dirty="0">
              <a:latin typeface="Cambria"/>
              <a:cs typeface="Cambria"/>
            </a:endParaRPr>
          </a:p>
        </p:txBody>
      </p:sp>
      <p:pic>
        <p:nvPicPr>
          <p:cNvPr id="4" name="Content Placeholder 3"/>
          <p:cNvPicPr>
            <a:picLocks noGrp="1" noChangeAspect="1"/>
          </p:cNvPicPr>
          <p:nvPr>
            <p:ph idx="1"/>
          </p:nvPr>
        </p:nvPicPr>
        <p:blipFill>
          <a:blip r:embed="rId2"/>
          <a:srcRect t="12974" b="12974"/>
          <a:stretch>
            <a:fillRect/>
          </a:stretch>
        </p:blipFill>
        <p:spPr>
          <a:xfrm>
            <a:off x="3881493" y="2485571"/>
            <a:ext cx="4805307" cy="2642734"/>
          </a:xfrm>
        </p:spPr>
      </p:pic>
      <p:sp>
        <p:nvSpPr>
          <p:cNvPr id="5" name="TextBox 4"/>
          <p:cNvSpPr txBox="1"/>
          <p:nvPr/>
        </p:nvSpPr>
        <p:spPr>
          <a:xfrm>
            <a:off x="508000" y="879400"/>
            <a:ext cx="8236857" cy="5847755"/>
          </a:xfrm>
          <a:prstGeom prst="rect">
            <a:avLst/>
          </a:prstGeom>
          <a:noFill/>
        </p:spPr>
        <p:txBody>
          <a:bodyPr wrap="square" rtlCol="0">
            <a:spAutoFit/>
          </a:bodyPr>
          <a:lstStyle/>
          <a:p>
            <a:pPr marL="285750" indent="-285750">
              <a:buFont typeface="Wingdings" charset="2"/>
              <a:buChar char="u"/>
            </a:pPr>
            <a:r>
              <a:rPr lang="en-US" dirty="0">
                <a:latin typeface="Cambria"/>
                <a:cs typeface="Cambria"/>
              </a:rPr>
              <a:t>e</a:t>
            </a:r>
            <a:r>
              <a:rPr lang="en-US" dirty="0" smtClean="0">
                <a:latin typeface="Cambria"/>
                <a:cs typeface="Cambria"/>
              </a:rPr>
              <a:t>nables water intrusion, as evidenced by Efflorescence</a:t>
            </a:r>
          </a:p>
          <a:p>
            <a:endParaRPr lang="en-US" sz="1200" dirty="0">
              <a:latin typeface="Cambria"/>
              <a:cs typeface="Cambria"/>
            </a:endParaRPr>
          </a:p>
          <a:p>
            <a:pPr marL="285750" indent="-285750">
              <a:buFont typeface="Wingdings" charset="2"/>
              <a:buChar char="u"/>
            </a:pPr>
            <a:r>
              <a:rPr lang="en-US" dirty="0">
                <a:latin typeface="Cambria"/>
                <a:cs typeface="Cambria"/>
              </a:rPr>
              <a:t>What causes Efflorescence</a:t>
            </a:r>
            <a:r>
              <a:rPr lang="en-US" dirty="0" smtClean="0">
                <a:latin typeface="Cambria"/>
                <a:cs typeface="Cambria"/>
              </a:rPr>
              <a:t>?</a:t>
            </a:r>
          </a:p>
          <a:p>
            <a:endParaRPr lang="en-US" sz="1400" dirty="0">
              <a:latin typeface="Cambria"/>
              <a:cs typeface="Cambria"/>
            </a:endParaRPr>
          </a:p>
          <a:p>
            <a:r>
              <a:rPr lang="en-US" sz="1400" dirty="0" smtClean="0">
                <a:latin typeface="Cambria"/>
                <a:cs typeface="Cambria"/>
              </a:rPr>
              <a:t>       </a:t>
            </a:r>
            <a:r>
              <a:rPr lang="en-US" sz="1600" dirty="0" smtClean="0">
                <a:latin typeface="Cambria"/>
                <a:cs typeface="Cambria"/>
              </a:rPr>
              <a:t>There </a:t>
            </a:r>
            <a:r>
              <a:rPr lang="en-US" sz="1600" dirty="0">
                <a:latin typeface="Cambria"/>
                <a:cs typeface="Cambria"/>
              </a:rPr>
              <a:t>are many minerals and salts </a:t>
            </a:r>
            <a:r>
              <a:rPr lang="en-US" sz="1600" dirty="0" smtClean="0">
                <a:latin typeface="Cambria"/>
                <a:cs typeface="Cambria"/>
              </a:rPr>
              <a:t>in </a:t>
            </a:r>
            <a:r>
              <a:rPr lang="en-US" sz="1600" dirty="0">
                <a:latin typeface="Cambria"/>
                <a:cs typeface="Cambria"/>
              </a:rPr>
              <a:t>the earth. Many of these </a:t>
            </a:r>
            <a:r>
              <a:rPr lang="en-US" sz="1600" dirty="0" smtClean="0">
                <a:latin typeface="Cambria"/>
                <a:cs typeface="Cambria"/>
              </a:rPr>
              <a:t>minerals and salts are </a:t>
            </a:r>
          </a:p>
          <a:p>
            <a:r>
              <a:rPr lang="en-US" sz="1600" dirty="0" smtClean="0">
                <a:latin typeface="Cambria"/>
                <a:cs typeface="Cambria"/>
              </a:rPr>
              <a:t>      water</a:t>
            </a:r>
            <a:r>
              <a:rPr lang="en-US" sz="1600" dirty="0">
                <a:latin typeface="Cambria"/>
                <a:cs typeface="Cambria"/>
              </a:rPr>
              <a:t>-soluble; </a:t>
            </a:r>
            <a:r>
              <a:rPr lang="en-US" sz="1600" dirty="0" smtClean="0">
                <a:latin typeface="Cambria"/>
                <a:cs typeface="Cambria"/>
              </a:rPr>
              <a:t>meaning they </a:t>
            </a:r>
            <a:r>
              <a:rPr lang="en-US" sz="1600" dirty="0">
                <a:latin typeface="Cambria"/>
                <a:cs typeface="Cambria"/>
              </a:rPr>
              <a:t>are capable of being dissolved </a:t>
            </a:r>
            <a:r>
              <a:rPr lang="en-US" sz="1600" dirty="0" smtClean="0">
                <a:latin typeface="Cambria"/>
                <a:cs typeface="Cambria"/>
              </a:rPr>
              <a:t>in </a:t>
            </a:r>
            <a:r>
              <a:rPr lang="en-US" sz="1600" dirty="0">
                <a:latin typeface="Cambria"/>
                <a:cs typeface="Cambria"/>
              </a:rPr>
              <a:t>water.</a:t>
            </a:r>
          </a:p>
          <a:p>
            <a:endParaRPr lang="en-US" sz="1400" dirty="0" smtClean="0">
              <a:latin typeface="Cambria"/>
              <a:cs typeface="Cambria"/>
            </a:endParaRPr>
          </a:p>
          <a:p>
            <a:r>
              <a:rPr lang="en-US" sz="1600" dirty="0">
                <a:latin typeface="Cambria"/>
                <a:cs typeface="Cambria"/>
              </a:rPr>
              <a:t> </a:t>
            </a:r>
            <a:r>
              <a:rPr lang="en-US" sz="1600" dirty="0" smtClean="0">
                <a:latin typeface="Cambria"/>
                <a:cs typeface="Cambria"/>
              </a:rPr>
              <a:t>      As </a:t>
            </a:r>
            <a:r>
              <a:rPr lang="en-US" sz="1600" dirty="0">
                <a:latin typeface="Cambria"/>
                <a:cs typeface="Cambria"/>
              </a:rPr>
              <a:t>the water percolates through </a:t>
            </a:r>
            <a:endParaRPr lang="en-US" sz="1600" dirty="0" smtClean="0">
              <a:latin typeface="Cambria"/>
              <a:cs typeface="Cambria"/>
            </a:endParaRPr>
          </a:p>
          <a:p>
            <a:r>
              <a:rPr lang="en-US" sz="1600" dirty="0">
                <a:latin typeface="Cambria"/>
                <a:cs typeface="Cambria"/>
              </a:rPr>
              <a:t> </a:t>
            </a:r>
            <a:r>
              <a:rPr lang="en-US" sz="1600" dirty="0" smtClean="0">
                <a:latin typeface="Cambria"/>
                <a:cs typeface="Cambria"/>
              </a:rPr>
              <a:t>      the earth </a:t>
            </a:r>
            <a:r>
              <a:rPr lang="en-US" sz="1600" dirty="0">
                <a:latin typeface="Cambria"/>
                <a:cs typeface="Cambria"/>
              </a:rPr>
              <a:t>these water soluble </a:t>
            </a:r>
            <a:endParaRPr lang="en-US" sz="1600" dirty="0" smtClean="0">
              <a:latin typeface="Cambria"/>
              <a:cs typeface="Cambria"/>
            </a:endParaRPr>
          </a:p>
          <a:p>
            <a:r>
              <a:rPr lang="en-US" sz="1600" dirty="0">
                <a:latin typeface="Cambria"/>
                <a:cs typeface="Cambria"/>
              </a:rPr>
              <a:t> </a:t>
            </a:r>
            <a:r>
              <a:rPr lang="en-US" sz="1600" dirty="0" smtClean="0">
                <a:latin typeface="Cambria"/>
                <a:cs typeface="Cambria"/>
              </a:rPr>
              <a:t>      minerals and </a:t>
            </a:r>
            <a:r>
              <a:rPr lang="en-US" sz="1600" dirty="0">
                <a:latin typeface="Cambria"/>
                <a:cs typeface="Cambria"/>
              </a:rPr>
              <a:t>salts dissolve into </a:t>
            </a:r>
            <a:endParaRPr lang="en-US" sz="1600" dirty="0" smtClean="0">
              <a:latin typeface="Cambria"/>
              <a:cs typeface="Cambria"/>
            </a:endParaRPr>
          </a:p>
          <a:p>
            <a:r>
              <a:rPr lang="en-US" sz="1600" dirty="0">
                <a:latin typeface="Cambria"/>
                <a:cs typeface="Cambria"/>
              </a:rPr>
              <a:t> </a:t>
            </a:r>
            <a:r>
              <a:rPr lang="en-US" sz="1600" dirty="0" smtClean="0">
                <a:latin typeface="Cambria"/>
                <a:cs typeface="Cambria"/>
              </a:rPr>
              <a:t>      the </a:t>
            </a:r>
            <a:r>
              <a:rPr lang="en-US" sz="1600" dirty="0">
                <a:latin typeface="Cambria"/>
                <a:cs typeface="Cambria"/>
              </a:rPr>
              <a:t>water.</a:t>
            </a:r>
          </a:p>
          <a:p>
            <a:endParaRPr lang="en-US" sz="1400" dirty="0" smtClean="0">
              <a:latin typeface="Cambria"/>
              <a:cs typeface="Cambria"/>
            </a:endParaRPr>
          </a:p>
          <a:p>
            <a:r>
              <a:rPr lang="en-US" sz="1600" dirty="0">
                <a:latin typeface="Cambria"/>
                <a:cs typeface="Cambria"/>
              </a:rPr>
              <a:t> </a:t>
            </a:r>
            <a:r>
              <a:rPr lang="en-US" sz="1600" dirty="0" smtClean="0">
                <a:latin typeface="Cambria"/>
                <a:cs typeface="Cambria"/>
              </a:rPr>
              <a:t>      When </a:t>
            </a:r>
            <a:r>
              <a:rPr lang="en-US" sz="1600" dirty="0">
                <a:latin typeface="Cambria"/>
                <a:cs typeface="Cambria"/>
              </a:rPr>
              <a:t>the high water table </a:t>
            </a:r>
            <a:r>
              <a:rPr lang="en-US" sz="1600" dirty="0" smtClean="0">
                <a:latin typeface="Cambria"/>
                <a:cs typeface="Cambria"/>
              </a:rPr>
              <a:t>raises</a:t>
            </a:r>
          </a:p>
          <a:p>
            <a:r>
              <a:rPr lang="en-US" sz="1600" dirty="0" smtClean="0">
                <a:latin typeface="Cambria"/>
                <a:cs typeface="Cambria"/>
              </a:rPr>
              <a:t>       around </a:t>
            </a:r>
            <a:r>
              <a:rPr lang="en-US" sz="1600" dirty="0">
                <a:latin typeface="Cambria"/>
                <a:cs typeface="Cambria"/>
              </a:rPr>
              <a:t>your house the water </a:t>
            </a:r>
            <a:endParaRPr lang="en-US" sz="1600" dirty="0" smtClean="0">
              <a:latin typeface="Cambria"/>
              <a:cs typeface="Cambria"/>
            </a:endParaRPr>
          </a:p>
          <a:p>
            <a:r>
              <a:rPr lang="en-US" sz="1600" dirty="0">
                <a:latin typeface="Cambria"/>
                <a:cs typeface="Cambria"/>
              </a:rPr>
              <a:t> </a:t>
            </a:r>
            <a:r>
              <a:rPr lang="en-US" sz="1600" dirty="0" smtClean="0">
                <a:latin typeface="Cambria"/>
                <a:cs typeface="Cambria"/>
              </a:rPr>
              <a:t>      then absorbs </a:t>
            </a:r>
            <a:r>
              <a:rPr lang="en-US" sz="1600" dirty="0">
                <a:latin typeface="Cambria"/>
                <a:cs typeface="Cambria"/>
              </a:rPr>
              <a:t>into your porous </a:t>
            </a:r>
            <a:endParaRPr lang="en-US" sz="1600" dirty="0" smtClean="0">
              <a:latin typeface="Cambria"/>
              <a:cs typeface="Cambria"/>
            </a:endParaRPr>
          </a:p>
          <a:p>
            <a:r>
              <a:rPr lang="en-US" sz="1600" dirty="0">
                <a:latin typeface="Cambria"/>
                <a:cs typeface="Cambria"/>
              </a:rPr>
              <a:t> </a:t>
            </a:r>
            <a:r>
              <a:rPr lang="en-US" sz="1600" dirty="0" smtClean="0">
                <a:latin typeface="Cambria"/>
                <a:cs typeface="Cambria"/>
              </a:rPr>
              <a:t>      concrete foundation</a:t>
            </a:r>
            <a:r>
              <a:rPr lang="en-US" sz="1600" dirty="0">
                <a:latin typeface="Cambria"/>
                <a:cs typeface="Cambria"/>
              </a:rPr>
              <a:t>.</a:t>
            </a:r>
          </a:p>
          <a:p>
            <a:endParaRPr lang="en-US" sz="1400" dirty="0" smtClean="0">
              <a:latin typeface="Cambria"/>
              <a:cs typeface="Cambria"/>
            </a:endParaRPr>
          </a:p>
          <a:p>
            <a:r>
              <a:rPr lang="en-US" sz="1600" dirty="0">
                <a:latin typeface="Cambria"/>
                <a:cs typeface="Cambria"/>
              </a:rPr>
              <a:t> </a:t>
            </a:r>
            <a:r>
              <a:rPr lang="en-US" sz="1600" dirty="0" smtClean="0">
                <a:latin typeface="Cambria"/>
                <a:cs typeface="Cambria"/>
              </a:rPr>
              <a:t>      The </a:t>
            </a:r>
            <a:r>
              <a:rPr lang="en-US" sz="1600" dirty="0">
                <a:latin typeface="Cambria"/>
                <a:cs typeface="Cambria"/>
              </a:rPr>
              <a:t>water then passes through </a:t>
            </a:r>
            <a:endParaRPr lang="en-US" sz="1600" dirty="0" smtClean="0">
              <a:latin typeface="Cambria"/>
              <a:cs typeface="Cambria"/>
            </a:endParaRPr>
          </a:p>
          <a:p>
            <a:r>
              <a:rPr lang="en-US" sz="1600" dirty="0">
                <a:latin typeface="Cambria"/>
                <a:cs typeface="Cambria"/>
              </a:rPr>
              <a:t> </a:t>
            </a:r>
            <a:r>
              <a:rPr lang="en-US" sz="1600" dirty="0" smtClean="0">
                <a:latin typeface="Cambria"/>
                <a:cs typeface="Cambria"/>
              </a:rPr>
              <a:t>      your foundation </a:t>
            </a:r>
            <a:r>
              <a:rPr lang="en-US" sz="1600" dirty="0">
                <a:latin typeface="Cambria"/>
                <a:cs typeface="Cambria"/>
              </a:rPr>
              <a:t>in the form of </a:t>
            </a:r>
            <a:endParaRPr lang="en-US" sz="1600" dirty="0" smtClean="0">
              <a:latin typeface="Cambria"/>
              <a:cs typeface="Cambria"/>
            </a:endParaRPr>
          </a:p>
          <a:p>
            <a:r>
              <a:rPr lang="en-US" sz="1600" dirty="0">
                <a:latin typeface="Cambria"/>
                <a:cs typeface="Cambria"/>
              </a:rPr>
              <a:t> </a:t>
            </a:r>
            <a:r>
              <a:rPr lang="en-US" sz="1600" dirty="0" smtClean="0">
                <a:latin typeface="Cambria"/>
                <a:cs typeface="Cambria"/>
              </a:rPr>
              <a:t>      capillary action </a:t>
            </a:r>
            <a:r>
              <a:rPr lang="en-US" sz="1600" dirty="0">
                <a:latin typeface="Cambria"/>
                <a:cs typeface="Cambria"/>
              </a:rPr>
              <a:t>bringing the minerals and </a:t>
            </a:r>
            <a:r>
              <a:rPr lang="en-US" sz="1600" dirty="0" smtClean="0">
                <a:latin typeface="Cambria"/>
                <a:cs typeface="Cambria"/>
              </a:rPr>
              <a:t>salts </a:t>
            </a:r>
            <a:r>
              <a:rPr lang="en-US" sz="1600" dirty="0">
                <a:latin typeface="Cambria"/>
                <a:cs typeface="Cambria"/>
              </a:rPr>
              <a:t>along </a:t>
            </a:r>
            <a:r>
              <a:rPr lang="en-US" sz="1600" dirty="0" smtClean="0">
                <a:latin typeface="Cambria"/>
                <a:cs typeface="Cambria"/>
              </a:rPr>
              <a:t>for the </a:t>
            </a:r>
            <a:r>
              <a:rPr lang="en-US" sz="1600" dirty="0">
                <a:latin typeface="Cambria"/>
                <a:cs typeface="Cambria"/>
              </a:rPr>
              <a:t>ride.</a:t>
            </a:r>
          </a:p>
          <a:p>
            <a:endParaRPr lang="en-US" sz="1400" dirty="0" smtClean="0">
              <a:latin typeface="Cambria"/>
              <a:cs typeface="Cambria"/>
            </a:endParaRPr>
          </a:p>
          <a:p>
            <a:r>
              <a:rPr lang="en-US" sz="1600" dirty="0" smtClean="0">
                <a:latin typeface="Cambria"/>
                <a:cs typeface="Cambria"/>
              </a:rPr>
              <a:t>       When </a:t>
            </a:r>
            <a:r>
              <a:rPr lang="en-US" sz="1600" dirty="0">
                <a:latin typeface="Cambria"/>
                <a:cs typeface="Cambria"/>
              </a:rPr>
              <a:t>the water changes into </a:t>
            </a:r>
            <a:r>
              <a:rPr lang="en-US" sz="1600" dirty="0" smtClean="0">
                <a:latin typeface="Cambria"/>
                <a:cs typeface="Cambria"/>
              </a:rPr>
              <a:t>vapor (</a:t>
            </a:r>
            <a:r>
              <a:rPr lang="en-US" sz="1600" dirty="0">
                <a:latin typeface="Cambria"/>
                <a:cs typeface="Cambria"/>
              </a:rPr>
              <a:t>evaporates) the minerals and </a:t>
            </a:r>
            <a:r>
              <a:rPr lang="en-US" sz="1600" dirty="0" smtClean="0">
                <a:latin typeface="Cambria"/>
                <a:cs typeface="Cambria"/>
              </a:rPr>
              <a:t>salts are </a:t>
            </a:r>
            <a:r>
              <a:rPr lang="en-US" sz="1600" dirty="0">
                <a:latin typeface="Cambria"/>
                <a:cs typeface="Cambria"/>
              </a:rPr>
              <a:t>left behind in </a:t>
            </a:r>
            <a:endParaRPr lang="en-US" sz="1600" dirty="0" smtClean="0">
              <a:latin typeface="Cambria"/>
              <a:cs typeface="Cambria"/>
            </a:endParaRPr>
          </a:p>
          <a:p>
            <a:r>
              <a:rPr lang="en-US" sz="1600" dirty="0" smtClean="0">
                <a:latin typeface="Cambria"/>
                <a:cs typeface="Cambria"/>
              </a:rPr>
              <a:t>       the form of efflorescence, which appears as a white, powdery material left on the </a:t>
            </a:r>
          </a:p>
          <a:p>
            <a:r>
              <a:rPr lang="en-US" sz="1600" dirty="0" smtClean="0">
                <a:latin typeface="Cambria"/>
                <a:cs typeface="Cambria"/>
              </a:rPr>
              <a:t>       foundation wall. </a:t>
            </a:r>
            <a:endParaRPr lang="en-US" sz="1600" dirty="0">
              <a:latin typeface="Cambria"/>
              <a:cs typeface="Cambria"/>
            </a:endParaRPr>
          </a:p>
        </p:txBody>
      </p:sp>
      <p:sp>
        <p:nvSpPr>
          <p:cNvPr id="6" name="TextBox 5"/>
          <p:cNvSpPr txBox="1"/>
          <p:nvPr/>
        </p:nvSpPr>
        <p:spPr>
          <a:xfrm>
            <a:off x="3828143" y="2479524"/>
            <a:ext cx="4916714" cy="369332"/>
          </a:xfrm>
          <a:prstGeom prst="rect">
            <a:avLst/>
          </a:prstGeom>
          <a:solidFill>
            <a:srgbClr val="FFFFFF"/>
          </a:solidFill>
          <a:ln>
            <a:solidFill>
              <a:srgbClr val="FFFFFF"/>
            </a:solidFill>
          </a:ln>
        </p:spPr>
        <p:txBody>
          <a:bodyPr wrap="square" rtlCol="0">
            <a:spAutoFit/>
          </a:bodyPr>
          <a:lstStyle/>
          <a:p>
            <a:endParaRPr lang="en-US" dirty="0"/>
          </a:p>
        </p:txBody>
      </p:sp>
    </p:spTree>
    <p:extLst>
      <p:ext uri="{BB962C8B-B14F-4D97-AF65-F5344CB8AC3E}">
        <p14:creationId xmlns:p14="http://schemas.microsoft.com/office/powerpoint/2010/main" val="539941060"/>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71570" y="274638"/>
            <a:ext cx="3915229" cy="1143000"/>
          </a:xfrm>
        </p:spPr>
        <p:txBody>
          <a:bodyPr>
            <a:normAutofit/>
          </a:bodyPr>
          <a:lstStyle/>
          <a:p>
            <a:r>
              <a:rPr lang="en-US" sz="2400" b="1" dirty="0" smtClean="0">
                <a:latin typeface="Cambria"/>
                <a:cs typeface="Cambria"/>
              </a:rPr>
              <a:t>Foundation Vent Well</a:t>
            </a:r>
            <a:endParaRPr lang="en-US" sz="2400" b="1" dirty="0">
              <a:latin typeface="Cambria"/>
              <a:cs typeface="Cambria"/>
            </a:endParaRPr>
          </a:p>
        </p:txBody>
      </p:sp>
      <p:sp>
        <p:nvSpPr>
          <p:cNvPr id="4" name="Right Bracket 3"/>
          <p:cNvSpPr/>
          <p:nvPr/>
        </p:nvSpPr>
        <p:spPr>
          <a:xfrm>
            <a:off x="4293810" y="3344332"/>
            <a:ext cx="653142" cy="1977573"/>
          </a:xfrm>
          <a:prstGeom prst="rightBracket">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 name="TextBox 4"/>
          <p:cNvSpPr txBox="1"/>
          <p:nvPr/>
        </p:nvSpPr>
        <p:spPr>
          <a:xfrm>
            <a:off x="4293810" y="3327922"/>
            <a:ext cx="913190" cy="246221"/>
          </a:xfrm>
          <a:prstGeom prst="rect">
            <a:avLst/>
          </a:prstGeom>
          <a:solidFill>
            <a:srgbClr val="FFFFFF"/>
          </a:solidFill>
          <a:ln>
            <a:solidFill>
              <a:schemeClr val="bg1"/>
            </a:solidFill>
          </a:ln>
        </p:spPr>
        <p:txBody>
          <a:bodyPr wrap="square" rtlCol="0">
            <a:spAutoFit/>
          </a:bodyPr>
          <a:lstStyle/>
          <a:p>
            <a:endParaRPr lang="en-US" sz="1000" dirty="0"/>
          </a:p>
        </p:txBody>
      </p:sp>
      <p:sp>
        <p:nvSpPr>
          <p:cNvPr id="6" name="Rectangle 5"/>
          <p:cNvSpPr/>
          <p:nvPr/>
        </p:nvSpPr>
        <p:spPr>
          <a:xfrm>
            <a:off x="0" y="3151318"/>
            <a:ext cx="9143999" cy="3706682"/>
          </a:xfrm>
          <a:prstGeom prst="rect">
            <a:avLst/>
          </a:prstGeom>
          <a:solidFill>
            <a:srgbClr val="654726"/>
          </a:solidFill>
          <a:ln>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TextBox 10"/>
          <p:cNvSpPr txBox="1"/>
          <p:nvPr/>
        </p:nvSpPr>
        <p:spPr>
          <a:xfrm>
            <a:off x="4444999" y="2577420"/>
            <a:ext cx="1003905" cy="215444"/>
          </a:xfrm>
          <a:prstGeom prst="rect">
            <a:avLst/>
          </a:prstGeom>
          <a:solidFill>
            <a:srgbClr val="FFFFFF"/>
          </a:solidFill>
          <a:ln>
            <a:solidFill>
              <a:srgbClr val="FFFFFF"/>
            </a:solidFill>
          </a:ln>
        </p:spPr>
        <p:txBody>
          <a:bodyPr wrap="square" rtlCol="0">
            <a:spAutoFit/>
          </a:bodyPr>
          <a:lstStyle/>
          <a:p>
            <a:endParaRPr lang="en-US" sz="800" dirty="0"/>
          </a:p>
        </p:txBody>
      </p:sp>
      <p:sp>
        <p:nvSpPr>
          <p:cNvPr id="12" name="Rectangle 11"/>
          <p:cNvSpPr/>
          <p:nvPr/>
        </p:nvSpPr>
        <p:spPr>
          <a:xfrm>
            <a:off x="3906763" y="5164064"/>
            <a:ext cx="647095" cy="622904"/>
          </a:xfrm>
          <a:prstGeom prst="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3906763" y="4541160"/>
            <a:ext cx="647095" cy="622904"/>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3906763" y="3918256"/>
            <a:ext cx="647095" cy="622904"/>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3906763" y="3295352"/>
            <a:ext cx="647095" cy="622904"/>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3906763" y="2672448"/>
            <a:ext cx="647095" cy="622904"/>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0" name="Rectangle 19"/>
          <p:cNvSpPr/>
          <p:nvPr/>
        </p:nvSpPr>
        <p:spPr>
          <a:xfrm>
            <a:off x="0" y="3126620"/>
            <a:ext cx="3955143" cy="2503714"/>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a:off x="4553858" y="2969381"/>
            <a:ext cx="653142" cy="1999765"/>
          </a:xfrm>
          <a:prstGeom prst="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9" name="TextBox 28"/>
          <p:cNvSpPr txBox="1"/>
          <p:nvPr/>
        </p:nvSpPr>
        <p:spPr>
          <a:xfrm rot="20861357">
            <a:off x="5050154" y="4931409"/>
            <a:ext cx="184666" cy="215444"/>
          </a:xfrm>
          <a:prstGeom prst="rect">
            <a:avLst/>
          </a:prstGeom>
          <a:solidFill>
            <a:srgbClr val="654726"/>
          </a:solidFill>
          <a:ln>
            <a:solidFill>
              <a:srgbClr val="654726"/>
            </a:solidFill>
          </a:ln>
        </p:spPr>
        <p:txBody>
          <a:bodyPr wrap="none" rtlCol="0">
            <a:spAutoFit/>
          </a:bodyPr>
          <a:lstStyle/>
          <a:p>
            <a:endParaRPr lang="en-US" sz="800" dirty="0"/>
          </a:p>
        </p:txBody>
      </p:sp>
      <p:sp>
        <p:nvSpPr>
          <p:cNvPr id="30" name="TextBox 29"/>
          <p:cNvSpPr txBox="1"/>
          <p:nvPr/>
        </p:nvSpPr>
        <p:spPr>
          <a:xfrm rot="21108930">
            <a:off x="4936976" y="4948620"/>
            <a:ext cx="184666" cy="215444"/>
          </a:xfrm>
          <a:prstGeom prst="rect">
            <a:avLst/>
          </a:prstGeom>
          <a:solidFill>
            <a:srgbClr val="654726"/>
          </a:solidFill>
          <a:ln>
            <a:solidFill>
              <a:srgbClr val="654726"/>
            </a:solidFill>
          </a:ln>
        </p:spPr>
        <p:txBody>
          <a:bodyPr wrap="none" rtlCol="0">
            <a:spAutoFit/>
          </a:bodyPr>
          <a:lstStyle/>
          <a:p>
            <a:endParaRPr lang="en-US" sz="800" dirty="0"/>
          </a:p>
        </p:txBody>
      </p:sp>
      <p:sp>
        <p:nvSpPr>
          <p:cNvPr id="31" name="Right Bracket 30"/>
          <p:cNvSpPr/>
          <p:nvPr/>
        </p:nvSpPr>
        <p:spPr>
          <a:xfrm>
            <a:off x="4553858" y="2437191"/>
            <a:ext cx="653142" cy="2531956"/>
          </a:xfrm>
          <a:prstGeom prst="rightBracket">
            <a:avLst/>
          </a:prstGeom>
          <a:ln w="381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32" name="TextBox 31"/>
          <p:cNvSpPr txBox="1"/>
          <p:nvPr/>
        </p:nvSpPr>
        <p:spPr>
          <a:xfrm>
            <a:off x="4570609" y="2329469"/>
            <a:ext cx="751437" cy="338554"/>
          </a:xfrm>
          <a:prstGeom prst="rect">
            <a:avLst/>
          </a:prstGeom>
          <a:solidFill>
            <a:schemeClr val="bg1"/>
          </a:solidFill>
          <a:ln>
            <a:solidFill>
              <a:schemeClr val="bg1"/>
            </a:solidFill>
          </a:ln>
        </p:spPr>
        <p:txBody>
          <a:bodyPr wrap="square" rtlCol="0">
            <a:spAutoFit/>
          </a:bodyPr>
          <a:lstStyle/>
          <a:p>
            <a:endParaRPr lang="en-US" sz="1600" dirty="0"/>
          </a:p>
        </p:txBody>
      </p:sp>
      <p:sp>
        <p:nvSpPr>
          <p:cNvPr id="33" name="Rectangle 32"/>
          <p:cNvSpPr/>
          <p:nvPr/>
        </p:nvSpPr>
        <p:spPr>
          <a:xfrm>
            <a:off x="3906763" y="2684543"/>
            <a:ext cx="647095" cy="622904"/>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p:cNvSpPr/>
          <p:nvPr/>
        </p:nvSpPr>
        <p:spPr>
          <a:xfrm>
            <a:off x="3906763" y="3295352"/>
            <a:ext cx="647095" cy="622904"/>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34"/>
          <p:cNvSpPr/>
          <p:nvPr/>
        </p:nvSpPr>
        <p:spPr>
          <a:xfrm>
            <a:off x="3912811" y="3930351"/>
            <a:ext cx="647095" cy="622904"/>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p:cNvSpPr/>
          <p:nvPr/>
        </p:nvSpPr>
        <p:spPr>
          <a:xfrm>
            <a:off x="3912811" y="4553255"/>
            <a:ext cx="647095" cy="622904"/>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p:cNvSpPr/>
          <p:nvPr/>
        </p:nvSpPr>
        <p:spPr>
          <a:xfrm>
            <a:off x="3912811" y="5176159"/>
            <a:ext cx="647095" cy="622904"/>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p:cNvSpPr/>
          <p:nvPr/>
        </p:nvSpPr>
        <p:spPr>
          <a:xfrm>
            <a:off x="3622523" y="5786968"/>
            <a:ext cx="1239763" cy="792842"/>
          </a:xfrm>
          <a:prstGeom prst="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TextBox 40"/>
          <p:cNvSpPr txBox="1"/>
          <p:nvPr/>
        </p:nvSpPr>
        <p:spPr>
          <a:xfrm>
            <a:off x="338667" y="3038962"/>
            <a:ext cx="3525762" cy="369332"/>
          </a:xfrm>
          <a:prstGeom prst="rect">
            <a:avLst/>
          </a:prstGeom>
          <a:solidFill>
            <a:srgbClr val="FFFFFF"/>
          </a:solidFill>
          <a:ln>
            <a:solidFill>
              <a:srgbClr val="FFFFFF"/>
            </a:solidFill>
          </a:ln>
        </p:spPr>
        <p:txBody>
          <a:bodyPr wrap="square" rtlCol="0">
            <a:spAutoFit/>
          </a:bodyPr>
          <a:lstStyle/>
          <a:p>
            <a:endParaRPr lang="en-US" dirty="0"/>
          </a:p>
        </p:txBody>
      </p:sp>
      <p:sp>
        <p:nvSpPr>
          <p:cNvPr id="42" name="Rectangle 41"/>
          <p:cNvSpPr/>
          <p:nvPr/>
        </p:nvSpPr>
        <p:spPr>
          <a:xfrm>
            <a:off x="181427" y="1784887"/>
            <a:ext cx="4221239" cy="622904"/>
          </a:xfrm>
          <a:prstGeom prst="rect">
            <a:avLst/>
          </a:prstGeom>
          <a:solidFill>
            <a:srgbClr val="FCD476"/>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Rectangle 44"/>
          <p:cNvSpPr/>
          <p:nvPr/>
        </p:nvSpPr>
        <p:spPr>
          <a:xfrm>
            <a:off x="4214282" y="2407791"/>
            <a:ext cx="338668" cy="120114"/>
          </a:xfrm>
          <a:prstGeom prst="rect">
            <a:avLst/>
          </a:prstGeom>
          <a:solidFill>
            <a:srgbClr val="FCD476"/>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ectangle 45"/>
          <p:cNvSpPr/>
          <p:nvPr/>
        </p:nvSpPr>
        <p:spPr>
          <a:xfrm>
            <a:off x="4378477" y="1784886"/>
            <a:ext cx="175381" cy="622904"/>
          </a:xfrm>
          <a:prstGeom prst="rect">
            <a:avLst/>
          </a:prstGeom>
          <a:solidFill>
            <a:srgbClr val="FCD476"/>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ectangle 46"/>
          <p:cNvSpPr/>
          <p:nvPr/>
        </p:nvSpPr>
        <p:spPr>
          <a:xfrm>
            <a:off x="4559906" y="3229428"/>
            <a:ext cx="45719" cy="768048"/>
          </a:xfrm>
          <a:prstGeom prst="rect">
            <a:avLst/>
          </a:prstGeom>
          <a:solidFill>
            <a:schemeClr val="tx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p:cNvSpPr/>
          <p:nvPr/>
        </p:nvSpPr>
        <p:spPr>
          <a:xfrm>
            <a:off x="4330094" y="3307447"/>
            <a:ext cx="229809" cy="610809"/>
          </a:xfrm>
          <a:prstGeom prst="rect">
            <a:avLst/>
          </a:prstGeom>
          <a:solidFill>
            <a:srgbClr val="0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TextBox 48"/>
          <p:cNvSpPr txBox="1"/>
          <p:nvPr/>
        </p:nvSpPr>
        <p:spPr>
          <a:xfrm>
            <a:off x="5538411" y="3250206"/>
            <a:ext cx="3357637" cy="461665"/>
          </a:xfrm>
          <a:prstGeom prst="rect">
            <a:avLst/>
          </a:prstGeom>
          <a:noFill/>
        </p:spPr>
        <p:txBody>
          <a:bodyPr wrap="square" rtlCol="0">
            <a:spAutoFit/>
          </a:bodyPr>
          <a:lstStyle/>
          <a:p>
            <a:r>
              <a:rPr lang="en-US" sz="1200" b="1" dirty="0" smtClean="0">
                <a:solidFill>
                  <a:srgbClr val="FFFFFF"/>
                </a:solidFill>
                <a:latin typeface="Cambria"/>
                <a:cs typeface="Cambria"/>
              </a:rPr>
              <a:t>The top of vent well should be 4” to 6” above grade</a:t>
            </a:r>
            <a:endParaRPr lang="en-US" sz="1200" b="1" dirty="0">
              <a:solidFill>
                <a:srgbClr val="FFFFFF"/>
              </a:solidFill>
              <a:latin typeface="Cambria"/>
              <a:cs typeface="Cambria"/>
            </a:endParaRPr>
          </a:p>
        </p:txBody>
      </p:sp>
      <p:sp>
        <p:nvSpPr>
          <p:cNvPr id="62" name="TextBox 61"/>
          <p:cNvSpPr txBox="1"/>
          <p:nvPr/>
        </p:nvSpPr>
        <p:spPr>
          <a:xfrm>
            <a:off x="5538411" y="4031318"/>
            <a:ext cx="3357637" cy="1200329"/>
          </a:xfrm>
          <a:prstGeom prst="rect">
            <a:avLst/>
          </a:prstGeom>
          <a:noFill/>
        </p:spPr>
        <p:txBody>
          <a:bodyPr wrap="square" rtlCol="0">
            <a:spAutoFit/>
          </a:bodyPr>
          <a:lstStyle/>
          <a:p>
            <a:r>
              <a:rPr lang="en-US" sz="1200" b="1" dirty="0" smtClean="0">
                <a:solidFill>
                  <a:schemeClr val="bg1"/>
                </a:solidFill>
                <a:latin typeface="Cambria"/>
                <a:cs typeface="Cambria"/>
              </a:rPr>
              <a:t>The depth of the hole should be at least 4” deeper than the bottom of the vent</a:t>
            </a:r>
          </a:p>
          <a:p>
            <a:endParaRPr lang="en-US" sz="1200" b="1" dirty="0">
              <a:solidFill>
                <a:schemeClr val="bg1"/>
              </a:solidFill>
              <a:latin typeface="Cambria"/>
              <a:cs typeface="Cambria"/>
            </a:endParaRPr>
          </a:p>
          <a:p>
            <a:r>
              <a:rPr lang="en-US" sz="1200" b="1" dirty="0">
                <a:solidFill>
                  <a:schemeClr val="bg1"/>
                </a:solidFill>
                <a:latin typeface="Cambria"/>
                <a:cs typeface="Cambria"/>
              </a:rPr>
              <a:t>G</a:t>
            </a:r>
            <a:r>
              <a:rPr lang="en-US" sz="1200" b="1" dirty="0" smtClean="0">
                <a:solidFill>
                  <a:schemeClr val="bg1"/>
                </a:solidFill>
                <a:latin typeface="Cambria"/>
                <a:cs typeface="Cambria"/>
              </a:rPr>
              <a:t>ravel should be added to about 2” below the bottom of the vent opening</a:t>
            </a:r>
          </a:p>
          <a:p>
            <a:endParaRPr lang="en-US" sz="1200" b="1" dirty="0">
              <a:solidFill>
                <a:schemeClr val="bg1"/>
              </a:solidFill>
              <a:latin typeface="Cambria"/>
              <a:cs typeface="Cambria"/>
            </a:endParaRPr>
          </a:p>
        </p:txBody>
      </p:sp>
      <p:sp>
        <p:nvSpPr>
          <p:cNvPr id="63" name="TextBox 62"/>
          <p:cNvSpPr txBox="1"/>
          <p:nvPr/>
        </p:nvSpPr>
        <p:spPr>
          <a:xfrm>
            <a:off x="4553859" y="4835262"/>
            <a:ext cx="811588" cy="369332"/>
          </a:xfrm>
          <a:prstGeom prst="rect">
            <a:avLst/>
          </a:prstGeom>
          <a:solidFill>
            <a:srgbClr val="654726"/>
          </a:solidFill>
          <a:ln>
            <a:solidFill>
              <a:srgbClr val="654726"/>
            </a:solidFill>
          </a:ln>
        </p:spPr>
        <p:txBody>
          <a:bodyPr wrap="square" rtlCol="0">
            <a:spAutoFit/>
          </a:bodyPr>
          <a:lstStyle/>
          <a:p>
            <a:endParaRPr lang="en-US" dirty="0"/>
          </a:p>
        </p:txBody>
      </p:sp>
      <p:sp>
        <p:nvSpPr>
          <p:cNvPr id="64" name="Connector 63"/>
          <p:cNvSpPr/>
          <p:nvPr/>
        </p:nvSpPr>
        <p:spPr>
          <a:xfrm>
            <a:off x="4584095" y="4781423"/>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Connector 64"/>
          <p:cNvSpPr/>
          <p:nvPr/>
        </p:nvSpPr>
        <p:spPr>
          <a:xfrm>
            <a:off x="4659086" y="4777090"/>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Connector 65"/>
          <p:cNvSpPr/>
          <p:nvPr/>
        </p:nvSpPr>
        <p:spPr>
          <a:xfrm>
            <a:off x="4713514" y="4777090"/>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Connector 66"/>
          <p:cNvSpPr/>
          <p:nvPr/>
        </p:nvSpPr>
        <p:spPr>
          <a:xfrm>
            <a:off x="4604657" y="4781423"/>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Connector 67"/>
          <p:cNvSpPr/>
          <p:nvPr/>
        </p:nvSpPr>
        <p:spPr>
          <a:xfrm>
            <a:off x="4792133" y="4777090"/>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Connector 68"/>
          <p:cNvSpPr/>
          <p:nvPr/>
        </p:nvSpPr>
        <p:spPr>
          <a:xfrm>
            <a:off x="4855029" y="4777090"/>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Connector 69"/>
          <p:cNvSpPr/>
          <p:nvPr/>
        </p:nvSpPr>
        <p:spPr>
          <a:xfrm>
            <a:off x="4909457" y="4787828"/>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Connector 70"/>
          <p:cNvSpPr/>
          <p:nvPr/>
        </p:nvSpPr>
        <p:spPr>
          <a:xfrm>
            <a:off x="4564740" y="4727038"/>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 name="Connector 71"/>
          <p:cNvSpPr/>
          <p:nvPr/>
        </p:nvSpPr>
        <p:spPr>
          <a:xfrm>
            <a:off x="4631871" y="4725856"/>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Connector 72"/>
          <p:cNvSpPr/>
          <p:nvPr/>
        </p:nvSpPr>
        <p:spPr>
          <a:xfrm>
            <a:off x="5002095" y="4781423"/>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Connector 73"/>
          <p:cNvSpPr/>
          <p:nvPr/>
        </p:nvSpPr>
        <p:spPr>
          <a:xfrm>
            <a:off x="5074665" y="4777090"/>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Connector 74"/>
          <p:cNvSpPr/>
          <p:nvPr/>
        </p:nvSpPr>
        <p:spPr>
          <a:xfrm>
            <a:off x="4949190" y="4748715"/>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Connector 75"/>
          <p:cNvSpPr/>
          <p:nvPr/>
        </p:nvSpPr>
        <p:spPr>
          <a:xfrm>
            <a:off x="5116285" y="4752766"/>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Connector 76"/>
          <p:cNvSpPr/>
          <p:nvPr/>
        </p:nvSpPr>
        <p:spPr>
          <a:xfrm>
            <a:off x="4702628" y="4719809"/>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8" name="Connector 77"/>
          <p:cNvSpPr/>
          <p:nvPr/>
        </p:nvSpPr>
        <p:spPr>
          <a:xfrm>
            <a:off x="5136037" y="4707047"/>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9" name="Connector 78"/>
          <p:cNvSpPr/>
          <p:nvPr/>
        </p:nvSpPr>
        <p:spPr>
          <a:xfrm>
            <a:off x="4771571" y="4731527"/>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Connector 79"/>
          <p:cNvSpPr/>
          <p:nvPr/>
        </p:nvSpPr>
        <p:spPr>
          <a:xfrm>
            <a:off x="4868153" y="4727038"/>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Connector 80"/>
          <p:cNvSpPr/>
          <p:nvPr/>
        </p:nvSpPr>
        <p:spPr>
          <a:xfrm>
            <a:off x="4829025" y="4718599"/>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Connector 81"/>
          <p:cNvSpPr/>
          <p:nvPr/>
        </p:nvSpPr>
        <p:spPr>
          <a:xfrm>
            <a:off x="5009351" y="4735704"/>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3" name="Connector 82"/>
          <p:cNvSpPr/>
          <p:nvPr/>
        </p:nvSpPr>
        <p:spPr>
          <a:xfrm>
            <a:off x="4909457" y="4731371"/>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4" name="Connector 83"/>
          <p:cNvSpPr/>
          <p:nvPr/>
        </p:nvSpPr>
        <p:spPr>
          <a:xfrm>
            <a:off x="4976404" y="4694275"/>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5" name="Connector 84"/>
          <p:cNvSpPr/>
          <p:nvPr/>
        </p:nvSpPr>
        <p:spPr>
          <a:xfrm>
            <a:off x="5093092" y="4663709"/>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6" name="Connector 85"/>
          <p:cNvSpPr/>
          <p:nvPr/>
        </p:nvSpPr>
        <p:spPr>
          <a:xfrm>
            <a:off x="4933151" y="4677874"/>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7" name="Connector 86"/>
          <p:cNvSpPr/>
          <p:nvPr/>
        </p:nvSpPr>
        <p:spPr>
          <a:xfrm>
            <a:off x="5065387" y="4712844"/>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Connector 87"/>
          <p:cNvSpPr/>
          <p:nvPr/>
        </p:nvSpPr>
        <p:spPr>
          <a:xfrm>
            <a:off x="5120306" y="4657867"/>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9" name="Connector 88"/>
          <p:cNvSpPr/>
          <p:nvPr/>
        </p:nvSpPr>
        <p:spPr>
          <a:xfrm>
            <a:off x="5036565" y="4672865"/>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0" name="Connector 89"/>
          <p:cNvSpPr/>
          <p:nvPr/>
        </p:nvSpPr>
        <p:spPr>
          <a:xfrm>
            <a:off x="4590856" y="4689985"/>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Connector 90"/>
          <p:cNvSpPr/>
          <p:nvPr/>
        </p:nvSpPr>
        <p:spPr>
          <a:xfrm>
            <a:off x="4565954" y="4675490"/>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2" name="Connector 91"/>
          <p:cNvSpPr/>
          <p:nvPr/>
        </p:nvSpPr>
        <p:spPr>
          <a:xfrm>
            <a:off x="4661504" y="4670767"/>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3" name="Connector 92"/>
          <p:cNvSpPr/>
          <p:nvPr/>
        </p:nvSpPr>
        <p:spPr>
          <a:xfrm>
            <a:off x="4974881" y="4702996"/>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4" name="Connector 93"/>
          <p:cNvSpPr/>
          <p:nvPr/>
        </p:nvSpPr>
        <p:spPr>
          <a:xfrm>
            <a:off x="4836525" y="4714136"/>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5" name="Connector 94"/>
          <p:cNvSpPr/>
          <p:nvPr/>
        </p:nvSpPr>
        <p:spPr>
          <a:xfrm>
            <a:off x="4749619" y="4691276"/>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6" name="Connector 95"/>
          <p:cNvSpPr/>
          <p:nvPr/>
        </p:nvSpPr>
        <p:spPr>
          <a:xfrm>
            <a:off x="4869363" y="4674090"/>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7" name="Connector 96"/>
          <p:cNvSpPr/>
          <p:nvPr/>
        </p:nvSpPr>
        <p:spPr>
          <a:xfrm>
            <a:off x="4809311" y="4675490"/>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8" name="Connector 97"/>
          <p:cNvSpPr/>
          <p:nvPr/>
        </p:nvSpPr>
        <p:spPr>
          <a:xfrm>
            <a:off x="4638632" y="4614843"/>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9" name="Connector 98"/>
          <p:cNvSpPr/>
          <p:nvPr/>
        </p:nvSpPr>
        <p:spPr>
          <a:xfrm>
            <a:off x="4605625" y="4640834"/>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0" name="Connector 99"/>
          <p:cNvSpPr/>
          <p:nvPr/>
        </p:nvSpPr>
        <p:spPr>
          <a:xfrm>
            <a:off x="4570610" y="4595115"/>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1" name="Connector 100"/>
          <p:cNvSpPr/>
          <p:nvPr/>
        </p:nvSpPr>
        <p:spPr>
          <a:xfrm>
            <a:off x="4892524" y="4691694"/>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2" name="Connector 101"/>
          <p:cNvSpPr/>
          <p:nvPr/>
        </p:nvSpPr>
        <p:spPr>
          <a:xfrm>
            <a:off x="4740728" y="4667125"/>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3" name="Connector 102"/>
          <p:cNvSpPr/>
          <p:nvPr/>
        </p:nvSpPr>
        <p:spPr>
          <a:xfrm>
            <a:off x="4702628" y="4632155"/>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4" name="Connector 103"/>
          <p:cNvSpPr/>
          <p:nvPr/>
        </p:nvSpPr>
        <p:spPr>
          <a:xfrm>
            <a:off x="4989008" y="4645557"/>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5" name="Connector 104"/>
          <p:cNvSpPr/>
          <p:nvPr/>
        </p:nvSpPr>
        <p:spPr>
          <a:xfrm>
            <a:off x="4923791" y="4628371"/>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6" name="Connector 105"/>
          <p:cNvSpPr/>
          <p:nvPr/>
        </p:nvSpPr>
        <p:spPr>
          <a:xfrm>
            <a:off x="4862286" y="4641127"/>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7" name="Connector 106"/>
          <p:cNvSpPr/>
          <p:nvPr/>
        </p:nvSpPr>
        <p:spPr>
          <a:xfrm>
            <a:off x="4795402" y="4618267"/>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8" name="Connector 107"/>
          <p:cNvSpPr/>
          <p:nvPr/>
        </p:nvSpPr>
        <p:spPr>
          <a:xfrm>
            <a:off x="5038663" y="4621406"/>
            <a:ext cx="132049"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9" name="Connector 108"/>
          <p:cNvSpPr/>
          <p:nvPr/>
        </p:nvSpPr>
        <p:spPr>
          <a:xfrm>
            <a:off x="5124653" y="4604655"/>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0" name="Connector 109"/>
          <p:cNvSpPr/>
          <p:nvPr/>
        </p:nvSpPr>
        <p:spPr>
          <a:xfrm>
            <a:off x="5074665" y="4591983"/>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1" name="Connector 110"/>
          <p:cNvSpPr/>
          <p:nvPr/>
        </p:nvSpPr>
        <p:spPr>
          <a:xfrm>
            <a:off x="5020237" y="4581795"/>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2" name="Connector 111"/>
          <p:cNvSpPr/>
          <p:nvPr/>
        </p:nvSpPr>
        <p:spPr>
          <a:xfrm>
            <a:off x="4896577" y="4737792"/>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3" name="Connector 112"/>
          <p:cNvSpPr/>
          <p:nvPr/>
        </p:nvSpPr>
        <p:spPr>
          <a:xfrm>
            <a:off x="4754883" y="4614639"/>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4" name="Connector 113"/>
          <p:cNvSpPr/>
          <p:nvPr/>
        </p:nvSpPr>
        <p:spPr>
          <a:xfrm>
            <a:off x="4967057" y="4609295"/>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5" name="Connector 114"/>
          <p:cNvSpPr/>
          <p:nvPr/>
        </p:nvSpPr>
        <p:spPr>
          <a:xfrm>
            <a:off x="4557307" y="4549396"/>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6" name="Connector 115"/>
          <p:cNvSpPr/>
          <p:nvPr/>
        </p:nvSpPr>
        <p:spPr>
          <a:xfrm>
            <a:off x="4584095" y="4647235"/>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7" name="Connector 116"/>
          <p:cNvSpPr/>
          <p:nvPr/>
        </p:nvSpPr>
        <p:spPr>
          <a:xfrm>
            <a:off x="4645284" y="4575687"/>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8" name="Connector 117"/>
          <p:cNvSpPr/>
          <p:nvPr/>
        </p:nvSpPr>
        <p:spPr>
          <a:xfrm>
            <a:off x="4693982" y="4595408"/>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9" name="Connector 118"/>
          <p:cNvSpPr/>
          <p:nvPr/>
        </p:nvSpPr>
        <p:spPr>
          <a:xfrm>
            <a:off x="4840235" y="4596614"/>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0" name="Connector 119"/>
          <p:cNvSpPr/>
          <p:nvPr/>
        </p:nvSpPr>
        <p:spPr>
          <a:xfrm>
            <a:off x="4889501" y="4581587"/>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1" name="Connector 120"/>
          <p:cNvSpPr/>
          <p:nvPr/>
        </p:nvSpPr>
        <p:spPr>
          <a:xfrm>
            <a:off x="4946455" y="4575687"/>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2" name="Connector 121"/>
          <p:cNvSpPr/>
          <p:nvPr/>
        </p:nvSpPr>
        <p:spPr>
          <a:xfrm>
            <a:off x="4813725" y="4558727"/>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3" name="Connector 122"/>
          <p:cNvSpPr/>
          <p:nvPr/>
        </p:nvSpPr>
        <p:spPr>
          <a:xfrm>
            <a:off x="4748410" y="4575885"/>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4" name="Connector 123"/>
          <p:cNvSpPr/>
          <p:nvPr/>
        </p:nvSpPr>
        <p:spPr>
          <a:xfrm>
            <a:off x="4628667" y="4559426"/>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5" name="Connector 124"/>
          <p:cNvSpPr/>
          <p:nvPr/>
        </p:nvSpPr>
        <p:spPr>
          <a:xfrm>
            <a:off x="5119815" y="4542983"/>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6" name="Connector 125"/>
          <p:cNvSpPr/>
          <p:nvPr/>
        </p:nvSpPr>
        <p:spPr>
          <a:xfrm>
            <a:off x="5074665" y="4538021"/>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7" name="Connector 126"/>
          <p:cNvSpPr/>
          <p:nvPr/>
        </p:nvSpPr>
        <p:spPr>
          <a:xfrm>
            <a:off x="4729842" y="4563576"/>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35" name="Straight Arrow Connector 134"/>
          <p:cNvCxnSpPr/>
          <p:nvPr/>
        </p:nvCxnSpPr>
        <p:spPr>
          <a:xfrm>
            <a:off x="5365447" y="2672448"/>
            <a:ext cx="9678" cy="524747"/>
          </a:xfrm>
          <a:prstGeom prst="straightConnector1">
            <a:avLst/>
          </a:prstGeom>
          <a:ln>
            <a:solidFill>
              <a:srgbClr val="FF0000"/>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37" name="Straight Connector 136"/>
          <p:cNvCxnSpPr/>
          <p:nvPr/>
        </p:nvCxnSpPr>
        <p:spPr>
          <a:xfrm>
            <a:off x="4794035" y="4827142"/>
            <a:ext cx="2734" cy="729553"/>
          </a:xfrm>
          <a:prstGeom prst="line">
            <a:avLst/>
          </a:prstGeom>
          <a:ln>
            <a:solidFill>
              <a:schemeClr val="bg1"/>
            </a:solidFill>
            <a:prstDash val="sysDash"/>
          </a:ln>
        </p:spPr>
        <p:style>
          <a:lnRef idx="2">
            <a:schemeClr val="accent1"/>
          </a:lnRef>
          <a:fillRef idx="0">
            <a:schemeClr val="accent1"/>
          </a:fillRef>
          <a:effectRef idx="1">
            <a:schemeClr val="accent1"/>
          </a:effectRef>
          <a:fontRef idx="minor">
            <a:schemeClr val="tx1"/>
          </a:fontRef>
        </p:style>
      </p:cxnSp>
      <p:cxnSp>
        <p:nvCxnSpPr>
          <p:cNvPr id="138" name="Straight Connector 137"/>
          <p:cNvCxnSpPr/>
          <p:nvPr/>
        </p:nvCxnSpPr>
        <p:spPr>
          <a:xfrm>
            <a:off x="4946456" y="4835262"/>
            <a:ext cx="2734" cy="729553"/>
          </a:xfrm>
          <a:prstGeom prst="line">
            <a:avLst/>
          </a:prstGeom>
          <a:ln>
            <a:solidFill>
              <a:schemeClr val="bg1"/>
            </a:solidFill>
            <a:prstDash val="sysDash"/>
          </a:ln>
        </p:spPr>
        <p:style>
          <a:lnRef idx="2">
            <a:schemeClr val="accent1"/>
          </a:lnRef>
          <a:fillRef idx="0">
            <a:schemeClr val="accent1"/>
          </a:fillRef>
          <a:effectRef idx="1">
            <a:schemeClr val="accent1"/>
          </a:effectRef>
          <a:fontRef idx="minor">
            <a:schemeClr val="tx1"/>
          </a:fontRef>
        </p:style>
      </p:cxnSp>
      <p:sp>
        <p:nvSpPr>
          <p:cNvPr id="139" name="Connector 138"/>
          <p:cNvSpPr/>
          <p:nvPr/>
        </p:nvSpPr>
        <p:spPr>
          <a:xfrm>
            <a:off x="4786333" y="5538337"/>
            <a:ext cx="191886" cy="171895"/>
          </a:xfrm>
          <a:prstGeom prst="flowChartConnector">
            <a:avLst/>
          </a:prstGeom>
          <a:solidFill>
            <a:schemeClr val="tx2">
              <a:lumMod val="60000"/>
              <a:lumOff val="40000"/>
            </a:schemeClr>
          </a:solidFill>
          <a:ln>
            <a:solidFill>
              <a:srgbClr val="FFFFFF"/>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0" name="TextBox 139"/>
          <p:cNvSpPr txBox="1"/>
          <p:nvPr/>
        </p:nvSpPr>
        <p:spPr>
          <a:xfrm>
            <a:off x="5538411" y="5467048"/>
            <a:ext cx="3484637" cy="1015663"/>
          </a:xfrm>
          <a:prstGeom prst="rect">
            <a:avLst/>
          </a:prstGeom>
          <a:noFill/>
        </p:spPr>
        <p:txBody>
          <a:bodyPr wrap="square" rtlCol="0">
            <a:spAutoFit/>
          </a:bodyPr>
          <a:lstStyle/>
          <a:p>
            <a:r>
              <a:rPr lang="en-US" sz="1200" b="1" dirty="0" smtClean="0">
                <a:solidFill>
                  <a:srgbClr val="FFFFFF"/>
                </a:solidFill>
                <a:latin typeface="Cambria"/>
                <a:cs typeface="Cambria"/>
              </a:rPr>
              <a:t>A drainage system is optional</a:t>
            </a:r>
          </a:p>
          <a:p>
            <a:endParaRPr lang="en-US" sz="1200" b="1" dirty="0">
              <a:solidFill>
                <a:srgbClr val="FFFFFF"/>
              </a:solidFill>
              <a:latin typeface="Cambria"/>
              <a:cs typeface="Cambria"/>
            </a:endParaRPr>
          </a:p>
          <a:p>
            <a:r>
              <a:rPr lang="en-US" sz="1200" b="1" dirty="0" smtClean="0">
                <a:solidFill>
                  <a:srgbClr val="FFFFFF"/>
                </a:solidFill>
                <a:latin typeface="Cambria"/>
                <a:cs typeface="Cambria"/>
              </a:rPr>
              <a:t>It is recommended that the vent well be anchored to the foundation wall using anchor bolts </a:t>
            </a:r>
            <a:endParaRPr lang="en-US" sz="1200" b="1" dirty="0">
              <a:solidFill>
                <a:srgbClr val="FFFFFF"/>
              </a:solidFill>
              <a:latin typeface="Cambria"/>
              <a:cs typeface="Cambria"/>
            </a:endParaRPr>
          </a:p>
        </p:txBody>
      </p:sp>
      <p:cxnSp>
        <p:nvCxnSpPr>
          <p:cNvPr id="142" name="Straight Arrow Connector 141"/>
          <p:cNvCxnSpPr/>
          <p:nvPr/>
        </p:nvCxnSpPr>
        <p:spPr>
          <a:xfrm flipH="1">
            <a:off x="5074665" y="5624285"/>
            <a:ext cx="463746"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45" name="Connector 144"/>
          <p:cNvSpPr/>
          <p:nvPr/>
        </p:nvSpPr>
        <p:spPr>
          <a:xfrm>
            <a:off x="4562465" y="4515034"/>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6" name="Connector 145"/>
          <p:cNvSpPr/>
          <p:nvPr/>
        </p:nvSpPr>
        <p:spPr>
          <a:xfrm>
            <a:off x="4563642" y="4414961"/>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7" name="Connector 146"/>
          <p:cNvSpPr/>
          <p:nvPr/>
        </p:nvSpPr>
        <p:spPr>
          <a:xfrm>
            <a:off x="4638523" y="4497264"/>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8" name="Connector 147"/>
          <p:cNvSpPr/>
          <p:nvPr/>
        </p:nvSpPr>
        <p:spPr>
          <a:xfrm>
            <a:off x="4570610" y="4357147"/>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9" name="Connector 148"/>
          <p:cNvSpPr/>
          <p:nvPr/>
        </p:nvSpPr>
        <p:spPr>
          <a:xfrm>
            <a:off x="4683095" y="4531064"/>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0" name="Connector 149"/>
          <p:cNvSpPr/>
          <p:nvPr/>
        </p:nvSpPr>
        <p:spPr>
          <a:xfrm flipV="1">
            <a:off x="4586152" y="4474404"/>
            <a:ext cx="45719"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1" name="Connector 150"/>
          <p:cNvSpPr/>
          <p:nvPr/>
        </p:nvSpPr>
        <p:spPr>
          <a:xfrm>
            <a:off x="4768188" y="4521082"/>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2" name="Connector 151"/>
          <p:cNvSpPr/>
          <p:nvPr/>
        </p:nvSpPr>
        <p:spPr>
          <a:xfrm>
            <a:off x="5003618" y="4532540"/>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3" name="Connector 152"/>
          <p:cNvSpPr/>
          <p:nvPr/>
        </p:nvSpPr>
        <p:spPr>
          <a:xfrm>
            <a:off x="5108823" y="4615149"/>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4" name="Connector 153"/>
          <p:cNvSpPr/>
          <p:nvPr/>
        </p:nvSpPr>
        <p:spPr>
          <a:xfrm>
            <a:off x="4873571" y="4535448"/>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5" name="Connector 154"/>
          <p:cNvSpPr/>
          <p:nvPr/>
        </p:nvSpPr>
        <p:spPr>
          <a:xfrm>
            <a:off x="4947667" y="4526536"/>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6" name="Connector 155"/>
          <p:cNvSpPr/>
          <p:nvPr/>
        </p:nvSpPr>
        <p:spPr>
          <a:xfrm>
            <a:off x="4821200" y="4495441"/>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7" name="Connector 156"/>
          <p:cNvSpPr/>
          <p:nvPr/>
        </p:nvSpPr>
        <p:spPr>
          <a:xfrm>
            <a:off x="4950118" y="4472581"/>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8" name="Connector 157"/>
          <p:cNvSpPr/>
          <p:nvPr/>
        </p:nvSpPr>
        <p:spPr>
          <a:xfrm>
            <a:off x="4872809" y="4479144"/>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9" name="Connector 158"/>
          <p:cNvSpPr/>
          <p:nvPr/>
        </p:nvSpPr>
        <p:spPr>
          <a:xfrm>
            <a:off x="5060443" y="4483678"/>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0" name="Connector 159"/>
          <p:cNvSpPr/>
          <p:nvPr/>
        </p:nvSpPr>
        <p:spPr>
          <a:xfrm>
            <a:off x="5006015" y="4468712"/>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1" name="Connector 160"/>
          <p:cNvSpPr/>
          <p:nvPr/>
        </p:nvSpPr>
        <p:spPr>
          <a:xfrm>
            <a:off x="4737139" y="4495440"/>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2" name="Connector 161"/>
          <p:cNvSpPr/>
          <p:nvPr/>
        </p:nvSpPr>
        <p:spPr>
          <a:xfrm>
            <a:off x="4693982" y="4465267"/>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3" name="Connector 162"/>
          <p:cNvSpPr/>
          <p:nvPr/>
        </p:nvSpPr>
        <p:spPr>
          <a:xfrm>
            <a:off x="5124653" y="4489729"/>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4" name="Connector 163"/>
          <p:cNvSpPr/>
          <p:nvPr/>
        </p:nvSpPr>
        <p:spPr>
          <a:xfrm>
            <a:off x="4782097" y="4449721"/>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5" name="Connector 164"/>
          <p:cNvSpPr/>
          <p:nvPr/>
        </p:nvSpPr>
        <p:spPr>
          <a:xfrm>
            <a:off x="4902309" y="4503677"/>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6" name="Connector 165"/>
          <p:cNvSpPr/>
          <p:nvPr/>
        </p:nvSpPr>
        <p:spPr>
          <a:xfrm>
            <a:off x="5122519" y="4414961"/>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7" name="Connector 166"/>
          <p:cNvSpPr/>
          <p:nvPr/>
        </p:nvSpPr>
        <p:spPr>
          <a:xfrm>
            <a:off x="5092601" y="4445852"/>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8" name="Connector 167"/>
          <p:cNvSpPr/>
          <p:nvPr/>
        </p:nvSpPr>
        <p:spPr>
          <a:xfrm>
            <a:off x="5021485" y="4414961"/>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9" name="Connector 168"/>
          <p:cNvSpPr/>
          <p:nvPr/>
        </p:nvSpPr>
        <p:spPr>
          <a:xfrm>
            <a:off x="5054395" y="4422993"/>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0" name="Connector 169"/>
          <p:cNvSpPr/>
          <p:nvPr/>
        </p:nvSpPr>
        <p:spPr>
          <a:xfrm>
            <a:off x="4625038" y="4443403"/>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1" name="Connector 170"/>
          <p:cNvSpPr/>
          <p:nvPr/>
        </p:nvSpPr>
        <p:spPr>
          <a:xfrm>
            <a:off x="4626936" y="4377118"/>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2" name="Connector 171"/>
          <p:cNvSpPr/>
          <p:nvPr/>
        </p:nvSpPr>
        <p:spPr>
          <a:xfrm>
            <a:off x="4947667" y="4422993"/>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3" name="Connector 172"/>
          <p:cNvSpPr/>
          <p:nvPr/>
        </p:nvSpPr>
        <p:spPr>
          <a:xfrm>
            <a:off x="4737523" y="4419548"/>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4" name="Connector 173"/>
          <p:cNvSpPr/>
          <p:nvPr/>
        </p:nvSpPr>
        <p:spPr>
          <a:xfrm>
            <a:off x="4913279" y="4426861"/>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5" name="Connector 174"/>
          <p:cNvSpPr/>
          <p:nvPr/>
        </p:nvSpPr>
        <p:spPr>
          <a:xfrm>
            <a:off x="4848776" y="4433425"/>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6" name="Connector 175"/>
          <p:cNvSpPr/>
          <p:nvPr/>
        </p:nvSpPr>
        <p:spPr>
          <a:xfrm>
            <a:off x="4679466" y="4405114"/>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7" name="Connector 176"/>
          <p:cNvSpPr/>
          <p:nvPr/>
        </p:nvSpPr>
        <p:spPr>
          <a:xfrm>
            <a:off x="4795402" y="4387333"/>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8" name="Connector 177"/>
          <p:cNvSpPr/>
          <p:nvPr/>
        </p:nvSpPr>
        <p:spPr>
          <a:xfrm>
            <a:off x="4875385" y="4377004"/>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9" name="Connector 178"/>
          <p:cNvSpPr/>
          <p:nvPr/>
        </p:nvSpPr>
        <p:spPr>
          <a:xfrm>
            <a:off x="4936671" y="4364473"/>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0" name="Connector 179"/>
          <p:cNvSpPr/>
          <p:nvPr/>
        </p:nvSpPr>
        <p:spPr>
          <a:xfrm>
            <a:off x="5029309" y="4385195"/>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1" name="Connector 180"/>
          <p:cNvSpPr/>
          <p:nvPr/>
        </p:nvSpPr>
        <p:spPr>
          <a:xfrm>
            <a:off x="4982137" y="4362335"/>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2" name="Connector 181"/>
          <p:cNvSpPr/>
          <p:nvPr/>
        </p:nvSpPr>
        <p:spPr>
          <a:xfrm>
            <a:off x="5116285" y="4349687"/>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3" name="Connector 182"/>
          <p:cNvSpPr/>
          <p:nvPr/>
        </p:nvSpPr>
        <p:spPr>
          <a:xfrm>
            <a:off x="5068091" y="4341614"/>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4" name="Connector 183"/>
          <p:cNvSpPr/>
          <p:nvPr/>
        </p:nvSpPr>
        <p:spPr>
          <a:xfrm>
            <a:off x="5147029" y="4642333"/>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5" name="Connector 184"/>
          <p:cNvSpPr/>
          <p:nvPr/>
        </p:nvSpPr>
        <p:spPr>
          <a:xfrm>
            <a:off x="4723835" y="4364050"/>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6" name="Connector 185"/>
          <p:cNvSpPr/>
          <p:nvPr/>
        </p:nvSpPr>
        <p:spPr>
          <a:xfrm>
            <a:off x="4670371" y="4334287"/>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7" name="Connector 186"/>
          <p:cNvSpPr/>
          <p:nvPr/>
        </p:nvSpPr>
        <p:spPr>
          <a:xfrm>
            <a:off x="4823015" y="4323077"/>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8" name="Connector 187"/>
          <p:cNvSpPr/>
          <p:nvPr/>
        </p:nvSpPr>
        <p:spPr>
          <a:xfrm>
            <a:off x="4782097" y="4323077"/>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9" name="Connector 188"/>
          <p:cNvSpPr/>
          <p:nvPr/>
        </p:nvSpPr>
        <p:spPr>
          <a:xfrm>
            <a:off x="4892318" y="4300217"/>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0" name="Connector 189"/>
          <p:cNvSpPr/>
          <p:nvPr/>
        </p:nvSpPr>
        <p:spPr>
          <a:xfrm>
            <a:off x="4559903" y="4300217"/>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1" name="Connector 190"/>
          <p:cNvSpPr/>
          <p:nvPr/>
        </p:nvSpPr>
        <p:spPr>
          <a:xfrm>
            <a:off x="4611309" y="4314722"/>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2" name="Connector 191"/>
          <p:cNvSpPr/>
          <p:nvPr/>
        </p:nvSpPr>
        <p:spPr>
          <a:xfrm>
            <a:off x="4731905" y="4280471"/>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3" name="Connector 192"/>
          <p:cNvSpPr/>
          <p:nvPr/>
        </p:nvSpPr>
        <p:spPr>
          <a:xfrm>
            <a:off x="4967707" y="4311428"/>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4" name="Connector 193"/>
          <p:cNvSpPr/>
          <p:nvPr/>
        </p:nvSpPr>
        <p:spPr>
          <a:xfrm>
            <a:off x="5126966" y="4300217"/>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5" name="Connector 194"/>
          <p:cNvSpPr/>
          <p:nvPr/>
        </p:nvSpPr>
        <p:spPr>
          <a:xfrm>
            <a:off x="5018820" y="4319055"/>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6" name="Connector 195"/>
          <p:cNvSpPr/>
          <p:nvPr/>
        </p:nvSpPr>
        <p:spPr>
          <a:xfrm>
            <a:off x="5128681" y="4781050"/>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7" name="Connector 196"/>
          <p:cNvSpPr/>
          <p:nvPr/>
        </p:nvSpPr>
        <p:spPr>
          <a:xfrm>
            <a:off x="5081609" y="4273336"/>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8" name="Connector 197"/>
          <p:cNvSpPr/>
          <p:nvPr/>
        </p:nvSpPr>
        <p:spPr>
          <a:xfrm>
            <a:off x="4683095" y="4273336"/>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9" name="Connector 198"/>
          <p:cNvSpPr/>
          <p:nvPr/>
        </p:nvSpPr>
        <p:spPr>
          <a:xfrm>
            <a:off x="4804047" y="4280471"/>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0" name="Connector 199"/>
          <p:cNvSpPr/>
          <p:nvPr/>
        </p:nvSpPr>
        <p:spPr>
          <a:xfrm>
            <a:off x="4643157" y="4257611"/>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1" name="Connector 200"/>
          <p:cNvSpPr/>
          <p:nvPr/>
        </p:nvSpPr>
        <p:spPr>
          <a:xfrm>
            <a:off x="4589679" y="4264562"/>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2" name="Connector 201"/>
          <p:cNvSpPr/>
          <p:nvPr/>
        </p:nvSpPr>
        <p:spPr>
          <a:xfrm>
            <a:off x="4572508" y="4211892"/>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3" name="Connector 202"/>
          <p:cNvSpPr/>
          <p:nvPr/>
        </p:nvSpPr>
        <p:spPr>
          <a:xfrm>
            <a:off x="5130595" y="4234752"/>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4" name="Connector 203"/>
          <p:cNvSpPr/>
          <p:nvPr/>
        </p:nvSpPr>
        <p:spPr>
          <a:xfrm>
            <a:off x="5059738" y="4216215"/>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5" name="Connector 204"/>
          <p:cNvSpPr/>
          <p:nvPr/>
        </p:nvSpPr>
        <p:spPr>
          <a:xfrm>
            <a:off x="4987579" y="4269191"/>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6" name="Connector 205"/>
          <p:cNvSpPr/>
          <p:nvPr/>
        </p:nvSpPr>
        <p:spPr>
          <a:xfrm>
            <a:off x="5027181" y="4250476"/>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7" name="Connector 206"/>
          <p:cNvSpPr/>
          <p:nvPr/>
        </p:nvSpPr>
        <p:spPr>
          <a:xfrm>
            <a:off x="4927999" y="4257611"/>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8" name="Connector 207"/>
          <p:cNvSpPr/>
          <p:nvPr/>
        </p:nvSpPr>
        <p:spPr>
          <a:xfrm>
            <a:off x="4869363" y="4265709"/>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9" name="Connector 208"/>
          <p:cNvSpPr/>
          <p:nvPr/>
        </p:nvSpPr>
        <p:spPr>
          <a:xfrm>
            <a:off x="4774597" y="4242849"/>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0" name="Connector 209"/>
          <p:cNvSpPr/>
          <p:nvPr/>
        </p:nvSpPr>
        <p:spPr>
          <a:xfrm>
            <a:off x="4713760" y="4215128"/>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1" name="Connector 210"/>
          <p:cNvSpPr/>
          <p:nvPr/>
        </p:nvSpPr>
        <p:spPr>
          <a:xfrm>
            <a:off x="4643157" y="4204757"/>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2" name="Connector 211"/>
          <p:cNvSpPr/>
          <p:nvPr/>
        </p:nvSpPr>
        <p:spPr>
          <a:xfrm>
            <a:off x="4856239" y="4217153"/>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3" name="Connector 212"/>
          <p:cNvSpPr/>
          <p:nvPr/>
        </p:nvSpPr>
        <p:spPr>
          <a:xfrm>
            <a:off x="4989008" y="4211519"/>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4" name="Connector 213"/>
          <p:cNvSpPr/>
          <p:nvPr/>
        </p:nvSpPr>
        <p:spPr>
          <a:xfrm>
            <a:off x="5122519" y="4194293"/>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5" name="Connector 214"/>
          <p:cNvSpPr/>
          <p:nvPr/>
        </p:nvSpPr>
        <p:spPr>
          <a:xfrm>
            <a:off x="4905937" y="4194293"/>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6" name="Connector 215"/>
          <p:cNvSpPr/>
          <p:nvPr/>
        </p:nvSpPr>
        <p:spPr>
          <a:xfrm>
            <a:off x="4792328" y="4208687"/>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7" name="Connector 216"/>
          <p:cNvSpPr/>
          <p:nvPr/>
        </p:nvSpPr>
        <p:spPr>
          <a:xfrm>
            <a:off x="4552950" y="4166202"/>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8" name="Connector 217"/>
          <p:cNvSpPr/>
          <p:nvPr/>
        </p:nvSpPr>
        <p:spPr>
          <a:xfrm>
            <a:off x="4613867" y="4158945"/>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9" name="Connector 218"/>
          <p:cNvSpPr/>
          <p:nvPr/>
        </p:nvSpPr>
        <p:spPr>
          <a:xfrm>
            <a:off x="4692951" y="4162968"/>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0" name="Connector 219"/>
          <p:cNvSpPr/>
          <p:nvPr/>
        </p:nvSpPr>
        <p:spPr>
          <a:xfrm>
            <a:off x="4771571" y="4173149"/>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1" name="Connector 220"/>
          <p:cNvSpPr/>
          <p:nvPr/>
        </p:nvSpPr>
        <p:spPr>
          <a:xfrm>
            <a:off x="4852402" y="4165800"/>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2" name="Connector 221"/>
          <p:cNvSpPr/>
          <p:nvPr/>
        </p:nvSpPr>
        <p:spPr>
          <a:xfrm>
            <a:off x="5053371" y="4173149"/>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3" name="Connector 222"/>
          <p:cNvSpPr/>
          <p:nvPr/>
        </p:nvSpPr>
        <p:spPr>
          <a:xfrm>
            <a:off x="5121423" y="4143342"/>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4" name="Connector 223"/>
          <p:cNvSpPr/>
          <p:nvPr/>
        </p:nvSpPr>
        <p:spPr>
          <a:xfrm>
            <a:off x="4958564" y="4162968"/>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5" name="Connector 224"/>
          <p:cNvSpPr/>
          <p:nvPr/>
        </p:nvSpPr>
        <p:spPr>
          <a:xfrm>
            <a:off x="4892319" y="4337581"/>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6" name="Connector 225"/>
          <p:cNvSpPr/>
          <p:nvPr/>
        </p:nvSpPr>
        <p:spPr>
          <a:xfrm>
            <a:off x="4839100" y="4387768"/>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7" name="Connector 226"/>
          <p:cNvSpPr/>
          <p:nvPr/>
        </p:nvSpPr>
        <p:spPr>
          <a:xfrm>
            <a:off x="4735078" y="4314721"/>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28" name="Straight Arrow Connector 227"/>
          <p:cNvCxnSpPr/>
          <p:nvPr/>
        </p:nvCxnSpPr>
        <p:spPr>
          <a:xfrm>
            <a:off x="4662207" y="4035473"/>
            <a:ext cx="16328" cy="768149"/>
          </a:xfrm>
          <a:prstGeom prst="straightConnector1">
            <a:avLst/>
          </a:prstGeom>
          <a:ln>
            <a:solidFill>
              <a:srgbClr val="FF000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29" name="TextBox 228"/>
          <p:cNvSpPr txBox="1"/>
          <p:nvPr/>
        </p:nvSpPr>
        <p:spPr>
          <a:xfrm>
            <a:off x="647095" y="3357065"/>
            <a:ext cx="2606524" cy="1015663"/>
          </a:xfrm>
          <a:prstGeom prst="rect">
            <a:avLst/>
          </a:prstGeom>
          <a:noFill/>
        </p:spPr>
        <p:txBody>
          <a:bodyPr wrap="square" rtlCol="0">
            <a:spAutoFit/>
          </a:bodyPr>
          <a:lstStyle/>
          <a:p>
            <a:pPr algn="ctr"/>
            <a:r>
              <a:rPr lang="en-US" sz="2000" b="1" dirty="0" smtClean="0">
                <a:solidFill>
                  <a:srgbClr val="000000"/>
                </a:solidFill>
                <a:latin typeface="Cambria"/>
                <a:cs typeface="Cambria"/>
              </a:rPr>
              <a:t>Crawlspace soil </a:t>
            </a:r>
          </a:p>
          <a:p>
            <a:pPr algn="ctr"/>
            <a:r>
              <a:rPr lang="en-US" sz="2000" b="1" dirty="0">
                <a:solidFill>
                  <a:srgbClr val="000000"/>
                </a:solidFill>
                <a:latin typeface="Cambria"/>
                <a:cs typeface="Cambria"/>
              </a:rPr>
              <a:t>i</a:t>
            </a:r>
            <a:r>
              <a:rPr lang="en-US" sz="2000" b="1" dirty="0" smtClean="0">
                <a:solidFill>
                  <a:srgbClr val="000000"/>
                </a:solidFill>
                <a:latin typeface="Cambria"/>
                <a:cs typeface="Cambria"/>
              </a:rPr>
              <a:t>s below the       exterior grade</a:t>
            </a:r>
            <a:endParaRPr lang="en-US" sz="2000" b="1" dirty="0">
              <a:solidFill>
                <a:srgbClr val="000000"/>
              </a:solidFill>
              <a:latin typeface="Cambria"/>
              <a:cs typeface="Cambria"/>
            </a:endParaRPr>
          </a:p>
        </p:txBody>
      </p:sp>
      <p:sp>
        <p:nvSpPr>
          <p:cNvPr id="230" name="Rectangle 229"/>
          <p:cNvSpPr/>
          <p:nvPr/>
        </p:nvSpPr>
        <p:spPr>
          <a:xfrm>
            <a:off x="3913319" y="2527905"/>
            <a:ext cx="647095" cy="140118"/>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1" name="Rectangle 230"/>
          <p:cNvSpPr/>
          <p:nvPr/>
        </p:nvSpPr>
        <p:spPr>
          <a:xfrm>
            <a:off x="181427" y="1739167"/>
            <a:ext cx="4371523" cy="45719"/>
          </a:xfrm>
          <a:prstGeom prst="rect">
            <a:avLst/>
          </a:prstGeom>
          <a:solidFill>
            <a:srgbClr val="FCD476"/>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2" name="Rectangle 231"/>
          <p:cNvSpPr/>
          <p:nvPr/>
        </p:nvSpPr>
        <p:spPr>
          <a:xfrm>
            <a:off x="4209143" y="1619053"/>
            <a:ext cx="338668" cy="120114"/>
          </a:xfrm>
          <a:prstGeom prst="rect">
            <a:avLst/>
          </a:prstGeom>
          <a:solidFill>
            <a:srgbClr val="FCD476"/>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3" name="Rectangle 232"/>
          <p:cNvSpPr/>
          <p:nvPr/>
        </p:nvSpPr>
        <p:spPr>
          <a:xfrm>
            <a:off x="4215191" y="274638"/>
            <a:ext cx="338668" cy="1344415"/>
          </a:xfrm>
          <a:prstGeom prst="rect">
            <a:avLst/>
          </a:prstGeom>
          <a:solidFill>
            <a:srgbClr val="FCD476"/>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4" name="Rectangle 233"/>
          <p:cNvSpPr/>
          <p:nvPr/>
        </p:nvSpPr>
        <p:spPr>
          <a:xfrm>
            <a:off x="4568548" y="274638"/>
            <a:ext cx="45783" cy="2452838"/>
          </a:xfrm>
          <a:prstGeom prst="rect">
            <a:avLst/>
          </a:prstGeom>
          <a:solidFill>
            <a:srgbClr val="BDE4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569354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0">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566" y="439171"/>
            <a:ext cx="8229600" cy="1143000"/>
          </a:xfrm>
        </p:spPr>
        <p:txBody>
          <a:bodyPr>
            <a:normAutofit/>
          </a:bodyPr>
          <a:lstStyle/>
          <a:p>
            <a:r>
              <a:rPr lang="en-US" sz="2400" b="1" dirty="0" smtClean="0">
                <a:latin typeface="Cambria"/>
                <a:cs typeface="Cambria"/>
              </a:rPr>
              <a:t>An example of poor ventilation</a:t>
            </a:r>
            <a:endParaRPr lang="en-US" sz="2400" b="1" dirty="0">
              <a:latin typeface="Cambria"/>
              <a:cs typeface="Cambria"/>
            </a:endParaRPr>
          </a:p>
        </p:txBody>
      </p:sp>
      <p:sp>
        <p:nvSpPr>
          <p:cNvPr id="5" name="TextBox 4"/>
          <p:cNvSpPr txBox="1"/>
          <p:nvPr/>
        </p:nvSpPr>
        <p:spPr>
          <a:xfrm>
            <a:off x="572768" y="2429983"/>
            <a:ext cx="4783667" cy="3293209"/>
          </a:xfrm>
          <a:prstGeom prst="rect">
            <a:avLst/>
          </a:prstGeom>
          <a:noFill/>
        </p:spPr>
        <p:txBody>
          <a:bodyPr wrap="square" rtlCol="0">
            <a:spAutoFit/>
          </a:bodyPr>
          <a:lstStyle/>
          <a:p>
            <a:pPr marL="342900" indent="-342900">
              <a:buFont typeface="Arial"/>
              <a:buChar char="•"/>
            </a:pPr>
            <a:r>
              <a:rPr lang="en-US" sz="2000" dirty="0" smtClean="0">
                <a:latin typeface="Cambria"/>
                <a:cs typeface="Cambria"/>
              </a:rPr>
              <a:t>Large duct blocking </a:t>
            </a:r>
          </a:p>
          <a:p>
            <a:r>
              <a:rPr lang="en-US" sz="2000" dirty="0">
                <a:latin typeface="Cambria"/>
                <a:cs typeface="Cambria"/>
              </a:rPr>
              <a:t> </a:t>
            </a:r>
            <a:r>
              <a:rPr lang="en-US" sz="2000" dirty="0" smtClean="0">
                <a:latin typeface="Cambria"/>
                <a:cs typeface="Cambria"/>
              </a:rPr>
              <a:t>     cross-ventilation</a:t>
            </a:r>
          </a:p>
          <a:p>
            <a:r>
              <a:rPr lang="en-US" sz="2000" dirty="0">
                <a:latin typeface="Cambria"/>
                <a:cs typeface="Cambria"/>
              </a:rPr>
              <a:t> </a:t>
            </a:r>
            <a:r>
              <a:rPr lang="en-US" sz="2000" dirty="0" smtClean="0">
                <a:latin typeface="Cambria"/>
                <a:cs typeface="Cambria"/>
              </a:rPr>
              <a:t>     of the crawlspace</a:t>
            </a:r>
          </a:p>
          <a:p>
            <a:endParaRPr lang="en-US" sz="2000" dirty="0">
              <a:latin typeface="Cambria"/>
              <a:cs typeface="Cambria"/>
            </a:endParaRPr>
          </a:p>
          <a:p>
            <a:pPr marL="342900" indent="-342900">
              <a:buFont typeface="Arial"/>
              <a:buChar char="•"/>
            </a:pPr>
            <a:r>
              <a:rPr lang="en-US" sz="2000" dirty="0" smtClean="0">
                <a:latin typeface="Cambria"/>
                <a:cs typeface="Cambria"/>
              </a:rPr>
              <a:t>Perhaps a power vent, </a:t>
            </a:r>
          </a:p>
          <a:p>
            <a:r>
              <a:rPr lang="en-US" sz="2000" dirty="0">
                <a:latin typeface="Cambria"/>
                <a:cs typeface="Cambria"/>
              </a:rPr>
              <a:t> </a:t>
            </a:r>
            <a:r>
              <a:rPr lang="en-US" sz="2000" dirty="0" smtClean="0">
                <a:latin typeface="Cambria"/>
                <a:cs typeface="Cambria"/>
              </a:rPr>
              <a:t>     properly placed,  will </a:t>
            </a:r>
          </a:p>
          <a:p>
            <a:r>
              <a:rPr lang="en-US" sz="2000" dirty="0">
                <a:latin typeface="Cambria"/>
                <a:cs typeface="Cambria"/>
              </a:rPr>
              <a:t> </a:t>
            </a:r>
            <a:r>
              <a:rPr lang="en-US" sz="2000" dirty="0" smtClean="0">
                <a:latin typeface="Cambria"/>
                <a:cs typeface="Cambria"/>
              </a:rPr>
              <a:t>     be needed to create the </a:t>
            </a:r>
          </a:p>
          <a:p>
            <a:r>
              <a:rPr lang="en-US" sz="2000" dirty="0">
                <a:latin typeface="Cambria"/>
                <a:cs typeface="Cambria"/>
              </a:rPr>
              <a:t> </a:t>
            </a:r>
            <a:r>
              <a:rPr lang="en-US" sz="2000" dirty="0" smtClean="0">
                <a:latin typeface="Cambria"/>
                <a:cs typeface="Cambria"/>
              </a:rPr>
              <a:t>     proper cross-ventilation</a:t>
            </a:r>
          </a:p>
          <a:p>
            <a:pPr marL="342900" indent="-342900">
              <a:buFont typeface="Arial"/>
              <a:buChar char="•"/>
            </a:pPr>
            <a:endParaRPr lang="en-US" sz="2000" dirty="0">
              <a:latin typeface="Cambria"/>
              <a:cs typeface="Cambria"/>
            </a:endParaRPr>
          </a:p>
          <a:p>
            <a:pPr marL="342900" indent="-342900">
              <a:buFont typeface="Arial"/>
              <a:buChar char="•"/>
            </a:pPr>
            <a:endParaRPr lang="en-US" sz="2000" dirty="0" smtClean="0">
              <a:latin typeface="Cambria"/>
              <a:cs typeface="Cambria"/>
            </a:endParaRPr>
          </a:p>
          <a:p>
            <a:endParaRPr lang="en-US" sz="800" dirty="0">
              <a:latin typeface="Cambria"/>
              <a:cs typeface="Cambria"/>
            </a:endParaRPr>
          </a:p>
        </p:txBody>
      </p:sp>
      <p:pic>
        <p:nvPicPr>
          <p:cNvPr id="7" name="Picture 6"/>
          <p:cNvPicPr>
            <a:picLocks noChangeAspect="1"/>
          </p:cNvPicPr>
          <p:nvPr/>
        </p:nvPicPr>
        <p:blipFill>
          <a:blip r:embed="rId3"/>
          <a:stretch>
            <a:fillRect/>
          </a:stretch>
        </p:blipFill>
        <p:spPr>
          <a:xfrm>
            <a:off x="4147876" y="2212056"/>
            <a:ext cx="4354285" cy="3265714"/>
          </a:xfrm>
          <a:prstGeom prst="rect">
            <a:avLst/>
          </a:prstGeom>
        </p:spPr>
      </p:pic>
      <p:sp>
        <p:nvSpPr>
          <p:cNvPr id="10" name="TextBox 9"/>
          <p:cNvSpPr txBox="1"/>
          <p:nvPr/>
        </p:nvSpPr>
        <p:spPr>
          <a:xfrm>
            <a:off x="4041214" y="5353860"/>
            <a:ext cx="4692952" cy="369332"/>
          </a:xfrm>
          <a:prstGeom prst="rect">
            <a:avLst/>
          </a:prstGeom>
          <a:solidFill>
            <a:srgbClr val="FFFFFF"/>
          </a:solidFill>
          <a:ln>
            <a:solidFill>
              <a:srgbClr val="FFFFFF"/>
            </a:solidFill>
          </a:ln>
        </p:spPr>
        <p:txBody>
          <a:bodyPr wrap="square" rtlCol="0">
            <a:spAutoFit/>
          </a:bodyPr>
          <a:lstStyle/>
          <a:p>
            <a:endParaRPr lang="en-US" dirty="0"/>
          </a:p>
        </p:txBody>
      </p:sp>
      <p:sp>
        <p:nvSpPr>
          <p:cNvPr id="3" name="TextBox 2"/>
          <p:cNvSpPr txBox="1"/>
          <p:nvPr/>
        </p:nvSpPr>
        <p:spPr>
          <a:xfrm>
            <a:off x="8923867" y="6642556"/>
            <a:ext cx="288661" cy="215444"/>
          </a:xfrm>
          <a:prstGeom prst="rect">
            <a:avLst/>
          </a:prstGeom>
          <a:noFill/>
        </p:spPr>
        <p:txBody>
          <a:bodyPr wrap="none" rtlCol="0">
            <a:spAutoFit/>
          </a:bodyPr>
          <a:lstStyle/>
          <a:p>
            <a:r>
              <a:rPr lang="en-US" sz="800" dirty="0" smtClean="0"/>
              <a:t>30</a:t>
            </a:r>
            <a:endParaRPr lang="en-US" sz="800" dirty="0"/>
          </a:p>
        </p:txBody>
      </p:sp>
    </p:spTree>
    <p:extLst>
      <p:ext uri="{BB962C8B-B14F-4D97-AF65-F5344CB8AC3E}">
        <p14:creationId xmlns:p14="http://schemas.microsoft.com/office/powerpoint/2010/main" val="3611994234"/>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9140" y="193523"/>
            <a:ext cx="8414859" cy="1079561"/>
          </a:xfrm>
        </p:spPr>
        <p:txBody>
          <a:bodyPr>
            <a:normAutofit fontScale="90000"/>
          </a:bodyPr>
          <a:lstStyle/>
          <a:p>
            <a:pPr algn="l"/>
            <a:r>
              <a:rPr lang="en-US" sz="2400" b="1" dirty="0" smtClean="0">
                <a:latin typeface="Cambria"/>
                <a:cs typeface="Cambria"/>
              </a:rPr>
              <a:t>Problem:  Exterior grade sloping toward structure and  </a:t>
            </a:r>
            <a:br>
              <a:rPr lang="en-US" sz="2400" b="1" dirty="0" smtClean="0">
                <a:latin typeface="Cambria"/>
                <a:cs typeface="Cambria"/>
              </a:rPr>
            </a:br>
            <a:r>
              <a:rPr lang="en-US" sz="2400" b="1" dirty="0" smtClean="0">
                <a:latin typeface="Cambria"/>
                <a:cs typeface="Cambria"/>
              </a:rPr>
              <a:t>                      allowing water to accumulate under crawlspace</a:t>
            </a:r>
            <a:br>
              <a:rPr lang="en-US" sz="2400" b="1" dirty="0" smtClean="0">
                <a:latin typeface="Cambria"/>
                <a:cs typeface="Cambria"/>
              </a:rPr>
            </a:br>
            <a:r>
              <a:rPr lang="en-US" sz="2400" b="1" dirty="0" smtClean="0">
                <a:latin typeface="Cambria"/>
                <a:cs typeface="Cambria"/>
              </a:rPr>
              <a:t>                                                        </a:t>
            </a:r>
            <a:endParaRPr lang="en-US" sz="2400" b="1" dirty="0">
              <a:latin typeface="Cambria"/>
              <a:cs typeface="Cambria"/>
            </a:endParaRPr>
          </a:p>
        </p:txBody>
      </p:sp>
      <p:sp>
        <p:nvSpPr>
          <p:cNvPr id="5" name="Rectangle 4"/>
          <p:cNvSpPr/>
          <p:nvPr/>
        </p:nvSpPr>
        <p:spPr>
          <a:xfrm>
            <a:off x="4305905" y="2775856"/>
            <a:ext cx="272142" cy="164495"/>
          </a:xfrm>
          <a:prstGeom prst="rect">
            <a:avLst/>
          </a:prstGeom>
          <a:solidFill>
            <a:srgbClr val="CD060D"/>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4305905" y="2986070"/>
            <a:ext cx="272142" cy="164495"/>
          </a:xfrm>
          <a:prstGeom prst="rect">
            <a:avLst/>
          </a:prstGeom>
          <a:solidFill>
            <a:srgbClr val="CD060D"/>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4305905" y="3196284"/>
            <a:ext cx="272142" cy="164495"/>
          </a:xfrm>
          <a:prstGeom prst="rect">
            <a:avLst/>
          </a:prstGeom>
          <a:solidFill>
            <a:srgbClr val="CD060D"/>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4305905" y="3406498"/>
            <a:ext cx="272142" cy="164495"/>
          </a:xfrm>
          <a:prstGeom prst="rect">
            <a:avLst/>
          </a:prstGeom>
          <a:solidFill>
            <a:srgbClr val="CD060D"/>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4305905" y="3616712"/>
            <a:ext cx="272142" cy="164495"/>
          </a:xfrm>
          <a:prstGeom prst="rect">
            <a:avLst/>
          </a:prstGeom>
          <a:solidFill>
            <a:srgbClr val="CD060D"/>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4305905" y="2940351"/>
            <a:ext cx="272142" cy="45719"/>
          </a:xfrm>
          <a:prstGeom prst="rect">
            <a:avLst/>
          </a:prstGeom>
          <a:solidFill>
            <a:schemeClr val="bg1">
              <a:lumMod val="8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4305905" y="3150565"/>
            <a:ext cx="272142" cy="45719"/>
          </a:xfrm>
          <a:prstGeom prst="rect">
            <a:avLst/>
          </a:prstGeom>
          <a:solidFill>
            <a:schemeClr val="bg1">
              <a:lumMod val="8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flipV="1">
            <a:off x="4305905" y="3772622"/>
            <a:ext cx="272142" cy="45719"/>
          </a:xfrm>
          <a:prstGeom prst="rect">
            <a:avLst/>
          </a:prstGeom>
          <a:solidFill>
            <a:schemeClr val="bg1">
              <a:lumMod val="8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4305905" y="3570993"/>
            <a:ext cx="272142" cy="45719"/>
          </a:xfrm>
          <a:prstGeom prst="rect">
            <a:avLst/>
          </a:prstGeom>
          <a:solidFill>
            <a:schemeClr val="bg1">
              <a:lumMod val="8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4305905" y="3360779"/>
            <a:ext cx="272142" cy="45719"/>
          </a:xfrm>
          <a:prstGeom prst="rect">
            <a:avLst/>
          </a:prstGeom>
          <a:solidFill>
            <a:schemeClr val="bg1">
              <a:lumMod val="8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4305905" y="3818341"/>
            <a:ext cx="272142" cy="164495"/>
          </a:xfrm>
          <a:prstGeom prst="rect">
            <a:avLst/>
          </a:prstGeom>
          <a:solidFill>
            <a:srgbClr val="CD060D"/>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flipV="1">
            <a:off x="4305905" y="3982836"/>
            <a:ext cx="272142" cy="45719"/>
          </a:xfrm>
          <a:prstGeom prst="rect">
            <a:avLst/>
          </a:prstGeom>
          <a:solidFill>
            <a:schemeClr val="bg1">
              <a:lumMod val="8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4305905" y="4028555"/>
            <a:ext cx="689428" cy="652302"/>
          </a:xfrm>
          <a:prstGeom prst="rect">
            <a:avLst/>
          </a:prstGeom>
          <a:solidFill>
            <a:schemeClr val="bg1">
              <a:lumMod val="7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 name="Rectangle 18"/>
          <p:cNvSpPr/>
          <p:nvPr/>
        </p:nvSpPr>
        <p:spPr>
          <a:xfrm>
            <a:off x="4305905" y="4680857"/>
            <a:ext cx="689428" cy="652302"/>
          </a:xfrm>
          <a:prstGeom prst="rect">
            <a:avLst/>
          </a:prstGeom>
          <a:solidFill>
            <a:schemeClr val="bg1">
              <a:lumMod val="7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flipV="1">
            <a:off x="4305905" y="4657997"/>
            <a:ext cx="689428" cy="45719"/>
          </a:xfrm>
          <a:prstGeom prst="rect">
            <a:avLst/>
          </a:prstGeom>
          <a:solidFill>
            <a:schemeClr val="bg1">
              <a:lumMod val="8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flipV="1">
            <a:off x="4305905" y="5343923"/>
            <a:ext cx="689428" cy="45719"/>
          </a:xfrm>
          <a:prstGeom prst="rect">
            <a:avLst/>
          </a:prstGeom>
          <a:solidFill>
            <a:schemeClr val="bg1">
              <a:lumMod val="8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p:cNvSpPr/>
          <p:nvPr/>
        </p:nvSpPr>
        <p:spPr>
          <a:xfrm>
            <a:off x="4666102" y="3923688"/>
            <a:ext cx="202232" cy="87565"/>
          </a:xfrm>
          <a:prstGeom prst="rect">
            <a:avLst/>
          </a:prstGeom>
          <a:solidFill>
            <a:srgbClr val="FCD476"/>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p:cNvSpPr/>
          <p:nvPr/>
        </p:nvSpPr>
        <p:spPr>
          <a:xfrm>
            <a:off x="4620382" y="1356547"/>
            <a:ext cx="45719" cy="2671647"/>
          </a:xfrm>
          <a:prstGeom prst="rect">
            <a:avLst/>
          </a:prstGeom>
          <a:solidFill>
            <a:schemeClr val="bg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p:cNvSpPr/>
          <p:nvPr/>
        </p:nvSpPr>
        <p:spPr>
          <a:xfrm>
            <a:off x="4666102" y="3194346"/>
            <a:ext cx="102810" cy="729342"/>
          </a:xfrm>
          <a:prstGeom prst="rect">
            <a:avLst/>
          </a:prstGeom>
          <a:solidFill>
            <a:srgbClr val="FCD476"/>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a:off x="4768911" y="3194346"/>
            <a:ext cx="4375087" cy="729342"/>
          </a:xfrm>
          <a:prstGeom prst="rect">
            <a:avLst/>
          </a:prstGeom>
          <a:solidFill>
            <a:srgbClr val="FCD476"/>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p:cNvSpPr/>
          <p:nvPr/>
        </p:nvSpPr>
        <p:spPr>
          <a:xfrm>
            <a:off x="4666102" y="3148627"/>
            <a:ext cx="4477898" cy="45719"/>
          </a:xfrm>
          <a:prstGeom prst="rect">
            <a:avLst/>
          </a:prstGeom>
          <a:solidFill>
            <a:srgbClr val="FCD476"/>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p:cNvSpPr/>
          <p:nvPr/>
        </p:nvSpPr>
        <p:spPr>
          <a:xfrm>
            <a:off x="4667796" y="3061062"/>
            <a:ext cx="202232" cy="87565"/>
          </a:xfrm>
          <a:prstGeom prst="rect">
            <a:avLst/>
          </a:prstGeom>
          <a:solidFill>
            <a:srgbClr val="FCD476"/>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p:nvPr/>
        </p:nvSpPr>
        <p:spPr>
          <a:xfrm>
            <a:off x="4667796" y="1356547"/>
            <a:ext cx="202232" cy="1704515"/>
          </a:xfrm>
          <a:prstGeom prst="rect">
            <a:avLst/>
          </a:prstGeom>
          <a:solidFill>
            <a:srgbClr val="FCD476"/>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p:cNvSpPr/>
          <p:nvPr/>
        </p:nvSpPr>
        <p:spPr>
          <a:xfrm>
            <a:off x="4305905" y="2730137"/>
            <a:ext cx="272142" cy="45719"/>
          </a:xfrm>
          <a:prstGeom prst="rect">
            <a:avLst/>
          </a:prstGeom>
          <a:solidFill>
            <a:schemeClr val="bg1">
              <a:lumMod val="8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ectangle 31"/>
          <p:cNvSpPr/>
          <p:nvPr/>
        </p:nvSpPr>
        <p:spPr>
          <a:xfrm>
            <a:off x="4305905" y="2519923"/>
            <a:ext cx="272142" cy="45719"/>
          </a:xfrm>
          <a:prstGeom prst="rect">
            <a:avLst/>
          </a:prstGeom>
          <a:solidFill>
            <a:schemeClr val="bg1">
              <a:lumMod val="8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p:cNvSpPr/>
          <p:nvPr/>
        </p:nvSpPr>
        <p:spPr>
          <a:xfrm>
            <a:off x="4305905" y="2150591"/>
            <a:ext cx="272142" cy="164495"/>
          </a:xfrm>
          <a:prstGeom prst="rect">
            <a:avLst/>
          </a:prstGeom>
          <a:solidFill>
            <a:srgbClr val="CD060D"/>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p:cNvSpPr/>
          <p:nvPr/>
        </p:nvSpPr>
        <p:spPr>
          <a:xfrm>
            <a:off x="4305904" y="2355428"/>
            <a:ext cx="272142" cy="164495"/>
          </a:xfrm>
          <a:prstGeom prst="rect">
            <a:avLst/>
          </a:prstGeom>
          <a:solidFill>
            <a:srgbClr val="CD060D"/>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34"/>
          <p:cNvSpPr/>
          <p:nvPr/>
        </p:nvSpPr>
        <p:spPr>
          <a:xfrm>
            <a:off x="4305905" y="5842001"/>
            <a:ext cx="4838094" cy="1015998"/>
          </a:xfrm>
          <a:prstGeom prst="rect">
            <a:avLst/>
          </a:prstGeom>
          <a:solidFill>
            <a:srgbClr val="804D13"/>
          </a:solidFill>
          <a:ln>
            <a:solidFill>
              <a:srgbClr val="804D1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p:cNvSpPr/>
          <p:nvPr/>
        </p:nvSpPr>
        <p:spPr>
          <a:xfrm>
            <a:off x="4305905" y="5389642"/>
            <a:ext cx="689428" cy="652302"/>
          </a:xfrm>
          <a:prstGeom prst="rect">
            <a:avLst/>
          </a:prstGeom>
          <a:solidFill>
            <a:schemeClr val="bg1">
              <a:lumMod val="7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p:cNvSpPr/>
          <p:nvPr/>
        </p:nvSpPr>
        <p:spPr>
          <a:xfrm>
            <a:off x="4006910" y="6041944"/>
            <a:ext cx="1318381" cy="652302"/>
          </a:xfrm>
          <a:prstGeom prst="rect">
            <a:avLst/>
          </a:prstGeom>
          <a:solidFill>
            <a:schemeClr val="bg1">
              <a:lumMod val="6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ight Triangle 37"/>
          <p:cNvSpPr/>
          <p:nvPr/>
        </p:nvSpPr>
        <p:spPr>
          <a:xfrm rot="16200000" flipV="1">
            <a:off x="1904999" y="3441095"/>
            <a:ext cx="495905" cy="4305906"/>
          </a:xfrm>
          <a:prstGeom prst="rtTriangle">
            <a:avLst/>
          </a:prstGeom>
          <a:solidFill>
            <a:srgbClr val="804D13"/>
          </a:solidFill>
          <a:ln>
            <a:solidFill>
              <a:srgbClr val="804D1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p:cNvSpPr/>
          <p:nvPr/>
        </p:nvSpPr>
        <p:spPr>
          <a:xfrm>
            <a:off x="0" y="5842000"/>
            <a:ext cx="4305905" cy="1015999"/>
          </a:xfrm>
          <a:prstGeom prst="rect">
            <a:avLst/>
          </a:prstGeom>
          <a:solidFill>
            <a:srgbClr val="804D13"/>
          </a:solidFill>
          <a:ln>
            <a:solidFill>
              <a:srgbClr val="804D1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ectangle 39"/>
          <p:cNvSpPr/>
          <p:nvPr/>
        </p:nvSpPr>
        <p:spPr>
          <a:xfrm>
            <a:off x="4995333" y="5291976"/>
            <a:ext cx="1318381" cy="585741"/>
          </a:xfrm>
          <a:prstGeom prst="rect">
            <a:avLst/>
          </a:prstGeom>
          <a:solidFill>
            <a:schemeClr val="bg1">
              <a:lumMod val="6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TextBox 40"/>
          <p:cNvSpPr txBox="1"/>
          <p:nvPr/>
        </p:nvSpPr>
        <p:spPr>
          <a:xfrm>
            <a:off x="5539618" y="4657997"/>
            <a:ext cx="1856619" cy="369332"/>
          </a:xfrm>
          <a:prstGeom prst="rect">
            <a:avLst/>
          </a:prstGeom>
          <a:noFill/>
        </p:spPr>
        <p:txBody>
          <a:bodyPr wrap="square" rtlCol="0">
            <a:spAutoFit/>
          </a:bodyPr>
          <a:lstStyle/>
          <a:p>
            <a:r>
              <a:rPr lang="en-US" b="1" dirty="0" smtClean="0">
                <a:latin typeface="Cambria"/>
                <a:cs typeface="Cambria"/>
              </a:rPr>
              <a:t>Crawl Space</a:t>
            </a:r>
            <a:endParaRPr lang="en-US" b="1" dirty="0">
              <a:latin typeface="Cambria"/>
              <a:cs typeface="Cambria"/>
            </a:endParaRPr>
          </a:p>
        </p:txBody>
      </p:sp>
      <p:sp>
        <p:nvSpPr>
          <p:cNvPr id="22" name="TextBox 21"/>
          <p:cNvSpPr txBox="1"/>
          <p:nvPr/>
        </p:nvSpPr>
        <p:spPr>
          <a:xfrm>
            <a:off x="4946952" y="1600200"/>
            <a:ext cx="3888618" cy="584776"/>
          </a:xfrm>
          <a:prstGeom prst="rect">
            <a:avLst/>
          </a:prstGeom>
          <a:solidFill>
            <a:srgbClr val="FFFFFF"/>
          </a:solidFill>
          <a:ln>
            <a:solidFill>
              <a:srgbClr val="FFFFFF"/>
            </a:solidFill>
          </a:ln>
        </p:spPr>
        <p:txBody>
          <a:bodyPr wrap="square" rtlCol="0">
            <a:spAutoFit/>
          </a:bodyPr>
          <a:lstStyle/>
          <a:p>
            <a:endParaRPr lang="en-US" sz="3200" dirty="0"/>
          </a:p>
        </p:txBody>
      </p:sp>
      <p:sp>
        <p:nvSpPr>
          <p:cNvPr id="23" name="TextBox 22"/>
          <p:cNvSpPr txBox="1"/>
          <p:nvPr/>
        </p:nvSpPr>
        <p:spPr>
          <a:xfrm>
            <a:off x="5049762" y="2150591"/>
            <a:ext cx="3785809" cy="923330"/>
          </a:xfrm>
          <a:prstGeom prst="rect">
            <a:avLst/>
          </a:prstGeom>
          <a:solidFill>
            <a:srgbClr val="FFFFFF"/>
          </a:solidFill>
          <a:ln>
            <a:solidFill>
              <a:srgbClr val="FFFFFF"/>
            </a:solidFill>
          </a:ln>
        </p:spPr>
        <p:txBody>
          <a:bodyPr wrap="square" rtlCol="0">
            <a:spAutoFit/>
          </a:bodyPr>
          <a:lstStyle/>
          <a:p>
            <a:endParaRPr lang="en-US" sz="5400" dirty="0"/>
          </a:p>
        </p:txBody>
      </p:sp>
      <p:sp>
        <p:nvSpPr>
          <p:cNvPr id="42" name="TextBox 41"/>
          <p:cNvSpPr txBox="1"/>
          <p:nvPr/>
        </p:nvSpPr>
        <p:spPr>
          <a:xfrm>
            <a:off x="5010918" y="4297958"/>
            <a:ext cx="3743476" cy="1569660"/>
          </a:xfrm>
          <a:prstGeom prst="rect">
            <a:avLst/>
          </a:prstGeom>
          <a:solidFill>
            <a:srgbClr val="FFFFFF"/>
          </a:solidFill>
          <a:ln>
            <a:solidFill>
              <a:srgbClr val="FFFFFF"/>
            </a:solidFill>
          </a:ln>
        </p:spPr>
        <p:txBody>
          <a:bodyPr wrap="square" rtlCol="0">
            <a:spAutoFit/>
          </a:bodyPr>
          <a:lstStyle/>
          <a:p>
            <a:endParaRPr lang="en-US" sz="9600" dirty="0"/>
          </a:p>
        </p:txBody>
      </p:sp>
      <p:sp>
        <p:nvSpPr>
          <p:cNvPr id="45" name="TextBox 44"/>
          <p:cNvSpPr txBox="1"/>
          <p:nvPr/>
        </p:nvSpPr>
        <p:spPr>
          <a:xfrm>
            <a:off x="5010917" y="5493348"/>
            <a:ext cx="4148667" cy="369332"/>
          </a:xfrm>
          <a:prstGeom prst="rect">
            <a:avLst/>
          </a:prstGeom>
          <a:solidFill>
            <a:srgbClr val="FFFFFF"/>
          </a:solidFill>
          <a:ln>
            <a:solidFill>
              <a:srgbClr val="FFFFFF"/>
            </a:solidFill>
          </a:ln>
        </p:spPr>
        <p:txBody>
          <a:bodyPr wrap="square" rtlCol="0">
            <a:spAutoFit/>
          </a:bodyPr>
          <a:lstStyle/>
          <a:p>
            <a:endParaRPr lang="en-US" dirty="0"/>
          </a:p>
        </p:txBody>
      </p:sp>
      <p:cxnSp>
        <p:nvCxnSpPr>
          <p:cNvPr id="48" name="Straight Connector 47"/>
          <p:cNvCxnSpPr>
            <a:stCxn id="26" idx="2"/>
          </p:cNvCxnSpPr>
          <p:nvPr/>
        </p:nvCxnSpPr>
        <p:spPr>
          <a:xfrm>
            <a:off x="4717507" y="3923688"/>
            <a:ext cx="2969017" cy="0"/>
          </a:xfrm>
          <a:prstGeom prst="line">
            <a:avLst/>
          </a:prstGeom>
          <a:ln w="127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6186713" y="4608286"/>
            <a:ext cx="1711476" cy="369332"/>
          </a:xfrm>
          <a:prstGeom prst="rect">
            <a:avLst/>
          </a:prstGeom>
          <a:noFill/>
        </p:spPr>
        <p:txBody>
          <a:bodyPr wrap="square" rtlCol="0">
            <a:spAutoFit/>
          </a:bodyPr>
          <a:lstStyle/>
          <a:p>
            <a:r>
              <a:rPr lang="en-US" b="1" dirty="0" smtClean="0">
                <a:latin typeface="Cambria"/>
                <a:cs typeface="Cambria"/>
              </a:rPr>
              <a:t>Crawlspace</a:t>
            </a:r>
            <a:endParaRPr lang="en-US" b="1" dirty="0">
              <a:latin typeface="Cambria"/>
              <a:cs typeface="Cambria"/>
            </a:endParaRPr>
          </a:p>
        </p:txBody>
      </p:sp>
      <p:pic>
        <p:nvPicPr>
          <p:cNvPr id="51" name="Content Placeholder 3"/>
          <p:cNvPicPr>
            <a:picLocks noChangeAspect="1"/>
          </p:cNvPicPr>
          <p:nvPr/>
        </p:nvPicPr>
        <p:blipFill>
          <a:blip r:embed="rId3"/>
          <a:srcRect t="13336" b="13336"/>
          <a:stretch>
            <a:fillRect/>
          </a:stretch>
        </p:blipFill>
        <p:spPr>
          <a:xfrm>
            <a:off x="0" y="1248894"/>
            <a:ext cx="4305904" cy="4000439"/>
          </a:xfrm>
          <a:prstGeom prst="rect">
            <a:avLst/>
          </a:prstGeom>
        </p:spPr>
      </p:pic>
      <p:cxnSp>
        <p:nvCxnSpPr>
          <p:cNvPr id="52" name="Straight Connector 51"/>
          <p:cNvCxnSpPr>
            <a:stCxn id="38" idx="4"/>
          </p:cNvCxnSpPr>
          <p:nvPr/>
        </p:nvCxnSpPr>
        <p:spPr>
          <a:xfrm>
            <a:off x="-2" y="5346096"/>
            <a:ext cx="4305906" cy="485806"/>
          </a:xfrm>
          <a:prstGeom prst="line">
            <a:avLst/>
          </a:prstGeom>
          <a:ln w="76200" cmpd="sng"/>
        </p:spPr>
        <p:style>
          <a:lnRef idx="2">
            <a:schemeClr val="accent1"/>
          </a:lnRef>
          <a:fillRef idx="0">
            <a:schemeClr val="accent1"/>
          </a:fillRef>
          <a:effectRef idx="1">
            <a:schemeClr val="accent1"/>
          </a:effectRef>
          <a:fontRef idx="minor">
            <a:schemeClr val="tx1"/>
          </a:fontRef>
        </p:style>
      </p:cxnSp>
      <p:sp>
        <p:nvSpPr>
          <p:cNvPr id="53" name="TextBox 52"/>
          <p:cNvSpPr txBox="1"/>
          <p:nvPr/>
        </p:nvSpPr>
        <p:spPr>
          <a:xfrm rot="426209">
            <a:off x="738527" y="4954595"/>
            <a:ext cx="3504424" cy="369332"/>
          </a:xfrm>
          <a:prstGeom prst="rect">
            <a:avLst/>
          </a:prstGeom>
          <a:noFill/>
        </p:spPr>
        <p:txBody>
          <a:bodyPr wrap="square" rtlCol="0">
            <a:spAutoFit/>
          </a:bodyPr>
          <a:lstStyle/>
          <a:p>
            <a:r>
              <a:rPr lang="en-US" b="1" dirty="0" smtClean="0"/>
              <a:t>     water moves downhill</a:t>
            </a:r>
            <a:endParaRPr lang="en-US" b="1" dirty="0"/>
          </a:p>
        </p:txBody>
      </p:sp>
      <p:cxnSp>
        <p:nvCxnSpPr>
          <p:cNvPr id="54" name="Straight Arrow Connector 53"/>
          <p:cNvCxnSpPr/>
          <p:nvPr/>
        </p:nvCxnSpPr>
        <p:spPr>
          <a:xfrm>
            <a:off x="0" y="5089298"/>
            <a:ext cx="4251477" cy="509250"/>
          </a:xfrm>
          <a:prstGeom prst="straightConnector1">
            <a:avLst/>
          </a:prstGeom>
          <a:ln w="57150" cmpd="sng">
            <a:solidFill>
              <a:srgbClr val="2D54E5"/>
            </a:solidFill>
            <a:tailEnd type="arrow"/>
          </a:ln>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1" y="1064228"/>
            <a:ext cx="4309292" cy="369332"/>
          </a:xfrm>
          <a:prstGeom prst="rect">
            <a:avLst/>
          </a:prstGeom>
          <a:solidFill>
            <a:schemeClr val="bg1"/>
          </a:solidFill>
          <a:ln>
            <a:solidFill>
              <a:schemeClr val="bg1"/>
            </a:solidFill>
          </a:ln>
        </p:spPr>
        <p:txBody>
          <a:bodyPr wrap="square" rtlCol="0">
            <a:spAutoFit/>
          </a:bodyPr>
          <a:lstStyle/>
          <a:p>
            <a:endParaRPr lang="en-US" dirty="0"/>
          </a:p>
        </p:txBody>
      </p:sp>
      <p:sp>
        <p:nvSpPr>
          <p:cNvPr id="55" name="Rectangle 54"/>
          <p:cNvSpPr/>
          <p:nvPr/>
        </p:nvSpPr>
        <p:spPr>
          <a:xfrm>
            <a:off x="4305905" y="2565642"/>
            <a:ext cx="272142" cy="164495"/>
          </a:xfrm>
          <a:prstGeom prst="rect">
            <a:avLst/>
          </a:prstGeom>
          <a:solidFill>
            <a:srgbClr val="CD060D"/>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Rectangle 55"/>
          <p:cNvSpPr/>
          <p:nvPr/>
        </p:nvSpPr>
        <p:spPr>
          <a:xfrm>
            <a:off x="4305904" y="1986096"/>
            <a:ext cx="272142" cy="164495"/>
          </a:xfrm>
          <a:prstGeom prst="rect">
            <a:avLst/>
          </a:prstGeom>
          <a:solidFill>
            <a:srgbClr val="CD060D"/>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Rectangle 56"/>
          <p:cNvSpPr/>
          <p:nvPr/>
        </p:nvSpPr>
        <p:spPr>
          <a:xfrm flipV="1">
            <a:off x="4305905" y="2150591"/>
            <a:ext cx="272142" cy="45719"/>
          </a:xfrm>
          <a:prstGeom prst="rect">
            <a:avLst/>
          </a:prstGeom>
          <a:solidFill>
            <a:schemeClr val="bg1">
              <a:lumMod val="8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Rectangle 57"/>
          <p:cNvSpPr/>
          <p:nvPr/>
        </p:nvSpPr>
        <p:spPr>
          <a:xfrm flipV="1">
            <a:off x="4309291" y="1940377"/>
            <a:ext cx="272142" cy="45719"/>
          </a:xfrm>
          <a:prstGeom prst="rect">
            <a:avLst/>
          </a:prstGeom>
          <a:solidFill>
            <a:schemeClr val="bg1">
              <a:lumMod val="8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Rectangle 58"/>
          <p:cNvSpPr/>
          <p:nvPr/>
        </p:nvSpPr>
        <p:spPr>
          <a:xfrm>
            <a:off x="4305904" y="1775882"/>
            <a:ext cx="272142" cy="164495"/>
          </a:xfrm>
          <a:prstGeom prst="rect">
            <a:avLst/>
          </a:prstGeom>
          <a:solidFill>
            <a:srgbClr val="CD060D"/>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Rectangle 59"/>
          <p:cNvSpPr/>
          <p:nvPr/>
        </p:nvSpPr>
        <p:spPr>
          <a:xfrm>
            <a:off x="4309292" y="1566761"/>
            <a:ext cx="272142" cy="164495"/>
          </a:xfrm>
          <a:prstGeom prst="rect">
            <a:avLst/>
          </a:prstGeom>
          <a:solidFill>
            <a:srgbClr val="CD060D"/>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Rectangle 61"/>
          <p:cNvSpPr/>
          <p:nvPr/>
        </p:nvSpPr>
        <p:spPr>
          <a:xfrm flipV="1">
            <a:off x="4309292" y="1521042"/>
            <a:ext cx="272142" cy="45719"/>
          </a:xfrm>
          <a:prstGeom prst="rect">
            <a:avLst/>
          </a:prstGeom>
          <a:solidFill>
            <a:schemeClr val="bg1">
              <a:lumMod val="8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Rectangle 62"/>
          <p:cNvSpPr/>
          <p:nvPr/>
        </p:nvSpPr>
        <p:spPr>
          <a:xfrm>
            <a:off x="4309292" y="1356547"/>
            <a:ext cx="272142" cy="164495"/>
          </a:xfrm>
          <a:prstGeom prst="rect">
            <a:avLst/>
          </a:prstGeom>
          <a:solidFill>
            <a:srgbClr val="CD060D"/>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6" name="Straight Arrow Connector 15"/>
          <p:cNvCxnSpPr/>
          <p:nvPr/>
        </p:nvCxnSpPr>
        <p:spPr>
          <a:xfrm>
            <a:off x="7063619" y="5207000"/>
            <a:ext cx="12095" cy="624902"/>
          </a:xfrm>
          <a:prstGeom prst="straightConnector1">
            <a:avLst/>
          </a:prstGeom>
          <a:ln w="38100" cmpd="sng">
            <a:solidFill>
              <a:srgbClr val="CD060D"/>
            </a:solidFill>
            <a:tailEnd type="arrow"/>
          </a:ln>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5010917" y="5877717"/>
            <a:ext cx="4148667" cy="0"/>
          </a:xfrm>
          <a:prstGeom prst="line">
            <a:avLst/>
          </a:prstGeom>
          <a:ln w="76200">
            <a:solidFill>
              <a:srgbClr val="00B0F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0054807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3">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latin typeface="Cambria"/>
                <a:cs typeface="Cambria"/>
              </a:rPr>
              <a:t>A bad drainage problem  due to a sloping grade </a:t>
            </a:r>
            <a:br>
              <a:rPr lang="en-US" sz="2400" b="1" dirty="0" smtClean="0">
                <a:latin typeface="Cambria"/>
                <a:cs typeface="Cambria"/>
              </a:rPr>
            </a:br>
            <a:r>
              <a:rPr lang="en-US" sz="2400" b="1" dirty="0" smtClean="0">
                <a:latin typeface="Cambria"/>
                <a:cs typeface="Cambria"/>
              </a:rPr>
              <a:t>led to this problem in a crawlspace</a:t>
            </a:r>
            <a:endParaRPr lang="en-US" sz="2400" b="1" dirty="0">
              <a:latin typeface="Cambria"/>
              <a:cs typeface="Cambria"/>
            </a:endParaRPr>
          </a:p>
        </p:txBody>
      </p:sp>
      <p:pic>
        <p:nvPicPr>
          <p:cNvPr id="4" name="Content Placeholder 3"/>
          <p:cNvPicPr>
            <a:picLocks noGrp="1" noChangeAspect="1"/>
          </p:cNvPicPr>
          <p:nvPr>
            <p:ph idx="1"/>
          </p:nvPr>
        </p:nvPicPr>
        <p:blipFill>
          <a:blip r:embed="rId3"/>
          <a:srcRect t="13336" b="13336"/>
          <a:stretch>
            <a:fillRect/>
          </a:stretch>
        </p:blipFill>
        <p:spPr>
          <a:xfrm>
            <a:off x="2134380" y="2068285"/>
            <a:ext cx="4808579" cy="2644533"/>
          </a:xfrm>
        </p:spPr>
      </p:pic>
      <p:sp>
        <p:nvSpPr>
          <p:cNvPr id="5" name="TextBox 4"/>
          <p:cNvSpPr txBox="1"/>
          <p:nvPr/>
        </p:nvSpPr>
        <p:spPr>
          <a:xfrm>
            <a:off x="1875922" y="5386467"/>
            <a:ext cx="5472227" cy="830997"/>
          </a:xfrm>
          <a:prstGeom prst="rect">
            <a:avLst/>
          </a:prstGeom>
          <a:noFill/>
        </p:spPr>
        <p:txBody>
          <a:bodyPr wrap="square" rtlCol="0">
            <a:spAutoFit/>
          </a:bodyPr>
          <a:lstStyle/>
          <a:p>
            <a:pPr algn="ctr"/>
            <a:r>
              <a:rPr lang="en-US" sz="2400" b="1" dirty="0" smtClean="0">
                <a:latin typeface="Cambria"/>
                <a:cs typeface="Cambria"/>
              </a:rPr>
              <a:t>Obviously, a vapor barrier and vents </a:t>
            </a:r>
          </a:p>
          <a:p>
            <a:pPr algn="ctr"/>
            <a:r>
              <a:rPr lang="en-US" sz="2400" b="1" dirty="0">
                <a:latin typeface="Cambria"/>
                <a:cs typeface="Cambria"/>
              </a:rPr>
              <a:t>d</a:t>
            </a:r>
            <a:r>
              <a:rPr lang="en-US" sz="2400" b="1" dirty="0" smtClean="0">
                <a:latin typeface="Cambria"/>
                <a:cs typeface="Cambria"/>
              </a:rPr>
              <a:t>idn’t solve this problem!</a:t>
            </a:r>
            <a:endParaRPr lang="en-US" sz="2400" b="1" dirty="0">
              <a:latin typeface="Cambria"/>
              <a:cs typeface="Cambria"/>
            </a:endParaRPr>
          </a:p>
        </p:txBody>
      </p:sp>
    </p:spTree>
    <p:extLst>
      <p:ext uri="{BB962C8B-B14F-4D97-AF65-F5344CB8AC3E}">
        <p14:creationId xmlns:p14="http://schemas.microsoft.com/office/powerpoint/2010/main" val="1999679890"/>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1190"/>
            <a:ext cx="8229600" cy="1191381"/>
          </a:xfrm>
        </p:spPr>
        <p:txBody>
          <a:bodyPr>
            <a:normAutofit/>
          </a:bodyPr>
          <a:lstStyle/>
          <a:p>
            <a:r>
              <a:rPr lang="en-US" sz="2400" b="1" dirty="0" smtClean="0">
                <a:latin typeface="Cambria"/>
                <a:cs typeface="Cambria"/>
              </a:rPr>
              <a:t>Methods other than ventilation to </a:t>
            </a:r>
            <a:br>
              <a:rPr lang="en-US" sz="2400" b="1" dirty="0" smtClean="0">
                <a:latin typeface="Cambria"/>
                <a:cs typeface="Cambria"/>
              </a:rPr>
            </a:br>
            <a:r>
              <a:rPr lang="en-US" sz="2400" b="1" dirty="0" smtClean="0">
                <a:latin typeface="Cambria"/>
                <a:cs typeface="Cambria"/>
              </a:rPr>
              <a:t>prevent moisture build-up in a crawlspace</a:t>
            </a:r>
            <a:endParaRPr lang="en-US" sz="2400" b="1" dirty="0">
              <a:latin typeface="Cambria"/>
              <a:cs typeface="Cambria"/>
            </a:endParaRPr>
          </a:p>
        </p:txBody>
      </p:sp>
      <p:sp>
        <p:nvSpPr>
          <p:cNvPr id="3" name="Content Placeholder 2"/>
          <p:cNvSpPr>
            <a:spLocks noGrp="1"/>
          </p:cNvSpPr>
          <p:nvPr>
            <p:ph idx="1"/>
          </p:nvPr>
        </p:nvSpPr>
        <p:spPr>
          <a:xfrm>
            <a:off x="457200" y="1475620"/>
            <a:ext cx="8229600" cy="4650544"/>
          </a:xfrm>
        </p:spPr>
        <p:txBody>
          <a:bodyPr>
            <a:normAutofit/>
          </a:bodyPr>
          <a:lstStyle/>
          <a:p>
            <a:pPr>
              <a:buFont typeface="Wingdings" charset="2"/>
              <a:buChar char="u"/>
            </a:pPr>
            <a:r>
              <a:rPr lang="en-US" sz="2000" b="1" dirty="0" smtClean="0">
                <a:latin typeface="Cambria"/>
                <a:cs typeface="Cambria"/>
              </a:rPr>
              <a:t>Alter the exterior grade </a:t>
            </a:r>
            <a:r>
              <a:rPr lang="en-US" sz="2000" dirty="0" smtClean="0">
                <a:latin typeface="Cambria"/>
                <a:cs typeface="Cambria"/>
              </a:rPr>
              <a:t>to slope down and away from the structure</a:t>
            </a:r>
            <a:endParaRPr lang="en-US" sz="2000" dirty="0">
              <a:latin typeface="Cambria"/>
              <a:cs typeface="Cambria"/>
            </a:endParaRPr>
          </a:p>
        </p:txBody>
      </p:sp>
      <p:sp>
        <p:nvSpPr>
          <p:cNvPr id="5" name="Rectangle 4"/>
          <p:cNvSpPr/>
          <p:nvPr/>
        </p:nvSpPr>
        <p:spPr>
          <a:xfrm>
            <a:off x="4305905" y="2775856"/>
            <a:ext cx="272142" cy="164495"/>
          </a:xfrm>
          <a:prstGeom prst="rect">
            <a:avLst/>
          </a:prstGeom>
          <a:solidFill>
            <a:srgbClr val="CD060D"/>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4305905" y="2986070"/>
            <a:ext cx="272142" cy="164495"/>
          </a:xfrm>
          <a:prstGeom prst="rect">
            <a:avLst/>
          </a:prstGeom>
          <a:solidFill>
            <a:srgbClr val="CD060D"/>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4305905" y="3196284"/>
            <a:ext cx="272142" cy="164495"/>
          </a:xfrm>
          <a:prstGeom prst="rect">
            <a:avLst/>
          </a:prstGeom>
          <a:solidFill>
            <a:srgbClr val="CD060D"/>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4305905" y="3406498"/>
            <a:ext cx="272142" cy="164495"/>
          </a:xfrm>
          <a:prstGeom prst="rect">
            <a:avLst/>
          </a:prstGeom>
          <a:solidFill>
            <a:srgbClr val="CD060D"/>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4305905" y="3616712"/>
            <a:ext cx="272142" cy="164495"/>
          </a:xfrm>
          <a:prstGeom prst="rect">
            <a:avLst/>
          </a:prstGeom>
          <a:solidFill>
            <a:srgbClr val="CD060D"/>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4305905" y="2940351"/>
            <a:ext cx="272142" cy="45719"/>
          </a:xfrm>
          <a:prstGeom prst="rect">
            <a:avLst/>
          </a:prstGeom>
          <a:solidFill>
            <a:schemeClr val="bg1">
              <a:lumMod val="8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4305905" y="3150565"/>
            <a:ext cx="272142" cy="45719"/>
          </a:xfrm>
          <a:prstGeom prst="rect">
            <a:avLst/>
          </a:prstGeom>
          <a:solidFill>
            <a:schemeClr val="bg1">
              <a:lumMod val="8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flipV="1">
            <a:off x="4305905" y="3772622"/>
            <a:ext cx="272142" cy="45719"/>
          </a:xfrm>
          <a:prstGeom prst="rect">
            <a:avLst/>
          </a:prstGeom>
          <a:solidFill>
            <a:schemeClr val="bg1">
              <a:lumMod val="8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4305905" y="3570993"/>
            <a:ext cx="272142" cy="45719"/>
          </a:xfrm>
          <a:prstGeom prst="rect">
            <a:avLst/>
          </a:prstGeom>
          <a:solidFill>
            <a:schemeClr val="bg1">
              <a:lumMod val="8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4305905" y="3360779"/>
            <a:ext cx="272142" cy="45719"/>
          </a:xfrm>
          <a:prstGeom prst="rect">
            <a:avLst/>
          </a:prstGeom>
          <a:solidFill>
            <a:schemeClr val="bg1">
              <a:lumMod val="8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4305905" y="3818341"/>
            <a:ext cx="272142" cy="164495"/>
          </a:xfrm>
          <a:prstGeom prst="rect">
            <a:avLst/>
          </a:prstGeom>
          <a:solidFill>
            <a:srgbClr val="CD060D"/>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flipV="1">
            <a:off x="4305905" y="3982836"/>
            <a:ext cx="272142" cy="45719"/>
          </a:xfrm>
          <a:prstGeom prst="rect">
            <a:avLst/>
          </a:prstGeom>
          <a:solidFill>
            <a:schemeClr val="bg1">
              <a:lumMod val="8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4305905" y="4028555"/>
            <a:ext cx="689428" cy="652302"/>
          </a:xfrm>
          <a:prstGeom prst="rect">
            <a:avLst/>
          </a:prstGeom>
          <a:solidFill>
            <a:schemeClr val="bg1">
              <a:lumMod val="7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4305905" y="4680857"/>
            <a:ext cx="689428" cy="652302"/>
          </a:xfrm>
          <a:prstGeom prst="rect">
            <a:avLst/>
          </a:prstGeom>
          <a:solidFill>
            <a:schemeClr val="bg1">
              <a:lumMod val="7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flipV="1">
            <a:off x="4305905" y="4657997"/>
            <a:ext cx="689428" cy="45719"/>
          </a:xfrm>
          <a:prstGeom prst="rect">
            <a:avLst/>
          </a:prstGeom>
          <a:solidFill>
            <a:schemeClr val="bg1">
              <a:lumMod val="8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flipV="1">
            <a:off x="4305905" y="5343923"/>
            <a:ext cx="689428" cy="45719"/>
          </a:xfrm>
          <a:prstGeom prst="rect">
            <a:avLst/>
          </a:prstGeom>
          <a:solidFill>
            <a:schemeClr val="bg1">
              <a:lumMod val="8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p:cNvSpPr/>
          <p:nvPr/>
        </p:nvSpPr>
        <p:spPr>
          <a:xfrm>
            <a:off x="4666102" y="3923688"/>
            <a:ext cx="202232" cy="87565"/>
          </a:xfrm>
          <a:prstGeom prst="rect">
            <a:avLst/>
          </a:prstGeom>
          <a:solidFill>
            <a:srgbClr val="FCD476"/>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p:cNvSpPr/>
          <p:nvPr/>
        </p:nvSpPr>
        <p:spPr>
          <a:xfrm>
            <a:off x="4620382" y="2277892"/>
            <a:ext cx="45719" cy="1750302"/>
          </a:xfrm>
          <a:prstGeom prst="rect">
            <a:avLst/>
          </a:prstGeom>
          <a:solidFill>
            <a:schemeClr val="bg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p:cNvSpPr/>
          <p:nvPr/>
        </p:nvSpPr>
        <p:spPr>
          <a:xfrm>
            <a:off x="4666102" y="3194346"/>
            <a:ext cx="102810" cy="729342"/>
          </a:xfrm>
          <a:prstGeom prst="rect">
            <a:avLst/>
          </a:prstGeom>
          <a:solidFill>
            <a:srgbClr val="FCD476"/>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a:off x="4768912" y="3194346"/>
            <a:ext cx="4375088" cy="729342"/>
          </a:xfrm>
          <a:prstGeom prst="rect">
            <a:avLst/>
          </a:prstGeom>
          <a:solidFill>
            <a:srgbClr val="FCD476"/>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p:cNvSpPr/>
          <p:nvPr/>
        </p:nvSpPr>
        <p:spPr>
          <a:xfrm>
            <a:off x="4666102" y="3148627"/>
            <a:ext cx="4477898" cy="45719"/>
          </a:xfrm>
          <a:prstGeom prst="rect">
            <a:avLst/>
          </a:prstGeom>
          <a:solidFill>
            <a:srgbClr val="FCD476"/>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p:cNvSpPr/>
          <p:nvPr/>
        </p:nvSpPr>
        <p:spPr>
          <a:xfrm>
            <a:off x="4667796" y="3061062"/>
            <a:ext cx="202232" cy="87565"/>
          </a:xfrm>
          <a:prstGeom prst="rect">
            <a:avLst/>
          </a:prstGeom>
          <a:solidFill>
            <a:srgbClr val="FCD476"/>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p:nvPr/>
        </p:nvSpPr>
        <p:spPr>
          <a:xfrm>
            <a:off x="4667796" y="2277891"/>
            <a:ext cx="202232" cy="783171"/>
          </a:xfrm>
          <a:prstGeom prst="rect">
            <a:avLst/>
          </a:prstGeom>
          <a:solidFill>
            <a:srgbClr val="FCD476"/>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p:cNvSpPr/>
          <p:nvPr/>
        </p:nvSpPr>
        <p:spPr>
          <a:xfrm>
            <a:off x="4305905" y="2730137"/>
            <a:ext cx="272142" cy="45719"/>
          </a:xfrm>
          <a:prstGeom prst="rect">
            <a:avLst/>
          </a:prstGeom>
          <a:solidFill>
            <a:schemeClr val="bg1">
              <a:lumMod val="8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ectangle 31"/>
          <p:cNvSpPr/>
          <p:nvPr/>
        </p:nvSpPr>
        <p:spPr>
          <a:xfrm>
            <a:off x="4305905" y="2519923"/>
            <a:ext cx="272142" cy="45719"/>
          </a:xfrm>
          <a:prstGeom prst="rect">
            <a:avLst/>
          </a:prstGeom>
          <a:solidFill>
            <a:schemeClr val="bg1">
              <a:lumMod val="8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p:cNvSpPr/>
          <p:nvPr/>
        </p:nvSpPr>
        <p:spPr>
          <a:xfrm>
            <a:off x="4305905" y="2565642"/>
            <a:ext cx="272142" cy="164495"/>
          </a:xfrm>
          <a:prstGeom prst="rect">
            <a:avLst/>
          </a:prstGeom>
          <a:solidFill>
            <a:srgbClr val="CD060D"/>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p:cNvSpPr/>
          <p:nvPr/>
        </p:nvSpPr>
        <p:spPr>
          <a:xfrm>
            <a:off x="4305904" y="2355428"/>
            <a:ext cx="272142" cy="164495"/>
          </a:xfrm>
          <a:prstGeom prst="rect">
            <a:avLst/>
          </a:prstGeom>
          <a:solidFill>
            <a:srgbClr val="CD060D"/>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34"/>
          <p:cNvSpPr/>
          <p:nvPr/>
        </p:nvSpPr>
        <p:spPr>
          <a:xfrm>
            <a:off x="4305904" y="5842000"/>
            <a:ext cx="4880429" cy="1016000"/>
          </a:xfrm>
          <a:prstGeom prst="rect">
            <a:avLst/>
          </a:prstGeom>
          <a:solidFill>
            <a:srgbClr val="804D13"/>
          </a:solidFill>
          <a:ln>
            <a:solidFill>
              <a:srgbClr val="804D1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p:cNvSpPr/>
          <p:nvPr/>
        </p:nvSpPr>
        <p:spPr>
          <a:xfrm>
            <a:off x="4305905" y="5389642"/>
            <a:ext cx="689428" cy="652302"/>
          </a:xfrm>
          <a:prstGeom prst="rect">
            <a:avLst/>
          </a:prstGeom>
          <a:solidFill>
            <a:schemeClr val="bg1">
              <a:lumMod val="7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ight Triangle 37"/>
          <p:cNvSpPr/>
          <p:nvPr/>
        </p:nvSpPr>
        <p:spPr>
          <a:xfrm rot="16200000">
            <a:off x="2343452" y="4375453"/>
            <a:ext cx="495905" cy="3428998"/>
          </a:xfrm>
          <a:prstGeom prst="rtTriangle">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TextBox 40"/>
          <p:cNvSpPr txBox="1"/>
          <p:nvPr/>
        </p:nvSpPr>
        <p:spPr>
          <a:xfrm>
            <a:off x="4995334" y="4657997"/>
            <a:ext cx="4148666" cy="369332"/>
          </a:xfrm>
          <a:prstGeom prst="rect">
            <a:avLst/>
          </a:prstGeom>
          <a:noFill/>
        </p:spPr>
        <p:txBody>
          <a:bodyPr wrap="square" rtlCol="0">
            <a:spAutoFit/>
          </a:bodyPr>
          <a:lstStyle/>
          <a:p>
            <a:pPr algn="ctr"/>
            <a:r>
              <a:rPr lang="en-US" b="1" dirty="0" smtClean="0">
                <a:latin typeface="Cambria"/>
                <a:cs typeface="Cambria"/>
              </a:rPr>
              <a:t>Crawlspace</a:t>
            </a:r>
            <a:endParaRPr lang="en-US" b="1" dirty="0">
              <a:latin typeface="Cambria"/>
              <a:cs typeface="Cambria"/>
            </a:endParaRPr>
          </a:p>
        </p:txBody>
      </p:sp>
      <p:cxnSp>
        <p:nvCxnSpPr>
          <p:cNvPr id="22" name="Straight Connector 21"/>
          <p:cNvCxnSpPr/>
          <p:nvPr/>
        </p:nvCxnSpPr>
        <p:spPr>
          <a:xfrm flipH="1">
            <a:off x="774099" y="5878207"/>
            <a:ext cx="3168949" cy="459698"/>
          </a:xfrm>
          <a:prstGeom prst="line">
            <a:avLst/>
          </a:prstGeom>
          <a:ln w="57150" cmpd="sng"/>
        </p:spPr>
        <p:style>
          <a:lnRef idx="2">
            <a:schemeClr val="accent1"/>
          </a:lnRef>
          <a:fillRef idx="0">
            <a:schemeClr val="accent1"/>
          </a:fillRef>
          <a:effectRef idx="1">
            <a:schemeClr val="accent1"/>
          </a:effectRef>
          <a:fontRef idx="minor">
            <a:schemeClr val="tx1"/>
          </a:fontRef>
        </p:style>
      </p:cxnSp>
      <p:pic>
        <p:nvPicPr>
          <p:cNvPr id="45" name="Content Placeholder 3"/>
          <p:cNvPicPr>
            <a:picLocks noChangeAspect="1"/>
          </p:cNvPicPr>
          <p:nvPr/>
        </p:nvPicPr>
        <p:blipFill>
          <a:blip r:embed="rId3"/>
          <a:srcRect t="13336" b="13336"/>
          <a:stretch>
            <a:fillRect/>
          </a:stretch>
        </p:blipFill>
        <p:spPr>
          <a:xfrm>
            <a:off x="1" y="2355428"/>
            <a:ext cx="4203095" cy="3982476"/>
          </a:xfrm>
          <a:prstGeom prst="rect">
            <a:avLst/>
          </a:prstGeom>
        </p:spPr>
      </p:pic>
      <p:cxnSp>
        <p:nvCxnSpPr>
          <p:cNvPr id="46" name="Straight Arrow Connector 45"/>
          <p:cNvCxnSpPr/>
          <p:nvPr/>
        </p:nvCxnSpPr>
        <p:spPr>
          <a:xfrm flipH="1">
            <a:off x="84667" y="5594048"/>
            <a:ext cx="4118429" cy="532116"/>
          </a:xfrm>
          <a:prstGeom prst="straightConnector1">
            <a:avLst/>
          </a:prstGeom>
          <a:ln w="57150" cmpd="sng">
            <a:solidFill>
              <a:srgbClr val="2D54E5"/>
            </a:solidFill>
            <a:tailEnd type="arrow"/>
          </a:ln>
        </p:spPr>
        <p:style>
          <a:lnRef idx="2">
            <a:schemeClr val="accent1"/>
          </a:lnRef>
          <a:fillRef idx="0">
            <a:schemeClr val="accent1"/>
          </a:fillRef>
          <a:effectRef idx="1">
            <a:schemeClr val="accent1"/>
          </a:effectRef>
          <a:fontRef idx="minor">
            <a:schemeClr val="tx1"/>
          </a:fontRef>
        </p:style>
      </p:cxnSp>
      <p:sp>
        <p:nvSpPr>
          <p:cNvPr id="48" name="Right Triangle 47"/>
          <p:cNvSpPr/>
          <p:nvPr/>
        </p:nvSpPr>
        <p:spPr>
          <a:xfrm rot="16200000">
            <a:off x="1904998" y="3942974"/>
            <a:ext cx="495905" cy="4305906"/>
          </a:xfrm>
          <a:prstGeom prst="rtTriangle">
            <a:avLst/>
          </a:prstGeom>
          <a:solidFill>
            <a:srgbClr val="804D1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0" y="6331779"/>
            <a:ext cx="4305907" cy="520096"/>
          </a:xfrm>
          <a:prstGeom prst="rect">
            <a:avLst/>
          </a:prstGeom>
          <a:solidFill>
            <a:srgbClr val="804D13"/>
          </a:solidFill>
          <a:ln>
            <a:solidFill>
              <a:srgbClr val="804D1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p:cNvSpPr/>
          <p:nvPr/>
        </p:nvSpPr>
        <p:spPr>
          <a:xfrm>
            <a:off x="3961191" y="6041944"/>
            <a:ext cx="1318381" cy="652302"/>
          </a:xfrm>
          <a:prstGeom prst="rect">
            <a:avLst/>
          </a:prstGeom>
          <a:solidFill>
            <a:schemeClr val="bg1">
              <a:lumMod val="6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4" name="Straight Connector 53"/>
          <p:cNvCxnSpPr>
            <a:stCxn id="48" idx="0"/>
            <a:endCxn id="38" idx="4"/>
          </p:cNvCxnSpPr>
          <p:nvPr/>
        </p:nvCxnSpPr>
        <p:spPr>
          <a:xfrm flipV="1">
            <a:off x="-3" y="5841999"/>
            <a:ext cx="4305907" cy="501881"/>
          </a:xfrm>
          <a:prstGeom prst="line">
            <a:avLst/>
          </a:prstGeom>
          <a:ln w="76200" cmpd="sng"/>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rot="21183206">
            <a:off x="292879" y="5408001"/>
            <a:ext cx="4051797" cy="369332"/>
          </a:xfrm>
          <a:prstGeom prst="rect">
            <a:avLst/>
          </a:prstGeom>
          <a:noFill/>
        </p:spPr>
        <p:txBody>
          <a:bodyPr wrap="square" rtlCol="0">
            <a:spAutoFit/>
          </a:bodyPr>
          <a:lstStyle/>
          <a:p>
            <a:r>
              <a:rPr lang="en-US" b="1" dirty="0" smtClean="0"/>
              <a:t>       allows water to drain downhill</a:t>
            </a:r>
            <a:endParaRPr lang="en-US" b="1" dirty="0"/>
          </a:p>
        </p:txBody>
      </p:sp>
    </p:spTree>
    <p:extLst>
      <p:ext uri="{BB962C8B-B14F-4D97-AF65-F5344CB8AC3E}">
        <p14:creationId xmlns:p14="http://schemas.microsoft.com/office/powerpoint/2010/main" val="212538079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800" b="1" dirty="0" smtClean="0">
                <a:latin typeface="Cambria"/>
                <a:cs typeface="Cambria"/>
              </a:rPr>
              <a:t>          </a:t>
            </a:r>
            <a:r>
              <a:rPr lang="en-US" sz="2400" b="1" dirty="0" smtClean="0">
                <a:latin typeface="Cambria"/>
                <a:cs typeface="Cambria"/>
              </a:rPr>
              <a:t>Problem:  Untreated wood touching the soil  </a:t>
            </a:r>
            <a:br>
              <a:rPr lang="en-US" sz="2400" b="1" dirty="0" smtClean="0">
                <a:latin typeface="Cambria"/>
                <a:cs typeface="Cambria"/>
              </a:rPr>
            </a:br>
            <a:r>
              <a:rPr lang="en-US" sz="2400" b="1" dirty="0" smtClean="0">
                <a:latin typeface="Cambria"/>
                <a:cs typeface="Cambria"/>
              </a:rPr>
              <a:t>                                       of a crawlspace</a:t>
            </a:r>
            <a:endParaRPr lang="en-US" sz="2400" b="1" dirty="0">
              <a:latin typeface="Cambria"/>
              <a:cs typeface="Cambria"/>
            </a:endParaRPr>
          </a:p>
        </p:txBody>
      </p:sp>
      <p:sp>
        <p:nvSpPr>
          <p:cNvPr id="3" name="Content Placeholder 2"/>
          <p:cNvSpPr>
            <a:spLocks noGrp="1"/>
          </p:cNvSpPr>
          <p:nvPr>
            <p:ph idx="1"/>
          </p:nvPr>
        </p:nvSpPr>
        <p:spPr>
          <a:xfrm>
            <a:off x="1134532" y="1757438"/>
            <a:ext cx="8229600" cy="4525963"/>
          </a:xfrm>
        </p:spPr>
        <p:txBody>
          <a:bodyPr>
            <a:normAutofit/>
          </a:bodyPr>
          <a:lstStyle/>
          <a:p>
            <a:pPr>
              <a:buFont typeface="Wingdings" charset="2"/>
              <a:buChar char="u"/>
            </a:pPr>
            <a:r>
              <a:rPr lang="en-US" sz="2000" dirty="0" smtClean="0">
                <a:latin typeface="Cambria"/>
                <a:cs typeface="Cambria"/>
              </a:rPr>
              <a:t>  Untreated wood touching </a:t>
            </a:r>
          </a:p>
          <a:p>
            <a:pPr marL="0" indent="0">
              <a:buNone/>
            </a:pPr>
            <a:r>
              <a:rPr lang="en-US" sz="2000" dirty="0">
                <a:latin typeface="Cambria"/>
                <a:cs typeface="Cambria"/>
              </a:rPr>
              <a:t> </a:t>
            </a:r>
            <a:r>
              <a:rPr lang="en-US" sz="2000" dirty="0" smtClean="0">
                <a:latin typeface="Cambria"/>
                <a:cs typeface="Cambria"/>
              </a:rPr>
              <a:t>       soil allows soil moisture </a:t>
            </a:r>
          </a:p>
          <a:p>
            <a:pPr marL="0" indent="0">
              <a:buNone/>
            </a:pPr>
            <a:r>
              <a:rPr lang="en-US" sz="2000" dirty="0">
                <a:latin typeface="Cambria"/>
                <a:cs typeface="Cambria"/>
              </a:rPr>
              <a:t> </a:t>
            </a:r>
            <a:r>
              <a:rPr lang="en-US" sz="2000" dirty="0" smtClean="0">
                <a:latin typeface="Cambria"/>
                <a:cs typeface="Cambria"/>
              </a:rPr>
              <a:t>       to be absorbed and </a:t>
            </a:r>
          </a:p>
          <a:p>
            <a:pPr marL="0" indent="0">
              <a:buNone/>
            </a:pPr>
            <a:r>
              <a:rPr lang="en-US" sz="2000" dirty="0">
                <a:latin typeface="Cambria"/>
                <a:cs typeface="Cambria"/>
              </a:rPr>
              <a:t> </a:t>
            </a:r>
            <a:r>
              <a:rPr lang="en-US" sz="2000" dirty="0" smtClean="0">
                <a:latin typeface="Cambria"/>
                <a:cs typeface="Cambria"/>
              </a:rPr>
              <a:t>       conducted up through the </a:t>
            </a:r>
          </a:p>
          <a:p>
            <a:pPr marL="0" indent="0">
              <a:buNone/>
            </a:pPr>
            <a:r>
              <a:rPr lang="en-US" sz="2000" dirty="0">
                <a:latin typeface="Cambria"/>
                <a:cs typeface="Cambria"/>
              </a:rPr>
              <a:t> </a:t>
            </a:r>
            <a:r>
              <a:rPr lang="en-US" sz="2000" dirty="0" smtClean="0">
                <a:latin typeface="Cambria"/>
                <a:cs typeface="Cambria"/>
              </a:rPr>
              <a:t>       wood</a:t>
            </a:r>
            <a:endParaRPr lang="en-US" sz="2000" dirty="0">
              <a:latin typeface="Cambria"/>
              <a:cs typeface="Cambria"/>
            </a:endParaRPr>
          </a:p>
          <a:p>
            <a:pPr marL="0" indent="0">
              <a:buNone/>
            </a:pPr>
            <a:endParaRPr lang="en-US" sz="2000" dirty="0">
              <a:latin typeface="Cambria"/>
              <a:cs typeface="Cambria"/>
            </a:endParaRPr>
          </a:p>
          <a:p>
            <a:pPr>
              <a:buFont typeface="Wingdings" charset="2"/>
              <a:buChar char="u"/>
            </a:pPr>
            <a:r>
              <a:rPr lang="en-US" sz="2000" dirty="0">
                <a:latin typeface="Cambria"/>
                <a:cs typeface="Cambria"/>
              </a:rPr>
              <a:t> </a:t>
            </a:r>
            <a:r>
              <a:rPr lang="en-US" sz="2000" dirty="0" smtClean="0">
                <a:latin typeface="Cambria"/>
                <a:cs typeface="Cambria"/>
              </a:rPr>
              <a:t> As you know, excessive </a:t>
            </a:r>
          </a:p>
          <a:p>
            <a:pPr marL="0" indent="0">
              <a:buNone/>
            </a:pPr>
            <a:r>
              <a:rPr lang="en-US" sz="2000" dirty="0">
                <a:latin typeface="Cambria"/>
                <a:cs typeface="Cambria"/>
              </a:rPr>
              <a:t> </a:t>
            </a:r>
            <a:r>
              <a:rPr lang="en-US" sz="2000" dirty="0" smtClean="0">
                <a:latin typeface="Cambria"/>
                <a:cs typeface="Cambria"/>
              </a:rPr>
              <a:t>       moisture in wood is a </a:t>
            </a:r>
          </a:p>
          <a:p>
            <a:pPr marL="0" indent="0">
              <a:buNone/>
            </a:pPr>
            <a:r>
              <a:rPr lang="en-US" sz="2000" dirty="0">
                <a:latin typeface="Cambria"/>
                <a:cs typeface="Cambria"/>
              </a:rPr>
              <a:t> </a:t>
            </a:r>
            <a:r>
              <a:rPr lang="en-US" sz="2000" dirty="0" smtClean="0">
                <a:latin typeface="Cambria"/>
                <a:cs typeface="Cambria"/>
              </a:rPr>
              <a:t>       conducive condition for </a:t>
            </a:r>
          </a:p>
          <a:p>
            <a:pPr marL="0" indent="0">
              <a:buNone/>
            </a:pPr>
            <a:r>
              <a:rPr lang="en-US" sz="2000" dirty="0">
                <a:latin typeface="Cambria"/>
                <a:cs typeface="Cambria"/>
              </a:rPr>
              <a:t> </a:t>
            </a:r>
            <a:r>
              <a:rPr lang="en-US" sz="2000" dirty="0" smtClean="0">
                <a:latin typeface="Cambria"/>
                <a:cs typeface="Cambria"/>
              </a:rPr>
              <a:t>       mold, mildew and wood </a:t>
            </a:r>
          </a:p>
          <a:p>
            <a:pPr marL="0" indent="0">
              <a:buNone/>
            </a:pPr>
            <a:r>
              <a:rPr lang="en-US" sz="2000" dirty="0">
                <a:latin typeface="Cambria"/>
                <a:cs typeface="Cambria"/>
              </a:rPr>
              <a:t> </a:t>
            </a:r>
            <a:r>
              <a:rPr lang="en-US" sz="2000" dirty="0" smtClean="0">
                <a:latin typeface="Cambria"/>
                <a:cs typeface="Cambria"/>
              </a:rPr>
              <a:t>       decay fungi </a:t>
            </a:r>
          </a:p>
          <a:p>
            <a:pPr marL="0" indent="0">
              <a:buNone/>
            </a:pPr>
            <a:r>
              <a:rPr lang="en-US" sz="2000" dirty="0">
                <a:latin typeface="Cambria"/>
                <a:cs typeface="Cambria"/>
              </a:rPr>
              <a:t> </a:t>
            </a:r>
            <a:r>
              <a:rPr lang="en-US" sz="2000" dirty="0" smtClean="0">
                <a:latin typeface="Cambria"/>
                <a:cs typeface="Cambria"/>
              </a:rPr>
              <a:t>       </a:t>
            </a:r>
            <a:endParaRPr lang="en-US" sz="2000" dirty="0">
              <a:latin typeface="Cambria"/>
              <a:cs typeface="Cambria"/>
            </a:endParaRPr>
          </a:p>
        </p:txBody>
      </p:sp>
      <p:pic>
        <p:nvPicPr>
          <p:cNvPr id="4" name="Picture 4" descr="http://ts1.mm.bing.net/th?id=i.5037271474373424&amp;pid=1.9"/>
          <p:cNvPicPr>
            <a:picLocks noChangeAspect="1" noChangeArrowheads="1"/>
          </p:cNvPicPr>
          <p:nvPr/>
        </p:nvPicPr>
        <p:blipFill>
          <a:blip r:embed="rId2" cstate="print"/>
          <a:srcRect/>
          <a:stretch>
            <a:fillRect/>
          </a:stretch>
        </p:blipFill>
        <p:spPr bwMode="auto">
          <a:xfrm>
            <a:off x="5623507" y="1282095"/>
            <a:ext cx="2292126" cy="1719094"/>
          </a:xfrm>
          <a:prstGeom prst="rect">
            <a:avLst/>
          </a:prstGeom>
          <a:noFill/>
        </p:spPr>
      </p:pic>
      <p:pic>
        <p:nvPicPr>
          <p:cNvPr id="5" name="Picture 2" descr="http://www.nachi.org/forum/attachments/f23/7673d1165784146-support-posts-crawl-space-supportposts-small-.jpg"/>
          <p:cNvPicPr>
            <a:picLocks noChangeAspect="1" noChangeArrowheads="1"/>
          </p:cNvPicPr>
          <p:nvPr/>
        </p:nvPicPr>
        <p:blipFill>
          <a:blip r:embed="rId3" cstate="print"/>
          <a:srcRect/>
          <a:stretch>
            <a:fillRect/>
          </a:stretch>
        </p:blipFill>
        <p:spPr bwMode="auto">
          <a:xfrm>
            <a:off x="5626998" y="4941953"/>
            <a:ext cx="2288635" cy="1716476"/>
          </a:xfrm>
          <a:prstGeom prst="rect">
            <a:avLst/>
          </a:prstGeom>
          <a:noFill/>
        </p:spPr>
      </p:pic>
      <p:pic>
        <p:nvPicPr>
          <p:cNvPr id="6" name="Picture 5"/>
          <p:cNvPicPr>
            <a:picLocks noChangeAspect="1"/>
          </p:cNvPicPr>
          <p:nvPr/>
        </p:nvPicPr>
        <p:blipFill>
          <a:blip r:embed="rId4"/>
          <a:stretch>
            <a:fillRect/>
          </a:stretch>
        </p:blipFill>
        <p:spPr>
          <a:xfrm>
            <a:off x="5642426" y="3091905"/>
            <a:ext cx="2273207" cy="1704905"/>
          </a:xfrm>
          <a:prstGeom prst="rect">
            <a:avLst/>
          </a:prstGeom>
        </p:spPr>
      </p:pic>
    </p:spTree>
    <p:extLst>
      <p:ext uri="{BB962C8B-B14F-4D97-AF65-F5344CB8AC3E}">
        <p14:creationId xmlns:p14="http://schemas.microsoft.com/office/powerpoint/2010/main" val="3785750225"/>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7238"/>
            <a:ext cx="8229600" cy="1100667"/>
          </a:xfrm>
        </p:spPr>
        <p:txBody>
          <a:bodyPr>
            <a:normAutofit/>
          </a:bodyPr>
          <a:lstStyle/>
          <a:p>
            <a:r>
              <a:rPr lang="en-US" sz="2400" b="1" dirty="0" smtClean="0">
                <a:latin typeface="Cambria"/>
                <a:cs typeface="Cambria"/>
              </a:rPr>
              <a:t>A method to correct this problem:</a:t>
            </a:r>
            <a:endParaRPr lang="en-US" sz="2400" b="1" dirty="0">
              <a:latin typeface="Cambria"/>
              <a:cs typeface="Cambria"/>
            </a:endParaRPr>
          </a:p>
        </p:txBody>
      </p:sp>
      <p:sp>
        <p:nvSpPr>
          <p:cNvPr id="3" name="Content Placeholder 2"/>
          <p:cNvSpPr>
            <a:spLocks noGrp="1"/>
          </p:cNvSpPr>
          <p:nvPr>
            <p:ph idx="1"/>
          </p:nvPr>
        </p:nvSpPr>
        <p:spPr>
          <a:xfrm>
            <a:off x="368905" y="1324430"/>
            <a:ext cx="8400143" cy="4801734"/>
          </a:xfrm>
        </p:spPr>
        <p:txBody>
          <a:bodyPr>
            <a:normAutofit/>
          </a:bodyPr>
          <a:lstStyle/>
          <a:p>
            <a:pPr>
              <a:buFont typeface="Wingdings" charset="2"/>
              <a:buChar char="u"/>
            </a:pPr>
            <a:r>
              <a:rPr lang="en-US" sz="2000" b="1" dirty="0" smtClean="0">
                <a:latin typeface="Cambria"/>
                <a:cs typeface="Cambria"/>
              </a:rPr>
              <a:t>Remove wood-to-earth contacts </a:t>
            </a:r>
            <a:r>
              <a:rPr lang="en-US" sz="2000" dirty="0" smtClean="0">
                <a:latin typeface="Cambria"/>
                <a:cs typeface="Cambria"/>
              </a:rPr>
              <a:t>(unless pressure-treated for ground contact) </a:t>
            </a:r>
            <a:r>
              <a:rPr lang="en-US" sz="2000" b="1" dirty="0" smtClean="0">
                <a:latin typeface="Cambria"/>
                <a:cs typeface="Cambria"/>
              </a:rPr>
              <a:t>or properly insulate them (18” clearance) from soil contact</a:t>
            </a:r>
            <a:endParaRPr lang="en-US" sz="2000" b="1" dirty="0">
              <a:latin typeface="Cambria"/>
              <a:cs typeface="Cambria"/>
            </a:endParaRPr>
          </a:p>
        </p:txBody>
      </p:sp>
      <p:pic>
        <p:nvPicPr>
          <p:cNvPr id="4" name="Picture 3"/>
          <p:cNvPicPr>
            <a:picLocks noChangeAspect="1"/>
          </p:cNvPicPr>
          <p:nvPr/>
        </p:nvPicPr>
        <p:blipFill>
          <a:blip r:embed="rId2"/>
          <a:stretch>
            <a:fillRect/>
          </a:stretch>
        </p:blipFill>
        <p:spPr>
          <a:xfrm>
            <a:off x="6635323" y="2461906"/>
            <a:ext cx="1704905" cy="1704905"/>
          </a:xfrm>
          <a:prstGeom prst="rect">
            <a:avLst/>
          </a:prstGeom>
        </p:spPr>
      </p:pic>
      <p:pic>
        <p:nvPicPr>
          <p:cNvPr id="5" name="Picture 4"/>
          <p:cNvPicPr>
            <a:picLocks noChangeAspect="1"/>
          </p:cNvPicPr>
          <p:nvPr/>
        </p:nvPicPr>
        <p:blipFill>
          <a:blip r:embed="rId3"/>
          <a:stretch>
            <a:fillRect/>
          </a:stretch>
        </p:blipFill>
        <p:spPr>
          <a:xfrm>
            <a:off x="6058260" y="4585555"/>
            <a:ext cx="2281968" cy="1711476"/>
          </a:xfrm>
          <a:prstGeom prst="rect">
            <a:avLst/>
          </a:prstGeom>
        </p:spPr>
      </p:pic>
      <p:pic>
        <p:nvPicPr>
          <p:cNvPr id="7" name="Picture 6"/>
          <p:cNvPicPr>
            <a:picLocks noChangeAspect="1"/>
          </p:cNvPicPr>
          <p:nvPr/>
        </p:nvPicPr>
        <p:blipFill>
          <a:blip r:embed="rId4"/>
          <a:stretch>
            <a:fillRect/>
          </a:stretch>
        </p:blipFill>
        <p:spPr>
          <a:xfrm>
            <a:off x="3417527" y="2461906"/>
            <a:ext cx="1519062" cy="1711476"/>
          </a:xfrm>
          <a:prstGeom prst="rect">
            <a:avLst/>
          </a:prstGeom>
        </p:spPr>
      </p:pic>
      <p:pic>
        <p:nvPicPr>
          <p:cNvPr id="12" name="Picture 11"/>
          <p:cNvPicPr>
            <a:picLocks noChangeAspect="1"/>
          </p:cNvPicPr>
          <p:nvPr/>
        </p:nvPicPr>
        <p:blipFill>
          <a:blip r:embed="rId5"/>
          <a:stretch>
            <a:fillRect/>
          </a:stretch>
        </p:blipFill>
        <p:spPr>
          <a:xfrm>
            <a:off x="5147432" y="2461906"/>
            <a:ext cx="1283607" cy="1711476"/>
          </a:xfrm>
          <a:prstGeom prst="rect">
            <a:avLst/>
          </a:prstGeom>
        </p:spPr>
      </p:pic>
      <p:pic>
        <p:nvPicPr>
          <p:cNvPr id="14" name="Picture 13"/>
          <p:cNvPicPr>
            <a:picLocks noChangeAspect="1"/>
          </p:cNvPicPr>
          <p:nvPr/>
        </p:nvPicPr>
        <p:blipFill>
          <a:blip r:embed="rId6"/>
          <a:stretch>
            <a:fillRect/>
          </a:stretch>
        </p:blipFill>
        <p:spPr>
          <a:xfrm>
            <a:off x="949092" y="4585555"/>
            <a:ext cx="2385247" cy="1711476"/>
          </a:xfrm>
          <a:prstGeom prst="rect">
            <a:avLst/>
          </a:prstGeom>
        </p:spPr>
      </p:pic>
      <p:pic>
        <p:nvPicPr>
          <p:cNvPr id="16" name="Picture 15"/>
          <p:cNvPicPr>
            <a:picLocks noChangeAspect="1"/>
          </p:cNvPicPr>
          <p:nvPr/>
        </p:nvPicPr>
        <p:blipFill>
          <a:blip r:embed="rId7"/>
          <a:stretch>
            <a:fillRect/>
          </a:stretch>
        </p:blipFill>
        <p:spPr>
          <a:xfrm>
            <a:off x="3562670" y="4585555"/>
            <a:ext cx="2281967" cy="1711476"/>
          </a:xfrm>
          <a:prstGeom prst="rect">
            <a:avLst/>
          </a:prstGeom>
        </p:spPr>
      </p:pic>
      <p:pic>
        <p:nvPicPr>
          <p:cNvPr id="13" name="Picture 2" descr="http://www.nachi.org/forum/attachments/f23/7673d1165784146-support-posts-crawl-space-supportposts-small-.jpg"/>
          <p:cNvPicPr>
            <a:picLocks noChangeAspect="1" noChangeArrowheads="1"/>
          </p:cNvPicPr>
          <p:nvPr/>
        </p:nvPicPr>
        <p:blipFill>
          <a:blip r:embed="rId8" cstate="print"/>
          <a:srcRect/>
          <a:stretch>
            <a:fillRect/>
          </a:stretch>
        </p:blipFill>
        <p:spPr bwMode="auto">
          <a:xfrm>
            <a:off x="949092" y="2450335"/>
            <a:ext cx="2288635" cy="1716476"/>
          </a:xfrm>
          <a:prstGeom prst="rect">
            <a:avLst/>
          </a:prstGeom>
          <a:noFill/>
        </p:spPr>
      </p:pic>
      <p:sp>
        <p:nvSpPr>
          <p:cNvPr id="15" name="Oval 14"/>
          <p:cNvSpPr/>
          <p:nvPr/>
        </p:nvSpPr>
        <p:spPr>
          <a:xfrm>
            <a:off x="920096" y="2457693"/>
            <a:ext cx="2281968" cy="1704905"/>
          </a:xfrm>
          <a:prstGeom prst="ellipse">
            <a:avLst/>
          </a:prstGeom>
          <a:noFill/>
          <a:ln w="571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7" name="Straight Connector 16"/>
          <p:cNvCxnSpPr>
            <a:stCxn id="15" idx="3"/>
          </p:cNvCxnSpPr>
          <p:nvPr/>
        </p:nvCxnSpPr>
        <p:spPr>
          <a:xfrm flipV="1">
            <a:off x="1254282" y="2801359"/>
            <a:ext cx="1721769" cy="1111561"/>
          </a:xfrm>
          <a:prstGeom prst="line">
            <a:avLst/>
          </a:prstGeom>
          <a:ln w="57150" cmpd="sng">
            <a:solidFill>
              <a:srgbClr val="CD060D"/>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3359368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2152" y="315582"/>
            <a:ext cx="8024648" cy="1143000"/>
          </a:xfrm>
        </p:spPr>
        <p:txBody>
          <a:bodyPr>
            <a:normAutofit fontScale="90000"/>
          </a:bodyPr>
          <a:lstStyle/>
          <a:p>
            <a:pPr algn="l"/>
            <a:r>
              <a:rPr lang="en-US" sz="2400" b="1" dirty="0" smtClean="0">
                <a:latin typeface="Cambria"/>
                <a:cs typeface="Cambria"/>
              </a:rPr>
              <a:t>Problem:  Excess moisture drains from soil on the outside through the exterior foundation wall of a dug-out crawlspace into the soil of a crawlspace and puddles-up.</a:t>
            </a:r>
            <a:endParaRPr lang="en-US" sz="2400" b="1" dirty="0">
              <a:latin typeface="Cambria"/>
              <a:cs typeface="Cambria"/>
            </a:endParaRPr>
          </a:p>
        </p:txBody>
      </p:sp>
      <p:pic>
        <p:nvPicPr>
          <p:cNvPr id="4" name="Content Placeholder 3"/>
          <p:cNvPicPr>
            <a:picLocks noGrp="1" noChangeAspect="1"/>
          </p:cNvPicPr>
          <p:nvPr>
            <p:ph idx="1"/>
          </p:nvPr>
        </p:nvPicPr>
        <p:blipFill>
          <a:blip r:embed="rId2"/>
          <a:srcRect t="13336" b="13336"/>
          <a:stretch>
            <a:fillRect/>
          </a:stretch>
        </p:blipFill>
        <p:spPr>
          <a:xfrm>
            <a:off x="457200" y="1818564"/>
            <a:ext cx="8229600" cy="4525963"/>
          </a:xfrm>
        </p:spPr>
      </p:pic>
    </p:spTree>
    <p:extLst>
      <p:ext uri="{BB962C8B-B14F-4D97-AF65-F5344CB8AC3E}">
        <p14:creationId xmlns:p14="http://schemas.microsoft.com/office/powerpoint/2010/main" val="2905685409"/>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249" y="120953"/>
            <a:ext cx="9068075" cy="895047"/>
          </a:xfrm>
        </p:spPr>
        <p:txBody>
          <a:bodyPr>
            <a:normAutofit/>
          </a:bodyPr>
          <a:lstStyle/>
          <a:p>
            <a:r>
              <a:rPr lang="en-US" sz="2400" b="1" dirty="0">
                <a:latin typeface="Cambria"/>
                <a:cs typeface="Cambria"/>
              </a:rPr>
              <a:t>Methods other than ventilation </a:t>
            </a:r>
            <a:r>
              <a:rPr lang="en-US" sz="2400" b="1" dirty="0" smtClean="0">
                <a:latin typeface="Cambria"/>
                <a:cs typeface="Cambria"/>
              </a:rPr>
              <a:t>to correct this problem </a:t>
            </a:r>
            <a:r>
              <a:rPr lang="en-US" sz="2400" b="1" dirty="0">
                <a:latin typeface="Cambria"/>
                <a:cs typeface="Cambria"/>
              </a:rPr>
              <a:t/>
            </a:r>
            <a:br>
              <a:rPr lang="en-US" sz="2400" b="1" dirty="0">
                <a:latin typeface="Cambria"/>
                <a:cs typeface="Cambria"/>
              </a:rPr>
            </a:br>
            <a:r>
              <a:rPr lang="en-US" sz="2400" b="1" dirty="0" smtClean="0">
                <a:latin typeface="Cambria"/>
                <a:cs typeface="Cambria"/>
              </a:rPr>
              <a:t> and prevent </a:t>
            </a:r>
            <a:r>
              <a:rPr lang="en-US" sz="2400" b="1" dirty="0">
                <a:latin typeface="Cambria"/>
                <a:cs typeface="Cambria"/>
              </a:rPr>
              <a:t>moisture build-up in a </a:t>
            </a:r>
            <a:r>
              <a:rPr lang="en-US" sz="2400" b="1" dirty="0" smtClean="0">
                <a:latin typeface="Cambria"/>
                <a:cs typeface="Cambria"/>
              </a:rPr>
              <a:t>crawlspace</a:t>
            </a:r>
            <a:endParaRPr lang="en-US" sz="2400" b="1" dirty="0">
              <a:latin typeface="Cambria"/>
              <a:cs typeface="Cambria"/>
            </a:endParaRPr>
          </a:p>
        </p:txBody>
      </p:sp>
      <p:sp>
        <p:nvSpPr>
          <p:cNvPr id="5" name="Rectangle 4"/>
          <p:cNvSpPr/>
          <p:nvPr/>
        </p:nvSpPr>
        <p:spPr>
          <a:xfrm>
            <a:off x="4305905" y="2775856"/>
            <a:ext cx="272142" cy="164495"/>
          </a:xfrm>
          <a:prstGeom prst="rect">
            <a:avLst/>
          </a:prstGeom>
          <a:solidFill>
            <a:srgbClr val="CD060D"/>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4305905" y="2986070"/>
            <a:ext cx="272142" cy="164495"/>
          </a:xfrm>
          <a:prstGeom prst="rect">
            <a:avLst/>
          </a:prstGeom>
          <a:solidFill>
            <a:srgbClr val="CD060D"/>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4305905" y="3196284"/>
            <a:ext cx="272142" cy="164495"/>
          </a:xfrm>
          <a:prstGeom prst="rect">
            <a:avLst/>
          </a:prstGeom>
          <a:solidFill>
            <a:srgbClr val="CD060D"/>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4305905" y="3406498"/>
            <a:ext cx="272142" cy="164495"/>
          </a:xfrm>
          <a:prstGeom prst="rect">
            <a:avLst/>
          </a:prstGeom>
          <a:solidFill>
            <a:srgbClr val="CD060D"/>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4305905" y="3616712"/>
            <a:ext cx="272142" cy="164495"/>
          </a:xfrm>
          <a:prstGeom prst="rect">
            <a:avLst/>
          </a:prstGeom>
          <a:solidFill>
            <a:srgbClr val="CD060D"/>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4305905" y="2940351"/>
            <a:ext cx="272142" cy="45719"/>
          </a:xfrm>
          <a:prstGeom prst="rect">
            <a:avLst/>
          </a:prstGeom>
          <a:solidFill>
            <a:schemeClr val="bg1">
              <a:lumMod val="8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4305905" y="3150565"/>
            <a:ext cx="272142" cy="45719"/>
          </a:xfrm>
          <a:prstGeom prst="rect">
            <a:avLst/>
          </a:prstGeom>
          <a:solidFill>
            <a:schemeClr val="bg1">
              <a:lumMod val="8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flipV="1">
            <a:off x="4305905" y="3772622"/>
            <a:ext cx="272142" cy="45719"/>
          </a:xfrm>
          <a:prstGeom prst="rect">
            <a:avLst/>
          </a:prstGeom>
          <a:solidFill>
            <a:schemeClr val="bg1">
              <a:lumMod val="8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4305905" y="3570993"/>
            <a:ext cx="272142" cy="45719"/>
          </a:xfrm>
          <a:prstGeom prst="rect">
            <a:avLst/>
          </a:prstGeom>
          <a:solidFill>
            <a:schemeClr val="bg1">
              <a:lumMod val="8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4305905" y="3360779"/>
            <a:ext cx="272142" cy="45719"/>
          </a:xfrm>
          <a:prstGeom prst="rect">
            <a:avLst/>
          </a:prstGeom>
          <a:solidFill>
            <a:schemeClr val="bg1">
              <a:lumMod val="8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4305905" y="3818341"/>
            <a:ext cx="272142" cy="164495"/>
          </a:xfrm>
          <a:prstGeom prst="rect">
            <a:avLst/>
          </a:prstGeom>
          <a:solidFill>
            <a:srgbClr val="CD060D"/>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flipV="1">
            <a:off x="4305905" y="3982836"/>
            <a:ext cx="272142" cy="45719"/>
          </a:xfrm>
          <a:prstGeom prst="rect">
            <a:avLst/>
          </a:prstGeom>
          <a:solidFill>
            <a:schemeClr val="bg1">
              <a:lumMod val="8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4305905" y="4028555"/>
            <a:ext cx="689428" cy="652302"/>
          </a:xfrm>
          <a:prstGeom prst="rect">
            <a:avLst/>
          </a:prstGeom>
          <a:solidFill>
            <a:schemeClr val="bg1">
              <a:lumMod val="7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4305905" y="4680857"/>
            <a:ext cx="689428" cy="652302"/>
          </a:xfrm>
          <a:prstGeom prst="rect">
            <a:avLst/>
          </a:prstGeom>
          <a:solidFill>
            <a:schemeClr val="bg1">
              <a:lumMod val="7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flipV="1">
            <a:off x="4305905" y="4657997"/>
            <a:ext cx="689428" cy="45719"/>
          </a:xfrm>
          <a:prstGeom prst="rect">
            <a:avLst/>
          </a:prstGeom>
          <a:solidFill>
            <a:schemeClr val="bg1">
              <a:lumMod val="8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flipV="1">
            <a:off x="4305905" y="5343923"/>
            <a:ext cx="689428" cy="45719"/>
          </a:xfrm>
          <a:prstGeom prst="rect">
            <a:avLst/>
          </a:prstGeom>
          <a:solidFill>
            <a:schemeClr val="bg1">
              <a:lumMod val="8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p:cNvSpPr/>
          <p:nvPr/>
        </p:nvSpPr>
        <p:spPr>
          <a:xfrm>
            <a:off x="4666102" y="3923688"/>
            <a:ext cx="202232" cy="87565"/>
          </a:xfrm>
          <a:prstGeom prst="rect">
            <a:avLst/>
          </a:prstGeom>
          <a:solidFill>
            <a:srgbClr val="FCD476"/>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p:cNvSpPr/>
          <p:nvPr/>
        </p:nvSpPr>
        <p:spPr>
          <a:xfrm>
            <a:off x="4620382" y="2152043"/>
            <a:ext cx="47414" cy="1876151"/>
          </a:xfrm>
          <a:prstGeom prst="rect">
            <a:avLst/>
          </a:prstGeom>
          <a:solidFill>
            <a:schemeClr val="bg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p:cNvSpPr/>
          <p:nvPr/>
        </p:nvSpPr>
        <p:spPr>
          <a:xfrm>
            <a:off x="4666102" y="3194346"/>
            <a:ext cx="102810" cy="729342"/>
          </a:xfrm>
          <a:prstGeom prst="rect">
            <a:avLst/>
          </a:prstGeom>
          <a:solidFill>
            <a:srgbClr val="FCD476"/>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a:off x="4768912" y="3194346"/>
            <a:ext cx="4375088" cy="729342"/>
          </a:xfrm>
          <a:prstGeom prst="rect">
            <a:avLst/>
          </a:prstGeom>
          <a:solidFill>
            <a:srgbClr val="FCD476"/>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p:cNvSpPr/>
          <p:nvPr/>
        </p:nvSpPr>
        <p:spPr>
          <a:xfrm>
            <a:off x="4666102" y="3148627"/>
            <a:ext cx="4477898" cy="45719"/>
          </a:xfrm>
          <a:prstGeom prst="rect">
            <a:avLst/>
          </a:prstGeom>
          <a:solidFill>
            <a:srgbClr val="FCD476"/>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p:cNvSpPr/>
          <p:nvPr/>
        </p:nvSpPr>
        <p:spPr>
          <a:xfrm>
            <a:off x="4667796" y="3061062"/>
            <a:ext cx="202232" cy="87565"/>
          </a:xfrm>
          <a:prstGeom prst="rect">
            <a:avLst/>
          </a:prstGeom>
          <a:solidFill>
            <a:srgbClr val="FCD476"/>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p:nvPr/>
        </p:nvSpPr>
        <p:spPr>
          <a:xfrm>
            <a:off x="4667796" y="2152043"/>
            <a:ext cx="202232" cy="909019"/>
          </a:xfrm>
          <a:prstGeom prst="rect">
            <a:avLst/>
          </a:prstGeom>
          <a:solidFill>
            <a:srgbClr val="FCD476"/>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p:cNvSpPr/>
          <p:nvPr/>
        </p:nvSpPr>
        <p:spPr>
          <a:xfrm>
            <a:off x="4305905" y="2730137"/>
            <a:ext cx="272142" cy="45719"/>
          </a:xfrm>
          <a:prstGeom prst="rect">
            <a:avLst/>
          </a:prstGeom>
          <a:solidFill>
            <a:schemeClr val="bg1">
              <a:lumMod val="8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ectangle 31"/>
          <p:cNvSpPr/>
          <p:nvPr/>
        </p:nvSpPr>
        <p:spPr>
          <a:xfrm>
            <a:off x="4305905" y="2519923"/>
            <a:ext cx="272142" cy="45719"/>
          </a:xfrm>
          <a:prstGeom prst="rect">
            <a:avLst/>
          </a:prstGeom>
          <a:solidFill>
            <a:schemeClr val="bg1">
              <a:lumMod val="8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p:cNvSpPr/>
          <p:nvPr/>
        </p:nvSpPr>
        <p:spPr>
          <a:xfrm>
            <a:off x="4305905" y="2565642"/>
            <a:ext cx="272142" cy="164495"/>
          </a:xfrm>
          <a:prstGeom prst="rect">
            <a:avLst/>
          </a:prstGeom>
          <a:solidFill>
            <a:srgbClr val="CD060D"/>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p:cNvSpPr/>
          <p:nvPr/>
        </p:nvSpPr>
        <p:spPr>
          <a:xfrm>
            <a:off x="4305904" y="2355428"/>
            <a:ext cx="272142" cy="164495"/>
          </a:xfrm>
          <a:prstGeom prst="rect">
            <a:avLst/>
          </a:prstGeom>
          <a:solidFill>
            <a:srgbClr val="CD060D"/>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34"/>
          <p:cNvSpPr/>
          <p:nvPr/>
        </p:nvSpPr>
        <p:spPr>
          <a:xfrm>
            <a:off x="4305904" y="5850022"/>
            <a:ext cx="4838096" cy="1007977"/>
          </a:xfrm>
          <a:prstGeom prst="rect">
            <a:avLst/>
          </a:prstGeom>
          <a:solidFill>
            <a:srgbClr val="804D13"/>
          </a:solidFill>
          <a:ln>
            <a:solidFill>
              <a:srgbClr val="804D1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p:cNvSpPr/>
          <p:nvPr/>
        </p:nvSpPr>
        <p:spPr>
          <a:xfrm>
            <a:off x="4305905" y="5389642"/>
            <a:ext cx="689428" cy="652302"/>
          </a:xfrm>
          <a:prstGeom prst="rect">
            <a:avLst/>
          </a:prstGeom>
          <a:solidFill>
            <a:schemeClr val="bg1">
              <a:lumMod val="7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p:cNvSpPr/>
          <p:nvPr/>
        </p:nvSpPr>
        <p:spPr>
          <a:xfrm>
            <a:off x="4006910" y="6041944"/>
            <a:ext cx="1318381" cy="652302"/>
          </a:xfrm>
          <a:prstGeom prst="rect">
            <a:avLst/>
          </a:prstGeom>
          <a:solidFill>
            <a:schemeClr val="bg1">
              <a:lumMod val="6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p:cNvSpPr/>
          <p:nvPr/>
        </p:nvSpPr>
        <p:spPr>
          <a:xfrm>
            <a:off x="0" y="4221238"/>
            <a:ext cx="4305905" cy="2636762"/>
          </a:xfrm>
          <a:prstGeom prst="rect">
            <a:avLst/>
          </a:prstGeom>
          <a:solidFill>
            <a:srgbClr val="804D13"/>
          </a:solidFill>
          <a:ln>
            <a:solidFill>
              <a:srgbClr val="804D1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ectangle 39"/>
          <p:cNvSpPr/>
          <p:nvPr/>
        </p:nvSpPr>
        <p:spPr>
          <a:xfrm>
            <a:off x="4006910" y="6041944"/>
            <a:ext cx="1318381" cy="652302"/>
          </a:xfrm>
          <a:prstGeom prst="rect">
            <a:avLst/>
          </a:prstGeom>
          <a:solidFill>
            <a:schemeClr val="bg1">
              <a:lumMod val="6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TextBox 40"/>
          <p:cNvSpPr txBox="1"/>
          <p:nvPr/>
        </p:nvSpPr>
        <p:spPr>
          <a:xfrm>
            <a:off x="5049761" y="4657997"/>
            <a:ext cx="4045857" cy="369332"/>
          </a:xfrm>
          <a:prstGeom prst="rect">
            <a:avLst/>
          </a:prstGeom>
          <a:noFill/>
        </p:spPr>
        <p:txBody>
          <a:bodyPr wrap="square" rtlCol="0">
            <a:spAutoFit/>
          </a:bodyPr>
          <a:lstStyle/>
          <a:p>
            <a:pPr algn="ctr"/>
            <a:r>
              <a:rPr lang="en-US" b="1" dirty="0" smtClean="0">
                <a:latin typeface="Cambria"/>
                <a:cs typeface="Cambria"/>
              </a:rPr>
              <a:t>Crawlspace</a:t>
            </a:r>
            <a:endParaRPr lang="en-US" b="1" dirty="0">
              <a:latin typeface="Cambria"/>
              <a:cs typeface="Cambria"/>
            </a:endParaRPr>
          </a:p>
        </p:txBody>
      </p:sp>
      <p:sp>
        <p:nvSpPr>
          <p:cNvPr id="23" name="TextBox 22"/>
          <p:cNvSpPr txBox="1"/>
          <p:nvPr/>
        </p:nvSpPr>
        <p:spPr>
          <a:xfrm>
            <a:off x="5049762" y="2150591"/>
            <a:ext cx="3785809" cy="923330"/>
          </a:xfrm>
          <a:prstGeom prst="rect">
            <a:avLst/>
          </a:prstGeom>
          <a:solidFill>
            <a:srgbClr val="FFFFFF"/>
          </a:solidFill>
          <a:ln>
            <a:solidFill>
              <a:srgbClr val="FFFFFF"/>
            </a:solidFill>
          </a:ln>
        </p:spPr>
        <p:txBody>
          <a:bodyPr wrap="square" rtlCol="0">
            <a:spAutoFit/>
          </a:bodyPr>
          <a:lstStyle/>
          <a:p>
            <a:endParaRPr lang="en-US" sz="5400" dirty="0"/>
          </a:p>
        </p:txBody>
      </p:sp>
      <p:sp>
        <p:nvSpPr>
          <p:cNvPr id="45" name="TextBox 44"/>
          <p:cNvSpPr txBox="1"/>
          <p:nvPr/>
        </p:nvSpPr>
        <p:spPr>
          <a:xfrm>
            <a:off x="5049761" y="5493348"/>
            <a:ext cx="3785810" cy="338554"/>
          </a:xfrm>
          <a:prstGeom prst="rect">
            <a:avLst/>
          </a:prstGeom>
          <a:solidFill>
            <a:srgbClr val="FFFFFF"/>
          </a:solidFill>
          <a:ln>
            <a:solidFill>
              <a:srgbClr val="FFFFFF"/>
            </a:solidFill>
          </a:ln>
        </p:spPr>
        <p:txBody>
          <a:bodyPr wrap="square" rtlCol="0">
            <a:spAutoFit/>
          </a:bodyPr>
          <a:lstStyle/>
          <a:p>
            <a:endParaRPr lang="en-US" sz="1600" dirty="0"/>
          </a:p>
        </p:txBody>
      </p:sp>
      <p:cxnSp>
        <p:nvCxnSpPr>
          <p:cNvPr id="48" name="Straight Connector 47"/>
          <p:cNvCxnSpPr>
            <a:stCxn id="26" idx="2"/>
          </p:cNvCxnSpPr>
          <p:nvPr/>
        </p:nvCxnSpPr>
        <p:spPr>
          <a:xfrm>
            <a:off x="4717507" y="3923688"/>
            <a:ext cx="2969017" cy="0"/>
          </a:xfrm>
          <a:prstGeom prst="line">
            <a:avLst/>
          </a:prstGeom>
          <a:ln w="127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3" name="Content Placeholder 2"/>
          <p:cNvSpPr>
            <a:spLocks noGrp="1"/>
          </p:cNvSpPr>
          <p:nvPr>
            <p:ph idx="1"/>
          </p:nvPr>
        </p:nvSpPr>
        <p:spPr>
          <a:xfrm>
            <a:off x="505582" y="1058410"/>
            <a:ext cx="8229600" cy="3754080"/>
          </a:xfrm>
        </p:spPr>
        <p:txBody>
          <a:bodyPr>
            <a:normAutofit/>
          </a:bodyPr>
          <a:lstStyle/>
          <a:p>
            <a:pPr>
              <a:buFont typeface="Wingdings" charset="2"/>
              <a:buChar char="u"/>
            </a:pPr>
            <a:r>
              <a:rPr lang="en-US" sz="2000" b="1" dirty="0" smtClean="0">
                <a:latin typeface="Cambria"/>
                <a:cs typeface="Cambria"/>
              </a:rPr>
              <a:t>Waterproof </a:t>
            </a:r>
            <a:r>
              <a:rPr lang="en-US" sz="2000" b="1" dirty="0">
                <a:latin typeface="Cambria"/>
                <a:cs typeface="Cambria"/>
              </a:rPr>
              <a:t>the exterior foundation walls </a:t>
            </a:r>
            <a:r>
              <a:rPr lang="en-US" sz="2000" dirty="0">
                <a:latin typeface="Cambria"/>
                <a:cs typeface="Cambria"/>
              </a:rPr>
              <a:t>of the </a:t>
            </a:r>
            <a:r>
              <a:rPr lang="en-US" sz="2000" dirty="0" smtClean="0">
                <a:latin typeface="Cambria"/>
                <a:cs typeface="Cambria"/>
              </a:rPr>
              <a:t>crawlspace </a:t>
            </a:r>
            <a:r>
              <a:rPr lang="en-US" sz="2000" dirty="0">
                <a:latin typeface="Cambria"/>
                <a:cs typeface="Cambria"/>
              </a:rPr>
              <a:t>where they extend below </a:t>
            </a:r>
            <a:r>
              <a:rPr lang="en-US" sz="2000" dirty="0" smtClean="0">
                <a:latin typeface="Cambria"/>
                <a:cs typeface="Cambria"/>
              </a:rPr>
              <a:t>grade so that water does not penetrate the foundation wall and enter the crawlspace.</a:t>
            </a:r>
            <a:endParaRPr lang="en-US" sz="2000" dirty="0">
              <a:latin typeface="Cambria"/>
              <a:cs typeface="Cambria"/>
            </a:endParaRPr>
          </a:p>
          <a:p>
            <a:endParaRPr lang="en-US" sz="2000" dirty="0">
              <a:latin typeface="Cambria"/>
              <a:cs typeface="Cambria"/>
            </a:endParaRPr>
          </a:p>
        </p:txBody>
      </p:sp>
      <p:sp>
        <p:nvSpPr>
          <p:cNvPr id="16" name="Rectangle 15"/>
          <p:cNvSpPr/>
          <p:nvPr/>
        </p:nvSpPr>
        <p:spPr>
          <a:xfrm>
            <a:off x="4260185" y="4221238"/>
            <a:ext cx="45719" cy="1820706"/>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ectangle 46"/>
          <p:cNvSpPr/>
          <p:nvPr/>
        </p:nvSpPr>
        <p:spPr>
          <a:xfrm>
            <a:off x="0" y="4164148"/>
            <a:ext cx="4305905" cy="51042"/>
          </a:xfrm>
          <a:prstGeom prst="rect">
            <a:avLst/>
          </a:prstGeom>
          <a:solidFill>
            <a:srgbClr val="22930D"/>
          </a:solidFill>
          <a:ln>
            <a:solidFill>
              <a:srgbClr val="22930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Rectangle 48"/>
          <p:cNvSpPr/>
          <p:nvPr/>
        </p:nvSpPr>
        <p:spPr>
          <a:xfrm>
            <a:off x="4305904" y="2152043"/>
            <a:ext cx="272142" cy="164495"/>
          </a:xfrm>
          <a:prstGeom prst="rect">
            <a:avLst/>
          </a:prstGeom>
          <a:solidFill>
            <a:srgbClr val="CD060D"/>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2" name="Straight Arrow Connector 21"/>
          <p:cNvCxnSpPr/>
          <p:nvPr/>
        </p:nvCxnSpPr>
        <p:spPr>
          <a:xfrm>
            <a:off x="2674961" y="2316538"/>
            <a:ext cx="1585224" cy="1904700"/>
          </a:xfrm>
          <a:prstGeom prst="straightConnector1">
            <a:avLst/>
          </a:prstGeom>
          <a:ln w="57150">
            <a:solidFill>
              <a:srgbClr val="CD060D"/>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5089906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249" y="120953"/>
            <a:ext cx="9068075" cy="895047"/>
          </a:xfrm>
        </p:spPr>
        <p:txBody>
          <a:bodyPr>
            <a:normAutofit/>
          </a:bodyPr>
          <a:lstStyle/>
          <a:p>
            <a:r>
              <a:rPr lang="en-US" sz="2400" b="1" dirty="0" smtClean="0">
                <a:latin typeface="Cambria"/>
                <a:cs typeface="Cambria"/>
              </a:rPr>
              <a:t>Another method </a:t>
            </a:r>
            <a:r>
              <a:rPr lang="en-US" sz="2400" b="1" dirty="0">
                <a:latin typeface="Cambria"/>
                <a:cs typeface="Cambria"/>
              </a:rPr>
              <a:t>other than ventilation </a:t>
            </a:r>
            <a:r>
              <a:rPr lang="en-US" sz="2400" b="1" dirty="0" smtClean="0">
                <a:latin typeface="Cambria"/>
                <a:cs typeface="Cambria"/>
              </a:rPr>
              <a:t>to  </a:t>
            </a:r>
            <a:r>
              <a:rPr lang="en-US" sz="2400" b="1" dirty="0">
                <a:latin typeface="Cambria"/>
                <a:cs typeface="Cambria"/>
              </a:rPr>
              <a:t/>
            </a:r>
            <a:br>
              <a:rPr lang="en-US" sz="2400" b="1" dirty="0">
                <a:latin typeface="Cambria"/>
                <a:cs typeface="Cambria"/>
              </a:rPr>
            </a:br>
            <a:r>
              <a:rPr lang="en-US" sz="2400" b="1" dirty="0">
                <a:latin typeface="Cambria"/>
                <a:cs typeface="Cambria"/>
              </a:rPr>
              <a:t>prevent moisture build-up in a </a:t>
            </a:r>
            <a:r>
              <a:rPr lang="en-US" sz="2400" b="1" dirty="0" smtClean="0">
                <a:latin typeface="Cambria"/>
                <a:cs typeface="Cambria"/>
              </a:rPr>
              <a:t>crawlspace</a:t>
            </a:r>
            <a:endParaRPr lang="en-US" sz="2400" b="1" dirty="0">
              <a:latin typeface="Cambria"/>
              <a:cs typeface="Cambria"/>
            </a:endParaRPr>
          </a:p>
        </p:txBody>
      </p:sp>
      <p:sp>
        <p:nvSpPr>
          <p:cNvPr id="5" name="Rectangle 4"/>
          <p:cNvSpPr/>
          <p:nvPr/>
        </p:nvSpPr>
        <p:spPr>
          <a:xfrm>
            <a:off x="4305905" y="2775856"/>
            <a:ext cx="272142" cy="164495"/>
          </a:xfrm>
          <a:prstGeom prst="rect">
            <a:avLst/>
          </a:prstGeom>
          <a:solidFill>
            <a:srgbClr val="CD060D"/>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4305905" y="2986070"/>
            <a:ext cx="272142" cy="164495"/>
          </a:xfrm>
          <a:prstGeom prst="rect">
            <a:avLst/>
          </a:prstGeom>
          <a:solidFill>
            <a:srgbClr val="CD060D"/>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4305905" y="3196284"/>
            <a:ext cx="272142" cy="164495"/>
          </a:xfrm>
          <a:prstGeom prst="rect">
            <a:avLst/>
          </a:prstGeom>
          <a:solidFill>
            <a:srgbClr val="CD060D"/>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4305905" y="3406498"/>
            <a:ext cx="272142" cy="164495"/>
          </a:xfrm>
          <a:prstGeom prst="rect">
            <a:avLst/>
          </a:prstGeom>
          <a:solidFill>
            <a:srgbClr val="CD060D"/>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4305905" y="3616712"/>
            <a:ext cx="272142" cy="164495"/>
          </a:xfrm>
          <a:prstGeom prst="rect">
            <a:avLst/>
          </a:prstGeom>
          <a:solidFill>
            <a:srgbClr val="CD060D"/>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4305905" y="2940351"/>
            <a:ext cx="272142" cy="45719"/>
          </a:xfrm>
          <a:prstGeom prst="rect">
            <a:avLst/>
          </a:prstGeom>
          <a:solidFill>
            <a:schemeClr val="bg1">
              <a:lumMod val="8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4305905" y="3150565"/>
            <a:ext cx="272142" cy="45719"/>
          </a:xfrm>
          <a:prstGeom prst="rect">
            <a:avLst/>
          </a:prstGeom>
          <a:solidFill>
            <a:schemeClr val="bg1">
              <a:lumMod val="8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flipV="1">
            <a:off x="4305905" y="3772622"/>
            <a:ext cx="272142" cy="45719"/>
          </a:xfrm>
          <a:prstGeom prst="rect">
            <a:avLst/>
          </a:prstGeom>
          <a:solidFill>
            <a:schemeClr val="bg1">
              <a:lumMod val="8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4305905" y="3570993"/>
            <a:ext cx="272142" cy="45719"/>
          </a:xfrm>
          <a:prstGeom prst="rect">
            <a:avLst/>
          </a:prstGeom>
          <a:solidFill>
            <a:schemeClr val="bg1">
              <a:lumMod val="8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4305905" y="3360779"/>
            <a:ext cx="272142" cy="45719"/>
          </a:xfrm>
          <a:prstGeom prst="rect">
            <a:avLst/>
          </a:prstGeom>
          <a:solidFill>
            <a:schemeClr val="bg1">
              <a:lumMod val="8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4305905" y="3818341"/>
            <a:ext cx="272142" cy="164495"/>
          </a:xfrm>
          <a:prstGeom prst="rect">
            <a:avLst/>
          </a:prstGeom>
          <a:solidFill>
            <a:srgbClr val="CD060D"/>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flipV="1">
            <a:off x="4305905" y="3982836"/>
            <a:ext cx="272142" cy="45719"/>
          </a:xfrm>
          <a:prstGeom prst="rect">
            <a:avLst/>
          </a:prstGeom>
          <a:solidFill>
            <a:schemeClr val="bg1">
              <a:lumMod val="8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4305905" y="4028555"/>
            <a:ext cx="689428" cy="652302"/>
          </a:xfrm>
          <a:prstGeom prst="rect">
            <a:avLst/>
          </a:prstGeom>
          <a:solidFill>
            <a:schemeClr val="bg1">
              <a:lumMod val="7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4307959" y="4637725"/>
            <a:ext cx="689428" cy="652302"/>
          </a:xfrm>
          <a:prstGeom prst="rect">
            <a:avLst/>
          </a:prstGeom>
          <a:solidFill>
            <a:schemeClr val="bg1">
              <a:lumMod val="7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flipV="1">
            <a:off x="4305905" y="4657997"/>
            <a:ext cx="689428" cy="45719"/>
          </a:xfrm>
          <a:prstGeom prst="rect">
            <a:avLst/>
          </a:prstGeom>
          <a:solidFill>
            <a:schemeClr val="bg1">
              <a:lumMod val="8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flipV="1">
            <a:off x="4305905" y="5343923"/>
            <a:ext cx="689428" cy="45719"/>
          </a:xfrm>
          <a:prstGeom prst="rect">
            <a:avLst/>
          </a:prstGeom>
          <a:solidFill>
            <a:schemeClr val="bg1">
              <a:lumMod val="8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p:cNvSpPr/>
          <p:nvPr/>
        </p:nvSpPr>
        <p:spPr>
          <a:xfrm>
            <a:off x="4666102" y="3923688"/>
            <a:ext cx="202232" cy="87565"/>
          </a:xfrm>
          <a:prstGeom prst="rect">
            <a:avLst/>
          </a:prstGeom>
          <a:solidFill>
            <a:srgbClr val="FCD476"/>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p:cNvSpPr/>
          <p:nvPr/>
        </p:nvSpPr>
        <p:spPr>
          <a:xfrm>
            <a:off x="4620382" y="2355428"/>
            <a:ext cx="45719" cy="1672766"/>
          </a:xfrm>
          <a:prstGeom prst="rect">
            <a:avLst/>
          </a:prstGeom>
          <a:solidFill>
            <a:schemeClr val="bg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p:cNvSpPr/>
          <p:nvPr/>
        </p:nvSpPr>
        <p:spPr>
          <a:xfrm>
            <a:off x="4666102" y="3194346"/>
            <a:ext cx="102810" cy="729342"/>
          </a:xfrm>
          <a:prstGeom prst="rect">
            <a:avLst/>
          </a:prstGeom>
          <a:solidFill>
            <a:srgbClr val="FCD476"/>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a:off x="4768912" y="3194346"/>
            <a:ext cx="4375088" cy="729342"/>
          </a:xfrm>
          <a:prstGeom prst="rect">
            <a:avLst/>
          </a:prstGeom>
          <a:solidFill>
            <a:srgbClr val="FCD476"/>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p:cNvSpPr/>
          <p:nvPr/>
        </p:nvSpPr>
        <p:spPr>
          <a:xfrm>
            <a:off x="4666102" y="3148627"/>
            <a:ext cx="4477898" cy="45719"/>
          </a:xfrm>
          <a:prstGeom prst="rect">
            <a:avLst/>
          </a:prstGeom>
          <a:solidFill>
            <a:srgbClr val="FCD476"/>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p:cNvSpPr/>
          <p:nvPr/>
        </p:nvSpPr>
        <p:spPr>
          <a:xfrm>
            <a:off x="4667796" y="3061062"/>
            <a:ext cx="202232" cy="87565"/>
          </a:xfrm>
          <a:prstGeom prst="rect">
            <a:avLst/>
          </a:prstGeom>
          <a:solidFill>
            <a:srgbClr val="FCD476"/>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p:nvPr/>
        </p:nvSpPr>
        <p:spPr>
          <a:xfrm>
            <a:off x="4667796" y="2355428"/>
            <a:ext cx="202232" cy="705634"/>
          </a:xfrm>
          <a:prstGeom prst="rect">
            <a:avLst/>
          </a:prstGeom>
          <a:solidFill>
            <a:srgbClr val="FCD476"/>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p:cNvSpPr/>
          <p:nvPr/>
        </p:nvSpPr>
        <p:spPr>
          <a:xfrm>
            <a:off x="4305905" y="2730137"/>
            <a:ext cx="272142" cy="45719"/>
          </a:xfrm>
          <a:prstGeom prst="rect">
            <a:avLst/>
          </a:prstGeom>
          <a:solidFill>
            <a:schemeClr val="bg1">
              <a:lumMod val="8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ectangle 31"/>
          <p:cNvSpPr/>
          <p:nvPr/>
        </p:nvSpPr>
        <p:spPr>
          <a:xfrm>
            <a:off x="4305905" y="2519923"/>
            <a:ext cx="272142" cy="45719"/>
          </a:xfrm>
          <a:prstGeom prst="rect">
            <a:avLst/>
          </a:prstGeom>
          <a:solidFill>
            <a:schemeClr val="bg1">
              <a:lumMod val="8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p:cNvSpPr/>
          <p:nvPr/>
        </p:nvSpPr>
        <p:spPr>
          <a:xfrm>
            <a:off x="4305905" y="2565642"/>
            <a:ext cx="272142" cy="164495"/>
          </a:xfrm>
          <a:prstGeom prst="rect">
            <a:avLst/>
          </a:prstGeom>
          <a:solidFill>
            <a:srgbClr val="CD060D"/>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p:cNvSpPr/>
          <p:nvPr/>
        </p:nvSpPr>
        <p:spPr>
          <a:xfrm>
            <a:off x="4305904" y="2355428"/>
            <a:ext cx="272142" cy="164495"/>
          </a:xfrm>
          <a:prstGeom prst="rect">
            <a:avLst/>
          </a:prstGeom>
          <a:solidFill>
            <a:srgbClr val="CD060D"/>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34"/>
          <p:cNvSpPr/>
          <p:nvPr/>
        </p:nvSpPr>
        <p:spPr>
          <a:xfrm>
            <a:off x="4305904" y="5850023"/>
            <a:ext cx="4922763" cy="1086596"/>
          </a:xfrm>
          <a:prstGeom prst="rect">
            <a:avLst/>
          </a:prstGeom>
          <a:solidFill>
            <a:srgbClr val="804D13"/>
          </a:solidFill>
          <a:ln>
            <a:solidFill>
              <a:srgbClr val="804D1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p:cNvSpPr/>
          <p:nvPr/>
        </p:nvSpPr>
        <p:spPr>
          <a:xfrm>
            <a:off x="4305904" y="5377783"/>
            <a:ext cx="689428" cy="652302"/>
          </a:xfrm>
          <a:prstGeom prst="rect">
            <a:avLst/>
          </a:prstGeom>
          <a:solidFill>
            <a:schemeClr val="bg1">
              <a:lumMod val="7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p:cNvSpPr/>
          <p:nvPr/>
        </p:nvSpPr>
        <p:spPr>
          <a:xfrm>
            <a:off x="0" y="4210647"/>
            <a:ext cx="4307959" cy="2647353"/>
          </a:xfrm>
          <a:prstGeom prst="rect">
            <a:avLst/>
          </a:prstGeom>
          <a:solidFill>
            <a:srgbClr val="804D13"/>
          </a:solidFill>
          <a:ln>
            <a:solidFill>
              <a:srgbClr val="804D1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TextBox 40"/>
          <p:cNvSpPr txBox="1"/>
          <p:nvPr/>
        </p:nvSpPr>
        <p:spPr>
          <a:xfrm>
            <a:off x="4995332" y="4657997"/>
            <a:ext cx="4148668" cy="369332"/>
          </a:xfrm>
          <a:prstGeom prst="rect">
            <a:avLst/>
          </a:prstGeom>
          <a:noFill/>
        </p:spPr>
        <p:txBody>
          <a:bodyPr wrap="square" rtlCol="0">
            <a:spAutoFit/>
          </a:bodyPr>
          <a:lstStyle/>
          <a:p>
            <a:pPr algn="ctr"/>
            <a:r>
              <a:rPr lang="en-US" b="1" dirty="0" smtClean="0">
                <a:latin typeface="Cambria"/>
                <a:cs typeface="Cambria"/>
              </a:rPr>
              <a:t>Crawlspace</a:t>
            </a:r>
            <a:endParaRPr lang="en-US" b="1" dirty="0">
              <a:latin typeface="Cambria"/>
              <a:cs typeface="Cambria"/>
            </a:endParaRPr>
          </a:p>
        </p:txBody>
      </p:sp>
      <p:sp>
        <p:nvSpPr>
          <p:cNvPr id="22" name="TextBox 21"/>
          <p:cNvSpPr txBox="1"/>
          <p:nvPr/>
        </p:nvSpPr>
        <p:spPr>
          <a:xfrm>
            <a:off x="4100285" y="1600200"/>
            <a:ext cx="4735286" cy="584776"/>
          </a:xfrm>
          <a:prstGeom prst="rect">
            <a:avLst/>
          </a:prstGeom>
          <a:solidFill>
            <a:srgbClr val="FFFFFF"/>
          </a:solidFill>
          <a:ln>
            <a:solidFill>
              <a:srgbClr val="FFFFFF"/>
            </a:solidFill>
          </a:ln>
        </p:spPr>
        <p:txBody>
          <a:bodyPr wrap="square" rtlCol="0">
            <a:spAutoFit/>
          </a:bodyPr>
          <a:lstStyle/>
          <a:p>
            <a:endParaRPr lang="en-US" sz="3200" dirty="0"/>
          </a:p>
        </p:txBody>
      </p:sp>
      <p:sp>
        <p:nvSpPr>
          <p:cNvPr id="45" name="TextBox 44"/>
          <p:cNvSpPr txBox="1"/>
          <p:nvPr/>
        </p:nvSpPr>
        <p:spPr>
          <a:xfrm>
            <a:off x="5049761" y="5493348"/>
            <a:ext cx="3785810" cy="338554"/>
          </a:xfrm>
          <a:prstGeom prst="rect">
            <a:avLst/>
          </a:prstGeom>
          <a:solidFill>
            <a:srgbClr val="FFFFFF"/>
          </a:solidFill>
          <a:ln>
            <a:solidFill>
              <a:srgbClr val="FFFFFF"/>
            </a:solidFill>
          </a:ln>
        </p:spPr>
        <p:txBody>
          <a:bodyPr wrap="square" rtlCol="0">
            <a:spAutoFit/>
          </a:bodyPr>
          <a:lstStyle/>
          <a:p>
            <a:endParaRPr lang="en-US" sz="1600" dirty="0"/>
          </a:p>
        </p:txBody>
      </p:sp>
      <p:cxnSp>
        <p:nvCxnSpPr>
          <p:cNvPr id="48" name="Straight Connector 47"/>
          <p:cNvCxnSpPr>
            <a:stCxn id="26" idx="2"/>
          </p:cNvCxnSpPr>
          <p:nvPr/>
        </p:nvCxnSpPr>
        <p:spPr>
          <a:xfrm>
            <a:off x="4717507" y="3923688"/>
            <a:ext cx="2969017" cy="0"/>
          </a:xfrm>
          <a:prstGeom prst="line">
            <a:avLst/>
          </a:prstGeom>
          <a:ln w="127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3" name="Content Placeholder 2"/>
          <p:cNvSpPr>
            <a:spLocks noGrp="1"/>
          </p:cNvSpPr>
          <p:nvPr>
            <p:ph idx="1"/>
          </p:nvPr>
        </p:nvSpPr>
        <p:spPr>
          <a:xfrm>
            <a:off x="457200" y="1179287"/>
            <a:ext cx="8229600" cy="1005690"/>
          </a:xfrm>
        </p:spPr>
        <p:txBody>
          <a:bodyPr>
            <a:normAutofit lnSpcReduction="10000"/>
          </a:bodyPr>
          <a:lstStyle/>
          <a:p>
            <a:pPr>
              <a:buFont typeface="Wingdings" charset="2"/>
              <a:buChar char="u"/>
            </a:pPr>
            <a:r>
              <a:rPr lang="en-US" sz="2000" b="1" dirty="0" smtClean="0">
                <a:latin typeface="Cambria"/>
                <a:cs typeface="Cambria"/>
              </a:rPr>
              <a:t>Install </a:t>
            </a:r>
            <a:r>
              <a:rPr lang="en-US" sz="2000" b="1" dirty="0">
                <a:latin typeface="Cambria"/>
                <a:cs typeface="Cambria"/>
              </a:rPr>
              <a:t>a French </a:t>
            </a:r>
            <a:r>
              <a:rPr lang="en-US" sz="2000" b="1" dirty="0" smtClean="0">
                <a:latin typeface="Cambria"/>
                <a:cs typeface="Cambria"/>
              </a:rPr>
              <a:t>drain </a:t>
            </a:r>
            <a:r>
              <a:rPr lang="en-US" sz="2000" dirty="0">
                <a:latin typeface="Cambria"/>
                <a:cs typeface="Cambria"/>
              </a:rPr>
              <a:t>or other drainage system adjacent to the exterior foundation walls of a </a:t>
            </a:r>
            <a:r>
              <a:rPr lang="en-US" sz="2000" dirty="0" smtClean="0">
                <a:latin typeface="Cambria"/>
                <a:cs typeface="Cambria"/>
              </a:rPr>
              <a:t>crawlspace to drain water away from    the foundation wall so that it is not able to penetrate it and get inside</a:t>
            </a:r>
            <a:endParaRPr lang="en-US" sz="2000" dirty="0">
              <a:latin typeface="Cambria"/>
              <a:cs typeface="Cambria"/>
            </a:endParaRPr>
          </a:p>
          <a:p>
            <a:endParaRPr lang="en-US" sz="2000" dirty="0">
              <a:latin typeface="Cambria"/>
              <a:cs typeface="Cambria"/>
            </a:endParaRPr>
          </a:p>
        </p:txBody>
      </p:sp>
      <p:sp>
        <p:nvSpPr>
          <p:cNvPr id="16" name="Rectangle 15"/>
          <p:cNvSpPr/>
          <p:nvPr/>
        </p:nvSpPr>
        <p:spPr>
          <a:xfrm>
            <a:off x="4260185" y="4221238"/>
            <a:ext cx="45719" cy="1820706"/>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p:cNvSpPr/>
          <p:nvPr/>
        </p:nvSpPr>
        <p:spPr>
          <a:xfrm>
            <a:off x="3906761" y="4215190"/>
            <a:ext cx="359471" cy="2419048"/>
          </a:xfrm>
          <a:prstGeom prst="rect">
            <a:avLst/>
          </a:prstGeom>
          <a:solidFill>
            <a:schemeClr val="bg1">
              <a:lumMod val="85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ectangle 46"/>
          <p:cNvSpPr/>
          <p:nvPr/>
        </p:nvSpPr>
        <p:spPr>
          <a:xfrm>
            <a:off x="4179511" y="6030085"/>
            <a:ext cx="967014" cy="664161"/>
          </a:xfrm>
          <a:prstGeom prst="rect">
            <a:avLst/>
          </a:prstGeom>
          <a:solidFill>
            <a:schemeClr val="bg1">
              <a:lumMod val="6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p:cNvSpPr/>
          <p:nvPr/>
        </p:nvSpPr>
        <p:spPr>
          <a:xfrm>
            <a:off x="3900714" y="4233333"/>
            <a:ext cx="359471" cy="72572"/>
          </a:xfrm>
          <a:prstGeom prst="rect">
            <a:avLst/>
          </a:prstGeom>
          <a:solidFill>
            <a:srgbClr val="804D13"/>
          </a:solidFill>
          <a:ln>
            <a:solidFill>
              <a:srgbClr val="804D1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Oval 50"/>
          <p:cNvSpPr/>
          <p:nvPr/>
        </p:nvSpPr>
        <p:spPr>
          <a:xfrm>
            <a:off x="4185557" y="5605105"/>
            <a:ext cx="66524" cy="4765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Oval 51"/>
          <p:cNvSpPr/>
          <p:nvPr/>
        </p:nvSpPr>
        <p:spPr>
          <a:xfrm>
            <a:off x="4075490" y="5802366"/>
            <a:ext cx="66524" cy="4765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Oval 52"/>
          <p:cNvSpPr/>
          <p:nvPr/>
        </p:nvSpPr>
        <p:spPr>
          <a:xfrm>
            <a:off x="4006305" y="5802366"/>
            <a:ext cx="66524" cy="4765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Oval 53"/>
          <p:cNvSpPr/>
          <p:nvPr/>
        </p:nvSpPr>
        <p:spPr>
          <a:xfrm>
            <a:off x="3889464" y="5802366"/>
            <a:ext cx="66524" cy="4765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Oval 54"/>
          <p:cNvSpPr/>
          <p:nvPr/>
        </p:nvSpPr>
        <p:spPr>
          <a:xfrm>
            <a:off x="4127137" y="5808073"/>
            <a:ext cx="66524" cy="4765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Oval 55"/>
          <p:cNvSpPr/>
          <p:nvPr/>
        </p:nvSpPr>
        <p:spPr>
          <a:xfrm>
            <a:off x="4193661" y="5839091"/>
            <a:ext cx="66524" cy="4765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Oval 56"/>
          <p:cNvSpPr/>
          <p:nvPr/>
        </p:nvSpPr>
        <p:spPr>
          <a:xfrm>
            <a:off x="3922121" y="5830907"/>
            <a:ext cx="66524" cy="4765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Oval 57"/>
          <p:cNvSpPr/>
          <p:nvPr/>
        </p:nvSpPr>
        <p:spPr>
          <a:xfrm>
            <a:off x="3963245" y="5843175"/>
            <a:ext cx="66524" cy="4765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Oval 58"/>
          <p:cNvSpPr/>
          <p:nvPr/>
        </p:nvSpPr>
        <p:spPr>
          <a:xfrm flipH="1" flipV="1">
            <a:off x="3950788" y="5902925"/>
            <a:ext cx="45719" cy="45719"/>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Oval 59"/>
          <p:cNvSpPr/>
          <p:nvPr/>
        </p:nvSpPr>
        <p:spPr>
          <a:xfrm>
            <a:off x="4127137" y="5900987"/>
            <a:ext cx="66524" cy="4765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Oval 60"/>
          <p:cNvSpPr/>
          <p:nvPr/>
        </p:nvSpPr>
        <p:spPr>
          <a:xfrm>
            <a:off x="3898295" y="5886748"/>
            <a:ext cx="66524" cy="4765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Oval 61"/>
          <p:cNvSpPr/>
          <p:nvPr/>
        </p:nvSpPr>
        <p:spPr>
          <a:xfrm>
            <a:off x="4193661" y="5890832"/>
            <a:ext cx="66524" cy="4765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Oval 62"/>
          <p:cNvSpPr/>
          <p:nvPr/>
        </p:nvSpPr>
        <p:spPr>
          <a:xfrm>
            <a:off x="4004128" y="5988591"/>
            <a:ext cx="66524" cy="4765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Oval 63"/>
          <p:cNvSpPr/>
          <p:nvPr/>
        </p:nvSpPr>
        <p:spPr>
          <a:xfrm>
            <a:off x="4060613" y="5982428"/>
            <a:ext cx="66524" cy="4765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Oval 64"/>
          <p:cNvSpPr/>
          <p:nvPr/>
        </p:nvSpPr>
        <p:spPr>
          <a:xfrm>
            <a:off x="4127137" y="5966819"/>
            <a:ext cx="66524" cy="4765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Oval 65"/>
          <p:cNvSpPr/>
          <p:nvPr/>
        </p:nvSpPr>
        <p:spPr>
          <a:xfrm>
            <a:off x="4193661" y="5978800"/>
            <a:ext cx="66524" cy="4765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Oval 66"/>
          <p:cNvSpPr/>
          <p:nvPr/>
        </p:nvSpPr>
        <p:spPr>
          <a:xfrm>
            <a:off x="3898296" y="5966819"/>
            <a:ext cx="66524" cy="4716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Rectangle 68"/>
          <p:cNvSpPr/>
          <p:nvPr/>
        </p:nvSpPr>
        <p:spPr>
          <a:xfrm rot="21350895">
            <a:off x="-10399" y="6477426"/>
            <a:ext cx="4093595" cy="138897"/>
          </a:xfrm>
          <a:prstGeom prst="rect">
            <a:avLst/>
          </a:prstGeom>
          <a:ln>
            <a:solidFill>
              <a:srgbClr val="00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Oval 69"/>
          <p:cNvSpPr/>
          <p:nvPr/>
        </p:nvSpPr>
        <p:spPr>
          <a:xfrm>
            <a:off x="3988645" y="6326331"/>
            <a:ext cx="114905" cy="116113"/>
          </a:xfrm>
          <a:prstGeom prst="ellipse">
            <a:avLst/>
          </a:prstGeom>
          <a:ln>
            <a:solidFill>
              <a:schemeClr val="tx1"/>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Oval 70"/>
          <p:cNvSpPr/>
          <p:nvPr/>
        </p:nvSpPr>
        <p:spPr>
          <a:xfrm>
            <a:off x="4075490" y="5625786"/>
            <a:ext cx="66524" cy="4765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 name="Oval 71"/>
          <p:cNvSpPr/>
          <p:nvPr/>
        </p:nvSpPr>
        <p:spPr>
          <a:xfrm>
            <a:off x="4160399" y="5642718"/>
            <a:ext cx="66524" cy="4765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Oval 72"/>
          <p:cNvSpPr/>
          <p:nvPr/>
        </p:nvSpPr>
        <p:spPr>
          <a:xfrm>
            <a:off x="4039567" y="5673443"/>
            <a:ext cx="66524" cy="4765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Oval 73"/>
          <p:cNvSpPr/>
          <p:nvPr/>
        </p:nvSpPr>
        <p:spPr>
          <a:xfrm>
            <a:off x="3912446" y="5642718"/>
            <a:ext cx="66524" cy="4765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Oval 74"/>
          <p:cNvSpPr/>
          <p:nvPr/>
        </p:nvSpPr>
        <p:spPr>
          <a:xfrm>
            <a:off x="4209142" y="5699694"/>
            <a:ext cx="66524" cy="4765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Oval 75"/>
          <p:cNvSpPr/>
          <p:nvPr/>
        </p:nvSpPr>
        <p:spPr>
          <a:xfrm>
            <a:off x="4108752" y="5688930"/>
            <a:ext cx="66524" cy="4765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Oval 76"/>
          <p:cNvSpPr/>
          <p:nvPr/>
        </p:nvSpPr>
        <p:spPr>
          <a:xfrm>
            <a:off x="3996507" y="5721100"/>
            <a:ext cx="66524" cy="4765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8" name="Oval 77"/>
          <p:cNvSpPr/>
          <p:nvPr/>
        </p:nvSpPr>
        <p:spPr>
          <a:xfrm>
            <a:off x="3906397" y="5712759"/>
            <a:ext cx="66524" cy="4765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9" name="Oval 78"/>
          <p:cNvSpPr/>
          <p:nvPr/>
        </p:nvSpPr>
        <p:spPr>
          <a:xfrm>
            <a:off x="3954296" y="5665102"/>
            <a:ext cx="66524" cy="4765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Oval 79"/>
          <p:cNvSpPr/>
          <p:nvPr/>
        </p:nvSpPr>
        <p:spPr>
          <a:xfrm>
            <a:off x="3926959" y="5747351"/>
            <a:ext cx="66524" cy="4765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Oval 80"/>
          <p:cNvSpPr/>
          <p:nvPr/>
        </p:nvSpPr>
        <p:spPr>
          <a:xfrm>
            <a:off x="4119033" y="5736587"/>
            <a:ext cx="66524" cy="4765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Oval 81"/>
          <p:cNvSpPr/>
          <p:nvPr/>
        </p:nvSpPr>
        <p:spPr>
          <a:xfrm>
            <a:off x="4047671" y="5744929"/>
            <a:ext cx="66524" cy="4765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3" name="Oval 82"/>
          <p:cNvSpPr/>
          <p:nvPr/>
        </p:nvSpPr>
        <p:spPr>
          <a:xfrm>
            <a:off x="3978970" y="5760416"/>
            <a:ext cx="66524" cy="4765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4" name="Oval 83"/>
          <p:cNvSpPr/>
          <p:nvPr/>
        </p:nvSpPr>
        <p:spPr>
          <a:xfrm>
            <a:off x="4193056" y="5768758"/>
            <a:ext cx="66524" cy="4765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5" name="Oval 84"/>
          <p:cNvSpPr/>
          <p:nvPr/>
        </p:nvSpPr>
        <p:spPr>
          <a:xfrm>
            <a:off x="4033762" y="5213584"/>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7" name="Oval 86"/>
          <p:cNvSpPr/>
          <p:nvPr/>
        </p:nvSpPr>
        <p:spPr>
          <a:xfrm>
            <a:off x="4016466" y="5478815"/>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Oval 87"/>
          <p:cNvSpPr/>
          <p:nvPr/>
        </p:nvSpPr>
        <p:spPr>
          <a:xfrm>
            <a:off x="3933130" y="5507969"/>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9" name="Oval 88"/>
          <p:cNvSpPr/>
          <p:nvPr/>
        </p:nvSpPr>
        <p:spPr>
          <a:xfrm>
            <a:off x="4024749" y="5533494"/>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0" name="Oval 89"/>
          <p:cNvSpPr/>
          <p:nvPr/>
        </p:nvSpPr>
        <p:spPr>
          <a:xfrm>
            <a:off x="4190637" y="5544815"/>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Oval 90"/>
          <p:cNvSpPr/>
          <p:nvPr/>
        </p:nvSpPr>
        <p:spPr>
          <a:xfrm>
            <a:off x="4100285" y="5590584"/>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2" name="Oval 91"/>
          <p:cNvSpPr/>
          <p:nvPr/>
        </p:nvSpPr>
        <p:spPr>
          <a:xfrm>
            <a:off x="4107543" y="5518748"/>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3" name="Oval 92"/>
          <p:cNvSpPr/>
          <p:nvPr/>
        </p:nvSpPr>
        <p:spPr>
          <a:xfrm>
            <a:off x="3970019" y="5585628"/>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4" name="Oval 93"/>
          <p:cNvSpPr/>
          <p:nvPr/>
        </p:nvSpPr>
        <p:spPr>
          <a:xfrm>
            <a:off x="3996507" y="5626695"/>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5" name="Oval 94"/>
          <p:cNvSpPr/>
          <p:nvPr/>
        </p:nvSpPr>
        <p:spPr>
          <a:xfrm>
            <a:off x="3883417" y="5588039"/>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6" name="Oval 95"/>
          <p:cNvSpPr/>
          <p:nvPr/>
        </p:nvSpPr>
        <p:spPr>
          <a:xfrm>
            <a:off x="4154352" y="5390707"/>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7" name="Oval 96"/>
          <p:cNvSpPr/>
          <p:nvPr/>
        </p:nvSpPr>
        <p:spPr>
          <a:xfrm>
            <a:off x="4063999" y="5409749"/>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8" name="Oval 97"/>
          <p:cNvSpPr/>
          <p:nvPr/>
        </p:nvSpPr>
        <p:spPr>
          <a:xfrm>
            <a:off x="3914867" y="5394460"/>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9" name="Oval 98"/>
          <p:cNvSpPr/>
          <p:nvPr/>
        </p:nvSpPr>
        <p:spPr>
          <a:xfrm>
            <a:off x="4090851" y="5461883"/>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0" name="Oval 99"/>
          <p:cNvSpPr/>
          <p:nvPr/>
        </p:nvSpPr>
        <p:spPr>
          <a:xfrm>
            <a:off x="3900350" y="5455835"/>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1" name="Oval 100"/>
          <p:cNvSpPr/>
          <p:nvPr/>
        </p:nvSpPr>
        <p:spPr>
          <a:xfrm>
            <a:off x="4179510" y="5466614"/>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2" name="Oval 101"/>
          <p:cNvSpPr/>
          <p:nvPr/>
        </p:nvSpPr>
        <p:spPr>
          <a:xfrm>
            <a:off x="3987438" y="5420527"/>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3" name="Oval 102"/>
          <p:cNvSpPr/>
          <p:nvPr/>
        </p:nvSpPr>
        <p:spPr>
          <a:xfrm>
            <a:off x="3889224" y="5239651"/>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4" name="Oval 103"/>
          <p:cNvSpPr/>
          <p:nvPr/>
        </p:nvSpPr>
        <p:spPr>
          <a:xfrm>
            <a:off x="4082747" y="5252955"/>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5" name="Oval 104"/>
          <p:cNvSpPr/>
          <p:nvPr/>
        </p:nvSpPr>
        <p:spPr>
          <a:xfrm>
            <a:off x="3963245" y="5236599"/>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6" name="Oval 105"/>
          <p:cNvSpPr/>
          <p:nvPr/>
        </p:nvSpPr>
        <p:spPr>
          <a:xfrm>
            <a:off x="4043438" y="5388288"/>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7" name="Oval 106"/>
          <p:cNvSpPr/>
          <p:nvPr/>
        </p:nvSpPr>
        <p:spPr>
          <a:xfrm>
            <a:off x="4098471" y="5330615"/>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8" name="Oval 107"/>
          <p:cNvSpPr/>
          <p:nvPr/>
        </p:nvSpPr>
        <p:spPr>
          <a:xfrm>
            <a:off x="4193056" y="5314258"/>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9" name="Oval 108"/>
          <p:cNvSpPr/>
          <p:nvPr/>
        </p:nvSpPr>
        <p:spPr>
          <a:xfrm>
            <a:off x="3967843" y="5337508"/>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0" name="Oval 109"/>
          <p:cNvSpPr/>
          <p:nvPr/>
        </p:nvSpPr>
        <p:spPr>
          <a:xfrm>
            <a:off x="3885835" y="5307634"/>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1" name="Oval 110"/>
          <p:cNvSpPr/>
          <p:nvPr/>
        </p:nvSpPr>
        <p:spPr>
          <a:xfrm>
            <a:off x="4018643" y="5314258"/>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3" name="Oval 112"/>
          <p:cNvSpPr/>
          <p:nvPr/>
        </p:nvSpPr>
        <p:spPr>
          <a:xfrm>
            <a:off x="4137781" y="5265718"/>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4" name="Oval 113"/>
          <p:cNvSpPr/>
          <p:nvPr/>
        </p:nvSpPr>
        <p:spPr>
          <a:xfrm>
            <a:off x="3902529" y="5161450"/>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5" name="Oval 114"/>
          <p:cNvSpPr/>
          <p:nvPr/>
        </p:nvSpPr>
        <p:spPr>
          <a:xfrm>
            <a:off x="4127742" y="5187517"/>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6" name="Oval 115"/>
          <p:cNvSpPr/>
          <p:nvPr/>
        </p:nvSpPr>
        <p:spPr>
          <a:xfrm>
            <a:off x="4180719" y="5199063"/>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7" name="Oval 116"/>
          <p:cNvSpPr/>
          <p:nvPr/>
        </p:nvSpPr>
        <p:spPr>
          <a:xfrm>
            <a:off x="3954782" y="5274728"/>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9" name="Oval 118"/>
          <p:cNvSpPr/>
          <p:nvPr/>
        </p:nvSpPr>
        <p:spPr>
          <a:xfrm>
            <a:off x="4052751" y="5057182"/>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0" name="Oval 119"/>
          <p:cNvSpPr/>
          <p:nvPr/>
        </p:nvSpPr>
        <p:spPr>
          <a:xfrm>
            <a:off x="3988042" y="5091709"/>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1" name="Oval 120"/>
          <p:cNvSpPr/>
          <p:nvPr/>
        </p:nvSpPr>
        <p:spPr>
          <a:xfrm>
            <a:off x="3902529" y="5083249"/>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2" name="Oval 121"/>
          <p:cNvSpPr/>
          <p:nvPr/>
        </p:nvSpPr>
        <p:spPr>
          <a:xfrm>
            <a:off x="4177333" y="5117776"/>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3" name="Oval 122"/>
          <p:cNvSpPr/>
          <p:nvPr/>
        </p:nvSpPr>
        <p:spPr>
          <a:xfrm>
            <a:off x="4118066" y="5109316"/>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4" name="Oval 123"/>
          <p:cNvSpPr/>
          <p:nvPr/>
        </p:nvSpPr>
        <p:spPr>
          <a:xfrm>
            <a:off x="3961795" y="5161450"/>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5" name="Oval 124"/>
          <p:cNvSpPr/>
          <p:nvPr/>
        </p:nvSpPr>
        <p:spPr>
          <a:xfrm>
            <a:off x="4030133" y="5146929"/>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6" name="Oval 125"/>
          <p:cNvSpPr/>
          <p:nvPr/>
        </p:nvSpPr>
        <p:spPr>
          <a:xfrm>
            <a:off x="3975100" y="4931560"/>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7" name="Oval 126"/>
          <p:cNvSpPr/>
          <p:nvPr/>
        </p:nvSpPr>
        <p:spPr>
          <a:xfrm>
            <a:off x="4108752" y="4955718"/>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8" name="Oval 127"/>
          <p:cNvSpPr/>
          <p:nvPr/>
        </p:nvSpPr>
        <p:spPr>
          <a:xfrm>
            <a:off x="4187614" y="4983694"/>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9" name="Oval 128"/>
          <p:cNvSpPr/>
          <p:nvPr/>
        </p:nvSpPr>
        <p:spPr>
          <a:xfrm>
            <a:off x="4038599" y="4983694"/>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0" name="Oval 129"/>
          <p:cNvSpPr/>
          <p:nvPr/>
        </p:nvSpPr>
        <p:spPr>
          <a:xfrm>
            <a:off x="3900714" y="4983694"/>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1" name="Oval 130"/>
          <p:cNvSpPr/>
          <p:nvPr/>
        </p:nvSpPr>
        <p:spPr>
          <a:xfrm>
            <a:off x="3961795" y="5031657"/>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2" name="Oval 131"/>
          <p:cNvSpPr/>
          <p:nvPr/>
        </p:nvSpPr>
        <p:spPr>
          <a:xfrm>
            <a:off x="4175276" y="5057724"/>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3" name="Oval 132"/>
          <p:cNvSpPr/>
          <p:nvPr/>
        </p:nvSpPr>
        <p:spPr>
          <a:xfrm>
            <a:off x="4097866" y="5027329"/>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4" name="Oval 133"/>
          <p:cNvSpPr/>
          <p:nvPr/>
        </p:nvSpPr>
        <p:spPr>
          <a:xfrm>
            <a:off x="4137781" y="4842857"/>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5" name="Oval 134"/>
          <p:cNvSpPr/>
          <p:nvPr/>
        </p:nvSpPr>
        <p:spPr>
          <a:xfrm>
            <a:off x="4193661" y="4906035"/>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6" name="Oval 135"/>
          <p:cNvSpPr/>
          <p:nvPr/>
        </p:nvSpPr>
        <p:spPr>
          <a:xfrm>
            <a:off x="4061580" y="4903584"/>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7" name="Oval 136"/>
          <p:cNvSpPr/>
          <p:nvPr/>
        </p:nvSpPr>
        <p:spPr>
          <a:xfrm>
            <a:off x="3900350" y="4914502"/>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8" name="Oval 137"/>
          <p:cNvSpPr/>
          <p:nvPr/>
        </p:nvSpPr>
        <p:spPr>
          <a:xfrm>
            <a:off x="4190637" y="5383958"/>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9" name="Oval 138"/>
          <p:cNvSpPr/>
          <p:nvPr/>
        </p:nvSpPr>
        <p:spPr>
          <a:xfrm>
            <a:off x="3902529" y="5507427"/>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0" name="Oval 139"/>
          <p:cNvSpPr/>
          <p:nvPr/>
        </p:nvSpPr>
        <p:spPr>
          <a:xfrm>
            <a:off x="4187614" y="5236023"/>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1" name="Oval 140"/>
          <p:cNvSpPr/>
          <p:nvPr/>
        </p:nvSpPr>
        <p:spPr>
          <a:xfrm>
            <a:off x="4040414" y="4767493"/>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2" name="Oval 141"/>
          <p:cNvSpPr/>
          <p:nvPr/>
        </p:nvSpPr>
        <p:spPr>
          <a:xfrm>
            <a:off x="3896844" y="4767493"/>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3" name="Oval 142"/>
          <p:cNvSpPr/>
          <p:nvPr/>
        </p:nvSpPr>
        <p:spPr>
          <a:xfrm>
            <a:off x="3958406" y="4800942"/>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4" name="Oval 143"/>
          <p:cNvSpPr/>
          <p:nvPr/>
        </p:nvSpPr>
        <p:spPr>
          <a:xfrm>
            <a:off x="3899142" y="4840440"/>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5" name="Oval 144"/>
          <p:cNvSpPr/>
          <p:nvPr/>
        </p:nvSpPr>
        <p:spPr>
          <a:xfrm>
            <a:off x="4185557" y="4827009"/>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6" name="Oval 145"/>
          <p:cNvSpPr/>
          <p:nvPr/>
        </p:nvSpPr>
        <p:spPr>
          <a:xfrm>
            <a:off x="4059162" y="4836301"/>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7" name="Oval 146"/>
          <p:cNvSpPr/>
          <p:nvPr/>
        </p:nvSpPr>
        <p:spPr>
          <a:xfrm>
            <a:off x="3945103" y="4868924"/>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8" name="Oval 147"/>
          <p:cNvSpPr/>
          <p:nvPr/>
        </p:nvSpPr>
        <p:spPr>
          <a:xfrm>
            <a:off x="4000863" y="4862368"/>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9" name="Oval 148"/>
          <p:cNvSpPr/>
          <p:nvPr/>
        </p:nvSpPr>
        <p:spPr>
          <a:xfrm>
            <a:off x="4113229" y="4620130"/>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0" name="Oval 149"/>
          <p:cNvSpPr/>
          <p:nvPr/>
        </p:nvSpPr>
        <p:spPr>
          <a:xfrm>
            <a:off x="3945103" y="4669815"/>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1" name="Oval 150"/>
          <p:cNvSpPr/>
          <p:nvPr/>
        </p:nvSpPr>
        <p:spPr>
          <a:xfrm>
            <a:off x="3885835" y="4703716"/>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2" name="Oval 151"/>
          <p:cNvSpPr/>
          <p:nvPr/>
        </p:nvSpPr>
        <p:spPr>
          <a:xfrm>
            <a:off x="4026504" y="4689292"/>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3" name="Oval 152"/>
          <p:cNvSpPr/>
          <p:nvPr/>
        </p:nvSpPr>
        <p:spPr>
          <a:xfrm>
            <a:off x="4112985" y="4715359"/>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4" name="Oval 153"/>
          <p:cNvSpPr/>
          <p:nvPr/>
        </p:nvSpPr>
        <p:spPr>
          <a:xfrm>
            <a:off x="4193056" y="4680857"/>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5" name="Oval 154"/>
          <p:cNvSpPr/>
          <p:nvPr/>
        </p:nvSpPr>
        <p:spPr>
          <a:xfrm>
            <a:off x="4108752" y="4783132"/>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6" name="Oval 155"/>
          <p:cNvSpPr/>
          <p:nvPr/>
        </p:nvSpPr>
        <p:spPr>
          <a:xfrm>
            <a:off x="3964819" y="4732742"/>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7" name="Oval 156"/>
          <p:cNvSpPr/>
          <p:nvPr/>
        </p:nvSpPr>
        <p:spPr>
          <a:xfrm>
            <a:off x="4177333" y="4758809"/>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8" name="Oval 157"/>
          <p:cNvSpPr/>
          <p:nvPr/>
        </p:nvSpPr>
        <p:spPr>
          <a:xfrm>
            <a:off x="3896844" y="4620130"/>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9" name="Oval 158"/>
          <p:cNvSpPr/>
          <p:nvPr/>
        </p:nvSpPr>
        <p:spPr>
          <a:xfrm>
            <a:off x="4018280" y="4619047"/>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0" name="Oval 159"/>
          <p:cNvSpPr/>
          <p:nvPr/>
        </p:nvSpPr>
        <p:spPr>
          <a:xfrm>
            <a:off x="3964820" y="4605863"/>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1" name="Oval 160"/>
          <p:cNvSpPr/>
          <p:nvPr/>
        </p:nvSpPr>
        <p:spPr>
          <a:xfrm>
            <a:off x="3906397" y="4554275"/>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2" name="Oval 161"/>
          <p:cNvSpPr/>
          <p:nvPr/>
        </p:nvSpPr>
        <p:spPr>
          <a:xfrm>
            <a:off x="3984534" y="4557112"/>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3" name="Oval 162"/>
          <p:cNvSpPr/>
          <p:nvPr/>
        </p:nvSpPr>
        <p:spPr>
          <a:xfrm>
            <a:off x="4200313" y="4628723"/>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4" name="Oval 163"/>
          <p:cNvSpPr/>
          <p:nvPr/>
        </p:nvSpPr>
        <p:spPr>
          <a:xfrm>
            <a:off x="4200313" y="4568046"/>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5" name="Oval 164"/>
          <p:cNvSpPr/>
          <p:nvPr/>
        </p:nvSpPr>
        <p:spPr>
          <a:xfrm>
            <a:off x="4097866" y="4695882"/>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6" name="Oval 165"/>
          <p:cNvSpPr/>
          <p:nvPr/>
        </p:nvSpPr>
        <p:spPr>
          <a:xfrm>
            <a:off x="4119276" y="4557112"/>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7" name="Oval 166"/>
          <p:cNvSpPr/>
          <p:nvPr/>
        </p:nvSpPr>
        <p:spPr>
          <a:xfrm>
            <a:off x="4115043" y="4496236"/>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8" name="Oval 167"/>
          <p:cNvSpPr/>
          <p:nvPr/>
        </p:nvSpPr>
        <p:spPr>
          <a:xfrm>
            <a:off x="4037391" y="4500015"/>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9" name="Oval 168"/>
          <p:cNvSpPr/>
          <p:nvPr/>
        </p:nvSpPr>
        <p:spPr>
          <a:xfrm>
            <a:off x="3971713" y="4487920"/>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0" name="Oval 169"/>
          <p:cNvSpPr/>
          <p:nvPr/>
        </p:nvSpPr>
        <p:spPr>
          <a:xfrm>
            <a:off x="4190637" y="4502141"/>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1" name="Oval 170"/>
          <p:cNvSpPr/>
          <p:nvPr/>
        </p:nvSpPr>
        <p:spPr>
          <a:xfrm>
            <a:off x="4040658" y="4568046"/>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2" name="Oval 171"/>
          <p:cNvSpPr/>
          <p:nvPr/>
        </p:nvSpPr>
        <p:spPr>
          <a:xfrm>
            <a:off x="3902529" y="4496236"/>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3" name="Oval 172"/>
          <p:cNvSpPr/>
          <p:nvPr/>
        </p:nvSpPr>
        <p:spPr>
          <a:xfrm>
            <a:off x="3889224" y="4444102"/>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4" name="Oval 173"/>
          <p:cNvSpPr/>
          <p:nvPr/>
        </p:nvSpPr>
        <p:spPr>
          <a:xfrm>
            <a:off x="3998322" y="4428316"/>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5" name="Oval 174"/>
          <p:cNvSpPr/>
          <p:nvPr/>
        </p:nvSpPr>
        <p:spPr>
          <a:xfrm>
            <a:off x="4096656" y="4382772"/>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6" name="Oval 175"/>
          <p:cNvSpPr/>
          <p:nvPr/>
        </p:nvSpPr>
        <p:spPr>
          <a:xfrm>
            <a:off x="4086376" y="4318000"/>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7" name="Oval 176"/>
          <p:cNvSpPr/>
          <p:nvPr/>
        </p:nvSpPr>
        <p:spPr>
          <a:xfrm>
            <a:off x="4171043" y="4305905"/>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8" name="Oval 177"/>
          <p:cNvSpPr/>
          <p:nvPr/>
        </p:nvSpPr>
        <p:spPr>
          <a:xfrm>
            <a:off x="4185556" y="4376182"/>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9" name="Oval 178"/>
          <p:cNvSpPr/>
          <p:nvPr/>
        </p:nvSpPr>
        <p:spPr>
          <a:xfrm>
            <a:off x="4076943" y="4427942"/>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0" name="Oval 179"/>
          <p:cNvSpPr/>
          <p:nvPr/>
        </p:nvSpPr>
        <p:spPr>
          <a:xfrm>
            <a:off x="4163181" y="4444102"/>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1" name="Oval 180"/>
          <p:cNvSpPr/>
          <p:nvPr/>
        </p:nvSpPr>
        <p:spPr>
          <a:xfrm>
            <a:off x="3895272" y="4318000"/>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2" name="Oval 181"/>
          <p:cNvSpPr/>
          <p:nvPr/>
        </p:nvSpPr>
        <p:spPr>
          <a:xfrm>
            <a:off x="3896844" y="4370134"/>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3" name="Oval 182"/>
          <p:cNvSpPr/>
          <p:nvPr/>
        </p:nvSpPr>
        <p:spPr>
          <a:xfrm>
            <a:off x="4036181" y="4329678"/>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4" name="Oval 183"/>
          <p:cNvSpPr/>
          <p:nvPr/>
        </p:nvSpPr>
        <p:spPr>
          <a:xfrm>
            <a:off x="3970867" y="4324048"/>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5" name="Oval 184"/>
          <p:cNvSpPr/>
          <p:nvPr/>
        </p:nvSpPr>
        <p:spPr>
          <a:xfrm>
            <a:off x="3935549" y="4382772"/>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6" name="Oval 185"/>
          <p:cNvSpPr/>
          <p:nvPr/>
        </p:nvSpPr>
        <p:spPr>
          <a:xfrm>
            <a:off x="4003524" y="4379807"/>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7" name="Oval 186"/>
          <p:cNvSpPr/>
          <p:nvPr/>
        </p:nvSpPr>
        <p:spPr>
          <a:xfrm>
            <a:off x="4112985" y="4921058"/>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8" name="Oval 187"/>
          <p:cNvSpPr/>
          <p:nvPr/>
        </p:nvSpPr>
        <p:spPr>
          <a:xfrm>
            <a:off x="3902529" y="5045434"/>
            <a:ext cx="72571" cy="52134"/>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9" name="Rectangle 188"/>
          <p:cNvSpPr/>
          <p:nvPr/>
        </p:nvSpPr>
        <p:spPr>
          <a:xfrm>
            <a:off x="0" y="4164148"/>
            <a:ext cx="4305905" cy="51042"/>
          </a:xfrm>
          <a:prstGeom prst="rect">
            <a:avLst/>
          </a:prstGeom>
          <a:solidFill>
            <a:srgbClr val="22930D"/>
          </a:solidFill>
          <a:ln>
            <a:solidFill>
              <a:srgbClr val="22930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0" name="Oval 189"/>
          <p:cNvSpPr/>
          <p:nvPr/>
        </p:nvSpPr>
        <p:spPr>
          <a:xfrm>
            <a:off x="4050696" y="6119219"/>
            <a:ext cx="66524" cy="4716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1" name="Oval 190"/>
          <p:cNvSpPr/>
          <p:nvPr/>
        </p:nvSpPr>
        <p:spPr>
          <a:xfrm>
            <a:off x="3954782" y="6002873"/>
            <a:ext cx="66524" cy="4716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3" name="Oval 192"/>
          <p:cNvSpPr/>
          <p:nvPr/>
        </p:nvSpPr>
        <p:spPr>
          <a:xfrm>
            <a:off x="4084077" y="5877278"/>
            <a:ext cx="66524" cy="4716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4" name="Oval 193"/>
          <p:cNvSpPr/>
          <p:nvPr/>
        </p:nvSpPr>
        <p:spPr>
          <a:xfrm>
            <a:off x="3935549" y="6149746"/>
            <a:ext cx="107889" cy="72501"/>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5" name="Oval 194"/>
          <p:cNvSpPr/>
          <p:nvPr/>
        </p:nvSpPr>
        <p:spPr>
          <a:xfrm>
            <a:off x="4019972" y="6041944"/>
            <a:ext cx="66524" cy="4716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6" name="Oval 195"/>
          <p:cNvSpPr/>
          <p:nvPr/>
        </p:nvSpPr>
        <p:spPr>
          <a:xfrm>
            <a:off x="3960829" y="5931633"/>
            <a:ext cx="66524" cy="4716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7" name="Oval 196"/>
          <p:cNvSpPr/>
          <p:nvPr/>
        </p:nvSpPr>
        <p:spPr>
          <a:xfrm>
            <a:off x="4034850" y="5919652"/>
            <a:ext cx="66524" cy="4716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8" name="Oval 197"/>
          <p:cNvSpPr/>
          <p:nvPr/>
        </p:nvSpPr>
        <p:spPr>
          <a:xfrm>
            <a:off x="4017674" y="5871479"/>
            <a:ext cx="66524" cy="4716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9" name="Oval 198"/>
          <p:cNvSpPr/>
          <p:nvPr/>
        </p:nvSpPr>
        <p:spPr>
          <a:xfrm>
            <a:off x="3909664" y="6030085"/>
            <a:ext cx="45719" cy="77350"/>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0" name="Oval 199"/>
          <p:cNvSpPr/>
          <p:nvPr/>
        </p:nvSpPr>
        <p:spPr>
          <a:xfrm>
            <a:off x="3992638" y="6494884"/>
            <a:ext cx="66524" cy="4716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1" name="Oval 200"/>
          <p:cNvSpPr/>
          <p:nvPr/>
        </p:nvSpPr>
        <p:spPr>
          <a:xfrm>
            <a:off x="4030010" y="6198663"/>
            <a:ext cx="66524" cy="4716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2" name="Oval 201"/>
          <p:cNvSpPr/>
          <p:nvPr/>
        </p:nvSpPr>
        <p:spPr>
          <a:xfrm>
            <a:off x="4008240" y="6107052"/>
            <a:ext cx="66524" cy="4716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3" name="Oval 202"/>
          <p:cNvSpPr/>
          <p:nvPr/>
        </p:nvSpPr>
        <p:spPr>
          <a:xfrm>
            <a:off x="3906761" y="6174657"/>
            <a:ext cx="66524" cy="4716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4" name="Oval 203"/>
          <p:cNvSpPr/>
          <p:nvPr/>
        </p:nvSpPr>
        <p:spPr>
          <a:xfrm>
            <a:off x="3925144" y="6126163"/>
            <a:ext cx="66524" cy="4716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5" name="Oval 204"/>
          <p:cNvSpPr/>
          <p:nvPr/>
        </p:nvSpPr>
        <p:spPr>
          <a:xfrm>
            <a:off x="3963609" y="6055412"/>
            <a:ext cx="66524" cy="4716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6" name="Oval 205"/>
          <p:cNvSpPr/>
          <p:nvPr/>
        </p:nvSpPr>
        <p:spPr>
          <a:xfrm>
            <a:off x="4097866" y="6065527"/>
            <a:ext cx="66524" cy="4716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7" name="Oval 206"/>
          <p:cNvSpPr/>
          <p:nvPr/>
        </p:nvSpPr>
        <p:spPr>
          <a:xfrm>
            <a:off x="3941596" y="6102579"/>
            <a:ext cx="66524" cy="4716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8" name="Oval 207"/>
          <p:cNvSpPr/>
          <p:nvPr/>
        </p:nvSpPr>
        <p:spPr>
          <a:xfrm>
            <a:off x="3915107" y="6445330"/>
            <a:ext cx="66524" cy="4716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9" name="Oval 208"/>
          <p:cNvSpPr/>
          <p:nvPr/>
        </p:nvSpPr>
        <p:spPr>
          <a:xfrm>
            <a:off x="3917163" y="6581447"/>
            <a:ext cx="66524" cy="4716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0" name="Oval 209"/>
          <p:cNvSpPr/>
          <p:nvPr/>
        </p:nvSpPr>
        <p:spPr>
          <a:xfrm>
            <a:off x="4068715" y="6276405"/>
            <a:ext cx="66524" cy="4716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1" name="Oval 210"/>
          <p:cNvSpPr/>
          <p:nvPr/>
        </p:nvSpPr>
        <p:spPr>
          <a:xfrm>
            <a:off x="3991487" y="6267353"/>
            <a:ext cx="66524" cy="4716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2" name="Oval 211"/>
          <p:cNvSpPr/>
          <p:nvPr/>
        </p:nvSpPr>
        <p:spPr>
          <a:xfrm>
            <a:off x="3920185" y="6226407"/>
            <a:ext cx="66524" cy="4716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3" name="Oval 212"/>
          <p:cNvSpPr/>
          <p:nvPr/>
        </p:nvSpPr>
        <p:spPr>
          <a:xfrm>
            <a:off x="3933130" y="6273574"/>
            <a:ext cx="66524" cy="4716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4" name="Oval 213"/>
          <p:cNvSpPr/>
          <p:nvPr/>
        </p:nvSpPr>
        <p:spPr>
          <a:xfrm>
            <a:off x="4103791" y="6218859"/>
            <a:ext cx="66524" cy="4716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5" name="Oval 214"/>
          <p:cNvSpPr/>
          <p:nvPr/>
        </p:nvSpPr>
        <p:spPr>
          <a:xfrm>
            <a:off x="4105848" y="6166386"/>
            <a:ext cx="66524" cy="4716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6" name="Oval 215"/>
          <p:cNvSpPr/>
          <p:nvPr/>
        </p:nvSpPr>
        <p:spPr>
          <a:xfrm>
            <a:off x="3906761" y="6516080"/>
            <a:ext cx="66524" cy="4716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7" name="Oval 216"/>
          <p:cNvSpPr/>
          <p:nvPr/>
        </p:nvSpPr>
        <p:spPr>
          <a:xfrm>
            <a:off x="4107419" y="6030085"/>
            <a:ext cx="66524" cy="45719"/>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8" name="Oval 217"/>
          <p:cNvSpPr/>
          <p:nvPr/>
        </p:nvSpPr>
        <p:spPr>
          <a:xfrm>
            <a:off x="4094962" y="6130635"/>
            <a:ext cx="66524" cy="4716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9" name="Oval 218"/>
          <p:cNvSpPr/>
          <p:nvPr/>
        </p:nvSpPr>
        <p:spPr>
          <a:xfrm>
            <a:off x="3963486" y="6539663"/>
            <a:ext cx="66524" cy="4716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0" name="Oval 219"/>
          <p:cNvSpPr/>
          <p:nvPr/>
        </p:nvSpPr>
        <p:spPr>
          <a:xfrm>
            <a:off x="4061459" y="6516080"/>
            <a:ext cx="66524" cy="4716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1" name="Oval 220"/>
          <p:cNvSpPr/>
          <p:nvPr/>
        </p:nvSpPr>
        <p:spPr>
          <a:xfrm>
            <a:off x="4050573" y="6557863"/>
            <a:ext cx="66524" cy="4716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2" name="Oval 221"/>
          <p:cNvSpPr/>
          <p:nvPr/>
        </p:nvSpPr>
        <p:spPr>
          <a:xfrm>
            <a:off x="4106210" y="6564574"/>
            <a:ext cx="66524" cy="4716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3" name="Oval 222"/>
          <p:cNvSpPr/>
          <p:nvPr/>
        </p:nvSpPr>
        <p:spPr>
          <a:xfrm>
            <a:off x="3986709" y="6581447"/>
            <a:ext cx="66524" cy="4716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4" name="Oval 223"/>
          <p:cNvSpPr/>
          <p:nvPr/>
        </p:nvSpPr>
        <p:spPr>
          <a:xfrm>
            <a:off x="4102581" y="6405711"/>
            <a:ext cx="66524" cy="4716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5" name="Oval 224"/>
          <p:cNvSpPr/>
          <p:nvPr/>
        </p:nvSpPr>
        <p:spPr>
          <a:xfrm>
            <a:off x="4103791" y="6329424"/>
            <a:ext cx="66524" cy="4716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6" name="Oval 225"/>
          <p:cNvSpPr/>
          <p:nvPr/>
        </p:nvSpPr>
        <p:spPr>
          <a:xfrm>
            <a:off x="4098953" y="6492587"/>
            <a:ext cx="66524" cy="47167"/>
          </a:xfrm>
          <a:prstGeom prst="ellipse">
            <a:avLst/>
          </a:prstGeom>
          <a:solidFill>
            <a:schemeClr val="bg1">
              <a:lumMod val="6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27" name="Straight Arrow Connector 226"/>
          <p:cNvCxnSpPr>
            <a:endCxn id="133" idx="1"/>
          </p:cNvCxnSpPr>
          <p:nvPr/>
        </p:nvCxnSpPr>
        <p:spPr>
          <a:xfrm>
            <a:off x="2415654" y="2184977"/>
            <a:ext cx="1692840" cy="2849987"/>
          </a:xfrm>
          <a:prstGeom prst="straightConnector1">
            <a:avLst/>
          </a:prstGeom>
          <a:ln w="57150">
            <a:solidFill>
              <a:srgbClr val="CD060D"/>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8338388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54429" y="-205619"/>
            <a:ext cx="9144000" cy="1415143"/>
          </a:xfrm>
        </p:spPr>
        <p:txBody>
          <a:bodyPr>
            <a:normAutofit/>
          </a:bodyPr>
          <a:lstStyle/>
          <a:p>
            <a:pPr>
              <a:defRPr/>
            </a:pPr>
            <a:r>
              <a:rPr lang="en-US" sz="2400" b="1" dirty="0">
                <a:latin typeface="Cambria"/>
                <a:cs typeface="Cambria"/>
              </a:rPr>
              <a:t>Methods other than ventilation to </a:t>
            </a:r>
            <a:br>
              <a:rPr lang="en-US" sz="2400" b="1" dirty="0">
                <a:latin typeface="Cambria"/>
                <a:cs typeface="Cambria"/>
              </a:rPr>
            </a:br>
            <a:r>
              <a:rPr lang="en-US" sz="2400" b="1" dirty="0">
                <a:latin typeface="Cambria"/>
                <a:cs typeface="Cambria"/>
              </a:rPr>
              <a:t>prevent moisture build-up in a </a:t>
            </a:r>
            <a:r>
              <a:rPr lang="en-US" sz="2400" b="1" dirty="0" smtClean="0">
                <a:latin typeface="Cambria"/>
                <a:cs typeface="Cambria"/>
              </a:rPr>
              <a:t>crawlspace</a:t>
            </a:r>
            <a:endParaRPr lang="en-US" sz="2400" b="1" dirty="0" smtClean="0">
              <a:latin typeface="Tahoma" pitchFamily="34" charset="0"/>
              <a:cs typeface="Tahoma" pitchFamily="34" charset="0"/>
            </a:endParaRPr>
          </a:p>
        </p:txBody>
      </p:sp>
      <p:sp>
        <p:nvSpPr>
          <p:cNvPr id="69635" name="Rectangle 3"/>
          <p:cNvSpPr>
            <a:spLocks noGrp="1" noChangeArrowheads="1"/>
          </p:cNvSpPr>
          <p:nvPr>
            <p:ph idx="1"/>
          </p:nvPr>
        </p:nvSpPr>
        <p:spPr/>
        <p:txBody>
          <a:bodyPr/>
          <a:lstStyle/>
          <a:p>
            <a:pPr eaLnBrk="1" hangingPunct="1">
              <a:buFontTx/>
              <a:buNone/>
            </a:pPr>
            <a:endParaRPr lang="en-US" smtClean="0"/>
          </a:p>
        </p:txBody>
      </p:sp>
      <p:sp>
        <p:nvSpPr>
          <p:cNvPr id="69636" name="Rectangle 4"/>
          <p:cNvSpPr>
            <a:spLocks noChangeArrowheads="1"/>
          </p:cNvSpPr>
          <p:nvPr/>
        </p:nvSpPr>
        <p:spPr bwMode="auto">
          <a:xfrm>
            <a:off x="2514600" y="2895600"/>
            <a:ext cx="152400" cy="533400"/>
          </a:xfrm>
          <a:prstGeom prst="rect">
            <a:avLst/>
          </a:prstGeom>
          <a:solidFill>
            <a:schemeClr val="bg1"/>
          </a:solidFill>
          <a:ln w="9525">
            <a:solidFill>
              <a:schemeClr val="bg1"/>
            </a:solidFill>
            <a:miter lim="800000"/>
            <a:headEnd/>
            <a:tailEnd/>
          </a:ln>
        </p:spPr>
        <p:txBody>
          <a:bodyPr wrap="none" anchor="ctr"/>
          <a:lstStyle/>
          <a:p>
            <a:endParaRPr lang="en-US"/>
          </a:p>
        </p:txBody>
      </p:sp>
      <p:pic>
        <p:nvPicPr>
          <p:cNvPr id="69637" name="Picture 5" descr="102_1710"/>
          <p:cNvPicPr>
            <a:picLocks noChangeAspect="1" noChangeArrowheads="1"/>
          </p:cNvPicPr>
          <p:nvPr/>
        </p:nvPicPr>
        <p:blipFill>
          <a:blip r:embed="rId2" cstate="print"/>
          <a:srcRect/>
          <a:stretch>
            <a:fillRect/>
          </a:stretch>
        </p:blipFill>
        <p:spPr bwMode="auto">
          <a:xfrm>
            <a:off x="457200" y="1828800"/>
            <a:ext cx="2195513" cy="1647825"/>
          </a:xfrm>
          <a:prstGeom prst="rect">
            <a:avLst/>
          </a:prstGeom>
          <a:noFill/>
          <a:ln w="9525">
            <a:solidFill>
              <a:schemeClr val="bg1"/>
            </a:solidFill>
            <a:miter lim="800000"/>
            <a:headEnd/>
            <a:tailEnd/>
          </a:ln>
        </p:spPr>
      </p:pic>
      <p:pic>
        <p:nvPicPr>
          <p:cNvPr id="69638" name="Picture 6" descr="102_1693"/>
          <p:cNvPicPr>
            <a:picLocks noChangeAspect="1" noChangeArrowheads="1"/>
          </p:cNvPicPr>
          <p:nvPr/>
        </p:nvPicPr>
        <p:blipFill>
          <a:blip r:embed="rId3" cstate="print"/>
          <a:srcRect/>
          <a:stretch>
            <a:fillRect/>
          </a:stretch>
        </p:blipFill>
        <p:spPr bwMode="auto">
          <a:xfrm>
            <a:off x="2743200" y="1828800"/>
            <a:ext cx="1260475" cy="1676400"/>
          </a:xfrm>
          <a:prstGeom prst="rect">
            <a:avLst/>
          </a:prstGeom>
          <a:noFill/>
          <a:ln w="9525">
            <a:solidFill>
              <a:schemeClr val="bg1"/>
            </a:solidFill>
            <a:miter lim="800000"/>
            <a:headEnd/>
            <a:tailEnd/>
          </a:ln>
        </p:spPr>
      </p:pic>
      <p:pic>
        <p:nvPicPr>
          <p:cNvPr id="69639" name="Picture 7" descr="102_1690"/>
          <p:cNvPicPr>
            <a:picLocks noChangeAspect="1" noChangeArrowheads="1"/>
          </p:cNvPicPr>
          <p:nvPr/>
        </p:nvPicPr>
        <p:blipFill>
          <a:blip r:embed="rId4" cstate="print"/>
          <a:srcRect/>
          <a:stretch>
            <a:fillRect/>
          </a:stretch>
        </p:blipFill>
        <p:spPr bwMode="auto">
          <a:xfrm>
            <a:off x="4114800" y="1828800"/>
            <a:ext cx="2209800" cy="1658938"/>
          </a:xfrm>
          <a:prstGeom prst="rect">
            <a:avLst/>
          </a:prstGeom>
          <a:noFill/>
          <a:ln w="9525">
            <a:solidFill>
              <a:schemeClr val="bg1"/>
            </a:solidFill>
            <a:miter lim="800000"/>
            <a:headEnd/>
            <a:tailEnd/>
          </a:ln>
        </p:spPr>
      </p:pic>
      <p:pic>
        <p:nvPicPr>
          <p:cNvPr id="69640" name="Picture 8" descr="102_1697"/>
          <p:cNvPicPr>
            <a:picLocks noChangeAspect="1" noChangeArrowheads="1"/>
          </p:cNvPicPr>
          <p:nvPr/>
        </p:nvPicPr>
        <p:blipFill>
          <a:blip r:embed="rId5" cstate="print"/>
          <a:srcRect/>
          <a:stretch>
            <a:fillRect/>
          </a:stretch>
        </p:blipFill>
        <p:spPr bwMode="auto">
          <a:xfrm>
            <a:off x="6477000" y="1828800"/>
            <a:ext cx="2209800" cy="1658938"/>
          </a:xfrm>
          <a:prstGeom prst="rect">
            <a:avLst/>
          </a:prstGeom>
          <a:noFill/>
          <a:ln w="9525">
            <a:solidFill>
              <a:schemeClr val="bg1"/>
            </a:solidFill>
            <a:miter lim="800000"/>
            <a:headEnd/>
            <a:tailEnd/>
          </a:ln>
        </p:spPr>
      </p:pic>
      <p:pic>
        <p:nvPicPr>
          <p:cNvPr id="69641" name="Picture 9" descr="102_1705"/>
          <p:cNvPicPr>
            <a:picLocks noChangeAspect="1" noChangeArrowheads="1"/>
          </p:cNvPicPr>
          <p:nvPr/>
        </p:nvPicPr>
        <p:blipFill>
          <a:blip r:embed="rId6" cstate="print"/>
          <a:srcRect/>
          <a:stretch>
            <a:fillRect/>
          </a:stretch>
        </p:blipFill>
        <p:spPr bwMode="auto">
          <a:xfrm>
            <a:off x="457200" y="4191000"/>
            <a:ext cx="2667000" cy="2001838"/>
          </a:xfrm>
          <a:prstGeom prst="rect">
            <a:avLst/>
          </a:prstGeom>
          <a:noFill/>
          <a:ln w="9525">
            <a:solidFill>
              <a:schemeClr val="bg1"/>
            </a:solidFill>
            <a:miter lim="800000"/>
            <a:headEnd/>
            <a:tailEnd/>
          </a:ln>
        </p:spPr>
      </p:pic>
      <p:pic>
        <p:nvPicPr>
          <p:cNvPr id="69642" name="Picture 10" descr="102_1711"/>
          <p:cNvPicPr>
            <a:picLocks noChangeAspect="1" noChangeArrowheads="1"/>
          </p:cNvPicPr>
          <p:nvPr/>
        </p:nvPicPr>
        <p:blipFill>
          <a:blip r:embed="rId7" cstate="print"/>
          <a:srcRect/>
          <a:stretch>
            <a:fillRect/>
          </a:stretch>
        </p:blipFill>
        <p:spPr bwMode="auto">
          <a:xfrm>
            <a:off x="3276600" y="4191000"/>
            <a:ext cx="2667000" cy="2001838"/>
          </a:xfrm>
          <a:prstGeom prst="rect">
            <a:avLst/>
          </a:prstGeom>
          <a:noFill/>
          <a:ln w="9525">
            <a:solidFill>
              <a:schemeClr val="bg1"/>
            </a:solidFill>
            <a:miter lim="800000"/>
            <a:headEnd/>
            <a:tailEnd/>
          </a:ln>
        </p:spPr>
      </p:pic>
      <p:pic>
        <p:nvPicPr>
          <p:cNvPr id="69643" name="Picture 11" descr="102_1754"/>
          <p:cNvPicPr>
            <a:picLocks noChangeAspect="1" noChangeArrowheads="1"/>
          </p:cNvPicPr>
          <p:nvPr/>
        </p:nvPicPr>
        <p:blipFill>
          <a:blip r:embed="rId8" cstate="print"/>
          <a:srcRect/>
          <a:stretch>
            <a:fillRect/>
          </a:stretch>
        </p:blipFill>
        <p:spPr bwMode="auto">
          <a:xfrm>
            <a:off x="6096000" y="4191000"/>
            <a:ext cx="2714625" cy="1981200"/>
          </a:xfrm>
          <a:prstGeom prst="rect">
            <a:avLst/>
          </a:prstGeom>
          <a:noFill/>
          <a:ln w="9525">
            <a:solidFill>
              <a:schemeClr val="bg1"/>
            </a:solidFill>
            <a:miter lim="800000"/>
            <a:headEnd/>
            <a:tailEnd/>
          </a:ln>
        </p:spPr>
      </p:pic>
      <p:sp>
        <p:nvSpPr>
          <p:cNvPr id="69644" name="Text Box 12"/>
          <p:cNvSpPr txBox="1">
            <a:spLocks noChangeArrowheads="1"/>
          </p:cNvSpPr>
          <p:nvPr/>
        </p:nvSpPr>
        <p:spPr bwMode="auto">
          <a:xfrm>
            <a:off x="365125" y="3505200"/>
            <a:ext cx="8321675" cy="646113"/>
          </a:xfrm>
          <a:prstGeom prst="rect">
            <a:avLst/>
          </a:prstGeom>
          <a:noFill/>
          <a:ln w="9525">
            <a:noFill/>
            <a:miter lim="800000"/>
            <a:headEnd/>
            <a:tailEnd/>
          </a:ln>
        </p:spPr>
        <p:txBody>
          <a:bodyPr>
            <a:spAutoFit/>
          </a:bodyPr>
          <a:lstStyle/>
          <a:p>
            <a:r>
              <a:rPr lang="en-US" sz="1200" dirty="0"/>
              <a:t> </a:t>
            </a:r>
            <a:r>
              <a:rPr lang="en-US" sz="1200" dirty="0" smtClean="0"/>
              <a:t>     </a:t>
            </a:r>
            <a:r>
              <a:rPr lang="en-US" sz="1200" dirty="0" smtClean="0">
                <a:latin typeface="Cambria"/>
                <a:cs typeface="Cambria"/>
              </a:rPr>
              <a:t>Home </a:t>
            </a:r>
            <a:r>
              <a:rPr lang="en-US" sz="1200" dirty="0">
                <a:latin typeface="Cambria"/>
                <a:cs typeface="Cambria"/>
              </a:rPr>
              <a:t>before waterproofing  </a:t>
            </a:r>
            <a:r>
              <a:rPr lang="en-US" sz="1200" dirty="0" smtClean="0">
                <a:latin typeface="Cambria"/>
                <a:cs typeface="Cambria"/>
              </a:rPr>
              <a:t>     Excavation </a:t>
            </a:r>
            <a:r>
              <a:rPr lang="en-US" sz="1200" dirty="0">
                <a:latin typeface="Cambria"/>
                <a:cs typeface="Cambria"/>
              </a:rPr>
              <a:t>to expose          </a:t>
            </a:r>
            <a:r>
              <a:rPr lang="en-US" sz="1200" dirty="0" smtClean="0">
                <a:latin typeface="Cambria"/>
                <a:cs typeface="Cambria"/>
              </a:rPr>
              <a:t>          Primer </a:t>
            </a:r>
            <a:r>
              <a:rPr lang="en-US" sz="1200" dirty="0">
                <a:latin typeface="Cambria"/>
                <a:cs typeface="Cambria"/>
              </a:rPr>
              <a:t>applied                       </a:t>
            </a:r>
            <a:r>
              <a:rPr lang="en-US" sz="1200" dirty="0" smtClean="0">
                <a:latin typeface="Cambria"/>
                <a:cs typeface="Cambria"/>
              </a:rPr>
              <a:t>          </a:t>
            </a:r>
            <a:r>
              <a:rPr lang="en-US" sz="1200" dirty="0" err="1" smtClean="0">
                <a:latin typeface="Cambria"/>
                <a:cs typeface="Cambria"/>
              </a:rPr>
              <a:t>Bituthene</a:t>
            </a:r>
            <a:r>
              <a:rPr lang="en-US" sz="1200" dirty="0" smtClean="0">
                <a:latin typeface="Cambria"/>
                <a:cs typeface="Cambria"/>
              </a:rPr>
              <a:t> </a:t>
            </a:r>
            <a:r>
              <a:rPr lang="en-US" sz="1200" dirty="0">
                <a:latin typeface="Cambria"/>
                <a:cs typeface="Cambria"/>
              </a:rPr>
              <a:t>application   </a:t>
            </a:r>
          </a:p>
          <a:p>
            <a:r>
              <a:rPr lang="en-US" sz="1200" dirty="0">
                <a:latin typeface="Cambria"/>
                <a:cs typeface="Cambria"/>
              </a:rPr>
              <a:t>     </a:t>
            </a:r>
            <a:r>
              <a:rPr lang="en-US" sz="1200" dirty="0" smtClean="0">
                <a:latin typeface="Cambria"/>
                <a:cs typeface="Cambria"/>
              </a:rPr>
              <a:t>      application </a:t>
            </a:r>
            <a:r>
              <a:rPr lang="en-US" sz="1200" dirty="0">
                <a:latin typeface="Cambria"/>
                <a:cs typeface="Cambria"/>
              </a:rPr>
              <a:t>and French        </a:t>
            </a:r>
            <a:r>
              <a:rPr lang="en-US" sz="1200" dirty="0" smtClean="0">
                <a:latin typeface="Cambria"/>
                <a:cs typeface="Cambria"/>
              </a:rPr>
              <a:t>     the </a:t>
            </a:r>
            <a:r>
              <a:rPr lang="en-US" sz="1200" dirty="0">
                <a:latin typeface="Cambria"/>
                <a:cs typeface="Cambria"/>
              </a:rPr>
              <a:t>foundation wall</a:t>
            </a:r>
          </a:p>
          <a:p>
            <a:r>
              <a:rPr lang="en-US" sz="1200" dirty="0">
                <a:latin typeface="Cambria"/>
                <a:cs typeface="Cambria"/>
              </a:rPr>
              <a:t>           </a:t>
            </a:r>
            <a:r>
              <a:rPr lang="en-US" sz="1200" dirty="0" smtClean="0">
                <a:latin typeface="Cambria"/>
                <a:cs typeface="Cambria"/>
              </a:rPr>
              <a:t>       drain </a:t>
            </a:r>
            <a:r>
              <a:rPr lang="en-US" sz="1200" dirty="0">
                <a:latin typeface="Cambria"/>
                <a:cs typeface="Cambria"/>
              </a:rPr>
              <a:t>installed                   </a:t>
            </a:r>
            <a:r>
              <a:rPr lang="en-US" sz="1200" dirty="0" smtClean="0">
                <a:latin typeface="Cambria"/>
                <a:cs typeface="Cambria"/>
              </a:rPr>
              <a:t>       </a:t>
            </a:r>
            <a:r>
              <a:rPr lang="en-US" sz="1200" dirty="0">
                <a:latin typeface="Cambria"/>
                <a:cs typeface="Cambria"/>
              </a:rPr>
              <a:t>and the footer</a:t>
            </a:r>
          </a:p>
        </p:txBody>
      </p:sp>
      <p:sp>
        <p:nvSpPr>
          <p:cNvPr id="69645" name="Text Box 13"/>
          <p:cNvSpPr txBox="1">
            <a:spLocks noChangeArrowheads="1"/>
          </p:cNvSpPr>
          <p:nvPr/>
        </p:nvSpPr>
        <p:spPr bwMode="auto">
          <a:xfrm>
            <a:off x="365125" y="6248400"/>
            <a:ext cx="8397875" cy="457200"/>
          </a:xfrm>
          <a:prstGeom prst="rect">
            <a:avLst/>
          </a:prstGeom>
          <a:noFill/>
          <a:ln w="9525">
            <a:noFill/>
            <a:miter lim="800000"/>
            <a:headEnd/>
            <a:tailEnd/>
          </a:ln>
        </p:spPr>
        <p:txBody>
          <a:bodyPr>
            <a:spAutoFit/>
          </a:bodyPr>
          <a:lstStyle/>
          <a:p>
            <a:r>
              <a:rPr lang="en-US" sz="1200" dirty="0"/>
              <a:t>     </a:t>
            </a:r>
            <a:r>
              <a:rPr lang="en-US" sz="1200" dirty="0" smtClean="0"/>
              <a:t>     </a:t>
            </a:r>
            <a:r>
              <a:rPr lang="en-US" sz="1200" dirty="0" smtClean="0">
                <a:latin typeface="Cambria"/>
                <a:cs typeface="Cambria"/>
              </a:rPr>
              <a:t>Insulation </a:t>
            </a:r>
            <a:r>
              <a:rPr lang="en-US" sz="1200" dirty="0">
                <a:latin typeface="Cambria"/>
                <a:cs typeface="Cambria"/>
              </a:rPr>
              <a:t>applied and French         </a:t>
            </a:r>
            <a:r>
              <a:rPr lang="en-US" sz="1200" dirty="0" smtClean="0">
                <a:latin typeface="Cambria"/>
                <a:cs typeface="Cambria"/>
              </a:rPr>
              <a:t>              Sump </a:t>
            </a:r>
            <a:r>
              <a:rPr lang="en-US" sz="1200" dirty="0">
                <a:latin typeface="Cambria"/>
                <a:cs typeface="Cambria"/>
              </a:rPr>
              <a:t>pump installed and crushed         </a:t>
            </a:r>
            <a:r>
              <a:rPr lang="en-US" sz="1200" dirty="0" smtClean="0">
                <a:latin typeface="Cambria"/>
                <a:cs typeface="Cambria"/>
              </a:rPr>
              <a:t>               Topsoil </a:t>
            </a:r>
            <a:r>
              <a:rPr lang="en-US" sz="1200" dirty="0">
                <a:latin typeface="Cambria"/>
                <a:cs typeface="Cambria"/>
              </a:rPr>
              <a:t>placed over gravel fill</a:t>
            </a:r>
          </a:p>
          <a:p>
            <a:r>
              <a:rPr lang="en-US" sz="1200" dirty="0">
                <a:latin typeface="Cambria"/>
                <a:cs typeface="Cambria"/>
              </a:rPr>
              <a:t>                 </a:t>
            </a:r>
            <a:r>
              <a:rPr lang="en-US" sz="1200" dirty="0" smtClean="0">
                <a:latin typeface="Cambria"/>
                <a:cs typeface="Cambria"/>
              </a:rPr>
              <a:t>       drain </a:t>
            </a:r>
            <a:r>
              <a:rPr lang="en-US" sz="1200" dirty="0">
                <a:latin typeface="Cambria"/>
                <a:cs typeface="Cambria"/>
              </a:rPr>
              <a:t>installed                         </a:t>
            </a:r>
            <a:r>
              <a:rPr lang="en-US" sz="1200" dirty="0" smtClean="0">
                <a:latin typeface="Cambria"/>
                <a:cs typeface="Cambria"/>
              </a:rPr>
              <a:t>             rock </a:t>
            </a:r>
            <a:r>
              <a:rPr lang="en-US" sz="1200" dirty="0">
                <a:latin typeface="Cambria"/>
                <a:cs typeface="Cambria"/>
              </a:rPr>
              <a:t>(gravel fill) added to fill trench</a:t>
            </a:r>
          </a:p>
        </p:txBody>
      </p:sp>
      <p:sp>
        <p:nvSpPr>
          <p:cNvPr id="2" name="TextBox 1"/>
          <p:cNvSpPr txBox="1"/>
          <p:nvPr/>
        </p:nvSpPr>
        <p:spPr>
          <a:xfrm>
            <a:off x="457200" y="965964"/>
            <a:ext cx="8229600" cy="646331"/>
          </a:xfrm>
          <a:prstGeom prst="rect">
            <a:avLst/>
          </a:prstGeom>
          <a:noFill/>
        </p:spPr>
        <p:txBody>
          <a:bodyPr wrap="square" rtlCol="0">
            <a:spAutoFit/>
          </a:bodyPr>
          <a:lstStyle/>
          <a:p>
            <a:pPr>
              <a:buFont typeface="Wingdings" charset="2"/>
              <a:buChar char="u"/>
            </a:pPr>
            <a:r>
              <a:rPr lang="en-US" dirty="0" smtClean="0">
                <a:latin typeface="Cambria"/>
                <a:cs typeface="Cambria"/>
              </a:rPr>
              <a:t>  Waterproofing </a:t>
            </a:r>
            <a:r>
              <a:rPr lang="en-US" dirty="0">
                <a:latin typeface="Cambria"/>
                <a:cs typeface="Cambria"/>
              </a:rPr>
              <a:t>the exterior foundation walls of the </a:t>
            </a:r>
            <a:r>
              <a:rPr lang="en-US" dirty="0" smtClean="0">
                <a:latin typeface="Cambria"/>
                <a:cs typeface="Cambria"/>
              </a:rPr>
              <a:t>crawlspace </a:t>
            </a:r>
            <a:r>
              <a:rPr lang="en-US" dirty="0">
                <a:latin typeface="Cambria"/>
                <a:cs typeface="Cambria"/>
              </a:rPr>
              <a:t>where they </a:t>
            </a:r>
            <a:endParaRPr lang="en-US" dirty="0" smtClean="0">
              <a:latin typeface="Cambria"/>
              <a:cs typeface="Cambria"/>
            </a:endParaRPr>
          </a:p>
          <a:p>
            <a:r>
              <a:rPr lang="en-US" dirty="0">
                <a:latin typeface="Cambria"/>
                <a:cs typeface="Cambria"/>
              </a:rPr>
              <a:t> </a:t>
            </a:r>
            <a:r>
              <a:rPr lang="en-US" dirty="0" smtClean="0">
                <a:latin typeface="Cambria"/>
                <a:cs typeface="Cambria"/>
              </a:rPr>
              <a:t>      extend </a:t>
            </a:r>
            <a:r>
              <a:rPr lang="en-US" dirty="0">
                <a:latin typeface="Cambria"/>
                <a:cs typeface="Cambria"/>
              </a:rPr>
              <a:t>below grade</a:t>
            </a:r>
          </a:p>
        </p:txBody>
      </p:sp>
    </p:spTree>
    <p:extLst>
      <p:ext uri="{BB962C8B-B14F-4D97-AF65-F5344CB8AC3E}">
        <p14:creationId xmlns:p14="http://schemas.microsoft.com/office/powerpoint/2010/main" val="1088290108"/>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1086"/>
            <a:ext cx="8229600" cy="1143000"/>
          </a:xfrm>
        </p:spPr>
        <p:txBody>
          <a:bodyPr>
            <a:normAutofit fontScale="90000"/>
          </a:bodyPr>
          <a:lstStyle/>
          <a:p>
            <a:pPr algn="l"/>
            <a:r>
              <a:rPr lang="en-US" sz="2400" b="1" dirty="0" smtClean="0">
                <a:latin typeface="Cambria"/>
                <a:cs typeface="Cambria"/>
              </a:rPr>
              <a:t>Problem:  Gutter system empties downspouts adjacent to the </a:t>
            </a:r>
            <a:br>
              <a:rPr lang="en-US" sz="2400" b="1" dirty="0" smtClean="0">
                <a:latin typeface="Cambria"/>
                <a:cs typeface="Cambria"/>
              </a:rPr>
            </a:br>
            <a:r>
              <a:rPr lang="en-US" sz="2400" b="1" dirty="0" smtClean="0">
                <a:latin typeface="Cambria"/>
                <a:cs typeface="Cambria"/>
              </a:rPr>
              <a:t>                     exterior foundation walls where water drains into </a:t>
            </a:r>
            <a:br>
              <a:rPr lang="en-US" sz="2400" b="1" dirty="0" smtClean="0">
                <a:latin typeface="Cambria"/>
                <a:cs typeface="Cambria"/>
              </a:rPr>
            </a:br>
            <a:r>
              <a:rPr lang="en-US" sz="2400" b="1" dirty="0" smtClean="0">
                <a:latin typeface="Cambria"/>
                <a:cs typeface="Cambria"/>
              </a:rPr>
              <a:t>                     the crawlspace</a:t>
            </a:r>
            <a:endParaRPr lang="en-US" sz="2400" b="1" dirty="0">
              <a:latin typeface="Cambria"/>
              <a:cs typeface="Cambria"/>
            </a:endParaRPr>
          </a:p>
        </p:txBody>
      </p:sp>
      <p:pic>
        <p:nvPicPr>
          <p:cNvPr id="4" name="Content Placeholder 3"/>
          <p:cNvPicPr>
            <a:picLocks noGrp="1" noChangeAspect="1"/>
          </p:cNvPicPr>
          <p:nvPr>
            <p:ph idx="1"/>
          </p:nvPr>
        </p:nvPicPr>
        <p:blipFill>
          <a:blip r:embed="rId2"/>
          <a:srcRect t="15627" b="15627"/>
          <a:stretch>
            <a:fillRect/>
          </a:stretch>
        </p:blipFill>
        <p:spPr>
          <a:xfrm>
            <a:off x="-42332" y="1660676"/>
            <a:ext cx="9726990" cy="5197324"/>
          </a:xfrm>
        </p:spPr>
      </p:pic>
      <p:sp>
        <p:nvSpPr>
          <p:cNvPr id="5" name="TextBox 4"/>
          <p:cNvSpPr txBox="1"/>
          <p:nvPr/>
        </p:nvSpPr>
        <p:spPr>
          <a:xfrm>
            <a:off x="741438" y="1527628"/>
            <a:ext cx="4441372" cy="1384995"/>
          </a:xfrm>
          <a:prstGeom prst="rect">
            <a:avLst/>
          </a:prstGeom>
          <a:solidFill>
            <a:schemeClr val="bg1"/>
          </a:solidFill>
          <a:ln>
            <a:solidFill>
              <a:schemeClr val="bg1"/>
            </a:solidFill>
          </a:ln>
        </p:spPr>
        <p:txBody>
          <a:bodyPr wrap="square" rtlCol="0">
            <a:spAutoFit/>
          </a:bodyPr>
          <a:lstStyle/>
          <a:p>
            <a:endParaRPr lang="en-US" sz="1400" dirty="0" smtClean="0"/>
          </a:p>
          <a:p>
            <a:endParaRPr lang="en-US" sz="1400" dirty="0"/>
          </a:p>
          <a:p>
            <a:endParaRPr lang="en-US" sz="1400" dirty="0" smtClean="0"/>
          </a:p>
          <a:p>
            <a:endParaRPr lang="en-US" sz="1400" dirty="0"/>
          </a:p>
          <a:p>
            <a:endParaRPr lang="en-US" sz="1400" dirty="0" smtClean="0"/>
          </a:p>
          <a:p>
            <a:endParaRPr lang="en-US" sz="1400" dirty="0"/>
          </a:p>
        </p:txBody>
      </p:sp>
      <p:sp>
        <p:nvSpPr>
          <p:cNvPr id="6" name="TextBox 5"/>
          <p:cNvSpPr txBox="1"/>
          <p:nvPr/>
        </p:nvSpPr>
        <p:spPr>
          <a:xfrm>
            <a:off x="414867" y="2682871"/>
            <a:ext cx="3328610" cy="707886"/>
          </a:xfrm>
          <a:prstGeom prst="rect">
            <a:avLst/>
          </a:prstGeom>
          <a:solidFill>
            <a:schemeClr val="bg1"/>
          </a:solidFill>
          <a:ln>
            <a:solidFill>
              <a:srgbClr val="FFFFFF"/>
            </a:solidFill>
          </a:ln>
        </p:spPr>
        <p:txBody>
          <a:bodyPr wrap="square" rtlCol="0">
            <a:spAutoFit/>
          </a:bodyPr>
          <a:lstStyle/>
          <a:p>
            <a:endParaRPr lang="en-US" sz="800" dirty="0" smtClean="0"/>
          </a:p>
          <a:p>
            <a:endParaRPr lang="en-US" sz="800" dirty="0"/>
          </a:p>
          <a:p>
            <a:endParaRPr lang="en-US" sz="800" dirty="0" smtClean="0"/>
          </a:p>
          <a:p>
            <a:endParaRPr lang="en-US" sz="800" dirty="0"/>
          </a:p>
          <a:p>
            <a:endParaRPr lang="en-US" sz="800" dirty="0" smtClean="0"/>
          </a:p>
        </p:txBody>
      </p:sp>
      <p:sp>
        <p:nvSpPr>
          <p:cNvPr id="7" name="TextBox 6"/>
          <p:cNvSpPr txBox="1"/>
          <p:nvPr/>
        </p:nvSpPr>
        <p:spPr>
          <a:xfrm>
            <a:off x="1270389" y="2467427"/>
            <a:ext cx="3210895" cy="215444"/>
          </a:xfrm>
          <a:prstGeom prst="rect">
            <a:avLst/>
          </a:prstGeom>
          <a:solidFill>
            <a:srgbClr val="FFFFFF"/>
          </a:solidFill>
          <a:ln>
            <a:solidFill>
              <a:srgbClr val="FFFFFF"/>
            </a:solidFill>
          </a:ln>
        </p:spPr>
        <p:txBody>
          <a:bodyPr wrap="square" rtlCol="0">
            <a:spAutoFit/>
          </a:bodyPr>
          <a:lstStyle/>
          <a:p>
            <a:endParaRPr lang="en-US" sz="800" dirty="0"/>
          </a:p>
        </p:txBody>
      </p:sp>
      <p:sp>
        <p:nvSpPr>
          <p:cNvPr id="8" name="TextBox 7"/>
          <p:cNvSpPr txBox="1"/>
          <p:nvPr/>
        </p:nvSpPr>
        <p:spPr>
          <a:xfrm rot="21330916">
            <a:off x="-120500" y="3627817"/>
            <a:ext cx="3869913" cy="461665"/>
          </a:xfrm>
          <a:prstGeom prst="rect">
            <a:avLst/>
          </a:prstGeom>
          <a:solidFill>
            <a:srgbClr val="FFFFFF"/>
          </a:solidFill>
          <a:ln>
            <a:solidFill>
              <a:srgbClr val="FFFFFF"/>
            </a:solidFill>
          </a:ln>
        </p:spPr>
        <p:txBody>
          <a:bodyPr wrap="square" rtlCol="0">
            <a:spAutoFit/>
          </a:bodyPr>
          <a:lstStyle/>
          <a:p>
            <a:endParaRPr lang="en-US" sz="2400" dirty="0"/>
          </a:p>
        </p:txBody>
      </p:sp>
      <p:sp>
        <p:nvSpPr>
          <p:cNvPr id="11" name="TextBox 10"/>
          <p:cNvSpPr txBox="1"/>
          <p:nvPr/>
        </p:nvSpPr>
        <p:spPr>
          <a:xfrm rot="20660934">
            <a:off x="1391372" y="2940831"/>
            <a:ext cx="3768173" cy="584776"/>
          </a:xfrm>
          <a:prstGeom prst="rect">
            <a:avLst/>
          </a:prstGeom>
          <a:solidFill>
            <a:srgbClr val="FFFFFF"/>
          </a:solidFill>
          <a:ln>
            <a:solidFill>
              <a:schemeClr val="bg1"/>
            </a:solidFill>
          </a:ln>
        </p:spPr>
        <p:txBody>
          <a:bodyPr wrap="square" rtlCol="0">
            <a:spAutoFit/>
          </a:bodyPr>
          <a:lstStyle/>
          <a:p>
            <a:r>
              <a:rPr lang="en-US" sz="3200" dirty="0" smtClean="0"/>
              <a:t>    </a:t>
            </a:r>
            <a:endParaRPr lang="en-US" sz="3200" dirty="0"/>
          </a:p>
        </p:txBody>
      </p:sp>
      <p:sp>
        <p:nvSpPr>
          <p:cNvPr id="12" name="TextBox 11"/>
          <p:cNvSpPr txBox="1"/>
          <p:nvPr/>
        </p:nvSpPr>
        <p:spPr>
          <a:xfrm>
            <a:off x="6283477" y="4254744"/>
            <a:ext cx="1995714" cy="923330"/>
          </a:xfrm>
          <a:prstGeom prst="rect">
            <a:avLst/>
          </a:prstGeom>
          <a:solidFill>
            <a:srgbClr val="FFFFFF"/>
          </a:solidFill>
          <a:ln>
            <a:solidFill>
              <a:srgbClr val="FFFFFF"/>
            </a:solidFill>
          </a:ln>
        </p:spPr>
        <p:txBody>
          <a:bodyPr wrap="square" rtlCol="0">
            <a:spAutoFit/>
          </a:bodyPr>
          <a:lstStyle/>
          <a:p>
            <a:endParaRPr lang="en-US" dirty="0" smtClean="0"/>
          </a:p>
          <a:p>
            <a:endParaRPr lang="en-US" dirty="0"/>
          </a:p>
          <a:p>
            <a:endParaRPr lang="en-US" dirty="0"/>
          </a:p>
        </p:txBody>
      </p:sp>
      <p:sp>
        <p:nvSpPr>
          <p:cNvPr id="13" name="TextBox 12"/>
          <p:cNvSpPr txBox="1"/>
          <p:nvPr/>
        </p:nvSpPr>
        <p:spPr>
          <a:xfrm>
            <a:off x="6616095" y="4036566"/>
            <a:ext cx="2336801" cy="954107"/>
          </a:xfrm>
          <a:prstGeom prst="rect">
            <a:avLst/>
          </a:prstGeom>
          <a:noFill/>
        </p:spPr>
        <p:txBody>
          <a:bodyPr wrap="square" rtlCol="0">
            <a:spAutoFit/>
          </a:bodyPr>
          <a:lstStyle/>
          <a:p>
            <a:r>
              <a:rPr lang="en-US" sz="1400" b="1" dirty="0">
                <a:latin typeface="Cambria"/>
                <a:cs typeface="Cambria"/>
              </a:rPr>
              <a:t>w</a:t>
            </a:r>
            <a:r>
              <a:rPr lang="en-US" sz="1400" b="1" dirty="0" smtClean="0">
                <a:latin typeface="Cambria"/>
                <a:cs typeface="Cambria"/>
              </a:rPr>
              <a:t>ater collects next to foundation wall, penetrates foundation wall and enters crawl</a:t>
            </a:r>
            <a:r>
              <a:rPr lang="en-US" sz="1400" dirty="0" smtClean="0">
                <a:latin typeface="Cambria"/>
                <a:cs typeface="Cambria"/>
              </a:rPr>
              <a:t> </a:t>
            </a:r>
            <a:endParaRPr lang="en-US" sz="1400" dirty="0">
              <a:latin typeface="Cambria"/>
              <a:cs typeface="Cambria"/>
            </a:endParaRPr>
          </a:p>
        </p:txBody>
      </p:sp>
      <p:sp>
        <p:nvSpPr>
          <p:cNvPr id="15" name="Rectangle 14"/>
          <p:cNvSpPr/>
          <p:nvPr/>
        </p:nvSpPr>
        <p:spPr>
          <a:xfrm>
            <a:off x="6059713" y="5739190"/>
            <a:ext cx="3624945" cy="1118810"/>
          </a:xfrm>
          <a:prstGeom prst="rect">
            <a:avLst/>
          </a:prstGeom>
          <a:solidFill>
            <a:srgbClr val="804D13"/>
          </a:solidFill>
          <a:ln>
            <a:solidFill>
              <a:srgbClr val="804D1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6059713" y="5739189"/>
            <a:ext cx="3624945" cy="0"/>
          </a:xfrm>
          <a:prstGeom prst="line">
            <a:avLst/>
          </a:prstGeom>
          <a:ln w="76200" cmpd="sng">
            <a:solidFill>
              <a:srgbClr val="3E4492"/>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V="1">
            <a:off x="5168568" y="1660676"/>
            <a:ext cx="14242" cy="125194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1362722" y="3292556"/>
            <a:ext cx="184666" cy="369332"/>
          </a:xfrm>
          <a:prstGeom prst="rect">
            <a:avLst/>
          </a:prstGeom>
          <a:solidFill>
            <a:schemeClr val="bg1"/>
          </a:solidFill>
          <a:ln>
            <a:solidFill>
              <a:schemeClr val="bg1"/>
            </a:solidFill>
          </a:ln>
        </p:spPr>
        <p:txBody>
          <a:bodyPr wrap="none" rtlCol="0">
            <a:spAutoFit/>
          </a:bodyPr>
          <a:lstStyle/>
          <a:p>
            <a:endParaRPr lang="en-US" dirty="0"/>
          </a:p>
        </p:txBody>
      </p:sp>
      <p:sp>
        <p:nvSpPr>
          <p:cNvPr id="20" name="Rectangle 19"/>
          <p:cNvSpPr/>
          <p:nvPr/>
        </p:nvSpPr>
        <p:spPr>
          <a:xfrm>
            <a:off x="5684762" y="2207379"/>
            <a:ext cx="3999897" cy="520095"/>
          </a:xfrm>
          <a:prstGeom prst="rect">
            <a:avLst/>
          </a:prstGeom>
          <a:solidFill>
            <a:schemeClr val="accent6">
              <a:lumMod val="50000"/>
            </a:schemeClr>
          </a:solid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5539618" y="2180165"/>
            <a:ext cx="4145040" cy="54428"/>
          </a:xfrm>
          <a:prstGeom prst="rect">
            <a:avLst/>
          </a:prstGeom>
          <a:solidFill>
            <a:srgbClr val="984807"/>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3" name="Straight Connector 22"/>
          <p:cNvCxnSpPr/>
          <p:nvPr/>
        </p:nvCxnSpPr>
        <p:spPr>
          <a:xfrm>
            <a:off x="5539618" y="2180165"/>
            <a:ext cx="4145040"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5684762" y="2727474"/>
            <a:ext cx="3999897" cy="0"/>
          </a:xfrm>
          <a:prstGeom prst="line">
            <a:avLst/>
          </a:prstGeom>
          <a:ln w="38100" cmpd="sng">
            <a:solidFill>
              <a:srgbClr val="000000"/>
            </a:solidFill>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6616095" y="2298205"/>
            <a:ext cx="1850572" cy="338554"/>
          </a:xfrm>
          <a:prstGeom prst="rect">
            <a:avLst/>
          </a:prstGeom>
          <a:noFill/>
        </p:spPr>
        <p:txBody>
          <a:bodyPr wrap="square" rtlCol="0">
            <a:spAutoFit/>
          </a:bodyPr>
          <a:lstStyle/>
          <a:p>
            <a:r>
              <a:rPr lang="en-US" sz="1600" b="1" dirty="0">
                <a:latin typeface="Cambria"/>
                <a:cs typeface="Cambria"/>
              </a:rPr>
              <a:t>f</a:t>
            </a:r>
            <a:r>
              <a:rPr lang="en-US" sz="1600" b="1" dirty="0" smtClean="0">
                <a:latin typeface="Cambria"/>
                <a:cs typeface="Cambria"/>
              </a:rPr>
              <a:t>loor joist</a:t>
            </a:r>
            <a:endParaRPr lang="en-US" sz="1600" b="1" dirty="0">
              <a:latin typeface="Cambria"/>
              <a:cs typeface="Cambria"/>
            </a:endParaRPr>
          </a:p>
        </p:txBody>
      </p:sp>
      <p:sp>
        <p:nvSpPr>
          <p:cNvPr id="28" name="TextBox 27"/>
          <p:cNvSpPr txBox="1"/>
          <p:nvPr/>
        </p:nvSpPr>
        <p:spPr>
          <a:xfrm>
            <a:off x="6283477" y="3168952"/>
            <a:ext cx="1288142" cy="584776"/>
          </a:xfrm>
          <a:prstGeom prst="rect">
            <a:avLst/>
          </a:prstGeom>
          <a:solidFill>
            <a:schemeClr val="bg1"/>
          </a:solidFill>
          <a:ln>
            <a:solidFill>
              <a:schemeClr val="bg1"/>
            </a:solidFill>
          </a:ln>
        </p:spPr>
        <p:txBody>
          <a:bodyPr wrap="square" rtlCol="0">
            <a:spAutoFit/>
          </a:bodyPr>
          <a:lstStyle/>
          <a:p>
            <a:r>
              <a:rPr lang="en-US" sz="1600" b="1" dirty="0">
                <a:latin typeface="Cambria"/>
                <a:cs typeface="Cambria"/>
              </a:rPr>
              <a:t>f</a:t>
            </a:r>
            <a:r>
              <a:rPr lang="en-US" sz="1600" b="1" dirty="0" smtClean="0">
                <a:latin typeface="Cambria"/>
                <a:cs typeface="Cambria"/>
              </a:rPr>
              <a:t>oundation wall</a:t>
            </a:r>
            <a:endParaRPr lang="en-US" sz="1600" b="1" dirty="0">
              <a:latin typeface="Cambria"/>
              <a:cs typeface="Cambria"/>
            </a:endParaRPr>
          </a:p>
        </p:txBody>
      </p:sp>
      <p:sp>
        <p:nvSpPr>
          <p:cNvPr id="29" name="TextBox 28"/>
          <p:cNvSpPr txBox="1"/>
          <p:nvPr/>
        </p:nvSpPr>
        <p:spPr>
          <a:xfrm>
            <a:off x="4281714" y="4656667"/>
            <a:ext cx="901096" cy="584776"/>
          </a:xfrm>
          <a:prstGeom prst="rect">
            <a:avLst/>
          </a:prstGeom>
          <a:solidFill>
            <a:schemeClr val="bg2">
              <a:lumMod val="75000"/>
            </a:schemeClr>
          </a:solidFill>
        </p:spPr>
        <p:txBody>
          <a:bodyPr wrap="square" rtlCol="0">
            <a:spAutoFit/>
          </a:bodyPr>
          <a:lstStyle/>
          <a:p>
            <a:r>
              <a:rPr lang="en-US" sz="1600" b="1" dirty="0" smtClean="0">
                <a:latin typeface="Cambria"/>
                <a:cs typeface="Cambria"/>
              </a:rPr>
              <a:t>Settled backfill</a:t>
            </a:r>
            <a:endParaRPr lang="en-US" sz="1600" b="1" dirty="0">
              <a:latin typeface="Cambria"/>
              <a:cs typeface="Cambria"/>
            </a:endParaRPr>
          </a:p>
        </p:txBody>
      </p:sp>
      <p:cxnSp>
        <p:nvCxnSpPr>
          <p:cNvPr id="9" name="Straight Arrow Connector 8"/>
          <p:cNvCxnSpPr/>
          <p:nvPr/>
        </p:nvCxnSpPr>
        <p:spPr>
          <a:xfrm>
            <a:off x="7571619" y="4990673"/>
            <a:ext cx="0" cy="688041"/>
          </a:xfrm>
          <a:prstGeom prst="straightConnector1">
            <a:avLst/>
          </a:prstGeom>
          <a:ln w="38100" cmpd="sng">
            <a:solidFill>
              <a:srgbClr val="CD060D"/>
            </a:solidFill>
            <a:tailEnd type="arrow"/>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8880941" y="6655712"/>
            <a:ext cx="390654" cy="215444"/>
          </a:xfrm>
          <a:prstGeom prst="rect">
            <a:avLst/>
          </a:prstGeom>
          <a:noFill/>
        </p:spPr>
        <p:txBody>
          <a:bodyPr wrap="square" rtlCol="0">
            <a:spAutoFit/>
          </a:bodyPr>
          <a:lstStyle/>
          <a:p>
            <a:r>
              <a:rPr lang="en-US" sz="800" dirty="0" smtClean="0"/>
              <a:t>40</a:t>
            </a:r>
            <a:endParaRPr lang="en-US" sz="800" dirty="0"/>
          </a:p>
        </p:txBody>
      </p:sp>
    </p:spTree>
    <p:extLst>
      <p:ext uri="{BB962C8B-B14F-4D97-AF65-F5344CB8AC3E}">
        <p14:creationId xmlns:p14="http://schemas.microsoft.com/office/powerpoint/2010/main" val="278243239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1191"/>
            <a:ext cx="8229600" cy="1052286"/>
          </a:xfrm>
        </p:spPr>
        <p:txBody>
          <a:bodyPr>
            <a:normAutofit/>
          </a:bodyPr>
          <a:lstStyle/>
          <a:p>
            <a:r>
              <a:rPr lang="en-US" sz="2400" b="1" dirty="0" smtClean="0">
                <a:latin typeface="Cambria"/>
                <a:cs typeface="Cambria"/>
              </a:rPr>
              <a:t>A method to correct this problem and </a:t>
            </a:r>
            <a:br>
              <a:rPr lang="en-US" sz="2400" b="1" dirty="0" smtClean="0">
                <a:latin typeface="Cambria"/>
                <a:cs typeface="Cambria"/>
              </a:rPr>
            </a:br>
            <a:r>
              <a:rPr lang="en-US" sz="2400" b="1" dirty="0" smtClean="0">
                <a:latin typeface="Cambria"/>
                <a:cs typeface="Cambria"/>
              </a:rPr>
              <a:t>avoid moisture intrusion into a crawlspace</a:t>
            </a:r>
            <a:endParaRPr lang="en-US" sz="2400" b="1" dirty="0">
              <a:latin typeface="Cambria"/>
              <a:cs typeface="Cambria"/>
            </a:endParaRPr>
          </a:p>
        </p:txBody>
      </p:sp>
      <p:sp>
        <p:nvSpPr>
          <p:cNvPr id="3" name="Content Placeholder 2"/>
          <p:cNvSpPr>
            <a:spLocks noGrp="1"/>
          </p:cNvSpPr>
          <p:nvPr>
            <p:ph idx="1"/>
          </p:nvPr>
        </p:nvSpPr>
        <p:spPr>
          <a:xfrm>
            <a:off x="457200" y="1203478"/>
            <a:ext cx="8229600" cy="2157302"/>
          </a:xfrm>
        </p:spPr>
        <p:txBody>
          <a:bodyPr>
            <a:normAutofit/>
          </a:bodyPr>
          <a:lstStyle/>
          <a:p>
            <a:pPr>
              <a:buFont typeface="Wingdings" charset="2"/>
              <a:buChar char="u"/>
            </a:pPr>
            <a:r>
              <a:rPr lang="en-US" sz="2000" b="1" dirty="0" smtClean="0">
                <a:latin typeface="Cambria"/>
                <a:cs typeface="Cambria"/>
              </a:rPr>
              <a:t>Install a gutter </a:t>
            </a:r>
            <a:r>
              <a:rPr lang="en-US" sz="2000" b="1" dirty="0">
                <a:latin typeface="Cambria"/>
                <a:cs typeface="Cambria"/>
              </a:rPr>
              <a:t>system that </a:t>
            </a:r>
            <a:r>
              <a:rPr lang="en-US" sz="2000" b="1" dirty="0" smtClean="0">
                <a:latin typeface="Cambria"/>
                <a:cs typeface="Cambria"/>
              </a:rPr>
              <a:t>extends the downspout  </a:t>
            </a:r>
            <a:r>
              <a:rPr lang="en-US" sz="2000" dirty="0" smtClean="0">
                <a:latin typeface="Cambria"/>
                <a:cs typeface="Cambria"/>
              </a:rPr>
              <a:t>a minimum of  4 to 6 feet away from the foundation wall at a 5 degree angle and drains </a:t>
            </a:r>
            <a:r>
              <a:rPr lang="en-US" sz="2000" dirty="0">
                <a:latin typeface="Cambria"/>
                <a:cs typeface="Cambria"/>
              </a:rPr>
              <a:t>water away from the foundation wall to a lower </a:t>
            </a:r>
            <a:r>
              <a:rPr lang="en-US" sz="2000" dirty="0" smtClean="0">
                <a:latin typeface="Cambria"/>
                <a:cs typeface="Cambria"/>
              </a:rPr>
              <a:t>area</a:t>
            </a:r>
            <a:endParaRPr lang="en-US" sz="2000" dirty="0">
              <a:latin typeface="Cambria"/>
              <a:cs typeface="Cambria"/>
            </a:endParaRPr>
          </a:p>
        </p:txBody>
      </p:sp>
      <p:sp>
        <p:nvSpPr>
          <p:cNvPr id="5" name="Rectangle 4"/>
          <p:cNvSpPr/>
          <p:nvPr/>
        </p:nvSpPr>
        <p:spPr>
          <a:xfrm>
            <a:off x="4305905" y="2775856"/>
            <a:ext cx="272142" cy="164495"/>
          </a:xfrm>
          <a:prstGeom prst="rect">
            <a:avLst/>
          </a:prstGeom>
          <a:solidFill>
            <a:srgbClr val="CD060D"/>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4305905" y="2986070"/>
            <a:ext cx="272142" cy="164495"/>
          </a:xfrm>
          <a:prstGeom prst="rect">
            <a:avLst/>
          </a:prstGeom>
          <a:solidFill>
            <a:srgbClr val="CD060D"/>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4305905" y="3196284"/>
            <a:ext cx="272142" cy="164495"/>
          </a:xfrm>
          <a:prstGeom prst="rect">
            <a:avLst/>
          </a:prstGeom>
          <a:solidFill>
            <a:srgbClr val="CD060D"/>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4305905" y="3406498"/>
            <a:ext cx="272142" cy="164495"/>
          </a:xfrm>
          <a:prstGeom prst="rect">
            <a:avLst/>
          </a:prstGeom>
          <a:solidFill>
            <a:srgbClr val="CD060D"/>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4305905" y="3616712"/>
            <a:ext cx="272142" cy="164495"/>
          </a:xfrm>
          <a:prstGeom prst="rect">
            <a:avLst/>
          </a:prstGeom>
          <a:solidFill>
            <a:srgbClr val="CD060D"/>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4305905" y="2940351"/>
            <a:ext cx="272142" cy="45719"/>
          </a:xfrm>
          <a:prstGeom prst="rect">
            <a:avLst/>
          </a:prstGeom>
          <a:solidFill>
            <a:schemeClr val="bg1">
              <a:lumMod val="8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4305905" y="3150565"/>
            <a:ext cx="272142" cy="45719"/>
          </a:xfrm>
          <a:prstGeom prst="rect">
            <a:avLst/>
          </a:prstGeom>
          <a:solidFill>
            <a:schemeClr val="bg1">
              <a:lumMod val="8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flipV="1">
            <a:off x="4305905" y="3772622"/>
            <a:ext cx="272142" cy="45719"/>
          </a:xfrm>
          <a:prstGeom prst="rect">
            <a:avLst/>
          </a:prstGeom>
          <a:solidFill>
            <a:schemeClr val="bg1">
              <a:lumMod val="8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4305905" y="3570993"/>
            <a:ext cx="272142" cy="45719"/>
          </a:xfrm>
          <a:prstGeom prst="rect">
            <a:avLst/>
          </a:prstGeom>
          <a:solidFill>
            <a:schemeClr val="bg1">
              <a:lumMod val="8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4305905" y="3360779"/>
            <a:ext cx="272142" cy="45719"/>
          </a:xfrm>
          <a:prstGeom prst="rect">
            <a:avLst/>
          </a:prstGeom>
          <a:solidFill>
            <a:schemeClr val="bg1">
              <a:lumMod val="8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4305905" y="3818341"/>
            <a:ext cx="272142" cy="164495"/>
          </a:xfrm>
          <a:prstGeom prst="rect">
            <a:avLst/>
          </a:prstGeom>
          <a:solidFill>
            <a:srgbClr val="CD060D"/>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flipV="1">
            <a:off x="4305905" y="3982836"/>
            <a:ext cx="272142" cy="45719"/>
          </a:xfrm>
          <a:prstGeom prst="rect">
            <a:avLst/>
          </a:prstGeom>
          <a:solidFill>
            <a:schemeClr val="bg1">
              <a:lumMod val="8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4305905" y="4028555"/>
            <a:ext cx="689428" cy="652302"/>
          </a:xfrm>
          <a:prstGeom prst="rect">
            <a:avLst/>
          </a:prstGeom>
          <a:solidFill>
            <a:schemeClr val="bg1">
              <a:lumMod val="7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4305905" y="4680857"/>
            <a:ext cx="689428" cy="652302"/>
          </a:xfrm>
          <a:prstGeom prst="rect">
            <a:avLst/>
          </a:prstGeom>
          <a:solidFill>
            <a:schemeClr val="bg1">
              <a:lumMod val="7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flipV="1">
            <a:off x="4305905" y="4657997"/>
            <a:ext cx="689428" cy="45719"/>
          </a:xfrm>
          <a:prstGeom prst="rect">
            <a:avLst/>
          </a:prstGeom>
          <a:solidFill>
            <a:schemeClr val="bg1">
              <a:lumMod val="8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flipV="1">
            <a:off x="4305905" y="5343923"/>
            <a:ext cx="689428" cy="45719"/>
          </a:xfrm>
          <a:prstGeom prst="rect">
            <a:avLst/>
          </a:prstGeom>
          <a:solidFill>
            <a:schemeClr val="bg1">
              <a:lumMod val="8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p:cNvSpPr/>
          <p:nvPr/>
        </p:nvSpPr>
        <p:spPr>
          <a:xfrm>
            <a:off x="4666102" y="3923688"/>
            <a:ext cx="202232" cy="87565"/>
          </a:xfrm>
          <a:prstGeom prst="rect">
            <a:avLst/>
          </a:prstGeom>
          <a:solidFill>
            <a:srgbClr val="FCD476"/>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p:cNvSpPr/>
          <p:nvPr/>
        </p:nvSpPr>
        <p:spPr>
          <a:xfrm>
            <a:off x="4620382" y="2355426"/>
            <a:ext cx="45719" cy="1672767"/>
          </a:xfrm>
          <a:prstGeom prst="rect">
            <a:avLst/>
          </a:prstGeom>
          <a:solidFill>
            <a:schemeClr val="bg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p:cNvSpPr/>
          <p:nvPr/>
        </p:nvSpPr>
        <p:spPr>
          <a:xfrm>
            <a:off x="4666102" y="3194346"/>
            <a:ext cx="102810" cy="729342"/>
          </a:xfrm>
          <a:prstGeom prst="rect">
            <a:avLst/>
          </a:prstGeom>
          <a:solidFill>
            <a:srgbClr val="FCD476"/>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a:off x="4768912" y="3194346"/>
            <a:ext cx="4375088" cy="729342"/>
          </a:xfrm>
          <a:prstGeom prst="rect">
            <a:avLst/>
          </a:prstGeom>
          <a:solidFill>
            <a:srgbClr val="FCD476"/>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p:cNvSpPr/>
          <p:nvPr/>
        </p:nvSpPr>
        <p:spPr>
          <a:xfrm>
            <a:off x="4666102" y="3148627"/>
            <a:ext cx="4477898" cy="45719"/>
          </a:xfrm>
          <a:prstGeom prst="rect">
            <a:avLst/>
          </a:prstGeom>
          <a:solidFill>
            <a:srgbClr val="FCD476"/>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p:cNvSpPr/>
          <p:nvPr/>
        </p:nvSpPr>
        <p:spPr>
          <a:xfrm>
            <a:off x="4667796" y="3061062"/>
            <a:ext cx="202232" cy="87565"/>
          </a:xfrm>
          <a:prstGeom prst="rect">
            <a:avLst/>
          </a:prstGeom>
          <a:solidFill>
            <a:srgbClr val="FCD476"/>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p:nvPr/>
        </p:nvSpPr>
        <p:spPr>
          <a:xfrm>
            <a:off x="4667796" y="2355427"/>
            <a:ext cx="202232" cy="705635"/>
          </a:xfrm>
          <a:prstGeom prst="rect">
            <a:avLst/>
          </a:prstGeom>
          <a:solidFill>
            <a:srgbClr val="FCD476"/>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p:cNvSpPr/>
          <p:nvPr/>
        </p:nvSpPr>
        <p:spPr>
          <a:xfrm>
            <a:off x="4305905" y="2730137"/>
            <a:ext cx="272142" cy="45719"/>
          </a:xfrm>
          <a:prstGeom prst="rect">
            <a:avLst/>
          </a:prstGeom>
          <a:solidFill>
            <a:schemeClr val="bg1">
              <a:lumMod val="8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ectangle 31"/>
          <p:cNvSpPr/>
          <p:nvPr/>
        </p:nvSpPr>
        <p:spPr>
          <a:xfrm>
            <a:off x="4305905" y="2519923"/>
            <a:ext cx="272142" cy="45719"/>
          </a:xfrm>
          <a:prstGeom prst="rect">
            <a:avLst/>
          </a:prstGeom>
          <a:solidFill>
            <a:schemeClr val="bg1">
              <a:lumMod val="8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p:cNvSpPr/>
          <p:nvPr/>
        </p:nvSpPr>
        <p:spPr>
          <a:xfrm>
            <a:off x="4305905" y="2565642"/>
            <a:ext cx="272142" cy="164495"/>
          </a:xfrm>
          <a:prstGeom prst="rect">
            <a:avLst/>
          </a:prstGeom>
          <a:solidFill>
            <a:srgbClr val="CD060D"/>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p:cNvSpPr/>
          <p:nvPr/>
        </p:nvSpPr>
        <p:spPr>
          <a:xfrm>
            <a:off x="4305904" y="2355428"/>
            <a:ext cx="272142" cy="164495"/>
          </a:xfrm>
          <a:prstGeom prst="rect">
            <a:avLst/>
          </a:prstGeom>
          <a:solidFill>
            <a:srgbClr val="CD060D"/>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34"/>
          <p:cNvSpPr/>
          <p:nvPr/>
        </p:nvSpPr>
        <p:spPr>
          <a:xfrm>
            <a:off x="4305904" y="5842000"/>
            <a:ext cx="4892525" cy="1016000"/>
          </a:xfrm>
          <a:prstGeom prst="rect">
            <a:avLst/>
          </a:prstGeom>
          <a:solidFill>
            <a:srgbClr val="804D13"/>
          </a:solidFill>
          <a:ln>
            <a:solidFill>
              <a:srgbClr val="804D1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p:cNvSpPr/>
          <p:nvPr/>
        </p:nvSpPr>
        <p:spPr>
          <a:xfrm>
            <a:off x="4305905" y="5389642"/>
            <a:ext cx="689428" cy="652302"/>
          </a:xfrm>
          <a:prstGeom prst="rect">
            <a:avLst/>
          </a:prstGeom>
          <a:solidFill>
            <a:schemeClr val="bg1">
              <a:lumMod val="7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TextBox 40"/>
          <p:cNvSpPr txBox="1"/>
          <p:nvPr/>
        </p:nvSpPr>
        <p:spPr>
          <a:xfrm>
            <a:off x="5122333" y="4657997"/>
            <a:ext cx="3912809" cy="369332"/>
          </a:xfrm>
          <a:prstGeom prst="rect">
            <a:avLst/>
          </a:prstGeom>
          <a:noFill/>
        </p:spPr>
        <p:txBody>
          <a:bodyPr wrap="square" rtlCol="0">
            <a:spAutoFit/>
          </a:bodyPr>
          <a:lstStyle/>
          <a:p>
            <a:pPr algn="ctr"/>
            <a:r>
              <a:rPr lang="en-US" b="1" dirty="0" smtClean="0">
                <a:latin typeface="Cambria"/>
                <a:cs typeface="Cambria"/>
              </a:rPr>
              <a:t>Crawl Space</a:t>
            </a:r>
            <a:endParaRPr lang="en-US" b="1" dirty="0">
              <a:latin typeface="Cambria"/>
              <a:cs typeface="Cambria"/>
            </a:endParaRPr>
          </a:p>
        </p:txBody>
      </p:sp>
      <p:sp>
        <p:nvSpPr>
          <p:cNvPr id="23" name="Rectangle 22"/>
          <p:cNvSpPr/>
          <p:nvPr/>
        </p:nvSpPr>
        <p:spPr>
          <a:xfrm>
            <a:off x="-78618" y="5842000"/>
            <a:ext cx="4384526" cy="1016000"/>
          </a:xfrm>
          <a:prstGeom prst="rect">
            <a:avLst/>
          </a:prstGeom>
          <a:solidFill>
            <a:srgbClr val="804D13"/>
          </a:solidFill>
          <a:ln>
            <a:solidFill>
              <a:srgbClr val="804D1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p:cNvSpPr/>
          <p:nvPr/>
        </p:nvSpPr>
        <p:spPr>
          <a:xfrm>
            <a:off x="3961191" y="6041944"/>
            <a:ext cx="1318381" cy="652302"/>
          </a:xfrm>
          <a:prstGeom prst="rect">
            <a:avLst/>
          </a:prstGeom>
          <a:solidFill>
            <a:schemeClr val="bg1">
              <a:lumMod val="65000"/>
            </a:schemeClr>
          </a:solidFill>
          <a:ln>
            <a:solidFill>
              <a:srgbClr val="3425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p:cNvSpPr/>
          <p:nvPr/>
        </p:nvSpPr>
        <p:spPr>
          <a:xfrm>
            <a:off x="4063999" y="2355427"/>
            <a:ext cx="194734" cy="2482667"/>
          </a:xfrm>
          <a:prstGeom prst="rect">
            <a:avLst/>
          </a:prstGeom>
          <a:solidFill>
            <a:schemeClr val="bg1"/>
          </a:solidFill>
          <a:ln>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Rectangle 43"/>
          <p:cNvSpPr/>
          <p:nvPr/>
        </p:nvSpPr>
        <p:spPr>
          <a:xfrm>
            <a:off x="4063999" y="4838094"/>
            <a:ext cx="194734" cy="155183"/>
          </a:xfrm>
          <a:prstGeom prst="rect">
            <a:avLst/>
          </a:prstGeom>
          <a:solidFill>
            <a:schemeClr val="bg1"/>
          </a:solidFill>
          <a:ln>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Trapezoid 46"/>
          <p:cNvSpPr/>
          <p:nvPr/>
        </p:nvSpPr>
        <p:spPr>
          <a:xfrm rot="13202640">
            <a:off x="3930632" y="4869551"/>
            <a:ext cx="254000" cy="322912"/>
          </a:xfrm>
          <a:prstGeom prst="trapezoid">
            <a:avLst/>
          </a:prstGeom>
          <a:solidFill>
            <a:srgbClr val="FFFFFF"/>
          </a:solidFill>
          <a:ln>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3" name="Trapezoid 52"/>
          <p:cNvSpPr/>
          <p:nvPr/>
        </p:nvSpPr>
        <p:spPr>
          <a:xfrm rot="14629137">
            <a:off x="3886225" y="4915159"/>
            <a:ext cx="254000" cy="224342"/>
          </a:xfrm>
          <a:prstGeom prst="trapezoid">
            <a:avLst/>
          </a:prstGeom>
          <a:solidFill>
            <a:srgbClr val="FFFFFF"/>
          </a:solidFill>
          <a:ln>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9" name="TextBox 38"/>
          <p:cNvSpPr txBox="1"/>
          <p:nvPr/>
        </p:nvSpPr>
        <p:spPr>
          <a:xfrm rot="20984503">
            <a:off x="3751642" y="5148492"/>
            <a:ext cx="447589" cy="369332"/>
          </a:xfrm>
          <a:prstGeom prst="rect">
            <a:avLst/>
          </a:prstGeom>
          <a:solidFill>
            <a:schemeClr val="bg1"/>
          </a:solidFill>
          <a:ln>
            <a:solidFill>
              <a:schemeClr val="bg1"/>
            </a:solidFill>
          </a:ln>
        </p:spPr>
        <p:txBody>
          <a:bodyPr wrap="square" rtlCol="0">
            <a:spAutoFit/>
          </a:bodyPr>
          <a:lstStyle/>
          <a:p>
            <a:endParaRPr lang="en-US" dirty="0"/>
          </a:p>
        </p:txBody>
      </p:sp>
      <p:sp>
        <p:nvSpPr>
          <p:cNvPr id="55" name="Trapezoid 54"/>
          <p:cNvSpPr/>
          <p:nvPr/>
        </p:nvSpPr>
        <p:spPr>
          <a:xfrm rot="14841328">
            <a:off x="3807450" y="4960800"/>
            <a:ext cx="253103" cy="215554"/>
          </a:xfrm>
          <a:prstGeom prst="trapezoid">
            <a:avLst/>
          </a:prstGeom>
          <a:solidFill>
            <a:srgbClr val="FFFFFF"/>
          </a:solidFill>
          <a:ln>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ectangle 39"/>
          <p:cNvSpPr/>
          <p:nvPr/>
        </p:nvSpPr>
        <p:spPr>
          <a:xfrm rot="4400224">
            <a:off x="3760694" y="4997488"/>
            <a:ext cx="239520" cy="192890"/>
          </a:xfrm>
          <a:prstGeom prst="rect">
            <a:avLst/>
          </a:prstGeom>
          <a:solidFill>
            <a:srgbClr val="FFFFFF"/>
          </a:solidFill>
          <a:ln>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ectangle 41"/>
          <p:cNvSpPr/>
          <p:nvPr/>
        </p:nvSpPr>
        <p:spPr>
          <a:xfrm rot="21121101">
            <a:off x="1361126" y="5164946"/>
            <a:ext cx="2490091" cy="250215"/>
          </a:xfrm>
          <a:prstGeom prst="rect">
            <a:avLst/>
          </a:prstGeom>
          <a:solidFill>
            <a:srgbClr val="FFFFFF"/>
          </a:solidFill>
          <a:ln>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Rectangle 42"/>
          <p:cNvSpPr/>
          <p:nvPr/>
        </p:nvSpPr>
        <p:spPr>
          <a:xfrm>
            <a:off x="146957" y="5586831"/>
            <a:ext cx="1665513" cy="255169"/>
          </a:xfrm>
          <a:prstGeom prst="rect">
            <a:avLst/>
          </a:prstGeom>
          <a:solidFill>
            <a:schemeClr val="bg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7" name="Straight Connector 56"/>
          <p:cNvCxnSpPr>
            <a:stCxn id="43" idx="1"/>
          </p:cNvCxnSpPr>
          <p:nvPr/>
        </p:nvCxnSpPr>
        <p:spPr>
          <a:xfrm flipV="1">
            <a:off x="146957" y="5708952"/>
            <a:ext cx="1447800" cy="5464"/>
          </a:xfrm>
          <a:prstGeom prst="line">
            <a:avLst/>
          </a:prstGeom>
          <a:ln>
            <a:solidFill>
              <a:srgbClr val="000000"/>
            </a:solidFill>
            <a:prstDash val="sysDash"/>
          </a:ln>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flipV="1">
            <a:off x="1594757" y="5586831"/>
            <a:ext cx="0" cy="122121"/>
          </a:xfrm>
          <a:prstGeom prst="line">
            <a:avLst/>
          </a:prstGeom>
          <a:ln>
            <a:solidFill>
              <a:srgbClr val="000000"/>
            </a:solidFill>
            <a:prstDash val="sysDash"/>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a:stCxn id="42" idx="3"/>
          </p:cNvCxnSpPr>
          <p:nvPr/>
        </p:nvCxnSpPr>
        <p:spPr>
          <a:xfrm flipH="1">
            <a:off x="1173238" y="5117172"/>
            <a:ext cx="2665918" cy="374066"/>
          </a:xfrm>
          <a:prstGeom prst="straightConnector1">
            <a:avLst/>
          </a:prstGeom>
          <a:ln w="28575" cmpd="sng">
            <a:tailEnd type="arrow"/>
          </a:ln>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p:nvPr/>
        </p:nvCxnSpPr>
        <p:spPr>
          <a:xfrm flipH="1">
            <a:off x="457200" y="5491238"/>
            <a:ext cx="607181" cy="0"/>
          </a:xfrm>
          <a:prstGeom prst="straightConnector1">
            <a:avLst/>
          </a:prstGeom>
          <a:ln w="28575" cmpd="sng">
            <a:tailEnd type="arrow"/>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a:stCxn id="4" idx="0"/>
            <a:endCxn id="4" idx="2"/>
          </p:cNvCxnSpPr>
          <p:nvPr/>
        </p:nvCxnSpPr>
        <p:spPr>
          <a:xfrm>
            <a:off x="4161366" y="2355427"/>
            <a:ext cx="0" cy="2482667"/>
          </a:xfrm>
          <a:prstGeom prst="straightConnector1">
            <a:avLst/>
          </a:prstGeom>
          <a:ln w="28575" cmpd="sng">
            <a:tailEnd type="arrow"/>
          </a:ln>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a:stCxn id="47" idx="2"/>
            <a:endCxn id="40" idx="0"/>
          </p:cNvCxnSpPr>
          <p:nvPr/>
        </p:nvCxnSpPr>
        <p:spPr>
          <a:xfrm flipH="1">
            <a:off x="3972849" y="4907404"/>
            <a:ext cx="188660" cy="158874"/>
          </a:xfrm>
          <a:prstGeom prst="straightConnector1">
            <a:avLst/>
          </a:prstGeom>
          <a:ln w="28575" cmpd="sng">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2532598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65848"/>
          </a:xfrm>
        </p:spPr>
        <p:txBody>
          <a:bodyPr>
            <a:normAutofit/>
          </a:bodyPr>
          <a:lstStyle/>
          <a:p>
            <a:r>
              <a:rPr lang="en-US" sz="2400" b="1" dirty="0" smtClean="0">
                <a:latin typeface="Cambria"/>
                <a:cs typeface="Cambria"/>
              </a:rPr>
              <a:t>Problem:  Water accumulating in soil of crawlspace</a:t>
            </a:r>
            <a:endParaRPr lang="en-US" sz="2400" b="1" dirty="0">
              <a:latin typeface="Cambria"/>
              <a:cs typeface="Cambria"/>
            </a:endParaRPr>
          </a:p>
        </p:txBody>
      </p:sp>
      <p:pic>
        <p:nvPicPr>
          <p:cNvPr id="5" name="Content Placeholder 4"/>
          <p:cNvPicPr>
            <a:picLocks noGrp="1" noChangeAspect="1"/>
          </p:cNvPicPr>
          <p:nvPr>
            <p:ph idx="1"/>
          </p:nvPr>
        </p:nvPicPr>
        <p:blipFill>
          <a:blip r:embed="rId2"/>
          <a:srcRect t="733" b="733"/>
          <a:stretch>
            <a:fillRect/>
          </a:stretch>
        </p:blipFill>
        <p:spPr>
          <a:xfrm>
            <a:off x="512118" y="1071605"/>
            <a:ext cx="8229600" cy="4525963"/>
          </a:xfrm>
        </p:spPr>
      </p:pic>
      <p:sp>
        <p:nvSpPr>
          <p:cNvPr id="6" name="TextBox 5"/>
          <p:cNvSpPr txBox="1"/>
          <p:nvPr/>
        </p:nvSpPr>
        <p:spPr>
          <a:xfrm>
            <a:off x="512118" y="5985835"/>
            <a:ext cx="8229600" cy="400110"/>
          </a:xfrm>
          <a:prstGeom prst="rect">
            <a:avLst/>
          </a:prstGeom>
          <a:noFill/>
        </p:spPr>
        <p:txBody>
          <a:bodyPr wrap="square" rtlCol="0">
            <a:spAutoFit/>
          </a:bodyPr>
          <a:lstStyle/>
          <a:p>
            <a:r>
              <a:rPr lang="en-US" sz="2000" b="1" dirty="0" smtClean="0">
                <a:latin typeface="Cambria"/>
                <a:cs typeface="Cambria"/>
              </a:rPr>
              <a:t>I don’t think a vapor barrier and adequate ventilation is the solution!</a:t>
            </a:r>
            <a:endParaRPr lang="en-US" sz="2000" b="1" dirty="0">
              <a:latin typeface="Cambria"/>
              <a:cs typeface="Cambria"/>
            </a:endParaRPr>
          </a:p>
        </p:txBody>
      </p:sp>
    </p:spTree>
    <p:extLst>
      <p:ext uri="{BB962C8B-B14F-4D97-AF65-F5344CB8AC3E}">
        <p14:creationId xmlns:p14="http://schemas.microsoft.com/office/powerpoint/2010/main" val="276915832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400" b="1" dirty="0" smtClean="0">
                <a:latin typeface="Cambria"/>
                <a:cs typeface="Cambria"/>
              </a:rPr>
              <a:t>Sometimes the problem can’t easily be corrected and another method needs to be used to remove water from a crawlspace</a:t>
            </a:r>
            <a:endParaRPr lang="en-US" sz="2400" b="1" dirty="0">
              <a:latin typeface="Cambria"/>
              <a:cs typeface="Cambria"/>
            </a:endParaRPr>
          </a:p>
        </p:txBody>
      </p:sp>
      <p:sp>
        <p:nvSpPr>
          <p:cNvPr id="3" name="Content Placeholder 2"/>
          <p:cNvSpPr>
            <a:spLocks noGrp="1"/>
          </p:cNvSpPr>
          <p:nvPr>
            <p:ph idx="1"/>
          </p:nvPr>
        </p:nvSpPr>
        <p:spPr>
          <a:xfrm>
            <a:off x="1100667" y="1854200"/>
            <a:ext cx="7586133" cy="4525963"/>
          </a:xfrm>
        </p:spPr>
        <p:txBody>
          <a:bodyPr>
            <a:normAutofit/>
          </a:bodyPr>
          <a:lstStyle/>
          <a:p>
            <a:pPr>
              <a:buFont typeface="Wingdings" charset="2"/>
              <a:buChar char="u"/>
            </a:pPr>
            <a:r>
              <a:rPr lang="en-US" sz="2000" b="1" dirty="0" smtClean="0">
                <a:latin typeface="Cambria"/>
                <a:cs typeface="Cambria"/>
              </a:rPr>
              <a:t>Install a sump pump </a:t>
            </a:r>
            <a:r>
              <a:rPr lang="en-US" sz="2000" dirty="0" smtClean="0">
                <a:latin typeface="Cambria"/>
                <a:cs typeface="Cambria"/>
              </a:rPr>
              <a:t>to remove and prevent the accumulation of water in the crawlspace</a:t>
            </a:r>
            <a:endParaRPr lang="en-US" sz="2000" dirty="0">
              <a:latin typeface="Cambria"/>
              <a:cs typeface="Cambria"/>
            </a:endParaRPr>
          </a:p>
        </p:txBody>
      </p:sp>
      <p:pic>
        <p:nvPicPr>
          <p:cNvPr id="4" name="Picture 3"/>
          <p:cNvPicPr>
            <a:picLocks noChangeAspect="1"/>
          </p:cNvPicPr>
          <p:nvPr/>
        </p:nvPicPr>
        <p:blipFill>
          <a:blip r:embed="rId2"/>
          <a:stretch>
            <a:fillRect/>
          </a:stretch>
        </p:blipFill>
        <p:spPr>
          <a:xfrm>
            <a:off x="-1576676" y="3034270"/>
            <a:ext cx="8061116" cy="3123512"/>
          </a:xfrm>
          <a:prstGeom prst="rect">
            <a:avLst/>
          </a:prstGeom>
        </p:spPr>
      </p:pic>
      <p:sp>
        <p:nvSpPr>
          <p:cNvPr id="5" name="TextBox 4"/>
          <p:cNvSpPr txBox="1"/>
          <p:nvPr/>
        </p:nvSpPr>
        <p:spPr>
          <a:xfrm>
            <a:off x="1825073" y="5646175"/>
            <a:ext cx="6219977" cy="830997"/>
          </a:xfrm>
          <a:prstGeom prst="rect">
            <a:avLst/>
          </a:prstGeom>
          <a:solidFill>
            <a:schemeClr val="bg1"/>
          </a:solidFill>
        </p:spPr>
        <p:txBody>
          <a:bodyPr wrap="square" rtlCol="0">
            <a:spAutoFit/>
          </a:bodyPr>
          <a:lstStyle/>
          <a:p>
            <a:endParaRPr lang="en-US" sz="2400" b="1" dirty="0" smtClean="0">
              <a:latin typeface="Cambria"/>
              <a:cs typeface="Cambria"/>
            </a:endParaRPr>
          </a:p>
          <a:p>
            <a:endParaRPr lang="en-US" sz="2400" b="1" dirty="0">
              <a:latin typeface="Cambria"/>
              <a:cs typeface="Cambria"/>
            </a:endParaRPr>
          </a:p>
        </p:txBody>
      </p:sp>
      <p:sp>
        <p:nvSpPr>
          <p:cNvPr id="6" name="TextBox 5"/>
          <p:cNvSpPr txBox="1"/>
          <p:nvPr/>
        </p:nvSpPr>
        <p:spPr>
          <a:xfrm>
            <a:off x="-665892" y="2686844"/>
            <a:ext cx="3137243" cy="3693319"/>
          </a:xfrm>
          <a:prstGeom prst="rect">
            <a:avLst/>
          </a:prstGeom>
          <a:solidFill>
            <a:schemeClr val="bg1"/>
          </a:solidFill>
          <a:ln>
            <a:solidFill>
              <a:schemeClr val="bg1"/>
            </a:solidFill>
          </a:ln>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Tree>
    <p:extLst>
      <p:ext uri="{BB962C8B-B14F-4D97-AF65-F5344CB8AC3E}">
        <p14:creationId xmlns:p14="http://schemas.microsoft.com/office/powerpoint/2010/main" val="327972164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nodePh="1">
                                  <p:stCondLst>
                                    <p:cond delay="0"/>
                                  </p:stCondLst>
                                  <p:endCondLst>
                                    <p:cond evt="begin" delay="0">
                                      <p:tn val="9"/>
                                    </p:cond>
                                  </p:end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nodePh="1">
                                  <p:stCondLst>
                                    <p:cond delay="0"/>
                                  </p:stCondLst>
                                  <p:endCondLst>
                                    <p:cond evt="begin" delay="0">
                                      <p:tn val="13"/>
                                    </p:cond>
                                  </p:end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400" b="1" dirty="0" smtClean="0">
                <a:latin typeface="Cambria"/>
                <a:cs typeface="Cambria"/>
              </a:rPr>
              <a:t>Problem:  H/AC ducts are sweating (creating moisture)  </a:t>
            </a:r>
            <a:br>
              <a:rPr lang="en-US" sz="2400" b="1" dirty="0" smtClean="0">
                <a:latin typeface="Cambria"/>
                <a:cs typeface="Cambria"/>
              </a:rPr>
            </a:br>
            <a:r>
              <a:rPr lang="en-US" sz="2400" b="1" dirty="0" smtClean="0">
                <a:latin typeface="Cambria"/>
                <a:cs typeface="Cambria"/>
              </a:rPr>
              <a:t>                      because they are not properly insulated</a:t>
            </a:r>
            <a:endParaRPr lang="en-US" sz="2400" b="1" dirty="0">
              <a:latin typeface="Cambria"/>
              <a:cs typeface="Cambria"/>
            </a:endParaRPr>
          </a:p>
        </p:txBody>
      </p:sp>
      <p:pic>
        <p:nvPicPr>
          <p:cNvPr id="3" name="Picture 2"/>
          <p:cNvPicPr>
            <a:picLocks noChangeAspect="1"/>
          </p:cNvPicPr>
          <p:nvPr/>
        </p:nvPicPr>
        <p:blipFill>
          <a:blip r:embed="rId2"/>
          <a:stretch>
            <a:fillRect/>
          </a:stretch>
        </p:blipFill>
        <p:spPr>
          <a:xfrm>
            <a:off x="1082522" y="1474106"/>
            <a:ext cx="6912429" cy="5184322"/>
          </a:xfrm>
          <a:prstGeom prst="rect">
            <a:avLst/>
          </a:prstGeom>
        </p:spPr>
      </p:pic>
      <p:sp>
        <p:nvSpPr>
          <p:cNvPr id="5" name="Content Placeholder 4"/>
          <p:cNvSpPr>
            <a:spLocks noGrp="1"/>
          </p:cNvSpPr>
          <p:nvPr>
            <p:ph idx="1"/>
          </p:nvPr>
        </p:nvSpPr>
        <p:spPr>
          <a:xfrm>
            <a:off x="457200" y="2122714"/>
            <a:ext cx="8229600" cy="4003449"/>
          </a:xfrm>
        </p:spPr>
        <p:txBody>
          <a:bodyPr/>
          <a:lstStyle/>
          <a:p>
            <a:endParaRPr lang="en-US" dirty="0"/>
          </a:p>
        </p:txBody>
      </p:sp>
    </p:spTree>
    <p:extLst>
      <p:ext uri="{BB962C8B-B14F-4D97-AF65-F5344CB8AC3E}">
        <p14:creationId xmlns:p14="http://schemas.microsoft.com/office/powerpoint/2010/main" val="3911251468"/>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400" b="1" dirty="0" smtClean="0">
                <a:latin typeface="Cambria"/>
                <a:cs typeface="Cambria"/>
              </a:rPr>
              <a:t>Problem:  H/AC ducts are sweating (creating moisture)  </a:t>
            </a:r>
            <a:br>
              <a:rPr lang="en-US" sz="2400" b="1" dirty="0" smtClean="0">
                <a:latin typeface="Cambria"/>
                <a:cs typeface="Cambria"/>
              </a:rPr>
            </a:br>
            <a:r>
              <a:rPr lang="en-US" sz="2400" b="1" dirty="0" smtClean="0">
                <a:latin typeface="Cambria"/>
                <a:cs typeface="Cambria"/>
              </a:rPr>
              <a:t>                      because they are not properly insulated</a:t>
            </a:r>
            <a:endParaRPr lang="en-US" sz="2400" b="1" dirty="0">
              <a:latin typeface="Cambria"/>
              <a:cs typeface="Cambria"/>
            </a:endParaRPr>
          </a:p>
        </p:txBody>
      </p:sp>
      <p:pic>
        <p:nvPicPr>
          <p:cNvPr id="3" name="Content Placeholder 2"/>
          <p:cNvPicPr>
            <a:picLocks noGrp="1" noChangeAspect="1"/>
          </p:cNvPicPr>
          <p:nvPr>
            <p:ph idx="1"/>
          </p:nvPr>
        </p:nvPicPr>
        <p:blipFill>
          <a:blip r:embed="rId2"/>
          <a:srcRect t="-20967" b="-20967"/>
          <a:stretch>
            <a:fillRect/>
          </a:stretch>
        </p:blipFill>
        <p:spPr>
          <a:xfrm>
            <a:off x="1367240" y="1064380"/>
            <a:ext cx="6091892" cy="3350306"/>
          </a:xfrm>
        </p:spPr>
      </p:pic>
      <p:sp>
        <p:nvSpPr>
          <p:cNvPr id="4" name="TextBox 3"/>
          <p:cNvSpPr txBox="1"/>
          <p:nvPr/>
        </p:nvSpPr>
        <p:spPr>
          <a:xfrm>
            <a:off x="701523" y="4414686"/>
            <a:ext cx="7632095" cy="2062103"/>
          </a:xfrm>
          <a:prstGeom prst="rect">
            <a:avLst/>
          </a:prstGeom>
          <a:noFill/>
        </p:spPr>
        <p:txBody>
          <a:bodyPr wrap="square" rtlCol="0">
            <a:spAutoFit/>
          </a:bodyPr>
          <a:lstStyle/>
          <a:p>
            <a:pPr marL="342900" indent="-342900">
              <a:buFont typeface="Wingdings" charset="2"/>
              <a:buChar char="u"/>
            </a:pPr>
            <a:r>
              <a:rPr lang="en-US" sz="2000" dirty="0" smtClean="0">
                <a:latin typeface="Cambria"/>
                <a:cs typeface="Cambria"/>
              </a:rPr>
              <a:t>  </a:t>
            </a:r>
            <a:r>
              <a:rPr lang="en-US" dirty="0" smtClean="0">
                <a:latin typeface="Cambria"/>
                <a:cs typeface="Cambria"/>
              </a:rPr>
              <a:t>In the summer, when the cool air inside H/AC ducts interfaces with the </a:t>
            </a:r>
          </a:p>
          <a:p>
            <a:r>
              <a:rPr lang="en-US" dirty="0" smtClean="0">
                <a:latin typeface="Cambria"/>
                <a:cs typeface="Cambria"/>
              </a:rPr>
              <a:t>         hot, humid air of a crawlspace, condensation develops at the surface of </a:t>
            </a:r>
          </a:p>
          <a:p>
            <a:r>
              <a:rPr lang="en-US" dirty="0" smtClean="0">
                <a:latin typeface="Cambria"/>
                <a:cs typeface="Cambria"/>
              </a:rPr>
              <a:t>         the un-insulated or poorly insulated H/AC ducts</a:t>
            </a:r>
          </a:p>
          <a:p>
            <a:endParaRPr lang="en-US" dirty="0">
              <a:latin typeface="Cambria"/>
              <a:cs typeface="Cambria"/>
            </a:endParaRPr>
          </a:p>
          <a:p>
            <a:pPr marL="342900" indent="-342900">
              <a:buFont typeface="Wingdings" charset="2"/>
              <a:buChar char="u"/>
            </a:pPr>
            <a:r>
              <a:rPr lang="en-US" dirty="0" smtClean="0">
                <a:latin typeface="Cambria"/>
                <a:cs typeface="Cambria"/>
              </a:rPr>
              <a:t>  Likewise, during the winter, when the hot air inside ducts interfaces </a:t>
            </a:r>
          </a:p>
          <a:p>
            <a:r>
              <a:rPr lang="en-US" dirty="0" smtClean="0">
                <a:latin typeface="Cambria"/>
                <a:cs typeface="Cambria"/>
              </a:rPr>
              <a:t>         with the cool, humid air of a crawlspace, condensation develops on the </a:t>
            </a:r>
          </a:p>
          <a:p>
            <a:r>
              <a:rPr lang="en-US" dirty="0" smtClean="0">
                <a:latin typeface="Cambria"/>
                <a:cs typeface="Cambria"/>
              </a:rPr>
              <a:t>         surface of un-insulated or poorly insulated H/AC ducts    </a:t>
            </a:r>
            <a:endParaRPr lang="en-US" dirty="0">
              <a:latin typeface="Cambria"/>
              <a:cs typeface="Cambria"/>
            </a:endParaRPr>
          </a:p>
        </p:txBody>
      </p:sp>
    </p:spTree>
    <p:extLst>
      <p:ext uri="{BB962C8B-B14F-4D97-AF65-F5344CB8AC3E}">
        <p14:creationId xmlns:p14="http://schemas.microsoft.com/office/powerpoint/2010/main" val="1218964645"/>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1384906"/>
          </a:xfrm>
        </p:spPr>
        <p:txBody>
          <a:bodyPr>
            <a:normAutofit/>
          </a:bodyPr>
          <a:lstStyle/>
          <a:p>
            <a:r>
              <a:rPr lang="en-US" sz="2400" b="1" dirty="0" smtClean="0">
                <a:latin typeface="Cambria"/>
                <a:cs typeface="Cambria"/>
              </a:rPr>
              <a:t>A methods to correct “sweaty” ducts in a crawlspace</a:t>
            </a:r>
            <a:endParaRPr lang="en-US" sz="2400" b="1" dirty="0">
              <a:latin typeface="Cambria"/>
              <a:cs typeface="Cambria"/>
            </a:endParaRPr>
          </a:p>
        </p:txBody>
      </p:sp>
      <p:sp>
        <p:nvSpPr>
          <p:cNvPr id="3" name="Content Placeholder 2"/>
          <p:cNvSpPr>
            <a:spLocks noGrp="1"/>
          </p:cNvSpPr>
          <p:nvPr>
            <p:ph idx="1"/>
          </p:nvPr>
        </p:nvSpPr>
        <p:spPr>
          <a:xfrm>
            <a:off x="457200" y="1097040"/>
            <a:ext cx="8229600" cy="4741258"/>
          </a:xfrm>
        </p:spPr>
        <p:txBody>
          <a:bodyPr>
            <a:normAutofit/>
          </a:bodyPr>
          <a:lstStyle/>
          <a:p>
            <a:pPr>
              <a:buFont typeface="Wingdings" charset="2"/>
              <a:buChar char="u"/>
            </a:pPr>
            <a:r>
              <a:rPr lang="en-US" sz="2000" b="1" dirty="0" smtClean="0">
                <a:latin typeface="Cambria"/>
                <a:cs typeface="Cambria"/>
              </a:rPr>
              <a:t>Proper insulation of H/AC ducts</a:t>
            </a:r>
            <a:r>
              <a:rPr lang="en-US" sz="2000" dirty="0" smtClean="0">
                <a:latin typeface="Cambria"/>
                <a:cs typeface="Cambria"/>
              </a:rPr>
              <a:t>  </a:t>
            </a:r>
            <a:endParaRPr lang="en-US" sz="2000" dirty="0">
              <a:latin typeface="Cambria"/>
              <a:cs typeface="Cambria"/>
            </a:endParaRPr>
          </a:p>
        </p:txBody>
      </p:sp>
      <p:pic>
        <p:nvPicPr>
          <p:cNvPr id="4" name="Picture 3"/>
          <p:cNvPicPr>
            <a:picLocks noChangeAspect="1"/>
          </p:cNvPicPr>
          <p:nvPr/>
        </p:nvPicPr>
        <p:blipFill>
          <a:blip r:embed="rId2"/>
          <a:stretch>
            <a:fillRect/>
          </a:stretch>
        </p:blipFill>
        <p:spPr>
          <a:xfrm>
            <a:off x="1778000" y="1926166"/>
            <a:ext cx="5588000" cy="4191000"/>
          </a:xfrm>
          <a:prstGeom prst="rect">
            <a:avLst/>
          </a:prstGeom>
        </p:spPr>
      </p:pic>
    </p:spTree>
    <p:extLst>
      <p:ext uri="{BB962C8B-B14F-4D97-AF65-F5344CB8AC3E}">
        <p14:creationId xmlns:p14="http://schemas.microsoft.com/office/powerpoint/2010/main" val="427997195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336800"/>
            <a:ext cx="8229600" cy="3789363"/>
          </a:xfrm>
        </p:spPr>
        <p:txBody>
          <a:bodyPr>
            <a:normAutofit/>
          </a:bodyPr>
          <a:lstStyle/>
          <a:p>
            <a:pPr marL="0" indent="0" algn="ctr">
              <a:buNone/>
            </a:pPr>
            <a:r>
              <a:rPr lang="en-US" sz="2800" b="1" dirty="0" smtClean="0">
                <a:latin typeface="Cambria"/>
                <a:cs typeface="Cambria"/>
              </a:rPr>
              <a:t>I think that you can see </a:t>
            </a:r>
          </a:p>
          <a:p>
            <a:pPr marL="0" indent="0" algn="ctr">
              <a:buNone/>
            </a:pPr>
            <a:r>
              <a:rPr lang="en-US" sz="2800" b="1" dirty="0" smtClean="0">
                <a:latin typeface="Cambria"/>
                <a:cs typeface="Cambria"/>
              </a:rPr>
              <a:t>that there may be more to controlling </a:t>
            </a:r>
          </a:p>
          <a:p>
            <a:pPr marL="0" indent="0" algn="ctr">
              <a:buNone/>
            </a:pPr>
            <a:r>
              <a:rPr lang="en-US" sz="2800" b="1" dirty="0" smtClean="0">
                <a:latin typeface="Cambria"/>
                <a:cs typeface="Cambria"/>
              </a:rPr>
              <a:t>excess moisture in a crawlspace </a:t>
            </a:r>
          </a:p>
          <a:p>
            <a:pPr marL="0" indent="0" algn="ctr">
              <a:buNone/>
            </a:pPr>
            <a:r>
              <a:rPr lang="en-US" sz="2800" b="1" dirty="0" smtClean="0">
                <a:latin typeface="Cambria"/>
                <a:cs typeface="Cambria"/>
              </a:rPr>
              <a:t>than just using vents and a vapor barrier</a:t>
            </a:r>
            <a:endParaRPr lang="en-US" sz="2400" b="1" dirty="0">
              <a:latin typeface="Cambria"/>
              <a:cs typeface="Cambria"/>
            </a:endParaRPr>
          </a:p>
        </p:txBody>
      </p:sp>
    </p:spTree>
    <p:extLst>
      <p:ext uri="{BB962C8B-B14F-4D97-AF65-F5344CB8AC3E}">
        <p14:creationId xmlns:p14="http://schemas.microsoft.com/office/powerpoint/2010/main" val="2089272083"/>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0" y="0"/>
            <a:ext cx="9199149" cy="6899361"/>
          </a:xfrm>
          <a:prstGeom prst="rect">
            <a:avLst/>
          </a:prstGeom>
          <a:noFill/>
          <a:ln w="9525">
            <a:noFill/>
            <a:miter lim="800000"/>
            <a:headEnd/>
            <a:tailEnd/>
          </a:ln>
          <a:effectLst/>
        </p:spPr>
      </p:pic>
      <p:sp>
        <p:nvSpPr>
          <p:cNvPr id="3" name="TextBox 2"/>
          <p:cNvSpPr txBox="1"/>
          <p:nvPr/>
        </p:nvSpPr>
        <p:spPr>
          <a:xfrm>
            <a:off x="212810" y="5498757"/>
            <a:ext cx="2917568" cy="1200329"/>
          </a:xfrm>
          <a:prstGeom prst="rect">
            <a:avLst/>
          </a:prstGeom>
          <a:solidFill>
            <a:schemeClr val="bg1"/>
          </a:solidFill>
        </p:spPr>
        <p:txBody>
          <a:bodyPr wrap="square" rtlCol="0">
            <a:spAutoFit/>
          </a:bodyPr>
          <a:lstStyle/>
          <a:p>
            <a:r>
              <a:rPr lang="en-US" b="1" dirty="0" smtClean="0">
                <a:latin typeface="Cambria"/>
                <a:cs typeface="Cambria"/>
              </a:rPr>
              <a:t> Ventilation standards for </a:t>
            </a:r>
          </a:p>
          <a:p>
            <a:r>
              <a:rPr lang="en-US" b="1" dirty="0" smtClean="0">
                <a:latin typeface="Cambria"/>
                <a:cs typeface="Cambria"/>
              </a:rPr>
              <a:t> the control or prevention </a:t>
            </a:r>
          </a:p>
          <a:p>
            <a:r>
              <a:rPr lang="en-US" b="1" dirty="0" smtClean="0">
                <a:latin typeface="Cambria"/>
                <a:cs typeface="Cambria"/>
              </a:rPr>
              <a:t> of subterranean termites   </a:t>
            </a:r>
          </a:p>
          <a:p>
            <a:r>
              <a:rPr lang="en-US" b="1" dirty="0" smtClean="0">
                <a:latin typeface="Cambria"/>
                <a:cs typeface="Cambria"/>
              </a:rPr>
              <a:t> in crawlspace structures</a:t>
            </a:r>
            <a:endParaRPr lang="en-US" b="1" dirty="0">
              <a:latin typeface="Cambria"/>
              <a:cs typeface="Cambria"/>
            </a:endParaRPr>
          </a:p>
        </p:txBody>
      </p:sp>
    </p:spTree>
    <p:extLst>
      <p:ext uri="{BB962C8B-B14F-4D97-AF65-F5344CB8AC3E}">
        <p14:creationId xmlns:p14="http://schemas.microsoft.com/office/powerpoint/2010/main" val="2453312690"/>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351" y="374952"/>
            <a:ext cx="8785981" cy="5092095"/>
          </a:xfrm>
        </p:spPr>
        <p:txBody>
          <a:bodyPr>
            <a:normAutofit/>
          </a:bodyPr>
          <a:lstStyle/>
          <a:p>
            <a:pPr marL="0" indent="0">
              <a:buNone/>
            </a:pPr>
            <a:r>
              <a:rPr lang="en-US" sz="2000" b="1" dirty="0" smtClean="0">
                <a:solidFill>
                  <a:srgbClr val="CD060D"/>
                </a:solidFill>
                <a:latin typeface="Cambria"/>
                <a:cs typeface="Cambria"/>
              </a:rPr>
              <a:t>                           </a:t>
            </a:r>
            <a:r>
              <a:rPr lang="en-US" sz="2000" b="1" dirty="0">
                <a:solidFill>
                  <a:srgbClr val="CD060D"/>
                </a:solidFill>
                <a:latin typeface="Cambria"/>
                <a:cs typeface="Cambria"/>
              </a:rPr>
              <a:t> </a:t>
            </a:r>
            <a:r>
              <a:rPr lang="en-US" sz="2000" b="1" dirty="0" smtClean="0">
                <a:solidFill>
                  <a:srgbClr val="CD060D"/>
                </a:solidFill>
                <a:latin typeface="Cambria"/>
                <a:cs typeface="Cambria"/>
              </a:rPr>
              <a:t>Present history (04/01/2014 – Present)</a:t>
            </a:r>
          </a:p>
          <a:p>
            <a:pPr marL="0" indent="0">
              <a:buNone/>
            </a:pPr>
            <a:endParaRPr lang="en-US" sz="1200" dirty="0" smtClean="0">
              <a:latin typeface="Cambria"/>
              <a:cs typeface="Cambria"/>
            </a:endParaRPr>
          </a:p>
          <a:p>
            <a:pPr>
              <a:buFont typeface="Wingdings" charset="2"/>
              <a:buChar char="Ø"/>
            </a:pPr>
            <a:r>
              <a:rPr lang="en-US" sz="2000" b="1" dirty="0" smtClean="0">
                <a:latin typeface="Cambria"/>
                <a:cs typeface="Cambria"/>
              </a:rPr>
              <a:t>Ventilation standards for the control or prevention of subterranean termite in structures</a:t>
            </a:r>
          </a:p>
          <a:p>
            <a:pPr marL="0" indent="0">
              <a:buNone/>
            </a:pPr>
            <a:r>
              <a:rPr lang="en-US" sz="2400" dirty="0" smtClean="0">
                <a:latin typeface="Cambria"/>
                <a:cs typeface="Cambria"/>
              </a:rPr>
              <a:t>          </a:t>
            </a:r>
          </a:p>
          <a:p>
            <a:pPr marL="0" indent="0">
              <a:buNone/>
            </a:pPr>
            <a:endParaRPr lang="en-US" sz="2400" dirty="0">
              <a:latin typeface="Cambria"/>
              <a:cs typeface="Cambria"/>
            </a:endParaRPr>
          </a:p>
          <a:p>
            <a:endParaRPr lang="en-US" sz="2400" dirty="0">
              <a:latin typeface="Cambria"/>
              <a:cs typeface="Cambria"/>
            </a:endParaRPr>
          </a:p>
        </p:txBody>
      </p:sp>
      <p:sp>
        <p:nvSpPr>
          <p:cNvPr id="4" name="Rectangle 3"/>
          <p:cNvSpPr/>
          <p:nvPr/>
        </p:nvSpPr>
        <p:spPr>
          <a:xfrm>
            <a:off x="1294191" y="3398760"/>
            <a:ext cx="4535714" cy="1542143"/>
          </a:xfrm>
          <a:prstGeom prst="rect">
            <a:avLst/>
          </a:prstGeom>
          <a:noFill/>
          <a:ln w="190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5829905" y="3398761"/>
            <a:ext cx="1439333" cy="1542143"/>
          </a:xfrm>
          <a:prstGeom prst="rect">
            <a:avLst/>
          </a:prstGeom>
          <a:solidFill>
            <a:srgbClr val="FFFFFF"/>
          </a:solid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solidFill>
                  <a:srgbClr val="000000"/>
                </a:solidFill>
                <a:latin typeface="Cambria"/>
                <a:cs typeface="Cambria"/>
              </a:rPr>
              <a:t>Garage</a:t>
            </a:r>
            <a:endParaRPr lang="en-US" sz="1200" b="1" dirty="0">
              <a:solidFill>
                <a:srgbClr val="000000"/>
              </a:solidFill>
              <a:latin typeface="Cambria"/>
              <a:cs typeface="Cambria"/>
            </a:endParaRPr>
          </a:p>
        </p:txBody>
      </p:sp>
      <p:sp>
        <p:nvSpPr>
          <p:cNvPr id="6" name="Rectangle 5"/>
          <p:cNvSpPr/>
          <p:nvPr/>
        </p:nvSpPr>
        <p:spPr>
          <a:xfrm>
            <a:off x="5829906" y="4940903"/>
            <a:ext cx="1439332" cy="1608667"/>
          </a:xfrm>
          <a:prstGeom prst="rect">
            <a:avLst/>
          </a:prstGeom>
          <a:solidFill>
            <a:srgbClr val="FFFFFF"/>
          </a:solid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solidFill>
                  <a:srgbClr val="000000"/>
                </a:solidFill>
                <a:latin typeface="Cambria"/>
                <a:cs typeface="Cambria"/>
              </a:rPr>
              <a:t>Driveway</a:t>
            </a:r>
            <a:endParaRPr lang="en-US" sz="1200" b="1" dirty="0">
              <a:solidFill>
                <a:srgbClr val="000000"/>
              </a:solidFill>
              <a:latin typeface="Cambria"/>
              <a:cs typeface="Cambria"/>
            </a:endParaRPr>
          </a:p>
        </p:txBody>
      </p:sp>
      <p:sp>
        <p:nvSpPr>
          <p:cNvPr id="8" name="TextBox 7"/>
          <p:cNvSpPr txBox="1"/>
          <p:nvPr/>
        </p:nvSpPr>
        <p:spPr>
          <a:xfrm>
            <a:off x="5696857" y="6488668"/>
            <a:ext cx="1741714" cy="369332"/>
          </a:xfrm>
          <a:prstGeom prst="rect">
            <a:avLst/>
          </a:prstGeom>
          <a:solidFill>
            <a:srgbClr val="FFFFFF"/>
          </a:solidFill>
          <a:ln>
            <a:solidFill>
              <a:srgbClr val="FFFFFF"/>
            </a:solidFill>
          </a:ln>
        </p:spPr>
        <p:txBody>
          <a:bodyPr wrap="square" rtlCol="0">
            <a:spAutoFit/>
          </a:bodyPr>
          <a:lstStyle/>
          <a:p>
            <a:endParaRPr lang="en-US" dirty="0"/>
          </a:p>
        </p:txBody>
      </p:sp>
      <p:sp>
        <p:nvSpPr>
          <p:cNvPr id="9" name="Rectangle 8"/>
          <p:cNvSpPr/>
          <p:nvPr/>
        </p:nvSpPr>
        <p:spPr>
          <a:xfrm>
            <a:off x="1348619" y="3447142"/>
            <a:ext cx="4414761" cy="1439333"/>
          </a:xfrm>
          <a:prstGeom prst="rect">
            <a:avLst/>
          </a:prstGeom>
          <a:solidFill>
            <a:srgbClr val="FFFFFF"/>
          </a:solidFill>
          <a:ln w="190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5829905" y="3447141"/>
            <a:ext cx="1390952" cy="1493761"/>
          </a:xfrm>
          <a:prstGeom prst="rect">
            <a:avLst/>
          </a:prstGeom>
          <a:no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3289904" y="4940899"/>
            <a:ext cx="556382" cy="266095"/>
          </a:xfrm>
          <a:prstGeom prst="rect">
            <a:avLst/>
          </a:prstGeom>
          <a:no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3356428" y="4940904"/>
            <a:ext cx="435429" cy="211667"/>
          </a:xfrm>
          <a:prstGeom prst="rect">
            <a:avLst/>
          </a:prstGeom>
          <a:no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b="1" dirty="0" smtClean="0">
                <a:solidFill>
                  <a:srgbClr val="000000"/>
                </a:solidFill>
                <a:latin typeface="Cambria"/>
                <a:cs typeface="Cambria"/>
              </a:rPr>
              <a:t>DFP</a:t>
            </a:r>
            <a:endParaRPr lang="en-US" sz="1000" b="1" dirty="0">
              <a:solidFill>
                <a:srgbClr val="000000"/>
              </a:solidFill>
              <a:latin typeface="Cambria"/>
              <a:cs typeface="Cambria"/>
            </a:endParaRPr>
          </a:p>
        </p:txBody>
      </p:sp>
      <p:sp>
        <p:nvSpPr>
          <p:cNvPr id="14" name="Rectangle 13"/>
          <p:cNvSpPr/>
          <p:nvPr/>
        </p:nvSpPr>
        <p:spPr>
          <a:xfrm>
            <a:off x="3459238" y="5211764"/>
            <a:ext cx="217714" cy="618141"/>
          </a:xfrm>
          <a:prstGeom prst="rect">
            <a:avLst/>
          </a:prstGeom>
          <a:solidFill>
            <a:srgbClr val="FFFFFF"/>
          </a:solidFill>
          <a:ln w="952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3459237" y="5826880"/>
            <a:ext cx="2370667" cy="175381"/>
          </a:xfrm>
          <a:prstGeom prst="rect">
            <a:avLst/>
          </a:prstGeom>
          <a:solidFill>
            <a:srgbClr val="FFFFFF"/>
          </a:solidFill>
          <a:ln w="952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TextBox 15"/>
          <p:cNvSpPr txBox="1"/>
          <p:nvPr/>
        </p:nvSpPr>
        <p:spPr>
          <a:xfrm>
            <a:off x="3459237" y="5719158"/>
            <a:ext cx="217715" cy="215444"/>
          </a:xfrm>
          <a:prstGeom prst="rect">
            <a:avLst/>
          </a:prstGeom>
          <a:solidFill>
            <a:srgbClr val="FFFFFF"/>
          </a:solidFill>
        </p:spPr>
        <p:txBody>
          <a:bodyPr wrap="square" rtlCol="0">
            <a:spAutoFit/>
          </a:bodyPr>
          <a:lstStyle/>
          <a:p>
            <a:endParaRPr lang="en-US" sz="800" dirty="0"/>
          </a:p>
        </p:txBody>
      </p:sp>
      <p:cxnSp>
        <p:nvCxnSpPr>
          <p:cNvPr id="18" name="Straight Connector 17"/>
          <p:cNvCxnSpPr/>
          <p:nvPr/>
        </p:nvCxnSpPr>
        <p:spPr>
          <a:xfrm>
            <a:off x="3459238" y="5211764"/>
            <a:ext cx="6048" cy="790497"/>
          </a:xfrm>
          <a:prstGeom prst="line">
            <a:avLst/>
          </a:prstGeom>
          <a:ln w="1905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a:stCxn id="16" idx="3"/>
          </p:cNvCxnSpPr>
          <p:nvPr/>
        </p:nvCxnSpPr>
        <p:spPr>
          <a:xfrm flipV="1">
            <a:off x="3676952" y="5211764"/>
            <a:ext cx="0" cy="615116"/>
          </a:xfrm>
          <a:prstGeom prst="line">
            <a:avLst/>
          </a:prstGeom>
          <a:ln w="1905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3465286" y="6002261"/>
            <a:ext cx="2370667" cy="0"/>
          </a:xfrm>
          <a:prstGeom prst="line">
            <a:avLst/>
          </a:prstGeom>
          <a:ln w="1905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3683001" y="5829905"/>
            <a:ext cx="2152952" cy="0"/>
          </a:xfrm>
          <a:prstGeom prst="line">
            <a:avLst/>
          </a:prstGeom>
          <a:ln w="1905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3791857" y="3241524"/>
            <a:ext cx="2044096" cy="604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H="1">
            <a:off x="1294191" y="3241524"/>
            <a:ext cx="1995713"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V="1">
            <a:off x="1124857" y="3398760"/>
            <a:ext cx="0" cy="53219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1124857" y="4311952"/>
            <a:ext cx="0" cy="62895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3356428" y="3103024"/>
            <a:ext cx="380332" cy="276999"/>
          </a:xfrm>
          <a:prstGeom prst="rect">
            <a:avLst/>
          </a:prstGeom>
          <a:noFill/>
        </p:spPr>
        <p:txBody>
          <a:bodyPr wrap="none" rtlCol="0">
            <a:spAutoFit/>
          </a:bodyPr>
          <a:lstStyle/>
          <a:p>
            <a:r>
              <a:rPr lang="en-US" sz="1200" b="1" dirty="0" smtClean="0">
                <a:solidFill>
                  <a:srgbClr val="000000"/>
                </a:solidFill>
              </a:rPr>
              <a:t>60’</a:t>
            </a:r>
            <a:endParaRPr lang="en-US" sz="1200" b="1" dirty="0">
              <a:solidFill>
                <a:srgbClr val="000000"/>
              </a:solidFill>
            </a:endParaRPr>
          </a:p>
        </p:txBody>
      </p:sp>
      <p:sp>
        <p:nvSpPr>
          <p:cNvPr id="37" name="TextBox 36"/>
          <p:cNvSpPr txBox="1"/>
          <p:nvPr/>
        </p:nvSpPr>
        <p:spPr>
          <a:xfrm>
            <a:off x="946993" y="3973286"/>
            <a:ext cx="486293" cy="276999"/>
          </a:xfrm>
          <a:prstGeom prst="rect">
            <a:avLst/>
          </a:prstGeom>
          <a:noFill/>
        </p:spPr>
        <p:txBody>
          <a:bodyPr wrap="square" rtlCol="0">
            <a:spAutoFit/>
          </a:bodyPr>
          <a:lstStyle/>
          <a:p>
            <a:r>
              <a:rPr lang="en-US" sz="1200" b="1" dirty="0" smtClean="0"/>
              <a:t>25’</a:t>
            </a:r>
            <a:endParaRPr lang="en-US" sz="1200" b="1" dirty="0"/>
          </a:p>
        </p:txBody>
      </p:sp>
      <p:sp>
        <p:nvSpPr>
          <p:cNvPr id="50" name="TextBox 49"/>
          <p:cNvSpPr txBox="1"/>
          <p:nvPr/>
        </p:nvSpPr>
        <p:spPr>
          <a:xfrm>
            <a:off x="7704667" y="5319015"/>
            <a:ext cx="982133" cy="276999"/>
          </a:xfrm>
          <a:prstGeom prst="rect">
            <a:avLst/>
          </a:prstGeom>
          <a:solidFill>
            <a:srgbClr val="FFFFFF"/>
          </a:solidFill>
          <a:ln>
            <a:solidFill>
              <a:schemeClr val="bg1"/>
            </a:solidFill>
          </a:ln>
        </p:spPr>
        <p:txBody>
          <a:bodyPr wrap="square" rtlCol="0">
            <a:spAutoFit/>
          </a:bodyPr>
          <a:lstStyle/>
          <a:p>
            <a:endParaRPr lang="en-US" sz="1200" dirty="0"/>
          </a:p>
        </p:txBody>
      </p:sp>
      <p:sp>
        <p:nvSpPr>
          <p:cNvPr id="51" name="TextBox 50"/>
          <p:cNvSpPr txBox="1"/>
          <p:nvPr/>
        </p:nvSpPr>
        <p:spPr>
          <a:xfrm>
            <a:off x="8303381" y="4976161"/>
            <a:ext cx="456809" cy="461665"/>
          </a:xfrm>
          <a:prstGeom prst="rect">
            <a:avLst/>
          </a:prstGeom>
          <a:solidFill>
            <a:srgbClr val="FFFFFF"/>
          </a:solidFill>
          <a:ln>
            <a:solidFill>
              <a:srgbClr val="FFFFFF"/>
            </a:solidFill>
          </a:ln>
        </p:spPr>
        <p:txBody>
          <a:bodyPr wrap="square" rtlCol="0">
            <a:spAutoFit/>
          </a:bodyPr>
          <a:lstStyle/>
          <a:p>
            <a:endParaRPr lang="en-US" sz="2400" dirty="0"/>
          </a:p>
        </p:txBody>
      </p:sp>
      <p:sp>
        <p:nvSpPr>
          <p:cNvPr id="17" name="TextBox 16"/>
          <p:cNvSpPr txBox="1"/>
          <p:nvPr/>
        </p:nvSpPr>
        <p:spPr>
          <a:xfrm>
            <a:off x="1294191" y="1718029"/>
            <a:ext cx="5995674" cy="1384995"/>
          </a:xfrm>
          <a:prstGeom prst="rect">
            <a:avLst/>
          </a:prstGeom>
          <a:noFill/>
          <a:ln w="38100" cmpd="sng">
            <a:noFill/>
          </a:ln>
        </p:spPr>
        <p:txBody>
          <a:bodyPr wrap="square" rtlCol="0">
            <a:spAutoFit/>
          </a:bodyPr>
          <a:lstStyle/>
          <a:p>
            <a:pPr marL="285750" indent="-285750" algn="ctr">
              <a:buFont typeface="Arial"/>
              <a:buChar char="•"/>
            </a:pPr>
            <a:endParaRPr lang="en-US" sz="2000" b="1" dirty="0" smtClean="0">
              <a:solidFill>
                <a:srgbClr val="CD060D"/>
              </a:solidFill>
              <a:latin typeface="Cambria"/>
              <a:cs typeface="Cambria"/>
            </a:endParaRPr>
          </a:p>
          <a:p>
            <a:pPr algn="ctr"/>
            <a:r>
              <a:rPr lang="en-US" sz="4400" b="1" dirty="0" smtClean="0">
                <a:latin typeface="Cambria"/>
                <a:cs typeface="Cambria"/>
              </a:rPr>
              <a:t>None required!</a:t>
            </a:r>
          </a:p>
          <a:p>
            <a:pPr marL="285750" indent="-285750" algn="ctr">
              <a:buFont typeface="Arial"/>
              <a:buChar char="•"/>
            </a:pPr>
            <a:endParaRPr lang="en-US" sz="2000" b="1" dirty="0">
              <a:solidFill>
                <a:srgbClr val="CD060D"/>
              </a:solidFill>
              <a:latin typeface="Cambria"/>
              <a:cs typeface="Cambria"/>
            </a:endParaRPr>
          </a:p>
        </p:txBody>
      </p:sp>
      <p:sp>
        <p:nvSpPr>
          <p:cNvPr id="32" name="Rectangle 31"/>
          <p:cNvSpPr/>
          <p:nvPr/>
        </p:nvSpPr>
        <p:spPr>
          <a:xfrm>
            <a:off x="1348619" y="3447142"/>
            <a:ext cx="4414759" cy="1429656"/>
          </a:xfrm>
          <a:prstGeom prst="rect">
            <a:avLst/>
          </a:prstGeom>
          <a:solidFill>
            <a:schemeClr val="accent6">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p:cNvSpPr/>
          <p:nvPr/>
        </p:nvSpPr>
        <p:spPr>
          <a:xfrm>
            <a:off x="3459238" y="5211764"/>
            <a:ext cx="223764" cy="48381"/>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p:nvPr/>
        </p:nvSpPr>
        <p:spPr>
          <a:xfrm>
            <a:off x="3453188" y="5260146"/>
            <a:ext cx="223764" cy="5887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p:cNvSpPr/>
          <p:nvPr/>
        </p:nvSpPr>
        <p:spPr>
          <a:xfrm>
            <a:off x="3467706" y="5319016"/>
            <a:ext cx="209246" cy="4838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866817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90562"/>
          </a:xfrm>
        </p:spPr>
        <p:txBody>
          <a:bodyPr>
            <a:normAutofit/>
          </a:bodyPr>
          <a:lstStyle/>
          <a:p>
            <a:r>
              <a:rPr lang="en-US" sz="2400" b="1" dirty="0" smtClean="0">
                <a:latin typeface="Cambria"/>
                <a:cs typeface="Cambria"/>
              </a:rPr>
              <a:t>However…</a:t>
            </a:r>
            <a:endParaRPr lang="en-US" sz="2400" b="1" dirty="0">
              <a:latin typeface="Cambria"/>
              <a:cs typeface="Cambria"/>
            </a:endParaRPr>
          </a:p>
        </p:txBody>
      </p:sp>
      <p:sp>
        <p:nvSpPr>
          <p:cNvPr id="3" name="Content Placeholder 2"/>
          <p:cNvSpPr>
            <a:spLocks noGrp="1"/>
          </p:cNvSpPr>
          <p:nvPr>
            <p:ph idx="1"/>
          </p:nvPr>
        </p:nvSpPr>
        <p:spPr>
          <a:xfrm>
            <a:off x="457200" y="965200"/>
            <a:ext cx="8229600" cy="5672667"/>
          </a:xfrm>
        </p:spPr>
        <p:txBody>
          <a:bodyPr>
            <a:normAutofit fontScale="92500"/>
          </a:bodyPr>
          <a:lstStyle/>
          <a:p>
            <a:pPr>
              <a:buFont typeface="Wingdings" charset="2"/>
              <a:buChar char="u"/>
            </a:pPr>
            <a:r>
              <a:rPr lang="en-US" sz="2200" dirty="0">
                <a:latin typeface="Cambria"/>
                <a:cs typeface="Cambria"/>
              </a:rPr>
              <a:t>A</a:t>
            </a:r>
            <a:r>
              <a:rPr lang="en-US" sz="2200" dirty="0" smtClean="0">
                <a:latin typeface="Cambria"/>
                <a:cs typeface="Cambria"/>
              </a:rPr>
              <a:t>dequate ventilation of a crawlspace is required for both the control </a:t>
            </a:r>
          </a:p>
          <a:p>
            <a:pPr marL="0" indent="0">
              <a:buNone/>
            </a:pPr>
            <a:r>
              <a:rPr lang="en-US" sz="2200" dirty="0">
                <a:latin typeface="Cambria"/>
                <a:cs typeface="Cambria"/>
              </a:rPr>
              <a:t> </a:t>
            </a:r>
            <a:r>
              <a:rPr lang="en-US" sz="2200" dirty="0" smtClean="0">
                <a:latin typeface="Cambria"/>
                <a:cs typeface="Cambria"/>
              </a:rPr>
              <a:t>     and/or prevention of wood destroying beetles and wood decay  fungi </a:t>
            </a:r>
          </a:p>
          <a:p>
            <a:pPr marL="0" indent="0">
              <a:buNone/>
            </a:pPr>
            <a:endParaRPr lang="en-US" sz="1500" dirty="0">
              <a:latin typeface="Cambria"/>
              <a:cs typeface="Cambria"/>
            </a:endParaRPr>
          </a:p>
          <a:p>
            <a:pPr>
              <a:buFont typeface="Wingdings" charset="2"/>
              <a:buChar char="u"/>
            </a:pPr>
            <a:r>
              <a:rPr lang="en-US" sz="2200" dirty="0" smtClean="0">
                <a:latin typeface="Cambria"/>
                <a:cs typeface="Cambria"/>
              </a:rPr>
              <a:t>Ventilation of </a:t>
            </a:r>
            <a:r>
              <a:rPr lang="en-US" sz="2200" dirty="0">
                <a:latin typeface="Cambria"/>
                <a:cs typeface="Cambria"/>
              </a:rPr>
              <a:t>the under-floor space between the bottom of the floor </a:t>
            </a:r>
            <a:endParaRPr lang="en-US" sz="2200" dirty="0" smtClean="0">
              <a:latin typeface="Cambria"/>
              <a:cs typeface="Cambria"/>
            </a:endParaRPr>
          </a:p>
          <a:p>
            <a:pPr marL="0" indent="0">
              <a:buNone/>
            </a:pPr>
            <a:r>
              <a:rPr lang="en-US" sz="2200" dirty="0">
                <a:latin typeface="Cambria"/>
                <a:cs typeface="Cambria"/>
              </a:rPr>
              <a:t> </a:t>
            </a:r>
            <a:r>
              <a:rPr lang="en-US" sz="2200" dirty="0" smtClean="0">
                <a:latin typeface="Cambria"/>
                <a:cs typeface="Cambria"/>
              </a:rPr>
              <a:t>     joists and </a:t>
            </a:r>
            <a:r>
              <a:rPr lang="en-US" sz="2200" dirty="0">
                <a:latin typeface="Cambria"/>
                <a:cs typeface="Cambria"/>
              </a:rPr>
              <a:t>earth </a:t>
            </a:r>
            <a:r>
              <a:rPr lang="en-US" sz="2200" dirty="0" smtClean="0">
                <a:latin typeface="Cambria"/>
                <a:cs typeface="Cambria"/>
              </a:rPr>
              <a:t>must meet the </a:t>
            </a:r>
            <a:r>
              <a:rPr lang="en-US" sz="2200" dirty="0">
                <a:latin typeface="Cambria"/>
                <a:cs typeface="Cambria"/>
              </a:rPr>
              <a:t>current requirements of the </a:t>
            </a:r>
            <a:endParaRPr lang="en-US" sz="2200" dirty="0" smtClean="0">
              <a:latin typeface="Cambria"/>
              <a:cs typeface="Cambria"/>
            </a:endParaRPr>
          </a:p>
          <a:p>
            <a:pPr marL="0" indent="0">
              <a:buNone/>
            </a:pPr>
            <a:r>
              <a:rPr lang="en-US" sz="2200" dirty="0">
                <a:latin typeface="Cambria"/>
                <a:cs typeface="Cambria"/>
              </a:rPr>
              <a:t> </a:t>
            </a:r>
            <a:r>
              <a:rPr lang="en-US" sz="2200" dirty="0" smtClean="0">
                <a:latin typeface="Cambria"/>
                <a:cs typeface="Cambria"/>
              </a:rPr>
              <a:t>     International Residential </a:t>
            </a:r>
            <a:r>
              <a:rPr lang="en-US" sz="2200" dirty="0">
                <a:latin typeface="Cambria"/>
                <a:cs typeface="Cambria"/>
              </a:rPr>
              <a:t>Building Code, the latest edition as adopted </a:t>
            </a:r>
            <a:endParaRPr lang="en-US" sz="2200" dirty="0" smtClean="0">
              <a:latin typeface="Cambria"/>
              <a:cs typeface="Cambria"/>
            </a:endParaRPr>
          </a:p>
          <a:p>
            <a:pPr marL="0" indent="0">
              <a:buNone/>
            </a:pPr>
            <a:r>
              <a:rPr lang="en-US" sz="2200" dirty="0">
                <a:latin typeface="Cambria"/>
                <a:cs typeface="Cambria"/>
              </a:rPr>
              <a:t> </a:t>
            </a:r>
            <a:r>
              <a:rPr lang="en-US" sz="2200" dirty="0" smtClean="0">
                <a:latin typeface="Cambria"/>
                <a:cs typeface="Cambria"/>
              </a:rPr>
              <a:t>     and </a:t>
            </a:r>
            <a:r>
              <a:rPr lang="en-US" sz="2200" dirty="0">
                <a:latin typeface="Cambria"/>
                <a:cs typeface="Cambria"/>
              </a:rPr>
              <a:t>amended </a:t>
            </a:r>
            <a:r>
              <a:rPr lang="en-US" sz="2200" dirty="0" smtClean="0">
                <a:latin typeface="Cambria"/>
                <a:cs typeface="Cambria"/>
              </a:rPr>
              <a:t>by the </a:t>
            </a:r>
            <a:r>
              <a:rPr lang="en-US" sz="2200" dirty="0">
                <a:latin typeface="Cambria"/>
                <a:cs typeface="Cambria"/>
              </a:rPr>
              <a:t>Georgia Department of Community </a:t>
            </a:r>
            <a:r>
              <a:rPr lang="en-US" sz="2200" dirty="0" smtClean="0">
                <a:latin typeface="Cambria"/>
                <a:cs typeface="Cambria"/>
              </a:rPr>
              <a:t>Affairs.  We </a:t>
            </a:r>
          </a:p>
          <a:p>
            <a:pPr marL="0" indent="0">
              <a:buNone/>
            </a:pPr>
            <a:r>
              <a:rPr lang="en-US" sz="2200" dirty="0">
                <a:latin typeface="Cambria"/>
                <a:cs typeface="Cambria"/>
              </a:rPr>
              <a:t> </a:t>
            </a:r>
            <a:r>
              <a:rPr lang="en-US" sz="2200" dirty="0" smtClean="0">
                <a:latin typeface="Cambria"/>
                <a:cs typeface="Cambria"/>
              </a:rPr>
              <a:t>     need to be able to determine how many square feet of ventilation to </a:t>
            </a:r>
          </a:p>
          <a:p>
            <a:pPr marL="0" indent="0">
              <a:buNone/>
            </a:pPr>
            <a:r>
              <a:rPr lang="en-US" sz="2200" dirty="0">
                <a:latin typeface="Cambria"/>
                <a:cs typeface="Cambria"/>
              </a:rPr>
              <a:t> </a:t>
            </a:r>
            <a:r>
              <a:rPr lang="en-US" sz="2200" dirty="0" smtClean="0">
                <a:latin typeface="Cambria"/>
                <a:cs typeface="Cambria"/>
              </a:rPr>
              <a:t>     the outside that a structure needs to meet those standards if we chose </a:t>
            </a:r>
          </a:p>
          <a:p>
            <a:pPr marL="0" indent="0">
              <a:buNone/>
            </a:pPr>
            <a:r>
              <a:rPr lang="en-US" sz="2200" dirty="0">
                <a:latin typeface="Cambria"/>
                <a:cs typeface="Cambria"/>
              </a:rPr>
              <a:t> </a:t>
            </a:r>
            <a:r>
              <a:rPr lang="en-US" sz="2200" dirty="0" smtClean="0">
                <a:latin typeface="Cambria"/>
                <a:cs typeface="Cambria"/>
              </a:rPr>
              <a:t>     to provide treatment for wood boring beetles or wood decay fungi if </a:t>
            </a:r>
          </a:p>
          <a:p>
            <a:pPr marL="0" indent="0">
              <a:buNone/>
            </a:pPr>
            <a:r>
              <a:rPr lang="en-US" sz="2200" dirty="0">
                <a:latin typeface="Cambria"/>
                <a:cs typeface="Cambria"/>
              </a:rPr>
              <a:t> </a:t>
            </a:r>
            <a:r>
              <a:rPr lang="en-US" sz="2200" dirty="0" smtClean="0">
                <a:latin typeface="Cambria"/>
                <a:cs typeface="Cambria"/>
              </a:rPr>
              <a:t>     we do not elect one of the 3 “no vents to the exterior” options.</a:t>
            </a:r>
          </a:p>
          <a:p>
            <a:pPr marL="0" indent="0">
              <a:buNone/>
            </a:pPr>
            <a:endParaRPr lang="en-US" sz="1500" dirty="0">
              <a:latin typeface="Cambria"/>
              <a:cs typeface="Cambria"/>
            </a:endParaRPr>
          </a:p>
          <a:p>
            <a:pPr>
              <a:buFont typeface="Wingdings" charset="2"/>
              <a:buChar char="u"/>
            </a:pPr>
            <a:r>
              <a:rPr lang="en-US" sz="2000" dirty="0" smtClean="0">
                <a:latin typeface="Cambria"/>
                <a:cs typeface="Cambria"/>
              </a:rPr>
              <a:t>In addition, the vents must meet certain standards</a:t>
            </a:r>
          </a:p>
          <a:p>
            <a:pPr marL="0" indent="0">
              <a:buNone/>
            </a:pPr>
            <a:endParaRPr lang="en-US" sz="1500" dirty="0">
              <a:latin typeface="Cambria"/>
              <a:cs typeface="Cambria"/>
            </a:endParaRPr>
          </a:p>
          <a:p>
            <a:pPr>
              <a:buFont typeface="Wingdings" charset="2"/>
              <a:buChar char="u"/>
            </a:pPr>
            <a:r>
              <a:rPr lang="en-US" sz="2000" dirty="0" smtClean="0">
                <a:latin typeface="Cambria"/>
                <a:cs typeface="Cambria"/>
              </a:rPr>
              <a:t>Also, if you use a polyethylene vapor retarder, it must meet certain </a:t>
            </a:r>
          </a:p>
          <a:p>
            <a:pPr marL="0" indent="0">
              <a:buNone/>
            </a:pPr>
            <a:r>
              <a:rPr lang="en-US" sz="2000" dirty="0">
                <a:latin typeface="Cambria"/>
                <a:cs typeface="Cambria"/>
              </a:rPr>
              <a:t> </a:t>
            </a:r>
            <a:r>
              <a:rPr lang="en-US" sz="2000" dirty="0" smtClean="0">
                <a:latin typeface="Cambria"/>
                <a:cs typeface="Cambria"/>
              </a:rPr>
              <a:t>     standards </a:t>
            </a:r>
            <a:endParaRPr lang="en-US" sz="2000" dirty="0">
              <a:latin typeface="Cambria"/>
              <a:cs typeface="Cambria"/>
            </a:endParaRPr>
          </a:p>
        </p:txBody>
      </p:sp>
    </p:spTree>
    <p:extLst>
      <p:ext uri="{BB962C8B-B14F-4D97-AF65-F5344CB8AC3E}">
        <p14:creationId xmlns:p14="http://schemas.microsoft.com/office/powerpoint/2010/main" val="4016287321"/>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73"/>
            <a:ext cx="8229600" cy="871795"/>
          </a:xfrm>
        </p:spPr>
        <p:txBody>
          <a:bodyPr>
            <a:normAutofit/>
          </a:bodyPr>
          <a:lstStyle/>
          <a:p>
            <a:r>
              <a:rPr lang="en-US" sz="2400" b="1" dirty="0" smtClean="0">
                <a:latin typeface="Cambria"/>
                <a:cs typeface="Cambria"/>
              </a:rPr>
              <a:t>Ventilation Openings</a:t>
            </a:r>
            <a:endParaRPr lang="en-US" sz="2400" b="1" dirty="0">
              <a:latin typeface="Cambria"/>
              <a:cs typeface="Cambria"/>
            </a:endParaRPr>
          </a:p>
        </p:txBody>
      </p:sp>
      <p:sp>
        <p:nvSpPr>
          <p:cNvPr id="3" name="Content Placeholder 2"/>
          <p:cNvSpPr>
            <a:spLocks noGrp="1"/>
          </p:cNvSpPr>
          <p:nvPr>
            <p:ph idx="1"/>
          </p:nvPr>
        </p:nvSpPr>
        <p:spPr>
          <a:xfrm>
            <a:off x="457200" y="885568"/>
            <a:ext cx="8229600" cy="4890488"/>
          </a:xfrm>
        </p:spPr>
        <p:txBody>
          <a:bodyPr>
            <a:normAutofit/>
          </a:bodyPr>
          <a:lstStyle/>
          <a:p>
            <a:pPr>
              <a:buFont typeface="Wingdings" charset="2"/>
              <a:buChar char="u"/>
            </a:pPr>
            <a:r>
              <a:rPr lang="en-US" sz="2000" dirty="0" smtClean="0"/>
              <a:t>  </a:t>
            </a:r>
            <a:r>
              <a:rPr lang="en-US" sz="2000" dirty="0" smtClean="0">
                <a:latin typeface="Cambria"/>
                <a:cs typeface="Cambria"/>
              </a:rPr>
              <a:t>Ventilation </a:t>
            </a:r>
            <a:r>
              <a:rPr lang="en-US" sz="2000" dirty="0">
                <a:latin typeface="Cambria"/>
                <a:cs typeface="Cambria"/>
              </a:rPr>
              <a:t>openings shall be covered </a:t>
            </a:r>
            <a:r>
              <a:rPr lang="en-US" sz="2000" dirty="0" smtClean="0">
                <a:latin typeface="Cambria"/>
                <a:cs typeface="Cambria"/>
              </a:rPr>
              <a:t>for </a:t>
            </a:r>
            <a:r>
              <a:rPr lang="en-US" sz="2000" dirty="0">
                <a:latin typeface="Cambria"/>
                <a:cs typeface="Cambria"/>
              </a:rPr>
              <a:t>their height and width with </a:t>
            </a:r>
            <a:endParaRPr lang="en-US" sz="2000" dirty="0" smtClean="0">
              <a:latin typeface="Cambria"/>
              <a:cs typeface="Cambria"/>
            </a:endParaRPr>
          </a:p>
          <a:p>
            <a:pPr marL="0" indent="0">
              <a:buNone/>
            </a:pPr>
            <a:r>
              <a:rPr lang="en-US" sz="2000" dirty="0">
                <a:latin typeface="Cambria"/>
                <a:cs typeface="Cambria"/>
              </a:rPr>
              <a:t> </a:t>
            </a:r>
            <a:r>
              <a:rPr lang="en-US" sz="2000" dirty="0" smtClean="0">
                <a:latin typeface="Cambria"/>
                <a:cs typeface="Cambria"/>
              </a:rPr>
              <a:t>       any of the </a:t>
            </a:r>
            <a:r>
              <a:rPr lang="en-US" sz="2000" dirty="0">
                <a:latin typeface="Cambria"/>
                <a:cs typeface="Cambria"/>
              </a:rPr>
              <a:t>following materials provided that </a:t>
            </a:r>
            <a:r>
              <a:rPr lang="en-US" sz="2000" dirty="0" smtClean="0">
                <a:latin typeface="Cambria"/>
                <a:cs typeface="Cambria"/>
              </a:rPr>
              <a:t>the </a:t>
            </a:r>
            <a:r>
              <a:rPr lang="en-US" sz="2000" dirty="0">
                <a:latin typeface="Cambria"/>
                <a:cs typeface="Cambria"/>
              </a:rPr>
              <a:t>least dimension of the </a:t>
            </a:r>
            <a:endParaRPr lang="en-US" sz="2000" dirty="0" smtClean="0">
              <a:latin typeface="Cambria"/>
              <a:cs typeface="Cambria"/>
            </a:endParaRPr>
          </a:p>
          <a:p>
            <a:pPr marL="0" indent="0">
              <a:buNone/>
            </a:pPr>
            <a:r>
              <a:rPr lang="en-US" sz="2000" dirty="0">
                <a:latin typeface="Cambria"/>
                <a:cs typeface="Cambria"/>
              </a:rPr>
              <a:t> </a:t>
            </a:r>
            <a:r>
              <a:rPr lang="en-US" sz="2000" dirty="0" smtClean="0">
                <a:latin typeface="Cambria"/>
                <a:cs typeface="Cambria"/>
              </a:rPr>
              <a:t>       covering shall </a:t>
            </a:r>
            <a:r>
              <a:rPr lang="en-US" sz="2000" dirty="0">
                <a:latin typeface="Cambria"/>
                <a:cs typeface="Cambria"/>
              </a:rPr>
              <a:t>not exceed 1/4 inch (6.4 mm):</a:t>
            </a:r>
          </a:p>
          <a:p>
            <a:pPr>
              <a:buFont typeface="Wingdings" charset="2"/>
              <a:buChar char="u"/>
            </a:pPr>
            <a:endParaRPr lang="en-US" sz="2000" dirty="0">
              <a:latin typeface="Cambria"/>
              <a:cs typeface="Cambria"/>
            </a:endParaRPr>
          </a:p>
        </p:txBody>
      </p:sp>
      <p:sp>
        <p:nvSpPr>
          <p:cNvPr id="5" name="TextBox 4"/>
          <p:cNvSpPr txBox="1"/>
          <p:nvPr/>
        </p:nvSpPr>
        <p:spPr>
          <a:xfrm>
            <a:off x="926756" y="2416432"/>
            <a:ext cx="7599405" cy="6155532"/>
          </a:xfrm>
          <a:prstGeom prst="rect">
            <a:avLst/>
          </a:prstGeom>
          <a:noFill/>
        </p:spPr>
        <p:txBody>
          <a:bodyPr wrap="square" rtlCol="0">
            <a:spAutoFit/>
          </a:bodyPr>
          <a:lstStyle/>
          <a:p>
            <a:pPr marL="285750" indent="-285750">
              <a:buFont typeface="Arial"/>
              <a:buChar char="•"/>
            </a:pPr>
            <a:r>
              <a:rPr lang="en-US" sz="2000" dirty="0" smtClean="0">
                <a:latin typeface="Cambria"/>
                <a:cs typeface="Cambria"/>
              </a:rPr>
              <a:t>Perforated sheet metal plates shall not </a:t>
            </a:r>
          </a:p>
          <a:p>
            <a:r>
              <a:rPr lang="en-US" sz="2000" dirty="0">
                <a:latin typeface="Cambria"/>
                <a:cs typeface="Cambria"/>
              </a:rPr>
              <a:t> </a:t>
            </a:r>
            <a:r>
              <a:rPr lang="en-US" sz="2000" dirty="0" smtClean="0">
                <a:latin typeface="Cambria"/>
                <a:cs typeface="Cambria"/>
              </a:rPr>
              <a:t>     be less than 0.070 inch (1.8 mm) thick</a:t>
            </a:r>
          </a:p>
          <a:p>
            <a:endParaRPr lang="en-US" sz="2400" dirty="0">
              <a:latin typeface="Cambria"/>
              <a:cs typeface="Cambria"/>
            </a:endParaRPr>
          </a:p>
          <a:p>
            <a:endParaRPr lang="en-US" sz="1200" dirty="0">
              <a:latin typeface="Cambria"/>
              <a:cs typeface="Cambria"/>
            </a:endParaRPr>
          </a:p>
          <a:p>
            <a:pPr marL="285750" indent="-285750">
              <a:buFont typeface="Arial"/>
              <a:buChar char="•"/>
            </a:pPr>
            <a:r>
              <a:rPr lang="en-US" sz="2000" dirty="0" smtClean="0">
                <a:latin typeface="Cambria"/>
                <a:cs typeface="Cambria"/>
              </a:rPr>
              <a:t>Expanded sheet metal plates shall not </a:t>
            </a:r>
          </a:p>
          <a:p>
            <a:r>
              <a:rPr lang="en-US" sz="2000" dirty="0">
                <a:latin typeface="Cambria"/>
                <a:cs typeface="Cambria"/>
              </a:rPr>
              <a:t> </a:t>
            </a:r>
            <a:r>
              <a:rPr lang="en-US" sz="2000" dirty="0" smtClean="0">
                <a:latin typeface="Cambria"/>
                <a:cs typeface="Cambria"/>
              </a:rPr>
              <a:t>     be less than 0.047 inch (1.2 mm) thick</a:t>
            </a:r>
          </a:p>
          <a:p>
            <a:endParaRPr lang="en-US" sz="1200" dirty="0" smtClean="0">
              <a:latin typeface="Cambria"/>
              <a:cs typeface="Cambria"/>
            </a:endParaRPr>
          </a:p>
          <a:p>
            <a:endParaRPr lang="en-US" sz="2400" dirty="0">
              <a:latin typeface="Cambria"/>
              <a:cs typeface="Cambria"/>
            </a:endParaRPr>
          </a:p>
          <a:p>
            <a:pPr marL="285750" indent="-285750">
              <a:buFont typeface="Arial"/>
              <a:buChar char="•"/>
            </a:pPr>
            <a:r>
              <a:rPr lang="en-US" sz="2000" dirty="0" smtClean="0">
                <a:latin typeface="Cambria"/>
                <a:cs typeface="Cambria"/>
              </a:rPr>
              <a:t>Cast-</a:t>
            </a:r>
            <a:r>
              <a:rPr lang="en-US" sz="2000" dirty="0">
                <a:latin typeface="Cambria"/>
                <a:cs typeface="Cambria"/>
              </a:rPr>
              <a:t>i</a:t>
            </a:r>
            <a:r>
              <a:rPr lang="en-US" sz="2000" dirty="0" smtClean="0">
                <a:latin typeface="Cambria"/>
                <a:cs typeface="Cambria"/>
              </a:rPr>
              <a:t>ron grill or grating</a:t>
            </a:r>
          </a:p>
          <a:p>
            <a:endParaRPr lang="en-US" sz="2400" dirty="0" smtClean="0">
              <a:latin typeface="Cambria"/>
              <a:cs typeface="Cambria"/>
            </a:endParaRPr>
          </a:p>
          <a:p>
            <a:endParaRPr lang="en-US" sz="1200" dirty="0" smtClean="0">
              <a:latin typeface="Cambria"/>
              <a:cs typeface="Cambria"/>
            </a:endParaRPr>
          </a:p>
          <a:p>
            <a:pPr marL="342900" indent="-342900">
              <a:buFont typeface="Arial"/>
              <a:buChar char="•"/>
            </a:pPr>
            <a:r>
              <a:rPr lang="en-US" sz="2000" dirty="0" smtClean="0">
                <a:latin typeface="Cambria"/>
                <a:cs typeface="Cambria"/>
              </a:rPr>
              <a:t>Extruded load-bearing brick vents</a:t>
            </a:r>
          </a:p>
          <a:p>
            <a:pPr marL="342900" indent="-342900">
              <a:buFont typeface="Arial"/>
              <a:buChar char="•"/>
            </a:pPr>
            <a:endParaRPr lang="en-US" sz="2000" dirty="0">
              <a:latin typeface="Cambria"/>
              <a:cs typeface="Cambria"/>
            </a:endParaRPr>
          </a:p>
          <a:p>
            <a:pPr marL="285750" indent="-285750">
              <a:buFont typeface="Arial"/>
              <a:buChar char="•"/>
            </a:pPr>
            <a:endParaRPr lang="en-US" dirty="0" smtClean="0">
              <a:latin typeface="Cambria"/>
              <a:cs typeface="Cambria"/>
            </a:endParaRPr>
          </a:p>
          <a:p>
            <a:pPr marL="285750" indent="-285750">
              <a:buFont typeface="Arial"/>
              <a:buChar char="•"/>
            </a:pPr>
            <a:endParaRPr lang="en-US" dirty="0" smtClean="0">
              <a:latin typeface="Cambria"/>
              <a:cs typeface="Cambria"/>
            </a:endParaRPr>
          </a:p>
          <a:p>
            <a:endParaRPr lang="en-US" dirty="0" smtClean="0">
              <a:latin typeface="Cambria"/>
              <a:cs typeface="Cambria"/>
            </a:endParaRPr>
          </a:p>
          <a:p>
            <a:pPr marL="285750" indent="-285750">
              <a:buFont typeface="Arial"/>
              <a:buChar char="•"/>
            </a:pPr>
            <a:endParaRPr lang="en-US" dirty="0">
              <a:latin typeface="Cambria"/>
              <a:cs typeface="Cambria"/>
            </a:endParaRPr>
          </a:p>
          <a:p>
            <a:pPr marL="285750" indent="-285750">
              <a:buFont typeface="Arial"/>
              <a:buChar char="•"/>
            </a:pPr>
            <a:endParaRPr lang="en-US" dirty="0" smtClean="0">
              <a:latin typeface="Cambria"/>
              <a:cs typeface="Cambria"/>
            </a:endParaRPr>
          </a:p>
          <a:p>
            <a:pPr marL="285750" indent="-285750">
              <a:buFont typeface="Arial"/>
              <a:buChar char="•"/>
            </a:pPr>
            <a:endParaRPr lang="en-US" dirty="0">
              <a:latin typeface="Cambria"/>
              <a:cs typeface="Cambria"/>
            </a:endParaRPr>
          </a:p>
          <a:p>
            <a:pPr marL="285750" indent="-285750">
              <a:buFont typeface="Arial"/>
              <a:buChar char="•"/>
            </a:pPr>
            <a:endParaRPr lang="en-US" dirty="0" smtClean="0">
              <a:latin typeface="Cambria"/>
              <a:cs typeface="Cambria"/>
            </a:endParaRPr>
          </a:p>
          <a:p>
            <a:pPr marL="285750" indent="-285750">
              <a:buFont typeface="Arial"/>
              <a:buChar char="•"/>
            </a:pPr>
            <a:endParaRPr lang="en-US" dirty="0">
              <a:latin typeface="Cambria"/>
              <a:cs typeface="Cambria"/>
            </a:endParaRPr>
          </a:p>
        </p:txBody>
      </p:sp>
      <p:pic>
        <p:nvPicPr>
          <p:cNvPr id="7" name="Content Placeholder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47945" y="2121244"/>
            <a:ext cx="1836301" cy="1225731"/>
          </a:xfrm>
          <a:prstGeom prst="rect">
            <a:avLst/>
          </a:prstGeom>
        </p:spPr>
      </p:pic>
      <p:pic>
        <p:nvPicPr>
          <p:cNvPr id="9" name="Content Placeholder 3"/>
          <p:cNvPicPr>
            <a:picLocks noChangeAspect="1"/>
          </p:cNvPicPr>
          <p:nvPr/>
        </p:nvPicPr>
        <p:blipFill rotWithShape="1">
          <a:blip r:embed="rId3" cstate="print">
            <a:extLst>
              <a:ext uri="{28A0092B-C50C-407E-A947-70E740481C1C}">
                <a14:useLocalDpi xmlns:a14="http://schemas.microsoft.com/office/drawing/2010/main" val="0"/>
              </a:ext>
            </a:extLst>
          </a:blip>
          <a:srcRect b="23633"/>
          <a:stretch/>
        </p:blipFill>
        <p:spPr>
          <a:xfrm>
            <a:off x="6411782" y="3594551"/>
            <a:ext cx="1109451" cy="629538"/>
          </a:xfrm>
          <a:prstGeom prst="rect">
            <a:avLst/>
          </a:prstGeom>
        </p:spPr>
      </p:pic>
      <p:pic>
        <p:nvPicPr>
          <p:cNvPr id="10" name="Content Placeholder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11279" y="4484488"/>
            <a:ext cx="1242927" cy="828618"/>
          </a:xfrm>
          <a:prstGeom prst="rect">
            <a:avLst/>
          </a:prstGeom>
        </p:spPr>
      </p:pic>
      <p:pic>
        <p:nvPicPr>
          <p:cNvPr id="11" name="Content Placeholder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84252" y="4561744"/>
            <a:ext cx="859979" cy="644984"/>
          </a:xfrm>
          <a:prstGeom prst="rect">
            <a:avLst/>
          </a:prstGeom>
          <a:scene3d>
            <a:camera prst="orthographicFront"/>
            <a:lightRig rig="threePt" dir="t"/>
          </a:scene3d>
          <a:sp3d>
            <a:bevelT/>
          </a:sp3d>
        </p:spPr>
      </p:pic>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54204" y="4484488"/>
            <a:ext cx="1284768" cy="788705"/>
          </a:xfrm>
          <a:prstGeom prst="rect">
            <a:avLst/>
          </a:prstGeom>
        </p:spPr>
      </p:pic>
      <p:pic>
        <p:nvPicPr>
          <p:cNvPr id="16" name="Picture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01944" y="5313106"/>
            <a:ext cx="1417594" cy="1063195"/>
          </a:xfrm>
          <a:prstGeom prst="rect">
            <a:avLst/>
          </a:prstGeom>
        </p:spPr>
      </p:pic>
    </p:spTree>
    <p:extLst>
      <p:ext uri="{BB962C8B-B14F-4D97-AF65-F5344CB8AC3E}">
        <p14:creationId xmlns:p14="http://schemas.microsoft.com/office/powerpoint/2010/main" val="251211845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2812"/>
            <a:ext cx="8229600" cy="665892"/>
          </a:xfrm>
        </p:spPr>
        <p:txBody>
          <a:bodyPr>
            <a:normAutofit/>
          </a:bodyPr>
          <a:lstStyle/>
          <a:p>
            <a:r>
              <a:rPr lang="en-US" sz="2400" b="1" dirty="0">
                <a:latin typeface="Cambria"/>
                <a:cs typeface="Cambria"/>
              </a:rPr>
              <a:t>Ventilation Openings</a:t>
            </a:r>
            <a:endParaRPr lang="en-US" sz="2400" dirty="0"/>
          </a:p>
        </p:txBody>
      </p:sp>
      <p:sp>
        <p:nvSpPr>
          <p:cNvPr id="3" name="Content Placeholder 2"/>
          <p:cNvSpPr>
            <a:spLocks noGrp="1"/>
          </p:cNvSpPr>
          <p:nvPr>
            <p:ph idx="1"/>
          </p:nvPr>
        </p:nvSpPr>
        <p:spPr>
          <a:xfrm>
            <a:off x="457200" y="1600200"/>
            <a:ext cx="8229600" cy="4942016"/>
          </a:xfrm>
        </p:spPr>
        <p:txBody>
          <a:bodyPr>
            <a:normAutofit lnSpcReduction="10000"/>
          </a:bodyPr>
          <a:lstStyle/>
          <a:p>
            <a:r>
              <a:rPr lang="en-US" sz="2000" dirty="0" smtClean="0">
                <a:latin typeface="Cambria"/>
                <a:cs typeface="Cambria"/>
              </a:rPr>
              <a:t>Hardware cloth of 0.035 inch</a:t>
            </a:r>
          </a:p>
          <a:p>
            <a:pPr marL="0" indent="0">
              <a:buNone/>
            </a:pPr>
            <a:r>
              <a:rPr lang="en-US" sz="2000" dirty="0">
                <a:latin typeface="Cambria"/>
                <a:cs typeface="Cambria"/>
              </a:rPr>
              <a:t> </a:t>
            </a:r>
            <a:r>
              <a:rPr lang="en-US" sz="2000" dirty="0" smtClean="0">
                <a:latin typeface="Cambria"/>
                <a:cs typeface="Cambria"/>
              </a:rPr>
              <a:t>     (0.89 mm) wire or heavier</a:t>
            </a:r>
          </a:p>
          <a:p>
            <a:pPr marL="0" indent="0">
              <a:buNone/>
            </a:pPr>
            <a:endParaRPr lang="en-US" sz="2000" dirty="0">
              <a:latin typeface="Cambria"/>
              <a:cs typeface="Cambria"/>
            </a:endParaRPr>
          </a:p>
          <a:p>
            <a:r>
              <a:rPr lang="en-US" sz="2000" dirty="0" smtClean="0">
                <a:latin typeface="Cambria"/>
                <a:cs typeface="Cambria"/>
              </a:rPr>
              <a:t>Corrosion-resistant wire mesh, </a:t>
            </a:r>
          </a:p>
          <a:p>
            <a:pPr marL="0" indent="0">
              <a:buNone/>
            </a:pPr>
            <a:r>
              <a:rPr lang="en-US" sz="2000" dirty="0">
                <a:latin typeface="Cambria"/>
                <a:cs typeface="Cambria"/>
              </a:rPr>
              <a:t> </a:t>
            </a:r>
            <a:r>
              <a:rPr lang="en-US" sz="2000" dirty="0" smtClean="0">
                <a:latin typeface="Cambria"/>
                <a:cs typeface="Cambria"/>
              </a:rPr>
              <a:t>     with the least dimension being</a:t>
            </a:r>
          </a:p>
          <a:p>
            <a:pPr marL="0" indent="0">
              <a:buNone/>
            </a:pPr>
            <a:r>
              <a:rPr lang="en-US" sz="2000" dirty="0">
                <a:latin typeface="Cambria"/>
                <a:cs typeface="Cambria"/>
              </a:rPr>
              <a:t> </a:t>
            </a:r>
            <a:r>
              <a:rPr lang="en-US" sz="2000" dirty="0" smtClean="0">
                <a:latin typeface="Cambria"/>
                <a:cs typeface="Cambria"/>
              </a:rPr>
              <a:t>     1/8 inch (3.2 mm) thick</a:t>
            </a:r>
          </a:p>
          <a:p>
            <a:pPr marL="0" indent="0">
              <a:buNone/>
            </a:pPr>
            <a:endParaRPr lang="en-US" sz="2000" dirty="0">
              <a:latin typeface="Cambria"/>
              <a:cs typeface="Cambria"/>
            </a:endParaRPr>
          </a:p>
          <a:p>
            <a:r>
              <a:rPr lang="en-US" sz="2000" dirty="0">
                <a:latin typeface="Cambria"/>
                <a:cs typeface="Cambria"/>
              </a:rPr>
              <a:t>S</a:t>
            </a:r>
            <a:r>
              <a:rPr lang="en-US" sz="2000" dirty="0" smtClean="0">
                <a:latin typeface="Cambria"/>
                <a:cs typeface="Cambria"/>
              </a:rPr>
              <a:t>tandard ventilators (8” x 16”  </a:t>
            </a:r>
          </a:p>
          <a:p>
            <a:pPr marL="0" indent="0">
              <a:buNone/>
            </a:pPr>
            <a:r>
              <a:rPr lang="en-US" sz="2000" dirty="0">
                <a:latin typeface="Cambria"/>
                <a:cs typeface="Cambria"/>
              </a:rPr>
              <a:t> </a:t>
            </a:r>
            <a:r>
              <a:rPr lang="en-US" sz="2000" dirty="0" smtClean="0">
                <a:latin typeface="Cambria"/>
                <a:cs typeface="Cambria"/>
              </a:rPr>
              <a:t>     vents) used by the Pest Control</a:t>
            </a:r>
          </a:p>
          <a:p>
            <a:pPr marL="0" indent="0">
              <a:buNone/>
            </a:pPr>
            <a:r>
              <a:rPr lang="en-US" sz="2000" dirty="0">
                <a:latin typeface="Cambria"/>
                <a:cs typeface="Cambria"/>
              </a:rPr>
              <a:t> </a:t>
            </a:r>
            <a:r>
              <a:rPr lang="en-US" sz="2000" dirty="0" smtClean="0">
                <a:latin typeface="Cambria"/>
                <a:cs typeface="Cambria"/>
              </a:rPr>
              <a:t>     industry</a:t>
            </a:r>
          </a:p>
          <a:p>
            <a:pPr marL="0" indent="0">
              <a:buNone/>
            </a:pPr>
            <a:endParaRPr lang="en-US" sz="2000" dirty="0">
              <a:latin typeface="Cambria"/>
              <a:cs typeface="Cambria"/>
            </a:endParaRPr>
          </a:p>
          <a:p>
            <a:r>
              <a:rPr lang="en-US" sz="2000" dirty="0" smtClean="0">
                <a:latin typeface="Cambria"/>
                <a:cs typeface="Cambria"/>
              </a:rPr>
              <a:t>Standard ventilators (8” x 16”  </a:t>
            </a:r>
          </a:p>
          <a:p>
            <a:pPr marL="0" indent="0">
              <a:buNone/>
            </a:pPr>
            <a:r>
              <a:rPr lang="en-US" sz="2000" dirty="0">
                <a:latin typeface="Cambria"/>
                <a:cs typeface="Cambria"/>
              </a:rPr>
              <a:t> </a:t>
            </a:r>
            <a:r>
              <a:rPr lang="en-US" sz="2000" dirty="0" smtClean="0">
                <a:latin typeface="Cambria"/>
                <a:cs typeface="Cambria"/>
              </a:rPr>
              <a:t>     vents) used by the Building </a:t>
            </a:r>
          </a:p>
          <a:p>
            <a:pPr marL="0" indent="0">
              <a:buNone/>
            </a:pPr>
            <a:r>
              <a:rPr lang="en-US" sz="2000" dirty="0">
                <a:latin typeface="Cambria"/>
                <a:cs typeface="Cambria"/>
              </a:rPr>
              <a:t> </a:t>
            </a:r>
            <a:r>
              <a:rPr lang="en-US" sz="2000" dirty="0" smtClean="0">
                <a:latin typeface="Cambria"/>
                <a:cs typeface="Cambria"/>
              </a:rPr>
              <a:t>     industry </a:t>
            </a:r>
          </a:p>
          <a:p>
            <a:pPr marL="0" indent="0">
              <a:buNone/>
            </a:pPr>
            <a:endParaRPr lang="en-US" sz="2000" dirty="0" smtClean="0">
              <a:latin typeface="Cambria"/>
              <a:cs typeface="Cambria"/>
            </a:endParaRPr>
          </a:p>
          <a:p>
            <a:endParaRPr lang="en-US" sz="2000" dirty="0">
              <a:latin typeface="Cambria"/>
              <a:cs typeface="Cambria"/>
            </a:endParaRPr>
          </a:p>
          <a:p>
            <a:pPr marL="0" indent="0">
              <a:buNone/>
            </a:pPr>
            <a:endParaRPr lang="en-US" sz="2000" dirty="0" smtClean="0">
              <a:latin typeface="Cambria"/>
              <a:cs typeface="Cambria"/>
            </a:endParaRPr>
          </a:p>
          <a:p>
            <a:pPr marL="0" indent="0">
              <a:buNone/>
            </a:pPr>
            <a:endParaRPr lang="en-US" sz="2000" dirty="0">
              <a:latin typeface="Cambria"/>
              <a:cs typeface="Cambria"/>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09058" y="1020398"/>
            <a:ext cx="1659607" cy="1244705"/>
          </a:xfrm>
          <a:prstGeom prst="rect">
            <a:avLst/>
          </a:prstGeo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30770" t="3003" r="32430"/>
          <a:stretch/>
        </p:blipFill>
        <p:spPr>
          <a:xfrm>
            <a:off x="6304249" y="935297"/>
            <a:ext cx="504523" cy="1329806"/>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56209" y="1600200"/>
            <a:ext cx="679474" cy="626886"/>
          </a:xfrm>
          <a:prstGeom prst="rect">
            <a:avLst/>
          </a:prstGeom>
        </p:spPr>
      </p:pic>
      <p:pic>
        <p:nvPicPr>
          <p:cNvPr id="7" name="Content Placeholder 3"/>
          <p:cNvPicPr>
            <a:picLocks noChangeAspect="1"/>
          </p:cNvPicPr>
          <p:nvPr/>
        </p:nvPicPr>
        <p:blipFill rotWithShape="1">
          <a:blip r:embed="rId5" cstate="print">
            <a:extLst>
              <a:ext uri="{28A0092B-C50C-407E-A947-70E740481C1C}">
                <a14:useLocalDpi xmlns:a14="http://schemas.microsoft.com/office/drawing/2010/main" val="0"/>
              </a:ext>
            </a:extLst>
          </a:blip>
          <a:srcRect r="6855"/>
          <a:stretch/>
        </p:blipFill>
        <p:spPr>
          <a:xfrm rot="16200000">
            <a:off x="5316020" y="1554292"/>
            <a:ext cx="768865" cy="576720"/>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93464" y="2620400"/>
            <a:ext cx="2195184" cy="1127459"/>
          </a:xfrm>
          <a:prstGeom prst="rect">
            <a:avLst/>
          </a:prstGeom>
        </p:spPr>
      </p:pic>
      <p:pic>
        <p:nvPicPr>
          <p:cNvPr id="10" name="Content Placeholder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330792" y="4040518"/>
            <a:ext cx="1316042" cy="730932"/>
          </a:xfrm>
          <a:prstGeom prst="rect">
            <a:avLst/>
          </a:prstGeom>
        </p:spPr>
      </p:pic>
      <p:pic>
        <p:nvPicPr>
          <p:cNvPr id="11" name="Picture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937437" y="4040518"/>
            <a:ext cx="1011994" cy="762369"/>
          </a:xfrm>
          <a:prstGeom prst="rect">
            <a:avLst/>
          </a:prstGeom>
        </p:spPr>
      </p:pic>
      <p:pic>
        <p:nvPicPr>
          <p:cNvPr id="12" name="Picture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058985" y="5368325"/>
            <a:ext cx="1242188" cy="621094"/>
          </a:xfrm>
          <a:prstGeom prst="rect">
            <a:avLst/>
          </a:prstGeom>
        </p:spPr>
      </p:pic>
      <p:sp>
        <p:nvSpPr>
          <p:cNvPr id="9" name="TextBox 8"/>
          <p:cNvSpPr txBox="1"/>
          <p:nvPr/>
        </p:nvSpPr>
        <p:spPr>
          <a:xfrm>
            <a:off x="8768665" y="6665611"/>
            <a:ext cx="688602" cy="215444"/>
          </a:xfrm>
          <a:prstGeom prst="rect">
            <a:avLst/>
          </a:prstGeom>
          <a:noFill/>
        </p:spPr>
        <p:txBody>
          <a:bodyPr wrap="square" rtlCol="0">
            <a:spAutoFit/>
          </a:bodyPr>
          <a:lstStyle/>
          <a:p>
            <a:r>
              <a:rPr lang="en-US" sz="800" dirty="0" smtClean="0"/>
              <a:t>     80</a:t>
            </a:r>
            <a:endParaRPr lang="en-US" sz="800" dirty="0"/>
          </a:p>
        </p:txBody>
      </p:sp>
    </p:spTree>
    <p:extLst>
      <p:ext uri="{BB962C8B-B14F-4D97-AF65-F5344CB8AC3E}">
        <p14:creationId xmlns:p14="http://schemas.microsoft.com/office/powerpoint/2010/main" val="205116100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0"/>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1"/>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3">
                                            <p:txEl>
                                              <p:pRg st="11" end="11"/>
                                            </p:txEl>
                                          </p:spTgt>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
                                            <p:txEl>
                                              <p:pRg st="12" end="12"/>
                                            </p:txEl>
                                          </p:spTgt>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64740" y="130432"/>
            <a:ext cx="4531206" cy="562919"/>
          </a:xfrm>
        </p:spPr>
        <p:txBody>
          <a:bodyPr>
            <a:normAutofit/>
          </a:bodyPr>
          <a:lstStyle/>
          <a:p>
            <a:r>
              <a:rPr lang="en-US" sz="2400" b="1" dirty="0" smtClean="0">
                <a:latin typeface="Cambria"/>
                <a:cs typeface="Cambria"/>
              </a:rPr>
              <a:t>Foundation Vent Well</a:t>
            </a:r>
            <a:endParaRPr lang="en-US" sz="2400" b="1" dirty="0">
              <a:latin typeface="Cambria"/>
              <a:cs typeface="Cambria"/>
            </a:endParaRPr>
          </a:p>
        </p:txBody>
      </p:sp>
      <p:sp>
        <p:nvSpPr>
          <p:cNvPr id="4" name="Right Bracket 3"/>
          <p:cNvSpPr/>
          <p:nvPr/>
        </p:nvSpPr>
        <p:spPr>
          <a:xfrm>
            <a:off x="4293810" y="3344332"/>
            <a:ext cx="653142" cy="1977573"/>
          </a:xfrm>
          <a:prstGeom prst="rightBracket">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 name="TextBox 4"/>
          <p:cNvSpPr txBox="1"/>
          <p:nvPr/>
        </p:nvSpPr>
        <p:spPr>
          <a:xfrm>
            <a:off x="4293810" y="3327922"/>
            <a:ext cx="913190" cy="246221"/>
          </a:xfrm>
          <a:prstGeom prst="rect">
            <a:avLst/>
          </a:prstGeom>
          <a:solidFill>
            <a:srgbClr val="FFFFFF"/>
          </a:solidFill>
          <a:ln>
            <a:solidFill>
              <a:schemeClr val="bg1"/>
            </a:solidFill>
          </a:ln>
        </p:spPr>
        <p:txBody>
          <a:bodyPr wrap="square" rtlCol="0">
            <a:spAutoFit/>
          </a:bodyPr>
          <a:lstStyle/>
          <a:p>
            <a:endParaRPr lang="en-US" sz="1000" dirty="0"/>
          </a:p>
        </p:txBody>
      </p:sp>
      <p:sp>
        <p:nvSpPr>
          <p:cNvPr id="6" name="Rectangle 5"/>
          <p:cNvSpPr/>
          <p:nvPr/>
        </p:nvSpPr>
        <p:spPr>
          <a:xfrm>
            <a:off x="-90714" y="3151318"/>
            <a:ext cx="9234713" cy="3706682"/>
          </a:xfrm>
          <a:prstGeom prst="rect">
            <a:avLst/>
          </a:prstGeom>
          <a:solidFill>
            <a:srgbClr val="654726"/>
          </a:solidFill>
          <a:ln>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TextBox 10"/>
          <p:cNvSpPr txBox="1"/>
          <p:nvPr/>
        </p:nvSpPr>
        <p:spPr>
          <a:xfrm>
            <a:off x="4444999" y="2577420"/>
            <a:ext cx="1003905" cy="215444"/>
          </a:xfrm>
          <a:prstGeom prst="rect">
            <a:avLst/>
          </a:prstGeom>
          <a:solidFill>
            <a:srgbClr val="FFFFFF"/>
          </a:solidFill>
          <a:ln>
            <a:solidFill>
              <a:srgbClr val="FFFFFF"/>
            </a:solidFill>
          </a:ln>
        </p:spPr>
        <p:txBody>
          <a:bodyPr wrap="square" rtlCol="0">
            <a:spAutoFit/>
          </a:bodyPr>
          <a:lstStyle/>
          <a:p>
            <a:endParaRPr lang="en-US" sz="800" dirty="0"/>
          </a:p>
        </p:txBody>
      </p:sp>
      <p:sp>
        <p:nvSpPr>
          <p:cNvPr id="12" name="Rectangle 11"/>
          <p:cNvSpPr/>
          <p:nvPr/>
        </p:nvSpPr>
        <p:spPr>
          <a:xfrm>
            <a:off x="3906763" y="5164064"/>
            <a:ext cx="647095" cy="622904"/>
          </a:xfrm>
          <a:prstGeom prst="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3906763" y="4541160"/>
            <a:ext cx="647095" cy="622904"/>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3906763" y="3918256"/>
            <a:ext cx="647095" cy="622904"/>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3906763" y="3295352"/>
            <a:ext cx="647095" cy="622904"/>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3906763" y="2672448"/>
            <a:ext cx="647095" cy="622904"/>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Rectangle 16"/>
          <p:cNvSpPr/>
          <p:nvPr/>
        </p:nvSpPr>
        <p:spPr>
          <a:xfrm>
            <a:off x="3906763" y="2049544"/>
            <a:ext cx="647095" cy="622904"/>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3906763" y="1417638"/>
            <a:ext cx="647095" cy="622904"/>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3906763" y="794734"/>
            <a:ext cx="647095" cy="622904"/>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90714" y="3105290"/>
            <a:ext cx="4045857" cy="2503714"/>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p:cNvSpPr/>
          <p:nvPr/>
        </p:nvSpPr>
        <p:spPr>
          <a:xfrm>
            <a:off x="3906763" y="1426640"/>
            <a:ext cx="647095" cy="622904"/>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a:off x="4553858" y="2969381"/>
            <a:ext cx="653142" cy="1999765"/>
          </a:xfrm>
          <a:prstGeom prst="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9" name="TextBox 28"/>
          <p:cNvSpPr txBox="1"/>
          <p:nvPr/>
        </p:nvSpPr>
        <p:spPr>
          <a:xfrm rot="20861357">
            <a:off x="5050154" y="4931409"/>
            <a:ext cx="184666" cy="215444"/>
          </a:xfrm>
          <a:prstGeom prst="rect">
            <a:avLst/>
          </a:prstGeom>
          <a:solidFill>
            <a:srgbClr val="654726"/>
          </a:solidFill>
          <a:ln>
            <a:solidFill>
              <a:srgbClr val="654726"/>
            </a:solidFill>
          </a:ln>
        </p:spPr>
        <p:txBody>
          <a:bodyPr wrap="none" rtlCol="0">
            <a:spAutoFit/>
          </a:bodyPr>
          <a:lstStyle/>
          <a:p>
            <a:endParaRPr lang="en-US" sz="800" dirty="0"/>
          </a:p>
        </p:txBody>
      </p:sp>
      <p:sp>
        <p:nvSpPr>
          <p:cNvPr id="30" name="TextBox 29"/>
          <p:cNvSpPr txBox="1"/>
          <p:nvPr/>
        </p:nvSpPr>
        <p:spPr>
          <a:xfrm rot="21108930">
            <a:off x="4936976" y="4948620"/>
            <a:ext cx="184666" cy="215444"/>
          </a:xfrm>
          <a:prstGeom prst="rect">
            <a:avLst/>
          </a:prstGeom>
          <a:solidFill>
            <a:srgbClr val="654726"/>
          </a:solidFill>
          <a:ln>
            <a:solidFill>
              <a:srgbClr val="654726"/>
            </a:solidFill>
          </a:ln>
        </p:spPr>
        <p:txBody>
          <a:bodyPr wrap="none" rtlCol="0">
            <a:spAutoFit/>
          </a:bodyPr>
          <a:lstStyle/>
          <a:p>
            <a:endParaRPr lang="en-US" sz="800" dirty="0"/>
          </a:p>
        </p:txBody>
      </p:sp>
      <p:sp>
        <p:nvSpPr>
          <p:cNvPr id="31" name="Right Bracket 30"/>
          <p:cNvSpPr/>
          <p:nvPr/>
        </p:nvSpPr>
        <p:spPr>
          <a:xfrm>
            <a:off x="4553858" y="2437191"/>
            <a:ext cx="653142" cy="2531956"/>
          </a:xfrm>
          <a:prstGeom prst="rightBracket">
            <a:avLst/>
          </a:prstGeom>
          <a:ln w="381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32" name="TextBox 31"/>
          <p:cNvSpPr txBox="1"/>
          <p:nvPr/>
        </p:nvSpPr>
        <p:spPr>
          <a:xfrm>
            <a:off x="4570609" y="2329469"/>
            <a:ext cx="751437" cy="338554"/>
          </a:xfrm>
          <a:prstGeom prst="rect">
            <a:avLst/>
          </a:prstGeom>
          <a:solidFill>
            <a:schemeClr val="bg1"/>
          </a:solidFill>
          <a:ln>
            <a:solidFill>
              <a:schemeClr val="bg1"/>
            </a:solidFill>
          </a:ln>
        </p:spPr>
        <p:txBody>
          <a:bodyPr wrap="square" rtlCol="0">
            <a:spAutoFit/>
          </a:bodyPr>
          <a:lstStyle/>
          <a:p>
            <a:endParaRPr lang="en-US" sz="1600" dirty="0"/>
          </a:p>
        </p:txBody>
      </p:sp>
      <p:sp>
        <p:nvSpPr>
          <p:cNvPr id="33" name="Rectangle 32"/>
          <p:cNvSpPr/>
          <p:nvPr/>
        </p:nvSpPr>
        <p:spPr>
          <a:xfrm>
            <a:off x="3906763" y="2684543"/>
            <a:ext cx="647095" cy="622904"/>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p:cNvSpPr/>
          <p:nvPr/>
        </p:nvSpPr>
        <p:spPr>
          <a:xfrm>
            <a:off x="3906763" y="3295352"/>
            <a:ext cx="647095" cy="622904"/>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34"/>
          <p:cNvSpPr/>
          <p:nvPr/>
        </p:nvSpPr>
        <p:spPr>
          <a:xfrm>
            <a:off x="3912811" y="3930351"/>
            <a:ext cx="647095" cy="622904"/>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p:cNvSpPr/>
          <p:nvPr/>
        </p:nvSpPr>
        <p:spPr>
          <a:xfrm>
            <a:off x="3912811" y="4553255"/>
            <a:ext cx="647095" cy="622904"/>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p:cNvSpPr/>
          <p:nvPr/>
        </p:nvSpPr>
        <p:spPr>
          <a:xfrm>
            <a:off x="3912811" y="5176159"/>
            <a:ext cx="647095" cy="622904"/>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p:cNvSpPr/>
          <p:nvPr/>
        </p:nvSpPr>
        <p:spPr>
          <a:xfrm>
            <a:off x="3622523" y="5786968"/>
            <a:ext cx="1239763" cy="792842"/>
          </a:xfrm>
          <a:prstGeom prst="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TextBox 40"/>
          <p:cNvSpPr txBox="1"/>
          <p:nvPr/>
        </p:nvSpPr>
        <p:spPr>
          <a:xfrm>
            <a:off x="338667" y="3038962"/>
            <a:ext cx="3525762" cy="369332"/>
          </a:xfrm>
          <a:prstGeom prst="rect">
            <a:avLst/>
          </a:prstGeom>
          <a:solidFill>
            <a:srgbClr val="FFFFFF"/>
          </a:solidFill>
          <a:ln>
            <a:solidFill>
              <a:srgbClr val="FFFFFF"/>
            </a:solidFill>
          </a:ln>
        </p:spPr>
        <p:txBody>
          <a:bodyPr wrap="square" rtlCol="0">
            <a:spAutoFit/>
          </a:bodyPr>
          <a:lstStyle/>
          <a:p>
            <a:endParaRPr lang="en-US" dirty="0"/>
          </a:p>
        </p:txBody>
      </p:sp>
      <p:sp>
        <p:nvSpPr>
          <p:cNvPr id="42" name="Rectangle 41"/>
          <p:cNvSpPr/>
          <p:nvPr/>
        </p:nvSpPr>
        <p:spPr>
          <a:xfrm>
            <a:off x="-151190" y="-7625"/>
            <a:ext cx="4711095" cy="622904"/>
          </a:xfrm>
          <a:prstGeom prst="rect">
            <a:avLst/>
          </a:prstGeom>
          <a:solidFill>
            <a:srgbClr val="FCD476"/>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Rectangle 44"/>
          <p:cNvSpPr/>
          <p:nvPr/>
        </p:nvSpPr>
        <p:spPr>
          <a:xfrm>
            <a:off x="4215474" y="615278"/>
            <a:ext cx="338668" cy="179455"/>
          </a:xfrm>
          <a:prstGeom prst="rect">
            <a:avLst/>
          </a:prstGeom>
          <a:solidFill>
            <a:srgbClr val="FCD476"/>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ectangle 45"/>
          <p:cNvSpPr/>
          <p:nvPr/>
        </p:nvSpPr>
        <p:spPr>
          <a:xfrm>
            <a:off x="4378477" y="-7625"/>
            <a:ext cx="175381" cy="609760"/>
          </a:xfrm>
          <a:prstGeom prst="rect">
            <a:avLst/>
          </a:prstGeom>
          <a:solidFill>
            <a:srgbClr val="FCD476"/>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ectangle 46"/>
          <p:cNvSpPr/>
          <p:nvPr/>
        </p:nvSpPr>
        <p:spPr>
          <a:xfrm>
            <a:off x="4559906" y="3229428"/>
            <a:ext cx="45719" cy="768048"/>
          </a:xfrm>
          <a:prstGeom prst="rect">
            <a:avLst/>
          </a:prstGeom>
          <a:solidFill>
            <a:schemeClr val="tx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p:cNvSpPr/>
          <p:nvPr/>
        </p:nvSpPr>
        <p:spPr>
          <a:xfrm>
            <a:off x="4330094" y="3307447"/>
            <a:ext cx="229809" cy="610809"/>
          </a:xfrm>
          <a:prstGeom prst="rect">
            <a:avLst/>
          </a:prstGeom>
          <a:solidFill>
            <a:srgbClr val="0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TextBox 48"/>
          <p:cNvSpPr txBox="1"/>
          <p:nvPr/>
        </p:nvSpPr>
        <p:spPr>
          <a:xfrm>
            <a:off x="5538410" y="3250206"/>
            <a:ext cx="3311673" cy="461665"/>
          </a:xfrm>
          <a:prstGeom prst="rect">
            <a:avLst/>
          </a:prstGeom>
          <a:noFill/>
        </p:spPr>
        <p:txBody>
          <a:bodyPr wrap="square" rtlCol="0">
            <a:spAutoFit/>
          </a:bodyPr>
          <a:lstStyle/>
          <a:p>
            <a:r>
              <a:rPr lang="en-US" sz="1200" b="1" dirty="0" smtClean="0">
                <a:solidFill>
                  <a:srgbClr val="FFFFFF"/>
                </a:solidFill>
                <a:latin typeface="Cambria"/>
                <a:cs typeface="Cambria"/>
              </a:rPr>
              <a:t>The top of vent well should be 4” to 6” above grade</a:t>
            </a:r>
            <a:endParaRPr lang="en-US" sz="1200" b="1" dirty="0">
              <a:solidFill>
                <a:srgbClr val="FFFFFF"/>
              </a:solidFill>
              <a:latin typeface="Cambria"/>
              <a:cs typeface="Cambria"/>
            </a:endParaRPr>
          </a:p>
        </p:txBody>
      </p:sp>
      <p:sp>
        <p:nvSpPr>
          <p:cNvPr id="62" name="TextBox 61"/>
          <p:cNvSpPr txBox="1"/>
          <p:nvPr/>
        </p:nvSpPr>
        <p:spPr>
          <a:xfrm>
            <a:off x="5538411" y="4031318"/>
            <a:ext cx="3254827" cy="1200329"/>
          </a:xfrm>
          <a:prstGeom prst="rect">
            <a:avLst/>
          </a:prstGeom>
          <a:noFill/>
        </p:spPr>
        <p:txBody>
          <a:bodyPr wrap="square" rtlCol="0">
            <a:spAutoFit/>
          </a:bodyPr>
          <a:lstStyle/>
          <a:p>
            <a:r>
              <a:rPr lang="en-US" sz="1200" b="1" dirty="0" smtClean="0">
                <a:solidFill>
                  <a:schemeClr val="bg1"/>
                </a:solidFill>
                <a:latin typeface="Cambria"/>
                <a:cs typeface="Cambria"/>
              </a:rPr>
              <a:t>The depth of the hole should be at least 4” deeper than the bottom of the vent</a:t>
            </a:r>
          </a:p>
          <a:p>
            <a:endParaRPr lang="en-US" sz="1200" b="1" dirty="0">
              <a:solidFill>
                <a:schemeClr val="bg1"/>
              </a:solidFill>
              <a:latin typeface="Cambria"/>
              <a:cs typeface="Cambria"/>
            </a:endParaRPr>
          </a:p>
          <a:p>
            <a:r>
              <a:rPr lang="en-US" sz="1200" b="1" dirty="0">
                <a:solidFill>
                  <a:schemeClr val="bg1"/>
                </a:solidFill>
                <a:latin typeface="Cambria"/>
                <a:cs typeface="Cambria"/>
              </a:rPr>
              <a:t>G</a:t>
            </a:r>
            <a:r>
              <a:rPr lang="en-US" sz="1200" b="1" dirty="0" smtClean="0">
                <a:solidFill>
                  <a:schemeClr val="bg1"/>
                </a:solidFill>
                <a:latin typeface="Cambria"/>
                <a:cs typeface="Cambria"/>
              </a:rPr>
              <a:t>ravel should be added to about 2” below the bottom of the vent opening</a:t>
            </a:r>
          </a:p>
          <a:p>
            <a:endParaRPr lang="en-US" sz="1200" b="1" dirty="0">
              <a:solidFill>
                <a:schemeClr val="bg1"/>
              </a:solidFill>
              <a:latin typeface="Cambria"/>
              <a:cs typeface="Cambria"/>
            </a:endParaRPr>
          </a:p>
        </p:txBody>
      </p:sp>
      <p:sp>
        <p:nvSpPr>
          <p:cNvPr id="63" name="TextBox 62"/>
          <p:cNvSpPr txBox="1"/>
          <p:nvPr/>
        </p:nvSpPr>
        <p:spPr>
          <a:xfrm>
            <a:off x="4553859" y="4835262"/>
            <a:ext cx="811588" cy="369332"/>
          </a:xfrm>
          <a:prstGeom prst="rect">
            <a:avLst/>
          </a:prstGeom>
          <a:solidFill>
            <a:srgbClr val="654726"/>
          </a:solidFill>
          <a:ln>
            <a:solidFill>
              <a:srgbClr val="654726"/>
            </a:solidFill>
          </a:ln>
        </p:spPr>
        <p:txBody>
          <a:bodyPr wrap="square" rtlCol="0">
            <a:spAutoFit/>
          </a:bodyPr>
          <a:lstStyle/>
          <a:p>
            <a:endParaRPr lang="en-US" dirty="0"/>
          </a:p>
        </p:txBody>
      </p:sp>
      <p:sp>
        <p:nvSpPr>
          <p:cNvPr id="64" name="Connector 63"/>
          <p:cNvSpPr/>
          <p:nvPr/>
        </p:nvSpPr>
        <p:spPr>
          <a:xfrm>
            <a:off x="4584095" y="4781423"/>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Connector 64"/>
          <p:cNvSpPr/>
          <p:nvPr/>
        </p:nvSpPr>
        <p:spPr>
          <a:xfrm>
            <a:off x="4659086" y="4777090"/>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Connector 65"/>
          <p:cNvSpPr/>
          <p:nvPr/>
        </p:nvSpPr>
        <p:spPr>
          <a:xfrm>
            <a:off x="4713514" y="4777090"/>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Connector 66"/>
          <p:cNvSpPr/>
          <p:nvPr/>
        </p:nvSpPr>
        <p:spPr>
          <a:xfrm>
            <a:off x="4604657" y="4781423"/>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Connector 67"/>
          <p:cNvSpPr/>
          <p:nvPr/>
        </p:nvSpPr>
        <p:spPr>
          <a:xfrm>
            <a:off x="4792133" y="4777090"/>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Connector 68"/>
          <p:cNvSpPr/>
          <p:nvPr/>
        </p:nvSpPr>
        <p:spPr>
          <a:xfrm>
            <a:off x="4855029" y="4777090"/>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Connector 69"/>
          <p:cNvSpPr/>
          <p:nvPr/>
        </p:nvSpPr>
        <p:spPr>
          <a:xfrm>
            <a:off x="4909457" y="4787828"/>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Connector 70"/>
          <p:cNvSpPr/>
          <p:nvPr/>
        </p:nvSpPr>
        <p:spPr>
          <a:xfrm>
            <a:off x="4564740" y="4727038"/>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 name="Connector 71"/>
          <p:cNvSpPr/>
          <p:nvPr/>
        </p:nvSpPr>
        <p:spPr>
          <a:xfrm>
            <a:off x="4631871" y="4725856"/>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Connector 72"/>
          <p:cNvSpPr/>
          <p:nvPr/>
        </p:nvSpPr>
        <p:spPr>
          <a:xfrm>
            <a:off x="5002095" y="4781423"/>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Connector 73"/>
          <p:cNvSpPr/>
          <p:nvPr/>
        </p:nvSpPr>
        <p:spPr>
          <a:xfrm>
            <a:off x="5074665" y="4777090"/>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Connector 74"/>
          <p:cNvSpPr/>
          <p:nvPr/>
        </p:nvSpPr>
        <p:spPr>
          <a:xfrm>
            <a:off x="4949190" y="4748715"/>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Connector 75"/>
          <p:cNvSpPr/>
          <p:nvPr/>
        </p:nvSpPr>
        <p:spPr>
          <a:xfrm>
            <a:off x="5116285" y="4752766"/>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Connector 76"/>
          <p:cNvSpPr/>
          <p:nvPr/>
        </p:nvSpPr>
        <p:spPr>
          <a:xfrm>
            <a:off x="4702628" y="4719809"/>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8" name="Connector 77"/>
          <p:cNvSpPr/>
          <p:nvPr/>
        </p:nvSpPr>
        <p:spPr>
          <a:xfrm>
            <a:off x="5136037" y="4707047"/>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9" name="Connector 78"/>
          <p:cNvSpPr/>
          <p:nvPr/>
        </p:nvSpPr>
        <p:spPr>
          <a:xfrm>
            <a:off x="4771571" y="4731527"/>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Connector 79"/>
          <p:cNvSpPr/>
          <p:nvPr/>
        </p:nvSpPr>
        <p:spPr>
          <a:xfrm>
            <a:off x="4868153" y="4727038"/>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Connector 80"/>
          <p:cNvSpPr/>
          <p:nvPr/>
        </p:nvSpPr>
        <p:spPr>
          <a:xfrm>
            <a:off x="4829025" y="4718599"/>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Connector 81"/>
          <p:cNvSpPr/>
          <p:nvPr/>
        </p:nvSpPr>
        <p:spPr>
          <a:xfrm>
            <a:off x="5009351" y="4735704"/>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3" name="Connector 82"/>
          <p:cNvSpPr/>
          <p:nvPr/>
        </p:nvSpPr>
        <p:spPr>
          <a:xfrm>
            <a:off x="4909457" y="4731371"/>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4" name="Connector 83"/>
          <p:cNvSpPr/>
          <p:nvPr/>
        </p:nvSpPr>
        <p:spPr>
          <a:xfrm>
            <a:off x="4976404" y="4694275"/>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5" name="Connector 84"/>
          <p:cNvSpPr/>
          <p:nvPr/>
        </p:nvSpPr>
        <p:spPr>
          <a:xfrm>
            <a:off x="5093092" y="4663709"/>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6" name="Connector 85"/>
          <p:cNvSpPr/>
          <p:nvPr/>
        </p:nvSpPr>
        <p:spPr>
          <a:xfrm>
            <a:off x="4933151" y="4677874"/>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7" name="Connector 86"/>
          <p:cNvSpPr/>
          <p:nvPr/>
        </p:nvSpPr>
        <p:spPr>
          <a:xfrm>
            <a:off x="5065387" y="4712844"/>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Connector 87"/>
          <p:cNvSpPr/>
          <p:nvPr/>
        </p:nvSpPr>
        <p:spPr>
          <a:xfrm>
            <a:off x="5120306" y="4657867"/>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9" name="Connector 88"/>
          <p:cNvSpPr/>
          <p:nvPr/>
        </p:nvSpPr>
        <p:spPr>
          <a:xfrm>
            <a:off x="5036565" y="4672865"/>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0" name="Connector 89"/>
          <p:cNvSpPr/>
          <p:nvPr/>
        </p:nvSpPr>
        <p:spPr>
          <a:xfrm>
            <a:off x="4590856" y="4689985"/>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Connector 90"/>
          <p:cNvSpPr/>
          <p:nvPr/>
        </p:nvSpPr>
        <p:spPr>
          <a:xfrm>
            <a:off x="4565954" y="4675490"/>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2" name="Connector 91"/>
          <p:cNvSpPr/>
          <p:nvPr/>
        </p:nvSpPr>
        <p:spPr>
          <a:xfrm>
            <a:off x="4661504" y="4670767"/>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3" name="Connector 92"/>
          <p:cNvSpPr/>
          <p:nvPr/>
        </p:nvSpPr>
        <p:spPr>
          <a:xfrm>
            <a:off x="4974881" y="4702996"/>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4" name="Connector 93"/>
          <p:cNvSpPr/>
          <p:nvPr/>
        </p:nvSpPr>
        <p:spPr>
          <a:xfrm>
            <a:off x="4836525" y="4714136"/>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5" name="Connector 94"/>
          <p:cNvSpPr/>
          <p:nvPr/>
        </p:nvSpPr>
        <p:spPr>
          <a:xfrm>
            <a:off x="4749619" y="4691276"/>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6" name="Connector 95"/>
          <p:cNvSpPr/>
          <p:nvPr/>
        </p:nvSpPr>
        <p:spPr>
          <a:xfrm>
            <a:off x="4869363" y="4674090"/>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7" name="Connector 96"/>
          <p:cNvSpPr/>
          <p:nvPr/>
        </p:nvSpPr>
        <p:spPr>
          <a:xfrm>
            <a:off x="4809311" y="4675490"/>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8" name="Connector 97"/>
          <p:cNvSpPr/>
          <p:nvPr/>
        </p:nvSpPr>
        <p:spPr>
          <a:xfrm>
            <a:off x="4638632" y="4614843"/>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9" name="Connector 98"/>
          <p:cNvSpPr/>
          <p:nvPr/>
        </p:nvSpPr>
        <p:spPr>
          <a:xfrm>
            <a:off x="4605625" y="4640834"/>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0" name="Connector 99"/>
          <p:cNvSpPr/>
          <p:nvPr/>
        </p:nvSpPr>
        <p:spPr>
          <a:xfrm>
            <a:off x="4570610" y="4595115"/>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1" name="Connector 100"/>
          <p:cNvSpPr/>
          <p:nvPr/>
        </p:nvSpPr>
        <p:spPr>
          <a:xfrm>
            <a:off x="4892524" y="4691694"/>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2" name="Connector 101"/>
          <p:cNvSpPr/>
          <p:nvPr/>
        </p:nvSpPr>
        <p:spPr>
          <a:xfrm>
            <a:off x="4740728" y="4667125"/>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3" name="Connector 102"/>
          <p:cNvSpPr/>
          <p:nvPr/>
        </p:nvSpPr>
        <p:spPr>
          <a:xfrm>
            <a:off x="4702628" y="4632155"/>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4" name="Connector 103"/>
          <p:cNvSpPr/>
          <p:nvPr/>
        </p:nvSpPr>
        <p:spPr>
          <a:xfrm>
            <a:off x="4989008" y="4645557"/>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5" name="Connector 104"/>
          <p:cNvSpPr/>
          <p:nvPr/>
        </p:nvSpPr>
        <p:spPr>
          <a:xfrm>
            <a:off x="4923791" y="4628371"/>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6" name="Connector 105"/>
          <p:cNvSpPr/>
          <p:nvPr/>
        </p:nvSpPr>
        <p:spPr>
          <a:xfrm>
            <a:off x="4862286" y="4641127"/>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7" name="Connector 106"/>
          <p:cNvSpPr/>
          <p:nvPr/>
        </p:nvSpPr>
        <p:spPr>
          <a:xfrm>
            <a:off x="4795402" y="4618267"/>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8" name="Connector 107"/>
          <p:cNvSpPr/>
          <p:nvPr/>
        </p:nvSpPr>
        <p:spPr>
          <a:xfrm>
            <a:off x="5038663" y="4621406"/>
            <a:ext cx="132049"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9" name="Connector 108"/>
          <p:cNvSpPr/>
          <p:nvPr/>
        </p:nvSpPr>
        <p:spPr>
          <a:xfrm>
            <a:off x="5124653" y="4604655"/>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0" name="Connector 109"/>
          <p:cNvSpPr/>
          <p:nvPr/>
        </p:nvSpPr>
        <p:spPr>
          <a:xfrm>
            <a:off x="5074665" y="4591983"/>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1" name="Connector 110"/>
          <p:cNvSpPr/>
          <p:nvPr/>
        </p:nvSpPr>
        <p:spPr>
          <a:xfrm>
            <a:off x="5020237" y="4581795"/>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2" name="Connector 111"/>
          <p:cNvSpPr/>
          <p:nvPr/>
        </p:nvSpPr>
        <p:spPr>
          <a:xfrm>
            <a:off x="4896577" y="4737792"/>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3" name="Connector 112"/>
          <p:cNvSpPr/>
          <p:nvPr/>
        </p:nvSpPr>
        <p:spPr>
          <a:xfrm>
            <a:off x="4754883" y="4614639"/>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4" name="Connector 113"/>
          <p:cNvSpPr/>
          <p:nvPr/>
        </p:nvSpPr>
        <p:spPr>
          <a:xfrm>
            <a:off x="4967057" y="4609295"/>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5" name="Connector 114"/>
          <p:cNvSpPr/>
          <p:nvPr/>
        </p:nvSpPr>
        <p:spPr>
          <a:xfrm>
            <a:off x="4557307" y="4549396"/>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6" name="Connector 115"/>
          <p:cNvSpPr/>
          <p:nvPr/>
        </p:nvSpPr>
        <p:spPr>
          <a:xfrm>
            <a:off x="4584095" y="4647235"/>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7" name="Connector 116"/>
          <p:cNvSpPr/>
          <p:nvPr/>
        </p:nvSpPr>
        <p:spPr>
          <a:xfrm>
            <a:off x="4645284" y="4575687"/>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8" name="Connector 117"/>
          <p:cNvSpPr/>
          <p:nvPr/>
        </p:nvSpPr>
        <p:spPr>
          <a:xfrm>
            <a:off x="4693982" y="4595408"/>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9" name="Connector 118"/>
          <p:cNvSpPr/>
          <p:nvPr/>
        </p:nvSpPr>
        <p:spPr>
          <a:xfrm>
            <a:off x="4840235" y="4596614"/>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0" name="Connector 119"/>
          <p:cNvSpPr/>
          <p:nvPr/>
        </p:nvSpPr>
        <p:spPr>
          <a:xfrm>
            <a:off x="4889501" y="4581587"/>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1" name="Connector 120"/>
          <p:cNvSpPr/>
          <p:nvPr/>
        </p:nvSpPr>
        <p:spPr>
          <a:xfrm>
            <a:off x="4946455" y="4575687"/>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2" name="Connector 121"/>
          <p:cNvSpPr/>
          <p:nvPr/>
        </p:nvSpPr>
        <p:spPr>
          <a:xfrm>
            <a:off x="4813725" y="4558727"/>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3" name="Connector 122"/>
          <p:cNvSpPr/>
          <p:nvPr/>
        </p:nvSpPr>
        <p:spPr>
          <a:xfrm>
            <a:off x="4748410" y="4575885"/>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4" name="Connector 123"/>
          <p:cNvSpPr/>
          <p:nvPr/>
        </p:nvSpPr>
        <p:spPr>
          <a:xfrm>
            <a:off x="4628667" y="4559426"/>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5" name="Connector 124"/>
          <p:cNvSpPr/>
          <p:nvPr/>
        </p:nvSpPr>
        <p:spPr>
          <a:xfrm>
            <a:off x="5119815" y="4542983"/>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6" name="Connector 125"/>
          <p:cNvSpPr/>
          <p:nvPr/>
        </p:nvSpPr>
        <p:spPr>
          <a:xfrm>
            <a:off x="5074665" y="4538021"/>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7" name="Connector 126"/>
          <p:cNvSpPr/>
          <p:nvPr/>
        </p:nvSpPr>
        <p:spPr>
          <a:xfrm>
            <a:off x="4729842" y="4563576"/>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35" name="Straight Arrow Connector 134"/>
          <p:cNvCxnSpPr/>
          <p:nvPr/>
        </p:nvCxnSpPr>
        <p:spPr>
          <a:xfrm>
            <a:off x="5365447" y="2672448"/>
            <a:ext cx="9678" cy="524747"/>
          </a:xfrm>
          <a:prstGeom prst="straightConnector1">
            <a:avLst/>
          </a:prstGeom>
          <a:ln>
            <a:solidFill>
              <a:srgbClr val="FF0000"/>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37" name="Straight Connector 136"/>
          <p:cNvCxnSpPr/>
          <p:nvPr/>
        </p:nvCxnSpPr>
        <p:spPr>
          <a:xfrm>
            <a:off x="4794035" y="4827142"/>
            <a:ext cx="2734" cy="729553"/>
          </a:xfrm>
          <a:prstGeom prst="line">
            <a:avLst/>
          </a:prstGeom>
          <a:ln>
            <a:solidFill>
              <a:schemeClr val="bg1"/>
            </a:solidFill>
            <a:prstDash val="sysDash"/>
          </a:ln>
        </p:spPr>
        <p:style>
          <a:lnRef idx="2">
            <a:schemeClr val="accent1"/>
          </a:lnRef>
          <a:fillRef idx="0">
            <a:schemeClr val="accent1"/>
          </a:fillRef>
          <a:effectRef idx="1">
            <a:schemeClr val="accent1"/>
          </a:effectRef>
          <a:fontRef idx="minor">
            <a:schemeClr val="tx1"/>
          </a:fontRef>
        </p:style>
      </p:cxnSp>
      <p:cxnSp>
        <p:nvCxnSpPr>
          <p:cNvPr id="138" name="Straight Connector 137"/>
          <p:cNvCxnSpPr/>
          <p:nvPr/>
        </p:nvCxnSpPr>
        <p:spPr>
          <a:xfrm>
            <a:off x="4946456" y="4835262"/>
            <a:ext cx="2734" cy="729553"/>
          </a:xfrm>
          <a:prstGeom prst="line">
            <a:avLst/>
          </a:prstGeom>
          <a:ln>
            <a:solidFill>
              <a:schemeClr val="bg1"/>
            </a:solidFill>
            <a:prstDash val="sysDash"/>
          </a:ln>
        </p:spPr>
        <p:style>
          <a:lnRef idx="2">
            <a:schemeClr val="accent1"/>
          </a:lnRef>
          <a:fillRef idx="0">
            <a:schemeClr val="accent1"/>
          </a:fillRef>
          <a:effectRef idx="1">
            <a:schemeClr val="accent1"/>
          </a:effectRef>
          <a:fontRef idx="minor">
            <a:schemeClr val="tx1"/>
          </a:fontRef>
        </p:style>
      </p:cxnSp>
      <p:sp>
        <p:nvSpPr>
          <p:cNvPr id="139" name="Connector 138"/>
          <p:cNvSpPr/>
          <p:nvPr/>
        </p:nvSpPr>
        <p:spPr>
          <a:xfrm>
            <a:off x="4786333" y="5538337"/>
            <a:ext cx="191886" cy="171895"/>
          </a:xfrm>
          <a:prstGeom prst="flowChartConnector">
            <a:avLst/>
          </a:prstGeom>
          <a:solidFill>
            <a:schemeClr val="tx2">
              <a:lumMod val="60000"/>
              <a:lumOff val="40000"/>
            </a:schemeClr>
          </a:solidFill>
          <a:ln>
            <a:solidFill>
              <a:srgbClr val="FFFFFF"/>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0" name="TextBox 139"/>
          <p:cNvSpPr txBox="1"/>
          <p:nvPr/>
        </p:nvSpPr>
        <p:spPr>
          <a:xfrm>
            <a:off x="5538412" y="5467048"/>
            <a:ext cx="3311672" cy="1015663"/>
          </a:xfrm>
          <a:prstGeom prst="rect">
            <a:avLst/>
          </a:prstGeom>
          <a:noFill/>
        </p:spPr>
        <p:txBody>
          <a:bodyPr wrap="square" rtlCol="0">
            <a:spAutoFit/>
          </a:bodyPr>
          <a:lstStyle/>
          <a:p>
            <a:r>
              <a:rPr lang="en-US" sz="1200" b="1" dirty="0" smtClean="0">
                <a:solidFill>
                  <a:srgbClr val="FFFFFF"/>
                </a:solidFill>
                <a:latin typeface="Cambria"/>
                <a:cs typeface="Cambria"/>
              </a:rPr>
              <a:t>A drainage system is optional</a:t>
            </a:r>
          </a:p>
          <a:p>
            <a:endParaRPr lang="en-US" sz="1200" b="1" dirty="0">
              <a:solidFill>
                <a:srgbClr val="FFFFFF"/>
              </a:solidFill>
              <a:latin typeface="Cambria"/>
              <a:cs typeface="Cambria"/>
            </a:endParaRPr>
          </a:p>
          <a:p>
            <a:r>
              <a:rPr lang="en-US" sz="1200" b="1" dirty="0" smtClean="0">
                <a:solidFill>
                  <a:srgbClr val="FFFFFF"/>
                </a:solidFill>
                <a:latin typeface="Cambria"/>
                <a:cs typeface="Cambria"/>
              </a:rPr>
              <a:t>It is recommended that the vent well be anchored to the foundation wall using anchor bolts </a:t>
            </a:r>
            <a:endParaRPr lang="en-US" sz="1200" b="1" dirty="0">
              <a:solidFill>
                <a:srgbClr val="FFFFFF"/>
              </a:solidFill>
              <a:latin typeface="Cambria"/>
              <a:cs typeface="Cambria"/>
            </a:endParaRPr>
          </a:p>
        </p:txBody>
      </p:sp>
      <p:cxnSp>
        <p:nvCxnSpPr>
          <p:cNvPr id="142" name="Straight Arrow Connector 141"/>
          <p:cNvCxnSpPr/>
          <p:nvPr/>
        </p:nvCxnSpPr>
        <p:spPr>
          <a:xfrm flipH="1">
            <a:off x="5074665" y="5624285"/>
            <a:ext cx="463746"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45" name="Connector 144"/>
          <p:cNvSpPr/>
          <p:nvPr/>
        </p:nvSpPr>
        <p:spPr>
          <a:xfrm>
            <a:off x="4562465" y="4515034"/>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6" name="Connector 145"/>
          <p:cNvSpPr/>
          <p:nvPr/>
        </p:nvSpPr>
        <p:spPr>
          <a:xfrm>
            <a:off x="4563642" y="4414961"/>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7" name="Connector 146"/>
          <p:cNvSpPr/>
          <p:nvPr/>
        </p:nvSpPr>
        <p:spPr>
          <a:xfrm>
            <a:off x="4638523" y="4497264"/>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8" name="Connector 147"/>
          <p:cNvSpPr/>
          <p:nvPr/>
        </p:nvSpPr>
        <p:spPr>
          <a:xfrm>
            <a:off x="4570610" y="4357147"/>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9" name="Connector 148"/>
          <p:cNvSpPr/>
          <p:nvPr/>
        </p:nvSpPr>
        <p:spPr>
          <a:xfrm>
            <a:off x="4683095" y="4531064"/>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0" name="Connector 149"/>
          <p:cNvSpPr/>
          <p:nvPr/>
        </p:nvSpPr>
        <p:spPr>
          <a:xfrm flipV="1">
            <a:off x="4586152" y="4474404"/>
            <a:ext cx="45719"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1" name="Connector 150"/>
          <p:cNvSpPr/>
          <p:nvPr/>
        </p:nvSpPr>
        <p:spPr>
          <a:xfrm>
            <a:off x="4768188" y="4521082"/>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2" name="Connector 151"/>
          <p:cNvSpPr/>
          <p:nvPr/>
        </p:nvSpPr>
        <p:spPr>
          <a:xfrm>
            <a:off x="5003618" y="4532540"/>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3" name="Connector 152"/>
          <p:cNvSpPr/>
          <p:nvPr/>
        </p:nvSpPr>
        <p:spPr>
          <a:xfrm>
            <a:off x="5108823" y="4615149"/>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4" name="Connector 153"/>
          <p:cNvSpPr/>
          <p:nvPr/>
        </p:nvSpPr>
        <p:spPr>
          <a:xfrm>
            <a:off x="4873571" y="4535448"/>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5" name="Connector 154"/>
          <p:cNvSpPr/>
          <p:nvPr/>
        </p:nvSpPr>
        <p:spPr>
          <a:xfrm>
            <a:off x="4947667" y="4526536"/>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6" name="Connector 155"/>
          <p:cNvSpPr/>
          <p:nvPr/>
        </p:nvSpPr>
        <p:spPr>
          <a:xfrm>
            <a:off x="4821200" y="4495441"/>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7" name="Connector 156"/>
          <p:cNvSpPr/>
          <p:nvPr/>
        </p:nvSpPr>
        <p:spPr>
          <a:xfrm>
            <a:off x="4950118" y="4472581"/>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8" name="Connector 157"/>
          <p:cNvSpPr/>
          <p:nvPr/>
        </p:nvSpPr>
        <p:spPr>
          <a:xfrm>
            <a:off x="4872809" y="4479144"/>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9" name="Connector 158"/>
          <p:cNvSpPr/>
          <p:nvPr/>
        </p:nvSpPr>
        <p:spPr>
          <a:xfrm>
            <a:off x="5060443" y="4483678"/>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0" name="Connector 159"/>
          <p:cNvSpPr/>
          <p:nvPr/>
        </p:nvSpPr>
        <p:spPr>
          <a:xfrm>
            <a:off x="5006015" y="4468712"/>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1" name="Connector 160"/>
          <p:cNvSpPr/>
          <p:nvPr/>
        </p:nvSpPr>
        <p:spPr>
          <a:xfrm>
            <a:off x="4737139" y="4495440"/>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2" name="Connector 161"/>
          <p:cNvSpPr/>
          <p:nvPr/>
        </p:nvSpPr>
        <p:spPr>
          <a:xfrm>
            <a:off x="4693982" y="4465267"/>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3" name="Connector 162"/>
          <p:cNvSpPr/>
          <p:nvPr/>
        </p:nvSpPr>
        <p:spPr>
          <a:xfrm>
            <a:off x="5124653" y="4489729"/>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4" name="Connector 163"/>
          <p:cNvSpPr/>
          <p:nvPr/>
        </p:nvSpPr>
        <p:spPr>
          <a:xfrm>
            <a:off x="4782097" y="4449721"/>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5" name="Connector 164"/>
          <p:cNvSpPr/>
          <p:nvPr/>
        </p:nvSpPr>
        <p:spPr>
          <a:xfrm>
            <a:off x="4902309" y="4503677"/>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6" name="Connector 165"/>
          <p:cNvSpPr/>
          <p:nvPr/>
        </p:nvSpPr>
        <p:spPr>
          <a:xfrm>
            <a:off x="5122519" y="4414961"/>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7" name="Connector 166"/>
          <p:cNvSpPr/>
          <p:nvPr/>
        </p:nvSpPr>
        <p:spPr>
          <a:xfrm>
            <a:off x="5092601" y="4445852"/>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8" name="Connector 167"/>
          <p:cNvSpPr/>
          <p:nvPr/>
        </p:nvSpPr>
        <p:spPr>
          <a:xfrm>
            <a:off x="5021485" y="4414961"/>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9" name="Connector 168"/>
          <p:cNvSpPr/>
          <p:nvPr/>
        </p:nvSpPr>
        <p:spPr>
          <a:xfrm>
            <a:off x="5054395" y="4422993"/>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0" name="Connector 169"/>
          <p:cNvSpPr/>
          <p:nvPr/>
        </p:nvSpPr>
        <p:spPr>
          <a:xfrm>
            <a:off x="4625038" y="4443403"/>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1" name="Connector 170"/>
          <p:cNvSpPr/>
          <p:nvPr/>
        </p:nvSpPr>
        <p:spPr>
          <a:xfrm>
            <a:off x="4626936" y="4377118"/>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2" name="Connector 171"/>
          <p:cNvSpPr/>
          <p:nvPr/>
        </p:nvSpPr>
        <p:spPr>
          <a:xfrm>
            <a:off x="4947667" y="4422993"/>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3" name="Connector 172"/>
          <p:cNvSpPr/>
          <p:nvPr/>
        </p:nvSpPr>
        <p:spPr>
          <a:xfrm>
            <a:off x="4737523" y="4419548"/>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4" name="Connector 173"/>
          <p:cNvSpPr/>
          <p:nvPr/>
        </p:nvSpPr>
        <p:spPr>
          <a:xfrm>
            <a:off x="4913279" y="4426861"/>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5" name="Connector 174"/>
          <p:cNvSpPr/>
          <p:nvPr/>
        </p:nvSpPr>
        <p:spPr>
          <a:xfrm>
            <a:off x="4848776" y="4433425"/>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6" name="Connector 175"/>
          <p:cNvSpPr/>
          <p:nvPr/>
        </p:nvSpPr>
        <p:spPr>
          <a:xfrm>
            <a:off x="4679466" y="4405114"/>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7" name="Connector 176"/>
          <p:cNvSpPr/>
          <p:nvPr/>
        </p:nvSpPr>
        <p:spPr>
          <a:xfrm>
            <a:off x="4795402" y="4387333"/>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8" name="Connector 177"/>
          <p:cNvSpPr/>
          <p:nvPr/>
        </p:nvSpPr>
        <p:spPr>
          <a:xfrm>
            <a:off x="4875385" y="4377004"/>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9" name="Connector 178"/>
          <p:cNvSpPr/>
          <p:nvPr/>
        </p:nvSpPr>
        <p:spPr>
          <a:xfrm>
            <a:off x="4936671" y="4364473"/>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0" name="Connector 179"/>
          <p:cNvSpPr/>
          <p:nvPr/>
        </p:nvSpPr>
        <p:spPr>
          <a:xfrm>
            <a:off x="5029309" y="4385195"/>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1" name="Connector 180"/>
          <p:cNvSpPr/>
          <p:nvPr/>
        </p:nvSpPr>
        <p:spPr>
          <a:xfrm>
            <a:off x="4982137" y="4362335"/>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2" name="Connector 181"/>
          <p:cNvSpPr/>
          <p:nvPr/>
        </p:nvSpPr>
        <p:spPr>
          <a:xfrm>
            <a:off x="5116285" y="4349687"/>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3" name="Connector 182"/>
          <p:cNvSpPr/>
          <p:nvPr/>
        </p:nvSpPr>
        <p:spPr>
          <a:xfrm>
            <a:off x="5068091" y="4341614"/>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4" name="Connector 183"/>
          <p:cNvSpPr/>
          <p:nvPr/>
        </p:nvSpPr>
        <p:spPr>
          <a:xfrm>
            <a:off x="5147029" y="4642333"/>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5" name="Connector 184"/>
          <p:cNvSpPr/>
          <p:nvPr/>
        </p:nvSpPr>
        <p:spPr>
          <a:xfrm>
            <a:off x="4723835" y="4364050"/>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6" name="Connector 185"/>
          <p:cNvSpPr/>
          <p:nvPr/>
        </p:nvSpPr>
        <p:spPr>
          <a:xfrm>
            <a:off x="4670371" y="4334287"/>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7" name="Connector 186"/>
          <p:cNvSpPr/>
          <p:nvPr/>
        </p:nvSpPr>
        <p:spPr>
          <a:xfrm>
            <a:off x="4823015" y="4323077"/>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8" name="Connector 187"/>
          <p:cNvSpPr/>
          <p:nvPr/>
        </p:nvSpPr>
        <p:spPr>
          <a:xfrm>
            <a:off x="4782097" y="4323077"/>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9" name="Connector 188"/>
          <p:cNvSpPr/>
          <p:nvPr/>
        </p:nvSpPr>
        <p:spPr>
          <a:xfrm>
            <a:off x="4892318" y="4300217"/>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0" name="Connector 189"/>
          <p:cNvSpPr/>
          <p:nvPr/>
        </p:nvSpPr>
        <p:spPr>
          <a:xfrm>
            <a:off x="4559903" y="4300217"/>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1" name="Connector 190"/>
          <p:cNvSpPr/>
          <p:nvPr/>
        </p:nvSpPr>
        <p:spPr>
          <a:xfrm>
            <a:off x="4611309" y="4314722"/>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2" name="Connector 191"/>
          <p:cNvSpPr/>
          <p:nvPr/>
        </p:nvSpPr>
        <p:spPr>
          <a:xfrm>
            <a:off x="4731905" y="4280471"/>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3" name="Connector 192"/>
          <p:cNvSpPr/>
          <p:nvPr/>
        </p:nvSpPr>
        <p:spPr>
          <a:xfrm>
            <a:off x="4967707" y="4311428"/>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4" name="Connector 193"/>
          <p:cNvSpPr/>
          <p:nvPr/>
        </p:nvSpPr>
        <p:spPr>
          <a:xfrm>
            <a:off x="5126966" y="4300217"/>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5" name="Connector 194"/>
          <p:cNvSpPr/>
          <p:nvPr/>
        </p:nvSpPr>
        <p:spPr>
          <a:xfrm>
            <a:off x="5018820" y="4319055"/>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6" name="Connector 195"/>
          <p:cNvSpPr/>
          <p:nvPr/>
        </p:nvSpPr>
        <p:spPr>
          <a:xfrm>
            <a:off x="5128681" y="4781050"/>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7" name="Connector 196"/>
          <p:cNvSpPr/>
          <p:nvPr/>
        </p:nvSpPr>
        <p:spPr>
          <a:xfrm>
            <a:off x="5081609" y="4273336"/>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8" name="Connector 197"/>
          <p:cNvSpPr/>
          <p:nvPr/>
        </p:nvSpPr>
        <p:spPr>
          <a:xfrm>
            <a:off x="4683095" y="4273336"/>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9" name="Connector 198"/>
          <p:cNvSpPr/>
          <p:nvPr/>
        </p:nvSpPr>
        <p:spPr>
          <a:xfrm>
            <a:off x="4804047" y="4280471"/>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0" name="Connector 199"/>
          <p:cNvSpPr/>
          <p:nvPr/>
        </p:nvSpPr>
        <p:spPr>
          <a:xfrm>
            <a:off x="4643157" y="4257611"/>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1" name="Connector 200"/>
          <p:cNvSpPr/>
          <p:nvPr/>
        </p:nvSpPr>
        <p:spPr>
          <a:xfrm>
            <a:off x="4589679" y="4264562"/>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2" name="Connector 201"/>
          <p:cNvSpPr/>
          <p:nvPr/>
        </p:nvSpPr>
        <p:spPr>
          <a:xfrm>
            <a:off x="4572508" y="4211892"/>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3" name="Connector 202"/>
          <p:cNvSpPr/>
          <p:nvPr/>
        </p:nvSpPr>
        <p:spPr>
          <a:xfrm>
            <a:off x="5130595" y="4234752"/>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4" name="Connector 203"/>
          <p:cNvSpPr/>
          <p:nvPr/>
        </p:nvSpPr>
        <p:spPr>
          <a:xfrm>
            <a:off x="5059738" y="4216215"/>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5" name="Connector 204"/>
          <p:cNvSpPr/>
          <p:nvPr/>
        </p:nvSpPr>
        <p:spPr>
          <a:xfrm>
            <a:off x="4987579" y="4269191"/>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6" name="Connector 205"/>
          <p:cNvSpPr/>
          <p:nvPr/>
        </p:nvSpPr>
        <p:spPr>
          <a:xfrm>
            <a:off x="5027181" y="4250476"/>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7" name="Connector 206"/>
          <p:cNvSpPr/>
          <p:nvPr/>
        </p:nvSpPr>
        <p:spPr>
          <a:xfrm>
            <a:off x="4927999" y="4257611"/>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8" name="Connector 207"/>
          <p:cNvSpPr/>
          <p:nvPr/>
        </p:nvSpPr>
        <p:spPr>
          <a:xfrm>
            <a:off x="4869363" y="4265709"/>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9" name="Connector 208"/>
          <p:cNvSpPr/>
          <p:nvPr/>
        </p:nvSpPr>
        <p:spPr>
          <a:xfrm>
            <a:off x="4774597" y="4242849"/>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0" name="Connector 209"/>
          <p:cNvSpPr/>
          <p:nvPr/>
        </p:nvSpPr>
        <p:spPr>
          <a:xfrm>
            <a:off x="4713760" y="4215128"/>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1" name="Connector 210"/>
          <p:cNvSpPr/>
          <p:nvPr/>
        </p:nvSpPr>
        <p:spPr>
          <a:xfrm>
            <a:off x="4643157" y="4204757"/>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2" name="Connector 211"/>
          <p:cNvSpPr/>
          <p:nvPr/>
        </p:nvSpPr>
        <p:spPr>
          <a:xfrm>
            <a:off x="4856239" y="4217153"/>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3" name="Connector 212"/>
          <p:cNvSpPr/>
          <p:nvPr/>
        </p:nvSpPr>
        <p:spPr>
          <a:xfrm>
            <a:off x="4989008" y="4211519"/>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4" name="Connector 213"/>
          <p:cNvSpPr/>
          <p:nvPr/>
        </p:nvSpPr>
        <p:spPr>
          <a:xfrm>
            <a:off x="5122519" y="4194293"/>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5" name="Connector 214"/>
          <p:cNvSpPr/>
          <p:nvPr/>
        </p:nvSpPr>
        <p:spPr>
          <a:xfrm>
            <a:off x="4905937" y="4194293"/>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6" name="Connector 215"/>
          <p:cNvSpPr/>
          <p:nvPr/>
        </p:nvSpPr>
        <p:spPr>
          <a:xfrm>
            <a:off x="4792328" y="4208687"/>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7" name="Connector 216"/>
          <p:cNvSpPr/>
          <p:nvPr/>
        </p:nvSpPr>
        <p:spPr>
          <a:xfrm>
            <a:off x="4552950" y="4166202"/>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8" name="Connector 217"/>
          <p:cNvSpPr/>
          <p:nvPr/>
        </p:nvSpPr>
        <p:spPr>
          <a:xfrm>
            <a:off x="4613867" y="4158945"/>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9" name="Connector 218"/>
          <p:cNvSpPr/>
          <p:nvPr/>
        </p:nvSpPr>
        <p:spPr>
          <a:xfrm>
            <a:off x="4692951" y="4162968"/>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0" name="Connector 219"/>
          <p:cNvSpPr/>
          <p:nvPr/>
        </p:nvSpPr>
        <p:spPr>
          <a:xfrm>
            <a:off x="4771571" y="4173149"/>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1" name="Connector 220"/>
          <p:cNvSpPr/>
          <p:nvPr/>
        </p:nvSpPr>
        <p:spPr>
          <a:xfrm>
            <a:off x="4852402" y="4165800"/>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2" name="Connector 221"/>
          <p:cNvSpPr/>
          <p:nvPr/>
        </p:nvSpPr>
        <p:spPr>
          <a:xfrm>
            <a:off x="5053371" y="4173149"/>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3" name="Connector 222"/>
          <p:cNvSpPr/>
          <p:nvPr/>
        </p:nvSpPr>
        <p:spPr>
          <a:xfrm>
            <a:off x="5121423" y="4143342"/>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4" name="Connector 223"/>
          <p:cNvSpPr/>
          <p:nvPr/>
        </p:nvSpPr>
        <p:spPr>
          <a:xfrm>
            <a:off x="4958564" y="4162968"/>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5" name="Connector 224"/>
          <p:cNvSpPr/>
          <p:nvPr/>
        </p:nvSpPr>
        <p:spPr>
          <a:xfrm>
            <a:off x="4892319" y="4337581"/>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6" name="Connector 225"/>
          <p:cNvSpPr/>
          <p:nvPr/>
        </p:nvSpPr>
        <p:spPr>
          <a:xfrm>
            <a:off x="4839100" y="4387768"/>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7" name="Connector 226"/>
          <p:cNvSpPr/>
          <p:nvPr/>
        </p:nvSpPr>
        <p:spPr>
          <a:xfrm>
            <a:off x="4735078" y="4314721"/>
            <a:ext cx="54428" cy="45719"/>
          </a:xfrm>
          <a:prstGeom prst="flowChartConnector">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28" name="Straight Arrow Connector 227"/>
          <p:cNvCxnSpPr/>
          <p:nvPr/>
        </p:nvCxnSpPr>
        <p:spPr>
          <a:xfrm>
            <a:off x="4662207" y="4035473"/>
            <a:ext cx="16328" cy="768149"/>
          </a:xfrm>
          <a:prstGeom prst="straightConnector1">
            <a:avLst/>
          </a:prstGeom>
          <a:ln>
            <a:solidFill>
              <a:srgbClr val="FF000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29" name="TextBox 228"/>
          <p:cNvSpPr txBox="1"/>
          <p:nvPr/>
        </p:nvSpPr>
        <p:spPr>
          <a:xfrm>
            <a:off x="647095" y="2577420"/>
            <a:ext cx="2606524" cy="1015663"/>
          </a:xfrm>
          <a:prstGeom prst="rect">
            <a:avLst/>
          </a:prstGeom>
          <a:noFill/>
        </p:spPr>
        <p:txBody>
          <a:bodyPr wrap="square" rtlCol="0">
            <a:spAutoFit/>
          </a:bodyPr>
          <a:lstStyle/>
          <a:p>
            <a:pPr algn="ctr"/>
            <a:r>
              <a:rPr lang="en-US" sz="2000" b="1" dirty="0" smtClean="0">
                <a:solidFill>
                  <a:srgbClr val="000000"/>
                </a:solidFill>
                <a:latin typeface="Cambria"/>
                <a:cs typeface="Cambria"/>
              </a:rPr>
              <a:t>Crawlspace soil </a:t>
            </a:r>
          </a:p>
          <a:p>
            <a:pPr algn="ctr"/>
            <a:r>
              <a:rPr lang="en-US" sz="2000" b="1" dirty="0">
                <a:solidFill>
                  <a:srgbClr val="000000"/>
                </a:solidFill>
                <a:latin typeface="Cambria"/>
                <a:cs typeface="Cambria"/>
              </a:rPr>
              <a:t>i</a:t>
            </a:r>
            <a:r>
              <a:rPr lang="en-US" sz="2000" b="1" dirty="0" smtClean="0">
                <a:solidFill>
                  <a:srgbClr val="000000"/>
                </a:solidFill>
                <a:latin typeface="Cambria"/>
                <a:cs typeface="Cambria"/>
              </a:rPr>
              <a:t>s below the       exterior grade</a:t>
            </a:r>
            <a:endParaRPr lang="en-US" sz="2000" b="1" dirty="0">
              <a:solidFill>
                <a:srgbClr val="000000"/>
              </a:solidFill>
              <a:latin typeface="Cambria"/>
              <a:cs typeface="Cambria"/>
            </a:endParaRPr>
          </a:p>
        </p:txBody>
      </p:sp>
      <p:sp>
        <p:nvSpPr>
          <p:cNvPr id="3" name="TextBox 2"/>
          <p:cNvSpPr txBox="1"/>
          <p:nvPr/>
        </p:nvSpPr>
        <p:spPr>
          <a:xfrm>
            <a:off x="4552950" y="794733"/>
            <a:ext cx="4591049" cy="923330"/>
          </a:xfrm>
          <a:prstGeom prst="rect">
            <a:avLst/>
          </a:prstGeom>
          <a:noFill/>
        </p:spPr>
        <p:txBody>
          <a:bodyPr wrap="square" rtlCol="0">
            <a:spAutoFit/>
          </a:bodyPr>
          <a:lstStyle/>
          <a:p>
            <a:pPr algn="ctr"/>
            <a:r>
              <a:rPr lang="en-US" b="1" dirty="0" smtClean="0">
                <a:latin typeface="Cambria"/>
                <a:cs typeface="Cambria"/>
              </a:rPr>
              <a:t>Well vents are allowed if they are approved vents and do not allow </a:t>
            </a:r>
          </a:p>
          <a:p>
            <a:pPr algn="ctr"/>
            <a:r>
              <a:rPr lang="en-US" b="1" dirty="0" smtClean="0">
                <a:latin typeface="Cambria"/>
                <a:cs typeface="Cambria"/>
              </a:rPr>
              <a:t>water to enter the crawlspace</a:t>
            </a:r>
            <a:endParaRPr lang="en-US" b="1" dirty="0">
              <a:latin typeface="Cambria"/>
              <a:cs typeface="Cambria"/>
            </a:endParaRPr>
          </a:p>
        </p:txBody>
      </p:sp>
      <p:pic>
        <p:nvPicPr>
          <p:cNvPr id="230" name="Content Placeholder 3" descr="Well Vent.jpg"/>
          <p:cNvPicPr>
            <a:picLocks noGrp="1" noChangeAspect="1"/>
          </p:cNvPicPr>
          <p:nvPr>
            <p:ph idx="1"/>
          </p:nvPr>
        </p:nvPicPr>
        <p:blipFill>
          <a:blip r:embed="rId2" cstate="print"/>
          <a:srcRect t="13336" b="13336"/>
          <a:stretch>
            <a:fillRect/>
          </a:stretch>
        </p:blipFill>
        <p:spPr>
          <a:xfrm>
            <a:off x="6027351" y="1841686"/>
            <a:ext cx="1773880" cy="975566"/>
          </a:xfrm>
        </p:spPr>
      </p:pic>
      <p:cxnSp>
        <p:nvCxnSpPr>
          <p:cNvPr id="8" name="Straight Connector 7"/>
          <p:cNvCxnSpPr>
            <a:endCxn id="32" idx="0"/>
          </p:cNvCxnSpPr>
          <p:nvPr/>
        </p:nvCxnSpPr>
        <p:spPr>
          <a:xfrm flipH="1">
            <a:off x="4946328" y="2329469"/>
            <a:ext cx="1005510" cy="0"/>
          </a:xfrm>
          <a:prstGeom prst="line">
            <a:avLst/>
          </a:prstGeom>
          <a:ln>
            <a:solidFill>
              <a:srgbClr val="CD060D"/>
            </a:solidFill>
            <a:prstDash val="sysDash"/>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a:stCxn id="32" idx="0"/>
          </p:cNvCxnSpPr>
          <p:nvPr/>
        </p:nvCxnSpPr>
        <p:spPr>
          <a:xfrm>
            <a:off x="4946328" y="2329469"/>
            <a:ext cx="17557" cy="1171612"/>
          </a:xfrm>
          <a:prstGeom prst="straightConnector1">
            <a:avLst/>
          </a:prstGeom>
          <a:ln>
            <a:solidFill>
              <a:srgbClr val="CD060D"/>
            </a:solidFill>
            <a:prstDash val="sysDash"/>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9810584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0">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0">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3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latin typeface="Cambria"/>
                <a:cs typeface="Cambria"/>
              </a:rPr>
              <a:t>The Vapor Retarder (Barrier) required to meet the ventilation standards of the International Building Code</a:t>
            </a:r>
            <a:endParaRPr lang="en-US" sz="2400" b="1" dirty="0">
              <a:latin typeface="Cambria"/>
              <a:cs typeface="Cambria"/>
            </a:endParaRPr>
          </a:p>
        </p:txBody>
      </p:sp>
      <p:sp>
        <p:nvSpPr>
          <p:cNvPr id="3" name="Content Placeholder 2"/>
          <p:cNvSpPr>
            <a:spLocks noGrp="1"/>
          </p:cNvSpPr>
          <p:nvPr>
            <p:ph idx="1"/>
          </p:nvPr>
        </p:nvSpPr>
        <p:spPr/>
        <p:txBody>
          <a:bodyPr>
            <a:normAutofit/>
          </a:bodyPr>
          <a:lstStyle/>
          <a:p>
            <a:r>
              <a:rPr lang="en-US" sz="2000" dirty="0">
                <a:latin typeface="Cambria"/>
                <a:cs typeface="Cambria"/>
              </a:rPr>
              <a:t>The vapor barrier must be a Class </a:t>
            </a:r>
            <a:r>
              <a:rPr lang="en-US" sz="2000" dirty="0" smtClean="0">
                <a:latin typeface="Cambria"/>
                <a:cs typeface="Cambria"/>
              </a:rPr>
              <a:t>1 </a:t>
            </a:r>
            <a:r>
              <a:rPr lang="en-US" sz="2000" dirty="0">
                <a:latin typeface="Cambria"/>
                <a:cs typeface="Cambria"/>
              </a:rPr>
              <a:t>vapor retarder. </a:t>
            </a:r>
            <a:r>
              <a:rPr lang="en-US" sz="2000" dirty="0" smtClean="0">
                <a:latin typeface="Cambria"/>
                <a:cs typeface="Cambria"/>
              </a:rPr>
              <a:t>  A </a:t>
            </a:r>
            <a:r>
              <a:rPr lang="en-US" sz="2000" dirty="0">
                <a:latin typeface="Cambria"/>
                <a:cs typeface="Cambria"/>
              </a:rPr>
              <a:t>Class I vapor retarder has a permeable level of 0.1 perm or less and is considered </a:t>
            </a:r>
            <a:r>
              <a:rPr lang="en-US" sz="2000" dirty="0" smtClean="0">
                <a:latin typeface="Cambria"/>
                <a:cs typeface="Cambria"/>
              </a:rPr>
              <a:t>impermeable.  The </a:t>
            </a:r>
            <a:r>
              <a:rPr lang="en-US" sz="2000" dirty="0">
                <a:latin typeface="Cambria"/>
                <a:cs typeface="Cambria"/>
              </a:rPr>
              <a:t>perm rating is a measure of the diffusion of water vapor through a material. </a:t>
            </a:r>
            <a:r>
              <a:rPr lang="en-US" sz="2000" dirty="0" smtClean="0">
                <a:latin typeface="Cambria"/>
                <a:cs typeface="Cambria"/>
              </a:rPr>
              <a:t> Any </a:t>
            </a:r>
            <a:r>
              <a:rPr lang="en-US" sz="2000" dirty="0">
                <a:latin typeface="Cambria"/>
                <a:cs typeface="Cambria"/>
              </a:rPr>
              <a:t>material that has a perm rating of 1 or less is considered to be an adequate vapor retarder for residential construction. </a:t>
            </a:r>
            <a:r>
              <a:rPr lang="en-US" sz="2000" dirty="0" smtClean="0">
                <a:latin typeface="Cambria"/>
                <a:cs typeface="Cambria"/>
              </a:rPr>
              <a:t> The </a:t>
            </a:r>
            <a:r>
              <a:rPr lang="en-US" sz="2000" dirty="0">
                <a:latin typeface="Cambria"/>
                <a:cs typeface="Cambria"/>
              </a:rPr>
              <a:t>industry standard is a polyethylene material of 4-6 </a:t>
            </a:r>
            <a:r>
              <a:rPr lang="en-US" sz="2000" dirty="0" smtClean="0">
                <a:latin typeface="Cambria"/>
                <a:cs typeface="Cambria"/>
              </a:rPr>
              <a:t>mm. </a:t>
            </a:r>
            <a:r>
              <a:rPr lang="en-US" sz="2000" dirty="0">
                <a:latin typeface="Cambria"/>
                <a:cs typeface="Cambria"/>
              </a:rPr>
              <a:t>which complies with a Class </a:t>
            </a:r>
            <a:r>
              <a:rPr lang="en-US" sz="2000" dirty="0" smtClean="0">
                <a:latin typeface="Cambria"/>
                <a:cs typeface="Cambria"/>
              </a:rPr>
              <a:t>1 </a:t>
            </a:r>
            <a:r>
              <a:rPr lang="en-US" sz="2000" dirty="0">
                <a:latin typeface="Cambria"/>
                <a:cs typeface="Cambria"/>
              </a:rPr>
              <a:t>vapor retarder.</a:t>
            </a:r>
          </a:p>
        </p:txBody>
      </p:sp>
      <p:pic>
        <p:nvPicPr>
          <p:cNvPr id="5" name="Content Placeholder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69853" y="4132648"/>
            <a:ext cx="3570535" cy="1690307"/>
          </a:xfrm>
          <a:prstGeom prst="rect">
            <a:avLst/>
          </a:prstGeom>
          <a:effectLst>
            <a:outerShdw blurRad="50800" dist="38100" dir="2700000" algn="tl" rotWithShape="0">
              <a:prstClr val="black">
                <a:alpha val="40000"/>
              </a:prstClr>
            </a:outerShdw>
          </a:effectLst>
        </p:spPr>
      </p:pic>
      <p:sp>
        <p:nvSpPr>
          <p:cNvPr id="6" name="TextBox 5"/>
          <p:cNvSpPr txBox="1"/>
          <p:nvPr/>
        </p:nvSpPr>
        <p:spPr>
          <a:xfrm>
            <a:off x="3315730" y="5947676"/>
            <a:ext cx="2670432" cy="461665"/>
          </a:xfrm>
          <a:prstGeom prst="rect">
            <a:avLst/>
          </a:prstGeom>
          <a:noFill/>
        </p:spPr>
        <p:txBody>
          <a:bodyPr wrap="square" rtlCol="0">
            <a:spAutoFit/>
          </a:bodyPr>
          <a:lstStyle/>
          <a:p>
            <a:pPr algn="ctr"/>
            <a:r>
              <a:rPr lang="en-US" sz="2400" b="1" dirty="0" smtClean="0"/>
              <a:t>4 – 6 mm</a:t>
            </a:r>
            <a:endParaRPr lang="en-US" sz="2400" b="1" dirty="0"/>
          </a:p>
        </p:txBody>
      </p:sp>
    </p:spTree>
    <p:extLst>
      <p:ext uri="{BB962C8B-B14F-4D97-AF65-F5344CB8AC3E}">
        <p14:creationId xmlns:p14="http://schemas.microsoft.com/office/powerpoint/2010/main" val="420838936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722313" y="2906713"/>
            <a:ext cx="7772400" cy="1817687"/>
          </a:xfrm>
        </p:spPr>
        <p:txBody>
          <a:bodyPr>
            <a:normAutofit/>
          </a:bodyPr>
          <a:lstStyle/>
          <a:p>
            <a:r>
              <a:rPr lang="en-US" sz="4800" dirty="0" smtClean="0">
                <a:solidFill>
                  <a:schemeClr val="tx1">
                    <a:lumMod val="65000"/>
                    <a:lumOff val="35000"/>
                  </a:schemeClr>
                </a:solidFill>
                <a:effectLst>
                  <a:outerShdw blurRad="38100" dist="38100" dir="2700000" algn="tl">
                    <a:srgbClr val="000000">
                      <a:alpha val="43137"/>
                    </a:srgbClr>
                  </a:outerShdw>
                </a:effectLst>
              </a:rPr>
              <a:t>           </a:t>
            </a:r>
            <a:endParaRPr lang="en-US" sz="4800" b="1" dirty="0">
              <a:solidFill>
                <a:schemeClr val="tx1"/>
              </a:solidFill>
              <a:effectLst>
                <a:outerShdw blurRad="38100" dist="38100" dir="2700000" algn="tl">
                  <a:srgbClr val="000000">
                    <a:alpha val="43137"/>
                  </a:srgbClr>
                </a:outerShdw>
              </a:effectLst>
            </a:endParaRPr>
          </a:p>
        </p:txBody>
      </p:sp>
      <p:grpSp>
        <p:nvGrpSpPr>
          <p:cNvPr id="6" name="Group 5"/>
          <p:cNvGrpSpPr/>
          <p:nvPr/>
        </p:nvGrpSpPr>
        <p:grpSpPr>
          <a:xfrm>
            <a:off x="6878594" y="1941253"/>
            <a:ext cx="1523999" cy="2653585"/>
            <a:chOff x="5887125" y="260926"/>
            <a:chExt cx="1822271" cy="3367760"/>
          </a:xfrm>
        </p:grpSpPr>
        <p:pic>
          <p:nvPicPr>
            <p:cNvPr id="7" name="Picture 8" descr="http://www.zin.ru/animalia/coleoptera/images/rhidomkm.jpg"/>
            <p:cNvPicPr>
              <a:picLocks noChangeAspect="1" noChangeArrowheads="1"/>
            </p:cNvPicPr>
            <p:nvPr/>
          </p:nvPicPr>
          <p:blipFill>
            <a:blip r:embed="rId3" cstate="print"/>
            <a:srcRect/>
            <a:stretch>
              <a:fillRect/>
            </a:stretch>
          </p:blipFill>
          <p:spPr bwMode="auto">
            <a:xfrm>
              <a:off x="5963016" y="260926"/>
              <a:ext cx="1649349" cy="2743200"/>
            </a:xfrm>
            <a:prstGeom prst="roundRect">
              <a:avLst>
                <a:gd name="adj" fmla="val 16667"/>
              </a:avLst>
            </a:prstGeom>
            <a:ln/>
          </p:spPr>
          <p:style>
            <a:lnRef idx="1">
              <a:schemeClr val="accent1"/>
            </a:lnRef>
            <a:fillRef idx="2">
              <a:schemeClr val="accent1"/>
            </a:fillRef>
            <a:effectRef idx="1">
              <a:schemeClr val="accent1"/>
            </a:effectRef>
            <a:fontRef idx="minor">
              <a:schemeClr val="dk1"/>
            </a:fontRef>
          </p:style>
        </p:pic>
        <p:sp>
          <p:nvSpPr>
            <p:cNvPr id="8" name="TextBox 7"/>
            <p:cNvSpPr txBox="1"/>
            <p:nvPr/>
          </p:nvSpPr>
          <p:spPr>
            <a:xfrm>
              <a:off x="5887125" y="3120892"/>
              <a:ext cx="1822271" cy="507794"/>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2000" b="1" dirty="0" err="1" smtClean="0"/>
                <a:t>Bostrichidae</a:t>
              </a:r>
              <a:endParaRPr lang="en-US" sz="2000" b="1" dirty="0"/>
            </a:p>
          </p:txBody>
        </p:sp>
      </p:grpSp>
      <p:grpSp>
        <p:nvGrpSpPr>
          <p:cNvPr id="9" name="Group 8"/>
          <p:cNvGrpSpPr/>
          <p:nvPr/>
        </p:nvGrpSpPr>
        <p:grpSpPr>
          <a:xfrm>
            <a:off x="5107458" y="2054837"/>
            <a:ext cx="1309621" cy="2549109"/>
            <a:chOff x="3501859" y="315313"/>
            <a:chExt cx="1708171" cy="3277789"/>
          </a:xfrm>
        </p:grpSpPr>
        <p:sp>
          <p:nvSpPr>
            <p:cNvPr id="10" name="TextBox 9"/>
            <p:cNvSpPr txBox="1"/>
            <p:nvPr/>
          </p:nvSpPr>
          <p:spPr>
            <a:xfrm>
              <a:off x="3501859" y="3078618"/>
              <a:ext cx="1679359" cy="514484"/>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lang="en-US" sz="2000" b="1" dirty="0" err="1" smtClean="0"/>
                <a:t>Anobiidae</a:t>
              </a:r>
              <a:endParaRPr lang="en-US" sz="2000" b="1" dirty="0"/>
            </a:p>
          </p:txBody>
        </p:sp>
        <p:pic>
          <p:nvPicPr>
            <p:cNvPr id="11" name="Picture 2" descr="http://upload.wikimedia.org/wikipedia/commons/e/e0/Anobium_punctatum_above.jpg"/>
            <p:cNvPicPr>
              <a:picLocks noChangeAspect="1" noChangeArrowheads="1"/>
            </p:cNvPicPr>
            <p:nvPr/>
          </p:nvPicPr>
          <p:blipFill>
            <a:blip r:embed="rId4" cstate="print"/>
            <a:srcRect/>
            <a:stretch>
              <a:fillRect/>
            </a:stretch>
          </p:blipFill>
          <p:spPr bwMode="auto">
            <a:xfrm rot="5400000">
              <a:off x="3028795" y="788377"/>
              <a:ext cx="2654300" cy="1708171"/>
            </a:xfrm>
            <a:prstGeom prst="roundRect">
              <a:avLst>
                <a:gd name="adj" fmla="val 16667"/>
              </a:avLst>
            </a:prstGeom>
            <a:ln/>
          </p:spPr>
          <p:style>
            <a:lnRef idx="1">
              <a:schemeClr val="accent1"/>
            </a:lnRef>
            <a:fillRef idx="2">
              <a:schemeClr val="accent1"/>
            </a:fillRef>
            <a:effectRef idx="1">
              <a:schemeClr val="accent1"/>
            </a:effectRef>
            <a:fontRef idx="minor">
              <a:schemeClr val="dk1"/>
            </a:fontRef>
          </p:style>
        </p:pic>
      </p:grpSp>
      <p:grpSp>
        <p:nvGrpSpPr>
          <p:cNvPr id="12" name="Group 11"/>
          <p:cNvGrpSpPr/>
          <p:nvPr/>
        </p:nvGrpSpPr>
        <p:grpSpPr>
          <a:xfrm>
            <a:off x="3507947" y="2354649"/>
            <a:ext cx="1166202" cy="2240189"/>
            <a:chOff x="-1873780" y="177460"/>
            <a:chExt cx="1831184" cy="3510464"/>
          </a:xfrm>
        </p:grpSpPr>
        <p:pic>
          <p:nvPicPr>
            <p:cNvPr id="13" name="Picture 2" descr="Lyctus opaculus LeConte, 1866 - Lyctus opaculus"/>
            <p:cNvPicPr>
              <a:picLocks noChangeAspect="1" noChangeArrowheads="1"/>
            </p:cNvPicPr>
            <p:nvPr/>
          </p:nvPicPr>
          <p:blipFill>
            <a:blip r:embed="rId5" cstate="print"/>
            <a:srcRect/>
            <a:stretch>
              <a:fillRect/>
            </a:stretch>
          </p:blipFill>
          <p:spPr bwMode="auto">
            <a:xfrm>
              <a:off x="-1676351" y="177460"/>
              <a:ext cx="1430117" cy="2634426"/>
            </a:xfrm>
            <a:prstGeom prst="roundRect">
              <a:avLst>
                <a:gd name="adj" fmla="val 19414"/>
              </a:avLst>
            </a:prstGeom>
            <a:solidFill>
              <a:srgbClr val="FFFFFF">
                <a:shade val="85000"/>
              </a:srgbClr>
            </a:solidFill>
            <a:ln>
              <a:solidFill>
                <a:schemeClr val="accent1"/>
              </a:solidFill>
            </a:ln>
            <a:effectLst>
              <a:reflection blurRad="12700" stA="38000" endPos="28000" dist="5000" dir="5400000" sy="-100000" algn="bl" rotWithShape="0"/>
            </a:effectLst>
          </p:spPr>
          <p:style>
            <a:lnRef idx="1">
              <a:schemeClr val="accent1"/>
            </a:lnRef>
            <a:fillRef idx="2">
              <a:schemeClr val="accent1"/>
            </a:fillRef>
            <a:effectRef idx="1">
              <a:schemeClr val="accent1"/>
            </a:effectRef>
            <a:fontRef idx="minor">
              <a:schemeClr val="dk1"/>
            </a:fontRef>
          </p:style>
        </p:pic>
        <p:sp>
          <p:nvSpPr>
            <p:cNvPr id="14" name="TextBox 13"/>
            <p:cNvSpPr txBox="1"/>
            <p:nvPr/>
          </p:nvSpPr>
          <p:spPr>
            <a:xfrm>
              <a:off x="-1873780" y="3060936"/>
              <a:ext cx="1831184" cy="626988"/>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2000" b="1" dirty="0" err="1" smtClean="0"/>
                <a:t>Lyctinae</a:t>
              </a:r>
              <a:endParaRPr lang="en-US" sz="2000" b="1" dirty="0"/>
            </a:p>
          </p:txBody>
        </p:sp>
      </p:grpSp>
      <p:pic>
        <p:nvPicPr>
          <p:cNvPr id="15" name="Picture 14" descr="Old-House-Borer-beetles.jpg"/>
          <p:cNvPicPr>
            <a:picLocks noChangeAspect="1"/>
          </p:cNvPicPr>
          <p:nvPr/>
        </p:nvPicPr>
        <p:blipFill>
          <a:blip r:embed="rId6" cstate="print"/>
          <a:stretch>
            <a:fillRect/>
          </a:stretch>
        </p:blipFill>
        <p:spPr>
          <a:xfrm rot="16200000">
            <a:off x="-443418" y="691533"/>
            <a:ext cx="4469027" cy="3195800"/>
          </a:xfrm>
          <a:prstGeom prst="rect">
            <a:avLst/>
          </a:prstGeom>
        </p:spPr>
      </p:pic>
      <p:sp>
        <p:nvSpPr>
          <p:cNvPr id="2" name="TextBox 1"/>
          <p:cNvSpPr txBox="1"/>
          <p:nvPr/>
        </p:nvSpPr>
        <p:spPr>
          <a:xfrm>
            <a:off x="61784" y="315784"/>
            <a:ext cx="411892" cy="3970318"/>
          </a:xfrm>
          <a:prstGeom prst="rect">
            <a:avLst/>
          </a:prstGeom>
          <a:solidFill>
            <a:schemeClr val="bg1"/>
          </a:solidFill>
          <a:ln>
            <a:solidFill>
              <a:schemeClr val="bg1"/>
            </a:solidFill>
          </a:ln>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16" name="TextBox 15"/>
          <p:cNvSpPr txBox="1"/>
          <p:nvPr/>
        </p:nvSpPr>
        <p:spPr>
          <a:xfrm>
            <a:off x="803190" y="4203836"/>
            <a:ext cx="2066324" cy="40011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2000" b="1" dirty="0" smtClean="0"/>
              <a:t> Old House Borer</a:t>
            </a:r>
            <a:endParaRPr lang="en-US" sz="2000" b="1" dirty="0"/>
          </a:p>
        </p:txBody>
      </p:sp>
      <p:sp>
        <p:nvSpPr>
          <p:cNvPr id="17" name="TextBox 16"/>
          <p:cNvSpPr txBox="1"/>
          <p:nvPr/>
        </p:nvSpPr>
        <p:spPr>
          <a:xfrm>
            <a:off x="803190" y="4908379"/>
            <a:ext cx="7599403" cy="1446550"/>
          </a:xfrm>
          <a:prstGeom prst="rect">
            <a:avLst/>
          </a:prstGeom>
          <a:noFill/>
        </p:spPr>
        <p:txBody>
          <a:bodyPr wrap="square" rtlCol="0">
            <a:spAutoFit/>
          </a:bodyPr>
          <a:lstStyle/>
          <a:p>
            <a:pPr algn="ctr"/>
            <a:endParaRPr lang="en-US" sz="2000" b="1" dirty="0" smtClean="0">
              <a:latin typeface="Cambria"/>
              <a:cs typeface="Cambria"/>
            </a:endParaRPr>
          </a:p>
          <a:p>
            <a:pPr algn="ctr"/>
            <a:r>
              <a:rPr lang="en-US" sz="2400" b="1" dirty="0" smtClean="0">
                <a:latin typeface="Cambria"/>
                <a:cs typeface="Cambria"/>
              </a:rPr>
              <a:t>Ventilation Standards for the control or prevention of wood boring beetles in crawlspace structures</a:t>
            </a:r>
          </a:p>
          <a:p>
            <a:pPr algn="ctr"/>
            <a:endParaRPr lang="en-US" sz="2000" b="1" dirty="0">
              <a:latin typeface="Cambria"/>
              <a:cs typeface="Cambria"/>
            </a:endParaRPr>
          </a:p>
        </p:txBody>
      </p:sp>
    </p:spTree>
    <p:extLst>
      <p:ext uri="{BB962C8B-B14F-4D97-AF65-F5344CB8AC3E}">
        <p14:creationId xmlns:p14="http://schemas.microsoft.com/office/powerpoint/2010/main" val="3296932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anim calcmode="lin" valueType="num">
                                      <p:cBhvr>
                                        <p:cTn id="16" dur="500" fill="hold"/>
                                        <p:tgtEl>
                                          <p:spTgt spid="12"/>
                                        </p:tgtEl>
                                        <p:attrNameLst>
                                          <p:attrName>ppt_x</p:attrName>
                                        </p:attrNameLst>
                                      </p:cBhvr>
                                      <p:tavLst>
                                        <p:tav tm="0">
                                          <p:val>
                                            <p:strVal val="#ppt_x"/>
                                          </p:val>
                                        </p:tav>
                                        <p:tav tm="100000">
                                          <p:val>
                                            <p:strVal val="#ppt_x"/>
                                          </p:val>
                                        </p:tav>
                                      </p:tavLst>
                                    </p:anim>
                                    <p:anim calcmode="lin" valueType="num">
                                      <p:cBhvr>
                                        <p:cTn id="17" dur="5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anim calcmode="lin" valueType="num">
                                      <p:cBhvr>
                                        <p:cTn id="23" dur="500" fill="hold"/>
                                        <p:tgtEl>
                                          <p:spTgt spid="9"/>
                                        </p:tgtEl>
                                        <p:attrNameLst>
                                          <p:attrName>ppt_x</p:attrName>
                                        </p:attrNameLst>
                                      </p:cBhvr>
                                      <p:tavLst>
                                        <p:tav tm="0">
                                          <p:val>
                                            <p:strVal val="#ppt_x"/>
                                          </p:val>
                                        </p:tav>
                                        <p:tav tm="100000">
                                          <p:val>
                                            <p:strVal val="#ppt_x"/>
                                          </p:val>
                                        </p:tav>
                                      </p:tavLst>
                                    </p:anim>
                                    <p:anim calcmode="lin" valueType="num">
                                      <p:cBhvr>
                                        <p:cTn id="24"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anim calcmode="lin" valueType="num">
                                      <p:cBhvr>
                                        <p:cTn id="30" dur="500" fill="hold"/>
                                        <p:tgtEl>
                                          <p:spTgt spid="6"/>
                                        </p:tgtEl>
                                        <p:attrNameLst>
                                          <p:attrName>ppt_x</p:attrName>
                                        </p:attrNameLst>
                                      </p:cBhvr>
                                      <p:tavLst>
                                        <p:tav tm="0">
                                          <p:val>
                                            <p:strVal val="#ppt_x"/>
                                          </p:val>
                                        </p:tav>
                                        <p:tav tm="100000">
                                          <p:val>
                                            <p:strVal val="#ppt_x"/>
                                          </p:val>
                                        </p:tav>
                                      </p:tavLst>
                                    </p:anim>
                                    <p:anim calcmode="lin" valueType="num">
                                      <p:cBhvr>
                                        <p:cTn id="31"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351" y="114899"/>
            <a:ext cx="8785981" cy="5092095"/>
          </a:xfrm>
        </p:spPr>
        <p:txBody>
          <a:bodyPr>
            <a:normAutofit/>
          </a:bodyPr>
          <a:lstStyle/>
          <a:p>
            <a:pPr marL="0" indent="0">
              <a:buNone/>
            </a:pPr>
            <a:r>
              <a:rPr lang="en-US" sz="2000" b="1" dirty="0" smtClean="0">
                <a:latin typeface="Cambria"/>
                <a:cs typeface="Cambria"/>
              </a:rPr>
              <a:t>                             </a:t>
            </a:r>
            <a:r>
              <a:rPr lang="en-US" sz="2000" b="1" dirty="0" smtClean="0">
                <a:solidFill>
                  <a:srgbClr val="CD060D"/>
                </a:solidFill>
                <a:latin typeface="Cambria"/>
                <a:cs typeface="Cambria"/>
              </a:rPr>
              <a:t>Present history (04/01/2014 – Present)</a:t>
            </a:r>
          </a:p>
          <a:p>
            <a:pPr marL="0" indent="0">
              <a:buNone/>
            </a:pPr>
            <a:endParaRPr lang="en-US" sz="800" dirty="0" smtClean="0">
              <a:latin typeface="Cambria"/>
              <a:cs typeface="Cambria"/>
            </a:endParaRPr>
          </a:p>
          <a:p>
            <a:pPr>
              <a:buFont typeface="Wingdings" charset="2"/>
              <a:buChar char="Ø"/>
            </a:pPr>
            <a:r>
              <a:rPr lang="en-US" sz="2000" b="1" dirty="0" smtClean="0">
                <a:latin typeface="Cambria"/>
                <a:cs typeface="Cambria"/>
              </a:rPr>
              <a:t>Minimum treatment standards for the control of wood boring </a:t>
            </a:r>
          </a:p>
          <a:p>
            <a:pPr marL="0" indent="0">
              <a:buNone/>
            </a:pPr>
            <a:r>
              <a:rPr lang="en-US" sz="2000" b="1" dirty="0">
                <a:latin typeface="Cambria"/>
                <a:cs typeface="Cambria"/>
              </a:rPr>
              <a:t> </a:t>
            </a:r>
            <a:r>
              <a:rPr lang="en-US" sz="2000" b="1" dirty="0" smtClean="0">
                <a:latin typeface="Cambria"/>
                <a:cs typeface="Cambria"/>
              </a:rPr>
              <a:t>     beetles in structures when the infestation is </a:t>
            </a:r>
            <a:r>
              <a:rPr lang="en-US" sz="2000" b="1" u="sng" dirty="0" smtClean="0">
                <a:latin typeface="Cambria"/>
                <a:cs typeface="Cambria"/>
              </a:rPr>
              <a:t>on the outside of </a:t>
            </a:r>
          </a:p>
          <a:p>
            <a:pPr marL="0" indent="0">
              <a:buNone/>
            </a:pPr>
            <a:r>
              <a:rPr lang="en-US" sz="2000" b="1" dirty="0">
                <a:latin typeface="Cambria"/>
                <a:cs typeface="Cambria"/>
              </a:rPr>
              <a:t> </a:t>
            </a:r>
            <a:r>
              <a:rPr lang="en-US" sz="2000" b="1" dirty="0" smtClean="0">
                <a:latin typeface="Cambria"/>
                <a:cs typeface="Cambria"/>
              </a:rPr>
              <a:t>     </a:t>
            </a:r>
            <a:r>
              <a:rPr lang="en-US" sz="2000" b="1" u="sng" dirty="0" smtClean="0">
                <a:latin typeface="Cambria"/>
                <a:cs typeface="Cambria"/>
              </a:rPr>
              <a:t>the structure or inside the structure, but not in the crawlspace</a:t>
            </a:r>
          </a:p>
          <a:p>
            <a:pPr marL="0" indent="0">
              <a:buNone/>
            </a:pPr>
            <a:r>
              <a:rPr lang="en-US" sz="2000" b="1" dirty="0">
                <a:latin typeface="Cambria"/>
                <a:cs typeface="Cambria"/>
              </a:rPr>
              <a:t> </a:t>
            </a:r>
            <a:r>
              <a:rPr lang="en-US" sz="2000" b="1" dirty="0" smtClean="0">
                <a:latin typeface="Cambria"/>
                <a:cs typeface="Cambria"/>
              </a:rPr>
              <a:t>     or for the prevention of wood boring beetles</a:t>
            </a:r>
          </a:p>
          <a:p>
            <a:pPr marL="0" indent="0">
              <a:buNone/>
            </a:pPr>
            <a:r>
              <a:rPr lang="en-US" sz="2400" dirty="0" smtClean="0">
                <a:latin typeface="Cambria"/>
                <a:cs typeface="Cambria"/>
              </a:rPr>
              <a:t>          </a:t>
            </a:r>
          </a:p>
          <a:p>
            <a:pPr marL="0" indent="0">
              <a:buNone/>
            </a:pPr>
            <a:endParaRPr lang="en-US" sz="2400" dirty="0">
              <a:latin typeface="Cambria"/>
              <a:cs typeface="Cambria"/>
            </a:endParaRPr>
          </a:p>
          <a:p>
            <a:endParaRPr lang="en-US" sz="2400" dirty="0">
              <a:latin typeface="Cambria"/>
              <a:cs typeface="Cambria"/>
            </a:endParaRPr>
          </a:p>
        </p:txBody>
      </p:sp>
      <p:sp>
        <p:nvSpPr>
          <p:cNvPr id="4" name="Rectangle 3"/>
          <p:cNvSpPr/>
          <p:nvPr/>
        </p:nvSpPr>
        <p:spPr>
          <a:xfrm>
            <a:off x="1294191" y="3398760"/>
            <a:ext cx="4535714" cy="1542143"/>
          </a:xfrm>
          <a:prstGeom prst="rect">
            <a:avLst/>
          </a:prstGeom>
          <a:noFill/>
          <a:ln w="190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5829905" y="3398761"/>
            <a:ext cx="1439333" cy="1542143"/>
          </a:xfrm>
          <a:prstGeom prst="rect">
            <a:avLst/>
          </a:prstGeom>
          <a:solidFill>
            <a:srgbClr val="FFFFFF"/>
          </a:solid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solidFill>
                  <a:srgbClr val="000000"/>
                </a:solidFill>
                <a:latin typeface="Cambria"/>
                <a:cs typeface="Cambria"/>
              </a:rPr>
              <a:t>Garage</a:t>
            </a:r>
            <a:endParaRPr lang="en-US" sz="1200" b="1" dirty="0">
              <a:solidFill>
                <a:srgbClr val="000000"/>
              </a:solidFill>
              <a:latin typeface="Cambria"/>
              <a:cs typeface="Cambria"/>
            </a:endParaRPr>
          </a:p>
        </p:txBody>
      </p:sp>
      <p:sp>
        <p:nvSpPr>
          <p:cNvPr id="6" name="Rectangle 5"/>
          <p:cNvSpPr/>
          <p:nvPr/>
        </p:nvSpPr>
        <p:spPr>
          <a:xfrm>
            <a:off x="5829906" y="4940903"/>
            <a:ext cx="1439332" cy="1608667"/>
          </a:xfrm>
          <a:prstGeom prst="rect">
            <a:avLst/>
          </a:prstGeom>
          <a:solidFill>
            <a:srgbClr val="FFFFFF"/>
          </a:solid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solidFill>
                  <a:srgbClr val="000000"/>
                </a:solidFill>
                <a:latin typeface="Cambria"/>
                <a:cs typeface="Cambria"/>
              </a:rPr>
              <a:t>Driveway</a:t>
            </a:r>
            <a:endParaRPr lang="en-US" sz="1200" b="1" dirty="0">
              <a:solidFill>
                <a:srgbClr val="000000"/>
              </a:solidFill>
              <a:latin typeface="Cambria"/>
              <a:cs typeface="Cambria"/>
            </a:endParaRPr>
          </a:p>
        </p:txBody>
      </p:sp>
      <p:sp>
        <p:nvSpPr>
          <p:cNvPr id="8" name="TextBox 7"/>
          <p:cNvSpPr txBox="1"/>
          <p:nvPr/>
        </p:nvSpPr>
        <p:spPr>
          <a:xfrm>
            <a:off x="5696857" y="6488668"/>
            <a:ext cx="1741714" cy="369332"/>
          </a:xfrm>
          <a:prstGeom prst="rect">
            <a:avLst/>
          </a:prstGeom>
          <a:solidFill>
            <a:srgbClr val="FFFFFF"/>
          </a:solidFill>
          <a:ln>
            <a:solidFill>
              <a:srgbClr val="FFFFFF"/>
            </a:solidFill>
          </a:ln>
        </p:spPr>
        <p:txBody>
          <a:bodyPr wrap="square" rtlCol="0">
            <a:spAutoFit/>
          </a:bodyPr>
          <a:lstStyle/>
          <a:p>
            <a:endParaRPr lang="en-US" dirty="0"/>
          </a:p>
        </p:txBody>
      </p:sp>
      <p:sp>
        <p:nvSpPr>
          <p:cNvPr id="9" name="Rectangle 8"/>
          <p:cNvSpPr/>
          <p:nvPr/>
        </p:nvSpPr>
        <p:spPr>
          <a:xfrm>
            <a:off x="1348619" y="3447142"/>
            <a:ext cx="4414761" cy="1439333"/>
          </a:xfrm>
          <a:prstGeom prst="rect">
            <a:avLst/>
          </a:prstGeom>
          <a:solidFill>
            <a:srgbClr val="FFFFFF"/>
          </a:solidFill>
          <a:ln w="190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5829905" y="3447141"/>
            <a:ext cx="1390952" cy="1493761"/>
          </a:xfrm>
          <a:prstGeom prst="rect">
            <a:avLst/>
          </a:prstGeom>
          <a:no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3289904" y="4940899"/>
            <a:ext cx="556382" cy="266095"/>
          </a:xfrm>
          <a:prstGeom prst="rect">
            <a:avLst/>
          </a:prstGeom>
          <a:no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3356428" y="4940904"/>
            <a:ext cx="435429" cy="211667"/>
          </a:xfrm>
          <a:prstGeom prst="rect">
            <a:avLst/>
          </a:prstGeom>
          <a:no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b="1" dirty="0" smtClean="0">
                <a:solidFill>
                  <a:srgbClr val="000000"/>
                </a:solidFill>
                <a:latin typeface="Cambria"/>
                <a:cs typeface="Cambria"/>
              </a:rPr>
              <a:t>DFP</a:t>
            </a:r>
            <a:endParaRPr lang="en-US" sz="1000" b="1" dirty="0">
              <a:solidFill>
                <a:srgbClr val="000000"/>
              </a:solidFill>
              <a:latin typeface="Cambria"/>
              <a:cs typeface="Cambria"/>
            </a:endParaRPr>
          </a:p>
        </p:txBody>
      </p:sp>
      <p:sp>
        <p:nvSpPr>
          <p:cNvPr id="14" name="Rectangle 13"/>
          <p:cNvSpPr/>
          <p:nvPr/>
        </p:nvSpPr>
        <p:spPr>
          <a:xfrm>
            <a:off x="3459238" y="5211764"/>
            <a:ext cx="217714" cy="618141"/>
          </a:xfrm>
          <a:prstGeom prst="rect">
            <a:avLst/>
          </a:prstGeom>
          <a:solidFill>
            <a:srgbClr val="FFFFFF"/>
          </a:solidFill>
          <a:ln w="952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3459237" y="5826880"/>
            <a:ext cx="2370667" cy="175381"/>
          </a:xfrm>
          <a:prstGeom prst="rect">
            <a:avLst/>
          </a:prstGeom>
          <a:solidFill>
            <a:srgbClr val="FFFFFF"/>
          </a:solidFill>
          <a:ln w="952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TextBox 15"/>
          <p:cNvSpPr txBox="1"/>
          <p:nvPr/>
        </p:nvSpPr>
        <p:spPr>
          <a:xfrm>
            <a:off x="3459237" y="5719158"/>
            <a:ext cx="217715" cy="215444"/>
          </a:xfrm>
          <a:prstGeom prst="rect">
            <a:avLst/>
          </a:prstGeom>
          <a:solidFill>
            <a:srgbClr val="FFFFFF"/>
          </a:solidFill>
        </p:spPr>
        <p:txBody>
          <a:bodyPr wrap="square" rtlCol="0">
            <a:spAutoFit/>
          </a:bodyPr>
          <a:lstStyle/>
          <a:p>
            <a:endParaRPr lang="en-US" sz="800" dirty="0"/>
          </a:p>
        </p:txBody>
      </p:sp>
      <p:cxnSp>
        <p:nvCxnSpPr>
          <p:cNvPr id="18" name="Straight Connector 17"/>
          <p:cNvCxnSpPr/>
          <p:nvPr/>
        </p:nvCxnSpPr>
        <p:spPr>
          <a:xfrm>
            <a:off x="3459238" y="5211764"/>
            <a:ext cx="6048" cy="790497"/>
          </a:xfrm>
          <a:prstGeom prst="line">
            <a:avLst/>
          </a:prstGeom>
          <a:ln w="1905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a:stCxn id="16" idx="3"/>
          </p:cNvCxnSpPr>
          <p:nvPr/>
        </p:nvCxnSpPr>
        <p:spPr>
          <a:xfrm flipV="1">
            <a:off x="3676952" y="5211764"/>
            <a:ext cx="0" cy="615116"/>
          </a:xfrm>
          <a:prstGeom prst="line">
            <a:avLst/>
          </a:prstGeom>
          <a:ln w="1905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3465286" y="6002261"/>
            <a:ext cx="2370667" cy="0"/>
          </a:xfrm>
          <a:prstGeom prst="line">
            <a:avLst/>
          </a:prstGeom>
          <a:ln w="1905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3683001" y="5829905"/>
            <a:ext cx="2152952" cy="0"/>
          </a:xfrm>
          <a:prstGeom prst="line">
            <a:avLst/>
          </a:prstGeom>
          <a:ln w="1905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3791857" y="3241524"/>
            <a:ext cx="2044096" cy="604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H="1">
            <a:off x="1294191" y="3241524"/>
            <a:ext cx="1995713"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V="1">
            <a:off x="1124857" y="3398760"/>
            <a:ext cx="0" cy="53219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1124857" y="4311952"/>
            <a:ext cx="0" cy="62895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3356428" y="3103024"/>
            <a:ext cx="380332" cy="276999"/>
          </a:xfrm>
          <a:prstGeom prst="rect">
            <a:avLst/>
          </a:prstGeom>
          <a:noFill/>
        </p:spPr>
        <p:txBody>
          <a:bodyPr wrap="none" rtlCol="0">
            <a:spAutoFit/>
          </a:bodyPr>
          <a:lstStyle/>
          <a:p>
            <a:r>
              <a:rPr lang="en-US" sz="1200" b="1" dirty="0" smtClean="0">
                <a:solidFill>
                  <a:srgbClr val="000000"/>
                </a:solidFill>
              </a:rPr>
              <a:t>60’</a:t>
            </a:r>
            <a:endParaRPr lang="en-US" sz="1200" b="1" dirty="0">
              <a:solidFill>
                <a:srgbClr val="000000"/>
              </a:solidFill>
            </a:endParaRPr>
          </a:p>
        </p:txBody>
      </p:sp>
      <p:sp>
        <p:nvSpPr>
          <p:cNvPr id="37" name="TextBox 36"/>
          <p:cNvSpPr txBox="1"/>
          <p:nvPr/>
        </p:nvSpPr>
        <p:spPr>
          <a:xfrm>
            <a:off x="946993" y="3973286"/>
            <a:ext cx="486293" cy="276999"/>
          </a:xfrm>
          <a:prstGeom prst="rect">
            <a:avLst/>
          </a:prstGeom>
          <a:noFill/>
        </p:spPr>
        <p:txBody>
          <a:bodyPr wrap="square" rtlCol="0">
            <a:spAutoFit/>
          </a:bodyPr>
          <a:lstStyle/>
          <a:p>
            <a:r>
              <a:rPr lang="en-US" sz="1200" b="1" dirty="0" smtClean="0"/>
              <a:t>25’</a:t>
            </a:r>
            <a:endParaRPr lang="en-US" sz="1200" b="1" dirty="0"/>
          </a:p>
        </p:txBody>
      </p:sp>
      <p:sp>
        <p:nvSpPr>
          <p:cNvPr id="50" name="TextBox 49"/>
          <p:cNvSpPr txBox="1"/>
          <p:nvPr/>
        </p:nvSpPr>
        <p:spPr>
          <a:xfrm>
            <a:off x="7704667" y="5319015"/>
            <a:ext cx="982133" cy="276999"/>
          </a:xfrm>
          <a:prstGeom prst="rect">
            <a:avLst/>
          </a:prstGeom>
          <a:solidFill>
            <a:srgbClr val="FFFFFF"/>
          </a:solidFill>
          <a:ln>
            <a:solidFill>
              <a:schemeClr val="bg1"/>
            </a:solidFill>
          </a:ln>
        </p:spPr>
        <p:txBody>
          <a:bodyPr wrap="square" rtlCol="0">
            <a:spAutoFit/>
          </a:bodyPr>
          <a:lstStyle/>
          <a:p>
            <a:endParaRPr lang="en-US" sz="1200" dirty="0"/>
          </a:p>
        </p:txBody>
      </p:sp>
      <p:sp>
        <p:nvSpPr>
          <p:cNvPr id="51" name="TextBox 50"/>
          <p:cNvSpPr txBox="1"/>
          <p:nvPr/>
        </p:nvSpPr>
        <p:spPr>
          <a:xfrm>
            <a:off x="8303381" y="4976161"/>
            <a:ext cx="456809" cy="461665"/>
          </a:xfrm>
          <a:prstGeom prst="rect">
            <a:avLst/>
          </a:prstGeom>
          <a:solidFill>
            <a:srgbClr val="FFFFFF"/>
          </a:solidFill>
          <a:ln>
            <a:solidFill>
              <a:srgbClr val="FFFFFF"/>
            </a:solidFill>
          </a:ln>
        </p:spPr>
        <p:txBody>
          <a:bodyPr wrap="square" rtlCol="0">
            <a:spAutoFit/>
          </a:bodyPr>
          <a:lstStyle/>
          <a:p>
            <a:endParaRPr lang="en-US" sz="2400" dirty="0"/>
          </a:p>
        </p:txBody>
      </p:sp>
      <p:sp>
        <p:nvSpPr>
          <p:cNvPr id="32" name="Rectangle 31"/>
          <p:cNvSpPr/>
          <p:nvPr/>
        </p:nvSpPr>
        <p:spPr>
          <a:xfrm>
            <a:off x="1348618" y="3447142"/>
            <a:ext cx="4414761" cy="1429656"/>
          </a:xfrm>
          <a:prstGeom prst="rect">
            <a:avLst/>
          </a:prstGeom>
          <a:solidFill>
            <a:srgbClr val="98480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p:cNvSpPr/>
          <p:nvPr/>
        </p:nvSpPr>
        <p:spPr>
          <a:xfrm>
            <a:off x="3459238" y="5211764"/>
            <a:ext cx="223764" cy="48381"/>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p:nvPr/>
        </p:nvSpPr>
        <p:spPr>
          <a:xfrm>
            <a:off x="3453188" y="5260146"/>
            <a:ext cx="223764" cy="5887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p:cNvSpPr/>
          <p:nvPr/>
        </p:nvSpPr>
        <p:spPr>
          <a:xfrm>
            <a:off x="3467706" y="5319016"/>
            <a:ext cx="209246" cy="4838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TextBox 37"/>
          <p:cNvSpPr txBox="1"/>
          <p:nvPr/>
        </p:nvSpPr>
        <p:spPr>
          <a:xfrm>
            <a:off x="1499808" y="3538621"/>
            <a:ext cx="4154714" cy="1323439"/>
          </a:xfrm>
          <a:prstGeom prst="rect">
            <a:avLst/>
          </a:prstGeom>
          <a:solidFill>
            <a:schemeClr val="accent6">
              <a:lumMod val="50000"/>
            </a:schemeClr>
          </a:solidFill>
        </p:spPr>
        <p:txBody>
          <a:bodyPr wrap="square" rtlCol="0">
            <a:spAutoFit/>
          </a:bodyPr>
          <a:lstStyle/>
          <a:p>
            <a:pPr marL="171450" indent="-171450">
              <a:buFont typeface="Arial"/>
              <a:buChar char="•"/>
            </a:pPr>
            <a:r>
              <a:rPr lang="en-US" sz="1000" b="1" dirty="0" smtClean="0">
                <a:solidFill>
                  <a:schemeClr val="bg1"/>
                </a:solidFill>
              </a:rPr>
              <a:t>Must treat the wood of the crawlspace with a pesticide registered for the control or prevention of wood destroying beetles in accordance with its label</a:t>
            </a:r>
          </a:p>
          <a:p>
            <a:pPr marL="171450" indent="-171450">
              <a:buFont typeface="Arial"/>
              <a:buChar char="•"/>
            </a:pPr>
            <a:endParaRPr lang="en-US" sz="1000" b="1" dirty="0">
              <a:solidFill>
                <a:schemeClr val="bg1"/>
              </a:solidFill>
            </a:endParaRPr>
          </a:p>
          <a:p>
            <a:pPr marL="171450" indent="-171450">
              <a:buFont typeface="Arial"/>
              <a:buChar char="•"/>
            </a:pPr>
            <a:r>
              <a:rPr lang="en-US" sz="1000" b="1" dirty="0" smtClean="0">
                <a:solidFill>
                  <a:schemeClr val="bg1"/>
                </a:solidFill>
              </a:rPr>
              <a:t>No vapor barrier is required</a:t>
            </a:r>
          </a:p>
          <a:p>
            <a:pPr marL="171450" indent="-171450">
              <a:buFont typeface="Arial"/>
              <a:buChar char="•"/>
            </a:pPr>
            <a:endParaRPr lang="en-US" sz="1000" b="1" dirty="0">
              <a:solidFill>
                <a:schemeClr val="bg1"/>
              </a:solidFill>
            </a:endParaRPr>
          </a:p>
          <a:p>
            <a:pPr marL="171450" indent="-171450">
              <a:buFont typeface="Arial"/>
              <a:buChar char="•"/>
            </a:pPr>
            <a:r>
              <a:rPr lang="en-US" sz="1000" b="1" dirty="0" smtClean="0">
                <a:solidFill>
                  <a:schemeClr val="bg1"/>
                </a:solidFill>
              </a:rPr>
              <a:t>No ventilation is required</a:t>
            </a:r>
          </a:p>
          <a:p>
            <a:endParaRPr lang="en-US" sz="1000" b="1" dirty="0"/>
          </a:p>
        </p:txBody>
      </p:sp>
      <p:sp>
        <p:nvSpPr>
          <p:cNvPr id="7" name="TextBox 6"/>
          <p:cNvSpPr txBox="1"/>
          <p:nvPr/>
        </p:nvSpPr>
        <p:spPr>
          <a:xfrm>
            <a:off x="705004" y="2267136"/>
            <a:ext cx="7735598" cy="646331"/>
          </a:xfrm>
          <a:prstGeom prst="rect">
            <a:avLst/>
          </a:prstGeom>
          <a:noFill/>
        </p:spPr>
        <p:txBody>
          <a:bodyPr wrap="square" rtlCol="0">
            <a:spAutoFit/>
          </a:bodyPr>
          <a:lstStyle/>
          <a:p>
            <a:r>
              <a:rPr lang="en-US" sz="1200" dirty="0">
                <a:latin typeface="Cambria"/>
                <a:cs typeface="Cambria"/>
              </a:rPr>
              <a:t>Minimum adequate treatment for control or prevention of wood boring beetles, including powder post beetles, wood borers and old house borers, shall include the application of a pesticide registered by EPA and/or the Georgia Department of Agriculture, in strict accordance with the product's registered directions for use. </a:t>
            </a:r>
          </a:p>
        </p:txBody>
      </p:sp>
    </p:spTree>
    <p:extLst>
      <p:ext uri="{BB962C8B-B14F-4D97-AF65-F5344CB8AC3E}">
        <p14:creationId xmlns:p14="http://schemas.microsoft.com/office/powerpoint/2010/main" val="4187254824"/>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351" y="168051"/>
            <a:ext cx="8785981" cy="5092095"/>
          </a:xfrm>
        </p:spPr>
        <p:txBody>
          <a:bodyPr>
            <a:normAutofit/>
          </a:bodyPr>
          <a:lstStyle/>
          <a:p>
            <a:pPr marL="0" indent="0">
              <a:buNone/>
            </a:pPr>
            <a:r>
              <a:rPr lang="en-US" sz="2000" b="1" dirty="0" smtClean="0">
                <a:latin typeface="Cambria"/>
                <a:cs typeface="Cambria"/>
              </a:rPr>
              <a:t>                            </a:t>
            </a:r>
            <a:r>
              <a:rPr lang="en-US" sz="2000" b="1" dirty="0" smtClean="0">
                <a:solidFill>
                  <a:srgbClr val="CD060D"/>
                </a:solidFill>
                <a:latin typeface="Cambria"/>
                <a:cs typeface="Cambria"/>
              </a:rPr>
              <a:t>Present  history (04/01/2014 – Present)</a:t>
            </a:r>
          </a:p>
          <a:p>
            <a:pPr marL="0" indent="0">
              <a:buNone/>
            </a:pPr>
            <a:endParaRPr lang="en-US" sz="800" dirty="0" smtClean="0">
              <a:latin typeface="Cambria"/>
              <a:cs typeface="Cambria"/>
            </a:endParaRPr>
          </a:p>
          <a:p>
            <a:pPr>
              <a:buFont typeface="Wingdings" charset="2"/>
              <a:buChar char="Ø"/>
            </a:pPr>
            <a:r>
              <a:rPr lang="en-US" sz="2000" b="1" dirty="0" smtClean="0">
                <a:latin typeface="Cambria"/>
                <a:cs typeface="Cambria"/>
              </a:rPr>
              <a:t>Treatment standards for the control of wood boring beetles when      the infestation is located in the crawlspace.</a:t>
            </a:r>
          </a:p>
          <a:p>
            <a:pPr marL="0" indent="0">
              <a:buNone/>
            </a:pPr>
            <a:r>
              <a:rPr lang="en-US" sz="2400" dirty="0" smtClean="0">
                <a:latin typeface="Cambria"/>
                <a:cs typeface="Cambria"/>
              </a:rPr>
              <a:t>          </a:t>
            </a:r>
          </a:p>
          <a:p>
            <a:pPr marL="0" indent="0">
              <a:buNone/>
            </a:pPr>
            <a:endParaRPr lang="en-US" sz="2400" dirty="0">
              <a:latin typeface="Cambria"/>
              <a:cs typeface="Cambria"/>
            </a:endParaRPr>
          </a:p>
          <a:p>
            <a:endParaRPr lang="en-US" sz="2400" dirty="0">
              <a:latin typeface="Cambria"/>
              <a:cs typeface="Cambria"/>
            </a:endParaRPr>
          </a:p>
        </p:txBody>
      </p:sp>
      <p:sp>
        <p:nvSpPr>
          <p:cNvPr id="4" name="Rectangle 3"/>
          <p:cNvSpPr/>
          <p:nvPr/>
        </p:nvSpPr>
        <p:spPr>
          <a:xfrm>
            <a:off x="1294191" y="3398760"/>
            <a:ext cx="4535714" cy="1542143"/>
          </a:xfrm>
          <a:prstGeom prst="rect">
            <a:avLst/>
          </a:prstGeom>
          <a:noFill/>
          <a:ln w="190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5829905" y="3398761"/>
            <a:ext cx="1439333" cy="1542143"/>
          </a:xfrm>
          <a:prstGeom prst="rect">
            <a:avLst/>
          </a:prstGeom>
          <a:solidFill>
            <a:srgbClr val="FFFFFF"/>
          </a:solid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solidFill>
                  <a:srgbClr val="000000"/>
                </a:solidFill>
                <a:latin typeface="Cambria"/>
                <a:cs typeface="Cambria"/>
              </a:rPr>
              <a:t>Carport</a:t>
            </a:r>
            <a:endParaRPr lang="en-US" sz="1200" b="1" dirty="0">
              <a:solidFill>
                <a:srgbClr val="000000"/>
              </a:solidFill>
              <a:latin typeface="Cambria"/>
              <a:cs typeface="Cambria"/>
            </a:endParaRPr>
          </a:p>
        </p:txBody>
      </p:sp>
      <p:sp>
        <p:nvSpPr>
          <p:cNvPr id="6" name="Rectangle 5"/>
          <p:cNvSpPr/>
          <p:nvPr/>
        </p:nvSpPr>
        <p:spPr>
          <a:xfrm>
            <a:off x="5829906" y="4940903"/>
            <a:ext cx="1439332" cy="1608667"/>
          </a:xfrm>
          <a:prstGeom prst="rect">
            <a:avLst/>
          </a:prstGeom>
          <a:solidFill>
            <a:srgbClr val="FFFFFF"/>
          </a:solid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solidFill>
                  <a:srgbClr val="000000"/>
                </a:solidFill>
                <a:latin typeface="Cambria"/>
                <a:cs typeface="Cambria"/>
              </a:rPr>
              <a:t>Driveway</a:t>
            </a:r>
            <a:endParaRPr lang="en-US" sz="1200" b="1" dirty="0">
              <a:solidFill>
                <a:srgbClr val="000000"/>
              </a:solidFill>
              <a:latin typeface="Cambria"/>
              <a:cs typeface="Cambria"/>
            </a:endParaRPr>
          </a:p>
        </p:txBody>
      </p:sp>
      <p:sp>
        <p:nvSpPr>
          <p:cNvPr id="8" name="TextBox 7"/>
          <p:cNvSpPr txBox="1"/>
          <p:nvPr/>
        </p:nvSpPr>
        <p:spPr>
          <a:xfrm>
            <a:off x="5696857" y="6488668"/>
            <a:ext cx="1741714" cy="369332"/>
          </a:xfrm>
          <a:prstGeom prst="rect">
            <a:avLst/>
          </a:prstGeom>
          <a:solidFill>
            <a:srgbClr val="FFFFFF"/>
          </a:solidFill>
          <a:ln>
            <a:solidFill>
              <a:srgbClr val="FFFFFF"/>
            </a:solidFill>
          </a:ln>
        </p:spPr>
        <p:txBody>
          <a:bodyPr wrap="square" rtlCol="0">
            <a:spAutoFit/>
          </a:bodyPr>
          <a:lstStyle/>
          <a:p>
            <a:endParaRPr lang="en-US" dirty="0"/>
          </a:p>
        </p:txBody>
      </p:sp>
      <p:sp>
        <p:nvSpPr>
          <p:cNvPr id="9" name="Rectangle 8"/>
          <p:cNvSpPr/>
          <p:nvPr/>
        </p:nvSpPr>
        <p:spPr>
          <a:xfrm>
            <a:off x="1348619" y="3447142"/>
            <a:ext cx="4414761" cy="1439333"/>
          </a:xfrm>
          <a:prstGeom prst="rect">
            <a:avLst/>
          </a:prstGeom>
          <a:solidFill>
            <a:srgbClr val="FFFFFF"/>
          </a:solidFill>
          <a:ln w="190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5829905" y="3447141"/>
            <a:ext cx="1390952" cy="1493761"/>
          </a:xfrm>
          <a:prstGeom prst="rect">
            <a:avLst/>
          </a:prstGeom>
          <a:no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3289904" y="4940899"/>
            <a:ext cx="556382" cy="266095"/>
          </a:xfrm>
          <a:prstGeom prst="rect">
            <a:avLst/>
          </a:prstGeom>
          <a:no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3356428" y="4940904"/>
            <a:ext cx="435429" cy="211667"/>
          </a:xfrm>
          <a:prstGeom prst="rect">
            <a:avLst/>
          </a:prstGeom>
          <a:no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b="1" dirty="0" smtClean="0">
                <a:solidFill>
                  <a:srgbClr val="000000"/>
                </a:solidFill>
                <a:latin typeface="Cambria"/>
                <a:cs typeface="Cambria"/>
              </a:rPr>
              <a:t>DFP</a:t>
            </a:r>
            <a:endParaRPr lang="en-US" sz="1000" b="1" dirty="0">
              <a:solidFill>
                <a:srgbClr val="000000"/>
              </a:solidFill>
              <a:latin typeface="Cambria"/>
              <a:cs typeface="Cambria"/>
            </a:endParaRPr>
          </a:p>
        </p:txBody>
      </p:sp>
      <p:sp>
        <p:nvSpPr>
          <p:cNvPr id="14" name="Rectangle 13"/>
          <p:cNvSpPr/>
          <p:nvPr/>
        </p:nvSpPr>
        <p:spPr>
          <a:xfrm>
            <a:off x="3459238" y="5211764"/>
            <a:ext cx="217714" cy="618141"/>
          </a:xfrm>
          <a:prstGeom prst="rect">
            <a:avLst/>
          </a:prstGeom>
          <a:solidFill>
            <a:srgbClr val="FFFFFF"/>
          </a:solidFill>
          <a:ln w="952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3459237" y="5826880"/>
            <a:ext cx="2370667" cy="175381"/>
          </a:xfrm>
          <a:prstGeom prst="rect">
            <a:avLst/>
          </a:prstGeom>
          <a:solidFill>
            <a:srgbClr val="FFFFFF"/>
          </a:solidFill>
          <a:ln w="952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TextBox 15"/>
          <p:cNvSpPr txBox="1"/>
          <p:nvPr/>
        </p:nvSpPr>
        <p:spPr>
          <a:xfrm>
            <a:off x="3459237" y="5719158"/>
            <a:ext cx="217715" cy="215444"/>
          </a:xfrm>
          <a:prstGeom prst="rect">
            <a:avLst/>
          </a:prstGeom>
          <a:solidFill>
            <a:srgbClr val="FFFFFF"/>
          </a:solidFill>
        </p:spPr>
        <p:txBody>
          <a:bodyPr wrap="square" rtlCol="0">
            <a:spAutoFit/>
          </a:bodyPr>
          <a:lstStyle/>
          <a:p>
            <a:endParaRPr lang="en-US" sz="800" dirty="0"/>
          </a:p>
        </p:txBody>
      </p:sp>
      <p:cxnSp>
        <p:nvCxnSpPr>
          <p:cNvPr id="18" name="Straight Connector 17"/>
          <p:cNvCxnSpPr/>
          <p:nvPr/>
        </p:nvCxnSpPr>
        <p:spPr>
          <a:xfrm>
            <a:off x="3459238" y="5211764"/>
            <a:ext cx="6048" cy="790497"/>
          </a:xfrm>
          <a:prstGeom prst="line">
            <a:avLst/>
          </a:prstGeom>
          <a:ln w="1905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a:stCxn id="16" idx="3"/>
          </p:cNvCxnSpPr>
          <p:nvPr/>
        </p:nvCxnSpPr>
        <p:spPr>
          <a:xfrm flipV="1">
            <a:off x="3676952" y="5211764"/>
            <a:ext cx="0" cy="615116"/>
          </a:xfrm>
          <a:prstGeom prst="line">
            <a:avLst/>
          </a:prstGeom>
          <a:ln w="1905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3465286" y="6002261"/>
            <a:ext cx="2370667" cy="0"/>
          </a:xfrm>
          <a:prstGeom prst="line">
            <a:avLst/>
          </a:prstGeom>
          <a:ln w="1905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3683001" y="5829905"/>
            <a:ext cx="2152952" cy="0"/>
          </a:xfrm>
          <a:prstGeom prst="line">
            <a:avLst/>
          </a:prstGeom>
          <a:ln w="1905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3791857" y="3241524"/>
            <a:ext cx="2044096" cy="604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H="1">
            <a:off x="1294191" y="3241524"/>
            <a:ext cx="1995713"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V="1">
            <a:off x="1124857" y="3398760"/>
            <a:ext cx="0" cy="53219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1124857" y="4311952"/>
            <a:ext cx="0" cy="62895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3356428" y="3103024"/>
            <a:ext cx="380332" cy="276999"/>
          </a:xfrm>
          <a:prstGeom prst="rect">
            <a:avLst/>
          </a:prstGeom>
          <a:noFill/>
        </p:spPr>
        <p:txBody>
          <a:bodyPr wrap="none" rtlCol="0">
            <a:spAutoFit/>
          </a:bodyPr>
          <a:lstStyle/>
          <a:p>
            <a:r>
              <a:rPr lang="en-US" sz="1200" b="1" dirty="0" smtClean="0">
                <a:solidFill>
                  <a:srgbClr val="000000"/>
                </a:solidFill>
              </a:rPr>
              <a:t>60’</a:t>
            </a:r>
            <a:endParaRPr lang="en-US" sz="1200" b="1" dirty="0">
              <a:solidFill>
                <a:srgbClr val="000000"/>
              </a:solidFill>
            </a:endParaRPr>
          </a:p>
        </p:txBody>
      </p:sp>
      <p:sp>
        <p:nvSpPr>
          <p:cNvPr id="37" name="TextBox 36"/>
          <p:cNvSpPr txBox="1"/>
          <p:nvPr/>
        </p:nvSpPr>
        <p:spPr>
          <a:xfrm>
            <a:off x="946993" y="3973286"/>
            <a:ext cx="486293" cy="276999"/>
          </a:xfrm>
          <a:prstGeom prst="rect">
            <a:avLst/>
          </a:prstGeom>
          <a:noFill/>
        </p:spPr>
        <p:txBody>
          <a:bodyPr wrap="square" rtlCol="0">
            <a:spAutoFit/>
          </a:bodyPr>
          <a:lstStyle/>
          <a:p>
            <a:r>
              <a:rPr lang="en-US" sz="1200" b="1" dirty="0" smtClean="0"/>
              <a:t>25’</a:t>
            </a:r>
            <a:endParaRPr lang="en-US" sz="1200" b="1" dirty="0"/>
          </a:p>
        </p:txBody>
      </p:sp>
      <p:sp>
        <p:nvSpPr>
          <p:cNvPr id="50" name="TextBox 49"/>
          <p:cNvSpPr txBox="1"/>
          <p:nvPr/>
        </p:nvSpPr>
        <p:spPr>
          <a:xfrm>
            <a:off x="7704667" y="5319015"/>
            <a:ext cx="982133" cy="276999"/>
          </a:xfrm>
          <a:prstGeom prst="rect">
            <a:avLst/>
          </a:prstGeom>
          <a:solidFill>
            <a:srgbClr val="FFFFFF"/>
          </a:solidFill>
          <a:ln>
            <a:solidFill>
              <a:schemeClr val="bg1"/>
            </a:solidFill>
          </a:ln>
        </p:spPr>
        <p:txBody>
          <a:bodyPr wrap="square" rtlCol="0">
            <a:spAutoFit/>
          </a:bodyPr>
          <a:lstStyle/>
          <a:p>
            <a:endParaRPr lang="en-US" sz="1200" dirty="0"/>
          </a:p>
        </p:txBody>
      </p:sp>
      <p:sp>
        <p:nvSpPr>
          <p:cNvPr id="51" name="TextBox 50"/>
          <p:cNvSpPr txBox="1"/>
          <p:nvPr/>
        </p:nvSpPr>
        <p:spPr>
          <a:xfrm>
            <a:off x="8303381" y="4976161"/>
            <a:ext cx="456809" cy="461665"/>
          </a:xfrm>
          <a:prstGeom prst="rect">
            <a:avLst/>
          </a:prstGeom>
          <a:solidFill>
            <a:srgbClr val="FFFFFF"/>
          </a:solidFill>
          <a:ln>
            <a:solidFill>
              <a:srgbClr val="FFFFFF"/>
            </a:solidFill>
          </a:ln>
        </p:spPr>
        <p:txBody>
          <a:bodyPr wrap="square" rtlCol="0">
            <a:spAutoFit/>
          </a:bodyPr>
          <a:lstStyle/>
          <a:p>
            <a:endParaRPr lang="en-US" sz="2400" dirty="0"/>
          </a:p>
        </p:txBody>
      </p:sp>
      <p:sp>
        <p:nvSpPr>
          <p:cNvPr id="32" name="Rectangle 31"/>
          <p:cNvSpPr/>
          <p:nvPr/>
        </p:nvSpPr>
        <p:spPr>
          <a:xfrm>
            <a:off x="1348618" y="3447142"/>
            <a:ext cx="4414761" cy="1429656"/>
          </a:xfrm>
          <a:prstGeom prst="rect">
            <a:avLst/>
          </a:prstGeom>
          <a:solidFill>
            <a:schemeClr val="accent6">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p:cNvSpPr/>
          <p:nvPr/>
        </p:nvSpPr>
        <p:spPr>
          <a:xfrm>
            <a:off x="3459238" y="5211764"/>
            <a:ext cx="223764" cy="48381"/>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p:nvPr/>
        </p:nvSpPr>
        <p:spPr>
          <a:xfrm>
            <a:off x="3453188" y="5260146"/>
            <a:ext cx="223764" cy="5887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p:cNvSpPr/>
          <p:nvPr/>
        </p:nvSpPr>
        <p:spPr>
          <a:xfrm>
            <a:off x="3467706" y="5319016"/>
            <a:ext cx="209246" cy="4838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Box 1"/>
          <p:cNvSpPr txBox="1"/>
          <p:nvPr/>
        </p:nvSpPr>
        <p:spPr>
          <a:xfrm>
            <a:off x="767447" y="1445071"/>
            <a:ext cx="7620142" cy="1569660"/>
          </a:xfrm>
          <a:prstGeom prst="rect">
            <a:avLst/>
          </a:prstGeom>
          <a:noFill/>
        </p:spPr>
        <p:txBody>
          <a:bodyPr wrap="square" rtlCol="0">
            <a:spAutoFit/>
          </a:bodyPr>
          <a:lstStyle/>
          <a:p>
            <a:r>
              <a:rPr lang="en-US" sz="1200" dirty="0">
                <a:latin typeface="Cambria"/>
                <a:cs typeface="Cambria"/>
              </a:rPr>
              <a:t>Minimum adequate treatment for control or prevention of wood boring beetles, including powder post beetles, wood borers and old house borers, shall include the application of a pesticide registered by EPA and/or the Georgia Department of Agriculture, in strict accordance with the product's registered directions for use. When infestation is located in a crawl space, treatment shall include the installation of a polyethylene or other water impervious vapor barrier to at least seventy (70) percent of the exposed soil surface in the enclosed space and ensure that ventilation of the under-floor space between the bottom of the floor joists and earth meets the current requirements of the International Residential Building Code, the latest edition as adopted and amended by the Georgia Department of Community Affairs. </a:t>
            </a:r>
          </a:p>
        </p:txBody>
      </p:sp>
      <p:sp>
        <p:nvSpPr>
          <p:cNvPr id="38" name="TextBox 37"/>
          <p:cNvSpPr txBox="1"/>
          <p:nvPr/>
        </p:nvSpPr>
        <p:spPr>
          <a:xfrm>
            <a:off x="1499808" y="3538621"/>
            <a:ext cx="4154714" cy="1231106"/>
          </a:xfrm>
          <a:prstGeom prst="rect">
            <a:avLst/>
          </a:prstGeom>
          <a:solidFill>
            <a:srgbClr val="BDE4FF"/>
          </a:solidFill>
        </p:spPr>
        <p:txBody>
          <a:bodyPr wrap="square" rtlCol="0">
            <a:spAutoFit/>
          </a:bodyPr>
          <a:lstStyle/>
          <a:p>
            <a:endParaRPr lang="en-US" sz="800" b="1" dirty="0" smtClean="0"/>
          </a:p>
          <a:p>
            <a:pPr marL="171450" indent="-171450">
              <a:buFont typeface="Arial"/>
              <a:buChar char="•"/>
            </a:pPr>
            <a:r>
              <a:rPr lang="en-US" sz="1000" b="1" dirty="0" smtClean="0"/>
              <a:t>Must have vapor barrier with at least 70% coverage of soil of crawl </a:t>
            </a:r>
          </a:p>
          <a:p>
            <a:endParaRPr lang="en-US" sz="800" b="1" dirty="0"/>
          </a:p>
          <a:p>
            <a:pPr marL="171450" indent="-171450">
              <a:buFont typeface="Arial"/>
              <a:buChar char="•"/>
            </a:pPr>
            <a:r>
              <a:rPr lang="en-US" sz="1000" b="1" dirty="0" smtClean="0"/>
              <a:t>Must have adequate ventilation (see above)</a:t>
            </a:r>
          </a:p>
          <a:p>
            <a:endParaRPr lang="en-US" sz="800" b="1" dirty="0" smtClean="0"/>
          </a:p>
          <a:p>
            <a:pPr marL="171450" indent="-171450">
              <a:buFont typeface="Arial"/>
              <a:buChar char="•"/>
            </a:pPr>
            <a:r>
              <a:rPr lang="en-US" sz="1000" b="1" dirty="0" smtClean="0"/>
              <a:t>Must treat the wood of the crawlspace with a pesticide registered for the control or prevention of wood destroying beetles in accordance with its label</a:t>
            </a:r>
          </a:p>
        </p:txBody>
      </p:sp>
      <p:sp>
        <p:nvSpPr>
          <p:cNvPr id="39" name="Rectangle 38"/>
          <p:cNvSpPr/>
          <p:nvPr/>
        </p:nvSpPr>
        <p:spPr>
          <a:xfrm>
            <a:off x="1401846" y="3370544"/>
            <a:ext cx="133048" cy="66527"/>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ectangle 39"/>
          <p:cNvSpPr/>
          <p:nvPr/>
        </p:nvSpPr>
        <p:spPr>
          <a:xfrm>
            <a:off x="5563809" y="3398760"/>
            <a:ext cx="133048" cy="66527"/>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Rectangle 40"/>
          <p:cNvSpPr/>
          <p:nvPr/>
        </p:nvSpPr>
        <p:spPr>
          <a:xfrm>
            <a:off x="1389392" y="4876798"/>
            <a:ext cx="133048" cy="66527"/>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ectangle 41"/>
          <p:cNvSpPr/>
          <p:nvPr/>
        </p:nvSpPr>
        <p:spPr>
          <a:xfrm>
            <a:off x="5587998" y="4876798"/>
            <a:ext cx="133048" cy="66527"/>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7311570" y="2931532"/>
            <a:ext cx="1874762" cy="2492990"/>
          </a:xfrm>
          <a:prstGeom prst="rect">
            <a:avLst/>
          </a:prstGeom>
          <a:noFill/>
        </p:spPr>
        <p:txBody>
          <a:bodyPr wrap="square" rtlCol="0">
            <a:spAutoFit/>
          </a:bodyPr>
          <a:lstStyle/>
          <a:p>
            <a:r>
              <a:rPr lang="en-US" sz="1200" b="1" dirty="0" smtClean="0">
                <a:latin typeface="Cambria"/>
                <a:cs typeface="Cambria"/>
              </a:rPr>
              <a:t>          </a:t>
            </a:r>
            <a:endParaRPr lang="en-US" sz="1000" b="1" dirty="0">
              <a:latin typeface="Cambria"/>
              <a:cs typeface="Cambria"/>
            </a:endParaRPr>
          </a:p>
          <a:p>
            <a:r>
              <a:rPr lang="en-US" sz="1000" b="1" dirty="0" smtClean="0">
                <a:latin typeface="Cambria"/>
                <a:cs typeface="Cambria"/>
              </a:rPr>
              <a:t> </a:t>
            </a:r>
            <a:r>
              <a:rPr lang="en-US" sz="1000" b="1" dirty="0" smtClean="0">
                <a:solidFill>
                  <a:srgbClr val="CD060D"/>
                </a:solidFill>
                <a:latin typeface="Cambria"/>
                <a:cs typeface="Cambria"/>
              </a:rPr>
              <a:t>1 sq. ft. ventilation per 150</a:t>
            </a:r>
          </a:p>
          <a:p>
            <a:r>
              <a:rPr lang="en-US" sz="1000" b="1" dirty="0" smtClean="0">
                <a:solidFill>
                  <a:srgbClr val="CD060D"/>
                </a:solidFill>
                <a:latin typeface="Cambria"/>
                <a:cs typeface="Cambria"/>
              </a:rPr>
              <a:t> sq. ft. if vapor barrier covers   </a:t>
            </a:r>
          </a:p>
          <a:p>
            <a:r>
              <a:rPr lang="en-US" sz="1000" b="1" dirty="0" smtClean="0">
                <a:solidFill>
                  <a:srgbClr val="CD060D"/>
                </a:solidFill>
                <a:latin typeface="Cambria"/>
                <a:cs typeface="Cambria"/>
              </a:rPr>
              <a:t>  at least 70% and less than   </a:t>
            </a:r>
          </a:p>
          <a:p>
            <a:r>
              <a:rPr lang="en-US" sz="1000" b="1" dirty="0" smtClean="0">
                <a:solidFill>
                  <a:srgbClr val="CD060D"/>
                </a:solidFill>
                <a:latin typeface="Cambria"/>
                <a:cs typeface="Cambria"/>
              </a:rPr>
              <a:t>  90% of the crawlspace soil </a:t>
            </a:r>
          </a:p>
          <a:p>
            <a:endParaRPr lang="en-US" sz="1000" b="1" dirty="0" smtClean="0">
              <a:latin typeface="Cambria"/>
              <a:cs typeface="Cambria"/>
            </a:endParaRPr>
          </a:p>
          <a:p>
            <a:r>
              <a:rPr lang="en-US" sz="1000" b="1" dirty="0">
                <a:latin typeface="Cambria"/>
                <a:cs typeface="Cambria"/>
              </a:rPr>
              <a:t> </a:t>
            </a:r>
            <a:r>
              <a:rPr lang="en-US" sz="1000" b="1" dirty="0" smtClean="0">
                <a:latin typeface="Cambria"/>
                <a:cs typeface="Cambria"/>
              </a:rPr>
              <a:t>                     60</a:t>
            </a:r>
            <a:r>
              <a:rPr lang="en-US" sz="1000" b="1" dirty="0">
                <a:latin typeface="Cambria"/>
                <a:cs typeface="Cambria"/>
              </a:rPr>
              <a:t>’</a:t>
            </a:r>
          </a:p>
          <a:p>
            <a:r>
              <a:rPr lang="en-US" sz="1000" b="1" dirty="0">
                <a:latin typeface="Cambria"/>
                <a:cs typeface="Cambria"/>
              </a:rPr>
              <a:t>                  </a:t>
            </a:r>
            <a:r>
              <a:rPr lang="en-US" sz="1000" b="1" u="sng" dirty="0">
                <a:latin typeface="Cambria"/>
                <a:cs typeface="Cambria"/>
              </a:rPr>
              <a:t> X 25’</a:t>
            </a:r>
          </a:p>
          <a:p>
            <a:r>
              <a:rPr lang="en-US" sz="1000" b="1" dirty="0">
                <a:latin typeface="Cambria"/>
                <a:cs typeface="Cambria"/>
              </a:rPr>
              <a:t>                 1,500 sq. ft.</a:t>
            </a:r>
          </a:p>
          <a:p>
            <a:endParaRPr lang="en-US" sz="1000" b="1" dirty="0" smtClean="0">
              <a:latin typeface="Cambria"/>
              <a:cs typeface="Cambria"/>
            </a:endParaRPr>
          </a:p>
          <a:p>
            <a:endParaRPr lang="en-US" sz="1000" b="1" dirty="0" smtClean="0">
              <a:latin typeface="Cambria"/>
              <a:cs typeface="Cambria"/>
            </a:endParaRPr>
          </a:p>
          <a:p>
            <a:endParaRPr lang="en-US" sz="1000" b="1" dirty="0" smtClean="0">
              <a:latin typeface="Cambria"/>
              <a:cs typeface="Cambria"/>
            </a:endParaRPr>
          </a:p>
          <a:p>
            <a:r>
              <a:rPr lang="en-US" sz="1000" b="1" dirty="0" smtClean="0">
                <a:latin typeface="Cambria"/>
                <a:cs typeface="Cambria"/>
              </a:rPr>
              <a:t>    150 sq. ft.    1,500 sq. ft. </a:t>
            </a:r>
          </a:p>
          <a:p>
            <a:endParaRPr lang="en-US" sz="1200" b="1" dirty="0">
              <a:latin typeface="Cambria"/>
              <a:cs typeface="Cambria"/>
            </a:endParaRPr>
          </a:p>
          <a:p>
            <a:endParaRPr lang="en-US" sz="1200" b="1" dirty="0" smtClean="0">
              <a:latin typeface="Cambria"/>
              <a:cs typeface="Cambria"/>
            </a:endParaRPr>
          </a:p>
        </p:txBody>
      </p:sp>
      <p:cxnSp>
        <p:nvCxnSpPr>
          <p:cNvPr id="19" name="Straight Connector 18"/>
          <p:cNvCxnSpPr/>
          <p:nvPr/>
        </p:nvCxnSpPr>
        <p:spPr>
          <a:xfrm>
            <a:off x="8084717" y="4818993"/>
            <a:ext cx="732712" cy="0"/>
          </a:xfrm>
          <a:prstGeom prst="line">
            <a:avLst/>
          </a:prstGeom>
          <a:ln w="127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8067131" y="5032765"/>
            <a:ext cx="234956" cy="1938992"/>
          </a:xfrm>
          <a:prstGeom prst="rect">
            <a:avLst/>
          </a:prstGeom>
          <a:solidFill>
            <a:schemeClr val="bg1"/>
          </a:solidFill>
          <a:ln>
            <a:solidFill>
              <a:schemeClr val="bg1"/>
            </a:solidFill>
          </a:ln>
        </p:spPr>
        <p:txBody>
          <a:bodyPr wrap="square" rtlCol="0">
            <a:spAutoFit/>
          </a:bodyPr>
          <a:lstStyle/>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a:p>
        </p:txBody>
      </p:sp>
      <p:sp>
        <p:nvSpPr>
          <p:cNvPr id="26" name="TextBox 25"/>
          <p:cNvSpPr txBox="1"/>
          <p:nvPr/>
        </p:nvSpPr>
        <p:spPr>
          <a:xfrm>
            <a:off x="7748072" y="4563970"/>
            <a:ext cx="1682900" cy="246221"/>
          </a:xfrm>
          <a:prstGeom prst="rect">
            <a:avLst/>
          </a:prstGeom>
          <a:noFill/>
        </p:spPr>
        <p:txBody>
          <a:bodyPr wrap="square" rtlCol="0">
            <a:spAutoFit/>
          </a:bodyPr>
          <a:lstStyle/>
          <a:p>
            <a:r>
              <a:rPr lang="en-US" sz="1000" b="1" dirty="0" smtClean="0"/>
              <a:t>     10 sq. ft. ventilation</a:t>
            </a:r>
            <a:endParaRPr lang="en-US" sz="1000" b="1" dirty="0"/>
          </a:p>
        </p:txBody>
      </p:sp>
      <p:sp>
        <p:nvSpPr>
          <p:cNvPr id="44" name="TextBox 43"/>
          <p:cNvSpPr txBox="1"/>
          <p:nvPr/>
        </p:nvSpPr>
        <p:spPr>
          <a:xfrm>
            <a:off x="7269238" y="5167341"/>
            <a:ext cx="1854467" cy="1938992"/>
          </a:xfrm>
          <a:prstGeom prst="rect">
            <a:avLst/>
          </a:prstGeom>
          <a:noFill/>
        </p:spPr>
        <p:txBody>
          <a:bodyPr wrap="square" rtlCol="0">
            <a:spAutoFit/>
          </a:bodyPr>
          <a:lstStyle/>
          <a:p>
            <a:r>
              <a:rPr lang="en-US" sz="1000" b="1" dirty="0" smtClean="0">
                <a:latin typeface="Cambria"/>
                <a:cs typeface="Cambria"/>
              </a:rPr>
              <a:t>If you use standard 8” x 16” vents:</a:t>
            </a:r>
          </a:p>
          <a:p>
            <a:r>
              <a:rPr lang="en-US" sz="1000" b="1" dirty="0">
                <a:latin typeface="Cambria"/>
                <a:cs typeface="Cambria"/>
              </a:rPr>
              <a:t> </a:t>
            </a:r>
            <a:r>
              <a:rPr lang="en-US" sz="1000" b="1" dirty="0" smtClean="0">
                <a:latin typeface="Cambria"/>
                <a:cs typeface="Cambria"/>
              </a:rPr>
              <a:t>             10 sq. ft. ventilation </a:t>
            </a:r>
            <a:endParaRPr lang="en-US" sz="1000" b="1" dirty="0">
              <a:latin typeface="Cambria"/>
              <a:cs typeface="Cambria"/>
            </a:endParaRPr>
          </a:p>
          <a:p>
            <a:r>
              <a:rPr lang="en-US" sz="1000" b="1" dirty="0" smtClean="0">
                <a:latin typeface="Cambria"/>
                <a:cs typeface="Cambria"/>
              </a:rPr>
              <a:t>        </a:t>
            </a:r>
            <a:r>
              <a:rPr lang="en-US" sz="1000" b="1" u="sng" dirty="0" smtClean="0">
                <a:latin typeface="Cambria"/>
                <a:cs typeface="Cambria"/>
              </a:rPr>
              <a:t>x 144</a:t>
            </a:r>
            <a:r>
              <a:rPr lang="en-US" sz="1000" b="1" dirty="0" smtClean="0">
                <a:latin typeface="Cambria"/>
                <a:cs typeface="Cambria"/>
              </a:rPr>
              <a:t> sq. in./ sq. ft.</a:t>
            </a:r>
          </a:p>
          <a:p>
            <a:r>
              <a:rPr lang="en-US" sz="1000" b="1" dirty="0">
                <a:latin typeface="Cambria"/>
                <a:cs typeface="Cambria"/>
              </a:rPr>
              <a:t> </a:t>
            </a:r>
            <a:r>
              <a:rPr lang="en-US" sz="1000" b="1" dirty="0" smtClean="0">
                <a:latin typeface="Cambria"/>
                <a:cs typeface="Cambria"/>
              </a:rPr>
              <a:t>       1,440 sq. in. ventilation</a:t>
            </a:r>
          </a:p>
          <a:p>
            <a:endParaRPr lang="en-US" sz="1000" b="1" dirty="0" smtClean="0">
              <a:latin typeface="Cambria"/>
              <a:cs typeface="Cambria"/>
            </a:endParaRPr>
          </a:p>
          <a:p>
            <a:endParaRPr lang="en-US" sz="1000" b="1" dirty="0">
              <a:latin typeface="Cambria"/>
              <a:cs typeface="Cambria"/>
            </a:endParaRPr>
          </a:p>
          <a:p>
            <a:r>
              <a:rPr lang="en-US" sz="1000" b="1" dirty="0" smtClean="0">
                <a:latin typeface="Cambria"/>
                <a:cs typeface="Cambria"/>
              </a:rPr>
              <a:t>    128 sq. in.      1,440 sq. in. per standard</a:t>
            </a:r>
          </a:p>
          <a:p>
            <a:r>
              <a:rPr lang="en-US" sz="1000" b="1" dirty="0">
                <a:latin typeface="Cambria"/>
                <a:cs typeface="Cambria"/>
              </a:rPr>
              <a:t> </a:t>
            </a:r>
            <a:r>
              <a:rPr lang="en-US" sz="1000" b="1" dirty="0" smtClean="0">
                <a:latin typeface="Cambria"/>
                <a:cs typeface="Cambria"/>
              </a:rPr>
              <a:t>       vent</a:t>
            </a:r>
          </a:p>
          <a:p>
            <a:endParaRPr lang="en-US" sz="1000" b="1" dirty="0">
              <a:latin typeface="Cambria"/>
              <a:cs typeface="Cambria"/>
            </a:endParaRPr>
          </a:p>
          <a:p>
            <a:r>
              <a:rPr lang="en-US" sz="1000" b="1" dirty="0" smtClean="0">
                <a:latin typeface="Cambria"/>
                <a:cs typeface="Cambria"/>
              </a:rPr>
              <a:t>   </a:t>
            </a:r>
            <a:endParaRPr lang="en-US" sz="1000" b="1" dirty="0">
              <a:latin typeface="Cambria"/>
              <a:cs typeface="Cambria"/>
            </a:endParaRPr>
          </a:p>
        </p:txBody>
      </p:sp>
      <p:cxnSp>
        <p:nvCxnSpPr>
          <p:cNvPr id="46" name="Straight Connector 45"/>
          <p:cNvCxnSpPr/>
          <p:nvPr/>
        </p:nvCxnSpPr>
        <p:spPr>
          <a:xfrm>
            <a:off x="8156676" y="6262021"/>
            <a:ext cx="747072" cy="6792"/>
          </a:xfrm>
          <a:prstGeom prst="line">
            <a:avLst/>
          </a:prstGeom>
          <a:ln w="127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8156675" y="6429225"/>
            <a:ext cx="92334" cy="646331"/>
          </a:xfrm>
          <a:prstGeom prst="rect">
            <a:avLst/>
          </a:prstGeom>
          <a:solidFill>
            <a:srgbClr val="FFFFFF"/>
          </a:solidFill>
          <a:ln>
            <a:solidFill>
              <a:schemeClr val="bg1"/>
            </a:solidFill>
          </a:ln>
        </p:spPr>
        <p:txBody>
          <a:bodyPr wrap="square" rtlCol="0">
            <a:spAutoFit/>
          </a:bodyPr>
          <a:lstStyle/>
          <a:p>
            <a:endParaRPr lang="en-US" dirty="0" smtClean="0"/>
          </a:p>
          <a:p>
            <a:endParaRPr lang="en-US" dirty="0"/>
          </a:p>
        </p:txBody>
      </p:sp>
      <p:sp>
        <p:nvSpPr>
          <p:cNvPr id="48" name="TextBox 47"/>
          <p:cNvSpPr txBox="1"/>
          <p:nvPr/>
        </p:nvSpPr>
        <p:spPr>
          <a:xfrm>
            <a:off x="8156676" y="6051092"/>
            <a:ext cx="865692" cy="246221"/>
          </a:xfrm>
          <a:prstGeom prst="rect">
            <a:avLst/>
          </a:prstGeom>
          <a:noFill/>
        </p:spPr>
        <p:txBody>
          <a:bodyPr wrap="none" rtlCol="0">
            <a:spAutoFit/>
          </a:bodyPr>
          <a:lstStyle/>
          <a:p>
            <a:r>
              <a:rPr lang="en-US" sz="1000" b="1" dirty="0" smtClean="0">
                <a:latin typeface="Cambria"/>
                <a:cs typeface="Cambria"/>
              </a:rPr>
              <a:t>11.25 vents</a:t>
            </a:r>
            <a:endParaRPr lang="en-US" sz="1000" b="1" dirty="0">
              <a:latin typeface="Cambria"/>
              <a:cs typeface="Cambria"/>
            </a:endParaRPr>
          </a:p>
        </p:txBody>
      </p:sp>
      <p:sp>
        <p:nvSpPr>
          <p:cNvPr id="53" name="TextBox 52"/>
          <p:cNvSpPr txBox="1"/>
          <p:nvPr/>
        </p:nvSpPr>
        <p:spPr>
          <a:xfrm>
            <a:off x="597657" y="6121687"/>
            <a:ext cx="6024123" cy="584776"/>
          </a:xfrm>
          <a:prstGeom prst="rect">
            <a:avLst/>
          </a:prstGeom>
          <a:noFill/>
          <a:ln>
            <a:noFill/>
          </a:ln>
        </p:spPr>
        <p:txBody>
          <a:bodyPr wrap="square" rtlCol="0">
            <a:spAutoFit/>
          </a:bodyPr>
          <a:lstStyle/>
          <a:p>
            <a:pPr algn="ctr"/>
            <a:r>
              <a:rPr lang="en-US" sz="1600" b="1" dirty="0" smtClean="0">
                <a:solidFill>
                  <a:srgbClr val="CD060D"/>
                </a:solidFill>
                <a:latin typeface="Cambria"/>
                <a:cs typeface="Cambria"/>
              </a:rPr>
              <a:t>11.25 standard vents = 12 standard vents</a:t>
            </a:r>
          </a:p>
          <a:p>
            <a:pPr algn="ctr"/>
            <a:r>
              <a:rPr lang="en-US" sz="1600" b="1" u="sng" dirty="0">
                <a:solidFill>
                  <a:srgbClr val="CD060D"/>
                </a:solidFill>
                <a:latin typeface="Cambria"/>
                <a:cs typeface="Cambria"/>
              </a:rPr>
              <a:t>w</a:t>
            </a:r>
            <a:r>
              <a:rPr lang="en-US" sz="1600" b="1" u="sng" dirty="0" smtClean="0">
                <a:solidFill>
                  <a:srgbClr val="CD060D"/>
                </a:solidFill>
                <a:latin typeface="Cambria"/>
                <a:cs typeface="Cambria"/>
              </a:rPr>
              <a:t>ith 1 vent placed within 3’ of each outside corner </a:t>
            </a:r>
            <a:endParaRPr lang="en-US" sz="1600" b="1" u="sng" dirty="0">
              <a:solidFill>
                <a:srgbClr val="CD060D"/>
              </a:solidFill>
              <a:latin typeface="Cambria"/>
              <a:cs typeface="Cambria"/>
            </a:endParaRPr>
          </a:p>
        </p:txBody>
      </p:sp>
      <p:sp>
        <p:nvSpPr>
          <p:cNvPr id="54" name="TextBox 53"/>
          <p:cNvSpPr txBox="1"/>
          <p:nvPr/>
        </p:nvSpPr>
        <p:spPr>
          <a:xfrm>
            <a:off x="5763379" y="6139769"/>
            <a:ext cx="1578307" cy="369332"/>
          </a:xfrm>
          <a:prstGeom prst="rect">
            <a:avLst/>
          </a:prstGeom>
          <a:solidFill>
            <a:srgbClr val="FFFFFF"/>
          </a:solidFill>
          <a:ln>
            <a:solidFill>
              <a:schemeClr val="bg1"/>
            </a:solidFill>
          </a:ln>
        </p:spPr>
        <p:txBody>
          <a:bodyPr wrap="square" rtlCol="0">
            <a:spAutoFit/>
          </a:bodyPr>
          <a:lstStyle/>
          <a:p>
            <a:endParaRPr lang="en-US" dirty="0"/>
          </a:p>
        </p:txBody>
      </p:sp>
      <p:sp>
        <p:nvSpPr>
          <p:cNvPr id="55" name="Rectangle 54"/>
          <p:cNvSpPr/>
          <p:nvPr/>
        </p:nvSpPr>
        <p:spPr>
          <a:xfrm>
            <a:off x="2651697" y="3394839"/>
            <a:ext cx="133048" cy="66527"/>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Rectangle 55"/>
          <p:cNvSpPr/>
          <p:nvPr/>
        </p:nvSpPr>
        <p:spPr>
          <a:xfrm>
            <a:off x="4219527" y="3380615"/>
            <a:ext cx="133048" cy="66527"/>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Rectangle 56"/>
          <p:cNvSpPr/>
          <p:nvPr/>
        </p:nvSpPr>
        <p:spPr>
          <a:xfrm>
            <a:off x="2651697" y="4876798"/>
            <a:ext cx="133048" cy="66527"/>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Rectangle 57"/>
          <p:cNvSpPr/>
          <p:nvPr/>
        </p:nvSpPr>
        <p:spPr>
          <a:xfrm>
            <a:off x="4219527" y="4874372"/>
            <a:ext cx="133048" cy="66527"/>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Rectangle 58"/>
          <p:cNvSpPr/>
          <p:nvPr/>
        </p:nvSpPr>
        <p:spPr>
          <a:xfrm flipH="1">
            <a:off x="1297580" y="3735614"/>
            <a:ext cx="48381" cy="99785"/>
          </a:xfrm>
          <a:prstGeom prst="rect">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Rectangle 59"/>
          <p:cNvSpPr/>
          <p:nvPr/>
        </p:nvSpPr>
        <p:spPr>
          <a:xfrm flipH="1">
            <a:off x="5763380" y="3784391"/>
            <a:ext cx="48381" cy="99785"/>
          </a:xfrm>
          <a:prstGeom prst="rect">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Rectangle 60"/>
          <p:cNvSpPr/>
          <p:nvPr/>
        </p:nvSpPr>
        <p:spPr>
          <a:xfrm flipH="1">
            <a:off x="1300238" y="4424564"/>
            <a:ext cx="48381" cy="99785"/>
          </a:xfrm>
          <a:prstGeom prst="rect">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Rectangle 61"/>
          <p:cNvSpPr/>
          <p:nvPr/>
        </p:nvSpPr>
        <p:spPr>
          <a:xfrm flipH="1">
            <a:off x="5763379" y="4435601"/>
            <a:ext cx="48381" cy="99785"/>
          </a:xfrm>
          <a:prstGeom prst="rect">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816919" y="1498286"/>
            <a:ext cx="7524422" cy="1508105"/>
          </a:xfrm>
          <a:prstGeom prst="rect">
            <a:avLst/>
          </a:prstGeom>
          <a:solidFill>
            <a:srgbClr val="FFFFFF"/>
          </a:solidFill>
          <a:ln w="28575" cmpd="sng">
            <a:solidFill>
              <a:srgbClr val="CD060D"/>
            </a:solidFill>
          </a:ln>
        </p:spPr>
        <p:txBody>
          <a:bodyPr wrap="square" rtlCol="0">
            <a:spAutoFit/>
          </a:bodyPr>
          <a:lstStyle/>
          <a:p>
            <a:pPr algn="ctr"/>
            <a:endParaRPr lang="en-US" sz="800" b="1" dirty="0" smtClean="0">
              <a:solidFill>
                <a:srgbClr val="CD060D"/>
              </a:solidFill>
              <a:latin typeface="Cambria"/>
              <a:cs typeface="Cambria"/>
            </a:endParaRPr>
          </a:p>
          <a:p>
            <a:pPr algn="ctr"/>
            <a:r>
              <a:rPr lang="en-US" sz="2000" b="1" dirty="0" smtClean="0">
                <a:solidFill>
                  <a:srgbClr val="CD060D"/>
                </a:solidFill>
                <a:latin typeface="Cambria"/>
                <a:cs typeface="Cambria"/>
              </a:rPr>
              <a:t>Option 1</a:t>
            </a:r>
          </a:p>
          <a:p>
            <a:r>
              <a:rPr lang="en-US" sz="2000" b="1" dirty="0" smtClean="0">
                <a:latin typeface="Cambria"/>
                <a:cs typeface="Cambria"/>
              </a:rPr>
              <a:t>        </a:t>
            </a:r>
            <a:r>
              <a:rPr lang="en-US" b="1" dirty="0" smtClean="0">
                <a:latin typeface="Cambria"/>
                <a:cs typeface="Cambria"/>
              </a:rPr>
              <a:t>In this example, there is at least 70% coverage of the soil by a   </a:t>
            </a:r>
          </a:p>
          <a:p>
            <a:r>
              <a:rPr lang="en-US" b="1" dirty="0" smtClean="0">
                <a:latin typeface="Cambria"/>
                <a:cs typeface="Cambria"/>
              </a:rPr>
              <a:t>         Class 1 vapor barrier, but less than 90% coverage of the soil </a:t>
            </a:r>
          </a:p>
          <a:p>
            <a:r>
              <a:rPr lang="en-US" b="1" dirty="0" smtClean="0">
                <a:latin typeface="Cambria"/>
                <a:cs typeface="Cambria"/>
              </a:rPr>
              <a:t>     and at least 1 sq. ft. of ventilation per 150 sq. ft. of crawlspace soil</a:t>
            </a:r>
          </a:p>
          <a:p>
            <a:endParaRPr lang="en-US" sz="800" b="1" dirty="0">
              <a:latin typeface="Cambria"/>
              <a:cs typeface="Cambria"/>
            </a:endParaRPr>
          </a:p>
        </p:txBody>
      </p:sp>
      <p:sp>
        <p:nvSpPr>
          <p:cNvPr id="63" name="Rectangle 62"/>
          <p:cNvSpPr/>
          <p:nvPr/>
        </p:nvSpPr>
        <p:spPr>
          <a:xfrm>
            <a:off x="1540942" y="5547633"/>
            <a:ext cx="133048" cy="48381"/>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1673990" y="5424522"/>
            <a:ext cx="1551664" cy="246221"/>
          </a:xfrm>
          <a:prstGeom prst="rect">
            <a:avLst/>
          </a:prstGeom>
        </p:spPr>
        <p:txBody>
          <a:bodyPr wrap="none">
            <a:spAutoFit/>
          </a:bodyPr>
          <a:lstStyle/>
          <a:p>
            <a:r>
              <a:rPr lang="en-US" sz="1000" b="1" dirty="0"/>
              <a:t>= standard vent (8” x 16”) </a:t>
            </a:r>
          </a:p>
        </p:txBody>
      </p:sp>
      <p:sp>
        <p:nvSpPr>
          <p:cNvPr id="21" name="TextBox 20"/>
          <p:cNvSpPr txBox="1"/>
          <p:nvPr/>
        </p:nvSpPr>
        <p:spPr>
          <a:xfrm>
            <a:off x="181429" y="5343206"/>
            <a:ext cx="1055656" cy="707886"/>
          </a:xfrm>
          <a:prstGeom prst="rect">
            <a:avLst/>
          </a:prstGeom>
          <a:noFill/>
        </p:spPr>
        <p:txBody>
          <a:bodyPr wrap="square" rtlCol="0">
            <a:spAutoFit/>
          </a:bodyPr>
          <a:lstStyle/>
          <a:p>
            <a:r>
              <a:rPr lang="en-US" sz="1000" b="1" dirty="0" smtClean="0"/>
              <a:t>     1,500 sq. ft.</a:t>
            </a:r>
          </a:p>
          <a:p>
            <a:r>
              <a:rPr lang="en-US" sz="1000" b="1" dirty="0"/>
              <a:t> </a:t>
            </a:r>
            <a:r>
              <a:rPr lang="en-US" sz="1000" b="1" dirty="0" smtClean="0"/>
              <a:t>   </a:t>
            </a:r>
            <a:r>
              <a:rPr lang="en-US" sz="1000" b="1" u="sng" dirty="0" smtClean="0"/>
              <a:t>x   70%</a:t>
            </a:r>
          </a:p>
          <a:p>
            <a:r>
              <a:rPr lang="en-US" sz="1000" b="1" dirty="0" smtClean="0"/>
              <a:t>    1,050 sq. ft.</a:t>
            </a:r>
          </a:p>
          <a:p>
            <a:r>
              <a:rPr lang="en-US" sz="1000" b="1" dirty="0"/>
              <a:t> </a:t>
            </a:r>
            <a:r>
              <a:rPr lang="en-US" sz="1000" b="1" dirty="0" smtClean="0"/>
              <a:t>  poly needed</a:t>
            </a:r>
          </a:p>
        </p:txBody>
      </p:sp>
      <p:cxnSp>
        <p:nvCxnSpPr>
          <p:cNvPr id="64" name="Straight Connector 63"/>
          <p:cNvCxnSpPr/>
          <p:nvPr/>
        </p:nvCxnSpPr>
        <p:spPr>
          <a:xfrm>
            <a:off x="8084717" y="4818993"/>
            <a:ext cx="0" cy="157168"/>
          </a:xfrm>
          <a:prstGeom prst="line">
            <a:avLst/>
          </a:prstGeom>
          <a:ln w="12700" cmpd="sng"/>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flipH="1">
            <a:off x="8156675" y="6262021"/>
            <a:ext cx="1" cy="167204"/>
          </a:xfrm>
          <a:prstGeom prst="line">
            <a:avLst/>
          </a:prstGeom>
          <a:ln w="12700" cmpd="sng">
            <a:solidFill>
              <a:srgbClr val="00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9982524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
                                            <p:txEl>
                                              <p:pRg st="12" end="1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6">
                                            <p:txEl>
                                              <p:pRg st="0" end="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44">
                                            <p:txEl>
                                              <p:pRg st="0" end="0"/>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4">
                                            <p:txEl>
                                              <p:pRg st="1" end="1"/>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44">
                                            <p:txEl>
                                              <p:pRg st="2" end="2"/>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44">
                                            <p:txEl>
                                              <p:pRg st="3" end="3"/>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4">
                                            <p:txEl>
                                              <p:pRg st="6" end="6"/>
                                            </p:txEl>
                                          </p:spTgt>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44">
                                            <p:txEl>
                                              <p:pRg st="7" end="7"/>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46"/>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66"/>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48">
                                            <p:txEl>
                                              <p:pRg st="0" end="0"/>
                                            </p:txEl>
                                          </p:spTgt>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53"/>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39"/>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40"/>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41"/>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42"/>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grpId="0" nodeType="clickEffect">
                                  <p:stCondLst>
                                    <p:cond delay="0"/>
                                  </p:stCondLst>
                                  <p:childTnLst>
                                    <p:set>
                                      <p:cBhvr>
                                        <p:cTn id="92" dur="1" fill="hold">
                                          <p:stCondLst>
                                            <p:cond delay="0"/>
                                          </p:stCondLst>
                                        </p:cTn>
                                        <p:tgtEl>
                                          <p:spTgt spid="55"/>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56"/>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grpId="0" nodeType="clickEffect">
                                  <p:stCondLst>
                                    <p:cond delay="0"/>
                                  </p:stCondLst>
                                  <p:childTnLst>
                                    <p:set>
                                      <p:cBhvr>
                                        <p:cTn id="100" dur="1" fill="hold">
                                          <p:stCondLst>
                                            <p:cond delay="0"/>
                                          </p:stCondLst>
                                        </p:cTn>
                                        <p:tgtEl>
                                          <p:spTgt spid="57"/>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grpId="0" nodeType="clickEffect">
                                  <p:stCondLst>
                                    <p:cond delay="0"/>
                                  </p:stCondLst>
                                  <p:childTnLst>
                                    <p:set>
                                      <p:cBhvr>
                                        <p:cTn id="104" dur="1" fill="hold">
                                          <p:stCondLst>
                                            <p:cond delay="0"/>
                                          </p:stCondLst>
                                        </p:cTn>
                                        <p:tgtEl>
                                          <p:spTgt spid="58"/>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grpId="0" nodeType="clickEffect">
                                  <p:stCondLst>
                                    <p:cond delay="0"/>
                                  </p:stCondLst>
                                  <p:childTnLst>
                                    <p:set>
                                      <p:cBhvr>
                                        <p:cTn id="108" dur="1" fill="hold">
                                          <p:stCondLst>
                                            <p:cond delay="0"/>
                                          </p:stCondLst>
                                        </p:cTn>
                                        <p:tgtEl>
                                          <p:spTgt spid="59"/>
                                        </p:tgtEl>
                                        <p:attrNameLst>
                                          <p:attrName>style.visibility</p:attrName>
                                        </p:attrNameLst>
                                      </p:cBhvr>
                                      <p:to>
                                        <p:strVal val="visible"/>
                                      </p:to>
                                    </p:se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grpId="0" nodeType="clickEffect">
                                  <p:stCondLst>
                                    <p:cond delay="0"/>
                                  </p:stCondLst>
                                  <p:childTnLst>
                                    <p:set>
                                      <p:cBhvr>
                                        <p:cTn id="112" dur="1" fill="hold">
                                          <p:stCondLst>
                                            <p:cond delay="0"/>
                                          </p:stCondLst>
                                        </p:cTn>
                                        <p:tgtEl>
                                          <p:spTgt spid="60"/>
                                        </p:tgtEl>
                                        <p:attrNameLst>
                                          <p:attrName>style.visibility</p:attrName>
                                        </p:attrNameLst>
                                      </p:cBhvr>
                                      <p:to>
                                        <p:strVal val="visible"/>
                                      </p:to>
                                    </p:set>
                                  </p:childTnLst>
                                </p:cTn>
                              </p:par>
                            </p:childTnLst>
                          </p:cTn>
                        </p:par>
                      </p:childTnLst>
                    </p:cTn>
                  </p:par>
                  <p:par>
                    <p:cTn id="113" fill="hold">
                      <p:stCondLst>
                        <p:cond delay="indefinite"/>
                      </p:stCondLst>
                      <p:childTnLst>
                        <p:par>
                          <p:cTn id="114" fill="hold">
                            <p:stCondLst>
                              <p:cond delay="0"/>
                            </p:stCondLst>
                            <p:childTnLst>
                              <p:par>
                                <p:cTn id="115" presetID="1" presetClass="entr" presetSubtype="0" fill="hold" grpId="0" nodeType="clickEffect">
                                  <p:stCondLst>
                                    <p:cond delay="0"/>
                                  </p:stCondLst>
                                  <p:childTnLst>
                                    <p:set>
                                      <p:cBhvr>
                                        <p:cTn id="116" dur="1" fill="hold">
                                          <p:stCondLst>
                                            <p:cond delay="0"/>
                                          </p:stCondLst>
                                        </p:cTn>
                                        <p:tgtEl>
                                          <p:spTgt spid="61"/>
                                        </p:tgtEl>
                                        <p:attrNameLst>
                                          <p:attrName>style.visibility</p:attrName>
                                        </p:attrNameLst>
                                      </p:cBhvr>
                                      <p:to>
                                        <p:strVal val="visible"/>
                                      </p:to>
                                    </p:set>
                                  </p:childTnLst>
                                </p:cTn>
                              </p:par>
                            </p:childTnLst>
                          </p:cTn>
                        </p:par>
                      </p:childTnLst>
                    </p:cTn>
                  </p:par>
                  <p:par>
                    <p:cTn id="117" fill="hold">
                      <p:stCondLst>
                        <p:cond delay="indefinite"/>
                      </p:stCondLst>
                      <p:childTnLst>
                        <p:par>
                          <p:cTn id="118" fill="hold">
                            <p:stCondLst>
                              <p:cond delay="0"/>
                            </p:stCondLst>
                            <p:childTnLst>
                              <p:par>
                                <p:cTn id="119" presetID="1" presetClass="entr" presetSubtype="0" fill="hold" grpId="0" nodeType="clickEffect">
                                  <p:stCondLst>
                                    <p:cond delay="0"/>
                                  </p:stCondLst>
                                  <p:childTnLst>
                                    <p:set>
                                      <p:cBhvr>
                                        <p:cTn id="120" dur="1" fill="hold">
                                          <p:stCondLst>
                                            <p:cond delay="0"/>
                                          </p:stCondLst>
                                        </p:cTn>
                                        <p:tgtEl>
                                          <p:spTgt spid="62"/>
                                        </p:tgtEl>
                                        <p:attrNameLst>
                                          <p:attrName>style.visibility</p:attrName>
                                        </p:attrNameLst>
                                      </p:cBhvr>
                                      <p:to>
                                        <p:strVal val="visible"/>
                                      </p:to>
                                    </p:set>
                                  </p:childTnLst>
                                </p:cTn>
                              </p:par>
                            </p:childTnLst>
                          </p:cTn>
                        </p:par>
                      </p:childTnLst>
                    </p:cTn>
                  </p:par>
                  <p:par>
                    <p:cTn id="121" fill="hold">
                      <p:stCondLst>
                        <p:cond delay="indefinite"/>
                      </p:stCondLst>
                      <p:childTnLst>
                        <p:par>
                          <p:cTn id="122" fill="hold">
                            <p:stCondLst>
                              <p:cond delay="0"/>
                            </p:stCondLst>
                            <p:childTnLst>
                              <p:par>
                                <p:cTn id="123" presetID="1" presetClass="entr" presetSubtype="0" fill="hold" nodeType="clickEffect">
                                  <p:stCondLst>
                                    <p:cond delay="0"/>
                                  </p:stCondLst>
                                  <p:childTnLst>
                                    <p:set>
                                      <p:cBhvr>
                                        <p:cTn id="124" dur="1" fill="hold">
                                          <p:stCondLst>
                                            <p:cond delay="0"/>
                                          </p:stCondLst>
                                        </p:cTn>
                                        <p:tgtEl>
                                          <p:spTgt spid="21">
                                            <p:txEl>
                                              <p:pRg st="0" end="0"/>
                                            </p:txEl>
                                          </p:spTgt>
                                        </p:tgtEl>
                                        <p:attrNameLst>
                                          <p:attrName>style.visibility</p:attrName>
                                        </p:attrNameLst>
                                      </p:cBhvr>
                                      <p:to>
                                        <p:strVal val="visible"/>
                                      </p:to>
                                    </p:set>
                                  </p:childTnLst>
                                </p:cTn>
                              </p:par>
                              <p:par>
                                <p:cTn id="125" presetID="1" presetClass="entr" presetSubtype="0" fill="hold" nodeType="withEffect">
                                  <p:stCondLst>
                                    <p:cond delay="0"/>
                                  </p:stCondLst>
                                  <p:childTnLst>
                                    <p:set>
                                      <p:cBhvr>
                                        <p:cTn id="126" dur="1" fill="hold">
                                          <p:stCondLst>
                                            <p:cond delay="0"/>
                                          </p:stCondLst>
                                        </p:cTn>
                                        <p:tgtEl>
                                          <p:spTgt spid="21">
                                            <p:txEl>
                                              <p:pRg st="1" end="1"/>
                                            </p:txEl>
                                          </p:spTgt>
                                        </p:tgtEl>
                                        <p:attrNameLst>
                                          <p:attrName>style.visibility</p:attrName>
                                        </p:attrNameLst>
                                      </p:cBhvr>
                                      <p:to>
                                        <p:strVal val="visible"/>
                                      </p:to>
                                    </p:set>
                                  </p:childTnLst>
                                </p:cTn>
                              </p:par>
                              <p:par>
                                <p:cTn id="127" presetID="1" presetClass="entr" presetSubtype="0" fill="hold" nodeType="withEffect">
                                  <p:stCondLst>
                                    <p:cond delay="0"/>
                                  </p:stCondLst>
                                  <p:childTnLst>
                                    <p:set>
                                      <p:cBhvr>
                                        <p:cTn id="128" dur="1" fill="hold">
                                          <p:stCondLst>
                                            <p:cond delay="0"/>
                                          </p:stCondLst>
                                        </p:cTn>
                                        <p:tgtEl>
                                          <p:spTgt spid="21">
                                            <p:txEl>
                                              <p:pRg st="2" end="2"/>
                                            </p:txEl>
                                          </p:spTgt>
                                        </p:tgtEl>
                                        <p:attrNameLst>
                                          <p:attrName>style.visibility</p:attrName>
                                        </p:attrNameLst>
                                      </p:cBhvr>
                                      <p:to>
                                        <p:strVal val="visible"/>
                                      </p:to>
                                    </p:set>
                                  </p:childTnLst>
                                </p:cTn>
                              </p:par>
                              <p:par>
                                <p:cTn id="129" presetID="1" presetClass="entr" presetSubtype="0" fill="hold" nodeType="withEffect">
                                  <p:stCondLst>
                                    <p:cond delay="0"/>
                                  </p:stCondLst>
                                  <p:childTnLst>
                                    <p:set>
                                      <p:cBhvr>
                                        <p:cTn id="130" dur="1" fill="hold">
                                          <p:stCondLst>
                                            <p:cond delay="0"/>
                                          </p:stCondLst>
                                        </p:cTn>
                                        <p:tgtEl>
                                          <p:spTgt spid="2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1" grpId="0" animBg="1"/>
      <p:bldP spid="42" grpId="0" animBg="1"/>
      <p:bldP spid="53" grpId="0"/>
      <p:bldP spid="55" grpId="0" animBg="1"/>
      <p:bldP spid="56" grpId="0" animBg="1"/>
      <p:bldP spid="57" grpId="0" animBg="1"/>
      <p:bldP spid="58" grpId="0" animBg="1"/>
      <p:bldP spid="59" grpId="0" animBg="1"/>
      <p:bldP spid="60" grpId="0" animBg="1"/>
      <p:bldP spid="61" grpId="0" animBg="1"/>
      <p:bldP spid="62" grpId="0" animBg="1"/>
      <p:bldP spid="13"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351" y="168050"/>
            <a:ext cx="8785981" cy="5092095"/>
          </a:xfrm>
        </p:spPr>
        <p:txBody>
          <a:bodyPr>
            <a:normAutofit/>
          </a:bodyPr>
          <a:lstStyle/>
          <a:p>
            <a:pPr marL="0" indent="0">
              <a:buNone/>
            </a:pPr>
            <a:r>
              <a:rPr lang="en-US" sz="2000" b="1" dirty="0" smtClean="0">
                <a:latin typeface="Cambria"/>
                <a:cs typeface="Cambria"/>
              </a:rPr>
              <a:t>                               </a:t>
            </a:r>
            <a:r>
              <a:rPr lang="en-US" sz="2000" b="1" dirty="0" smtClean="0">
                <a:solidFill>
                  <a:srgbClr val="CD060D"/>
                </a:solidFill>
                <a:latin typeface="Cambria"/>
                <a:cs typeface="Cambria"/>
              </a:rPr>
              <a:t>Present history (04/01/2014 – Present)</a:t>
            </a:r>
          </a:p>
          <a:p>
            <a:pPr marL="0" indent="0">
              <a:buNone/>
            </a:pPr>
            <a:endParaRPr lang="en-US" sz="800" dirty="0" smtClean="0">
              <a:latin typeface="Cambria"/>
              <a:cs typeface="Cambria"/>
            </a:endParaRPr>
          </a:p>
          <a:p>
            <a:pPr>
              <a:buFont typeface="Wingdings" charset="2"/>
              <a:buChar char="Ø"/>
            </a:pPr>
            <a:r>
              <a:rPr lang="en-US" sz="2000" b="1" dirty="0" smtClean="0">
                <a:latin typeface="Cambria"/>
                <a:cs typeface="Cambria"/>
              </a:rPr>
              <a:t>Treatment standards for the control of wood boring beetles when      the infestation is located in the crawlspace.</a:t>
            </a:r>
          </a:p>
          <a:p>
            <a:pPr marL="0" indent="0">
              <a:buNone/>
            </a:pPr>
            <a:r>
              <a:rPr lang="en-US" sz="2400" dirty="0" smtClean="0">
                <a:latin typeface="Cambria"/>
                <a:cs typeface="Cambria"/>
              </a:rPr>
              <a:t>          </a:t>
            </a:r>
          </a:p>
          <a:p>
            <a:pPr marL="0" indent="0">
              <a:buNone/>
            </a:pPr>
            <a:endParaRPr lang="en-US" sz="2400" dirty="0">
              <a:latin typeface="Cambria"/>
              <a:cs typeface="Cambria"/>
            </a:endParaRPr>
          </a:p>
          <a:p>
            <a:endParaRPr lang="en-US" sz="2400" dirty="0">
              <a:latin typeface="Cambria"/>
              <a:cs typeface="Cambria"/>
            </a:endParaRPr>
          </a:p>
        </p:txBody>
      </p:sp>
      <p:sp>
        <p:nvSpPr>
          <p:cNvPr id="4" name="Rectangle 3"/>
          <p:cNvSpPr/>
          <p:nvPr/>
        </p:nvSpPr>
        <p:spPr>
          <a:xfrm>
            <a:off x="1294191" y="3398760"/>
            <a:ext cx="4535714" cy="1542143"/>
          </a:xfrm>
          <a:prstGeom prst="rect">
            <a:avLst/>
          </a:prstGeom>
          <a:noFill/>
          <a:ln w="190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5829905" y="3398761"/>
            <a:ext cx="1439333" cy="1542143"/>
          </a:xfrm>
          <a:prstGeom prst="rect">
            <a:avLst/>
          </a:prstGeom>
          <a:solidFill>
            <a:srgbClr val="FFFFFF"/>
          </a:solid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solidFill>
                  <a:srgbClr val="000000"/>
                </a:solidFill>
                <a:latin typeface="Cambria"/>
                <a:cs typeface="Cambria"/>
              </a:rPr>
              <a:t>Carport</a:t>
            </a:r>
            <a:endParaRPr lang="en-US" sz="1200" b="1" dirty="0">
              <a:solidFill>
                <a:srgbClr val="000000"/>
              </a:solidFill>
              <a:latin typeface="Cambria"/>
              <a:cs typeface="Cambria"/>
            </a:endParaRPr>
          </a:p>
        </p:txBody>
      </p:sp>
      <p:sp>
        <p:nvSpPr>
          <p:cNvPr id="6" name="Rectangle 5"/>
          <p:cNvSpPr/>
          <p:nvPr/>
        </p:nvSpPr>
        <p:spPr>
          <a:xfrm>
            <a:off x="5829906" y="4940903"/>
            <a:ext cx="1439332" cy="1608667"/>
          </a:xfrm>
          <a:prstGeom prst="rect">
            <a:avLst/>
          </a:prstGeom>
          <a:solidFill>
            <a:srgbClr val="FFFFFF"/>
          </a:solid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solidFill>
                  <a:srgbClr val="000000"/>
                </a:solidFill>
                <a:latin typeface="Cambria"/>
                <a:cs typeface="Cambria"/>
              </a:rPr>
              <a:t>Driveways</a:t>
            </a:r>
            <a:endParaRPr lang="en-US" sz="1200" b="1" dirty="0">
              <a:solidFill>
                <a:srgbClr val="000000"/>
              </a:solidFill>
              <a:latin typeface="Cambria"/>
              <a:cs typeface="Cambria"/>
            </a:endParaRPr>
          </a:p>
        </p:txBody>
      </p:sp>
      <p:sp>
        <p:nvSpPr>
          <p:cNvPr id="8" name="TextBox 7"/>
          <p:cNvSpPr txBox="1"/>
          <p:nvPr/>
        </p:nvSpPr>
        <p:spPr>
          <a:xfrm>
            <a:off x="5696857" y="6488668"/>
            <a:ext cx="1741714" cy="369332"/>
          </a:xfrm>
          <a:prstGeom prst="rect">
            <a:avLst/>
          </a:prstGeom>
          <a:solidFill>
            <a:srgbClr val="FFFFFF"/>
          </a:solidFill>
          <a:ln>
            <a:solidFill>
              <a:srgbClr val="FFFFFF"/>
            </a:solidFill>
          </a:ln>
        </p:spPr>
        <p:txBody>
          <a:bodyPr wrap="square" rtlCol="0">
            <a:spAutoFit/>
          </a:bodyPr>
          <a:lstStyle/>
          <a:p>
            <a:endParaRPr lang="en-US" dirty="0"/>
          </a:p>
        </p:txBody>
      </p:sp>
      <p:sp>
        <p:nvSpPr>
          <p:cNvPr id="9" name="Rectangle 8"/>
          <p:cNvSpPr/>
          <p:nvPr/>
        </p:nvSpPr>
        <p:spPr>
          <a:xfrm>
            <a:off x="1348619" y="3447142"/>
            <a:ext cx="4414761" cy="1439333"/>
          </a:xfrm>
          <a:prstGeom prst="rect">
            <a:avLst/>
          </a:prstGeom>
          <a:solidFill>
            <a:srgbClr val="FFFFFF"/>
          </a:solidFill>
          <a:ln w="190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5829905" y="3447141"/>
            <a:ext cx="1390952" cy="1493761"/>
          </a:xfrm>
          <a:prstGeom prst="rect">
            <a:avLst/>
          </a:prstGeom>
          <a:no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3289904" y="4940899"/>
            <a:ext cx="556382" cy="266095"/>
          </a:xfrm>
          <a:prstGeom prst="rect">
            <a:avLst/>
          </a:prstGeom>
          <a:no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3356428" y="4940904"/>
            <a:ext cx="435429" cy="211667"/>
          </a:xfrm>
          <a:prstGeom prst="rect">
            <a:avLst/>
          </a:prstGeom>
          <a:no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b="1" dirty="0" smtClean="0">
                <a:solidFill>
                  <a:srgbClr val="000000"/>
                </a:solidFill>
                <a:latin typeface="Cambria"/>
                <a:cs typeface="Cambria"/>
              </a:rPr>
              <a:t>DFP</a:t>
            </a:r>
            <a:endParaRPr lang="en-US" sz="1000" b="1" dirty="0">
              <a:solidFill>
                <a:srgbClr val="000000"/>
              </a:solidFill>
              <a:latin typeface="Cambria"/>
              <a:cs typeface="Cambria"/>
            </a:endParaRPr>
          </a:p>
        </p:txBody>
      </p:sp>
      <p:sp>
        <p:nvSpPr>
          <p:cNvPr id="14" name="Rectangle 13"/>
          <p:cNvSpPr/>
          <p:nvPr/>
        </p:nvSpPr>
        <p:spPr>
          <a:xfrm>
            <a:off x="3459238" y="5211764"/>
            <a:ext cx="217714" cy="618141"/>
          </a:xfrm>
          <a:prstGeom prst="rect">
            <a:avLst/>
          </a:prstGeom>
          <a:solidFill>
            <a:srgbClr val="FFFFFF"/>
          </a:solidFill>
          <a:ln w="952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3459237" y="5826880"/>
            <a:ext cx="2370667" cy="175381"/>
          </a:xfrm>
          <a:prstGeom prst="rect">
            <a:avLst/>
          </a:prstGeom>
          <a:solidFill>
            <a:srgbClr val="FFFFFF"/>
          </a:solidFill>
          <a:ln w="952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TextBox 15"/>
          <p:cNvSpPr txBox="1"/>
          <p:nvPr/>
        </p:nvSpPr>
        <p:spPr>
          <a:xfrm>
            <a:off x="3459237" y="5719158"/>
            <a:ext cx="217715" cy="215444"/>
          </a:xfrm>
          <a:prstGeom prst="rect">
            <a:avLst/>
          </a:prstGeom>
          <a:solidFill>
            <a:srgbClr val="FFFFFF"/>
          </a:solidFill>
        </p:spPr>
        <p:txBody>
          <a:bodyPr wrap="square" rtlCol="0">
            <a:spAutoFit/>
          </a:bodyPr>
          <a:lstStyle/>
          <a:p>
            <a:endParaRPr lang="en-US" sz="800" dirty="0"/>
          </a:p>
        </p:txBody>
      </p:sp>
      <p:cxnSp>
        <p:nvCxnSpPr>
          <p:cNvPr id="18" name="Straight Connector 17"/>
          <p:cNvCxnSpPr/>
          <p:nvPr/>
        </p:nvCxnSpPr>
        <p:spPr>
          <a:xfrm>
            <a:off x="3459238" y="5211764"/>
            <a:ext cx="6048" cy="790497"/>
          </a:xfrm>
          <a:prstGeom prst="line">
            <a:avLst/>
          </a:prstGeom>
          <a:ln w="1905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a:stCxn id="16" idx="3"/>
          </p:cNvCxnSpPr>
          <p:nvPr/>
        </p:nvCxnSpPr>
        <p:spPr>
          <a:xfrm flipV="1">
            <a:off x="3676952" y="5211764"/>
            <a:ext cx="0" cy="615116"/>
          </a:xfrm>
          <a:prstGeom prst="line">
            <a:avLst/>
          </a:prstGeom>
          <a:ln w="1905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3465286" y="6002261"/>
            <a:ext cx="2370667" cy="0"/>
          </a:xfrm>
          <a:prstGeom prst="line">
            <a:avLst/>
          </a:prstGeom>
          <a:ln w="1905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3683001" y="5829905"/>
            <a:ext cx="2152952" cy="0"/>
          </a:xfrm>
          <a:prstGeom prst="line">
            <a:avLst/>
          </a:prstGeom>
          <a:ln w="1905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3791857" y="3241524"/>
            <a:ext cx="2044096" cy="604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H="1">
            <a:off x="1294191" y="3241524"/>
            <a:ext cx="1995713"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V="1">
            <a:off x="1124857" y="3398760"/>
            <a:ext cx="0" cy="53219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1124857" y="4311952"/>
            <a:ext cx="0" cy="62895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3356428" y="3103024"/>
            <a:ext cx="380332" cy="276999"/>
          </a:xfrm>
          <a:prstGeom prst="rect">
            <a:avLst/>
          </a:prstGeom>
          <a:noFill/>
        </p:spPr>
        <p:txBody>
          <a:bodyPr wrap="none" rtlCol="0">
            <a:spAutoFit/>
          </a:bodyPr>
          <a:lstStyle/>
          <a:p>
            <a:r>
              <a:rPr lang="en-US" sz="1200" b="1" dirty="0" smtClean="0">
                <a:solidFill>
                  <a:srgbClr val="000000"/>
                </a:solidFill>
              </a:rPr>
              <a:t>60’</a:t>
            </a:r>
            <a:endParaRPr lang="en-US" sz="1200" b="1" dirty="0">
              <a:solidFill>
                <a:srgbClr val="000000"/>
              </a:solidFill>
            </a:endParaRPr>
          </a:p>
        </p:txBody>
      </p:sp>
      <p:sp>
        <p:nvSpPr>
          <p:cNvPr id="37" name="TextBox 36"/>
          <p:cNvSpPr txBox="1"/>
          <p:nvPr/>
        </p:nvSpPr>
        <p:spPr>
          <a:xfrm>
            <a:off x="946993" y="3973286"/>
            <a:ext cx="486293" cy="276999"/>
          </a:xfrm>
          <a:prstGeom prst="rect">
            <a:avLst/>
          </a:prstGeom>
          <a:noFill/>
        </p:spPr>
        <p:txBody>
          <a:bodyPr wrap="square" rtlCol="0">
            <a:spAutoFit/>
          </a:bodyPr>
          <a:lstStyle/>
          <a:p>
            <a:r>
              <a:rPr lang="en-US" sz="1200" b="1" dirty="0" smtClean="0"/>
              <a:t>25’</a:t>
            </a:r>
            <a:endParaRPr lang="en-US" sz="1200" b="1" dirty="0"/>
          </a:p>
        </p:txBody>
      </p:sp>
      <p:sp>
        <p:nvSpPr>
          <p:cNvPr id="50" name="TextBox 49"/>
          <p:cNvSpPr txBox="1"/>
          <p:nvPr/>
        </p:nvSpPr>
        <p:spPr>
          <a:xfrm>
            <a:off x="7704667" y="5319015"/>
            <a:ext cx="982133" cy="276999"/>
          </a:xfrm>
          <a:prstGeom prst="rect">
            <a:avLst/>
          </a:prstGeom>
          <a:solidFill>
            <a:srgbClr val="FFFFFF"/>
          </a:solidFill>
          <a:ln>
            <a:solidFill>
              <a:schemeClr val="bg1"/>
            </a:solidFill>
          </a:ln>
        </p:spPr>
        <p:txBody>
          <a:bodyPr wrap="square" rtlCol="0">
            <a:spAutoFit/>
          </a:bodyPr>
          <a:lstStyle/>
          <a:p>
            <a:endParaRPr lang="en-US" sz="1200" dirty="0"/>
          </a:p>
        </p:txBody>
      </p:sp>
      <p:sp>
        <p:nvSpPr>
          <p:cNvPr id="51" name="TextBox 50"/>
          <p:cNvSpPr txBox="1"/>
          <p:nvPr/>
        </p:nvSpPr>
        <p:spPr>
          <a:xfrm>
            <a:off x="8303381" y="4976161"/>
            <a:ext cx="456809" cy="461665"/>
          </a:xfrm>
          <a:prstGeom prst="rect">
            <a:avLst/>
          </a:prstGeom>
          <a:solidFill>
            <a:srgbClr val="FFFFFF"/>
          </a:solidFill>
          <a:ln>
            <a:solidFill>
              <a:srgbClr val="FFFFFF"/>
            </a:solidFill>
          </a:ln>
        </p:spPr>
        <p:txBody>
          <a:bodyPr wrap="square" rtlCol="0">
            <a:spAutoFit/>
          </a:bodyPr>
          <a:lstStyle/>
          <a:p>
            <a:endParaRPr lang="en-US" sz="2400" dirty="0"/>
          </a:p>
        </p:txBody>
      </p:sp>
      <p:sp>
        <p:nvSpPr>
          <p:cNvPr id="32" name="Rectangle 31"/>
          <p:cNvSpPr/>
          <p:nvPr/>
        </p:nvSpPr>
        <p:spPr>
          <a:xfrm>
            <a:off x="1348618" y="3447142"/>
            <a:ext cx="4414761" cy="1429656"/>
          </a:xfrm>
          <a:prstGeom prst="rect">
            <a:avLst/>
          </a:prstGeom>
          <a:solidFill>
            <a:schemeClr val="accent6">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p:cNvSpPr/>
          <p:nvPr/>
        </p:nvSpPr>
        <p:spPr>
          <a:xfrm>
            <a:off x="3459238" y="5211764"/>
            <a:ext cx="223764" cy="48381"/>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p:nvPr/>
        </p:nvSpPr>
        <p:spPr>
          <a:xfrm>
            <a:off x="3453188" y="5260146"/>
            <a:ext cx="223764" cy="5887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p:cNvSpPr/>
          <p:nvPr/>
        </p:nvSpPr>
        <p:spPr>
          <a:xfrm>
            <a:off x="3467706" y="5319016"/>
            <a:ext cx="209246" cy="4838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Box 1"/>
          <p:cNvSpPr txBox="1"/>
          <p:nvPr/>
        </p:nvSpPr>
        <p:spPr>
          <a:xfrm>
            <a:off x="882904" y="1463867"/>
            <a:ext cx="7620142" cy="1569660"/>
          </a:xfrm>
          <a:prstGeom prst="rect">
            <a:avLst/>
          </a:prstGeom>
          <a:noFill/>
        </p:spPr>
        <p:txBody>
          <a:bodyPr wrap="square" rtlCol="0">
            <a:spAutoFit/>
          </a:bodyPr>
          <a:lstStyle/>
          <a:p>
            <a:r>
              <a:rPr lang="en-US" sz="1200" dirty="0">
                <a:latin typeface="Cambria"/>
                <a:cs typeface="Cambria"/>
              </a:rPr>
              <a:t>Minimum adequate treatment for control or prevention of wood boring beetles, including powder post beetles, wood borers and old house borers, shall include the application of a pesticide registered by EPA and/or the Georgia Department of Agriculture, in strict accordance with the product's registered directions for use. When infestation is located in a crawl space, treatment shall include the installation of a polyethylene or other water impervious vapor barrier to at least seventy (70) percent of the exposed soil surface in the enclosed space and ensure that ventilation of the under-floor space between the bottom of the floor joists and earth meets the current requirements of the International Residential Building Code, the latest edition as adopted and amended by the Georgia Department of Community Affairs. </a:t>
            </a:r>
          </a:p>
        </p:txBody>
      </p:sp>
      <p:sp>
        <p:nvSpPr>
          <p:cNvPr id="38" name="TextBox 37"/>
          <p:cNvSpPr txBox="1"/>
          <p:nvPr/>
        </p:nvSpPr>
        <p:spPr>
          <a:xfrm>
            <a:off x="1499808" y="3538621"/>
            <a:ext cx="4154714" cy="1231106"/>
          </a:xfrm>
          <a:prstGeom prst="rect">
            <a:avLst/>
          </a:prstGeom>
          <a:solidFill>
            <a:srgbClr val="BDE4FF"/>
          </a:solidFill>
        </p:spPr>
        <p:txBody>
          <a:bodyPr wrap="square" rtlCol="0">
            <a:spAutoFit/>
          </a:bodyPr>
          <a:lstStyle/>
          <a:p>
            <a:endParaRPr lang="en-US" sz="800" b="1" dirty="0" smtClean="0"/>
          </a:p>
          <a:p>
            <a:pPr marL="171450" indent="-171450">
              <a:buFont typeface="Arial"/>
              <a:buChar char="•"/>
            </a:pPr>
            <a:r>
              <a:rPr lang="en-US" sz="1000" b="1" dirty="0" smtClean="0"/>
              <a:t>Must have vapor barrier with at least 90% coverage of soil of crawl </a:t>
            </a:r>
          </a:p>
          <a:p>
            <a:endParaRPr lang="en-US" sz="800" b="1" dirty="0"/>
          </a:p>
          <a:p>
            <a:pPr marL="171450" indent="-171450">
              <a:buFont typeface="Arial"/>
              <a:buChar char="•"/>
            </a:pPr>
            <a:r>
              <a:rPr lang="en-US" sz="1000" b="1" dirty="0" smtClean="0"/>
              <a:t>Must have adequate ventilation (see above)</a:t>
            </a:r>
          </a:p>
          <a:p>
            <a:endParaRPr lang="en-US" sz="800" b="1" dirty="0" smtClean="0"/>
          </a:p>
          <a:p>
            <a:pPr marL="171450" indent="-171450">
              <a:buFont typeface="Arial"/>
              <a:buChar char="•"/>
            </a:pPr>
            <a:r>
              <a:rPr lang="en-US" sz="1000" b="1" dirty="0" smtClean="0"/>
              <a:t>Must treat the wood of the crawlspace with a pesticide registered for the control or prevention of wood destroying beetles in accordance with its label</a:t>
            </a:r>
          </a:p>
        </p:txBody>
      </p:sp>
      <p:sp>
        <p:nvSpPr>
          <p:cNvPr id="39" name="TextBox 38"/>
          <p:cNvSpPr txBox="1"/>
          <p:nvPr/>
        </p:nvSpPr>
        <p:spPr>
          <a:xfrm>
            <a:off x="7287381" y="2797738"/>
            <a:ext cx="1911141" cy="2646878"/>
          </a:xfrm>
          <a:prstGeom prst="rect">
            <a:avLst/>
          </a:prstGeom>
          <a:noFill/>
        </p:spPr>
        <p:txBody>
          <a:bodyPr wrap="square" rtlCol="0">
            <a:spAutoFit/>
          </a:bodyPr>
          <a:lstStyle/>
          <a:p>
            <a:r>
              <a:rPr lang="en-US" sz="1200" b="1" dirty="0" smtClean="0">
                <a:latin typeface="Cambria"/>
                <a:cs typeface="Cambria"/>
              </a:rPr>
              <a:t>           </a:t>
            </a:r>
            <a:endParaRPr lang="en-US" sz="1000" b="1" dirty="0">
              <a:latin typeface="Cambria"/>
              <a:cs typeface="Cambria"/>
            </a:endParaRPr>
          </a:p>
          <a:p>
            <a:endParaRPr lang="en-US" sz="1000" b="1" dirty="0" smtClean="0">
              <a:latin typeface="Cambria"/>
              <a:cs typeface="Cambria"/>
            </a:endParaRPr>
          </a:p>
          <a:p>
            <a:endParaRPr lang="en-US" sz="1000" b="1" dirty="0" smtClean="0">
              <a:latin typeface="Cambria"/>
              <a:cs typeface="Cambria"/>
            </a:endParaRPr>
          </a:p>
          <a:p>
            <a:r>
              <a:rPr lang="en-US" sz="1000" b="1" dirty="0" smtClean="0">
                <a:latin typeface="Cambria"/>
                <a:cs typeface="Cambria"/>
              </a:rPr>
              <a:t> </a:t>
            </a:r>
            <a:r>
              <a:rPr lang="en-US" sz="1000" b="1" dirty="0" smtClean="0">
                <a:solidFill>
                  <a:srgbClr val="CD060D"/>
                </a:solidFill>
                <a:latin typeface="Cambria"/>
                <a:cs typeface="Cambria"/>
              </a:rPr>
              <a:t>1 sq. ft. ventilation per 1,500 </a:t>
            </a:r>
          </a:p>
          <a:p>
            <a:r>
              <a:rPr lang="en-US" sz="1000" b="1" dirty="0" smtClean="0">
                <a:solidFill>
                  <a:srgbClr val="CD060D"/>
                </a:solidFill>
                <a:latin typeface="Cambria"/>
                <a:cs typeface="Cambria"/>
              </a:rPr>
              <a:t>sq. ft. of soil in crawl if vapor   </a:t>
            </a:r>
          </a:p>
          <a:p>
            <a:r>
              <a:rPr lang="en-US" sz="1000" b="1" dirty="0" smtClean="0">
                <a:solidFill>
                  <a:srgbClr val="CD060D"/>
                </a:solidFill>
                <a:latin typeface="Cambria"/>
                <a:cs typeface="Cambria"/>
              </a:rPr>
              <a:t>   barrier covers at least 90% </a:t>
            </a:r>
          </a:p>
          <a:p>
            <a:r>
              <a:rPr lang="en-US" sz="1000" b="1" dirty="0" smtClean="0">
                <a:solidFill>
                  <a:srgbClr val="CD060D"/>
                </a:solidFill>
                <a:latin typeface="Cambria"/>
                <a:cs typeface="Cambria"/>
              </a:rPr>
              <a:t>      of the crawlspace soil </a:t>
            </a:r>
          </a:p>
          <a:p>
            <a:r>
              <a:rPr lang="en-US" sz="1000" b="1" dirty="0">
                <a:latin typeface="Cambria"/>
                <a:cs typeface="Cambria"/>
              </a:rPr>
              <a:t> </a:t>
            </a:r>
            <a:r>
              <a:rPr lang="en-US" sz="1000" b="1" dirty="0" smtClean="0">
                <a:latin typeface="Cambria"/>
                <a:cs typeface="Cambria"/>
              </a:rPr>
              <a:t>                  </a:t>
            </a:r>
          </a:p>
          <a:p>
            <a:r>
              <a:rPr lang="en-US" sz="1000" b="1" dirty="0">
                <a:latin typeface="Cambria"/>
                <a:cs typeface="Cambria"/>
              </a:rPr>
              <a:t> </a:t>
            </a:r>
            <a:r>
              <a:rPr lang="en-US" sz="1000" b="1" dirty="0" smtClean="0">
                <a:latin typeface="Cambria"/>
                <a:cs typeface="Cambria"/>
              </a:rPr>
              <a:t>                      60</a:t>
            </a:r>
            <a:r>
              <a:rPr lang="en-US" sz="1000" b="1" dirty="0">
                <a:latin typeface="Cambria"/>
                <a:cs typeface="Cambria"/>
              </a:rPr>
              <a:t>’</a:t>
            </a:r>
          </a:p>
          <a:p>
            <a:r>
              <a:rPr lang="en-US" sz="1000" b="1" dirty="0">
                <a:latin typeface="Cambria"/>
                <a:cs typeface="Cambria"/>
              </a:rPr>
              <a:t>                  </a:t>
            </a:r>
            <a:r>
              <a:rPr lang="en-US" sz="1000" b="1" u="sng" dirty="0">
                <a:latin typeface="Cambria"/>
                <a:cs typeface="Cambria"/>
              </a:rPr>
              <a:t> X 25’</a:t>
            </a:r>
          </a:p>
          <a:p>
            <a:r>
              <a:rPr lang="en-US" sz="1000" b="1" dirty="0">
                <a:latin typeface="Cambria"/>
                <a:cs typeface="Cambria"/>
              </a:rPr>
              <a:t>               </a:t>
            </a:r>
            <a:r>
              <a:rPr lang="en-US" sz="1000" b="1" dirty="0" smtClean="0">
                <a:latin typeface="Cambria"/>
                <a:cs typeface="Cambria"/>
              </a:rPr>
              <a:t> </a:t>
            </a:r>
            <a:r>
              <a:rPr lang="en-US" sz="1000" b="1" dirty="0">
                <a:latin typeface="Cambria"/>
                <a:cs typeface="Cambria"/>
              </a:rPr>
              <a:t>1,500 sq. ft.</a:t>
            </a:r>
          </a:p>
          <a:p>
            <a:endParaRPr lang="en-US" sz="1000" b="1" dirty="0" smtClean="0">
              <a:latin typeface="Cambria"/>
              <a:cs typeface="Cambria"/>
            </a:endParaRPr>
          </a:p>
          <a:p>
            <a:endParaRPr lang="en-US" sz="1000" b="1" dirty="0" smtClean="0">
              <a:latin typeface="Cambria"/>
              <a:cs typeface="Cambria"/>
            </a:endParaRPr>
          </a:p>
          <a:p>
            <a:r>
              <a:rPr lang="en-US" sz="1000" b="1" dirty="0" smtClean="0">
                <a:latin typeface="Cambria"/>
                <a:cs typeface="Cambria"/>
              </a:rPr>
              <a:t> 1,500  sq. ft.    1,500 sq. ft. </a:t>
            </a:r>
          </a:p>
          <a:p>
            <a:endParaRPr lang="en-US" sz="1200" b="1" dirty="0">
              <a:latin typeface="Cambria"/>
              <a:cs typeface="Cambria"/>
            </a:endParaRPr>
          </a:p>
          <a:p>
            <a:endParaRPr lang="en-US" sz="1200" b="1" dirty="0" smtClean="0">
              <a:latin typeface="Cambria"/>
              <a:cs typeface="Cambria"/>
            </a:endParaRPr>
          </a:p>
        </p:txBody>
      </p:sp>
      <p:sp>
        <p:nvSpPr>
          <p:cNvPr id="40" name="TextBox 39"/>
          <p:cNvSpPr txBox="1"/>
          <p:nvPr/>
        </p:nvSpPr>
        <p:spPr>
          <a:xfrm>
            <a:off x="7681484" y="4599015"/>
            <a:ext cx="1469606" cy="246221"/>
          </a:xfrm>
          <a:prstGeom prst="rect">
            <a:avLst/>
          </a:prstGeom>
          <a:noFill/>
        </p:spPr>
        <p:txBody>
          <a:bodyPr wrap="square" rtlCol="0">
            <a:spAutoFit/>
          </a:bodyPr>
          <a:lstStyle/>
          <a:p>
            <a:r>
              <a:rPr lang="en-US" sz="1000" b="1" dirty="0" smtClean="0"/>
              <a:t>        1 sq. ft. ventilation</a:t>
            </a:r>
            <a:endParaRPr lang="en-US" sz="1000" b="1" dirty="0"/>
          </a:p>
        </p:txBody>
      </p:sp>
      <p:cxnSp>
        <p:nvCxnSpPr>
          <p:cNvPr id="41" name="Straight Connector 40"/>
          <p:cNvCxnSpPr/>
          <p:nvPr/>
        </p:nvCxnSpPr>
        <p:spPr>
          <a:xfrm>
            <a:off x="8132258" y="4826674"/>
            <a:ext cx="692740" cy="0"/>
          </a:xfrm>
          <a:prstGeom prst="line">
            <a:avLst/>
          </a:prstGeom>
          <a:ln w="127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8132258" y="4823053"/>
            <a:ext cx="0" cy="153108"/>
          </a:xfrm>
          <a:prstGeom prst="line">
            <a:avLst/>
          </a:prstGeom>
          <a:ln w="127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7269238" y="5167341"/>
            <a:ext cx="1854467" cy="1938992"/>
          </a:xfrm>
          <a:prstGeom prst="rect">
            <a:avLst/>
          </a:prstGeom>
          <a:noFill/>
        </p:spPr>
        <p:txBody>
          <a:bodyPr wrap="square" rtlCol="0">
            <a:spAutoFit/>
          </a:bodyPr>
          <a:lstStyle/>
          <a:p>
            <a:r>
              <a:rPr lang="en-US" sz="1000" b="1" dirty="0" smtClean="0">
                <a:latin typeface="Cambria"/>
                <a:cs typeface="Cambria"/>
              </a:rPr>
              <a:t>If you use standard 8” x 16” vents:</a:t>
            </a:r>
          </a:p>
          <a:p>
            <a:r>
              <a:rPr lang="en-US" sz="1000" b="1" dirty="0">
                <a:latin typeface="Cambria"/>
                <a:cs typeface="Cambria"/>
              </a:rPr>
              <a:t> </a:t>
            </a:r>
            <a:r>
              <a:rPr lang="en-US" sz="1000" b="1" dirty="0" smtClean="0">
                <a:latin typeface="Cambria"/>
                <a:cs typeface="Cambria"/>
              </a:rPr>
              <a:t>                1 sq. ft. ventilation </a:t>
            </a:r>
            <a:endParaRPr lang="en-US" sz="1000" b="1" dirty="0">
              <a:latin typeface="Cambria"/>
              <a:cs typeface="Cambria"/>
            </a:endParaRPr>
          </a:p>
          <a:p>
            <a:r>
              <a:rPr lang="en-US" sz="1000" b="1" dirty="0" smtClean="0">
                <a:latin typeface="Cambria"/>
                <a:cs typeface="Cambria"/>
              </a:rPr>
              <a:t>        </a:t>
            </a:r>
            <a:r>
              <a:rPr lang="en-US" sz="1000" b="1" u="sng" dirty="0" smtClean="0">
                <a:latin typeface="Cambria"/>
                <a:cs typeface="Cambria"/>
              </a:rPr>
              <a:t>x 144</a:t>
            </a:r>
            <a:r>
              <a:rPr lang="en-US" sz="1000" b="1" dirty="0" smtClean="0">
                <a:latin typeface="Cambria"/>
                <a:cs typeface="Cambria"/>
              </a:rPr>
              <a:t> sq. in./ sq. ft.</a:t>
            </a:r>
          </a:p>
          <a:p>
            <a:r>
              <a:rPr lang="en-US" sz="1000" b="1" dirty="0">
                <a:latin typeface="Cambria"/>
                <a:cs typeface="Cambria"/>
              </a:rPr>
              <a:t> </a:t>
            </a:r>
            <a:r>
              <a:rPr lang="en-US" sz="1000" b="1" dirty="0" smtClean="0">
                <a:latin typeface="Cambria"/>
                <a:cs typeface="Cambria"/>
              </a:rPr>
              <a:t>           144 sq. in. ventilation</a:t>
            </a:r>
          </a:p>
          <a:p>
            <a:endParaRPr lang="en-US" sz="1000" b="1" dirty="0" smtClean="0">
              <a:latin typeface="Cambria"/>
              <a:cs typeface="Cambria"/>
            </a:endParaRPr>
          </a:p>
          <a:p>
            <a:endParaRPr lang="en-US" sz="1000" b="1" dirty="0">
              <a:latin typeface="Cambria"/>
              <a:cs typeface="Cambria"/>
            </a:endParaRPr>
          </a:p>
          <a:p>
            <a:r>
              <a:rPr lang="en-US" sz="1000" b="1" dirty="0" smtClean="0">
                <a:latin typeface="Cambria"/>
                <a:cs typeface="Cambria"/>
              </a:rPr>
              <a:t>     128 sq. in.       144 sq. in. per standard</a:t>
            </a:r>
          </a:p>
          <a:p>
            <a:r>
              <a:rPr lang="en-US" sz="1000" b="1" dirty="0">
                <a:latin typeface="Cambria"/>
                <a:cs typeface="Cambria"/>
              </a:rPr>
              <a:t> </a:t>
            </a:r>
            <a:r>
              <a:rPr lang="en-US" sz="1000" b="1" dirty="0" smtClean="0">
                <a:latin typeface="Cambria"/>
                <a:cs typeface="Cambria"/>
              </a:rPr>
              <a:t>       vent</a:t>
            </a:r>
          </a:p>
          <a:p>
            <a:endParaRPr lang="en-US" sz="1000" b="1" dirty="0">
              <a:latin typeface="Cambria"/>
              <a:cs typeface="Cambria"/>
            </a:endParaRPr>
          </a:p>
          <a:p>
            <a:r>
              <a:rPr lang="en-US" sz="1000" b="1" dirty="0" smtClean="0">
                <a:latin typeface="Cambria"/>
                <a:cs typeface="Cambria"/>
              </a:rPr>
              <a:t>    </a:t>
            </a:r>
            <a:endParaRPr lang="en-US" sz="1000" b="1" dirty="0">
              <a:latin typeface="Cambria"/>
              <a:cs typeface="Cambria"/>
            </a:endParaRPr>
          </a:p>
        </p:txBody>
      </p:sp>
      <p:cxnSp>
        <p:nvCxnSpPr>
          <p:cNvPr id="43" name="Straight Connector 42"/>
          <p:cNvCxnSpPr/>
          <p:nvPr/>
        </p:nvCxnSpPr>
        <p:spPr>
          <a:xfrm>
            <a:off x="8209950" y="6283096"/>
            <a:ext cx="692740" cy="0"/>
          </a:xfrm>
          <a:prstGeom prst="line">
            <a:avLst/>
          </a:prstGeom>
          <a:ln w="127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8209950" y="6283096"/>
            <a:ext cx="0" cy="153108"/>
          </a:xfrm>
          <a:prstGeom prst="line">
            <a:avLst/>
          </a:prstGeom>
          <a:ln w="127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8209950" y="6056367"/>
            <a:ext cx="865692" cy="246221"/>
          </a:xfrm>
          <a:prstGeom prst="rect">
            <a:avLst/>
          </a:prstGeom>
          <a:noFill/>
        </p:spPr>
        <p:txBody>
          <a:bodyPr wrap="none" rtlCol="0">
            <a:spAutoFit/>
          </a:bodyPr>
          <a:lstStyle/>
          <a:p>
            <a:r>
              <a:rPr lang="en-US" sz="1000" b="1" dirty="0" smtClean="0">
                <a:latin typeface="Cambria"/>
                <a:cs typeface="Cambria"/>
              </a:rPr>
              <a:t>1.125 vents</a:t>
            </a:r>
            <a:endParaRPr lang="en-US" sz="1000" b="1" dirty="0">
              <a:latin typeface="Cambria"/>
              <a:cs typeface="Cambria"/>
            </a:endParaRPr>
          </a:p>
        </p:txBody>
      </p:sp>
      <p:sp>
        <p:nvSpPr>
          <p:cNvPr id="21" name="TextBox 20"/>
          <p:cNvSpPr txBox="1"/>
          <p:nvPr/>
        </p:nvSpPr>
        <p:spPr>
          <a:xfrm>
            <a:off x="5763380" y="6139769"/>
            <a:ext cx="1571516" cy="369332"/>
          </a:xfrm>
          <a:prstGeom prst="rect">
            <a:avLst/>
          </a:prstGeom>
          <a:solidFill>
            <a:srgbClr val="FFFFFF"/>
          </a:solidFill>
          <a:ln>
            <a:solidFill>
              <a:srgbClr val="FFFFFF"/>
            </a:solidFill>
          </a:ln>
        </p:spPr>
        <p:txBody>
          <a:bodyPr wrap="square" rtlCol="0">
            <a:spAutoFit/>
          </a:bodyPr>
          <a:lstStyle/>
          <a:p>
            <a:endParaRPr lang="en-US" dirty="0"/>
          </a:p>
        </p:txBody>
      </p:sp>
      <p:sp>
        <p:nvSpPr>
          <p:cNvPr id="23" name="TextBox 22"/>
          <p:cNvSpPr txBox="1"/>
          <p:nvPr/>
        </p:nvSpPr>
        <p:spPr>
          <a:xfrm>
            <a:off x="525209" y="6139769"/>
            <a:ext cx="6744029" cy="553998"/>
          </a:xfrm>
          <a:prstGeom prst="rect">
            <a:avLst/>
          </a:prstGeom>
          <a:noFill/>
        </p:spPr>
        <p:txBody>
          <a:bodyPr wrap="square" rtlCol="0">
            <a:spAutoFit/>
          </a:bodyPr>
          <a:lstStyle/>
          <a:p>
            <a:pPr algn="ctr"/>
            <a:r>
              <a:rPr lang="en-US" b="1" dirty="0">
                <a:solidFill>
                  <a:srgbClr val="CD060D"/>
                </a:solidFill>
                <a:latin typeface="Cambria"/>
                <a:cs typeface="Cambria"/>
              </a:rPr>
              <a:t>1.125 standard vents = at least 2 standard vents</a:t>
            </a:r>
          </a:p>
          <a:p>
            <a:pPr algn="ctr"/>
            <a:r>
              <a:rPr lang="en-US" sz="1200" b="1" dirty="0">
                <a:solidFill>
                  <a:srgbClr val="CD060D"/>
                </a:solidFill>
                <a:latin typeface="Cambria"/>
                <a:cs typeface="Cambria"/>
              </a:rPr>
              <a:t>(</a:t>
            </a:r>
            <a:r>
              <a:rPr lang="en-US" sz="1200" b="1" dirty="0" smtClean="0">
                <a:solidFill>
                  <a:srgbClr val="CD060D"/>
                </a:solidFill>
                <a:latin typeface="Cambria"/>
                <a:cs typeface="Cambria"/>
              </a:rPr>
              <a:t>with 1 </a:t>
            </a:r>
            <a:r>
              <a:rPr lang="en-US" sz="1200" b="1" dirty="0">
                <a:solidFill>
                  <a:srgbClr val="CD060D"/>
                </a:solidFill>
                <a:latin typeface="Cambria"/>
                <a:cs typeface="Cambria"/>
              </a:rPr>
              <a:t>vent placed within 3’ of each outside </a:t>
            </a:r>
            <a:r>
              <a:rPr lang="en-US" sz="1200" b="1" dirty="0" smtClean="0">
                <a:solidFill>
                  <a:srgbClr val="CD060D"/>
                </a:solidFill>
                <a:latin typeface="Cambria"/>
                <a:cs typeface="Cambria"/>
              </a:rPr>
              <a:t>corner)</a:t>
            </a:r>
            <a:endParaRPr lang="en-US" sz="1200" dirty="0"/>
          </a:p>
        </p:txBody>
      </p:sp>
      <p:sp>
        <p:nvSpPr>
          <p:cNvPr id="46" name="Rectangle 45"/>
          <p:cNvSpPr/>
          <p:nvPr/>
        </p:nvSpPr>
        <p:spPr>
          <a:xfrm>
            <a:off x="1433284" y="3380615"/>
            <a:ext cx="133048" cy="66527"/>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ectangle 46"/>
          <p:cNvSpPr/>
          <p:nvPr/>
        </p:nvSpPr>
        <p:spPr>
          <a:xfrm>
            <a:off x="5563809" y="3380023"/>
            <a:ext cx="133048" cy="66527"/>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p:cNvSpPr/>
          <p:nvPr/>
        </p:nvSpPr>
        <p:spPr>
          <a:xfrm>
            <a:off x="5563809" y="4886475"/>
            <a:ext cx="133048" cy="66527"/>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Rectangle 48"/>
          <p:cNvSpPr/>
          <p:nvPr/>
        </p:nvSpPr>
        <p:spPr>
          <a:xfrm>
            <a:off x="1452636" y="4876798"/>
            <a:ext cx="133048" cy="66527"/>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82904" y="1512248"/>
            <a:ext cx="7476196" cy="1446550"/>
          </a:xfrm>
          <a:prstGeom prst="rect">
            <a:avLst/>
          </a:prstGeom>
          <a:solidFill>
            <a:srgbClr val="FFFFFF"/>
          </a:solidFill>
          <a:ln w="28575" cmpd="sng">
            <a:solidFill>
              <a:srgbClr val="CD060D"/>
            </a:solidFill>
          </a:ln>
        </p:spPr>
        <p:txBody>
          <a:bodyPr wrap="square" rtlCol="0">
            <a:spAutoFit/>
          </a:bodyPr>
          <a:lstStyle/>
          <a:p>
            <a:endParaRPr lang="en-US" sz="800" b="1" dirty="0" smtClean="0">
              <a:latin typeface="Cambria"/>
              <a:cs typeface="Cambria"/>
            </a:endParaRPr>
          </a:p>
          <a:p>
            <a:pPr algn="ctr"/>
            <a:r>
              <a:rPr lang="en-US" b="1" dirty="0" smtClean="0">
                <a:solidFill>
                  <a:srgbClr val="CD060D"/>
                </a:solidFill>
                <a:latin typeface="Cambria"/>
                <a:cs typeface="Cambria"/>
              </a:rPr>
              <a:t>Option 2</a:t>
            </a:r>
            <a:endParaRPr lang="en-US" b="1" dirty="0">
              <a:solidFill>
                <a:srgbClr val="CD060D"/>
              </a:solidFill>
              <a:latin typeface="Cambria"/>
              <a:cs typeface="Cambria"/>
            </a:endParaRPr>
          </a:p>
          <a:p>
            <a:pPr algn="ctr"/>
            <a:r>
              <a:rPr lang="en-US" b="1" dirty="0" smtClean="0">
                <a:solidFill>
                  <a:srgbClr val="000000"/>
                </a:solidFill>
                <a:latin typeface="Cambria"/>
                <a:cs typeface="Cambria"/>
              </a:rPr>
              <a:t>A</a:t>
            </a:r>
            <a:r>
              <a:rPr lang="en-US" b="1" dirty="0" smtClean="0">
                <a:latin typeface="Cambria"/>
                <a:cs typeface="Cambria"/>
              </a:rPr>
              <a:t>t </a:t>
            </a:r>
            <a:r>
              <a:rPr lang="en-US" b="1" dirty="0">
                <a:latin typeface="Cambria"/>
                <a:cs typeface="Cambria"/>
              </a:rPr>
              <a:t>least </a:t>
            </a:r>
            <a:r>
              <a:rPr lang="en-US" b="1" dirty="0" smtClean="0">
                <a:latin typeface="Cambria"/>
                <a:cs typeface="Cambria"/>
              </a:rPr>
              <a:t>90</a:t>
            </a:r>
            <a:r>
              <a:rPr lang="en-US" b="1" dirty="0">
                <a:latin typeface="Cambria"/>
                <a:cs typeface="Cambria"/>
              </a:rPr>
              <a:t>% coverage </a:t>
            </a:r>
            <a:r>
              <a:rPr lang="en-US" b="1" dirty="0" smtClean="0">
                <a:latin typeface="Cambria"/>
                <a:cs typeface="Cambria"/>
              </a:rPr>
              <a:t>of </a:t>
            </a:r>
            <a:r>
              <a:rPr lang="en-US" b="1" dirty="0">
                <a:latin typeface="Cambria"/>
                <a:cs typeface="Cambria"/>
              </a:rPr>
              <a:t>the soil by a Class 1 vapor </a:t>
            </a:r>
            <a:r>
              <a:rPr lang="en-US" b="1" dirty="0" smtClean="0">
                <a:latin typeface="Cambria"/>
                <a:cs typeface="Cambria"/>
              </a:rPr>
              <a:t>barrier </a:t>
            </a:r>
          </a:p>
          <a:p>
            <a:pPr algn="ctr"/>
            <a:r>
              <a:rPr lang="en-US" b="1" dirty="0" smtClean="0">
                <a:latin typeface="Cambria"/>
                <a:cs typeface="Cambria"/>
              </a:rPr>
              <a:t>(with the required sq. ft. of ventilation and 1 vent</a:t>
            </a:r>
          </a:p>
          <a:p>
            <a:pPr algn="ctr"/>
            <a:r>
              <a:rPr lang="en-US" b="1" dirty="0">
                <a:latin typeface="Cambria"/>
                <a:cs typeface="Cambria"/>
              </a:rPr>
              <a:t>w</a:t>
            </a:r>
            <a:r>
              <a:rPr lang="en-US" b="1" dirty="0" smtClean="0">
                <a:latin typeface="Cambria"/>
                <a:cs typeface="Cambria"/>
              </a:rPr>
              <a:t>ithin 3’ of each outside corner of the crawl)</a:t>
            </a:r>
          </a:p>
          <a:p>
            <a:pPr algn="ctr"/>
            <a:endParaRPr lang="en-US" sz="800" dirty="0">
              <a:latin typeface="Cambria"/>
              <a:cs typeface="Cambria"/>
            </a:endParaRPr>
          </a:p>
        </p:txBody>
      </p:sp>
      <p:sp>
        <p:nvSpPr>
          <p:cNvPr id="52" name="Rectangle 51"/>
          <p:cNvSpPr/>
          <p:nvPr/>
        </p:nvSpPr>
        <p:spPr>
          <a:xfrm>
            <a:off x="1603778" y="5571823"/>
            <a:ext cx="133048" cy="48381"/>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1736826" y="5461824"/>
            <a:ext cx="1551664" cy="246221"/>
          </a:xfrm>
          <a:prstGeom prst="rect">
            <a:avLst/>
          </a:prstGeom>
        </p:spPr>
        <p:txBody>
          <a:bodyPr wrap="none">
            <a:spAutoFit/>
          </a:bodyPr>
          <a:lstStyle/>
          <a:p>
            <a:r>
              <a:rPr lang="en-US" sz="1000" b="1" dirty="0"/>
              <a:t>= standard vent (8” x 16”) </a:t>
            </a:r>
          </a:p>
        </p:txBody>
      </p:sp>
      <p:sp>
        <p:nvSpPr>
          <p:cNvPr id="19" name="Rectangle 18"/>
          <p:cNvSpPr/>
          <p:nvPr/>
        </p:nvSpPr>
        <p:spPr>
          <a:xfrm>
            <a:off x="241903" y="5310488"/>
            <a:ext cx="1191381" cy="707886"/>
          </a:xfrm>
          <a:prstGeom prst="rect">
            <a:avLst/>
          </a:prstGeom>
        </p:spPr>
        <p:txBody>
          <a:bodyPr wrap="square">
            <a:spAutoFit/>
          </a:bodyPr>
          <a:lstStyle/>
          <a:p>
            <a:r>
              <a:rPr lang="en-US" sz="1000" b="1" dirty="0" smtClean="0"/>
              <a:t>    1,500 </a:t>
            </a:r>
            <a:r>
              <a:rPr lang="en-US" sz="1000" b="1" dirty="0"/>
              <a:t>sq. ft.</a:t>
            </a:r>
          </a:p>
          <a:p>
            <a:r>
              <a:rPr lang="en-US" sz="1000" b="1" dirty="0"/>
              <a:t>    </a:t>
            </a:r>
            <a:r>
              <a:rPr lang="en-US" sz="1000" b="1" u="sng" dirty="0"/>
              <a:t>x   </a:t>
            </a:r>
            <a:r>
              <a:rPr lang="en-US" sz="1000" b="1" u="sng" dirty="0" smtClean="0"/>
              <a:t>90</a:t>
            </a:r>
            <a:r>
              <a:rPr lang="en-US" sz="1000" b="1" u="sng" dirty="0"/>
              <a:t>%</a:t>
            </a:r>
          </a:p>
          <a:p>
            <a:r>
              <a:rPr lang="en-US" sz="1000" b="1" dirty="0"/>
              <a:t>    </a:t>
            </a:r>
            <a:r>
              <a:rPr lang="en-US" sz="1000" b="1" dirty="0" smtClean="0"/>
              <a:t>1,350 </a:t>
            </a:r>
            <a:r>
              <a:rPr lang="en-US" sz="1000" b="1" dirty="0"/>
              <a:t>sq. ft.</a:t>
            </a:r>
          </a:p>
          <a:p>
            <a:r>
              <a:rPr lang="en-US" sz="1000" b="1" dirty="0"/>
              <a:t>   poly needed</a:t>
            </a:r>
          </a:p>
        </p:txBody>
      </p:sp>
    </p:spTree>
    <p:extLst>
      <p:ext uri="{BB962C8B-B14F-4D97-AF65-F5344CB8AC3E}">
        <p14:creationId xmlns:p14="http://schemas.microsoft.com/office/powerpoint/2010/main" val="68783543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9">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9">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9">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9">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9">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9">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9">
                                            <p:txEl>
                                              <p:pRg st="10" end="1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9">
                                            <p:txEl>
                                              <p:pRg st="13" end="1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40">
                                            <p:txEl>
                                              <p:pRg st="0" end="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42">
                                            <p:txEl>
                                              <p:pRg st="0" end="0"/>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2">
                                            <p:txEl>
                                              <p:pRg st="1" end="1"/>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42">
                                            <p:txEl>
                                              <p:pRg st="2" end="2"/>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42">
                                            <p:txEl>
                                              <p:pRg st="3" end="3"/>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2">
                                            <p:txEl>
                                              <p:pRg st="6" end="6"/>
                                            </p:txEl>
                                          </p:spTgt>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42">
                                            <p:txEl>
                                              <p:pRg st="7" end="7"/>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43"/>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44"/>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45">
                                            <p:txEl>
                                              <p:pRg st="0" end="0"/>
                                            </p:txEl>
                                          </p:spTgt>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23">
                                            <p:txEl>
                                              <p:pRg st="0" end="0"/>
                                            </p:txEl>
                                          </p:spTgt>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23">
                                            <p:txEl>
                                              <p:pRg st="1" end="1"/>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46"/>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47"/>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48"/>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49"/>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nodeType="clickEffect">
                                  <p:stCondLst>
                                    <p:cond delay="0"/>
                                  </p:stCondLst>
                                  <p:childTnLst>
                                    <p:set>
                                      <p:cBhvr>
                                        <p:cTn id="94" dur="1" fill="hold">
                                          <p:stCondLst>
                                            <p:cond delay="0"/>
                                          </p:stCondLst>
                                        </p:cTn>
                                        <p:tgtEl>
                                          <p:spTgt spid="19">
                                            <p:txEl>
                                              <p:pRg st="0" end="0"/>
                                            </p:txEl>
                                          </p:spTgt>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19">
                                            <p:txEl>
                                              <p:pRg st="1" end="1"/>
                                            </p:txEl>
                                          </p:spTgt>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19">
                                            <p:txEl>
                                              <p:pRg st="2" end="2"/>
                                            </p:txEl>
                                          </p:spTgt>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1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P spid="17"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351" y="168050"/>
            <a:ext cx="8785981" cy="5092095"/>
          </a:xfrm>
        </p:spPr>
        <p:txBody>
          <a:bodyPr>
            <a:normAutofit/>
          </a:bodyPr>
          <a:lstStyle/>
          <a:p>
            <a:pPr marL="0" indent="0">
              <a:buNone/>
            </a:pPr>
            <a:r>
              <a:rPr lang="en-US" sz="2000" b="1" dirty="0" smtClean="0">
                <a:latin typeface="Cambria"/>
                <a:cs typeface="Cambria"/>
              </a:rPr>
              <a:t>                              </a:t>
            </a:r>
            <a:r>
              <a:rPr lang="en-US" sz="2000" b="1" dirty="0" smtClean="0">
                <a:solidFill>
                  <a:srgbClr val="CD060D"/>
                </a:solidFill>
                <a:latin typeface="Cambria"/>
                <a:cs typeface="Cambria"/>
              </a:rPr>
              <a:t>Present history (04/01/2014 – Present)</a:t>
            </a:r>
          </a:p>
          <a:p>
            <a:pPr marL="0" indent="0">
              <a:buNone/>
            </a:pPr>
            <a:endParaRPr lang="en-US" sz="800" dirty="0" smtClean="0">
              <a:solidFill>
                <a:srgbClr val="CD060D"/>
              </a:solidFill>
              <a:latin typeface="Cambria"/>
              <a:cs typeface="Cambria"/>
            </a:endParaRPr>
          </a:p>
          <a:p>
            <a:pPr>
              <a:buFont typeface="Wingdings" charset="2"/>
              <a:buChar char="Ø"/>
            </a:pPr>
            <a:r>
              <a:rPr lang="en-US" sz="2000" b="1" dirty="0" smtClean="0">
                <a:latin typeface="Cambria"/>
                <a:cs typeface="Cambria"/>
              </a:rPr>
              <a:t>Treatment standards for the control of wood boring beetles when      the infestation is located in the crawlspace.</a:t>
            </a:r>
          </a:p>
          <a:p>
            <a:pPr marL="0" indent="0">
              <a:buNone/>
            </a:pPr>
            <a:r>
              <a:rPr lang="en-US" sz="2400" dirty="0" smtClean="0">
                <a:latin typeface="Cambria"/>
                <a:cs typeface="Cambria"/>
              </a:rPr>
              <a:t>          </a:t>
            </a:r>
          </a:p>
          <a:p>
            <a:pPr marL="0" indent="0">
              <a:buNone/>
            </a:pPr>
            <a:endParaRPr lang="en-US" sz="2400" dirty="0">
              <a:latin typeface="Cambria"/>
              <a:cs typeface="Cambria"/>
            </a:endParaRPr>
          </a:p>
          <a:p>
            <a:endParaRPr lang="en-US" sz="2400" dirty="0">
              <a:latin typeface="Cambria"/>
              <a:cs typeface="Cambria"/>
            </a:endParaRPr>
          </a:p>
        </p:txBody>
      </p:sp>
      <p:sp>
        <p:nvSpPr>
          <p:cNvPr id="4" name="Rectangle 3"/>
          <p:cNvSpPr/>
          <p:nvPr/>
        </p:nvSpPr>
        <p:spPr>
          <a:xfrm>
            <a:off x="1294191" y="3398760"/>
            <a:ext cx="4535714" cy="1542143"/>
          </a:xfrm>
          <a:prstGeom prst="rect">
            <a:avLst/>
          </a:prstGeom>
          <a:noFill/>
          <a:ln w="190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5829905" y="3398761"/>
            <a:ext cx="1439333" cy="1542143"/>
          </a:xfrm>
          <a:prstGeom prst="rect">
            <a:avLst/>
          </a:prstGeom>
          <a:solidFill>
            <a:srgbClr val="FFFFFF"/>
          </a:solid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solidFill>
                  <a:srgbClr val="000000"/>
                </a:solidFill>
                <a:latin typeface="Cambria"/>
                <a:cs typeface="Cambria"/>
              </a:rPr>
              <a:t>Carport</a:t>
            </a:r>
            <a:endParaRPr lang="en-US" sz="1200" b="1" dirty="0">
              <a:solidFill>
                <a:srgbClr val="000000"/>
              </a:solidFill>
              <a:latin typeface="Cambria"/>
              <a:cs typeface="Cambria"/>
            </a:endParaRPr>
          </a:p>
        </p:txBody>
      </p:sp>
      <p:sp>
        <p:nvSpPr>
          <p:cNvPr id="6" name="Rectangle 5"/>
          <p:cNvSpPr/>
          <p:nvPr/>
        </p:nvSpPr>
        <p:spPr>
          <a:xfrm>
            <a:off x="5829906" y="4940903"/>
            <a:ext cx="1439332" cy="1608667"/>
          </a:xfrm>
          <a:prstGeom prst="rect">
            <a:avLst/>
          </a:prstGeom>
          <a:solidFill>
            <a:srgbClr val="FFFFFF"/>
          </a:solid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solidFill>
                  <a:srgbClr val="000000"/>
                </a:solidFill>
                <a:latin typeface="Cambria"/>
                <a:cs typeface="Cambria"/>
              </a:rPr>
              <a:t>Driveway</a:t>
            </a:r>
            <a:endParaRPr lang="en-US" sz="1200" b="1" dirty="0">
              <a:solidFill>
                <a:srgbClr val="000000"/>
              </a:solidFill>
              <a:latin typeface="Cambria"/>
              <a:cs typeface="Cambria"/>
            </a:endParaRPr>
          </a:p>
        </p:txBody>
      </p:sp>
      <p:sp>
        <p:nvSpPr>
          <p:cNvPr id="8" name="TextBox 7"/>
          <p:cNvSpPr txBox="1"/>
          <p:nvPr/>
        </p:nvSpPr>
        <p:spPr>
          <a:xfrm>
            <a:off x="5696857" y="6488668"/>
            <a:ext cx="1741714" cy="369332"/>
          </a:xfrm>
          <a:prstGeom prst="rect">
            <a:avLst/>
          </a:prstGeom>
          <a:solidFill>
            <a:srgbClr val="FFFFFF"/>
          </a:solidFill>
          <a:ln>
            <a:solidFill>
              <a:srgbClr val="FFFFFF"/>
            </a:solidFill>
          </a:ln>
        </p:spPr>
        <p:txBody>
          <a:bodyPr wrap="square" rtlCol="0">
            <a:spAutoFit/>
          </a:bodyPr>
          <a:lstStyle/>
          <a:p>
            <a:endParaRPr lang="en-US" dirty="0"/>
          </a:p>
        </p:txBody>
      </p:sp>
      <p:sp>
        <p:nvSpPr>
          <p:cNvPr id="9" name="Rectangle 8"/>
          <p:cNvSpPr/>
          <p:nvPr/>
        </p:nvSpPr>
        <p:spPr>
          <a:xfrm>
            <a:off x="1348619" y="3447142"/>
            <a:ext cx="4414761" cy="1439333"/>
          </a:xfrm>
          <a:prstGeom prst="rect">
            <a:avLst/>
          </a:prstGeom>
          <a:solidFill>
            <a:srgbClr val="FFFFFF"/>
          </a:solidFill>
          <a:ln w="190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5829905" y="3447141"/>
            <a:ext cx="1390952" cy="1493761"/>
          </a:xfrm>
          <a:prstGeom prst="rect">
            <a:avLst/>
          </a:prstGeom>
          <a:no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3289904" y="4940899"/>
            <a:ext cx="556382" cy="266095"/>
          </a:xfrm>
          <a:prstGeom prst="rect">
            <a:avLst/>
          </a:prstGeom>
          <a:no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3356428" y="4940904"/>
            <a:ext cx="435429" cy="211667"/>
          </a:xfrm>
          <a:prstGeom prst="rect">
            <a:avLst/>
          </a:prstGeom>
          <a:no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b="1" dirty="0" smtClean="0">
                <a:solidFill>
                  <a:srgbClr val="000000"/>
                </a:solidFill>
                <a:latin typeface="Cambria"/>
                <a:cs typeface="Cambria"/>
              </a:rPr>
              <a:t>DFP</a:t>
            </a:r>
            <a:endParaRPr lang="en-US" sz="1000" b="1" dirty="0">
              <a:solidFill>
                <a:srgbClr val="000000"/>
              </a:solidFill>
              <a:latin typeface="Cambria"/>
              <a:cs typeface="Cambria"/>
            </a:endParaRPr>
          </a:p>
        </p:txBody>
      </p:sp>
      <p:sp>
        <p:nvSpPr>
          <p:cNvPr id="14" name="Rectangle 13"/>
          <p:cNvSpPr/>
          <p:nvPr/>
        </p:nvSpPr>
        <p:spPr>
          <a:xfrm>
            <a:off x="3459238" y="5211764"/>
            <a:ext cx="217714" cy="618141"/>
          </a:xfrm>
          <a:prstGeom prst="rect">
            <a:avLst/>
          </a:prstGeom>
          <a:solidFill>
            <a:srgbClr val="FFFFFF"/>
          </a:solidFill>
          <a:ln w="952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3459237" y="5826880"/>
            <a:ext cx="2370667" cy="175381"/>
          </a:xfrm>
          <a:prstGeom prst="rect">
            <a:avLst/>
          </a:prstGeom>
          <a:solidFill>
            <a:srgbClr val="FFFFFF"/>
          </a:solidFill>
          <a:ln w="952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TextBox 15"/>
          <p:cNvSpPr txBox="1"/>
          <p:nvPr/>
        </p:nvSpPr>
        <p:spPr>
          <a:xfrm>
            <a:off x="3459237" y="5719158"/>
            <a:ext cx="217715" cy="215444"/>
          </a:xfrm>
          <a:prstGeom prst="rect">
            <a:avLst/>
          </a:prstGeom>
          <a:solidFill>
            <a:srgbClr val="FFFFFF"/>
          </a:solidFill>
        </p:spPr>
        <p:txBody>
          <a:bodyPr wrap="square" rtlCol="0">
            <a:spAutoFit/>
          </a:bodyPr>
          <a:lstStyle/>
          <a:p>
            <a:endParaRPr lang="en-US" sz="800" dirty="0"/>
          </a:p>
        </p:txBody>
      </p:sp>
      <p:cxnSp>
        <p:nvCxnSpPr>
          <p:cNvPr id="18" name="Straight Connector 17"/>
          <p:cNvCxnSpPr/>
          <p:nvPr/>
        </p:nvCxnSpPr>
        <p:spPr>
          <a:xfrm>
            <a:off x="3459238" y="5211764"/>
            <a:ext cx="6048" cy="790497"/>
          </a:xfrm>
          <a:prstGeom prst="line">
            <a:avLst/>
          </a:prstGeom>
          <a:ln w="1905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a:stCxn id="16" idx="3"/>
          </p:cNvCxnSpPr>
          <p:nvPr/>
        </p:nvCxnSpPr>
        <p:spPr>
          <a:xfrm flipV="1">
            <a:off x="3676952" y="5211764"/>
            <a:ext cx="0" cy="615116"/>
          </a:xfrm>
          <a:prstGeom prst="line">
            <a:avLst/>
          </a:prstGeom>
          <a:ln w="1905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3465286" y="6002261"/>
            <a:ext cx="2370667" cy="0"/>
          </a:xfrm>
          <a:prstGeom prst="line">
            <a:avLst/>
          </a:prstGeom>
          <a:ln w="1905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3683001" y="5829905"/>
            <a:ext cx="2152952" cy="0"/>
          </a:xfrm>
          <a:prstGeom prst="line">
            <a:avLst/>
          </a:prstGeom>
          <a:ln w="1905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3791857" y="3241524"/>
            <a:ext cx="2044096" cy="604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H="1">
            <a:off x="1294191" y="3241524"/>
            <a:ext cx="1995713"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V="1">
            <a:off x="1124857" y="3398760"/>
            <a:ext cx="0" cy="53219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1124857" y="4311952"/>
            <a:ext cx="0" cy="62895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3356428" y="3103024"/>
            <a:ext cx="380332" cy="276999"/>
          </a:xfrm>
          <a:prstGeom prst="rect">
            <a:avLst/>
          </a:prstGeom>
          <a:noFill/>
        </p:spPr>
        <p:txBody>
          <a:bodyPr wrap="none" rtlCol="0">
            <a:spAutoFit/>
          </a:bodyPr>
          <a:lstStyle/>
          <a:p>
            <a:r>
              <a:rPr lang="en-US" sz="1200" b="1" dirty="0" smtClean="0">
                <a:solidFill>
                  <a:srgbClr val="000000"/>
                </a:solidFill>
              </a:rPr>
              <a:t>60’</a:t>
            </a:r>
            <a:endParaRPr lang="en-US" sz="1200" b="1" dirty="0">
              <a:solidFill>
                <a:srgbClr val="000000"/>
              </a:solidFill>
            </a:endParaRPr>
          </a:p>
        </p:txBody>
      </p:sp>
      <p:sp>
        <p:nvSpPr>
          <p:cNvPr id="37" name="TextBox 36"/>
          <p:cNvSpPr txBox="1"/>
          <p:nvPr/>
        </p:nvSpPr>
        <p:spPr>
          <a:xfrm>
            <a:off x="946993" y="3973286"/>
            <a:ext cx="486293" cy="276999"/>
          </a:xfrm>
          <a:prstGeom prst="rect">
            <a:avLst/>
          </a:prstGeom>
          <a:noFill/>
        </p:spPr>
        <p:txBody>
          <a:bodyPr wrap="square" rtlCol="0">
            <a:spAutoFit/>
          </a:bodyPr>
          <a:lstStyle/>
          <a:p>
            <a:r>
              <a:rPr lang="en-US" sz="1200" b="1" dirty="0" smtClean="0"/>
              <a:t>25’</a:t>
            </a:r>
            <a:endParaRPr lang="en-US" sz="1200" b="1" dirty="0"/>
          </a:p>
        </p:txBody>
      </p:sp>
      <p:sp>
        <p:nvSpPr>
          <p:cNvPr id="50" name="TextBox 49"/>
          <p:cNvSpPr txBox="1"/>
          <p:nvPr/>
        </p:nvSpPr>
        <p:spPr>
          <a:xfrm>
            <a:off x="7704667" y="5319015"/>
            <a:ext cx="982133" cy="276999"/>
          </a:xfrm>
          <a:prstGeom prst="rect">
            <a:avLst/>
          </a:prstGeom>
          <a:solidFill>
            <a:srgbClr val="FFFFFF"/>
          </a:solidFill>
          <a:ln>
            <a:solidFill>
              <a:schemeClr val="bg1"/>
            </a:solidFill>
          </a:ln>
        </p:spPr>
        <p:txBody>
          <a:bodyPr wrap="square" rtlCol="0">
            <a:spAutoFit/>
          </a:bodyPr>
          <a:lstStyle/>
          <a:p>
            <a:endParaRPr lang="en-US" sz="1200" dirty="0"/>
          </a:p>
        </p:txBody>
      </p:sp>
      <p:sp>
        <p:nvSpPr>
          <p:cNvPr id="51" name="TextBox 50"/>
          <p:cNvSpPr txBox="1"/>
          <p:nvPr/>
        </p:nvSpPr>
        <p:spPr>
          <a:xfrm>
            <a:off x="8303381" y="4976161"/>
            <a:ext cx="456809" cy="461665"/>
          </a:xfrm>
          <a:prstGeom prst="rect">
            <a:avLst/>
          </a:prstGeom>
          <a:solidFill>
            <a:srgbClr val="FFFFFF"/>
          </a:solidFill>
          <a:ln>
            <a:solidFill>
              <a:srgbClr val="FFFFFF"/>
            </a:solidFill>
          </a:ln>
        </p:spPr>
        <p:txBody>
          <a:bodyPr wrap="square" rtlCol="0">
            <a:spAutoFit/>
          </a:bodyPr>
          <a:lstStyle/>
          <a:p>
            <a:endParaRPr lang="en-US" sz="2400" dirty="0"/>
          </a:p>
        </p:txBody>
      </p:sp>
      <p:sp>
        <p:nvSpPr>
          <p:cNvPr id="32" name="Rectangle 31"/>
          <p:cNvSpPr/>
          <p:nvPr/>
        </p:nvSpPr>
        <p:spPr>
          <a:xfrm>
            <a:off x="1348618" y="3447142"/>
            <a:ext cx="4414761" cy="1429656"/>
          </a:xfrm>
          <a:prstGeom prst="rect">
            <a:avLst/>
          </a:prstGeom>
          <a:solidFill>
            <a:schemeClr val="accent6">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p:cNvSpPr/>
          <p:nvPr/>
        </p:nvSpPr>
        <p:spPr>
          <a:xfrm>
            <a:off x="3459238" y="5211764"/>
            <a:ext cx="223764" cy="48381"/>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p:nvPr/>
        </p:nvSpPr>
        <p:spPr>
          <a:xfrm>
            <a:off x="3453188" y="5260146"/>
            <a:ext cx="223764" cy="5887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p:cNvSpPr/>
          <p:nvPr/>
        </p:nvSpPr>
        <p:spPr>
          <a:xfrm>
            <a:off x="3467706" y="5319016"/>
            <a:ext cx="209246" cy="4838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Box 1"/>
          <p:cNvSpPr txBox="1"/>
          <p:nvPr/>
        </p:nvSpPr>
        <p:spPr>
          <a:xfrm>
            <a:off x="771452" y="1431911"/>
            <a:ext cx="7620142" cy="1569660"/>
          </a:xfrm>
          <a:prstGeom prst="rect">
            <a:avLst/>
          </a:prstGeom>
          <a:noFill/>
        </p:spPr>
        <p:txBody>
          <a:bodyPr wrap="square" rtlCol="0">
            <a:spAutoFit/>
          </a:bodyPr>
          <a:lstStyle/>
          <a:p>
            <a:r>
              <a:rPr lang="en-US" sz="1200" dirty="0">
                <a:latin typeface="Cambria"/>
                <a:cs typeface="Cambria"/>
              </a:rPr>
              <a:t>Minimum adequate treatment for control or prevention of wood boring beetles, including powder post beetles, wood borers and old house borers, shall include the application of a pesticide registered by EPA and/or the Georgia Department of Agriculture, in strict accordance with the product's registered directions for use. When infestation is located in a crawl space, treatment shall include the installation of a polyethylene or other water impervious vapor barrier to at least seventy (70) percent of the exposed soil surface in the enclosed space and ensure that ventilation of the under-floor space between the bottom of the floor joists and earth meets the current requirements of the International Residential Building Code, the latest edition as adopted and amended by the Georgia Department of Community Affairs. </a:t>
            </a:r>
          </a:p>
        </p:txBody>
      </p:sp>
      <p:sp>
        <p:nvSpPr>
          <p:cNvPr id="38" name="TextBox 37"/>
          <p:cNvSpPr txBox="1"/>
          <p:nvPr/>
        </p:nvSpPr>
        <p:spPr>
          <a:xfrm>
            <a:off x="1499808" y="3538621"/>
            <a:ext cx="4154714" cy="1231106"/>
          </a:xfrm>
          <a:prstGeom prst="rect">
            <a:avLst/>
          </a:prstGeom>
          <a:solidFill>
            <a:srgbClr val="BDE4FF"/>
          </a:solidFill>
        </p:spPr>
        <p:txBody>
          <a:bodyPr wrap="square" rtlCol="0">
            <a:spAutoFit/>
          </a:bodyPr>
          <a:lstStyle/>
          <a:p>
            <a:endParaRPr lang="en-US" sz="800" b="1" dirty="0" smtClean="0"/>
          </a:p>
          <a:p>
            <a:pPr marL="171450" indent="-171450">
              <a:buFont typeface="Arial"/>
              <a:buChar char="•"/>
            </a:pPr>
            <a:r>
              <a:rPr lang="en-US" sz="1000" b="1" dirty="0" smtClean="0"/>
              <a:t>Must have vapor barrier with at least 90% coverage of soil of crawl </a:t>
            </a:r>
          </a:p>
          <a:p>
            <a:endParaRPr lang="en-US" sz="800" b="1" dirty="0"/>
          </a:p>
          <a:p>
            <a:pPr marL="171450" indent="-171450">
              <a:buFont typeface="Arial"/>
              <a:buChar char="•"/>
            </a:pPr>
            <a:r>
              <a:rPr lang="en-US" sz="1000" b="1" dirty="0" smtClean="0"/>
              <a:t>Must have adequate ventilation (see above)</a:t>
            </a:r>
          </a:p>
          <a:p>
            <a:endParaRPr lang="en-US" sz="800" b="1" dirty="0" smtClean="0"/>
          </a:p>
          <a:p>
            <a:pPr marL="171450" indent="-171450">
              <a:buFont typeface="Arial"/>
              <a:buChar char="•"/>
            </a:pPr>
            <a:r>
              <a:rPr lang="en-US" sz="1000" b="1" dirty="0" smtClean="0"/>
              <a:t>Must treat the wood of the crawlspace with a pesticide registered for the control or prevention of wood destroying beetles in accordance with its label</a:t>
            </a:r>
          </a:p>
        </p:txBody>
      </p:sp>
      <p:sp>
        <p:nvSpPr>
          <p:cNvPr id="39" name="TextBox 38"/>
          <p:cNvSpPr txBox="1"/>
          <p:nvPr/>
        </p:nvSpPr>
        <p:spPr>
          <a:xfrm>
            <a:off x="7248942" y="2913240"/>
            <a:ext cx="1937389" cy="2492990"/>
          </a:xfrm>
          <a:prstGeom prst="rect">
            <a:avLst/>
          </a:prstGeom>
          <a:noFill/>
        </p:spPr>
        <p:txBody>
          <a:bodyPr wrap="square" rtlCol="0">
            <a:spAutoFit/>
          </a:bodyPr>
          <a:lstStyle/>
          <a:p>
            <a:r>
              <a:rPr lang="en-US" sz="1200" b="1" dirty="0" smtClean="0">
                <a:latin typeface="Cambria"/>
                <a:cs typeface="Cambria"/>
              </a:rPr>
              <a:t>              </a:t>
            </a:r>
            <a:endParaRPr lang="en-US" sz="1000" b="1" dirty="0">
              <a:latin typeface="Cambria"/>
              <a:cs typeface="Cambria"/>
            </a:endParaRPr>
          </a:p>
          <a:p>
            <a:r>
              <a:rPr lang="en-US" sz="1000" b="1" dirty="0" smtClean="0">
                <a:latin typeface="Cambria"/>
                <a:cs typeface="Cambria"/>
              </a:rPr>
              <a:t> </a:t>
            </a:r>
            <a:r>
              <a:rPr lang="en-US" sz="1000" b="1" dirty="0" smtClean="0">
                <a:solidFill>
                  <a:srgbClr val="CD060D"/>
                </a:solidFill>
                <a:latin typeface="Cambria"/>
                <a:cs typeface="Cambria"/>
              </a:rPr>
              <a:t>1 sq. ft. ventilation per 1,500</a:t>
            </a:r>
          </a:p>
          <a:p>
            <a:r>
              <a:rPr lang="en-US" sz="1000" b="1" dirty="0" smtClean="0">
                <a:solidFill>
                  <a:srgbClr val="CD060D"/>
                </a:solidFill>
                <a:latin typeface="Cambria"/>
                <a:cs typeface="Cambria"/>
              </a:rPr>
              <a:t> sq. ft. of soil in crawl if vapor   </a:t>
            </a:r>
          </a:p>
          <a:p>
            <a:r>
              <a:rPr lang="en-US" sz="1000" b="1" dirty="0" smtClean="0">
                <a:solidFill>
                  <a:srgbClr val="CD060D"/>
                </a:solidFill>
                <a:latin typeface="Cambria"/>
                <a:cs typeface="Cambria"/>
              </a:rPr>
              <a:t>   barrier covers at least 90% </a:t>
            </a:r>
          </a:p>
          <a:p>
            <a:r>
              <a:rPr lang="en-US" sz="1000" b="1" dirty="0" smtClean="0">
                <a:solidFill>
                  <a:srgbClr val="CD060D"/>
                </a:solidFill>
                <a:latin typeface="Cambria"/>
                <a:cs typeface="Cambria"/>
              </a:rPr>
              <a:t>      of the crawlspace soil </a:t>
            </a:r>
          </a:p>
          <a:p>
            <a:endParaRPr lang="en-US" sz="1000" b="1" dirty="0" smtClean="0">
              <a:latin typeface="Cambria"/>
              <a:cs typeface="Cambria"/>
            </a:endParaRPr>
          </a:p>
          <a:p>
            <a:r>
              <a:rPr lang="en-US" sz="1000" b="1" dirty="0">
                <a:latin typeface="Cambria"/>
                <a:cs typeface="Cambria"/>
              </a:rPr>
              <a:t> </a:t>
            </a:r>
            <a:r>
              <a:rPr lang="en-US" sz="1000" b="1" dirty="0" smtClean="0">
                <a:latin typeface="Cambria"/>
                <a:cs typeface="Cambria"/>
              </a:rPr>
              <a:t>                      </a:t>
            </a:r>
            <a:r>
              <a:rPr lang="en-US" sz="1000" b="1" dirty="0">
                <a:latin typeface="Cambria"/>
                <a:cs typeface="Cambria"/>
              </a:rPr>
              <a:t>60’</a:t>
            </a:r>
          </a:p>
          <a:p>
            <a:r>
              <a:rPr lang="en-US" sz="1000" b="1" dirty="0">
                <a:latin typeface="Cambria"/>
                <a:cs typeface="Cambria"/>
              </a:rPr>
              <a:t>                  </a:t>
            </a:r>
            <a:r>
              <a:rPr lang="en-US" sz="1000" b="1" u="sng" dirty="0">
                <a:latin typeface="Cambria"/>
                <a:cs typeface="Cambria"/>
              </a:rPr>
              <a:t> X 25’</a:t>
            </a:r>
          </a:p>
          <a:p>
            <a:r>
              <a:rPr lang="en-US" sz="1000" b="1" dirty="0">
                <a:latin typeface="Cambria"/>
                <a:cs typeface="Cambria"/>
              </a:rPr>
              <a:t>                 1,500 sq. ft.</a:t>
            </a:r>
            <a:endParaRPr lang="en-US" sz="1000" b="1" dirty="0" smtClean="0">
              <a:latin typeface="Cambria"/>
              <a:cs typeface="Cambria"/>
            </a:endParaRPr>
          </a:p>
          <a:p>
            <a:endParaRPr lang="en-US" sz="1000" b="1" dirty="0">
              <a:latin typeface="Cambria"/>
              <a:cs typeface="Cambria"/>
            </a:endParaRPr>
          </a:p>
          <a:p>
            <a:endParaRPr lang="en-US" sz="1000" b="1" dirty="0" smtClean="0">
              <a:latin typeface="Cambria"/>
              <a:cs typeface="Cambria"/>
            </a:endParaRPr>
          </a:p>
          <a:p>
            <a:endParaRPr lang="en-US" sz="1000" b="1" dirty="0" smtClean="0">
              <a:latin typeface="Cambria"/>
              <a:cs typeface="Cambria"/>
            </a:endParaRPr>
          </a:p>
          <a:p>
            <a:r>
              <a:rPr lang="en-US" sz="1000" b="1" dirty="0" smtClean="0">
                <a:latin typeface="Cambria"/>
                <a:cs typeface="Cambria"/>
              </a:rPr>
              <a:t> 1,500 sq. ft.    1,500 sq. ft. </a:t>
            </a:r>
          </a:p>
          <a:p>
            <a:endParaRPr lang="en-US" sz="1200" b="1" dirty="0">
              <a:latin typeface="Cambria"/>
              <a:cs typeface="Cambria"/>
            </a:endParaRPr>
          </a:p>
          <a:p>
            <a:endParaRPr lang="en-US" sz="1200" b="1" dirty="0" smtClean="0">
              <a:latin typeface="Cambria"/>
              <a:cs typeface="Cambria"/>
            </a:endParaRPr>
          </a:p>
        </p:txBody>
      </p:sp>
      <p:sp>
        <p:nvSpPr>
          <p:cNvPr id="40" name="TextBox 39"/>
          <p:cNvSpPr txBox="1"/>
          <p:nvPr/>
        </p:nvSpPr>
        <p:spPr>
          <a:xfrm>
            <a:off x="7716726" y="4588906"/>
            <a:ext cx="1469606" cy="246221"/>
          </a:xfrm>
          <a:prstGeom prst="rect">
            <a:avLst/>
          </a:prstGeom>
          <a:noFill/>
        </p:spPr>
        <p:txBody>
          <a:bodyPr wrap="square" rtlCol="0">
            <a:spAutoFit/>
          </a:bodyPr>
          <a:lstStyle/>
          <a:p>
            <a:r>
              <a:rPr lang="en-US" sz="1000" b="1" dirty="0" smtClean="0"/>
              <a:t>        1 sq. ft. ventilation</a:t>
            </a:r>
            <a:endParaRPr lang="en-US" sz="1000" b="1" dirty="0"/>
          </a:p>
        </p:txBody>
      </p:sp>
      <p:cxnSp>
        <p:nvCxnSpPr>
          <p:cNvPr id="41" name="Straight Connector 40"/>
          <p:cNvCxnSpPr/>
          <p:nvPr/>
        </p:nvCxnSpPr>
        <p:spPr>
          <a:xfrm>
            <a:off x="8132258" y="4826674"/>
            <a:ext cx="692740" cy="0"/>
          </a:xfrm>
          <a:prstGeom prst="line">
            <a:avLst/>
          </a:prstGeom>
          <a:ln w="127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8132258" y="4823053"/>
            <a:ext cx="0" cy="153108"/>
          </a:xfrm>
          <a:prstGeom prst="line">
            <a:avLst/>
          </a:prstGeom>
          <a:ln w="127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7269238" y="5167341"/>
            <a:ext cx="1854467" cy="1938992"/>
          </a:xfrm>
          <a:prstGeom prst="rect">
            <a:avLst/>
          </a:prstGeom>
          <a:noFill/>
        </p:spPr>
        <p:txBody>
          <a:bodyPr wrap="square" rtlCol="0">
            <a:spAutoFit/>
          </a:bodyPr>
          <a:lstStyle/>
          <a:p>
            <a:r>
              <a:rPr lang="en-US" sz="1000" b="1" dirty="0" smtClean="0">
                <a:latin typeface="Cambria"/>
                <a:cs typeface="Cambria"/>
              </a:rPr>
              <a:t>If you use standard 8” x 16” vents:</a:t>
            </a:r>
          </a:p>
          <a:p>
            <a:r>
              <a:rPr lang="en-US" sz="1000" b="1" dirty="0">
                <a:latin typeface="Cambria"/>
                <a:cs typeface="Cambria"/>
              </a:rPr>
              <a:t> </a:t>
            </a:r>
            <a:r>
              <a:rPr lang="en-US" sz="1000" b="1" dirty="0" smtClean="0">
                <a:latin typeface="Cambria"/>
                <a:cs typeface="Cambria"/>
              </a:rPr>
              <a:t>                1 sq. ft. ventilation </a:t>
            </a:r>
            <a:endParaRPr lang="en-US" sz="1000" b="1" dirty="0">
              <a:latin typeface="Cambria"/>
              <a:cs typeface="Cambria"/>
            </a:endParaRPr>
          </a:p>
          <a:p>
            <a:r>
              <a:rPr lang="en-US" sz="1000" b="1" dirty="0" smtClean="0">
                <a:latin typeface="Cambria"/>
                <a:cs typeface="Cambria"/>
              </a:rPr>
              <a:t>        </a:t>
            </a:r>
            <a:r>
              <a:rPr lang="en-US" sz="1000" b="1" u="sng" dirty="0" smtClean="0">
                <a:latin typeface="Cambria"/>
                <a:cs typeface="Cambria"/>
              </a:rPr>
              <a:t>x 144</a:t>
            </a:r>
            <a:r>
              <a:rPr lang="en-US" sz="1000" b="1" dirty="0" smtClean="0">
                <a:latin typeface="Cambria"/>
                <a:cs typeface="Cambria"/>
              </a:rPr>
              <a:t> sq. in./ sq. ft.</a:t>
            </a:r>
          </a:p>
          <a:p>
            <a:r>
              <a:rPr lang="en-US" sz="1000" b="1" dirty="0">
                <a:latin typeface="Cambria"/>
                <a:cs typeface="Cambria"/>
              </a:rPr>
              <a:t> </a:t>
            </a:r>
            <a:r>
              <a:rPr lang="en-US" sz="1000" b="1" dirty="0" smtClean="0">
                <a:latin typeface="Cambria"/>
                <a:cs typeface="Cambria"/>
              </a:rPr>
              <a:t>           144 sq. in. ventilation</a:t>
            </a:r>
          </a:p>
          <a:p>
            <a:endParaRPr lang="en-US" sz="1000" b="1" dirty="0" smtClean="0">
              <a:latin typeface="Cambria"/>
              <a:cs typeface="Cambria"/>
            </a:endParaRPr>
          </a:p>
          <a:p>
            <a:endParaRPr lang="en-US" sz="1000" b="1" dirty="0">
              <a:latin typeface="Cambria"/>
              <a:cs typeface="Cambria"/>
            </a:endParaRPr>
          </a:p>
          <a:p>
            <a:r>
              <a:rPr lang="en-US" sz="1000" b="1" dirty="0" smtClean="0">
                <a:latin typeface="Cambria"/>
                <a:cs typeface="Cambria"/>
              </a:rPr>
              <a:t>     128 sq. in.       144 sq. in. per standard</a:t>
            </a:r>
          </a:p>
          <a:p>
            <a:r>
              <a:rPr lang="en-US" sz="1000" b="1" dirty="0">
                <a:latin typeface="Cambria"/>
                <a:cs typeface="Cambria"/>
              </a:rPr>
              <a:t> </a:t>
            </a:r>
            <a:r>
              <a:rPr lang="en-US" sz="1000" b="1" dirty="0" smtClean="0">
                <a:latin typeface="Cambria"/>
                <a:cs typeface="Cambria"/>
              </a:rPr>
              <a:t>       vent</a:t>
            </a:r>
          </a:p>
          <a:p>
            <a:endParaRPr lang="en-US" sz="1000" b="1" dirty="0">
              <a:latin typeface="Cambria"/>
              <a:cs typeface="Cambria"/>
            </a:endParaRPr>
          </a:p>
          <a:p>
            <a:r>
              <a:rPr lang="en-US" sz="1000" b="1" dirty="0" smtClean="0">
                <a:latin typeface="Cambria"/>
                <a:cs typeface="Cambria"/>
              </a:rPr>
              <a:t>    </a:t>
            </a:r>
            <a:endParaRPr lang="en-US" sz="1000" b="1" dirty="0">
              <a:latin typeface="Cambria"/>
              <a:cs typeface="Cambria"/>
            </a:endParaRPr>
          </a:p>
        </p:txBody>
      </p:sp>
      <p:cxnSp>
        <p:nvCxnSpPr>
          <p:cNvPr id="43" name="Straight Connector 42"/>
          <p:cNvCxnSpPr/>
          <p:nvPr/>
        </p:nvCxnSpPr>
        <p:spPr>
          <a:xfrm>
            <a:off x="8209950" y="6283096"/>
            <a:ext cx="692740" cy="0"/>
          </a:xfrm>
          <a:prstGeom prst="line">
            <a:avLst/>
          </a:prstGeom>
          <a:ln w="127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8209950" y="6283096"/>
            <a:ext cx="0" cy="153108"/>
          </a:xfrm>
          <a:prstGeom prst="line">
            <a:avLst/>
          </a:prstGeom>
          <a:ln w="127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8209950" y="6073101"/>
            <a:ext cx="865692" cy="246221"/>
          </a:xfrm>
          <a:prstGeom prst="rect">
            <a:avLst/>
          </a:prstGeom>
          <a:noFill/>
        </p:spPr>
        <p:txBody>
          <a:bodyPr wrap="none" rtlCol="0">
            <a:spAutoFit/>
          </a:bodyPr>
          <a:lstStyle/>
          <a:p>
            <a:r>
              <a:rPr lang="en-US" sz="1000" b="1" dirty="0" smtClean="0">
                <a:latin typeface="Cambria"/>
                <a:cs typeface="Cambria"/>
              </a:rPr>
              <a:t>1.125 vents</a:t>
            </a:r>
            <a:endParaRPr lang="en-US" sz="1000" b="1" dirty="0">
              <a:latin typeface="Cambria"/>
              <a:cs typeface="Cambria"/>
            </a:endParaRPr>
          </a:p>
        </p:txBody>
      </p:sp>
      <p:sp>
        <p:nvSpPr>
          <p:cNvPr id="21" name="TextBox 20"/>
          <p:cNvSpPr txBox="1"/>
          <p:nvPr/>
        </p:nvSpPr>
        <p:spPr>
          <a:xfrm>
            <a:off x="5763380" y="6139769"/>
            <a:ext cx="1571516" cy="369332"/>
          </a:xfrm>
          <a:prstGeom prst="rect">
            <a:avLst/>
          </a:prstGeom>
          <a:solidFill>
            <a:srgbClr val="FFFFFF"/>
          </a:solidFill>
          <a:ln>
            <a:solidFill>
              <a:srgbClr val="FFFFFF"/>
            </a:solidFill>
          </a:ln>
        </p:spPr>
        <p:txBody>
          <a:bodyPr wrap="square" rtlCol="0">
            <a:spAutoFit/>
          </a:bodyPr>
          <a:lstStyle/>
          <a:p>
            <a:endParaRPr lang="en-US" dirty="0"/>
          </a:p>
        </p:txBody>
      </p:sp>
      <p:sp>
        <p:nvSpPr>
          <p:cNvPr id="23" name="TextBox 22"/>
          <p:cNvSpPr txBox="1"/>
          <p:nvPr/>
        </p:nvSpPr>
        <p:spPr>
          <a:xfrm>
            <a:off x="525209" y="6139769"/>
            <a:ext cx="6744029" cy="553998"/>
          </a:xfrm>
          <a:prstGeom prst="rect">
            <a:avLst/>
          </a:prstGeom>
          <a:noFill/>
        </p:spPr>
        <p:txBody>
          <a:bodyPr wrap="square" rtlCol="0">
            <a:spAutoFit/>
          </a:bodyPr>
          <a:lstStyle/>
          <a:p>
            <a:pPr algn="ctr"/>
            <a:r>
              <a:rPr lang="en-US" b="1" dirty="0">
                <a:solidFill>
                  <a:srgbClr val="CD060D"/>
                </a:solidFill>
                <a:latin typeface="Cambria"/>
                <a:cs typeface="Cambria"/>
              </a:rPr>
              <a:t>1.125 standard vents = at least 2 standard vents</a:t>
            </a:r>
          </a:p>
          <a:p>
            <a:pPr algn="ctr"/>
            <a:r>
              <a:rPr lang="en-US" sz="1200" b="1" dirty="0" smtClean="0">
                <a:solidFill>
                  <a:srgbClr val="CD060D"/>
                </a:solidFill>
                <a:latin typeface="Cambria"/>
                <a:cs typeface="Cambria"/>
              </a:rPr>
              <a:t>(</a:t>
            </a:r>
            <a:r>
              <a:rPr lang="en-US" sz="1200" b="1" u="sng" dirty="0" smtClean="0">
                <a:solidFill>
                  <a:srgbClr val="CD060D"/>
                </a:solidFill>
                <a:latin typeface="Cambria"/>
                <a:cs typeface="Cambria"/>
              </a:rPr>
              <a:t>with cross ventilation</a:t>
            </a:r>
            <a:r>
              <a:rPr lang="en-US" sz="1200" b="1" dirty="0" smtClean="0">
                <a:solidFill>
                  <a:srgbClr val="CD060D"/>
                </a:solidFill>
                <a:latin typeface="Cambria"/>
                <a:cs typeface="Cambria"/>
              </a:rPr>
              <a:t>)</a:t>
            </a:r>
            <a:endParaRPr lang="en-US" sz="1200" dirty="0"/>
          </a:p>
        </p:txBody>
      </p:sp>
      <p:sp>
        <p:nvSpPr>
          <p:cNvPr id="46" name="Rectangle 45"/>
          <p:cNvSpPr/>
          <p:nvPr/>
        </p:nvSpPr>
        <p:spPr>
          <a:xfrm>
            <a:off x="2825556" y="3380615"/>
            <a:ext cx="133048" cy="66527"/>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ectangle 46"/>
          <p:cNvSpPr/>
          <p:nvPr/>
        </p:nvSpPr>
        <p:spPr>
          <a:xfrm>
            <a:off x="4137580" y="4886475"/>
            <a:ext cx="133048" cy="66527"/>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7" name="Straight Arrow Connector 16"/>
          <p:cNvCxnSpPr/>
          <p:nvPr/>
        </p:nvCxnSpPr>
        <p:spPr>
          <a:xfrm>
            <a:off x="2622378" y="3103024"/>
            <a:ext cx="1809731" cy="2103970"/>
          </a:xfrm>
          <a:prstGeom prst="straightConnector1">
            <a:avLst/>
          </a:prstGeom>
          <a:ln w="38100" cmpd="sng">
            <a:solidFill>
              <a:srgbClr val="22930D"/>
            </a:solidFill>
            <a:tailEnd type="arrow"/>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859665" y="1508124"/>
            <a:ext cx="7531929" cy="1477327"/>
          </a:xfrm>
          <a:prstGeom prst="rect">
            <a:avLst/>
          </a:prstGeom>
          <a:solidFill>
            <a:srgbClr val="FFFFFF"/>
          </a:solidFill>
          <a:ln w="28575" cmpd="sng">
            <a:solidFill>
              <a:srgbClr val="CD060D"/>
            </a:solidFill>
          </a:ln>
        </p:spPr>
        <p:txBody>
          <a:bodyPr wrap="square" rtlCol="0">
            <a:spAutoFit/>
          </a:bodyPr>
          <a:lstStyle/>
          <a:p>
            <a:pPr algn="ctr"/>
            <a:endParaRPr lang="en-US" sz="1400" b="1" dirty="0" smtClean="0">
              <a:latin typeface="Cambria"/>
              <a:cs typeface="Cambria"/>
            </a:endParaRPr>
          </a:p>
          <a:p>
            <a:pPr algn="ctr"/>
            <a:r>
              <a:rPr lang="en-US" b="1" dirty="0" smtClean="0">
                <a:solidFill>
                  <a:srgbClr val="CD060D"/>
                </a:solidFill>
                <a:latin typeface="Cambria"/>
                <a:cs typeface="Cambria"/>
              </a:rPr>
              <a:t>Option 3</a:t>
            </a:r>
          </a:p>
          <a:p>
            <a:pPr algn="ctr"/>
            <a:r>
              <a:rPr lang="en-US" b="1" dirty="0" smtClean="0">
                <a:solidFill>
                  <a:srgbClr val="000000"/>
                </a:solidFill>
                <a:latin typeface="Cambria"/>
                <a:cs typeface="Cambria"/>
              </a:rPr>
              <a:t>A</a:t>
            </a:r>
            <a:r>
              <a:rPr lang="en-US" b="1" dirty="0" smtClean="0">
                <a:latin typeface="Cambria"/>
                <a:cs typeface="Cambria"/>
              </a:rPr>
              <a:t>t </a:t>
            </a:r>
            <a:r>
              <a:rPr lang="en-US" b="1" dirty="0">
                <a:latin typeface="Cambria"/>
                <a:cs typeface="Cambria"/>
              </a:rPr>
              <a:t>least 90% coverage </a:t>
            </a:r>
            <a:r>
              <a:rPr lang="en-US" b="1" dirty="0" smtClean="0">
                <a:latin typeface="Cambria"/>
                <a:cs typeface="Cambria"/>
              </a:rPr>
              <a:t>of </a:t>
            </a:r>
            <a:r>
              <a:rPr lang="en-US" b="1" dirty="0">
                <a:latin typeface="Cambria"/>
                <a:cs typeface="Cambria"/>
              </a:rPr>
              <a:t>the soil by a Class 1 vapor </a:t>
            </a:r>
            <a:r>
              <a:rPr lang="en-US" b="1" dirty="0" smtClean="0">
                <a:latin typeface="Cambria"/>
                <a:cs typeface="Cambria"/>
              </a:rPr>
              <a:t>barrier</a:t>
            </a:r>
          </a:p>
          <a:p>
            <a:pPr algn="ctr"/>
            <a:r>
              <a:rPr lang="en-US" b="1" dirty="0" smtClean="0">
                <a:latin typeface="Cambria"/>
                <a:cs typeface="Cambria"/>
              </a:rPr>
              <a:t>(with the required sq. ft. of ventilation and cross-ventilation)</a:t>
            </a:r>
          </a:p>
          <a:p>
            <a:pPr algn="ctr"/>
            <a:endParaRPr lang="en-US" sz="1400" dirty="0">
              <a:latin typeface="Cambria"/>
              <a:cs typeface="Cambria"/>
            </a:endParaRPr>
          </a:p>
          <a:p>
            <a:pPr algn="ctr"/>
            <a:endParaRPr lang="en-US" sz="800" b="1" dirty="0" smtClean="0">
              <a:latin typeface="Cambria"/>
              <a:cs typeface="Cambria"/>
            </a:endParaRPr>
          </a:p>
        </p:txBody>
      </p:sp>
      <p:sp>
        <p:nvSpPr>
          <p:cNvPr id="48" name="Rectangle 47"/>
          <p:cNvSpPr/>
          <p:nvPr/>
        </p:nvSpPr>
        <p:spPr>
          <a:xfrm>
            <a:off x="1499808" y="5571823"/>
            <a:ext cx="133048" cy="48381"/>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1632856" y="5463810"/>
            <a:ext cx="1551664" cy="246221"/>
          </a:xfrm>
          <a:prstGeom prst="rect">
            <a:avLst/>
          </a:prstGeom>
        </p:spPr>
        <p:txBody>
          <a:bodyPr wrap="none">
            <a:spAutoFit/>
          </a:bodyPr>
          <a:lstStyle/>
          <a:p>
            <a:r>
              <a:rPr lang="en-US" sz="1000" b="1" dirty="0"/>
              <a:t>= standard vent (8” x 16”) </a:t>
            </a:r>
          </a:p>
        </p:txBody>
      </p:sp>
      <p:sp>
        <p:nvSpPr>
          <p:cNvPr id="25" name="Rectangle 24"/>
          <p:cNvSpPr/>
          <p:nvPr/>
        </p:nvSpPr>
        <p:spPr>
          <a:xfrm>
            <a:off x="264908" y="5365215"/>
            <a:ext cx="1003904" cy="707886"/>
          </a:xfrm>
          <a:prstGeom prst="rect">
            <a:avLst/>
          </a:prstGeom>
        </p:spPr>
        <p:txBody>
          <a:bodyPr wrap="square">
            <a:spAutoFit/>
          </a:bodyPr>
          <a:lstStyle/>
          <a:p>
            <a:r>
              <a:rPr lang="en-US" sz="1000" b="1" dirty="0" smtClean="0"/>
              <a:t>   1,500 </a:t>
            </a:r>
            <a:r>
              <a:rPr lang="en-US" sz="1000" b="1" dirty="0"/>
              <a:t>sq. ft.</a:t>
            </a:r>
          </a:p>
          <a:p>
            <a:r>
              <a:rPr lang="en-US" sz="1000" b="1" dirty="0"/>
              <a:t>    </a:t>
            </a:r>
            <a:r>
              <a:rPr lang="en-US" sz="1000" b="1" u="sng" dirty="0"/>
              <a:t>x   </a:t>
            </a:r>
            <a:r>
              <a:rPr lang="en-US" sz="1000" b="1" u="sng" dirty="0" smtClean="0"/>
              <a:t>90</a:t>
            </a:r>
            <a:r>
              <a:rPr lang="en-US" sz="1000" b="1" u="sng" dirty="0"/>
              <a:t>%</a:t>
            </a:r>
          </a:p>
          <a:p>
            <a:r>
              <a:rPr lang="en-US" sz="1000" b="1" dirty="0"/>
              <a:t>    </a:t>
            </a:r>
            <a:r>
              <a:rPr lang="en-US" sz="1000" b="1" dirty="0" smtClean="0"/>
              <a:t>1,350 </a:t>
            </a:r>
            <a:r>
              <a:rPr lang="en-US" sz="1000" b="1" dirty="0"/>
              <a:t>sq. ft.</a:t>
            </a:r>
          </a:p>
          <a:p>
            <a:r>
              <a:rPr lang="en-US" sz="1000" b="1" dirty="0"/>
              <a:t>   poly needed</a:t>
            </a:r>
          </a:p>
        </p:txBody>
      </p:sp>
    </p:spTree>
    <p:extLst>
      <p:ext uri="{BB962C8B-B14F-4D97-AF65-F5344CB8AC3E}">
        <p14:creationId xmlns:p14="http://schemas.microsoft.com/office/powerpoint/2010/main" val="233925429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9">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9">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9">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9">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9">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9">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9">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9">
                                            <p:txEl>
                                              <p:pRg st="12" end="1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40">
                                            <p:txEl>
                                              <p:pRg st="0" end="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42">
                                            <p:txEl>
                                              <p:pRg st="0" end="0"/>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2">
                                            <p:txEl>
                                              <p:pRg st="1" end="1"/>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42">
                                            <p:txEl>
                                              <p:pRg st="2" end="2"/>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42">
                                            <p:txEl>
                                              <p:pRg st="3" end="3"/>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2">
                                            <p:txEl>
                                              <p:pRg st="6" end="6"/>
                                            </p:txEl>
                                          </p:spTgt>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42">
                                            <p:txEl>
                                              <p:pRg st="7" end="7"/>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43"/>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44"/>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45">
                                            <p:txEl>
                                              <p:pRg st="0" end="0"/>
                                            </p:txEl>
                                          </p:spTgt>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23">
                                            <p:txEl>
                                              <p:pRg st="0" end="0"/>
                                            </p:txEl>
                                          </p:spTgt>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23">
                                            <p:txEl>
                                              <p:pRg st="1" end="1"/>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46"/>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47"/>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17"/>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25">
                                            <p:txEl>
                                              <p:pRg st="0" end="0"/>
                                            </p:txEl>
                                          </p:spTgt>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25">
                                            <p:txEl>
                                              <p:pRg st="1" end="1"/>
                                            </p:txEl>
                                          </p:spTgt>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25">
                                            <p:txEl>
                                              <p:pRg st="2" end="2"/>
                                            </p:txEl>
                                          </p:spTgt>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2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7"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199" y="889842"/>
            <a:ext cx="8229600" cy="2123658"/>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endParaRPr lang="en-US" sz="2000" b="1" dirty="0" smtClean="0"/>
          </a:p>
          <a:p>
            <a:pPr algn="ctr"/>
            <a:r>
              <a:rPr lang="en-US" sz="2400" b="1" dirty="0" smtClean="0"/>
              <a:t>So…</a:t>
            </a:r>
          </a:p>
          <a:p>
            <a:r>
              <a:rPr lang="en-US" sz="2000" b="1" dirty="0" smtClean="0">
                <a:latin typeface="Cambria"/>
                <a:cs typeface="Cambria"/>
              </a:rPr>
              <a:t>        what if, due to construction or other restrictions, you cannot   </a:t>
            </a:r>
          </a:p>
          <a:p>
            <a:r>
              <a:rPr lang="en-US" sz="2000" b="1" dirty="0" smtClean="0">
                <a:latin typeface="Cambria"/>
                <a:cs typeface="Cambria"/>
              </a:rPr>
              <a:t>        properly install the proper vents to meet the ventilation </a:t>
            </a:r>
          </a:p>
          <a:p>
            <a:r>
              <a:rPr lang="en-US" sz="2000" b="1" dirty="0" smtClean="0">
                <a:latin typeface="Cambria"/>
                <a:cs typeface="Cambria"/>
              </a:rPr>
              <a:t>        requirements of the International Residential Building Code       </a:t>
            </a:r>
          </a:p>
          <a:p>
            <a:r>
              <a:rPr lang="en-US" sz="2000" b="1" dirty="0" smtClean="0">
                <a:latin typeface="Cambria"/>
                <a:cs typeface="Cambria"/>
              </a:rPr>
              <a:t>        for the control or the prevention of wood boring beetles?  </a:t>
            </a:r>
          </a:p>
          <a:p>
            <a:endParaRPr lang="en-US" sz="800" b="1" dirty="0" smtClean="0"/>
          </a:p>
        </p:txBody>
      </p:sp>
      <p:sp>
        <p:nvSpPr>
          <p:cNvPr id="3" name="Rectangle 2"/>
          <p:cNvSpPr/>
          <p:nvPr/>
        </p:nvSpPr>
        <p:spPr>
          <a:xfrm>
            <a:off x="7924800" y="6400800"/>
            <a:ext cx="1219200" cy="457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457199" y="3896518"/>
            <a:ext cx="8153399" cy="1754327"/>
          </a:xfrm>
          <a:prstGeom prst="rect">
            <a:avLst/>
          </a:prstGeom>
          <a:noFill/>
        </p:spPr>
        <p:txBody>
          <a:bodyPr wrap="square" rtlCol="0">
            <a:spAutoFit/>
          </a:bodyPr>
          <a:lstStyle/>
          <a:p>
            <a:pPr algn="ctr"/>
            <a:r>
              <a:rPr lang="en-US" sz="3600" b="1" dirty="0" smtClean="0">
                <a:solidFill>
                  <a:srgbClr val="FF0000"/>
                </a:solidFill>
                <a:latin typeface="Cambria"/>
                <a:cs typeface="Cambria"/>
              </a:rPr>
              <a:t>There </a:t>
            </a:r>
            <a:r>
              <a:rPr lang="en-US" sz="3600" b="1" u="sng" dirty="0" smtClean="0">
                <a:solidFill>
                  <a:srgbClr val="FF0000"/>
                </a:solidFill>
                <a:latin typeface="Cambria"/>
                <a:cs typeface="Cambria"/>
              </a:rPr>
              <a:t>are</a:t>
            </a:r>
            <a:r>
              <a:rPr lang="en-US" sz="3600" b="1" dirty="0" smtClean="0">
                <a:solidFill>
                  <a:srgbClr val="FF0000"/>
                </a:solidFill>
                <a:latin typeface="Cambria"/>
                <a:cs typeface="Cambria"/>
              </a:rPr>
              <a:t> 3 options for not meeting the ventilation requirements in a crawlspace. </a:t>
            </a:r>
            <a:endParaRPr lang="en-US" sz="3600" b="1" dirty="0">
              <a:solidFill>
                <a:srgbClr val="FF0000"/>
              </a:solidFill>
              <a:latin typeface="Cambria"/>
              <a:cs typeface="Cambria"/>
            </a:endParaRPr>
          </a:p>
        </p:txBody>
      </p:sp>
      <p:sp>
        <p:nvSpPr>
          <p:cNvPr id="5" name="Rectangle 4"/>
          <p:cNvSpPr/>
          <p:nvPr/>
        </p:nvSpPr>
        <p:spPr>
          <a:xfrm>
            <a:off x="3276600" y="6400800"/>
            <a:ext cx="2667000" cy="609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33113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wipe(down)">
                                      <p:cBhvr>
                                        <p:cTn id="14" dur="500"/>
                                        <p:tgtEl>
                                          <p:spTgt spid="4">
                                            <p:txEl>
                                              <p:pRg st="2" end="2"/>
                                            </p:txEl>
                                          </p:spTgt>
                                        </p:tgtEl>
                                      </p:cBhvr>
                                    </p:animEffect>
                                  </p:childTnLst>
                                </p:cTn>
                              </p:par>
                              <p:par>
                                <p:cTn id="15" presetID="22" presetClass="entr" presetSubtype="4" fill="hold" nodeType="with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wipe(down)">
                                      <p:cBhvr>
                                        <p:cTn id="17" dur="500"/>
                                        <p:tgtEl>
                                          <p:spTgt spid="4">
                                            <p:txEl>
                                              <p:pRg st="3" end="3"/>
                                            </p:txEl>
                                          </p:spTgt>
                                        </p:tgtEl>
                                      </p:cBhvr>
                                    </p:animEffect>
                                  </p:childTnLst>
                                </p:cTn>
                              </p:par>
                              <p:par>
                                <p:cTn id="18" presetID="22" presetClass="entr" presetSubtype="4" fill="hold" nodeType="withEffect">
                                  <p:stCondLst>
                                    <p:cond delay="0"/>
                                  </p:stCondLst>
                                  <p:childTnLst>
                                    <p:set>
                                      <p:cBhvr>
                                        <p:cTn id="19" dur="1" fill="hold">
                                          <p:stCondLst>
                                            <p:cond delay="0"/>
                                          </p:stCondLst>
                                        </p:cTn>
                                        <p:tgtEl>
                                          <p:spTgt spid="4">
                                            <p:txEl>
                                              <p:pRg st="4" end="4"/>
                                            </p:txEl>
                                          </p:spTgt>
                                        </p:tgtEl>
                                        <p:attrNameLst>
                                          <p:attrName>style.visibility</p:attrName>
                                        </p:attrNameLst>
                                      </p:cBhvr>
                                      <p:to>
                                        <p:strVal val="visible"/>
                                      </p:to>
                                    </p:set>
                                    <p:animEffect transition="in" filter="wipe(down)">
                                      <p:cBhvr>
                                        <p:cTn id="20" dur="500"/>
                                        <p:tgtEl>
                                          <p:spTgt spid="4">
                                            <p:txEl>
                                              <p:pRg st="4" end="4"/>
                                            </p:txEl>
                                          </p:spTgt>
                                        </p:tgtEl>
                                      </p:cBhvr>
                                    </p:animEffect>
                                  </p:childTnLst>
                                </p:cTn>
                              </p:par>
                              <p:par>
                                <p:cTn id="21" presetID="22" presetClass="entr" presetSubtype="4" fill="hold" nodeType="with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animEffect transition="in" filter="wipe(down)">
                                      <p:cBhvr>
                                        <p:cTn id="23" dur="500"/>
                                        <p:tgtEl>
                                          <p:spTgt spid="4">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0" end="0"/>
                                            </p:txEl>
                                          </p:spTgt>
                                        </p:tgtEl>
                                        <p:attrNameLst>
                                          <p:attrName>style.visibility</p:attrName>
                                        </p:attrNameLst>
                                      </p:cBhvr>
                                      <p:to>
                                        <p:strVal val="visible"/>
                                      </p:to>
                                    </p:set>
                                    <p:animEffect transition="in" filter="fade">
                                      <p:cBhvr>
                                        <p:cTn id="28" dur="1000"/>
                                        <p:tgtEl>
                                          <p:spTgt spid="2">
                                            <p:txEl>
                                              <p:pRg st="0" end="0"/>
                                            </p:txEl>
                                          </p:spTgt>
                                        </p:tgtEl>
                                      </p:cBhvr>
                                    </p:animEffect>
                                    <p:anim calcmode="lin" valueType="num">
                                      <p:cBhvr>
                                        <p:cTn id="29"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94267" y="2421466"/>
            <a:ext cx="7704666" cy="1200329"/>
          </a:xfrm>
          <a:prstGeom prst="rect">
            <a:avLst/>
          </a:prstGeom>
          <a:noFill/>
        </p:spPr>
        <p:txBody>
          <a:bodyPr wrap="square" rtlCol="0">
            <a:spAutoFit/>
          </a:bodyPr>
          <a:lstStyle/>
          <a:p>
            <a:pPr algn="ctr"/>
            <a:r>
              <a:rPr lang="en-US" sz="3600" b="1" dirty="0" smtClean="0"/>
              <a:t>How many of you are encapsulating</a:t>
            </a:r>
          </a:p>
          <a:p>
            <a:pPr algn="ctr"/>
            <a:r>
              <a:rPr lang="en-US" sz="3600" b="1" dirty="0"/>
              <a:t>c</a:t>
            </a:r>
            <a:r>
              <a:rPr lang="en-US" sz="3600" b="1" dirty="0" smtClean="0"/>
              <a:t>rawlspaces?</a:t>
            </a:r>
            <a:endParaRPr lang="en-US" sz="3600" b="1" dirty="0"/>
          </a:p>
        </p:txBody>
      </p:sp>
    </p:spTree>
    <p:extLst>
      <p:ext uri="{BB962C8B-B14F-4D97-AF65-F5344CB8AC3E}">
        <p14:creationId xmlns:p14="http://schemas.microsoft.com/office/powerpoint/2010/main" val="3428053713"/>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135" y="590378"/>
            <a:ext cx="7640595" cy="6370975"/>
          </a:xfrm>
          <a:prstGeom prst="rect">
            <a:avLst/>
          </a:prstGeom>
          <a:noFill/>
        </p:spPr>
        <p:txBody>
          <a:bodyPr wrap="square" rtlCol="0">
            <a:spAutoFit/>
          </a:bodyPr>
          <a:lstStyle/>
          <a:p>
            <a:pPr lvl="1"/>
            <a:r>
              <a:rPr lang="en-US" sz="2000" dirty="0" smtClean="0">
                <a:latin typeface="Cambria"/>
                <a:cs typeface="Cambria"/>
              </a:rPr>
              <a:t>             </a:t>
            </a:r>
            <a:r>
              <a:rPr lang="en-US" sz="2400" b="1" dirty="0" smtClean="0">
                <a:latin typeface="Cambria"/>
                <a:cs typeface="Cambria"/>
              </a:rPr>
              <a:t>Option #1 – Continuously operating </a:t>
            </a:r>
          </a:p>
          <a:p>
            <a:pPr lvl="1"/>
            <a:r>
              <a:rPr lang="en-US" sz="2400" b="1" dirty="0" smtClean="0">
                <a:latin typeface="Cambria"/>
                <a:cs typeface="Cambria"/>
              </a:rPr>
              <a:t>               mechanical exhaust ventilation </a:t>
            </a:r>
            <a:endParaRPr lang="en-US" sz="2000" dirty="0" smtClean="0">
              <a:latin typeface="Cambria"/>
              <a:cs typeface="Cambria"/>
            </a:endParaRPr>
          </a:p>
          <a:p>
            <a:pPr lvl="1"/>
            <a:endParaRPr lang="en-US" sz="2000" dirty="0">
              <a:latin typeface="Cambria"/>
              <a:cs typeface="Cambria"/>
            </a:endParaRPr>
          </a:p>
          <a:p>
            <a:pPr lvl="1"/>
            <a:r>
              <a:rPr lang="en-US" sz="2000" dirty="0" smtClean="0">
                <a:latin typeface="Cambria"/>
                <a:cs typeface="Cambria"/>
              </a:rPr>
              <a:t>Exposed </a:t>
            </a:r>
            <a:r>
              <a:rPr lang="en-US" sz="2000" dirty="0">
                <a:latin typeface="Cambria"/>
                <a:cs typeface="Cambria"/>
              </a:rPr>
              <a:t>earth is covered with a continuous Class I vapor </a:t>
            </a:r>
            <a:r>
              <a:rPr lang="en-US" sz="2000" dirty="0" smtClean="0">
                <a:latin typeface="Cambria"/>
                <a:cs typeface="Cambria"/>
              </a:rPr>
              <a:t> retarder</a:t>
            </a:r>
            <a:r>
              <a:rPr lang="en-US" sz="2000" dirty="0">
                <a:latin typeface="Cambria"/>
                <a:cs typeface="Cambria"/>
              </a:rPr>
              <a:t>. Joints of the vapor retarder shall overlap by </a:t>
            </a:r>
            <a:r>
              <a:rPr lang="en-US" sz="2000" dirty="0" smtClean="0">
                <a:latin typeface="Cambria"/>
                <a:cs typeface="Cambria"/>
              </a:rPr>
              <a:t>6 inches</a:t>
            </a:r>
            <a:endParaRPr lang="en-US" sz="2000" dirty="0">
              <a:latin typeface="Cambria"/>
              <a:cs typeface="Cambria"/>
            </a:endParaRPr>
          </a:p>
          <a:p>
            <a:pPr marL="914400" lvl="1" indent="-457200"/>
            <a:r>
              <a:rPr lang="en-US" sz="2000" dirty="0" smtClean="0">
                <a:latin typeface="Cambria"/>
                <a:cs typeface="Cambria"/>
              </a:rPr>
              <a:t>(</a:t>
            </a:r>
            <a:r>
              <a:rPr lang="en-US" sz="2000" dirty="0">
                <a:latin typeface="Cambria"/>
                <a:cs typeface="Cambria"/>
              </a:rPr>
              <a:t>152 mm) and shall be sealed or taped. The </a:t>
            </a:r>
            <a:r>
              <a:rPr lang="en-US" sz="2000" dirty="0" smtClean="0">
                <a:latin typeface="Cambria"/>
                <a:cs typeface="Cambria"/>
              </a:rPr>
              <a:t>edges of the vapor </a:t>
            </a:r>
            <a:endParaRPr lang="en-US" sz="2000" dirty="0">
              <a:latin typeface="Cambria"/>
              <a:cs typeface="Cambria"/>
            </a:endParaRPr>
          </a:p>
          <a:p>
            <a:pPr marL="914400" lvl="1" indent="-457200"/>
            <a:r>
              <a:rPr lang="en-US" sz="2000" dirty="0" smtClean="0">
                <a:latin typeface="Cambria"/>
                <a:cs typeface="Cambria"/>
              </a:rPr>
              <a:t>retarder </a:t>
            </a:r>
            <a:r>
              <a:rPr lang="en-US" sz="2000" dirty="0">
                <a:latin typeface="Cambria"/>
                <a:cs typeface="Cambria"/>
              </a:rPr>
              <a:t>shall extend at least 6 inches (</a:t>
            </a:r>
            <a:r>
              <a:rPr lang="en-US" sz="2000" dirty="0" smtClean="0">
                <a:latin typeface="Cambria"/>
                <a:cs typeface="Cambria"/>
              </a:rPr>
              <a:t>152 mm) up the stem </a:t>
            </a:r>
            <a:endParaRPr lang="en-US" sz="2000" dirty="0">
              <a:latin typeface="Cambria"/>
              <a:cs typeface="Cambria"/>
            </a:endParaRPr>
          </a:p>
          <a:p>
            <a:pPr marL="914400" lvl="1" indent="-457200"/>
            <a:r>
              <a:rPr lang="en-US" sz="2000" dirty="0" smtClean="0">
                <a:latin typeface="Cambria"/>
                <a:cs typeface="Cambria"/>
              </a:rPr>
              <a:t>wall </a:t>
            </a:r>
            <a:r>
              <a:rPr lang="en-US" sz="2000" dirty="0">
                <a:latin typeface="Cambria"/>
                <a:cs typeface="Cambria"/>
              </a:rPr>
              <a:t>and shall be attached and </a:t>
            </a:r>
            <a:r>
              <a:rPr lang="en-US" sz="2000" dirty="0" smtClean="0">
                <a:latin typeface="Cambria"/>
                <a:cs typeface="Cambria"/>
              </a:rPr>
              <a:t>sealed to </a:t>
            </a:r>
            <a:r>
              <a:rPr lang="en-US" sz="2000" dirty="0">
                <a:latin typeface="Cambria"/>
                <a:cs typeface="Cambria"/>
              </a:rPr>
              <a:t>the stem </a:t>
            </a:r>
            <a:r>
              <a:rPr lang="en-US" sz="2000" dirty="0" smtClean="0">
                <a:latin typeface="Cambria"/>
                <a:cs typeface="Cambria"/>
              </a:rPr>
              <a:t>wall or</a:t>
            </a:r>
          </a:p>
          <a:p>
            <a:pPr marL="914400" lvl="1" indent="-457200"/>
            <a:r>
              <a:rPr lang="en-US" sz="2000" dirty="0" smtClean="0">
                <a:latin typeface="Cambria"/>
                <a:cs typeface="Cambria"/>
              </a:rPr>
              <a:t>insulation</a:t>
            </a:r>
            <a:endParaRPr lang="en-US" sz="2000" dirty="0">
              <a:latin typeface="Cambria"/>
              <a:cs typeface="Cambria"/>
            </a:endParaRPr>
          </a:p>
          <a:p>
            <a:pPr marL="914400" lvl="1" indent="-457200"/>
            <a:endParaRPr lang="en-US" sz="2000" u="sng" dirty="0">
              <a:solidFill>
                <a:srgbClr val="FF0000"/>
              </a:solidFill>
              <a:latin typeface="Cambria"/>
              <a:cs typeface="Cambria"/>
            </a:endParaRPr>
          </a:p>
          <a:p>
            <a:pPr marL="914400" lvl="1" indent="-457200"/>
            <a:r>
              <a:rPr lang="en-US" sz="2000" dirty="0" smtClean="0">
                <a:solidFill>
                  <a:srgbClr val="FF0000"/>
                </a:solidFill>
                <a:latin typeface="Cambria"/>
                <a:cs typeface="Cambria"/>
              </a:rPr>
              <a:t>                                                  </a:t>
            </a:r>
            <a:r>
              <a:rPr lang="en-US" sz="2000" b="1" u="sng" dirty="0" smtClean="0">
                <a:solidFill>
                  <a:srgbClr val="CD060D"/>
                </a:solidFill>
                <a:latin typeface="Cambria"/>
                <a:cs typeface="Cambria"/>
              </a:rPr>
              <a:t>and</a:t>
            </a:r>
          </a:p>
          <a:p>
            <a:pPr marL="914400" lvl="1" indent="-457200"/>
            <a:endParaRPr lang="en-US" sz="2000" u="sng" dirty="0" smtClean="0">
              <a:solidFill>
                <a:srgbClr val="FF0000"/>
              </a:solidFill>
              <a:latin typeface="Cambria"/>
              <a:cs typeface="Cambria"/>
            </a:endParaRPr>
          </a:p>
          <a:p>
            <a:pPr lvl="0">
              <a:defRPr/>
            </a:pPr>
            <a:r>
              <a:rPr lang="en-US" sz="2000" dirty="0" smtClean="0">
                <a:solidFill>
                  <a:prstClr val="black"/>
                </a:solidFill>
                <a:latin typeface="Cambria"/>
                <a:cs typeface="Cambria"/>
              </a:rPr>
              <a:t>         </a:t>
            </a:r>
            <a:r>
              <a:rPr lang="en-US" sz="2000" b="1" u="sng" dirty="0" smtClean="0">
                <a:solidFill>
                  <a:prstClr val="black"/>
                </a:solidFill>
                <a:latin typeface="Cambria"/>
                <a:cs typeface="Cambria"/>
              </a:rPr>
              <a:t>Continuously </a:t>
            </a:r>
            <a:r>
              <a:rPr lang="en-US" sz="2000" b="1" u="sng" dirty="0">
                <a:solidFill>
                  <a:prstClr val="black"/>
                </a:solidFill>
                <a:latin typeface="Cambria"/>
                <a:cs typeface="Cambria"/>
              </a:rPr>
              <a:t>operated mechanical exhaust </a:t>
            </a:r>
            <a:r>
              <a:rPr lang="en-US" sz="2000" b="1" u="sng" dirty="0" smtClean="0">
                <a:solidFill>
                  <a:prstClr val="black"/>
                </a:solidFill>
                <a:latin typeface="Cambria"/>
                <a:cs typeface="Cambria"/>
              </a:rPr>
              <a:t>ventilation</a:t>
            </a:r>
            <a:r>
              <a:rPr lang="en-US" sz="2000" b="1" dirty="0" smtClean="0">
                <a:solidFill>
                  <a:prstClr val="black"/>
                </a:solidFill>
                <a:latin typeface="Cambria"/>
                <a:cs typeface="Cambria"/>
              </a:rPr>
              <a:t> </a:t>
            </a:r>
            <a:r>
              <a:rPr lang="en-US" sz="2000" dirty="0" smtClean="0">
                <a:solidFill>
                  <a:prstClr val="black"/>
                </a:solidFill>
                <a:latin typeface="Cambria"/>
                <a:cs typeface="Cambria"/>
              </a:rPr>
              <a:t> </a:t>
            </a:r>
            <a:r>
              <a:rPr lang="en-US" sz="2000" u="sng" dirty="0" smtClean="0">
                <a:solidFill>
                  <a:prstClr val="black"/>
                </a:solidFill>
                <a:latin typeface="Cambria"/>
                <a:cs typeface="Cambria"/>
              </a:rPr>
              <a:t> </a:t>
            </a:r>
            <a:endParaRPr lang="en-US" sz="2000" u="sng" dirty="0">
              <a:solidFill>
                <a:prstClr val="black"/>
              </a:solidFill>
              <a:latin typeface="Cambria"/>
              <a:cs typeface="Cambria"/>
            </a:endParaRPr>
          </a:p>
          <a:p>
            <a:pPr lvl="0">
              <a:defRPr/>
            </a:pPr>
            <a:r>
              <a:rPr lang="en-US" sz="2000" dirty="0">
                <a:solidFill>
                  <a:prstClr val="black"/>
                </a:solidFill>
                <a:latin typeface="Cambria"/>
                <a:cs typeface="Cambria"/>
              </a:rPr>
              <a:t>         </a:t>
            </a:r>
            <a:r>
              <a:rPr lang="en-US" sz="2000" dirty="0" smtClean="0">
                <a:solidFill>
                  <a:prstClr val="black"/>
                </a:solidFill>
                <a:latin typeface="Cambria"/>
                <a:cs typeface="Cambria"/>
              </a:rPr>
              <a:t>at a rate </a:t>
            </a:r>
            <a:r>
              <a:rPr lang="en-US" sz="2000" dirty="0">
                <a:solidFill>
                  <a:prstClr val="black"/>
                </a:solidFill>
                <a:latin typeface="Cambria"/>
                <a:cs typeface="Cambria"/>
              </a:rPr>
              <a:t>equal to 1 cubic foot per minute (0.47 L/s) </a:t>
            </a:r>
            <a:r>
              <a:rPr lang="en-US" sz="2000" dirty="0" smtClean="0">
                <a:solidFill>
                  <a:prstClr val="black"/>
                </a:solidFill>
                <a:latin typeface="Cambria"/>
                <a:cs typeface="Cambria"/>
              </a:rPr>
              <a:t>for each  </a:t>
            </a:r>
            <a:endParaRPr lang="en-US" sz="2000" dirty="0">
              <a:solidFill>
                <a:prstClr val="black"/>
              </a:solidFill>
              <a:latin typeface="Cambria"/>
              <a:cs typeface="Cambria"/>
            </a:endParaRPr>
          </a:p>
          <a:p>
            <a:pPr lvl="0">
              <a:defRPr/>
            </a:pPr>
            <a:r>
              <a:rPr lang="en-US" sz="2000" dirty="0">
                <a:solidFill>
                  <a:prstClr val="black"/>
                </a:solidFill>
                <a:latin typeface="Cambria"/>
                <a:cs typeface="Cambria"/>
              </a:rPr>
              <a:t>         </a:t>
            </a:r>
            <a:r>
              <a:rPr lang="en-US" sz="2000" dirty="0" smtClean="0">
                <a:solidFill>
                  <a:prstClr val="black"/>
                </a:solidFill>
                <a:latin typeface="Cambria"/>
                <a:cs typeface="Cambria"/>
              </a:rPr>
              <a:t>50 square </a:t>
            </a:r>
            <a:r>
              <a:rPr lang="en-US" sz="2000" dirty="0">
                <a:solidFill>
                  <a:prstClr val="black"/>
                </a:solidFill>
                <a:latin typeface="Cambria"/>
                <a:cs typeface="Cambria"/>
              </a:rPr>
              <a:t>feet (4.7m2) of c</a:t>
            </a:r>
            <a:r>
              <a:rPr lang="en-US" sz="2000" dirty="0" smtClean="0">
                <a:solidFill>
                  <a:prstClr val="black"/>
                </a:solidFill>
                <a:latin typeface="Cambria"/>
                <a:cs typeface="Cambria"/>
              </a:rPr>
              <a:t>rawlspace </a:t>
            </a:r>
            <a:r>
              <a:rPr lang="en-US" sz="2000" dirty="0">
                <a:solidFill>
                  <a:prstClr val="black"/>
                </a:solidFill>
                <a:latin typeface="Cambria"/>
                <a:cs typeface="Cambria"/>
              </a:rPr>
              <a:t>floor area</a:t>
            </a:r>
            <a:r>
              <a:rPr lang="en-US" sz="2000" dirty="0" smtClean="0">
                <a:solidFill>
                  <a:prstClr val="black"/>
                </a:solidFill>
                <a:latin typeface="Cambria"/>
                <a:cs typeface="Cambria"/>
              </a:rPr>
              <a:t>, including  </a:t>
            </a:r>
            <a:endParaRPr lang="en-US" sz="2000" dirty="0">
              <a:solidFill>
                <a:prstClr val="black"/>
              </a:solidFill>
              <a:latin typeface="Cambria"/>
              <a:cs typeface="Cambria"/>
            </a:endParaRPr>
          </a:p>
          <a:p>
            <a:pPr lvl="0">
              <a:defRPr/>
            </a:pPr>
            <a:r>
              <a:rPr lang="en-US" sz="2000" dirty="0">
                <a:solidFill>
                  <a:prstClr val="black"/>
                </a:solidFill>
                <a:latin typeface="Cambria"/>
                <a:cs typeface="Cambria"/>
              </a:rPr>
              <a:t>         </a:t>
            </a:r>
            <a:r>
              <a:rPr lang="en-US" sz="2000" dirty="0" smtClean="0">
                <a:solidFill>
                  <a:prstClr val="black"/>
                </a:solidFill>
                <a:latin typeface="Cambria"/>
                <a:cs typeface="Cambria"/>
              </a:rPr>
              <a:t>an air </a:t>
            </a:r>
            <a:r>
              <a:rPr lang="en-US" sz="2000" dirty="0">
                <a:solidFill>
                  <a:prstClr val="black"/>
                </a:solidFill>
                <a:latin typeface="Cambria"/>
                <a:cs typeface="Cambria"/>
              </a:rPr>
              <a:t>pathway to the common area (such </a:t>
            </a:r>
            <a:r>
              <a:rPr lang="en-US" sz="2000" dirty="0" smtClean="0">
                <a:solidFill>
                  <a:prstClr val="black"/>
                </a:solidFill>
                <a:latin typeface="Cambria"/>
                <a:cs typeface="Cambria"/>
              </a:rPr>
              <a:t>as a duct or transfer </a:t>
            </a:r>
            <a:endParaRPr lang="en-US" sz="2000" dirty="0">
              <a:solidFill>
                <a:prstClr val="black"/>
              </a:solidFill>
              <a:latin typeface="Cambria"/>
              <a:cs typeface="Cambria"/>
            </a:endParaRPr>
          </a:p>
          <a:p>
            <a:pPr lvl="0">
              <a:defRPr/>
            </a:pPr>
            <a:r>
              <a:rPr lang="en-US" sz="2000" dirty="0">
                <a:solidFill>
                  <a:prstClr val="black"/>
                </a:solidFill>
                <a:latin typeface="Cambria"/>
                <a:cs typeface="Cambria"/>
              </a:rPr>
              <a:t>         </a:t>
            </a:r>
            <a:r>
              <a:rPr lang="en-US" sz="2000" dirty="0" smtClean="0">
                <a:solidFill>
                  <a:prstClr val="black"/>
                </a:solidFill>
                <a:latin typeface="Cambria"/>
                <a:cs typeface="Cambria"/>
              </a:rPr>
              <a:t>grille</a:t>
            </a:r>
            <a:r>
              <a:rPr lang="en-US" sz="2000" dirty="0">
                <a:solidFill>
                  <a:prstClr val="black"/>
                </a:solidFill>
                <a:latin typeface="Cambria"/>
                <a:cs typeface="Cambria"/>
              </a:rPr>
              <a:t>), and </a:t>
            </a:r>
            <a:r>
              <a:rPr lang="en-US" sz="2000" b="1" u="sng" dirty="0">
                <a:solidFill>
                  <a:prstClr val="black"/>
                </a:solidFill>
                <a:latin typeface="Cambria"/>
                <a:cs typeface="Cambria"/>
              </a:rPr>
              <a:t>perimeter walls </a:t>
            </a:r>
            <a:r>
              <a:rPr lang="en-US" sz="2000" b="1" u="sng" dirty="0" smtClean="0">
                <a:solidFill>
                  <a:prstClr val="black"/>
                </a:solidFill>
                <a:latin typeface="Cambria"/>
                <a:cs typeface="Cambria"/>
              </a:rPr>
              <a:t>insulated in accordance with</a:t>
            </a:r>
            <a:r>
              <a:rPr lang="en-US" sz="2000" b="1" dirty="0" smtClean="0">
                <a:solidFill>
                  <a:prstClr val="black"/>
                </a:solidFill>
                <a:latin typeface="Cambria"/>
                <a:cs typeface="Cambria"/>
              </a:rPr>
              <a:t>  </a:t>
            </a:r>
            <a:endParaRPr lang="en-US" sz="2000" b="1" dirty="0">
              <a:solidFill>
                <a:prstClr val="black"/>
              </a:solidFill>
              <a:latin typeface="Cambria"/>
              <a:cs typeface="Cambria"/>
            </a:endParaRPr>
          </a:p>
          <a:p>
            <a:pPr lvl="0">
              <a:defRPr/>
            </a:pPr>
            <a:r>
              <a:rPr lang="en-US" sz="2000" b="1" dirty="0">
                <a:solidFill>
                  <a:prstClr val="black"/>
                </a:solidFill>
                <a:latin typeface="Cambria"/>
                <a:cs typeface="Cambria"/>
              </a:rPr>
              <a:t>         </a:t>
            </a:r>
            <a:r>
              <a:rPr lang="en-US" sz="2000" b="1" u="sng" dirty="0" smtClean="0">
                <a:solidFill>
                  <a:prstClr val="black"/>
                </a:solidFill>
                <a:latin typeface="Cambria"/>
                <a:cs typeface="Cambria"/>
              </a:rPr>
              <a:t>Section </a:t>
            </a:r>
            <a:r>
              <a:rPr lang="en-US" sz="2000" b="1" u="sng" dirty="0">
                <a:solidFill>
                  <a:prstClr val="black"/>
                </a:solidFill>
                <a:latin typeface="Cambria"/>
                <a:cs typeface="Cambria"/>
              </a:rPr>
              <a:t>N1103.2.1 of this code</a:t>
            </a:r>
          </a:p>
          <a:p>
            <a:pPr marL="914400" lvl="1" indent="-457200"/>
            <a:endParaRPr lang="en-US" sz="2000" u="sng" dirty="0" smtClean="0">
              <a:solidFill>
                <a:srgbClr val="FF0000"/>
              </a:solidFill>
              <a:latin typeface="Cambria"/>
              <a:cs typeface="Cambria"/>
            </a:endParaRPr>
          </a:p>
          <a:p>
            <a:pPr marL="914400" lvl="1" indent="-457200"/>
            <a:endParaRPr lang="en-US" sz="2000" u="sng" dirty="0">
              <a:solidFill>
                <a:srgbClr val="FF0000"/>
              </a:solidFill>
              <a:latin typeface="Cambria"/>
              <a:cs typeface="Cambria"/>
            </a:endParaRPr>
          </a:p>
        </p:txBody>
      </p:sp>
      <p:sp>
        <p:nvSpPr>
          <p:cNvPr id="3" name="TextBox 2"/>
          <p:cNvSpPr txBox="1"/>
          <p:nvPr/>
        </p:nvSpPr>
        <p:spPr>
          <a:xfrm>
            <a:off x="8830732" y="6637867"/>
            <a:ext cx="618067" cy="215444"/>
          </a:xfrm>
          <a:prstGeom prst="rect">
            <a:avLst/>
          </a:prstGeom>
          <a:noFill/>
        </p:spPr>
        <p:txBody>
          <a:bodyPr wrap="square" rtlCol="0">
            <a:spAutoFit/>
          </a:bodyPr>
          <a:lstStyle/>
          <a:p>
            <a:r>
              <a:rPr lang="en-US" sz="800" dirty="0" smtClean="0"/>
              <a:t>   90</a:t>
            </a:r>
            <a:endParaRPr lang="en-US" sz="800" dirty="0"/>
          </a:p>
        </p:txBody>
      </p:sp>
    </p:spTree>
    <p:extLst>
      <p:ext uri="{BB962C8B-B14F-4D97-AF65-F5344CB8AC3E}">
        <p14:creationId xmlns:p14="http://schemas.microsoft.com/office/powerpoint/2010/main" val="1005650924"/>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71285" y="141514"/>
            <a:ext cx="7728857" cy="7017307"/>
          </a:xfrm>
          <a:prstGeom prst="rect">
            <a:avLst/>
          </a:prstGeom>
          <a:noFill/>
        </p:spPr>
        <p:txBody>
          <a:bodyPr wrap="square" rtlCol="0">
            <a:spAutoFit/>
          </a:bodyPr>
          <a:lstStyle/>
          <a:p>
            <a:pPr algn="ctr"/>
            <a:r>
              <a:rPr lang="en-US" b="1" dirty="0" smtClean="0"/>
              <a:t>A note from Derrick </a:t>
            </a:r>
            <a:r>
              <a:rPr lang="en-US" b="1" dirty="0" err="1" smtClean="0"/>
              <a:t>Lastinger</a:t>
            </a:r>
            <a:r>
              <a:rPr lang="en-US" b="1" dirty="0" smtClean="0"/>
              <a:t> of the Georgia Department of Agriculture</a:t>
            </a:r>
          </a:p>
          <a:p>
            <a:pPr algn="ctr"/>
            <a:endParaRPr lang="en-US" sz="1200" b="1" dirty="0" smtClean="0"/>
          </a:p>
          <a:p>
            <a:r>
              <a:rPr lang="en-US" dirty="0" smtClean="0"/>
              <a:t>The </a:t>
            </a:r>
            <a:r>
              <a:rPr lang="en-US" dirty="0"/>
              <a:t>short version is that the section N1103.2.1 and </a:t>
            </a:r>
            <a:r>
              <a:rPr lang="en-US" dirty="0" smtClean="0"/>
              <a:t>N1102.2 </a:t>
            </a:r>
            <a:r>
              <a:rPr lang="en-US" dirty="0"/>
              <a:t>will need to be changed as Georgia has a specific energy code and this refers to the IBC.  Here’s the correct code for Georgia.    </a:t>
            </a:r>
          </a:p>
          <a:p>
            <a:r>
              <a:rPr lang="en-US" dirty="0"/>
              <a:t> </a:t>
            </a:r>
          </a:p>
          <a:p>
            <a:r>
              <a:rPr lang="en-US" b="1" i="1" dirty="0"/>
              <a:t>402.2.9 Crawl space walls. </a:t>
            </a:r>
            <a:r>
              <a:rPr lang="en-US" i="1" dirty="0"/>
              <a:t>As an alternative to insulating floors over crawl spaces, crawl space walls shall be permitted to be insulated when the crawl space is not vented to the outside. Crawl space wall insulation shall be permanently fastened to the wall and extend downward from the floor to within 9 inches (229 mm) of the finished interior grade adjacent to the foundation wall. A 3-inch (76 mm) inspection/view strip immediately below the floor joists shall be provided to permit inspections for termites. Exposed earth in unvented crawl space foundations shall be covered with a continuous Class 1 vapor retarder in accordance with the International Building Code. All joints of the vapor retarder shall overlap by 6 inches (152 mm) and be sealed or taped. The edges of the vapor retarder shall extend at least 6 inches (228 mm) up the stem wall and shall be attached and sealed to the stem wall. (Effective January 1, 2011)       </a:t>
            </a:r>
            <a:endParaRPr lang="en-US" dirty="0"/>
          </a:p>
          <a:p>
            <a:r>
              <a:rPr lang="en-US" dirty="0"/>
              <a:t> </a:t>
            </a:r>
          </a:p>
          <a:p>
            <a:r>
              <a:rPr lang="en-US" dirty="0"/>
              <a:t>Also, refer to Table 402.1.1 ‘Insulation and Fenestration Requirements by Component” of </a:t>
            </a:r>
            <a:r>
              <a:rPr lang="en-US" dirty="0" smtClean="0"/>
              <a:t>the:</a:t>
            </a:r>
            <a:r>
              <a:rPr lang="en-US" dirty="0" smtClean="0">
                <a:hlinkClick r:id="rId2"/>
              </a:rPr>
              <a:t>2011 </a:t>
            </a:r>
            <a:r>
              <a:rPr lang="en-US" dirty="0">
                <a:hlinkClick r:id="rId2"/>
              </a:rPr>
              <a:t>GA State Supplements and Amendments to the 2009 IECC to find the specific insulation </a:t>
            </a:r>
            <a:r>
              <a:rPr lang="en-US" i="1" dirty="0">
                <a:hlinkClick r:id="rId2"/>
              </a:rPr>
              <a:t>R-value</a:t>
            </a:r>
            <a:r>
              <a:rPr lang="en-US" dirty="0">
                <a:hlinkClick r:id="rId2"/>
              </a:rPr>
              <a:t> required on crawl space walls based on climate zone location</a:t>
            </a:r>
            <a:r>
              <a:rPr lang="en-US" dirty="0" smtClean="0">
                <a:hlinkClick r:id="rId2"/>
              </a:rPr>
              <a:t>.</a:t>
            </a:r>
            <a:r>
              <a:rPr lang="en-US" dirty="0" smtClean="0">
                <a:solidFill>
                  <a:srgbClr val="000000"/>
                </a:solidFill>
                <a:hlinkClick r:id="rId2"/>
              </a:rPr>
              <a:t>”</a:t>
            </a:r>
            <a:endParaRPr lang="en-US" dirty="0">
              <a:solidFill>
                <a:srgbClr val="000000"/>
              </a:solidFill>
              <a:hlinkClick r:id="rId2"/>
            </a:endParaRPr>
          </a:p>
          <a:p>
            <a:r>
              <a:rPr lang="en-US" dirty="0"/>
              <a:t> </a:t>
            </a:r>
          </a:p>
        </p:txBody>
      </p:sp>
      <p:sp>
        <p:nvSpPr>
          <p:cNvPr id="3" name="TextBox 2"/>
          <p:cNvSpPr txBox="1"/>
          <p:nvPr/>
        </p:nvSpPr>
        <p:spPr>
          <a:xfrm>
            <a:off x="491067" y="592667"/>
            <a:ext cx="467476" cy="369332"/>
          </a:xfrm>
          <a:prstGeom prst="rect">
            <a:avLst/>
          </a:prstGeom>
          <a:noFill/>
        </p:spPr>
        <p:txBody>
          <a:bodyPr wrap="square" rtlCol="0">
            <a:spAutoFit/>
          </a:bodyPr>
          <a:lstStyle/>
          <a:p>
            <a:r>
              <a:rPr lang="en-US" dirty="0" smtClean="0"/>
              <a:t> “</a:t>
            </a:r>
            <a:endParaRPr lang="en-US" dirty="0"/>
          </a:p>
        </p:txBody>
      </p:sp>
    </p:spTree>
    <p:extLst>
      <p:ext uri="{BB962C8B-B14F-4D97-AF65-F5344CB8AC3E}">
        <p14:creationId xmlns:p14="http://schemas.microsoft.com/office/powerpoint/2010/main" val="1089649821"/>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34540" y="646212"/>
            <a:ext cx="7455243" cy="5570756"/>
          </a:xfrm>
          <a:prstGeom prst="rect">
            <a:avLst/>
          </a:prstGeom>
          <a:noFill/>
        </p:spPr>
        <p:txBody>
          <a:bodyPr wrap="square" rtlCol="0">
            <a:spAutoFit/>
          </a:bodyPr>
          <a:lstStyle/>
          <a:p>
            <a:pPr algn="ctr"/>
            <a:r>
              <a:rPr lang="en-US" sz="2000" b="1" dirty="0">
                <a:latin typeface="Cambria"/>
                <a:cs typeface="Cambria"/>
              </a:rPr>
              <a:t>Sizing the fan</a:t>
            </a:r>
            <a:r>
              <a:rPr lang="en-US" sz="2000" dirty="0" smtClean="0">
                <a:latin typeface="Cambria"/>
                <a:cs typeface="Cambria"/>
              </a:rPr>
              <a:t>:</a:t>
            </a:r>
          </a:p>
          <a:p>
            <a:pPr algn="ctr"/>
            <a:endParaRPr lang="en-US" sz="2000" dirty="0">
              <a:latin typeface="Cambria"/>
              <a:cs typeface="Cambria"/>
            </a:endParaRPr>
          </a:p>
          <a:p>
            <a:r>
              <a:rPr lang="en-US" sz="2000" dirty="0">
                <a:latin typeface="Cambria"/>
                <a:cs typeface="Cambria"/>
              </a:rPr>
              <a:t>Size to the code minimum. Eliminate the foundation vents when continuously operated mechanical ventilation is provided at a rate of 1.0 </a:t>
            </a:r>
            <a:r>
              <a:rPr lang="en-US" sz="2000" dirty="0" err="1">
                <a:latin typeface="Cambria"/>
                <a:cs typeface="Cambria"/>
              </a:rPr>
              <a:t>cfm</a:t>
            </a:r>
            <a:r>
              <a:rPr lang="en-US" sz="2000" dirty="0">
                <a:latin typeface="Cambria"/>
                <a:cs typeface="Cambria"/>
              </a:rPr>
              <a:t> for each 50 sq. ft. of under-floor space (e.g., 20 </a:t>
            </a:r>
            <a:r>
              <a:rPr lang="en-US" sz="2000" dirty="0" err="1">
                <a:latin typeface="Cambria"/>
                <a:cs typeface="Cambria"/>
              </a:rPr>
              <a:t>cfm</a:t>
            </a:r>
            <a:r>
              <a:rPr lang="en-US" sz="2000" dirty="0">
                <a:latin typeface="Cambria"/>
                <a:cs typeface="Cambria"/>
              </a:rPr>
              <a:t> per 1000 sq. ft.) (IRC 2000/2003 Section R408.2, Exception 4; IRC 2006, Section R408.3).</a:t>
            </a:r>
          </a:p>
          <a:p>
            <a:endParaRPr lang="en-US" dirty="0" smtClean="0"/>
          </a:p>
          <a:p>
            <a:endParaRPr lang="en-US" dirty="0"/>
          </a:p>
          <a:p>
            <a:pPr algn="ctr"/>
            <a:r>
              <a:rPr lang="en-US" sz="2000" b="1" dirty="0">
                <a:latin typeface="Cambria"/>
                <a:cs typeface="Cambria"/>
              </a:rPr>
              <a:t>Type of fan</a:t>
            </a:r>
            <a:r>
              <a:rPr lang="en-US" sz="2000" b="1" dirty="0" smtClean="0">
                <a:latin typeface="Cambria"/>
                <a:cs typeface="Cambria"/>
              </a:rPr>
              <a:t>:</a:t>
            </a:r>
          </a:p>
          <a:p>
            <a:pPr algn="ctr"/>
            <a:endParaRPr lang="en-US" sz="2000" b="1" dirty="0">
              <a:latin typeface="Cambria"/>
              <a:cs typeface="Cambria"/>
            </a:endParaRPr>
          </a:p>
          <a:p>
            <a:r>
              <a:rPr lang="en-US" sz="2000" dirty="0">
                <a:latin typeface="Cambria"/>
                <a:cs typeface="Cambria"/>
              </a:rPr>
              <a:t>The code does not specify details about fans used in crawlspaces. One possibility is to follow the Colorado amendments to the IRC. Colorado requires a fan rated for 44,000 hours (five years) of continuous operation with flex connections, or other installation detailing to reduce vibration and noise associated with the fan. The fan must be connected to a trouble light or an alarm to signal occupants when the fan fails</a:t>
            </a:r>
            <a:r>
              <a:rPr lang="en-US" sz="2000" dirty="0" smtClean="0">
                <a:latin typeface="Cambria"/>
                <a:cs typeface="Cambria"/>
              </a:rPr>
              <a:t>. </a:t>
            </a:r>
            <a:endParaRPr lang="en-US" sz="2000" dirty="0">
              <a:latin typeface="Cambria"/>
              <a:cs typeface="Cambria"/>
            </a:endParaRPr>
          </a:p>
        </p:txBody>
      </p:sp>
    </p:spTree>
    <p:extLst>
      <p:ext uri="{BB962C8B-B14F-4D97-AF65-F5344CB8AC3E}">
        <p14:creationId xmlns:p14="http://schemas.microsoft.com/office/powerpoint/2010/main" val="3901460476"/>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50334"/>
            <a:ext cx="9017000" cy="461665"/>
          </a:xfrm>
          <a:prstGeom prst="rect">
            <a:avLst/>
          </a:prstGeom>
          <a:noFill/>
        </p:spPr>
        <p:txBody>
          <a:bodyPr wrap="square" rtlCol="0">
            <a:spAutoFit/>
          </a:bodyPr>
          <a:lstStyle/>
          <a:p>
            <a:pPr lvl="1"/>
            <a:r>
              <a:rPr lang="en-US" sz="2400" b="1" dirty="0" smtClean="0">
                <a:latin typeface="Cambria"/>
                <a:cs typeface="Cambria"/>
              </a:rPr>
              <a:t>                 </a:t>
            </a:r>
            <a:endParaRPr lang="en-US" sz="2400" b="1" dirty="0">
              <a:latin typeface="Cambria"/>
              <a:cs typeface="Cambria"/>
            </a:endParaRPr>
          </a:p>
        </p:txBody>
      </p:sp>
      <p:sp>
        <p:nvSpPr>
          <p:cNvPr id="3" name="TextBox 2"/>
          <p:cNvSpPr txBox="1"/>
          <p:nvPr/>
        </p:nvSpPr>
        <p:spPr>
          <a:xfrm>
            <a:off x="653143" y="1392644"/>
            <a:ext cx="7801427" cy="3785652"/>
          </a:xfrm>
          <a:prstGeom prst="rect">
            <a:avLst/>
          </a:prstGeom>
          <a:noFill/>
        </p:spPr>
        <p:txBody>
          <a:bodyPr wrap="square" rtlCol="0">
            <a:spAutoFit/>
          </a:bodyPr>
          <a:lstStyle/>
          <a:p>
            <a:pPr marL="342900" indent="-342900">
              <a:buFont typeface="Wingdings" charset="2"/>
              <a:buChar char="u"/>
            </a:pPr>
            <a:r>
              <a:rPr lang="en-US" sz="2000" dirty="0" smtClean="0">
                <a:latin typeface="Cambria"/>
                <a:cs typeface="Cambria"/>
              </a:rPr>
              <a:t>Option #1, Continuously operating mechanical exhaust ventilation, relies on the negative pressure created in the crawl- space area by the exhaust fan to pull some conditioned air from the living space above.  </a:t>
            </a:r>
          </a:p>
          <a:p>
            <a:pPr marL="342900" indent="-342900">
              <a:buFont typeface="Wingdings" charset="2"/>
              <a:buChar char="u"/>
            </a:pPr>
            <a:endParaRPr lang="en-US" sz="2000" dirty="0">
              <a:latin typeface="Cambria"/>
              <a:cs typeface="Cambria"/>
            </a:endParaRPr>
          </a:p>
          <a:p>
            <a:pPr marL="342900" indent="-342900">
              <a:buFont typeface="Wingdings" charset="2"/>
              <a:buChar char="u"/>
            </a:pPr>
            <a:r>
              <a:rPr lang="en-US" sz="2000" dirty="0" smtClean="0">
                <a:latin typeface="Cambria"/>
                <a:cs typeface="Cambria"/>
              </a:rPr>
              <a:t>Arguably, an active radon vent system (which is typically located below the sealed poly) could also satisfy this requirement.  In fact, radon mitigation is probably one of the best features of this approach as is the desirable crawlspace to house pressure profile.  To my knowledge, this method has not been explored much in the southeast, but could theoretically be successful provided the air leakage through the crawlspace walls is minimal.</a:t>
            </a:r>
            <a:endParaRPr lang="en-US" sz="2000" dirty="0">
              <a:latin typeface="Cambria"/>
              <a:cs typeface="Cambria"/>
            </a:endParaRPr>
          </a:p>
        </p:txBody>
      </p:sp>
      <p:sp>
        <p:nvSpPr>
          <p:cNvPr id="4" name="TextBox 3"/>
          <p:cNvSpPr txBox="1"/>
          <p:nvPr/>
        </p:nvSpPr>
        <p:spPr>
          <a:xfrm>
            <a:off x="864810" y="5706532"/>
            <a:ext cx="7384142" cy="369332"/>
          </a:xfrm>
          <a:prstGeom prst="rect">
            <a:avLst/>
          </a:prstGeom>
          <a:noFill/>
        </p:spPr>
        <p:txBody>
          <a:bodyPr wrap="square" rtlCol="0">
            <a:spAutoFit/>
          </a:bodyPr>
          <a:lstStyle/>
          <a:p>
            <a:pPr algn="ctr"/>
            <a:r>
              <a:rPr lang="en-US" dirty="0"/>
              <a:t>Mike </a:t>
            </a:r>
            <a:r>
              <a:rPr lang="en-US" dirty="0" err="1"/>
              <a:t>Barcik</a:t>
            </a:r>
            <a:r>
              <a:rPr lang="en-US" dirty="0"/>
              <a:t>, Director of Technical Services, </a:t>
            </a:r>
            <a:r>
              <a:rPr lang="en-US" dirty="0" err="1"/>
              <a:t>Southface</a:t>
            </a:r>
            <a:endParaRPr lang="en-US" dirty="0"/>
          </a:p>
        </p:txBody>
      </p:sp>
    </p:spTree>
    <p:extLst>
      <p:ext uri="{BB962C8B-B14F-4D97-AF65-F5344CB8AC3E}">
        <p14:creationId xmlns:p14="http://schemas.microsoft.com/office/powerpoint/2010/main" val="1768389074"/>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924800" y="6477000"/>
            <a:ext cx="12192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3352800" y="6477000"/>
            <a:ext cx="2514600" cy="369332"/>
          </a:xfrm>
          <a:prstGeom prst="rect">
            <a:avLst/>
          </a:prstGeom>
          <a:solidFill>
            <a:srgbClr val="FFFFFF"/>
          </a:solidFill>
          <a:ln>
            <a:solidFill>
              <a:srgbClr val="FFFFFF"/>
            </a:solidFill>
          </a:ln>
        </p:spPr>
        <p:txBody>
          <a:bodyPr wrap="square" rtlCol="0">
            <a:spAutoFit/>
          </a:bodyPr>
          <a:lstStyle/>
          <a:p>
            <a:endParaRPr lang="en-US"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4111"/>
            <a:ext cx="9144000" cy="6843889"/>
          </a:xfrm>
          <a:prstGeom prst="rect">
            <a:avLst/>
          </a:prstGeom>
        </p:spPr>
      </p:pic>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1481415855"/>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135" y="590378"/>
            <a:ext cx="7640595" cy="5693866"/>
          </a:xfrm>
          <a:prstGeom prst="rect">
            <a:avLst/>
          </a:prstGeom>
          <a:noFill/>
        </p:spPr>
        <p:txBody>
          <a:bodyPr wrap="square" rtlCol="0">
            <a:spAutoFit/>
          </a:bodyPr>
          <a:lstStyle/>
          <a:p>
            <a:pPr lvl="1"/>
            <a:r>
              <a:rPr lang="en-US" sz="2000" dirty="0" smtClean="0">
                <a:latin typeface="Cambria"/>
                <a:cs typeface="Cambria"/>
              </a:rPr>
              <a:t>             </a:t>
            </a:r>
            <a:r>
              <a:rPr lang="en-US" sz="2400" b="1" dirty="0" smtClean="0">
                <a:latin typeface="Cambria"/>
                <a:cs typeface="Cambria"/>
              </a:rPr>
              <a:t>Option #2 – Conditioned air supply</a:t>
            </a:r>
            <a:endParaRPr lang="en-US" sz="2000" dirty="0" smtClean="0">
              <a:latin typeface="Cambria"/>
              <a:cs typeface="Cambria"/>
            </a:endParaRPr>
          </a:p>
          <a:p>
            <a:pPr lvl="1"/>
            <a:endParaRPr lang="en-US" sz="2000" dirty="0">
              <a:latin typeface="Cambria"/>
              <a:cs typeface="Cambria"/>
            </a:endParaRPr>
          </a:p>
          <a:p>
            <a:pPr lvl="1"/>
            <a:r>
              <a:rPr lang="en-US" sz="2000" dirty="0" smtClean="0">
                <a:latin typeface="Cambria"/>
                <a:cs typeface="Cambria"/>
              </a:rPr>
              <a:t>Exposed </a:t>
            </a:r>
            <a:r>
              <a:rPr lang="en-US" sz="2000" dirty="0">
                <a:latin typeface="Cambria"/>
                <a:cs typeface="Cambria"/>
              </a:rPr>
              <a:t>earth is covered with a continuous Class I vapor </a:t>
            </a:r>
            <a:r>
              <a:rPr lang="en-US" sz="2000" dirty="0" smtClean="0">
                <a:latin typeface="Cambria"/>
                <a:cs typeface="Cambria"/>
              </a:rPr>
              <a:t> retarder</a:t>
            </a:r>
            <a:r>
              <a:rPr lang="en-US" sz="2000" dirty="0">
                <a:latin typeface="Cambria"/>
                <a:cs typeface="Cambria"/>
              </a:rPr>
              <a:t>. Joints of the vapor retarder shall overlap by </a:t>
            </a:r>
            <a:r>
              <a:rPr lang="en-US" sz="2000" dirty="0" smtClean="0">
                <a:latin typeface="Cambria"/>
                <a:cs typeface="Cambria"/>
              </a:rPr>
              <a:t>6 inches</a:t>
            </a:r>
            <a:endParaRPr lang="en-US" sz="2000" dirty="0">
              <a:latin typeface="Cambria"/>
              <a:cs typeface="Cambria"/>
            </a:endParaRPr>
          </a:p>
          <a:p>
            <a:pPr marL="914400" lvl="1" indent="-457200"/>
            <a:r>
              <a:rPr lang="en-US" sz="2000" dirty="0" smtClean="0">
                <a:latin typeface="Cambria"/>
                <a:cs typeface="Cambria"/>
              </a:rPr>
              <a:t>(</a:t>
            </a:r>
            <a:r>
              <a:rPr lang="en-US" sz="2000" dirty="0">
                <a:latin typeface="Cambria"/>
                <a:cs typeface="Cambria"/>
              </a:rPr>
              <a:t>152 mm) and shall be sealed or taped. The </a:t>
            </a:r>
            <a:r>
              <a:rPr lang="en-US" sz="2000" dirty="0" smtClean="0">
                <a:latin typeface="Cambria"/>
                <a:cs typeface="Cambria"/>
              </a:rPr>
              <a:t>edges of the vapor </a:t>
            </a:r>
            <a:endParaRPr lang="en-US" sz="2000" dirty="0">
              <a:latin typeface="Cambria"/>
              <a:cs typeface="Cambria"/>
            </a:endParaRPr>
          </a:p>
          <a:p>
            <a:pPr marL="914400" lvl="1" indent="-457200"/>
            <a:r>
              <a:rPr lang="en-US" sz="2000" dirty="0" smtClean="0">
                <a:latin typeface="Cambria"/>
                <a:cs typeface="Cambria"/>
              </a:rPr>
              <a:t>retarder </a:t>
            </a:r>
            <a:r>
              <a:rPr lang="en-US" sz="2000" dirty="0">
                <a:latin typeface="Cambria"/>
                <a:cs typeface="Cambria"/>
              </a:rPr>
              <a:t>shall extend at least 6 inches (</a:t>
            </a:r>
            <a:r>
              <a:rPr lang="en-US" sz="2000" dirty="0" smtClean="0">
                <a:latin typeface="Cambria"/>
                <a:cs typeface="Cambria"/>
              </a:rPr>
              <a:t>152 mm) up the stem </a:t>
            </a:r>
            <a:endParaRPr lang="en-US" sz="2000" dirty="0">
              <a:latin typeface="Cambria"/>
              <a:cs typeface="Cambria"/>
            </a:endParaRPr>
          </a:p>
          <a:p>
            <a:pPr marL="914400" lvl="1" indent="-457200"/>
            <a:r>
              <a:rPr lang="en-US" sz="2000" dirty="0" smtClean="0">
                <a:latin typeface="Cambria"/>
                <a:cs typeface="Cambria"/>
              </a:rPr>
              <a:t>wall </a:t>
            </a:r>
            <a:r>
              <a:rPr lang="en-US" sz="2000" dirty="0">
                <a:latin typeface="Cambria"/>
                <a:cs typeface="Cambria"/>
              </a:rPr>
              <a:t>and shall be attached and </a:t>
            </a:r>
            <a:r>
              <a:rPr lang="en-US" sz="2000" dirty="0" smtClean="0">
                <a:latin typeface="Cambria"/>
                <a:cs typeface="Cambria"/>
              </a:rPr>
              <a:t>sealed to </a:t>
            </a:r>
            <a:r>
              <a:rPr lang="en-US" sz="2000" dirty="0">
                <a:latin typeface="Cambria"/>
                <a:cs typeface="Cambria"/>
              </a:rPr>
              <a:t>the stem </a:t>
            </a:r>
            <a:r>
              <a:rPr lang="en-US" sz="2000" dirty="0" smtClean="0">
                <a:latin typeface="Cambria"/>
                <a:cs typeface="Cambria"/>
              </a:rPr>
              <a:t>wall or</a:t>
            </a:r>
          </a:p>
          <a:p>
            <a:pPr marL="914400" lvl="1" indent="-457200"/>
            <a:r>
              <a:rPr lang="en-US" sz="2000" dirty="0" smtClean="0">
                <a:latin typeface="Cambria"/>
                <a:cs typeface="Cambria"/>
              </a:rPr>
              <a:t>insulation</a:t>
            </a:r>
            <a:endParaRPr lang="en-US" sz="2000" dirty="0">
              <a:latin typeface="Cambria"/>
              <a:cs typeface="Cambria"/>
            </a:endParaRPr>
          </a:p>
          <a:p>
            <a:pPr marL="914400" lvl="1" indent="-457200"/>
            <a:endParaRPr lang="en-US" sz="2000" u="sng" dirty="0">
              <a:solidFill>
                <a:srgbClr val="FF0000"/>
              </a:solidFill>
              <a:latin typeface="Cambria"/>
              <a:cs typeface="Cambria"/>
            </a:endParaRPr>
          </a:p>
          <a:p>
            <a:pPr marL="914400" lvl="1" indent="-457200"/>
            <a:r>
              <a:rPr lang="en-US" sz="2000" dirty="0" smtClean="0">
                <a:solidFill>
                  <a:srgbClr val="FF0000"/>
                </a:solidFill>
                <a:latin typeface="Cambria"/>
                <a:cs typeface="Cambria"/>
              </a:rPr>
              <a:t>                                                  </a:t>
            </a:r>
            <a:r>
              <a:rPr lang="en-US" sz="2000" b="1" u="sng" dirty="0" smtClean="0">
                <a:solidFill>
                  <a:srgbClr val="CD060D"/>
                </a:solidFill>
                <a:latin typeface="Cambria"/>
                <a:cs typeface="Cambria"/>
              </a:rPr>
              <a:t>and</a:t>
            </a:r>
          </a:p>
          <a:p>
            <a:pPr marL="914400" lvl="1" indent="-457200"/>
            <a:endParaRPr lang="en-US" sz="2000" u="sng" dirty="0" smtClean="0">
              <a:solidFill>
                <a:srgbClr val="FF0000"/>
              </a:solidFill>
              <a:latin typeface="Cambria"/>
              <a:cs typeface="Cambria"/>
            </a:endParaRPr>
          </a:p>
          <a:p>
            <a:pPr lvl="0">
              <a:defRPr/>
            </a:pPr>
            <a:r>
              <a:rPr lang="en-US" sz="2000" dirty="0" smtClean="0">
                <a:solidFill>
                  <a:prstClr val="black"/>
                </a:solidFill>
                <a:latin typeface="Cambria"/>
                <a:cs typeface="Cambria"/>
              </a:rPr>
              <a:t>        </a:t>
            </a:r>
            <a:r>
              <a:rPr lang="en-US" sz="2000" b="1" u="sng" dirty="0">
                <a:latin typeface="Cambria"/>
                <a:cs typeface="Cambria"/>
              </a:rPr>
              <a:t>Conditioned air supply</a:t>
            </a:r>
            <a:r>
              <a:rPr lang="en-US" sz="2000" b="1" dirty="0">
                <a:latin typeface="Cambria"/>
                <a:cs typeface="Cambria"/>
              </a:rPr>
              <a:t> </a:t>
            </a:r>
            <a:r>
              <a:rPr lang="en-US" sz="2000" dirty="0">
                <a:latin typeface="Cambria"/>
                <a:cs typeface="Cambria"/>
              </a:rPr>
              <a:t>sized to deliver at a rate equal to 1 </a:t>
            </a:r>
            <a:endParaRPr lang="en-US" sz="2000" dirty="0" smtClean="0">
              <a:latin typeface="Cambria"/>
              <a:cs typeface="Cambria"/>
            </a:endParaRPr>
          </a:p>
          <a:p>
            <a:pPr lvl="0">
              <a:defRPr/>
            </a:pPr>
            <a:r>
              <a:rPr lang="en-US" sz="2000" dirty="0" smtClean="0">
                <a:latin typeface="Cambria"/>
                <a:cs typeface="Cambria"/>
              </a:rPr>
              <a:t>        cubic foot </a:t>
            </a:r>
            <a:r>
              <a:rPr lang="en-US" sz="2000" dirty="0">
                <a:latin typeface="Cambria"/>
                <a:cs typeface="Cambria"/>
              </a:rPr>
              <a:t>per minute (0.47 L/s) for each 50 square feet (4.7 m2) </a:t>
            </a:r>
            <a:endParaRPr lang="en-US" sz="2000" dirty="0" smtClean="0">
              <a:latin typeface="Cambria"/>
              <a:cs typeface="Cambria"/>
            </a:endParaRPr>
          </a:p>
          <a:p>
            <a:pPr lvl="0">
              <a:defRPr/>
            </a:pPr>
            <a:r>
              <a:rPr lang="en-US" sz="2000" dirty="0" smtClean="0">
                <a:latin typeface="Cambria"/>
                <a:cs typeface="Cambria"/>
              </a:rPr>
              <a:t>        of under-floor </a:t>
            </a:r>
            <a:r>
              <a:rPr lang="en-US" sz="2000" dirty="0">
                <a:latin typeface="Cambria"/>
                <a:cs typeface="Cambria"/>
              </a:rPr>
              <a:t>area, including a return air pathway to the </a:t>
            </a:r>
            <a:endParaRPr lang="en-US" sz="2000" dirty="0" smtClean="0">
              <a:latin typeface="Cambria"/>
              <a:cs typeface="Cambria"/>
            </a:endParaRPr>
          </a:p>
          <a:p>
            <a:pPr lvl="0">
              <a:defRPr/>
            </a:pPr>
            <a:r>
              <a:rPr lang="en-US" sz="2000" dirty="0" smtClean="0">
                <a:latin typeface="Cambria"/>
                <a:cs typeface="Cambria"/>
              </a:rPr>
              <a:t>        common area </a:t>
            </a:r>
            <a:r>
              <a:rPr lang="en-US" sz="2000" dirty="0">
                <a:latin typeface="Cambria"/>
                <a:cs typeface="Cambria"/>
              </a:rPr>
              <a:t>(such </a:t>
            </a:r>
            <a:r>
              <a:rPr lang="en-US" sz="2000" dirty="0" smtClean="0">
                <a:latin typeface="Cambria"/>
                <a:cs typeface="Cambria"/>
              </a:rPr>
              <a:t>as </a:t>
            </a:r>
            <a:r>
              <a:rPr lang="en-US" sz="2000" dirty="0">
                <a:latin typeface="Cambria"/>
                <a:cs typeface="Cambria"/>
              </a:rPr>
              <a:t>a duct or transfer grille), and </a:t>
            </a:r>
            <a:r>
              <a:rPr lang="en-US" sz="2000" b="1" u="sng" dirty="0">
                <a:latin typeface="Cambria"/>
                <a:cs typeface="Cambria"/>
              </a:rPr>
              <a:t>perimeter</a:t>
            </a:r>
            <a:r>
              <a:rPr lang="en-US" sz="2000" b="1" dirty="0">
                <a:latin typeface="Cambria"/>
                <a:cs typeface="Cambria"/>
              </a:rPr>
              <a:t> </a:t>
            </a:r>
            <a:endParaRPr lang="en-US" sz="2000" b="1" dirty="0" smtClean="0">
              <a:latin typeface="Cambria"/>
              <a:cs typeface="Cambria"/>
            </a:endParaRPr>
          </a:p>
          <a:p>
            <a:pPr lvl="0">
              <a:defRPr/>
            </a:pPr>
            <a:r>
              <a:rPr lang="en-US" sz="2000" b="1" dirty="0" smtClean="0">
                <a:latin typeface="Cambria"/>
                <a:cs typeface="Cambria"/>
              </a:rPr>
              <a:t>        </a:t>
            </a:r>
            <a:r>
              <a:rPr lang="en-US" sz="2000" b="1" u="sng" dirty="0" smtClean="0">
                <a:latin typeface="Cambria"/>
                <a:cs typeface="Cambria"/>
              </a:rPr>
              <a:t>walls insulated </a:t>
            </a:r>
            <a:r>
              <a:rPr lang="en-US" sz="2000" b="1" u="sng" dirty="0">
                <a:latin typeface="Cambria"/>
                <a:cs typeface="Cambria"/>
              </a:rPr>
              <a:t>in </a:t>
            </a:r>
            <a:r>
              <a:rPr lang="en-US" sz="2000" b="1" u="sng" dirty="0" smtClean="0">
                <a:latin typeface="Cambria"/>
                <a:cs typeface="Cambria"/>
              </a:rPr>
              <a:t>accordance </a:t>
            </a:r>
            <a:r>
              <a:rPr lang="en-US" sz="2000" b="1" u="sng" dirty="0">
                <a:latin typeface="Cambria"/>
                <a:cs typeface="Cambria"/>
              </a:rPr>
              <a:t>with Section N1102.2 of this </a:t>
            </a:r>
            <a:endParaRPr lang="en-US" sz="2000" b="1" u="sng" dirty="0" smtClean="0">
              <a:latin typeface="Cambria"/>
              <a:cs typeface="Cambria"/>
            </a:endParaRPr>
          </a:p>
          <a:p>
            <a:pPr lvl="0">
              <a:defRPr/>
            </a:pPr>
            <a:r>
              <a:rPr lang="en-US" sz="2000" b="1" dirty="0">
                <a:latin typeface="Cambria"/>
                <a:cs typeface="Cambria"/>
              </a:rPr>
              <a:t> </a:t>
            </a:r>
            <a:r>
              <a:rPr lang="en-US" sz="2000" b="1" dirty="0" smtClean="0">
                <a:latin typeface="Cambria"/>
                <a:cs typeface="Cambria"/>
              </a:rPr>
              <a:t>       </a:t>
            </a:r>
            <a:r>
              <a:rPr lang="en-US" sz="2000" b="1" u="sng" dirty="0" smtClean="0">
                <a:latin typeface="Cambria"/>
                <a:cs typeface="Cambria"/>
              </a:rPr>
              <a:t>code</a:t>
            </a:r>
            <a:r>
              <a:rPr lang="en-US" sz="2000" b="1" dirty="0">
                <a:latin typeface="Cambria"/>
                <a:cs typeface="Cambria"/>
              </a:rPr>
              <a:t>;</a:t>
            </a:r>
            <a:r>
              <a:rPr lang="en-US" sz="2000" b="1" dirty="0" smtClean="0">
                <a:solidFill>
                  <a:prstClr val="black"/>
                </a:solidFill>
                <a:latin typeface="Cambria"/>
                <a:cs typeface="Cambria"/>
              </a:rPr>
              <a:t> </a:t>
            </a:r>
            <a:endParaRPr lang="en-US" sz="2000" b="1" u="sng" dirty="0" smtClean="0">
              <a:solidFill>
                <a:srgbClr val="FF0000"/>
              </a:solidFill>
              <a:latin typeface="Cambria"/>
              <a:cs typeface="Cambria"/>
            </a:endParaRPr>
          </a:p>
          <a:p>
            <a:pPr marL="914400" lvl="1" indent="-457200"/>
            <a:endParaRPr lang="en-US" sz="2000" u="sng" dirty="0">
              <a:solidFill>
                <a:srgbClr val="FF0000"/>
              </a:solidFill>
              <a:latin typeface="Cambria"/>
              <a:cs typeface="Cambria"/>
            </a:endParaRPr>
          </a:p>
        </p:txBody>
      </p:sp>
    </p:spTree>
    <p:extLst>
      <p:ext uri="{BB962C8B-B14F-4D97-AF65-F5344CB8AC3E}">
        <p14:creationId xmlns:p14="http://schemas.microsoft.com/office/powerpoint/2010/main" val="2795256532"/>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2904" y="127000"/>
            <a:ext cx="7728857" cy="7017307"/>
          </a:xfrm>
          <a:prstGeom prst="rect">
            <a:avLst/>
          </a:prstGeom>
          <a:noFill/>
        </p:spPr>
        <p:txBody>
          <a:bodyPr wrap="square" rtlCol="0">
            <a:spAutoFit/>
          </a:bodyPr>
          <a:lstStyle/>
          <a:p>
            <a:pPr algn="ctr"/>
            <a:r>
              <a:rPr lang="en-US" b="1" dirty="0"/>
              <a:t>A note from Derrick </a:t>
            </a:r>
            <a:r>
              <a:rPr lang="en-US" b="1" dirty="0" err="1"/>
              <a:t>Lastinger</a:t>
            </a:r>
            <a:r>
              <a:rPr lang="en-US" b="1" dirty="0"/>
              <a:t> of the Georgia Department of Agriculture</a:t>
            </a:r>
          </a:p>
          <a:p>
            <a:pPr algn="ctr"/>
            <a:endParaRPr lang="en-US" sz="1200" dirty="0" smtClean="0"/>
          </a:p>
          <a:p>
            <a:r>
              <a:rPr lang="en-US" dirty="0" smtClean="0"/>
              <a:t>The </a:t>
            </a:r>
            <a:r>
              <a:rPr lang="en-US" dirty="0"/>
              <a:t>short version is that the section N1103.2.1 and </a:t>
            </a:r>
            <a:r>
              <a:rPr lang="en-US" dirty="0" smtClean="0"/>
              <a:t>N1102.2 </a:t>
            </a:r>
            <a:r>
              <a:rPr lang="en-US" dirty="0"/>
              <a:t>will need to be changed as Georgia has a specific energy code and this refers to the IBC.  Here’s the correct code for Georgia.    </a:t>
            </a:r>
          </a:p>
          <a:p>
            <a:r>
              <a:rPr lang="en-US" dirty="0"/>
              <a:t> </a:t>
            </a:r>
          </a:p>
          <a:p>
            <a:r>
              <a:rPr lang="en-US" b="1" i="1" dirty="0"/>
              <a:t>402.2.9 Crawl space walls. </a:t>
            </a:r>
            <a:r>
              <a:rPr lang="en-US" i="1" dirty="0"/>
              <a:t>As an alternative to insulating floors over crawl spaces, crawl space walls shall be permitted to be insulated when the crawl space is not vented to the outside. Crawl space wall insulation shall be permanently fastened to the wall and extend downward from the floor to within 9 inches (229 mm) of the finished interior grade adjacent to the foundation wall. A 3-inch (76 mm) inspection/view strip immediately below the floor joists shall be provided to permit inspections for termites. Exposed earth in unvented crawl space foundations shall be covered with a continuous Class 1 vapor retarder in accordance with the International Building Code. All joints of the vapor retarder shall overlap by 6 inches (152 mm) and be sealed or taped. The edges of the vapor retarder shall extend at least 6 inches (228 mm) up the stem wall and shall be attached and sealed to the stem wall. (Effective January 1, 2011)       </a:t>
            </a:r>
            <a:endParaRPr lang="en-US" dirty="0"/>
          </a:p>
          <a:p>
            <a:r>
              <a:rPr lang="en-US" dirty="0"/>
              <a:t> </a:t>
            </a:r>
          </a:p>
          <a:p>
            <a:r>
              <a:rPr lang="en-US" dirty="0"/>
              <a:t>Also, refer to Table 402.1.1 ‘Insulation and Fenestration Requirements by Component” of the </a:t>
            </a:r>
            <a:r>
              <a:rPr lang="en-US" dirty="0">
                <a:hlinkClick r:id="rId2"/>
              </a:rPr>
              <a:t>2011 GA State Supplements and Amendments to the 2009 IECC to find the specific insulation </a:t>
            </a:r>
            <a:r>
              <a:rPr lang="en-US" i="1" dirty="0">
                <a:hlinkClick r:id="rId2"/>
              </a:rPr>
              <a:t>R-value</a:t>
            </a:r>
            <a:r>
              <a:rPr lang="en-US" dirty="0">
                <a:hlinkClick r:id="rId2"/>
              </a:rPr>
              <a:t> required on crawl space walls based on climate zone location</a:t>
            </a:r>
            <a:r>
              <a:rPr lang="en-US" dirty="0" smtClean="0">
                <a:hlinkClick r:id="rId2"/>
              </a:rPr>
              <a:t>.”</a:t>
            </a:r>
            <a:endParaRPr lang="en-US" dirty="0">
              <a:hlinkClick r:id="rId2"/>
            </a:endParaRPr>
          </a:p>
          <a:p>
            <a:r>
              <a:rPr lang="en-US" dirty="0"/>
              <a:t> </a:t>
            </a:r>
          </a:p>
        </p:txBody>
      </p:sp>
      <p:sp>
        <p:nvSpPr>
          <p:cNvPr id="4" name="TextBox 3"/>
          <p:cNvSpPr txBox="1"/>
          <p:nvPr/>
        </p:nvSpPr>
        <p:spPr>
          <a:xfrm>
            <a:off x="474133" y="541867"/>
            <a:ext cx="333437" cy="369332"/>
          </a:xfrm>
          <a:prstGeom prst="rect">
            <a:avLst/>
          </a:prstGeom>
          <a:noFill/>
        </p:spPr>
        <p:txBody>
          <a:bodyPr wrap="square" rtlCol="0">
            <a:spAutoFit/>
          </a:bodyPr>
          <a:lstStyle/>
          <a:p>
            <a:r>
              <a:rPr lang="en-US" dirty="0" smtClean="0"/>
              <a:t>“</a:t>
            </a:r>
            <a:endParaRPr lang="en-US" dirty="0"/>
          </a:p>
        </p:txBody>
      </p:sp>
    </p:spTree>
    <p:extLst>
      <p:ext uri="{BB962C8B-B14F-4D97-AF65-F5344CB8AC3E}">
        <p14:creationId xmlns:p14="http://schemas.microsoft.com/office/powerpoint/2010/main" val="2895481889"/>
      </p:ext>
    </p:extLst>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92238" y="1292981"/>
            <a:ext cx="7462762" cy="4093428"/>
          </a:xfrm>
          <a:prstGeom prst="rect">
            <a:avLst/>
          </a:prstGeom>
          <a:noFill/>
        </p:spPr>
        <p:txBody>
          <a:bodyPr wrap="square" rtlCol="0">
            <a:spAutoFit/>
          </a:bodyPr>
          <a:lstStyle/>
          <a:p>
            <a:pPr marL="342900" indent="-342900">
              <a:buFont typeface="Wingdings" charset="2"/>
              <a:buChar char="u"/>
            </a:pPr>
            <a:r>
              <a:rPr lang="en-US" sz="2000" dirty="0" smtClean="0">
                <a:latin typeface="Cambria"/>
                <a:cs typeface="Cambria"/>
              </a:rPr>
              <a:t>Option #2, Conditioned air supply, is by far the most commonly employed method on new construction.  Generally, this strategy works best when the HVAC ductwork is located inside the crawlspace and the equipment has not been oversized.  </a:t>
            </a:r>
          </a:p>
          <a:p>
            <a:pPr marL="342900" indent="-342900">
              <a:buFont typeface="Wingdings" charset="2"/>
              <a:buChar char="u"/>
            </a:pPr>
            <a:endParaRPr lang="en-US" sz="2000" dirty="0">
              <a:latin typeface="Cambria"/>
              <a:cs typeface="Cambria"/>
            </a:endParaRPr>
          </a:p>
          <a:p>
            <a:pPr marL="342900" indent="-342900">
              <a:buFont typeface="Wingdings" charset="2"/>
              <a:buChar char="u"/>
            </a:pPr>
            <a:r>
              <a:rPr lang="en-US" sz="2000" dirty="0" smtClean="0">
                <a:latin typeface="Cambria"/>
                <a:cs typeface="Cambria"/>
              </a:rPr>
              <a:t>The advantage of this approach is that the crawlspace can easily be conditioned (with 1 cubic foot per minute per 50 square feet of crawlspace soil) using only one or two small supply registers.  </a:t>
            </a:r>
          </a:p>
          <a:p>
            <a:pPr marL="342900" indent="-342900">
              <a:buFont typeface="Wingdings" charset="2"/>
              <a:buChar char="u"/>
            </a:pPr>
            <a:endParaRPr lang="en-US" sz="2000" dirty="0">
              <a:latin typeface="Cambria"/>
              <a:cs typeface="Cambria"/>
            </a:endParaRPr>
          </a:p>
          <a:p>
            <a:pPr marL="342900" indent="-342900">
              <a:buFont typeface="Wingdings" charset="2"/>
              <a:buChar char="u"/>
            </a:pPr>
            <a:r>
              <a:rPr lang="en-US" sz="2000" dirty="0" smtClean="0">
                <a:latin typeface="Cambria"/>
                <a:cs typeface="Cambria"/>
              </a:rPr>
              <a:t>The major disadvantage is that the thermostat inside the home controls the operation of the mechanical system and may not activate the unit at times when the crawlspace needs conditioning, but the living space does not.</a:t>
            </a:r>
            <a:endParaRPr lang="en-US" sz="2000" dirty="0">
              <a:latin typeface="Cambria"/>
              <a:cs typeface="Cambria"/>
            </a:endParaRPr>
          </a:p>
        </p:txBody>
      </p:sp>
      <p:sp>
        <p:nvSpPr>
          <p:cNvPr id="4" name="TextBox 3"/>
          <p:cNvSpPr txBox="1"/>
          <p:nvPr/>
        </p:nvSpPr>
        <p:spPr>
          <a:xfrm>
            <a:off x="870858" y="5774266"/>
            <a:ext cx="7384142" cy="369332"/>
          </a:xfrm>
          <a:prstGeom prst="rect">
            <a:avLst/>
          </a:prstGeom>
          <a:noFill/>
        </p:spPr>
        <p:txBody>
          <a:bodyPr wrap="square" rtlCol="0">
            <a:spAutoFit/>
          </a:bodyPr>
          <a:lstStyle/>
          <a:p>
            <a:pPr algn="ctr"/>
            <a:r>
              <a:rPr lang="en-US" dirty="0"/>
              <a:t>Mike </a:t>
            </a:r>
            <a:r>
              <a:rPr lang="en-US" dirty="0" err="1"/>
              <a:t>Barcik</a:t>
            </a:r>
            <a:r>
              <a:rPr lang="en-US" dirty="0"/>
              <a:t>, Director of Technical Services, </a:t>
            </a:r>
            <a:r>
              <a:rPr lang="en-US" dirty="0" err="1"/>
              <a:t>Southface</a:t>
            </a:r>
            <a:endParaRPr lang="en-US" dirty="0"/>
          </a:p>
        </p:txBody>
      </p:sp>
    </p:spTree>
    <p:extLst>
      <p:ext uri="{BB962C8B-B14F-4D97-AF65-F5344CB8AC3E}">
        <p14:creationId xmlns:p14="http://schemas.microsoft.com/office/powerpoint/2010/main" val="2369541117"/>
      </p:ext>
    </p:extLst>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131" y="1557590"/>
            <a:ext cx="4524869" cy="38282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0" y="1557590"/>
            <a:ext cx="4572000" cy="38282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293308160"/>
      </p:ext>
    </p:extLst>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9733" y="2607733"/>
            <a:ext cx="7518400" cy="1077218"/>
          </a:xfrm>
          <a:prstGeom prst="rect">
            <a:avLst/>
          </a:prstGeom>
          <a:noFill/>
        </p:spPr>
        <p:txBody>
          <a:bodyPr wrap="square" rtlCol="0">
            <a:spAutoFit/>
          </a:bodyPr>
          <a:lstStyle/>
          <a:p>
            <a:pPr algn="ctr"/>
            <a:r>
              <a:rPr lang="en-US" sz="3200" b="1" dirty="0" smtClean="0"/>
              <a:t>If you are encapsulating crawlspaces, this might interest you…</a:t>
            </a:r>
            <a:endParaRPr lang="en-US" sz="3200" b="1" dirty="0"/>
          </a:p>
        </p:txBody>
      </p:sp>
      <p:sp>
        <p:nvSpPr>
          <p:cNvPr id="3" name="TextBox 2"/>
          <p:cNvSpPr txBox="1"/>
          <p:nvPr/>
        </p:nvSpPr>
        <p:spPr>
          <a:xfrm>
            <a:off x="8803342" y="6606345"/>
            <a:ext cx="340658" cy="215444"/>
          </a:xfrm>
          <a:prstGeom prst="rect">
            <a:avLst/>
          </a:prstGeom>
          <a:noFill/>
        </p:spPr>
        <p:txBody>
          <a:bodyPr wrap="none" rtlCol="0">
            <a:spAutoFit/>
          </a:bodyPr>
          <a:lstStyle/>
          <a:p>
            <a:r>
              <a:rPr lang="en-US" sz="800" dirty="0" smtClean="0"/>
              <a:t>100</a:t>
            </a:r>
            <a:endParaRPr lang="en-US" sz="800" dirty="0"/>
          </a:p>
        </p:txBody>
      </p:sp>
    </p:spTree>
    <p:extLst>
      <p:ext uri="{BB962C8B-B14F-4D97-AF65-F5344CB8AC3E}">
        <p14:creationId xmlns:p14="http://schemas.microsoft.com/office/powerpoint/2010/main" val="589645480"/>
      </p:ext>
    </p:extLst>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3215"/>
            <a:ext cx="9144000" cy="461665"/>
          </a:xfrm>
          <a:prstGeom prst="rect">
            <a:avLst/>
          </a:prstGeom>
          <a:noFill/>
        </p:spPr>
        <p:txBody>
          <a:bodyPr wrap="square" rtlCol="0">
            <a:spAutoFit/>
          </a:bodyPr>
          <a:lstStyle/>
          <a:p>
            <a:pPr algn="ctr"/>
            <a:r>
              <a:rPr lang="en-US" sz="2400" b="1" dirty="0" smtClean="0">
                <a:latin typeface="Cambria"/>
                <a:cs typeface="Cambria"/>
              </a:rPr>
              <a:t>A </a:t>
            </a:r>
            <a:r>
              <a:rPr lang="en-US" sz="2400" b="1" dirty="0">
                <a:latin typeface="Cambria"/>
                <a:cs typeface="Cambria"/>
              </a:rPr>
              <a:t>d</a:t>
            </a:r>
            <a:r>
              <a:rPr lang="en-US" sz="2400" b="1" dirty="0" smtClean="0">
                <a:latin typeface="Cambria"/>
                <a:cs typeface="Cambria"/>
              </a:rPr>
              <a:t>edicated </a:t>
            </a:r>
            <a:r>
              <a:rPr lang="en-US" sz="2400" b="1" dirty="0">
                <a:latin typeface="Cambria"/>
                <a:cs typeface="Cambria"/>
              </a:rPr>
              <a:t>d</a:t>
            </a:r>
            <a:r>
              <a:rPr lang="en-US" sz="2400" b="1" dirty="0" smtClean="0">
                <a:latin typeface="Cambria"/>
                <a:cs typeface="Cambria"/>
              </a:rPr>
              <a:t>ehumidifier is a </a:t>
            </a:r>
            <a:r>
              <a:rPr lang="en-US" sz="2400" b="1" u="sng" dirty="0" smtClean="0">
                <a:latin typeface="Cambria"/>
                <a:cs typeface="Cambria"/>
              </a:rPr>
              <a:t>qualifie</a:t>
            </a:r>
            <a:r>
              <a:rPr lang="en-US" sz="2400" b="1" dirty="0" smtClean="0">
                <a:latin typeface="Cambria"/>
                <a:cs typeface="Cambria"/>
              </a:rPr>
              <a:t>d variation of Option #2 </a:t>
            </a:r>
            <a:endParaRPr lang="en-US" sz="2400" b="1" dirty="0">
              <a:latin typeface="Cambria"/>
              <a:cs typeface="Cambria"/>
            </a:endParaRPr>
          </a:p>
        </p:txBody>
      </p:sp>
      <p:sp>
        <p:nvSpPr>
          <p:cNvPr id="3" name="TextBox 2"/>
          <p:cNvSpPr txBox="1"/>
          <p:nvPr/>
        </p:nvSpPr>
        <p:spPr>
          <a:xfrm>
            <a:off x="491067" y="3198140"/>
            <a:ext cx="8161866" cy="3385542"/>
          </a:xfrm>
          <a:prstGeom prst="rect">
            <a:avLst/>
          </a:prstGeom>
          <a:noFill/>
        </p:spPr>
        <p:txBody>
          <a:bodyPr wrap="square" rtlCol="0">
            <a:spAutoFit/>
          </a:bodyPr>
          <a:lstStyle/>
          <a:p>
            <a:pPr marL="342900" indent="-342900">
              <a:buFont typeface="Wingdings" charset="2"/>
              <a:buChar char="u"/>
            </a:pPr>
            <a:r>
              <a:rPr lang="en-US" sz="2000" b="1" dirty="0" smtClean="0">
                <a:latin typeface="Cambria"/>
                <a:cs typeface="Cambria"/>
              </a:rPr>
              <a:t>  A variation of Option #2 is to directly condition the unvented   </a:t>
            </a:r>
          </a:p>
          <a:p>
            <a:r>
              <a:rPr lang="en-US" sz="2000" b="1" dirty="0" smtClean="0">
                <a:latin typeface="Cambria"/>
                <a:cs typeface="Cambria"/>
              </a:rPr>
              <a:t>        crawlspace with a dedicated </a:t>
            </a:r>
            <a:r>
              <a:rPr lang="en-US" sz="2000" b="1" u="sng" dirty="0" smtClean="0">
                <a:latin typeface="Cambria"/>
                <a:cs typeface="Cambria"/>
              </a:rPr>
              <a:t>dehumidifier</a:t>
            </a:r>
            <a:r>
              <a:rPr lang="en-US" sz="2000" b="1" dirty="0" smtClean="0">
                <a:latin typeface="Cambria"/>
                <a:cs typeface="Cambria"/>
              </a:rPr>
              <a:t> supplying at least 1    </a:t>
            </a:r>
          </a:p>
          <a:p>
            <a:r>
              <a:rPr lang="en-US" sz="2000" b="1" dirty="0">
                <a:latin typeface="Cambria"/>
                <a:cs typeface="Cambria"/>
              </a:rPr>
              <a:t> </a:t>
            </a:r>
            <a:r>
              <a:rPr lang="en-US" sz="2000" b="1" dirty="0" smtClean="0">
                <a:latin typeface="Cambria"/>
                <a:cs typeface="Cambria"/>
              </a:rPr>
              <a:t>       cubic foot per minute air per 50 square feet of crawl space soil.  </a:t>
            </a:r>
          </a:p>
          <a:p>
            <a:endParaRPr lang="en-US" sz="1400" dirty="0">
              <a:latin typeface="Cambria"/>
              <a:cs typeface="Cambria"/>
            </a:endParaRPr>
          </a:p>
          <a:p>
            <a:pPr marL="342900" indent="-342900">
              <a:buFont typeface="Wingdings" charset="2"/>
              <a:buChar char="u"/>
            </a:pPr>
            <a:r>
              <a:rPr lang="en-US" sz="2000" dirty="0" smtClean="0">
                <a:latin typeface="Cambria"/>
                <a:cs typeface="Cambria"/>
              </a:rPr>
              <a:t>  The dehumidifier conditions the crawlspace whenever it operates </a:t>
            </a:r>
            <a:endParaRPr lang="en-US" sz="2000" dirty="0">
              <a:latin typeface="Cambria"/>
              <a:cs typeface="Cambria"/>
            </a:endParaRPr>
          </a:p>
          <a:p>
            <a:r>
              <a:rPr lang="en-US" sz="2000" dirty="0" smtClean="0">
                <a:latin typeface="Cambria"/>
                <a:cs typeface="Cambria"/>
              </a:rPr>
              <a:t>        and actually controls operation based on a sensor that is located in </a:t>
            </a:r>
          </a:p>
          <a:p>
            <a:r>
              <a:rPr lang="en-US" sz="2000" dirty="0" smtClean="0">
                <a:latin typeface="Cambria"/>
                <a:cs typeface="Cambria"/>
              </a:rPr>
              <a:t>        that crawl space.  </a:t>
            </a:r>
          </a:p>
          <a:p>
            <a:pPr marL="342900" indent="-342900">
              <a:buFont typeface="Wingdings" charset="2"/>
              <a:buChar char="u"/>
            </a:pPr>
            <a:endParaRPr lang="en-US" sz="2000" dirty="0">
              <a:latin typeface="Cambria"/>
              <a:cs typeface="Cambria"/>
            </a:endParaRPr>
          </a:p>
          <a:p>
            <a:pPr marL="342900" indent="-342900">
              <a:buFont typeface="Wingdings" charset="2"/>
              <a:buChar char="u"/>
            </a:pPr>
            <a:r>
              <a:rPr lang="en-US" sz="2000" dirty="0" smtClean="0">
                <a:latin typeface="Cambria"/>
                <a:cs typeface="Cambria"/>
              </a:rPr>
              <a:t>  The dehumidifier must be plumbed to automatically drain the </a:t>
            </a:r>
          </a:p>
          <a:p>
            <a:r>
              <a:rPr lang="en-US" sz="2000" dirty="0">
                <a:latin typeface="Cambria"/>
                <a:cs typeface="Cambria"/>
              </a:rPr>
              <a:t> </a:t>
            </a:r>
            <a:r>
              <a:rPr lang="en-US" sz="2000" dirty="0" smtClean="0">
                <a:latin typeface="Cambria"/>
                <a:cs typeface="Cambria"/>
              </a:rPr>
              <a:t>       captured condensate away either by gravity, to a sump pump, or to      </a:t>
            </a:r>
          </a:p>
          <a:p>
            <a:r>
              <a:rPr lang="en-US" sz="2000" dirty="0" smtClean="0">
                <a:latin typeface="Cambria"/>
                <a:cs typeface="Cambria"/>
              </a:rPr>
              <a:t>        the air conditioner’s condensate pump.</a:t>
            </a:r>
            <a:endParaRPr lang="en-US" sz="2000" dirty="0">
              <a:latin typeface="Cambria"/>
              <a:cs typeface="Cambria"/>
            </a:endParaRPr>
          </a:p>
        </p:txBody>
      </p:sp>
      <p:pic>
        <p:nvPicPr>
          <p:cNvPr id="4" name="Picture 3"/>
          <p:cNvPicPr>
            <a:picLocks noChangeAspect="1"/>
          </p:cNvPicPr>
          <p:nvPr/>
        </p:nvPicPr>
        <p:blipFill>
          <a:blip r:embed="rId2"/>
          <a:stretch>
            <a:fillRect/>
          </a:stretch>
        </p:blipFill>
        <p:spPr>
          <a:xfrm>
            <a:off x="5138593" y="979714"/>
            <a:ext cx="2629573" cy="1969258"/>
          </a:xfrm>
          <a:prstGeom prst="rect">
            <a:avLst/>
          </a:prstGeom>
        </p:spPr>
      </p:pic>
      <p:pic>
        <p:nvPicPr>
          <p:cNvPr id="5" name="Picture 4"/>
          <p:cNvPicPr>
            <a:picLocks noChangeAspect="1"/>
          </p:cNvPicPr>
          <p:nvPr/>
        </p:nvPicPr>
        <p:blipFill>
          <a:blip r:embed="rId3"/>
          <a:stretch>
            <a:fillRect/>
          </a:stretch>
        </p:blipFill>
        <p:spPr>
          <a:xfrm>
            <a:off x="1329267" y="979714"/>
            <a:ext cx="2624666" cy="1969258"/>
          </a:xfrm>
          <a:prstGeom prst="rect">
            <a:avLst/>
          </a:prstGeom>
        </p:spPr>
      </p:pic>
    </p:spTree>
    <p:extLst>
      <p:ext uri="{BB962C8B-B14F-4D97-AF65-F5344CB8AC3E}">
        <p14:creationId xmlns:p14="http://schemas.microsoft.com/office/powerpoint/2010/main" val="864631434"/>
      </p:ext>
    </p:extLst>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98286" y="1348619"/>
            <a:ext cx="7541380" cy="2862322"/>
          </a:xfrm>
          <a:prstGeom prst="rect">
            <a:avLst/>
          </a:prstGeom>
          <a:noFill/>
        </p:spPr>
        <p:txBody>
          <a:bodyPr wrap="square" rtlCol="0">
            <a:spAutoFit/>
          </a:bodyPr>
          <a:lstStyle/>
          <a:p>
            <a:r>
              <a:rPr lang="en-US" sz="2000" dirty="0" smtClean="0"/>
              <a:t>“In my professional opinion, this is the superior approach to all the </a:t>
            </a:r>
          </a:p>
          <a:p>
            <a:r>
              <a:rPr lang="en-US" sz="2000" dirty="0" smtClean="0"/>
              <a:t>  options to provide ventilation in the southeastern U.S. because it </a:t>
            </a:r>
          </a:p>
          <a:p>
            <a:r>
              <a:rPr lang="en-US" sz="2000" dirty="0" smtClean="0"/>
              <a:t>  activates crawlspace conditioning based on moisture content </a:t>
            </a:r>
          </a:p>
          <a:p>
            <a:r>
              <a:rPr lang="en-US" sz="2000" dirty="0" smtClean="0"/>
              <a:t>  (Relative Humidity) instead of temperature.  Moisture control is the </a:t>
            </a:r>
          </a:p>
          <a:p>
            <a:r>
              <a:rPr lang="en-US" sz="2000" dirty="0" smtClean="0"/>
              <a:t>  primary purpose of conditioning a crawlspace; if the unvented </a:t>
            </a:r>
          </a:p>
          <a:p>
            <a:r>
              <a:rPr lang="en-US" sz="2000" dirty="0" smtClean="0"/>
              <a:t>  crawlspace walls are insulated as per code, the air temperature of the </a:t>
            </a:r>
          </a:p>
          <a:p>
            <a:r>
              <a:rPr lang="en-US" sz="2000" dirty="0" smtClean="0"/>
              <a:t>  crawlspace will likely be between the ground and the conditioned </a:t>
            </a:r>
          </a:p>
          <a:p>
            <a:r>
              <a:rPr lang="en-US" sz="2000" dirty="0" smtClean="0"/>
              <a:t>  living space above, typically between 60 – 70 degrees Fahrenheit </a:t>
            </a:r>
          </a:p>
          <a:p>
            <a:r>
              <a:rPr lang="en-US" sz="2000" dirty="0" smtClean="0"/>
              <a:t>  during a Georgia winter.”</a:t>
            </a:r>
            <a:endParaRPr lang="en-US" sz="2000" dirty="0"/>
          </a:p>
        </p:txBody>
      </p:sp>
      <p:sp>
        <p:nvSpPr>
          <p:cNvPr id="5" name="TextBox 4"/>
          <p:cNvSpPr txBox="1"/>
          <p:nvPr/>
        </p:nvSpPr>
        <p:spPr>
          <a:xfrm>
            <a:off x="743857" y="4711095"/>
            <a:ext cx="7486953" cy="369332"/>
          </a:xfrm>
          <a:prstGeom prst="rect">
            <a:avLst/>
          </a:prstGeom>
          <a:noFill/>
        </p:spPr>
        <p:txBody>
          <a:bodyPr wrap="square" rtlCol="0">
            <a:spAutoFit/>
          </a:bodyPr>
          <a:lstStyle/>
          <a:p>
            <a:pPr algn="ctr"/>
            <a:r>
              <a:rPr lang="en-US" dirty="0" smtClean="0"/>
              <a:t>Mike </a:t>
            </a:r>
            <a:r>
              <a:rPr lang="en-US" dirty="0" err="1" smtClean="0"/>
              <a:t>Barcik</a:t>
            </a:r>
            <a:r>
              <a:rPr lang="en-US" dirty="0" smtClean="0"/>
              <a:t>, Director of Technical Services, </a:t>
            </a:r>
            <a:r>
              <a:rPr lang="en-US" dirty="0" err="1" smtClean="0"/>
              <a:t>Southface</a:t>
            </a:r>
            <a:endParaRPr lang="en-US" dirty="0"/>
          </a:p>
        </p:txBody>
      </p:sp>
    </p:spTree>
    <p:extLst>
      <p:ext uri="{BB962C8B-B14F-4D97-AF65-F5344CB8AC3E}">
        <p14:creationId xmlns:p14="http://schemas.microsoft.com/office/powerpoint/2010/main" val="1620561249"/>
      </p:ext>
    </p:extLst>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5892" y="1022864"/>
            <a:ext cx="7798485" cy="4154983"/>
          </a:xfrm>
          <a:prstGeom prst="rect">
            <a:avLst/>
          </a:prstGeom>
          <a:noFill/>
        </p:spPr>
        <p:txBody>
          <a:bodyPr wrap="square" rtlCol="0">
            <a:spAutoFit/>
          </a:bodyPr>
          <a:lstStyle/>
          <a:p>
            <a:pPr lvl="1"/>
            <a:r>
              <a:rPr lang="en-US" sz="2000" dirty="0" smtClean="0">
                <a:latin typeface="Cambria"/>
                <a:cs typeface="Cambria"/>
              </a:rPr>
              <a:t>                                          </a:t>
            </a:r>
            <a:r>
              <a:rPr lang="en-US" sz="2400" b="1" dirty="0" smtClean="0">
                <a:latin typeface="Cambria"/>
                <a:cs typeface="Cambria"/>
              </a:rPr>
              <a:t>Option #3</a:t>
            </a:r>
            <a:endParaRPr lang="en-US" sz="2000" dirty="0" smtClean="0">
              <a:latin typeface="Cambria"/>
              <a:cs typeface="Cambria"/>
            </a:endParaRPr>
          </a:p>
          <a:p>
            <a:pPr lvl="1"/>
            <a:endParaRPr lang="en-US" sz="2000" dirty="0">
              <a:latin typeface="Cambria"/>
              <a:cs typeface="Cambria"/>
            </a:endParaRPr>
          </a:p>
          <a:p>
            <a:pPr lvl="1"/>
            <a:r>
              <a:rPr lang="en-US" sz="2000" dirty="0" smtClean="0">
                <a:latin typeface="Cambria"/>
                <a:cs typeface="Cambria"/>
              </a:rPr>
              <a:t>Exposed </a:t>
            </a:r>
            <a:r>
              <a:rPr lang="en-US" sz="2000" dirty="0">
                <a:latin typeface="Cambria"/>
                <a:cs typeface="Cambria"/>
              </a:rPr>
              <a:t>earth is covered with a continuous Class I vapor </a:t>
            </a:r>
            <a:r>
              <a:rPr lang="en-US" sz="2000" dirty="0" smtClean="0">
                <a:latin typeface="Cambria"/>
                <a:cs typeface="Cambria"/>
              </a:rPr>
              <a:t> retarder</a:t>
            </a:r>
            <a:r>
              <a:rPr lang="en-US" sz="2000" dirty="0">
                <a:latin typeface="Cambria"/>
                <a:cs typeface="Cambria"/>
              </a:rPr>
              <a:t>. Joints of the vapor retarder shall overlap by </a:t>
            </a:r>
            <a:r>
              <a:rPr lang="en-US" sz="2000" dirty="0" smtClean="0">
                <a:latin typeface="Cambria"/>
                <a:cs typeface="Cambria"/>
              </a:rPr>
              <a:t>6 inches</a:t>
            </a:r>
            <a:endParaRPr lang="en-US" sz="2000" dirty="0">
              <a:latin typeface="Cambria"/>
              <a:cs typeface="Cambria"/>
            </a:endParaRPr>
          </a:p>
          <a:p>
            <a:pPr marL="914400" lvl="1" indent="-457200"/>
            <a:r>
              <a:rPr lang="en-US" sz="2000" dirty="0" smtClean="0">
                <a:latin typeface="Cambria"/>
                <a:cs typeface="Cambria"/>
              </a:rPr>
              <a:t>(</a:t>
            </a:r>
            <a:r>
              <a:rPr lang="en-US" sz="2000" dirty="0">
                <a:latin typeface="Cambria"/>
                <a:cs typeface="Cambria"/>
              </a:rPr>
              <a:t>152 mm) and shall be sealed or taped. The </a:t>
            </a:r>
            <a:r>
              <a:rPr lang="en-US" sz="2000" dirty="0" smtClean="0">
                <a:latin typeface="Cambria"/>
                <a:cs typeface="Cambria"/>
              </a:rPr>
              <a:t>edges of the vapor </a:t>
            </a:r>
            <a:endParaRPr lang="en-US" sz="2000" dirty="0">
              <a:latin typeface="Cambria"/>
              <a:cs typeface="Cambria"/>
            </a:endParaRPr>
          </a:p>
          <a:p>
            <a:pPr marL="914400" lvl="1" indent="-457200"/>
            <a:r>
              <a:rPr lang="en-US" sz="2000" dirty="0" smtClean="0">
                <a:latin typeface="Cambria"/>
                <a:cs typeface="Cambria"/>
              </a:rPr>
              <a:t>retarder </a:t>
            </a:r>
            <a:r>
              <a:rPr lang="en-US" sz="2000" dirty="0">
                <a:latin typeface="Cambria"/>
                <a:cs typeface="Cambria"/>
              </a:rPr>
              <a:t>shall extend at least 6 inches (</a:t>
            </a:r>
            <a:r>
              <a:rPr lang="en-US" sz="2000" dirty="0" smtClean="0">
                <a:latin typeface="Cambria"/>
                <a:cs typeface="Cambria"/>
              </a:rPr>
              <a:t>152 mm) up the stem </a:t>
            </a:r>
            <a:endParaRPr lang="en-US" sz="2000" dirty="0">
              <a:latin typeface="Cambria"/>
              <a:cs typeface="Cambria"/>
            </a:endParaRPr>
          </a:p>
          <a:p>
            <a:pPr marL="914400" lvl="1" indent="-457200"/>
            <a:r>
              <a:rPr lang="en-US" sz="2000" dirty="0" smtClean="0">
                <a:latin typeface="Cambria"/>
                <a:cs typeface="Cambria"/>
              </a:rPr>
              <a:t>wall </a:t>
            </a:r>
            <a:r>
              <a:rPr lang="en-US" sz="2000" dirty="0">
                <a:latin typeface="Cambria"/>
                <a:cs typeface="Cambria"/>
              </a:rPr>
              <a:t>and shall be attached and </a:t>
            </a:r>
            <a:r>
              <a:rPr lang="en-US" sz="2000" dirty="0" smtClean="0">
                <a:latin typeface="Cambria"/>
                <a:cs typeface="Cambria"/>
              </a:rPr>
              <a:t>sealed to </a:t>
            </a:r>
            <a:r>
              <a:rPr lang="en-US" sz="2000" dirty="0">
                <a:latin typeface="Cambria"/>
                <a:cs typeface="Cambria"/>
              </a:rPr>
              <a:t>the stem </a:t>
            </a:r>
            <a:r>
              <a:rPr lang="en-US" sz="2000" dirty="0" smtClean="0">
                <a:latin typeface="Cambria"/>
                <a:cs typeface="Cambria"/>
              </a:rPr>
              <a:t>wall or</a:t>
            </a:r>
          </a:p>
          <a:p>
            <a:pPr marL="914400" lvl="1" indent="-457200"/>
            <a:r>
              <a:rPr lang="en-US" sz="2000" dirty="0" smtClean="0">
                <a:latin typeface="Cambria"/>
                <a:cs typeface="Cambria"/>
              </a:rPr>
              <a:t>insulation</a:t>
            </a:r>
            <a:endParaRPr lang="en-US" sz="2000" dirty="0">
              <a:latin typeface="Cambria"/>
              <a:cs typeface="Cambria"/>
            </a:endParaRPr>
          </a:p>
          <a:p>
            <a:pPr marL="914400" lvl="1" indent="-457200"/>
            <a:endParaRPr lang="en-US" sz="2000" u="sng" dirty="0">
              <a:solidFill>
                <a:srgbClr val="FF0000"/>
              </a:solidFill>
              <a:latin typeface="Cambria"/>
              <a:cs typeface="Cambria"/>
            </a:endParaRPr>
          </a:p>
          <a:p>
            <a:pPr marL="914400" lvl="1" indent="-457200"/>
            <a:r>
              <a:rPr lang="en-US" sz="2000" dirty="0" smtClean="0">
                <a:solidFill>
                  <a:srgbClr val="FF0000"/>
                </a:solidFill>
                <a:latin typeface="Cambria"/>
                <a:cs typeface="Cambria"/>
              </a:rPr>
              <a:t>                                                  </a:t>
            </a:r>
            <a:r>
              <a:rPr lang="en-US" sz="2000" b="1" u="sng" dirty="0" smtClean="0">
                <a:solidFill>
                  <a:srgbClr val="CD060D"/>
                </a:solidFill>
                <a:latin typeface="Cambria"/>
                <a:cs typeface="Cambria"/>
              </a:rPr>
              <a:t>and</a:t>
            </a:r>
          </a:p>
          <a:p>
            <a:pPr marL="914400" lvl="1" indent="-457200"/>
            <a:endParaRPr lang="en-US" sz="2000" u="sng" dirty="0" smtClean="0">
              <a:solidFill>
                <a:srgbClr val="FF0000"/>
              </a:solidFill>
              <a:latin typeface="Cambria"/>
              <a:cs typeface="Cambria"/>
            </a:endParaRPr>
          </a:p>
          <a:p>
            <a:pPr lvl="0">
              <a:defRPr/>
            </a:pPr>
            <a:r>
              <a:rPr lang="en-US" sz="2000" dirty="0" smtClean="0">
                <a:solidFill>
                  <a:prstClr val="black"/>
                </a:solidFill>
                <a:latin typeface="Cambria"/>
                <a:cs typeface="Cambria"/>
              </a:rPr>
              <a:t>        </a:t>
            </a:r>
            <a:r>
              <a:rPr lang="en-US" sz="2000" b="1" dirty="0">
                <a:latin typeface="Cambria"/>
                <a:cs typeface="Cambria"/>
              </a:rPr>
              <a:t>Plenum in existing structures</a:t>
            </a:r>
            <a:r>
              <a:rPr lang="en-US" sz="2000" dirty="0">
                <a:latin typeface="Cambria"/>
                <a:cs typeface="Cambria"/>
              </a:rPr>
              <a:t> complying with Section M1601.5, </a:t>
            </a:r>
            <a:br>
              <a:rPr lang="en-US" sz="2000" dirty="0">
                <a:latin typeface="Cambria"/>
                <a:cs typeface="Cambria"/>
              </a:rPr>
            </a:br>
            <a:r>
              <a:rPr lang="en-US" sz="2000" dirty="0">
                <a:latin typeface="Cambria"/>
                <a:cs typeface="Cambria"/>
              </a:rPr>
              <a:t>        </a:t>
            </a:r>
            <a:r>
              <a:rPr lang="en-US" sz="2000" dirty="0" smtClean="0">
                <a:latin typeface="Cambria"/>
                <a:cs typeface="Cambria"/>
              </a:rPr>
              <a:t>if </a:t>
            </a:r>
            <a:r>
              <a:rPr lang="en-US" sz="2000" dirty="0">
                <a:latin typeface="Cambria"/>
                <a:cs typeface="Cambria"/>
              </a:rPr>
              <a:t>under-floor space is used as a plenum.</a:t>
            </a:r>
            <a:endParaRPr lang="en-US" sz="2000" u="sng" dirty="0">
              <a:solidFill>
                <a:srgbClr val="FF0000"/>
              </a:solidFill>
              <a:latin typeface="Cambria"/>
              <a:cs typeface="Cambria"/>
            </a:endParaRPr>
          </a:p>
        </p:txBody>
      </p:sp>
    </p:spTree>
    <p:extLst>
      <p:ext uri="{BB962C8B-B14F-4D97-AF65-F5344CB8AC3E}">
        <p14:creationId xmlns:p14="http://schemas.microsoft.com/office/powerpoint/2010/main" val="3638074166"/>
      </p:ext>
    </p:extLst>
  </p:cSld>
  <p:clrMapOvr>
    <a:masterClrMapping/>
  </p:clrMapOvr>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901095"/>
            <a:ext cx="9095619" cy="461665"/>
          </a:xfrm>
          <a:prstGeom prst="rect">
            <a:avLst/>
          </a:prstGeom>
          <a:noFill/>
        </p:spPr>
        <p:txBody>
          <a:bodyPr wrap="square" rtlCol="0">
            <a:spAutoFit/>
          </a:bodyPr>
          <a:lstStyle/>
          <a:p>
            <a:pPr algn="ctr"/>
            <a:r>
              <a:rPr lang="en-US" sz="2400" b="1" dirty="0" smtClean="0">
                <a:latin typeface="Cambria"/>
                <a:cs typeface="Cambria"/>
              </a:rPr>
              <a:t>Option #3 – Plenum in existing structures</a:t>
            </a:r>
            <a:endParaRPr lang="en-US" sz="2400" b="1" dirty="0">
              <a:latin typeface="Cambria"/>
              <a:cs typeface="Cambria"/>
            </a:endParaRPr>
          </a:p>
        </p:txBody>
      </p:sp>
      <p:sp>
        <p:nvSpPr>
          <p:cNvPr id="3" name="TextBox 2"/>
          <p:cNvSpPr txBox="1"/>
          <p:nvPr/>
        </p:nvSpPr>
        <p:spPr>
          <a:xfrm>
            <a:off x="864810" y="2183190"/>
            <a:ext cx="7384142" cy="2246769"/>
          </a:xfrm>
          <a:prstGeom prst="rect">
            <a:avLst/>
          </a:prstGeom>
          <a:noFill/>
        </p:spPr>
        <p:txBody>
          <a:bodyPr wrap="square" rtlCol="0">
            <a:spAutoFit/>
          </a:bodyPr>
          <a:lstStyle/>
          <a:p>
            <a:r>
              <a:rPr lang="en-US" sz="2000" dirty="0" smtClean="0">
                <a:latin typeface="Cambria"/>
                <a:cs typeface="Cambria"/>
              </a:rPr>
              <a:t>“Option #3 should be avoided at all costs.  Using a crawlspace as a   </a:t>
            </a:r>
          </a:p>
          <a:p>
            <a:r>
              <a:rPr lang="en-US" sz="2000" dirty="0" smtClean="0">
                <a:latin typeface="Cambria"/>
                <a:cs typeface="Cambria"/>
              </a:rPr>
              <a:t>  plenum is even more risky than the common practice of using </a:t>
            </a:r>
          </a:p>
          <a:p>
            <a:r>
              <a:rPr lang="en-US" sz="2000" dirty="0" smtClean="0">
                <a:latin typeface="Cambria"/>
                <a:cs typeface="Cambria"/>
              </a:rPr>
              <a:t>  return air plenum spaces above drop ceilings in commercial </a:t>
            </a:r>
          </a:p>
          <a:p>
            <a:r>
              <a:rPr lang="en-US" sz="2000" dirty="0" smtClean="0">
                <a:latin typeface="Cambria"/>
                <a:cs typeface="Cambria"/>
              </a:rPr>
              <a:t>  buildings, a practice that commonly leads to moisture </a:t>
            </a:r>
          </a:p>
          <a:p>
            <a:r>
              <a:rPr lang="en-US" sz="2000" dirty="0" smtClean="0">
                <a:latin typeface="Cambria"/>
                <a:cs typeface="Cambria"/>
              </a:rPr>
              <a:t>  condensation and building failure.  Ducts should only be made of </a:t>
            </a:r>
          </a:p>
          <a:p>
            <a:r>
              <a:rPr lang="en-US" sz="2000" dirty="0" smtClean="0">
                <a:latin typeface="Cambria"/>
                <a:cs typeface="Cambria"/>
              </a:rPr>
              <a:t>  duct materials and not building construction materials such as </a:t>
            </a:r>
          </a:p>
          <a:p>
            <a:r>
              <a:rPr lang="en-US" sz="2000" dirty="0" smtClean="0">
                <a:latin typeface="Cambria"/>
                <a:cs typeface="Cambria"/>
              </a:rPr>
              <a:t>  wood, drywall, and masonry.”</a:t>
            </a:r>
            <a:endParaRPr lang="en-US" sz="2000" dirty="0">
              <a:latin typeface="Cambria"/>
              <a:cs typeface="Cambria"/>
            </a:endParaRPr>
          </a:p>
        </p:txBody>
      </p:sp>
      <p:sp>
        <p:nvSpPr>
          <p:cNvPr id="4" name="TextBox 3"/>
          <p:cNvSpPr txBox="1"/>
          <p:nvPr/>
        </p:nvSpPr>
        <p:spPr>
          <a:xfrm>
            <a:off x="864810" y="5079999"/>
            <a:ext cx="7384142" cy="369332"/>
          </a:xfrm>
          <a:prstGeom prst="rect">
            <a:avLst/>
          </a:prstGeom>
          <a:noFill/>
        </p:spPr>
        <p:txBody>
          <a:bodyPr wrap="square" rtlCol="0">
            <a:spAutoFit/>
          </a:bodyPr>
          <a:lstStyle/>
          <a:p>
            <a:pPr algn="ctr"/>
            <a:r>
              <a:rPr lang="en-US" dirty="0"/>
              <a:t>Mike </a:t>
            </a:r>
            <a:r>
              <a:rPr lang="en-US" dirty="0" err="1"/>
              <a:t>Barcik</a:t>
            </a:r>
            <a:r>
              <a:rPr lang="en-US" dirty="0"/>
              <a:t>, Director of Technical Services, </a:t>
            </a:r>
            <a:r>
              <a:rPr lang="en-US" dirty="0" err="1"/>
              <a:t>Southface</a:t>
            </a:r>
            <a:endParaRPr lang="en-US" dirty="0"/>
          </a:p>
        </p:txBody>
      </p:sp>
    </p:spTree>
    <p:extLst>
      <p:ext uri="{BB962C8B-B14F-4D97-AF65-F5344CB8AC3E}">
        <p14:creationId xmlns:p14="http://schemas.microsoft.com/office/powerpoint/2010/main" val="1550933732"/>
      </p:ext>
    </p:extLst>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bical Brown Rot.gif"/>
          <p:cNvPicPr>
            <a:picLocks noChangeAspect="1"/>
          </p:cNvPicPr>
          <p:nvPr/>
        </p:nvPicPr>
        <p:blipFill>
          <a:blip r:embed="rId2" cstate="print"/>
          <a:srcRect t="6667" r="12121"/>
          <a:stretch>
            <a:fillRect/>
          </a:stretch>
        </p:blipFill>
        <p:spPr>
          <a:xfrm>
            <a:off x="-1" y="21589"/>
            <a:ext cx="9144001" cy="6858000"/>
          </a:xfrm>
          <a:prstGeom prst="rect">
            <a:avLst/>
          </a:prstGeom>
        </p:spPr>
      </p:pic>
      <p:sp>
        <p:nvSpPr>
          <p:cNvPr id="4" name="TextBox 3"/>
          <p:cNvSpPr txBox="1"/>
          <p:nvPr/>
        </p:nvSpPr>
        <p:spPr>
          <a:xfrm>
            <a:off x="487404" y="2665759"/>
            <a:ext cx="8059353" cy="1569660"/>
          </a:xfrm>
          <a:prstGeom prst="rect">
            <a:avLst/>
          </a:prstGeom>
          <a:solidFill>
            <a:srgbClr val="FFFFFF"/>
          </a:solidFill>
        </p:spPr>
        <p:txBody>
          <a:bodyPr wrap="square" rtlCol="0">
            <a:spAutoFit/>
          </a:bodyPr>
          <a:lstStyle/>
          <a:p>
            <a:pPr algn="ctr"/>
            <a:endParaRPr lang="en-US" sz="2400" b="1" dirty="0" smtClean="0">
              <a:latin typeface="Cambria"/>
              <a:cs typeface="Cambria"/>
            </a:endParaRPr>
          </a:p>
          <a:p>
            <a:pPr algn="ctr"/>
            <a:r>
              <a:rPr lang="en-US" sz="2400" b="1" dirty="0" smtClean="0">
                <a:latin typeface="Cambria"/>
                <a:cs typeface="Cambria"/>
              </a:rPr>
              <a:t>Ventilation standards for the control or prevention of </a:t>
            </a:r>
          </a:p>
          <a:p>
            <a:pPr algn="ctr"/>
            <a:r>
              <a:rPr lang="en-US" sz="2400" b="1" dirty="0">
                <a:latin typeface="Cambria"/>
                <a:cs typeface="Cambria"/>
              </a:rPr>
              <a:t>w</a:t>
            </a:r>
            <a:r>
              <a:rPr lang="en-US" sz="2400" b="1" dirty="0" smtClean="0">
                <a:latin typeface="Cambria"/>
                <a:cs typeface="Cambria"/>
              </a:rPr>
              <a:t>ood destroying fungi in crawlspace structures</a:t>
            </a:r>
          </a:p>
          <a:p>
            <a:pPr algn="ctr"/>
            <a:endParaRPr lang="en-US" sz="2400" b="1" dirty="0">
              <a:latin typeface="Cambria"/>
              <a:cs typeface="Cambria"/>
            </a:endParaRPr>
          </a:p>
        </p:txBody>
      </p:sp>
    </p:spTree>
    <p:extLst>
      <p:ext uri="{BB962C8B-B14F-4D97-AF65-F5344CB8AC3E}">
        <p14:creationId xmlns:p14="http://schemas.microsoft.com/office/powerpoint/2010/main" val="2378301232"/>
      </p:ext>
    </p:extLst>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8617" y="226920"/>
            <a:ext cx="8717715" cy="5092095"/>
          </a:xfrm>
        </p:spPr>
        <p:txBody>
          <a:bodyPr>
            <a:normAutofit/>
          </a:bodyPr>
          <a:lstStyle/>
          <a:p>
            <a:pPr marL="0" indent="0">
              <a:buNone/>
            </a:pPr>
            <a:endParaRPr lang="en-US" sz="800" dirty="0" smtClean="0">
              <a:latin typeface="Cambria"/>
              <a:cs typeface="Cambria"/>
            </a:endParaRPr>
          </a:p>
          <a:p>
            <a:pPr>
              <a:buFont typeface="Wingdings" charset="2"/>
              <a:buChar char="Ø"/>
            </a:pPr>
            <a:r>
              <a:rPr lang="en-US" sz="2400" dirty="0" smtClean="0">
                <a:latin typeface="Cambria"/>
                <a:cs typeface="Cambria"/>
              </a:rPr>
              <a:t>  </a:t>
            </a:r>
            <a:r>
              <a:rPr lang="en-US" sz="2000" b="1" dirty="0" smtClean="0">
                <a:latin typeface="Cambria"/>
                <a:cs typeface="Cambria"/>
              </a:rPr>
              <a:t>Minimum </a:t>
            </a:r>
            <a:r>
              <a:rPr lang="en-US" sz="2000" b="1" dirty="0">
                <a:latin typeface="Cambria"/>
                <a:cs typeface="Cambria"/>
              </a:rPr>
              <a:t>adequate treatment for the control or prevention of </a:t>
            </a:r>
          </a:p>
          <a:p>
            <a:pPr marL="0" indent="0">
              <a:buNone/>
            </a:pPr>
            <a:r>
              <a:rPr lang="en-US" sz="2000" b="1" dirty="0">
                <a:latin typeface="Cambria"/>
                <a:cs typeface="Cambria"/>
              </a:rPr>
              <a:t>      </a:t>
            </a:r>
            <a:r>
              <a:rPr lang="en-US" sz="2000" b="1" dirty="0" smtClean="0">
                <a:latin typeface="Cambria"/>
                <a:cs typeface="Cambria"/>
              </a:rPr>
              <a:t>   wood </a:t>
            </a:r>
            <a:r>
              <a:rPr lang="en-US" sz="2000" b="1" dirty="0">
                <a:latin typeface="Cambria"/>
                <a:cs typeface="Cambria"/>
              </a:rPr>
              <a:t>destroying fungi in </a:t>
            </a:r>
            <a:r>
              <a:rPr lang="en-US" sz="2000" b="1" dirty="0" smtClean="0">
                <a:latin typeface="Cambria"/>
                <a:cs typeface="Cambria"/>
              </a:rPr>
              <a:t>crawlspace structures </a:t>
            </a:r>
            <a:endParaRPr lang="en-US" sz="2000" b="1" dirty="0">
              <a:latin typeface="Cambria"/>
              <a:cs typeface="Cambria"/>
            </a:endParaRPr>
          </a:p>
          <a:p>
            <a:pPr marL="0" indent="0">
              <a:buNone/>
            </a:pPr>
            <a:endParaRPr lang="en-US" sz="2400" dirty="0">
              <a:latin typeface="Cambria"/>
              <a:cs typeface="Cambria"/>
            </a:endParaRPr>
          </a:p>
          <a:p>
            <a:endParaRPr lang="en-US" sz="2400" dirty="0">
              <a:latin typeface="Cambria"/>
              <a:cs typeface="Cambria"/>
            </a:endParaRPr>
          </a:p>
        </p:txBody>
      </p:sp>
      <p:sp>
        <p:nvSpPr>
          <p:cNvPr id="4" name="Rectangle 3"/>
          <p:cNvSpPr/>
          <p:nvPr/>
        </p:nvSpPr>
        <p:spPr>
          <a:xfrm>
            <a:off x="1294191" y="3398760"/>
            <a:ext cx="4535714" cy="1542143"/>
          </a:xfrm>
          <a:prstGeom prst="rect">
            <a:avLst/>
          </a:prstGeom>
          <a:noFill/>
          <a:ln w="190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5829905" y="3398761"/>
            <a:ext cx="1439333" cy="1542143"/>
          </a:xfrm>
          <a:prstGeom prst="rect">
            <a:avLst/>
          </a:prstGeom>
          <a:solidFill>
            <a:srgbClr val="FFFFFF"/>
          </a:solid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solidFill>
                  <a:srgbClr val="000000"/>
                </a:solidFill>
                <a:latin typeface="Cambria"/>
                <a:cs typeface="Cambria"/>
              </a:rPr>
              <a:t>Carport</a:t>
            </a:r>
            <a:endParaRPr lang="en-US" sz="1200" b="1" dirty="0">
              <a:solidFill>
                <a:srgbClr val="000000"/>
              </a:solidFill>
              <a:latin typeface="Cambria"/>
              <a:cs typeface="Cambria"/>
            </a:endParaRPr>
          </a:p>
        </p:txBody>
      </p:sp>
      <p:sp>
        <p:nvSpPr>
          <p:cNvPr id="6" name="Rectangle 5"/>
          <p:cNvSpPr/>
          <p:nvPr/>
        </p:nvSpPr>
        <p:spPr>
          <a:xfrm>
            <a:off x="5829906" y="4940903"/>
            <a:ext cx="1439332" cy="1608667"/>
          </a:xfrm>
          <a:prstGeom prst="rect">
            <a:avLst/>
          </a:prstGeom>
          <a:solidFill>
            <a:srgbClr val="FFFFFF"/>
          </a:solid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solidFill>
                  <a:srgbClr val="000000"/>
                </a:solidFill>
                <a:latin typeface="Cambria"/>
                <a:cs typeface="Cambria"/>
              </a:rPr>
              <a:t>Driveway</a:t>
            </a:r>
            <a:endParaRPr lang="en-US" sz="1200" b="1" dirty="0">
              <a:solidFill>
                <a:srgbClr val="000000"/>
              </a:solidFill>
              <a:latin typeface="Cambria"/>
              <a:cs typeface="Cambria"/>
            </a:endParaRPr>
          </a:p>
        </p:txBody>
      </p:sp>
      <p:sp>
        <p:nvSpPr>
          <p:cNvPr id="8" name="TextBox 7"/>
          <p:cNvSpPr txBox="1"/>
          <p:nvPr/>
        </p:nvSpPr>
        <p:spPr>
          <a:xfrm>
            <a:off x="5696857" y="6488668"/>
            <a:ext cx="1741714" cy="369332"/>
          </a:xfrm>
          <a:prstGeom prst="rect">
            <a:avLst/>
          </a:prstGeom>
          <a:solidFill>
            <a:srgbClr val="FFFFFF"/>
          </a:solidFill>
          <a:ln>
            <a:solidFill>
              <a:srgbClr val="FFFFFF"/>
            </a:solidFill>
          </a:ln>
        </p:spPr>
        <p:txBody>
          <a:bodyPr wrap="square" rtlCol="0">
            <a:spAutoFit/>
          </a:bodyPr>
          <a:lstStyle/>
          <a:p>
            <a:endParaRPr lang="en-US" dirty="0"/>
          </a:p>
        </p:txBody>
      </p:sp>
      <p:sp>
        <p:nvSpPr>
          <p:cNvPr id="9" name="Rectangle 8"/>
          <p:cNvSpPr/>
          <p:nvPr/>
        </p:nvSpPr>
        <p:spPr>
          <a:xfrm>
            <a:off x="1348619" y="3447142"/>
            <a:ext cx="4414761" cy="1439333"/>
          </a:xfrm>
          <a:prstGeom prst="rect">
            <a:avLst/>
          </a:prstGeom>
          <a:solidFill>
            <a:srgbClr val="FFFFFF"/>
          </a:solidFill>
          <a:ln w="190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5829905" y="3447141"/>
            <a:ext cx="1390952" cy="1493761"/>
          </a:xfrm>
          <a:prstGeom prst="rect">
            <a:avLst/>
          </a:prstGeom>
          <a:no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3289904" y="4940899"/>
            <a:ext cx="556382" cy="266095"/>
          </a:xfrm>
          <a:prstGeom prst="rect">
            <a:avLst/>
          </a:prstGeom>
          <a:no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3356428" y="4940904"/>
            <a:ext cx="435429" cy="211667"/>
          </a:xfrm>
          <a:prstGeom prst="rect">
            <a:avLst/>
          </a:prstGeom>
          <a:no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b="1" dirty="0" smtClean="0">
                <a:solidFill>
                  <a:srgbClr val="000000"/>
                </a:solidFill>
                <a:latin typeface="Cambria"/>
                <a:cs typeface="Cambria"/>
              </a:rPr>
              <a:t>DFP</a:t>
            </a:r>
            <a:endParaRPr lang="en-US" sz="1000" b="1" dirty="0">
              <a:solidFill>
                <a:srgbClr val="000000"/>
              </a:solidFill>
              <a:latin typeface="Cambria"/>
              <a:cs typeface="Cambria"/>
            </a:endParaRPr>
          </a:p>
        </p:txBody>
      </p:sp>
      <p:sp>
        <p:nvSpPr>
          <p:cNvPr id="14" name="Rectangle 13"/>
          <p:cNvSpPr/>
          <p:nvPr/>
        </p:nvSpPr>
        <p:spPr>
          <a:xfrm>
            <a:off x="3459238" y="5211764"/>
            <a:ext cx="217714" cy="618141"/>
          </a:xfrm>
          <a:prstGeom prst="rect">
            <a:avLst/>
          </a:prstGeom>
          <a:solidFill>
            <a:srgbClr val="FFFFFF"/>
          </a:solidFill>
          <a:ln w="952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3459237" y="5826880"/>
            <a:ext cx="2370667" cy="175381"/>
          </a:xfrm>
          <a:prstGeom prst="rect">
            <a:avLst/>
          </a:prstGeom>
          <a:solidFill>
            <a:srgbClr val="FFFFFF"/>
          </a:solidFill>
          <a:ln w="952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TextBox 15"/>
          <p:cNvSpPr txBox="1"/>
          <p:nvPr/>
        </p:nvSpPr>
        <p:spPr>
          <a:xfrm>
            <a:off x="3459237" y="5719158"/>
            <a:ext cx="217715" cy="215444"/>
          </a:xfrm>
          <a:prstGeom prst="rect">
            <a:avLst/>
          </a:prstGeom>
          <a:solidFill>
            <a:srgbClr val="FFFFFF"/>
          </a:solidFill>
        </p:spPr>
        <p:txBody>
          <a:bodyPr wrap="square" rtlCol="0">
            <a:spAutoFit/>
          </a:bodyPr>
          <a:lstStyle/>
          <a:p>
            <a:endParaRPr lang="en-US" sz="800" dirty="0"/>
          </a:p>
        </p:txBody>
      </p:sp>
      <p:cxnSp>
        <p:nvCxnSpPr>
          <p:cNvPr id="18" name="Straight Connector 17"/>
          <p:cNvCxnSpPr/>
          <p:nvPr/>
        </p:nvCxnSpPr>
        <p:spPr>
          <a:xfrm>
            <a:off x="3459238" y="5211764"/>
            <a:ext cx="6048" cy="790497"/>
          </a:xfrm>
          <a:prstGeom prst="line">
            <a:avLst/>
          </a:prstGeom>
          <a:ln w="1905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a:stCxn id="16" idx="3"/>
          </p:cNvCxnSpPr>
          <p:nvPr/>
        </p:nvCxnSpPr>
        <p:spPr>
          <a:xfrm flipV="1">
            <a:off x="3676952" y="5211764"/>
            <a:ext cx="0" cy="615116"/>
          </a:xfrm>
          <a:prstGeom prst="line">
            <a:avLst/>
          </a:prstGeom>
          <a:ln w="1905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3465286" y="6002261"/>
            <a:ext cx="2370667" cy="0"/>
          </a:xfrm>
          <a:prstGeom prst="line">
            <a:avLst/>
          </a:prstGeom>
          <a:ln w="1905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3683001" y="5829905"/>
            <a:ext cx="2152952" cy="0"/>
          </a:xfrm>
          <a:prstGeom prst="line">
            <a:avLst/>
          </a:prstGeom>
          <a:ln w="1905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3791857" y="3241524"/>
            <a:ext cx="2044096" cy="604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H="1">
            <a:off x="1294191" y="3241524"/>
            <a:ext cx="1995713"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V="1">
            <a:off x="1124857" y="3398760"/>
            <a:ext cx="0" cy="53219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1124857" y="4311952"/>
            <a:ext cx="0" cy="62895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3356428" y="3103024"/>
            <a:ext cx="380332" cy="276999"/>
          </a:xfrm>
          <a:prstGeom prst="rect">
            <a:avLst/>
          </a:prstGeom>
          <a:noFill/>
        </p:spPr>
        <p:txBody>
          <a:bodyPr wrap="none" rtlCol="0">
            <a:spAutoFit/>
          </a:bodyPr>
          <a:lstStyle/>
          <a:p>
            <a:r>
              <a:rPr lang="en-US" sz="1200" b="1" dirty="0" smtClean="0">
                <a:solidFill>
                  <a:srgbClr val="000000"/>
                </a:solidFill>
              </a:rPr>
              <a:t>60’</a:t>
            </a:r>
            <a:endParaRPr lang="en-US" sz="1200" b="1" dirty="0">
              <a:solidFill>
                <a:srgbClr val="000000"/>
              </a:solidFill>
            </a:endParaRPr>
          </a:p>
        </p:txBody>
      </p:sp>
      <p:sp>
        <p:nvSpPr>
          <p:cNvPr id="37" name="TextBox 36"/>
          <p:cNvSpPr txBox="1"/>
          <p:nvPr/>
        </p:nvSpPr>
        <p:spPr>
          <a:xfrm>
            <a:off x="946993" y="3973286"/>
            <a:ext cx="486293" cy="276999"/>
          </a:xfrm>
          <a:prstGeom prst="rect">
            <a:avLst/>
          </a:prstGeom>
          <a:noFill/>
        </p:spPr>
        <p:txBody>
          <a:bodyPr wrap="square" rtlCol="0">
            <a:spAutoFit/>
          </a:bodyPr>
          <a:lstStyle/>
          <a:p>
            <a:r>
              <a:rPr lang="en-US" sz="1200" b="1" dirty="0" smtClean="0"/>
              <a:t>25’</a:t>
            </a:r>
            <a:endParaRPr lang="en-US" sz="1200" b="1" dirty="0"/>
          </a:p>
        </p:txBody>
      </p:sp>
      <p:sp>
        <p:nvSpPr>
          <p:cNvPr id="50" name="TextBox 49"/>
          <p:cNvSpPr txBox="1"/>
          <p:nvPr/>
        </p:nvSpPr>
        <p:spPr>
          <a:xfrm>
            <a:off x="7704667" y="5319015"/>
            <a:ext cx="982133" cy="276999"/>
          </a:xfrm>
          <a:prstGeom prst="rect">
            <a:avLst/>
          </a:prstGeom>
          <a:solidFill>
            <a:srgbClr val="FFFFFF"/>
          </a:solidFill>
          <a:ln>
            <a:solidFill>
              <a:schemeClr val="bg1"/>
            </a:solidFill>
          </a:ln>
        </p:spPr>
        <p:txBody>
          <a:bodyPr wrap="square" rtlCol="0">
            <a:spAutoFit/>
          </a:bodyPr>
          <a:lstStyle/>
          <a:p>
            <a:endParaRPr lang="en-US" sz="1200" dirty="0"/>
          </a:p>
        </p:txBody>
      </p:sp>
      <p:sp>
        <p:nvSpPr>
          <p:cNvPr id="51" name="TextBox 50"/>
          <p:cNvSpPr txBox="1"/>
          <p:nvPr/>
        </p:nvSpPr>
        <p:spPr>
          <a:xfrm>
            <a:off x="8303381" y="4976161"/>
            <a:ext cx="456809" cy="461665"/>
          </a:xfrm>
          <a:prstGeom prst="rect">
            <a:avLst/>
          </a:prstGeom>
          <a:solidFill>
            <a:srgbClr val="FFFFFF"/>
          </a:solidFill>
          <a:ln>
            <a:solidFill>
              <a:srgbClr val="FFFFFF"/>
            </a:solidFill>
          </a:ln>
        </p:spPr>
        <p:txBody>
          <a:bodyPr wrap="square" rtlCol="0">
            <a:spAutoFit/>
          </a:bodyPr>
          <a:lstStyle/>
          <a:p>
            <a:endParaRPr lang="en-US" sz="2400" dirty="0"/>
          </a:p>
        </p:txBody>
      </p:sp>
      <p:sp>
        <p:nvSpPr>
          <p:cNvPr id="32" name="Rectangle 31"/>
          <p:cNvSpPr/>
          <p:nvPr/>
        </p:nvSpPr>
        <p:spPr>
          <a:xfrm>
            <a:off x="1348618" y="3447142"/>
            <a:ext cx="4414761" cy="1429656"/>
          </a:xfrm>
          <a:prstGeom prst="rect">
            <a:avLst/>
          </a:prstGeom>
          <a:solidFill>
            <a:schemeClr val="accent6">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p:cNvSpPr/>
          <p:nvPr/>
        </p:nvSpPr>
        <p:spPr>
          <a:xfrm>
            <a:off x="3459238" y="5211764"/>
            <a:ext cx="223764" cy="48381"/>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p:nvPr/>
        </p:nvSpPr>
        <p:spPr>
          <a:xfrm>
            <a:off x="3453188" y="5260146"/>
            <a:ext cx="223764" cy="5887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p:cNvSpPr/>
          <p:nvPr/>
        </p:nvSpPr>
        <p:spPr>
          <a:xfrm>
            <a:off x="3467706" y="5319016"/>
            <a:ext cx="209246" cy="4838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TextBox 37"/>
          <p:cNvSpPr txBox="1"/>
          <p:nvPr/>
        </p:nvSpPr>
        <p:spPr>
          <a:xfrm>
            <a:off x="1499808" y="3538621"/>
            <a:ext cx="4154714" cy="1261884"/>
          </a:xfrm>
          <a:prstGeom prst="rect">
            <a:avLst/>
          </a:prstGeom>
          <a:solidFill>
            <a:srgbClr val="BDE4FF"/>
          </a:solidFill>
        </p:spPr>
        <p:txBody>
          <a:bodyPr wrap="square" rtlCol="0">
            <a:spAutoFit/>
          </a:bodyPr>
          <a:lstStyle/>
          <a:p>
            <a:endParaRPr lang="en-US" sz="800" b="1" dirty="0" smtClean="0"/>
          </a:p>
          <a:p>
            <a:endParaRPr lang="en-US" sz="800" b="1" dirty="0"/>
          </a:p>
          <a:p>
            <a:endParaRPr lang="en-US" sz="800" b="1" dirty="0" smtClean="0"/>
          </a:p>
          <a:p>
            <a:pPr marL="171450" indent="-171450">
              <a:buFont typeface="Arial"/>
              <a:buChar char="•"/>
            </a:pPr>
            <a:r>
              <a:rPr lang="en-US" sz="1000" b="1" dirty="0" smtClean="0"/>
              <a:t>Must have vapor barrier with at least 70% coverage of soil of crawl </a:t>
            </a:r>
          </a:p>
          <a:p>
            <a:endParaRPr lang="en-US" sz="800" b="1" dirty="0"/>
          </a:p>
          <a:p>
            <a:pPr marL="171450" indent="-171450">
              <a:buFont typeface="Arial"/>
              <a:buChar char="•"/>
            </a:pPr>
            <a:r>
              <a:rPr lang="en-US" sz="1000" b="1" dirty="0" smtClean="0"/>
              <a:t>Must have adequate ventilation (see above)</a:t>
            </a:r>
          </a:p>
          <a:p>
            <a:endParaRPr lang="en-US" sz="1600" b="1" dirty="0" smtClean="0"/>
          </a:p>
          <a:p>
            <a:endParaRPr lang="en-US" sz="800" b="1" dirty="0" smtClean="0"/>
          </a:p>
        </p:txBody>
      </p:sp>
      <p:sp>
        <p:nvSpPr>
          <p:cNvPr id="39" name="Rectangle 38"/>
          <p:cNvSpPr/>
          <p:nvPr/>
        </p:nvSpPr>
        <p:spPr>
          <a:xfrm>
            <a:off x="1401846" y="3370544"/>
            <a:ext cx="133048" cy="66527"/>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ectangle 39"/>
          <p:cNvSpPr/>
          <p:nvPr/>
        </p:nvSpPr>
        <p:spPr>
          <a:xfrm>
            <a:off x="5563809" y="3398760"/>
            <a:ext cx="133048" cy="66527"/>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Rectangle 40"/>
          <p:cNvSpPr/>
          <p:nvPr/>
        </p:nvSpPr>
        <p:spPr>
          <a:xfrm>
            <a:off x="1389392" y="4876798"/>
            <a:ext cx="133048" cy="66527"/>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ectangle 41"/>
          <p:cNvSpPr/>
          <p:nvPr/>
        </p:nvSpPr>
        <p:spPr>
          <a:xfrm>
            <a:off x="5587998" y="4876798"/>
            <a:ext cx="133048" cy="66527"/>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7269238" y="2783555"/>
            <a:ext cx="1874762" cy="2646878"/>
          </a:xfrm>
          <a:prstGeom prst="rect">
            <a:avLst/>
          </a:prstGeom>
          <a:noFill/>
        </p:spPr>
        <p:txBody>
          <a:bodyPr wrap="square" rtlCol="0">
            <a:spAutoFit/>
          </a:bodyPr>
          <a:lstStyle/>
          <a:p>
            <a:r>
              <a:rPr lang="en-US" sz="1200" b="1" dirty="0" smtClean="0">
                <a:latin typeface="Cambria"/>
                <a:cs typeface="Cambria"/>
              </a:rPr>
              <a:t>           </a:t>
            </a:r>
            <a:endParaRPr lang="en-US" sz="1000" b="1" dirty="0">
              <a:latin typeface="Cambria"/>
              <a:cs typeface="Cambria"/>
            </a:endParaRPr>
          </a:p>
          <a:p>
            <a:r>
              <a:rPr lang="en-US" sz="1000" b="1" dirty="0" smtClean="0">
                <a:latin typeface="Cambria"/>
                <a:cs typeface="Cambria"/>
              </a:rPr>
              <a:t> </a:t>
            </a:r>
            <a:r>
              <a:rPr lang="en-US" sz="1000" b="1" dirty="0" smtClean="0">
                <a:solidFill>
                  <a:srgbClr val="CD060D"/>
                </a:solidFill>
                <a:latin typeface="Cambria"/>
                <a:cs typeface="Cambria"/>
              </a:rPr>
              <a:t>1 sq. ft. ventilation per 150</a:t>
            </a:r>
          </a:p>
          <a:p>
            <a:r>
              <a:rPr lang="en-US" sz="1000" b="1" dirty="0" smtClean="0">
                <a:solidFill>
                  <a:srgbClr val="CD060D"/>
                </a:solidFill>
                <a:latin typeface="Cambria"/>
                <a:cs typeface="Cambria"/>
              </a:rPr>
              <a:t> sq. ft. if vapor barrier covers   </a:t>
            </a:r>
          </a:p>
          <a:p>
            <a:r>
              <a:rPr lang="en-US" sz="1000" b="1" dirty="0" smtClean="0">
                <a:solidFill>
                  <a:srgbClr val="CD060D"/>
                </a:solidFill>
                <a:latin typeface="Cambria"/>
                <a:cs typeface="Cambria"/>
              </a:rPr>
              <a:t>  at least 70% and less than   </a:t>
            </a:r>
          </a:p>
          <a:p>
            <a:r>
              <a:rPr lang="en-US" sz="1000" b="1" dirty="0" smtClean="0">
                <a:solidFill>
                  <a:srgbClr val="CD060D"/>
                </a:solidFill>
                <a:latin typeface="Cambria"/>
                <a:cs typeface="Cambria"/>
              </a:rPr>
              <a:t>  90% of the crawlspace soil </a:t>
            </a:r>
          </a:p>
          <a:p>
            <a:r>
              <a:rPr lang="en-US" sz="1000" b="1" dirty="0">
                <a:solidFill>
                  <a:srgbClr val="CD060D"/>
                </a:solidFill>
                <a:latin typeface="Cambria"/>
                <a:cs typeface="Cambria"/>
              </a:rPr>
              <a:t> </a:t>
            </a:r>
            <a:r>
              <a:rPr lang="en-US" sz="1000" b="1" dirty="0" smtClean="0">
                <a:solidFill>
                  <a:srgbClr val="CD060D"/>
                </a:solidFill>
                <a:latin typeface="Cambria"/>
                <a:cs typeface="Cambria"/>
              </a:rPr>
              <a:t>                     </a:t>
            </a:r>
          </a:p>
          <a:p>
            <a:endParaRPr lang="en-US" sz="1000" b="1" dirty="0">
              <a:latin typeface="Cambria"/>
              <a:cs typeface="Cambria"/>
            </a:endParaRPr>
          </a:p>
          <a:p>
            <a:r>
              <a:rPr lang="en-US" sz="1000" b="1" dirty="0" smtClean="0">
                <a:latin typeface="Cambria"/>
                <a:cs typeface="Cambria"/>
              </a:rPr>
              <a:t>                         60</a:t>
            </a:r>
            <a:r>
              <a:rPr lang="en-US" sz="1000" b="1" dirty="0">
                <a:latin typeface="Cambria"/>
                <a:cs typeface="Cambria"/>
              </a:rPr>
              <a:t>’</a:t>
            </a:r>
          </a:p>
          <a:p>
            <a:r>
              <a:rPr lang="en-US" sz="1000" b="1" dirty="0">
                <a:latin typeface="Cambria"/>
                <a:cs typeface="Cambria"/>
              </a:rPr>
              <a:t>                  </a:t>
            </a:r>
            <a:r>
              <a:rPr lang="en-US" sz="1000" b="1" u="sng" dirty="0">
                <a:latin typeface="Cambria"/>
                <a:cs typeface="Cambria"/>
              </a:rPr>
              <a:t> </a:t>
            </a:r>
            <a:r>
              <a:rPr lang="en-US" sz="1000" b="1" u="sng" dirty="0" smtClean="0">
                <a:latin typeface="Cambria"/>
                <a:cs typeface="Cambria"/>
              </a:rPr>
              <a:t>   X </a:t>
            </a:r>
            <a:r>
              <a:rPr lang="en-US" sz="1000" b="1" u="sng" dirty="0">
                <a:latin typeface="Cambria"/>
                <a:cs typeface="Cambria"/>
              </a:rPr>
              <a:t>25’</a:t>
            </a:r>
          </a:p>
          <a:p>
            <a:r>
              <a:rPr lang="en-US" sz="1000" b="1" dirty="0">
                <a:latin typeface="Cambria"/>
                <a:cs typeface="Cambria"/>
              </a:rPr>
              <a:t>                 </a:t>
            </a:r>
            <a:r>
              <a:rPr lang="en-US" sz="1000" b="1" dirty="0" smtClean="0">
                <a:latin typeface="Cambria"/>
                <a:cs typeface="Cambria"/>
              </a:rPr>
              <a:t>   1,500 </a:t>
            </a:r>
            <a:r>
              <a:rPr lang="en-US" sz="1000" b="1" dirty="0">
                <a:latin typeface="Cambria"/>
                <a:cs typeface="Cambria"/>
              </a:rPr>
              <a:t>sq. ft.</a:t>
            </a:r>
          </a:p>
          <a:p>
            <a:endParaRPr lang="en-US" sz="1000" b="1" dirty="0" smtClean="0">
              <a:latin typeface="Cambria"/>
              <a:cs typeface="Cambria"/>
            </a:endParaRPr>
          </a:p>
          <a:p>
            <a:endParaRPr lang="en-US" sz="1000" b="1" dirty="0">
              <a:latin typeface="Cambria"/>
              <a:cs typeface="Cambria"/>
            </a:endParaRPr>
          </a:p>
          <a:p>
            <a:endParaRPr lang="en-US" sz="1000" b="1" dirty="0" smtClean="0">
              <a:latin typeface="Cambria"/>
              <a:cs typeface="Cambria"/>
            </a:endParaRPr>
          </a:p>
          <a:p>
            <a:r>
              <a:rPr lang="en-US" sz="1000" b="1" dirty="0" smtClean="0">
                <a:latin typeface="Cambria"/>
                <a:cs typeface="Cambria"/>
              </a:rPr>
              <a:t>    150 sq. ft.    1,500 sq. ft. </a:t>
            </a:r>
          </a:p>
          <a:p>
            <a:endParaRPr lang="en-US" sz="1200" b="1" dirty="0">
              <a:latin typeface="Cambria"/>
              <a:cs typeface="Cambria"/>
            </a:endParaRPr>
          </a:p>
          <a:p>
            <a:endParaRPr lang="en-US" sz="1200" b="1" dirty="0" smtClean="0">
              <a:latin typeface="Cambria"/>
              <a:cs typeface="Cambria"/>
            </a:endParaRPr>
          </a:p>
        </p:txBody>
      </p:sp>
      <p:cxnSp>
        <p:nvCxnSpPr>
          <p:cNvPr id="19" name="Straight Connector 18"/>
          <p:cNvCxnSpPr/>
          <p:nvPr/>
        </p:nvCxnSpPr>
        <p:spPr>
          <a:xfrm>
            <a:off x="8084717" y="4818993"/>
            <a:ext cx="692740" cy="0"/>
          </a:xfrm>
          <a:prstGeom prst="line">
            <a:avLst/>
          </a:prstGeom>
          <a:ln w="127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8067131" y="5032765"/>
            <a:ext cx="234956" cy="1938992"/>
          </a:xfrm>
          <a:prstGeom prst="rect">
            <a:avLst/>
          </a:prstGeom>
          <a:solidFill>
            <a:schemeClr val="bg1"/>
          </a:solidFill>
          <a:ln>
            <a:solidFill>
              <a:schemeClr val="bg1"/>
            </a:solidFill>
          </a:ln>
        </p:spPr>
        <p:txBody>
          <a:bodyPr wrap="square" rtlCol="0">
            <a:spAutoFit/>
          </a:bodyPr>
          <a:lstStyle/>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a:p>
        </p:txBody>
      </p:sp>
      <p:sp>
        <p:nvSpPr>
          <p:cNvPr id="26" name="TextBox 25"/>
          <p:cNvSpPr txBox="1"/>
          <p:nvPr/>
        </p:nvSpPr>
        <p:spPr>
          <a:xfrm>
            <a:off x="7827014" y="4586590"/>
            <a:ext cx="1382818" cy="246221"/>
          </a:xfrm>
          <a:prstGeom prst="rect">
            <a:avLst/>
          </a:prstGeom>
          <a:noFill/>
        </p:spPr>
        <p:txBody>
          <a:bodyPr wrap="square" rtlCol="0">
            <a:spAutoFit/>
          </a:bodyPr>
          <a:lstStyle/>
          <a:p>
            <a:r>
              <a:rPr lang="en-US" sz="1000" b="1" dirty="0" smtClean="0"/>
              <a:t>    10 sq. ft. ventilation</a:t>
            </a:r>
            <a:endParaRPr lang="en-US" sz="1000" b="1" dirty="0"/>
          </a:p>
        </p:txBody>
      </p:sp>
      <p:sp>
        <p:nvSpPr>
          <p:cNvPr id="44" name="TextBox 43"/>
          <p:cNvSpPr txBox="1"/>
          <p:nvPr/>
        </p:nvSpPr>
        <p:spPr>
          <a:xfrm>
            <a:off x="7269238" y="5167341"/>
            <a:ext cx="1854467" cy="1938992"/>
          </a:xfrm>
          <a:prstGeom prst="rect">
            <a:avLst/>
          </a:prstGeom>
          <a:noFill/>
        </p:spPr>
        <p:txBody>
          <a:bodyPr wrap="square" rtlCol="0">
            <a:spAutoFit/>
          </a:bodyPr>
          <a:lstStyle/>
          <a:p>
            <a:r>
              <a:rPr lang="en-US" sz="1000" b="1" dirty="0" smtClean="0">
                <a:latin typeface="Cambria"/>
                <a:cs typeface="Cambria"/>
              </a:rPr>
              <a:t>If you use standard 8” x 16” vents:</a:t>
            </a:r>
          </a:p>
          <a:p>
            <a:r>
              <a:rPr lang="en-US" sz="1000" b="1" dirty="0">
                <a:latin typeface="Cambria"/>
                <a:cs typeface="Cambria"/>
              </a:rPr>
              <a:t> </a:t>
            </a:r>
            <a:r>
              <a:rPr lang="en-US" sz="1000" b="1" dirty="0" smtClean="0">
                <a:latin typeface="Cambria"/>
                <a:cs typeface="Cambria"/>
              </a:rPr>
              <a:t>             10 sq. ft. ventilation </a:t>
            </a:r>
            <a:endParaRPr lang="en-US" sz="1000" b="1" dirty="0">
              <a:latin typeface="Cambria"/>
              <a:cs typeface="Cambria"/>
            </a:endParaRPr>
          </a:p>
          <a:p>
            <a:r>
              <a:rPr lang="en-US" sz="1000" b="1" dirty="0" smtClean="0">
                <a:latin typeface="Cambria"/>
                <a:cs typeface="Cambria"/>
              </a:rPr>
              <a:t>        </a:t>
            </a:r>
            <a:r>
              <a:rPr lang="en-US" sz="1000" b="1" u="sng" dirty="0" smtClean="0">
                <a:latin typeface="Cambria"/>
                <a:cs typeface="Cambria"/>
              </a:rPr>
              <a:t>x 144</a:t>
            </a:r>
            <a:r>
              <a:rPr lang="en-US" sz="1000" b="1" dirty="0" smtClean="0">
                <a:latin typeface="Cambria"/>
                <a:cs typeface="Cambria"/>
              </a:rPr>
              <a:t> sq. in./ sq. ft.</a:t>
            </a:r>
          </a:p>
          <a:p>
            <a:r>
              <a:rPr lang="en-US" sz="1000" b="1" dirty="0">
                <a:latin typeface="Cambria"/>
                <a:cs typeface="Cambria"/>
              </a:rPr>
              <a:t> </a:t>
            </a:r>
            <a:r>
              <a:rPr lang="en-US" sz="1000" b="1" dirty="0" smtClean="0">
                <a:latin typeface="Cambria"/>
                <a:cs typeface="Cambria"/>
              </a:rPr>
              <a:t>       1,440 sq. in. ventilation</a:t>
            </a:r>
          </a:p>
          <a:p>
            <a:endParaRPr lang="en-US" sz="1000" b="1" dirty="0" smtClean="0">
              <a:latin typeface="Cambria"/>
              <a:cs typeface="Cambria"/>
            </a:endParaRPr>
          </a:p>
          <a:p>
            <a:endParaRPr lang="en-US" sz="1000" b="1" dirty="0">
              <a:latin typeface="Cambria"/>
              <a:cs typeface="Cambria"/>
            </a:endParaRPr>
          </a:p>
          <a:p>
            <a:r>
              <a:rPr lang="en-US" sz="1000" b="1" dirty="0" smtClean="0">
                <a:latin typeface="Cambria"/>
                <a:cs typeface="Cambria"/>
              </a:rPr>
              <a:t>    128 sq. in.      1,440 sq. in. per standard</a:t>
            </a:r>
          </a:p>
          <a:p>
            <a:r>
              <a:rPr lang="en-US" sz="1000" b="1" dirty="0">
                <a:latin typeface="Cambria"/>
                <a:cs typeface="Cambria"/>
              </a:rPr>
              <a:t> </a:t>
            </a:r>
            <a:r>
              <a:rPr lang="en-US" sz="1000" b="1" dirty="0" smtClean="0">
                <a:latin typeface="Cambria"/>
                <a:cs typeface="Cambria"/>
              </a:rPr>
              <a:t>       vent</a:t>
            </a:r>
          </a:p>
          <a:p>
            <a:endParaRPr lang="en-US" sz="1000" b="1" dirty="0">
              <a:latin typeface="Cambria"/>
              <a:cs typeface="Cambria"/>
            </a:endParaRPr>
          </a:p>
          <a:p>
            <a:r>
              <a:rPr lang="en-US" sz="1000" b="1" dirty="0" smtClean="0">
                <a:latin typeface="Cambria"/>
                <a:cs typeface="Cambria"/>
              </a:rPr>
              <a:t>  </a:t>
            </a:r>
            <a:endParaRPr lang="en-US" sz="1000" b="1" dirty="0">
              <a:latin typeface="Cambria"/>
              <a:cs typeface="Cambria"/>
            </a:endParaRPr>
          </a:p>
        </p:txBody>
      </p:sp>
      <p:cxnSp>
        <p:nvCxnSpPr>
          <p:cNvPr id="46" name="Straight Connector 45"/>
          <p:cNvCxnSpPr/>
          <p:nvPr/>
        </p:nvCxnSpPr>
        <p:spPr>
          <a:xfrm>
            <a:off x="8156676" y="6262021"/>
            <a:ext cx="747072" cy="6792"/>
          </a:xfrm>
          <a:prstGeom prst="line">
            <a:avLst/>
          </a:prstGeom>
          <a:ln w="127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48" name="TextBox 47"/>
          <p:cNvSpPr txBox="1"/>
          <p:nvPr/>
        </p:nvSpPr>
        <p:spPr>
          <a:xfrm>
            <a:off x="8163468" y="6057712"/>
            <a:ext cx="865692" cy="246221"/>
          </a:xfrm>
          <a:prstGeom prst="rect">
            <a:avLst/>
          </a:prstGeom>
          <a:noFill/>
        </p:spPr>
        <p:txBody>
          <a:bodyPr wrap="none" rtlCol="0">
            <a:spAutoFit/>
          </a:bodyPr>
          <a:lstStyle/>
          <a:p>
            <a:r>
              <a:rPr lang="en-US" sz="1000" b="1" dirty="0" smtClean="0">
                <a:latin typeface="Cambria"/>
                <a:cs typeface="Cambria"/>
              </a:rPr>
              <a:t>11.25 vents</a:t>
            </a:r>
            <a:endParaRPr lang="en-US" sz="1000" b="1" dirty="0">
              <a:latin typeface="Cambria"/>
              <a:cs typeface="Cambria"/>
            </a:endParaRPr>
          </a:p>
        </p:txBody>
      </p:sp>
      <p:sp>
        <p:nvSpPr>
          <p:cNvPr id="52" name="TextBox 51"/>
          <p:cNvSpPr txBox="1"/>
          <p:nvPr/>
        </p:nvSpPr>
        <p:spPr>
          <a:xfrm>
            <a:off x="8156675" y="6429225"/>
            <a:ext cx="184666" cy="369332"/>
          </a:xfrm>
          <a:prstGeom prst="rect">
            <a:avLst/>
          </a:prstGeom>
          <a:solidFill>
            <a:srgbClr val="FFFFFF"/>
          </a:solidFill>
          <a:ln>
            <a:solidFill>
              <a:srgbClr val="FFFFFF"/>
            </a:solidFill>
          </a:ln>
        </p:spPr>
        <p:txBody>
          <a:bodyPr wrap="none" rtlCol="0">
            <a:spAutoFit/>
          </a:bodyPr>
          <a:lstStyle/>
          <a:p>
            <a:endParaRPr lang="en-US" dirty="0"/>
          </a:p>
        </p:txBody>
      </p:sp>
      <p:sp>
        <p:nvSpPr>
          <p:cNvPr id="53" name="TextBox 52"/>
          <p:cNvSpPr txBox="1"/>
          <p:nvPr/>
        </p:nvSpPr>
        <p:spPr>
          <a:xfrm>
            <a:off x="597657" y="6121687"/>
            <a:ext cx="6024123" cy="584776"/>
          </a:xfrm>
          <a:prstGeom prst="rect">
            <a:avLst/>
          </a:prstGeom>
          <a:noFill/>
          <a:ln>
            <a:noFill/>
          </a:ln>
        </p:spPr>
        <p:txBody>
          <a:bodyPr wrap="square" rtlCol="0">
            <a:spAutoFit/>
          </a:bodyPr>
          <a:lstStyle/>
          <a:p>
            <a:pPr algn="ctr"/>
            <a:r>
              <a:rPr lang="en-US" sz="1600" b="1" dirty="0" smtClean="0">
                <a:solidFill>
                  <a:srgbClr val="CD060D"/>
                </a:solidFill>
                <a:latin typeface="Cambria"/>
                <a:cs typeface="Cambria"/>
              </a:rPr>
              <a:t>11.25 standard vents = 12 standard vents</a:t>
            </a:r>
          </a:p>
          <a:p>
            <a:pPr algn="ctr"/>
            <a:r>
              <a:rPr lang="en-US" sz="1600" b="1" dirty="0">
                <a:solidFill>
                  <a:srgbClr val="CD060D"/>
                </a:solidFill>
                <a:latin typeface="Cambria"/>
                <a:cs typeface="Cambria"/>
              </a:rPr>
              <a:t>w</a:t>
            </a:r>
            <a:r>
              <a:rPr lang="en-US" sz="1600" b="1" dirty="0" smtClean="0">
                <a:solidFill>
                  <a:srgbClr val="CD060D"/>
                </a:solidFill>
                <a:latin typeface="Cambria"/>
                <a:cs typeface="Cambria"/>
              </a:rPr>
              <a:t>ith 1 vent placed within 3’ of each outside corner </a:t>
            </a:r>
            <a:endParaRPr lang="en-US" sz="1600" b="1" dirty="0">
              <a:solidFill>
                <a:srgbClr val="CD060D"/>
              </a:solidFill>
              <a:latin typeface="Cambria"/>
              <a:cs typeface="Cambria"/>
            </a:endParaRPr>
          </a:p>
        </p:txBody>
      </p:sp>
      <p:sp>
        <p:nvSpPr>
          <p:cNvPr id="54" name="TextBox 53"/>
          <p:cNvSpPr txBox="1"/>
          <p:nvPr/>
        </p:nvSpPr>
        <p:spPr>
          <a:xfrm>
            <a:off x="5763379" y="6139769"/>
            <a:ext cx="1578307" cy="369332"/>
          </a:xfrm>
          <a:prstGeom prst="rect">
            <a:avLst/>
          </a:prstGeom>
          <a:solidFill>
            <a:srgbClr val="FFFFFF"/>
          </a:solidFill>
          <a:ln>
            <a:solidFill>
              <a:schemeClr val="bg1"/>
            </a:solidFill>
          </a:ln>
        </p:spPr>
        <p:txBody>
          <a:bodyPr wrap="square" rtlCol="0">
            <a:spAutoFit/>
          </a:bodyPr>
          <a:lstStyle/>
          <a:p>
            <a:endParaRPr lang="en-US" dirty="0"/>
          </a:p>
        </p:txBody>
      </p:sp>
      <p:sp>
        <p:nvSpPr>
          <p:cNvPr id="55" name="Rectangle 54"/>
          <p:cNvSpPr/>
          <p:nvPr/>
        </p:nvSpPr>
        <p:spPr>
          <a:xfrm>
            <a:off x="2651697" y="3394839"/>
            <a:ext cx="133048" cy="66527"/>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Rectangle 55"/>
          <p:cNvSpPr/>
          <p:nvPr/>
        </p:nvSpPr>
        <p:spPr>
          <a:xfrm>
            <a:off x="4219527" y="3380615"/>
            <a:ext cx="133048" cy="66527"/>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Rectangle 56"/>
          <p:cNvSpPr/>
          <p:nvPr/>
        </p:nvSpPr>
        <p:spPr>
          <a:xfrm>
            <a:off x="2651697" y="4876798"/>
            <a:ext cx="133048" cy="66527"/>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Rectangle 57"/>
          <p:cNvSpPr/>
          <p:nvPr/>
        </p:nvSpPr>
        <p:spPr>
          <a:xfrm>
            <a:off x="4219527" y="4874372"/>
            <a:ext cx="133048" cy="66527"/>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Rectangle 58"/>
          <p:cNvSpPr/>
          <p:nvPr/>
        </p:nvSpPr>
        <p:spPr>
          <a:xfrm flipH="1">
            <a:off x="1297580" y="3735614"/>
            <a:ext cx="48381" cy="99785"/>
          </a:xfrm>
          <a:prstGeom prst="rect">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Rectangle 59"/>
          <p:cNvSpPr/>
          <p:nvPr/>
        </p:nvSpPr>
        <p:spPr>
          <a:xfrm flipH="1">
            <a:off x="5763380" y="3784391"/>
            <a:ext cx="48381" cy="99785"/>
          </a:xfrm>
          <a:prstGeom prst="rect">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Rectangle 60"/>
          <p:cNvSpPr/>
          <p:nvPr/>
        </p:nvSpPr>
        <p:spPr>
          <a:xfrm flipH="1">
            <a:off x="1300238" y="4424564"/>
            <a:ext cx="48381" cy="99785"/>
          </a:xfrm>
          <a:prstGeom prst="rect">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Rectangle 61"/>
          <p:cNvSpPr/>
          <p:nvPr/>
        </p:nvSpPr>
        <p:spPr>
          <a:xfrm flipH="1">
            <a:off x="5763379" y="4435601"/>
            <a:ext cx="48381" cy="99785"/>
          </a:xfrm>
          <a:prstGeom prst="rect">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1300238" y="1321240"/>
            <a:ext cx="7218185" cy="1569660"/>
          </a:xfrm>
          <a:prstGeom prst="rect">
            <a:avLst/>
          </a:prstGeom>
          <a:noFill/>
        </p:spPr>
        <p:txBody>
          <a:bodyPr wrap="square" rtlCol="0">
            <a:spAutoFit/>
          </a:bodyPr>
          <a:lstStyle/>
          <a:p>
            <a:r>
              <a:rPr lang="en-US" sz="1200" dirty="0">
                <a:latin typeface="Cambria"/>
                <a:cs typeface="Cambria"/>
              </a:rPr>
              <a:t>(4) </a:t>
            </a:r>
            <a:r>
              <a:rPr lang="en-US" sz="1200" dirty="0" smtClean="0">
                <a:latin typeface="Cambria"/>
                <a:cs typeface="Cambria"/>
              </a:rPr>
              <a:t> Minimum </a:t>
            </a:r>
            <a:r>
              <a:rPr lang="en-US" sz="1200" dirty="0">
                <a:latin typeface="Cambria"/>
                <a:cs typeface="Cambria"/>
              </a:rPr>
              <a:t>adequate treatment for control or prevention of wood destroying fungi shall include </a:t>
            </a:r>
            <a:r>
              <a:rPr lang="en-US" sz="1200" dirty="0" smtClean="0">
                <a:latin typeface="Cambria"/>
                <a:cs typeface="Cambria"/>
              </a:rPr>
              <a:t> </a:t>
            </a:r>
          </a:p>
          <a:p>
            <a:r>
              <a:rPr lang="en-US" sz="1200" dirty="0" smtClean="0">
                <a:latin typeface="Cambria"/>
                <a:cs typeface="Cambria"/>
              </a:rPr>
              <a:t>        the </a:t>
            </a:r>
            <a:r>
              <a:rPr lang="en-US" sz="1200" dirty="0">
                <a:latin typeface="Cambria"/>
                <a:cs typeface="Cambria"/>
              </a:rPr>
              <a:t>following: </a:t>
            </a:r>
          </a:p>
          <a:p>
            <a:pPr marL="228600" indent="-228600">
              <a:buAutoNum type="alphaLcParenBoth"/>
            </a:pPr>
            <a:r>
              <a:rPr lang="en-US" sz="1200" dirty="0" smtClean="0">
                <a:latin typeface="Cambria"/>
                <a:cs typeface="Cambria"/>
              </a:rPr>
              <a:t>  When </a:t>
            </a:r>
            <a:r>
              <a:rPr lang="en-US" sz="1200" dirty="0">
                <a:latin typeface="Cambria"/>
                <a:cs typeface="Cambria"/>
              </a:rPr>
              <a:t>infestation is located in a crawl space, treatment shall include the installation of a </a:t>
            </a:r>
            <a:r>
              <a:rPr lang="en-US" sz="1200" dirty="0" smtClean="0">
                <a:latin typeface="Cambria"/>
                <a:cs typeface="Cambria"/>
              </a:rPr>
              <a:t> </a:t>
            </a:r>
          </a:p>
          <a:p>
            <a:r>
              <a:rPr lang="en-US" sz="1200" dirty="0" smtClean="0">
                <a:latin typeface="Cambria"/>
                <a:cs typeface="Cambria"/>
              </a:rPr>
              <a:t>        polyethylene </a:t>
            </a:r>
            <a:r>
              <a:rPr lang="en-US" sz="1200" dirty="0">
                <a:latin typeface="Cambria"/>
                <a:cs typeface="Cambria"/>
              </a:rPr>
              <a:t>or other water impervious vapor barrier to at least seventy (70) percent of the </a:t>
            </a:r>
            <a:endParaRPr lang="en-US" sz="1200" dirty="0" smtClean="0">
              <a:latin typeface="Cambria"/>
              <a:cs typeface="Cambria"/>
            </a:endParaRPr>
          </a:p>
          <a:p>
            <a:r>
              <a:rPr lang="en-US" sz="1200" dirty="0" smtClean="0">
                <a:latin typeface="Cambria"/>
                <a:cs typeface="Cambria"/>
              </a:rPr>
              <a:t>        exposed </a:t>
            </a:r>
            <a:r>
              <a:rPr lang="en-US" sz="1200" dirty="0">
                <a:latin typeface="Cambria"/>
                <a:cs typeface="Cambria"/>
              </a:rPr>
              <a:t>soil surface in the enclosed space and ensure that ventilation of the under-floor space </a:t>
            </a:r>
            <a:endParaRPr lang="en-US" sz="1200" dirty="0" smtClean="0">
              <a:latin typeface="Cambria"/>
              <a:cs typeface="Cambria"/>
            </a:endParaRPr>
          </a:p>
          <a:p>
            <a:r>
              <a:rPr lang="en-US" sz="1200" dirty="0" smtClean="0">
                <a:latin typeface="Cambria"/>
                <a:cs typeface="Cambria"/>
              </a:rPr>
              <a:t>        between </a:t>
            </a:r>
            <a:r>
              <a:rPr lang="en-US" sz="1200" dirty="0">
                <a:latin typeface="Cambria"/>
                <a:cs typeface="Cambria"/>
              </a:rPr>
              <a:t>the bottom of the floor joists and earth meets the current requirements of the </a:t>
            </a:r>
            <a:endParaRPr lang="en-US" sz="1200" dirty="0" smtClean="0">
              <a:latin typeface="Cambria"/>
              <a:cs typeface="Cambria"/>
            </a:endParaRPr>
          </a:p>
          <a:p>
            <a:r>
              <a:rPr lang="en-US" sz="1200" dirty="0" smtClean="0">
                <a:latin typeface="Cambria"/>
                <a:cs typeface="Cambria"/>
              </a:rPr>
              <a:t>        International </a:t>
            </a:r>
            <a:r>
              <a:rPr lang="en-US" sz="1200" dirty="0">
                <a:latin typeface="Cambria"/>
                <a:cs typeface="Cambria"/>
              </a:rPr>
              <a:t>Residential Building Code, the latest edition as adopted and amended by the </a:t>
            </a:r>
            <a:endParaRPr lang="en-US" sz="1200" dirty="0" smtClean="0">
              <a:latin typeface="Cambria"/>
              <a:cs typeface="Cambria"/>
            </a:endParaRPr>
          </a:p>
          <a:p>
            <a:r>
              <a:rPr lang="en-US" sz="1200" dirty="0" smtClean="0">
                <a:latin typeface="Cambria"/>
                <a:cs typeface="Cambria"/>
              </a:rPr>
              <a:t>        Georgia </a:t>
            </a:r>
            <a:r>
              <a:rPr lang="en-US" sz="1200" dirty="0">
                <a:latin typeface="Cambria"/>
                <a:cs typeface="Cambria"/>
              </a:rPr>
              <a:t>Department of Community Affairs. </a:t>
            </a:r>
          </a:p>
        </p:txBody>
      </p:sp>
      <p:sp>
        <p:nvSpPr>
          <p:cNvPr id="63" name="TextBox 62"/>
          <p:cNvSpPr txBox="1"/>
          <p:nvPr/>
        </p:nvSpPr>
        <p:spPr>
          <a:xfrm>
            <a:off x="888442" y="93289"/>
            <a:ext cx="7413645" cy="400110"/>
          </a:xfrm>
          <a:prstGeom prst="rect">
            <a:avLst/>
          </a:prstGeom>
          <a:noFill/>
        </p:spPr>
        <p:txBody>
          <a:bodyPr wrap="square" rtlCol="0">
            <a:spAutoFit/>
          </a:bodyPr>
          <a:lstStyle/>
          <a:p>
            <a:pPr algn="ctr"/>
            <a:r>
              <a:rPr lang="en-US" sz="2000" b="1" dirty="0" smtClean="0">
                <a:solidFill>
                  <a:srgbClr val="CD060D"/>
                </a:solidFill>
                <a:latin typeface="Cambria"/>
                <a:cs typeface="Cambria"/>
              </a:rPr>
              <a:t>Present history </a:t>
            </a:r>
            <a:r>
              <a:rPr lang="en-US" sz="2000" b="1" dirty="0">
                <a:solidFill>
                  <a:srgbClr val="CD060D"/>
                </a:solidFill>
                <a:latin typeface="Cambria"/>
                <a:cs typeface="Cambria"/>
              </a:rPr>
              <a:t>(04/01/2014 – Present)</a:t>
            </a:r>
          </a:p>
        </p:txBody>
      </p:sp>
      <p:sp>
        <p:nvSpPr>
          <p:cNvPr id="2" name="TextBox 1"/>
          <p:cNvSpPr txBox="1"/>
          <p:nvPr/>
        </p:nvSpPr>
        <p:spPr>
          <a:xfrm>
            <a:off x="888443" y="1367827"/>
            <a:ext cx="7413644" cy="1446550"/>
          </a:xfrm>
          <a:prstGeom prst="rect">
            <a:avLst/>
          </a:prstGeom>
          <a:solidFill>
            <a:srgbClr val="FFFFFF"/>
          </a:solidFill>
          <a:ln w="28575" cmpd="sng">
            <a:solidFill>
              <a:srgbClr val="CD060D"/>
            </a:solidFill>
          </a:ln>
        </p:spPr>
        <p:txBody>
          <a:bodyPr wrap="square" rtlCol="0">
            <a:spAutoFit/>
          </a:bodyPr>
          <a:lstStyle/>
          <a:p>
            <a:pPr algn="ctr"/>
            <a:endParaRPr lang="en-US" sz="800" b="1" dirty="0" smtClean="0">
              <a:solidFill>
                <a:srgbClr val="CD060D"/>
              </a:solidFill>
              <a:latin typeface="Cambria"/>
              <a:cs typeface="Cambria"/>
            </a:endParaRPr>
          </a:p>
          <a:p>
            <a:pPr algn="ctr"/>
            <a:r>
              <a:rPr lang="en-US" b="1" dirty="0" smtClean="0">
                <a:solidFill>
                  <a:srgbClr val="CD060D"/>
                </a:solidFill>
                <a:latin typeface="Cambria"/>
                <a:cs typeface="Cambria"/>
              </a:rPr>
              <a:t>Option 1</a:t>
            </a:r>
            <a:endParaRPr lang="en-US" b="1" dirty="0">
              <a:solidFill>
                <a:srgbClr val="CD060D"/>
              </a:solidFill>
              <a:latin typeface="Cambria"/>
              <a:cs typeface="Cambria"/>
            </a:endParaRPr>
          </a:p>
          <a:p>
            <a:pPr algn="ctr"/>
            <a:r>
              <a:rPr lang="en-US" b="1" dirty="0" smtClean="0">
                <a:latin typeface="Cambria"/>
                <a:cs typeface="Cambria"/>
              </a:rPr>
              <a:t>In </a:t>
            </a:r>
            <a:r>
              <a:rPr lang="en-US" b="1" dirty="0">
                <a:latin typeface="Cambria"/>
                <a:cs typeface="Cambria"/>
              </a:rPr>
              <a:t>this </a:t>
            </a:r>
            <a:r>
              <a:rPr lang="en-US" b="1" dirty="0" smtClean="0">
                <a:latin typeface="Cambria"/>
                <a:cs typeface="Cambria"/>
              </a:rPr>
              <a:t>example. </a:t>
            </a:r>
            <a:r>
              <a:rPr lang="en-US" b="1" dirty="0">
                <a:latin typeface="Cambria"/>
                <a:cs typeface="Cambria"/>
              </a:rPr>
              <a:t>there is at least 70% coverage of the soil by a Class 1 vapor barrier, but less than 90% coverage of the soil. </a:t>
            </a:r>
          </a:p>
          <a:p>
            <a:r>
              <a:rPr lang="en-US" b="1" dirty="0">
                <a:latin typeface="Cambria"/>
                <a:cs typeface="Cambria"/>
              </a:rPr>
              <a:t>and at least 1 sq. ft. of ventilation per 150 sq. ft. of crawlspace </a:t>
            </a:r>
            <a:r>
              <a:rPr lang="en-US" b="1" dirty="0" smtClean="0">
                <a:latin typeface="Cambria"/>
                <a:cs typeface="Cambria"/>
              </a:rPr>
              <a:t>soil</a:t>
            </a:r>
          </a:p>
          <a:p>
            <a:endParaRPr lang="en-US" sz="800" b="1" dirty="0">
              <a:latin typeface="Cambria"/>
              <a:cs typeface="Cambria"/>
            </a:endParaRPr>
          </a:p>
        </p:txBody>
      </p:sp>
      <p:sp>
        <p:nvSpPr>
          <p:cNvPr id="17" name="Rectangle 16"/>
          <p:cNvSpPr/>
          <p:nvPr/>
        </p:nvSpPr>
        <p:spPr>
          <a:xfrm>
            <a:off x="296334" y="5430433"/>
            <a:ext cx="1003904" cy="707886"/>
          </a:xfrm>
          <a:prstGeom prst="rect">
            <a:avLst/>
          </a:prstGeom>
        </p:spPr>
        <p:txBody>
          <a:bodyPr wrap="square">
            <a:spAutoFit/>
          </a:bodyPr>
          <a:lstStyle/>
          <a:p>
            <a:r>
              <a:rPr lang="en-US" sz="1000" b="1" dirty="0" smtClean="0"/>
              <a:t>   1,500 </a:t>
            </a:r>
            <a:r>
              <a:rPr lang="en-US" sz="1000" b="1" dirty="0"/>
              <a:t>sq. ft.</a:t>
            </a:r>
          </a:p>
          <a:p>
            <a:r>
              <a:rPr lang="en-US" sz="1000" b="1" dirty="0"/>
              <a:t>    </a:t>
            </a:r>
            <a:r>
              <a:rPr lang="en-US" sz="1000" b="1" u="sng" dirty="0"/>
              <a:t>x   70%</a:t>
            </a:r>
          </a:p>
          <a:p>
            <a:r>
              <a:rPr lang="en-US" sz="1000" b="1" dirty="0"/>
              <a:t>    1,050 sq. ft.</a:t>
            </a:r>
          </a:p>
          <a:p>
            <a:r>
              <a:rPr lang="en-US" sz="1000" b="1" dirty="0"/>
              <a:t>   poly needed</a:t>
            </a:r>
          </a:p>
        </p:txBody>
      </p:sp>
      <p:sp>
        <p:nvSpPr>
          <p:cNvPr id="64" name="Rectangle 63"/>
          <p:cNvSpPr/>
          <p:nvPr/>
        </p:nvSpPr>
        <p:spPr>
          <a:xfrm>
            <a:off x="1540942" y="5547633"/>
            <a:ext cx="133048" cy="48381"/>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1673990" y="5437826"/>
            <a:ext cx="1511714" cy="246221"/>
          </a:xfrm>
          <a:prstGeom prst="rect">
            <a:avLst/>
          </a:prstGeom>
        </p:spPr>
        <p:txBody>
          <a:bodyPr wrap="none">
            <a:spAutoFit/>
          </a:bodyPr>
          <a:lstStyle/>
          <a:p>
            <a:r>
              <a:rPr lang="en-US" sz="1000" b="1" dirty="0"/>
              <a:t>= standard vent (8” x 16”</a:t>
            </a:r>
            <a:endParaRPr lang="en-US" sz="1000" dirty="0"/>
          </a:p>
        </p:txBody>
      </p:sp>
      <p:cxnSp>
        <p:nvCxnSpPr>
          <p:cNvPr id="66" name="Straight Connector 65"/>
          <p:cNvCxnSpPr/>
          <p:nvPr/>
        </p:nvCxnSpPr>
        <p:spPr>
          <a:xfrm flipV="1">
            <a:off x="8084717" y="4818993"/>
            <a:ext cx="0" cy="157168"/>
          </a:xfrm>
          <a:prstGeom prst="line">
            <a:avLst/>
          </a:prstGeom>
          <a:ln w="127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flipH="1" flipV="1">
            <a:off x="8156675" y="6262021"/>
            <a:ext cx="1" cy="167204"/>
          </a:xfrm>
          <a:prstGeom prst="line">
            <a:avLst/>
          </a:prstGeom>
          <a:ln w="12700" cmpd="sng">
            <a:solidFill>
              <a:srgbClr val="00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276857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
                                            <p:txEl>
                                              <p:pRg st="13" end="1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6">
                                            <p:txEl>
                                              <p:pRg st="0" end="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44">
                                            <p:txEl>
                                              <p:pRg st="0" end="0"/>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4">
                                            <p:txEl>
                                              <p:pRg st="1" end="1"/>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44">
                                            <p:txEl>
                                              <p:pRg st="2" end="2"/>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44">
                                            <p:txEl>
                                              <p:pRg st="3" end="3"/>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4">
                                            <p:txEl>
                                              <p:pRg st="6" end="6"/>
                                            </p:txEl>
                                          </p:spTgt>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44">
                                            <p:txEl>
                                              <p:pRg st="7" end="7"/>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46"/>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68"/>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48">
                                            <p:txEl>
                                              <p:pRg st="0" end="0"/>
                                            </p:txEl>
                                          </p:spTgt>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53"/>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39"/>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40"/>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41"/>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42"/>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grpId="0" nodeType="clickEffect">
                                  <p:stCondLst>
                                    <p:cond delay="0"/>
                                  </p:stCondLst>
                                  <p:childTnLst>
                                    <p:set>
                                      <p:cBhvr>
                                        <p:cTn id="92" dur="1" fill="hold">
                                          <p:stCondLst>
                                            <p:cond delay="0"/>
                                          </p:stCondLst>
                                        </p:cTn>
                                        <p:tgtEl>
                                          <p:spTgt spid="55"/>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56"/>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grpId="0" nodeType="clickEffect">
                                  <p:stCondLst>
                                    <p:cond delay="0"/>
                                  </p:stCondLst>
                                  <p:childTnLst>
                                    <p:set>
                                      <p:cBhvr>
                                        <p:cTn id="100" dur="1" fill="hold">
                                          <p:stCondLst>
                                            <p:cond delay="0"/>
                                          </p:stCondLst>
                                        </p:cTn>
                                        <p:tgtEl>
                                          <p:spTgt spid="57"/>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grpId="0" nodeType="clickEffect">
                                  <p:stCondLst>
                                    <p:cond delay="0"/>
                                  </p:stCondLst>
                                  <p:childTnLst>
                                    <p:set>
                                      <p:cBhvr>
                                        <p:cTn id="104" dur="1" fill="hold">
                                          <p:stCondLst>
                                            <p:cond delay="0"/>
                                          </p:stCondLst>
                                        </p:cTn>
                                        <p:tgtEl>
                                          <p:spTgt spid="58"/>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grpId="0" nodeType="clickEffect">
                                  <p:stCondLst>
                                    <p:cond delay="0"/>
                                  </p:stCondLst>
                                  <p:childTnLst>
                                    <p:set>
                                      <p:cBhvr>
                                        <p:cTn id="108" dur="1" fill="hold">
                                          <p:stCondLst>
                                            <p:cond delay="0"/>
                                          </p:stCondLst>
                                        </p:cTn>
                                        <p:tgtEl>
                                          <p:spTgt spid="59"/>
                                        </p:tgtEl>
                                        <p:attrNameLst>
                                          <p:attrName>style.visibility</p:attrName>
                                        </p:attrNameLst>
                                      </p:cBhvr>
                                      <p:to>
                                        <p:strVal val="visible"/>
                                      </p:to>
                                    </p:se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grpId="0" nodeType="clickEffect">
                                  <p:stCondLst>
                                    <p:cond delay="0"/>
                                  </p:stCondLst>
                                  <p:childTnLst>
                                    <p:set>
                                      <p:cBhvr>
                                        <p:cTn id="112" dur="1" fill="hold">
                                          <p:stCondLst>
                                            <p:cond delay="0"/>
                                          </p:stCondLst>
                                        </p:cTn>
                                        <p:tgtEl>
                                          <p:spTgt spid="60"/>
                                        </p:tgtEl>
                                        <p:attrNameLst>
                                          <p:attrName>style.visibility</p:attrName>
                                        </p:attrNameLst>
                                      </p:cBhvr>
                                      <p:to>
                                        <p:strVal val="visible"/>
                                      </p:to>
                                    </p:set>
                                  </p:childTnLst>
                                </p:cTn>
                              </p:par>
                            </p:childTnLst>
                          </p:cTn>
                        </p:par>
                      </p:childTnLst>
                    </p:cTn>
                  </p:par>
                  <p:par>
                    <p:cTn id="113" fill="hold">
                      <p:stCondLst>
                        <p:cond delay="indefinite"/>
                      </p:stCondLst>
                      <p:childTnLst>
                        <p:par>
                          <p:cTn id="114" fill="hold">
                            <p:stCondLst>
                              <p:cond delay="0"/>
                            </p:stCondLst>
                            <p:childTnLst>
                              <p:par>
                                <p:cTn id="115" presetID="1" presetClass="entr" presetSubtype="0" fill="hold" grpId="0" nodeType="clickEffect">
                                  <p:stCondLst>
                                    <p:cond delay="0"/>
                                  </p:stCondLst>
                                  <p:childTnLst>
                                    <p:set>
                                      <p:cBhvr>
                                        <p:cTn id="116" dur="1" fill="hold">
                                          <p:stCondLst>
                                            <p:cond delay="0"/>
                                          </p:stCondLst>
                                        </p:cTn>
                                        <p:tgtEl>
                                          <p:spTgt spid="61"/>
                                        </p:tgtEl>
                                        <p:attrNameLst>
                                          <p:attrName>style.visibility</p:attrName>
                                        </p:attrNameLst>
                                      </p:cBhvr>
                                      <p:to>
                                        <p:strVal val="visible"/>
                                      </p:to>
                                    </p:set>
                                  </p:childTnLst>
                                </p:cTn>
                              </p:par>
                            </p:childTnLst>
                          </p:cTn>
                        </p:par>
                      </p:childTnLst>
                    </p:cTn>
                  </p:par>
                  <p:par>
                    <p:cTn id="117" fill="hold">
                      <p:stCondLst>
                        <p:cond delay="indefinite"/>
                      </p:stCondLst>
                      <p:childTnLst>
                        <p:par>
                          <p:cTn id="118" fill="hold">
                            <p:stCondLst>
                              <p:cond delay="0"/>
                            </p:stCondLst>
                            <p:childTnLst>
                              <p:par>
                                <p:cTn id="119" presetID="1" presetClass="entr" presetSubtype="0" fill="hold" grpId="0" nodeType="clickEffect">
                                  <p:stCondLst>
                                    <p:cond delay="0"/>
                                  </p:stCondLst>
                                  <p:childTnLst>
                                    <p:set>
                                      <p:cBhvr>
                                        <p:cTn id="120" dur="1" fill="hold">
                                          <p:stCondLst>
                                            <p:cond delay="0"/>
                                          </p:stCondLst>
                                        </p:cTn>
                                        <p:tgtEl>
                                          <p:spTgt spid="62"/>
                                        </p:tgtEl>
                                        <p:attrNameLst>
                                          <p:attrName>style.visibility</p:attrName>
                                        </p:attrNameLst>
                                      </p:cBhvr>
                                      <p:to>
                                        <p:strVal val="visible"/>
                                      </p:to>
                                    </p:set>
                                  </p:childTnLst>
                                </p:cTn>
                              </p:par>
                            </p:childTnLst>
                          </p:cTn>
                        </p:par>
                      </p:childTnLst>
                    </p:cTn>
                  </p:par>
                  <p:par>
                    <p:cTn id="121" fill="hold">
                      <p:stCondLst>
                        <p:cond delay="indefinite"/>
                      </p:stCondLst>
                      <p:childTnLst>
                        <p:par>
                          <p:cTn id="122" fill="hold">
                            <p:stCondLst>
                              <p:cond delay="0"/>
                            </p:stCondLst>
                            <p:childTnLst>
                              <p:par>
                                <p:cTn id="123" presetID="1" presetClass="entr" presetSubtype="0" fill="hold" nodeType="clickEffect">
                                  <p:stCondLst>
                                    <p:cond delay="0"/>
                                  </p:stCondLst>
                                  <p:childTnLst>
                                    <p:set>
                                      <p:cBhvr>
                                        <p:cTn id="124" dur="1" fill="hold">
                                          <p:stCondLst>
                                            <p:cond delay="0"/>
                                          </p:stCondLst>
                                        </p:cTn>
                                        <p:tgtEl>
                                          <p:spTgt spid="17">
                                            <p:txEl>
                                              <p:pRg st="0" end="0"/>
                                            </p:txEl>
                                          </p:spTgt>
                                        </p:tgtEl>
                                        <p:attrNameLst>
                                          <p:attrName>style.visibility</p:attrName>
                                        </p:attrNameLst>
                                      </p:cBhvr>
                                      <p:to>
                                        <p:strVal val="visible"/>
                                      </p:to>
                                    </p:set>
                                  </p:childTnLst>
                                </p:cTn>
                              </p:par>
                              <p:par>
                                <p:cTn id="125" presetID="1" presetClass="entr" presetSubtype="0" fill="hold" nodeType="withEffect">
                                  <p:stCondLst>
                                    <p:cond delay="0"/>
                                  </p:stCondLst>
                                  <p:childTnLst>
                                    <p:set>
                                      <p:cBhvr>
                                        <p:cTn id="126" dur="1" fill="hold">
                                          <p:stCondLst>
                                            <p:cond delay="0"/>
                                          </p:stCondLst>
                                        </p:cTn>
                                        <p:tgtEl>
                                          <p:spTgt spid="17">
                                            <p:txEl>
                                              <p:pRg st="1" end="1"/>
                                            </p:txEl>
                                          </p:spTgt>
                                        </p:tgtEl>
                                        <p:attrNameLst>
                                          <p:attrName>style.visibility</p:attrName>
                                        </p:attrNameLst>
                                      </p:cBhvr>
                                      <p:to>
                                        <p:strVal val="visible"/>
                                      </p:to>
                                    </p:set>
                                  </p:childTnLst>
                                </p:cTn>
                              </p:par>
                              <p:par>
                                <p:cTn id="127" presetID="1" presetClass="entr" presetSubtype="0" fill="hold" nodeType="withEffect">
                                  <p:stCondLst>
                                    <p:cond delay="0"/>
                                  </p:stCondLst>
                                  <p:childTnLst>
                                    <p:set>
                                      <p:cBhvr>
                                        <p:cTn id="128" dur="1" fill="hold">
                                          <p:stCondLst>
                                            <p:cond delay="0"/>
                                          </p:stCondLst>
                                        </p:cTn>
                                        <p:tgtEl>
                                          <p:spTgt spid="17">
                                            <p:txEl>
                                              <p:pRg st="2" end="2"/>
                                            </p:txEl>
                                          </p:spTgt>
                                        </p:tgtEl>
                                        <p:attrNameLst>
                                          <p:attrName>style.visibility</p:attrName>
                                        </p:attrNameLst>
                                      </p:cBhvr>
                                      <p:to>
                                        <p:strVal val="visible"/>
                                      </p:to>
                                    </p:set>
                                  </p:childTnLst>
                                </p:cTn>
                              </p:par>
                              <p:par>
                                <p:cTn id="129" presetID="1" presetClass="entr" presetSubtype="0" fill="hold" nodeType="withEffect">
                                  <p:stCondLst>
                                    <p:cond delay="0"/>
                                  </p:stCondLst>
                                  <p:childTnLst>
                                    <p:set>
                                      <p:cBhvr>
                                        <p:cTn id="130" dur="1" fill="hold">
                                          <p:stCondLst>
                                            <p:cond delay="0"/>
                                          </p:stCondLst>
                                        </p:cTn>
                                        <p:tgtEl>
                                          <p:spTgt spid="1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1" grpId="0" animBg="1"/>
      <p:bldP spid="42" grpId="0" animBg="1"/>
      <p:bldP spid="53" grpId="0"/>
      <p:bldP spid="55" grpId="0" animBg="1"/>
      <p:bldP spid="56" grpId="0" animBg="1"/>
      <p:bldP spid="57" grpId="0" animBg="1"/>
      <p:bldP spid="58" grpId="0" animBg="1"/>
      <p:bldP spid="59" grpId="0" animBg="1"/>
      <p:bldP spid="60" grpId="0" animBg="1"/>
      <p:bldP spid="61" grpId="0" animBg="1"/>
      <p:bldP spid="62" grpId="0" animBg="1"/>
      <p:bldP spid="2"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351" y="275301"/>
            <a:ext cx="8785981" cy="5092095"/>
          </a:xfrm>
        </p:spPr>
        <p:txBody>
          <a:bodyPr>
            <a:normAutofit/>
          </a:bodyPr>
          <a:lstStyle/>
          <a:p>
            <a:pPr marL="0" indent="0">
              <a:buNone/>
            </a:pPr>
            <a:endParaRPr lang="en-US" sz="800" dirty="0" smtClean="0">
              <a:latin typeface="Cambria"/>
              <a:cs typeface="Cambria"/>
            </a:endParaRPr>
          </a:p>
          <a:p>
            <a:pPr>
              <a:buFont typeface="Wingdings" charset="2"/>
              <a:buChar char="Ø"/>
            </a:pPr>
            <a:r>
              <a:rPr lang="en-US" sz="2400" dirty="0" smtClean="0">
                <a:latin typeface="Cambria"/>
                <a:cs typeface="Cambria"/>
              </a:rPr>
              <a:t>  </a:t>
            </a:r>
            <a:r>
              <a:rPr lang="en-US" sz="2000" b="1" dirty="0" smtClean="0">
                <a:latin typeface="Cambria"/>
                <a:cs typeface="Cambria"/>
              </a:rPr>
              <a:t>Minimum </a:t>
            </a:r>
            <a:r>
              <a:rPr lang="en-US" sz="2000" b="1" dirty="0">
                <a:latin typeface="Cambria"/>
                <a:cs typeface="Cambria"/>
              </a:rPr>
              <a:t>adequate treatment for the control or prevention of </a:t>
            </a:r>
          </a:p>
          <a:p>
            <a:pPr marL="0" indent="0">
              <a:buNone/>
            </a:pPr>
            <a:r>
              <a:rPr lang="en-US" sz="2000" b="1" dirty="0">
                <a:latin typeface="Cambria"/>
                <a:cs typeface="Cambria"/>
              </a:rPr>
              <a:t>     </a:t>
            </a:r>
            <a:r>
              <a:rPr lang="en-US" sz="2000" b="1" dirty="0" smtClean="0">
                <a:latin typeface="Cambria"/>
                <a:cs typeface="Cambria"/>
              </a:rPr>
              <a:t>   </a:t>
            </a:r>
            <a:r>
              <a:rPr lang="en-US" sz="2000" b="1" dirty="0">
                <a:latin typeface="Cambria"/>
                <a:cs typeface="Cambria"/>
              </a:rPr>
              <a:t>wood destroying fungi in </a:t>
            </a:r>
            <a:r>
              <a:rPr lang="en-US" sz="2000" b="1" dirty="0" smtClean="0">
                <a:latin typeface="Cambria"/>
                <a:cs typeface="Cambria"/>
              </a:rPr>
              <a:t>crawlspace </a:t>
            </a:r>
            <a:r>
              <a:rPr lang="en-US" sz="2000" b="1" dirty="0">
                <a:latin typeface="Cambria"/>
                <a:cs typeface="Cambria"/>
              </a:rPr>
              <a:t>structures</a:t>
            </a:r>
          </a:p>
          <a:p>
            <a:pPr marL="0" indent="0">
              <a:buNone/>
            </a:pPr>
            <a:r>
              <a:rPr lang="en-US" sz="2400" dirty="0" smtClean="0">
                <a:latin typeface="Cambria"/>
                <a:cs typeface="Cambria"/>
              </a:rPr>
              <a:t>     </a:t>
            </a:r>
          </a:p>
          <a:p>
            <a:pPr marL="0" indent="0">
              <a:buNone/>
            </a:pPr>
            <a:endParaRPr lang="en-US" sz="2400" dirty="0">
              <a:latin typeface="Cambria"/>
              <a:cs typeface="Cambria"/>
            </a:endParaRPr>
          </a:p>
          <a:p>
            <a:endParaRPr lang="en-US" sz="2400" dirty="0">
              <a:latin typeface="Cambria"/>
              <a:cs typeface="Cambria"/>
            </a:endParaRPr>
          </a:p>
        </p:txBody>
      </p:sp>
      <p:sp>
        <p:nvSpPr>
          <p:cNvPr id="4" name="Rectangle 3"/>
          <p:cNvSpPr/>
          <p:nvPr/>
        </p:nvSpPr>
        <p:spPr>
          <a:xfrm>
            <a:off x="1294191" y="3398760"/>
            <a:ext cx="4535714" cy="1542143"/>
          </a:xfrm>
          <a:prstGeom prst="rect">
            <a:avLst/>
          </a:prstGeom>
          <a:noFill/>
          <a:ln w="190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5829905" y="3398761"/>
            <a:ext cx="1439333" cy="1542143"/>
          </a:xfrm>
          <a:prstGeom prst="rect">
            <a:avLst/>
          </a:prstGeom>
          <a:solidFill>
            <a:srgbClr val="FFFFFF"/>
          </a:solid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solidFill>
                  <a:srgbClr val="000000"/>
                </a:solidFill>
                <a:latin typeface="Cambria"/>
                <a:cs typeface="Cambria"/>
              </a:rPr>
              <a:t>Carport</a:t>
            </a:r>
            <a:endParaRPr lang="en-US" sz="1200" b="1" dirty="0">
              <a:solidFill>
                <a:srgbClr val="000000"/>
              </a:solidFill>
              <a:latin typeface="Cambria"/>
              <a:cs typeface="Cambria"/>
            </a:endParaRPr>
          </a:p>
        </p:txBody>
      </p:sp>
      <p:sp>
        <p:nvSpPr>
          <p:cNvPr id="6" name="Rectangle 5"/>
          <p:cNvSpPr/>
          <p:nvPr/>
        </p:nvSpPr>
        <p:spPr>
          <a:xfrm>
            <a:off x="5829906" y="4940903"/>
            <a:ext cx="1439332" cy="1608667"/>
          </a:xfrm>
          <a:prstGeom prst="rect">
            <a:avLst/>
          </a:prstGeom>
          <a:solidFill>
            <a:srgbClr val="FFFFFF"/>
          </a:solid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solidFill>
                  <a:srgbClr val="000000"/>
                </a:solidFill>
                <a:latin typeface="Cambria"/>
                <a:cs typeface="Cambria"/>
              </a:rPr>
              <a:t>Driveway</a:t>
            </a:r>
            <a:endParaRPr lang="en-US" sz="1200" b="1" dirty="0">
              <a:solidFill>
                <a:srgbClr val="000000"/>
              </a:solidFill>
              <a:latin typeface="Cambria"/>
              <a:cs typeface="Cambria"/>
            </a:endParaRPr>
          </a:p>
        </p:txBody>
      </p:sp>
      <p:sp>
        <p:nvSpPr>
          <p:cNvPr id="8" name="TextBox 7"/>
          <p:cNvSpPr txBox="1"/>
          <p:nvPr/>
        </p:nvSpPr>
        <p:spPr>
          <a:xfrm>
            <a:off x="5696857" y="6488668"/>
            <a:ext cx="1741714" cy="369332"/>
          </a:xfrm>
          <a:prstGeom prst="rect">
            <a:avLst/>
          </a:prstGeom>
          <a:solidFill>
            <a:srgbClr val="FFFFFF"/>
          </a:solidFill>
          <a:ln>
            <a:solidFill>
              <a:srgbClr val="FFFFFF"/>
            </a:solidFill>
          </a:ln>
        </p:spPr>
        <p:txBody>
          <a:bodyPr wrap="square" rtlCol="0">
            <a:spAutoFit/>
          </a:bodyPr>
          <a:lstStyle/>
          <a:p>
            <a:endParaRPr lang="en-US" dirty="0"/>
          </a:p>
        </p:txBody>
      </p:sp>
      <p:sp>
        <p:nvSpPr>
          <p:cNvPr id="9" name="Rectangle 8"/>
          <p:cNvSpPr/>
          <p:nvPr/>
        </p:nvSpPr>
        <p:spPr>
          <a:xfrm>
            <a:off x="1348619" y="3447142"/>
            <a:ext cx="4414761" cy="1439333"/>
          </a:xfrm>
          <a:prstGeom prst="rect">
            <a:avLst/>
          </a:prstGeom>
          <a:solidFill>
            <a:srgbClr val="FFFFFF"/>
          </a:solidFill>
          <a:ln w="190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5829905" y="3447141"/>
            <a:ext cx="1390952" cy="1493761"/>
          </a:xfrm>
          <a:prstGeom prst="rect">
            <a:avLst/>
          </a:prstGeom>
          <a:no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3289904" y="4940899"/>
            <a:ext cx="556382" cy="266095"/>
          </a:xfrm>
          <a:prstGeom prst="rect">
            <a:avLst/>
          </a:prstGeom>
          <a:no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3356428" y="4940904"/>
            <a:ext cx="435429" cy="211667"/>
          </a:xfrm>
          <a:prstGeom prst="rect">
            <a:avLst/>
          </a:prstGeom>
          <a:no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b="1" dirty="0" smtClean="0">
                <a:solidFill>
                  <a:srgbClr val="000000"/>
                </a:solidFill>
                <a:latin typeface="Cambria"/>
                <a:cs typeface="Cambria"/>
              </a:rPr>
              <a:t>DFP</a:t>
            </a:r>
            <a:endParaRPr lang="en-US" sz="1000" b="1" dirty="0">
              <a:solidFill>
                <a:srgbClr val="000000"/>
              </a:solidFill>
              <a:latin typeface="Cambria"/>
              <a:cs typeface="Cambria"/>
            </a:endParaRPr>
          </a:p>
        </p:txBody>
      </p:sp>
      <p:sp>
        <p:nvSpPr>
          <p:cNvPr id="14" name="Rectangle 13"/>
          <p:cNvSpPr/>
          <p:nvPr/>
        </p:nvSpPr>
        <p:spPr>
          <a:xfrm>
            <a:off x="3459238" y="5211764"/>
            <a:ext cx="217714" cy="618141"/>
          </a:xfrm>
          <a:prstGeom prst="rect">
            <a:avLst/>
          </a:prstGeom>
          <a:solidFill>
            <a:srgbClr val="FFFFFF"/>
          </a:solidFill>
          <a:ln w="952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3459237" y="5826880"/>
            <a:ext cx="2370667" cy="175381"/>
          </a:xfrm>
          <a:prstGeom prst="rect">
            <a:avLst/>
          </a:prstGeom>
          <a:solidFill>
            <a:srgbClr val="FFFFFF"/>
          </a:solidFill>
          <a:ln w="952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TextBox 15"/>
          <p:cNvSpPr txBox="1"/>
          <p:nvPr/>
        </p:nvSpPr>
        <p:spPr>
          <a:xfrm>
            <a:off x="3459237" y="5719158"/>
            <a:ext cx="217715" cy="215444"/>
          </a:xfrm>
          <a:prstGeom prst="rect">
            <a:avLst/>
          </a:prstGeom>
          <a:solidFill>
            <a:srgbClr val="FFFFFF"/>
          </a:solidFill>
        </p:spPr>
        <p:txBody>
          <a:bodyPr wrap="square" rtlCol="0">
            <a:spAutoFit/>
          </a:bodyPr>
          <a:lstStyle/>
          <a:p>
            <a:endParaRPr lang="en-US" sz="800" dirty="0"/>
          </a:p>
        </p:txBody>
      </p:sp>
      <p:cxnSp>
        <p:nvCxnSpPr>
          <p:cNvPr id="18" name="Straight Connector 17"/>
          <p:cNvCxnSpPr/>
          <p:nvPr/>
        </p:nvCxnSpPr>
        <p:spPr>
          <a:xfrm>
            <a:off x="3459238" y="5211764"/>
            <a:ext cx="6048" cy="790497"/>
          </a:xfrm>
          <a:prstGeom prst="line">
            <a:avLst/>
          </a:prstGeom>
          <a:ln w="1905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a:stCxn id="16" idx="3"/>
          </p:cNvCxnSpPr>
          <p:nvPr/>
        </p:nvCxnSpPr>
        <p:spPr>
          <a:xfrm flipV="1">
            <a:off x="3676952" y="5211764"/>
            <a:ext cx="0" cy="615116"/>
          </a:xfrm>
          <a:prstGeom prst="line">
            <a:avLst/>
          </a:prstGeom>
          <a:ln w="1905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3465286" y="6002261"/>
            <a:ext cx="2370667" cy="0"/>
          </a:xfrm>
          <a:prstGeom prst="line">
            <a:avLst/>
          </a:prstGeom>
          <a:ln w="1905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3683001" y="5829905"/>
            <a:ext cx="2152952" cy="0"/>
          </a:xfrm>
          <a:prstGeom prst="line">
            <a:avLst/>
          </a:prstGeom>
          <a:ln w="1905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3791857" y="3241524"/>
            <a:ext cx="2044096" cy="604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H="1">
            <a:off x="1294191" y="3241524"/>
            <a:ext cx="1995713"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V="1">
            <a:off x="1124857" y="3398760"/>
            <a:ext cx="0" cy="53219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1124857" y="4311952"/>
            <a:ext cx="0" cy="62895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3356428" y="3103024"/>
            <a:ext cx="380332" cy="276999"/>
          </a:xfrm>
          <a:prstGeom prst="rect">
            <a:avLst/>
          </a:prstGeom>
          <a:noFill/>
        </p:spPr>
        <p:txBody>
          <a:bodyPr wrap="none" rtlCol="0">
            <a:spAutoFit/>
          </a:bodyPr>
          <a:lstStyle/>
          <a:p>
            <a:r>
              <a:rPr lang="en-US" sz="1200" b="1" dirty="0" smtClean="0">
                <a:solidFill>
                  <a:srgbClr val="000000"/>
                </a:solidFill>
              </a:rPr>
              <a:t>60’</a:t>
            </a:r>
            <a:endParaRPr lang="en-US" sz="1200" b="1" dirty="0">
              <a:solidFill>
                <a:srgbClr val="000000"/>
              </a:solidFill>
            </a:endParaRPr>
          </a:p>
        </p:txBody>
      </p:sp>
      <p:sp>
        <p:nvSpPr>
          <p:cNvPr id="37" name="TextBox 36"/>
          <p:cNvSpPr txBox="1"/>
          <p:nvPr/>
        </p:nvSpPr>
        <p:spPr>
          <a:xfrm>
            <a:off x="946993" y="3973286"/>
            <a:ext cx="486293" cy="276999"/>
          </a:xfrm>
          <a:prstGeom prst="rect">
            <a:avLst/>
          </a:prstGeom>
          <a:noFill/>
        </p:spPr>
        <p:txBody>
          <a:bodyPr wrap="square" rtlCol="0">
            <a:spAutoFit/>
          </a:bodyPr>
          <a:lstStyle/>
          <a:p>
            <a:r>
              <a:rPr lang="en-US" sz="1200" b="1" dirty="0" smtClean="0"/>
              <a:t>25’</a:t>
            </a:r>
            <a:endParaRPr lang="en-US" sz="1200" b="1" dirty="0"/>
          </a:p>
        </p:txBody>
      </p:sp>
      <p:sp>
        <p:nvSpPr>
          <p:cNvPr id="50" name="TextBox 49"/>
          <p:cNvSpPr txBox="1"/>
          <p:nvPr/>
        </p:nvSpPr>
        <p:spPr>
          <a:xfrm>
            <a:off x="7704667" y="5319015"/>
            <a:ext cx="982133" cy="276999"/>
          </a:xfrm>
          <a:prstGeom prst="rect">
            <a:avLst/>
          </a:prstGeom>
          <a:solidFill>
            <a:srgbClr val="FFFFFF"/>
          </a:solidFill>
          <a:ln>
            <a:solidFill>
              <a:schemeClr val="bg1"/>
            </a:solidFill>
          </a:ln>
        </p:spPr>
        <p:txBody>
          <a:bodyPr wrap="square" rtlCol="0">
            <a:spAutoFit/>
          </a:bodyPr>
          <a:lstStyle/>
          <a:p>
            <a:endParaRPr lang="en-US" sz="1200" dirty="0"/>
          </a:p>
        </p:txBody>
      </p:sp>
      <p:sp>
        <p:nvSpPr>
          <p:cNvPr id="51" name="TextBox 50"/>
          <p:cNvSpPr txBox="1"/>
          <p:nvPr/>
        </p:nvSpPr>
        <p:spPr>
          <a:xfrm>
            <a:off x="8303381" y="4976161"/>
            <a:ext cx="456809" cy="461665"/>
          </a:xfrm>
          <a:prstGeom prst="rect">
            <a:avLst/>
          </a:prstGeom>
          <a:solidFill>
            <a:srgbClr val="FFFFFF"/>
          </a:solidFill>
          <a:ln>
            <a:solidFill>
              <a:srgbClr val="FFFFFF"/>
            </a:solidFill>
          </a:ln>
        </p:spPr>
        <p:txBody>
          <a:bodyPr wrap="square" rtlCol="0">
            <a:spAutoFit/>
          </a:bodyPr>
          <a:lstStyle/>
          <a:p>
            <a:endParaRPr lang="en-US" sz="2400" dirty="0"/>
          </a:p>
        </p:txBody>
      </p:sp>
      <p:sp>
        <p:nvSpPr>
          <p:cNvPr id="32" name="Rectangle 31"/>
          <p:cNvSpPr/>
          <p:nvPr/>
        </p:nvSpPr>
        <p:spPr>
          <a:xfrm>
            <a:off x="1348618" y="3447142"/>
            <a:ext cx="4414761" cy="1429656"/>
          </a:xfrm>
          <a:prstGeom prst="rect">
            <a:avLst/>
          </a:prstGeom>
          <a:solidFill>
            <a:schemeClr val="accent6">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p:cNvSpPr/>
          <p:nvPr/>
        </p:nvSpPr>
        <p:spPr>
          <a:xfrm>
            <a:off x="3459238" y="5211764"/>
            <a:ext cx="223764" cy="48381"/>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p:nvPr/>
        </p:nvSpPr>
        <p:spPr>
          <a:xfrm>
            <a:off x="3453188" y="5260146"/>
            <a:ext cx="223764" cy="5887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p:cNvSpPr/>
          <p:nvPr/>
        </p:nvSpPr>
        <p:spPr>
          <a:xfrm>
            <a:off x="3467706" y="5319016"/>
            <a:ext cx="209246" cy="4838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TextBox 37"/>
          <p:cNvSpPr txBox="1"/>
          <p:nvPr/>
        </p:nvSpPr>
        <p:spPr>
          <a:xfrm>
            <a:off x="1433283" y="3497767"/>
            <a:ext cx="4263573" cy="1354217"/>
          </a:xfrm>
          <a:prstGeom prst="rect">
            <a:avLst/>
          </a:prstGeom>
          <a:solidFill>
            <a:srgbClr val="BDE4FF"/>
          </a:solidFill>
        </p:spPr>
        <p:txBody>
          <a:bodyPr wrap="square" rtlCol="0">
            <a:spAutoFit/>
          </a:bodyPr>
          <a:lstStyle/>
          <a:p>
            <a:endParaRPr lang="en-US" sz="1600" b="1" dirty="0" smtClean="0"/>
          </a:p>
          <a:p>
            <a:endParaRPr lang="en-US" sz="1000" b="1" dirty="0" smtClean="0"/>
          </a:p>
          <a:p>
            <a:pPr marL="171450" indent="-171450">
              <a:buFont typeface="Arial"/>
              <a:buChar char="•"/>
            </a:pPr>
            <a:r>
              <a:rPr lang="en-US" sz="1000" b="1" dirty="0" smtClean="0"/>
              <a:t>Must have vapor barrier with at least 90% coverage of soil of crawl </a:t>
            </a:r>
          </a:p>
          <a:p>
            <a:endParaRPr lang="en-US" sz="1100" b="1" dirty="0"/>
          </a:p>
          <a:p>
            <a:pPr marL="171450" indent="-171450">
              <a:buFont typeface="Arial"/>
              <a:buChar char="•"/>
            </a:pPr>
            <a:r>
              <a:rPr lang="en-US" sz="1000" b="1" dirty="0" smtClean="0"/>
              <a:t>Must have adequate ventilation (see above)</a:t>
            </a:r>
          </a:p>
          <a:p>
            <a:endParaRPr lang="en-US" sz="1400" b="1" dirty="0" smtClean="0"/>
          </a:p>
          <a:p>
            <a:endParaRPr lang="en-US" sz="1100" b="1" dirty="0" smtClean="0"/>
          </a:p>
        </p:txBody>
      </p:sp>
      <p:sp>
        <p:nvSpPr>
          <p:cNvPr id="39" name="TextBox 38"/>
          <p:cNvSpPr txBox="1"/>
          <p:nvPr/>
        </p:nvSpPr>
        <p:spPr>
          <a:xfrm>
            <a:off x="7272569" y="2944836"/>
            <a:ext cx="1931908" cy="2492990"/>
          </a:xfrm>
          <a:prstGeom prst="rect">
            <a:avLst/>
          </a:prstGeom>
          <a:noFill/>
        </p:spPr>
        <p:txBody>
          <a:bodyPr wrap="square" rtlCol="0">
            <a:spAutoFit/>
          </a:bodyPr>
          <a:lstStyle/>
          <a:p>
            <a:r>
              <a:rPr lang="en-US" sz="1200" b="1" dirty="0" smtClean="0">
                <a:solidFill>
                  <a:srgbClr val="CD060D"/>
                </a:solidFill>
                <a:latin typeface="Cambria"/>
                <a:cs typeface="Cambria"/>
              </a:rPr>
              <a:t>                </a:t>
            </a:r>
            <a:endParaRPr lang="en-US" sz="1000" b="1" dirty="0">
              <a:solidFill>
                <a:srgbClr val="CD060D"/>
              </a:solidFill>
              <a:latin typeface="Cambria"/>
              <a:cs typeface="Cambria"/>
            </a:endParaRPr>
          </a:p>
          <a:p>
            <a:r>
              <a:rPr lang="en-US" sz="1000" b="1" dirty="0" smtClean="0">
                <a:solidFill>
                  <a:srgbClr val="CD060D"/>
                </a:solidFill>
                <a:latin typeface="Cambria"/>
                <a:cs typeface="Cambria"/>
              </a:rPr>
              <a:t> 1 sq. ft. ventilation per 1,500</a:t>
            </a:r>
          </a:p>
          <a:p>
            <a:r>
              <a:rPr lang="en-US" sz="1000" b="1" dirty="0" smtClean="0">
                <a:solidFill>
                  <a:srgbClr val="CD060D"/>
                </a:solidFill>
                <a:latin typeface="Cambria"/>
                <a:cs typeface="Cambria"/>
              </a:rPr>
              <a:t> sq. ft. of soil in crawl if vapor   </a:t>
            </a:r>
          </a:p>
          <a:p>
            <a:r>
              <a:rPr lang="en-US" sz="1000" b="1" dirty="0" smtClean="0">
                <a:solidFill>
                  <a:srgbClr val="CD060D"/>
                </a:solidFill>
                <a:latin typeface="Cambria"/>
                <a:cs typeface="Cambria"/>
              </a:rPr>
              <a:t>   barrier covers at least 90% </a:t>
            </a:r>
          </a:p>
          <a:p>
            <a:r>
              <a:rPr lang="en-US" sz="1000" b="1" dirty="0" smtClean="0">
                <a:solidFill>
                  <a:srgbClr val="CD060D"/>
                </a:solidFill>
                <a:latin typeface="Cambria"/>
                <a:cs typeface="Cambria"/>
              </a:rPr>
              <a:t>      of the crawlspace soil </a:t>
            </a:r>
          </a:p>
          <a:p>
            <a:endParaRPr lang="en-US" sz="1000" b="1" dirty="0" smtClean="0">
              <a:latin typeface="Cambria"/>
              <a:cs typeface="Cambria"/>
            </a:endParaRPr>
          </a:p>
          <a:p>
            <a:r>
              <a:rPr lang="en-US" sz="1000" b="1" dirty="0" smtClean="0">
                <a:latin typeface="Cambria"/>
                <a:cs typeface="Cambria"/>
              </a:rPr>
              <a:t>                        60</a:t>
            </a:r>
            <a:r>
              <a:rPr lang="en-US" sz="1000" b="1" dirty="0">
                <a:latin typeface="Cambria"/>
                <a:cs typeface="Cambria"/>
              </a:rPr>
              <a:t>’</a:t>
            </a:r>
          </a:p>
          <a:p>
            <a:r>
              <a:rPr lang="en-US" sz="1000" b="1" dirty="0">
                <a:latin typeface="Cambria"/>
                <a:cs typeface="Cambria"/>
              </a:rPr>
              <a:t>                  </a:t>
            </a:r>
            <a:r>
              <a:rPr lang="en-US" sz="1000" b="1" u="sng" dirty="0">
                <a:latin typeface="Cambria"/>
                <a:cs typeface="Cambria"/>
              </a:rPr>
              <a:t> </a:t>
            </a:r>
            <a:r>
              <a:rPr lang="en-US" sz="1000" b="1" u="sng" dirty="0" smtClean="0">
                <a:latin typeface="Cambria"/>
                <a:cs typeface="Cambria"/>
              </a:rPr>
              <a:t>  X </a:t>
            </a:r>
            <a:r>
              <a:rPr lang="en-US" sz="1000" b="1" u="sng" dirty="0">
                <a:latin typeface="Cambria"/>
                <a:cs typeface="Cambria"/>
              </a:rPr>
              <a:t>25’</a:t>
            </a:r>
          </a:p>
          <a:p>
            <a:r>
              <a:rPr lang="en-US" sz="1000" b="1" dirty="0">
                <a:latin typeface="Cambria"/>
                <a:cs typeface="Cambria"/>
              </a:rPr>
              <a:t>                 </a:t>
            </a:r>
            <a:r>
              <a:rPr lang="en-US" sz="1000" b="1" dirty="0" smtClean="0">
                <a:latin typeface="Cambria"/>
                <a:cs typeface="Cambria"/>
              </a:rPr>
              <a:t>  1,500 </a:t>
            </a:r>
            <a:r>
              <a:rPr lang="en-US" sz="1000" b="1" dirty="0">
                <a:latin typeface="Cambria"/>
                <a:cs typeface="Cambria"/>
              </a:rPr>
              <a:t>sq. ft.</a:t>
            </a:r>
          </a:p>
          <a:p>
            <a:endParaRPr lang="en-US" sz="1000" b="1" dirty="0" smtClean="0">
              <a:latin typeface="Cambria"/>
              <a:cs typeface="Cambria"/>
            </a:endParaRPr>
          </a:p>
          <a:p>
            <a:endParaRPr lang="en-US" sz="1000" b="1" dirty="0">
              <a:latin typeface="Cambria"/>
              <a:cs typeface="Cambria"/>
            </a:endParaRPr>
          </a:p>
          <a:p>
            <a:endParaRPr lang="en-US" sz="1000" b="1" dirty="0" smtClean="0">
              <a:latin typeface="Cambria"/>
              <a:cs typeface="Cambria"/>
            </a:endParaRPr>
          </a:p>
          <a:p>
            <a:r>
              <a:rPr lang="en-US" sz="1000" b="1" dirty="0" smtClean="0">
                <a:latin typeface="Cambria"/>
                <a:cs typeface="Cambria"/>
              </a:rPr>
              <a:t> 1,500 sq. ft.    1,500 sq. ft. </a:t>
            </a:r>
          </a:p>
          <a:p>
            <a:endParaRPr lang="en-US" sz="1200" b="1" dirty="0">
              <a:latin typeface="Cambria"/>
              <a:cs typeface="Cambria"/>
            </a:endParaRPr>
          </a:p>
          <a:p>
            <a:endParaRPr lang="en-US" sz="1200" b="1" dirty="0" smtClean="0">
              <a:latin typeface="Cambria"/>
              <a:cs typeface="Cambria"/>
            </a:endParaRPr>
          </a:p>
        </p:txBody>
      </p:sp>
      <p:sp>
        <p:nvSpPr>
          <p:cNvPr id="40" name="TextBox 39"/>
          <p:cNvSpPr txBox="1"/>
          <p:nvPr/>
        </p:nvSpPr>
        <p:spPr>
          <a:xfrm>
            <a:off x="7716726" y="4603730"/>
            <a:ext cx="1469606" cy="246221"/>
          </a:xfrm>
          <a:prstGeom prst="rect">
            <a:avLst/>
          </a:prstGeom>
          <a:noFill/>
        </p:spPr>
        <p:txBody>
          <a:bodyPr wrap="square" rtlCol="0">
            <a:spAutoFit/>
          </a:bodyPr>
          <a:lstStyle/>
          <a:p>
            <a:r>
              <a:rPr lang="en-US" sz="1000" b="1" dirty="0" smtClean="0"/>
              <a:t>        1 sq. ft. ventilation</a:t>
            </a:r>
            <a:endParaRPr lang="en-US" sz="1000" b="1" dirty="0"/>
          </a:p>
        </p:txBody>
      </p:sp>
      <p:cxnSp>
        <p:nvCxnSpPr>
          <p:cNvPr id="41" name="Straight Connector 40"/>
          <p:cNvCxnSpPr/>
          <p:nvPr/>
        </p:nvCxnSpPr>
        <p:spPr>
          <a:xfrm>
            <a:off x="8132258" y="4826674"/>
            <a:ext cx="692740" cy="0"/>
          </a:xfrm>
          <a:prstGeom prst="line">
            <a:avLst/>
          </a:prstGeom>
          <a:ln w="127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8132258" y="4823053"/>
            <a:ext cx="0" cy="153108"/>
          </a:xfrm>
          <a:prstGeom prst="line">
            <a:avLst/>
          </a:prstGeom>
          <a:ln w="127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7269238" y="5167341"/>
            <a:ext cx="1854467" cy="1938992"/>
          </a:xfrm>
          <a:prstGeom prst="rect">
            <a:avLst/>
          </a:prstGeom>
          <a:noFill/>
        </p:spPr>
        <p:txBody>
          <a:bodyPr wrap="square" rtlCol="0">
            <a:spAutoFit/>
          </a:bodyPr>
          <a:lstStyle/>
          <a:p>
            <a:r>
              <a:rPr lang="en-US" sz="1000" b="1" dirty="0" smtClean="0">
                <a:latin typeface="Cambria"/>
                <a:cs typeface="Cambria"/>
              </a:rPr>
              <a:t>If you use standard 8” x 16” vents:</a:t>
            </a:r>
          </a:p>
          <a:p>
            <a:r>
              <a:rPr lang="en-US" sz="1000" b="1" dirty="0">
                <a:latin typeface="Cambria"/>
                <a:cs typeface="Cambria"/>
              </a:rPr>
              <a:t> </a:t>
            </a:r>
            <a:r>
              <a:rPr lang="en-US" sz="1000" b="1" dirty="0" smtClean="0">
                <a:latin typeface="Cambria"/>
                <a:cs typeface="Cambria"/>
              </a:rPr>
              <a:t>                1 sq. ft. ventilation </a:t>
            </a:r>
            <a:endParaRPr lang="en-US" sz="1000" b="1" dirty="0">
              <a:latin typeface="Cambria"/>
              <a:cs typeface="Cambria"/>
            </a:endParaRPr>
          </a:p>
          <a:p>
            <a:r>
              <a:rPr lang="en-US" sz="1000" b="1" dirty="0" smtClean="0">
                <a:latin typeface="Cambria"/>
                <a:cs typeface="Cambria"/>
              </a:rPr>
              <a:t>        </a:t>
            </a:r>
            <a:r>
              <a:rPr lang="en-US" sz="1000" b="1" u="sng" dirty="0" smtClean="0">
                <a:latin typeface="Cambria"/>
                <a:cs typeface="Cambria"/>
              </a:rPr>
              <a:t>x 144</a:t>
            </a:r>
            <a:r>
              <a:rPr lang="en-US" sz="1000" b="1" dirty="0" smtClean="0">
                <a:latin typeface="Cambria"/>
                <a:cs typeface="Cambria"/>
              </a:rPr>
              <a:t> sq. in./ sq. ft.</a:t>
            </a:r>
          </a:p>
          <a:p>
            <a:r>
              <a:rPr lang="en-US" sz="1000" b="1" dirty="0">
                <a:latin typeface="Cambria"/>
                <a:cs typeface="Cambria"/>
              </a:rPr>
              <a:t> </a:t>
            </a:r>
            <a:r>
              <a:rPr lang="en-US" sz="1000" b="1" dirty="0" smtClean="0">
                <a:latin typeface="Cambria"/>
                <a:cs typeface="Cambria"/>
              </a:rPr>
              <a:t>           144 sq. in. ventilation</a:t>
            </a:r>
          </a:p>
          <a:p>
            <a:endParaRPr lang="en-US" sz="1000" b="1" dirty="0" smtClean="0">
              <a:latin typeface="Cambria"/>
              <a:cs typeface="Cambria"/>
            </a:endParaRPr>
          </a:p>
          <a:p>
            <a:endParaRPr lang="en-US" sz="1000" b="1" dirty="0">
              <a:latin typeface="Cambria"/>
              <a:cs typeface="Cambria"/>
            </a:endParaRPr>
          </a:p>
          <a:p>
            <a:r>
              <a:rPr lang="en-US" sz="1000" b="1" dirty="0" smtClean="0">
                <a:latin typeface="Cambria"/>
                <a:cs typeface="Cambria"/>
              </a:rPr>
              <a:t>     128 sq. in.       144 sq. in. per standard</a:t>
            </a:r>
          </a:p>
          <a:p>
            <a:r>
              <a:rPr lang="en-US" sz="1000" b="1" dirty="0">
                <a:latin typeface="Cambria"/>
                <a:cs typeface="Cambria"/>
              </a:rPr>
              <a:t> </a:t>
            </a:r>
            <a:r>
              <a:rPr lang="en-US" sz="1000" b="1" dirty="0" smtClean="0">
                <a:latin typeface="Cambria"/>
                <a:cs typeface="Cambria"/>
              </a:rPr>
              <a:t>       vent</a:t>
            </a:r>
          </a:p>
          <a:p>
            <a:endParaRPr lang="en-US" sz="1000" b="1" dirty="0">
              <a:latin typeface="Cambria"/>
              <a:cs typeface="Cambria"/>
            </a:endParaRPr>
          </a:p>
          <a:p>
            <a:r>
              <a:rPr lang="en-US" sz="1000" b="1" dirty="0" smtClean="0">
                <a:latin typeface="Cambria"/>
                <a:cs typeface="Cambria"/>
              </a:rPr>
              <a:t>    </a:t>
            </a:r>
            <a:endParaRPr lang="en-US" sz="1000" b="1" dirty="0">
              <a:latin typeface="Cambria"/>
              <a:cs typeface="Cambria"/>
            </a:endParaRPr>
          </a:p>
        </p:txBody>
      </p:sp>
      <p:cxnSp>
        <p:nvCxnSpPr>
          <p:cNvPr id="43" name="Straight Connector 42"/>
          <p:cNvCxnSpPr/>
          <p:nvPr/>
        </p:nvCxnSpPr>
        <p:spPr>
          <a:xfrm>
            <a:off x="8209950" y="6283096"/>
            <a:ext cx="692740" cy="0"/>
          </a:xfrm>
          <a:prstGeom prst="line">
            <a:avLst/>
          </a:prstGeom>
          <a:ln w="127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8209950" y="6283096"/>
            <a:ext cx="0" cy="153108"/>
          </a:xfrm>
          <a:prstGeom prst="line">
            <a:avLst/>
          </a:prstGeom>
          <a:ln w="127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8156675" y="6060737"/>
            <a:ext cx="865692" cy="246221"/>
          </a:xfrm>
          <a:prstGeom prst="rect">
            <a:avLst/>
          </a:prstGeom>
          <a:noFill/>
        </p:spPr>
        <p:txBody>
          <a:bodyPr wrap="none" rtlCol="0">
            <a:spAutoFit/>
          </a:bodyPr>
          <a:lstStyle/>
          <a:p>
            <a:r>
              <a:rPr lang="en-US" sz="1000" b="1" dirty="0" smtClean="0">
                <a:latin typeface="Cambria"/>
                <a:cs typeface="Cambria"/>
              </a:rPr>
              <a:t>1.125 vents</a:t>
            </a:r>
            <a:endParaRPr lang="en-US" sz="1000" b="1" dirty="0">
              <a:latin typeface="Cambria"/>
              <a:cs typeface="Cambria"/>
            </a:endParaRPr>
          </a:p>
        </p:txBody>
      </p:sp>
      <p:sp>
        <p:nvSpPr>
          <p:cNvPr id="21" name="TextBox 20"/>
          <p:cNvSpPr txBox="1"/>
          <p:nvPr/>
        </p:nvSpPr>
        <p:spPr>
          <a:xfrm>
            <a:off x="5763380" y="6139769"/>
            <a:ext cx="1571516" cy="369332"/>
          </a:xfrm>
          <a:prstGeom prst="rect">
            <a:avLst/>
          </a:prstGeom>
          <a:solidFill>
            <a:srgbClr val="FFFFFF"/>
          </a:solidFill>
          <a:ln>
            <a:solidFill>
              <a:srgbClr val="FFFFFF"/>
            </a:solidFill>
          </a:ln>
        </p:spPr>
        <p:txBody>
          <a:bodyPr wrap="square" rtlCol="0">
            <a:spAutoFit/>
          </a:bodyPr>
          <a:lstStyle/>
          <a:p>
            <a:endParaRPr lang="en-US" dirty="0"/>
          </a:p>
        </p:txBody>
      </p:sp>
      <p:sp>
        <p:nvSpPr>
          <p:cNvPr id="23" name="TextBox 22"/>
          <p:cNvSpPr txBox="1"/>
          <p:nvPr/>
        </p:nvSpPr>
        <p:spPr>
          <a:xfrm>
            <a:off x="525209" y="6139769"/>
            <a:ext cx="6744029" cy="553998"/>
          </a:xfrm>
          <a:prstGeom prst="rect">
            <a:avLst/>
          </a:prstGeom>
          <a:noFill/>
        </p:spPr>
        <p:txBody>
          <a:bodyPr wrap="square" rtlCol="0">
            <a:spAutoFit/>
          </a:bodyPr>
          <a:lstStyle/>
          <a:p>
            <a:pPr algn="ctr"/>
            <a:r>
              <a:rPr lang="en-US" b="1" dirty="0">
                <a:solidFill>
                  <a:srgbClr val="CD060D"/>
                </a:solidFill>
                <a:latin typeface="Cambria"/>
                <a:cs typeface="Cambria"/>
              </a:rPr>
              <a:t>1.125 standard vents = at least 2 standard vents</a:t>
            </a:r>
          </a:p>
          <a:p>
            <a:pPr algn="ctr"/>
            <a:r>
              <a:rPr lang="en-US" sz="1200" b="1" u="sng" dirty="0">
                <a:solidFill>
                  <a:srgbClr val="CD060D"/>
                </a:solidFill>
                <a:latin typeface="Cambria"/>
                <a:cs typeface="Cambria"/>
              </a:rPr>
              <a:t>with either 1 vent placed within 3’ of each outside corner</a:t>
            </a:r>
            <a:r>
              <a:rPr lang="en-US" sz="1200" b="1" dirty="0">
                <a:solidFill>
                  <a:srgbClr val="CD060D"/>
                </a:solidFill>
                <a:latin typeface="Cambria"/>
                <a:cs typeface="Cambria"/>
              </a:rPr>
              <a:t> or having cross </a:t>
            </a:r>
            <a:r>
              <a:rPr lang="en-US" sz="1200" b="1" dirty="0" smtClean="0">
                <a:solidFill>
                  <a:srgbClr val="CD060D"/>
                </a:solidFill>
                <a:latin typeface="Cambria"/>
                <a:cs typeface="Cambria"/>
              </a:rPr>
              <a:t>ventilation</a:t>
            </a:r>
            <a:endParaRPr lang="en-US" sz="1200" dirty="0"/>
          </a:p>
        </p:txBody>
      </p:sp>
      <p:sp>
        <p:nvSpPr>
          <p:cNvPr id="46" name="Rectangle 45"/>
          <p:cNvSpPr/>
          <p:nvPr/>
        </p:nvSpPr>
        <p:spPr>
          <a:xfrm>
            <a:off x="1433284" y="3380615"/>
            <a:ext cx="133048" cy="66527"/>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ectangle 46"/>
          <p:cNvSpPr/>
          <p:nvPr/>
        </p:nvSpPr>
        <p:spPr>
          <a:xfrm>
            <a:off x="5563809" y="3380023"/>
            <a:ext cx="133048" cy="66527"/>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p:cNvSpPr/>
          <p:nvPr/>
        </p:nvSpPr>
        <p:spPr>
          <a:xfrm>
            <a:off x="5563809" y="4886475"/>
            <a:ext cx="133048" cy="66527"/>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Rectangle 48"/>
          <p:cNvSpPr/>
          <p:nvPr/>
        </p:nvSpPr>
        <p:spPr>
          <a:xfrm>
            <a:off x="1452636" y="4876798"/>
            <a:ext cx="133048" cy="66527"/>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1073068" y="1411112"/>
            <a:ext cx="7083607" cy="1569660"/>
          </a:xfrm>
          <a:prstGeom prst="rect">
            <a:avLst/>
          </a:prstGeom>
          <a:noFill/>
        </p:spPr>
        <p:txBody>
          <a:bodyPr wrap="square" rtlCol="0">
            <a:spAutoFit/>
          </a:bodyPr>
          <a:lstStyle/>
          <a:p>
            <a:r>
              <a:rPr lang="en-US" sz="1200" dirty="0">
                <a:latin typeface="Cambria"/>
                <a:cs typeface="Cambria"/>
              </a:rPr>
              <a:t>(4)  Minimum adequate treatment for control or prevention of wood destroying fungi shall include  </a:t>
            </a:r>
          </a:p>
          <a:p>
            <a:r>
              <a:rPr lang="en-US" sz="1200" dirty="0">
                <a:latin typeface="Cambria"/>
                <a:cs typeface="Cambria"/>
              </a:rPr>
              <a:t>        the following: </a:t>
            </a:r>
          </a:p>
          <a:p>
            <a:pPr marL="228600" indent="-228600">
              <a:buAutoNum type="alphaLcParenBoth"/>
            </a:pPr>
            <a:r>
              <a:rPr lang="en-US" sz="1200" dirty="0">
                <a:latin typeface="Cambria"/>
                <a:cs typeface="Cambria"/>
              </a:rPr>
              <a:t>  When infestation is located in a crawl space, treatment shall include the installation of a  </a:t>
            </a:r>
          </a:p>
          <a:p>
            <a:r>
              <a:rPr lang="en-US" sz="1200" dirty="0">
                <a:latin typeface="Cambria"/>
                <a:cs typeface="Cambria"/>
              </a:rPr>
              <a:t>        polyethylene or other water impervious vapor barrier to at least seventy (70) percent of the </a:t>
            </a:r>
          </a:p>
          <a:p>
            <a:r>
              <a:rPr lang="en-US" sz="1200" dirty="0">
                <a:latin typeface="Cambria"/>
                <a:cs typeface="Cambria"/>
              </a:rPr>
              <a:t>        exposed soil surface in the enclosed space and ensure that ventilation of the under-floor space </a:t>
            </a:r>
          </a:p>
          <a:p>
            <a:r>
              <a:rPr lang="en-US" sz="1200" dirty="0">
                <a:latin typeface="Cambria"/>
                <a:cs typeface="Cambria"/>
              </a:rPr>
              <a:t>        between the bottom of the floor joists and earth meets the current requirements of the </a:t>
            </a:r>
          </a:p>
          <a:p>
            <a:r>
              <a:rPr lang="en-US" sz="1200" dirty="0">
                <a:latin typeface="Cambria"/>
                <a:cs typeface="Cambria"/>
              </a:rPr>
              <a:t>        International Residential Building Code, the latest edition as adopted and amended by the </a:t>
            </a:r>
          </a:p>
          <a:p>
            <a:r>
              <a:rPr lang="en-US" sz="1200" dirty="0">
                <a:latin typeface="Cambria"/>
                <a:cs typeface="Cambria"/>
              </a:rPr>
              <a:t>        Georgia Department of Community Affairs. </a:t>
            </a:r>
          </a:p>
        </p:txBody>
      </p:sp>
      <p:sp>
        <p:nvSpPr>
          <p:cNvPr id="17" name="TextBox 16"/>
          <p:cNvSpPr txBox="1"/>
          <p:nvPr/>
        </p:nvSpPr>
        <p:spPr>
          <a:xfrm>
            <a:off x="840444" y="139466"/>
            <a:ext cx="7316231" cy="400110"/>
          </a:xfrm>
          <a:prstGeom prst="rect">
            <a:avLst/>
          </a:prstGeom>
          <a:noFill/>
        </p:spPr>
        <p:txBody>
          <a:bodyPr wrap="square" rtlCol="0">
            <a:spAutoFit/>
          </a:bodyPr>
          <a:lstStyle/>
          <a:p>
            <a:pPr algn="ctr"/>
            <a:r>
              <a:rPr lang="en-US" sz="2000" b="1" dirty="0" smtClean="0">
                <a:solidFill>
                  <a:srgbClr val="CD060D"/>
                </a:solidFill>
                <a:latin typeface="Cambria"/>
                <a:cs typeface="Cambria"/>
              </a:rPr>
              <a:t>Present history </a:t>
            </a:r>
            <a:r>
              <a:rPr lang="en-US" sz="2000" b="1" dirty="0">
                <a:solidFill>
                  <a:srgbClr val="CD060D"/>
                </a:solidFill>
                <a:latin typeface="Cambria"/>
                <a:cs typeface="Cambria"/>
              </a:rPr>
              <a:t>(04/01/2014 – Present</a:t>
            </a:r>
            <a:r>
              <a:rPr lang="en-US" b="1" dirty="0">
                <a:solidFill>
                  <a:srgbClr val="CD060D"/>
                </a:solidFill>
                <a:latin typeface="Cambria"/>
                <a:cs typeface="Cambria"/>
              </a:rPr>
              <a:t>)</a:t>
            </a:r>
          </a:p>
        </p:txBody>
      </p:sp>
      <p:sp>
        <p:nvSpPr>
          <p:cNvPr id="2" name="TextBox 1"/>
          <p:cNvSpPr txBox="1"/>
          <p:nvPr/>
        </p:nvSpPr>
        <p:spPr>
          <a:xfrm>
            <a:off x="840444" y="1484327"/>
            <a:ext cx="7462937" cy="1446550"/>
          </a:xfrm>
          <a:prstGeom prst="rect">
            <a:avLst/>
          </a:prstGeom>
          <a:solidFill>
            <a:srgbClr val="FFFFFF"/>
          </a:solidFill>
          <a:ln w="28575" cmpd="sng">
            <a:solidFill>
              <a:srgbClr val="CD060D"/>
            </a:solidFill>
          </a:ln>
        </p:spPr>
        <p:txBody>
          <a:bodyPr wrap="square" rtlCol="0">
            <a:spAutoFit/>
          </a:bodyPr>
          <a:lstStyle/>
          <a:p>
            <a:endParaRPr lang="en-US" sz="800" b="1" dirty="0" smtClean="0">
              <a:latin typeface="Cambria"/>
              <a:cs typeface="Cambria"/>
            </a:endParaRPr>
          </a:p>
          <a:p>
            <a:pPr algn="ctr"/>
            <a:r>
              <a:rPr lang="en-US" b="1" dirty="0" smtClean="0">
                <a:solidFill>
                  <a:srgbClr val="CD060D"/>
                </a:solidFill>
                <a:latin typeface="Cambria"/>
                <a:cs typeface="Cambria"/>
              </a:rPr>
              <a:t>Option </a:t>
            </a:r>
            <a:r>
              <a:rPr lang="en-US" b="1" dirty="0">
                <a:solidFill>
                  <a:srgbClr val="CD060D"/>
                </a:solidFill>
                <a:latin typeface="Cambria"/>
                <a:cs typeface="Cambria"/>
              </a:rPr>
              <a:t>2</a:t>
            </a:r>
            <a:r>
              <a:rPr lang="en-US" b="1" dirty="0" smtClean="0">
                <a:latin typeface="Cambria"/>
                <a:cs typeface="Cambria"/>
              </a:rPr>
              <a:t> </a:t>
            </a:r>
          </a:p>
          <a:p>
            <a:pPr algn="ctr"/>
            <a:r>
              <a:rPr lang="en-US" b="1" dirty="0" smtClean="0">
                <a:latin typeface="Cambria"/>
                <a:cs typeface="Cambria"/>
              </a:rPr>
              <a:t>At </a:t>
            </a:r>
            <a:r>
              <a:rPr lang="en-US" b="1" dirty="0">
                <a:latin typeface="Cambria"/>
                <a:cs typeface="Cambria"/>
              </a:rPr>
              <a:t>least 90% </a:t>
            </a:r>
            <a:r>
              <a:rPr lang="en-US" b="1" dirty="0" smtClean="0">
                <a:latin typeface="Cambria"/>
                <a:cs typeface="Cambria"/>
              </a:rPr>
              <a:t>coverage of </a:t>
            </a:r>
            <a:r>
              <a:rPr lang="en-US" b="1" dirty="0">
                <a:latin typeface="Cambria"/>
                <a:cs typeface="Cambria"/>
              </a:rPr>
              <a:t>the soil by a Class 1 vapor </a:t>
            </a:r>
            <a:r>
              <a:rPr lang="en-US" b="1" dirty="0" smtClean="0">
                <a:latin typeface="Cambria"/>
                <a:cs typeface="Cambria"/>
              </a:rPr>
              <a:t>barrier</a:t>
            </a:r>
          </a:p>
          <a:p>
            <a:pPr algn="ctr"/>
            <a:r>
              <a:rPr lang="en-US" b="1" dirty="0">
                <a:latin typeface="Cambria"/>
                <a:cs typeface="Cambria"/>
              </a:rPr>
              <a:t>(with the required sq. ft. of ventilation and 1 vent</a:t>
            </a:r>
          </a:p>
          <a:p>
            <a:pPr algn="ctr"/>
            <a:r>
              <a:rPr lang="en-US" b="1" dirty="0">
                <a:latin typeface="Cambria"/>
                <a:cs typeface="Cambria"/>
              </a:rPr>
              <a:t>within 3’ of each outside corner of the </a:t>
            </a:r>
            <a:r>
              <a:rPr lang="en-US" b="1" dirty="0" smtClean="0">
                <a:latin typeface="Cambria"/>
                <a:cs typeface="Cambria"/>
              </a:rPr>
              <a:t>crawl)</a:t>
            </a:r>
          </a:p>
          <a:p>
            <a:pPr algn="ctr"/>
            <a:endParaRPr lang="en-US" sz="800" b="1" dirty="0" smtClean="0">
              <a:latin typeface="Cambria"/>
              <a:cs typeface="Cambria"/>
            </a:endParaRPr>
          </a:p>
        </p:txBody>
      </p:sp>
      <p:sp>
        <p:nvSpPr>
          <p:cNvPr id="19" name="Rectangle 18"/>
          <p:cNvSpPr/>
          <p:nvPr/>
        </p:nvSpPr>
        <p:spPr>
          <a:xfrm>
            <a:off x="338667" y="5475962"/>
            <a:ext cx="955524" cy="707886"/>
          </a:xfrm>
          <a:prstGeom prst="rect">
            <a:avLst/>
          </a:prstGeom>
        </p:spPr>
        <p:txBody>
          <a:bodyPr wrap="square">
            <a:spAutoFit/>
          </a:bodyPr>
          <a:lstStyle/>
          <a:p>
            <a:r>
              <a:rPr lang="en-US" sz="1000" b="1" dirty="0" smtClean="0"/>
              <a:t>   1,500 </a:t>
            </a:r>
            <a:r>
              <a:rPr lang="en-US" sz="1000" b="1" dirty="0"/>
              <a:t>sq. ft.</a:t>
            </a:r>
          </a:p>
          <a:p>
            <a:r>
              <a:rPr lang="en-US" sz="1000" b="1" dirty="0"/>
              <a:t>    </a:t>
            </a:r>
            <a:r>
              <a:rPr lang="en-US" sz="1000" b="1" u="sng" dirty="0"/>
              <a:t>x   </a:t>
            </a:r>
            <a:r>
              <a:rPr lang="en-US" sz="1000" b="1" u="sng" dirty="0" smtClean="0"/>
              <a:t>90</a:t>
            </a:r>
            <a:r>
              <a:rPr lang="en-US" sz="1000" b="1" u="sng" dirty="0"/>
              <a:t>%</a:t>
            </a:r>
          </a:p>
          <a:p>
            <a:r>
              <a:rPr lang="en-US" sz="1000" b="1" dirty="0"/>
              <a:t>    </a:t>
            </a:r>
            <a:r>
              <a:rPr lang="en-US" sz="1000" b="1" dirty="0" smtClean="0"/>
              <a:t>1,350 </a:t>
            </a:r>
            <a:r>
              <a:rPr lang="en-US" sz="1000" b="1" dirty="0"/>
              <a:t>sq. ft.</a:t>
            </a:r>
          </a:p>
          <a:p>
            <a:r>
              <a:rPr lang="en-US" sz="1000" b="1" dirty="0"/>
              <a:t>   poly needed</a:t>
            </a:r>
          </a:p>
        </p:txBody>
      </p:sp>
      <p:sp>
        <p:nvSpPr>
          <p:cNvPr id="52" name="Rectangle 51"/>
          <p:cNvSpPr/>
          <p:nvPr/>
        </p:nvSpPr>
        <p:spPr>
          <a:xfrm>
            <a:off x="1540942" y="5547633"/>
            <a:ext cx="133048" cy="48381"/>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p:cNvSpPr/>
          <p:nvPr/>
        </p:nvSpPr>
        <p:spPr>
          <a:xfrm>
            <a:off x="1631657" y="5437826"/>
            <a:ext cx="1511714" cy="246221"/>
          </a:xfrm>
          <a:prstGeom prst="rect">
            <a:avLst/>
          </a:prstGeom>
        </p:spPr>
        <p:txBody>
          <a:bodyPr wrap="none">
            <a:spAutoFit/>
          </a:bodyPr>
          <a:lstStyle/>
          <a:p>
            <a:r>
              <a:rPr lang="en-US" sz="1000" b="1" dirty="0"/>
              <a:t>= standard vent (8” x 16”</a:t>
            </a:r>
            <a:endParaRPr lang="en-US" sz="1000" dirty="0"/>
          </a:p>
        </p:txBody>
      </p:sp>
    </p:spTree>
    <p:extLst>
      <p:ext uri="{BB962C8B-B14F-4D97-AF65-F5344CB8AC3E}">
        <p14:creationId xmlns:p14="http://schemas.microsoft.com/office/powerpoint/2010/main" val="174690602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9">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9">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9">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9">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9">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9">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9">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9">
                                            <p:txEl>
                                              <p:pRg st="12" end="1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40">
                                            <p:txEl>
                                              <p:pRg st="0" end="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42">
                                            <p:txEl>
                                              <p:pRg st="0" end="0"/>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2">
                                            <p:txEl>
                                              <p:pRg st="1" end="1"/>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42">
                                            <p:txEl>
                                              <p:pRg st="2" end="2"/>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42">
                                            <p:txEl>
                                              <p:pRg st="3" end="3"/>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2">
                                            <p:txEl>
                                              <p:pRg st="6" end="6"/>
                                            </p:txEl>
                                          </p:spTgt>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42">
                                            <p:txEl>
                                              <p:pRg st="7" end="7"/>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43"/>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44"/>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45">
                                            <p:txEl>
                                              <p:pRg st="0" end="0"/>
                                            </p:txEl>
                                          </p:spTgt>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23">
                                            <p:txEl>
                                              <p:pRg st="0" end="0"/>
                                            </p:txEl>
                                          </p:spTgt>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23">
                                            <p:txEl>
                                              <p:pRg st="1" end="1"/>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46"/>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47"/>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48"/>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49"/>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nodeType="clickEffect">
                                  <p:stCondLst>
                                    <p:cond delay="0"/>
                                  </p:stCondLst>
                                  <p:childTnLst>
                                    <p:set>
                                      <p:cBhvr>
                                        <p:cTn id="94" dur="1" fill="hold">
                                          <p:stCondLst>
                                            <p:cond delay="0"/>
                                          </p:stCondLst>
                                        </p:cTn>
                                        <p:tgtEl>
                                          <p:spTgt spid="19">
                                            <p:txEl>
                                              <p:pRg st="0" end="0"/>
                                            </p:txEl>
                                          </p:spTgt>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19">
                                            <p:txEl>
                                              <p:pRg st="1" end="1"/>
                                            </p:txEl>
                                          </p:spTgt>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19">
                                            <p:txEl>
                                              <p:pRg st="2" end="2"/>
                                            </p:txEl>
                                          </p:spTgt>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1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P spid="2"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351" y="108668"/>
            <a:ext cx="8785981" cy="5151477"/>
          </a:xfrm>
        </p:spPr>
        <p:txBody>
          <a:bodyPr>
            <a:normAutofit/>
          </a:bodyPr>
          <a:lstStyle/>
          <a:p>
            <a:pPr marL="0" indent="0">
              <a:buNone/>
            </a:pPr>
            <a:r>
              <a:rPr lang="en-US" sz="2000" b="1" dirty="0" smtClean="0">
                <a:latin typeface="Cambria"/>
                <a:cs typeface="Cambria"/>
              </a:rPr>
              <a:t>                            </a:t>
            </a:r>
            <a:r>
              <a:rPr lang="en-US" sz="2000" b="1" dirty="0" smtClean="0">
                <a:solidFill>
                  <a:srgbClr val="CD060D"/>
                </a:solidFill>
                <a:latin typeface="Cambria"/>
                <a:cs typeface="Cambria"/>
              </a:rPr>
              <a:t>Present history (04/01/2014 – Present)</a:t>
            </a:r>
          </a:p>
          <a:p>
            <a:pPr marL="0" indent="0">
              <a:buNone/>
            </a:pPr>
            <a:endParaRPr lang="en-US" sz="800" dirty="0" smtClean="0">
              <a:latin typeface="Cambria"/>
              <a:cs typeface="Cambria"/>
            </a:endParaRPr>
          </a:p>
          <a:p>
            <a:pPr>
              <a:buFont typeface="Wingdings" charset="2"/>
              <a:buChar char="Ø"/>
            </a:pPr>
            <a:r>
              <a:rPr lang="en-US" sz="2000" b="1" dirty="0" smtClean="0">
                <a:latin typeface="Cambria"/>
                <a:cs typeface="Cambria"/>
              </a:rPr>
              <a:t>Minimum adequate treatment for the control or prevention of </a:t>
            </a:r>
          </a:p>
          <a:p>
            <a:pPr marL="0" indent="0">
              <a:buNone/>
            </a:pPr>
            <a:r>
              <a:rPr lang="en-US" sz="2000" b="1" dirty="0">
                <a:latin typeface="Cambria"/>
                <a:cs typeface="Cambria"/>
              </a:rPr>
              <a:t> </a:t>
            </a:r>
            <a:r>
              <a:rPr lang="en-US" sz="2000" b="1" dirty="0" smtClean="0">
                <a:latin typeface="Cambria"/>
                <a:cs typeface="Cambria"/>
              </a:rPr>
              <a:t>     wood destroying fungi in crawlspace structures</a:t>
            </a:r>
          </a:p>
          <a:p>
            <a:pPr marL="0" indent="0">
              <a:buNone/>
            </a:pPr>
            <a:r>
              <a:rPr lang="en-US" sz="2400" dirty="0" smtClean="0">
                <a:latin typeface="Cambria"/>
                <a:cs typeface="Cambria"/>
              </a:rPr>
              <a:t>          </a:t>
            </a:r>
          </a:p>
          <a:p>
            <a:pPr marL="0" indent="0">
              <a:buNone/>
            </a:pPr>
            <a:endParaRPr lang="en-US" sz="2400" dirty="0">
              <a:latin typeface="Cambria"/>
              <a:cs typeface="Cambria"/>
            </a:endParaRPr>
          </a:p>
          <a:p>
            <a:endParaRPr lang="en-US" sz="2400" dirty="0">
              <a:latin typeface="Cambria"/>
              <a:cs typeface="Cambria"/>
            </a:endParaRPr>
          </a:p>
        </p:txBody>
      </p:sp>
      <p:sp>
        <p:nvSpPr>
          <p:cNvPr id="4" name="Rectangle 3"/>
          <p:cNvSpPr/>
          <p:nvPr/>
        </p:nvSpPr>
        <p:spPr>
          <a:xfrm>
            <a:off x="1294191" y="3398760"/>
            <a:ext cx="4535714" cy="1542143"/>
          </a:xfrm>
          <a:prstGeom prst="rect">
            <a:avLst/>
          </a:prstGeom>
          <a:noFill/>
          <a:ln w="190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5829905" y="3398761"/>
            <a:ext cx="1439333" cy="1542143"/>
          </a:xfrm>
          <a:prstGeom prst="rect">
            <a:avLst/>
          </a:prstGeom>
          <a:solidFill>
            <a:srgbClr val="FFFFFF"/>
          </a:solid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solidFill>
                  <a:srgbClr val="000000"/>
                </a:solidFill>
                <a:latin typeface="Cambria"/>
                <a:cs typeface="Cambria"/>
              </a:rPr>
              <a:t>Carport</a:t>
            </a:r>
            <a:endParaRPr lang="en-US" sz="1200" b="1" dirty="0">
              <a:solidFill>
                <a:srgbClr val="000000"/>
              </a:solidFill>
              <a:latin typeface="Cambria"/>
              <a:cs typeface="Cambria"/>
            </a:endParaRPr>
          </a:p>
        </p:txBody>
      </p:sp>
      <p:sp>
        <p:nvSpPr>
          <p:cNvPr id="6" name="Rectangle 5"/>
          <p:cNvSpPr/>
          <p:nvPr/>
        </p:nvSpPr>
        <p:spPr>
          <a:xfrm>
            <a:off x="5829906" y="4940903"/>
            <a:ext cx="1439332" cy="1608667"/>
          </a:xfrm>
          <a:prstGeom prst="rect">
            <a:avLst/>
          </a:prstGeom>
          <a:solidFill>
            <a:srgbClr val="FFFFFF"/>
          </a:solid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solidFill>
                  <a:srgbClr val="000000"/>
                </a:solidFill>
                <a:latin typeface="Cambria"/>
                <a:cs typeface="Cambria"/>
              </a:rPr>
              <a:t>Driveway</a:t>
            </a:r>
            <a:endParaRPr lang="en-US" sz="1200" b="1" dirty="0">
              <a:solidFill>
                <a:srgbClr val="000000"/>
              </a:solidFill>
              <a:latin typeface="Cambria"/>
              <a:cs typeface="Cambria"/>
            </a:endParaRPr>
          </a:p>
        </p:txBody>
      </p:sp>
      <p:sp>
        <p:nvSpPr>
          <p:cNvPr id="8" name="TextBox 7"/>
          <p:cNvSpPr txBox="1"/>
          <p:nvPr/>
        </p:nvSpPr>
        <p:spPr>
          <a:xfrm>
            <a:off x="5696857" y="6488668"/>
            <a:ext cx="1741714" cy="369332"/>
          </a:xfrm>
          <a:prstGeom prst="rect">
            <a:avLst/>
          </a:prstGeom>
          <a:solidFill>
            <a:srgbClr val="FFFFFF"/>
          </a:solidFill>
          <a:ln>
            <a:solidFill>
              <a:srgbClr val="FFFFFF"/>
            </a:solidFill>
          </a:ln>
        </p:spPr>
        <p:txBody>
          <a:bodyPr wrap="square" rtlCol="0">
            <a:spAutoFit/>
          </a:bodyPr>
          <a:lstStyle/>
          <a:p>
            <a:endParaRPr lang="en-US" dirty="0"/>
          </a:p>
        </p:txBody>
      </p:sp>
      <p:sp>
        <p:nvSpPr>
          <p:cNvPr id="9" name="Rectangle 8"/>
          <p:cNvSpPr/>
          <p:nvPr/>
        </p:nvSpPr>
        <p:spPr>
          <a:xfrm>
            <a:off x="1348619" y="3447142"/>
            <a:ext cx="4414761" cy="1439333"/>
          </a:xfrm>
          <a:prstGeom prst="rect">
            <a:avLst/>
          </a:prstGeom>
          <a:solidFill>
            <a:srgbClr val="FFFFFF"/>
          </a:solidFill>
          <a:ln w="190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5829905" y="3447141"/>
            <a:ext cx="1390952" cy="1493761"/>
          </a:xfrm>
          <a:prstGeom prst="rect">
            <a:avLst/>
          </a:prstGeom>
          <a:no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3289904" y="4940899"/>
            <a:ext cx="556382" cy="266095"/>
          </a:xfrm>
          <a:prstGeom prst="rect">
            <a:avLst/>
          </a:prstGeom>
          <a:no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3356428" y="4940904"/>
            <a:ext cx="435429" cy="211667"/>
          </a:xfrm>
          <a:prstGeom prst="rect">
            <a:avLst/>
          </a:prstGeom>
          <a:no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b="1" dirty="0" smtClean="0">
                <a:solidFill>
                  <a:srgbClr val="000000"/>
                </a:solidFill>
                <a:latin typeface="Cambria"/>
                <a:cs typeface="Cambria"/>
              </a:rPr>
              <a:t>DFP</a:t>
            </a:r>
            <a:endParaRPr lang="en-US" sz="1000" b="1" dirty="0">
              <a:solidFill>
                <a:srgbClr val="000000"/>
              </a:solidFill>
              <a:latin typeface="Cambria"/>
              <a:cs typeface="Cambria"/>
            </a:endParaRPr>
          </a:p>
        </p:txBody>
      </p:sp>
      <p:sp>
        <p:nvSpPr>
          <p:cNvPr id="14" name="Rectangle 13"/>
          <p:cNvSpPr/>
          <p:nvPr/>
        </p:nvSpPr>
        <p:spPr>
          <a:xfrm>
            <a:off x="3459238" y="5211764"/>
            <a:ext cx="217714" cy="618141"/>
          </a:xfrm>
          <a:prstGeom prst="rect">
            <a:avLst/>
          </a:prstGeom>
          <a:solidFill>
            <a:srgbClr val="FFFFFF"/>
          </a:solidFill>
          <a:ln w="952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3459237" y="5826880"/>
            <a:ext cx="2370667" cy="175381"/>
          </a:xfrm>
          <a:prstGeom prst="rect">
            <a:avLst/>
          </a:prstGeom>
          <a:solidFill>
            <a:srgbClr val="FFFFFF"/>
          </a:solidFill>
          <a:ln w="952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TextBox 15"/>
          <p:cNvSpPr txBox="1"/>
          <p:nvPr/>
        </p:nvSpPr>
        <p:spPr>
          <a:xfrm>
            <a:off x="3459237" y="5719158"/>
            <a:ext cx="217715" cy="215444"/>
          </a:xfrm>
          <a:prstGeom prst="rect">
            <a:avLst/>
          </a:prstGeom>
          <a:solidFill>
            <a:srgbClr val="FFFFFF"/>
          </a:solidFill>
        </p:spPr>
        <p:txBody>
          <a:bodyPr wrap="square" rtlCol="0">
            <a:spAutoFit/>
          </a:bodyPr>
          <a:lstStyle/>
          <a:p>
            <a:endParaRPr lang="en-US" sz="800" dirty="0"/>
          </a:p>
        </p:txBody>
      </p:sp>
      <p:cxnSp>
        <p:nvCxnSpPr>
          <p:cNvPr id="18" name="Straight Connector 17"/>
          <p:cNvCxnSpPr/>
          <p:nvPr/>
        </p:nvCxnSpPr>
        <p:spPr>
          <a:xfrm>
            <a:off x="3459238" y="5211764"/>
            <a:ext cx="6048" cy="790497"/>
          </a:xfrm>
          <a:prstGeom prst="line">
            <a:avLst/>
          </a:prstGeom>
          <a:ln w="1905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a:stCxn id="16" idx="3"/>
          </p:cNvCxnSpPr>
          <p:nvPr/>
        </p:nvCxnSpPr>
        <p:spPr>
          <a:xfrm flipV="1">
            <a:off x="3676952" y="5211764"/>
            <a:ext cx="0" cy="615116"/>
          </a:xfrm>
          <a:prstGeom prst="line">
            <a:avLst/>
          </a:prstGeom>
          <a:ln w="1905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3465286" y="6002261"/>
            <a:ext cx="2370667" cy="0"/>
          </a:xfrm>
          <a:prstGeom prst="line">
            <a:avLst/>
          </a:prstGeom>
          <a:ln w="1905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3683001" y="5829905"/>
            <a:ext cx="2152952" cy="0"/>
          </a:xfrm>
          <a:prstGeom prst="line">
            <a:avLst/>
          </a:prstGeom>
          <a:ln w="1905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3791857" y="3241524"/>
            <a:ext cx="2044096" cy="604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H="1">
            <a:off x="1294191" y="3241524"/>
            <a:ext cx="1995713"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V="1">
            <a:off x="1124857" y="3398760"/>
            <a:ext cx="0" cy="53219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1124857" y="4311952"/>
            <a:ext cx="0" cy="62895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3356428" y="3103024"/>
            <a:ext cx="380332" cy="276999"/>
          </a:xfrm>
          <a:prstGeom prst="rect">
            <a:avLst/>
          </a:prstGeom>
          <a:noFill/>
        </p:spPr>
        <p:txBody>
          <a:bodyPr wrap="none" rtlCol="0">
            <a:spAutoFit/>
          </a:bodyPr>
          <a:lstStyle/>
          <a:p>
            <a:r>
              <a:rPr lang="en-US" sz="1200" b="1" dirty="0" smtClean="0">
                <a:solidFill>
                  <a:srgbClr val="000000"/>
                </a:solidFill>
              </a:rPr>
              <a:t>60’</a:t>
            </a:r>
            <a:endParaRPr lang="en-US" sz="1200" b="1" dirty="0">
              <a:solidFill>
                <a:srgbClr val="000000"/>
              </a:solidFill>
            </a:endParaRPr>
          </a:p>
        </p:txBody>
      </p:sp>
      <p:sp>
        <p:nvSpPr>
          <p:cNvPr id="37" name="TextBox 36"/>
          <p:cNvSpPr txBox="1"/>
          <p:nvPr/>
        </p:nvSpPr>
        <p:spPr>
          <a:xfrm>
            <a:off x="946993" y="3973286"/>
            <a:ext cx="486293" cy="276999"/>
          </a:xfrm>
          <a:prstGeom prst="rect">
            <a:avLst/>
          </a:prstGeom>
          <a:noFill/>
        </p:spPr>
        <p:txBody>
          <a:bodyPr wrap="square" rtlCol="0">
            <a:spAutoFit/>
          </a:bodyPr>
          <a:lstStyle/>
          <a:p>
            <a:r>
              <a:rPr lang="en-US" sz="1200" b="1" dirty="0" smtClean="0"/>
              <a:t>25’</a:t>
            </a:r>
            <a:endParaRPr lang="en-US" sz="1200" b="1" dirty="0"/>
          </a:p>
        </p:txBody>
      </p:sp>
      <p:sp>
        <p:nvSpPr>
          <p:cNvPr id="50" name="TextBox 49"/>
          <p:cNvSpPr txBox="1"/>
          <p:nvPr/>
        </p:nvSpPr>
        <p:spPr>
          <a:xfrm>
            <a:off x="7704667" y="5319015"/>
            <a:ext cx="982133" cy="276999"/>
          </a:xfrm>
          <a:prstGeom prst="rect">
            <a:avLst/>
          </a:prstGeom>
          <a:solidFill>
            <a:srgbClr val="FFFFFF"/>
          </a:solidFill>
          <a:ln>
            <a:solidFill>
              <a:schemeClr val="bg1"/>
            </a:solidFill>
          </a:ln>
        </p:spPr>
        <p:txBody>
          <a:bodyPr wrap="square" rtlCol="0">
            <a:spAutoFit/>
          </a:bodyPr>
          <a:lstStyle/>
          <a:p>
            <a:endParaRPr lang="en-US" sz="1200" dirty="0"/>
          </a:p>
        </p:txBody>
      </p:sp>
      <p:sp>
        <p:nvSpPr>
          <p:cNvPr id="51" name="TextBox 50"/>
          <p:cNvSpPr txBox="1"/>
          <p:nvPr/>
        </p:nvSpPr>
        <p:spPr>
          <a:xfrm>
            <a:off x="8303381" y="4976161"/>
            <a:ext cx="456809" cy="461665"/>
          </a:xfrm>
          <a:prstGeom prst="rect">
            <a:avLst/>
          </a:prstGeom>
          <a:solidFill>
            <a:srgbClr val="FFFFFF"/>
          </a:solidFill>
          <a:ln>
            <a:solidFill>
              <a:srgbClr val="FFFFFF"/>
            </a:solidFill>
          </a:ln>
        </p:spPr>
        <p:txBody>
          <a:bodyPr wrap="square" rtlCol="0">
            <a:spAutoFit/>
          </a:bodyPr>
          <a:lstStyle/>
          <a:p>
            <a:endParaRPr lang="en-US" sz="2400" dirty="0"/>
          </a:p>
        </p:txBody>
      </p:sp>
      <p:sp>
        <p:nvSpPr>
          <p:cNvPr id="32" name="Rectangle 31"/>
          <p:cNvSpPr/>
          <p:nvPr/>
        </p:nvSpPr>
        <p:spPr>
          <a:xfrm>
            <a:off x="1348618" y="3447142"/>
            <a:ext cx="4414761" cy="1429656"/>
          </a:xfrm>
          <a:prstGeom prst="rect">
            <a:avLst/>
          </a:prstGeom>
          <a:solidFill>
            <a:schemeClr val="accent6">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p:cNvSpPr/>
          <p:nvPr/>
        </p:nvSpPr>
        <p:spPr>
          <a:xfrm>
            <a:off x="3459238" y="5211764"/>
            <a:ext cx="223764" cy="48381"/>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p:nvPr/>
        </p:nvSpPr>
        <p:spPr>
          <a:xfrm>
            <a:off x="3453188" y="5260146"/>
            <a:ext cx="223764" cy="5887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p:cNvSpPr/>
          <p:nvPr/>
        </p:nvSpPr>
        <p:spPr>
          <a:xfrm>
            <a:off x="3467706" y="5319016"/>
            <a:ext cx="209246" cy="4838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Box 1"/>
          <p:cNvSpPr txBox="1"/>
          <p:nvPr/>
        </p:nvSpPr>
        <p:spPr>
          <a:xfrm>
            <a:off x="774239" y="1548527"/>
            <a:ext cx="7912561" cy="1200329"/>
          </a:xfrm>
          <a:prstGeom prst="rect">
            <a:avLst/>
          </a:prstGeom>
          <a:noFill/>
        </p:spPr>
        <p:txBody>
          <a:bodyPr wrap="square" rtlCol="0">
            <a:spAutoFit/>
          </a:bodyPr>
          <a:lstStyle/>
          <a:p>
            <a:r>
              <a:rPr lang="en-US" sz="1200" dirty="0">
                <a:latin typeface="Cambria"/>
                <a:cs typeface="Cambria"/>
              </a:rPr>
              <a:t>(4) Minimum adequate treatment for control or prevention of wood destroying fungi shall include the following: </a:t>
            </a:r>
          </a:p>
          <a:p>
            <a:r>
              <a:rPr lang="en-US" sz="1200" dirty="0">
                <a:latin typeface="Cambria"/>
                <a:cs typeface="Cambria"/>
              </a:rPr>
              <a:t>(a) When infestation is located in a crawl space, treatment shall include the installation of a polyethylene or other water impervious vapor barrier to at least seventy (70) percent of the exposed soil surface in the enclosed space and ensure that ventilation of the under-floor space between the bottom of the floor joists and earth meets the current requirements of the International Residential Building Code, the latest edition as adopted and amended by the Georgia Department of Community Affairs. </a:t>
            </a:r>
            <a:endParaRPr lang="en-US" sz="1200" b="1" dirty="0">
              <a:latin typeface="Cambria"/>
              <a:cs typeface="Cambria"/>
            </a:endParaRPr>
          </a:p>
        </p:txBody>
      </p:sp>
      <p:sp>
        <p:nvSpPr>
          <p:cNvPr id="38" name="TextBox 37"/>
          <p:cNvSpPr txBox="1"/>
          <p:nvPr/>
        </p:nvSpPr>
        <p:spPr>
          <a:xfrm>
            <a:off x="1430499" y="3497973"/>
            <a:ext cx="4263571" cy="1323439"/>
          </a:xfrm>
          <a:prstGeom prst="rect">
            <a:avLst/>
          </a:prstGeom>
          <a:solidFill>
            <a:srgbClr val="BDE4FF"/>
          </a:solidFill>
        </p:spPr>
        <p:txBody>
          <a:bodyPr wrap="square" rtlCol="0">
            <a:spAutoFit/>
          </a:bodyPr>
          <a:lstStyle/>
          <a:p>
            <a:endParaRPr lang="en-US" sz="800" b="1" dirty="0" smtClean="0"/>
          </a:p>
          <a:p>
            <a:endParaRPr lang="en-US" sz="800" b="1" dirty="0"/>
          </a:p>
          <a:p>
            <a:endParaRPr lang="en-US" sz="800" b="1" dirty="0" smtClean="0"/>
          </a:p>
          <a:p>
            <a:pPr marL="171450" indent="-171450">
              <a:buFont typeface="Arial"/>
              <a:buChar char="•"/>
            </a:pPr>
            <a:r>
              <a:rPr lang="en-US" sz="1000" b="1" dirty="0" smtClean="0"/>
              <a:t>Must have vapor barrier with at least 90% coverage of soil of crawl </a:t>
            </a:r>
          </a:p>
          <a:p>
            <a:endParaRPr lang="en-US" sz="1600" b="1" dirty="0"/>
          </a:p>
          <a:p>
            <a:pPr marL="171450" indent="-171450">
              <a:buFont typeface="Arial"/>
              <a:buChar char="•"/>
            </a:pPr>
            <a:r>
              <a:rPr lang="en-US" sz="1000" b="1" dirty="0" smtClean="0"/>
              <a:t>Must have adequate ventilation (see above)</a:t>
            </a:r>
          </a:p>
          <a:p>
            <a:endParaRPr lang="en-US" sz="1200" b="1" dirty="0" smtClean="0"/>
          </a:p>
          <a:p>
            <a:endParaRPr lang="en-US" sz="800" b="1" dirty="0" smtClean="0"/>
          </a:p>
        </p:txBody>
      </p:sp>
      <p:sp>
        <p:nvSpPr>
          <p:cNvPr id="19" name="TextBox 18"/>
          <p:cNvSpPr txBox="1"/>
          <p:nvPr/>
        </p:nvSpPr>
        <p:spPr>
          <a:xfrm>
            <a:off x="7269238" y="3072246"/>
            <a:ext cx="1917094" cy="5047536"/>
          </a:xfrm>
          <a:prstGeom prst="rect">
            <a:avLst/>
          </a:prstGeom>
          <a:noFill/>
        </p:spPr>
        <p:txBody>
          <a:bodyPr wrap="square" rtlCol="0">
            <a:spAutoFit/>
          </a:bodyPr>
          <a:lstStyle/>
          <a:p>
            <a:r>
              <a:rPr lang="en-US" sz="1000" b="1" dirty="0" smtClean="0">
                <a:solidFill>
                  <a:srgbClr val="CD060D"/>
                </a:solidFill>
                <a:latin typeface="Cambria"/>
                <a:cs typeface="Cambria"/>
              </a:rPr>
              <a:t>1 </a:t>
            </a:r>
            <a:r>
              <a:rPr lang="en-US" sz="1000" b="1" dirty="0">
                <a:solidFill>
                  <a:srgbClr val="CD060D"/>
                </a:solidFill>
                <a:latin typeface="Cambria"/>
                <a:cs typeface="Cambria"/>
              </a:rPr>
              <a:t>sq. ft. ventilation </a:t>
            </a:r>
            <a:r>
              <a:rPr lang="en-US" sz="1000" b="1" dirty="0" smtClean="0">
                <a:solidFill>
                  <a:srgbClr val="CD060D"/>
                </a:solidFill>
                <a:latin typeface="Cambria"/>
                <a:cs typeface="Cambria"/>
              </a:rPr>
              <a:t>per 1,500 sq</a:t>
            </a:r>
            <a:r>
              <a:rPr lang="en-US" sz="1000" b="1" dirty="0">
                <a:solidFill>
                  <a:srgbClr val="CD060D"/>
                </a:solidFill>
                <a:latin typeface="Cambria"/>
                <a:cs typeface="Cambria"/>
              </a:rPr>
              <a:t>. ft. of soil in </a:t>
            </a:r>
            <a:r>
              <a:rPr lang="en-US" sz="1000" b="1" dirty="0" smtClean="0">
                <a:solidFill>
                  <a:srgbClr val="CD060D"/>
                </a:solidFill>
                <a:latin typeface="Cambria"/>
                <a:cs typeface="Cambria"/>
              </a:rPr>
              <a:t>crawl </a:t>
            </a:r>
            <a:r>
              <a:rPr lang="en-US" sz="1000" b="1" dirty="0">
                <a:solidFill>
                  <a:srgbClr val="CD060D"/>
                </a:solidFill>
                <a:latin typeface="Cambria"/>
                <a:cs typeface="Cambria"/>
              </a:rPr>
              <a:t>if vapor </a:t>
            </a:r>
            <a:r>
              <a:rPr lang="en-US" sz="1000" b="1" dirty="0" smtClean="0">
                <a:solidFill>
                  <a:srgbClr val="CD060D"/>
                </a:solidFill>
                <a:latin typeface="Cambria"/>
                <a:cs typeface="Cambria"/>
              </a:rPr>
              <a:t> </a:t>
            </a:r>
          </a:p>
          <a:p>
            <a:r>
              <a:rPr lang="en-US" sz="1000" b="1" dirty="0" smtClean="0">
                <a:solidFill>
                  <a:srgbClr val="CD060D"/>
                </a:solidFill>
                <a:latin typeface="Cambria"/>
                <a:cs typeface="Cambria"/>
              </a:rPr>
              <a:t> barrier covers </a:t>
            </a:r>
            <a:r>
              <a:rPr lang="en-US" sz="1000" b="1" dirty="0">
                <a:solidFill>
                  <a:srgbClr val="CD060D"/>
                </a:solidFill>
                <a:latin typeface="Cambria"/>
                <a:cs typeface="Cambria"/>
              </a:rPr>
              <a:t>at least 90% </a:t>
            </a:r>
          </a:p>
          <a:p>
            <a:r>
              <a:rPr lang="en-US" sz="1000" b="1" dirty="0">
                <a:solidFill>
                  <a:srgbClr val="CD060D"/>
                </a:solidFill>
                <a:latin typeface="Cambria"/>
                <a:cs typeface="Cambria"/>
              </a:rPr>
              <a:t>  </a:t>
            </a:r>
            <a:r>
              <a:rPr lang="en-US" sz="1000" b="1" dirty="0" smtClean="0">
                <a:solidFill>
                  <a:srgbClr val="CD060D"/>
                </a:solidFill>
                <a:latin typeface="Cambria"/>
                <a:cs typeface="Cambria"/>
              </a:rPr>
              <a:t>  of </a:t>
            </a:r>
            <a:r>
              <a:rPr lang="en-US" sz="1000" b="1" dirty="0">
                <a:solidFill>
                  <a:srgbClr val="CD060D"/>
                </a:solidFill>
                <a:latin typeface="Cambria"/>
                <a:cs typeface="Cambria"/>
              </a:rPr>
              <a:t>the </a:t>
            </a:r>
            <a:r>
              <a:rPr lang="en-US" sz="1000" b="1" dirty="0" smtClean="0">
                <a:solidFill>
                  <a:srgbClr val="CD060D"/>
                </a:solidFill>
                <a:latin typeface="Cambria"/>
                <a:cs typeface="Cambria"/>
              </a:rPr>
              <a:t>crawlspace soil</a:t>
            </a:r>
          </a:p>
          <a:p>
            <a:r>
              <a:rPr lang="en-US" sz="1000" b="1" dirty="0" smtClean="0">
                <a:latin typeface="Cambria"/>
                <a:cs typeface="Cambria"/>
              </a:rPr>
              <a:t> </a:t>
            </a:r>
          </a:p>
          <a:p>
            <a:r>
              <a:rPr lang="en-US" sz="1000" b="1" dirty="0">
                <a:latin typeface="Cambria"/>
                <a:cs typeface="Cambria"/>
              </a:rPr>
              <a:t> </a:t>
            </a:r>
            <a:r>
              <a:rPr lang="en-US" sz="1000" b="1" dirty="0" smtClean="0">
                <a:latin typeface="Cambria"/>
                <a:cs typeface="Cambria"/>
              </a:rPr>
              <a:t>                        60</a:t>
            </a:r>
            <a:r>
              <a:rPr lang="en-US" sz="1000" b="1" dirty="0">
                <a:latin typeface="Cambria"/>
                <a:cs typeface="Cambria"/>
              </a:rPr>
              <a:t>’</a:t>
            </a:r>
          </a:p>
          <a:p>
            <a:r>
              <a:rPr lang="en-US" sz="1000" b="1" dirty="0">
                <a:latin typeface="Cambria"/>
                <a:cs typeface="Cambria"/>
              </a:rPr>
              <a:t>                  </a:t>
            </a:r>
            <a:r>
              <a:rPr lang="en-US" sz="1000" b="1" dirty="0" smtClean="0">
                <a:latin typeface="Cambria"/>
                <a:cs typeface="Cambria"/>
              </a:rPr>
              <a:t>  </a:t>
            </a:r>
            <a:r>
              <a:rPr lang="en-US" sz="1000" b="1" u="sng" dirty="0" smtClean="0">
                <a:latin typeface="Cambria"/>
                <a:cs typeface="Cambria"/>
              </a:rPr>
              <a:t> </a:t>
            </a:r>
            <a:r>
              <a:rPr lang="en-US" sz="1000" b="1" u="sng" dirty="0">
                <a:latin typeface="Cambria"/>
                <a:cs typeface="Cambria"/>
              </a:rPr>
              <a:t>X 25’</a:t>
            </a:r>
          </a:p>
          <a:p>
            <a:r>
              <a:rPr lang="en-US" sz="1000" b="1" dirty="0">
                <a:latin typeface="Cambria"/>
                <a:cs typeface="Cambria"/>
              </a:rPr>
              <a:t>                 </a:t>
            </a:r>
            <a:r>
              <a:rPr lang="en-US" sz="1000" b="1" dirty="0" smtClean="0">
                <a:latin typeface="Cambria"/>
                <a:cs typeface="Cambria"/>
              </a:rPr>
              <a:t>  1,500 </a:t>
            </a:r>
            <a:r>
              <a:rPr lang="en-US" sz="1000" b="1" dirty="0">
                <a:latin typeface="Cambria"/>
                <a:cs typeface="Cambria"/>
              </a:rPr>
              <a:t>sq. ft.</a:t>
            </a:r>
          </a:p>
          <a:p>
            <a:endParaRPr lang="en-US" sz="1000" b="1" dirty="0">
              <a:latin typeface="Cambria"/>
              <a:cs typeface="Cambria"/>
            </a:endParaRPr>
          </a:p>
          <a:p>
            <a:r>
              <a:rPr lang="en-US" sz="1000" b="1" dirty="0" smtClean="0">
                <a:latin typeface="Cambria"/>
                <a:cs typeface="Cambria"/>
              </a:rPr>
              <a:t> </a:t>
            </a:r>
          </a:p>
          <a:p>
            <a:r>
              <a:rPr lang="en-US" sz="1000" b="1" dirty="0" smtClean="0">
                <a:latin typeface="Cambria"/>
                <a:cs typeface="Cambria"/>
              </a:rPr>
              <a:t>  </a:t>
            </a:r>
          </a:p>
          <a:p>
            <a:r>
              <a:rPr lang="en-US" sz="1000" b="1" dirty="0" smtClean="0">
                <a:latin typeface="Cambria"/>
                <a:cs typeface="Cambria"/>
              </a:rPr>
              <a:t>1,500 </a:t>
            </a:r>
            <a:r>
              <a:rPr lang="en-US" sz="1000" b="1" dirty="0">
                <a:latin typeface="Cambria"/>
                <a:cs typeface="Cambria"/>
              </a:rPr>
              <a:t>sq. ft.    1,500 sq. ft. </a:t>
            </a:r>
          </a:p>
          <a:p>
            <a:endParaRPr lang="en-US" sz="1200" b="1" dirty="0">
              <a:latin typeface="Cambria"/>
              <a:cs typeface="Cambria"/>
            </a:endParaRPr>
          </a:p>
          <a:p>
            <a:r>
              <a:rPr lang="en-US" sz="1000" b="1" dirty="0">
                <a:latin typeface="Cambria"/>
                <a:cs typeface="Cambria"/>
              </a:rPr>
              <a:t>If you use standard 8” x 16” vents:</a:t>
            </a:r>
          </a:p>
          <a:p>
            <a:r>
              <a:rPr lang="en-US" sz="1000" b="1" dirty="0">
                <a:latin typeface="Cambria"/>
                <a:cs typeface="Cambria"/>
              </a:rPr>
              <a:t>                 1 sq. ft. ventilation </a:t>
            </a:r>
          </a:p>
          <a:p>
            <a:r>
              <a:rPr lang="en-US" sz="1000" b="1" dirty="0">
                <a:latin typeface="Cambria"/>
                <a:cs typeface="Cambria"/>
              </a:rPr>
              <a:t>        </a:t>
            </a:r>
            <a:r>
              <a:rPr lang="en-US" sz="1000" b="1" u="sng" dirty="0">
                <a:latin typeface="Cambria"/>
                <a:cs typeface="Cambria"/>
              </a:rPr>
              <a:t>x 144</a:t>
            </a:r>
            <a:r>
              <a:rPr lang="en-US" sz="1000" b="1" dirty="0">
                <a:latin typeface="Cambria"/>
                <a:cs typeface="Cambria"/>
              </a:rPr>
              <a:t> sq. in./ sq. ft.</a:t>
            </a:r>
          </a:p>
          <a:p>
            <a:r>
              <a:rPr lang="en-US" sz="1000" b="1" dirty="0">
                <a:latin typeface="Cambria"/>
                <a:cs typeface="Cambria"/>
              </a:rPr>
              <a:t>            144 sq. in. ventilation</a:t>
            </a:r>
          </a:p>
          <a:p>
            <a:endParaRPr lang="en-US" sz="1000" b="1" dirty="0">
              <a:latin typeface="Cambria"/>
              <a:cs typeface="Cambria"/>
            </a:endParaRPr>
          </a:p>
          <a:p>
            <a:endParaRPr lang="en-US" sz="1000" b="1" dirty="0">
              <a:latin typeface="Cambria"/>
              <a:cs typeface="Cambria"/>
            </a:endParaRPr>
          </a:p>
          <a:p>
            <a:r>
              <a:rPr lang="en-US" sz="1000" b="1" dirty="0">
                <a:latin typeface="Cambria"/>
                <a:cs typeface="Cambria"/>
              </a:rPr>
              <a:t>     128 sq. in.       144 sq. in. per standard</a:t>
            </a:r>
          </a:p>
          <a:p>
            <a:r>
              <a:rPr lang="en-US" sz="1000" b="1" dirty="0">
                <a:latin typeface="Cambria"/>
                <a:cs typeface="Cambria"/>
              </a:rPr>
              <a:t>        vent</a:t>
            </a:r>
          </a:p>
          <a:p>
            <a:endParaRPr lang="en-US" sz="1000" b="1" dirty="0">
              <a:latin typeface="Cambria"/>
              <a:cs typeface="Cambria"/>
            </a:endParaRPr>
          </a:p>
          <a:p>
            <a:endParaRPr lang="en-US" sz="1000" b="1" dirty="0" smtClean="0">
              <a:latin typeface="Cambria"/>
              <a:cs typeface="Cambria"/>
            </a:endParaRPr>
          </a:p>
          <a:p>
            <a:endParaRPr lang="en-US" sz="1000" b="1" dirty="0">
              <a:latin typeface="Cambria"/>
              <a:cs typeface="Cambria"/>
            </a:endParaRPr>
          </a:p>
          <a:p>
            <a:endParaRPr lang="en-US" sz="1000" b="1" dirty="0" smtClean="0">
              <a:latin typeface="Cambria"/>
              <a:cs typeface="Cambria"/>
            </a:endParaRPr>
          </a:p>
          <a:p>
            <a:endParaRPr lang="en-US" sz="1000" b="1" dirty="0">
              <a:latin typeface="Cambria"/>
              <a:cs typeface="Cambria"/>
            </a:endParaRPr>
          </a:p>
          <a:p>
            <a:endParaRPr lang="en-US" sz="1000" b="1" dirty="0" smtClean="0">
              <a:latin typeface="Cambria"/>
              <a:cs typeface="Cambria"/>
            </a:endParaRPr>
          </a:p>
          <a:p>
            <a:endParaRPr lang="en-US" sz="1000" b="1" dirty="0">
              <a:latin typeface="Cambria"/>
              <a:cs typeface="Cambria"/>
            </a:endParaRPr>
          </a:p>
          <a:p>
            <a:endParaRPr lang="en-US" sz="1000" b="1" dirty="0" smtClean="0">
              <a:latin typeface="Cambria"/>
              <a:cs typeface="Cambria"/>
            </a:endParaRPr>
          </a:p>
          <a:p>
            <a:r>
              <a:rPr lang="en-US" sz="1000" b="1" dirty="0" smtClean="0">
                <a:latin typeface="Cambria"/>
                <a:cs typeface="Cambria"/>
              </a:rPr>
              <a:t>  </a:t>
            </a:r>
            <a:endParaRPr lang="en-US" sz="1000" dirty="0"/>
          </a:p>
        </p:txBody>
      </p:sp>
      <p:cxnSp>
        <p:nvCxnSpPr>
          <p:cNvPr id="39" name="Straight Connector 38"/>
          <p:cNvCxnSpPr/>
          <p:nvPr/>
        </p:nvCxnSpPr>
        <p:spPr>
          <a:xfrm>
            <a:off x="8089638" y="4787796"/>
            <a:ext cx="692740" cy="0"/>
          </a:xfrm>
          <a:prstGeom prst="line">
            <a:avLst/>
          </a:prstGeom>
          <a:ln w="127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8089638" y="4787796"/>
            <a:ext cx="0" cy="153108"/>
          </a:xfrm>
          <a:prstGeom prst="line">
            <a:avLst/>
          </a:prstGeom>
          <a:ln w="127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7865004" y="4541575"/>
            <a:ext cx="1321328" cy="246221"/>
          </a:xfrm>
          <a:prstGeom prst="rect">
            <a:avLst/>
          </a:prstGeom>
          <a:noFill/>
        </p:spPr>
        <p:txBody>
          <a:bodyPr wrap="square" rtlCol="0">
            <a:spAutoFit/>
          </a:bodyPr>
          <a:lstStyle/>
          <a:p>
            <a:r>
              <a:rPr lang="en-US" sz="1000" b="1" dirty="0"/>
              <a:t> 1 sq. ft. ventilation</a:t>
            </a:r>
          </a:p>
        </p:txBody>
      </p:sp>
      <p:cxnSp>
        <p:nvCxnSpPr>
          <p:cNvPr id="41" name="Straight Connector 40"/>
          <p:cNvCxnSpPr/>
          <p:nvPr/>
        </p:nvCxnSpPr>
        <p:spPr>
          <a:xfrm>
            <a:off x="8187706" y="6203467"/>
            <a:ext cx="692740" cy="0"/>
          </a:xfrm>
          <a:prstGeom prst="line">
            <a:avLst/>
          </a:prstGeom>
          <a:ln w="127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8184778" y="6203467"/>
            <a:ext cx="0" cy="153108"/>
          </a:xfrm>
          <a:prstGeom prst="line">
            <a:avLst/>
          </a:prstGeom>
          <a:ln w="127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8278308" y="5975908"/>
            <a:ext cx="865692" cy="246221"/>
          </a:xfrm>
          <a:prstGeom prst="rect">
            <a:avLst/>
          </a:prstGeom>
          <a:noFill/>
        </p:spPr>
        <p:txBody>
          <a:bodyPr wrap="none" rtlCol="0">
            <a:spAutoFit/>
          </a:bodyPr>
          <a:lstStyle/>
          <a:p>
            <a:r>
              <a:rPr lang="en-US" sz="1000" b="1" dirty="0" smtClean="0">
                <a:latin typeface="Cambria"/>
                <a:cs typeface="Cambria"/>
              </a:rPr>
              <a:t>1.125 vents</a:t>
            </a:r>
            <a:endParaRPr lang="en-US" sz="1000" b="1" dirty="0">
              <a:latin typeface="Cambria"/>
              <a:cs typeface="Cambria"/>
            </a:endParaRPr>
          </a:p>
        </p:txBody>
      </p:sp>
      <p:sp>
        <p:nvSpPr>
          <p:cNvPr id="25" name="TextBox 24"/>
          <p:cNvSpPr txBox="1"/>
          <p:nvPr/>
        </p:nvSpPr>
        <p:spPr>
          <a:xfrm>
            <a:off x="5763380" y="6099019"/>
            <a:ext cx="1564724" cy="646331"/>
          </a:xfrm>
          <a:prstGeom prst="rect">
            <a:avLst/>
          </a:prstGeom>
          <a:solidFill>
            <a:srgbClr val="FFFFFF"/>
          </a:solidFill>
          <a:ln>
            <a:solidFill>
              <a:srgbClr val="FFFFFF"/>
            </a:solidFill>
          </a:ln>
        </p:spPr>
        <p:txBody>
          <a:bodyPr wrap="square" rtlCol="0">
            <a:spAutoFit/>
          </a:bodyPr>
          <a:lstStyle/>
          <a:p>
            <a:endParaRPr lang="en-US" dirty="0" smtClean="0"/>
          </a:p>
          <a:p>
            <a:endParaRPr lang="en-US" dirty="0"/>
          </a:p>
        </p:txBody>
      </p:sp>
      <p:sp>
        <p:nvSpPr>
          <p:cNvPr id="26" name="TextBox 25"/>
          <p:cNvSpPr txBox="1"/>
          <p:nvPr/>
        </p:nvSpPr>
        <p:spPr>
          <a:xfrm>
            <a:off x="658782" y="6203467"/>
            <a:ext cx="6356910" cy="553998"/>
          </a:xfrm>
          <a:prstGeom prst="rect">
            <a:avLst/>
          </a:prstGeom>
          <a:noFill/>
        </p:spPr>
        <p:txBody>
          <a:bodyPr wrap="square" rtlCol="0">
            <a:spAutoFit/>
          </a:bodyPr>
          <a:lstStyle/>
          <a:p>
            <a:pPr algn="ctr"/>
            <a:r>
              <a:rPr lang="en-US" b="1" dirty="0">
                <a:solidFill>
                  <a:srgbClr val="CD060D"/>
                </a:solidFill>
                <a:latin typeface="Cambria"/>
                <a:cs typeface="Cambria"/>
              </a:rPr>
              <a:t>1.125 standard vents = at least 2 standard vents</a:t>
            </a:r>
          </a:p>
          <a:p>
            <a:pPr algn="ctr"/>
            <a:r>
              <a:rPr lang="en-US" sz="1200" b="1" dirty="0">
                <a:solidFill>
                  <a:srgbClr val="CD060D"/>
                </a:solidFill>
                <a:latin typeface="Cambria"/>
                <a:cs typeface="Cambria"/>
              </a:rPr>
              <a:t>with either 1 vent placed within 3’ of each outside corner or </a:t>
            </a:r>
            <a:r>
              <a:rPr lang="en-US" sz="1200" b="1" u="sng" dirty="0">
                <a:solidFill>
                  <a:srgbClr val="CD060D"/>
                </a:solidFill>
                <a:latin typeface="Cambria"/>
                <a:cs typeface="Cambria"/>
              </a:rPr>
              <a:t>having cross ventilation</a:t>
            </a:r>
            <a:endParaRPr lang="en-US" sz="1200" u="sng" dirty="0"/>
          </a:p>
        </p:txBody>
      </p:sp>
      <p:sp>
        <p:nvSpPr>
          <p:cNvPr id="45" name="Rectangle 44"/>
          <p:cNvSpPr/>
          <p:nvPr/>
        </p:nvSpPr>
        <p:spPr>
          <a:xfrm>
            <a:off x="2825556" y="3380615"/>
            <a:ext cx="133048" cy="66527"/>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ectangle 45"/>
          <p:cNvSpPr/>
          <p:nvPr/>
        </p:nvSpPr>
        <p:spPr>
          <a:xfrm>
            <a:off x="4137580" y="4886475"/>
            <a:ext cx="133048" cy="66527"/>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7" name="Straight Arrow Connector 46"/>
          <p:cNvCxnSpPr/>
          <p:nvPr/>
        </p:nvCxnSpPr>
        <p:spPr>
          <a:xfrm>
            <a:off x="2553630" y="2989566"/>
            <a:ext cx="1878479" cy="2217428"/>
          </a:xfrm>
          <a:prstGeom prst="straightConnector1">
            <a:avLst/>
          </a:prstGeom>
          <a:ln w="38100" cmpd="sng">
            <a:solidFill>
              <a:srgbClr val="22930D"/>
            </a:solidFill>
            <a:tailEnd type="arrow"/>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823784" y="1548527"/>
            <a:ext cx="7736702" cy="1323439"/>
          </a:xfrm>
          <a:prstGeom prst="rect">
            <a:avLst/>
          </a:prstGeom>
          <a:solidFill>
            <a:srgbClr val="FFFFFF"/>
          </a:solidFill>
          <a:ln w="28575" cmpd="sng">
            <a:solidFill>
              <a:srgbClr val="CD060D"/>
            </a:solidFill>
          </a:ln>
        </p:spPr>
        <p:txBody>
          <a:bodyPr wrap="square" rtlCol="0">
            <a:spAutoFit/>
          </a:bodyPr>
          <a:lstStyle/>
          <a:p>
            <a:pPr algn="ctr"/>
            <a:endParaRPr lang="en-US" sz="1200" b="1" dirty="0" smtClean="0">
              <a:latin typeface="Cambria"/>
              <a:cs typeface="Cambria"/>
            </a:endParaRPr>
          </a:p>
          <a:p>
            <a:pPr algn="ctr"/>
            <a:r>
              <a:rPr lang="en-US" b="1" dirty="0" smtClean="0">
                <a:solidFill>
                  <a:srgbClr val="CD060D"/>
                </a:solidFill>
                <a:latin typeface="Cambria"/>
                <a:cs typeface="Cambria"/>
              </a:rPr>
              <a:t>Option 3 </a:t>
            </a:r>
          </a:p>
          <a:p>
            <a:pPr algn="ctr"/>
            <a:r>
              <a:rPr lang="en-US" b="1" dirty="0" smtClean="0">
                <a:latin typeface="Cambria"/>
                <a:cs typeface="Cambria"/>
              </a:rPr>
              <a:t>At </a:t>
            </a:r>
            <a:r>
              <a:rPr lang="en-US" b="1" dirty="0">
                <a:latin typeface="Cambria"/>
                <a:cs typeface="Cambria"/>
              </a:rPr>
              <a:t>least 90% coverage </a:t>
            </a:r>
            <a:r>
              <a:rPr lang="en-US" b="1" dirty="0" smtClean="0">
                <a:latin typeface="Cambria"/>
                <a:cs typeface="Cambria"/>
              </a:rPr>
              <a:t>of </a:t>
            </a:r>
            <a:r>
              <a:rPr lang="en-US" b="1" dirty="0">
                <a:latin typeface="Cambria"/>
                <a:cs typeface="Cambria"/>
              </a:rPr>
              <a:t>the soil by a Class 1 vapor </a:t>
            </a:r>
            <a:r>
              <a:rPr lang="en-US" b="1" dirty="0" smtClean="0">
                <a:latin typeface="Cambria"/>
                <a:cs typeface="Cambria"/>
              </a:rPr>
              <a:t>barrier</a:t>
            </a:r>
          </a:p>
          <a:p>
            <a:pPr algn="ctr"/>
            <a:r>
              <a:rPr lang="en-US" b="1" dirty="0">
                <a:latin typeface="Cambria"/>
                <a:cs typeface="Cambria"/>
              </a:rPr>
              <a:t>(with the required sq. ft. of ventilation and cross-ventilation)</a:t>
            </a:r>
          </a:p>
          <a:p>
            <a:pPr algn="ctr"/>
            <a:endParaRPr lang="en-US" sz="1200" b="1" dirty="0" smtClean="0">
              <a:latin typeface="Cambria"/>
              <a:cs typeface="Cambria"/>
            </a:endParaRPr>
          </a:p>
        </p:txBody>
      </p:sp>
      <p:sp>
        <p:nvSpPr>
          <p:cNvPr id="13" name="Rectangle 12"/>
          <p:cNvSpPr/>
          <p:nvPr/>
        </p:nvSpPr>
        <p:spPr>
          <a:xfrm>
            <a:off x="400351" y="5512274"/>
            <a:ext cx="943429" cy="707886"/>
          </a:xfrm>
          <a:prstGeom prst="rect">
            <a:avLst/>
          </a:prstGeom>
        </p:spPr>
        <p:txBody>
          <a:bodyPr wrap="square">
            <a:spAutoFit/>
          </a:bodyPr>
          <a:lstStyle/>
          <a:p>
            <a:r>
              <a:rPr lang="en-US" sz="1000" b="1" dirty="0" smtClean="0"/>
              <a:t>   1,500 </a:t>
            </a:r>
            <a:r>
              <a:rPr lang="en-US" sz="1000" b="1" dirty="0"/>
              <a:t>sq. ft.</a:t>
            </a:r>
          </a:p>
          <a:p>
            <a:r>
              <a:rPr lang="en-US" sz="1000" b="1" dirty="0"/>
              <a:t>    </a:t>
            </a:r>
            <a:r>
              <a:rPr lang="en-US" sz="1000" b="1" u="sng" dirty="0"/>
              <a:t>x   </a:t>
            </a:r>
            <a:r>
              <a:rPr lang="en-US" sz="1000" b="1" u="sng" dirty="0" smtClean="0"/>
              <a:t>90</a:t>
            </a:r>
            <a:r>
              <a:rPr lang="en-US" sz="1000" b="1" u="sng" dirty="0"/>
              <a:t>%</a:t>
            </a:r>
          </a:p>
          <a:p>
            <a:r>
              <a:rPr lang="en-US" sz="1000" b="1" dirty="0"/>
              <a:t>    </a:t>
            </a:r>
            <a:r>
              <a:rPr lang="en-US" sz="1000" b="1" dirty="0" smtClean="0"/>
              <a:t>1,350 </a:t>
            </a:r>
            <a:r>
              <a:rPr lang="en-US" sz="1000" b="1" dirty="0"/>
              <a:t>sq. ft.</a:t>
            </a:r>
          </a:p>
          <a:p>
            <a:r>
              <a:rPr lang="en-US" sz="1000" b="1" dirty="0"/>
              <a:t>   poly needed</a:t>
            </a:r>
          </a:p>
        </p:txBody>
      </p:sp>
      <p:sp>
        <p:nvSpPr>
          <p:cNvPr id="48" name="Rectangle 47"/>
          <p:cNvSpPr/>
          <p:nvPr/>
        </p:nvSpPr>
        <p:spPr>
          <a:xfrm>
            <a:off x="1540942" y="5547633"/>
            <a:ext cx="133048" cy="48381"/>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1673990" y="5437826"/>
            <a:ext cx="1511714" cy="246221"/>
          </a:xfrm>
          <a:prstGeom prst="rect">
            <a:avLst/>
          </a:prstGeom>
        </p:spPr>
        <p:txBody>
          <a:bodyPr wrap="none">
            <a:spAutoFit/>
          </a:bodyPr>
          <a:lstStyle/>
          <a:p>
            <a:r>
              <a:rPr lang="en-US" sz="1000" b="1" dirty="0"/>
              <a:t>= standard vent (8” x 16”</a:t>
            </a:r>
            <a:endParaRPr lang="en-US" sz="1000" dirty="0"/>
          </a:p>
        </p:txBody>
      </p:sp>
    </p:spTree>
    <p:extLst>
      <p:ext uri="{BB962C8B-B14F-4D97-AF65-F5344CB8AC3E}">
        <p14:creationId xmlns:p14="http://schemas.microsoft.com/office/powerpoint/2010/main" val="87230196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9">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9">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9">
                                            <p:txEl>
                                              <p:pRg st="12" end="12"/>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9">
                                            <p:txEl>
                                              <p:pRg st="13" end="13"/>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9">
                                            <p:txEl>
                                              <p:pRg st="14" end="14"/>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9">
                                            <p:txEl>
                                              <p:pRg st="15" end="15"/>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9">
                                            <p:txEl>
                                              <p:pRg st="18" end="18"/>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9">
                                            <p:txEl>
                                              <p:pRg st="19" end="19"/>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4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42"/>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43"/>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26">
                                            <p:txEl>
                                              <p:pRg st="0" end="0"/>
                                            </p:txEl>
                                          </p:spTgt>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26">
                                            <p:txEl>
                                              <p:pRg st="1" end="1"/>
                                            </p:txEl>
                                          </p:spTgt>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45"/>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46"/>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nodeType="clickEffect">
                                  <p:stCondLst>
                                    <p:cond delay="0"/>
                                  </p:stCondLst>
                                  <p:childTnLst>
                                    <p:set>
                                      <p:cBhvr>
                                        <p:cTn id="84" dur="1" fill="hold">
                                          <p:stCondLst>
                                            <p:cond delay="0"/>
                                          </p:stCondLst>
                                        </p:cTn>
                                        <p:tgtEl>
                                          <p:spTgt spid="47"/>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nodeType="clickEffect">
                                  <p:stCondLst>
                                    <p:cond delay="0"/>
                                  </p:stCondLst>
                                  <p:childTnLst>
                                    <p:set>
                                      <p:cBhvr>
                                        <p:cTn id="88" dur="1" fill="hold">
                                          <p:stCondLst>
                                            <p:cond delay="0"/>
                                          </p:stCondLst>
                                        </p:cTn>
                                        <p:tgtEl>
                                          <p:spTgt spid="13">
                                            <p:txEl>
                                              <p:pRg st="0" end="0"/>
                                            </p:txEl>
                                          </p:spTgt>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13">
                                            <p:txEl>
                                              <p:pRg st="1" end="1"/>
                                            </p:txEl>
                                          </p:spTgt>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13">
                                            <p:txEl>
                                              <p:pRg st="2" end="2"/>
                                            </p:txEl>
                                          </p:spTgt>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5" grpId="0" animBg="1"/>
      <p:bldP spid="46" grpId="0" animBg="1"/>
      <p:bldP spid="7"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199" y="889842"/>
            <a:ext cx="8229600" cy="2123658"/>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endParaRPr lang="en-US" sz="2000" b="1" dirty="0" smtClean="0"/>
          </a:p>
          <a:p>
            <a:pPr algn="ctr"/>
            <a:r>
              <a:rPr lang="en-US" sz="2400" b="1" dirty="0" smtClean="0"/>
              <a:t>So…</a:t>
            </a:r>
          </a:p>
          <a:p>
            <a:r>
              <a:rPr lang="en-US" sz="2000" b="1" dirty="0" smtClean="0">
                <a:latin typeface="Cambria"/>
                <a:cs typeface="Cambria"/>
              </a:rPr>
              <a:t>        what if, due to construction or other restrictions, you cannot   </a:t>
            </a:r>
          </a:p>
          <a:p>
            <a:r>
              <a:rPr lang="en-US" sz="2000" b="1" dirty="0" smtClean="0">
                <a:latin typeface="Cambria"/>
                <a:cs typeface="Cambria"/>
              </a:rPr>
              <a:t>        properly install the proper vents to meet the ventilation </a:t>
            </a:r>
          </a:p>
          <a:p>
            <a:r>
              <a:rPr lang="en-US" sz="2000" b="1" dirty="0" smtClean="0">
                <a:latin typeface="Cambria"/>
                <a:cs typeface="Cambria"/>
              </a:rPr>
              <a:t>        requirements of the International Residential Building Code       </a:t>
            </a:r>
          </a:p>
          <a:p>
            <a:r>
              <a:rPr lang="en-US" sz="2000" b="1" dirty="0" smtClean="0">
                <a:latin typeface="Cambria"/>
                <a:cs typeface="Cambria"/>
              </a:rPr>
              <a:t>        for the control or the prevention of wood destroying fungi?  </a:t>
            </a:r>
          </a:p>
          <a:p>
            <a:endParaRPr lang="en-US" sz="800" b="1" dirty="0" smtClean="0"/>
          </a:p>
        </p:txBody>
      </p:sp>
      <p:sp>
        <p:nvSpPr>
          <p:cNvPr id="3" name="Rectangle 2"/>
          <p:cNvSpPr/>
          <p:nvPr/>
        </p:nvSpPr>
        <p:spPr>
          <a:xfrm>
            <a:off x="7924800" y="6400800"/>
            <a:ext cx="1219200" cy="457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457199" y="3896518"/>
            <a:ext cx="8153399" cy="1200329"/>
          </a:xfrm>
          <a:prstGeom prst="rect">
            <a:avLst/>
          </a:prstGeom>
          <a:noFill/>
        </p:spPr>
        <p:txBody>
          <a:bodyPr wrap="square" rtlCol="0">
            <a:spAutoFit/>
          </a:bodyPr>
          <a:lstStyle/>
          <a:p>
            <a:pPr algn="ctr"/>
            <a:r>
              <a:rPr lang="en-US" sz="3600" b="1" dirty="0" smtClean="0">
                <a:solidFill>
                  <a:srgbClr val="FF0000"/>
                </a:solidFill>
              </a:rPr>
              <a:t>There </a:t>
            </a:r>
            <a:r>
              <a:rPr lang="en-US" sz="3600" b="1" u="sng" dirty="0" smtClean="0">
                <a:solidFill>
                  <a:srgbClr val="FF0000"/>
                </a:solidFill>
              </a:rPr>
              <a:t>are</a:t>
            </a:r>
            <a:r>
              <a:rPr lang="en-US" sz="3600" b="1" dirty="0" smtClean="0">
                <a:solidFill>
                  <a:srgbClr val="FF0000"/>
                </a:solidFill>
              </a:rPr>
              <a:t> 3 options for not meeting the ventilation requirements in a crawlspace. </a:t>
            </a:r>
            <a:endParaRPr lang="en-US" sz="3600" b="1" dirty="0">
              <a:solidFill>
                <a:srgbClr val="FF0000"/>
              </a:solidFill>
            </a:endParaRPr>
          </a:p>
        </p:txBody>
      </p:sp>
      <p:sp>
        <p:nvSpPr>
          <p:cNvPr id="5" name="Rectangle 4"/>
          <p:cNvSpPr/>
          <p:nvPr/>
        </p:nvSpPr>
        <p:spPr>
          <a:xfrm>
            <a:off x="3276600" y="6400800"/>
            <a:ext cx="2667000" cy="609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3439212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wipe(down)">
                                      <p:cBhvr>
                                        <p:cTn id="14" dur="500"/>
                                        <p:tgtEl>
                                          <p:spTgt spid="4">
                                            <p:txEl>
                                              <p:pRg st="2" end="2"/>
                                            </p:txEl>
                                          </p:spTgt>
                                        </p:tgtEl>
                                      </p:cBhvr>
                                    </p:animEffect>
                                  </p:childTnLst>
                                </p:cTn>
                              </p:par>
                              <p:par>
                                <p:cTn id="15" presetID="22" presetClass="entr" presetSubtype="4" fill="hold" nodeType="with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wipe(down)">
                                      <p:cBhvr>
                                        <p:cTn id="17" dur="500"/>
                                        <p:tgtEl>
                                          <p:spTgt spid="4">
                                            <p:txEl>
                                              <p:pRg st="3" end="3"/>
                                            </p:txEl>
                                          </p:spTgt>
                                        </p:tgtEl>
                                      </p:cBhvr>
                                    </p:animEffect>
                                  </p:childTnLst>
                                </p:cTn>
                              </p:par>
                              <p:par>
                                <p:cTn id="18" presetID="22" presetClass="entr" presetSubtype="4" fill="hold" nodeType="withEffect">
                                  <p:stCondLst>
                                    <p:cond delay="0"/>
                                  </p:stCondLst>
                                  <p:childTnLst>
                                    <p:set>
                                      <p:cBhvr>
                                        <p:cTn id="19" dur="1" fill="hold">
                                          <p:stCondLst>
                                            <p:cond delay="0"/>
                                          </p:stCondLst>
                                        </p:cTn>
                                        <p:tgtEl>
                                          <p:spTgt spid="4">
                                            <p:txEl>
                                              <p:pRg st="4" end="4"/>
                                            </p:txEl>
                                          </p:spTgt>
                                        </p:tgtEl>
                                        <p:attrNameLst>
                                          <p:attrName>style.visibility</p:attrName>
                                        </p:attrNameLst>
                                      </p:cBhvr>
                                      <p:to>
                                        <p:strVal val="visible"/>
                                      </p:to>
                                    </p:set>
                                    <p:animEffect transition="in" filter="wipe(down)">
                                      <p:cBhvr>
                                        <p:cTn id="20" dur="500"/>
                                        <p:tgtEl>
                                          <p:spTgt spid="4">
                                            <p:txEl>
                                              <p:pRg st="4" end="4"/>
                                            </p:txEl>
                                          </p:spTgt>
                                        </p:tgtEl>
                                      </p:cBhvr>
                                    </p:animEffect>
                                  </p:childTnLst>
                                </p:cTn>
                              </p:par>
                              <p:par>
                                <p:cTn id="21" presetID="22" presetClass="entr" presetSubtype="4" fill="hold" nodeType="with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animEffect transition="in" filter="wipe(down)">
                                      <p:cBhvr>
                                        <p:cTn id="23" dur="500"/>
                                        <p:tgtEl>
                                          <p:spTgt spid="4">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0" end="0"/>
                                            </p:txEl>
                                          </p:spTgt>
                                        </p:tgtEl>
                                        <p:attrNameLst>
                                          <p:attrName>style.visibility</p:attrName>
                                        </p:attrNameLst>
                                      </p:cBhvr>
                                      <p:to>
                                        <p:strVal val="visible"/>
                                      </p:to>
                                    </p:set>
                                    <p:animEffect transition="in" filter="fade">
                                      <p:cBhvr>
                                        <p:cTn id="28" dur="1000"/>
                                        <p:tgtEl>
                                          <p:spTgt spid="2">
                                            <p:txEl>
                                              <p:pRg st="0" end="0"/>
                                            </p:txEl>
                                          </p:spTgt>
                                        </p:tgtEl>
                                      </p:cBhvr>
                                    </p:animEffect>
                                    <p:anim calcmode="lin" valueType="num">
                                      <p:cBhvr>
                                        <p:cTn id="29"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94267" y="2421466"/>
            <a:ext cx="7704666" cy="1200329"/>
          </a:xfrm>
          <a:prstGeom prst="rect">
            <a:avLst/>
          </a:prstGeom>
          <a:noFill/>
        </p:spPr>
        <p:txBody>
          <a:bodyPr wrap="square" rtlCol="0">
            <a:spAutoFit/>
          </a:bodyPr>
          <a:lstStyle/>
          <a:p>
            <a:pPr algn="ctr"/>
            <a:r>
              <a:rPr lang="en-US" sz="3600" b="1" dirty="0" smtClean="0"/>
              <a:t>How many of you are encapsulating</a:t>
            </a:r>
          </a:p>
          <a:p>
            <a:pPr algn="ctr"/>
            <a:r>
              <a:rPr lang="en-US" sz="3600" b="1" dirty="0"/>
              <a:t>c</a:t>
            </a:r>
            <a:r>
              <a:rPr lang="en-US" sz="3600" b="1" dirty="0" smtClean="0"/>
              <a:t>rawlspaces?</a:t>
            </a:r>
            <a:endParaRPr lang="en-US" sz="3600" b="1" dirty="0"/>
          </a:p>
        </p:txBody>
      </p:sp>
      <p:sp>
        <p:nvSpPr>
          <p:cNvPr id="3" name="TextBox 2"/>
          <p:cNvSpPr txBox="1"/>
          <p:nvPr/>
        </p:nvSpPr>
        <p:spPr>
          <a:xfrm>
            <a:off x="8822267" y="6646333"/>
            <a:ext cx="389466" cy="215444"/>
          </a:xfrm>
          <a:prstGeom prst="rect">
            <a:avLst/>
          </a:prstGeom>
          <a:noFill/>
        </p:spPr>
        <p:txBody>
          <a:bodyPr wrap="square" rtlCol="0">
            <a:spAutoFit/>
          </a:bodyPr>
          <a:lstStyle/>
          <a:p>
            <a:r>
              <a:rPr lang="en-US" sz="800" dirty="0" smtClean="0"/>
              <a:t>110</a:t>
            </a:r>
            <a:endParaRPr lang="en-US" sz="800" dirty="0"/>
          </a:p>
        </p:txBody>
      </p:sp>
    </p:spTree>
    <p:extLst>
      <p:ext uri="{BB962C8B-B14F-4D97-AF65-F5344CB8AC3E}">
        <p14:creationId xmlns:p14="http://schemas.microsoft.com/office/powerpoint/2010/main" val="1272911985"/>
      </p:ext>
    </p:extLst>
  </p:cSld>
  <p:clrMapOvr>
    <a:masterClrMapping/>
  </p:clrMapOvr>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135" y="590378"/>
            <a:ext cx="7640595" cy="6678751"/>
          </a:xfrm>
          <a:prstGeom prst="rect">
            <a:avLst/>
          </a:prstGeom>
          <a:noFill/>
        </p:spPr>
        <p:txBody>
          <a:bodyPr wrap="square" rtlCol="0">
            <a:spAutoFit/>
          </a:bodyPr>
          <a:lstStyle/>
          <a:p>
            <a:r>
              <a:rPr lang="en-US" sz="2000" dirty="0" smtClean="0">
                <a:latin typeface="Cambria"/>
                <a:cs typeface="Cambria"/>
              </a:rPr>
              <a:t>                        </a:t>
            </a:r>
            <a:r>
              <a:rPr lang="en-US" sz="2400" b="1" dirty="0" smtClean="0">
                <a:latin typeface="Cambria"/>
                <a:cs typeface="Cambria"/>
              </a:rPr>
              <a:t>Option #1 </a:t>
            </a:r>
            <a:r>
              <a:rPr lang="en-US" sz="2400" b="1" dirty="0">
                <a:latin typeface="Cambria"/>
                <a:cs typeface="Cambria"/>
              </a:rPr>
              <a:t>- Continuously operated </a:t>
            </a:r>
          </a:p>
          <a:p>
            <a:r>
              <a:rPr lang="en-US" sz="2400" b="1" dirty="0">
                <a:latin typeface="Cambria"/>
                <a:cs typeface="Cambria"/>
              </a:rPr>
              <a:t>                        </a:t>
            </a:r>
            <a:r>
              <a:rPr lang="en-US" sz="2400" b="1" dirty="0" smtClean="0">
                <a:latin typeface="Cambria"/>
                <a:cs typeface="Cambria"/>
              </a:rPr>
              <a:t>mechanical </a:t>
            </a:r>
            <a:r>
              <a:rPr lang="en-US" sz="2400" b="1" dirty="0">
                <a:latin typeface="Cambria"/>
                <a:cs typeface="Cambria"/>
              </a:rPr>
              <a:t>exhaust ventilation  </a:t>
            </a:r>
          </a:p>
          <a:p>
            <a:pPr lvl="1"/>
            <a:endParaRPr lang="en-US" sz="1200" dirty="0" smtClean="0">
              <a:latin typeface="Cambria"/>
              <a:cs typeface="Cambria"/>
            </a:endParaRPr>
          </a:p>
          <a:p>
            <a:pPr lvl="1"/>
            <a:endParaRPr lang="en-US" sz="2000" dirty="0">
              <a:latin typeface="Cambria"/>
              <a:cs typeface="Cambria"/>
            </a:endParaRPr>
          </a:p>
          <a:p>
            <a:pPr lvl="1"/>
            <a:r>
              <a:rPr lang="en-US" sz="2000" dirty="0" smtClean="0">
                <a:latin typeface="Cambria"/>
                <a:cs typeface="Cambria"/>
              </a:rPr>
              <a:t>Exposed </a:t>
            </a:r>
            <a:r>
              <a:rPr lang="en-US" sz="2000" dirty="0">
                <a:latin typeface="Cambria"/>
                <a:cs typeface="Cambria"/>
              </a:rPr>
              <a:t>earth is covered with a continuous Class I vapor </a:t>
            </a:r>
            <a:r>
              <a:rPr lang="en-US" sz="2000" dirty="0" smtClean="0">
                <a:latin typeface="Cambria"/>
                <a:cs typeface="Cambria"/>
              </a:rPr>
              <a:t> retarder</a:t>
            </a:r>
            <a:r>
              <a:rPr lang="en-US" sz="2000" dirty="0">
                <a:latin typeface="Cambria"/>
                <a:cs typeface="Cambria"/>
              </a:rPr>
              <a:t>. Joints of the vapor retarder shall overlap by </a:t>
            </a:r>
            <a:r>
              <a:rPr lang="en-US" sz="2000" dirty="0" smtClean="0">
                <a:latin typeface="Cambria"/>
                <a:cs typeface="Cambria"/>
              </a:rPr>
              <a:t>6 inches</a:t>
            </a:r>
            <a:endParaRPr lang="en-US" sz="2000" dirty="0">
              <a:latin typeface="Cambria"/>
              <a:cs typeface="Cambria"/>
            </a:endParaRPr>
          </a:p>
          <a:p>
            <a:pPr marL="914400" lvl="1" indent="-457200"/>
            <a:r>
              <a:rPr lang="en-US" sz="2000" dirty="0" smtClean="0">
                <a:latin typeface="Cambria"/>
                <a:cs typeface="Cambria"/>
              </a:rPr>
              <a:t>(</a:t>
            </a:r>
            <a:r>
              <a:rPr lang="en-US" sz="2000" dirty="0">
                <a:latin typeface="Cambria"/>
                <a:cs typeface="Cambria"/>
              </a:rPr>
              <a:t>152 mm) and shall be sealed or taped. The </a:t>
            </a:r>
            <a:r>
              <a:rPr lang="en-US" sz="2000" dirty="0" smtClean="0">
                <a:latin typeface="Cambria"/>
                <a:cs typeface="Cambria"/>
              </a:rPr>
              <a:t>edges of the vapor </a:t>
            </a:r>
            <a:endParaRPr lang="en-US" sz="2000" dirty="0">
              <a:latin typeface="Cambria"/>
              <a:cs typeface="Cambria"/>
            </a:endParaRPr>
          </a:p>
          <a:p>
            <a:pPr marL="914400" lvl="1" indent="-457200"/>
            <a:r>
              <a:rPr lang="en-US" sz="2000" dirty="0" smtClean="0">
                <a:latin typeface="Cambria"/>
                <a:cs typeface="Cambria"/>
              </a:rPr>
              <a:t>retarder </a:t>
            </a:r>
            <a:r>
              <a:rPr lang="en-US" sz="2000" dirty="0">
                <a:latin typeface="Cambria"/>
                <a:cs typeface="Cambria"/>
              </a:rPr>
              <a:t>shall extend at least 6 inches (</a:t>
            </a:r>
            <a:r>
              <a:rPr lang="en-US" sz="2000" dirty="0" smtClean="0">
                <a:latin typeface="Cambria"/>
                <a:cs typeface="Cambria"/>
              </a:rPr>
              <a:t>152 mm) up the stem </a:t>
            </a:r>
            <a:endParaRPr lang="en-US" sz="2000" dirty="0">
              <a:latin typeface="Cambria"/>
              <a:cs typeface="Cambria"/>
            </a:endParaRPr>
          </a:p>
          <a:p>
            <a:pPr marL="914400" lvl="1" indent="-457200"/>
            <a:r>
              <a:rPr lang="en-US" sz="2000" dirty="0" smtClean="0">
                <a:latin typeface="Cambria"/>
                <a:cs typeface="Cambria"/>
              </a:rPr>
              <a:t>wall </a:t>
            </a:r>
            <a:r>
              <a:rPr lang="en-US" sz="2000" dirty="0">
                <a:latin typeface="Cambria"/>
                <a:cs typeface="Cambria"/>
              </a:rPr>
              <a:t>and shall be attached and </a:t>
            </a:r>
            <a:r>
              <a:rPr lang="en-US" sz="2000" dirty="0" smtClean="0">
                <a:latin typeface="Cambria"/>
                <a:cs typeface="Cambria"/>
              </a:rPr>
              <a:t>sealed to </a:t>
            </a:r>
            <a:r>
              <a:rPr lang="en-US" sz="2000" dirty="0">
                <a:latin typeface="Cambria"/>
                <a:cs typeface="Cambria"/>
              </a:rPr>
              <a:t>the stem </a:t>
            </a:r>
            <a:r>
              <a:rPr lang="en-US" sz="2000" dirty="0" smtClean="0">
                <a:latin typeface="Cambria"/>
                <a:cs typeface="Cambria"/>
              </a:rPr>
              <a:t>wall or</a:t>
            </a:r>
          </a:p>
          <a:p>
            <a:pPr marL="914400" lvl="1" indent="-457200"/>
            <a:r>
              <a:rPr lang="en-US" sz="2000" dirty="0" smtClean="0">
                <a:latin typeface="Cambria"/>
                <a:cs typeface="Cambria"/>
              </a:rPr>
              <a:t>insulation</a:t>
            </a:r>
            <a:endParaRPr lang="en-US" sz="2000" dirty="0">
              <a:latin typeface="Cambria"/>
              <a:cs typeface="Cambria"/>
            </a:endParaRPr>
          </a:p>
          <a:p>
            <a:pPr marL="914400" lvl="1" indent="-457200"/>
            <a:endParaRPr lang="en-US" sz="2000" u="sng" dirty="0">
              <a:solidFill>
                <a:srgbClr val="FF0000"/>
              </a:solidFill>
              <a:latin typeface="Cambria"/>
              <a:cs typeface="Cambria"/>
            </a:endParaRPr>
          </a:p>
          <a:p>
            <a:pPr marL="914400" lvl="1" indent="-457200"/>
            <a:r>
              <a:rPr lang="en-US" sz="2000" dirty="0" smtClean="0">
                <a:solidFill>
                  <a:srgbClr val="FF0000"/>
                </a:solidFill>
                <a:latin typeface="Cambria"/>
                <a:cs typeface="Cambria"/>
              </a:rPr>
              <a:t>                                                       </a:t>
            </a:r>
            <a:r>
              <a:rPr lang="en-US" sz="2000" b="1" u="sng" dirty="0" smtClean="0">
                <a:solidFill>
                  <a:srgbClr val="CD060D"/>
                </a:solidFill>
                <a:latin typeface="Cambria"/>
                <a:cs typeface="Cambria"/>
              </a:rPr>
              <a:t>and</a:t>
            </a:r>
          </a:p>
          <a:p>
            <a:pPr marL="914400" lvl="1" indent="-457200"/>
            <a:endParaRPr lang="en-US" sz="2000" u="sng" dirty="0" smtClean="0">
              <a:solidFill>
                <a:srgbClr val="FF0000"/>
              </a:solidFill>
              <a:latin typeface="Cambria"/>
              <a:cs typeface="Cambria"/>
            </a:endParaRPr>
          </a:p>
          <a:p>
            <a:pPr lvl="0">
              <a:defRPr/>
            </a:pPr>
            <a:r>
              <a:rPr lang="en-US" sz="2000" dirty="0" smtClean="0">
                <a:solidFill>
                  <a:prstClr val="black"/>
                </a:solidFill>
                <a:latin typeface="Cambria"/>
                <a:cs typeface="Cambria"/>
              </a:rPr>
              <a:t>         </a:t>
            </a:r>
            <a:r>
              <a:rPr lang="en-US" sz="2000" b="1" u="sng" dirty="0" smtClean="0">
                <a:solidFill>
                  <a:prstClr val="black"/>
                </a:solidFill>
                <a:latin typeface="Cambria"/>
                <a:cs typeface="Cambria"/>
              </a:rPr>
              <a:t>Continuously </a:t>
            </a:r>
            <a:r>
              <a:rPr lang="en-US" sz="2000" b="1" u="sng" dirty="0">
                <a:solidFill>
                  <a:prstClr val="black"/>
                </a:solidFill>
                <a:latin typeface="Cambria"/>
                <a:cs typeface="Cambria"/>
              </a:rPr>
              <a:t>operated mechanical exhaust </a:t>
            </a:r>
            <a:r>
              <a:rPr lang="en-US" sz="2000" b="1" u="sng" dirty="0" smtClean="0">
                <a:solidFill>
                  <a:prstClr val="black"/>
                </a:solidFill>
                <a:latin typeface="Cambria"/>
                <a:cs typeface="Cambria"/>
              </a:rPr>
              <a:t>ventilation</a:t>
            </a:r>
            <a:r>
              <a:rPr lang="en-US" sz="2000" b="1" dirty="0" smtClean="0">
                <a:solidFill>
                  <a:prstClr val="black"/>
                </a:solidFill>
                <a:latin typeface="Cambria"/>
                <a:cs typeface="Cambria"/>
              </a:rPr>
              <a:t> </a:t>
            </a:r>
            <a:r>
              <a:rPr lang="en-US" sz="2000" dirty="0" smtClean="0">
                <a:solidFill>
                  <a:prstClr val="black"/>
                </a:solidFill>
                <a:latin typeface="Cambria"/>
                <a:cs typeface="Cambria"/>
              </a:rPr>
              <a:t> </a:t>
            </a:r>
            <a:r>
              <a:rPr lang="en-US" sz="2000" u="sng" dirty="0" smtClean="0">
                <a:solidFill>
                  <a:prstClr val="black"/>
                </a:solidFill>
                <a:latin typeface="Cambria"/>
                <a:cs typeface="Cambria"/>
              </a:rPr>
              <a:t> </a:t>
            </a:r>
            <a:endParaRPr lang="en-US" sz="2000" u="sng" dirty="0">
              <a:solidFill>
                <a:prstClr val="black"/>
              </a:solidFill>
              <a:latin typeface="Cambria"/>
              <a:cs typeface="Cambria"/>
            </a:endParaRPr>
          </a:p>
          <a:p>
            <a:pPr lvl="0">
              <a:defRPr/>
            </a:pPr>
            <a:r>
              <a:rPr lang="en-US" sz="2000" dirty="0">
                <a:solidFill>
                  <a:prstClr val="black"/>
                </a:solidFill>
                <a:latin typeface="Cambria"/>
                <a:cs typeface="Cambria"/>
              </a:rPr>
              <a:t>         </a:t>
            </a:r>
            <a:r>
              <a:rPr lang="en-US" sz="2000" dirty="0" smtClean="0">
                <a:solidFill>
                  <a:prstClr val="black"/>
                </a:solidFill>
                <a:latin typeface="Cambria"/>
                <a:cs typeface="Cambria"/>
              </a:rPr>
              <a:t>at a rate </a:t>
            </a:r>
            <a:r>
              <a:rPr lang="en-US" sz="2000" dirty="0">
                <a:solidFill>
                  <a:prstClr val="black"/>
                </a:solidFill>
                <a:latin typeface="Cambria"/>
                <a:cs typeface="Cambria"/>
              </a:rPr>
              <a:t>equal to 1 cubic foot per minute (0.47 L/s) </a:t>
            </a:r>
            <a:r>
              <a:rPr lang="en-US" sz="2000" dirty="0" smtClean="0">
                <a:solidFill>
                  <a:prstClr val="black"/>
                </a:solidFill>
                <a:latin typeface="Cambria"/>
                <a:cs typeface="Cambria"/>
              </a:rPr>
              <a:t>for each  </a:t>
            </a:r>
            <a:endParaRPr lang="en-US" sz="2000" dirty="0">
              <a:solidFill>
                <a:prstClr val="black"/>
              </a:solidFill>
              <a:latin typeface="Cambria"/>
              <a:cs typeface="Cambria"/>
            </a:endParaRPr>
          </a:p>
          <a:p>
            <a:pPr lvl="0">
              <a:defRPr/>
            </a:pPr>
            <a:r>
              <a:rPr lang="en-US" sz="2000" dirty="0">
                <a:solidFill>
                  <a:prstClr val="black"/>
                </a:solidFill>
                <a:latin typeface="Cambria"/>
                <a:cs typeface="Cambria"/>
              </a:rPr>
              <a:t>         </a:t>
            </a:r>
            <a:r>
              <a:rPr lang="en-US" sz="2000" dirty="0" smtClean="0">
                <a:solidFill>
                  <a:prstClr val="black"/>
                </a:solidFill>
                <a:latin typeface="Cambria"/>
                <a:cs typeface="Cambria"/>
              </a:rPr>
              <a:t>50 square </a:t>
            </a:r>
            <a:r>
              <a:rPr lang="en-US" sz="2000" dirty="0">
                <a:solidFill>
                  <a:prstClr val="black"/>
                </a:solidFill>
                <a:latin typeface="Cambria"/>
                <a:cs typeface="Cambria"/>
              </a:rPr>
              <a:t>feet (4.7m2) of c</a:t>
            </a:r>
            <a:r>
              <a:rPr lang="en-US" sz="2000" dirty="0" smtClean="0">
                <a:solidFill>
                  <a:prstClr val="black"/>
                </a:solidFill>
                <a:latin typeface="Cambria"/>
                <a:cs typeface="Cambria"/>
              </a:rPr>
              <a:t>rawlspace </a:t>
            </a:r>
            <a:r>
              <a:rPr lang="en-US" sz="2000" dirty="0">
                <a:solidFill>
                  <a:prstClr val="black"/>
                </a:solidFill>
                <a:latin typeface="Cambria"/>
                <a:cs typeface="Cambria"/>
              </a:rPr>
              <a:t>floor area</a:t>
            </a:r>
            <a:r>
              <a:rPr lang="en-US" sz="2000" dirty="0" smtClean="0">
                <a:solidFill>
                  <a:prstClr val="black"/>
                </a:solidFill>
                <a:latin typeface="Cambria"/>
                <a:cs typeface="Cambria"/>
              </a:rPr>
              <a:t>, including  </a:t>
            </a:r>
            <a:endParaRPr lang="en-US" sz="2000" dirty="0">
              <a:solidFill>
                <a:prstClr val="black"/>
              </a:solidFill>
              <a:latin typeface="Cambria"/>
              <a:cs typeface="Cambria"/>
            </a:endParaRPr>
          </a:p>
          <a:p>
            <a:pPr lvl="0">
              <a:defRPr/>
            </a:pPr>
            <a:r>
              <a:rPr lang="en-US" sz="2000" dirty="0">
                <a:solidFill>
                  <a:prstClr val="black"/>
                </a:solidFill>
                <a:latin typeface="Cambria"/>
                <a:cs typeface="Cambria"/>
              </a:rPr>
              <a:t>         </a:t>
            </a:r>
            <a:r>
              <a:rPr lang="en-US" sz="2000" dirty="0" smtClean="0">
                <a:solidFill>
                  <a:prstClr val="black"/>
                </a:solidFill>
                <a:latin typeface="Cambria"/>
                <a:cs typeface="Cambria"/>
              </a:rPr>
              <a:t>an air </a:t>
            </a:r>
            <a:r>
              <a:rPr lang="en-US" sz="2000" dirty="0">
                <a:solidFill>
                  <a:prstClr val="black"/>
                </a:solidFill>
                <a:latin typeface="Cambria"/>
                <a:cs typeface="Cambria"/>
              </a:rPr>
              <a:t>pathway to the common area (such </a:t>
            </a:r>
            <a:r>
              <a:rPr lang="en-US" sz="2000" dirty="0" smtClean="0">
                <a:solidFill>
                  <a:prstClr val="black"/>
                </a:solidFill>
                <a:latin typeface="Cambria"/>
                <a:cs typeface="Cambria"/>
              </a:rPr>
              <a:t>as a duct or transfer </a:t>
            </a:r>
            <a:endParaRPr lang="en-US" sz="2000" dirty="0">
              <a:solidFill>
                <a:prstClr val="black"/>
              </a:solidFill>
              <a:latin typeface="Cambria"/>
              <a:cs typeface="Cambria"/>
            </a:endParaRPr>
          </a:p>
          <a:p>
            <a:pPr lvl="0">
              <a:defRPr/>
            </a:pPr>
            <a:r>
              <a:rPr lang="en-US" sz="2000" dirty="0">
                <a:solidFill>
                  <a:prstClr val="black"/>
                </a:solidFill>
                <a:latin typeface="Cambria"/>
                <a:cs typeface="Cambria"/>
              </a:rPr>
              <a:t>         </a:t>
            </a:r>
            <a:r>
              <a:rPr lang="en-US" sz="2000" dirty="0" smtClean="0">
                <a:solidFill>
                  <a:prstClr val="black"/>
                </a:solidFill>
                <a:latin typeface="Cambria"/>
                <a:cs typeface="Cambria"/>
              </a:rPr>
              <a:t>grille</a:t>
            </a:r>
            <a:r>
              <a:rPr lang="en-US" sz="2000" dirty="0">
                <a:solidFill>
                  <a:prstClr val="black"/>
                </a:solidFill>
                <a:latin typeface="Cambria"/>
                <a:cs typeface="Cambria"/>
              </a:rPr>
              <a:t>), and </a:t>
            </a:r>
            <a:r>
              <a:rPr lang="en-US" sz="2000" b="1" u="sng" dirty="0">
                <a:solidFill>
                  <a:prstClr val="black"/>
                </a:solidFill>
                <a:latin typeface="Cambria"/>
                <a:cs typeface="Cambria"/>
              </a:rPr>
              <a:t>perimeter walls </a:t>
            </a:r>
            <a:r>
              <a:rPr lang="en-US" sz="2000" b="1" u="sng" dirty="0" smtClean="0">
                <a:solidFill>
                  <a:prstClr val="black"/>
                </a:solidFill>
                <a:latin typeface="Cambria"/>
                <a:cs typeface="Cambria"/>
              </a:rPr>
              <a:t>insulated in accordance with  </a:t>
            </a:r>
            <a:endParaRPr lang="en-US" sz="2000" b="1" u="sng" dirty="0">
              <a:solidFill>
                <a:prstClr val="black"/>
              </a:solidFill>
              <a:latin typeface="Cambria"/>
              <a:cs typeface="Cambria"/>
            </a:endParaRPr>
          </a:p>
          <a:p>
            <a:pPr lvl="0">
              <a:defRPr/>
            </a:pPr>
            <a:r>
              <a:rPr lang="en-US" sz="2000" b="1" dirty="0">
                <a:solidFill>
                  <a:prstClr val="black"/>
                </a:solidFill>
                <a:latin typeface="Cambria"/>
                <a:cs typeface="Cambria"/>
              </a:rPr>
              <a:t>         </a:t>
            </a:r>
            <a:r>
              <a:rPr lang="en-US" sz="2000" b="1" u="sng" dirty="0" smtClean="0">
                <a:solidFill>
                  <a:prstClr val="black"/>
                </a:solidFill>
                <a:latin typeface="Cambria"/>
                <a:cs typeface="Cambria"/>
              </a:rPr>
              <a:t>Section </a:t>
            </a:r>
            <a:r>
              <a:rPr lang="en-US" sz="2000" b="1" u="sng" dirty="0">
                <a:solidFill>
                  <a:prstClr val="black"/>
                </a:solidFill>
                <a:latin typeface="Cambria"/>
                <a:cs typeface="Cambria"/>
              </a:rPr>
              <a:t>N1103.2.1 of this code</a:t>
            </a:r>
          </a:p>
          <a:p>
            <a:pPr marL="914400" lvl="1" indent="-457200"/>
            <a:endParaRPr lang="en-US" sz="2000" u="sng" dirty="0" smtClean="0">
              <a:solidFill>
                <a:srgbClr val="FF0000"/>
              </a:solidFill>
              <a:latin typeface="Cambria"/>
              <a:cs typeface="Cambria"/>
            </a:endParaRPr>
          </a:p>
          <a:p>
            <a:pPr marL="914400" lvl="1" indent="-457200"/>
            <a:endParaRPr lang="en-US" sz="2000" u="sng" dirty="0">
              <a:solidFill>
                <a:srgbClr val="FF0000"/>
              </a:solidFill>
              <a:latin typeface="Cambria"/>
              <a:cs typeface="Cambria"/>
            </a:endParaRPr>
          </a:p>
        </p:txBody>
      </p:sp>
    </p:spTree>
    <p:extLst>
      <p:ext uri="{BB962C8B-B14F-4D97-AF65-F5344CB8AC3E}">
        <p14:creationId xmlns:p14="http://schemas.microsoft.com/office/powerpoint/2010/main" val="1343833424"/>
      </p:ext>
    </p:extLst>
  </p:cSld>
  <p:clrMapOvr>
    <a:masterClrMapping/>
  </p:clrMapOvr>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2904" y="127000"/>
            <a:ext cx="7728857" cy="7017307"/>
          </a:xfrm>
          <a:prstGeom prst="rect">
            <a:avLst/>
          </a:prstGeom>
          <a:noFill/>
        </p:spPr>
        <p:txBody>
          <a:bodyPr wrap="square" rtlCol="0">
            <a:spAutoFit/>
          </a:bodyPr>
          <a:lstStyle/>
          <a:p>
            <a:pPr algn="ctr"/>
            <a:r>
              <a:rPr lang="en-US" b="1" dirty="0"/>
              <a:t>A note from Derrick </a:t>
            </a:r>
            <a:r>
              <a:rPr lang="en-US" b="1" dirty="0" err="1"/>
              <a:t>Lastinger</a:t>
            </a:r>
            <a:r>
              <a:rPr lang="en-US" b="1" dirty="0"/>
              <a:t> of the Georgia Department of Agriculture</a:t>
            </a:r>
          </a:p>
          <a:p>
            <a:pPr algn="ctr"/>
            <a:endParaRPr lang="en-US" sz="1200" dirty="0" smtClean="0"/>
          </a:p>
          <a:p>
            <a:r>
              <a:rPr lang="en-US" dirty="0" smtClean="0"/>
              <a:t>The </a:t>
            </a:r>
            <a:r>
              <a:rPr lang="en-US" dirty="0"/>
              <a:t>short version is that the section N1103.2.1 and </a:t>
            </a:r>
            <a:r>
              <a:rPr lang="en-US" dirty="0" smtClean="0"/>
              <a:t>N1102.2 </a:t>
            </a:r>
            <a:r>
              <a:rPr lang="en-US" dirty="0"/>
              <a:t>will need to be changed as Georgia has a specific energy code and this refers to the IBC.  Here’s the correct code for Georgia.    </a:t>
            </a:r>
          </a:p>
          <a:p>
            <a:r>
              <a:rPr lang="en-US" dirty="0"/>
              <a:t> </a:t>
            </a:r>
          </a:p>
          <a:p>
            <a:r>
              <a:rPr lang="en-US" b="1" i="1" dirty="0"/>
              <a:t>402.2.9 Crawl space walls. </a:t>
            </a:r>
            <a:r>
              <a:rPr lang="en-US" i="1" dirty="0"/>
              <a:t>As an alternative to insulating floors over crawl spaces, crawl space walls shall be permitted to be insulated when the crawl space is not vented to the outside. Crawl space wall insulation shall be permanently fastened to the wall and extend downward from the floor to within 9 inches (229 mm) of the finished interior grade adjacent to the foundation wall. A 3-inch (76 mm) inspection/view strip immediately below the floor joists shall be provided to permit inspections for termites. Exposed earth in unvented crawl space foundations shall be covered with a continuous Class 1 vapor retarder in accordance with the International Building Code. All joints of the vapor retarder shall overlap by 6 inches (152 mm) and be sealed or taped. The edges of the vapor retarder shall extend at least 6 inches (228 mm) up the stem wall and shall be attached and sealed to the stem wall. (Effective January 1, 2011)       </a:t>
            </a:r>
            <a:endParaRPr lang="en-US" dirty="0"/>
          </a:p>
          <a:p>
            <a:r>
              <a:rPr lang="en-US" dirty="0"/>
              <a:t> </a:t>
            </a:r>
          </a:p>
          <a:p>
            <a:r>
              <a:rPr lang="en-US" dirty="0"/>
              <a:t>Also, refer to Table 402.1.1 ‘Insulation and Fenestration Requirements by Component” of the </a:t>
            </a:r>
            <a:r>
              <a:rPr lang="en-US" dirty="0">
                <a:hlinkClick r:id="rId2"/>
              </a:rPr>
              <a:t>2011 GA State Supplements and Amendments to the 2009 IECC to find the specific insulation </a:t>
            </a:r>
            <a:r>
              <a:rPr lang="en-US" i="1" dirty="0">
                <a:hlinkClick r:id="rId2"/>
              </a:rPr>
              <a:t>R-value</a:t>
            </a:r>
            <a:r>
              <a:rPr lang="en-US" dirty="0">
                <a:hlinkClick r:id="rId2"/>
              </a:rPr>
              <a:t> required on crawl space walls based on climate zone location</a:t>
            </a:r>
            <a:r>
              <a:rPr lang="en-US" dirty="0" smtClean="0">
                <a:hlinkClick r:id="rId2"/>
              </a:rPr>
              <a:t>.”</a:t>
            </a:r>
            <a:endParaRPr lang="en-US" dirty="0">
              <a:hlinkClick r:id="rId2"/>
            </a:endParaRPr>
          </a:p>
          <a:p>
            <a:r>
              <a:rPr lang="en-US" dirty="0"/>
              <a:t> </a:t>
            </a:r>
          </a:p>
        </p:txBody>
      </p:sp>
      <p:sp>
        <p:nvSpPr>
          <p:cNvPr id="3" name="TextBox 2"/>
          <p:cNvSpPr txBox="1"/>
          <p:nvPr/>
        </p:nvSpPr>
        <p:spPr>
          <a:xfrm>
            <a:off x="389467" y="558800"/>
            <a:ext cx="609600" cy="369332"/>
          </a:xfrm>
          <a:prstGeom prst="rect">
            <a:avLst/>
          </a:prstGeom>
          <a:noFill/>
        </p:spPr>
        <p:txBody>
          <a:bodyPr wrap="square" rtlCol="0">
            <a:spAutoFit/>
          </a:bodyPr>
          <a:lstStyle/>
          <a:p>
            <a:r>
              <a:rPr lang="en-US" dirty="0" smtClean="0"/>
              <a:t>  “</a:t>
            </a:r>
            <a:endParaRPr lang="en-US" dirty="0"/>
          </a:p>
        </p:txBody>
      </p:sp>
    </p:spTree>
    <p:extLst>
      <p:ext uri="{BB962C8B-B14F-4D97-AF65-F5344CB8AC3E}">
        <p14:creationId xmlns:p14="http://schemas.microsoft.com/office/powerpoint/2010/main" val="3530726674"/>
      </p:ext>
    </p:extLst>
  </p:cSld>
  <p:clrMapOvr>
    <a:masterClrMapping/>
  </p:clrMapOvr>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34540" y="967945"/>
            <a:ext cx="7455243" cy="4955203"/>
          </a:xfrm>
          <a:prstGeom prst="rect">
            <a:avLst/>
          </a:prstGeom>
          <a:noFill/>
        </p:spPr>
        <p:txBody>
          <a:bodyPr wrap="square" rtlCol="0">
            <a:spAutoFit/>
          </a:bodyPr>
          <a:lstStyle/>
          <a:p>
            <a:pPr algn="ctr"/>
            <a:r>
              <a:rPr lang="en-US" sz="2000" b="1" dirty="0">
                <a:latin typeface="Cambria"/>
                <a:cs typeface="Cambria"/>
              </a:rPr>
              <a:t>Sizing the fan</a:t>
            </a:r>
            <a:r>
              <a:rPr lang="en-US" sz="2000" dirty="0">
                <a:latin typeface="Cambria"/>
                <a:cs typeface="Cambria"/>
              </a:rPr>
              <a:t>:</a:t>
            </a:r>
          </a:p>
          <a:p>
            <a:r>
              <a:rPr lang="en-US" sz="2000" dirty="0">
                <a:latin typeface="Cambria"/>
                <a:cs typeface="Cambria"/>
              </a:rPr>
              <a:t>Size to the code minimum. Eliminate the foundation vents when continuously operated mechanical ventilation is provided at a rate of 1.0 </a:t>
            </a:r>
            <a:r>
              <a:rPr lang="en-US" sz="2000" dirty="0" err="1">
                <a:latin typeface="Cambria"/>
                <a:cs typeface="Cambria"/>
              </a:rPr>
              <a:t>cfm</a:t>
            </a:r>
            <a:r>
              <a:rPr lang="en-US" sz="2000" dirty="0">
                <a:latin typeface="Cambria"/>
                <a:cs typeface="Cambria"/>
              </a:rPr>
              <a:t> for each 50 sq. ft. of under-floor space (e.g., 20 </a:t>
            </a:r>
            <a:r>
              <a:rPr lang="en-US" sz="2000" dirty="0" err="1">
                <a:latin typeface="Cambria"/>
                <a:cs typeface="Cambria"/>
              </a:rPr>
              <a:t>cfm</a:t>
            </a:r>
            <a:r>
              <a:rPr lang="en-US" sz="2000" dirty="0">
                <a:latin typeface="Cambria"/>
                <a:cs typeface="Cambria"/>
              </a:rPr>
              <a:t> per 1000 sq. ft.) (IRC 2000/2003 Section R408.2, Exception 4; IRC 2006, Section R408.3).</a:t>
            </a:r>
          </a:p>
          <a:p>
            <a:endParaRPr lang="en-US" dirty="0" smtClean="0"/>
          </a:p>
          <a:p>
            <a:endParaRPr lang="en-US" dirty="0"/>
          </a:p>
          <a:p>
            <a:pPr algn="ctr"/>
            <a:r>
              <a:rPr lang="en-US" sz="2000" b="1" dirty="0">
                <a:latin typeface="Cambria"/>
                <a:cs typeface="Cambria"/>
              </a:rPr>
              <a:t>Type of fan:</a:t>
            </a:r>
          </a:p>
          <a:p>
            <a:r>
              <a:rPr lang="en-US" sz="2000" dirty="0">
                <a:latin typeface="Cambria"/>
                <a:cs typeface="Cambria"/>
              </a:rPr>
              <a:t>The code does not specify details about fans used in crawlspaces. One possibility is to follow the Colorado amendments to the IRC. Colorado requires a fan rated for 44,000 hours (five years) of continuous operation with flex connections, or other installation detailing to reduce vibration and noise associated with the fan. The fan must be connected to a trouble light or an alarm to signal occupants when the fan fails.</a:t>
            </a:r>
          </a:p>
        </p:txBody>
      </p:sp>
    </p:spTree>
    <p:extLst>
      <p:ext uri="{BB962C8B-B14F-4D97-AF65-F5344CB8AC3E}">
        <p14:creationId xmlns:p14="http://schemas.microsoft.com/office/powerpoint/2010/main" val="951033903"/>
      </p:ext>
    </p:extLst>
  </p:cSld>
  <p:clrMapOvr>
    <a:masterClrMapping/>
  </p:clrMapOvr>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73501"/>
            <a:ext cx="9017000" cy="461665"/>
          </a:xfrm>
          <a:prstGeom prst="rect">
            <a:avLst/>
          </a:prstGeom>
          <a:noFill/>
        </p:spPr>
        <p:txBody>
          <a:bodyPr wrap="square" rtlCol="0">
            <a:spAutoFit/>
          </a:bodyPr>
          <a:lstStyle/>
          <a:p>
            <a:r>
              <a:rPr lang="en-US" sz="2400" b="1" dirty="0" smtClean="0">
                <a:latin typeface="Cambria"/>
                <a:cs typeface="Cambria"/>
              </a:rPr>
              <a:t>                            </a:t>
            </a:r>
            <a:endParaRPr lang="en-US" sz="2400" b="1" dirty="0">
              <a:latin typeface="Cambria"/>
              <a:cs typeface="Cambria"/>
            </a:endParaRPr>
          </a:p>
        </p:txBody>
      </p:sp>
      <p:sp>
        <p:nvSpPr>
          <p:cNvPr id="3" name="TextBox 2"/>
          <p:cNvSpPr txBox="1"/>
          <p:nvPr/>
        </p:nvSpPr>
        <p:spPr>
          <a:xfrm>
            <a:off x="653143" y="1410305"/>
            <a:ext cx="7801427" cy="3785652"/>
          </a:xfrm>
          <a:prstGeom prst="rect">
            <a:avLst/>
          </a:prstGeom>
          <a:noFill/>
        </p:spPr>
        <p:txBody>
          <a:bodyPr wrap="square" rtlCol="0">
            <a:spAutoFit/>
          </a:bodyPr>
          <a:lstStyle/>
          <a:p>
            <a:pPr marL="342900" indent="-342900">
              <a:buFont typeface="Wingdings" charset="2"/>
              <a:buChar char="u"/>
            </a:pPr>
            <a:r>
              <a:rPr lang="en-US" sz="2000" dirty="0" smtClean="0">
                <a:latin typeface="Cambria"/>
                <a:cs typeface="Cambria"/>
              </a:rPr>
              <a:t>Option #1, Continuously operated mechanical exhaust ventilation, relies on the negative pressure created in the crawl- space area by the exhaust fan to pull some conditioned air from the living space above.  </a:t>
            </a:r>
          </a:p>
          <a:p>
            <a:pPr marL="342900" indent="-342900">
              <a:buFont typeface="Wingdings" charset="2"/>
              <a:buChar char="u"/>
            </a:pPr>
            <a:endParaRPr lang="en-US" sz="2000" dirty="0">
              <a:latin typeface="Cambria"/>
              <a:cs typeface="Cambria"/>
            </a:endParaRPr>
          </a:p>
          <a:p>
            <a:pPr marL="342900" indent="-342900">
              <a:buFont typeface="Wingdings" charset="2"/>
              <a:buChar char="u"/>
            </a:pPr>
            <a:r>
              <a:rPr lang="en-US" sz="2000" dirty="0" smtClean="0">
                <a:latin typeface="Cambria"/>
                <a:cs typeface="Cambria"/>
              </a:rPr>
              <a:t>Arguably, an active radon vent system (which is typically located below the sealed poly) could also satisfy this requirement.  In fact, radon mitigation is probably one of the best features of this approach as is the desirable crawlspace to house pressure profile.  To my knowledge, this method has not been explored much in the southeast, but could theoretically be successful provided the air leakage through the crawlspace walls is minimal.</a:t>
            </a:r>
            <a:endParaRPr lang="en-US" sz="2000" dirty="0">
              <a:latin typeface="Cambria"/>
              <a:cs typeface="Cambria"/>
            </a:endParaRPr>
          </a:p>
        </p:txBody>
      </p:sp>
      <p:sp>
        <p:nvSpPr>
          <p:cNvPr id="4" name="TextBox 3"/>
          <p:cNvSpPr txBox="1"/>
          <p:nvPr/>
        </p:nvSpPr>
        <p:spPr>
          <a:xfrm>
            <a:off x="864810" y="5633997"/>
            <a:ext cx="7384142" cy="369332"/>
          </a:xfrm>
          <a:prstGeom prst="rect">
            <a:avLst/>
          </a:prstGeom>
          <a:noFill/>
        </p:spPr>
        <p:txBody>
          <a:bodyPr wrap="square" rtlCol="0">
            <a:spAutoFit/>
          </a:bodyPr>
          <a:lstStyle/>
          <a:p>
            <a:pPr algn="ctr"/>
            <a:r>
              <a:rPr lang="en-US" dirty="0"/>
              <a:t>Mike </a:t>
            </a:r>
            <a:r>
              <a:rPr lang="en-US" dirty="0" err="1"/>
              <a:t>Barcik</a:t>
            </a:r>
            <a:r>
              <a:rPr lang="en-US" dirty="0"/>
              <a:t>, Director of Technical Services, </a:t>
            </a:r>
            <a:r>
              <a:rPr lang="en-US" dirty="0" err="1"/>
              <a:t>Southface</a:t>
            </a:r>
            <a:endParaRPr lang="en-US" dirty="0"/>
          </a:p>
        </p:txBody>
      </p:sp>
    </p:spTree>
    <p:extLst>
      <p:ext uri="{BB962C8B-B14F-4D97-AF65-F5344CB8AC3E}">
        <p14:creationId xmlns:p14="http://schemas.microsoft.com/office/powerpoint/2010/main" val="3383038926"/>
      </p:ext>
    </p:extLst>
  </p:cSld>
  <p:clrMapOvr>
    <a:masterClrMapping/>
  </p:clrMapOvr>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28600" y="2032042"/>
            <a:ext cx="8686800" cy="2773363"/>
          </a:xfrm>
        </p:spPr>
        <p:style>
          <a:lnRef idx="1">
            <a:schemeClr val="dk1"/>
          </a:lnRef>
          <a:fillRef idx="2">
            <a:schemeClr val="dk1"/>
          </a:fillRef>
          <a:effectRef idx="1">
            <a:schemeClr val="dk1"/>
          </a:effectRef>
          <a:fontRef idx="minor">
            <a:schemeClr val="dk1"/>
          </a:fontRef>
        </p:style>
        <p:txBody>
          <a:bodyPr>
            <a:noAutofit/>
          </a:bodyPr>
          <a:lstStyle/>
          <a:p>
            <a:pPr algn="l"/>
            <a:r>
              <a:rPr lang="en-US" sz="2400" dirty="0" smtClean="0"/>
              <a:t>      </a:t>
            </a:r>
            <a:br>
              <a:rPr lang="en-US" sz="2400" dirty="0" smtClean="0"/>
            </a:br>
            <a:r>
              <a:rPr lang="en-US" sz="2400" dirty="0"/>
              <a:t> </a:t>
            </a:r>
            <a:r>
              <a:rPr lang="en-US" sz="2400" dirty="0" smtClean="0"/>
              <a:t>       The </a:t>
            </a:r>
            <a:r>
              <a:rPr lang="en-US" sz="2400" dirty="0"/>
              <a:t>International Residential Code (IRC) specifically allows </a:t>
            </a:r>
            <a:r>
              <a:rPr lang="en-US" sz="2400" dirty="0" smtClean="0"/>
              <a:t/>
            </a:r>
            <a:br>
              <a:rPr lang="en-US" sz="2400" dirty="0" smtClean="0"/>
            </a:br>
            <a:r>
              <a:rPr lang="en-US" sz="2400" dirty="0" smtClean="0"/>
              <a:t>        crawlspace </a:t>
            </a:r>
            <a:r>
              <a:rPr lang="en-US" sz="2400" dirty="0"/>
              <a:t>designs with an exhaust ventilation system </a:t>
            </a:r>
            <a:r>
              <a:rPr lang="en-US" sz="2400" dirty="0" smtClean="0"/>
              <a:t/>
            </a:r>
            <a:br>
              <a:rPr lang="en-US" sz="2400" dirty="0" smtClean="0"/>
            </a:br>
            <a:r>
              <a:rPr lang="en-US" sz="2400" dirty="0" smtClean="0"/>
              <a:t>        instead </a:t>
            </a:r>
            <a:r>
              <a:rPr lang="en-US" sz="2400" dirty="0"/>
              <a:t>of fixed ventilation openings through the foundation </a:t>
            </a:r>
            <a:r>
              <a:rPr lang="en-US" sz="2400" dirty="0" smtClean="0"/>
              <a:t/>
            </a:r>
            <a:br>
              <a:rPr lang="en-US" sz="2400" dirty="0" smtClean="0"/>
            </a:br>
            <a:r>
              <a:rPr lang="en-US" sz="2400" dirty="0" smtClean="0"/>
              <a:t>        walls</a:t>
            </a:r>
            <a:r>
              <a:rPr lang="en-US" sz="2400" dirty="0"/>
              <a:t>. To comply, a mechanically vented crawlspace design </a:t>
            </a:r>
            <a:r>
              <a:rPr lang="en-US" sz="2400" dirty="0" smtClean="0"/>
              <a:t/>
            </a:r>
            <a:br>
              <a:rPr lang="en-US" sz="2400" dirty="0" smtClean="0"/>
            </a:br>
            <a:r>
              <a:rPr lang="en-US" sz="2400" dirty="0"/>
              <a:t> </a:t>
            </a:r>
            <a:r>
              <a:rPr lang="en-US" sz="2400" dirty="0" smtClean="0"/>
              <a:t>       must </a:t>
            </a:r>
            <a:r>
              <a:rPr lang="en-US" sz="2400" dirty="0"/>
              <a:t>have a continuously sealed, vapor-retarding ground </a:t>
            </a:r>
            <a:r>
              <a:rPr lang="en-US" sz="2400" dirty="0" smtClean="0"/>
              <a:t/>
            </a:r>
            <a:br>
              <a:rPr lang="en-US" sz="2400" dirty="0" smtClean="0"/>
            </a:br>
            <a:r>
              <a:rPr lang="en-US" sz="2400" dirty="0"/>
              <a:t> </a:t>
            </a:r>
            <a:r>
              <a:rPr lang="en-US" sz="2400" dirty="0" smtClean="0"/>
              <a:t>       cover</a:t>
            </a:r>
            <a:r>
              <a:rPr lang="en-US" sz="2400" dirty="0"/>
              <a:t>, have no fixed ventilation openings to the outdoors, </a:t>
            </a:r>
            <a:r>
              <a:rPr lang="en-US" sz="2400" dirty="0" smtClean="0"/>
              <a:t/>
            </a:r>
            <a:br>
              <a:rPr lang="en-US" sz="2400" dirty="0" smtClean="0"/>
            </a:br>
            <a:r>
              <a:rPr lang="en-US" sz="2400" dirty="0"/>
              <a:t> </a:t>
            </a:r>
            <a:r>
              <a:rPr lang="en-US" sz="2400" dirty="0" smtClean="0"/>
              <a:t>       and </a:t>
            </a:r>
            <a:r>
              <a:rPr lang="en-US" sz="2400" dirty="0"/>
              <a:t>be supplied with a continuously operating exhaust fan</a:t>
            </a:r>
            <a:r>
              <a:rPr lang="en-US" sz="2400" dirty="0" smtClean="0"/>
              <a:t>.</a:t>
            </a:r>
            <a:br>
              <a:rPr lang="en-US" sz="2400" dirty="0" smtClean="0"/>
            </a:br>
            <a:endParaRPr lang="en-US" sz="2400" dirty="0"/>
          </a:p>
        </p:txBody>
      </p:sp>
      <p:sp>
        <p:nvSpPr>
          <p:cNvPr id="4" name="Rectangle 3"/>
          <p:cNvSpPr/>
          <p:nvPr/>
        </p:nvSpPr>
        <p:spPr>
          <a:xfrm>
            <a:off x="7924800" y="6477000"/>
            <a:ext cx="12192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3352800" y="6477000"/>
            <a:ext cx="2514600" cy="369332"/>
          </a:xfrm>
          <a:prstGeom prst="rect">
            <a:avLst/>
          </a:prstGeom>
          <a:solidFill>
            <a:srgbClr val="FFFFFF"/>
          </a:solidFill>
          <a:ln>
            <a:solidFill>
              <a:srgbClr val="FFFFFF"/>
            </a:solidFill>
          </a:ln>
        </p:spPr>
        <p:txBody>
          <a:bodyPr wrap="square" rtlCol="0">
            <a:spAutoFit/>
          </a:bodyPr>
          <a:lstStyle/>
          <a:p>
            <a:endParaRPr lang="en-US"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4111"/>
            <a:ext cx="9144000" cy="6843889"/>
          </a:xfrm>
          <a:prstGeom prst="rect">
            <a:avLst/>
          </a:prstGeom>
        </p:spPr>
      </p:pic>
    </p:spTree>
    <p:extLst>
      <p:ext uri="{BB962C8B-B14F-4D97-AF65-F5344CB8AC3E}">
        <p14:creationId xmlns:p14="http://schemas.microsoft.com/office/powerpoint/2010/main" val="2488947584"/>
      </p:ext>
    </p:extLst>
  </p:cSld>
  <p:clrMapOvr>
    <a:masterClrMapping/>
  </p:clrMapOvr>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135" y="590378"/>
            <a:ext cx="7640595" cy="6001643"/>
          </a:xfrm>
          <a:prstGeom prst="rect">
            <a:avLst/>
          </a:prstGeom>
          <a:noFill/>
        </p:spPr>
        <p:txBody>
          <a:bodyPr wrap="square" rtlCol="0">
            <a:spAutoFit/>
          </a:bodyPr>
          <a:lstStyle/>
          <a:p>
            <a:pPr lvl="1"/>
            <a:r>
              <a:rPr lang="en-US" sz="2400" b="1" dirty="0" smtClean="0">
                <a:latin typeface="Cambria"/>
                <a:cs typeface="Cambria"/>
              </a:rPr>
              <a:t>          Option #2 – Conditioned air supply </a:t>
            </a:r>
            <a:endParaRPr lang="en-US" sz="2000" dirty="0" smtClean="0">
              <a:latin typeface="Cambria"/>
              <a:cs typeface="Cambria"/>
            </a:endParaRPr>
          </a:p>
          <a:p>
            <a:pPr lvl="1"/>
            <a:endParaRPr lang="en-US" sz="2000" dirty="0">
              <a:latin typeface="Cambria"/>
              <a:cs typeface="Cambria"/>
            </a:endParaRPr>
          </a:p>
          <a:p>
            <a:pPr lvl="1"/>
            <a:r>
              <a:rPr lang="en-US" sz="2000" dirty="0" smtClean="0">
                <a:latin typeface="Cambria"/>
                <a:cs typeface="Cambria"/>
              </a:rPr>
              <a:t>Exposed </a:t>
            </a:r>
            <a:r>
              <a:rPr lang="en-US" sz="2000" dirty="0">
                <a:latin typeface="Cambria"/>
                <a:cs typeface="Cambria"/>
              </a:rPr>
              <a:t>earth is covered with a continuous Class I vapor </a:t>
            </a:r>
            <a:r>
              <a:rPr lang="en-US" sz="2000" dirty="0" smtClean="0">
                <a:latin typeface="Cambria"/>
                <a:cs typeface="Cambria"/>
              </a:rPr>
              <a:t> retarder</a:t>
            </a:r>
            <a:r>
              <a:rPr lang="en-US" sz="2000" dirty="0">
                <a:latin typeface="Cambria"/>
                <a:cs typeface="Cambria"/>
              </a:rPr>
              <a:t>. Joints of the vapor retarder shall overlap by </a:t>
            </a:r>
            <a:r>
              <a:rPr lang="en-US" sz="2000" dirty="0" smtClean="0">
                <a:latin typeface="Cambria"/>
                <a:cs typeface="Cambria"/>
              </a:rPr>
              <a:t>6 inches</a:t>
            </a:r>
            <a:endParaRPr lang="en-US" sz="2000" dirty="0">
              <a:latin typeface="Cambria"/>
              <a:cs typeface="Cambria"/>
            </a:endParaRPr>
          </a:p>
          <a:p>
            <a:pPr marL="914400" lvl="1" indent="-457200"/>
            <a:r>
              <a:rPr lang="en-US" sz="2000" dirty="0" smtClean="0">
                <a:latin typeface="Cambria"/>
                <a:cs typeface="Cambria"/>
              </a:rPr>
              <a:t>(</a:t>
            </a:r>
            <a:r>
              <a:rPr lang="en-US" sz="2000" dirty="0">
                <a:latin typeface="Cambria"/>
                <a:cs typeface="Cambria"/>
              </a:rPr>
              <a:t>152 mm) and shall be sealed or taped. The </a:t>
            </a:r>
            <a:r>
              <a:rPr lang="en-US" sz="2000" dirty="0" smtClean="0">
                <a:latin typeface="Cambria"/>
                <a:cs typeface="Cambria"/>
              </a:rPr>
              <a:t>edges of the vapor </a:t>
            </a:r>
            <a:endParaRPr lang="en-US" sz="2000" dirty="0">
              <a:latin typeface="Cambria"/>
              <a:cs typeface="Cambria"/>
            </a:endParaRPr>
          </a:p>
          <a:p>
            <a:pPr marL="914400" lvl="1" indent="-457200"/>
            <a:r>
              <a:rPr lang="en-US" sz="2000" dirty="0" smtClean="0">
                <a:latin typeface="Cambria"/>
                <a:cs typeface="Cambria"/>
              </a:rPr>
              <a:t>retarder </a:t>
            </a:r>
            <a:r>
              <a:rPr lang="en-US" sz="2000" dirty="0">
                <a:latin typeface="Cambria"/>
                <a:cs typeface="Cambria"/>
              </a:rPr>
              <a:t>shall extend at least 6 inches (</a:t>
            </a:r>
            <a:r>
              <a:rPr lang="en-US" sz="2000" dirty="0" smtClean="0">
                <a:latin typeface="Cambria"/>
                <a:cs typeface="Cambria"/>
              </a:rPr>
              <a:t>152 mm) up the stem </a:t>
            </a:r>
            <a:endParaRPr lang="en-US" sz="2000" dirty="0">
              <a:latin typeface="Cambria"/>
              <a:cs typeface="Cambria"/>
            </a:endParaRPr>
          </a:p>
          <a:p>
            <a:pPr marL="914400" lvl="1" indent="-457200"/>
            <a:r>
              <a:rPr lang="en-US" sz="2000" dirty="0" smtClean="0">
                <a:latin typeface="Cambria"/>
                <a:cs typeface="Cambria"/>
              </a:rPr>
              <a:t>wall </a:t>
            </a:r>
            <a:r>
              <a:rPr lang="en-US" sz="2000" dirty="0">
                <a:latin typeface="Cambria"/>
                <a:cs typeface="Cambria"/>
              </a:rPr>
              <a:t>and shall be attached and </a:t>
            </a:r>
            <a:r>
              <a:rPr lang="en-US" sz="2000" dirty="0" smtClean="0">
                <a:latin typeface="Cambria"/>
                <a:cs typeface="Cambria"/>
              </a:rPr>
              <a:t>sealed to </a:t>
            </a:r>
            <a:r>
              <a:rPr lang="en-US" sz="2000" dirty="0">
                <a:latin typeface="Cambria"/>
                <a:cs typeface="Cambria"/>
              </a:rPr>
              <a:t>the stem </a:t>
            </a:r>
            <a:r>
              <a:rPr lang="en-US" sz="2000" dirty="0" smtClean="0">
                <a:latin typeface="Cambria"/>
                <a:cs typeface="Cambria"/>
              </a:rPr>
              <a:t>wall or</a:t>
            </a:r>
          </a:p>
          <a:p>
            <a:pPr marL="914400" lvl="1" indent="-457200"/>
            <a:r>
              <a:rPr lang="en-US" sz="2000" dirty="0" smtClean="0">
                <a:latin typeface="Cambria"/>
                <a:cs typeface="Cambria"/>
              </a:rPr>
              <a:t>insulation</a:t>
            </a:r>
            <a:endParaRPr lang="en-US" sz="2000" dirty="0">
              <a:latin typeface="Cambria"/>
              <a:cs typeface="Cambria"/>
            </a:endParaRPr>
          </a:p>
          <a:p>
            <a:pPr marL="914400" lvl="1" indent="-457200"/>
            <a:endParaRPr lang="en-US" sz="2000" u="sng" dirty="0">
              <a:solidFill>
                <a:srgbClr val="FF0000"/>
              </a:solidFill>
              <a:latin typeface="Cambria"/>
              <a:cs typeface="Cambria"/>
            </a:endParaRPr>
          </a:p>
          <a:p>
            <a:pPr marL="914400" lvl="1" indent="-457200"/>
            <a:r>
              <a:rPr lang="en-US" sz="2000" dirty="0" smtClean="0">
                <a:solidFill>
                  <a:srgbClr val="FF0000"/>
                </a:solidFill>
                <a:latin typeface="Cambria"/>
                <a:cs typeface="Cambria"/>
              </a:rPr>
              <a:t>                                                      </a:t>
            </a:r>
            <a:r>
              <a:rPr lang="en-US" sz="2000" b="1" u="sng" dirty="0" smtClean="0">
                <a:solidFill>
                  <a:srgbClr val="CD060D"/>
                </a:solidFill>
                <a:latin typeface="Cambria"/>
                <a:cs typeface="Cambria"/>
              </a:rPr>
              <a:t>and</a:t>
            </a:r>
          </a:p>
          <a:p>
            <a:pPr marL="914400" lvl="1" indent="-457200"/>
            <a:endParaRPr lang="en-US" sz="2000" u="sng" dirty="0" smtClean="0">
              <a:solidFill>
                <a:srgbClr val="FF0000"/>
              </a:solidFill>
              <a:latin typeface="Cambria"/>
              <a:cs typeface="Cambria"/>
            </a:endParaRPr>
          </a:p>
          <a:p>
            <a:pPr marL="914400" lvl="1" indent="-457200"/>
            <a:endParaRPr lang="en-US" sz="2000" u="sng" dirty="0" smtClean="0">
              <a:solidFill>
                <a:srgbClr val="FF0000"/>
              </a:solidFill>
              <a:latin typeface="Cambria"/>
              <a:cs typeface="Cambria"/>
            </a:endParaRPr>
          </a:p>
          <a:p>
            <a:pPr lvl="0">
              <a:defRPr/>
            </a:pPr>
            <a:r>
              <a:rPr lang="en-US" sz="2000" dirty="0" smtClean="0">
                <a:solidFill>
                  <a:prstClr val="black"/>
                </a:solidFill>
                <a:latin typeface="Cambria"/>
                <a:cs typeface="Cambria"/>
              </a:rPr>
              <a:t>        </a:t>
            </a:r>
            <a:r>
              <a:rPr lang="en-US" sz="2000" b="1" u="sng" dirty="0">
                <a:latin typeface="Cambria"/>
                <a:cs typeface="Cambria"/>
              </a:rPr>
              <a:t>Conditioned air supply</a:t>
            </a:r>
            <a:r>
              <a:rPr lang="en-US" sz="2000" b="1" dirty="0">
                <a:latin typeface="Cambria"/>
                <a:cs typeface="Cambria"/>
              </a:rPr>
              <a:t> </a:t>
            </a:r>
            <a:r>
              <a:rPr lang="en-US" sz="2000" dirty="0">
                <a:latin typeface="Cambria"/>
                <a:cs typeface="Cambria"/>
              </a:rPr>
              <a:t>sized to deliver at a rate equal to 1 </a:t>
            </a:r>
            <a:endParaRPr lang="en-US" sz="2000" dirty="0" smtClean="0">
              <a:latin typeface="Cambria"/>
              <a:cs typeface="Cambria"/>
            </a:endParaRPr>
          </a:p>
          <a:p>
            <a:pPr lvl="0">
              <a:defRPr/>
            </a:pPr>
            <a:r>
              <a:rPr lang="en-US" sz="2000" dirty="0" smtClean="0">
                <a:latin typeface="Cambria"/>
                <a:cs typeface="Cambria"/>
              </a:rPr>
              <a:t>        cubic foot </a:t>
            </a:r>
            <a:r>
              <a:rPr lang="en-US" sz="2000" dirty="0">
                <a:latin typeface="Cambria"/>
                <a:cs typeface="Cambria"/>
              </a:rPr>
              <a:t>per minute (0.47 L/s) for each 50 square feet (4.7 m2) </a:t>
            </a:r>
            <a:endParaRPr lang="en-US" sz="2000" dirty="0" smtClean="0">
              <a:latin typeface="Cambria"/>
              <a:cs typeface="Cambria"/>
            </a:endParaRPr>
          </a:p>
          <a:p>
            <a:pPr lvl="0">
              <a:defRPr/>
            </a:pPr>
            <a:r>
              <a:rPr lang="en-US" sz="2000" dirty="0" smtClean="0">
                <a:latin typeface="Cambria"/>
                <a:cs typeface="Cambria"/>
              </a:rPr>
              <a:t>        of under-floor </a:t>
            </a:r>
            <a:r>
              <a:rPr lang="en-US" sz="2000" dirty="0">
                <a:latin typeface="Cambria"/>
                <a:cs typeface="Cambria"/>
              </a:rPr>
              <a:t>area, including a return air pathway to the </a:t>
            </a:r>
            <a:endParaRPr lang="en-US" sz="2000" dirty="0" smtClean="0">
              <a:latin typeface="Cambria"/>
              <a:cs typeface="Cambria"/>
            </a:endParaRPr>
          </a:p>
          <a:p>
            <a:pPr lvl="0">
              <a:defRPr/>
            </a:pPr>
            <a:r>
              <a:rPr lang="en-US" sz="2000" dirty="0" smtClean="0">
                <a:latin typeface="Cambria"/>
                <a:cs typeface="Cambria"/>
              </a:rPr>
              <a:t>        common area </a:t>
            </a:r>
            <a:r>
              <a:rPr lang="en-US" sz="2000" dirty="0">
                <a:latin typeface="Cambria"/>
                <a:cs typeface="Cambria"/>
              </a:rPr>
              <a:t>(such </a:t>
            </a:r>
            <a:r>
              <a:rPr lang="en-US" sz="2000" dirty="0" smtClean="0">
                <a:latin typeface="Cambria"/>
                <a:cs typeface="Cambria"/>
              </a:rPr>
              <a:t>as </a:t>
            </a:r>
            <a:r>
              <a:rPr lang="en-US" sz="2000" dirty="0">
                <a:latin typeface="Cambria"/>
                <a:cs typeface="Cambria"/>
              </a:rPr>
              <a:t>a duct or transfer grille), and </a:t>
            </a:r>
            <a:r>
              <a:rPr lang="en-US" sz="2000" b="1" u="sng" dirty="0">
                <a:latin typeface="Cambria"/>
                <a:cs typeface="Cambria"/>
              </a:rPr>
              <a:t>perimeter</a:t>
            </a:r>
            <a:r>
              <a:rPr lang="en-US" sz="2000" b="1" dirty="0">
                <a:latin typeface="Cambria"/>
                <a:cs typeface="Cambria"/>
              </a:rPr>
              <a:t> </a:t>
            </a:r>
            <a:endParaRPr lang="en-US" sz="2000" b="1" dirty="0" smtClean="0">
              <a:latin typeface="Cambria"/>
              <a:cs typeface="Cambria"/>
            </a:endParaRPr>
          </a:p>
          <a:p>
            <a:pPr lvl="0">
              <a:defRPr/>
            </a:pPr>
            <a:r>
              <a:rPr lang="en-US" sz="2000" b="1" dirty="0" smtClean="0">
                <a:latin typeface="Cambria"/>
                <a:cs typeface="Cambria"/>
              </a:rPr>
              <a:t>        </a:t>
            </a:r>
            <a:r>
              <a:rPr lang="en-US" sz="2000" b="1" u="sng" dirty="0" smtClean="0">
                <a:latin typeface="Cambria"/>
                <a:cs typeface="Cambria"/>
              </a:rPr>
              <a:t>walls insulated </a:t>
            </a:r>
            <a:r>
              <a:rPr lang="en-US" sz="2000" b="1" u="sng" dirty="0">
                <a:latin typeface="Cambria"/>
                <a:cs typeface="Cambria"/>
              </a:rPr>
              <a:t>in </a:t>
            </a:r>
            <a:r>
              <a:rPr lang="en-US" sz="2000" b="1" u="sng" dirty="0" smtClean="0">
                <a:latin typeface="Cambria"/>
                <a:cs typeface="Cambria"/>
              </a:rPr>
              <a:t>accordance </a:t>
            </a:r>
            <a:r>
              <a:rPr lang="en-US" sz="2000" b="1" u="sng" dirty="0">
                <a:latin typeface="Cambria"/>
                <a:cs typeface="Cambria"/>
              </a:rPr>
              <a:t>with Section N1102.2 of this </a:t>
            </a:r>
            <a:r>
              <a:rPr lang="en-US" sz="2000" b="1" u="sng" dirty="0" smtClean="0">
                <a:latin typeface="Cambria"/>
                <a:cs typeface="Cambria"/>
              </a:rPr>
              <a:t>   </a:t>
            </a:r>
            <a:r>
              <a:rPr lang="en-US" sz="2000" b="1" dirty="0" smtClean="0">
                <a:latin typeface="Cambria"/>
                <a:cs typeface="Cambria"/>
              </a:rPr>
              <a:t>   </a:t>
            </a:r>
          </a:p>
          <a:p>
            <a:pPr lvl="0">
              <a:defRPr/>
            </a:pPr>
            <a:r>
              <a:rPr lang="en-US" sz="2000" b="1" dirty="0" smtClean="0">
                <a:latin typeface="Cambria"/>
                <a:cs typeface="Cambria"/>
              </a:rPr>
              <a:t>        </a:t>
            </a:r>
            <a:r>
              <a:rPr lang="en-US" sz="2000" b="1" u="sng" dirty="0" smtClean="0">
                <a:latin typeface="Cambria"/>
                <a:cs typeface="Cambria"/>
              </a:rPr>
              <a:t>code</a:t>
            </a:r>
            <a:r>
              <a:rPr lang="en-US" sz="2000" b="1" dirty="0">
                <a:latin typeface="Cambria"/>
                <a:cs typeface="Cambria"/>
              </a:rPr>
              <a:t>;</a:t>
            </a:r>
            <a:r>
              <a:rPr lang="en-US" sz="2000" b="1" dirty="0" smtClean="0">
                <a:solidFill>
                  <a:prstClr val="black"/>
                </a:solidFill>
                <a:latin typeface="Cambria"/>
                <a:cs typeface="Cambria"/>
              </a:rPr>
              <a:t> </a:t>
            </a:r>
            <a:endParaRPr lang="en-US" sz="2000" b="1" u="sng" dirty="0" smtClean="0">
              <a:solidFill>
                <a:srgbClr val="FF0000"/>
              </a:solidFill>
              <a:latin typeface="Cambria"/>
              <a:cs typeface="Cambria"/>
            </a:endParaRPr>
          </a:p>
          <a:p>
            <a:pPr marL="914400" lvl="1" indent="-457200"/>
            <a:endParaRPr lang="en-US" sz="2000" u="sng" dirty="0">
              <a:solidFill>
                <a:srgbClr val="FF0000"/>
              </a:solidFill>
              <a:latin typeface="Cambria"/>
              <a:cs typeface="Cambria"/>
            </a:endParaRPr>
          </a:p>
        </p:txBody>
      </p:sp>
    </p:spTree>
    <p:extLst>
      <p:ext uri="{BB962C8B-B14F-4D97-AF65-F5344CB8AC3E}">
        <p14:creationId xmlns:p14="http://schemas.microsoft.com/office/powerpoint/2010/main" val="925442783"/>
      </p:ext>
    </p:extLst>
  </p:cSld>
  <p:clrMapOvr>
    <a:masterClrMapping/>
  </p:clrMapOvr>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2904" y="127000"/>
            <a:ext cx="7728857" cy="7017307"/>
          </a:xfrm>
          <a:prstGeom prst="rect">
            <a:avLst/>
          </a:prstGeom>
          <a:noFill/>
        </p:spPr>
        <p:txBody>
          <a:bodyPr wrap="square" rtlCol="0">
            <a:spAutoFit/>
          </a:bodyPr>
          <a:lstStyle/>
          <a:p>
            <a:pPr algn="ctr"/>
            <a:r>
              <a:rPr lang="en-US" b="1" dirty="0"/>
              <a:t>A note from Derrick </a:t>
            </a:r>
            <a:r>
              <a:rPr lang="en-US" b="1" dirty="0" err="1"/>
              <a:t>Lastinger</a:t>
            </a:r>
            <a:r>
              <a:rPr lang="en-US" b="1" dirty="0"/>
              <a:t> of the Georgia Department of Agriculture</a:t>
            </a:r>
          </a:p>
          <a:p>
            <a:pPr algn="ctr"/>
            <a:endParaRPr lang="en-US" sz="1200" dirty="0" smtClean="0"/>
          </a:p>
          <a:p>
            <a:r>
              <a:rPr lang="en-US" dirty="0" smtClean="0"/>
              <a:t>The </a:t>
            </a:r>
            <a:r>
              <a:rPr lang="en-US" dirty="0"/>
              <a:t>short version is that the section N1103.2.1 and N1103.2.1 will need to be changed as Georgia has a specific energy code and this refers to the IBC.  Here’s the correct code for Georgia.    </a:t>
            </a:r>
          </a:p>
          <a:p>
            <a:r>
              <a:rPr lang="en-US" dirty="0"/>
              <a:t> </a:t>
            </a:r>
          </a:p>
          <a:p>
            <a:r>
              <a:rPr lang="en-US" b="1" i="1" dirty="0"/>
              <a:t>402.2.9 Crawl space walls. </a:t>
            </a:r>
            <a:r>
              <a:rPr lang="en-US" i="1" dirty="0"/>
              <a:t>As an alternative to insulating floors over crawl spaces, crawl space walls shall be permitted to be insulated when the crawl space is not vented to the outside. Crawl space wall insulation shall be permanently fastened to the wall and extend downward from the floor to within 9 inches (229 mm) of the finished interior grade adjacent to the foundation wall. A 3-inch (76 mm) inspection/view strip immediately below the floor joists shall be provided to permit inspections for termites. Exposed earth in unvented crawl space foundations shall be covered with a continuous Class 1 vapor retarder in accordance with the International Building Code. All joints of the vapor retarder shall overlap by 6 inches (152 mm) and be sealed or taped. The edges of the vapor retarder shall extend at least 6 inches (228 mm) up the stem wall and shall be attached and sealed to the stem wall. (Effective January 1, 2011)       </a:t>
            </a:r>
            <a:endParaRPr lang="en-US" dirty="0"/>
          </a:p>
          <a:p>
            <a:r>
              <a:rPr lang="en-US" dirty="0"/>
              <a:t> </a:t>
            </a:r>
          </a:p>
          <a:p>
            <a:r>
              <a:rPr lang="en-US" dirty="0"/>
              <a:t>Also, refer to Table 402.1.1 ‘Insulation and Fenestration Requirements by Component” of </a:t>
            </a:r>
            <a:r>
              <a:rPr lang="en-US" dirty="0" smtClean="0"/>
              <a:t>the:</a:t>
            </a:r>
            <a:r>
              <a:rPr lang="en-US" dirty="0" smtClean="0">
                <a:hlinkClick r:id="rId2"/>
              </a:rPr>
              <a:t>2011 </a:t>
            </a:r>
            <a:r>
              <a:rPr lang="en-US" dirty="0">
                <a:hlinkClick r:id="rId2"/>
              </a:rPr>
              <a:t>GA State Supplements and Amendments to the 2009 IECC to find the specific insulation </a:t>
            </a:r>
            <a:r>
              <a:rPr lang="en-US" i="1" dirty="0">
                <a:hlinkClick r:id="rId2"/>
              </a:rPr>
              <a:t>R-value</a:t>
            </a:r>
            <a:r>
              <a:rPr lang="en-US" dirty="0">
                <a:hlinkClick r:id="rId2"/>
              </a:rPr>
              <a:t> required on crawl space walls based on climate zone location</a:t>
            </a:r>
            <a:r>
              <a:rPr lang="en-US" dirty="0" smtClean="0">
                <a:hlinkClick r:id="rId2"/>
              </a:rPr>
              <a:t>.”</a:t>
            </a:r>
            <a:endParaRPr lang="en-US" dirty="0">
              <a:hlinkClick r:id="rId2"/>
            </a:endParaRPr>
          </a:p>
          <a:p>
            <a:r>
              <a:rPr lang="en-US" dirty="0"/>
              <a:t> </a:t>
            </a:r>
          </a:p>
        </p:txBody>
      </p:sp>
      <p:sp>
        <p:nvSpPr>
          <p:cNvPr id="4" name="TextBox 3"/>
          <p:cNvSpPr txBox="1"/>
          <p:nvPr/>
        </p:nvSpPr>
        <p:spPr>
          <a:xfrm>
            <a:off x="440267" y="558800"/>
            <a:ext cx="609600" cy="369332"/>
          </a:xfrm>
          <a:prstGeom prst="rect">
            <a:avLst/>
          </a:prstGeom>
          <a:noFill/>
        </p:spPr>
        <p:txBody>
          <a:bodyPr wrap="square" rtlCol="0">
            <a:spAutoFit/>
          </a:bodyPr>
          <a:lstStyle/>
          <a:p>
            <a:r>
              <a:rPr lang="en-US" dirty="0" smtClean="0"/>
              <a:t> “</a:t>
            </a:r>
            <a:endParaRPr lang="en-US" dirty="0"/>
          </a:p>
        </p:txBody>
      </p:sp>
    </p:spTree>
    <p:extLst>
      <p:ext uri="{BB962C8B-B14F-4D97-AF65-F5344CB8AC3E}">
        <p14:creationId xmlns:p14="http://schemas.microsoft.com/office/powerpoint/2010/main" val="3530726674"/>
      </p:ext>
    </p:extLst>
  </p:cSld>
  <p:clrMapOvr>
    <a:masterClrMapping/>
  </p:clrMapOvr>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4048"/>
            <a:ext cx="9144000" cy="461665"/>
          </a:xfrm>
          <a:prstGeom prst="rect">
            <a:avLst/>
          </a:prstGeom>
          <a:noFill/>
        </p:spPr>
        <p:txBody>
          <a:bodyPr wrap="square" rtlCol="0">
            <a:spAutoFit/>
          </a:bodyPr>
          <a:lstStyle/>
          <a:p>
            <a:pPr algn="ctr"/>
            <a:r>
              <a:rPr lang="en-US" sz="2400" b="1" dirty="0" smtClean="0">
                <a:latin typeface="Cambria"/>
                <a:cs typeface="Cambria"/>
              </a:rPr>
              <a:t>Option #2</a:t>
            </a:r>
            <a:endParaRPr lang="en-US" sz="2400" b="1" dirty="0">
              <a:latin typeface="Cambria"/>
              <a:cs typeface="Cambria"/>
            </a:endParaRPr>
          </a:p>
        </p:txBody>
      </p:sp>
      <p:sp>
        <p:nvSpPr>
          <p:cNvPr id="3" name="TextBox 2"/>
          <p:cNvSpPr txBox="1"/>
          <p:nvPr/>
        </p:nvSpPr>
        <p:spPr>
          <a:xfrm>
            <a:off x="792238" y="1185631"/>
            <a:ext cx="7462762" cy="4401205"/>
          </a:xfrm>
          <a:prstGeom prst="rect">
            <a:avLst/>
          </a:prstGeom>
          <a:noFill/>
        </p:spPr>
        <p:txBody>
          <a:bodyPr wrap="square" rtlCol="0">
            <a:spAutoFit/>
          </a:bodyPr>
          <a:lstStyle/>
          <a:p>
            <a:pPr marL="342900" indent="-342900">
              <a:buFont typeface="Wingdings" charset="2"/>
              <a:buChar char="u"/>
            </a:pPr>
            <a:r>
              <a:rPr lang="en-US" sz="2000" dirty="0" smtClean="0">
                <a:latin typeface="Cambria"/>
                <a:cs typeface="Cambria"/>
              </a:rPr>
              <a:t>Option #2 is by far the most commonly employed method on new construction.  Generally, this strategy works best when the HVAC ductwork is located inside the crawlspace and the equipment has not been oversized.  </a:t>
            </a:r>
          </a:p>
          <a:p>
            <a:pPr marL="342900" indent="-342900">
              <a:buFont typeface="Wingdings" charset="2"/>
              <a:buChar char="u"/>
            </a:pPr>
            <a:endParaRPr lang="en-US" sz="2000" dirty="0">
              <a:latin typeface="Cambria"/>
              <a:cs typeface="Cambria"/>
            </a:endParaRPr>
          </a:p>
          <a:p>
            <a:pPr marL="342900" indent="-342900">
              <a:buFont typeface="Wingdings" charset="2"/>
              <a:buChar char="u"/>
            </a:pPr>
            <a:r>
              <a:rPr lang="en-US" sz="2000" dirty="0" smtClean="0">
                <a:latin typeface="Cambria"/>
                <a:cs typeface="Cambria"/>
              </a:rPr>
              <a:t>The advantage of this approach is that the crawl space can easily be conditioned (with 1 cubic foot per minute per 50 square feet of crawlspace soil) using only one or two small supply registers.  </a:t>
            </a:r>
          </a:p>
          <a:p>
            <a:pPr marL="342900" indent="-342900">
              <a:buFont typeface="Wingdings" charset="2"/>
              <a:buChar char="u"/>
            </a:pPr>
            <a:endParaRPr lang="en-US" sz="2000" dirty="0">
              <a:latin typeface="Cambria"/>
              <a:cs typeface="Cambria"/>
            </a:endParaRPr>
          </a:p>
          <a:p>
            <a:pPr marL="342900" indent="-342900">
              <a:buFont typeface="Wingdings" charset="2"/>
              <a:buChar char="u"/>
            </a:pPr>
            <a:r>
              <a:rPr lang="en-US" sz="2000" dirty="0" smtClean="0">
                <a:latin typeface="Cambria"/>
                <a:cs typeface="Cambria"/>
              </a:rPr>
              <a:t>The major disadvantage is that the thermostat inside the home controls the operation of the mechanical system and may not activate the unit at times when the crawlspace needs conditioning, but the living space does not.</a:t>
            </a:r>
            <a:endParaRPr lang="en-US" sz="2000" dirty="0">
              <a:latin typeface="Cambria"/>
              <a:cs typeface="Cambria"/>
            </a:endParaRPr>
          </a:p>
        </p:txBody>
      </p:sp>
      <p:sp>
        <p:nvSpPr>
          <p:cNvPr id="4" name="TextBox 3"/>
          <p:cNvSpPr txBox="1"/>
          <p:nvPr/>
        </p:nvSpPr>
        <p:spPr>
          <a:xfrm>
            <a:off x="870858" y="5875866"/>
            <a:ext cx="7384142" cy="369332"/>
          </a:xfrm>
          <a:prstGeom prst="rect">
            <a:avLst/>
          </a:prstGeom>
          <a:noFill/>
        </p:spPr>
        <p:txBody>
          <a:bodyPr wrap="square" rtlCol="0">
            <a:spAutoFit/>
          </a:bodyPr>
          <a:lstStyle/>
          <a:p>
            <a:pPr algn="ctr"/>
            <a:r>
              <a:rPr lang="en-US" dirty="0"/>
              <a:t>Mike </a:t>
            </a:r>
            <a:r>
              <a:rPr lang="en-US" dirty="0" err="1"/>
              <a:t>Barcik</a:t>
            </a:r>
            <a:r>
              <a:rPr lang="en-US" dirty="0"/>
              <a:t>, Director of Technical Services, </a:t>
            </a:r>
            <a:r>
              <a:rPr lang="en-US" dirty="0" err="1"/>
              <a:t>Southface</a:t>
            </a:r>
            <a:endParaRPr lang="en-US" dirty="0"/>
          </a:p>
        </p:txBody>
      </p:sp>
    </p:spTree>
    <p:extLst>
      <p:ext uri="{BB962C8B-B14F-4D97-AF65-F5344CB8AC3E}">
        <p14:creationId xmlns:p14="http://schemas.microsoft.com/office/powerpoint/2010/main" val="956781536"/>
      </p:ext>
    </p:extLst>
  </p:cSld>
  <p:clrMapOvr>
    <a:masterClrMapping/>
  </p:clrMapOvr>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131" y="1557590"/>
            <a:ext cx="4524869" cy="38282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0" y="1557590"/>
            <a:ext cx="4572000" cy="38282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extBox 3"/>
          <p:cNvSpPr txBox="1"/>
          <p:nvPr/>
        </p:nvSpPr>
        <p:spPr>
          <a:xfrm>
            <a:off x="8856132" y="6680200"/>
            <a:ext cx="364067" cy="215444"/>
          </a:xfrm>
          <a:prstGeom prst="rect">
            <a:avLst/>
          </a:prstGeom>
          <a:noFill/>
        </p:spPr>
        <p:txBody>
          <a:bodyPr wrap="square" rtlCol="0">
            <a:spAutoFit/>
          </a:bodyPr>
          <a:lstStyle/>
          <a:p>
            <a:r>
              <a:rPr lang="en-US" sz="800" dirty="0" smtClean="0"/>
              <a:t>120</a:t>
            </a:r>
            <a:endParaRPr lang="en-US" sz="800" dirty="0"/>
          </a:p>
        </p:txBody>
      </p:sp>
    </p:spTree>
    <p:extLst>
      <p:ext uri="{BB962C8B-B14F-4D97-AF65-F5344CB8AC3E}">
        <p14:creationId xmlns:p14="http://schemas.microsoft.com/office/powerpoint/2010/main" val="203624747"/>
      </p:ext>
    </p:extLst>
  </p:cSld>
  <p:clrMapOvr>
    <a:masterClrMapping/>
  </p:clrMapOvr>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92238" y="1309915"/>
            <a:ext cx="7462762" cy="4093428"/>
          </a:xfrm>
          <a:prstGeom prst="rect">
            <a:avLst/>
          </a:prstGeom>
          <a:noFill/>
        </p:spPr>
        <p:txBody>
          <a:bodyPr wrap="square" rtlCol="0">
            <a:spAutoFit/>
          </a:bodyPr>
          <a:lstStyle/>
          <a:p>
            <a:pPr marL="342900" indent="-342900">
              <a:buFont typeface="Wingdings" charset="2"/>
              <a:buChar char="u"/>
            </a:pPr>
            <a:r>
              <a:rPr lang="en-US" sz="2000" dirty="0" smtClean="0">
                <a:latin typeface="Cambria"/>
                <a:cs typeface="Cambria"/>
              </a:rPr>
              <a:t>Option #2, Conditioned air supply, is by far the most commonly employed method on new construction.  Generally, this strategy works best when the HVAC ductwork is located inside the crawlspace and the equipment has not been oversized.  </a:t>
            </a:r>
          </a:p>
          <a:p>
            <a:pPr marL="342900" indent="-342900">
              <a:buFont typeface="Wingdings" charset="2"/>
              <a:buChar char="u"/>
            </a:pPr>
            <a:endParaRPr lang="en-US" sz="2000" dirty="0">
              <a:latin typeface="Cambria"/>
              <a:cs typeface="Cambria"/>
            </a:endParaRPr>
          </a:p>
          <a:p>
            <a:pPr marL="342900" indent="-342900">
              <a:buFont typeface="Wingdings" charset="2"/>
              <a:buChar char="u"/>
            </a:pPr>
            <a:r>
              <a:rPr lang="en-US" sz="2000" dirty="0" smtClean="0">
                <a:latin typeface="Cambria"/>
                <a:cs typeface="Cambria"/>
              </a:rPr>
              <a:t>The advantage of this approach is that the crawlspace can easily be conditioned (with 1 cubic foot per minute per 50 square feet of crawlspace soil) using only one or two small supply registers.  </a:t>
            </a:r>
          </a:p>
          <a:p>
            <a:pPr marL="342900" indent="-342900">
              <a:buFont typeface="Wingdings" charset="2"/>
              <a:buChar char="u"/>
            </a:pPr>
            <a:endParaRPr lang="en-US" sz="2000" dirty="0">
              <a:latin typeface="Cambria"/>
              <a:cs typeface="Cambria"/>
            </a:endParaRPr>
          </a:p>
          <a:p>
            <a:pPr marL="342900" indent="-342900">
              <a:buFont typeface="Wingdings" charset="2"/>
              <a:buChar char="u"/>
            </a:pPr>
            <a:r>
              <a:rPr lang="en-US" sz="2000" dirty="0" smtClean="0">
                <a:latin typeface="Cambria"/>
                <a:cs typeface="Cambria"/>
              </a:rPr>
              <a:t>The major disadvantage is that the thermostat inside the home controls the operation of the mechanical system and may not activate the unit at times when the crawlspace needs conditioning, but the living space does not.</a:t>
            </a:r>
            <a:endParaRPr lang="en-US" sz="2000" dirty="0">
              <a:latin typeface="Cambria"/>
              <a:cs typeface="Cambria"/>
            </a:endParaRPr>
          </a:p>
        </p:txBody>
      </p:sp>
      <p:sp>
        <p:nvSpPr>
          <p:cNvPr id="4" name="TextBox 3"/>
          <p:cNvSpPr txBox="1"/>
          <p:nvPr/>
        </p:nvSpPr>
        <p:spPr>
          <a:xfrm>
            <a:off x="870858" y="5791199"/>
            <a:ext cx="7384142" cy="369332"/>
          </a:xfrm>
          <a:prstGeom prst="rect">
            <a:avLst/>
          </a:prstGeom>
          <a:noFill/>
        </p:spPr>
        <p:txBody>
          <a:bodyPr wrap="square" rtlCol="0">
            <a:spAutoFit/>
          </a:bodyPr>
          <a:lstStyle/>
          <a:p>
            <a:pPr algn="ctr"/>
            <a:r>
              <a:rPr lang="en-US" dirty="0"/>
              <a:t>Mike </a:t>
            </a:r>
            <a:r>
              <a:rPr lang="en-US" dirty="0" err="1"/>
              <a:t>Barcik</a:t>
            </a:r>
            <a:r>
              <a:rPr lang="en-US" dirty="0"/>
              <a:t>, Director of Technical Services, </a:t>
            </a:r>
            <a:r>
              <a:rPr lang="en-US" dirty="0" err="1"/>
              <a:t>Southface</a:t>
            </a:r>
            <a:endParaRPr lang="en-US" dirty="0"/>
          </a:p>
        </p:txBody>
      </p:sp>
    </p:spTree>
    <p:extLst>
      <p:ext uri="{BB962C8B-B14F-4D97-AF65-F5344CB8AC3E}">
        <p14:creationId xmlns:p14="http://schemas.microsoft.com/office/powerpoint/2010/main" val="2954607139"/>
      </p:ext>
    </p:extLst>
  </p:cSld>
  <p:clrMapOvr>
    <a:masterClrMapping/>
  </p:clrMapOvr>
  <p:timing>
    <p:tnLst>
      <p:par>
        <p:cTn xmlns:p14="http://schemas.microsoft.com/office/powerpoint/2010/mai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9733" y="2607733"/>
            <a:ext cx="7518400" cy="1569660"/>
          </a:xfrm>
          <a:prstGeom prst="rect">
            <a:avLst/>
          </a:prstGeom>
          <a:noFill/>
        </p:spPr>
        <p:txBody>
          <a:bodyPr wrap="square" rtlCol="0">
            <a:spAutoFit/>
          </a:bodyPr>
          <a:lstStyle/>
          <a:p>
            <a:pPr algn="ctr"/>
            <a:r>
              <a:rPr lang="en-US" sz="3200" b="1" dirty="0">
                <a:latin typeface="Cambria"/>
                <a:cs typeface="Cambria"/>
              </a:rPr>
              <a:t>I</a:t>
            </a:r>
            <a:r>
              <a:rPr lang="en-US" sz="3200" b="1" dirty="0" smtClean="0">
                <a:latin typeface="Cambria"/>
                <a:cs typeface="Cambria"/>
              </a:rPr>
              <a:t>f you are encapsulating crawlspaces, the following information might interest you…</a:t>
            </a:r>
            <a:endParaRPr lang="en-US" sz="3200" b="1" dirty="0">
              <a:latin typeface="Cambria"/>
              <a:cs typeface="Cambria"/>
            </a:endParaRPr>
          </a:p>
        </p:txBody>
      </p:sp>
    </p:spTree>
    <p:extLst>
      <p:ext uri="{BB962C8B-B14F-4D97-AF65-F5344CB8AC3E}">
        <p14:creationId xmlns:p14="http://schemas.microsoft.com/office/powerpoint/2010/main" val="4000737225"/>
      </p:ext>
    </p:extLst>
  </p:cSld>
  <p:clrMapOvr>
    <a:masterClrMapping/>
  </p:clrMapOvr>
  <p:timing>
    <p:tnLst>
      <p:par>
        <p:cTn xmlns:p14="http://schemas.microsoft.com/office/powerpoint/2010/mai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3215"/>
            <a:ext cx="9144000" cy="461665"/>
          </a:xfrm>
          <a:prstGeom prst="rect">
            <a:avLst/>
          </a:prstGeom>
          <a:noFill/>
        </p:spPr>
        <p:txBody>
          <a:bodyPr wrap="square" rtlCol="0">
            <a:spAutoFit/>
          </a:bodyPr>
          <a:lstStyle/>
          <a:p>
            <a:pPr algn="ctr"/>
            <a:r>
              <a:rPr lang="en-US" sz="2400" b="1" dirty="0" smtClean="0">
                <a:latin typeface="Cambria"/>
                <a:cs typeface="Cambria"/>
              </a:rPr>
              <a:t>A </a:t>
            </a:r>
            <a:r>
              <a:rPr lang="en-US" sz="2400" b="1" dirty="0">
                <a:latin typeface="Cambria"/>
                <a:cs typeface="Cambria"/>
              </a:rPr>
              <a:t>d</a:t>
            </a:r>
            <a:r>
              <a:rPr lang="en-US" sz="2400" b="1" dirty="0" smtClean="0">
                <a:latin typeface="Cambria"/>
                <a:cs typeface="Cambria"/>
              </a:rPr>
              <a:t>edicated </a:t>
            </a:r>
            <a:r>
              <a:rPr lang="en-US" sz="2400" b="1" dirty="0">
                <a:latin typeface="Cambria"/>
                <a:cs typeface="Cambria"/>
              </a:rPr>
              <a:t>d</a:t>
            </a:r>
            <a:r>
              <a:rPr lang="en-US" sz="2400" b="1" dirty="0" smtClean="0">
                <a:latin typeface="Cambria"/>
                <a:cs typeface="Cambria"/>
              </a:rPr>
              <a:t>ehumidifier is a </a:t>
            </a:r>
            <a:r>
              <a:rPr lang="en-US" sz="2400" b="1" u="sng" dirty="0" smtClean="0">
                <a:latin typeface="Cambria"/>
                <a:cs typeface="Cambria"/>
              </a:rPr>
              <a:t>qualifie</a:t>
            </a:r>
            <a:r>
              <a:rPr lang="en-US" sz="2400" b="1" dirty="0" smtClean="0">
                <a:latin typeface="Cambria"/>
                <a:cs typeface="Cambria"/>
              </a:rPr>
              <a:t>d variation of Option #2 </a:t>
            </a:r>
            <a:endParaRPr lang="en-US" sz="2400" b="1" dirty="0">
              <a:latin typeface="Cambria"/>
              <a:cs typeface="Cambria"/>
            </a:endParaRPr>
          </a:p>
        </p:txBody>
      </p:sp>
      <p:sp>
        <p:nvSpPr>
          <p:cNvPr id="3" name="TextBox 2"/>
          <p:cNvSpPr txBox="1"/>
          <p:nvPr/>
        </p:nvSpPr>
        <p:spPr>
          <a:xfrm>
            <a:off x="491067" y="3198140"/>
            <a:ext cx="8161866" cy="3385542"/>
          </a:xfrm>
          <a:prstGeom prst="rect">
            <a:avLst/>
          </a:prstGeom>
          <a:noFill/>
        </p:spPr>
        <p:txBody>
          <a:bodyPr wrap="square" rtlCol="0">
            <a:spAutoFit/>
          </a:bodyPr>
          <a:lstStyle/>
          <a:p>
            <a:pPr marL="342900" indent="-342900">
              <a:buFont typeface="Wingdings" charset="2"/>
              <a:buChar char="u"/>
            </a:pPr>
            <a:r>
              <a:rPr lang="en-US" sz="2000" b="1" dirty="0" smtClean="0">
                <a:latin typeface="Cambria"/>
                <a:cs typeface="Cambria"/>
              </a:rPr>
              <a:t>  A variation of Option #2 is to directly condition the unvented   </a:t>
            </a:r>
          </a:p>
          <a:p>
            <a:r>
              <a:rPr lang="en-US" sz="2000" b="1" dirty="0" smtClean="0">
                <a:latin typeface="Cambria"/>
                <a:cs typeface="Cambria"/>
              </a:rPr>
              <a:t>        crawlspace with a dedicated </a:t>
            </a:r>
            <a:r>
              <a:rPr lang="en-US" sz="2000" b="1" u="sng" dirty="0" smtClean="0">
                <a:latin typeface="Cambria"/>
                <a:cs typeface="Cambria"/>
              </a:rPr>
              <a:t>dehumidifier</a:t>
            </a:r>
            <a:r>
              <a:rPr lang="en-US" sz="2000" b="1" dirty="0" smtClean="0">
                <a:latin typeface="Cambria"/>
                <a:cs typeface="Cambria"/>
              </a:rPr>
              <a:t> supplying at least 1    </a:t>
            </a:r>
          </a:p>
          <a:p>
            <a:r>
              <a:rPr lang="en-US" sz="2000" b="1" dirty="0">
                <a:latin typeface="Cambria"/>
                <a:cs typeface="Cambria"/>
              </a:rPr>
              <a:t> </a:t>
            </a:r>
            <a:r>
              <a:rPr lang="en-US" sz="2000" b="1" dirty="0" smtClean="0">
                <a:latin typeface="Cambria"/>
                <a:cs typeface="Cambria"/>
              </a:rPr>
              <a:t>       cubic foot per minute air per 50 square feet of crawl space soil.  </a:t>
            </a:r>
          </a:p>
          <a:p>
            <a:endParaRPr lang="en-US" sz="1400" dirty="0">
              <a:latin typeface="Cambria"/>
              <a:cs typeface="Cambria"/>
            </a:endParaRPr>
          </a:p>
          <a:p>
            <a:pPr marL="342900" indent="-342900">
              <a:buFont typeface="Wingdings" charset="2"/>
              <a:buChar char="u"/>
            </a:pPr>
            <a:r>
              <a:rPr lang="en-US" sz="2000" dirty="0" smtClean="0">
                <a:latin typeface="Cambria"/>
                <a:cs typeface="Cambria"/>
              </a:rPr>
              <a:t>  The dehumidifier conditions the crawlspace whenever it operates </a:t>
            </a:r>
            <a:endParaRPr lang="en-US" sz="2000" dirty="0">
              <a:latin typeface="Cambria"/>
              <a:cs typeface="Cambria"/>
            </a:endParaRPr>
          </a:p>
          <a:p>
            <a:r>
              <a:rPr lang="en-US" sz="2000" dirty="0" smtClean="0">
                <a:latin typeface="Cambria"/>
                <a:cs typeface="Cambria"/>
              </a:rPr>
              <a:t>        and actually controls operation based on a sensor that is located in </a:t>
            </a:r>
          </a:p>
          <a:p>
            <a:r>
              <a:rPr lang="en-US" sz="2000" dirty="0" smtClean="0">
                <a:latin typeface="Cambria"/>
                <a:cs typeface="Cambria"/>
              </a:rPr>
              <a:t>        that crawl space.  </a:t>
            </a:r>
          </a:p>
          <a:p>
            <a:pPr marL="342900" indent="-342900">
              <a:buFont typeface="Wingdings" charset="2"/>
              <a:buChar char="u"/>
            </a:pPr>
            <a:endParaRPr lang="en-US" sz="2000" dirty="0">
              <a:latin typeface="Cambria"/>
              <a:cs typeface="Cambria"/>
            </a:endParaRPr>
          </a:p>
          <a:p>
            <a:pPr marL="342900" indent="-342900">
              <a:buFont typeface="Wingdings" charset="2"/>
              <a:buChar char="u"/>
            </a:pPr>
            <a:r>
              <a:rPr lang="en-US" sz="2000" dirty="0" smtClean="0">
                <a:latin typeface="Cambria"/>
                <a:cs typeface="Cambria"/>
              </a:rPr>
              <a:t>  The dehumidifier must be plumbed to automatically drain the </a:t>
            </a:r>
          </a:p>
          <a:p>
            <a:r>
              <a:rPr lang="en-US" sz="2000" dirty="0">
                <a:latin typeface="Cambria"/>
                <a:cs typeface="Cambria"/>
              </a:rPr>
              <a:t> </a:t>
            </a:r>
            <a:r>
              <a:rPr lang="en-US" sz="2000" dirty="0" smtClean="0">
                <a:latin typeface="Cambria"/>
                <a:cs typeface="Cambria"/>
              </a:rPr>
              <a:t>       captured condensate away either by gravity, to a sump pump, or to      </a:t>
            </a:r>
          </a:p>
          <a:p>
            <a:r>
              <a:rPr lang="en-US" sz="2000" dirty="0" smtClean="0">
                <a:latin typeface="Cambria"/>
                <a:cs typeface="Cambria"/>
              </a:rPr>
              <a:t>        the air conditioner’s condensate pump.</a:t>
            </a:r>
            <a:endParaRPr lang="en-US" sz="2000" dirty="0">
              <a:latin typeface="Cambria"/>
              <a:cs typeface="Cambria"/>
            </a:endParaRPr>
          </a:p>
        </p:txBody>
      </p:sp>
      <p:pic>
        <p:nvPicPr>
          <p:cNvPr id="4" name="Picture 3"/>
          <p:cNvPicPr>
            <a:picLocks noChangeAspect="1"/>
          </p:cNvPicPr>
          <p:nvPr/>
        </p:nvPicPr>
        <p:blipFill>
          <a:blip r:embed="rId2"/>
          <a:stretch>
            <a:fillRect/>
          </a:stretch>
        </p:blipFill>
        <p:spPr>
          <a:xfrm>
            <a:off x="5138593" y="979714"/>
            <a:ext cx="2629573" cy="1969258"/>
          </a:xfrm>
          <a:prstGeom prst="rect">
            <a:avLst/>
          </a:prstGeom>
        </p:spPr>
      </p:pic>
      <p:pic>
        <p:nvPicPr>
          <p:cNvPr id="5" name="Picture 4"/>
          <p:cNvPicPr>
            <a:picLocks noChangeAspect="1"/>
          </p:cNvPicPr>
          <p:nvPr/>
        </p:nvPicPr>
        <p:blipFill>
          <a:blip r:embed="rId3"/>
          <a:stretch>
            <a:fillRect/>
          </a:stretch>
        </p:blipFill>
        <p:spPr>
          <a:xfrm>
            <a:off x="1329267" y="979714"/>
            <a:ext cx="2624666" cy="1969258"/>
          </a:xfrm>
          <a:prstGeom prst="rect">
            <a:avLst/>
          </a:prstGeom>
        </p:spPr>
      </p:pic>
    </p:spTree>
    <p:extLst>
      <p:ext uri="{BB962C8B-B14F-4D97-AF65-F5344CB8AC3E}">
        <p14:creationId xmlns:p14="http://schemas.microsoft.com/office/powerpoint/2010/main" val="1780915418"/>
      </p:ext>
    </p:extLst>
  </p:cSld>
  <p:clrMapOvr>
    <a:masterClrMapping/>
  </p:clrMapOvr>
  <p:timing>
    <p:tnLst>
      <p:par>
        <p:cTn xmlns:p14="http://schemas.microsoft.com/office/powerpoint/2010/mai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5892" y="1022864"/>
            <a:ext cx="7798485" cy="4770537"/>
          </a:xfrm>
          <a:prstGeom prst="rect">
            <a:avLst/>
          </a:prstGeom>
          <a:noFill/>
        </p:spPr>
        <p:txBody>
          <a:bodyPr wrap="square" rtlCol="0">
            <a:spAutoFit/>
          </a:bodyPr>
          <a:lstStyle/>
          <a:p>
            <a:pPr lvl="1"/>
            <a:r>
              <a:rPr lang="en-US" sz="2000" dirty="0" smtClean="0">
                <a:latin typeface="Cambria"/>
                <a:cs typeface="Cambria"/>
              </a:rPr>
              <a:t>          </a:t>
            </a:r>
            <a:r>
              <a:rPr lang="en-US" sz="2400" b="1" dirty="0" smtClean="0">
                <a:latin typeface="Cambria"/>
                <a:cs typeface="Cambria"/>
              </a:rPr>
              <a:t>Option #3 – Plenum in existing structure</a:t>
            </a:r>
            <a:endParaRPr lang="en-US" sz="2000" dirty="0" smtClean="0">
              <a:latin typeface="Cambria"/>
              <a:cs typeface="Cambria"/>
            </a:endParaRPr>
          </a:p>
          <a:p>
            <a:pPr lvl="1"/>
            <a:endParaRPr lang="en-US" sz="2000" dirty="0" smtClean="0">
              <a:latin typeface="Cambria"/>
              <a:cs typeface="Cambria"/>
            </a:endParaRPr>
          </a:p>
          <a:p>
            <a:pPr lvl="1"/>
            <a:endParaRPr lang="en-US" sz="2000" dirty="0">
              <a:latin typeface="Cambria"/>
              <a:cs typeface="Cambria"/>
            </a:endParaRPr>
          </a:p>
          <a:p>
            <a:pPr lvl="1"/>
            <a:r>
              <a:rPr lang="en-US" sz="2000" dirty="0" smtClean="0">
                <a:latin typeface="Cambria"/>
                <a:cs typeface="Cambria"/>
              </a:rPr>
              <a:t>Exposed </a:t>
            </a:r>
            <a:r>
              <a:rPr lang="en-US" sz="2000" dirty="0">
                <a:latin typeface="Cambria"/>
                <a:cs typeface="Cambria"/>
              </a:rPr>
              <a:t>earth is covered with a continuous Class I vapor </a:t>
            </a:r>
            <a:r>
              <a:rPr lang="en-US" sz="2000" dirty="0" smtClean="0">
                <a:latin typeface="Cambria"/>
                <a:cs typeface="Cambria"/>
              </a:rPr>
              <a:t> retarder</a:t>
            </a:r>
            <a:r>
              <a:rPr lang="en-US" sz="2000" dirty="0">
                <a:latin typeface="Cambria"/>
                <a:cs typeface="Cambria"/>
              </a:rPr>
              <a:t>. Joints of the vapor retarder shall overlap by </a:t>
            </a:r>
            <a:r>
              <a:rPr lang="en-US" sz="2000" dirty="0" smtClean="0">
                <a:latin typeface="Cambria"/>
                <a:cs typeface="Cambria"/>
              </a:rPr>
              <a:t>6 inches</a:t>
            </a:r>
            <a:endParaRPr lang="en-US" sz="2000" dirty="0">
              <a:latin typeface="Cambria"/>
              <a:cs typeface="Cambria"/>
            </a:endParaRPr>
          </a:p>
          <a:p>
            <a:pPr marL="914400" lvl="1" indent="-457200"/>
            <a:r>
              <a:rPr lang="en-US" sz="2000" dirty="0" smtClean="0">
                <a:latin typeface="Cambria"/>
                <a:cs typeface="Cambria"/>
              </a:rPr>
              <a:t>(</a:t>
            </a:r>
            <a:r>
              <a:rPr lang="en-US" sz="2000" dirty="0">
                <a:latin typeface="Cambria"/>
                <a:cs typeface="Cambria"/>
              </a:rPr>
              <a:t>152 mm) and shall be sealed or taped. The </a:t>
            </a:r>
            <a:r>
              <a:rPr lang="en-US" sz="2000" dirty="0" smtClean="0">
                <a:latin typeface="Cambria"/>
                <a:cs typeface="Cambria"/>
              </a:rPr>
              <a:t>edges of the vapor </a:t>
            </a:r>
            <a:endParaRPr lang="en-US" sz="2000" dirty="0">
              <a:latin typeface="Cambria"/>
              <a:cs typeface="Cambria"/>
            </a:endParaRPr>
          </a:p>
          <a:p>
            <a:pPr marL="914400" lvl="1" indent="-457200"/>
            <a:r>
              <a:rPr lang="en-US" sz="2000" dirty="0" smtClean="0">
                <a:latin typeface="Cambria"/>
                <a:cs typeface="Cambria"/>
              </a:rPr>
              <a:t>retarder </a:t>
            </a:r>
            <a:r>
              <a:rPr lang="en-US" sz="2000" dirty="0">
                <a:latin typeface="Cambria"/>
                <a:cs typeface="Cambria"/>
              </a:rPr>
              <a:t>shall extend at least 6 inches (</a:t>
            </a:r>
            <a:r>
              <a:rPr lang="en-US" sz="2000" dirty="0" smtClean="0">
                <a:latin typeface="Cambria"/>
                <a:cs typeface="Cambria"/>
              </a:rPr>
              <a:t>152 mm) up the stem </a:t>
            </a:r>
            <a:endParaRPr lang="en-US" sz="2000" dirty="0">
              <a:latin typeface="Cambria"/>
              <a:cs typeface="Cambria"/>
            </a:endParaRPr>
          </a:p>
          <a:p>
            <a:pPr marL="914400" lvl="1" indent="-457200"/>
            <a:r>
              <a:rPr lang="en-US" sz="2000" dirty="0" smtClean="0">
                <a:latin typeface="Cambria"/>
                <a:cs typeface="Cambria"/>
              </a:rPr>
              <a:t>wall </a:t>
            </a:r>
            <a:r>
              <a:rPr lang="en-US" sz="2000" dirty="0">
                <a:latin typeface="Cambria"/>
                <a:cs typeface="Cambria"/>
              </a:rPr>
              <a:t>and shall be attached and </a:t>
            </a:r>
            <a:r>
              <a:rPr lang="en-US" sz="2000" dirty="0" smtClean="0">
                <a:latin typeface="Cambria"/>
                <a:cs typeface="Cambria"/>
              </a:rPr>
              <a:t>sealed to </a:t>
            </a:r>
            <a:r>
              <a:rPr lang="en-US" sz="2000" dirty="0">
                <a:latin typeface="Cambria"/>
                <a:cs typeface="Cambria"/>
              </a:rPr>
              <a:t>the stem </a:t>
            </a:r>
            <a:r>
              <a:rPr lang="en-US" sz="2000" dirty="0" smtClean="0">
                <a:latin typeface="Cambria"/>
                <a:cs typeface="Cambria"/>
              </a:rPr>
              <a:t>wall or</a:t>
            </a:r>
          </a:p>
          <a:p>
            <a:pPr marL="914400" lvl="1" indent="-457200"/>
            <a:r>
              <a:rPr lang="en-US" sz="2000" dirty="0" smtClean="0">
                <a:latin typeface="Cambria"/>
                <a:cs typeface="Cambria"/>
              </a:rPr>
              <a:t>insulation</a:t>
            </a:r>
            <a:endParaRPr lang="en-US" sz="2000" dirty="0">
              <a:latin typeface="Cambria"/>
              <a:cs typeface="Cambria"/>
            </a:endParaRPr>
          </a:p>
          <a:p>
            <a:pPr marL="914400" lvl="1" indent="-457200"/>
            <a:endParaRPr lang="en-US" sz="2000" u="sng" dirty="0">
              <a:solidFill>
                <a:srgbClr val="FF0000"/>
              </a:solidFill>
              <a:latin typeface="Cambria"/>
              <a:cs typeface="Cambria"/>
            </a:endParaRPr>
          </a:p>
          <a:p>
            <a:pPr marL="914400" lvl="1" indent="-457200"/>
            <a:r>
              <a:rPr lang="en-US" sz="2000" dirty="0" smtClean="0">
                <a:solidFill>
                  <a:srgbClr val="FF0000"/>
                </a:solidFill>
                <a:latin typeface="Cambria"/>
                <a:cs typeface="Cambria"/>
              </a:rPr>
              <a:t>                                                        </a:t>
            </a:r>
            <a:r>
              <a:rPr lang="en-US" sz="2000" b="1" u="sng" dirty="0" smtClean="0">
                <a:solidFill>
                  <a:srgbClr val="CD060D"/>
                </a:solidFill>
                <a:latin typeface="Cambria"/>
                <a:cs typeface="Cambria"/>
              </a:rPr>
              <a:t>and</a:t>
            </a:r>
          </a:p>
          <a:p>
            <a:pPr marL="914400" lvl="1" indent="-457200"/>
            <a:endParaRPr lang="en-US" sz="2000" b="1" u="sng" dirty="0" smtClean="0">
              <a:solidFill>
                <a:srgbClr val="CD060D"/>
              </a:solidFill>
              <a:latin typeface="Cambria"/>
              <a:cs typeface="Cambria"/>
            </a:endParaRPr>
          </a:p>
          <a:p>
            <a:pPr marL="914400" lvl="1" indent="-457200"/>
            <a:endParaRPr lang="en-US" sz="2000" u="sng" dirty="0" smtClean="0">
              <a:solidFill>
                <a:srgbClr val="FF0000"/>
              </a:solidFill>
              <a:latin typeface="Cambria"/>
              <a:cs typeface="Cambria"/>
            </a:endParaRPr>
          </a:p>
          <a:p>
            <a:pPr lvl="0">
              <a:defRPr/>
            </a:pPr>
            <a:r>
              <a:rPr lang="en-US" sz="2000" dirty="0" smtClean="0">
                <a:solidFill>
                  <a:prstClr val="black"/>
                </a:solidFill>
                <a:latin typeface="Cambria"/>
                <a:cs typeface="Cambria"/>
              </a:rPr>
              <a:t>        </a:t>
            </a:r>
            <a:r>
              <a:rPr lang="en-US" sz="2000" b="1" dirty="0">
                <a:latin typeface="Cambria"/>
                <a:cs typeface="Cambria"/>
              </a:rPr>
              <a:t>Plenum in existing structures</a:t>
            </a:r>
            <a:r>
              <a:rPr lang="en-US" sz="2000" dirty="0">
                <a:latin typeface="Cambria"/>
                <a:cs typeface="Cambria"/>
              </a:rPr>
              <a:t> complying with Section M1601.5, </a:t>
            </a:r>
            <a:br>
              <a:rPr lang="en-US" sz="2000" dirty="0">
                <a:latin typeface="Cambria"/>
                <a:cs typeface="Cambria"/>
              </a:rPr>
            </a:br>
            <a:r>
              <a:rPr lang="en-US" sz="2000" dirty="0">
                <a:latin typeface="Cambria"/>
                <a:cs typeface="Cambria"/>
              </a:rPr>
              <a:t>        </a:t>
            </a:r>
            <a:r>
              <a:rPr lang="en-US" sz="2000" dirty="0" smtClean="0">
                <a:latin typeface="Cambria"/>
                <a:cs typeface="Cambria"/>
              </a:rPr>
              <a:t>if </a:t>
            </a:r>
            <a:r>
              <a:rPr lang="en-US" sz="2000" dirty="0">
                <a:latin typeface="Cambria"/>
                <a:cs typeface="Cambria"/>
              </a:rPr>
              <a:t>under-floor space is used as a plenum.</a:t>
            </a:r>
            <a:endParaRPr lang="en-US" sz="2000" u="sng" dirty="0">
              <a:solidFill>
                <a:srgbClr val="FF0000"/>
              </a:solidFill>
              <a:latin typeface="Cambria"/>
              <a:cs typeface="Cambria"/>
            </a:endParaRPr>
          </a:p>
        </p:txBody>
      </p:sp>
    </p:spTree>
    <p:extLst>
      <p:ext uri="{BB962C8B-B14F-4D97-AF65-F5344CB8AC3E}">
        <p14:creationId xmlns:p14="http://schemas.microsoft.com/office/powerpoint/2010/main" val="3415593761"/>
      </p:ext>
    </p:extLst>
  </p:cSld>
  <p:clrMapOvr>
    <a:masterClrMapping/>
  </p:clrMapOvr>
  <p:timing>
    <p:tnLst>
      <p:par>
        <p:cTn xmlns:p14="http://schemas.microsoft.com/office/powerpoint/2010/mai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901095"/>
            <a:ext cx="9095619" cy="461665"/>
          </a:xfrm>
          <a:prstGeom prst="rect">
            <a:avLst/>
          </a:prstGeom>
          <a:noFill/>
        </p:spPr>
        <p:txBody>
          <a:bodyPr wrap="square" rtlCol="0">
            <a:spAutoFit/>
          </a:bodyPr>
          <a:lstStyle/>
          <a:p>
            <a:pPr algn="ctr"/>
            <a:r>
              <a:rPr lang="en-US" sz="2400" b="1" dirty="0" smtClean="0">
                <a:latin typeface="Cambria"/>
                <a:cs typeface="Cambria"/>
              </a:rPr>
              <a:t>Option #3 – Plenum in existing structures</a:t>
            </a:r>
            <a:endParaRPr lang="en-US" sz="2400" b="1" dirty="0">
              <a:latin typeface="Cambria"/>
              <a:cs typeface="Cambria"/>
            </a:endParaRPr>
          </a:p>
        </p:txBody>
      </p:sp>
      <p:sp>
        <p:nvSpPr>
          <p:cNvPr id="3" name="TextBox 2"/>
          <p:cNvSpPr txBox="1"/>
          <p:nvPr/>
        </p:nvSpPr>
        <p:spPr>
          <a:xfrm>
            <a:off x="864810" y="2183190"/>
            <a:ext cx="7384142" cy="2246769"/>
          </a:xfrm>
          <a:prstGeom prst="rect">
            <a:avLst/>
          </a:prstGeom>
          <a:noFill/>
        </p:spPr>
        <p:txBody>
          <a:bodyPr wrap="square" rtlCol="0">
            <a:spAutoFit/>
          </a:bodyPr>
          <a:lstStyle/>
          <a:p>
            <a:r>
              <a:rPr lang="en-US" sz="2000" dirty="0" smtClean="0">
                <a:latin typeface="Cambria"/>
                <a:cs typeface="Cambria"/>
              </a:rPr>
              <a:t>Option #3 should be avoided at all costs.  Using a crawlspace as a plenum is even more risky than the common practice of using return air plenum spaces above drop ceilings in commercial buildings, a practice that commonly leads to moisture condensation and building failure.  Ducts should only be made of duct materials and not building construction materials such as wood, drywall, and masonry.</a:t>
            </a:r>
            <a:endParaRPr lang="en-US" sz="2000" dirty="0">
              <a:latin typeface="Cambria"/>
              <a:cs typeface="Cambria"/>
            </a:endParaRPr>
          </a:p>
        </p:txBody>
      </p:sp>
      <p:sp>
        <p:nvSpPr>
          <p:cNvPr id="4" name="TextBox 3"/>
          <p:cNvSpPr txBox="1"/>
          <p:nvPr/>
        </p:nvSpPr>
        <p:spPr>
          <a:xfrm>
            <a:off x="864810" y="5079999"/>
            <a:ext cx="7384142" cy="369332"/>
          </a:xfrm>
          <a:prstGeom prst="rect">
            <a:avLst/>
          </a:prstGeom>
          <a:noFill/>
        </p:spPr>
        <p:txBody>
          <a:bodyPr wrap="square" rtlCol="0">
            <a:spAutoFit/>
          </a:bodyPr>
          <a:lstStyle/>
          <a:p>
            <a:pPr algn="ctr"/>
            <a:r>
              <a:rPr lang="en-US" dirty="0"/>
              <a:t>Mike </a:t>
            </a:r>
            <a:r>
              <a:rPr lang="en-US" dirty="0" err="1"/>
              <a:t>Barcik</a:t>
            </a:r>
            <a:r>
              <a:rPr lang="en-US" dirty="0"/>
              <a:t>, Director of Technical Services, </a:t>
            </a:r>
            <a:r>
              <a:rPr lang="en-US" dirty="0" err="1"/>
              <a:t>Southface</a:t>
            </a:r>
            <a:endParaRPr lang="en-US" dirty="0"/>
          </a:p>
        </p:txBody>
      </p:sp>
    </p:spTree>
    <p:extLst>
      <p:ext uri="{BB962C8B-B14F-4D97-AF65-F5344CB8AC3E}">
        <p14:creationId xmlns:p14="http://schemas.microsoft.com/office/powerpoint/2010/main" val="2979094461"/>
      </p:ext>
    </p:extLst>
  </p:cSld>
  <p:clrMapOvr>
    <a:masterClrMapping/>
  </p:clrMapOvr>
  <p:timing>
    <p:tnLst>
      <p:par>
        <p:cTn xmlns:p14="http://schemas.microsoft.com/office/powerpoint/2010/mai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351" y="122252"/>
            <a:ext cx="8785981" cy="5344795"/>
          </a:xfrm>
        </p:spPr>
        <p:txBody>
          <a:bodyPr>
            <a:normAutofit/>
          </a:bodyPr>
          <a:lstStyle/>
          <a:p>
            <a:pPr marL="0" indent="0">
              <a:buNone/>
            </a:pPr>
            <a:r>
              <a:rPr lang="en-US" sz="2000" b="1" dirty="0" smtClean="0">
                <a:latin typeface="Cambria"/>
                <a:cs typeface="Cambria"/>
              </a:rPr>
              <a:t>                            </a:t>
            </a:r>
            <a:r>
              <a:rPr lang="en-US" sz="2000" b="1" dirty="0" smtClean="0">
                <a:solidFill>
                  <a:srgbClr val="CD060D"/>
                </a:solidFill>
                <a:latin typeface="Cambria"/>
                <a:cs typeface="Cambria"/>
              </a:rPr>
              <a:t>Present history (09/01/17 - Present)</a:t>
            </a:r>
          </a:p>
          <a:p>
            <a:pPr marL="0" indent="0">
              <a:buNone/>
            </a:pPr>
            <a:endParaRPr lang="en-US" sz="800" dirty="0" smtClean="0">
              <a:solidFill>
                <a:srgbClr val="CD060D"/>
              </a:solidFill>
              <a:latin typeface="Cambria"/>
              <a:cs typeface="Cambria"/>
            </a:endParaRPr>
          </a:p>
          <a:p>
            <a:pPr>
              <a:buFont typeface="Wingdings" charset="2"/>
              <a:buChar char="Ø"/>
            </a:pPr>
            <a:r>
              <a:rPr lang="en-US" sz="2400" dirty="0" smtClean="0">
                <a:latin typeface="Cambria"/>
                <a:cs typeface="Cambria"/>
              </a:rPr>
              <a:t> </a:t>
            </a:r>
            <a:r>
              <a:rPr lang="en-US" sz="2000" b="1" dirty="0" smtClean="0">
                <a:latin typeface="Cambria"/>
                <a:cs typeface="Cambria"/>
              </a:rPr>
              <a:t>Minimum </a:t>
            </a:r>
            <a:r>
              <a:rPr lang="en-US" sz="2000" b="1" dirty="0">
                <a:latin typeface="Cambria"/>
                <a:cs typeface="Cambria"/>
              </a:rPr>
              <a:t>adequate treatment for the control or prevention of </a:t>
            </a:r>
          </a:p>
          <a:p>
            <a:pPr marL="0" indent="0">
              <a:buNone/>
            </a:pPr>
            <a:r>
              <a:rPr lang="en-US" sz="2000" b="1" dirty="0">
                <a:latin typeface="Cambria"/>
                <a:cs typeface="Cambria"/>
              </a:rPr>
              <a:t>      </a:t>
            </a:r>
            <a:r>
              <a:rPr lang="en-US" sz="2000" b="1" dirty="0" smtClean="0">
                <a:latin typeface="Cambria"/>
                <a:cs typeface="Cambria"/>
              </a:rPr>
              <a:t>  wood </a:t>
            </a:r>
            <a:r>
              <a:rPr lang="en-US" sz="2000" b="1" dirty="0">
                <a:latin typeface="Cambria"/>
                <a:cs typeface="Cambria"/>
              </a:rPr>
              <a:t>destroying fungi in </a:t>
            </a:r>
            <a:r>
              <a:rPr lang="en-US" sz="2000" b="1" dirty="0" smtClean="0">
                <a:latin typeface="Cambria"/>
                <a:cs typeface="Cambria"/>
              </a:rPr>
              <a:t>crawlspace </a:t>
            </a:r>
            <a:r>
              <a:rPr lang="en-US" sz="2000" b="1" dirty="0">
                <a:latin typeface="Cambria"/>
                <a:cs typeface="Cambria"/>
              </a:rPr>
              <a:t>structures</a:t>
            </a:r>
          </a:p>
          <a:p>
            <a:pPr marL="0" indent="0">
              <a:buNone/>
            </a:pPr>
            <a:r>
              <a:rPr lang="en-US" sz="2400" dirty="0" smtClean="0">
                <a:latin typeface="Cambria"/>
                <a:cs typeface="Cambria"/>
              </a:rPr>
              <a:t>      </a:t>
            </a:r>
          </a:p>
          <a:p>
            <a:pPr marL="0" indent="0">
              <a:buNone/>
            </a:pPr>
            <a:endParaRPr lang="en-US" sz="2400" dirty="0">
              <a:latin typeface="Cambria"/>
              <a:cs typeface="Cambria"/>
            </a:endParaRPr>
          </a:p>
          <a:p>
            <a:endParaRPr lang="en-US" sz="2400" dirty="0">
              <a:latin typeface="Cambria"/>
              <a:cs typeface="Cambria"/>
            </a:endParaRPr>
          </a:p>
        </p:txBody>
      </p:sp>
      <p:sp>
        <p:nvSpPr>
          <p:cNvPr id="8" name="TextBox 7"/>
          <p:cNvSpPr txBox="1"/>
          <p:nvPr/>
        </p:nvSpPr>
        <p:spPr>
          <a:xfrm>
            <a:off x="5696857" y="6488668"/>
            <a:ext cx="1741714" cy="369332"/>
          </a:xfrm>
          <a:prstGeom prst="rect">
            <a:avLst/>
          </a:prstGeom>
          <a:solidFill>
            <a:srgbClr val="FFFFFF"/>
          </a:solidFill>
          <a:ln>
            <a:solidFill>
              <a:srgbClr val="FFFFFF"/>
            </a:solidFill>
          </a:ln>
        </p:spPr>
        <p:txBody>
          <a:bodyPr wrap="square" rtlCol="0">
            <a:spAutoFit/>
          </a:bodyPr>
          <a:lstStyle/>
          <a:p>
            <a:endParaRPr lang="en-US" dirty="0"/>
          </a:p>
        </p:txBody>
      </p:sp>
      <p:sp>
        <p:nvSpPr>
          <p:cNvPr id="16" name="TextBox 15"/>
          <p:cNvSpPr txBox="1"/>
          <p:nvPr/>
        </p:nvSpPr>
        <p:spPr>
          <a:xfrm>
            <a:off x="3459237" y="5719158"/>
            <a:ext cx="217715" cy="215444"/>
          </a:xfrm>
          <a:prstGeom prst="rect">
            <a:avLst/>
          </a:prstGeom>
          <a:solidFill>
            <a:srgbClr val="FFFFFF"/>
          </a:solidFill>
        </p:spPr>
        <p:txBody>
          <a:bodyPr wrap="square" rtlCol="0">
            <a:spAutoFit/>
          </a:bodyPr>
          <a:lstStyle/>
          <a:p>
            <a:endParaRPr lang="en-US" sz="800" dirty="0"/>
          </a:p>
        </p:txBody>
      </p:sp>
      <p:sp>
        <p:nvSpPr>
          <p:cNvPr id="50" name="TextBox 49"/>
          <p:cNvSpPr txBox="1"/>
          <p:nvPr/>
        </p:nvSpPr>
        <p:spPr>
          <a:xfrm>
            <a:off x="7704667" y="5319015"/>
            <a:ext cx="982133" cy="276999"/>
          </a:xfrm>
          <a:prstGeom prst="rect">
            <a:avLst/>
          </a:prstGeom>
          <a:solidFill>
            <a:srgbClr val="FFFFFF"/>
          </a:solidFill>
          <a:ln>
            <a:solidFill>
              <a:schemeClr val="bg1"/>
            </a:solidFill>
          </a:ln>
        </p:spPr>
        <p:txBody>
          <a:bodyPr wrap="square" rtlCol="0">
            <a:spAutoFit/>
          </a:bodyPr>
          <a:lstStyle/>
          <a:p>
            <a:endParaRPr lang="en-US" sz="1200" dirty="0"/>
          </a:p>
        </p:txBody>
      </p:sp>
      <p:sp>
        <p:nvSpPr>
          <p:cNvPr id="51" name="TextBox 50"/>
          <p:cNvSpPr txBox="1"/>
          <p:nvPr/>
        </p:nvSpPr>
        <p:spPr>
          <a:xfrm>
            <a:off x="8303381" y="4976161"/>
            <a:ext cx="456809" cy="461665"/>
          </a:xfrm>
          <a:prstGeom prst="rect">
            <a:avLst/>
          </a:prstGeom>
          <a:solidFill>
            <a:srgbClr val="FFFFFF"/>
          </a:solidFill>
          <a:ln>
            <a:solidFill>
              <a:srgbClr val="FFFFFF"/>
            </a:solidFill>
          </a:ln>
        </p:spPr>
        <p:txBody>
          <a:bodyPr wrap="square" rtlCol="0">
            <a:spAutoFit/>
          </a:bodyPr>
          <a:lstStyle/>
          <a:p>
            <a:endParaRPr lang="en-US" sz="2400" dirty="0"/>
          </a:p>
        </p:txBody>
      </p:sp>
      <p:sp>
        <p:nvSpPr>
          <p:cNvPr id="2" name="TextBox 1"/>
          <p:cNvSpPr txBox="1"/>
          <p:nvPr/>
        </p:nvSpPr>
        <p:spPr>
          <a:xfrm>
            <a:off x="550334" y="1596068"/>
            <a:ext cx="8209856" cy="1969770"/>
          </a:xfrm>
          <a:prstGeom prst="rect">
            <a:avLst/>
          </a:prstGeom>
          <a:noFill/>
        </p:spPr>
        <p:txBody>
          <a:bodyPr wrap="square" rtlCol="0">
            <a:spAutoFit/>
          </a:bodyPr>
          <a:lstStyle/>
          <a:p>
            <a:r>
              <a:rPr lang="en-US" sz="1400" dirty="0">
                <a:latin typeface="Cambria"/>
                <a:cs typeface="Cambria"/>
              </a:rPr>
              <a:t>(b) </a:t>
            </a:r>
            <a:r>
              <a:rPr lang="en-US" sz="1400" u="sng" dirty="0">
                <a:latin typeface="Cambria"/>
                <a:cs typeface="Cambria"/>
              </a:rPr>
              <a:t>In addition to the </a:t>
            </a:r>
            <a:r>
              <a:rPr lang="en-US" sz="1400" u="sng" dirty="0" smtClean="0">
                <a:latin typeface="Cambria"/>
                <a:cs typeface="Cambria"/>
              </a:rPr>
              <a:t>ventilation </a:t>
            </a:r>
            <a:r>
              <a:rPr lang="en-US" sz="1400" u="sng" dirty="0">
                <a:latin typeface="Cambria"/>
                <a:cs typeface="Cambria"/>
              </a:rPr>
              <a:t>requirements</a:t>
            </a:r>
            <a:r>
              <a:rPr lang="en-US" sz="1400" dirty="0">
                <a:latin typeface="Cambria"/>
                <a:cs typeface="Cambria"/>
              </a:rPr>
              <a:t>, </a:t>
            </a:r>
            <a:r>
              <a:rPr lang="en-US" sz="1400" b="1" u="sng" dirty="0">
                <a:latin typeface="Cambria"/>
                <a:cs typeface="Cambria"/>
              </a:rPr>
              <a:t>when an infestation of water conducting fungi is </a:t>
            </a:r>
            <a:endParaRPr lang="en-US" sz="1400" b="1" u="sng" dirty="0" smtClean="0">
              <a:latin typeface="Cambria"/>
              <a:cs typeface="Cambria"/>
            </a:endParaRPr>
          </a:p>
          <a:p>
            <a:r>
              <a:rPr lang="en-US" sz="1400" b="1" dirty="0" smtClean="0">
                <a:latin typeface="Cambria"/>
                <a:cs typeface="Cambria"/>
              </a:rPr>
              <a:t>       </a:t>
            </a:r>
            <a:r>
              <a:rPr lang="en-US" sz="1400" b="1" u="sng" dirty="0" smtClean="0">
                <a:latin typeface="Cambria"/>
                <a:cs typeface="Cambria"/>
              </a:rPr>
              <a:t>located in a crawlspace</a:t>
            </a:r>
            <a:r>
              <a:rPr lang="en-US" sz="1400" dirty="0">
                <a:latin typeface="Cambria"/>
                <a:cs typeface="Cambria"/>
              </a:rPr>
              <a:t>, control measures shall include the following: </a:t>
            </a:r>
            <a:endParaRPr lang="en-US" sz="1400" dirty="0" smtClean="0">
              <a:latin typeface="Cambria"/>
              <a:cs typeface="Cambria"/>
            </a:endParaRPr>
          </a:p>
          <a:p>
            <a:endParaRPr lang="en-US" sz="800" dirty="0">
              <a:latin typeface="Cambria"/>
              <a:cs typeface="Cambria"/>
            </a:endParaRPr>
          </a:p>
          <a:p>
            <a:r>
              <a:rPr lang="en-US" sz="1400" dirty="0">
                <a:latin typeface="Cambria"/>
                <a:cs typeface="Cambria"/>
              </a:rPr>
              <a:t> </a:t>
            </a:r>
            <a:r>
              <a:rPr lang="en-US" sz="1400" dirty="0" smtClean="0">
                <a:latin typeface="Cambria"/>
                <a:cs typeface="Cambria"/>
              </a:rPr>
              <a:t>     </a:t>
            </a:r>
            <a:r>
              <a:rPr lang="en-US" sz="1400" b="1" dirty="0" smtClean="0">
                <a:latin typeface="Cambria"/>
                <a:cs typeface="Cambria"/>
              </a:rPr>
              <a:t>1</a:t>
            </a:r>
            <a:r>
              <a:rPr lang="en-US" sz="1400" b="1" dirty="0">
                <a:latin typeface="Cambria"/>
                <a:cs typeface="Cambria"/>
              </a:rPr>
              <a:t>. Cut the visible </a:t>
            </a:r>
            <a:r>
              <a:rPr lang="en-US" sz="1400" b="1" dirty="0" err="1">
                <a:latin typeface="Cambria"/>
                <a:cs typeface="Cambria"/>
              </a:rPr>
              <a:t>rhizomorphs</a:t>
            </a:r>
            <a:r>
              <a:rPr lang="en-US" sz="1400" b="1" dirty="0">
                <a:latin typeface="Cambria"/>
                <a:cs typeface="Cambria"/>
              </a:rPr>
              <a:t> and scrape visible fungal growth from the foundation </a:t>
            </a:r>
            <a:r>
              <a:rPr lang="en-US" sz="1400" b="1" dirty="0" smtClean="0">
                <a:latin typeface="Cambria"/>
                <a:cs typeface="Cambria"/>
              </a:rPr>
              <a:t>walls</a:t>
            </a:r>
          </a:p>
          <a:p>
            <a:endParaRPr lang="en-US" sz="1200" dirty="0">
              <a:latin typeface="Cambria"/>
              <a:cs typeface="Cambria"/>
            </a:endParaRPr>
          </a:p>
          <a:p>
            <a:endParaRPr lang="en-US" sz="1200" dirty="0" smtClean="0">
              <a:latin typeface="Cambria"/>
              <a:cs typeface="Cambria"/>
            </a:endParaRPr>
          </a:p>
          <a:p>
            <a:endParaRPr lang="en-US" sz="1200" dirty="0">
              <a:latin typeface="Cambria"/>
              <a:cs typeface="Cambria"/>
            </a:endParaRPr>
          </a:p>
          <a:p>
            <a:endParaRPr lang="en-US" sz="1200" dirty="0" smtClean="0">
              <a:latin typeface="Cambria"/>
              <a:cs typeface="Cambria"/>
            </a:endParaRPr>
          </a:p>
          <a:p>
            <a:endParaRPr lang="en-US" sz="1200" dirty="0">
              <a:latin typeface="Cambria"/>
              <a:cs typeface="Cambria"/>
            </a:endParaRPr>
          </a:p>
          <a:p>
            <a:r>
              <a:rPr lang="en-US" sz="1200" dirty="0" smtClean="0">
                <a:latin typeface="Cambria"/>
                <a:cs typeface="Cambria"/>
              </a:rPr>
              <a:t>  </a:t>
            </a:r>
            <a:endParaRPr lang="en-US" sz="1200" dirty="0">
              <a:latin typeface="Cambria"/>
              <a:cs typeface="Cambria"/>
            </a:endParaRPr>
          </a:p>
        </p:txBody>
      </p:sp>
      <p:graphicFrame>
        <p:nvGraphicFramePr>
          <p:cNvPr id="10" name="Object 35"/>
          <p:cNvGraphicFramePr>
            <a:graphicFrameLocks/>
          </p:cNvGraphicFramePr>
          <p:nvPr>
            <p:extLst>
              <p:ext uri="{D42A27DB-BD31-4B8C-83A1-F6EECF244321}">
                <p14:modId xmlns:p14="http://schemas.microsoft.com/office/powerpoint/2010/main" val="3581661796"/>
              </p:ext>
            </p:extLst>
          </p:nvPr>
        </p:nvGraphicFramePr>
        <p:xfrm>
          <a:off x="1246936" y="2588250"/>
          <a:ext cx="6799049" cy="4079081"/>
        </p:xfrm>
        <a:graphic>
          <a:graphicData uri="http://schemas.openxmlformats.org/presentationml/2006/ole">
            <mc:AlternateContent xmlns:mc="http://schemas.openxmlformats.org/markup-compatibility/2006">
              <mc:Choice xmlns:v="urn:schemas-microsoft-com:vml" Requires="v">
                <p:oleObj spid="_x0000_s2120" name="Picture" r:id="rId3" imgW="4421213" imgH="3487700" progId="PageScan.Image">
                  <p:embed/>
                </p:oleObj>
              </mc:Choice>
              <mc:Fallback>
                <p:oleObj name="Picture" r:id="rId3" imgW="4421213" imgH="3487700" progId="PageScan.Image">
                  <p:embed/>
                  <p:pic>
                    <p:nvPicPr>
                      <p:cNvPr id="0" name=""/>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6936" y="2588250"/>
                        <a:ext cx="6799049" cy="4079081"/>
                      </a:xfrm>
                      <a:prstGeom prst="rect">
                        <a:avLst/>
                      </a:prstGeom>
                      <a:noFill/>
                      <a:ln>
                        <a:noFill/>
                      </a:ln>
                      <a:effectLst/>
                    </p:spPr>
                  </p:pic>
                </p:oleObj>
              </mc:Fallback>
            </mc:AlternateContent>
          </a:graphicData>
        </a:graphic>
      </p:graphicFrame>
      <p:sp>
        <p:nvSpPr>
          <p:cNvPr id="4" name="TextBox 3"/>
          <p:cNvSpPr txBox="1"/>
          <p:nvPr/>
        </p:nvSpPr>
        <p:spPr>
          <a:xfrm>
            <a:off x="1195316" y="2519750"/>
            <a:ext cx="184666" cy="4524316"/>
          </a:xfrm>
          <a:prstGeom prst="rect">
            <a:avLst/>
          </a:prstGeom>
          <a:solidFill>
            <a:srgbClr val="FFFFFF"/>
          </a:solidFill>
          <a:ln>
            <a:solidFill>
              <a:srgbClr val="FFFFFF"/>
            </a:solidFill>
          </a:ln>
        </p:spPr>
        <p:txBody>
          <a:bodyPr wrap="non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5" name="TextBox 4"/>
          <p:cNvSpPr txBox="1"/>
          <p:nvPr/>
        </p:nvSpPr>
        <p:spPr>
          <a:xfrm>
            <a:off x="7755973" y="2588250"/>
            <a:ext cx="441452" cy="4247317"/>
          </a:xfrm>
          <a:prstGeom prst="rect">
            <a:avLst/>
          </a:prstGeom>
          <a:solidFill>
            <a:srgbClr val="FFFFFF"/>
          </a:solidFill>
          <a:ln>
            <a:solidFill>
              <a:srgbClr val="FFFFFF"/>
            </a:solidFill>
          </a:ln>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Tree>
    <p:extLst>
      <p:ext uri="{BB962C8B-B14F-4D97-AF65-F5344CB8AC3E}">
        <p14:creationId xmlns:p14="http://schemas.microsoft.com/office/powerpoint/2010/main" val="784055644"/>
      </p:ext>
    </p:extLst>
  </p:cSld>
  <p:clrMapOvr>
    <a:masterClrMapping/>
  </p:clrMapOvr>
  <p:timing>
    <p:tnLst>
      <p:par>
        <p:cTn xmlns:p14="http://schemas.microsoft.com/office/powerpoint/2010/mai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351" y="467555"/>
            <a:ext cx="8785981" cy="5467047"/>
          </a:xfrm>
        </p:spPr>
        <p:txBody>
          <a:bodyPr>
            <a:normAutofit/>
          </a:bodyPr>
          <a:lstStyle/>
          <a:p>
            <a:pPr marL="0" indent="0">
              <a:buNone/>
            </a:pPr>
            <a:r>
              <a:rPr lang="en-US" sz="2400" dirty="0" smtClean="0">
                <a:latin typeface="Cambria"/>
                <a:cs typeface="Cambria"/>
              </a:rPr>
              <a:t>      </a:t>
            </a:r>
          </a:p>
          <a:p>
            <a:pPr marL="0" indent="0">
              <a:buNone/>
            </a:pPr>
            <a:endParaRPr lang="en-US" sz="2400" dirty="0">
              <a:latin typeface="Cambria"/>
              <a:cs typeface="Cambria"/>
            </a:endParaRPr>
          </a:p>
          <a:p>
            <a:endParaRPr lang="en-US" sz="2400" dirty="0">
              <a:latin typeface="Cambria"/>
              <a:cs typeface="Cambria"/>
            </a:endParaRPr>
          </a:p>
        </p:txBody>
      </p:sp>
      <p:sp>
        <p:nvSpPr>
          <p:cNvPr id="8" name="TextBox 7"/>
          <p:cNvSpPr txBox="1"/>
          <p:nvPr/>
        </p:nvSpPr>
        <p:spPr>
          <a:xfrm>
            <a:off x="5696857" y="6488668"/>
            <a:ext cx="1741714" cy="369332"/>
          </a:xfrm>
          <a:prstGeom prst="rect">
            <a:avLst/>
          </a:prstGeom>
          <a:solidFill>
            <a:srgbClr val="FFFFFF"/>
          </a:solidFill>
          <a:ln>
            <a:solidFill>
              <a:srgbClr val="FFFFFF"/>
            </a:solidFill>
          </a:ln>
        </p:spPr>
        <p:txBody>
          <a:bodyPr wrap="square" rtlCol="0">
            <a:spAutoFit/>
          </a:bodyPr>
          <a:lstStyle/>
          <a:p>
            <a:endParaRPr lang="en-US" dirty="0"/>
          </a:p>
        </p:txBody>
      </p:sp>
      <p:sp>
        <p:nvSpPr>
          <p:cNvPr id="16" name="TextBox 15"/>
          <p:cNvSpPr txBox="1"/>
          <p:nvPr/>
        </p:nvSpPr>
        <p:spPr>
          <a:xfrm>
            <a:off x="3459237" y="5719158"/>
            <a:ext cx="217715" cy="215444"/>
          </a:xfrm>
          <a:prstGeom prst="rect">
            <a:avLst/>
          </a:prstGeom>
          <a:solidFill>
            <a:srgbClr val="FFFFFF"/>
          </a:solidFill>
        </p:spPr>
        <p:txBody>
          <a:bodyPr wrap="square" rtlCol="0">
            <a:spAutoFit/>
          </a:bodyPr>
          <a:lstStyle/>
          <a:p>
            <a:endParaRPr lang="en-US" sz="800" dirty="0"/>
          </a:p>
        </p:txBody>
      </p:sp>
      <p:sp>
        <p:nvSpPr>
          <p:cNvPr id="50" name="TextBox 49"/>
          <p:cNvSpPr txBox="1"/>
          <p:nvPr/>
        </p:nvSpPr>
        <p:spPr>
          <a:xfrm>
            <a:off x="7704667" y="5319015"/>
            <a:ext cx="982133" cy="276999"/>
          </a:xfrm>
          <a:prstGeom prst="rect">
            <a:avLst/>
          </a:prstGeom>
          <a:solidFill>
            <a:srgbClr val="FFFFFF"/>
          </a:solidFill>
          <a:ln>
            <a:solidFill>
              <a:schemeClr val="bg1"/>
            </a:solidFill>
          </a:ln>
        </p:spPr>
        <p:txBody>
          <a:bodyPr wrap="square" rtlCol="0">
            <a:spAutoFit/>
          </a:bodyPr>
          <a:lstStyle/>
          <a:p>
            <a:endParaRPr lang="en-US" sz="1200" dirty="0"/>
          </a:p>
        </p:txBody>
      </p:sp>
      <p:sp>
        <p:nvSpPr>
          <p:cNvPr id="51" name="TextBox 50"/>
          <p:cNvSpPr txBox="1"/>
          <p:nvPr/>
        </p:nvSpPr>
        <p:spPr>
          <a:xfrm>
            <a:off x="8303381" y="4976161"/>
            <a:ext cx="456809" cy="461665"/>
          </a:xfrm>
          <a:prstGeom prst="rect">
            <a:avLst/>
          </a:prstGeom>
          <a:solidFill>
            <a:srgbClr val="FFFFFF"/>
          </a:solidFill>
          <a:ln>
            <a:solidFill>
              <a:srgbClr val="FFFFFF"/>
            </a:solidFill>
          </a:ln>
        </p:spPr>
        <p:txBody>
          <a:bodyPr wrap="square" rtlCol="0">
            <a:spAutoFit/>
          </a:bodyPr>
          <a:lstStyle/>
          <a:p>
            <a:endParaRPr lang="en-US" sz="2400" dirty="0"/>
          </a:p>
        </p:txBody>
      </p:sp>
      <p:sp>
        <p:nvSpPr>
          <p:cNvPr id="2" name="TextBox 1"/>
          <p:cNvSpPr txBox="1"/>
          <p:nvPr/>
        </p:nvSpPr>
        <p:spPr>
          <a:xfrm>
            <a:off x="0" y="465255"/>
            <a:ext cx="9144000" cy="2154436"/>
          </a:xfrm>
          <a:prstGeom prst="rect">
            <a:avLst/>
          </a:prstGeom>
          <a:noFill/>
        </p:spPr>
        <p:txBody>
          <a:bodyPr wrap="square" rtlCol="0">
            <a:spAutoFit/>
          </a:bodyPr>
          <a:lstStyle/>
          <a:p>
            <a:pPr algn="ctr"/>
            <a:endParaRPr lang="en-US" sz="1000" dirty="0">
              <a:latin typeface="Cambria"/>
              <a:cs typeface="Cambria"/>
            </a:endParaRPr>
          </a:p>
          <a:p>
            <a:pPr algn="ctr"/>
            <a:r>
              <a:rPr lang="en-US" sz="2000" b="1" dirty="0" smtClean="0">
                <a:latin typeface="Cambria"/>
                <a:cs typeface="Cambria"/>
              </a:rPr>
              <a:t>Cut </a:t>
            </a:r>
            <a:r>
              <a:rPr lang="en-US" sz="2000" b="1" dirty="0">
                <a:latin typeface="Cambria"/>
                <a:cs typeface="Cambria"/>
              </a:rPr>
              <a:t>the visible </a:t>
            </a:r>
            <a:r>
              <a:rPr lang="en-US" sz="2000" b="1" dirty="0" err="1">
                <a:latin typeface="Cambria"/>
                <a:cs typeface="Cambria"/>
              </a:rPr>
              <a:t>rhizomorphs</a:t>
            </a:r>
            <a:r>
              <a:rPr lang="en-US" sz="2000" b="1" dirty="0">
                <a:latin typeface="Cambria"/>
                <a:cs typeface="Cambria"/>
              </a:rPr>
              <a:t> and scrape visible </a:t>
            </a:r>
            <a:endParaRPr lang="en-US" sz="2000" b="1" dirty="0" smtClean="0">
              <a:latin typeface="Cambria"/>
              <a:cs typeface="Cambria"/>
            </a:endParaRPr>
          </a:p>
          <a:p>
            <a:pPr algn="ctr"/>
            <a:r>
              <a:rPr lang="en-US" sz="2000" b="1" dirty="0" smtClean="0">
                <a:latin typeface="Cambria"/>
                <a:cs typeface="Cambria"/>
              </a:rPr>
              <a:t>fungal </a:t>
            </a:r>
            <a:r>
              <a:rPr lang="en-US" sz="2000" b="1" dirty="0">
                <a:latin typeface="Cambria"/>
                <a:cs typeface="Cambria"/>
              </a:rPr>
              <a:t>growth from the foundation </a:t>
            </a:r>
            <a:r>
              <a:rPr lang="en-US" sz="2000" b="1" dirty="0" smtClean="0">
                <a:latin typeface="Cambria"/>
                <a:cs typeface="Cambria"/>
              </a:rPr>
              <a:t>walls</a:t>
            </a:r>
          </a:p>
          <a:p>
            <a:endParaRPr lang="en-US" sz="2400" dirty="0">
              <a:latin typeface="Cambria"/>
              <a:cs typeface="Cambria"/>
            </a:endParaRPr>
          </a:p>
          <a:p>
            <a:endParaRPr lang="en-US" sz="1200" dirty="0" smtClean="0">
              <a:latin typeface="Cambria"/>
              <a:cs typeface="Cambria"/>
            </a:endParaRPr>
          </a:p>
          <a:p>
            <a:endParaRPr lang="en-US" sz="1200" dirty="0">
              <a:latin typeface="Cambria"/>
              <a:cs typeface="Cambria"/>
            </a:endParaRPr>
          </a:p>
          <a:p>
            <a:endParaRPr lang="en-US" sz="1200" dirty="0" smtClean="0">
              <a:latin typeface="Cambria"/>
              <a:cs typeface="Cambria"/>
            </a:endParaRPr>
          </a:p>
          <a:p>
            <a:endParaRPr lang="en-US" sz="1200" dirty="0">
              <a:latin typeface="Cambria"/>
              <a:cs typeface="Cambria"/>
            </a:endParaRPr>
          </a:p>
          <a:p>
            <a:r>
              <a:rPr lang="en-US" sz="1200" dirty="0" smtClean="0">
                <a:latin typeface="Cambria"/>
                <a:cs typeface="Cambria"/>
              </a:rPr>
              <a:t>  </a:t>
            </a:r>
            <a:endParaRPr lang="en-US" sz="1200" dirty="0">
              <a:latin typeface="Cambria"/>
              <a:cs typeface="Cambria"/>
            </a:endParaRPr>
          </a:p>
        </p:txBody>
      </p:sp>
      <p:pic>
        <p:nvPicPr>
          <p:cNvPr id="9" name="Picture 4" descr="4-02-24a_Picture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1029329" y="1641712"/>
            <a:ext cx="7064804" cy="4846955"/>
          </a:xfrm>
          <a:prstGeom prst="rect">
            <a:avLst/>
          </a:prstGeom>
          <a:noFill/>
          <a:ln w="12700">
            <a:solidFill>
              <a:srgbClr val="003366"/>
            </a:solidFill>
            <a:miter lim="800000"/>
            <a:headEnd/>
            <a:tailEnd/>
          </a:ln>
        </p:spPr>
      </p:pic>
      <p:sp>
        <p:nvSpPr>
          <p:cNvPr id="4" name="TextBox 3"/>
          <p:cNvSpPr txBox="1"/>
          <p:nvPr/>
        </p:nvSpPr>
        <p:spPr>
          <a:xfrm>
            <a:off x="66384" y="67445"/>
            <a:ext cx="9032788" cy="400110"/>
          </a:xfrm>
          <a:prstGeom prst="rect">
            <a:avLst/>
          </a:prstGeom>
          <a:noFill/>
        </p:spPr>
        <p:txBody>
          <a:bodyPr wrap="square" rtlCol="0">
            <a:spAutoFit/>
          </a:bodyPr>
          <a:lstStyle/>
          <a:p>
            <a:pPr algn="ctr"/>
            <a:endParaRPr lang="en-US" sz="2000" b="1" dirty="0">
              <a:solidFill>
                <a:srgbClr val="CD060D"/>
              </a:solidFill>
              <a:latin typeface="Cambria"/>
              <a:cs typeface="Cambria"/>
            </a:endParaRPr>
          </a:p>
        </p:txBody>
      </p:sp>
    </p:spTree>
    <p:extLst>
      <p:ext uri="{BB962C8B-B14F-4D97-AF65-F5344CB8AC3E}">
        <p14:creationId xmlns:p14="http://schemas.microsoft.com/office/powerpoint/2010/main" val="505062327"/>
      </p:ext>
    </p:extLst>
  </p:cSld>
  <p:clrMapOvr>
    <a:masterClrMapping/>
  </p:clrMapOvr>
  <p:timing>
    <p:tnLst>
      <p:par>
        <p:cTn xmlns:p14="http://schemas.microsoft.com/office/powerpoint/2010/mai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351" y="122252"/>
            <a:ext cx="8785981" cy="5344795"/>
          </a:xfrm>
        </p:spPr>
        <p:txBody>
          <a:bodyPr>
            <a:normAutofit/>
          </a:bodyPr>
          <a:lstStyle/>
          <a:p>
            <a:pPr marL="0" indent="0">
              <a:buNone/>
            </a:pPr>
            <a:r>
              <a:rPr lang="en-US" sz="2000" b="1" dirty="0" smtClean="0">
                <a:latin typeface="Cambria"/>
                <a:cs typeface="Cambria"/>
              </a:rPr>
              <a:t>                            </a:t>
            </a:r>
            <a:endParaRPr lang="en-US" sz="800" dirty="0" smtClean="0">
              <a:solidFill>
                <a:srgbClr val="CD060D"/>
              </a:solidFill>
              <a:latin typeface="Cambria"/>
              <a:cs typeface="Cambria"/>
            </a:endParaRPr>
          </a:p>
          <a:p>
            <a:pPr>
              <a:buFont typeface="Wingdings" charset="2"/>
              <a:buChar char="Ø"/>
            </a:pPr>
            <a:r>
              <a:rPr lang="en-US" sz="2400" dirty="0" smtClean="0">
                <a:latin typeface="Cambria"/>
                <a:cs typeface="Cambria"/>
              </a:rPr>
              <a:t> </a:t>
            </a:r>
            <a:r>
              <a:rPr lang="en-US" sz="2000" b="1" dirty="0" smtClean="0">
                <a:latin typeface="Cambria"/>
                <a:cs typeface="Cambria"/>
              </a:rPr>
              <a:t> </a:t>
            </a:r>
            <a:r>
              <a:rPr lang="en-US" sz="2400" b="1" dirty="0">
                <a:latin typeface="Cambria"/>
                <a:cs typeface="Cambria"/>
              </a:rPr>
              <a:t> </a:t>
            </a:r>
            <a:r>
              <a:rPr lang="en-US" sz="2000" b="1" dirty="0">
                <a:latin typeface="Cambria"/>
                <a:cs typeface="Cambria"/>
              </a:rPr>
              <a:t>Minimum adequate treatment for the control or prevention of </a:t>
            </a:r>
          </a:p>
          <a:p>
            <a:pPr marL="0" indent="0">
              <a:buNone/>
            </a:pPr>
            <a:r>
              <a:rPr lang="en-US" sz="2000" b="1" dirty="0">
                <a:latin typeface="Cambria"/>
                <a:cs typeface="Cambria"/>
              </a:rPr>
              <a:t>        </a:t>
            </a:r>
            <a:r>
              <a:rPr lang="en-US" sz="2000" b="1" dirty="0" smtClean="0">
                <a:latin typeface="Cambria"/>
                <a:cs typeface="Cambria"/>
              </a:rPr>
              <a:t>  wood </a:t>
            </a:r>
            <a:r>
              <a:rPr lang="en-US" sz="2000" b="1" dirty="0">
                <a:latin typeface="Cambria"/>
                <a:cs typeface="Cambria"/>
              </a:rPr>
              <a:t>destroying fungi in </a:t>
            </a:r>
            <a:r>
              <a:rPr lang="en-US" sz="2000" b="1" dirty="0" smtClean="0">
                <a:latin typeface="Cambria"/>
                <a:cs typeface="Cambria"/>
              </a:rPr>
              <a:t>crawlspace </a:t>
            </a:r>
            <a:r>
              <a:rPr lang="en-US" sz="2000" b="1" dirty="0">
                <a:latin typeface="Cambria"/>
                <a:cs typeface="Cambria"/>
              </a:rPr>
              <a:t>structures</a:t>
            </a:r>
          </a:p>
          <a:p>
            <a:pPr>
              <a:buFont typeface="Wingdings" charset="2"/>
              <a:buChar char="Ø"/>
            </a:pPr>
            <a:endParaRPr lang="en-US" sz="2400" dirty="0" smtClean="0">
              <a:latin typeface="Cambria"/>
              <a:cs typeface="Cambria"/>
            </a:endParaRPr>
          </a:p>
          <a:p>
            <a:pPr marL="0" indent="0">
              <a:buNone/>
            </a:pPr>
            <a:endParaRPr lang="en-US" sz="2400" dirty="0">
              <a:latin typeface="Cambria"/>
              <a:cs typeface="Cambria"/>
            </a:endParaRPr>
          </a:p>
          <a:p>
            <a:endParaRPr lang="en-US" sz="2400" dirty="0">
              <a:latin typeface="Cambria"/>
              <a:cs typeface="Cambria"/>
            </a:endParaRPr>
          </a:p>
        </p:txBody>
      </p:sp>
      <p:sp>
        <p:nvSpPr>
          <p:cNvPr id="8" name="TextBox 7"/>
          <p:cNvSpPr txBox="1"/>
          <p:nvPr/>
        </p:nvSpPr>
        <p:spPr>
          <a:xfrm>
            <a:off x="5696857" y="6488668"/>
            <a:ext cx="1741714" cy="369332"/>
          </a:xfrm>
          <a:prstGeom prst="rect">
            <a:avLst/>
          </a:prstGeom>
          <a:solidFill>
            <a:srgbClr val="FFFFFF"/>
          </a:solidFill>
          <a:ln>
            <a:solidFill>
              <a:srgbClr val="FFFFFF"/>
            </a:solidFill>
          </a:ln>
        </p:spPr>
        <p:txBody>
          <a:bodyPr wrap="square" rtlCol="0">
            <a:spAutoFit/>
          </a:bodyPr>
          <a:lstStyle/>
          <a:p>
            <a:endParaRPr lang="en-US" dirty="0"/>
          </a:p>
        </p:txBody>
      </p:sp>
      <p:sp>
        <p:nvSpPr>
          <p:cNvPr id="16" name="TextBox 15"/>
          <p:cNvSpPr txBox="1"/>
          <p:nvPr/>
        </p:nvSpPr>
        <p:spPr>
          <a:xfrm>
            <a:off x="3459237" y="5719158"/>
            <a:ext cx="217715" cy="215444"/>
          </a:xfrm>
          <a:prstGeom prst="rect">
            <a:avLst/>
          </a:prstGeom>
          <a:solidFill>
            <a:srgbClr val="FFFFFF"/>
          </a:solidFill>
        </p:spPr>
        <p:txBody>
          <a:bodyPr wrap="square" rtlCol="0">
            <a:spAutoFit/>
          </a:bodyPr>
          <a:lstStyle/>
          <a:p>
            <a:endParaRPr lang="en-US" sz="800" dirty="0"/>
          </a:p>
        </p:txBody>
      </p:sp>
      <p:sp>
        <p:nvSpPr>
          <p:cNvPr id="50" name="TextBox 49"/>
          <p:cNvSpPr txBox="1"/>
          <p:nvPr/>
        </p:nvSpPr>
        <p:spPr>
          <a:xfrm>
            <a:off x="7704667" y="5319015"/>
            <a:ext cx="982133" cy="276999"/>
          </a:xfrm>
          <a:prstGeom prst="rect">
            <a:avLst/>
          </a:prstGeom>
          <a:solidFill>
            <a:srgbClr val="FFFFFF"/>
          </a:solidFill>
          <a:ln>
            <a:solidFill>
              <a:schemeClr val="bg1"/>
            </a:solidFill>
          </a:ln>
        </p:spPr>
        <p:txBody>
          <a:bodyPr wrap="square" rtlCol="0">
            <a:spAutoFit/>
          </a:bodyPr>
          <a:lstStyle/>
          <a:p>
            <a:endParaRPr lang="en-US" sz="1200" dirty="0"/>
          </a:p>
        </p:txBody>
      </p:sp>
      <p:sp>
        <p:nvSpPr>
          <p:cNvPr id="51" name="TextBox 50"/>
          <p:cNvSpPr txBox="1"/>
          <p:nvPr/>
        </p:nvSpPr>
        <p:spPr>
          <a:xfrm>
            <a:off x="8303381" y="4976161"/>
            <a:ext cx="456809" cy="461665"/>
          </a:xfrm>
          <a:prstGeom prst="rect">
            <a:avLst/>
          </a:prstGeom>
          <a:solidFill>
            <a:srgbClr val="FFFFFF"/>
          </a:solidFill>
          <a:ln>
            <a:solidFill>
              <a:srgbClr val="FFFFFF"/>
            </a:solidFill>
          </a:ln>
        </p:spPr>
        <p:txBody>
          <a:bodyPr wrap="square" rtlCol="0">
            <a:spAutoFit/>
          </a:bodyPr>
          <a:lstStyle/>
          <a:p>
            <a:endParaRPr lang="en-US" sz="2400" dirty="0"/>
          </a:p>
        </p:txBody>
      </p:sp>
      <p:sp>
        <p:nvSpPr>
          <p:cNvPr id="2" name="TextBox 1"/>
          <p:cNvSpPr txBox="1"/>
          <p:nvPr/>
        </p:nvSpPr>
        <p:spPr>
          <a:xfrm>
            <a:off x="858701" y="1596068"/>
            <a:ext cx="7828099" cy="1384995"/>
          </a:xfrm>
          <a:prstGeom prst="rect">
            <a:avLst/>
          </a:prstGeom>
          <a:noFill/>
        </p:spPr>
        <p:txBody>
          <a:bodyPr wrap="square" rtlCol="0">
            <a:spAutoFit/>
          </a:bodyPr>
          <a:lstStyle/>
          <a:p>
            <a:r>
              <a:rPr lang="en-US" sz="1400" dirty="0">
                <a:latin typeface="Cambria"/>
                <a:cs typeface="Cambria"/>
              </a:rPr>
              <a:t>(b) </a:t>
            </a:r>
            <a:r>
              <a:rPr lang="en-US" sz="1400" u="sng" dirty="0">
                <a:latin typeface="Cambria"/>
                <a:cs typeface="Cambria"/>
              </a:rPr>
              <a:t>In addition to the above requirements</a:t>
            </a:r>
            <a:r>
              <a:rPr lang="en-US" sz="1400" dirty="0">
                <a:latin typeface="Cambria"/>
                <a:cs typeface="Cambria"/>
              </a:rPr>
              <a:t>, when an infestation of water conducting fungi is </a:t>
            </a:r>
            <a:endParaRPr lang="en-US" sz="1400" dirty="0" smtClean="0">
              <a:latin typeface="Cambria"/>
              <a:cs typeface="Cambria"/>
            </a:endParaRPr>
          </a:p>
          <a:p>
            <a:r>
              <a:rPr lang="en-US" sz="1400" dirty="0" smtClean="0">
                <a:latin typeface="Cambria"/>
                <a:cs typeface="Cambria"/>
              </a:rPr>
              <a:t>       located </a:t>
            </a:r>
            <a:r>
              <a:rPr lang="en-US" sz="1400" dirty="0">
                <a:latin typeface="Cambria"/>
                <a:cs typeface="Cambria"/>
              </a:rPr>
              <a:t>in a </a:t>
            </a:r>
            <a:r>
              <a:rPr lang="en-US" sz="1400" dirty="0" smtClean="0">
                <a:latin typeface="Cambria"/>
                <a:cs typeface="Cambria"/>
              </a:rPr>
              <a:t>crawlspace</a:t>
            </a:r>
            <a:r>
              <a:rPr lang="en-US" sz="1400" dirty="0">
                <a:latin typeface="Cambria"/>
                <a:cs typeface="Cambria"/>
              </a:rPr>
              <a:t>, control measures shall include the following: </a:t>
            </a:r>
            <a:endParaRPr lang="en-US" sz="1400" dirty="0" smtClean="0">
              <a:latin typeface="Cambria"/>
              <a:cs typeface="Cambria"/>
            </a:endParaRPr>
          </a:p>
          <a:p>
            <a:endParaRPr lang="en-US" sz="1400" dirty="0" smtClean="0">
              <a:latin typeface="Cambria"/>
              <a:cs typeface="Cambria"/>
            </a:endParaRPr>
          </a:p>
          <a:p>
            <a:r>
              <a:rPr lang="en-US" sz="1400" dirty="0">
                <a:latin typeface="Cambria"/>
                <a:cs typeface="Cambria"/>
              </a:rPr>
              <a:t> </a:t>
            </a:r>
            <a:r>
              <a:rPr lang="en-US" sz="1400" dirty="0" smtClean="0">
                <a:latin typeface="Cambria"/>
                <a:cs typeface="Cambria"/>
              </a:rPr>
              <a:t>     </a:t>
            </a:r>
            <a:r>
              <a:rPr lang="en-US" sz="1400" b="1" dirty="0" smtClean="0">
                <a:latin typeface="Cambria"/>
                <a:cs typeface="Cambria"/>
              </a:rPr>
              <a:t>2</a:t>
            </a:r>
            <a:r>
              <a:rPr lang="en-US" sz="1400" b="1" dirty="0">
                <a:latin typeface="Cambria"/>
                <a:cs typeface="Cambria"/>
              </a:rPr>
              <a:t>. Removal of all wooden contacts between buildings and inside </a:t>
            </a:r>
            <a:r>
              <a:rPr lang="en-US" sz="1400" b="1" dirty="0" smtClean="0">
                <a:latin typeface="Cambria"/>
                <a:cs typeface="Cambria"/>
              </a:rPr>
              <a:t>crawlspace </a:t>
            </a:r>
            <a:r>
              <a:rPr lang="en-US" sz="1400" b="1" dirty="0">
                <a:latin typeface="Cambria"/>
                <a:cs typeface="Cambria"/>
              </a:rPr>
              <a:t>soil</a:t>
            </a:r>
            <a:r>
              <a:rPr lang="en-US" sz="1400" b="1" dirty="0" smtClean="0">
                <a:latin typeface="Cambria"/>
                <a:cs typeface="Cambria"/>
              </a:rPr>
              <a:t>, other </a:t>
            </a:r>
          </a:p>
          <a:p>
            <a:r>
              <a:rPr lang="en-US" sz="1400" b="1" dirty="0" smtClean="0">
                <a:latin typeface="Cambria"/>
                <a:cs typeface="Cambria"/>
              </a:rPr>
              <a:t>           than </a:t>
            </a:r>
            <a:r>
              <a:rPr lang="en-US" sz="1400" b="1" dirty="0">
                <a:latin typeface="Cambria"/>
                <a:cs typeface="Cambria"/>
              </a:rPr>
              <a:t>those </a:t>
            </a:r>
            <a:r>
              <a:rPr lang="en-US" sz="1400" b="1" dirty="0" smtClean="0">
                <a:latin typeface="Cambria"/>
                <a:cs typeface="Cambria"/>
              </a:rPr>
              <a:t>wooden supports </a:t>
            </a:r>
            <a:r>
              <a:rPr lang="en-US" sz="1400" b="1" dirty="0">
                <a:latin typeface="Cambria"/>
                <a:cs typeface="Cambria"/>
              </a:rPr>
              <a:t>which have been treated with preservatives </a:t>
            </a:r>
            <a:r>
              <a:rPr lang="en-US" sz="1400" b="1" dirty="0" smtClean="0">
                <a:latin typeface="Cambria"/>
                <a:cs typeface="Cambria"/>
              </a:rPr>
              <a:t>to a minimum </a:t>
            </a:r>
          </a:p>
          <a:p>
            <a:r>
              <a:rPr lang="en-US" sz="1400" b="1" dirty="0" smtClean="0">
                <a:latin typeface="Cambria"/>
                <a:cs typeface="Cambria"/>
              </a:rPr>
              <a:t>           preservative retention </a:t>
            </a:r>
            <a:r>
              <a:rPr lang="en-US" sz="1400" b="1" dirty="0">
                <a:latin typeface="Cambria"/>
                <a:cs typeface="Cambria"/>
              </a:rPr>
              <a:t>designed for </a:t>
            </a:r>
            <a:r>
              <a:rPr lang="en-US" sz="1400" b="1" dirty="0" smtClean="0">
                <a:latin typeface="Cambria"/>
                <a:cs typeface="Cambria"/>
              </a:rPr>
              <a:t>ground </a:t>
            </a:r>
            <a:r>
              <a:rPr lang="en-US" sz="1400" b="1" dirty="0">
                <a:latin typeface="Cambria"/>
                <a:cs typeface="Cambria"/>
              </a:rPr>
              <a:t>contact. </a:t>
            </a:r>
            <a:endParaRPr lang="en-US" sz="1200" b="1" dirty="0">
              <a:latin typeface="Cambria"/>
              <a:cs typeface="Cambria"/>
            </a:endParaRPr>
          </a:p>
        </p:txBody>
      </p:sp>
      <p:pic>
        <p:nvPicPr>
          <p:cNvPr id="9" name="Picture 8"/>
          <p:cNvPicPr>
            <a:picLocks noChangeAspect="1"/>
          </p:cNvPicPr>
          <p:nvPr/>
        </p:nvPicPr>
        <p:blipFill>
          <a:blip r:embed="rId2"/>
          <a:stretch>
            <a:fillRect/>
          </a:stretch>
        </p:blipFill>
        <p:spPr>
          <a:xfrm>
            <a:off x="990548" y="3382747"/>
            <a:ext cx="3396101" cy="2547075"/>
          </a:xfrm>
          <a:prstGeom prst="rect">
            <a:avLst/>
          </a:prstGeom>
        </p:spPr>
      </p:pic>
      <p:pic>
        <p:nvPicPr>
          <p:cNvPr id="5" name="Picture 4"/>
          <p:cNvPicPr>
            <a:picLocks noChangeAspect="1"/>
          </p:cNvPicPr>
          <p:nvPr/>
        </p:nvPicPr>
        <p:blipFill>
          <a:blip r:embed="rId3"/>
          <a:stretch>
            <a:fillRect/>
          </a:stretch>
        </p:blipFill>
        <p:spPr>
          <a:xfrm>
            <a:off x="4907280" y="3387527"/>
            <a:ext cx="3396101" cy="2547075"/>
          </a:xfrm>
          <a:prstGeom prst="rect">
            <a:avLst/>
          </a:prstGeom>
        </p:spPr>
      </p:pic>
      <p:sp>
        <p:nvSpPr>
          <p:cNvPr id="4" name="TextBox 3"/>
          <p:cNvSpPr txBox="1"/>
          <p:nvPr/>
        </p:nvSpPr>
        <p:spPr>
          <a:xfrm>
            <a:off x="907143" y="6029476"/>
            <a:ext cx="7456714" cy="584776"/>
          </a:xfrm>
          <a:prstGeom prst="rect">
            <a:avLst/>
          </a:prstGeom>
          <a:noFill/>
        </p:spPr>
        <p:txBody>
          <a:bodyPr wrap="square" rtlCol="0">
            <a:spAutoFit/>
          </a:bodyPr>
          <a:lstStyle/>
          <a:p>
            <a:pPr algn="ctr"/>
            <a:r>
              <a:rPr lang="en-US" sz="1600" b="1" dirty="0" smtClean="0"/>
              <a:t>If the wooden crawl door or door frame is not touching the soil of the crawl- space, the GA DOA does not consider the wood to be within 18” of the soil</a:t>
            </a:r>
            <a:endParaRPr lang="en-US" sz="1600" b="1" dirty="0"/>
          </a:p>
        </p:txBody>
      </p:sp>
    </p:spTree>
    <p:extLst>
      <p:ext uri="{BB962C8B-B14F-4D97-AF65-F5344CB8AC3E}">
        <p14:creationId xmlns:p14="http://schemas.microsoft.com/office/powerpoint/2010/main" val="388745106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4"/>
          <p:cNvPicPr>
            <a:picLocks noChangeAspect="1"/>
          </p:cNvPicPr>
          <p:nvPr/>
        </p:nvPicPr>
        <p:blipFill>
          <a:blip r:embed="rId3"/>
          <a:stretch>
            <a:fillRect/>
          </a:stretch>
        </p:blipFill>
        <p:spPr>
          <a:xfrm>
            <a:off x="5694114" y="274638"/>
            <a:ext cx="2917568" cy="2188176"/>
          </a:xfrm>
          <a:prstGeom prst="rect">
            <a:avLst/>
          </a:prstGeom>
        </p:spPr>
      </p:pic>
      <p:pic>
        <p:nvPicPr>
          <p:cNvPr id="6" name="Picture 5"/>
          <p:cNvPicPr>
            <a:picLocks noChangeAspect="1"/>
          </p:cNvPicPr>
          <p:nvPr/>
        </p:nvPicPr>
        <p:blipFill>
          <a:blip r:embed="rId4"/>
          <a:stretch>
            <a:fillRect/>
          </a:stretch>
        </p:blipFill>
        <p:spPr>
          <a:xfrm>
            <a:off x="550906" y="274638"/>
            <a:ext cx="4667438" cy="6215062"/>
          </a:xfrm>
          <a:prstGeom prst="rect">
            <a:avLst/>
          </a:prstGeom>
        </p:spPr>
      </p:pic>
      <p:pic>
        <p:nvPicPr>
          <p:cNvPr id="7" name="Picture 6"/>
          <p:cNvPicPr>
            <a:picLocks noChangeAspect="1"/>
          </p:cNvPicPr>
          <p:nvPr/>
        </p:nvPicPr>
        <p:blipFill>
          <a:blip r:embed="rId5"/>
          <a:stretch>
            <a:fillRect/>
          </a:stretch>
        </p:blipFill>
        <p:spPr>
          <a:xfrm>
            <a:off x="5694114" y="4086565"/>
            <a:ext cx="2917568" cy="2403135"/>
          </a:xfrm>
          <a:prstGeom prst="rect">
            <a:avLst/>
          </a:prstGeom>
        </p:spPr>
      </p:pic>
      <p:sp>
        <p:nvSpPr>
          <p:cNvPr id="10" name="TextBox 9"/>
          <p:cNvSpPr txBox="1"/>
          <p:nvPr/>
        </p:nvSpPr>
        <p:spPr>
          <a:xfrm>
            <a:off x="5791200" y="2743200"/>
            <a:ext cx="2820482" cy="923330"/>
          </a:xfrm>
          <a:prstGeom prst="rect">
            <a:avLst/>
          </a:prstGeom>
          <a:noFill/>
        </p:spPr>
        <p:txBody>
          <a:bodyPr wrap="square" rtlCol="0">
            <a:spAutoFit/>
          </a:bodyPr>
          <a:lstStyle/>
          <a:p>
            <a:r>
              <a:rPr lang="en-US" b="1" dirty="0" smtClean="0"/>
              <a:t>All these wooden supports need to be removed and replaced with house jacks</a:t>
            </a:r>
            <a:endParaRPr lang="en-US" b="1" dirty="0"/>
          </a:p>
        </p:txBody>
      </p:sp>
    </p:spTree>
    <p:extLst>
      <p:ext uri="{BB962C8B-B14F-4D97-AF65-F5344CB8AC3E}">
        <p14:creationId xmlns:p14="http://schemas.microsoft.com/office/powerpoint/2010/main" val="1544961061"/>
      </p:ext>
    </p:extLst>
  </p:cSld>
  <p:clrMapOvr>
    <a:masterClrMapping/>
  </p:clrMapOvr>
  <p:timing>
    <p:tnLst>
      <p:par>
        <p:cTn xmlns:p14="http://schemas.microsoft.com/office/powerpoint/2010/mai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56973"/>
            <a:ext cx="8229600" cy="5769191"/>
          </a:xfrm>
        </p:spPr>
        <p:txBody>
          <a:bodyPr>
            <a:normAutofit/>
          </a:bodyPr>
          <a:lstStyle/>
          <a:p>
            <a:r>
              <a:rPr lang="en-US" sz="2000" b="1" dirty="0" smtClean="0">
                <a:latin typeface="Cambria"/>
                <a:cs typeface="Cambria"/>
              </a:rPr>
              <a:t>Removing wood-to-earth contacts (unless pressure-treated for ground contact) or properly insulate them from contact with the soil</a:t>
            </a:r>
            <a:endParaRPr lang="en-US" sz="2000" b="1" dirty="0">
              <a:latin typeface="Cambria"/>
              <a:cs typeface="Cambria"/>
            </a:endParaRPr>
          </a:p>
        </p:txBody>
      </p:sp>
      <p:pic>
        <p:nvPicPr>
          <p:cNvPr id="4" name="Picture 3"/>
          <p:cNvPicPr>
            <a:picLocks noChangeAspect="1"/>
          </p:cNvPicPr>
          <p:nvPr/>
        </p:nvPicPr>
        <p:blipFill>
          <a:blip r:embed="rId2"/>
          <a:stretch>
            <a:fillRect/>
          </a:stretch>
        </p:blipFill>
        <p:spPr>
          <a:xfrm>
            <a:off x="6635323" y="2461906"/>
            <a:ext cx="1704905" cy="1704905"/>
          </a:xfrm>
          <a:prstGeom prst="rect">
            <a:avLst/>
          </a:prstGeom>
        </p:spPr>
      </p:pic>
      <p:pic>
        <p:nvPicPr>
          <p:cNvPr id="5" name="Picture 4"/>
          <p:cNvPicPr>
            <a:picLocks noChangeAspect="1"/>
          </p:cNvPicPr>
          <p:nvPr/>
        </p:nvPicPr>
        <p:blipFill>
          <a:blip r:embed="rId3"/>
          <a:stretch>
            <a:fillRect/>
          </a:stretch>
        </p:blipFill>
        <p:spPr>
          <a:xfrm>
            <a:off x="6058260" y="4585555"/>
            <a:ext cx="2281968" cy="1711476"/>
          </a:xfrm>
          <a:prstGeom prst="rect">
            <a:avLst/>
          </a:prstGeom>
        </p:spPr>
      </p:pic>
      <p:pic>
        <p:nvPicPr>
          <p:cNvPr id="7" name="Picture 6"/>
          <p:cNvPicPr>
            <a:picLocks noChangeAspect="1"/>
          </p:cNvPicPr>
          <p:nvPr/>
        </p:nvPicPr>
        <p:blipFill>
          <a:blip r:embed="rId4"/>
          <a:stretch>
            <a:fillRect/>
          </a:stretch>
        </p:blipFill>
        <p:spPr>
          <a:xfrm>
            <a:off x="3417527" y="2461906"/>
            <a:ext cx="1519062" cy="1711476"/>
          </a:xfrm>
          <a:prstGeom prst="rect">
            <a:avLst/>
          </a:prstGeom>
        </p:spPr>
      </p:pic>
      <p:pic>
        <p:nvPicPr>
          <p:cNvPr id="8" name="Picture 7"/>
          <p:cNvPicPr>
            <a:picLocks noChangeAspect="1"/>
          </p:cNvPicPr>
          <p:nvPr/>
        </p:nvPicPr>
        <p:blipFill>
          <a:blip r:embed="rId5"/>
          <a:stretch>
            <a:fillRect/>
          </a:stretch>
        </p:blipFill>
        <p:spPr>
          <a:xfrm>
            <a:off x="949092" y="2474526"/>
            <a:ext cx="2281968" cy="1711476"/>
          </a:xfrm>
          <a:prstGeom prst="rect">
            <a:avLst/>
          </a:prstGeom>
        </p:spPr>
      </p:pic>
      <p:sp>
        <p:nvSpPr>
          <p:cNvPr id="9" name="Oval 8"/>
          <p:cNvSpPr/>
          <p:nvPr/>
        </p:nvSpPr>
        <p:spPr>
          <a:xfrm>
            <a:off x="949092" y="2481097"/>
            <a:ext cx="2281968" cy="1704905"/>
          </a:xfrm>
          <a:prstGeom prst="ellipse">
            <a:avLst/>
          </a:prstGeom>
          <a:noFill/>
          <a:ln w="571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 name="Straight Connector 10"/>
          <p:cNvCxnSpPr>
            <a:stCxn id="9" idx="3"/>
            <a:endCxn id="9" idx="7"/>
          </p:cNvCxnSpPr>
          <p:nvPr/>
        </p:nvCxnSpPr>
        <p:spPr>
          <a:xfrm flipV="1">
            <a:off x="1283278" y="2730775"/>
            <a:ext cx="1613596" cy="1205549"/>
          </a:xfrm>
          <a:prstGeom prst="line">
            <a:avLst/>
          </a:prstGeom>
          <a:ln w="57150" cmpd="sng">
            <a:solidFill>
              <a:srgbClr val="FF0000"/>
            </a:solidFill>
          </a:ln>
        </p:spPr>
        <p:style>
          <a:lnRef idx="2">
            <a:schemeClr val="accent1"/>
          </a:lnRef>
          <a:fillRef idx="0">
            <a:schemeClr val="accent1"/>
          </a:fillRef>
          <a:effectRef idx="1">
            <a:schemeClr val="accent1"/>
          </a:effectRef>
          <a:fontRef idx="minor">
            <a:schemeClr val="tx1"/>
          </a:fontRef>
        </p:style>
      </p:cxnSp>
      <p:pic>
        <p:nvPicPr>
          <p:cNvPr id="12" name="Picture 11"/>
          <p:cNvPicPr>
            <a:picLocks noChangeAspect="1"/>
          </p:cNvPicPr>
          <p:nvPr/>
        </p:nvPicPr>
        <p:blipFill>
          <a:blip r:embed="rId6"/>
          <a:stretch>
            <a:fillRect/>
          </a:stretch>
        </p:blipFill>
        <p:spPr>
          <a:xfrm>
            <a:off x="5147432" y="2461906"/>
            <a:ext cx="1283607" cy="1711476"/>
          </a:xfrm>
          <a:prstGeom prst="rect">
            <a:avLst/>
          </a:prstGeom>
        </p:spPr>
      </p:pic>
      <p:pic>
        <p:nvPicPr>
          <p:cNvPr id="14" name="Picture 13"/>
          <p:cNvPicPr>
            <a:picLocks noChangeAspect="1"/>
          </p:cNvPicPr>
          <p:nvPr/>
        </p:nvPicPr>
        <p:blipFill>
          <a:blip r:embed="rId7"/>
          <a:stretch>
            <a:fillRect/>
          </a:stretch>
        </p:blipFill>
        <p:spPr>
          <a:xfrm>
            <a:off x="949092" y="4585555"/>
            <a:ext cx="2385247" cy="1711476"/>
          </a:xfrm>
          <a:prstGeom prst="rect">
            <a:avLst/>
          </a:prstGeom>
        </p:spPr>
      </p:pic>
      <p:pic>
        <p:nvPicPr>
          <p:cNvPr id="16" name="Picture 15"/>
          <p:cNvPicPr>
            <a:picLocks noChangeAspect="1"/>
          </p:cNvPicPr>
          <p:nvPr/>
        </p:nvPicPr>
        <p:blipFill>
          <a:blip r:embed="rId8"/>
          <a:stretch>
            <a:fillRect/>
          </a:stretch>
        </p:blipFill>
        <p:spPr>
          <a:xfrm>
            <a:off x="3562670" y="4585555"/>
            <a:ext cx="2281967" cy="1711476"/>
          </a:xfrm>
          <a:prstGeom prst="rect">
            <a:avLst/>
          </a:prstGeom>
        </p:spPr>
      </p:pic>
      <p:sp>
        <p:nvSpPr>
          <p:cNvPr id="10" name="TextBox 9"/>
          <p:cNvSpPr txBox="1"/>
          <p:nvPr/>
        </p:nvSpPr>
        <p:spPr>
          <a:xfrm>
            <a:off x="768865" y="1448487"/>
            <a:ext cx="7750431" cy="646331"/>
          </a:xfrm>
          <a:prstGeom prst="rect">
            <a:avLst/>
          </a:prstGeom>
          <a:noFill/>
        </p:spPr>
        <p:txBody>
          <a:bodyPr wrap="square" rtlCol="0">
            <a:spAutoFit/>
          </a:bodyPr>
          <a:lstStyle/>
          <a:p>
            <a:r>
              <a:rPr lang="en-US" dirty="0" smtClean="0">
                <a:latin typeface="Cambria"/>
                <a:cs typeface="Cambria"/>
              </a:rPr>
              <a:t>Most often, PMPs replace wooden piers or posts with properly installed house jacks (supports) </a:t>
            </a:r>
            <a:endParaRPr lang="en-US" dirty="0">
              <a:latin typeface="Cambria"/>
              <a:cs typeface="Cambria"/>
            </a:endParaRPr>
          </a:p>
        </p:txBody>
      </p:sp>
      <p:sp>
        <p:nvSpPr>
          <p:cNvPr id="2" name="TextBox 1"/>
          <p:cNvSpPr txBox="1"/>
          <p:nvPr/>
        </p:nvSpPr>
        <p:spPr>
          <a:xfrm>
            <a:off x="8830733" y="6688667"/>
            <a:ext cx="482600" cy="215444"/>
          </a:xfrm>
          <a:prstGeom prst="rect">
            <a:avLst/>
          </a:prstGeom>
          <a:noFill/>
        </p:spPr>
        <p:txBody>
          <a:bodyPr wrap="square" rtlCol="0">
            <a:spAutoFit/>
          </a:bodyPr>
          <a:lstStyle/>
          <a:p>
            <a:r>
              <a:rPr lang="en-US" sz="800" dirty="0" smtClean="0"/>
              <a:t>130</a:t>
            </a:r>
            <a:endParaRPr lang="en-US" sz="800" dirty="0"/>
          </a:p>
        </p:txBody>
      </p:sp>
    </p:spTree>
    <p:extLst>
      <p:ext uri="{BB962C8B-B14F-4D97-AF65-F5344CB8AC3E}">
        <p14:creationId xmlns:p14="http://schemas.microsoft.com/office/powerpoint/2010/main" val="1137015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41362"/>
          </a:xfrm>
        </p:spPr>
        <p:txBody>
          <a:bodyPr>
            <a:normAutofit/>
          </a:bodyPr>
          <a:lstStyle/>
          <a:p>
            <a:r>
              <a:rPr lang="en-US" sz="2400" b="1" dirty="0" smtClean="0">
                <a:latin typeface="Cambria"/>
                <a:cs typeface="Cambria"/>
              </a:rPr>
              <a:t>Impact on PMPs</a:t>
            </a:r>
            <a:endParaRPr lang="en-US" sz="2400" b="1" dirty="0">
              <a:latin typeface="Cambria"/>
              <a:cs typeface="Cambria"/>
            </a:endParaRPr>
          </a:p>
        </p:txBody>
      </p:sp>
      <p:sp>
        <p:nvSpPr>
          <p:cNvPr id="3" name="Content Placeholder 2"/>
          <p:cNvSpPr>
            <a:spLocks noGrp="1"/>
          </p:cNvSpPr>
          <p:nvPr>
            <p:ph idx="1"/>
          </p:nvPr>
        </p:nvSpPr>
        <p:spPr>
          <a:xfrm>
            <a:off x="457200" y="1100668"/>
            <a:ext cx="8229600" cy="4698924"/>
          </a:xfrm>
        </p:spPr>
        <p:txBody>
          <a:bodyPr>
            <a:normAutofit/>
          </a:bodyPr>
          <a:lstStyle/>
          <a:p>
            <a:endParaRPr lang="en-US" sz="2000" dirty="0" smtClean="0">
              <a:latin typeface="Cambria"/>
              <a:cs typeface="Cambria"/>
            </a:endParaRPr>
          </a:p>
          <a:p>
            <a:pPr>
              <a:buFont typeface="Wingdings" charset="2"/>
              <a:buChar char="u"/>
            </a:pPr>
            <a:r>
              <a:rPr lang="en-US" sz="2000" b="1" dirty="0" smtClean="0">
                <a:latin typeface="Cambria"/>
                <a:cs typeface="Cambria"/>
              </a:rPr>
              <a:t>   You need to know how to multiply and divide</a:t>
            </a:r>
          </a:p>
          <a:p>
            <a:pPr marL="0" indent="0">
              <a:buNone/>
            </a:pPr>
            <a:endParaRPr lang="en-US" sz="2000" b="1" dirty="0">
              <a:latin typeface="Cambria"/>
              <a:cs typeface="Cambria"/>
            </a:endParaRPr>
          </a:p>
          <a:p>
            <a:pPr marL="0" indent="0">
              <a:buNone/>
            </a:pPr>
            <a:r>
              <a:rPr lang="en-US" sz="2000" dirty="0" smtClean="0">
                <a:latin typeface="Cambria"/>
                <a:cs typeface="Cambria"/>
              </a:rPr>
              <a:t>         If you can’t multiply and divide you’re in trouble…but then again, we </a:t>
            </a:r>
          </a:p>
          <a:p>
            <a:pPr marL="0" indent="0">
              <a:buNone/>
            </a:pPr>
            <a:r>
              <a:rPr lang="en-US" sz="2000" dirty="0">
                <a:latin typeface="Cambria"/>
                <a:cs typeface="Cambria"/>
              </a:rPr>
              <a:t> </a:t>
            </a:r>
            <a:r>
              <a:rPr lang="en-US" sz="2000" dirty="0" smtClean="0">
                <a:latin typeface="Cambria"/>
                <a:cs typeface="Cambria"/>
              </a:rPr>
              <a:t>        are in the electronic age.  Who doesn’t have a cell phone with a </a:t>
            </a:r>
          </a:p>
          <a:p>
            <a:pPr marL="0" indent="0">
              <a:buNone/>
            </a:pPr>
            <a:r>
              <a:rPr lang="en-US" sz="2000" dirty="0">
                <a:latin typeface="Cambria"/>
                <a:cs typeface="Cambria"/>
              </a:rPr>
              <a:t> </a:t>
            </a:r>
            <a:r>
              <a:rPr lang="en-US" sz="2000" dirty="0" smtClean="0">
                <a:latin typeface="Cambria"/>
                <a:cs typeface="Cambria"/>
              </a:rPr>
              <a:t>        calculator to do the math.</a:t>
            </a:r>
            <a:endParaRPr lang="en-US" sz="2000" dirty="0">
              <a:latin typeface="Cambria"/>
              <a:cs typeface="Cambria"/>
            </a:endParaRPr>
          </a:p>
        </p:txBody>
      </p:sp>
      <p:pic>
        <p:nvPicPr>
          <p:cNvPr id="4" name="Picture 3"/>
          <p:cNvPicPr>
            <a:picLocks noChangeAspect="1"/>
          </p:cNvPicPr>
          <p:nvPr/>
        </p:nvPicPr>
        <p:blipFill>
          <a:blip r:embed="rId2"/>
          <a:stretch>
            <a:fillRect/>
          </a:stretch>
        </p:blipFill>
        <p:spPr>
          <a:xfrm>
            <a:off x="2709332" y="3530974"/>
            <a:ext cx="4136571" cy="2757025"/>
          </a:xfrm>
          <a:prstGeom prst="rect">
            <a:avLst/>
          </a:prstGeom>
        </p:spPr>
      </p:pic>
      <p:sp>
        <p:nvSpPr>
          <p:cNvPr id="5" name="TextBox 4"/>
          <p:cNvSpPr txBox="1"/>
          <p:nvPr/>
        </p:nvSpPr>
        <p:spPr>
          <a:xfrm>
            <a:off x="2636762" y="3483429"/>
            <a:ext cx="544286" cy="3970318"/>
          </a:xfrm>
          <a:prstGeom prst="rect">
            <a:avLst/>
          </a:prstGeom>
          <a:solidFill>
            <a:schemeClr val="bg1"/>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6" name="TextBox 5"/>
          <p:cNvSpPr txBox="1"/>
          <p:nvPr/>
        </p:nvSpPr>
        <p:spPr>
          <a:xfrm>
            <a:off x="6138334" y="3247572"/>
            <a:ext cx="937380" cy="3416320"/>
          </a:xfrm>
          <a:prstGeom prst="rect">
            <a:avLst/>
          </a:prstGeom>
          <a:solidFill>
            <a:srgbClr val="FFFFFF"/>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Tree>
    <p:extLst>
      <p:ext uri="{BB962C8B-B14F-4D97-AF65-F5344CB8AC3E}">
        <p14:creationId xmlns:p14="http://schemas.microsoft.com/office/powerpoint/2010/main" val="54690473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latin typeface="Cambria"/>
                <a:cs typeface="Cambria"/>
              </a:rPr>
              <a:t>Official Georgia Wood Infestation Inspection Report</a:t>
            </a:r>
            <a:endParaRPr lang="en-US" sz="2400" b="1" dirty="0">
              <a:latin typeface="Cambria"/>
              <a:cs typeface="Cambria"/>
            </a:endParaRPr>
          </a:p>
        </p:txBody>
      </p:sp>
      <p:sp>
        <p:nvSpPr>
          <p:cNvPr id="3" name="Content Placeholder 2"/>
          <p:cNvSpPr>
            <a:spLocks noGrp="1"/>
          </p:cNvSpPr>
          <p:nvPr>
            <p:ph idx="1"/>
          </p:nvPr>
        </p:nvSpPr>
        <p:spPr>
          <a:xfrm>
            <a:off x="660400" y="1600200"/>
            <a:ext cx="8026400" cy="4525963"/>
          </a:xfrm>
        </p:spPr>
        <p:txBody>
          <a:bodyPr>
            <a:normAutofit/>
          </a:bodyPr>
          <a:lstStyle/>
          <a:p>
            <a:pPr>
              <a:buFont typeface="Wingdings" charset="2"/>
              <a:buChar char="u"/>
            </a:pPr>
            <a:r>
              <a:rPr lang="en-US" sz="2000" dirty="0" smtClean="0">
                <a:latin typeface="Cambria"/>
                <a:cs typeface="Cambria"/>
              </a:rPr>
              <a:t>  Changes to the OGWIIR are the following:</a:t>
            </a:r>
          </a:p>
          <a:p>
            <a:pPr marL="0" indent="0">
              <a:buNone/>
            </a:pPr>
            <a:endParaRPr lang="en-US" sz="2000" dirty="0">
              <a:latin typeface="Cambria"/>
              <a:cs typeface="Cambria"/>
            </a:endParaRPr>
          </a:p>
        </p:txBody>
      </p:sp>
      <p:sp>
        <p:nvSpPr>
          <p:cNvPr id="5" name="TextBox 4"/>
          <p:cNvSpPr txBox="1"/>
          <p:nvPr/>
        </p:nvSpPr>
        <p:spPr>
          <a:xfrm>
            <a:off x="1016000" y="1983618"/>
            <a:ext cx="7202713" cy="3170099"/>
          </a:xfrm>
          <a:prstGeom prst="rect">
            <a:avLst/>
          </a:prstGeom>
          <a:noFill/>
        </p:spPr>
        <p:txBody>
          <a:bodyPr wrap="square" rtlCol="0">
            <a:spAutoFit/>
          </a:bodyPr>
          <a:lstStyle/>
          <a:p>
            <a:endParaRPr lang="en-US" sz="2000" dirty="0">
              <a:latin typeface="Cambria"/>
              <a:cs typeface="Cambria"/>
            </a:endParaRPr>
          </a:p>
          <a:p>
            <a:pPr marL="342900" indent="-342900">
              <a:buFont typeface="Wingdings" charset="2"/>
              <a:buChar char="§"/>
            </a:pPr>
            <a:r>
              <a:rPr lang="en-US" sz="2000" dirty="0" smtClean="0">
                <a:latin typeface="Cambria"/>
                <a:cs typeface="Cambria"/>
              </a:rPr>
              <a:t>The following wording regarding the responsibility of PMPs to report Wood Destroying Fungi on the OGWIIR that are highlighted in red have been removed in the recent RULE changes:</a:t>
            </a:r>
          </a:p>
          <a:p>
            <a:pPr marL="285750" indent="-285750">
              <a:buFont typeface="Arial"/>
              <a:buChar char="•"/>
            </a:pPr>
            <a:endParaRPr lang="en-US" sz="2000" dirty="0">
              <a:latin typeface="Cambria"/>
              <a:cs typeface="Cambria"/>
            </a:endParaRPr>
          </a:p>
          <a:p>
            <a:endParaRPr lang="en-US" sz="2000" dirty="0" smtClean="0">
              <a:latin typeface="Cambria"/>
              <a:cs typeface="Cambria"/>
            </a:endParaRPr>
          </a:p>
          <a:p>
            <a:endParaRPr lang="en-US" sz="2000" dirty="0">
              <a:latin typeface="Cambria"/>
              <a:cs typeface="Cambria"/>
            </a:endParaRPr>
          </a:p>
          <a:p>
            <a:endParaRPr lang="en-US" sz="2000" dirty="0" smtClean="0">
              <a:latin typeface="Cambria"/>
              <a:cs typeface="Cambria"/>
            </a:endParaRPr>
          </a:p>
          <a:p>
            <a:pPr marL="285750" indent="-285750">
              <a:buFont typeface="Arial"/>
              <a:buChar char="•"/>
            </a:pPr>
            <a:endParaRPr lang="en-US" sz="2000" dirty="0">
              <a:latin typeface="Cambria"/>
              <a:cs typeface="Cambria"/>
            </a:endParaRPr>
          </a:p>
        </p:txBody>
      </p:sp>
      <p:sp>
        <p:nvSpPr>
          <p:cNvPr id="6" name="TextBox 5"/>
          <p:cNvSpPr txBox="1"/>
          <p:nvPr/>
        </p:nvSpPr>
        <p:spPr>
          <a:xfrm>
            <a:off x="1384903" y="3806971"/>
            <a:ext cx="6833810" cy="2031325"/>
          </a:xfrm>
          <a:prstGeom prst="rect">
            <a:avLst/>
          </a:prstGeom>
          <a:noFill/>
        </p:spPr>
        <p:txBody>
          <a:bodyPr wrap="square" rtlCol="0">
            <a:spAutoFit/>
          </a:bodyPr>
          <a:lstStyle/>
          <a:p>
            <a:pPr marL="285750" indent="-285750">
              <a:buFont typeface="Arial"/>
              <a:buChar char="•"/>
            </a:pPr>
            <a:r>
              <a:rPr lang="en-US" dirty="0" smtClean="0"/>
              <a:t>Reporting </a:t>
            </a:r>
            <a:r>
              <a:rPr lang="en-US" dirty="0"/>
              <a:t>of Wood Destroying Fungi on this report is intended to </a:t>
            </a:r>
            <a:r>
              <a:rPr lang="en-US" dirty="0" smtClean="0"/>
              <a:t> </a:t>
            </a:r>
          </a:p>
          <a:p>
            <a:r>
              <a:rPr lang="en-US" dirty="0"/>
              <a:t> </a:t>
            </a:r>
            <a:r>
              <a:rPr lang="en-US" dirty="0" smtClean="0"/>
              <a:t>     cover </a:t>
            </a:r>
            <a:r>
              <a:rPr lang="en-US" dirty="0"/>
              <a:t>only white rot, brown rot or water conducting fungi (</a:t>
            </a:r>
            <a:r>
              <a:rPr lang="en-US" i="1" dirty="0" err="1"/>
              <a:t>Poria</a:t>
            </a:r>
            <a:r>
              <a:rPr lang="en-US" i="1" dirty="0"/>
              <a:t> </a:t>
            </a:r>
            <a:endParaRPr lang="en-US" i="1" dirty="0" smtClean="0"/>
          </a:p>
          <a:p>
            <a:r>
              <a:rPr lang="en-US" i="1" dirty="0" smtClean="0"/>
              <a:t>      </a:t>
            </a:r>
            <a:r>
              <a:rPr lang="en-US" i="1" dirty="0" err="1" smtClean="0"/>
              <a:t>incrassata</a:t>
            </a:r>
            <a:r>
              <a:rPr lang="en-US" dirty="0"/>
              <a:t>) infestations which occur below the first floor level </a:t>
            </a:r>
            <a:r>
              <a:rPr lang="en-US" b="1" dirty="0">
                <a:solidFill>
                  <a:srgbClr val="CD060D"/>
                </a:solidFill>
              </a:rPr>
              <a:t>and </a:t>
            </a:r>
            <a:endParaRPr lang="en-US" b="1" dirty="0" smtClean="0">
              <a:solidFill>
                <a:srgbClr val="CD060D"/>
              </a:solidFill>
            </a:endParaRPr>
          </a:p>
          <a:p>
            <a:r>
              <a:rPr lang="en-US" b="1" dirty="0" smtClean="0">
                <a:solidFill>
                  <a:srgbClr val="CD060D"/>
                </a:solidFill>
              </a:rPr>
              <a:t>      which </a:t>
            </a:r>
            <a:r>
              <a:rPr lang="en-US" b="1" dirty="0">
                <a:solidFill>
                  <a:srgbClr val="CD060D"/>
                </a:solidFill>
              </a:rPr>
              <a:t>result from moisture conditions which can be corrected </a:t>
            </a:r>
            <a:endParaRPr lang="en-US" b="1" dirty="0" smtClean="0">
              <a:solidFill>
                <a:srgbClr val="CD060D"/>
              </a:solidFill>
            </a:endParaRPr>
          </a:p>
          <a:p>
            <a:r>
              <a:rPr lang="en-US" b="1" dirty="0" smtClean="0">
                <a:solidFill>
                  <a:srgbClr val="CD060D"/>
                </a:solidFill>
              </a:rPr>
              <a:t>      through </a:t>
            </a:r>
            <a:r>
              <a:rPr lang="en-US" b="1" dirty="0">
                <a:solidFill>
                  <a:srgbClr val="CD060D"/>
                </a:solidFill>
              </a:rPr>
              <a:t>application of moisture barriers and/or increased </a:t>
            </a:r>
            <a:endParaRPr lang="en-US" b="1" dirty="0" smtClean="0">
              <a:solidFill>
                <a:srgbClr val="CD060D"/>
              </a:solidFill>
            </a:endParaRPr>
          </a:p>
          <a:p>
            <a:r>
              <a:rPr lang="en-US" b="1" dirty="0" smtClean="0">
                <a:solidFill>
                  <a:srgbClr val="CD060D"/>
                </a:solidFill>
              </a:rPr>
              <a:t>      ventilation </a:t>
            </a:r>
            <a:r>
              <a:rPr lang="en-US" b="1" dirty="0">
                <a:solidFill>
                  <a:srgbClr val="CD060D"/>
                </a:solidFill>
              </a:rPr>
              <a:t>and is not intended to cover conditions resulting from </a:t>
            </a:r>
            <a:endParaRPr lang="en-US" b="1" dirty="0" smtClean="0">
              <a:solidFill>
                <a:srgbClr val="CD060D"/>
              </a:solidFill>
            </a:endParaRPr>
          </a:p>
          <a:p>
            <a:r>
              <a:rPr lang="en-US" b="1" dirty="0" smtClean="0">
                <a:solidFill>
                  <a:srgbClr val="CD060D"/>
                </a:solidFill>
              </a:rPr>
              <a:t>      roof </a:t>
            </a:r>
            <a:r>
              <a:rPr lang="en-US" b="1" dirty="0">
                <a:solidFill>
                  <a:srgbClr val="CD060D"/>
                </a:solidFill>
              </a:rPr>
              <a:t>or plumbing leaks, or improper drainage of surface water.</a:t>
            </a:r>
            <a:r>
              <a:rPr lang="en-US" dirty="0"/>
              <a:t> </a:t>
            </a:r>
          </a:p>
        </p:txBody>
      </p:sp>
    </p:spTree>
    <p:extLst>
      <p:ext uri="{BB962C8B-B14F-4D97-AF65-F5344CB8AC3E}">
        <p14:creationId xmlns:p14="http://schemas.microsoft.com/office/powerpoint/2010/main" val="3817105845"/>
      </p:ext>
    </p:extLst>
  </p:cSld>
  <p:clrMapOvr>
    <a:masterClrMapping/>
  </p:clrMapOvr>
  <p:timing>
    <p:tnLst>
      <p:par>
        <p:cTn xmlns:p14="http://schemas.microsoft.com/office/powerpoint/2010/mai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1314"/>
          </a:xfrm>
        </p:spPr>
        <p:txBody>
          <a:bodyPr>
            <a:normAutofit/>
          </a:bodyPr>
          <a:lstStyle/>
          <a:p>
            <a:r>
              <a:rPr lang="en-US" sz="2400" b="1" dirty="0" smtClean="0">
                <a:latin typeface="Cambria"/>
                <a:cs typeface="Cambria"/>
              </a:rPr>
              <a:t>Official Georgia Wood Infestation Inspection Report</a:t>
            </a:r>
            <a:endParaRPr lang="en-US" sz="2400" b="1" dirty="0">
              <a:latin typeface="Cambria"/>
              <a:cs typeface="Cambria"/>
            </a:endParaRPr>
          </a:p>
        </p:txBody>
      </p:sp>
      <p:sp>
        <p:nvSpPr>
          <p:cNvPr id="3" name="Content Placeholder 2"/>
          <p:cNvSpPr>
            <a:spLocks noGrp="1"/>
          </p:cNvSpPr>
          <p:nvPr>
            <p:ph idx="1"/>
          </p:nvPr>
        </p:nvSpPr>
        <p:spPr>
          <a:xfrm>
            <a:off x="895047" y="943456"/>
            <a:ext cx="7791752" cy="4525963"/>
          </a:xfrm>
        </p:spPr>
        <p:txBody>
          <a:bodyPr>
            <a:normAutofit/>
          </a:bodyPr>
          <a:lstStyle/>
          <a:p>
            <a:pPr>
              <a:buFont typeface="Wingdings" charset="2"/>
              <a:buChar char="u"/>
            </a:pPr>
            <a:r>
              <a:rPr lang="en-US" sz="2000" dirty="0" smtClean="0">
                <a:latin typeface="Cambria"/>
                <a:cs typeface="Cambria"/>
              </a:rPr>
              <a:t>  Changes to the OGWIIR are the following:</a:t>
            </a:r>
          </a:p>
          <a:p>
            <a:pPr marL="0" indent="0">
              <a:buNone/>
            </a:pPr>
            <a:endParaRPr lang="en-US" sz="2000" dirty="0">
              <a:latin typeface="Cambria"/>
              <a:cs typeface="Cambria"/>
            </a:endParaRPr>
          </a:p>
        </p:txBody>
      </p:sp>
      <p:sp>
        <p:nvSpPr>
          <p:cNvPr id="5" name="TextBox 4"/>
          <p:cNvSpPr txBox="1"/>
          <p:nvPr/>
        </p:nvSpPr>
        <p:spPr>
          <a:xfrm>
            <a:off x="1439333" y="1789484"/>
            <a:ext cx="6851953" cy="2554545"/>
          </a:xfrm>
          <a:prstGeom prst="rect">
            <a:avLst/>
          </a:prstGeom>
          <a:noFill/>
        </p:spPr>
        <p:txBody>
          <a:bodyPr wrap="square" rtlCol="0">
            <a:spAutoFit/>
          </a:bodyPr>
          <a:lstStyle/>
          <a:p>
            <a:pPr marL="285750" indent="-285750">
              <a:buFont typeface="Arial"/>
              <a:buChar char="•"/>
            </a:pPr>
            <a:r>
              <a:rPr lang="en-US" sz="2000" dirty="0" smtClean="0">
                <a:latin typeface="Cambria"/>
                <a:cs typeface="Cambria"/>
              </a:rPr>
              <a:t>The definition of “ventilation” as one of the 3 conducive conditions on the report has been changed to the following wording that is highlighted in red:</a:t>
            </a:r>
          </a:p>
          <a:p>
            <a:endParaRPr lang="en-US" sz="2000" dirty="0">
              <a:latin typeface="Cambria"/>
              <a:cs typeface="Cambria"/>
            </a:endParaRPr>
          </a:p>
          <a:p>
            <a:endParaRPr lang="en-US" sz="2000" dirty="0" smtClean="0">
              <a:latin typeface="Cambria"/>
              <a:cs typeface="Cambria"/>
            </a:endParaRPr>
          </a:p>
          <a:p>
            <a:endParaRPr lang="en-US" sz="2000" dirty="0">
              <a:latin typeface="Cambria"/>
              <a:cs typeface="Cambria"/>
            </a:endParaRPr>
          </a:p>
          <a:p>
            <a:endParaRPr lang="en-US" sz="2000" dirty="0" smtClean="0">
              <a:latin typeface="Cambria"/>
              <a:cs typeface="Cambria"/>
            </a:endParaRPr>
          </a:p>
          <a:p>
            <a:pPr marL="285750" indent="-285750">
              <a:buFont typeface="Arial"/>
              <a:buChar char="•"/>
            </a:pPr>
            <a:endParaRPr lang="en-US" sz="2000" dirty="0">
              <a:latin typeface="Cambria"/>
              <a:cs typeface="Cambria"/>
            </a:endParaRPr>
          </a:p>
        </p:txBody>
      </p:sp>
      <p:sp>
        <p:nvSpPr>
          <p:cNvPr id="6" name="TextBox 5"/>
          <p:cNvSpPr txBox="1"/>
          <p:nvPr/>
        </p:nvSpPr>
        <p:spPr>
          <a:xfrm>
            <a:off x="1747763" y="3206438"/>
            <a:ext cx="6939036" cy="3139321"/>
          </a:xfrm>
          <a:prstGeom prst="rect">
            <a:avLst/>
          </a:prstGeom>
          <a:noFill/>
        </p:spPr>
        <p:txBody>
          <a:bodyPr wrap="square" rtlCol="0">
            <a:spAutoFit/>
          </a:bodyPr>
          <a:lstStyle/>
          <a:p>
            <a:pPr marL="342900" indent="-342900">
              <a:buAutoNum type="arabicPeriod" startAt="9"/>
            </a:pPr>
            <a:r>
              <a:rPr lang="en-US" dirty="0" smtClean="0">
                <a:latin typeface="Cambria"/>
                <a:cs typeface="Cambria"/>
              </a:rPr>
              <a:t>Conditions </a:t>
            </a:r>
            <a:r>
              <a:rPr lang="en-US" dirty="0">
                <a:latin typeface="Cambria"/>
                <a:cs typeface="Cambria"/>
              </a:rPr>
              <a:t>Conducive To Infestation means conditions that </a:t>
            </a:r>
            <a:r>
              <a:rPr lang="en-US" dirty="0" smtClean="0">
                <a:latin typeface="Cambria"/>
                <a:cs typeface="Cambria"/>
              </a:rPr>
              <a:t>exist in </a:t>
            </a:r>
            <a:r>
              <a:rPr lang="en-US" dirty="0">
                <a:latin typeface="Cambria"/>
                <a:cs typeface="Cambria"/>
              </a:rPr>
              <a:t>a structure that favor the development of wood </a:t>
            </a:r>
            <a:r>
              <a:rPr lang="en-US" dirty="0" smtClean="0">
                <a:latin typeface="Cambria"/>
                <a:cs typeface="Cambria"/>
              </a:rPr>
              <a:t>destroying organisms</a:t>
            </a:r>
            <a:r>
              <a:rPr lang="en-US" dirty="0">
                <a:latin typeface="Cambria"/>
                <a:cs typeface="Cambria"/>
              </a:rPr>
              <a:t>. These are limited to: cellulosic material underneath </a:t>
            </a:r>
            <a:endParaRPr lang="en-US" dirty="0" smtClean="0">
              <a:latin typeface="Cambria"/>
              <a:cs typeface="Cambria"/>
            </a:endParaRPr>
          </a:p>
          <a:p>
            <a:r>
              <a:rPr lang="en-US" dirty="0">
                <a:latin typeface="Cambria"/>
                <a:cs typeface="Cambria"/>
              </a:rPr>
              <a:t> </a:t>
            </a:r>
            <a:r>
              <a:rPr lang="en-US" dirty="0" smtClean="0">
                <a:latin typeface="Cambria"/>
                <a:cs typeface="Cambria"/>
              </a:rPr>
              <a:t>      a </a:t>
            </a:r>
            <a:r>
              <a:rPr lang="en-US" dirty="0">
                <a:latin typeface="Cambria"/>
                <a:cs typeface="Cambria"/>
              </a:rPr>
              <a:t>building and wood in contact with the soil which has not been </a:t>
            </a:r>
            <a:endParaRPr lang="en-US" dirty="0" smtClean="0">
              <a:latin typeface="Cambria"/>
              <a:cs typeface="Cambria"/>
            </a:endParaRPr>
          </a:p>
          <a:p>
            <a:r>
              <a:rPr lang="en-US" dirty="0">
                <a:latin typeface="Cambria"/>
                <a:cs typeface="Cambria"/>
              </a:rPr>
              <a:t> </a:t>
            </a:r>
            <a:r>
              <a:rPr lang="en-US" dirty="0" smtClean="0">
                <a:latin typeface="Cambria"/>
                <a:cs typeface="Cambria"/>
              </a:rPr>
              <a:t>      treated </a:t>
            </a:r>
            <a:r>
              <a:rPr lang="en-US" dirty="0">
                <a:latin typeface="Cambria"/>
                <a:cs typeface="Cambria"/>
              </a:rPr>
              <a:t>with preservatives to a minimum preservative retention </a:t>
            </a:r>
            <a:endParaRPr lang="en-US" dirty="0" smtClean="0">
              <a:latin typeface="Cambria"/>
              <a:cs typeface="Cambria"/>
            </a:endParaRPr>
          </a:p>
          <a:p>
            <a:r>
              <a:rPr lang="en-US" dirty="0">
                <a:latin typeface="Cambria"/>
                <a:cs typeface="Cambria"/>
              </a:rPr>
              <a:t> </a:t>
            </a:r>
            <a:r>
              <a:rPr lang="en-US" dirty="0" smtClean="0">
                <a:latin typeface="Cambria"/>
                <a:cs typeface="Cambria"/>
              </a:rPr>
              <a:t>      designed </a:t>
            </a:r>
            <a:r>
              <a:rPr lang="en-US" dirty="0">
                <a:latin typeface="Cambria"/>
                <a:cs typeface="Cambria"/>
              </a:rPr>
              <a:t>for ground contact and </a:t>
            </a:r>
            <a:r>
              <a:rPr lang="en-US" b="1" dirty="0">
                <a:solidFill>
                  <a:srgbClr val="CD060D"/>
                </a:solidFill>
                <a:latin typeface="Cambria"/>
                <a:cs typeface="Cambria"/>
              </a:rPr>
              <a:t>ventilation of the under-floor </a:t>
            </a:r>
            <a:endParaRPr lang="en-US" b="1" dirty="0" smtClean="0">
              <a:solidFill>
                <a:srgbClr val="CD060D"/>
              </a:solidFill>
              <a:latin typeface="Cambria"/>
              <a:cs typeface="Cambria"/>
            </a:endParaRPr>
          </a:p>
          <a:p>
            <a:r>
              <a:rPr lang="en-US" b="1" dirty="0">
                <a:solidFill>
                  <a:srgbClr val="CD060D"/>
                </a:solidFill>
                <a:latin typeface="Cambria"/>
                <a:cs typeface="Cambria"/>
              </a:rPr>
              <a:t> </a:t>
            </a:r>
            <a:r>
              <a:rPr lang="en-US" b="1" dirty="0" smtClean="0">
                <a:solidFill>
                  <a:srgbClr val="CD060D"/>
                </a:solidFill>
                <a:latin typeface="Cambria"/>
                <a:cs typeface="Cambria"/>
              </a:rPr>
              <a:t>      space </a:t>
            </a:r>
            <a:r>
              <a:rPr lang="en-US" b="1" dirty="0">
                <a:solidFill>
                  <a:srgbClr val="CD060D"/>
                </a:solidFill>
                <a:latin typeface="Cambria"/>
                <a:cs typeface="Cambria"/>
              </a:rPr>
              <a:t>between the bottom of the floor joists and the earth </a:t>
            </a:r>
            <a:endParaRPr lang="en-US" b="1" dirty="0" smtClean="0">
              <a:solidFill>
                <a:srgbClr val="CD060D"/>
              </a:solidFill>
              <a:latin typeface="Cambria"/>
              <a:cs typeface="Cambria"/>
            </a:endParaRPr>
          </a:p>
          <a:p>
            <a:r>
              <a:rPr lang="en-US" b="1" dirty="0" smtClean="0">
                <a:solidFill>
                  <a:srgbClr val="CD060D"/>
                </a:solidFill>
                <a:latin typeface="Cambria"/>
                <a:cs typeface="Cambria"/>
              </a:rPr>
              <a:t>       that does </a:t>
            </a:r>
            <a:r>
              <a:rPr lang="en-US" b="1" dirty="0">
                <a:solidFill>
                  <a:srgbClr val="CD060D"/>
                </a:solidFill>
                <a:latin typeface="Cambria"/>
                <a:cs typeface="Cambria"/>
              </a:rPr>
              <a:t>not meet the requirements of the International </a:t>
            </a:r>
            <a:endParaRPr lang="en-US" b="1" dirty="0" smtClean="0">
              <a:solidFill>
                <a:srgbClr val="CD060D"/>
              </a:solidFill>
              <a:latin typeface="Cambria"/>
              <a:cs typeface="Cambria"/>
            </a:endParaRPr>
          </a:p>
          <a:p>
            <a:r>
              <a:rPr lang="en-US" b="1" dirty="0" smtClean="0">
                <a:solidFill>
                  <a:srgbClr val="CD060D"/>
                </a:solidFill>
                <a:latin typeface="Cambria"/>
                <a:cs typeface="Cambria"/>
              </a:rPr>
              <a:t>       Residential Building </a:t>
            </a:r>
            <a:r>
              <a:rPr lang="en-US" b="1" dirty="0">
                <a:solidFill>
                  <a:srgbClr val="CD060D"/>
                </a:solidFill>
                <a:latin typeface="Cambria"/>
                <a:cs typeface="Cambria"/>
              </a:rPr>
              <a:t>Code for one and two family dwellings, </a:t>
            </a:r>
            <a:endParaRPr lang="en-US" b="1" dirty="0" smtClean="0">
              <a:solidFill>
                <a:srgbClr val="CD060D"/>
              </a:solidFill>
              <a:latin typeface="Cambria"/>
              <a:cs typeface="Cambria"/>
            </a:endParaRPr>
          </a:p>
          <a:p>
            <a:r>
              <a:rPr lang="en-US" b="1" dirty="0" smtClean="0">
                <a:solidFill>
                  <a:srgbClr val="CD060D"/>
                </a:solidFill>
                <a:latin typeface="Cambria"/>
                <a:cs typeface="Cambria"/>
              </a:rPr>
              <a:t>       the </a:t>
            </a:r>
            <a:r>
              <a:rPr lang="en-US" b="1" dirty="0">
                <a:solidFill>
                  <a:srgbClr val="CD060D"/>
                </a:solidFill>
                <a:latin typeface="Cambria"/>
                <a:cs typeface="Cambria"/>
              </a:rPr>
              <a:t>latest </a:t>
            </a:r>
            <a:r>
              <a:rPr lang="en-US" b="1" dirty="0" smtClean="0">
                <a:solidFill>
                  <a:srgbClr val="CD060D"/>
                </a:solidFill>
                <a:latin typeface="Cambria"/>
                <a:cs typeface="Cambria"/>
              </a:rPr>
              <a:t>edition </a:t>
            </a:r>
            <a:r>
              <a:rPr lang="en-US" b="1" dirty="0">
                <a:solidFill>
                  <a:srgbClr val="CD060D"/>
                </a:solidFill>
                <a:latin typeface="Cambria"/>
                <a:cs typeface="Cambria"/>
              </a:rPr>
              <a:t>as adopted and amended by the Georgia </a:t>
            </a:r>
            <a:endParaRPr lang="en-US" b="1" dirty="0" smtClean="0">
              <a:solidFill>
                <a:srgbClr val="CD060D"/>
              </a:solidFill>
              <a:latin typeface="Cambria"/>
              <a:cs typeface="Cambria"/>
            </a:endParaRPr>
          </a:p>
          <a:p>
            <a:r>
              <a:rPr lang="en-US" b="1" dirty="0" smtClean="0">
                <a:solidFill>
                  <a:srgbClr val="CD060D"/>
                </a:solidFill>
                <a:latin typeface="Cambria"/>
                <a:cs typeface="Cambria"/>
              </a:rPr>
              <a:t>       Department </a:t>
            </a:r>
            <a:r>
              <a:rPr lang="en-US" b="1" dirty="0">
                <a:solidFill>
                  <a:srgbClr val="CD060D"/>
                </a:solidFill>
                <a:latin typeface="Cambria"/>
                <a:cs typeface="Cambria"/>
              </a:rPr>
              <a:t>of </a:t>
            </a:r>
            <a:r>
              <a:rPr lang="en-US" b="1" dirty="0" smtClean="0">
                <a:solidFill>
                  <a:srgbClr val="CD060D"/>
                </a:solidFill>
                <a:latin typeface="Cambria"/>
                <a:cs typeface="Cambria"/>
              </a:rPr>
              <a:t>Community </a:t>
            </a:r>
            <a:r>
              <a:rPr lang="en-US" b="1" dirty="0">
                <a:solidFill>
                  <a:srgbClr val="CD060D"/>
                </a:solidFill>
                <a:latin typeface="Cambria"/>
                <a:cs typeface="Cambria"/>
              </a:rPr>
              <a:t>Affairs. </a:t>
            </a:r>
          </a:p>
        </p:txBody>
      </p:sp>
    </p:spTree>
    <p:extLst>
      <p:ext uri="{BB962C8B-B14F-4D97-AF65-F5344CB8AC3E}">
        <p14:creationId xmlns:p14="http://schemas.microsoft.com/office/powerpoint/2010/main" val="269443693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904"/>
            <a:ext cx="8229600" cy="1106714"/>
          </a:xfrm>
        </p:spPr>
        <p:txBody>
          <a:bodyPr>
            <a:normAutofit/>
          </a:bodyPr>
          <a:lstStyle/>
          <a:p>
            <a:r>
              <a:rPr lang="en-US" sz="2400" b="1" dirty="0" smtClean="0">
                <a:latin typeface="Cambria"/>
                <a:cs typeface="Cambria"/>
              </a:rPr>
              <a:t>Official Georgia Wood Infestation Inspection Report</a:t>
            </a:r>
            <a:endParaRPr lang="en-US" sz="2400" b="1" dirty="0">
              <a:latin typeface="Cambria"/>
              <a:cs typeface="Cambria"/>
            </a:endParaRPr>
          </a:p>
        </p:txBody>
      </p:sp>
      <p:sp>
        <p:nvSpPr>
          <p:cNvPr id="3" name="Content Placeholder 2"/>
          <p:cNvSpPr>
            <a:spLocks noGrp="1"/>
          </p:cNvSpPr>
          <p:nvPr>
            <p:ph idx="1"/>
          </p:nvPr>
        </p:nvSpPr>
        <p:spPr>
          <a:xfrm>
            <a:off x="671286" y="931333"/>
            <a:ext cx="8015514" cy="4904545"/>
          </a:xfrm>
        </p:spPr>
        <p:txBody>
          <a:bodyPr>
            <a:normAutofit/>
          </a:bodyPr>
          <a:lstStyle/>
          <a:p>
            <a:pPr>
              <a:buFont typeface="Wingdings" charset="2"/>
              <a:buChar char="u"/>
            </a:pPr>
            <a:r>
              <a:rPr lang="en-US" sz="2000" dirty="0" smtClean="0">
                <a:latin typeface="Cambria"/>
                <a:cs typeface="Cambria"/>
              </a:rPr>
              <a:t>  Changes to the OGWIIR are the following:</a:t>
            </a:r>
          </a:p>
          <a:p>
            <a:pPr marL="0" indent="0">
              <a:buNone/>
            </a:pPr>
            <a:endParaRPr lang="en-US" sz="1400" dirty="0">
              <a:latin typeface="Cambria"/>
              <a:cs typeface="Cambria"/>
            </a:endParaRPr>
          </a:p>
        </p:txBody>
      </p:sp>
      <p:sp>
        <p:nvSpPr>
          <p:cNvPr id="5" name="TextBox 4"/>
          <p:cNvSpPr txBox="1"/>
          <p:nvPr/>
        </p:nvSpPr>
        <p:spPr>
          <a:xfrm>
            <a:off x="922867" y="1566333"/>
            <a:ext cx="7967133" cy="2554545"/>
          </a:xfrm>
          <a:prstGeom prst="rect">
            <a:avLst/>
          </a:prstGeom>
          <a:noFill/>
        </p:spPr>
        <p:txBody>
          <a:bodyPr wrap="square" rtlCol="0">
            <a:spAutoFit/>
          </a:bodyPr>
          <a:lstStyle/>
          <a:p>
            <a:pPr marL="285750" indent="-285750">
              <a:buFont typeface="Arial"/>
              <a:buChar char="•"/>
            </a:pPr>
            <a:r>
              <a:rPr lang="en-US" sz="2000" dirty="0" smtClean="0">
                <a:latin typeface="Cambria"/>
                <a:cs typeface="Cambria"/>
              </a:rPr>
              <a:t>The time period for which PMPs are responsible for correcting conditions conductive to infestation that were not reported on the OGWIIR </a:t>
            </a:r>
            <a:r>
              <a:rPr lang="en-US" sz="2000" u="sng" dirty="0" smtClean="0">
                <a:latin typeface="Cambria"/>
                <a:cs typeface="Cambria"/>
              </a:rPr>
              <a:t>has been changed from 2 years to 1 year to </a:t>
            </a:r>
            <a:r>
              <a:rPr lang="en-US" sz="2000" b="1" u="sng" dirty="0" smtClean="0">
                <a:solidFill>
                  <a:srgbClr val="FF0000"/>
                </a:solidFill>
                <a:latin typeface="Cambria"/>
                <a:cs typeface="Cambria"/>
              </a:rPr>
              <a:t>90 days</a:t>
            </a:r>
            <a:r>
              <a:rPr lang="en-US" sz="2000" u="sng" dirty="0" smtClean="0">
                <a:latin typeface="Cambria"/>
                <a:cs typeface="Cambria"/>
              </a:rPr>
              <a:t>..</a:t>
            </a:r>
          </a:p>
          <a:p>
            <a:pPr marL="285750" indent="-285750">
              <a:buFont typeface="Arial"/>
              <a:buChar char="•"/>
            </a:pPr>
            <a:endParaRPr lang="en-US" sz="2000" dirty="0">
              <a:latin typeface="Cambria"/>
              <a:cs typeface="Cambria"/>
            </a:endParaRPr>
          </a:p>
          <a:p>
            <a:endParaRPr lang="en-US" sz="2000" dirty="0" smtClean="0">
              <a:latin typeface="Cambria"/>
              <a:cs typeface="Cambria"/>
            </a:endParaRPr>
          </a:p>
          <a:p>
            <a:endParaRPr lang="en-US" sz="2000" dirty="0">
              <a:latin typeface="Cambria"/>
              <a:cs typeface="Cambria"/>
            </a:endParaRPr>
          </a:p>
          <a:p>
            <a:endParaRPr lang="en-US" sz="2000" dirty="0" smtClean="0">
              <a:latin typeface="Cambria"/>
              <a:cs typeface="Cambria"/>
            </a:endParaRPr>
          </a:p>
          <a:p>
            <a:pPr marL="285750" indent="-285750">
              <a:buFont typeface="Arial"/>
              <a:buChar char="•"/>
            </a:pPr>
            <a:endParaRPr lang="en-US" sz="2000" dirty="0">
              <a:latin typeface="Cambria"/>
              <a:cs typeface="Cambria"/>
            </a:endParaRPr>
          </a:p>
        </p:txBody>
      </p:sp>
      <p:sp>
        <p:nvSpPr>
          <p:cNvPr id="6" name="TextBox 5"/>
          <p:cNvSpPr txBox="1"/>
          <p:nvPr/>
        </p:nvSpPr>
        <p:spPr>
          <a:xfrm>
            <a:off x="1463524" y="2817580"/>
            <a:ext cx="7223276" cy="3416320"/>
          </a:xfrm>
          <a:prstGeom prst="rect">
            <a:avLst/>
          </a:prstGeom>
          <a:noFill/>
        </p:spPr>
        <p:txBody>
          <a:bodyPr wrap="square" rtlCol="0">
            <a:spAutoFit/>
          </a:bodyPr>
          <a:lstStyle/>
          <a:p>
            <a:pPr marL="342900" indent="-342900">
              <a:buAutoNum type="arabicPeriod" startAt="6"/>
            </a:pPr>
            <a:r>
              <a:rPr lang="en-US" dirty="0" smtClean="0">
                <a:latin typeface="Cambria"/>
                <a:cs typeface="Cambria"/>
              </a:rPr>
              <a:t>Regardless </a:t>
            </a:r>
            <a:r>
              <a:rPr lang="en-US" dirty="0">
                <a:latin typeface="Cambria"/>
                <a:cs typeface="Cambria"/>
              </a:rPr>
              <a:t>of whether any visible evidence of infestation by any of </a:t>
            </a:r>
            <a:r>
              <a:rPr lang="en-US" dirty="0" smtClean="0">
                <a:latin typeface="Cambria"/>
                <a:cs typeface="Cambria"/>
              </a:rPr>
              <a:t> </a:t>
            </a:r>
          </a:p>
          <a:p>
            <a:r>
              <a:rPr lang="en-US" dirty="0" smtClean="0">
                <a:latin typeface="Cambria"/>
                <a:cs typeface="Cambria"/>
              </a:rPr>
              <a:t>       the </a:t>
            </a:r>
            <a:r>
              <a:rPr lang="en-US" dirty="0">
                <a:latin typeface="Cambria"/>
                <a:cs typeface="Cambria"/>
              </a:rPr>
              <a:t>listed Wood Destroying Organisms is found during inspection, if </a:t>
            </a:r>
            <a:endParaRPr lang="en-US" dirty="0" smtClean="0">
              <a:latin typeface="Cambria"/>
              <a:cs typeface="Cambria"/>
            </a:endParaRPr>
          </a:p>
          <a:p>
            <a:r>
              <a:rPr lang="en-US" dirty="0">
                <a:latin typeface="Cambria"/>
                <a:cs typeface="Cambria"/>
              </a:rPr>
              <a:t> </a:t>
            </a:r>
            <a:r>
              <a:rPr lang="en-US" dirty="0" smtClean="0">
                <a:latin typeface="Cambria"/>
                <a:cs typeface="Cambria"/>
              </a:rPr>
              <a:t>      an </a:t>
            </a:r>
            <a:r>
              <a:rPr lang="en-US" dirty="0">
                <a:latin typeface="Cambria"/>
                <a:cs typeface="Cambria"/>
              </a:rPr>
              <a:t>infestation of one or more of these organisms from which </a:t>
            </a:r>
            <a:endParaRPr lang="en-US" dirty="0" smtClean="0">
              <a:latin typeface="Cambria"/>
              <a:cs typeface="Cambria"/>
            </a:endParaRPr>
          </a:p>
          <a:p>
            <a:r>
              <a:rPr lang="en-US" dirty="0">
                <a:latin typeface="Cambria"/>
                <a:cs typeface="Cambria"/>
              </a:rPr>
              <a:t> </a:t>
            </a:r>
            <a:r>
              <a:rPr lang="en-US" dirty="0" smtClean="0">
                <a:latin typeface="Cambria"/>
                <a:cs typeface="Cambria"/>
              </a:rPr>
              <a:t>      apparent </a:t>
            </a:r>
            <a:r>
              <a:rPr lang="en-US" dirty="0">
                <a:latin typeface="Cambria"/>
                <a:cs typeface="Cambria"/>
              </a:rPr>
              <a:t>freedom was certified is found within 90 days of issuance </a:t>
            </a:r>
            <a:r>
              <a:rPr lang="en-US" dirty="0" smtClean="0">
                <a:latin typeface="Cambria"/>
                <a:cs typeface="Cambria"/>
              </a:rPr>
              <a:t>  </a:t>
            </a:r>
          </a:p>
          <a:p>
            <a:r>
              <a:rPr lang="en-US" dirty="0">
                <a:latin typeface="Cambria"/>
                <a:cs typeface="Cambria"/>
              </a:rPr>
              <a:t> </a:t>
            </a:r>
            <a:r>
              <a:rPr lang="en-US" dirty="0" smtClean="0">
                <a:latin typeface="Cambria"/>
                <a:cs typeface="Cambria"/>
              </a:rPr>
              <a:t>      of </a:t>
            </a:r>
            <a:r>
              <a:rPr lang="en-US" dirty="0">
                <a:latin typeface="Cambria"/>
                <a:cs typeface="Cambria"/>
              </a:rPr>
              <a:t>this report the property shall receive, free of charge, a minimum </a:t>
            </a:r>
            <a:endParaRPr lang="en-US" dirty="0" smtClean="0">
              <a:latin typeface="Cambria"/>
              <a:cs typeface="Cambria"/>
            </a:endParaRPr>
          </a:p>
          <a:p>
            <a:r>
              <a:rPr lang="en-US" dirty="0">
                <a:latin typeface="Cambria"/>
                <a:cs typeface="Cambria"/>
              </a:rPr>
              <a:t> </a:t>
            </a:r>
            <a:r>
              <a:rPr lang="en-US" dirty="0" smtClean="0">
                <a:latin typeface="Cambria"/>
                <a:cs typeface="Cambria"/>
              </a:rPr>
              <a:t>      adequate </a:t>
            </a:r>
            <a:r>
              <a:rPr lang="en-US" dirty="0">
                <a:latin typeface="Cambria"/>
                <a:cs typeface="Cambria"/>
              </a:rPr>
              <a:t>treatment for control of the infestation consistent with </a:t>
            </a:r>
            <a:endParaRPr lang="en-US" dirty="0" smtClean="0">
              <a:latin typeface="Cambria"/>
              <a:cs typeface="Cambria"/>
            </a:endParaRPr>
          </a:p>
          <a:p>
            <a:r>
              <a:rPr lang="en-US" dirty="0">
                <a:latin typeface="Cambria"/>
                <a:cs typeface="Cambria"/>
              </a:rPr>
              <a:t> </a:t>
            </a:r>
            <a:r>
              <a:rPr lang="en-US" dirty="0" smtClean="0">
                <a:latin typeface="Cambria"/>
                <a:cs typeface="Cambria"/>
              </a:rPr>
              <a:t>      Rules </a:t>
            </a:r>
            <a:r>
              <a:rPr lang="en-US" dirty="0">
                <a:latin typeface="Cambria"/>
                <a:cs typeface="Cambria"/>
              </a:rPr>
              <a:t>620-6-.03(1)(a), (b), (c), and (d), of the Georgia Structural Pest </a:t>
            </a:r>
            <a:endParaRPr lang="en-US" dirty="0" smtClean="0">
              <a:latin typeface="Cambria"/>
              <a:cs typeface="Cambria"/>
            </a:endParaRPr>
          </a:p>
          <a:p>
            <a:r>
              <a:rPr lang="en-US" dirty="0">
                <a:latin typeface="Cambria"/>
                <a:cs typeface="Cambria"/>
              </a:rPr>
              <a:t> </a:t>
            </a:r>
            <a:r>
              <a:rPr lang="en-US" dirty="0" smtClean="0">
                <a:latin typeface="Cambria"/>
                <a:cs typeface="Cambria"/>
              </a:rPr>
              <a:t>      Control </a:t>
            </a:r>
            <a:r>
              <a:rPr lang="en-US" dirty="0">
                <a:latin typeface="Cambria"/>
                <a:cs typeface="Cambria"/>
              </a:rPr>
              <a:t>Act. Any condition conducive to infestation as defined in </a:t>
            </a:r>
            <a:endParaRPr lang="en-US" dirty="0" smtClean="0">
              <a:latin typeface="Cambria"/>
              <a:cs typeface="Cambria"/>
            </a:endParaRPr>
          </a:p>
          <a:p>
            <a:r>
              <a:rPr lang="en-US" dirty="0">
                <a:latin typeface="Cambria"/>
                <a:cs typeface="Cambria"/>
              </a:rPr>
              <a:t> </a:t>
            </a:r>
            <a:r>
              <a:rPr lang="en-US" dirty="0" smtClean="0">
                <a:latin typeface="Cambria"/>
                <a:cs typeface="Cambria"/>
              </a:rPr>
              <a:t>      item </a:t>
            </a:r>
            <a:r>
              <a:rPr lang="en-US" dirty="0">
                <a:latin typeface="Cambria"/>
                <a:cs typeface="Cambria"/>
              </a:rPr>
              <a:t>nine (9) below that is known to have existed at the time of </a:t>
            </a:r>
            <a:endParaRPr lang="en-US" dirty="0" smtClean="0">
              <a:latin typeface="Cambria"/>
              <a:cs typeface="Cambria"/>
            </a:endParaRPr>
          </a:p>
          <a:p>
            <a:r>
              <a:rPr lang="en-US" dirty="0">
                <a:latin typeface="Cambria"/>
                <a:cs typeface="Cambria"/>
              </a:rPr>
              <a:t> </a:t>
            </a:r>
            <a:r>
              <a:rPr lang="en-US" dirty="0" smtClean="0">
                <a:latin typeface="Cambria"/>
                <a:cs typeface="Cambria"/>
              </a:rPr>
              <a:t>      inspection </a:t>
            </a:r>
            <a:r>
              <a:rPr lang="en-US" dirty="0">
                <a:latin typeface="Cambria"/>
                <a:cs typeface="Cambria"/>
              </a:rPr>
              <a:t>and was not reported and is found within </a:t>
            </a:r>
            <a:r>
              <a:rPr lang="en-US" b="1" dirty="0" smtClean="0">
                <a:solidFill>
                  <a:srgbClr val="CD060D"/>
                </a:solidFill>
                <a:latin typeface="Cambria"/>
                <a:cs typeface="Cambria"/>
              </a:rPr>
              <a:t>90 days </a:t>
            </a:r>
          </a:p>
          <a:p>
            <a:r>
              <a:rPr lang="en-US" b="1" dirty="0">
                <a:solidFill>
                  <a:srgbClr val="CD060D"/>
                </a:solidFill>
                <a:latin typeface="Cambria"/>
                <a:cs typeface="Cambria"/>
              </a:rPr>
              <a:t> </a:t>
            </a:r>
            <a:r>
              <a:rPr lang="en-US" b="1" dirty="0" smtClean="0">
                <a:solidFill>
                  <a:srgbClr val="CD060D"/>
                </a:solidFill>
                <a:latin typeface="Cambria"/>
                <a:cs typeface="Cambria"/>
              </a:rPr>
              <a:t>      from </a:t>
            </a:r>
            <a:r>
              <a:rPr lang="en-US" b="1" dirty="0">
                <a:solidFill>
                  <a:srgbClr val="CD060D"/>
                </a:solidFill>
                <a:latin typeface="Cambria"/>
                <a:cs typeface="Cambria"/>
              </a:rPr>
              <a:t>the date of the report </a:t>
            </a:r>
            <a:r>
              <a:rPr lang="en-US" dirty="0">
                <a:latin typeface="Cambria"/>
                <a:cs typeface="Cambria"/>
              </a:rPr>
              <a:t>shall be corrected free of charge by the </a:t>
            </a:r>
            <a:endParaRPr lang="en-US" dirty="0" smtClean="0">
              <a:latin typeface="Cambria"/>
              <a:cs typeface="Cambria"/>
            </a:endParaRPr>
          </a:p>
          <a:p>
            <a:r>
              <a:rPr lang="en-US" dirty="0">
                <a:latin typeface="Cambria"/>
                <a:cs typeface="Cambria"/>
              </a:rPr>
              <a:t> </a:t>
            </a:r>
            <a:r>
              <a:rPr lang="en-US" dirty="0" smtClean="0">
                <a:latin typeface="Cambria"/>
                <a:cs typeface="Cambria"/>
              </a:rPr>
              <a:t>      licensee</a:t>
            </a:r>
            <a:r>
              <a:rPr lang="en-US" dirty="0">
                <a:latin typeface="Cambria"/>
                <a:cs typeface="Cambria"/>
              </a:rPr>
              <a:t>. </a:t>
            </a:r>
          </a:p>
        </p:txBody>
      </p:sp>
    </p:spTree>
    <p:extLst>
      <p:ext uri="{BB962C8B-B14F-4D97-AF65-F5344CB8AC3E}">
        <p14:creationId xmlns:p14="http://schemas.microsoft.com/office/powerpoint/2010/main" val="276431575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latin typeface="Cambria"/>
                <a:cs typeface="Cambria"/>
              </a:rPr>
              <a:t>New Ventilation Rules</a:t>
            </a:r>
            <a:endParaRPr lang="en-US" sz="3200" b="1" dirty="0">
              <a:latin typeface="Cambria"/>
              <a:cs typeface="Cambria"/>
            </a:endParaRPr>
          </a:p>
        </p:txBody>
      </p:sp>
      <p:sp>
        <p:nvSpPr>
          <p:cNvPr id="4" name="TextBox 3"/>
          <p:cNvSpPr txBox="1"/>
          <p:nvPr/>
        </p:nvSpPr>
        <p:spPr>
          <a:xfrm>
            <a:off x="2754781" y="2484893"/>
            <a:ext cx="3239474" cy="1938992"/>
          </a:xfrm>
          <a:prstGeom prst="rect">
            <a:avLst/>
          </a:prstGeom>
          <a:noFill/>
        </p:spPr>
        <p:txBody>
          <a:bodyPr wrap="square" rtlCol="0">
            <a:spAutoFit/>
          </a:bodyPr>
          <a:lstStyle/>
          <a:p>
            <a:pPr marL="342900" indent="-342900">
              <a:buFont typeface="Wingdings" charset="2"/>
              <a:buChar char="u"/>
            </a:pPr>
            <a:r>
              <a:rPr lang="en-US" sz="2400" dirty="0" smtClean="0">
                <a:latin typeface="Cambria"/>
                <a:cs typeface="Cambria"/>
              </a:rPr>
              <a:t>  Easier to calculate</a:t>
            </a:r>
          </a:p>
          <a:p>
            <a:pPr marL="285750" indent="-285750">
              <a:buFont typeface="Wingdings" charset="2"/>
              <a:buChar char="u"/>
            </a:pPr>
            <a:endParaRPr lang="en-US" sz="2400" dirty="0">
              <a:latin typeface="Cambria"/>
              <a:cs typeface="Cambria"/>
            </a:endParaRPr>
          </a:p>
          <a:p>
            <a:pPr marL="342900" indent="-342900">
              <a:buFont typeface="Wingdings" charset="2"/>
              <a:buChar char="u"/>
            </a:pPr>
            <a:r>
              <a:rPr lang="en-US" sz="2400" dirty="0">
                <a:latin typeface="Cambria"/>
                <a:cs typeface="Cambria"/>
              </a:rPr>
              <a:t> </a:t>
            </a:r>
            <a:r>
              <a:rPr lang="en-US" sz="2400" dirty="0" smtClean="0">
                <a:latin typeface="Cambria"/>
                <a:cs typeface="Cambria"/>
              </a:rPr>
              <a:t> More flexible…  </a:t>
            </a:r>
          </a:p>
          <a:p>
            <a:r>
              <a:rPr lang="en-US" sz="2400" dirty="0">
                <a:latin typeface="Cambria"/>
                <a:cs typeface="Cambria"/>
              </a:rPr>
              <a:t> </a:t>
            </a:r>
            <a:r>
              <a:rPr lang="en-US" sz="2400" dirty="0" smtClean="0">
                <a:latin typeface="Cambria"/>
                <a:cs typeface="Cambria"/>
              </a:rPr>
              <a:t>      both for the PMP </a:t>
            </a:r>
          </a:p>
          <a:p>
            <a:r>
              <a:rPr lang="en-US" sz="2400" dirty="0" smtClean="0">
                <a:latin typeface="Cambria"/>
                <a:cs typeface="Cambria"/>
              </a:rPr>
              <a:t>       and the customer</a:t>
            </a:r>
          </a:p>
        </p:txBody>
      </p:sp>
      <p:sp>
        <p:nvSpPr>
          <p:cNvPr id="3" name="TextBox 2"/>
          <p:cNvSpPr txBox="1"/>
          <p:nvPr/>
        </p:nvSpPr>
        <p:spPr>
          <a:xfrm>
            <a:off x="8779933" y="6654800"/>
            <a:ext cx="558800" cy="215444"/>
          </a:xfrm>
          <a:prstGeom prst="rect">
            <a:avLst/>
          </a:prstGeom>
          <a:noFill/>
        </p:spPr>
        <p:txBody>
          <a:bodyPr wrap="square" rtlCol="0">
            <a:spAutoFit/>
          </a:bodyPr>
          <a:lstStyle/>
          <a:p>
            <a:r>
              <a:rPr lang="en-US" sz="800" dirty="0" smtClean="0"/>
              <a:t>    145</a:t>
            </a:r>
            <a:endParaRPr lang="en-US" sz="800" dirty="0"/>
          </a:p>
        </p:txBody>
      </p:sp>
    </p:spTree>
    <p:extLst>
      <p:ext uri="{BB962C8B-B14F-4D97-AF65-F5344CB8AC3E}">
        <p14:creationId xmlns:p14="http://schemas.microsoft.com/office/powerpoint/2010/main" val="121808900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559889"/>
          </a:xfrm>
        </p:spPr>
        <p:txBody>
          <a:bodyPr>
            <a:normAutofit/>
          </a:bodyPr>
          <a:lstStyle/>
          <a:p>
            <a:r>
              <a:rPr lang="en-US" sz="3200" b="1" dirty="0" smtClean="0">
                <a:latin typeface="Cambria"/>
                <a:cs typeface="Cambria"/>
              </a:rPr>
              <a:t>Could the new ventilation rules </a:t>
            </a:r>
            <a:br>
              <a:rPr lang="en-US" sz="3200" b="1" dirty="0" smtClean="0">
                <a:latin typeface="Cambria"/>
                <a:cs typeface="Cambria"/>
              </a:rPr>
            </a:br>
            <a:r>
              <a:rPr lang="en-US" sz="3200" b="1" dirty="0" smtClean="0">
                <a:latin typeface="Cambria"/>
                <a:cs typeface="Cambria"/>
              </a:rPr>
              <a:t>ever be more difficult than we</a:t>
            </a:r>
            <a:br>
              <a:rPr lang="en-US" sz="3200" b="1" dirty="0" smtClean="0">
                <a:latin typeface="Cambria"/>
                <a:cs typeface="Cambria"/>
              </a:rPr>
            </a:br>
            <a:r>
              <a:rPr lang="en-US" sz="3200" b="1" dirty="0" smtClean="0">
                <a:latin typeface="Cambria"/>
                <a:cs typeface="Cambria"/>
              </a:rPr>
              <a:t>have discussed?</a:t>
            </a:r>
            <a:endParaRPr lang="en-US" sz="3200" b="1" dirty="0">
              <a:latin typeface="Cambria"/>
              <a:cs typeface="Cambria"/>
            </a:endParaRPr>
          </a:p>
        </p:txBody>
      </p:sp>
      <p:sp>
        <p:nvSpPr>
          <p:cNvPr id="3" name="Content Placeholder 2"/>
          <p:cNvSpPr>
            <a:spLocks noGrp="1"/>
          </p:cNvSpPr>
          <p:nvPr>
            <p:ph idx="1"/>
          </p:nvPr>
        </p:nvSpPr>
        <p:spPr>
          <a:xfrm>
            <a:off x="1128908" y="2012458"/>
            <a:ext cx="7508809" cy="3905097"/>
          </a:xfrm>
        </p:spPr>
        <p:txBody>
          <a:bodyPr>
            <a:normAutofit/>
          </a:bodyPr>
          <a:lstStyle/>
          <a:p>
            <a:pPr marL="0" indent="0">
              <a:buNone/>
            </a:pPr>
            <a:r>
              <a:rPr lang="en-US" sz="2400" b="1" dirty="0" smtClean="0">
                <a:latin typeface="Cambria"/>
                <a:cs typeface="Cambria"/>
              </a:rPr>
              <a:t>  What </a:t>
            </a:r>
            <a:r>
              <a:rPr lang="en-US" sz="2400" b="1" dirty="0">
                <a:latin typeface="Cambria"/>
                <a:cs typeface="Cambria"/>
              </a:rPr>
              <a:t>do you do when </a:t>
            </a:r>
            <a:r>
              <a:rPr lang="en-US" sz="2400" b="1" dirty="0" smtClean="0">
                <a:latin typeface="Cambria"/>
                <a:cs typeface="Cambria"/>
              </a:rPr>
              <a:t>there are round </a:t>
            </a:r>
            <a:r>
              <a:rPr lang="en-US" sz="2400" b="1" dirty="0">
                <a:latin typeface="Cambria"/>
                <a:cs typeface="Cambria"/>
              </a:rPr>
              <a:t>vents?</a:t>
            </a:r>
            <a:endParaRPr lang="en-US" sz="2400" dirty="0"/>
          </a:p>
        </p:txBody>
      </p:sp>
      <p:pic>
        <p:nvPicPr>
          <p:cNvPr id="4" name="Content Placeholder 4"/>
          <p:cNvPicPr>
            <a:picLocks noChangeAspect="1"/>
          </p:cNvPicPr>
          <p:nvPr/>
        </p:nvPicPr>
        <p:blipFill>
          <a:blip r:embed="rId2"/>
          <a:srcRect l="-41874" r="-41874"/>
          <a:stretch>
            <a:fillRect/>
          </a:stretch>
        </p:blipFill>
        <p:spPr>
          <a:xfrm>
            <a:off x="1177991" y="2870058"/>
            <a:ext cx="6166045" cy="3391087"/>
          </a:xfrm>
          <a:prstGeom prst="rect">
            <a:avLst/>
          </a:prstGeom>
        </p:spPr>
      </p:pic>
    </p:spTree>
    <p:extLst>
      <p:ext uri="{BB962C8B-B14F-4D97-AF65-F5344CB8AC3E}">
        <p14:creationId xmlns:p14="http://schemas.microsoft.com/office/powerpoint/2010/main" val="33277735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25824"/>
            <a:ext cx="8229600" cy="791813"/>
          </a:xfrm>
        </p:spPr>
        <p:txBody>
          <a:bodyPr>
            <a:normAutofit fontScale="90000"/>
          </a:bodyPr>
          <a:lstStyle/>
          <a:p>
            <a:r>
              <a:rPr lang="en-US" sz="2700" b="1" dirty="0">
                <a:latin typeface="Cambria"/>
                <a:cs typeface="Cambria"/>
              </a:rPr>
              <a:t>Do you remember your grade school math?   </a:t>
            </a:r>
            <a:r>
              <a:rPr lang="en-US" dirty="0">
                <a:latin typeface="Cambria"/>
                <a:cs typeface="Cambria"/>
              </a:rPr>
              <a:t/>
            </a:r>
            <a:br>
              <a:rPr lang="en-US" dirty="0">
                <a:latin typeface="Cambria"/>
                <a:cs typeface="Cambria"/>
              </a:rPr>
            </a:br>
            <a:endParaRPr lang="en-US" dirty="0"/>
          </a:p>
        </p:txBody>
      </p:sp>
      <p:pic>
        <p:nvPicPr>
          <p:cNvPr id="16" name="Content Placeholder 15"/>
          <p:cNvPicPr>
            <a:picLocks noGrp="1" noChangeAspect="1"/>
          </p:cNvPicPr>
          <p:nvPr>
            <p:ph idx="1"/>
          </p:nvPr>
        </p:nvPicPr>
        <p:blipFill>
          <a:blip r:embed="rId2"/>
          <a:srcRect l="-33316" r="-33316"/>
          <a:stretch>
            <a:fillRect/>
          </a:stretch>
        </p:blipFill>
        <p:spPr>
          <a:xfrm>
            <a:off x="7533567" y="1515953"/>
            <a:ext cx="369773" cy="199719"/>
          </a:xfrm>
        </p:spPr>
      </p:pic>
      <p:pic>
        <p:nvPicPr>
          <p:cNvPr id="5" name="Content Placeholder 4"/>
          <p:cNvPicPr>
            <a:picLocks noChangeAspect="1"/>
          </p:cNvPicPr>
          <p:nvPr/>
        </p:nvPicPr>
        <p:blipFill>
          <a:blip r:embed="rId3"/>
          <a:srcRect l="-41874" r="-41874"/>
          <a:stretch>
            <a:fillRect/>
          </a:stretch>
        </p:blipFill>
        <p:spPr>
          <a:xfrm>
            <a:off x="-932575" y="1176489"/>
            <a:ext cx="6166045" cy="3391087"/>
          </a:xfrm>
          <a:prstGeom prst="rect">
            <a:avLst/>
          </a:prstGeom>
        </p:spPr>
      </p:pic>
      <p:sp>
        <p:nvSpPr>
          <p:cNvPr id="10" name="Oval 9"/>
          <p:cNvSpPr/>
          <p:nvPr/>
        </p:nvSpPr>
        <p:spPr>
          <a:xfrm>
            <a:off x="2245545" y="1417637"/>
            <a:ext cx="1386592" cy="1349818"/>
          </a:xfrm>
          <a:prstGeom prst="ellipse">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Arrow Connector 11"/>
          <p:cNvCxnSpPr/>
          <p:nvPr/>
        </p:nvCxnSpPr>
        <p:spPr>
          <a:xfrm>
            <a:off x="2926570" y="2109638"/>
            <a:ext cx="705567" cy="0"/>
          </a:xfrm>
          <a:prstGeom prst="straightConnector1">
            <a:avLst/>
          </a:prstGeom>
          <a:ln>
            <a:solidFill>
              <a:srgbClr val="CD060D"/>
            </a:solidFill>
            <a:tailEnd type="arrow"/>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3092224" y="1768796"/>
            <a:ext cx="490830" cy="369332"/>
          </a:xfrm>
          <a:prstGeom prst="rect">
            <a:avLst/>
          </a:prstGeom>
          <a:noFill/>
        </p:spPr>
        <p:txBody>
          <a:bodyPr wrap="square" rtlCol="0">
            <a:spAutoFit/>
          </a:bodyPr>
          <a:lstStyle/>
          <a:p>
            <a:r>
              <a:rPr lang="en-US" b="1" dirty="0" smtClean="0">
                <a:latin typeface="Cambria"/>
                <a:cs typeface="Cambria"/>
              </a:rPr>
              <a:t>r</a:t>
            </a:r>
            <a:endParaRPr lang="en-US" b="1" dirty="0">
              <a:latin typeface="Cambria"/>
              <a:cs typeface="Cambria"/>
            </a:endParaRPr>
          </a:p>
        </p:txBody>
      </p:sp>
      <p:sp>
        <p:nvSpPr>
          <p:cNvPr id="15" name="TextBox 14"/>
          <p:cNvSpPr txBox="1"/>
          <p:nvPr/>
        </p:nvSpPr>
        <p:spPr>
          <a:xfrm>
            <a:off x="5646193" y="1399464"/>
            <a:ext cx="3245610" cy="369332"/>
          </a:xfrm>
          <a:prstGeom prst="rect">
            <a:avLst/>
          </a:prstGeom>
          <a:noFill/>
        </p:spPr>
        <p:txBody>
          <a:bodyPr wrap="square" rtlCol="0">
            <a:spAutoFit/>
          </a:bodyPr>
          <a:lstStyle/>
          <a:p>
            <a:r>
              <a:rPr lang="en-US" b="1" dirty="0" smtClean="0">
                <a:latin typeface="Cambria"/>
                <a:cs typeface="Cambria"/>
              </a:rPr>
              <a:t>Area of a circle =       r</a:t>
            </a:r>
            <a:endParaRPr lang="en-US" b="1" dirty="0">
              <a:latin typeface="Cambria"/>
              <a:cs typeface="Cambria"/>
            </a:endParaRPr>
          </a:p>
        </p:txBody>
      </p:sp>
      <p:sp>
        <p:nvSpPr>
          <p:cNvPr id="17" name="TextBox 16"/>
          <p:cNvSpPr txBox="1"/>
          <p:nvPr/>
        </p:nvSpPr>
        <p:spPr>
          <a:xfrm>
            <a:off x="7861378" y="1399464"/>
            <a:ext cx="398799" cy="276999"/>
          </a:xfrm>
          <a:prstGeom prst="rect">
            <a:avLst/>
          </a:prstGeom>
          <a:noFill/>
        </p:spPr>
        <p:txBody>
          <a:bodyPr wrap="square" rtlCol="0">
            <a:spAutoFit/>
          </a:bodyPr>
          <a:lstStyle/>
          <a:p>
            <a:r>
              <a:rPr lang="en-US" sz="1200" b="1" dirty="0" smtClean="0">
                <a:latin typeface="Cambria"/>
                <a:cs typeface="Cambria"/>
              </a:rPr>
              <a:t>2</a:t>
            </a:r>
            <a:endParaRPr lang="en-US" sz="1200" b="1" dirty="0">
              <a:latin typeface="Cambria"/>
              <a:cs typeface="Cambria"/>
            </a:endParaRPr>
          </a:p>
        </p:txBody>
      </p:sp>
      <p:sp>
        <p:nvSpPr>
          <p:cNvPr id="20" name="TextBox 19"/>
          <p:cNvSpPr txBox="1"/>
          <p:nvPr/>
        </p:nvSpPr>
        <p:spPr>
          <a:xfrm>
            <a:off x="3840742" y="1924972"/>
            <a:ext cx="2073753" cy="369332"/>
          </a:xfrm>
          <a:prstGeom prst="rect">
            <a:avLst/>
          </a:prstGeom>
          <a:noFill/>
        </p:spPr>
        <p:txBody>
          <a:bodyPr wrap="square" rtlCol="0">
            <a:spAutoFit/>
          </a:bodyPr>
          <a:lstStyle/>
          <a:p>
            <a:r>
              <a:rPr lang="en-US" b="1" dirty="0" smtClean="0">
                <a:solidFill>
                  <a:srgbClr val="000000"/>
                </a:solidFill>
                <a:latin typeface="Cambria"/>
                <a:cs typeface="Cambria"/>
              </a:rPr>
              <a:t>radius = 3”</a:t>
            </a:r>
            <a:endParaRPr lang="en-US" b="1" dirty="0">
              <a:solidFill>
                <a:srgbClr val="000000"/>
              </a:solidFill>
              <a:latin typeface="Cambria"/>
              <a:cs typeface="Cambria"/>
            </a:endParaRPr>
          </a:p>
        </p:txBody>
      </p:sp>
      <p:sp>
        <p:nvSpPr>
          <p:cNvPr id="21" name="TextBox 20"/>
          <p:cNvSpPr txBox="1"/>
          <p:nvPr/>
        </p:nvSpPr>
        <p:spPr>
          <a:xfrm>
            <a:off x="1167146" y="3461481"/>
            <a:ext cx="8686800" cy="2985433"/>
          </a:xfrm>
          <a:prstGeom prst="rect">
            <a:avLst/>
          </a:prstGeom>
          <a:noFill/>
        </p:spPr>
        <p:txBody>
          <a:bodyPr wrap="square" rtlCol="0">
            <a:spAutoFit/>
          </a:bodyPr>
          <a:lstStyle/>
          <a:p>
            <a:r>
              <a:rPr lang="en-US" b="1" dirty="0" smtClean="0">
                <a:latin typeface="Cambria"/>
                <a:cs typeface="Cambria"/>
              </a:rPr>
              <a:t>                                                The area of ventilation</a:t>
            </a:r>
          </a:p>
          <a:p>
            <a:r>
              <a:rPr lang="en-US" b="1" dirty="0">
                <a:latin typeface="Cambria"/>
                <a:cs typeface="Cambria"/>
              </a:rPr>
              <a:t> </a:t>
            </a:r>
            <a:r>
              <a:rPr lang="en-US" b="1" dirty="0" smtClean="0">
                <a:latin typeface="Cambria"/>
                <a:cs typeface="Cambria"/>
              </a:rPr>
              <a:t>                                                 of this round vent  = 3.142 x 9 sq. in. = 28.3 sq. in.</a:t>
            </a:r>
          </a:p>
          <a:p>
            <a:endParaRPr lang="en-US" b="1" dirty="0" smtClean="0">
              <a:latin typeface="Cambria"/>
              <a:cs typeface="Cambria"/>
            </a:endParaRPr>
          </a:p>
          <a:p>
            <a:r>
              <a:rPr lang="en-US" b="1" dirty="0" smtClean="0">
                <a:latin typeface="Cambria"/>
                <a:cs typeface="Cambria"/>
              </a:rPr>
              <a:t>                                                                1 sq. ft. of ventilation has 144 sq. in.</a:t>
            </a:r>
          </a:p>
          <a:p>
            <a:r>
              <a:rPr lang="en-US" b="1" dirty="0" smtClean="0">
                <a:latin typeface="Cambria"/>
                <a:cs typeface="Cambria"/>
              </a:rPr>
              <a:t> </a:t>
            </a:r>
          </a:p>
          <a:p>
            <a:endParaRPr lang="en-US" b="1" dirty="0">
              <a:latin typeface="Cambria"/>
              <a:cs typeface="Cambria"/>
            </a:endParaRPr>
          </a:p>
          <a:p>
            <a:endParaRPr lang="en-US" b="1" dirty="0" smtClean="0">
              <a:latin typeface="Cambria"/>
              <a:cs typeface="Cambria"/>
            </a:endParaRPr>
          </a:p>
          <a:p>
            <a:endParaRPr lang="en-US" b="1" dirty="0">
              <a:latin typeface="Cambria"/>
              <a:cs typeface="Cambria"/>
            </a:endParaRPr>
          </a:p>
          <a:p>
            <a:endParaRPr lang="en-US" b="1" dirty="0" smtClean="0">
              <a:latin typeface="Cambria"/>
              <a:cs typeface="Cambria"/>
            </a:endParaRPr>
          </a:p>
          <a:p>
            <a:endParaRPr lang="en-US" sz="800" b="1" dirty="0">
              <a:latin typeface="Cambria"/>
              <a:cs typeface="Cambria"/>
            </a:endParaRPr>
          </a:p>
          <a:p>
            <a:r>
              <a:rPr lang="en-US" b="1" dirty="0" smtClean="0">
                <a:latin typeface="Cambria"/>
                <a:cs typeface="Cambria"/>
              </a:rPr>
              <a:t>                It would take 5.28 of these vents to provide 1 sq. ft. of ventilation.</a:t>
            </a:r>
            <a:endParaRPr lang="en-US" b="1" dirty="0">
              <a:latin typeface="Cambria"/>
              <a:cs typeface="Cambria"/>
            </a:endParaRPr>
          </a:p>
        </p:txBody>
      </p:sp>
      <p:sp>
        <p:nvSpPr>
          <p:cNvPr id="22" name="TextBox 21"/>
          <p:cNvSpPr txBox="1"/>
          <p:nvPr/>
        </p:nvSpPr>
        <p:spPr>
          <a:xfrm>
            <a:off x="5779517" y="2048482"/>
            <a:ext cx="2392794" cy="369332"/>
          </a:xfrm>
          <a:prstGeom prst="rect">
            <a:avLst/>
          </a:prstGeom>
          <a:noFill/>
        </p:spPr>
        <p:txBody>
          <a:bodyPr wrap="square" rtlCol="0">
            <a:spAutoFit/>
          </a:bodyPr>
          <a:lstStyle/>
          <a:p>
            <a:r>
              <a:rPr lang="en-US" b="1" dirty="0" smtClean="0">
                <a:latin typeface="Cambria"/>
                <a:cs typeface="Cambria"/>
              </a:rPr>
              <a:t>               = 3.142</a:t>
            </a:r>
            <a:endParaRPr lang="en-US" b="1" dirty="0">
              <a:latin typeface="Cambria"/>
              <a:cs typeface="Cambria"/>
            </a:endParaRPr>
          </a:p>
        </p:txBody>
      </p:sp>
      <p:pic>
        <p:nvPicPr>
          <p:cNvPr id="23" name="Content Placeholder 15"/>
          <p:cNvPicPr>
            <a:picLocks noChangeAspect="1"/>
          </p:cNvPicPr>
          <p:nvPr/>
        </p:nvPicPr>
        <p:blipFill>
          <a:blip r:embed="rId2"/>
          <a:srcRect l="-33316" r="-33316"/>
          <a:stretch>
            <a:fillRect/>
          </a:stretch>
        </p:blipFill>
        <p:spPr>
          <a:xfrm>
            <a:off x="6294888" y="2138128"/>
            <a:ext cx="369773" cy="199719"/>
          </a:xfrm>
          <a:prstGeom prst="rect">
            <a:avLst/>
          </a:prstGeom>
        </p:spPr>
      </p:pic>
      <p:sp>
        <p:nvSpPr>
          <p:cNvPr id="24" name="TextBox 23"/>
          <p:cNvSpPr txBox="1"/>
          <p:nvPr/>
        </p:nvSpPr>
        <p:spPr>
          <a:xfrm>
            <a:off x="5455011" y="2582789"/>
            <a:ext cx="2908166" cy="369332"/>
          </a:xfrm>
          <a:prstGeom prst="rect">
            <a:avLst/>
          </a:prstGeom>
          <a:noFill/>
        </p:spPr>
        <p:txBody>
          <a:bodyPr wrap="square" rtlCol="0">
            <a:spAutoFit/>
          </a:bodyPr>
          <a:lstStyle/>
          <a:p>
            <a:r>
              <a:rPr lang="en-US" b="1" dirty="0" smtClean="0">
                <a:latin typeface="Cambria"/>
                <a:cs typeface="Cambria"/>
              </a:rPr>
              <a:t>      r    = 3” x 3” = 9 sq. in. </a:t>
            </a:r>
            <a:endParaRPr lang="en-US" b="1" dirty="0">
              <a:latin typeface="Cambria"/>
              <a:cs typeface="Cambria"/>
            </a:endParaRPr>
          </a:p>
        </p:txBody>
      </p:sp>
      <p:sp>
        <p:nvSpPr>
          <p:cNvPr id="25" name="TextBox 24"/>
          <p:cNvSpPr txBox="1"/>
          <p:nvPr/>
        </p:nvSpPr>
        <p:spPr>
          <a:xfrm>
            <a:off x="6294888" y="4810263"/>
            <a:ext cx="614206" cy="276999"/>
          </a:xfrm>
          <a:prstGeom prst="rect">
            <a:avLst/>
          </a:prstGeom>
          <a:noFill/>
        </p:spPr>
        <p:txBody>
          <a:bodyPr wrap="square" rtlCol="0">
            <a:spAutoFit/>
          </a:bodyPr>
          <a:lstStyle/>
          <a:p>
            <a:r>
              <a:rPr lang="en-US" sz="1200" b="1" dirty="0" smtClean="0">
                <a:latin typeface="Cambria"/>
                <a:cs typeface="Cambria"/>
              </a:rPr>
              <a:t>     </a:t>
            </a:r>
            <a:endParaRPr lang="en-US" sz="1200" b="1" dirty="0">
              <a:latin typeface="Cambria"/>
              <a:cs typeface="Cambria"/>
            </a:endParaRPr>
          </a:p>
        </p:txBody>
      </p:sp>
      <p:sp>
        <p:nvSpPr>
          <p:cNvPr id="27" name="TextBox 26"/>
          <p:cNvSpPr txBox="1"/>
          <p:nvPr/>
        </p:nvSpPr>
        <p:spPr>
          <a:xfrm>
            <a:off x="5859277" y="2588925"/>
            <a:ext cx="454018" cy="276999"/>
          </a:xfrm>
          <a:prstGeom prst="rect">
            <a:avLst/>
          </a:prstGeom>
          <a:noFill/>
        </p:spPr>
        <p:txBody>
          <a:bodyPr wrap="square" rtlCol="0">
            <a:spAutoFit/>
          </a:bodyPr>
          <a:lstStyle/>
          <a:p>
            <a:r>
              <a:rPr lang="en-US" sz="1200" b="1" dirty="0" smtClean="0">
                <a:latin typeface="Cambria"/>
                <a:cs typeface="Cambria"/>
              </a:rPr>
              <a:t> 2</a:t>
            </a:r>
            <a:endParaRPr lang="en-US" sz="1200" b="1" dirty="0">
              <a:latin typeface="Cambria"/>
              <a:cs typeface="Cambria"/>
            </a:endParaRPr>
          </a:p>
        </p:txBody>
      </p:sp>
      <p:sp>
        <p:nvSpPr>
          <p:cNvPr id="28" name="TextBox 27"/>
          <p:cNvSpPr txBox="1"/>
          <p:nvPr/>
        </p:nvSpPr>
        <p:spPr>
          <a:xfrm>
            <a:off x="5288689" y="5093397"/>
            <a:ext cx="2883622" cy="646331"/>
          </a:xfrm>
          <a:prstGeom prst="rect">
            <a:avLst/>
          </a:prstGeom>
          <a:noFill/>
        </p:spPr>
        <p:txBody>
          <a:bodyPr wrap="square" rtlCol="0">
            <a:spAutoFit/>
          </a:bodyPr>
          <a:lstStyle/>
          <a:p>
            <a:r>
              <a:rPr lang="en-US" b="1" dirty="0" smtClean="0">
                <a:latin typeface="Cambria"/>
                <a:cs typeface="Cambria"/>
              </a:rPr>
              <a:t>28.3 sq. in   144 sq. in.</a:t>
            </a:r>
          </a:p>
          <a:p>
            <a:r>
              <a:rPr lang="en-US" b="1" dirty="0">
                <a:latin typeface="Cambria"/>
                <a:cs typeface="Cambria"/>
              </a:rPr>
              <a:t> </a:t>
            </a:r>
            <a:r>
              <a:rPr lang="en-US" b="1" dirty="0" smtClean="0">
                <a:latin typeface="Cambria"/>
                <a:cs typeface="Cambria"/>
              </a:rPr>
              <a:t>per vent    </a:t>
            </a:r>
            <a:endParaRPr lang="en-US" b="1" dirty="0">
              <a:latin typeface="Cambria"/>
              <a:cs typeface="Cambria"/>
            </a:endParaRPr>
          </a:p>
        </p:txBody>
      </p:sp>
      <p:cxnSp>
        <p:nvCxnSpPr>
          <p:cNvPr id="30" name="Straight Connector 29"/>
          <p:cNvCxnSpPr/>
          <p:nvPr/>
        </p:nvCxnSpPr>
        <p:spPr>
          <a:xfrm>
            <a:off x="6528032" y="5173460"/>
            <a:ext cx="1153449" cy="613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6540303" y="5184532"/>
            <a:ext cx="0" cy="227015"/>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6772566" y="4810263"/>
            <a:ext cx="1822204" cy="369332"/>
          </a:xfrm>
          <a:prstGeom prst="rect">
            <a:avLst/>
          </a:prstGeom>
          <a:noFill/>
        </p:spPr>
        <p:txBody>
          <a:bodyPr wrap="square" rtlCol="0">
            <a:spAutoFit/>
          </a:bodyPr>
          <a:lstStyle/>
          <a:p>
            <a:r>
              <a:rPr lang="en-US" b="1" dirty="0" smtClean="0">
                <a:latin typeface="Cambria"/>
                <a:cs typeface="Cambria"/>
              </a:rPr>
              <a:t>5.28 vents</a:t>
            </a:r>
            <a:endParaRPr lang="en-US" b="1" dirty="0">
              <a:latin typeface="Cambria"/>
              <a:cs typeface="Cambria"/>
            </a:endParaRPr>
          </a:p>
        </p:txBody>
      </p:sp>
    </p:spTree>
    <p:extLst>
      <p:ext uri="{BB962C8B-B14F-4D97-AF65-F5344CB8AC3E}">
        <p14:creationId xmlns:p14="http://schemas.microsoft.com/office/powerpoint/2010/main" val="17610026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1">
                                            <p:txEl>
                                              <p:pRg st="1" end="1"/>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21">
                                            <p:txEl>
                                              <p:pRg st="3" end="3"/>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28">
                                            <p:txEl>
                                              <p:pRg st="0" end="0"/>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28">
                                            <p:txEl>
                                              <p:pRg st="1" end="1"/>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32"/>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30"/>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33">
                                            <p:txEl>
                                              <p:pRg st="0" end="0"/>
                                            </p:txEl>
                                          </p:spTgt>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21">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2" grpId="0"/>
      <p:bldP spid="24" grpId="0" build="allAtOnce"/>
      <p:bldP spid="27"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75280"/>
            <a:ext cx="8229600" cy="1143000"/>
          </a:xfrm>
        </p:spPr>
        <p:txBody>
          <a:bodyPr>
            <a:normAutofit/>
          </a:bodyPr>
          <a:lstStyle/>
          <a:p>
            <a:r>
              <a:rPr lang="en-US" sz="2800" b="1" dirty="0" smtClean="0">
                <a:latin typeface="Cambria"/>
                <a:cs typeface="Cambria"/>
              </a:rPr>
              <a:t>So…what </a:t>
            </a:r>
            <a:r>
              <a:rPr lang="en-US" sz="2800" b="1" dirty="0">
                <a:latin typeface="Cambria"/>
                <a:cs typeface="Cambria"/>
              </a:rPr>
              <a:t>do you do when there are round vents?</a:t>
            </a:r>
            <a:br>
              <a:rPr lang="en-US" sz="2800" b="1" dirty="0">
                <a:latin typeface="Cambria"/>
                <a:cs typeface="Cambria"/>
              </a:rPr>
            </a:br>
            <a:endParaRPr lang="en-US" sz="2800" b="1" dirty="0">
              <a:latin typeface="Cambria"/>
              <a:cs typeface="Cambria"/>
            </a:endParaRPr>
          </a:p>
        </p:txBody>
      </p:sp>
      <p:sp>
        <p:nvSpPr>
          <p:cNvPr id="4" name="TextBox 3"/>
          <p:cNvSpPr txBox="1"/>
          <p:nvPr/>
        </p:nvSpPr>
        <p:spPr>
          <a:xfrm>
            <a:off x="1320799" y="2681231"/>
            <a:ext cx="6741073" cy="707886"/>
          </a:xfrm>
          <a:prstGeom prst="rect">
            <a:avLst/>
          </a:prstGeom>
          <a:noFill/>
        </p:spPr>
        <p:txBody>
          <a:bodyPr wrap="square" rtlCol="0">
            <a:spAutoFit/>
          </a:bodyPr>
          <a:lstStyle/>
          <a:p>
            <a:r>
              <a:rPr lang="en-US" sz="2000" dirty="0" smtClean="0">
                <a:latin typeface="Cambria"/>
                <a:cs typeface="Cambria"/>
              </a:rPr>
              <a:t>In 43 years in the pest control industry, I’ve only seen one house that had round vents….</a:t>
            </a:r>
            <a:endParaRPr lang="en-US" sz="2000" dirty="0">
              <a:latin typeface="Cambria"/>
              <a:cs typeface="Cambria"/>
            </a:endParaRPr>
          </a:p>
        </p:txBody>
      </p:sp>
      <p:sp>
        <p:nvSpPr>
          <p:cNvPr id="5" name="TextBox 4"/>
          <p:cNvSpPr txBox="1"/>
          <p:nvPr/>
        </p:nvSpPr>
        <p:spPr>
          <a:xfrm>
            <a:off x="1320799" y="3795924"/>
            <a:ext cx="6741074" cy="707886"/>
          </a:xfrm>
          <a:prstGeom prst="rect">
            <a:avLst/>
          </a:prstGeom>
          <a:noFill/>
        </p:spPr>
        <p:txBody>
          <a:bodyPr wrap="square" rtlCol="0">
            <a:spAutoFit/>
          </a:bodyPr>
          <a:lstStyle/>
          <a:p>
            <a:r>
              <a:rPr lang="en-US" sz="2000" dirty="0" smtClean="0">
                <a:latin typeface="Cambria"/>
                <a:cs typeface="Cambria"/>
              </a:rPr>
              <a:t>If you can’t determine the square footage of a round vent, I’d just walk away and give that account to my competitor.</a:t>
            </a:r>
            <a:endParaRPr lang="en-US" sz="2000" dirty="0">
              <a:latin typeface="Cambria"/>
              <a:cs typeface="Cambria"/>
            </a:endParaRPr>
          </a:p>
        </p:txBody>
      </p:sp>
      <p:sp>
        <p:nvSpPr>
          <p:cNvPr id="6" name="TextBox 5"/>
          <p:cNvSpPr txBox="1"/>
          <p:nvPr/>
        </p:nvSpPr>
        <p:spPr>
          <a:xfrm>
            <a:off x="1320799" y="4679441"/>
            <a:ext cx="6741074" cy="707886"/>
          </a:xfrm>
          <a:prstGeom prst="rect">
            <a:avLst/>
          </a:prstGeom>
          <a:noFill/>
        </p:spPr>
        <p:txBody>
          <a:bodyPr wrap="square" rtlCol="0">
            <a:spAutoFit/>
          </a:bodyPr>
          <a:lstStyle/>
          <a:p>
            <a:r>
              <a:rPr lang="en-US" sz="2000" dirty="0" smtClean="0">
                <a:latin typeface="Cambria"/>
                <a:cs typeface="Cambria"/>
              </a:rPr>
              <a:t>As I said, the new Rules on ventilation are easier and more flexible than the old Rules.</a:t>
            </a:r>
            <a:endParaRPr lang="en-US" sz="2000" dirty="0">
              <a:latin typeface="Cambria"/>
              <a:cs typeface="Cambria"/>
            </a:endParaRPr>
          </a:p>
        </p:txBody>
      </p:sp>
    </p:spTree>
    <p:extLst>
      <p:ext uri="{BB962C8B-B14F-4D97-AF65-F5344CB8AC3E}">
        <p14:creationId xmlns:p14="http://schemas.microsoft.com/office/powerpoint/2010/main" val="956506728"/>
      </p:ext>
    </p:extLst>
  </p:cSld>
  <p:clrMapOvr>
    <a:masterClrMapping/>
  </p:clrMapOvr>
  <p:timing>
    <p:tnLst>
      <p:par>
        <p:cTn xmlns:p14="http://schemas.microsoft.com/office/powerpoint/2010/mai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42962"/>
          </a:xfrm>
        </p:spPr>
        <p:txBody>
          <a:bodyPr>
            <a:normAutofit/>
          </a:bodyPr>
          <a:lstStyle/>
          <a:p>
            <a:r>
              <a:rPr lang="en-US" sz="4000" b="1" dirty="0" smtClean="0">
                <a:latin typeface="Cambria"/>
                <a:cs typeface="Cambria"/>
              </a:rPr>
              <a:t>So…that’s all folks!</a:t>
            </a:r>
            <a:endParaRPr lang="en-US" sz="4000" b="1" dirty="0">
              <a:latin typeface="Cambria"/>
              <a:cs typeface="Cambria"/>
            </a:endParaRPr>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2370666" y="1236133"/>
            <a:ext cx="4567767" cy="3654214"/>
          </a:xfrm>
          <a:prstGeom prst="rect">
            <a:avLst/>
          </a:prstGeom>
        </p:spPr>
      </p:pic>
      <p:sp>
        <p:nvSpPr>
          <p:cNvPr id="5" name="TextBox 4"/>
          <p:cNvSpPr txBox="1"/>
          <p:nvPr/>
        </p:nvSpPr>
        <p:spPr>
          <a:xfrm>
            <a:off x="0" y="5080000"/>
            <a:ext cx="9143999" cy="1323439"/>
          </a:xfrm>
          <a:prstGeom prst="rect">
            <a:avLst/>
          </a:prstGeom>
          <a:noFill/>
        </p:spPr>
        <p:txBody>
          <a:bodyPr wrap="square" rtlCol="0">
            <a:spAutoFit/>
          </a:bodyPr>
          <a:lstStyle/>
          <a:p>
            <a:pPr algn="ctr"/>
            <a:r>
              <a:rPr lang="en-US" sz="2000" b="1" dirty="0" smtClean="0">
                <a:latin typeface="Cambria"/>
                <a:cs typeface="Cambria"/>
              </a:rPr>
              <a:t>I hope the information that I have provided you has given you a better understanding of the new RULES governing VENTILATION.</a:t>
            </a:r>
          </a:p>
          <a:p>
            <a:endParaRPr lang="en-US" sz="2000" b="1" dirty="0">
              <a:latin typeface="Cambria"/>
              <a:cs typeface="Cambria"/>
            </a:endParaRPr>
          </a:p>
          <a:p>
            <a:pPr algn="ctr"/>
            <a:r>
              <a:rPr lang="en-US" sz="2000" b="1" dirty="0" smtClean="0">
                <a:latin typeface="Cambria"/>
                <a:cs typeface="Cambria"/>
              </a:rPr>
              <a:t>HAVE A GREAT DAY!</a:t>
            </a:r>
            <a:endParaRPr lang="en-US" sz="2000" b="1" dirty="0">
              <a:latin typeface="Cambria"/>
              <a:cs typeface="Cambria"/>
            </a:endParaRPr>
          </a:p>
        </p:txBody>
      </p:sp>
      <p:sp>
        <p:nvSpPr>
          <p:cNvPr id="6" name="TextBox 5"/>
          <p:cNvSpPr txBox="1"/>
          <p:nvPr/>
        </p:nvSpPr>
        <p:spPr>
          <a:xfrm>
            <a:off x="5300133" y="1417638"/>
            <a:ext cx="2286000" cy="369332"/>
          </a:xfrm>
          <a:prstGeom prst="rect">
            <a:avLst/>
          </a:prstGeom>
          <a:solidFill>
            <a:srgbClr val="FFFFFF"/>
          </a:solidFill>
          <a:ln>
            <a:solidFill>
              <a:srgbClr val="FFFFFF"/>
            </a:solidFill>
          </a:ln>
        </p:spPr>
        <p:txBody>
          <a:bodyPr wrap="square" rtlCol="0">
            <a:spAutoFit/>
          </a:bodyPr>
          <a:lstStyle/>
          <a:p>
            <a:endParaRPr lang="en-US" dirty="0"/>
          </a:p>
        </p:txBody>
      </p:sp>
    </p:spTree>
    <p:extLst>
      <p:ext uri="{BB962C8B-B14F-4D97-AF65-F5344CB8AC3E}">
        <p14:creationId xmlns:p14="http://schemas.microsoft.com/office/powerpoint/2010/main" val="119868411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4705</TotalTime>
  <Words>9194</Words>
  <Application>Microsoft Macintosh PowerPoint</Application>
  <PresentationFormat>On-screen Show (4:3)</PresentationFormat>
  <Paragraphs>1368</Paragraphs>
  <Slides>109</Slides>
  <Notes>13</Notes>
  <HiddenSlides>23</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109</vt:i4>
      </vt:variant>
    </vt:vector>
  </HeadingPairs>
  <TitlesOfParts>
    <vt:vector size="111" baseType="lpstr">
      <vt:lpstr>Office Theme</vt:lpstr>
      <vt:lpstr>Picture</vt:lpstr>
      <vt:lpstr>  Ventilation</vt:lpstr>
      <vt:lpstr>Ventilation of a crawlspace</vt:lpstr>
      <vt:lpstr>Ventilation of Georgia crawl spaces</vt:lpstr>
      <vt:lpstr>A natural gas leak</vt:lpstr>
      <vt:lpstr>PowerPoint Presentation</vt:lpstr>
      <vt:lpstr>Rodent droppings and other animal fecal material  in the crawlspace</vt:lpstr>
      <vt:lpstr>PowerPoint Presentation</vt:lpstr>
      <vt:lpstr>How about this 20’ reticulated python that was found underneath a crawlspace in Fort Lauderdale, FL in 1989?</vt:lpstr>
      <vt:lpstr>Ground moisture and electricity… </vt:lpstr>
      <vt:lpstr>No bump cap…have you ever bumped your head against floor joists?</vt:lpstr>
      <vt:lpstr>PowerPoint Presentation</vt:lpstr>
      <vt:lpstr>Avoid breathing mold spores and dust  that might contain dried animal fecal material</vt:lpstr>
      <vt:lpstr>Crawlspace safety equipment</vt:lpstr>
      <vt:lpstr>Definition of Ventilation</vt:lpstr>
      <vt:lpstr>So…why ventilate a crawlspace?</vt:lpstr>
      <vt:lpstr>Why is excess moisture so important to our customers?</vt:lpstr>
      <vt:lpstr>Some other reasons why excess moisture is so important to our customers</vt:lpstr>
      <vt:lpstr>Some other reasons why excess moisture is so important to our customers</vt:lpstr>
      <vt:lpstr>Some other reasons why excess moisture is so important to our customers</vt:lpstr>
      <vt:lpstr>A last reason why excess moisture is so important to our customers</vt:lpstr>
      <vt:lpstr>Another reason why excess moisture is so important to our customers…</vt:lpstr>
      <vt:lpstr>Our customers breathe the air of their crawlspace!</vt:lpstr>
      <vt:lpstr>Impact on our customers</vt:lpstr>
      <vt:lpstr>Why is ventilation so important to PMPs?</vt:lpstr>
      <vt:lpstr>Examples of poor ventilation</vt:lpstr>
      <vt:lpstr>Examples of poor ventilation</vt:lpstr>
      <vt:lpstr>Examples of poor ventilation of foundation vent wells</vt:lpstr>
      <vt:lpstr>A poorly installed foundation vent well</vt:lpstr>
      <vt:lpstr>Foundation Vent Well</vt:lpstr>
      <vt:lpstr>An example of poor ventilation</vt:lpstr>
      <vt:lpstr>Problem:  Exterior grade sloping toward structure and                         allowing water to accumulate under crawlspace                                                         </vt:lpstr>
      <vt:lpstr>A bad drainage problem  due to a sloping grade  led to this problem in a crawlspace</vt:lpstr>
      <vt:lpstr>Methods other than ventilation to  prevent moisture build-up in a crawlspace</vt:lpstr>
      <vt:lpstr>          Problem:  Untreated wood touching the soil                                          of a crawlspace</vt:lpstr>
      <vt:lpstr>A method to correct this problem:</vt:lpstr>
      <vt:lpstr>Problem:  Excess moisture drains from soil on the outside through the exterior foundation wall of a dug-out crawlspace into the soil of a crawlspace and puddles-up.</vt:lpstr>
      <vt:lpstr>Methods other than ventilation to correct this problem   and prevent moisture build-up in a crawlspace</vt:lpstr>
      <vt:lpstr>Another method other than ventilation to   prevent moisture build-up in a crawlspace</vt:lpstr>
      <vt:lpstr>Methods other than ventilation to  prevent moisture build-up in a crawlspace</vt:lpstr>
      <vt:lpstr>Problem:  Gutter system empties downspouts adjacent to the                       exterior foundation walls where water drains into                       the crawlspace</vt:lpstr>
      <vt:lpstr>A method to correct this problem and  avoid moisture intrusion into a crawlspace</vt:lpstr>
      <vt:lpstr>Problem:  Water accumulating in soil of crawlspace</vt:lpstr>
      <vt:lpstr>Sometimes the problem can’t easily be corrected and another method needs to be used to remove water from a crawlspace</vt:lpstr>
      <vt:lpstr>Problem:  H/AC ducts are sweating (creating moisture)                         because they are not properly insulated</vt:lpstr>
      <vt:lpstr>Problem:  H/AC ducts are sweating (creating moisture)                         because they are not properly insulated</vt:lpstr>
      <vt:lpstr>A methods to correct “sweaty” ducts in a crawlspace</vt:lpstr>
      <vt:lpstr>PowerPoint Presentation</vt:lpstr>
      <vt:lpstr>PowerPoint Presentation</vt:lpstr>
      <vt:lpstr>PowerPoint Presentation</vt:lpstr>
      <vt:lpstr>However…</vt:lpstr>
      <vt:lpstr>Ventilation Openings</vt:lpstr>
      <vt:lpstr>Ventilation Openings</vt:lpstr>
      <vt:lpstr>Foundation Vent Well</vt:lpstr>
      <vt:lpstr>The Vapor Retarder (Barrier) required to meet the ventilation standards of the International Building Code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The International Residential Code (IRC) specifically allows          crawlspace designs with an exhaust ventilation system          instead of fixed ventilation openings through the foundation          walls. To comply, a mechanically vented crawlspace design          must have a continuously sealed, vapor-retarding ground          cover, have no fixed ventilation openings to the outdoors,          and be supplied with a continuously operating exhaust fan.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Impact on PMPs</vt:lpstr>
      <vt:lpstr>Official Georgia Wood Infestation Inspection Report</vt:lpstr>
      <vt:lpstr>Official Georgia Wood Infestation Inspection Report</vt:lpstr>
      <vt:lpstr>Official Georgia Wood Infestation Inspection Report</vt:lpstr>
      <vt:lpstr>New Ventilation Rules</vt:lpstr>
      <vt:lpstr>Could the new ventilation rules  ever be more difficult than we have discussed?</vt:lpstr>
      <vt:lpstr>Do you remember your grade school math?    </vt:lpstr>
      <vt:lpstr>So…what do you do when there are round vents? </vt:lpstr>
      <vt:lpstr>So…that’s all folks!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Ventilation - 2015</dc:title>
  <dc:creator>Jim Chase</dc:creator>
  <cp:lastModifiedBy>Jim Chase</cp:lastModifiedBy>
  <cp:revision>457</cp:revision>
  <cp:lastPrinted>2015-09-10T18:11:57Z</cp:lastPrinted>
  <dcterms:created xsi:type="dcterms:W3CDTF">2015-09-04T17:37:12Z</dcterms:created>
  <dcterms:modified xsi:type="dcterms:W3CDTF">2019-01-27T15:27:44Z</dcterms:modified>
</cp:coreProperties>
</file>