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embeddings/oleObject1.bin" ContentType="application/vnd.openxmlformats-officedocument.oleObject"/>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9"/>
  </p:notesMasterIdLst>
  <p:sldIdLst>
    <p:sldId id="256" r:id="rId2"/>
    <p:sldId id="257" r:id="rId3"/>
    <p:sldId id="328" r:id="rId4"/>
    <p:sldId id="263" r:id="rId5"/>
    <p:sldId id="329" r:id="rId6"/>
    <p:sldId id="262" r:id="rId7"/>
    <p:sldId id="485" r:id="rId8"/>
    <p:sldId id="261" r:id="rId9"/>
    <p:sldId id="331" r:id="rId10"/>
    <p:sldId id="332" r:id="rId11"/>
    <p:sldId id="333" r:id="rId12"/>
    <p:sldId id="260" r:id="rId13"/>
    <p:sldId id="334" r:id="rId14"/>
    <p:sldId id="259" r:id="rId15"/>
    <p:sldId id="335" r:id="rId16"/>
    <p:sldId id="264" r:id="rId17"/>
    <p:sldId id="336" r:id="rId18"/>
    <p:sldId id="265" r:id="rId19"/>
    <p:sldId id="337" r:id="rId20"/>
    <p:sldId id="266" r:id="rId21"/>
    <p:sldId id="338" r:id="rId22"/>
    <p:sldId id="267" r:id="rId23"/>
    <p:sldId id="339" r:id="rId24"/>
    <p:sldId id="268" r:id="rId25"/>
    <p:sldId id="340" r:id="rId26"/>
    <p:sldId id="269" r:id="rId27"/>
    <p:sldId id="341" r:id="rId28"/>
    <p:sldId id="342" r:id="rId29"/>
    <p:sldId id="343" r:id="rId30"/>
    <p:sldId id="271" r:id="rId31"/>
    <p:sldId id="344" r:id="rId32"/>
    <p:sldId id="367" r:id="rId33"/>
    <p:sldId id="272" r:id="rId34"/>
    <p:sldId id="345" r:id="rId35"/>
    <p:sldId id="346" r:id="rId36"/>
    <p:sldId id="347" r:id="rId37"/>
    <p:sldId id="274" r:id="rId38"/>
    <p:sldId id="486" r:id="rId39"/>
    <p:sldId id="275" r:id="rId40"/>
    <p:sldId id="349" r:id="rId41"/>
    <p:sldId id="276" r:id="rId42"/>
    <p:sldId id="350" r:id="rId43"/>
    <p:sldId id="277" r:id="rId44"/>
    <p:sldId id="351" r:id="rId45"/>
    <p:sldId id="278" r:id="rId46"/>
    <p:sldId id="353" r:id="rId47"/>
    <p:sldId id="488" r:id="rId48"/>
    <p:sldId id="365" r:id="rId49"/>
    <p:sldId id="279" r:id="rId50"/>
    <p:sldId id="352" r:id="rId51"/>
    <p:sldId id="280" r:id="rId52"/>
    <p:sldId id="354" r:id="rId53"/>
    <p:sldId id="281" r:id="rId54"/>
    <p:sldId id="487" r:id="rId55"/>
    <p:sldId id="282" r:id="rId56"/>
    <p:sldId id="361" r:id="rId57"/>
    <p:sldId id="284" r:id="rId58"/>
    <p:sldId id="357" r:id="rId59"/>
    <p:sldId id="283" r:id="rId60"/>
    <p:sldId id="358" r:id="rId61"/>
    <p:sldId id="286" r:id="rId62"/>
    <p:sldId id="359" r:id="rId63"/>
    <p:sldId id="370" r:id="rId64"/>
    <p:sldId id="371" r:id="rId65"/>
    <p:sldId id="287" r:id="rId66"/>
    <p:sldId id="363" r:id="rId67"/>
    <p:sldId id="372" r:id="rId68"/>
    <p:sldId id="288" r:id="rId69"/>
    <p:sldId id="289" r:id="rId70"/>
    <p:sldId id="369" r:id="rId71"/>
    <p:sldId id="290" r:id="rId72"/>
    <p:sldId id="373" r:id="rId73"/>
    <p:sldId id="376" r:id="rId74"/>
    <p:sldId id="377" r:id="rId75"/>
    <p:sldId id="291" r:id="rId76"/>
    <p:sldId id="374" r:id="rId77"/>
    <p:sldId id="293" r:id="rId78"/>
    <p:sldId id="378" r:id="rId79"/>
    <p:sldId id="294" r:id="rId80"/>
    <p:sldId id="379" r:id="rId81"/>
    <p:sldId id="295" r:id="rId82"/>
    <p:sldId id="380" r:id="rId83"/>
    <p:sldId id="296" r:id="rId84"/>
    <p:sldId id="381" r:id="rId85"/>
    <p:sldId id="297" r:id="rId86"/>
    <p:sldId id="382" r:id="rId87"/>
    <p:sldId id="298" r:id="rId88"/>
    <p:sldId id="383" r:id="rId89"/>
    <p:sldId id="299" r:id="rId90"/>
    <p:sldId id="384" r:id="rId91"/>
    <p:sldId id="300" r:id="rId92"/>
    <p:sldId id="385" r:id="rId93"/>
    <p:sldId id="301" r:id="rId94"/>
    <p:sldId id="386" r:id="rId95"/>
    <p:sldId id="302" r:id="rId96"/>
    <p:sldId id="387" r:id="rId97"/>
    <p:sldId id="303" r:id="rId98"/>
    <p:sldId id="388" r:id="rId99"/>
    <p:sldId id="389" r:id="rId100"/>
    <p:sldId id="484" r:id="rId101"/>
    <p:sldId id="305" r:id="rId102"/>
    <p:sldId id="390" r:id="rId103"/>
    <p:sldId id="306" r:id="rId104"/>
    <p:sldId id="391" r:id="rId105"/>
    <p:sldId id="307" r:id="rId106"/>
    <p:sldId id="308" r:id="rId107"/>
    <p:sldId id="366" r:id="rId108"/>
    <p:sldId id="392" r:id="rId109"/>
    <p:sldId id="309" r:id="rId110"/>
    <p:sldId id="393" r:id="rId111"/>
    <p:sldId id="310" r:id="rId112"/>
    <p:sldId id="394" r:id="rId113"/>
    <p:sldId id="396" r:id="rId114"/>
    <p:sldId id="397" r:id="rId115"/>
    <p:sldId id="312" r:id="rId116"/>
    <p:sldId id="398" r:id="rId117"/>
    <p:sldId id="313" r:id="rId118"/>
    <p:sldId id="399" r:id="rId119"/>
    <p:sldId id="314" r:id="rId120"/>
    <p:sldId id="400" r:id="rId121"/>
    <p:sldId id="315" r:id="rId122"/>
    <p:sldId id="401" r:id="rId123"/>
    <p:sldId id="316" r:id="rId124"/>
    <p:sldId id="402" r:id="rId125"/>
    <p:sldId id="317" r:id="rId126"/>
    <p:sldId id="403" r:id="rId127"/>
    <p:sldId id="318" r:id="rId128"/>
    <p:sldId id="405" r:id="rId129"/>
    <p:sldId id="319" r:id="rId130"/>
    <p:sldId id="410" r:id="rId131"/>
    <p:sldId id="407" r:id="rId132"/>
    <p:sldId id="408" r:id="rId133"/>
    <p:sldId id="321" r:id="rId134"/>
    <p:sldId id="412" r:id="rId135"/>
    <p:sldId id="322" r:id="rId136"/>
    <p:sldId id="413" r:id="rId137"/>
    <p:sldId id="323" r:id="rId138"/>
    <p:sldId id="414" r:id="rId139"/>
    <p:sldId id="324" r:id="rId140"/>
    <p:sldId id="428" r:id="rId141"/>
    <p:sldId id="325" r:id="rId142"/>
    <p:sldId id="416" r:id="rId143"/>
    <p:sldId id="417" r:id="rId144"/>
    <p:sldId id="418" r:id="rId145"/>
    <p:sldId id="327" r:id="rId146"/>
    <p:sldId id="419" r:id="rId147"/>
    <p:sldId id="420" r:id="rId148"/>
    <p:sldId id="421" r:id="rId149"/>
    <p:sldId id="422" r:id="rId150"/>
    <p:sldId id="423" r:id="rId151"/>
    <p:sldId id="424" r:id="rId152"/>
    <p:sldId id="426" r:id="rId153"/>
    <p:sldId id="429" r:id="rId154"/>
    <p:sldId id="440" r:id="rId155"/>
    <p:sldId id="439" r:id="rId156"/>
    <p:sldId id="460" r:id="rId157"/>
    <p:sldId id="438" r:id="rId158"/>
    <p:sldId id="441" r:id="rId159"/>
    <p:sldId id="437" r:id="rId160"/>
    <p:sldId id="442" r:id="rId161"/>
    <p:sldId id="436" r:id="rId162"/>
    <p:sldId id="443" r:id="rId163"/>
    <p:sldId id="435" r:id="rId164"/>
    <p:sldId id="444" r:id="rId165"/>
    <p:sldId id="434" r:id="rId166"/>
    <p:sldId id="445" r:id="rId167"/>
    <p:sldId id="433" r:id="rId168"/>
    <p:sldId id="446" r:id="rId169"/>
    <p:sldId id="432" r:id="rId170"/>
    <p:sldId id="447" r:id="rId171"/>
    <p:sldId id="448" r:id="rId172"/>
    <p:sldId id="449" r:id="rId173"/>
    <p:sldId id="431" r:id="rId174"/>
    <p:sldId id="450" r:id="rId175"/>
    <p:sldId id="451" r:id="rId176"/>
    <p:sldId id="459" r:id="rId177"/>
    <p:sldId id="458" r:id="rId178"/>
    <p:sldId id="461" r:id="rId179"/>
    <p:sldId id="457" r:id="rId180"/>
    <p:sldId id="462" r:id="rId181"/>
    <p:sldId id="456" r:id="rId182"/>
    <p:sldId id="470" r:id="rId183"/>
    <p:sldId id="469" r:id="rId184"/>
    <p:sldId id="471" r:id="rId185"/>
    <p:sldId id="468" r:id="rId186"/>
    <p:sldId id="472" r:id="rId187"/>
    <p:sldId id="467" r:id="rId188"/>
    <p:sldId id="473" r:id="rId189"/>
    <p:sldId id="466" r:id="rId190"/>
    <p:sldId id="474" r:id="rId191"/>
    <p:sldId id="465" r:id="rId192"/>
    <p:sldId id="475" r:id="rId193"/>
    <p:sldId id="464" r:id="rId194"/>
    <p:sldId id="476" r:id="rId195"/>
    <p:sldId id="463" r:id="rId196"/>
    <p:sldId id="477" r:id="rId197"/>
    <p:sldId id="455" r:id="rId198"/>
    <p:sldId id="478" r:id="rId199"/>
    <p:sldId id="454" r:id="rId200"/>
    <p:sldId id="479" r:id="rId201"/>
    <p:sldId id="482" r:id="rId202"/>
    <p:sldId id="483" r:id="rId203"/>
    <p:sldId id="453" r:id="rId204"/>
    <p:sldId id="480" r:id="rId205"/>
    <p:sldId id="452" r:id="rId206"/>
    <p:sldId id="481" r:id="rId207"/>
    <p:sldId id="425" r:id="rId20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13" autoAdjust="0"/>
    <p:restoredTop sz="94660"/>
  </p:normalViewPr>
  <p:slideViewPr>
    <p:cSldViewPr snapToGrid="0" snapToObjects="1">
      <p:cViewPr varScale="1">
        <p:scale>
          <a:sx n="210" d="100"/>
          <a:sy n="210" d="100"/>
        </p:scale>
        <p:origin x="-2552"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notesMaster" Target="notesMasters/notesMaster1.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210" Type="http://schemas.openxmlformats.org/officeDocument/2006/relationships/printerSettings" Target="printerSettings/printerSettings1.bin"/><Relationship Id="rId211" Type="http://schemas.openxmlformats.org/officeDocument/2006/relationships/presProps" Target="presProps.xml"/><Relationship Id="rId212" Type="http://schemas.openxmlformats.org/officeDocument/2006/relationships/viewProps" Target="viewProps.xml"/><Relationship Id="rId213" Type="http://schemas.openxmlformats.org/officeDocument/2006/relationships/theme" Target="theme/theme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40" Type="http://schemas.openxmlformats.org/officeDocument/2006/relationships/slide" Target="slides/slide139.xml"/><Relationship Id="rId141" Type="http://schemas.openxmlformats.org/officeDocument/2006/relationships/slide" Target="slides/slide1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070C05-4EDE-DA4D-A4A2-5E86AC0D3C8A}" type="datetimeFigureOut">
              <a:rPr lang="en-US" smtClean="0"/>
              <a:t>1/12/19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46AA9E-334B-C34B-AD7D-A9DA315A6284}" type="slidenum">
              <a:rPr lang="en-US" smtClean="0"/>
              <a:t>‹#›</a:t>
            </a:fld>
            <a:endParaRPr lang="en-US"/>
          </a:p>
        </p:txBody>
      </p:sp>
    </p:spTree>
    <p:extLst>
      <p:ext uri="{BB962C8B-B14F-4D97-AF65-F5344CB8AC3E}">
        <p14:creationId xmlns:p14="http://schemas.microsoft.com/office/powerpoint/2010/main" val="410695320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46AA9E-334B-C34B-AD7D-A9DA315A6284}" type="slidenum">
              <a:rPr lang="en-US" smtClean="0"/>
              <a:t>44</a:t>
            </a:fld>
            <a:endParaRPr lang="en-US"/>
          </a:p>
        </p:txBody>
      </p:sp>
    </p:spTree>
    <p:extLst>
      <p:ext uri="{BB962C8B-B14F-4D97-AF65-F5344CB8AC3E}">
        <p14:creationId xmlns:p14="http://schemas.microsoft.com/office/powerpoint/2010/main" val="22133398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3F46AA9E-334B-C34B-AD7D-A9DA315A6284}" type="slidenum">
              <a:rPr lang="en-US" smtClean="0"/>
              <a:t>51</a:t>
            </a:fld>
            <a:endParaRPr lang="en-US"/>
          </a:p>
        </p:txBody>
      </p:sp>
    </p:spTree>
    <p:extLst>
      <p:ext uri="{BB962C8B-B14F-4D97-AF65-F5344CB8AC3E}">
        <p14:creationId xmlns:p14="http://schemas.microsoft.com/office/powerpoint/2010/main" val="3895035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46AA9E-334B-C34B-AD7D-A9DA315A6284}" type="slidenum">
              <a:rPr lang="en-US" smtClean="0"/>
              <a:t>128</a:t>
            </a:fld>
            <a:endParaRPr lang="en-US"/>
          </a:p>
        </p:txBody>
      </p:sp>
    </p:spTree>
    <p:extLst>
      <p:ext uri="{BB962C8B-B14F-4D97-AF65-F5344CB8AC3E}">
        <p14:creationId xmlns:p14="http://schemas.microsoft.com/office/powerpoint/2010/main" val="4089044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CFCC98-0457-E648-8B08-48CBB217D23F}" type="datetimeFigureOut">
              <a:rPr lang="en-US" smtClean="0"/>
              <a:t>1/12/19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3ACE13-274B-8F4A-A170-88E1B58C1EED}" type="slidenum">
              <a:rPr lang="en-US" smtClean="0"/>
              <a:t>‹#›</a:t>
            </a:fld>
            <a:endParaRPr lang="en-US"/>
          </a:p>
        </p:txBody>
      </p:sp>
    </p:spTree>
    <p:extLst>
      <p:ext uri="{BB962C8B-B14F-4D97-AF65-F5344CB8AC3E}">
        <p14:creationId xmlns:p14="http://schemas.microsoft.com/office/powerpoint/2010/main" val="2166392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FCC98-0457-E648-8B08-48CBB217D23F}" type="datetimeFigureOut">
              <a:rPr lang="en-US" smtClean="0"/>
              <a:t>1/12/19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3ACE13-274B-8F4A-A170-88E1B58C1EED}" type="slidenum">
              <a:rPr lang="en-US" smtClean="0"/>
              <a:t>‹#›</a:t>
            </a:fld>
            <a:endParaRPr lang="en-US"/>
          </a:p>
        </p:txBody>
      </p:sp>
    </p:spTree>
    <p:extLst>
      <p:ext uri="{BB962C8B-B14F-4D97-AF65-F5344CB8AC3E}">
        <p14:creationId xmlns:p14="http://schemas.microsoft.com/office/powerpoint/2010/main" val="2068504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CFCC98-0457-E648-8B08-48CBB217D23F}" type="datetimeFigureOut">
              <a:rPr lang="en-US" smtClean="0"/>
              <a:t>1/12/19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3ACE13-274B-8F4A-A170-88E1B58C1EED}" type="slidenum">
              <a:rPr lang="en-US" smtClean="0"/>
              <a:t>‹#›</a:t>
            </a:fld>
            <a:endParaRPr lang="en-US"/>
          </a:p>
        </p:txBody>
      </p:sp>
    </p:spTree>
    <p:extLst>
      <p:ext uri="{BB962C8B-B14F-4D97-AF65-F5344CB8AC3E}">
        <p14:creationId xmlns:p14="http://schemas.microsoft.com/office/powerpoint/2010/main" val="3114941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CFCC98-0457-E648-8B08-48CBB217D23F}" type="datetimeFigureOut">
              <a:rPr lang="en-US" smtClean="0"/>
              <a:t>1/12/19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3ACE13-274B-8F4A-A170-88E1B58C1EED}" type="slidenum">
              <a:rPr lang="en-US" smtClean="0"/>
              <a:t>‹#›</a:t>
            </a:fld>
            <a:endParaRPr lang="en-US"/>
          </a:p>
        </p:txBody>
      </p:sp>
    </p:spTree>
    <p:extLst>
      <p:ext uri="{BB962C8B-B14F-4D97-AF65-F5344CB8AC3E}">
        <p14:creationId xmlns:p14="http://schemas.microsoft.com/office/powerpoint/2010/main" val="2013880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CFCC98-0457-E648-8B08-48CBB217D23F}" type="datetimeFigureOut">
              <a:rPr lang="en-US" smtClean="0"/>
              <a:t>1/12/19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3ACE13-274B-8F4A-A170-88E1B58C1EED}" type="slidenum">
              <a:rPr lang="en-US" smtClean="0"/>
              <a:t>‹#›</a:t>
            </a:fld>
            <a:endParaRPr lang="en-US"/>
          </a:p>
        </p:txBody>
      </p:sp>
    </p:spTree>
    <p:extLst>
      <p:ext uri="{BB962C8B-B14F-4D97-AF65-F5344CB8AC3E}">
        <p14:creationId xmlns:p14="http://schemas.microsoft.com/office/powerpoint/2010/main" val="4048988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CFCC98-0457-E648-8B08-48CBB217D23F}" type="datetimeFigureOut">
              <a:rPr lang="en-US" smtClean="0"/>
              <a:t>1/12/19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3ACE13-274B-8F4A-A170-88E1B58C1EED}" type="slidenum">
              <a:rPr lang="en-US" smtClean="0"/>
              <a:t>‹#›</a:t>
            </a:fld>
            <a:endParaRPr lang="en-US"/>
          </a:p>
        </p:txBody>
      </p:sp>
    </p:spTree>
    <p:extLst>
      <p:ext uri="{BB962C8B-B14F-4D97-AF65-F5344CB8AC3E}">
        <p14:creationId xmlns:p14="http://schemas.microsoft.com/office/powerpoint/2010/main" val="2686011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CFCC98-0457-E648-8B08-48CBB217D23F}" type="datetimeFigureOut">
              <a:rPr lang="en-US" smtClean="0"/>
              <a:t>1/12/19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3ACE13-274B-8F4A-A170-88E1B58C1EED}" type="slidenum">
              <a:rPr lang="en-US" smtClean="0"/>
              <a:t>‹#›</a:t>
            </a:fld>
            <a:endParaRPr lang="en-US"/>
          </a:p>
        </p:txBody>
      </p:sp>
    </p:spTree>
    <p:extLst>
      <p:ext uri="{BB962C8B-B14F-4D97-AF65-F5344CB8AC3E}">
        <p14:creationId xmlns:p14="http://schemas.microsoft.com/office/powerpoint/2010/main" val="2902920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FCC98-0457-E648-8B08-48CBB217D23F}" type="datetimeFigureOut">
              <a:rPr lang="en-US" smtClean="0"/>
              <a:t>1/12/19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3ACE13-274B-8F4A-A170-88E1B58C1EED}" type="slidenum">
              <a:rPr lang="en-US" smtClean="0"/>
              <a:t>‹#›</a:t>
            </a:fld>
            <a:endParaRPr lang="en-US"/>
          </a:p>
        </p:txBody>
      </p:sp>
    </p:spTree>
    <p:extLst>
      <p:ext uri="{BB962C8B-B14F-4D97-AF65-F5344CB8AC3E}">
        <p14:creationId xmlns:p14="http://schemas.microsoft.com/office/powerpoint/2010/main" val="1215949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FCC98-0457-E648-8B08-48CBB217D23F}" type="datetimeFigureOut">
              <a:rPr lang="en-US" smtClean="0"/>
              <a:t>1/12/19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3ACE13-274B-8F4A-A170-88E1B58C1EED}" type="slidenum">
              <a:rPr lang="en-US" smtClean="0"/>
              <a:t>‹#›</a:t>
            </a:fld>
            <a:endParaRPr lang="en-US"/>
          </a:p>
        </p:txBody>
      </p:sp>
    </p:spTree>
    <p:extLst>
      <p:ext uri="{BB962C8B-B14F-4D97-AF65-F5344CB8AC3E}">
        <p14:creationId xmlns:p14="http://schemas.microsoft.com/office/powerpoint/2010/main" val="107375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FCC98-0457-E648-8B08-48CBB217D23F}" type="datetimeFigureOut">
              <a:rPr lang="en-US" smtClean="0"/>
              <a:t>1/12/19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3ACE13-274B-8F4A-A170-88E1B58C1EED}" type="slidenum">
              <a:rPr lang="en-US" smtClean="0"/>
              <a:t>‹#›</a:t>
            </a:fld>
            <a:endParaRPr lang="en-US"/>
          </a:p>
        </p:txBody>
      </p:sp>
    </p:spTree>
    <p:extLst>
      <p:ext uri="{BB962C8B-B14F-4D97-AF65-F5344CB8AC3E}">
        <p14:creationId xmlns:p14="http://schemas.microsoft.com/office/powerpoint/2010/main" val="845953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FCC98-0457-E648-8B08-48CBB217D23F}" type="datetimeFigureOut">
              <a:rPr lang="en-US" smtClean="0"/>
              <a:t>1/12/19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3ACE13-274B-8F4A-A170-88E1B58C1EED}" type="slidenum">
              <a:rPr lang="en-US" smtClean="0"/>
              <a:t>‹#›</a:t>
            </a:fld>
            <a:endParaRPr lang="en-US"/>
          </a:p>
        </p:txBody>
      </p:sp>
    </p:spTree>
    <p:extLst>
      <p:ext uri="{BB962C8B-B14F-4D97-AF65-F5344CB8AC3E}">
        <p14:creationId xmlns:p14="http://schemas.microsoft.com/office/powerpoint/2010/main" val="329289216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CFCC98-0457-E648-8B08-48CBB217D23F}" type="datetimeFigureOut">
              <a:rPr lang="en-US" smtClean="0"/>
              <a:t>1/12/19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3ACE13-274B-8F4A-A170-88E1B58C1EED}" type="slidenum">
              <a:rPr lang="en-US" smtClean="0"/>
              <a:t>‹#›</a:t>
            </a:fld>
            <a:endParaRPr lang="en-US"/>
          </a:p>
        </p:txBody>
      </p:sp>
    </p:spTree>
    <p:extLst>
      <p:ext uri="{BB962C8B-B14F-4D97-AF65-F5344CB8AC3E}">
        <p14:creationId xmlns:p14="http://schemas.microsoft.com/office/powerpoint/2010/main" val="2090860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15.png"/><Relationship Id="rId5" Type="http://schemas.openxmlformats.org/officeDocument/2006/relationships/image" Target="../media/image14.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 Id="rId3" Type="http://schemas.openxmlformats.org/officeDocument/2006/relationships/image" Target="../media/image19.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 Id="rId3" Type="http://schemas.openxmlformats.org/officeDocument/2006/relationships/image" Target="../media/image19.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 Id="rId3"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44.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30.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 Id="rId3" Type="http://schemas.openxmlformats.org/officeDocument/2006/relationships/image" Target="../media/image3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 Id="rId3" Type="http://schemas.openxmlformats.org/officeDocument/2006/relationships/image" Target="../media/image3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wmf"/><Relationship Id="rId3" Type="http://schemas.openxmlformats.org/officeDocument/2006/relationships/image" Target="../media/image43.jpeg"/></Relationships>
</file>

<file path=ppt/slides/_rels/slide64.xml.rels><?xml version="1.0" encoding="UTF-8" standalone="yes"?>
<Relationships xmlns="http://schemas.openxmlformats.org/package/2006/relationships"><Relationship Id="rId3" Type="http://schemas.openxmlformats.org/officeDocument/2006/relationships/image" Target="../media/image44.jpeg"/><Relationship Id="rId4" Type="http://schemas.openxmlformats.org/officeDocument/2006/relationships/image" Target="../media/image45.jpeg"/><Relationship Id="rId1" Type="http://schemas.openxmlformats.org/officeDocument/2006/relationships/slideLayout" Target="../slideLayouts/slideLayout2.xml"/><Relationship Id="rId2" Type="http://schemas.openxmlformats.org/officeDocument/2006/relationships/image" Target="../media/image43.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wmf"/></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53.jpeg"/><Relationship Id="rId4" Type="http://schemas.openxmlformats.org/officeDocument/2006/relationships/image" Target="../media/image54.jpeg"/><Relationship Id="rId1" Type="http://schemas.openxmlformats.org/officeDocument/2006/relationships/slideLayout" Target="../slideLayouts/slideLayout2.xml"/><Relationship Id="rId2" Type="http://schemas.openxmlformats.org/officeDocument/2006/relationships/image" Target="../media/image52.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2.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png"/><Relationship Id="rId3" Type="http://schemas.openxmlformats.org/officeDocument/2006/relationships/image" Target="../media/image56.jpe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wmf"/><Relationship Id="rId3" Type="http://schemas.openxmlformats.org/officeDocument/2006/relationships/image" Target="../media/image35.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emf"/></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60.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wmf"/><Relationship Id="rId3" Type="http://schemas.openxmlformats.org/officeDocument/2006/relationships/image" Target="../media/image62.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2.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2.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2.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8568" y="0"/>
            <a:ext cx="10295299" cy="6858000"/>
          </a:xfrm>
          <a:prstGeom prst="rect">
            <a:avLst/>
          </a:prstGeom>
        </p:spPr>
      </p:pic>
      <p:sp>
        <p:nvSpPr>
          <p:cNvPr id="5" name="Title 1"/>
          <p:cNvSpPr txBox="1">
            <a:spLocks/>
          </p:cNvSpPr>
          <p:nvPr/>
        </p:nvSpPr>
        <p:spPr>
          <a:xfrm>
            <a:off x="-2348158" y="981095"/>
            <a:ext cx="7886545" cy="1470025"/>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b="1" dirty="0" smtClean="0">
                <a:solidFill>
                  <a:schemeClr val="bg1"/>
                </a:solidFill>
              </a:rPr>
              <a:t>Are you ready </a:t>
            </a:r>
          </a:p>
          <a:p>
            <a:r>
              <a:rPr lang="en-US" sz="3600" b="1" dirty="0" smtClean="0">
                <a:solidFill>
                  <a:schemeClr val="bg1"/>
                </a:solidFill>
              </a:rPr>
              <a:t>for these </a:t>
            </a:r>
          </a:p>
          <a:p>
            <a:r>
              <a:rPr lang="en-US" sz="3600" b="1" dirty="0" smtClean="0">
                <a:solidFill>
                  <a:schemeClr val="bg1"/>
                </a:solidFill>
              </a:rPr>
              <a:t>questions </a:t>
            </a:r>
          </a:p>
          <a:p>
            <a:r>
              <a:rPr lang="en-US" sz="3600" b="1" dirty="0" smtClean="0">
                <a:solidFill>
                  <a:schemeClr val="bg1"/>
                </a:solidFill>
              </a:rPr>
              <a:t>about</a:t>
            </a:r>
          </a:p>
          <a:p>
            <a:r>
              <a:rPr lang="en-US" sz="3600" b="1" dirty="0" smtClean="0">
                <a:solidFill>
                  <a:schemeClr val="bg1"/>
                </a:solidFill>
              </a:rPr>
              <a:t>TERMITES?</a:t>
            </a:r>
            <a:endParaRPr lang="en-US" sz="3600" b="1" dirty="0">
              <a:solidFill>
                <a:schemeClr val="bg1"/>
              </a:solidFill>
            </a:endParaRPr>
          </a:p>
        </p:txBody>
      </p:sp>
      <p:sp>
        <p:nvSpPr>
          <p:cNvPr id="7" name="Subtitle 2"/>
          <p:cNvSpPr txBox="1">
            <a:spLocks/>
          </p:cNvSpPr>
          <p:nvPr/>
        </p:nvSpPr>
        <p:spPr>
          <a:xfrm>
            <a:off x="-1539162" y="1716108"/>
            <a:ext cx="6400800" cy="175260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US" sz="2800" b="1" dirty="0" smtClean="0">
              <a:solidFill>
                <a:srgbClr val="FF0000"/>
              </a:solidFill>
            </a:endParaRPr>
          </a:p>
        </p:txBody>
      </p:sp>
    </p:spTree>
    <p:extLst>
      <p:ext uri="{BB962C8B-B14F-4D97-AF65-F5344CB8AC3E}">
        <p14:creationId xmlns:p14="http://schemas.microsoft.com/office/powerpoint/2010/main" val="7768623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514350" indent="-514350">
              <a:buAutoNum type="arabicPeriod"/>
            </a:pPr>
            <a:r>
              <a:rPr lang="en-US" b="1" dirty="0" smtClean="0"/>
              <a:t>What type of termite soldier is this?</a:t>
            </a:r>
          </a:p>
          <a:p>
            <a:pPr marL="514350" indent="-514350">
              <a:buAutoNum type="arabicPeriod"/>
            </a:pPr>
            <a:endParaRPr lang="en-US" dirty="0"/>
          </a:p>
        </p:txBody>
      </p:sp>
      <p:sp>
        <p:nvSpPr>
          <p:cNvPr id="4" name="TextBox 3"/>
          <p:cNvSpPr txBox="1"/>
          <p:nvPr/>
        </p:nvSpPr>
        <p:spPr>
          <a:xfrm>
            <a:off x="1022195" y="1197428"/>
            <a:ext cx="6517976" cy="1569660"/>
          </a:xfrm>
          <a:prstGeom prst="rect">
            <a:avLst/>
          </a:prstGeom>
          <a:noFill/>
        </p:spPr>
        <p:txBody>
          <a:bodyPr wrap="square" rtlCol="0">
            <a:spAutoFit/>
          </a:bodyPr>
          <a:lstStyle/>
          <a:p>
            <a:pPr marL="342900" indent="-342900">
              <a:buAutoNum type="alphaUcPeriod"/>
            </a:pPr>
            <a:r>
              <a:rPr lang="en-US" dirty="0" smtClean="0"/>
              <a:t>Native subterranean termite (genus </a:t>
            </a:r>
            <a:r>
              <a:rPr lang="en-US" i="1" dirty="0" err="1" smtClean="0"/>
              <a:t>Reticulitermes</a:t>
            </a:r>
            <a:r>
              <a:rPr lang="en-US" dirty="0" smtClean="0"/>
              <a:t>)</a:t>
            </a:r>
          </a:p>
          <a:p>
            <a:endParaRPr lang="en-US" sz="800" dirty="0" smtClean="0"/>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dirty="0" err="1" smtClean="0"/>
              <a:t>Dampwood</a:t>
            </a:r>
            <a:r>
              <a:rPr lang="en-US" dirty="0" smtClean="0"/>
              <a:t> termite</a:t>
            </a:r>
          </a:p>
          <a:p>
            <a:endParaRPr lang="en-US" sz="800" dirty="0" smtClean="0"/>
          </a:p>
          <a:p>
            <a:pPr marL="342900" indent="-342900">
              <a:buAutoNum type="alphaUcPeriod"/>
            </a:pPr>
            <a:r>
              <a:rPr lang="en-US" dirty="0" smtClean="0"/>
              <a:t>Formosan subterranean termite (genus </a:t>
            </a:r>
            <a:r>
              <a:rPr lang="en-US" i="1" dirty="0" err="1" smtClean="0"/>
              <a:t>Coptotermes</a:t>
            </a:r>
            <a:r>
              <a:rPr lang="en-US" dirty="0" smtClean="0"/>
              <a:t>)</a:t>
            </a:r>
          </a:p>
        </p:txBody>
      </p:sp>
      <p:pic>
        <p:nvPicPr>
          <p:cNvPr id="6" name="Picture 1" descr="DSC_1486"/>
          <p:cNvPicPr>
            <a:picLocks noChangeAspect="1" noChangeArrowheads="1"/>
          </p:cNvPicPr>
          <p:nvPr/>
        </p:nvPicPr>
        <p:blipFill>
          <a:blip r:embed="rId2">
            <a:lum contrast="24000"/>
            <a:extLst>
              <a:ext uri="{28A0092B-C50C-407E-A947-70E740481C1C}">
                <a14:useLocalDpi xmlns:a14="http://schemas.microsoft.com/office/drawing/2010/main" val="0"/>
              </a:ext>
            </a:extLst>
          </a:blip>
          <a:srcRect l="25000" t="25951" r="27174" b="16284"/>
          <a:stretch>
            <a:fillRect/>
          </a:stretch>
        </p:blipFill>
        <p:spPr bwMode="auto">
          <a:xfrm>
            <a:off x="1472313" y="3122341"/>
            <a:ext cx="3214915" cy="2545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1472313" y="5692408"/>
            <a:ext cx="3214915" cy="369332"/>
          </a:xfrm>
          <a:prstGeom prst="rect">
            <a:avLst/>
          </a:prstGeom>
          <a:noFill/>
        </p:spPr>
        <p:txBody>
          <a:bodyPr wrap="square" rtlCol="0">
            <a:spAutoFit/>
          </a:bodyPr>
          <a:lstStyle/>
          <a:p>
            <a:pPr algn="ctr"/>
            <a:r>
              <a:rPr lang="en-US" b="1" dirty="0" smtClean="0"/>
              <a:t>Found in Georgia</a:t>
            </a:r>
            <a:endParaRPr lang="en-US" b="1" dirty="0"/>
          </a:p>
        </p:txBody>
      </p:sp>
    </p:spTree>
    <p:extLst>
      <p:ext uri="{BB962C8B-B14F-4D97-AF65-F5344CB8AC3E}">
        <p14:creationId xmlns:p14="http://schemas.microsoft.com/office/powerpoint/2010/main" val="328432629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1.  What type of termite soldier is this?</a:t>
            </a:r>
          </a:p>
          <a:p>
            <a:pPr marL="0" indent="0">
              <a:buNone/>
            </a:pPr>
            <a:endParaRPr lang="en-US" dirty="0"/>
          </a:p>
        </p:txBody>
      </p:sp>
      <p:pic>
        <p:nvPicPr>
          <p:cNvPr id="1025" name="Picture 1" descr="DSC_1486"/>
          <p:cNvPicPr>
            <a:picLocks noChangeAspect="1" noChangeArrowheads="1"/>
          </p:cNvPicPr>
          <p:nvPr/>
        </p:nvPicPr>
        <p:blipFill>
          <a:blip r:embed="rId2">
            <a:lum contrast="24000"/>
            <a:extLst>
              <a:ext uri="{28A0092B-C50C-407E-A947-70E740481C1C}">
                <a14:useLocalDpi xmlns:a14="http://schemas.microsoft.com/office/drawing/2010/main" val="0"/>
              </a:ext>
            </a:extLst>
          </a:blip>
          <a:srcRect l="25000" t="25951" r="27174" b="16284"/>
          <a:stretch>
            <a:fillRect/>
          </a:stretch>
        </p:blipFill>
        <p:spPr bwMode="auto">
          <a:xfrm>
            <a:off x="1472313" y="3122341"/>
            <a:ext cx="3214915" cy="2545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1472313" y="5692408"/>
            <a:ext cx="3214915" cy="369332"/>
          </a:xfrm>
          <a:prstGeom prst="rect">
            <a:avLst/>
          </a:prstGeom>
          <a:noFill/>
        </p:spPr>
        <p:txBody>
          <a:bodyPr wrap="square" rtlCol="0">
            <a:spAutoFit/>
          </a:bodyPr>
          <a:lstStyle/>
          <a:p>
            <a:pPr algn="ctr"/>
            <a:r>
              <a:rPr lang="en-US" b="1" dirty="0" smtClean="0"/>
              <a:t>Found in Georgia</a:t>
            </a:r>
            <a:endParaRPr lang="en-US" b="1" dirty="0"/>
          </a:p>
        </p:txBody>
      </p:sp>
      <p:sp>
        <p:nvSpPr>
          <p:cNvPr id="2" name="TextBox 1"/>
          <p:cNvSpPr txBox="1"/>
          <p:nvPr/>
        </p:nvSpPr>
        <p:spPr>
          <a:xfrm>
            <a:off x="5172928" y="3122341"/>
            <a:ext cx="3425902" cy="2554546"/>
          </a:xfrm>
          <a:prstGeom prst="rect">
            <a:avLst/>
          </a:prstGeom>
          <a:noFill/>
          <a:ln>
            <a:solidFill>
              <a:srgbClr val="000000"/>
            </a:solidFill>
          </a:ln>
        </p:spPr>
        <p:txBody>
          <a:bodyPr wrap="square" rtlCol="0">
            <a:spAutoFit/>
          </a:bodyPr>
          <a:lstStyle/>
          <a:p>
            <a:endParaRPr lang="en-US" sz="800" b="1" dirty="0" smtClean="0"/>
          </a:p>
          <a:p>
            <a:r>
              <a:rPr lang="en-US" b="1" dirty="0" smtClean="0"/>
              <a:t>  </a:t>
            </a:r>
            <a:r>
              <a:rPr lang="en-US" b="1" dirty="0" err="1" smtClean="0"/>
              <a:t>Drywood</a:t>
            </a:r>
            <a:r>
              <a:rPr lang="en-US" b="1" dirty="0" smtClean="0"/>
              <a:t> termites have teeth </a:t>
            </a:r>
          </a:p>
          <a:p>
            <a:r>
              <a:rPr lang="en-US" b="1" dirty="0" smtClean="0"/>
              <a:t>  on the inside of their mandibles.  </a:t>
            </a:r>
          </a:p>
          <a:p>
            <a:r>
              <a:rPr lang="en-US" b="1" dirty="0" smtClean="0"/>
              <a:t>  They have more teeth on their </a:t>
            </a:r>
          </a:p>
          <a:p>
            <a:r>
              <a:rPr lang="en-US" b="1" dirty="0" smtClean="0"/>
              <a:t>  left mandible.  All subterranean </a:t>
            </a:r>
          </a:p>
          <a:p>
            <a:r>
              <a:rPr lang="en-US" b="1" dirty="0" smtClean="0"/>
              <a:t>  termites have no teeth on the </a:t>
            </a:r>
          </a:p>
          <a:p>
            <a:r>
              <a:rPr lang="en-US" b="1" dirty="0" smtClean="0"/>
              <a:t>  inside of their mandibles.  </a:t>
            </a:r>
          </a:p>
          <a:p>
            <a:r>
              <a:rPr lang="en-US" b="1" dirty="0" smtClean="0"/>
              <a:t>  </a:t>
            </a:r>
            <a:r>
              <a:rPr lang="en-US" b="1" dirty="0" err="1" smtClean="0"/>
              <a:t>Dampwood</a:t>
            </a:r>
            <a:r>
              <a:rPr lang="en-US" b="1" dirty="0" smtClean="0"/>
              <a:t> termites are not </a:t>
            </a:r>
          </a:p>
          <a:p>
            <a:r>
              <a:rPr lang="en-US" b="1" dirty="0" smtClean="0"/>
              <a:t>  found in GA.</a:t>
            </a:r>
          </a:p>
          <a:p>
            <a:endParaRPr lang="en-US" sz="800" b="1" dirty="0"/>
          </a:p>
        </p:txBody>
      </p:sp>
      <p:cxnSp>
        <p:nvCxnSpPr>
          <p:cNvPr id="7" name="Straight Arrow Connector 6"/>
          <p:cNvCxnSpPr/>
          <p:nvPr/>
        </p:nvCxnSpPr>
        <p:spPr>
          <a:xfrm flipH="1">
            <a:off x="2459463" y="3463073"/>
            <a:ext cx="2713465" cy="495611"/>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1040780" y="1208049"/>
            <a:ext cx="7929757" cy="1569660"/>
          </a:xfrm>
          <a:prstGeom prst="rect">
            <a:avLst/>
          </a:prstGeom>
          <a:noFill/>
        </p:spPr>
        <p:txBody>
          <a:bodyPr wrap="square" rtlCol="0">
            <a:spAutoFit/>
          </a:bodyPr>
          <a:lstStyle/>
          <a:p>
            <a:pPr marL="342900" indent="-342900">
              <a:buAutoNum type="alphaUcPeriod"/>
            </a:pPr>
            <a:r>
              <a:rPr lang="en-US" dirty="0"/>
              <a:t>Native subterranean termite (genus </a:t>
            </a:r>
            <a:r>
              <a:rPr lang="en-US" i="1" dirty="0" err="1"/>
              <a:t>Reticulitermes</a:t>
            </a:r>
            <a:r>
              <a:rPr lang="en-US" dirty="0" smtClean="0"/>
              <a:t>)</a:t>
            </a:r>
          </a:p>
          <a:p>
            <a:endParaRPr lang="en-US" sz="800" dirty="0"/>
          </a:p>
          <a:p>
            <a:pPr marL="342900" indent="-342900">
              <a:buAutoNum type="alphaUcPeriod"/>
            </a:pPr>
            <a:r>
              <a:rPr lang="en-US" b="1" dirty="0" err="1">
                <a:solidFill>
                  <a:srgbClr val="FF0000"/>
                </a:solidFill>
              </a:rPr>
              <a:t>Drywood</a:t>
            </a:r>
            <a:r>
              <a:rPr lang="en-US" b="1" dirty="0">
                <a:solidFill>
                  <a:srgbClr val="FF0000"/>
                </a:solidFill>
              </a:rPr>
              <a:t> </a:t>
            </a:r>
            <a:r>
              <a:rPr lang="en-US" b="1" dirty="0" smtClean="0">
                <a:solidFill>
                  <a:srgbClr val="FF0000"/>
                </a:solidFill>
              </a:rPr>
              <a:t>termite</a:t>
            </a:r>
          </a:p>
          <a:p>
            <a:endParaRPr lang="en-US" sz="800" b="1" dirty="0">
              <a:solidFill>
                <a:srgbClr val="FF0000"/>
              </a:solidFill>
            </a:endParaRPr>
          </a:p>
          <a:p>
            <a:pPr marL="342900" indent="-342900">
              <a:buAutoNum type="alphaUcPeriod"/>
            </a:pPr>
            <a:r>
              <a:rPr lang="en-US" dirty="0" err="1"/>
              <a:t>Dampwood</a:t>
            </a:r>
            <a:r>
              <a:rPr lang="en-US" dirty="0"/>
              <a:t> </a:t>
            </a:r>
            <a:r>
              <a:rPr lang="en-US" dirty="0" smtClean="0"/>
              <a:t>termite</a:t>
            </a:r>
          </a:p>
          <a:p>
            <a:endParaRPr lang="en-US" sz="800" dirty="0"/>
          </a:p>
          <a:p>
            <a:pPr marL="342900" indent="-342900">
              <a:buAutoNum type="alphaUcPeriod"/>
            </a:pPr>
            <a:r>
              <a:rPr lang="en-US" dirty="0"/>
              <a:t>Formosan subterranean termite (genus </a:t>
            </a:r>
            <a:r>
              <a:rPr lang="en-US" i="1" dirty="0" err="1"/>
              <a:t>Coptotermes</a:t>
            </a:r>
            <a:r>
              <a:rPr lang="en-US" dirty="0"/>
              <a:t>)</a:t>
            </a:r>
          </a:p>
        </p:txBody>
      </p:sp>
      <p:cxnSp>
        <p:nvCxnSpPr>
          <p:cNvPr id="14" name="Straight Arrow Connector 13"/>
          <p:cNvCxnSpPr/>
          <p:nvPr/>
        </p:nvCxnSpPr>
        <p:spPr>
          <a:xfrm flipH="1">
            <a:off x="2546195" y="3463073"/>
            <a:ext cx="2626733" cy="811561"/>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896334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302702" cy="4525963"/>
          </a:xfrm>
        </p:spPr>
        <p:txBody>
          <a:bodyPr/>
          <a:lstStyle/>
          <a:p>
            <a:pPr marL="0" indent="0">
              <a:buNone/>
            </a:pPr>
            <a:r>
              <a:rPr lang="en-US" b="1" dirty="0"/>
              <a:t>2</a:t>
            </a:r>
            <a:r>
              <a:rPr lang="en-US" b="1" dirty="0" smtClean="0"/>
              <a:t>.  What type of termite is this swarming in GA?</a:t>
            </a:r>
          </a:p>
          <a:p>
            <a:pPr marL="0" indent="0">
              <a:buNone/>
            </a:pPr>
            <a:endParaRPr lang="en-US" dirty="0"/>
          </a:p>
        </p:txBody>
      </p:sp>
      <p:sp>
        <p:nvSpPr>
          <p:cNvPr id="4" name="TextBox 3"/>
          <p:cNvSpPr txBox="1"/>
          <p:nvPr/>
        </p:nvSpPr>
        <p:spPr>
          <a:xfrm>
            <a:off x="1074057" y="1197428"/>
            <a:ext cx="6466114" cy="1569660"/>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b="1" i="1" dirty="0"/>
              <a:t>.</a:t>
            </a:r>
            <a:r>
              <a:rPr lang="en-US" dirty="0" smtClean="0"/>
              <a:t>)</a:t>
            </a:r>
          </a:p>
          <a:p>
            <a:endParaRPr lang="en-US" sz="800" dirty="0" smtClean="0"/>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endParaRPr lang="en-US" sz="800" dirty="0" smtClean="0"/>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dirty="0" err="1" smtClean="0"/>
              <a:t>Dampwood</a:t>
            </a:r>
            <a:r>
              <a:rPr lang="en-US" dirty="0" smtClean="0"/>
              <a:t> termite</a:t>
            </a:r>
            <a:endParaRPr lang="en-US" dirty="0"/>
          </a:p>
        </p:txBody>
      </p:sp>
      <p:pic>
        <p:nvPicPr>
          <p:cNvPr id="2" name="Picture 1"/>
          <p:cNvPicPr>
            <a:picLocks noChangeAspect="1"/>
          </p:cNvPicPr>
          <p:nvPr/>
        </p:nvPicPr>
        <p:blipFill>
          <a:blip r:embed="rId2"/>
          <a:stretch>
            <a:fillRect/>
          </a:stretch>
        </p:blipFill>
        <p:spPr>
          <a:xfrm>
            <a:off x="1533377" y="3125216"/>
            <a:ext cx="4840813" cy="3224607"/>
          </a:xfrm>
          <a:prstGeom prst="rect">
            <a:avLst/>
          </a:prstGeom>
        </p:spPr>
      </p:pic>
    </p:spTree>
    <p:extLst>
      <p:ext uri="{BB962C8B-B14F-4D97-AF65-F5344CB8AC3E}">
        <p14:creationId xmlns:p14="http://schemas.microsoft.com/office/powerpoint/2010/main" val="356008270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385875"/>
            <a:ext cx="8358459" cy="4525963"/>
          </a:xfrm>
        </p:spPr>
        <p:txBody>
          <a:bodyPr/>
          <a:lstStyle/>
          <a:p>
            <a:pPr marL="0" indent="0">
              <a:buNone/>
            </a:pPr>
            <a:r>
              <a:rPr lang="en-US" b="1" dirty="0"/>
              <a:t>2</a:t>
            </a:r>
            <a:r>
              <a:rPr lang="en-US" b="1" dirty="0" smtClean="0"/>
              <a:t>.  What type of termite is this swarming in GA?</a:t>
            </a:r>
          </a:p>
          <a:p>
            <a:pPr marL="0" indent="0">
              <a:buNone/>
            </a:pPr>
            <a:endParaRPr lang="en-US" dirty="0"/>
          </a:p>
        </p:txBody>
      </p:sp>
      <p:sp>
        <p:nvSpPr>
          <p:cNvPr id="4" name="TextBox 3"/>
          <p:cNvSpPr txBox="1"/>
          <p:nvPr/>
        </p:nvSpPr>
        <p:spPr>
          <a:xfrm>
            <a:off x="1074057" y="1197428"/>
            <a:ext cx="6466114" cy="1569660"/>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b="1" dirty="0" smtClean="0">
                <a:solidFill>
                  <a:srgbClr val="FF0000"/>
                </a:solidFill>
              </a:rPr>
              <a:t> Formosan subterranean termite (</a:t>
            </a:r>
            <a:r>
              <a:rPr lang="en-US" b="1" i="1" dirty="0" err="1" smtClean="0">
                <a:solidFill>
                  <a:srgbClr val="FF0000"/>
                </a:solidFill>
              </a:rPr>
              <a:t>Coptotermes</a:t>
            </a:r>
            <a:r>
              <a:rPr lang="en-US" b="1" i="1" dirty="0" smtClean="0">
                <a:solidFill>
                  <a:srgbClr val="FF0000"/>
                </a:solidFill>
              </a:rPr>
              <a:t> </a:t>
            </a:r>
            <a:r>
              <a:rPr lang="en-US" b="1" i="1" dirty="0" err="1" smtClean="0">
                <a:solidFill>
                  <a:srgbClr val="FF0000"/>
                </a:solidFill>
              </a:rPr>
              <a:t>formosanus</a:t>
            </a:r>
            <a:r>
              <a:rPr lang="en-US" b="1" dirty="0" smtClean="0">
                <a:solidFill>
                  <a:srgbClr val="FF0000"/>
                </a:solidFill>
              </a:rPr>
              <a:t>)</a:t>
            </a:r>
          </a:p>
          <a:p>
            <a:endParaRPr lang="en-US" sz="800" b="1" dirty="0" smtClean="0">
              <a:solidFill>
                <a:srgbClr val="FF0000"/>
              </a:solidFill>
            </a:endParaRPr>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dirty="0" err="1" smtClean="0"/>
              <a:t>Dampwood</a:t>
            </a:r>
            <a:r>
              <a:rPr lang="en-US" dirty="0" smtClean="0"/>
              <a:t> termite</a:t>
            </a:r>
            <a:endParaRPr lang="en-US" dirty="0"/>
          </a:p>
        </p:txBody>
      </p:sp>
      <p:sp>
        <p:nvSpPr>
          <p:cNvPr id="5" name="TextBox 4"/>
          <p:cNvSpPr txBox="1"/>
          <p:nvPr/>
        </p:nvSpPr>
        <p:spPr>
          <a:xfrm>
            <a:off x="6670524" y="3155382"/>
            <a:ext cx="2145134" cy="3139321"/>
          </a:xfrm>
          <a:prstGeom prst="rect">
            <a:avLst/>
          </a:prstGeom>
          <a:noFill/>
          <a:ln>
            <a:solidFill>
              <a:srgbClr val="000000"/>
            </a:solidFill>
          </a:ln>
        </p:spPr>
        <p:txBody>
          <a:bodyPr wrap="square" rtlCol="0">
            <a:spAutoFit/>
          </a:bodyPr>
          <a:lstStyle/>
          <a:p>
            <a:r>
              <a:rPr lang="en-US" b="1" dirty="0" smtClean="0"/>
              <a:t>Formosan termites swarm at dusk and a few hours later in large numbers  during May and June in Georgia.</a:t>
            </a:r>
          </a:p>
          <a:p>
            <a:r>
              <a:rPr lang="en-US" b="1" dirty="0" smtClean="0"/>
              <a:t>The other types of termites that swarm at night generally do not swarm in such high numbers.</a:t>
            </a:r>
            <a:endParaRPr lang="en-US" b="1" dirty="0"/>
          </a:p>
        </p:txBody>
      </p:sp>
      <p:pic>
        <p:nvPicPr>
          <p:cNvPr id="6" name="Picture 5"/>
          <p:cNvPicPr>
            <a:picLocks noChangeAspect="1"/>
          </p:cNvPicPr>
          <p:nvPr/>
        </p:nvPicPr>
        <p:blipFill>
          <a:blip r:embed="rId2"/>
          <a:stretch>
            <a:fillRect/>
          </a:stretch>
        </p:blipFill>
        <p:spPr>
          <a:xfrm>
            <a:off x="1533377" y="3125216"/>
            <a:ext cx="4840813" cy="3224607"/>
          </a:xfrm>
          <a:prstGeom prst="rect">
            <a:avLst/>
          </a:prstGeom>
        </p:spPr>
      </p:pic>
    </p:spTree>
    <p:extLst>
      <p:ext uri="{BB962C8B-B14F-4D97-AF65-F5344CB8AC3E}">
        <p14:creationId xmlns:p14="http://schemas.microsoft.com/office/powerpoint/2010/main" val="20383332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a:t>3</a:t>
            </a:r>
            <a:r>
              <a:rPr lang="en-US" b="1" dirty="0" smtClean="0"/>
              <a:t>.  What type of termite has this type of wing?</a:t>
            </a:r>
          </a:p>
          <a:p>
            <a:pPr marL="0" indent="0">
              <a:buNone/>
            </a:pPr>
            <a:endParaRPr lang="en-US" dirty="0"/>
          </a:p>
        </p:txBody>
      </p:sp>
      <p:sp>
        <p:nvSpPr>
          <p:cNvPr id="4" name="TextBox 3"/>
          <p:cNvSpPr txBox="1"/>
          <p:nvPr/>
        </p:nvSpPr>
        <p:spPr>
          <a:xfrm>
            <a:off x="1074057" y="1197428"/>
            <a:ext cx="6466114" cy="1569660"/>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endParaRPr lang="en-US" sz="800" dirty="0" smtClean="0"/>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dirty="0" err="1" smtClean="0"/>
              <a:t>Dampwood</a:t>
            </a:r>
            <a:r>
              <a:rPr lang="en-US" dirty="0" smtClean="0"/>
              <a:t> termite</a:t>
            </a:r>
            <a:endParaRPr lang="en-US" dirty="0"/>
          </a:p>
        </p:txBody>
      </p:sp>
      <p:sp>
        <p:nvSpPr>
          <p:cNvPr id="5" name="TextBox 4"/>
          <p:cNvSpPr txBox="1"/>
          <p:nvPr/>
        </p:nvSpPr>
        <p:spPr>
          <a:xfrm>
            <a:off x="1298304" y="6057396"/>
            <a:ext cx="6071862" cy="369332"/>
          </a:xfrm>
          <a:prstGeom prst="rect">
            <a:avLst/>
          </a:prstGeom>
          <a:noFill/>
        </p:spPr>
        <p:txBody>
          <a:bodyPr wrap="square" rtlCol="0">
            <a:spAutoFit/>
          </a:bodyPr>
          <a:lstStyle/>
          <a:p>
            <a:r>
              <a:rPr lang="en-US" b="1" dirty="0" smtClean="0"/>
              <a:t>Found in Georgia      Enlarged portion of front wings</a:t>
            </a:r>
            <a:endParaRPr lang="en-US" b="1" dirty="0"/>
          </a:p>
        </p:txBody>
      </p:sp>
      <p:pic>
        <p:nvPicPr>
          <p:cNvPr id="6" name="Picture 5" descr="c"/>
          <p:cNvPicPr>
            <a:picLocks noChangeAspect="1" noChangeArrowheads="1"/>
          </p:cNvPicPr>
          <p:nvPr/>
        </p:nvPicPr>
        <p:blipFill>
          <a:blip r:embed="rId2" cstate="print">
            <a:lum bright="6000" contrast="18000"/>
          </a:blip>
          <a:srcRect l="40576" t="-8376" r="-261" b="-11066"/>
          <a:stretch>
            <a:fillRect/>
          </a:stretch>
        </p:blipFill>
        <p:spPr bwMode="auto">
          <a:xfrm>
            <a:off x="3479630" y="1835159"/>
            <a:ext cx="2523444" cy="4668116"/>
          </a:xfrm>
          <a:prstGeom prst="rect">
            <a:avLst/>
          </a:prstGeom>
          <a:noFill/>
          <a:ln w="9525">
            <a:noFill/>
            <a:miter lim="800000"/>
            <a:headEnd/>
            <a:tailEnd/>
          </a:ln>
        </p:spPr>
      </p:pic>
      <p:pic>
        <p:nvPicPr>
          <p:cNvPr id="7" name="Picture 4" descr="c"/>
          <p:cNvPicPr>
            <a:picLocks noChangeAspect="1" noChangeArrowheads="1"/>
          </p:cNvPicPr>
          <p:nvPr/>
        </p:nvPicPr>
        <p:blipFill>
          <a:blip r:embed="rId3" cstate="print">
            <a:lum bright="12000" contrast="18000"/>
          </a:blip>
          <a:srcRect t="2632"/>
          <a:stretch>
            <a:fillRect/>
          </a:stretch>
        </p:blipFill>
        <p:spPr bwMode="auto">
          <a:xfrm>
            <a:off x="1531150" y="2930293"/>
            <a:ext cx="1349675" cy="3121124"/>
          </a:xfrm>
          <a:prstGeom prst="rect">
            <a:avLst/>
          </a:prstGeom>
          <a:noFill/>
          <a:ln w="9525">
            <a:noFill/>
            <a:miter lim="800000"/>
            <a:headEnd/>
            <a:tailEnd/>
          </a:ln>
        </p:spPr>
      </p:pic>
    </p:spTree>
    <p:extLst>
      <p:ext uri="{BB962C8B-B14F-4D97-AF65-F5344CB8AC3E}">
        <p14:creationId xmlns:p14="http://schemas.microsoft.com/office/powerpoint/2010/main" val="177852697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a:t>3</a:t>
            </a:r>
            <a:r>
              <a:rPr lang="en-US" b="1" dirty="0" smtClean="0"/>
              <a:t>.  What type of termite has this type of wing?</a:t>
            </a:r>
          </a:p>
          <a:p>
            <a:pPr marL="0" indent="0">
              <a:buNone/>
            </a:pPr>
            <a:endParaRPr lang="en-US" dirty="0"/>
          </a:p>
        </p:txBody>
      </p:sp>
      <p:sp>
        <p:nvSpPr>
          <p:cNvPr id="4" name="TextBox 3"/>
          <p:cNvSpPr txBox="1"/>
          <p:nvPr/>
        </p:nvSpPr>
        <p:spPr>
          <a:xfrm>
            <a:off x="1074057" y="1197428"/>
            <a:ext cx="6466114" cy="1569660"/>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b="1" dirty="0" smtClean="0">
                <a:solidFill>
                  <a:srgbClr val="FF0000"/>
                </a:solidFill>
              </a:rPr>
              <a:t>Formosan subterranean termite (</a:t>
            </a:r>
            <a:r>
              <a:rPr lang="en-US" b="1" i="1" dirty="0" err="1" smtClean="0">
                <a:solidFill>
                  <a:srgbClr val="FF0000"/>
                </a:solidFill>
              </a:rPr>
              <a:t>Coptotermes</a:t>
            </a:r>
            <a:r>
              <a:rPr lang="en-US" b="1" i="1" dirty="0" smtClean="0">
                <a:solidFill>
                  <a:srgbClr val="FF0000"/>
                </a:solidFill>
              </a:rPr>
              <a:t> </a:t>
            </a:r>
            <a:r>
              <a:rPr lang="en-US" b="1" i="1" dirty="0" err="1" smtClean="0">
                <a:solidFill>
                  <a:srgbClr val="FF0000"/>
                </a:solidFill>
              </a:rPr>
              <a:t>formosanus</a:t>
            </a:r>
            <a:r>
              <a:rPr lang="en-US" b="1" dirty="0" smtClean="0">
                <a:solidFill>
                  <a:srgbClr val="FF0000"/>
                </a:solidFill>
              </a:rPr>
              <a:t>)</a:t>
            </a:r>
          </a:p>
          <a:p>
            <a:endParaRPr lang="en-US" sz="800" dirty="0" smtClean="0"/>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dirty="0" err="1" smtClean="0"/>
              <a:t>Dampwood</a:t>
            </a:r>
            <a:r>
              <a:rPr lang="en-US" dirty="0" smtClean="0"/>
              <a:t> termite</a:t>
            </a:r>
            <a:endParaRPr lang="en-US" dirty="0"/>
          </a:p>
        </p:txBody>
      </p:sp>
      <p:sp>
        <p:nvSpPr>
          <p:cNvPr id="5" name="TextBox 4"/>
          <p:cNvSpPr txBox="1"/>
          <p:nvPr/>
        </p:nvSpPr>
        <p:spPr>
          <a:xfrm>
            <a:off x="1298304" y="6057396"/>
            <a:ext cx="6071862" cy="369332"/>
          </a:xfrm>
          <a:prstGeom prst="rect">
            <a:avLst/>
          </a:prstGeom>
          <a:noFill/>
        </p:spPr>
        <p:txBody>
          <a:bodyPr wrap="square" rtlCol="0">
            <a:spAutoFit/>
          </a:bodyPr>
          <a:lstStyle/>
          <a:p>
            <a:r>
              <a:rPr lang="en-US" b="1" dirty="0" smtClean="0"/>
              <a:t>Found in Georgia      Enlarged portion of front wings</a:t>
            </a:r>
            <a:endParaRPr lang="en-US" b="1" dirty="0"/>
          </a:p>
        </p:txBody>
      </p:sp>
      <p:pic>
        <p:nvPicPr>
          <p:cNvPr id="6" name="Picture 5" descr="c"/>
          <p:cNvPicPr>
            <a:picLocks noChangeAspect="1" noChangeArrowheads="1"/>
          </p:cNvPicPr>
          <p:nvPr/>
        </p:nvPicPr>
        <p:blipFill>
          <a:blip r:embed="rId2" cstate="print">
            <a:lum bright="6000" contrast="18000"/>
          </a:blip>
          <a:srcRect l="40576" t="-8376" r="-261" b="-11066"/>
          <a:stretch>
            <a:fillRect/>
          </a:stretch>
        </p:blipFill>
        <p:spPr bwMode="auto">
          <a:xfrm>
            <a:off x="3479630" y="1835159"/>
            <a:ext cx="2523444" cy="4668116"/>
          </a:xfrm>
          <a:prstGeom prst="rect">
            <a:avLst/>
          </a:prstGeom>
          <a:noFill/>
          <a:ln w="9525">
            <a:noFill/>
            <a:miter lim="800000"/>
            <a:headEnd/>
            <a:tailEnd/>
          </a:ln>
        </p:spPr>
      </p:pic>
      <p:pic>
        <p:nvPicPr>
          <p:cNvPr id="7" name="Picture 4" descr="c"/>
          <p:cNvPicPr>
            <a:picLocks noChangeAspect="1" noChangeArrowheads="1"/>
          </p:cNvPicPr>
          <p:nvPr/>
        </p:nvPicPr>
        <p:blipFill>
          <a:blip r:embed="rId3" cstate="print">
            <a:lum bright="12000" contrast="18000"/>
          </a:blip>
          <a:srcRect t="2632"/>
          <a:stretch>
            <a:fillRect/>
          </a:stretch>
        </p:blipFill>
        <p:spPr bwMode="auto">
          <a:xfrm>
            <a:off x="1531149" y="2916181"/>
            <a:ext cx="1355777" cy="3135235"/>
          </a:xfrm>
          <a:prstGeom prst="rect">
            <a:avLst/>
          </a:prstGeom>
          <a:noFill/>
          <a:ln w="9525">
            <a:noFill/>
            <a:miter lim="800000"/>
            <a:headEnd/>
            <a:tailEnd/>
          </a:ln>
        </p:spPr>
      </p:pic>
      <p:sp>
        <p:nvSpPr>
          <p:cNvPr id="8" name="TextBox 7"/>
          <p:cNvSpPr txBox="1"/>
          <p:nvPr/>
        </p:nvSpPr>
        <p:spPr>
          <a:xfrm>
            <a:off x="6593155" y="2918606"/>
            <a:ext cx="2032000" cy="3139321"/>
          </a:xfrm>
          <a:prstGeom prst="rect">
            <a:avLst/>
          </a:prstGeom>
          <a:noFill/>
          <a:ln>
            <a:solidFill>
              <a:srgbClr val="000000"/>
            </a:solidFill>
          </a:ln>
        </p:spPr>
        <p:txBody>
          <a:bodyPr wrap="square" rtlCol="0">
            <a:spAutoFit/>
          </a:bodyPr>
          <a:lstStyle/>
          <a:p>
            <a:r>
              <a:rPr lang="en-US" b="1" dirty="0" smtClean="0"/>
              <a:t>All subterranean termites have only 2 dark veins at the front border of its wings. Formosan subterranean termites are the only subterranean termites that have fine hairs all over its wings.</a:t>
            </a:r>
            <a:endParaRPr lang="en-US" b="1" dirty="0"/>
          </a:p>
        </p:txBody>
      </p:sp>
    </p:spTree>
    <p:extLst>
      <p:ext uri="{BB962C8B-B14F-4D97-AF65-F5344CB8AC3E}">
        <p14:creationId xmlns:p14="http://schemas.microsoft.com/office/powerpoint/2010/main" val="11637588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a:t>4</a:t>
            </a:r>
            <a:r>
              <a:rPr lang="en-US" b="1" dirty="0" smtClean="0"/>
              <a:t>.  What type of termite caused this damage?</a:t>
            </a:r>
          </a:p>
          <a:p>
            <a:pPr marL="0" indent="0">
              <a:buNone/>
            </a:pPr>
            <a:endParaRPr lang="en-US" dirty="0"/>
          </a:p>
        </p:txBody>
      </p:sp>
      <p:sp>
        <p:nvSpPr>
          <p:cNvPr id="4" name="TextBox 3"/>
          <p:cNvSpPr txBox="1"/>
          <p:nvPr/>
        </p:nvSpPr>
        <p:spPr>
          <a:xfrm>
            <a:off x="1074057" y="1197428"/>
            <a:ext cx="6466114" cy="1569660"/>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endParaRPr lang="en-US" sz="800" dirty="0" smtClean="0"/>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dirty="0" err="1" smtClean="0"/>
              <a:t>Dampwood</a:t>
            </a:r>
            <a:r>
              <a:rPr lang="en-US" dirty="0" smtClean="0"/>
              <a:t> termite</a:t>
            </a:r>
            <a:endParaRPr lang="en-US" dirty="0"/>
          </a:p>
        </p:txBody>
      </p:sp>
      <p:pic>
        <p:nvPicPr>
          <p:cNvPr id="6" name="Picture 6" descr="DSC_1744"/>
          <p:cNvPicPr>
            <a:picLocks noChangeAspect="1" noChangeArrowheads="1"/>
          </p:cNvPicPr>
          <p:nvPr/>
        </p:nvPicPr>
        <p:blipFill>
          <a:blip r:embed="rId2">
            <a:extLst>
              <a:ext uri="{28A0092B-C50C-407E-A947-70E740481C1C}">
                <a14:useLocalDpi xmlns:a14="http://schemas.microsoft.com/office/drawing/2010/main" val="0"/>
              </a:ext>
            </a:extLst>
          </a:blip>
          <a:srcRect l="14583" t="26820" r="23347" b="8023"/>
          <a:stretch>
            <a:fillRect/>
          </a:stretch>
        </p:blipFill>
        <p:spPr bwMode="auto">
          <a:xfrm>
            <a:off x="1219200" y="3355897"/>
            <a:ext cx="3753420" cy="258532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979785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a:t>4</a:t>
            </a:r>
            <a:r>
              <a:rPr lang="en-US" b="1" dirty="0" smtClean="0"/>
              <a:t>.  What type of termite caused this damage?</a:t>
            </a:r>
          </a:p>
          <a:p>
            <a:pPr marL="0" indent="0">
              <a:buNone/>
            </a:pPr>
            <a:endParaRPr lang="en-US" dirty="0"/>
          </a:p>
        </p:txBody>
      </p:sp>
      <p:sp>
        <p:nvSpPr>
          <p:cNvPr id="4" name="TextBox 3"/>
          <p:cNvSpPr txBox="1"/>
          <p:nvPr/>
        </p:nvSpPr>
        <p:spPr>
          <a:xfrm>
            <a:off x="1074057" y="1197428"/>
            <a:ext cx="6466114" cy="1569660"/>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endParaRPr lang="en-US" sz="800" dirty="0" smtClean="0"/>
          </a:p>
          <a:p>
            <a:pPr marL="342900" indent="-342900">
              <a:buAutoNum type="alphaUcPeriod"/>
            </a:pPr>
            <a:r>
              <a:rPr lang="en-US" b="1" dirty="0" smtClean="0">
                <a:solidFill>
                  <a:srgbClr val="FF0000"/>
                </a:solidFill>
              </a:rPr>
              <a:t> </a:t>
            </a:r>
            <a:r>
              <a:rPr lang="en-US" b="1" dirty="0" err="1" smtClean="0">
                <a:solidFill>
                  <a:srgbClr val="FF0000"/>
                </a:solidFill>
              </a:rPr>
              <a:t>Drywood</a:t>
            </a:r>
            <a:r>
              <a:rPr lang="en-US" b="1" dirty="0" smtClean="0">
                <a:solidFill>
                  <a:srgbClr val="FF0000"/>
                </a:solidFill>
              </a:rPr>
              <a:t> termite</a:t>
            </a:r>
          </a:p>
          <a:p>
            <a:endParaRPr lang="en-US" sz="800" b="1" dirty="0" smtClean="0">
              <a:solidFill>
                <a:srgbClr val="FF0000"/>
              </a:solidFill>
            </a:endParaRPr>
          </a:p>
          <a:p>
            <a:pPr marL="342900" indent="-342900">
              <a:buAutoNum type="alphaUcPeriod"/>
            </a:pPr>
            <a:r>
              <a:rPr lang="en-US" dirty="0" err="1" smtClean="0"/>
              <a:t>Dampwood</a:t>
            </a:r>
            <a:r>
              <a:rPr lang="en-US" dirty="0" smtClean="0"/>
              <a:t> termite</a:t>
            </a:r>
            <a:endParaRPr lang="en-US" dirty="0"/>
          </a:p>
        </p:txBody>
      </p:sp>
      <p:pic>
        <p:nvPicPr>
          <p:cNvPr id="5" name="Picture 6" descr="DSC_1744"/>
          <p:cNvPicPr>
            <a:picLocks noChangeAspect="1" noChangeArrowheads="1"/>
          </p:cNvPicPr>
          <p:nvPr/>
        </p:nvPicPr>
        <p:blipFill>
          <a:blip r:embed="rId2">
            <a:extLst>
              <a:ext uri="{28A0092B-C50C-407E-A947-70E740481C1C}">
                <a14:useLocalDpi xmlns:a14="http://schemas.microsoft.com/office/drawing/2010/main" val="0"/>
              </a:ext>
            </a:extLst>
          </a:blip>
          <a:srcRect l="14583" t="26820" r="23347" b="8023"/>
          <a:stretch>
            <a:fillRect/>
          </a:stretch>
        </p:blipFill>
        <p:spPr bwMode="auto">
          <a:xfrm>
            <a:off x="1219200" y="3355897"/>
            <a:ext cx="3753420" cy="258532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333999" y="3355897"/>
            <a:ext cx="3090333" cy="2585323"/>
          </a:xfrm>
          <a:prstGeom prst="rect">
            <a:avLst/>
          </a:prstGeom>
          <a:noFill/>
          <a:ln>
            <a:solidFill>
              <a:srgbClr val="000000"/>
            </a:solidFill>
          </a:ln>
        </p:spPr>
        <p:txBody>
          <a:bodyPr wrap="square" rtlCol="0">
            <a:spAutoFit/>
          </a:bodyPr>
          <a:lstStyle/>
          <a:p>
            <a:r>
              <a:rPr lang="en-US" b="1" dirty="0" err="1" smtClean="0"/>
              <a:t>Drywood</a:t>
            </a:r>
            <a:r>
              <a:rPr lang="en-US" b="1" dirty="0" smtClean="0"/>
              <a:t> termite galleries are smooth and sandpapered in appearance and they make galleries across the grain of wood.  Generally, they kick their 1 mm long fecal pellets out of “</a:t>
            </a:r>
            <a:r>
              <a:rPr lang="en-US" b="1" dirty="0" err="1" smtClean="0"/>
              <a:t>kickout</a:t>
            </a:r>
            <a:r>
              <a:rPr lang="en-US" b="1" dirty="0" smtClean="0"/>
              <a:t>” holes which they make in wood and the pellets pile up below.</a:t>
            </a:r>
            <a:endParaRPr lang="en-US" b="1" dirty="0"/>
          </a:p>
        </p:txBody>
      </p:sp>
    </p:spTree>
    <p:extLst>
      <p:ext uri="{BB962C8B-B14F-4D97-AF65-F5344CB8AC3E}">
        <p14:creationId xmlns:p14="http://schemas.microsoft.com/office/powerpoint/2010/main" val="12357194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9756" y="385875"/>
            <a:ext cx="8623610" cy="4525963"/>
          </a:xfrm>
        </p:spPr>
        <p:txBody>
          <a:bodyPr/>
          <a:lstStyle/>
          <a:p>
            <a:pPr marL="0" indent="0">
              <a:buNone/>
            </a:pPr>
            <a:r>
              <a:rPr lang="en-US" b="1" dirty="0"/>
              <a:t>5</a:t>
            </a:r>
            <a:r>
              <a:rPr lang="en-US" b="1" dirty="0" smtClean="0"/>
              <a:t>.  What type of termite swarms in the day in GA?</a:t>
            </a:r>
          </a:p>
          <a:p>
            <a:pPr marL="0" indent="0">
              <a:buNone/>
            </a:pPr>
            <a:endParaRPr lang="en-US" dirty="0"/>
          </a:p>
        </p:txBody>
      </p:sp>
      <p:sp>
        <p:nvSpPr>
          <p:cNvPr id="4" name="TextBox 3"/>
          <p:cNvSpPr txBox="1"/>
          <p:nvPr/>
        </p:nvSpPr>
        <p:spPr>
          <a:xfrm>
            <a:off x="1074057" y="1197428"/>
            <a:ext cx="6466114" cy="1569660"/>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endParaRPr lang="en-US" sz="800" dirty="0" smtClean="0"/>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dirty="0" err="1" smtClean="0"/>
              <a:t>Dampwood</a:t>
            </a:r>
            <a:r>
              <a:rPr lang="en-US" dirty="0" smtClean="0"/>
              <a:t> termite</a:t>
            </a:r>
            <a:endParaRPr lang="en-US" dirty="0"/>
          </a:p>
        </p:txBody>
      </p:sp>
      <p:pic>
        <p:nvPicPr>
          <p:cNvPr id="2" name="Picture 1"/>
          <p:cNvPicPr>
            <a:picLocks noChangeAspect="1"/>
          </p:cNvPicPr>
          <p:nvPr/>
        </p:nvPicPr>
        <p:blipFill>
          <a:blip r:embed="rId2"/>
          <a:stretch>
            <a:fillRect/>
          </a:stretch>
        </p:blipFill>
        <p:spPr>
          <a:xfrm>
            <a:off x="1197428" y="3135257"/>
            <a:ext cx="4577968" cy="4154506"/>
          </a:xfrm>
          <a:prstGeom prst="rect">
            <a:avLst/>
          </a:prstGeom>
          <a:ln>
            <a:solidFill>
              <a:schemeClr val="tx1"/>
            </a:solidFill>
          </a:ln>
        </p:spPr>
      </p:pic>
      <p:sp>
        <p:nvSpPr>
          <p:cNvPr id="5" name="TextBox 4"/>
          <p:cNvSpPr txBox="1"/>
          <p:nvPr/>
        </p:nvSpPr>
        <p:spPr>
          <a:xfrm>
            <a:off x="2104571" y="5725886"/>
            <a:ext cx="184666" cy="369332"/>
          </a:xfrm>
          <a:prstGeom prst="rect">
            <a:avLst/>
          </a:prstGeom>
          <a:noFill/>
        </p:spPr>
        <p:txBody>
          <a:bodyPr wrap="none" rtlCol="0">
            <a:spAutoFit/>
          </a:bodyPr>
          <a:lstStyle/>
          <a:p>
            <a:endParaRPr lang="en-US" dirty="0"/>
          </a:p>
        </p:txBody>
      </p:sp>
      <p:sp>
        <p:nvSpPr>
          <p:cNvPr id="6" name="TextBox 5"/>
          <p:cNvSpPr txBox="1"/>
          <p:nvPr/>
        </p:nvSpPr>
        <p:spPr>
          <a:xfrm>
            <a:off x="1074057" y="5832751"/>
            <a:ext cx="4804229" cy="1200329"/>
          </a:xfrm>
          <a:prstGeom prst="rect">
            <a:avLst/>
          </a:prstGeom>
          <a:solidFill>
            <a:srgbClr val="FFFFFF"/>
          </a:solidFill>
          <a:ln>
            <a:solidFill>
              <a:schemeClr val="bg1"/>
            </a:solidFill>
          </a:ln>
        </p:spPr>
        <p:txBody>
          <a:bodyPr wrap="square" rtlCol="0">
            <a:spAutoFit/>
          </a:bodyPr>
          <a:lstStyle/>
          <a:p>
            <a:endParaRPr lang="en-US" dirty="0" smtClean="0"/>
          </a:p>
          <a:p>
            <a:endParaRPr lang="en-US" dirty="0"/>
          </a:p>
          <a:p>
            <a:endParaRPr lang="en-US" dirty="0" smtClean="0"/>
          </a:p>
          <a:p>
            <a:endParaRPr lang="en-US" dirty="0"/>
          </a:p>
        </p:txBody>
      </p:sp>
      <p:cxnSp>
        <p:nvCxnSpPr>
          <p:cNvPr id="8" name="Straight Connector 7"/>
          <p:cNvCxnSpPr/>
          <p:nvPr/>
        </p:nvCxnSpPr>
        <p:spPr>
          <a:xfrm>
            <a:off x="1197428" y="5832751"/>
            <a:ext cx="4577968" cy="0"/>
          </a:xfrm>
          <a:prstGeom prst="line">
            <a:avLst/>
          </a:prstGeom>
          <a:ln w="635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592666" y="5848736"/>
            <a:ext cx="5763381" cy="369332"/>
          </a:xfrm>
          <a:prstGeom prst="rect">
            <a:avLst/>
          </a:prstGeom>
          <a:noFill/>
        </p:spPr>
        <p:txBody>
          <a:bodyPr wrap="square" rtlCol="0">
            <a:spAutoFit/>
          </a:bodyPr>
          <a:lstStyle/>
          <a:p>
            <a:pPr algn="ctr"/>
            <a:r>
              <a:rPr lang="en-US" b="1" dirty="0" smtClean="0"/>
              <a:t>Found in Georgia, swarming to a window in the day</a:t>
            </a:r>
            <a:endParaRPr lang="en-US" b="1" dirty="0"/>
          </a:p>
        </p:txBody>
      </p:sp>
      <p:cxnSp>
        <p:nvCxnSpPr>
          <p:cNvPr id="9" name="Straight Connector 8"/>
          <p:cNvCxnSpPr/>
          <p:nvPr/>
        </p:nvCxnSpPr>
        <p:spPr>
          <a:xfrm flipV="1">
            <a:off x="1197428" y="5828169"/>
            <a:ext cx="4577968" cy="9163"/>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2707146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1171" y="385875"/>
            <a:ext cx="8772292" cy="4525963"/>
          </a:xfrm>
        </p:spPr>
        <p:txBody>
          <a:bodyPr/>
          <a:lstStyle/>
          <a:p>
            <a:pPr marL="0" indent="0">
              <a:buNone/>
            </a:pPr>
            <a:r>
              <a:rPr lang="en-US" b="1" dirty="0"/>
              <a:t>5</a:t>
            </a:r>
            <a:r>
              <a:rPr lang="en-US" b="1" dirty="0" smtClean="0"/>
              <a:t>.  What type of termite swarms in the day in GA?</a:t>
            </a:r>
          </a:p>
          <a:p>
            <a:pPr marL="0" indent="0">
              <a:buNone/>
            </a:pPr>
            <a:endParaRPr lang="en-US" dirty="0"/>
          </a:p>
        </p:txBody>
      </p:sp>
      <p:sp>
        <p:nvSpPr>
          <p:cNvPr id="4" name="TextBox 3"/>
          <p:cNvSpPr txBox="1"/>
          <p:nvPr/>
        </p:nvSpPr>
        <p:spPr>
          <a:xfrm>
            <a:off x="1074057" y="1197428"/>
            <a:ext cx="6466114" cy="1569660"/>
          </a:xfrm>
          <a:prstGeom prst="rect">
            <a:avLst/>
          </a:prstGeom>
          <a:noFill/>
        </p:spPr>
        <p:txBody>
          <a:bodyPr wrap="square" rtlCol="0">
            <a:spAutoFit/>
          </a:bodyPr>
          <a:lstStyle/>
          <a:p>
            <a:pPr marL="342900" indent="-342900">
              <a:buAutoNum type="alphaUcPeriod"/>
            </a:pPr>
            <a:r>
              <a:rPr lang="en-US" b="1" dirty="0" smtClean="0">
                <a:solidFill>
                  <a:srgbClr val="FF0000"/>
                </a:solidFill>
              </a:rPr>
              <a:t> Native subterranean termite (</a:t>
            </a:r>
            <a:r>
              <a:rPr lang="en-US" b="1" i="1" dirty="0" err="1" smtClean="0">
                <a:solidFill>
                  <a:srgbClr val="FF0000"/>
                </a:solidFill>
              </a:rPr>
              <a:t>Reticulitermes</a:t>
            </a:r>
            <a:r>
              <a:rPr lang="en-US" b="1" i="1" dirty="0" smtClean="0">
                <a:solidFill>
                  <a:srgbClr val="FF0000"/>
                </a:solidFill>
              </a:rPr>
              <a:t> spp.</a:t>
            </a:r>
            <a:r>
              <a:rPr lang="en-US" b="1" dirty="0" smtClean="0">
                <a:solidFill>
                  <a:srgbClr val="FF0000"/>
                </a:solidFill>
              </a:rPr>
              <a:t>)</a:t>
            </a:r>
          </a:p>
          <a:p>
            <a:endParaRPr lang="en-US" sz="800" b="1" dirty="0" smtClean="0">
              <a:solidFill>
                <a:srgbClr val="FF0000"/>
              </a:solidFill>
            </a:endParaRPr>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endParaRPr lang="en-US" sz="800" dirty="0" smtClean="0"/>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dirty="0" err="1" smtClean="0"/>
              <a:t>Dampwood</a:t>
            </a:r>
            <a:r>
              <a:rPr lang="en-US" dirty="0" smtClean="0"/>
              <a:t> termite</a:t>
            </a:r>
            <a:endParaRPr lang="en-US" dirty="0"/>
          </a:p>
        </p:txBody>
      </p:sp>
      <p:sp>
        <p:nvSpPr>
          <p:cNvPr id="5" name="TextBox 4"/>
          <p:cNvSpPr txBox="1"/>
          <p:nvPr/>
        </p:nvSpPr>
        <p:spPr>
          <a:xfrm>
            <a:off x="2104571" y="5725886"/>
            <a:ext cx="184666" cy="369332"/>
          </a:xfrm>
          <a:prstGeom prst="rect">
            <a:avLst/>
          </a:prstGeom>
          <a:noFill/>
        </p:spPr>
        <p:txBody>
          <a:bodyPr wrap="none" rtlCol="0">
            <a:spAutoFit/>
          </a:bodyPr>
          <a:lstStyle/>
          <a:p>
            <a:endParaRPr lang="en-US" dirty="0"/>
          </a:p>
        </p:txBody>
      </p:sp>
      <p:sp>
        <p:nvSpPr>
          <p:cNvPr id="6" name="TextBox 5"/>
          <p:cNvSpPr txBox="1"/>
          <p:nvPr/>
        </p:nvSpPr>
        <p:spPr>
          <a:xfrm>
            <a:off x="1074057" y="5841914"/>
            <a:ext cx="4804229" cy="1200329"/>
          </a:xfrm>
          <a:prstGeom prst="rect">
            <a:avLst/>
          </a:prstGeom>
          <a:solidFill>
            <a:srgbClr val="FFFFFF"/>
          </a:solidFill>
          <a:ln>
            <a:solidFill>
              <a:schemeClr val="bg1"/>
            </a:solidFill>
          </a:ln>
        </p:spPr>
        <p:txBody>
          <a:bodyPr wrap="square" rtlCol="0">
            <a:spAutoFit/>
          </a:bodyPr>
          <a:lstStyle/>
          <a:p>
            <a:endParaRPr lang="en-US" dirty="0" smtClean="0"/>
          </a:p>
          <a:p>
            <a:endParaRPr lang="en-US" dirty="0"/>
          </a:p>
          <a:p>
            <a:endParaRPr lang="en-US" dirty="0" smtClean="0"/>
          </a:p>
          <a:p>
            <a:endParaRPr lang="en-US" dirty="0"/>
          </a:p>
        </p:txBody>
      </p:sp>
      <p:cxnSp>
        <p:nvCxnSpPr>
          <p:cNvPr id="8" name="Straight Connector 7"/>
          <p:cNvCxnSpPr/>
          <p:nvPr/>
        </p:nvCxnSpPr>
        <p:spPr>
          <a:xfrm>
            <a:off x="1197428" y="5832751"/>
            <a:ext cx="4577968" cy="0"/>
          </a:xfrm>
          <a:prstGeom prst="line">
            <a:avLst/>
          </a:prstGeom>
          <a:ln w="635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6017381" y="2322286"/>
            <a:ext cx="2902857" cy="4247317"/>
          </a:xfrm>
          <a:prstGeom prst="rect">
            <a:avLst/>
          </a:prstGeom>
          <a:noFill/>
          <a:ln>
            <a:solidFill>
              <a:srgbClr val="000000"/>
            </a:solidFill>
          </a:ln>
        </p:spPr>
        <p:txBody>
          <a:bodyPr wrap="square" rtlCol="0">
            <a:spAutoFit/>
          </a:bodyPr>
          <a:lstStyle/>
          <a:p>
            <a:r>
              <a:rPr lang="en-US" b="1" dirty="0" smtClean="0"/>
              <a:t>These Eastern subterranean termites are swarming to a window during the day.  Formosan termites swarm at dusk and a few hours later.  Most </a:t>
            </a:r>
            <a:r>
              <a:rPr lang="en-US" b="1" dirty="0" err="1" smtClean="0"/>
              <a:t>drywood</a:t>
            </a:r>
            <a:r>
              <a:rPr lang="en-US" b="1" dirty="0" smtClean="0"/>
              <a:t> termites swarm in the evening. </a:t>
            </a:r>
            <a:r>
              <a:rPr lang="en-US" b="1" dirty="0"/>
              <a:t> </a:t>
            </a:r>
            <a:r>
              <a:rPr lang="en-US" b="1" dirty="0" smtClean="0"/>
              <a:t>The Western </a:t>
            </a:r>
            <a:r>
              <a:rPr lang="en-US" b="1" dirty="0" err="1" smtClean="0"/>
              <a:t>drywood</a:t>
            </a:r>
            <a:r>
              <a:rPr lang="en-US" b="1" dirty="0" smtClean="0"/>
              <a:t> termite swarms during the day, but its head is reddish-brown and has smoky wings, not a black head with transparent wings, like the Eastern subterranean termite.</a:t>
            </a:r>
            <a:endParaRPr lang="en-US" b="1" dirty="0"/>
          </a:p>
        </p:txBody>
      </p:sp>
      <p:pic>
        <p:nvPicPr>
          <p:cNvPr id="9" name="Picture 8"/>
          <p:cNvPicPr>
            <a:picLocks noChangeAspect="1"/>
          </p:cNvPicPr>
          <p:nvPr/>
        </p:nvPicPr>
        <p:blipFill>
          <a:blip r:embed="rId2"/>
          <a:stretch>
            <a:fillRect/>
          </a:stretch>
        </p:blipFill>
        <p:spPr>
          <a:xfrm>
            <a:off x="1197428" y="3135257"/>
            <a:ext cx="4577968" cy="4154506"/>
          </a:xfrm>
          <a:prstGeom prst="rect">
            <a:avLst/>
          </a:prstGeom>
          <a:ln>
            <a:solidFill>
              <a:schemeClr val="tx1"/>
            </a:solidFill>
          </a:ln>
        </p:spPr>
      </p:pic>
      <p:sp>
        <p:nvSpPr>
          <p:cNvPr id="10" name="TextBox 9"/>
          <p:cNvSpPr txBox="1"/>
          <p:nvPr/>
        </p:nvSpPr>
        <p:spPr>
          <a:xfrm>
            <a:off x="1074056" y="5832751"/>
            <a:ext cx="4804229" cy="1477328"/>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a:p>
            <a:endParaRPr lang="en-US" dirty="0"/>
          </a:p>
        </p:txBody>
      </p:sp>
      <p:cxnSp>
        <p:nvCxnSpPr>
          <p:cNvPr id="12" name="Straight Connector 11"/>
          <p:cNvCxnSpPr/>
          <p:nvPr/>
        </p:nvCxnSpPr>
        <p:spPr>
          <a:xfrm flipV="1">
            <a:off x="1197428" y="5832751"/>
            <a:ext cx="4577968" cy="9163"/>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592666" y="5848736"/>
            <a:ext cx="5763381" cy="369332"/>
          </a:xfrm>
          <a:prstGeom prst="rect">
            <a:avLst/>
          </a:prstGeom>
          <a:noFill/>
        </p:spPr>
        <p:txBody>
          <a:bodyPr wrap="square" rtlCol="0">
            <a:spAutoFit/>
          </a:bodyPr>
          <a:lstStyle/>
          <a:p>
            <a:pPr algn="ctr"/>
            <a:r>
              <a:rPr lang="en-US" b="1" dirty="0" smtClean="0"/>
              <a:t>Found in Georgia, swarming to a window in the day</a:t>
            </a:r>
            <a:endParaRPr lang="en-US" b="1" dirty="0"/>
          </a:p>
        </p:txBody>
      </p:sp>
    </p:spTree>
    <p:extLst>
      <p:ext uri="{BB962C8B-B14F-4D97-AF65-F5344CB8AC3E}">
        <p14:creationId xmlns:p14="http://schemas.microsoft.com/office/powerpoint/2010/main" val="25532417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514350" indent="-514350">
              <a:buAutoNum type="arabicPeriod" startAt="6"/>
            </a:pPr>
            <a:r>
              <a:rPr lang="en-US" b="1" dirty="0" smtClean="0"/>
              <a:t>What type of termite is this based on its </a:t>
            </a:r>
          </a:p>
          <a:p>
            <a:pPr marL="0" indent="0">
              <a:buNone/>
            </a:pPr>
            <a:r>
              <a:rPr lang="en-US" b="1" dirty="0"/>
              <a:t> </a:t>
            </a:r>
            <a:r>
              <a:rPr lang="en-US" b="1" dirty="0" smtClean="0"/>
              <a:t>    mandibles?</a:t>
            </a:r>
          </a:p>
          <a:p>
            <a:pPr marL="0" indent="0">
              <a:buNone/>
            </a:pPr>
            <a:endParaRPr lang="en-US" dirty="0"/>
          </a:p>
        </p:txBody>
      </p:sp>
      <p:sp>
        <p:nvSpPr>
          <p:cNvPr id="4" name="TextBox 3"/>
          <p:cNvSpPr txBox="1"/>
          <p:nvPr/>
        </p:nvSpPr>
        <p:spPr>
          <a:xfrm>
            <a:off x="1074057" y="1750758"/>
            <a:ext cx="6466114" cy="769441"/>
          </a:xfrm>
          <a:prstGeom prst="rect">
            <a:avLst/>
          </a:prstGeom>
          <a:noFill/>
        </p:spPr>
        <p:txBody>
          <a:bodyPr wrap="square" rtlCol="0">
            <a:spAutoFit/>
          </a:bodyPr>
          <a:lstStyle/>
          <a:p>
            <a:pPr marL="342900" indent="-342900">
              <a:buAutoNum type="alphaUcPeriod"/>
            </a:pPr>
            <a:r>
              <a:rPr lang="en-US" dirty="0"/>
              <a:t>S</a:t>
            </a:r>
            <a:r>
              <a:rPr lang="en-US" dirty="0" smtClean="0"/>
              <a:t>ubterranean termite</a:t>
            </a:r>
          </a:p>
          <a:p>
            <a:endParaRPr lang="en-US" sz="800" dirty="0" smtClean="0"/>
          </a:p>
          <a:p>
            <a:pPr marL="342900" indent="-342900">
              <a:buAutoNum type="alphaUcPeriod"/>
            </a:pPr>
            <a:r>
              <a:rPr lang="en-US" dirty="0" err="1" smtClean="0"/>
              <a:t>Drywood</a:t>
            </a:r>
            <a:r>
              <a:rPr lang="en-US" dirty="0" smtClean="0"/>
              <a:t> termite</a:t>
            </a:r>
          </a:p>
        </p:txBody>
      </p:sp>
      <p:pic>
        <p:nvPicPr>
          <p:cNvPr id="2049" name="Picture 1" descr="DSC_0912"/>
          <p:cNvPicPr>
            <a:picLocks noChangeAspect="1" noChangeArrowheads="1"/>
          </p:cNvPicPr>
          <p:nvPr/>
        </p:nvPicPr>
        <p:blipFill>
          <a:blip r:embed="rId2">
            <a:lum bright="-36000" contrast="42000"/>
            <a:extLst>
              <a:ext uri="{28A0092B-C50C-407E-A947-70E740481C1C}">
                <a14:useLocalDpi xmlns:a14="http://schemas.microsoft.com/office/drawing/2010/main" val="0"/>
              </a:ext>
            </a:extLst>
          </a:blip>
          <a:srcRect l="24916" t="18372" r="25702" b="20618"/>
          <a:stretch>
            <a:fillRect/>
          </a:stretch>
        </p:blipFill>
        <p:spPr bwMode="auto">
          <a:xfrm>
            <a:off x="1164770" y="2913591"/>
            <a:ext cx="3523343" cy="278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164770" y="5702904"/>
            <a:ext cx="3523343" cy="369332"/>
          </a:xfrm>
          <a:prstGeom prst="rect">
            <a:avLst/>
          </a:prstGeom>
          <a:noFill/>
        </p:spPr>
        <p:txBody>
          <a:bodyPr wrap="square" rtlCol="0">
            <a:spAutoFit/>
          </a:bodyPr>
          <a:lstStyle/>
          <a:p>
            <a:pPr algn="ctr"/>
            <a:r>
              <a:rPr lang="en-US" b="1" dirty="0" smtClean="0"/>
              <a:t>Found in Georgia</a:t>
            </a:r>
            <a:endParaRPr lang="en-US" b="1" dirty="0"/>
          </a:p>
        </p:txBody>
      </p:sp>
    </p:spTree>
    <p:extLst>
      <p:ext uri="{BB962C8B-B14F-4D97-AF65-F5344CB8AC3E}">
        <p14:creationId xmlns:p14="http://schemas.microsoft.com/office/powerpoint/2010/main" val="329654028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514350" indent="-514350">
              <a:buAutoNum type="arabicPeriod" startAt="6"/>
            </a:pPr>
            <a:r>
              <a:rPr lang="en-US" b="1" dirty="0" smtClean="0"/>
              <a:t>What type of termite is this based on its </a:t>
            </a:r>
          </a:p>
          <a:p>
            <a:pPr marL="0" indent="0">
              <a:buNone/>
            </a:pPr>
            <a:r>
              <a:rPr lang="en-US" b="1" dirty="0"/>
              <a:t> </a:t>
            </a:r>
            <a:r>
              <a:rPr lang="en-US" b="1" dirty="0" smtClean="0"/>
              <a:t>    mandibles?</a:t>
            </a:r>
          </a:p>
          <a:p>
            <a:pPr marL="0" indent="0">
              <a:buNone/>
            </a:pPr>
            <a:endParaRPr lang="en-US" dirty="0"/>
          </a:p>
        </p:txBody>
      </p:sp>
      <p:sp>
        <p:nvSpPr>
          <p:cNvPr id="4" name="TextBox 3"/>
          <p:cNvSpPr txBox="1"/>
          <p:nvPr/>
        </p:nvSpPr>
        <p:spPr>
          <a:xfrm>
            <a:off x="1074057" y="1750758"/>
            <a:ext cx="6466114" cy="769441"/>
          </a:xfrm>
          <a:prstGeom prst="rect">
            <a:avLst/>
          </a:prstGeom>
          <a:noFill/>
        </p:spPr>
        <p:txBody>
          <a:bodyPr wrap="square" rtlCol="0">
            <a:spAutoFit/>
          </a:bodyPr>
          <a:lstStyle/>
          <a:p>
            <a:pPr marL="342900" indent="-342900">
              <a:buAutoNum type="alphaUcPeriod"/>
            </a:pPr>
            <a:r>
              <a:rPr lang="en-US" b="1" dirty="0" smtClean="0">
                <a:solidFill>
                  <a:srgbClr val="FF0000"/>
                </a:solidFill>
              </a:rPr>
              <a:t> Subterranean termite</a:t>
            </a:r>
          </a:p>
          <a:p>
            <a:endParaRPr lang="en-US" sz="800" b="1" dirty="0" smtClean="0">
              <a:solidFill>
                <a:srgbClr val="FF0000"/>
              </a:solidFill>
            </a:endParaRPr>
          </a:p>
          <a:p>
            <a:r>
              <a:rPr lang="en-US" dirty="0" smtClean="0"/>
              <a:t>B.   </a:t>
            </a:r>
            <a:r>
              <a:rPr lang="en-US" dirty="0" err="1" smtClean="0"/>
              <a:t>Drywood</a:t>
            </a:r>
            <a:r>
              <a:rPr lang="en-US" dirty="0" smtClean="0"/>
              <a:t> termite</a:t>
            </a:r>
          </a:p>
        </p:txBody>
      </p:sp>
      <p:pic>
        <p:nvPicPr>
          <p:cNvPr id="2049" name="Picture 1" descr="DSC_0912"/>
          <p:cNvPicPr>
            <a:picLocks noChangeAspect="1" noChangeArrowheads="1"/>
          </p:cNvPicPr>
          <p:nvPr/>
        </p:nvPicPr>
        <p:blipFill>
          <a:blip r:embed="rId2">
            <a:lum bright="-36000" contrast="42000"/>
            <a:extLst>
              <a:ext uri="{28A0092B-C50C-407E-A947-70E740481C1C}">
                <a14:useLocalDpi xmlns:a14="http://schemas.microsoft.com/office/drawing/2010/main" val="0"/>
              </a:ext>
            </a:extLst>
          </a:blip>
          <a:srcRect l="24916" t="18372" r="25702" b="20618"/>
          <a:stretch>
            <a:fillRect/>
          </a:stretch>
        </p:blipFill>
        <p:spPr bwMode="auto">
          <a:xfrm>
            <a:off x="1164770" y="2919639"/>
            <a:ext cx="3523343" cy="278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164770" y="5708952"/>
            <a:ext cx="3523343" cy="369332"/>
          </a:xfrm>
          <a:prstGeom prst="rect">
            <a:avLst/>
          </a:prstGeom>
          <a:noFill/>
        </p:spPr>
        <p:txBody>
          <a:bodyPr wrap="square" rtlCol="0">
            <a:spAutoFit/>
          </a:bodyPr>
          <a:lstStyle/>
          <a:p>
            <a:pPr algn="ctr"/>
            <a:r>
              <a:rPr lang="en-US" b="1" dirty="0" smtClean="0"/>
              <a:t>Found in Georgia</a:t>
            </a:r>
            <a:endParaRPr lang="en-US" b="1" dirty="0"/>
          </a:p>
        </p:txBody>
      </p:sp>
      <p:sp>
        <p:nvSpPr>
          <p:cNvPr id="6" name="TextBox 5"/>
          <p:cNvSpPr txBox="1"/>
          <p:nvPr/>
        </p:nvSpPr>
        <p:spPr>
          <a:xfrm>
            <a:off x="5104190" y="1492456"/>
            <a:ext cx="3531810" cy="1200329"/>
          </a:xfrm>
          <a:prstGeom prst="rect">
            <a:avLst/>
          </a:prstGeom>
          <a:noFill/>
          <a:ln>
            <a:solidFill>
              <a:srgbClr val="000000"/>
            </a:solidFill>
          </a:ln>
        </p:spPr>
        <p:txBody>
          <a:bodyPr wrap="square" rtlCol="0">
            <a:spAutoFit/>
          </a:bodyPr>
          <a:lstStyle/>
          <a:p>
            <a:r>
              <a:rPr lang="en-US" b="1" dirty="0" smtClean="0"/>
              <a:t>  Subterranean termites have </a:t>
            </a:r>
            <a:r>
              <a:rPr lang="en-US" b="1" u="sng" dirty="0" smtClean="0"/>
              <a:t>no </a:t>
            </a:r>
          </a:p>
          <a:p>
            <a:r>
              <a:rPr lang="en-US" b="1" dirty="0" smtClean="0"/>
              <a:t>  teeth on the inside of their </a:t>
            </a:r>
          </a:p>
          <a:p>
            <a:r>
              <a:rPr lang="en-US" b="1" dirty="0" smtClean="0"/>
              <a:t>  mandibles that can be seen when </a:t>
            </a:r>
          </a:p>
          <a:p>
            <a:r>
              <a:rPr lang="en-US" b="1" dirty="0" smtClean="0"/>
              <a:t>  viewing the termite from above.</a:t>
            </a:r>
            <a:endParaRPr lang="en-US" b="1" dirty="0"/>
          </a:p>
        </p:txBody>
      </p:sp>
      <p:pic>
        <p:nvPicPr>
          <p:cNvPr id="7" name="Picture 6"/>
          <p:cNvPicPr>
            <a:picLocks noChangeAspect="1"/>
          </p:cNvPicPr>
          <p:nvPr/>
        </p:nvPicPr>
        <p:blipFill>
          <a:blip r:embed="rId3"/>
          <a:stretch>
            <a:fillRect/>
          </a:stretch>
        </p:blipFill>
        <p:spPr>
          <a:xfrm rot="16200000">
            <a:off x="4791390" y="3005585"/>
            <a:ext cx="2650274" cy="2024674"/>
          </a:xfrm>
          <a:prstGeom prst="rect">
            <a:avLst/>
          </a:prstGeom>
        </p:spPr>
      </p:pic>
      <p:pic>
        <p:nvPicPr>
          <p:cNvPr id="10" name="Picture 1" descr="c"/>
          <p:cNvPicPr>
            <a:picLocks noChangeAspect="1" noChangeArrowheads="1"/>
          </p:cNvPicPr>
          <p:nvPr/>
        </p:nvPicPr>
        <p:blipFill>
          <a:blip r:embed="rId4">
            <a:lum contrast="12000"/>
            <a:extLst>
              <a:ext uri="{28A0092B-C50C-407E-A947-70E740481C1C}">
                <a14:useLocalDpi xmlns:a14="http://schemas.microsoft.com/office/drawing/2010/main" val="0"/>
              </a:ext>
            </a:extLst>
          </a:blip>
          <a:srcRect l="6039" t="6668" r="3789" b="6668"/>
          <a:stretch>
            <a:fillRect/>
          </a:stretch>
        </p:blipFill>
        <p:spPr bwMode="auto">
          <a:xfrm>
            <a:off x="7003143" y="2692785"/>
            <a:ext cx="1632857" cy="2652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5104189" y="5343059"/>
            <a:ext cx="3731381" cy="276999"/>
          </a:xfrm>
          <a:prstGeom prst="rect">
            <a:avLst/>
          </a:prstGeom>
          <a:noFill/>
        </p:spPr>
        <p:txBody>
          <a:bodyPr wrap="square" rtlCol="0">
            <a:spAutoFit/>
          </a:bodyPr>
          <a:lstStyle/>
          <a:p>
            <a:r>
              <a:rPr lang="en-US" sz="1200" b="1" i="1" dirty="0" smtClean="0"/>
              <a:t>    </a:t>
            </a:r>
            <a:r>
              <a:rPr lang="en-US" sz="1200" b="1" i="1" dirty="0" err="1" smtClean="0"/>
              <a:t>Reticulitermes</a:t>
            </a:r>
            <a:r>
              <a:rPr lang="en-US" sz="1200" b="1" i="1" dirty="0" smtClean="0"/>
              <a:t> </a:t>
            </a:r>
            <a:r>
              <a:rPr lang="en-US" sz="1200" b="1" i="1" dirty="0" err="1" smtClean="0"/>
              <a:t>flavipes</a:t>
            </a:r>
            <a:r>
              <a:rPr lang="en-US" sz="1200" b="1" i="1" dirty="0" smtClean="0"/>
              <a:t>       </a:t>
            </a:r>
            <a:r>
              <a:rPr lang="en-US" sz="1200" b="1" i="1" dirty="0" err="1" smtClean="0"/>
              <a:t>Coptotermes</a:t>
            </a:r>
            <a:r>
              <a:rPr lang="en-US" sz="1200" b="1" i="1" dirty="0" smtClean="0"/>
              <a:t> </a:t>
            </a:r>
            <a:r>
              <a:rPr lang="en-US" sz="1200" b="1" i="1" dirty="0" err="1" smtClean="0"/>
              <a:t>formosanus</a:t>
            </a:r>
            <a:endParaRPr lang="en-US" sz="1200" b="1" i="1" dirty="0"/>
          </a:p>
        </p:txBody>
      </p:sp>
      <p:sp>
        <p:nvSpPr>
          <p:cNvPr id="12" name="TextBox 11"/>
          <p:cNvSpPr txBox="1"/>
          <p:nvPr/>
        </p:nvSpPr>
        <p:spPr>
          <a:xfrm>
            <a:off x="5104190" y="5708952"/>
            <a:ext cx="3852334" cy="461665"/>
          </a:xfrm>
          <a:prstGeom prst="rect">
            <a:avLst/>
          </a:prstGeom>
          <a:noFill/>
        </p:spPr>
        <p:txBody>
          <a:bodyPr wrap="square" rtlCol="0">
            <a:spAutoFit/>
          </a:bodyPr>
          <a:lstStyle/>
          <a:p>
            <a:r>
              <a:rPr lang="en-US" sz="1200" b="1" dirty="0" smtClean="0"/>
              <a:t>      Eastern subterranean         Formosan subterranean</a:t>
            </a:r>
          </a:p>
          <a:p>
            <a:r>
              <a:rPr lang="en-US" sz="1200" b="1" dirty="0"/>
              <a:t> </a:t>
            </a:r>
            <a:r>
              <a:rPr lang="en-US" sz="1200" b="1" dirty="0" smtClean="0"/>
              <a:t>                  termite                                   termite</a:t>
            </a:r>
            <a:endParaRPr lang="en-US" sz="1200" b="1" dirty="0"/>
          </a:p>
        </p:txBody>
      </p:sp>
    </p:spTree>
    <p:extLst>
      <p:ext uri="{BB962C8B-B14F-4D97-AF65-F5344CB8AC3E}">
        <p14:creationId xmlns:p14="http://schemas.microsoft.com/office/powerpoint/2010/main" val="31108292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0731" y="385875"/>
            <a:ext cx="8543073" cy="4525963"/>
          </a:xfrm>
        </p:spPr>
        <p:txBody>
          <a:bodyPr/>
          <a:lstStyle/>
          <a:p>
            <a:pPr marL="0" indent="0">
              <a:buNone/>
            </a:pPr>
            <a:r>
              <a:rPr lang="en-US" b="1" dirty="0"/>
              <a:t>7</a:t>
            </a:r>
            <a:r>
              <a:rPr lang="en-US" b="1" dirty="0" smtClean="0"/>
              <a:t>.  What type of termite in GA left this evidence?</a:t>
            </a:r>
          </a:p>
          <a:p>
            <a:pPr marL="0" indent="0">
              <a:buNone/>
            </a:pPr>
            <a:endParaRPr lang="en-US" dirty="0"/>
          </a:p>
        </p:txBody>
      </p:sp>
      <p:sp>
        <p:nvSpPr>
          <p:cNvPr id="4" name="TextBox 3"/>
          <p:cNvSpPr txBox="1"/>
          <p:nvPr/>
        </p:nvSpPr>
        <p:spPr>
          <a:xfrm>
            <a:off x="1074057" y="1197428"/>
            <a:ext cx="6466114" cy="1569660"/>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endParaRPr lang="en-US" sz="800" dirty="0" smtClean="0"/>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dirty="0" err="1" smtClean="0"/>
              <a:t>Dampwood</a:t>
            </a:r>
            <a:r>
              <a:rPr lang="en-US" dirty="0" smtClean="0"/>
              <a:t> termite</a:t>
            </a:r>
            <a:endParaRPr lang="en-US" dirty="0"/>
          </a:p>
        </p:txBody>
      </p:sp>
      <p:pic>
        <p:nvPicPr>
          <p:cNvPr id="4097" name="Picture 1" descr="drywood frass pile &amp; kick-out hole"/>
          <p:cNvPicPr>
            <a:picLocks noChangeAspect="1" noChangeArrowheads="1"/>
          </p:cNvPicPr>
          <p:nvPr/>
        </p:nvPicPr>
        <p:blipFill>
          <a:blip r:embed="rId2">
            <a:extLst>
              <a:ext uri="{28A0092B-C50C-407E-A947-70E740481C1C}">
                <a14:useLocalDpi xmlns:a14="http://schemas.microsoft.com/office/drawing/2010/main" val="0"/>
              </a:ext>
            </a:extLst>
          </a:blip>
          <a:srcRect t="4167" b="3958"/>
          <a:stretch>
            <a:fillRect/>
          </a:stretch>
        </p:blipFill>
        <p:spPr bwMode="auto">
          <a:xfrm>
            <a:off x="1161141" y="2954166"/>
            <a:ext cx="4182207" cy="3659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821284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9755" y="385875"/>
            <a:ext cx="8629805" cy="4525963"/>
          </a:xfrm>
        </p:spPr>
        <p:txBody>
          <a:bodyPr/>
          <a:lstStyle/>
          <a:p>
            <a:pPr marL="0" indent="0">
              <a:buNone/>
            </a:pPr>
            <a:r>
              <a:rPr lang="en-US" b="1" dirty="0"/>
              <a:t>7</a:t>
            </a:r>
            <a:r>
              <a:rPr lang="en-US" b="1" dirty="0" smtClean="0"/>
              <a:t>.  What type of termite in GA left this evidence?</a:t>
            </a:r>
          </a:p>
          <a:p>
            <a:pPr marL="0" indent="0">
              <a:buNone/>
            </a:pPr>
            <a:endParaRPr lang="en-US" dirty="0"/>
          </a:p>
        </p:txBody>
      </p:sp>
      <p:sp>
        <p:nvSpPr>
          <p:cNvPr id="4" name="TextBox 3"/>
          <p:cNvSpPr txBox="1"/>
          <p:nvPr/>
        </p:nvSpPr>
        <p:spPr>
          <a:xfrm>
            <a:off x="1074057" y="1197428"/>
            <a:ext cx="6466114" cy="1569660"/>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endParaRPr lang="en-US" sz="800" dirty="0" smtClean="0"/>
          </a:p>
          <a:p>
            <a:pPr marL="342900" indent="-342900">
              <a:buAutoNum type="alphaUcPeriod"/>
            </a:pPr>
            <a:r>
              <a:rPr lang="en-US" b="1" dirty="0" smtClean="0">
                <a:solidFill>
                  <a:srgbClr val="FF0000"/>
                </a:solidFill>
              </a:rPr>
              <a:t> </a:t>
            </a:r>
            <a:r>
              <a:rPr lang="en-US" b="1" dirty="0" err="1" smtClean="0">
                <a:solidFill>
                  <a:srgbClr val="FF0000"/>
                </a:solidFill>
              </a:rPr>
              <a:t>Drywood</a:t>
            </a:r>
            <a:r>
              <a:rPr lang="en-US" b="1" dirty="0" smtClean="0">
                <a:solidFill>
                  <a:srgbClr val="FF0000"/>
                </a:solidFill>
              </a:rPr>
              <a:t> termite</a:t>
            </a:r>
          </a:p>
          <a:p>
            <a:endParaRPr lang="en-US" sz="800" b="1" dirty="0" smtClean="0">
              <a:solidFill>
                <a:srgbClr val="FF0000"/>
              </a:solidFill>
            </a:endParaRPr>
          </a:p>
          <a:p>
            <a:pPr marL="342900" indent="-342900">
              <a:buAutoNum type="alphaUcPeriod"/>
            </a:pPr>
            <a:r>
              <a:rPr lang="en-US" dirty="0" err="1" smtClean="0"/>
              <a:t>Dampwood</a:t>
            </a:r>
            <a:r>
              <a:rPr lang="en-US" dirty="0" smtClean="0"/>
              <a:t> termite</a:t>
            </a:r>
            <a:endParaRPr lang="en-US" dirty="0"/>
          </a:p>
        </p:txBody>
      </p:sp>
      <p:pic>
        <p:nvPicPr>
          <p:cNvPr id="4097" name="Picture 1" descr="drywood frass pile &amp; kick-out hole"/>
          <p:cNvPicPr>
            <a:picLocks noChangeAspect="1" noChangeArrowheads="1"/>
          </p:cNvPicPr>
          <p:nvPr/>
        </p:nvPicPr>
        <p:blipFill>
          <a:blip r:embed="rId2">
            <a:extLst>
              <a:ext uri="{28A0092B-C50C-407E-A947-70E740481C1C}">
                <a14:useLocalDpi xmlns:a14="http://schemas.microsoft.com/office/drawing/2010/main" val="0"/>
              </a:ext>
            </a:extLst>
          </a:blip>
          <a:srcRect t="4167" b="3958"/>
          <a:stretch>
            <a:fillRect/>
          </a:stretch>
        </p:blipFill>
        <p:spPr bwMode="auto">
          <a:xfrm>
            <a:off x="1161142" y="2972752"/>
            <a:ext cx="4163504" cy="3643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5527523" y="2708257"/>
            <a:ext cx="3060095" cy="2031325"/>
          </a:xfrm>
          <a:prstGeom prst="rect">
            <a:avLst/>
          </a:prstGeom>
          <a:noFill/>
          <a:ln>
            <a:solidFill>
              <a:srgbClr val="000000"/>
            </a:solidFill>
          </a:ln>
        </p:spPr>
        <p:txBody>
          <a:bodyPr wrap="square" rtlCol="0">
            <a:spAutoFit/>
          </a:bodyPr>
          <a:lstStyle/>
          <a:p>
            <a:r>
              <a:rPr lang="en-US" b="1" dirty="0" smtClean="0"/>
              <a:t> </a:t>
            </a:r>
            <a:r>
              <a:rPr lang="en-US" b="1" dirty="0" err="1" smtClean="0"/>
              <a:t>Drywood</a:t>
            </a:r>
            <a:r>
              <a:rPr lang="en-US" b="1" dirty="0" smtClean="0"/>
              <a:t> termites kick 1 mm, </a:t>
            </a:r>
          </a:p>
          <a:p>
            <a:r>
              <a:rPr lang="en-US" b="1" dirty="0" smtClean="0"/>
              <a:t> 6-sided concave fecal pellets </a:t>
            </a:r>
          </a:p>
          <a:p>
            <a:r>
              <a:rPr lang="en-US" b="1" dirty="0" smtClean="0"/>
              <a:t> with blunt ends out of their </a:t>
            </a:r>
          </a:p>
          <a:p>
            <a:r>
              <a:rPr lang="en-US" b="1" dirty="0" smtClean="0"/>
              <a:t> galleries in wood through </a:t>
            </a:r>
          </a:p>
          <a:p>
            <a:r>
              <a:rPr lang="en-US" b="1" dirty="0" smtClean="0"/>
              <a:t> “</a:t>
            </a:r>
            <a:r>
              <a:rPr lang="en-US" b="1" dirty="0" err="1" smtClean="0"/>
              <a:t>kickout</a:t>
            </a:r>
            <a:r>
              <a:rPr lang="en-US" b="1" dirty="0" smtClean="0"/>
              <a:t>” holes that they </a:t>
            </a:r>
          </a:p>
          <a:p>
            <a:r>
              <a:rPr lang="en-US" b="1" dirty="0" smtClean="0"/>
              <a:t> make, where they pile up </a:t>
            </a:r>
          </a:p>
          <a:p>
            <a:r>
              <a:rPr lang="en-US" b="1" dirty="0" smtClean="0"/>
              <a:t> directly below. </a:t>
            </a:r>
            <a:endParaRPr lang="en-US" b="1" dirty="0"/>
          </a:p>
        </p:txBody>
      </p:sp>
      <p:pic>
        <p:nvPicPr>
          <p:cNvPr id="5" name="Picture 4"/>
          <p:cNvPicPr>
            <a:picLocks noChangeAspect="1"/>
          </p:cNvPicPr>
          <p:nvPr/>
        </p:nvPicPr>
        <p:blipFill>
          <a:blip r:embed="rId3"/>
          <a:stretch>
            <a:fillRect/>
          </a:stretch>
        </p:blipFill>
        <p:spPr>
          <a:xfrm>
            <a:off x="5527523" y="4735518"/>
            <a:ext cx="3060095" cy="1880300"/>
          </a:xfrm>
          <a:prstGeom prst="rect">
            <a:avLst/>
          </a:prstGeom>
        </p:spPr>
      </p:pic>
      <p:sp>
        <p:nvSpPr>
          <p:cNvPr id="6" name="TextBox 5"/>
          <p:cNvSpPr txBox="1"/>
          <p:nvPr/>
        </p:nvSpPr>
        <p:spPr>
          <a:xfrm>
            <a:off x="2220227" y="3054191"/>
            <a:ext cx="1026017" cy="276999"/>
          </a:xfrm>
          <a:prstGeom prst="rect">
            <a:avLst/>
          </a:prstGeom>
          <a:noFill/>
          <a:ln>
            <a:noFill/>
          </a:ln>
        </p:spPr>
        <p:txBody>
          <a:bodyPr wrap="none" rtlCol="0">
            <a:spAutoFit/>
          </a:bodyPr>
          <a:lstStyle/>
          <a:p>
            <a:r>
              <a:rPr lang="en-US" sz="1200" b="1" dirty="0" smtClean="0"/>
              <a:t>Kick-out hole</a:t>
            </a:r>
            <a:endParaRPr lang="en-US" sz="1200" b="1" dirty="0"/>
          </a:p>
        </p:txBody>
      </p:sp>
      <p:cxnSp>
        <p:nvCxnSpPr>
          <p:cNvPr id="8" name="Straight Arrow Connector 7"/>
          <p:cNvCxnSpPr>
            <a:stCxn id="6" idx="2"/>
          </p:cNvCxnSpPr>
          <p:nvPr/>
        </p:nvCxnSpPr>
        <p:spPr>
          <a:xfrm>
            <a:off x="2733236" y="3331190"/>
            <a:ext cx="556374" cy="138074"/>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1567366" y="5042829"/>
            <a:ext cx="1722244" cy="461665"/>
          </a:xfrm>
          <a:prstGeom prst="rect">
            <a:avLst/>
          </a:prstGeom>
          <a:noFill/>
        </p:spPr>
        <p:txBody>
          <a:bodyPr wrap="square" rtlCol="0">
            <a:spAutoFit/>
          </a:bodyPr>
          <a:lstStyle/>
          <a:p>
            <a:r>
              <a:rPr lang="en-US" sz="1200" b="1" dirty="0" smtClean="0"/>
              <a:t>Pile of </a:t>
            </a:r>
            <a:r>
              <a:rPr lang="en-US" sz="1200" b="1" dirty="0" err="1" smtClean="0"/>
              <a:t>drywood</a:t>
            </a:r>
            <a:r>
              <a:rPr lang="en-US" sz="1200" b="1" dirty="0" smtClean="0"/>
              <a:t> termite</a:t>
            </a:r>
          </a:p>
          <a:p>
            <a:r>
              <a:rPr lang="en-US" sz="1200" b="1" dirty="0" smtClean="0"/>
              <a:t> pellets on floor below</a:t>
            </a:r>
            <a:endParaRPr lang="en-US" sz="1200" b="1" dirty="0"/>
          </a:p>
        </p:txBody>
      </p:sp>
      <p:cxnSp>
        <p:nvCxnSpPr>
          <p:cNvPr id="16" name="Straight Arrow Connector 15"/>
          <p:cNvCxnSpPr/>
          <p:nvPr/>
        </p:nvCxnSpPr>
        <p:spPr>
          <a:xfrm>
            <a:off x="2329262" y="5504494"/>
            <a:ext cx="855031" cy="20740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564975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a:t>8</a:t>
            </a:r>
            <a:r>
              <a:rPr lang="en-US" b="1" dirty="0" smtClean="0"/>
              <a:t>.  What type of termite found in GA is this?</a:t>
            </a:r>
          </a:p>
          <a:p>
            <a:pPr marL="0" indent="0">
              <a:buNone/>
            </a:pPr>
            <a:endParaRPr lang="en-US" dirty="0"/>
          </a:p>
        </p:txBody>
      </p:sp>
      <p:sp>
        <p:nvSpPr>
          <p:cNvPr id="4" name="TextBox 3"/>
          <p:cNvSpPr txBox="1"/>
          <p:nvPr/>
        </p:nvSpPr>
        <p:spPr>
          <a:xfrm>
            <a:off x="1074057" y="1197428"/>
            <a:ext cx="6466114" cy="1200329"/>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pPr marL="342900" indent="-342900">
              <a:buAutoNum type="alphaUcPeriod"/>
            </a:pPr>
            <a:r>
              <a:rPr lang="en-US" dirty="0" err="1" smtClean="0"/>
              <a:t>Drywood</a:t>
            </a:r>
            <a:r>
              <a:rPr lang="en-US" dirty="0" smtClean="0"/>
              <a:t> termite</a:t>
            </a:r>
          </a:p>
          <a:p>
            <a:pPr marL="342900" indent="-342900">
              <a:buAutoNum type="alphaUcPeriod"/>
            </a:pPr>
            <a:r>
              <a:rPr lang="en-US" dirty="0" err="1" smtClean="0"/>
              <a:t>Dampwood</a:t>
            </a:r>
            <a:r>
              <a:rPr lang="en-US" dirty="0" smtClean="0"/>
              <a:t> termite</a:t>
            </a:r>
            <a:endParaRPr lang="en-US" dirty="0"/>
          </a:p>
        </p:txBody>
      </p:sp>
      <p:pic>
        <p:nvPicPr>
          <p:cNvPr id="2" name="Picture 1"/>
          <p:cNvPicPr>
            <a:picLocks noChangeAspect="1"/>
          </p:cNvPicPr>
          <p:nvPr/>
        </p:nvPicPr>
        <p:blipFill>
          <a:blip r:embed="rId2"/>
          <a:stretch>
            <a:fillRect/>
          </a:stretch>
        </p:blipFill>
        <p:spPr>
          <a:xfrm>
            <a:off x="1526421" y="2842985"/>
            <a:ext cx="2794000" cy="3263900"/>
          </a:xfrm>
          <a:prstGeom prst="rect">
            <a:avLst/>
          </a:prstGeom>
        </p:spPr>
      </p:pic>
      <p:sp>
        <p:nvSpPr>
          <p:cNvPr id="5" name="TextBox 4"/>
          <p:cNvSpPr txBox="1"/>
          <p:nvPr/>
        </p:nvSpPr>
        <p:spPr>
          <a:xfrm>
            <a:off x="1526421" y="6106102"/>
            <a:ext cx="2794000" cy="369332"/>
          </a:xfrm>
          <a:prstGeom prst="rect">
            <a:avLst/>
          </a:prstGeom>
          <a:noFill/>
        </p:spPr>
        <p:txBody>
          <a:bodyPr wrap="square" rtlCol="0">
            <a:spAutoFit/>
          </a:bodyPr>
          <a:lstStyle/>
          <a:p>
            <a:pPr algn="ctr"/>
            <a:r>
              <a:rPr lang="en-US" b="1" dirty="0" smtClean="0"/>
              <a:t>Found in Georgia</a:t>
            </a:r>
            <a:endParaRPr lang="en-US" b="1" dirty="0"/>
          </a:p>
        </p:txBody>
      </p:sp>
    </p:spTree>
    <p:extLst>
      <p:ext uri="{BB962C8B-B14F-4D97-AF65-F5344CB8AC3E}">
        <p14:creationId xmlns:p14="http://schemas.microsoft.com/office/powerpoint/2010/main" val="101597521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a:t>8</a:t>
            </a:r>
            <a:r>
              <a:rPr lang="en-US" b="1" dirty="0" smtClean="0"/>
              <a:t>.  What type of termite found in GA is this?</a:t>
            </a:r>
          </a:p>
          <a:p>
            <a:pPr marL="0" indent="0">
              <a:buNone/>
            </a:pPr>
            <a:endParaRPr lang="en-US" dirty="0"/>
          </a:p>
        </p:txBody>
      </p:sp>
      <p:sp>
        <p:nvSpPr>
          <p:cNvPr id="4" name="TextBox 3"/>
          <p:cNvSpPr txBox="1"/>
          <p:nvPr/>
        </p:nvSpPr>
        <p:spPr>
          <a:xfrm>
            <a:off x="1074057" y="1197428"/>
            <a:ext cx="6466114" cy="1200329"/>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pPr marL="342900" indent="-342900">
              <a:buAutoNum type="alphaUcPeriod"/>
            </a:pPr>
            <a:r>
              <a:rPr lang="en-US" b="1" dirty="0" smtClean="0">
                <a:solidFill>
                  <a:srgbClr val="FF0000"/>
                </a:solidFill>
              </a:rPr>
              <a:t> </a:t>
            </a:r>
            <a:r>
              <a:rPr lang="en-US" b="1" dirty="0" err="1" smtClean="0">
                <a:solidFill>
                  <a:srgbClr val="FF0000"/>
                </a:solidFill>
              </a:rPr>
              <a:t>Drywood</a:t>
            </a:r>
            <a:r>
              <a:rPr lang="en-US" b="1" dirty="0" smtClean="0">
                <a:solidFill>
                  <a:srgbClr val="FF0000"/>
                </a:solidFill>
              </a:rPr>
              <a:t> termite</a:t>
            </a:r>
          </a:p>
          <a:p>
            <a:pPr marL="342900" indent="-342900">
              <a:buAutoNum type="alphaUcPeriod"/>
            </a:pPr>
            <a:r>
              <a:rPr lang="en-US" dirty="0" err="1" smtClean="0"/>
              <a:t>Dampwood</a:t>
            </a:r>
            <a:r>
              <a:rPr lang="en-US" dirty="0" smtClean="0"/>
              <a:t> termite</a:t>
            </a:r>
            <a:endParaRPr lang="en-US" dirty="0"/>
          </a:p>
        </p:txBody>
      </p:sp>
      <p:pic>
        <p:nvPicPr>
          <p:cNvPr id="2" name="Picture 1"/>
          <p:cNvPicPr>
            <a:picLocks noChangeAspect="1"/>
          </p:cNvPicPr>
          <p:nvPr/>
        </p:nvPicPr>
        <p:blipFill>
          <a:blip r:embed="rId2"/>
          <a:stretch>
            <a:fillRect/>
          </a:stretch>
        </p:blipFill>
        <p:spPr>
          <a:xfrm>
            <a:off x="1514325" y="2842985"/>
            <a:ext cx="2794000" cy="3263900"/>
          </a:xfrm>
          <a:prstGeom prst="rect">
            <a:avLst/>
          </a:prstGeom>
        </p:spPr>
      </p:pic>
      <p:sp>
        <p:nvSpPr>
          <p:cNvPr id="5" name="TextBox 4"/>
          <p:cNvSpPr txBox="1"/>
          <p:nvPr/>
        </p:nvSpPr>
        <p:spPr>
          <a:xfrm>
            <a:off x="1514325" y="6106885"/>
            <a:ext cx="2794000" cy="369332"/>
          </a:xfrm>
          <a:prstGeom prst="rect">
            <a:avLst/>
          </a:prstGeom>
          <a:noFill/>
        </p:spPr>
        <p:txBody>
          <a:bodyPr wrap="square" rtlCol="0">
            <a:spAutoFit/>
          </a:bodyPr>
          <a:lstStyle/>
          <a:p>
            <a:pPr algn="ctr"/>
            <a:r>
              <a:rPr lang="en-US" b="1" dirty="0" smtClean="0"/>
              <a:t>Found in Georgia</a:t>
            </a:r>
            <a:endParaRPr lang="en-US" b="1" dirty="0"/>
          </a:p>
        </p:txBody>
      </p:sp>
      <p:sp>
        <p:nvSpPr>
          <p:cNvPr id="6" name="TextBox 5"/>
          <p:cNvSpPr txBox="1"/>
          <p:nvPr/>
        </p:nvSpPr>
        <p:spPr>
          <a:xfrm>
            <a:off x="4918927" y="2861732"/>
            <a:ext cx="3499359" cy="3139321"/>
          </a:xfrm>
          <a:prstGeom prst="rect">
            <a:avLst/>
          </a:prstGeom>
          <a:noFill/>
          <a:ln>
            <a:solidFill>
              <a:srgbClr val="000000"/>
            </a:solidFill>
          </a:ln>
        </p:spPr>
        <p:txBody>
          <a:bodyPr wrap="square" rtlCol="0">
            <a:spAutoFit/>
          </a:bodyPr>
          <a:lstStyle/>
          <a:p>
            <a:r>
              <a:rPr lang="en-US" b="1" dirty="0" smtClean="0"/>
              <a:t> This termite is the West Indian  </a:t>
            </a:r>
          </a:p>
          <a:p>
            <a:r>
              <a:rPr lang="en-US" b="1" dirty="0" smtClean="0"/>
              <a:t> powder post </a:t>
            </a:r>
            <a:r>
              <a:rPr lang="en-US" b="1" dirty="0" err="1" smtClean="0"/>
              <a:t>drywood</a:t>
            </a:r>
            <a:r>
              <a:rPr lang="en-US" b="1" dirty="0" smtClean="0"/>
              <a:t> termite.  It </a:t>
            </a:r>
          </a:p>
          <a:p>
            <a:r>
              <a:rPr lang="en-US" b="1" dirty="0" smtClean="0"/>
              <a:t> is a widely distributed termite </a:t>
            </a:r>
          </a:p>
          <a:p>
            <a:r>
              <a:rPr lang="en-US" b="1" dirty="0" smtClean="0"/>
              <a:t> throughout the world and is not </a:t>
            </a:r>
          </a:p>
          <a:p>
            <a:r>
              <a:rPr lang="en-US" b="1" dirty="0" smtClean="0"/>
              <a:t> native to GA.   </a:t>
            </a:r>
            <a:r>
              <a:rPr lang="en-US" b="1" dirty="0"/>
              <a:t>I</a:t>
            </a:r>
            <a:r>
              <a:rPr lang="en-US" b="1" dirty="0" smtClean="0"/>
              <a:t>t is </a:t>
            </a:r>
            <a:r>
              <a:rPr lang="en-US" b="1" u="sng" dirty="0" smtClean="0"/>
              <a:t>not</a:t>
            </a:r>
            <a:r>
              <a:rPr lang="en-US" b="1" dirty="0" smtClean="0"/>
              <a:t> found </a:t>
            </a:r>
          </a:p>
          <a:p>
            <a:r>
              <a:rPr lang="en-US" b="1" dirty="0" smtClean="0"/>
              <a:t> living outside in nature except in </a:t>
            </a:r>
          </a:p>
          <a:p>
            <a:r>
              <a:rPr lang="en-US" b="1" dirty="0" smtClean="0"/>
              <a:t> Chile.  It is a domestic pest in the </a:t>
            </a:r>
          </a:p>
          <a:p>
            <a:r>
              <a:rPr lang="en-US" b="1" dirty="0" smtClean="0"/>
              <a:t> US, brought into structures in </a:t>
            </a:r>
          </a:p>
          <a:p>
            <a:r>
              <a:rPr lang="en-US" b="1" dirty="0" smtClean="0"/>
              <a:t> infested wood such as in pianos, </a:t>
            </a:r>
          </a:p>
          <a:p>
            <a:r>
              <a:rPr lang="en-US" b="1" dirty="0" smtClean="0"/>
              <a:t> furniture, baskets, organs, and in </a:t>
            </a:r>
          </a:p>
          <a:p>
            <a:r>
              <a:rPr lang="en-US" b="1" dirty="0" smtClean="0"/>
              <a:t> wood that is already infested.</a:t>
            </a:r>
            <a:endParaRPr lang="en-US" b="1" dirty="0"/>
          </a:p>
        </p:txBody>
      </p:sp>
    </p:spTree>
    <p:extLst>
      <p:ext uri="{BB962C8B-B14F-4D97-AF65-F5344CB8AC3E}">
        <p14:creationId xmlns:p14="http://schemas.microsoft.com/office/powerpoint/2010/main" val="12232702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a:t>9</a:t>
            </a:r>
            <a:r>
              <a:rPr lang="en-US" b="1" dirty="0" smtClean="0"/>
              <a:t>.  What type of termite is this?</a:t>
            </a:r>
          </a:p>
          <a:p>
            <a:pPr marL="0" indent="0">
              <a:buNone/>
            </a:pPr>
            <a:endParaRPr lang="en-US" dirty="0"/>
          </a:p>
        </p:txBody>
      </p:sp>
      <p:sp>
        <p:nvSpPr>
          <p:cNvPr id="4" name="TextBox 3"/>
          <p:cNvSpPr txBox="1"/>
          <p:nvPr/>
        </p:nvSpPr>
        <p:spPr>
          <a:xfrm>
            <a:off x="974935" y="1197428"/>
            <a:ext cx="6466114" cy="1569660"/>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endParaRPr lang="en-US" sz="800" dirty="0" smtClean="0"/>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dirty="0" err="1" smtClean="0"/>
              <a:t>Dampwood</a:t>
            </a:r>
            <a:r>
              <a:rPr lang="en-US" dirty="0" smtClean="0"/>
              <a:t> termite</a:t>
            </a:r>
            <a:endParaRPr lang="en-US" dirty="0"/>
          </a:p>
        </p:txBody>
      </p:sp>
      <p:pic>
        <p:nvPicPr>
          <p:cNvPr id="2" name="Picture 1"/>
          <p:cNvPicPr>
            <a:picLocks noChangeAspect="1"/>
          </p:cNvPicPr>
          <p:nvPr/>
        </p:nvPicPr>
        <p:blipFill>
          <a:blip r:embed="rId2"/>
          <a:stretch>
            <a:fillRect/>
          </a:stretch>
        </p:blipFill>
        <p:spPr>
          <a:xfrm>
            <a:off x="1099796" y="2969079"/>
            <a:ext cx="3873500" cy="2711450"/>
          </a:xfrm>
          <a:prstGeom prst="rect">
            <a:avLst/>
          </a:prstGeom>
        </p:spPr>
      </p:pic>
      <p:sp>
        <p:nvSpPr>
          <p:cNvPr id="5" name="TextBox 4"/>
          <p:cNvSpPr txBox="1"/>
          <p:nvPr/>
        </p:nvSpPr>
        <p:spPr>
          <a:xfrm>
            <a:off x="1161747" y="5676723"/>
            <a:ext cx="3873499" cy="369332"/>
          </a:xfrm>
          <a:prstGeom prst="rect">
            <a:avLst/>
          </a:prstGeom>
          <a:noFill/>
        </p:spPr>
        <p:txBody>
          <a:bodyPr wrap="square" rtlCol="0">
            <a:spAutoFit/>
          </a:bodyPr>
          <a:lstStyle/>
          <a:p>
            <a:pPr algn="ctr"/>
            <a:r>
              <a:rPr lang="en-US" b="1" dirty="0" smtClean="0"/>
              <a:t>Found in Savannah, GA</a:t>
            </a:r>
            <a:endParaRPr lang="en-US" b="1" dirty="0"/>
          </a:p>
        </p:txBody>
      </p:sp>
    </p:spTree>
    <p:extLst>
      <p:ext uri="{BB962C8B-B14F-4D97-AF65-F5344CB8AC3E}">
        <p14:creationId xmlns:p14="http://schemas.microsoft.com/office/powerpoint/2010/main" val="365190971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a:t>9</a:t>
            </a:r>
            <a:r>
              <a:rPr lang="en-US" b="1" dirty="0" smtClean="0"/>
              <a:t>.  What type of termite is this?</a:t>
            </a:r>
          </a:p>
          <a:p>
            <a:pPr marL="0" indent="0">
              <a:buNone/>
            </a:pPr>
            <a:endParaRPr lang="en-US" dirty="0"/>
          </a:p>
        </p:txBody>
      </p:sp>
      <p:sp>
        <p:nvSpPr>
          <p:cNvPr id="4" name="TextBox 3"/>
          <p:cNvSpPr txBox="1"/>
          <p:nvPr/>
        </p:nvSpPr>
        <p:spPr>
          <a:xfrm>
            <a:off x="966439" y="1197428"/>
            <a:ext cx="6573732" cy="1569660"/>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endParaRPr lang="en-US" sz="800" dirty="0" smtClean="0"/>
          </a:p>
          <a:p>
            <a:pPr marL="342900" indent="-342900">
              <a:buAutoNum type="alphaUcPeriod"/>
            </a:pPr>
            <a:r>
              <a:rPr lang="en-US" b="1" dirty="0" smtClean="0">
                <a:solidFill>
                  <a:srgbClr val="FF0000"/>
                </a:solidFill>
              </a:rPr>
              <a:t> </a:t>
            </a:r>
            <a:r>
              <a:rPr lang="en-US" b="1" dirty="0" err="1" smtClean="0">
                <a:solidFill>
                  <a:srgbClr val="FF0000"/>
                </a:solidFill>
              </a:rPr>
              <a:t>Drywood</a:t>
            </a:r>
            <a:r>
              <a:rPr lang="en-US" b="1" dirty="0" smtClean="0">
                <a:solidFill>
                  <a:srgbClr val="FF0000"/>
                </a:solidFill>
              </a:rPr>
              <a:t> termite</a:t>
            </a:r>
          </a:p>
          <a:p>
            <a:endParaRPr lang="en-US" sz="800" b="1" dirty="0" smtClean="0">
              <a:solidFill>
                <a:srgbClr val="FF0000"/>
              </a:solidFill>
            </a:endParaRPr>
          </a:p>
          <a:p>
            <a:pPr marL="342900" indent="-342900">
              <a:buAutoNum type="alphaUcPeriod"/>
            </a:pPr>
            <a:r>
              <a:rPr lang="en-US" dirty="0" err="1" smtClean="0"/>
              <a:t>Dampwood</a:t>
            </a:r>
            <a:r>
              <a:rPr lang="en-US" dirty="0" smtClean="0"/>
              <a:t> termite</a:t>
            </a:r>
            <a:endParaRPr lang="en-US" dirty="0"/>
          </a:p>
        </p:txBody>
      </p:sp>
      <p:pic>
        <p:nvPicPr>
          <p:cNvPr id="2" name="Picture 1"/>
          <p:cNvPicPr>
            <a:picLocks noChangeAspect="1"/>
          </p:cNvPicPr>
          <p:nvPr/>
        </p:nvPicPr>
        <p:blipFill>
          <a:blip r:embed="rId2"/>
          <a:stretch>
            <a:fillRect/>
          </a:stretch>
        </p:blipFill>
        <p:spPr>
          <a:xfrm>
            <a:off x="1074279" y="2969079"/>
            <a:ext cx="3873500" cy="2711450"/>
          </a:xfrm>
          <a:prstGeom prst="rect">
            <a:avLst/>
          </a:prstGeom>
        </p:spPr>
      </p:pic>
      <p:sp>
        <p:nvSpPr>
          <p:cNvPr id="5" name="TextBox 4"/>
          <p:cNvSpPr txBox="1"/>
          <p:nvPr/>
        </p:nvSpPr>
        <p:spPr>
          <a:xfrm>
            <a:off x="1191987" y="5688819"/>
            <a:ext cx="3873499" cy="369332"/>
          </a:xfrm>
          <a:prstGeom prst="rect">
            <a:avLst/>
          </a:prstGeom>
          <a:noFill/>
        </p:spPr>
        <p:txBody>
          <a:bodyPr wrap="square" rtlCol="0">
            <a:spAutoFit/>
          </a:bodyPr>
          <a:lstStyle/>
          <a:p>
            <a:pPr algn="ctr"/>
            <a:r>
              <a:rPr lang="en-US" b="1" dirty="0" smtClean="0"/>
              <a:t>Found in Savannah, GA</a:t>
            </a:r>
            <a:endParaRPr lang="en-US" b="1" dirty="0"/>
          </a:p>
        </p:txBody>
      </p:sp>
      <p:sp>
        <p:nvSpPr>
          <p:cNvPr id="6" name="TextBox 5"/>
          <p:cNvSpPr txBox="1"/>
          <p:nvPr/>
        </p:nvSpPr>
        <p:spPr>
          <a:xfrm>
            <a:off x="5334001" y="2582030"/>
            <a:ext cx="3352800" cy="3416320"/>
          </a:xfrm>
          <a:prstGeom prst="rect">
            <a:avLst/>
          </a:prstGeom>
          <a:noFill/>
          <a:ln>
            <a:solidFill>
              <a:srgbClr val="000000"/>
            </a:solidFill>
          </a:ln>
        </p:spPr>
        <p:txBody>
          <a:bodyPr wrap="square" rtlCol="0">
            <a:spAutoFit/>
          </a:bodyPr>
          <a:lstStyle/>
          <a:p>
            <a:r>
              <a:rPr lang="en-US" b="1" dirty="0" smtClean="0"/>
              <a:t> Notice that the soldier has teeth </a:t>
            </a:r>
          </a:p>
          <a:p>
            <a:r>
              <a:rPr lang="en-US" b="1" dirty="0" smtClean="0"/>
              <a:t> that are visible on the inside of </a:t>
            </a:r>
          </a:p>
          <a:p>
            <a:r>
              <a:rPr lang="en-US" b="1" dirty="0" smtClean="0"/>
              <a:t> its mandibles.  Both </a:t>
            </a:r>
            <a:r>
              <a:rPr lang="en-US" b="1" dirty="0" err="1" smtClean="0"/>
              <a:t>drywood</a:t>
            </a:r>
            <a:r>
              <a:rPr lang="en-US" b="1" dirty="0" smtClean="0"/>
              <a:t> </a:t>
            </a:r>
          </a:p>
          <a:p>
            <a:r>
              <a:rPr lang="en-US" b="1" dirty="0" smtClean="0"/>
              <a:t> and </a:t>
            </a:r>
            <a:r>
              <a:rPr lang="en-US" b="1" dirty="0" err="1" smtClean="0"/>
              <a:t>dampwood</a:t>
            </a:r>
            <a:r>
              <a:rPr lang="en-US" b="1" dirty="0" smtClean="0"/>
              <a:t> termites have </a:t>
            </a:r>
          </a:p>
          <a:p>
            <a:r>
              <a:rPr lang="en-US" b="1" dirty="0" smtClean="0"/>
              <a:t> teeth on the inside of their </a:t>
            </a:r>
          </a:p>
          <a:p>
            <a:r>
              <a:rPr lang="en-US" b="1" dirty="0" smtClean="0"/>
              <a:t> mandibles, but </a:t>
            </a:r>
            <a:r>
              <a:rPr lang="en-US" b="1" dirty="0" err="1"/>
              <a:t>d</a:t>
            </a:r>
            <a:r>
              <a:rPr lang="en-US" b="1" dirty="0" err="1" smtClean="0"/>
              <a:t>ampwood</a:t>
            </a:r>
            <a:r>
              <a:rPr lang="en-US" b="1" dirty="0" smtClean="0"/>
              <a:t> </a:t>
            </a:r>
          </a:p>
          <a:p>
            <a:r>
              <a:rPr lang="en-US" b="1" dirty="0" smtClean="0"/>
              <a:t> termites are not found in </a:t>
            </a:r>
          </a:p>
          <a:p>
            <a:r>
              <a:rPr lang="en-US" b="1" dirty="0" smtClean="0"/>
              <a:t> Georgia.  These termites are </a:t>
            </a:r>
          </a:p>
          <a:p>
            <a:r>
              <a:rPr lang="en-US" b="1" dirty="0" smtClean="0"/>
              <a:t> </a:t>
            </a:r>
            <a:r>
              <a:rPr lang="en-US" b="1" dirty="0" err="1" smtClean="0"/>
              <a:t>drywood</a:t>
            </a:r>
            <a:r>
              <a:rPr lang="en-US" b="1" dirty="0" smtClean="0"/>
              <a:t> termites, </a:t>
            </a:r>
            <a:r>
              <a:rPr lang="en-US" b="1" i="1" dirty="0" err="1" smtClean="0"/>
              <a:t>Incisitermes</a:t>
            </a:r>
            <a:r>
              <a:rPr lang="en-US" b="1" i="1" dirty="0" smtClean="0"/>
              <a:t> </a:t>
            </a:r>
          </a:p>
          <a:p>
            <a:r>
              <a:rPr lang="en-US" b="1" i="1" dirty="0" smtClean="0"/>
              <a:t> </a:t>
            </a:r>
            <a:r>
              <a:rPr lang="en-US" b="1" i="1" dirty="0" err="1" smtClean="0"/>
              <a:t>snyderi</a:t>
            </a:r>
            <a:r>
              <a:rPr lang="en-US" b="1" dirty="0" smtClean="0"/>
              <a:t>.  They are native to the </a:t>
            </a:r>
          </a:p>
          <a:p>
            <a:r>
              <a:rPr lang="en-US" b="1" dirty="0" smtClean="0"/>
              <a:t> southeastern U.S. and are more </a:t>
            </a:r>
          </a:p>
          <a:p>
            <a:r>
              <a:rPr lang="en-US" b="1" dirty="0" smtClean="0"/>
              <a:t> commonly found near the coast.</a:t>
            </a:r>
            <a:endParaRPr lang="en-US" b="1" dirty="0"/>
          </a:p>
        </p:txBody>
      </p:sp>
      <p:sp>
        <p:nvSpPr>
          <p:cNvPr id="7" name="Left Arrow 6"/>
          <p:cNvSpPr/>
          <p:nvPr/>
        </p:nvSpPr>
        <p:spPr>
          <a:xfrm rot="893645">
            <a:off x="4432492" y="3758432"/>
            <a:ext cx="782765" cy="82452"/>
          </a:xfrm>
          <a:prstGeom prst="lef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0675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10.  What type of termite is this?</a:t>
            </a:r>
          </a:p>
          <a:p>
            <a:pPr marL="0" indent="0">
              <a:buNone/>
            </a:pPr>
            <a:endParaRPr lang="en-US" dirty="0"/>
          </a:p>
        </p:txBody>
      </p:sp>
      <p:sp>
        <p:nvSpPr>
          <p:cNvPr id="4" name="TextBox 3"/>
          <p:cNvSpPr txBox="1"/>
          <p:nvPr/>
        </p:nvSpPr>
        <p:spPr>
          <a:xfrm>
            <a:off x="1074057" y="1197428"/>
            <a:ext cx="6466114" cy="1569660"/>
          </a:xfrm>
          <a:prstGeom prst="rect">
            <a:avLst/>
          </a:prstGeom>
          <a:noFill/>
        </p:spPr>
        <p:txBody>
          <a:bodyPr wrap="square" rtlCol="0">
            <a:spAutoFit/>
          </a:bodyPr>
          <a:lstStyle/>
          <a:p>
            <a:pPr marL="342900" indent="-342900">
              <a:buAutoNum type="alphaUcPeriod"/>
            </a:pPr>
            <a:r>
              <a:rPr lang="en-US" dirty="0" smtClean="0"/>
              <a:t>Native subterranean termite (Genus </a:t>
            </a:r>
            <a:r>
              <a:rPr lang="en-US" b="1" i="1" dirty="0" err="1" smtClean="0"/>
              <a:t>Reticulitermes</a:t>
            </a:r>
            <a:r>
              <a:rPr lang="en-US" dirty="0" smtClean="0"/>
              <a:t>)</a:t>
            </a:r>
          </a:p>
          <a:p>
            <a:endParaRPr lang="en-US" sz="800" dirty="0" smtClean="0"/>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endParaRPr lang="en-US" sz="800" dirty="0" smtClean="0"/>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dirty="0" err="1" smtClean="0"/>
              <a:t>Dampwood</a:t>
            </a:r>
            <a:r>
              <a:rPr lang="en-US" dirty="0" smtClean="0"/>
              <a:t> termite</a:t>
            </a:r>
            <a:endParaRPr lang="en-US" dirty="0"/>
          </a:p>
        </p:txBody>
      </p:sp>
      <p:pic>
        <p:nvPicPr>
          <p:cNvPr id="2" name="Picture 1"/>
          <p:cNvPicPr>
            <a:picLocks noChangeAspect="1"/>
          </p:cNvPicPr>
          <p:nvPr/>
        </p:nvPicPr>
        <p:blipFill>
          <a:blip r:embed="rId2"/>
          <a:stretch>
            <a:fillRect/>
          </a:stretch>
        </p:blipFill>
        <p:spPr>
          <a:xfrm>
            <a:off x="1170818" y="3127248"/>
            <a:ext cx="4220029" cy="3063741"/>
          </a:xfrm>
          <a:prstGeom prst="rect">
            <a:avLst/>
          </a:prstGeom>
          <a:ln>
            <a:noFill/>
          </a:ln>
        </p:spPr>
      </p:pic>
      <p:sp>
        <p:nvSpPr>
          <p:cNvPr id="5" name="TextBox 4"/>
          <p:cNvSpPr txBox="1"/>
          <p:nvPr/>
        </p:nvSpPr>
        <p:spPr>
          <a:xfrm>
            <a:off x="1170818" y="6190989"/>
            <a:ext cx="4220029" cy="369332"/>
          </a:xfrm>
          <a:prstGeom prst="rect">
            <a:avLst/>
          </a:prstGeom>
          <a:noFill/>
        </p:spPr>
        <p:txBody>
          <a:bodyPr wrap="square" rtlCol="0">
            <a:spAutoFit/>
          </a:bodyPr>
          <a:lstStyle/>
          <a:p>
            <a:pPr algn="ctr"/>
            <a:r>
              <a:rPr lang="en-US" b="1" u="sng" dirty="0" smtClean="0">
                <a:solidFill>
                  <a:srgbClr val="000000"/>
                </a:solidFill>
              </a:rPr>
              <a:t>Not</a:t>
            </a:r>
            <a:r>
              <a:rPr lang="en-US" b="1" dirty="0" smtClean="0">
                <a:solidFill>
                  <a:srgbClr val="000000"/>
                </a:solidFill>
              </a:rPr>
              <a:t> found in Georgia</a:t>
            </a:r>
            <a:endParaRPr lang="en-US" b="1" dirty="0">
              <a:solidFill>
                <a:srgbClr val="000000"/>
              </a:solidFill>
            </a:endParaRPr>
          </a:p>
        </p:txBody>
      </p:sp>
    </p:spTree>
    <p:extLst>
      <p:ext uri="{BB962C8B-B14F-4D97-AF65-F5344CB8AC3E}">
        <p14:creationId xmlns:p14="http://schemas.microsoft.com/office/powerpoint/2010/main" val="98074361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10.  What type of termite is this?</a:t>
            </a:r>
          </a:p>
          <a:p>
            <a:pPr marL="0" indent="0">
              <a:buNone/>
            </a:pPr>
            <a:endParaRPr lang="en-US" dirty="0"/>
          </a:p>
        </p:txBody>
      </p:sp>
      <p:sp>
        <p:nvSpPr>
          <p:cNvPr id="4" name="TextBox 3"/>
          <p:cNvSpPr txBox="1"/>
          <p:nvPr/>
        </p:nvSpPr>
        <p:spPr>
          <a:xfrm>
            <a:off x="1074057" y="1197428"/>
            <a:ext cx="6466114" cy="1569660"/>
          </a:xfrm>
          <a:prstGeom prst="rect">
            <a:avLst/>
          </a:prstGeom>
          <a:noFill/>
        </p:spPr>
        <p:txBody>
          <a:bodyPr wrap="square" rtlCol="0">
            <a:spAutoFit/>
          </a:bodyPr>
          <a:lstStyle/>
          <a:p>
            <a:pPr marL="342900" indent="-342900">
              <a:buAutoNum type="alphaUcPeriod"/>
            </a:pPr>
            <a:r>
              <a:rPr lang="en-US" dirty="0" smtClean="0"/>
              <a:t>Native subterranean termite (Genus </a:t>
            </a:r>
            <a:r>
              <a:rPr lang="en-US" b="1" i="1" dirty="0" err="1" smtClean="0"/>
              <a:t>Reticulitermes</a:t>
            </a:r>
            <a:r>
              <a:rPr lang="en-US" dirty="0" smtClean="0"/>
              <a:t>)</a:t>
            </a:r>
          </a:p>
          <a:p>
            <a:endParaRPr lang="en-US" sz="800" dirty="0" smtClean="0"/>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endParaRPr lang="en-US" sz="800" dirty="0" smtClean="0"/>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b="1" dirty="0" smtClean="0">
                <a:solidFill>
                  <a:srgbClr val="FF0000"/>
                </a:solidFill>
              </a:rPr>
              <a:t> </a:t>
            </a:r>
            <a:r>
              <a:rPr lang="en-US" b="1" dirty="0" err="1" smtClean="0">
                <a:solidFill>
                  <a:srgbClr val="FF0000"/>
                </a:solidFill>
              </a:rPr>
              <a:t>Dampwood</a:t>
            </a:r>
            <a:r>
              <a:rPr lang="en-US" b="1" dirty="0" smtClean="0">
                <a:solidFill>
                  <a:srgbClr val="FF0000"/>
                </a:solidFill>
              </a:rPr>
              <a:t> termite</a:t>
            </a:r>
            <a:endParaRPr lang="en-US" b="1" dirty="0">
              <a:solidFill>
                <a:srgbClr val="FF0000"/>
              </a:solidFill>
            </a:endParaRPr>
          </a:p>
        </p:txBody>
      </p:sp>
      <p:sp>
        <p:nvSpPr>
          <p:cNvPr id="6" name="TextBox 5"/>
          <p:cNvSpPr txBox="1"/>
          <p:nvPr/>
        </p:nvSpPr>
        <p:spPr>
          <a:xfrm>
            <a:off x="5769430" y="2077287"/>
            <a:ext cx="3102428" cy="2031325"/>
          </a:xfrm>
          <a:prstGeom prst="rect">
            <a:avLst/>
          </a:prstGeom>
          <a:noFill/>
          <a:ln>
            <a:solidFill>
              <a:srgbClr val="000000"/>
            </a:solidFill>
          </a:ln>
        </p:spPr>
        <p:txBody>
          <a:bodyPr wrap="square" rtlCol="0">
            <a:spAutoFit/>
          </a:bodyPr>
          <a:lstStyle/>
          <a:p>
            <a:r>
              <a:rPr lang="en-US" b="1" dirty="0" smtClean="0"/>
              <a:t> This is a </a:t>
            </a:r>
            <a:r>
              <a:rPr lang="en-US" b="1" dirty="0" err="1" smtClean="0"/>
              <a:t>dampwood</a:t>
            </a:r>
            <a:r>
              <a:rPr lang="en-US" b="1" dirty="0" smtClean="0"/>
              <a:t> termite.   </a:t>
            </a:r>
          </a:p>
          <a:p>
            <a:r>
              <a:rPr lang="en-US" b="1" dirty="0" smtClean="0"/>
              <a:t> It is the only termite listed  </a:t>
            </a:r>
          </a:p>
          <a:p>
            <a:r>
              <a:rPr lang="en-US" b="1" dirty="0" smtClean="0"/>
              <a:t> above that is not found in </a:t>
            </a:r>
          </a:p>
          <a:p>
            <a:r>
              <a:rPr lang="en-US" b="1" dirty="0" smtClean="0"/>
              <a:t> Georgia.  </a:t>
            </a:r>
            <a:r>
              <a:rPr lang="en-US" b="1" dirty="0" err="1" smtClean="0"/>
              <a:t>Dampwood</a:t>
            </a:r>
            <a:r>
              <a:rPr lang="en-US" b="1" dirty="0" smtClean="0"/>
              <a:t> termite </a:t>
            </a:r>
          </a:p>
          <a:p>
            <a:r>
              <a:rPr lang="en-US" b="1" dirty="0" smtClean="0"/>
              <a:t> soldiers are much larger and </a:t>
            </a:r>
          </a:p>
          <a:p>
            <a:r>
              <a:rPr lang="en-US" b="1" dirty="0" smtClean="0"/>
              <a:t> longer than subterranean or </a:t>
            </a:r>
          </a:p>
          <a:p>
            <a:r>
              <a:rPr lang="en-US" b="1" dirty="0" smtClean="0"/>
              <a:t> </a:t>
            </a:r>
            <a:r>
              <a:rPr lang="en-US" b="1" dirty="0" err="1" smtClean="0"/>
              <a:t>drywood</a:t>
            </a:r>
            <a:r>
              <a:rPr lang="en-US" b="1" dirty="0" smtClean="0"/>
              <a:t> termite soldiers.</a:t>
            </a:r>
            <a:endParaRPr lang="en-US" b="1" dirty="0"/>
          </a:p>
        </p:txBody>
      </p:sp>
      <p:graphicFrame>
        <p:nvGraphicFramePr>
          <p:cNvPr id="7" name="Object 2"/>
          <p:cNvGraphicFramePr>
            <a:graphicFrameLocks noChangeAspect="1"/>
          </p:cNvGraphicFramePr>
          <p:nvPr>
            <p:extLst>
              <p:ext uri="{D42A27DB-BD31-4B8C-83A1-F6EECF244321}">
                <p14:modId xmlns:p14="http://schemas.microsoft.com/office/powerpoint/2010/main" val="3917551565"/>
              </p:ext>
            </p:extLst>
          </p:nvPr>
        </p:nvGraphicFramePr>
        <p:xfrm>
          <a:off x="5769430" y="4108612"/>
          <a:ext cx="3092810" cy="2064046"/>
        </p:xfrm>
        <a:graphic>
          <a:graphicData uri="http://schemas.openxmlformats.org/presentationml/2006/ole">
            <mc:AlternateContent xmlns:mc="http://schemas.openxmlformats.org/markup-compatibility/2006">
              <mc:Choice xmlns:v="urn:schemas-microsoft-com:vml" Requires="v">
                <p:oleObj spid="_x0000_s3146" name="Photo Editor Photo" r:id="rId3" imgW="7621064" imgH="5087060" progId="">
                  <p:embed/>
                </p:oleObj>
              </mc:Choice>
              <mc:Fallback>
                <p:oleObj name="Photo Editor Photo" r:id="rId3" imgW="7621064" imgH="5087060" progId="">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9430" y="4108612"/>
                        <a:ext cx="3092810" cy="2064046"/>
                      </a:xfrm>
                      <a:prstGeom prst="rect">
                        <a:avLst/>
                      </a:prstGeom>
                      <a:noFill/>
                      <a:ln w="12700">
                        <a:solidFill>
                          <a:schemeClr val="bg1"/>
                        </a:solidFill>
                        <a:miter lim="800000"/>
                        <a:headEnd/>
                        <a:tailEnd/>
                      </a:ln>
                      <a:effectLst/>
                    </p:spPr>
                  </p:pic>
                </p:oleObj>
              </mc:Fallback>
            </mc:AlternateContent>
          </a:graphicData>
        </a:graphic>
      </p:graphicFrame>
      <p:sp>
        <p:nvSpPr>
          <p:cNvPr id="8" name="TextBox 7"/>
          <p:cNvSpPr txBox="1"/>
          <p:nvPr/>
        </p:nvSpPr>
        <p:spPr>
          <a:xfrm>
            <a:off x="8270890" y="5399516"/>
            <a:ext cx="591350" cy="769441"/>
          </a:xfrm>
          <a:prstGeom prst="rect">
            <a:avLst/>
          </a:prstGeom>
          <a:solidFill>
            <a:schemeClr val="accent5">
              <a:lumMod val="75000"/>
            </a:schemeClr>
          </a:solidFill>
          <a:ln>
            <a:noFill/>
          </a:ln>
        </p:spPr>
        <p:txBody>
          <a:bodyPr wrap="square" rtlCol="0">
            <a:spAutoFit/>
          </a:bodyPr>
          <a:lstStyle/>
          <a:p>
            <a:endParaRPr lang="en-US" sz="4400" dirty="0"/>
          </a:p>
        </p:txBody>
      </p:sp>
      <p:pic>
        <p:nvPicPr>
          <p:cNvPr id="9" name="Picture 8"/>
          <p:cNvPicPr>
            <a:picLocks noChangeAspect="1"/>
          </p:cNvPicPr>
          <p:nvPr/>
        </p:nvPicPr>
        <p:blipFill>
          <a:blip r:embed="rId5"/>
          <a:stretch>
            <a:fillRect/>
          </a:stretch>
        </p:blipFill>
        <p:spPr>
          <a:xfrm>
            <a:off x="1170818" y="3105216"/>
            <a:ext cx="4220029" cy="3063741"/>
          </a:xfrm>
          <a:prstGeom prst="rect">
            <a:avLst/>
          </a:prstGeom>
          <a:ln>
            <a:noFill/>
          </a:ln>
        </p:spPr>
      </p:pic>
      <p:sp>
        <p:nvSpPr>
          <p:cNvPr id="10" name="TextBox 9"/>
          <p:cNvSpPr txBox="1"/>
          <p:nvPr/>
        </p:nvSpPr>
        <p:spPr>
          <a:xfrm>
            <a:off x="1170818" y="6168957"/>
            <a:ext cx="4220029" cy="369332"/>
          </a:xfrm>
          <a:prstGeom prst="rect">
            <a:avLst/>
          </a:prstGeom>
          <a:noFill/>
        </p:spPr>
        <p:txBody>
          <a:bodyPr wrap="square" rtlCol="0">
            <a:spAutoFit/>
          </a:bodyPr>
          <a:lstStyle/>
          <a:p>
            <a:pPr algn="ctr"/>
            <a:r>
              <a:rPr lang="en-US" b="1" u="sng" dirty="0" smtClean="0">
                <a:solidFill>
                  <a:srgbClr val="000000"/>
                </a:solidFill>
              </a:rPr>
              <a:t>Not</a:t>
            </a:r>
            <a:r>
              <a:rPr lang="en-US" b="1" dirty="0" smtClean="0">
                <a:solidFill>
                  <a:srgbClr val="000000"/>
                </a:solidFill>
              </a:rPr>
              <a:t> found in Georgia</a:t>
            </a:r>
            <a:endParaRPr lang="en-US" b="1" dirty="0">
              <a:solidFill>
                <a:srgbClr val="000000"/>
              </a:solidFill>
            </a:endParaRPr>
          </a:p>
        </p:txBody>
      </p:sp>
    </p:spTree>
    <p:extLst>
      <p:ext uri="{BB962C8B-B14F-4D97-AF65-F5344CB8AC3E}">
        <p14:creationId xmlns:p14="http://schemas.microsoft.com/office/powerpoint/2010/main" val="35300092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11.  What type of soldier termite is this?</a:t>
            </a:r>
          </a:p>
          <a:p>
            <a:pPr marL="0" indent="0">
              <a:buNone/>
            </a:pPr>
            <a:endParaRPr lang="en-US" dirty="0"/>
          </a:p>
        </p:txBody>
      </p:sp>
      <p:sp>
        <p:nvSpPr>
          <p:cNvPr id="4" name="TextBox 3"/>
          <p:cNvSpPr txBox="1"/>
          <p:nvPr/>
        </p:nvSpPr>
        <p:spPr>
          <a:xfrm>
            <a:off x="1074057" y="1092110"/>
            <a:ext cx="6466114" cy="1569660"/>
          </a:xfrm>
          <a:prstGeom prst="rect">
            <a:avLst/>
          </a:prstGeom>
          <a:noFill/>
        </p:spPr>
        <p:txBody>
          <a:bodyPr wrap="square" rtlCol="0">
            <a:spAutoFit/>
          </a:bodyPr>
          <a:lstStyle/>
          <a:p>
            <a:pPr marL="342900" indent="-342900">
              <a:buAutoNum type="alphaUcPeriod"/>
            </a:pPr>
            <a:r>
              <a:rPr lang="en-US" dirty="0" smtClean="0"/>
              <a:t>Native subterranean termite (Genus </a:t>
            </a:r>
            <a:r>
              <a:rPr lang="en-US" b="1" i="1" dirty="0" err="1" smtClean="0"/>
              <a:t>Reticulitermes</a:t>
            </a:r>
            <a:r>
              <a:rPr lang="en-US" dirty="0" smtClean="0"/>
              <a:t>)</a:t>
            </a:r>
          </a:p>
          <a:p>
            <a:endParaRPr lang="en-US" sz="800" dirty="0" smtClean="0"/>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endParaRPr lang="en-US" sz="800" dirty="0" smtClean="0"/>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dirty="0" err="1" smtClean="0"/>
              <a:t>Dampwood</a:t>
            </a:r>
            <a:r>
              <a:rPr lang="en-US" dirty="0" smtClean="0"/>
              <a:t> termite</a:t>
            </a:r>
            <a:endParaRPr lang="en-US" dirty="0"/>
          </a:p>
        </p:txBody>
      </p:sp>
      <p:pic>
        <p:nvPicPr>
          <p:cNvPr id="3073" name="Picture 1" descr="c"/>
          <p:cNvPicPr>
            <a:picLocks noChangeAspect="1" noChangeArrowheads="1"/>
          </p:cNvPicPr>
          <p:nvPr/>
        </p:nvPicPr>
        <p:blipFill>
          <a:blip r:embed="rId2">
            <a:lum contrast="12000"/>
            <a:extLst>
              <a:ext uri="{28A0092B-C50C-407E-A947-70E740481C1C}">
                <a14:useLocalDpi xmlns:a14="http://schemas.microsoft.com/office/drawing/2010/main" val="0"/>
              </a:ext>
            </a:extLst>
          </a:blip>
          <a:srcRect l="6039" t="6668" r="3789" b="6668"/>
          <a:stretch>
            <a:fillRect/>
          </a:stretch>
        </p:blipFill>
        <p:spPr bwMode="auto">
          <a:xfrm>
            <a:off x="1541052" y="2800957"/>
            <a:ext cx="2151410" cy="3495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407856" y="6298868"/>
            <a:ext cx="2496457" cy="369332"/>
          </a:xfrm>
          <a:prstGeom prst="rect">
            <a:avLst/>
          </a:prstGeom>
          <a:noFill/>
        </p:spPr>
        <p:txBody>
          <a:bodyPr wrap="square" rtlCol="0">
            <a:spAutoFit/>
          </a:bodyPr>
          <a:lstStyle/>
          <a:p>
            <a:r>
              <a:rPr lang="en-US" b="1" dirty="0" smtClean="0"/>
              <a:t>Found in Columbus, GA</a:t>
            </a:r>
            <a:endParaRPr lang="en-US" b="1" dirty="0"/>
          </a:p>
        </p:txBody>
      </p:sp>
    </p:spTree>
    <p:extLst>
      <p:ext uri="{BB962C8B-B14F-4D97-AF65-F5344CB8AC3E}">
        <p14:creationId xmlns:p14="http://schemas.microsoft.com/office/powerpoint/2010/main" val="388063214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11.  What type of soldier termite is this?</a:t>
            </a:r>
          </a:p>
          <a:p>
            <a:pPr marL="0" indent="0">
              <a:buNone/>
            </a:pPr>
            <a:endParaRPr lang="en-US" dirty="0"/>
          </a:p>
        </p:txBody>
      </p:sp>
      <p:sp>
        <p:nvSpPr>
          <p:cNvPr id="4" name="TextBox 3"/>
          <p:cNvSpPr txBox="1"/>
          <p:nvPr/>
        </p:nvSpPr>
        <p:spPr>
          <a:xfrm>
            <a:off x="1074057" y="1104501"/>
            <a:ext cx="6466114" cy="1569660"/>
          </a:xfrm>
          <a:prstGeom prst="rect">
            <a:avLst/>
          </a:prstGeom>
          <a:noFill/>
        </p:spPr>
        <p:txBody>
          <a:bodyPr wrap="square" rtlCol="0">
            <a:spAutoFit/>
          </a:bodyPr>
          <a:lstStyle/>
          <a:p>
            <a:pPr marL="342900" indent="-342900">
              <a:buAutoNum type="alphaUcPeriod"/>
            </a:pPr>
            <a:r>
              <a:rPr lang="en-US" dirty="0" smtClean="0"/>
              <a:t>Native subterranean termite (Genus </a:t>
            </a:r>
            <a:r>
              <a:rPr lang="en-US" b="1" i="1" dirty="0" err="1" smtClean="0"/>
              <a:t>Reticulitermes</a:t>
            </a:r>
            <a:r>
              <a:rPr lang="en-US" dirty="0" smtClean="0"/>
              <a:t>)</a:t>
            </a:r>
          </a:p>
          <a:p>
            <a:endParaRPr lang="en-US" sz="800" dirty="0" smtClean="0"/>
          </a:p>
          <a:p>
            <a:pPr marL="342900" indent="-342900">
              <a:buAutoNum type="alphaUcPeriod"/>
            </a:pPr>
            <a:r>
              <a:rPr lang="en-US" b="1" dirty="0" smtClean="0">
                <a:solidFill>
                  <a:srgbClr val="FF0000"/>
                </a:solidFill>
              </a:rPr>
              <a:t> Formosan subterranean termite (</a:t>
            </a:r>
            <a:r>
              <a:rPr lang="en-US" b="1" i="1" dirty="0" err="1" smtClean="0">
                <a:solidFill>
                  <a:srgbClr val="FF0000"/>
                </a:solidFill>
              </a:rPr>
              <a:t>Coptotermes</a:t>
            </a:r>
            <a:r>
              <a:rPr lang="en-US" b="1" i="1" dirty="0" smtClean="0">
                <a:solidFill>
                  <a:srgbClr val="FF0000"/>
                </a:solidFill>
              </a:rPr>
              <a:t> </a:t>
            </a:r>
            <a:r>
              <a:rPr lang="en-US" b="1" i="1" dirty="0" err="1" smtClean="0">
                <a:solidFill>
                  <a:srgbClr val="FF0000"/>
                </a:solidFill>
              </a:rPr>
              <a:t>formosanus</a:t>
            </a:r>
            <a:r>
              <a:rPr lang="en-US" b="1" dirty="0" smtClean="0">
                <a:solidFill>
                  <a:srgbClr val="FF0000"/>
                </a:solidFill>
              </a:rPr>
              <a:t>)</a:t>
            </a:r>
          </a:p>
          <a:p>
            <a:endParaRPr lang="en-US" sz="800" b="1" dirty="0" smtClean="0">
              <a:solidFill>
                <a:srgbClr val="FF0000"/>
              </a:solidFill>
            </a:endParaRPr>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dirty="0" err="1" smtClean="0"/>
              <a:t>Dampwood</a:t>
            </a:r>
            <a:r>
              <a:rPr lang="en-US" dirty="0" smtClean="0"/>
              <a:t> termite</a:t>
            </a:r>
            <a:endParaRPr lang="en-US" dirty="0"/>
          </a:p>
        </p:txBody>
      </p:sp>
      <p:pic>
        <p:nvPicPr>
          <p:cNvPr id="7" name="Picture 5"/>
          <p:cNvPicPr>
            <a:picLocks noChangeAspect="1" noChangeArrowheads="1"/>
          </p:cNvPicPr>
          <p:nvPr/>
        </p:nvPicPr>
        <p:blipFill>
          <a:blip r:embed="rId2" cstate="print"/>
          <a:srcRect/>
          <a:stretch>
            <a:fillRect/>
          </a:stretch>
        </p:blipFill>
        <p:spPr bwMode="auto">
          <a:xfrm>
            <a:off x="5491285" y="4805489"/>
            <a:ext cx="3771012" cy="2982891"/>
          </a:xfrm>
          <a:prstGeom prst="rect">
            <a:avLst/>
          </a:prstGeom>
          <a:noFill/>
          <a:ln w="9525">
            <a:noFill/>
            <a:miter lim="800000"/>
            <a:headEnd/>
            <a:tailEnd/>
          </a:ln>
          <a:effectLst/>
        </p:spPr>
      </p:pic>
      <p:sp>
        <p:nvSpPr>
          <p:cNvPr id="8" name="TextBox 7"/>
          <p:cNvSpPr txBox="1"/>
          <p:nvPr/>
        </p:nvSpPr>
        <p:spPr>
          <a:xfrm>
            <a:off x="4039220" y="2010078"/>
            <a:ext cx="4832195" cy="3416320"/>
          </a:xfrm>
          <a:prstGeom prst="rect">
            <a:avLst/>
          </a:prstGeom>
          <a:noFill/>
          <a:ln>
            <a:solidFill>
              <a:schemeClr val="tx1"/>
            </a:solidFill>
          </a:ln>
        </p:spPr>
        <p:txBody>
          <a:bodyPr wrap="square" rtlCol="0">
            <a:spAutoFit/>
          </a:bodyPr>
          <a:lstStyle/>
          <a:p>
            <a:r>
              <a:rPr lang="en-US" b="1" dirty="0"/>
              <a:t> </a:t>
            </a:r>
            <a:r>
              <a:rPr lang="en-US" b="1" dirty="0" smtClean="0"/>
              <a:t>It is the only soldier termite in Georgia that has </a:t>
            </a:r>
          </a:p>
          <a:p>
            <a:r>
              <a:rPr lang="en-US" b="1" dirty="0" smtClean="0"/>
              <a:t> a tear-dropped shaped head.  Formosan </a:t>
            </a:r>
          </a:p>
          <a:p>
            <a:r>
              <a:rPr lang="en-US" b="1" dirty="0" smtClean="0"/>
              <a:t> subterranean termite soldiers are very </a:t>
            </a:r>
          </a:p>
          <a:p>
            <a:r>
              <a:rPr lang="en-US" b="1" dirty="0" smtClean="0"/>
              <a:t> aggressive!  10% to 15% of the caste members </a:t>
            </a:r>
          </a:p>
          <a:p>
            <a:r>
              <a:rPr lang="en-US" b="1" dirty="0" smtClean="0"/>
              <a:t> in a Formosan subterranean termite colony are </a:t>
            </a:r>
          </a:p>
          <a:p>
            <a:r>
              <a:rPr lang="en-US" b="1" dirty="0" smtClean="0"/>
              <a:t> soldiers.  If you probe wood, you will almost</a:t>
            </a:r>
          </a:p>
          <a:p>
            <a:r>
              <a:rPr lang="en-US" b="1" dirty="0" smtClean="0"/>
              <a:t> immediately see Formosan soldiers amass at </a:t>
            </a:r>
          </a:p>
          <a:p>
            <a:r>
              <a:rPr lang="en-US" b="1" dirty="0" smtClean="0"/>
              <a:t> the area probed.  Formosan termite colonies, </a:t>
            </a:r>
          </a:p>
          <a:p>
            <a:r>
              <a:rPr lang="en-US" b="1" dirty="0" smtClean="0"/>
              <a:t> on an average, are much larger than native </a:t>
            </a:r>
          </a:p>
          <a:p>
            <a:r>
              <a:rPr lang="en-US" b="1" dirty="0" smtClean="0"/>
              <a:t> subterranean termite colonies…therefore, they </a:t>
            </a:r>
          </a:p>
          <a:p>
            <a:r>
              <a:rPr lang="en-US" b="1" dirty="0" smtClean="0"/>
              <a:t> do significantly more damage to any one </a:t>
            </a:r>
          </a:p>
          <a:p>
            <a:r>
              <a:rPr lang="en-US" b="1" dirty="0" smtClean="0"/>
              <a:t> structure than native subterranean termites do.</a:t>
            </a:r>
            <a:endParaRPr lang="en-US" b="1" dirty="0"/>
          </a:p>
        </p:txBody>
      </p:sp>
      <p:pic>
        <p:nvPicPr>
          <p:cNvPr id="9" name="Picture 11" descr="termite pct USDA photo"/>
          <p:cNvPicPr>
            <a:picLocks noChangeAspect="1" noChangeArrowheads="1"/>
          </p:cNvPicPr>
          <p:nvPr/>
        </p:nvPicPr>
        <p:blipFill>
          <a:blip r:embed="rId3" cstate="print"/>
          <a:srcRect/>
          <a:stretch>
            <a:fillRect/>
          </a:stretch>
        </p:blipFill>
        <p:spPr>
          <a:xfrm>
            <a:off x="4776158" y="5556001"/>
            <a:ext cx="1385987" cy="1142465"/>
          </a:xfrm>
          <a:prstGeom prst="rect">
            <a:avLst/>
          </a:prstGeom>
          <a:noFill/>
          <a:ln/>
        </p:spPr>
      </p:pic>
      <p:pic>
        <p:nvPicPr>
          <p:cNvPr id="10" name="Picture 1" descr="c"/>
          <p:cNvPicPr>
            <a:picLocks noChangeAspect="1" noChangeArrowheads="1"/>
          </p:cNvPicPr>
          <p:nvPr/>
        </p:nvPicPr>
        <p:blipFill>
          <a:blip r:embed="rId4">
            <a:lum contrast="12000"/>
            <a:extLst>
              <a:ext uri="{28A0092B-C50C-407E-A947-70E740481C1C}">
                <a14:useLocalDpi xmlns:a14="http://schemas.microsoft.com/office/drawing/2010/main" val="0"/>
              </a:ext>
            </a:extLst>
          </a:blip>
          <a:srcRect l="6039" t="6668" r="3789" b="6668"/>
          <a:stretch>
            <a:fillRect/>
          </a:stretch>
        </p:blipFill>
        <p:spPr bwMode="auto">
          <a:xfrm>
            <a:off x="1541052" y="2800957"/>
            <a:ext cx="2151410" cy="3495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1407856" y="6298868"/>
            <a:ext cx="2496457" cy="369332"/>
          </a:xfrm>
          <a:prstGeom prst="rect">
            <a:avLst/>
          </a:prstGeom>
          <a:noFill/>
        </p:spPr>
        <p:txBody>
          <a:bodyPr wrap="square" rtlCol="0">
            <a:spAutoFit/>
          </a:bodyPr>
          <a:lstStyle/>
          <a:p>
            <a:r>
              <a:rPr lang="en-US" b="1" dirty="0" smtClean="0"/>
              <a:t>Found in Columbus, GA</a:t>
            </a:r>
            <a:endParaRPr lang="en-US" b="1" dirty="0"/>
          </a:p>
        </p:txBody>
      </p:sp>
    </p:spTree>
    <p:extLst>
      <p:ext uri="{BB962C8B-B14F-4D97-AF65-F5344CB8AC3E}">
        <p14:creationId xmlns:p14="http://schemas.microsoft.com/office/powerpoint/2010/main" val="24778878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12.  What type of termite caused this damage?</a:t>
            </a:r>
          </a:p>
          <a:p>
            <a:pPr marL="0" indent="0">
              <a:buNone/>
            </a:pPr>
            <a:endParaRPr lang="en-US" dirty="0"/>
          </a:p>
        </p:txBody>
      </p:sp>
      <p:sp>
        <p:nvSpPr>
          <p:cNvPr id="4" name="TextBox 3"/>
          <p:cNvSpPr txBox="1"/>
          <p:nvPr/>
        </p:nvSpPr>
        <p:spPr>
          <a:xfrm>
            <a:off x="1074057" y="1197428"/>
            <a:ext cx="6466114" cy="1292662"/>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endParaRPr lang="en-US" sz="800" dirty="0" smtClean="0"/>
          </a:p>
          <a:p>
            <a:pPr marL="342900" indent="-342900">
              <a:buAutoNum type="alphaUcPeriod"/>
            </a:pPr>
            <a:r>
              <a:rPr lang="en-US" dirty="0" err="1" smtClean="0"/>
              <a:t>Drywood</a:t>
            </a:r>
            <a:r>
              <a:rPr lang="en-US" dirty="0" smtClean="0"/>
              <a:t> termite</a:t>
            </a:r>
          </a:p>
          <a:p>
            <a:endParaRPr lang="en-US" sz="800" dirty="0" smtClean="0"/>
          </a:p>
        </p:txBody>
      </p:sp>
      <p:pic>
        <p:nvPicPr>
          <p:cNvPr id="5" name="Picture 4"/>
          <p:cNvPicPr>
            <a:picLocks noChangeAspect="1"/>
          </p:cNvPicPr>
          <p:nvPr/>
        </p:nvPicPr>
        <p:blipFill>
          <a:blip r:embed="rId2"/>
          <a:stretch>
            <a:fillRect/>
          </a:stretch>
        </p:blipFill>
        <p:spPr>
          <a:xfrm>
            <a:off x="253559" y="3179559"/>
            <a:ext cx="4239822" cy="2814187"/>
          </a:xfrm>
          <a:prstGeom prst="rect">
            <a:avLst/>
          </a:prstGeom>
        </p:spPr>
      </p:pic>
      <p:pic>
        <p:nvPicPr>
          <p:cNvPr id="6" name="Picture 4"/>
          <p:cNvPicPr>
            <a:picLocks noChangeAspect="1" noChangeArrowheads="1"/>
          </p:cNvPicPr>
          <p:nvPr/>
        </p:nvPicPr>
        <p:blipFill>
          <a:blip r:embed="rId3" cstate="print"/>
          <a:srcRect/>
          <a:stretch>
            <a:fillRect/>
          </a:stretch>
        </p:blipFill>
        <p:spPr bwMode="auto">
          <a:xfrm>
            <a:off x="4588404" y="3312606"/>
            <a:ext cx="4237038" cy="2467201"/>
          </a:xfrm>
          <a:prstGeom prst="rect">
            <a:avLst/>
          </a:prstGeom>
          <a:noFill/>
          <a:ln w="12700" algn="ctr">
            <a:noFill/>
            <a:miter lim="800000"/>
            <a:headEnd/>
            <a:tailEnd/>
          </a:ln>
          <a:effectLst/>
        </p:spPr>
      </p:pic>
    </p:spTree>
    <p:extLst>
      <p:ext uri="{BB962C8B-B14F-4D97-AF65-F5344CB8AC3E}">
        <p14:creationId xmlns:p14="http://schemas.microsoft.com/office/powerpoint/2010/main" val="15775170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12.  What type of termite caused this damage?</a:t>
            </a:r>
          </a:p>
          <a:p>
            <a:pPr marL="0" indent="0">
              <a:buNone/>
            </a:pPr>
            <a:endParaRPr lang="en-US" dirty="0"/>
          </a:p>
        </p:txBody>
      </p:sp>
      <p:sp>
        <p:nvSpPr>
          <p:cNvPr id="4" name="TextBox 3"/>
          <p:cNvSpPr txBox="1"/>
          <p:nvPr/>
        </p:nvSpPr>
        <p:spPr>
          <a:xfrm>
            <a:off x="1074057" y="1197428"/>
            <a:ext cx="6466114" cy="1723549"/>
          </a:xfrm>
          <a:prstGeom prst="rect">
            <a:avLst/>
          </a:prstGeom>
          <a:noFill/>
        </p:spPr>
        <p:txBody>
          <a:bodyPr wrap="square" rtlCol="0">
            <a:spAutoFit/>
          </a:bodyPr>
          <a:lstStyle/>
          <a:p>
            <a:pPr marL="342900" indent="-342900">
              <a:buAutoNum type="alphaUcPeriod"/>
            </a:pPr>
            <a:r>
              <a:rPr lang="en-US" b="1" dirty="0" smtClean="0">
                <a:solidFill>
                  <a:srgbClr val="FF0000"/>
                </a:solidFill>
              </a:rPr>
              <a:t>Native subterranean termite (</a:t>
            </a:r>
            <a:r>
              <a:rPr lang="en-US" b="1" i="1" dirty="0" err="1" smtClean="0">
                <a:solidFill>
                  <a:srgbClr val="FF0000"/>
                </a:solidFill>
              </a:rPr>
              <a:t>Reticulitermes</a:t>
            </a:r>
            <a:r>
              <a:rPr lang="en-US" b="1" i="1" dirty="0" smtClean="0">
                <a:solidFill>
                  <a:srgbClr val="FF0000"/>
                </a:solidFill>
              </a:rPr>
              <a:t> spp.</a:t>
            </a:r>
            <a:r>
              <a:rPr lang="en-US" b="1" dirty="0" smtClean="0">
                <a:solidFill>
                  <a:srgbClr val="FF0000"/>
                </a:solidFill>
              </a:rPr>
              <a:t>)</a:t>
            </a:r>
          </a:p>
          <a:p>
            <a:endParaRPr lang="en-US" sz="800" b="1" dirty="0" smtClean="0">
              <a:solidFill>
                <a:srgbClr val="FF0000"/>
              </a:solidFill>
            </a:endParaRPr>
          </a:p>
          <a:p>
            <a:pPr marL="342900" indent="-342900">
              <a:buAutoNum type="alphaUcPeriod"/>
            </a:pPr>
            <a:r>
              <a:rPr lang="en-US" b="1" dirty="0" smtClean="0">
                <a:solidFill>
                  <a:srgbClr val="FF0000"/>
                </a:solidFill>
              </a:rPr>
              <a:t>Formosan subterranean termite (</a:t>
            </a:r>
            <a:r>
              <a:rPr lang="en-US" b="1" i="1" dirty="0" err="1" smtClean="0">
                <a:solidFill>
                  <a:srgbClr val="FF0000"/>
                </a:solidFill>
              </a:rPr>
              <a:t>Coptotermes</a:t>
            </a:r>
            <a:r>
              <a:rPr lang="en-US" b="1" i="1" dirty="0" smtClean="0">
                <a:solidFill>
                  <a:srgbClr val="FF0000"/>
                </a:solidFill>
              </a:rPr>
              <a:t> </a:t>
            </a:r>
            <a:r>
              <a:rPr lang="en-US" b="1" i="1" dirty="0" err="1" smtClean="0">
                <a:solidFill>
                  <a:srgbClr val="FF0000"/>
                </a:solidFill>
              </a:rPr>
              <a:t>formosanus</a:t>
            </a:r>
            <a:r>
              <a:rPr lang="en-US" b="1" dirty="0" smtClean="0">
                <a:solidFill>
                  <a:srgbClr val="FF0000"/>
                </a:solidFill>
              </a:rPr>
              <a:t>)</a:t>
            </a:r>
          </a:p>
          <a:p>
            <a:endParaRPr lang="en-US" sz="800" b="1" dirty="0" smtClean="0">
              <a:solidFill>
                <a:srgbClr val="FF0000"/>
              </a:solidFill>
            </a:endParaRPr>
          </a:p>
          <a:p>
            <a:pPr marL="342900" indent="-342900">
              <a:buAutoNum type="alphaUcPeriod"/>
            </a:pPr>
            <a:r>
              <a:rPr lang="en-US" dirty="0" err="1" smtClean="0"/>
              <a:t>Drywood</a:t>
            </a:r>
            <a:r>
              <a:rPr lang="en-US" dirty="0" smtClean="0"/>
              <a:t> termite</a:t>
            </a:r>
          </a:p>
          <a:p>
            <a:endParaRPr lang="en-US" dirty="0" smtClean="0"/>
          </a:p>
          <a:p>
            <a:pPr marL="342900" indent="-342900">
              <a:buAutoNum type="alphaUcPeriod"/>
            </a:pPr>
            <a:r>
              <a:rPr lang="en-US" dirty="0" err="1" smtClean="0"/>
              <a:t>Dampwood</a:t>
            </a:r>
            <a:r>
              <a:rPr lang="en-US" dirty="0" smtClean="0"/>
              <a:t> termite</a:t>
            </a:r>
            <a:endParaRPr lang="en-US" dirty="0"/>
          </a:p>
        </p:txBody>
      </p:sp>
      <p:sp>
        <p:nvSpPr>
          <p:cNvPr id="2" name="TextBox 1"/>
          <p:cNvSpPr txBox="1"/>
          <p:nvPr/>
        </p:nvSpPr>
        <p:spPr>
          <a:xfrm>
            <a:off x="1197428" y="4662715"/>
            <a:ext cx="6694715" cy="2031325"/>
          </a:xfrm>
          <a:prstGeom prst="rect">
            <a:avLst/>
          </a:prstGeom>
          <a:noFill/>
          <a:ln>
            <a:solidFill>
              <a:srgbClr val="000000"/>
            </a:solidFill>
          </a:ln>
        </p:spPr>
        <p:txBody>
          <a:bodyPr wrap="square" rtlCol="0">
            <a:spAutoFit/>
          </a:bodyPr>
          <a:lstStyle/>
          <a:p>
            <a:r>
              <a:rPr lang="en-US" b="1" dirty="0"/>
              <a:t> </a:t>
            </a:r>
            <a:r>
              <a:rPr lang="en-US" b="1" dirty="0" smtClean="0"/>
              <a:t>It is difficult to tell the difference between wood that is damaged by </a:t>
            </a:r>
          </a:p>
          <a:p>
            <a:r>
              <a:rPr lang="en-US" b="1" dirty="0" smtClean="0"/>
              <a:t> native subterranean termites and by Formosan subterranean </a:t>
            </a:r>
          </a:p>
          <a:p>
            <a:r>
              <a:rPr lang="en-US" b="1" dirty="0" smtClean="0"/>
              <a:t> termites without finding any soldiers.  All subterranean termites eat </a:t>
            </a:r>
          </a:p>
          <a:p>
            <a:r>
              <a:rPr lang="en-US" b="1" dirty="0" smtClean="0"/>
              <a:t> the soft, spring wood along the grain of the wood, so it often has </a:t>
            </a:r>
          </a:p>
          <a:p>
            <a:r>
              <a:rPr lang="en-US" b="1" dirty="0" smtClean="0"/>
              <a:t> the appearance of being laminated.  There may also be some mud </a:t>
            </a:r>
          </a:p>
          <a:p>
            <a:r>
              <a:rPr lang="en-US" b="1" dirty="0" smtClean="0"/>
              <a:t> in the galleries.  </a:t>
            </a:r>
            <a:r>
              <a:rPr lang="en-US" b="1" dirty="0" err="1" smtClean="0"/>
              <a:t>Drywood</a:t>
            </a:r>
            <a:r>
              <a:rPr lang="en-US" b="1" dirty="0" smtClean="0"/>
              <a:t> and </a:t>
            </a:r>
            <a:r>
              <a:rPr lang="en-US" b="1" dirty="0" err="1" smtClean="0"/>
              <a:t>dampwood</a:t>
            </a:r>
            <a:r>
              <a:rPr lang="en-US" b="1" dirty="0" smtClean="0"/>
              <a:t> termites eat across the </a:t>
            </a:r>
          </a:p>
          <a:p>
            <a:r>
              <a:rPr lang="en-US" b="1" dirty="0" smtClean="0"/>
              <a:t> grain of wood and have no mud in their galleries. </a:t>
            </a:r>
            <a:endParaRPr lang="en-US" b="1" dirty="0"/>
          </a:p>
        </p:txBody>
      </p:sp>
      <p:pic>
        <p:nvPicPr>
          <p:cNvPr id="6" name="Picture 5"/>
          <p:cNvPicPr>
            <a:picLocks noChangeAspect="1"/>
          </p:cNvPicPr>
          <p:nvPr/>
        </p:nvPicPr>
        <p:blipFill>
          <a:blip r:embed="rId2"/>
          <a:stretch>
            <a:fillRect/>
          </a:stretch>
        </p:blipFill>
        <p:spPr>
          <a:xfrm>
            <a:off x="1197428" y="2568561"/>
            <a:ext cx="2691191" cy="1786281"/>
          </a:xfrm>
          <a:prstGeom prst="rect">
            <a:avLst/>
          </a:prstGeom>
        </p:spPr>
      </p:pic>
      <p:pic>
        <p:nvPicPr>
          <p:cNvPr id="7" name="Picture 4"/>
          <p:cNvPicPr>
            <a:picLocks noChangeAspect="1" noChangeArrowheads="1"/>
          </p:cNvPicPr>
          <p:nvPr/>
        </p:nvPicPr>
        <p:blipFill>
          <a:blip r:embed="rId3" cstate="print"/>
          <a:srcRect/>
          <a:stretch>
            <a:fillRect/>
          </a:stretch>
        </p:blipFill>
        <p:spPr bwMode="auto">
          <a:xfrm>
            <a:off x="4794023" y="2568562"/>
            <a:ext cx="3098120" cy="1804016"/>
          </a:xfrm>
          <a:prstGeom prst="rect">
            <a:avLst/>
          </a:prstGeom>
          <a:noFill/>
          <a:ln w="12700" algn="ctr">
            <a:noFill/>
            <a:miter lim="800000"/>
            <a:headEnd/>
            <a:tailEnd/>
          </a:ln>
          <a:effectLst/>
        </p:spPr>
      </p:pic>
    </p:spTree>
    <p:extLst>
      <p:ext uri="{BB962C8B-B14F-4D97-AF65-F5344CB8AC3E}">
        <p14:creationId xmlns:p14="http://schemas.microsoft.com/office/powerpoint/2010/main" val="414358614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13.  What type of termite caused this damage?</a:t>
            </a:r>
          </a:p>
          <a:p>
            <a:pPr marL="0" indent="0">
              <a:buNone/>
            </a:pPr>
            <a:endParaRPr lang="en-US" dirty="0"/>
          </a:p>
        </p:txBody>
      </p:sp>
      <p:sp>
        <p:nvSpPr>
          <p:cNvPr id="4" name="TextBox 3"/>
          <p:cNvSpPr txBox="1"/>
          <p:nvPr/>
        </p:nvSpPr>
        <p:spPr>
          <a:xfrm>
            <a:off x="1074057" y="986794"/>
            <a:ext cx="6466114" cy="1569660"/>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endParaRPr lang="en-US" sz="800" dirty="0" smtClean="0"/>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dirty="0" err="1" smtClean="0"/>
              <a:t>Dampwood</a:t>
            </a:r>
            <a:r>
              <a:rPr lang="en-US" dirty="0" smtClean="0"/>
              <a:t> termite</a:t>
            </a:r>
            <a:endParaRPr lang="en-US" dirty="0"/>
          </a:p>
        </p:txBody>
      </p:sp>
      <p:pic>
        <p:nvPicPr>
          <p:cNvPr id="5" name="Picture 4"/>
          <p:cNvPicPr>
            <a:picLocks noChangeAspect="1"/>
          </p:cNvPicPr>
          <p:nvPr/>
        </p:nvPicPr>
        <p:blipFill>
          <a:blip r:embed="rId2"/>
          <a:stretch>
            <a:fillRect/>
          </a:stretch>
        </p:blipFill>
        <p:spPr>
          <a:xfrm>
            <a:off x="1155095" y="2720249"/>
            <a:ext cx="4445000" cy="3335835"/>
          </a:xfrm>
          <a:prstGeom prst="rect">
            <a:avLst/>
          </a:prstGeom>
        </p:spPr>
      </p:pic>
    </p:spTree>
    <p:extLst>
      <p:ext uri="{BB962C8B-B14F-4D97-AF65-F5344CB8AC3E}">
        <p14:creationId xmlns:p14="http://schemas.microsoft.com/office/powerpoint/2010/main" val="258673373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13.  What type of termite caused this damage?</a:t>
            </a:r>
          </a:p>
          <a:p>
            <a:pPr marL="0" indent="0">
              <a:buNone/>
            </a:pPr>
            <a:endParaRPr lang="en-US" dirty="0"/>
          </a:p>
        </p:txBody>
      </p:sp>
      <p:pic>
        <p:nvPicPr>
          <p:cNvPr id="5" name="Picture 4"/>
          <p:cNvPicPr>
            <a:picLocks noChangeAspect="1"/>
          </p:cNvPicPr>
          <p:nvPr/>
        </p:nvPicPr>
        <p:blipFill>
          <a:blip r:embed="rId2"/>
          <a:stretch>
            <a:fillRect/>
          </a:stretch>
        </p:blipFill>
        <p:spPr>
          <a:xfrm>
            <a:off x="1155095" y="2720249"/>
            <a:ext cx="4445000" cy="3335835"/>
          </a:xfrm>
          <a:prstGeom prst="rect">
            <a:avLst/>
          </a:prstGeom>
        </p:spPr>
      </p:pic>
      <p:pic>
        <p:nvPicPr>
          <p:cNvPr id="2" name="Picture 1"/>
          <p:cNvPicPr>
            <a:picLocks noChangeAspect="1"/>
          </p:cNvPicPr>
          <p:nvPr/>
        </p:nvPicPr>
        <p:blipFill>
          <a:blip r:embed="rId3"/>
          <a:stretch>
            <a:fillRect/>
          </a:stretch>
        </p:blipFill>
        <p:spPr>
          <a:xfrm>
            <a:off x="5892800" y="1986038"/>
            <a:ext cx="2338010" cy="2338010"/>
          </a:xfrm>
          <a:prstGeom prst="rect">
            <a:avLst/>
          </a:prstGeom>
        </p:spPr>
      </p:pic>
      <p:sp>
        <p:nvSpPr>
          <p:cNvPr id="6" name="TextBox 5"/>
          <p:cNvSpPr txBox="1"/>
          <p:nvPr/>
        </p:nvSpPr>
        <p:spPr>
          <a:xfrm>
            <a:off x="5789989" y="4342191"/>
            <a:ext cx="3051629" cy="1815882"/>
          </a:xfrm>
          <a:prstGeom prst="rect">
            <a:avLst/>
          </a:prstGeom>
          <a:noFill/>
        </p:spPr>
        <p:txBody>
          <a:bodyPr wrap="square" rtlCol="0">
            <a:spAutoFit/>
          </a:bodyPr>
          <a:lstStyle/>
          <a:p>
            <a:r>
              <a:rPr lang="en-US" sz="1600" b="1" dirty="0" smtClean="0"/>
              <a:t>Formosan carton is made of soil and chewed-up bits &amp; pieces of wood that these termites cement together by saliva and feces to form a hard nest, usually within walls.  Large carton nests can</a:t>
            </a:r>
          </a:p>
          <a:p>
            <a:r>
              <a:rPr lang="en-US" sz="1600" b="1" dirty="0"/>
              <a:t>a</a:t>
            </a:r>
            <a:r>
              <a:rPr lang="en-US" sz="1600" b="1" dirty="0" smtClean="0"/>
              <a:t>ctually cause walls to bulge. </a:t>
            </a:r>
            <a:endParaRPr lang="en-US" sz="1600" b="1" dirty="0"/>
          </a:p>
        </p:txBody>
      </p:sp>
      <p:sp>
        <p:nvSpPr>
          <p:cNvPr id="7" name="TextBox 6"/>
          <p:cNvSpPr txBox="1"/>
          <p:nvPr/>
        </p:nvSpPr>
        <p:spPr>
          <a:xfrm>
            <a:off x="1074057" y="6062132"/>
            <a:ext cx="7930848" cy="584776"/>
          </a:xfrm>
          <a:prstGeom prst="rect">
            <a:avLst/>
          </a:prstGeom>
          <a:noFill/>
        </p:spPr>
        <p:txBody>
          <a:bodyPr wrap="square" rtlCol="0">
            <a:spAutoFit/>
          </a:bodyPr>
          <a:lstStyle/>
          <a:p>
            <a:r>
              <a:rPr lang="en-US" sz="1600" b="1" dirty="0" smtClean="0"/>
              <a:t>These carton nests </a:t>
            </a:r>
            <a:r>
              <a:rPr lang="en-US" sz="1600" b="1" dirty="0"/>
              <a:t>house thousands of termites as well as hold moisture. Once </a:t>
            </a:r>
            <a:r>
              <a:rPr lang="en-US" sz="1600" b="1" dirty="0" smtClean="0"/>
              <a:t>the carton nest is established</a:t>
            </a:r>
            <a:r>
              <a:rPr lang="en-US" sz="1600" b="1" dirty="0"/>
              <a:t>, Formosan termites can live indefinitely </a:t>
            </a:r>
            <a:r>
              <a:rPr lang="en-US" sz="1600" b="1" dirty="0" smtClean="0"/>
              <a:t>in them without </a:t>
            </a:r>
            <a:r>
              <a:rPr lang="en-US" sz="1600" b="1" dirty="0"/>
              <a:t>soil contact.</a:t>
            </a:r>
          </a:p>
        </p:txBody>
      </p:sp>
      <p:sp>
        <p:nvSpPr>
          <p:cNvPr id="8" name="TextBox 7"/>
          <p:cNvSpPr txBox="1"/>
          <p:nvPr/>
        </p:nvSpPr>
        <p:spPr>
          <a:xfrm>
            <a:off x="1074057" y="986794"/>
            <a:ext cx="6466114" cy="1569660"/>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b="1" dirty="0" smtClean="0">
                <a:solidFill>
                  <a:srgbClr val="FF0000"/>
                </a:solidFill>
              </a:rPr>
              <a:t>Formosan subterranean termite (</a:t>
            </a:r>
            <a:r>
              <a:rPr lang="en-US" b="1" i="1" dirty="0" err="1" smtClean="0">
                <a:solidFill>
                  <a:srgbClr val="FF0000"/>
                </a:solidFill>
              </a:rPr>
              <a:t>Coptotermes</a:t>
            </a:r>
            <a:r>
              <a:rPr lang="en-US" b="1" i="1" dirty="0" smtClean="0">
                <a:solidFill>
                  <a:srgbClr val="FF0000"/>
                </a:solidFill>
              </a:rPr>
              <a:t> </a:t>
            </a:r>
            <a:r>
              <a:rPr lang="en-US" b="1" i="1" dirty="0" err="1" smtClean="0">
                <a:solidFill>
                  <a:srgbClr val="FF0000"/>
                </a:solidFill>
              </a:rPr>
              <a:t>formosanus</a:t>
            </a:r>
            <a:r>
              <a:rPr lang="en-US" b="1" dirty="0" smtClean="0">
                <a:solidFill>
                  <a:srgbClr val="FF0000"/>
                </a:solidFill>
              </a:rPr>
              <a:t>)</a:t>
            </a:r>
          </a:p>
          <a:p>
            <a:endParaRPr lang="en-US" sz="800" dirty="0" smtClean="0"/>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dirty="0" err="1" smtClean="0"/>
              <a:t>Dampwood</a:t>
            </a:r>
            <a:r>
              <a:rPr lang="en-US" dirty="0" smtClean="0"/>
              <a:t> termite</a:t>
            </a:r>
            <a:endParaRPr lang="en-US" dirty="0"/>
          </a:p>
        </p:txBody>
      </p:sp>
    </p:spTree>
    <p:extLst>
      <p:ext uri="{BB962C8B-B14F-4D97-AF65-F5344CB8AC3E}">
        <p14:creationId xmlns:p14="http://schemas.microsoft.com/office/powerpoint/2010/main" val="2512738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14.  This type of termite is primarily found in </a:t>
            </a:r>
          </a:p>
          <a:p>
            <a:pPr marL="0" indent="0">
              <a:buNone/>
            </a:pPr>
            <a:r>
              <a:rPr lang="en-US" b="1" dirty="0" smtClean="0"/>
              <a:t>      </a:t>
            </a:r>
            <a:r>
              <a:rPr lang="en-US" b="1" dirty="0"/>
              <a:t> </a:t>
            </a:r>
            <a:r>
              <a:rPr lang="en-US" b="1" dirty="0" smtClean="0"/>
              <a:t> coastal states.  Which is it?</a:t>
            </a:r>
          </a:p>
        </p:txBody>
      </p:sp>
      <p:sp>
        <p:nvSpPr>
          <p:cNvPr id="4" name="TextBox 3"/>
          <p:cNvSpPr txBox="1"/>
          <p:nvPr/>
        </p:nvSpPr>
        <p:spPr>
          <a:xfrm>
            <a:off x="1074057" y="1747761"/>
            <a:ext cx="6466114" cy="1169551"/>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endParaRPr lang="en-US" sz="800" dirty="0" smtClean="0"/>
          </a:p>
          <a:p>
            <a:pPr marL="342900" indent="-342900">
              <a:buAutoNum type="alphaUcPeriod"/>
            </a:pPr>
            <a:r>
              <a:rPr lang="en-US" dirty="0" err="1" smtClean="0">
                <a:solidFill>
                  <a:srgbClr val="000000"/>
                </a:solidFill>
              </a:rPr>
              <a:t>Drywood</a:t>
            </a:r>
            <a:r>
              <a:rPr lang="en-US" dirty="0" smtClean="0">
                <a:solidFill>
                  <a:srgbClr val="000000"/>
                </a:solidFill>
              </a:rPr>
              <a:t> termite</a:t>
            </a:r>
          </a:p>
        </p:txBody>
      </p:sp>
      <p:pic>
        <p:nvPicPr>
          <p:cNvPr id="2" name="Picture 1"/>
          <p:cNvPicPr>
            <a:picLocks noChangeAspect="1"/>
          </p:cNvPicPr>
          <p:nvPr/>
        </p:nvPicPr>
        <p:blipFill>
          <a:blip r:embed="rId2"/>
          <a:stretch>
            <a:fillRect/>
          </a:stretch>
        </p:blipFill>
        <p:spPr>
          <a:xfrm>
            <a:off x="1670957" y="2922718"/>
            <a:ext cx="5245100" cy="1714500"/>
          </a:xfrm>
          <a:prstGeom prst="rect">
            <a:avLst/>
          </a:prstGeom>
        </p:spPr>
      </p:pic>
      <p:sp>
        <p:nvSpPr>
          <p:cNvPr id="8" name="TextBox 7"/>
          <p:cNvSpPr txBox="1"/>
          <p:nvPr/>
        </p:nvSpPr>
        <p:spPr>
          <a:xfrm>
            <a:off x="1802784" y="3848705"/>
            <a:ext cx="385857" cy="461665"/>
          </a:xfrm>
          <a:prstGeom prst="rect">
            <a:avLst/>
          </a:prstGeom>
          <a:solidFill>
            <a:srgbClr val="FFFFFF"/>
          </a:solidFill>
          <a:ln>
            <a:solidFill>
              <a:srgbClr val="FFFFFF"/>
            </a:solidFill>
          </a:ln>
        </p:spPr>
        <p:txBody>
          <a:bodyPr wrap="square" rtlCol="0">
            <a:spAutoFit/>
          </a:bodyPr>
          <a:lstStyle/>
          <a:p>
            <a:endParaRPr lang="en-US" sz="2400" dirty="0"/>
          </a:p>
        </p:txBody>
      </p:sp>
      <p:sp>
        <p:nvSpPr>
          <p:cNvPr id="5" name="TextBox 4"/>
          <p:cNvSpPr txBox="1"/>
          <p:nvPr/>
        </p:nvSpPr>
        <p:spPr>
          <a:xfrm>
            <a:off x="3407317" y="2732646"/>
            <a:ext cx="3766634" cy="369332"/>
          </a:xfrm>
          <a:prstGeom prst="rect">
            <a:avLst/>
          </a:prstGeom>
          <a:solidFill>
            <a:srgbClr val="FFFFFF"/>
          </a:solidFill>
        </p:spPr>
        <p:txBody>
          <a:bodyPr wrap="square" rtlCol="0">
            <a:spAutoFit/>
          </a:bodyPr>
          <a:lstStyle/>
          <a:p>
            <a:endParaRPr lang="en-US" dirty="0"/>
          </a:p>
        </p:txBody>
      </p:sp>
    </p:spTree>
    <p:extLst>
      <p:ext uri="{BB962C8B-B14F-4D97-AF65-F5344CB8AC3E}">
        <p14:creationId xmlns:p14="http://schemas.microsoft.com/office/powerpoint/2010/main" val="3573070997"/>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14.  This type of termite is primarily found in </a:t>
            </a:r>
          </a:p>
          <a:p>
            <a:pPr marL="0" indent="0">
              <a:buNone/>
            </a:pPr>
            <a:r>
              <a:rPr lang="en-US" b="1" dirty="0" smtClean="0"/>
              <a:t>      </a:t>
            </a:r>
            <a:r>
              <a:rPr lang="en-US" b="1" dirty="0"/>
              <a:t> </a:t>
            </a:r>
            <a:r>
              <a:rPr lang="en-US" b="1" dirty="0" smtClean="0"/>
              <a:t> coastal states.  Which is it?</a:t>
            </a:r>
          </a:p>
        </p:txBody>
      </p:sp>
      <p:pic>
        <p:nvPicPr>
          <p:cNvPr id="2" name="Picture 1"/>
          <p:cNvPicPr>
            <a:picLocks noChangeAspect="1"/>
          </p:cNvPicPr>
          <p:nvPr/>
        </p:nvPicPr>
        <p:blipFill>
          <a:blip r:embed="rId2"/>
          <a:stretch>
            <a:fillRect/>
          </a:stretch>
        </p:blipFill>
        <p:spPr>
          <a:xfrm>
            <a:off x="1670957" y="2924628"/>
            <a:ext cx="5245100" cy="1714500"/>
          </a:xfrm>
          <a:prstGeom prst="rect">
            <a:avLst/>
          </a:prstGeom>
        </p:spPr>
      </p:pic>
      <p:sp>
        <p:nvSpPr>
          <p:cNvPr id="7" name="TextBox 6"/>
          <p:cNvSpPr txBox="1"/>
          <p:nvPr/>
        </p:nvSpPr>
        <p:spPr>
          <a:xfrm>
            <a:off x="4293219" y="2721820"/>
            <a:ext cx="2679685" cy="369332"/>
          </a:xfrm>
          <a:prstGeom prst="rect">
            <a:avLst/>
          </a:prstGeom>
          <a:solidFill>
            <a:srgbClr val="FFFFFF"/>
          </a:solidFill>
          <a:ln>
            <a:solidFill>
              <a:schemeClr val="bg1"/>
            </a:solidFill>
          </a:ln>
        </p:spPr>
        <p:txBody>
          <a:bodyPr wrap="square" rtlCol="0">
            <a:spAutoFit/>
          </a:bodyPr>
          <a:lstStyle/>
          <a:p>
            <a:endParaRPr lang="en-US" dirty="0"/>
          </a:p>
        </p:txBody>
      </p:sp>
      <p:sp>
        <p:nvSpPr>
          <p:cNvPr id="8" name="TextBox 7"/>
          <p:cNvSpPr txBox="1"/>
          <p:nvPr/>
        </p:nvSpPr>
        <p:spPr>
          <a:xfrm>
            <a:off x="1802784" y="3848705"/>
            <a:ext cx="385857" cy="461665"/>
          </a:xfrm>
          <a:prstGeom prst="rect">
            <a:avLst/>
          </a:prstGeom>
          <a:solidFill>
            <a:srgbClr val="FFFFFF"/>
          </a:solidFill>
          <a:ln>
            <a:solidFill>
              <a:srgbClr val="FFFFFF"/>
            </a:solidFill>
          </a:ln>
        </p:spPr>
        <p:txBody>
          <a:bodyPr wrap="square" rtlCol="0">
            <a:spAutoFit/>
          </a:bodyPr>
          <a:lstStyle/>
          <a:p>
            <a:endParaRPr lang="en-US" sz="2400" dirty="0"/>
          </a:p>
        </p:txBody>
      </p:sp>
      <p:sp>
        <p:nvSpPr>
          <p:cNvPr id="5" name="TextBox 4"/>
          <p:cNvSpPr txBox="1"/>
          <p:nvPr/>
        </p:nvSpPr>
        <p:spPr>
          <a:xfrm>
            <a:off x="1717522" y="4753429"/>
            <a:ext cx="5067906" cy="1754327"/>
          </a:xfrm>
          <a:prstGeom prst="rect">
            <a:avLst/>
          </a:prstGeom>
          <a:noFill/>
          <a:ln>
            <a:solidFill>
              <a:srgbClr val="000000"/>
            </a:solidFill>
          </a:ln>
        </p:spPr>
        <p:txBody>
          <a:bodyPr wrap="square" rtlCol="0">
            <a:spAutoFit/>
          </a:bodyPr>
          <a:lstStyle/>
          <a:p>
            <a:r>
              <a:rPr lang="en-US" b="1" dirty="0"/>
              <a:t> </a:t>
            </a:r>
            <a:r>
              <a:rPr lang="en-US" b="1" dirty="0" err="1" smtClean="0"/>
              <a:t>Drywood</a:t>
            </a:r>
            <a:r>
              <a:rPr lang="en-US" b="1" dirty="0" smtClean="0"/>
              <a:t> termite wings have 3 or more dark veins </a:t>
            </a:r>
          </a:p>
          <a:p>
            <a:r>
              <a:rPr lang="en-US" b="1" dirty="0" smtClean="0"/>
              <a:t> at their base where they join their thorax.  Further </a:t>
            </a:r>
          </a:p>
          <a:p>
            <a:r>
              <a:rPr lang="en-US" b="1" dirty="0" smtClean="0"/>
              <a:t> away from their body on the wings, dark diagonal </a:t>
            </a:r>
          </a:p>
          <a:p>
            <a:r>
              <a:rPr lang="en-US" b="1" dirty="0" smtClean="0"/>
              <a:t> cross-veins can be observed.  Subterranean </a:t>
            </a:r>
          </a:p>
          <a:p>
            <a:r>
              <a:rPr lang="en-US" b="1" dirty="0" smtClean="0"/>
              <a:t> termites only have 2 dark veins at their base and </a:t>
            </a:r>
          </a:p>
          <a:p>
            <a:r>
              <a:rPr lang="en-US" b="1" dirty="0" smtClean="0"/>
              <a:t> have no dark cross-veins. </a:t>
            </a:r>
            <a:endParaRPr lang="en-US" b="1" dirty="0"/>
          </a:p>
        </p:txBody>
      </p:sp>
      <p:sp>
        <p:nvSpPr>
          <p:cNvPr id="9" name="TextBox 8"/>
          <p:cNvSpPr txBox="1"/>
          <p:nvPr/>
        </p:nvSpPr>
        <p:spPr>
          <a:xfrm>
            <a:off x="1074057" y="1747761"/>
            <a:ext cx="6466114" cy="1169551"/>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endParaRPr lang="en-US" sz="800" dirty="0" smtClean="0"/>
          </a:p>
          <a:p>
            <a:pPr marL="342900" indent="-342900">
              <a:buAutoNum type="alphaUcPeriod"/>
            </a:pPr>
            <a:r>
              <a:rPr lang="en-US" b="1" dirty="0" err="1" smtClean="0">
                <a:solidFill>
                  <a:srgbClr val="FF0000"/>
                </a:solidFill>
              </a:rPr>
              <a:t>Drywood</a:t>
            </a:r>
            <a:r>
              <a:rPr lang="en-US" b="1" dirty="0" smtClean="0">
                <a:solidFill>
                  <a:srgbClr val="FF0000"/>
                </a:solidFill>
              </a:rPr>
              <a:t> termite</a:t>
            </a:r>
          </a:p>
        </p:txBody>
      </p:sp>
    </p:spTree>
    <p:extLst>
      <p:ext uri="{BB962C8B-B14F-4D97-AF65-F5344CB8AC3E}">
        <p14:creationId xmlns:p14="http://schemas.microsoft.com/office/powerpoint/2010/main" val="20561424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15.  What type of swarmer termite is this?</a:t>
            </a:r>
          </a:p>
          <a:p>
            <a:pPr marL="0" indent="0">
              <a:buNone/>
            </a:pPr>
            <a:endParaRPr lang="en-US" dirty="0"/>
          </a:p>
        </p:txBody>
      </p:sp>
      <p:sp>
        <p:nvSpPr>
          <p:cNvPr id="4" name="TextBox 3"/>
          <p:cNvSpPr txBox="1"/>
          <p:nvPr/>
        </p:nvSpPr>
        <p:spPr>
          <a:xfrm>
            <a:off x="1193799" y="1007147"/>
            <a:ext cx="6466114" cy="1569660"/>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endParaRPr lang="en-US" sz="800" dirty="0" smtClean="0"/>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dirty="0" err="1" smtClean="0"/>
              <a:t>Dampwood</a:t>
            </a:r>
            <a:r>
              <a:rPr lang="en-US" dirty="0" smtClean="0"/>
              <a:t> termite</a:t>
            </a:r>
            <a:endParaRPr lang="en-US" dirty="0"/>
          </a:p>
        </p:txBody>
      </p:sp>
      <p:pic>
        <p:nvPicPr>
          <p:cNvPr id="2" name="Picture 1"/>
          <p:cNvPicPr>
            <a:picLocks noChangeAspect="1"/>
          </p:cNvPicPr>
          <p:nvPr/>
        </p:nvPicPr>
        <p:blipFill>
          <a:blip r:embed="rId2"/>
          <a:stretch>
            <a:fillRect/>
          </a:stretch>
        </p:blipFill>
        <p:spPr>
          <a:xfrm>
            <a:off x="-1633616" y="2632070"/>
            <a:ext cx="5246014" cy="3920671"/>
          </a:xfrm>
          <a:prstGeom prst="rect">
            <a:avLst/>
          </a:prstGeom>
        </p:spPr>
      </p:pic>
      <p:sp>
        <p:nvSpPr>
          <p:cNvPr id="5" name="TextBox 4"/>
          <p:cNvSpPr txBox="1"/>
          <p:nvPr/>
        </p:nvSpPr>
        <p:spPr>
          <a:xfrm>
            <a:off x="-1767115" y="2582423"/>
            <a:ext cx="2960914" cy="3970318"/>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7" name="TextBox 6"/>
          <p:cNvSpPr txBox="1"/>
          <p:nvPr/>
        </p:nvSpPr>
        <p:spPr>
          <a:xfrm>
            <a:off x="2412999" y="2561402"/>
            <a:ext cx="1328057" cy="4247317"/>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8" name="TextBox 7"/>
          <p:cNvSpPr txBox="1"/>
          <p:nvPr/>
        </p:nvSpPr>
        <p:spPr>
          <a:xfrm>
            <a:off x="4441371" y="6183409"/>
            <a:ext cx="1302266" cy="369332"/>
          </a:xfrm>
          <a:prstGeom prst="rect">
            <a:avLst/>
          </a:prstGeom>
          <a:solidFill>
            <a:srgbClr val="FFFFFF"/>
          </a:solidFill>
          <a:ln>
            <a:solidFill>
              <a:srgbClr val="FFFFFF"/>
            </a:solidFill>
          </a:ln>
        </p:spPr>
        <p:txBody>
          <a:bodyPr wrap="square" rtlCol="0">
            <a:spAutoFit/>
          </a:bodyPr>
          <a:lstStyle/>
          <a:p>
            <a:endParaRPr lang="en-US" dirty="0"/>
          </a:p>
        </p:txBody>
      </p:sp>
      <p:sp>
        <p:nvSpPr>
          <p:cNvPr id="6" name="TextBox 5"/>
          <p:cNvSpPr txBox="1"/>
          <p:nvPr/>
        </p:nvSpPr>
        <p:spPr>
          <a:xfrm>
            <a:off x="1074057" y="6439387"/>
            <a:ext cx="1393372" cy="369332"/>
          </a:xfrm>
          <a:prstGeom prst="rect">
            <a:avLst/>
          </a:prstGeom>
          <a:solidFill>
            <a:schemeClr val="bg1"/>
          </a:solidFill>
        </p:spPr>
        <p:txBody>
          <a:bodyPr wrap="square" rtlCol="0">
            <a:spAutoFit/>
          </a:bodyPr>
          <a:lstStyle/>
          <a:p>
            <a:endParaRPr lang="en-US" dirty="0"/>
          </a:p>
        </p:txBody>
      </p:sp>
      <p:sp>
        <p:nvSpPr>
          <p:cNvPr id="9" name="TextBox 8"/>
          <p:cNvSpPr txBox="1"/>
          <p:nvPr/>
        </p:nvSpPr>
        <p:spPr>
          <a:xfrm>
            <a:off x="517676" y="4191000"/>
            <a:ext cx="616857" cy="276999"/>
          </a:xfrm>
          <a:prstGeom prst="rect">
            <a:avLst/>
          </a:prstGeom>
          <a:noFill/>
        </p:spPr>
        <p:txBody>
          <a:bodyPr wrap="square" rtlCol="0">
            <a:spAutoFit/>
          </a:bodyPr>
          <a:lstStyle/>
          <a:p>
            <a:r>
              <a:rPr lang="en-US" sz="1200" b="1" dirty="0" smtClean="0"/>
              <a:t>10 mm</a:t>
            </a:r>
            <a:endParaRPr lang="en-US" sz="1200" b="1" dirty="0"/>
          </a:p>
        </p:txBody>
      </p:sp>
      <p:cxnSp>
        <p:nvCxnSpPr>
          <p:cNvPr id="11" name="Straight Arrow Connector 10"/>
          <p:cNvCxnSpPr>
            <a:stCxn id="9" idx="0"/>
          </p:cNvCxnSpPr>
          <p:nvPr/>
        </p:nvCxnSpPr>
        <p:spPr>
          <a:xfrm flipV="1">
            <a:off x="826105" y="3128537"/>
            <a:ext cx="0" cy="1062463"/>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826105" y="4529667"/>
            <a:ext cx="0" cy="190972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541773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15.  What type of swarmer termite is this?</a:t>
            </a:r>
          </a:p>
          <a:p>
            <a:pPr marL="0" indent="0">
              <a:buNone/>
            </a:pPr>
            <a:endParaRPr lang="en-US" dirty="0"/>
          </a:p>
        </p:txBody>
      </p:sp>
      <p:sp>
        <p:nvSpPr>
          <p:cNvPr id="4" name="TextBox 3"/>
          <p:cNvSpPr txBox="1"/>
          <p:nvPr/>
        </p:nvSpPr>
        <p:spPr>
          <a:xfrm>
            <a:off x="1074057" y="1197428"/>
            <a:ext cx="6466114" cy="1200329"/>
          </a:xfrm>
          <a:prstGeom prst="rect">
            <a:avLst/>
          </a:prstGeom>
          <a:noFill/>
        </p:spPr>
        <p:txBody>
          <a:bodyPr wrap="square" rtlCol="0">
            <a:spAutoFit/>
          </a:bodyPr>
          <a:lstStyle/>
          <a:p>
            <a:pPr marL="342900" indent="-342900">
              <a:buAutoNum type="alphaUcPeriod"/>
            </a:pPr>
            <a:r>
              <a:rPr lang="en-US" b="1" dirty="0" smtClean="0">
                <a:solidFill>
                  <a:srgbClr val="FF0000"/>
                </a:solidFill>
              </a:rPr>
              <a:t> Native subterranean termite (</a:t>
            </a:r>
            <a:r>
              <a:rPr lang="en-US" b="1" i="1" dirty="0" err="1" smtClean="0">
                <a:solidFill>
                  <a:srgbClr val="FF0000"/>
                </a:solidFill>
              </a:rPr>
              <a:t>Reticulitermes</a:t>
            </a:r>
            <a:r>
              <a:rPr lang="en-US" b="1" i="1" dirty="0" smtClean="0">
                <a:solidFill>
                  <a:srgbClr val="FF0000"/>
                </a:solidFill>
              </a:rPr>
              <a:t> spp.</a:t>
            </a:r>
            <a:r>
              <a:rPr lang="en-US" b="1" dirty="0" smtClean="0">
                <a:solidFill>
                  <a:srgbClr val="FF0000"/>
                </a:solidFill>
              </a:rPr>
              <a:t>)</a:t>
            </a:r>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pPr marL="342900" indent="-342900">
              <a:buAutoNum type="alphaUcPeriod"/>
            </a:pPr>
            <a:r>
              <a:rPr lang="en-US" dirty="0" err="1" smtClean="0"/>
              <a:t>Drywood</a:t>
            </a:r>
            <a:r>
              <a:rPr lang="en-US" dirty="0" smtClean="0"/>
              <a:t> termite</a:t>
            </a:r>
          </a:p>
          <a:p>
            <a:pPr marL="342900" indent="-342900">
              <a:buAutoNum type="alphaUcPeriod"/>
            </a:pPr>
            <a:r>
              <a:rPr lang="en-US" dirty="0" err="1" smtClean="0"/>
              <a:t>Dampwood</a:t>
            </a:r>
            <a:r>
              <a:rPr lang="en-US" dirty="0" smtClean="0"/>
              <a:t> termite</a:t>
            </a:r>
            <a:endParaRPr lang="en-US" dirty="0"/>
          </a:p>
        </p:txBody>
      </p:sp>
      <p:pic>
        <p:nvPicPr>
          <p:cNvPr id="2" name="Picture 1"/>
          <p:cNvPicPr>
            <a:picLocks noChangeAspect="1"/>
          </p:cNvPicPr>
          <p:nvPr/>
        </p:nvPicPr>
        <p:blipFill>
          <a:blip r:embed="rId2"/>
          <a:stretch>
            <a:fillRect/>
          </a:stretch>
        </p:blipFill>
        <p:spPr>
          <a:xfrm>
            <a:off x="-1633616" y="2632070"/>
            <a:ext cx="5246014" cy="3920671"/>
          </a:xfrm>
          <a:prstGeom prst="rect">
            <a:avLst/>
          </a:prstGeom>
        </p:spPr>
      </p:pic>
      <p:sp>
        <p:nvSpPr>
          <p:cNvPr id="5" name="TextBox 4"/>
          <p:cNvSpPr txBox="1"/>
          <p:nvPr/>
        </p:nvSpPr>
        <p:spPr>
          <a:xfrm>
            <a:off x="-1767115" y="2582423"/>
            <a:ext cx="2960914" cy="3970318"/>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7" name="TextBox 6"/>
          <p:cNvSpPr txBox="1"/>
          <p:nvPr/>
        </p:nvSpPr>
        <p:spPr>
          <a:xfrm>
            <a:off x="2412999" y="2397757"/>
            <a:ext cx="1328057" cy="4247317"/>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8" name="TextBox 7"/>
          <p:cNvSpPr txBox="1"/>
          <p:nvPr/>
        </p:nvSpPr>
        <p:spPr>
          <a:xfrm>
            <a:off x="4441371" y="6183409"/>
            <a:ext cx="1302266" cy="369332"/>
          </a:xfrm>
          <a:prstGeom prst="rect">
            <a:avLst/>
          </a:prstGeom>
          <a:solidFill>
            <a:srgbClr val="FFFFFF"/>
          </a:solidFill>
          <a:ln>
            <a:solidFill>
              <a:srgbClr val="FFFFFF"/>
            </a:solidFill>
          </a:ln>
        </p:spPr>
        <p:txBody>
          <a:bodyPr wrap="square" rtlCol="0">
            <a:spAutoFit/>
          </a:bodyPr>
          <a:lstStyle/>
          <a:p>
            <a:endParaRPr lang="en-US" dirty="0"/>
          </a:p>
        </p:txBody>
      </p:sp>
      <p:sp>
        <p:nvSpPr>
          <p:cNvPr id="6" name="TextBox 5"/>
          <p:cNvSpPr txBox="1"/>
          <p:nvPr/>
        </p:nvSpPr>
        <p:spPr>
          <a:xfrm>
            <a:off x="1074057" y="6439387"/>
            <a:ext cx="1393372" cy="369332"/>
          </a:xfrm>
          <a:prstGeom prst="rect">
            <a:avLst/>
          </a:prstGeom>
          <a:solidFill>
            <a:schemeClr val="bg1"/>
          </a:solidFill>
        </p:spPr>
        <p:txBody>
          <a:bodyPr wrap="square" rtlCol="0">
            <a:spAutoFit/>
          </a:bodyPr>
          <a:lstStyle/>
          <a:p>
            <a:endParaRPr lang="en-US" dirty="0"/>
          </a:p>
        </p:txBody>
      </p:sp>
      <p:sp>
        <p:nvSpPr>
          <p:cNvPr id="9" name="TextBox 8"/>
          <p:cNvSpPr txBox="1"/>
          <p:nvPr/>
        </p:nvSpPr>
        <p:spPr>
          <a:xfrm>
            <a:off x="517676" y="4581752"/>
            <a:ext cx="616857" cy="276999"/>
          </a:xfrm>
          <a:prstGeom prst="rect">
            <a:avLst/>
          </a:prstGeom>
          <a:noFill/>
        </p:spPr>
        <p:txBody>
          <a:bodyPr wrap="square" rtlCol="0">
            <a:spAutoFit/>
          </a:bodyPr>
          <a:lstStyle/>
          <a:p>
            <a:r>
              <a:rPr lang="en-US" sz="1200" b="1" dirty="0" smtClean="0"/>
              <a:t>10 mm</a:t>
            </a:r>
            <a:endParaRPr lang="en-US" sz="1200" b="1" dirty="0"/>
          </a:p>
        </p:txBody>
      </p:sp>
      <p:cxnSp>
        <p:nvCxnSpPr>
          <p:cNvPr id="11" name="Straight Arrow Connector 10"/>
          <p:cNvCxnSpPr>
            <a:stCxn id="9" idx="0"/>
          </p:cNvCxnSpPr>
          <p:nvPr/>
        </p:nvCxnSpPr>
        <p:spPr>
          <a:xfrm flipV="1">
            <a:off x="826105" y="3140927"/>
            <a:ext cx="0" cy="1440825"/>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826105" y="4911838"/>
            <a:ext cx="0" cy="1527549"/>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2715380" y="2632070"/>
            <a:ext cx="5860144" cy="3816430"/>
          </a:xfrm>
          <a:prstGeom prst="rect">
            <a:avLst/>
          </a:prstGeom>
          <a:noFill/>
          <a:ln>
            <a:solidFill>
              <a:schemeClr val="tx1"/>
            </a:solidFill>
          </a:ln>
        </p:spPr>
        <p:txBody>
          <a:bodyPr wrap="square" rtlCol="0">
            <a:spAutoFit/>
          </a:bodyPr>
          <a:lstStyle/>
          <a:p>
            <a:r>
              <a:rPr lang="en-US" b="1" dirty="0"/>
              <a:t> </a:t>
            </a:r>
            <a:r>
              <a:rPr lang="en-US" b="1" dirty="0" smtClean="0"/>
              <a:t>Native subterranean termite </a:t>
            </a:r>
            <a:r>
              <a:rPr lang="en-US" b="1" dirty="0" err="1" smtClean="0"/>
              <a:t>swarmers</a:t>
            </a:r>
            <a:r>
              <a:rPr lang="en-US" b="1" dirty="0" smtClean="0"/>
              <a:t> are about 7 mm to </a:t>
            </a:r>
          </a:p>
          <a:p>
            <a:r>
              <a:rPr lang="en-US" b="1" dirty="0" smtClean="0"/>
              <a:t> 10 mm in length, from the tip of their heads to the tip of </a:t>
            </a:r>
          </a:p>
          <a:p>
            <a:r>
              <a:rPr lang="en-US" b="1" dirty="0" smtClean="0"/>
              <a:t> their wings.</a:t>
            </a:r>
          </a:p>
          <a:p>
            <a:endParaRPr lang="en-US" sz="1400" b="1" dirty="0">
              <a:solidFill>
                <a:srgbClr val="000000"/>
              </a:solidFill>
            </a:endParaRPr>
          </a:p>
          <a:p>
            <a:r>
              <a:rPr lang="en-US" b="1" dirty="0">
                <a:solidFill>
                  <a:srgbClr val="000000"/>
                </a:solidFill>
              </a:rPr>
              <a:t> </a:t>
            </a:r>
            <a:r>
              <a:rPr lang="en-US" b="1" dirty="0" smtClean="0">
                <a:solidFill>
                  <a:srgbClr val="000000"/>
                </a:solidFill>
              </a:rPr>
              <a:t>Formosan subterranean termite </a:t>
            </a:r>
            <a:r>
              <a:rPr lang="en-US" b="1" dirty="0" err="1" smtClean="0">
                <a:solidFill>
                  <a:srgbClr val="000000"/>
                </a:solidFill>
              </a:rPr>
              <a:t>swarmers</a:t>
            </a:r>
            <a:r>
              <a:rPr lang="en-US" b="1" dirty="0" smtClean="0">
                <a:solidFill>
                  <a:srgbClr val="000000"/>
                </a:solidFill>
              </a:rPr>
              <a:t> are between 13 </a:t>
            </a:r>
          </a:p>
          <a:p>
            <a:r>
              <a:rPr lang="en-US" b="1" dirty="0" smtClean="0">
                <a:solidFill>
                  <a:srgbClr val="000000"/>
                </a:solidFill>
              </a:rPr>
              <a:t> and 15 mm in length, from the tip of their heads to the tip </a:t>
            </a:r>
          </a:p>
          <a:p>
            <a:r>
              <a:rPr lang="en-US" b="1" dirty="0" smtClean="0">
                <a:solidFill>
                  <a:srgbClr val="000000"/>
                </a:solidFill>
              </a:rPr>
              <a:t> of their wings. </a:t>
            </a:r>
          </a:p>
          <a:p>
            <a:endParaRPr lang="en-US" sz="1400" b="1" dirty="0">
              <a:solidFill>
                <a:srgbClr val="000000"/>
              </a:solidFill>
            </a:endParaRPr>
          </a:p>
          <a:p>
            <a:r>
              <a:rPr lang="en-US" b="1" dirty="0">
                <a:solidFill>
                  <a:srgbClr val="000000"/>
                </a:solidFill>
              </a:rPr>
              <a:t> </a:t>
            </a:r>
            <a:r>
              <a:rPr lang="en-US" b="1" dirty="0" err="1" smtClean="0">
                <a:solidFill>
                  <a:srgbClr val="000000"/>
                </a:solidFill>
              </a:rPr>
              <a:t>Drywood</a:t>
            </a:r>
            <a:r>
              <a:rPr lang="en-US" b="1" dirty="0" smtClean="0">
                <a:solidFill>
                  <a:srgbClr val="000000"/>
                </a:solidFill>
              </a:rPr>
              <a:t> termite </a:t>
            </a:r>
            <a:r>
              <a:rPr lang="en-US" b="1" dirty="0" err="1" smtClean="0">
                <a:solidFill>
                  <a:srgbClr val="000000"/>
                </a:solidFill>
              </a:rPr>
              <a:t>swarmers</a:t>
            </a:r>
            <a:r>
              <a:rPr lang="en-US" b="1" dirty="0" smtClean="0">
                <a:solidFill>
                  <a:srgbClr val="000000"/>
                </a:solidFill>
              </a:rPr>
              <a:t> are generally 10 mm to 13 mm </a:t>
            </a:r>
          </a:p>
          <a:p>
            <a:r>
              <a:rPr lang="en-US" b="1" dirty="0" smtClean="0">
                <a:solidFill>
                  <a:srgbClr val="000000"/>
                </a:solidFill>
              </a:rPr>
              <a:t> in length, from the tip of their heads to the tip of their </a:t>
            </a:r>
          </a:p>
          <a:p>
            <a:r>
              <a:rPr lang="en-US" b="1" dirty="0" smtClean="0">
                <a:solidFill>
                  <a:srgbClr val="000000"/>
                </a:solidFill>
              </a:rPr>
              <a:t> wings.</a:t>
            </a:r>
          </a:p>
          <a:p>
            <a:endParaRPr lang="en-US" sz="1600" b="1" dirty="0">
              <a:solidFill>
                <a:srgbClr val="000000"/>
              </a:solidFill>
            </a:endParaRPr>
          </a:p>
          <a:p>
            <a:r>
              <a:rPr lang="en-US" b="1" dirty="0">
                <a:solidFill>
                  <a:srgbClr val="000000"/>
                </a:solidFill>
              </a:rPr>
              <a:t> </a:t>
            </a:r>
            <a:r>
              <a:rPr lang="en-US" b="1" dirty="0" err="1" smtClean="0">
                <a:solidFill>
                  <a:srgbClr val="000000"/>
                </a:solidFill>
              </a:rPr>
              <a:t>Dampwood</a:t>
            </a:r>
            <a:r>
              <a:rPr lang="en-US" b="1" dirty="0" smtClean="0">
                <a:solidFill>
                  <a:srgbClr val="000000"/>
                </a:solidFill>
              </a:rPr>
              <a:t> termite </a:t>
            </a:r>
            <a:r>
              <a:rPr lang="en-US" b="1" dirty="0" err="1" smtClean="0">
                <a:solidFill>
                  <a:srgbClr val="000000"/>
                </a:solidFill>
              </a:rPr>
              <a:t>swarmers</a:t>
            </a:r>
            <a:r>
              <a:rPr lang="en-US" b="1" dirty="0" smtClean="0">
                <a:solidFill>
                  <a:srgbClr val="000000"/>
                </a:solidFill>
              </a:rPr>
              <a:t> are from 15 mm to 25 mm in </a:t>
            </a:r>
          </a:p>
          <a:p>
            <a:r>
              <a:rPr lang="en-US" b="1" dirty="0" smtClean="0">
                <a:solidFill>
                  <a:srgbClr val="000000"/>
                </a:solidFill>
              </a:rPr>
              <a:t> length, from the tip of their heads to the tip of their wings. </a:t>
            </a:r>
            <a:endParaRPr lang="en-US" b="1" dirty="0">
              <a:solidFill>
                <a:srgbClr val="000000"/>
              </a:solidFill>
            </a:endParaRPr>
          </a:p>
        </p:txBody>
      </p:sp>
    </p:spTree>
    <p:extLst>
      <p:ext uri="{BB962C8B-B14F-4D97-AF65-F5344CB8AC3E}">
        <p14:creationId xmlns:p14="http://schemas.microsoft.com/office/powerpoint/2010/main" val="30250907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pic>
        <p:nvPicPr>
          <p:cNvPr id="4" name="Content Placeholder 3"/>
          <p:cNvPicPr>
            <a:picLocks noGrp="1" noChangeAspect="1"/>
          </p:cNvPicPr>
          <p:nvPr>
            <p:ph idx="1"/>
          </p:nvPr>
        </p:nvPicPr>
        <p:blipFill>
          <a:blip r:embed="rId2"/>
          <a:srcRect l="-18187" r="-18187"/>
          <a:stretch>
            <a:fillRect/>
          </a:stretch>
        </p:blipFill>
        <p:spPr>
          <a:xfrm>
            <a:off x="457200" y="590248"/>
            <a:ext cx="8229600" cy="4525963"/>
          </a:xfrm>
          <a:ln>
            <a:noFill/>
          </a:ln>
        </p:spPr>
      </p:pic>
      <p:sp>
        <p:nvSpPr>
          <p:cNvPr id="5" name="TextBox 4"/>
          <p:cNvSpPr txBox="1"/>
          <p:nvPr/>
        </p:nvSpPr>
        <p:spPr>
          <a:xfrm>
            <a:off x="1401429" y="323761"/>
            <a:ext cx="184666" cy="4801315"/>
          </a:xfrm>
          <a:prstGeom prst="rect">
            <a:avLst/>
          </a:prstGeom>
          <a:solidFill>
            <a:srgbClr val="FFFFFF"/>
          </a:solidFill>
          <a:ln>
            <a:solidFill>
              <a:srgbClr val="FFFFFF"/>
            </a:solidFill>
          </a:ln>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6" name="TextBox 5"/>
          <p:cNvSpPr txBox="1"/>
          <p:nvPr/>
        </p:nvSpPr>
        <p:spPr>
          <a:xfrm>
            <a:off x="7523238" y="139095"/>
            <a:ext cx="184666" cy="5078314"/>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7" name="TextBox 6"/>
          <p:cNvSpPr txBox="1"/>
          <p:nvPr/>
        </p:nvSpPr>
        <p:spPr>
          <a:xfrm>
            <a:off x="1511904" y="139095"/>
            <a:ext cx="6195999" cy="523220"/>
          </a:xfrm>
          <a:prstGeom prst="rect">
            <a:avLst/>
          </a:prstGeom>
          <a:solidFill>
            <a:srgbClr val="FFFFFF"/>
          </a:solidFill>
        </p:spPr>
        <p:txBody>
          <a:bodyPr wrap="square" rtlCol="0">
            <a:spAutoFit/>
          </a:bodyPr>
          <a:lstStyle/>
          <a:p>
            <a:endParaRPr lang="en-US" sz="2800" dirty="0"/>
          </a:p>
        </p:txBody>
      </p:sp>
      <p:sp>
        <p:nvSpPr>
          <p:cNvPr id="8" name="TextBox 7"/>
          <p:cNvSpPr txBox="1"/>
          <p:nvPr/>
        </p:nvSpPr>
        <p:spPr>
          <a:xfrm>
            <a:off x="1586095" y="5043714"/>
            <a:ext cx="6121808" cy="215444"/>
          </a:xfrm>
          <a:prstGeom prst="rect">
            <a:avLst/>
          </a:prstGeom>
          <a:solidFill>
            <a:srgbClr val="FFFFFF"/>
          </a:solidFill>
        </p:spPr>
        <p:txBody>
          <a:bodyPr wrap="square" rtlCol="0">
            <a:spAutoFit/>
          </a:bodyPr>
          <a:lstStyle/>
          <a:p>
            <a:endParaRPr lang="en-US" sz="800" dirty="0"/>
          </a:p>
        </p:txBody>
      </p:sp>
      <p:sp>
        <p:nvSpPr>
          <p:cNvPr id="9" name="TextBox 8"/>
          <p:cNvSpPr txBox="1"/>
          <p:nvPr/>
        </p:nvSpPr>
        <p:spPr>
          <a:xfrm>
            <a:off x="1401429" y="5229504"/>
            <a:ext cx="6436285" cy="1477328"/>
          </a:xfrm>
          <a:prstGeom prst="rect">
            <a:avLst/>
          </a:prstGeom>
          <a:noFill/>
          <a:ln>
            <a:solidFill>
              <a:srgbClr val="000000"/>
            </a:solidFill>
          </a:ln>
        </p:spPr>
        <p:txBody>
          <a:bodyPr wrap="square" rtlCol="0">
            <a:spAutoFit/>
          </a:bodyPr>
          <a:lstStyle/>
          <a:p>
            <a:r>
              <a:rPr lang="en-US" b="1" dirty="0"/>
              <a:t> </a:t>
            </a:r>
            <a:r>
              <a:rPr lang="en-US" b="1" dirty="0" smtClean="0"/>
              <a:t>Just because it has a light brown body does not mean it can’t be </a:t>
            </a:r>
          </a:p>
          <a:p>
            <a:r>
              <a:rPr lang="en-US" b="1" dirty="0" smtClean="0"/>
              <a:t> a subterranean termite swarmer.  Remember, subterranean </a:t>
            </a:r>
          </a:p>
          <a:p>
            <a:r>
              <a:rPr lang="en-US" b="1" dirty="0" smtClean="0"/>
              <a:t> termite </a:t>
            </a:r>
            <a:r>
              <a:rPr lang="en-US" b="1" dirty="0" err="1" smtClean="0"/>
              <a:t>swarmers</a:t>
            </a:r>
            <a:r>
              <a:rPr lang="en-US" b="1" dirty="0" smtClean="0"/>
              <a:t> have only 2 dark veins at the front of its wings.  </a:t>
            </a:r>
          </a:p>
          <a:p>
            <a:r>
              <a:rPr lang="en-US" b="1" dirty="0" smtClean="0"/>
              <a:t> </a:t>
            </a:r>
            <a:r>
              <a:rPr lang="en-US" b="1" dirty="0" err="1" smtClean="0"/>
              <a:t>Drywood</a:t>
            </a:r>
            <a:r>
              <a:rPr lang="en-US" b="1" dirty="0" smtClean="0"/>
              <a:t> and </a:t>
            </a:r>
            <a:r>
              <a:rPr lang="en-US" b="1" dirty="0" err="1" smtClean="0"/>
              <a:t>dampwood</a:t>
            </a:r>
            <a:r>
              <a:rPr lang="en-US" b="1" dirty="0" smtClean="0"/>
              <a:t> termites have 3 or more dark veins at </a:t>
            </a:r>
          </a:p>
          <a:p>
            <a:r>
              <a:rPr lang="en-US" b="1" dirty="0" smtClean="0"/>
              <a:t> the front of its wings…and also have dark diagonal cross-veins.</a:t>
            </a:r>
            <a:endParaRPr lang="en-US" b="1" dirty="0"/>
          </a:p>
        </p:txBody>
      </p:sp>
      <p:sp>
        <p:nvSpPr>
          <p:cNvPr id="10" name="TextBox 9"/>
          <p:cNvSpPr txBox="1"/>
          <p:nvPr/>
        </p:nvSpPr>
        <p:spPr>
          <a:xfrm>
            <a:off x="1586095" y="169333"/>
            <a:ext cx="5937143" cy="369332"/>
          </a:xfrm>
          <a:prstGeom prst="rect">
            <a:avLst/>
          </a:prstGeom>
          <a:noFill/>
        </p:spPr>
        <p:txBody>
          <a:bodyPr wrap="square" rtlCol="0">
            <a:spAutoFit/>
          </a:bodyPr>
          <a:lstStyle/>
          <a:p>
            <a:pPr algn="ctr"/>
            <a:r>
              <a:rPr lang="en-US" b="1" dirty="0" smtClean="0"/>
              <a:t>What type of termite is this?</a:t>
            </a:r>
            <a:endParaRPr lang="en-US" b="1" dirty="0"/>
          </a:p>
        </p:txBody>
      </p:sp>
      <p:sp>
        <p:nvSpPr>
          <p:cNvPr id="11" name="TextBox 10"/>
          <p:cNvSpPr txBox="1"/>
          <p:nvPr/>
        </p:nvSpPr>
        <p:spPr>
          <a:xfrm>
            <a:off x="2600476" y="810381"/>
            <a:ext cx="3918858" cy="369332"/>
          </a:xfrm>
          <a:prstGeom prst="rect">
            <a:avLst/>
          </a:prstGeom>
          <a:solidFill>
            <a:srgbClr val="FFFFFF"/>
          </a:solidFill>
        </p:spPr>
        <p:txBody>
          <a:bodyPr wrap="square" rtlCol="0">
            <a:spAutoFit/>
          </a:bodyPr>
          <a:lstStyle/>
          <a:p>
            <a:pPr algn="ctr"/>
            <a:r>
              <a:rPr lang="en-US" b="1" dirty="0" smtClean="0"/>
              <a:t>It’s a subterranean termite, of course!</a:t>
            </a:r>
            <a:endParaRPr lang="en-US" b="1" dirty="0"/>
          </a:p>
        </p:txBody>
      </p:sp>
      <p:cxnSp>
        <p:nvCxnSpPr>
          <p:cNvPr id="14" name="Straight Arrow Connector 13"/>
          <p:cNvCxnSpPr/>
          <p:nvPr/>
        </p:nvCxnSpPr>
        <p:spPr>
          <a:xfrm>
            <a:off x="3510627" y="1849298"/>
            <a:ext cx="181428" cy="695476"/>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4689983" y="1544574"/>
            <a:ext cx="181428" cy="695476"/>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3492484" y="2673048"/>
            <a:ext cx="399142" cy="27819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H="1">
            <a:off x="4871412" y="2240050"/>
            <a:ext cx="269560" cy="43299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161899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16.  What type of termite left this evidence?</a:t>
            </a:r>
          </a:p>
          <a:p>
            <a:pPr marL="0" indent="0">
              <a:buNone/>
            </a:pPr>
            <a:endParaRPr lang="en-US" dirty="0"/>
          </a:p>
        </p:txBody>
      </p:sp>
      <p:sp>
        <p:nvSpPr>
          <p:cNvPr id="4" name="TextBox 3"/>
          <p:cNvSpPr txBox="1"/>
          <p:nvPr/>
        </p:nvSpPr>
        <p:spPr>
          <a:xfrm>
            <a:off x="572140" y="1197428"/>
            <a:ext cx="6968032" cy="1169551"/>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dirty="0" err="1" smtClean="0"/>
              <a:t>Dampwood</a:t>
            </a:r>
            <a:r>
              <a:rPr lang="en-US" dirty="0" smtClean="0"/>
              <a:t> termite</a:t>
            </a:r>
            <a:endParaRPr lang="en-US" dirty="0"/>
          </a:p>
        </p:txBody>
      </p:sp>
      <p:pic>
        <p:nvPicPr>
          <p:cNvPr id="10241" name="Picture 1" descr="mud tube inside house"/>
          <p:cNvPicPr>
            <a:picLocks noChangeAspect="1" noChangeArrowheads="1"/>
          </p:cNvPicPr>
          <p:nvPr/>
        </p:nvPicPr>
        <p:blipFill>
          <a:blip r:embed="rId2">
            <a:extLst>
              <a:ext uri="{28A0092B-C50C-407E-A947-70E740481C1C}">
                <a14:useLocalDpi xmlns:a14="http://schemas.microsoft.com/office/drawing/2010/main" val="0"/>
              </a:ext>
            </a:extLst>
          </a:blip>
          <a:srcRect t="4167" b="4634"/>
          <a:stretch>
            <a:fillRect/>
          </a:stretch>
        </p:blipFill>
        <p:spPr bwMode="auto">
          <a:xfrm>
            <a:off x="673826" y="2875642"/>
            <a:ext cx="3385457" cy="3091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6805099"/>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16.  What type of termite left this evidence?</a:t>
            </a:r>
          </a:p>
          <a:p>
            <a:pPr marL="0" indent="0">
              <a:buNone/>
            </a:pPr>
            <a:endParaRPr lang="en-US" dirty="0"/>
          </a:p>
        </p:txBody>
      </p:sp>
      <p:sp>
        <p:nvSpPr>
          <p:cNvPr id="4" name="TextBox 3"/>
          <p:cNvSpPr txBox="1"/>
          <p:nvPr/>
        </p:nvSpPr>
        <p:spPr>
          <a:xfrm>
            <a:off x="553278" y="1197428"/>
            <a:ext cx="6986894" cy="1169551"/>
          </a:xfrm>
          <a:prstGeom prst="rect">
            <a:avLst/>
          </a:prstGeom>
          <a:noFill/>
        </p:spPr>
        <p:txBody>
          <a:bodyPr wrap="square" rtlCol="0">
            <a:spAutoFit/>
          </a:bodyPr>
          <a:lstStyle/>
          <a:p>
            <a:pPr marL="342900" indent="-342900">
              <a:buAutoNum type="alphaUcPeriod"/>
            </a:pPr>
            <a:r>
              <a:rPr lang="en-US" b="1" dirty="0" smtClean="0">
                <a:solidFill>
                  <a:srgbClr val="FF0000"/>
                </a:solidFill>
              </a:rPr>
              <a:t> Native subterranean termite (</a:t>
            </a:r>
            <a:r>
              <a:rPr lang="en-US" b="1" i="1" dirty="0" err="1" smtClean="0">
                <a:solidFill>
                  <a:srgbClr val="FF0000"/>
                </a:solidFill>
              </a:rPr>
              <a:t>Reticulitermes</a:t>
            </a:r>
            <a:r>
              <a:rPr lang="en-US" b="1" i="1" dirty="0" smtClean="0">
                <a:solidFill>
                  <a:srgbClr val="FF0000"/>
                </a:solidFill>
              </a:rPr>
              <a:t> spp.</a:t>
            </a:r>
            <a:r>
              <a:rPr lang="en-US" b="1" dirty="0" smtClean="0">
                <a:solidFill>
                  <a:srgbClr val="FF0000"/>
                </a:solidFill>
              </a:rPr>
              <a:t>)</a:t>
            </a:r>
          </a:p>
          <a:p>
            <a:endParaRPr lang="en-US" sz="800" b="1" dirty="0" smtClean="0">
              <a:solidFill>
                <a:srgbClr val="FF0000"/>
              </a:solidFill>
            </a:endParaRPr>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dirty="0" err="1" smtClean="0"/>
              <a:t>Dampwood</a:t>
            </a:r>
            <a:r>
              <a:rPr lang="en-US" dirty="0" smtClean="0"/>
              <a:t> termite</a:t>
            </a:r>
            <a:endParaRPr lang="en-US" dirty="0"/>
          </a:p>
        </p:txBody>
      </p:sp>
      <p:pic>
        <p:nvPicPr>
          <p:cNvPr id="10241" name="Picture 1" descr="mud tube inside house"/>
          <p:cNvPicPr>
            <a:picLocks noChangeAspect="1" noChangeArrowheads="1"/>
          </p:cNvPicPr>
          <p:nvPr/>
        </p:nvPicPr>
        <p:blipFill>
          <a:blip r:embed="rId2">
            <a:extLst>
              <a:ext uri="{28A0092B-C50C-407E-A947-70E740481C1C}">
                <a14:useLocalDpi xmlns:a14="http://schemas.microsoft.com/office/drawing/2010/main" val="0"/>
              </a:ext>
            </a:extLst>
          </a:blip>
          <a:srcRect t="4167" b="4634"/>
          <a:stretch>
            <a:fillRect/>
          </a:stretch>
        </p:blipFill>
        <p:spPr bwMode="auto">
          <a:xfrm>
            <a:off x="651616" y="2875642"/>
            <a:ext cx="3385457" cy="3091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344481" y="1998224"/>
            <a:ext cx="4446397" cy="3970318"/>
          </a:xfrm>
          <a:prstGeom prst="rect">
            <a:avLst/>
          </a:prstGeom>
          <a:noFill/>
          <a:ln>
            <a:solidFill>
              <a:srgbClr val="000000"/>
            </a:solidFill>
          </a:ln>
        </p:spPr>
        <p:txBody>
          <a:bodyPr wrap="square" rtlCol="0">
            <a:spAutoFit/>
          </a:bodyPr>
          <a:lstStyle/>
          <a:p>
            <a:r>
              <a:rPr lang="en-US" b="1" dirty="0"/>
              <a:t> </a:t>
            </a:r>
            <a:r>
              <a:rPr lang="en-US" b="1" dirty="0" smtClean="0"/>
              <a:t>All the subterranean termite species found </a:t>
            </a:r>
          </a:p>
          <a:p>
            <a:r>
              <a:rPr lang="en-US" b="1" dirty="0" smtClean="0"/>
              <a:t> in Georgia build mud tubes (tunnels) with </a:t>
            </a:r>
          </a:p>
          <a:p>
            <a:r>
              <a:rPr lang="en-US" b="1" dirty="0" smtClean="0"/>
              <a:t> soil particles and bits of pieces of wood that </a:t>
            </a:r>
          </a:p>
          <a:p>
            <a:r>
              <a:rPr lang="en-US" b="1" dirty="0" smtClean="0"/>
              <a:t> are cemented together with saliva and fecal </a:t>
            </a:r>
          </a:p>
          <a:p>
            <a:r>
              <a:rPr lang="en-US" b="1" dirty="0" smtClean="0"/>
              <a:t> material.  They use these mud tubes to  </a:t>
            </a:r>
          </a:p>
          <a:p>
            <a:r>
              <a:rPr lang="en-US" b="1" dirty="0" smtClean="0"/>
              <a:t> travel from the soil to areas above ground  </a:t>
            </a:r>
          </a:p>
          <a:p>
            <a:r>
              <a:rPr lang="en-US" b="1" dirty="0" smtClean="0"/>
              <a:t> to find wood and other cellulose materials </a:t>
            </a:r>
          </a:p>
          <a:p>
            <a:r>
              <a:rPr lang="en-US" b="1" dirty="0"/>
              <a:t> </a:t>
            </a:r>
            <a:r>
              <a:rPr lang="en-US" b="1" dirty="0" smtClean="0"/>
              <a:t>for food.  These tunnels absorb moisture </a:t>
            </a:r>
          </a:p>
          <a:p>
            <a:r>
              <a:rPr lang="en-US" b="1" dirty="0" smtClean="0"/>
              <a:t> from the </a:t>
            </a:r>
            <a:r>
              <a:rPr lang="en-US" b="1" dirty="0"/>
              <a:t>air (</a:t>
            </a:r>
            <a:r>
              <a:rPr lang="en-US" b="1" dirty="0" smtClean="0"/>
              <a:t>providing them </a:t>
            </a:r>
            <a:r>
              <a:rPr lang="en-US" b="1" dirty="0"/>
              <a:t>with </a:t>
            </a:r>
            <a:r>
              <a:rPr lang="en-US" b="1" dirty="0" smtClean="0"/>
              <a:t>the </a:t>
            </a:r>
          </a:p>
          <a:p>
            <a:r>
              <a:rPr lang="en-US" b="1" dirty="0" smtClean="0"/>
              <a:t> moisture </a:t>
            </a:r>
            <a:r>
              <a:rPr lang="en-US" b="1" dirty="0"/>
              <a:t>needed </a:t>
            </a:r>
            <a:r>
              <a:rPr lang="en-US" b="1" dirty="0" smtClean="0"/>
              <a:t>to survive above ground </a:t>
            </a:r>
          </a:p>
          <a:p>
            <a:r>
              <a:rPr lang="en-US" b="1" dirty="0" smtClean="0"/>
              <a:t> for </a:t>
            </a:r>
            <a:r>
              <a:rPr lang="en-US" b="1" dirty="0"/>
              <a:t>short periods </a:t>
            </a:r>
            <a:r>
              <a:rPr lang="en-US" b="1" dirty="0" smtClean="0"/>
              <a:t>of time), protect them  </a:t>
            </a:r>
          </a:p>
          <a:p>
            <a:r>
              <a:rPr lang="en-US" b="1" dirty="0" smtClean="0"/>
              <a:t> from the desiccating effects of air) and </a:t>
            </a:r>
          </a:p>
          <a:p>
            <a:r>
              <a:rPr lang="en-US" b="1" dirty="0" smtClean="0"/>
              <a:t> provide them protection from some of their </a:t>
            </a:r>
          </a:p>
          <a:p>
            <a:r>
              <a:rPr lang="en-US" b="1" dirty="0" smtClean="0"/>
              <a:t> natural enemies, predators such as ants.</a:t>
            </a:r>
            <a:endParaRPr lang="en-US" b="1" dirty="0"/>
          </a:p>
        </p:txBody>
      </p:sp>
    </p:spTree>
    <p:extLst>
      <p:ext uri="{BB962C8B-B14F-4D97-AF65-F5344CB8AC3E}">
        <p14:creationId xmlns:p14="http://schemas.microsoft.com/office/powerpoint/2010/main" val="38528653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17.  What type of termite is this?</a:t>
            </a:r>
          </a:p>
          <a:p>
            <a:pPr marL="0" indent="0">
              <a:buNone/>
            </a:pPr>
            <a:endParaRPr lang="en-US" dirty="0"/>
          </a:p>
        </p:txBody>
      </p:sp>
      <p:sp>
        <p:nvSpPr>
          <p:cNvPr id="4" name="TextBox 3"/>
          <p:cNvSpPr txBox="1"/>
          <p:nvPr/>
        </p:nvSpPr>
        <p:spPr>
          <a:xfrm>
            <a:off x="1074057" y="1070428"/>
            <a:ext cx="6466114" cy="1169551"/>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dirty="0" err="1" smtClean="0">
                <a:solidFill>
                  <a:srgbClr val="000000"/>
                </a:solidFill>
              </a:rPr>
              <a:t>Dampwood</a:t>
            </a:r>
            <a:r>
              <a:rPr lang="en-US" dirty="0" smtClean="0">
                <a:solidFill>
                  <a:srgbClr val="000000"/>
                </a:solidFill>
              </a:rPr>
              <a:t> termite</a:t>
            </a:r>
            <a:endParaRPr lang="en-US" dirty="0">
              <a:solidFill>
                <a:srgbClr val="000000"/>
              </a:solidFill>
            </a:endParaRPr>
          </a:p>
        </p:txBody>
      </p:sp>
      <p:pic>
        <p:nvPicPr>
          <p:cNvPr id="2" name="Picture 1"/>
          <p:cNvPicPr>
            <a:picLocks noChangeAspect="1"/>
          </p:cNvPicPr>
          <p:nvPr/>
        </p:nvPicPr>
        <p:blipFill>
          <a:blip r:embed="rId2"/>
          <a:stretch>
            <a:fillRect/>
          </a:stretch>
        </p:blipFill>
        <p:spPr>
          <a:xfrm>
            <a:off x="1182913" y="2414208"/>
            <a:ext cx="6350000" cy="3860800"/>
          </a:xfrm>
          <a:prstGeom prst="rect">
            <a:avLst/>
          </a:prstGeom>
          <a:noFill/>
          <a:ln>
            <a:noFill/>
          </a:ln>
        </p:spPr>
      </p:pic>
      <p:sp>
        <p:nvSpPr>
          <p:cNvPr id="5" name="TextBox 4"/>
          <p:cNvSpPr txBox="1"/>
          <p:nvPr/>
        </p:nvSpPr>
        <p:spPr>
          <a:xfrm>
            <a:off x="1190171" y="5000171"/>
            <a:ext cx="6437086" cy="1754327"/>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p:txBody>
      </p:sp>
      <p:sp>
        <p:nvSpPr>
          <p:cNvPr id="6" name="TextBox 5"/>
          <p:cNvSpPr txBox="1"/>
          <p:nvPr/>
        </p:nvSpPr>
        <p:spPr>
          <a:xfrm>
            <a:off x="4513943" y="3298148"/>
            <a:ext cx="2018496" cy="646331"/>
          </a:xfrm>
          <a:prstGeom prst="rect">
            <a:avLst/>
          </a:prstGeom>
          <a:solidFill>
            <a:srgbClr val="FFFFFF"/>
          </a:solidFill>
        </p:spPr>
        <p:txBody>
          <a:bodyPr wrap="square" rtlCol="0">
            <a:spAutoFit/>
          </a:bodyPr>
          <a:lstStyle/>
          <a:p>
            <a:pPr algn="ctr"/>
            <a:endParaRPr lang="en-US" b="1" dirty="0" smtClean="0">
              <a:solidFill>
                <a:srgbClr val="000000"/>
              </a:solidFill>
            </a:endParaRPr>
          </a:p>
          <a:p>
            <a:pPr algn="ctr"/>
            <a:endParaRPr lang="en-US" b="1" dirty="0">
              <a:solidFill>
                <a:srgbClr val="000000"/>
              </a:solidFill>
            </a:endParaRPr>
          </a:p>
        </p:txBody>
      </p:sp>
      <p:sp>
        <p:nvSpPr>
          <p:cNvPr id="7" name="Left Arrow 6"/>
          <p:cNvSpPr/>
          <p:nvPr/>
        </p:nvSpPr>
        <p:spPr>
          <a:xfrm rot="4668132">
            <a:off x="4582868" y="2918945"/>
            <a:ext cx="508532" cy="237115"/>
          </a:xfrm>
          <a:prstGeom prst="lef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Left Arrow 7"/>
          <p:cNvSpPr/>
          <p:nvPr/>
        </p:nvSpPr>
        <p:spPr>
          <a:xfrm>
            <a:off x="4005411" y="3489347"/>
            <a:ext cx="508532" cy="237115"/>
          </a:xfrm>
          <a:prstGeom prst="lef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4487211"/>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17.  What type of termite is this?</a:t>
            </a:r>
          </a:p>
          <a:p>
            <a:pPr marL="0" indent="0">
              <a:buNone/>
            </a:pPr>
            <a:endParaRPr lang="en-US" dirty="0"/>
          </a:p>
        </p:txBody>
      </p:sp>
      <p:sp>
        <p:nvSpPr>
          <p:cNvPr id="4" name="TextBox 3"/>
          <p:cNvSpPr txBox="1"/>
          <p:nvPr/>
        </p:nvSpPr>
        <p:spPr>
          <a:xfrm>
            <a:off x="1074057" y="1070428"/>
            <a:ext cx="6466114" cy="1169551"/>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b="1" dirty="0" smtClean="0">
                <a:solidFill>
                  <a:srgbClr val="FF0000"/>
                </a:solidFill>
              </a:rPr>
              <a:t> </a:t>
            </a:r>
            <a:r>
              <a:rPr lang="en-US" b="1" dirty="0" err="1" smtClean="0">
                <a:solidFill>
                  <a:srgbClr val="FF0000"/>
                </a:solidFill>
              </a:rPr>
              <a:t>Dampwood</a:t>
            </a:r>
            <a:r>
              <a:rPr lang="en-US" b="1" dirty="0" smtClean="0">
                <a:solidFill>
                  <a:srgbClr val="FF0000"/>
                </a:solidFill>
              </a:rPr>
              <a:t> termite</a:t>
            </a:r>
            <a:endParaRPr lang="en-US" b="1" dirty="0">
              <a:solidFill>
                <a:srgbClr val="FF0000"/>
              </a:solidFill>
            </a:endParaRPr>
          </a:p>
        </p:txBody>
      </p:sp>
      <p:pic>
        <p:nvPicPr>
          <p:cNvPr id="2" name="Picture 1"/>
          <p:cNvPicPr>
            <a:picLocks noChangeAspect="1"/>
          </p:cNvPicPr>
          <p:nvPr/>
        </p:nvPicPr>
        <p:blipFill>
          <a:blip r:embed="rId2"/>
          <a:stretch>
            <a:fillRect/>
          </a:stretch>
        </p:blipFill>
        <p:spPr>
          <a:xfrm>
            <a:off x="1182913" y="2414208"/>
            <a:ext cx="6350000" cy="3860800"/>
          </a:xfrm>
          <a:prstGeom prst="rect">
            <a:avLst/>
          </a:prstGeom>
        </p:spPr>
      </p:pic>
      <p:sp>
        <p:nvSpPr>
          <p:cNvPr id="5" name="TextBox 4"/>
          <p:cNvSpPr txBox="1"/>
          <p:nvPr/>
        </p:nvSpPr>
        <p:spPr>
          <a:xfrm>
            <a:off x="1190171" y="5000171"/>
            <a:ext cx="6437086" cy="1754327"/>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p:txBody>
      </p:sp>
      <p:sp>
        <p:nvSpPr>
          <p:cNvPr id="6" name="TextBox 5"/>
          <p:cNvSpPr txBox="1"/>
          <p:nvPr/>
        </p:nvSpPr>
        <p:spPr>
          <a:xfrm>
            <a:off x="4513942" y="3298148"/>
            <a:ext cx="2081369" cy="646331"/>
          </a:xfrm>
          <a:prstGeom prst="rect">
            <a:avLst/>
          </a:prstGeom>
          <a:solidFill>
            <a:srgbClr val="FFFFFF"/>
          </a:solidFill>
        </p:spPr>
        <p:txBody>
          <a:bodyPr wrap="square" rtlCol="0">
            <a:spAutoFit/>
          </a:bodyPr>
          <a:lstStyle/>
          <a:p>
            <a:pPr algn="ctr"/>
            <a:r>
              <a:rPr lang="en-US" b="1" dirty="0">
                <a:solidFill>
                  <a:srgbClr val="000000"/>
                </a:solidFill>
              </a:rPr>
              <a:t>m</a:t>
            </a:r>
            <a:r>
              <a:rPr lang="en-US" b="1" dirty="0" smtClean="0">
                <a:solidFill>
                  <a:srgbClr val="000000"/>
                </a:solidFill>
              </a:rPr>
              <a:t>oist pellets,</a:t>
            </a:r>
          </a:p>
          <a:p>
            <a:pPr algn="ctr"/>
            <a:r>
              <a:rPr lang="en-US" b="1" dirty="0" smtClean="0">
                <a:solidFill>
                  <a:srgbClr val="000000"/>
                </a:solidFill>
              </a:rPr>
              <a:t>“clumped together”</a:t>
            </a:r>
            <a:endParaRPr lang="en-US" b="1" dirty="0">
              <a:solidFill>
                <a:srgbClr val="000000"/>
              </a:solidFill>
            </a:endParaRPr>
          </a:p>
        </p:txBody>
      </p:sp>
      <p:sp>
        <p:nvSpPr>
          <p:cNvPr id="7" name="TextBox 6"/>
          <p:cNvSpPr txBox="1"/>
          <p:nvPr/>
        </p:nvSpPr>
        <p:spPr>
          <a:xfrm>
            <a:off x="405189" y="5145313"/>
            <a:ext cx="8352931" cy="1477328"/>
          </a:xfrm>
          <a:prstGeom prst="rect">
            <a:avLst/>
          </a:prstGeom>
          <a:noFill/>
          <a:ln>
            <a:solidFill>
              <a:schemeClr val="tx1"/>
            </a:solidFill>
          </a:ln>
        </p:spPr>
        <p:txBody>
          <a:bodyPr wrap="square" rtlCol="0">
            <a:spAutoFit/>
          </a:bodyPr>
          <a:lstStyle/>
          <a:p>
            <a:r>
              <a:rPr lang="en-US" b="1" dirty="0"/>
              <a:t> </a:t>
            </a:r>
            <a:r>
              <a:rPr lang="en-US" b="1" dirty="0" err="1" smtClean="0"/>
              <a:t>Dampwood</a:t>
            </a:r>
            <a:r>
              <a:rPr lang="en-US" b="1" dirty="0" smtClean="0"/>
              <a:t> termites produce fecal pellets that are moist and are “clumped together” </a:t>
            </a:r>
          </a:p>
          <a:p>
            <a:r>
              <a:rPr lang="en-US" b="1" dirty="0" smtClean="0"/>
              <a:t> inside their galleries, </a:t>
            </a:r>
            <a:r>
              <a:rPr lang="en-US" b="1" u="sng" dirty="0" smtClean="0"/>
              <a:t>not</a:t>
            </a:r>
            <a:r>
              <a:rPr lang="en-US" b="1" dirty="0" smtClean="0"/>
              <a:t> kicked out of the galleries of the wood they are feeding on, </a:t>
            </a:r>
          </a:p>
          <a:p>
            <a:r>
              <a:rPr lang="en-US" b="1" dirty="0" smtClean="0"/>
              <a:t> like </a:t>
            </a:r>
            <a:r>
              <a:rPr lang="en-US" b="1" dirty="0" err="1"/>
              <a:t>d</a:t>
            </a:r>
            <a:r>
              <a:rPr lang="en-US" b="1" dirty="0" err="1" smtClean="0"/>
              <a:t>rywood</a:t>
            </a:r>
            <a:r>
              <a:rPr lang="en-US" b="1" dirty="0" smtClean="0"/>
              <a:t> termites.  Their fecal pellets are 3 mm size and lack longitudinal lines.  </a:t>
            </a:r>
          </a:p>
          <a:p>
            <a:r>
              <a:rPr lang="en-US" b="1" dirty="0" smtClean="0"/>
              <a:t> </a:t>
            </a:r>
            <a:r>
              <a:rPr lang="en-US" b="1" dirty="0" err="1" smtClean="0"/>
              <a:t>Drywood</a:t>
            </a:r>
            <a:r>
              <a:rPr lang="en-US" b="1" dirty="0" smtClean="0"/>
              <a:t> termite fecal pellets are much smaller (1 mm) and are 6 sided concave </a:t>
            </a:r>
          </a:p>
          <a:p>
            <a:r>
              <a:rPr lang="en-US" b="1" dirty="0" smtClean="0"/>
              <a:t> pellets with blunt ends.  Subterranean termites do </a:t>
            </a:r>
            <a:r>
              <a:rPr lang="en-US" b="1" u="sng" dirty="0" smtClean="0"/>
              <a:t>not</a:t>
            </a:r>
            <a:r>
              <a:rPr lang="en-US" b="1" dirty="0" smtClean="0"/>
              <a:t> produce fecal pellets.   </a:t>
            </a:r>
            <a:endParaRPr lang="en-US" b="1" dirty="0"/>
          </a:p>
        </p:txBody>
      </p:sp>
      <p:sp>
        <p:nvSpPr>
          <p:cNvPr id="8" name="Left Arrow 7"/>
          <p:cNvSpPr/>
          <p:nvPr/>
        </p:nvSpPr>
        <p:spPr>
          <a:xfrm rot="4668132">
            <a:off x="4582868" y="2918945"/>
            <a:ext cx="508532" cy="237115"/>
          </a:xfrm>
          <a:prstGeom prst="lef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Left Arrow 8"/>
          <p:cNvSpPr/>
          <p:nvPr/>
        </p:nvSpPr>
        <p:spPr>
          <a:xfrm>
            <a:off x="4005411" y="3489347"/>
            <a:ext cx="508532" cy="237115"/>
          </a:xfrm>
          <a:prstGeom prst="lef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85095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18.  What type of swarmer termite is this?</a:t>
            </a:r>
          </a:p>
          <a:p>
            <a:pPr marL="0" indent="0">
              <a:buNone/>
            </a:pPr>
            <a:endParaRPr lang="en-US" dirty="0"/>
          </a:p>
        </p:txBody>
      </p:sp>
      <p:sp>
        <p:nvSpPr>
          <p:cNvPr id="4" name="TextBox 3"/>
          <p:cNvSpPr txBox="1"/>
          <p:nvPr/>
        </p:nvSpPr>
        <p:spPr>
          <a:xfrm>
            <a:off x="1074057" y="1197428"/>
            <a:ext cx="6466114" cy="1569660"/>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endParaRPr lang="en-US" sz="800" dirty="0" smtClean="0"/>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dirty="0" err="1" smtClean="0"/>
              <a:t>Dampwood</a:t>
            </a:r>
            <a:r>
              <a:rPr lang="en-US" dirty="0" smtClean="0"/>
              <a:t> termite</a:t>
            </a:r>
            <a:endParaRPr lang="en-US" dirty="0"/>
          </a:p>
        </p:txBody>
      </p:sp>
      <p:pic>
        <p:nvPicPr>
          <p:cNvPr id="2" name="Picture 1"/>
          <p:cNvPicPr>
            <a:picLocks noChangeAspect="1"/>
          </p:cNvPicPr>
          <p:nvPr/>
        </p:nvPicPr>
        <p:blipFill>
          <a:blip r:embed="rId2"/>
          <a:stretch>
            <a:fillRect/>
          </a:stretch>
        </p:blipFill>
        <p:spPr>
          <a:xfrm rot="16200000">
            <a:off x="1260122" y="3237576"/>
            <a:ext cx="3510759" cy="2978825"/>
          </a:xfrm>
          <a:prstGeom prst="rect">
            <a:avLst/>
          </a:prstGeom>
        </p:spPr>
      </p:pic>
      <p:sp>
        <p:nvSpPr>
          <p:cNvPr id="5" name="TextBox 4"/>
          <p:cNvSpPr txBox="1"/>
          <p:nvPr/>
        </p:nvSpPr>
        <p:spPr>
          <a:xfrm>
            <a:off x="114905" y="4265507"/>
            <a:ext cx="1510132" cy="646331"/>
          </a:xfrm>
          <a:prstGeom prst="rect">
            <a:avLst/>
          </a:prstGeom>
          <a:noFill/>
        </p:spPr>
        <p:txBody>
          <a:bodyPr wrap="square" rtlCol="0">
            <a:spAutoFit/>
          </a:bodyPr>
          <a:lstStyle/>
          <a:p>
            <a:pPr algn="ctr"/>
            <a:r>
              <a:rPr lang="en-US" b="1" dirty="0" smtClean="0">
                <a:solidFill>
                  <a:srgbClr val="000000"/>
                </a:solidFill>
              </a:rPr>
              <a:t>15 to 25 mm</a:t>
            </a:r>
          </a:p>
          <a:p>
            <a:pPr algn="ctr"/>
            <a:r>
              <a:rPr lang="en-US" b="1" dirty="0" smtClean="0">
                <a:solidFill>
                  <a:srgbClr val="000000"/>
                </a:solidFill>
              </a:rPr>
              <a:t> in length</a:t>
            </a:r>
            <a:endParaRPr lang="en-US" b="1" dirty="0">
              <a:solidFill>
                <a:srgbClr val="000000"/>
              </a:solidFill>
            </a:endParaRPr>
          </a:p>
        </p:txBody>
      </p:sp>
      <p:sp>
        <p:nvSpPr>
          <p:cNvPr id="6" name="Up-Down Arrow 5"/>
          <p:cNvSpPr/>
          <p:nvPr/>
        </p:nvSpPr>
        <p:spPr>
          <a:xfrm>
            <a:off x="1798231" y="3380657"/>
            <a:ext cx="181428" cy="2823029"/>
          </a:xfrm>
          <a:prstGeom prst="upDownArrow">
            <a:avLst/>
          </a:prstGeom>
          <a:solidFill>
            <a:srgbClr val="FF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3686537"/>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18.  What type of swarmer termite is this?</a:t>
            </a:r>
          </a:p>
          <a:p>
            <a:pPr marL="0" indent="0">
              <a:buNone/>
            </a:pPr>
            <a:endParaRPr lang="en-US" dirty="0"/>
          </a:p>
        </p:txBody>
      </p:sp>
      <p:sp>
        <p:nvSpPr>
          <p:cNvPr id="4" name="TextBox 3"/>
          <p:cNvSpPr txBox="1"/>
          <p:nvPr/>
        </p:nvSpPr>
        <p:spPr>
          <a:xfrm>
            <a:off x="1074057" y="1197428"/>
            <a:ext cx="6466114" cy="1569660"/>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endParaRPr lang="en-US" sz="800" dirty="0" smtClean="0"/>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b="1" dirty="0" err="1" smtClean="0">
                <a:solidFill>
                  <a:srgbClr val="FF0000"/>
                </a:solidFill>
              </a:rPr>
              <a:t>Dampwood</a:t>
            </a:r>
            <a:r>
              <a:rPr lang="en-US" b="1" dirty="0" smtClean="0">
                <a:solidFill>
                  <a:srgbClr val="FF0000"/>
                </a:solidFill>
              </a:rPr>
              <a:t> termite</a:t>
            </a:r>
            <a:endParaRPr lang="en-US" b="1" dirty="0">
              <a:solidFill>
                <a:srgbClr val="FF0000"/>
              </a:solidFill>
            </a:endParaRPr>
          </a:p>
        </p:txBody>
      </p:sp>
      <p:pic>
        <p:nvPicPr>
          <p:cNvPr id="2" name="Picture 1"/>
          <p:cNvPicPr>
            <a:picLocks noChangeAspect="1"/>
          </p:cNvPicPr>
          <p:nvPr/>
        </p:nvPicPr>
        <p:blipFill>
          <a:blip r:embed="rId2"/>
          <a:stretch>
            <a:fillRect/>
          </a:stretch>
        </p:blipFill>
        <p:spPr>
          <a:xfrm rot="16200000">
            <a:off x="1260122" y="3237576"/>
            <a:ext cx="3510759" cy="2978825"/>
          </a:xfrm>
          <a:prstGeom prst="rect">
            <a:avLst/>
          </a:prstGeom>
        </p:spPr>
      </p:pic>
      <p:sp>
        <p:nvSpPr>
          <p:cNvPr id="5" name="TextBox 4"/>
          <p:cNvSpPr txBox="1"/>
          <p:nvPr/>
        </p:nvSpPr>
        <p:spPr>
          <a:xfrm>
            <a:off x="114905" y="4265507"/>
            <a:ext cx="1510132" cy="646331"/>
          </a:xfrm>
          <a:prstGeom prst="rect">
            <a:avLst/>
          </a:prstGeom>
          <a:noFill/>
        </p:spPr>
        <p:txBody>
          <a:bodyPr wrap="square" rtlCol="0">
            <a:spAutoFit/>
          </a:bodyPr>
          <a:lstStyle/>
          <a:p>
            <a:pPr algn="ctr"/>
            <a:r>
              <a:rPr lang="en-US" b="1" dirty="0" smtClean="0">
                <a:solidFill>
                  <a:srgbClr val="000000"/>
                </a:solidFill>
              </a:rPr>
              <a:t>15 to 25 mm</a:t>
            </a:r>
          </a:p>
          <a:p>
            <a:pPr algn="ctr"/>
            <a:r>
              <a:rPr lang="en-US" b="1" dirty="0" smtClean="0">
                <a:solidFill>
                  <a:srgbClr val="000000"/>
                </a:solidFill>
              </a:rPr>
              <a:t> in length</a:t>
            </a:r>
            <a:endParaRPr lang="en-US" b="1" dirty="0">
              <a:solidFill>
                <a:srgbClr val="000000"/>
              </a:solidFill>
            </a:endParaRPr>
          </a:p>
        </p:txBody>
      </p:sp>
      <p:sp>
        <p:nvSpPr>
          <p:cNvPr id="6" name="Up-Down Arrow 5"/>
          <p:cNvSpPr/>
          <p:nvPr/>
        </p:nvSpPr>
        <p:spPr>
          <a:xfrm>
            <a:off x="1798231" y="3380657"/>
            <a:ext cx="181428" cy="2823029"/>
          </a:xfrm>
          <a:prstGeom prst="upDownArrow">
            <a:avLst/>
          </a:prstGeom>
          <a:solidFill>
            <a:srgbClr val="FF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4770074" y="2225847"/>
            <a:ext cx="3916726" cy="4247317"/>
          </a:xfrm>
          <a:prstGeom prst="rect">
            <a:avLst/>
          </a:prstGeom>
          <a:noFill/>
          <a:ln>
            <a:solidFill>
              <a:srgbClr val="000000"/>
            </a:solidFill>
          </a:ln>
        </p:spPr>
        <p:txBody>
          <a:bodyPr wrap="square" rtlCol="0">
            <a:spAutoFit/>
          </a:bodyPr>
          <a:lstStyle/>
          <a:p>
            <a:r>
              <a:rPr lang="en-US" b="1" dirty="0" smtClean="0">
                <a:solidFill>
                  <a:srgbClr val="000000"/>
                </a:solidFill>
              </a:rPr>
              <a:t> </a:t>
            </a:r>
            <a:r>
              <a:rPr lang="en-US" b="1" dirty="0" err="1" smtClean="0">
                <a:solidFill>
                  <a:srgbClr val="000000"/>
                </a:solidFill>
              </a:rPr>
              <a:t>Dampwood</a:t>
            </a:r>
            <a:r>
              <a:rPr lang="en-US" b="1" dirty="0" smtClean="0">
                <a:solidFill>
                  <a:srgbClr val="000000"/>
                </a:solidFill>
              </a:rPr>
              <a:t> termites are </a:t>
            </a:r>
            <a:r>
              <a:rPr lang="en-US" b="1" u="sng" dirty="0" smtClean="0">
                <a:solidFill>
                  <a:srgbClr val="000000"/>
                </a:solidFill>
              </a:rPr>
              <a:t>not</a:t>
            </a:r>
            <a:r>
              <a:rPr lang="en-US" b="1" dirty="0" smtClean="0">
                <a:solidFill>
                  <a:srgbClr val="000000"/>
                </a:solidFill>
              </a:rPr>
              <a:t> found in </a:t>
            </a:r>
          </a:p>
          <a:p>
            <a:r>
              <a:rPr lang="en-US" b="1" dirty="0">
                <a:solidFill>
                  <a:srgbClr val="000000"/>
                </a:solidFill>
              </a:rPr>
              <a:t> </a:t>
            </a:r>
            <a:r>
              <a:rPr lang="en-US" b="1" dirty="0" smtClean="0">
                <a:solidFill>
                  <a:srgbClr val="000000"/>
                </a:solidFill>
              </a:rPr>
              <a:t>Georgia.  They are found in Florida, </a:t>
            </a:r>
          </a:p>
          <a:p>
            <a:r>
              <a:rPr lang="en-US" b="1" dirty="0" smtClean="0">
                <a:solidFill>
                  <a:srgbClr val="000000"/>
                </a:solidFill>
              </a:rPr>
              <a:t> </a:t>
            </a:r>
            <a:r>
              <a:rPr lang="en-US" b="1" dirty="0" smtClean="0"/>
              <a:t>Montana</a:t>
            </a:r>
            <a:r>
              <a:rPr lang="en-US" b="1" dirty="0"/>
              <a:t>, Idaho, Northern Nevada, </a:t>
            </a:r>
            <a:endParaRPr lang="en-US" b="1" dirty="0" smtClean="0"/>
          </a:p>
          <a:p>
            <a:r>
              <a:rPr lang="en-US" b="1" dirty="0" smtClean="0"/>
              <a:t> Oregon</a:t>
            </a:r>
            <a:r>
              <a:rPr lang="en-US" b="1" dirty="0"/>
              <a:t>, Northern California and </a:t>
            </a:r>
            <a:endParaRPr lang="en-US" b="1" dirty="0" smtClean="0"/>
          </a:p>
          <a:p>
            <a:r>
              <a:rPr lang="en-US" b="1" dirty="0" smtClean="0"/>
              <a:t> Washington.  They are often found </a:t>
            </a:r>
          </a:p>
          <a:p>
            <a:r>
              <a:rPr lang="en-US" b="1" dirty="0" smtClean="0"/>
              <a:t> infesting wood that is in contact with </a:t>
            </a:r>
          </a:p>
          <a:p>
            <a:r>
              <a:rPr lang="en-US" b="1" dirty="0" smtClean="0"/>
              <a:t> the ground and has excess moisture.  </a:t>
            </a:r>
          </a:p>
          <a:p>
            <a:r>
              <a:rPr lang="en-US" b="1" dirty="0" smtClean="0"/>
              <a:t> They nest in wet wood found above </a:t>
            </a:r>
          </a:p>
          <a:p>
            <a:r>
              <a:rPr lang="en-US" b="1" dirty="0" smtClean="0"/>
              <a:t> the ground.  In nature, they nest </a:t>
            </a:r>
          </a:p>
          <a:p>
            <a:r>
              <a:rPr lang="en-US" b="1" dirty="0" smtClean="0"/>
              <a:t> inside the trees.  They do </a:t>
            </a:r>
            <a:r>
              <a:rPr lang="en-US" b="1" u="sng" dirty="0" smtClean="0"/>
              <a:t>not</a:t>
            </a:r>
            <a:r>
              <a:rPr lang="en-US" b="1" dirty="0" smtClean="0"/>
              <a:t> build </a:t>
            </a:r>
          </a:p>
          <a:p>
            <a:r>
              <a:rPr lang="en-US" b="1" dirty="0" smtClean="0"/>
              <a:t> mud tunnels, but they do produce </a:t>
            </a:r>
          </a:p>
          <a:p>
            <a:r>
              <a:rPr lang="en-US" b="1" dirty="0" smtClean="0"/>
              <a:t> moist, 3 mm long fecal pellets that are </a:t>
            </a:r>
          </a:p>
          <a:p>
            <a:r>
              <a:rPr lang="en-US" b="1" dirty="0" smtClean="0"/>
              <a:t> clumped together inside their nests </a:t>
            </a:r>
          </a:p>
          <a:p>
            <a:r>
              <a:rPr lang="en-US" b="1" dirty="0" smtClean="0"/>
              <a:t> and in the wood on which they are </a:t>
            </a:r>
          </a:p>
          <a:p>
            <a:r>
              <a:rPr lang="en-US" b="1" dirty="0" smtClean="0"/>
              <a:t> feeding.</a:t>
            </a:r>
            <a:endParaRPr lang="en-US" b="1" dirty="0">
              <a:solidFill>
                <a:srgbClr val="000000"/>
              </a:solidFill>
            </a:endParaRPr>
          </a:p>
        </p:txBody>
      </p:sp>
    </p:spTree>
    <p:extLst>
      <p:ext uri="{BB962C8B-B14F-4D97-AF65-F5344CB8AC3E}">
        <p14:creationId xmlns:p14="http://schemas.microsoft.com/office/powerpoint/2010/main" val="24098264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83771" y="2477585"/>
            <a:ext cx="2960914" cy="3970318"/>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6" name="Picture 5"/>
          <p:cNvPicPr>
            <a:picLocks noChangeAspect="1"/>
          </p:cNvPicPr>
          <p:nvPr/>
        </p:nvPicPr>
        <p:blipFill>
          <a:blip r:embed="rId2"/>
          <a:stretch>
            <a:fillRect/>
          </a:stretch>
        </p:blipFill>
        <p:spPr>
          <a:xfrm>
            <a:off x="-617735" y="3060359"/>
            <a:ext cx="5246014" cy="3920671"/>
          </a:xfrm>
          <a:prstGeom prst="rect">
            <a:avLst/>
          </a:prstGeom>
        </p:spPr>
      </p:pic>
      <p:sp>
        <p:nvSpPr>
          <p:cNvPr id="7" name="TextBox 6"/>
          <p:cNvSpPr txBox="1"/>
          <p:nvPr/>
        </p:nvSpPr>
        <p:spPr>
          <a:xfrm>
            <a:off x="-1750137" y="2540499"/>
            <a:ext cx="2960914" cy="3970318"/>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8" name="TextBox 7"/>
          <p:cNvSpPr txBox="1"/>
          <p:nvPr/>
        </p:nvSpPr>
        <p:spPr>
          <a:xfrm>
            <a:off x="2191658" y="2490852"/>
            <a:ext cx="2960914" cy="3970318"/>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2" name="TextBox 1"/>
          <p:cNvSpPr txBox="1"/>
          <p:nvPr/>
        </p:nvSpPr>
        <p:spPr>
          <a:xfrm>
            <a:off x="3621314" y="6139543"/>
            <a:ext cx="1364343" cy="369332"/>
          </a:xfrm>
          <a:prstGeom prst="rect">
            <a:avLst/>
          </a:prstGeom>
          <a:solidFill>
            <a:srgbClr val="FFFFFF"/>
          </a:solidFill>
          <a:ln>
            <a:solidFill>
              <a:srgbClr val="FFFFFF"/>
            </a:solidFill>
          </a:ln>
        </p:spPr>
        <p:txBody>
          <a:bodyPr wrap="square" rtlCol="0">
            <a:spAutoFit/>
          </a:bodyPr>
          <a:lstStyle/>
          <a:p>
            <a:endParaRPr lang="en-US" dirty="0"/>
          </a:p>
        </p:txBody>
      </p:sp>
      <p:sp>
        <p:nvSpPr>
          <p:cNvPr id="9" name="Up-Down Arrow 8"/>
          <p:cNvSpPr/>
          <p:nvPr/>
        </p:nvSpPr>
        <p:spPr>
          <a:xfrm>
            <a:off x="963464" y="3525723"/>
            <a:ext cx="181428" cy="2772229"/>
          </a:xfrm>
          <a:prstGeom prst="upDownArrow">
            <a:avLst/>
          </a:prstGeom>
          <a:solidFill>
            <a:srgbClr val="FF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0" y="4356910"/>
            <a:ext cx="1774207" cy="646331"/>
          </a:xfrm>
          <a:prstGeom prst="rect">
            <a:avLst/>
          </a:prstGeom>
          <a:noFill/>
        </p:spPr>
        <p:txBody>
          <a:bodyPr wrap="square" rtlCol="0">
            <a:spAutoFit/>
          </a:bodyPr>
          <a:lstStyle/>
          <a:p>
            <a:r>
              <a:rPr lang="en-US" b="1" dirty="0"/>
              <a:t> </a:t>
            </a:r>
            <a:r>
              <a:rPr lang="en-US" b="1" dirty="0" smtClean="0"/>
              <a:t>8 mm in </a:t>
            </a:r>
          </a:p>
          <a:p>
            <a:r>
              <a:rPr lang="en-US" b="1" dirty="0"/>
              <a:t> </a:t>
            </a:r>
            <a:r>
              <a:rPr lang="en-US" b="1" dirty="0" smtClean="0"/>
              <a:t> length</a:t>
            </a:r>
            <a:endParaRPr lang="en-US" b="1" dirty="0"/>
          </a:p>
        </p:txBody>
      </p:sp>
      <p:sp>
        <p:nvSpPr>
          <p:cNvPr id="11" name="TextBox 10"/>
          <p:cNvSpPr txBox="1"/>
          <p:nvPr/>
        </p:nvSpPr>
        <p:spPr>
          <a:xfrm>
            <a:off x="-617735" y="6326151"/>
            <a:ext cx="5603391" cy="584776"/>
          </a:xfrm>
          <a:prstGeom prst="rect">
            <a:avLst/>
          </a:prstGeom>
          <a:solidFill>
            <a:srgbClr val="FFFFFF"/>
          </a:solidFill>
        </p:spPr>
        <p:txBody>
          <a:bodyPr wrap="square" rtlCol="0">
            <a:spAutoFit/>
          </a:bodyPr>
          <a:lstStyle/>
          <a:p>
            <a:endParaRPr lang="en-US" sz="3200" dirty="0"/>
          </a:p>
        </p:txBody>
      </p:sp>
      <p:sp>
        <p:nvSpPr>
          <p:cNvPr id="12" name="Content Placeholder 11"/>
          <p:cNvSpPr>
            <a:spLocks noGrp="1"/>
          </p:cNvSpPr>
          <p:nvPr>
            <p:ph idx="1"/>
          </p:nvPr>
        </p:nvSpPr>
        <p:spPr>
          <a:xfrm>
            <a:off x="457200" y="214603"/>
            <a:ext cx="8229600" cy="4525963"/>
          </a:xfrm>
        </p:spPr>
        <p:txBody>
          <a:bodyPr/>
          <a:lstStyle/>
          <a:p>
            <a:pPr marL="0" indent="0">
              <a:buNone/>
            </a:pPr>
            <a:r>
              <a:rPr lang="en-US" b="1" dirty="0"/>
              <a:t>19.  What type of swarmer termite is this?</a:t>
            </a:r>
          </a:p>
          <a:p>
            <a:pPr marL="0" indent="0">
              <a:buNone/>
            </a:pPr>
            <a:endParaRPr lang="en-US" dirty="0"/>
          </a:p>
          <a:p>
            <a:endParaRPr lang="en-US" dirty="0"/>
          </a:p>
        </p:txBody>
      </p:sp>
      <p:sp>
        <p:nvSpPr>
          <p:cNvPr id="14" name="TextBox 13"/>
          <p:cNvSpPr txBox="1"/>
          <p:nvPr/>
        </p:nvSpPr>
        <p:spPr>
          <a:xfrm>
            <a:off x="1266106" y="831916"/>
            <a:ext cx="6466114" cy="1569660"/>
          </a:xfrm>
          <a:prstGeom prst="rect">
            <a:avLst/>
          </a:prstGeom>
          <a:solidFill>
            <a:schemeClr val="bg1"/>
          </a:solidFill>
          <a:ln>
            <a:solidFill>
              <a:schemeClr val="bg1"/>
            </a:solidFill>
          </a:ln>
        </p:spPr>
        <p:txBody>
          <a:bodyPr wrap="square" rtlCol="0">
            <a:spAutoFit/>
          </a:bodyPr>
          <a:lstStyle/>
          <a:p>
            <a:pPr marL="342900" indent="-342900">
              <a:buAutoNum type="alphaUcPeriod"/>
            </a:pPr>
            <a:r>
              <a:rPr lang="en-US" dirty="0" smtClean="0"/>
              <a:t> Native subterranean termite (</a:t>
            </a:r>
            <a:r>
              <a:rPr lang="en-US" b="1" i="1" dirty="0" err="1" smtClean="0"/>
              <a:t>Reticulitermes</a:t>
            </a:r>
            <a:r>
              <a:rPr lang="en-US" b="1" i="1" dirty="0" smtClean="0"/>
              <a:t> spp</a:t>
            </a:r>
            <a:r>
              <a:rPr lang="en-US" i="1" dirty="0" smtClean="0"/>
              <a:t>.</a:t>
            </a:r>
            <a:r>
              <a:rPr lang="en-US" dirty="0" smtClean="0"/>
              <a:t>)</a:t>
            </a:r>
          </a:p>
          <a:p>
            <a:endParaRPr lang="en-US" sz="800" b="1" dirty="0" smtClean="0">
              <a:solidFill>
                <a:srgbClr val="FF0000"/>
              </a:solidFill>
            </a:endParaRPr>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endParaRPr lang="en-US" sz="800" dirty="0" smtClean="0"/>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dirty="0" err="1" smtClean="0"/>
              <a:t>Dampwood</a:t>
            </a:r>
            <a:r>
              <a:rPr lang="en-US" dirty="0" smtClean="0"/>
              <a:t> termite</a:t>
            </a:r>
            <a:endParaRPr lang="en-US" dirty="0"/>
          </a:p>
        </p:txBody>
      </p:sp>
    </p:spTree>
    <p:extLst>
      <p:ext uri="{BB962C8B-B14F-4D97-AF65-F5344CB8AC3E}">
        <p14:creationId xmlns:p14="http://schemas.microsoft.com/office/powerpoint/2010/main" val="1944995645"/>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3364"/>
            <a:ext cx="8229600" cy="4525963"/>
          </a:xfrm>
        </p:spPr>
        <p:txBody>
          <a:bodyPr/>
          <a:lstStyle/>
          <a:p>
            <a:pPr marL="0" indent="0">
              <a:buNone/>
            </a:pPr>
            <a:r>
              <a:rPr lang="en-US" b="1" dirty="0" smtClean="0"/>
              <a:t>19.  What type of swarmer termite is this?</a:t>
            </a:r>
          </a:p>
          <a:p>
            <a:pPr marL="0" indent="0">
              <a:buNone/>
            </a:pPr>
            <a:endParaRPr lang="en-US" dirty="0"/>
          </a:p>
        </p:txBody>
      </p:sp>
      <p:sp>
        <p:nvSpPr>
          <p:cNvPr id="4" name="TextBox 3"/>
          <p:cNvSpPr txBox="1"/>
          <p:nvPr/>
        </p:nvSpPr>
        <p:spPr>
          <a:xfrm>
            <a:off x="1266106" y="831916"/>
            <a:ext cx="6466114" cy="1569660"/>
          </a:xfrm>
          <a:prstGeom prst="rect">
            <a:avLst/>
          </a:prstGeom>
          <a:solidFill>
            <a:schemeClr val="bg1"/>
          </a:solidFill>
          <a:ln>
            <a:solidFill>
              <a:schemeClr val="bg1"/>
            </a:solidFill>
          </a:ln>
        </p:spPr>
        <p:txBody>
          <a:bodyPr wrap="square" rtlCol="0">
            <a:spAutoFit/>
          </a:bodyPr>
          <a:lstStyle/>
          <a:p>
            <a:pPr marL="342900" indent="-342900">
              <a:buAutoNum type="alphaUcPeriod"/>
            </a:pPr>
            <a:r>
              <a:rPr lang="en-US" b="1" dirty="0" smtClean="0">
                <a:solidFill>
                  <a:srgbClr val="FF0000"/>
                </a:solidFill>
              </a:rPr>
              <a:t> Native subterranean termite (</a:t>
            </a:r>
            <a:r>
              <a:rPr lang="en-US" b="1" i="1" dirty="0" err="1" smtClean="0">
                <a:solidFill>
                  <a:srgbClr val="FF0000"/>
                </a:solidFill>
              </a:rPr>
              <a:t>Reticulitermes</a:t>
            </a:r>
            <a:r>
              <a:rPr lang="en-US" b="1" i="1" dirty="0" smtClean="0">
                <a:solidFill>
                  <a:srgbClr val="FF0000"/>
                </a:solidFill>
              </a:rPr>
              <a:t> spp.</a:t>
            </a:r>
            <a:r>
              <a:rPr lang="en-US" b="1" dirty="0" smtClean="0">
                <a:solidFill>
                  <a:srgbClr val="FF0000"/>
                </a:solidFill>
              </a:rPr>
              <a:t>)</a:t>
            </a:r>
          </a:p>
          <a:p>
            <a:endParaRPr lang="en-US" sz="800" b="1" dirty="0" smtClean="0">
              <a:solidFill>
                <a:srgbClr val="FF0000"/>
              </a:solidFill>
            </a:endParaRPr>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endParaRPr lang="en-US" sz="800" dirty="0" smtClean="0"/>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dirty="0" err="1" smtClean="0"/>
              <a:t>Dampwood</a:t>
            </a:r>
            <a:r>
              <a:rPr lang="en-US" dirty="0" smtClean="0"/>
              <a:t> termite</a:t>
            </a:r>
            <a:endParaRPr lang="en-US" dirty="0"/>
          </a:p>
        </p:txBody>
      </p:sp>
      <p:sp>
        <p:nvSpPr>
          <p:cNvPr id="5" name="TextBox 4"/>
          <p:cNvSpPr txBox="1"/>
          <p:nvPr/>
        </p:nvSpPr>
        <p:spPr>
          <a:xfrm>
            <a:off x="783771" y="2761823"/>
            <a:ext cx="2960914" cy="3970318"/>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6" name="Picture 5"/>
          <p:cNvPicPr>
            <a:picLocks noChangeAspect="1"/>
          </p:cNvPicPr>
          <p:nvPr/>
        </p:nvPicPr>
        <p:blipFill>
          <a:blip r:embed="rId2"/>
          <a:stretch>
            <a:fillRect/>
          </a:stretch>
        </p:blipFill>
        <p:spPr>
          <a:xfrm>
            <a:off x="-582052" y="3044516"/>
            <a:ext cx="5246014" cy="3920671"/>
          </a:xfrm>
          <a:prstGeom prst="rect">
            <a:avLst/>
          </a:prstGeom>
        </p:spPr>
      </p:pic>
      <p:sp>
        <p:nvSpPr>
          <p:cNvPr id="7" name="TextBox 6"/>
          <p:cNvSpPr txBox="1"/>
          <p:nvPr/>
        </p:nvSpPr>
        <p:spPr>
          <a:xfrm>
            <a:off x="-1750137" y="2540499"/>
            <a:ext cx="2960914" cy="3970318"/>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8" name="TextBox 7"/>
          <p:cNvSpPr txBox="1"/>
          <p:nvPr/>
        </p:nvSpPr>
        <p:spPr>
          <a:xfrm>
            <a:off x="2191658" y="2490852"/>
            <a:ext cx="2960914" cy="3970318"/>
          </a:xfrm>
          <a:prstGeom prst="rect">
            <a:avLst/>
          </a:prstGeom>
          <a:solidFill>
            <a:srgbClr val="FFFFFF"/>
          </a:solidFill>
          <a:ln>
            <a:solidFill>
              <a:srgbClr val="FFFFFF"/>
            </a:solidFill>
          </a:ln>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2" name="TextBox 1"/>
          <p:cNvSpPr txBox="1"/>
          <p:nvPr/>
        </p:nvSpPr>
        <p:spPr>
          <a:xfrm>
            <a:off x="3621314" y="6139543"/>
            <a:ext cx="1364343" cy="369332"/>
          </a:xfrm>
          <a:prstGeom prst="rect">
            <a:avLst/>
          </a:prstGeom>
          <a:solidFill>
            <a:srgbClr val="FFFFFF"/>
          </a:solidFill>
          <a:ln>
            <a:solidFill>
              <a:srgbClr val="FFFFFF"/>
            </a:solidFill>
          </a:ln>
        </p:spPr>
        <p:txBody>
          <a:bodyPr wrap="square" rtlCol="0">
            <a:spAutoFit/>
          </a:bodyPr>
          <a:lstStyle/>
          <a:p>
            <a:endParaRPr lang="en-US" dirty="0"/>
          </a:p>
        </p:txBody>
      </p:sp>
      <p:sp>
        <p:nvSpPr>
          <p:cNvPr id="9" name="Up-Down Arrow 8"/>
          <p:cNvSpPr/>
          <p:nvPr/>
        </p:nvSpPr>
        <p:spPr>
          <a:xfrm>
            <a:off x="940028" y="3525723"/>
            <a:ext cx="181428" cy="2772229"/>
          </a:xfrm>
          <a:prstGeom prst="upDownArrow">
            <a:avLst/>
          </a:prstGeom>
          <a:solidFill>
            <a:srgbClr val="FF0000"/>
          </a:solidFill>
          <a:ln>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0" y="4351626"/>
            <a:ext cx="1774207" cy="646331"/>
          </a:xfrm>
          <a:prstGeom prst="rect">
            <a:avLst/>
          </a:prstGeom>
          <a:noFill/>
        </p:spPr>
        <p:txBody>
          <a:bodyPr wrap="square" rtlCol="0">
            <a:spAutoFit/>
          </a:bodyPr>
          <a:lstStyle/>
          <a:p>
            <a:r>
              <a:rPr lang="en-US" b="1" dirty="0"/>
              <a:t> </a:t>
            </a:r>
            <a:r>
              <a:rPr lang="en-US" b="1" dirty="0" smtClean="0"/>
              <a:t>8 mm in </a:t>
            </a:r>
          </a:p>
          <a:p>
            <a:r>
              <a:rPr lang="en-US" b="1" dirty="0"/>
              <a:t> </a:t>
            </a:r>
            <a:r>
              <a:rPr lang="en-US" b="1" dirty="0" smtClean="0"/>
              <a:t> length</a:t>
            </a:r>
            <a:endParaRPr lang="en-US" b="1" dirty="0"/>
          </a:p>
        </p:txBody>
      </p:sp>
      <p:sp>
        <p:nvSpPr>
          <p:cNvPr id="11" name="TextBox 10"/>
          <p:cNvSpPr txBox="1"/>
          <p:nvPr/>
        </p:nvSpPr>
        <p:spPr>
          <a:xfrm>
            <a:off x="-609039" y="6488668"/>
            <a:ext cx="5371163" cy="523220"/>
          </a:xfrm>
          <a:prstGeom prst="rect">
            <a:avLst/>
          </a:prstGeom>
          <a:solidFill>
            <a:srgbClr val="FFFFFF"/>
          </a:solidFill>
        </p:spPr>
        <p:txBody>
          <a:bodyPr wrap="square" rtlCol="0">
            <a:spAutoFit/>
          </a:bodyPr>
          <a:lstStyle/>
          <a:p>
            <a:endParaRPr lang="en-US" sz="2800" dirty="0"/>
          </a:p>
        </p:txBody>
      </p:sp>
      <p:sp>
        <p:nvSpPr>
          <p:cNvPr id="12" name="TextBox 11"/>
          <p:cNvSpPr txBox="1"/>
          <p:nvPr/>
        </p:nvSpPr>
        <p:spPr>
          <a:xfrm>
            <a:off x="2570718" y="2476346"/>
            <a:ext cx="5847007" cy="1477328"/>
          </a:xfrm>
          <a:prstGeom prst="rect">
            <a:avLst/>
          </a:prstGeom>
          <a:noFill/>
          <a:ln>
            <a:solidFill>
              <a:srgbClr val="000000"/>
            </a:solidFill>
          </a:ln>
        </p:spPr>
        <p:txBody>
          <a:bodyPr wrap="square" rtlCol="0">
            <a:spAutoFit/>
          </a:bodyPr>
          <a:lstStyle/>
          <a:p>
            <a:r>
              <a:rPr lang="en-US" b="1" dirty="0"/>
              <a:t> </a:t>
            </a:r>
            <a:r>
              <a:rPr lang="en-US" b="1" dirty="0" smtClean="0"/>
              <a:t>Even though this termite is yellowish brown in color, it is </a:t>
            </a:r>
          </a:p>
          <a:p>
            <a:r>
              <a:rPr lang="en-US" b="1" dirty="0" smtClean="0"/>
              <a:t> one of the five native subterranean termites of the genus </a:t>
            </a:r>
          </a:p>
          <a:p>
            <a:r>
              <a:rPr lang="en-US" b="1" i="1" dirty="0" smtClean="0"/>
              <a:t> </a:t>
            </a:r>
            <a:r>
              <a:rPr lang="en-US" b="1" i="1" dirty="0" err="1" smtClean="0"/>
              <a:t>Reticulitermes</a:t>
            </a:r>
            <a:r>
              <a:rPr lang="en-US" b="1" i="1" dirty="0" smtClean="0"/>
              <a:t> </a:t>
            </a:r>
            <a:r>
              <a:rPr lang="en-US" b="1" dirty="0" smtClean="0"/>
              <a:t>that is found in Georgia, which range from </a:t>
            </a:r>
          </a:p>
          <a:p>
            <a:r>
              <a:rPr lang="en-US" b="1" dirty="0" smtClean="0"/>
              <a:t> about 7 mm to 10 mm in length, from the tip of their </a:t>
            </a:r>
          </a:p>
          <a:p>
            <a:r>
              <a:rPr lang="en-US" b="1" dirty="0" smtClean="0"/>
              <a:t> heads to the tip of their wings.  </a:t>
            </a:r>
            <a:endParaRPr lang="en-US" b="1" i="1" dirty="0"/>
          </a:p>
        </p:txBody>
      </p:sp>
      <p:sp>
        <p:nvSpPr>
          <p:cNvPr id="14" name="TextBox 13"/>
          <p:cNvSpPr txBox="1"/>
          <p:nvPr/>
        </p:nvSpPr>
        <p:spPr>
          <a:xfrm>
            <a:off x="2191657" y="6461170"/>
            <a:ext cx="493485" cy="369332"/>
          </a:xfrm>
          <a:prstGeom prst="rect">
            <a:avLst/>
          </a:prstGeom>
          <a:solidFill>
            <a:srgbClr val="FFFFFF"/>
          </a:solidFill>
        </p:spPr>
        <p:txBody>
          <a:bodyPr wrap="square" rtlCol="0">
            <a:spAutoFit/>
          </a:bodyPr>
          <a:lstStyle/>
          <a:p>
            <a:endParaRPr lang="en-US" dirty="0"/>
          </a:p>
        </p:txBody>
      </p:sp>
      <p:sp>
        <p:nvSpPr>
          <p:cNvPr id="15" name="TextBox 14"/>
          <p:cNvSpPr txBox="1"/>
          <p:nvPr/>
        </p:nvSpPr>
        <p:spPr>
          <a:xfrm>
            <a:off x="6535769" y="4650619"/>
            <a:ext cx="1881956" cy="1200329"/>
          </a:xfrm>
          <a:prstGeom prst="rect">
            <a:avLst/>
          </a:prstGeom>
          <a:noFill/>
          <a:ln>
            <a:solidFill>
              <a:srgbClr val="000000"/>
            </a:solidFill>
          </a:ln>
        </p:spPr>
        <p:txBody>
          <a:bodyPr wrap="square" rtlCol="0">
            <a:spAutoFit/>
          </a:bodyPr>
          <a:lstStyle/>
          <a:p>
            <a:r>
              <a:rPr lang="en-US" b="1" dirty="0"/>
              <a:t> </a:t>
            </a:r>
            <a:r>
              <a:rPr lang="en-US" b="1" dirty="0" smtClean="0"/>
              <a:t>These are the 5</a:t>
            </a:r>
          </a:p>
          <a:p>
            <a:r>
              <a:rPr lang="en-US" b="1" i="1" dirty="0"/>
              <a:t> </a:t>
            </a:r>
            <a:r>
              <a:rPr lang="en-US" b="1" i="1" dirty="0" err="1" smtClean="0"/>
              <a:t>Reticulitermes</a:t>
            </a:r>
            <a:r>
              <a:rPr lang="en-US" b="1" dirty="0" smtClean="0"/>
              <a:t> </a:t>
            </a:r>
          </a:p>
          <a:p>
            <a:r>
              <a:rPr lang="en-US" b="1" dirty="0" smtClean="0"/>
              <a:t> species that are </a:t>
            </a:r>
          </a:p>
          <a:p>
            <a:r>
              <a:rPr lang="en-US" b="1" dirty="0" smtClean="0"/>
              <a:t> found in Georgia</a:t>
            </a:r>
            <a:endParaRPr lang="en-US" b="1" dirty="0"/>
          </a:p>
        </p:txBody>
      </p:sp>
      <p:sp>
        <p:nvSpPr>
          <p:cNvPr id="16" name="TextBox 15"/>
          <p:cNvSpPr txBox="1"/>
          <p:nvPr/>
        </p:nvSpPr>
        <p:spPr>
          <a:xfrm>
            <a:off x="2570717" y="6356048"/>
            <a:ext cx="1173967" cy="369332"/>
          </a:xfrm>
          <a:prstGeom prst="rect">
            <a:avLst/>
          </a:prstGeom>
          <a:solidFill>
            <a:srgbClr val="FFFFFF"/>
          </a:solidFill>
        </p:spPr>
        <p:txBody>
          <a:bodyPr wrap="square" rtlCol="0">
            <a:spAutoFit/>
          </a:bodyPr>
          <a:lstStyle/>
          <a:p>
            <a:endParaRPr lang="en-US" dirty="0"/>
          </a:p>
        </p:txBody>
      </p:sp>
      <p:pic>
        <p:nvPicPr>
          <p:cNvPr id="17" name="Content Placeholder 3"/>
          <p:cNvPicPr>
            <a:picLocks noChangeAspect="1"/>
          </p:cNvPicPr>
          <p:nvPr/>
        </p:nvPicPr>
        <p:blipFill>
          <a:blip r:embed="rId2">
            <a:extLst>
              <a:ext uri="{28A0092B-C50C-407E-A947-70E740481C1C}">
                <a14:useLocalDpi xmlns:a14="http://schemas.microsoft.com/office/drawing/2010/main" val="0"/>
              </a:ext>
            </a:extLst>
          </a:blip>
          <a:srcRect l="-18040" r="-18040"/>
          <a:stretch>
            <a:fillRect/>
          </a:stretch>
        </p:blipFill>
        <p:spPr bwMode="auto">
          <a:xfrm>
            <a:off x="2048680" y="4054043"/>
            <a:ext cx="4778121" cy="2470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2635581" y="6395947"/>
            <a:ext cx="3565736" cy="276999"/>
          </a:xfrm>
          <a:prstGeom prst="rect">
            <a:avLst/>
          </a:prstGeom>
          <a:solidFill>
            <a:srgbClr val="FFFFFF"/>
          </a:solidFill>
          <a:ln>
            <a:solidFill>
              <a:srgbClr val="FFFFFF"/>
            </a:solidFill>
          </a:ln>
        </p:spPr>
        <p:txBody>
          <a:bodyPr wrap="square" rtlCol="0">
            <a:spAutoFit/>
          </a:bodyPr>
          <a:lstStyle/>
          <a:p>
            <a:endParaRPr lang="en-US" sz="1200" dirty="0"/>
          </a:p>
        </p:txBody>
      </p:sp>
      <p:sp>
        <p:nvSpPr>
          <p:cNvPr id="19" name="TextBox 18"/>
          <p:cNvSpPr txBox="1"/>
          <p:nvPr/>
        </p:nvSpPr>
        <p:spPr>
          <a:xfrm>
            <a:off x="2635581" y="6416916"/>
            <a:ext cx="3816194" cy="246221"/>
          </a:xfrm>
          <a:prstGeom prst="rect">
            <a:avLst/>
          </a:prstGeom>
          <a:solidFill>
            <a:srgbClr val="FFFFFF"/>
          </a:solidFill>
        </p:spPr>
        <p:txBody>
          <a:bodyPr wrap="square" rtlCol="0">
            <a:spAutoFit/>
          </a:bodyPr>
          <a:lstStyle/>
          <a:p>
            <a:r>
              <a:rPr lang="en-US" sz="1000" b="1" i="1" dirty="0" smtClean="0"/>
              <a:t>R. </a:t>
            </a:r>
            <a:r>
              <a:rPr lang="en-US" sz="1000" b="1" i="1" dirty="0" err="1"/>
              <a:t>v</a:t>
            </a:r>
            <a:r>
              <a:rPr lang="en-US" sz="1000" b="1" i="1" dirty="0" err="1" smtClean="0"/>
              <a:t>irginicus</a:t>
            </a:r>
            <a:r>
              <a:rPr lang="en-US" sz="1000" b="1" i="1" dirty="0" smtClean="0"/>
              <a:t>  R. </a:t>
            </a:r>
            <a:r>
              <a:rPr lang="en-US" sz="1000" b="1" i="1" dirty="0" err="1" smtClean="0"/>
              <a:t>nelsonae</a:t>
            </a:r>
            <a:r>
              <a:rPr lang="en-US" sz="1000" b="1" i="1" dirty="0" smtClean="0"/>
              <a:t>  R. </a:t>
            </a:r>
            <a:r>
              <a:rPr lang="en-US" sz="1000" b="1" i="1" dirty="0" err="1" smtClean="0"/>
              <a:t>hageni</a:t>
            </a:r>
            <a:r>
              <a:rPr lang="en-US" sz="1000" b="1" i="1" dirty="0" smtClean="0"/>
              <a:t>      R. </a:t>
            </a:r>
            <a:r>
              <a:rPr lang="en-US" sz="1000" b="1" i="1" dirty="0" err="1" smtClean="0"/>
              <a:t>malletei</a:t>
            </a:r>
            <a:r>
              <a:rPr lang="en-US" sz="1000" b="1" i="1" dirty="0" smtClean="0"/>
              <a:t>      R. </a:t>
            </a:r>
            <a:r>
              <a:rPr lang="en-US" sz="1000" b="1" i="1" dirty="0" err="1" smtClean="0"/>
              <a:t>flavipes</a:t>
            </a:r>
            <a:endParaRPr lang="en-US" sz="1000" b="1" i="1" dirty="0"/>
          </a:p>
        </p:txBody>
      </p:sp>
    </p:spTree>
    <p:extLst>
      <p:ext uri="{BB962C8B-B14F-4D97-AF65-F5344CB8AC3E}">
        <p14:creationId xmlns:p14="http://schemas.microsoft.com/office/powerpoint/2010/main" val="12407165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8" grpId="0" animBg="1"/>
      <p:bldP spid="1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6216"/>
            <a:ext cx="8229600" cy="4525963"/>
          </a:xfrm>
        </p:spPr>
        <p:txBody>
          <a:bodyPr/>
          <a:lstStyle/>
          <a:p>
            <a:pPr marL="0" indent="0">
              <a:buNone/>
            </a:pPr>
            <a:r>
              <a:rPr lang="en-US" b="1" dirty="0" smtClean="0"/>
              <a:t>20.  For what type of termite is this house in GA </a:t>
            </a:r>
          </a:p>
          <a:p>
            <a:pPr marL="0" indent="0">
              <a:buNone/>
            </a:pPr>
            <a:r>
              <a:rPr lang="en-US" b="1" dirty="0"/>
              <a:t> </a:t>
            </a:r>
            <a:r>
              <a:rPr lang="en-US" b="1" dirty="0" smtClean="0"/>
              <a:t>       being treated?</a:t>
            </a:r>
          </a:p>
          <a:p>
            <a:pPr marL="0" indent="0">
              <a:buNone/>
            </a:pPr>
            <a:endParaRPr lang="en-US" dirty="0"/>
          </a:p>
        </p:txBody>
      </p:sp>
      <p:sp>
        <p:nvSpPr>
          <p:cNvPr id="4" name="TextBox 3"/>
          <p:cNvSpPr txBox="1"/>
          <p:nvPr/>
        </p:nvSpPr>
        <p:spPr>
          <a:xfrm>
            <a:off x="1259150" y="1465942"/>
            <a:ext cx="6466114" cy="1169551"/>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dirty="0" err="1" smtClean="0"/>
              <a:t>Dampwood</a:t>
            </a:r>
            <a:r>
              <a:rPr lang="en-US" dirty="0" smtClean="0"/>
              <a:t> termite</a:t>
            </a:r>
            <a:endParaRPr lang="en-US" dirty="0"/>
          </a:p>
        </p:txBody>
      </p:sp>
      <p:pic>
        <p:nvPicPr>
          <p:cNvPr id="5" name="Picture 2"/>
          <p:cNvPicPr>
            <a:picLocks noChangeAspect="1" noChangeArrowheads="1"/>
          </p:cNvPicPr>
          <p:nvPr/>
        </p:nvPicPr>
        <p:blipFill>
          <a:blip r:embed="rId2" cstate="print"/>
          <a:srcRect/>
          <a:stretch>
            <a:fillRect/>
          </a:stretch>
        </p:blipFill>
        <p:spPr bwMode="auto">
          <a:xfrm>
            <a:off x="1259150" y="2962729"/>
            <a:ext cx="4593770" cy="3445327"/>
          </a:xfrm>
          <a:prstGeom prst="rect">
            <a:avLst/>
          </a:prstGeom>
          <a:noFill/>
          <a:ln w="9525">
            <a:noFill/>
            <a:miter lim="800000"/>
            <a:headEnd/>
            <a:tailEnd/>
          </a:ln>
          <a:effectLst/>
        </p:spPr>
      </p:pic>
    </p:spTree>
    <p:extLst>
      <p:ext uri="{BB962C8B-B14F-4D97-AF65-F5344CB8AC3E}">
        <p14:creationId xmlns:p14="http://schemas.microsoft.com/office/powerpoint/2010/main" val="935387275"/>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047"/>
            <a:ext cx="8229600" cy="4525963"/>
          </a:xfrm>
        </p:spPr>
        <p:txBody>
          <a:bodyPr/>
          <a:lstStyle/>
          <a:p>
            <a:pPr marL="0" indent="0">
              <a:buNone/>
            </a:pPr>
            <a:r>
              <a:rPr lang="en-US" b="1" dirty="0" smtClean="0"/>
              <a:t>20.  For what type of termite is this house in GA </a:t>
            </a:r>
          </a:p>
          <a:p>
            <a:pPr marL="0" indent="0">
              <a:buNone/>
            </a:pPr>
            <a:r>
              <a:rPr lang="en-US" b="1" dirty="0"/>
              <a:t> </a:t>
            </a:r>
            <a:r>
              <a:rPr lang="en-US" b="1" dirty="0" smtClean="0"/>
              <a:t>       being treated?</a:t>
            </a:r>
          </a:p>
          <a:p>
            <a:pPr marL="0" indent="0">
              <a:buNone/>
            </a:pPr>
            <a:endParaRPr lang="en-US" dirty="0"/>
          </a:p>
        </p:txBody>
      </p:sp>
      <p:pic>
        <p:nvPicPr>
          <p:cNvPr id="5" name="Picture 2"/>
          <p:cNvPicPr>
            <a:picLocks noChangeAspect="1" noChangeArrowheads="1"/>
          </p:cNvPicPr>
          <p:nvPr/>
        </p:nvPicPr>
        <p:blipFill>
          <a:blip r:embed="rId2" cstate="print"/>
          <a:srcRect/>
          <a:stretch>
            <a:fillRect/>
          </a:stretch>
        </p:blipFill>
        <p:spPr bwMode="auto">
          <a:xfrm>
            <a:off x="1259150" y="2962729"/>
            <a:ext cx="4593770" cy="3445327"/>
          </a:xfrm>
          <a:prstGeom prst="rect">
            <a:avLst/>
          </a:prstGeom>
          <a:noFill/>
          <a:ln w="9525">
            <a:noFill/>
            <a:miter lim="800000"/>
            <a:headEnd/>
            <a:tailEnd/>
          </a:ln>
          <a:effectLst/>
        </p:spPr>
      </p:pic>
      <p:sp>
        <p:nvSpPr>
          <p:cNvPr id="2" name="TextBox 1"/>
          <p:cNvSpPr txBox="1"/>
          <p:nvPr/>
        </p:nvSpPr>
        <p:spPr>
          <a:xfrm>
            <a:off x="6190586" y="2491029"/>
            <a:ext cx="2601397" cy="3970318"/>
          </a:xfrm>
          <a:prstGeom prst="rect">
            <a:avLst/>
          </a:prstGeom>
          <a:noFill/>
          <a:ln>
            <a:solidFill>
              <a:srgbClr val="000000"/>
            </a:solidFill>
          </a:ln>
        </p:spPr>
        <p:txBody>
          <a:bodyPr wrap="square" rtlCol="0">
            <a:spAutoFit/>
          </a:bodyPr>
          <a:lstStyle/>
          <a:p>
            <a:r>
              <a:rPr lang="en-US" b="1" dirty="0" smtClean="0"/>
              <a:t> </a:t>
            </a:r>
            <a:r>
              <a:rPr lang="en-US" b="1" dirty="0" err="1" smtClean="0"/>
              <a:t>Drywood</a:t>
            </a:r>
            <a:r>
              <a:rPr lang="en-US" b="1" dirty="0" smtClean="0"/>
              <a:t> termites stay </a:t>
            </a:r>
          </a:p>
          <a:p>
            <a:r>
              <a:rPr lang="en-US" b="1" dirty="0" smtClean="0"/>
              <a:t> up in wood without the </a:t>
            </a:r>
          </a:p>
          <a:p>
            <a:r>
              <a:rPr lang="en-US" b="1" dirty="0" smtClean="0"/>
              <a:t> need to go the soil for </a:t>
            </a:r>
          </a:p>
          <a:p>
            <a:r>
              <a:rPr lang="en-US" b="1" dirty="0" smtClean="0"/>
              <a:t> moisture.  The most </a:t>
            </a:r>
          </a:p>
          <a:p>
            <a:r>
              <a:rPr lang="en-US" b="1" dirty="0" smtClean="0"/>
              <a:t> effective method of </a:t>
            </a:r>
          </a:p>
          <a:p>
            <a:r>
              <a:rPr lang="en-US" b="1" dirty="0" smtClean="0"/>
              <a:t> controlling </a:t>
            </a:r>
            <a:r>
              <a:rPr lang="en-US" b="1" dirty="0" err="1" smtClean="0"/>
              <a:t>drywood</a:t>
            </a:r>
            <a:r>
              <a:rPr lang="en-US" b="1" dirty="0" smtClean="0"/>
              <a:t> </a:t>
            </a:r>
          </a:p>
          <a:p>
            <a:r>
              <a:rPr lang="en-US" b="1" dirty="0" smtClean="0"/>
              <a:t> termites in a structure is </a:t>
            </a:r>
          </a:p>
          <a:p>
            <a:r>
              <a:rPr lang="en-US" b="1" dirty="0" smtClean="0"/>
              <a:t> to fumigate it with </a:t>
            </a:r>
          </a:p>
          <a:p>
            <a:r>
              <a:rPr lang="en-US" b="1" dirty="0" smtClean="0"/>
              <a:t> </a:t>
            </a:r>
            <a:r>
              <a:rPr lang="en-US" b="1" dirty="0" err="1" smtClean="0"/>
              <a:t>sulfuryl</a:t>
            </a:r>
            <a:r>
              <a:rPr lang="en-US" b="1" dirty="0" smtClean="0"/>
              <a:t> fluoride.  It is  </a:t>
            </a:r>
          </a:p>
          <a:p>
            <a:r>
              <a:rPr lang="en-US" b="1" dirty="0"/>
              <a:t> </a:t>
            </a:r>
            <a:r>
              <a:rPr lang="en-US" b="1" dirty="0" smtClean="0"/>
              <a:t>the only fumigant that is </a:t>
            </a:r>
          </a:p>
          <a:p>
            <a:r>
              <a:rPr lang="en-US" b="1" dirty="0" smtClean="0"/>
              <a:t> currently registered for </a:t>
            </a:r>
          </a:p>
          <a:p>
            <a:r>
              <a:rPr lang="en-US" b="1" dirty="0" smtClean="0"/>
              <a:t> the control of </a:t>
            </a:r>
            <a:r>
              <a:rPr lang="en-US" b="1" dirty="0" err="1" smtClean="0"/>
              <a:t>drywood</a:t>
            </a:r>
            <a:r>
              <a:rPr lang="en-US" b="1" dirty="0" smtClean="0"/>
              <a:t> </a:t>
            </a:r>
          </a:p>
          <a:p>
            <a:r>
              <a:rPr lang="en-US" b="1" dirty="0" smtClean="0"/>
              <a:t> termites in structures in </a:t>
            </a:r>
          </a:p>
          <a:p>
            <a:r>
              <a:rPr lang="en-US" b="1" dirty="0" smtClean="0"/>
              <a:t> the U.S. </a:t>
            </a:r>
            <a:endParaRPr lang="en-US" b="1" dirty="0"/>
          </a:p>
        </p:txBody>
      </p:sp>
      <p:sp>
        <p:nvSpPr>
          <p:cNvPr id="6" name="TextBox 5"/>
          <p:cNvSpPr txBox="1"/>
          <p:nvPr/>
        </p:nvSpPr>
        <p:spPr>
          <a:xfrm>
            <a:off x="1259150" y="1465942"/>
            <a:ext cx="6466114" cy="1169551"/>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b="1" dirty="0" err="1" smtClean="0">
                <a:solidFill>
                  <a:srgbClr val="FF0000"/>
                </a:solidFill>
              </a:rPr>
              <a:t>Drywood</a:t>
            </a:r>
            <a:r>
              <a:rPr lang="en-US" b="1" dirty="0" smtClean="0">
                <a:solidFill>
                  <a:srgbClr val="FF0000"/>
                </a:solidFill>
              </a:rPr>
              <a:t> termite</a:t>
            </a:r>
          </a:p>
          <a:p>
            <a:endParaRPr lang="en-US" sz="800" dirty="0" smtClean="0"/>
          </a:p>
          <a:p>
            <a:pPr marL="342900" indent="-342900">
              <a:buAutoNum type="alphaUcPeriod"/>
            </a:pPr>
            <a:r>
              <a:rPr lang="en-US" dirty="0" err="1" smtClean="0"/>
              <a:t>Dampwood</a:t>
            </a:r>
            <a:r>
              <a:rPr lang="en-US" dirty="0" smtClean="0"/>
              <a:t> termite</a:t>
            </a:r>
            <a:endParaRPr lang="en-US" dirty="0"/>
          </a:p>
        </p:txBody>
      </p:sp>
    </p:spTree>
    <p:extLst>
      <p:ext uri="{BB962C8B-B14F-4D97-AF65-F5344CB8AC3E}">
        <p14:creationId xmlns:p14="http://schemas.microsoft.com/office/powerpoint/2010/main" val="20559794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21.  What type of swarmer termite is this?</a:t>
            </a:r>
          </a:p>
          <a:p>
            <a:pPr marL="0" indent="0">
              <a:buNone/>
            </a:pPr>
            <a:endParaRPr lang="en-US" dirty="0"/>
          </a:p>
        </p:txBody>
      </p:sp>
      <p:sp>
        <p:nvSpPr>
          <p:cNvPr id="4" name="TextBox 3"/>
          <p:cNvSpPr txBox="1"/>
          <p:nvPr/>
        </p:nvSpPr>
        <p:spPr>
          <a:xfrm>
            <a:off x="1074057" y="1197428"/>
            <a:ext cx="6466114" cy="1169551"/>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dirty="0" err="1" smtClean="0"/>
              <a:t>Dampwood</a:t>
            </a:r>
            <a:r>
              <a:rPr lang="en-US" dirty="0" smtClean="0"/>
              <a:t> termite</a:t>
            </a:r>
            <a:endParaRPr lang="en-US" dirty="0"/>
          </a:p>
        </p:txBody>
      </p:sp>
      <p:pic>
        <p:nvPicPr>
          <p:cNvPr id="15361" name="Picture 1" descr="sub pronotum"/>
          <p:cNvPicPr>
            <a:picLocks noChangeAspect="1" noChangeArrowheads="1"/>
          </p:cNvPicPr>
          <p:nvPr/>
        </p:nvPicPr>
        <p:blipFill>
          <a:blip r:embed="rId2">
            <a:lum bright="6000"/>
            <a:extLst>
              <a:ext uri="{28A0092B-C50C-407E-A947-70E740481C1C}">
                <a14:useLocalDpi xmlns:a14="http://schemas.microsoft.com/office/drawing/2010/main" val="0"/>
              </a:ext>
            </a:extLst>
          </a:blip>
          <a:srcRect b="-2963"/>
          <a:stretch>
            <a:fillRect/>
          </a:stretch>
        </p:blipFill>
        <p:spPr bwMode="auto">
          <a:xfrm>
            <a:off x="1143000" y="2956224"/>
            <a:ext cx="3483428" cy="2689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7130511"/>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21.  What type of swarmer termite is this?</a:t>
            </a:r>
          </a:p>
          <a:p>
            <a:pPr marL="0" indent="0">
              <a:buNone/>
            </a:pPr>
            <a:endParaRPr lang="en-US" dirty="0"/>
          </a:p>
        </p:txBody>
      </p:sp>
      <p:sp>
        <p:nvSpPr>
          <p:cNvPr id="4" name="TextBox 3"/>
          <p:cNvSpPr txBox="1"/>
          <p:nvPr/>
        </p:nvSpPr>
        <p:spPr>
          <a:xfrm>
            <a:off x="1074057" y="1197428"/>
            <a:ext cx="6466114" cy="1169551"/>
          </a:xfrm>
          <a:prstGeom prst="rect">
            <a:avLst/>
          </a:prstGeom>
          <a:noFill/>
        </p:spPr>
        <p:txBody>
          <a:bodyPr wrap="square" rtlCol="0">
            <a:spAutoFit/>
          </a:bodyPr>
          <a:lstStyle/>
          <a:p>
            <a:pPr marL="342900" indent="-342900">
              <a:buAutoNum type="alphaUcPeriod"/>
            </a:pPr>
            <a:r>
              <a:rPr lang="en-US" b="1" dirty="0" smtClean="0">
                <a:solidFill>
                  <a:srgbClr val="FF0000"/>
                </a:solidFill>
              </a:rPr>
              <a:t> Native subterranean termite (</a:t>
            </a:r>
            <a:r>
              <a:rPr lang="en-US" b="1" i="1" dirty="0" err="1" smtClean="0">
                <a:solidFill>
                  <a:srgbClr val="FF0000"/>
                </a:solidFill>
              </a:rPr>
              <a:t>Reticulitermes</a:t>
            </a:r>
            <a:r>
              <a:rPr lang="en-US" b="1" i="1" dirty="0" smtClean="0">
                <a:solidFill>
                  <a:srgbClr val="FF0000"/>
                </a:solidFill>
              </a:rPr>
              <a:t> spp.</a:t>
            </a:r>
            <a:r>
              <a:rPr lang="en-US" b="1" dirty="0" smtClean="0">
                <a:solidFill>
                  <a:srgbClr val="FF0000"/>
                </a:solidFill>
              </a:rPr>
              <a:t>)</a:t>
            </a:r>
          </a:p>
          <a:p>
            <a:endParaRPr lang="en-US" sz="800" b="1" dirty="0" smtClean="0">
              <a:solidFill>
                <a:srgbClr val="FF0000"/>
              </a:solidFill>
            </a:endParaRPr>
          </a:p>
          <a:p>
            <a:pPr marL="342900" indent="-342900">
              <a:buAutoNum type="alphaUcPeriod"/>
            </a:pPr>
            <a:r>
              <a:rPr lang="en-US" dirty="0" err="1" smtClean="0"/>
              <a:t>Drywood</a:t>
            </a:r>
            <a:r>
              <a:rPr lang="en-US" dirty="0" smtClean="0"/>
              <a:t> termite</a:t>
            </a:r>
          </a:p>
          <a:p>
            <a:endParaRPr lang="en-US" sz="800" dirty="0" smtClean="0"/>
          </a:p>
          <a:p>
            <a:pPr marL="342900" indent="-342900">
              <a:buAutoNum type="alphaUcPeriod"/>
            </a:pPr>
            <a:r>
              <a:rPr lang="en-US" dirty="0" err="1" smtClean="0"/>
              <a:t>Dampwood</a:t>
            </a:r>
            <a:r>
              <a:rPr lang="en-US" dirty="0" smtClean="0"/>
              <a:t> termite</a:t>
            </a:r>
            <a:endParaRPr lang="en-US" dirty="0"/>
          </a:p>
        </p:txBody>
      </p:sp>
      <p:pic>
        <p:nvPicPr>
          <p:cNvPr id="15361" name="Picture 1" descr="sub pronotum"/>
          <p:cNvPicPr>
            <a:picLocks noChangeAspect="1" noChangeArrowheads="1"/>
          </p:cNvPicPr>
          <p:nvPr/>
        </p:nvPicPr>
        <p:blipFill>
          <a:blip r:embed="rId3">
            <a:lum bright="6000"/>
            <a:extLst>
              <a:ext uri="{28A0092B-C50C-407E-A947-70E740481C1C}">
                <a14:useLocalDpi xmlns:a14="http://schemas.microsoft.com/office/drawing/2010/main" val="0"/>
              </a:ext>
            </a:extLst>
          </a:blip>
          <a:srcRect b="-2963"/>
          <a:stretch>
            <a:fillRect/>
          </a:stretch>
        </p:blipFill>
        <p:spPr bwMode="auto">
          <a:xfrm>
            <a:off x="1143000" y="2956224"/>
            <a:ext cx="3483428" cy="2689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5013734" y="1709729"/>
            <a:ext cx="3634620" cy="2492990"/>
          </a:xfrm>
          <a:prstGeom prst="rect">
            <a:avLst/>
          </a:prstGeom>
          <a:noFill/>
          <a:ln>
            <a:solidFill>
              <a:srgbClr val="000000"/>
            </a:solidFill>
          </a:ln>
        </p:spPr>
        <p:txBody>
          <a:bodyPr wrap="square" rtlCol="0">
            <a:spAutoFit/>
          </a:bodyPr>
          <a:lstStyle/>
          <a:p>
            <a:r>
              <a:rPr lang="en-US" b="1" dirty="0"/>
              <a:t> </a:t>
            </a:r>
            <a:r>
              <a:rPr lang="en-US" b="1" dirty="0" smtClean="0"/>
              <a:t>The </a:t>
            </a:r>
            <a:r>
              <a:rPr lang="en-US" b="1" dirty="0" err="1" smtClean="0"/>
              <a:t>pronotum</a:t>
            </a:r>
            <a:r>
              <a:rPr lang="en-US" b="1" dirty="0" smtClean="0"/>
              <a:t> of this swarmer  </a:t>
            </a:r>
          </a:p>
          <a:p>
            <a:r>
              <a:rPr lang="en-US" b="1" dirty="0" smtClean="0"/>
              <a:t> termite is </a:t>
            </a:r>
            <a:r>
              <a:rPr lang="en-US" b="1" u="sng" dirty="0" smtClean="0"/>
              <a:t>not</a:t>
            </a:r>
            <a:r>
              <a:rPr lang="en-US" b="1" dirty="0" smtClean="0"/>
              <a:t> as wide as its head.  </a:t>
            </a:r>
          </a:p>
          <a:p>
            <a:r>
              <a:rPr lang="en-US" b="1" dirty="0" smtClean="0"/>
              <a:t> It is a native subterranean termite.</a:t>
            </a:r>
          </a:p>
          <a:p>
            <a:endParaRPr lang="en-US" sz="1200" b="1" dirty="0"/>
          </a:p>
          <a:p>
            <a:r>
              <a:rPr lang="en-US" b="1" dirty="0" smtClean="0"/>
              <a:t> The </a:t>
            </a:r>
            <a:r>
              <a:rPr lang="en-US" b="1" dirty="0" err="1" smtClean="0"/>
              <a:t>pronotums</a:t>
            </a:r>
            <a:r>
              <a:rPr lang="en-US" b="1" dirty="0" smtClean="0"/>
              <a:t> of </a:t>
            </a:r>
            <a:r>
              <a:rPr lang="en-US" b="1" dirty="0" err="1" smtClean="0"/>
              <a:t>drywood</a:t>
            </a:r>
            <a:r>
              <a:rPr lang="en-US" b="1" dirty="0" smtClean="0"/>
              <a:t> and  </a:t>
            </a:r>
          </a:p>
          <a:p>
            <a:r>
              <a:rPr lang="en-US" b="1" dirty="0" smtClean="0"/>
              <a:t> </a:t>
            </a:r>
            <a:r>
              <a:rPr lang="en-US" b="1" dirty="0" err="1" smtClean="0"/>
              <a:t>dampwood</a:t>
            </a:r>
            <a:r>
              <a:rPr lang="en-US" b="1" dirty="0" smtClean="0"/>
              <a:t> swarmer termites are </a:t>
            </a:r>
          </a:p>
          <a:p>
            <a:r>
              <a:rPr lang="en-US" b="1" dirty="0" smtClean="0"/>
              <a:t> slightly wider than their heads and </a:t>
            </a:r>
          </a:p>
          <a:p>
            <a:r>
              <a:rPr lang="en-US" b="1" dirty="0" smtClean="0"/>
              <a:t> much larger than the </a:t>
            </a:r>
            <a:r>
              <a:rPr lang="en-US" b="1" dirty="0" err="1" smtClean="0"/>
              <a:t>pronotum</a:t>
            </a:r>
            <a:r>
              <a:rPr lang="en-US" b="1" dirty="0" smtClean="0"/>
              <a:t> of </a:t>
            </a:r>
          </a:p>
          <a:p>
            <a:r>
              <a:rPr lang="en-US" b="1" dirty="0" smtClean="0"/>
              <a:t> a subterranean termite. </a:t>
            </a:r>
            <a:endParaRPr lang="en-US" b="1" dirty="0"/>
          </a:p>
        </p:txBody>
      </p:sp>
      <p:sp>
        <p:nvSpPr>
          <p:cNvPr id="5" name="Left-Right Arrow 4"/>
          <p:cNvSpPr/>
          <p:nvPr/>
        </p:nvSpPr>
        <p:spPr>
          <a:xfrm>
            <a:off x="2267857" y="4233334"/>
            <a:ext cx="1058333" cy="102810"/>
          </a:xfrm>
          <a:prstGeom prst="leftRightArrow">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Left-Right Arrow 5"/>
          <p:cNvSpPr/>
          <p:nvPr/>
        </p:nvSpPr>
        <p:spPr>
          <a:xfrm>
            <a:off x="2364619" y="5092095"/>
            <a:ext cx="840619" cy="90715"/>
          </a:xfrm>
          <a:prstGeom prst="leftRightArrow">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1" descr="drywood pronotum"/>
          <p:cNvPicPr>
            <a:picLocks noChangeAspect="1" noChangeArrowheads="1"/>
          </p:cNvPicPr>
          <p:nvPr/>
        </p:nvPicPr>
        <p:blipFill>
          <a:blip r:embed="rId4">
            <a:lum bright="-6000"/>
            <a:extLst>
              <a:ext uri="{28A0092B-C50C-407E-A947-70E740481C1C}">
                <a14:useLocalDpi xmlns:a14="http://schemas.microsoft.com/office/drawing/2010/main" val="0"/>
              </a:ext>
            </a:extLst>
          </a:blip>
          <a:srcRect r="3999"/>
          <a:stretch>
            <a:fillRect/>
          </a:stretch>
        </p:blipFill>
        <p:spPr bwMode="auto">
          <a:xfrm>
            <a:off x="5098142" y="4245210"/>
            <a:ext cx="3454400" cy="2612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eft-Right Arrow 8"/>
          <p:cNvSpPr/>
          <p:nvPr/>
        </p:nvSpPr>
        <p:spPr>
          <a:xfrm>
            <a:off x="6187923" y="5542588"/>
            <a:ext cx="1058333" cy="102810"/>
          </a:xfrm>
          <a:prstGeom prst="leftRightArrow">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Left-Right Arrow 9"/>
          <p:cNvSpPr/>
          <p:nvPr/>
        </p:nvSpPr>
        <p:spPr>
          <a:xfrm>
            <a:off x="6145590" y="6290734"/>
            <a:ext cx="1208315" cy="102810"/>
          </a:xfrm>
          <a:prstGeom prst="leftRightArrow">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4977190" y="6718905"/>
            <a:ext cx="3634620" cy="369332"/>
          </a:xfrm>
          <a:prstGeom prst="rect">
            <a:avLst/>
          </a:prstGeom>
          <a:solidFill>
            <a:schemeClr val="bg1"/>
          </a:solidFill>
        </p:spPr>
        <p:txBody>
          <a:bodyPr wrap="square" rtlCol="0">
            <a:spAutoFit/>
          </a:bodyPr>
          <a:lstStyle/>
          <a:p>
            <a:endParaRPr lang="en-US" dirty="0"/>
          </a:p>
        </p:txBody>
      </p:sp>
      <p:cxnSp>
        <p:nvCxnSpPr>
          <p:cNvPr id="12" name="Straight Arrow Connector 11"/>
          <p:cNvCxnSpPr/>
          <p:nvPr/>
        </p:nvCxnSpPr>
        <p:spPr>
          <a:xfrm flipH="1">
            <a:off x="3205238" y="2261810"/>
            <a:ext cx="1699381" cy="1028095"/>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6640286" y="4233334"/>
            <a:ext cx="30238" cy="538237"/>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58129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22.  What type of swarmer termite is this?</a:t>
            </a:r>
          </a:p>
          <a:p>
            <a:pPr marL="0" indent="0">
              <a:buNone/>
            </a:pPr>
            <a:endParaRPr lang="en-US" dirty="0"/>
          </a:p>
        </p:txBody>
      </p:sp>
      <p:sp>
        <p:nvSpPr>
          <p:cNvPr id="4" name="TextBox 3"/>
          <p:cNvSpPr txBox="1"/>
          <p:nvPr/>
        </p:nvSpPr>
        <p:spPr>
          <a:xfrm>
            <a:off x="1074057" y="1197428"/>
            <a:ext cx="6466114" cy="1169551"/>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endParaRPr lang="en-US" sz="800" dirty="0" smtClean="0"/>
          </a:p>
          <a:p>
            <a:pPr marL="342900" indent="-342900">
              <a:buAutoNum type="alphaUcPeriod"/>
            </a:pPr>
            <a:r>
              <a:rPr lang="en-US" dirty="0" err="1" smtClean="0"/>
              <a:t>Drywood</a:t>
            </a:r>
            <a:r>
              <a:rPr lang="en-US" dirty="0" smtClean="0"/>
              <a:t> termite</a:t>
            </a:r>
          </a:p>
        </p:txBody>
      </p:sp>
      <p:pic>
        <p:nvPicPr>
          <p:cNvPr id="16385" name="Picture 1" descr="drywood pronotum"/>
          <p:cNvPicPr>
            <a:picLocks noChangeAspect="1" noChangeArrowheads="1"/>
          </p:cNvPicPr>
          <p:nvPr/>
        </p:nvPicPr>
        <p:blipFill>
          <a:blip r:embed="rId2">
            <a:lum bright="-6000"/>
            <a:extLst>
              <a:ext uri="{28A0092B-C50C-407E-A947-70E740481C1C}">
                <a14:useLocalDpi xmlns:a14="http://schemas.microsoft.com/office/drawing/2010/main" val="0"/>
              </a:ext>
            </a:extLst>
          </a:blip>
          <a:srcRect r="3999"/>
          <a:stretch>
            <a:fillRect/>
          </a:stretch>
        </p:blipFill>
        <p:spPr bwMode="auto">
          <a:xfrm>
            <a:off x="1178076" y="2893785"/>
            <a:ext cx="3454400" cy="2612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2018198"/>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22.  What type of swarmer termite is this?</a:t>
            </a:r>
          </a:p>
          <a:p>
            <a:pPr marL="0" indent="0">
              <a:buNone/>
            </a:pPr>
            <a:endParaRPr lang="en-US" dirty="0"/>
          </a:p>
        </p:txBody>
      </p:sp>
      <p:sp>
        <p:nvSpPr>
          <p:cNvPr id="4" name="TextBox 3"/>
          <p:cNvSpPr txBox="1"/>
          <p:nvPr/>
        </p:nvSpPr>
        <p:spPr>
          <a:xfrm>
            <a:off x="1074057" y="1197428"/>
            <a:ext cx="6466114" cy="1169551"/>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endParaRPr lang="en-US" sz="800" dirty="0" smtClean="0"/>
          </a:p>
          <a:p>
            <a:pPr marL="342900" indent="-342900">
              <a:buAutoNum type="alphaUcPeriod"/>
            </a:pPr>
            <a:r>
              <a:rPr lang="en-US" b="1" dirty="0" smtClean="0">
                <a:solidFill>
                  <a:srgbClr val="FF0000"/>
                </a:solidFill>
              </a:rPr>
              <a:t> </a:t>
            </a:r>
            <a:r>
              <a:rPr lang="en-US" b="1" dirty="0" err="1" smtClean="0">
                <a:solidFill>
                  <a:srgbClr val="FF0000"/>
                </a:solidFill>
              </a:rPr>
              <a:t>Drywood</a:t>
            </a:r>
            <a:r>
              <a:rPr lang="en-US" b="1" dirty="0" smtClean="0">
                <a:solidFill>
                  <a:srgbClr val="FF0000"/>
                </a:solidFill>
              </a:rPr>
              <a:t> termite</a:t>
            </a:r>
          </a:p>
        </p:txBody>
      </p:sp>
      <p:pic>
        <p:nvPicPr>
          <p:cNvPr id="16385" name="Picture 1" descr="drywood pronotum"/>
          <p:cNvPicPr>
            <a:picLocks noChangeAspect="1" noChangeArrowheads="1"/>
          </p:cNvPicPr>
          <p:nvPr/>
        </p:nvPicPr>
        <p:blipFill>
          <a:blip r:embed="rId2">
            <a:lum bright="-6000"/>
            <a:extLst>
              <a:ext uri="{28A0092B-C50C-407E-A947-70E740481C1C}">
                <a14:useLocalDpi xmlns:a14="http://schemas.microsoft.com/office/drawing/2010/main" val="0"/>
              </a:ext>
            </a:extLst>
          </a:blip>
          <a:srcRect r="3999"/>
          <a:stretch>
            <a:fillRect/>
          </a:stretch>
        </p:blipFill>
        <p:spPr bwMode="auto">
          <a:xfrm>
            <a:off x="1178076" y="2893785"/>
            <a:ext cx="3454400" cy="2612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922761" y="3664203"/>
            <a:ext cx="3501571" cy="1200329"/>
          </a:xfrm>
          <a:prstGeom prst="rect">
            <a:avLst/>
          </a:prstGeom>
          <a:noFill/>
          <a:ln>
            <a:solidFill>
              <a:schemeClr val="tx1"/>
            </a:solidFill>
          </a:ln>
        </p:spPr>
        <p:txBody>
          <a:bodyPr wrap="square" rtlCol="0">
            <a:spAutoFit/>
          </a:bodyPr>
          <a:lstStyle/>
          <a:p>
            <a:r>
              <a:rPr lang="en-US" b="1" dirty="0" smtClean="0"/>
              <a:t> The </a:t>
            </a:r>
            <a:r>
              <a:rPr lang="en-US" b="1" dirty="0" err="1" smtClean="0"/>
              <a:t>pronotum</a:t>
            </a:r>
            <a:r>
              <a:rPr lang="en-US" b="1" dirty="0" smtClean="0"/>
              <a:t> of the </a:t>
            </a:r>
            <a:r>
              <a:rPr lang="en-US" b="1" dirty="0" err="1" smtClean="0"/>
              <a:t>drywood</a:t>
            </a:r>
            <a:r>
              <a:rPr lang="en-US" b="1" dirty="0" smtClean="0"/>
              <a:t> </a:t>
            </a:r>
          </a:p>
          <a:p>
            <a:r>
              <a:rPr lang="en-US" b="1" dirty="0" smtClean="0"/>
              <a:t> termite swarmer is wider than its </a:t>
            </a:r>
          </a:p>
          <a:p>
            <a:r>
              <a:rPr lang="en-US" b="1" dirty="0" smtClean="0"/>
              <a:t> head.  Yes, it’s a </a:t>
            </a:r>
            <a:r>
              <a:rPr lang="en-US" b="1" dirty="0" err="1" smtClean="0"/>
              <a:t>drywood</a:t>
            </a:r>
            <a:r>
              <a:rPr lang="en-US" b="1" dirty="0" smtClean="0"/>
              <a:t> termite </a:t>
            </a:r>
          </a:p>
          <a:p>
            <a:r>
              <a:rPr lang="en-US" b="1" dirty="0" smtClean="0"/>
              <a:t> swarmer.</a:t>
            </a:r>
          </a:p>
        </p:txBody>
      </p:sp>
      <p:sp>
        <p:nvSpPr>
          <p:cNvPr id="5" name="Left-Right Arrow 4"/>
          <p:cNvSpPr/>
          <p:nvPr/>
        </p:nvSpPr>
        <p:spPr>
          <a:xfrm>
            <a:off x="2235200" y="4946540"/>
            <a:ext cx="1216152" cy="85489"/>
          </a:xfrm>
          <a:prstGeom prst="leftRightArrow">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Left-Right Arrow 6"/>
          <p:cNvSpPr/>
          <p:nvPr/>
        </p:nvSpPr>
        <p:spPr>
          <a:xfrm>
            <a:off x="2278743" y="4264368"/>
            <a:ext cx="1047447" cy="85489"/>
          </a:xfrm>
          <a:prstGeom prst="leftRightArrow">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65400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57456" y="886722"/>
            <a:ext cx="5078697" cy="3809022"/>
          </a:xfrm>
          <a:prstGeom prst="rect">
            <a:avLst/>
          </a:prstGeom>
        </p:spPr>
      </p:pic>
      <p:sp>
        <p:nvSpPr>
          <p:cNvPr id="5" name="TextBox 4"/>
          <p:cNvSpPr txBox="1"/>
          <p:nvPr/>
        </p:nvSpPr>
        <p:spPr>
          <a:xfrm>
            <a:off x="1857456" y="4695744"/>
            <a:ext cx="5078698" cy="1200329"/>
          </a:xfrm>
          <a:prstGeom prst="rect">
            <a:avLst/>
          </a:prstGeom>
          <a:noFill/>
          <a:ln>
            <a:solidFill>
              <a:schemeClr val="tx1"/>
            </a:solidFill>
          </a:ln>
        </p:spPr>
        <p:txBody>
          <a:bodyPr wrap="square" rtlCol="0">
            <a:spAutoFit/>
          </a:bodyPr>
          <a:lstStyle/>
          <a:p>
            <a:r>
              <a:rPr lang="en-US" b="1" dirty="0" smtClean="0"/>
              <a:t> </a:t>
            </a:r>
            <a:r>
              <a:rPr lang="en-US" b="1" dirty="0" err="1" smtClean="0"/>
              <a:t>Drywood</a:t>
            </a:r>
            <a:r>
              <a:rPr lang="en-US" b="1" dirty="0" smtClean="0"/>
              <a:t> termites are most often found in coastal </a:t>
            </a:r>
          </a:p>
          <a:p>
            <a:r>
              <a:rPr lang="en-US" b="1" dirty="0" smtClean="0"/>
              <a:t> states of the southern U.S.  They are much more </a:t>
            </a:r>
          </a:p>
          <a:p>
            <a:r>
              <a:rPr lang="en-US" b="1" dirty="0" smtClean="0"/>
              <a:t> common near the coast than the interior of these </a:t>
            </a:r>
          </a:p>
          <a:p>
            <a:r>
              <a:rPr lang="en-US" b="1" dirty="0" smtClean="0"/>
              <a:t> coastal states.</a:t>
            </a:r>
            <a:endParaRPr lang="en-US" b="1" dirty="0"/>
          </a:p>
        </p:txBody>
      </p:sp>
    </p:spTree>
    <p:extLst>
      <p:ext uri="{BB962C8B-B14F-4D97-AF65-F5344CB8AC3E}">
        <p14:creationId xmlns:p14="http://schemas.microsoft.com/office/powerpoint/2010/main" val="3670064394"/>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65538" name="Picture 2"/>
          <p:cNvPicPr>
            <a:picLocks noChangeAspect="1" noChangeArrowheads="1"/>
          </p:cNvPicPr>
          <p:nvPr/>
        </p:nvPicPr>
        <p:blipFill>
          <a:blip r:embed="rId2" cstate="print"/>
          <a:srcRect/>
          <a:stretch>
            <a:fillRect/>
          </a:stretch>
        </p:blipFill>
        <p:spPr bwMode="auto">
          <a:xfrm>
            <a:off x="4572000" y="1143000"/>
            <a:ext cx="4144698" cy="5334000"/>
          </a:xfrm>
          <a:prstGeom prst="rect">
            <a:avLst/>
          </a:prstGeom>
          <a:noFill/>
          <a:ln w="9525">
            <a:noFill/>
            <a:miter lim="800000"/>
            <a:headEnd/>
            <a:tailEnd/>
          </a:ln>
        </p:spPr>
      </p:pic>
      <p:pic>
        <p:nvPicPr>
          <p:cNvPr id="65539" name="Picture 3"/>
          <p:cNvPicPr>
            <a:picLocks noChangeAspect="1" noChangeArrowheads="1"/>
          </p:cNvPicPr>
          <p:nvPr/>
        </p:nvPicPr>
        <p:blipFill>
          <a:blip r:embed="rId3" cstate="print"/>
          <a:srcRect/>
          <a:stretch>
            <a:fillRect/>
          </a:stretch>
        </p:blipFill>
        <p:spPr bwMode="auto">
          <a:xfrm>
            <a:off x="589754" y="1143000"/>
            <a:ext cx="4008456" cy="5333999"/>
          </a:xfrm>
          <a:prstGeom prst="rect">
            <a:avLst/>
          </a:prstGeom>
          <a:noFill/>
          <a:ln w="9525">
            <a:noFill/>
            <a:miter lim="800000"/>
            <a:headEnd/>
            <a:tailEnd/>
          </a:ln>
        </p:spPr>
      </p:pic>
      <p:sp>
        <p:nvSpPr>
          <p:cNvPr id="6" name="Rectangle 5"/>
          <p:cNvSpPr/>
          <p:nvPr/>
        </p:nvSpPr>
        <p:spPr>
          <a:xfrm>
            <a:off x="4572000" y="990600"/>
            <a:ext cx="41910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610600" y="838200"/>
            <a:ext cx="228600" cy="6019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90600" y="6400800"/>
            <a:ext cx="76962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57200" y="4572000"/>
            <a:ext cx="2590800" cy="2057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276600" y="6019800"/>
            <a:ext cx="10668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016180"/>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23.  What is the caste member of this termite?</a:t>
            </a:r>
          </a:p>
          <a:p>
            <a:pPr marL="0" indent="0">
              <a:buNone/>
            </a:pPr>
            <a:endParaRPr lang="en-US" dirty="0"/>
          </a:p>
        </p:txBody>
      </p:sp>
      <p:sp>
        <p:nvSpPr>
          <p:cNvPr id="4" name="TextBox 3"/>
          <p:cNvSpPr txBox="1"/>
          <p:nvPr/>
        </p:nvSpPr>
        <p:spPr>
          <a:xfrm>
            <a:off x="1297082" y="1073526"/>
            <a:ext cx="6466114" cy="1569660"/>
          </a:xfrm>
          <a:prstGeom prst="rect">
            <a:avLst/>
          </a:prstGeom>
          <a:noFill/>
        </p:spPr>
        <p:txBody>
          <a:bodyPr wrap="square" rtlCol="0">
            <a:spAutoFit/>
          </a:bodyPr>
          <a:lstStyle/>
          <a:p>
            <a:pPr marL="342900" indent="-342900">
              <a:buAutoNum type="alphaUcPeriod"/>
            </a:pPr>
            <a:r>
              <a:rPr lang="en-US" dirty="0" smtClean="0"/>
              <a:t>Worker</a:t>
            </a:r>
          </a:p>
          <a:p>
            <a:endParaRPr lang="en-US" sz="800" dirty="0" smtClean="0"/>
          </a:p>
          <a:p>
            <a:pPr marL="342900" indent="-342900">
              <a:buAutoNum type="alphaUcPeriod"/>
            </a:pPr>
            <a:r>
              <a:rPr lang="en-US" dirty="0" smtClean="0"/>
              <a:t>Soldier</a:t>
            </a:r>
          </a:p>
          <a:p>
            <a:endParaRPr lang="en-US" sz="800" dirty="0" smtClean="0"/>
          </a:p>
          <a:p>
            <a:pPr marL="342900" indent="-342900">
              <a:buAutoNum type="alphaUcPeriod"/>
            </a:pPr>
            <a:r>
              <a:rPr lang="en-US" dirty="0" smtClean="0"/>
              <a:t>Primary reproductive</a:t>
            </a:r>
          </a:p>
          <a:p>
            <a:endParaRPr lang="en-US" sz="800" dirty="0" smtClean="0"/>
          </a:p>
          <a:p>
            <a:pPr marL="342900" indent="-342900">
              <a:buAutoNum type="alphaUcPeriod"/>
            </a:pPr>
            <a:r>
              <a:rPr lang="en-US" dirty="0" smtClean="0"/>
              <a:t>Supplementary reproductive</a:t>
            </a:r>
            <a:endParaRPr lang="en-US" dirty="0"/>
          </a:p>
        </p:txBody>
      </p:sp>
      <p:pic>
        <p:nvPicPr>
          <p:cNvPr id="5" name="Picture 4"/>
          <p:cNvPicPr>
            <a:picLocks noChangeAspect="1"/>
          </p:cNvPicPr>
          <p:nvPr/>
        </p:nvPicPr>
        <p:blipFill>
          <a:blip r:embed="rId2"/>
          <a:stretch>
            <a:fillRect/>
          </a:stretch>
        </p:blipFill>
        <p:spPr>
          <a:xfrm rot="5400000">
            <a:off x="1100667" y="3597020"/>
            <a:ext cx="3441700" cy="2146300"/>
          </a:xfrm>
          <a:prstGeom prst="rect">
            <a:avLst/>
          </a:prstGeom>
        </p:spPr>
      </p:pic>
    </p:spTree>
    <p:extLst>
      <p:ext uri="{BB962C8B-B14F-4D97-AF65-F5344CB8AC3E}">
        <p14:creationId xmlns:p14="http://schemas.microsoft.com/office/powerpoint/2010/main" val="3823830577"/>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23.  What is the caste member of this termite?</a:t>
            </a:r>
          </a:p>
          <a:p>
            <a:pPr marL="0" indent="0">
              <a:buNone/>
            </a:pPr>
            <a:endParaRPr lang="en-US" dirty="0"/>
          </a:p>
        </p:txBody>
      </p:sp>
      <p:sp>
        <p:nvSpPr>
          <p:cNvPr id="2" name="TextBox 1"/>
          <p:cNvSpPr txBox="1"/>
          <p:nvPr/>
        </p:nvSpPr>
        <p:spPr>
          <a:xfrm>
            <a:off x="4644571" y="1441028"/>
            <a:ext cx="3628572" cy="646331"/>
          </a:xfrm>
          <a:prstGeom prst="rect">
            <a:avLst/>
          </a:prstGeom>
          <a:noFill/>
          <a:ln>
            <a:solidFill>
              <a:srgbClr val="000000"/>
            </a:solidFill>
          </a:ln>
        </p:spPr>
        <p:txBody>
          <a:bodyPr wrap="square" rtlCol="0">
            <a:spAutoFit/>
          </a:bodyPr>
          <a:lstStyle/>
          <a:p>
            <a:r>
              <a:rPr lang="en-US" b="1" dirty="0" smtClean="0"/>
              <a:t>If it has wings, it is called a primary reproductive, swarmer or </a:t>
            </a:r>
            <a:r>
              <a:rPr lang="en-US" b="1" dirty="0" err="1" smtClean="0"/>
              <a:t>alate</a:t>
            </a:r>
            <a:r>
              <a:rPr lang="en-US" b="1" dirty="0" smtClean="0"/>
              <a:t>.  </a:t>
            </a:r>
          </a:p>
        </p:txBody>
      </p:sp>
      <p:sp>
        <p:nvSpPr>
          <p:cNvPr id="7" name="TextBox 6"/>
          <p:cNvSpPr txBox="1"/>
          <p:nvPr/>
        </p:nvSpPr>
        <p:spPr>
          <a:xfrm>
            <a:off x="4644571" y="2320020"/>
            <a:ext cx="3628572" cy="646331"/>
          </a:xfrm>
          <a:prstGeom prst="rect">
            <a:avLst/>
          </a:prstGeom>
          <a:noFill/>
          <a:ln>
            <a:solidFill>
              <a:srgbClr val="000000"/>
            </a:solidFill>
          </a:ln>
        </p:spPr>
        <p:txBody>
          <a:bodyPr wrap="square" rtlCol="0">
            <a:spAutoFit/>
          </a:bodyPr>
          <a:lstStyle/>
          <a:p>
            <a:r>
              <a:rPr lang="en-US" b="1" dirty="0"/>
              <a:t>If it has lost its wings after flight, it is called a de-</a:t>
            </a:r>
            <a:r>
              <a:rPr lang="en-US" b="1" dirty="0" err="1"/>
              <a:t>alate</a:t>
            </a:r>
            <a:r>
              <a:rPr lang="en-US" b="1" dirty="0"/>
              <a:t>.</a:t>
            </a:r>
          </a:p>
        </p:txBody>
      </p:sp>
      <p:sp>
        <p:nvSpPr>
          <p:cNvPr id="8" name="TextBox 7"/>
          <p:cNvSpPr txBox="1"/>
          <p:nvPr/>
        </p:nvSpPr>
        <p:spPr>
          <a:xfrm>
            <a:off x="1297082" y="1073526"/>
            <a:ext cx="6466114" cy="1569660"/>
          </a:xfrm>
          <a:prstGeom prst="rect">
            <a:avLst/>
          </a:prstGeom>
          <a:noFill/>
        </p:spPr>
        <p:txBody>
          <a:bodyPr wrap="square" rtlCol="0">
            <a:spAutoFit/>
          </a:bodyPr>
          <a:lstStyle/>
          <a:p>
            <a:pPr marL="342900" indent="-342900">
              <a:buAutoNum type="alphaUcPeriod"/>
            </a:pPr>
            <a:r>
              <a:rPr lang="en-US" dirty="0" smtClean="0"/>
              <a:t>Worker</a:t>
            </a:r>
          </a:p>
          <a:p>
            <a:endParaRPr lang="en-US" sz="800" dirty="0" smtClean="0"/>
          </a:p>
          <a:p>
            <a:pPr marL="342900" indent="-342900">
              <a:buAutoNum type="alphaUcPeriod"/>
            </a:pPr>
            <a:r>
              <a:rPr lang="en-US" dirty="0" smtClean="0"/>
              <a:t>Soldier</a:t>
            </a:r>
          </a:p>
          <a:p>
            <a:endParaRPr lang="en-US" sz="800" b="1" dirty="0" smtClean="0">
              <a:solidFill>
                <a:srgbClr val="FF0000"/>
              </a:solidFill>
            </a:endParaRPr>
          </a:p>
          <a:p>
            <a:pPr marL="342900" indent="-342900">
              <a:buAutoNum type="alphaUcPeriod"/>
            </a:pPr>
            <a:r>
              <a:rPr lang="en-US" b="1" dirty="0" smtClean="0">
                <a:solidFill>
                  <a:srgbClr val="FF0000"/>
                </a:solidFill>
              </a:rPr>
              <a:t>Primary reproductive</a:t>
            </a:r>
          </a:p>
          <a:p>
            <a:endParaRPr lang="en-US" sz="800" dirty="0" smtClean="0"/>
          </a:p>
          <a:p>
            <a:pPr marL="342900" indent="-342900">
              <a:buAutoNum type="alphaUcPeriod"/>
            </a:pPr>
            <a:r>
              <a:rPr lang="en-US" dirty="0" smtClean="0"/>
              <a:t>Supplementary reproductive</a:t>
            </a:r>
            <a:endParaRPr lang="en-US" dirty="0"/>
          </a:p>
        </p:txBody>
      </p:sp>
      <p:pic>
        <p:nvPicPr>
          <p:cNvPr id="9" name="Picture 8"/>
          <p:cNvPicPr>
            <a:picLocks noChangeAspect="1"/>
          </p:cNvPicPr>
          <p:nvPr/>
        </p:nvPicPr>
        <p:blipFill>
          <a:blip r:embed="rId2"/>
          <a:stretch>
            <a:fillRect/>
          </a:stretch>
        </p:blipFill>
        <p:spPr>
          <a:xfrm rot="5400000">
            <a:off x="1100667" y="3597020"/>
            <a:ext cx="3441700" cy="2146300"/>
          </a:xfrm>
          <a:prstGeom prst="rect">
            <a:avLst/>
          </a:prstGeom>
        </p:spPr>
      </p:pic>
      <p:pic>
        <p:nvPicPr>
          <p:cNvPr id="10" name="Picture 9"/>
          <p:cNvPicPr>
            <a:picLocks noChangeAspect="1"/>
          </p:cNvPicPr>
          <p:nvPr/>
        </p:nvPicPr>
        <p:blipFill>
          <a:blip r:embed="rId3"/>
          <a:stretch>
            <a:fillRect/>
          </a:stretch>
        </p:blipFill>
        <p:spPr>
          <a:xfrm>
            <a:off x="4126599" y="3305393"/>
            <a:ext cx="4626632" cy="3085627"/>
          </a:xfrm>
          <a:prstGeom prst="rect">
            <a:avLst/>
          </a:prstGeom>
        </p:spPr>
      </p:pic>
    </p:spTree>
    <p:extLst>
      <p:ext uri="{BB962C8B-B14F-4D97-AF65-F5344CB8AC3E}">
        <p14:creationId xmlns:p14="http://schemas.microsoft.com/office/powerpoint/2010/main" val="23127210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24.  What caste member of termite is this?</a:t>
            </a:r>
          </a:p>
          <a:p>
            <a:pPr marL="0" indent="0">
              <a:buNone/>
            </a:pPr>
            <a:endParaRPr lang="en-US" dirty="0"/>
          </a:p>
        </p:txBody>
      </p:sp>
      <p:sp>
        <p:nvSpPr>
          <p:cNvPr id="4" name="TextBox 3"/>
          <p:cNvSpPr txBox="1"/>
          <p:nvPr/>
        </p:nvSpPr>
        <p:spPr>
          <a:xfrm>
            <a:off x="1074057" y="1197428"/>
            <a:ext cx="6466114" cy="1569660"/>
          </a:xfrm>
          <a:prstGeom prst="rect">
            <a:avLst/>
          </a:prstGeom>
          <a:noFill/>
        </p:spPr>
        <p:txBody>
          <a:bodyPr wrap="square" rtlCol="0">
            <a:spAutoFit/>
          </a:bodyPr>
          <a:lstStyle/>
          <a:p>
            <a:pPr marL="342900" indent="-342900">
              <a:buAutoNum type="alphaUcPeriod"/>
            </a:pPr>
            <a:r>
              <a:rPr lang="en-US" dirty="0" smtClean="0"/>
              <a:t>Worker</a:t>
            </a:r>
          </a:p>
          <a:p>
            <a:endParaRPr lang="en-US" sz="800" dirty="0" smtClean="0"/>
          </a:p>
          <a:p>
            <a:pPr marL="342900" indent="-342900">
              <a:buAutoNum type="alphaUcPeriod"/>
            </a:pPr>
            <a:r>
              <a:rPr lang="en-US" dirty="0" smtClean="0"/>
              <a:t>Soldier</a:t>
            </a:r>
          </a:p>
          <a:p>
            <a:endParaRPr lang="en-US" sz="800" dirty="0" smtClean="0"/>
          </a:p>
          <a:p>
            <a:pPr marL="342900" indent="-342900">
              <a:buAutoNum type="alphaUcPeriod"/>
            </a:pPr>
            <a:r>
              <a:rPr lang="en-US" dirty="0" smtClean="0"/>
              <a:t>Primary reproductive</a:t>
            </a:r>
          </a:p>
          <a:p>
            <a:endParaRPr lang="en-US" sz="800" dirty="0" smtClean="0"/>
          </a:p>
          <a:p>
            <a:pPr marL="342900" indent="-342900">
              <a:buAutoNum type="alphaUcPeriod"/>
            </a:pPr>
            <a:r>
              <a:rPr lang="en-US" dirty="0" smtClean="0"/>
              <a:t>Supplementary reproductive</a:t>
            </a:r>
            <a:endParaRPr lang="en-US" dirty="0"/>
          </a:p>
        </p:txBody>
      </p:sp>
      <p:pic>
        <p:nvPicPr>
          <p:cNvPr id="2" name="Picture 1"/>
          <p:cNvPicPr>
            <a:picLocks noChangeAspect="1"/>
          </p:cNvPicPr>
          <p:nvPr/>
        </p:nvPicPr>
        <p:blipFill>
          <a:blip r:embed="rId3"/>
          <a:stretch>
            <a:fillRect/>
          </a:stretch>
        </p:blipFill>
        <p:spPr>
          <a:xfrm>
            <a:off x="356278" y="3056273"/>
            <a:ext cx="4071257" cy="2754884"/>
          </a:xfrm>
          <a:prstGeom prst="rect">
            <a:avLst/>
          </a:prstGeom>
        </p:spPr>
      </p:pic>
      <p:sp>
        <p:nvSpPr>
          <p:cNvPr id="5" name="TextBox 4"/>
          <p:cNvSpPr txBox="1"/>
          <p:nvPr/>
        </p:nvSpPr>
        <p:spPr>
          <a:xfrm>
            <a:off x="3030448" y="3056273"/>
            <a:ext cx="1397087" cy="369332"/>
          </a:xfrm>
          <a:prstGeom prst="rect">
            <a:avLst/>
          </a:prstGeom>
          <a:solidFill>
            <a:srgbClr val="FFFFFF"/>
          </a:solidFill>
          <a:ln>
            <a:solidFill>
              <a:srgbClr val="FFFFFF"/>
            </a:solidFill>
          </a:ln>
        </p:spPr>
        <p:txBody>
          <a:bodyPr wrap="square" rtlCol="0">
            <a:spAutoFit/>
          </a:bodyPr>
          <a:lstStyle/>
          <a:p>
            <a:endParaRPr lang="en-US" dirty="0"/>
          </a:p>
        </p:txBody>
      </p:sp>
      <p:sp>
        <p:nvSpPr>
          <p:cNvPr id="6" name="TextBox 5"/>
          <p:cNvSpPr txBox="1"/>
          <p:nvPr/>
        </p:nvSpPr>
        <p:spPr>
          <a:xfrm>
            <a:off x="308074" y="2986523"/>
            <a:ext cx="402384" cy="2862323"/>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2281329586"/>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24.  What caste member of termite is this?</a:t>
            </a:r>
          </a:p>
          <a:p>
            <a:pPr marL="0" indent="0">
              <a:buNone/>
            </a:pPr>
            <a:endParaRPr lang="en-US" dirty="0"/>
          </a:p>
        </p:txBody>
      </p:sp>
      <p:sp>
        <p:nvSpPr>
          <p:cNvPr id="4" name="TextBox 3"/>
          <p:cNvSpPr txBox="1"/>
          <p:nvPr/>
        </p:nvSpPr>
        <p:spPr>
          <a:xfrm>
            <a:off x="1074057" y="1197428"/>
            <a:ext cx="6466114" cy="1569660"/>
          </a:xfrm>
          <a:prstGeom prst="rect">
            <a:avLst/>
          </a:prstGeom>
          <a:noFill/>
        </p:spPr>
        <p:txBody>
          <a:bodyPr wrap="square" rtlCol="0">
            <a:spAutoFit/>
          </a:bodyPr>
          <a:lstStyle/>
          <a:p>
            <a:pPr marL="342900" indent="-342900">
              <a:buAutoNum type="alphaUcPeriod"/>
            </a:pPr>
            <a:r>
              <a:rPr lang="en-US" dirty="0" smtClean="0"/>
              <a:t>Worker</a:t>
            </a:r>
          </a:p>
          <a:p>
            <a:endParaRPr lang="en-US" sz="800" dirty="0" smtClean="0"/>
          </a:p>
          <a:p>
            <a:pPr marL="342900" indent="-342900">
              <a:buAutoNum type="alphaUcPeriod"/>
            </a:pPr>
            <a:r>
              <a:rPr lang="en-US" dirty="0" smtClean="0"/>
              <a:t>Soldier</a:t>
            </a:r>
          </a:p>
          <a:p>
            <a:endParaRPr lang="en-US" sz="800" dirty="0" smtClean="0"/>
          </a:p>
          <a:p>
            <a:pPr marL="342900" indent="-342900">
              <a:buAutoNum type="alphaUcPeriod"/>
            </a:pPr>
            <a:r>
              <a:rPr lang="en-US" dirty="0" smtClean="0"/>
              <a:t>Primary reproductive</a:t>
            </a:r>
          </a:p>
          <a:p>
            <a:endParaRPr lang="en-US" sz="800" dirty="0" smtClean="0"/>
          </a:p>
          <a:p>
            <a:pPr marL="342900" indent="-342900">
              <a:buAutoNum type="alphaUcPeriod"/>
            </a:pPr>
            <a:r>
              <a:rPr lang="en-US" b="1" dirty="0" smtClean="0">
                <a:solidFill>
                  <a:srgbClr val="FF0000"/>
                </a:solidFill>
              </a:rPr>
              <a:t> Supplementary reproductive</a:t>
            </a:r>
            <a:endParaRPr lang="en-US" b="1" dirty="0">
              <a:solidFill>
                <a:srgbClr val="FF0000"/>
              </a:solidFill>
            </a:endParaRPr>
          </a:p>
        </p:txBody>
      </p:sp>
      <p:pic>
        <p:nvPicPr>
          <p:cNvPr id="2" name="Picture 1"/>
          <p:cNvPicPr>
            <a:picLocks noChangeAspect="1"/>
          </p:cNvPicPr>
          <p:nvPr/>
        </p:nvPicPr>
        <p:blipFill>
          <a:blip r:embed="rId2"/>
          <a:stretch>
            <a:fillRect/>
          </a:stretch>
        </p:blipFill>
        <p:spPr>
          <a:xfrm>
            <a:off x="344030" y="3007188"/>
            <a:ext cx="4071257" cy="2754884"/>
          </a:xfrm>
          <a:prstGeom prst="rect">
            <a:avLst/>
          </a:prstGeom>
        </p:spPr>
      </p:pic>
      <p:sp>
        <p:nvSpPr>
          <p:cNvPr id="5" name="TextBox 4"/>
          <p:cNvSpPr txBox="1"/>
          <p:nvPr/>
        </p:nvSpPr>
        <p:spPr>
          <a:xfrm>
            <a:off x="3069773" y="2933542"/>
            <a:ext cx="1458684" cy="369332"/>
          </a:xfrm>
          <a:prstGeom prst="rect">
            <a:avLst/>
          </a:prstGeom>
          <a:solidFill>
            <a:srgbClr val="FFFFFF"/>
          </a:solidFill>
          <a:ln>
            <a:solidFill>
              <a:srgbClr val="FFFFFF"/>
            </a:solidFill>
          </a:ln>
        </p:spPr>
        <p:txBody>
          <a:bodyPr wrap="square" rtlCol="0">
            <a:spAutoFit/>
          </a:bodyPr>
          <a:lstStyle/>
          <a:p>
            <a:endParaRPr lang="en-US" dirty="0"/>
          </a:p>
        </p:txBody>
      </p:sp>
      <p:sp>
        <p:nvSpPr>
          <p:cNvPr id="7" name="TextBox 6"/>
          <p:cNvSpPr txBox="1"/>
          <p:nvPr/>
        </p:nvSpPr>
        <p:spPr>
          <a:xfrm>
            <a:off x="4762625" y="1060673"/>
            <a:ext cx="4058368" cy="5663090"/>
          </a:xfrm>
          <a:prstGeom prst="rect">
            <a:avLst/>
          </a:prstGeom>
          <a:noFill/>
          <a:ln>
            <a:solidFill>
              <a:srgbClr val="000000"/>
            </a:solidFill>
          </a:ln>
        </p:spPr>
        <p:txBody>
          <a:bodyPr wrap="square" rtlCol="0">
            <a:spAutoFit/>
          </a:bodyPr>
          <a:lstStyle/>
          <a:p>
            <a:r>
              <a:rPr lang="en-US" b="1" dirty="0" smtClean="0"/>
              <a:t> Supplementary </a:t>
            </a:r>
            <a:r>
              <a:rPr lang="en-US" b="1" dirty="0" err="1" smtClean="0"/>
              <a:t>reproductives</a:t>
            </a:r>
            <a:r>
              <a:rPr lang="en-US" b="1" dirty="0" smtClean="0"/>
              <a:t> (both </a:t>
            </a:r>
          </a:p>
          <a:p>
            <a:r>
              <a:rPr lang="en-US" b="1" dirty="0" smtClean="0"/>
              <a:t> secondary and tertiary) are longer than </a:t>
            </a:r>
          </a:p>
          <a:p>
            <a:r>
              <a:rPr lang="en-US" b="1" dirty="0" smtClean="0"/>
              <a:t> the worker caste.</a:t>
            </a:r>
          </a:p>
          <a:p>
            <a:endParaRPr lang="en-US" sz="1000" b="1" dirty="0" smtClean="0"/>
          </a:p>
          <a:p>
            <a:r>
              <a:rPr lang="en-US" b="1" dirty="0" smtClean="0"/>
              <a:t> Secondary </a:t>
            </a:r>
            <a:r>
              <a:rPr lang="en-US" b="1" dirty="0" err="1" smtClean="0"/>
              <a:t>reproductives</a:t>
            </a:r>
            <a:r>
              <a:rPr lang="en-US" b="1" dirty="0" smtClean="0"/>
              <a:t> develop from </a:t>
            </a:r>
          </a:p>
          <a:p>
            <a:r>
              <a:rPr lang="en-US" b="1" dirty="0" smtClean="0"/>
              <a:t> nymphs and have functional eyes and </a:t>
            </a:r>
          </a:p>
          <a:p>
            <a:r>
              <a:rPr lang="en-US" b="1" dirty="0" smtClean="0"/>
              <a:t> wing bugs, but lack functional wings.  </a:t>
            </a:r>
          </a:p>
          <a:p>
            <a:r>
              <a:rPr lang="en-US" b="1" dirty="0" smtClean="0"/>
              <a:t> When the queen dies, the secondary </a:t>
            </a:r>
          </a:p>
          <a:p>
            <a:r>
              <a:rPr lang="en-US" b="1" dirty="0" smtClean="0"/>
              <a:t> </a:t>
            </a:r>
            <a:r>
              <a:rPr lang="en-US" b="1" dirty="0" err="1" smtClean="0"/>
              <a:t>reproductives</a:t>
            </a:r>
            <a:r>
              <a:rPr lang="en-US" b="1" dirty="0" smtClean="0"/>
              <a:t> take over egg laying of </a:t>
            </a:r>
          </a:p>
          <a:p>
            <a:r>
              <a:rPr lang="en-US" b="1" dirty="0" smtClean="0"/>
              <a:t> the termite colony in the soil.</a:t>
            </a:r>
          </a:p>
          <a:p>
            <a:endParaRPr lang="en-US" sz="1000" b="1" dirty="0" smtClean="0"/>
          </a:p>
          <a:p>
            <a:r>
              <a:rPr lang="en-US" b="1" dirty="0"/>
              <a:t> </a:t>
            </a:r>
            <a:r>
              <a:rPr lang="en-US" b="1" dirty="0" smtClean="0"/>
              <a:t>Tertiary </a:t>
            </a:r>
            <a:r>
              <a:rPr lang="en-US" b="1" dirty="0" err="1" smtClean="0"/>
              <a:t>reproductives</a:t>
            </a:r>
            <a:r>
              <a:rPr lang="en-US" b="1" dirty="0" smtClean="0"/>
              <a:t> develop from </a:t>
            </a:r>
          </a:p>
          <a:p>
            <a:r>
              <a:rPr lang="en-US" b="1" dirty="0" smtClean="0"/>
              <a:t> workers and lack eyes and wing buds.  </a:t>
            </a:r>
          </a:p>
          <a:p>
            <a:r>
              <a:rPr lang="en-US" b="1" dirty="0" smtClean="0"/>
              <a:t> They develop when workers are </a:t>
            </a:r>
          </a:p>
          <a:p>
            <a:r>
              <a:rPr lang="en-US" b="1" dirty="0" smtClean="0"/>
              <a:t> isolated from the queen and are no </a:t>
            </a:r>
          </a:p>
          <a:p>
            <a:r>
              <a:rPr lang="en-US" b="1" dirty="0" smtClean="0"/>
              <a:t> longer influenced by the queen’s </a:t>
            </a:r>
          </a:p>
          <a:p>
            <a:r>
              <a:rPr lang="en-US" b="1" dirty="0" smtClean="0"/>
              <a:t> pheromones, such as when they are in </a:t>
            </a:r>
          </a:p>
          <a:p>
            <a:r>
              <a:rPr lang="en-US" b="1" dirty="0" smtClean="0"/>
              <a:t> moist wood above ground and no </a:t>
            </a:r>
          </a:p>
          <a:p>
            <a:r>
              <a:rPr lang="en-US" b="1" dirty="0" smtClean="0"/>
              <a:t> longer need to return to the soil.  They </a:t>
            </a:r>
          </a:p>
          <a:p>
            <a:r>
              <a:rPr lang="en-US" b="1" dirty="0"/>
              <a:t> </a:t>
            </a:r>
            <a:r>
              <a:rPr lang="en-US" b="1" dirty="0" smtClean="0"/>
              <a:t>can reproduce and form an above </a:t>
            </a:r>
          </a:p>
          <a:p>
            <a:r>
              <a:rPr lang="en-US" b="1" dirty="0" smtClean="0"/>
              <a:t> ground satellite colony. </a:t>
            </a:r>
          </a:p>
        </p:txBody>
      </p:sp>
      <p:sp>
        <p:nvSpPr>
          <p:cNvPr id="6" name="TextBox 5"/>
          <p:cNvSpPr txBox="1"/>
          <p:nvPr/>
        </p:nvSpPr>
        <p:spPr>
          <a:xfrm>
            <a:off x="344030" y="2873350"/>
            <a:ext cx="364660" cy="3139321"/>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33375350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xEl>
                                              <p:pRg st="13" end="1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
                                            <p:txEl>
                                              <p:pRg st="14" end="1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
                                            <p:txEl>
                                              <p:pRg st="15" end="1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
                                            <p:txEl>
                                              <p:pRg st="16" end="16"/>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
                                            <p:txEl>
                                              <p:pRg st="17" end="17"/>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
                                            <p:txEl>
                                              <p:pRg st="18" end="18"/>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
                                            <p:txEl>
                                              <p:pRg st="19" end="19"/>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
                                            <p:txEl>
                                              <p:pRg st="20" end="2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25.  What caste member of termite are these?</a:t>
            </a:r>
          </a:p>
          <a:p>
            <a:pPr marL="0" indent="0">
              <a:buNone/>
            </a:pPr>
            <a:endParaRPr lang="en-US" dirty="0"/>
          </a:p>
        </p:txBody>
      </p:sp>
      <p:sp>
        <p:nvSpPr>
          <p:cNvPr id="4" name="TextBox 3"/>
          <p:cNvSpPr txBox="1"/>
          <p:nvPr/>
        </p:nvSpPr>
        <p:spPr>
          <a:xfrm>
            <a:off x="1074057" y="1197428"/>
            <a:ext cx="6466114" cy="1569660"/>
          </a:xfrm>
          <a:prstGeom prst="rect">
            <a:avLst/>
          </a:prstGeom>
          <a:noFill/>
        </p:spPr>
        <p:txBody>
          <a:bodyPr wrap="square" rtlCol="0">
            <a:spAutoFit/>
          </a:bodyPr>
          <a:lstStyle/>
          <a:p>
            <a:pPr marL="342900" indent="-342900">
              <a:buAutoNum type="alphaUcPeriod"/>
            </a:pPr>
            <a:r>
              <a:rPr lang="en-US" dirty="0" smtClean="0"/>
              <a:t>Worker</a:t>
            </a:r>
          </a:p>
          <a:p>
            <a:endParaRPr lang="en-US" sz="800" dirty="0" smtClean="0"/>
          </a:p>
          <a:p>
            <a:pPr marL="342900" indent="-342900">
              <a:buAutoNum type="alphaUcPeriod"/>
            </a:pPr>
            <a:r>
              <a:rPr lang="en-US" dirty="0" smtClean="0"/>
              <a:t>Soldier</a:t>
            </a:r>
          </a:p>
          <a:p>
            <a:endParaRPr lang="en-US" sz="800" dirty="0" smtClean="0"/>
          </a:p>
          <a:p>
            <a:pPr marL="342900" indent="-342900">
              <a:buAutoNum type="alphaUcPeriod"/>
            </a:pPr>
            <a:r>
              <a:rPr lang="en-US" dirty="0" smtClean="0"/>
              <a:t>Primary reproductive</a:t>
            </a:r>
          </a:p>
          <a:p>
            <a:endParaRPr lang="en-US" sz="800" dirty="0" smtClean="0"/>
          </a:p>
          <a:p>
            <a:pPr marL="342900" indent="-342900">
              <a:buAutoNum type="alphaUcPeriod"/>
            </a:pPr>
            <a:r>
              <a:rPr lang="en-US" dirty="0" smtClean="0"/>
              <a:t>Supplementary reproductive</a:t>
            </a:r>
            <a:endParaRPr lang="en-US" dirty="0"/>
          </a:p>
        </p:txBody>
      </p:sp>
      <p:sp>
        <p:nvSpPr>
          <p:cNvPr id="5" name="TextBox 4"/>
          <p:cNvSpPr txBox="1"/>
          <p:nvPr/>
        </p:nvSpPr>
        <p:spPr>
          <a:xfrm>
            <a:off x="4289795" y="5522686"/>
            <a:ext cx="1756229" cy="461665"/>
          </a:xfrm>
          <a:prstGeom prst="rect">
            <a:avLst/>
          </a:prstGeom>
          <a:solidFill>
            <a:srgbClr val="FFFFFF"/>
          </a:solidFill>
          <a:ln>
            <a:solidFill>
              <a:srgbClr val="FFFFFF"/>
            </a:solidFill>
          </a:ln>
        </p:spPr>
        <p:txBody>
          <a:bodyPr wrap="square" rtlCol="0">
            <a:spAutoFit/>
          </a:bodyPr>
          <a:lstStyle/>
          <a:p>
            <a:endParaRPr lang="en-US" sz="2400" dirty="0"/>
          </a:p>
        </p:txBody>
      </p:sp>
      <p:pic>
        <p:nvPicPr>
          <p:cNvPr id="6" name="Picture 2" descr="http://bugguide.net/images/raw/YRIQORKQORXQTR7QK080OQRQ1RFKJQLQYRE0JR0QS0SQOR0QDRXQJRQQNRJKVRRQJQM0Z0M0YQI0.jpg"/>
          <p:cNvPicPr>
            <a:picLocks noChangeAspect="1" noChangeArrowheads="1"/>
          </p:cNvPicPr>
          <p:nvPr/>
        </p:nvPicPr>
        <p:blipFill>
          <a:blip r:embed="rId2" cstate="print"/>
          <a:srcRect/>
          <a:stretch>
            <a:fillRect/>
          </a:stretch>
        </p:blipFill>
        <p:spPr bwMode="auto">
          <a:xfrm>
            <a:off x="1186277" y="3140130"/>
            <a:ext cx="3376674" cy="3086101"/>
          </a:xfrm>
          <a:prstGeom prst="rect">
            <a:avLst/>
          </a:prstGeom>
          <a:noFill/>
        </p:spPr>
      </p:pic>
    </p:spTree>
    <p:extLst>
      <p:ext uri="{BB962C8B-B14F-4D97-AF65-F5344CB8AC3E}">
        <p14:creationId xmlns:p14="http://schemas.microsoft.com/office/powerpoint/2010/main" val="634006959"/>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25.  What caste member of termite are these?</a:t>
            </a:r>
          </a:p>
          <a:p>
            <a:pPr marL="0" indent="0">
              <a:buNone/>
            </a:pPr>
            <a:endParaRPr lang="en-US" dirty="0"/>
          </a:p>
        </p:txBody>
      </p:sp>
      <p:sp>
        <p:nvSpPr>
          <p:cNvPr id="4" name="TextBox 3"/>
          <p:cNvSpPr txBox="1"/>
          <p:nvPr/>
        </p:nvSpPr>
        <p:spPr>
          <a:xfrm>
            <a:off x="1074057" y="1197428"/>
            <a:ext cx="6466114" cy="1569660"/>
          </a:xfrm>
          <a:prstGeom prst="rect">
            <a:avLst/>
          </a:prstGeom>
          <a:noFill/>
        </p:spPr>
        <p:txBody>
          <a:bodyPr wrap="square" rtlCol="0">
            <a:spAutoFit/>
          </a:bodyPr>
          <a:lstStyle/>
          <a:p>
            <a:pPr marL="342900" indent="-342900">
              <a:buAutoNum type="alphaUcPeriod"/>
            </a:pPr>
            <a:r>
              <a:rPr lang="en-US" dirty="0" smtClean="0"/>
              <a:t>Worker</a:t>
            </a:r>
          </a:p>
          <a:p>
            <a:endParaRPr lang="en-US" sz="800" dirty="0" smtClean="0"/>
          </a:p>
          <a:p>
            <a:pPr marL="342900" indent="-342900">
              <a:buAutoNum type="alphaUcPeriod"/>
            </a:pPr>
            <a:r>
              <a:rPr lang="en-US" b="1" dirty="0" smtClean="0">
                <a:solidFill>
                  <a:srgbClr val="FF0000"/>
                </a:solidFill>
              </a:rPr>
              <a:t>Soldier</a:t>
            </a:r>
          </a:p>
          <a:p>
            <a:endParaRPr lang="en-US" sz="800" dirty="0" smtClean="0"/>
          </a:p>
          <a:p>
            <a:pPr marL="342900" indent="-342900">
              <a:buAutoNum type="alphaUcPeriod"/>
            </a:pPr>
            <a:r>
              <a:rPr lang="en-US" dirty="0" smtClean="0"/>
              <a:t>Primary reproductive</a:t>
            </a:r>
          </a:p>
          <a:p>
            <a:endParaRPr lang="en-US" sz="800" dirty="0" smtClean="0"/>
          </a:p>
          <a:p>
            <a:pPr marL="342900" indent="-342900">
              <a:buAutoNum type="alphaUcPeriod"/>
            </a:pPr>
            <a:r>
              <a:rPr lang="en-US" dirty="0" smtClean="0"/>
              <a:t>Supplementary reproductive</a:t>
            </a:r>
            <a:endParaRPr lang="en-US" dirty="0"/>
          </a:p>
        </p:txBody>
      </p:sp>
      <p:sp>
        <p:nvSpPr>
          <p:cNvPr id="5" name="TextBox 4"/>
          <p:cNvSpPr txBox="1"/>
          <p:nvPr/>
        </p:nvSpPr>
        <p:spPr>
          <a:xfrm>
            <a:off x="4289795" y="5522686"/>
            <a:ext cx="1756229" cy="461665"/>
          </a:xfrm>
          <a:prstGeom prst="rect">
            <a:avLst/>
          </a:prstGeom>
          <a:solidFill>
            <a:srgbClr val="FFFFFF"/>
          </a:solidFill>
          <a:ln>
            <a:solidFill>
              <a:srgbClr val="FFFFFF"/>
            </a:solidFill>
          </a:ln>
        </p:spPr>
        <p:txBody>
          <a:bodyPr wrap="square" rtlCol="0">
            <a:spAutoFit/>
          </a:bodyPr>
          <a:lstStyle/>
          <a:p>
            <a:endParaRPr lang="en-US" sz="2400" dirty="0"/>
          </a:p>
        </p:txBody>
      </p:sp>
      <p:pic>
        <p:nvPicPr>
          <p:cNvPr id="6" name="Picture 2" descr="http://bugguide.net/images/raw/YRIQORKQORXQTR7QK080OQRQ1RFKJQLQYRE0JR0QS0SQOR0QDRXQJRQQNRJKVRRQJQM0Z0M0YQI0.jpg"/>
          <p:cNvPicPr>
            <a:picLocks noChangeAspect="1" noChangeArrowheads="1"/>
          </p:cNvPicPr>
          <p:nvPr/>
        </p:nvPicPr>
        <p:blipFill>
          <a:blip r:embed="rId2" cstate="print"/>
          <a:srcRect/>
          <a:stretch>
            <a:fillRect/>
          </a:stretch>
        </p:blipFill>
        <p:spPr bwMode="auto">
          <a:xfrm>
            <a:off x="1186277" y="3140130"/>
            <a:ext cx="3376674" cy="3086101"/>
          </a:xfrm>
          <a:prstGeom prst="rect">
            <a:avLst/>
          </a:prstGeom>
          <a:noFill/>
        </p:spPr>
      </p:pic>
      <p:sp>
        <p:nvSpPr>
          <p:cNvPr id="7" name="TextBox 6"/>
          <p:cNvSpPr txBox="1"/>
          <p:nvPr/>
        </p:nvSpPr>
        <p:spPr>
          <a:xfrm>
            <a:off x="5348562" y="3556207"/>
            <a:ext cx="2592218" cy="2308324"/>
          </a:xfrm>
          <a:prstGeom prst="rect">
            <a:avLst/>
          </a:prstGeom>
          <a:noFill/>
          <a:ln>
            <a:solidFill>
              <a:srgbClr val="000000"/>
            </a:solidFill>
          </a:ln>
        </p:spPr>
        <p:txBody>
          <a:bodyPr wrap="square" rtlCol="0">
            <a:spAutoFit/>
          </a:bodyPr>
          <a:lstStyle/>
          <a:p>
            <a:r>
              <a:rPr lang="en-US" b="1" dirty="0" smtClean="0"/>
              <a:t> Soldier termites defend </a:t>
            </a:r>
          </a:p>
          <a:p>
            <a:r>
              <a:rPr lang="en-US" b="1" dirty="0" smtClean="0"/>
              <a:t> the termite colony </a:t>
            </a:r>
          </a:p>
          <a:p>
            <a:r>
              <a:rPr lang="en-US" b="1" dirty="0" smtClean="0"/>
              <a:t> against their enemies, </a:t>
            </a:r>
          </a:p>
          <a:p>
            <a:r>
              <a:rPr lang="en-US" b="1" dirty="0" smtClean="0"/>
              <a:t> mainly ants.  Their long </a:t>
            </a:r>
          </a:p>
          <a:p>
            <a:r>
              <a:rPr lang="en-US" b="1" dirty="0" smtClean="0"/>
              <a:t> mandibles are for </a:t>
            </a:r>
          </a:p>
          <a:p>
            <a:r>
              <a:rPr lang="en-US" b="1" dirty="0" smtClean="0"/>
              <a:t> fighting, not for eating!  </a:t>
            </a:r>
          </a:p>
          <a:p>
            <a:r>
              <a:rPr lang="en-US" b="1" dirty="0" smtClean="0"/>
              <a:t> Soldier termites are fed </a:t>
            </a:r>
          </a:p>
          <a:p>
            <a:r>
              <a:rPr lang="en-US" b="1" dirty="0" smtClean="0"/>
              <a:t> by workers and nymphs. </a:t>
            </a:r>
            <a:endParaRPr lang="en-US" b="1" dirty="0"/>
          </a:p>
        </p:txBody>
      </p:sp>
    </p:spTree>
    <p:extLst>
      <p:ext uri="{BB962C8B-B14F-4D97-AF65-F5344CB8AC3E}">
        <p14:creationId xmlns:p14="http://schemas.microsoft.com/office/powerpoint/2010/main" val="13992028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26.  What caste member of termite is this?</a:t>
            </a:r>
          </a:p>
          <a:p>
            <a:pPr marL="0" indent="0">
              <a:buNone/>
            </a:pPr>
            <a:endParaRPr lang="en-US" dirty="0"/>
          </a:p>
        </p:txBody>
      </p:sp>
      <p:sp>
        <p:nvSpPr>
          <p:cNvPr id="4" name="TextBox 3"/>
          <p:cNvSpPr txBox="1"/>
          <p:nvPr/>
        </p:nvSpPr>
        <p:spPr>
          <a:xfrm>
            <a:off x="1074057" y="1197428"/>
            <a:ext cx="6466114" cy="1969770"/>
          </a:xfrm>
          <a:prstGeom prst="rect">
            <a:avLst/>
          </a:prstGeom>
          <a:noFill/>
        </p:spPr>
        <p:txBody>
          <a:bodyPr wrap="square" rtlCol="0">
            <a:spAutoFit/>
          </a:bodyPr>
          <a:lstStyle/>
          <a:p>
            <a:pPr marL="342900" indent="-342900">
              <a:buAutoNum type="alphaUcPeriod"/>
            </a:pPr>
            <a:r>
              <a:rPr lang="en-US" dirty="0" smtClean="0"/>
              <a:t>Worker</a:t>
            </a:r>
          </a:p>
          <a:p>
            <a:endParaRPr lang="en-US" sz="800" dirty="0" smtClean="0"/>
          </a:p>
          <a:p>
            <a:pPr marL="342900" indent="-342900">
              <a:buAutoNum type="alphaUcPeriod"/>
            </a:pPr>
            <a:r>
              <a:rPr lang="en-US" dirty="0" smtClean="0"/>
              <a:t>Soldier</a:t>
            </a:r>
          </a:p>
          <a:p>
            <a:endParaRPr lang="en-US" sz="800" dirty="0" smtClean="0"/>
          </a:p>
          <a:p>
            <a:pPr marL="342900" indent="-342900">
              <a:buAutoNum type="alphaUcPeriod"/>
            </a:pPr>
            <a:r>
              <a:rPr lang="en-US" dirty="0" smtClean="0"/>
              <a:t>Queen</a:t>
            </a:r>
          </a:p>
          <a:p>
            <a:endParaRPr lang="en-US" sz="800" dirty="0" smtClean="0"/>
          </a:p>
          <a:p>
            <a:pPr marL="342900" indent="-342900">
              <a:buAutoNum type="alphaUcPeriod"/>
            </a:pPr>
            <a:r>
              <a:rPr lang="en-US" dirty="0" smtClean="0"/>
              <a:t>Swarmer</a:t>
            </a:r>
          </a:p>
          <a:p>
            <a:endParaRPr lang="en-US" sz="800" dirty="0" smtClean="0"/>
          </a:p>
          <a:p>
            <a:pPr marL="342900" indent="-342900">
              <a:buAutoNum type="alphaUcPeriod"/>
            </a:pPr>
            <a:r>
              <a:rPr lang="en-US" dirty="0" smtClean="0"/>
              <a:t>Supplementary reproductive</a:t>
            </a:r>
            <a:endParaRPr lang="en-US" dirty="0"/>
          </a:p>
        </p:txBody>
      </p:sp>
      <p:pic>
        <p:nvPicPr>
          <p:cNvPr id="6" name="Picture 2" descr="formosan subterranean termite, Coptotermes formosanus  (Isoptera: Rhinotermitidae) - 0014115"/>
          <p:cNvPicPr>
            <a:picLocks noChangeAspect="1" noChangeArrowheads="1"/>
          </p:cNvPicPr>
          <p:nvPr/>
        </p:nvPicPr>
        <p:blipFill>
          <a:blip r:embed="rId2" cstate="print"/>
          <a:srcRect/>
          <a:stretch>
            <a:fillRect/>
          </a:stretch>
        </p:blipFill>
        <p:spPr bwMode="auto">
          <a:xfrm rot="5400000">
            <a:off x="3964214" y="2083404"/>
            <a:ext cx="5315858" cy="3543905"/>
          </a:xfrm>
          <a:prstGeom prst="rect">
            <a:avLst/>
          </a:prstGeom>
          <a:noFill/>
        </p:spPr>
      </p:pic>
      <p:sp>
        <p:nvSpPr>
          <p:cNvPr id="2" name="TextBox 1"/>
          <p:cNvSpPr txBox="1"/>
          <p:nvPr/>
        </p:nvSpPr>
        <p:spPr>
          <a:xfrm>
            <a:off x="4765523" y="1124857"/>
            <a:ext cx="284239" cy="5632312"/>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365041414"/>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5875"/>
            <a:ext cx="8229600" cy="4525963"/>
          </a:xfrm>
        </p:spPr>
        <p:txBody>
          <a:bodyPr/>
          <a:lstStyle/>
          <a:p>
            <a:pPr marL="0" indent="0">
              <a:buNone/>
            </a:pPr>
            <a:r>
              <a:rPr lang="en-US" b="1" dirty="0" smtClean="0"/>
              <a:t>26.  What caste member of termite is this?</a:t>
            </a:r>
          </a:p>
          <a:p>
            <a:pPr marL="0" indent="0">
              <a:buNone/>
            </a:pPr>
            <a:endParaRPr lang="en-US" dirty="0"/>
          </a:p>
        </p:txBody>
      </p:sp>
      <p:pic>
        <p:nvPicPr>
          <p:cNvPr id="6" name="Picture 2" descr="formosan subterranean termite, Coptotermes formosanus  (Isoptera: Rhinotermitidae) - 0014115"/>
          <p:cNvPicPr>
            <a:picLocks noChangeAspect="1" noChangeArrowheads="1"/>
          </p:cNvPicPr>
          <p:nvPr/>
        </p:nvPicPr>
        <p:blipFill>
          <a:blip r:embed="rId2" cstate="print"/>
          <a:srcRect/>
          <a:stretch>
            <a:fillRect/>
          </a:stretch>
        </p:blipFill>
        <p:spPr bwMode="auto">
          <a:xfrm rot="5400000">
            <a:off x="3964214" y="2083404"/>
            <a:ext cx="5315858" cy="3543905"/>
          </a:xfrm>
          <a:prstGeom prst="rect">
            <a:avLst/>
          </a:prstGeom>
          <a:noFill/>
        </p:spPr>
      </p:pic>
      <p:sp>
        <p:nvSpPr>
          <p:cNvPr id="2" name="TextBox 1"/>
          <p:cNvSpPr txBox="1"/>
          <p:nvPr/>
        </p:nvSpPr>
        <p:spPr>
          <a:xfrm>
            <a:off x="4765523" y="1124857"/>
            <a:ext cx="284239" cy="5632312"/>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7" name="TextBox 6"/>
          <p:cNvSpPr txBox="1"/>
          <p:nvPr/>
        </p:nvSpPr>
        <p:spPr>
          <a:xfrm>
            <a:off x="597288" y="3342177"/>
            <a:ext cx="4168236" cy="3139321"/>
          </a:xfrm>
          <a:prstGeom prst="rect">
            <a:avLst/>
          </a:prstGeom>
          <a:noFill/>
          <a:ln>
            <a:solidFill>
              <a:srgbClr val="000000"/>
            </a:solidFill>
          </a:ln>
        </p:spPr>
        <p:txBody>
          <a:bodyPr wrap="square" rtlCol="0">
            <a:spAutoFit/>
          </a:bodyPr>
          <a:lstStyle/>
          <a:p>
            <a:r>
              <a:rPr lang="en-US" b="1" dirty="0"/>
              <a:t> </a:t>
            </a:r>
            <a:r>
              <a:rPr lang="en-US" b="1" dirty="0" smtClean="0"/>
              <a:t>Workers take only a couple of months to </a:t>
            </a:r>
          </a:p>
          <a:p>
            <a:r>
              <a:rPr lang="en-US" b="1" dirty="0" smtClean="0"/>
              <a:t> develop from an egg.  Workers are </a:t>
            </a:r>
          </a:p>
          <a:p>
            <a:r>
              <a:rPr lang="en-US" b="1" dirty="0" smtClean="0"/>
              <a:t> usually light </a:t>
            </a:r>
            <a:r>
              <a:rPr lang="en-US" b="1" dirty="0"/>
              <a:t>in color and do not </a:t>
            </a:r>
            <a:r>
              <a:rPr lang="en-US" b="1" dirty="0" smtClean="0"/>
              <a:t>have </a:t>
            </a:r>
          </a:p>
          <a:p>
            <a:r>
              <a:rPr lang="en-US" b="1" dirty="0" smtClean="0"/>
              <a:t> eyes, wings </a:t>
            </a:r>
            <a:r>
              <a:rPr lang="en-US" b="1" dirty="0"/>
              <a:t>or any specialized structures.</a:t>
            </a:r>
            <a:r>
              <a:rPr lang="en-US" b="1" dirty="0" smtClean="0"/>
              <a:t> </a:t>
            </a:r>
          </a:p>
          <a:p>
            <a:r>
              <a:rPr lang="en-US" b="1" dirty="0" smtClean="0"/>
              <a:t> Workers perform most </a:t>
            </a:r>
            <a:r>
              <a:rPr lang="en-US" b="1" dirty="0"/>
              <a:t>of the </a:t>
            </a:r>
            <a:r>
              <a:rPr lang="en-US" b="1" dirty="0" smtClean="0"/>
              <a:t>work of </a:t>
            </a:r>
          </a:p>
          <a:p>
            <a:r>
              <a:rPr lang="en-US" b="1" dirty="0" smtClean="0"/>
              <a:t> the colony.  They build mud tunnels, </a:t>
            </a:r>
          </a:p>
          <a:p>
            <a:r>
              <a:rPr lang="en-US" b="1" dirty="0" smtClean="0"/>
              <a:t> build the nest,</a:t>
            </a:r>
            <a:r>
              <a:rPr lang="en-US" b="1" dirty="0"/>
              <a:t> </a:t>
            </a:r>
            <a:r>
              <a:rPr lang="en-US" b="1" dirty="0" smtClean="0"/>
              <a:t>gather food, feed the </a:t>
            </a:r>
          </a:p>
          <a:p>
            <a:r>
              <a:rPr lang="en-US" b="1" dirty="0" smtClean="0"/>
              <a:t> other members of the termite colony </a:t>
            </a:r>
          </a:p>
          <a:p>
            <a:r>
              <a:rPr lang="en-US" b="1" dirty="0" smtClean="0"/>
              <a:t> (soldiers and </a:t>
            </a:r>
            <a:r>
              <a:rPr lang="en-US" b="1" dirty="0" err="1" smtClean="0"/>
              <a:t>reproductives</a:t>
            </a:r>
            <a:r>
              <a:rPr lang="en-US" b="1" dirty="0" smtClean="0"/>
              <a:t>), groom the </a:t>
            </a:r>
          </a:p>
          <a:p>
            <a:r>
              <a:rPr lang="en-US" b="1" dirty="0" smtClean="0"/>
              <a:t> Queen and damage wooden structures </a:t>
            </a:r>
          </a:p>
          <a:p>
            <a:r>
              <a:rPr lang="en-US" b="1" dirty="0" smtClean="0"/>
              <a:t> (feeding on the cellulose in wood).</a:t>
            </a:r>
            <a:endParaRPr lang="en-US" b="1" dirty="0"/>
          </a:p>
        </p:txBody>
      </p:sp>
      <p:sp>
        <p:nvSpPr>
          <p:cNvPr id="8" name="TextBox 7"/>
          <p:cNvSpPr txBox="1"/>
          <p:nvPr/>
        </p:nvSpPr>
        <p:spPr>
          <a:xfrm>
            <a:off x="1074057" y="1197428"/>
            <a:ext cx="6466114" cy="1969770"/>
          </a:xfrm>
          <a:prstGeom prst="rect">
            <a:avLst/>
          </a:prstGeom>
          <a:noFill/>
        </p:spPr>
        <p:txBody>
          <a:bodyPr wrap="square" rtlCol="0">
            <a:spAutoFit/>
          </a:bodyPr>
          <a:lstStyle/>
          <a:p>
            <a:pPr marL="342900" indent="-342900">
              <a:buAutoNum type="alphaUcPeriod"/>
            </a:pPr>
            <a:r>
              <a:rPr lang="en-US" b="1" dirty="0" smtClean="0">
                <a:solidFill>
                  <a:srgbClr val="FF0000"/>
                </a:solidFill>
              </a:rPr>
              <a:t>Worker</a:t>
            </a:r>
          </a:p>
          <a:p>
            <a:endParaRPr lang="en-US" sz="800" dirty="0" smtClean="0"/>
          </a:p>
          <a:p>
            <a:pPr marL="342900" indent="-342900">
              <a:buAutoNum type="alphaUcPeriod"/>
            </a:pPr>
            <a:r>
              <a:rPr lang="en-US" dirty="0" smtClean="0"/>
              <a:t>Soldier</a:t>
            </a:r>
          </a:p>
          <a:p>
            <a:endParaRPr lang="en-US" sz="800" dirty="0" smtClean="0"/>
          </a:p>
          <a:p>
            <a:pPr marL="342900" indent="-342900">
              <a:buAutoNum type="alphaUcPeriod"/>
            </a:pPr>
            <a:r>
              <a:rPr lang="en-US" dirty="0" smtClean="0"/>
              <a:t>Queen</a:t>
            </a:r>
          </a:p>
          <a:p>
            <a:endParaRPr lang="en-US" sz="800" dirty="0" smtClean="0"/>
          </a:p>
          <a:p>
            <a:pPr marL="342900" indent="-342900">
              <a:buAutoNum type="alphaUcPeriod"/>
            </a:pPr>
            <a:r>
              <a:rPr lang="en-US" dirty="0" smtClean="0"/>
              <a:t>Swarmer</a:t>
            </a:r>
          </a:p>
          <a:p>
            <a:endParaRPr lang="en-US" sz="800" dirty="0" smtClean="0"/>
          </a:p>
          <a:p>
            <a:pPr marL="342900" indent="-342900">
              <a:buAutoNum type="alphaUcPeriod"/>
            </a:pPr>
            <a:r>
              <a:rPr lang="en-US" dirty="0" smtClean="0"/>
              <a:t>Supplementary reproductive</a:t>
            </a:r>
            <a:endParaRPr lang="en-US" dirty="0"/>
          </a:p>
        </p:txBody>
      </p:sp>
    </p:spTree>
    <p:extLst>
      <p:ext uri="{BB962C8B-B14F-4D97-AF65-F5344CB8AC3E}">
        <p14:creationId xmlns:p14="http://schemas.microsoft.com/office/powerpoint/2010/main" val="9367774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81818"/>
            <a:ext cx="8229600" cy="4525963"/>
          </a:xfrm>
        </p:spPr>
        <p:txBody>
          <a:bodyPr/>
          <a:lstStyle/>
          <a:p>
            <a:pPr marL="0" indent="0">
              <a:buNone/>
            </a:pPr>
            <a:r>
              <a:rPr lang="en-US" b="1" dirty="0" smtClean="0"/>
              <a:t>27.  What caste member is the most numerous </a:t>
            </a:r>
          </a:p>
          <a:p>
            <a:pPr marL="0" indent="0">
              <a:buNone/>
            </a:pPr>
            <a:r>
              <a:rPr lang="en-US" b="1" dirty="0" smtClean="0"/>
              <a:t>        in </a:t>
            </a:r>
            <a:r>
              <a:rPr lang="en-US" b="1" dirty="0"/>
              <a:t>a</a:t>
            </a:r>
            <a:r>
              <a:rPr lang="en-US" b="1" dirty="0" smtClean="0"/>
              <a:t> subterranean termite colony?</a:t>
            </a:r>
          </a:p>
          <a:p>
            <a:pPr marL="0" indent="0">
              <a:buNone/>
            </a:pPr>
            <a:endParaRPr lang="en-US" dirty="0"/>
          </a:p>
        </p:txBody>
      </p:sp>
      <p:sp>
        <p:nvSpPr>
          <p:cNvPr id="4" name="TextBox 3"/>
          <p:cNvSpPr txBox="1"/>
          <p:nvPr/>
        </p:nvSpPr>
        <p:spPr>
          <a:xfrm>
            <a:off x="1177991" y="2106136"/>
            <a:ext cx="6565380" cy="1969770"/>
          </a:xfrm>
          <a:prstGeom prst="rect">
            <a:avLst/>
          </a:prstGeom>
          <a:noFill/>
        </p:spPr>
        <p:txBody>
          <a:bodyPr wrap="square" rtlCol="0">
            <a:spAutoFit/>
          </a:bodyPr>
          <a:lstStyle/>
          <a:p>
            <a:pPr marL="342900" indent="-342900">
              <a:buAutoNum type="alphaUcPeriod"/>
            </a:pPr>
            <a:r>
              <a:rPr lang="en-US" dirty="0" smtClean="0"/>
              <a:t>Worker</a:t>
            </a:r>
          </a:p>
          <a:p>
            <a:endParaRPr lang="en-US" sz="800" dirty="0" smtClean="0"/>
          </a:p>
          <a:p>
            <a:pPr marL="342900" indent="-342900">
              <a:buAutoNum type="alphaUcPeriod"/>
            </a:pPr>
            <a:r>
              <a:rPr lang="en-US" dirty="0" smtClean="0"/>
              <a:t>Soldier</a:t>
            </a:r>
          </a:p>
          <a:p>
            <a:endParaRPr lang="en-US" sz="800" dirty="0" smtClean="0"/>
          </a:p>
          <a:p>
            <a:pPr marL="342900" indent="-342900">
              <a:buAutoNum type="alphaUcPeriod"/>
            </a:pPr>
            <a:r>
              <a:rPr lang="en-US" dirty="0" smtClean="0"/>
              <a:t>Queen</a:t>
            </a:r>
          </a:p>
          <a:p>
            <a:endParaRPr lang="en-US" sz="800" dirty="0" smtClean="0"/>
          </a:p>
          <a:p>
            <a:pPr marL="342900" indent="-342900">
              <a:buAutoNum type="alphaUcPeriod"/>
            </a:pPr>
            <a:r>
              <a:rPr lang="en-US" dirty="0" smtClean="0"/>
              <a:t>Primary reproductive</a:t>
            </a:r>
          </a:p>
          <a:p>
            <a:endParaRPr lang="en-US" sz="800" dirty="0" smtClean="0"/>
          </a:p>
          <a:p>
            <a:pPr marL="342900" indent="-342900">
              <a:buAutoNum type="alphaUcPeriod"/>
            </a:pPr>
            <a:r>
              <a:rPr lang="en-US" dirty="0" smtClean="0"/>
              <a:t>Supplementary reproductive</a:t>
            </a:r>
            <a:endParaRPr lang="en-US" dirty="0"/>
          </a:p>
        </p:txBody>
      </p:sp>
    </p:spTree>
    <p:extLst>
      <p:ext uri="{BB962C8B-B14F-4D97-AF65-F5344CB8AC3E}">
        <p14:creationId xmlns:p14="http://schemas.microsoft.com/office/powerpoint/2010/main" val="2399188941"/>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95148"/>
            <a:ext cx="8229600" cy="4588048"/>
          </a:xfrm>
        </p:spPr>
        <p:txBody>
          <a:bodyPr/>
          <a:lstStyle/>
          <a:p>
            <a:pPr marL="0" indent="0">
              <a:buNone/>
            </a:pPr>
            <a:r>
              <a:rPr lang="en-US" b="1" dirty="0" smtClean="0"/>
              <a:t>27.  What caste member is the most numerous </a:t>
            </a:r>
          </a:p>
          <a:p>
            <a:pPr marL="0" indent="0">
              <a:buNone/>
            </a:pPr>
            <a:r>
              <a:rPr lang="en-US" b="1" dirty="0" smtClean="0"/>
              <a:t>        in </a:t>
            </a:r>
            <a:r>
              <a:rPr lang="en-US" b="1" dirty="0"/>
              <a:t>a</a:t>
            </a:r>
            <a:r>
              <a:rPr lang="en-US" b="1" dirty="0" smtClean="0"/>
              <a:t> subterranean termite colony?</a:t>
            </a:r>
          </a:p>
          <a:p>
            <a:pPr marL="0" indent="0">
              <a:buNone/>
            </a:pPr>
            <a:endParaRPr lang="en-US" dirty="0"/>
          </a:p>
        </p:txBody>
      </p:sp>
      <p:sp>
        <p:nvSpPr>
          <p:cNvPr id="4" name="TextBox 3"/>
          <p:cNvSpPr txBox="1"/>
          <p:nvPr/>
        </p:nvSpPr>
        <p:spPr>
          <a:xfrm>
            <a:off x="1179091" y="2102399"/>
            <a:ext cx="6466114" cy="1969770"/>
          </a:xfrm>
          <a:prstGeom prst="rect">
            <a:avLst/>
          </a:prstGeom>
          <a:noFill/>
        </p:spPr>
        <p:txBody>
          <a:bodyPr wrap="square" rtlCol="0">
            <a:spAutoFit/>
          </a:bodyPr>
          <a:lstStyle/>
          <a:p>
            <a:pPr marL="342900" indent="-342900">
              <a:buAutoNum type="alphaUcPeriod"/>
            </a:pPr>
            <a:r>
              <a:rPr lang="en-US" b="1" dirty="0" smtClean="0">
                <a:solidFill>
                  <a:srgbClr val="FF0000"/>
                </a:solidFill>
              </a:rPr>
              <a:t>Worker</a:t>
            </a:r>
          </a:p>
          <a:p>
            <a:endParaRPr lang="en-US" sz="800" b="1" dirty="0" smtClean="0">
              <a:solidFill>
                <a:srgbClr val="FF0000"/>
              </a:solidFill>
            </a:endParaRPr>
          </a:p>
          <a:p>
            <a:pPr marL="342900" indent="-342900">
              <a:buAutoNum type="alphaUcPeriod"/>
            </a:pPr>
            <a:r>
              <a:rPr lang="en-US" dirty="0" smtClean="0"/>
              <a:t>Soldier</a:t>
            </a:r>
          </a:p>
          <a:p>
            <a:endParaRPr lang="en-US" sz="800" dirty="0" smtClean="0"/>
          </a:p>
          <a:p>
            <a:pPr marL="342900" indent="-342900">
              <a:buAutoNum type="alphaUcPeriod"/>
            </a:pPr>
            <a:r>
              <a:rPr lang="en-US" dirty="0" smtClean="0"/>
              <a:t>Queen</a:t>
            </a:r>
          </a:p>
          <a:p>
            <a:endParaRPr lang="en-US" sz="800" dirty="0" smtClean="0"/>
          </a:p>
          <a:p>
            <a:pPr marL="342900" indent="-342900">
              <a:buAutoNum type="alphaUcPeriod"/>
            </a:pPr>
            <a:r>
              <a:rPr lang="en-US" dirty="0" smtClean="0"/>
              <a:t>Primary reproductive</a:t>
            </a:r>
          </a:p>
          <a:p>
            <a:endParaRPr lang="en-US" sz="800" dirty="0" smtClean="0"/>
          </a:p>
          <a:p>
            <a:pPr marL="342900" indent="-342900">
              <a:buAutoNum type="alphaUcPeriod"/>
            </a:pPr>
            <a:r>
              <a:rPr lang="en-US" dirty="0" smtClean="0"/>
              <a:t>Supplementary reproductive</a:t>
            </a:r>
            <a:endParaRPr lang="en-US" dirty="0"/>
          </a:p>
        </p:txBody>
      </p:sp>
      <p:pic>
        <p:nvPicPr>
          <p:cNvPr id="2" name="Picture 1"/>
          <p:cNvPicPr>
            <a:picLocks noChangeAspect="1"/>
          </p:cNvPicPr>
          <p:nvPr/>
        </p:nvPicPr>
        <p:blipFill>
          <a:blip r:embed="rId2"/>
          <a:stretch>
            <a:fillRect/>
          </a:stretch>
        </p:blipFill>
        <p:spPr>
          <a:xfrm>
            <a:off x="4718099" y="2102399"/>
            <a:ext cx="3309264" cy="2275373"/>
          </a:xfrm>
          <a:prstGeom prst="rect">
            <a:avLst/>
          </a:prstGeom>
        </p:spPr>
      </p:pic>
      <p:sp>
        <p:nvSpPr>
          <p:cNvPr id="5" name="TextBox 4"/>
          <p:cNvSpPr txBox="1"/>
          <p:nvPr/>
        </p:nvSpPr>
        <p:spPr>
          <a:xfrm>
            <a:off x="4718099" y="4572774"/>
            <a:ext cx="3309264" cy="646331"/>
          </a:xfrm>
          <a:prstGeom prst="rect">
            <a:avLst/>
          </a:prstGeom>
          <a:noFill/>
          <a:ln>
            <a:solidFill>
              <a:srgbClr val="000000"/>
            </a:solidFill>
          </a:ln>
        </p:spPr>
        <p:txBody>
          <a:bodyPr wrap="square" rtlCol="0">
            <a:spAutoFit/>
          </a:bodyPr>
          <a:lstStyle/>
          <a:p>
            <a:r>
              <a:rPr lang="en-US" b="1" dirty="0" smtClean="0"/>
              <a:t>Workers are the most numerous individual of a termite colony. </a:t>
            </a:r>
            <a:endParaRPr lang="en-US" b="1" dirty="0"/>
          </a:p>
        </p:txBody>
      </p:sp>
    </p:spTree>
    <p:extLst>
      <p:ext uri="{BB962C8B-B14F-4D97-AF65-F5344CB8AC3E}">
        <p14:creationId xmlns:p14="http://schemas.microsoft.com/office/powerpoint/2010/main" val="1309252693"/>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8724"/>
            <a:ext cx="8229600" cy="1143000"/>
          </a:xfrm>
        </p:spPr>
        <p:txBody>
          <a:bodyPr>
            <a:normAutofit fontScale="90000"/>
          </a:bodyPr>
          <a:lstStyle/>
          <a:p>
            <a:pPr algn="l"/>
            <a:r>
              <a:rPr lang="en-US" sz="3200" b="1" dirty="0" smtClean="0"/>
              <a:t>28.  Which caste member’s only duty is to defend </a:t>
            </a:r>
            <a:br>
              <a:rPr lang="en-US" sz="3200" b="1" dirty="0" smtClean="0"/>
            </a:br>
            <a:r>
              <a:rPr lang="en-US" sz="3200" b="1" dirty="0" smtClean="0"/>
              <a:t>        the colony from ants and other predators?</a:t>
            </a:r>
            <a:endParaRPr lang="en-US" sz="3200" b="1" dirty="0"/>
          </a:p>
        </p:txBody>
      </p:sp>
      <p:sp>
        <p:nvSpPr>
          <p:cNvPr id="4" name="TextBox 3"/>
          <p:cNvSpPr txBox="1"/>
          <p:nvPr/>
        </p:nvSpPr>
        <p:spPr>
          <a:xfrm>
            <a:off x="1277257" y="2547257"/>
            <a:ext cx="6466114" cy="1969770"/>
          </a:xfrm>
          <a:prstGeom prst="rect">
            <a:avLst/>
          </a:prstGeom>
          <a:noFill/>
        </p:spPr>
        <p:txBody>
          <a:bodyPr wrap="square" rtlCol="0">
            <a:spAutoFit/>
          </a:bodyPr>
          <a:lstStyle/>
          <a:p>
            <a:pPr marL="342900" indent="-342900">
              <a:buAutoNum type="alphaUcPeriod"/>
            </a:pPr>
            <a:r>
              <a:rPr lang="en-US" dirty="0" smtClean="0"/>
              <a:t>Worker</a:t>
            </a:r>
          </a:p>
          <a:p>
            <a:endParaRPr lang="en-US" sz="800" dirty="0" smtClean="0"/>
          </a:p>
          <a:p>
            <a:pPr marL="342900" indent="-342900">
              <a:buAutoNum type="alphaUcPeriod"/>
            </a:pPr>
            <a:r>
              <a:rPr lang="en-US" dirty="0" smtClean="0"/>
              <a:t>Soldier</a:t>
            </a:r>
          </a:p>
          <a:p>
            <a:endParaRPr lang="en-US" sz="800" dirty="0" smtClean="0"/>
          </a:p>
          <a:p>
            <a:pPr marL="342900" indent="-342900">
              <a:buAutoNum type="alphaUcPeriod"/>
            </a:pPr>
            <a:r>
              <a:rPr lang="en-US" dirty="0" smtClean="0"/>
              <a:t>Queen</a:t>
            </a:r>
          </a:p>
          <a:p>
            <a:endParaRPr lang="en-US" sz="800" dirty="0" smtClean="0"/>
          </a:p>
          <a:p>
            <a:pPr marL="342900" indent="-342900">
              <a:buAutoNum type="alphaUcPeriod"/>
            </a:pPr>
            <a:r>
              <a:rPr lang="en-US" dirty="0" smtClean="0"/>
              <a:t>Primary reproductive</a:t>
            </a:r>
          </a:p>
          <a:p>
            <a:endParaRPr lang="en-US" sz="800" dirty="0" smtClean="0"/>
          </a:p>
          <a:p>
            <a:pPr marL="342900" indent="-342900">
              <a:buAutoNum type="alphaUcPeriod"/>
            </a:pPr>
            <a:r>
              <a:rPr lang="en-US" dirty="0" smtClean="0"/>
              <a:t>Supplementary reproductive</a:t>
            </a:r>
            <a:endParaRPr lang="en-US" dirty="0"/>
          </a:p>
        </p:txBody>
      </p:sp>
      <p:pic>
        <p:nvPicPr>
          <p:cNvPr id="5" name="Picture 1" descr="r"/>
          <p:cNvPicPr>
            <a:picLocks noChangeAspect="1" noChangeArrowheads="1"/>
          </p:cNvPicPr>
          <p:nvPr/>
        </p:nvPicPr>
        <p:blipFill>
          <a:blip r:embed="rId2">
            <a:lum contrast="-18000"/>
            <a:extLst>
              <a:ext uri="{28A0092B-C50C-407E-A947-70E740481C1C}">
                <a14:useLocalDpi xmlns:a14="http://schemas.microsoft.com/office/drawing/2010/main" val="0"/>
              </a:ext>
            </a:extLst>
          </a:blip>
          <a:srcRect l="8269" r="9048" b="1869"/>
          <a:stretch>
            <a:fillRect/>
          </a:stretch>
        </p:blipFill>
        <p:spPr bwMode="auto">
          <a:xfrm>
            <a:off x="4729521" y="2288436"/>
            <a:ext cx="1137989" cy="3659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489636"/>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2676"/>
            <a:ext cx="8229600" cy="1143000"/>
          </a:xfrm>
        </p:spPr>
        <p:txBody>
          <a:bodyPr>
            <a:normAutofit fontScale="90000"/>
          </a:bodyPr>
          <a:lstStyle/>
          <a:p>
            <a:pPr algn="l"/>
            <a:r>
              <a:rPr lang="en-US" sz="3200" b="1" dirty="0" smtClean="0"/>
              <a:t>28.  Which caste member’s only duty is to defend </a:t>
            </a:r>
            <a:br>
              <a:rPr lang="en-US" sz="3200" b="1" dirty="0" smtClean="0"/>
            </a:br>
            <a:r>
              <a:rPr lang="en-US" sz="3200" b="1" dirty="0" smtClean="0"/>
              <a:t>        the colony from ants and other predators?</a:t>
            </a:r>
            <a:endParaRPr lang="en-US" sz="3200" b="1" dirty="0"/>
          </a:p>
        </p:txBody>
      </p:sp>
      <p:sp>
        <p:nvSpPr>
          <p:cNvPr id="4" name="TextBox 3"/>
          <p:cNvSpPr txBox="1"/>
          <p:nvPr/>
        </p:nvSpPr>
        <p:spPr>
          <a:xfrm>
            <a:off x="1277257" y="2547257"/>
            <a:ext cx="6466114" cy="1969770"/>
          </a:xfrm>
          <a:prstGeom prst="rect">
            <a:avLst/>
          </a:prstGeom>
          <a:noFill/>
        </p:spPr>
        <p:txBody>
          <a:bodyPr wrap="square" rtlCol="0">
            <a:spAutoFit/>
          </a:bodyPr>
          <a:lstStyle/>
          <a:p>
            <a:pPr marL="342900" indent="-342900">
              <a:buAutoNum type="alphaUcPeriod"/>
            </a:pPr>
            <a:r>
              <a:rPr lang="en-US" dirty="0" smtClean="0"/>
              <a:t>Worker</a:t>
            </a:r>
          </a:p>
          <a:p>
            <a:endParaRPr lang="en-US" sz="800" dirty="0" smtClean="0"/>
          </a:p>
          <a:p>
            <a:pPr marL="342900" indent="-342900">
              <a:buAutoNum type="alphaUcPeriod"/>
            </a:pPr>
            <a:r>
              <a:rPr lang="en-US" b="1" dirty="0" smtClean="0">
                <a:solidFill>
                  <a:srgbClr val="FF0000"/>
                </a:solidFill>
              </a:rPr>
              <a:t> Soldier</a:t>
            </a:r>
          </a:p>
          <a:p>
            <a:endParaRPr lang="en-US" sz="800" b="1" dirty="0" smtClean="0">
              <a:solidFill>
                <a:srgbClr val="FF0000"/>
              </a:solidFill>
            </a:endParaRPr>
          </a:p>
          <a:p>
            <a:pPr marL="342900" indent="-342900">
              <a:buAutoNum type="alphaUcPeriod"/>
            </a:pPr>
            <a:r>
              <a:rPr lang="en-US" dirty="0" smtClean="0"/>
              <a:t>Queen</a:t>
            </a:r>
          </a:p>
          <a:p>
            <a:endParaRPr lang="en-US" sz="800" dirty="0" smtClean="0"/>
          </a:p>
          <a:p>
            <a:pPr marL="342900" indent="-342900">
              <a:buAutoNum type="alphaUcPeriod"/>
            </a:pPr>
            <a:r>
              <a:rPr lang="en-US" dirty="0" smtClean="0"/>
              <a:t>Primary reproductive</a:t>
            </a:r>
          </a:p>
          <a:p>
            <a:endParaRPr lang="en-US" sz="800" dirty="0" smtClean="0"/>
          </a:p>
          <a:p>
            <a:pPr marL="342900" indent="-342900">
              <a:buAutoNum type="alphaUcPeriod"/>
            </a:pPr>
            <a:r>
              <a:rPr lang="en-US" dirty="0" smtClean="0"/>
              <a:t>Supplementary reproductive</a:t>
            </a:r>
            <a:endParaRPr lang="en-US" dirty="0"/>
          </a:p>
        </p:txBody>
      </p:sp>
      <p:pic>
        <p:nvPicPr>
          <p:cNvPr id="5" name="Picture 1" descr="r"/>
          <p:cNvPicPr>
            <a:picLocks noChangeAspect="1" noChangeArrowheads="1"/>
          </p:cNvPicPr>
          <p:nvPr/>
        </p:nvPicPr>
        <p:blipFill>
          <a:blip r:embed="rId2">
            <a:lum contrast="-18000"/>
            <a:extLst>
              <a:ext uri="{28A0092B-C50C-407E-A947-70E740481C1C}">
                <a14:useLocalDpi xmlns:a14="http://schemas.microsoft.com/office/drawing/2010/main" val="0"/>
              </a:ext>
            </a:extLst>
          </a:blip>
          <a:srcRect l="8269" r="9048" b="1869"/>
          <a:stretch>
            <a:fillRect/>
          </a:stretch>
        </p:blipFill>
        <p:spPr bwMode="auto">
          <a:xfrm>
            <a:off x="4729521" y="2288436"/>
            <a:ext cx="1137989" cy="3659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6190587" y="2137942"/>
            <a:ext cx="2542385" cy="3970318"/>
          </a:xfrm>
          <a:prstGeom prst="rect">
            <a:avLst/>
          </a:prstGeom>
          <a:noFill/>
          <a:ln>
            <a:solidFill>
              <a:srgbClr val="000000"/>
            </a:solidFill>
          </a:ln>
        </p:spPr>
        <p:txBody>
          <a:bodyPr wrap="square" rtlCol="0">
            <a:spAutoFit/>
          </a:bodyPr>
          <a:lstStyle/>
          <a:p>
            <a:r>
              <a:rPr lang="en-US" b="1" dirty="0"/>
              <a:t> </a:t>
            </a:r>
            <a:r>
              <a:rPr lang="en-US" b="1" dirty="0" smtClean="0"/>
              <a:t>Soldiers have enlarged </a:t>
            </a:r>
          </a:p>
          <a:p>
            <a:r>
              <a:rPr lang="en-US" b="1" dirty="0" smtClean="0"/>
              <a:t> mandibles, built to </a:t>
            </a:r>
          </a:p>
          <a:p>
            <a:r>
              <a:rPr lang="en-US" b="1" dirty="0" smtClean="0"/>
              <a:t> defend the colony </a:t>
            </a:r>
          </a:p>
          <a:p>
            <a:r>
              <a:rPr lang="en-US" b="1" dirty="0" smtClean="0"/>
              <a:t> against its enemies, </a:t>
            </a:r>
          </a:p>
          <a:p>
            <a:r>
              <a:rPr lang="en-US" b="1" dirty="0" smtClean="0"/>
              <a:t> especially ants.  It is </a:t>
            </a:r>
          </a:p>
          <a:p>
            <a:r>
              <a:rPr lang="en-US" b="1" dirty="0" smtClean="0"/>
              <a:t> amazing that soldiers </a:t>
            </a:r>
          </a:p>
          <a:p>
            <a:r>
              <a:rPr lang="en-US" b="1" dirty="0" smtClean="0"/>
              <a:t> have </a:t>
            </a:r>
            <a:r>
              <a:rPr lang="en-US" b="1" u="sng" dirty="0" smtClean="0"/>
              <a:t>no</a:t>
            </a:r>
            <a:r>
              <a:rPr lang="en-US" b="1" dirty="0" smtClean="0"/>
              <a:t> eyes and yet </a:t>
            </a:r>
          </a:p>
          <a:p>
            <a:r>
              <a:rPr lang="en-US" b="1" dirty="0" smtClean="0"/>
              <a:t> they are able to kill </a:t>
            </a:r>
          </a:p>
          <a:p>
            <a:r>
              <a:rPr lang="en-US" b="1" dirty="0" smtClean="0"/>
              <a:t> ants entering their </a:t>
            </a:r>
          </a:p>
          <a:p>
            <a:r>
              <a:rPr lang="en-US" b="1" dirty="0"/>
              <a:t> </a:t>
            </a:r>
            <a:r>
              <a:rPr lang="en-US" b="1" dirty="0" smtClean="0"/>
              <a:t>galleries in wood, their </a:t>
            </a:r>
          </a:p>
          <a:p>
            <a:r>
              <a:rPr lang="en-US" b="1" dirty="0" smtClean="0"/>
              <a:t> tunnels or their nest.  </a:t>
            </a:r>
          </a:p>
          <a:p>
            <a:r>
              <a:rPr lang="en-US" b="1" dirty="0" smtClean="0"/>
              <a:t> Can you imagine a blind </a:t>
            </a:r>
          </a:p>
          <a:p>
            <a:r>
              <a:rPr lang="en-US" b="1" dirty="0" smtClean="0"/>
              <a:t> boxer winning a boxing </a:t>
            </a:r>
          </a:p>
          <a:p>
            <a:r>
              <a:rPr lang="en-US" b="1" dirty="0" smtClean="0"/>
              <a:t> match?</a:t>
            </a:r>
            <a:endParaRPr lang="en-US" b="1" dirty="0"/>
          </a:p>
        </p:txBody>
      </p:sp>
    </p:spTree>
    <p:extLst>
      <p:ext uri="{BB962C8B-B14F-4D97-AF65-F5344CB8AC3E}">
        <p14:creationId xmlns:p14="http://schemas.microsoft.com/office/powerpoint/2010/main" val="1170080558"/>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6108"/>
            <a:ext cx="8229600" cy="1143000"/>
          </a:xfrm>
        </p:spPr>
        <p:txBody>
          <a:bodyPr>
            <a:normAutofit fontScale="90000"/>
          </a:bodyPr>
          <a:lstStyle/>
          <a:p>
            <a:pPr algn="l"/>
            <a:r>
              <a:rPr lang="en-US" sz="3200" b="1" dirty="0" smtClean="0"/>
              <a:t>29.  Which caste members are responsible for </a:t>
            </a:r>
            <a:br>
              <a:rPr lang="en-US" sz="3200" b="1" dirty="0" smtClean="0"/>
            </a:br>
            <a:r>
              <a:rPr lang="en-US" sz="3200" b="1" dirty="0" smtClean="0"/>
              <a:t>        swarming from an established colony in order </a:t>
            </a:r>
            <a:br>
              <a:rPr lang="en-US" sz="3200" b="1" dirty="0" smtClean="0"/>
            </a:br>
            <a:r>
              <a:rPr lang="en-US" sz="3200" b="1" dirty="0" smtClean="0"/>
              <a:t>        to start a new colonies?</a:t>
            </a:r>
            <a:endParaRPr lang="en-US" sz="3200" b="1" dirty="0"/>
          </a:p>
        </p:txBody>
      </p:sp>
      <p:sp>
        <p:nvSpPr>
          <p:cNvPr id="4" name="TextBox 3"/>
          <p:cNvSpPr txBox="1"/>
          <p:nvPr/>
        </p:nvSpPr>
        <p:spPr>
          <a:xfrm>
            <a:off x="1123873" y="1962723"/>
            <a:ext cx="6466114" cy="1969770"/>
          </a:xfrm>
          <a:prstGeom prst="rect">
            <a:avLst/>
          </a:prstGeom>
          <a:noFill/>
        </p:spPr>
        <p:txBody>
          <a:bodyPr wrap="square" rtlCol="0">
            <a:spAutoFit/>
          </a:bodyPr>
          <a:lstStyle/>
          <a:p>
            <a:pPr marL="342900" indent="-342900">
              <a:buAutoNum type="alphaUcPeriod"/>
            </a:pPr>
            <a:r>
              <a:rPr lang="en-US" dirty="0" smtClean="0"/>
              <a:t>Workers</a:t>
            </a:r>
          </a:p>
          <a:p>
            <a:endParaRPr lang="en-US" sz="800" dirty="0" smtClean="0"/>
          </a:p>
          <a:p>
            <a:pPr marL="342900" indent="-342900">
              <a:buAutoNum type="alphaUcPeriod"/>
            </a:pPr>
            <a:r>
              <a:rPr lang="en-US" dirty="0" smtClean="0"/>
              <a:t>Soldiers</a:t>
            </a:r>
          </a:p>
          <a:p>
            <a:endParaRPr lang="en-US" sz="800" dirty="0" smtClean="0"/>
          </a:p>
          <a:p>
            <a:pPr marL="342900" indent="-342900">
              <a:buAutoNum type="alphaUcPeriod"/>
            </a:pPr>
            <a:r>
              <a:rPr lang="en-US" dirty="0" smtClean="0"/>
              <a:t>Queens</a:t>
            </a:r>
          </a:p>
          <a:p>
            <a:endParaRPr lang="en-US" sz="800" dirty="0" smtClean="0"/>
          </a:p>
          <a:p>
            <a:pPr marL="342900" indent="-342900">
              <a:buAutoNum type="alphaUcPeriod"/>
            </a:pPr>
            <a:r>
              <a:rPr lang="en-US" dirty="0" smtClean="0"/>
              <a:t>Primary </a:t>
            </a:r>
            <a:r>
              <a:rPr lang="en-US" dirty="0" err="1" smtClean="0"/>
              <a:t>reproductives</a:t>
            </a:r>
            <a:endParaRPr lang="en-US" dirty="0" smtClean="0"/>
          </a:p>
          <a:p>
            <a:endParaRPr lang="en-US" sz="800" dirty="0" smtClean="0"/>
          </a:p>
          <a:p>
            <a:pPr marL="342900" indent="-342900">
              <a:buAutoNum type="alphaUcPeriod"/>
            </a:pPr>
            <a:r>
              <a:rPr lang="en-US" dirty="0" smtClean="0"/>
              <a:t>Supplementary </a:t>
            </a:r>
            <a:r>
              <a:rPr lang="en-US" dirty="0" err="1" smtClean="0"/>
              <a:t>reproductives</a:t>
            </a:r>
            <a:endParaRPr lang="en-US" dirty="0"/>
          </a:p>
        </p:txBody>
      </p:sp>
    </p:spTree>
    <p:extLst>
      <p:ext uri="{BB962C8B-B14F-4D97-AF65-F5344CB8AC3E}">
        <p14:creationId xmlns:p14="http://schemas.microsoft.com/office/powerpoint/2010/main" val="3117991755"/>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6108"/>
            <a:ext cx="8229600" cy="1143000"/>
          </a:xfrm>
        </p:spPr>
        <p:txBody>
          <a:bodyPr>
            <a:normAutofit fontScale="90000"/>
          </a:bodyPr>
          <a:lstStyle/>
          <a:p>
            <a:pPr algn="l"/>
            <a:r>
              <a:rPr lang="en-US" sz="3200" b="1" dirty="0" smtClean="0"/>
              <a:t>29.  Which caste members are responsible for </a:t>
            </a:r>
            <a:br>
              <a:rPr lang="en-US" sz="3200" b="1" dirty="0" smtClean="0"/>
            </a:br>
            <a:r>
              <a:rPr lang="en-US" sz="3200" b="1" dirty="0" smtClean="0"/>
              <a:t>        swarming from an established colony in order </a:t>
            </a:r>
            <a:br>
              <a:rPr lang="en-US" sz="3200" b="1" dirty="0" smtClean="0"/>
            </a:br>
            <a:r>
              <a:rPr lang="en-US" sz="3200" b="1" dirty="0" smtClean="0"/>
              <a:t>        to start a new colonies?</a:t>
            </a:r>
            <a:endParaRPr lang="en-US" sz="3200" b="1" dirty="0"/>
          </a:p>
        </p:txBody>
      </p:sp>
      <p:sp>
        <p:nvSpPr>
          <p:cNvPr id="4" name="TextBox 3"/>
          <p:cNvSpPr txBox="1"/>
          <p:nvPr/>
        </p:nvSpPr>
        <p:spPr>
          <a:xfrm>
            <a:off x="1105467" y="1973245"/>
            <a:ext cx="3385623" cy="1969770"/>
          </a:xfrm>
          <a:prstGeom prst="rect">
            <a:avLst/>
          </a:prstGeom>
          <a:noFill/>
        </p:spPr>
        <p:txBody>
          <a:bodyPr wrap="square" rtlCol="0">
            <a:spAutoFit/>
          </a:bodyPr>
          <a:lstStyle/>
          <a:p>
            <a:pPr marL="342900" indent="-342900">
              <a:buAutoNum type="alphaUcPeriod"/>
            </a:pPr>
            <a:r>
              <a:rPr lang="en-US" dirty="0" smtClean="0"/>
              <a:t>Workers</a:t>
            </a:r>
          </a:p>
          <a:p>
            <a:endParaRPr lang="en-US" sz="800" dirty="0" smtClean="0"/>
          </a:p>
          <a:p>
            <a:pPr marL="342900" indent="-342900">
              <a:buAutoNum type="alphaUcPeriod"/>
            </a:pPr>
            <a:r>
              <a:rPr lang="en-US" dirty="0" smtClean="0"/>
              <a:t>Soldiers</a:t>
            </a:r>
          </a:p>
          <a:p>
            <a:endParaRPr lang="en-US" sz="800" dirty="0" smtClean="0"/>
          </a:p>
          <a:p>
            <a:pPr marL="342900" indent="-342900">
              <a:buAutoNum type="alphaUcPeriod"/>
            </a:pPr>
            <a:r>
              <a:rPr lang="en-US" dirty="0" smtClean="0"/>
              <a:t>Queens</a:t>
            </a:r>
          </a:p>
          <a:p>
            <a:endParaRPr lang="en-US" sz="800" dirty="0" smtClean="0"/>
          </a:p>
          <a:p>
            <a:pPr marL="342900" indent="-342900">
              <a:buAutoNum type="alphaUcPeriod"/>
            </a:pPr>
            <a:r>
              <a:rPr lang="en-US" b="1" dirty="0" smtClean="0">
                <a:solidFill>
                  <a:srgbClr val="FF0000"/>
                </a:solidFill>
              </a:rPr>
              <a:t> Primary </a:t>
            </a:r>
            <a:r>
              <a:rPr lang="en-US" b="1" dirty="0" err="1" smtClean="0">
                <a:solidFill>
                  <a:srgbClr val="FF0000"/>
                </a:solidFill>
              </a:rPr>
              <a:t>reproductives</a:t>
            </a:r>
            <a:endParaRPr lang="en-US" b="1" dirty="0" smtClean="0">
              <a:solidFill>
                <a:srgbClr val="FF0000"/>
              </a:solidFill>
            </a:endParaRPr>
          </a:p>
          <a:p>
            <a:endParaRPr lang="en-US" sz="800" b="1" dirty="0" smtClean="0">
              <a:solidFill>
                <a:srgbClr val="FF0000"/>
              </a:solidFill>
            </a:endParaRPr>
          </a:p>
          <a:p>
            <a:pPr marL="342900" indent="-342900">
              <a:buAutoNum type="alphaUcPeriod"/>
            </a:pPr>
            <a:r>
              <a:rPr lang="en-US" dirty="0" smtClean="0"/>
              <a:t>Supplementary </a:t>
            </a:r>
            <a:r>
              <a:rPr lang="en-US" dirty="0" err="1" smtClean="0"/>
              <a:t>reproductives</a:t>
            </a:r>
            <a:endParaRPr lang="en-US" dirty="0"/>
          </a:p>
        </p:txBody>
      </p:sp>
      <p:pic>
        <p:nvPicPr>
          <p:cNvPr id="3" name="Picture 2"/>
          <p:cNvPicPr>
            <a:picLocks noChangeAspect="1"/>
          </p:cNvPicPr>
          <p:nvPr/>
        </p:nvPicPr>
        <p:blipFill>
          <a:blip r:embed="rId2"/>
          <a:stretch>
            <a:fillRect/>
          </a:stretch>
        </p:blipFill>
        <p:spPr>
          <a:xfrm>
            <a:off x="4616505" y="2140856"/>
            <a:ext cx="3572242" cy="1536064"/>
          </a:xfrm>
          <a:prstGeom prst="rect">
            <a:avLst/>
          </a:prstGeom>
        </p:spPr>
      </p:pic>
      <p:sp>
        <p:nvSpPr>
          <p:cNvPr id="5" name="TextBox 4"/>
          <p:cNvSpPr txBox="1"/>
          <p:nvPr/>
        </p:nvSpPr>
        <p:spPr>
          <a:xfrm>
            <a:off x="1105467" y="4202329"/>
            <a:ext cx="7083280" cy="2185214"/>
          </a:xfrm>
          <a:prstGeom prst="rect">
            <a:avLst/>
          </a:prstGeom>
          <a:noFill/>
          <a:ln>
            <a:solidFill>
              <a:srgbClr val="000000"/>
            </a:solidFill>
          </a:ln>
        </p:spPr>
        <p:txBody>
          <a:bodyPr wrap="square" rtlCol="0">
            <a:spAutoFit/>
          </a:bodyPr>
          <a:lstStyle/>
          <a:p>
            <a:r>
              <a:rPr lang="en-US" b="1" dirty="0" smtClean="0"/>
              <a:t> Primary </a:t>
            </a:r>
            <a:r>
              <a:rPr lang="en-US" b="1" dirty="0" err="1" smtClean="0"/>
              <a:t>reproductives</a:t>
            </a:r>
            <a:r>
              <a:rPr lang="en-US" b="1" dirty="0" smtClean="0"/>
              <a:t> are called </a:t>
            </a:r>
            <a:r>
              <a:rPr lang="en-US" b="1" dirty="0" err="1" smtClean="0"/>
              <a:t>swarmers</a:t>
            </a:r>
            <a:r>
              <a:rPr lang="en-US" b="1" dirty="0" smtClean="0"/>
              <a:t> or </a:t>
            </a:r>
            <a:r>
              <a:rPr lang="en-US" b="1" dirty="0" err="1" smtClean="0"/>
              <a:t>alates</a:t>
            </a:r>
            <a:r>
              <a:rPr lang="en-US" b="1" dirty="0" smtClean="0"/>
              <a:t>.  They have wings.  </a:t>
            </a:r>
          </a:p>
          <a:p>
            <a:endParaRPr lang="en-US" sz="1000" b="1" dirty="0" smtClean="0"/>
          </a:p>
          <a:p>
            <a:r>
              <a:rPr lang="en-US" b="1" dirty="0" smtClean="0"/>
              <a:t> A new subterranean termite colony matures in about six to seven years.  </a:t>
            </a:r>
          </a:p>
          <a:p>
            <a:r>
              <a:rPr lang="en-US" b="1" dirty="0" smtClean="0"/>
              <a:t> It is at this time, </a:t>
            </a:r>
            <a:r>
              <a:rPr lang="en-US" b="1" dirty="0" err="1" smtClean="0"/>
              <a:t>alates</a:t>
            </a:r>
            <a:r>
              <a:rPr lang="en-US" b="1" dirty="0" smtClean="0"/>
              <a:t> are produced.  </a:t>
            </a:r>
            <a:r>
              <a:rPr lang="en-US" b="1" dirty="0" err="1" smtClean="0"/>
              <a:t>Alates</a:t>
            </a:r>
            <a:r>
              <a:rPr lang="en-US" b="1" dirty="0" smtClean="0"/>
              <a:t> take 12 months to develop </a:t>
            </a:r>
          </a:p>
          <a:p>
            <a:r>
              <a:rPr lang="en-US" b="1" dirty="0" smtClean="0"/>
              <a:t> before they leave their nest in a swarm (usually on a sunny day after a </a:t>
            </a:r>
          </a:p>
          <a:p>
            <a:r>
              <a:rPr lang="en-US" b="1" dirty="0" smtClean="0"/>
              <a:t> rain shower during March, April or May).  Male and female </a:t>
            </a:r>
            <a:r>
              <a:rPr lang="en-US" b="1" dirty="0" err="1" smtClean="0"/>
              <a:t>swarmers</a:t>
            </a:r>
            <a:r>
              <a:rPr lang="en-US" b="1" dirty="0" smtClean="0"/>
              <a:t> </a:t>
            </a:r>
          </a:p>
          <a:p>
            <a:r>
              <a:rPr lang="en-US" b="1" dirty="0" smtClean="0"/>
              <a:t> pair up, find a crack in the ground, enter it and build a nest.  There they </a:t>
            </a:r>
          </a:p>
          <a:p>
            <a:r>
              <a:rPr lang="en-US" b="1" dirty="0" smtClean="0"/>
              <a:t> mate and start a new colony.   </a:t>
            </a:r>
            <a:endParaRPr lang="en-US" b="1" dirty="0"/>
          </a:p>
        </p:txBody>
      </p:sp>
    </p:spTree>
    <p:extLst>
      <p:ext uri="{BB962C8B-B14F-4D97-AF65-F5344CB8AC3E}">
        <p14:creationId xmlns:p14="http://schemas.microsoft.com/office/powerpoint/2010/main" val="42067302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type="body" idx="1"/>
          </p:nvPr>
        </p:nvSpPr>
        <p:spPr>
          <a:xfrm>
            <a:off x="457200" y="1524000"/>
            <a:ext cx="8229600" cy="5029200"/>
          </a:xfrm>
        </p:spPr>
        <p:txBody>
          <a:bodyPr>
            <a:noAutofit/>
          </a:bodyPr>
          <a:lstStyle/>
          <a:p>
            <a:pPr>
              <a:lnSpc>
                <a:spcPct val="80000"/>
              </a:lnSpc>
            </a:pPr>
            <a:r>
              <a:rPr lang="en-US" sz="2200" b="1" dirty="0">
                <a:latin typeface="+mj-lt"/>
              </a:rPr>
              <a:t>Soon after swarming, male and female </a:t>
            </a:r>
          </a:p>
          <a:p>
            <a:pPr>
              <a:lnSpc>
                <a:spcPct val="80000"/>
              </a:lnSpc>
              <a:buFontTx/>
              <a:buNone/>
            </a:pPr>
            <a:r>
              <a:rPr lang="en-US" sz="2200" b="1" dirty="0">
                <a:latin typeface="+mj-lt"/>
              </a:rPr>
              <a:t>     </a:t>
            </a:r>
            <a:r>
              <a:rPr lang="en-US" sz="2200" b="1" dirty="0" err="1">
                <a:latin typeface="+mj-lt"/>
              </a:rPr>
              <a:t>alates</a:t>
            </a:r>
            <a:r>
              <a:rPr lang="en-US" sz="2200" b="1" dirty="0">
                <a:latin typeface="+mj-lt"/>
              </a:rPr>
              <a:t> lose their wings and form pairs </a:t>
            </a:r>
          </a:p>
          <a:p>
            <a:pPr>
              <a:lnSpc>
                <a:spcPct val="80000"/>
              </a:lnSpc>
              <a:buFontTx/>
              <a:buNone/>
            </a:pPr>
            <a:endParaRPr lang="en-US" sz="1200" b="1" dirty="0">
              <a:latin typeface="+mj-lt"/>
            </a:endParaRPr>
          </a:p>
          <a:p>
            <a:pPr>
              <a:lnSpc>
                <a:spcPct val="80000"/>
              </a:lnSpc>
            </a:pPr>
            <a:r>
              <a:rPr lang="en-US" sz="2200" b="1" dirty="0">
                <a:latin typeface="+mj-lt"/>
              </a:rPr>
              <a:t>A pair that successfully establishes a </a:t>
            </a:r>
          </a:p>
          <a:p>
            <a:pPr>
              <a:lnSpc>
                <a:spcPct val="80000"/>
              </a:lnSpc>
              <a:buFontTx/>
              <a:buNone/>
            </a:pPr>
            <a:r>
              <a:rPr lang="en-US" sz="2200" b="1" dirty="0">
                <a:latin typeface="+mj-lt"/>
              </a:rPr>
              <a:t>     new colony is called the king (male) </a:t>
            </a:r>
          </a:p>
          <a:p>
            <a:pPr>
              <a:lnSpc>
                <a:spcPct val="80000"/>
              </a:lnSpc>
              <a:buFontTx/>
              <a:buNone/>
            </a:pPr>
            <a:r>
              <a:rPr lang="en-US" sz="2200" b="1" dirty="0">
                <a:latin typeface="+mj-lt"/>
              </a:rPr>
              <a:t>     and queen (female) of the colony </a:t>
            </a:r>
          </a:p>
          <a:p>
            <a:pPr>
              <a:lnSpc>
                <a:spcPct val="80000"/>
              </a:lnSpc>
              <a:buFontTx/>
              <a:buNone/>
            </a:pPr>
            <a:endParaRPr lang="en-US" sz="1200" b="1" dirty="0">
              <a:latin typeface="+mj-lt"/>
            </a:endParaRPr>
          </a:p>
          <a:p>
            <a:pPr>
              <a:lnSpc>
                <a:spcPct val="80000"/>
              </a:lnSpc>
            </a:pPr>
            <a:r>
              <a:rPr lang="en-US" sz="2200" b="1" dirty="0">
                <a:latin typeface="+mj-lt"/>
              </a:rPr>
              <a:t>They are also referred to as the primary </a:t>
            </a:r>
          </a:p>
          <a:p>
            <a:pPr>
              <a:lnSpc>
                <a:spcPct val="80000"/>
              </a:lnSpc>
              <a:buFontTx/>
              <a:buNone/>
            </a:pPr>
            <a:r>
              <a:rPr lang="en-US" sz="2200" b="1" dirty="0">
                <a:latin typeface="+mj-lt"/>
              </a:rPr>
              <a:t>     (first form) </a:t>
            </a:r>
            <a:r>
              <a:rPr lang="en-US" sz="2200" b="1" dirty="0" err="1">
                <a:latin typeface="+mj-lt"/>
              </a:rPr>
              <a:t>reproductives</a:t>
            </a:r>
            <a:r>
              <a:rPr lang="en-US" sz="2200" b="1" dirty="0">
                <a:latin typeface="+mj-lt"/>
              </a:rPr>
              <a:t> because they </a:t>
            </a:r>
          </a:p>
          <a:p>
            <a:pPr>
              <a:lnSpc>
                <a:spcPct val="80000"/>
              </a:lnSpc>
              <a:buFontTx/>
              <a:buNone/>
            </a:pPr>
            <a:r>
              <a:rPr lang="en-US" sz="2200" b="1" dirty="0">
                <a:latin typeface="+mj-lt"/>
              </a:rPr>
              <a:t>     have attained the adult stage and are </a:t>
            </a:r>
          </a:p>
          <a:p>
            <a:pPr>
              <a:lnSpc>
                <a:spcPct val="80000"/>
              </a:lnSpc>
              <a:buFontTx/>
              <a:buNone/>
            </a:pPr>
            <a:r>
              <a:rPr lang="en-US" sz="2200" b="1" dirty="0">
                <a:latin typeface="+mj-lt"/>
              </a:rPr>
              <a:t>     physically and sexually mature </a:t>
            </a:r>
          </a:p>
          <a:p>
            <a:pPr>
              <a:lnSpc>
                <a:spcPct val="80000"/>
              </a:lnSpc>
              <a:buFontTx/>
              <a:buNone/>
            </a:pPr>
            <a:endParaRPr lang="en-US" sz="1200" b="1" dirty="0">
              <a:latin typeface="+mj-lt"/>
            </a:endParaRPr>
          </a:p>
          <a:p>
            <a:pPr>
              <a:lnSpc>
                <a:spcPct val="80000"/>
              </a:lnSpc>
            </a:pPr>
            <a:r>
              <a:rPr lang="en-US" sz="2200" b="1" dirty="0">
                <a:latin typeface="+mj-lt"/>
              </a:rPr>
              <a:t>Within the first few days or weeks after </a:t>
            </a:r>
          </a:p>
          <a:p>
            <a:pPr>
              <a:lnSpc>
                <a:spcPct val="80000"/>
              </a:lnSpc>
              <a:buFontTx/>
              <a:buNone/>
            </a:pPr>
            <a:r>
              <a:rPr lang="en-US" sz="2200" b="1" dirty="0">
                <a:latin typeface="+mj-lt"/>
              </a:rPr>
              <a:t>     pairing, the queen lays the first clutch </a:t>
            </a:r>
          </a:p>
          <a:p>
            <a:pPr>
              <a:lnSpc>
                <a:spcPct val="80000"/>
              </a:lnSpc>
              <a:buFontTx/>
              <a:buNone/>
            </a:pPr>
            <a:r>
              <a:rPr lang="en-US" sz="2200" b="1" dirty="0">
                <a:latin typeface="+mj-lt"/>
              </a:rPr>
              <a:t>     several dozen eggs; small numbers of </a:t>
            </a:r>
          </a:p>
          <a:p>
            <a:pPr>
              <a:lnSpc>
                <a:spcPct val="80000"/>
              </a:lnSpc>
              <a:buFontTx/>
              <a:buNone/>
            </a:pPr>
            <a:r>
              <a:rPr lang="en-US" sz="2200" b="1" dirty="0">
                <a:latin typeface="+mj-lt"/>
              </a:rPr>
              <a:t>     eggs are laid intermittently thereafter </a:t>
            </a:r>
          </a:p>
        </p:txBody>
      </p:sp>
      <p:pic>
        <p:nvPicPr>
          <p:cNvPr id="19460" name="Picture 4"/>
          <p:cNvPicPr>
            <a:picLocks noGrp="1" noChangeAspect="1" noChangeArrowheads="1"/>
          </p:cNvPicPr>
          <p:nvPr>
            <p:ph type="title"/>
          </p:nvPr>
        </p:nvPicPr>
        <p:blipFill>
          <a:blip r:embed="rId2" cstate="print"/>
          <a:srcRect/>
          <a:stretch>
            <a:fillRect/>
          </a:stretch>
        </p:blipFill>
        <p:spPr>
          <a:xfrm>
            <a:off x="6019800" y="1066800"/>
            <a:ext cx="2767013" cy="2149475"/>
          </a:xfrm>
          <a:noFill/>
          <a:ln w="12700" algn="ctr">
            <a:solidFill>
              <a:srgbClr val="003366"/>
            </a:solidFill>
          </a:ln>
        </p:spPr>
      </p:pic>
      <p:pic>
        <p:nvPicPr>
          <p:cNvPr id="19461" name="Picture 5" descr="Figure 9"/>
          <p:cNvPicPr>
            <a:picLocks noChangeAspect="1" noChangeArrowheads="1"/>
          </p:cNvPicPr>
          <p:nvPr/>
        </p:nvPicPr>
        <p:blipFill>
          <a:blip r:embed="rId3" cstate="print"/>
          <a:srcRect/>
          <a:stretch>
            <a:fillRect/>
          </a:stretch>
        </p:blipFill>
        <p:spPr bwMode="auto">
          <a:xfrm>
            <a:off x="6311900" y="3429000"/>
            <a:ext cx="2489200" cy="3124200"/>
          </a:xfrm>
          <a:prstGeom prst="rect">
            <a:avLst/>
          </a:prstGeom>
          <a:noFill/>
        </p:spPr>
      </p:pic>
      <p:sp>
        <p:nvSpPr>
          <p:cNvPr id="19462" name="Text Box 6"/>
          <p:cNvSpPr txBox="1">
            <a:spLocks noChangeArrowheads="1"/>
          </p:cNvSpPr>
          <p:nvPr/>
        </p:nvSpPr>
        <p:spPr bwMode="auto">
          <a:xfrm>
            <a:off x="0" y="762000"/>
            <a:ext cx="9144000" cy="584775"/>
          </a:xfrm>
          <a:prstGeom prst="rect">
            <a:avLst/>
          </a:prstGeom>
          <a:noFill/>
          <a:ln w="9525">
            <a:noFill/>
            <a:miter lim="800000"/>
            <a:headEnd/>
            <a:tailEnd/>
          </a:ln>
          <a:effectLst/>
        </p:spPr>
        <p:txBody>
          <a:bodyPr wrap="square">
            <a:spAutoFit/>
          </a:bodyPr>
          <a:lstStyle/>
          <a:p>
            <a:r>
              <a:rPr lang="en-US" sz="3200" b="1" i="1" dirty="0"/>
              <a:t>                  </a:t>
            </a:r>
            <a:r>
              <a:rPr lang="en-US" sz="3200" b="1" i="1" dirty="0" smtClean="0"/>
              <a:t>      </a:t>
            </a:r>
            <a:r>
              <a:rPr lang="en-US" sz="2800" b="1" dirty="0" smtClean="0">
                <a:solidFill>
                  <a:schemeClr val="tx2">
                    <a:lumMod val="75000"/>
                  </a:schemeClr>
                </a:solidFill>
                <a:latin typeface="+mj-lt"/>
              </a:rPr>
              <a:t>Swarming</a:t>
            </a:r>
            <a:endParaRPr lang="en-US" sz="2800" b="1" dirty="0">
              <a:solidFill>
                <a:schemeClr val="tx2">
                  <a:lumMod val="75000"/>
                </a:schemeClr>
              </a:solidFill>
              <a:latin typeface="+mj-lt"/>
            </a:endParaRPr>
          </a:p>
        </p:txBody>
      </p:sp>
    </p:spTree>
    <p:extLst>
      <p:ext uri="{BB962C8B-B14F-4D97-AF65-F5344CB8AC3E}">
        <p14:creationId xmlns:p14="http://schemas.microsoft.com/office/powerpoint/2010/main" val="26837253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45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45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459">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459">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459">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459">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459">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459">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459">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459">
                                            <p:txEl>
                                              <p:pRg st="13" end="1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9459">
                                            <p:txEl>
                                              <p:pRg st="14" end="1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459">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0"/>
            <a:ext cx="8229600" cy="1219200"/>
          </a:xfrm>
        </p:spPr>
        <p:txBody>
          <a:bodyPr/>
          <a:lstStyle/>
          <a:p>
            <a:pPr algn="l"/>
            <a:r>
              <a:rPr lang="en-US" sz="3200" b="1" i="1" dirty="0"/>
              <a:t>           </a:t>
            </a:r>
            <a:r>
              <a:rPr lang="en-US" sz="3200" b="1" i="1" dirty="0" smtClean="0"/>
              <a:t>    </a:t>
            </a:r>
            <a:r>
              <a:rPr lang="en-US" sz="2800" b="1" dirty="0" smtClean="0"/>
              <a:t>Swarming</a:t>
            </a:r>
            <a:endParaRPr lang="en-US" sz="2800" b="1" dirty="0"/>
          </a:p>
        </p:txBody>
      </p:sp>
      <p:sp>
        <p:nvSpPr>
          <p:cNvPr id="23555" name="Rectangle 3"/>
          <p:cNvSpPr>
            <a:spLocks noGrp="1" noChangeArrowheads="1"/>
          </p:cNvSpPr>
          <p:nvPr>
            <p:ph type="body" idx="1"/>
          </p:nvPr>
        </p:nvSpPr>
        <p:spPr>
          <a:xfrm>
            <a:off x="457200" y="1447800"/>
            <a:ext cx="8229600" cy="5029200"/>
          </a:xfrm>
        </p:spPr>
        <p:txBody>
          <a:bodyPr>
            <a:normAutofit/>
          </a:bodyPr>
          <a:lstStyle/>
          <a:p>
            <a:pPr>
              <a:lnSpc>
                <a:spcPct val="90000"/>
              </a:lnSpc>
            </a:pPr>
            <a:r>
              <a:rPr lang="en-US" sz="2200" b="1" dirty="0">
                <a:latin typeface="+mj-lt"/>
              </a:rPr>
              <a:t>The king and queen take care of the </a:t>
            </a:r>
          </a:p>
          <a:p>
            <a:pPr>
              <a:lnSpc>
                <a:spcPct val="90000"/>
              </a:lnSpc>
              <a:buFontTx/>
              <a:buNone/>
            </a:pPr>
            <a:r>
              <a:rPr lang="en-US" sz="2200" b="1" dirty="0">
                <a:latin typeface="+mj-lt"/>
              </a:rPr>
              <a:t>     first batch(</a:t>
            </a:r>
            <a:r>
              <a:rPr lang="en-US" sz="2200" b="1" dirty="0" err="1">
                <a:latin typeface="+mj-lt"/>
              </a:rPr>
              <a:t>es</a:t>
            </a:r>
            <a:r>
              <a:rPr lang="en-US" sz="2200" b="1" dirty="0">
                <a:latin typeface="+mj-lt"/>
              </a:rPr>
              <a:t>) of eggs and young</a:t>
            </a:r>
          </a:p>
          <a:p>
            <a:pPr>
              <a:lnSpc>
                <a:spcPct val="90000"/>
              </a:lnSpc>
              <a:buFontTx/>
              <a:buNone/>
            </a:pPr>
            <a:endParaRPr lang="en-US" sz="2200" b="1" dirty="0">
              <a:latin typeface="+mj-lt"/>
            </a:endParaRPr>
          </a:p>
          <a:p>
            <a:pPr>
              <a:lnSpc>
                <a:spcPct val="90000"/>
              </a:lnSpc>
            </a:pPr>
            <a:r>
              <a:rPr lang="en-US" sz="2200" b="1" dirty="0">
                <a:latin typeface="+mj-lt"/>
              </a:rPr>
              <a:t>When a number of workers are </a:t>
            </a:r>
          </a:p>
          <a:p>
            <a:pPr>
              <a:lnSpc>
                <a:spcPct val="90000"/>
              </a:lnSpc>
              <a:buFontTx/>
              <a:buNone/>
            </a:pPr>
            <a:r>
              <a:rPr lang="en-US" sz="2200" b="1" dirty="0">
                <a:latin typeface="+mj-lt"/>
              </a:rPr>
              <a:t>     present, they begin caring for </a:t>
            </a:r>
          </a:p>
          <a:p>
            <a:pPr>
              <a:lnSpc>
                <a:spcPct val="90000"/>
              </a:lnSpc>
              <a:buFontTx/>
              <a:buNone/>
            </a:pPr>
            <a:r>
              <a:rPr lang="en-US" sz="2200" b="1" dirty="0">
                <a:latin typeface="+mj-lt"/>
              </a:rPr>
              <a:t>     their younger </a:t>
            </a:r>
            <a:r>
              <a:rPr lang="en-US" sz="2200" b="1" dirty="0" err="1">
                <a:latin typeface="+mj-lt"/>
              </a:rPr>
              <a:t>nestmates</a:t>
            </a:r>
            <a:r>
              <a:rPr lang="en-US" sz="2200" b="1" dirty="0">
                <a:latin typeface="+mj-lt"/>
              </a:rPr>
              <a:t>, eggs, </a:t>
            </a:r>
          </a:p>
          <a:p>
            <a:pPr>
              <a:lnSpc>
                <a:spcPct val="90000"/>
              </a:lnSpc>
              <a:buFontTx/>
              <a:buNone/>
            </a:pPr>
            <a:r>
              <a:rPr lang="en-US" sz="2200" b="1" dirty="0">
                <a:latin typeface="+mj-lt"/>
              </a:rPr>
              <a:t>     and the primary </a:t>
            </a:r>
            <a:r>
              <a:rPr lang="en-US" sz="2200" b="1" dirty="0" err="1">
                <a:latin typeface="+mj-lt"/>
              </a:rPr>
              <a:t>reproductives</a:t>
            </a:r>
            <a:endParaRPr lang="en-US" sz="2200" b="1" dirty="0">
              <a:latin typeface="+mj-lt"/>
            </a:endParaRPr>
          </a:p>
          <a:p>
            <a:pPr>
              <a:lnSpc>
                <a:spcPct val="90000"/>
              </a:lnSpc>
              <a:buFontTx/>
              <a:buNone/>
            </a:pPr>
            <a:endParaRPr lang="en-US" sz="2200" b="1" dirty="0">
              <a:latin typeface="+mj-lt"/>
            </a:endParaRPr>
          </a:p>
          <a:p>
            <a:pPr>
              <a:lnSpc>
                <a:spcPct val="90000"/>
              </a:lnSpc>
            </a:pPr>
            <a:r>
              <a:rPr lang="en-US" sz="2200" b="1" dirty="0">
                <a:latin typeface="+mj-lt"/>
              </a:rPr>
              <a:t>Initial colony growth is slow, </a:t>
            </a:r>
          </a:p>
          <a:p>
            <a:pPr>
              <a:lnSpc>
                <a:spcPct val="90000"/>
              </a:lnSpc>
              <a:buFontTx/>
              <a:buNone/>
            </a:pPr>
            <a:r>
              <a:rPr lang="en-US" sz="2200" b="1" dirty="0">
                <a:latin typeface="+mj-lt"/>
              </a:rPr>
              <a:t>     but as the queen ages her egg-</a:t>
            </a:r>
          </a:p>
          <a:p>
            <a:pPr>
              <a:lnSpc>
                <a:spcPct val="90000"/>
              </a:lnSpc>
              <a:buFontTx/>
              <a:buNone/>
            </a:pPr>
            <a:r>
              <a:rPr lang="en-US" sz="2200" b="1" dirty="0">
                <a:latin typeface="+mj-lt"/>
              </a:rPr>
              <a:t>     laying capacity increases and </a:t>
            </a:r>
          </a:p>
          <a:p>
            <a:pPr>
              <a:lnSpc>
                <a:spcPct val="90000"/>
              </a:lnSpc>
              <a:buFontTx/>
              <a:buNone/>
            </a:pPr>
            <a:r>
              <a:rPr lang="en-US" sz="2200" b="1" dirty="0">
                <a:latin typeface="+mj-lt"/>
              </a:rPr>
              <a:t>     colony growth rate accelerates </a:t>
            </a:r>
          </a:p>
          <a:p>
            <a:pPr>
              <a:lnSpc>
                <a:spcPct val="90000"/>
              </a:lnSpc>
            </a:pPr>
            <a:endParaRPr lang="en-US" sz="2200" b="1" dirty="0">
              <a:latin typeface="+mj-lt"/>
            </a:endParaRPr>
          </a:p>
        </p:txBody>
      </p:sp>
      <p:pic>
        <p:nvPicPr>
          <p:cNvPr id="23557" name="Picture 5" descr="Figure 9"/>
          <p:cNvPicPr>
            <a:picLocks noChangeAspect="1" noChangeArrowheads="1"/>
          </p:cNvPicPr>
          <p:nvPr/>
        </p:nvPicPr>
        <p:blipFill>
          <a:blip r:embed="rId2" cstate="print"/>
          <a:srcRect/>
          <a:stretch>
            <a:fillRect/>
          </a:stretch>
        </p:blipFill>
        <p:spPr bwMode="auto">
          <a:xfrm>
            <a:off x="6324600" y="533400"/>
            <a:ext cx="1457325" cy="1828800"/>
          </a:xfrm>
          <a:prstGeom prst="rect">
            <a:avLst/>
          </a:prstGeom>
          <a:noFill/>
        </p:spPr>
      </p:pic>
      <p:pic>
        <p:nvPicPr>
          <p:cNvPr id="23558" name="Picture 6" descr="IM_514"/>
          <p:cNvPicPr>
            <a:picLocks noChangeAspect="1" noChangeArrowheads="1"/>
          </p:cNvPicPr>
          <p:nvPr/>
        </p:nvPicPr>
        <p:blipFill>
          <a:blip r:embed="rId3" cstate="print"/>
          <a:srcRect/>
          <a:stretch>
            <a:fillRect/>
          </a:stretch>
        </p:blipFill>
        <p:spPr bwMode="auto">
          <a:xfrm>
            <a:off x="5791200" y="4533900"/>
            <a:ext cx="2735263" cy="2052638"/>
          </a:xfrm>
          <a:prstGeom prst="rect">
            <a:avLst/>
          </a:prstGeom>
          <a:noFill/>
          <a:ln w="12700">
            <a:solidFill>
              <a:srgbClr val="003366"/>
            </a:solidFill>
            <a:miter lim="800000"/>
            <a:headEnd/>
            <a:tailEnd/>
          </a:ln>
        </p:spPr>
      </p:pic>
      <p:pic>
        <p:nvPicPr>
          <p:cNvPr id="23560" name="Picture 8" descr="Figure 10"/>
          <p:cNvPicPr>
            <a:picLocks noChangeAspect="1" noChangeArrowheads="1"/>
          </p:cNvPicPr>
          <p:nvPr/>
        </p:nvPicPr>
        <p:blipFill>
          <a:blip r:embed="rId4" cstate="print"/>
          <a:srcRect/>
          <a:stretch>
            <a:fillRect/>
          </a:stretch>
        </p:blipFill>
        <p:spPr bwMode="auto">
          <a:xfrm>
            <a:off x="6400800" y="2514600"/>
            <a:ext cx="1457325" cy="1828800"/>
          </a:xfrm>
          <a:prstGeom prst="rect">
            <a:avLst/>
          </a:prstGeom>
          <a:noFill/>
        </p:spPr>
      </p:pic>
    </p:spTree>
    <p:extLst>
      <p:ext uri="{BB962C8B-B14F-4D97-AF65-F5344CB8AC3E}">
        <p14:creationId xmlns:p14="http://schemas.microsoft.com/office/powerpoint/2010/main" val="39495452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55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355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55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55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55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555">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3555">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555">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55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5844"/>
            <a:ext cx="8229600" cy="1143000"/>
          </a:xfrm>
        </p:spPr>
        <p:txBody>
          <a:bodyPr>
            <a:normAutofit fontScale="90000"/>
          </a:bodyPr>
          <a:lstStyle/>
          <a:p>
            <a:pPr algn="l"/>
            <a:r>
              <a:rPr lang="en-US" sz="3200" b="1" dirty="0" smtClean="0"/>
              <a:t>30.  Which caste members are responsible for </a:t>
            </a:r>
            <a:br>
              <a:rPr lang="en-US" sz="3200" b="1" dirty="0" smtClean="0"/>
            </a:br>
            <a:r>
              <a:rPr lang="en-US" sz="3200" b="1" dirty="0" smtClean="0"/>
              <a:t>        building mud tunnels, foraging for food, feeding </a:t>
            </a:r>
            <a:br>
              <a:rPr lang="en-US" sz="3200" b="1" dirty="0" smtClean="0"/>
            </a:br>
            <a:r>
              <a:rPr lang="en-US" sz="3200" b="1" dirty="0" smtClean="0"/>
              <a:t>        other caste members and grooming the queen?</a:t>
            </a:r>
            <a:endParaRPr lang="en-US" sz="3200" b="1" dirty="0"/>
          </a:p>
        </p:txBody>
      </p:sp>
      <p:sp>
        <p:nvSpPr>
          <p:cNvPr id="4" name="TextBox 3"/>
          <p:cNvSpPr txBox="1"/>
          <p:nvPr/>
        </p:nvSpPr>
        <p:spPr>
          <a:xfrm>
            <a:off x="1132114" y="1925229"/>
            <a:ext cx="6466114" cy="1569660"/>
          </a:xfrm>
          <a:prstGeom prst="rect">
            <a:avLst/>
          </a:prstGeom>
          <a:noFill/>
        </p:spPr>
        <p:txBody>
          <a:bodyPr wrap="square" rtlCol="0">
            <a:spAutoFit/>
          </a:bodyPr>
          <a:lstStyle/>
          <a:p>
            <a:pPr marL="342900" indent="-342900">
              <a:buAutoNum type="alphaUcPeriod"/>
            </a:pPr>
            <a:r>
              <a:rPr lang="en-US" dirty="0" smtClean="0"/>
              <a:t>Workers</a:t>
            </a:r>
          </a:p>
          <a:p>
            <a:endParaRPr lang="en-US" sz="800" dirty="0" smtClean="0"/>
          </a:p>
          <a:p>
            <a:pPr marL="342900" indent="-342900">
              <a:buAutoNum type="alphaUcPeriod"/>
            </a:pPr>
            <a:r>
              <a:rPr lang="en-US" dirty="0" smtClean="0"/>
              <a:t>Soldiers</a:t>
            </a:r>
          </a:p>
          <a:p>
            <a:endParaRPr lang="en-US" sz="800" dirty="0" smtClean="0"/>
          </a:p>
          <a:p>
            <a:pPr marL="342900" indent="-342900">
              <a:buAutoNum type="alphaUcPeriod"/>
            </a:pPr>
            <a:r>
              <a:rPr lang="en-US" dirty="0" smtClean="0"/>
              <a:t>Primary </a:t>
            </a:r>
            <a:r>
              <a:rPr lang="en-US" dirty="0" err="1" smtClean="0"/>
              <a:t>reproductives</a:t>
            </a:r>
            <a:endParaRPr lang="en-US" dirty="0" smtClean="0"/>
          </a:p>
          <a:p>
            <a:endParaRPr lang="en-US" sz="800" dirty="0" smtClean="0"/>
          </a:p>
          <a:p>
            <a:pPr marL="342900" indent="-342900">
              <a:buAutoNum type="alphaUcPeriod"/>
            </a:pPr>
            <a:r>
              <a:rPr lang="en-US" dirty="0" smtClean="0"/>
              <a:t>Supplementary </a:t>
            </a:r>
            <a:r>
              <a:rPr lang="en-US" dirty="0" err="1" smtClean="0"/>
              <a:t>reproductives</a:t>
            </a:r>
            <a:endParaRPr lang="en-US" dirty="0"/>
          </a:p>
        </p:txBody>
      </p:sp>
    </p:spTree>
    <p:extLst>
      <p:ext uri="{BB962C8B-B14F-4D97-AF65-F5344CB8AC3E}">
        <p14:creationId xmlns:p14="http://schemas.microsoft.com/office/powerpoint/2010/main" val="1994860043"/>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5844"/>
            <a:ext cx="8229600" cy="1143000"/>
          </a:xfrm>
        </p:spPr>
        <p:txBody>
          <a:bodyPr>
            <a:normAutofit fontScale="90000"/>
          </a:bodyPr>
          <a:lstStyle/>
          <a:p>
            <a:pPr algn="l"/>
            <a:r>
              <a:rPr lang="en-US" sz="3200" b="1" dirty="0" smtClean="0"/>
              <a:t>30.  Which caste members are responsible for </a:t>
            </a:r>
            <a:br>
              <a:rPr lang="en-US" sz="3200" b="1" dirty="0" smtClean="0"/>
            </a:br>
            <a:r>
              <a:rPr lang="en-US" sz="3200" b="1" dirty="0" smtClean="0"/>
              <a:t>        building mud tunnels, foraging for food, feeding </a:t>
            </a:r>
            <a:br>
              <a:rPr lang="en-US" sz="3200" b="1" dirty="0" smtClean="0"/>
            </a:br>
            <a:r>
              <a:rPr lang="en-US" sz="3200" b="1" dirty="0" smtClean="0"/>
              <a:t>        other caste members and grooming the queen?</a:t>
            </a:r>
            <a:endParaRPr lang="en-US" sz="3200" b="1" dirty="0"/>
          </a:p>
        </p:txBody>
      </p:sp>
      <p:sp>
        <p:nvSpPr>
          <p:cNvPr id="4" name="TextBox 3"/>
          <p:cNvSpPr txBox="1"/>
          <p:nvPr/>
        </p:nvSpPr>
        <p:spPr>
          <a:xfrm>
            <a:off x="1132114" y="1894990"/>
            <a:ext cx="6466114" cy="1569660"/>
          </a:xfrm>
          <a:prstGeom prst="rect">
            <a:avLst/>
          </a:prstGeom>
          <a:noFill/>
        </p:spPr>
        <p:txBody>
          <a:bodyPr wrap="square" rtlCol="0">
            <a:spAutoFit/>
          </a:bodyPr>
          <a:lstStyle/>
          <a:p>
            <a:pPr marL="342900" indent="-342900">
              <a:buAutoNum type="alphaUcPeriod"/>
            </a:pPr>
            <a:r>
              <a:rPr lang="en-US" b="1" dirty="0" smtClean="0">
                <a:solidFill>
                  <a:srgbClr val="FF0000"/>
                </a:solidFill>
              </a:rPr>
              <a:t> Workers</a:t>
            </a:r>
          </a:p>
          <a:p>
            <a:endParaRPr lang="en-US" sz="800" b="1" dirty="0" smtClean="0">
              <a:solidFill>
                <a:srgbClr val="FF0000"/>
              </a:solidFill>
            </a:endParaRPr>
          </a:p>
          <a:p>
            <a:pPr marL="342900" indent="-342900">
              <a:buAutoNum type="alphaUcPeriod"/>
            </a:pPr>
            <a:r>
              <a:rPr lang="en-US" dirty="0" smtClean="0"/>
              <a:t>Soldiers</a:t>
            </a:r>
          </a:p>
          <a:p>
            <a:endParaRPr lang="en-US" sz="800" dirty="0" smtClean="0"/>
          </a:p>
          <a:p>
            <a:pPr marL="342900" indent="-342900">
              <a:buAutoNum type="alphaUcPeriod"/>
            </a:pPr>
            <a:r>
              <a:rPr lang="en-US" dirty="0" smtClean="0"/>
              <a:t>Primary </a:t>
            </a:r>
            <a:r>
              <a:rPr lang="en-US" dirty="0" err="1" smtClean="0"/>
              <a:t>reproductives</a:t>
            </a:r>
            <a:endParaRPr lang="en-US" dirty="0" smtClean="0"/>
          </a:p>
          <a:p>
            <a:endParaRPr lang="en-US" sz="800" dirty="0" smtClean="0"/>
          </a:p>
          <a:p>
            <a:pPr marL="342900" indent="-342900">
              <a:buAutoNum type="alphaUcPeriod"/>
            </a:pPr>
            <a:r>
              <a:rPr lang="en-US" dirty="0" smtClean="0"/>
              <a:t>Supplementary </a:t>
            </a:r>
            <a:r>
              <a:rPr lang="en-US" dirty="0" err="1" smtClean="0"/>
              <a:t>reproductives</a:t>
            </a:r>
            <a:endParaRPr lang="en-US" dirty="0"/>
          </a:p>
        </p:txBody>
      </p:sp>
      <p:pic>
        <p:nvPicPr>
          <p:cNvPr id="5" name="Picture 4"/>
          <p:cNvPicPr>
            <a:picLocks noChangeAspect="1"/>
          </p:cNvPicPr>
          <p:nvPr/>
        </p:nvPicPr>
        <p:blipFill>
          <a:blip r:embed="rId2"/>
          <a:stretch>
            <a:fillRect/>
          </a:stretch>
        </p:blipFill>
        <p:spPr>
          <a:xfrm>
            <a:off x="2483458" y="3675779"/>
            <a:ext cx="4619471" cy="2951955"/>
          </a:xfrm>
          <a:prstGeom prst="rect">
            <a:avLst/>
          </a:prstGeom>
        </p:spPr>
      </p:pic>
      <p:sp>
        <p:nvSpPr>
          <p:cNvPr id="3" name="TextBox 2"/>
          <p:cNvSpPr txBox="1"/>
          <p:nvPr/>
        </p:nvSpPr>
        <p:spPr>
          <a:xfrm>
            <a:off x="4962294" y="2246071"/>
            <a:ext cx="3406018" cy="923330"/>
          </a:xfrm>
          <a:prstGeom prst="rect">
            <a:avLst/>
          </a:prstGeom>
          <a:noFill/>
          <a:ln>
            <a:solidFill>
              <a:srgbClr val="000000"/>
            </a:solidFill>
          </a:ln>
        </p:spPr>
        <p:txBody>
          <a:bodyPr wrap="square" rtlCol="0">
            <a:spAutoFit/>
          </a:bodyPr>
          <a:lstStyle/>
          <a:p>
            <a:r>
              <a:rPr lang="en-US" b="1" dirty="0" smtClean="0"/>
              <a:t> You can see the creamy-white </a:t>
            </a:r>
          </a:p>
          <a:p>
            <a:r>
              <a:rPr lang="en-US" b="1" dirty="0" smtClean="0"/>
              <a:t> colored workers surrounding the </a:t>
            </a:r>
          </a:p>
          <a:p>
            <a:r>
              <a:rPr lang="en-US" b="1" dirty="0" smtClean="0"/>
              <a:t> queen while they groom her.</a:t>
            </a:r>
            <a:endParaRPr lang="en-US" b="1" dirty="0"/>
          </a:p>
        </p:txBody>
      </p:sp>
    </p:spTree>
    <p:extLst>
      <p:ext uri="{BB962C8B-B14F-4D97-AF65-F5344CB8AC3E}">
        <p14:creationId xmlns:p14="http://schemas.microsoft.com/office/powerpoint/2010/main" val="16504008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6390"/>
            <a:ext cx="8229600" cy="1143000"/>
          </a:xfrm>
        </p:spPr>
        <p:txBody>
          <a:bodyPr>
            <a:normAutofit/>
          </a:bodyPr>
          <a:lstStyle/>
          <a:p>
            <a:pPr algn="l"/>
            <a:r>
              <a:rPr lang="en-US" sz="3200" b="1" dirty="0" smtClean="0"/>
              <a:t>31.  Which caste member’s duty is to take over </a:t>
            </a:r>
            <a:br>
              <a:rPr lang="en-US" sz="3200" b="1" dirty="0" smtClean="0"/>
            </a:br>
            <a:r>
              <a:rPr lang="en-US" sz="3200" b="1" dirty="0" smtClean="0"/>
              <a:t>        the queen’s duties once she has died?</a:t>
            </a:r>
            <a:endParaRPr lang="en-US" sz="3200" b="1" dirty="0"/>
          </a:p>
        </p:txBody>
      </p:sp>
      <p:sp>
        <p:nvSpPr>
          <p:cNvPr id="4" name="TextBox 3"/>
          <p:cNvSpPr txBox="1"/>
          <p:nvPr/>
        </p:nvSpPr>
        <p:spPr>
          <a:xfrm>
            <a:off x="1216781" y="1587040"/>
            <a:ext cx="6466114" cy="1969770"/>
          </a:xfrm>
          <a:prstGeom prst="rect">
            <a:avLst/>
          </a:prstGeom>
          <a:noFill/>
        </p:spPr>
        <p:txBody>
          <a:bodyPr wrap="square" rtlCol="0">
            <a:spAutoFit/>
          </a:bodyPr>
          <a:lstStyle/>
          <a:p>
            <a:pPr marL="342900" indent="-342900">
              <a:buAutoNum type="alphaUcPeriod"/>
            </a:pPr>
            <a:r>
              <a:rPr lang="en-US" dirty="0" smtClean="0"/>
              <a:t>Workers</a:t>
            </a:r>
          </a:p>
          <a:p>
            <a:endParaRPr lang="en-US" sz="800" dirty="0" smtClean="0"/>
          </a:p>
          <a:p>
            <a:pPr marL="342900" indent="-342900">
              <a:buAutoNum type="alphaUcPeriod"/>
            </a:pPr>
            <a:r>
              <a:rPr lang="en-US" dirty="0" smtClean="0"/>
              <a:t>Soldiers</a:t>
            </a:r>
          </a:p>
          <a:p>
            <a:endParaRPr lang="en-US" sz="800" dirty="0" smtClean="0"/>
          </a:p>
          <a:p>
            <a:pPr marL="342900" indent="-342900">
              <a:buAutoNum type="alphaUcPeriod"/>
            </a:pPr>
            <a:r>
              <a:rPr lang="en-US" dirty="0" smtClean="0"/>
              <a:t>Queens</a:t>
            </a:r>
          </a:p>
          <a:p>
            <a:endParaRPr lang="en-US" sz="800" dirty="0" smtClean="0"/>
          </a:p>
          <a:p>
            <a:pPr marL="342900" indent="-342900">
              <a:buAutoNum type="alphaUcPeriod"/>
            </a:pPr>
            <a:r>
              <a:rPr lang="en-US" dirty="0" smtClean="0"/>
              <a:t>Primary </a:t>
            </a:r>
            <a:r>
              <a:rPr lang="en-US" dirty="0" err="1" smtClean="0"/>
              <a:t>reproductives</a:t>
            </a:r>
            <a:endParaRPr lang="en-US" dirty="0" smtClean="0"/>
          </a:p>
          <a:p>
            <a:endParaRPr lang="en-US" sz="800" dirty="0" smtClean="0"/>
          </a:p>
          <a:p>
            <a:pPr marL="342900" indent="-342900">
              <a:buAutoNum type="alphaUcPeriod"/>
            </a:pPr>
            <a:r>
              <a:rPr lang="en-US" dirty="0" smtClean="0"/>
              <a:t>Supplementary </a:t>
            </a:r>
            <a:r>
              <a:rPr lang="en-US" dirty="0" err="1" smtClean="0"/>
              <a:t>reproductives</a:t>
            </a:r>
            <a:endParaRPr lang="en-US" dirty="0"/>
          </a:p>
        </p:txBody>
      </p:sp>
    </p:spTree>
    <p:extLst>
      <p:ext uri="{BB962C8B-B14F-4D97-AF65-F5344CB8AC3E}">
        <p14:creationId xmlns:p14="http://schemas.microsoft.com/office/powerpoint/2010/main" val="460919513"/>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6390"/>
            <a:ext cx="8229600" cy="1143000"/>
          </a:xfrm>
        </p:spPr>
        <p:txBody>
          <a:bodyPr>
            <a:normAutofit/>
          </a:bodyPr>
          <a:lstStyle/>
          <a:p>
            <a:pPr algn="l"/>
            <a:r>
              <a:rPr lang="en-US" sz="3200" b="1" dirty="0" smtClean="0"/>
              <a:t>31.  Which caste member’s duty is to take over </a:t>
            </a:r>
            <a:br>
              <a:rPr lang="en-US" sz="3200" b="1" dirty="0" smtClean="0"/>
            </a:br>
            <a:r>
              <a:rPr lang="en-US" sz="3200" b="1" dirty="0" smtClean="0"/>
              <a:t>        the queen’s duties once she has died?</a:t>
            </a:r>
            <a:endParaRPr lang="en-US" sz="3200" b="1" dirty="0"/>
          </a:p>
        </p:txBody>
      </p:sp>
      <p:sp>
        <p:nvSpPr>
          <p:cNvPr id="4" name="TextBox 3"/>
          <p:cNvSpPr txBox="1"/>
          <p:nvPr/>
        </p:nvSpPr>
        <p:spPr>
          <a:xfrm>
            <a:off x="1216781" y="1587040"/>
            <a:ext cx="6466114" cy="1969770"/>
          </a:xfrm>
          <a:prstGeom prst="rect">
            <a:avLst/>
          </a:prstGeom>
          <a:noFill/>
        </p:spPr>
        <p:txBody>
          <a:bodyPr wrap="square" rtlCol="0">
            <a:spAutoFit/>
          </a:bodyPr>
          <a:lstStyle/>
          <a:p>
            <a:pPr marL="342900" indent="-342900">
              <a:buAutoNum type="alphaUcPeriod"/>
            </a:pPr>
            <a:r>
              <a:rPr lang="en-US" dirty="0" smtClean="0"/>
              <a:t>Workers</a:t>
            </a:r>
          </a:p>
          <a:p>
            <a:endParaRPr lang="en-US" sz="800" dirty="0" smtClean="0"/>
          </a:p>
          <a:p>
            <a:pPr marL="342900" indent="-342900">
              <a:buAutoNum type="alphaUcPeriod"/>
            </a:pPr>
            <a:r>
              <a:rPr lang="en-US" dirty="0" smtClean="0"/>
              <a:t>Soldiers</a:t>
            </a:r>
          </a:p>
          <a:p>
            <a:endParaRPr lang="en-US" sz="800" dirty="0" smtClean="0"/>
          </a:p>
          <a:p>
            <a:pPr marL="342900" indent="-342900">
              <a:buAutoNum type="alphaUcPeriod"/>
            </a:pPr>
            <a:r>
              <a:rPr lang="en-US" dirty="0" smtClean="0"/>
              <a:t>Queens</a:t>
            </a:r>
          </a:p>
          <a:p>
            <a:endParaRPr lang="en-US" sz="800" dirty="0" smtClean="0"/>
          </a:p>
          <a:p>
            <a:pPr marL="342900" indent="-342900">
              <a:buAutoNum type="alphaUcPeriod"/>
            </a:pPr>
            <a:r>
              <a:rPr lang="en-US" dirty="0" smtClean="0"/>
              <a:t>Primary </a:t>
            </a:r>
            <a:r>
              <a:rPr lang="en-US" dirty="0" err="1" smtClean="0"/>
              <a:t>reproductives</a:t>
            </a:r>
            <a:endParaRPr lang="en-US" dirty="0" smtClean="0"/>
          </a:p>
          <a:p>
            <a:endParaRPr lang="en-US" sz="800" dirty="0" smtClean="0"/>
          </a:p>
          <a:p>
            <a:pPr marL="342900" indent="-342900">
              <a:buAutoNum type="alphaUcPeriod"/>
            </a:pPr>
            <a:r>
              <a:rPr lang="en-US" b="1" dirty="0" smtClean="0">
                <a:solidFill>
                  <a:srgbClr val="FF0000"/>
                </a:solidFill>
              </a:rPr>
              <a:t> Supplementary </a:t>
            </a:r>
            <a:r>
              <a:rPr lang="en-US" b="1" dirty="0" err="1" smtClean="0">
                <a:solidFill>
                  <a:srgbClr val="FF0000"/>
                </a:solidFill>
              </a:rPr>
              <a:t>reproductives</a:t>
            </a:r>
            <a:endParaRPr lang="en-US" b="1" dirty="0">
              <a:solidFill>
                <a:srgbClr val="FF0000"/>
              </a:solidFill>
            </a:endParaRPr>
          </a:p>
        </p:txBody>
      </p:sp>
      <p:pic>
        <p:nvPicPr>
          <p:cNvPr id="5" name="Picture 4"/>
          <p:cNvPicPr>
            <a:picLocks noChangeAspect="1" noChangeArrowheads="1"/>
          </p:cNvPicPr>
          <p:nvPr/>
        </p:nvPicPr>
        <p:blipFill>
          <a:blip r:embed="rId2" cstate="print"/>
          <a:srcRect/>
          <a:stretch>
            <a:fillRect/>
          </a:stretch>
        </p:blipFill>
        <p:spPr bwMode="auto">
          <a:xfrm>
            <a:off x="1354667" y="3562169"/>
            <a:ext cx="2790825" cy="2578510"/>
          </a:xfrm>
          <a:prstGeom prst="rect">
            <a:avLst/>
          </a:prstGeom>
          <a:noFill/>
          <a:ln w="9525">
            <a:noFill/>
            <a:miter lim="800000"/>
            <a:headEnd/>
            <a:tailEnd/>
          </a:ln>
          <a:effectLst/>
        </p:spPr>
      </p:pic>
      <p:sp>
        <p:nvSpPr>
          <p:cNvPr id="3" name="TextBox 2"/>
          <p:cNvSpPr txBox="1"/>
          <p:nvPr/>
        </p:nvSpPr>
        <p:spPr>
          <a:xfrm>
            <a:off x="4647024" y="3832355"/>
            <a:ext cx="3821884" cy="2308324"/>
          </a:xfrm>
          <a:prstGeom prst="rect">
            <a:avLst/>
          </a:prstGeom>
          <a:noFill/>
          <a:ln>
            <a:solidFill>
              <a:srgbClr val="000000"/>
            </a:solidFill>
          </a:ln>
        </p:spPr>
        <p:txBody>
          <a:bodyPr wrap="square" rtlCol="0">
            <a:spAutoFit/>
          </a:bodyPr>
          <a:lstStyle/>
          <a:p>
            <a:r>
              <a:rPr lang="en-US" b="1" dirty="0" smtClean="0"/>
              <a:t> The Queen may only be responsible </a:t>
            </a:r>
          </a:p>
          <a:p>
            <a:r>
              <a:rPr lang="en-US" b="1" dirty="0" smtClean="0"/>
              <a:t> for producing as few as 10,000 </a:t>
            </a:r>
          </a:p>
          <a:p>
            <a:r>
              <a:rPr lang="en-US" b="1" dirty="0" smtClean="0"/>
              <a:t> members of a colony with 1,000,000 </a:t>
            </a:r>
          </a:p>
          <a:p>
            <a:r>
              <a:rPr lang="en-US" b="1" dirty="0" smtClean="0"/>
              <a:t> individuals.  Once the Queen termite </a:t>
            </a:r>
          </a:p>
          <a:p>
            <a:r>
              <a:rPr lang="en-US" b="1" dirty="0" smtClean="0"/>
              <a:t> dies, the supplemental </a:t>
            </a:r>
            <a:r>
              <a:rPr lang="en-US" b="1" dirty="0" err="1" smtClean="0"/>
              <a:t>reproductives</a:t>
            </a:r>
            <a:r>
              <a:rPr lang="en-US" b="1" dirty="0" smtClean="0"/>
              <a:t> </a:t>
            </a:r>
          </a:p>
          <a:p>
            <a:r>
              <a:rPr lang="en-US" b="1" dirty="0" smtClean="0"/>
              <a:t> (secondary </a:t>
            </a:r>
            <a:r>
              <a:rPr lang="en-US" b="1" dirty="0" err="1" smtClean="0"/>
              <a:t>reproductives</a:t>
            </a:r>
            <a:r>
              <a:rPr lang="en-US" b="1" dirty="0" smtClean="0"/>
              <a:t>) take over </a:t>
            </a:r>
          </a:p>
          <a:p>
            <a:r>
              <a:rPr lang="en-US" b="1" dirty="0" smtClean="0"/>
              <a:t> the egg laying responsibility of the </a:t>
            </a:r>
          </a:p>
          <a:p>
            <a:r>
              <a:rPr lang="en-US" b="1" dirty="0" smtClean="0"/>
              <a:t> colony.   </a:t>
            </a:r>
            <a:endParaRPr lang="en-US" b="1" dirty="0"/>
          </a:p>
        </p:txBody>
      </p:sp>
      <p:sp>
        <p:nvSpPr>
          <p:cNvPr id="6" name="TextBox 5"/>
          <p:cNvSpPr txBox="1"/>
          <p:nvPr/>
        </p:nvSpPr>
        <p:spPr>
          <a:xfrm>
            <a:off x="1216781" y="3502091"/>
            <a:ext cx="3008242" cy="369332"/>
          </a:xfrm>
          <a:prstGeom prst="rect">
            <a:avLst/>
          </a:prstGeom>
          <a:solidFill>
            <a:srgbClr val="FFFFFF"/>
          </a:solidFill>
        </p:spPr>
        <p:txBody>
          <a:bodyPr wrap="square" rtlCol="0">
            <a:spAutoFit/>
          </a:bodyPr>
          <a:lstStyle/>
          <a:p>
            <a:endParaRPr lang="en-US" dirty="0"/>
          </a:p>
        </p:txBody>
      </p:sp>
    </p:spTree>
    <p:extLst>
      <p:ext uri="{BB962C8B-B14F-4D97-AF65-F5344CB8AC3E}">
        <p14:creationId xmlns:p14="http://schemas.microsoft.com/office/powerpoint/2010/main" val="33373112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137"/>
            <a:ext cx="8381292" cy="5254837"/>
          </a:xfrm>
        </p:spPr>
        <p:txBody>
          <a:bodyPr/>
          <a:lstStyle/>
          <a:p>
            <a:pPr marL="0" indent="0">
              <a:buNone/>
            </a:pPr>
            <a:r>
              <a:rPr lang="en-US" b="1" dirty="0" smtClean="0"/>
              <a:t>32.  Subterranean termites belong to the Order:</a:t>
            </a:r>
            <a:endParaRPr lang="en-US" b="1" dirty="0"/>
          </a:p>
        </p:txBody>
      </p:sp>
      <p:sp>
        <p:nvSpPr>
          <p:cNvPr id="5" name="TextBox 4"/>
          <p:cNvSpPr txBox="1"/>
          <p:nvPr/>
        </p:nvSpPr>
        <p:spPr>
          <a:xfrm>
            <a:off x="1270025" y="1864023"/>
            <a:ext cx="4467241" cy="1569660"/>
          </a:xfrm>
          <a:prstGeom prst="rect">
            <a:avLst/>
          </a:prstGeom>
          <a:noFill/>
        </p:spPr>
        <p:txBody>
          <a:bodyPr wrap="square" rtlCol="0">
            <a:spAutoFit/>
          </a:bodyPr>
          <a:lstStyle/>
          <a:p>
            <a:pPr marL="342900" indent="-342900">
              <a:buAutoNum type="alphaUcPeriod"/>
            </a:pPr>
            <a:r>
              <a:rPr lang="en-US" dirty="0" err="1" smtClean="0"/>
              <a:t>Dermaptera</a:t>
            </a:r>
            <a:endParaRPr lang="en-US" dirty="0" smtClean="0"/>
          </a:p>
          <a:p>
            <a:endParaRPr lang="en-US" sz="800" dirty="0" smtClean="0"/>
          </a:p>
          <a:p>
            <a:pPr marL="342900" indent="-342900">
              <a:buAutoNum type="alphaUcPeriod"/>
            </a:pPr>
            <a:r>
              <a:rPr lang="en-US" dirty="0" err="1" smtClean="0"/>
              <a:t>Orthoptera</a:t>
            </a:r>
            <a:endParaRPr lang="en-US" dirty="0" smtClean="0"/>
          </a:p>
          <a:p>
            <a:endParaRPr lang="en-US" sz="800" dirty="0" smtClean="0"/>
          </a:p>
          <a:p>
            <a:pPr marL="342900" indent="-342900">
              <a:buAutoNum type="alphaUcPeriod"/>
            </a:pPr>
            <a:r>
              <a:rPr lang="en-US" dirty="0" err="1" smtClean="0"/>
              <a:t>Isoptera</a:t>
            </a:r>
            <a:endParaRPr lang="en-US" dirty="0" smtClean="0"/>
          </a:p>
          <a:p>
            <a:endParaRPr lang="en-US" sz="800" dirty="0" smtClean="0"/>
          </a:p>
          <a:p>
            <a:pPr marL="342900" indent="-342900">
              <a:buAutoNum type="alphaUcPeriod"/>
            </a:pPr>
            <a:r>
              <a:rPr lang="en-US" dirty="0" err="1" smtClean="0"/>
              <a:t>Hemiptera</a:t>
            </a:r>
            <a:endParaRPr lang="en-US" dirty="0"/>
          </a:p>
        </p:txBody>
      </p:sp>
    </p:spTree>
    <p:extLst>
      <p:ext uri="{BB962C8B-B14F-4D97-AF65-F5344CB8AC3E}">
        <p14:creationId xmlns:p14="http://schemas.microsoft.com/office/powerpoint/2010/main" val="2944647789"/>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3849"/>
            <a:ext cx="8381292" cy="5254837"/>
          </a:xfrm>
        </p:spPr>
        <p:txBody>
          <a:bodyPr/>
          <a:lstStyle/>
          <a:p>
            <a:pPr marL="0" indent="0">
              <a:buNone/>
            </a:pPr>
            <a:r>
              <a:rPr lang="en-US" b="1" dirty="0" smtClean="0"/>
              <a:t>32.  Subterranean termites belong to the Order:</a:t>
            </a:r>
            <a:endParaRPr lang="en-US" b="1" dirty="0"/>
          </a:p>
        </p:txBody>
      </p:sp>
      <p:sp>
        <p:nvSpPr>
          <p:cNvPr id="5" name="TextBox 4"/>
          <p:cNvSpPr txBox="1"/>
          <p:nvPr/>
        </p:nvSpPr>
        <p:spPr>
          <a:xfrm>
            <a:off x="1270025" y="1851448"/>
            <a:ext cx="4467241" cy="1569660"/>
          </a:xfrm>
          <a:prstGeom prst="rect">
            <a:avLst/>
          </a:prstGeom>
          <a:noFill/>
        </p:spPr>
        <p:txBody>
          <a:bodyPr wrap="square" rtlCol="0">
            <a:spAutoFit/>
          </a:bodyPr>
          <a:lstStyle/>
          <a:p>
            <a:pPr marL="342900" indent="-342900">
              <a:buAutoNum type="alphaUcPeriod"/>
            </a:pPr>
            <a:r>
              <a:rPr lang="en-US" dirty="0" err="1" smtClean="0"/>
              <a:t>Dermaptera</a:t>
            </a:r>
            <a:endParaRPr lang="en-US" dirty="0" smtClean="0"/>
          </a:p>
          <a:p>
            <a:endParaRPr lang="en-US" sz="800" dirty="0" smtClean="0"/>
          </a:p>
          <a:p>
            <a:pPr marL="342900" indent="-342900">
              <a:buAutoNum type="alphaUcPeriod"/>
            </a:pPr>
            <a:r>
              <a:rPr lang="en-US" dirty="0" err="1" smtClean="0"/>
              <a:t>Orthoptera</a:t>
            </a:r>
            <a:endParaRPr lang="en-US" dirty="0" smtClean="0"/>
          </a:p>
          <a:p>
            <a:endParaRPr lang="en-US" sz="800" dirty="0" smtClean="0"/>
          </a:p>
          <a:p>
            <a:pPr marL="342900" indent="-342900">
              <a:buAutoNum type="alphaUcPeriod" startAt="3"/>
            </a:pPr>
            <a:r>
              <a:rPr lang="en-US" b="1" dirty="0" smtClean="0">
                <a:solidFill>
                  <a:srgbClr val="FF0000"/>
                </a:solidFill>
              </a:rPr>
              <a:t> </a:t>
            </a:r>
            <a:r>
              <a:rPr lang="en-US" b="1" dirty="0" err="1" smtClean="0">
                <a:solidFill>
                  <a:srgbClr val="FF0000"/>
                </a:solidFill>
              </a:rPr>
              <a:t>Isoptera</a:t>
            </a:r>
            <a:endParaRPr lang="en-US" b="1" dirty="0" smtClean="0">
              <a:solidFill>
                <a:srgbClr val="FF0000"/>
              </a:solidFill>
            </a:endParaRPr>
          </a:p>
          <a:p>
            <a:endParaRPr lang="en-US" sz="800" b="1" dirty="0" smtClean="0">
              <a:solidFill>
                <a:srgbClr val="FF0000"/>
              </a:solidFill>
            </a:endParaRPr>
          </a:p>
          <a:p>
            <a:r>
              <a:rPr lang="en-US" dirty="0" smtClean="0"/>
              <a:t>D.   </a:t>
            </a:r>
            <a:r>
              <a:rPr lang="en-US" dirty="0" err="1" smtClean="0"/>
              <a:t>Hemiptera</a:t>
            </a:r>
            <a:endParaRPr lang="en-US" dirty="0"/>
          </a:p>
        </p:txBody>
      </p:sp>
      <p:sp>
        <p:nvSpPr>
          <p:cNvPr id="2" name="TextBox 1"/>
          <p:cNvSpPr txBox="1"/>
          <p:nvPr/>
        </p:nvSpPr>
        <p:spPr>
          <a:xfrm>
            <a:off x="3381718" y="1945058"/>
            <a:ext cx="4711095" cy="1323439"/>
          </a:xfrm>
          <a:prstGeom prst="rect">
            <a:avLst/>
          </a:prstGeom>
          <a:noFill/>
        </p:spPr>
        <p:txBody>
          <a:bodyPr wrap="square" rtlCol="0">
            <a:spAutoFit/>
          </a:bodyPr>
          <a:lstStyle/>
          <a:p>
            <a:r>
              <a:rPr lang="en-US" sz="8000" b="1" dirty="0" smtClean="0">
                <a:solidFill>
                  <a:srgbClr val="FF0000"/>
                </a:solidFill>
              </a:rPr>
              <a:t>ISOPTERA</a:t>
            </a:r>
            <a:endParaRPr lang="en-US" sz="8000" b="1" dirty="0">
              <a:solidFill>
                <a:srgbClr val="FF0000"/>
              </a:solidFill>
            </a:endParaRPr>
          </a:p>
        </p:txBody>
      </p:sp>
      <p:sp>
        <p:nvSpPr>
          <p:cNvPr id="4" name="TextBox 3"/>
          <p:cNvSpPr txBox="1"/>
          <p:nvPr/>
        </p:nvSpPr>
        <p:spPr>
          <a:xfrm>
            <a:off x="1318822" y="3879139"/>
            <a:ext cx="6773991" cy="923330"/>
          </a:xfrm>
          <a:prstGeom prst="rect">
            <a:avLst/>
          </a:prstGeom>
          <a:noFill/>
          <a:ln>
            <a:solidFill>
              <a:srgbClr val="000000"/>
            </a:solidFill>
          </a:ln>
        </p:spPr>
        <p:txBody>
          <a:bodyPr wrap="square" rtlCol="0">
            <a:spAutoFit/>
          </a:bodyPr>
          <a:lstStyle/>
          <a:p>
            <a:r>
              <a:rPr lang="en-US" b="1" dirty="0" smtClean="0"/>
              <a:t> </a:t>
            </a:r>
            <a:r>
              <a:rPr lang="en-US" b="1" dirty="0" err="1" smtClean="0"/>
              <a:t>Isoptera</a:t>
            </a:r>
            <a:r>
              <a:rPr lang="en-US" b="1" dirty="0" smtClean="0"/>
              <a:t> means equal wings…and a termite has 2 equal size and </a:t>
            </a:r>
          </a:p>
          <a:p>
            <a:r>
              <a:rPr lang="en-US" b="1" dirty="0" smtClean="0"/>
              <a:t> shape pairs of wings.  ISO means “equal” and PTERA means “wings.”</a:t>
            </a:r>
          </a:p>
          <a:p>
            <a:r>
              <a:rPr lang="en-US" b="1" dirty="0"/>
              <a:t> </a:t>
            </a:r>
            <a:r>
              <a:rPr lang="en-US" b="1" dirty="0" smtClean="0"/>
              <a:t>This would be the answer if you were taking the Certification exam.</a:t>
            </a:r>
            <a:endParaRPr lang="en-US" b="1" dirty="0"/>
          </a:p>
        </p:txBody>
      </p:sp>
      <p:sp>
        <p:nvSpPr>
          <p:cNvPr id="6" name="TextBox 5"/>
          <p:cNvSpPr txBox="1"/>
          <p:nvPr/>
        </p:nvSpPr>
        <p:spPr>
          <a:xfrm>
            <a:off x="1318822" y="5151861"/>
            <a:ext cx="6773991" cy="923330"/>
          </a:xfrm>
          <a:prstGeom prst="rect">
            <a:avLst/>
          </a:prstGeom>
          <a:noFill/>
          <a:ln>
            <a:solidFill>
              <a:schemeClr val="tx1"/>
            </a:solidFill>
          </a:ln>
        </p:spPr>
        <p:txBody>
          <a:bodyPr wrap="square" rtlCol="0">
            <a:spAutoFit/>
          </a:bodyPr>
          <a:lstStyle/>
          <a:p>
            <a:r>
              <a:rPr lang="en-US" b="1" dirty="0"/>
              <a:t> </a:t>
            </a:r>
            <a:r>
              <a:rPr lang="en-US" b="1" dirty="0" smtClean="0"/>
              <a:t>Recently, termites have been added to the </a:t>
            </a:r>
            <a:r>
              <a:rPr lang="en-US" b="1" dirty="0" smtClean="0">
                <a:solidFill>
                  <a:srgbClr val="FF0000"/>
                </a:solidFill>
              </a:rPr>
              <a:t>Order </a:t>
            </a:r>
            <a:r>
              <a:rPr lang="en-US" b="1" dirty="0" err="1" smtClean="0">
                <a:solidFill>
                  <a:srgbClr val="FF0000"/>
                </a:solidFill>
              </a:rPr>
              <a:t>Blattodea</a:t>
            </a:r>
            <a:r>
              <a:rPr lang="en-US" b="1" dirty="0" smtClean="0"/>
              <a:t>, the </a:t>
            </a:r>
          </a:p>
          <a:p>
            <a:r>
              <a:rPr lang="en-US" b="1" dirty="0" smtClean="0"/>
              <a:t> order that contains cockroaches.  This would be the answer if you </a:t>
            </a:r>
          </a:p>
          <a:p>
            <a:r>
              <a:rPr lang="en-US" b="1" dirty="0" smtClean="0"/>
              <a:t> were taking the Employee Registration exam.</a:t>
            </a:r>
            <a:endParaRPr lang="en-US" b="1" dirty="0"/>
          </a:p>
        </p:txBody>
      </p:sp>
    </p:spTree>
    <p:extLst>
      <p:ext uri="{BB962C8B-B14F-4D97-AF65-F5344CB8AC3E}">
        <p14:creationId xmlns:p14="http://schemas.microsoft.com/office/powerpoint/2010/main" val="35346091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smtClean="0"/>
              <a:t>33.  All wasps, bees, hornets, yellow jackets </a:t>
            </a:r>
          </a:p>
          <a:p>
            <a:pPr marL="0" indent="0">
              <a:buNone/>
            </a:pPr>
            <a:r>
              <a:rPr lang="en-US" b="1" dirty="0" smtClean="0"/>
              <a:t>        and termites are social insects.</a:t>
            </a:r>
            <a:endParaRPr lang="en-US" b="1" dirty="0"/>
          </a:p>
        </p:txBody>
      </p:sp>
      <p:sp>
        <p:nvSpPr>
          <p:cNvPr id="4" name="TextBox 3"/>
          <p:cNvSpPr txBox="1"/>
          <p:nvPr/>
        </p:nvSpPr>
        <p:spPr>
          <a:xfrm>
            <a:off x="1209842" y="2939124"/>
            <a:ext cx="7547428"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dirty="0" smtClean="0"/>
              <a:t>False</a:t>
            </a:r>
            <a:endParaRPr lang="en-US" dirty="0"/>
          </a:p>
        </p:txBody>
      </p:sp>
    </p:spTree>
    <p:extLst>
      <p:ext uri="{BB962C8B-B14F-4D97-AF65-F5344CB8AC3E}">
        <p14:creationId xmlns:p14="http://schemas.microsoft.com/office/powerpoint/2010/main" val="63009337"/>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smtClean="0"/>
              <a:t>33.  All wasps, bees, hornets, yellow jackets </a:t>
            </a:r>
          </a:p>
          <a:p>
            <a:pPr marL="0" indent="0">
              <a:buNone/>
            </a:pPr>
            <a:r>
              <a:rPr lang="en-US" b="1" dirty="0" smtClean="0"/>
              <a:t>        and termites are social insects.</a:t>
            </a:r>
            <a:endParaRPr lang="en-US" b="1" dirty="0"/>
          </a:p>
        </p:txBody>
      </p:sp>
      <p:sp>
        <p:nvSpPr>
          <p:cNvPr id="4" name="TextBox 3"/>
          <p:cNvSpPr txBox="1"/>
          <p:nvPr/>
        </p:nvSpPr>
        <p:spPr>
          <a:xfrm>
            <a:off x="1214324" y="2913896"/>
            <a:ext cx="7472476"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b="1" dirty="0" smtClean="0">
                <a:solidFill>
                  <a:srgbClr val="FF0000"/>
                </a:solidFill>
              </a:rPr>
              <a:t> False</a:t>
            </a:r>
            <a:endParaRPr lang="en-US" b="1" dirty="0">
              <a:solidFill>
                <a:srgbClr val="FF0000"/>
              </a:solidFill>
            </a:endParaRPr>
          </a:p>
        </p:txBody>
      </p:sp>
      <p:pic>
        <p:nvPicPr>
          <p:cNvPr id="2" name="Picture 1"/>
          <p:cNvPicPr>
            <a:picLocks noChangeAspect="1"/>
          </p:cNvPicPr>
          <p:nvPr/>
        </p:nvPicPr>
        <p:blipFill>
          <a:blip r:embed="rId2"/>
          <a:stretch>
            <a:fillRect/>
          </a:stretch>
        </p:blipFill>
        <p:spPr>
          <a:xfrm>
            <a:off x="592667" y="4206006"/>
            <a:ext cx="2757714" cy="1704720"/>
          </a:xfrm>
          <a:prstGeom prst="rect">
            <a:avLst/>
          </a:prstGeom>
        </p:spPr>
      </p:pic>
      <p:pic>
        <p:nvPicPr>
          <p:cNvPr id="5" name="Picture 4"/>
          <p:cNvPicPr>
            <a:picLocks noChangeAspect="1"/>
          </p:cNvPicPr>
          <p:nvPr/>
        </p:nvPicPr>
        <p:blipFill>
          <a:blip r:embed="rId3"/>
          <a:stretch>
            <a:fillRect/>
          </a:stretch>
        </p:blipFill>
        <p:spPr>
          <a:xfrm rot="10800000" flipV="1">
            <a:off x="3785810" y="4348849"/>
            <a:ext cx="2255762" cy="1378821"/>
          </a:xfrm>
          <a:prstGeom prst="rect">
            <a:avLst/>
          </a:prstGeom>
        </p:spPr>
      </p:pic>
      <p:pic>
        <p:nvPicPr>
          <p:cNvPr id="6" name="Picture 5"/>
          <p:cNvPicPr>
            <a:picLocks noChangeAspect="1"/>
          </p:cNvPicPr>
          <p:nvPr/>
        </p:nvPicPr>
        <p:blipFill>
          <a:blip r:embed="rId4"/>
          <a:stretch>
            <a:fillRect/>
          </a:stretch>
        </p:blipFill>
        <p:spPr>
          <a:xfrm>
            <a:off x="6329740" y="4206006"/>
            <a:ext cx="1860530" cy="1698061"/>
          </a:xfrm>
          <a:prstGeom prst="rect">
            <a:avLst/>
          </a:prstGeom>
        </p:spPr>
      </p:pic>
      <p:sp>
        <p:nvSpPr>
          <p:cNvPr id="7" name="TextBox 6"/>
          <p:cNvSpPr txBox="1"/>
          <p:nvPr/>
        </p:nvSpPr>
        <p:spPr>
          <a:xfrm>
            <a:off x="2586790" y="2974059"/>
            <a:ext cx="4411578" cy="646331"/>
          </a:xfrm>
          <a:prstGeom prst="rect">
            <a:avLst/>
          </a:prstGeom>
          <a:noFill/>
          <a:ln>
            <a:solidFill>
              <a:srgbClr val="000000"/>
            </a:solidFill>
          </a:ln>
        </p:spPr>
        <p:txBody>
          <a:bodyPr wrap="square" rtlCol="0">
            <a:spAutoFit/>
          </a:bodyPr>
          <a:lstStyle/>
          <a:p>
            <a:r>
              <a:rPr lang="en-US" b="1" dirty="0" smtClean="0"/>
              <a:t>   Some wasps and bees are solitary insects</a:t>
            </a:r>
            <a:r>
              <a:rPr lang="en-US" b="1" dirty="0"/>
              <a:t>.</a:t>
            </a:r>
            <a:r>
              <a:rPr lang="en-US" b="1" dirty="0" smtClean="0"/>
              <a:t>  </a:t>
            </a:r>
          </a:p>
          <a:p>
            <a:r>
              <a:rPr lang="en-US" b="1" dirty="0"/>
              <a:t> </a:t>
            </a:r>
            <a:r>
              <a:rPr lang="en-US" b="1" dirty="0" smtClean="0"/>
              <a:t>    However, all termites are social insects.</a:t>
            </a:r>
            <a:endParaRPr lang="en-US" b="1" dirty="0"/>
          </a:p>
        </p:txBody>
      </p:sp>
    </p:spTree>
    <p:extLst>
      <p:ext uri="{BB962C8B-B14F-4D97-AF65-F5344CB8AC3E}">
        <p14:creationId xmlns:p14="http://schemas.microsoft.com/office/powerpoint/2010/main" val="25067931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564352"/>
            <a:ext cx="8354181" cy="4525963"/>
          </a:xfrm>
        </p:spPr>
        <p:txBody>
          <a:bodyPr/>
          <a:lstStyle/>
          <a:p>
            <a:pPr marL="0" indent="0">
              <a:buNone/>
            </a:pPr>
            <a:r>
              <a:rPr lang="en-US" b="1" dirty="0" smtClean="0"/>
              <a:t>34.  Termites can digest cellulose because they </a:t>
            </a:r>
          </a:p>
          <a:p>
            <a:pPr marL="0" indent="0">
              <a:buNone/>
            </a:pPr>
            <a:r>
              <a:rPr lang="en-US" b="1" dirty="0"/>
              <a:t> </a:t>
            </a:r>
            <a:r>
              <a:rPr lang="en-US" b="1" dirty="0" smtClean="0"/>
              <a:t>       have symbiotic microorganisms in their gut </a:t>
            </a:r>
          </a:p>
          <a:p>
            <a:pPr marL="0" indent="0">
              <a:buNone/>
            </a:pPr>
            <a:r>
              <a:rPr lang="en-US" b="1" dirty="0"/>
              <a:t> </a:t>
            </a:r>
            <a:r>
              <a:rPr lang="en-US" b="1" dirty="0" smtClean="0"/>
              <a:t>       that can break down cellulose into </a:t>
            </a:r>
          </a:p>
          <a:p>
            <a:pPr marL="0" indent="0">
              <a:buNone/>
            </a:pPr>
            <a:r>
              <a:rPr lang="en-US" b="1" dirty="0" smtClean="0"/>
              <a:t>        usable nutrients that termites can digest.</a:t>
            </a:r>
            <a:endParaRPr lang="en-US" b="1" dirty="0"/>
          </a:p>
        </p:txBody>
      </p:sp>
      <p:sp>
        <p:nvSpPr>
          <p:cNvPr id="4" name="TextBox 3"/>
          <p:cNvSpPr txBox="1"/>
          <p:nvPr/>
        </p:nvSpPr>
        <p:spPr>
          <a:xfrm>
            <a:off x="1284794" y="4157259"/>
            <a:ext cx="7472476"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dirty="0" smtClean="0"/>
              <a:t>False</a:t>
            </a:r>
            <a:endParaRPr lang="en-US" dirty="0"/>
          </a:p>
        </p:txBody>
      </p:sp>
    </p:spTree>
    <p:extLst>
      <p:ext uri="{BB962C8B-B14F-4D97-AF65-F5344CB8AC3E}">
        <p14:creationId xmlns:p14="http://schemas.microsoft.com/office/powerpoint/2010/main" val="2591481153"/>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88544"/>
            <a:ext cx="8229600" cy="4525963"/>
          </a:xfrm>
        </p:spPr>
        <p:txBody>
          <a:bodyPr/>
          <a:lstStyle/>
          <a:p>
            <a:pPr marL="0" indent="0">
              <a:buNone/>
            </a:pPr>
            <a:r>
              <a:rPr lang="en-US" b="1" dirty="0" smtClean="0"/>
              <a:t>34.  Termites can digest cellulose because they </a:t>
            </a:r>
          </a:p>
          <a:p>
            <a:pPr marL="0" indent="0">
              <a:buNone/>
            </a:pPr>
            <a:r>
              <a:rPr lang="en-US" b="1" dirty="0" smtClean="0"/>
              <a:t>        have symbiotic microorganisms in their gut </a:t>
            </a:r>
          </a:p>
          <a:p>
            <a:pPr marL="0" indent="0">
              <a:buNone/>
            </a:pPr>
            <a:r>
              <a:rPr lang="en-US" b="1" dirty="0"/>
              <a:t> </a:t>
            </a:r>
            <a:r>
              <a:rPr lang="en-US" b="1" dirty="0" smtClean="0"/>
              <a:t>       that can break down cellulose into </a:t>
            </a:r>
          </a:p>
          <a:p>
            <a:pPr marL="0" indent="0">
              <a:buNone/>
            </a:pPr>
            <a:r>
              <a:rPr lang="en-US" b="1" dirty="0" smtClean="0"/>
              <a:t>        usable nutrients that termites can digest.</a:t>
            </a:r>
            <a:endParaRPr lang="en-US" b="1" dirty="0"/>
          </a:p>
        </p:txBody>
      </p:sp>
      <p:sp>
        <p:nvSpPr>
          <p:cNvPr id="4" name="TextBox 3"/>
          <p:cNvSpPr txBox="1"/>
          <p:nvPr/>
        </p:nvSpPr>
        <p:spPr>
          <a:xfrm>
            <a:off x="1284794" y="4157259"/>
            <a:ext cx="7472476" cy="769441"/>
          </a:xfrm>
          <a:prstGeom prst="rect">
            <a:avLst/>
          </a:prstGeom>
          <a:noFill/>
        </p:spPr>
        <p:txBody>
          <a:bodyPr wrap="square" rtlCol="0">
            <a:spAutoFit/>
          </a:bodyPr>
          <a:lstStyle/>
          <a:p>
            <a:pPr marL="342900" indent="-342900">
              <a:buAutoNum type="alphaUcPeriod"/>
            </a:pPr>
            <a:r>
              <a:rPr lang="en-US" b="1" dirty="0" smtClean="0">
                <a:solidFill>
                  <a:srgbClr val="FF0000"/>
                </a:solidFill>
              </a:rPr>
              <a:t> True</a:t>
            </a:r>
          </a:p>
          <a:p>
            <a:endParaRPr lang="en-US" sz="800" b="1" dirty="0" smtClean="0">
              <a:solidFill>
                <a:srgbClr val="FF0000"/>
              </a:solidFill>
            </a:endParaRPr>
          </a:p>
          <a:p>
            <a:pPr marL="342900" indent="-342900">
              <a:buAutoNum type="alphaUcPeriod"/>
            </a:pPr>
            <a:r>
              <a:rPr lang="en-US" dirty="0" smtClean="0"/>
              <a:t>False</a:t>
            </a:r>
            <a:endParaRPr lang="en-US" dirty="0"/>
          </a:p>
        </p:txBody>
      </p:sp>
      <p:pic>
        <p:nvPicPr>
          <p:cNvPr id="5" name="Picture 5"/>
          <p:cNvPicPr>
            <a:picLocks noChangeAspect="1" noChangeArrowheads="1"/>
          </p:cNvPicPr>
          <p:nvPr/>
        </p:nvPicPr>
        <p:blipFill>
          <a:blip r:embed="rId2" cstate="print"/>
          <a:srcRect r="14833"/>
          <a:stretch>
            <a:fillRect/>
          </a:stretch>
        </p:blipFill>
        <p:spPr bwMode="auto">
          <a:xfrm>
            <a:off x="3062514" y="3359388"/>
            <a:ext cx="3549650" cy="2888403"/>
          </a:xfrm>
          <a:prstGeom prst="rect">
            <a:avLst/>
          </a:prstGeom>
          <a:noFill/>
          <a:ln w="12700" algn="ctr">
            <a:solidFill>
              <a:schemeClr val="bg1"/>
            </a:solidFill>
            <a:miter lim="800000"/>
            <a:headEnd/>
            <a:tailEnd/>
          </a:ln>
          <a:effectLst/>
        </p:spPr>
      </p:pic>
    </p:spTree>
    <p:extLst>
      <p:ext uri="{BB962C8B-B14F-4D97-AF65-F5344CB8AC3E}">
        <p14:creationId xmlns:p14="http://schemas.microsoft.com/office/powerpoint/2010/main" val="3961314777"/>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5581"/>
            <a:ext cx="8229600" cy="4525963"/>
          </a:xfrm>
        </p:spPr>
        <p:txBody>
          <a:bodyPr/>
          <a:lstStyle/>
          <a:p>
            <a:pPr marL="0" indent="0">
              <a:buNone/>
            </a:pPr>
            <a:r>
              <a:rPr lang="en-US" b="1" dirty="0" smtClean="0"/>
              <a:t>35.  Termites are the only insects that can </a:t>
            </a:r>
          </a:p>
          <a:p>
            <a:pPr marL="0" indent="0">
              <a:buNone/>
            </a:pPr>
            <a:r>
              <a:rPr lang="en-US" b="1" dirty="0" smtClean="0"/>
              <a:t>        digest cellulose.</a:t>
            </a:r>
            <a:endParaRPr lang="en-US" b="1" dirty="0"/>
          </a:p>
        </p:txBody>
      </p:sp>
      <p:sp>
        <p:nvSpPr>
          <p:cNvPr id="4" name="TextBox 3"/>
          <p:cNvSpPr txBox="1"/>
          <p:nvPr/>
        </p:nvSpPr>
        <p:spPr>
          <a:xfrm>
            <a:off x="1214324" y="1883019"/>
            <a:ext cx="7472476"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dirty="0" smtClean="0"/>
              <a:t>False</a:t>
            </a:r>
            <a:endParaRPr lang="en-US" dirty="0"/>
          </a:p>
        </p:txBody>
      </p:sp>
    </p:spTree>
    <p:extLst>
      <p:ext uri="{BB962C8B-B14F-4D97-AF65-F5344CB8AC3E}">
        <p14:creationId xmlns:p14="http://schemas.microsoft.com/office/powerpoint/2010/main" val="633672544"/>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5581"/>
            <a:ext cx="8229600" cy="4525963"/>
          </a:xfrm>
        </p:spPr>
        <p:txBody>
          <a:bodyPr/>
          <a:lstStyle/>
          <a:p>
            <a:pPr marL="0" indent="0">
              <a:buNone/>
            </a:pPr>
            <a:r>
              <a:rPr lang="en-US" b="1" dirty="0" smtClean="0"/>
              <a:t>35.  Termites are the only insects that can </a:t>
            </a:r>
          </a:p>
          <a:p>
            <a:pPr marL="0" indent="0">
              <a:buNone/>
            </a:pPr>
            <a:r>
              <a:rPr lang="en-US" b="1" dirty="0" smtClean="0"/>
              <a:t>        digest cellulose.</a:t>
            </a:r>
            <a:endParaRPr lang="en-US" b="1" dirty="0"/>
          </a:p>
        </p:txBody>
      </p:sp>
      <p:sp>
        <p:nvSpPr>
          <p:cNvPr id="4" name="TextBox 3"/>
          <p:cNvSpPr txBox="1"/>
          <p:nvPr/>
        </p:nvSpPr>
        <p:spPr>
          <a:xfrm>
            <a:off x="1214324" y="1883019"/>
            <a:ext cx="7472476"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b="1" dirty="0" smtClean="0">
                <a:solidFill>
                  <a:srgbClr val="FF0000"/>
                </a:solidFill>
              </a:rPr>
              <a:t> False</a:t>
            </a:r>
            <a:endParaRPr lang="en-US" b="1" dirty="0">
              <a:solidFill>
                <a:srgbClr val="FF0000"/>
              </a:solidFill>
            </a:endParaRPr>
          </a:p>
        </p:txBody>
      </p:sp>
      <p:sp>
        <p:nvSpPr>
          <p:cNvPr id="2" name="TextBox 1"/>
          <p:cNvSpPr txBox="1"/>
          <p:nvPr/>
        </p:nvSpPr>
        <p:spPr>
          <a:xfrm>
            <a:off x="719667" y="3326190"/>
            <a:ext cx="184666" cy="369332"/>
          </a:xfrm>
          <a:prstGeom prst="rect">
            <a:avLst/>
          </a:prstGeom>
          <a:noFill/>
        </p:spPr>
        <p:txBody>
          <a:bodyPr wrap="none" rtlCol="0">
            <a:spAutoFit/>
          </a:bodyPr>
          <a:lstStyle/>
          <a:p>
            <a:endParaRPr lang="en-US" dirty="0"/>
          </a:p>
        </p:txBody>
      </p:sp>
      <p:grpSp>
        <p:nvGrpSpPr>
          <p:cNvPr id="5" name="Group 4"/>
          <p:cNvGrpSpPr/>
          <p:nvPr/>
        </p:nvGrpSpPr>
        <p:grpSpPr>
          <a:xfrm>
            <a:off x="719667" y="3187094"/>
            <a:ext cx="991809" cy="1947333"/>
            <a:chOff x="3501859" y="206918"/>
            <a:chExt cx="1708171" cy="3394920"/>
          </a:xfrm>
        </p:grpSpPr>
        <p:sp>
          <p:nvSpPr>
            <p:cNvPr id="6" name="TextBox 5"/>
            <p:cNvSpPr txBox="1"/>
            <p:nvPr/>
          </p:nvSpPr>
          <p:spPr>
            <a:xfrm>
              <a:off x="3501859" y="3078618"/>
              <a:ext cx="184666" cy="523220"/>
            </a:xfrm>
            <a:prstGeom prst="rect">
              <a:avLst/>
            </a:prstGeom>
            <a:noFill/>
          </p:spPr>
          <p:txBody>
            <a:bodyPr wrap="none" rtlCol="0">
              <a:spAutoFit/>
            </a:bodyPr>
            <a:lstStyle/>
            <a:p>
              <a:endParaRPr lang="en-US" sz="2800" b="1" dirty="0">
                <a:solidFill>
                  <a:schemeClr val="bg1"/>
                </a:solidFill>
              </a:endParaRPr>
            </a:p>
          </p:txBody>
        </p:sp>
        <p:pic>
          <p:nvPicPr>
            <p:cNvPr id="7" name="Picture 2" descr="http://upload.wikimedia.org/wikipedia/commons/e/e0/Anobium_punctatum_above.jpg"/>
            <p:cNvPicPr>
              <a:picLocks noChangeAspect="1" noChangeArrowheads="1"/>
            </p:cNvPicPr>
            <p:nvPr/>
          </p:nvPicPr>
          <p:blipFill>
            <a:blip r:embed="rId2" cstate="print"/>
            <a:srcRect/>
            <a:stretch>
              <a:fillRect/>
            </a:stretch>
          </p:blipFill>
          <p:spPr bwMode="auto">
            <a:xfrm rot="5400000">
              <a:off x="3028795" y="679982"/>
              <a:ext cx="2654300" cy="170817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rot="5400000">
            <a:off x="1324521" y="3385365"/>
            <a:ext cx="2805728" cy="136900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627334" y="3079371"/>
            <a:ext cx="184666" cy="1692771"/>
          </a:xfrm>
          <a:prstGeom prst="rect">
            <a:avLst/>
          </a:prstGeom>
          <a:solidFill>
            <a:schemeClr val="bg1"/>
          </a:solidFill>
        </p:spPr>
        <p:txBody>
          <a:bodyPr wrap="none" rtlCol="0">
            <a:spAutoFit/>
          </a:bodyPr>
          <a:lstStyle/>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a:p>
        </p:txBody>
      </p:sp>
      <p:sp>
        <p:nvSpPr>
          <p:cNvPr id="11" name="TextBox 10"/>
          <p:cNvSpPr txBox="1"/>
          <p:nvPr/>
        </p:nvSpPr>
        <p:spPr>
          <a:xfrm>
            <a:off x="1663095" y="3141524"/>
            <a:ext cx="184666" cy="1754327"/>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p:txBody>
      </p:sp>
      <p:sp>
        <p:nvSpPr>
          <p:cNvPr id="12" name="TextBox 11"/>
          <p:cNvSpPr txBox="1"/>
          <p:nvPr/>
        </p:nvSpPr>
        <p:spPr>
          <a:xfrm>
            <a:off x="812000" y="4703558"/>
            <a:ext cx="953905" cy="369332"/>
          </a:xfrm>
          <a:prstGeom prst="rect">
            <a:avLst/>
          </a:prstGeom>
          <a:solidFill>
            <a:srgbClr val="FFFFFF"/>
          </a:solidFill>
        </p:spPr>
        <p:txBody>
          <a:bodyPr wrap="square" rtlCol="0">
            <a:spAutoFit/>
          </a:bodyPr>
          <a:lstStyle/>
          <a:p>
            <a:endParaRPr lang="en-US" dirty="0"/>
          </a:p>
        </p:txBody>
      </p:sp>
      <p:sp>
        <p:nvSpPr>
          <p:cNvPr id="13" name="TextBox 12"/>
          <p:cNvSpPr txBox="1"/>
          <p:nvPr/>
        </p:nvSpPr>
        <p:spPr>
          <a:xfrm>
            <a:off x="811999" y="2993571"/>
            <a:ext cx="1035761" cy="215444"/>
          </a:xfrm>
          <a:prstGeom prst="rect">
            <a:avLst/>
          </a:prstGeom>
          <a:solidFill>
            <a:srgbClr val="FFFFFF"/>
          </a:solidFill>
        </p:spPr>
        <p:txBody>
          <a:bodyPr wrap="square" rtlCol="0">
            <a:spAutoFit/>
          </a:bodyPr>
          <a:lstStyle/>
          <a:p>
            <a:endParaRPr lang="en-US" sz="800" dirty="0"/>
          </a:p>
        </p:txBody>
      </p:sp>
      <p:sp>
        <p:nvSpPr>
          <p:cNvPr id="14" name="TextBox 13"/>
          <p:cNvSpPr txBox="1"/>
          <p:nvPr/>
        </p:nvSpPr>
        <p:spPr>
          <a:xfrm>
            <a:off x="1935238" y="2667002"/>
            <a:ext cx="184666" cy="2862323"/>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pic>
        <p:nvPicPr>
          <p:cNvPr id="20" name="363d77b5-ccfb-484b-a342-36c5ec6415d5" descr="EDD41F00-FFEA-4BAA-8839-FF065705ECCA"/>
          <p:cNvPicPr>
            <a:picLocks noChangeAspect="1" noChangeArrowheads="1"/>
          </p:cNvPicPr>
          <p:nvPr/>
        </p:nvPicPr>
        <p:blipFill>
          <a:blip r:embed="rId4" cstate="print"/>
          <a:srcRect/>
          <a:stretch>
            <a:fillRect/>
          </a:stretch>
        </p:blipFill>
        <p:spPr bwMode="auto">
          <a:xfrm>
            <a:off x="3743475" y="1940484"/>
            <a:ext cx="4862286" cy="3244124"/>
          </a:xfrm>
          <a:prstGeom prst="rect">
            <a:avLst/>
          </a:prstGeom>
          <a:noFill/>
          <a:ln w="9525">
            <a:noFill/>
            <a:miter lim="800000"/>
            <a:headEnd/>
            <a:tailEnd/>
          </a:ln>
        </p:spPr>
      </p:pic>
      <p:sp>
        <p:nvSpPr>
          <p:cNvPr id="21" name="TextBox 20"/>
          <p:cNvSpPr txBox="1"/>
          <p:nvPr/>
        </p:nvSpPr>
        <p:spPr>
          <a:xfrm>
            <a:off x="904333" y="5472730"/>
            <a:ext cx="7701429" cy="1200329"/>
          </a:xfrm>
          <a:prstGeom prst="rect">
            <a:avLst/>
          </a:prstGeom>
          <a:noFill/>
          <a:ln>
            <a:solidFill>
              <a:schemeClr val="tx1"/>
            </a:solidFill>
          </a:ln>
        </p:spPr>
        <p:txBody>
          <a:bodyPr wrap="square" rtlCol="0">
            <a:spAutoFit/>
          </a:bodyPr>
          <a:lstStyle/>
          <a:p>
            <a:r>
              <a:rPr lang="en-US" b="1" dirty="0" smtClean="0"/>
              <a:t> </a:t>
            </a:r>
            <a:r>
              <a:rPr lang="en-US" b="1" dirty="0" err="1" smtClean="0"/>
              <a:t>Anobiid</a:t>
            </a:r>
            <a:r>
              <a:rPr lang="en-US" b="1" dirty="0" smtClean="0"/>
              <a:t> beetles, the Old House Borer and primitive cockroaches of the genus </a:t>
            </a:r>
          </a:p>
          <a:p>
            <a:r>
              <a:rPr lang="en-US" b="1" i="1" dirty="0" smtClean="0"/>
              <a:t> </a:t>
            </a:r>
            <a:r>
              <a:rPr lang="en-US" b="1" i="1" dirty="0" err="1" smtClean="0"/>
              <a:t>Cryptocercus</a:t>
            </a:r>
            <a:r>
              <a:rPr lang="en-US" b="1" i="1" dirty="0" smtClean="0"/>
              <a:t> </a:t>
            </a:r>
            <a:r>
              <a:rPr lang="en-US" b="1" dirty="0" smtClean="0"/>
              <a:t>can all eat wood and digest cellulose because of they have </a:t>
            </a:r>
          </a:p>
          <a:p>
            <a:r>
              <a:rPr lang="en-US" b="1" dirty="0" smtClean="0"/>
              <a:t> microorganisms in their digestive system that can break down cellulose to </a:t>
            </a:r>
          </a:p>
          <a:p>
            <a:r>
              <a:rPr lang="en-US" b="1" dirty="0" smtClean="0"/>
              <a:t> nutrients that they can digest.</a:t>
            </a:r>
            <a:endParaRPr lang="en-US" b="1" dirty="0"/>
          </a:p>
        </p:txBody>
      </p:sp>
    </p:spTree>
    <p:extLst>
      <p:ext uri="{BB962C8B-B14F-4D97-AF65-F5344CB8AC3E}">
        <p14:creationId xmlns:p14="http://schemas.microsoft.com/office/powerpoint/2010/main" val="38264023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10360"/>
            <a:ext cx="8229600" cy="4525963"/>
          </a:xfrm>
        </p:spPr>
        <p:txBody>
          <a:bodyPr/>
          <a:lstStyle/>
          <a:p>
            <a:pPr marL="0" indent="0">
              <a:buNone/>
            </a:pPr>
            <a:r>
              <a:rPr lang="en-US" b="1" dirty="0" smtClean="0"/>
              <a:t>36.  Workers and soldiers are the only caste  </a:t>
            </a:r>
          </a:p>
          <a:p>
            <a:pPr marL="0" indent="0">
              <a:buNone/>
            </a:pPr>
            <a:r>
              <a:rPr lang="en-US" b="1" dirty="0" smtClean="0"/>
              <a:t>        members that are blind.</a:t>
            </a:r>
            <a:endParaRPr lang="en-US" b="1" dirty="0"/>
          </a:p>
        </p:txBody>
      </p:sp>
      <p:sp>
        <p:nvSpPr>
          <p:cNvPr id="4" name="TextBox 3"/>
          <p:cNvSpPr txBox="1"/>
          <p:nvPr/>
        </p:nvSpPr>
        <p:spPr>
          <a:xfrm>
            <a:off x="1214324" y="1816137"/>
            <a:ext cx="7472476"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dirty="0" smtClean="0"/>
              <a:t>False</a:t>
            </a:r>
            <a:endParaRPr lang="en-US" dirty="0"/>
          </a:p>
        </p:txBody>
      </p:sp>
    </p:spTree>
    <p:extLst>
      <p:ext uri="{BB962C8B-B14F-4D97-AF65-F5344CB8AC3E}">
        <p14:creationId xmlns:p14="http://schemas.microsoft.com/office/powerpoint/2010/main" val="2788424178"/>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41336"/>
            <a:ext cx="8229600" cy="4525963"/>
          </a:xfrm>
        </p:spPr>
        <p:txBody>
          <a:bodyPr/>
          <a:lstStyle/>
          <a:p>
            <a:pPr marL="0" indent="0">
              <a:buNone/>
            </a:pPr>
            <a:r>
              <a:rPr lang="en-US" b="1" dirty="0" smtClean="0"/>
              <a:t>36.  Workers and soldiers are the only caste  </a:t>
            </a:r>
          </a:p>
          <a:p>
            <a:pPr marL="0" indent="0">
              <a:buNone/>
            </a:pPr>
            <a:r>
              <a:rPr lang="en-US" b="1" dirty="0" smtClean="0"/>
              <a:t>        members that are blind.</a:t>
            </a:r>
            <a:endParaRPr lang="en-US" b="1" dirty="0"/>
          </a:p>
        </p:txBody>
      </p:sp>
      <p:sp>
        <p:nvSpPr>
          <p:cNvPr id="4" name="TextBox 3"/>
          <p:cNvSpPr txBox="1"/>
          <p:nvPr/>
        </p:nvSpPr>
        <p:spPr>
          <a:xfrm>
            <a:off x="1182001" y="1837582"/>
            <a:ext cx="7548379"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b="1" dirty="0" smtClean="0">
                <a:solidFill>
                  <a:srgbClr val="FF0000"/>
                </a:solidFill>
              </a:rPr>
              <a:t> False</a:t>
            </a:r>
            <a:endParaRPr lang="en-US" b="1" dirty="0">
              <a:solidFill>
                <a:srgbClr val="FF0000"/>
              </a:solidFill>
            </a:endParaRPr>
          </a:p>
        </p:txBody>
      </p:sp>
      <p:sp>
        <p:nvSpPr>
          <p:cNvPr id="2" name="TextBox 1"/>
          <p:cNvSpPr txBox="1"/>
          <p:nvPr/>
        </p:nvSpPr>
        <p:spPr>
          <a:xfrm>
            <a:off x="1327064" y="5879022"/>
            <a:ext cx="7147863" cy="646331"/>
          </a:xfrm>
          <a:prstGeom prst="rect">
            <a:avLst/>
          </a:prstGeom>
          <a:noFill/>
          <a:ln>
            <a:solidFill>
              <a:srgbClr val="000000"/>
            </a:solidFill>
          </a:ln>
        </p:spPr>
        <p:txBody>
          <a:bodyPr wrap="square" rtlCol="0">
            <a:spAutoFit/>
          </a:bodyPr>
          <a:lstStyle/>
          <a:p>
            <a:r>
              <a:rPr lang="en-US" b="1" dirty="0"/>
              <a:t> </a:t>
            </a:r>
            <a:r>
              <a:rPr lang="en-US" b="1" dirty="0" smtClean="0"/>
              <a:t>Workers, soldiers and tertiary </a:t>
            </a:r>
            <a:r>
              <a:rPr lang="en-US" b="1" dirty="0" err="1" smtClean="0"/>
              <a:t>reproductives</a:t>
            </a:r>
            <a:r>
              <a:rPr lang="en-US" b="1" dirty="0" smtClean="0"/>
              <a:t> are blind and all lack wings </a:t>
            </a:r>
          </a:p>
          <a:p>
            <a:r>
              <a:rPr lang="en-US" b="1" dirty="0" smtClean="0"/>
              <a:t> or wing buds.</a:t>
            </a:r>
            <a:endParaRPr lang="en-US" b="1" dirty="0"/>
          </a:p>
        </p:txBody>
      </p:sp>
      <p:pic>
        <p:nvPicPr>
          <p:cNvPr id="5" name="Picture 3"/>
          <p:cNvPicPr>
            <a:picLocks noChangeAspect="1" noChangeArrowheads="1"/>
          </p:cNvPicPr>
          <p:nvPr/>
        </p:nvPicPr>
        <p:blipFill>
          <a:blip r:embed="rId2" cstate="print"/>
          <a:srcRect/>
          <a:stretch>
            <a:fillRect/>
          </a:stretch>
        </p:blipFill>
        <p:spPr bwMode="auto">
          <a:xfrm>
            <a:off x="2602157" y="1788277"/>
            <a:ext cx="2886123" cy="3840526"/>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a:stretch>
            <a:fillRect/>
          </a:stretch>
        </p:blipFill>
        <p:spPr bwMode="auto">
          <a:xfrm>
            <a:off x="5488280" y="1837582"/>
            <a:ext cx="2907282" cy="3741513"/>
          </a:xfrm>
          <a:prstGeom prst="rect">
            <a:avLst/>
          </a:prstGeom>
          <a:noFill/>
          <a:ln w="9525">
            <a:noFill/>
            <a:miter lim="800000"/>
            <a:headEnd/>
            <a:tailEnd/>
          </a:ln>
        </p:spPr>
      </p:pic>
      <p:sp>
        <p:nvSpPr>
          <p:cNvPr id="7" name="TextBox 6"/>
          <p:cNvSpPr txBox="1"/>
          <p:nvPr/>
        </p:nvSpPr>
        <p:spPr>
          <a:xfrm>
            <a:off x="2725853" y="4218878"/>
            <a:ext cx="1610731" cy="1477328"/>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a:p>
        </p:txBody>
      </p:sp>
      <p:sp>
        <p:nvSpPr>
          <p:cNvPr id="8" name="TextBox 7"/>
          <p:cNvSpPr txBox="1"/>
          <p:nvPr/>
        </p:nvSpPr>
        <p:spPr>
          <a:xfrm>
            <a:off x="4336584" y="5166732"/>
            <a:ext cx="1771806" cy="553998"/>
          </a:xfrm>
          <a:prstGeom prst="rect">
            <a:avLst/>
          </a:prstGeom>
          <a:solidFill>
            <a:srgbClr val="FFFFFF"/>
          </a:solidFill>
          <a:ln>
            <a:solidFill>
              <a:schemeClr val="bg1"/>
            </a:solidFill>
          </a:ln>
        </p:spPr>
        <p:txBody>
          <a:bodyPr wrap="square" rtlCol="0">
            <a:spAutoFit/>
          </a:bodyPr>
          <a:lstStyle/>
          <a:p>
            <a:endParaRPr lang="en-US" sz="1000" dirty="0" smtClean="0"/>
          </a:p>
          <a:p>
            <a:endParaRPr lang="en-US" sz="1000" dirty="0"/>
          </a:p>
          <a:p>
            <a:endParaRPr lang="en-US" sz="1000" dirty="0"/>
          </a:p>
        </p:txBody>
      </p:sp>
      <p:sp>
        <p:nvSpPr>
          <p:cNvPr id="9" name="TextBox 8"/>
          <p:cNvSpPr txBox="1"/>
          <p:nvPr/>
        </p:nvSpPr>
        <p:spPr>
          <a:xfrm>
            <a:off x="5426927" y="1678878"/>
            <a:ext cx="3048000" cy="215444"/>
          </a:xfrm>
          <a:prstGeom prst="rect">
            <a:avLst/>
          </a:prstGeom>
          <a:solidFill>
            <a:srgbClr val="FFFFFF"/>
          </a:solidFill>
          <a:ln>
            <a:solidFill>
              <a:srgbClr val="FFFFFF"/>
            </a:solidFill>
          </a:ln>
        </p:spPr>
        <p:txBody>
          <a:bodyPr wrap="square" rtlCol="0">
            <a:spAutoFit/>
          </a:bodyPr>
          <a:lstStyle/>
          <a:p>
            <a:endParaRPr lang="en-US" sz="800" dirty="0"/>
          </a:p>
        </p:txBody>
      </p:sp>
      <p:sp>
        <p:nvSpPr>
          <p:cNvPr id="10" name="TextBox 9"/>
          <p:cNvSpPr txBox="1"/>
          <p:nvPr/>
        </p:nvSpPr>
        <p:spPr>
          <a:xfrm>
            <a:off x="8322408" y="1837582"/>
            <a:ext cx="202061" cy="3785652"/>
          </a:xfrm>
          <a:prstGeom prst="rect">
            <a:avLst/>
          </a:prstGeom>
          <a:solidFill>
            <a:srgbClr val="FFFFFF"/>
          </a:solidFill>
          <a:ln>
            <a:solidFill>
              <a:srgbClr val="FFFFFF"/>
            </a:solidFill>
          </a:ln>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sz="2400" dirty="0"/>
          </a:p>
        </p:txBody>
      </p:sp>
      <p:sp>
        <p:nvSpPr>
          <p:cNvPr id="11" name="TextBox 10"/>
          <p:cNvSpPr txBox="1"/>
          <p:nvPr/>
        </p:nvSpPr>
        <p:spPr>
          <a:xfrm>
            <a:off x="6058829" y="5526049"/>
            <a:ext cx="2416098" cy="215444"/>
          </a:xfrm>
          <a:prstGeom prst="rect">
            <a:avLst/>
          </a:prstGeom>
          <a:solidFill>
            <a:srgbClr val="FFFFFF"/>
          </a:solidFill>
          <a:ln>
            <a:solidFill>
              <a:srgbClr val="FFFFFF"/>
            </a:solidFill>
          </a:ln>
        </p:spPr>
        <p:txBody>
          <a:bodyPr wrap="square" rtlCol="0">
            <a:spAutoFit/>
          </a:bodyPr>
          <a:lstStyle/>
          <a:p>
            <a:endParaRPr lang="en-US" sz="800" dirty="0"/>
          </a:p>
        </p:txBody>
      </p:sp>
      <p:sp>
        <p:nvSpPr>
          <p:cNvPr id="12" name="Oval 11"/>
          <p:cNvSpPr/>
          <p:nvPr/>
        </p:nvSpPr>
        <p:spPr>
          <a:xfrm>
            <a:off x="4135242" y="3103755"/>
            <a:ext cx="402683" cy="1115123"/>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sp>
        <p:nvSpPr>
          <p:cNvPr id="13" name="Oval 12"/>
          <p:cNvSpPr/>
          <p:nvPr/>
        </p:nvSpPr>
        <p:spPr>
          <a:xfrm>
            <a:off x="6399561" y="4361366"/>
            <a:ext cx="1827561" cy="1164683"/>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sp>
        <p:nvSpPr>
          <p:cNvPr id="15" name="Oval 14"/>
          <p:cNvSpPr/>
          <p:nvPr/>
        </p:nvSpPr>
        <p:spPr>
          <a:xfrm>
            <a:off x="4458010" y="2289716"/>
            <a:ext cx="402683" cy="1049455"/>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sp>
        <p:nvSpPr>
          <p:cNvPr id="14" name="TextBox 13"/>
          <p:cNvSpPr txBox="1"/>
          <p:nvPr/>
        </p:nvSpPr>
        <p:spPr>
          <a:xfrm>
            <a:off x="2725852" y="1788277"/>
            <a:ext cx="2498841" cy="369332"/>
          </a:xfrm>
          <a:prstGeom prst="rect">
            <a:avLst/>
          </a:prstGeom>
          <a:solidFill>
            <a:srgbClr val="FFFFFF"/>
          </a:solidFill>
        </p:spPr>
        <p:txBody>
          <a:bodyPr wrap="square" rtlCol="0">
            <a:spAutoFit/>
          </a:bodyPr>
          <a:lstStyle/>
          <a:p>
            <a:endParaRPr lang="en-US" dirty="0"/>
          </a:p>
        </p:txBody>
      </p:sp>
      <p:sp>
        <p:nvSpPr>
          <p:cNvPr id="16" name="TextBox 15"/>
          <p:cNvSpPr txBox="1"/>
          <p:nvPr/>
        </p:nvSpPr>
        <p:spPr>
          <a:xfrm>
            <a:off x="2522242" y="2057010"/>
            <a:ext cx="1935768" cy="369332"/>
          </a:xfrm>
          <a:prstGeom prst="rect">
            <a:avLst/>
          </a:prstGeom>
          <a:solidFill>
            <a:srgbClr val="FFFFFF"/>
          </a:solidFill>
        </p:spPr>
        <p:txBody>
          <a:bodyPr wrap="square" rtlCol="0">
            <a:spAutoFit/>
          </a:bodyPr>
          <a:lstStyle/>
          <a:p>
            <a:endParaRPr lang="en-US" dirty="0"/>
          </a:p>
        </p:txBody>
      </p:sp>
      <p:sp>
        <p:nvSpPr>
          <p:cNvPr id="17" name="TextBox 16"/>
          <p:cNvSpPr txBox="1"/>
          <p:nvPr/>
        </p:nvSpPr>
        <p:spPr>
          <a:xfrm>
            <a:off x="4336584" y="1972943"/>
            <a:ext cx="184666" cy="369332"/>
          </a:xfrm>
          <a:prstGeom prst="rect">
            <a:avLst/>
          </a:prstGeom>
          <a:solidFill>
            <a:srgbClr val="FFFFFF"/>
          </a:solidFill>
        </p:spPr>
        <p:txBody>
          <a:bodyPr wrap="none" rtlCol="0">
            <a:spAutoFit/>
          </a:bodyPr>
          <a:lstStyle/>
          <a:p>
            <a:endParaRPr lang="en-US" dirty="0"/>
          </a:p>
        </p:txBody>
      </p:sp>
    </p:spTree>
    <p:extLst>
      <p:ext uri="{BB962C8B-B14F-4D97-AF65-F5344CB8AC3E}">
        <p14:creationId xmlns:p14="http://schemas.microsoft.com/office/powerpoint/2010/main" val="25945995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290067"/>
            <a:ext cx="8440363" cy="4525963"/>
          </a:xfrm>
        </p:spPr>
        <p:txBody>
          <a:bodyPr/>
          <a:lstStyle/>
          <a:p>
            <a:pPr marL="0" indent="0">
              <a:buNone/>
            </a:pPr>
            <a:r>
              <a:rPr lang="en-US" b="1" dirty="0" smtClean="0"/>
              <a:t>37.  A subterranean termite colony may forage </a:t>
            </a:r>
          </a:p>
          <a:p>
            <a:pPr marL="0" indent="0">
              <a:buNone/>
            </a:pPr>
            <a:r>
              <a:rPr lang="en-US" b="1" dirty="0" smtClean="0"/>
              <a:t>        for distances up to 200 yards from the nest.   </a:t>
            </a:r>
            <a:endParaRPr lang="en-US" b="1" dirty="0"/>
          </a:p>
        </p:txBody>
      </p:sp>
      <p:sp>
        <p:nvSpPr>
          <p:cNvPr id="4" name="TextBox 3"/>
          <p:cNvSpPr txBox="1"/>
          <p:nvPr/>
        </p:nvSpPr>
        <p:spPr>
          <a:xfrm>
            <a:off x="1214324" y="2872423"/>
            <a:ext cx="7472476"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dirty="0" smtClean="0"/>
              <a:t>False</a:t>
            </a:r>
            <a:endParaRPr lang="en-US" dirty="0"/>
          </a:p>
        </p:txBody>
      </p:sp>
    </p:spTree>
    <p:extLst>
      <p:ext uri="{BB962C8B-B14F-4D97-AF65-F5344CB8AC3E}">
        <p14:creationId xmlns:p14="http://schemas.microsoft.com/office/powerpoint/2010/main" val="3883191702"/>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290067"/>
            <a:ext cx="8440363" cy="4525963"/>
          </a:xfrm>
        </p:spPr>
        <p:txBody>
          <a:bodyPr/>
          <a:lstStyle/>
          <a:p>
            <a:pPr marL="0" indent="0">
              <a:buNone/>
            </a:pPr>
            <a:r>
              <a:rPr lang="en-US" b="1" dirty="0" smtClean="0"/>
              <a:t>37.  A subterranean termite colony may forage </a:t>
            </a:r>
          </a:p>
          <a:p>
            <a:pPr marL="0" indent="0">
              <a:buNone/>
            </a:pPr>
            <a:r>
              <a:rPr lang="en-US" b="1" dirty="0" smtClean="0"/>
              <a:t>        for distances up to 200 yards from the nest.   </a:t>
            </a:r>
            <a:endParaRPr lang="en-US" b="1" dirty="0"/>
          </a:p>
        </p:txBody>
      </p:sp>
      <p:sp>
        <p:nvSpPr>
          <p:cNvPr id="4" name="TextBox 3"/>
          <p:cNvSpPr txBox="1"/>
          <p:nvPr/>
        </p:nvSpPr>
        <p:spPr>
          <a:xfrm>
            <a:off x="1214324" y="2872423"/>
            <a:ext cx="7472476"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b="1" dirty="0" smtClean="0">
                <a:solidFill>
                  <a:srgbClr val="FF0000"/>
                </a:solidFill>
              </a:rPr>
              <a:t> False</a:t>
            </a:r>
            <a:endParaRPr lang="en-US" b="1" dirty="0">
              <a:solidFill>
                <a:srgbClr val="FF0000"/>
              </a:solidFill>
            </a:endParaRPr>
          </a:p>
        </p:txBody>
      </p:sp>
      <p:sp>
        <p:nvSpPr>
          <p:cNvPr id="2" name="TextBox 1"/>
          <p:cNvSpPr txBox="1"/>
          <p:nvPr/>
        </p:nvSpPr>
        <p:spPr>
          <a:xfrm>
            <a:off x="1306286" y="4051905"/>
            <a:ext cx="6960809" cy="1754327"/>
          </a:xfrm>
          <a:prstGeom prst="rect">
            <a:avLst/>
          </a:prstGeom>
          <a:noFill/>
          <a:ln>
            <a:solidFill>
              <a:srgbClr val="000000"/>
            </a:solidFill>
          </a:ln>
        </p:spPr>
        <p:txBody>
          <a:bodyPr wrap="square" rtlCol="0">
            <a:spAutoFit/>
          </a:bodyPr>
          <a:lstStyle/>
          <a:p>
            <a:r>
              <a:rPr lang="en-US" b="1" dirty="0"/>
              <a:t> </a:t>
            </a:r>
            <a:r>
              <a:rPr lang="en-US" b="1" dirty="0" smtClean="0"/>
              <a:t>The </a:t>
            </a:r>
            <a:r>
              <a:rPr lang="en-US" b="1" dirty="0"/>
              <a:t>foraging territory of </a:t>
            </a:r>
            <a:r>
              <a:rPr lang="en-US" b="1" i="1" dirty="0" err="1"/>
              <a:t>Reticulitermes</a:t>
            </a:r>
            <a:r>
              <a:rPr lang="en-US" b="1" dirty="0"/>
              <a:t> </a:t>
            </a:r>
            <a:r>
              <a:rPr lang="en-US" b="1" dirty="0" smtClean="0"/>
              <a:t>species may </a:t>
            </a:r>
            <a:r>
              <a:rPr lang="en-US" b="1" dirty="0"/>
              <a:t>cover up to a </a:t>
            </a:r>
            <a:r>
              <a:rPr lang="en-US" b="1" dirty="0" smtClean="0"/>
              <a:t>half</a:t>
            </a:r>
            <a:r>
              <a:rPr lang="en-US" b="1" dirty="0"/>
              <a:t> </a:t>
            </a:r>
            <a:endParaRPr lang="en-US" b="1" dirty="0" smtClean="0"/>
          </a:p>
          <a:p>
            <a:r>
              <a:rPr lang="en-US" b="1" dirty="0" smtClean="0"/>
              <a:t> (½) acre</a:t>
            </a:r>
            <a:r>
              <a:rPr lang="en-US" b="1" dirty="0"/>
              <a:t>, and </a:t>
            </a:r>
            <a:r>
              <a:rPr lang="en-US" b="1" dirty="0" smtClean="0"/>
              <a:t>workers may </a:t>
            </a:r>
            <a:r>
              <a:rPr lang="en-US" b="1" dirty="0"/>
              <a:t>forage 260 </a:t>
            </a:r>
            <a:r>
              <a:rPr lang="en-US" b="1" dirty="0" smtClean="0"/>
              <a:t>lin</a:t>
            </a:r>
            <a:r>
              <a:rPr lang="en-US" b="1" dirty="0"/>
              <a:t>.</a:t>
            </a:r>
            <a:r>
              <a:rPr lang="en-US" b="1" dirty="0" smtClean="0"/>
              <a:t> ft. (87 lin. yds.) </a:t>
            </a:r>
            <a:r>
              <a:rPr lang="en-US" b="1" dirty="0"/>
              <a:t>from one </a:t>
            </a:r>
            <a:endParaRPr lang="en-US" b="1" dirty="0" smtClean="0"/>
          </a:p>
          <a:p>
            <a:r>
              <a:rPr lang="en-US" b="1" dirty="0" smtClean="0"/>
              <a:t> spot to the </a:t>
            </a:r>
            <a:r>
              <a:rPr lang="en-US" b="1" dirty="0"/>
              <a:t>next while foraging. </a:t>
            </a:r>
            <a:endParaRPr lang="en-US" b="1" dirty="0" smtClean="0"/>
          </a:p>
          <a:p>
            <a:endParaRPr lang="en-US" b="1" dirty="0"/>
          </a:p>
          <a:p>
            <a:r>
              <a:rPr lang="en-US" b="1" dirty="0"/>
              <a:t> </a:t>
            </a:r>
            <a:r>
              <a:rPr lang="en-US" b="1" dirty="0" smtClean="0"/>
              <a:t>Formosan termites have </a:t>
            </a:r>
            <a:r>
              <a:rPr lang="en-US" b="1" dirty="0"/>
              <a:t>been shown to forage </a:t>
            </a:r>
            <a:r>
              <a:rPr lang="en-US" b="1" dirty="0" smtClean="0"/>
              <a:t>over 1½ acres and </a:t>
            </a:r>
          </a:p>
          <a:p>
            <a:r>
              <a:rPr lang="en-US" b="1" dirty="0" smtClean="0"/>
              <a:t> worker may forage a </a:t>
            </a:r>
            <a:r>
              <a:rPr lang="en-US" b="1" dirty="0"/>
              <a:t>linear </a:t>
            </a:r>
            <a:r>
              <a:rPr lang="en-US" b="1" dirty="0" smtClean="0"/>
              <a:t>distance that</a:t>
            </a:r>
            <a:r>
              <a:rPr lang="en-US" b="1" dirty="0"/>
              <a:t> </a:t>
            </a:r>
            <a:r>
              <a:rPr lang="en-US" b="1" dirty="0" smtClean="0"/>
              <a:t>approaches </a:t>
            </a:r>
            <a:r>
              <a:rPr lang="en-US" b="1" dirty="0"/>
              <a:t>330 </a:t>
            </a:r>
            <a:r>
              <a:rPr lang="en-US" b="1" dirty="0" smtClean="0"/>
              <a:t>ft. (110 yds.) </a:t>
            </a:r>
            <a:endParaRPr lang="en-US" b="1" dirty="0"/>
          </a:p>
        </p:txBody>
      </p:sp>
    </p:spTree>
    <p:extLst>
      <p:ext uri="{BB962C8B-B14F-4D97-AF65-F5344CB8AC3E}">
        <p14:creationId xmlns:p14="http://schemas.microsoft.com/office/powerpoint/2010/main" val="24712601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290067"/>
            <a:ext cx="8440363" cy="4525963"/>
          </a:xfrm>
        </p:spPr>
        <p:txBody>
          <a:bodyPr/>
          <a:lstStyle/>
          <a:p>
            <a:pPr marL="0" indent="0">
              <a:buNone/>
            </a:pPr>
            <a:r>
              <a:rPr lang="en-US" b="1" dirty="0" smtClean="0"/>
              <a:t>38.  An average</a:t>
            </a:r>
            <a:r>
              <a:rPr lang="en-US" b="1" dirty="0"/>
              <a:t> </a:t>
            </a:r>
            <a:r>
              <a:rPr lang="en-US" b="1" dirty="0" smtClean="0"/>
              <a:t>Eastern subterranean termite </a:t>
            </a:r>
          </a:p>
          <a:p>
            <a:pPr marL="0" indent="0">
              <a:buNone/>
            </a:pPr>
            <a:r>
              <a:rPr lang="en-US" b="1" dirty="0" smtClean="0"/>
              <a:t>        colony is made up of from 1 to 5 million </a:t>
            </a:r>
          </a:p>
          <a:p>
            <a:pPr marL="0" indent="0">
              <a:buNone/>
            </a:pPr>
            <a:r>
              <a:rPr lang="en-US" b="1" dirty="0" smtClean="0"/>
              <a:t>        worker termites in size.</a:t>
            </a:r>
            <a:endParaRPr lang="en-US" b="1" dirty="0"/>
          </a:p>
        </p:txBody>
      </p:sp>
      <p:sp>
        <p:nvSpPr>
          <p:cNvPr id="4" name="TextBox 3"/>
          <p:cNvSpPr txBox="1"/>
          <p:nvPr/>
        </p:nvSpPr>
        <p:spPr>
          <a:xfrm>
            <a:off x="1214324" y="3530052"/>
            <a:ext cx="7472476"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dirty="0" smtClean="0"/>
              <a:t>False</a:t>
            </a:r>
            <a:endParaRPr lang="en-US" dirty="0"/>
          </a:p>
        </p:txBody>
      </p:sp>
    </p:spTree>
    <p:extLst>
      <p:ext uri="{BB962C8B-B14F-4D97-AF65-F5344CB8AC3E}">
        <p14:creationId xmlns:p14="http://schemas.microsoft.com/office/powerpoint/2010/main" val="1995231265"/>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290067"/>
            <a:ext cx="8440363" cy="4525963"/>
          </a:xfrm>
        </p:spPr>
        <p:txBody>
          <a:bodyPr/>
          <a:lstStyle/>
          <a:p>
            <a:pPr marL="0" indent="0">
              <a:buNone/>
            </a:pPr>
            <a:r>
              <a:rPr lang="en-US" b="1" dirty="0" smtClean="0"/>
              <a:t>38.  An average Eastern subterranean termite </a:t>
            </a:r>
          </a:p>
          <a:p>
            <a:pPr marL="0" indent="0">
              <a:buNone/>
            </a:pPr>
            <a:r>
              <a:rPr lang="en-US" b="1" dirty="0"/>
              <a:t> </a:t>
            </a:r>
            <a:r>
              <a:rPr lang="en-US" b="1" dirty="0" smtClean="0"/>
              <a:t>       colony is made up of from 1 to 5 million </a:t>
            </a:r>
          </a:p>
          <a:p>
            <a:pPr marL="0" indent="0">
              <a:buNone/>
            </a:pPr>
            <a:r>
              <a:rPr lang="en-US" b="1" dirty="0"/>
              <a:t> </a:t>
            </a:r>
            <a:r>
              <a:rPr lang="en-US" b="1" dirty="0" smtClean="0"/>
              <a:t>       worker termites in size.</a:t>
            </a:r>
            <a:endParaRPr lang="en-US" b="1" dirty="0"/>
          </a:p>
        </p:txBody>
      </p:sp>
      <p:sp>
        <p:nvSpPr>
          <p:cNvPr id="4" name="TextBox 3"/>
          <p:cNvSpPr txBox="1"/>
          <p:nvPr/>
        </p:nvSpPr>
        <p:spPr>
          <a:xfrm>
            <a:off x="1214324" y="3530052"/>
            <a:ext cx="7472476"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b="1" dirty="0" smtClean="0">
                <a:solidFill>
                  <a:srgbClr val="FF0000"/>
                </a:solidFill>
              </a:rPr>
              <a:t> False</a:t>
            </a:r>
            <a:endParaRPr lang="en-US" b="1" dirty="0">
              <a:solidFill>
                <a:srgbClr val="FF0000"/>
              </a:solidFill>
            </a:endParaRPr>
          </a:p>
        </p:txBody>
      </p:sp>
      <p:sp>
        <p:nvSpPr>
          <p:cNvPr id="2" name="TextBox 1"/>
          <p:cNvSpPr txBox="1"/>
          <p:nvPr/>
        </p:nvSpPr>
        <p:spPr>
          <a:xfrm>
            <a:off x="2884714" y="3658810"/>
            <a:ext cx="5291667" cy="2031325"/>
          </a:xfrm>
          <a:prstGeom prst="rect">
            <a:avLst/>
          </a:prstGeom>
          <a:noFill/>
          <a:ln>
            <a:solidFill>
              <a:srgbClr val="000000"/>
            </a:solidFill>
          </a:ln>
        </p:spPr>
        <p:txBody>
          <a:bodyPr wrap="square" rtlCol="0">
            <a:spAutoFit/>
          </a:bodyPr>
          <a:lstStyle/>
          <a:p>
            <a:r>
              <a:rPr lang="en-US" b="1" dirty="0" smtClean="0"/>
              <a:t> The average, single subterranean termite colony of </a:t>
            </a:r>
          </a:p>
          <a:p>
            <a:r>
              <a:rPr lang="en-US" b="1" i="1" dirty="0" smtClean="0"/>
              <a:t> </a:t>
            </a:r>
            <a:r>
              <a:rPr lang="en-US" b="1" i="1" dirty="0" err="1" smtClean="0"/>
              <a:t>Reticulitermes</a:t>
            </a:r>
            <a:r>
              <a:rPr lang="en-US" b="1" i="1" dirty="0" smtClean="0"/>
              <a:t> </a:t>
            </a:r>
            <a:r>
              <a:rPr lang="en-US" b="1" i="1" dirty="0" err="1" smtClean="0"/>
              <a:t>flavipes</a:t>
            </a:r>
            <a:r>
              <a:rPr lang="en-US" b="1" i="1" dirty="0" smtClean="0"/>
              <a:t>, </a:t>
            </a:r>
            <a:r>
              <a:rPr lang="en-US" b="1" dirty="0" smtClean="0"/>
              <a:t>the Eastern subterranean </a:t>
            </a:r>
          </a:p>
          <a:p>
            <a:r>
              <a:rPr lang="en-US" b="1" dirty="0" smtClean="0"/>
              <a:t> termite, contains about 60,000 to 1,000,000 workers.</a:t>
            </a:r>
          </a:p>
          <a:p>
            <a:endParaRPr lang="en-US" b="1" dirty="0"/>
          </a:p>
          <a:p>
            <a:r>
              <a:rPr lang="en-US" b="1" dirty="0"/>
              <a:t> </a:t>
            </a:r>
            <a:r>
              <a:rPr lang="en-US" b="1" dirty="0" smtClean="0"/>
              <a:t>The average, single Formosan subterranean termite  </a:t>
            </a:r>
            <a:endParaRPr lang="en-US" b="1" dirty="0"/>
          </a:p>
          <a:p>
            <a:r>
              <a:rPr lang="en-US" b="1" dirty="0"/>
              <a:t> </a:t>
            </a:r>
            <a:r>
              <a:rPr lang="en-US" b="1" dirty="0" smtClean="0"/>
              <a:t>(</a:t>
            </a:r>
            <a:r>
              <a:rPr lang="en-US" b="1" i="1" dirty="0" err="1" smtClean="0"/>
              <a:t>Coptotermes</a:t>
            </a:r>
            <a:r>
              <a:rPr lang="en-US" b="1" i="1" dirty="0" smtClean="0"/>
              <a:t> </a:t>
            </a:r>
            <a:r>
              <a:rPr lang="en-US" b="1" i="1" dirty="0" err="1" smtClean="0"/>
              <a:t>formosanus</a:t>
            </a:r>
            <a:r>
              <a:rPr lang="en-US" b="1" dirty="0" smtClean="0"/>
              <a:t>) colony contains about </a:t>
            </a:r>
          </a:p>
          <a:p>
            <a:r>
              <a:rPr lang="en-US" b="1" dirty="0" smtClean="0"/>
              <a:t> 350,000 to 2,000,000 workers.</a:t>
            </a:r>
            <a:endParaRPr lang="en-US" b="1" dirty="0"/>
          </a:p>
        </p:txBody>
      </p:sp>
    </p:spTree>
    <p:extLst>
      <p:ext uri="{BB962C8B-B14F-4D97-AF65-F5344CB8AC3E}">
        <p14:creationId xmlns:p14="http://schemas.microsoft.com/office/powerpoint/2010/main" val="12810556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386624"/>
            <a:ext cx="8440363" cy="4525963"/>
          </a:xfrm>
        </p:spPr>
        <p:txBody>
          <a:bodyPr/>
          <a:lstStyle/>
          <a:p>
            <a:pPr marL="0" indent="0">
              <a:buNone/>
            </a:pPr>
            <a:r>
              <a:rPr lang="en-US" b="1" dirty="0" smtClean="0"/>
              <a:t>39.  Temperature, moisture and other </a:t>
            </a:r>
          </a:p>
          <a:p>
            <a:pPr marL="0" indent="0">
              <a:buNone/>
            </a:pPr>
            <a:r>
              <a:rPr lang="en-US" b="1" dirty="0"/>
              <a:t>  </a:t>
            </a:r>
            <a:r>
              <a:rPr lang="en-US" b="1" dirty="0" smtClean="0"/>
              <a:t>      environmental factors influence termite </a:t>
            </a:r>
          </a:p>
          <a:p>
            <a:pPr marL="0" indent="0">
              <a:buNone/>
            </a:pPr>
            <a:r>
              <a:rPr lang="en-US" b="1" dirty="0"/>
              <a:t> </a:t>
            </a:r>
            <a:r>
              <a:rPr lang="en-US" b="1" dirty="0" smtClean="0"/>
              <a:t>       swarming? </a:t>
            </a:r>
            <a:endParaRPr lang="en-US" b="1" dirty="0"/>
          </a:p>
        </p:txBody>
      </p:sp>
      <p:sp>
        <p:nvSpPr>
          <p:cNvPr id="4" name="TextBox 3"/>
          <p:cNvSpPr txBox="1"/>
          <p:nvPr/>
        </p:nvSpPr>
        <p:spPr>
          <a:xfrm>
            <a:off x="1258117" y="2215814"/>
            <a:ext cx="7472476"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dirty="0" smtClean="0"/>
              <a:t>False</a:t>
            </a:r>
            <a:endParaRPr lang="en-US" dirty="0"/>
          </a:p>
        </p:txBody>
      </p:sp>
    </p:spTree>
    <p:extLst>
      <p:ext uri="{BB962C8B-B14F-4D97-AF65-F5344CB8AC3E}">
        <p14:creationId xmlns:p14="http://schemas.microsoft.com/office/powerpoint/2010/main" val="1382904825"/>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386776"/>
            <a:ext cx="8440363" cy="4525963"/>
          </a:xfrm>
        </p:spPr>
        <p:txBody>
          <a:bodyPr/>
          <a:lstStyle/>
          <a:p>
            <a:pPr marL="0" indent="0">
              <a:buNone/>
            </a:pPr>
            <a:r>
              <a:rPr lang="en-US" b="1" dirty="0" smtClean="0"/>
              <a:t>39.  Temperature, moisture and other </a:t>
            </a:r>
          </a:p>
          <a:p>
            <a:pPr marL="0" indent="0">
              <a:buNone/>
            </a:pPr>
            <a:r>
              <a:rPr lang="en-US" b="1" dirty="0"/>
              <a:t>  </a:t>
            </a:r>
            <a:r>
              <a:rPr lang="en-US" b="1" dirty="0" smtClean="0"/>
              <a:t>      environmental factors influence termite </a:t>
            </a:r>
          </a:p>
          <a:p>
            <a:pPr marL="0" indent="0">
              <a:buNone/>
            </a:pPr>
            <a:r>
              <a:rPr lang="en-US" b="1" dirty="0"/>
              <a:t> </a:t>
            </a:r>
            <a:r>
              <a:rPr lang="en-US" b="1" dirty="0" smtClean="0"/>
              <a:t>       swarming? </a:t>
            </a:r>
            <a:endParaRPr lang="en-US" b="1" dirty="0"/>
          </a:p>
        </p:txBody>
      </p:sp>
      <p:sp>
        <p:nvSpPr>
          <p:cNvPr id="4" name="TextBox 3"/>
          <p:cNvSpPr txBox="1"/>
          <p:nvPr/>
        </p:nvSpPr>
        <p:spPr>
          <a:xfrm>
            <a:off x="1270628" y="2209558"/>
            <a:ext cx="7472476" cy="769441"/>
          </a:xfrm>
          <a:prstGeom prst="rect">
            <a:avLst/>
          </a:prstGeom>
          <a:noFill/>
        </p:spPr>
        <p:txBody>
          <a:bodyPr wrap="square" rtlCol="0">
            <a:spAutoFit/>
          </a:bodyPr>
          <a:lstStyle/>
          <a:p>
            <a:pPr marL="342900" indent="-342900">
              <a:buAutoNum type="alphaUcPeriod"/>
            </a:pPr>
            <a:r>
              <a:rPr lang="en-US" b="1" dirty="0" smtClean="0">
                <a:solidFill>
                  <a:srgbClr val="FF0000"/>
                </a:solidFill>
              </a:rPr>
              <a:t> True</a:t>
            </a:r>
          </a:p>
          <a:p>
            <a:endParaRPr lang="en-US" sz="800" b="1" dirty="0" smtClean="0">
              <a:solidFill>
                <a:srgbClr val="FF0000"/>
              </a:solidFill>
            </a:endParaRPr>
          </a:p>
          <a:p>
            <a:pPr marL="342900" indent="-342900">
              <a:buAutoNum type="alphaUcPeriod"/>
            </a:pPr>
            <a:r>
              <a:rPr lang="en-US" dirty="0" smtClean="0"/>
              <a:t>False</a:t>
            </a:r>
            <a:endParaRPr lang="en-US" dirty="0"/>
          </a:p>
        </p:txBody>
      </p:sp>
      <p:sp>
        <p:nvSpPr>
          <p:cNvPr id="2" name="TextBox 1"/>
          <p:cNvSpPr txBox="1"/>
          <p:nvPr/>
        </p:nvSpPr>
        <p:spPr>
          <a:xfrm>
            <a:off x="1363306" y="5792745"/>
            <a:ext cx="6671070" cy="646331"/>
          </a:xfrm>
          <a:prstGeom prst="rect">
            <a:avLst/>
          </a:prstGeom>
          <a:noFill/>
          <a:ln>
            <a:solidFill>
              <a:srgbClr val="000000"/>
            </a:solidFill>
          </a:ln>
        </p:spPr>
        <p:txBody>
          <a:bodyPr wrap="square" rtlCol="0">
            <a:spAutoFit/>
          </a:bodyPr>
          <a:lstStyle/>
          <a:p>
            <a:r>
              <a:rPr lang="en-US" b="1" dirty="0" smtClean="0"/>
              <a:t>  Subterranean </a:t>
            </a:r>
            <a:r>
              <a:rPr lang="en-US" b="1" dirty="0"/>
              <a:t>termites "swarm" as the </a:t>
            </a:r>
            <a:r>
              <a:rPr lang="en-US" b="1" dirty="0" smtClean="0"/>
              <a:t>weather </a:t>
            </a:r>
            <a:r>
              <a:rPr lang="en-US" b="1" dirty="0"/>
              <a:t>begins to warm, </a:t>
            </a:r>
            <a:endParaRPr lang="en-US" b="1" dirty="0" smtClean="0"/>
          </a:p>
          <a:p>
            <a:r>
              <a:rPr lang="en-US" b="1" dirty="0" smtClean="0"/>
              <a:t>  usually </a:t>
            </a:r>
            <a:r>
              <a:rPr lang="en-US" b="1" dirty="0"/>
              <a:t>at the </a:t>
            </a:r>
            <a:r>
              <a:rPr lang="en-US" b="1" dirty="0" smtClean="0"/>
              <a:t>beginning </a:t>
            </a:r>
            <a:r>
              <a:rPr lang="en-US" b="1" dirty="0"/>
              <a:t>of </a:t>
            </a:r>
            <a:r>
              <a:rPr lang="en-US" b="1" dirty="0" smtClean="0"/>
              <a:t>Spring, </a:t>
            </a:r>
            <a:r>
              <a:rPr lang="en-US" b="1" dirty="0"/>
              <a:t>after a rain event. </a:t>
            </a:r>
          </a:p>
        </p:txBody>
      </p:sp>
      <p:pic>
        <p:nvPicPr>
          <p:cNvPr id="5" name="Picture 4"/>
          <p:cNvPicPr>
            <a:picLocks noChangeAspect="1"/>
          </p:cNvPicPr>
          <p:nvPr/>
        </p:nvPicPr>
        <p:blipFill>
          <a:blip r:embed="rId2"/>
          <a:stretch>
            <a:fillRect/>
          </a:stretch>
        </p:blipFill>
        <p:spPr>
          <a:xfrm>
            <a:off x="4831239" y="3077890"/>
            <a:ext cx="3203137" cy="2402352"/>
          </a:xfrm>
          <a:prstGeom prst="rect">
            <a:avLst/>
          </a:prstGeom>
        </p:spPr>
      </p:pic>
      <p:pic>
        <p:nvPicPr>
          <p:cNvPr id="6" name="Picture 6" descr="termite_swarm"/>
          <p:cNvPicPr>
            <a:picLocks noChangeAspect="1" noChangeArrowheads="1"/>
          </p:cNvPicPr>
          <p:nvPr/>
        </p:nvPicPr>
        <p:blipFill>
          <a:blip r:embed="rId3" cstate="print"/>
          <a:srcRect/>
          <a:stretch>
            <a:fillRect/>
          </a:stretch>
        </p:blipFill>
        <p:spPr bwMode="auto">
          <a:xfrm>
            <a:off x="1363306" y="3077890"/>
            <a:ext cx="3198784" cy="2402352"/>
          </a:xfrm>
          <a:prstGeom prst="rect">
            <a:avLst/>
          </a:prstGeom>
          <a:noFill/>
        </p:spPr>
      </p:pic>
    </p:spTree>
    <p:extLst>
      <p:ext uri="{BB962C8B-B14F-4D97-AF65-F5344CB8AC3E}">
        <p14:creationId xmlns:p14="http://schemas.microsoft.com/office/powerpoint/2010/main" val="30740139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401733"/>
            <a:ext cx="8440363" cy="4525963"/>
          </a:xfrm>
        </p:spPr>
        <p:txBody>
          <a:bodyPr/>
          <a:lstStyle/>
          <a:p>
            <a:pPr marL="0" indent="0">
              <a:buNone/>
            </a:pPr>
            <a:r>
              <a:rPr lang="en-US" b="1" dirty="0" smtClean="0"/>
              <a:t>40.  Swarmer termites retain their wings until </a:t>
            </a:r>
          </a:p>
          <a:p>
            <a:pPr marL="0" indent="0">
              <a:buNone/>
            </a:pPr>
            <a:r>
              <a:rPr lang="en-US" b="1" dirty="0" smtClean="0"/>
              <a:t>        after they mate.  Then they break them off. </a:t>
            </a:r>
            <a:endParaRPr lang="en-US" b="1" dirty="0"/>
          </a:p>
        </p:txBody>
      </p:sp>
      <p:sp>
        <p:nvSpPr>
          <p:cNvPr id="4" name="TextBox 3"/>
          <p:cNvSpPr txBox="1"/>
          <p:nvPr/>
        </p:nvSpPr>
        <p:spPr>
          <a:xfrm>
            <a:off x="1214324" y="1747129"/>
            <a:ext cx="7472476"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dirty="0" smtClean="0"/>
              <a:t>False</a:t>
            </a:r>
            <a:endParaRPr lang="en-US" dirty="0"/>
          </a:p>
        </p:txBody>
      </p:sp>
    </p:spTree>
    <p:extLst>
      <p:ext uri="{BB962C8B-B14F-4D97-AF65-F5344CB8AC3E}">
        <p14:creationId xmlns:p14="http://schemas.microsoft.com/office/powerpoint/2010/main" val="2843816919"/>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420501"/>
            <a:ext cx="8440363" cy="4525963"/>
          </a:xfrm>
        </p:spPr>
        <p:txBody>
          <a:bodyPr/>
          <a:lstStyle/>
          <a:p>
            <a:pPr marL="0" indent="0">
              <a:buNone/>
            </a:pPr>
            <a:r>
              <a:rPr lang="en-US" b="1" dirty="0" smtClean="0"/>
              <a:t>40.  Swarmer termites retain their wings until </a:t>
            </a:r>
          </a:p>
          <a:p>
            <a:pPr marL="0" indent="0">
              <a:buNone/>
            </a:pPr>
            <a:r>
              <a:rPr lang="en-US" b="1" dirty="0" smtClean="0"/>
              <a:t>        after they mate.  Then they break them off. </a:t>
            </a:r>
            <a:endParaRPr lang="en-US" b="1" dirty="0"/>
          </a:p>
        </p:txBody>
      </p:sp>
      <p:sp>
        <p:nvSpPr>
          <p:cNvPr id="4" name="TextBox 3"/>
          <p:cNvSpPr txBox="1"/>
          <p:nvPr/>
        </p:nvSpPr>
        <p:spPr>
          <a:xfrm>
            <a:off x="1214324" y="1759640"/>
            <a:ext cx="7472476"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b="1" dirty="0" smtClean="0">
                <a:solidFill>
                  <a:srgbClr val="FF0000"/>
                </a:solidFill>
              </a:rPr>
              <a:t> False</a:t>
            </a:r>
            <a:endParaRPr lang="en-US" b="1" dirty="0">
              <a:solidFill>
                <a:srgbClr val="FF0000"/>
              </a:solidFill>
            </a:endParaRPr>
          </a:p>
        </p:txBody>
      </p:sp>
      <p:pic>
        <p:nvPicPr>
          <p:cNvPr id="5" name="Title 4"/>
          <p:cNvPicPr>
            <a:picLocks noGrp="1" noChangeAspect="1" noChangeArrowheads="1"/>
          </p:cNvPicPr>
          <p:nvPr>
            <p:ph type="title"/>
          </p:nvPr>
        </p:nvPicPr>
        <p:blipFill>
          <a:blip r:embed="rId2" cstate="print"/>
          <a:srcRect t="-30" b="-30"/>
          <a:stretch>
            <a:fillRect/>
          </a:stretch>
        </p:blipFill>
        <p:spPr>
          <a:xfrm>
            <a:off x="1214324" y="2529081"/>
            <a:ext cx="2767012" cy="2149475"/>
          </a:xfrm>
          <a:noFill/>
          <a:ln w="12700" algn="ctr">
            <a:noFill/>
          </a:ln>
        </p:spPr>
      </p:pic>
      <p:sp>
        <p:nvSpPr>
          <p:cNvPr id="2" name="TextBox 1"/>
          <p:cNvSpPr txBox="1"/>
          <p:nvPr/>
        </p:nvSpPr>
        <p:spPr>
          <a:xfrm>
            <a:off x="1101335" y="5301468"/>
            <a:ext cx="2958842" cy="215444"/>
          </a:xfrm>
          <a:prstGeom prst="rect">
            <a:avLst/>
          </a:prstGeom>
          <a:solidFill>
            <a:srgbClr val="FFFFFF"/>
          </a:solidFill>
        </p:spPr>
        <p:txBody>
          <a:bodyPr wrap="square" rtlCol="0">
            <a:spAutoFit/>
          </a:bodyPr>
          <a:lstStyle/>
          <a:p>
            <a:endParaRPr lang="en-US" sz="800" dirty="0"/>
          </a:p>
        </p:txBody>
      </p:sp>
      <p:sp>
        <p:nvSpPr>
          <p:cNvPr id="6" name="TextBox 5"/>
          <p:cNvSpPr txBox="1"/>
          <p:nvPr/>
        </p:nvSpPr>
        <p:spPr>
          <a:xfrm>
            <a:off x="5674238" y="3020649"/>
            <a:ext cx="184666" cy="369332"/>
          </a:xfrm>
          <a:prstGeom prst="rect">
            <a:avLst/>
          </a:prstGeom>
          <a:noFill/>
        </p:spPr>
        <p:txBody>
          <a:bodyPr wrap="none" rtlCol="0">
            <a:spAutoFit/>
          </a:bodyPr>
          <a:lstStyle/>
          <a:p>
            <a:endParaRPr lang="en-US" dirty="0"/>
          </a:p>
        </p:txBody>
      </p:sp>
      <p:sp>
        <p:nvSpPr>
          <p:cNvPr id="7" name="TextBox 6"/>
          <p:cNvSpPr txBox="1"/>
          <p:nvPr/>
        </p:nvSpPr>
        <p:spPr>
          <a:xfrm>
            <a:off x="4423028" y="2385612"/>
            <a:ext cx="4263772" cy="3970318"/>
          </a:xfrm>
          <a:prstGeom prst="rect">
            <a:avLst/>
          </a:prstGeom>
          <a:noFill/>
          <a:ln>
            <a:solidFill>
              <a:schemeClr val="tx1"/>
            </a:solidFill>
          </a:ln>
        </p:spPr>
        <p:txBody>
          <a:bodyPr wrap="square" rtlCol="0">
            <a:spAutoFit/>
          </a:bodyPr>
          <a:lstStyle/>
          <a:p>
            <a:r>
              <a:rPr lang="en-US" b="1" dirty="0" smtClean="0"/>
              <a:t> After </a:t>
            </a:r>
            <a:r>
              <a:rPr lang="en-US" b="1" dirty="0"/>
              <a:t>a brief flight, the wings are broken</a:t>
            </a:r>
          </a:p>
          <a:p>
            <a:r>
              <a:rPr lang="en-US" b="1" dirty="0"/>
              <a:t> </a:t>
            </a:r>
            <a:r>
              <a:rPr lang="en-US" b="1" dirty="0" smtClean="0"/>
              <a:t>off</a:t>
            </a:r>
            <a:r>
              <a:rPr lang="en-US" b="1" dirty="0"/>
              <a:t>, and males and females pair and </a:t>
            </a:r>
            <a:endParaRPr lang="en-US" b="1" dirty="0" smtClean="0"/>
          </a:p>
          <a:p>
            <a:r>
              <a:rPr lang="en-US" b="1" dirty="0" smtClean="0"/>
              <a:t> attempt to establish </a:t>
            </a:r>
            <a:r>
              <a:rPr lang="en-US" b="1" dirty="0"/>
              <a:t>a new colony in the </a:t>
            </a:r>
            <a:endParaRPr lang="en-US" b="1" dirty="0" smtClean="0"/>
          </a:p>
          <a:p>
            <a:r>
              <a:rPr lang="en-US" b="1" dirty="0" smtClean="0"/>
              <a:t> soil</a:t>
            </a:r>
            <a:r>
              <a:rPr lang="en-US" b="1" dirty="0"/>
              <a:t>. </a:t>
            </a:r>
            <a:endParaRPr lang="en-US" b="1" dirty="0" smtClean="0"/>
          </a:p>
          <a:p>
            <a:endParaRPr lang="en-US" b="1" dirty="0"/>
          </a:p>
          <a:p>
            <a:r>
              <a:rPr lang="en-US" b="1" dirty="0"/>
              <a:t> </a:t>
            </a:r>
            <a:r>
              <a:rPr lang="en-US" b="1" dirty="0" smtClean="0"/>
              <a:t>They </a:t>
            </a:r>
            <a:r>
              <a:rPr lang="en-US" b="1" dirty="0"/>
              <a:t>are </a:t>
            </a:r>
            <a:r>
              <a:rPr lang="en-US" b="1" dirty="0" smtClean="0"/>
              <a:t>particularly defenseless at this </a:t>
            </a:r>
          </a:p>
          <a:p>
            <a:r>
              <a:rPr lang="en-US" b="1" dirty="0" smtClean="0"/>
              <a:t> time</a:t>
            </a:r>
            <a:r>
              <a:rPr lang="en-US" b="1" dirty="0"/>
              <a:t>, and most die </a:t>
            </a:r>
            <a:r>
              <a:rPr lang="en-US" b="1" dirty="0" smtClean="0"/>
              <a:t>or are </a:t>
            </a:r>
            <a:r>
              <a:rPr lang="en-US" b="1" dirty="0"/>
              <a:t>killed </a:t>
            </a:r>
            <a:r>
              <a:rPr lang="en-US" b="1" dirty="0" smtClean="0"/>
              <a:t>by their </a:t>
            </a:r>
          </a:p>
          <a:p>
            <a:r>
              <a:rPr lang="en-US" b="1" dirty="0" smtClean="0"/>
              <a:t> natural </a:t>
            </a:r>
            <a:r>
              <a:rPr lang="en-US" b="1" dirty="0"/>
              <a:t>enemies (birds, ants, etc.)</a:t>
            </a:r>
            <a:r>
              <a:rPr lang="en-US" b="1" dirty="0" smtClean="0"/>
              <a:t>.</a:t>
            </a:r>
          </a:p>
          <a:p>
            <a:endParaRPr lang="en-US" b="1" dirty="0"/>
          </a:p>
          <a:p>
            <a:r>
              <a:rPr lang="en-US" b="1" dirty="0"/>
              <a:t> </a:t>
            </a:r>
            <a:r>
              <a:rPr lang="en-US" b="1" dirty="0" smtClean="0"/>
              <a:t>They </a:t>
            </a:r>
            <a:r>
              <a:rPr lang="en-US" b="1" dirty="0"/>
              <a:t>may also succumb to desiccation </a:t>
            </a:r>
            <a:endParaRPr lang="en-US" b="1" dirty="0" smtClean="0"/>
          </a:p>
          <a:p>
            <a:r>
              <a:rPr lang="en-US" b="1" dirty="0" smtClean="0"/>
              <a:t> and other environmental </a:t>
            </a:r>
            <a:r>
              <a:rPr lang="en-US" b="1" dirty="0"/>
              <a:t>factors. </a:t>
            </a:r>
            <a:endParaRPr lang="en-US" b="1" dirty="0" smtClean="0"/>
          </a:p>
          <a:p>
            <a:endParaRPr lang="en-US" b="1" dirty="0"/>
          </a:p>
          <a:p>
            <a:r>
              <a:rPr lang="en-US" b="1" dirty="0" smtClean="0"/>
              <a:t> Each surviving </a:t>
            </a:r>
            <a:r>
              <a:rPr lang="en-US" b="1" dirty="0"/>
              <a:t>pair </a:t>
            </a:r>
            <a:r>
              <a:rPr lang="en-US" b="1" dirty="0" smtClean="0"/>
              <a:t>makes a </a:t>
            </a:r>
            <a:r>
              <a:rPr lang="en-US" b="1" dirty="0"/>
              <a:t>small cell </a:t>
            </a:r>
            <a:r>
              <a:rPr lang="en-US" b="1" dirty="0" smtClean="0"/>
              <a:t>in  </a:t>
            </a:r>
          </a:p>
          <a:p>
            <a:r>
              <a:rPr lang="en-US" b="1" dirty="0" smtClean="0"/>
              <a:t> the ground which </a:t>
            </a:r>
            <a:r>
              <a:rPr lang="en-US" b="1" dirty="0"/>
              <a:t>they mate and </a:t>
            </a:r>
            <a:r>
              <a:rPr lang="en-US" b="1" dirty="0" smtClean="0"/>
              <a:t>lay eggs. </a:t>
            </a:r>
          </a:p>
        </p:txBody>
      </p:sp>
      <p:sp>
        <p:nvSpPr>
          <p:cNvPr id="10" name="TextBox 9"/>
          <p:cNvSpPr txBox="1"/>
          <p:nvPr/>
        </p:nvSpPr>
        <p:spPr>
          <a:xfrm rot="16200000">
            <a:off x="2548303" y="1021392"/>
            <a:ext cx="245388" cy="3139321"/>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11" name="TextBox 10"/>
          <p:cNvSpPr txBox="1"/>
          <p:nvPr/>
        </p:nvSpPr>
        <p:spPr>
          <a:xfrm>
            <a:off x="1101336" y="4402667"/>
            <a:ext cx="2958841" cy="369332"/>
          </a:xfrm>
          <a:prstGeom prst="rect">
            <a:avLst/>
          </a:prstGeom>
          <a:solidFill>
            <a:srgbClr val="FFFFFF"/>
          </a:solidFill>
        </p:spPr>
        <p:txBody>
          <a:bodyPr wrap="square" rtlCol="0">
            <a:spAutoFit/>
          </a:bodyPr>
          <a:lstStyle/>
          <a:p>
            <a:endParaRPr lang="en-US" dirty="0"/>
          </a:p>
        </p:txBody>
      </p:sp>
      <p:pic>
        <p:nvPicPr>
          <p:cNvPr id="12" name="Picture 11"/>
          <p:cNvPicPr>
            <a:picLocks noChangeAspect="1"/>
          </p:cNvPicPr>
          <p:nvPr/>
        </p:nvPicPr>
        <p:blipFill>
          <a:blip r:embed="rId3"/>
          <a:stretch>
            <a:fillRect/>
          </a:stretch>
        </p:blipFill>
        <p:spPr>
          <a:xfrm>
            <a:off x="1214324" y="4510534"/>
            <a:ext cx="2767012" cy="1845396"/>
          </a:xfrm>
          <a:prstGeom prst="rect">
            <a:avLst/>
          </a:prstGeom>
        </p:spPr>
      </p:pic>
    </p:spTree>
    <p:extLst>
      <p:ext uri="{BB962C8B-B14F-4D97-AF65-F5344CB8AC3E}">
        <p14:creationId xmlns:p14="http://schemas.microsoft.com/office/powerpoint/2010/main" val="8975013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290067"/>
            <a:ext cx="8440363" cy="4525963"/>
          </a:xfrm>
        </p:spPr>
        <p:txBody>
          <a:bodyPr/>
          <a:lstStyle/>
          <a:p>
            <a:pPr marL="0" indent="0">
              <a:buNone/>
            </a:pPr>
            <a:r>
              <a:rPr lang="en-US" b="1" dirty="0" smtClean="0"/>
              <a:t>41.  Subterranean termite </a:t>
            </a:r>
            <a:r>
              <a:rPr lang="en-US" b="1" dirty="0" err="1" smtClean="0"/>
              <a:t>swarmers</a:t>
            </a:r>
            <a:r>
              <a:rPr lang="en-US" b="1" dirty="0" smtClean="0"/>
              <a:t> are strong </a:t>
            </a:r>
          </a:p>
          <a:p>
            <a:pPr marL="0" indent="0">
              <a:buNone/>
            </a:pPr>
            <a:r>
              <a:rPr lang="en-US" b="1" dirty="0" smtClean="0"/>
              <a:t>        fliers, often flying distances of ½ mile or </a:t>
            </a:r>
          </a:p>
          <a:p>
            <a:pPr marL="0" indent="0">
              <a:buNone/>
            </a:pPr>
            <a:r>
              <a:rPr lang="en-US" b="1" dirty="0" smtClean="0"/>
              <a:t>        more.</a:t>
            </a:r>
            <a:endParaRPr lang="en-US" b="1" dirty="0"/>
          </a:p>
        </p:txBody>
      </p:sp>
      <p:sp>
        <p:nvSpPr>
          <p:cNvPr id="4" name="TextBox 3"/>
          <p:cNvSpPr txBox="1"/>
          <p:nvPr/>
        </p:nvSpPr>
        <p:spPr>
          <a:xfrm>
            <a:off x="1214324" y="3530052"/>
            <a:ext cx="7472476"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dirty="0" smtClean="0"/>
              <a:t>False</a:t>
            </a:r>
            <a:endParaRPr lang="en-US" dirty="0"/>
          </a:p>
        </p:txBody>
      </p:sp>
    </p:spTree>
    <p:extLst>
      <p:ext uri="{BB962C8B-B14F-4D97-AF65-F5344CB8AC3E}">
        <p14:creationId xmlns:p14="http://schemas.microsoft.com/office/powerpoint/2010/main" val="4026620036"/>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290067"/>
            <a:ext cx="8440363" cy="4525963"/>
          </a:xfrm>
        </p:spPr>
        <p:txBody>
          <a:bodyPr/>
          <a:lstStyle/>
          <a:p>
            <a:pPr marL="0" indent="0">
              <a:buNone/>
            </a:pPr>
            <a:r>
              <a:rPr lang="en-US" b="1" dirty="0" smtClean="0"/>
              <a:t>41.  Subterranean termite </a:t>
            </a:r>
            <a:r>
              <a:rPr lang="en-US" b="1" dirty="0" err="1" smtClean="0"/>
              <a:t>swarmers</a:t>
            </a:r>
            <a:r>
              <a:rPr lang="en-US" b="1" dirty="0" smtClean="0"/>
              <a:t> are strong </a:t>
            </a:r>
          </a:p>
          <a:p>
            <a:pPr marL="0" indent="0">
              <a:buNone/>
            </a:pPr>
            <a:r>
              <a:rPr lang="en-US" b="1" dirty="0" smtClean="0"/>
              <a:t>        fliers, often flying distances of ½ mile or </a:t>
            </a:r>
          </a:p>
          <a:p>
            <a:pPr marL="0" indent="0">
              <a:buNone/>
            </a:pPr>
            <a:r>
              <a:rPr lang="en-US" b="1" dirty="0" smtClean="0"/>
              <a:t>        more.</a:t>
            </a:r>
            <a:endParaRPr lang="en-US" b="1" dirty="0"/>
          </a:p>
        </p:txBody>
      </p:sp>
      <p:sp>
        <p:nvSpPr>
          <p:cNvPr id="4" name="TextBox 3"/>
          <p:cNvSpPr txBox="1"/>
          <p:nvPr/>
        </p:nvSpPr>
        <p:spPr>
          <a:xfrm>
            <a:off x="1214324" y="3510352"/>
            <a:ext cx="7472476"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b="1" dirty="0" smtClean="0">
                <a:solidFill>
                  <a:srgbClr val="FF0000"/>
                </a:solidFill>
              </a:rPr>
              <a:t> False</a:t>
            </a:r>
            <a:endParaRPr lang="en-US" b="1" dirty="0">
              <a:solidFill>
                <a:srgbClr val="FF0000"/>
              </a:solidFill>
            </a:endParaRPr>
          </a:p>
        </p:txBody>
      </p:sp>
      <p:sp>
        <p:nvSpPr>
          <p:cNvPr id="2" name="TextBox 1"/>
          <p:cNvSpPr txBox="1"/>
          <p:nvPr/>
        </p:nvSpPr>
        <p:spPr>
          <a:xfrm>
            <a:off x="2833990" y="3618076"/>
            <a:ext cx="5104938" cy="646331"/>
          </a:xfrm>
          <a:prstGeom prst="rect">
            <a:avLst/>
          </a:prstGeom>
          <a:noFill/>
          <a:ln>
            <a:solidFill>
              <a:srgbClr val="000000"/>
            </a:solidFill>
          </a:ln>
        </p:spPr>
        <p:txBody>
          <a:bodyPr wrap="square" rtlCol="0">
            <a:spAutoFit/>
          </a:bodyPr>
          <a:lstStyle/>
          <a:p>
            <a:r>
              <a:rPr lang="en-US" b="1" dirty="0" smtClean="0"/>
              <a:t> Termites are not strong fliers.  However, wind may </a:t>
            </a:r>
          </a:p>
          <a:p>
            <a:r>
              <a:rPr lang="en-US" b="1" dirty="0" smtClean="0"/>
              <a:t> carry them further distances.</a:t>
            </a:r>
            <a:endParaRPr lang="en-US" b="1" dirty="0"/>
          </a:p>
        </p:txBody>
      </p:sp>
    </p:spTree>
    <p:extLst>
      <p:ext uri="{BB962C8B-B14F-4D97-AF65-F5344CB8AC3E}">
        <p14:creationId xmlns:p14="http://schemas.microsoft.com/office/powerpoint/2010/main" val="30747560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290067"/>
            <a:ext cx="8440363" cy="4525963"/>
          </a:xfrm>
        </p:spPr>
        <p:txBody>
          <a:bodyPr/>
          <a:lstStyle/>
          <a:p>
            <a:pPr marL="0" indent="0">
              <a:buNone/>
            </a:pPr>
            <a:r>
              <a:rPr lang="en-US" b="1" dirty="0" smtClean="0"/>
              <a:t>42.  </a:t>
            </a:r>
            <a:r>
              <a:rPr lang="en-US" b="1" dirty="0" err="1" smtClean="0"/>
              <a:t>Swarmers</a:t>
            </a:r>
            <a:r>
              <a:rPr lang="en-US" b="1" dirty="0" smtClean="0"/>
              <a:t> are generally produced about  </a:t>
            </a:r>
          </a:p>
          <a:p>
            <a:pPr marL="0" indent="0">
              <a:buNone/>
            </a:pPr>
            <a:r>
              <a:rPr lang="en-US" b="1" dirty="0" smtClean="0"/>
              <a:t>        two years after a new colony is started.</a:t>
            </a:r>
            <a:endParaRPr lang="en-US" b="1" dirty="0"/>
          </a:p>
        </p:txBody>
      </p:sp>
      <p:sp>
        <p:nvSpPr>
          <p:cNvPr id="4" name="TextBox 3"/>
          <p:cNvSpPr txBox="1"/>
          <p:nvPr/>
        </p:nvSpPr>
        <p:spPr>
          <a:xfrm>
            <a:off x="1214324" y="3116395"/>
            <a:ext cx="7472476"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dirty="0" smtClean="0"/>
              <a:t>False</a:t>
            </a:r>
            <a:endParaRPr lang="en-US" dirty="0"/>
          </a:p>
        </p:txBody>
      </p:sp>
    </p:spTree>
    <p:extLst>
      <p:ext uri="{BB962C8B-B14F-4D97-AF65-F5344CB8AC3E}">
        <p14:creationId xmlns:p14="http://schemas.microsoft.com/office/powerpoint/2010/main" val="4226486728"/>
      </p:ext>
    </p:extLst>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290067"/>
            <a:ext cx="8440363" cy="4525963"/>
          </a:xfrm>
        </p:spPr>
        <p:txBody>
          <a:bodyPr/>
          <a:lstStyle/>
          <a:p>
            <a:pPr marL="0" indent="0">
              <a:buNone/>
            </a:pPr>
            <a:r>
              <a:rPr lang="en-US" b="1" dirty="0" smtClean="0"/>
              <a:t>42.  </a:t>
            </a:r>
            <a:r>
              <a:rPr lang="en-US" b="1" dirty="0" err="1" smtClean="0"/>
              <a:t>Swarmers</a:t>
            </a:r>
            <a:r>
              <a:rPr lang="en-US" b="1" dirty="0" smtClean="0"/>
              <a:t> are generally produced about  </a:t>
            </a:r>
          </a:p>
          <a:p>
            <a:pPr marL="0" indent="0">
              <a:buNone/>
            </a:pPr>
            <a:r>
              <a:rPr lang="en-US" b="1" dirty="0" smtClean="0"/>
              <a:t>        two years after a new colony is started.</a:t>
            </a:r>
            <a:endParaRPr lang="en-US" b="1" dirty="0"/>
          </a:p>
        </p:txBody>
      </p:sp>
      <p:sp>
        <p:nvSpPr>
          <p:cNvPr id="4" name="TextBox 3"/>
          <p:cNvSpPr txBox="1"/>
          <p:nvPr/>
        </p:nvSpPr>
        <p:spPr>
          <a:xfrm>
            <a:off x="1214324" y="3116395"/>
            <a:ext cx="7472476"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b="1" dirty="0" smtClean="0">
                <a:solidFill>
                  <a:srgbClr val="FF0000"/>
                </a:solidFill>
              </a:rPr>
              <a:t> False</a:t>
            </a:r>
            <a:endParaRPr lang="en-US" b="1" dirty="0">
              <a:solidFill>
                <a:srgbClr val="FF0000"/>
              </a:solidFill>
            </a:endParaRPr>
          </a:p>
        </p:txBody>
      </p:sp>
      <p:sp>
        <p:nvSpPr>
          <p:cNvPr id="2" name="TextBox 1"/>
          <p:cNvSpPr txBox="1"/>
          <p:nvPr/>
        </p:nvSpPr>
        <p:spPr>
          <a:xfrm>
            <a:off x="2602516" y="3228030"/>
            <a:ext cx="5357126" cy="1477328"/>
          </a:xfrm>
          <a:prstGeom prst="rect">
            <a:avLst/>
          </a:prstGeom>
          <a:noFill/>
          <a:ln>
            <a:solidFill>
              <a:srgbClr val="000000"/>
            </a:solidFill>
          </a:ln>
        </p:spPr>
        <p:txBody>
          <a:bodyPr wrap="square" rtlCol="0">
            <a:spAutoFit/>
          </a:bodyPr>
          <a:lstStyle/>
          <a:p>
            <a:r>
              <a:rPr lang="en-US" b="1" dirty="0" smtClean="0"/>
              <a:t> A </a:t>
            </a:r>
            <a:r>
              <a:rPr lang="en-US" b="1" dirty="0"/>
              <a:t>new subterranean termite colony matures in about </a:t>
            </a:r>
            <a:endParaRPr lang="en-US" b="1" dirty="0" smtClean="0"/>
          </a:p>
          <a:p>
            <a:r>
              <a:rPr lang="en-US" b="1" dirty="0" smtClean="0"/>
              <a:t> </a:t>
            </a:r>
            <a:r>
              <a:rPr lang="en-US" b="1" u="sng" dirty="0" smtClean="0"/>
              <a:t>six </a:t>
            </a:r>
            <a:r>
              <a:rPr lang="en-US" b="1" u="sng" dirty="0"/>
              <a:t>to seven years</a:t>
            </a:r>
            <a:r>
              <a:rPr lang="en-US" b="1" dirty="0"/>
              <a:t>.  It is at this time, </a:t>
            </a:r>
            <a:r>
              <a:rPr lang="en-US" b="1" dirty="0" err="1" smtClean="0"/>
              <a:t>swarmers</a:t>
            </a:r>
            <a:r>
              <a:rPr lang="en-US" b="1" dirty="0" smtClean="0"/>
              <a:t> </a:t>
            </a:r>
            <a:r>
              <a:rPr lang="en-US" b="1" dirty="0"/>
              <a:t>are </a:t>
            </a:r>
            <a:endParaRPr lang="en-US" b="1" dirty="0" smtClean="0"/>
          </a:p>
          <a:p>
            <a:r>
              <a:rPr lang="en-US" b="1" dirty="0" smtClean="0"/>
              <a:t> produced</a:t>
            </a:r>
            <a:r>
              <a:rPr lang="en-US" b="1" dirty="0"/>
              <a:t>.  They take 12 months to develop before </a:t>
            </a:r>
            <a:endParaRPr lang="en-US" b="1" dirty="0" smtClean="0"/>
          </a:p>
          <a:p>
            <a:r>
              <a:rPr lang="en-US" b="1" dirty="0" smtClean="0"/>
              <a:t> they </a:t>
            </a:r>
            <a:r>
              <a:rPr lang="en-US" b="1" dirty="0"/>
              <a:t>leave their nest in a swarm (usually on a sunny </a:t>
            </a:r>
            <a:endParaRPr lang="en-US" b="1" dirty="0" smtClean="0"/>
          </a:p>
          <a:p>
            <a:r>
              <a:rPr lang="en-US" b="1" dirty="0" smtClean="0"/>
              <a:t> day </a:t>
            </a:r>
            <a:r>
              <a:rPr lang="en-US" b="1" dirty="0"/>
              <a:t>after a rain shower during March, April or May). </a:t>
            </a:r>
            <a:endParaRPr lang="en-US" dirty="0"/>
          </a:p>
        </p:txBody>
      </p:sp>
    </p:spTree>
    <p:extLst>
      <p:ext uri="{BB962C8B-B14F-4D97-AF65-F5344CB8AC3E}">
        <p14:creationId xmlns:p14="http://schemas.microsoft.com/office/powerpoint/2010/main" val="13787171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501827"/>
            <a:ext cx="8320040" cy="4525963"/>
          </a:xfrm>
        </p:spPr>
        <p:txBody>
          <a:bodyPr>
            <a:normAutofit/>
          </a:bodyPr>
          <a:lstStyle/>
          <a:p>
            <a:pPr marL="0" indent="0">
              <a:buNone/>
            </a:pPr>
            <a:r>
              <a:rPr lang="en-US" b="1" dirty="0" smtClean="0"/>
              <a:t>43.  In a new subterranean termite colony that </a:t>
            </a:r>
          </a:p>
          <a:p>
            <a:pPr marL="0" indent="0">
              <a:buNone/>
            </a:pPr>
            <a:r>
              <a:rPr lang="en-US" b="1" dirty="0"/>
              <a:t> </a:t>
            </a:r>
            <a:r>
              <a:rPr lang="en-US" b="1" dirty="0" smtClean="0"/>
              <a:t>       is established in Spring after a swarm, the </a:t>
            </a:r>
          </a:p>
          <a:p>
            <a:pPr marL="0" indent="0">
              <a:buNone/>
            </a:pPr>
            <a:r>
              <a:rPr lang="en-US" b="1" dirty="0"/>
              <a:t> </a:t>
            </a:r>
            <a:r>
              <a:rPr lang="en-US" b="1" dirty="0" smtClean="0"/>
              <a:t>       first eggs laid by the Queen become </a:t>
            </a:r>
          </a:p>
          <a:p>
            <a:pPr marL="0" indent="0">
              <a:buNone/>
            </a:pPr>
            <a:r>
              <a:rPr lang="en-US" b="1" dirty="0"/>
              <a:t> </a:t>
            </a:r>
            <a:r>
              <a:rPr lang="en-US" b="1" dirty="0" smtClean="0"/>
              <a:t>       soldiers in order to protect the Queen.  </a:t>
            </a:r>
          </a:p>
          <a:p>
            <a:pPr marL="0" indent="0">
              <a:buNone/>
            </a:pPr>
            <a:r>
              <a:rPr lang="en-US" b="1" dirty="0"/>
              <a:t> </a:t>
            </a:r>
            <a:r>
              <a:rPr lang="en-US" b="1" dirty="0" smtClean="0"/>
              <a:t>       Later, the Queen produces eggs that </a:t>
            </a:r>
          </a:p>
          <a:p>
            <a:pPr marL="0" indent="0">
              <a:buNone/>
            </a:pPr>
            <a:r>
              <a:rPr lang="en-US" b="1" dirty="0"/>
              <a:t> </a:t>
            </a:r>
            <a:r>
              <a:rPr lang="en-US" b="1" dirty="0" smtClean="0"/>
              <a:t>       become workers.</a:t>
            </a:r>
            <a:endParaRPr lang="en-US" b="1" dirty="0"/>
          </a:p>
        </p:txBody>
      </p:sp>
      <p:sp>
        <p:nvSpPr>
          <p:cNvPr id="4" name="TextBox 3"/>
          <p:cNvSpPr txBox="1"/>
          <p:nvPr/>
        </p:nvSpPr>
        <p:spPr>
          <a:xfrm>
            <a:off x="1185898" y="4530432"/>
            <a:ext cx="7472476"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dirty="0" smtClean="0"/>
              <a:t>False</a:t>
            </a:r>
            <a:endParaRPr lang="en-US" dirty="0"/>
          </a:p>
        </p:txBody>
      </p:sp>
    </p:spTree>
    <p:extLst>
      <p:ext uri="{BB962C8B-B14F-4D97-AF65-F5344CB8AC3E}">
        <p14:creationId xmlns:p14="http://schemas.microsoft.com/office/powerpoint/2010/main" val="3174482156"/>
      </p:ext>
    </p:extLst>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501827"/>
            <a:ext cx="8320040" cy="4525963"/>
          </a:xfrm>
        </p:spPr>
        <p:txBody>
          <a:bodyPr>
            <a:normAutofit/>
          </a:bodyPr>
          <a:lstStyle/>
          <a:p>
            <a:pPr marL="0" indent="0">
              <a:buNone/>
            </a:pPr>
            <a:r>
              <a:rPr lang="en-US" b="1" dirty="0" smtClean="0"/>
              <a:t>43.  In a new subterranean termite colony that </a:t>
            </a:r>
          </a:p>
          <a:p>
            <a:pPr marL="0" indent="0">
              <a:buNone/>
            </a:pPr>
            <a:r>
              <a:rPr lang="en-US" b="1" dirty="0"/>
              <a:t> </a:t>
            </a:r>
            <a:r>
              <a:rPr lang="en-US" b="1" dirty="0" smtClean="0"/>
              <a:t>       is established in Spring after a swarm, the </a:t>
            </a:r>
          </a:p>
          <a:p>
            <a:pPr marL="0" indent="0">
              <a:buNone/>
            </a:pPr>
            <a:r>
              <a:rPr lang="en-US" b="1" dirty="0"/>
              <a:t> </a:t>
            </a:r>
            <a:r>
              <a:rPr lang="en-US" b="1" dirty="0" smtClean="0"/>
              <a:t>       first eggs laid by the Queen become </a:t>
            </a:r>
          </a:p>
          <a:p>
            <a:pPr marL="0" indent="0">
              <a:buNone/>
            </a:pPr>
            <a:r>
              <a:rPr lang="en-US" b="1" dirty="0"/>
              <a:t> </a:t>
            </a:r>
            <a:r>
              <a:rPr lang="en-US" b="1" dirty="0" smtClean="0"/>
              <a:t>       soldiers in order to protect the Queen.  </a:t>
            </a:r>
          </a:p>
          <a:p>
            <a:pPr marL="0" indent="0">
              <a:buNone/>
            </a:pPr>
            <a:r>
              <a:rPr lang="en-US" b="1" dirty="0"/>
              <a:t> </a:t>
            </a:r>
            <a:r>
              <a:rPr lang="en-US" b="1" dirty="0" smtClean="0"/>
              <a:t>       Later, the Queen produces eggs that </a:t>
            </a:r>
          </a:p>
          <a:p>
            <a:pPr marL="0" indent="0">
              <a:buNone/>
            </a:pPr>
            <a:r>
              <a:rPr lang="en-US" b="1" dirty="0"/>
              <a:t> </a:t>
            </a:r>
            <a:r>
              <a:rPr lang="en-US" b="1" dirty="0" smtClean="0"/>
              <a:t>       become workers.</a:t>
            </a:r>
            <a:endParaRPr lang="en-US" b="1" dirty="0"/>
          </a:p>
        </p:txBody>
      </p:sp>
      <p:sp>
        <p:nvSpPr>
          <p:cNvPr id="2" name="TextBox 1"/>
          <p:cNvSpPr txBox="1"/>
          <p:nvPr/>
        </p:nvSpPr>
        <p:spPr>
          <a:xfrm>
            <a:off x="2758917" y="4530432"/>
            <a:ext cx="5474045" cy="923330"/>
          </a:xfrm>
          <a:prstGeom prst="rect">
            <a:avLst/>
          </a:prstGeom>
          <a:noFill/>
          <a:ln>
            <a:solidFill>
              <a:srgbClr val="000000"/>
            </a:solidFill>
          </a:ln>
        </p:spPr>
        <p:txBody>
          <a:bodyPr wrap="square" rtlCol="0">
            <a:spAutoFit/>
          </a:bodyPr>
          <a:lstStyle/>
          <a:p>
            <a:r>
              <a:rPr lang="en-US" b="1" dirty="0" smtClean="0"/>
              <a:t> In </a:t>
            </a:r>
            <a:r>
              <a:rPr lang="en-US" b="1" dirty="0"/>
              <a:t>new colonies, larvae from the first </a:t>
            </a:r>
            <a:r>
              <a:rPr lang="en-US" b="1" dirty="0" smtClean="0"/>
              <a:t>small batch </a:t>
            </a:r>
            <a:r>
              <a:rPr lang="en-US" b="1" dirty="0"/>
              <a:t>of </a:t>
            </a:r>
            <a:endParaRPr lang="en-US" b="1" dirty="0" smtClean="0"/>
          </a:p>
          <a:p>
            <a:r>
              <a:rPr lang="en-US" b="1" dirty="0" smtClean="0"/>
              <a:t> eggs </a:t>
            </a:r>
            <a:r>
              <a:rPr lang="en-US" b="1" dirty="0"/>
              <a:t>usually all become workers. </a:t>
            </a:r>
            <a:r>
              <a:rPr lang="en-US" b="1" dirty="0" smtClean="0"/>
              <a:t> Nymphs</a:t>
            </a:r>
            <a:r>
              <a:rPr lang="en-US" b="1" dirty="0"/>
              <a:t> </a:t>
            </a:r>
            <a:r>
              <a:rPr lang="en-US" b="1" dirty="0" smtClean="0"/>
              <a:t>and </a:t>
            </a:r>
            <a:r>
              <a:rPr lang="en-US" b="1" dirty="0"/>
              <a:t>soldiers </a:t>
            </a:r>
            <a:endParaRPr lang="en-US" b="1" dirty="0" smtClean="0"/>
          </a:p>
          <a:p>
            <a:r>
              <a:rPr lang="en-US" b="1" dirty="0" smtClean="0"/>
              <a:t> are </a:t>
            </a:r>
            <a:r>
              <a:rPr lang="en-US" b="1" dirty="0"/>
              <a:t>not normally produced until </a:t>
            </a:r>
            <a:r>
              <a:rPr lang="en-US" b="1" dirty="0" smtClean="0"/>
              <a:t>later egg</a:t>
            </a:r>
            <a:r>
              <a:rPr lang="en-US" b="1" dirty="0"/>
              <a:t>-laying.</a:t>
            </a:r>
          </a:p>
        </p:txBody>
      </p:sp>
      <p:sp>
        <p:nvSpPr>
          <p:cNvPr id="5" name="TextBox 4"/>
          <p:cNvSpPr txBox="1"/>
          <p:nvPr/>
        </p:nvSpPr>
        <p:spPr>
          <a:xfrm>
            <a:off x="1185898" y="4530432"/>
            <a:ext cx="7472476"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b="1" dirty="0" smtClean="0">
                <a:solidFill>
                  <a:srgbClr val="FF0000"/>
                </a:solidFill>
              </a:rPr>
              <a:t>False</a:t>
            </a:r>
            <a:endParaRPr lang="en-US" b="1" dirty="0">
              <a:solidFill>
                <a:srgbClr val="FF0000"/>
              </a:solidFill>
            </a:endParaRPr>
          </a:p>
        </p:txBody>
      </p:sp>
    </p:spTree>
    <p:extLst>
      <p:ext uri="{BB962C8B-B14F-4D97-AF65-F5344CB8AC3E}">
        <p14:creationId xmlns:p14="http://schemas.microsoft.com/office/powerpoint/2010/main" val="4128152559"/>
      </p:ext>
    </p:extLst>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288841"/>
            <a:ext cx="8440363" cy="4525963"/>
          </a:xfrm>
        </p:spPr>
        <p:txBody>
          <a:bodyPr/>
          <a:lstStyle/>
          <a:p>
            <a:pPr marL="0" indent="0">
              <a:buNone/>
            </a:pPr>
            <a:r>
              <a:rPr lang="en-US" b="1" dirty="0" smtClean="0"/>
              <a:t>44.  </a:t>
            </a:r>
            <a:r>
              <a:rPr lang="en-US" b="1" dirty="0" err="1" smtClean="0"/>
              <a:t>Drywood</a:t>
            </a:r>
            <a:r>
              <a:rPr lang="en-US" b="1" dirty="0" smtClean="0"/>
              <a:t> termites have no soldier caste.</a:t>
            </a:r>
            <a:endParaRPr lang="en-US" b="1" dirty="0"/>
          </a:p>
        </p:txBody>
      </p:sp>
      <p:sp>
        <p:nvSpPr>
          <p:cNvPr id="4" name="TextBox 3"/>
          <p:cNvSpPr txBox="1"/>
          <p:nvPr/>
        </p:nvSpPr>
        <p:spPr>
          <a:xfrm>
            <a:off x="1214324" y="2144251"/>
            <a:ext cx="7472476"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dirty="0" smtClean="0"/>
              <a:t>False</a:t>
            </a:r>
            <a:endParaRPr lang="en-US" dirty="0"/>
          </a:p>
        </p:txBody>
      </p:sp>
    </p:spTree>
    <p:extLst>
      <p:ext uri="{BB962C8B-B14F-4D97-AF65-F5344CB8AC3E}">
        <p14:creationId xmlns:p14="http://schemas.microsoft.com/office/powerpoint/2010/main" val="3195480552"/>
      </p:ext>
    </p:extLst>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288841"/>
            <a:ext cx="8440363" cy="4525963"/>
          </a:xfrm>
        </p:spPr>
        <p:txBody>
          <a:bodyPr/>
          <a:lstStyle/>
          <a:p>
            <a:pPr marL="0" indent="0">
              <a:buNone/>
            </a:pPr>
            <a:r>
              <a:rPr lang="en-US" b="1" dirty="0" smtClean="0"/>
              <a:t>44.  </a:t>
            </a:r>
            <a:r>
              <a:rPr lang="en-US" b="1" dirty="0" err="1" smtClean="0"/>
              <a:t>Drywood</a:t>
            </a:r>
            <a:r>
              <a:rPr lang="en-US" b="1" dirty="0" smtClean="0"/>
              <a:t> termites have no soldier caste.</a:t>
            </a:r>
            <a:endParaRPr lang="en-US" b="1" dirty="0"/>
          </a:p>
        </p:txBody>
      </p:sp>
      <p:sp>
        <p:nvSpPr>
          <p:cNvPr id="4" name="TextBox 3"/>
          <p:cNvSpPr txBox="1"/>
          <p:nvPr/>
        </p:nvSpPr>
        <p:spPr>
          <a:xfrm>
            <a:off x="1214324" y="2144251"/>
            <a:ext cx="7472476"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b="1" dirty="0" smtClean="0">
                <a:solidFill>
                  <a:srgbClr val="FF0000"/>
                </a:solidFill>
              </a:rPr>
              <a:t> False</a:t>
            </a:r>
            <a:endParaRPr lang="en-US" b="1" dirty="0">
              <a:solidFill>
                <a:srgbClr val="FF0000"/>
              </a:solidFill>
            </a:endParaRPr>
          </a:p>
        </p:txBody>
      </p:sp>
      <p:pic>
        <p:nvPicPr>
          <p:cNvPr id="2" name="Picture 1"/>
          <p:cNvPicPr>
            <a:picLocks noChangeAspect="1"/>
          </p:cNvPicPr>
          <p:nvPr/>
        </p:nvPicPr>
        <p:blipFill>
          <a:blip r:embed="rId2"/>
          <a:stretch>
            <a:fillRect/>
          </a:stretch>
        </p:blipFill>
        <p:spPr>
          <a:xfrm>
            <a:off x="2677590" y="2421990"/>
            <a:ext cx="5350931" cy="3488807"/>
          </a:xfrm>
          <a:prstGeom prst="rect">
            <a:avLst/>
          </a:prstGeom>
        </p:spPr>
      </p:pic>
      <p:sp>
        <p:nvSpPr>
          <p:cNvPr id="5" name="Oval 4"/>
          <p:cNvSpPr/>
          <p:nvPr/>
        </p:nvSpPr>
        <p:spPr>
          <a:xfrm>
            <a:off x="2729233" y="4035734"/>
            <a:ext cx="1111232" cy="1875063"/>
          </a:xfrm>
          <a:prstGeom prst="ellipse">
            <a:avLst/>
          </a:prstGeom>
          <a:noFill/>
          <a:ln w="3810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12417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171239"/>
            <a:ext cx="8440363" cy="4525963"/>
          </a:xfrm>
        </p:spPr>
        <p:txBody>
          <a:bodyPr/>
          <a:lstStyle/>
          <a:p>
            <a:pPr marL="0" indent="0">
              <a:buNone/>
            </a:pPr>
            <a:r>
              <a:rPr lang="en-US" b="1" dirty="0" smtClean="0"/>
              <a:t>45.  </a:t>
            </a:r>
            <a:r>
              <a:rPr lang="en-US" b="1" dirty="0" err="1" smtClean="0"/>
              <a:t>Drywood</a:t>
            </a:r>
            <a:r>
              <a:rPr lang="en-US" b="1" dirty="0" smtClean="0"/>
              <a:t> termites have no worker caste.</a:t>
            </a:r>
            <a:endParaRPr lang="en-US" b="1" dirty="0"/>
          </a:p>
        </p:txBody>
      </p:sp>
      <p:sp>
        <p:nvSpPr>
          <p:cNvPr id="4" name="TextBox 3"/>
          <p:cNvSpPr txBox="1"/>
          <p:nvPr/>
        </p:nvSpPr>
        <p:spPr>
          <a:xfrm>
            <a:off x="1214324" y="1925296"/>
            <a:ext cx="7472476" cy="646331"/>
          </a:xfrm>
          <a:prstGeom prst="rect">
            <a:avLst/>
          </a:prstGeom>
          <a:noFill/>
        </p:spPr>
        <p:txBody>
          <a:bodyPr wrap="square" rtlCol="0">
            <a:spAutoFit/>
          </a:bodyPr>
          <a:lstStyle/>
          <a:p>
            <a:pPr marL="342900" indent="-342900">
              <a:buAutoNum type="alphaUcPeriod"/>
            </a:pPr>
            <a:r>
              <a:rPr lang="en-US" dirty="0" smtClean="0"/>
              <a:t>True</a:t>
            </a:r>
          </a:p>
          <a:p>
            <a:pPr marL="342900" indent="-342900">
              <a:buAutoNum type="alphaUcPeriod"/>
            </a:pPr>
            <a:r>
              <a:rPr lang="en-US" dirty="0" smtClean="0"/>
              <a:t>False</a:t>
            </a:r>
            <a:endParaRPr lang="en-US" dirty="0"/>
          </a:p>
        </p:txBody>
      </p:sp>
    </p:spTree>
    <p:extLst>
      <p:ext uri="{BB962C8B-B14F-4D97-AF65-F5344CB8AC3E}">
        <p14:creationId xmlns:p14="http://schemas.microsoft.com/office/powerpoint/2010/main" val="1957904736"/>
      </p:ext>
    </p:extLst>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171239"/>
            <a:ext cx="8440363" cy="4525963"/>
          </a:xfrm>
        </p:spPr>
        <p:txBody>
          <a:bodyPr/>
          <a:lstStyle/>
          <a:p>
            <a:pPr marL="0" indent="0">
              <a:buNone/>
            </a:pPr>
            <a:r>
              <a:rPr lang="en-US" b="1" dirty="0" smtClean="0"/>
              <a:t>45.  </a:t>
            </a:r>
            <a:r>
              <a:rPr lang="en-US" b="1" dirty="0" err="1" smtClean="0"/>
              <a:t>Drywood</a:t>
            </a:r>
            <a:r>
              <a:rPr lang="en-US" b="1" dirty="0" smtClean="0"/>
              <a:t> termites have no worker caste.</a:t>
            </a:r>
            <a:endParaRPr lang="en-US" b="1" dirty="0"/>
          </a:p>
        </p:txBody>
      </p:sp>
      <p:sp>
        <p:nvSpPr>
          <p:cNvPr id="4" name="TextBox 3"/>
          <p:cNvSpPr txBox="1"/>
          <p:nvPr/>
        </p:nvSpPr>
        <p:spPr>
          <a:xfrm>
            <a:off x="1214324" y="1925296"/>
            <a:ext cx="7472476" cy="646331"/>
          </a:xfrm>
          <a:prstGeom prst="rect">
            <a:avLst/>
          </a:prstGeom>
          <a:noFill/>
        </p:spPr>
        <p:txBody>
          <a:bodyPr wrap="square" rtlCol="0">
            <a:spAutoFit/>
          </a:bodyPr>
          <a:lstStyle/>
          <a:p>
            <a:pPr marL="342900" indent="-342900">
              <a:buAutoNum type="alphaUcPeriod"/>
            </a:pPr>
            <a:r>
              <a:rPr lang="en-US" b="1" dirty="0" smtClean="0">
                <a:solidFill>
                  <a:srgbClr val="FF0000"/>
                </a:solidFill>
              </a:rPr>
              <a:t> True</a:t>
            </a:r>
          </a:p>
          <a:p>
            <a:pPr marL="342900" indent="-342900">
              <a:buAutoNum type="alphaUcPeriod"/>
            </a:pPr>
            <a:r>
              <a:rPr lang="en-US" dirty="0" smtClean="0"/>
              <a:t>False</a:t>
            </a:r>
            <a:endParaRPr lang="en-US" dirty="0"/>
          </a:p>
        </p:txBody>
      </p:sp>
      <p:pic>
        <p:nvPicPr>
          <p:cNvPr id="5" name="Picture 4"/>
          <p:cNvPicPr>
            <a:picLocks noChangeAspect="1"/>
          </p:cNvPicPr>
          <p:nvPr/>
        </p:nvPicPr>
        <p:blipFill>
          <a:blip r:embed="rId2"/>
          <a:stretch>
            <a:fillRect/>
          </a:stretch>
        </p:blipFill>
        <p:spPr>
          <a:xfrm>
            <a:off x="2677590" y="2421990"/>
            <a:ext cx="5350931" cy="3488807"/>
          </a:xfrm>
          <a:prstGeom prst="rect">
            <a:avLst/>
          </a:prstGeom>
        </p:spPr>
      </p:pic>
      <p:sp>
        <p:nvSpPr>
          <p:cNvPr id="6" name="Oval 5"/>
          <p:cNvSpPr/>
          <p:nvPr/>
        </p:nvSpPr>
        <p:spPr>
          <a:xfrm>
            <a:off x="4652518" y="2973377"/>
            <a:ext cx="1190606" cy="1752278"/>
          </a:xfrm>
          <a:prstGeom prst="ellipse">
            <a:avLst/>
          </a:prstGeom>
          <a:noFill/>
          <a:ln w="3810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65530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426789"/>
            <a:ext cx="8440363" cy="4525963"/>
          </a:xfrm>
        </p:spPr>
        <p:txBody>
          <a:bodyPr/>
          <a:lstStyle/>
          <a:p>
            <a:pPr marL="0" indent="0">
              <a:buNone/>
            </a:pPr>
            <a:r>
              <a:rPr lang="en-US" b="1" dirty="0" smtClean="0"/>
              <a:t>46.  Each Formosan subterranean termite eats </a:t>
            </a:r>
          </a:p>
          <a:p>
            <a:pPr marL="0" indent="0">
              <a:buNone/>
            </a:pPr>
            <a:r>
              <a:rPr lang="en-US" b="1" dirty="0"/>
              <a:t> </a:t>
            </a:r>
            <a:r>
              <a:rPr lang="en-US" b="1" dirty="0" smtClean="0"/>
              <a:t>       about 6 times more wood per day than </a:t>
            </a:r>
          </a:p>
          <a:p>
            <a:pPr marL="0" indent="0">
              <a:buNone/>
            </a:pPr>
            <a:r>
              <a:rPr lang="en-US" b="1" dirty="0"/>
              <a:t> </a:t>
            </a:r>
            <a:r>
              <a:rPr lang="en-US" b="1" dirty="0" smtClean="0"/>
              <a:t>       does an Eastern subterranean termite.</a:t>
            </a:r>
            <a:endParaRPr lang="en-US" b="1" dirty="0"/>
          </a:p>
        </p:txBody>
      </p:sp>
      <p:sp>
        <p:nvSpPr>
          <p:cNvPr id="4" name="TextBox 3"/>
          <p:cNvSpPr txBox="1"/>
          <p:nvPr/>
        </p:nvSpPr>
        <p:spPr>
          <a:xfrm>
            <a:off x="1208068" y="2235929"/>
            <a:ext cx="7472476"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dirty="0" smtClean="0"/>
              <a:t>False</a:t>
            </a:r>
            <a:endParaRPr lang="en-US" dirty="0"/>
          </a:p>
        </p:txBody>
      </p:sp>
    </p:spTree>
    <p:extLst>
      <p:ext uri="{BB962C8B-B14F-4D97-AF65-F5344CB8AC3E}">
        <p14:creationId xmlns:p14="http://schemas.microsoft.com/office/powerpoint/2010/main" val="2955660042"/>
      </p:ext>
    </p:extLst>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426790"/>
            <a:ext cx="8440363" cy="2699226"/>
          </a:xfrm>
        </p:spPr>
        <p:txBody>
          <a:bodyPr/>
          <a:lstStyle/>
          <a:p>
            <a:pPr marL="0" indent="0">
              <a:buNone/>
            </a:pPr>
            <a:r>
              <a:rPr lang="en-US" b="1" dirty="0" smtClean="0"/>
              <a:t>46.  Each Formosan subterranean termite eats </a:t>
            </a:r>
          </a:p>
          <a:p>
            <a:pPr marL="0" indent="0">
              <a:buNone/>
            </a:pPr>
            <a:r>
              <a:rPr lang="en-US" b="1" dirty="0"/>
              <a:t> </a:t>
            </a:r>
            <a:r>
              <a:rPr lang="en-US" b="1" dirty="0" smtClean="0"/>
              <a:t>       about 6 times more wood per day than </a:t>
            </a:r>
          </a:p>
          <a:p>
            <a:pPr marL="0" indent="0">
              <a:buNone/>
            </a:pPr>
            <a:r>
              <a:rPr lang="en-US" b="1" dirty="0"/>
              <a:t> </a:t>
            </a:r>
            <a:r>
              <a:rPr lang="en-US" b="1" dirty="0" smtClean="0"/>
              <a:t>       does an Eastern subterranean termite.</a:t>
            </a:r>
            <a:endParaRPr lang="en-US" b="1" dirty="0"/>
          </a:p>
        </p:txBody>
      </p:sp>
      <p:sp>
        <p:nvSpPr>
          <p:cNvPr id="4" name="TextBox 3"/>
          <p:cNvSpPr txBox="1"/>
          <p:nvPr/>
        </p:nvSpPr>
        <p:spPr>
          <a:xfrm>
            <a:off x="1208068" y="2235928"/>
            <a:ext cx="7472476"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b="1" dirty="0" smtClean="0">
                <a:solidFill>
                  <a:srgbClr val="FF0000"/>
                </a:solidFill>
              </a:rPr>
              <a:t> False</a:t>
            </a:r>
            <a:endParaRPr lang="en-US" b="1" dirty="0">
              <a:solidFill>
                <a:srgbClr val="FF0000"/>
              </a:solidFill>
            </a:endParaRPr>
          </a:p>
        </p:txBody>
      </p:sp>
      <p:sp>
        <p:nvSpPr>
          <p:cNvPr id="5" name="TextBox 4"/>
          <p:cNvSpPr txBox="1"/>
          <p:nvPr/>
        </p:nvSpPr>
        <p:spPr>
          <a:xfrm>
            <a:off x="1326282" y="3138463"/>
            <a:ext cx="7188203" cy="1754327"/>
          </a:xfrm>
          <a:prstGeom prst="rect">
            <a:avLst/>
          </a:prstGeom>
          <a:noFill/>
          <a:ln>
            <a:solidFill>
              <a:srgbClr val="000000"/>
            </a:solidFill>
          </a:ln>
        </p:spPr>
        <p:txBody>
          <a:bodyPr wrap="square" rtlCol="0">
            <a:spAutoFit/>
          </a:bodyPr>
          <a:lstStyle/>
          <a:p>
            <a:r>
              <a:rPr lang="en-US" b="1" dirty="0" smtClean="0"/>
              <a:t> They eat about the same amount of wood.  If the estimated number of </a:t>
            </a:r>
          </a:p>
          <a:p>
            <a:r>
              <a:rPr lang="en-US" b="1" dirty="0" smtClean="0"/>
              <a:t> termites in an average Eastern subterranean termite colony is 60,000 </a:t>
            </a:r>
          </a:p>
          <a:p>
            <a:r>
              <a:rPr lang="en-US" b="1" dirty="0" smtClean="0"/>
              <a:t> and is 350,000 in an average Formosan subterranean termite colony.  An </a:t>
            </a:r>
          </a:p>
          <a:p>
            <a:r>
              <a:rPr lang="en-US" b="1" dirty="0" smtClean="0"/>
              <a:t> average Formosan subterranean termite colony eats about 6 times more </a:t>
            </a:r>
          </a:p>
          <a:p>
            <a:r>
              <a:rPr lang="en-US" b="1" dirty="0" smtClean="0"/>
              <a:t> wood per day than each Eastern subterranean termite colony because it </a:t>
            </a:r>
          </a:p>
          <a:p>
            <a:r>
              <a:rPr lang="en-US" b="1" dirty="0" smtClean="0"/>
              <a:t> is 6 times the size. </a:t>
            </a:r>
            <a:endParaRPr lang="en-US" b="1" dirty="0"/>
          </a:p>
        </p:txBody>
      </p:sp>
      <p:sp>
        <p:nvSpPr>
          <p:cNvPr id="6" name="TextBox 5"/>
          <p:cNvSpPr txBox="1"/>
          <p:nvPr/>
        </p:nvSpPr>
        <p:spPr>
          <a:xfrm>
            <a:off x="1326281" y="5348771"/>
            <a:ext cx="7188203" cy="1077218"/>
          </a:xfrm>
          <a:prstGeom prst="rect">
            <a:avLst/>
          </a:prstGeom>
          <a:noFill/>
          <a:ln>
            <a:noFill/>
          </a:ln>
        </p:spPr>
        <p:txBody>
          <a:bodyPr wrap="square" rtlCol="0">
            <a:spAutoFit/>
          </a:bodyPr>
          <a:lstStyle/>
          <a:p>
            <a:r>
              <a:rPr lang="en-US" sz="1600" b="1" dirty="0" smtClean="0"/>
              <a:t>Average # of workers per colony                          350,000                        60,000</a:t>
            </a:r>
          </a:p>
          <a:p>
            <a:r>
              <a:rPr lang="en-US" sz="1600" b="1" dirty="0" smtClean="0"/>
              <a:t>Wood consumption per colony/day (g)                 31.04                             4.98</a:t>
            </a:r>
          </a:p>
          <a:p>
            <a:r>
              <a:rPr lang="en-US" sz="1600" b="1" dirty="0" smtClean="0"/>
              <a:t>Days to consume a board foot of wood                    38                                236</a:t>
            </a:r>
          </a:p>
          <a:p>
            <a:r>
              <a:rPr lang="en-US" sz="1600" b="1" dirty="0" smtClean="0"/>
              <a:t>Days to consume a 2X4 board 1’ long                        19                                118                                </a:t>
            </a:r>
            <a:endParaRPr lang="en-US" sz="1600" b="1" dirty="0"/>
          </a:p>
        </p:txBody>
      </p:sp>
      <p:sp>
        <p:nvSpPr>
          <p:cNvPr id="7" name="TextBox 6"/>
          <p:cNvSpPr txBox="1"/>
          <p:nvPr/>
        </p:nvSpPr>
        <p:spPr>
          <a:xfrm>
            <a:off x="4835928" y="4965264"/>
            <a:ext cx="3759884" cy="461665"/>
          </a:xfrm>
          <a:prstGeom prst="rect">
            <a:avLst/>
          </a:prstGeom>
          <a:noFill/>
        </p:spPr>
        <p:txBody>
          <a:bodyPr wrap="square" rtlCol="0">
            <a:spAutoFit/>
          </a:bodyPr>
          <a:lstStyle/>
          <a:p>
            <a:r>
              <a:rPr lang="en-US" sz="1200" b="1" dirty="0" smtClean="0"/>
              <a:t>Formosan subterranean         Eastern subterranean</a:t>
            </a:r>
          </a:p>
          <a:p>
            <a:r>
              <a:rPr lang="en-US" sz="1200" b="1" dirty="0" smtClean="0"/>
              <a:t>        termite colony                        termite colony</a:t>
            </a:r>
            <a:endParaRPr lang="en-US" sz="1200" b="1" dirty="0"/>
          </a:p>
        </p:txBody>
      </p:sp>
    </p:spTree>
    <p:extLst>
      <p:ext uri="{BB962C8B-B14F-4D97-AF65-F5344CB8AC3E}">
        <p14:creationId xmlns:p14="http://schemas.microsoft.com/office/powerpoint/2010/main" val="20687398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317869"/>
            <a:ext cx="8440363" cy="4525963"/>
          </a:xfrm>
        </p:spPr>
        <p:txBody>
          <a:bodyPr/>
          <a:lstStyle/>
          <a:p>
            <a:pPr marL="0" indent="0">
              <a:buNone/>
            </a:pPr>
            <a:r>
              <a:rPr lang="en-US" b="1" dirty="0" smtClean="0"/>
              <a:t>47.  When do Formosan subterranean termites </a:t>
            </a:r>
          </a:p>
          <a:p>
            <a:pPr marL="0" indent="0">
              <a:buNone/>
            </a:pPr>
            <a:r>
              <a:rPr lang="en-US" b="1" dirty="0"/>
              <a:t> </a:t>
            </a:r>
            <a:r>
              <a:rPr lang="en-US" b="1" dirty="0" smtClean="0"/>
              <a:t>       swarm in Georgia?</a:t>
            </a:r>
            <a:endParaRPr lang="en-US" b="1" dirty="0"/>
          </a:p>
        </p:txBody>
      </p:sp>
      <p:sp>
        <p:nvSpPr>
          <p:cNvPr id="4" name="TextBox 3"/>
          <p:cNvSpPr txBox="1"/>
          <p:nvPr/>
        </p:nvSpPr>
        <p:spPr>
          <a:xfrm>
            <a:off x="1214324" y="2870373"/>
            <a:ext cx="7472476" cy="2646879"/>
          </a:xfrm>
          <a:prstGeom prst="rect">
            <a:avLst/>
          </a:prstGeom>
          <a:noFill/>
        </p:spPr>
        <p:txBody>
          <a:bodyPr wrap="square" rtlCol="0">
            <a:spAutoFit/>
          </a:bodyPr>
          <a:lstStyle/>
          <a:p>
            <a:pPr marL="342900" indent="-342900">
              <a:buAutoNum type="alphaUcPeriod"/>
            </a:pPr>
            <a:r>
              <a:rPr lang="en-US" dirty="0" smtClean="0"/>
              <a:t>During the mid-day, from March through April</a:t>
            </a:r>
          </a:p>
          <a:p>
            <a:endParaRPr lang="en-US" sz="800" dirty="0"/>
          </a:p>
          <a:p>
            <a:pPr marL="342900" indent="-342900">
              <a:buAutoNum type="alphaUcPeriod" startAt="2"/>
            </a:pPr>
            <a:r>
              <a:rPr lang="en-US" dirty="0" smtClean="0"/>
              <a:t>During the mid-day, from May through June</a:t>
            </a:r>
          </a:p>
          <a:p>
            <a:endParaRPr lang="en-US" sz="800" dirty="0" smtClean="0"/>
          </a:p>
          <a:p>
            <a:pPr marL="342900" indent="-342900">
              <a:buAutoNum type="alphaUcPeriod" startAt="3"/>
            </a:pPr>
            <a:r>
              <a:rPr lang="en-US" dirty="0" smtClean="0"/>
              <a:t>At dusk and about 2 hours later, from March through April</a:t>
            </a:r>
          </a:p>
          <a:p>
            <a:endParaRPr lang="en-US" sz="800" dirty="0" smtClean="0"/>
          </a:p>
          <a:p>
            <a:pPr marL="342900" indent="-342900">
              <a:buAutoNum type="alphaUcPeriod" startAt="4"/>
            </a:pPr>
            <a:r>
              <a:rPr lang="en-US" dirty="0" smtClean="0"/>
              <a:t> At dusk and about 2 hours later, from May through June</a:t>
            </a:r>
          </a:p>
          <a:p>
            <a:endParaRPr lang="en-US" sz="800" b="1" dirty="0" smtClean="0">
              <a:solidFill>
                <a:srgbClr val="FF0000"/>
              </a:solidFill>
            </a:endParaRPr>
          </a:p>
          <a:p>
            <a:pPr marL="342900" indent="-342900">
              <a:buAutoNum type="alphaUcPeriod" startAt="5"/>
            </a:pPr>
            <a:r>
              <a:rPr lang="en-US" dirty="0" smtClean="0"/>
              <a:t>In the late evening, from March through April</a:t>
            </a:r>
          </a:p>
          <a:p>
            <a:endParaRPr lang="en-US" sz="800" dirty="0" smtClean="0"/>
          </a:p>
          <a:p>
            <a:r>
              <a:rPr lang="en-US" dirty="0" smtClean="0"/>
              <a:t>F.    In the late evening, from May through June </a:t>
            </a:r>
          </a:p>
          <a:p>
            <a:pPr marL="342900" indent="-342900">
              <a:buAutoNum type="alphaUcPeriod"/>
            </a:pPr>
            <a:endParaRPr lang="en-US" dirty="0"/>
          </a:p>
        </p:txBody>
      </p:sp>
    </p:spTree>
    <p:extLst>
      <p:ext uri="{BB962C8B-B14F-4D97-AF65-F5344CB8AC3E}">
        <p14:creationId xmlns:p14="http://schemas.microsoft.com/office/powerpoint/2010/main" val="1121436697"/>
      </p:ext>
    </p:extLst>
  </p:cSld>
  <p:clrMapOvr>
    <a:masterClrMapping/>
  </p:clrMapOvr>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317869"/>
            <a:ext cx="8440363" cy="4525963"/>
          </a:xfrm>
        </p:spPr>
        <p:txBody>
          <a:bodyPr/>
          <a:lstStyle/>
          <a:p>
            <a:pPr marL="0" indent="0">
              <a:buNone/>
            </a:pPr>
            <a:r>
              <a:rPr lang="en-US" b="1" dirty="0" smtClean="0"/>
              <a:t>47.  When do Formosan subterranean termites </a:t>
            </a:r>
          </a:p>
          <a:p>
            <a:pPr marL="0" indent="0">
              <a:buNone/>
            </a:pPr>
            <a:r>
              <a:rPr lang="en-US" b="1" dirty="0"/>
              <a:t> </a:t>
            </a:r>
            <a:r>
              <a:rPr lang="en-US" b="1" dirty="0" smtClean="0"/>
              <a:t>       swarm in Georgia?</a:t>
            </a:r>
            <a:endParaRPr lang="en-US" b="1" dirty="0"/>
          </a:p>
        </p:txBody>
      </p:sp>
      <p:sp>
        <p:nvSpPr>
          <p:cNvPr id="4" name="TextBox 3"/>
          <p:cNvSpPr txBox="1"/>
          <p:nvPr/>
        </p:nvSpPr>
        <p:spPr>
          <a:xfrm>
            <a:off x="1214324" y="2870373"/>
            <a:ext cx="7472476" cy="2646879"/>
          </a:xfrm>
          <a:prstGeom prst="rect">
            <a:avLst/>
          </a:prstGeom>
          <a:noFill/>
        </p:spPr>
        <p:txBody>
          <a:bodyPr wrap="square" rtlCol="0">
            <a:spAutoFit/>
          </a:bodyPr>
          <a:lstStyle/>
          <a:p>
            <a:pPr marL="342900" indent="-342900">
              <a:buAutoNum type="alphaUcPeriod"/>
            </a:pPr>
            <a:r>
              <a:rPr lang="en-US" dirty="0" smtClean="0"/>
              <a:t>During the mid-day, from March through April</a:t>
            </a:r>
          </a:p>
          <a:p>
            <a:endParaRPr lang="en-US" sz="800" dirty="0"/>
          </a:p>
          <a:p>
            <a:pPr marL="342900" indent="-342900">
              <a:buAutoNum type="alphaUcPeriod" startAt="2"/>
            </a:pPr>
            <a:r>
              <a:rPr lang="en-US" dirty="0" smtClean="0"/>
              <a:t>During the mid-day, from May through June</a:t>
            </a:r>
          </a:p>
          <a:p>
            <a:endParaRPr lang="en-US" sz="800" dirty="0" smtClean="0"/>
          </a:p>
          <a:p>
            <a:pPr marL="342900" indent="-342900">
              <a:buAutoNum type="alphaUcPeriod" startAt="3"/>
            </a:pPr>
            <a:r>
              <a:rPr lang="en-US" dirty="0" smtClean="0"/>
              <a:t>At dusk and about 2 hours later, from March through April</a:t>
            </a:r>
          </a:p>
          <a:p>
            <a:endParaRPr lang="en-US" sz="800" dirty="0" smtClean="0"/>
          </a:p>
          <a:p>
            <a:pPr marL="342900" indent="-342900">
              <a:buAutoNum type="alphaUcPeriod" startAt="4"/>
            </a:pPr>
            <a:r>
              <a:rPr lang="en-US" b="1" dirty="0" smtClean="0">
                <a:solidFill>
                  <a:srgbClr val="FF0000"/>
                </a:solidFill>
              </a:rPr>
              <a:t> At dusk and about 2 hours later, from May through June</a:t>
            </a:r>
          </a:p>
          <a:p>
            <a:endParaRPr lang="en-US" sz="800" b="1" dirty="0" smtClean="0">
              <a:solidFill>
                <a:srgbClr val="FF0000"/>
              </a:solidFill>
            </a:endParaRPr>
          </a:p>
          <a:p>
            <a:pPr marL="342900" indent="-342900">
              <a:buAutoNum type="alphaUcPeriod" startAt="5"/>
            </a:pPr>
            <a:r>
              <a:rPr lang="en-US" dirty="0" smtClean="0"/>
              <a:t>In the late evening, from March through April</a:t>
            </a:r>
          </a:p>
          <a:p>
            <a:endParaRPr lang="en-US" sz="800" dirty="0" smtClean="0"/>
          </a:p>
          <a:p>
            <a:r>
              <a:rPr lang="en-US" dirty="0" smtClean="0"/>
              <a:t>F.    In the late evening, from May through June </a:t>
            </a:r>
          </a:p>
          <a:p>
            <a:pPr marL="342900" indent="-342900">
              <a:buAutoNum type="alphaUcPeriod"/>
            </a:pPr>
            <a:endParaRPr lang="en-US" dirty="0"/>
          </a:p>
        </p:txBody>
      </p:sp>
    </p:spTree>
    <p:extLst>
      <p:ext uri="{BB962C8B-B14F-4D97-AF65-F5344CB8AC3E}">
        <p14:creationId xmlns:p14="http://schemas.microsoft.com/office/powerpoint/2010/main" val="1420564544"/>
      </p:ext>
    </p:extLst>
  </p:cSld>
  <p:clrMapOvr>
    <a:masterClrMapping/>
  </p:clrMapOvr>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390457"/>
            <a:ext cx="8440363" cy="4525963"/>
          </a:xfrm>
        </p:spPr>
        <p:txBody>
          <a:bodyPr/>
          <a:lstStyle/>
          <a:p>
            <a:pPr marL="0" indent="0">
              <a:buNone/>
            </a:pPr>
            <a:r>
              <a:rPr lang="en-US" b="1" dirty="0" smtClean="0"/>
              <a:t>48.  Swarmer subterranean termites and </a:t>
            </a:r>
          </a:p>
          <a:p>
            <a:pPr marL="0" indent="0">
              <a:buNone/>
            </a:pPr>
            <a:r>
              <a:rPr lang="en-US" b="1" dirty="0"/>
              <a:t> </a:t>
            </a:r>
            <a:r>
              <a:rPr lang="en-US" b="1" dirty="0" smtClean="0"/>
              <a:t>       swarmer ants are often misidentified by </a:t>
            </a:r>
          </a:p>
          <a:p>
            <a:pPr marL="0" indent="0">
              <a:buNone/>
            </a:pPr>
            <a:r>
              <a:rPr lang="en-US" b="1" dirty="0"/>
              <a:t> </a:t>
            </a:r>
            <a:r>
              <a:rPr lang="en-US" b="1" dirty="0" smtClean="0"/>
              <a:t>       homeowners. </a:t>
            </a:r>
            <a:endParaRPr lang="en-US" b="1" dirty="0"/>
          </a:p>
        </p:txBody>
      </p:sp>
      <p:sp>
        <p:nvSpPr>
          <p:cNvPr id="4" name="TextBox 3"/>
          <p:cNvSpPr txBox="1"/>
          <p:nvPr/>
        </p:nvSpPr>
        <p:spPr>
          <a:xfrm>
            <a:off x="1258116" y="2333792"/>
            <a:ext cx="7472476"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dirty="0" smtClean="0"/>
              <a:t>False</a:t>
            </a:r>
            <a:endParaRPr lang="en-US" dirty="0"/>
          </a:p>
        </p:txBody>
      </p:sp>
    </p:spTree>
    <p:extLst>
      <p:ext uri="{BB962C8B-B14F-4D97-AF65-F5344CB8AC3E}">
        <p14:creationId xmlns:p14="http://schemas.microsoft.com/office/powerpoint/2010/main" val="1224216272"/>
      </p:ext>
    </p:extLst>
  </p:cSld>
  <p:clrMapOvr>
    <a:masterClrMapping/>
  </p:clrMapOvr>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390457"/>
            <a:ext cx="8440363" cy="4525963"/>
          </a:xfrm>
        </p:spPr>
        <p:txBody>
          <a:bodyPr/>
          <a:lstStyle/>
          <a:p>
            <a:pPr marL="0" indent="0">
              <a:buNone/>
            </a:pPr>
            <a:r>
              <a:rPr lang="en-US" b="1" dirty="0" smtClean="0"/>
              <a:t>48.  Swarmer subterranean termites and </a:t>
            </a:r>
          </a:p>
          <a:p>
            <a:pPr marL="0" indent="0">
              <a:buNone/>
            </a:pPr>
            <a:r>
              <a:rPr lang="en-US" b="1" dirty="0"/>
              <a:t> </a:t>
            </a:r>
            <a:r>
              <a:rPr lang="en-US" b="1" dirty="0" smtClean="0"/>
              <a:t>       swarmer ants are often misidentified by </a:t>
            </a:r>
          </a:p>
          <a:p>
            <a:pPr marL="0" indent="0">
              <a:buNone/>
            </a:pPr>
            <a:r>
              <a:rPr lang="en-US" b="1" dirty="0"/>
              <a:t> </a:t>
            </a:r>
            <a:r>
              <a:rPr lang="en-US" b="1" dirty="0" smtClean="0"/>
              <a:t>       homeowners. </a:t>
            </a:r>
            <a:endParaRPr lang="en-US" b="1" dirty="0"/>
          </a:p>
        </p:txBody>
      </p:sp>
      <p:sp>
        <p:nvSpPr>
          <p:cNvPr id="4" name="TextBox 3"/>
          <p:cNvSpPr txBox="1"/>
          <p:nvPr/>
        </p:nvSpPr>
        <p:spPr>
          <a:xfrm>
            <a:off x="1258116" y="2333792"/>
            <a:ext cx="7472476" cy="769441"/>
          </a:xfrm>
          <a:prstGeom prst="rect">
            <a:avLst/>
          </a:prstGeom>
          <a:noFill/>
        </p:spPr>
        <p:txBody>
          <a:bodyPr wrap="square" rtlCol="0">
            <a:spAutoFit/>
          </a:bodyPr>
          <a:lstStyle/>
          <a:p>
            <a:pPr marL="342900" indent="-342900">
              <a:buAutoNum type="alphaUcPeriod"/>
            </a:pPr>
            <a:r>
              <a:rPr lang="en-US" b="1" dirty="0" smtClean="0">
                <a:solidFill>
                  <a:srgbClr val="FF0000"/>
                </a:solidFill>
              </a:rPr>
              <a:t> True</a:t>
            </a:r>
          </a:p>
          <a:p>
            <a:endParaRPr lang="en-US" sz="800" b="1" dirty="0" smtClean="0">
              <a:solidFill>
                <a:srgbClr val="FF0000"/>
              </a:solidFill>
            </a:endParaRPr>
          </a:p>
          <a:p>
            <a:pPr marL="342900" indent="-342900">
              <a:buAutoNum type="alphaUcPeriod"/>
            </a:pPr>
            <a:r>
              <a:rPr lang="en-US" dirty="0" smtClean="0"/>
              <a:t>False</a:t>
            </a:r>
            <a:endParaRPr lang="en-US" dirty="0"/>
          </a:p>
        </p:txBody>
      </p:sp>
      <p:pic>
        <p:nvPicPr>
          <p:cNvPr id="5" name="Picture 4" descr="termite2"/>
          <p:cNvPicPr>
            <a:picLocks noChangeAspect="1" noChangeArrowheads="1"/>
          </p:cNvPicPr>
          <p:nvPr/>
        </p:nvPicPr>
        <p:blipFill>
          <a:blip r:embed="rId2" cstate="print"/>
          <a:srcRect l="2884" t="2957" b="1392"/>
          <a:stretch>
            <a:fillRect/>
          </a:stretch>
        </p:blipFill>
        <p:spPr>
          <a:xfrm>
            <a:off x="2594909" y="2058076"/>
            <a:ext cx="5256978" cy="4586714"/>
          </a:xfrm>
          <a:prstGeom prst="rect">
            <a:avLst/>
          </a:prstGeom>
          <a:noFill/>
          <a:ln w="12700">
            <a:solidFill>
              <a:schemeClr val="bg1"/>
            </a:solidFill>
          </a:ln>
        </p:spPr>
      </p:pic>
    </p:spTree>
    <p:extLst>
      <p:ext uri="{BB962C8B-B14F-4D97-AF65-F5344CB8AC3E}">
        <p14:creationId xmlns:p14="http://schemas.microsoft.com/office/powerpoint/2010/main" val="29428491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519075"/>
            <a:ext cx="8440363" cy="4525963"/>
          </a:xfrm>
        </p:spPr>
        <p:txBody>
          <a:bodyPr/>
          <a:lstStyle/>
          <a:p>
            <a:pPr marL="0" indent="0">
              <a:buNone/>
            </a:pPr>
            <a:r>
              <a:rPr lang="en-US" b="1" dirty="0" smtClean="0"/>
              <a:t>49.  Which termites do the most amount of </a:t>
            </a:r>
          </a:p>
          <a:p>
            <a:pPr marL="0" indent="0">
              <a:buNone/>
            </a:pPr>
            <a:r>
              <a:rPr lang="en-US" b="1" dirty="0"/>
              <a:t> </a:t>
            </a:r>
            <a:r>
              <a:rPr lang="en-US" b="1" dirty="0" smtClean="0"/>
              <a:t>       damage to structures each year in the U.S.?</a:t>
            </a:r>
            <a:endParaRPr lang="en-US" b="1" dirty="0"/>
          </a:p>
        </p:txBody>
      </p:sp>
      <p:sp>
        <p:nvSpPr>
          <p:cNvPr id="4" name="TextBox 3"/>
          <p:cNvSpPr txBox="1"/>
          <p:nvPr/>
        </p:nvSpPr>
        <p:spPr>
          <a:xfrm>
            <a:off x="1214324" y="2851511"/>
            <a:ext cx="7472476" cy="1569660"/>
          </a:xfrm>
          <a:prstGeom prst="rect">
            <a:avLst/>
          </a:prstGeom>
          <a:noFill/>
        </p:spPr>
        <p:txBody>
          <a:bodyPr wrap="square" rtlCol="0">
            <a:spAutoFit/>
          </a:bodyPr>
          <a:lstStyle/>
          <a:p>
            <a:pPr marL="342900" indent="-342900">
              <a:buAutoNum type="alphaUcPeriod"/>
            </a:pPr>
            <a:r>
              <a:rPr lang="en-US" dirty="0" smtClean="0"/>
              <a:t>Eastern subterranean termites</a:t>
            </a:r>
          </a:p>
          <a:p>
            <a:endParaRPr lang="en-US" sz="800" dirty="0" smtClean="0"/>
          </a:p>
          <a:p>
            <a:pPr marL="342900" indent="-342900">
              <a:buAutoNum type="alphaUcPeriod"/>
            </a:pPr>
            <a:r>
              <a:rPr lang="en-US" dirty="0" smtClean="0"/>
              <a:t>Formosan subterranean termites</a:t>
            </a:r>
          </a:p>
          <a:p>
            <a:endParaRPr lang="en-US" sz="800" dirty="0" smtClean="0"/>
          </a:p>
          <a:p>
            <a:pPr marL="342900" indent="-342900">
              <a:buAutoNum type="alphaUcPeriod"/>
            </a:pPr>
            <a:r>
              <a:rPr lang="en-US" dirty="0" err="1" smtClean="0"/>
              <a:t>Drywood</a:t>
            </a:r>
            <a:r>
              <a:rPr lang="en-US" dirty="0" smtClean="0"/>
              <a:t> termites</a:t>
            </a:r>
          </a:p>
          <a:p>
            <a:endParaRPr lang="en-US" sz="800" dirty="0" smtClean="0"/>
          </a:p>
          <a:p>
            <a:pPr marL="342900" indent="-342900">
              <a:buAutoNum type="alphaUcPeriod"/>
            </a:pPr>
            <a:r>
              <a:rPr lang="en-US" dirty="0" err="1" smtClean="0"/>
              <a:t>Dampwood</a:t>
            </a:r>
            <a:r>
              <a:rPr lang="en-US" dirty="0" smtClean="0"/>
              <a:t> termites</a:t>
            </a:r>
            <a:endParaRPr lang="en-US" dirty="0"/>
          </a:p>
        </p:txBody>
      </p:sp>
    </p:spTree>
    <p:extLst>
      <p:ext uri="{BB962C8B-B14F-4D97-AF65-F5344CB8AC3E}">
        <p14:creationId xmlns:p14="http://schemas.microsoft.com/office/powerpoint/2010/main" val="479794915"/>
      </p:ext>
    </p:extLst>
  </p:cSld>
  <p:clrMapOvr>
    <a:masterClrMapping/>
  </p:clrMapOvr>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537937"/>
            <a:ext cx="8440363" cy="4525963"/>
          </a:xfrm>
        </p:spPr>
        <p:txBody>
          <a:bodyPr/>
          <a:lstStyle/>
          <a:p>
            <a:pPr marL="0" indent="0">
              <a:buNone/>
            </a:pPr>
            <a:r>
              <a:rPr lang="en-US" b="1" dirty="0" smtClean="0"/>
              <a:t>49.  Which termites do the most amount of </a:t>
            </a:r>
          </a:p>
          <a:p>
            <a:pPr marL="0" indent="0">
              <a:buNone/>
            </a:pPr>
            <a:r>
              <a:rPr lang="en-US" b="1" dirty="0"/>
              <a:t> </a:t>
            </a:r>
            <a:r>
              <a:rPr lang="en-US" b="1" dirty="0" smtClean="0"/>
              <a:t>       damage to structures each year in the U.S.?</a:t>
            </a:r>
            <a:endParaRPr lang="en-US" b="1" dirty="0"/>
          </a:p>
        </p:txBody>
      </p:sp>
      <p:sp>
        <p:nvSpPr>
          <p:cNvPr id="2" name="TextBox 1"/>
          <p:cNvSpPr txBox="1"/>
          <p:nvPr/>
        </p:nvSpPr>
        <p:spPr>
          <a:xfrm>
            <a:off x="1332539" y="4890549"/>
            <a:ext cx="7113129" cy="923330"/>
          </a:xfrm>
          <a:prstGeom prst="rect">
            <a:avLst/>
          </a:prstGeom>
          <a:noFill/>
          <a:ln>
            <a:solidFill>
              <a:schemeClr val="tx1"/>
            </a:solidFill>
          </a:ln>
        </p:spPr>
        <p:txBody>
          <a:bodyPr wrap="square" rtlCol="0">
            <a:spAutoFit/>
          </a:bodyPr>
          <a:lstStyle/>
          <a:p>
            <a:r>
              <a:rPr lang="en-US" b="1" dirty="0" smtClean="0"/>
              <a:t> Even though Formosan subterranean termites do more damage to any </a:t>
            </a:r>
          </a:p>
          <a:p>
            <a:r>
              <a:rPr lang="en-US" b="1" dirty="0" smtClean="0"/>
              <a:t> one home, the Eastern subterranean termite are significantly more </a:t>
            </a:r>
          </a:p>
          <a:p>
            <a:r>
              <a:rPr lang="en-US" b="1" dirty="0" smtClean="0"/>
              <a:t> common…so they do more damage to structures each year in the U.S.</a:t>
            </a:r>
            <a:endParaRPr lang="en-US" b="1" dirty="0"/>
          </a:p>
        </p:txBody>
      </p:sp>
      <p:sp>
        <p:nvSpPr>
          <p:cNvPr id="5" name="TextBox 4"/>
          <p:cNvSpPr txBox="1"/>
          <p:nvPr/>
        </p:nvSpPr>
        <p:spPr>
          <a:xfrm>
            <a:off x="1214324" y="2851511"/>
            <a:ext cx="7472476" cy="1569660"/>
          </a:xfrm>
          <a:prstGeom prst="rect">
            <a:avLst/>
          </a:prstGeom>
          <a:noFill/>
        </p:spPr>
        <p:txBody>
          <a:bodyPr wrap="square" rtlCol="0">
            <a:spAutoFit/>
          </a:bodyPr>
          <a:lstStyle/>
          <a:p>
            <a:pPr marL="342900" indent="-342900">
              <a:buAutoNum type="alphaUcPeriod"/>
            </a:pPr>
            <a:r>
              <a:rPr lang="en-US" b="1" dirty="0" smtClean="0">
                <a:solidFill>
                  <a:srgbClr val="FF0000"/>
                </a:solidFill>
              </a:rPr>
              <a:t>Eastern subterranean termites</a:t>
            </a:r>
          </a:p>
          <a:p>
            <a:endParaRPr lang="en-US" sz="800" dirty="0" smtClean="0"/>
          </a:p>
          <a:p>
            <a:pPr marL="342900" indent="-342900">
              <a:buAutoNum type="alphaUcPeriod"/>
            </a:pPr>
            <a:r>
              <a:rPr lang="en-US" dirty="0" smtClean="0"/>
              <a:t>Formosan subterranean termites</a:t>
            </a:r>
          </a:p>
          <a:p>
            <a:endParaRPr lang="en-US" sz="800" dirty="0" smtClean="0"/>
          </a:p>
          <a:p>
            <a:pPr marL="342900" indent="-342900">
              <a:buAutoNum type="alphaUcPeriod"/>
            </a:pPr>
            <a:r>
              <a:rPr lang="en-US" dirty="0" err="1" smtClean="0"/>
              <a:t>Drywood</a:t>
            </a:r>
            <a:r>
              <a:rPr lang="en-US" dirty="0" smtClean="0"/>
              <a:t> termites</a:t>
            </a:r>
          </a:p>
          <a:p>
            <a:endParaRPr lang="en-US" sz="800" dirty="0" smtClean="0"/>
          </a:p>
          <a:p>
            <a:r>
              <a:rPr lang="en-US" dirty="0" smtClean="0"/>
              <a:t>D.   </a:t>
            </a:r>
            <a:r>
              <a:rPr lang="en-US" dirty="0" err="1" smtClean="0"/>
              <a:t>Dampwood</a:t>
            </a:r>
            <a:r>
              <a:rPr lang="en-US" dirty="0" smtClean="0"/>
              <a:t> termites</a:t>
            </a:r>
            <a:endParaRPr lang="en-US" dirty="0"/>
          </a:p>
        </p:txBody>
      </p:sp>
    </p:spTree>
    <p:extLst>
      <p:ext uri="{BB962C8B-B14F-4D97-AF65-F5344CB8AC3E}">
        <p14:creationId xmlns:p14="http://schemas.microsoft.com/office/powerpoint/2010/main" val="15233822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414278"/>
            <a:ext cx="8440363" cy="4525963"/>
          </a:xfrm>
        </p:spPr>
        <p:txBody>
          <a:bodyPr/>
          <a:lstStyle/>
          <a:p>
            <a:pPr marL="0" indent="0">
              <a:buNone/>
            </a:pPr>
            <a:r>
              <a:rPr lang="en-US" b="1" dirty="0" smtClean="0"/>
              <a:t>50.  Are </a:t>
            </a:r>
            <a:r>
              <a:rPr lang="en-US" b="1" dirty="0" err="1" smtClean="0"/>
              <a:t>drywood</a:t>
            </a:r>
            <a:r>
              <a:rPr lang="en-US" b="1" dirty="0" smtClean="0"/>
              <a:t> termites attracted to lights?</a:t>
            </a:r>
            <a:endParaRPr lang="en-US" b="1" dirty="0"/>
          </a:p>
        </p:txBody>
      </p:sp>
      <p:sp>
        <p:nvSpPr>
          <p:cNvPr id="4" name="TextBox 3"/>
          <p:cNvSpPr txBox="1"/>
          <p:nvPr/>
        </p:nvSpPr>
        <p:spPr>
          <a:xfrm>
            <a:off x="1214324" y="1228122"/>
            <a:ext cx="7472476" cy="769441"/>
          </a:xfrm>
          <a:prstGeom prst="rect">
            <a:avLst/>
          </a:prstGeom>
          <a:noFill/>
        </p:spPr>
        <p:txBody>
          <a:bodyPr wrap="square" rtlCol="0">
            <a:spAutoFit/>
          </a:bodyPr>
          <a:lstStyle/>
          <a:p>
            <a:pPr marL="342900" indent="-342900">
              <a:buAutoNum type="alphaUcPeriod"/>
            </a:pPr>
            <a:r>
              <a:rPr lang="en-US" dirty="0" smtClean="0"/>
              <a:t>Yes</a:t>
            </a:r>
          </a:p>
          <a:p>
            <a:endParaRPr lang="en-US" sz="800" dirty="0" smtClean="0"/>
          </a:p>
          <a:p>
            <a:pPr marL="342900" indent="-342900">
              <a:buAutoNum type="alphaUcPeriod"/>
            </a:pPr>
            <a:r>
              <a:rPr lang="en-US" dirty="0" smtClean="0"/>
              <a:t>No</a:t>
            </a:r>
            <a:endParaRPr lang="en-US" dirty="0"/>
          </a:p>
        </p:txBody>
      </p:sp>
    </p:spTree>
    <p:extLst>
      <p:ext uri="{BB962C8B-B14F-4D97-AF65-F5344CB8AC3E}">
        <p14:creationId xmlns:p14="http://schemas.microsoft.com/office/powerpoint/2010/main" val="1823297511"/>
      </p:ext>
    </p:extLst>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430726"/>
            <a:ext cx="8440363" cy="4525963"/>
          </a:xfrm>
        </p:spPr>
        <p:txBody>
          <a:bodyPr/>
          <a:lstStyle/>
          <a:p>
            <a:pPr marL="0" indent="0">
              <a:buNone/>
            </a:pPr>
            <a:r>
              <a:rPr lang="en-US" b="1" dirty="0" smtClean="0"/>
              <a:t>50.  Are </a:t>
            </a:r>
            <a:r>
              <a:rPr lang="en-US" b="1" dirty="0" err="1" smtClean="0"/>
              <a:t>drywood</a:t>
            </a:r>
            <a:r>
              <a:rPr lang="en-US" b="1" dirty="0" smtClean="0"/>
              <a:t> termites attracted to lights?  </a:t>
            </a:r>
            <a:endParaRPr lang="en-US" b="1" dirty="0"/>
          </a:p>
        </p:txBody>
      </p:sp>
      <p:sp>
        <p:nvSpPr>
          <p:cNvPr id="5" name="TextBox 4"/>
          <p:cNvSpPr txBox="1"/>
          <p:nvPr/>
        </p:nvSpPr>
        <p:spPr>
          <a:xfrm>
            <a:off x="1220372" y="1237695"/>
            <a:ext cx="7472476" cy="769441"/>
          </a:xfrm>
          <a:prstGeom prst="rect">
            <a:avLst/>
          </a:prstGeom>
          <a:noFill/>
        </p:spPr>
        <p:txBody>
          <a:bodyPr wrap="square" rtlCol="0">
            <a:spAutoFit/>
          </a:bodyPr>
          <a:lstStyle/>
          <a:p>
            <a:pPr marL="342900" indent="-342900">
              <a:buAutoNum type="alphaUcPeriod"/>
            </a:pPr>
            <a:r>
              <a:rPr lang="en-US" b="1" dirty="0" smtClean="0">
                <a:solidFill>
                  <a:srgbClr val="FF0000"/>
                </a:solidFill>
              </a:rPr>
              <a:t> Yes</a:t>
            </a:r>
          </a:p>
          <a:p>
            <a:endParaRPr lang="en-US" sz="800" b="1" dirty="0" smtClean="0">
              <a:solidFill>
                <a:srgbClr val="FF0000"/>
              </a:solidFill>
            </a:endParaRPr>
          </a:p>
          <a:p>
            <a:pPr marL="342900" indent="-342900">
              <a:buAutoNum type="alphaUcPeriod"/>
            </a:pPr>
            <a:r>
              <a:rPr lang="en-US" dirty="0" smtClean="0"/>
              <a:t>No</a:t>
            </a:r>
            <a:endParaRPr lang="en-US" dirty="0"/>
          </a:p>
        </p:txBody>
      </p:sp>
      <p:pic>
        <p:nvPicPr>
          <p:cNvPr id="2" name="Picture 1"/>
          <p:cNvPicPr>
            <a:picLocks noChangeAspect="1"/>
          </p:cNvPicPr>
          <p:nvPr/>
        </p:nvPicPr>
        <p:blipFill>
          <a:blip r:embed="rId2"/>
          <a:stretch>
            <a:fillRect/>
          </a:stretch>
        </p:blipFill>
        <p:spPr>
          <a:xfrm>
            <a:off x="2550070" y="1793118"/>
            <a:ext cx="5207431" cy="3905573"/>
          </a:xfrm>
          <a:prstGeom prst="rect">
            <a:avLst/>
          </a:prstGeom>
        </p:spPr>
      </p:pic>
      <p:sp>
        <p:nvSpPr>
          <p:cNvPr id="4" name="TextBox 3"/>
          <p:cNvSpPr txBox="1"/>
          <p:nvPr/>
        </p:nvSpPr>
        <p:spPr>
          <a:xfrm>
            <a:off x="2550070" y="5698691"/>
            <a:ext cx="5186265" cy="369332"/>
          </a:xfrm>
          <a:prstGeom prst="rect">
            <a:avLst/>
          </a:prstGeom>
          <a:noFill/>
          <a:ln>
            <a:noFill/>
          </a:ln>
        </p:spPr>
        <p:txBody>
          <a:bodyPr wrap="square" rtlCol="0">
            <a:spAutoFit/>
          </a:bodyPr>
          <a:lstStyle/>
          <a:p>
            <a:r>
              <a:rPr lang="en-US" b="1" dirty="0" smtClean="0"/>
              <a:t> </a:t>
            </a:r>
            <a:r>
              <a:rPr lang="en-US" b="1" dirty="0" err="1" smtClean="0"/>
              <a:t>Drywood</a:t>
            </a:r>
            <a:r>
              <a:rPr lang="en-US" b="1" dirty="0" smtClean="0"/>
              <a:t> termites attracted to light at a window sill</a:t>
            </a:r>
            <a:endParaRPr lang="en-US" b="1" dirty="0"/>
          </a:p>
        </p:txBody>
      </p:sp>
    </p:spTree>
    <p:extLst>
      <p:ext uri="{BB962C8B-B14F-4D97-AF65-F5344CB8AC3E}">
        <p14:creationId xmlns:p14="http://schemas.microsoft.com/office/powerpoint/2010/main" val="33873786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322325"/>
            <a:ext cx="8440363" cy="4525963"/>
          </a:xfrm>
        </p:spPr>
        <p:txBody>
          <a:bodyPr/>
          <a:lstStyle/>
          <a:p>
            <a:pPr marL="0" indent="0">
              <a:buNone/>
            </a:pPr>
            <a:r>
              <a:rPr lang="en-US" b="1" dirty="0" smtClean="0"/>
              <a:t>51.  Are subterranean termites attracted to </a:t>
            </a:r>
          </a:p>
          <a:p>
            <a:pPr marL="0" indent="0">
              <a:buNone/>
            </a:pPr>
            <a:r>
              <a:rPr lang="en-US" b="1" dirty="0" smtClean="0"/>
              <a:t>        lights?  </a:t>
            </a:r>
            <a:endParaRPr lang="en-US" b="1" dirty="0"/>
          </a:p>
        </p:txBody>
      </p:sp>
      <p:sp>
        <p:nvSpPr>
          <p:cNvPr id="5" name="TextBox 4"/>
          <p:cNvSpPr txBox="1"/>
          <p:nvPr/>
        </p:nvSpPr>
        <p:spPr>
          <a:xfrm>
            <a:off x="1220372" y="1938976"/>
            <a:ext cx="7472476" cy="769441"/>
          </a:xfrm>
          <a:prstGeom prst="rect">
            <a:avLst/>
          </a:prstGeom>
          <a:noFill/>
        </p:spPr>
        <p:txBody>
          <a:bodyPr wrap="square" rtlCol="0">
            <a:spAutoFit/>
          </a:bodyPr>
          <a:lstStyle/>
          <a:p>
            <a:pPr marL="342900" indent="-342900">
              <a:buAutoNum type="alphaUcPeriod"/>
            </a:pPr>
            <a:r>
              <a:rPr lang="en-US" dirty="0" smtClean="0"/>
              <a:t>Yes</a:t>
            </a:r>
          </a:p>
          <a:p>
            <a:endParaRPr lang="en-US" sz="800" dirty="0" smtClean="0"/>
          </a:p>
          <a:p>
            <a:pPr marL="342900" indent="-342900">
              <a:buAutoNum type="alphaUcPeriod"/>
            </a:pPr>
            <a:r>
              <a:rPr lang="en-US" dirty="0" smtClean="0"/>
              <a:t>No</a:t>
            </a:r>
            <a:endParaRPr lang="en-US" dirty="0"/>
          </a:p>
        </p:txBody>
      </p:sp>
    </p:spTree>
    <p:extLst>
      <p:ext uri="{BB962C8B-B14F-4D97-AF65-F5344CB8AC3E}">
        <p14:creationId xmlns:p14="http://schemas.microsoft.com/office/powerpoint/2010/main" val="406673356"/>
      </p:ext>
    </p:extLst>
  </p:cSld>
  <p:clrMapOvr>
    <a:masterClrMapping/>
  </p:clrMapOvr>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322325"/>
            <a:ext cx="8440363" cy="4525963"/>
          </a:xfrm>
        </p:spPr>
        <p:txBody>
          <a:bodyPr/>
          <a:lstStyle/>
          <a:p>
            <a:pPr marL="0" indent="0">
              <a:buNone/>
            </a:pPr>
            <a:r>
              <a:rPr lang="en-US" b="1" dirty="0" smtClean="0"/>
              <a:t>51.  Are subterranean termites attracted to </a:t>
            </a:r>
          </a:p>
          <a:p>
            <a:pPr marL="0" indent="0">
              <a:buNone/>
            </a:pPr>
            <a:r>
              <a:rPr lang="en-US" b="1" dirty="0" smtClean="0"/>
              <a:t>        lights?  </a:t>
            </a:r>
            <a:endParaRPr lang="en-US" b="1" dirty="0"/>
          </a:p>
        </p:txBody>
      </p:sp>
      <p:sp>
        <p:nvSpPr>
          <p:cNvPr id="5" name="TextBox 4"/>
          <p:cNvSpPr txBox="1"/>
          <p:nvPr/>
        </p:nvSpPr>
        <p:spPr>
          <a:xfrm>
            <a:off x="1220372" y="1938976"/>
            <a:ext cx="7472476" cy="769441"/>
          </a:xfrm>
          <a:prstGeom prst="rect">
            <a:avLst/>
          </a:prstGeom>
          <a:noFill/>
        </p:spPr>
        <p:txBody>
          <a:bodyPr wrap="square" rtlCol="0">
            <a:spAutoFit/>
          </a:bodyPr>
          <a:lstStyle/>
          <a:p>
            <a:pPr marL="342900" indent="-342900">
              <a:buAutoNum type="alphaUcPeriod"/>
            </a:pPr>
            <a:r>
              <a:rPr lang="en-US" b="1" dirty="0" smtClean="0">
                <a:solidFill>
                  <a:srgbClr val="FF0000"/>
                </a:solidFill>
              </a:rPr>
              <a:t> Yes</a:t>
            </a:r>
          </a:p>
          <a:p>
            <a:endParaRPr lang="en-US" sz="800" b="1" dirty="0" smtClean="0">
              <a:solidFill>
                <a:srgbClr val="FF0000"/>
              </a:solidFill>
            </a:endParaRPr>
          </a:p>
          <a:p>
            <a:pPr marL="342900" indent="-342900">
              <a:buAutoNum type="alphaUcPeriod"/>
            </a:pPr>
            <a:r>
              <a:rPr lang="en-US" dirty="0" smtClean="0"/>
              <a:t>No</a:t>
            </a:r>
            <a:endParaRPr lang="en-US" dirty="0"/>
          </a:p>
        </p:txBody>
      </p:sp>
      <p:pic>
        <p:nvPicPr>
          <p:cNvPr id="4" name="Picture 3"/>
          <p:cNvPicPr>
            <a:picLocks noChangeAspect="1"/>
          </p:cNvPicPr>
          <p:nvPr/>
        </p:nvPicPr>
        <p:blipFill>
          <a:blip r:embed="rId2"/>
          <a:stretch>
            <a:fillRect/>
          </a:stretch>
        </p:blipFill>
        <p:spPr>
          <a:xfrm>
            <a:off x="1373417" y="3405440"/>
            <a:ext cx="4840813" cy="3224607"/>
          </a:xfrm>
          <a:prstGeom prst="rect">
            <a:avLst/>
          </a:prstGeom>
        </p:spPr>
      </p:pic>
      <p:pic>
        <p:nvPicPr>
          <p:cNvPr id="2" name="Picture 1"/>
          <p:cNvPicPr>
            <a:picLocks noChangeAspect="1"/>
          </p:cNvPicPr>
          <p:nvPr/>
        </p:nvPicPr>
        <p:blipFill>
          <a:blip r:embed="rId3"/>
          <a:stretch>
            <a:fillRect/>
          </a:stretch>
        </p:blipFill>
        <p:spPr>
          <a:xfrm>
            <a:off x="3026530" y="1181100"/>
            <a:ext cx="3187700" cy="1955800"/>
          </a:xfrm>
          <a:prstGeom prst="rect">
            <a:avLst/>
          </a:prstGeom>
        </p:spPr>
      </p:pic>
      <p:sp>
        <p:nvSpPr>
          <p:cNvPr id="6" name="TextBox 5"/>
          <p:cNvSpPr txBox="1"/>
          <p:nvPr/>
        </p:nvSpPr>
        <p:spPr>
          <a:xfrm>
            <a:off x="6511666" y="1583129"/>
            <a:ext cx="2181182" cy="1200329"/>
          </a:xfrm>
          <a:prstGeom prst="rect">
            <a:avLst/>
          </a:prstGeom>
          <a:noFill/>
          <a:ln>
            <a:solidFill>
              <a:srgbClr val="000000"/>
            </a:solidFill>
          </a:ln>
        </p:spPr>
        <p:txBody>
          <a:bodyPr wrap="square" rtlCol="0">
            <a:spAutoFit/>
          </a:bodyPr>
          <a:lstStyle/>
          <a:p>
            <a:r>
              <a:rPr lang="en-US" b="1" dirty="0" smtClean="0"/>
              <a:t> These subterranean </a:t>
            </a:r>
          </a:p>
          <a:p>
            <a:r>
              <a:rPr lang="en-US" b="1" dirty="0" smtClean="0"/>
              <a:t> termites, on a sunny</a:t>
            </a:r>
          </a:p>
          <a:p>
            <a:r>
              <a:rPr lang="en-US" b="1" dirty="0"/>
              <a:t> </a:t>
            </a:r>
            <a:r>
              <a:rPr lang="en-US" b="1" dirty="0" smtClean="0"/>
              <a:t>day, have swarmed </a:t>
            </a:r>
          </a:p>
          <a:p>
            <a:r>
              <a:rPr lang="en-US" b="1" dirty="0" smtClean="0"/>
              <a:t> to a window sill.  </a:t>
            </a:r>
            <a:endParaRPr lang="en-US" b="1" dirty="0"/>
          </a:p>
        </p:txBody>
      </p:sp>
      <p:sp>
        <p:nvSpPr>
          <p:cNvPr id="7" name="TextBox 6"/>
          <p:cNvSpPr txBox="1"/>
          <p:nvPr/>
        </p:nvSpPr>
        <p:spPr>
          <a:xfrm>
            <a:off x="6511666" y="4140580"/>
            <a:ext cx="1831497" cy="1754327"/>
          </a:xfrm>
          <a:prstGeom prst="rect">
            <a:avLst/>
          </a:prstGeom>
          <a:noFill/>
          <a:ln>
            <a:solidFill>
              <a:srgbClr val="000000"/>
            </a:solidFill>
          </a:ln>
        </p:spPr>
        <p:txBody>
          <a:bodyPr wrap="square" rtlCol="0">
            <a:spAutoFit/>
          </a:bodyPr>
          <a:lstStyle/>
          <a:p>
            <a:r>
              <a:rPr lang="en-US" b="1" dirty="0" smtClean="0"/>
              <a:t> These Formosan </a:t>
            </a:r>
          </a:p>
          <a:p>
            <a:r>
              <a:rPr lang="en-US" b="1" dirty="0" smtClean="0"/>
              <a:t> subterranean </a:t>
            </a:r>
          </a:p>
          <a:p>
            <a:r>
              <a:rPr lang="en-US" b="1" dirty="0" smtClean="0"/>
              <a:t> termites have </a:t>
            </a:r>
          </a:p>
          <a:p>
            <a:r>
              <a:rPr lang="en-US" b="1" dirty="0" smtClean="0"/>
              <a:t> swarmed to </a:t>
            </a:r>
          </a:p>
          <a:p>
            <a:r>
              <a:rPr lang="en-US" b="1" dirty="0" smtClean="0"/>
              <a:t> stadium lights </a:t>
            </a:r>
          </a:p>
          <a:p>
            <a:r>
              <a:rPr lang="en-US" b="1" dirty="0" smtClean="0"/>
              <a:t> outside at night</a:t>
            </a:r>
            <a:endParaRPr lang="en-US" b="1" dirty="0"/>
          </a:p>
        </p:txBody>
      </p:sp>
    </p:spTree>
    <p:extLst>
      <p:ext uri="{BB962C8B-B14F-4D97-AF65-F5344CB8AC3E}">
        <p14:creationId xmlns:p14="http://schemas.microsoft.com/office/powerpoint/2010/main" val="15064242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296356"/>
            <a:ext cx="8440363" cy="4525963"/>
          </a:xfrm>
        </p:spPr>
        <p:txBody>
          <a:bodyPr/>
          <a:lstStyle/>
          <a:p>
            <a:pPr marL="0" indent="0">
              <a:buNone/>
            </a:pPr>
            <a:r>
              <a:rPr lang="en-US" b="1" dirty="0" smtClean="0"/>
              <a:t>52.  How far can supplemental </a:t>
            </a:r>
            <a:r>
              <a:rPr lang="en-US" b="1" dirty="0" err="1" smtClean="0"/>
              <a:t>reproductives</a:t>
            </a:r>
            <a:r>
              <a:rPr lang="en-US" b="1" dirty="0" smtClean="0"/>
              <a:t> fly?  </a:t>
            </a:r>
            <a:endParaRPr lang="en-US" b="1" dirty="0"/>
          </a:p>
        </p:txBody>
      </p:sp>
      <p:sp>
        <p:nvSpPr>
          <p:cNvPr id="5" name="TextBox 4"/>
          <p:cNvSpPr txBox="1"/>
          <p:nvPr/>
        </p:nvSpPr>
        <p:spPr>
          <a:xfrm>
            <a:off x="1214324" y="2282770"/>
            <a:ext cx="7472476" cy="1569660"/>
          </a:xfrm>
          <a:prstGeom prst="rect">
            <a:avLst/>
          </a:prstGeom>
          <a:noFill/>
        </p:spPr>
        <p:txBody>
          <a:bodyPr wrap="square" rtlCol="0">
            <a:spAutoFit/>
          </a:bodyPr>
          <a:lstStyle/>
          <a:p>
            <a:pPr marL="342900" indent="-342900">
              <a:buAutoNum type="alphaUcPeriod"/>
            </a:pPr>
            <a:r>
              <a:rPr lang="en-US" dirty="0" smtClean="0"/>
              <a:t>They can’t fly</a:t>
            </a:r>
          </a:p>
          <a:p>
            <a:endParaRPr lang="en-US" sz="800" dirty="0" smtClean="0"/>
          </a:p>
          <a:p>
            <a:pPr marL="342900" indent="-342900">
              <a:buAutoNum type="alphaUcPeriod"/>
            </a:pPr>
            <a:r>
              <a:rPr lang="en-US" dirty="0" smtClean="0"/>
              <a:t>About 10 feet</a:t>
            </a:r>
          </a:p>
          <a:p>
            <a:endParaRPr lang="en-US" sz="800" dirty="0" smtClean="0"/>
          </a:p>
          <a:p>
            <a:pPr marL="342900" indent="-342900">
              <a:buAutoNum type="alphaUcPeriod"/>
            </a:pPr>
            <a:r>
              <a:rPr lang="en-US" dirty="0" smtClean="0"/>
              <a:t>About 100 feet</a:t>
            </a:r>
          </a:p>
          <a:p>
            <a:endParaRPr lang="en-US" sz="800" dirty="0" smtClean="0"/>
          </a:p>
          <a:p>
            <a:pPr marL="342900" indent="-342900">
              <a:buAutoNum type="alphaUcPeriod"/>
            </a:pPr>
            <a:r>
              <a:rPr lang="en-US" dirty="0" smtClean="0"/>
              <a:t>Greater than 100 feet</a:t>
            </a:r>
            <a:endParaRPr lang="en-US" dirty="0"/>
          </a:p>
        </p:txBody>
      </p:sp>
    </p:spTree>
    <p:extLst>
      <p:ext uri="{BB962C8B-B14F-4D97-AF65-F5344CB8AC3E}">
        <p14:creationId xmlns:p14="http://schemas.microsoft.com/office/powerpoint/2010/main" val="2242868443"/>
      </p:ext>
    </p:extLst>
  </p:cSld>
  <p:clrMapOvr>
    <a:masterClrMapping/>
  </p:clrMapOvr>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1296356"/>
            <a:ext cx="8440363" cy="4525963"/>
          </a:xfrm>
        </p:spPr>
        <p:txBody>
          <a:bodyPr/>
          <a:lstStyle/>
          <a:p>
            <a:pPr marL="0" indent="0">
              <a:buNone/>
            </a:pPr>
            <a:r>
              <a:rPr lang="en-US" b="1" dirty="0" smtClean="0"/>
              <a:t>52.  How far can supplemental </a:t>
            </a:r>
            <a:r>
              <a:rPr lang="en-US" b="1" dirty="0" err="1" smtClean="0"/>
              <a:t>reproductives</a:t>
            </a:r>
            <a:r>
              <a:rPr lang="en-US" b="1" dirty="0" smtClean="0"/>
              <a:t> fly?  </a:t>
            </a:r>
            <a:endParaRPr lang="en-US" b="1" dirty="0"/>
          </a:p>
        </p:txBody>
      </p:sp>
      <p:sp>
        <p:nvSpPr>
          <p:cNvPr id="5" name="TextBox 4"/>
          <p:cNvSpPr txBox="1"/>
          <p:nvPr/>
        </p:nvSpPr>
        <p:spPr>
          <a:xfrm>
            <a:off x="1214324" y="2282770"/>
            <a:ext cx="7472476" cy="1569660"/>
          </a:xfrm>
          <a:prstGeom prst="rect">
            <a:avLst/>
          </a:prstGeom>
          <a:noFill/>
        </p:spPr>
        <p:txBody>
          <a:bodyPr wrap="square" rtlCol="0">
            <a:spAutoFit/>
          </a:bodyPr>
          <a:lstStyle/>
          <a:p>
            <a:pPr marL="342900" indent="-342900">
              <a:buAutoNum type="alphaUcPeriod"/>
            </a:pPr>
            <a:r>
              <a:rPr lang="en-US" b="1" dirty="0" smtClean="0">
                <a:solidFill>
                  <a:srgbClr val="FF0000"/>
                </a:solidFill>
              </a:rPr>
              <a:t> They can’t fly</a:t>
            </a:r>
          </a:p>
          <a:p>
            <a:endParaRPr lang="en-US" sz="800" b="1" dirty="0" smtClean="0">
              <a:solidFill>
                <a:srgbClr val="FF0000"/>
              </a:solidFill>
            </a:endParaRPr>
          </a:p>
          <a:p>
            <a:pPr marL="342900" indent="-342900">
              <a:buAutoNum type="alphaUcPeriod"/>
            </a:pPr>
            <a:r>
              <a:rPr lang="en-US" dirty="0" smtClean="0"/>
              <a:t>About 10 feet</a:t>
            </a:r>
          </a:p>
          <a:p>
            <a:endParaRPr lang="en-US" sz="800" dirty="0" smtClean="0"/>
          </a:p>
          <a:p>
            <a:pPr marL="342900" indent="-342900">
              <a:buAutoNum type="alphaUcPeriod"/>
            </a:pPr>
            <a:r>
              <a:rPr lang="en-US" dirty="0" smtClean="0"/>
              <a:t>About 100 feet</a:t>
            </a:r>
          </a:p>
          <a:p>
            <a:endParaRPr lang="en-US" sz="800" dirty="0" smtClean="0"/>
          </a:p>
          <a:p>
            <a:pPr marL="342900" indent="-342900">
              <a:buAutoNum type="alphaUcPeriod"/>
            </a:pPr>
            <a:r>
              <a:rPr lang="en-US" dirty="0" smtClean="0"/>
              <a:t>Greater than 100 feet</a:t>
            </a:r>
            <a:endParaRPr lang="en-US" dirty="0"/>
          </a:p>
        </p:txBody>
      </p:sp>
      <p:sp>
        <p:nvSpPr>
          <p:cNvPr id="2" name="TextBox 1"/>
          <p:cNvSpPr txBox="1"/>
          <p:nvPr/>
        </p:nvSpPr>
        <p:spPr>
          <a:xfrm>
            <a:off x="1326282" y="4174591"/>
            <a:ext cx="6806584" cy="2185214"/>
          </a:xfrm>
          <a:prstGeom prst="rect">
            <a:avLst/>
          </a:prstGeom>
          <a:noFill/>
          <a:ln>
            <a:solidFill>
              <a:srgbClr val="000000"/>
            </a:solidFill>
          </a:ln>
        </p:spPr>
        <p:txBody>
          <a:bodyPr wrap="square" rtlCol="0">
            <a:spAutoFit/>
          </a:bodyPr>
          <a:lstStyle/>
          <a:p>
            <a:r>
              <a:rPr lang="en-US" b="1" dirty="0"/>
              <a:t> </a:t>
            </a:r>
            <a:r>
              <a:rPr lang="en-US" b="1" dirty="0" smtClean="0"/>
              <a:t>There are 2 kinds of supplemental </a:t>
            </a:r>
            <a:r>
              <a:rPr lang="en-US" b="1" dirty="0" err="1" smtClean="0"/>
              <a:t>reproductives</a:t>
            </a:r>
            <a:r>
              <a:rPr lang="en-US" b="1" dirty="0" smtClean="0"/>
              <a:t> in a subterranean </a:t>
            </a:r>
          </a:p>
          <a:p>
            <a:r>
              <a:rPr lang="en-US" b="1" dirty="0"/>
              <a:t> </a:t>
            </a:r>
            <a:r>
              <a:rPr lang="en-US" b="1" dirty="0" smtClean="0"/>
              <a:t>termite colony:  secondary </a:t>
            </a:r>
            <a:r>
              <a:rPr lang="en-US" b="1" dirty="0" err="1" smtClean="0"/>
              <a:t>reproductives</a:t>
            </a:r>
            <a:r>
              <a:rPr lang="en-US" b="1" dirty="0" smtClean="0"/>
              <a:t> and tertiary </a:t>
            </a:r>
            <a:r>
              <a:rPr lang="en-US" b="1" dirty="0" err="1" smtClean="0"/>
              <a:t>reproductives</a:t>
            </a:r>
            <a:r>
              <a:rPr lang="en-US" b="1" dirty="0" smtClean="0"/>
              <a:t>.</a:t>
            </a:r>
          </a:p>
          <a:p>
            <a:endParaRPr lang="en-US" sz="1400" b="1" dirty="0"/>
          </a:p>
          <a:p>
            <a:r>
              <a:rPr lang="en-US" b="1" dirty="0"/>
              <a:t> </a:t>
            </a:r>
            <a:r>
              <a:rPr lang="en-US" b="1" dirty="0" smtClean="0"/>
              <a:t>Secondary </a:t>
            </a:r>
            <a:r>
              <a:rPr lang="en-US" b="1" dirty="0" err="1" smtClean="0"/>
              <a:t>reproductives</a:t>
            </a:r>
            <a:r>
              <a:rPr lang="en-US" b="1" dirty="0" smtClean="0"/>
              <a:t> have eyes and wing pads, but never </a:t>
            </a:r>
          </a:p>
          <a:p>
            <a:r>
              <a:rPr lang="en-US" b="1" dirty="0" smtClean="0"/>
              <a:t> develop wings, therefore, they cannot fly.</a:t>
            </a:r>
          </a:p>
          <a:p>
            <a:endParaRPr lang="en-US" sz="1400" b="1" dirty="0"/>
          </a:p>
          <a:p>
            <a:r>
              <a:rPr lang="en-US" b="1" dirty="0"/>
              <a:t> </a:t>
            </a:r>
            <a:r>
              <a:rPr lang="en-US" b="1" dirty="0" smtClean="0"/>
              <a:t>Tertiary </a:t>
            </a:r>
            <a:r>
              <a:rPr lang="en-US" b="1" dirty="0" err="1" smtClean="0"/>
              <a:t>reproductives</a:t>
            </a:r>
            <a:r>
              <a:rPr lang="en-US" b="1" dirty="0" smtClean="0"/>
              <a:t> do not have eyes (are blind) and do not have </a:t>
            </a:r>
          </a:p>
          <a:p>
            <a:r>
              <a:rPr lang="en-US" b="1" dirty="0" smtClean="0"/>
              <a:t> wing buds or wings, therefore, they cannot fly.</a:t>
            </a:r>
            <a:endParaRPr lang="en-US" b="1" dirty="0"/>
          </a:p>
        </p:txBody>
      </p:sp>
    </p:spTree>
    <p:extLst>
      <p:ext uri="{BB962C8B-B14F-4D97-AF65-F5344CB8AC3E}">
        <p14:creationId xmlns:p14="http://schemas.microsoft.com/office/powerpoint/2010/main" val="32285892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426277"/>
            <a:ext cx="8440363" cy="4525963"/>
          </a:xfrm>
        </p:spPr>
        <p:txBody>
          <a:bodyPr/>
          <a:lstStyle/>
          <a:p>
            <a:pPr marL="0" indent="0">
              <a:buNone/>
            </a:pPr>
            <a:r>
              <a:rPr lang="en-US" b="1" dirty="0" smtClean="0"/>
              <a:t>53.  Repellant </a:t>
            </a:r>
            <a:r>
              <a:rPr lang="en-US" b="1" dirty="0" err="1" smtClean="0"/>
              <a:t>termiticides</a:t>
            </a:r>
            <a:r>
              <a:rPr lang="en-US" b="1" dirty="0" smtClean="0"/>
              <a:t> are the most effective </a:t>
            </a:r>
          </a:p>
          <a:p>
            <a:pPr marL="0" indent="0">
              <a:buNone/>
            </a:pPr>
            <a:r>
              <a:rPr lang="en-US" b="1" dirty="0"/>
              <a:t> </a:t>
            </a:r>
            <a:r>
              <a:rPr lang="en-US" b="1" dirty="0" smtClean="0"/>
              <a:t>       </a:t>
            </a:r>
            <a:r>
              <a:rPr lang="en-US" b="1" dirty="0" err="1" smtClean="0"/>
              <a:t>termiticides</a:t>
            </a:r>
            <a:r>
              <a:rPr lang="en-US" b="1" dirty="0" smtClean="0"/>
              <a:t>.</a:t>
            </a:r>
            <a:r>
              <a:rPr lang="en-US" b="1" dirty="0"/>
              <a:t> </a:t>
            </a:r>
            <a:r>
              <a:rPr lang="en-US" b="1" dirty="0" smtClean="0"/>
              <a:t> They form an impenetrable </a:t>
            </a:r>
          </a:p>
          <a:p>
            <a:pPr marL="0" indent="0">
              <a:buNone/>
            </a:pPr>
            <a:r>
              <a:rPr lang="en-US" b="1" dirty="0"/>
              <a:t> </a:t>
            </a:r>
            <a:r>
              <a:rPr lang="en-US" b="1" dirty="0" smtClean="0"/>
              <a:t>       barrier through the soil that subterranean </a:t>
            </a:r>
          </a:p>
          <a:p>
            <a:pPr marL="0" indent="0">
              <a:buNone/>
            </a:pPr>
            <a:r>
              <a:rPr lang="en-US" b="1" dirty="0"/>
              <a:t> </a:t>
            </a:r>
            <a:r>
              <a:rPr lang="en-US" b="1" dirty="0" smtClean="0"/>
              <a:t>       termites cannot cross.  </a:t>
            </a:r>
            <a:endParaRPr lang="en-US" b="1" dirty="0"/>
          </a:p>
        </p:txBody>
      </p:sp>
      <p:sp>
        <p:nvSpPr>
          <p:cNvPr id="5" name="TextBox 4"/>
          <p:cNvSpPr txBox="1"/>
          <p:nvPr/>
        </p:nvSpPr>
        <p:spPr>
          <a:xfrm>
            <a:off x="1301410" y="2937443"/>
            <a:ext cx="7472476"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dirty="0" smtClean="0"/>
              <a:t>False</a:t>
            </a:r>
            <a:endParaRPr lang="en-US" dirty="0"/>
          </a:p>
        </p:txBody>
      </p:sp>
    </p:spTree>
    <p:extLst>
      <p:ext uri="{BB962C8B-B14F-4D97-AF65-F5344CB8AC3E}">
        <p14:creationId xmlns:p14="http://schemas.microsoft.com/office/powerpoint/2010/main" val="3838069575"/>
      </p:ext>
    </p:extLst>
  </p:cSld>
  <p:clrMapOvr>
    <a:masterClrMapping/>
  </p:clrMapOvr>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426277"/>
            <a:ext cx="8440363" cy="4525963"/>
          </a:xfrm>
        </p:spPr>
        <p:txBody>
          <a:bodyPr/>
          <a:lstStyle/>
          <a:p>
            <a:pPr marL="0" indent="0">
              <a:buNone/>
            </a:pPr>
            <a:r>
              <a:rPr lang="en-US" b="1" dirty="0" smtClean="0"/>
              <a:t>53.  Repellant </a:t>
            </a:r>
            <a:r>
              <a:rPr lang="en-US" b="1" dirty="0" err="1" smtClean="0"/>
              <a:t>termiticides</a:t>
            </a:r>
            <a:r>
              <a:rPr lang="en-US" b="1" dirty="0" smtClean="0"/>
              <a:t> are the most effective </a:t>
            </a:r>
          </a:p>
          <a:p>
            <a:pPr marL="0" indent="0">
              <a:buNone/>
            </a:pPr>
            <a:r>
              <a:rPr lang="en-US" b="1" dirty="0"/>
              <a:t> </a:t>
            </a:r>
            <a:r>
              <a:rPr lang="en-US" b="1" dirty="0" smtClean="0"/>
              <a:t>       </a:t>
            </a:r>
            <a:r>
              <a:rPr lang="en-US" b="1" dirty="0" err="1" smtClean="0"/>
              <a:t>termiticides</a:t>
            </a:r>
            <a:r>
              <a:rPr lang="en-US" b="1" dirty="0" smtClean="0"/>
              <a:t>.  They form an impenetrable </a:t>
            </a:r>
          </a:p>
          <a:p>
            <a:pPr marL="0" indent="0">
              <a:buNone/>
            </a:pPr>
            <a:r>
              <a:rPr lang="en-US" b="1" dirty="0"/>
              <a:t> </a:t>
            </a:r>
            <a:r>
              <a:rPr lang="en-US" b="1" dirty="0" smtClean="0"/>
              <a:t>       barrier through the soil that subterranean </a:t>
            </a:r>
          </a:p>
          <a:p>
            <a:pPr marL="0" indent="0">
              <a:buNone/>
            </a:pPr>
            <a:r>
              <a:rPr lang="en-US" b="1" dirty="0"/>
              <a:t> </a:t>
            </a:r>
            <a:r>
              <a:rPr lang="en-US" b="1" dirty="0" smtClean="0"/>
              <a:t>       termites cannot cross.  </a:t>
            </a:r>
            <a:endParaRPr lang="en-US" b="1" dirty="0"/>
          </a:p>
        </p:txBody>
      </p:sp>
      <p:sp>
        <p:nvSpPr>
          <p:cNvPr id="5" name="TextBox 4"/>
          <p:cNvSpPr txBox="1"/>
          <p:nvPr/>
        </p:nvSpPr>
        <p:spPr>
          <a:xfrm>
            <a:off x="1301410" y="2937443"/>
            <a:ext cx="7472476"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b="1" dirty="0" smtClean="0">
                <a:solidFill>
                  <a:srgbClr val="FF0000"/>
                </a:solidFill>
              </a:rPr>
              <a:t> False</a:t>
            </a:r>
            <a:endParaRPr lang="en-US" b="1" dirty="0">
              <a:solidFill>
                <a:srgbClr val="FF0000"/>
              </a:solidFill>
            </a:endParaRPr>
          </a:p>
        </p:txBody>
      </p:sp>
      <p:sp>
        <p:nvSpPr>
          <p:cNvPr id="2" name="TextBox 1"/>
          <p:cNvSpPr txBox="1"/>
          <p:nvPr/>
        </p:nvSpPr>
        <p:spPr>
          <a:xfrm>
            <a:off x="663141" y="3934944"/>
            <a:ext cx="7826319" cy="2739212"/>
          </a:xfrm>
          <a:prstGeom prst="rect">
            <a:avLst/>
          </a:prstGeom>
          <a:noFill/>
          <a:ln>
            <a:noFill/>
          </a:ln>
        </p:spPr>
        <p:txBody>
          <a:bodyPr wrap="square" rtlCol="0">
            <a:spAutoFit/>
          </a:bodyPr>
          <a:lstStyle/>
          <a:p>
            <a:r>
              <a:rPr lang="en-US" b="1" dirty="0" smtClean="0"/>
              <a:t>Repellant </a:t>
            </a:r>
            <a:r>
              <a:rPr lang="en-US" b="1" dirty="0" err="1" smtClean="0"/>
              <a:t>termiticide</a:t>
            </a:r>
            <a:r>
              <a:rPr lang="en-US" b="1" dirty="0" smtClean="0"/>
              <a:t> treatments do form a barrier around a structure being treated for subterranean termites, but the treatments are not always perfect, as they may not spread uniformly under the soil due to obstructions. Therefore, they may not form a perfect barrier and termite damage may continue to occur.  </a:t>
            </a:r>
          </a:p>
          <a:p>
            <a:endParaRPr lang="en-US" sz="1000" b="1" dirty="0"/>
          </a:p>
          <a:p>
            <a:r>
              <a:rPr lang="en-US" b="1" dirty="0" smtClean="0"/>
              <a:t>Non-repellent </a:t>
            </a:r>
            <a:r>
              <a:rPr lang="en-US" b="1" dirty="0" err="1" smtClean="0"/>
              <a:t>termiticide</a:t>
            </a:r>
            <a:r>
              <a:rPr lang="en-US" b="1" dirty="0" smtClean="0"/>
              <a:t> treatments form an invisible, undetectable, slow-acting death zone and are able to be transferred to other colony members through </a:t>
            </a:r>
            <a:r>
              <a:rPr lang="en-US" b="1" dirty="0" err="1" smtClean="0"/>
              <a:t>trophallaxis</a:t>
            </a:r>
            <a:r>
              <a:rPr lang="en-US" b="1" dirty="0" smtClean="0"/>
              <a:t> and are more effective than repellent products.  US Forest Service </a:t>
            </a:r>
            <a:r>
              <a:rPr lang="en-US" b="1" dirty="0" err="1" smtClean="0"/>
              <a:t>Termiticide</a:t>
            </a:r>
            <a:r>
              <a:rPr lang="en-US" b="1" dirty="0" smtClean="0"/>
              <a:t> Efficacy Reports document that </a:t>
            </a:r>
            <a:r>
              <a:rPr lang="en-US" b="1" dirty="0" err="1" smtClean="0"/>
              <a:t>Termidor</a:t>
            </a:r>
            <a:r>
              <a:rPr lang="en-US" b="1" dirty="0" smtClean="0"/>
              <a:t> SC (a non-repellent </a:t>
            </a:r>
            <a:r>
              <a:rPr lang="en-US" b="1" dirty="0" err="1" smtClean="0"/>
              <a:t>termiticide</a:t>
            </a:r>
            <a:r>
              <a:rPr lang="en-US" b="1" dirty="0" smtClean="0"/>
              <a:t>) out performs any of the repellent synthetic </a:t>
            </a:r>
            <a:r>
              <a:rPr lang="en-US" b="1" dirty="0" err="1" smtClean="0"/>
              <a:t>pyrethroid</a:t>
            </a:r>
            <a:r>
              <a:rPr lang="en-US" b="1" dirty="0"/>
              <a:t> </a:t>
            </a:r>
            <a:r>
              <a:rPr lang="en-US" b="1" dirty="0" err="1" smtClean="0"/>
              <a:t>termiticides</a:t>
            </a:r>
            <a:r>
              <a:rPr lang="en-US" b="1" dirty="0" smtClean="0"/>
              <a:t>. </a:t>
            </a:r>
            <a:endParaRPr lang="en-US" b="1" dirty="0"/>
          </a:p>
        </p:txBody>
      </p:sp>
    </p:spTree>
    <p:extLst>
      <p:ext uri="{BB962C8B-B14F-4D97-AF65-F5344CB8AC3E}">
        <p14:creationId xmlns:p14="http://schemas.microsoft.com/office/powerpoint/2010/main" val="14073539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55171"/>
            <a:ext cx="8229600" cy="5613400"/>
          </a:xfrm>
        </p:spPr>
        <p:txBody>
          <a:bodyPr>
            <a:normAutofit fontScale="92500" lnSpcReduction="20000"/>
          </a:bodyPr>
          <a:lstStyle/>
          <a:p>
            <a:pPr marL="0" indent="0">
              <a:buNone/>
            </a:pPr>
            <a:r>
              <a:rPr lang="en-US" b="1" dirty="0" smtClean="0"/>
              <a:t>54.  Subterranean termite baiting systems use </a:t>
            </a:r>
          </a:p>
          <a:p>
            <a:pPr marL="0" indent="0">
              <a:buNone/>
            </a:pPr>
            <a:r>
              <a:rPr lang="en-US" b="1" dirty="0" smtClean="0"/>
              <a:t>        IGR-based baits that rely on the worker </a:t>
            </a:r>
          </a:p>
          <a:p>
            <a:pPr marL="0" indent="0">
              <a:buNone/>
            </a:pPr>
            <a:r>
              <a:rPr lang="en-US" b="1" dirty="0"/>
              <a:t> </a:t>
            </a:r>
            <a:r>
              <a:rPr lang="en-US" b="1" dirty="0" smtClean="0"/>
              <a:t>       termite randomly and continuously foraging </a:t>
            </a:r>
          </a:p>
          <a:p>
            <a:pPr marL="0" indent="0">
              <a:buNone/>
            </a:pPr>
            <a:r>
              <a:rPr lang="en-US" b="1" dirty="0"/>
              <a:t> </a:t>
            </a:r>
            <a:r>
              <a:rPr lang="en-US" b="1" dirty="0" smtClean="0"/>
              <a:t>       to find the bait.  They take the bait back to</a:t>
            </a:r>
          </a:p>
          <a:p>
            <a:pPr marL="0" indent="0">
              <a:buNone/>
            </a:pPr>
            <a:r>
              <a:rPr lang="en-US" b="1" dirty="0"/>
              <a:t> </a:t>
            </a:r>
            <a:r>
              <a:rPr lang="en-US" b="1" dirty="0" smtClean="0"/>
              <a:t>       the colony and feed others, and recruit other </a:t>
            </a:r>
          </a:p>
          <a:p>
            <a:pPr marL="0" indent="0">
              <a:buNone/>
            </a:pPr>
            <a:r>
              <a:rPr lang="en-US" b="1" dirty="0"/>
              <a:t> </a:t>
            </a:r>
            <a:r>
              <a:rPr lang="en-US" b="1" dirty="0" smtClean="0"/>
              <a:t>       workers to the bait site/s.  The IGR bait is </a:t>
            </a:r>
          </a:p>
          <a:p>
            <a:pPr marL="0" indent="0">
              <a:buNone/>
            </a:pPr>
            <a:r>
              <a:rPr lang="en-US" b="1" dirty="0"/>
              <a:t> </a:t>
            </a:r>
            <a:r>
              <a:rPr lang="en-US" b="1" dirty="0" smtClean="0"/>
              <a:t>       exchanged to other colony members by </a:t>
            </a:r>
          </a:p>
          <a:p>
            <a:pPr marL="0" indent="0">
              <a:buNone/>
            </a:pPr>
            <a:r>
              <a:rPr lang="en-US" b="1" dirty="0"/>
              <a:t> </a:t>
            </a:r>
            <a:r>
              <a:rPr lang="en-US" b="1" dirty="0" smtClean="0"/>
              <a:t>       </a:t>
            </a:r>
            <a:r>
              <a:rPr lang="en-US" b="1" dirty="0" err="1" smtClean="0"/>
              <a:t>trophallaxis</a:t>
            </a:r>
            <a:r>
              <a:rPr lang="en-US" b="1" dirty="0" smtClean="0"/>
              <a:t> and it prevents molting of the </a:t>
            </a:r>
          </a:p>
          <a:p>
            <a:pPr marL="0" indent="0">
              <a:buNone/>
            </a:pPr>
            <a:r>
              <a:rPr lang="en-US" b="1" dirty="0"/>
              <a:t> </a:t>
            </a:r>
            <a:r>
              <a:rPr lang="en-US" b="1" dirty="0" smtClean="0"/>
              <a:t>       developing termites that feed on it.  It very </a:t>
            </a:r>
          </a:p>
          <a:p>
            <a:pPr marL="0" indent="0">
              <a:buNone/>
            </a:pPr>
            <a:r>
              <a:rPr lang="en-US" b="1" dirty="0"/>
              <a:t> </a:t>
            </a:r>
            <a:r>
              <a:rPr lang="en-US" b="1" dirty="0" smtClean="0"/>
              <a:t>       quickly eliminates all termite colonies in less </a:t>
            </a:r>
          </a:p>
          <a:p>
            <a:pPr marL="0" indent="0">
              <a:buNone/>
            </a:pPr>
            <a:r>
              <a:rPr lang="en-US" b="1" dirty="0"/>
              <a:t> </a:t>
            </a:r>
            <a:r>
              <a:rPr lang="en-US" b="1" dirty="0" smtClean="0"/>
              <a:t>       than 6 months. </a:t>
            </a:r>
          </a:p>
          <a:p>
            <a:pPr marL="0" indent="0">
              <a:buNone/>
            </a:pPr>
            <a:r>
              <a:rPr lang="en-US" b="1" dirty="0"/>
              <a:t> </a:t>
            </a:r>
            <a:r>
              <a:rPr lang="en-US" b="1" dirty="0" smtClean="0"/>
              <a:t>      </a:t>
            </a:r>
            <a:endParaRPr lang="en-US" b="1" dirty="0"/>
          </a:p>
        </p:txBody>
      </p:sp>
      <p:sp>
        <p:nvSpPr>
          <p:cNvPr id="4" name="TextBox 3"/>
          <p:cNvSpPr txBox="1"/>
          <p:nvPr/>
        </p:nvSpPr>
        <p:spPr>
          <a:xfrm>
            <a:off x="1214324" y="5761398"/>
            <a:ext cx="7472476"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dirty="0" smtClean="0"/>
              <a:t>False</a:t>
            </a:r>
            <a:endParaRPr lang="en-US" dirty="0"/>
          </a:p>
        </p:txBody>
      </p:sp>
    </p:spTree>
    <p:extLst>
      <p:ext uri="{BB962C8B-B14F-4D97-AF65-F5344CB8AC3E}">
        <p14:creationId xmlns:p14="http://schemas.microsoft.com/office/powerpoint/2010/main" val="2561788455"/>
      </p:ext>
    </p:extLst>
  </p:cSld>
  <p:clrMapOvr>
    <a:masterClrMapping/>
  </p:clrMapOvr>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55171"/>
            <a:ext cx="8229600" cy="5613400"/>
          </a:xfrm>
        </p:spPr>
        <p:txBody>
          <a:bodyPr>
            <a:normAutofit fontScale="92500" lnSpcReduction="20000"/>
          </a:bodyPr>
          <a:lstStyle/>
          <a:p>
            <a:pPr marL="0" indent="0">
              <a:buNone/>
            </a:pPr>
            <a:r>
              <a:rPr lang="en-US" b="1" dirty="0" smtClean="0"/>
              <a:t>54.  Subterranean termite baiting systems use </a:t>
            </a:r>
          </a:p>
          <a:p>
            <a:pPr marL="0" indent="0">
              <a:buNone/>
            </a:pPr>
            <a:r>
              <a:rPr lang="en-US" b="1" dirty="0" smtClean="0"/>
              <a:t>        IGR-based baits that rely on the worker </a:t>
            </a:r>
          </a:p>
          <a:p>
            <a:pPr marL="0" indent="0">
              <a:buNone/>
            </a:pPr>
            <a:r>
              <a:rPr lang="en-US" b="1" dirty="0"/>
              <a:t> </a:t>
            </a:r>
            <a:r>
              <a:rPr lang="en-US" b="1" dirty="0" smtClean="0"/>
              <a:t>       termite randomly and continuously foraging </a:t>
            </a:r>
          </a:p>
          <a:p>
            <a:pPr marL="0" indent="0">
              <a:buNone/>
            </a:pPr>
            <a:r>
              <a:rPr lang="en-US" b="1" dirty="0"/>
              <a:t> </a:t>
            </a:r>
            <a:r>
              <a:rPr lang="en-US" b="1" dirty="0" smtClean="0"/>
              <a:t>       to find the bait.  They take the bait back to</a:t>
            </a:r>
          </a:p>
          <a:p>
            <a:pPr marL="0" indent="0">
              <a:buNone/>
            </a:pPr>
            <a:r>
              <a:rPr lang="en-US" b="1" dirty="0"/>
              <a:t> </a:t>
            </a:r>
            <a:r>
              <a:rPr lang="en-US" b="1" dirty="0" smtClean="0"/>
              <a:t>       the colony and feed others, and recruit other </a:t>
            </a:r>
          </a:p>
          <a:p>
            <a:pPr marL="0" indent="0">
              <a:buNone/>
            </a:pPr>
            <a:r>
              <a:rPr lang="en-US" b="1" dirty="0"/>
              <a:t> </a:t>
            </a:r>
            <a:r>
              <a:rPr lang="en-US" b="1" dirty="0" smtClean="0"/>
              <a:t>       workers to the bait site/s.  The IGR bait is </a:t>
            </a:r>
          </a:p>
          <a:p>
            <a:pPr marL="0" indent="0">
              <a:buNone/>
            </a:pPr>
            <a:r>
              <a:rPr lang="en-US" b="1" dirty="0"/>
              <a:t> </a:t>
            </a:r>
            <a:r>
              <a:rPr lang="en-US" b="1" dirty="0" smtClean="0"/>
              <a:t>       exchanged to other colony members by </a:t>
            </a:r>
          </a:p>
          <a:p>
            <a:pPr marL="0" indent="0">
              <a:buNone/>
            </a:pPr>
            <a:r>
              <a:rPr lang="en-US" b="1" dirty="0"/>
              <a:t> </a:t>
            </a:r>
            <a:r>
              <a:rPr lang="en-US" b="1" dirty="0" smtClean="0"/>
              <a:t>       </a:t>
            </a:r>
            <a:r>
              <a:rPr lang="en-US" b="1" dirty="0" err="1" smtClean="0"/>
              <a:t>trophallaxis</a:t>
            </a:r>
            <a:r>
              <a:rPr lang="en-US" b="1" dirty="0" smtClean="0"/>
              <a:t> and it prevents molting of the </a:t>
            </a:r>
          </a:p>
          <a:p>
            <a:pPr marL="0" indent="0">
              <a:buNone/>
            </a:pPr>
            <a:r>
              <a:rPr lang="en-US" b="1" dirty="0"/>
              <a:t> </a:t>
            </a:r>
            <a:r>
              <a:rPr lang="en-US" b="1" dirty="0" smtClean="0"/>
              <a:t>       developing termites that feed on it.  It very </a:t>
            </a:r>
          </a:p>
          <a:p>
            <a:pPr marL="0" indent="0">
              <a:buNone/>
            </a:pPr>
            <a:r>
              <a:rPr lang="en-US" b="1" dirty="0"/>
              <a:t> </a:t>
            </a:r>
            <a:r>
              <a:rPr lang="en-US" b="1" dirty="0" smtClean="0"/>
              <a:t>       quickly eliminates all termite colonies in less </a:t>
            </a:r>
          </a:p>
          <a:p>
            <a:pPr marL="0" indent="0">
              <a:buNone/>
            </a:pPr>
            <a:r>
              <a:rPr lang="en-US" b="1" dirty="0"/>
              <a:t> </a:t>
            </a:r>
            <a:r>
              <a:rPr lang="en-US" b="1" dirty="0" smtClean="0"/>
              <a:t>       than 6 months. </a:t>
            </a:r>
          </a:p>
          <a:p>
            <a:pPr marL="0" indent="0">
              <a:buNone/>
            </a:pPr>
            <a:r>
              <a:rPr lang="en-US" b="1" dirty="0"/>
              <a:t> </a:t>
            </a:r>
            <a:r>
              <a:rPr lang="en-US" b="1" dirty="0" smtClean="0"/>
              <a:t>      </a:t>
            </a:r>
            <a:endParaRPr lang="en-US" b="1" dirty="0"/>
          </a:p>
        </p:txBody>
      </p:sp>
      <p:sp>
        <p:nvSpPr>
          <p:cNvPr id="4" name="TextBox 3"/>
          <p:cNvSpPr txBox="1"/>
          <p:nvPr/>
        </p:nvSpPr>
        <p:spPr>
          <a:xfrm>
            <a:off x="1214324" y="5783850"/>
            <a:ext cx="7472476" cy="769441"/>
          </a:xfrm>
          <a:prstGeom prst="rect">
            <a:avLst/>
          </a:prstGeom>
          <a:noFill/>
        </p:spPr>
        <p:txBody>
          <a:bodyPr wrap="square" rtlCol="0">
            <a:spAutoFit/>
          </a:bodyPr>
          <a:lstStyle/>
          <a:p>
            <a:pPr marL="342900" indent="-342900">
              <a:buAutoNum type="alphaUcPeriod"/>
            </a:pPr>
            <a:r>
              <a:rPr lang="en-US" dirty="0" smtClean="0"/>
              <a:t>True</a:t>
            </a:r>
          </a:p>
          <a:p>
            <a:endParaRPr lang="en-US" sz="800" dirty="0" smtClean="0"/>
          </a:p>
          <a:p>
            <a:pPr marL="342900" indent="-342900">
              <a:buAutoNum type="alphaUcPeriod"/>
            </a:pPr>
            <a:r>
              <a:rPr lang="en-US" b="1" dirty="0" smtClean="0">
                <a:solidFill>
                  <a:srgbClr val="FF0000"/>
                </a:solidFill>
              </a:rPr>
              <a:t> False</a:t>
            </a:r>
            <a:endParaRPr lang="en-US" b="1" dirty="0">
              <a:solidFill>
                <a:srgbClr val="FF0000"/>
              </a:solidFill>
            </a:endParaRPr>
          </a:p>
        </p:txBody>
      </p:sp>
      <p:sp>
        <p:nvSpPr>
          <p:cNvPr id="2" name="TextBox 1"/>
          <p:cNvSpPr txBox="1"/>
          <p:nvPr/>
        </p:nvSpPr>
        <p:spPr>
          <a:xfrm>
            <a:off x="2496674" y="5827862"/>
            <a:ext cx="5767570" cy="646331"/>
          </a:xfrm>
          <a:prstGeom prst="rect">
            <a:avLst/>
          </a:prstGeom>
          <a:noFill/>
          <a:ln>
            <a:solidFill>
              <a:srgbClr val="000000"/>
            </a:solidFill>
          </a:ln>
        </p:spPr>
        <p:txBody>
          <a:bodyPr wrap="square" rtlCol="0">
            <a:spAutoFit/>
          </a:bodyPr>
          <a:lstStyle/>
          <a:p>
            <a:r>
              <a:rPr lang="en-US" b="1" dirty="0" smtClean="0"/>
              <a:t> If you failed to answer this question correctly, obviously, </a:t>
            </a:r>
          </a:p>
          <a:p>
            <a:r>
              <a:rPr lang="en-US" b="1" dirty="0" smtClean="0"/>
              <a:t> you have never inspected termite baiting systems.</a:t>
            </a:r>
            <a:endParaRPr lang="en-US" b="1" dirty="0"/>
          </a:p>
        </p:txBody>
      </p:sp>
    </p:spTree>
    <p:extLst>
      <p:ext uri="{BB962C8B-B14F-4D97-AF65-F5344CB8AC3E}">
        <p14:creationId xmlns:p14="http://schemas.microsoft.com/office/powerpoint/2010/main" val="7765352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03515"/>
            <a:ext cx="8229600" cy="4525963"/>
          </a:xfrm>
        </p:spPr>
        <p:txBody>
          <a:bodyPr/>
          <a:lstStyle/>
          <a:p>
            <a:pPr marL="0" indent="0">
              <a:buNone/>
            </a:pPr>
            <a:r>
              <a:rPr lang="en-US" b="1" dirty="0" smtClean="0"/>
              <a:t>55.  In Georgia, there are 3 types of termite</a:t>
            </a:r>
          </a:p>
          <a:p>
            <a:pPr marL="0" indent="0">
              <a:buNone/>
            </a:pPr>
            <a:r>
              <a:rPr lang="en-US" b="1" dirty="0"/>
              <a:t> </a:t>
            </a:r>
            <a:r>
              <a:rPr lang="en-US" b="1" dirty="0" smtClean="0"/>
              <a:t>       pretreatments that may be performed. </a:t>
            </a:r>
            <a:endParaRPr lang="en-US" b="1" dirty="0"/>
          </a:p>
        </p:txBody>
      </p:sp>
      <p:sp>
        <p:nvSpPr>
          <p:cNvPr id="5" name="TextBox 4"/>
          <p:cNvSpPr txBox="1"/>
          <p:nvPr/>
        </p:nvSpPr>
        <p:spPr>
          <a:xfrm>
            <a:off x="1313542" y="2394483"/>
            <a:ext cx="3040743" cy="1169551"/>
          </a:xfrm>
          <a:prstGeom prst="rect">
            <a:avLst/>
          </a:prstGeom>
          <a:noFill/>
        </p:spPr>
        <p:txBody>
          <a:bodyPr wrap="square" rtlCol="0">
            <a:spAutoFit/>
          </a:bodyPr>
          <a:lstStyle/>
          <a:p>
            <a:pPr marL="342900" indent="-342900">
              <a:buAutoNum type="alphaUcPeriod"/>
            </a:pPr>
            <a:r>
              <a:rPr lang="en-US" dirty="0" smtClean="0"/>
              <a:t>True</a:t>
            </a:r>
          </a:p>
          <a:p>
            <a:endParaRPr lang="en-US" sz="800" b="1" dirty="0" smtClean="0">
              <a:solidFill>
                <a:srgbClr val="FF0000"/>
              </a:solidFill>
            </a:endParaRPr>
          </a:p>
          <a:p>
            <a:pPr marL="342900" indent="-342900">
              <a:buAutoNum type="alphaUcPeriod"/>
            </a:pPr>
            <a:r>
              <a:rPr lang="en-US" dirty="0" smtClean="0"/>
              <a:t>False – only one type</a:t>
            </a:r>
          </a:p>
          <a:p>
            <a:endParaRPr lang="en-US" sz="800" dirty="0" smtClean="0"/>
          </a:p>
          <a:p>
            <a:pPr marL="342900" indent="-342900">
              <a:buAutoNum type="alphaUcPeriod"/>
            </a:pPr>
            <a:r>
              <a:rPr lang="en-US" dirty="0" smtClean="0"/>
              <a:t>False – only two types</a:t>
            </a:r>
            <a:endParaRPr lang="en-US" dirty="0"/>
          </a:p>
        </p:txBody>
      </p:sp>
    </p:spTree>
    <p:extLst>
      <p:ext uri="{BB962C8B-B14F-4D97-AF65-F5344CB8AC3E}">
        <p14:creationId xmlns:p14="http://schemas.microsoft.com/office/powerpoint/2010/main" val="3194253184"/>
      </p:ext>
    </p:extLst>
  </p:cSld>
  <p:clrMapOvr>
    <a:masterClrMapping/>
  </p:clrMapOvr>
  <p:timing>
    <p:tnLst>
      <p:par>
        <p:cTn xmlns:p14="http://schemas.microsoft.com/office/powerpoint/2010/mai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03515"/>
            <a:ext cx="8229600" cy="4525963"/>
          </a:xfrm>
        </p:spPr>
        <p:txBody>
          <a:bodyPr/>
          <a:lstStyle/>
          <a:p>
            <a:pPr marL="0" indent="0">
              <a:buNone/>
            </a:pPr>
            <a:r>
              <a:rPr lang="en-US" b="1" dirty="0" smtClean="0"/>
              <a:t>55.  In Georgia, there are 3 types of termite </a:t>
            </a:r>
          </a:p>
          <a:p>
            <a:pPr marL="0" indent="0">
              <a:buNone/>
            </a:pPr>
            <a:r>
              <a:rPr lang="en-US" b="1" dirty="0"/>
              <a:t> </a:t>
            </a:r>
            <a:r>
              <a:rPr lang="en-US" b="1" dirty="0" smtClean="0"/>
              <a:t>       pretreatments that may be performed. </a:t>
            </a:r>
            <a:endParaRPr lang="en-US" b="1" dirty="0"/>
          </a:p>
        </p:txBody>
      </p:sp>
      <p:sp>
        <p:nvSpPr>
          <p:cNvPr id="4" name="TextBox 3"/>
          <p:cNvSpPr txBox="1"/>
          <p:nvPr/>
        </p:nvSpPr>
        <p:spPr>
          <a:xfrm>
            <a:off x="1313542" y="2394483"/>
            <a:ext cx="3040743" cy="1169551"/>
          </a:xfrm>
          <a:prstGeom prst="rect">
            <a:avLst/>
          </a:prstGeom>
          <a:noFill/>
        </p:spPr>
        <p:txBody>
          <a:bodyPr wrap="square" rtlCol="0">
            <a:spAutoFit/>
          </a:bodyPr>
          <a:lstStyle/>
          <a:p>
            <a:pPr marL="342900" indent="-342900">
              <a:buAutoNum type="alphaUcPeriod"/>
            </a:pPr>
            <a:r>
              <a:rPr lang="en-US" b="1" dirty="0" smtClean="0">
                <a:solidFill>
                  <a:srgbClr val="FF0000"/>
                </a:solidFill>
              </a:rPr>
              <a:t> True</a:t>
            </a:r>
          </a:p>
          <a:p>
            <a:endParaRPr lang="en-US" sz="800" b="1" dirty="0" smtClean="0">
              <a:solidFill>
                <a:srgbClr val="FF0000"/>
              </a:solidFill>
            </a:endParaRPr>
          </a:p>
          <a:p>
            <a:pPr marL="342900" indent="-342900">
              <a:buAutoNum type="alphaUcPeriod"/>
            </a:pPr>
            <a:r>
              <a:rPr lang="en-US" dirty="0" smtClean="0"/>
              <a:t>False – only one type</a:t>
            </a:r>
          </a:p>
          <a:p>
            <a:endParaRPr lang="en-US" sz="800" dirty="0" smtClean="0"/>
          </a:p>
          <a:p>
            <a:pPr marL="342900" indent="-342900">
              <a:buAutoNum type="alphaUcPeriod"/>
            </a:pPr>
            <a:r>
              <a:rPr lang="en-US" dirty="0" smtClean="0"/>
              <a:t>False – only two types</a:t>
            </a:r>
            <a:endParaRPr lang="en-US" dirty="0"/>
          </a:p>
        </p:txBody>
      </p:sp>
      <p:sp>
        <p:nvSpPr>
          <p:cNvPr id="2" name="TextBox 1"/>
          <p:cNvSpPr txBox="1"/>
          <p:nvPr/>
        </p:nvSpPr>
        <p:spPr>
          <a:xfrm>
            <a:off x="1395099" y="4110108"/>
            <a:ext cx="6399940" cy="2031325"/>
          </a:xfrm>
          <a:prstGeom prst="rect">
            <a:avLst/>
          </a:prstGeom>
          <a:noFill/>
          <a:ln>
            <a:solidFill>
              <a:srgbClr val="000000"/>
            </a:solidFill>
          </a:ln>
        </p:spPr>
        <p:txBody>
          <a:bodyPr wrap="square" rtlCol="0">
            <a:spAutoFit/>
          </a:bodyPr>
          <a:lstStyle/>
          <a:p>
            <a:r>
              <a:rPr lang="en-US" b="1" dirty="0" smtClean="0"/>
              <a:t>      The 3 types of pretreatments that can be performed are:</a:t>
            </a:r>
          </a:p>
          <a:p>
            <a:endParaRPr lang="en-US" b="1" dirty="0" smtClean="0"/>
          </a:p>
          <a:p>
            <a:endParaRPr lang="en-US" b="1" dirty="0"/>
          </a:p>
          <a:p>
            <a:endParaRPr lang="en-US" b="1" dirty="0" smtClean="0"/>
          </a:p>
          <a:p>
            <a:endParaRPr lang="en-US" b="1" dirty="0"/>
          </a:p>
          <a:p>
            <a:endParaRPr lang="en-US" b="1" dirty="0" smtClean="0"/>
          </a:p>
          <a:p>
            <a:r>
              <a:rPr lang="en-US" b="1" dirty="0"/>
              <a:t> </a:t>
            </a:r>
            <a:r>
              <a:rPr lang="en-US" b="1" dirty="0" smtClean="0"/>
              <a:t>       </a:t>
            </a:r>
            <a:endParaRPr lang="en-US" b="1" dirty="0"/>
          </a:p>
        </p:txBody>
      </p:sp>
      <p:sp>
        <p:nvSpPr>
          <p:cNvPr id="5" name="TextBox 4"/>
          <p:cNvSpPr txBox="1"/>
          <p:nvPr/>
        </p:nvSpPr>
        <p:spPr>
          <a:xfrm>
            <a:off x="3021673" y="4584766"/>
            <a:ext cx="2471139" cy="1169551"/>
          </a:xfrm>
          <a:prstGeom prst="rect">
            <a:avLst/>
          </a:prstGeom>
          <a:noFill/>
        </p:spPr>
        <p:txBody>
          <a:bodyPr wrap="square" rtlCol="0">
            <a:spAutoFit/>
          </a:bodyPr>
          <a:lstStyle/>
          <a:p>
            <a:pPr marL="285750" indent="-285750">
              <a:buFont typeface="Arial"/>
              <a:buChar char="•"/>
            </a:pPr>
            <a:r>
              <a:rPr lang="en-US" b="1" dirty="0" smtClean="0"/>
              <a:t>Soil treatments</a:t>
            </a:r>
          </a:p>
          <a:p>
            <a:endParaRPr lang="en-US" sz="800" b="1" dirty="0" smtClean="0"/>
          </a:p>
          <a:p>
            <a:pPr marL="285750" indent="-285750">
              <a:buFont typeface="Arial"/>
              <a:buChar char="•"/>
            </a:pPr>
            <a:r>
              <a:rPr lang="en-US" b="1" dirty="0" smtClean="0"/>
              <a:t>Bait treatments</a:t>
            </a:r>
          </a:p>
          <a:p>
            <a:endParaRPr lang="en-US" sz="800" b="1" dirty="0" smtClean="0"/>
          </a:p>
          <a:p>
            <a:pPr marL="285750" indent="-285750">
              <a:buFont typeface="Arial"/>
              <a:buChar char="•"/>
            </a:pPr>
            <a:r>
              <a:rPr lang="en-US" b="1" dirty="0" smtClean="0"/>
              <a:t>Wood treatments</a:t>
            </a:r>
            <a:endParaRPr lang="en-US" b="1" dirty="0"/>
          </a:p>
        </p:txBody>
      </p:sp>
    </p:spTree>
    <p:extLst>
      <p:ext uri="{BB962C8B-B14F-4D97-AF65-F5344CB8AC3E}">
        <p14:creationId xmlns:p14="http://schemas.microsoft.com/office/powerpoint/2010/main" val="30339241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03515"/>
            <a:ext cx="8488556" cy="4525963"/>
          </a:xfrm>
        </p:spPr>
        <p:txBody>
          <a:bodyPr/>
          <a:lstStyle/>
          <a:p>
            <a:pPr marL="0" indent="0">
              <a:buNone/>
            </a:pPr>
            <a:r>
              <a:rPr lang="en-US" b="1" dirty="0" smtClean="0"/>
              <a:t>56.  How many inches of clearance must there </a:t>
            </a:r>
          </a:p>
          <a:p>
            <a:pPr marL="0" indent="0">
              <a:buNone/>
            </a:pPr>
            <a:r>
              <a:rPr lang="en-US" b="1" dirty="0"/>
              <a:t> </a:t>
            </a:r>
            <a:r>
              <a:rPr lang="en-US" b="1" dirty="0" smtClean="0"/>
              <a:t>       be between wood and soil in a crawl space </a:t>
            </a:r>
          </a:p>
          <a:p>
            <a:pPr marL="0" indent="0">
              <a:buNone/>
            </a:pPr>
            <a:r>
              <a:rPr lang="en-US" b="1" dirty="0"/>
              <a:t> </a:t>
            </a:r>
            <a:r>
              <a:rPr lang="en-US" b="1" dirty="0" smtClean="0"/>
              <a:t>       for a subterranean termite treatment in GA?</a:t>
            </a:r>
            <a:endParaRPr lang="en-US" b="1" dirty="0"/>
          </a:p>
        </p:txBody>
      </p:sp>
      <p:sp>
        <p:nvSpPr>
          <p:cNvPr id="4" name="TextBox 3"/>
          <p:cNvSpPr txBox="1"/>
          <p:nvPr/>
        </p:nvSpPr>
        <p:spPr>
          <a:xfrm>
            <a:off x="1313542" y="3142343"/>
            <a:ext cx="3040743" cy="1569660"/>
          </a:xfrm>
          <a:prstGeom prst="rect">
            <a:avLst/>
          </a:prstGeom>
          <a:noFill/>
        </p:spPr>
        <p:txBody>
          <a:bodyPr wrap="square" rtlCol="0">
            <a:spAutoFit/>
          </a:bodyPr>
          <a:lstStyle/>
          <a:p>
            <a:pPr marL="342900" indent="-342900">
              <a:buAutoNum type="alphaUcPeriod"/>
            </a:pPr>
            <a:r>
              <a:rPr lang="en-US" dirty="0" smtClean="0"/>
              <a:t>At least 6 inches</a:t>
            </a:r>
          </a:p>
          <a:p>
            <a:endParaRPr lang="en-US" sz="800" dirty="0" smtClean="0"/>
          </a:p>
          <a:p>
            <a:pPr marL="342900" indent="-342900">
              <a:buAutoNum type="alphaUcPeriod"/>
            </a:pPr>
            <a:r>
              <a:rPr lang="en-US" dirty="0" smtClean="0"/>
              <a:t>At least 12 inches</a:t>
            </a:r>
          </a:p>
          <a:p>
            <a:endParaRPr lang="en-US" sz="800" dirty="0" smtClean="0"/>
          </a:p>
          <a:p>
            <a:pPr marL="342900" indent="-342900">
              <a:buAutoNum type="alphaUcPeriod"/>
            </a:pPr>
            <a:r>
              <a:rPr lang="en-US" dirty="0" smtClean="0"/>
              <a:t>At least 16 inches</a:t>
            </a:r>
          </a:p>
          <a:p>
            <a:endParaRPr lang="en-US" sz="800" dirty="0" smtClean="0"/>
          </a:p>
          <a:p>
            <a:pPr marL="342900" indent="-342900">
              <a:buAutoNum type="alphaUcPeriod"/>
            </a:pPr>
            <a:r>
              <a:rPr lang="en-US" dirty="0" smtClean="0"/>
              <a:t>At least 18 inches</a:t>
            </a:r>
          </a:p>
        </p:txBody>
      </p:sp>
    </p:spTree>
    <p:extLst>
      <p:ext uri="{BB962C8B-B14F-4D97-AF65-F5344CB8AC3E}">
        <p14:creationId xmlns:p14="http://schemas.microsoft.com/office/powerpoint/2010/main" val="3408634600"/>
      </p:ext>
    </p:extLst>
  </p:cSld>
  <p:clrMapOvr>
    <a:masterClrMapping/>
  </p:clrMapOvr>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903515"/>
            <a:ext cx="8482361" cy="4525963"/>
          </a:xfrm>
        </p:spPr>
        <p:txBody>
          <a:bodyPr/>
          <a:lstStyle/>
          <a:p>
            <a:pPr marL="0" indent="0">
              <a:buNone/>
            </a:pPr>
            <a:r>
              <a:rPr lang="en-US" b="1" dirty="0" smtClean="0"/>
              <a:t>56.  How many inches of clearance must there </a:t>
            </a:r>
          </a:p>
          <a:p>
            <a:pPr marL="0" indent="0">
              <a:buNone/>
            </a:pPr>
            <a:r>
              <a:rPr lang="en-US" b="1" dirty="0"/>
              <a:t> </a:t>
            </a:r>
            <a:r>
              <a:rPr lang="en-US" b="1" dirty="0" smtClean="0"/>
              <a:t>       be between wood and soil in a crawl space </a:t>
            </a:r>
          </a:p>
          <a:p>
            <a:pPr marL="0" indent="0">
              <a:buNone/>
            </a:pPr>
            <a:r>
              <a:rPr lang="en-US" b="1" dirty="0"/>
              <a:t> </a:t>
            </a:r>
            <a:r>
              <a:rPr lang="en-US" b="1" dirty="0" smtClean="0"/>
              <a:t>       for a subterranean termite treatment in GA?</a:t>
            </a:r>
            <a:endParaRPr lang="en-US" b="1" dirty="0"/>
          </a:p>
        </p:txBody>
      </p:sp>
      <p:sp>
        <p:nvSpPr>
          <p:cNvPr id="4" name="TextBox 3"/>
          <p:cNvSpPr txBox="1"/>
          <p:nvPr/>
        </p:nvSpPr>
        <p:spPr>
          <a:xfrm>
            <a:off x="1313542" y="3142343"/>
            <a:ext cx="3040743" cy="1569660"/>
          </a:xfrm>
          <a:prstGeom prst="rect">
            <a:avLst/>
          </a:prstGeom>
          <a:noFill/>
        </p:spPr>
        <p:txBody>
          <a:bodyPr wrap="square" rtlCol="0">
            <a:spAutoFit/>
          </a:bodyPr>
          <a:lstStyle/>
          <a:p>
            <a:pPr marL="342900" indent="-342900">
              <a:buAutoNum type="alphaUcPeriod"/>
            </a:pPr>
            <a:r>
              <a:rPr lang="en-US" dirty="0" smtClean="0"/>
              <a:t>At least 6 inches</a:t>
            </a:r>
          </a:p>
          <a:p>
            <a:endParaRPr lang="en-US" sz="800" dirty="0" smtClean="0"/>
          </a:p>
          <a:p>
            <a:pPr marL="342900" indent="-342900">
              <a:buAutoNum type="alphaUcPeriod"/>
            </a:pPr>
            <a:r>
              <a:rPr lang="en-US" dirty="0" smtClean="0"/>
              <a:t>At least 12 inches</a:t>
            </a:r>
          </a:p>
          <a:p>
            <a:endParaRPr lang="en-US" sz="800" dirty="0" smtClean="0"/>
          </a:p>
          <a:p>
            <a:pPr marL="342900" indent="-342900">
              <a:buAutoNum type="alphaUcPeriod"/>
            </a:pPr>
            <a:r>
              <a:rPr lang="en-US" dirty="0" smtClean="0"/>
              <a:t>At least 16 inches</a:t>
            </a:r>
          </a:p>
          <a:p>
            <a:endParaRPr lang="en-US" sz="800" dirty="0" smtClean="0"/>
          </a:p>
          <a:p>
            <a:pPr marL="342900" indent="-342900">
              <a:buAutoNum type="alphaUcPeriod"/>
            </a:pPr>
            <a:r>
              <a:rPr lang="en-US" b="1" dirty="0" smtClean="0">
                <a:solidFill>
                  <a:srgbClr val="FF0000"/>
                </a:solidFill>
              </a:rPr>
              <a:t> At least 18 inches</a:t>
            </a:r>
          </a:p>
        </p:txBody>
      </p:sp>
    </p:spTree>
    <p:extLst>
      <p:ext uri="{BB962C8B-B14F-4D97-AF65-F5344CB8AC3E}">
        <p14:creationId xmlns:p14="http://schemas.microsoft.com/office/powerpoint/2010/main" val="2168234604"/>
      </p:ext>
    </p:extLst>
  </p:cSld>
  <p:clrMapOvr>
    <a:masterClrMapping/>
  </p:clrMapOvr>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03515"/>
            <a:ext cx="8331200" cy="4525963"/>
          </a:xfrm>
        </p:spPr>
        <p:txBody>
          <a:bodyPr/>
          <a:lstStyle/>
          <a:p>
            <a:pPr marL="0" indent="0">
              <a:buNone/>
            </a:pPr>
            <a:r>
              <a:rPr lang="en-US" b="1" dirty="0" smtClean="0"/>
              <a:t>57.  How many inches of clearance must there </a:t>
            </a:r>
          </a:p>
          <a:p>
            <a:pPr marL="0" indent="0">
              <a:buNone/>
            </a:pPr>
            <a:r>
              <a:rPr lang="en-US" b="1" dirty="0"/>
              <a:t> </a:t>
            </a:r>
            <a:r>
              <a:rPr lang="en-US" b="1" dirty="0" smtClean="0"/>
              <a:t>       be between wood and soil on the outside </a:t>
            </a:r>
          </a:p>
          <a:p>
            <a:pPr marL="0" indent="0">
              <a:buNone/>
            </a:pPr>
            <a:r>
              <a:rPr lang="en-US" b="1" dirty="0"/>
              <a:t> </a:t>
            </a:r>
            <a:r>
              <a:rPr lang="en-US" b="1" dirty="0" smtClean="0"/>
              <a:t>       of a structure for a subterranean termite </a:t>
            </a:r>
          </a:p>
          <a:p>
            <a:pPr marL="0" indent="0">
              <a:buNone/>
            </a:pPr>
            <a:r>
              <a:rPr lang="en-US" b="1" dirty="0"/>
              <a:t> </a:t>
            </a:r>
            <a:r>
              <a:rPr lang="en-US" b="1" dirty="0" smtClean="0"/>
              <a:t>       treatment in GA?</a:t>
            </a:r>
            <a:endParaRPr lang="en-US" b="1" dirty="0"/>
          </a:p>
        </p:txBody>
      </p:sp>
      <p:sp>
        <p:nvSpPr>
          <p:cNvPr id="4" name="TextBox 3"/>
          <p:cNvSpPr txBox="1"/>
          <p:nvPr/>
        </p:nvSpPr>
        <p:spPr>
          <a:xfrm>
            <a:off x="1313542" y="3635828"/>
            <a:ext cx="3040743" cy="1569660"/>
          </a:xfrm>
          <a:prstGeom prst="rect">
            <a:avLst/>
          </a:prstGeom>
          <a:noFill/>
        </p:spPr>
        <p:txBody>
          <a:bodyPr wrap="square" rtlCol="0">
            <a:spAutoFit/>
          </a:bodyPr>
          <a:lstStyle/>
          <a:p>
            <a:pPr marL="342900" indent="-342900">
              <a:buAutoNum type="alphaUcPeriod"/>
            </a:pPr>
            <a:r>
              <a:rPr lang="en-US" dirty="0" smtClean="0"/>
              <a:t>At least 6 inches</a:t>
            </a:r>
          </a:p>
          <a:p>
            <a:endParaRPr lang="en-US" sz="800" dirty="0" smtClean="0"/>
          </a:p>
          <a:p>
            <a:pPr marL="342900" indent="-342900">
              <a:buAutoNum type="alphaUcPeriod"/>
            </a:pPr>
            <a:r>
              <a:rPr lang="en-US" dirty="0" smtClean="0"/>
              <a:t>At least 12 inches</a:t>
            </a:r>
          </a:p>
          <a:p>
            <a:endParaRPr lang="en-US" sz="800" dirty="0" smtClean="0"/>
          </a:p>
          <a:p>
            <a:pPr marL="342900" indent="-342900">
              <a:buAutoNum type="alphaUcPeriod"/>
            </a:pPr>
            <a:r>
              <a:rPr lang="en-US" dirty="0" smtClean="0"/>
              <a:t>At least 16 inches</a:t>
            </a:r>
          </a:p>
          <a:p>
            <a:endParaRPr lang="en-US" sz="800" dirty="0" smtClean="0"/>
          </a:p>
          <a:p>
            <a:pPr marL="342900" indent="-342900">
              <a:buAutoNum type="alphaUcPeriod"/>
            </a:pPr>
            <a:r>
              <a:rPr lang="en-US" dirty="0" smtClean="0"/>
              <a:t>At least 18 inches</a:t>
            </a:r>
          </a:p>
        </p:txBody>
      </p:sp>
    </p:spTree>
    <p:extLst>
      <p:ext uri="{BB962C8B-B14F-4D97-AF65-F5344CB8AC3E}">
        <p14:creationId xmlns:p14="http://schemas.microsoft.com/office/powerpoint/2010/main" val="883592893"/>
      </p:ext>
    </p:extLst>
  </p:cSld>
  <p:clrMapOvr>
    <a:masterClrMapping/>
  </p:clrMapOvr>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03515"/>
            <a:ext cx="8331200" cy="4525963"/>
          </a:xfrm>
        </p:spPr>
        <p:txBody>
          <a:bodyPr/>
          <a:lstStyle/>
          <a:p>
            <a:pPr marL="0" indent="0">
              <a:buNone/>
            </a:pPr>
            <a:r>
              <a:rPr lang="en-US" b="1" dirty="0" smtClean="0"/>
              <a:t>57.  How many inches of clearance must there </a:t>
            </a:r>
          </a:p>
          <a:p>
            <a:pPr marL="0" indent="0">
              <a:buNone/>
            </a:pPr>
            <a:r>
              <a:rPr lang="en-US" b="1" dirty="0"/>
              <a:t> </a:t>
            </a:r>
            <a:r>
              <a:rPr lang="en-US" b="1" dirty="0" smtClean="0"/>
              <a:t>       be between wood and soil on the outside </a:t>
            </a:r>
          </a:p>
          <a:p>
            <a:pPr marL="0" indent="0">
              <a:buNone/>
            </a:pPr>
            <a:r>
              <a:rPr lang="en-US" b="1" dirty="0"/>
              <a:t> </a:t>
            </a:r>
            <a:r>
              <a:rPr lang="en-US" b="1" dirty="0" smtClean="0"/>
              <a:t>       of a structure for a subterranean termite </a:t>
            </a:r>
          </a:p>
          <a:p>
            <a:pPr marL="0" indent="0">
              <a:buNone/>
            </a:pPr>
            <a:r>
              <a:rPr lang="en-US" b="1" dirty="0"/>
              <a:t> </a:t>
            </a:r>
            <a:r>
              <a:rPr lang="en-US" b="1" dirty="0" smtClean="0"/>
              <a:t>       treatment in GA?</a:t>
            </a:r>
            <a:endParaRPr lang="en-US" b="1" dirty="0"/>
          </a:p>
        </p:txBody>
      </p:sp>
      <p:sp>
        <p:nvSpPr>
          <p:cNvPr id="4" name="TextBox 3"/>
          <p:cNvSpPr txBox="1"/>
          <p:nvPr/>
        </p:nvSpPr>
        <p:spPr>
          <a:xfrm>
            <a:off x="1313542" y="3635828"/>
            <a:ext cx="3040743" cy="1569660"/>
          </a:xfrm>
          <a:prstGeom prst="rect">
            <a:avLst/>
          </a:prstGeom>
          <a:noFill/>
        </p:spPr>
        <p:txBody>
          <a:bodyPr wrap="square" rtlCol="0">
            <a:spAutoFit/>
          </a:bodyPr>
          <a:lstStyle/>
          <a:p>
            <a:pPr marL="342900" indent="-342900">
              <a:buAutoNum type="alphaUcPeriod"/>
            </a:pPr>
            <a:r>
              <a:rPr lang="en-US" b="1" dirty="0" smtClean="0">
                <a:solidFill>
                  <a:srgbClr val="FF0000"/>
                </a:solidFill>
              </a:rPr>
              <a:t> At least 6 inches</a:t>
            </a:r>
          </a:p>
          <a:p>
            <a:endParaRPr lang="en-US" sz="800" b="1" dirty="0" smtClean="0">
              <a:solidFill>
                <a:srgbClr val="FF0000"/>
              </a:solidFill>
            </a:endParaRPr>
          </a:p>
          <a:p>
            <a:pPr marL="342900" indent="-342900">
              <a:buAutoNum type="alphaUcPeriod"/>
            </a:pPr>
            <a:r>
              <a:rPr lang="en-US" dirty="0" smtClean="0"/>
              <a:t>At least 12 inches</a:t>
            </a:r>
          </a:p>
          <a:p>
            <a:endParaRPr lang="en-US" sz="800" dirty="0" smtClean="0"/>
          </a:p>
          <a:p>
            <a:pPr marL="342900" indent="-342900">
              <a:buAutoNum type="alphaUcPeriod"/>
            </a:pPr>
            <a:r>
              <a:rPr lang="en-US" dirty="0" smtClean="0"/>
              <a:t>At least 16 inches</a:t>
            </a:r>
          </a:p>
          <a:p>
            <a:endParaRPr lang="en-US" sz="800" dirty="0" smtClean="0"/>
          </a:p>
          <a:p>
            <a:pPr marL="342900" indent="-342900">
              <a:buAutoNum type="alphaUcPeriod"/>
            </a:pPr>
            <a:r>
              <a:rPr lang="en-US" dirty="0" smtClean="0"/>
              <a:t>At least 18 inches</a:t>
            </a:r>
          </a:p>
        </p:txBody>
      </p:sp>
    </p:spTree>
    <p:extLst>
      <p:ext uri="{BB962C8B-B14F-4D97-AF65-F5344CB8AC3E}">
        <p14:creationId xmlns:p14="http://schemas.microsoft.com/office/powerpoint/2010/main" val="3784099862"/>
      </p:ext>
    </p:extLst>
  </p:cSld>
  <p:clrMapOvr>
    <a:masterClrMapping/>
  </p:clrMapOvr>
  <p:timing>
    <p:tnLst>
      <p:par>
        <p:cTn xmlns:p14="http://schemas.microsoft.com/office/powerpoint/2010/mai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903515"/>
            <a:ext cx="8454571" cy="4525963"/>
          </a:xfrm>
        </p:spPr>
        <p:txBody>
          <a:bodyPr/>
          <a:lstStyle/>
          <a:p>
            <a:pPr marL="0" indent="0">
              <a:buNone/>
            </a:pPr>
            <a:r>
              <a:rPr lang="en-US" b="1" dirty="0" smtClean="0"/>
              <a:t>58.  What is the highest level above the soil or </a:t>
            </a:r>
          </a:p>
          <a:p>
            <a:pPr marL="0" indent="0">
              <a:buNone/>
            </a:pPr>
            <a:r>
              <a:rPr lang="en-US" b="1" dirty="0"/>
              <a:t> </a:t>
            </a:r>
            <a:r>
              <a:rPr lang="en-US" b="1" dirty="0" smtClean="0"/>
              <a:t>       slab that is adjacent to a foundation wall </a:t>
            </a:r>
          </a:p>
          <a:p>
            <a:pPr marL="0" indent="0">
              <a:buNone/>
            </a:pPr>
            <a:r>
              <a:rPr lang="en-US" b="1" dirty="0"/>
              <a:t> </a:t>
            </a:r>
            <a:r>
              <a:rPr lang="en-US" b="1" dirty="0" smtClean="0"/>
              <a:t>       that you can drill a void and treat it with a </a:t>
            </a:r>
          </a:p>
          <a:p>
            <a:pPr marL="0" indent="0">
              <a:buNone/>
            </a:pPr>
            <a:r>
              <a:rPr lang="en-US" b="1" dirty="0"/>
              <a:t> </a:t>
            </a:r>
            <a:r>
              <a:rPr lang="en-US" b="1" dirty="0" smtClean="0"/>
              <a:t>       </a:t>
            </a:r>
            <a:r>
              <a:rPr lang="en-US" b="1" dirty="0" err="1" smtClean="0"/>
              <a:t>termiticide</a:t>
            </a:r>
            <a:r>
              <a:rPr lang="en-US" b="1" dirty="0" smtClean="0"/>
              <a:t> and be in compliance with the  </a:t>
            </a:r>
          </a:p>
          <a:p>
            <a:pPr marL="0" indent="0">
              <a:buNone/>
            </a:pPr>
            <a:r>
              <a:rPr lang="en-US" b="1" dirty="0"/>
              <a:t> </a:t>
            </a:r>
            <a:r>
              <a:rPr lang="en-US" b="1" dirty="0" smtClean="0"/>
              <a:t>       Rules of the Structural Pest Control </a:t>
            </a:r>
          </a:p>
          <a:p>
            <a:pPr marL="0" indent="0">
              <a:buNone/>
            </a:pPr>
            <a:r>
              <a:rPr lang="en-US" b="1" dirty="0"/>
              <a:t> </a:t>
            </a:r>
            <a:r>
              <a:rPr lang="en-US" b="1" dirty="0" smtClean="0"/>
              <a:t>       Commission in GA?</a:t>
            </a:r>
            <a:endParaRPr lang="en-US" b="1" dirty="0"/>
          </a:p>
        </p:txBody>
      </p:sp>
      <p:sp>
        <p:nvSpPr>
          <p:cNvPr id="4" name="TextBox 3"/>
          <p:cNvSpPr txBox="1"/>
          <p:nvPr/>
        </p:nvSpPr>
        <p:spPr>
          <a:xfrm>
            <a:off x="1226456" y="4688113"/>
            <a:ext cx="3040743" cy="1569660"/>
          </a:xfrm>
          <a:prstGeom prst="rect">
            <a:avLst/>
          </a:prstGeom>
          <a:noFill/>
        </p:spPr>
        <p:txBody>
          <a:bodyPr wrap="square" rtlCol="0">
            <a:spAutoFit/>
          </a:bodyPr>
          <a:lstStyle/>
          <a:p>
            <a:pPr marL="342900" indent="-342900">
              <a:buAutoNum type="alphaUcPeriod"/>
            </a:pPr>
            <a:r>
              <a:rPr lang="en-US" dirty="0" smtClean="0"/>
              <a:t>6 inches</a:t>
            </a:r>
          </a:p>
          <a:p>
            <a:endParaRPr lang="en-US" sz="800" dirty="0" smtClean="0"/>
          </a:p>
          <a:p>
            <a:pPr marL="342900" indent="-342900">
              <a:buAutoNum type="alphaUcPeriod"/>
            </a:pPr>
            <a:r>
              <a:rPr lang="en-US" dirty="0" smtClean="0"/>
              <a:t>At least 12 inches</a:t>
            </a:r>
          </a:p>
          <a:p>
            <a:endParaRPr lang="en-US" sz="800" dirty="0" smtClean="0"/>
          </a:p>
          <a:p>
            <a:pPr marL="342900" indent="-342900">
              <a:buAutoNum type="alphaUcPeriod"/>
            </a:pPr>
            <a:r>
              <a:rPr lang="en-US" dirty="0" smtClean="0"/>
              <a:t>At least 16 inches</a:t>
            </a:r>
          </a:p>
          <a:p>
            <a:endParaRPr lang="en-US" sz="800" dirty="0" smtClean="0"/>
          </a:p>
          <a:p>
            <a:pPr marL="342900" indent="-342900">
              <a:buAutoNum type="alphaUcPeriod"/>
            </a:pPr>
            <a:r>
              <a:rPr lang="en-US" dirty="0" smtClean="0"/>
              <a:t>At least 18 inches</a:t>
            </a:r>
          </a:p>
        </p:txBody>
      </p:sp>
    </p:spTree>
    <p:extLst>
      <p:ext uri="{BB962C8B-B14F-4D97-AF65-F5344CB8AC3E}">
        <p14:creationId xmlns:p14="http://schemas.microsoft.com/office/powerpoint/2010/main" val="2954197506"/>
      </p:ext>
    </p:extLst>
  </p:cSld>
  <p:clrMapOvr>
    <a:masterClrMapping/>
  </p:clrMapOvr>
  <p:timing>
    <p:tnLst>
      <p:par>
        <p:cTn xmlns:p14="http://schemas.microsoft.com/office/powerpoint/2010/mai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903515"/>
            <a:ext cx="8454571" cy="4525963"/>
          </a:xfrm>
        </p:spPr>
        <p:txBody>
          <a:bodyPr/>
          <a:lstStyle/>
          <a:p>
            <a:pPr marL="0" indent="0">
              <a:buNone/>
            </a:pPr>
            <a:r>
              <a:rPr lang="en-US" b="1" dirty="0" smtClean="0"/>
              <a:t>58.  What is the highest level above the soil or </a:t>
            </a:r>
          </a:p>
          <a:p>
            <a:pPr marL="0" indent="0">
              <a:buNone/>
            </a:pPr>
            <a:r>
              <a:rPr lang="en-US" b="1" dirty="0"/>
              <a:t> </a:t>
            </a:r>
            <a:r>
              <a:rPr lang="en-US" b="1" dirty="0" smtClean="0"/>
              <a:t>       slab that is adjacent to a foundation wall </a:t>
            </a:r>
          </a:p>
          <a:p>
            <a:pPr marL="0" indent="0">
              <a:buNone/>
            </a:pPr>
            <a:r>
              <a:rPr lang="en-US" b="1" dirty="0"/>
              <a:t> </a:t>
            </a:r>
            <a:r>
              <a:rPr lang="en-US" b="1" dirty="0" smtClean="0"/>
              <a:t>       that you can drill a void and treat it with a </a:t>
            </a:r>
          </a:p>
          <a:p>
            <a:pPr marL="0" indent="0">
              <a:buNone/>
            </a:pPr>
            <a:r>
              <a:rPr lang="en-US" b="1" dirty="0"/>
              <a:t> </a:t>
            </a:r>
            <a:r>
              <a:rPr lang="en-US" b="1" dirty="0" smtClean="0"/>
              <a:t>       </a:t>
            </a:r>
            <a:r>
              <a:rPr lang="en-US" b="1" dirty="0" err="1" smtClean="0"/>
              <a:t>termiticide</a:t>
            </a:r>
            <a:r>
              <a:rPr lang="en-US" b="1" dirty="0" smtClean="0"/>
              <a:t> and be in compliance with the  </a:t>
            </a:r>
          </a:p>
          <a:p>
            <a:pPr marL="0" indent="0">
              <a:buNone/>
            </a:pPr>
            <a:r>
              <a:rPr lang="en-US" b="1" dirty="0"/>
              <a:t> </a:t>
            </a:r>
            <a:r>
              <a:rPr lang="en-US" b="1" dirty="0" smtClean="0"/>
              <a:t>       Rules of the Structural Pest Control </a:t>
            </a:r>
          </a:p>
          <a:p>
            <a:pPr marL="0" indent="0">
              <a:buNone/>
            </a:pPr>
            <a:r>
              <a:rPr lang="en-US" b="1" dirty="0"/>
              <a:t> </a:t>
            </a:r>
            <a:r>
              <a:rPr lang="en-US" b="1" dirty="0" smtClean="0"/>
              <a:t>       Commission in GA?</a:t>
            </a:r>
            <a:endParaRPr lang="en-US" b="1" dirty="0"/>
          </a:p>
        </p:txBody>
      </p:sp>
      <p:sp>
        <p:nvSpPr>
          <p:cNvPr id="4" name="TextBox 3"/>
          <p:cNvSpPr txBox="1"/>
          <p:nvPr/>
        </p:nvSpPr>
        <p:spPr>
          <a:xfrm>
            <a:off x="1226456" y="4688113"/>
            <a:ext cx="3040743" cy="1569660"/>
          </a:xfrm>
          <a:prstGeom prst="rect">
            <a:avLst/>
          </a:prstGeom>
          <a:noFill/>
        </p:spPr>
        <p:txBody>
          <a:bodyPr wrap="square" rtlCol="0">
            <a:spAutoFit/>
          </a:bodyPr>
          <a:lstStyle/>
          <a:p>
            <a:pPr marL="342900" indent="-342900">
              <a:buAutoNum type="alphaUcPeriod"/>
            </a:pPr>
            <a:r>
              <a:rPr lang="en-US" dirty="0" smtClean="0"/>
              <a:t>6 inches</a:t>
            </a:r>
          </a:p>
          <a:p>
            <a:endParaRPr lang="en-US" sz="800" dirty="0" smtClean="0"/>
          </a:p>
          <a:p>
            <a:pPr marL="342900" indent="-342900">
              <a:buAutoNum type="alphaUcPeriod"/>
            </a:pPr>
            <a:r>
              <a:rPr lang="en-US" dirty="0" smtClean="0"/>
              <a:t>At least 12 inches</a:t>
            </a:r>
          </a:p>
          <a:p>
            <a:endParaRPr lang="en-US" sz="800" dirty="0" smtClean="0"/>
          </a:p>
          <a:p>
            <a:pPr marL="342900" indent="-342900">
              <a:buAutoNum type="alphaUcPeriod"/>
            </a:pPr>
            <a:r>
              <a:rPr lang="en-US" dirty="0" smtClean="0"/>
              <a:t>At least 16 inches</a:t>
            </a:r>
          </a:p>
          <a:p>
            <a:endParaRPr lang="en-US" sz="800" dirty="0" smtClean="0"/>
          </a:p>
          <a:p>
            <a:pPr marL="342900" indent="-342900">
              <a:buAutoNum type="alphaUcPeriod"/>
            </a:pPr>
            <a:r>
              <a:rPr lang="en-US" b="1" dirty="0" smtClean="0">
                <a:solidFill>
                  <a:srgbClr val="FF0000"/>
                </a:solidFill>
              </a:rPr>
              <a:t> At least 18 inches</a:t>
            </a:r>
          </a:p>
        </p:txBody>
      </p:sp>
    </p:spTree>
    <p:extLst>
      <p:ext uri="{BB962C8B-B14F-4D97-AF65-F5344CB8AC3E}">
        <p14:creationId xmlns:p14="http://schemas.microsoft.com/office/powerpoint/2010/main" val="1760485668"/>
      </p:ext>
    </p:extLst>
  </p:cSld>
  <p:clrMapOvr>
    <a:masterClrMapping/>
  </p:clrMapOvr>
  <p:timing>
    <p:tnLst>
      <p:par>
        <p:cTn xmlns:p14="http://schemas.microsoft.com/office/powerpoint/2010/mai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6571" y="903515"/>
            <a:ext cx="8585199" cy="4525963"/>
          </a:xfrm>
        </p:spPr>
        <p:txBody>
          <a:bodyPr/>
          <a:lstStyle/>
          <a:p>
            <a:pPr marL="0" indent="0">
              <a:buNone/>
            </a:pPr>
            <a:r>
              <a:rPr lang="en-US" b="1" dirty="0" smtClean="0"/>
              <a:t>59.  What rate of application of a </a:t>
            </a:r>
            <a:r>
              <a:rPr lang="en-US" b="1" dirty="0" err="1" smtClean="0"/>
              <a:t>termiticide</a:t>
            </a:r>
            <a:r>
              <a:rPr lang="en-US" b="1" dirty="0" smtClean="0"/>
              <a:t> is </a:t>
            </a:r>
          </a:p>
          <a:p>
            <a:pPr marL="0" indent="0">
              <a:buNone/>
            </a:pPr>
            <a:r>
              <a:rPr lang="en-US" b="1" dirty="0" smtClean="0"/>
              <a:t>        required to treat all the voids of a foundation </a:t>
            </a:r>
          </a:p>
          <a:p>
            <a:pPr marL="0" indent="0">
              <a:buNone/>
            </a:pPr>
            <a:r>
              <a:rPr lang="en-US" b="1" dirty="0"/>
              <a:t> </a:t>
            </a:r>
            <a:r>
              <a:rPr lang="en-US" b="1" dirty="0" smtClean="0"/>
              <a:t>       wall of a structure for a Comprehensive soil </a:t>
            </a:r>
          </a:p>
          <a:p>
            <a:pPr marL="0" indent="0">
              <a:buNone/>
            </a:pPr>
            <a:r>
              <a:rPr lang="en-US" b="1" dirty="0"/>
              <a:t> </a:t>
            </a:r>
            <a:r>
              <a:rPr lang="en-US" b="1" dirty="0" smtClean="0"/>
              <a:t>       treatment?</a:t>
            </a:r>
            <a:endParaRPr lang="en-US" b="1" dirty="0"/>
          </a:p>
        </p:txBody>
      </p:sp>
      <p:sp>
        <p:nvSpPr>
          <p:cNvPr id="4" name="TextBox 3"/>
          <p:cNvSpPr txBox="1"/>
          <p:nvPr/>
        </p:nvSpPr>
        <p:spPr>
          <a:xfrm>
            <a:off x="1074056" y="3567612"/>
            <a:ext cx="7547430" cy="1846659"/>
          </a:xfrm>
          <a:prstGeom prst="rect">
            <a:avLst/>
          </a:prstGeom>
          <a:noFill/>
        </p:spPr>
        <p:txBody>
          <a:bodyPr wrap="square" rtlCol="0">
            <a:spAutoFit/>
          </a:bodyPr>
          <a:lstStyle/>
          <a:p>
            <a:pPr marL="342900" indent="-342900">
              <a:buAutoNum type="alphaUcPeriod"/>
            </a:pPr>
            <a:r>
              <a:rPr lang="en-US" dirty="0" smtClean="0"/>
              <a:t>1 gallon per 10 linear feet of foundation wall</a:t>
            </a:r>
          </a:p>
          <a:p>
            <a:endParaRPr lang="en-US" sz="800" dirty="0" smtClean="0"/>
          </a:p>
          <a:p>
            <a:pPr marL="342900" indent="-342900">
              <a:buAutoNum type="alphaUcPeriod"/>
            </a:pPr>
            <a:r>
              <a:rPr lang="en-US" dirty="0" smtClean="0"/>
              <a:t>2 gallons per 10 linear feet of foundation wall</a:t>
            </a:r>
          </a:p>
          <a:p>
            <a:endParaRPr lang="en-US" sz="800" dirty="0" smtClean="0"/>
          </a:p>
          <a:p>
            <a:pPr marL="342900" indent="-342900">
              <a:buAutoNum type="alphaUcPeriod"/>
            </a:pPr>
            <a:r>
              <a:rPr lang="en-US" dirty="0" smtClean="0"/>
              <a:t>2 gallons per 10 linear feet of foundation wall per foot of depth from the grade to the footer</a:t>
            </a:r>
          </a:p>
          <a:p>
            <a:endParaRPr lang="en-US" sz="800" dirty="0" smtClean="0"/>
          </a:p>
          <a:p>
            <a:pPr marL="342900" indent="-342900">
              <a:buAutoNum type="alphaUcPeriod"/>
            </a:pPr>
            <a:r>
              <a:rPr lang="en-US" dirty="0" smtClean="0"/>
              <a:t>4 gallons per 10 linear feet of foundation wall</a:t>
            </a:r>
          </a:p>
        </p:txBody>
      </p:sp>
    </p:spTree>
    <p:extLst>
      <p:ext uri="{BB962C8B-B14F-4D97-AF65-F5344CB8AC3E}">
        <p14:creationId xmlns:p14="http://schemas.microsoft.com/office/powerpoint/2010/main" val="731695697"/>
      </p:ext>
    </p:extLst>
  </p:cSld>
  <p:clrMapOvr>
    <a:masterClrMapping/>
  </p:clrMapOvr>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6571" y="903515"/>
            <a:ext cx="8585199" cy="4525963"/>
          </a:xfrm>
        </p:spPr>
        <p:txBody>
          <a:bodyPr/>
          <a:lstStyle/>
          <a:p>
            <a:pPr marL="0" indent="0">
              <a:buNone/>
            </a:pPr>
            <a:r>
              <a:rPr lang="en-US" b="1" dirty="0" smtClean="0"/>
              <a:t>59.  What rate of application of a </a:t>
            </a:r>
            <a:r>
              <a:rPr lang="en-US" b="1" dirty="0" err="1" smtClean="0"/>
              <a:t>termiticide</a:t>
            </a:r>
            <a:r>
              <a:rPr lang="en-US" b="1" dirty="0" smtClean="0"/>
              <a:t> is </a:t>
            </a:r>
          </a:p>
          <a:p>
            <a:pPr marL="0" indent="0">
              <a:buNone/>
            </a:pPr>
            <a:r>
              <a:rPr lang="en-US" b="1" dirty="0" smtClean="0"/>
              <a:t>        required to treat all the voids of a foundation </a:t>
            </a:r>
          </a:p>
          <a:p>
            <a:pPr marL="0" indent="0">
              <a:buNone/>
            </a:pPr>
            <a:r>
              <a:rPr lang="en-US" b="1" dirty="0"/>
              <a:t> </a:t>
            </a:r>
            <a:r>
              <a:rPr lang="en-US" b="1" dirty="0" smtClean="0"/>
              <a:t>       wall of a structure for a Comprehensive soil </a:t>
            </a:r>
          </a:p>
          <a:p>
            <a:pPr marL="0" indent="0">
              <a:buNone/>
            </a:pPr>
            <a:r>
              <a:rPr lang="en-US" b="1" dirty="0"/>
              <a:t> </a:t>
            </a:r>
            <a:r>
              <a:rPr lang="en-US" b="1" dirty="0" smtClean="0"/>
              <a:t>       treatment?</a:t>
            </a:r>
            <a:endParaRPr lang="en-US" b="1" dirty="0"/>
          </a:p>
        </p:txBody>
      </p:sp>
      <p:sp>
        <p:nvSpPr>
          <p:cNvPr id="4" name="TextBox 3"/>
          <p:cNvSpPr txBox="1"/>
          <p:nvPr/>
        </p:nvSpPr>
        <p:spPr>
          <a:xfrm>
            <a:off x="1074056" y="3567612"/>
            <a:ext cx="7547430" cy="1846659"/>
          </a:xfrm>
          <a:prstGeom prst="rect">
            <a:avLst/>
          </a:prstGeom>
          <a:noFill/>
        </p:spPr>
        <p:txBody>
          <a:bodyPr wrap="square" rtlCol="0">
            <a:spAutoFit/>
          </a:bodyPr>
          <a:lstStyle/>
          <a:p>
            <a:pPr marL="342900" indent="-342900">
              <a:buAutoNum type="alphaUcPeriod"/>
            </a:pPr>
            <a:r>
              <a:rPr lang="en-US" dirty="0" smtClean="0"/>
              <a:t>1 gallon per 10 linear feet of foundation wall</a:t>
            </a:r>
          </a:p>
          <a:p>
            <a:endParaRPr lang="en-US" sz="800" dirty="0" smtClean="0"/>
          </a:p>
          <a:p>
            <a:pPr marL="342900" indent="-342900">
              <a:buAutoNum type="alphaUcPeriod"/>
            </a:pPr>
            <a:r>
              <a:rPr lang="en-US" b="1" dirty="0" smtClean="0">
                <a:solidFill>
                  <a:srgbClr val="FF0000"/>
                </a:solidFill>
              </a:rPr>
              <a:t> 2 gallons per 10 linear feet of foundation wall</a:t>
            </a:r>
          </a:p>
          <a:p>
            <a:endParaRPr lang="en-US" sz="800" b="1" dirty="0" smtClean="0">
              <a:solidFill>
                <a:srgbClr val="FF0000"/>
              </a:solidFill>
            </a:endParaRPr>
          </a:p>
          <a:p>
            <a:pPr marL="342900" indent="-342900">
              <a:buAutoNum type="alphaUcPeriod"/>
            </a:pPr>
            <a:r>
              <a:rPr lang="en-US" dirty="0" smtClean="0"/>
              <a:t>2 gallons per 10 linear feet of foundation wall per foot of depth from the grade to the footer</a:t>
            </a:r>
          </a:p>
          <a:p>
            <a:endParaRPr lang="en-US" sz="800" dirty="0" smtClean="0"/>
          </a:p>
          <a:p>
            <a:pPr marL="342900" indent="-342900">
              <a:buAutoNum type="alphaUcPeriod"/>
            </a:pPr>
            <a:r>
              <a:rPr lang="en-US" dirty="0" smtClean="0"/>
              <a:t>4 gallons per 10 linear feet of foundation wall</a:t>
            </a:r>
          </a:p>
        </p:txBody>
      </p:sp>
    </p:spTree>
    <p:extLst>
      <p:ext uri="{BB962C8B-B14F-4D97-AF65-F5344CB8AC3E}">
        <p14:creationId xmlns:p14="http://schemas.microsoft.com/office/powerpoint/2010/main" val="1548450716"/>
      </p:ext>
    </p:extLst>
  </p:cSld>
  <p:clrMapOvr>
    <a:masterClrMapping/>
  </p:clrMapOvr>
  <p:timing>
    <p:tnLst>
      <p:par>
        <p:cTn xmlns:p14="http://schemas.microsoft.com/office/powerpoint/2010/mai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5" y="903515"/>
            <a:ext cx="8541656" cy="4525963"/>
          </a:xfrm>
        </p:spPr>
        <p:txBody>
          <a:bodyPr/>
          <a:lstStyle/>
          <a:p>
            <a:pPr marL="0" indent="0">
              <a:buNone/>
            </a:pPr>
            <a:r>
              <a:rPr lang="en-US" b="1" dirty="0" smtClean="0"/>
              <a:t>60.  What rate of application of a </a:t>
            </a:r>
            <a:r>
              <a:rPr lang="en-US" b="1" dirty="0" err="1" smtClean="0"/>
              <a:t>termiticide</a:t>
            </a:r>
            <a:r>
              <a:rPr lang="en-US" b="1" dirty="0" smtClean="0"/>
              <a:t> is </a:t>
            </a:r>
          </a:p>
          <a:p>
            <a:pPr marL="0" indent="0">
              <a:buNone/>
            </a:pPr>
            <a:r>
              <a:rPr lang="en-US" b="1" dirty="0"/>
              <a:t> </a:t>
            </a:r>
            <a:r>
              <a:rPr lang="en-US" b="1" dirty="0" smtClean="0"/>
              <a:t>       required to treat the soil on either side of </a:t>
            </a:r>
          </a:p>
          <a:p>
            <a:pPr marL="0" indent="0">
              <a:buNone/>
            </a:pPr>
            <a:r>
              <a:rPr lang="en-US" b="1" dirty="0"/>
              <a:t> </a:t>
            </a:r>
            <a:r>
              <a:rPr lang="en-US" b="1" dirty="0" smtClean="0"/>
              <a:t>       the foundation wall of a crawl space </a:t>
            </a:r>
          </a:p>
          <a:p>
            <a:pPr marL="0" indent="0">
              <a:buNone/>
            </a:pPr>
            <a:r>
              <a:rPr lang="en-US" b="1" dirty="0"/>
              <a:t> </a:t>
            </a:r>
            <a:r>
              <a:rPr lang="en-US" b="1" dirty="0" smtClean="0"/>
              <a:t>       structure for a Comprehensive soil </a:t>
            </a:r>
          </a:p>
          <a:p>
            <a:pPr marL="0" indent="0">
              <a:buNone/>
            </a:pPr>
            <a:r>
              <a:rPr lang="en-US" b="1" dirty="0"/>
              <a:t> </a:t>
            </a:r>
            <a:r>
              <a:rPr lang="en-US" b="1" dirty="0" smtClean="0"/>
              <a:t>       treatment on a new job in GA?</a:t>
            </a:r>
            <a:endParaRPr lang="en-US" b="1" dirty="0"/>
          </a:p>
        </p:txBody>
      </p:sp>
      <p:sp>
        <p:nvSpPr>
          <p:cNvPr id="4" name="TextBox 3"/>
          <p:cNvSpPr txBox="1"/>
          <p:nvPr/>
        </p:nvSpPr>
        <p:spPr>
          <a:xfrm>
            <a:off x="1146628" y="4167777"/>
            <a:ext cx="7547430" cy="2277547"/>
          </a:xfrm>
          <a:prstGeom prst="rect">
            <a:avLst/>
          </a:prstGeom>
          <a:noFill/>
        </p:spPr>
        <p:txBody>
          <a:bodyPr wrap="square" rtlCol="0">
            <a:spAutoFit/>
          </a:bodyPr>
          <a:lstStyle/>
          <a:p>
            <a:pPr marL="342900" indent="-342900">
              <a:buAutoNum type="alphaUcPeriod"/>
            </a:pPr>
            <a:r>
              <a:rPr lang="en-US" dirty="0" smtClean="0"/>
              <a:t>2 gallons per 10 linear feet of foundation wall</a:t>
            </a:r>
          </a:p>
          <a:p>
            <a:endParaRPr lang="en-US" sz="800" dirty="0" smtClean="0"/>
          </a:p>
          <a:p>
            <a:pPr marL="342900" indent="-342900">
              <a:buAutoNum type="alphaUcPeriod"/>
            </a:pPr>
            <a:r>
              <a:rPr lang="en-US" dirty="0" smtClean="0"/>
              <a:t>2 gallons per 10 linear feet of foundation wall per foot of depth from the grade to the footer</a:t>
            </a:r>
          </a:p>
          <a:p>
            <a:endParaRPr lang="en-US" sz="800" dirty="0" smtClean="0"/>
          </a:p>
          <a:p>
            <a:pPr marL="342900" indent="-342900">
              <a:buAutoNum type="alphaUcPeriod"/>
            </a:pPr>
            <a:r>
              <a:rPr lang="en-US" dirty="0"/>
              <a:t>4</a:t>
            </a:r>
            <a:r>
              <a:rPr lang="en-US" dirty="0" smtClean="0"/>
              <a:t> gallons per 10 linear feet of foundation wall</a:t>
            </a:r>
          </a:p>
          <a:p>
            <a:r>
              <a:rPr lang="en-US" dirty="0" smtClean="0"/>
              <a:t> </a:t>
            </a:r>
          </a:p>
          <a:p>
            <a:pPr marL="342900" indent="-342900">
              <a:buAutoNum type="alphaUcPeriod" startAt="4"/>
            </a:pPr>
            <a:r>
              <a:rPr lang="en-US" dirty="0" smtClean="0"/>
              <a:t>4 gallons per 10 linear feet of foundation wall per foot of depth from the </a:t>
            </a:r>
          </a:p>
          <a:p>
            <a:r>
              <a:rPr lang="en-US" dirty="0"/>
              <a:t> </a:t>
            </a:r>
            <a:r>
              <a:rPr lang="en-US" dirty="0" smtClean="0"/>
              <a:t>      grade to the footer or at least 4 feet deep when the footer is deeper.</a:t>
            </a:r>
          </a:p>
        </p:txBody>
      </p:sp>
      <p:sp>
        <p:nvSpPr>
          <p:cNvPr id="2" name="TextBox 1"/>
          <p:cNvSpPr txBox="1"/>
          <p:nvPr/>
        </p:nvSpPr>
        <p:spPr>
          <a:xfrm>
            <a:off x="-471714" y="4136571"/>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415915373"/>
      </p:ext>
    </p:extLst>
  </p:cSld>
  <p:clrMapOvr>
    <a:masterClrMapping/>
  </p:clrMapOvr>
  <p:timing>
    <p:tnLst>
      <p:par>
        <p:cTn xmlns:p14="http://schemas.microsoft.com/office/powerpoint/2010/mai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115" y="903515"/>
            <a:ext cx="8541656" cy="4525963"/>
          </a:xfrm>
        </p:spPr>
        <p:txBody>
          <a:bodyPr/>
          <a:lstStyle/>
          <a:p>
            <a:pPr marL="0" indent="0">
              <a:buNone/>
            </a:pPr>
            <a:r>
              <a:rPr lang="en-US" b="1" dirty="0" smtClean="0"/>
              <a:t>60.  What rate of application of a </a:t>
            </a:r>
            <a:r>
              <a:rPr lang="en-US" b="1" dirty="0" err="1" smtClean="0"/>
              <a:t>termiticide</a:t>
            </a:r>
            <a:r>
              <a:rPr lang="en-US" b="1" dirty="0" smtClean="0"/>
              <a:t> is </a:t>
            </a:r>
          </a:p>
          <a:p>
            <a:pPr marL="0" indent="0">
              <a:buNone/>
            </a:pPr>
            <a:r>
              <a:rPr lang="en-US" b="1" dirty="0"/>
              <a:t> </a:t>
            </a:r>
            <a:r>
              <a:rPr lang="en-US" b="1" dirty="0" smtClean="0"/>
              <a:t>       required to treat the soil on either side of </a:t>
            </a:r>
          </a:p>
          <a:p>
            <a:pPr marL="0" indent="0">
              <a:buNone/>
            </a:pPr>
            <a:r>
              <a:rPr lang="en-US" b="1" dirty="0"/>
              <a:t> </a:t>
            </a:r>
            <a:r>
              <a:rPr lang="en-US" b="1" dirty="0" smtClean="0"/>
              <a:t>       the foundation wall of a crawl space </a:t>
            </a:r>
          </a:p>
          <a:p>
            <a:pPr marL="0" indent="0">
              <a:buNone/>
            </a:pPr>
            <a:r>
              <a:rPr lang="en-US" b="1" dirty="0"/>
              <a:t> </a:t>
            </a:r>
            <a:r>
              <a:rPr lang="en-US" b="1" dirty="0" smtClean="0"/>
              <a:t>       structure for a Comprehensive soil </a:t>
            </a:r>
          </a:p>
          <a:p>
            <a:pPr marL="0" indent="0">
              <a:buNone/>
            </a:pPr>
            <a:r>
              <a:rPr lang="en-US" b="1" dirty="0"/>
              <a:t> </a:t>
            </a:r>
            <a:r>
              <a:rPr lang="en-US" b="1" dirty="0" smtClean="0"/>
              <a:t>       treatment on a new job in GA?</a:t>
            </a:r>
            <a:endParaRPr lang="en-US" b="1" dirty="0"/>
          </a:p>
        </p:txBody>
      </p:sp>
      <p:sp>
        <p:nvSpPr>
          <p:cNvPr id="4" name="TextBox 3"/>
          <p:cNvSpPr txBox="1"/>
          <p:nvPr/>
        </p:nvSpPr>
        <p:spPr>
          <a:xfrm>
            <a:off x="1146628" y="4167777"/>
            <a:ext cx="7547430" cy="2554546"/>
          </a:xfrm>
          <a:prstGeom prst="rect">
            <a:avLst/>
          </a:prstGeom>
          <a:noFill/>
        </p:spPr>
        <p:txBody>
          <a:bodyPr wrap="square" rtlCol="0">
            <a:spAutoFit/>
          </a:bodyPr>
          <a:lstStyle/>
          <a:p>
            <a:pPr marL="342900" indent="-342900">
              <a:buAutoNum type="alphaUcPeriod"/>
            </a:pPr>
            <a:r>
              <a:rPr lang="en-US" dirty="0" smtClean="0"/>
              <a:t>2 gallons per 10 linear feet of foundation wall</a:t>
            </a:r>
          </a:p>
          <a:p>
            <a:endParaRPr lang="en-US" sz="800" dirty="0" smtClean="0"/>
          </a:p>
          <a:p>
            <a:pPr marL="342900" indent="-342900">
              <a:buAutoNum type="alphaUcPeriod"/>
            </a:pPr>
            <a:r>
              <a:rPr lang="en-US" dirty="0" smtClean="0"/>
              <a:t>2 gallons per 10 linear feet of foundation wall per foot of depth from the grade to the footer</a:t>
            </a:r>
          </a:p>
          <a:p>
            <a:endParaRPr lang="en-US" sz="800" dirty="0" smtClean="0"/>
          </a:p>
          <a:p>
            <a:pPr marL="342900" indent="-342900">
              <a:buAutoNum type="alphaUcPeriod"/>
            </a:pPr>
            <a:r>
              <a:rPr lang="en-US" dirty="0"/>
              <a:t>4</a:t>
            </a:r>
            <a:r>
              <a:rPr lang="en-US" dirty="0" smtClean="0"/>
              <a:t> gallons per 10 linear feet of foundation wall</a:t>
            </a:r>
          </a:p>
          <a:p>
            <a:r>
              <a:rPr lang="en-US" dirty="0" smtClean="0"/>
              <a:t> </a:t>
            </a:r>
          </a:p>
          <a:p>
            <a:r>
              <a:rPr lang="en-US" b="1" dirty="0" smtClean="0">
                <a:solidFill>
                  <a:srgbClr val="FF0000"/>
                </a:solidFill>
              </a:rPr>
              <a:t>D.   4 gallons per 10 linear feet of foundation wall per foot of depth from the  </a:t>
            </a:r>
          </a:p>
          <a:p>
            <a:r>
              <a:rPr lang="en-US" b="1" dirty="0">
                <a:solidFill>
                  <a:srgbClr val="FF0000"/>
                </a:solidFill>
              </a:rPr>
              <a:t> </a:t>
            </a:r>
            <a:r>
              <a:rPr lang="en-US" b="1" dirty="0" smtClean="0">
                <a:solidFill>
                  <a:srgbClr val="FF0000"/>
                </a:solidFill>
              </a:rPr>
              <a:t>      grade to the footer </a:t>
            </a:r>
            <a:r>
              <a:rPr lang="en-US" b="1" dirty="0">
                <a:solidFill>
                  <a:srgbClr val="FF0000"/>
                </a:solidFill>
              </a:rPr>
              <a:t>or </a:t>
            </a:r>
            <a:r>
              <a:rPr lang="en-US" b="1" dirty="0" smtClean="0">
                <a:solidFill>
                  <a:srgbClr val="FF0000"/>
                </a:solidFill>
              </a:rPr>
              <a:t>at least 4 </a:t>
            </a:r>
            <a:r>
              <a:rPr lang="en-US" b="1" dirty="0">
                <a:solidFill>
                  <a:srgbClr val="FF0000"/>
                </a:solidFill>
              </a:rPr>
              <a:t>feet deep when the footer is deeper.</a:t>
            </a:r>
          </a:p>
          <a:p>
            <a:endParaRPr lang="en-US" b="1" dirty="0" smtClean="0">
              <a:solidFill>
                <a:srgbClr val="FF0000"/>
              </a:solidFill>
            </a:endParaRPr>
          </a:p>
        </p:txBody>
      </p:sp>
      <p:sp>
        <p:nvSpPr>
          <p:cNvPr id="2" name="TextBox 1"/>
          <p:cNvSpPr txBox="1"/>
          <p:nvPr/>
        </p:nvSpPr>
        <p:spPr>
          <a:xfrm>
            <a:off x="-471714" y="4136571"/>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729006850"/>
      </p:ext>
    </p:extLst>
  </p:cSld>
  <p:clrMapOvr>
    <a:masterClrMapping/>
  </p:clrMapOvr>
  <p:timing>
    <p:tnLst>
      <p:par>
        <p:cTn xmlns:p14="http://schemas.microsoft.com/office/powerpoint/2010/mai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903515"/>
            <a:ext cx="8454571" cy="4525963"/>
          </a:xfrm>
        </p:spPr>
        <p:txBody>
          <a:bodyPr/>
          <a:lstStyle/>
          <a:p>
            <a:pPr marL="0" indent="0">
              <a:buNone/>
            </a:pPr>
            <a:r>
              <a:rPr lang="en-US" b="1" dirty="0" smtClean="0"/>
              <a:t>61.  Are voids of a structure required to be  </a:t>
            </a:r>
          </a:p>
          <a:p>
            <a:pPr marL="0" indent="0">
              <a:buNone/>
            </a:pPr>
            <a:r>
              <a:rPr lang="en-US" b="1" dirty="0"/>
              <a:t> </a:t>
            </a:r>
            <a:r>
              <a:rPr lang="en-US" b="1" dirty="0" smtClean="0"/>
              <a:t>      </a:t>
            </a:r>
            <a:r>
              <a:rPr lang="en-US" b="1" dirty="0"/>
              <a:t> </a:t>
            </a:r>
            <a:r>
              <a:rPr lang="en-US" b="1" dirty="0" smtClean="0"/>
              <a:t>treated for subterranean termite control </a:t>
            </a:r>
          </a:p>
          <a:p>
            <a:pPr marL="0" indent="0">
              <a:buNone/>
            </a:pPr>
            <a:r>
              <a:rPr lang="en-US" b="1" dirty="0"/>
              <a:t> </a:t>
            </a:r>
            <a:r>
              <a:rPr lang="en-US" b="1" dirty="0" smtClean="0"/>
              <a:t>       when performing a Defined soil treatment</a:t>
            </a:r>
          </a:p>
          <a:p>
            <a:pPr marL="0" indent="0">
              <a:buNone/>
            </a:pPr>
            <a:r>
              <a:rPr lang="en-US" b="1" dirty="0"/>
              <a:t> </a:t>
            </a:r>
            <a:r>
              <a:rPr lang="en-US" b="1" dirty="0" smtClean="0"/>
              <a:t>       in GA?</a:t>
            </a:r>
            <a:endParaRPr lang="en-US" b="1" dirty="0"/>
          </a:p>
        </p:txBody>
      </p:sp>
      <p:sp>
        <p:nvSpPr>
          <p:cNvPr id="4" name="TextBox 3"/>
          <p:cNvSpPr txBox="1"/>
          <p:nvPr/>
        </p:nvSpPr>
        <p:spPr>
          <a:xfrm>
            <a:off x="1277256" y="3623492"/>
            <a:ext cx="6776403" cy="2277547"/>
          </a:xfrm>
          <a:prstGeom prst="rect">
            <a:avLst/>
          </a:prstGeom>
          <a:noFill/>
        </p:spPr>
        <p:txBody>
          <a:bodyPr wrap="square" rtlCol="0">
            <a:spAutoFit/>
          </a:bodyPr>
          <a:lstStyle/>
          <a:p>
            <a:pPr marL="342900" indent="-342900">
              <a:buAutoNum type="alphaUcPeriod"/>
            </a:pPr>
            <a:r>
              <a:rPr lang="en-US" dirty="0" smtClean="0"/>
              <a:t>Yes, all voids must be treated with all types of soil treatments.</a:t>
            </a:r>
          </a:p>
          <a:p>
            <a:endParaRPr lang="en-US" sz="800" dirty="0" smtClean="0"/>
          </a:p>
          <a:p>
            <a:pPr marL="342900" indent="-342900">
              <a:buAutoNum type="alphaUcPeriod"/>
            </a:pPr>
            <a:r>
              <a:rPr lang="en-US" dirty="0" smtClean="0"/>
              <a:t>No, only voids that are infested by subterranean termites must be  treated according to the “Defined soil treatment” section of the Rules of the Structural Pest Control Commission and of the label of the </a:t>
            </a:r>
            <a:r>
              <a:rPr lang="en-US" dirty="0" err="1" smtClean="0"/>
              <a:t>termiticide</a:t>
            </a:r>
            <a:r>
              <a:rPr lang="en-US" dirty="0" smtClean="0"/>
              <a:t> that you are using.</a:t>
            </a:r>
          </a:p>
          <a:p>
            <a:endParaRPr lang="en-US" sz="800" dirty="0" smtClean="0"/>
          </a:p>
          <a:p>
            <a:pPr marL="342900" indent="-342900">
              <a:buAutoNum type="alphaUcPeriod"/>
            </a:pPr>
            <a:r>
              <a:rPr lang="en-US" dirty="0" smtClean="0"/>
              <a:t>No, voids are not required to be treated when performing a Defined soil treatment.</a:t>
            </a:r>
          </a:p>
        </p:txBody>
      </p:sp>
      <p:sp>
        <p:nvSpPr>
          <p:cNvPr id="2" name="TextBox 1"/>
          <p:cNvSpPr txBox="1"/>
          <p:nvPr/>
        </p:nvSpPr>
        <p:spPr>
          <a:xfrm>
            <a:off x="-471714" y="4136571"/>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839181511"/>
      </p:ext>
    </p:extLst>
  </p:cSld>
  <p:clrMapOvr>
    <a:masterClrMapping/>
  </p:clrMapOvr>
  <p:timing>
    <p:tnLst>
      <p:par>
        <p:cTn xmlns:p14="http://schemas.microsoft.com/office/powerpoint/2010/mai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903515"/>
            <a:ext cx="8454571" cy="4525963"/>
          </a:xfrm>
        </p:spPr>
        <p:txBody>
          <a:bodyPr/>
          <a:lstStyle/>
          <a:p>
            <a:pPr marL="0" indent="0">
              <a:buNone/>
            </a:pPr>
            <a:r>
              <a:rPr lang="en-US" b="1" dirty="0" smtClean="0"/>
              <a:t>61.  Are voids of a structure required to be </a:t>
            </a:r>
          </a:p>
          <a:p>
            <a:pPr marL="0" indent="0">
              <a:buNone/>
            </a:pPr>
            <a:r>
              <a:rPr lang="en-US" b="1" dirty="0"/>
              <a:t> </a:t>
            </a:r>
            <a:r>
              <a:rPr lang="en-US" b="1" dirty="0" smtClean="0"/>
              <a:t>       treated for subterranean termite control </a:t>
            </a:r>
          </a:p>
          <a:p>
            <a:pPr marL="0" indent="0">
              <a:buNone/>
            </a:pPr>
            <a:r>
              <a:rPr lang="en-US" b="1" dirty="0"/>
              <a:t> </a:t>
            </a:r>
            <a:r>
              <a:rPr lang="en-US" b="1" dirty="0" smtClean="0"/>
              <a:t>       when performing a Defined soil treatment</a:t>
            </a:r>
          </a:p>
          <a:p>
            <a:pPr marL="0" indent="0">
              <a:buNone/>
            </a:pPr>
            <a:r>
              <a:rPr lang="en-US" b="1" dirty="0"/>
              <a:t> </a:t>
            </a:r>
            <a:r>
              <a:rPr lang="en-US" b="1" dirty="0" smtClean="0"/>
              <a:t>       in GA?</a:t>
            </a:r>
            <a:endParaRPr lang="en-US" b="1" dirty="0"/>
          </a:p>
        </p:txBody>
      </p:sp>
      <p:sp>
        <p:nvSpPr>
          <p:cNvPr id="4" name="TextBox 3"/>
          <p:cNvSpPr txBox="1"/>
          <p:nvPr/>
        </p:nvSpPr>
        <p:spPr>
          <a:xfrm>
            <a:off x="1277256" y="3623492"/>
            <a:ext cx="6850744" cy="2277547"/>
          </a:xfrm>
          <a:prstGeom prst="rect">
            <a:avLst/>
          </a:prstGeom>
          <a:noFill/>
        </p:spPr>
        <p:txBody>
          <a:bodyPr wrap="square" rtlCol="0">
            <a:spAutoFit/>
          </a:bodyPr>
          <a:lstStyle/>
          <a:p>
            <a:pPr marL="342900" indent="-342900">
              <a:buAutoNum type="alphaUcPeriod"/>
            </a:pPr>
            <a:r>
              <a:rPr lang="en-US" dirty="0" smtClean="0"/>
              <a:t>Yes, all voids must be treated with all types of soil treatments.</a:t>
            </a:r>
          </a:p>
          <a:p>
            <a:endParaRPr lang="en-US" sz="800" dirty="0" smtClean="0"/>
          </a:p>
          <a:p>
            <a:pPr marL="342900" indent="-342900">
              <a:buAutoNum type="alphaUcPeriod"/>
            </a:pPr>
            <a:r>
              <a:rPr lang="en-US" b="1" dirty="0" smtClean="0">
                <a:solidFill>
                  <a:srgbClr val="FF0000"/>
                </a:solidFill>
              </a:rPr>
              <a:t> No, only voids that are </a:t>
            </a:r>
            <a:r>
              <a:rPr lang="en-US" b="1" u="sng" dirty="0" smtClean="0">
                <a:solidFill>
                  <a:srgbClr val="FF0000"/>
                </a:solidFill>
              </a:rPr>
              <a:t>infested</a:t>
            </a:r>
            <a:r>
              <a:rPr lang="en-US" b="1" dirty="0" smtClean="0">
                <a:solidFill>
                  <a:srgbClr val="FF0000"/>
                </a:solidFill>
              </a:rPr>
              <a:t> by subterranean termites must be </a:t>
            </a:r>
          </a:p>
          <a:p>
            <a:r>
              <a:rPr lang="en-US" b="1" dirty="0" smtClean="0">
                <a:solidFill>
                  <a:srgbClr val="FF0000"/>
                </a:solidFill>
              </a:rPr>
              <a:t>       treated according to the “Defined soil treatment” section of the  </a:t>
            </a:r>
          </a:p>
          <a:p>
            <a:r>
              <a:rPr lang="en-US" b="1" dirty="0" smtClean="0">
                <a:solidFill>
                  <a:srgbClr val="FF0000"/>
                </a:solidFill>
              </a:rPr>
              <a:t>       Rules of the Structural Pest Control Commission and of the label  </a:t>
            </a:r>
          </a:p>
          <a:p>
            <a:r>
              <a:rPr lang="en-US" b="1" dirty="0" smtClean="0">
                <a:solidFill>
                  <a:srgbClr val="FF0000"/>
                </a:solidFill>
              </a:rPr>
              <a:t>       of the </a:t>
            </a:r>
            <a:r>
              <a:rPr lang="en-US" b="1" dirty="0" err="1" smtClean="0">
                <a:solidFill>
                  <a:srgbClr val="FF0000"/>
                </a:solidFill>
              </a:rPr>
              <a:t>termiticide</a:t>
            </a:r>
            <a:r>
              <a:rPr lang="en-US" b="1" dirty="0" smtClean="0">
                <a:solidFill>
                  <a:srgbClr val="FF0000"/>
                </a:solidFill>
              </a:rPr>
              <a:t> that you are using.</a:t>
            </a:r>
          </a:p>
          <a:p>
            <a:endParaRPr lang="en-US" sz="800" b="1" dirty="0" smtClean="0">
              <a:solidFill>
                <a:srgbClr val="FF0000"/>
              </a:solidFill>
            </a:endParaRPr>
          </a:p>
          <a:p>
            <a:pPr marL="342900" indent="-342900">
              <a:buAutoNum type="alphaUcPeriod" startAt="3"/>
            </a:pPr>
            <a:r>
              <a:rPr lang="en-US" dirty="0" smtClean="0"/>
              <a:t>No, voids are </a:t>
            </a:r>
            <a:r>
              <a:rPr lang="en-US" u="sng" dirty="0" smtClean="0"/>
              <a:t>never</a:t>
            </a:r>
            <a:r>
              <a:rPr lang="en-US" dirty="0" smtClean="0"/>
              <a:t> required to be treated when performing a </a:t>
            </a:r>
            <a:r>
              <a:rPr lang="en-US" dirty="0"/>
              <a:t> </a:t>
            </a:r>
            <a:r>
              <a:rPr lang="en-US" dirty="0" smtClean="0"/>
              <a:t>          </a:t>
            </a:r>
          </a:p>
          <a:p>
            <a:r>
              <a:rPr lang="en-US" dirty="0"/>
              <a:t> </a:t>
            </a:r>
            <a:r>
              <a:rPr lang="en-US" dirty="0" smtClean="0"/>
              <a:t>      Defined soil treatment.</a:t>
            </a:r>
          </a:p>
        </p:txBody>
      </p:sp>
      <p:sp>
        <p:nvSpPr>
          <p:cNvPr id="2" name="TextBox 1"/>
          <p:cNvSpPr txBox="1"/>
          <p:nvPr/>
        </p:nvSpPr>
        <p:spPr>
          <a:xfrm>
            <a:off x="-471714" y="4136571"/>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229411497"/>
      </p:ext>
    </p:extLst>
  </p:cSld>
  <p:clrMapOvr>
    <a:masterClrMapping/>
  </p:clrMapOvr>
  <p:timing>
    <p:tnLst>
      <p:par>
        <p:cTn xmlns:p14="http://schemas.microsoft.com/office/powerpoint/2010/mai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0291" y="264569"/>
            <a:ext cx="8677142" cy="4525963"/>
          </a:xfrm>
        </p:spPr>
        <p:txBody>
          <a:bodyPr>
            <a:normAutofit/>
          </a:bodyPr>
          <a:lstStyle/>
          <a:p>
            <a:pPr marL="0" indent="0">
              <a:buNone/>
            </a:pPr>
            <a:r>
              <a:rPr lang="en-US" b="1" dirty="0" smtClean="0"/>
              <a:t>62.  </a:t>
            </a:r>
            <a:r>
              <a:rPr lang="en-US" sz="2800" b="1" dirty="0" smtClean="0"/>
              <a:t>May all the foundation walls of a dirt-filled porch be </a:t>
            </a:r>
          </a:p>
          <a:p>
            <a:pPr marL="0" indent="0">
              <a:buNone/>
            </a:pPr>
            <a:r>
              <a:rPr lang="en-US" sz="2800" b="1" dirty="0" smtClean="0"/>
              <a:t>        </a:t>
            </a:r>
            <a:r>
              <a:rPr lang="en-US" sz="2800" b="1" dirty="0"/>
              <a:t> </a:t>
            </a:r>
            <a:r>
              <a:rPr lang="en-US" sz="2800" b="1" dirty="0" smtClean="0"/>
              <a:t>horizontally drilled at level up to 1” to 2” below the </a:t>
            </a:r>
          </a:p>
          <a:p>
            <a:pPr marL="0" indent="0">
              <a:buNone/>
            </a:pPr>
            <a:r>
              <a:rPr lang="en-US" sz="2800" b="1" dirty="0"/>
              <a:t> </a:t>
            </a:r>
            <a:r>
              <a:rPr lang="en-US" sz="2800" b="1" dirty="0" smtClean="0"/>
              <a:t>        slab and at 12” intervals or less along those </a:t>
            </a:r>
          </a:p>
          <a:p>
            <a:pPr marL="0" indent="0">
              <a:buNone/>
            </a:pPr>
            <a:r>
              <a:rPr lang="en-US" sz="2800" b="1" dirty="0"/>
              <a:t> </a:t>
            </a:r>
            <a:r>
              <a:rPr lang="en-US" sz="2800" b="1" dirty="0" smtClean="0"/>
              <a:t>        foundation walls and the soil under the slab treated </a:t>
            </a:r>
          </a:p>
          <a:p>
            <a:pPr marL="0" indent="0">
              <a:buNone/>
            </a:pPr>
            <a:r>
              <a:rPr lang="en-US" sz="2800" b="1" dirty="0"/>
              <a:t> </a:t>
            </a:r>
            <a:r>
              <a:rPr lang="en-US" sz="2800" b="1" dirty="0" smtClean="0"/>
              <a:t>        by short-rodding where it is adjacent to the entire </a:t>
            </a:r>
          </a:p>
          <a:p>
            <a:pPr marL="0" indent="0">
              <a:buNone/>
            </a:pPr>
            <a:r>
              <a:rPr lang="en-US" sz="2800" b="1" dirty="0"/>
              <a:t> </a:t>
            </a:r>
            <a:r>
              <a:rPr lang="en-US" sz="2800" b="1" dirty="0" smtClean="0"/>
              <a:t>        interior perimeter walls of the dirt-filled porch on a </a:t>
            </a:r>
          </a:p>
          <a:p>
            <a:pPr marL="0" indent="0">
              <a:buNone/>
            </a:pPr>
            <a:r>
              <a:rPr lang="en-US" sz="2800" b="1" dirty="0"/>
              <a:t> </a:t>
            </a:r>
            <a:r>
              <a:rPr lang="en-US" sz="2800" b="1" dirty="0" smtClean="0"/>
              <a:t>        Comprehensive soil treatment?</a:t>
            </a:r>
            <a:endParaRPr lang="en-US" sz="2800" b="1" dirty="0"/>
          </a:p>
        </p:txBody>
      </p:sp>
      <p:sp>
        <p:nvSpPr>
          <p:cNvPr id="4" name="TextBox 3"/>
          <p:cNvSpPr txBox="1"/>
          <p:nvPr/>
        </p:nvSpPr>
        <p:spPr>
          <a:xfrm>
            <a:off x="546100" y="4018642"/>
            <a:ext cx="8280400" cy="2739212"/>
          </a:xfrm>
          <a:prstGeom prst="rect">
            <a:avLst/>
          </a:prstGeom>
          <a:noFill/>
          <a:ln>
            <a:noFill/>
          </a:ln>
        </p:spPr>
        <p:txBody>
          <a:bodyPr wrap="square" rtlCol="0">
            <a:spAutoFit/>
          </a:bodyPr>
          <a:lstStyle/>
          <a:p>
            <a:pPr marL="342900" indent="-342900">
              <a:buAutoNum type="alphaUcPeriod"/>
            </a:pPr>
            <a:r>
              <a:rPr lang="en-US" dirty="0" smtClean="0"/>
              <a:t>No.  It may only be vertically drilled within 12” of the interior foundation walls at </a:t>
            </a:r>
          </a:p>
          <a:p>
            <a:r>
              <a:rPr lang="en-US" dirty="0"/>
              <a:t> </a:t>
            </a:r>
            <a:r>
              <a:rPr lang="en-US" dirty="0" smtClean="0"/>
              <a:t>      12” or less intervals along those walls and treated adjacent to the interior of the </a:t>
            </a:r>
          </a:p>
          <a:p>
            <a:r>
              <a:rPr lang="en-US" dirty="0" smtClean="0"/>
              <a:t>       foundation wall of a dirt-filled porch on a Comprehensive soil treatment</a:t>
            </a:r>
          </a:p>
          <a:p>
            <a:endParaRPr lang="en-US" sz="1000" dirty="0" smtClean="0"/>
          </a:p>
          <a:p>
            <a:pPr marL="342900" indent="-342900">
              <a:buAutoNum type="alphaUcPeriod" startAt="2"/>
            </a:pPr>
            <a:r>
              <a:rPr lang="en-US" dirty="0" smtClean="0"/>
              <a:t>Yes</a:t>
            </a:r>
            <a:r>
              <a:rPr lang="en-US" dirty="0"/>
              <a:t>.</a:t>
            </a:r>
            <a:r>
              <a:rPr lang="en-US" dirty="0" smtClean="0"/>
              <a:t> </a:t>
            </a:r>
            <a:r>
              <a:rPr lang="en-US" dirty="0"/>
              <a:t> </a:t>
            </a:r>
            <a:r>
              <a:rPr lang="en-US" dirty="0" smtClean="0"/>
              <a:t>The slab of a dirt-filled porch may also be vertically drilled within 12” of its </a:t>
            </a:r>
          </a:p>
          <a:p>
            <a:r>
              <a:rPr lang="en-US" dirty="0" smtClean="0"/>
              <a:t>       interior foundation walls at 12” or less intervals along those walls and the soil </a:t>
            </a:r>
          </a:p>
          <a:p>
            <a:r>
              <a:rPr lang="en-US" dirty="0" smtClean="0"/>
              <a:t>       underneath the slab in those areas treated or the foundation walls may be </a:t>
            </a:r>
          </a:p>
          <a:p>
            <a:r>
              <a:rPr lang="en-US" dirty="0" smtClean="0"/>
              <a:t>       horizontally drilled at 1” to 2” below the slab level and long-</a:t>
            </a:r>
            <a:r>
              <a:rPr lang="en-US" dirty="0" err="1" smtClean="0"/>
              <a:t>rodded</a:t>
            </a:r>
            <a:r>
              <a:rPr lang="en-US" dirty="0" smtClean="0"/>
              <a:t> to treat those   </a:t>
            </a:r>
          </a:p>
          <a:p>
            <a:r>
              <a:rPr lang="en-US" dirty="0" smtClean="0"/>
              <a:t>       same areas of soil under the slab and adjacent to all the interior walls of the dirt-</a:t>
            </a:r>
          </a:p>
          <a:p>
            <a:r>
              <a:rPr lang="en-US" dirty="0" smtClean="0"/>
              <a:t>       filled porch..</a:t>
            </a:r>
          </a:p>
        </p:txBody>
      </p:sp>
      <p:sp>
        <p:nvSpPr>
          <p:cNvPr id="2" name="TextBox 1"/>
          <p:cNvSpPr txBox="1"/>
          <p:nvPr/>
        </p:nvSpPr>
        <p:spPr>
          <a:xfrm>
            <a:off x="-471714" y="4136571"/>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360873188"/>
      </p:ext>
    </p:extLst>
  </p:cSld>
  <p:clrMapOvr>
    <a:masterClrMapping/>
  </p:clrMapOvr>
  <p:timing>
    <p:tnLst>
      <p:par>
        <p:cTn xmlns:p14="http://schemas.microsoft.com/office/powerpoint/2010/mai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0291" y="264569"/>
            <a:ext cx="8677142" cy="4525963"/>
          </a:xfrm>
        </p:spPr>
        <p:txBody>
          <a:bodyPr>
            <a:normAutofit/>
          </a:bodyPr>
          <a:lstStyle/>
          <a:p>
            <a:pPr marL="0" indent="0">
              <a:buNone/>
            </a:pPr>
            <a:r>
              <a:rPr lang="en-US" b="1" dirty="0" smtClean="0"/>
              <a:t>62.  </a:t>
            </a:r>
            <a:r>
              <a:rPr lang="en-US" sz="2800" b="1" dirty="0" smtClean="0"/>
              <a:t>May all the foundation walls of a dirt-filled porch be </a:t>
            </a:r>
          </a:p>
          <a:p>
            <a:pPr marL="0" indent="0">
              <a:buNone/>
            </a:pPr>
            <a:r>
              <a:rPr lang="en-US" sz="2800" b="1" dirty="0" smtClean="0"/>
              <a:t>        </a:t>
            </a:r>
            <a:r>
              <a:rPr lang="en-US" sz="2800" b="1" dirty="0"/>
              <a:t> </a:t>
            </a:r>
            <a:r>
              <a:rPr lang="en-US" sz="2800" b="1" dirty="0" smtClean="0"/>
              <a:t>horizontally drilled at level up to 1” to 2” below the </a:t>
            </a:r>
          </a:p>
          <a:p>
            <a:pPr marL="0" indent="0">
              <a:buNone/>
            </a:pPr>
            <a:r>
              <a:rPr lang="en-US" sz="2800" b="1" dirty="0"/>
              <a:t> </a:t>
            </a:r>
            <a:r>
              <a:rPr lang="en-US" sz="2800" b="1" dirty="0" smtClean="0"/>
              <a:t>        slab and at 12” intervals or less along those </a:t>
            </a:r>
          </a:p>
          <a:p>
            <a:pPr marL="0" indent="0">
              <a:buNone/>
            </a:pPr>
            <a:r>
              <a:rPr lang="en-US" sz="2800" b="1" dirty="0"/>
              <a:t> </a:t>
            </a:r>
            <a:r>
              <a:rPr lang="en-US" sz="2800" b="1" dirty="0" smtClean="0"/>
              <a:t>        foundation walls and the soil under the slab treated </a:t>
            </a:r>
          </a:p>
          <a:p>
            <a:pPr marL="0" indent="0">
              <a:buNone/>
            </a:pPr>
            <a:r>
              <a:rPr lang="en-US" sz="2800" b="1" dirty="0"/>
              <a:t> </a:t>
            </a:r>
            <a:r>
              <a:rPr lang="en-US" sz="2800" b="1" dirty="0" smtClean="0"/>
              <a:t>        by short-rodding where it is adjacent to the entire </a:t>
            </a:r>
          </a:p>
          <a:p>
            <a:pPr marL="0" indent="0">
              <a:buNone/>
            </a:pPr>
            <a:r>
              <a:rPr lang="en-US" sz="2800" b="1" dirty="0"/>
              <a:t> </a:t>
            </a:r>
            <a:r>
              <a:rPr lang="en-US" sz="2800" b="1" dirty="0" smtClean="0"/>
              <a:t>        interior perimeter walls of the dirt-filled porch on a </a:t>
            </a:r>
          </a:p>
          <a:p>
            <a:pPr marL="0" indent="0">
              <a:buNone/>
            </a:pPr>
            <a:r>
              <a:rPr lang="en-US" sz="2800" b="1" dirty="0"/>
              <a:t> </a:t>
            </a:r>
            <a:r>
              <a:rPr lang="en-US" sz="2800" b="1" dirty="0" smtClean="0"/>
              <a:t>        Comprehensive soil treatment?</a:t>
            </a:r>
            <a:endParaRPr lang="en-US" sz="2800" b="1" dirty="0"/>
          </a:p>
        </p:txBody>
      </p:sp>
      <p:sp>
        <p:nvSpPr>
          <p:cNvPr id="4" name="TextBox 3"/>
          <p:cNvSpPr txBox="1"/>
          <p:nvPr/>
        </p:nvSpPr>
        <p:spPr>
          <a:xfrm>
            <a:off x="546100" y="4018642"/>
            <a:ext cx="8350184" cy="2739212"/>
          </a:xfrm>
          <a:prstGeom prst="rect">
            <a:avLst/>
          </a:prstGeom>
          <a:noFill/>
          <a:ln>
            <a:noFill/>
          </a:ln>
        </p:spPr>
        <p:txBody>
          <a:bodyPr wrap="square" rtlCol="0">
            <a:spAutoFit/>
          </a:bodyPr>
          <a:lstStyle/>
          <a:p>
            <a:pPr marL="342900" indent="-342900">
              <a:buAutoNum type="alphaUcPeriod"/>
            </a:pPr>
            <a:r>
              <a:rPr lang="en-US" dirty="0" smtClean="0"/>
              <a:t>No. </a:t>
            </a:r>
            <a:r>
              <a:rPr lang="en-US" dirty="0"/>
              <a:t> </a:t>
            </a:r>
            <a:r>
              <a:rPr lang="en-US" dirty="0" smtClean="0"/>
              <a:t>It may only be vertically drilled within 12” of the interior foundation walls at </a:t>
            </a:r>
          </a:p>
          <a:p>
            <a:r>
              <a:rPr lang="en-US" dirty="0"/>
              <a:t> </a:t>
            </a:r>
            <a:r>
              <a:rPr lang="en-US" dirty="0" smtClean="0"/>
              <a:t>      12” or less intervals along those walls and treated adjacent to the interior of the </a:t>
            </a:r>
          </a:p>
          <a:p>
            <a:r>
              <a:rPr lang="en-US" dirty="0" smtClean="0"/>
              <a:t>       foundation wall of a dirt-filled porch on a Comprehensive soil treatment</a:t>
            </a:r>
          </a:p>
          <a:p>
            <a:endParaRPr lang="en-US" sz="1000" dirty="0" smtClean="0"/>
          </a:p>
          <a:p>
            <a:pPr marL="342900" indent="-342900">
              <a:buAutoNum type="alphaUcPeriod" startAt="2"/>
            </a:pPr>
            <a:r>
              <a:rPr lang="en-US" b="1" dirty="0" smtClean="0">
                <a:solidFill>
                  <a:srgbClr val="FF0000"/>
                </a:solidFill>
              </a:rPr>
              <a:t> Yes. </a:t>
            </a:r>
            <a:r>
              <a:rPr lang="en-US" b="1" dirty="0">
                <a:solidFill>
                  <a:srgbClr val="FF0000"/>
                </a:solidFill>
              </a:rPr>
              <a:t> </a:t>
            </a:r>
            <a:r>
              <a:rPr lang="en-US" b="1" dirty="0" smtClean="0">
                <a:solidFill>
                  <a:srgbClr val="FF0000"/>
                </a:solidFill>
              </a:rPr>
              <a:t>The slab of a dirt-filled porch may also be vertically drilled within 12” of its </a:t>
            </a:r>
          </a:p>
          <a:p>
            <a:r>
              <a:rPr lang="en-US" b="1" dirty="0">
                <a:solidFill>
                  <a:srgbClr val="FF0000"/>
                </a:solidFill>
              </a:rPr>
              <a:t> </a:t>
            </a:r>
            <a:r>
              <a:rPr lang="en-US" b="1" dirty="0" smtClean="0">
                <a:solidFill>
                  <a:srgbClr val="FF0000"/>
                </a:solidFill>
              </a:rPr>
              <a:t>      interior foundation walls at 12” or less intervals along those walls and the soil </a:t>
            </a:r>
          </a:p>
          <a:p>
            <a:r>
              <a:rPr lang="en-US" b="1" dirty="0" smtClean="0">
                <a:solidFill>
                  <a:srgbClr val="FF0000"/>
                </a:solidFill>
              </a:rPr>
              <a:t>       underneath the slab in those areas treated or the foundation walls may be </a:t>
            </a:r>
          </a:p>
          <a:p>
            <a:r>
              <a:rPr lang="en-US" b="1" dirty="0" smtClean="0">
                <a:solidFill>
                  <a:srgbClr val="FF0000"/>
                </a:solidFill>
              </a:rPr>
              <a:t>       horizontally drilled at 1” to 2” below the slab level and long-</a:t>
            </a:r>
            <a:r>
              <a:rPr lang="en-US" b="1" dirty="0" err="1" smtClean="0">
                <a:solidFill>
                  <a:srgbClr val="FF0000"/>
                </a:solidFill>
              </a:rPr>
              <a:t>rodded</a:t>
            </a:r>
            <a:r>
              <a:rPr lang="en-US" b="1" dirty="0" smtClean="0">
                <a:solidFill>
                  <a:srgbClr val="FF0000"/>
                </a:solidFill>
              </a:rPr>
              <a:t> to treat those </a:t>
            </a:r>
          </a:p>
          <a:p>
            <a:r>
              <a:rPr lang="en-US" b="1" dirty="0" smtClean="0">
                <a:solidFill>
                  <a:srgbClr val="FF0000"/>
                </a:solidFill>
              </a:rPr>
              <a:t>       same areas of soil under the slab and adjacent to all the interior walls of the dirt-</a:t>
            </a:r>
          </a:p>
          <a:p>
            <a:r>
              <a:rPr lang="en-US" b="1" dirty="0" smtClean="0">
                <a:solidFill>
                  <a:srgbClr val="FF0000"/>
                </a:solidFill>
              </a:rPr>
              <a:t>       filled porch.</a:t>
            </a:r>
          </a:p>
        </p:txBody>
      </p:sp>
      <p:sp>
        <p:nvSpPr>
          <p:cNvPr id="2" name="TextBox 1"/>
          <p:cNvSpPr txBox="1"/>
          <p:nvPr/>
        </p:nvSpPr>
        <p:spPr>
          <a:xfrm>
            <a:off x="-471714" y="4136571"/>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589228452"/>
      </p:ext>
    </p:extLst>
  </p:cSld>
  <p:clrMapOvr>
    <a:masterClrMapping/>
  </p:clrMapOvr>
  <p:timing>
    <p:tnLst>
      <p:par>
        <p:cTn xmlns:p14="http://schemas.microsoft.com/office/powerpoint/2010/mai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465604"/>
            <a:ext cx="8454571" cy="4525963"/>
          </a:xfrm>
        </p:spPr>
        <p:txBody>
          <a:bodyPr/>
          <a:lstStyle/>
          <a:p>
            <a:pPr marL="0" indent="0">
              <a:buNone/>
            </a:pPr>
            <a:r>
              <a:rPr lang="en-US" b="1" dirty="0" smtClean="0"/>
              <a:t>63.  Can a dirt-filled porch be drilled and short-</a:t>
            </a:r>
          </a:p>
          <a:p>
            <a:pPr marL="0" indent="0">
              <a:buNone/>
            </a:pPr>
            <a:r>
              <a:rPr lang="en-US" b="1" dirty="0"/>
              <a:t> </a:t>
            </a:r>
            <a:r>
              <a:rPr lang="en-US" b="1" dirty="0" smtClean="0"/>
              <a:t>       </a:t>
            </a:r>
            <a:r>
              <a:rPr lang="en-US" b="1" dirty="0" err="1" smtClean="0"/>
              <a:t>rodded</a:t>
            </a:r>
            <a:r>
              <a:rPr lang="en-US" b="1" dirty="0" smtClean="0"/>
              <a:t> from the side to treat the soil under </a:t>
            </a:r>
          </a:p>
          <a:p>
            <a:pPr marL="0" indent="0">
              <a:buNone/>
            </a:pPr>
            <a:r>
              <a:rPr lang="en-US" b="1" dirty="0"/>
              <a:t> </a:t>
            </a:r>
            <a:r>
              <a:rPr lang="en-US" b="1" dirty="0" smtClean="0"/>
              <a:t>       the slab where it joins the structure on a </a:t>
            </a:r>
          </a:p>
          <a:p>
            <a:pPr marL="0" indent="0">
              <a:buNone/>
            </a:pPr>
            <a:r>
              <a:rPr lang="en-US" b="1" dirty="0"/>
              <a:t> </a:t>
            </a:r>
            <a:r>
              <a:rPr lang="en-US" b="1" dirty="0" smtClean="0"/>
              <a:t>       Defined soil treatment? </a:t>
            </a:r>
          </a:p>
        </p:txBody>
      </p:sp>
      <p:sp>
        <p:nvSpPr>
          <p:cNvPr id="4" name="TextBox 3"/>
          <p:cNvSpPr txBox="1"/>
          <p:nvPr/>
        </p:nvSpPr>
        <p:spPr>
          <a:xfrm>
            <a:off x="1268246" y="3076301"/>
            <a:ext cx="7133630" cy="3108544"/>
          </a:xfrm>
          <a:prstGeom prst="rect">
            <a:avLst/>
          </a:prstGeom>
          <a:noFill/>
          <a:ln>
            <a:noFill/>
          </a:ln>
        </p:spPr>
        <p:txBody>
          <a:bodyPr wrap="square" rtlCol="0">
            <a:spAutoFit/>
          </a:bodyPr>
          <a:lstStyle/>
          <a:p>
            <a:pPr marL="342900" indent="-342900">
              <a:buAutoNum type="alphaUcPeriod"/>
            </a:pPr>
            <a:r>
              <a:rPr lang="en-US" dirty="0" smtClean="0"/>
              <a:t>Yes.  A dirt-filled porch may be horizontally drilled through the foundation wall at up to 1” to 2” below the level of the slab of the dirt-filled porch slab at 12” intervals or less and the soil treated by short-rodding.</a:t>
            </a:r>
          </a:p>
          <a:p>
            <a:endParaRPr lang="en-US" sz="800" dirty="0" smtClean="0"/>
          </a:p>
          <a:p>
            <a:pPr marL="342900" indent="-342900">
              <a:buAutoNum type="alphaUcPeriod"/>
            </a:pPr>
            <a:r>
              <a:rPr lang="en-US" dirty="0" smtClean="0"/>
              <a:t>No.  The slab of a dirt-filled porch may only be vertically drilled at a maximum of 12” away from and at a maximum of 12” intervals along all the interior walls of the dirt-filled porch.</a:t>
            </a:r>
          </a:p>
          <a:p>
            <a:endParaRPr lang="en-US" sz="800" dirty="0" smtClean="0"/>
          </a:p>
          <a:p>
            <a:pPr marL="342900" indent="-342900">
              <a:buFontTx/>
              <a:buAutoNum type="alphaUcPeriod"/>
            </a:pPr>
            <a:r>
              <a:rPr lang="en-US" dirty="0"/>
              <a:t>No.  The slab of the dirt-filled porch is </a:t>
            </a:r>
            <a:r>
              <a:rPr lang="en-US" u="sng" dirty="0"/>
              <a:t>only</a:t>
            </a:r>
            <a:r>
              <a:rPr lang="en-US" dirty="0"/>
              <a:t> required to be vertically drilled at a maximum of 12” away from the foundation wall and at no greater than 12” intervals along where the slab joins the structure</a:t>
            </a:r>
            <a:r>
              <a:rPr lang="en-US" dirty="0" smtClean="0"/>
              <a:t>.</a:t>
            </a:r>
            <a:endParaRPr lang="en-US" dirty="0"/>
          </a:p>
        </p:txBody>
      </p:sp>
      <p:sp>
        <p:nvSpPr>
          <p:cNvPr id="2" name="TextBox 1"/>
          <p:cNvSpPr txBox="1"/>
          <p:nvPr/>
        </p:nvSpPr>
        <p:spPr>
          <a:xfrm>
            <a:off x="-471714" y="4136571"/>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709826356"/>
      </p:ext>
    </p:extLst>
  </p:cSld>
  <p:clrMapOvr>
    <a:masterClrMapping/>
  </p:clrMapOvr>
  <p:timing>
    <p:tnLst>
      <p:par>
        <p:cTn xmlns:p14="http://schemas.microsoft.com/office/powerpoint/2010/mai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465604"/>
            <a:ext cx="8454571" cy="4525963"/>
          </a:xfrm>
        </p:spPr>
        <p:txBody>
          <a:bodyPr/>
          <a:lstStyle/>
          <a:p>
            <a:pPr marL="0" indent="0">
              <a:buNone/>
            </a:pPr>
            <a:r>
              <a:rPr lang="en-US" b="1" dirty="0" smtClean="0"/>
              <a:t>63.  Can a dirt-filled porch be drilled and short-</a:t>
            </a:r>
          </a:p>
          <a:p>
            <a:pPr marL="0" indent="0">
              <a:buNone/>
            </a:pPr>
            <a:r>
              <a:rPr lang="en-US" b="1" dirty="0"/>
              <a:t> </a:t>
            </a:r>
            <a:r>
              <a:rPr lang="en-US" b="1" dirty="0" smtClean="0"/>
              <a:t>       </a:t>
            </a:r>
            <a:r>
              <a:rPr lang="en-US" b="1" dirty="0" err="1" smtClean="0"/>
              <a:t>rodded</a:t>
            </a:r>
            <a:r>
              <a:rPr lang="en-US" b="1" dirty="0" smtClean="0"/>
              <a:t> from the side to treat the soil under </a:t>
            </a:r>
          </a:p>
          <a:p>
            <a:pPr marL="0" indent="0">
              <a:buNone/>
            </a:pPr>
            <a:r>
              <a:rPr lang="en-US" b="1" dirty="0"/>
              <a:t> </a:t>
            </a:r>
            <a:r>
              <a:rPr lang="en-US" b="1" dirty="0" smtClean="0"/>
              <a:t>       the slab where it joins the structure on a </a:t>
            </a:r>
          </a:p>
          <a:p>
            <a:pPr marL="0" indent="0">
              <a:buNone/>
            </a:pPr>
            <a:r>
              <a:rPr lang="en-US" b="1" dirty="0"/>
              <a:t> </a:t>
            </a:r>
            <a:r>
              <a:rPr lang="en-US" b="1" dirty="0" smtClean="0"/>
              <a:t>       Defined soil treatment? </a:t>
            </a:r>
          </a:p>
        </p:txBody>
      </p:sp>
      <p:sp>
        <p:nvSpPr>
          <p:cNvPr id="4" name="TextBox 3"/>
          <p:cNvSpPr txBox="1"/>
          <p:nvPr/>
        </p:nvSpPr>
        <p:spPr>
          <a:xfrm>
            <a:off x="1268246" y="3076301"/>
            <a:ext cx="7133630" cy="3662541"/>
          </a:xfrm>
          <a:prstGeom prst="rect">
            <a:avLst/>
          </a:prstGeom>
          <a:noFill/>
          <a:ln>
            <a:noFill/>
          </a:ln>
        </p:spPr>
        <p:txBody>
          <a:bodyPr wrap="square" rtlCol="0">
            <a:spAutoFit/>
          </a:bodyPr>
          <a:lstStyle/>
          <a:p>
            <a:pPr marL="342900" indent="-342900">
              <a:buAutoNum type="alphaUcPeriod"/>
            </a:pPr>
            <a:r>
              <a:rPr lang="en-US" dirty="0" smtClean="0"/>
              <a:t>Yes.  A dirt-filled porch may be horizontally drilled through the foundation wall at up to 1” to 2” below the level of the slab of the dirt-filled porch slab at 12” intervals or less and the soil treated by short-rodding.</a:t>
            </a:r>
          </a:p>
          <a:p>
            <a:endParaRPr lang="en-US" sz="800" dirty="0" smtClean="0"/>
          </a:p>
          <a:p>
            <a:pPr marL="342900" indent="-342900">
              <a:buAutoNum type="alphaUcPeriod"/>
            </a:pPr>
            <a:r>
              <a:rPr lang="en-US" dirty="0" smtClean="0"/>
              <a:t>No.  The slab of a dirt-filled porch may only be vertically drilled at a maximum of 12” away from and at a maximum of 12” intervals along all the interior walls of the dirt-filled porch.</a:t>
            </a:r>
          </a:p>
          <a:p>
            <a:endParaRPr lang="en-US" sz="800" dirty="0" smtClean="0"/>
          </a:p>
          <a:p>
            <a:pPr marL="342900" indent="-342900">
              <a:buAutoNum type="alphaUcPeriod"/>
            </a:pPr>
            <a:r>
              <a:rPr lang="en-US" b="1" dirty="0" smtClean="0">
                <a:solidFill>
                  <a:srgbClr val="FF0000"/>
                </a:solidFill>
              </a:rPr>
              <a:t>No.  The slab of the dirt-filled porch is required to be vertically drilled at a maximum of 12” away from the foundation wall and at no greater than 12” intervals along where the slab joins the structure and the soil beneath treated.  No other treatment method of a dirt-filled porch is acceptable in a Defined soil treatment.</a:t>
            </a:r>
          </a:p>
        </p:txBody>
      </p:sp>
      <p:sp>
        <p:nvSpPr>
          <p:cNvPr id="2" name="TextBox 1"/>
          <p:cNvSpPr txBox="1"/>
          <p:nvPr/>
        </p:nvSpPr>
        <p:spPr>
          <a:xfrm>
            <a:off x="-471714" y="4136571"/>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242069779"/>
      </p:ext>
    </p:extLst>
  </p:cSld>
  <p:clrMapOvr>
    <a:masterClrMapping/>
  </p:clrMapOvr>
  <p:timing>
    <p:tnLst>
      <p:par>
        <p:cTn xmlns:p14="http://schemas.microsoft.com/office/powerpoint/2010/mai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5972"/>
            <a:ext cx="8229600" cy="4525963"/>
          </a:xfrm>
        </p:spPr>
        <p:txBody>
          <a:bodyPr/>
          <a:lstStyle/>
          <a:p>
            <a:pPr marL="0" indent="0">
              <a:buNone/>
            </a:pPr>
            <a:r>
              <a:rPr lang="en-US" b="1" dirty="0" smtClean="0"/>
              <a:t>64.  How many gallons of a diluted </a:t>
            </a:r>
            <a:r>
              <a:rPr lang="en-US" b="1" dirty="0" err="1" smtClean="0"/>
              <a:t>termiticide</a:t>
            </a:r>
            <a:r>
              <a:rPr lang="en-US" b="1" dirty="0" smtClean="0"/>
              <a:t> </a:t>
            </a:r>
          </a:p>
          <a:p>
            <a:pPr marL="0" indent="0">
              <a:buNone/>
            </a:pPr>
            <a:r>
              <a:rPr lang="en-US" b="1" dirty="0"/>
              <a:t> </a:t>
            </a:r>
            <a:r>
              <a:rPr lang="en-US" b="1" dirty="0" smtClean="0"/>
              <a:t>       would be needed to treat the voids of a 45 </a:t>
            </a:r>
          </a:p>
          <a:p>
            <a:pPr marL="0" indent="0">
              <a:buNone/>
            </a:pPr>
            <a:r>
              <a:rPr lang="en-US" b="1" dirty="0"/>
              <a:t> </a:t>
            </a:r>
            <a:r>
              <a:rPr lang="en-US" b="1" dirty="0" smtClean="0"/>
              <a:t>       foot long section of triple-brick wall for a </a:t>
            </a:r>
          </a:p>
          <a:p>
            <a:pPr marL="0" indent="0">
              <a:buNone/>
            </a:pPr>
            <a:r>
              <a:rPr lang="en-US" b="1" dirty="0"/>
              <a:t> </a:t>
            </a:r>
            <a:r>
              <a:rPr lang="en-US" b="1" dirty="0" smtClean="0"/>
              <a:t>       Comprehensive soil treatment on a </a:t>
            </a:r>
          </a:p>
          <a:p>
            <a:pPr marL="0" indent="0">
              <a:buNone/>
            </a:pPr>
            <a:r>
              <a:rPr lang="en-US" b="1" dirty="0"/>
              <a:t> </a:t>
            </a:r>
            <a:r>
              <a:rPr lang="en-US" b="1" dirty="0" smtClean="0"/>
              <a:t>       structure where the depth of the footer </a:t>
            </a:r>
          </a:p>
          <a:p>
            <a:pPr marL="0" indent="0">
              <a:buNone/>
            </a:pPr>
            <a:r>
              <a:rPr lang="en-US" b="1" dirty="0"/>
              <a:t> </a:t>
            </a:r>
            <a:r>
              <a:rPr lang="en-US" b="1" dirty="0" smtClean="0"/>
              <a:t>       was 2 feet from grade?  </a:t>
            </a:r>
            <a:endParaRPr lang="en-US" b="1" dirty="0"/>
          </a:p>
        </p:txBody>
      </p:sp>
      <p:sp>
        <p:nvSpPr>
          <p:cNvPr id="4" name="TextBox 3"/>
          <p:cNvSpPr txBox="1"/>
          <p:nvPr/>
        </p:nvSpPr>
        <p:spPr>
          <a:xfrm>
            <a:off x="1226456" y="4327434"/>
            <a:ext cx="7547430" cy="1846659"/>
          </a:xfrm>
          <a:prstGeom prst="rect">
            <a:avLst/>
          </a:prstGeom>
          <a:noFill/>
        </p:spPr>
        <p:txBody>
          <a:bodyPr wrap="square" rtlCol="0">
            <a:spAutoFit/>
          </a:bodyPr>
          <a:lstStyle/>
          <a:p>
            <a:pPr marL="342900" indent="-342900">
              <a:buAutoNum type="alphaUcPeriod"/>
            </a:pPr>
            <a:r>
              <a:rPr lang="en-US" dirty="0" smtClean="0"/>
              <a:t>9 gallons</a:t>
            </a:r>
          </a:p>
          <a:p>
            <a:endParaRPr lang="en-US" sz="800" dirty="0" smtClean="0"/>
          </a:p>
          <a:p>
            <a:pPr marL="342900" indent="-342900">
              <a:buAutoNum type="alphaUcPeriod"/>
            </a:pPr>
            <a:r>
              <a:rPr lang="en-US" dirty="0" smtClean="0"/>
              <a:t>18 gallons</a:t>
            </a:r>
          </a:p>
          <a:p>
            <a:endParaRPr lang="en-US" sz="800" dirty="0" smtClean="0"/>
          </a:p>
          <a:p>
            <a:pPr marL="342900" indent="-342900">
              <a:buAutoNum type="alphaUcPeriod"/>
            </a:pPr>
            <a:r>
              <a:rPr lang="en-US" dirty="0" smtClean="0"/>
              <a:t>24 gallons</a:t>
            </a:r>
          </a:p>
          <a:p>
            <a:endParaRPr lang="en-US" sz="800" dirty="0" smtClean="0"/>
          </a:p>
          <a:p>
            <a:r>
              <a:rPr lang="en-US" dirty="0" smtClean="0"/>
              <a:t>D.   36 gallons </a:t>
            </a:r>
          </a:p>
          <a:p>
            <a:pPr marL="342900" indent="-342900">
              <a:buAutoNum type="alphaUcPeriod"/>
            </a:pPr>
            <a:endParaRPr lang="en-US" dirty="0" smtClean="0"/>
          </a:p>
        </p:txBody>
      </p:sp>
    </p:spTree>
    <p:extLst>
      <p:ext uri="{BB962C8B-B14F-4D97-AF65-F5344CB8AC3E}">
        <p14:creationId xmlns:p14="http://schemas.microsoft.com/office/powerpoint/2010/main" val="2720743849"/>
      </p:ext>
    </p:extLst>
  </p:cSld>
  <p:clrMapOvr>
    <a:masterClrMapping/>
  </p:clrMapOvr>
  <p:timing>
    <p:tnLst>
      <p:par>
        <p:cTn xmlns:p14="http://schemas.microsoft.com/office/powerpoint/2010/mai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5972"/>
            <a:ext cx="8229600" cy="4525963"/>
          </a:xfrm>
        </p:spPr>
        <p:txBody>
          <a:bodyPr/>
          <a:lstStyle/>
          <a:p>
            <a:pPr marL="0" indent="0">
              <a:buNone/>
            </a:pPr>
            <a:r>
              <a:rPr lang="en-US" b="1" dirty="0" smtClean="0"/>
              <a:t>64.  How many gallons of a diluted </a:t>
            </a:r>
            <a:r>
              <a:rPr lang="en-US" b="1" dirty="0" err="1" smtClean="0"/>
              <a:t>termiticide</a:t>
            </a:r>
            <a:r>
              <a:rPr lang="en-US" b="1" dirty="0" smtClean="0"/>
              <a:t> </a:t>
            </a:r>
          </a:p>
          <a:p>
            <a:pPr marL="0" indent="0">
              <a:buNone/>
            </a:pPr>
            <a:r>
              <a:rPr lang="en-US" b="1" dirty="0"/>
              <a:t> </a:t>
            </a:r>
            <a:r>
              <a:rPr lang="en-US" b="1" dirty="0" smtClean="0"/>
              <a:t>       would be needed </a:t>
            </a:r>
            <a:r>
              <a:rPr lang="en-US" b="1" dirty="0" smtClean="0">
                <a:solidFill>
                  <a:srgbClr val="FF0000"/>
                </a:solidFill>
              </a:rPr>
              <a:t>to treat the voids </a:t>
            </a:r>
            <a:r>
              <a:rPr lang="en-US" b="1" dirty="0" smtClean="0"/>
              <a:t>of a 45 </a:t>
            </a:r>
          </a:p>
          <a:p>
            <a:pPr marL="0" indent="0">
              <a:buNone/>
            </a:pPr>
            <a:r>
              <a:rPr lang="en-US" b="1" dirty="0"/>
              <a:t> </a:t>
            </a:r>
            <a:r>
              <a:rPr lang="en-US" b="1" dirty="0" smtClean="0"/>
              <a:t>       foot long section of triple-brick wall for a </a:t>
            </a:r>
          </a:p>
          <a:p>
            <a:pPr marL="0" indent="0">
              <a:buNone/>
            </a:pPr>
            <a:r>
              <a:rPr lang="en-US" b="1" dirty="0"/>
              <a:t> </a:t>
            </a:r>
            <a:r>
              <a:rPr lang="en-US" b="1" dirty="0" smtClean="0"/>
              <a:t>       Comprehensive soil treatment on a </a:t>
            </a:r>
          </a:p>
          <a:p>
            <a:pPr marL="0" indent="0">
              <a:buNone/>
            </a:pPr>
            <a:r>
              <a:rPr lang="en-US" b="1" dirty="0"/>
              <a:t> </a:t>
            </a:r>
            <a:r>
              <a:rPr lang="en-US" b="1" dirty="0" smtClean="0"/>
              <a:t>       structure where the depth of the footer </a:t>
            </a:r>
          </a:p>
          <a:p>
            <a:pPr marL="0" indent="0">
              <a:buNone/>
            </a:pPr>
            <a:r>
              <a:rPr lang="en-US" b="1" dirty="0"/>
              <a:t> </a:t>
            </a:r>
            <a:r>
              <a:rPr lang="en-US" b="1" dirty="0" smtClean="0"/>
              <a:t>       was 2 feet from grade?  </a:t>
            </a:r>
            <a:endParaRPr lang="en-US" b="1" dirty="0"/>
          </a:p>
        </p:txBody>
      </p:sp>
      <p:sp>
        <p:nvSpPr>
          <p:cNvPr id="4" name="TextBox 3"/>
          <p:cNvSpPr txBox="1"/>
          <p:nvPr/>
        </p:nvSpPr>
        <p:spPr>
          <a:xfrm>
            <a:off x="1226456" y="4327434"/>
            <a:ext cx="7547430" cy="1846659"/>
          </a:xfrm>
          <a:prstGeom prst="rect">
            <a:avLst/>
          </a:prstGeom>
          <a:noFill/>
        </p:spPr>
        <p:txBody>
          <a:bodyPr wrap="square" rtlCol="0">
            <a:spAutoFit/>
          </a:bodyPr>
          <a:lstStyle/>
          <a:p>
            <a:pPr marL="342900" indent="-342900">
              <a:buAutoNum type="alphaUcPeriod"/>
            </a:pPr>
            <a:r>
              <a:rPr lang="en-US" dirty="0" smtClean="0"/>
              <a:t>9 gallons</a:t>
            </a:r>
          </a:p>
          <a:p>
            <a:endParaRPr lang="en-US" sz="800" dirty="0" smtClean="0"/>
          </a:p>
          <a:p>
            <a:pPr marL="342900" indent="-342900">
              <a:buAutoNum type="alphaUcPeriod"/>
            </a:pPr>
            <a:r>
              <a:rPr lang="en-US" b="1" dirty="0" smtClean="0">
                <a:solidFill>
                  <a:srgbClr val="FF0000"/>
                </a:solidFill>
              </a:rPr>
              <a:t>18 gallons</a:t>
            </a:r>
          </a:p>
          <a:p>
            <a:endParaRPr lang="en-US" sz="800" b="1" dirty="0" smtClean="0">
              <a:solidFill>
                <a:srgbClr val="FF0000"/>
              </a:solidFill>
            </a:endParaRPr>
          </a:p>
          <a:p>
            <a:pPr marL="342900" indent="-342900">
              <a:buAutoNum type="alphaUcPeriod"/>
            </a:pPr>
            <a:r>
              <a:rPr lang="en-US" dirty="0" smtClean="0"/>
              <a:t>24 gallons</a:t>
            </a:r>
          </a:p>
          <a:p>
            <a:endParaRPr lang="en-US" sz="800" dirty="0"/>
          </a:p>
          <a:p>
            <a:r>
              <a:rPr lang="en-US" dirty="0" smtClean="0"/>
              <a:t>D.   36 gallons </a:t>
            </a:r>
          </a:p>
          <a:p>
            <a:pPr marL="342900" indent="-342900">
              <a:buAutoNum type="alphaUcPeriod"/>
            </a:pPr>
            <a:endParaRPr lang="en-US" dirty="0" smtClean="0"/>
          </a:p>
        </p:txBody>
      </p:sp>
      <p:sp>
        <p:nvSpPr>
          <p:cNvPr id="2" name="TextBox 1"/>
          <p:cNvSpPr txBox="1"/>
          <p:nvPr/>
        </p:nvSpPr>
        <p:spPr>
          <a:xfrm>
            <a:off x="3317661" y="4231290"/>
            <a:ext cx="5911850" cy="2369880"/>
          </a:xfrm>
          <a:prstGeom prst="rect">
            <a:avLst/>
          </a:prstGeom>
          <a:noFill/>
        </p:spPr>
        <p:txBody>
          <a:bodyPr wrap="square" rtlCol="0">
            <a:spAutoFit/>
          </a:bodyPr>
          <a:lstStyle/>
          <a:p>
            <a:r>
              <a:rPr lang="en-US" b="1" dirty="0" smtClean="0"/>
              <a:t>There are </a:t>
            </a:r>
            <a:r>
              <a:rPr lang="en-US" b="1" dirty="0" smtClean="0">
                <a:solidFill>
                  <a:srgbClr val="FF0000"/>
                </a:solidFill>
              </a:rPr>
              <a:t>2</a:t>
            </a:r>
            <a:r>
              <a:rPr lang="en-US" b="1" dirty="0" smtClean="0"/>
              <a:t> voids in a triple-brick wall.</a:t>
            </a:r>
          </a:p>
          <a:p>
            <a:r>
              <a:rPr lang="en-US" b="1" dirty="0" smtClean="0"/>
              <a:t>The application rate for each void is .2 gals./lin. ft. </a:t>
            </a:r>
          </a:p>
          <a:p>
            <a:r>
              <a:rPr lang="en-US" b="1" dirty="0" smtClean="0"/>
              <a:t>       </a:t>
            </a:r>
            <a:r>
              <a:rPr lang="en-US" b="1" dirty="0" smtClean="0">
                <a:solidFill>
                  <a:srgbClr val="FF0000"/>
                </a:solidFill>
              </a:rPr>
              <a:t>.</a:t>
            </a:r>
            <a:r>
              <a:rPr lang="en-US" b="1" dirty="0" smtClean="0">
                <a:solidFill>
                  <a:srgbClr val="FF0000"/>
                </a:solidFill>
              </a:rPr>
              <a:t>2 </a:t>
            </a:r>
            <a:r>
              <a:rPr lang="en-US" b="1" dirty="0" smtClean="0">
                <a:solidFill>
                  <a:srgbClr val="FF0000"/>
                </a:solidFill>
              </a:rPr>
              <a:t>gals./lin. ft. +  .2 gals./lin. ft</a:t>
            </a:r>
            <a:r>
              <a:rPr lang="en-US" b="1" dirty="0" smtClean="0"/>
              <a:t>. = </a:t>
            </a:r>
            <a:r>
              <a:rPr lang="en-US" b="1" dirty="0" smtClean="0">
                <a:solidFill>
                  <a:srgbClr val="FF0000"/>
                </a:solidFill>
              </a:rPr>
              <a:t>.4 gals./lin. ft.</a:t>
            </a:r>
          </a:p>
          <a:p>
            <a:endParaRPr lang="en-US" sz="800" b="1" dirty="0" smtClean="0">
              <a:solidFill>
                <a:srgbClr val="FF0000"/>
              </a:solidFill>
            </a:endParaRPr>
          </a:p>
          <a:p>
            <a:r>
              <a:rPr lang="en-US" b="1" dirty="0" smtClean="0"/>
              <a:t>The foundation wall is 45 ft. long.  To treat it:</a:t>
            </a:r>
          </a:p>
          <a:p>
            <a:r>
              <a:rPr lang="en-US" b="1" dirty="0"/>
              <a:t> </a:t>
            </a:r>
            <a:r>
              <a:rPr lang="en-US" b="1" dirty="0" smtClean="0"/>
              <a:t>       </a:t>
            </a:r>
            <a:r>
              <a:rPr lang="en-US" b="1" dirty="0" smtClean="0">
                <a:solidFill>
                  <a:srgbClr val="FF0000"/>
                </a:solidFill>
              </a:rPr>
              <a:t>45’ X .4 gals./lin. ft. = 18 gals.</a:t>
            </a:r>
          </a:p>
          <a:p>
            <a:endParaRPr lang="en-US" sz="1400" b="1" dirty="0" smtClean="0">
              <a:solidFill>
                <a:srgbClr val="FF0000"/>
              </a:solidFill>
            </a:endParaRPr>
          </a:p>
          <a:p>
            <a:r>
              <a:rPr lang="en-US" b="1" dirty="0" smtClean="0">
                <a:solidFill>
                  <a:srgbClr val="FF0000"/>
                </a:solidFill>
              </a:rPr>
              <a:t>  You </a:t>
            </a:r>
            <a:r>
              <a:rPr lang="en-US" b="1" u="sng" dirty="0" smtClean="0">
                <a:solidFill>
                  <a:srgbClr val="FF0000"/>
                </a:solidFill>
              </a:rPr>
              <a:t>never</a:t>
            </a:r>
            <a:r>
              <a:rPr lang="en-US" b="1" dirty="0" smtClean="0">
                <a:solidFill>
                  <a:srgbClr val="FF0000"/>
                </a:solidFill>
              </a:rPr>
              <a:t> consider the foot of depth from grade </a:t>
            </a:r>
          </a:p>
          <a:p>
            <a:r>
              <a:rPr lang="en-US" b="1" dirty="0">
                <a:solidFill>
                  <a:srgbClr val="FF0000"/>
                </a:solidFill>
              </a:rPr>
              <a:t> </a:t>
            </a:r>
            <a:r>
              <a:rPr lang="en-US" b="1" dirty="0" smtClean="0">
                <a:solidFill>
                  <a:srgbClr val="FF0000"/>
                </a:solidFill>
              </a:rPr>
              <a:t>               to the footer for void treatment.</a:t>
            </a:r>
            <a:r>
              <a:rPr lang="en-US" b="1" dirty="0" smtClean="0"/>
              <a:t>  </a:t>
            </a:r>
            <a:endParaRPr lang="en-US" b="1" dirty="0"/>
          </a:p>
        </p:txBody>
      </p:sp>
    </p:spTree>
    <p:extLst>
      <p:ext uri="{BB962C8B-B14F-4D97-AF65-F5344CB8AC3E}">
        <p14:creationId xmlns:p14="http://schemas.microsoft.com/office/powerpoint/2010/main" val="20575783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5972"/>
            <a:ext cx="8229600" cy="4525963"/>
          </a:xfrm>
        </p:spPr>
        <p:txBody>
          <a:bodyPr/>
          <a:lstStyle/>
          <a:p>
            <a:pPr marL="0" indent="0">
              <a:buNone/>
            </a:pPr>
            <a:r>
              <a:rPr lang="en-US" b="1" dirty="0" smtClean="0"/>
              <a:t>65.  How many gallons of a diluted </a:t>
            </a:r>
            <a:r>
              <a:rPr lang="en-US" b="1" dirty="0" err="1" smtClean="0"/>
              <a:t>termiticide</a:t>
            </a:r>
            <a:r>
              <a:rPr lang="en-US" b="1" dirty="0" smtClean="0"/>
              <a:t> </a:t>
            </a:r>
          </a:p>
          <a:p>
            <a:pPr marL="0" indent="0">
              <a:buNone/>
            </a:pPr>
            <a:r>
              <a:rPr lang="en-US" b="1" dirty="0"/>
              <a:t> </a:t>
            </a:r>
            <a:r>
              <a:rPr lang="en-US" b="1" dirty="0" smtClean="0"/>
              <a:t>       would be needed to treat the voids of a 45 </a:t>
            </a:r>
          </a:p>
          <a:p>
            <a:pPr marL="0" indent="0">
              <a:buNone/>
            </a:pPr>
            <a:r>
              <a:rPr lang="en-US" b="1" dirty="0"/>
              <a:t> </a:t>
            </a:r>
            <a:r>
              <a:rPr lang="en-US" b="1" dirty="0" smtClean="0"/>
              <a:t>       foot long section of double-brick wall for a </a:t>
            </a:r>
          </a:p>
          <a:p>
            <a:pPr marL="0" indent="0">
              <a:buNone/>
            </a:pPr>
            <a:r>
              <a:rPr lang="en-US" b="1" dirty="0"/>
              <a:t> </a:t>
            </a:r>
            <a:r>
              <a:rPr lang="en-US" b="1" dirty="0" smtClean="0"/>
              <a:t>       Comprehensive soil treatment on a </a:t>
            </a:r>
          </a:p>
          <a:p>
            <a:pPr marL="0" indent="0">
              <a:buNone/>
            </a:pPr>
            <a:r>
              <a:rPr lang="en-US" b="1" dirty="0"/>
              <a:t> </a:t>
            </a:r>
            <a:r>
              <a:rPr lang="en-US" b="1" dirty="0" smtClean="0"/>
              <a:t>       structure where the depth of the footer </a:t>
            </a:r>
          </a:p>
          <a:p>
            <a:pPr marL="0" indent="0">
              <a:buNone/>
            </a:pPr>
            <a:r>
              <a:rPr lang="en-US" b="1" dirty="0"/>
              <a:t> </a:t>
            </a:r>
            <a:r>
              <a:rPr lang="en-US" b="1" dirty="0" smtClean="0"/>
              <a:t>       was 1 foot from grade?  </a:t>
            </a:r>
            <a:endParaRPr lang="en-US" b="1" dirty="0"/>
          </a:p>
        </p:txBody>
      </p:sp>
      <p:sp>
        <p:nvSpPr>
          <p:cNvPr id="4" name="TextBox 3"/>
          <p:cNvSpPr txBox="1"/>
          <p:nvPr/>
        </p:nvSpPr>
        <p:spPr>
          <a:xfrm>
            <a:off x="1226456" y="4327434"/>
            <a:ext cx="7547430" cy="1846659"/>
          </a:xfrm>
          <a:prstGeom prst="rect">
            <a:avLst/>
          </a:prstGeom>
          <a:noFill/>
        </p:spPr>
        <p:txBody>
          <a:bodyPr wrap="square" rtlCol="0">
            <a:spAutoFit/>
          </a:bodyPr>
          <a:lstStyle/>
          <a:p>
            <a:pPr marL="342900" indent="-342900">
              <a:buAutoNum type="alphaUcPeriod"/>
            </a:pPr>
            <a:r>
              <a:rPr lang="en-US" dirty="0" smtClean="0"/>
              <a:t>9 gallons</a:t>
            </a:r>
          </a:p>
          <a:p>
            <a:endParaRPr lang="en-US" sz="800" dirty="0" smtClean="0"/>
          </a:p>
          <a:p>
            <a:pPr marL="342900" indent="-342900">
              <a:buAutoNum type="alphaUcPeriod"/>
            </a:pPr>
            <a:r>
              <a:rPr lang="en-US" dirty="0" smtClean="0"/>
              <a:t>18 gallons</a:t>
            </a:r>
          </a:p>
          <a:p>
            <a:endParaRPr lang="en-US" sz="800" dirty="0" smtClean="0"/>
          </a:p>
          <a:p>
            <a:pPr marL="342900" indent="-342900">
              <a:buAutoNum type="alphaUcPeriod"/>
            </a:pPr>
            <a:r>
              <a:rPr lang="en-US" dirty="0" smtClean="0"/>
              <a:t>24 gallons</a:t>
            </a:r>
          </a:p>
          <a:p>
            <a:endParaRPr lang="en-US" sz="800" dirty="0" smtClean="0"/>
          </a:p>
          <a:p>
            <a:r>
              <a:rPr lang="en-US" dirty="0" smtClean="0"/>
              <a:t>D.   36 gallons </a:t>
            </a:r>
          </a:p>
          <a:p>
            <a:pPr marL="342900" indent="-342900">
              <a:buAutoNum type="alphaUcPeriod"/>
            </a:pPr>
            <a:endParaRPr lang="en-US" dirty="0" smtClean="0"/>
          </a:p>
        </p:txBody>
      </p:sp>
    </p:spTree>
    <p:extLst>
      <p:ext uri="{BB962C8B-B14F-4D97-AF65-F5344CB8AC3E}">
        <p14:creationId xmlns:p14="http://schemas.microsoft.com/office/powerpoint/2010/main" val="122778226"/>
      </p:ext>
    </p:extLst>
  </p:cSld>
  <p:clrMapOvr>
    <a:masterClrMapping/>
  </p:clrMapOvr>
  <p:timing>
    <p:tnLst>
      <p:par>
        <p:cTn xmlns:p14="http://schemas.microsoft.com/office/powerpoint/2010/mai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5972"/>
            <a:ext cx="8229600" cy="4525963"/>
          </a:xfrm>
        </p:spPr>
        <p:txBody>
          <a:bodyPr/>
          <a:lstStyle/>
          <a:p>
            <a:pPr marL="0" indent="0">
              <a:buNone/>
            </a:pPr>
            <a:r>
              <a:rPr lang="en-US" b="1" dirty="0" smtClean="0"/>
              <a:t>65.  How many gallons of a diluted </a:t>
            </a:r>
            <a:r>
              <a:rPr lang="en-US" b="1" dirty="0" err="1" smtClean="0"/>
              <a:t>termiticide</a:t>
            </a:r>
            <a:r>
              <a:rPr lang="en-US" b="1" dirty="0" smtClean="0"/>
              <a:t> </a:t>
            </a:r>
          </a:p>
          <a:p>
            <a:pPr marL="0" indent="0">
              <a:buNone/>
            </a:pPr>
            <a:r>
              <a:rPr lang="en-US" b="1" dirty="0"/>
              <a:t> </a:t>
            </a:r>
            <a:r>
              <a:rPr lang="en-US" b="1" dirty="0" smtClean="0"/>
              <a:t>       would be needed </a:t>
            </a:r>
            <a:r>
              <a:rPr lang="en-US" b="1" dirty="0" smtClean="0">
                <a:solidFill>
                  <a:srgbClr val="FF0000"/>
                </a:solidFill>
              </a:rPr>
              <a:t>to treat the voids </a:t>
            </a:r>
            <a:r>
              <a:rPr lang="en-US" b="1" dirty="0" smtClean="0"/>
              <a:t>of a 45 </a:t>
            </a:r>
          </a:p>
          <a:p>
            <a:pPr marL="0" indent="0">
              <a:buNone/>
            </a:pPr>
            <a:r>
              <a:rPr lang="en-US" b="1" dirty="0"/>
              <a:t> </a:t>
            </a:r>
            <a:r>
              <a:rPr lang="en-US" b="1" dirty="0" smtClean="0"/>
              <a:t>       foot long section of double-brick wall for a </a:t>
            </a:r>
          </a:p>
          <a:p>
            <a:pPr marL="0" indent="0">
              <a:buNone/>
            </a:pPr>
            <a:r>
              <a:rPr lang="en-US" b="1" dirty="0"/>
              <a:t> </a:t>
            </a:r>
            <a:r>
              <a:rPr lang="en-US" b="1" dirty="0" smtClean="0"/>
              <a:t>       Comprehensive soil treatment on a </a:t>
            </a:r>
          </a:p>
          <a:p>
            <a:pPr marL="0" indent="0">
              <a:buNone/>
            </a:pPr>
            <a:r>
              <a:rPr lang="en-US" b="1" dirty="0"/>
              <a:t> </a:t>
            </a:r>
            <a:r>
              <a:rPr lang="en-US" b="1" dirty="0" smtClean="0"/>
              <a:t>       structure where the depth of the footer </a:t>
            </a:r>
          </a:p>
          <a:p>
            <a:pPr marL="0" indent="0">
              <a:buNone/>
            </a:pPr>
            <a:r>
              <a:rPr lang="en-US" b="1" dirty="0"/>
              <a:t> </a:t>
            </a:r>
            <a:r>
              <a:rPr lang="en-US" b="1" dirty="0" smtClean="0"/>
              <a:t>       was 1 foot from grade?  </a:t>
            </a:r>
            <a:endParaRPr lang="en-US" b="1" dirty="0"/>
          </a:p>
        </p:txBody>
      </p:sp>
      <p:sp>
        <p:nvSpPr>
          <p:cNvPr id="4" name="TextBox 3"/>
          <p:cNvSpPr txBox="1"/>
          <p:nvPr/>
        </p:nvSpPr>
        <p:spPr>
          <a:xfrm>
            <a:off x="1226456" y="4327434"/>
            <a:ext cx="7547430" cy="1846659"/>
          </a:xfrm>
          <a:prstGeom prst="rect">
            <a:avLst/>
          </a:prstGeom>
          <a:noFill/>
        </p:spPr>
        <p:txBody>
          <a:bodyPr wrap="square" rtlCol="0">
            <a:spAutoFit/>
          </a:bodyPr>
          <a:lstStyle/>
          <a:p>
            <a:pPr marL="342900" indent="-342900">
              <a:buAutoNum type="alphaUcPeriod"/>
            </a:pPr>
            <a:r>
              <a:rPr lang="en-US" b="1" dirty="0" smtClean="0">
                <a:solidFill>
                  <a:srgbClr val="FF0000"/>
                </a:solidFill>
              </a:rPr>
              <a:t> 9 gallons</a:t>
            </a:r>
          </a:p>
          <a:p>
            <a:endParaRPr lang="en-US" sz="800" b="1" dirty="0" smtClean="0">
              <a:solidFill>
                <a:srgbClr val="FF0000"/>
              </a:solidFill>
            </a:endParaRPr>
          </a:p>
          <a:p>
            <a:pPr marL="342900" indent="-342900">
              <a:buAutoNum type="alphaUcPeriod"/>
            </a:pPr>
            <a:r>
              <a:rPr lang="en-US" dirty="0" smtClean="0"/>
              <a:t>18 gallons</a:t>
            </a:r>
          </a:p>
          <a:p>
            <a:endParaRPr lang="en-US" sz="800" dirty="0" smtClean="0"/>
          </a:p>
          <a:p>
            <a:pPr marL="342900" indent="-342900">
              <a:buAutoNum type="alphaUcPeriod"/>
            </a:pPr>
            <a:r>
              <a:rPr lang="en-US" dirty="0" smtClean="0"/>
              <a:t>24 gallons</a:t>
            </a:r>
          </a:p>
          <a:p>
            <a:endParaRPr lang="en-US" sz="800" dirty="0" smtClean="0"/>
          </a:p>
          <a:p>
            <a:r>
              <a:rPr lang="en-US" dirty="0" smtClean="0"/>
              <a:t>D.   36 gallons </a:t>
            </a:r>
          </a:p>
          <a:p>
            <a:pPr marL="342900" indent="-342900">
              <a:buAutoNum type="alphaUcPeriod"/>
            </a:pPr>
            <a:endParaRPr lang="en-US" dirty="0" smtClean="0"/>
          </a:p>
        </p:txBody>
      </p:sp>
      <p:sp>
        <p:nvSpPr>
          <p:cNvPr id="5" name="TextBox 4"/>
          <p:cNvSpPr txBox="1"/>
          <p:nvPr/>
        </p:nvSpPr>
        <p:spPr>
          <a:xfrm>
            <a:off x="3223980" y="4327434"/>
            <a:ext cx="5295900" cy="2308324"/>
          </a:xfrm>
          <a:prstGeom prst="rect">
            <a:avLst/>
          </a:prstGeom>
          <a:noFill/>
        </p:spPr>
        <p:txBody>
          <a:bodyPr wrap="square" rtlCol="0">
            <a:spAutoFit/>
          </a:bodyPr>
          <a:lstStyle/>
          <a:p>
            <a:r>
              <a:rPr lang="en-US" b="1" dirty="0"/>
              <a:t>There </a:t>
            </a:r>
            <a:r>
              <a:rPr lang="en-US" b="1" dirty="0" smtClean="0"/>
              <a:t>is </a:t>
            </a:r>
            <a:r>
              <a:rPr lang="en-US" b="1" dirty="0" smtClean="0">
                <a:solidFill>
                  <a:srgbClr val="FF0000"/>
                </a:solidFill>
              </a:rPr>
              <a:t>one</a:t>
            </a:r>
            <a:r>
              <a:rPr lang="en-US" b="1" dirty="0" smtClean="0"/>
              <a:t> void </a:t>
            </a:r>
            <a:r>
              <a:rPr lang="en-US" b="1" dirty="0"/>
              <a:t>in a </a:t>
            </a:r>
            <a:r>
              <a:rPr lang="en-US" b="1" dirty="0" smtClean="0"/>
              <a:t>double</a:t>
            </a:r>
            <a:r>
              <a:rPr lang="en-US" b="1" dirty="0"/>
              <a:t>-brick wall.</a:t>
            </a:r>
          </a:p>
          <a:p>
            <a:r>
              <a:rPr lang="en-US" b="1" dirty="0" smtClean="0"/>
              <a:t>       </a:t>
            </a:r>
            <a:r>
              <a:rPr lang="en-US" b="1" dirty="0" smtClean="0">
                <a:solidFill>
                  <a:srgbClr val="FF0000"/>
                </a:solidFill>
              </a:rPr>
              <a:t>The </a:t>
            </a:r>
            <a:r>
              <a:rPr lang="en-US" b="1" dirty="0">
                <a:solidFill>
                  <a:srgbClr val="FF0000"/>
                </a:solidFill>
              </a:rPr>
              <a:t>application rate for each void is .2 gals./lin. ft</a:t>
            </a:r>
            <a:r>
              <a:rPr lang="en-US" b="1" dirty="0" smtClean="0">
                <a:solidFill>
                  <a:srgbClr val="FF0000"/>
                </a:solidFill>
              </a:rPr>
              <a:t>.</a:t>
            </a:r>
          </a:p>
          <a:p>
            <a:r>
              <a:rPr lang="en-US" b="1" dirty="0" smtClean="0">
                <a:solidFill>
                  <a:srgbClr val="FF0000"/>
                </a:solidFill>
              </a:rPr>
              <a:t> </a:t>
            </a:r>
            <a:endParaRPr lang="en-US" b="1" dirty="0">
              <a:solidFill>
                <a:srgbClr val="FF0000"/>
              </a:solidFill>
            </a:endParaRPr>
          </a:p>
          <a:p>
            <a:r>
              <a:rPr lang="en-US" b="1" dirty="0"/>
              <a:t>The foundation wall is 45 ft. </a:t>
            </a:r>
            <a:r>
              <a:rPr lang="en-US" b="1" dirty="0" smtClean="0"/>
              <a:t>long.  To treat the void:</a:t>
            </a:r>
            <a:endParaRPr lang="en-US" b="1" dirty="0"/>
          </a:p>
          <a:p>
            <a:r>
              <a:rPr lang="en-US" b="1" dirty="0" smtClean="0">
                <a:solidFill>
                  <a:srgbClr val="FF0000"/>
                </a:solidFill>
              </a:rPr>
              <a:t>        45</a:t>
            </a:r>
            <a:r>
              <a:rPr lang="en-US" b="1" dirty="0">
                <a:solidFill>
                  <a:srgbClr val="FF0000"/>
                </a:solidFill>
              </a:rPr>
              <a:t>’ X </a:t>
            </a:r>
            <a:r>
              <a:rPr lang="en-US" b="1" dirty="0" smtClean="0">
                <a:solidFill>
                  <a:srgbClr val="FF0000"/>
                </a:solidFill>
              </a:rPr>
              <a:t>.2 </a:t>
            </a:r>
            <a:r>
              <a:rPr lang="en-US" b="1" dirty="0">
                <a:solidFill>
                  <a:srgbClr val="FF0000"/>
                </a:solidFill>
              </a:rPr>
              <a:t>gals./lin. ft. = 9</a:t>
            </a:r>
            <a:r>
              <a:rPr lang="en-US" b="1" dirty="0" smtClean="0">
                <a:solidFill>
                  <a:srgbClr val="FF0000"/>
                </a:solidFill>
              </a:rPr>
              <a:t> </a:t>
            </a:r>
            <a:r>
              <a:rPr lang="en-US" b="1" dirty="0">
                <a:solidFill>
                  <a:srgbClr val="FF0000"/>
                </a:solidFill>
              </a:rPr>
              <a:t>gals.</a:t>
            </a:r>
          </a:p>
          <a:p>
            <a:r>
              <a:rPr lang="en-US" b="1" dirty="0">
                <a:solidFill>
                  <a:srgbClr val="FF0000"/>
                </a:solidFill>
              </a:rPr>
              <a:t>         </a:t>
            </a:r>
            <a:endParaRPr lang="en-US" b="1" dirty="0" smtClean="0">
              <a:solidFill>
                <a:srgbClr val="FF0000"/>
              </a:solidFill>
            </a:endParaRPr>
          </a:p>
          <a:p>
            <a:r>
              <a:rPr lang="en-US" b="1" dirty="0">
                <a:solidFill>
                  <a:srgbClr val="FF0000"/>
                </a:solidFill>
              </a:rPr>
              <a:t> </a:t>
            </a:r>
            <a:r>
              <a:rPr lang="en-US" b="1" dirty="0" smtClean="0">
                <a:solidFill>
                  <a:srgbClr val="FF0000"/>
                </a:solidFill>
              </a:rPr>
              <a:t>      You </a:t>
            </a:r>
            <a:r>
              <a:rPr lang="en-US" b="1" u="sng" dirty="0">
                <a:solidFill>
                  <a:srgbClr val="FF0000"/>
                </a:solidFill>
              </a:rPr>
              <a:t>never</a:t>
            </a:r>
            <a:r>
              <a:rPr lang="en-US" b="1" dirty="0">
                <a:solidFill>
                  <a:srgbClr val="FF0000"/>
                </a:solidFill>
              </a:rPr>
              <a:t> consider </a:t>
            </a:r>
            <a:r>
              <a:rPr lang="en-US" b="1" dirty="0" smtClean="0">
                <a:solidFill>
                  <a:srgbClr val="FF0000"/>
                </a:solidFill>
              </a:rPr>
              <a:t>the foot </a:t>
            </a:r>
            <a:r>
              <a:rPr lang="en-US" b="1" dirty="0">
                <a:solidFill>
                  <a:srgbClr val="FF0000"/>
                </a:solidFill>
              </a:rPr>
              <a:t>of depth </a:t>
            </a:r>
            <a:r>
              <a:rPr lang="en-US" b="1" dirty="0" smtClean="0">
                <a:solidFill>
                  <a:srgbClr val="FF0000"/>
                </a:solidFill>
              </a:rPr>
              <a:t>from  </a:t>
            </a:r>
          </a:p>
          <a:p>
            <a:r>
              <a:rPr lang="en-US" b="1" dirty="0" smtClean="0">
                <a:solidFill>
                  <a:srgbClr val="FF0000"/>
                </a:solidFill>
              </a:rPr>
              <a:t>          grade to the footer for void treatment.</a:t>
            </a:r>
            <a:r>
              <a:rPr lang="en-US" b="1" dirty="0" smtClean="0"/>
              <a:t>  </a:t>
            </a:r>
            <a:endParaRPr lang="en-US" b="1" dirty="0"/>
          </a:p>
        </p:txBody>
      </p:sp>
    </p:spTree>
    <p:extLst>
      <p:ext uri="{BB962C8B-B14F-4D97-AF65-F5344CB8AC3E}">
        <p14:creationId xmlns:p14="http://schemas.microsoft.com/office/powerpoint/2010/main" val="16709654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13923"/>
            <a:ext cx="8229600" cy="4525963"/>
          </a:xfrm>
        </p:spPr>
        <p:txBody>
          <a:bodyPr/>
          <a:lstStyle/>
          <a:p>
            <a:pPr marL="0" indent="0">
              <a:buNone/>
            </a:pPr>
            <a:r>
              <a:rPr lang="en-US" b="1" dirty="0" smtClean="0"/>
              <a:t>66.  How many gallons of a diluted </a:t>
            </a:r>
            <a:r>
              <a:rPr lang="en-US" b="1" dirty="0" err="1" smtClean="0"/>
              <a:t>termiticide</a:t>
            </a:r>
            <a:r>
              <a:rPr lang="en-US" b="1" dirty="0" smtClean="0"/>
              <a:t> </a:t>
            </a:r>
          </a:p>
          <a:p>
            <a:pPr marL="0" indent="0">
              <a:buNone/>
            </a:pPr>
            <a:r>
              <a:rPr lang="en-US" b="1" dirty="0"/>
              <a:t> </a:t>
            </a:r>
            <a:r>
              <a:rPr lang="en-US" b="1" dirty="0" smtClean="0"/>
              <a:t>       would be needed to treat the voids of a 70 </a:t>
            </a:r>
          </a:p>
          <a:p>
            <a:pPr marL="0" indent="0">
              <a:buNone/>
            </a:pPr>
            <a:r>
              <a:rPr lang="en-US" b="1" dirty="0"/>
              <a:t> </a:t>
            </a:r>
            <a:r>
              <a:rPr lang="en-US" b="1" dirty="0" smtClean="0"/>
              <a:t>       foot long section of brick veneer, hollow </a:t>
            </a:r>
          </a:p>
          <a:p>
            <a:pPr marL="0" indent="0">
              <a:buNone/>
            </a:pPr>
            <a:r>
              <a:rPr lang="en-US" b="1" dirty="0"/>
              <a:t> </a:t>
            </a:r>
            <a:r>
              <a:rPr lang="en-US" b="1" dirty="0" smtClean="0"/>
              <a:t>       block wall for a Comprehensive soil </a:t>
            </a:r>
          </a:p>
          <a:p>
            <a:pPr marL="0" indent="0">
              <a:buNone/>
            </a:pPr>
            <a:r>
              <a:rPr lang="en-US" b="1" dirty="0"/>
              <a:t> </a:t>
            </a:r>
            <a:r>
              <a:rPr lang="en-US" b="1" dirty="0" smtClean="0"/>
              <a:t>       treatment on a structure where the depth </a:t>
            </a:r>
          </a:p>
          <a:p>
            <a:pPr marL="0" indent="0">
              <a:buNone/>
            </a:pPr>
            <a:r>
              <a:rPr lang="en-US" b="1" dirty="0"/>
              <a:t> </a:t>
            </a:r>
            <a:r>
              <a:rPr lang="en-US" b="1" dirty="0" smtClean="0"/>
              <a:t>       of the footer was 1 foot from grade?  </a:t>
            </a:r>
            <a:endParaRPr lang="en-US" b="1" dirty="0"/>
          </a:p>
        </p:txBody>
      </p:sp>
      <p:sp>
        <p:nvSpPr>
          <p:cNvPr id="4" name="TextBox 3"/>
          <p:cNvSpPr txBox="1"/>
          <p:nvPr/>
        </p:nvSpPr>
        <p:spPr>
          <a:xfrm>
            <a:off x="1240970" y="4146041"/>
            <a:ext cx="7547430" cy="1846659"/>
          </a:xfrm>
          <a:prstGeom prst="rect">
            <a:avLst/>
          </a:prstGeom>
          <a:noFill/>
        </p:spPr>
        <p:txBody>
          <a:bodyPr wrap="square" rtlCol="0">
            <a:spAutoFit/>
          </a:bodyPr>
          <a:lstStyle/>
          <a:p>
            <a:pPr marL="342900" indent="-342900">
              <a:buAutoNum type="alphaUcPeriod"/>
            </a:pPr>
            <a:r>
              <a:rPr lang="en-US" dirty="0" smtClean="0"/>
              <a:t>14 gallons</a:t>
            </a:r>
          </a:p>
          <a:p>
            <a:endParaRPr lang="en-US" sz="800" dirty="0" smtClean="0"/>
          </a:p>
          <a:p>
            <a:pPr marL="342900" indent="-342900">
              <a:buAutoNum type="alphaUcPeriod"/>
            </a:pPr>
            <a:r>
              <a:rPr lang="en-US" dirty="0" smtClean="0"/>
              <a:t>22 gallons</a:t>
            </a:r>
          </a:p>
          <a:p>
            <a:endParaRPr lang="en-US" sz="800" dirty="0" smtClean="0"/>
          </a:p>
          <a:p>
            <a:pPr marL="342900" indent="-342900">
              <a:buAutoNum type="alphaUcPeriod"/>
            </a:pPr>
            <a:r>
              <a:rPr lang="en-US" dirty="0" smtClean="0"/>
              <a:t>28 gallons</a:t>
            </a:r>
          </a:p>
          <a:p>
            <a:endParaRPr lang="en-US" sz="800" dirty="0"/>
          </a:p>
          <a:p>
            <a:r>
              <a:rPr lang="en-US" dirty="0"/>
              <a:t>D</a:t>
            </a:r>
            <a:r>
              <a:rPr lang="en-US" dirty="0" smtClean="0"/>
              <a:t>.   36 gallons </a:t>
            </a:r>
          </a:p>
          <a:p>
            <a:pPr marL="342900" indent="-342900">
              <a:buAutoNum type="alphaUcPeriod"/>
            </a:pPr>
            <a:endParaRPr lang="en-US" dirty="0" smtClean="0"/>
          </a:p>
        </p:txBody>
      </p:sp>
    </p:spTree>
    <p:extLst>
      <p:ext uri="{BB962C8B-B14F-4D97-AF65-F5344CB8AC3E}">
        <p14:creationId xmlns:p14="http://schemas.microsoft.com/office/powerpoint/2010/main" val="1562247488"/>
      </p:ext>
    </p:extLst>
  </p:cSld>
  <p:clrMapOvr>
    <a:masterClrMapping/>
  </p:clrMapOvr>
  <p:timing>
    <p:tnLst>
      <p:par>
        <p:cTn xmlns:p14="http://schemas.microsoft.com/office/powerpoint/2010/mai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9143"/>
            <a:ext cx="8229600" cy="4525963"/>
          </a:xfrm>
        </p:spPr>
        <p:txBody>
          <a:bodyPr/>
          <a:lstStyle/>
          <a:p>
            <a:pPr marL="0" indent="0">
              <a:buNone/>
            </a:pPr>
            <a:r>
              <a:rPr lang="en-US" b="1" dirty="0" smtClean="0"/>
              <a:t>66.  How many gallons of a diluted </a:t>
            </a:r>
            <a:r>
              <a:rPr lang="en-US" b="1" dirty="0" err="1" smtClean="0"/>
              <a:t>termiticide</a:t>
            </a:r>
            <a:r>
              <a:rPr lang="en-US" b="1" dirty="0" smtClean="0"/>
              <a:t> </a:t>
            </a:r>
          </a:p>
          <a:p>
            <a:pPr marL="0" indent="0">
              <a:buNone/>
            </a:pPr>
            <a:r>
              <a:rPr lang="en-US" b="1" dirty="0"/>
              <a:t> </a:t>
            </a:r>
            <a:r>
              <a:rPr lang="en-US" b="1" dirty="0" smtClean="0"/>
              <a:t>       would be needed </a:t>
            </a:r>
            <a:r>
              <a:rPr lang="en-US" b="1" dirty="0" smtClean="0">
                <a:solidFill>
                  <a:srgbClr val="FF0000"/>
                </a:solidFill>
              </a:rPr>
              <a:t>to treat the voids </a:t>
            </a:r>
            <a:r>
              <a:rPr lang="en-US" b="1" dirty="0" smtClean="0"/>
              <a:t>of a 70 </a:t>
            </a:r>
          </a:p>
          <a:p>
            <a:pPr marL="0" indent="0">
              <a:buNone/>
            </a:pPr>
            <a:r>
              <a:rPr lang="en-US" b="1" dirty="0"/>
              <a:t> </a:t>
            </a:r>
            <a:r>
              <a:rPr lang="en-US" b="1" dirty="0" smtClean="0"/>
              <a:t>       foot long section of brick veneer, hollow </a:t>
            </a:r>
          </a:p>
          <a:p>
            <a:pPr marL="0" indent="0">
              <a:buNone/>
            </a:pPr>
            <a:r>
              <a:rPr lang="en-US" b="1" dirty="0"/>
              <a:t> </a:t>
            </a:r>
            <a:r>
              <a:rPr lang="en-US" b="1" dirty="0" smtClean="0"/>
              <a:t>       block wall for a Comprehensive soil </a:t>
            </a:r>
          </a:p>
          <a:p>
            <a:pPr marL="0" indent="0">
              <a:buNone/>
            </a:pPr>
            <a:r>
              <a:rPr lang="en-US" b="1" dirty="0"/>
              <a:t> </a:t>
            </a:r>
            <a:r>
              <a:rPr lang="en-US" b="1" dirty="0" smtClean="0"/>
              <a:t>       treatment on a structure where the depth </a:t>
            </a:r>
          </a:p>
          <a:p>
            <a:pPr marL="0" indent="0">
              <a:buNone/>
            </a:pPr>
            <a:r>
              <a:rPr lang="en-US" b="1" dirty="0"/>
              <a:t> </a:t>
            </a:r>
            <a:r>
              <a:rPr lang="en-US" b="1" dirty="0" smtClean="0"/>
              <a:t>       of the footer was 1 foot from grade?  </a:t>
            </a:r>
            <a:endParaRPr lang="en-US" b="1" dirty="0"/>
          </a:p>
        </p:txBody>
      </p:sp>
      <p:sp>
        <p:nvSpPr>
          <p:cNvPr id="4" name="TextBox 3"/>
          <p:cNvSpPr txBox="1"/>
          <p:nvPr/>
        </p:nvSpPr>
        <p:spPr>
          <a:xfrm>
            <a:off x="1240970" y="4108870"/>
            <a:ext cx="7547430" cy="1846659"/>
          </a:xfrm>
          <a:prstGeom prst="rect">
            <a:avLst/>
          </a:prstGeom>
          <a:noFill/>
        </p:spPr>
        <p:txBody>
          <a:bodyPr wrap="square" rtlCol="0">
            <a:spAutoFit/>
          </a:bodyPr>
          <a:lstStyle/>
          <a:p>
            <a:pPr marL="342900" indent="-342900">
              <a:buAutoNum type="alphaUcPeriod"/>
            </a:pPr>
            <a:r>
              <a:rPr lang="en-US" dirty="0" smtClean="0"/>
              <a:t>14 gallons</a:t>
            </a:r>
          </a:p>
          <a:p>
            <a:endParaRPr lang="en-US" sz="800" dirty="0" smtClean="0"/>
          </a:p>
          <a:p>
            <a:pPr marL="342900" indent="-342900">
              <a:buAutoNum type="alphaUcPeriod"/>
            </a:pPr>
            <a:r>
              <a:rPr lang="en-US" dirty="0" smtClean="0"/>
              <a:t>22 gallons</a:t>
            </a:r>
          </a:p>
          <a:p>
            <a:endParaRPr lang="en-US" sz="800" dirty="0" smtClean="0"/>
          </a:p>
          <a:p>
            <a:pPr marL="342900" indent="-342900">
              <a:buAutoNum type="alphaUcPeriod"/>
            </a:pPr>
            <a:r>
              <a:rPr lang="en-US" b="1" dirty="0" smtClean="0">
                <a:solidFill>
                  <a:srgbClr val="FF0000"/>
                </a:solidFill>
              </a:rPr>
              <a:t> 28 gallons</a:t>
            </a:r>
          </a:p>
          <a:p>
            <a:endParaRPr lang="en-US" sz="800" b="1" dirty="0" smtClean="0">
              <a:solidFill>
                <a:srgbClr val="FF0000"/>
              </a:solidFill>
            </a:endParaRPr>
          </a:p>
          <a:p>
            <a:r>
              <a:rPr lang="en-US" dirty="0" smtClean="0"/>
              <a:t>D.   36 gallons </a:t>
            </a:r>
          </a:p>
          <a:p>
            <a:pPr marL="342900" indent="-342900">
              <a:buAutoNum type="alphaUcPeriod"/>
            </a:pPr>
            <a:endParaRPr lang="en-US" dirty="0" smtClean="0"/>
          </a:p>
        </p:txBody>
      </p:sp>
      <p:sp>
        <p:nvSpPr>
          <p:cNvPr id="5" name="TextBox 4"/>
          <p:cNvSpPr txBox="1"/>
          <p:nvPr/>
        </p:nvSpPr>
        <p:spPr>
          <a:xfrm>
            <a:off x="3160605" y="3991639"/>
            <a:ext cx="5573087" cy="2677656"/>
          </a:xfrm>
          <a:prstGeom prst="rect">
            <a:avLst/>
          </a:prstGeom>
          <a:noFill/>
        </p:spPr>
        <p:txBody>
          <a:bodyPr wrap="square" rtlCol="0">
            <a:spAutoFit/>
          </a:bodyPr>
          <a:lstStyle/>
          <a:p>
            <a:r>
              <a:rPr lang="en-US" b="1" dirty="0"/>
              <a:t>There are </a:t>
            </a:r>
            <a:r>
              <a:rPr lang="en-US" b="1" dirty="0">
                <a:solidFill>
                  <a:srgbClr val="FF0000"/>
                </a:solidFill>
              </a:rPr>
              <a:t>2</a:t>
            </a:r>
            <a:r>
              <a:rPr lang="en-US" b="1" dirty="0"/>
              <a:t> voids in a </a:t>
            </a:r>
            <a:r>
              <a:rPr lang="en-US" b="1" dirty="0" smtClean="0"/>
              <a:t>brick-veneer, hollow block </a:t>
            </a:r>
            <a:r>
              <a:rPr lang="en-US" b="1" dirty="0"/>
              <a:t>wall.</a:t>
            </a:r>
          </a:p>
          <a:p>
            <a:r>
              <a:rPr lang="en-US" b="1" dirty="0" smtClean="0"/>
              <a:t>         </a:t>
            </a:r>
            <a:r>
              <a:rPr lang="en-US" b="1" dirty="0" smtClean="0">
                <a:solidFill>
                  <a:srgbClr val="FF0000"/>
                </a:solidFill>
              </a:rPr>
              <a:t>The </a:t>
            </a:r>
            <a:r>
              <a:rPr lang="en-US" b="1" dirty="0">
                <a:solidFill>
                  <a:srgbClr val="FF0000"/>
                </a:solidFill>
              </a:rPr>
              <a:t>application rate for each void is .2 gals./lin. ft</a:t>
            </a:r>
            <a:r>
              <a:rPr lang="en-US" b="1" dirty="0" smtClean="0">
                <a:solidFill>
                  <a:srgbClr val="FF0000"/>
                </a:solidFill>
              </a:rPr>
              <a:t>.</a:t>
            </a:r>
          </a:p>
          <a:p>
            <a:endParaRPr lang="en-US" sz="800" b="1" dirty="0">
              <a:solidFill>
                <a:srgbClr val="FF0000"/>
              </a:solidFill>
            </a:endParaRPr>
          </a:p>
          <a:p>
            <a:r>
              <a:rPr lang="en-US" b="1" dirty="0"/>
              <a:t>The application rate for both voids is </a:t>
            </a:r>
            <a:r>
              <a:rPr lang="en-US" b="1" dirty="0" smtClean="0"/>
              <a:t>2 </a:t>
            </a:r>
            <a:r>
              <a:rPr lang="en-US" b="1" dirty="0"/>
              <a:t>X .2 gals./lin. ft.</a:t>
            </a:r>
          </a:p>
          <a:p>
            <a:r>
              <a:rPr lang="en-US" b="1" dirty="0" smtClean="0"/>
              <a:t>         </a:t>
            </a:r>
            <a:r>
              <a:rPr lang="en-US" b="1" dirty="0" smtClean="0">
                <a:solidFill>
                  <a:srgbClr val="FF0000"/>
                </a:solidFill>
              </a:rPr>
              <a:t>2 </a:t>
            </a:r>
            <a:r>
              <a:rPr lang="en-US" b="1" dirty="0">
                <a:solidFill>
                  <a:srgbClr val="FF0000"/>
                </a:solidFill>
              </a:rPr>
              <a:t>X .2 gals./lin. ft. =</a:t>
            </a:r>
            <a:r>
              <a:rPr lang="en-US" b="1" dirty="0"/>
              <a:t> </a:t>
            </a:r>
            <a:r>
              <a:rPr lang="en-US" b="1" dirty="0">
                <a:solidFill>
                  <a:srgbClr val="FF0000"/>
                </a:solidFill>
              </a:rPr>
              <a:t>.4 gals./lin. ft</a:t>
            </a:r>
            <a:r>
              <a:rPr lang="en-US" b="1" dirty="0" smtClean="0">
                <a:solidFill>
                  <a:srgbClr val="FF0000"/>
                </a:solidFill>
              </a:rPr>
              <a:t>.</a:t>
            </a:r>
          </a:p>
          <a:p>
            <a:endParaRPr lang="en-US" sz="800" b="1" dirty="0">
              <a:solidFill>
                <a:srgbClr val="FF0000"/>
              </a:solidFill>
            </a:endParaRPr>
          </a:p>
          <a:p>
            <a:r>
              <a:rPr lang="en-US" b="1" dirty="0"/>
              <a:t>The foundation wall is </a:t>
            </a:r>
            <a:r>
              <a:rPr lang="en-US" b="1" dirty="0" smtClean="0"/>
              <a:t>70 </a:t>
            </a:r>
            <a:r>
              <a:rPr lang="en-US" b="1" dirty="0"/>
              <a:t>ft. </a:t>
            </a:r>
            <a:r>
              <a:rPr lang="en-US" b="1" dirty="0" smtClean="0"/>
              <a:t>long.  To treat the voids:</a:t>
            </a:r>
            <a:endParaRPr lang="en-US" b="1" dirty="0"/>
          </a:p>
          <a:p>
            <a:r>
              <a:rPr lang="en-US" b="1" dirty="0"/>
              <a:t> </a:t>
            </a:r>
            <a:r>
              <a:rPr lang="en-US" b="1" dirty="0" smtClean="0"/>
              <a:t>         </a:t>
            </a:r>
            <a:r>
              <a:rPr lang="en-US" b="1" dirty="0" smtClean="0">
                <a:solidFill>
                  <a:srgbClr val="FF0000"/>
                </a:solidFill>
              </a:rPr>
              <a:t>70</a:t>
            </a:r>
            <a:r>
              <a:rPr lang="en-US" b="1" dirty="0">
                <a:solidFill>
                  <a:srgbClr val="FF0000"/>
                </a:solidFill>
              </a:rPr>
              <a:t> </a:t>
            </a:r>
            <a:r>
              <a:rPr lang="en-US" b="1" dirty="0" smtClean="0">
                <a:solidFill>
                  <a:srgbClr val="FF0000"/>
                </a:solidFill>
              </a:rPr>
              <a:t>lin. ft. </a:t>
            </a:r>
            <a:r>
              <a:rPr lang="en-US" b="1" dirty="0">
                <a:solidFill>
                  <a:srgbClr val="FF0000"/>
                </a:solidFill>
              </a:rPr>
              <a:t>X .4 gals./lin. ft. = </a:t>
            </a:r>
            <a:r>
              <a:rPr lang="en-US" b="1" dirty="0" smtClean="0">
                <a:solidFill>
                  <a:srgbClr val="FF0000"/>
                </a:solidFill>
              </a:rPr>
              <a:t>28 </a:t>
            </a:r>
            <a:r>
              <a:rPr lang="en-US" b="1" dirty="0">
                <a:solidFill>
                  <a:srgbClr val="FF0000"/>
                </a:solidFill>
              </a:rPr>
              <a:t>gals</a:t>
            </a:r>
            <a:r>
              <a:rPr lang="en-US" b="1" dirty="0" smtClean="0">
                <a:solidFill>
                  <a:srgbClr val="FF0000"/>
                </a:solidFill>
              </a:rPr>
              <a:t>.        </a:t>
            </a:r>
          </a:p>
          <a:p>
            <a:endParaRPr lang="en-US" sz="800" b="1" dirty="0" smtClean="0">
              <a:solidFill>
                <a:srgbClr val="FF0000"/>
              </a:solidFill>
            </a:endParaRPr>
          </a:p>
          <a:p>
            <a:r>
              <a:rPr lang="en-US" b="1" dirty="0" smtClean="0">
                <a:solidFill>
                  <a:srgbClr val="FF0000"/>
                </a:solidFill>
              </a:rPr>
              <a:t>      You </a:t>
            </a:r>
            <a:r>
              <a:rPr lang="en-US" b="1" dirty="0">
                <a:solidFill>
                  <a:srgbClr val="FF0000"/>
                </a:solidFill>
              </a:rPr>
              <a:t>never consider </a:t>
            </a:r>
            <a:r>
              <a:rPr lang="en-US" b="1" dirty="0" smtClean="0">
                <a:solidFill>
                  <a:srgbClr val="FF0000"/>
                </a:solidFill>
              </a:rPr>
              <a:t>the foot </a:t>
            </a:r>
            <a:r>
              <a:rPr lang="en-US" b="1" dirty="0">
                <a:solidFill>
                  <a:srgbClr val="FF0000"/>
                </a:solidFill>
              </a:rPr>
              <a:t>of depth </a:t>
            </a:r>
            <a:r>
              <a:rPr lang="en-US" b="1" dirty="0" smtClean="0">
                <a:solidFill>
                  <a:srgbClr val="FF0000"/>
                </a:solidFill>
              </a:rPr>
              <a:t>from grade        </a:t>
            </a:r>
          </a:p>
          <a:p>
            <a:r>
              <a:rPr lang="en-US" b="1" dirty="0" smtClean="0">
                <a:solidFill>
                  <a:srgbClr val="FF0000"/>
                </a:solidFill>
              </a:rPr>
              <a:t>                    to the footer for void treatment.</a:t>
            </a:r>
            <a:r>
              <a:rPr lang="en-US" b="1" dirty="0" smtClean="0"/>
              <a:t>  </a:t>
            </a:r>
            <a:endParaRPr lang="en-US" b="1" dirty="0"/>
          </a:p>
        </p:txBody>
      </p:sp>
    </p:spTree>
    <p:extLst>
      <p:ext uri="{BB962C8B-B14F-4D97-AF65-F5344CB8AC3E}">
        <p14:creationId xmlns:p14="http://schemas.microsoft.com/office/powerpoint/2010/main" val="22200525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5972"/>
            <a:ext cx="8229600" cy="4525963"/>
          </a:xfrm>
        </p:spPr>
        <p:txBody>
          <a:bodyPr/>
          <a:lstStyle/>
          <a:p>
            <a:pPr marL="0" indent="0">
              <a:buNone/>
            </a:pPr>
            <a:r>
              <a:rPr lang="en-US" b="1" dirty="0" smtClean="0"/>
              <a:t>67.  How many gallons of a diluted </a:t>
            </a:r>
            <a:r>
              <a:rPr lang="en-US" b="1" dirty="0" err="1" smtClean="0"/>
              <a:t>termiticide</a:t>
            </a:r>
            <a:r>
              <a:rPr lang="en-US" b="1" dirty="0" smtClean="0"/>
              <a:t> </a:t>
            </a:r>
          </a:p>
          <a:p>
            <a:pPr marL="0" indent="0">
              <a:buNone/>
            </a:pPr>
            <a:r>
              <a:rPr lang="en-US" b="1" dirty="0"/>
              <a:t> </a:t>
            </a:r>
            <a:r>
              <a:rPr lang="en-US" b="1" dirty="0" smtClean="0"/>
              <a:t>       would be needed to treat the soil adjacent </a:t>
            </a:r>
          </a:p>
          <a:p>
            <a:pPr marL="0" indent="0">
              <a:buNone/>
            </a:pPr>
            <a:r>
              <a:rPr lang="en-US" b="1" dirty="0"/>
              <a:t> </a:t>
            </a:r>
            <a:r>
              <a:rPr lang="en-US" b="1" dirty="0" smtClean="0"/>
              <a:t>       to the outside of an 85 foot long section of </a:t>
            </a:r>
          </a:p>
          <a:p>
            <a:pPr marL="0" indent="0">
              <a:buNone/>
            </a:pPr>
            <a:r>
              <a:rPr lang="en-US" b="1" dirty="0"/>
              <a:t> </a:t>
            </a:r>
            <a:r>
              <a:rPr lang="en-US" b="1" dirty="0" smtClean="0"/>
              <a:t>       hollow block wall for a Comprehensive soil </a:t>
            </a:r>
          </a:p>
          <a:p>
            <a:pPr marL="0" indent="0">
              <a:buNone/>
            </a:pPr>
            <a:r>
              <a:rPr lang="en-US" b="1" dirty="0"/>
              <a:t> </a:t>
            </a:r>
            <a:r>
              <a:rPr lang="en-US" b="1" dirty="0" smtClean="0"/>
              <a:t>       treatment on a structure where the depth </a:t>
            </a:r>
          </a:p>
          <a:p>
            <a:pPr marL="0" indent="0">
              <a:buNone/>
            </a:pPr>
            <a:r>
              <a:rPr lang="en-US" b="1" dirty="0"/>
              <a:t> </a:t>
            </a:r>
            <a:r>
              <a:rPr lang="en-US" b="1" dirty="0" smtClean="0"/>
              <a:t>       of the footer was 2 feet from grade?  </a:t>
            </a:r>
            <a:endParaRPr lang="en-US" b="1" dirty="0"/>
          </a:p>
        </p:txBody>
      </p:sp>
      <p:sp>
        <p:nvSpPr>
          <p:cNvPr id="4" name="TextBox 3"/>
          <p:cNvSpPr txBox="1"/>
          <p:nvPr/>
        </p:nvSpPr>
        <p:spPr>
          <a:xfrm>
            <a:off x="1240970" y="4381456"/>
            <a:ext cx="7547430" cy="1846659"/>
          </a:xfrm>
          <a:prstGeom prst="rect">
            <a:avLst/>
          </a:prstGeom>
          <a:noFill/>
        </p:spPr>
        <p:txBody>
          <a:bodyPr wrap="square" rtlCol="0">
            <a:spAutoFit/>
          </a:bodyPr>
          <a:lstStyle/>
          <a:p>
            <a:pPr marL="342900" indent="-342900">
              <a:buAutoNum type="alphaUcPeriod"/>
            </a:pPr>
            <a:r>
              <a:rPr lang="en-US" dirty="0" smtClean="0"/>
              <a:t>17 gallons</a:t>
            </a:r>
          </a:p>
          <a:p>
            <a:endParaRPr lang="en-US" sz="800" dirty="0" smtClean="0"/>
          </a:p>
          <a:p>
            <a:pPr marL="342900" indent="-342900">
              <a:buAutoNum type="alphaUcPeriod"/>
            </a:pPr>
            <a:r>
              <a:rPr lang="en-US" dirty="0" smtClean="0"/>
              <a:t>34 gallons</a:t>
            </a:r>
          </a:p>
          <a:p>
            <a:endParaRPr lang="en-US" sz="800" dirty="0" smtClean="0"/>
          </a:p>
          <a:p>
            <a:pPr marL="342900" indent="-342900">
              <a:buAutoNum type="alphaUcPeriod"/>
            </a:pPr>
            <a:r>
              <a:rPr lang="en-US" dirty="0"/>
              <a:t>4</a:t>
            </a:r>
            <a:r>
              <a:rPr lang="en-US" dirty="0" smtClean="0"/>
              <a:t>8 gallons</a:t>
            </a:r>
          </a:p>
          <a:p>
            <a:endParaRPr lang="en-US" sz="800" dirty="0" smtClean="0"/>
          </a:p>
          <a:p>
            <a:r>
              <a:rPr lang="en-US" dirty="0" smtClean="0"/>
              <a:t>D.   68 gallons </a:t>
            </a:r>
          </a:p>
          <a:p>
            <a:pPr marL="342900" indent="-342900">
              <a:buAutoNum type="alphaUcPeriod"/>
            </a:pPr>
            <a:endParaRPr lang="en-US" dirty="0" smtClean="0"/>
          </a:p>
        </p:txBody>
      </p:sp>
    </p:spTree>
    <p:extLst>
      <p:ext uri="{BB962C8B-B14F-4D97-AF65-F5344CB8AC3E}">
        <p14:creationId xmlns:p14="http://schemas.microsoft.com/office/powerpoint/2010/main" val="4164506932"/>
      </p:ext>
    </p:extLst>
  </p:cSld>
  <p:clrMapOvr>
    <a:masterClrMapping/>
  </p:clrMapOvr>
  <p:timing>
    <p:tnLst>
      <p:par>
        <p:cTn xmlns:p14="http://schemas.microsoft.com/office/powerpoint/2010/mai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5972"/>
            <a:ext cx="8229600" cy="4525963"/>
          </a:xfrm>
        </p:spPr>
        <p:txBody>
          <a:bodyPr/>
          <a:lstStyle/>
          <a:p>
            <a:pPr marL="0" indent="0">
              <a:buNone/>
            </a:pPr>
            <a:r>
              <a:rPr lang="en-US" b="1" dirty="0" smtClean="0"/>
              <a:t>67.  How many gallons of a diluted </a:t>
            </a:r>
            <a:r>
              <a:rPr lang="en-US" b="1" dirty="0" err="1" smtClean="0"/>
              <a:t>termiticide</a:t>
            </a:r>
            <a:r>
              <a:rPr lang="en-US" b="1" dirty="0" smtClean="0"/>
              <a:t> </a:t>
            </a:r>
          </a:p>
          <a:p>
            <a:pPr marL="0" indent="0">
              <a:buNone/>
            </a:pPr>
            <a:r>
              <a:rPr lang="en-US" b="1" dirty="0"/>
              <a:t> </a:t>
            </a:r>
            <a:r>
              <a:rPr lang="en-US" b="1" dirty="0" smtClean="0"/>
              <a:t>       would be needed </a:t>
            </a:r>
            <a:r>
              <a:rPr lang="en-US" b="1" dirty="0" smtClean="0">
                <a:solidFill>
                  <a:srgbClr val="FF0000"/>
                </a:solidFill>
              </a:rPr>
              <a:t>to treat the soil adjacent </a:t>
            </a:r>
          </a:p>
          <a:p>
            <a:pPr marL="0" indent="0">
              <a:buNone/>
            </a:pPr>
            <a:r>
              <a:rPr lang="en-US" b="1" dirty="0">
                <a:solidFill>
                  <a:srgbClr val="FF0000"/>
                </a:solidFill>
              </a:rPr>
              <a:t> </a:t>
            </a:r>
            <a:r>
              <a:rPr lang="en-US" b="1" dirty="0" smtClean="0">
                <a:solidFill>
                  <a:srgbClr val="FF0000"/>
                </a:solidFill>
              </a:rPr>
              <a:t>       to the outside </a:t>
            </a:r>
            <a:r>
              <a:rPr lang="en-US" b="1" dirty="0" smtClean="0"/>
              <a:t>of an 85 foot long section of </a:t>
            </a:r>
          </a:p>
          <a:p>
            <a:pPr marL="0" indent="0">
              <a:buNone/>
            </a:pPr>
            <a:r>
              <a:rPr lang="en-US" b="1" dirty="0"/>
              <a:t> </a:t>
            </a:r>
            <a:r>
              <a:rPr lang="en-US" b="1" dirty="0" smtClean="0"/>
              <a:t>       hollow block wall for a Comprehensive soil </a:t>
            </a:r>
          </a:p>
          <a:p>
            <a:pPr marL="0" indent="0">
              <a:buNone/>
            </a:pPr>
            <a:r>
              <a:rPr lang="en-US" b="1" dirty="0"/>
              <a:t> </a:t>
            </a:r>
            <a:r>
              <a:rPr lang="en-US" b="1" dirty="0" smtClean="0"/>
              <a:t>       treatment on a structure where the depth </a:t>
            </a:r>
          </a:p>
          <a:p>
            <a:pPr marL="0" indent="0">
              <a:buNone/>
            </a:pPr>
            <a:r>
              <a:rPr lang="en-US" b="1" dirty="0"/>
              <a:t> </a:t>
            </a:r>
            <a:r>
              <a:rPr lang="en-US" b="1" dirty="0" smtClean="0"/>
              <a:t>       of the footer was 2 feet from grade?  </a:t>
            </a:r>
            <a:endParaRPr lang="en-US" b="1" dirty="0"/>
          </a:p>
        </p:txBody>
      </p:sp>
      <p:sp>
        <p:nvSpPr>
          <p:cNvPr id="4" name="TextBox 3"/>
          <p:cNvSpPr txBox="1"/>
          <p:nvPr/>
        </p:nvSpPr>
        <p:spPr>
          <a:xfrm>
            <a:off x="1240970" y="4381456"/>
            <a:ext cx="7547430" cy="1846659"/>
          </a:xfrm>
          <a:prstGeom prst="rect">
            <a:avLst/>
          </a:prstGeom>
          <a:noFill/>
        </p:spPr>
        <p:txBody>
          <a:bodyPr wrap="square" rtlCol="0">
            <a:spAutoFit/>
          </a:bodyPr>
          <a:lstStyle/>
          <a:p>
            <a:pPr marL="342900" indent="-342900">
              <a:buAutoNum type="alphaUcPeriod"/>
            </a:pPr>
            <a:r>
              <a:rPr lang="en-US" dirty="0" smtClean="0"/>
              <a:t>17 gallons</a:t>
            </a:r>
          </a:p>
          <a:p>
            <a:endParaRPr lang="en-US" sz="800" dirty="0" smtClean="0"/>
          </a:p>
          <a:p>
            <a:pPr marL="342900" indent="-342900">
              <a:buAutoNum type="alphaUcPeriod"/>
            </a:pPr>
            <a:r>
              <a:rPr lang="en-US" dirty="0" smtClean="0"/>
              <a:t>34 gallons</a:t>
            </a:r>
          </a:p>
          <a:p>
            <a:endParaRPr lang="en-US" sz="800" dirty="0" smtClean="0"/>
          </a:p>
          <a:p>
            <a:pPr marL="342900" indent="-342900">
              <a:buAutoNum type="alphaUcPeriod"/>
            </a:pPr>
            <a:r>
              <a:rPr lang="en-US" dirty="0"/>
              <a:t>4</a:t>
            </a:r>
            <a:r>
              <a:rPr lang="en-US" dirty="0" smtClean="0"/>
              <a:t>8 gallons</a:t>
            </a:r>
          </a:p>
          <a:p>
            <a:endParaRPr lang="en-US" sz="800" dirty="0" smtClean="0"/>
          </a:p>
          <a:p>
            <a:r>
              <a:rPr lang="en-US" b="1" dirty="0" smtClean="0">
                <a:solidFill>
                  <a:srgbClr val="FF0000"/>
                </a:solidFill>
              </a:rPr>
              <a:t>D.   68 gallons </a:t>
            </a:r>
          </a:p>
          <a:p>
            <a:pPr marL="342900" indent="-342900">
              <a:buAutoNum type="alphaUcPeriod"/>
            </a:pPr>
            <a:endParaRPr lang="en-US" dirty="0" smtClean="0"/>
          </a:p>
        </p:txBody>
      </p:sp>
      <p:sp>
        <p:nvSpPr>
          <p:cNvPr id="5" name="TextBox 4"/>
          <p:cNvSpPr txBox="1"/>
          <p:nvPr/>
        </p:nvSpPr>
        <p:spPr>
          <a:xfrm>
            <a:off x="3220186" y="4249989"/>
            <a:ext cx="5466614" cy="2000548"/>
          </a:xfrm>
          <a:prstGeom prst="rect">
            <a:avLst/>
          </a:prstGeom>
          <a:noFill/>
          <a:ln>
            <a:solidFill>
              <a:srgbClr val="FFFFFF"/>
            </a:solidFill>
          </a:ln>
        </p:spPr>
        <p:txBody>
          <a:bodyPr wrap="square" rtlCol="0">
            <a:spAutoFit/>
          </a:bodyPr>
          <a:lstStyle/>
          <a:p>
            <a:r>
              <a:rPr lang="en-US" b="1" dirty="0" smtClean="0"/>
              <a:t>The rate of application for treating the soil is:</a:t>
            </a:r>
          </a:p>
          <a:p>
            <a:r>
              <a:rPr lang="en-US" b="1" dirty="0"/>
              <a:t> </a:t>
            </a:r>
            <a:r>
              <a:rPr lang="en-US" b="1" dirty="0" smtClean="0"/>
              <a:t>     </a:t>
            </a:r>
            <a:r>
              <a:rPr lang="en-US" b="1" dirty="0" smtClean="0">
                <a:solidFill>
                  <a:srgbClr val="FF0000"/>
                </a:solidFill>
              </a:rPr>
              <a:t>4 gals./10 lin. ft./ft. depth = .4 gals./lin. ft./ft. depth</a:t>
            </a:r>
          </a:p>
          <a:p>
            <a:endParaRPr lang="en-US" sz="800" b="1" dirty="0" smtClean="0"/>
          </a:p>
          <a:p>
            <a:r>
              <a:rPr lang="en-US" b="1" dirty="0" smtClean="0"/>
              <a:t>The footer is 2 feet deep</a:t>
            </a:r>
            <a:endParaRPr lang="en-US" sz="800" b="1" dirty="0" smtClean="0"/>
          </a:p>
          <a:p>
            <a:r>
              <a:rPr lang="en-US" b="1" dirty="0" smtClean="0">
                <a:solidFill>
                  <a:srgbClr val="FF0000"/>
                </a:solidFill>
              </a:rPr>
              <a:t>     .4 gals./lin. ft. X 2 ft. depth = .8 gals./lin. ft.</a:t>
            </a:r>
          </a:p>
          <a:p>
            <a:endParaRPr lang="en-US" sz="800" b="1" dirty="0" smtClean="0">
              <a:solidFill>
                <a:srgbClr val="FF0000"/>
              </a:solidFill>
            </a:endParaRPr>
          </a:p>
          <a:p>
            <a:r>
              <a:rPr lang="en-US" b="1" dirty="0" smtClean="0"/>
              <a:t>To treat the 85’ section of wall:</a:t>
            </a:r>
          </a:p>
          <a:p>
            <a:r>
              <a:rPr lang="en-US" sz="800" b="1" dirty="0"/>
              <a:t> </a:t>
            </a:r>
            <a:r>
              <a:rPr lang="en-US" sz="800" b="1" dirty="0" smtClean="0"/>
              <a:t>          </a:t>
            </a:r>
            <a:r>
              <a:rPr lang="en-US" b="1" dirty="0" smtClean="0">
                <a:solidFill>
                  <a:srgbClr val="FF0000"/>
                </a:solidFill>
              </a:rPr>
              <a:t>.8 gals./lin. ft. X 85 lin. ft. of wall = 68 gallons </a:t>
            </a:r>
            <a:endParaRPr lang="en-US" b="1" dirty="0">
              <a:solidFill>
                <a:srgbClr val="FF0000"/>
              </a:solidFill>
            </a:endParaRPr>
          </a:p>
        </p:txBody>
      </p:sp>
    </p:spTree>
    <p:extLst>
      <p:ext uri="{BB962C8B-B14F-4D97-AF65-F5344CB8AC3E}">
        <p14:creationId xmlns:p14="http://schemas.microsoft.com/office/powerpoint/2010/main" val="6753788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4476"/>
            <a:ext cx="8229600" cy="4525963"/>
          </a:xfrm>
        </p:spPr>
        <p:txBody>
          <a:bodyPr>
            <a:normAutofit/>
          </a:bodyPr>
          <a:lstStyle/>
          <a:p>
            <a:pPr marL="0" indent="0">
              <a:buNone/>
            </a:pPr>
            <a:r>
              <a:rPr lang="en-US" b="1" dirty="0" smtClean="0"/>
              <a:t>68.  How many gallons of a diluted </a:t>
            </a:r>
            <a:r>
              <a:rPr lang="en-US" b="1" dirty="0" err="1" smtClean="0"/>
              <a:t>termiticide</a:t>
            </a:r>
            <a:r>
              <a:rPr lang="en-US" b="1" dirty="0" smtClean="0"/>
              <a:t> </a:t>
            </a:r>
          </a:p>
          <a:p>
            <a:pPr marL="0" indent="0">
              <a:buNone/>
            </a:pPr>
            <a:r>
              <a:rPr lang="en-US" b="1" dirty="0"/>
              <a:t> </a:t>
            </a:r>
            <a:r>
              <a:rPr lang="en-US" b="1" dirty="0" smtClean="0"/>
              <a:t>       would be needed to treat the soil adjacent </a:t>
            </a:r>
          </a:p>
          <a:p>
            <a:pPr marL="0" indent="0">
              <a:buNone/>
            </a:pPr>
            <a:r>
              <a:rPr lang="en-US" b="1" dirty="0"/>
              <a:t> </a:t>
            </a:r>
            <a:r>
              <a:rPr lang="en-US" b="1" dirty="0" smtClean="0"/>
              <a:t>       to both sides of a 65 foot long section of a </a:t>
            </a:r>
          </a:p>
          <a:p>
            <a:pPr marL="0" indent="0">
              <a:buNone/>
            </a:pPr>
            <a:r>
              <a:rPr lang="en-US" b="1" dirty="0"/>
              <a:t> </a:t>
            </a:r>
            <a:r>
              <a:rPr lang="en-US" b="1" dirty="0" smtClean="0"/>
              <a:t>       single brick wall for a Comprehensive soil </a:t>
            </a:r>
          </a:p>
          <a:p>
            <a:pPr marL="0" indent="0">
              <a:buNone/>
            </a:pPr>
            <a:r>
              <a:rPr lang="en-US" b="1" dirty="0"/>
              <a:t> </a:t>
            </a:r>
            <a:r>
              <a:rPr lang="en-US" b="1" dirty="0" smtClean="0"/>
              <a:t>       treatment on a crawl space structure </a:t>
            </a:r>
          </a:p>
          <a:p>
            <a:pPr marL="0" indent="0">
              <a:buNone/>
            </a:pPr>
            <a:r>
              <a:rPr lang="en-US" b="1" dirty="0"/>
              <a:t> </a:t>
            </a:r>
            <a:r>
              <a:rPr lang="en-US" b="1" dirty="0" smtClean="0"/>
              <a:t>       where the depth of the footer was 1 foot </a:t>
            </a:r>
          </a:p>
          <a:p>
            <a:pPr marL="0" indent="0">
              <a:buNone/>
            </a:pPr>
            <a:r>
              <a:rPr lang="en-US" b="1" dirty="0"/>
              <a:t> </a:t>
            </a:r>
            <a:r>
              <a:rPr lang="en-US" b="1" dirty="0" smtClean="0"/>
              <a:t>       deep?  </a:t>
            </a:r>
            <a:endParaRPr lang="en-US" b="1" dirty="0"/>
          </a:p>
        </p:txBody>
      </p:sp>
      <p:sp>
        <p:nvSpPr>
          <p:cNvPr id="4" name="TextBox 3"/>
          <p:cNvSpPr txBox="1"/>
          <p:nvPr/>
        </p:nvSpPr>
        <p:spPr>
          <a:xfrm>
            <a:off x="1240970" y="4677154"/>
            <a:ext cx="7547430" cy="1846659"/>
          </a:xfrm>
          <a:prstGeom prst="rect">
            <a:avLst/>
          </a:prstGeom>
          <a:noFill/>
        </p:spPr>
        <p:txBody>
          <a:bodyPr wrap="square" rtlCol="0">
            <a:spAutoFit/>
          </a:bodyPr>
          <a:lstStyle/>
          <a:p>
            <a:pPr marL="342900" indent="-342900">
              <a:buAutoNum type="alphaUcPeriod"/>
            </a:pPr>
            <a:r>
              <a:rPr lang="en-US" dirty="0" smtClean="0"/>
              <a:t>34 gallons</a:t>
            </a:r>
          </a:p>
          <a:p>
            <a:endParaRPr lang="en-US" sz="800" dirty="0" smtClean="0"/>
          </a:p>
          <a:p>
            <a:pPr marL="342900" indent="-342900">
              <a:buAutoNum type="alphaUcPeriod"/>
            </a:pPr>
            <a:r>
              <a:rPr lang="en-US" dirty="0" smtClean="0"/>
              <a:t>43 gallons</a:t>
            </a:r>
          </a:p>
          <a:p>
            <a:endParaRPr lang="en-US" sz="800" dirty="0" smtClean="0"/>
          </a:p>
          <a:p>
            <a:pPr marL="342900" indent="-342900">
              <a:buAutoNum type="alphaUcPeriod"/>
            </a:pPr>
            <a:r>
              <a:rPr lang="en-US" dirty="0" smtClean="0"/>
              <a:t>52 gallons</a:t>
            </a:r>
          </a:p>
          <a:p>
            <a:endParaRPr lang="en-US" sz="800" dirty="0" smtClean="0"/>
          </a:p>
          <a:p>
            <a:pPr marL="342900" indent="-342900">
              <a:buAutoNum type="alphaUcPeriod"/>
            </a:pPr>
            <a:r>
              <a:rPr lang="en-US" dirty="0" smtClean="0"/>
              <a:t>68 gallons </a:t>
            </a:r>
          </a:p>
          <a:p>
            <a:endParaRPr lang="en-US" dirty="0" smtClean="0"/>
          </a:p>
        </p:txBody>
      </p:sp>
    </p:spTree>
    <p:extLst>
      <p:ext uri="{BB962C8B-B14F-4D97-AF65-F5344CB8AC3E}">
        <p14:creationId xmlns:p14="http://schemas.microsoft.com/office/powerpoint/2010/main" val="3488520064"/>
      </p:ext>
    </p:extLst>
  </p:cSld>
  <p:clrMapOvr>
    <a:masterClrMapping/>
  </p:clrMapOvr>
  <p:timing>
    <p:tnLst>
      <p:par>
        <p:cTn xmlns:p14="http://schemas.microsoft.com/office/powerpoint/2010/mai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4475"/>
            <a:ext cx="8229600" cy="4525963"/>
          </a:xfrm>
        </p:spPr>
        <p:txBody>
          <a:bodyPr>
            <a:normAutofit/>
          </a:bodyPr>
          <a:lstStyle/>
          <a:p>
            <a:pPr marL="0" indent="0">
              <a:buNone/>
            </a:pPr>
            <a:r>
              <a:rPr lang="en-US" b="1" dirty="0" smtClean="0"/>
              <a:t>68.  How many gallons of a diluted </a:t>
            </a:r>
            <a:r>
              <a:rPr lang="en-US" b="1" dirty="0" err="1" smtClean="0"/>
              <a:t>termiticide</a:t>
            </a:r>
            <a:r>
              <a:rPr lang="en-US" b="1" dirty="0" smtClean="0"/>
              <a:t> </a:t>
            </a:r>
          </a:p>
          <a:p>
            <a:pPr marL="0" indent="0">
              <a:buNone/>
            </a:pPr>
            <a:r>
              <a:rPr lang="en-US" b="1" dirty="0"/>
              <a:t> </a:t>
            </a:r>
            <a:r>
              <a:rPr lang="en-US" b="1" dirty="0" smtClean="0"/>
              <a:t>       would be needed </a:t>
            </a:r>
            <a:r>
              <a:rPr lang="en-US" b="1" dirty="0" smtClean="0">
                <a:solidFill>
                  <a:srgbClr val="FF0000"/>
                </a:solidFill>
              </a:rPr>
              <a:t>to treat the soil adjacent </a:t>
            </a:r>
          </a:p>
          <a:p>
            <a:pPr marL="0" indent="0">
              <a:buNone/>
            </a:pPr>
            <a:r>
              <a:rPr lang="en-US" b="1" dirty="0">
                <a:solidFill>
                  <a:srgbClr val="FF0000"/>
                </a:solidFill>
              </a:rPr>
              <a:t> </a:t>
            </a:r>
            <a:r>
              <a:rPr lang="en-US" b="1" dirty="0" smtClean="0">
                <a:solidFill>
                  <a:srgbClr val="FF0000"/>
                </a:solidFill>
              </a:rPr>
              <a:t>       to </a:t>
            </a:r>
            <a:r>
              <a:rPr lang="en-US" b="1" u="sng" dirty="0" smtClean="0">
                <a:solidFill>
                  <a:srgbClr val="FF0000"/>
                </a:solidFill>
              </a:rPr>
              <a:t>both sides</a:t>
            </a:r>
            <a:r>
              <a:rPr lang="en-US" b="1" dirty="0" smtClean="0">
                <a:solidFill>
                  <a:srgbClr val="FF0000"/>
                </a:solidFill>
              </a:rPr>
              <a:t> </a:t>
            </a:r>
            <a:r>
              <a:rPr lang="en-US" b="1" dirty="0" smtClean="0"/>
              <a:t>of a 65 foot long section of a </a:t>
            </a:r>
          </a:p>
          <a:p>
            <a:pPr marL="0" indent="0">
              <a:buNone/>
            </a:pPr>
            <a:r>
              <a:rPr lang="en-US" b="1" dirty="0"/>
              <a:t> </a:t>
            </a:r>
            <a:r>
              <a:rPr lang="en-US" b="1" dirty="0" smtClean="0"/>
              <a:t>       single brick wall for a Comprehensive soil </a:t>
            </a:r>
          </a:p>
          <a:p>
            <a:pPr marL="0" indent="0">
              <a:buNone/>
            </a:pPr>
            <a:r>
              <a:rPr lang="en-US" b="1" dirty="0"/>
              <a:t> </a:t>
            </a:r>
            <a:r>
              <a:rPr lang="en-US" b="1" dirty="0" smtClean="0"/>
              <a:t>       treatment on a crawl space structure </a:t>
            </a:r>
          </a:p>
          <a:p>
            <a:pPr marL="0" indent="0">
              <a:buNone/>
            </a:pPr>
            <a:r>
              <a:rPr lang="en-US" b="1" dirty="0"/>
              <a:t> </a:t>
            </a:r>
            <a:r>
              <a:rPr lang="en-US" b="1" dirty="0" smtClean="0"/>
              <a:t>       where the depth of the footer was 1 foot </a:t>
            </a:r>
          </a:p>
          <a:p>
            <a:pPr marL="0" indent="0">
              <a:buNone/>
            </a:pPr>
            <a:r>
              <a:rPr lang="en-US" b="1" dirty="0"/>
              <a:t> </a:t>
            </a:r>
            <a:r>
              <a:rPr lang="en-US" b="1" dirty="0" smtClean="0"/>
              <a:t>       deep?  </a:t>
            </a:r>
            <a:endParaRPr lang="en-US" b="1" dirty="0"/>
          </a:p>
        </p:txBody>
      </p:sp>
      <p:sp>
        <p:nvSpPr>
          <p:cNvPr id="2" name="TextBox 1"/>
          <p:cNvSpPr txBox="1"/>
          <p:nvPr/>
        </p:nvSpPr>
        <p:spPr>
          <a:xfrm>
            <a:off x="2912371" y="4106266"/>
            <a:ext cx="5937250" cy="2277547"/>
          </a:xfrm>
          <a:prstGeom prst="rect">
            <a:avLst/>
          </a:prstGeom>
          <a:noFill/>
          <a:ln>
            <a:noFill/>
          </a:ln>
        </p:spPr>
        <p:txBody>
          <a:bodyPr wrap="square" rtlCol="0">
            <a:spAutoFit/>
          </a:bodyPr>
          <a:lstStyle/>
          <a:p>
            <a:r>
              <a:rPr lang="en-US" b="1" dirty="0" smtClean="0"/>
              <a:t>The application rate of each side = 4 gals./10 lin. ft./ft. depth</a:t>
            </a:r>
          </a:p>
          <a:p>
            <a:r>
              <a:rPr lang="en-US" b="1" dirty="0"/>
              <a:t> </a:t>
            </a:r>
            <a:r>
              <a:rPr lang="en-US" b="1" dirty="0" smtClean="0"/>
              <a:t>                     or .4 gals./lin. ft./ft. depth</a:t>
            </a:r>
          </a:p>
          <a:p>
            <a:r>
              <a:rPr lang="en-US" b="1" dirty="0" smtClean="0"/>
              <a:t>       </a:t>
            </a:r>
            <a:r>
              <a:rPr lang="en-US" b="1" dirty="0" smtClean="0">
                <a:solidFill>
                  <a:srgbClr val="FF0000"/>
                </a:solidFill>
              </a:rPr>
              <a:t>.4 gals./lin. ft./ft. depth  X 1 ft. depth = .4 gals./lin. ft.</a:t>
            </a:r>
          </a:p>
          <a:p>
            <a:endParaRPr lang="en-US" sz="800" b="1" dirty="0" smtClean="0"/>
          </a:p>
          <a:p>
            <a:r>
              <a:rPr lang="en-US" b="1" dirty="0"/>
              <a:t>There are 2 sides of a foundation wall to be treated</a:t>
            </a:r>
            <a:r>
              <a:rPr lang="en-US" b="1" dirty="0" smtClean="0"/>
              <a:t>.</a:t>
            </a:r>
            <a:endParaRPr lang="en-US" sz="800" b="1" dirty="0"/>
          </a:p>
          <a:p>
            <a:r>
              <a:rPr lang="en-US" b="1" dirty="0"/>
              <a:t> </a:t>
            </a:r>
            <a:r>
              <a:rPr lang="en-US" b="1" dirty="0" smtClean="0"/>
              <a:t>      </a:t>
            </a:r>
            <a:r>
              <a:rPr lang="en-US" b="1" dirty="0" smtClean="0">
                <a:solidFill>
                  <a:srgbClr val="FF0000"/>
                </a:solidFill>
              </a:rPr>
              <a:t>.4 gals./lin. ft. + .4 gals./in. ft. = .8 gals./lin. ft.</a:t>
            </a:r>
          </a:p>
          <a:p>
            <a:endParaRPr lang="en-US" sz="800" b="1" dirty="0" smtClean="0">
              <a:solidFill>
                <a:srgbClr val="FF0000"/>
              </a:solidFill>
            </a:endParaRPr>
          </a:p>
          <a:p>
            <a:r>
              <a:rPr lang="en-US" b="1" dirty="0" smtClean="0"/>
              <a:t>The soil is to be treated for 65 feet.</a:t>
            </a:r>
            <a:endParaRPr lang="en-US" sz="800" b="1" dirty="0" smtClean="0"/>
          </a:p>
          <a:p>
            <a:r>
              <a:rPr lang="en-US" b="1" dirty="0" smtClean="0">
                <a:solidFill>
                  <a:srgbClr val="FF0000"/>
                </a:solidFill>
              </a:rPr>
              <a:t>       .8 gals./lin. ft. X 65 lin. ft. = 52 gallons</a:t>
            </a:r>
            <a:endParaRPr lang="en-US" b="1" dirty="0">
              <a:solidFill>
                <a:srgbClr val="FF0000"/>
              </a:solidFill>
            </a:endParaRPr>
          </a:p>
        </p:txBody>
      </p:sp>
      <p:sp>
        <p:nvSpPr>
          <p:cNvPr id="5" name="TextBox 4"/>
          <p:cNvSpPr txBox="1"/>
          <p:nvPr/>
        </p:nvSpPr>
        <p:spPr>
          <a:xfrm>
            <a:off x="1240970" y="4689729"/>
            <a:ext cx="7547430" cy="1846659"/>
          </a:xfrm>
          <a:prstGeom prst="rect">
            <a:avLst/>
          </a:prstGeom>
          <a:noFill/>
        </p:spPr>
        <p:txBody>
          <a:bodyPr wrap="square" rtlCol="0">
            <a:spAutoFit/>
          </a:bodyPr>
          <a:lstStyle/>
          <a:p>
            <a:pPr marL="342900" indent="-342900">
              <a:buAutoNum type="alphaUcPeriod"/>
            </a:pPr>
            <a:r>
              <a:rPr lang="en-US" dirty="0" smtClean="0"/>
              <a:t>34 gallons</a:t>
            </a:r>
          </a:p>
          <a:p>
            <a:endParaRPr lang="en-US" sz="800" dirty="0" smtClean="0"/>
          </a:p>
          <a:p>
            <a:pPr marL="342900" indent="-342900">
              <a:buAutoNum type="alphaUcPeriod"/>
            </a:pPr>
            <a:r>
              <a:rPr lang="en-US" dirty="0" smtClean="0"/>
              <a:t>43 gallons</a:t>
            </a:r>
          </a:p>
          <a:p>
            <a:endParaRPr lang="en-US" sz="800" dirty="0" smtClean="0"/>
          </a:p>
          <a:p>
            <a:pPr marL="342900" indent="-342900">
              <a:buAutoNum type="alphaUcPeriod"/>
            </a:pPr>
            <a:r>
              <a:rPr lang="en-US" b="1" dirty="0" smtClean="0">
                <a:solidFill>
                  <a:srgbClr val="FF0000"/>
                </a:solidFill>
              </a:rPr>
              <a:t>52 gallons</a:t>
            </a:r>
          </a:p>
          <a:p>
            <a:endParaRPr lang="en-US" sz="800" dirty="0" smtClean="0"/>
          </a:p>
          <a:p>
            <a:pPr marL="342900" indent="-342900">
              <a:buAutoNum type="alphaUcPeriod"/>
            </a:pPr>
            <a:r>
              <a:rPr lang="en-US" dirty="0" smtClean="0"/>
              <a:t>68 gallons </a:t>
            </a:r>
          </a:p>
          <a:p>
            <a:endParaRPr lang="en-US" dirty="0" smtClean="0"/>
          </a:p>
        </p:txBody>
      </p:sp>
    </p:spTree>
    <p:extLst>
      <p:ext uri="{BB962C8B-B14F-4D97-AF65-F5344CB8AC3E}">
        <p14:creationId xmlns:p14="http://schemas.microsoft.com/office/powerpoint/2010/main" val="31865970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9193" y="205922"/>
            <a:ext cx="8476357" cy="4525963"/>
          </a:xfrm>
        </p:spPr>
        <p:txBody>
          <a:bodyPr>
            <a:normAutofit/>
          </a:bodyPr>
          <a:lstStyle/>
          <a:p>
            <a:pPr marL="0" indent="0">
              <a:buNone/>
            </a:pPr>
            <a:r>
              <a:rPr lang="en-US" sz="2800" b="1" dirty="0" smtClean="0"/>
              <a:t>69.  How many gallons of a diluted </a:t>
            </a:r>
            <a:r>
              <a:rPr lang="en-US" sz="2800" b="1" dirty="0" err="1" smtClean="0"/>
              <a:t>termiticide</a:t>
            </a:r>
            <a:r>
              <a:rPr lang="en-US" sz="2800" b="1" dirty="0" smtClean="0"/>
              <a:t> would be </a:t>
            </a:r>
          </a:p>
          <a:p>
            <a:pPr marL="0" indent="0">
              <a:buNone/>
            </a:pPr>
            <a:r>
              <a:rPr lang="en-US" sz="2800" b="1" dirty="0"/>
              <a:t> </a:t>
            </a:r>
            <a:r>
              <a:rPr lang="en-US" sz="2800" b="1" dirty="0" smtClean="0"/>
              <a:t>       needed </a:t>
            </a:r>
            <a:r>
              <a:rPr lang="en-US" sz="2800" b="1" dirty="0" smtClean="0">
                <a:solidFill>
                  <a:srgbClr val="000000"/>
                </a:solidFill>
              </a:rPr>
              <a:t>to treat the soil adjacent to both sides </a:t>
            </a:r>
            <a:r>
              <a:rPr lang="en-US" sz="2800" b="1" dirty="0" smtClean="0"/>
              <a:t>of a </a:t>
            </a:r>
          </a:p>
          <a:p>
            <a:pPr marL="0" indent="0">
              <a:buNone/>
            </a:pPr>
            <a:r>
              <a:rPr lang="en-US" sz="2800" b="1" dirty="0"/>
              <a:t> </a:t>
            </a:r>
            <a:r>
              <a:rPr lang="en-US" sz="2800" b="1" dirty="0" smtClean="0"/>
              <a:t>       80 foot long section of a triple brick foundation wall </a:t>
            </a:r>
          </a:p>
          <a:p>
            <a:pPr marL="0" indent="0">
              <a:buNone/>
            </a:pPr>
            <a:r>
              <a:rPr lang="en-US" sz="2800" b="1" dirty="0"/>
              <a:t> </a:t>
            </a:r>
            <a:r>
              <a:rPr lang="en-US" sz="2800" b="1" dirty="0" smtClean="0"/>
              <a:t>       and the voids of the wall for a Comprehensive soil </a:t>
            </a:r>
          </a:p>
          <a:p>
            <a:pPr marL="0" indent="0">
              <a:buNone/>
            </a:pPr>
            <a:r>
              <a:rPr lang="en-US" sz="2800" b="1" dirty="0"/>
              <a:t> </a:t>
            </a:r>
            <a:r>
              <a:rPr lang="en-US" sz="2800" b="1" dirty="0" smtClean="0"/>
              <a:t>       treatment on a supported slab structure where the </a:t>
            </a:r>
          </a:p>
          <a:p>
            <a:pPr marL="0" indent="0">
              <a:buNone/>
            </a:pPr>
            <a:r>
              <a:rPr lang="en-US" sz="2800" b="1" dirty="0"/>
              <a:t> </a:t>
            </a:r>
            <a:r>
              <a:rPr lang="en-US" sz="2800" b="1" dirty="0" smtClean="0"/>
              <a:t>       depth of the footer on the outside was 1 foot deep </a:t>
            </a:r>
          </a:p>
          <a:p>
            <a:pPr marL="0" indent="0">
              <a:buNone/>
            </a:pPr>
            <a:r>
              <a:rPr lang="en-US" sz="2800" b="1" dirty="0"/>
              <a:t> </a:t>
            </a:r>
            <a:r>
              <a:rPr lang="en-US" sz="2800" b="1" dirty="0" smtClean="0"/>
              <a:t>       and on the inside was 3 feet deep?  </a:t>
            </a:r>
            <a:endParaRPr lang="en-US" sz="2800" b="1" dirty="0"/>
          </a:p>
        </p:txBody>
      </p:sp>
      <p:sp>
        <p:nvSpPr>
          <p:cNvPr id="4" name="TextBox 3"/>
          <p:cNvSpPr txBox="1"/>
          <p:nvPr/>
        </p:nvSpPr>
        <p:spPr>
          <a:xfrm>
            <a:off x="419100" y="4088471"/>
            <a:ext cx="8267700" cy="1846659"/>
          </a:xfrm>
          <a:prstGeom prst="rect">
            <a:avLst/>
          </a:prstGeom>
          <a:noFill/>
        </p:spPr>
        <p:txBody>
          <a:bodyPr wrap="square" rtlCol="0">
            <a:spAutoFit/>
          </a:bodyPr>
          <a:lstStyle/>
          <a:p>
            <a:pPr marL="342900" indent="-342900">
              <a:buAutoNum type="alphaUcPeriod"/>
            </a:pPr>
            <a:r>
              <a:rPr lang="en-US" dirty="0" smtClean="0"/>
              <a:t> 144 gallons</a:t>
            </a:r>
          </a:p>
          <a:p>
            <a:endParaRPr lang="en-US" sz="800" dirty="0" smtClean="0"/>
          </a:p>
          <a:p>
            <a:pPr marL="342900" indent="-342900">
              <a:buAutoNum type="alphaUcPeriod"/>
            </a:pPr>
            <a:r>
              <a:rPr lang="en-US" dirty="0" smtClean="0"/>
              <a:t> 160 gallons</a:t>
            </a:r>
          </a:p>
          <a:p>
            <a:endParaRPr lang="en-US" sz="800" dirty="0" smtClean="0"/>
          </a:p>
          <a:p>
            <a:pPr marL="342900" indent="-342900">
              <a:buAutoNum type="alphaUcPeriod"/>
            </a:pPr>
            <a:r>
              <a:rPr lang="en-US" dirty="0" smtClean="0"/>
              <a:t> 240 gallons</a:t>
            </a:r>
          </a:p>
          <a:p>
            <a:endParaRPr lang="en-US" sz="800" dirty="0" smtClean="0"/>
          </a:p>
          <a:p>
            <a:r>
              <a:rPr lang="en-US" dirty="0" smtClean="0"/>
              <a:t>D.    320 gallons </a:t>
            </a:r>
          </a:p>
          <a:p>
            <a:pPr marL="342900" indent="-342900">
              <a:buAutoNum type="alphaUcPeriod"/>
            </a:pPr>
            <a:endParaRPr lang="en-US" dirty="0" smtClean="0"/>
          </a:p>
        </p:txBody>
      </p:sp>
    </p:spTree>
    <p:extLst>
      <p:ext uri="{BB962C8B-B14F-4D97-AF65-F5344CB8AC3E}">
        <p14:creationId xmlns:p14="http://schemas.microsoft.com/office/powerpoint/2010/main" val="3556643908"/>
      </p:ext>
    </p:extLst>
  </p:cSld>
  <p:clrMapOvr>
    <a:masterClrMapping/>
  </p:clrMapOvr>
  <p:timing>
    <p:tnLst>
      <p:par>
        <p:cTn xmlns:p14="http://schemas.microsoft.com/office/powerpoint/2010/mai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9193" y="194286"/>
            <a:ext cx="8476357" cy="4525963"/>
          </a:xfrm>
        </p:spPr>
        <p:txBody>
          <a:bodyPr>
            <a:normAutofit/>
          </a:bodyPr>
          <a:lstStyle/>
          <a:p>
            <a:pPr marL="0" indent="0">
              <a:buNone/>
            </a:pPr>
            <a:r>
              <a:rPr lang="en-US" sz="2800" b="1" dirty="0" smtClean="0"/>
              <a:t>69.  How many gallons of a diluted </a:t>
            </a:r>
            <a:r>
              <a:rPr lang="en-US" sz="2800" b="1" dirty="0" err="1" smtClean="0"/>
              <a:t>termiticide</a:t>
            </a:r>
            <a:r>
              <a:rPr lang="en-US" sz="2800" b="1" dirty="0" smtClean="0"/>
              <a:t> would be </a:t>
            </a:r>
          </a:p>
          <a:p>
            <a:pPr marL="0" indent="0">
              <a:buNone/>
            </a:pPr>
            <a:r>
              <a:rPr lang="en-US" sz="2800" b="1" dirty="0"/>
              <a:t> </a:t>
            </a:r>
            <a:r>
              <a:rPr lang="en-US" sz="2800" b="1" dirty="0" smtClean="0"/>
              <a:t>       needed </a:t>
            </a:r>
            <a:r>
              <a:rPr lang="en-US" sz="2800" b="1" dirty="0" smtClean="0">
                <a:solidFill>
                  <a:srgbClr val="FF0000"/>
                </a:solidFill>
              </a:rPr>
              <a:t>to treat the soil adjacent to both sides </a:t>
            </a:r>
            <a:r>
              <a:rPr lang="en-US" sz="2800" b="1" dirty="0" smtClean="0"/>
              <a:t>of a </a:t>
            </a:r>
          </a:p>
          <a:p>
            <a:pPr marL="0" indent="0">
              <a:buNone/>
            </a:pPr>
            <a:r>
              <a:rPr lang="en-US" sz="2800" b="1" dirty="0"/>
              <a:t> </a:t>
            </a:r>
            <a:r>
              <a:rPr lang="en-US" sz="2800" b="1" dirty="0" smtClean="0"/>
              <a:t>       80 foot long section of a triple brick foundation wall </a:t>
            </a:r>
          </a:p>
          <a:p>
            <a:pPr marL="0" indent="0">
              <a:buNone/>
            </a:pPr>
            <a:r>
              <a:rPr lang="en-US" sz="2800" b="1" dirty="0">
                <a:solidFill>
                  <a:srgbClr val="FF0000"/>
                </a:solidFill>
              </a:rPr>
              <a:t> </a:t>
            </a:r>
            <a:r>
              <a:rPr lang="en-US" sz="2800" b="1" dirty="0" smtClean="0">
                <a:solidFill>
                  <a:srgbClr val="FF0000"/>
                </a:solidFill>
              </a:rPr>
              <a:t>       and the voids </a:t>
            </a:r>
            <a:r>
              <a:rPr lang="en-US" sz="2800" b="1" dirty="0" smtClean="0"/>
              <a:t>of the wall for a Comprehensive soil </a:t>
            </a:r>
          </a:p>
          <a:p>
            <a:pPr marL="0" indent="0">
              <a:buNone/>
            </a:pPr>
            <a:r>
              <a:rPr lang="en-US" sz="2800" b="1" dirty="0"/>
              <a:t> </a:t>
            </a:r>
            <a:r>
              <a:rPr lang="en-US" sz="2800" b="1" dirty="0" smtClean="0"/>
              <a:t>       treatment on a supported slab structure where the </a:t>
            </a:r>
          </a:p>
          <a:p>
            <a:pPr marL="0" indent="0">
              <a:buNone/>
            </a:pPr>
            <a:r>
              <a:rPr lang="en-US" sz="2800" b="1" dirty="0"/>
              <a:t> </a:t>
            </a:r>
            <a:r>
              <a:rPr lang="en-US" sz="2800" b="1" dirty="0" smtClean="0"/>
              <a:t>       depth of the footer on the outside was 1 foot deep </a:t>
            </a:r>
          </a:p>
          <a:p>
            <a:pPr marL="0" indent="0">
              <a:buNone/>
            </a:pPr>
            <a:r>
              <a:rPr lang="en-US" sz="2800" b="1" dirty="0"/>
              <a:t> </a:t>
            </a:r>
            <a:r>
              <a:rPr lang="en-US" sz="2800" b="1" dirty="0" smtClean="0"/>
              <a:t>       and on the inside was 3 feet deep?  </a:t>
            </a:r>
            <a:endParaRPr lang="en-US" sz="2800" b="1" dirty="0"/>
          </a:p>
        </p:txBody>
      </p:sp>
      <p:sp>
        <p:nvSpPr>
          <p:cNvPr id="4" name="TextBox 3"/>
          <p:cNvSpPr txBox="1"/>
          <p:nvPr/>
        </p:nvSpPr>
        <p:spPr>
          <a:xfrm>
            <a:off x="419100" y="4088471"/>
            <a:ext cx="8267700" cy="1846659"/>
          </a:xfrm>
          <a:prstGeom prst="rect">
            <a:avLst/>
          </a:prstGeom>
          <a:noFill/>
        </p:spPr>
        <p:txBody>
          <a:bodyPr wrap="square" rtlCol="0">
            <a:spAutoFit/>
          </a:bodyPr>
          <a:lstStyle/>
          <a:p>
            <a:pPr marL="342900" indent="-342900">
              <a:buAutoNum type="alphaUcPeriod"/>
            </a:pPr>
            <a:r>
              <a:rPr lang="en-US" dirty="0"/>
              <a:t> </a:t>
            </a:r>
            <a:r>
              <a:rPr lang="en-US" dirty="0" smtClean="0"/>
              <a:t>144 gallons</a:t>
            </a:r>
          </a:p>
          <a:p>
            <a:endParaRPr lang="en-US" sz="800" dirty="0" smtClean="0"/>
          </a:p>
          <a:p>
            <a:pPr marL="342900" indent="-342900">
              <a:buAutoNum type="alphaUcPeriod"/>
            </a:pPr>
            <a:r>
              <a:rPr lang="en-US" b="1" dirty="0" smtClean="0">
                <a:solidFill>
                  <a:srgbClr val="FF0000"/>
                </a:solidFill>
              </a:rPr>
              <a:t>  160 gallons</a:t>
            </a:r>
          </a:p>
          <a:p>
            <a:endParaRPr lang="en-US" sz="800" b="1" dirty="0" smtClean="0">
              <a:solidFill>
                <a:srgbClr val="FF0000"/>
              </a:solidFill>
            </a:endParaRPr>
          </a:p>
          <a:p>
            <a:pPr marL="342900" indent="-342900">
              <a:buAutoNum type="alphaUcPeriod"/>
            </a:pPr>
            <a:r>
              <a:rPr lang="en-US" dirty="0" smtClean="0"/>
              <a:t> 240 gallons</a:t>
            </a:r>
          </a:p>
          <a:p>
            <a:endParaRPr lang="en-US" sz="800" dirty="0"/>
          </a:p>
          <a:p>
            <a:r>
              <a:rPr lang="en-US" dirty="0" smtClean="0"/>
              <a:t>D.    320 gallons </a:t>
            </a:r>
          </a:p>
          <a:p>
            <a:pPr marL="342900" indent="-342900">
              <a:buAutoNum type="alphaUcPeriod"/>
            </a:pPr>
            <a:endParaRPr lang="en-US" dirty="0" smtClean="0"/>
          </a:p>
        </p:txBody>
      </p:sp>
      <p:sp>
        <p:nvSpPr>
          <p:cNvPr id="2" name="TextBox 1"/>
          <p:cNvSpPr txBox="1"/>
          <p:nvPr/>
        </p:nvSpPr>
        <p:spPr>
          <a:xfrm>
            <a:off x="2228850" y="3887335"/>
            <a:ext cx="6381750" cy="2862323"/>
          </a:xfrm>
          <a:prstGeom prst="rect">
            <a:avLst/>
          </a:prstGeom>
          <a:noFill/>
          <a:ln>
            <a:solidFill>
              <a:srgbClr val="FFFFFF"/>
            </a:solidFill>
          </a:ln>
        </p:spPr>
        <p:txBody>
          <a:bodyPr wrap="square" rtlCol="0">
            <a:spAutoFit/>
          </a:bodyPr>
          <a:lstStyle/>
          <a:p>
            <a:r>
              <a:rPr lang="en-US" b="1" dirty="0" smtClean="0"/>
              <a:t>The application rate to the soil adjacent to a foundation wall is:</a:t>
            </a:r>
          </a:p>
          <a:p>
            <a:r>
              <a:rPr lang="en-US" b="1" dirty="0"/>
              <a:t> </a:t>
            </a:r>
            <a:r>
              <a:rPr lang="en-US" b="1" dirty="0" smtClean="0"/>
              <a:t>     </a:t>
            </a:r>
            <a:r>
              <a:rPr lang="en-US" b="1" dirty="0" smtClean="0">
                <a:solidFill>
                  <a:srgbClr val="FF0000"/>
                </a:solidFill>
              </a:rPr>
              <a:t>4 gals./10 lin. ft./ft. depth from grade to the footer</a:t>
            </a:r>
          </a:p>
          <a:p>
            <a:r>
              <a:rPr lang="en-US" b="1" dirty="0" smtClean="0"/>
              <a:t>The soil adjacent to the exterior foundation wall:</a:t>
            </a:r>
          </a:p>
          <a:p>
            <a:r>
              <a:rPr lang="en-US" b="1" dirty="0"/>
              <a:t> </a:t>
            </a:r>
            <a:r>
              <a:rPr lang="en-US" b="1" dirty="0" smtClean="0"/>
              <a:t>    </a:t>
            </a:r>
            <a:r>
              <a:rPr lang="en-US" b="1" dirty="0" smtClean="0">
                <a:solidFill>
                  <a:srgbClr val="FF0000"/>
                </a:solidFill>
              </a:rPr>
              <a:t>.4 gals./lin. ft./1 ft. depth = .4 gals./lin. ft. </a:t>
            </a:r>
          </a:p>
          <a:p>
            <a:r>
              <a:rPr lang="en-US" b="1" dirty="0" smtClean="0"/>
              <a:t>The soil adjacent to the interior of the foundation wall:</a:t>
            </a:r>
          </a:p>
          <a:p>
            <a:r>
              <a:rPr lang="en-US" b="1" dirty="0" smtClean="0"/>
              <a:t>    </a:t>
            </a:r>
            <a:r>
              <a:rPr lang="en-US" b="1" dirty="0" smtClean="0">
                <a:solidFill>
                  <a:srgbClr val="FF0000"/>
                </a:solidFill>
              </a:rPr>
              <a:t> .4 gals./lin. ft./3 ft. depth = .4 gals./lin. ft. X 3 = 1.2 gals./lin. ft.</a:t>
            </a:r>
          </a:p>
          <a:p>
            <a:r>
              <a:rPr lang="en-US" b="1" dirty="0" smtClean="0"/>
              <a:t>There are 2 voids in a triple brick foundation wall:</a:t>
            </a:r>
          </a:p>
          <a:p>
            <a:r>
              <a:rPr lang="en-US" b="1" dirty="0"/>
              <a:t> </a:t>
            </a:r>
            <a:r>
              <a:rPr lang="en-US" b="1" dirty="0" smtClean="0"/>
              <a:t>     </a:t>
            </a:r>
            <a:r>
              <a:rPr lang="en-US" b="1" dirty="0" smtClean="0">
                <a:solidFill>
                  <a:srgbClr val="FF0000"/>
                </a:solidFill>
              </a:rPr>
              <a:t>.2 gals./lin. ft. + .2 gals./lin. ft. = .4 gals. lin. ft.</a:t>
            </a:r>
          </a:p>
          <a:p>
            <a:r>
              <a:rPr lang="en-US" b="1" dirty="0" smtClean="0">
                <a:solidFill>
                  <a:srgbClr val="000000"/>
                </a:solidFill>
              </a:rPr>
              <a:t>.4 gals/lin. ft. </a:t>
            </a:r>
            <a:r>
              <a:rPr lang="en-US" b="1" dirty="0">
                <a:solidFill>
                  <a:srgbClr val="000000"/>
                </a:solidFill>
              </a:rPr>
              <a:t>+</a:t>
            </a:r>
            <a:r>
              <a:rPr lang="en-US" b="1" dirty="0" smtClean="0">
                <a:solidFill>
                  <a:srgbClr val="000000"/>
                </a:solidFill>
              </a:rPr>
              <a:t> 1.2 gals./lin. ft. + .4 gals./lin. ft. </a:t>
            </a:r>
            <a:r>
              <a:rPr lang="en-US" b="1" dirty="0" smtClean="0">
                <a:solidFill>
                  <a:srgbClr val="FF0000"/>
                </a:solidFill>
              </a:rPr>
              <a:t>= 2.0 gals./lin. ft.</a:t>
            </a:r>
          </a:p>
          <a:p>
            <a:r>
              <a:rPr lang="en-US" b="1" dirty="0" smtClean="0">
                <a:solidFill>
                  <a:srgbClr val="FF0000"/>
                </a:solidFill>
              </a:rPr>
              <a:t>      2.0 gals./lin. ft. X 80 lin. ft. = 160 gallons</a:t>
            </a:r>
            <a:endParaRPr lang="en-US" b="1" dirty="0">
              <a:solidFill>
                <a:srgbClr val="FF0000"/>
              </a:solidFill>
            </a:endParaRPr>
          </a:p>
        </p:txBody>
      </p:sp>
    </p:spTree>
    <p:extLst>
      <p:ext uri="{BB962C8B-B14F-4D97-AF65-F5344CB8AC3E}">
        <p14:creationId xmlns:p14="http://schemas.microsoft.com/office/powerpoint/2010/main" val="32640787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9214" y="257598"/>
            <a:ext cx="8776982" cy="4525963"/>
          </a:xfrm>
        </p:spPr>
        <p:txBody>
          <a:bodyPr>
            <a:normAutofit/>
          </a:bodyPr>
          <a:lstStyle/>
          <a:p>
            <a:pPr marL="0" indent="0">
              <a:buNone/>
            </a:pPr>
            <a:r>
              <a:rPr lang="en-US" sz="2800" b="1" dirty="0" smtClean="0"/>
              <a:t>70.  How many gallons of a diluted </a:t>
            </a:r>
            <a:r>
              <a:rPr lang="en-US" sz="2800" b="1" dirty="0" err="1" smtClean="0"/>
              <a:t>termiticide</a:t>
            </a:r>
            <a:r>
              <a:rPr lang="en-US" sz="2800" b="1" dirty="0" smtClean="0"/>
              <a:t> would be </a:t>
            </a:r>
          </a:p>
          <a:p>
            <a:pPr marL="0" indent="0">
              <a:buNone/>
            </a:pPr>
            <a:r>
              <a:rPr lang="en-US" sz="2800" b="1" dirty="0"/>
              <a:t> </a:t>
            </a:r>
            <a:r>
              <a:rPr lang="en-US" sz="2800" b="1" dirty="0" smtClean="0"/>
              <a:t>       needed to treat the soil adjacent to the outside of a </a:t>
            </a:r>
          </a:p>
          <a:p>
            <a:pPr marL="0" indent="0">
              <a:buNone/>
            </a:pPr>
            <a:r>
              <a:rPr lang="en-US" sz="2800" b="1" dirty="0"/>
              <a:t> </a:t>
            </a:r>
            <a:r>
              <a:rPr lang="en-US" sz="2800" b="1" dirty="0" smtClean="0"/>
              <a:t>       155 foot long hollow block foundation wall and the </a:t>
            </a:r>
          </a:p>
          <a:p>
            <a:pPr marL="0" indent="0">
              <a:buNone/>
            </a:pPr>
            <a:r>
              <a:rPr lang="en-US" sz="2800" b="1" dirty="0"/>
              <a:t> </a:t>
            </a:r>
            <a:r>
              <a:rPr lang="en-US" sz="2800" b="1" dirty="0" smtClean="0"/>
              <a:t>       voids of that wall for a Comprehensive soil </a:t>
            </a:r>
          </a:p>
          <a:p>
            <a:pPr marL="0" indent="0">
              <a:buNone/>
            </a:pPr>
            <a:r>
              <a:rPr lang="en-US" sz="2800" b="1" dirty="0"/>
              <a:t> </a:t>
            </a:r>
            <a:r>
              <a:rPr lang="en-US" sz="2800" b="1" dirty="0" smtClean="0"/>
              <a:t>       treatment on a basement slab structure where the </a:t>
            </a:r>
          </a:p>
          <a:p>
            <a:pPr marL="0" indent="0">
              <a:buNone/>
            </a:pPr>
            <a:r>
              <a:rPr lang="en-US" sz="2800" b="1" dirty="0"/>
              <a:t> </a:t>
            </a:r>
            <a:r>
              <a:rPr lang="en-US" sz="2800" b="1" dirty="0" smtClean="0"/>
              <a:t>       depth of the footer on the outside was 6½ feet deep?  </a:t>
            </a:r>
            <a:endParaRPr lang="en-US" sz="2800" b="1" dirty="0"/>
          </a:p>
        </p:txBody>
      </p:sp>
      <p:sp>
        <p:nvSpPr>
          <p:cNvPr id="4" name="TextBox 3"/>
          <p:cNvSpPr txBox="1"/>
          <p:nvPr/>
        </p:nvSpPr>
        <p:spPr>
          <a:xfrm>
            <a:off x="336550" y="4044897"/>
            <a:ext cx="8424089" cy="1846659"/>
          </a:xfrm>
          <a:prstGeom prst="rect">
            <a:avLst/>
          </a:prstGeom>
          <a:noFill/>
        </p:spPr>
        <p:txBody>
          <a:bodyPr wrap="square" rtlCol="0">
            <a:spAutoFit/>
          </a:bodyPr>
          <a:lstStyle/>
          <a:p>
            <a:pPr marL="342900" indent="-342900">
              <a:buAutoNum type="alphaUcPeriod"/>
            </a:pPr>
            <a:r>
              <a:rPr lang="en-US" dirty="0" smtClean="0"/>
              <a:t> 119 gallons</a:t>
            </a:r>
          </a:p>
          <a:p>
            <a:endParaRPr lang="en-US" sz="800" dirty="0" smtClean="0"/>
          </a:p>
          <a:p>
            <a:pPr marL="342900" indent="-342900">
              <a:buAutoNum type="alphaUcPeriod"/>
            </a:pPr>
            <a:r>
              <a:rPr lang="en-US" dirty="0" smtClean="0"/>
              <a:t> 219 gallons</a:t>
            </a:r>
          </a:p>
          <a:p>
            <a:endParaRPr lang="en-US" sz="800" dirty="0" smtClean="0"/>
          </a:p>
          <a:p>
            <a:pPr marL="342900" indent="-342900">
              <a:buAutoNum type="alphaUcPeriod"/>
            </a:pPr>
            <a:r>
              <a:rPr lang="en-US" dirty="0" smtClean="0"/>
              <a:t> 279 gallons</a:t>
            </a:r>
          </a:p>
          <a:p>
            <a:endParaRPr lang="en-US" sz="800" dirty="0" smtClean="0"/>
          </a:p>
          <a:p>
            <a:r>
              <a:rPr lang="en-US" dirty="0" smtClean="0"/>
              <a:t>D.    379 gallons </a:t>
            </a:r>
          </a:p>
          <a:p>
            <a:pPr marL="342900" indent="-342900">
              <a:buAutoNum type="alphaUcPeriod"/>
            </a:pPr>
            <a:endParaRPr lang="en-US" dirty="0" smtClean="0"/>
          </a:p>
        </p:txBody>
      </p:sp>
    </p:spTree>
    <p:extLst>
      <p:ext uri="{BB962C8B-B14F-4D97-AF65-F5344CB8AC3E}">
        <p14:creationId xmlns:p14="http://schemas.microsoft.com/office/powerpoint/2010/main" val="1342796148"/>
      </p:ext>
    </p:extLst>
  </p:cSld>
  <p:clrMapOvr>
    <a:masterClrMapping/>
  </p:clrMapOvr>
  <p:timing>
    <p:tnLst>
      <p:par>
        <p:cTn xmlns:p14="http://schemas.microsoft.com/office/powerpoint/2010/mai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351" y="250998"/>
            <a:ext cx="8783270" cy="4525963"/>
          </a:xfrm>
        </p:spPr>
        <p:txBody>
          <a:bodyPr>
            <a:normAutofit lnSpcReduction="10000"/>
          </a:bodyPr>
          <a:lstStyle/>
          <a:p>
            <a:pPr marL="514350" indent="-514350">
              <a:buAutoNum type="arabicPeriod" startAt="70"/>
            </a:pPr>
            <a:r>
              <a:rPr lang="en-US" sz="2800" b="1" dirty="0" smtClean="0"/>
              <a:t>  How many gallons of a diluted </a:t>
            </a:r>
            <a:r>
              <a:rPr lang="en-US" sz="2800" b="1" dirty="0" err="1" smtClean="0"/>
              <a:t>termiticide</a:t>
            </a:r>
            <a:r>
              <a:rPr lang="en-US" sz="2800" b="1" dirty="0" smtClean="0"/>
              <a:t> would be </a:t>
            </a:r>
          </a:p>
          <a:p>
            <a:pPr marL="0" indent="0">
              <a:buNone/>
            </a:pPr>
            <a:r>
              <a:rPr lang="en-US" sz="2800" b="1" dirty="0"/>
              <a:t> </a:t>
            </a:r>
            <a:r>
              <a:rPr lang="en-US" sz="2800" b="1" dirty="0" smtClean="0"/>
              <a:t>       needed to treat </a:t>
            </a:r>
            <a:r>
              <a:rPr lang="en-US" sz="2800" b="1" dirty="0" smtClean="0">
                <a:solidFill>
                  <a:srgbClr val="FF0000"/>
                </a:solidFill>
              </a:rPr>
              <a:t>the soil adjacent to the outside</a:t>
            </a:r>
            <a:r>
              <a:rPr lang="en-US" sz="2800" b="1" dirty="0" smtClean="0"/>
              <a:t> of a </a:t>
            </a:r>
          </a:p>
          <a:p>
            <a:pPr marL="0" indent="0">
              <a:buNone/>
            </a:pPr>
            <a:r>
              <a:rPr lang="en-US" sz="2800" b="1" dirty="0"/>
              <a:t> </a:t>
            </a:r>
            <a:r>
              <a:rPr lang="en-US" sz="2800" b="1" dirty="0" smtClean="0"/>
              <a:t>       155 foot long </a:t>
            </a:r>
            <a:r>
              <a:rPr lang="en-US" sz="2800" b="1" dirty="0" smtClean="0">
                <a:solidFill>
                  <a:srgbClr val="FF0000"/>
                </a:solidFill>
              </a:rPr>
              <a:t>hollow block foundation wall</a:t>
            </a:r>
            <a:r>
              <a:rPr lang="en-US" sz="2800" b="1" dirty="0" smtClean="0"/>
              <a:t> and the </a:t>
            </a:r>
          </a:p>
          <a:p>
            <a:pPr marL="0" indent="0">
              <a:buNone/>
            </a:pPr>
            <a:r>
              <a:rPr lang="en-US" sz="2800" b="1" dirty="0"/>
              <a:t> </a:t>
            </a:r>
            <a:r>
              <a:rPr lang="en-US" sz="2800" b="1" dirty="0" smtClean="0"/>
              <a:t>       </a:t>
            </a:r>
            <a:r>
              <a:rPr lang="en-US" sz="2800" b="1" dirty="0" smtClean="0">
                <a:solidFill>
                  <a:srgbClr val="FF0000"/>
                </a:solidFill>
              </a:rPr>
              <a:t>voids</a:t>
            </a:r>
            <a:r>
              <a:rPr lang="en-US" sz="2800" b="1" dirty="0" smtClean="0"/>
              <a:t> of that wall for a Comprehensive soil </a:t>
            </a:r>
          </a:p>
          <a:p>
            <a:pPr marL="0" indent="0">
              <a:buNone/>
            </a:pPr>
            <a:r>
              <a:rPr lang="en-US" sz="2800" b="1" dirty="0"/>
              <a:t> </a:t>
            </a:r>
            <a:r>
              <a:rPr lang="en-US" sz="2800" b="1" dirty="0" smtClean="0"/>
              <a:t>       treatment on a basement slab structure where the </a:t>
            </a:r>
            <a:r>
              <a:rPr lang="en-US" sz="2800" b="1" dirty="0"/>
              <a:t> </a:t>
            </a:r>
            <a:r>
              <a:rPr lang="en-US" sz="2800" b="1" dirty="0" smtClean="0"/>
              <a:t>   </a:t>
            </a:r>
          </a:p>
          <a:p>
            <a:pPr marL="0" indent="0">
              <a:buNone/>
            </a:pPr>
            <a:r>
              <a:rPr lang="en-US" sz="2800" b="1" dirty="0"/>
              <a:t> </a:t>
            </a:r>
            <a:r>
              <a:rPr lang="en-US" sz="2800" b="1" dirty="0" smtClean="0"/>
              <a:t>       depth of the footer on the outside was 6½ feet deep</a:t>
            </a:r>
            <a:r>
              <a:rPr lang="en-US" b="1" dirty="0" smtClean="0"/>
              <a:t>?</a:t>
            </a:r>
          </a:p>
          <a:p>
            <a:pPr marL="0" indent="0">
              <a:buNone/>
            </a:pPr>
            <a:endParaRPr lang="en-US" b="1" dirty="0"/>
          </a:p>
          <a:p>
            <a:pPr marL="0" indent="0">
              <a:buNone/>
            </a:pPr>
            <a:endParaRPr lang="en-US" b="1" dirty="0" smtClean="0"/>
          </a:p>
          <a:p>
            <a:pPr marL="0" indent="0">
              <a:buNone/>
            </a:pPr>
            <a:r>
              <a:rPr lang="en-US" b="1" dirty="0" smtClean="0"/>
              <a:t>  </a:t>
            </a:r>
            <a:endParaRPr lang="en-US" b="1" dirty="0"/>
          </a:p>
        </p:txBody>
      </p:sp>
      <p:sp>
        <p:nvSpPr>
          <p:cNvPr id="5" name="TextBox 4"/>
          <p:cNvSpPr txBox="1"/>
          <p:nvPr/>
        </p:nvSpPr>
        <p:spPr>
          <a:xfrm>
            <a:off x="2408700" y="3321973"/>
            <a:ext cx="6501734" cy="3231654"/>
          </a:xfrm>
          <a:prstGeom prst="rect">
            <a:avLst/>
          </a:prstGeom>
          <a:noFill/>
          <a:ln>
            <a:solidFill>
              <a:srgbClr val="FFFFFF"/>
            </a:solidFill>
          </a:ln>
        </p:spPr>
        <p:txBody>
          <a:bodyPr wrap="square" rtlCol="0">
            <a:spAutoFit/>
          </a:bodyPr>
          <a:lstStyle/>
          <a:p>
            <a:r>
              <a:rPr lang="en-US" b="1" dirty="0" smtClean="0"/>
              <a:t>The application rate to treat the soil adjacent to the exterior of a  </a:t>
            </a:r>
          </a:p>
          <a:p>
            <a:r>
              <a:rPr lang="en-US" b="1" dirty="0" smtClean="0"/>
              <a:t>            foundation wall is:  4 gals./10 lin. ft./ft. depth or:</a:t>
            </a:r>
          </a:p>
          <a:p>
            <a:r>
              <a:rPr lang="en-US" b="1" dirty="0"/>
              <a:t> </a:t>
            </a:r>
            <a:r>
              <a:rPr lang="en-US" b="1" dirty="0" smtClean="0"/>
              <a:t>       </a:t>
            </a:r>
            <a:r>
              <a:rPr lang="en-US" b="1" dirty="0" smtClean="0">
                <a:solidFill>
                  <a:srgbClr val="FF0000"/>
                </a:solidFill>
              </a:rPr>
              <a:t>.4 gals./lin. ft./ft. depth to a maximum of a 4’ depth</a:t>
            </a:r>
          </a:p>
          <a:p>
            <a:r>
              <a:rPr lang="en-US" b="1" dirty="0" smtClean="0"/>
              <a:t>       </a:t>
            </a:r>
            <a:r>
              <a:rPr lang="en-US" b="1" dirty="0" smtClean="0">
                <a:solidFill>
                  <a:srgbClr val="FF0000"/>
                </a:solidFill>
              </a:rPr>
              <a:t> .4 gals./lin. ft. x 4 ft. depth = 1.6 gals./lin. ft.</a:t>
            </a:r>
          </a:p>
          <a:p>
            <a:endParaRPr lang="en-US" sz="800" b="1" dirty="0" smtClean="0">
              <a:solidFill>
                <a:srgbClr val="FF0000"/>
              </a:solidFill>
            </a:endParaRPr>
          </a:p>
          <a:p>
            <a:r>
              <a:rPr lang="en-US" b="1" dirty="0" smtClean="0">
                <a:solidFill>
                  <a:srgbClr val="000000"/>
                </a:solidFill>
              </a:rPr>
              <a:t>The application to treat a void is 2 gals./10 lin. ft. or .2 gals./lin. ft.</a:t>
            </a:r>
          </a:p>
          <a:p>
            <a:r>
              <a:rPr lang="en-US" b="1" dirty="0">
                <a:solidFill>
                  <a:srgbClr val="000000"/>
                </a:solidFill>
              </a:rPr>
              <a:t> </a:t>
            </a:r>
            <a:r>
              <a:rPr lang="en-US" b="1" dirty="0" smtClean="0">
                <a:solidFill>
                  <a:srgbClr val="000000"/>
                </a:solidFill>
              </a:rPr>
              <a:t>       </a:t>
            </a:r>
            <a:r>
              <a:rPr lang="en-US" b="1" dirty="0" smtClean="0">
                <a:solidFill>
                  <a:srgbClr val="FF0000"/>
                </a:solidFill>
              </a:rPr>
              <a:t>.2 gals./lin. ft. X 1 void = .2 gals./</a:t>
            </a:r>
            <a:r>
              <a:rPr lang="en-US" b="1" dirty="0" err="1" smtClean="0">
                <a:solidFill>
                  <a:srgbClr val="FF0000"/>
                </a:solidFill>
              </a:rPr>
              <a:t>lin</a:t>
            </a:r>
            <a:r>
              <a:rPr lang="en-US" b="1" dirty="0" smtClean="0">
                <a:solidFill>
                  <a:srgbClr val="FF0000"/>
                </a:solidFill>
              </a:rPr>
              <a:t> ft.</a:t>
            </a:r>
          </a:p>
          <a:p>
            <a:endParaRPr lang="en-US" sz="800" b="1" dirty="0" smtClean="0">
              <a:solidFill>
                <a:srgbClr val="FF0000"/>
              </a:solidFill>
            </a:endParaRPr>
          </a:p>
          <a:p>
            <a:r>
              <a:rPr lang="en-US" b="1" dirty="0" smtClean="0"/>
              <a:t>The total application rate along the wall is:</a:t>
            </a:r>
          </a:p>
          <a:p>
            <a:r>
              <a:rPr lang="en-US" b="1" dirty="0">
                <a:solidFill>
                  <a:srgbClr val="FF0000"/>
                </a:solidFill>
              </a:rPr>
              <a:t> </a:t>
            </a:r>
            <a:r>
              <a:rPr lang="en-US" b="1" dirty="0" smtClean="0">
                <a:solidFill>
                  <a:srgbClr val="FF0000"/>
                </a:solidFill>
              </a:rPr>
              <a:t>        1.6 gals./lin. ft. + .2 gals./lin. ft. = 1.8 gals./lin. ft.</a:t>
            </a:r>
          </a:p>
          <a:p>
            <a:endParaRPr lang="en-US" sz="800" b="1" dirty="0" smtClean="0">
              <a:solidFill>
                <a:srgbClr val="FF0000"/>
              </a:solidFill>
            </a:endParaRPr>
          </a:p>
          <a:p>
            <a:r>
              <a:rPr lang="en-US" b="1" dirty="0" smtClean="0"/>
              <a:t>To treat the 155 lin. ft. wall:  </a:t>
            </a:r>
          </a:p>
          <a:p>
            <a:r>
              <a:rPr lang="en-US" b="1" dirty="0">
                <a:solidFill>
                  <a:srgbClr val="FF0000"/>
                </a:solidFill>
              </a:rPr>
              <a:t> </a:t>
            </a:r>
            <a:r>
              <a:rPr lang="en-US" b="1" dirty="0" smtClean="0">
                <a:solidFill>
                  <a:srgbClr val="FF0000"/>
                </a:solidFill>
              </a:rPr>
              <a:t>        1.8 gals./lin. ft. X 155 lin. ft. = 279 gallons </a:t>
            </a:r>
            <a:endParaRPr lang="en-US" b="1" dirty="0">
              <a:solidFill>
                <a:srgbClr val="FF0000"/>
              </a:solidFill>
            </a:endParaRPr>
          </a:p>
        </p:txBody>
      </p:sp>
      <p:sp>
        <p:nvSpPr>
          <p:cNvPr id="6" name="TextBox 5"/>
          <p:cNvSpPr txBox="1"/>
          <p:nvPr/>
        </p:nvSpPr>
        <p:spPr>
          <a:xfrm>
            <a:off x="336550" y="4044897"/>
            <a:ext cx="8424089" cy="1846659"/>
          </a:xfrm>
          <a:prstGeom prst="rect">
            <a:avLst/>
          </a:prstGeom>
          <a:noFill/>
        </p:spPr>
        <p:txBody>
          <a:bodyPr wrap="square" rtlCol="0">
            <a:spAutoFit/>
          </a:bodyPr>
          <a:lstStyle/>
          <a:p>
            <a:pPr marL="342900" indent="-342900">
              <a:buAutoNum type="alphaUcPeriod"/>
            </a:pPr>
            <a:r>
              <a:rPr lang="en-US" dirty="0" smtClean="0"/>
              <a:t> 119 gallons</a:t>
            </a:r>
          </a:p>
          <a:p>
            <a:endParaRPr lang="en-US" sz="800" dirty="0" smtClean="0"/>
          </a:p>
          <a:p>
            <a:pPr marL="342900" indent="-342900">
              <a:buAutoNum type="alphaUcPeriod"/>
            </a:pPr>
            <a:r>
              <a:rPr lang="en-US" dirty="0" smtClean="0"/>
              <a:t> 219 gallons</a:t>
            </a:r>
          </a:p>
          <a:p>
            <a:endParaRPr lang="en-US" sz="800" dirty="0" smtClean="0"/>
          </a:p>
          <a:p>
            <a:pPr marL="342900" indent="-342900">
              <a:buAutoNum type="alphaUcPeriod"/>
            </a:pPr>
            <a:r>
              <a:rPr lang="en-US" b="1" dirty="0" smtClean="0">
                <a:solidFill>
                  <a:srgbClr val="FF0000"/>
                </a:solidFill>
              </a:rPr>
              <a:t> 279 gallons</a:t>
            </a:r>
          </a:p>
          <a:p>
            <a:endParaRPr lang="en-US" sz="800" dirty="0" smtClean="0"/>
          </a:p>
          <a:p>
            <a:r>
              <a:rPr lang="en-US" dirty="0" smtClean="0"/>
              <a:t>D.    379 gallons </a:t>
            </a:r>
          </a:p>
          <a:p>
            <a:pPr marL="342900" indent="-342900">
              <a:buAutoNum type="alphaUcPeriod"/>
            </a:pPr>
            <a:endParaRPr lang="en-US" dirty="0" smtClean="0"/>
          </a:p>
        </p:txBody>
      </p:sp>
    </p:spTree>
    <p:extLst>
      <p:ext uri="{BB962C8B-B14F-4D97-AF65-F5344CB8AC3E}">
        <p14:creationId xmlns:p14="http://schemas.microsoft.com/office/powerpoint/2010/main" val="34816267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3492" y="545171"/>
            <a:ext cx="8197385" cy="1976243"/>
          </a:xfrm>
        </p:spPr>
        <p:txBody>
          <a:bodyPr>
            <a:normAutofit fontScale="92500" lnSpcReduction="20000"/>
          </a:bodyPr>
          <a:lstStyle/>
          <a:p>
            <a:pPr marL="0" indent="0">
              <a:buNone/>
            </a:pPr>
            <a:r>
              <a:rPr lang="en-US" b="1" dirty="0" smtClean="0"/>
              <a:t>71.  </a:t>
            </a:r>
            <a:r>
              <a:rPr lang="en-US" sz="3300" b="1" dirty="0" smtClean="0"/>
              <a:t>Termites are social insects that live in   </a:t>
            </a:r>
          </a:p>
          <a:p>
            <a:pPr marL="0" indent="0">
              <a:buNone/>
            </a:pPr>
            <a:r>
              <a:rPr lang="en-US" sz="3300" b="1" dirty="0"/>
              <a:t> </a:t>
            </a:r>
            <a:r>
              <a:rPr lang="en-US" sz="3300" b="1" dirty="0" smtClean="0"/>
              <a:t>       colonies that cooperate in raising their </a:t>
            </a:r>
          </a:p>
          <a:p>
            <a:pPr marL="0" indent="0">
              <a:buNone/>
            </a:pPr>
            <a:r>
              <a:rPr lang="en-US" sz="3300" b="1" dirty="0"/>
              <a:t> </a:t>
            </a:r>
            <a:r>
              <a:rPr lang="en-US" sz="3300" b="1" dirty="0" smtClean="0"/>
              <a:t>       young and share their resources (food, </a:t>
            </a:r>
          </a:p>
          <a:p>
            <a:pPr marL="0" indent="0">
              <a:buNone/>
            </a:pPr>
            <a:r>
              <a:rPr lang="en-US" sz="3300" b="1" dirty="0"/>
              <a:t> </a:t>
            </a:r>
            <a:r>
              <a:rPr lang="en-US" sz="3300" b="1" dirty="0" smtClean="0"/>
              <a:t>       water, etc.).</a:t>
            </a:r>
            <a:endParaRPr lang="en-US" sz="3300" b="1" dirty="0"/>
          </a:p>
        </p:txBody>
      </p:sp>
      <p:sp>
        <p:nvSpPr>
          <p:cNvPr id="4" name="TextBox 3"/>
          <p:cNvSpPr txBox="1"/>
          <p:nvPr/>
        </p:nvSpPr>
        <p:spPr>
          <a:xfrm>
            <a:off x="1364940" y="2808102"/>
            <a:ext cx="8424089" cy="1046440"/>
          </a:xfrm>
          <a:prstGeom prst="rect">
            <a:avLst/>
          </a:prstGeom>
          <a:noFill/>
        </p:spPr>
        <p:txBody>
          <a:bodyPr wrap="square" rtlCol="0">
            <a:spAutoFit/>
          </a:bodyPr>
          <a:lstStyle/>
          <a:p>
            <a:pPr marL="342900" indent="-342900">
              <a:buAutoNum type="alphaUcPeriod"/>
            </a:pPr>
            <a:r>
              <a:rPr lang="en-US" dirty="0" smtClean="0"/>
              <a:t> True</a:t>
            </a:r>
          </a:p>
          <a:p>
            <a:endParaRPr lang="en-US" sz="800" dirty="0" smtClean="0"/>
          </a:p>
          <a:p>
            <a:pPr marL="342900" indent="-342900">
              <a:buAutoNum type="alphaUcPeriod"/>
            </a:pPr>
            <a:r>
              <a:rPr lang="en-US" dirty="0" smtClean="0"/>
              <a:t> False </a:t>
            </a:r>
          </a:p>
          <a:p>
            <a:pPr marL="342900" indent="-342900">
              <a:buAutoNum type="alphaUcPeriod"/>
            </a:pPr>
            <a:endParaRPr lang="en-US" dirty="0" smtClean="0"/>
          </a:p>
        </p:txBody>
      </p:sp>
    </p:spTree>
    <p:extLst>
      <p:ext uri="{BB962C8B-B14F-4D97-AF65-F5344CB8AC3E}">
        <p14:creationId xmlns:p14="http://schemas.microsoft.com/office/powerpoint/2010/main" val="1881610828"/>
      </p:ext>
    </p:extLst>
  </p:cSld>
  <p:clrMapOvr>
    <a:masterClrMapping/>
  </p:clrMapOvr>
  <p:timing>
    <p:tnLst>
      <p:par>
        <p:cTn xmlns:p14="http://schemas.microsoft.com/office/powerpoint/2010/mai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3492" y="545171"/>
            <a:ext cx="8197385" cy="1976243"/>
          </a:xfrm>
        </p:spPr>
        <p:txBody>
          <a:bodyPr>
            <a:normAutofit fontScale="92500" lnSpcReduction="20000"/>
          </a:bodyPr>
          <a:lstStyle/>
          <a:p>
            <a:pPr marL="0" indent="0">
              <a:buNone/>
            </a:pPr>
            <a:r>
              <a:rPr lang="en-US" b="1" dirty="0" smtClean="0"/>
              <a:t>71.  </a:t>
            </a:r>
            <a:r>
              <a:rPr lang="en-US" sz="3300" b="1" dirty="0" smtClean="0"/>
              <a:t>Termites are social insects that live in   </a:t>
            </a:r>
          </a:p>
          <a:p>
            <a:pPr marL="0" indent="0">
              <a:buNone/>
            </a:pPr>
            <a:r>
              <a:rPr lang="en-US" sz="3300" b="1" dirty="0"/>
              <a:t> </a:t>
            </a:r>
            <a:r>
              <a:rPr lang="en-US" sz="3300" b="1" dirty="0" smtClean="0"/>
              <a:t>       colonies that cooperate in raising their </a:t>
            </a:r>
          </a:p>
          <a:p>
            <a:pPr marL="0" indent="0">
              <a:buNone/>
            </a:pPr>
            <a:r>
              <a:rPr lang="en-US" sz="3300" b="1" dirty="0"/>
              <a:t> </a:t>
            </a:r>
            <a:r>
              <a:rPr lang="en-US" sz="3300" b="1" dirty="0" smtClean="0"/>
              <a:t>       young and share their resources (food, </a:t>
            </a:r>
          </a:p>
          <a:p>
            <a:pPr marL="0" indent="0">
              <a:buNone/>
            </a:pPr>
            <a:r>
              <a:rPr lang="en-US" sz="3300" b="1" dirty="0"/>
              <a:t> </a:t>
            </a:r>
            <a:r>
              <a:rPr lang="en-US" sz="3300" b="1" dirty="0" smtClean="0"/>
              <a:t>       water, etc.).</a:t>
            </a:r>
            <a:endParaRPr lang="en-US" sz="3300" b="1" dirty="0"/>
          </a:p>
        </p:txBody>
      </p:sp>
      <p:sp>
        <p:nvSpPr>
          <p:cNvPr id="4" name="TextBox 3"/>
          <p:cNvSpPr txBox="1"/>
          <p:nvPr/>
        </p:nvSpPr>
        <p:spPr>
          <a:xfrm>
            <a:off x="1364940" y="2808102"/>
            <a:ext cx="8424089" cy="1046440"/>
          </a:xfrm>
          <a:prstGeom prst="rect">
            <a:avLst/>
          </a:prstGeom>
          <a:noFill/>
        </p:spPr>
        <p:txBody>
          <a:bodyPr wrap="square" rtlCol="0">
            <a:spAutoFit/>
          </a:bodyPr>
          <a:lstStyle/>
          <a:p>
            <a:pPr marL="342900" indent="-342900">
              <a:buAutoNum type="alphaUcPeriod"/>
            </a:pPr>
            <a:r>
              <a:rPr lang="en-US" b="1" dirty="0" smtClean="0">
                <a:solidFill>
                  <a:srgbClr val="FF0000"/>
                </a:solidFill>
              </a:rPr>
              <a:t>  True</a:t>
            </a:r>
          </a:p>
          <a:p>
            <a:endParaRPr lang="en-US" sz="800" b="1" dirty="0" smtClean="0">
              <a:solidFill>
                <a:srgbClr val="FF0000"/>
              </a:solidFill>
            </a:endParaRPr>
          </a:p>
          <a:p>
            <a:pPr marL="342900" indent="-342900">
              <a:buAutoNum type="alphaUcPeriod"/>
            </a:pPr>
            <a:r>
              <a:rPr lang="en-US" dirty="0" smtClean="0"/>
              <a:t> False </a:t>
            </a:r>
          </a:p>
          <a:p>
            <a:pPr marL="342900" indent="-342900">
              <a:buAutoNum type="alphaUcPeriod"/>
            </a:pPr>
            <a:endParaRPr lang="en-US" dirty="0" smtClean="0"/>
          </a:p>
        </p:txBody>
      </p:sp>
    </p:spTree>
    <p:extLst>
      <p:ext uri="{BB962C8B-B14F-4D97-AF65-F5344CB8AC3E}">
        <p14:creationId xmlns:p14="http://schemas.microsoft.com/office/powerpoint/2010/main" val="880519159"/>
      </p:ext>
    </p:extLst>
  </p:cSld>
  <p:clrMapOvr>
    <a:masterClrMapping/>
  </p:clrMapOvr>
  <p:timing>
    <p:tnLst>
      <p:par>
        <p:cTn xmlns:p14="http://schemas.microsoft.com/office/powerpoint/2010/mai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7639" y="311616"/>
            <a:ext cx="8321288" cy="2662044"/>
          </a:xfrm>
        </p:spPr>
        <p:txBody>
          <a:bodyPr>
            <a:normAutofit fontScale="92500"/>
          </a:bodyPr>
          <a:lstStyle/>
          <a:p>
            <a:pPr marL="0" indent="0">
              <a:lnSpc>
                <a:spcPct val="90000"/>
              </a:lnSpc>
              <a:buNone/>
            </a:pPr>
            <a:r>
              <a:rPr lang="en-US" b="1" dirty="0" smtClean="0"/>
              <a:t>72.  Termites, like ants, </a:t>
            </a:r>
            <a:r>
              <a:rPr lang="en-US" b="1" dirty="0"/>
              <a:t>have a colony </a:t>
            </a:r>
            <a:r>
              <a:rPr lang="en-US" b="1" dirty="0" smtClean="0"/>
              <a:t>structure </a:t>
            </a:r>
          </a:p>
          <a:p>
            <a:pPr marL="0" indent="0">
              <a:lnSpc>
                <a:spcPct val="90000"/>
              </a:lnSpc>
              <a:buNone/>
            </a:pPr>
            <a:r>
              <a:rPr lang="en-US" b="1" dirty="0"/>
              <a:t> </a:t>
            </a:r>
            <a:r>
              <a:rPr lang="en-US" b="1" dirty="0" smtClean="0"/>
              <a:t>       where </a:t>
            </a:r>
            <a:r>
              <a:rPr lang="en-US" b="1" dirty="0"/>
              <a:t>the majority of members </a:t>
            </a:r>
            <a:r>
              <a:rPr lang="en-US" b="1" dirty="0" smtClean="0"/>
              <a:t>are females </a:t>
            </a:r>
          </a:p>
          <a:p>
            <a:pPr marL="0" indent="0">
              <a:lnSpc>
                <a:spcPct val="90000"/>
              </a:lnSpc>
              <a:buNone/>
            </a:pPr>
            <a:r>
              <a:rPr lang="en-US" b="1" dirty="0"/>
              <a:t> </a:t>
            </a:r>
            <a:r>
              <a:rPr lang="en-US" b="1" dirty="0" smtClean="0"/>
              <a:t>       concentrated </a:t>
            </a:r>
            <a:r>
              <a:rPr lang="en-US" b="1" dirty="0"/>
              <a:t>in a single</a:t>
            </a:r>
            <a:r>
              <a:rPr lang="en-US" b="1" dirty="0" smtClean="0"/>
              <a:t>, centralized, immobile </a:t>
            </a:r>
          </a:p>
          <a:p>
            <a:pPr marL="0" indent="0">
              <a:lnSpc>
                <a:spcPct val="90000"/>
              </a:lnSpc>
              <a:buNone/>
            </a:pPr>
            <a:r>
              <a:rPr lang="en-US" b="1" dirty="0"/>
              <a:t> </a:t>
            </a:r>
            <a:r>
              <a:rPr lang="en-US" b="1" dirty="0" smtClean="0"/>
              <a:t>       nest </a:t>
            </a:r>
            <a:r>
              <a:rPr lang="en-US" b="1" dirty="0"/>
              <a:t>from </a:t>
            </a:r>
            <a:r>
              <a:rPr lang="en-US" b="1" dirty="0" smtClean="0"/>
              <a:t>which workers forage in search of </a:t>
            </a:r>
          </a:p>
          <a:p>
            <a:pPr marL="0" indent="0">
              <a:lnSpc>
                <a:spcPct val="90000"/>
              </a:lnSpc>
              <a:buNone/>
            </a:pPr>
            <a:r>
              <a:rPr lang="en-US" b="1" dirty="0"/>
              <a:t> </a:t>
            </a:r>
            <a:r>
              <a:rPr lang="en-US" b="1" dirty="0" smtClean="0"/>
              <a:t>       food </a:t>
            </a:r>
            <a:r>
              <a:rPr lang="en-US" b="1" dirty="0"/>
              <a:t>and </a:t>
            </a:r>
            <a:r>
              <a:rPr lang="en-US" b="1" dirty="0" smtClean="0"/>
              <a:t>water</a:t>
            </a:r>
            <a:r>
              <a:rPr lang="en-US" b="1" dirty="0"/>
              <a:t>. </a:t>
            </a:r>
          </a:p>
          <a:p>
            <a:endParaRPr lang="en-US" dirty="0"/>
          </a:p>
        </p:txBody>
      </p:sp>
      <p:sp>
        <p:nvSpPr>
          <p:cNvPr id="4" name="TextBox 3"/>
          <p:cNvSpPr txBox="1"/>
          <p:nvPr/>
        </p:nvSpPr>
        <p:spPr>
          <a:xfrm>
            <a:off x="1117135" y="3055907"/>
            <a:ext cx="8424089" cy="1046440"/>
          </a:xfrm>
          <a:prstGeom prst="rect">
            <a:avLst/>
          </a:prstGeom>
          <a:noFill/>
        </p:spPr>
        <p:txBody>
          <a:bodyPr wrap="square" rtlCol="0">
            <a:spAutoFit/>
          </a:bodyPr>
          <a:lstStyle/>
          <a:p>
            <a:pPr marL="342900" indent="-342900">
              <a:buAutoNum type="alphaUcPeriod"/>
            </a:pPr>
            <a:r>
              <a:rPr lang="en-US" dirty="0" smtClean="0"/>
              <a:t> True</a:t>
            </a:r>
          </a:p>
          <a:p>
            <a:endParaRPr lang="en-US" sz="800" dirty="0" smtClean="0"/>
          </a:p>
          <a:p>
            <a:pPr marL="342900" indent="-342900">
              <a:buAutoNum type="alphaUcPeriod"/>
            </a:pPr>
            <a:r>
              <a:rPr lang="en-US" dirty="0" smtClean="0"/>
              <a:t> False </a:t>
            </a:r>
          </a:p>
          <a:p>
            <a:pPr marL="342900" indent="-342900">
              <a:buAutoNum type="alphaUcPeriod"/>
            </a:pPr>
            <a:endParaRPr lang="en-US" dirty="0" smtClean="0"/>
          </a:p>
        </p:txBody>
      </p:sp>
    </p:spTree>
    <p:extLst>
      <p:ext uri="{BB962C8B-B14F-4D97-AF65-F5344CB8AC3E}">
        <p14:creationId xmlns:p14="http://schemas.microsoft.com/office/powerpoint/2010/main" val="3390522736"/>
      </p:ext>
    </p:extLst>
  </p:cSld>
  <p:clrMapOvr>
    <a:masterClrMapping/>
  </p:clrMapOvr>
  <p:timing>
    <p:tnLst>
      <p:par>
        <p:cTn xmlns:p14="http://schemas.microsoft.com/office/powerpoint/2010/mai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7639" y="311616"/>
            <a:ext cx="8321288" cy="2662044"/>
          </a:xfrm>
        </p:spPr>
        <p:txBody>
          <a:bodyPr>
            <a:normAutofit fontScale="92500"/>
          </a:bodyPr>
          <a:lstStyle/>
          <a:p>
            <a:pPr marL="0" indent="0">
              <a:lnSpc>
                <a:spcPct val="90000"/>
              </a:lnSpc>
              <a:buNone/>
            </a:pPr>
            <a:r>
              <a:rPr lang="en-US" b="1" dirty="0" smtClean="0"/>
              <a:t>72.  Termites, like ants, </a:t>
            </a:r>
            <a:r>
              <a:rPr lang="en-US" b="1" dirty="0"/>
              <a:t>have a colony </a:t>
            </a:r>
            <a:r>
              <a:rPr lang="en-US" b="1" dirty="0" smtClean="0"/>
              <a:t>structure </a:t>
            </a:r>
          </a:p>
          <a:p>
            <a:pPr marL="0" indent="0">
              <a:lnSpc>
                <a:spcPct val="90000"/>
              </a:lnSpc>
              <a:buNone/>
            </a:pPr>
            <a:r>
              <a:rPr lang="en-US" b="1" dirty="0"/>
              <a:t> </a:t>
            </a:r>
            <a:r>
              <a:rPr lang="en-US" b="1" dirty="0" smtClean="0"/>
              <a:t>       where </a:t>
            </a:r>
            <a:r>
              <a:rPr lang="en-US" b="1" dirty="0"/>
              <a:t>the majority of members </a:t>
            </a:r>
            <a:r>
              <a:rPr lang="en-US" b="1" dirty="0" smtClean="0"/>
              <a:t>are females </a:t>
            </a:r>
          </a:p>
          <a:p>
            <a:pPr marL="0" indent="0">
              <a:lnSpc>
                <a:spcPct val="90000"/>
              </a:lnSpc>
              <a:buNone/>
            </a:pPr>
            <a:r>
              <a:rPr lang="en-US" b="1" dirty="0"/>
              <a:t> </a:t>
            </a:r>
            <a:r>
              <a:rPr lang="en-US" b="1" dirty="0" smtClean="0"/>
              <a:t>       concentrated </a:t>
            </a:r>
            <a:r>
              <a:rPr lang="en-US" b="1" dirty="0"/>
              <a:t>in a single</a:t>
            </a:r>
            <a:r>
              <a:rPr lang="en-US" b="1" dirty="0" smtClean="0"/>
              <a:t>, centralized, immobile </a:t>
            </a:r>
          </a:p>
          <a:p>
            <a:pPr marL="0" indent="0">
              <a:lnSpc>
                <a:spcPct val="90000"/>
              </a:lnSpc>
              <a:buNone/>
            </a:pPr>
            <a:r>
              <a:rPr lang="en-US" b="1" dirty="0"/>
              <a:t> </a:t>
            </a:r>
            <a:r>
              <a:rPr lang="en-US" b="1" dirty="0" smtClean="0"/>
              <a:t>       nest </a:t>
            </a:r>
            <a:r>
              <a:rPr lang="en-US" b="1" dirty="0"/>
              <a:t>from </a:t>
            </a:r>
            <a:r>
              <a:rPr lang="en-US" b="1" dirty="0" smtClean="0"/>
              <a:t>which workers forage in search of </a:t>
            </a:r>
          </a:p>
          <a:p>
            <a:pPr marL="0" indent="0">
              <a:lnSpc>
                <a:spcPct val="90000"/>
              </a:lnSpc>
              <a:buNone/>
            </a:pPr>
            <a:r>
              <a:rPr lang="en-US" b="1" dirty="0"/>
              <a:t> </a:t>
            </a:r>
            <a:r>
              <a:rPr lang="en-US" b="1" dirty="0" smtClean="0"/>
              <a:t>       food </a:t>
            </a:r>
            <a:r>
              <a:rPr lang="en-US" b="1" dirty="0"/>
              <a:t>and </a:t>
            </a:r>
            <a:r>
              <a:rPr lang="en-US" b="1" dirty="0" smtClean="0"/>
              <a:t>water</a:t>
            </a:r>
            <a:r>
              <a:rPr lang="en-US" b="1" dirty="0"/>
              <a:t>. </a:t>
            </a:r>
          </a:p>
          <a:p>
            <a:endParaRPr lang="en-US" dirty="0"/>
          </a:p>
        </p:txBody>
      </p:sp>
      <p:sp>
        <p:nvSpPr>
          <p:cNvPr id="4" name="TextBox 3"/>
          <p:cNvSpPr txBox="1"/>
          <p:nvPr/>
        </p:nvSpPr>
        <p:spPr>
          <a:xfrm>
            <a:off x="1117135" y="3055907"/>
            <a:ext cx="8424089" cy="1046440"/>
          </a:xfrm>
          <a:prstGeom prst="rect">
            <a:avLst/>
          </a:prstGeom>
          <a:noFill/>
        </p:spPr>
        <p:txBody>
          <a:bodyPr wrap="square" rtlCol="0">
            <a:spAutoFit/>
          </a:bodyPr>
          <a:lstStyle/>
          <a:p>
            <a:pPr marL="342900" indent="-342900">
              <a:buAutoNum type="alphaUcPeriod"/>
            </a:pPr>
            <a:r>
              <a:rPr lang="en-US" dirty="0" smtClean="0"/>
              <a:t> True</a:t>
            </a:r>
          </a:p>
          <a:p>
            <a:endParaRPr lang="en-US" sz="800" dirty="0" smtClean="0"/>
          </a:p>
          <a:p>
            <a:pPr marL="342900" indent="-342900">
              <a:buAutoNum type="alphaUcPeriod"/>
            </a:pPr>
            <a:r>
              <a:rPr lang="en-US" b="1" dirty="0" smtClean="0">
                <a:solidFill>
                  <a:srgbClr val="FF0000"/>
                </a:solidFill>
              </a:rPr>
              <a:t>  False </a:t>
            </a:r>
          </a:p>
          <a:p>
            <a:pPr marL="342900" indent="-342900">
              <a:buAutoNum type="alphaUcPeriod"/>
            </a:pPr>
            <a:endParaRPr lang="en-US" dirty="0" smtClean="0"/>
          </a:p>
        </p:txBody>
      </p:sp>
      <p:sp>
        <p:nvSpPr>
          <p:cNvPr id="2" name="TextBox 1"/>
          <p:cNvSpPr txBox="1"/>
          <p:nvPr/>
        </p:nvSpPr>
        <p:spPr>
          <a:xfrm>
            <a:off x="1251414" y="4150732"/>
            <a:ext cx="6888975" cy="844847"/>
          </a:xfrm>
          <a:prstGeom prst="rect">
            <a:avLst/>
          </a:prstGeom>
          <a:noFill/>
          <a:ln>
            <a:solidFill>
              <a:srgbClr val="000000"/>
            </a:solidFill>
          </a:ln>
        </p:spPr>
        <p:txBody>
          <a:bodyPr wrap="square" rtlCol="0">
            <a:spAutoFit/>
          </a:bodyPr>
          <a:lstStyle/>
          <a:p>
            <a:pPr>
              <a:lnSpc>
                <a:spcPct val="90000"/>
              </a:lnSpc>
            </a:pPr>
            <a:r>
              <a:rPr lang="en-US" b="1" dirty="0" smtClean="0"/>
              <a:t> Subterranean </a:t>
            </a:r>
            <a:r>
              <a:rPr lang="en-US" b="1" dirty="0"/>
              <a:t>termite social groups are composed of both </a:t>
            </a:r>
            <a:r>
              <a:rPr lang="en-US" b="1" dirty="0" smtClean="0"/>
              <a:t>males </a:t>
            </a:r>
            <a:r>
              <a:rPr lang="en-US" b="1" dirty="0"/>
              <a:t>and </a:t>
            </a:r>
            <a:endParaRPr lang="en-US" b="1" dirty="0" smtClean="0"/>
          </a:p>
          <a:p>
            <a:pPr>
              <a:lnSpc>
                <a:spcPct val="90000"/>
              </a:lnSpc>
            </a:pPr>
            <a:r>
              <a:rPr lang="en-US" b="1" dirty="0" smtClean="0"/>
              <a:t> females </a:t>
            </a:r>
            <a:r>
              <a:rPr lang="en-US" b="1" dirty="0"/>
              <a:t>and have a mobile nest site usually located </a:t>
            </a:r>
            <a:r>
              <a:rPr lang="en-US" b="1" dirty="0" smtClean="0"/>
              <a:t>near </a:t>
            </a:r>
            <a:r>
              <a:rPr lang="en-US" b="1" dirty="0"/>
              <a:t>food, most </a:t>
            </a:r>
            <a:endParaRPr lang="en-US" b="1" dirty="0" smtClean="0"/>
          </a:p>
          <a:p>
            <a:pPr>
              <a:lnSpc>
                <a:spcPct val="90000"/>
              </a:lnSpc>
            </a:pPr>
            <a:r>
              <a:rPr lang="en-US" b="1" dirty="0" smtClean="0"/>
              <a:t> often </a:t>
            </a:r>
            <a:r>
              <a:rPr lang="en-US" b="1" dirty="0"/>
              <a:t>some form of dead wood that they </a:t>
            </a:r>
            <a:r>
              <a:rPr lang="en-US" b="1" dirty="0" smtClean="0"/>
              <a:t>excavate </a:t>
            </a:r>
            <a:r>
              <a:rPr lang="en-US" b="1" dirty="0"/>
              <a:t>and inhabit.</a:t>
            </a:r>
          </a:p>
        </p:txBody>
      </p:sp>
    </p:spTree>
    <p:extLst>
      <p:ext uri="{BB962C8B-B14F-4D97-AF65-F5344CB8AC3E}">
        <p14:creationId xmlns:p14="http://schemas.microsoft.com/office/powerpoint/2010/main" val="16875651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47494"/>
            <a:ext cx="8229600" cy="1553116"/>
          </a:xfrm>
        </p:spPr>
        <p:txBody>
          <a:bodyPr>
            <a:normAutofit fontScale="92500" lnSpcReduction="10000"/>
          </a:bodyPr>
          <a:lstStyle/>
          <a:p>
            <a:pPr marL="0" indent="0">
              <a:buNone/>
            </a:pPr>
            <a:r>
              <a:rPr lang="en-US" b="1" dirty="0" smtClean="0"/>
              <a:t>73.  This soldier termite secretes a defensive </a:t>
            </a:r>
          </a:p>
          <a:p>
            <a:pPr marL="0" indent="0">
              <a:buNone/>
            </a:pPr>
            <a:r>
              <a:rPr lang="en-US" b="1" dirty="0"/>
              <a:t> </a:t>
            </a:r>
            <a:r>
              <a:rPr lang="en-US" b="1" dirty="0" smtClean="0"/>
              <a:t>       secretion through a </a:t>
            </a:r>
            <a:r>
              <a:rPr lang="en-US" b="1" dirty="0" err="1" smtClean="0"/>
              <a:t>fontanelle</a:t>
            </a:r>
            <a:r>
              <a:rPr lang="en-US" b="1" dirty="0" smtClean="0"/>
              <a:t>, a hole that is </a:t>
            </a:r>
          </a:p>
          <a:p>
            <a:pPr marL="0" indent="0">
              <a:buNone/>
            </a:pPr>
            <a:r>
              <a:rPr lang="en-US" b="1" dirty="0"/>
              <a:t> </a:t>
            </a:r>
            <a:r>
              <a:rPr lang="en-US" b="1" dirty="0" smtClean="0"/>
              <a:t>       connected to a gland on the front of its head.</a:t>
            </a:r>
          </a:p>
        </p:txBody>
      </p:sp>
      <p:sp>
        <p:nvSpPr>
          <p:cNvPr id="4" name="TextBox 3"/>
          <p:cNvSpPr txBox="1"/>
          <p:nvPr/>
        </p:nvSpPr>
        <p:spPr>
          <a:xfrm>
            <a:off x="1175713" y="1957121"/>
            <a:ext cx="6500751" cy="1169551"/>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dirty="0" smtClean="0"/>
              <a:t>Formosan subterranean termite (</a:t>
            </a:r>
            <a:r>
              <a:rPr lang="en-US" b="1" i="1" dirty="0" err="1" smtClean="0"/>
              <a:t>Coptotermes</a:t>
            </a:r>
            <a:r>
              <a:rPr lang="en-US" b="1" i="1" dirty="0" smtClean="0"/>
              <a:t> </a:t>
            </a:r>
            <a:r>
              <a:rPr lang="en-US" b="1" i="1" dirty="0" err="1" smtClean="0"/>
              <a:t>formosanus</a:t>
            </a:r>
            <a:r>
              <a:rPr lang="en-US" dirty="0" smtClean="0"/>
              <a:t>)</a:t>
            </a:r>
          </a:p>
          <a:p>
            <a:endParaRPr lang="en-US" sz="800" dirty="0" smtClean="0"/>
          </a:p>
          <a:p>
            <a:pPr marL="342900" indent="-342900">
              <a:buAutoNum type="alphaUcPeriod"/>
            </a:pPr>
            <a:r>
              <a:rPr lang="en-US" dirty="0" err="1" smtClean="0"/>
              <a:t>Drywood</a:t>
            </a:r>
            <a:r>
              <a:rPr lang="en-US" dirty="0" smtClean="0"/>
              <a:t> termite</a:t>
            </a:r>
          </a:p>
        </p:txBody>
      </p:sp>
    </p:spTree>
    <p:extLst>
      <p:ext uri="{BB962C8B-B14F-4D97-AF65-F5344CB8AC3E}">
        <p14:creationId xmlns:p14="http://schemas.microsoft.com/office/powerpoint/2010/main" val="3740247802"/>
      </p:ext>
    </p:extLst>
  </p:cSld>
  <p:clrMapOvr>
    <a:masterClrMapping/>
  </p:clrMapOvr>
  <p:timing>
    <p:tnLst>
      <p:par>
        <p:cTn xmlns:p14="http://schemas.microsoft.com/office/powerpoint/2010/mai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9992"/>
            <a:ext cx="8229600" cy="1553116"/>
          </a:xfrm>
        </p:spPr>
        <p:txBody>
          <a:bodyPr>
            <a:normAutofit fontScale="92500" lnSpcReduction="10000"/>
          </a:bodyPr>
          <a:lstStyle/>
          <a:p>
            <a:pPr marL="0" indent="0">
              <a:buNone/>
            </a:pPr>
            <a:r>
              <a:rPr lang="en-US" b="1" dirty="0" smtClean="0"/>
              <a:t>73.  This soldier termite secretes a defensive </a:t>
            </a:r>
          </a:p>
          <a:p>
            <a:pPr marL="0" indent="0">
              <a:buNone/>
            </a:pPr>
            <a:r>
              <a:rPr lang="en-US" b="1" dirty="0"/>
              <a:t> </a:t>
            </a:r>
            <a:r>
              <a:rPr lang="en-US" b="1" dirty="0" smtClean="0"/>
              <a:t>       secretion through a </a:t>
            </a:r>
            <a:r>
              <a:rPr lang="en-US" b="1" dirty="0" err="1" smtClean="0"/>
              <a:t>fontanelle</a:t>
            </a:r>
            <a:r>
              <a:rPr lang="en-US" b="1" dirty="0" smtClean="0"/>
              <a:t>, a hole that is </a:t>
            </a:r>
          </a:p>
          <a:p>
            <a:pPr marL="0" indent="0">
              <a:buNone/>
            </a:pPr>
            <a:r>
              <a:rPr lang="en-US" b="1" dirty="0"/>
              <a:t> </a:t>
            </a:r>
            <a:r>
              <a:rPr lang="en-US" b="1" dirty="0" smtClean="0"/>
              <a:t>       connected to a gland on the front of its head.</a:t>
            </a:r>
          </a:p>
        </p:txBody>
      </p:sp>
      <p:sp>
        <p:nvSpPr>
          <p:cNvPr id="4" name="TextBox 3"/>
          <p:cNvSpPr txBox="1"/>
          <p:nvPr/>
        </p:nvSpPr>
        <p:spPr>
          <a:xfrm>
            <a:off x="1163138" y="1988557"/>
            <a:ext cx="6746206" cy="1169551"/>
          </a:xfrm>
          <a:prstGeom prst="rect">
            <a:avLst/>
          </a:prstGeom>
          <a:noFill/>
        </p:spPr>
        <p:txBody>
          <a:bodyPr wrap="square" rtlCol="0">
            <a:spAutoFit/>
          </a:bodyPr>
          <a:lstStyle/>
          <a:p>
            <a:pPr marL="342900" indent="-342900">
              <a:buAutoNum type="alphaUcPeriod"/>
            </a:pPr>
            <a:r>
              <a:rPr lang="en-US" dirty="0" smtClean="0"/>
              <a:t>Native subterranean termite (</a:t>
            </a:r>
            <a:r>
              <a:rPr lang="en-US" b="1" i="1" dirty="0" err="1" smtClean="0"/>
              <a:t>Reticulitermes</a:t>
            </a:r>
            <a:r>
              <a:rPr lang="en-US" b="1" i="1" dirty="0" smtClean="0"/>
              <a:t> spp.</a:t>
            </a:r>
            <a:r>
              <a:rPr lang="en-US" dirty="0" smtClean="0"/>
              <a:t>)</a:t>
            </a:r>
          </a:p>
          <a:p>
            <a:endParaRPr lang="en-US" sz="800" dirty="0" smtClean="0"/>
          </a:p>
          <a:p>
            <a:pPr marL="342900" indent="-342900">
              <a:buAutoNum type="alphaUcPeriod"/>
            </a:pPr>
            <a:r>
              <a:rPr lang="en-US" b="1" dirty="0" smtClean="0">
                <a:solidFill>
                  <a:srgbClr val="FF0000"/>
                </a:solidFill>
              </a:rPr>
              <a:t> Formosan subterranean termite (</a:t>
            </a:r>
            <a:r>
              <a:rPr lang="en-US" b="1" i="1" dirty="0" err="1" smtClean="0">
                <a:solidFill>
                  <a:srgbClr val="FF0000"/>
                </a:solidFill>
              </a:rPr>
              <a:t>Coptotermes</a:t>
            </a:r>
            <a:r>
              <a:rPr lang="en-US" b="1" i="1" dirty="0" smtClean="0">
                <a:solidFill>
                  <a:srgbClr val="FF0000"/>
                </a:solidFill>
              </a:rPr>
              <a:t> </a:t>
            </a:r>
            <a:r>
              <a:rPr lang="en-US" b="1" i="1" dirty="0" err="1" smtClean="0">
                <a:solidFill>
                  <a:srgbClr val="FF0000"/>
                </a:solidFill>
              </a:rPr>
              <a:t>formosanus</a:t>
            </a:r>
            <a:r>
              <a:rPr lang="en-US" b="1" dirty="0" smtClean="0">
                <a:solidFill>
                  <a:srgbClr val="FF0000"/>
                </a:solidFill>
              </a:rPr>
              <a:t>)</a:t>
            </a:r>
          </a:p>
          <a:p>
            <a:endParaRPr lang="en-US" sz="800" b="1" dirty="0" smtClean="0">
              <a:solidFill>
                <a:srgbClr val="FF0000"/>
              </a:solidFill>
            </a:endParaRPr>
          </a:p>
          <a:p>
            <a:pPr marL="342900" indent="-342900">
              <a:buAutoNum type="alphaUcPeriod"/>
            </a:pPr>
            <a:r>
              <a:rPr lang="en-US" dirty="0" err="1" smtClean="0"/>
              <a:t>Drywood</a:t>
            </a:r>
            <a:r>
              <a:rPr lang="en-US" dirty="0" smtClean="0"/>
              <a:t> termite</a:t>
            </a:r>
          </a:p>
        </p:txBody>
      </p:sp>
      <p:pic>
        <p:nvPicPr>
          <p:cNvPr id="5" name="Picture 4"/>
          <p:cNvPicPr>
            <a:picLocks noChangeAspect="1" noChangeArrowheads="1"/>
          </p:cNvPicPr>
          <p:nvPr/>
        </p:nvPicPr>
        <p:blipFill>
          <a:blip r:embed="rId2" cstate="print"/>
          <a:srcRect t="13428" b="13428"/>
          <a:stretch>
            <a:fillRect/>
          </a:stretch>
        </p:blipFill>
        <p:spPr bwMode="auto">
          <a:xfrm rot="16200000">
            <a:off x="5227448" y="3704091"/>
            <a:ext cx="3738385" cy="2055968"/>
          </a:xfrm>
          <a:prstGeom prst="rect">
            <a:avLst/>
          </a:prstGeom>
          <a:noFill/>
          <a:ln w="9525">
            <a:noFill/>
            <a:miter lim="800000"/>
            <a:headEnd/>
            <a:tailEnd/>
          </a:ln>
          <a:effectLst/>
        </p:spPr>
      </p:pic>
      <p:pic>
        <p:nvPicPr>
          <p:cNvPr id="6" name="Picture 5"/>
          <p:cNvPicPr>
            <a:picLocks noChangeAspect="1"/>
          </p:cNvPicPr>
          <p:nvPr/>
        </p:nvPicPr>
        <p:blipFill>
          <a:blip r:embed="rId3"/>
          <a:stretch>
            <a:fillRect/>
          </a:stretch>
        </p:blipFill>
        <p:spPr>
          <a:xfrm>
            <a:off x="1007444" y="3500243"/>
            <a:ext cx="4741629" cy="3101025"/>
          </a:xfrm>
          <a:prstGeom prst="rect">
            <a:avLst/>
          </a:prstGeom>
        </p:spPr>
      </p:pic>
    </p:spTree>
    <p:extLst>
      <p:ext uri="{BB962C8B-B14F-4D97-AF65-F5344CB8AC3E}">
        <p14:creationId xmlns:p14="http://schemas.microsoft.com/office/powerpoint/2010/main" val="2954433417"/>
      </p:ext>
    </p:extLst>
  </p:cSld>
  <p:clrMapOvr>
    <a:masterClrMapping/>
  </p:clrMapOvr>
  <p:timing>
    <p:tnLst>
      <p:par>
        <p:cTn xmlns:p14="http://schemas.microsoft.com/office/powerpoint/2010/mai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90676"/>
            <a:ext cx="8229600" cy="4525963"/>
          </a:xfrm>
        </p:spPr>
        <p:txBody>
          <a:bodyPr/>
          <a:lstStyle/>
          <a:p>
            <a:pPr marL="0" indent="0">
              <a:buNone/>
            </a:pPr>
            <a:r>
              <a:rPr lang="en-US" b="1" dirty="0" smtClean="0"/>
              <a:t>74.  Subterranean termites communicate by:</a:t>
            </a:r>
            <a:endParaRPr lang="en-US" b="1" dirty="0"/>
          </a:p>
        </p:txBody>
      </p:sp>
      <p:sp>
        <p:nvSpPr>
          <p:cNvPr id="4" name="TextBox 3"/>
          <p:cNvSpPr txBox="1"/>
          <p:nvPr/>
        </p:nvSpPr>
        <p:spPr>
          <a:xfrm>
            <a:off x="1263952" y="1239762"/>
            <a:ext cx="3471333" cy="1569660"/>
          </a:xfrm>
          <a:prstGeom prst="rect">
            <a:avLst/>
          </a:prstGeom>
          <a:noFill/>
        </p:spPr>
        <p:txBody>
          <a:bodyPr wrap="square" rtlCol="0">
            <a:spAutoFit/>
          </a:bodyPr>
          <a:lstStyle/>
          <a:p>
            <a:pPr marL="342900" indent="-342900">
              <a:buAutoNum type="alphaUcPeriod"/>
            </a:pPr>
            <a:r>
              <a:rPr lang="en-US" dirty="0" smtClean="0"/>
              <a:t>Pheromones</a:t>
            </a:r>
          </a:p>
          <a:p>
            <a:endParaRPr lang="en-US" sz="800" dirty="0" smtClean="0"/>
          </a:p>
          <a:p>
            <a:pPr marL="342900" indent="-342900">
              <a:buAutoNum type="alphaUcPeriod"/>
            </a:pPr>
            <a:r>
              <a:rPr lang="en-US" dirty="0" smtClean="0"/>
              <a:t>Sound</a:t>
            </a:r>
          </a:p>
          <a:p>
            <a:endParaRPr lang="en-US" sz="800" dirty="0" smtClean="0"/>
          </a:p>
          <a:p>
            <a:pPr marL="342900" indent="-342900">
              <a:buAutoNum type="alphaUcPeriod"/>
            </a:pPr>
            <a:r>
              <a:rPr lang="en-US" dirty="0" err="1" smtClean="0"/>
              <a:t>Trophallaxis</a:t>
            </a:r>
            <a:endParaRPr lang="en-US" dirty="0" smtClean="0"/>
          </a:p>
          <a:p>
            <a:endParaRPr lang="en-US" sz="800" dirty="0" smtClean="0"/>
          </a:p>
          <a:p>
            <a:pPr marL="342900" indent="-342900">
              <a:buAutoNum type="alphaUcPeriod"/>
            </a:pPr>
            <a:r>
              <a:rPr lang="en-US" dirty="0" smtClean="0"/>
              <a:t>All the above</a:t>
            </a:r>
            <a:endParaRPr lang="en-US" dirty="0"/>
          </a:p>
        </p:txBody>
      </p:sp>
    </p:spTree>
    <p:extLst>
      <p:ext uri="{BB962C8B-B14F-4D97-AF65-F5344CB8AC3E}">
        <p14:creationId xmlns:p14="http://schemas.microsoft.com/office/powerpoint/2010/main" val="1256680247"/>
      </p:ext>
    </p:extLst>
  </p:cSld>
  <p:clrMapOvr>
    <a:masterClrMapping/>
  </p:clrMapOvr>
  <p:timing>
    <p:tnLst>
      <p:par>
        <p:cTn xmlns:p14="http://schemas.microsoft.com/office/powerpoint/2010/mai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90676"/>
            <a:ext cx="8229600" cy="4525963"/>
          </a:xfrm>
        </p:spPr>
        <p:txBody>
          <a:bodyPr/>
          <a:lstStyle/>
          <a:p>
            <a:pPr marL="0" indent="0">
              <a:buNone/>
            </a:pPr>
            <a:r>
              <a:rPr lang="en-US" b="1" dirty="0" smtClean="0"/>
              <a:t>74.  Subterranean termites communicate by:</a:t>
            </a:r>
            <a:endParaRPr lang="en-US" b="1" dirty="0"/>
          </a:p>
        </p:txBody>
      </p:sp>
      <p:sp>
        <p:nvSpPr>
          <p:cNvPr id="4" name="TextBox 3"/>
          <p:cNvSpPr txBox="1"/>
          <p:nvPr/>
        </p:nvSpPr>
        <p:spPr>
          <a:xfrm>
            <a:off x="1263952" y="1239762"/>
            <a:ext cx="3471333" cy="1569660"/>
          </a:xfrm>
          <a:prstGeom prst="rect">
            <a:avLst/>
          </a:prstGeom>
          <a:noFill/>
        </p:spPr>
        <p:txBody>
          <a:bodyPr wrap="square" rtlCol="0">
            <a:spAutoFit/>
          </a:bodyPr>
          <a:lstStyle/>
          <a:p>
            <a:pPr marL="342900" indent="-342900">
              <a:buAutoNum type="alphaUcPeriod"/>
            </a:pPr>
            <a:r>
              <a:rPr lang="en-US" dirty="0" smtClean="0"/>
              <a:t>Pheromones</a:t>
            </a:r>
          </a:p>
          <a:p>
            <a:endParaRPr lang="en-US" sz="800" dirty="0" smtClean="0"/>
          </a:p>
          <a:p>
            <a:pPr marL="342900" indent="-342900">
              <a:buAutoNum type="alphaUcPeriod"/>
            </a:pPr>
            <a:r>
              <a:rPr lang="en-US" dirty="0" smtClean="0"/>
              <a:t>Sound</a:t>
            </a:r>
          </a:p>
          <a:p>
            <a:endParaRPr lang="en-US" sz="800" dirty="0" smtClean="0"/>
          </a:p>
          <a:p>
            <a:pPr marL="342900" indent="-342900">
              <a:buAutoNum type="alphaUcPeriod"/>
            </a:pPr>
            <a:r>
              <a:rPr lang="en-US" dirty="0" err="1" smtClean="0"/>
              <a:t>Trophallaxis</a:t>
            </a:r>
            <a:endParaRPr lang="en-US" dirty="0" smtClean="0"/>
          </a:p>
          <a:p>
            <a:endParaRPr lang="en-US" sz="800" dirty="0" smtClean="0"/>
          </a:p>
          <a:p>
            <a:pPr marL="342900" indent="-342900">
              <a:buAutoNum type="alphaUcPeriod"/>
            </a:pPr>
            <a:r>
              <a:rPr lang="en-US" b="1" dirty="0" smtClean="0">
                <a:solidFill>
                  <a:srgbClr val="FF0000"/>
                </a:solidFill>
              </a:rPr>
              <a:t> All the above</a:t>
            </a:r>
            <a:endParaRPr lang="en-US" b="1" dirty="0">
              <a:solidFill>
                <a:srgbClr val="FF0000"/>
              </a:solidFill>
            </a:endParaRPr>
          </a:p>
        </p:txBody>
      </p:sp>
    </p:spTree>
    <p:extLst>
      <p:ext uri="{BB962C8B-B14F-4D97-AF65-F5344CB8AC3E}">
        <p14:creationId xmlns:p14="http://schemas.microsoft.com/office/powerpoint/2010/main" val="2706809057"/>
      </p:ext>
    </p:extLst>
  </p:cSld>
  <p:clrMapOvr>
    <a:masterClrMapping/>
  </p:clrMapOvr>
  <p:timing>
    <p:tnLst>
      <p:par>
        <p:cTn xmlns:p14="http://schemas.microsoft.com/office/powerpoint/2010/mai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667" y="396724"/>
            <a:ext cx="8490857" cy="4525963"/>
          </a:xfrm>
        </p:spPr>
        <p:txBody>
          <a:bodyPr/>
          <a:lstStyle/>
          <a:p>
            <a:pPr marL="514350" indent="-514350">
              <a:buAutoNum type="arabicPeriod" startAt="75"/>
            </a:pPr>
            <a:r>
              <a:rPr lang="en-US" b="1" dirty="0" smtClean="0"/>
              <a:t>  Can a subterranean termite worker develop </a:t>
            </a:r>
          </a:p>
          <a:p>
            <a:pPr marL="0" indent="0">
              <a:buNone/>
            </a:pPr>
            <a:r>
              <a:rPr lang="en-US" b="1" dirty="0" smtClean="0"/>
              <a:t>        into a soldier?</a:t>
            </a:r>
            <a:endParaRPr lang="en-US" b="1" dirty="0"/>
          </a:p>
        </p:txBody>
      </p:sp>
      <p:sp>
        <p:nvSpPr>
          <p:cNvPr id="4" name="TextBox 3"/>
          <p:cNvSpPr txBox="1"/>
          <p:nvPr/>
        </p:nvSpPr>
        <p:spPr>
          <a:xfrm>
            <a:off x="1084977" y="1652514"/>
            <a:ext cx="1753809" cy="769441"/>
          </a:xfrm>
          <a:prstGeom prst="rect">
            <a:avLst/>
          </a:prstGeom>
          <a:noFill/>
        </p:spPr>
        <p:txBody>
          <a:bodyPr wrap="square" rtlCol="0">
            <a:spAutoFit/>
          </a:bodyPr>
          <a:lstStyle/>
          <a:p>
            <a:pPr marL="342900" indent="-342900">
              <a:buAutoNum type="alphaUcPeriod"/>
            </a:pPr>
            <a:r>
              <a:rPr lang="en-US" dirty="0" smtClean="0"/>
              <a:t>Yes</a:t>
            </a:r>
          </a:p>
          <a:p>
            <a:endParaRPr lang="en-US" sz="800" dirty="0" smtClean="0"/>
          </a:p>
          <a:p>
            <a:pPr marL="342900" indent="-342900">
              <a:buAutoNum type="alphaUcPeriod"/>
            </a:pPr>
            <a:r>
              <a:rPr lang="en-US" dirty="0" smtClean="0"/>
              <a:t>No</a:t>
            </a:r>
            <a:endParaRPr lang="en-US" dirty="0"/>
          </a:p>
        </p:txBody>
      </p:sp>
    </p:spTree>
    <p:extLst>
      <p:ext uri="{BB962C8B-B14F-4D97-AF65-F5344CB8AC3E}">
        <p14:creationId xmlns:p14="http://schemas.microsoft.com/office/powerpoint/2010/main" val="3485947272"/>
      </p:ext>
    </p:extLst>
  </p:cSld>
  <p:clrMapOvr>
    <a:masterClrMapping/>
  </p:clrMapOvr>
  <p:timing>
    <p:tnLst>
      <p:par>
        <p:cTn xmlns:p14="http://schemas.microsoft.com/office/powerpoint/2010/mai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667" y="396724"/>
            <a:ext cx="8490857" cy="4525963"/>
          </a:xfrm>
        </p:spPr>
        <p:txBody>
          <a:bodyPr/>
          <a:lstStyle/>
          <a:p>
            <a:pPr marL="514350" indent="-514350">
              <a:buAutoNum type="arabicPeriod" startAt="75"/>
            </a:pPr>
            <a:r>
              <a:rPr lang="en-US" b="1" dirty="0" smtClean="0"/>
              <a:t>  Can a subterranean termite worker develop </a:t>
            </a:r>
          </a:p>
          <a:p>
            <a:pPr marL="0" indent="0">
              <a:buNone/>
            </a:pPr>
            <a:r>
              <a:rPr lang="en-US" b="1" dirty="0"/>
              <a:t> </a:t>
            </a:r>
            <a:r>
              <a:rPr lang="en-US" b="1" dirty="0" smtClean="0"/>
              <a:t>       into a soldier?</a:t>
            </a:r>
            <a:endParaRPr lang="en-US" b="1" dirty="0"/>
          </a:p>
        </p:txBody>
      </p:sp>
      <p:pic>
        <p:nvPicPr>
          <p:cNvPr id="5" name="Picture 3"/>
          <p:cNvPicPr>
            <a:picLocks noChangeAspect="1" noChangeArrowheads="1"/>
          </p:cNvPicPr>
          <p:nvPr/>
        </p:nvPicPr>
        <p:blipFill>
          <a:blip r:embed="rId2" cstate="print"/>
          <a:srcRect/>
          <a:stretch>
            <a:fillRect/>
          </a:stretch>
        </p:blipFill>
        <p:spPr bwMode="auto">
          <a:xfrm>
            <a:off x="584152" y="2203042"/>
            <a:ext cx="4008456" cy="5333999"/>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a:stretch>
            <a:fillRect/>
          </a:stretch>
        </p:blipFill>
        <p:spPr bwMode="auto">
          <a:xfrm>
            <a:off x="4592608" y="2203042"/>
            <a:ext cx="4144698" cy="5334000"/>
          </a:xfrm>
          <a:prstGeom prst="rect">
            <a:avLst/>
          </a:prstGeom>
          <a:noFill/>
          <a:ln w="9525">
            <a:noFill/>
            <a:miter lim="800000"/>
            <a:headEnd/>
            <a:tailEnd/>
          </a:ln>
        </p:spPr>
      </p:pic>
      <p:sp>
        <p:nvSpPr>
          <p:cNvPr id="2" name="Oval 1"/>
          <p:cNvSpPr/>
          <p:nvPr/>
        </p:nvSpPr>
        <p:spPr>
          <a:xfrm rot="695110">
            <a:off x="2670003" y="2856962"/>
            <a:ext cx="1024819" cy="2647597"/>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741893" y="5627238"/>
            <a:ext cx="2332565" cy="1477328"/>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a:p>
        </p:txBody>
      </p:sp>
      <p:sp>
        <p:nvSpPr>
          <p:cNvPr id="9" name="TextBox 8"/>
          <p:cNvSpPr txBox="1"/>
          <p:nvPr/>
        </p:nvSpPr>
        <p:spPr>
          <a:xfrm>
            <a:off x="741892" y="2203042"/>
            <a:ext cx="3439119" cy="461665"/>
          </a:xfrm>
          <a:prstGeom prst="rect">
            <a:avLst/>
          </a:prstGeom>
          <a:solidFill>
            <a:srgbClr val="FFFFFF"/>
          </a:solidFill>
          <a:ln>
            <a:solidFill>
              <a:srgbClr val="FFFFFF"/>
            </a:solidFill>
          </a:ln>
        </p:spPr>
        <p:txBody>
          <a:bodyPr wrap="square" rtlCol="0">
            <a:spAutoFit/>
          </a:bodyPr>
          <a:lstStyle/>
          <a:p>
            <a:endParaRPr lang="en-US" sz="2400" dirty="0"/>
          </a:p>
        </p:txBody>
      </p:sp>
      <p:sp>
        <p:nvSpPr>
          <p:cNvPr id="11" name="TextBox 10"/>
          <p:cNvSpPr txBox="1"/>
          <p:nvPr/>
        </p:nvSpPr>
        <p:spPr>
          <a:xfrm>
            <a:off x="1617795" y="2664707"/>
            <a:ext cx="1387503" cy="400110"/>
          </a:xfrm>
          <a:prstGeom prst="rect">
            <a:avLst/>
          </a:prstGeom>
          <a:solidFill>
            <a:srgbClr val="FFFFFF"/>
          </a:solidFill>
        </p:spPr>
        <p:txBody>
          <a:bodyPr wrap="square" rtlCol="0">
            <a:spAutoFit/>
          </a:bodyPr>
          <a:lstStyle/>
          <a:p>
            <a:endParaRPr lang="en-US" sz="2000" dirty="0"/>
          </a:p>
        </p:txBody>
      </p:sp>
      <p:sp>
        <p:nvSpPr>
          <p:cNvPr id="12" name="TextBox 11"/>
          <p:cNvSpPr txBox="1"/>
          <p:nvPr/>
        </p:nvSpPr>
        <p:spPr>
          <a:xfrm>
            <a:off x="3005298" y="2572374"/>
            <a:ext cx="184666" cy="369332"/>
          </a:xfrm>
          <a:prstGeom prst="rect">
            <a:avLst/>
          </a:prstGeom>
          <a:solidFill>
            <a:srgbClr val="FFFFFF"/>
          </a:solidFill>
          <a:ln>
            <a:solidFill>
              <a:srgbClr val="FFFFFF"/>
            </a:solidFill>
          </a:ln>
        </p:spPr>
        <p:txBody>
          <a:bodyPr wrap="none" rtlCol="0">
            <a:spAutoFit/>
          </a:bodyPr>
          <a:lstStyle/>
          <a:p>
            <a:endParaRPr lang="en-US" dirty="0"/>
          </a:p>
        </p:txBody>
      </p:sp>
      <p:sp>
        <p:nvSpPr>
          <p:cNvPr id="13" name="TextBox 12"/>
          <p:cNvSpPr txBox="1"/>
          <p:nvPr/>
        </p:nvSpPr>
        <p:spPr>
          <a:xfrm rot="18729022">
            <a:off x="2912965" y="2672422"/>
            <a:ext cx="184666" cy="369332"/>
          </a:xfrm>
          <a:prstGeom prst="rect">
            <a:avLst/>
          </a:prstGeom>
          <a:solidFill>
            <a:srgbClr val="FFFFFF"/>
          </a:solidFill>
          <a:ln>
            <a:solidFill>
              <a:srgbClr val="FFFFFF"/>
            </a:solidFill>
          </a:ln>
        </p:spPr>
        <p:txBody>
          <a:bodyPr wrap="none" rtlCol="0">
            <a:spAutoFit/>
          </a:bodyPr>
          <a:lstStyle/>
          <a:p>
            <a:endParaRPr lang="en-US" dirty="0"/>
          </a:p>
        </p:txBody>
      </p:sp>
      <p:sp>
        <p:nvSpPr>
          <p:cNvPr id="14" name="TextBox 13"/>
          <p:cNvSpPr txBox="1"/>
          <p:nvPr/>
        </p:nvSpPr>
        <p:spPr>
          <a:xfrm>
            <a:off x="1052617" y="1693467"/>
            <a:ext cx="1753809" cy="769441"/>
          </a:xfrm>
          <a:prstGeom prst="rect">
            <a:avLst/>
          </a:prstGeom>
          <a:noFill/>
        </p:spPr>
        <p:txBody>
          <a:bodyPr wrap="square" rtlCol="0">
            <a:spAutoFit/>
          </a:bodyPr>
          <a:lstStyle/>
          <a:p>
            <a:pPr marL="342900" indent="-342900">
              <a:buAutoNum type="alphaUcPeriod"/>
            </a:pPr>
            <a:r>
              <a:rPr lang="en-US" b="1" dirty="0" smtClean="0">
                <a:solidFill>
                  <a:srgbClr val="FF0000"/>
                </a:solidFill>
              </a:rPr>
              <a:t> Yes</a:t>
            </a:r>
          </a:p>
          <a:p>
            <a:endParaRPr lang="en-US" sz="800" b="1" dirty="0" smtClean="0">
              <a:solidFill>
                <a:srgbClr val="FF0000"/>
              </a:solidFill>
            </a:endParaRPr>
          </a:p>
          <a:p>
            <a:pPr marL="342900" indent="-342900">
              <a:buAutoNum type="alphaUcPeriod"/>
            </a:pPr>
            <a:r>
              <a:rPr lang="en-US" dirty="0" smtClean="0"/>
              <a:t>No</a:t>
            </a:r>
            <a:endParaRPr lang="en-US" dirty="0"/>
          </a:p>
        </p:txBody>
      </p:sp>
      <p:sp>
        <p:nvSpPr>
          <p:cNvPr id="8" name="TextBox 7"/>
          <p:cNvSpPr txBox="1"/>
          <p:nvPr/>
        </p:nvSpPr>
        <p:spPr>
          <a:xfrm>
            <a:off x="4592607" y="1896469"/>
            <a:ext cx="4328981" cy="369332"/>
          </a:xfrm>
          <a:prstGeom prst="rect">
            <a:avLst/>
          </a:prstGeom>
          <a:solidFill>
            <a:srgbClr val="FFFFFF"/>
          </a:solidFill>
          <a:ln>
            <a:solidFill>
              <a:srgbClr val="FFFFFF"/>
            </a:solidFill>
          </a:ln>
        </p:spPr>
        <p:txBody>
          <a:bodyPr wrap="square" rtlCol="0">
            <a:spAutoFit/>
          </a:bodyPr>
          <a:lstStyle/>
          <a:p>
            <a:endParaRPr lang="en-US" dirty="0"/>
          </a:p>
        </p:txBody>
      </p:sp>
      <p:sp>
        <p:nvSpPr>
          <p:cNvPr id="10" name="TextBox 9"/>
          <p:cNvSpPr txBox="1"/>
          <p:nvPr/>
        </p:nvSpPr>
        <p:spPr>
          <a:xfrm>
            <a:off x="8619802" y="1804489"/>
            <a:ext cx="184666" cy="5632312"/>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1212374175"/>
      </p:ext>
    </p:extLst>
  </p:cSld>
  <p:clrMapOvr>
    <a:masterClrMapping/>
  </p:clrMapOvr>
  <p:timing>
    <p:tnLst>
      <p:par>
        <p:cTn xmlns:p14="http://schemas.microsoft.com/office/powerpoint/2010/mai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8905" y="249203"/>
            <a:ext cx="8406189" cy="4525963"/>
          </a:xfrm>
        </p:spPr>
        <p:txBody>
          <a:bodyPr/>
          <a:lstStyle/>
          <a:p>
            <a:pPr marL="514350" indent="-514350">
              <a:buAutoNum type="arabicPeriod" startAt="76"/>
            </a:pPr>
            <a:r>
              <a:rPr lang="en-US" b="1" dirty="0" smtClean="0"/>
              <a:t>  Can a subterranean termite soldier develop </a:t>
            </a:r>
            <a:endParaRPr lang="en-US" b="1" dirty="0"/>
          </a:p>
          <a:p>
            <a:pPr marL="0" indent="0">
              <a:buNone/>
            </a:pPr>
            <a:r>
              <a:rPr lang="en-US" b="1" dirty="0" smtClean="0"/>
              <a:t>        into a worker?</a:t>
            </a:r>
            <a:endParaRPr lang="en-US" b="1" dirty="0"/>
          </a:p>
        </p:txBody>
      </p:sp>
      <p:sp>
        <p:nvSpPr>
          <p:cNvPr id="4" name="TextBox 3"/>
          <p:cNvSpPr txBox="1"/>
          <p:nvPr/>
        </p:nvSpPr>
        <p:spPr>
          <a:xfrm>
            <a:off x="1182003" y="1478672"/>
            <a:ext cx="1884209" cy="769441"/>
          </a:xfrm>
          <a:prstGeom prst="rect">
            <a:avLst/>
          </a:prstGeom>
          <a:noFill/>
        </p:spPr>
        <p:txBody>
          <a:bodyPr wrap="square" rtlCol="0">
            <a:spAutoFit/>
          </a:bodyPr>
          <a:lstStyle/>
          <a:p>
            <a:pPr marL="342900" indent="-342900">
              <a:buAutoNum type="alphaUcPeriod"/>
            </a:pPr>
            <a:r>
              <a:rPr lang="en-US" dirty="0" smtClean="0"/>
              <a:t>Yes </a:t>
            </a:r>
          </a:p>
          <a:p>
            <a:endParaRPr lang="en-US" sz="800" dirty="0" smtClean="0"/>
          </a:p>
          <a:p>
            <a:pPr marL="342900" indent="-342900">
              <a:buAutoNum type="alphaUcPeriod"/>
            </a:pPr>
            <a:r>
              <a:rPr lang="en-US" dirty="0" smtClean="0"/>
              <a:t>No</a:t>
            </a:r>
            <a:endParaRPr lang="en-US" dirty="0"/>
          </a:p>
        </p:txBody>
      </p:sp>
    </p:spTree>
    <p:extLst>
      <p:ext uri="{BB962C8B-B14F-4D97-AF65-F5344CB8AC3E}">
        <p14:creationId xmlns:p14="http://schemas.microsoft.com/office/powerpoint/2010/main" val="3058354325"/>
      </p:ext>
    </p:extLst>
  </p:cSld>
  <p:clrMapOvr>
    <a:masterClrMapping/>
  </p:clrMapOvr>
  <p:timing>
    <p:tnLst>
      <p:par>
        <p:cTn xmlns:p14="http://schemas.microsoft.com/office/powerpoint/2010/mai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8905" y="243908"/>
            <a:ext cx="8406189" cy="4525963"/>
          </a:xfrm>
        </p:spPr>
        <p:txBody>
          <a:bodyPr/>
          <a:lstStyle/>
          <a:p>
            <a:pPr marL="514350" indent="-514350">
              <a:buAutoNum type="arabicPeriod" startAt="76"/>
            </a:pPr>
            <a:r>
              <a:rPr lang="en-US" b="1" dirty="0" smtClean="0"/>
              <a:t>  Can a subterranean termite soldier develop </a:t>
            </a:r>
          </a:p>
          <a:p>
            <a:pPr marL="0" indent="0">
              <a:buNone/>
            </a:pPr>
            <a:r>
              <a:rPr lang="en-US" b="1" dirty="0"/>
              <a:t> </a:t>
            </a:r>
            <a:r>
              <a:rPr lang="en-US" b="1" dirty="0" smtClean="0"/>
              <a:t>       into a worker?</a:t>
            </a:r>
            <a:endParaRPr lang="en-US" b="1" dirty="0"/>
          </a:p>
        </p:txBody>
      </p:sp>
      <p:sp>
        <p:nvSpPr>
          <p:cNvPr id="4" name="TextBox 3"/>
          <p:cNvSpPr txBox="1"/>
          <p:nvPr/>
        </p:nvSpPr>
        <p:spPr>
          <a:xfrm>
            <a:off x="1156850" y="1449687"/>
            <a:ext cx="8531782" cy="769441"/>
          </a:xfrm>
          <a:prstGeom prst="rect">
            <a:avLst/>
          </a:prstGeom>
          <a:noFill/>
        </p:spPr>
        <p:txBody>
          <a:bodyPr wrap="square" rtlCol="0">
            <a:spAutoFit/>
          </a:bodyPr>
          <a:lstStyle/>
          <a:p>
            <a:pPr marL="342900" indent="-342900">
              <a:buAutoNum type="alphaUcPeriod"/>
            </a:pPr>
            <a:r>
              <a:rPr lang="en-US" dirty="0" smtClean="0"/>
              <a:t>Yes</a:t>
            </a:r>
          </a:p>
          <a:p>
            <a:endParaRPr lang="en-US" sz="800" dirty="0" smtClean="0"/>
          </a:p>
          <a:p>
            <a:pPr marL="342900" indent="-342900">
              <a:buAutoNum type="alphaUcPeriod"/>
            </a:pPr>
            <a:r>
              <a:rPr lang="en-US" b="1" dirty="0" smtClean="0">
                <a:solidFill>
                  <a:srgbClr val="FF0000"/>
                </a:solidFill>
              </a:rPr>
              <a:t> No…once a worker has turned into a soldier, it can’t turn back into a worker</a:t>
            </a:r>
            <a:endParaRPr lang="en-US" b="1" dirty="0">
              <a:solidFill>
                <a:srgbClr val="FF0000"/>
              </a:solidFill>
            </a:endParaRPr>
          </a:p>
        </p:txBody>
      </p:sp>
      <p:pic>
        <p:nvPicPr>
          <p:cNvPr id="5" name="Picture 3"/>
          <p:cNvPicPr>
            <a:picLocks noChangeAspect="1" noChangeArrowheads="1"/>
          </p:cNvPicPr>
          <p:nvPr/>
        </p:nvPicPr>
        <p:blipFill>
          <a:blip r:embed="rId2" cstate="print"/>
          <a:srcRect/>
          <a:stretch>
            <a:fillRect/>
          </a:stretch>
        </p:blipFill>
        <p:spPr bwMode="auto">
          <a:xfrm>
            <a:off x="584152" y="2203042"/>
            <a:ext cx="4008456" cy="5333999"/>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a:stretch>
            <a:fillRect/>
          </a:stretch>
        </p:blipFill>
        <p:spPr bwMode="auto">
          <a:xfrm>
            <a:off x="4592608" y="2203042"/>
            <a:ext cx="4144698" cy="5334000"/>
          </a:xfrm>
          <a:prstGeom prst="rect">
            <a:avLst/>
          </a:prstGeom>
          <a:noFill/>
          <a:ln w="9525">
            <a:noFill/>
            <a:miter lim="800000"/>
            <a:headEnd/>
            <a:tailEnd/>
          </a:ln>
        </p:spPr>
      </p:pic>
      <p:sp>
        <p:nvSpPr>
          <p:cNvPr id="2" name="TextBox 1"/>
          <p:cNvSpPr txBox="1"/>
          <p:nvPr/>
        </p:nvSpPr>
        <p:spPr>
          <a:xfrm>
            <a:off x="584152" y="5602088"/>
            <a:ext cx="2509168" cy="1477328"/>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a:p>
        </p:txBody>
      </p:sp>
      <p:sp>
        <p:nvSpPr>
          <p:cNvPr id="7" name="Oval 6"/>
          <p:cNvSpPr/>
          <p:nvPr/>
        </p:nvSpPr>
        <p:spPr>
          <a:xfrm rot="695110">
            <a:off x="2670003" y="2856962"/>
            <a:ext cx="1024819" cy="2647597"/>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4501662" y="2137722"/>
            <a:ext cx="4273432" cy="215444"/>
          </a:xfrm>
          <a:prstGeom prst="rect">
            <a:avLst/>
          </a:prstGeom>
          <a:solidFill>
            <a:srgbClr val="FFFFFF"/>
          </a:solidFill>
        </p:spPr>
        <p:txBody>
          <a:bodyPr wrap="square" rtlCol="0">
            <a:spAutoFit/>
          </a:bodyPr>
          <a:lstStyle/>
          <a:p>
            <a:endParaRPr lang="en-US" sz="800" dirty="0"/>
          </a:p>
        </p:txBody>
      </p:sp>
      <p:sp>
        <p:nvSpPr>
          <p:cNvPr id="9" name="TextBox 8"/>
          <p:cNvSpPr txBox="1"/>
          <p:nvPr/>
        </p:nvSpPr>
        <p:spPr>
          <a:xfrm>
            <a:off x="8644973" y="2203042"/>
            <a:ext cx="184666" cy="5078314"/>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
        <p:nvSpPr>
          <p:cNvPr id="10" name="TextBox 9"/>
          <p:cNvSpPr txBox="1"/>
          <p:nvPr/>
        </p:nvSpPr>
        <p:spPr>
          <a:xfrm>
            <a:off x="723031" y="2203042"/>
            <a:ext cx="3439119" cy="461665"/>
          </a:xfrm>
          <a:prstGeom prst="rect">
            <a:avLst/>
          </a:prstGeom>
          <a:solidFill>
            <a:srgbClr val="FFFFFF"/>
          </a:solidFill>
        </p:spPr>
        <p:txBody>
          <a:bodyPr wrap="square" rtlCol="0">
            <a:spAutoFit/>
          </a:bodyPr>
          <a:lstStyle/>
          <a:p>
            <a:endParaRPr lang="en-US" sz="2400" dirty="0"/>
          </a:p>
        </p:txBody>
      </p:sp>
      <p:sp>
        <p:nvSpPr>
          <p:cNvPr id="11" name="TextBox 10"/>
          <p:cNvSpPr txBox="1"/>
          <p:nvPr/>
        </p:nvSpPr>
        <p:spPr>
          <a:xfrm>
            <a:off x="1552947" y="2596361"/>
            <a:ext cx="1464927" cy="461665"/>
          </a:xfrm>
          <a:prstGeom prst="rect">
            <a:avLst/>
          </a:prstGeom>
          <a:solidFill>
            <a:srgbClr val="FFFFFF"/>
          </a:solidFill>
        </p:spPr>
        <p:txBody>
          <a:bodyPr wrap="square" rtlCol="0">
            <a:spAutoFit/>
          </a:bodyPr>
          <a:lstStyle/>
          <a:p>
            <a:endParaRPr lang="en-US" sz="2400" dirty="0"/>
          </a:p>
        </p:txBody>
      </p:sp>
      <p:sp>
        <p:nvSpPr>
          <p:cNvPr id="12" name="TextBox 11"/>
          <p:cNvSpPr txBox="1"/>
          <p:nvPr/>
        </p:nvSpPr>
        <p:spPr>
          <a:xfrm rot="18615087">
            <a:off x="2908726" y="2628951"/>
            <a:ext cx="279701" cy="369332"/>
          </a:xfrm>
          <a:prstGeom prst="rect">
            <a:avLst/>
          </a:prstGeom>
          <a:solidFill>
            <a:srgbClr val="FFFFFF"/>
          </a:solidFill>
        </p:spPr>
        <p:txBody>
          <a:bodyPr wrap="square" rtlCol="0">
            <a:spAutoFit/>
          </a:bodyPr>
          <a:lstStyle/>
          <a:p>
            <a:endParaRPr lang="en-US" dirty="0"/>
          </a:p>
        </p:txBody>
      </p:sp>
      <p:sp>
        <p:nvSpPr>
          <p:cNvPr id="13" name="TextBox 12"/>
          <p:cNvSpPr txBox="1"/>
          <p:nvPr/>
        </p:nvSpPr>
        <p:spPr>
          <a:xfrm>
            <a:off x="2552618" y="2808144"/>
            <a:ext cx="184666" cy="369332"/>
          </a:xfrm>
          <a:prstGeom prst="rect">
            <a:avLst/>
          </a:prstGeom>
          <a:solidFill>
            <a:srgbClr val="FFFFFF"/>
          </a:solidFill>
        </p:spPr>
        <p:txBody>
          <a:bodyPr wrap="none" rtlCol="0">
            <a:spAutoFit/>
          </a:bodyPr>
          <a:lstStyle/>
          <a:p>
            <a:endParaRPr lang="en-US" dirty="0"/>
          </a:p>
        </p:txBody>
      </p:sp>
    </p:spTree>
    <p:extLst>
      <p:ext uri="{BB962C8B-B14F-4D97-AF65-F5344CB8AC3E}">
        <p14:creationId xmlns:p14="http://schemas.microsoft.com/office/powerpoint/2010/main" val="846297455"/>
      </p:ext>
    </p:extLst>
  </p:cSld>
  <p:clrMapOvr>
    <a:masterClrMapping/>
  </p:clrMapOvr>
  <p:timing>
    <p:tnLst>
      <p:par>
        <p:cTn xmlns:p14="http://schemas.microsoft.com/office/powerpoint/2010/mai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524" y="143788"/>
            <a:ext cx="8466666" cy="4525963"/>
          </a:xfrm>
        </p:spPr>
        <p:txBody>
          <a:bodyPr/>
          <a:lstStyle/>
          <a:p>
            <a:pPr marL="514350" indent="-514350">
              <a:buAutoNum type="arabicPeriod" startAt="77"/>
            </a:pPr>
            <a:r>
              <a:rPr lang="en-US" b="1" dirty="0" smtClean="0"/>
              <a:t>  Can a subterranean termite worker develop </a:t>
            </a:r>
          </a:p>
          <a:p>
            <a:pPr marL="0" indent="0">
              <a:buNone/>
            </a:pPr>
            <a:r>
              <a:rPr lang="en-US" b="1" dirty="0"/>
              <a:t> </a:t>
            </a:r>
            <a:r>
              <a:rPr lang="en-US" b="1" dirty="0" smtClean="0"/>
              <a:t>       into a Tertiary reproductive? </a:t>
            </a:r>
            <a:endParaRPr lang="en-US" b="1" dirty="0"/>
          </a:p>
        </p:txBody>
      </p:sp>
      <p:sp>
        <p:nvSpPr>
          <p:cNvPr id="4" name="TextBox 3"/>
          <p:cNvSpPr txBox="1"/>
          <p:nvPr/>
        </p:nvSpPr>
        <p:spPr>
          <a:xfrm>
            <a:off x="1112841" y="1652405"/>
            <a:ext cx="2186225" cy="769441"/>
          </a:xfrm>
          <a:prstGeom prst="rect">
            <a:avLst/>
          </a:prstGeom>
          <a:noFill/>
        </p:spPr>
        <p:txBody>
          <a:bodyPr wrap="square" rtlCol="0">
            <a:spAutoFit/>
          </a:bodyPr>
          <a:lstStyle/>
          <a:p>
            <a:pPr marL="342900" indent="-342900">
              <a:buAutoNum type="alphaUcPeriod"/>
            </a:pPr>
            <a:r>
              <a:rPr lang="en-US" dirty="0" smtClean="0"/>
              <a:t>Yes</a:t>
            </a:r>
          </a:p>
          <a:p>
            <a:endParaRPr lang="en-US" sz="800" dirty="0" smtClean="0"/>
          </a:p>
          <a:p>
            <a:pPr marL="342900" indent="-342900">
              <a:buAutoNum type="alphaUcPeriod"/>
            </a:pPr>
            <a:r>
              <a:rPr lang="en-US" dirty="0" smtClean="0"/>
              <a:t>No</a:t>
            </a:r>
            <a:endParaRPr lang="en-US" dirty="0"/>
          </a:p>
        </p:txBody>
      </p:sp>
    </p:spTree>
    <p:extLst>
      <p:ext uri="{BB962C8B-B14F-4D97-AF65-F5344CB8AC3E}">
        <p14:creationId xmlns:p14="http://schemas.microsoft.com/office/powerpoint/2010/main" val="1268371175"/>
      </p:ext>
    </p:extLst>
  </p:cSld>
  <p:clrMapOvr>
    <a:masterClrMapping/>
  </p:clrMapOvr>
  <p:timing>
    <p:tnLst>
      <p:par>
        <p:cTn xmlns:p14="http://schemas.microsoft.com/office/powerpoint/2010/mai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0078" y="150077"/>
            <a:ext cx="8466666" cy="4525963"/>
          </a:xfrm>
        </p:spPr>
        <p:txBody>
          <a:bodyPr/>
          <a:lstStyle/>
          <a:p>
            <a:pPr marL="514350" indent="-514350">
              <a:buAutoNum type="arabicPeriod" startAt="77"/>
            </a:pPr>
            <a:r>
              <a:rPr lang="en-US" b="1" dirty="0" smtClean="0"/>
              <a:t>  Can a subterranean termite worker develop </a:t>
            </a:r>
          </a:p>
          <a:p>
            <a:pPr marL="0" indent="0">
              <a:buNone/>
            </a:pPr>
            <a:r>
              <a:rPr lang="en-US" b="1" dirty="0"/>
              <a:t> </a:t>
            </a:r>
            <a:r>
              <a:rPr lang="en-US" b="1" dirty="0" smtClean="0"/>
              <a:t>       into a Tertiary reproductive? </a:t>
            </a:r>
            <a:endParaRPr lang="en-US" b="1" dirty="0"/>
          </a:p>
        </p:txBody>
      </p:sp>
      <p:sp>
        <p:nvSpPr>
          <p:cNvPr id="4" name="TextBox 3"/>
          <p:cNvSpPr txBox="1"/>
          <p:nvPr/>
        </p:nvSpPr>
        <p:spPr>
          <a:xfrm>
            <a:off x="1018533" y="1515311"/>
            <a:ext cx="2129640" cy="646331"/>
          </a:xfrm>
          <a:prstGeom prst="rect">
            <a:avLst/>
          </a:prstGeom>
          <a:noFill/>
        </p:spPr>
        <p:txBody>
          <a:bodyPr wrap="square" rtlCol="0">
            <a:spAutoFit/>
          </a:bodyPr>
          <a:lstStyle/>
          <a:p>
            <a:pPr marL="342900" indent="-342900">
              <a:buAutoNum type="alphaUcPeriod"/>
            </a:pPr>
            <a:r>
              <a:rPr lang="en-US" b="1" dirty="0" smtClean="0">
                <a:solidFill>
                  <a:srgbClr val="FF0000"/>
                </a:solidFill>
              </a:rPr>
              <a:t> Yes</a:t>
            </a:r>
          </a:p>
          <a:p>
            <a:pPr marL="342900" indent="-342900">
              <a:buAutoNum type="alphaUcPeriod"/>
            </a:pPr>
            <a:r>
              <a:rPr lang="en-US" dirty="0" smtClean="0"/>
              <a:t>No</a:t>
            </a:r>
            <a:endParaRPr lang="en-US" dirty="0"/>
          </a:p>
        </p:txBody>
      </p:sp>
      <p:pic>
        <p:nvPicPr>
          <p:cNvPr id="5" name="Picture 3"/>
          <p:cNvPicPr>
            <a:picLocks noChangeAspect="1" noChangeArrowheads="1"/>
          </p:cNvPicPr>
          <p:nvPr/>
        </p:nvPicPr>
        <p:blipFill>
          <a:blip r:embed="rId2" cstate="print"/>
          <a:srcRect/>
          <a:stretch>
            <a:fillRect/>
          </a:stretch>
        </p:blipFill>
        <p:spPr bwMode="auto">
          <a:xfrm>
            <a:off x="584152" y="1662324"/>
            <a:ext cx="4008456" cy="5333999"/>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a:stretch>
            <a:fillRect/>
          </a:stretch>
        </p:blipFill>
        <p:spPr bwMode="auto">
          <a:xfrm>
            <a:off x="4592608" y="1660926"/>
            <a:ext cx="4144698" cy="5334000"/>
          </a:xfrm>
          <a:prstGeom prst="rect">
            <a:avLst/>
          </a:prstGeom>
          <a:noFill/>
          <a:ln w="9525">
            <a:noFill/>
            <a:miter lim="800000"/>
            <a:headEnd/>
            <a:tailEnd/>
          </a:ln>
        </p:spPr>
      </p:pic>
      <p:sp>
        <p:nvSpPr>
          <p:cNvPr id="2" name="TextBox 1"/>
          <p:cNvSpPr txBox="1"/>
          <p:nvPr/>
        </p:nvSpPr>
        <p:spPr>
          <a:xfrm>
            <a:off x="798478" y="5111670"/>
            <a:ext cx="2263405" cy="1754327"/>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p:txBody>
      </p:sp>
      <p:sp>
        <p:nvSpPr>
          <p:cNvPr id="7" name="TextBox 6"/>
          <p:cNvSpPr txBox="1"/>
          <p:nvPr/>
        </p:nvSpPr>
        <p:spPr>
          <a:xfrm>
            <a:off x="741892" y="1515311"/>
            <a:ext cx="3445407" cy="1015663"/>
          </a:xfrm>
          <a:prstGeom prst="rect">
            <a:avLst/>
          </a:prstGeom>
          <a:solidFill>
            <a:srgbClr val="FFFFFF"/>
          </a:solidFill>
        </p:spPr>
        <p:txBody>
          <a:bodyPr wrap="square" rtlCol="0">
            <a:spAutoFit/>
          </a:bodyPr>
          <a:lstStyle/>
          <a:p>
            <a:endParaRPr lang="en-US" dirty="0" smtClean="0"/>
          </a:p>
          <a:p>
            <a:endParaRPr lang="en-US" sz="1400" dirty="0"/>
          </a:p>
          <a:p>
            <a:endParaRPr lang="en-US" sz="1400" dirty="0" smtClean="0"/>
          </a:p>
          <a:p>
            <a:endParaRPr lang="en-US" sz="1400" dirty="0"/>
          </a:p>
        </p:txBody>
      </p:sp>
      <p:sp>
        <p:nvSpPr>
          <p:cNvPr id="8" name="TextBox 7"/>
          <p:cNvSpPr txBox="1"/>
          <p:nvPr/>
        </p:nvSpPr>
        <p:spPr>
          <a:xfrm>
            <a:off x="3307087" y="6413165"/>
            <a:ext cx="880212" cy="369332"/>
          </a:xfrm>
          <a:prstGeom prst="rect">
            <a:avLst/>
          </a:prstGeom>
          <a:solidFill>
            <a:srgbClr val="FFFFFF"/>
          </a:solidFill>
        </p:spPr>
        <p:txBody>
          <a:bodyPr wrap="square" rtlCol="0">
            <a:spAutoFit/>
          </a:bodyPr>
          <a:lstStyle/>
          <a:p>
            <a:endParaRPr lang="en-US" dirty="0"/>
          </a:p>
        </p:txBody>
      </p:sp>
      <p:sp>
        <p:nvSpPr>
          <p:cNvPr id="9" name="TextBox 8"/>
          <p:cNvSpPr txBox="1"/>
          <p:nvPr/>
        </p:nvSpPr>
        <p:spPr>
          <a:xfrm>
            <a:off x="4592608" y="1376944"/>
            <a:ext cx="4272396" cy="369332"/>
          </a:xfrm>
          <a:prstGeom prst="rect">
            <a:avLst/>
          </a:prstGeom>
          <a:solidFill>
            <a:srgbClr val="FFFFFF"/>
          </a:solidFill>
        </p:spPr>
        <p:txBody>
          <a:bodyPr wrap="square" rtlCol="0">
            <a:spAutoFit/>
          </a:bodyPr>
          <a:lstStyle/>
          <a:p>
            <a:endParaRPr lang="en-US" dirty="0"/>
          </a:p>
        </p:txBody>
      </p:sp>
      <p:sp>
        <p:nvSpPr>
          <p:cNvPr id="10" name="TextBox 9"/>
          <p:cNvSpPr txBox="1"/>
          <p:nvPr/>
        </p:nvSpPr>
        <p:spPr>
          <a:xfrm>
            <a:off x="8582078" y="1263771"/>
            <a:ext cx="184666" cy="5909311"/>
          </a:xfrm>
          <a:prstGeom prst="rect">
            <a:avLst/>
          </a:prstGeom>
          <a:solidFill>
            <a:srgbClr val="FFFFFF"/>
          </a:solidFill>
        </p:spPr>
        <p:txBody>
          <a:bodyPr wrap="non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11" name="TextBox 10"/>
          <p:cNvSpPr txBox="1"/>
          <p:nvPr/>
        </p:nvSpPr>
        <p:spPr>
          <a:xfrm>
            <a:off x="1065156" y="1594341"/>
            <a:ext cx="1384905" cy="769441"/>
          </a:xfrm>
          <a:prstGeom prst="rect">
            <a:avLst/>
          </a:prstGeom>
          <a:noFill/>
        </p:spPr>
        <p:txBody>
          <a:bodyPr wrap="square" rtlCol="0">
            <a:spAutoFit/>
          </a:bodyPr>
          <a:lstStyle/>
          <a:p>
            <a:pPr marL="342900" indent="-342900">
              <a:buAutoNum type="alphaUcPeriod"/>
            </a:pPr>
            <a:r>
              <a:rPr lang="en-US" b="1" dirty="0" smtClean="0">
                <a:solidFill>
                  <a:srgbClr val="FF0000"/>
                </a:solidFill>
              </a:rPr>
              <a:t>Yes</a:t>
            </a:r>
          </a:p>
          <a:p>
            <a:endParaRPr lang="en-US" sz="800" b="1" dirty="0" smtClean="0">
              <a:solidFill>
                <a:srgbClr val="FF0000"/>
              </a:solidFill>
            </a:endParaRPr>
          </a:p>
          <a:p>
            <a:pPr marL="342900" indent="-342900">
              <a:buAutoNum type="alphaUcPeriod"/>
            </a:pPr>
            <a:r>
              <a:rPr lang="en-US" dirty="0" smtClean="0"/>
              <a:t>No</a:t>
            </a:r>
            <a:endParaRPr lang="en-US" dirty="0"/>
          </a:p>
        </p:txBody>
      </p:sp>
      <p:sp>
        <p:nvSpPr>
          <p:cNvPr id="12" name="Oval 11"/>
          <p:cNvSpPr/>
          <p:nvPr/>
        </p:nvSpPr>
        <p:spPr>
          <a:xfrm rot="16200000">
            <a:off x="2290699" y="3705465"/>
            <a:ext cx="1420958" cy="1102229"/>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rot="16200000">
            <a:off x="6247882" y="4737566"/>
            <a:ext cx="1619083" cy="2621778"/>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150013"/>
      </p:ext>
    </p:extLst>
  </p:cSld>
  <p:clrMapOvr>
    <a:masterClrMapping/>
  </p:clrMapOvr>
  <p:timing>
    <p:tnLst>
      <p:par>
        <p:cTn xmlns:p14="http://schemas.microsoft.com/office/powerpoint/2010/mai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96724"/>
            <a:ext cx="8229600" cy="4525963"/>
          </a:xfrm>
        </p:spPr>
        <p:txBody>
          <a:bodyPr/>
          <a:lstStyle/>
          <a:p>
            <a:pPr marL="514350" indent="-514350">
              <a:buAutoNum type="arabicPeriod" startAt="78"/>
            </a:pPr>
            <a:r>
              <a:rPr lang="en-US" b="1" dirty="0" smtClean="0"/>
              <a:t>  Which insects are most closely related to a </a:t>
            </a:r>
          </a:p>
          <a:p>
            <a:pPr marL="0" indent="0">
              <a:buNone/>
            </a:pPr>
            <a:r>
              <a:rPr lang="en-US" b="1" dirty="0" smtClean="0"/>
              <a:t>        termite?</a:t>
            </a:r>
            <a:endParaRPr lang="en-US" b="1" dirty="0"/>
          </a:p>
        </p:txBody>
      </p:sp>
      <p:sp>
        <p:nvSpPr>
          <p:cNvPr id="4" name="TextBox 3"/>
          <p:cNvSpPr txBox="1"/>
          <p:nvPr/>
        </p:nvSpPr>
        <p:spPr>
          <a:xfrm>
            <a:off x="1300237" y="1814286"/>
            <a:ext cx="3289905" cy="1569660"/>
          </a:xfrm>
          <a:prstGeom prst="rect">
            <a:avLst/>
          </a:prstGeom>
          <a:noFill/>
        </p:spPr>
        <p:txBody>
          <a:bodyPr wrap="square" rtlCol="0">
            <a:spAutoFit/>
          </a:bodyPr>
          <a:lstStyle/>
          <a:p>
            <a:pPr marL="342900" indent="-342900">
              <a:buAutoNum type="alphaUcPeriod"/>
            </a:pPr>
            <a:r>
              <a:rPr lang="en-US" dirty="0" smtClean="0"/>
              <a:t>Silverfish</a:t>
            </a:r>
          </a:p>
          <a:p>
            <a:endParaRPr lang="en-US" sz="800" dirty="0" smtClean="0"/>
          </a:p>
          <a:p>
            <a:pPr marL="342900" indent="-342900">
              <a:buAutoNum type="alphaUcPeriod"/>
            </a:pPr>
            <a:r>
              <a:rPr lang="en-US" dirty="0" smtClean="0"/>
              <a:t>Cockroaches</a:t>
            </a:r>
          </a:p>
          <a:p>
            <a:endParaRPr lang="en-US" sz="800" dirty="0" smtClean="0"/>
          </a:p>
          <a:p>
            <a:pPr marL="342900" indent="-342900">
              <a:buAutoNum type="alphaUcPeriod"/>
            </a:pPr>
            <a:r>
              <a:rPr lang="en-US" dirty="0" smtClean="0"/>
              <a:t>Beetles</a:t>
            </a:r>
          </a:p>
          <a:p>
            <a:endParaRPr lang="en-US" sz="800" dirty="0" smtClean="0"/>
          </a:p>
          <a:p>
            <a:pPr marL="342900" indent="-342900">
              <a:buAutoNum type="alphaUcPeriod"/>
            </a:pPr>
            <a:r>
              <a:rPr lang="en-US" dirty="0" smtClean="0"/>
              <a:t>Bees</a:t>
            </a:r>
            <a:endParaRPr lang="en-US" dirty="0"/>
          </a:p>
        </p:txBody>
      </p:sp>
    </p:spTree>
    <p:extLst>
      <p:ext uri="{BB962C8B-B14F-4D97-AF65-F5344CB8AC3E}">
        <p14:creationId xmlns:p14="http://schemas.microsoft.com/office/powerpoint/2010/main" val="4233964125"/>
      </p:ext>
    </p:extLst>
  </p:cSld>
  <p:clrMapOvr>
    <a:masterClrMapping/>
  </p:clrMapOvr>
  <p:timing>
    <p:tnLst>
      <p:par>
        <p:cTn xmlns:p14="http://schemas.microsoft.com/office/powerpoint/2010/mai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96724"/>
            <a:ext cx="8229600" cy="4525963"/>
          </a:xfrm>
        </p:spPr>
        <p:txBody>
          <a:bodyPr/>
          <a:lstStyle/>
          <a:p>
            <a:pPr marL="514350" indent="-514350">
              <a:buAutoNum type="arabicPeriod" startAt="78"/>
            </a:pPr>
            <a:r>
              <a:rPr lang="en-US" b="1" dirty="0" smtClean="0"/>
              <a:t>  Which insects are most closely related to a </a:t>
            </a:r>
          </a:p>
          <a:p>
            <a:pPr marL="0" indent="0">
              <a:buNone/>
            </a:pPr>
            <a:r>
              <a:rPr lang="en-US" b="1" dirty="0" smtClean="0"/>
              <a:t>        termite?</a:t>
            </a:r>
            <a:endParaRPr lang="en-US" b="1" dirty="0"/>
          </a:p>
        </p:txBody>
      </p:sp>
      <p:sp>
        <p:nvSpPr>
          <p:cNvPr id="4" name="TextBox 3"/>
          <p:cNvSpPr txBox="1"/>
          <p:nvPr/>
        </p:nvSpPr>
        <p:spPr>
          <a:xfrm>
            <a:off x="1300237" y="1814286"/>
            <a:ext cx="3289905" cy="1569660"/>
          </a:xfrm>
          <a:prstGeom prst="rect">
            <a:avLst/>
          </a:prstGeom>
          <a:noFill/>
        </p:spPr>
        <p:txBody>
          <a:bodyPr wrap="square" rtlCol="0">
            <a:spAutoFit/>
          </a:bodyPr>
          <a:lstStyle/>
          <a:p>
            <a:pPr marL="342900" indent="-342900">
              <a:buAutoNum type="alphaUcPeriod"/>
            </a:pPr>
            <a:r>
              <a:rPr lang="en-US" dirty="0" smtClean="0"/>
              <a:t>Silverfish</a:t>
            </a:r>
          </a:p>
          <a:p>
            <a:endParaRPr lang="en-US" sz="800" dirty="0" smtClean="0"/>
          </a:p>
          <a:p>
            <a:pPr marL="342900" indent="-342900">
              <a:buAutoNum type="alphaUcPeriod"/>
            </a:pPr>
            <a:r>
              <a:rPr lang="en-US" b="1" dirty="0" smtClean="0">
                <a:solidFill>
                  <a:srgbClr val="FF0000"/>
                </a:solidFill>
              </a:rPr>
              <a:t>Cockroaches</a:t>
            </a:r>
          </a:p>
          <a:p>
            <a:endParaRPr lang="en-US" sz="800" b="1" dirty="0" smtClean="0">
              <a:solidFill>
                <a:srgbClr val="FF0000"/>
              </a:solidFill>
            </a:endParaRPr>
          </a:p>
          <a:p>
            <a:pPr marL="342900" indent="-342900">
              <a:buAutoNum type="alphaUcPeriod" startAt="3"/>
            </a:pPr>
            <a:r>
              <a:rPr lang="en-US" dirty="0" smtClean="0"/>
              <a:t>Beetles</a:t>
            </a:r>
          </a:p>
          <a:p>
            <a:endParaRPr lang="en-US" sz="800" dirty="0" smtClean="0"/>
          </a:p>
          <a:p>
            <a:pPr marL="342900" indent="-342900">
              <a:buAutoNum type="alphaUcPeriod" startAt="3"/>
            </a:pPr>
            <a:r>
              <a:rPr lang="en-US" dirty="0" smtClean="0"/>
              <a:t>Bees</a:t>
            </a:r>
          </a:p>
        </p:txBody>
      </p:sp>
    </p:spTree>
    <p:extLst>
      <p:ext uri="{BB962C8B-B14F-4D97-AF65-F5344CB8AC3E}">
        <p14:creationId xmlns:p14="http://schemas.microsoft.com/office/powerpoint/2010/main" val="3997589101"/>
      </p:ext>
    </p:extLst>
  </p:cSld>
  <p:clrMapOvr>
    <a:masterClrMapping/>
  </p:clrMapOvr>
  <p:timing>
    <p:tnLst>
      <p:par>
        <p:cTn xmlns:p14="http://schemas.microsoft.com/office/powerpoint/2010/mai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6486"/>
            <a:ext cx="8229600" cy="4525963"/>
          </a:xfrm>
        </p:spPr>
        <p:txBody>
          <a:bodyPr/>
          <a:lstStyle/>
          <a:p>
            <a:pPr marL="514350" indent="-514350">
              <a:buAutoNum type="arabicPeriod" startAt="79"/>
            </a:pPr>
            <a:r>
              <a:rPr lang="en-US" b="1" dirty="0" smtClean="0"/>
              <a:t>  Which stage/stages and/or caste/castes </a:t>
            </a:r>
          </a:p>
          <a:p>
            <a:pPr marL="0" indent="0">
              <a:buNone/>
            </a:pPr>
            <a:r>
              <a:rPr lang="en-US" b="1" dirty="0"/>
              <a:t> </a:t>
            </a:r>
            <a:r>
              <a:rPr lang="en-US" b="1" dirty="0" smtClean="0"/>
              <a:t>       perform all of the work of a termite </a:t>
            </a:r>
          </a:p>
          <a:p>
            <a:pPr marL="0" indent="0">
              <a:buNone/>
            </a:pPr>
            <a:r>
              <a:rPr lang="en-US" b="1" dirty="0"/>
              <a:t> </a:t>
            </a:r>
            <a:r>
              <a:rPr lang="en-US" b="1" dirty="0" smtClean="0"/>
              <a:t>       colony and do all the damage to </a:t>
            </a:r>
          </a:p>
          <a:p>
            <a:pPr marL="0" indent="0">
              <a:buNone/>
            </a:pPr>
            <a:r>
              <a:rPr lang="en-US" b="1" dirty="0"/>
              <a:t> </a:t>
            </a:r>
            <a:r>
              <a:rPr lang="en-US" b="1" dirty="0" smtClean="0"/>
              <a:t>       structures?</a:t>
            </a:r>
            <a:endParaRPr lang="en-US" b="1" dirty="0"/>
          </a:p>
        </p:txBody>
      </p:sp>
      <p:sp>
        <p:nvSpPr>
          <p:cNvPr id="5" name="TextBox 4"/>
          <p:cNvSpPr txBox="1"/>
          <p:nvPr/>
        </p:nvSpPr>
        <p:spPr>
          <a:xfrm>
            <a:off x="1300237" y="2927047"/>
            <a:ext cx="3852334" cy="2246769"/>
          </a:xfrm>
          <a:prstGeom prst="rect">
            <a:avLst/>
          </a:prstGeom>
          <a:noFill/>
        </p:spPr>
        <p:txBody>
          <a:bodyPr wrap="square" rtlCol="0">
            <a:spAutoFit/>
          </a:bodyPr>
          <a:lstStyle/>
          <a:p>
            <a:pPr marL="342900" indent="-342900">
              <a:buAutoNum type="alphaUcPeriod"/>
            </a:pPr>
            <a:r>
              <a:rPr lang="en-US" dirty="0" smtClean="0"/>
              <a:t>Worker</a:t>
            </a:r>
          </a:p>
          <a:p>
            <a:endParaRPr lang="en-US" sz="800" dirty="0" smtClean="0"/>
          </a:p>
          <a:p>
            <a:pPr marL="342900" indent="-342900">
              <a:buAutoNum type="alphaUcPeriod"/>
            </a:pPr>
            <a:r>
              <a:rPr lang="en-US" dirty="0" smtClean="0"/>
              <a:t>Soldier</a:t>
            </a:r>
          </a:p>
          <a:p>
            <a:endParaRPr lang="en-US" sz="800" dirty="0" smtClean="0"/>
          </a:p>
          <a:p>
            <a:pPr marL="342900" indent="-342900">
              <a:buAutoNum type="alphaUcPeriod"/>
            </a:pPr>
            <a:r>
              <a:rPr lang="en-US" dirty="0" smtClean="0"/>
              <a:t>Worker &amp; Soldier</a:t>
            </a:r>
          </a:p>
          <a:p>
            <a:endParaRPr lang="en-US" sz="800" dirty="0" smtClean="0"/>
          </a:p>
          <a:p>
            <a:pPr marL="342900" indent="-342900">
              <a:buAutoNum type="alphaUcPeriod"/>
            </a:pPr>
            <a:r>
              <a:rPr lang="en-US" dirty="0" smtClean="0"/>
              <a:t>Nymph &amp; Worker</a:t>
            </a:r>
          </a:p>
          <a:p>
            <a:endParaRPr lang="en-US" sz="800" dirty="0" smtClean="0"/>
          </a:p>
          <a:p>
            <a:pPr marL="342900" indent="-342900">
              <a:buAutoNum type="alphaUcPeriod"/>
            </a:pPr>
            <a:r>
              <a:rPr lang="en-US" dirty="0" smtClean="0"/>
              <a:t>Nymph &amp; Soldier</a:t>
            </a:r>
          </a:p>
          <a:p>
            <a:pPr marL="342900" indent="-342900">
              <a:buAutoNum type="alphaUcPeriod"/>
            </a:pPr>
            <a:endParaRPr lang="en-US" dirty="0"/>
          </a:p>
        </p:txBody>
      </p:sp>
    </p:spTree>
    <p:extLst>
      <p:ext uri="{BB962C8B-B14F-4D97-AF65-F5344CB8AC3E}">
        <p14:creationId xmlns:p14="http://schemas.microsoft.com/office/powerpoint/2010/main" val="2989513728"/>
      </p:ext>
    </p:extLst>
  </p:cSld>
  <p:clrMapOvr>
    <a:masterClrMapping/>
  </p:clrMapOvr>
  <p:timing>
    <p:tnLst>
      <p:par>
        <p:cTn xmlns:p14="http://schemas.microsoft.com/office/powerpoint/2010/mai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6486"/>
            <a:ext cx="8229600" cy="4525963"/>
          </a:xfrm>
        </p:spPr>
        <p:txBody>
          <a:bodyPr/>
          <a:lstStyle/>
          <a:p>
            <a:pPr marL="514350" indent="-514350">
              <a:buAutoNum type="arabicPeriod" startAt="79"/>
            </a:pPr>
            <a:r>
              <a:rPr lang="en-US" b="1" dirty="0" smtClean="0"/>
              <a:t>  Which stage/stages and/or caste/castes </a:t>
            </a:r>
          </a:p>
          <a:p>
            <a:pPr marL="0" indent="0">
              <a:buNone/>
            </a:pPr>
            <a:r>
              <a:rPr lang="en-US" b="1" dirty="0"/>
              <a:t> </a:t>
            </a:r>
            <a:r>
              <a:rPr lang="en-US" b="1" dirty="0" smtClean="0"/>
              <a:t>       perform all of the work of a termite </a:t>
            </a:r>
          </a:p>
          <a:p>
            <a:pPr marL="0" indent="0">
              <a:buNone/>
            </a:pPr>
            <a:r>
              <a:rPr lang="en-US" b="1" dirty="0"/>
              <a:t> </a:t>
            </a:r>
            <a:r>
              <a:rPr lang="en-US" b="1" dirty="0" smtClean="0"/>
              <a:t>       colony and do all the damage to </a:t>
            </a:r>
          </a:p>
          <a:p>
            <a:pPr marL="0" indent="0">
              <a:buNone/>
            </a:pPr>
            <a:r>
              <a:rPr lang="en-US" b="1" dirty="0"/>
              <a:t> </a:t>
            </a:r>
            <a:r>
              <a:rPr lang="en-US" b="1" dirty="0" smtClean="0"/>
              <a:t>       structures?</a:t>
            </a:r>
            <a:endParaRPr lang="en-US" b="1" dirty="0"/>
          </a:p>
        </p:txBody>
      </p:sp>
      <p:sp>
        <p:nvSpPr>
          <p:cNvPr id="5" name="TextBox 4"/>
          <p:cNvSpPr txBox="1"/>
          <p:nvPr/>
        </p:nvSpPr>
        <p:spPr>
          <a:xfrm>
            <a:off x="1300237" y="2927047"/>
            <a:ext cx="3852334" cy="2246769"/>
          </a:xfrm>
          <a:prstGeom prst="rect">
            <a:avLst/>
          </a:prstGeom>
          <a:noFill/>
        </p:spPr>
        <p:txBody>
          <a:bodyPr wrap="square" rtlCol="0">
            <a:spAutoFit/>
          </a:bodyPr>
          <a:lstStyle/>
          <a:p>
            <a:pPr marL="342900" indent="-342900">
              <a:buAutoNum type="alphaUcPeriod"/>
            </a:pPr>
            <a:r>
              <a:rPr lang="en-US" dirty="0" smtClean="0"/>
              <a:t>Worker</a:t>
            </a:r>
          </a:p>
          <a:p>
            <a:endParaRPr lang="en-US" sz="800" dirty="0" smtClean="0"/>
          </a:p>
          <a:p>
            <a:pPr marL="342900" indent="-342900">
              <a:buAutoNum type="alphaUcPeriod"/>
            </a:pPr>
            <a:r>
              <a:rPr lang="en-US" dirty="0" smtClean="0"/>
              <a:t>Soldier</a:t>
            </a:r>
          </a:p>
          <a:p>
            <a:endParaRPr lang="en-US" sz="800" dirty="0" smtClean="0"/>
          </a:p>
          <a:p>
            <a:pPr marL="342900" indent="-342900">
              <a:buAutoNum type="alphaUcPeriod"/>
            </a:pPr>
            <a:r>
              <a:rPr lang="en-US" dirty="0" smtClean="0"/>
              <a:t>Worker &amp; Soldier</a:t>
            </a:r>
          </a:p>
          <a:p>
            <a:endParaRPr lang="en-US" sz="800" dirty="0" smtClean="0"/>
          </a:p>
          <a:p>
            <a:pPr marL="342900" indent="-342900">
              <a:buAutoNum type="alphaUcPeriod"/>
            </a:pPr>
            <a:r>
              <a:rPr lang="en-US" b="1" dirty="0" smtClean="0">
                <a:solidFill>
                  <a:srgbClr val="FF0000"/>
                </a:solidFill>
              </a:rPr>
              <a:t>Nymph &amp; Worker</a:t>
            </a:r>
          </a:p>
          <a:p>
            <a:endParaRPr lang="en-US" sz="800" b="1" dirty="0" smtClean="0">
              <a:solidFill>
                <a:srgbClr val="FF0000"/>
              </a:solidFill>
            </a:endParaRPr>
          </a:p>
          <a:p>
            <a:pPr marL="342900" indent="-342900">
              <a:buAutoNum type="alphaUcPeriod"/>
            </a:pPr>
            <a:r>
              <a:rPr lang="en-US" dirty="0" smtClean="0"/>
              <a:t>Nymph &amp; Soldier</a:t>
            </a:r>
          </a:p>
          <a:p>
            <a:pPr marL="342900" indent="-342900">
              <a:buAutoNum type="alphaUcPeriod"/>
            </a:pPr>
            <a:endParaRPr lang="en-US" dirty="0"/>
          </a:p>
        </p:txBody>
      </p:sp>
    </p:spTree>
    <p:extLst>
      <p:ext uri="{BB962C8B-B14F-4D97-AF65-F5344CB8AC3E}">
        <p14:creationId xmlns:p14="http://schemas.microsoft.com/office/powerpoint/2010/main" val="3970766371"/>
      </p:ext>
    </p:extLst>
  </p:cSld>
  <p:clrMapOvr>
    <a:masterClrMapping/>
  </p:clrMapOvr>
  <p:timing>
    <p:tnLst>
      <p:par>
        <p:cTn xmlns:p14="http://schemas.microsoft.com/office/powerpoint/2010/mai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4525963"/>
          </a:xfrm>
        </p:spPr>
        <p:txBody>
          <a:bodyPr/>
          <a:lstStyle/>
          <a:p>
            <a:pPr marL="514350" indent="-514350">
              <a:buAutoNum type="arabicPeriod" startAt="80"/>
            </a:pPr>
            <a:r>
              <a:rPr lang="en-US" b="1" dirty="0" smtClean="0"/>
              <a:t>  Termites develop by:</a:t>
            </a:r>
          </a:p>
          <a:p>
            <a:pPr marL="0" indent="0">
              <a:buNone/>
            </a:pPr>
            <a:endParaRPr lang="en-US" b="1" dirty="0"/>
          </a:p>
        </p:txBody>
      </p:sp>
      <p:sp>
        <p:nvSpPr>
          <p:cNvPr id="4" name="TextBox 3"/>
          <p:cNvSpPr txBox="1"/>
          <p:nvPr/>
        </p:nvSpPr>
        <p:spPr>
          <a:xfrm>
            <a:off x="1294191" y="1348192"/>
            <a:ext cx="4184952" cy="1569660"/>
          </a:xfrm>
          <a:prstGeom prst="rect">
            <a:avLst/>
          </a:prstGeom>
          <a:noFill/>
        </p:spPr>
        <p:txBody>
          <a:bodyPr wrap="square" rtlCol="0">
            <a:spAutoFit/>
          </a:bodyPr>
          <a:lstStyle/>
          <a:p>
            <a:pPr marL="342900" indent="-342900">
              <a:buAutoNum type="alphaUcPeriod"/>
            </a:pPr>
            <a:r>
              <a:rPr lang="en-US" dirty="0" smtClean="0"/>
              <a:t>No metamorphosis</a:t>
            </a:r>
          </a:p>
          <a:p>
            <a:endParaRPr lang="en-US" sz="800" dirty="0" smtClean="0"/>
          </a:p>
          <a:p>
            <a:pPr marL="342900" indent="-342900">
              <a:buAutoNum type="alphaUcPeriod"/>
            </a:pPr>
            <a:r>
              <a:rPr lang="en-US" dirty="0" smtClean="0"/>
              <a:t>Gradual metamorphosis</a:t>
            </a:r>
          </a:p>
          <a:p>
            <a:endParaRPr lang="en-US" sz="800" dirty="0" smtClean="0"/>
          </a:p>
          <a:p>
            <a:pPr marL="342900" indent="-342900">
              <a:buAutoNum type="alphaUcPeriod"/>
            </a:pPr>
            <a:r>
              <a:rPr lang="en-US" dirty="0" smtClean="0"/>
              <a:t>Incomplete metamorphosis</a:t>
            </a:r>
          </a:p>
          <a:p>
            <a:endParaRPr lang="en-US" sz="800" dirty="0" smtClean="0"/>
          </a:p>
          <a:p>
            <a:pPr marL="342900" indent="-342900">
              <a:buAutoNum type="alphaUcPeriod"/>
            </a:pPr>
            <a:r>
              <a:rPr lang="en-US" dirty="0" smtClean="0"/>
              <a:t>Complete metamorphosis</a:t>
            </a:r>
            <a:endParaRPr lang="en-US" dirty="0"/>
          </a:p>
        </p:txBody>
      </p:sp>
    </p:spTree>
    <p:extLst>
      <p:ext uri="{BB962C8B-B14F-4D97-AF65-F5344CB8AC3E}">
        <p14:creationId xmlns:p14="http://schemas.microsoft.com/office/powerpoint/2010/main" val="2167930799"/>
      </p:ext>
    </p:extLst>
  </p:cSld>
  <p:clrMapOvr>
    <a:masterClrMapping/>
  </p:clrMapOvr>
  <p:timing>
    <p:tnLst>
      <p:par>
        <p:cTn xmlns:p14="http://schemas.microsoft.com/office/powerpoint/2010/mai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4525963"/>
          </a:xfrm>
        </p:spPr>
        <p:txBody>
          <a:bodyPr/>
          <a:lstStyle/>
          <a:p>
            <a:pPr marL="514350" indent="-514350">
              <a:buAutoNum type="arabicPeriod" startAt="80"/>
            </a:pPr>
            <a:r>
              <a:rPr lang="en-US" b="1" dirty="0" smtClean="0"/>
              <a:t>  Termites develop by:</a:t>
            </a:r>
          </a:p>
          <a:p>
            <a:pPr marL="0" indent="0">
              <a:buNone/>
            </a:pPr>
            <a:endParaRPr lang="en-US" b="1" dirty="0"/>
          </a:p>
        </p:txBody>
      </p:sp>
      <p:sp>
        <p:nvSpPr>
          <p:cNvPr id="4" name="TextBox 3"/>
          <p:cNvSpPr txBox="1"/>
          <p:nvPr/>
        </p:nvSpPr>
        <p:spPr>
          <a:xfrm>
            <a:off x="1294191" y="1348192"/>
            <a:ext cx="3188609" cy="1569660"/>
          </a:xfrm>
          <a:prstGeom prst="rect">
            <a:avLst/>
          </a:prstGeom>
          <a:noFill/>
        </p:spPr>
        <p:txBody>
          <a:bodyPr wrap="square" rtlCol="0">
            <a:spAutoFit/>
          </a:bodyPr>
          <a:lstStyle/>
          <a:p>
            <a:pPr marL="342900" indent="-342900">
              <a:buAutoNum type="alphaUcPeriod"/>
            </a:pPr>
            <a:r>
              <a:rPr lang="en-US" dirty="0" smtClean="0"/>
              <a:t>No metamorphosis</a:t>
            </a:r>
          </a:p>
          <a:p>
            <a:endParaRPr lang="en-US" sz="800" dirty="0" smtClean="0"/>
          </a:p>
          <a:p>
            <a:pPr marL="342900" indent="-342900">
              <a:buAutoNum type="alphaUcPeriod"/>
            </a:pPr>
            <a:r>
              <a:rPr lang="en-US" b="1" dirty="0" smtClean="0">
                <a:solidFill>
                  <a:srgbClr val="FF0000"/>
                </a:solidFill>
              </a:rPr>
              <a:t>Gradual metamorphosis</a:t>
            </a:r>
          </a:p>
          <a:p>
            <a:endParaRPr lang="en-US" sz="800" b="1" dirty="0" smtClean="0">
              <a:solidFill>
                <a:srgbClr val="FF0000"/>
              </a:solidFill>
            </a:endParaRPr>
          </a:p>
          <a:p>
            <a:pPr marL="342900" indent="-342900">
              <a:buAutoNum type="alphaUcPeriod"/>
            </a:pPr>
            <a:r>
              <a:rPr lang="en-US" dirty="0" smtClean="0"/>
              <a:t>Incomplete metamorphosis</a:t>
            </a:r>
          </a:p>
          <a:p>
            <a:endParaRPr lang="en-US" sz="800" dirty="0" smtClean="0"/>
          </a:p>
          <a:p>
            <a:pPr marL="342900" indent="-342900">
              <a:buAutoNum type="alphaUcPeriod"/>
            </a:pPr>
            <a:r>
              <a:rPr lang="en-US" dirty="0" smtClean="0"/>
              <a:t>Complete metamorphosis</a:t>
            </a:r>
            <a:endParaRPr lang="en-US" dirty="0"/>
          </a:p>
        </p:txBody>
      </p:sp>
      <p:sp>
        <p:nvSpPr>
          <p:cNvPr id="2" name="TextBox 1"/>
          <p:cNvSpPr txBox="1"/>
          <p:nvPr/>
        </p:nvSpPr>
        <p:spPr>
          <a:xfrm>
            <a:off x="1294191" y="3401493"/>
            <a:ext cx="7023823" cy="3231654"/>
          </a:xfrm>
          <a:prstGeom prst="rect">
            <a:avLst/>
          </a:prstGeom>
          <a:noFill/>
        </p:spPr>
        <p:txBody>
          <a:bodyPr wrap="square" rtlCol="0">
            <a:spAutoFit/>
          </a:bodyPr>
          <a:lstStyle/>
          <a:p>
            <a:r>
              <a:rPr lang="en-US" b="1" u="sng" dirty="0" smtClean="0"/>
              <a:t>For those taking the Employee Registration exam</a:t>
            </a:r>
            <a:r>
              <a:rPr lang="en-US" b="1" dirty="0" smtClean="0"/>
              <a:t>:</a:t>
            </a:r>
          </a:p>
          <a:p>
            <a:endParaRPr lang="en-US" sz="800" b="1" dirty="0"/>
          </a:p>
          <a:p>
            <a:r>
              <a:rPr lang="en-US" dirty="0" smtClean="0"/>
              <a:t>Questions for the Employee Registration exam are taken from the Employee Registration Manual. </a:t>
            </a:r>
            <a:r>
              <a:rPr lang="en-US" dirty="0"/>
              <a:t> </a:t>
            </a:r>
            <a:r>
              <a:rPr lang="en-US" dirty="0" smtClean="0"/>
              <a:t>It uses a newer version to classify insect metamorphosis that entomologists use to classify the type of insect development an insect has.  </a:t>
            </a:r>
          </a:p>
          <a:p>
            <a:endParaRPr lang="en-US" sz="800" dirty="0"/>
          </a:p>
          <a:p>
            <a:r>
              <a:rPr lang="en-US" dirty="0" smtClean="0"/>
              <a:t>Now, termites are considered to have </a:t>
            </a:r>
            <a:r>
              <a:rPr lang="en-US" b="1" dirty="0" smtClean="0">
                <a:solidFill>
                  <a:srgbClr val="FF0000"/>
                </a:solidFill>
              </a:rPr>
              <a:t>Incomplete metamorphosis</a:t>
            </a:r>
            <a:r>
              <a:rPr lang="en-US" dirty="0" smtClean="0"/>
              <a:t>.  They are considered </a:t>
            </a:r>
            <a:r>
              <a:rPr lang="en-US" b="1" dirty="0" err="1" smtClean="0">
                <a:solidFill>
                  <a:srgbClr val="FF0000"/>
                </a:solidFill>
              </a:rPr>
              <a:t>Paurometabolous</a:t>
            </a:r>
            <a:r>
              <a:rPr lang="en-US" dirty="0" smtClean="0"/>
              <a:t> insects, living on land in the immature stage.  </a:t>
            </a:r>
          </a:p>
          <a:p>
            <a:endParaRPr lang="en-US" sz="800" b="1" dirty="0">
              <a:solidFill>
                <a:srgbClr val="FF0000"/>
              </a:solidFill>
            </a:endParaRPr>
          </a:p>
          <a:p>
            <a:r>
              <a:rPr lang="en-US" b="1" dirty="0" err="1" smtClean="0">
                <a:solidFill>
                  <a:srgbClr val="FF0000"/>
                </a:solidFill>
              </a:rPr>
              <a:t>Hemimetabolous</a:t>
            </a:r>
            <a:r>
              <a:rPr lang="en-US" b="1" dirty="0" smtClean="0">
                <a:solidFill>
                  <a:srgbClr val="FF0000"/>
                </a:solidFill>
              </a:rPr>
              <a:t> </a:t>
            </a:r>
            <a:r>
              <a:rPr lang="en-US" dirty="0" smtClean="0"/>
              <a:t>insects, like dragonflies and damselflies, have an immature stage which lives in water, called a naiad.  </a:t>
            </a:r>
            <a:endParaRPr lang="en-US" dirty="0"/>
          </a:p>
        </p:txBody>
      </p:sp>
      <p:sp>
        <p:nvSpPr>
          <p:cNvPr id="5" name="TextBox 4"/>
          <p:cNvSpPr txBox="1"/>
          <p:nvPr/>
        </p:nvSpPr>
        <p:spPr>
          <a:xfrm>
            <a:off x="4715428" y="1348192"/>
            <a:ext cx="4074129" cy="1600438"/>
          </a:xfrm>
          <a:prstGeom prst="rect">
            <a:avLst/>
          </a:prstGeom>
          <a:noFill/>
        </p:spPr>
        <p:txBody>
          <a:bodyPr wrap="square" rtlCol="0">
            <a:spAutoFit/>
          </a:bodyPr>
          <a:lstStyle/>
          <a:p>
            <a:r>
              <a:rPr lang="en-US" b="1" u="sng" dirty="0" smtClean="0"/>
              <a:t>For those taking the Certification exam</a:t>
            </a:r>
            <a:r>
              <a:rPr lang="en-US" b="1" dirty="0" smtClean="0"/>
              <a:t>:</a:t>
            </a:r>
          </a:p>
          <a:p>
            <a:endParaRPr lang="en-US" sz="800" b="1" dirty="0"/>
          </a:p>
          <a:p>
            <a:r>
              <a:rPr lang="en-US" dirty="0" smtClean="0"/>
              <a:t>Questions for the certification exam are taken from the Scientific Guide to Pest Control Operations, which uses an older version to classify insect development.</a:t>
            </a:r>
            <a:endParaRPr lang="en-US" dirty="0"/>
          </a:p>
        </p:txBody>
      </p:sp>
      <p:sp>
        <p:nvSpPr>
          <p:cNvPr id="6" name="Left Arrow 5"/>
          <p:cNvSpPr/>
          <p:nvPr/>
        </p:nvSpPr>
        <p:spPr>
          <a:xfrm rot="20047439">
            <a:off x="4073464" y="1676047"/>
            <a:ext cx="644079" cy="145000"/>
          </a:xfrm>
          <a:prstGeom prst="lef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U-Turn Arrow 6"/>
          <p:cNvSpPr/>
          <p:nvPr/>
        </p:nvSpPr>
        <p:spPr>
          <a:xfrm rot="16200000" flipH="1">
            <a:off x="167936" y="4322604"/>
            <a:ext cx="1811975" cy="319455"/>
          </a:xfrm>
          <a:prstGeom prst="uturn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7206355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6962"/>
            <a:ext cx="8229600" cy="4525963"/>
          </a:xfrm>
        </p:spPr>
        <p:txBody>
          <a:bodyPr/>
          <a:lstStyle/>
          <a:p>
            <a:pPr marL="514350" indent="-514350">
              <a:buAutoNum type="arabicPeriod" startAt="81"/>
            </a:pPr>
            <a:r>
              <a:rPr lang="en-US" b="1" dirty="0" smtClean="0"/>
              <a:t>  Which caste of the subterranean termite is </a:t>
            </a:r>
          </a:p>
          <a:p>
            <a:pPr marL="0" indent="0">
              <a:buNone/>
            </a:pPr>
            <a:r>
              <a:rPr lang="en-US" b="1" dirty="0"/>
              <a:t> </a:t>
            </a:r>
            <a:r>
              <a:rPr lang="en-US" b="1" dirty="0" smtClean="0"/>
              <a:t>       most often the first to be noticed by the </a:t>
            </a:r>
          </a:p>
          <a:p>
            <a:pPr marL="0" indent="0">
              <a:buNone/>
            </a:pPr>
            <a:r>
              <a:rPr lang="en-US" b="1" dirty="0"/>
              <a:t> </a:t>
            </a:r>
            <a:r>
              <a:rPr lang="en-US" b="1" dirty="0" smtClean="0"/>
              <a:t>       customer?  </a:t>
            </a:r>
            <a:endParaRPr lang="en-US" b="1" dirty="0"/>
          </a:p>
        </p:txBody>
      </p:sp>
      <p:sp>
        <p:nvSpPr>
          <p:cNvPr id="4" name="TextBox 3"/>
          <p:cNvSpPr txBox="1"/>
          <p:nvPr/>
        </p:nvSpPr>
        <p:spPr>
          <a:xfrm>
            <a:off x="1243412" y="2395898"/>
            <a:ext cx="3622525" cy="1569660"/>
          </a:xfrm>
          <a:prstGeom prst="rect">
            <a:avLst/>
          </a:prstGeom>
          <a:noFill/>
        </p:spPr>
        <p:txBody>
          <a:bodyPr wrap="square" rtlCol="0">
            <a:spAutoFit/>
          </a:bodyPr>
          <a:lstStyle/>
          <a:p>
            <a:pPr marL="342900" indent="-342900">
              <a:buAutoNum type="alphaUcPeriod"/>
            </a:pPr>
            <a:r>
              <a:rPr lang="en-US" dirty="0" smtClean="0"/>
              <a:t>Worker</a:t>
            </a:r>
          </a:p>
          <a:p>
            <a:endParaRPr lang="en-US" sz="800" dirty="0" smtClean="0"/>
          </a:p>
          <a:p>
            <a:pPr marL="342900" indent="-342900">
              <a:buAutoNum type="alphaUcPeriod"/>
            </a:pPr>
            <a:r>
              <a:rPr lang="en-US" dirty="0" smtClean="0"/>
              <a:t>Soldier</a:t>
            </a:r>
          </a:p>
          <a:p>
            <a:endParaRPr lang="en-US" sz="800" dirty="0" smtClean="0"/>
          </a:p>
          <a:p>
            <a:pPr marL="342900" indent="-342900">
              <a:buAutoNum type="alphaUcPeriod"/>
            </a:pPr>
            <a:r>
              <a:rPr lang="en-US" dirty="0" smtClean="0"/>
              <a:t>Primary reproductive</a:t>
            </a:r>
          </a:p>
          <a:p>
            <a:endParaRPr lang="en-US" sz="800" dirty="0" smtClean="0"/>
          </a:p>
          <a:p>
            <a:pPr marL="342900" indent="-342900">
              <a:buAutoNum type="alphaUcPeriod"/>
            </a:pPr>
            <a:r>
              <a:rPr lang="en-US" dirty="0" smtClean="0"/>
              <a:t>Secondary reproductive</a:t>
            </a:r>
            <a:endParaRPr lang="en-US" dirty="0"/>
          </a:p>
        </p:txBody>
      </p:sp>
    </p:spTree>
    <p:extLst>
      <p:ext uri="{BB962C8B-B14F-4D97-AF65-F5344CB8AC3E}">
        <p14:creationId xmlns:p14="http://schemas.microsoft.com/office/powerpoint/2010/main" val="2970070540"/>
      </p:ext>
    </p:extLst>
  </p:cSld>
  <p:clrMapOvr>
    <a:masterClrMapping/>
  </p:clrMapOvr>
  <p:timing>
    <p:tnLst>
      <p:par>
        <p:cTn xmlns:p14="http://schemas.microsoft.com/office/powerpoint/2010/mai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6962"/>
            <a:ext cx="8229600" cy="4525963"/>
          </a:xfrm>
        </p:spPr>
        <p:txBody>
          <a:bodyPr/>
          <a:lstStyle/>
          <a:p>
            <a:pPr marL="514350" indent="-514350">
              <a:buAutoNum type="arabicPeriod" startAt="81"/>
            </a:pPr>
            <a:r>
              <a:rPr lang="en-US" b="1" dirty="0" smtClean="0"/>
              <a:t>  Which caste of the subterranean termite is </a:t>
            </a:r>
          </a:p>
          <a:p>
            <a:pPr marL="0" indent="0">
              <a:buNone/>
            </a:pPr>
            <a:r>
              <a:rPr lang="en-US" b="1" dirty="0"/>
              <a:t> </a:t>
            </a:r>
            <a:r>
              <a:rPr lang="en-US" b="1" dirty="0" smtClean="0"/>
              <a:t>       most often the first to be noticed by the </a:t>
            </a:r>
          </a:p>
          <a:p>
            <a:pPr marL="0" indent="0">
              <a:buNone/>
            </a:pPr>
            <a:r>
              <a:rPr lang="en-US" b="1" dirty="0"/>
              <a:t> </a:t>
            </a:r>
            <a:r>
              <a:rPr lang="en-US" b="1" dirty="0" smtClean="0"/>
              <a:t>       customer?  </a:t>
            </a:r>
            <a:endParaRPr lang="en-US" b="1" dirty="0"/>
          </a:p>
        </p:txBody>
      </p:sp>
      <p:sp>
        <p:nvSpPr>
          <p:cNvPr id="4" name="TextBox 3"/>
          <p:cNvSpPr txBox="1"/>
          <p:nvPr/>
        </p:nvSpPr>
        <p:spPr>
          <a:xfrm>
            <a:off x="1255987" y="2356465"/>
            <a:ext cx="6952224" cy="1569660"/>
          </a:xfrm>
          <a:prstGeom prst="rect">
            <a:avLst/>
          </a:prstGeom>
          <a:noFill/>
        </p:spPr>
        <p:txBody>
          <a:bodyPr wrap="square" rtlCol="0">
            <a:spAutoFit/>
          </a:bodyPr>
          <a:lstStyle/>
          <a:p>
            <a:pPr marL="342900" indent="-342900">
              <a:buAutoNum type="alphaUcPeriod"/>
            </a:pPr>
            <a:r>
              <a:rPr lang="en-US" dirty="0" smtClean="0"/>
              <a:t>Worker</a:t>
            </a:r>
          </a:p>
          <a:p>
            <a:endParaRPr lang="en-US" sz="800" dirty="0" smtClean="0"/>
          </a:p>
          <a:p>
            <a:pPr marL="342900" indent="-342900">
              <a:buAutoNum type="alphaUcPeriod"/>
            </a:pPr>
            <a:r>
              <a:rPr lang="en-US" dirty="0" smtClean="0"/>
              <a:t>Soldier</a:t>
            </a:r>
          </a:p>
          <a:p>
            <a:endParaRPr lang="en-US" sz="800" dirty="0" smtClean="0"/>
          </a:p>
          <a:p>
            <a:pPr marL="342900" indent="-342900">
              <a:buAutoNum type="alphaUcPeriod"/>
            </a:pPr>
            <a:r>
              <a:rPr lang="en-US" b="1" dirty="0" smtClean="0">
                <a:solidFill>
                  <a:srgbClr val="FF0000"/>
                </a:solidFill>
              </a:rPr>
              <a:t>Primary reproductive (most often called </a:t>
            </a:r>
            <a:r>
              <a:rPr lang="en-US" b="1" dirty="0" err="1" smtClean="0">
                <a:solidFill>
                  <a:srgbClr val="FF0000"/>
                </a:solidFill>
              </a:rPr>
              <a:t>swarmers</a:t>
            </a:r>
            <a:r>
              <a:rPr lang="en-US" b="1" dirty="0" smtClean="0">
                <a:solidFill>
                  <a:srgbClr val="FF0000"/>
                </a:solidFill>
              </a:rPr>
              <a:t>)</a:t>
            </a:r>
          </a:p>
          <a:p>
            <a:endParaRPr lang="en-US" sz="800" b="1" dirty="0" smtClean="0">
              <a:solidFill>
                <a:srgbClr val="FF0000"/>
              </a:solidFill>
            </a:endParaRPr>
          </a:p>
          <a:p>
            <a:pPr marL="342900" indent="-342900">
              <a:buAutoNum type="alphaUcPeriod"/>
            </a:pPr>
            <a:r>
              <a:rPr lang="en-US" dirty="0" smtClean="0"/>
              <a:t>Secondary reproductive</a:t>
            </a:r>
            <a:endParaRPr lang="en-US" dirty="0"/>
          </a:p>
        </p:txBody>
      </p:sp>
      <p:sp>
        <p:nvSpPr>
          <p:cNvPr id="2" name="TextBox 1"/>
          <p:cNvSpPr txBox="1"/>
          <p:nvPr/>
        </p:nvSpPr>
        <p:spPr>
          <a:xfrm>
            <a:off x="1314031" y="4269155"/>
            <a:ext cx="6255801" cy="1754327"/>
          </a:xfrm>
          <a:prstGeom prst="rect">
            <a:avLst/>
          </a:prstGeom>
          <a:noFill/>
          <a:ln>
            <a:solidFill>
              <a:schemeClr val="tx1"/>
            </a:solidFill>
          </a:ln>
        </p:spPr>
        <p:txBody>
          <a:bodyPr wrap="square" rtlCol="0">
            <a:spAutoFit/>
          </a:bodyPr>
          <a:lstStyle/>
          <a:p>
            <a:r>
              <a:rPr lang="en-US" b="1" dirty="0" smtClean="0"/>
              <a:t> Our customers often overlook mud tunnels of subterranean </a:t>
            </a:r>
          </a:p>
          <a:p>
            <a:r>
              <a:rPr lang="en-US" b="1" dirty="0" smtClean="0"/>
              <a:t> termites or fecal pellets of </a:t>
            </a:r>
            <a:r>
              <a:rPr lang="en-US" b="1" dirty="0" err="1" smtClean="0"/>
              <a:t>drywood</a:t>
            </a:r>
            <a:r>
              <a:rPr lang="en-US" b="1" dirty="0" smtClean="0"/>
              <a:t> termites.  Swarm season is </a:t>
            </a:r>
          </a:p>
          <a:p>
            <a:r>
              <a:rPr lang="en-US" b="1" dirty="0" smtClean="0"/>
              <a:t> when we get the majority of our calls from our customers </a:t>
            </a:r>
          </a:p>
          <a:p>
            <a:r>
              <a:rPr lang="en-US" b="1" dirty="0" smtClean="0"/>
              <a:t> regarding termites.  Swarm season is that time of the year, </a:t>
            </a:r>
          </a:p>
          <a:p>
            <a:r>
              <a:rPr lang="en-US" b="1" dirty="0" smtClean="0"/>
              <a:t> usually Spring, when termites swarm from their home in large </a:t>
            </a:r>
          </a:p>
          <a:p>
            <a:r>
              <a:rPr lang="en-US" b="1" dirty="0" smtClean="0"/>
              <a:t> numbers.  It’s hard to overlook a termite swarm!</a:t>
            </a:r>
            <a:endParaRPr lang="en-US" b="1" dirty="0"/>
          </a:p>
        </p:txBody>
      </p:sp>
    </p:spTree>
    <p:extLst>
      <p:ext uri="{BB962C8B-B14F-4D97-AF65-F5344CB8AC3E}">
        <p14:creationId xmlns:p14="http://schemas.microsoft.com/office/powerpoint/2010/main" val="3596624715"/>
      </p:ext>
    </p:extLst>
  </p:cSld>
  <p:clrMapOvr>
    <a:masterClrMapping/>
  </p:clrMapOvr>
  <p:timing>
    <p:tnLst>
      <p:par>
        <p:cTn xmlns:p14="http://schemas.microsoft.com/office/powerpoint/2010/mai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0914"/>
            <a:ext cx="8229600" cy="4525963"/>
          </a:xfrm>
        </p:spPr>
        <p:txBody>
          <a:bodyPr/>
          <a:lstStyle/>
          <a:p>
            <a:pPr marL="514350" indent="-514350">
              <a:buAutoNum type="arabicPeriod" startAt="82"/>
            </a:pPr>
            <a:r>
              <a:rPr lang="en-US" b="1" dirty="0" smtClean="0"/>
              <a:t>  The Eastern subterranean termite prefers:</a:t>
            </a:r>
          </a:p>
          <a:p>
            <a:pPr marL="0" indent="0">
              <a:buNone/>
            </a:pPr>
            <a:endParaRPr lang="en-US" b="1" dirty="0"/>
          </a:p>
        </p:txBody>
      </p:sp>
      <p:sp>
        <p:nvSpPr>
          <p:cNvPr id="4" name="TextBox 3"/>
          <p:cNvSpPr txBox="1"/>
          <p:nvPr/>
        </p:nvSpPr>
        <p:spPr>
          <a:xfrm>
            <a:off x="1290953" y="1403047"/>
            <a:ext cx="3897904" cy="1569660"/>
          </a:xfrm>
          <a:prstGeom prst="rect">
            <a:avLst/>
          </a:prstGeom>
          <a:noFill/>
        </p:spPr>
        <p:txBody>
          <a:bodyPr wrap="square" rtlCol="0">
            <a:spAutoFit/>
          </a:bodyPr>
          <a:lstStyle/>
          <a:p>
            <a:pPr marL="342900" indent="-342900">
              <a:buAutoNum type="alphaUcPeriod"/>
            </a:pPr>
            <a:r>
              <a:rPr lang="en-US" dirty="0" smtClean="0"/>
              <a:t>Loblolly and slash pine</a:t>
            </a:r>
          </a:p>
          <a:p>
            <a:endParaRPr lang="en-US" sz="800" dirty="0" smtClean="0"/>
          </a:p>
          <a:p>
            <a:pPr marL="342900" indent="-342900">
              <a:buAutoNum type="alphaUcPeriod"/>
            </a:pPr>
            <a:r>
              <a:rPr lang="en-US" dirty="0" smtClean="0"/>
              <a:t>Sugar maple</a:t>
            </a:r>
          </a:p>
          <a:p>
            <a:endParaRPr lang="en-US" sz="800" dirty="0" smtClean="0"/>
          </a:p>
          <a:p>
            <a:pPr marL="342900" indent="-342900">
              <a:buAutoNum type="alphaUcPeriod"/>
            </a:pPr>
            <a:r>
              <a:rPr lang="en-US" dirty="0" smtClean="0"/>
              <a:t>Black cherry</a:t>
            </a:r>
          </a:p>
          <a:p>
            <a:endParaRPr lang="en-US" sz="800" dirty="0" smtClean="0"/>
          </a:p>
          <a:p>
            <a:pPr marL="342900" indent="-342900">
              <a:buAutoNum type="alphaUcPeriod"/>
            </a:pPr>
            <a:r>
              <a:rPr lang="en-US" dirty="0" smtClean="0"/>
              <a:t>Redwood</a:t>
            </a:r>
            <a:endParaRPr lang="en-US" dirty="0"/>
          </a:p>
        </p:txBody>
      </p:sp>
    </p:spTree>
    <p:extLst>
      <p:ext uri="{BB962C8B-B14F-4D97-AF65-F5344CB8AC3E}">
        <p14:creationId xmlns:p14="http://schemas.microsoft.com/office/powerpoint/2010/main" val="216668150"/>
      </p:ext>
    </p:extLst>
  </p:cSld>
  <p:clrMapOvr>
    <a:masterClrMapping/>
  </p:clrMapOvr>
  <p:timing>
    <p:tnLst>
      <p:par>
        <p:cTn xmlns:p14="http://schemas.microsoft.com/office/powerpoint/2010/mai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0914"/>
            <a:ext cx="8229600" cy="4525963"/>
          </a:xfrm>
        </p:spPr>
        <p:txBody>
          <a:bodyPr/>
          <a:lstStyle/>
          <a:p>
            <a:pPr marL="514350" indent="-514350">
              <a:buAutoNum type="arabicPeriod" startAt="82"/>
            </a:pPr>
            <a:r>
              <a:rPr lang="en-US" b="1" dirty="0" smtClean="0"/>
              <a:t>  The Eastern subterranean termite prefers:</a:t>
            </a:r>
          </a:p>
          <a:p>
            <a:pPr marL="0" indent="0">
              <a:buNone/>
            </a:pPr>
            <a:endParaRPr lang="en-US" b="1" dirty="0"/>
          </a:p>
        </p:txBody>
      </p:sp>
      <p:sp>
        <p:nvSpPr>
          <p:cNvPr id="4" name="TextBox 3"/>
          <p:cNvSpPr txBox="1"/>
          <p:nvPr/>
        </p:nvSpPr>
        <p:spPr>
          <a:xfrm>
            <a:off x="1290953" y="1403047"/>
            <a:ext cx="3897904" cy="1569660"/>
          </a:xfrm>
          <a:prstGeom prst="rect">
            <a:avLst/>
          </a:prstGeom>
          <a:noFill/>
        </p:spPr>
        <p:txBody>
          <a:bodyPr wrap="square" rtlCol="0">
            <a:spAutoFit/>
          </a:bodyPr>
          <a:lstStyle/>
          <a:p>
            <a:pPr marL="342900" indent="-342900">
              <a:buAutoNum type="alphaUcPeriod"/>
            </a:pPr>
            <a:r>
              <a:rPr lang="en-US" b="1" dirty="0" smtClean="0">
                <a:solidFill>
                  <a:srgbClr val="FF0000"/>
                </a:solidFill>
              </a:rPr>
              <a:t>Loblolly and slash pine</a:t>
            </a:r>
          </a:p>
          <a:p>
            <a:endParaRPr lang="en-US" sz="800" b="1" dirty="0" smtClean="0">
              <a:solidFill>
                <a:srgbClr val="FF0000"/>
              </a:solidFill>
            </a:endParaRPr>
          </a:p>
          <a:p>
            <a:pPr marL="342900" indent="-342900">
              <a:buAutoNum type="alphaUcPeriod"/>
            </a:pPr>
            <a:r>
              <a:rPr lang="en-US" dirty="0" smtClean="0"/>
              <a:t>Sugar maple</a:t>
            </a:r>
          </a:p>
          <a:p>
            <a:endParaRPr lang="en-US" sz="800" dirty="0" smtClean="0"/>
          </a:p>
          <a:p>
            <a:pPr marL="342900" indent="-342900">
              <a:buAutoNum type="alphaUcPeriod"/>
            </a:pPr>
            <a:r>
              <a:rPr lang="en-US" dirty="0" smtClean="0"/>
              <a:t>Black cherry</a:t>
            </a:r>
          </a:p>
          <a:p>
            <a:endParaRPr lang="en-US" sz="800" dirty="0" smtClean="0"/>
          </a:p>
          <a:p>
            <a:pPr marL="342900" indent="-342900">
              <a:buAutoNum type="alphaUcPeriod"/>
            </a:pPr>
            <a:r>
              <a:rPr lang="en-US" dirty="0" smtClean="0"/>
              <a:t>Redwood</a:t>
            </a:r>
            <a:endParaRPr lang="en-US" dirty="0"/>
          </a:p>
        </p:txBody>
      </p:sp>
    </p:spTree>
    <p:extLst>
      <p:ext uri="{BB962C8B-B14F-4D97-AF65-F5344CB8AC3E}">
        <p14:creationId xmlns:p14="http://schemas.microsoft.com/office/powerpoint/2010/main" val="3953492551"/>
      </p:ext>
    </p:extLst>
  </p:cSld>
  <p:clrMapOvr>
    <a:masterClrMapping/>
  </p:clrMapOvr>
  <p:timing>
    <p:tnLst>
      <p:par>
        <p:cTn xmlns:p14="http://schemas.microsoft.com/office/powerpoint/2010/mai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5189" y="420914"/>
            <a:ext cx="8436430" cy="4525963"/>
          </a:xfrm>
        </p:spPr>
        <p:txBody>
          <a:bodyPr/>
          <a:lstStyle/>
          <a:p>
            <a:pPr marL="0" indent="0">
              <a:buNone/>
            </a:pPr>
            <a:r>
              <a:rPr lang="en-US" b="1" dirty="0" smtClean="0"/>
              <a:t>83.  The Formosan subterranean termite prefers:</a:t>
            </a:r>
          </a:p>
          <a:p>
            <a:pPr marL="0" indent="0">
              <a:buNone/>
            </a:pPr>
            <a:endParaRPr lang="en-US" b="1" dirty="0"/>
          </a:p>
        </p:txBody>
      </p:sp>
      <p:sp>
        <p:nvSpPr>
          <p:cNvPr id="4" name="TextBox 3"/>
          <p:cNvSpPr txBox="1"/>
          <p:nvPr/>
        </p:nvSpPr>
        <p:spPr>
          <a:xfrm>
            <a:off x="1290953" y="1403047"/>
            <a:ext cx="3897904" cy="1569660"/>
          </a:xfrm>
          <a:prstGeom prst="rect">
            <a:avLst/>
          </a:prstGeom>
          <a:noFill/>
        </p:spPr>
        <p:txBody>
          <a:bodyPr wrap="square" rtlCol="0">
            <a:spAutoFit/>
          </a:bodyPr>
          <a:lstStyle/>
          <a:p>
            <a:pPr marL="342900" indent="-342900">
              <a:buAutoNum type="alphaUcPeriod"/>
            </a:pPr>
            <a:r>
              <a:rPr lang="en-US" dirty="0" smtClean="0"/>
              <a:t>Loblolly and slash pine</a:t>
            </a:r>
          </a:p>
          <a:p>
            <a:endParaRPr lang="en-US" sz="800" dirty="0" smtClean="0"/>
          </a:p>
          <a:p>
            <a:pPr marL="342900" indent="-342900">
              <a:buAutoNum type="alphaUcPeriod"/>
            </a:pPr>
            <a:r>
              <a:rPr lang="en-US" dirty="0" smtClean="0"/>
              <a:t>Sugar maple</a:t>
            </a:r>
          </a:p>
          <a:p>
            <a:endParaRPr lang="en-US" sz="800" dirty="0" smtClean="0"/>
          </a:p>
          <a:p>
            <a:pPr marL="342900" indent="-342900">
              <a:buAutoNum type="alphaUcPeriod"/>
            </a:pPr>
            <a:r>
              <a:rPr lang="en-US" dirty="0" smtClean="0"/>
              <a:t>Black cherry</a:t>
            </a:r>
          </a:p>
          <a:p>
            <a:endParaRPr lang="en-US" sz="800" dirty="0" smtClean="0"/>
          </a:p>
          <a:p>
            <a:pPr marL="342900" indent="-342900">
              <a:buAutoNum type="alphaUcPeriod"/>
            </a:pPr>
            <a:r>
              <a:rPr lang="en-US" dirty="0" smtClean="0"/>
              <a:t>Redwood</a:t>
            </a:r>
            <a:endParaRPr lang="en-US" dirty="0"/>
          </a:p>
        </p:txBody>
      </p:sp>
    </p:spTree>
    <p:extLst>
      <p:ext uri="{BB962C8B-B14F-4D97-AF65-F5344CB8AC3E}">
        <p14:creationId xmlns:p14="http://schemas.microsoft.com/office/powerpoint/2010/main" val="2751233966"/>
      </p:ext>
    </p:extLst>
  </p:cSld>
  <p:clrMapOvr>
    <a:masterClrMapping/>
  </p:clrMapOvr>
  <p:timing>
    <p:tnLst>
      <p:par>
        <p:cTn xmlns:p14="http://schemas.microsoft.com/office/powerpoint/2010/mai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5189" y="420914"/>
            <a:ext cx="8436430" cy="4525963"/>
          </a:xfrm>
        </p:spPr>
        <p:txBody>
          <a:bodyPr/>
          <a:lstStyle/>
          <a:p>
            <a:pPr marL="0" indent="0">
              <a:buNone/>
            </a:pPr>
            <a:r>
              <a:rPr lang="en-US" b="1" dirty="0" smtClean="0"/>
              <a:t>83.  The Formosan subterranean termite prefers:</a:t>
            </a:r>
          </a:p>
          <a:p>
            <a:pPr marL="0" indent="0">
              <a:buNone/>
            </a:pPr>
            <a:endParaRPr lang="en-US" b="1" dirty="0"/>
          </a:p>
        </p:txBody>
      </p:sp>
      <p:sp>
        <p:nvSpPr>
          <p:cNvPr id="4" name="TextBox 3"/>
          <p:cNvSpPr txBox="1"/>
          <p:nvPr/>
        </p:nvSpPr>
        <p:spPr>
          <a:xfrm>
            <a:off x="1290953" y="1403047"/>
            <a:ext cx="3897904" cy="1569660"/>
          </a:xfrm>
          <a:prstGeom prst="rect">
            <a:avLst/>
          </a:prstGeom>
          <a:noFill/>
        </p:spPr>
        <p:txBody>
          <a:bodyPr wrap="square" rtlCol="0">
            <a:spAutoFit/>
          </a:bodyPr>
          <a:lstStyle/>
          <a:p>
            <a:pPr marL="342900" indent="-342900">
              <a:buAutoNum type="alphaUcPeriod"/>
            </a:pPr>
            <a:r>
              <a:rPr lang="en-US" dirty="0" smtClean="0"/>
              <a:t>Loblolly and slash pine</a:t>
            </a:r>
          </a:p>
          <a:p>
            <a:endParaRPr lang="en-US" sz="800" dirty="0" smtClean="0"/>
          </a:p>
          <a:p>
            <a:pPr marL="342900" indent="-342900">
              <a:buAutoNum type="alphaUcPeriod"/>
            </a:pPr>
            <a:r>
              <a:rPr lang="en-US" b="1" dirty="0" smtClean="0">
                <a:solidFill>
                  <a:srgbClr val="FF0000"/>
                </a:solidFill>
              </a:rPr>
              <a:t>Sugar maple</a:t>
            </a:r>
          </a:p>
          <a:p>
            <a:endParaRPr lang="en-US" sz="800" b="1" dirty="0" smtClean="0">
              <a:solidFill>
                <a:srgbClr val="FF0000"/>
              </a:solidFill>
            </a:endParaRPr>
          </a:p>
          <a:p>
            <a:pPr marL="342900" indent="-342900">
              <a:buAutoNum type="alphaUcPeriod"/>
            </a:pPr>
            <a:r>
              <a:rPr lang="en-US" dirty="0" smtClean="0"/>
              <a:t>Black cherry</a:t>
            </a:r>
          </a:p>
          <a:p>
            <a:endParaRPr lang="en-US" sz="800" dirty="0" smtClean="0"/>
          </a:p>
          <a:p>
            <a:pPr marL="342900" indent="-342900">
              <a:buAutoNum type="alphaUcPeriod"/>
            </a:pPr>
            <a:r>
              <a:rPr lang="en-US" dirty="0" smtClean="0"/>
              <a:t>Redwood</a:t>
            </a:r>
            <a:endParaRPr lang="en-US" dirty="0"/>
          </a:p>
        </p:txBody>
      </p:sp>
    </p:spTree>
    <p:extLst>
      <p:ext uri="{BB962C8B-B14F-4D97-AF65-F5344CB8AC3E}">
        <p14:creationId xmlns:p14="http://schemas.microsoft.com/office/powerpoint/2010/main" val="2697832955"/>
      </p:ext>
    </p:extLst>
  </p:cSld>
  <p:clrMapOvr>
    <a:masterClrMapping/>
  </p:clrMapOvr>
  <p:timing>
    <p:tnLst>
      <p:par>
        <p:cTn xmlns:p14="http://schemas.microsoft.com/office/powerpoint/2010/mai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6962"/>
            <a:ext cx="8229600" cy="4525963"/>
          </a:xfrm>
        </p:spPr>
        <p:txBody>
          <a:bodyPr/>
          <a:lstStyle/>
          <a:p>
            <a:pPr marL="514350" indent="-514350">
              <a:buAutoNum type="arabicPeriod" startAt="84"/>
            </a:pPr>
            <a:r>
              <a:rPr lang="en-US" b="1" dirty="0" smtClean="0"/>
              <a:t>  Subterranean termites are often associated </a:t>
            </a:r>
          </a:p>
          <a:p>
            <a:pPr marL="0" indent="0">
              <a:buNone/>
            </a:pPr>
            <a:r>
              <a:rPr lang="en-US" b="1" dirty="0"/>
              <a:t> </a:t>
            </a:r>
            <a:r>
              <a:rPr lang="en-US" b="1" dirty="0" smtClean="0"/>
              <a:t>       with fungi in their nests, which serves as a </a:t>
            </a:r>
          </a:p>
          <a:p>
            <a:pPr marL="0" indent="0">
              <a:buNone/>
            </a:pPr>
            <a:r>
              <a:rPr lang="en-US" b="1" dirty="0" smtClean="0"/>
              <a:t>        source of protein.</a:t>
            </a:r>
            <a:endParaRPr lang="en-US" b="1" dirty="0"/>
          </a:p>
        </p:txBody>
      </p:sp>
      <p:sp>
        <p:nvSpPr>
          <p:cNvPr id="5" name="TextBox 4"/>
          <p:cNvSpPr txBox="1"/>
          <p:nvPr/>
        </p:nvSpPr>
        <p:spPr>
          <a:xfrm>
            <a:off x="1324428" y="2533952"/>
            <a:ext cx="3096381" cy="769441"/>
          </a:xfrm>
          <a:prstGeom prst="rect">
            <a:avLst/>
          </a:prstGeom>
          <a:noFill/>
        </p:spPr>
        <p:txBody>
          <a:bodyPr wrap="square" rtlCol="0">
            <a:spAutoFit/>
          </a:bodyPr>
          <a:lstStyle/>
          <a:p>
            <a:pPr marL="342900" indent="-342900">
              <a:buAutoNum type="alphaUcPeriod"/>
            </a:pPr>
            <a:r>
              <a:rPr lang="en-US" dirty="0" smtClean="0"/>
              <a:t>Yes</a:t>
            </a:r>
          </a:p>
          <a:p>
            <a:endParaRPr lang="en-US" sz="800" dirty="0" smtClean="0"/>
          </a:p>
          <a:p>
            <a:pPr marL="342900" indent="-342900">
              <a:buAutoNum type="alphaUcPeriod"/>
            </a:pPr>
            <a:r>
              <a:rPr lang="en-US" dirty="0" smtClean="0"/>
              <a:t>No</a:t>
            </a:r>
            <a:endParaRPr lang="en-US" dirty="0"/>
          </a:p>
        </p:txBody>
      </p:sp>
    </p:spTree>
    <p:extLst>
      <p:ext uri="{BB962C8B-B14F-4D97-AF65-F5344CB8AC3E}">
        <p14:creationId xmlns:p14="http://schemas.microsoft.com/office/powerpoint/2010/main" val="3493503198"/>
      </p:ext>
    </p:extLst>
  </p:cSld>
  <p:clrMapOvr>
    <a:masterClrMapping/>
  </p:clrMapOvr>
  <p:timing>
    <p:tnLst>
      <p:par>
        <p:cTn xmlns:p14="http://schemas.microsoft.com/office/powerpoint/2010/mai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6962"/>
            <a:ext cx="8229600" cy="4525963"/>
          </a:xfrm>
        </p:spPr>
        <p:txBody>
          <a:bodyPr/>
          <a:lstStyle/>
          <a:p>
            <a:pPr marL="514350" indent="-514350">
              <a:buAutoNum type="arabicPeriod" startAt="84"/>
            </a:pPr>
            <a:r>
              <a:rPr lang="en-US" b="1" dirty="0" smtClean="0"/>
              <a:t>  Subterranean termites are often associated </a:t>
            </a:r>
          </a:p>
          <a:p>
            <a:pPr marL="0" indent="0">
              <a:buNone/>
            </a:pPr>
            <a:r>
              <a:rPr lang="en-US" b="1" dirty="0" smtClean="0"/>
              <a:t>        with fungi in their nests, which serves as a </a:t>
            </a:r>
          </a:p>
          <a:p>
            <a:pPr marL="0" indent="0">
              <a:buNone/>
            </a:pPr>
            <a:r>
              <a:rPr lang="en-US" b="1" dirty="0"/>
              <a:t> </a:t>
            </a:r>
            <a:r>
              <a:rPr lang="en-US" b="1" dirty="0" smtClean="0"/>
              <a:t>       source of protein.</a:t>
            </a:r>
            <a:endParaRPr lang="en-US" b="1" dirty="0"/>
          </a:p>
        </p:txBody>
      </p:sp>
      <p:sp>
        <p:nvSpPr>
          <p:cNvPr id="5" name="TextBox 4"/>
          <p:cNvSpPr txBox="1"/>
          <p:nvPr/>
        </p:nvSpPr>
        <p:spPr>
          <a:xfrm>
            <a:off x="1324428" y="2533952"/>
            <a:ext cx="3096381" cy="769441"/>
          </a:xfrm>
          <a:prstGeom prst="rect">
            <a:avLst/>
          </a:prstGeom>
          <a:noFill/>
        </p:spPr>
        <p:txBody>
          <a:bodyPr wrap="square" rtlCol="0">
            <a:spAutoFit/>
          </a:bodyPr>
          <a:lstStyle/>
          <a:p>
            <a:pPr marL="342900" indent="-342900">
              <a:buAutoNum type="alphaUcPeriod"/>
            </a:pPr>
            <a:r>
              <a:rPr lang="en-US" b="1" dirty="0" smtClean="0">
                <a:solidFill>
                  <a:srgbClr val="FF0000"/>
                </a:solidFill>
              </a:rPr>
              <a:t>Yes</a:t>
            </a:r>
          </a:p>
          <a:p>
            <a:endParaRPr lang="en-US" sz="800" b="1" dirty="0" smtClean="0">
              <a:solidFill>
                <a:srgbClr val="FF0000"/>
              </a:solidFill>
            </a:endParaRPr>
          </a:p>
          <a:p>
            <a:pPr marL="342900" indent="-342900">
              <a:buAutoNum type="alphaUcPeriod"/>
            </a:pPr>
            <a:r>
              <a:rPr lang="en-US" dirty="0" smtClean="0"/>
              <a:t>No</a:t>
            </a:r>
            <a:endParaRPr lang="en-US" dirty="0"/>
          </a:p>
        </p:txBody>
      </p:sp>
    </p:spTree>
    <p:extLst>
      <p:ext uri="{BB962C8B-B14F-4D97-AF65-F5344CB8AC3E}">
        <p14:creationId xmlns:p14="http://schemas.microsoft.com/office/powerpoint/2010/main" val="1133083201"/>
      </p:ext>
    </p:extLst>
  </p:cSld>
  <p:clrMapOvr>
    <a:masterClrMapping/>
  </p:clrMapOvr>
  <p:timing>
    <p:tnLst>
      <p:par>
        <p:cTn xmlns:p14="http://schemas.microsoft.com/office/powerpoint/2010/mai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390" y="529771"/>
            <a:ext cx="8229600" cy="4525963"/>
          </a:xfrm>
        </p:spPr>
        <p:txBody>
          <a:bodyPr/>
          <a:lstStyle/>
          <a:p>
            <a:pPr marL="514350" indent="-514350">
              <a:buAutoNum type="arabicPeriod" startAt="85"/>
            </a:pPr>
            <a:r>
              <a:rPr lang="en-US" b="1" dirty="0" smtClean="0"/>
              <a:t>  Subterranean termites consume wood at </a:t>
            </a:r>
          </a:p>
          <a:p>
            <a:pPr marL="0" indent="0">
              <a:buNone/>
            </a:pPr>
            <a:r>
              <a:rPr lang="en-US" b="1" dirty="0"/>
              <a:t> </a:t>
            </a:r>
            <a:r>
              <a:rPr lang="en-US" b="1" dirty="0" smtClean="0"/>
              <a:t>       the rate of ______ of their body weight </a:t>
            </a:r>
          </a:p>
          <a:p>
            <a:pPr marL="0" indent="0">
              <a:buNone/>
            </a:pPr>
            <a:r>
              <a:rPr lang="en-US" b="1" dirty="0"/>
              <a:t> </a:t>
            </a:r>
            <a:r>
              <a:rPr lang="en-US" b="1" dirty="0" smtClean="0"/>
              <a:t>       each day. </a:t>
            </a:r>
            <a:endParaRPr lang="en-US" b="1" dirty="0"/>
          </a:p>
        </p:txBody>
      </p:sp>
      <p:sp>
        <p:nvSpPr>
          <p:cNvPr id="4" name="TextBox 3"/>
          <p:cNvSpPr txBox="1"/>
          <p:nvPr/>
        </p:nvSpPr>
        <p:spPr>
          <a:xfrm>
            <a:off x="1451427" y="2570239"/>
            <a:ext cx="2503715" cy="1569660"/>
          </a:xfrm>
          <a:prstGeom prst="rect">
            <a:avLst/>
          </a:prstGeom>
          <a:noFill/>
        </p:spPr>
        <p:txBody>
          <a:bodyPr wrap="square" rtlCol="0">
            <a:spAutoFit/>
          </a:bodyPr>
          <a:lstStyle/>
          <a:p>
            <a:pPr marL="342900" indent="-342900">
              <a:buAutoNum type="alphaUcPeriod"/>
            </a:pPr>
            <a:r>
              <a:rPr lang="en-US" dirty="0" smtClean="0"/>
              <a:t>1%</a:t>
            </a:r>
          </a:p>
          <a:p>
            <a:endParaRPr lang="en-US" sz="800" dirty="0" smtClean="0"/>
          </a:p>
          <a:p>
            <a:pPr marL="342900" indent="-342900">
              <a:buAutoNum type="alphaUcPeriod"/>
            </a:pPr>
            <a:r>
              <a:rPr lang="en-US" dirty="0" smtClean="0"/>
              <a:t>2½%</a:t>
            </a:r>
          </a:p>
          <a:p>
            <a:endParaRPr lang="en-US" sz="800" dirty="0" smtClean="0"/>
          </a:p>
          <a:p>
            <a:pPr marL="342900" indent="-342900">
              <a:buAutoNum type="alphaUcPeriod"/>
            </a:pPr>
            <a:r>
              <a:rPr lang="en-US" dirty="0" smtClean="0"/>
              <a:t>5½%</a:t>
            </a:r>
          </a:p>
          <a:p>
            <a:endParaRPr lang="en-US" sz="800" dirty="0" smtClean="0"/>
          </a:p>
          <a:p>
            <a:pPr marL="342900" indent="-342900">
              <a:buAutoNum type="alphaUcPeriod"/>
            </a:pPr>
            <a:r>
              <a:rPr lang="en-US" dirty="0" smtClean="0"/>
              <a:t>10% </a:t>
            </a:r>
            <a:endParaRPr lang="en-US" dirty="0"/>
          </a:p>
        </p:txBody>
      </p:sp>
    </p:spTree>
    <p:extLst>
      <p:ext uri="{BB962C8B-B14F-4D97-AF65-F5344CB8AC3E}">
        <p14:creationId xmlns:p14="http://schemas.microsoft.com/office/powerpoint/2010/main" val="735186239"/>
      </p:ext>
    </p:extLst>
  </p:cSld>
  <p:clrMapOvr>
    <a:masterClrMapping/>
  </p:clrMapOvr>
  <p:timing>
    <p:tnLst>
      <p:par>
        <p:cTn xmlns:p14="http://schemas.microsoft.com/office/powerpoint/2010/mai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390" y="529771"/>
            <a:ext cx="8229600" cy="4525963"/>
          </a:xfrm>
        </p:spPr>
        <p:txBody>
          <a:bodyPr/>
          <a:lstStyle/>
          <a:p>
            <a:pPr marL="514350" indent="-514350">
              <a:buAutoNum type="arabicPeriod" startAt="85"/>
            </a:pPr>
            <a:r>
              <a:rPr lang="en-US" b="1" dirty="0" smtClean="0"/>
              <a:t>  Subterranean termites consume wood at </a:t>
            </a:r>
          </a:p>
          <a:p>
            <a:pPr marL="0" indent="0">
              <a:buNone/>
            </a:pPr>
            <a:r>
              <a:rPr lang="en-US" b="1" dirty="0"/>
              <a:t> </a:t>
            </a:r>
            <a:r>
              <a:rPr lang="en-US" b="1" dirty="0" smtClean="0"/>
              <a:t>       the rate of ______ of their body weight </a:t>
            </a:r>
          </a:p>
          <a:p>
            <a:pPr marL="0" indent="0">
              <a:buNone/>
            </a:pPr>
            <a:r>
              <a:rPr lang="en-US" b="1" dirty="0"/>
              <a:t> </a:t>
            </a:r>
            <a:r>
              <a:rPr lang="en-US" b="1" dirty="0" smtClean="0"/>
              <a:t>       each day. </a:t>
            </a:r>
            <a:endParaRPr lang="en-US" b="1" dirty="0"/>
          </a:p>
        </p:txBody>
      </p:sp>
      <p:sp>
        <p:nvSpPr>
          <p:cNvPr id="4" name="TextBox 3"/>
          <p:cNvSpPr txBox="1"/>
          <p:nvPr/>
        </p:nvSpPr>
        <p:spPr>
          <a:xfrm>
            <a:off x="1451427" y="2570239"/>
            <a:ext cx="2503715" cy="1569660"/>
          </a:xfrm>
          <a:prstGeom prst="rect">
            <a:avLst/>
          </a:prstGeom>
          <a:noFill/>
        </p:spPr>
        <p:txBody>
          <a:bodyPr wrap="square" rtlCol="0">
            <a:spAutoFit/>
          </a:bodyPr>
          <a:lstStyle/>
          <a:p>
            <a:pPr marL="342900" indent="-342900">
              <a:buAutoNum type="alphaUcPeriod"/>
            </a:pPr>
            <a:r>
              <a:rPr lang="en-US" dirty="0" smtClean="0"/>
              <a:t>1%</a:t>
            </a:r>
          </a:p>
          <a:p>
            <a:endParaRPr lang="en-US" sz="800" dirty="0" smtClean="0"/>
          </a:p>
          <a:p>
            <a:pPr marL="342900" indent="-342900">
              <a:buAutoNum type="alphaUcPeriod"/>
            </a:pPr>
            <a:r>
              <a:rPr lang="en-US" b="1" dirty="0" smtClean="0">
                <a:solidFill>
                  <a:srgbClr val="FF0000"/>
                </a:solidFill>
              </a:rPr>
              <a:t>2½%</a:t>
            </a:r>
          </a:p>
          <a:p>
            <a:endParaRPr lang="en-US" sz="800" b="1" dirty="0" smtClean="0">
              <a:solidFill>
                <a:srgbClr val="FF0000"/>
              </a:solidFill>
            </a:endParaRPr>
          </a:p>
          <a:p>
            <a:pPr marL="342900" indent="-342900">
              <a:buAutoNum type="alphaUcPeriod"/>
            </a:pPr>
            <a:r>
              <a:rPr lang="en-US" dirty="0" smtClean="0"/>
              <a:t>5½%</a:t>
            </a:r>
          </a:p>
          <a:p>
            <a:endParaRPr lang="en-US" sz="800" dirty="0" smtClean="0"/>
          </a:p>
          <a:p>
            <a:pPr marL="342900" indent="-342900">
              <a:buAutoNum type="alphaUcPeriod"/>
            </a:pPr>
            <a:r>
              <a:rPr lang="en-US" dirty="0" smtClean="0"/>
              <a:t>10% </a:t>
            </a:r>
            <a:endParaRPr lang="en-US" dirty="0"/>
          </a:p>
        </p:txBody>
      </p:sp>
    </p:spTree>
    <p:extLst>
      <p:ext uri="{BB962C8B-B14F-4D97-AF65-F5344CB8AC3E}">
        <p14:creationId xmlns:p14="http://schemas.microsoft.com/office/powerpoint/2010/main" val="798248389"/>
      </p:ext>
    </p:extLst>
  </p:cSld>
  <p:clrMapOvr>
    <a:masterClrMapping/>
  </p:clrMapOvr>
  <p:timing>
    <p:tnLst>
      <p:par>
        <p:cTn xmlns:p14="http://schemas.microsoft.com/office/powerpoint/2010/mai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390" y="529771"/>
            <a:ext cx="8229600" cy="4525963"/>
          </a:xfrm>
        </p:spPr>
        <p:txBody>
          <a:bodyPr/>
          <a:lstStyle/>
          <a:p>
            <a:pPr marL="514350" indent="-514350">
              <a:buAutoNum type="arabicPeriod" startAt="86"/>
            </a:pPr>
            <a:r>
              <a:rPr lang="en-US" b="1" dirty="0" smtClean="0"/>
              <a:t>  May you perform a soil treatment within </a:t>
            </a:r>
          </a:p>
          <a:p>
            <a:pPr marL="0" indent="0">
              <a:buNone/>
            </a:pPr>
            <a:r>
              <a:rPr lang="en-US" b="1" dirty="0"/>
              <a:t> </a:t>
            </a:r>
            <a:r>
              <a:rPr lang="en-US" b="1" dirty="0" smtClean="0"/>
              <a:t>       100’ of a well?</a:t>
            </a:r>
            <a:endParaRPr lang="en-US" b="1" dirty="0"/>
          </a:p>
        </p:txBody>
      </p:sp>
      <p:sp>
        <p:nvSpPr>
          <p:cNvPr id="2" name="TextBox 1"/>
          <p:cNvSpPr txBox="1"/>
          <p:nvPr/>
        </p:nvSpPr>
        <p:spPr>
          <a:xfrm>
            <a:off x="1487713" y="2007809"/>
            <a:ext cx="7063619" cy="1754327"/>
          </a:xfrm>
          <a:prstGeom prst="rect">
            <a:avLst/>
          </a:prstGeom>
          <a:noFill/>
        </p:spPr>
        <p:txBody>
          <a:bodyPr wrap="square" rtlCol="0">
            <a:spAutoFit/>
          </a:bodyPr>
          <a:lstStyle/>
          <a:p>
            <a:r>
              <a:rPr lang="en-US" dirty="0" smtClean="0"/>
              <a:t>A.  Yes, there are no labels of </a:t>
            </a:r>
            <a:r>
              <a:rPr lang="en-US" dirty="0" err="1" smtClean="0"/>
              <a:t>termiticides</a:t>
            </a:r>
            <a:r>
              <a:rPr lang="en-US" dirty="0" smtClean="0"/>
              <a:t> that prohibit treatment </a:t>
            </a:r>
          </a:p>
          <a:p>
            <a:r>
              <a:rPr lang="en-US" dirty="0"/>
              <a:t> </a:t>
            </a:r>
            <a:r>
              <a:rPr lang="en-US" dirty="0" smtClean="0"/>
              <a:t>     within 100’.  However, the </a:t>
            </a:r>
            <a:r>
              <a:rPr lang="en-US" dirty="0" err="1" smtClean="0"/>
              <a:t>Termidor</a:t>
            </a:r>
            <a:r>
              <a:rPr lang="en-US" dirty="0" smtClean="0"/>
              <a:t> labels do not permit </a:t>
            </a:r>
          </a:p>
          <a:p>
            <a:r>
              <a:rPr lang="en-US" dirty="0"/>
              <a:t> </a:t>
            </a:r>
            <a:r>
              <a:rPr lang="en-US" dirty="0" smtClean="0"/>
              <a:t>     treatment of the soil within 5’ of a well by any means…not even by   </a:t>
            </a:r>
          </a:p>
          <a:p>
            <a:r>
              <a:rPr lang="en-US" dirty="0"/>
              <a:t> </a:t>
            </a:r>
            <a:r>
              <a:rPr lang="en-US" dirty="0" smtClean="0"/>
              <a:t>     excavation and treatment of the backfill away from the well.</a:t>
            </a:r>
          </a:p>
          <a:p>
            <a:endParaRPr lang="en-US" dirty="0" smtClean="0"/>
          </a:p>
          <a:p>
            <a:r>
              <a:rPr lang="en-US" dirty="0" smtClean="0"/>
              <a:t>B.  No, it is illegal to treat soil within 100 feet of a well by any </a:t>
            </a:r>
            <a:r>
              <a:rPr lang="en-US" dirty="0" err="1" smtClean="0"/>
              <a:t>termiticide</a:t>
            </a:r>
            <a:r>
              <a:rPr lang="en-US" dirty="0" smtClean="0"/>
              <a:t>   </a:t>
            </a:r>
            <a:endParaRPr lang="en-US" dirty="0"/>
          </a:p>
        </p:txBody>
      </p:sp>
    </p:spTree>
    <p:extLst>
      <p:ext uri="{BB962C8B-B14F-4D97-AF65-F5344CB8AC3E}">
        <p14:creationId xmlns:p14="http://schemas.microsoft.com/office/powerpoint/2010/main" val="3177380602"/>
      </p:ext>
    </p:extLst>
  </p:cSld>
  <p:clrMapOvr>
    <a:masterClrMapping/>
  </p:clrMapOvr>
  <p:timing>
    <p:tnLst>
      <p:par>
        <p:cTn xmlns:p14="http://schemas.microsoft.com/office/powerpoint/2010/mai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390" y="529771"/>
            <a:ext cx="8229600" cy="4525963"/>
          </a:xfrm>
        </p:spPr>
        <p:txBody>
          <a:bodyPr/>
          <a:lstStyle/>
          <a:p>
            <a:pPr marL="514350" indent="-514350">
              <a:buAutoNum type="arabicPeriod" startAt="86"/>
            </a:pPr>
            <a:r>
              <a:rPr lang="en-US" b="1" dirty="0" smtClean="0"/>
              <a:t>  May you perform a soil treatment within </a:t>
            </a:r>
          </a:p>
          <a:p>
            <a:pPr marL="0" indent="0">
              <a:buNone/>
            </a:pPr>
            <a:r>
              <a:rPr lang="en-US" b="1" dirty="0"/>
              <a:t> </a:t>
            </a:r>
            <a:r>
              <a:rPr lang="en-US" b="1" dirty="0" smtClean="0"/>
              <a:t>       100’ of a well?</a:t>
            </a:r>
            <a:endParaRPr lang="en-US" b="1" dirty="0"/>
          </a:p>
        </p:txBody>
      </p:sp>
      <p:sp>
        <p:nvSpPr>
          <p:cNvPr id="2" name="TextBox 1"/>
          <p:cNvSpPr txBox="1"/>
          <p:nvPr/>
        </p:nvSpPr>
        <p:spPr>
          <a:xfrm>
            <a:off x="1487713" y="2007809"/>
            <a:ext cx="7063619" cy="1754327"/>
          </a:xfrm>
          <a:prstGeom prst="rect">
            <a:avLst/>
          </a:prstGeom>
          <a:noFill/>
        </p:spPr>
        <p:txBody>
          <a:bodyPr wrap="square" rtlCol="0">
            <a:spAutoFit/>
          </a:bodyPr>
          <a:lstStyle/>
          <a:p>
            <a:r>
              <a:rPr lang="en-US" b="1" dirty="0" smtClean="0">
                <a:solidFill>
                  <a:srgbClr val="FF0000"/>
                </a:solidFill>
              </a:rPr>
              <a:t>A.  Yes, there are no labels of </a:t>
            </a:r>
            <a:r>
              <a:rPr lang="en-US" b="1" dirty="0" err="1" smtClean="0">
                <a:solidFill>
                  <a:srgbClr val="FF0000"/>
                </a:solidFill>
              </a:rPr>
              <a:t>termiticides</a:t>
            </a:r>
            <a:r>
              <a:rPr lang="en-US" b="1" dirty="0" smtClean="0">
                <a:solidFill>
                  <a:srgbClr val="FF0000"/>
                </a:solidFill>
              </a:rPr>
              <a:t> that prohibit treatment </a:t>
            </a:r>
          </a:p>
          <a:p>
            <a:r>
              <a:rPr lang="en-US" b="1" dirty="0">
                <a:solidFill>
                  <a:srgbClr val="FF0000"/>
                </a:solidFill>
              </a:rPr>
              <a:t> </a:t>
            </a:r>
            <a:r>
              <a:rPr lang="en-US" b="1" dirty="0" smtClean="0">
                <a:solidFill>
                  <a:srgbClr val="FF0000"/>
                </a:solidFill>
              </a:rPr>
              <a:t>     within 100’.  However, the </a:t>
            </a:r>
            <a:r>
              <a:rPr lang="en-US" b="1" dirty="0" err="1" smtClean="0">
                <a:solidFill>
                  <a:srgbClr val="FF0000"/>
                </a:solidFill>
              </a:rPr>
              <a:t>Termidor</a:t>
            </a:r>
            <a:r>
              <a:rPr lang="en-US" b="1" dirty="0" smtClean="0">
                <a:solidFill>
                  <a:srgbClr val="FF0000"/>
                </a:solidFill>
              </a:rPr>
              <a:t> labels do not permit </a:t>
            </a:r>
          </a:p>
          <a:p>
            <a:r>
              <a:rPr lang="en-US" b="1" dirty="0">
                <a:solidFill>
                  <a:srgbClr val="FF0000"/>
                </a:solidFill>
              </a:rPr>
              <a:t> </a:t>
            </a:r>
            <a:r>
              <a:rPr lang="en-US" b="1" dirty="0" smtClean="0">
                <a:solidFill>
                  <a:srgbClr val="FF0000"/>
                </a:solidFill>
              </a:rPr>
              <a:t>     treatment of the soil within 5’ of a well by any means…not even by   </a:t>
            </a:r>
          </a:p>
          <a:p>
            <a:r>
              <a:rPr lang="en-US" b="1" dirty="0">
                <a:solidFill>
                  <a:srgbClr val="FF0000"/>
                </a:solidFill>
              </a:rPr>
              <a:t> </a:t>
            </a:r>
            <a:r>
              <a:rPr lang="en-US" b="1" dirty="0" smtClean="0">
                <a:solidFill>
                  <a:srgbClr val="FF0000"/>
                </a:solidFill>
              </a:rPr>
              <a:t>     excavation and treatment of the backfill away from the well.</a:t>
            </a:r>
          </a:p>
          <a:p>
            <a:endParaRPr lang="en-US" b="1" dirty="0" smtClean="0">
              <a:solidFill>
                <a:srgbClr val="FF0000"/>
              </a:solidFill>
            </a:endParaRPr>
          </a:p>
          <a:p>
            <a:r>
              <a:rPr lang="en-US" dirty="0" smtClean="0"/>
              <a:t>B.  No, it is illegal to treat soil within 100 feet of a well by any </a:t>
            </a:r>
            <a:r>
              <a:rPr lang="en-US" dirty="0" err="1" smtClean="0"/>
              <a:t>termiticide</a:t>
            </a:r>
            <a:r>
              <a:rPr lang="en-US" dirty="0" smtClean="0"/>
              <a:t>   </a:t>
            </a:r>
            <a:endParaRPr lang="en-US" dirty="0"/>
          </a:p>
        </p:txBody>
      </p:sp>
    </p:spTree>
    <p:extLst>
      <p:ext uri="{BB962C8B-B14F-4D97-AF65-F5344CB8AC3E}">
        <p14:creationId xmlns:p14="http://schemas.microsoft.com/office/powerpoint/2010/main" val="82669786"/>
      </p:ext>
    </p:extLst>
  </p:cSld>
  <p:clrMapOvr>
    <a:masterClrMapping/>
  </p:clrMapOvr>
  <p:timing>
    <p:tnLst>
      <p:par>
        <p:cTn xmlns:p14="http://schemas.microsoft.com/office/powerpoint/2010/mai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904" y="529771"/>
            <a:ext cx="8297334" cy="4525963"/>
          </a:xfrm>
        </p:spPr>
        <p:txBody>
          <a:bodyPr/>
          <a:lstStyle/>
          <a:p>
            <a:pPr marL="514350" indent="-514350">
              <a:buAutoNum type="arabicPeriod" startAt="87"/>
            </a:pPr>
            <a:r>
              <a:rPr lang="en-US" b="1" dirty="0" smtClean="0"/>
              <a:t>  What is the standard for adequate </a:t>
            </a:r>
          </a:p>
          <a:p>
            <a:pPr marL="0" indent="0">
              <a:buNone/>
            </a:pPr>
            <a:r>
              <a:rPr lang="en-US" b="1" dirty="0"/>
              <a:t> </a:t>
            </a:r>
            <a:r>
              <a:rPr lang="en-US" b="1" dirty="0" smtClean="0"/>
              <a:t>       ventilation for a Comprehensive soil </a:t>
            </a:r>
          </a:p>
          <a:p>
            <a:pPr marL="0" indent="0">
              <a:buNone/>
            </a:pPr>
            <a:r>
              <a:rPr lang="en-US" b="1" dirty="0"/>
              <a:t> </a:t>
            </a:r>
            <a:r>
              <a:rPr lang="en-US" b="1" dirty="0" smtClean="0"/>
              <a:t>       treatment for the control of </a:t>
            </a:r>
          </a:p>
          <a:p>
            <a:pPr marL="0" indent="0">
              <a:buNone/>
            </a:pPr>
            <a:r>
              <a:rPr lang="en-US" b="1" dirty="0"/>
              <a:t> </a:t>
            </a:r>
            <a:r>
              <a:rPr lang="en-US" b="1" dirty="0" smtClean="0"/>
              <a:t>       subterranean termites?</a:t>
            </a:r>
          </a:p>
        </p:txBody>
      </p:sp>
      <p:sp>
        <p:nvSpPr>
          <p:cNvPr id="2" name="TextBox 1"/>
          <p:cNvSpPr txBox="1"/>
          <p:nvPr/>
        </p:nvSpPr>
        <p:spPr>
          <a:xfrm>
            <a:off x="1312331" y="3156858"/>
            <a:ext cx="6773335" cy="2554546"/>
          </a:xfrm>
          <a:prstGeom prst="rect">
            <a:avLst/>
          </a:prstGeom>
          <a:noFill/>
        </p:spPr>
        <p:txBody>
          <a:bodyPr wrap="square" rtlCol="0">
            <a:spAutoFit/>
          </a:bodyPr>
          <a:lstStyle/>
          <a:p>
            <a:pPr marL="342900" indent="-342900">
              <a:buAutoNum type="alphaUcPeriod"/>
            </a:pPr>
            <a:r>
              <a:rPr lang="en-US" dirty="0" smtClean="0"/>
              <a:t>8” X 16” vents need to be placed at 15’ intervals or less along the exterior foundation walls of a crawl space and at least 70% of the soil of the crawl space needs to be covered with a vapor barrier.</a:t>
            </a:r>
          </a:p>
          <a:p>
            <a:endParaRPr lang="en-US" sz="800" dirty="0" smtClean="0"/>
          </a:p>
          <a:p>
            <a:pPr marL="342900" indent="-342900">
              <a:buAutoNum type="alphaUcPeriod"/>
            </a:pPr>
            <a:r>
              <a:rPr lang="en-US" dirty="0" smtClean="0"/>
              <a:t>8” X 16” vents need to be placed at 25’ intervals or less along the exterior foundation walls of a crawl space and at least 70% of the soil of the crawl space needs to be covered with a vapor barrier.</a:t>
            </a:r>
          </a:p>
          <a:p>
            <a:endParaRPr lang="en-US" sz="800" dirty="0" smtClean="0"/>
          </a:p>
          <a:p>
            <a:pPr marL="342900" indent="-342900">
              <a:buAutoNum type="alphaUcPeriod"/>
            </a:pPr>
            <a:r>
              <a:rPr lang="en-US" dirty="0" smtClean="0"/>
              <a:t>There is no standard for adequate ventilation for a Comprehensive soil treatment for the control of subterranean termites.</a:t>
            </a:r>
            <a:endParaRPr lang="en-US" dirty="0"/>
          </a:p>
        </p:txBody>
      </p:sp>
    </p:spTree>
    <p:extLst>
      <p:ext uri="{BB962C8B-B14F-4D97-AF65-F5344CB8AC3E}">
        <p14:creationId xmlns:p14="http://schemas.microsoft.com/office/powerpoint/2010/main" val="1833716874"/>
      </p:ext>
    </p:extLst>
  </p:cSld>
  <p:clrMapOvr>
    <a:masterClrMapping/>
  </p:clrMapOvr>
  <p:timing>
    <p:tnLst>
      <p:par>
        <p:cTn xmlns:p14="http://schemas.microsoft.com/office/powerpoint/2010/mai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904" y="529771"/>
            <a:ext cx="8297334" cy="4525963"/>
          </a:xfrm>
        </p:spPr>
        <p:txBody>
          <a:bodyPr/>
          <a:lstStyle/>
          <a:p>
            <a:pPr marL="514350" indent="-514350">
              <a:buAutoNum type="arabicPeriod" startAt="87"/>
            </a:pPr>
            <a:r>
              <a:rPr lang="en-US" b="1" dirty="0" smtClean="0"/>
              <a:t>  What is the standard for adequate </a:t>
            </a:r>
          </a:p>
          <a:p>
            <a:pPr marL="0" indent="0">
              <a:buNone/>
            </a:pPr>
            <a:r>
              <a:rPr lang="en-US" b="1" dirty="0"/>
              <a:t> </a:t>
            </a:r>
            <a:r>
              <a:rPr lang="en-US" b="1" dirty="0" smtClean="0"/>
              <a:t>       ventilation for a Comprehensive soil </a:t>
            </a:r>
          </a:p>
          <a:p>
            <a:pPr marL="0" indent="0">
              <a:buNone/>
            </a:pPr>
            <a:r>
              <a:rPr lang="en-US" b="1" dirty="0"/>
              <a:t> </a:t>
            </a:r>
            <a:r>
              <a:rPr lang="en-US" b="1" dirty="0" smtClean="0"/>
              <a:t>       treatment for the control of </a:t>
            </a:r>
          </a:p>
          <a:p>
            <a:pPr marL="0" indent="0">
              <a:buNone/>
            </a:pPr>
            <a:r>
              <a:rPr lang="en-US" b="1" dirty="0"/>
              <a:t> </a:t>
            </a:r>
            <a:r>
              <a:rPr lang="en-US" b="1" dirty="0" smtClean="0"/>
              <a:t>       subterranean termites?</a:t>
            </a:r>
          </a:p>
        </p:txBody>
      </p:sp>
      <p:sp>
        <p:nvSpPr>
          <p:cNvPr id="2" name="TextBox 1"/>
          <p:cNvSpPr txBox="1"/>
          <p:nvPr/>
        </p:nvSpPr>
        <p:spPr>
          <a:xfrm>
            <a:off x="1312331" y="3156858"/>
            <a:ext cx="6773335" cy="2831545"/>
          </a:xfrm>
          <a:prstGeom prst="rect">
            <a:avLst/>
          </a:prstGeom>
          <a:noFill/>
        </p:spPr>
        <p:txBody>
          <a:bodyPr wrap="square" rtlCol="0">
            <a:spAutoFit/>
          </a:bodyPr>
          <a:lstStyle/>
          <a:p>
            <a:pPr marL="342900" indent="-342900">
              <a:buAutoNum type="alphaUcPeriod"/>
            </a:pPr>
            <a:r>
              <a:rPr lang="en-US" dirty="0" smtClean="0"/>
              <a:t>8” X 16” vents need to be placed at 15’ intervals or less along the exterior foundation walls of a crawl space and at least 70% of the soil of the crawl space needs to be covered with a vapor barrier.</a:t>
            </a:r>
          </a:p>
          <a:p>
            <a:endParaRPr lang="en-US" sz="800" dirty="0" smtClean="0"/>
          </a:p>
          <a:p>
            <a:pPr marL="342900" indent="-342900">
              <a:buAutoNum type="alphaUcPeriod"/>
            </a:pPr>
            <a:r>
              <a:rPr lang="en-US" dirty="0" smtClean="0"/>
              <a:t>8” X 16” vents need to be placed at 25’ intervals or less along the exterior foundation walls of a crawl space and at least 70% of the soil of the crawl space needs to be covered with a vapor barrier.</a:t>
            </a:r>
          </a:p>
          <a:p>
            <a:endParaRPr lang="en-US" sz="800" dirty="0" smtClean="0"/>
          </a:p>
          <a:p>
            <a:pPr marL="342900" indent="-342900">
              <a:buAutoNum type="alphaUcPeriod"/>
            </a:pPr>
            <a:r>
              <a:rPr lang="en-US" b="1" dirty="0" smtClean="0">
                <a:solidFill>
                  <a:srgbClr val="FF0000"/>
                </a:solidFill>
              </a:rPr>
              <a:t>There is no standard for adequate ventilation for a Comprehensive soil treatment for the control of subterranean termites.</a:t>
            </a:r>
            <a:endParaRPr lang="en-US" b="1" dirty="0">
              <a:solidFill>
                <a:srgbClr val="FF0000"/>
              </a:solidFill>
            </a:endParaRPr>
          </a:p>
        </p:txBody>
      </p:sp>
    </p:spTree>
    <p:extLst>
      <p:ext uri="{BB962C8B-B14F-4D97-AF65-F5344CB8AC3E}">
        <p14:creationId xmlns:p14="http://schemas.microsoft.com/office/powerpoint/2010/main" val="1727878832"/>
      </p:ext>
    </p:extLst>
  </p:cSld>
  <p:clrMapOvr>
    <a:masterClrMapping/>
  </p:clrMapOvr>
  <p:timing>
    <p:tnLst>
      <p:par>
        <p:cTn xmlns:p14="http://schemas.microsoft.com/office/powerpoint/2010/mai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390" y="529771"/>
            <a:ext cx="8229600" cy="4525963"/>
          </a:xfrm>
        </p:spPr>
        <p:txBody>
          <a:bodyPr/>
          <a:lstStyle/>
          <a:p>
            <a:pPr marL="514350" indent="-514350">
              <a:buAutoNum type="arabicPeriod" startAt="88"/>
            </a:pPr>
            <a:r>
              <a:rPr lang="en-US" b="1" dirty="0" smtClean="0"/>
              <a:t>  Do visible cracks in a garage slab need to </a:t>
            </a:r>
          </a:p>
          <a:p>
            <a:pPr marL="0" indent="0">
              <a:buNone/>
            </a:pPr>
            <a:r>
              <a:rPr lang="en-US" b="1" dirty="0" smtClean="0"/>
              <a:t>        be treated for a Comprehensive soil </a:t>
            </a:r>
          </a:p>
          <a:p>
            <a:pPr marL="0" indent="0">
              <a:buNone/>
            </a:pPr>
            <a:r>
              <a:rPr lang="en-US" b="1" dirty="0"/>
              <a:t> </a:t>
            </a:r>
            <a:r>
              <a:rPr lang="en-US" b="1" dirty="0" smtClean="0"/>
              <a:t>       treatment of a home?</a:t>
            </a:r>
            <a:endParaRPr lang="en-US" b="1" dirty="0"/>
          </a:p>
        </p:txBody>
      </p:sp>
      <p:sp>
        <p:nvSpPr>
          <p:cNvPr id="2" name="TextBox 1"/>
          <p:cNvSpPr txBox="1"/>
          <p:nvPr/>
        </p:nvSpPr>
        <p:spPr>
          <a:xfrm>
            <a:off x="1421189" y="2552095"/>
            <a:ext cx="3168953" cy="1169551"/>
          </a:xfrm>
          <a:prstGeom prst="rect">
            <a:avLst/>
          </a:prstGeom>
          <a:noFill/>
        </p:spPr>
        <p:txBody>
          <a:bodyPr wrap="square" rtlCol="0">
            <a:spAutoFit/>
          </a:bodyPr>
          <a:lstStyle/>
          <a:p>
            <a:pPr marL="342900" indent="-342900">
              <a:buAutoNum type="alphaUcPeriod"/>
            </a:pPr>
            <a:r>
              <a:rPr lang="en-US" dirty="0" smtClean="0"/>
              <a:t>Yes</a:t>
            </a:r>
          </a:p>
          <a:p>
            <a:endParaRPr lang="en-US" sz="800" dirty="0" smtClean="0"/>
          </a:p>
          <a:p>
            <a:pPr marL="342900" indent="-342900">
              <a:buAutoNum type="alphaUcPeriod"/>
            </a:pPr>
            <a:r>
              <a:rPr lang="en-US" dirty="0" smtClean="0"/>
              <a:t>No</a:t>
            </a:r>
          </a:p>
          <a:p>
            <a:endParaRPr lang="en-US" sz="800" dirty="0" smtClean="0"/>
          </a:p>
          <a:p>
            <a:pPr marL="342900" indent="-342900">
              <a:buAutoNum type="alphaUcPeriod"/>
            </a:pPr>
            <a:r>
              <a:rPr lang="en-US" dirty="0" smtClean="0"/>
              <a:t>Only if they are infested</a:t>
            </a:r>
            <a:endParaRPr lang="en-US" dirty="0"/>
          </a:p>
        </p:txBody>
      </p:sp>
    </p:spTree>
    <p:extLst>
      <p:ext uri="{BB962C8B-B14F-4D97-AF65-F5344CB8AC3E}">
        <p14:creationId xmlns:p14="http://schemas.microsoft.com/office/powerpoint/2010/main" val="4146065983"/>
      </p:ext>
    </p:extLst>
  </p:cSld>
  <p:clrMapOvr>
    <a:masterClrMapping/>
  </p:clrMapOvr>
  <p:timing>
    <p:tnLst>
      <p:par>
        <p:cTn xmlns:p14="http://schemas.microsoft.com/office/powerpoint/2010/mai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390" y="529771"/>
            <a:ext cx="8229600" cy="4525963"/>
          </a:xfrm>
        </p:spPr>
        <p:txBody>
          <a:bodyPr/>
          <a:lstStyle/>
          <a:p>
            <a:pPr marL="514350" indent="-514350">
              <a:buAutoNum type="arabicPeriod" startAt="88"/>
            </a:pPr>
            <a:r>
              <a:rPr lang="en-US" b="1" dirty="0" smtClean="0"/>
              <a:t>  Do visible cracks in a garage slab need to </a:t>
            </a:r>
          </a:p>
          <a:p>
            <a:pPr marL="0" indent="0">
              <a:buNone/>
            </a:pPr>
            <a:r>
              <a:rPr lang="en-US" b="1" dirty="0" smtClean="0"/>
              <a:t>        be treated for a Comprehensive soil </a:t>
            </a:r>
          </a:p>
          <a:p>
            <a:pPr marL="0" indent="0">
              <a:buNone/>
            </a:pPr>
            <a:r>
              <a:rPr lang="en-US" b="1" dirty="0"/>
              <a:t> </a:t>
            </a:r>
            <a:r>
              <a:rPr lang="en-US" b="1" dirty="0" smtClean="0"/>
              <a:t>       treatment of a home?</a:t>
            </a:r>
            <a:endParaRPr lang="en-US" b="1" dirty="0"/>
          </a:p>
        </p:txBody>
      </p:sp>
      <p:sp>
        <p:nvSpPr>
          <p:cNvPr id="2" name="TextBox 1"/>
          <p:cNvSpPr txBox="1"/>
          <p:nvPr/>
        </p:nvSpPr>
        <p:spPr>
          <a:xfrm>
            <a:off x="1421189" y="2552095"/>
            <a:ext cx="3168953" cy="1169551"/>
          </a:xfrm>
          <a:prstGeom prst="rect">
            <a:avLst/>
          </a:prstGeom>
          <a:noFill/>
        </p:spPr>
        <p:txBody>
          <a:bodyPr wrap="square" rtlCol="0">
            <a:spAutoFit/>
          </a:bodyPr>
          <a:lstStyle/>
          <a:p>
            <a:pPr marL="342900" indent="-342900">
              <a:buAutoNum type="alphaUcPeriod"/>
            </a:pPr>
            <a:r>
              <a:rPr lang="en-US" b="1" dirty="0" smtClean="0">
                <a:solidFill>
                  <a:srgbClr val="FF0000"/>
                </a:solidFill>
              </a:rPr>
              <a:t>Yes</a:t>
            </a:r>
          </a:p>
          <a:p>
            <a:endParaRPr lang="en-US" sz="800" b="1" dirty="0" smtClean="0">
              <a:solidFill>
                <a:srgbClr val="FF0000"/>
              </a:solidFill>
            </a:endParaRPr>
          </a:p>
          <a:p>
            <a:pPr marL="342900" indent="-342900">
              <a:buAutoNum type="alphaUcPeriod"/>
            </a:pPr>
            <a:r>
              <a:rPr lang="en-US" dirty="0" smtClean="0"/>
              <a:t>No</a:t>
            </a:r>
          </a:p>
          <a:p>
            <a:endParaRPr lang="en-US" sz="800" dirty="0" smtClean="0"/>
          </a:p>
          <a:p>
            <a:pPr marL="342900" indent="-342900">
              <a:buAutoNum type="alphaUcPeriod"/>
            </a:pPr>
            <a:r>
              <a:rPr lang="en-US" dirty="0" smtClean="0"/>
              <a:t>Only if they are infested</a:t>
            </a:r>
            <a:endParaRPr lang="en-US" dirty="0"/>
          </a:p>
        </p:txBody>
      </p:sp>
    </p:spTree>
    <p:extLst>
      <p:ext uri="{BB962C8B-B14F-4D97-AF65-F5344CB8AC3E}">
        <p14:creationId xmlns:p14="http://schemas.microsoft.com/office/powerpoint/2010/main" val="3777144162"/>
      </p:ext>
    </p:extLst>
  </p:cSld>
  <p:clrMapOvr>
    <a:masterClrMapping/>
  </p:clrMapOvr>
  <p:timing>
    <p:tnLst>
      <p:par>
        <p:cTn xmlns:p14="http://schemas.microsoft.com/office/powerpoint/2010/mai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390" y="529771"/>
            <a:ext cx="8229600" cy="4525963"/>
          </a:xfrm>
        </p:spPr>
        <p:txBody>
          <a:bodyPr/>
          <a:lstStyle/>
          <a:p>
            <a:pPr marL="514350" indent="-514350">
              <a:buAutoNum type="arabicPeriod" startAt="89"/>
            </a:pPr>
            <a:r>
              <a:rPr lang="en-US" b="1" dirty="0" smtClean="0"/>
              <a:t>  Do visible cracks in a garage slab need to </a:t>
            </a:r>
          </a:p>
          <a:p>
            <a:pPr marL="0" indent="0">
              <a:buNone/>
            </a:pPr>
            <a:r>
              <a:rPr lang="en-US" b="1" dirty="0" smtClean="0"/>
              <a:t>        be treated for a Defined soil treatment?</a:t>
            </a:r>
            <a:endParaRPr lang="en-US" b="1" dirty="0"/>
          </a:p>
        </p:txBody>
      </p:sp>
      <p:sp>
        <p:nvSpPr>
          <p:cNvPr id="4" name="TextBox 3"/>
          <p:cNvSpPr txBox="1"/>
          <p:nvPr/>
        </p:nvSpPr>
        <p:spPr>
          <a:xfrm>
            <a:off x="1421189" y="2090430"/>
            <a:ext cx="3168953" cy="1169551"/>
          </a:xfrm>
          <a:prstGeom prst="rect">
            <a:avLst/>
          </a:prstGeom>
          <a:noFill/>
        </p:spPr>
        <p:txBody>
          <a:bodyPr wrap="square" rtlCol="0">
            <a:spAutoFit/>
          </a:bodyPr>
          <a:lstStyle/>
          <a:p>
            <a:pPr marL="342900" indent="-342900">
              <a:buAutoNum type="alphaUcPeriod"/>
            </a:pPr>
            <a:r>
              <a:rPr lang="en-US" dirty="0" smtClean="0"/>
              <a:t>Yes</a:t>
            </a:r>
          </a:p>
          <a:p>
            <a:endParaRPr lang="en-US" sz="800" dirty="0" smtClean="0"/>
          </a:p>
          <a:p>
            <a:pPr marL="342900" indent="-342900">
              <a:buAutoNum type="alphaUcPeriod"/>
            </a:pPr>
            <a:r>
              <a:rPr lang="en-US" dirty="0" smtClean="0"/>
              <a:t>No</a:t>
            </a:r>
          </a:p>
          <a:p>
            <a:endParaRPr lang="en-US" sz="800" dirty="0" smtClean="0"/>
          </a:p>
          <a:p>
            <a:pPr marL="342900" indent="-342900">
              <a:buAutoNum type="alphaUcPeriod"/>
            </a:pPr>
            <a:r>
              <a:rPr lang="en-US" dirty="0" smtClean="0"/>
              <a:t>Only if they are infested</a:t>
            </a:r>
            <a:endParaRPr lang="en-US" dirty="0"/>
          </a:p>
        </p:txBody>
      </p:sp>
    </p:spTree>
    <p:extLst>
      <p:ext uri="{BB962C8B-B14F-4D97-AF65-F5344CB8AC3E}">
        <p14:creationId xmlns:p14="http://schemas.microsoft.com/office/powerpoint/2010/main" val="711831921"/>
      </p:ext>
    </p:extLst>
  </p:cSld>
  <p:clrMapOvr>
    <a:masterClrMapping/>
  </p:clrMapOvr>
  <p:timing>
    <p:tnLst>
      <p:par>
        <p:cTn xmlns:p14="http://schemas.microsoft.com/office/powerpoint/2010/mai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390" y="529771"/>
            <a:ext cx="8229600" cy="4525963"/>
          </a:xfrm>
        </p:spPr>
        <p:txBody>
          <a:bodyPr/>
          <a:lstStyle/>
          <a:p>
            <a:pPr marL="514350" indent="-514350">
              <a:buAutoNum type="arabicPeriod" startAt="89"/>
            </a:pPr>
            <a:r>
              <a:rPr lang="en-US" b="1" dirty="0" smtClean="0"/>
              <a:t>  Do visible cracks in a garage slab need to </a:t>
            </a:r>
          </a:p>
          <a:p>
            <a:pPr marL="0" indent="0">
              <a:buNone/>
            </a:pPr>
            <a:r>
              <a:rPr lang="en-US" b="1" dirty="0" smtClean="0"/>
              <a:t>        be treated for a Defined soil treatment?</a:t>
            </a:r>
            <a:endParaRPr lang="en-US" b="1" dirty="0"/>
          </a:p>
        </p:txBody>
      </p:sp>
      <p:sp>
        <p:nvSpPr>
          <p:cNvPr id="4" name="TextBox 3"/>
          <p:cNvSpPr txBox="1"/>
          <p:nvPr/>
        </p:nvSpPr>
        <p:spPr>
          <a:xfrm>
            <a:off x="1421189" y="2090430"/>
            <a:ext cx="3168953" cy="1169551"/>
          </a:xfrm>
          <a:prstGeom prst="rect">
            <a:avLst/>
          </a:prstGeom>
          <a:noFill/>
        </p:spPr>
        <p:txBody>
          <a:bodyPr wrap="square" rtlCol="0">
            <a:spAutoFit/>
          </a:bodyPr>
          <a:lstStyle/>
          <a:p>
            <a:pPr marL="342900" indent="-342900">
              <a:buAutoNum type="alphaUcPeriod"/>
            </a:pPr>
            <a:r>
              <a:rPr lang="en-US" dirty="0" smtClean="0"/>
              <a:t>Yes</a:t>
            </a:r>
          </a:p>
          <a:p>
            <a:endParaRPr lang="en-US" sz="800" dirty="0" smtClean="0"/>
          </a:p>
          <a:p>
            <a:pPr marL="342900" indent="-342900">
              <a:buAutoNum type="alphaUcPeriod"/>
            </a:pPr>
            <a:r>
              <a:rPr lang="en-US" dirty="0" smtClean="0"/>
              <a:t>No</a:t>
            </a:r>
          </a:p>
          <a:p>
            <a:endParaRPr lang="en-US" sz="800" dirty="0" smtClean="0"/>
          </a:p>
          <a:p>
            <a:pPr marL="342900" indent="-342900">
              <a:buAutoNum type="alphaUcPeriod"/>
            </a:pPr>
            <a:r>
              <a:rPr lang="en-US" b="1" dirty="0" smtClean="0">
                <a:solidFill>
                  <a:srgbClr val="FF0000"/>
                </a:solidFill>
              </a:rPr>
              <a:t>Only if they are infested</a:t>
            </a:r>
            <a:endParaRPr lang="en-US" b="1" dirty="0">
              <a:solidFill>
                <a:srgbClr val="FF0000"/>
              </a:solidFill>
            </a:endParaRPr>
          </a:p>
        </p:txBody>
      </p:sp>
    </p:spTree>
    <p:extLst>
      <p:ext uri="{BB962C8B-B14F-4D97-AF65-F5344CB8AC3E}">
        <p14:creationId xmlns:p14="http://schemas.microsoft.com/office/powerpoint/2010/main" val="1725943327"/>
      </p:ext>
    </p:extLst>
  </p:cSld>
  <p:clrMapOvr>
    <a:masterClrMapping/>
  </p:clrMapOvr>
  <p:timing>
    <p:tnLst>
      <p:par>
        <p:cTn xmlns:p14="http://schemas.microsoft.com/office/powerpoint/2010/mai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390" y="529771"/>
            <a:ext cx="8229600" cy="4525963"/>
          </a:xfrm>
        </p:spPr>
        <p:txBody>
          <a:bodyPr/>
          <a:lstStyle/>
          <a:p>
            <a:pPr marL="514350" indent="-514350">
              <a:buAutoNum type="arabicPeriod" startAt="90"/>
            </a:pPr>
            <a:r>
              <a:rPr lang="en-US" b="1" dirty="0" smtClean="0"/>
              <a:t>  Are bath traps required to be treated for </a:t>
            </a:r>
          </a:p>
          <a:p>
            <a:pPr marL="0" indent="0">
              <a:buNone/>
            </a:pPr>
            <a:r>
              <a:rPr lang="en-US" b="1" dirty="0"/>
              <a:t> </a:t>
            </a:r>
            <a:r>
              <a:rPr lang="en-US" b="1" dirty="0" smtClean="0"/>
              <a:t>       Comprehensive soil treatments performed </a:t>
            </a:r>
          </a:p>
          <a:p>
            <a:pPr marL="0" indent="0">
              <a:buNone/>
            </a:pPr>
            <a:r>
              <a:rPr lang="en-US" b="1" dirty="0"/>
              <a:t> </a:t>
            </a:r>
            <a:r>
              <a:rPr lang="en-US" b="1" dirty="0" smtClean="0"/>
              <a:t>       for the control of subterranean termites?</a:t>
            </a:r>
            <a:endParaRPr lang="en-US" b="1" dirty="0"/>
          </a:p>
        </p:txBody>
      </p:sp>
      <p:sp>
        <p:nvSpPr>
          <p:cNvPr id="4" name="TextBox 3"/>
          <p:cNvSpPr txBox="1"/>
          <p:nvPr/>
        </p:nvSpPr>
        <p:spPr>
          <a:xfrm>
            <a:off x="1421189" y="2671001"/>
            <a:ext cx="3168953" cy="1169551"/>
          </a:xfrm>
          <a:prstGeom prst="rect">
            <a:avLst/>
          </a:prstGeom>
          <a:noFill/>
        </p:spPr>
        <p:txBody>
          <a:bodyPr wrap="square" rtlCol="0">
            <a:spAutoFit/>
          </a:bodyPr>
          <a:lstStyle/>
          <a:p>
            <a:pPr marL="342900" indent="-342900">
              <a:buAutoNum type="alphaUcPeriod"/>
            </a:pPr>
            <a:r>
              <a:rPr lang="en-US" dirty="0" smtClean="0"/>
              <a:t>Yes</a:t>
            </a:r>
          </a:p>
          <a:p>
            <a:endParaRPr lang="en-US" sz="800" dirty="0" smtClean="0"/>
          </a:p>
          <a:p>
            <a:pPr marL="342900" indent="-342900">
              <a:buAutoNum type="alphaUcPeriod"/>
            </a:pPr>
            <a:r>
              <a:rPr lang="en-US" dirty="0" smtClean="0"/>
              <a:t>No</a:t>
            </a:r>
          </a:p>
          <a:p>
            <a:endParaRPr lang="en-US" sz="800" dirty="0" smtClean="0"/>
          </a:p>
          <a:p>
            <a:pPr marL="342900" indent="-342900">
              <a:buAutoNum type="alphaUcPeriod"/>
            </a:pPr>
            <a:r>
              <a:rPr lang="en-US" dirty="0" smtClean="0"/>
              <a:t>Only if they are infested</a:t>
            </a:r>
            <a:endParaRPr lang="en-US" dirty="0"/>
          </a:p>
        </p:txBody>
      </p:sp>
    </p:spTree>
    <p:extLst>
      <p:ext uri="{BB962C8B-B14F-4D97-AF65-F5344CB8AC3E}">
        <p14:creationId xmlns:p14="http://schemas.microsoft.com/office/powerpoint/2010/main" val="2713185910"/>
      </p:ext>
    </p:extLst>
  </p:cSld>
  <p:clrMapOvr>
    <a:masterClrMapping/>
  </p:clrMapOvr>
  <p:timing>
    <p:tnLst>
      <p:par>
        <p:cTn xmlns:p14="http://schemas.microsoft.com/office/powerpoint/2010/mai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390" y="529771"/>
            <a:ext cx="8229600" cy="4525963"/>
          </a:xfrm>
        </p:spPr>
        <p:txBody>
          <a:bodyPr/>
          <a:lstStyle/>
          <a:p>
            <a:pPr marL="514350" indent="-514350">
              <a:buAutoNum type="arabicPeriod" startAt="90"/>
            </a:pPr>
            <a:r>
              <a:rPr lang="en-US" b="1" dirty="0" smtClean="0"/>
              <a:t>  Are bath traps required to be treated for </a:t>
            </a:r>
          </a:p>
          <a:p>
            <a:pPr marL="0" indent="0">
              <a:buNone/>
            </a:pPr>
            <a:r>
              <a:rPr lang="en-US" b="1" dirty="0"/>
              <a:t> </a:t>
            </a:r>
            <a:r>
              <a:rPr lang="en-US" b="1" dirty="0" smtClean="0"/>
              <a:t>       Comprehensive soil treatments performed </a:t>
            </a:r>
          </a:p>
          <a:p>
            <a:pPr marL="0" indent="0">
              <a:buNone/>
            </a:pPr>
            <a:r>
              <a:rPr lang="en-US" b="1" dirty="0"/>
              <a:t> </a:t>
            </a:r>
            <a:r>
              <a:rPr lang="en-US" b="1" dirty="0" smtClean="0"/>
              <a:t>       for the control of subterranean termites?</a:t>
            </a:r>
            <a:endParaRPr lang="en-US" b="1" dirty="0"/>
          </a:p>
        </p:txBody>
      </p:sp>
      <p:sp>
        <p:nvSpPr>
          <p:cNvPr id="4" name="TextBox 3"/>
          <p:cNvSpPr txBox="1"/>
          <p:nvPr/>
        </p:nvSpPr>
        <p:spPr>
          <a:xfrm>
            <a:off x="1421189" y="2671001"/>
            <a:ext cx="3168953" cy="1169551"/>
          </a:xfrm>
          <a:prstGeom prst="rect">
            <a:avLst/>
          </a:prstGeom>
          <a:noFill/>
        </p:spPr>
        <p:txBody>
          <a:bodyPr wrap="square" rtlCol="0">
            <a:spAutoFit/>
          </a:bodyPr>
          <a:lstStyle/>
          <a:p>
            <a:pPr marL="342900" indent="-342900">
              <a:buAutoNum type="alphaUcPeriod"/>
            </a:pPr>
            <a:r>
              <a:rPr lang="en-US" b="1" dirty="0" smtClean="0">
                <a:solidFill>
                  <a:srgbClr val="FF0000"/>
                </a:solidFill>
              </a:rPr>
              <a:t>Yes</a:t>
            </a:r>
          </a:p>
          <a:p>
            <a:endParaRPr lang="en-US" sz="800" b="1" dirty="0" smtClean="0">
              <a:solidFill>
                <a:srgbClr val="FF0000"/>
              </a:solidFill>
            </a:endParaRPr>
          </a:p>
          <a:p>
            <a:pPr marL="342900" indent="-342900">
              <a:buAutoNum type="alphaUcPeriod"/>
            </a:pPr>
            <a:r>
              <a:rPr lang="en-US" dirty="0" smtClean="0"/>
              <a:t>No</a:t>
            </a:r>
          </a:p>
          <a:p>
            <a:endParaRPr lang="en-US" sz="800" dirty="0" smtClean="0"/>
          </a:p>
          <a:p>
            <a:pPr marL="342900" indent="-342900">
              <a:buAutoNum type="alphaUcPeriod"/>
            </a:pPr>
            <a:r>
              <a:rPr lang="en-US" dirty="0" smtClean="0"/>
              <a:t>Only if they are infested</a:t>
            </a:r>
            <a:endParaRPr lang="en-US" dirty="0"/>
          </a:p>
        </p:txBody>
      </p:sp>
    </p:spTree>
    <p:extLst>
      <p:ext uri="{BB962C8B-B14F-4D97-AF65-F5344CB8AC3E}">
        <p14:creationId xmlns:p14="http://schemas.microsoft.com/office/powerpoint/2010/main" val="3152159691"/>
      </p:ext>
    </p:extLst>
  </p:cSld>
  <p:clrMapOvr>
    <a:masterClrMapping/>
  </p:clrMapOvr>
  <p:timing>
    <p:tnLst>
      <p:par>
        <p:cTn xmlns:p14="http://schemas.microsoft.com/office/powerpoint/2010/mai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390" y="529771"/>
            <a:ext cx="8229600" cy="4525963"/>
          </a:xfrm>
        </p:spPr>
        <p:txBody>
          <a:bodyPr/>
          <a:lstStyle/>
          <a:p>
            <a:pPr marL="514350" indent="-514350">
              <a:buAutoNum type="arabicPeriod" startAt="91"/>
            </a:pPr>
            <a:r>
              <a:rPr lang="en-US" b="1" dirty="0" smtClean="0"/>
              <a:t>  Are bath traps required to be treated for </a:t>
            </a:r>
          </a:p>
          <a:p>
            <a:pPr marL="0" indent="0">
              <a:buNone/>
            </a:pPr>
            <a:r>
              <a:rPr lang="en-US" b="1" dirty="0" smtClean="0"/>
              <a:t>        Defined soil treatments performed for the    </a:t>
            </a:r>
          </a:p>
          <a:p>
            <a:pPr marL="0" indent="0">
              <a:buNone/>
            </a:pPr>
            <a:r>
              <a:rPr lang="en-US" b="1" dirty="0"/>
              <a:t> </a:t>
            </a:r>
            <a:r>
              <a:rPr lang="en-US" b="1" dirty="0" smtClean="0"/>
              <a:t>       control of subterranean termites? </a:t>
            </a:r>
            <a:endParaRPr lang="en-US" b="1" dirty="0"/>
          </a:p>
        </p:txBody>
      </p:sp>
      <p:sp>
        <p:nvSpPr>
          <p:cNvPr id="4" name="TextBox 3"/>
          <p:cNvSpPr txBox="1"/>
          <p:nvPr/>
        </p:nvSpPr>
        <p:spPr>
          <a:xfrm>
            <a:off x="1421189" y="2552095"/>
            <a:ext cx="3168953" cy="1169551"/>
          </a:xfrm>
          <a:prstGeom prst="rect">
            <a:avLst/>
          </a:prstGeom>
          <a:noFill/>
        </p:spPr>
        <p:txBody>
          <a:bodyPr wrap="square" rtlCol="0">
            <a:spAutoFit/>
          </a:bodyPr>
          <a:lstStyle/>
          <a:p>
            <a:pPr marL="342900" indent="-342900">
              <a:buAutoNum type="alphaUcPeriod"/>
            </a:pPr>
            <a:r>
              <a:rPr lang="en-US" dirty="0" smtClean="0"/>
              <a:t>Yes</a:t>
            </a:r>
          </a:p>
          <a:p>
            <a:endParaRPr lang="en-US" sz="800" dirty="0" smtClean="0"/>
          </a:p>
          <a:p>
            <a:pPr marL="342900" indent="-342900">
              <a:buAutoNum type="alphaUcPeriod"/>
            </a:pPr>
            <a:r>
              <a:rPr lang="en-US" dirty="0" smtClean="0"/>
              <a:t>No</a:t>
            </a:r>
          </a:p>
          <a:p>
            <a:endParaRPr lang="en-US" sz="800" dirty="0" smtClean="0"/>
          </a:p>
          <a:p>
            <a:pPr marL="342900" indent="-342900">
              <a:buAutoNum type="alphaUcPeriod"/>
            </a:pPr>
            <a:r>
              <a:rPr lang="en-US" dirty="0" smtClean="0"/>
              <a:t>Only if they are infested</a:t>
            </a:r>
            <a:endParaRPr lang="en-US" dirty="0"/>
          </a:p>
        </p:txBody>
      </p:sp>
    </p:spTree>
    <p:extLst>
      <p:ext uri="{BB962C8B-B14F-4D97-AF65-F5344CB8AC3E}">
        <p14:creationId xmlns:p14="http://schemas.microsoft.com/office/powerpoint/2010/main" val="562563038"/>
      </p:ext>
    </p:extLst>
  </p:cSld>
  <p:clrMapOvr>
    <a:masterClrMapping/>
  </p:clrMapOvr>
  <p:timing>
    <p:tnLst>
      <p:par>
        <p:cTn xmlns:p14="http://schemas.microsoft.com/office/powerpoint/2010/mai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390" y="529771"/>
            <a:ext cx="8229600" cy="4525963"/>
          </a:xfrm>
        </p:spPr>
        <p:txBody>
          <a:bodyPr/>
          <a:lstStyle/>
          <a:p>
            <a:pPr marL="514350" indent="-514350">
              <a:buAutoNum type="arabicPeriod" startAt="91"/>
            </a:pPr>
            <a:r>
              <a:rPr lang="en-US" b="1" dirty="0" smtClean="0"/>
              <a:t>  Are bath traps required to be treated for </a:t>
            </a:r>
          </a:p>
          <a:p>
            <a:pPr marL="0" indent="0">
              <a:buNone/>
            </a:pPr>
            <a:r>
              <a:rPr lang="en-US" b="1" dirty="0" smtClean="0"/>
              <a:t>        Defined soil treatments performed for the    </a:t>
            </a:r>
          </a:p>
          <a:p>
            <a:pPr marL="0" indent="0">
              <a:buNone/>
            </a:pPr>
            <a:r>
              <a:rPr lang="en-US" b="1" dirty="0"/>
              <a:t> </a:t>
            </a:r>
            <a:r>
              <a:rPr lang="en-US" b="1" dirty="0" smtClean="0"/>
              <a:t>       control of subterranean termites? </a:t>
            </a:r>
            <a:endParaRPr lang="en-US" b="1" dirty="0"/>
          </a:p>
        </p:txBody>
      </p:sp>
      <p:sp>
        <p:nvSpPr>
          <p:cNvPr id="4" name="TextBox 3"/>
          <p:cNvSpPr txBox="1"/>
          <p:nvPr/>
        </p:nvSpPr>
        <p:spPr>
          <a:xfrm>
            <a:off x="1421189" y="2552095"/>
            <a:ext cx="3168953" cy="1169551"/>
          </a:xfrm>
          <a:prstGeom prst="rect">
            <a:avLst/>
          </a:prstGeom>
          <a:noFill/>
        </p:spPr>
        <p:txBody>
          <a:bodyPr wrap="square" rtlCol="0">
            <a:spAutoFit/>
          </a:bodyPr>
          <a:lstStyle/>
          <a:p>
            <a:pPr marL="342900" indent="-342900">
              <a:buAutoNum type="alphaUcPeriod"/>
            </a:pPr>
            <a:r>
              <a:rPr lang="en-US" dirty="0" smtClean="0"/>
              <a:t>Yes</a:t>
            </a:r>
          </a:p>
          <a:p>
            <a:endParaRPr lang="en-US" sz="800" dirty="0" smtClean="0"/>
          </a:p>
          <a:p>
            <a:pPr marL="342900" indent="-342900">
              <a:buAutoNum type="alphaUcPeriod"/>
            </a:pPr>
            <a:r>
              <a:rPr lang="en-US" dirty="0" smtClean="0"/>
              <a:t>No</a:t>
            </a:r>
          </a:p>
          <a:p>
            <a:endParaRPr lang="en-US" sz="800" dirty="0" smtClean="0"/>
          </a:p>
          <a:p>
            <a:pPr marL="342900" indent="-342900">
              <a:buAutoNum type="alphaUcPeriod"/>
            </a:pPr>
            <a:r>
              <a:rPr lang="en-US" b="1" dirty="0" smtClean="0">
                <a:solidFill>
                  <a:srgbClr val="FF0000"/>
                </a:solidFill>
              </a:rPr>
              <a:t>Only if they are infested</a:t>
            </a:r>
            <a:endParaRPr lang="en-US" b="1" dirty="0">
              <a:solidFill>
                <a:srgbClr val="FF0000"/>
              </a:solidFill>
            </a:endParaRPr>
          </a:p>
        </p:txBody>
      </p:sp>
    </p:spTree>
    <p:extLst>
      <p:ext uri="{BB962C8B-B14F-4D97-AF65-F5344CB8AC3E}">
        <p14:creationId xmlns:p14="http://schemas.microsoft.com/office/powerpoint/2010/main" val="2687702919"/>
      </p:ext>
    </p:extLst>
  </p:cSld>
  <p:clrMapOvr>
    <a:masterClrMapping/>
  </p:clrMapOvr>
  <p:timing>
    <p:tnLst>
      <p:par>
        <p:cTn xmlns:p14="http://schemas.microsoft.com/office/powerpoint/2010/mai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390" y="529771"/>
            <a:ext cx="8229600" cy="4525963"/>
          </a:xfrm>
        </p:spPr>
        <p:txBody>
          <a:bodyPr/>
          <a:lstStyle/>
          <a:p>
            <a:pPr marL="514350" indent="-514350">
              <a:buAutoNum type="arabicPeriod" startAt="92"/>
            </a:pPr>
            <a:r>
              <a:rPr lang="en-US" b="1" dirty="0" smtClean="0"/>
              <a:t>  An inspector who is a representative of  </a:t>
            </a:r>
          </a:p>
          <a:p>
            <a:pPr marL="0" indent="0">
              <a:buNone/>
            </a:pPr>
            <a:r>
              <a:rPr lang="en-US" b="1" dirty="0"/>
              <a:t> </a:t>
            </a:r>
            <a:r>
              <a:rPr lang="en-US" b="1" dirty="0" smtClean="0"/>
              <a:t>       the GA DOA may take soil samples at    </a:t>
            </a:r>
          </a:p>
          <a:p>
            <a:pPr marL="0" indent="0">
              <a:buNone/>
            </a:pPr>
            <a:r>
              <a:rPr lang="en-US" b="1" dirty="0"/>
              <a:t> </a:t>
            </a:r>
            <a:r>
              <a:rPr lang="en-US" b="1" dirty="0" smtClean="0"/>
              <a:t>       a structure which has been treated for    </a:t>
            </a:r>
          </a:p>
          <a:p>
            <a:pPr marL="0" indent="0">
              <a:buNone/>
            </a:pPr>
            <a:r>
              <a:rPr lang="en-US" b="1" dirty="0"/>
              <a:t> </a:t>
            </a:r>
            <a:r>
              <a:rPr lang="en-US" b="1" dirty="0" smtClean="0"/>
              <a:t>       subterranean termite control:</a:t>
            </a:r>
            <a:endParaRPr lang="en-US" b="1" dirty="0"/>
          </a:p>
        </p:txBody>
      </p:sp>
      <p:sp>
        <p:nvSpPr>
          <p:cNvPr id="2" name="TextBox 1"/>
          <p:cNvSpPr txBox="1"/>
          <p:nvPr/>
        </p:nvSpPr>
        <p:spPr>
          <a:xfrm>
            <a:off x="1457475" y="3144761"/>
            <a:ext cx="6350001" cy="1846659"/>
          </a:xfrm>
          <a:prstGeom prst="rect">
            <a:avLst/>
          </a:prstGeom>
          <a:noFill/>
        </p:spPr>
        <p:txBody>
          <a:bodyPr wrap="square" rtlCol="0">
            <a:spAutoFit/>
          </a:bodyPr>
          <a:lstStyle/>
          <a:p>
            <a:pPr marL="342900" indent="-342900">
              <a:buAutoNum type="alphaUcPeriod"/>
            </a:pPr>
            <a:r>
              <a:rPr lang="en-US" dirty="0" smtClean="0"/>
              <a:t>Any time within 6 months of the treatment</a:t>
            </a:r>
          </a:p>
          <a:p>
            <a:endParaRPr lang="en-US" sz="800" dirty="0" smtClean="0"/>
          </a:p>
          <a:p>
            <a:pPr marL="342900" indent="-342900">
              <a:buAutoNum type="alphaUcPeriod" startAt="2"/>
            </a:pPr>
            <a:r>
              <a:rPr lang="en-US" dirty="0" smtClean="0"/>
              <a:t>Any time within 1 year of the treatment</a:t>
            </a:r>
          </a:p>
          <a:p>
            <a:endParaRPr lang="en-US" sz="800" dirty="0" smtClean="0"/>
          </a:p>
          <a:p>
            <a:pPr marL="342900" indent="-342900">
              <a:buAutoNum type="alphaUcPeriod" startAt="2"/>
            </a:pPr>
            <a:r>
              <a:rPr lang="en-US" dirty="0" smtClean="0"/>
              <a:t>Any time within 2 years of the treatment</a:t>
            </a:r>
          </a:p>
          <a:p>
            <a:endParaRPr lang="en-US" sz="800" dirty="0" smtClean="0"/>
          </a:p>
          <a:p>
            <a:pPr marL="342900" indent="-342900">
              <a:buAutoNum type="alphaUcPeriod" startAt="2"/>
            </a:pPr>
            <a:r>
              <a:rPr lang="en-US" dirty="0" smtClean="0"/>
              <a:t>Any time that the contract is in force and up to 2 years after the contract has cancelled.</a:t>
            </a:r>
            <a:endParaRPr lang="en-US" dirty="0"/>
          </a:p>
        </p:txBody>
      </p:sp>
    </p:spTree>
    <p:extLst>
      <p:ext uri="{BB962C8B-B14F-4D97-AF65-F5344CB8AC3E}">
        <p14:creationId xmlns:p14="http://schemas.microsoft.com/office/powerpoint/2010/main" val="2952968365"/>
      </p:ext>
    </p:extLst>
  </p:cSld>
  <p:clrMapOvr>
    <a:masterClrMapping/>
  </p:clrMapOvr>
  <p:timing>
    <p:tnLst>
      <p:par>
        <p:cTn xmlns:p14="http://schemas.microsoft.com/office/powerpoint/2010/mai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390" y="529771"/>
            <a:ext cx="8229600" cy="4525963"/>
          </a:xfrm>
        </p:spPr>
        <p:txBody>
          <a:bodyPr/>
          <a:lstStyle/>
          <a:p>
            <a:pPr marL="514350" indent="-514350">
              <a:buAutoNum type="arabicPeriod" startAt="92"/>
            </a:pPr>
            <a:r>
              <a:rPr lang="en-US" b="1" dirty="0" smtClean="0"/>
              <a:t>  An inspector who is a representative of  </a:t>
            </a:r>
          </a:p>
          <a:p>
            <a:pPr marL="0" indent="0">
              <a:buNone/>
            </a:pPr>
            <a:r>
              <a:rPr lang="en-US" b="1" dirty="0"/>
              <a:t> </a:t>
            </a:r>
            <a:r>
              <a:rPr lang="en-US" b="1" dirty="0" smtClean="0"/>
              <a:t>       the GA DOA may take soil samples at    </a:t>
            </a:r>
          </a:p>
          <a:p>
            <a:pPr marL="0" indent="0">
              <a:buNone/>
            </a:pPr>
            <a:r>
              <a:rPr lang="en-US" b="1" dirty="0"/>
              <a:t> </a:t>
            </a:r>
            <a:r>
              <a:rPr lang="en-US" b="1" dirty="0" smtClean="0"/>
              <a:t>       a structure which has been treated for    </a:t>
            </a:r>
          </a:p>
          <a:p>
            <a:pPr marL="0" indent="0">
              <a:buNone/>
            </a:pPr>
            <a:r>
              <a:rPr lang="en-US" b="1" dirty="0"/>
              <a:t> </a:t>
            </a:r>
            <a:r>
              <a:rPr lang="en-US" b="1" dirty="0" smtClean="0"/>
              <a:t>       subterranean termite control:</a:t>
            </a:r>
            <a:endParaRPr lang="en-US" b="1" dirty="0"/>
          </a:p>
        </p:txBody>
      </p:sp>
      <p:sp>
        <p:nvSpPr>
          <p:cNvPr id="2" name="TextBox 1"/>
          <p:cNvSpPr txBox="1"/>
          <p:nvPr/>
        </p:nvSpPr>
        <p:spPr>
          <a:xfrm>
            <a:off x="1457475" y="3144761"/>
            <a:ext cx="6350001" cy="1846659"/>
          </a:xfrm>
          <a:prstGeom prst="rect">
            <a:avLst/>
          </a:prstGeom>
          <a:noFill/>
        </p:spPr>
        <p:txBody>
          <a:bodyPr wrap="square" rtlCol="0">
            <a:spAutoFit/>
          </a:bodyPr>
          <a:lstStyle/>
          <a:p>
            <a:pPr marL="342900" indent="-342900">
              <a:buAutoNum type="alphaUcPeriod"/>
            </a:pPr>
            <a:r>
              <a:rPr lang="en-US" b="1" dirty="0" smtClean="0">
                <a:solidFill>
                  <a:srgbClr val="FF0000"/>
                </a:solidFill>
              </a:rPr>
              <a:t>Any time within 6 months of the treatment</a:t>
            </a:r>
          </a:p>
          <a:p>
            <a:endParaRPr lang="en-US" sz="800" b="1" dirty="0" smtClean="0">
              <a:solidFill>
                <a:srgbClr val="FF0000"/>
              </a:solidFill>
            </a:endParaRPr>
          </a:p>
          <a:p>
            <a:pPr marL="342900" indent="-342900">
              <a:buAutoNum type="alphaUcPeriod" startAt="2"/>
            </a:pPr>
            <a:r>
              <a:rPr lang="en-US" dirty="0" smtClean="0"/>
              <a:t>Any time within 1 year of the treatment</a:t>
            </a:r>
          </a:p>
          <a:p>
            <a:endParaRPr lang="en-US" sz="800" dirty="0" smtClean="0"/>
          </a:p>
          <a:p>
            <a:pPr marL="342900" indent="-342900">
              <a:buAutoNum type="alphaUcPeriod" startAt="2"/>
            </a:pPr>
            <a:r>
              <a:rPr lang="en-US" dirty="0" smtClean="0"/>
              <a:t>Any time within 2 years of the treatment</a:t>
            </a:r>
          </a:p>
          <a:p>
            <a:endParaRPr lang="en-US" sz="800" dirty="0" smtClean="0"/>
          </a:p>
          <a:p>
            <a:pPr marL="342900" indent="-342900">
              <a:buAutoNum type="alphaUcPeriod" startAt="2"/>
            </a:pPr>
            <a:r>
              <a:rPr lang="en-US" dirty="0" smtClean="0"/>
              <a:t>Any time that the contract is in force and up to 2 years after the contract has cancelled.</a:t>
            </a:r>
            <a:endParaRPr lang="en-US" dirty="0"/>
          </a:p>
        </p:txBody>
      </p:sp>
    </p:spTree>
    <p:extLst>
      <p:ext uri="{BB962C8B-B14F-4D97-AF65-F5344CB8AC3E}">
        <p14:creationId xmlns:p14="http://schemas.microsoft.com/office/powerpoint/2010/main" val="3762762919"/>
      </p:ext>
    </p:extLst>
  </p:cSld>
  <p:clrMapOvr>
    <a:masterClrMapping/>
  </p:clrMapOvr>
  <p:timing>
    <p:tnLst>
      <p:par>
        <p:cTn xmlns:p14="http://schemas.microsoft.com/office/powerpoint/2010/mai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390" y="529771"/>
            <a:ext cx="8229600" cy="4525963"/>
          </a:xfrm>
        </p:spPr>
        <p:txBody>
          <a:bodyPr/>
          <a:lstStyle/>
          <a:p>
            <a:pPr marL="514350" indent="-514350">
              <a:buAutoNum type="arabicPeriod" startAt="93"/>
            </a:pPr>
            <a:r>
              <a:rPr lang="en-US" b="1" dirty="0" smtClean="0"/>
              <a:t>  After soil samples are taken at a structure </a:t>
            </a:r>
          </a:p>
          <a:p>
            <a:pPr marL="0" indent="0">
              <a:buNone/>
            </a:pPr>
            <a:r>
              <a:rPr lang="en-US" b="1" dirty="0"/>
              <a:t> </a:t>
            </a:r>
            <a:r>
              <a:rPr lang="en-US" b="1" dirty="0" smtClean="0"/>
              <a:t>       that was treated for subterranean termite   </a:t>
            </a:r>
          </a:p>
          <a:p>
            <a:pPr marL="0" indent="0">
              <a:buNone/>
            </a:pPr>
            <a:r>
              <a:rPr lang="en-US" b="1" dirty="0"/>
              <a:t> </a:t>
            </a:r>
            <a:r>
              <a:rPr lang="en-US" b="1" dirty="0" smtClean="0"/>
              <a:t>       control and the composite sample is </a:t>
            </a:r>
          </a:p>
          <a:p>
            <a:pPr marL="0" indent="0">
              <a:buNone/>
            </a:pPr>
            <a:r>
              <a:rPr lang="en-US" b="1" dirty="0"/>
              <a:t> </a:t>
            </a:r>
            <a:r>
              <a:rPr lang="en-US" b="1" dirty="0" smtClean="0"/>
              <a:t>       analyzed for the proper amount of </a:t>
            </a:r>
          </a:p>
          <a:p>
            <a:pPr marL="0" indent="0">
              <a:buNone/>
            </a:pPr>
            <a:r>
              <a:rPr lang="en-US" b="1" dirty="0"/>
              <a:t> </a:t>
            </a:r>
            <a:r>
              <a:rPr lang="en-US" b="1" dirty="0" smtClean="0"/>
              <a:t>       </a:t>
            </a:r>
            <a:r>
              <a:rPr lang="en-US" b="1" dirty="0" err="1" smtClean="0"/>
              <a:t>termiticide</a:t>
            </a:r>
            <a:r>
              <a:rPr lang="en-US" b="1" dirty="0" smtClean="0"/>
              <a:t>, the GA DOA expects it to have </a:t>
            </a:r>
          </a:p>
          <a:p>
            <a:pPr marL="0" indent="0">
              <a:buNone/>
            </a:pPr>
            <a:r>
              <a:rPr lang="en-US" b="1" dirty="0"/>
              <a:t> </a:t>
            </a:r>
            <a:r>
              <a:rPr lang="en-US" b="1" dirty="0" smtClean="0"/>
              <a:t>       1 ppm of active ingredients per:   </a:t>
            </a:r>
            <a:endParaRPr lang="en-US" b="1" dirty="0"/>
          </a:p>
        </p:txBody>
      </p:sp>
      <p:sp>
        <p:nvSpPr>
          <p:cNvPr id="2" name="TextBox 1"/>
          <p:cNvSpPr txBox="1"/>
          <p:nvPr/>
        </p:nvSpPr>
        <p:spPr>
          <a:xfrm>
            <a:off x="1449809" y="4348239"/>
            <a:ext cx="6762857" cy="1569660"/>
          </a:xfrm>
          <a:prstGeom prst="rect">
            <a:avLst/>
          </a:prstGeom>
          <a:noFill/>
        </p:spPr>
        <p:txBody>
          <a:bodyPr wrap="square" rtlCol="0">
            <a:spAutoFit/>
          </a:bodyPr>
          <a:lstStyle/>
          <a:p>
            <a:pPr marL="342900" indent="-342900">
              <a:buAutoNum type="alphaUcPeriod"/>
            </a:pPr>
            <a:r>
              <a:rPr lang="en-US" dirty="0" smtClean="0"/>
              <a:t>1% of product applied</a:t>
            </a:r>
          </a:p>
          <a:p>
            <a:endParaRPr lang="en-US" sz="800" dirty="0" smtClean="0"/>
          </a:p>
          <a:p>
            <a:pPr marL="342900" indent="-342900">
              <a:buAutoNum type="alphaUcPeriod"/>
            </a:pPr>
            <a:r>
              <a:rPr lang="en-US" dirty="0" smtClean="0"/>
              <a:t>0.1% of product applied</a:t>
            </a:r>
          </a:p>
          <a:p>
            <a:endParaRPr lang="en-US" sz="800" dirty="0" smtClean="0"/>
          </a:p>
          <a:p>
            <a:pPr marL="342900" indent="-342900">
              <a:buAutoNum type="alphaUcPeriod"/>
            </a:pPr>
            <a:r>
              <a:rPr lang="en-US" dirty="0" smtClean="0"/>
              <a:t>0.01% of product applied</a:t>
            </a:r>
          </a:p>
          <a:p>
            <a:endParaRPr lang="en-US" sz="800" dirty="0" smtClean="0"/>
          </a:p>
          <a:p>
            <a:pPr marL="342900" indent="-342900">
              <a:buAutoNum type="alphaUcPeriod"/>
            </a:pPr>
            <a:r>
              <a:rPr lang="en-US" dirty="0" smtClean="0"/>
              <a:t>0.001% of product applied</a:t>
            </a:r>
            <a:endParaRPr lang="en-US" dirty="0"/>
          </a:p>
        </p:txBody>
      </p:sp>
    </p:spTree>
    <p:extLst>
      <p:ext uri="{BB962C8B-B14F-4D97-AF65-F5344CB8AC3E}">
        <p14:creationId xmlns:p14="http://schemas.microsoft.com/office/powerpoint/2010/main" val="134740116"/>
      </p:ext>
    </p:extLst>
  </p:cSld>
  <p:clrMapOvr>
    <a:masterClrMapping/>
  </p:clrMapOvr>
  <p:timing>
    <p:tnLst>
      <p:par>
        <p:cTn xmlns:p14="http://schemas.microsoft.com/office/powerpoint/2010/mai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390" y="529771"/>
            <a:ext cx="8229600" cy="4525963"/>
          </a:xfrm>
        </p:spPr>
        <p:txBody>
          <a:bodyPr/>
          <a:lstStyle/>
          <a:p>
            <a:pPr marL="514350" indent="-514350">
              <a:buAutoNum type="arabicPeriod" startAt="93"/>
            </a:pPr>
            <a:r>
              <a:rPr lang="en-US" b="1" dirty="0" smtClean="0"/>
              <a:t>  After soil samples are taken at a structure </a:t>
            </a:r>
          </a:p>
          <a:p>
            <a:pPr marL="0" indent="0">
              <a:buNone/>
            </a:pPr>
            <a:r>
              <a:rPr lang="en-US" b="1" dirty="0"/>
              <a:t> </a:t>
            </a:r>
            <a:r>
              <a:rPr lang="en-US" b="1" dirty="0" smtClean="0"/>
              <a:t>       that was treated for subterranean termite   </a:t>
            </a:r>
          </a:p>
          <a:p>
            <a:pPr marL="0" indent="0">
              <a:buNone/>
            </a:pPr>
            <a:r>
              <a:rPr lang="en-US" b="1" dirty="0"/>
              <a:t> </a:t>
            </a:r>
            <a:r>
              <a:rPr lang="en-US" b="1" dirty="0" smtClean="0"/>
              <a:t>       control and the composite sample is </a:t>
            </a:r>
          </a:p>
          <a:p>
            <a:pPr marL="0" indent="0">
              <a:buNone/>
            </a:pPr>
            <a:r>
              <a:rPr lang="en-US" b="1" dirty="0"/>
              <a:t> </a:t>
            </a:r>
            <a:r>
              <a:rPr lang="en-US" b="1" dirty="0" smtClean="0"/>
              <a:t>       analyzed for the proper amount of </a:t>
            </a:r>
          </a:p>
          <a:p>
            <a:pPr marL="0" indent="0">
              <a:buNone/>
            </a:pPr>
            <a:r>
              <a:rPr lang="en-US" b="1" dirty="0"/>
              <a:t> </a:t>
            </a:r>
            <a:r>
              <a:rPr lang="en-US" b="1" dirty="0" smtClean="0"/>
              <a:t>       </a:t>
            </a:r>
            <a:r>
              <a:rPr lang="en-US" b="1" dirty="0" err="1" smtClean="0"/>
              <a:t>termiticide</a:t>
            </a:r>
            <a:r>
              <a:rPr lang="en-US" b="1" dirty="0" smtClean="0"/>
              <a:t>, the GA DOA expects it to have </a:t>
            </a:r>
          </a:p>
          <a:p>
            <a:pPr marL="0" indent="0">
              <a:buNone/>
            </a:pPr>
            <a:r>
              <a:rPr lang="en-US" b="1" dirty="0"/>
              <a:t> </a:t>
            </a:r>
            <a:r>
              <a:rPr lang="en-US" b="1" dirty="0" smtClean="0"/>
              <a:t>       1 ppm of active ingredients per:   </a:t>
            </a:r>
            <a:endParaRPr lang="en-US" b="1" dirty="0"/>
          </a:p>
        </p:txBody>
      </p:sp>
      <p:sp>
        <p:nvSpPr>
          <p:cNvPr id="2" name="TextBox 1"/>
          <p:cNvSpPr txBox="1"/>
          <p:nvPr/>
        </p:nvSpPr>
        <p:spPr>
          <a:xfrm>
            <a:off x="1449809" y="4348239"/>
            <a:ext cx="6762857" cy="1569660"/>
          </a:xfrm>
          <a:prstGeom prst="rect">
            <a:avLst/>
          </a:prstGeom>
          <a:noFill/>
        </p:spPr>
        <p:txBody>
          <a:bodyPr wrap="square" rtlCol="0">
            <a:spAutoFit/>
          </a:bodyPr>
          <a:lstStyle/>
          <a:p>
            <a:pPr marL="342900" indent="-342900">
              <a:buAutoNum type="alphaUcPeriod"/>
            </a:pPr>
            <a:r>
              <a:rPr lang="en-US" dirty="0" smtClean="0"/>
              <a:t>1% of product applied</a:t>
            </a:r>
          </a:p>
          <a:p>
            <a:endParaRPr lang="en-US" sz="800" dirty="0" smtClean="0"/>
          </a:p>
          <a:p>
            <a:pPr marL="342900" indent="-342900">
              <a:buAutoNum type="alphaUcPeriod"/>
            </a:pPr>
            <a:r>
              <a:rPr lang="en-US" dirty="0" smtClean="0"/>
              <a:t>0.1% of product applied</a:t>
            </a:r>
          </a:p>
          <a:p>
            <a:endParaRPr lang="en-US" sz="800" dirty="0" smtClean="0"/>
          </a:p>
          <a:p>
            <a:pPr marL="342900" indent="-342900">
              <a:buAutoNum type="alphaUcPeriod"/>
            </a:pPr>
            <a:r>
              <a:rPr lang="en-US" b="1" dirty="0" smtClean="0">
                <a:solidFill>
                  <a:srgbClr val="FF0000"/>
                </a:solidFill>
              </a:rPr>
              <a:t>0.01% of product applied</a:t>
            </a:r>
          </a:p>
          <a:p>
            <a:endParaRPr lang="en-US" sz="800" b="1" dirty="0" smtClean="0">
              <a:solidFill>
                <a:srgbClr val="FF0000"/>
              </a:solidFill>
            </a:endParaRPr>
          </a:p>
          <a:p>
            <a:pPr marL="342900" indent="-342900">
              <a:buAutoNum type="alphaUcPeriod"/>
            </a:pPr>
            <a:r>
              <a:rPr lang="en-US" dirty="0" smtClean="0"/>
              <a:t>0.001% of product applied</a:t>
            </a:r>
            <a:endParaRPr lang="en-US" dirty="0"/>
          </a:p>
        </p:txBody>
      </p:sp>
    </p:spTree>
    <p:extLst>
      <p:ext uri="{BB962C8B-B14F-4D97-AF65-F5344CB8AC3E}">
        <p14:creationId xmlns:p14="http://schemas.microsoft.com/office/powerpoint/2010/main" val="1163793951"/>
      </p:ext>
    </p:extLst>
  </p:cSld>
  <p:clrMapOvr>
    <a:masterClrMapping/>
  </p:clrMapOvr>
  <p:timing>
    <p:tnLst>
      <p:par>
        <p:cTn xmlns:p14="http://schemas.microsoft.com/office/powerpoint/2010/mai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390" y="529771"/>
            <a:ext cx="8229600" cy="4525963"/>
          </a:xfrm>
        </p:spPr>
        <p:txBody>
          <a:bodyPr/>
          <a:lstStyle/>
          <a:p>
            <a:pPr marL="514350" indent="-514350">
              <a:buAutoNum type="arabicPeriod" startAt="94"/>
            </a:pPr>
            <a:r>
              <a:rPr lang="en-US" b="1" dirty="0" smtClean="0"/>
              <a:t>  The GA DOA inspector takes soil samples at </a:t>
            </a:r>
          </a:p>
          <a:p>
            <a:pPr marL="0" indent="0">
              <a:buNone/>
            </a:pPr>
            <a:r>
              <a:rPr lang="en-US" b="1" dirty="0"/>
              <a:t> </a:t>
            </a:r>
            <a:r>
              <a:rPr lang="en-US" b="1" dirty="0" smtClean="0"/>
              <a:t>       approximately:   </a:t>
            </a:r>
            <a:endParaRPr lang="en-US" b="1" dirty="0"/>
          </a:p>
        </p:txBody>
      </p:sp>
      <p:sp>
        <p:nvSpPr>
          <p:cNvPr id="2" name="TextBox 1"/>
          <p:cNvSpPr txBox="1"/>
          <p:nvPr/>
        </p:nvSpPr>
        <p:spPr>
          <a:xfrm>
            <a:off x="1433285" y="2071096"/>
            <a:ext cx="6114143" cy="1846659"/>
          </a:xfrm>
          <a:prstGeom prst="rect">
            <a:avLst/>
          </a:prstGeom>
          <a:noFill/>
        </p:spPr>
        <p:txBody>
          <a:bodyPr wrap="square" rtlCol="0">
            <a:spAutoFit/>
          </a:bodyPr>
          <a:lstStyle/>
          <a:p>
            <a:pPr marL="342900" indent="-342900">
              <a:buAutoNum type="alphaUcPeriod"/>
            </a:pPr>
            <a:r>
              <a:rPr lang="en-US" dirty="0" smtClean="0"/>
              <a:t>5 foot intervals if the structure is 300’ or less</a:t>
            </a:r>
          </a:p>
          <a:p>
            <a:endParaRPr lang="en-US" sz="800" dirty="0" smtClean="0"/>
          </a:p>
          <a:p>
            <a:pPr marL="342900" indent="-342900">
              <a:buFontTx/>
              <a:buAutoNum type="alphaUcPeriod"/>
            </a:pPr>
            <a:r>
              <a:rPr lang="en-US" dirty="0" smtClean="0"/>
              <a:t>10 foot intervals </a:t>
            </a:r>
            <a:r>
              <a:rPr lang="en-US" dirty="0"/>
              <a:t>if the structure is 300’ or </a:t>
            </a:r>
            <a:r>
              <a:rPr lang="en-US" dirty="0" smtClean="0"/>
              <a:t>less</a:t>
            </a:r>
          </a:p>
          <a:p>
            <a:endParaRPr lang="en-US" sz="800" dirty="0" smtClean="0"/>
          </a:p>
          <a:p>
            <a:pPr marL="342900" indent="-342900">
              <a:buFontTx/>
              <a:buAutoNum type="alphaUcPeriod"/>
            </a:pPr>
            <a:r>
              <a:rPr lang="en-US" dirty="0" smtClean="0"/>
              <a:t>15 foot intervals </a:t>
            </a:r>
            <a:r>
              <a:rPr lang="en-US" dirty="0"/>
              <a:t>if the structure is 300’ or </a:t>
            </a:r>
            <a:r>
              <a:rPr lang="en-US" dirty="0" smtClean="0"/>
              <a:t>less</a:t>
            </a:r>
          </a:p>
          <a:p>
            <a:endParaRPr lang="en-US" sz="800" dirty="0"/>
          </a:p>
          <a:p>
            <a:pPr marL="342900" indent="-342900">
              <a:buFontTx/>
              <a:buAutoNum type="alphaUcPeriod"/>
            </a:pPr>
            <a:r>
              <a:rPr lang="en-US" dirty="0" smtClean="0"/>
              <a:t>20 foot intervals </a:t>
            </a:r>
            <a:r>
              <a:rPr lang="en-US" dirty="0"/>
              <a:t>if the structure is 300’ or less</a:t>
            </a:r>
          </a:p>
          <a:p>
            <a:endParaRPr lang="en-US" dirty="0"/>
          </a:p>
        </p:txBody>
      </p:sp>
    </p:spTree>
    <p:extLst>
      <p:ext uri="{BB962C8B-B14F-4D97-AF65-F5344CB8AC3E}">
        <p14:creationId xmlns:p14="http://schemas.microsoft.com/office/powerpoint/2010/main" val="3452622285"/>
      </p:ext>
    </p:extLst>
  </p:cSld>
  <p:clrMapOvr>
    <a:masterClrMapping/>
  </p:clrMapOvr>
  <p:timing>
    <p:tnLst>
      <p:par>
        <p:cTn xmlns:p14="http://schemas.microsoft.com/office/powerpoint/2010/mai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390" y="529771"/>
            <a:ext cx="8229600" cy="4525963"/>
          </a:xfrm>
        </p:spPr>
        <p:txBody>
          <a:bodyPr/>
          <a:lstStyle/>
          <a:p>
            <a:pPr marL="514350" indent="-514350">
              <a:buAutoNum type="arabicPeriod" startAt="94"/>
            </a:pPr>
            <a:r>
              <a:rPr lang="en-US" b="1" dirty="0" smtClean="0"/>
              <a:t>  The GA DOA inspector takes soil samples at </a:t>
            </a:r>
          </a:p>
          <a:p>
            <a:pPr marL="0" indent="0">
              <a:buNone/>
            </a:pPr>
            <a:r>
              <a:rPr lang="en-US" b="1" dirty="0"/>
              <a:t> </a:t>
            </a:r>
            <a:r>
              <a:rPr lang="en-US" b="1" dirty="0" smtClean="0"/>
              <a:t>       approximately:   </a:t>
            </a:r>
            <a:endParaRPr lang="en-US" b="1" dirty="0"/>
          </a:p>
        </p:txBody>
      </p:sp>
      <p:sp>
        <p:nvSpPr>
          <p:cNvPr id="2" name="TextBox 1"/>
          <p:cNvSpPr txBox="1"/>
          <p:nvPr/>
        </p:nvSpPr>
        <p:spPr>
          <a:xfrm>
            <a:off x="1433285" y="2071096"/>
            <a:ext cx="6114143" cy="1846659"/>
          </a:xfrm>
          <a:prstGeom prst="rect">
            <a:avLst/>
          </a:prstGeom>
          <a:noFill/>
        </p:spPr>
        <p:txBody>
          <a:bodyPr wrap="square" rtlCol="0">
            <a:spAutoFit/>
          </a:bodyPr>
          <a:lstStyle/>
          <a:p>
            <a:pPr marL="342900" indent="-342900">
              <a:buAutoNum type="alphaUcPeriod"/>
            </a:pPr>
            <a:r>
              <a:rPr lang="en-US" dirty="0" smtClean="0"/>
              <a:t>5 foot intervals if the structure is 300’ or less</a:t>
            </a:r>
          </a:p>
          <a:p>
            <a:endParaRPr lang="en-US" sz="800" dirty="0" smtClean="0"/>
          </a:p>
          <a:p>
            <a:pPr marL="342900" indent="-342900">
              <a:buFontTx/>
              <a:buAutoNum type="alphaUcPeriod"/>
            </a:pPr>
            <a:r>
              <a:rPr lang="en-US" b="1" dirty="0" smtClean="0">
                <a:solidFill>
                  <a:srgbClr val="FF0000"/>
                </a:solidFill>
              </a:rPr>
              <a:t>10 foot intervals </a:t>
            </a:r>
            <a:r>
              <a:rPr lang="en-US" b="1" dirty="0">
                <a:solidFill>
                  <a:srgbClr val="FF0000"/>
                </a:solidFill>
              </a:rPr>
              <a:t>if the structure is 300’ or </a:t>
            </a:r>
            <a:r>
              <a:rPr lang="en-US" b="1" dirty="0" smtClean="0">
                <a:solidFill>
                  <a:srgbClr val="FF0000"/>
                </a:solidFill>
              </a:rPr>
              <a:t>less</a:t>
            </a:r>
          </a:p>
          <a:p>
            <a:endParaRPr lang="en-US" sz="800" b="1" dirty="0" smtClean="0">
              <a:solidFill>
                <a:srgbClr val="FF0000"/>
              </a:solidFill>
            </a:endParaRPr>
          </a:p>
          <a:p>
            <a:pPr marL="342900" indent="-342900">
              <a:buFontTx/>
              <a:buAutoNum type="alphaUcPeriod"/>
            </a:pPr>
            <a:r>
              <a:rPr lang="en-US" dirty="0" smtClean="0"/>
              <a:t>15 foot intervals </a:t>
            </a:r>
            <a:r>
              <a:rPr lang="en-US" dirty="0"/>
              <a:t>if the structure is 300’ or </a:t>
            </a:r>
            <a:r>
              <a:rPr lang="en-US" dirty="0" smtClean="0"/>
              <a:t>less</a:t>
            </a:r>
          </a:p>
          <a:p>
            <a:endParaRPr lang="en-US" sz="800" dirty="0"/>
          </a:p>
          <a:p>
            <a:pPr marL="342900" indent="-342900">
              <a:buFontTx/>
              <a:buAutoNum type="alphaUcPeriod"/>
            </a:pPr>
            <a:r>
              <a:rPr lang="en-US" dirty="0" smtClean="0"/>
              <a:t>20 foot intervals </a:t>
            </a:r>
            <a:r>
              <a:rPr lang="en-US" dirty="0"/>
              <a:t>if the structure is 300’ or less</a:t>
            </a:r>
          </a:p>
          <a:p>
            <a:endParaRPr lang="en-US" dirty="0"/>
          </a:p>
        </p:txBody>
      </p:sp>
    </p:spTree>
    <p:extLst>
      <p:ext uri="{BB962C8B-B14F-4D97-AF65-F5344CB8AC3E}">
        <p14:creationId xmlns:p14="http://schemas.microsoft.com/office/powerpoint/2010/main" val="3990931919"/>
      </p:ext>
    </p:extLst>
  </p:cSld>
  <p:clrMapOvr>
    <a:masterClrMapping/>
  </p:clrMapOvr>
  <p:timing>
    <p:tnLst>
      <p:par>
        <p:cTn xmlns:p14="http://schemas.microsoft.com/office/powerpoint/2010/mai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390" y="529771"/>
            <a:ext cx="8229600" cy="4525963"/>
          </a:xfrm>
        </p:spPr>
        <p:txBody>
          <a:bodyPr/>
          <a:lstStyle/>
          <a:p>
            <a:pPr marL="514350" indent="-514350">
              <a:buAutoNum type="arabicPeriod" startAt="95"/>
            </a:pPr>
            <a:r>
              <a:rPr lang="en-US" b="1" dirty="0" smtClean="0"/>
              <a:t>  The GA DOA inspector removes _____ of </a:t>
            </a:r>
          </a:p>
          <a:p>
            <a:pPr marL="0" indent="0">
              <a:buNone/>
            </a:pPr>
            <a:r>
              <a:rPr lang="en-US" b="1" dirty="0"/>
              <a:t> </a:t>
            </a:r>
            <a:r>
              <a:rPr lang="en-US" b="1" dirty="0" smtClean="0"/>
              <a:t>       soil before taking each soil sample.</a:t>
            </a:r>
          </a:p>
        </p:txBody>
      </p:sp>
      <p:sp>
        <p:nvSpPr>
          <p:cNvPr id="2" name="TextBox 1"/>
          <p:cNvSpPr txBox="1"/>
          <p:nvPr/>
        </p:nvSpPr>
        <p:spPr>
          <a:xfrm>
            <a:off x="1433285" y="2068285"/>
            <a:ext cx="2612571" cy="1569660"/>
          </a:xfrm>
          <a:prstGeom prst="rect">
            <a:avLst/>
          </a:prstGeom>
          <a:noFill/>
        </p:spPr>
        <p:txBody>
          <a:bodyPr wrap="square" rtlCol="0">
            <a:spAutoFit/>
          </a:bodyPr>
          <a:lstStyle/>
          <a:p>
            <a:pPr marL="342900" indent="-342900">
              <a:buAutoNum type="alphaUcPeriod"/>
            </a:pPr>
            <a:r>
              <a:rPr lang="en-US" dirty="0" smtClean="0"/>
              <a:t>1”</a:t>
            </a:r>
          </a:p>
          <a:p>
            <a:endParaRPr lang="en-US" sz="800" dirty="0" smtClean="0"/>
          </a:p>
          <a:p>
            <a:pPr marL="342900" indent="-342900">
              <a:buAutoNum type="alphaUcPeriod"/>
            </a:pPr>
            <a:r>
              <a:rPr lang="en-US" dirty="0" smtClean="0"/>
              <a:t>2”</a:t>
            </a:r>
          </a:p>
          <a:p>
            <a:endParaRPr lang="en-US" sz="800" dirty="0" smtClean="0"/>
          </a:p>
          <a:p>
            <a:pPr marL="342900" indent="-342900">
              <a:buAutoNum type="alphaUcPeriod"/>
            </a:pPr>
            <a:r>
              <a:rPr lang="en-US" dirty="0" smtClean="0"/>
              <a:t>3”</a:t>
            </a:r>
          </a:p>
          <a:p>
            <a:endParaRPr lang="en-US" sz="800" dirty="0" smtClean="0"/>
          </a:p>
          <a:p>
            <a:pPr marL="342900" indent="-342900">
              <a:buAutoNum type="alphaUcPeriod"/>
            </a:pPr>
            <a:r>
              <a:rPr lang="en-US" dirty="0" smtClean="0"/>
              <a:t>4”</a:t>
            </a:r>
            <a:endParaRPr lang="en-US" dirty="0"/>
          </a:p>
        </p:txBody>
      </p:sp>
    </p:spTree>
    <p:extLst>
      <p:ext uri="{BB962C8B-B14F-4D97-AF65-F5344CB8AC3E}">
        <p14:creationId xmlns:p14="http://schemas.microsoft.com/office/powerpoint/2010/main" val="2944961094"/>
      </p:ext>
    </p:extLst>
  </p:cSld>
  <p:clrMapOvr>
    <a:masterClrMapping/>
  </p:clrMapOvr>
  <p:timing>
    <p:tnLst>
      <p:par>
        <p:cTn xmlns:p14="http://schemas.microsoft.com/office/powerpoint/2010/mai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390" y="529771"/>
            <a:ext cx="8229600" cy="4525963"/>
          </a:xfrm>
        </p:spPr>
        <p:txBody>
          <a:bodyPr/>
          <a:lstStyle/>
          <a:p>
            <a:pPr marL="514350" indent="-514350">
              <a:buAutoNum type="arabicPeriod" startAt="95"/>
            </a:pPr>
            <a:r>
              <a:rPr lang="en-US" b="1" dirty="0" smtClean="0"/>
              <a:t>  The GA DOA inspector removes _____ of </a:t>
            </a:r>
          </a:p>
          <a:p>
            <a:pPr marL="0" indent="0">
              <a:buNone/>
            </a:pPr>
            <a:r>
              <a:rPr lang="en-US" b="1" dirty="0"/>
              <a:t> </a:t>
            </a:r>
            <a:r>
              <a:rPr lang="en-US" b="1" dirty="0" smtClean="0"/>
              <a:t>       soil before taking each soil sample.</a:t>
            </a:r>
          </a:p>
        </p:txBody>
      </p:sp>
      <p:sp>
        <p:nvSpPr>
          <p:cNvPr id="2" name="TextBox 1"/>
          <p:cNvSpPr txBox="1"/>
          <p:nvPr/>
        </p:nvSpPr>
        <p:spPr>
          <a:xfrm>
            <a:off x="1433285" y="2068285"/>
            <a:ext cx="2612571" cy="1569660"/>
          </a:xfrm>
          <a:prstGeom prst="rect">
            <a:avLst/>
          </a:prstGeom>
          <a:noFill/>
        </p:spPr>
        <p:txBody>
          <a:bodyPr wrap="square" rtlCol="0">
            <a:spAutoFit/>
          </a:bodyPr>
          <a:lstStyle/>
          <a:p>
            <a:pPr marL="342900" indent="-342900">
              <a:buAutoNum type="alphaUcPeriod"/>
            </a:pPr>
            <a:r>
              <a:rPr lang="en-US" dirty="0" smtClean="0"/>
              <a:t>1”</a:t>
            </a:r>
          </a:p>
          <a:p>
            <a:endParaRPr lang="en-US" sz="800" dirty="0" smtClean="0"/>
          </a:p>
          <a:p>
            <a:pPr marL="342900" indent="-342900">
              <a:buAutoNum type="alphaUcPeriod"/>
            </a:pPr>
            <a:r>
              <a:rPr lang="en-US" b="1" dirty="0" smtClean="0">
                <a:solidFill>
                  <a:srgbClr val="FF0000"/>
                </a:solidFill>
              </a:rPr>
              <a:t>2”</a:t>
            </a:r>
          </a:p>
          <a:p>
            <a:endParaRPr lang="en-US" sz="800" b="1" dirty="0" smtClean="0">
              <a:solidFill>
                <a:srgbClr val="FF0000"/>
              </a:solidFill>
            </a:endParaRPr>
          </a:p>
          <a:p>
            <a:pPr marL="342900" indent="-342900">
              <a:buAutoNum type="alphaUcPeriod"/>
            </a:pPr>
            <a:r>
              <a:rPr lang="en-US" dirty="0" smtClean="0"/>
              <a:t>3”</a:t>
            </a:r>
          </a:p>
          <a:p>
            <a:endParaRPr lang="en-US" sz="800" dirty="0" smtClean="0"/>
          </a:p>
          <a:p>
            <a:pPr marL="342900" indent="-342900">
              <a:buAutoNum type="alphaUcPeriod"/>
            </a:pPr>
            <a:r>
              <a:rPr lang="en-US" dirty="0" smtClean="0"/>
              <a:t>4”</a:t>
            </a:r>
            <a:endParaRPr lang="en-US" dirty="0"/>
          </a:p>
        </p:txBody>
      </p:sp>
    </p:spTree>
    <p:extLst>
      <p:ext uri="{BB962C8B-B14F-4D97-AF65-F5344CB8AC3E}">
        <p14:creationId xmlns:p14="http://schemas.microsoft.com/office/powerpoint/2010/main" val="3146620154"/>
      </p:ext>
    </p:extLst>
  </p:cSld>
  <p:clrMapOvr>
    <a:masterClrMapping/>
  </p:clrMapOvr>
  <p:timing>
    <p:tnLst>
      <p:par>
        <p:cTn xmlns:p14="http://schemas.microsoft.com/office/powerpoint/2010/mai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390" y="529771"/>
            <a:ext cx="8229600" cy="4525963"/>
          </a:xfrm>
        </p:spPr>
        <p:txBody>
          <a:bodyPr/>
          <a:lstStyle/>
          <a:p>
            <a:pPr marL="514350" indent="-514350">
              <a:buAutoNum type="arabicPeriod" startAt="96"/>
            </a:pPr>
            <a:r>
              <a:rPr lang="en-US" b="1" dirty="0" smtClean="0"/>
              <a:t>  The GA DOA inspector takes soil samples </a:t>
            </a:r>
          </a:p>
          <a:p>
            <a:pPr marL="0" indent="0">
              <a:buNone/>
            </a:pPr>
            <a:r>
              <a:rPr lang="en-US" b="1" dirty="0" smtClean="0"/>
              <a:t>        that are:</a:t>
            </a:r>
            <a:endParaRPr lang="en-US" b="1" dirty="0"/>
          </a:p>
        </p:txBody>
      </p:sp>
      <p:sp>
        <p:nvSpPr>
          <p:cNvPr id="2" name="TextBox 1"/>
          <p:cNvSpPr txBox="1"/>
          <p:nvPr/>
        </p:nvSpPr>
        <p:spPr>
          <a:xfrm>
            <a:off x="1475618" y="2044095"/>
            <a:ext cx="2715381" cy="1569660"/>
          </a:xfrm>
          <a:prstGeom prst="rect">
            <a:avLst/>
          </a:prstGeom>
          <a:noFill/>
        </p:spPr>
        <p:txBody>
          <a:bodyPr wrap="square" rtlCol="0">
            <a:spAutoFit/>
          </a:bodyPr>
          <a:lstStyle/>
          <a:p>
            <a:pPr marL="342900" indent="-342900">
              <a:buAutoNum type="alphaUcPeriod"/>
            </a:pPr>
            <a:r>
              <a:rPr lang="en-US" dirty="0" smtClean="0"/>
              <a:t>½” X 4”</a:t>
            </a:r>
          </a:p>
          <a:p>
            <a:endParaRPr lang="en-US" sz="800" dirty="0" smtClean="0"/>
          </a:p>
          <a:p>
            <a:pPr marL="342900" indent="-342900">
              <a:buAutoNum type="alphaUcPeriod"/>
            </a:pPr>
            <a:r>
              <a:rPr lang="en-US" dirty="0" smtClean="0"/>
              <a:t>½” X 6”</a:t>
            </a:r>
          </a:p>
          <a:p>
            <a:endParaRPr lang="en-US" sz="800" dirty="0" smtClean="0"/>
          </a:p>
          <a:p>
            <a:pPr marL="342900" indent="-342900">
              <a:buAutoNum type="alphaUcPeriod"/>
            </a:pPr>
            <a:r>
              <a:rPr lang="en-US" dirty="0" smtClean="0"/>
              <a:t>¾” X 4”</a:t>
            </a:r>
          </a:p>
          <a:p>
            <a:endParaRPr lang="en-US" sz="800" dirty="0" smtClean="0"/>
          </a:p>
          <a:p>
            <a:pPr marL="342900" indent="-342900">
              <a:buAutoNum type="alphaUcPeriod"/>
            </a:pPr>
            <a:r>
              <a:rPr lang="en-US" dirty="0" smtClean="0"/>
              <a:t>¾” X 6”</a:t>
            </a:r>
            <a:endParaRPr lang="en-US" dirty="0"/>
          </a:p>
        </p:txBody>
      </p:sp>
    </p:spTree>
    <p:extLst>
      <p:ext uri="{BB962C8B-B14F-4D97-AF65-F5344CB8AC3E}">
        <p14:creationId xmlns:p14="http://schemas.microsoft.com/office/powerpoint/2010/main" val="485713239"/>
      </p:ext>
    </p:extLst>
  </p:cSld>
  <p:clrMapOvr>
    <a:masterClrMapping/>
  </p:clrMapOvr>
  <p:timing>
    <p:tnLst>
      <p:par>
        <p:cTn xmlns:p14="http://schemas.microsoft.com/office/powerpoint/2010/mai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390" y="529771"/>
            <a:ext cx="8229600" cy="4525963"/>
          </a:xfrm>
        </p:spPr>
        <p:txBody>
          <a:bodyPr/>
          <a:lstStyle/>
          <a:p>
            <a:pPr marL="514350" indent="-514350">
              <a:buAutoNum type="arabicPeriod" startAt="96"/>
            </a:pPr>
            <a:r>
              <a:rPr lang="en-US" b="1" dirty="0" smtClean="0"/>
              <a:t>  The GA DOA inspector takes soil samples </a:t>
            </a:r>
          </a:p>
          <a:p>
            <a:pPr marL="0" indent="0">
              <a:buNone/>
            </a:pPr>
            <a:r>
              <a:rPr lang="en-US" b="1" dirty="0" smtClean="0"/>
              <a:t>        that are:</a:t>
            </a:r>
            <a:endParaRPr lang="en-US" b="1" dirty="0"/>
          </a:p>
        </p:txBody>
      </p:sp>
      <p:sp>
        <p:nvSpPr>
          <p:cNvPr id="2" name="TextBox 1"/>
          <p:cNvSpPr txBox="1"/>
          <p:nvPr/>
        </p:nvSpPr>
        <p:spPr>
          <a:xfrm>
            <a:off x="1475618" y="2044095"/>
            <a:ext cx="2715381" cy="1569660"/>
          </a:xfrm>
          <a:prstGeom prst="rect">
            <a:avLst/>
          </a:prstGeom>
          <a:noFill/>
        </p:spPr>
        <p:txBody>
          <a:bodyPr wrap="square" rtlCol="0">
            <a:spAutoFit/>
          </a:bodyPr>
          <a:lstStyle/>
          <a:p>
            <a:pPr marL="342900" indent="-342900">
              <a:buAutoNum type="alphaUcPeriod"/>
            </a:pPr>
            <a:r>
              <a:rPr lang="en-US" dirty="0" smtClean="0"/>
              <a:t>½” X 4”</a:t>
            </a:r>
          </a:p>
          <a:p>
            <a:endParaRPr lang="en-US" sz="800" dirty="0" smtClean="0"/>
          </a:p>
          <a:p>
            <a:pPr marL="342900" indent="-342900">
              <a:buAutoNum type="alphaUcPeriod"/>
            </a:pPr>
            <a:r>
              <a:rPr lang="en-US" dirty="0" smtClean="0"/>
              <a:t>½” X 6”</a:t>
            </a:r>
          </a:p>
          <a:p>
            <a:endParaRPr lang="en-US" sz="800" dirty="0" smtClean="0"/>
          </a:p>
          <a:p>
            <a:pPr marL="342900" indent="-342900">
              <a:buAutoNum type="alphaUcPeriod" startAt="3"/>
            </a:pPr>
            <a:r>
              <a:rPr lang="en-US" b="1" dirty="0" smtClean="0">
                <a:solidFill>
                  <a:srgbClr val="FF0000"/>
                </a:solidFill>
              </a:rPr>
              <a:t>¾” X 4”</a:t>
            </a:r>
          </a:p>
          <a:p>
            <a:endParaRPr lang="en-US" sz="800" b="1" dirty="0" smtClean="0">
              <a:solidFill>
                <a:srgbClr val="FF0000"/>
              </a:solidFill>
            </a:endParaRPr>
          </a:p>
          <a:p>
            <a:r>
              <a:rPr lang="en-US" dirty="0" smtClean="0"/>
              <a:t>D.   ¾” X 6”</a:t>
            </a:r>
            <a:endParaRPr lang="en-US" dirty="0"/>
          </a:p>
        </p:txBody>
      </p:sp>
    </p:spTree>
    <p:extLst>
      <p:ext uri="{BB962C8B-B14F-4D97-AF65-F5344CB8AC3E}">
        <p14:creationId xmlns:p14="http://schemas.microsoft.com/office/powerpoint/2010/main" val="1118638622"/>
      </p:ext>
    </p:extLst>
  </p:cSld>
  <p:clrMapOvr>
    <a:masterClrMapping/>
  </p:clrMapOvr>
  <p:timing>
    <p:tnLst>
      <p:par>
        <p:cTn xmlns:p14="http://schemas.microsoft.com/office/powerpoint/2010/mai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4017" y="529771"/>
            <a:ext cx="8383973" cy="4525963"/>
          </a:xfrm>
        </p:spPr>
        <p:txBody>
          <a:bodyPr/>
          <a:lstStyle/>
          <a:p>
            <a:pPr marL="514350" indent="-514350">
              <a:buAutoNum type="arabicPeriod" startAt="97"/>
            </a:pPr>
            <a:r>
              <a:rPr lang="en-US" b="1" dirty="0" smtClean="0"/>
              <a:t>  Do the locations of the bait stations that </a:t>
            </a:r>
          </a:p>
          <a:p>
            <a:pPr marL="0" indent="0">
              <a:buNone/>
            </a:pPr>
            <a:r>
              <a:rPr lang="en-US" b="1" dirty="0"/>
              <a:t> </a:t>
            </a:r>
            <a:r>
              <a:rPr lang="en-US" b="1" dirty="0" smtClean="0"/>
              <a:t>       are installed for the control of subterranean </a:t>
            </a:r>
          </a:p>
          <a:p>
            <a:pPr marL="0" indent="0">
              <a:buNone/>
            </a:pPr>
            <a:r>
              <a:rPr lang="en-US" b="1" dirty="0"/>
              <a:t> </a:t>
            </a:r>
            <a:r>
              <a:rPr lang="en-US" b="1" dirty="0" smtClean="0"/>
              <a:t>       termites need to be graphed? </a:t>
            </a:r>
          </a:p>
          <a:p>
            <a:pPr marL="0" indent="0">
              <a:buNone/>
            </a:pPr>
            <a:r>
              <a:rPr lang="en-US" b="1" dirty="0"/>
              <a:t> </a:t>
            </a:r>
            <a:r>
              <a:rPr lang="en-US" b="1" dirty="0" smtClean="0"/>
              <a:t>       </a:t>
            </a:r>
            <a:endParaRPr lang="en-US" b="1" dirty="0"/>
          </a:p>
        </p:txBody>
      </p:sp>
      <p:sp>
        <p:nvSpPr>
          <p:cNvPr id="2" name="TextBox 1"/>
          <p:cNvSpPr txBox="1"/>
          <p:nvPr/>
        </p:nvSpPr>
        <p:spPr>
          <a:xfrm>
            <a:off x="1300699" y="2724180"/>
            <a:ext cx="1681090" cy="769441"/>
          </a:xfrm>
          <a:prstGeom prst="rect">
            <a:avLst/>
          </a:prstGeom>
          <a:noFill/>
        </p:spPr>
        <p:txBody>
          <a:bodyPr wrap="square" rtlCol="0">
            <a:spAutoFit/>
          </a:bodyPr>
          <a:lstStyle/>
          <a:p>
            <a:pPr marL="342900" indent="-342900">
              <a:buAutoNum type="alphaUcPeriod"/>
            </a:pPr>
            <a:r>
              <a:rPr lang="en-US" dirty="0" smtClean="0"/>
              <a:t>Yes</a:t>
            </a:r>
          </a:p>
          <a:p>
            <a:endParaRPr lang="en-US" sz="800" dirty="0" smtClean="0"/>
          </a:p>
          <a:p>
            <a:pPr marL="342900" indent="-342900">
              <a:buAutoNum type="alphaUcPeriod"/>
            </a:pPr>
            <a:r>
              <a:rPr lang="en-US" dirty="0" smtClean="0"/>
              <a:t>No</a:t>
            </a:r>
            <a:endParaRPr lang="en-US" dirty="0"/>
          </a:p>
        </p:txBody>
      </p:sp>
    </p:spTree>
    <p:extLst>
      <p:ext uri="{BB962C8B-B14F-4D97-AF65-F5344CB8AC3E}">
        <p14:creationId xmlns:p14="http://schemas.microsoft.com/office/powerpoint/2010/main" val="2852974483"/>
      </p:ext>
    </p:extLst>
  </p:cSld>
  <p:clrMapOvr>
    <a:masterClrMapping/>
  </p:clrMapOvr>
  <p:timing>
    <p:tnLst>
      <p:par>
        <p:cTn xmlns:p14="http://schemas.microsoft.com/office/powerpoint/2010/mai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4017" y="529771"/>
            <a:ext cx="8383973" cy="4525963"/>
          </a:xfrm>
        </p:spPr>
        <p:txBody>
          <a:bodyPr/>
          <a:lstStyle/>
          <a:p>
            <a:pPr marL="514350" indent="-514350">
              <a:buAutoNum type="arabicPeriod" startAt="97"/>
            </a:pPr>
            <a:r>
              <a:rPr lang="en-US" b="1" dirty="0" smtClean="0"/>
              <a:t>  Do the locations of the bait stations that </a:t>
            </a:r>
          </a:p>
          <a:p>
            <a:pPr marL="0" indent="0">
              <a:buNone/>
            </a:pPr>
            <a:r>
              <a:rPr lang="en-US" b="1" dirty="0"/>
              <a:t> </a:t>
            </a:r>
            <a:r>
              <a:rPr lang="en-US" b="1" dirty="0" smtClean="0"/>
              <a:t>       are installed for the control of subterranean </a:t>
            </a:r>
          </a:p>
          <a:p>
            <a:pPr marL="0" indent="0">
              <a:buNone/>
            </a:pPr>
            <a:r>
              <a:rPr lang="en-US" b="1" dirty="0"/>
              <a:t> </a:t>
            </a:r>
            <a:r>
              <a:rPr lang="en-US" b="1" dirty="0" smtClean="0"/>
              <a:t>       termites need to be graphed? </a:t>
            </a:r>
          </a:p>
          <a:p>
            <a:pPr marL="0" indent="0">
              <a:buNone/>
            </a:pPr>
            <a:r>
              <a:rPr lang="en-US" b="1" dirty="0"/>
              <a:t> </a:t>
            </a:r>
            <a:r>
              <a:rPr lang="en-US" b="1" dirty="0" smtClean="0"/>
              <a:t>       </a:t>
            </a:r>
            <a:endParaRPr lang="en-US" b="1" dirty="0"/>
          </a:p>
        </p:txBody>
      </p:sp>
      <p:sp>
        <p:nvSpPr>
          <p:cNvPr id="2" name="TextBox 1"/>
          <p:cNvSpPr txBox="1"/>
          <p:nvPr/>
        </p:nvSpPr>
        <p:spPr>
          <a:xfrm>
            <a:off x="1300699" y="2724180"/>
            <a:ext cx="1681090" cy="769441"/>
          </a:xfrm>
          <a:prstGeom prst="rect">
            <a:avLst/>
          </a:prstGeom>
          <a:noFill/>
        </p:spPr>
        <p:txBody>
          <a:bodyPr wrap="square" rtlCol="0">
            <a:spAutoFit/>
          </a:bodyPr>
          <a:lstStyle/>
          <a:p>
            <a:pPr marL="342900" indent="-342900">
              <a:buAutoNum type="alphaUcPeriod"/>
            </a:pPr>
            <a:r>
              <a:rPr lang="en-US" b="1" dirty="0" smtClean="0">
                <a:solidFill>
                  <a:srgbClr val="FF0000"/>
                </a:solidFill>
              </a:rPr>
              <a:t>Yes</a:t>
            </a:r>
          </a:p>
          <a:p>
            <a:endParaRPr lang="en-US" sz="800" b="1" dirty="0" smtClean="0">
              <a:solidFill>
                <a:srgbClr val="FF0000"/>
              </a:solidFill>
            </a:endParaRPr>
          </a:p>
          <a:p>
            <a:pPr marL="342900" indent="-342900">
              <a:buAutoNum type="alphaUcPeriod"/>
            </a:pPr>
            <a:r>
              <a:rPr lang="en-US" dirty="0" smtClean="0"/>
              <a:t>No</a:t>
            </a:r>
            <a:endParaRPr lang="en-US" dirty="0"/>
          </a:p>
        </p:txBody>
      </p:sp>
    </p:spTree>
    <p:extLst>
      <p:ext uri="{BB962C8B-B14F-4D97-AF65-F5344CB8AC3E}">
        <p14:creationId xmlns:p14="http://schemas.microsoft.com/office/powerpoint/2010/main" val="80624432"/>
      </p:ext>
    </p:extLst>
  </p:cSld>
  <p:clrMapOvr>
    <a:masterClrMapping/>
  </p:clrMapOvr>
  <p:timing>
    <p:tnLst>
      <p:par>
        <p:cTn xmlns:p14="http://schemas.microsoft.com/office/powerpoint/2010/mai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982" y="452854"/>
            <a:ext cx="8229600" cy="4525963"/>
          </a:xfrm>
        </p:spPr>
        <p:txBody>
          <a:bodyPr/>
          <a:lstStyle/>
          <a:p>
            <a:pPr marL="514350" indent="-514350">
              <a:buAutoNum type="arabicPeriod" startAt="98"/>
            </a:pPr>
            <a:r>
              <a:rPr lang="en-US" b="1" dirty="0" smtClean="0"/>
              <a:t>  How long are </a:t>
            </a:r>
            <a:r>
              <a:rPr lang="en-US" b="1" dirty="0" err="1" smtClean="0"/>
              <a:t>termiticide</a:t>
            </a:r>
            <a:r>
              <a:rPr lang="en-US" b="1" dirty="0" smtClean="0"/>
              <a:t> application </a:t>
            </a:r>
          </a:p>
          <a:p>
            <a:pPr marL="0" indent="0">
              <a:buNone/>
            </a:pPr>
            <a:r>
              <a:rPr lang="en-US" b="1" dirty="0"/>
              <a:t> </a:t>
            </a:r>
            <a:r>
              <a:rPr lang="en-US" b="1" dirty="0" smtClean="0"/>
              <a:t>       records required to be kept by a PCO?  </a:t>
            </a:r>
            <a:endParaRPr lang="en-US" b="1" dirty="0"/>
          </a:p>
        </p:txBody>
      </p:sp>
      <p:sp>
        <p:nvSpPr>
          <p:cNvPr id="4" name="TextBox 3"/>
          <p:cNvSpPr txBox="1"/>
          <p:nvPr/>
        </p:nvSpPr>
        <p:spPr>
          <a:xfrm flipH="1">
            <a:off x="1267673" y="1902017"/>
            <a:ext cx="6358589" cy="1846659"/>
          </a:xfrm>
          <a:prstGeom prst="rect">
            <a:avLst/>
          </a:prstGeom>
          <a:noFill/>
        </p:spPr>
        <p:txBody>
          <a:bodyPr wrap="square" rtlCol="0">
            <a:spAutoFit/>
          </a:bodyPr>
          <a:lstStyle/>
          <a:p>
            <a:pPr marL="342900" indent="-342900">
              <a:buAutoNum type="alphaUcPeriod"/>
            </a:pPr>
            <a:r>
              <a:rPr lang="en-US" dirty="0" smtClean="0"/>
              <a:t>Two years after the date of application.</a:t>
            </a:r>
          </a:p>
          <a:p>
            <a:endParaRPr lang="en-US" sz="800" dirty="0" smtClean="0"/>
          </a:p>
          <a:p>
            <a:pPr marL="342900" indent="-342900">
              <a:buAutoNum type="alphaUcPeriod"/>
            </a:pPr>
            <a:r>
              <a:rPr lang="en-US" dirty="0" smtClean="0"/>
              <a:t>Five years after the date of application.</a:t>
            </a:r>
          </a:p>
          <a:p>
            <a:endParaRPr lang="en-US" sz="800" dirty="0" smtClean="0"/>
          </a:p>
          <a:p>
            <a:pPr marL="342900" indent="-342900">
              <a:buAutoNum type="alphaUcPeriod"/>
            </a:pPr>
            <a:r>
              <a:rPr lang="en-US" dirty="0" smtClean="0"/>
              <a:t>As long as the contract is active.</a:t>
            </a:r>
          </a:p>
          <a:p>
            <a:endParaRPr lang="en-US" sz="800" dirty="0" smtClean="0"/>
          </a:p>
          <a:p>
            <a:pPr marL="342900" indent="-342900">
              <a:buAutoNum type="alphaUcPeriod"/>
            </a:pPr>
            <a:r>
              <a:rPr lang="en-US" dirty="0" smtClean="0"/>
              <a:t>As long as the contract is active and 2 years after the contract has cancelled.</a:t>
            </a:r>
            <a:endParaRPr lang="en-US" dirty="0"/>
          </a:p>
        </p:txBody>
      </p:sp>
    </p:spTree>
    <p:extLst>
      <p:ext uri="{BB962C8B-B14F-4D97-AF65-F5344CB8AC3E}">
        <p14:creationId xmlns:p14="http://schemas.microsoft.com/office/powerpoint/2010/main" val="850882753"/>
      </p:ext>
    </p:extLst>
  </p:cSld>
  <p:clrMapOvr>
    <a:masterClrMapping/>
  </p:clrMapOvr>
  <p:timing>
    <p:tnLst>
      <p:par>
        <p:cTn xmlns:p14="http://schemas.microsoft.com/office/powerpoint/2010/mai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982" y="452854"/>
            <a:ext cx="8229600" cy="4525963"/>
          </a:xfrm>
        </p:spPr>
        <p:txBody>
          <a:bodyPr/>
          <a:lstStyle/>
          <a:p>
            <a:pPr marL="514350" indent="-514350">
              <a:buAutoNum type="arabicPeriod" startAt="98"/>
            </a:pPr>
            <a:r>
              <a:rPr lang="en-US" b="1" dirty="0" smtClean="0"/>
              <a:t>  How long are </a:t>
            </a:r>
            <a:r>
              <a:rPr lang="en-US" b="1" dirty="0" err="1" smtClean="0"/>
              <a:t>termiticide</a:t>
            </a:r>
            <a:r>
              <a:rPr lang="en-US" b="1" dirty="0" smtClean="0"/>
              <a:t> application </a:t>
            </a:r>
          </a:p>
          <a:p>
            <a:pPr marL="0" indent="0">
              <a:buNone/>
            </a:pPr>
            <a:r>
              <a:rPr lang="en-US" b="1" dirty="0"/>
              <a:t> </a:t>
            </a:r>
            <a:r>
              <a:rPr lang="en-US" b="1" dirty="0" smtClean="0"/>
              <a:t>       records required to be kept by a PCO?  </a:t>
            </a:r>
            <a:endParaRPr lang="en-US" b="1" dirty="0"/>
          </a:p>
        </p:txBody>
      </p:sp>
      <p:sp>
        <p:nvSpPr>
          <p:cNvPr id="4" name="TextBox 3"/>
          <p:cNvSpPr txBox="1"/>
          <p:nvPr/>
        </p:nvSpPr>
        <p:spPr>
          <a:xfrm flipH="1">
            <a:off x="1267673" y="1902017"/>
            <a:ext cx="6358589" cy="1846659"/>
          </a:xfrm>
          <a:prstGeom prst="rect">
            <a:avLst/>
          </a:prstGeom>
          <a:noFill/>
        </p:spPr>
        <p:txBody>
          <a:bodyPr wrap="square" rtlCol="0">
            <a:spAutoFit/>
          </a:bodyPr>
          <a:lstStyle/>
          <a:p>
            <a:pPr marL="342900" indent="-342900">
              <a:buAutoNum type="alphaUcPeriod"/>
            </a:pPr>
            <a:r>
              <a:rPr lang="en-US" dirty="0" smtClean="0"/>
              <a:t>Two years after the date of application.</a:t>
            </a:r>
          </a:p>
          <a:p>
            <a:endParaRPr lang="en-US" sz="800" dirty="0" smtClean="0"/>
          </a:p>
          <a:p>
            <a:pPr marL="342900" indent="-342900">
              <a:buAutoNum type="alphaUcPeriod"/>
            </a:pPr>
            <a:r>
              <a:rPr lang="en-US" dirty="0" smtClean="0"/>
              <a:t>Five years after the date of application.</a:t>
            </a:r>
          </a:p>
          <a:p>
            <a:endParaRPr lang="en-US" sz="800" dirty="0" smtClean="0"/>
          </a:p>
          <a:p>
            <a:pPr marL="342900" indent="-342900">
              <a:buAutoNum type="alphaUcPeriod"/>
            </a:pPr>
            <a:r>
              <a:rPr lang="en-US" dirty="0" smtClean="0"/>
              <a:t>As long as the contract is active.</a:t>
            </a:r>
          </a:p>
          <a:p>
            <a:endParaRPr lang="en-US" sz="800" dirty="0" smtClean="0"/>
          </a:p>
          <a:p>
            <a:pPr marL="342900" indent="-342900">
              <a:buAutoNum type="alphaUcPeriod"/>
            </a:pPr>
            <a:r>
              <a:rPr lang="en-US" b="1" dirty="0" smtClean="0">
                <a:solidFill>
                  <a:srgbClr val="FF0000"/>
                </a:solidFill>
              </a:rPr>
              <a:t>As long as the contract is active and 2 years after the contract has cancelled.</a:t>
            </a:r>
            <a:endParaRPr lang="en-US" b="1" dirty="0">
              <a:solidFill>
                <a:srgbClr val="FF0000"/>
              </a:solidFill>
            </a:endParaRPr>
          </a:p>
        </p:txBody>
      </p:sp>
    </p:spTree>
    <p:extLst>
      <p:ext uri="{BB962C8B-B14F-4D97-AF65-F5344CB8AC3E}">
        <p14:creationId xmlns:p14="http://schemas.microsoft.com/office/powerpoint/2010/main" val="2123568555"/>
      </p:ext>
    </p:extLst>
  </p:cSld>
  <p:clrMapOvr>
    <a:masterClrMapping/>
  </p:clrMapOvr>
  <p:timing>
    <p:tnLst>
      <p:par>
        <p:cTn xmlns:p14="http://schemas.microsoft.com/office/powerpoint/2010/mai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390" y="529771"/>
            <a:ext cx="8229600" cy="4525963"/>
          </a:xfrm>
        </p:spPr>
        <p:txBody>
          <a:bodyPr/>
          <a:lstStyle/>
          <a:p>
            <a:pPr marL="514350" indent="-514350">
              <a:buAutoNum type="arabicPeriod" startAt="99"/>
            </a:pPr>
            <a:r>
              <a:rPr lang="en-US" b="1" dirty="0" smtClean="0"/>
              <a:t>  What are 3 non-chemical standards for </a:t>
            </a:r>
          </a:p>
          <a:p>
            <a:pPr marL="0" indent="0">
              <a:buNone/>
            </a:pPr>
            <a:r>
              <a:rPr lang="en-US" b="1" dirty="0"/>
              <a:t> </a:t>
            </a:r>
            <a:r>
              <a:rPr lang="en-US" b="1" dirty="0" smtClean="0"/>
              <a:t>       installing a baiting system in compliance </a:t>
            </a:r>
          </a:p>
          <a:p>
            <a:pPr marL="0" indent="0">
              <a:buNone/>
            </a:pPr>
            <a:r>
              <a:rPr lang="en-US" b="1" dirty="0"/>
              <a:t> </a:t>
            </a:r>
            <a:r>
              <a:rPr lang="en-US" b="1" dirty="0" smtClean="0"/>
              <a:t>       with the Rules?</a:t>
            </a:r>
            <a:endParaRPr lang="en-US" b="1" dirty="0"/>
          </a:p>
        </p:txBody>
      </p:sp>
      <p:sp>
        <p:nvSpPr>
          <p:cNvPr id="2" name="TextBox 1"/>
          <p:cNvSpPr txBox="1"/>
          <p:nvPr/>
        </p:nvSpPr>
        <p:spPr>
          <a:xfrm flipH="1">
            <a:off x="1224601" y="2641461"/>
            <a:ext cx="7613389" cy="4216539"/>
          </a:xfrm>
          <a:prstGeom prst="rect">
            <a:avLst/>
          </a:prstGeom>
          <a:noFill/>
        </p:spPr>
        <p:txBody>
          <a:bodyPr wrap="square" rtlCol="0">
            <a:spAutoFit/>
          </a:bodyPr>
          <a:lstStyle/>
          <a:p>
            <a:pPr marL="342900" indent="-342900">
              <a:buAutoNum type="alphaUcPeriod"/>
            </a:pPr>
            <a:r>
              <a:rPr lang="en-US" dirty="0" smtClean="0"/>
              <a:t>At least 6” clearance between wood and soil on the outside of the structure, at least 18” clearance between wood and soil on the inside of the crawl space and adequate ventilation.</a:t>
            </a:r>
          </a:p>
          <a:p>
            <a:endParaRPr lang="en-US" sz="800" dirty="0" smtClean="0"/>
          </a:p>
          <a:p>
            <a:pPr marL="342900" indent="-342900">
              <a:buAutoNum type="alphaUcPeriod"/>
            </a:pPr>
            <a:r>
              <a:rPr lang="en-US" dirty="0" smtClean="0"/>
              <a:t>At least 6” clearance between wood and soil on the outside of the structure, at least 16” clearance between wood and soil on the inside of the crawl space and no cellulose debris in the crawl space.</a:t>
            </a:r>
          </a:p>
          <a:p>
            <a:endParaRPr lang="en-US" sz="800" dirty="0" smtClean="0"/>
          </a:p>
          <a:p>
            <a:pPr marL="342900" indent="-342900">
              <a:buAutoNum type="alphaUcPeriod"/>
            </a:pPr>
            <a:r>
              <a:rPr lang="en-US" dirty="0" smtClean="0"/>
              <a:t>At least 6” clearance between wood and soil on the outside of the structure, at least 18” clearance between wood and soil on the inside of the crawl space and no cellulose debris in the crawl space.</a:t>
            </a:r>
          </a:p>
          <a:p>
            <a:endParaRPr lang="en-US" sz="800" dirty="0" smtClean="0"/>
          </a:p>
          <a:p>
            <a:pPr marL="342900" indent="-342900">
              <a:buAutoNum type="alphaUcPeriod"/>
            </a:pPr>
            <a:r>
              <a:rPr lang="en-US" dirty="0" smtClean="0"/>
              <a:t>At least 8” clearance between wood and soil on the outside of the structure, at least 18” clearance between wood and soil on the inside of the crawl space and no cellulose debris in the crawl space. </a:t>
            </a:r>
          </a:p>
          <a:p>
            <a:endParaRPr lang="en-US" dirty="0"/>
          </a:p>
        </p:txBody>
      </p:sp>
    </p:spTree>
    <p:extLst>
      <p:ext uri="{BB962C8B-B14F-4D97-AF65-F5344CB8AC3E}">
        <p14:creationId xmlns:p14="http://schemas.microsoft.com/office/powerpoint/2010/main" val="1011034845"/>
      </p:ext>
    </p:extLst>
  </p:cSld>
  <p:clrMapOvr>
    <a:masterClrMapping/>
  </p:clrMapOvr>
  <p:timing>
    <p:tnLst>
      <p:par>
        <p:cTn xmlns:p14="http://schemas.microsoft.com/office/powerpoint/2010/mai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390" y="529771"/>
            <a:ext cx="8229600" cy="4525963"/>
          </a:xfrm>
        </p:spPr>
        <p:txBody>
          <a:bodyPr/>
          <a:lstStyle/>
          <a:p>
            <a:pPr marL="514350" indent="-514350">
              <a:buAutoNum type="arabicPeriod" startAt="99"/>
            </a:pPr>
            <a:r>
              <a:rPr lang="en-US" b="1" dirty="0" smtClean="0"/>
              <a:t>  What are 3 non-chemical standards for </a:t>
            </a:r>
          </a:p>
          <a:p>
            <a:pPr marL="0" indent="0">
              <a:buNone/>
            </a:pPr>
            <a:r>
              <a:rPr lang="en-US" b="1" dirty="0"/>
              <a:t> </a:t>
            </a:r>
            <a:r>
              <a:rPr lang="en-US" b="1" dirty="0" smtClean="0"/>
              <a:t>       installing a baiting system in compliance </a:t>
            </a:r>
          </a:p>
          <a:p>
            <a:pPr marL="0" indent="0">
              <a:buNone/>
            </a:pPr>
            <a:r>
              <a:rPr lang="en-US" b="1" dirty="0"/>
              <a:t> </a:t>
            </a:r>
            <a:r>
              <a:rPr lang="en-US" b="1" dirty="0" smtClean="0"/>
              <a:t>       with the Rules?</a:t>
            </a:r>
            <a:endParaRPr lang="en-US" b="1" dirty="0"/>
          </a:p>
        </p:txBody>
      </p:sp>
      <p:sp>
        <p:nvSpPr>
          <p:cNvPr id="2" name="TextBox 1"/>
          <p:cNvSpPr txBox="1"/>
          <p:nvPr/>
        </p:nvSpPr>
        <p:spPr>
          <a:xfrm flipH="1">
            <a:off x="1224601" y="2613741"/>
            <a:ext cx="7613389" cy="4216539"/>
          </a:xfrm>
          <a:prstGeom prst="rect">
            <a:avLst/>
          </a:prstGeom>
          <a:noFill/>
        </p:spPr>
        <p:txBody>
          <a:bodyPr wrap="square" rtlCol="0">
            <a:spAutoFit/>
          </a:bodyPr>
          <a:lstStyle/>
          <a:p>
            <a:pPr marL="342900" indent="-342900">
              <a:buAutoNum type="alphaUcPeriod"/>
            </a:pPr>
            <a:r>
              <a:rPr lang="en-US" dirty="0" smtClean="0"/>
              <a:t>At least 6” clearance between wood and soil on the outside of the structure, at least 18” clearance between wood and soil on the inside of the crawl space and adequate ventilation.</a:t>
            </a:r>
          </a:p>
          <a:p>
            <a:endParaRPr lang="en-US" sz="800" dirty="0" smtClean="0"/>
          </a:p>
          <a:p>
            <a:pPr marL="342900" indent="-342900">
              <a:buAutoNum type="alphaUcPeriod"/>
            </a:pPr>
            <a:r>
              <a:rPr lang="en-US" dirty="0" smtClean="0"/>
              <a:t>At least 6” clearance between wood and soil on the outside of the structure, at least 16” clearance between wood and soil on the inside of the crawl space and no cellulose debris in the crawl space.</a:t>
            </a:r>
          </a:p>
          <a:p>
            <a:endParaRPr lang="en-US" sz="800" dirty="0" smtClean="0"/>
          </a:p>
          <a:p>
            <a:pPr marL="342900" indent="-342900">
              <a:buAutoNum type="alphaUcPeriod"/>
            </a:pPr>
            <a:r>
              <a:rPr lang="en-US" b="1" dirty="0" smtClean="0">
                <a:solidFill>
                  <a:srgbClr val="FF0000"/>
                </a:solidFill>
              </a:rPr>
              <a:t>At least 6” clearance between wood and soil on the outside of the structure, at least 18” clearance between wood and soil on the inside of the crawl space and no cellulose debris in the crawl space.</a:t>
            </a:r>
          </a:p>
          <a:p>
            <a:endParaRPr lang="en-US" sz="800" b="1" dirty="0" smtClean="0">
              <a:solidFill>
                <a:srgbClr val="FF0000"/>
              </a:solidFill>
            </a:endParaRPr>
          </a:p>
          <a:p>
            <a:pPr marL="342900" indent="-342900">
              <a:buAutoNum type="alphaUcPeriod"/>
            </a:pPr>
            <a:r>
              <a:rPr lang="en-US" dirty="0" smtClean="0"/>
              <a:t>At least 8” clearance between wood and soil on the outside of the structure, at least 18” clearance between wood and soil on the inside of the crawl space and no cellulose debris in the crawl space. </a:t>
            </a:r>
          </a:p>
          <a:p>
            <a:endParaRPr lang="en-US" dirty="0"/>
          </a:p>
        </p:txBody>
      </p:sp>
    </p:spTree>
    <p:extLst>
      <p:ext uri="{BB962C8B-B14F-4D97-AF65-F5344CB8AC3E}">
        <p14:creationId xmlns:p14="http://schemas.microsoft.com/office/powerpoint/2010/main" val="1994303045"/>
      </p:ext>
    </p:extLst>
  </p:cSld>
  <p:clrMapOvr>
    <a:masterClrMapping/>
  </p:clrMapOvr>
  <p:timing>
    <p:tnLst>
      <p:par>
        <p:cTn xmlns:p14="http://schemas.microsoft.com/office/powerpoint/2010/mai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390" y="529771"/>
            <a:ext cx="8229600" cy="4525963"/>
          </a:xfrm>
        </p:spPr>
        <p:txBody>
          <a:bodyPr/>
          <a:lstStyle/>
          <a:p>
            <a:pPr marL="514350" indent="-514350">
              <a:buAutoNum type="arabicPeriod" startAt="100"/>
            </a:pPr>
            <a:r>
              <a:rPr lang="en-US" b="1" dirty="0" smtClean="0"/>
              <a:t>  What is the rate of application to treat </a:t>
            </a:r>
          </a:p>
          <a:p>
            <a:pPr marL="0" indent="0">
              <a:buNone/>
            </a:pPr>
            <a:r>
              <a:rPr lang="en-US" b="1" dirty="0"/>
              <a:t> </a:t>
            </a:r>
            <a:r>
              <a:rPr lang="en-US" b="1" dirty="0" smtClean="0"/>
              <a:t>         the soil that is covered with gravel before </a:t>
            </a:r>
          </a:p>
          <a:p>
            <a:pPr marL="0" indent="0">
              <a:buNone/>
            </a:pPr>
            <a:r>
              <a:rPr lang="en-US" b="1" dirty="0"/>
              <a:t> </a:t>
            </a:r>
            <a:r>
              <a:rPr lang="en-US" b="1" dirty="0" smtClean="0"/>
              <a:t>         a slab is poured on a residential pretreat?</a:t>
            </a:r>
            <a:endParaRPr lang="en-US" b="1" dirty="0"/>
          </a:p>
        </p:txBody>
      </p:sp>
      <p:sp>
        <p:nvSpPr>
          <p:cNvPr id="2" name="TextBox 1"/>
          <p:cNvSpPr txBox="1"/>
          <p:nvPr/>
        </p:nvSpPr>
        <p:spPr>
          <a:xfrm>
            <a:off x="1632007" y="2724181"/>
            <a:ext cx="6853207" cy="1569660"/>
          </a:xfrm>
          <a:prstGeom prst="rect">
            <a:avLst/>
          </a:prstGeom>
          <a:noFill/>
        </p:spPr>
        <p:txBody>
          <a:bodyPr wrap="square" rtlCol="0">
            <a:spAutoFit/>
          </a:bodyPr>
          <a:lstStyle/>
          <a:p>
            <a:pPr marL="342900" indent="-342900">
              <a:buAutoNum type="alphaUcPeriod"/>
            </a:pPr>
            <a:r>
              <a:rPr lang="en-US" dirty="0" smtClean="0"/>
              <a:t>One gallon per 10 square feet of soil</a:t>
            </a:r>
          </a:p>
          <a:p>
            <a:endParaRPr lang="en-US" sz="800" dirty="0" smtClean="0"/>
          </a:p>
          <a:p>
            <a:pPr marL="342900" indent="-342900">
              <a:buAutoNum type="alphaUcPeriod"/>
            </a:pPr>
            <a:r>
              <a:rPr lang="en-US" dirty="0" smtClean="0"/>
              <a:t>One gallon per 15 square feet of soil</a:t>
            </a:r>
          </a:p>
          <a:p>
            <a:endParaRPr lang="en-US" sz="800" dirty="0" smtClean="0"/>
          </a:p>
          <a:p>
            <a:pPr marL="342900" indent="-342900">
              <a:buAutoNum type="alphaUcPeriod"/>
            </a:pPr>
            <a:r>
              <a:rPr lang="en-US" dirty="0" smtClean="0"/>
              <a:t>One and one-half gallons per 10 linear feet of soil</a:t>
            </a:r>
          </a:p>
          <a:p>
            <a:endParaRPr lang="en-US" sz="800" dirty="0" smtClean="0"/>
          </a:p>
          <a:p>
            <a:pPr marL="342900" indent="-342900">
              <a:buAutoNum type="alphaUcPeriod"/>
            </a:pPr>
            <a:r>
              <a:rPr lang="en-US" dirty="0" smtClean="0"/>
              <a:t>One and one-half gallons per 10 square feet of soil</a:t>
            </a:r>
            <a:endParaRPr lang="en-US" dirty="0"/>
          </a:p>
        </p:txBody>
      </p:sp>
    </p:spTree>
    <p:extLst>
      <p:ext uri="{BB962C8B-B14F-4D97-AF65-F5344CB8AC3E}">
        <p14:creationId xmlns:p14="http://schemas.microsoft.com/office/powerpoint/2010/main" val="2770337812"/>
      </p:ext>
    </p:extLst>
  </p:cSld>
  <p:clrMapOvr>
    <a:masterClrMapping/>
  </p:clrMapOvr>
  <p:timing>
    <p:tnLst>
      <p:par>
        <p:cTn xmlns:p14="http://schemas.microsoft.com/office/powerpoint/2010/mai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390" y="529771"/>
            <a:ext cx="8229600" cy="4525963"/>
          </a:xfrm>
        </p:spPr>
        <p:txBody>
          <a:bodyPr/>
          <a:lstStyle/>
          <a:p>
            <a:pPr marL="514350" indent="-514350">
              <a:buAutoNum type="arabicPeriod" startAt="100"/>
            </a:pPr>
            <a:r>
              <a:rPr lang="en-US" b="1" dirty="0" smtClean="0"/>
              <a:t>  What is the rate of application to treat </a:t>
            </a:r>
          </a:p>
          <a:p>
            <a:pPr marL="0" indent="0">
              <a:buNone/>
            </a:pPr>
            <a:r>
              <a:rPr lang="en-US" b="1" dirty="0"/>
              <a:t> </a:t>
            </a:r>
            <a:r>
              <a:rPr lang="en-US" b="1" dirty="0" smtClean="0"/>
              <a:t>         the soil that is covered with gravel before </a:t>
            </a:r>
          </a:p>
          <a:p>
            <a:pPr marL="0" indent="0">
              <a:buNone/>
            </a:pPr>
            <a:r>
              <a:rPr lang="en-US" b="1" dirty="0"/>
              <a:t> </a:t>
            </a:r>
            <a:r>
              <a:rPr lang="en-US" b="1" dirty="0" smtClean="0"/>
              <a:t>         a slab is poured on a residential pretreat?</a:t>
            </a:r>
            <a:endParaRPr lang="en-US" b="1" dirty="0"/>
          </a:p>
        </p:txBody>
      </p:sp>
      <p:sp>
        <p:nvSpPr>
          <p:cNvPr id="2" name="TextBox 1"/>
          <p:cNvSpPr txBox="1"/>
          <p:nvPr/>
        </p:nvSpPr>
        <p:spPr>
          <a:xfrm>
            <a:off x="1632007" y="2724181"/>
            <a:ext cx="7063241" cy="1569660"/>
          </a:xfrm>
          <a:prstGeom prst="rect">
            <a:avLst/>
          </a:prstGeom>
          <a:noFill/>
        </p:spPr>
        <p:txBody>
          <a:bodyPr wrap="square" rtlCol="0">
            <a:spAutoFit/>
          </a:bodyPr>
          <a:lstStyle/>
          <a:p>
            <a:pPr marL="342900" indent="-342900">
              <a:buAutoNum type="alphaUcPeriod"/>
            </a:pPr>
            <a:r>
              <a:rPr lang="en-US" dirty="0" smtClean="0"/>
              <a:t>One gallon per 10 square feet of soil</a:t>
            </a:r>
          </a:p>
          <a:p>
            <a:endParaRPr lang="en-US" sz="800" dirty="0" smtClean="0"/>
          </a:p>
          <a:p>
            <a:pPr marL="342900" indent="-342900">
              <a:buAutoNum type="alphaUcPeriod"/>
            </a:pPr>
            <a:r>
              <a:rPr lang="en-US" dirty="0" smtClean="0"/>
              <a:t>One gallon per 15 square feet of soil</a:t>
            </a:r>
          </a:p>
          <a:p>
            <a:endParaRPr lang="en-US" sz="800" dirty="0" smtClean="0"/>
          </a:p>
          <a:p>
            <a:pPr marL="342900" indent="-342900">
              <a:buAutoNum type="alphaUcPeriod"/>
            </a:pPr>
            <a:r>
              <a:rPr lang="en-US" dirty="0" smtClean="0"/>
              <a:t>One and one-half gallons per 10 linear feet of soil</a:t>
            </a:r>
          </a:p>
          <a:p>
            <a:endParaRPr lang="en-US" sz="800" dirty="0" smtClean="0"/>
          </a:p>
          <a:p>
            <a:pPr marL="342900" indent="-342900">
              <a:buAutoNum type="alphaUcPeriod"/>
            </a:pPr>
            <a:r>
              <a:rPr lang="en-US" b="1" dirty="0" smtClean="0">
                <a:solidFill>
                  <a:srgbClr val="FF0000"/>
                </a:solidFill>
              </a:rPr>
              <a:t>One and one-half gallons per 10 square feet of soil (0.15 gals./sq. ft.)</a:t>
            </a:r>
            <a:endParaRPr lang="en-US" b="1" dirty="0">
              <a:solidFill>
                <a:srgbClr val="FF0000"/>
              </a:solidFill>
            </a:endParaRPr>
          </a:p>
        </p:txBody>
      </p:sp>
      <p:sp>
        <p:nvSpPr>
          <p:cNvPr id="4" name="Rectangle 3"/>
          <p:cNvSpPr/>
          <p:nvPr/>
        </p:nvSpPr>
        <p:spPr>
          <a:xfrm>
            <a:off x="1741564" y="4533227"/>
            <a:ext cx="3030448" cy="1301495"/>
          </a:xfrm>
          <a:prstGeom prst="rect">
            <a:avLst/>
          </a:prstGeom>
          <a:solidFill>
            <a:schemeClr val="bg1">
              <a:lumMod val="65000"/>
            </a:schemeClr>
          </a:solidFill>
          <a:ln>
            <a:solidFill>
              <a:srgbClr val="A6A6A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1320319" y="5004784"/>
            <a:ext cx="3960959" cy="369332"/>
          </a:xfrm>
          <a:prstGeom prst="rect">
            <a:avLst/>
          </a:prstGeom>
          <a:noFill/>
        </p:spPr>
        <p:txBody>
          <a:bodyPr wrap="square" rtlCol="0">
            <a:spAutoFit/>
          </a:bodyPr>
          <a:lstStyle/>
          <a:p>
            <a:pPr algn="ctr"/>
            <a:r>
              <a:rPr lang="en-US" dirty="0" smtClean="0"/>
              <a:t>Soil covered by gravel</a:t>
            </a:r>
            <a:endParaRPr lang="en-US" dirty="0"/>
          </a:p>
        </p:txBody>
      </p:sp>
      <p:cxnSp>
        <p:nvCxnSpPr>
          <p:cNvPr id="7" name="Straight Arrow Connector 6"/>
          <p:cNvCxnSpPr/>
          <p:nvPr/>
        </p:nvCxnSpPr>
        <p:spPr>
          <a:xfrm>
            <a:off x="1632007" y="5256281"/>
            <a:ext cx="0" cy="578441"/>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V="1">
            <a:off x="1632007" y="4533227"/>
            <a:ext cx="0" cy="471557"/>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1320318" y="5004784"/>
            <a:ext cx="653873" cy="276999"/>
          </a:xfrm>
          <a:prstGeom prst="rect">
            <a:avLst/>
          </a:prstGeom>
          <a:noFill/>
        </p:spPr>
        <p:txBody>
          <a:bodyPr wrap="square" rtlCol="0">
            <a:spAutoFit/>
          </a:bodyPr>
          <a:lstStyle/>
          <a:p>
            <a:r>
              <a:rPr lang="en-US" sz="1200" b="1" dirty="0" smtClean="0">
                <a:solidFill>
                  <a:srgbClr val="000000"/>
                </a:solidFill>
              </a:rPr>
              <a:t>   80’</a:t>
            </a:r>
            <a:endParaRPr lang="en-US" sz="1200" b="1" dirty="0">
              <a:solidFill>
                <a:srgbClr val="000000"/>
              </a:solidFill>
            </a:endParaRPr>
          </a:p>
        </p:txBody>
      </p:sp>
      <p:cxnSp>
        <p:nvCxnSpPr>
          <p:cNvPr id="13" name="Straight Arrow Connector 12"/>
          <p:cNvCxnSpPr/>
          <p:nvPr/>
        </p:nvCxnSpPr>
        <p:spPr>
          <a:xfrm>
            <a:off x="3451693" y="5987122"/>
            <a:ext cx="1320319"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H="1">
            <a:off x="1741564" y="5987122"/>
            <a:ext cx="1288884" cy="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2734948" y="5848622"/>
            <a:ext cx="1031107" cy="276999"/>
          </a:xfrm>
          <a:prstGeom prst="rect">
            <a:avLst/>
          </a:prstGeom>
          <a:noFill/>
        </p:spPr>
        <p:txBody>
          <a:bodyPr wrap="square" rtlCol="0">
            <a:spAutoFit/>
          </a:bodyPr>
          <a:lstStyle/>
          <a:p>
            <a:pPr algn="ctr"/>
            <a:r>
              <a:rPr lang="en-US" sz="1200" b="1" dirty="0" smtClean="0"/>
              <a:t>200’</a:t>
            </a:r>
            <a:endParaRPr lang="en-US" sz="1200" b="1" dirty="0"/>
          </a:p>
        </p:txBody>
      </p:sp>
      <p:sp>
        <p:nvSpPr>
          <p:cNvPr id="21" name="TextBox 20"/>
          <p:cNvSpPr txBox="1"/>
          <p:nvPr/>
        </p:nvSpPr>
        <p:spPr>
          <a:xfrm>
            <a:off x="5331577" y="4614964"/>
            <a:ext cx="2967576" cy="1477328"/>
          </a:xfrm>
          <a:prstGeom prst="rect">
            <a:avLst/>
          </a:prstGeom>
          <a:noFill/>
        </p:spPr>
        <p:txBody>
          <a:bodyPr wrap="square" rtlCol="0">
            <a:spAutoFit/>
          </a:bodyPr>
          <a:lstStyle/>
          <a:p>
            <a:r>
              <a:rPr lang="en-US" b="1" dirty="0" smtClean="0"/>
              <a:t>200’ X 80’ = 16,000 sq. ft.</a:t>
            </a:r>
          </a:p>
          <a:p>
            <a:endParaRPr lang="en-US" b="1" dirty="0"/>
          </a:p>
          <a:p>
            <a:r>
              <a:rPr lang="en-US" b="1" dirty="0" smtClean="0"/>
              <a:t>               16,000 sq. ft.</a:t>
            </a:r>
          </a:p>
          <a:p>
            <a:r>
              <a:rPr lang="en-US" b="1" dirty="0"/>
              <a:t> </a:t>
            </a:r>
            <a:r>
              <a:rPr lang="en-US" b="1" dirty="0" smtClean="0"/>
              <a:t>             </a:t>
            </a:r>
            <a:r>
              <a:rPr lang="en-US" b="1" u="sng" dirty="0" smtClean="0"/>
              <a:t>X   0.15</a:t>
            </a:r>
            <a:r>
              <a:rPr lang="en-US" b="1" dirty="0" smtClean="0"/>
              <a:t> gals./sq. ft.</a:t>
            </a:r>
          </a:p>
          <a:p>
            <a:r>
              <a:rPr lang="en-US" b="1" dirty="0"/>
              <a:t> </a:t>
            </a:r>
            <a:r>
              <a:rPr lang="en-US" b="1" dirty="0" smtClean="0"/>
              <a:t>                 </a:t>
            </a:r>
            <a:r>
              <a:rPr lang="en-US" b="1" dirty="0">
                <a:solidFill>
                  <a:srgbClr val="FF0000"/>
                </a:solidFill>
              </a:rPr>
              <a:t>2</a:t>
            </a:r>
            <a:r>
              <a:rPr lang="en-US" b="1" dirty="0" smtClean="0">
                <a:solidFill>
                  <a:srgbClr val="FF0000"/>
                </a:solidFill>
              </a:rPr>
              <a:t>,400 gals.</a:t>
            </a:r>
            <a:endParaRPr lang="en-US" b="1" dirty="0">
              <a:solidFill>
                <a:srgbClr val="FF0000"/>
              </a:solidFill>
            </a:endParaRPr>
          </a:p>
        </p:txBody>
      </p:sp>
    </p:spTree>
    <p:extLst>
      <p:ext uri="{BB962C8B-B14F-4D97-AF65-F5344CB8AC3E}">
        <p14:creationId xmlns:p14="http://schemas.microsoft.com/office/powerpoint/2010/main" val="326292348"/>
      </p:ext>
    </p:extLst>
  </p:cSld>
  <p:clrMapOvr>
    <a:masterClrMapping/>
  </p:clrMapOvr>
  <p:timing>
    <p:tnLst>
      <p:par>
        <p:cTn xmlns:p14="http://schemas.microsoft.com/office/powerpoint/2010/mai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0459"/>
            <a:ext cx="8229600" cy="1143000"/>
          </a:xfrm>
        </p:spPr>
        <p:txBody>
          <a:bodyPr/>
          <a:lstStyle/>
          <a:p>
            <a:r>
              <a:rPr lang="en-US" b="1" dirty="0" smtClean="0"/>
              <a:t>How did you do?</a:t>
            </a:r>
            <a:endParaRPr lang="en-US" b="1" dirty="0"/>
          </a:p>
        </p:txBody>
      </p:sp>
      <p:sp>
        <p:nvSpPr>
          <p:cNvPr id="6" name="Content Placeholder 5"/>
          <p:cNvSpPr>
            <a:spLocks noGrp="1"/>
          </p:cNvSpPr>
          <p:nvPr>
            <p:ph idx="1"/>
          </p:nvPr>
        </p:nvSpPr>
        <p:spPr>
          <a:xfrm>
            <a:off x="508000" y="1725043"/>
            <a:ext cx="8004256" cy="5283851"/>
          </a:xfrm>
        </p:spPr>
        <p:txBody>
          <a:bodyPr>
            <a:normAutofit/>
          </a:bodyPr>
          <a:lstStyle/>
          <a:p>
            <a:pPr marL="0" indent="0">
              <a:buNone/>
            </a:pPr>
            <a:r>
              <a:rPr lang="en-US" sz="2400" dirty="0" smtClean="0"/>
              <a:t>If you answered 80 or more of the 100 questions with the </a:t>
            </a:r>
          </a:p>
          <a:p>
            <a:pPr marL="0" indent="0">
              <a:buNone/>
            </a:pPr>
            <a:r>
              <a:rPr lang="en-US" sz="2400" dirty="0" smtClean="0"/>
              <a:t>correct answer, </a:t>
            </a:r>
            <a:r>
              <a:rPr lang="en-US" sz="2400" b="1" dirty="0" smtClean="0"/>
              <a:t>you did well</a:t>
            </a:r>
            <a:r>
              <a:rPr lang="en-US" sz="2400" dirty="0" smtClean="0"/>
              <a:t>…and scored 80% or better</a:t>
            </a:r>
            <a:r>
              <a:rPr lang="en-US" sz="2800" b="1" dirty="0" smtClean="0"/>
              <a:t>.</a:t>
            </a:r>
          </a:p>
          <a:p>
            <a:pPr marL="0" indent="0">
              <a:buNone/>
            </a:pPr>
            <a:endParaRPr lang="en-US" sz="1600" b="1" dirty="0"/>
          </a:p>
          <a:p>
            <a:pPr marL="0" indent="0" algn="ctr">
              <a:buNone/>
            </a:pPr>
            <a:r>
              <a:rPr lang="en-US" sz="2800" b="1" dirty="0" smtClean="0"/>
              <a:t>70% passes most tests! </a:t>
            </a:r>
          </a:p>
          <a:p>
            <a:pPr marL="0" indent="0">
              <a:buNone/>
            </a:pPr>
            <a:endParaRPr lang="en-US" sz="1600" b="1" dirty="0"/>
          </a:p>
          <a:p>
            <a:pPr marL="0" indent="0">
              <a:buNone/>
            </a:pPr>
            <a:r>
              <a:rPr lang="en-US" sz="2400" dirty="0" smtClean="0"/>
              <a:t>If you answered less than 80 of the 100 questions with the </a:t>
            </a:r>
          </a:p>
          <a:p>
            <a:pPr marL="0" indent="0">
              <a:buNone/>
            </a:pPr>
            <a:r>
              <a:rPr lang="en-US" sz="2400" dirty="0" smtClean="0"/>
              <a:t>correct answer, you may need to review this power point </a:t>
            </a:r>
          </a:p>
          <a:p>
            <a:pPr marL="0" indent="0">
              <a:buNone/>
            </a:pPr>
            <a:r>
              <a:rPr lang="en-US" sz="2400" dirty="0" smtClean="0"/>
              <a:t>presentation a few more times to “brush-up” on termites and </a:t>
            </a:r>
          </a:p>
          <a:p>
            <a:pPr marL="0" indent="0">
              <a:buNone/>
            </a:pPr>
            <a:r>
              <a:rPr lang="en-US" sz="2400" dirty="0" smtClean="0"/>
              <a:t>their control methods…but, I’ll bet you learned a few new </a:t>
            </a:r>
          </a:p>
          <a:p>
            <a:pPr marL="0" indent="0">
              <a:buNone/>
            </a:pPr>
            <a:r>
              <a:rPr lang="en-US" sz="2400" dirty="0" smtClean="0"/>
              <a:t>things about termites today.</a:t>
            </a:r>
          </a:p>
          <a:p>
            <a:pPr marL="0" indent="0">
              <a:buNone/>
            </a:pPr>
            <a:endParaRPr lang="en-US" sz="1600" dirty="0" smtClean="0"/>
          </a:p>
        </p:txBody>
      </p:sp>
    </p:spTree>
    <p:extLst>
      <p:ext uri="{BB962C8B-B14F-4D97-AF65-F5344CB8AC3E}">
        <p14:creationId xmlns:p14="http://schemas.microsoft.com/office/powerpoint/2010/main" val="29217521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2504</TotalTime>
  <Words>12945</Words>
  <Application>Microsoft Macintosh PowerPoint</Application>
  <PresentationFormat>On-screen Show (4:3)</PresentationFormat>
  <Paragraphs>2559</Paragraphs>
  <Slides>207</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207</vt:i4>
      </vt:variant>
    </vt:vector>
  </HeadingPairs>
  <TitlesOfParts>
    <vt:vector size="209" baseType="lpstr">
      <vt:lpstr>Office Theme</vt:lpstr>
      <vt:lpstr>Photo Editor Photo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28.  Which caste member’s only duty is to defend          the colony from ants and other predators?</vt:lpstr>
      <vt:lpstr>28.  Which caste member’s only duty is to defend          the colony from ants and other predators?</vt:lpstr>
      <vt:lpstr>29.  Which caste members are responsible for          swarming from an established colony in order          to start a new colonies?</vt:lpstr>
      <vt:lpstr>29.  Which caste members are responsible for          swarming from an established colony in order          to start a new colonies?</vt:lpstr>
      <vt:lpstr>PowerPoint Presentation</vt:lpstr>
      <vt:lpstr>               Swarming</vt:lpstr>
      <vt:lpstr>30.  Which caste members are responsible for          building mud tunnels, foraging for food, feeding          other caste members and grooming the queen?</vt:lpstr>
      <vt:lpstr>30.  Which caste members are responsible for          building mud tunnels, foraging for food, feeding          other caste members and grooming the queen?</vt:lpstr>
      <vt:lpstr>31.  Which caste member’s duty is to take over          the queen’s duties once she has died?</vt:lpstr>
      <vt:lpstr>31.  Which caste member’s duty is to take over          the queen’s duties once she has died?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did you do?</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Jim Chase</dc:creator>
  <cp:lastModifiedBy>Jim Chase</cp:lastModifiedBy>
  <cp:revision>240</cp:revision>
  <dcterms:created xsi:type="dcterms:W3CDTF">2018-03-15T18:57:33Z</dcterms:created>
  <dcterms:modified xsi:type="dcterms:W3CDTF">2019-01-13T00:34:00Z</dcterms:modified>
</cp:coreProperties>
</file>