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88" r:id="rId3"/>
    <p:sldId id="289" r:id="rId4"/>
    <p:sldId id="290" r:id="rId5"/>
    <p:sldId id="291" r:id="rId6"/>
    <p:sldId id="292" r:id="rId7"/>
    <p:sldId id="293" r:id="rId8"/>
    <p:sldId id="306"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270" r:id="rId22"/>
    <p:sldId id="307" r:id="rId23"/>
    <p:sldId id="308" r:id="rId24"/>
    <p:sldId id="309" r:id="rId25"/>
    <p:sldId id="310" r:id="rId26"/>
    <p:sldId id="311" r:id="rId27"/>
    <p:sldId id="312" r:id="rId28"/>
    <p:sldId id="313" r:id="rId29"/>
    <p:sldId id="314" r:id="rId30"/>
    <p:sldId id="322" r:id="rId31"/>
    <p:sldId id="315" r:id="rId32"/>
    <p:sldId id="316" r:id="rId33"/>
    <p:sldId id="317" r:id="rId34"/>
    <p:sldId id="323" r:id="rId35"/>
    <p:sldId id="318" r:id="rId36"/>
    <p:sldId id="319" r:id="rId37"/>
    <p:sldId id="263" r:id="rId38"/>
    <p:sldId id="324" r:id="rId39"/>
    <p:sldId id="325" r:id="rId40"/>
    <p:sldId id="326" r:id="rId41"/>
    <p:sldId id="327" r:id="rId42"/>
    <p:sldId id="328" r:id="rId43"/>
    <p:sldId id="329" r:id="rId44"/>
    <p:sldId id="330" r:id="rId45"/>
    <p:sldId id="331" r:id="rId46"/>
    <p:sldId id="332" r:id="rId47"/>
    <p:sldId id="333" r:id="rId48"/>
    <p:sldId id="334" r:id="rId49"/>
    <p:sldId id="335" r:id="rId50"/>
    <p:sldId id="336" r:id="rId51"/>
    <p:sldId id="337" r:id="rId52"/>
    <p:sldId id="338" r:id="rId53"/>
    <p:sldId id="339" r:id="rId54"/>
    <p:sldId id="340" r:id="rId55"/>
    <p:sldId id="341" r:id="rId56"/>
    <p:sldId id="342" r:id="rId57"/>
    <p:sldId id="343" r:id="rId58"/>
    <p:sldId id="344" r:id="rId59"/>
    <p:sldId id="345" r:id="rId60"/>
    <p:sldId id="346" r:id="rId61"/>
    <p:sldId id="278" r:id="rId62"/>
    <p:sldId id="347" r:id="rId63"/>
    <p:sldId id="348" r:id="rId64"/>
    <p:sldId id="349" r:id="rId65"/>
    <p:sldId id="350" r:id="rId66"/>
    <p:sldId id="351" r:id="rId67"/>
    <p:sldId id="353" r:id="rId68"/>
    <p:sldId id="367" r:id="rId69"/>
    <p:sldId id="354" r:id="rId70"/>
    <p:sldId id="355" r:id="rId71"/>
    <p:sldId id="356" r:id="rId72"/>
    <p:sldId id="357" r:id="rId73"/>
    <p:sldId id="358" r:id="rId74"/>
    <p:sldId id="359" r:id="rId75"/>
    <p:sldId id="360" r:id="rId76"/>
    <p:sldId id="361" r:id="rId77"/>
    <p:sldId id="362" r:id="rId78"/>
    <p:sldId id="363" r:id="rId79"/>
    <p:sldId id="364" r:id="rId80"/>
    <p:sldId id="368" r:id="rId81"/>
    <p:sldId id="279" r:id="rId82"/>
    <p:sldId id="369" r:id="rId83"/>
    <p:sldId id="372" r:id="rId84"/>
    <p:sldId id="382" r:id="rId85"/>
    <p:sldId id="383" r:id="rId86"/>
    <p:sldId id="384" r:id="rId87"/>
    <p:sldId id="373" r:id="rId88"/>
    <p:sldId id="374" r:id="rId89"/>
    <p:sldId id="375" r:id="rId90"/>
    <p:sldId id="376" r:id="rId91"/>
    <p:sldId id="377" r:id="rId92"/>
    <p:sldId id="378" r:id="rId93"/>
    <p:sldId id="379" r:id="rId94"/>
    <p:sldId id="380" r:id="rId95"/>
    <p:sldId id="280" r:id="rId96"/>
    <p:sldId id="385" r:id="rId97"/>
    <p:sldId id="386" r:id="rId98"/>
    <p:sldId id="387" r:id="rId99"/>
    <p:sldId id="388" r:id="rId100"/>
    <p:sldId id="389" r:id="rId101"/>
    <p:sldId id="390" r:id="rId102"/>
    <p:sldId id="391" r:id="rId103"/>
    <p:sldId id="398" r:id="rId104"/>
    <p:sldId id="399" r:id="rId105"/>
    <p:sldId id="400" r:id="rId106"/>
    <p:sldId id="401" r:id="rId107"/>
    <p:sldId id="402" r:id="rId108"/>
    <p:sldId id="403" r:id="rId109"/>
    <p:sldId id="404" r:id="rId110"/>
    <p:sldId id="405" r:id="rId111"/>
    <p:sldId id="392" r:id="rId112"/>
    <p:sldId id="406" r:id="rId113"/>
    <p:sldId id="407" r:id="rId114"/>
    <p:sldId id="408" r:id="rId115"/>
    <p:sldId id="409" r:id="rId116"/>
    <p:sldId id="410" r:id="rId117"/>
    <p:sldId id="393" r:id="rId118"/>
    <p:sldId id="394" r:id="rId119"/>
    <p:sldId id="411" r:id="rId120"/>
    <p:sldId id="412" r:id="rId121"/>
    <p:sldId id="281" r:id="rId122"/>
    <p:sldId id="413" r:id="rId123"/>
    <p:sldId id="414" r:id="rId124"/>
    <p:sldId id="415" r:id="rId125"/>
    <p:sldId id="416" r:id="rId126"/>
    <p:sldId id="417" r:id="rId127"/>
    <p:sldId id="418" r:id="rId128"/>
    <p:sldId id="419" r:id="rId129"/>
    <p:sldId id="420" r:id="rId130"/>
    <p:sldId id="421" r:id="rId131"/>
    <p:sldId id="423" r:id="rId132"/>
    <p:sldId id="432" r:id="rId133"/>
    <p:sldId id="424" r:id="rId134"/>
    <p:sldId id="395" r:id="rId135"/>
    <p:sldId id="425" r:id="rId136"/>
    <p:sldId id="426" r:id="rId137"/>
    <p:sldId id="555" r:id="rId138"/>
    <p:sldId id="433" r:id="rId139"/>
    <p:sldId id="434" r:id="rId140"/>
    <p:sldId id="428" r:id="rId141"/>
    <p:sldId id="282" r:id="rId142"/>
    <p:sldId id="435" r:id="rId143"/>
    <p:sldId id="436" r:id="rId144"/>
    <p:sldId id="437" r:id="rId145"/>
    <p:sldId id="438" r:id="rId146"/>
    <p:sldId id="439" r:id="rId147"/>
    <p:sldId id="440" r:id="rId148"/>
    <p:sldId id="441" r:id="rId149"/>
    <p:sldId id="442" r:id="rId150"/>
    <p:sldId id="443" r:id="rId151"/>
    <p:sldId id="283" r:id="rId152"/>
    <p:sldId id="444" r:id="rId153"/>
    <p:sldId id="445" r:id="rId154"/>
    <p:sldId id="446" r:id="rId155"/>
    <p:sldId id="447" r:id="rId156"/>
    <p:sldId id="448" r:id="rId157"/>
    <p:sldId id="449" r:id="rId158"/>
    <p:sldId id="450" r:id="rId159"/>
    <p:sldId id="451" r:id="rId160"/>
    <p:sldId id="452" r:id="rId161"/>
    <p:sldId id="453" r:id="rId162"/>
    <p:sldId id="454" r:id="rId163"/>
    <p:sldId id="455" r:id="rId164"/>
    <p:sldId id="456" r:id="rId165"/>
    <p:sldId id="457" r:id="rId166"/>
    <p:sldId id="458" r:id="rId167"/>
    <p:sldId id="459" r:id="rId168"/>
    <p:sldId id="460" r:id="rId169"/>
    <p:sldId id="461" r:id="rId170"/>
    <p:sldId id="462" r:id="rId171"/>
    <p:sldId id="284" r:id="rId172"/>
    <p:sldId id="463" r:id="rId173"/>
    <p:sldId id="464" r:id="rId174"/>
    <p:sldId id="465" r:id="rId175"/>
    <p:sldId id="466" r:id="rId176"/>
    <p:sldId id="467" r:id="rId177"/>
    <p:sldId id="468" r:id="rId178"/>
    <p:sldId id="469" r:id="rId179"/>
    <p:sldId id="470" r:id="rId180"/>
    <p:sldId id="471" r:id="rId181"/>
    <p:sldId id="472" r:id="rId182"/>
    <p:sldId id="473" r:id="rId183"/>
    <p:sldId id="474" r:id="rId184"/>
    <p:sldId id="475" r:id="rId185"/>
    <p:sldId id="476" r:id="rId186"/>
    <p:sldId id="477" r:id="rId187"/>
    <p:sldId id="478" r:id="rId188"/>
    <p:sldId id="485" r:id="rId189"/>
    <p:sldId id="486" r:id="rId190"/>
    <p:sldId id="487" r:id="rId191"/>
    <p:sldId id="488" r:id="rId192"/>
    <p:sldId id="489" r:id="rId193"/>
    <p:sldId id="285" r:id="rId194"/>
    <p:sldId id="482" r:id="rId195"/>
    <p:sldId id="483" r:id="rId196"/>
    <p:sldId id="484" r:id="rId197"/>
    <p:sldId id="480" r:id="rId198"/>
    <p:sldId id="481" r:id="rId199"/>
    <p:sldId id="479" r:id="rId200"/>
    <p:sldId id="493" r:id="rId201"/>
    <p:sldId id="494" r:id="rId202"/>
    <p:sldId id="495" r:id="rId203"/>
    <p:sldId id="496" r:id="rId204"/>
    <p:sldId id="497" r:id="rId205"/>
    <p:sldId id="498" r:id="rId206"/>
    <p:sldId id="499" r:id="rId207"/>
    <p:sldId id="500" r:id="rId208"/>
    <p:sldId id="501" r:id="rId209"/>
    <p:sldId id="502" r:id="rId210"/>
    <p:sldId id="503" r:id="rId211"/>
    <p:sldId id="490" r:id="rId212"/>
    <p:sldId id="491" r:id="rId213"/>
    <p:sldId id="286" r:id="rId214"/>
    <p:sldId id="504" r:id="rId215"/>
    <p:sldId id="505" r:id="rId216"/>
    <p:sldId id="506" r:id="rId217"/>
    <p:sldId id="507" r:id="rId218"/>
    <p:sldId id="508" r:id="rId219"/>
    <p:sldId id="509" r:id="rId220"/>
    <p:sldId id="510" r:id="rId221"/>
    <p:sldId id="511" r:id="rId222"/>
    <p:sldId id="512" r:id="rId223"/>
    <p:sldId id="513" r:id="rId224"/>
    <p:sldId id="514" r:id="rId225"/>
    <p:sldId id="515" r:id="rId226"/>
    <p:sldId id="516" r:id="rId227"/>
    <p:sldId id="517" r:id="rId228"/>
    <p:sldId id="518" r:id="rId229"/>
    <p:sldId id="519" r:id="rId230"/>
    <p:sldId id="520" r:id="rId231"/>
    <p:sldId id="521" r:id="rId232"/>
    <p:sldId id="522" r:id="rId233"/>
    <p:sldId id="523" r:id="rId234"/>
    <p:sldId id="524" r:id="rId235"/>
    <p:sldId id="525" r:id="rId236"/>
    <p:sldId id="526" r:id="rId237"/>
    <p:sldId id="287" r:id="rId238"/>
    <p:sldId id="527" r:id="rId239"/>
    <p:sldId id="528" r:id="rId240"/>
    <p:sldId id="529" r:id="rId241"/>
    <p:sldId id="530" r:id="rId242"/>
    <p:sldId id="531" r:id="rId243"/>
    <p:sldId id="532" r:id="rId244"/>
    <p:sldId id="533" r:id="rId245"/>
    <p:sldId id="534" r:id="rId246"/>
    <p:sldId id="535" r:id="rId247"/>
    <p:sldId id="536" r:id="rId248"/>
    <p:sldId id="537" r:id="rId249"/>
    <p:sldId id="538" r:id="rId250"/>
    <p:sldId id="539" r:id="rId251"/>
    <p:sldId id="540" r:id="rId252"/>
    <p:sldId id="541" r:id="rId253"/>
    <p:sldId id="542" r:id="rId254"/>
    <p:sldId id="543" r:id="rId255"/>
    <p:sldId id="545" r:id="rId256"/>
    <p:sldId id="553" r:id="rId257"/>
    <p:sldId id="547" r:id="rId258"/>
    <p:sldId id="554" r:id="rId259"/>
  </p:sldIdLst>
  <p:sldSz cx="9144000" cy="6858000" type="screen4x3"/>
  <p:notesSz cx="6858000" cy="9180513"/>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94689" autoAdjust="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presProps" Target="presProps.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viewProps" Target="viewProps.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theme" Target="theme/theme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56495-0F8E-49D5-A4C2-C165AF772A3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8FE405-9D7A-406B-8692-2BC2402E4E8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D106FB-A98E-4E6C-84C9-CAF0163C6CA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9CBA6AB-7E35-424F-996E-A3121539AE6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6D806AA-FCBA-4C84-8888-2AA213E2E8C4}"/>
              </a:ext>
            </a:extLst>
          </p:cNvPr>
          <p:cNvSpPr>
            <a:spLocks noGrp="1"/>
          </p:cNvSpPr>
          <p:nvPr>
            <p:ph type="sldNum" sz="quarter" idx="12"/>
          </p:nvPr>
        </p:nvSpPr>
        <p:spPr/>
        <p:txBody>
          <a:bodyPr/>
          <a:lstStyle>
            <a:lvl1pPr>
              <a:defRPr/>
            </a:lvl1pPr>
          </a:lstStyle>
          <a:p>
            <a:fld id="{057D85D6-BD1D-434E-8113-20DD6CE7FEEE}" type="slidenum">
              <a:rPr lang="en-US" altLang="en-US"/>
              <a:pPr/>
              <a:t>‹#›</a:t>
            </a:fld>
            <a:endParaRPr lang="en-US" altLang="en-US"/>
          </a:p>
        </p:txBody>
      </p:sp>
    </p:spTree>
    <p:extLst>
      <p:ext uri="{BB962C8B-B14F-4D97-AF65-F5344CB8AC3E}">
        <p14:creationId xmlns:p14="http://schemas.microsoft.com/office/powerpoint/2010/main" val="562953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A83D4-2645-4327-B56E-BE2AB27662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C7114B-9CB2-453D-8E69-B85CBAA398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6DD73E-D0D4-45A4-9794-AB1A55B3DD4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2099318-BDD0-4B76-8489-060F8DF57D2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539A4EC-0303-466F-86B9-6A8972E079F1}"/>
              </a:ext>
            </a:extLst>
          </p:cNvPr>
          <p:cNvSpPr>
            <a:spLocks noGrp="1"/>
          </p:cNvSpPr>
          <p:nvPr>
            <p:ph type="sldNum" sz="quarter" idx="12"/>
          </p:nvPr>
        </p:nvSpPr>
        <p:spPr/>
        <p:txBody>
          <a:bodyPr/>
          <a:lstStyle>
            <a:lvl1pPr>
              <a:defRPr/>
            </a:lvl1pPr>
          </a:lstStyle>
          <a:p>
            <a:fld id="{A4649F9E-9D2C-4C85-974F-B9057809EA9B}" type="slidenum">
              <a:rPr lang="en-US" altLang="en-US"/>
              <a:pPr/>
              <a:t>‹#›</a:t>
            </a:fld>
            <a:endParaRPr lang="en-US" altLang="en-US"/>
          </a:p>
        </p:txBody>
      </p:sp>
    </p:spTree>
    <p:extLst>
      <p:ext uri="{BB962C8B-B14F-4D97-AF65-F5344CB8AC3E}">
        <p14:creationId xmlns:p14="http://schemas.microsoft.com/office/powerpoint/2010/main" val="734345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F76B9-A412-4598-AAC4-E1B9DFA73AC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1B49DE-1CA0-4133-9B0C-5DAA06D4DD7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4FB0047A-E319-45F8-8829-55AA122007A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043BBFA-2E2A-43CD-967E-C2F9528770F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68074DF-7426-4077-B79A-6ABA952A2092}"/>
              </a:ext>
            </a:extLst>
          </p:cNvPr>
          <p:cNvSpPr>
            <a:spLocks noGrp="1"/>
          </p:cNvSpPr>
          <p:nvPr>
            <p:ph type="sldNum" sz="quarter" idx="12"/>
          </p:nvPr>
        </p:nvSpPr>
        <p:spPr/>
        <p:txBody>
          <a:bodyPr/>
          <a:lstStyle>
            <a:lvl1pPr>
              <a:defRPr/>
            </a:lvl1pPr>
          </a:lstStyle>
          <a:p>
            <a:fld id="{2E58D301-7080-4129-870D-193E0C5E2CD5}" type="slidenum">
              <a:rPr lang="en-US" altLang="en-US"/>
              <a:pPr/>
              <a:t>‹#›</a:t>
            </a:fld>
            <a:endParaRPr lang="en-US" altLang="en-US"/>
          </a:p>
        </p:txBody>
      </p:sp>
    </p:spTree>
    <p:extLst>
      <p:ext uri="{BB962C8B-B14F-4D97-AF65-F5344CB8AC3E}">
        <p14:creationId xmlns:p14="http://schemas.microsoft.com/office/powerpoint/2010/main" val="2669731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0F465-C258-4FCE-BB23-8E88C76F7E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B8DB41-6FFB-4E7C-A6A8-18D08091B098}"/>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E45253-79D1-4DB6-9CCD-B23F3474EB79}"/>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334B27-B672-411D-BF44-BDA25AA3128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ECCE217-8998-4D57-AC72-ED07787C97C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F05544C-A099-410C-B64F-CC74418F87DD}"/>
              </a:ext>
            </a:extLst>
          </p:cNvPr>
          <p:cNvSpPr>
            <a:spLocks noGrp="1"/>
          </p:cNvSpPr>
          <p:nvPr>
            <p:ph type="sldNum" sz="quarter" idx="12"/>
          </p:nvPr>
        </p:nvSpPr>
        <p:spPr/>
        <p:txBody>
          <a:bodyPr/>
          <a:lstStyle>
            <a:lvl1pPr>
              <a:defRPr/>
            </a:lvl1pPr>
          </a:lstStyle>
          <a:p>
            <a:fld id="{58B8A32E-52A6-4100-8A5A-087F379981CB}" type="slidenum">
              <a:rPr lang="en-US" altLang="en-US"/>
              <a:pPr/>
              <a:t>‹#›</a:t>
            </a:fld>
            <a:endParaRPr lang="en-US" altLang="en-US"/>
          </a:p>
        </p:txBody>
      </p:sp>
    </p:spTree>
    <p:extLst>
      <p:ext uri="{BB962C8B-B14F-4D97-AF65-F5344CB8AC3E}">
        <p14:creationId xmlns:p14="http://schemas.microsoft.com/office/powerpoint/2010/main" val="9376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6BA54-9E04-4E7D-A0FE-1B5D1BD6A80E}"/>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F4A38B-6AD2-4FA1-A1F0-D8390737742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D7788A-1C36-4C71-836A-0CC8BEF6FD28}"/>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E56A88-4C04-4BB5-9E8D-9C42D90FB73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B890B7-54FE-477A-B6D4-21D43CB3520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22B5BB-265C-4F59-87A5-E943AE014C69}"/>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FD27E70A-66FA-43F5-AB23-29DF74AA15CC}"/>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0E30F28B-50CF-48BD-B695-610F6F70D444}"/>
              </a:ext>
            </a:extLst>
          </p:cNvPr>
          <p:cNvSpPr>
            <a:spLocks noGrp="1"/>
          </p:cNvSpPr>
          <p:nvPr>
            <p:ph type="sldNum" sz="quarter" idx="12"/>
          </p:nvPr>
        </p:nvSpPr>
        <p:spPr/>
        <p:txBody>
          <a:bodyPr/>
          <a:lstStyle>
            <a:lvl1pPr>
              <a:defRPr/>
            </a:lvl1pPr>
          </a:lstStyle>
          <a:p>
            <a:fld id="{A826893C-6373-400D-BEEE-FAB63842330E}" type="slidenum">
              <a:rPr lang="en-US" altLang="en-US"/>
              <a:pPr/>
              <a:t>‹#›</a:t>
            </a:fld>
            <a:endParaRPr lang="en-US" altLang="en-US"/>
          </a:p>
        </p:txBody>
      </p:sp>
    </p:spTree>
    <p:extLst>
      <p:ext uri="{BB962C8B-B14F-4D97-AF65-F5344CB8AC3E}">
        <p14:creationId xmlns:p14="http://schemas.microsoft.com/office/powerpoint/2010/main" val="11802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C1145-8905-4DBD-8B74-CD2D0DCAF4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569505-8B02-479F-B08F-8B420D24B564}"/>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D8109F38-F0CE-46B6-8FB9-DF5CDB4CCB3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FD9ACB9A-C4FF-4F9A-B5E5-5F3695DE457D}"/>
              </a:ext>
            </a:extLst>
          </p:cNvPr>
          <p:cNvSpPr>
            <a:spLocks noGrp="1"/>
          </p:cNvSpPr>
          <p:nvPr>
            <p:ph type="sldNum" sz="quarter" idx="12"/>
          </p:nvPr>
        </p:nvSpPr>
        <p:spPr/>
        <p:txBody>
          <a:bodyPr/>
          <a:lstStyle>
            <a:lvl1pPr>
              <a:defRPr/>
            </a:lvl1pPr>
          </a:lstStyle>
          <a:p>
            <a:fld id="{69E67B5A-DF59-47BD-A0BF-BF9C3EB7D259}" type="slidenum">
              <a:rPr lang="en-US" altLang="en-US"/>
              <a:pPr/>
              <a:t>‹#›</a:t>
            </a:fld>
            <a:endParaRPr lang="en-US" altLang="en-US"/>
          </a:p>
        </p:txBody>
      </p:sp>
    </p:spTree>
    <p:extLst>
      <p:ext uri="{BB962C8B-B14F-4D97-AF65-F5344CB8AC3E}">
        <p14:creationId xmlns:p14="http://schemas.microsoft.com/office/powerpoint/2010/main" val="74763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F233CD-2DFF-45BB-957C-59C15FD9D721}"/>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0DEE5A8D-5EB8-4467-B1EE-916F77DA9E90}"/>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224E99BE-C6F3-4CDF-A9F2-0A5B717F9397}"/>
              </a:ext>
            </a:extLst>
          </p:cNvPr>
          <p:cNvSpPr>
            <a:spLocks noGrp="1"/>
          </p:cNvSpPr>
          <p:nvPr>
            <p:ph type="sldNum" sz="quarter" idx="12"/>
          </p:nvPr>
        </p:nvSpPr>
        <p:spPr/>
        <p:txBody>
          <a:bodyPr/>
          <a:lstStyle>
            <a:lvl1pPr>
              <a:defRPr/>
            </a:lvl1pPr>
          </a:lstStyle>
          <a:p>
            <a:fld id="{16238B1F-36B0-42AA-884C-DDF64A416276}" type="slidenum">
              <a:rPr lang="en-US" altLang="en-US"/>
              <a:pPr/>
              <a:t>‹#›</a:t>
            </a:fld>
            <a:endParaRPr lang="en-US" altLang="en-US"/>
          </a:p>
        </p:txBody>
      </p:sp>
    </p:spTree>
    <p:extLst>
      <p:ext uri="{BB962C8B-B14F-4D97-AF65-F5344CB8AC3E}">
        <p14:creationId xmlns:p14="http://schemas.microsoft.com/office/powerpoint/2010/main" val="191750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F2920-E6B3-4DAF-B996-FBBF640502C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FDB61F-C265-447B-9AB4-238F060C253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9B70F2-6D83-45AC-8A8D-B406588205E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B85B96-D2B9-49C6-81E1-DB738C71877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2FDE3A6-A371-4880-933D-C5C353D29E14}"/>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91B6ACF-9633-498B-BF8A-E516AE622B23}"/>
              </a:ext>
            </a:extLst>
          </p:cNvPr>
          <p:cNvSpPr>
            <a:spLocks noGrp="1"/>
          </p:cNvSpPr>
          <p:nvPr>
            <p:ph type="sldNum" sz="quarter" idx="12"/>
          </p:nvPr>
        </p:nvSpPr>
        <p:spPr/>
        <p:txBody>
          <a:bodyPr/>
          <a:lstStyle>
            <a:lvl1pPr>
              <a:defRPr/>
            </a:lvl1pPr>
          </a:lstStyle>
          <a:p>
            <a:fld id="{EF87F47C-6A2C-4CE0-85BE-F0F0145A054E}" type="slidenum">
              <a:rPr lang="en-US" altLang="en-US"/>
              <a:pPr/>
              <a:t>‹#›</a:t>
            </a:fld>
            <a:endParaRPr lang="en-US" altLang="en-US"/>
          </a:p>
        </p:txBody>
      </p:sp>
    </p:spTree>
    <p:extLst>
      <p:ext uri="{BB962C8B-B14F-4D97-AF65-F5344CB8AC3E}">
        <p14:creationId xmlns:p14="http://schemas.microsoft.com/office/powerpoint/2010/main" val="3579671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157CC-C48E-4263-B9C4-9136E27D30B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2C3286-94B3-4DEC-9C19-4A9215A442F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E97F86-5137-4E0F-8EF1-2DB21749368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2FE6A5-686F-49AA-95EC-3DED9972334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7FB01AC-DB21-4AA2-BE88-DD6B75D2BF6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799FBA1-7143-4E30-8921-61CE63F8DED4}"/>
              </a:ext>
            </a:extLst>
          </p:cNvPr>
          <p:cNvSpPr>
            <a:spLocks noGrp="1"/>
          </p:cNvSpPr>
          <p:nvPr>
            <p:ph type="sldNum" sz="quarter" idx="12"/>
          </p:nvPr>
        </p:nvSpPr>
        <p:spPr/>
        <p:txBody>
          <a:bodyPr/>
          <a:lstStyle>
            <a:lvl1pPr>
              <a:defRPr/>
            </a:lvl1pPr>
          </a:lstStyle>
          <a:p>
            <a:fld id="{7409468F-EC22-48EB-BA77-29008E8E7F94}" type="slidenum">
              <a:rPr lang="en-US" altLang="en-US"/>
              <a:pPr/>
              <a:t>‹#›</a:t>
            </a:fld>
            <a:endParaRPr lang="en-US" altLang="en-US"/>
          </a:p>
        </p:txBody>
      </p:sp>
    </p:spTree>
    <p:extLst>
      <p:ext uri="{BB962C8B-B14F-4D97-AF65-F5344CB8AC3E}">
        <p14:creationId xmlns:p14="http://schemas.microsoft.com/office/powerpoint/2010/main" val="377682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66E90-DF86-4367-BCC2-579DC00BF6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EB2C83-2D41-4A35-BC80-4EBAF478E9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C9B8A1-1F5B-400D-B92D-AA118531066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8043163-0C87-41C1-AE9B-868F39F6C18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2E436AC-31FF-4563-AF76-28AFDFC4781B}"/>
              </a:ext>
            </a:extLst>
          </p:cNvPr>
          <p:cNvSpPr>
            <a:spLocks noGrp="1"/>
          </p:cNvSpPr>
          <p:nvPr>
            <p:ph type="sldNum" sz="quarter" idx="12"/>
          </p:nvPr>
        </p:nvSpPr>
        <p:spPr/>
        <p:txBody>
          <a:bodyPr/>
          <a:lstStyle>
            <a:lvl1pPr>
              <a:defRPr/>
            </a:lvl1pPr>
          </a:lstStyle>
          <a:p>
            <a:fld id="{563B3B8B-6275-480F-B55C-E50FDB980069}" type="slidenum">
              <a:rPr lang="en-US" altLang="en-US"/>
              <a:pPr/>
              <a:t>‹#›</a:t>
            </a:fld>
            <a:endParaRPr lang="en-US" altLang="en-US"/>
          </a:p>
        </p:txBody>
      </p:sp>
    </p:spTree>
    <p:extLst>
      <p:ext uri="{BB962C8B-B14F-4D97-AF65-F5344CB8AC3E}">
        <p14:creationId xmlns:p14="http://schemas.microsoft.com/office/powerpoint/2010/main" val="3273385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5E31B2-1C53-49E3-882D-9120375A0C4F}"/>
              </a:ext>
            </a:extLst>
          </p:cNvPr>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F36603-4158-4B53-B647-BD233FAB3128}"/>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1507A-48C1-4A7F-A368-59CBEAE4C01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6984A03-D320-4A23-86B6-AA2D5A2B5CB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93FA954-09C3-4F80-BE70-E0F98A7A4937}"/>
              </a:ext>
            </a:extLst>
          </p:cNvPr>
          <p:cNvSpPr>
            <a:spLocks noGrp="1"/>
          </p:cNvSpPr>
          <p:nvPr>
            <p:ph type="sldNum" sz="quarter" idx="12"/>
          </p:nvPr>
        </p:nvSpPr>
        <p:spPr/>
        <p:txBody>
          <a:bodyPr/>
          <a:lstStyle>
            <a:lvl1pPr>
              <a:defRPr/>
            </a:lvl1pPr>
          </a:lstStyle>
          <a:p>
            <a:fld id="{537B8AF2-9202-4279-9937-6EF53EA19EF0}" type="slidenum">
              <a:rPr lang="en-US" altLang="en-US"/>
              <a:pPr/>
              <a:t>‹#›</a:t>
            </a:fld>
            <a:endParaRPr lang="en-US" altLang="en-US"/>
          </a:p>
        </p:txBody>
      </p:sp>
    </p:spTree>
    <p:extLst>
      <p:ext uri="{BB962C8B-B14F-4D97-AF65-F5344CB8AC3E}">
        <p14:creationId xmlns:p14="http://schemas.microsoft.com/office/powerpoint/2010/main" val="4037068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277B86F-710A-46E1-8AB2-E721321FAEF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0D17147-E595-4A45-B3B5-22C4A4DA57A3}"/>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F1DBD7F-270B-43E6-9C1F-1E11A1637828}"/>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14696FF2-FDCD-4E50-BD03-D74579A5DA77}"/>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4E2C721B-4D09-4CB3-8AE3-EC57A95CFB51}"/>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DBD9478-3D06-4D2C-8CEF-313B4573457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6120185D-1760-48AB-BDC2-C19BFADC9A60}"/>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23555" name="Rectangle 3">
            <a:extLst>
              <a:ext uri="{FF2B5EF4-FFF2-40B4-BE49-F238E27FC236}">
                <a16:creationId xmlns:a16="http://schemas.microsoft.com/office/drawing/2014/main" id="{84B58C62-D618-4B62-B7DF-04238A492D7C}"/>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a:t>
            </a:r>
            <a:r>
              <a:rPr lang="en-US" altLang="en-US" sz="1800" b="1" u="sng"/>
              <a:t>This wood destroying beetle attacks hardwoods only</a:t>
            </a:r>
            <a:r>
              <a:rPr lang="en-US" altLang="en-US" sz="1800" b="1"/>
              <a:t>.</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5353D9A4-E64C-467B-9A12-2872C6894056}"/>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a:t>
            </a:r>
            <a:r>
              <a:rPr lang="en-US" altLang="en-US" sz="1800" b="1" u="sng">
                <a:solidFill>
                  <a:srgbClr val="FF0000"/>
                </a:solidFill>
              </a:rPr>
              <a:t>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43011" name="Rectangle 3">
            <a:extLst>
              <a:ext uri="{FF2B5EF4-FFF2-40B4-BE49-F238E27FC236}">
                <a16:creationId xmlns:a16="http://schemas.microsoft.com/office/drawing/2014/main" id="{9D8A454E-B376-4D62-8A81-9BF8D3CBD57E}"/>
              </a:ext>
            </a:extLst>
          </p:cNvPr>
          <p:cNvSpPr>
            <a:spLocks noGrp="1" noChangeArrowheads="1"/>
          </p:cNvSpPr>
          <p:nvPr>
            <p:ph type="subTitle" idx="1"/>
          </p:nvPr>
        </p:nvSpPr>
        <p:spPr>
          <a:xfrm>
            <a:off x="304800" y="1905000"/>
            <a:ext cx="8686800" cy="4724400"/>
          </a:xfrm>
          <a:noFill/>
        </p:spPr>
        <p:txBody>
          <a:bodyPr/>
          <a:lstStyle/>
          <a:p>
            <a:pPr marL="609600" indent="-609600" algn="l"/>
            <a:r>
              <a:rPr lang="en-US" altLang="en-US" sz="1800" b="1"/>
              <a:t>1.  </a:t>
            </a:r>
            <a:r>
              <a:rPr lang="en-US" altLang="en-US" sz="1800" b="1" u="sng"/>
              <a:t>This wood destroying beetle attacks hardwoods only</a:t>
            </a:r>
            <a:r>
              <a:rPr lang="en-US" altLang="en-US" sz="1800" b="1"/>
              <a:t>. </a:t>
            </a:r>
            <a:r>
              <a:rPr lang="en-US" altLang="en-US" sz="1800" b="1">
                <a:solidFill>
                  <a:srgbClr val="FF0000"/>
                </a:solidFill>
              </a:rPr>
              <a:t>E</a:t>
            </a:r>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72CF7FB5-D180-4B2F-B12F-501CD81B782C}"/>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44035" name="Rectangle 3">
            <a:extLst>
              <a:ext uri="{FF2B5EF4-FFF2-40B4-BE49-F238E27FC236}">
                <a16:creationId xmlns:a16="http://schemas.microsoft.com/office/drawing/2014/main" id="{D6F35B97-347B-4A39-91EC-3886333A45F0}"/>
              </a:ext>
            </a:extLst>
          </p:cNvPr>
          <p:cNvSpPr>
            <a:spLocks noGrp="1" noChangeArrowheads="1"/>
          </p:cNvSpPr>
          <p:nvPr>
            <p:ph type="subTitle" idx="1"/>
          </p:nvPr>
        </p:nvSpPr>
        <p:spPr>
          <a:xfrm>
            <a:off x="304800" y="1905000"/>
            <a:ext cx="8686800" cy="4953000"/>
          </a:xfrm>
          <a:noFill/>
        </p:spPr>
        <p:txBody>
          <a:bodyPr/>
          <a:lstStyle/>
          <a:p>
            <a:pPr marL="609600" indent="-609600" algn="l">
              <a:lnSpc>
                <a:spcPct val="90000"/>
              </a:lnSpc>
            </a:pPr>
            <a:r>
              <a:rPr lang="en-US" altLang="en-US" sz="1800" b="1"/>
              <a:t>1.  This wood destroying beetle attacks hardwoods only. </a:t>
            </a:r>
          </a:p>
          <a:p>
            <a:pPr marL="609600" indent="-609600" algn="l">
              <a:lnSpc>
                <a:spcPct val="90000"/>
              </a:lnSpc>
            </a:pPr>
            <a:r>
              <a:rPr lang="en-US" altLang="en-US" sz="1800" b="1"/>
              <a:t>2.  </a:t>
            </a:r>
            <a:r>
              <a:rPr lang="en-US" altLang="en-US" sz="1800" b="1" u="sng"/>
              <a:t>This wood destroying beetle attacks both old hardwoods &amp; softwoods.</a:t>
            </a:r>
            <a:r>
              <a:rPr lang="en-US" altLang="en-US" sz="1800" b="1"/>
              <a:t> </a:t>
            </a:r>
          </a:p>
          <a:p>
            <a:pPr marL="609600" indent="-609600" algn="l">
              <a:lnSpc>
                <a:spcPct val="90000"/>
              </a:lnSpc>
            </a:pPr>
            <a:r>
              <a:rPr lang="en-US" altLang="en-US" sz="1800" b="1"/>
              <a:t>3.  This wood destroying beetle attacks new hardwoods &amp; softwoods.</a:t>
            </a:r>
          </a:p>
          <a:p>
            <a:pPr marL="609600" indent="-609600" algn="l">
              <a:lnSpc>
                <a:spcPct val="90000"/>
              </a:lnSpc>
            </a:pPr>
            <a:r>
              <a:rPr lang="en-US" altLang="en-US" sz="1800" b="1"/>
              <a:t>4.  This small wood destroying beetle is primarily found in the crawlspace of homes.</a:t>
            </a:r>
          </a:p>
          <a:p>
            <a:pPr marL="609600" indent="-609600" algn="l">
              <a:lnSpc>
                <a:spcPct val="90000"/>
              </a:lnSpc>
            </a:pPr>
            <a:r>
              <a:rPr lang="en-US" altLang="en-US" sz="1800" b="1"/>
              <a:t>5.  This wood destroying beetle has 3 segmented clubbed antennae.</a:t>
            </a:r>
          </a:p>
          <a:p>
            <a:pPr marL="609600" indent="-609600" algn="l">
              <a:lnSpc>
                <a:spcPct val="90000"/>
              </a:lnSpc>
            </a:pPr>
            <a:r>
              <a:rPr lang="en-US" altLang="en-US" sz="1800" b="1"/>
              <a:t>6.  This wood destroying beetle has 2 segmented clubbed antennae.</a:t>
            </a:r>
          </a:p>
          <a:p>
            <a:pPr marL="609600" indent="-609600" algn="l">
              <a:lnSpc>
                <a:spcPct val="90000"/>
              </a:lnSpc>
            </a:pPr>
            <a:r>
              <a:rPr lang="en-US" altLang="en-US" sz="1800" b="1"/>
              <a:t>7.  This wood destroying beetle kicks fine (like talc) frass out of the exit holes it makes in wood.</a:t>
            </a:r>
          </a:p>
          <a:p>
            <a:pPr marL="609600" indent="-609600" algn="l">
              <a:lnSpc>
                <a:spcPct val="90000"/>
              </a:lnSpc>
            </a:pPr>
            <a:r>
              <a:rPr lang="en-US" altLang="en-US" sz="1800" b="1"/>
              <a:t>8.  This wood destroying beetle kicks gritty frass out of the exit holes it makes in wood.</a:t>
            </a:r>
          </a:p>
          <a:p>
            <a:pPr marL="609600" indent="-609600" algn="l">
              <a:lnSpc>
                <a:spcPct val="90000"/>
              </a:lnSpc>
            </a:pPr>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lnSpc>
                <a:spcPct val="90000"/>
              </a:lnSpc>
            </a:pPr>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E725E29-5B5E-4C8C-89C5-B94B18F7C544}"/>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t>
            </a:r>
            <a:r>
              <a:rPr lang="en-US" altLang="en-US" sz="1800" b="1" u="sng">
                <a:solidFill>
                  <a:srgbClr val="FF0000"/>
                </a:solidFill>
              </a:rPr>
              <a:t>A.  Anobiidae</a:t>
            </a:r>
            <a:r>
              <a:rPr lang="en-US" altLang="en-US" sz="1800" b="1"/>
              <a:t>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45059" name="Rectangle 3">
            <a:extLst>
              <a:ext uri="{FF2B5EF4-FFF2-40B4-BE49-F238E27FC236}">
                <a16:creationId xmlns:a16="http://schemas.microsoft.com/office/drawing/2014/main" id="{110605A1-F485-458E-A468-F5B3A1D0B77A}"/>
              </a:ext>
            </a:extLst>
          </p:cNvPr>
          <p:cNvSpPr>
            <a:spLocks noGrp="1" noChangeArrowheads="1"/>
          </p:cNvSpPr>
          <p:nvPr>
            <p:ph type="subTitle" idx="1"/>
          </p:nvPr>
        </p:nvSpPr>
        <p:spPr>
          <a:xfrm>
            <a:off x="304800" y="1905000"/>
            <a:ext cx="8686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a:t>
            </a:r>
            <a:r>
              <a:rPr lang="en-US" altLang="en-US" sz="1800" b="1" u="sng"/>
              <a:t>This wood destroying beetle attacks both old hardwoods &amp; softwoods.</a:t>
            </a:r>
            <a:r>
              <a:rPr lang="en-US" altLang="en-US" sz="1800" b="1"/>
              <a:t> </a:t>
            </a:r>
            <a:r>
              <a:rPr lang="en-US" altLang="en-US" sz="1800" b="1">
                <a:solidFill>
                  <a:srgbClr val="FF0000"/>
                </a:solidFill>
              </a:rPr>
              <a:t>A</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F77C235A-3ACA-48D7-AB1F-20A8FC257774}"/>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46083" name="Rectangle 3">
            <a:extLst>
              <a:ext uri="{FF2B5EF4-FFF2-40B4-BE49-F238E27FC236}">
                <a16:creationId xmlns:a16="http://schemas.microsoft.com/office/drawing/2014/main" id="{4E6437D0-0BF1-4C9A-8DFB-5EF3AD215D20}"/>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a:t>
            </a:r>
            <a:r>
              <a:rPr lang="en-US" altLang="en-US" sz="1800" b="1" u="sng"/>
              <a:t>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B96864C6-1378-41A5-B2C7-5E385D87F35D}"/>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a:t>
            </a:r>
            <a:r>
              <a:rPr lang="en-US" altLang="en-US" sz="1800" b="1" u="sng">
                <a:solidFill>
                  <a:srgbClr val="FF0000"/>
                </a:solidFill>
              </a:rPr>
              <a:t>B.  Bostrichidae</a:t>
            </a:r>
            <a:r>
              <a:rPr lang="en-US" altLang="en-US" sz="1800" b="1"/>
              <a:t>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47107" name="Rectangle 3">
            <a:extLst>
              <a:ext uri="{FF2B5EF4-FFF2-40B4-BE49-F238E27FC236}">
                <a16:creationId xmlns:a16="http://schemas.microsoft.com/office/drawing/2014/main" id="{81B7BAAE-0334-409F-ABD7-2D850D4E1300}"/>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a:t>
            </a:r>
            <a:r>
              <a:rPr lang="en-US" altLang="en-US" sz="1800" b="1" u="sng"/>
              <a:t>This wood destroying beetle attacks new hardwoods &amp; softwoods.</a:t>
            </a:r>
            <a:r>
              <a:rPr lang="en-US" altLang="en-US" sz="1800" b="1"/>
              <a:t> </a:t>
            </a:r>
            <a:r>
              <a:rPr lang="en-US" altLang="en-US" sz="1800" b="1">
                <a:solidFill>
                  <a:srgbClr val="FF0000"/>
                </a:solidFill>
              </a:rPr>
              <a:t>B</a:t>
            </a:r>
            <a:endParaRPr lang="en-US" altLang="en-US" sz="1800" b="1"/>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E6C05D78-B26E-422A-9A04-46D57A313C86}"/>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48131" name="Rectangle 3">
            <a:extLst>
              <a:ext uri="{FF2B5EF4-FFF2-40B4-BE49-F238E27FC236}">
                <a16:creationId xmlns:a16="http://schemas.microsoft.com/office/drawing/2014/main" id="{D8C45F91-84F0-4167-8428-417A0355E7BC}"/>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a:t>
            </a:r>
            <a:r>
              <a:rPr lang="en-US" altLang="en-US" sz="1800" b="1" u="sng"/>
              <a:t>This small wood destroying beetle is primarily found in the crawlspace of homes.</a:t>
            </a:r>
            <a:r>
              <a:rPr lang="en-US" altLang="en-US" sz="1800" b="1"/>
              <a:t>  </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2B81A869-2D70-4356-AA94-9EA7BCDC40B0}"/>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t>
            </a:r>
            <a:r>
              <a:rPr lang="en-US" altLang="en-US" sz="1800" b="1" u="sng">
                <a:solidFill>
                  <a:srgbClr val="FF0000"/>
                </a:solidFill>
              </a:rPr>
              <a:t>A.  Anobiidae</a:t>
            </a:r>
            <a:r>
              <a:rPr lang="en-US" altLang="en-US" sz="1800" b="1"/>
              <a:t>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62467" name="Rectangle 3">
            <a:extLst>
              <a:ext uri="{FF2B5EF4-FFF2-40B4-BE49-F238E27FC236}">
                <a16:creationId xmlns:a16="http://schemas.microsoft.com/office/drawing/2014/main" id="{B98A84F7-6B01-4764-8773-888A7B98567F}"/>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a:t>
            </a:r>
            <a:r>
              <a:rPr lang="en-US" altLang="en-US" sz="1800" b="1" u="sng"/>
              <a:t>This small wood destroying beetle is primarily found in the crawlspace of homes.</a:t>
            </a:r>
            <a:r>
              <a:rPr lang="en-US" altLang="en-US" sz="1800" b="1"/>
              <a:t>  </a:t>
            </a:r>
            <a:r>
              <a:rPr lang="en-US" altLang="en-US" sz="1800" b="1">
                <a:solidFill>
                  <a:srgbClr val="FF0000"/>
                </a:solidFill>
              </a:rPr>
              <a:t>A</a:t>
            </a:r>
            <a:endParaRPr lang="en-US" altLang="en-US" sz="1800" b="1"/>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F6FA4737-2FF5-47B6-B610-0D8AE24DE755}"/>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49155" name="Rectangle 3">
            <a:extLst>
              <a:ext uri="{FF2B5EF4-FFF2-40B4-BE49-F238E27FC236}">
                <a16:creationId xmlns:a16="http://schemas.microsoft.com/office/drawing/2014/main" id="{78A046A9-A2EB-4AE0-82D0-95EAA3269E09}"/>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a:t>
            </a:r>
            <a:r>
              <a:rPr lang="en-US" altLang="en-US" sz="1800" b="1" u="sng"/>
              <a:t>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CC2923D2-90CF-4DB7-88D7-2AF9F147CB6B}"/>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a:t>
            </a:r>
            <a:r>
              <a:rPr lang="en-US" altLang="en-US" sz="1800" b="1" u="sng">
                <a:solidFill>
                  <a:srgbClr val="FF0000"/>
                </a:solidFill>
              </a:rPr>
              <a:t>B.  Bostrichidae</a:t>
            </a:r>
            <a:r>
              <a:rPr lang="en-US" altLang="en-US" sz="1800" b="1"/>
              <a:t>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50179" name="Rectangle 3">
            <a:extLst>
              <a:ext uri="{FF2B5EF4-FFF2-40B4-BE49-F238E27FC236}">
                <a16:creationId xmlns:a16="http://schemas.microsoft.com/office/drawing/2014/main" id="{A3E26B1B-7676-4977-B600-53C9671B61BB}"/>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a:t>
            </a:r>
            <a:r>
              <a:rPr lang="en-US" altLang="en-US" sz="1800" b="1" u="sng"/>
              <a:t>This wood destroying beetle has 3 segmented clubbed antennae.</a:t>
            </a:r>
            <a:r>
              <a:rPr lang="en-US" altLang="en-US" sz="1800" b="1"/>
              <a:t> </a:t>
            </a:r>
            <a:r>
              <a:rPr lang="en-US" altLang="en-US" sz="1800" b="1">
                <a:solidFill>
                  <a:srgbClr val="FF0000"/>
                </a:solidFill>
              </a:rPr>
              <a:t>B</a:t>
            </a:r>
            <a:endParaRPr lang="en-US" altLang="en-US" sz="1800" b="1"/>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4C29B385-ABCB-490A-B930-EB5FF59E48FE}"/>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51203" name="Rectangle 3">
            <a:extLst>
              <a:ext uri="{FF2B5EF4-FFF2-40B4-BE49-F238E27FC236}">
                <a16:creationId xmlns:a16="http://schemas.microsoft.com/office/drawing/2014/main" id="{F298B879-C0AE-470B-B655-0883AD0A488C}"/>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a:t>
            </a:r>
            <a:r>
              <a:rPr lang="en-US" altLang="en-US" sz="1800" b="1" u="sng"/>
              <a:t>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75043414-0778-4DEE-8B95-8AD89805BF9C}"/>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a:t>
            </a:r>
            <a:r>
              <a:rPr lang="en-US" altLang="en-US" sz="1800" b="1" u="sng">
                <a:solidFill>
                  <a:srgbClr val="FF0000"/>
                </a:solidFill>
              </a:rPr>
              <a:t>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53251" name="Rectangle 3">
            <a:extLst>
              <a:ext uri="{FF2B5EF4-FFF2-40B4-BE49-F238E27FC236}">
                <a16:creationId xmlns:a16="http://schemas.microsoft.com/office/drawing/2014/main" id="{F7E919ED-F91C-4937-968E-9CC34754DE2B}"/>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a:t>
            </a:r>
            <a:r>
              <a:rPr lang="en-US" altLang="en-US" sz="1800" b="1" u="sng"/>
              <a:t>This wood destroying beetle has 2 segmented clubbed antennae.</a:t>
            </a:r>
            <a:r>
              <a:rPr lang="en-US" altLang="en-US" sz="1800" b="1"/>
              <a:t> </a:t>
            </a:r>
            <a:r>
              <a:rPr lang="en-US" altLang="en-US" sz="1800" b="1">
                <a:solidFill>
                  <a:srgbClr val="FF0000"/>
                </a:solidFill>
              </a:rPr>
              <a:t>E</a:t>
            </a:r>
            <a:endParaRPr lang="en-US" altLang="en-US" sz="1800" b="1"/>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EDA84435-2569-45DA-BE14-086242D12768}"/>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54275" name="Rectangle 3">
            <a:extLst>
              <a:ext uri="{FF2B5EF4-FFF2-40B4-BE49-F238E27FC236}">
                <a16:creationId xmlns:a16="http://schemas.microsoft.com/office/drawing/2014/main" id="{E99E3C8C-7FC3-4259-B3DC-BE8F9A1110A4}"/>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a:t>
            </a:r>
            <a:r>
              <a:rPr lang="en-US" altLang="en-US" sz="1800" b="1" u="sng"/>
              <a:t>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D10C6A2F-8F20-4A49-BDD7-D7C4F6A59202}"/>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a:t>
            </a:r>
            <a:r>
              <a:rPr lang="en-US" altLang="en-US" sz="1800" b="1" u="sng">
                <a:solidFill>
                  <a:srgbClr val="FF0000"/>
                </a:solidFill>
              </a:rPr>
              <a:t>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55299" name="Rectangle 3">
            <a:extLst>
              <a:ext uri="{FF2B5EF4-FFF2-40B4-BE49-F238E27FC236}">
                <a16:creationId xmlns:a16="http://schemas.microsoft.com/office/drawing/2014/main" id="{0DECA595-6455-41D9-BAA3-49D71C4D50D8}"/>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a:t>
            </a:r>
            <a:r>
              <a:rPr lang="en-US" altLang="en-US" sz="1800" b="1" u="sng"/>
              <a:t>This wood destroying beetle kicks fine (like talc) frass out of the exit holes it makes in wood.</a:t>
            </a:r>
            <a:r>
              <a:rPr lang="en-US" altLang="en-US" sz="1800" b="1"/>
              <a:t> </a:t>
            </a:r>
            <a:r>
              <a:rPr lang="en-US" altLang="en-US" sz="1800" b="1">
                <a:solidFill>
                  <a:srgbClr val="FF0000"/>
                </a:solidFill>
              </a:rPr>
              <a:t>E</a:t>
            </a:r>
            <a:endParaRPr lang="en-US" altLang="en-US" sz="1800" b="1"/>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78362C12-D189-4DC6-B8F1-54EDEAEB4F3F}"/>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56323" name="Rectangle 3">
            <a:extLst>
              <a:ext uri="{FF2B5EF4-FFF2-40B4-BE49-F238E27FC236}">
                <a16:creationId xmlns:a16="http://schemas.microsoft.com/office/drawing/2014/main" id="{3A4E5CF7-850D-440E-8F00-00268072B851}"/>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a:t>
            </a:r>
            <a:r>
              <a:rPr lang="en-US" altLang="en-US" sz="1800" b="1" u="sng"/>
              <a:t>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85E55493-FC2B-4FA9-BC2E-A3EF8600F7DC}"/>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t>
            </a:r>
            <a:r>
              <a:rPr lang="en-US" altLang="en-US" sz="1800" b="1" u="sng">
                <a:solidFill>
                  <a:srgbClr val="FF0000"/>
                </a:solidFill>
              </a:rPr>
              <a:t>A.  Anobiidae</a:t>
            </a:r>
            <a:r>
              <a:rPr lang="en-US" altLang="en-US" sz="1800" b="1"/>
              <a:t>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57347" name="Rectangle 3">
            <a:extLst>
              <a:ext uri="{FF2B5EF4-FFF2-40B4-BE49-F238E27FC236}">
                <a16:creationId xmlns:a16="http://schemas.microsoft.com/office/drawing/2014/main" id="{0FAEC60B-6B9F-464B-A086-97622C50D203}"/>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a:t>
            </a:r>
            <a:r>
              <a:rPr lang="en-US" altLang="en-US" sz="1800" b="1" u="sng"/>
              <a:t>This wood destroying beetle kicks gritty frass out of the exit holes it makes in wood.</a:t>
            </a:r>
            <a:r>
              <a:rPr lang="en-US" altLang="en-US" sz="1800" b="1"/>
              <a:t> </a:t>
            </a:r>
            <a:r>
              <a:rPr lang="en-US" altLang="en-US" sz="1800" b="1">
                <a:solidFill>
                  <a:srgbClr val="FF0000"/>
                </a:solidFill>
              </a:rPr>
              <a:t>A</a:t>
            </a:r>
            <a:endParaRPr lang="en-US" altLang="en-US" sz="1800" b="1"/>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06A3886C-DA01-490E-A9F7-3C098D63A359}"/>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58371" name="Rectangle 3">
            <a:extLst>
              <a:ext uri="{FF2B5EF4-FFF2-40B4-BE49-F238E27FC236}">
                <a16:creationId xmlns:a16="http://schemas.microsoft.com/office/drawing/2014/main" id="{CA711647-C9A5-42F0-8D3C-955E59A03235}"/>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a:t>
            </a:r>
            <a:r>
              <a:rPr lang="en-US" altLang="en-US" sz="1800" b="1" u="sng"/>
              <a:t>This wood destroying beetle leaves 1/8</a:t>
            </a:r>
            <a:r>
              <a:rPr lang="en-US" altLang="en-US" sz="1800" b="1" u="sng" baseline="30000"/>
              <a:t>th</a:t>
            </a:r>
            <a:r>
              <a:rPr lang="en-US" altLang="en-US" sz="1800" b="1" u="sng"/>
              <a:t> to 3/8</a:t>
            </a:r>
            <a:r>
              <a:rPr lang="en-US" altLang="en-US" sz="1800" b="1" u="sng" baseline="30000"/>
              <a:t>th</a:t>
            </a:r>
            <a:r>
              <a:rPr lang="en-US" altLang="en-US" sz="1800" b="1" u="sng"/>
              <a:t> inch diameter round shaped exit holes in wood.</a:t>
            </a:r>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2E7C3CB0-91DC-4221-87E0-C926EC5944E9}"/>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a:t>
            </a:r>
            <a:r>
              <a:rPr lang="en-US" altLang="en-US" sz="1800" b="1" u="sng">
                <a:solidFill>
                  <a:srgbClr val="FF0000"/>
                </a:solidFill>
              </a:rPr>
              <a:t>B.  Bostrichidae</a:t>
            </a:r>
            <a:r>
              <a:rPr lang="en-US" altLang="en-US" sz="1800" b="1"/>
              <a:t>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59395" name="Rectangle 3">
            <a:extLst>
              <a:ext uri="{FF2B5EF4-FFF2-40B4-BE49-F238E27FC236}">
                <a16:creationId xmlns:a16="http://schemas.microsoft.com/office/drawing/2014/main" id="{0E36A656-7F14-4A71-B3B0-0120E1EC2A2B}"/>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a:t>
            </a:r>
            <a:r>
              <a:rPr lang="en-US" altLang="en-US" sz="1800" b="1" u="sng"/>
              <a:t>This wood destroying beetle leaves 1/8</a:t>
            </a:r>
            <a:r>
              <a:rPr lang="en-US" altLang="en-US" sz="1800" b="1" u="sng" baseline="30000"/>
              <a:t>th</a:t>
            </a:r>
            <a:r>
              <a:rPr lang="en-US" altLang="en-US" sz="1800" b="1" u="sng"/>
              <a:t> to 3/8</a:t>
            </a:r>
            <a:r>
              <a:rPr lang="en-US" altLang="en-US" sz="1800" b="1" u="sng" baseline="30000"/>
              <a:t>th</a:t>
            </a:r>
            <a:r>
              <a:rPr lang="en-US" altLang="en-US" sz="1800" b="1" u="sng"/>
              <a:t> inch diameter round shaped exit holes in wood.</a:t>
            </a:r>
            <a:r>
              <a:rPr lang="en-US" altLang="en-US" sz="1800" b="1"/>
              <a:t> </a:t>
            </a:r>
            <a:r>
              <a:rPr lang="en-US" altLang="en-US" sz="1800" b="1">
                <a:solidFill>
                  <a:srgbClr val="FF0000"/>
                </a:solidFill>
              </a:rPr>
              <a:t>B</a:t>
            </a:r>
            <a:endParaRPr lang="en-US" altLang="en-US" sz="1800" b="1"/>
          </a:p>
          <a:p>
            <a:pPr marL="609600" indent="-609600" algn="l"/>
            <a:r>
              <a:rPr lang="en-US" altLang="en-US" sz="1800" b="1"/>
              <a:t>10. This wood destroying beetle leaves 1/4</a:t>
            </a:r>
            <a:r>
              <a:rPr lang="en-US" altLang="en-US" sz="1800" b="1" baseline="30000"/>
              <a:t>th</a:t>
            </a:r>
            <a:r>
              <a:rPr lang="en-US" altLang="en-US" sz="1800" b="1"/>
              <a:t> to 3/8</a:t>
            </a:r>
            <a:r>
              <a:rPr lang="en-US" altLang="en-US" sz="1800" b="1" baseline="30000"/>
              <a:t>th</a:t>
            </a:r>
            <a:r>
              <a:rPr lang="en-US" altLang="en-US" sz="1800" b="1"/>
              <a:t> inch diameter oval shaped exit holes in wood.</a:t>
            </a:r>
          </a:p>
          <a:p>
            <a:pPr marL="609600" indent="-609600" algn="l">
              <a:buFontTx/>
              <a:buAutoNum type="arabicPeriod" startAt="6"/>
            </a:pPr>
            <a:endParaRPr lang="en-US" altLang="en-US" sz="1800"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180C11CA-A9CF-48D2-9BC2-81E03759BA04}"/>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 - OHBs</a:t>
            </a:r>
            <a:endParaRPr lang="en-US" altLang="en-US" sz="2800" b="1"/>
          </a:p>
        </p:txBody>
      </p:sp>
      <p:sp>
        <p:nvSpPr>
          <p:cNvPr id="60419" name="Rectangle 3">
            <a:extLst>
              <a:ext uri="{FF2B5EF4-FFF2-40B4-BE49-F238E27FC236}">
                <a16:creationId xmlns:a16="http://schemas.microsoft.com/office/drawing/2014/main" id="{71452861-3D05-4E4E-8554-48416FC0E4B6}"/>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 </a:t>
            </a:r>
          </a:p>
          <a:p>
            <a:pPr marL="609600" indent="-609600" algn="l"/>
            <a:r>
              <a:rPr lang="en-US" altLang="en-US" sz="1800" b="1"/>
              <a:t>10. </a:t>
            </a:r>
            <a:r>
              <a:rPr lang="en-US" altLang="en-US" sz="1800" b="1" u="sng"/>
              <a:t>This wood destroying beetle leaves 1/4</a:t>
            </a:r>
            <a:r>
              <a:rPr lang="en-US" altLang="en-US" sz="1800" b="1" u="sng" baseline="30000"/>
              <a:t>th</a:t>
            </a:r>
            <a:r>
              <a:rPr lang="en-US" altLang="en-US" sz="1800" b="1" u="sng"/>
              <a:t> to 3/8</a:t>
            </a:r>
            <a:r>
              <a:rPr lang="en-US" altLang="en-US" sz="1800" b="1" u="sng" baseline="30000"/>
              <a:t>th</a:t>
            </a:r>
            <a:r>
              <a:rPr lang="en-US" altLang="en-US" sz="1800" b="1" u="sng"/>
              <a:t> inch diameter oval shaped exit holes in wood.</a:t>
            </a:r>
          </a:p>
          <a:p>
            <a:pPr marL="609600" indent="-609600" algn="l">
              <a:buFontTx/>
              <a:buAutoNum type="arabicPeriod" startAt="6"/>
            </a:pPr>
            <a:endParaRPr lang="en-US" altLang="en-US" sz="1800" b="1" u="sng"/>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2B9400FC-7726-4337-ABF9-4E328ECFB158}"/>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a:t>
            </a:r>
            <a:r>
              <a:rPr lang="en-US" altLang="en-US" sz="1800" b="1" u="sng">
                <a:solidFill>
                  <a:srgbClr val="FF0000"/>
                </a:solidFill>
              </a:rPr>
              <a:t>D.  Cerambycidae - OHBs</a:t>
            </a:r>
            <a:endParaRPr lang="en-US" altLang="en-US" sz="2800" b="1" u="sng">
              <a:solidFill>
                <a:srgbClr val="FF0000"/>
              </a:solidFill>
            </a:endParaRPr>
          </a:p>
        </p:txBody>
      </p:sp>
      <p:sp>
        <p:nvSpPr>
          <p:cNvPr id="61443" name="Rectangle 3">
            <a:extLst>
              <a:ext uri="{FF2B5EF4-FFF2-40B4-BE49-F238E27FC236}">
                <a16:creationId xmlns:a16="http://schemas.microsoft.com/office/drawing/2014/main" id="{6A53CC17-42B9-4F5B-A774-5BC654DDA30C}"/>
              </a:ext>
            </a:extLst>
          </p:cNvPr>
          <p:cNvSpPr>
            <a:spLocks noGrp="1" noChangeArrowheads="1"/>
          </p:cNvSpPr>
          <p:nvPr>
            <p:ph type="subTitle" idx="1"/>
          </p:nvPr>
        </p:nvSpPr>
        <p:spPr>
          <a:xfrm>
            <a:off x="304800" y="1905000"/>
            <a:ext cx="8305800" cy="4724400"/>
          </a:xfrm>
          <a:noFill/>
        </p:spPr>
        <p:txBody>
          <a:bodyPr/>
          <a:lstStyle/>
          <a:p>
            <a:pPr marL="609600" indent="-609600" algn="l"/>
            <a:r>
              <a:rPr lang="en-US" altLang="en-US" sz="1800" b="1"/>
              <a:t>1.  This wood destroying beetle attacks hardwoods only.</a:t>
            </a:r>
            <a:r>
              <a:rPr lang="en-US" altLang="en-US" sz="1800" b="1">
                <a:solidFill>
                  <a:srgbClr val="FF0000"/>
                </a:solidFill>
              </a:rPr>
              <a:t> </a:t>
            </a:r>
            <a:endParaRPr lang="en-US" altLang="en-US" sz="1800" b="1"/>
          </a:p>
          <a:p>
            <a:pPr marL="609600" indent="-609600" algn="l"/>
            <a:r>
              <a:rPr lang="en-US" altLang="en-US" sz="1800" b="1"/>
              <a:t>2.  This wood destroying beetle attacks both old hardwoods &amp; softwoods.</a:t>
            </a:r>
          </a:p>
          <a:p>
            <a:pPr marL="609600" indent="-609600" algn="l"/>
            <a:r>
              <a:rPr lang="en-US" altLang="en-US" sz="1800" b="1"/>
              <a:t>3.  This wood destroying beetle attacks new hardwoods &amp; softwoods.</a:t>
            </a:r>
          </a:p>
          <a:p>
            <a:pPr marL="609600" indent="-609600" algn="l"/>
            <a:r>
              <a:rPr lang="en-US" altLang="en-US" sz="1800" b="1"/>
              <a:t>4.  This small wood destroying beetle is primarily found in the crawlspace of homes.</a:t>
            </a:r>
          </a:p>
          <a:p>
            <a:pPr marL="609600" indent="-609600" algn="l"/>
            <a:r>
              <a:rPr lang="en-US" altLang="en-US" sz="1800" b="1"/>
              <a:t>5.  This wood destroying beetle has 3 segmented clubbed antennae.</a:t>
            </a:r>
          </a:p>
          <a:p>
            <a:pPr marL="609600" indent="-609600" algn="l"/>
            <a:r>
              <a:rPr lang="en-US" altLang="en-US" sz="1800" b="1"/>
              <a:t>6.  This wood destroying beetle has 2 segmented clubbed antennae.</a:t>
            </a:r>
          </a:p>
          <a:p>
            <a:pPr marL="609600" indent="-609600" algn="l"/>
            <a:r>
              <a:rPr lang="en-US" altLang="en-US" sz="1800" b="1"/>
              <a:t>7.  This wood destroying beetle kicks fine (like talc) frass out of the exit holes it makes in wood.</a:t>
            </a:r>
          </a:p>
          <a:p>
            <a:pPr marL="609600" indent="-609600" algn="l"/>
            <a:r>
              <a:rPr lang="en-US" altLang="en-US" sz="1800" b="1"/>
              <a:t>8.  This wood destroying beetle kicks gritty frass out of the exit holes it makes in wood.</a:t>
            </a:r>
          </a:p>
          <a:p>
            <a:pPr marL="609600" indent="-609600" algn="l"/>
            <a:r>
              <a:rPr lang="en-US" altLang="en-US" sz="1800" b="1"/>
              <a:t>9.  This wood destroying beetle leaves 1/8</a:t>
            </a:r>
            <a:r>
              <a:rPr lang="en-US" altLang="en-US" sz="1800" b="1" baseline="30000"/>
              <a:t>th</a:t>
            </a:r>
            <a:r>
              <a:rPr lang="en-US" altLang="en-US" sz="1800" b="1"/>
              <a:t> to 3/8</a:t>
            </a:r>
            <a:r>
              <a:rPr lang="en-US" altLang="en-US" sz="1800" b="1" baseline="30000"/>
              <a:t>th</a:t>
            </a:r>
            <a:r>
              <a:rPr lang="en-US" altLang="en-US" sz="1800" b="1"/>
              <a:t> inch diameter round shaped exit holes in wood. </a:t>
            </a:r>
          </a:p>
          <a:p>
            <a:pPr marL="609600" indent="-609600" algn="l"/>
            <a:r>
              <a:rPr lang="en-US" altLang="en-US" sz="1800" b="1"/>
              <a:t>10. </a:t>
            </a:r>
            <a:r>
              <a:rPr lang="en-US" altLang="en-US" sz="1800" b="1" u="sng"/>
              <a:t>This wood destroying beetle leaves 1/4</a:t>
            </a:r>
            <a:r>
              <a:rPr lang="en-US" altLang="en-US" sz="1800" b="1" u="sng" baseline="30000"/>
              <a:t>th</a:t>
            </a:r>
            <a:r>
              <a:rPr lang="en-US" altLang="en-US" sz="1800" b="1" u="sng"/>
              <a:t> to 3/8</a:t>
            </a:r>
            <a:r>
              <a:rPr lang="en-US" altLang="en-US" sz="1800" b="1" u="sng" baseline="30000"/>
              <a:t>th</a:t>
            </a:r>
            <a:r>
              <a:rPr lang="en-US" altLang="en-US" sz="1800" b="1" u="sng"/>
              <a:t> inch diameter oval shaped exit holes in wood.</a:t>
            </a:r>
            <a:r>
              <a:rPr lang="en-US" altLang="en-US" sz="1800" b="1"/>
              <a:t> </a:t>
            </a:r>
            <a:r>
              <a:rPr lang="en-US" altLang="en-US" sz="1800" b="1">
                <a:solidFill>
                  <a:srgbClr val="FF0000"/>
                </a:solidFill>
              </a:rPr>
              <a:t>D</a:t>
            </a:r>
            <a:endParaRPr lang="en-US" altLang="en-US" sz="1800" b="1"/>
          </a:p>
          <a:p>
            <a:pPr marL="609600" indent="-609600" algn="l">
              <a:buFontTx/>
              <a:buAutoNum type="arabicPeriod" startAt="6"/>
            </a:pPr>
            <a:endParaRPr lang="en-US" altLang="en-US" sz="1800"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985D0736-30F0-4529-B50C-521E76A3110B}"/>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16387" name="Rectangle 3">
            <a:extLst>
              <a:ext uri="{FF2B5EF4-FFF2-40B4-BE49-F238E27FC236}">
                <a16:creationId xmlns:a16="http://schemas.microsoft.com/office/drawing/2014/main" id="{73B66A66-EDED-4169-9E62-187911173B45}"/>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a:t>
            </a:r>
            <a:r>
              <a:rPr lang="en-US" altLang="en-US" sz="1800" b="1" u="sng"/>
              <a:t>This wood destroying beetle leaves 1/16</a:t>
            </a:r>
            <a:r>
              <a:rPr lang="en-US" altLang="en-US" sz="1800" b="1" u="sng" baseline="30000"/>
              <a:t>th</a:t>
            </a:r>
            <a:r>
              <a:rPr lang="en-US" altLang="en-US" sz="1800" b="1" u="sng"/>
              <a:t> to 1/32</a:t>
            </a:r>
            <a:r>
              <a:rPr lang="en-US" altLang="en-US" sz="1800" b="1" u="sng" baseline="30000"/>
              <a:t>nd</a:t>
            </a:r>
            <a:r>
              <a:rPr lang="en-US" altLang="en-US" sz="1800" b="1" u="sng"/>
              <a:t> inch diameter </a:t>
            </a:r>
          </a:p>
          <a:p>
            <a:pPr marL="609600" indent="-609600" algn="l">
              <a:lnSpc>
                <a:spcPct val="90000"/>
              </a:lnSpc>
            </a:pPr>
            <a:r>
              <a:rPr lang="en-US" altLang="en-US" sz="1800" b="1"/>
              <a:t>          </a:t>
            </a:r>
            <a:r>
              <a:rPr lang="en-US" altLang="en-US" sz="1800" b="1" u="sng"/>
              <a:t>round exit holes in wood</a:t>
            </a:r>
            <a:r>
              <a:rPr lang="en-US" altLang="en-US" sz="1800" b="1"/>
              <a:t>.</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7E2746ED-355D-436B-AC39-7B577F857EA4}"/>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a:t>
            </a:r>
            <a:r>
              <a:rPr lang="en-US" altLang="en-US" sz="1800" b="1" u="sng">
                <a:solidFill>
                  <a:srgbClr val="FF0000"/>
                </a:solidFill>
              </a:rPr>
              <a:t>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63491" name="Rectangle 3">
            <a:extLst>
              <a:ext uri="{FF2B5EF4-FFF2-40B4-BE49-F238E27FC236}">
                <a16:creationId xmlns:a16="http://schemas.microsoft.com/office/drawing/2014/main" id="{122C43EC-37A0-4941-971C-2DE92B518C9F}"/>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a:t>
            </a:r>
            <a:r>
              <a:rPr lang="en-US" altLang="en-US" sz="1800" b="1" u="sng"/>
              <a:t>This wood destroying beetle leaves 1/16</a:t>
            </a:r>
            <a:r>
              <a:rPr lang="en-US" altLang="en-US" sz="1800" b="1" u="sng" baseline="30000"/>
              <a:t>th</a:t>
            </a:r>
            <a:r>
              <a:rPr lang="en-US" altLang="en-US" sz="1800" b="1" u="sng"/>
              <a:t> to 1/32</a:t>
            </a:r>
            <a:r>
              <a:rPr lang="en-US" altLang="en-US" sz="1800" b="1" u="sng" baseline="30000"/>
              <a:t>nd</a:t>
            </a:r>
            <a:r>
              <a:rPr lang="en-US" altLang="en-US" sz="1800" b="1" u="sng"/>
              <a:t> inch diameter</a:t>
            </a:r>
            <a:r>
              <a:rPr lang="en-US" altLang="en-US" sz="1800" b="1"/>
              <a:t> </a:t>
            </a:r>
          </a:p>
          <a:p>
            <a:pPr marL="609600" indent="-609600" algn="l">
              <a:lnSpc>
                <a:spcPct val="90000"/>
              </a:lnSpc>
            </a:pPr>
            <a:r>
              <a:rPr lang="en-US" altLang="en-US" sz="1800" b="1"/>
              <a:t>          </a:t>
            </a:r>
            <a:r>
              <a:rPr lang="en-US" altLang="en-US" sz="1800" b="1" u="sng"/>
              <a:t>round exit holes in wood.</a:t>
            </a:r>
            <a:r>
              <a:rPr lang="en-US" altLang="en-US" sz="1800" b="1"/>
              <a:t> </a:t>
            </a:r>
            <a:r>
              <a:rPr lang="en-US" altLang="en-US" sz="1800" b="1">
                <a:solidFill>
                  <a:srgbClr val="FF0000"/>
                </a:solidFill>
              </a:rPr>
              <a:t>E</a:t>
            </a:r>
            <a:endParaRPr lang="en-US" altLang="en-US" sz="1800" b="1"/>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5AC2074E-241A-44B7-B83C-2B7F80C35295}"/>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64515" name="Rectangle 3">
            <a:extLst>
              <a:ext uri="{FF2B5EF4-FFF2-40B4-BE49-F238E27FC236}">
                <a16:creationId xmlns:a16="http://schemas.microsoft.com/office/drawing/2014/main" id="{39257336-A6EF-450F-8603-10FDDD973542}"/>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a:t>
            </a:r>
            <a:r>
              <a:rPr lang="en-US" altLang="en-US" sz="1800" b="1" u="sng"/>
              <a:t>This wood destroying beetle leaves 1/8</a:t>
            </a:r>
            <a:r>
              <a:rPr lang="en-US" altLang="en-US" sz="1800" b="1" u="sng" baseline="30000"/>
              <a:t>th</a:t>
            </a:r>
            <a:r>
              <a:rPr lang="en-US" altLang="en-US" sz="1800" b="1" u="sng"/>
              <a:t> to 1/16</a:t>
            </a:r>
            <a:r>
              <a:rPr lang="en-US" altLang="en-US" sz="1800" b="1" u="sng" baseline="30000"/>
              <a:t>th</a:t>
            </a:r>
            <a:r>
              <a:rPr lang="en-US" altLang="en-US" sz="1800" b="1" u="sng"/>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0E5C3D8F-AD77-4B4E-B967-64E35F976CA6}"/>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t>
            </a:r>
            <a:r>
              <a:rPr lang="en-US" altLang="en-US" sz="1800" b="1" u="sng">
                <a:solidFill>
                  <a:srgbClr val="FF0000"/>
                </a:solidFill>
              </a:rPr>
              <a:t>A.  Anobiidae</a:t>
            </a:r>
            <a:r>
              <a:rPr lang="en-US" altLang="en-US" sz="1800" b="1"/>
              <a:t>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65539" name="Rectangle 3">
            <a:extLst>
              <a:ext uri="{FF2B5EF4-FFF2-40B4-BE49-F238E27FC236}">
                <a16:creationId xmlns:a16="http://schemas.microsoft.com/office/drawing/2014/main" id="{93608E9B-A283-4099-A26D-B227599BDDFD}"/>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a:t>
            </a:r>
            <a:r>
              <a:rPr lang="en-US" altLang="en-US" sz="1800" b="1" u="sng"/>
              <a:t>This wood destroying beetle leaves 1/8</a:t>
            </a:r>
            <a:r>
              <a:rPr lang="en-US" altLang="en-US" sz="1800" b="1" u="sng" baseline="30000"/>
              <a:t>th</a:t>
            </a:r>
            <a:r>
              <a:rPr lang="en-US" altLang="en-US" sz="1800" b="1" u="sng"/>
              <a:t> to 1/16</a:t>
            </a:r>
            <a:r>
              <a:rPr lang="en-US" altLang="en-US" sz="1800" b="1" u="sng" baseline="30000"/>
              <a:t>th</a:t>
            </a:r>
            <a:r>
              <a:rPr lang="en-US" altLang="en-US" sz="1800" b="1" u="sng"/>
              <a:t> inch diameter round exit holes in wood.</a:t>
            </a:r>
            <a:r>
              <a:rPr lang="en-US" altLang="en-US" sz="1800" b="1"/>
              <a:t> </a:t>
            </a:r>
            <a:r>
              <a:rPr lang="en-US" altLang="en-US" sz="1800" b="1">
                <a:solidFill>
                  <a:srgbClr val="FF0000"/>
                </a:solidFill>
              </a:rPr>
              <a:t>A</a:t>
            </a:r>
            <a:endParaRPr lang="en-US" altLang="en-US" sz="1800" b="1"/>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C393DF72-58BD-4B96-9E00-6D8709E41DD6}"/>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66563" name="Rectangle 3">
            <a:extLst>
              <a:ext uri="{FF2B5EF4-FFF2-40B4-BE49-F238E27FC236}">
                <a16:creationId xmlns:a16="http://schemas.microsoft.com/office/drawing/2014/main" id="{4F10D68B-E0A3-4258-B675-A598C373AA3B}"/>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a:t>
            </a:r>
            <a:r>
              <a:rPr lang="en-US" altLang="en-US" sz="1800" b="1" u="sng"/>
              <a:t>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710C0EF2-E048-41DD-A82F-B4E70DEA8485}"/>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t>
            </a:r>
            <a:r>
              <a:rPr lang="en-US" altLang="en-US" sz="1800" b="1" u="sng">
                <a:solidFill>
                  <a:srgbClr val="FF0000"/>
                </a:solidFill>
              </a:rPr>
              <a:t>A.  Anobiidae</a:t>
            </a:r>
            <a:r>
              <a:rPr lang="en-US" altLang="en-US" sz="1800" b="1"/>
              <a:t>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67587" name="Rectangle 3">
            <a:extLst>
              <a:ext uri="{FF2B5EF4-FFF2-40B4-BE49-F238E27FC236}">
                <a16:creationId xmlns:a16="http://schemas.microsoft.com/office/drawing/2014/main" id="{A80B1BB7-1518-466C-847B-7F343A51DE2E}"/>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a:t>
            </a:r>
            <a:r>
              <a:rPr lang="en-US" altLang="en-US" sz="1800" b="1" u="sng"/>
              <a:t>This powder post beetle digests cellulose.</a:t>
            </a:r>
            <a:r>
              <a:rPr lang="en-US" altLang="en-US" sz="1800" b="1"/>
              <a:t> </a:t>
            </a:r>
            <a:r>
              <a:rPr lang="en-US" altLang="en-US" sz="1800" b="1">
                <a:solidFill>
                  <a:srgbClr val="FF0000"/>
                </a:solidFill>
              </a:rPr>
              <a:t>A</a:t>
            </a:r>
            <a:endParaRPr lang="en-US" altLang="en-US" sz="1800" b="1"/>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3D3E6127-84E4-4C02-8F3E-19750B3B72BD}"/>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 – OHB only</a:t>
            </a:r>
            <a:endParaRPr lang="en-US" altLang="en-US" sz="2800" b="1"/>
          </a:p>
        </p:txBody>
      </p:sp>
      <p:sp>
        <p:nvSpPr>
          <p:cNvPr id="68611" name="Rectangle 3">
            <a:extLst>
              <a:ext uri="{FF2B5EF4-FFF2-40B4-BE49-F238E27FC236}">
                <a16:creationId xmlns:a16="http://schemas.microsoft.com/office/drawing/2014/main" id="{8F4E4C15-9A11-4501-8A76-370871270199}"/>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a:t>
            </a:r>
            <a:r>
              <a:rPr lang="en-US" altLang="en-US" sz="1800" b="1" u="sng"/>
              <a:t>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19EB9954-6AA7-472F-A551-AF46AEC9C09D}"/>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a:t>
            </a:r>
            <a:r>
              <a:rPr lang="en-US" altLang="en-US" sz="1800" b="1" u="sng">
                <a:solidFill>
                  <a:srgbClr val="FF0000"/>
                </a:solidFill>
              </a:rPr>
              <a:t>D.  Cerambycidae – OHB only</a:t>
            </a:r>
            <a:endParaRPr lang="en-US" altLang="en-US" sz="2800" b="1" u="sng">
              <a:solidFill>
                <a:srgbClr val="FF0000"/>
              </a:solidFill>
            </a:endParaRPr>
          </a:p>
        </p:txBody>
      </p:sp>
      <p:sp>
        <p:nvSpPr>
          <p:cNvPr id="69635" name="Rectangle 3">
            <a:extLst>
              <a:ext uri="{FF2B5EF4-FFF2-40B4-BE49-F238E27FC236}">
                <a16:creationId xmlns:a16="http://schemas.microsoft.com/office/drawing/2014/main" id="{605A0266-80E6-4E2B-865A-7F0CD21AD79C}"/>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a:t>
            </a:r>
            <a:r>
              <a:rPr lang="en-US" altLang="en-US" sz="1800" b="1" u="sng"/>
              <a:t>The larva of this wood destroying beetle has three ocelli on either side of the mouthparts when viewed from in front of the head.</a:t>
            </a:r>
            <a:r>
              <a:rPr lang="en-US" altLang="en-US" sz="1800" b="1"/>
              <a:t> </a:t>
            </a:r>
            <a:r>
              <a:rPr lang="en-US" altLang="en-US" sz="1800" b="1">
                <a:solidFill>
                  <a:srgbClr val="FF0000"/>
                </a:solidFill>
              </a:rPr>
              <a:t>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3B6351A0-A774-4235-A7FE-4281B1AF8F76}"/>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70659" name="Rectangle 3">
            <a:extLst>
              <a:ext uri="{FF2B5EF4-FFF2-40B4-BE49-F238E27FC236}">
                <a16:creationId xmlns:a16="http://schemas.microsoft.com/office/drawing/2014/main" id="{D33A7EDA-42A7-4536-A37C-6BAFE840E1EA}"/>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a:t>
            </a:r>
            <a:r>
              <a:rPr lang="en-US" altLang="en-US" sz="1800" b="1" u="sng"/>
              <a:t>This wood destroying beetle leaves dark frass when it exits from small round exit holes.</a:t>
            </a:r>
            <a:r>
              <a:rPr lang="en-US" altLang="en-US" sz="1800" b="1"/>
              <a:t> </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88207342-6748-47B1-8F12-C4F69C9D5B2E}"/>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a:t>
            </a:r>
            <a:r>
              <a:rPr lang="en-US" altLang="en-US" sz="1800" b="1" u="sng">
                <a:solidFill>
                  <a:srgbClr val="FF0000"/>
                </a:solidFill>
              </a:rPr>
              <a:t>F.  Scolytidae</a:t>
            </a:r>
            <a:br>
              <a:rPr lang="en-US" altLang="en-US" sz="1800" b="1" u="sng">
                <a:solidFill>
                  <a:srgbClr val="FF0000"/>
                </a:solidFill>
              </a:rPr>
            </a:br>
            <a:r>
              <a:rPr lang="en-US" altLang="en-US" sz="1800" b="1"/>
              <a:t>                                              C.  Buprestidae</a:t>
            </a:r>
            <a:br>
              <a:rPr lang="en-US" altLang="en-US" sz="1800" b="1"/>
            </a:br>
            <a:r>
              <a:rPr lang="en-US" altLang="en-US" sz="1800" b="1"/>
              <a:t>                                              D.  Cerambycidae</a:t>
            </a:r>
            <a:endParaRPr lang="en-US" altLang="en-US" sz="2800" b="1"/>
          </a:p>
        </p:txBody>
      </p:sp>
      <p:sp>
        <p:nvSpPr>
          <p:cNvPr id="78851" name="Rectangle 3">
            <a:extLst>
              <a:ext uri="{FF2B5EF4-FFF2-40B4-BE49-F238E27FC236}">
                <a16:creationId xmlns:a16="http://schemas.microsoft.com/office/drawing/2014/main" id="{B97669D1-C822-4D6F-8826-FB99BD2CA277}"/>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a:t>
            </a:r>
            <a:r>
              <a:rPr lang="en-US" altLang="en-US" sz="1800" b="1" u="sng"/>
              <a:t>This wood destroying beetle leaves dark frass when it exits from small round exit holes.</a:t>
            </a:r>
            <a:r>
              <a:rPr lang="en-US" altLang="en-US" sz="1800" b="1"/>
              <a:t> </a:t>
            </a:r>
            <a:r>
              <a:rPr lang="en-US" altLang="en-US" sz="1800" b="1">
                <a:solidFill>
                  <a:srgbClr val="FF0000"/>
                </a:solidFill>
              </a:rPr>
              <a:t>F</a:t>
            </a:r>
            <a:endParaRPr lang="en-US" altLang="en-US" sz="1800" b="1"/>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089F791E-BAB1-468E-84D3-D42B66D71F77}"/>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 – OHB only</a:t>
            </a:r>
            <a:endParaRPr lang="en-US" altLang="en-US" sz="2800" b="1"/>
          </a:p>
        </p:txBody>
      </p:sp>
      <p:sp>
        <p:nvSpPr>
          <p:cNvPr id="71683" name="Rectangle 3">
            <a:extLst>
              <a:ext uri="{FF2B5EF4-FFF2-40B4-BE49-F238E27FC236}">
                <a16:creationId xmlns:a16="http://schemas.microsoft.com/office/drawing/2014/main" id="{3951E803-DEFD-43B4-ADF5-3557E22C24FA}"/>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a:t>
            </a:r>
            <a:r>
              <a:rPr lang="en-US" altLang="en-US" sz="1800" b="1" u="sng"/>
              <a:t>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AE2E7110-421C-4B00-BB9E-4E0261B8EEE7}"/>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a:t>
            </a:r>
            <a:r>
              <a:rPr lang="en-US" altLang="en-US" sz="1800" b="1" u="sng">
                <a:solidFill>
                  <a:srgbClr val="FF0000"/>
                </a:solidFill>
              </a:rPr>
              <a:t>D.  Cerambycidae – OHB only</a:t>
            </a:r>
            <a:endParaRPr lang="en-US" altLang="en-US" sz="2800" b="1" u="sng">
              <a:solidFill>
                <a:srgbClr val="FF0000"/>
              </a:solidFill>
            </a:endParaRPr>
          </a:p>
        </p:txBody>
      </p:sp>
      <p:sp>
        <p:nvSpPr>
          <p:cNvPr id="72707" name="Rectangle 3">
            <a:extLst>
              <a:ext uri="{FF2B5EF4-FFF2-40B4-BE49-F238E27FC236}">
                <a16:creationId xmlns:a16="http://schemas.microsoft.com/office/drawing/2014/main" id="{1048E35E-CAB6-4F6A-AAC7-AE1406F8E132}"/>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a:t>
            </a:r>
            <a:r>
              <a:rPr lang="en-US" altLang="en-US" sz="1800" b="1" u="sng"/>
              <a:t>This wood destroying beetle feeds primarily on new softwood, but can also infest old softwood.  It does not infest hardwoods.</a:t>
            </a:r>
            <a:r>
              <a:rPr lang="en-US" altLang="en-US" sz="1800" b="1"/>
              <a:t> </a:t>
            </a:r>
            <a:r>
              <a:rPr lang="en-US" altLang="en-US" sz="1800" b="1">
                <a:solidFill>
                  <a:srgbClr val="FF0000"/>
                </a:solidFill>
              </a:rPr>
              <a:t>D</a:t>
            </a:r>
            <a:endParaRPr lang="en-US" altLang="en-US" sz="1800" b="1"/>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EDBE6B91-5C49-4B7F-8DE1-7176CB7BE09B}"/>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 – </a:t>
            </a:r>
            <a:r>
              <a:rPr lang="en-US" altLang="en-US" sz="1800" b="1">
                <a:solidFill>
                  <a:schemeClr val="tx1"/>
                </a:solidFill>
              </a:rPr>
              <a:t>all others except OHB</a:t>
            </a:r>
            <a:endParaRPr lang="en-US" altLang="en-US" sz="2800" b="1">
              <a:solidFill>
                <a:schemeClr val="tx1"/>
              </a:solidFill>
            </a:endParaRPr>
          </a:p>
        </p:txBody>
      </p:sp>
      <p:sp>
        <p:nvSpPr>
          <p:cNvPr id="73731" name="Rectangle 3">
            <a:extLst>
              <a:ext uri="{FF2B5EF4-FFF2-40B4-BE49-F238E27FC236}">
                <a16:creationId xmlns:a16="http://schemas.microsoft.com/office/drawing/2014/main" id="{64F19B61-CC94-4385-8A9F-3E6F2630EF66}"/>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a:t>
            </a:r>
            <a:r>
              <a:rPr lang="en-US" altLang="en-US" sz="1800" b="1" u="sng"/>
              <a:t>This large wood destroying beetle leaves coarse and fibrous frass in tunnels.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FF6E7794-AEAE-407D-98BC-6D8510DC9FD6}"/>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a:t>
            </a:r>
            <a:r>
              <a:rPr lang="en-US" altLang="en-US" sz="1800" b="1" u="sng">
                <a:solidFill>
                  <a:srgbClr val="FF0000"/>
                </a:solidFill>
              </a:rPr>
              <a:t>D.  Cerambycidae – all others except OHB</a:t>
            </a:r>
            <a:endParaRPr lang="en-US" altLang="en-US" sz="2800" b="1" u="sng">
              <a:solidFill>
                <a:srgbClr val="FF0000"/>
              </a:solidFill>
            </a:endParaRPr>
          </a:p>
        </p:txBody>
      </p:sp>
      <p:sp>
        <p:nvSpPr>
          <p:cNvPr id="79875" name="Rectangle 3">
            <a:extLst>
              <a:ext uri="{FF2B5EF4-FFF2-40B4-BE49-F238E27FC236}">
                <a16:creationId xmlns:a16="http://schemas.microsoft.com/office/drawing/2014/main" id="{554622C9-E804-4C11-A8F4-51EF54170047}"/>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a:t>
            </a:r>
            <a:r>
              <a:rPr lang="en-US" altLang="en-US" sz="1800" b="1" u="sng"/>
              <a:t>This large wood destroying beetle leaves coarse and fibrous frass in tunnels.</a:t>
            </a:r>
            <a:r>
              <a:rPr lang="en-US" altLang="en-US" sz="1800" b="1"/>
              <a:t> </a:t>
            </a:r>
            <a:r>
              <a:rPr lang="en-US" altLang="en-US" sz="1800" b="1">
                <a:solidFill>
                  <a:srgbClr val="FF0000"/>
                </a:solidFill>
              </a:rPr>
              <a:t>D</a:t>
            </a:r>
            <a:r>
              <a:rPr lang="en-US" altLang="en-US" sz="1800" b="1"/>
              <a:t> </a:t>
            </a:r>
          </a:p>
          <a:p>
            <a:pPr marL="609600" indent="-609600" algn="l">
              <a:lnSpc>
                <a:spcPct val="90000"/>
              </a:lnSpc>
            </a:pPr>
            <a:r>
              <a:rPr lang="en-US" altLang="en-US" sz="1800" b="1"/>
              <a:t>18.  This wood destroying beetle leaves flat oval exit holes that are 1/32</a:t>
            </a:r>
            <a:r>
              <a:rPr lang="en-US" altLang="en-US" sz="1800" b="1" baseline="30000"/>
              <a:t>nd</a:t>
            </a:r>
            <a:r>
              <a:rPr lang="en-US" altLang="en-US" sz="1800" b="1"/>
              <a:t> to ½ inch in diameter.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34562014-55BA-49E7-B235-B9BF02EAA493}"/>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a:t>
            </a:r>
            <a:br>
              <a:rPr lang="en-US" altLang="en-US" sz="1800" b="1"/>
            </a:br>
            <a:r>
              <a:rPr lang="en-US" altLang="en-US" sz="1800" b="1"/>
              <a:t>                                              D.  Cerambycidae</a:t>
            </a:r>
            <a:endParaRPr lang="en-US" altLang="en-US" sz="2800" b="1"/>
          </a:p>
        </p:txBody>
      </p:sp>
      <p:sp>
        <p:nvSpPr>
          <p:cNvPr id="74755" name="Rectangle 3">
            <a:extLst>
              <a:ext uri="{FF2B5EF4-FFF2-40B4-BE49-F238E27FC236}">
                <a16:creationId xmlns:a16="http://schemas.microsoft.com/office/drawing/2014/main" id="{4947D8CB-EB34-47B9-B1F3-4F0A15A601DC}"/>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a:t>
            </a:r>
            <a:r>
              <a:rPr lang="en-US" altLang="en-US" sz="1800" b="1" u="sng"/>
              <a:t>This wood destroying beetle leaves flat oval exit holes that are 1/32</a:t>
            </a:r>
            <a:r>
              <a:rPr lang="en-US" altLang="en-US" sz="1800" b="1" u="sng" baseline="30000"/>
              <a:t>nd</a:t>
            </a:r>
            <a:r>
              <a:rPr lang="en-US" altLang="en-US" sz="1800" b="1" u="sng"/>
              <a:t> to ½ inch in diameter.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98A93235-03B6-4A1A-BC4A-7931B3B07A9C}"/>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a:t>
            </a:r>
            <a:r>
              <a:rPr lang="en-US" altLang="en-US" sz="1800" b="1" u="sng">
                <a:solidFill>
                  <a:srgbClr val="FF0000"/>
                </a:solidFill>
              </a:rPr>
              <a:t>C.  Buprestidae</a:t>
            </a:r>
            <a:br>
              <a:rPr lang="en-US" altLang="en-US" sz="1800" b="1"/>
            </a:br>
            <a:r>
              <a:rPr lang="en-US" altLang="en-US" sz="1800" b="1"/>
              <a:t>                                              D.  Cerambycidae</a:t>
            </a:r>
            <a:endParaRPr lang="en-US" altLang="en-US" sz="2800" b="1"/>
          </a:p>
        </p:txBody>
      </p:sp>
      <p:sp>
        <p:nvSpPr>
          <p:cNvPr id="75779" name="Rectangle 3">
            <a:extLst>
              <a:ext uri="{FF2B5EF4-FFF2-40B4-BE49-F238E27FC236}">
                <a16:creationId xmlns:a16="http://schemas.microsoft.com/office/drawing/2014/main" id="{AB29AEEA-B8F3-4AA6-AC8A-D1CD5BB17353}"/>
              </a:ext>
            </a:extLst>
          </p:cNvPr>
          <p:cNvSpPr>
            <a:spLocks noGrp="1" noChangeArrowheads="1"/>
          </p:cNvSpPr>
          <p:nvPr>
            <p:ph type="subTitle" idx="1"/>
          </p:nvPr>
        </p:nvSpPr>
        <p:spPr>
          <a:xfrm>
            <a:off x="609600" y="1905000"/>
            <a:ext cx="8001000" cy="4343400"/>
          </a:xfrm>
        </p:spPr>
        <p:txBody>
          <a:bodyPr/>
          <a:lstStyle/>
          <a:p>
            <a:pPr marL="609600" indent="-609600" algn="l">
              <a:lnSpc>
                <a:spcPct val="90000"/>
              </a:lnSpc>
            </a:pPr>
            <a:r>
              <a:rPr lang="en-US" altLang="en-US" sz="1800" b="1"/>
              <a:t>11.  This wood destroying beetle leaves 1/16</a:t>
            </a:r>
            <a:r>
              <a:rPr lang="en-US" altLang="en-US" sz="1800" b="1" baseline="30000"/>
              <a:t>th</a:t>
            </a:r>
            <a:r>
              <a:rPr lang="en-US" altLang="en-US" sz="1800" b="1"/>
              <a:t> to 1/32</a:t>
            </a:r>
            <a:r>
              <a:rPr lang="en-US" altLang="en-US" sz="1800" b="1" baseline="30000"/>
              <a:t>nd</a:t>
            </a:r>
            <a:r>
              <a:rPr lang="en-US" altLang="en-US" sz="1800" b="1"/>
              <a:t> inch diameter </a:t>
            </a:r>
          </a:p>
          <a:p>
            <a:pPr marL="609600" indent="-609600" algn="l">
              <a:lnSpc>
                <a:spcPct val="90000"/>
              </a:lnSpc>
            </a:pPr>
            <a:r>
              <a:rPr lang="en-US" altLang="en-US" sz="1800" b="1"/>
              <a:t>          round exit holes in wood.</a:t>
            </a:r>
          </a:p>
          <a:p>
            <a:pPr marL="609600" indent="-609600" algn="l">
              <a:lnSpc>
                <a:spcPct val="90000"/>
              </a:lnSpc>
            </a:pPr>
            <a:r>
              <a:rPr lang="en-US" altLang="en-US" sz="1800" b="1"/>
              <a:t>12.  This wood destroying beetle leaves 1/8</a:t>
            </a:r>
            <a:r>
              <a:rPr lang="en-US" altLang="en-US" sz="1800" b="1" baseline="30000"/>
              <a:t>th</a:t>
            </a:r>
            <a:r>
              <a:rPr lang="en-US" altLang="en-US" sz="1800" b="1"/>
              <a:t> to 1/16</a:t>
            </a:r>
            <a:r>
              <a:rPr lang="en-US" altLang="en-US" sz="1800" b="1" baseline="30000"/>
              <a:t>th</a:t>
            </a:r>
            <a:r>
              <a:rPr lang="en-US" altLang="en-US" sz="1800" b="1"/>
              <a:t> inch diameter round exit holes in wood.</a:t>
            </a:r>
          </a:p>
          <a:p>
            <a:pPr marL="609600" indent="-609600" algn="l">
              <a:lnSpc>
                <a:spcPct val="90000"/>
              </a:lnSpc>
            </a:pPr>
            <a:r>
              <a:rPr lang="en-US" altLang="en-US" sz="1800" b="1"/>
              <a:t>13.  This powder post beetle digests cellulose.</a:t>
            </a:r>
          </a:p>
          <a:p>
            <a:pPr marL="609600" indent="-609600" algn="l">
              <a:lnSpc>
                <a:spcPct val="90000"/>
              </a:lnSpc>
            </a:pPr>
            <a:r>
              <a:rPr lang="en-US" altLang="en-US" sz="1800" b="1"/>
              <a:t>14.  The larva of this wood destroying beetle has three ocelli on either side of the mouthparts when viewed from in front of the head.</a:t>
            </a:r>
          </a:p>
          <a:p>
            <a:pPr marL="609600" indent="-609600" algn="l">
              <a:lnSpc>
                <a:spcPct val="90000"/>
              </a:lnSpc>
            </a:pPr>
            <a:r>
              <a:rPr lang="en-US" altLang="en-US" sz="1800" b="1"/>
              <a:t>15.  This wood destroying beetle leaves dark frass when it exits from small round exit holes.</a:t>
            </a:r>
          </a:p>
          <a:p>
            <a:pPr marL="609600" indent="-609600" algn="l">
              <a:lnSpc>
                <a:spcPct val="90000"/>
              </a:lnSpc>
            </a:pPr>
            <a:r>
              <a:rPr lang="en-US" altLang="en-US" sz="1800" b="1"/>
              <a:t>16.  This wood destroying beetle feeds primarily on new softwood, but can also infest old softwood.  It does not infest hardwoods.</a:t>
            </a:r>
          </a:p>
          <a:p>
            <a:pPr marL="609600" indent="-609600" algn="l">
              <a:lnSpc>
                <a:spcPct val="90000"/>
              </a:lnSpc>
            </a:pPr>
            <a:r>
              <a:rPr lang="en-US" altLang="en-US" sz="1800" b="1"/>
              <a:t>17.  This large wood destroying beetle leaves coarse and fibrous frass in tunnels. </a:t>
            </a:r>
          </a:p>
          <a:p>
            <a:pPr marL="609600" indent="-609600" algn="l">
              <a:lnSpc>
                <a:spcPct val="90000"/>
              </a:lnSpc>
            </a:pPr>
            <a:r>
              <a:rPr lang="en-US" altLang="en-US" sz="1800" b="1"/>
              <a:t>18.  </a:t>
            </a:r>
            <a:r>
              <a:rPr lang="en-US" altLang="en-US" sz="1800" b="1" u="sng"/>
              <a:t>This wood destroying beetle leaves flat oval exit holes that are 1/32</a:t>
            </a:r>
            <a:r>
              <a:rPr lang="en-US" altLang="en-US" sz="1800" b="1" u="sng" baseline="30000"/>
              <a:t>nd</a:t>
            </a:r>
            <a:r>
              <a:rPr lang="en-US" altLang="en-US" sz="1800" b="1" u="sng"/>
              <a:t> to ½ inch in diameter.</a:t>
            </a:r>
            <a:r>
              <a:rPr lang="en-US" altLang="en-US" sz="1800" b="1"/>
              <a:t> </a:t>
            </a:r>
            <a:r>
              <a:rPr lang="en-US" altLang="en-US" sz="1800" b="1">
                <a:solidFill>
                  <a:srgbClr val="FF0000"/>
                </a:solidFill>
              </a:rPr>
              <a:t>C</a:t>
            </a:r>
            <a:endParaRPr lang="en-US" altLang="en-US" sz="1800" b="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5233FD3F-F0CD-430A-A55D-681BB9170CC6}"/>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9219" name="Rectangle 3">
            <a:extLst>
              <a:ext uri="{FF2B5EF4-FFF2-40B4-BE49-F238E27FC236}">
                <a16:creationId xmlns:a16="http://schemas.microsoft.com/office/drawing/2014/main" id="{5B972A13-DE21-44C7-AB81-0DBA670AF6A6}"/>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E2937CC1-4CFF-4FC4-B70B-7EE82D305479}"/>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a:t>
            </a:r>
            <a:r>
              <a:rPr lang="en-US" altLang="en-US" sz="1800" b="1" u="sng">
                <a:solidFill>
                  <a:srgbClr val="FF0000"/>
                </a:solidFill>
              </a:rPr>
              <a:t>D.  Cerambycidae</a:t>
            </a:r>
            <a:r>
              <a:rPr lang="en-US" altLang="en-US" sz="1800" b="1"/>
              <a:t>                Platypodidae</a:t>
            </a:r>
            <a:endParaRPr lang="en-US" altLang="en-US" sz="2800" b="1"/>
          </a:p>
        </p:txBody>
      </p:sp>
      <p:sp>
        <p:nvSpPr>
          <p:cNvPr id="80899" name="Rectangle 3">
            <a:extLst>
              <a:ext uri="{FF2B5EF4-FFF2-40B4-BE49-F238E27FC236}">
                <a16:creationId xmlns:a16="http://schemas.microsoft.com/office/drawing/2014/main" id="{E006928C-E358-4A8E-963C-0AB1F1D03856}"/>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u="sng"/>
              <a:t>Old House Borer</a:t>
            </a:r>
            <a:r>
              <a:rPr lang="en-US" altLang="en-US" sz="1800" b="1"/>
              <a:t> </a:t>
            </a:r>
            <a:r>
              <a:rPr lang="en-US" altLang="en-US" sz="1800" b="1">
                <a:solidFill>
                  <a:srgbClr val="FF0000"/>
                </a:solidFill>
              </a:rPr>
              <a:t>D</a:t>
            </a:r>
            <a:endParaRPr lang="en-US" altLang="en-US" sz="1800" b="1"/>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D03B82FF-A61D-4346-9B5B-63E369F32C61}"/>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81923" name="Rectangle 3">
            <a:extLst>
              <a:ext uri="{FF2B5EF4-FFF2-40B4-BE49-F238E27FC236}">
                <a16:creationId xmlns:a16="http://schemas.microsoft.com/office/drawing/2014/main" id="{BF24F229-F28B-446B-9C4F-880968BD7E6A}"/>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u="sng"/>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B2A798B6-1123-4116-96DC-377AF9614521}"/>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a:t>
            </a:r>
            <a:r>
              <a:rPr lang="en-US" altLang="en-US" sz="1800" b="1" u="sng">
                <a:solidFill>
                  <a:srgbClr val="FF0000"/>
                </a:solidFill>
              </a:rPr>
              <a:t>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82947" name="Rectangle 3">
            <a:extLst>
              <a:ext uri="{FF2B5EF4-FFF2-40B4-BE49-F238E27FC236}">
                <a16:creationId xmlns:a16="http://schemas.microsoft.com/office/drawing/2014/main" id="{DA097EFF-1F4F-4AD6-8F82-272095E81B6E}"/>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u="sng"/>
              <a:t>True Powder post beetle</a:t>
            </a:r>
            <a:r>
              <a:rPr lang="en-US" altLang="en-US" sz="1800" b="1"/>
              <a:t> </a:t>
            </a:r>
            <a:r>
              <a:rPr lang="en-US" altLang="en-US" sz="1800" b="1">
                <a:solidFill>
                  <a:srgbClr val="FF0000"/>
                </a:solidFill>
              </a:rPr>
              <a:t>E</a:t>
            </a:r>
            <a:endParaRPr lang="en-US" altLang="en-US" sz="1800" b="1"/>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E3BFF607-3BE3-4819-9B70-30C0D3CCBDF7}"/>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83971" name="Rectangle 3">
            <a:extLst>
              <a:ext uri="{FF2B5EF4-FFF2-40B4-BE49-F238E27FC236}">
                <a16:creationId xmlns:a16="http://schemas.microsoft.com/office/drawing/2014/main" id="{42878B32-4099-42D8-AD00-24C333F5A092}"/>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u="sng"/>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DCDC0C56-7ECD-488F-8266-B1E5A8A8557D}"/>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a:t>
            </a:r>
            <a:r>
              <a:rPr lang="en-US" altLang="en-US" sz="1800" b="1" u="sng">
                <a:solidFill>
                  <a:srgbClr val="FF0000"/>
                </a:solidFill>
              </a:rPr>
              <a:t>B.  Bostrichidae</a:t>
            </a:r>
            <a:r>
              <a:rPr lang="en-US" altLang="en-US" sz="1800" b="1"/>
              <a:t>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86019" name="Rectangle 3">
            <a:extLst>
              <a:ext uri="{FF2B5EF4-FFF2-40B4-BE49-F238E27FC236}">
                <a16:creationId xmlns:a16="http://schemas.microsoft.com/office/drawing/2014/main" id="{19B66C6D-1101-4E15-9D53-CE7B812465A2}"/>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u="sng"/>
              <a:t>False Powder post beetle</a:t>
            </a:r>
            <a:r>
              <a:rPr lang="en-US" altLang="en-US" sz="1800" b="1"/>
              <a:t> </a:t>
            </a:r>
            <a:r>
              <a:rPr lang="en-US" altLang="en-US" sz="1800" b="1">
                <a:solidFill>
                  <a:srgbClr val="FF0000"/>
                </a:solidFill>
              </a:rPr>
              <a:t>B</a:t>
            </a:r>
            <a:endParaRPr lang="en-US" altLang="en-US" sz="1800" b="1"/>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F59A5691-1A69-4DD5-BA69-8FAE0BCEBA3A}"/>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87043" name="Rectangle 3">
            <a:extLst>
              <a:ext uri="{FF2B5EF4-FFF2-40B4-BE49-F238E27FC236}">
                <a16:creationId xmlns:a16="http://schemas.microsoft.com/office/drawing/2014/main" id="{86043091-2794-492B-B037-066A7BD2AB2A}"/>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u="sng"/>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849F737A-3E42-41DC-B8A0-285A6C8E82B4}"/>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a:t>
            </a:r>
            <a:r>
              <a:rPr lang="en-US" altLang="en-US" sz="1800" b="1" u="sng">
                <a:solidFill>
                  <a:srgbClr val="FF0000"/>
                </a:solidFill>
              </a:rPr>
              <a:t>D.  Cerambycidae</a:t>
            </a:r>
            <a:r>
              <a:rPr lang="en-US" altLang="en-US" sz="1800" b="1"/>
              <a:t>                Platypodidae</a:t>
            </a:r>
            <a:endParaRPr lang="en-US" altLang="en-US" sz="2800" b="1"/>
          </a:p>
        </p:txBody>
      </p:sp>
      <p:sp>
        <p:nvSpPr>
          <p:cNvPr id="88067" name="Rectangle 3">
            <a:extLst>
              <a:ext uri="{FF2B5EF4-FFF2-40B4-BE49-F238E27FC236}">
                <a16:creationId xmlns:a16="http://schemas.microsoft.com/office/drawing/2014/main" id="{00E8FD09-AFDB-4517-A3FB-F61FA86AF426}"/>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u="sng"/>
              <a:t>Long horned borer</a:t>
            </a:r>
            <a:r>
              <a:rPr lang="en-US" altLang="en-US" sz="1800" b="1"/>
              <a:t> </a:t>
            </a:r>
            <a:r>
              <a:rPr lang="en-US" altLang="en-US" sz="1800" b="1">
                <a:solidFill>
                  <a:srgbClr val="FF0000"/>
                </a:solidFill>
              </a:rPr>
              <a:t>D</a:t>
            </a:r>
            <a:endParaRPr lang="en-US" altLang="en-US" sz="1800" b="1"/>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E149CDF2-131A-498E-B0CE-359C095D72AF}"/>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89091" name="Rectangle 3">
            <a:extLst>
              <a:ext uri="{FF2B5EF4-FFF2-40B4-BE49-F238E27FC236}">
                <a16:creationId xmlns:a16="http://schemas.microsoft.com/office/drawing/2014/main" id="{9D15FCDF-2552-4C96-A87A-0B774A097702}"/>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u="sng"/>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BE946C03-1A3A-4338-9517-8AC566F1E881}"/>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a:t>
            </a:r>
            <a:r>
              <a:rPr lang="en-US" altLang="en-US" sz="1800" b="1" u="sng">
                <a:solidFill>
                  <a:srgbClr val="FF0000"/>
                </a:solidFill>
              </a:rPr>
              <a:t>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91139" name="Rectangle 3">
            <a:extLst>
              <a:ext uri="{FF2B5EF4-FFF2-40B4-BE49-F238E27FC236}">
                <a16:creationId xmlns:a16="http://schemas.microsoft.com/office/drawing/2014/main" id="{1E6CD6EA-E905-47B8-98F3-C36761BFB68F}"/>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u="sng"/>
              <a:t>Bark beetle</a:t>
            </a:r>
            <a:r>
              <a:rPr lang="en-US" altLang="en-US" sz="1800" b="1"/>
              <a:t> </a:t>
            </a:r>
            <a:r>
              <a:rPr lang="en-US" altLang="en-US" sz="1800" b="1">
                <a:solidFill>
                  <a:srgbClr val="FF0000"/>
                </a:solidFill>
              </a:rPr>
              <a:t>F</a:t>
            </a:r>
            <a:endParaRPr lang="en-US" altLang="en-US" sz="1800" b="1"/>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6150590B-4BC8-4128-8883-0C7CE4911878}"/>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92163" name="Rectangle 3">
            <a:extLst>
              <a:ext uri="{FF2B5EF4-FFF2-40B4-BE49-F238E27FC236}">
                <a16:creationId xmlns:a16="http://schemas.microsoft.com/office/drawing/2014/main" id="{8F3985B6-F889-4D57-A11A-56D2401CC6E2}"/>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u="sng"/>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16D1ED4E-65C1-47F1-A675-E322635B8302}"/>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a:t>
            </a:r>
            <a:r>
              <a:rPr lang="en-US" altLang="en-US" sz="1800" b="1" u="sng">
                <a:solidFill>
                  <a:srgbClr val="FF0000"/>
                </a:solidFill>
              </a:rPr>
              <a:t>C.  Buprestidae</a:t>
            </a:r>
            <a:r>
              <a:rPr lang="en-US" altLang="en-US" sz="1800" b="1"/>
              <a:t>         G. Scolytidae or</a:t>
            </a:r>
            <a:br>
              <a:rPr lang="en-US" altLang="en-US" sz="1800" b="1"/>
            </a:br>
            <a:r>
              <a:rPr lang="en-US" altLang="en-US" sz="1800" b="1"/>
              <a:t>                                              D.  Cerambycidae                Platypodidae</a:t>
            </a:r>
            <a:endParaRPr lang="en-US" altLang="en-US" sz="2800" b="1"/>
          </a:p>
        </p:txBody>
      </p:sp>
      <p:sp>
        <p:nvSpPr>
          <p:cNvPr id="93187" name="Rectangle 3">
            <a:extLst>
              <a:ext uri="{FF2B5EF4-FFF2-40B4-BE49-F238E27FC236}">
                <a16:creationId xmlns:a16="http://schemas.microsoft.com/office/drawing/2014/main" id="{8AAC656F-F6D1-4AB8-9F31-EDB8EBBB8C32}"/>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u="sng"/>
              <a:t>Metallic wood borer</a:t>
            </a:r>
            <a:r>
              <a:rPr lang="en-US" altLang="en-US" sz="1800" b="1"/>
              <a:t> </a:t>
            </a:r>
            <a:r>
              <a:rPr lang="en-US" altLang="en-US" sz="1800" b="1">
                <a:solidFill>
                  <a:srgbClr val="FF0000"/>
                </a:solidFill>
              </a:rPr>
              <a:t>C</a:t>
            </a:r>
            <a:endParaRPr lang="en-US" altLang="en-US" sz="1800" b="1"/>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F1F850E3-D4B7-4760-8FB1-4B1FCCF35247}"/>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94211" name="Rectangle 3">
            <a:extLst>
              <a:ext uri="{FF2B5EF4-FFF2-40B4-BE49-F238E27FC236}">
                <a16:creationId xmlns:a16="http://schemas.microsoft.com/office/drawing/2014/main" id="{667FE446-8CBA-4B5A-BF2A-4335A85FE477}"/>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u="sng"/>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F9BD6C85-EA7B-496E-883C-FEFDC88B9E94}"/>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t>
            </a:r>
            <a:r>
              <a:rPr lang="en-US" altLang="en-US" sz="1800" b="1" u="sng">
                <a:solidFill>
                  <a:srgbClr val="FF0000"/>
                </a:solidFill>
              </a:rPr>
              <a:t>A.  Anobiidae</a:t>
            </a:r>
            <a:r>
              <a:rPr lang="en-US" altLang="en-US" sz="1800" b="1"/>
              <a:t>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95235" name="Rectangle 3">
            <a:extLst>
              <a:ext uri="{FF2B5EF4-FFF2-40B4-BE49-F238E27FC236}">
                <a16:creationId xmlns:a16="http://schemas.microsoft.com/office/drawing/2014/main" id="{D225182F-A433-4522-B205-D5E412FF1D54}"/>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u="sng"/>
              <a:t>Furniture beetle and deathwatch beetle</a:t>
            </a:r>
            <a:r>
              <a:rPr lang="en-US" altLang="en-US" sz="1800" b="1"/>
              <a:t> </a:t>
            </a:r>
            <a:r>
              <a:rPr lang="en-US" altLang="en-US" sz="1800" b="1">
                <a:solidFill>
                  <a:srgbClr val="FF0000"/>
                </a:solidFill>
              </a:rPr>
              <a:t>A</a:t>
            </a:r>
            <a:endParaRPr lang="en-US" altLang="en-US" sz="1800" b="1"/>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AB55B323-07A6-440A-B17E-A4989CFB06B7}"/>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96259" name="Rectangle 3">
            <a:extLst>
              <a:ext uri="{FF2B5EF4-FFF2-40B4-BE49-F238E27FC236}">
                <a16:creationId xmlns:a16="http://schemas.microsoft.com/office/drawing/2014/main" id="{C4D799B7-2C09-411B-9D53-F82ACD8A52E7}"/>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u="sng"/>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6A8312EF-6E8F-41D2-9CA2-C01B00BE0B39}"/>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a:t>
            </a:r>
            <a:r>
              <a:rPr lang="en-US" altLang="en-US" sz="1800" b="1" u="sng">
                <a:solidFill>
                  <a:srgbClr val="FF0000"/>
                </a:solidFill>
              </a:rPr>
              <a:t>D.  Cerambycidae</a:t>
            </a:r>
            <a:r>
              <a:rPr lang="en-US" altLang="en-US" sz="1800" b="1"/>
              <a:t>                Platypodidae</a:t>
            </a:r>
            <a:endParaRPr lang="en-US" altLang="en-US" sz="2800" b="1"/>
          </a:p>
        </p:txBody>
      </p:sp>
      <p:sp>
        <p:nvSpPr>
          <p:cNvPr id="97283" name="Rectangle 3">
            <a:extLst>
              <a:ext uri="{FF2B5EF4-FFF2-40B4-BE49-F238E27FC236}">
                <a16:creationId xmlns:a16="http://schemas.microsoft.com/office/drawing/2014/main" id="{FFA204AC-21A7-4DD0-9CD9-CB25D58EF22D}"/>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u="sng"/>
              <a:t>Round-headed borer</a:t>
            </a:r>
            <a:r>
              <a:rPr lang="en-US" altLang="en-US" sz="1800" b="1"/>
              <a:t> </a:t>
            </a:r>
            <a:r>
              <a:rPr lang="en-US" altLang="en-US" sz="1800" b="1">
                <a:solidFill>
                  <a:srgbClr val="FF0000"/>
                </a:solidFill>
              </a:rPr>
              <a:t>D</a:t>
            </a:r>
            <a:endParaRPr lang="en-US" altLang="en-US" sz="1800" b="1"/>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A138F844-AB5D-4D68-9955-4896EC996E27}"/>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98307" name="Rectangle 3">
            <a:extLst>
              <a:ext uri="{FF2B5EF4-FFF2-40B4-BE49-F238E27FC236}">
                <a16:creationId xmlns:a16="http://schemas.microsoft.com/office/drawing/2014/main" id="{E93349EC-92C6-4E2B-9EA9-0350D453677A}"/>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u="sng"/>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353F3B43-8C89-46CD-B100-4C67813D4AEF}"/>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a:t>
            </a:r>
            <a:r>
              <a:rPr lang="en-US" altLang="en-US" sz="1800" b="1" u="sng">
                <a:solidFill>
                  <a:srgbClr val="FF0000"/>
                </a:solidFill>
              </a:rPr>
              <a:t>C.  Buprestidae</a:t>
            </a:r>
            <a:r>
              <a:rPr lang="en-US" altLang="en-US" sz="1800" b="1"/>
              <a:t>         G. Scolytidae or</a:t>
            </a:r>
            <a:br>
              <a:rPr lang="en-US" altLang="en-US" sz="1800" b="1"/>
            </a:br>
            <a:r>
              <a:rPr lang="en-US" altLang="en-US" sz="1800" b="1"/>
              <a:t>                                              D.  Cerambycidae                Platypodidae</a:t>
            </a:r>
            <a:endParaRPr lang="en-US" altLang="en-US" sz="2800" b="1"/>
          </a:p>
        </p:txBody>
      </p:sp>
      <p:sp>
        <p:nvSpPr>
          <p:cNvPr id="99331" name="Rectangle 3">
            <a:extLst>
              <a:ext uri="{FF2B5EF4-FFF2-40B4-BE49-F238E27FC236}">
                <a16:creationId xmlns:a16="http://schemas.microsoft.com/office/drawing/2014/main" id="{7B0DBBFB-7F33-4595-A972-EFFFED6C74B7}"/>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u="sng"/>
              <a:t>Flat-headed borer</a:t>
            </a:r>
            <a:r>
              <a:rPr lang="en-US" altLang="en-US" sz="1800" b="1"/>
              <a:t> </a:t>
            </a:r>
            <a:r>
              <a:rPr lang="en-US" altLang="en-US" sz="1800" b="1">
                <a:solidFill>
                  <a:srgbClr val="FF0000"/>
                </a:solidFill>
              </a:rPr>
              <a:t>C</a:t>
            </a:r>
            <a:endParaRPr lang="en-US" altLang="en-US" sz="1800" b="1"/>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E0DE0AB8-C78F-4A3E-B389-4CE2EEAD22CB}"/>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100355" name="Rectangle 3">
            <a:extLst>
              <a:ext uri="{FF2B5EF4-FFF2-40B4-BE49-F238E27FC236}">
                <a16:creationId xmlns:a16="http://schemas.microsoft.com/office/drawing/2014/main" id="{566EA02D-34FA-41A0-B617-3CBFFAF78D2E}"/>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u="sng"/>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76474F0D-EE0F-4C96-A0D6-74FDF1F310B1}"/>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a:t>
            </a:r>
            <a:r>
              <a:rPr lang="en-US" altLang="en-US" sz="1800" b="1" u="sng">
                <a:solidFill>
                  <a:srgbClr val="FF0000"/>
                </a:solidFill>
              </a:rPr>
              <a:t>G. Scolytidae or</a:t>
            </a:r>
            <a:br>
              <a:rPr lang="en-US" altLang="en-US" sz="1800" b="1" u="sng">
                <a:solidFill>
                  <a:srgbClr val="FF0000"/>
                </a:solidFill>
              </a:rPr>
            </a:br>
            <a:r>
              <a:rPr lang="en-US" altLang="en-US" sz="1800" b="1"/>
              <a:t>                                              D.  Cerambycidae                </a:t>
            </a:r>
            <a:r>
              <a:rPr lang="en-US" altLang="en-US" sz="1800" b="1" u="sng">
                <a:solidFill>
                  <a:srgbClr val="FF0000"/>
                </a:solidFill>
              </a:rPr>
              <a:t>Platypodidae</a:t>
            </a:r>
            <a:endParaRPr lang="en-US" altLang="en-US" sz="2800" b="1" u="sng">
              <a:solidFill>
                <a:srgbClr val="FF0000"/>
              </a:solidFill>
            </a:endParaRPr>
          </a:p>
        </p:txBody>
      </p:sp>
      <p:sp>
        <p:nvSpPr>
          <p:cNvPr id="101379" name="Rectangle 3">
            <a:extLst>
              <a:ext uri="{FF2B5EF4-FFF2-40B4-BE49-F238E27FC236}">
                <a16:creationId xmlns:a16="http://schemas.microsoft.com/office/drawing/2014/main" id="{0BF5B57E-8B64-4BFE-9313-F09EB5F8F574}"/>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u="sng"/>
              <a:t>Ambrosia beetle</a:t>
            </a:r>
            <a:r>
              <a:rPr lang="en-US" altLang="en-US" sz="1800" b="1"/>
              <a:t> </a:t>
            </a:r>
            <a:r>
              <a:rPr lang="en-US" altLang="en-US" sz="1800" b="1">
                <a:solidFill>
                  <a:srgbClr val="FF0000"/>
                </a:solidFill>
              </a:rPr>
              <a:t>G</a:t>
            </a:r>
            <a:endParaRPr lang="en-US" altLang="en-US" sz="1800" b="1"/>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406B5716-05FC-4F2F-8D66-162A144C4D8C}"/>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102403" name="Rectangle 3">
            <a:extLst>
              <a:ext uri="{FF2B5EF4-FFF2-40B4-BE49-F238E27FC236}">
                <a16:creationId xmlns:a16="http://schemas.microsoft.com/office/drawing/2014/main" id="{49A64253-0D04-4426-94DD-8071DBEAF382}"/>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u="sng"/>
              <a:t>These PPB beetles usually attack wood that is high in starch content.</a:t>
            </a:r>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F937B9B3-182A-43C5-AAB6-5C6343378CFA}"/>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a:t>
            </a:r>
            <a:r>
              <a:rPr lang="en-US" altLang="en-US" sz="1800" b="1" u="sng">
                <a:solidFill>
                  <a:srgbClr val="FF0000"/>
                </a:solidFill>
              </a:rPr>
              <a:t>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103427" name="Rectangle 3">
            <a:extLst>
              <a:ext uri="{FF2B5EF4-FFF2-40B4-BE49-F238E27FC236}">
                <a16:creationId xmlns:a16="http://schemas.microsoft.com/office/drawing/2014/main" id="{D616371F-ED02-448A-8D5B-A0BE2E918DD1}"/>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u="sng"/>
              <a:t>These PPB beetles usually attack wood that is high in starch content.</a:t>
            </a:r>
            <a:r>
              <a:rPr lang="en-US" altLang="en-US" sz="1800" b="1"/>
              <a:t> </a:t>
            </a:r>
            <a:r>
              <a:rPr lang="en-US" altLang="en-US" sz="1800" b="1">
                <a:solidFill>
                  <a:srgbClr val="FF0000"/>
                </a:solidFill>
              </a:rPr>
              <a:t>E</a:t>
            </a:r>
            <a:endParaRPr lang="en-US" altLang="en-US" sz="1800" b="1"/>
          </a:p>
          <a:p>
            <a:pPr marL="609600" indent="-609600" algn="l">
              <a:buFontTx/>
              <a:buAutoNum type="arabicPeriod" startAt="19"/>
            </a:pPr>
            <a:r>
              <a:rPr lang="en-US" altLang="en-US" sz="1800" b="1"/>
              <a:t>These PPB beetles usually attack wood that has 13% to 30% in moisture content.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7EEAF6D8-3D06-455A-A481-DAE3622B68B5}"/>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  Anobiidae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104451" name="Rectangle 3">
            <a:extLst>
              <a:ext uri="{FF2B5EF4-FFF2-40B4-BE49-F238E27FC236}">
                <a16:creationId xmlns:a16="http://schemas.microsoft.com/office/drawing/2014/main" id="{AE620CB6-857A-488D-9DDA-D0FC4521D655}"/>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u="sng"/>
              <a:t>These PPB beetles usually attack wood that has 13% to 30% in moisture content.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4E74891D-37DC-40DE-8072-9DCF5A6022AF}"/>
              </a:ext>
            </a:extLst>
          </p:cNvPr>
          <p:cNvSpPr>
            <a:spLocks noGrp="1" noChangeArrowheads="1"/>
          </p:cNvSpPr>
          <p:nvPr>
            <p:ph type="ctrTitle"/>
          </p:nvPr>
        </p:nvSpPr>
        <p:spPr>
          <a:xfrm>
            <a:off x="685800" y="0"/>
            <a:ext cx="7772400" cy="1752600"/>
          </a:xfrm>
        </p:spPr>
        <p:txBody>
          <a:bodyPr anchor="ctr"/>
          <a:lstStyle/>
          <a:p>
            <a:pPr algn="l"/>
            <a:r>
              <a:rPr lang="en-US" altLang="en-US" sz="2800" b="1"/>
              <a:t>Multiple Choice:</a:t>
            </a:r>
            <a:br>
              <a:rPr lang="en-US" altLang="en-US" sz="2800" b="1"/>
            </a:br>
            <a:r>
              <a:rPr lang="en-US" altLang="en-US" sz="1800" b="1"/>
              <a:t>                                              </a:t>
            </a:r>
            <a:r>
              <a:rPr lang="en-US" altLang="en-US" sz="1800" b="1" u="sng">
                <a:solidFill>
                  <a:srgbClr val="FF0000"/>
                </a:solidFill>
              </a:rPr>
              <a:t>A.  Anobiidae</a:t>
            </a:r>
            <a:r>
              <a:rPr lang="en-US" altLang="en-US" sz="1800" b="1"/>
              <a:t>            E.  Lyctidae</a:t>
            </a:r>
            <a:br>
              <a:rPr lang="en-US" altLang="en-US" sz="1800" b="1"/>
            </a:br>
            <a:r>
              <a:rPr lang="en-US" altLang="en-US" sz="1800" b="1"/>
              <a:t>                                              B.  Bostrichidae        F.  Scolytidae</a:t>
            </a:r>
            <a:br>
              <a:rPr lang="en-US" altLang="en-US" sz="1800" b="1"/>
            </a:br>
            <a:r>
              <a:rPr lang="en-US" altLang="en-US" sz="1800" b="1"/>
              <a:t>                                              C.  Buprestidae         G. Scolytidae or</a:t>
            </a:r>
            <a:br>
              <a:rPr lang="en-US" altLang="en-US" sz="1800" b="1"/>
            </a:br>
            <a:r>
              <a:rPr lang="en-US" altLang="en-US" sz="1800" b="1"/>
              <a:t>                                              D.  Cerambycidae                Platypodidae</a:t>
            </a:r>
            <a:endParaRPr lang="en-US" altLang="en-US" sz="2800" b="1"/>
          </a:p>
        </p:txBody>
      </p:sp>
      <p:sp>
        <p:nvSpPr>
          <p:cNvPr id="105475" name="Rectangle 3">
            <a:extLst>
              <a:ext uri="{FF2B5EF4-FFF2-40B4-BE49-F238E27FC236}">
                <a16:creationId xmlns:a16="http://schemas.microsoft.com/office/drawing/2014/main" id="{FEE40AF6-61FE-479B-8025-3889908146C8}"/>
              </a:ext>
            </a:extLst>
          </p:cNvPr>
          <p:cNvSpPr>
            <a:spLocks noGrp="1" noChangeArrowheads="1"/>
          </p:cNvSpPr>
          <p:nvPr>
            <p:ph type="subTitle" idx="1"/>
          </p:nvPr>
        </p:nvSpPr>
        <p:spPr>
          <a:xfrm>
            <a:off x="609600" y="1905000"/>
            <a:ext cx="8001000" cy="4648200"/>
          </a:xfrm>
        </p:spPr>
        <p:txBody>
          <a:bodyPr/>
          <a:lstStyle/>
          <a:p>
            <a:pPr marL="609600" indent="-609600" algn="l">
              <a:buFontTx/>
              <a:buAutoNum type="arabicPeriod" startAt="19"/>
            </a:pPr>
            <a:r>
              <a:rPr lang="en-US" altLang="en-US" sz="1800" b="1"/>
              <a:t>Old House Borer</a:t>
            </a:r>
          </a:p>
          <a:p>
            <a:pPr marL="609600" indent="-609600" algn="l">
              <a:buFontTx/>
              <a:buAutoNum type="arabicPeriod" startAt="19"/>
            </a:pPr>
            <a:r>
              <a:rPr lang="en-US" altLang="en-US" sz="1800" b="1"/>
              <a:t>True Powder post beetle</a:t>
            </a:r>
          </a:p>
          <a:p>
            <a:pPr marL="609600" indent="-609600" algn="l">
              <a:buFontTx/>
              <a:buAutoNum type="arabicPeriod" startAt="19"/>
            </a:pPr>
            <a:r>
              <a:rPr lang="en-US" altLang="en-US" sz="1800" b="1"/>
              <a:t>False Powder post beetle</a:t>
            </a:r>
          </a:p>
          <a:p>
            <a:pPr marL="609600" indent="-609600" algn="l">
              <a:buFontTx/>
              <a:buAutoNum type="arabicPeriod" startAt="19"/>
            </a:pPr>
            <a:r>
              <a:rPr lang="en-US" altLang="en-US" sz="1800" b="1"/>
              <a:t>Long horned borer</a:t>
            </a:r>
          </a:p>
          <a:p>
            <a:pPr marL="609600" indent="-609600" algn="l">
              <a:buFontTx/>
              <a:buAutoNum type="arabicPeriod" startAt="19"/>
            </a:pPr>
            <a:r>
              <a:rPr lang="en-US" altLang="en-US" sz="1800" b="1"/>
              <a:t>Bark beetle</a:t>
            </a:r>
          </a:p>
          <a:p>
            <a:pPr marL="609600" indent="-609600" algn="l">
              <a:buFontTx/>
              <a:buAutoNum type="arabicPeriod" startAt="19"/>
            </a:pPr>
            <a:r>
              <a:rPr lang="en-US" altLang="en-US" sz="1800" b="1"/>
              <a:t>Metallic wood borer</a:t>
            </a:r>
          </a:p>
          <a:p>
            <a:pPr marL="609600" indent="-609600" algn="l">
              <a:buFontTx/>
              <a:buAutoNum type="arabicPeriod" startAt="19"/>
            </a:pPr>
            <a:r>
              <a:rPr lang="en-US" altLang="en-US" sz="1800" b="1"/>
              <a:t>Furniture beetle and deathwatch beetle</a:t>
            </a:r>
          </a:p>
          <a:p>
            <a:pPr marL="609600" indent="-609600" algn="l">
              <a:buFontTx/>
              <a:buAutoNum type="arabicPeriod" startAt="19"/>
            </a:pPr>
            <a:r>
              <a:rPr lang="en-US" altLang="en-US" sz="1800" b="1"/>
              <a:t>Round-headed borer</a:t>
            </a:r>
          </a:p>
          <a:p>
            <a:pPr marL="609600" indent="-609600" algn="l">
              <a:buFontTx/>
              <a:buAutoNum type="arabicPeriod" startAt="19"/>
            </a:pPr>
            <a:r>
              <a:rPr lang="en-US" altLang="en-US" sz="1800" b="1"/>
              <a:t>Flat-headed borer</a:t>
            </a:r>
          </a:p>
          <a:p>
            <a:pPr marL="609600" indent="-609600" algn="l">
              <a:buFontTx/>
              <a:buAutoNum type="arabicPeriod" startAt="19"/>
            </a:pPr>
            <a:r>
              <a:rPr lang="en-US" altLang="en-US" sz="1800" b="1"/>
              <a:t>Ambrosia beetle</a:t>
            </a:r>
          </a:p>
          <a:p>
            <a:pPr marL="609600" indent="-609600" algn="l">
              <a:buFontTx/>
              <a:buAutoNum type="arabicPeriod" startAt="19"/>
            </a:pPr>
            <a:r>
              <a:rPr lang="en-US" altLang="en-US" sz="1800" b="1"/>
              <a:t>These PPB beetles usually attack wood that is high in starch content.</a:t>
            </a:r>
          </a:p>
          <a:p>
            <a:pPr marL="609600" indent="-609600" algn="l">
              <a:buFontTx/>
              <a:buAutoNum type="arabicPeriod" startAt="19"/>
            </a:pPr>
            <a:r>
              <a:rPr lang="en-US" altLang="en-US" sz="1800" b="1" u="sng"/>
              <a:t>These PPB beetles usually attack wood that has 13% to 30% in moisture content.</a:t>
            </a:r>
            <a:r>
              <a:rPr lang="en-US" altLang="en-US" sz="1800" b="1"/>
              <a:t> </a:t>
            </a:r>
            <a:r>
              <a:rPr lang="en-US" altLang="en-US" sz="1800" b="1">
                <a:solidFill>
                  <a:srgbClr val="FF0000"/>
                </a:solidFill>
              </a:rPr>
              <a:t>A</a:t>
            </a:r>
            <a:endParaRPr lang="en-US" altLang="en-US" sz="1800" b="1"/>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1DC86E5A-4C8F-48D7-9823-812B058AFBD9}"/>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30723" name="Rectangle 3">
            <a:extLst>
              <a:ext uri="{FF2B5EF4-FFF2-40B4-BE49-F238E27FC236}">
                <a16:creationId xmlns:a16="http://schemas.microsoft.com/office/drawing/2014/main" id="{BC8E3D32-EBC0-4505-90F6-7F37F8E28953}"/>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u="sng"/>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9F24B917-B316-4B4B-A1B0-D356F99EF0E7}"/>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a:t>
            </a:r>
            <a:r>
              <a:rPr lang="en-US" altLang="en-US" sz="1800" b="1" u="sng">
                <a:solidFill>
                  <a:srgbClr val="FF0000"/>
                </a:solidFill>
              </a:rPr>
              <a:t>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06499" name="Rectangle 3">
            <a:extLst>
              <a:ext uri="{FF2B5EF4-FFF2-40B4-BE49-F238E27FC236}">
                <a16:creationId xmlns:a16="http://schemas.microsoft.com/office/drawing/2014/main" id="{13AFDC86-BFB5-4171-B5AC-541A6FD25C6D}"/>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u="sng"/>
              <a:t>The life cycle of this wood destroying beetle is from 3 to 12 years.</a:t>
            </a:r>
            <a:r>
              <a:rPr lang="en-US" altLang="en-US" sz="1800" b="1"/>
              <a:t> </a:t>
            </a:r>
            <a:r>
              <a:rPr lang="en-US" altLang="en-US" sz="1800" b="1">
                <a:solidFill>
                  <a:srgbClr val="FF0000"/>
                </a:solidFill>
              </a:rPr>
              <a:t>D</a:t>
            </a:r>
            <a:endParaRPr lang="en-US" altLang="en-US" sz="1800" b="1"/>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192A031A-902E-4997-9DF5-285906AFBED8}"/>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07523" name="Rectangle 3">
            <a:extLst>
              <a:ext uri="{FF2B5EF4-FFF2-40B4-BE49-F238E27FC236}">
                <a16:creationId xmlns:a16="http://schemas.microsoft.com/office/drawing/2014/main" id="{0FB3A9F4-F89F-4044-8113-3639F704A12F}"/>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u="sng"/>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6E5E39B5-95C0-4609-B30B-154EE7A832E8}"/>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a:t>
            </a:r>
            <a:r>
              <a:rPr lang="en-US" altLang="en-US" sz="1800" b="1" u="sng">
                <a:solidFill>
                  <a:srgbClr val="FF0000"/>
                </a:solidFill>
              </a:rPr>
              <a:t>C.  Buprestidae</a:t>
            </a:r>
            <a:r>
              <a:rPr lang="en-US" altLang="en-US" sz="1800" b="1"/>
              <a:t>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08547" name="Rectangle 3">
            <a:extLst>
              <a:ext uri="{FF2B5EF4-FFF2-40B4-BE49-F238E27FC236}">
                <a16:creationId xmlns:a16="http://schemas.microsoft.com/office/drawing/2014/main" id="{FA93A7E0-30D0-49E3-913E-C1426F1DAF51}"/>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u="sng"/>
              <a:t>The life cycle of this wood destroying beetle may be as many as 25 to 30 years or more.</a:t>
            </a:r>
            <a:r>
              <a:rPr lang="en-US" altLang="en-US" sz="1800" b="1"/>
              <a:t> </a:t>
            </a:r>
            <a:r>
              <a:rPr lang="en-US" altLang="en-US" sz="1800" b="1">
                <a:solidFill>
                  <a:srgbClr val="FF0000"/>
                </a:solidFill>
              </a:rPr>
              <a:t>C</a:t>
            </a:r>
            <a:endParaRPr lang="en-US" altLang="en-US" sz="1800" b="1"/>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CB518E20-C86F-4FF3-B66E-141CD7AEE06C}"/>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09571" name="Rectangle 3">
            <a:extLst>
              <a:ext uri="{FF2B5EF4-FFF2-40B4-BE49-F238E27FC236}">
                <a16:creationId xmlns:a16="http://schemas.microsoft.com/office/drawing/2014/main" id="{D1405DCE-A014-4D2D-9D31-A057E8A78D8A}"/>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u="sng"/>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70247AF7-4F27-4A06-B6A8-3B4E840FCA5E}"/>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a:t>
            </a:r>
            <a:r>
              <a:rPr lang="en-US" altLang="en-US" sz="1800" b="1" u="sng">
                <a:solidFill>
                  <a:srgbClr val="FF0000"/>
                </a:solidFill>
              </a:rPr>
              <a:t>B.  Bostrichidae</a:t>
            </a:r>
            <a:r>
              <a:rPr lang="en-US" altLang="en-US" sz="1800" b="1"/>
              <a:t>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10595" name="Rectangle 3">
            <a:extLst>
              <a:ext uri="{FF2B5EF4-FFF2-40B4-BE49-F238E27FC236}">
                <a16:creationId xmlns:a16="http://schemas.microsoft.com/office/drawing/2014/main" id="{AB0EE0E1-C004-47C5-BA2B-575FE9E86CD7}"/>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u="sng"/>
              <a:t>The Bamboo Borer</a:t>
            </a:r>
            <a:r>
              <a:rPr lang="en-US" altLang="en-US" sz="1800" b="1"/>
              <a:t> </a:t>
            </a:r>
            <a:r>
              <a:rPr lang="en-US" altLang="en-US" sz="1800" b="1">
                <a:solidFill>
                  <a:srgbClr val="FF0000"/>
                </a:solidFill>
              </a:rPr>
              <a:t>B</a:t>
            </a:r>
            <a:endParaRPr lang="en-US" altLang="en-US" sz="1800" b="1"/>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7EAB11B8-32AB-4819-814F-7EA59386E58C}"/>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 Platypodidae</a:t>
            </a:r>
            <a:br>
              <a:rPr lang="en-US" altLang="en-US" sz="1800" b="1"/>
            </a:br>
            <a:r>
              <a:rPr lang="en-US" altLang="en-US" sz="1800" b="1"/>
              <a:t>                 D.  Cerambycidae – all others except OHBs                       </a:t>
            </a:r>
            <a:r>
              <a:rPr lang="en-US" altLang="en-US" sz="1600" b="1"/>
              <a:t>                                                           </a:t>
            </a:r>
            <a:br>
              <a:rPr lang="en-US" altLang="en-US" sz="2400" b="1"/>
            </a:br>
            <a:r>
              <a:rPr lang="en-US" altLang="en-US" sz="1600" b="1"/>
              <a:t>                          </a:t>
            </a:r>
            <a:endParaRPr lang="en-US" altLang="en-US" sz="2400" b="1"/>
          </a:p>
        </p:txBody>
      </p:sp>
      <p:sp>
        <p:nvSpPr>
          <p:cNvPr id="112643" name="Rectangle 3">
            <a:extLst>
              <a:ext uri="{FF2B5EF4-FFF2-40B4-BE49-F238E27FC236}">
                <a16:creationId xmlns:a16="http://schemas.microsoft.com/office/drawing/2014/main" id="{1A079D23-8186-46B0-99A2-B3312D8A666B}"/>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u="sng"/>
              <a:t>Oval to round exit holes that are 1/4</a:t>
            </a:r>
            <a:r>
              <a:rPr lang="en-US" altLang="en-US" sz="1800" b="1" u="sng" baseline="30000"/>
              <a:t>th</a:t>
            </a:r>
            <a:r>
              <a:rPr lang="en-US" altLang="en-US" sz="1800" b="1" u="sng"/>
              <a:t> to ½ inch diameter round or oval exit holes with frass that is sawdust-like or fibrous.</a:t>
            </a:r>
            <a:r>
              <a:rPr lang="en-US" altLang="en-US" sz="1800" b="1"/>
              <a:t> </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60A4A02C-0B76-470A-8839-1F6B794C8D99}"/>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 Platypodidae</a:t>
            </a:r>
            <a:br>
              <a:rPr lang="en-US" altLang="en-US" sz="1800" b="1"/>
            </a:br>
            <a:r>
              <a:rPr lang="en-US" altLang="en-US" sz="1800" b="1"/>
              <a:t>                 </a:t>
            </a:r>
            <a:r>
              <a:rPr lang="en-US" altLang="en-US" sz="1800" b="1" u="sng">
                <a:solidFill>
                  <a:srgbClr val="FF0000"/>
                </a:solidFill>
              </a:rPr>
              <a:t>D.  Cerambycidae – all others except OHBs</a:t>
            </a:r>
            <a:r>
              <a:rPr lang="en-US" altLang="en-US" sz="1800" b="1"/>
              <a:t>                       </a:t>
            </a:r>
            <a:r>
              <a:rPr lang="en-US" altLang="en-US" sz="1600" b="1"/>
              <a:t>                                                           </a:t>
            </a:r>
            <a:br>
              <a:rPr lang="en-US" altLang="en-US" sz="2400" b="1"/>
            </a:br>
            <a:r>
              <a:rPr lang="en-US" altLang="en-US" sz="1600" b="1"/>
              <a:t>                          </a:t>
            </a:r>
            <a:endParaRPr lang="en-US" altLang="en-US" sz="2400" b="1"/>
          </a:p>
        </p:txBody>
      </p:sp>
      <p:sp>
        <p:nvSpPr>
          <p:cNvPr id="126979" name="Rectangle 3">
            <a:extLst>
              <a:ext uri="{FF2B5EF4-FFF2-40B4-BE49-F238E27FC236}">
                <a16:creationId xmlns:a16="http://schemas.microsoft.com/office/drawing/2014/main" id="{63DB190F-D987-4CD2-91BB-474C909F0768}"/>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u="sng"/>
              <a:t>Oval to round exit holes that are 1/4</a:t>
            </a:r>
            <a:r>
              <a:rPr lang="en-US" altLang="en-US" sz="1800" b="1" u="sng" baseline="30000"/>
              <a:t>th</a:t>
            </a:r>
            <a:r>
              <a:rPr lang="en-US" altLang="en-US" sz="1800" b="1" u="sng"/>
              <a:t> to ½ inch diameter round or oval exit holes with frass that is sawdust-like or fibrous.</a:t>
            </a:r>
            <a:r>
              <a:rPr lang="en-US" altLang="en-US" sz="1800" b="1"/>
              <a:t> </a:t>
            </a:r>
            <a:r>
              <a:rPr lang="en-US" altLang="en-US" sz="1800" b="1">
                <a:solidFill>
                  <a:srgbClr val="FF0000"/>
                </a:solidFill>
              </a:rPr>
              <a:t>D</a:t>
            </a:r>
            <a:endParaRPr lang="en-US" altLang="en-US" sz="1800" b="1"/>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3CE3B9E5-8949-440E-97FC-1EA4A5023297}"/>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13667" name="Rectangle 3">
            <a:extLst>
              <a:ext uri="{FF2B5EF4-FFF2-40B4-BE49-F238E27FC236}">
                <a16:creationId xmlns:a16="http://schemas.microsoft.com/office/drawing/2014/main" id="{BB3ADC1F-8622-44AC-A49C-0CB4255FC91D}"/>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u="sng"/>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A3961E2D-40B5-4568-BA52-7BFAC3390558}"/>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a:t>
            </a:r>
            <a:r>
              <a:rPr lang="en-US" altLang="en-US" sz="1800" b="1" u="sng">
                <a:solidFill>
                  <a:srgbClr val="FF0000"/>
                </a:solidFill>
              </a:rPr>
              <a:t>G.  Scolytidae &amp;</a:t>
            </a:r>
            <a:br>
              <a:rPr lang="en-US" altLang="en-US" sz="1800" b="1" u="sng"/>
            </a:br>
            <a:r>
              <a:rPr lang="en-US" altLang="en-US" sz="1800" b="1"/>
              <a:t>                                            D.  Cerambycidae</a:t>
            </a:r>
            <a:r>
              <a:rPr lang="en-US" altLang="en-US" sz="1600" b="1"/>
              <a:t>               </a:t>
            </a:r>
            <a:r>
              <a:rPr lang="en-US" altLang="en-US" sz="1800" b="1" u="sng">
                <a:solidFill>
                  <a:srgbClr val="FF0000"/>
                </a:solidFill>
              </a:rPr>
              <a:t>Platypodidae</a:t>
            </a:r>
            <a:r>
              <a:rPr lang="en-US" altLang="en-US" sz="1600" b="1" u="sng">
                <a:solidFill>
                  <a:srgbClr val="FF0000"/>
                </a:solidFill>
              </a:rPr>
              <a:t>  </a:t>
            </a:r>
            <a:r>
              <a:rPr lang="en-US" altLang="en-US" sz="1600" b="1"/>
              <a:t>                                                          </a:t>
            </a:r>
            <a:br>
              <a:rPr lang="en-US" altLang="en-US" sz="2400" b="1"/>
            </a:br>
            <a:r>
              <a:rPr lang="en-US" altLang="en-US" sz="1600" b="1"/>
              <a:t>                          </a:t>
            </a:r>
            <a:endParaRPr lang="en-US" altLang="en-US" sz="2400" b="1"/>
          </a:p>
        </p:txBody>
      </p:sp>
      <p:sp>
        <p:nvSpPr>
          <p:cNvPr id="114691" name="Rectangle 3">
            <a:extLst>
              <a:ext uri="{FF2B5EF4-FFF2-40B4-BE49-F238E27FC236}">
                <a16:creationId xmlns:a16="http://schemas.microsoft.com/office/drawing/2014/main" id="{1957C85A-3643-4A5E-A494-E619F95DDAE9}"/>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u="sng"/>
              <a:t>This wood destroying beetle larvae feeds on a fungus and is not a re-infesting wood boring beetle.</a:t>
            </a:r>
            <a:r>
              <a:rPr lang="en-US" altLang="en-US" sz="1800" b="1"/>
              <a:t> </a:t>
            </a:r>
            <a:r>
              <a:rPr lang="en-US" altLang="en-US" sz="1800" b="1">
                <a:solidFill>
                  <a:srgbClr val="FF0000"/>
                </a:solidFill>
              </a:rPr>
              <a:t>G</a:t>
            </a:r>
            <a:endParaRPr lang="en-US" altLang="en-US" sz="1800" b="1"/>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D3EABAA2-6B07-44FD-B764-EE51AE424FDD}"/>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15715" name="Rectangle 3">
            <a:extLst>
              <a:ext uri="{FF2B5EF4-FFF2-40B4-BE49-F238E27FC236}">
                <a16:creationId xmlns:a16="http://schemas.microsoft.com/office/drawing/2014/main" id="{ED10770A-FF4D-4AD1-BEE4-BC91D7F574D4}"/>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u="sng"/>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9E5B5E71-A970-4DA3-AF9A-97F5A4EE55A7}"/>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a:t>
            </a:r>
            <a:r>
              <a:rPr lang="en-US" altLang="en-US" sz="1800" b="1" u="sng">
                <a:solidFill>
                  <a:srgbClr val="FF0000"/>
                </a:solidFill>
              </a:rPr>
              <a:t>F.  Scolytidae</a:t>
            </a:r>
            <a:r>
              <a:rPr lang="en-US" altLang="en-US" sz="1800" b="1"/>
              <a:t>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16739" name="Rectangle 3">
            <a:extLst>
              <a:ext uri="{FF2B5EF4-FFF2-40B4-BE49-F238E27FC236}">
                <a16:creationId xmlns:a16="http://schemas.microsoft.com/office/drawing/2014/main" id="{8A33C1C5-1A7C-4B3A-9EF5-A75132909C6C}"/>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u="sng"/>
              <a:t>This wood destroying beetle makes finger-like galleries under bark and does not damage structural wood.</a:t>
            </a:r>
            <a:r>
              <a:rPr lang="en-US" altLang="en-US" sz="1800" b="1"/>
              <a:t> </a:t>
            </a:r>
            <a:r>
              <a:rPr lang="en-US" altLang="en-US" sz="1800" b="1">
                <a:solidFill>
                  <a:srgbClr val="FF0000"/>
                </a:solidFill>
              </a:rPr>
              <a:t>F</a:t>
            </a:r>
            <a:endParaRPr lang="en-US" altLang="en-US" sz="1800" b="1"/>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A6F6ADBF-C28D-4914-83F4-3C7E77310A1D}"/>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17763" name="Rectangle 3">
            <a:extLst>
              <a:ext uri="{FF2B5EF4-FFF2-40B4-BE49-F238E27FC236}">
                <a16:creationId xmlns:a16="http://schemas.microsoft.com/office/drawing/2014/main" id="{C3FEB08F-043C-4A99-8317-DA879988A682}"/>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u="sng"/>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DF2B3901-76DA-40B8-8222-18A6FDACDBC9}"/>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a:t>
            </a:r>
            <a:r>
              <a:rPr lang="en-US" altLang="en-US" sz="1800" b="1" u="sng">
                <a:solidFill>
                  <a:srgbClr val="FF0000"/>
                </a:solidFill>
              </a:rPr>
              <a:t>E.  Lyctidae</a:t>
            </a:r>
            <a:r>
              <a:rPr lang="en-US" altLang="en-US" sz="1800" b="1"/>
              <a:t>                                                            </a:t>
            </a:r>
            <a:br>
              <a:rPr lang="en-US" altLang="en-US" sz="1800" b="1"/>
            </a:br>
            <a:r>
              <a:rPr lang="en-US" altLang="en-US" sz="1800" b="1"/>
              <a:t>                                            </a:t>
            </a:r>
            <a:r>
              <a:rPr lang="en-US" altLang="en-US" sz="1800" b="1" u="sng">
                <a:solidFill>
                  <a:srgbClr val="FF0000"/>
                </a:solidFill>
              </a:rPr>
              <a:t>B.  Bostrichidae</a:t>
            </a:r>
            <a:r>
              <a:rPr lang="en-US" altLang="en-US" sz="1800" b="1"/>
              <a:t>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18787" name="Rectangle 3">
            <a:extLst>
              <a:ext uri="{FF2B5EF4-FFF2-40B4-BE49-F238E27FC236}">
                <a16:creationId xmlns:a16="http://schemas.microsoft.com/office/drawing/2014/main" id="{666E5C31-C308-412F-85D5-1608F64F51FB}"/>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u="sng"/>
              <a:t>These two beetles might attack new hardwood in a home.</a:t>
            </a:r>
            <a:r>
              <a:rPr lang="en-US" altLang="en-US" sz="1800" b="1"/>
              <a:t> </a:t>
            </a:r>
            <a:r>
              <a:rPr lang="en-US" altLang="en-US" sz="1800" b="1">
                <a:solidFill>
                  <a:srgbClr val="FF0000"/>
                </a:solidFill>
              </a:rPr>
              <a:t>B &amp; E</a:t>
            </a:r>
            <a:endParaRPr lang="en-US" altLang="en-US" sz="1800" b="1"/>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A70F343B-C15F-474F-ACFC-07EBE4E48A68}"/>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19811" name="Rectangle 3">
            <a:extLst>
              <a:ext uri="{FF2B5EF4-FFF2-40B4-BE49-F238E27FC236}">
                <a16:creationId xmlns:a16="http://schemas.microsoft.com/office/drawing/2014/main" id="{887CD8E3-8CD2-4FE7-AD4D-54C603C006A5}"/>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u="sng"/>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641399D7-825A-470C-9C79-5961F37602B2}"/>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u="sng">
                <a:solidFill>
                  <a:srgbClr val="FF0000"/>
                </a:solidFill>
              </a:rPr>
              <a:t>A.  Anobiidae</a:t>
            </a:r>
            <a:r>
              <a:rPr lang="en-US" altLang="en-US" sz="1800" b="1"/>
              <a:t>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a:t>
            </a:r>
            <a:r>
              <a:rPr lang="en-US" altLang="en-US" sz="1800" b="1" u="sng">
                <a:solidFill>
                  <a:srgbClr val="FF0000"/>
                </a:solidFill>
              </a:rPr>
              <a:t>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20835" name="Rectangle 3">
            <a:extLst>
              <a:ext uri="{FF2B5EF4-FFF2-40B4-BE49-F238E27FC236}">
                <a16:creationId xmlns:a16="http://schemas.microsoft.com/office/drawing/2014/main" id="{86E24ACE-89E3-4E5C-9DD2-CE53220C51BB}"/>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u="sng"/>
              <a:t>These two beetles might attack old softwood in a home.</a:t>
            </a:r>
            <a:r>
              <a:rPr lang="en-US" altLang="en-US" sz="1800" b="1"/>
              <a:t> </a:t>
            </a:r>
            <a:r>
              <a:rPr lang="en-US" altLang="en-US" sz="1800" b="1">
                <a:solidFill>
                  <a:srgbClr val="FF0000"/>
                </a:solidFill>
              </a:rPr>
              <a:t>A &amp; D</a:t>
            </a:r>
            <a:endParaRPr lang="en-US" altLang="en-US" sz="1800" b="1"/>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93593D96-7A82-4DF2-819B-50951A36860F}"/>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21859" name="Rectangle 3">
            <a:extLst>
              <a:ext uri="{FF2B5EF4-FFF2-40B4-BE49-F238E27FC236}">
                <a16:creationId xmlns:a16="http://schemas.microsoft.com/office/drawing/2014/main" id="{9FB63076-5CE3-4327-8816-9205F37923AB}"/>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u="sng"/>
              <a:t>These round exit holes, usually less than 1/16</a:t>
            </a:r>
            <a:r>
              <a:rPr lang="en-US" altLang="en-US" sz="1800" b="1" u="sng" baseline="30000"/>
              <a:t>th</a:t>
            </a:r>
            <a:r>
              <a:rPr lang="en-US" altLang="en-US" sz="1800" b="1" u="sng"/>
              <a:t> of an inch in diameter, are stained steel gray, to dark blue or black in color.</a:t>
            </a:r>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223C3C12-4CBE-4C44-8667-ACAD3C376E88}"/>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a:t>
            </a:r>
            <a:r>
              <a:rPr lang="en-US" altLang="en-US" sz="1800" b="1" u="sng">
                <a:solidFill>
                  <a:srgbClr val="FF0000"/>
                </a:solidFill>
              </a:rPr>
              <a:t>G.  Scolytidae &amp;</a:t>
            </a:r>
            <a:br>
              <a:rPr lang="en-US" altLang="en-US" sz="1800" b="1" u="sng">
                <a:solidFill>
                  <a:srgbClr val="FF0000"/>
                </a:solidFill>
              </a:rPr>
            </a:br>
            <a:r>
              <a:rPr lang="en-US" altLang="en-US" sz="1800" b="1"/>
              <a:t>                                            D.  Cerambycidae</a:t>
            </a:r>
            <a:r>
              <a:rPr lang="en-US" altLang="en-US" sz="1600" b="1"/>
              <a:t>               </a:t>
            </a:r>
            <a:r>
              <a:rPr lang="en-US" altLang="en-US" sz="1800" b="1" u="sng">
                <a:solidFill>
                  <a:srgbClr val="FF0000"/>
                </a:solidFill>
              </a:rPr>
              <a:t>Platypodidae</a:t>
            </a:r>
            <a:r>
              <a:rPr lang="en-US" altLang="en-US" sz="1600" b="1" u="sng">
                <a:solidFill>
                  <a:srgbClr val="FF0000"/>
                </a:solidFill>
              </a:rPr>
              <a:t> </a:t>
            </a:r>
            <a:r>
              <a:rPr lang="en-US" altLang="en-US" sz="1600" b="1"/>
              <a:t>                                                           </a:t>
            </a:r>
            <a:br>
              <a:rPr lang="en-US" altLang="en-US" sz="2400" b="1"/>
            </a:br>
            <a:r>
              <a:rPr lang="en-US" altLang="en-US" sz="1600" b="1"/>
              <a:t>                          </a:t>
            </a:r>
            <a:endParaRPr lang="en-US" altLang="en-US" sz="2400" b="1"/>
          </a:p>
        </p:txBody>
      </p:sp>
      <p:sp>
        <p:nvSpPr>
          <p:cNvPr id="122883" name="Rectangle 3">
            <a:extLst>
              <a:ext uri="{FF2B5EF4-FFF2-40B4-BE49-F238E27FC236}">
                <a16:creationId xmlns:a16="http://schemas.microsoft.com/office/drawing/2014/main" id="{35A8A2EF-E36B-4539-B978-672B39EEA7A4}"/>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u="sng"/>
              <a:t>These round exit holes, usually less than 1/16</a:t>
            </a:r>
            <a:r>
              <a:rPr lang="en-US" altLang="en-US" sz="1800" b="1" u="sng" baseline="30000"/>
              <a:t>th</a:t>
            </a:r>
            <a:r>
              <a:rPr lang="en-US" altLang="en-US" sz="1800" b="1" u="sng"/>
              <a:t> of an inch in diameter, are stained steel gray, to dark blue or black in color.</a:t>
            </a:r>
            <a:r>
              <a:rPr lang="en-US" altLang="en-US" sz="1800" b="1"/>
              <a:t> </a:t>
            </a:r>
            <a:r>
              <a:rPr lang="en-US" altLang="en-US" sz="1800" b="1">
                <a:solidFill>
                  <a:srgbClr val="FF0000"/>
                </a:solidFill>
              </a:rPr>
              <a:t>G</a:t>
            </a:r>
            <a:endParaRPr lang="en-US" altLang="en-US" sz="1800" b="1"/>
          </a:p>
          <a:p>
            <a:pPr marL="609600" indent="-609600">
              <a:lnSpc>
                <a:spcPct val="90000"/>
              </a:lnSpc>
              <a:buFontTx/>
              <a:buAutoNum type="arabicPeriod" startAt="31"/>
            </a:pPr>
            <a:r>
              <a:rPr lang="en-US" altLang="en-US" sz="1800" b="1"/>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A914655F-C1F0-4F13-AFE2-FE70E1D30D02}"/>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 Platypodidae</a:t>
            </a:r>
            <a:br>
              <a:rPr lang="en-US" altLang="en-US" sz="1800" b="1"/>
            </a:br>
            <a:r>
              <a:rPr lang="en-US" altLang="en-US" sz="1800" b="1"/>
              <a:t>          D.  Cerambycidae – all beetle species except the OHB</a:t>
            </a:r>
            <a:r>
              <a:rPr lang="en-US" altLang="en-US" sz="1600" b="1"/>
              <a:t>                                                                           </a:t>
            </a:r>
            <a:br>
              <a:rPr lang="en-US" altLang="en-US" sz="2400" b="1"/>
            </a:br>
            <a:r>
              <a:rPr lang="en-US" altLang="en-US" sz="1600" b="1"/>
              <a:t>                          </a:t>
            </a:r>
            <a:endParaRPr lang="en-US" altLang="en-US" sz="2400" b="1"/>
          </a:p>
        </p:txBody>
      </p:sp>
      <p:sp>
        <p:nvSpPr>
          <p:cNvPr id="123907" name="Rectangle 3">
            <a:extLst>
              <a:ext uri="{FF2B5EF4-FFF2-40B4-BE49-F238E27FC236}">
                <a16:creationId xmlns:a16="http://schemas.microsoft.com/office/drawing/2014/main" id="{58B175E8-D238-44C0-8C25-000ACEA783A2}"/>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u="sng"/>
              <a:t>These two large wood boring beetles may occasionally attack wet wood in log homes or exit out of structural wood that has not been properly kiln dried, but will not re-infest structural wood.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DEF08A87-1B2C-4778-A0B4-AF6DBEC7A504}"/>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a:t>
            </a:r>
            <a:r>
              <a:rPr lang="en-US" altLang="en-US" sz="1800" b="1" u="sng">
                <a:solidFill>
                  <a:srgbClr val="FF0000"/>
                </a:solidFill>
              </a:rPr>
              <a:t>C.  Buprestidae</a:t>
            </a:r>
            <a:r>
              <a:rPr lang="en-US" altLang="en-US" sz="1800" b="1"/>
              <a:t>        G.  Scolytidae &amp; Platypodidae</a:t>
            </a:r>
            <a:br>
              <a:rPr lang="en-US" altLang="en-US" sz="1800" b="1"/>
            </a:br>
            <a:r>
              <a:rPr lang="en-US" altLang="en-US" sz="1800" b="1"/>
              <a:t>          </a:t>
            </a:r>
            <a:r>
              <a:rPr lang="en-US" altLang="en-US" sz="1800" b="1" u="sng">
                <a:solidFill>
                  <a:srgbClr val="FF0000"/>
                </a:solidFill>
              </a:rPr>
              <a:t>D.  Cerambycidae</a:t>
            </a:r>
            <a:r>
              <a:rPr lang="en-US" altLang="en-US" sz="1800" b="1"/>
              <a:t> – all beetle species except the OHB</a:t>
            </a:r>
            <a:r>
              <a:rPr lang="en-US" altLang="en-US" sz="1600" b="1"/>
              <a:t>                                                                           </a:t>
            </a:r>
            <a:br>
              <a:rPr lang="en-US" altLang="en-US" sz="2400" b="1"/>
            </a:br>
            <a:r>
              <a:rPr lang="en-US" altLang="en-US" sz="1600" b="1"/>
              <a:t>                          </a:t>
            </a:r>
            <a:endParaRPr lang="en-US" altLang="en-US" sz="2400" b="1"/>
          </a:p>
        </p:txBody>
      </p:sp>
      <p:sp>
        <p:nvSpPr>
          <p:cNvPr id="128003" name="Rectangle 3">
            <a:extLst>
              <a:ext uri="{FF2B5EF4-FFF2-40B4-BE49-F238E27FC236}">
                <a16:creationId xmlns:a16="http://schemas.microsoft.com/office/drawing/2014/main" id="{F4575C79-2C36-4B0F-A2AE-D83FEE9D18D7}"/>
              </a:ext>
            </a:extLst>
          </p:cNvPr>
          <p:cNvSpPr>
            <a:spLocks noGrp="1" noChangeArrowheads="1"/>
          </p:cNvSpPr>
          <p:nvPr>
            <p:ph type="body" idx="1"/>
          </p:nvPr>
        </p:nvSpPr>
        <p:spPr>
          <a:xfrm>
            <a:off x="457200" y="1828800"/>
            <a:ext cx="8229600" cy="5029200"/>
          </a:xfrm>
        </p:spPr>
        <p:txBody>
          <a:bodyPr/>
          <a:lstStyle/>
          <a:p>
            <a:pPr marL="609600" indent="-609600">
              <a:lnSpc>
                <a:spcPct val="90000"/>
              </a:lnSpc>
              <a:buFontTx/>
              <a:buAutoNum type="arabicPeriod" startAt="31"/>
            </a:pPr>
            <a:r>
              <a:rPr lang="en-US" altLang="en-US" sz="1800" b="1"/>
              <a:t>The life cycle of this wood destroying beetle is from 3 to 12 years.</a:t>
            </a:r>
          </a:p>
          <a:p>
            <a:pPr marL="609600" indent="-609600">
              <a:lnSpc>
                <a:spcPct val="90000"/>
              </a:lnSpc>
              <a:buFontTx/>
              <a:buAutoNum type="arabicPeriod" startAt="31"/>
            </a:pPr>
            <a:r>
              <a:rPr lang="en-US" altLang="en-US" sz="1800" b="1"/>
              <a:t>The life cycle of this wood destroying beetle may be as many as 25 to 30 years or more.</a:t>
            </a:r>
          </a:p>
          <a:p>
            <a:pPr marL="609600" indent="-609600">
              <a:lnSpc>
                <a:spcPct val="90000"/>
              </a:lnSpc>
              <a:buFontTx/>
              <a:buAutoNum type="arabicPeriod" startAt="31"/>
            </a:pPr>
            <a:r>
              <a:rPr lang="en-US" altLang="en-US" sz="1800" b="1"/>
              <a:t>The Bamboo Borer</a:t>
            </a:r>
          </a:p>
          <a:p>
            <a:pPr marL="609600" indent="-609600">
              <a:lnSpc>
                <a:spcPct val="90000"/>
              </a:lnSpc>
              <a:buFontTx/>
              <a:buAutoNum type="arabicPeriod" startAt="31"/>
            </a:pPr>
            <a:r>
              <a:rPr lang="en-US" altLang="en-US" sz="1800" b="1"/>
              <a:t>Oval to round exit holes that are 1/4</a:t>
            </a:r>
            <a:r>
              <a:rPr lang="en-US" altLang="en-US" sz="1800" b="1" baseline="30000"/>
              <a:t>th</a:t>
            </a:r>
            <a:r>
              <a:rPr lang="en-US" altLang="en-US" sz="1800" b="1"/>
              <a:t> to ½ inch diameter round or oval exit holes with frass that is sawdust-like or fibrous.</a:t>
            </a:r>
          </a:p>
          <a:p>
            <a:pPr marL="609600" indent="-609600">
              <a:lnSpc>
                <a:spcPct val="90000"/>
              </a:lnSpc>
              <a:buFontTx/>
              <a:buAutoNum type="arabicPeriod" startAt="31"/>
            </a:pPr>
            <a:r>
              <a:rPr lang="en-US" altLang="en-US" sz="1800" b="1"/>
              <a:t>This wood destroying beetle larvae feeds on a fungus and is not a re-infesting wood boring beetle.</a:t>
            </a:r>
          </a:p>
          <a:p>
            <a:pPr marL="609600" indent="-609600">
              <a:lnSpc>
                <a:spcPct val="90000"/>
              </a:lnSpc>
              <a:buFontTx/>
              <a:buAutoNum type="arabicPeriod" startAt="31"/>
            </a:pPr>
            <a:r>
              <a:rPr lang="en-US" altLang="en-US" sz="1800" b="1"/>
              <a:t>This wood destroying beetle makes finger-like galleries under bark and does not damage structural wood.</a:t>
            </a:r>
          </a:p>
          <a:p>
            <a:pPr marL="609600" indent="-609600">
              <a:lnSpc>
                <a:spcPct val="90000"/>
              </a:lnSpc>
              <a:buFontTx/>
              <a:buAutoNum type="arabicPeriod" startAt="31"/>
            </a:pPr>
            <a:r>
              <a:rPr lang="en-US" altLang="en-US" sz="1800" b="1"/>
              <a:t>These two beetles might attack new hardwood in a home.</a:t>
            </a:r>
          </a:p>
          <a:p>
            <a:pPr marL="609600" indent="-609600">
              <a:lnSpc>
                <a:spcPct val="90000"/>
              </a:lnSpc>
              <a:buFontTx/>
              <a:buAutoNum type="arabicPeriod" startAt="31"/>
            </a:pPr>
            <a:r>
              <a:rPr lang="en-US" altLang="en-US" sz="1800" b="1"/>
              <a:t>These two beetles might attack old softwood in a home.</a:t>
            </a:r>
          </a:p>
          <a:p>
            <a:pPr marL="609600" indent="-609600">
              <a:lnSpc>
                <a:spcPct val="90000"/>
              </a:lnSpc>
              <a:buFontTx/>
              <a:buAutoNum type="arabicPeriod" startAt="31"/>
            </a:pPr>
            <a:r>
              <a:rPr lang="en-US" altLang="en-US" sz="1800" b="1"/>
              <a:t>These round exit holes, usually less than 1/16</a:t>
            </a:r>
            <a:r>
              <a:rPr lang="en-US" altLang="en-US" sz="1800" b="1" baseline="30000"/>
              <a:t>th</a:t>
            </a:r>
            <a:r>
              <a:rPr lang="en-US" altLang="en-US" sz="1800" b="1"/>
              <a:t> of an inch in diameter, are stained steel gray, to dark blue or black in color.</a:t>
            </a:r>
          </a:p>
          <a:p>
            <a:pPr marL="609600" indent="-609600">
              <a:lnSpc>
                <a:spcPct val="90000"/>
              </a:lnSpc>
              <a:buFontTx/>
              <a:buAutoNum type="arabicPeriod" startAt="31"/>
            </a:pPr>
            <a:r>
              <a:rPr lang="en-US" altLang="en-US" sz="1800" b="1" u="sng"/>
              <a:t>These two large wood boring beetles may occasionally attack wet wood in log homes or exit out of structural wood that has not been properly kiln dried, but will not re-infest structural wood.</a:t>
            </a:r>
            <a:r>
              <a:rPr lang="en-US" altLang="en-US" sz="1800" b="1"/>
              <a:t>  </a:t>
            </a:r>
            <a:r>
              <a:rPr lang="en-US" altLang="en-US" sz="1800" b="1">
                <a:solidFill>
                  <a:srgbClr val="FF0000"/>
                </a:solidFill>
              </a:rPr>
              <a:t>C &amp; D</a:t>
            </a:r>
            <a:endParaRPr lang="en-US" altLang="en-US" sz="1800" b="1"/>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CB2D48AC-E957-497C-9D81-BD79B370C832}"/>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31747" name="Rectangle 3">
            <a:extLst>
              <a:ext uri="{FF2B5EF4-FFF2-40B4-BE49-F238E27FC236}">
                <a16:creationId xmlns:a16="http://schemas.microsoft.com/office/drawing/2014/main" id="{4B29F891-9B7D-4C9D-9E75-43131062CDB8}"/>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u="sng"/>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0B3D54A5-808C-4BD1-8A29-287BF0CAA9C9}"/>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u="sng">
                <a:solidFill>
                  <a:srgbClr val="FF0000"/>
                </a:solidFill>
              </a:rPr>
              <a:t>A.  Anobiidae</a:t>
            </a:r>
            <a:r>
              <a:rPr lang="en-US" altLang="en-US" sz="1800" b="1"/>
              <a:t>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29027" name="Rectangle 3">
            <a:extLst>
              <a:ext uri="{FF2B5EF4-FFF2-40B4-BE49-F238E27FC236}">
                <a16:creationId xmlns:a16="http://schemas.microsoft.com/office/drawing/2014/main" id="{49A54D1B-F39C-4A6B-8D41-1C34052E926E}"/>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u="sng"/>
              <a:t>This small wood destroying beetle adult taps its head against the wood and “calls” the opposite sex as it emerges from the wood in the late Spring.</a:t>
            </a:r>
            <a:r>
              <a:rPr lang="en-US" altLang="en-US" sz="1800" b="1"/>
              <a:t> </a:t>
            </a:r>
            <a:r>
              <a:rPr lang="en-US" altLang="en-US" sz="1800" b="1">
                <a:solidFill>
                  <a:srgbClr val="FF0000"/>
                </a:solidFill>
              </a:rPr>
              <a:t>A</a:t>
            </a:r>
            <a:endParaRPr lang="en-US" altLang="en-US" sz="1800" b="1"/>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1DA38CA6-2727-402B-8974-564B1982265F}"/>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 Platypodidae          </a:t>
            </a:r>
            <a:br>
              <a:rPr lang="en-US" altLang="en-US" sz="1800" b="1"/>
            </a:br>
            <a:r>
              <a:rPr lang="en-US" altLang="en-US" sz="1800" b="1"/>
              <a:t>          D.  Cerambycidae</a:t>
            </a:r>
            <a:r>
              <a:rPr lang="en-US" altLang="en-US" sz="1600" b="1"/>
              <a:t> – </a:t>
            </a:r>
            <a:r>
              <a:rPr lang="en-US" altLang="en-US" sz="1800" b="1"/>
              <a:t>Old House Borer only</a:t>
            </a:r>
            <a:r>
              <a:rPr lang="en-US" altLang="en-US" sz="1600" b="1"/>
              <a:t>                                                          </a:t>
            </a:r>
            <a:br>
              <a:rPr lang="en-US" altLang="en-US" sz="2400" b="1"/>
            </a:br>
            <a:r>
              <a:rPr lang="en-US" altLang="en-US" sz="1600" b="1"/>
              <a:t>                          </a:t>
            </a:r>
            <a:endParaRPr lang="en-US" altLang="en-US" sz="2400" b="1"/>
          </a:p>
        </p:txBody>
      </p:sp>
      <p:sp>
        <p:nvSpPr>
          <p:cNvPr id="132099" name="Rectangle 3">
            <a:extLst>
              <a:ext uri="{FF2B5EF4-FFF2-40B4-BE49-F238E27FC236}">
                <a16:creationId xmlns:a16="http://schemas.microsoft.com/office/drawing/2014/main" id="{A9499930-5F34-47FF-91DD-116850D12FD0}"/>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u="sng"/>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9C54D477-3C05-4411-8E7F-9AD2B0C5A8B4}"/>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 Platypodidae          </a:t>
            </a:r>
            <a:br>
              <a:rPr lang="en-US" altLang="en-US" sz="1800" b="1"/>
            </a:br>
            <a:r>
              <a:rPr lang="en-US" altLang="en-US" sz="1800" b="1"/>
              <a:t>          </a:t>
            </a:r>
            <a:r>
              <a:rPr lang="en-US" altLang="en-US" sz="1800" b="1" u="sng">
                <a:solidFill>
                  <a:srgbClr val="FF0000"/>
                </a:solidFill>
              </a:rPr>
              <a:t>D.  Cerambycidae</a:t>
            </a:r>
            <a:r>
              <a:rPr lang="en-US" altLang="en-US" sz="1600" b="1"/>
              <a:t> – </a:t>
            </a:r>
            <a:r>
              <a:rPr lang="en-US" altLang="en-US" sz="1800" b="1"/>
              <a:t>Old House Borer only</a:t>
            </a:r>
            <a:r>
              <a:rPr lang="en-US" altLang="en-US" sz="1600" b="1"/>
              <a:t>                                                          </a:t>
            </a:r>
            <a:br>
              <a:rPr lang="en-US" altLang="en-US" sz="2400" b="1"/>
            </a:br>
            <a:r>
              <a:rPr lang="en-US" altLang="en-US" sz="1600" b="1"/>
              <a:t>                          </a:t>
            </a:r>
            <a:endParaRPr lang="en-US" altLang="en-US" sz="2400" b="1"/>
          </a:p>
        </p:txBody>
      </p:sp>
      <p:sp>
        <p:nvSpPr>
          <p:cNvPr id="142339" name="Rectangle 3">
            <a:extLst>
              <a:ext uri="{FF2B5EF4-FFF2-40B4-BE49-F238E27FC236}">
                <a16:creationId xmlns:a16="http://schemas.microsoft.com/office/drawing/2014/main" id="{57C406C0-D05A-4684-857F-1033F5E23FD9}"/>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u="sng"/>
              <a:t>The 3½ to 4½ year old larvae of the large wood destroying beetle often can be heard feeding in the wood as a “clicking sound”.</a:t>
            </a:r>
            <a:r>
              <a:rPr lang="en-US" altLang="en-US" sz="1800" b="1"/>
              <a:t> </a:t>
            </a:r>
            <a:r>
              <a:rPr lang="en-US" altLang="en-US" sz="1800" b="1">
                <a:solidFill>
                  <a:srgbClr val="FF0000"/>
                </a:solidFill>
              </a:rPr>
              <a:t>D</a:t>
            </a:r>
            <a:endParaRPr lang="en-US" altLang="en-US" sz="1800" b="1"/>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83ABB29C-0F3E-4C7E-B553-A7DD7FBBEB4E}"/>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 Platypodidae          </a:t>
            </a:r>
            <a:br>
              <a:rPr lang="en-US" altLang="en-US" sz="1800" b="1"/>
            </a:br>
            <a:r>
              <a:rPr lang="en-US" altLang="en-US" sz="1800" b="1"/>
              <a:t>          D.  Cerambycidae</a:t>
            </a:r>
            <a:r>
              <a:rPr lang="en-US" altLang="en-US" sz="1600" b="1"/>
              <a:t> – </a:t>
            </a:r>
            <a:r>
              <a:rPr lang="en-US" altLang="en-US" sz="1800" b="1"/>
              <a:t>Old House Borer only</a:t>
            </a:r>
            <a:r>
              <a:rPr lang="en-US" altLang="en-US" sz="1600" b="1"/>
              <a:t>                                                          </a:t>
            </a:r>
            <a:br>
              <a:rPr lang="en-US" altLang="en-US" sz="2400" b="1"/>
            </a:br>
            <a:r>
              <a:rPr lang="en-US" altLang="en-US" sz="1600" b="1"/>
              <a:t>                          </a:t>
            </a:r>
            <a:endParaRPr lang="en-US" altLang="en-US" sz="2400" b="1"/>
          </a:p>
        </p:txBody>
      </p:sp>
      <p:sp>
        <p:nvSpPr>
          <p:cNvPr id="143363" name="Rectangle 3">
            <a:extLst>
              <a:ext uri="{FF2B5EF4-FFF2-40B4-BE49-F238E27FC236}">
                <a16:creationId xmlns:a16="http://schemas.microsoft.com/office/drawing/2014/main" id="{C3281600-595E-4F7F-8838-681218693C52}"/>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u="sng"/>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9310BAA2-84B2-4754-B12E-2A85FB6E3CB2}"/>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 Platypodidae          </a:t>
            </a:r>
            <a:br>
              <a:rPr lang="en-US" altLang="en-US" sz="1800" b="1"/>
            </a:br>
            <a:r>
              <a:rPr lang="en-US" altLang="en-US" sz="1800" b="1"/>
              <a:t>          </a:t>
            </a:r>
            <a:r>
              <a:rPr lang="en-US" altLang="en-US" sz="1800" b="1" u="sng">
                <a:solidFill>
                  <a:srgbClr val="FF0000"/>
                </a:solidFill>
              </a:rPr>
              <a:t>D.  Cerambycidae</a:t>
            </a:r>
            <a:r>
              <a:rPr lang="en-US" altLang="en-US" sz="1600" b="1" u="sng">
                <a:solidFill>
                  <a:srgbClr val="FF0000"/>
                </a:solidFill>
              </a:rPr>
              <a:t> – </a:t>
            </a:r>
            <a:r>
              <a:rPr lang="en-US" altLang="en-US" sz="1800" b="1" u="sng">
                <a:solidFill>
                  <a:srgbClr val="FF0000"/>
                </a:solidFill>
              </a:rPr>
              <a:t>Old House Borer only</a:t>
            </a:r>
            <a:r>
              <a:rPr lang="en-US" altLang="en-US" sz="1600" b="1"/>
              <a:t>                                                          </a:t>
            </a:r>
            <a:br>
              <a:rPr lang="en-US" altLang="en-US" sz="2400" b="1"/>
            </a:br>
            <a:r>
              <a:rPr lang="en-US" altLang="en-US" sz="1600" b="1"/>
              <a:t>                          </a:t>
            </a:r>
            <a:endParaRPr lang="en-US" altLang="en-US" sz="2400" b="1"/>
          </a:p>
        </p:txBody>
      </p:sp>
      <p:sp>
        <p:nvSpPr>
          <p:cNvPr id="144387" name="Rectangle 3">
            <a:extLst>
              <a:ext uri="{FF2B5EF4-FFF2-40B4-BE49-F238E27FC236}">
                <a16:creationId xmlns:a16="http://schemas.microsoft.com/office/drawing/2014/main" id="{E033D0D9-82A9-4BF0-A9AF-0576D4636802}"/>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u="sng"/>
              <a:t>These wood destroying beetles often emerge from crawlspaces in June, July, and August.</a:t>
            </a:r>
            <a:r>
              <a:rPr lang="en-US" altLang="en-US" sz="1800" b="1"/>
              <a:t> </a:t>
            </a:r>
            <a:r>
              <a:rPr lang="en-US" altLang="en-US" sz="1800" b="1">
                <a:solidFill>
                  <a:srgbClr val="FF0000"/>
                </a:solidFill>
              </a:rPr>
              <a:t>D</a:t>
            </a:r>
            <a:endParaRPr lang="en-US" altLang="en-US" sz="1800" b="1"/>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7BC710B4-F9F0-459B-A95D-D7DC5ABBD8BB}"/>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33123" name="Rectangle 3">
            <a:extLst>
              <a:ext uri="{FF2B5EF4-FFF2-40B4-BE49-F238E27FC236}">
                <a16:creationId xmlns:a16="http://schemas.microsoft.com/office/drawing/2014/main" id="{8B8A3732-40A9-4373-81EE-C36B67F6E2C2}"/>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u="sng"/>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2A3479CF-F9DE-4CB8-9196-B26E68F1AA6E}"/>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u="sng">
                <a:solidFill>
                  <a:srgbClr val="FF0000"/>
                </a:solidFill>
              </a:rPr>
              <a:t>A.  Anobiidae</a:t>
            </a:r>
            <a:r>
              <a:rPr lang="en-US" altLang="en-US" sz="1800" b="1"/>
              <a:t>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34147" name="Rectangle 3">
            <a:extLst>
              <a:ext uri="{FF2B5EF4-FFF2-40B4-BE49-F238E27FC236}">
                <a16:creationId xmlns:a16="http://schemas.microsoft.com/office/drawing/2014/main" id="{7EDBB051-1F38-48B7-A2D6-D60A74CEE3D6}"/>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 </a:t>
            </a:r>
          </a:p>
          <a:p>
            <a:pPr marL="609600" indent="-609600">
              <a:buFontTx/>
              <a:buAutoNum type="arabicPeriod" startAt="41"/>
            </a:pPr>
            <a:r>
              <a:rPr lang="en-US" altLang="en-US" sz="1800" b="1" u="sng"/>
              <a:t>These wood destroying beetles often emerge from crawlspaces in March, April, and May.</a:t>
            </a:r>
            <a:r>
              <a:rPr lang="en-US" altLang="en-US" sz="1800" b="1"/>
              <a:t> </a:t>
            </a:r>
            <a:r>
              <a:rPr lang="en-US" altLang="en-US" sz="1800" b="1">
                <a:solidFill>
                  <a:srgbClr val="FF0000"/>
                </a:solidFill>
              </a:rPr>
              <a:t>A</a:t>
            </a:r>
            <a:endParaRPr lang="en-US" altLang="en-US" sz="1800" b="1"/>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1DF8DBAF-FD9F-4E13-842A-D0033115D249}"/>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35171" name="Rectangle 3">
            <a:extLst>
              <a:ext uri="{FF2B5EF4-FFF2-40B4-BE49-F238E27FC236}">
                <a16:creationId xmlns:a16="http://schemas.microsoft.com/office/drawing/2014/main" id="{9CE5E02D-7FED-46C5-B0F8-7F893CD24205}"/>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u="sng"/>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A77D4A2D-B360-49F5-BF3C-8CCF68C8B5D8}"/>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u="sng">
                <a:solidFill>
                  <a:srgbClr val="FF0000"/>
                </a:solidFill>
              </a:rPr>
              <a:t>A.  Anobiidae</a:t>
            </a:r>
            <a:r>
              <a:rPr lang="en-US" altLang="en-US" sz="1800" b="1"/>
              <a:t>            </a:t>
            </a:r>
            <a:r>
              <a:rPr lang="en-US" altLang="en-US" sz="1800" b="1" u="sng">
                <a:solidFill>
                  <a:srgbClr val="FF0000"/>
                </a:solidFill>
              </a:rPr>
              <a:t>E.  Lyctidae</a:t>
            </a:r>
            <a:r>
              <a:rPr lang="en-US" altLang="en-US" sz="1800" b="1"/>
              <a:t>                                                            </a:t>
            </a:r>
            <a:br>
              <a:rPr lang="en-US" altLang="en-US" sz="1800" b="1"/>
            </a:br>
            <a:r>
              <a:rPr lang="en-US" altLang="en-US" sz="1800" b="1"/>
              <a:t>                                            </a:t>
            </a:r>
            <a:r>
              <a:rPr lang="en-US" altLang="en-US" sz="1800" b="1" u="sng">
                <a:solidFill>
                  <a:srgbClr val="FF0000"/>
                </a:solidFill>
              </a:rPr>
              <a:t>B.  Bostrichidae</a:t>
            </a:r>
            <a:r>
              <a:rPr lang="en-US" altLang="en-US" sz="1800" b="1"/>
              <a:t>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36195" name="Rectangle 3">
            <a:extLst>
              <a:ext uri="{FF2B5EF4-FFF2-40B4-BE49-F238E27FC236}">
                <a16:creationId xmlns:a16="http://schemas.microsoft.com/office/drawing/2014/main" id="{62747CD7-FABA-4111-9897-C37EC42843A3}"/>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u="sng"/>
              <a:t>These three families of wood destroying beetles are called powder post beetles and all re-infest structural wood.</a:t>
            </a:r>
            <a:r>
              <a:rPr lang="en-US" altLang="en-US" sz="1800" b="1"/>
              <a:t> </a:t>
            </a:r>
            <a:r>
              <a:rPr lang="en-US" altLang="en-US" sz="1800" b="1">
                <a:solidFill>
                  <a:srgbClr val="FF0000"/>
                </a:solidFill>
              </a:rPr>
              <a:t>A, B, &amp; E</a:t>
            </a:r>
            <a:endParaRPr lang="en-US" altLang="en-US" sz="1800" b="1"/>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C43AE2B6-3C37-48DA-A879-710058C4B807}"/>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37219" name="Rectangle 3">
            <a:extLst>
              <a:ext uri="{FF2B5EF4-FFF2-40B4-BE49-F238E27FC236}">
                <a16:creationId xmlns:a16="http://schemas.microsoft.com/office/drawing/2014/main" id="{B06AC8DF-86E9-48EF-808A-DC597763DADF}"/>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u="sng"/>
              <a:t>These three families of wood destroying beetles do not re-infest structural wood.</a:t>
            </a:r>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FC3BEA03-5928-4CF6-B7CC-56F7566E2C36}"/>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a:t>
            </a:r>
            <a:r>
              <a:rPr lang="en-US" altLang="en-US" sz="1800" b="1" u="sng">
                <a:solidFill>
                  <a:srgbClr val="FF0000"/>
                </a:solidFill>
              </a:rPr>
              <a:t>F.  Scolytidae</a:t>
            </a:r>
            <a:r>
              <a:rPr lang="en-US" altLang="en-US" sz="1800" b="1"/>
              <a:t> </a:t>
            </a:r>
            <a:br>
              <a:rPr lang="en-US" altLang="en-US" sz="1800" b="1"/>
            </a:br>
            <a:r>
              <a:rPr lang="en-US" altLang="en-US" sz="1800" b="1"/>
              <a:t>                                            </a:t>
            </a:r>
            <a:r>
              <a:rPr lang="en-US" altLang="en-US" sz="1800" b="1" u="sng">
                <a:solidFill>
                  <a:srgbClr val="FF0000"/>
                </a:solidFill>
              </a:rPr>
              <a:t>C.  Buprestidae</a:t>
            </a:r>
            <a:r>
              <a:rPr lang="en-US" altLang="en-US" sz="1800" b="1"/>
              <a:t>        </a:t>
            </a:r>
            <a:r>
              <a:rPr lang="en-US" altLang="en-US" sz="1800" b="1" u="sng">
                <a:solidFill>
                  <a:srgbClr val="FF0000"/>
                </a:solidFill>
              </a:rPr>
              <a:t>G.  Scolytidae &amp;</a:t>
            </a:r>
            <a:br>
              <a:rPr lang="en-US" altLang="en-US" sz="1800" b="1" u="sng">
                <a:solidFill>
                  <a:srgbClr val="FF0000"/>
                </a:solidFill>
              </a:rPr>
            </a:br>
            <a:r>
              <a:rPr lang="en-US" altLang="en-US" sz="1800" b="1"/>
              <a:t>                                            D.  Cerambycidae</a:t>
            </a:r>
            <a:r>
              <a:rPr lang="en-US" altLang="en-US" sz="1600" b="1"/>
              <a:t>               </a:t>
            </a:r>
            <a:r>
              <a:rPr lang="en-US" altLang="en-US" sz="1800" b="1" u="sng">
                <a:solidFill>
                  <a:srgbClr val="FF0000"/>
                </a:solidFill>
              </a:rPr>
              <a:t>Platypodidae</a:t>
            </a:r>
            <a:r>
              <a:rPr lang="en-US" altLang="en-US" sz="1600" b="1" u="sng">
                <a:solidFill>
                  <a:srgbClr val="FF0000"/>
                </a:solidFill>
              </a:rPr>
              <a:t> </a:t>
            </a:r>
            <a:r>
              <a:rPr lang="en-US" altLang="en-US" sz="1600" b="1"/>
              <a:t>                                                           </a:t>
            </a:r>
            <a:br>
              <a:rPr lang="en-US" altLang="en-US" sz="2400" b="1"/>
            </a:br>
            <a:r>
              <a:rPr lang="en-US" altLang="en-US" sz="1600" b="1"/>
              <a:t>                          </a:t>
            </a:r>
            <a:endParaRPr lang="en-US" altLang="en-US" sz="2400" b="1"/>
          </a:p>
        </p:txBody>
      </p:sp>
      <p:sp>
        <p:nvSpPr>
          <p:cNvPr id="138243" name="Rectangle 3">
            <a:extLst>
              <a:ext uri="{FF2B5EF4-FFF2-40B4-BE49-F238E27FC236}">
                <a16:creationId xmlns:a16="http://schemas.microsoft.com/office/drawing/2014/main" id="{19346015-F3D7-4906-AB1C-D93D6378F84F}"/>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u="sng"/>
              <a:t>These three families of wood destroying beetles do not re-infest structural wood.</a:t>
            </a:r>
            <a:r>
              <a:rPr lang="en-US" altLang="en-US" sz="1800" b="1"/>
              <a:t> </a:t>
            </a:r>
            <a:r>
              <a:rPr lang="en-US" altLang="en-US" sz="1800" b="1">
                <a:solidFill>
                  <a:srgbClr val="FF0000"/>
                </a:solidFill>
              </a:rPr>
              <a:t>C, F, &amp; G</a:t>
            </a:r>
            <a:endParaRPr lang="en-US" altLang="en-US" sz="1800" b="1"/>
          </a:p>
          <a:p>
            <a:pPr marL="609600" indent="-609600">
              <a:buFontTx/>
              <a:buAutoNum type="arabicPeriod" startAt="41"/>
            </a:pPr>
            <a:r>
              <a:rPr lang="en-US" altLang="en-US" sz="1800" b="1"/>
              <a:t>This family of wood boring beetles has many beetles that do not re-infest structural wood and one that commonly re-infests wood east of the Mississippi River.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03DADFA0-1E9B-4CED-8A6F-6BDA69726FF9}"/>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39267" name="Rectangle 3">
            <a:extLst>
              <a:ext uri="{FF2B5EF4-FFF2-40B4-BE49-F238E27FC236}">
                <a16:creationId xmlns:a16="http://schemas.microsoft.com/office/drawing/2014/main" id="{9E5A009F-57B0-4417-8C7F-CDC6C7728CDD}"/>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u="sng"/>
              <a:t>This family of wood boring beetles has many beetles that do not re-infest structural wood and one that commonly re-infests wood east of the Mississippi River.</a:t>
            </a:r>
            <a:r>
              <a:rPr lang="en-US" altLang="en-US" sz="1800" b="1"/>
              <a:t>  </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64A6E9AA-D988-4013-A924-ADAA03D79E41}"/>
              </a:ext>
            </a:extLst>
          </p:cNvPr>
          <p:cNvSpPr>
            <a:spLocks noGrp="1" noChangeArrowheads="1"/>
          </p:cNvSpPr>
          <p:nvPr>
            <p:ph type="title"/>
          </p:nvPr>
        </p:nvSpPr>
        <p:spPr>
          <a:xfrm>
            <a:off x="457200" y="274638"/>
            <a:ext cx="8229600" cy="1249362"/>
          </a:xfrm>
        </p:spPr>
        <p:txBody>
          <a:bodyPr/>
          <a:lstStyle/>
          <a:p>
            <a:pPr algn="l"/>
            <a:br>
              <a:rPr lang="en-US" altLang="en-US" sz="1600" b="1"/>
            </a:br>
            <a:r>
              <a:rPr lang="en-US" altLang="en-US" sz="2400" b="1"/>
              <a:t>Multiple Choice:</a:t>
            </a:r>
            <a:br>
              <a:rPr lang="en-US" altLang="en-US" sz="2400" b="1"/>
            </a:br>
            <a:r>
              <a:rPr lang="en-US" altLang="en-US" sz="2400" b="1"/>
              <a:t>                                 </a:t>
            </a:r>
            <a:r>
              <a:rPr lang="en-US" altLang="en-US" sz="1800" b="1"/>
              <a:t>A.  Anobiidae            E.  Lyctidae                                                            </a:t>
            </a:r>
            <a:br>
              <a:rPr lang="en-US" altLang="en-US" sz="1800" b="1"/>
            </a:br>
            <a:r>
              <a:rPr lang="en-US" altLang="en-US" sz="1800" b="1"/>
              <a:t>                                            B.  Bostrichidae       F.  Scolytidae </a:t>
            </a:r>
            <a:br>
              <a:rPr lang="en-US" altLang="en-US" sz="1800" b="1"/>
            </a:br>
            <a:r>
              <a:rPr lang="en-US" altLang="en-US" sz="1800" b="1"/>
              <a:t>                                            C.  Buprestidae        G.  Scolytidae &amp;</a:t>
            </a:r>
            <a:br>
              <a:rPr lang="en-US" altLang="en-US" sz="1800" b="1"/>
            </a:br>
            <a:r>
              <a:rPr lang="en-US" altLang="en-US" sz="1800" b="1"/>
              <a:t>                                            </a:t>
            </a:r>
            <a:r>
              <a:rPr lang="en-US" altLang="en-US" sz="1800" b="1" u="sng">
                <a:solidFill>
                  <a:srgbClr val="FF0000"/>
                </a:solidFill>
              </a:rPr>
              <a:t>D.  Cerambycidae</a:t>
            </a:r>
            <a:r>
              <a:rPr lang="en-US" altLang="en-US" sz="1600" b="1"/>
              <a:t>               </a:t>
            </a:r>
            <a:r>
              <a:rPr lang="en-US" altLang="en-US" sz="1800" b="1"/>
              <a:t>Platypodidae</a:t>
            </a:r>
            <a:r>
              <a:rPr lang="en-US" altLang="en-US" sz="1600" b="1"/>
              <a:t>                                                            </a:t>
            </a:r>
            <a:br>
              <a:rPr lang="en-US" altLang="en-US" sz="2400" b="1"/>
            </a:br>
            <a:r>
              <a:rPr lang="en-US" altLang="en-US" sz="1600" b="1"/>
              <a:t>                          </a:t>
            </a:r>
            <a:endParaRPr lang="en-US" altLang="en-US" sz="2400" b="1"/>
          </a:p>
        </p:txBody>
      </p:sp>
      <p:sp>
        <p:nvSpPr>
          <p:cNvPr id="140291" name="Rectangle 3">
            <a:extLst>
              <a:ext uri="{FF2B5EF4-FFF2-40B4-BE49-F238E27FC236}">
                <a16:creationId xmlns:a16="http://schemas.microsoft.com/office/drawing/2014/main" id="{15976348-9D6E-48C3-92C8-E69D917BD26C}"/>
              </a:ext>
            </a:extLst>
          </p:cNvPr>
          <p:cNvSpPr>
            <a:spLocks noGrp="1" noChangeArrowheads="1"/>
          </p:cNvSpPr>
          <p:nvPr>
            <p:ph type="body" idx="1"/>
          </p:nvPr>
        </p:nvSpPr>
        <p:spPr>
          <a:xfrm>
            <a:off x="457200" y="1828800"/>
            <a:ext cx="8229600" cy="5029200"/>
          </a:xfrm>
        </p:spPr>
        <p:txBody>
          <a:bodyPr/>
          <a:lstStyle/>
          <a:p>
            <a:pPr marL="609600" indent="-609600">
              <a:buFontTx/>
              <a:buAutoNum type="arabicPeriod" startAt="41"/>
            </a:pPr>
            <a:r>
              <a:rPr lang="en-US" altLang="en-US" sz="1800" b="1"/>
              <a:t>This small wood destroying beetle adult taps its head against the wood and “calls” the opposite sex as it emerges from the wood in the late Spring.</a:t>
            </a:r>
          </a:p>
          <a:p>
            <a:pPr marL="609600" indent="-609600">
              <a:buFontTx/>
              <a:buAutoNum type="arabicPeriod" startAt="41"/>
            </a:pPr>
            <a:r>
              <a:rPr lang="en-US" altLang="en-US" sz="1800" b="1"/>
              <a:t>The 3½ to 4½ year old larvae of the large wood destroying beetle often can be heard feeding in the wood as a “clicking sound”.</a:t>
            </a:r>
          </a:p>
          <a:p>
            <a:pPr marL="609600" indent="-609600">
              <a:buFontTx/>
              <a:buAutoNum type="arabicPeriod" startAt="41"/>
            </a:pPr>
            <a:r>
              <a:rPr lang="en-US" altLang="en-US" sz="1800" b="1"/>
              <a:t>These wood destroying beetles often emerge from crawlspaces in June, July, and August.</a:t>
            </a:r>
          </a:p>
          <a:p>
            <a:pPr marL="609600" indent="-609600">
              <a:buFontTx/>
              <a:buAutoNum type="arabicPeriod" startAt="41"/>
            </a:pPr>
            <a:r>
              <a:rPr lang="en-US" altLang="en-US" sz="1800" b="1"/>
              <a:t>These wood destroying beetles often emerge from crawlspaces in March, April, and May.</a:t>
            </a:r>
          </a:p>
          <a:p>
            <a:pPr marL="609600" indent="-609600">
              <a:buFontTx/>
              <a:buAutoNum type="arabicPeriod" startAt="41"/>
            </a:pPr>
            <a:r>
              <a:rPr lang="en-US" altLang="en-US" sz="1800" b="1"/>
              <a:t>These three families of wood destroying beetles are called powder post beetles and all re-infest structural wood.</a:t>
            </a:r>
          </a:p>
          <a:p>
            <a:pPr marL="609600" indent="-609600">
              <a:buFontTx/>
              <a:buAutoNum type="arabicPeriod" startAt="41"/>
            </a:pPr>
            <a:r>
              <a:rPr lang="en-US" altLang="en-US" sz="1800" b="1"/>
              <a:t>These three families of wood destroying beetles do not re-infest structural wood.</a:t>
            </a:r>
          </a:p>
          <a:p>
            <a:pPr marL="609600" indent="-609600">
              <a:buFontTx/>
              <a:buAutoNum type="arabicPeriod" startAt="41"/>
            </a:pPr>
            <a:r>
              <a:rPr lang="en-US" altLang="en-US" sz="1800" b="1" u="sng"/>
              <a:t>This family of wood boring beetles has many beetles that do not re-infest structural wood and one that commonly re-infests wood east of the Mississippi River.</a:t>
            </a:r>
            <a:r>
              <a:rPr lang="en-US" altLang="en-US" sz="1800" b="1"/>
              <a:t>  </a:t>
            </a:r>
            <a:r>
              <a:rPr lang="en-US" altLang="en-US" sz="1800" b="1">
                <a:solidFill>
                  <a:srgbClr val="FF0000"/>
                </a:solidFill>
              </a:rPr>
              <a:t>D</a:t>
            </a:r>
            <a:r>
              <a:rPr lang="en-US" altLang="en-US" sz="1800" b="1"/>
              <a:t>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47E23B80-61DA-466D-BE58-9A43A562C1FB}"/>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32771" name="Rectangle 3">
            <a:extLst>
              <a:ext uri="{FF2B5EF4-FFF2-40B4-BE49-F238E27FC236}">
                <a16:creationId xmlns:a16="http://schemas.microsoft.com/office/drawing/2014/main" id="{95576F5E-36E7-446A-8968-64681BD091BF}"/>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u="sng"/>
              <a:t>This wood decay fungi does not cause abnormal shrinkage of wood</a:t>
            </a:r>
            <a:r>
              <a:rPr lang="en-US" altLang="en-US" sz="1800" b="1"/>
              <a:t>.</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1032BDA9-8F8A-4461-9C26-C1785626385B}"/>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a:t>
            </a:r>
            <a:r>
              <a:rPr lang="en-US" altLang="en-US" sz="1800" b="1" u="sng">
                <a:solidFill>
                  <a:srgbClr val="FF0000"/>
                </a:solidFill>
              </a:rPr>
              <a:t>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45411" name="Rectangle 3">
            <a:extLst>
              <a:ext uri="{FF2B5EF4-FFF2-40B4-BE49-F238E27FC236}">
                <a16:creationId xmlns:a16="http://schemas.microsoft.com/office/drawing/2014/main" id="{9DDD801C-AF9D-458E-B4D7-83A9FEEBE762}"/>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u="sng"/>
              <a:t>This wood decay fungi does not cause abnormal shrinkage of wood.</a:t>
            </a:r>
            <a:r>
              <a:rPr lang="en-US" altLang="en-US" sz="1800" b="1"/>
              <a:t> </a:t>
            </a:r>
            <a:r>
              <a:rPr lang="en-US" altLang="en-US" sz="1800" b="1">
                <a:solidFill>
                  <a:srgbClr val="FF0000"/>
                </a:solidFill>
              </a:rPr>
              <a:t>E</a:t>
            </a:r>
            <a:endParaRPr lang="en-US" altLang="en-US" sz="1800" b="1"/>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2197A01D-2773-4192-8907-6344397344B5}"/>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46435" name="Rectangle 3">
            <a:extLst>
              <a:ext uri="{FF2B5EF4-FFF2-40B4-BE49-F238E27FC236}">
                <a16:creationId xmlns:a16="http://schemas.microsoft.com/office/drawing/2014/main" id="{0DA3EDF5-B1D2-4653-80B5-FC370D2CE41A}"/>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u="sng"/>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FD655DA6-01E0-444D-9C97-9DA9C5336970}"/>
              </a:ext>
            </a:extLst>
          </p:cNvPr>
          <p:cNvSpPr>
            <a:spLocks noGrp="1" noChangeArrowheads="1"/>
          </p:cNvSpPr>
          <p:nvPr>
            <p:ph type="title"/>
          </p:nvPr>
        </p:nvSpPr>
        <p:spPr>
          <a:xfrm>
            <a:off x="533400" y="228600"/>
            <a:ext cx="8534400" cy="1477963"/>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a:t>
            </a:r>
            <a:r>
              <a:rPr lang="en-US" altLang="en-US" sz="1800" b="1" u="sng">
                <a:solidFill>
                  <a:srgbClr val="FF0000"/>
                </a:solidFill>
              </a:rPr>
              <a:t>F.  Brown rot</a:t>
            </a:r>
            <a:br>
              <a:rPr lang="en-US" altLang="en-US" sz="1800" b="1"/>
            </a:br>
            <a:r>
              <a:rPr lang="en-US" altLang="en-US" sz="1800" b="1"/>
              <a:t>                                                C.  White Pocket rot       </a:t>
            </a:r>
            <a:r>
              <a:rPr lang="en-US" altLang="en-US" sz="1800" b="1" u="sng">
                <a:solidFill>
                  <a:srgbClr val="FF0000"/>
                </a:solidFill>
              </a:rPr>
              <a:t>G. Water conducting rot</a:t>
            </a:r>
            <a:r>
              <a:rPr lang="en-US" altLang="en-US" sz="1800" b="1"/>
              <a:t> </a:t>
            </a:r>
            <a:br>
              <a:rPr lang="en-US" altLang="en-US" sz="1800" b="1"/>
            </a:br>
            <a:r>
              <a:rPr lang="en-US" altLang="en-US" sz="1800" b="1"/>
              <a:t>                                                D.  Pecky Rot                       </a:t>
            </a:r>
            <a:r>
              <a:rPr lang="en-US" altLang="en-US" sz="1800" b="1" u="sng">
                <a:solidFill>
                  <a:srgbClr val="FF0000"/>
                </a:solidFill>
              </a:rPr>
              <a:t>(</a:t>
            </a:r>
            <a:r>
              <a:rPr lang="en-US" altLang="en-US" sz="1800" b="1" i="1" u="sng">
                <a:solidFill>
                  <a:srgbClr val="FF0000"/>
                </a:solidFill>
              </a:rPr>
              <a:t>Poria incrassata</a:t>
            </a:r>
            <a:r>
              <a:rPr lang="en-US" altLang="en-US" sz="1800" b="1" u="sng">
                <a:solidFill>
                  <a:srgbClr val="FF0000"/>
                </a:solidFill>
              </a:rPr>
              <a:t>)</a:t>
            </a:r>
            <a:endParaRPr lang="en-US" altLang="en-US" sz="2800" b="1" u="sng">
              <a:solidFill>
                <a:srgbClr val="FF0000"/>
              </a:solidFill>
            </a:endParaRPr>
          </a:p>
        </p:txBody>
      </p:sp>
      <p:sp>
        <p:nvSpPr>
          <p:cNvPr id="147459" name="Rectangle 3">
            <a:extLst>
              <a:ext uri="{FF2B5EF4-FFF2-40B4-BE49-F238E27FC236}">
                <a16:creationId xmlns:a16="http://schemas.microsoft.com/office/drawing/2014/main" id="{83D33C19-F78D-4C76-A93A-E0CBD5105A84}"/>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u="sng"/>
              <a:t>This wood decay fungi does cause abnormal shrinkage of wood.</a:t>
            </a:r>
            <a:r>
              <a:rPr lang="en-US" altLang="en-US" sz="1800" b="1"/>
              <a:t> </a:t>
            </a:r>
            <a:r>
              <a:rPr lang="en-US" altLang="en-US" sz="1800" b="1">
                <a:solidFill>
                  <a:srgbClr val="FF0000"/>
                </a:solidFill>
              </a:rPr>
              <a:t>F &amp; G</a:t>
            </a:r>
            <a:endParaRPr lang="en-US" altLang="en-US" sz="1800" b="1"/>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9C86E955-271E-4E8D-B274-181D9E9AB68C}"/>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48483" name="Rectangle 3">
            <a:extLst>
              <a:ext uri="{FF2B5EF4-FFF2-40B4-BE49-F238E27FC236}">
                <a16:creationId xmlns:a16="http://schemas.microsoft.com/office/drawing/2014/main" id="{7D59FBB9-76B5-4328-8301-E729C0ECBE2B}"/>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u="sng"/>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A9F196F3-2D38-40C7-8ED3-C3C113F46CF9}"/>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a:t>
            </a:r>
            <a:r>
              <a:rPr lang="en-US" altLang="en-US" sz="1800" b="1" u="sng">
                <a:solidFill>
                  <a:srgbClr val="FF0000"/>
                </a:solidFill>
              </a:rPr>
              <a:t>B.  Sap stain fungi</a:t>
            </a:r>
            <a:r>
              <a:rPr lang="en-US" altLang="en-US" sz="1800" b="1"/>
              <a:t>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49507" name="Rectangle 3">
            <a:extLst>
              <a:ext uri="{FF2B5EF4-FFF2-40B4-BE49-F238E27FC236}">
                <a16:creationId xmlns:a16="http://schemas.microsoft.com/office/drawing/2014/main" id="{56A919CD-AC05-4066-A09B-4492AB4CC8BA}"/>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u="sng"/>
              <a:t>This non-decay fungi is found in live trees.</a:t>
            </a:r>
            <a:r>
              <a:rPr lang="en-US" altLang="en-US" sz="1800" b="1"/>
              <a:t> </a:t>
            </a:r>
            <a:r>
              <a:rPr lang="en-US" altLang="en-US" sz="1800" b="1">
                <a:solidFill>
                  <a:srgbClr val="FF0000"/>
                </a:solidFill>
              </a:rPr>
              <a:t>B</a:t>
            </a:r>
            <a:endParaRPr lang="en-US" altLang="en-US" sz="1800" b="1"/>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2F20F39C-A950-4F6B-B638-DCE609D1E62E}"/>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50531" name="Rectangle 3">
            <a:extLst>
              <a:ext uri="{FF2B5EF4-FFF2-40B4-BE49-F238E27FC236}">
                <a16:creationId xmlns:a16="http://schemas.microsoft.com/office/drawing/2014/main" id="{FA990765-4CD4-4114-B6E9-105D647BD6C9}"/>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u="sng"/>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FC86974B-B873-4379-9780-8712C4E61C17}"/>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u="sng">
                <a:solidFill>
                  <a:srgbClr val="FF0000"/>
                </a:solidFill>
              </a:rPr>
              <a:t>A.  Molds &amp; Mildews</a:t>
            </a:r>
            <a:r>
              <a:rPr lang="en-US" altLang="en-US" sz="1800" b="1"/>
              <a:t>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51555" name="Rectangle 3">
            <a:extLst>
              <a:ext uri="{FF2B5EF4-FFF2-40B4-BE49-F238E27FC236}">
                <a16:creationId xmlns:a16="http://schemas.microsoft.com/office/drawing/2014/main" id="{2C91F3A6-DDCC-4B5C-A33A-8662991BC8D8}"/>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u="sng"/>
              <a:t>This non-decay fungi is found in wood of a crawlspace when the moisture content is 20% or greater.</a:t>
            </a:r>
            <a:r>
              <a:rPr lang="en-US" altLang="en-US" sz="1800" b="1"/>
              <a:t> </a:t>
            </a:r>
            <a:r>
              <a:rPr lang="en-US" altLang="en-US" sz="1800" b="1">
                <a:solidFill>
                  <a:srgbClr val="FF0000"/>
                </a:solidFill>
              </a:rPr>
              <a:t>A</a:t>
            </a:r>
            <a:endParaRPr lang="en-US" altLang="en-US" sz="1800" b="1"/>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E496B03E-031F-47DB-9BFA-14A2AD522338}"/>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59747" name="Rectangle 3">
            <a:extLst>
              <a:ext uri="{FF2B5EF4-FFF2-40B4-BE49-F238E27FC236}">
                <a16:creationId xmlns:a16="http://schemas.microsoft.com/office/drawing/2014/main" id="{B1FC60DE-BBA3-4837-B2B7-49A4461EBEF7}"/>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u="sng"/>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17064EBC-DD92-47ED-81D3-D97A1E983B32}"/>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a:t>
            </a:r>
            <a:r>
              <a:rPr lang="en-US" altLang="en-US" sz="1800" b="1" u="sng">
                <a:solidFill>
                  <a:srgbClr val="FF0000"/>
                </a:solidFill>
              </a:rPr>
              <a:t>F.  Brown rot</a:t>
            </a:r>
            <a:br>
              <a:rPr lang="en-US" altLang="en-US" sz="1800" b="1" u="sng">
                <a:solidFill>
                  <a:srgbClr val="FF0000"/>
                </a:solidFill>
              </a:rPr>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60771" name="Rectangle 3">
            <a:extLst>
              <a:ext uri="{FF2B5EF4-FFF2-40B4-BE49-F238E27FC236}">
                <a16:creationId xmlns:a16="http://schemas.microsoft.com/office/drawing/2014/main" id="{56D4832D-F6CA-43A6-993A-67AB78D88F3D}"/>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u="sng"/>
              <a:t>This wood decay fungi is found in the wood of a crawlspace when the moisture content is 28% or greater.</a:t>
            </a:r>
            <a:r>
              <a:rPr lang="en-US" altLang="en-US" sz="1800" b="1"/>
              <a:t> </a:t>
            </a:r>
            <a:r>
              <a:rPr lang="en-US" altLang="en-US" sz="1800" b="1">
                <a:solidFill>
                  <a:srgbClr val="FF0000"/>
                </a:solidFill>
              </a:rPr>
              <a:t>F</a:t>
            </a:r>
            <a:endParaRPr lang="en-US" altLang="en-US" sz="1800" b="1"/>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8A3EE9CC-7541-451E-B6B6-C5ED36177EEA}"/>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61795" name="Rectangle 3">
            <a:extLst>
              <a:ext uri="{FF2B5EF4-FFF2-40B4-BE49-F238E27FC236}">
                <a16:creationId xmlns:a16="http://schemas.microsoft.com/office/drawing/2014/main" id="{3BB1FC79-7F2C-4036-9A7A-9031D2E48071}"/>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u="sng"/>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F00E7209-7D76-4818-9F1E-A0342BFA92DD}"/>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a:t>
            </a:r>
            <a:r>
              <a:rPr lang="en-US" altLang="en-US" sz="1800" b="1" u="sng">
                <a:solidFill>
                  <a:srgbClr val="FF0000"/>
                </a:solidFill>
              </a:rPr>
              <a:t>G. Water conducting rot </a:t>
            </a:r>
            <a:br>
              <a:rPr lang="en-US" altLang="en-US" sz="1800" b="1" u="sng">
                <a:solidFill>
                  <a:srgbClr val="FF0000"/>
                </a:solidFill>
              </a:rPr>
            </a:br>
            <a:r>
              <a:rPr lang="en-US" altLang="en-US" sz="1800" b="1"/>
              <a:t>                                                D.  Pecky Rot                       </a:t>
            </a:r>
            <a:r>
              <a:rPr lang="en-US" altLang="en-US" sz="1800" b="1" u="sng">
                <a:solidFill>
                  <a:srgbClr val="FF0000"/>
                </a:solidFill>
              </a:rPr>
              <a:t>(</a:t>
            </a:r>
            <a:r>
              <a:rPr lang="en-US" altLang="en-US" sz="1800" b="1" i="1" u="sng">
                <a:solidFill>
                  <a:srgbClr val="FF0000"/>
                </a:solidFill>
              </a:rPr>
              <a:t>Poria incrassata</a:t>
            </a:r>
            <a:r>
              <a:rPr lang="en-US" altLang="en-US" sz="1800" b="1" u="sng">
                <a:solidFill>
                  <a:srgbClr val="FF0000"/>
                </a:solidFill>
              </a:rPr>
              <a:t>)</a:t>
            </a:r>
            <a:endParaRPr lang="en-US" altLang="en-US" sz="2800" b="1" u="sng">
              <a:solidFill>
                <a:srgbClr val="FF0000"/>
              </a:solidFill>
            </a:endParaRPr>
          </a:p>
        </p:txBody>
      </p:sp>
      <p:sp>
        <p:nvSpPr>
          <p:cNvPr id="162819" name="Rectangle 3">
            <a:extLst>
              <a:ext uri="{FF2B5EF4-FFF2-40B4-BE49-F238E27FC236}">
                <a16:creationId xmlns:a16="http://schemas.microsoft.com/office/drawing/2014/main" id="{9CAE88F1-CDA3-450F-A700-4A21B609AC7D}"/>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u="sng"/>
              <a:t>This specialized wood decay fungi may conduct water from a moisture source to wood in a crawlspace by means of a root-like structure.</a:t>
            </a:r>
            <a:r>
              <a:rPr lang="en-US" altLang="en-US" sz="1800" b="1"/>
              <a:t> </a:t>
            </a:r>
            <a:r>
              <a:rPr lang="en-US" altLang="en-US" sz="1800" b="1">
                <a:solidFill>
                  <a:srgbClr val="FF0000"/>
                </a:solidFill>
              </a:rPr>
              <a:t>G</a:t>
            </a:r>
            <a:endParaRPr lang="en-US" altLang="en-US" sz="1800" b="1"/>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1ED4E34B-1AD8-4D65-8D9A-A0A37B42A643}"/>
              </a:ext>
            </a:extLst>
          </p:cNvPr>
          <p:cNvSpPr>
            <a:spLocks noGrp="1" noChangeArrowheads="1"/>
          </p:cNvSpPr>
          <p:nvPr>
            <p:ph type="title"/>
          </p:nvPr>
        </p:nvSpPr>
        <p:spPr>
          <a:xfrm>
            <a:off x="381000" y="152400"/>
            <a:ext cx="8610600" cy="1219200"/>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63843" name="Rectangle 3">
            <a:extLst>
              <a:ext uri="{FF2B5EF4-FFF2-40B4-BE49-F238E27FC236}">
                <a16:creationId xmlns:a16="http://schemas.microsoft.com/office/drawing/2014/main" id="{A6E0B188-D9A3-4FD7-8721-D6CA1DF5BEEE}"/>
              </a:ext>
            </a:extLst>
          </p:cNvPr>
          <p:cNvSpPr>
            <a:spLocks noGrp="1" noChangeArrowheads="1"/>
          </p:cNvSpPr>
          <p:nvPr>
            <p:ph type="body" idx="1"/>
          </p:nvPr>
        </p:nvSpPr>
        <p:spPr>
          <a:xfrm>
            <a:off x="152400" y="1447800"/>
            <a:ext cx="8763000" cy="57150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u="sng"/>
              <a:t>This wood decay fungi causes wood to be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EA807765-B277-4DFF-8069-39A5F3B4076A}"/>
              </a:ext>
            </a:extLst>
          </p:cNvPr>
          <p:cNvSpPr>
            <a:spLocks noGrp="1" noChangeArrowheads="1"/>
          </p:cNvSpPr>
          <p:nvPr>
            <p:ph type="title"/>
          </p:nvPr>
        </p:nvSpPr>
        <p:spPr>
          <a:xfrm>
            <a:off x="457200" y="152400"/>
            <a:ext cx="8534400" cy="1143000"/>
          </a:xfrm>
        </p:spPr>
        <p:txBody>
          <a:bodyPr/>
          <a:lstStyle/>
          <a:p>
            <a:pPr algn="l"/>
            <a:r>
              <a:rPr lang="en-US" altLang="en-US" sz="2800" b="1"/>
              <a:t>Multiple Choice:   </a:t>
            </a:r>
            <a:r>
              <a:rPr lang="en-US" altLang="en-US" sz="1800" b="1"/>
              <a:t>A.  Molds &amp; Mildews      </a:t>
            </a:r>
            <a:r>
              <a:rPr lang="en-US" altLang="en-US" sz="1800" b="1" u="sng">
                <a:solidFill>
                  <a:srgbClr val="FF0000"/>
                </a:solidFill>
              </a:rPr>
              <a:t>E.  White rot</a:t>
            </a:r>
            <a:br>
              <a:rPr lang="en-US" altLang="en-US" sz="1800" b="1" u="sng">
                <a:solidFill>
                  <a:srgbClr val="FF0000"/>
                </a:solidFill>
              </a:rPr>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64867" name="Rectangle 3">
            <a:extLst>
              <a:ext uri="{FF2B5EF4-FFF2-40B4-BE49-F238E27FC236}">
                <a16:creationId xmlns:a16="http://schemas.microsoft.com/office/drawing/2014/main" id="{23B3196F-1054-4CCC-B6B1-B72A42DE59BE}"/>
              </a:ext>
            </a:extLst>
          </p:cNvPr>
          <p:cNvSpPr>
            <a:spLocks noGrp="1" noChangeArrowheads="1"/>
          </p:cNvSpPr>
          <p:nvPr>
            <p:ph type="body" idx="1"/>
          </p:nvPr>
        </p:nvSpPr>
        <p:spPr>
          <a:xfrm>
            <a:off x="152400" y="1447800"/>
            <a:ext cx="8763000" cy="54102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u="sng"/>
              <a:t>This wood decay fungi causes wood to be bleached light color in appearance.</a:t>
            </a:r>
            <a:r>
              <a:rPr lang="en-US" altLang="en-US" sz="1800" b="1"/>
              <a:t> </a:t>
            </a:r>
            <a:r>
              <a:rPr lang="en-US" altLang="en-US" sz="1800" b="1">
                <a:solidFill>
                  <a:srgbClr val="FF0000"/>
                </a:solidFill>
              </a:rPr>
              <a:t>E</a:t>
            </a:r>
            <a:endParaRPr lang="en-US" altLang="en-US" sz="1800" b="1"/>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5A4242F9-112E-4C97-A4F4-D1E4123676A0}"/>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65891" name="Rectangle 3">
            <a:extLst>
              <a:ext uri="{FF2B5EF4-FFF2-40B4-BE49-F238E27FC236}">
                <a16:creationId xmlns:a16="http://schemas.microsoft.com/office/drawing/2014/main" id="{29A582D2-8930-4910-880D-F714B87A914A}"/>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u="sng"/>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94D165CE-1624-450A-A574-0C8BE059BEC9}"/>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a:t>
            </a:r>
            <a:r>
              <a:rPr lang="en-US" altLang="en-US" sz="1800" b="1" u="sng">
                <a:solidFill>
                  <a:srgbClr val="FF0000"/>
                </a:solidFill>
              </a:rPr>
              <a:t>C.  White Pocket rot</a:t>
            </a:r>
            <a:r>
              <a:rPr lang="en-US" altLang="en-US" sz="1800" b="1"/>
              <a: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66915" name="Rectangle 3">
            <a:extLst>
              <a:ext uri="{FF2B5EF4-FFF2-40B4-BE49-F238E27FC236}">
                <a16:creationId xmlns:a16="http://schemas.microsoft.com/office/drawing/2014/main" id="{9C3F244D-CB9D-43B1-B0AD-314F30DACD53}"/>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u="sng"/>
              <a:t>This wood decay fungi has an appearance of white cottony marks in wood.</a:t>
            </a:r>
            <a:r>
              <a:rPr lang="en-US" altLang="en-US" sz="1800" b="1"/>
              <a:t> </a:t>
            </a:r>
            <a:r>
              <a:rPr lang="en-US" altLang="en-US" sz="1800" b="1">
                <a:solidFill>
                  <a:srgbClr val="FF0000"/>
                </a:solidFill>
              </a:rPr>
              <a:t>C</a:t>
            </a:r>
            <a:endParaRPr lang="en-US" altLang="en-US" sz="1800" b="1"/>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DE000B20-E079-41A9-9E21-256C53A68DCD}"/>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52579" name="Rectangle 3">
            <a:extLst>
              <a:ext uri="{FF2B5EF4-FFF2-40B4-BE49-F238E27FC236}">
                <a16:creationId xmlns:a16="http://schemas.microsoft.com/office/drawing/2014/main" id="{0DDE8C46-6B9B-414D-99A3-D9EDD7F91ACD}"/>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u="sng"/>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123CDA8E-17D7-4A17-A374-A0D02C1CA478}"/>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a:t>
            </a:r>
            <a:r>
              <a:rPr lang="en-US" altLang="en-US" sz="1800" b="1" u="sng">
                <a:solidFill>
                  <a:srgbClr val="FF0000"/>
                </a:solidFill>
              </a:rPr>
              <a:t>F.  Brown rot</a:t>
            </a:r>
            <a:br>
              <a:rPr lang="en-US" altLang="en-US" sz="1800" b="1" u="sng">
                <a:solidFill>
                  <a:srgbClr val="FF0000"/>
                </a:solidFill>
              </a:rPr>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68963" name="Rectangle 3">
            <a:extLst>
              <a:ext uri="{FF2B5EF4-FFF2-40B4-BE49-F238E27FC236}">
                <a16:creationId xmlns:a16="http://schemas.microsoft.com/office/drawing/2014/main" id="{1A094E45-E2B6-41D6-99EC-F0F6E114DFA4}"/>
              </a:ext>
            </a:extLst>
          </p:cNvPr>
          <p:cNvSpPr>
            <a:spLocks noGrp="1" noChangeArrowheads="1"/>
          </p:cNvSpPr>
          <p:nvPr>
            <p:ph type="body" idx="1"/>
          </p:nvPr>
        </p:nvSpPr>
        <p:spPr>
          <a:xfrm>
            <a:off x="152400" y="1600200"/>
            <a:ext cx="92202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u="sng"/>
              <a:t>This wood decay fungi is dark brown in color and needs to be controlled.</a:t>
            </a:r>
            <a:r>
              <a:rPr lang="en-US" altLang="en-US" sz="1800" b="1"/>
              <a:t> </a:t>
            </a:r>
            <a:r>
              <a:rPr lang="en-US" altLang="en-US" sz="1800" b="1">
                <a:solidFill>
                  <a:srgbClr val="FF0000"/>
                </a:solidFill>
              </a:rPr>
              <a:t>F</a:t>
            </a:r>
            <a:endParaRPr lang="en-US" altLang="en-US" sz="1800" b="1"/>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a:t>
            </a:r>
          </a:p>
          <a:p>
            <a:pPr marL="609600" indent="-609600">
              <a:lnSpc>
                <a:spcPct val="80000"/>
              </a:lnSpc>
              <a:buFontTx/>
              <a:buNone/>
            </a:pPr>
            <a:r>
              <a:rPr lang="en-US" altLang="en-US" sz="1800" b="1"/>
              <a:t>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a:t>
            </a:r>
          </a:p>
          <a:p>
            <a:pPr marL="609600" indent="-609600">
              <a:lnSpc>
                <a:spcPct val="80000"/>
              </a:lnSpc>
              <a:buFontTx/>
              <a:buNone/>
            </a:pPr>
            <a:r>
              <a:rPr lang="en-US" altLang="en-US" sz="1800" b="1"/>
              <a:t>          the wood to absorb more moisture.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D3E84D0E-20B6-489B-9F4C-0DCA2B37F5D2}"/>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69987" name="Rectangle 3">
            <a:extLst>
              <a:ext uri="{FF2B5EF4-FFF2-40B4-BE49-F238E27FC236}">
                <a16:creationId xmlns:a16="http://schemas.microsoft.com/office/drawing/2014/main" id="{110BD98F-FFD2-4E7D-ABC5-9E83F6333030}"/>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u="sng"/>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F20BF1AF-BC87-46CB-A0EF-74E4218D946F}"/>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a:t>
            </a:r>
            <a:r>
              <a:rPr lang="en-US" altLang="en-US" sz="1800" b="1" u="sng">
                <a:solidFill>
                  <a:srgbClr val="FF0000"/>
                </a:solidFill>
              </a:rPr>
              <a:t>D.  Pecky Rot</a:t>
            </a:r>
            <a:r>
              <a:rPr lang="en-US" altLang="en-US" sz="1800" b="1"/>
              <a:t>                       (</a:t>
            </a:r>
            <a:r>
              <a:rPr lang="en-US" altLang="en-US" sz="1800" b="1" i="1"/>
              <a:t>Poria incrassata</a:t>
            </a:r>
            <a:r>
              <a:rPr lang="en-US" altLang="en-US" sz="1800" b="1"/>
              <a:t>)</a:t>
            </a:r>
            <a:endParaRPr lang="en-US" altLang="en-US" sz="2800" b="1"/>
          </a:p>
        </p:txBody>
      </p:sp>
      <p:sp>
        <p:nvSpPr>
          <p:cNvPr id="171011" name="Rectangle 3">
            <a:extLst>
              <a:ext uri="{FF2B5EF4-FFF2-40B4-BE49-F238E27FC236}">
                <a16:creationId xmlns:a16="http://schemas.microsoft.com/office/drawing/2014/main" id="{10FC1144-483F-4E1D-B7AB-E957095982B8}"/>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u="sng"/>
              <a:t>This wood decay fungi is dark brown in color, but does not need to be controlled.</a:t>
            </a:r>
            <a:r>
              <a:rPr lang="en-US" altLang="en-US" sz="1800" b="1"/>
              <a:t> </a:t>
            </a:r>
            <a:r>
              <a:rPr lang="en-US" altLang="en-US" sz="1800" b="1">
                <a:solidFill>
                  <a:srgbClr val="FF0000"/>
                </a:solidFill>
              </a:rPr>
              <a:t>D</a:t>
            </a:r>
            <a:endParaRPr lang="en-US" altLang="en-US" sz="1800" b="1"/>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E7F9CB5A-0F7A-4B1A-BB20-D574FA7D1C8B}"/>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72035" name="Rectangle 3">
            <a:extLst>
              <a:ext uri="{FF2B5EF4-FFF2-40B4-BE49-F238E27FC236}">
                <a16:creationId xmlns:a16="http://schemas.microsoft.com/office/drawing/2014/main" id="{A390AA5C-7FE1-464C-B289-604A89E76F35}"/>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u="sng"/>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A49CF416-0CAC-42F6-957C-E213D773391D}"/>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a:t>
            </a:r>
            <a:r>
              <a:rPr lang="en-US" altLang="en-US" sz="1800" b="1" u="sng">
                <a:solidFill>
                  <a:srgbClr val="FF0000"/>
                </a:solidFill>
              </a:rPr>
              <a:t>F.  Brown rot</a:t>
            </a:r>
            <a:br>
              <a:rPr lang="en-US" altLang="en-US" sz="1800" b="1" u="sng">
                <a:solidFill>
                  <a:srgbClr val="FF0000"/>
                </a:solidFill>
              </a:rPr>
            </a:br>
            <a:r>
              <a:rPr lang="en-US" altLang="en-US" sz="1800" b="1"/>
              <a:t>                                                C.  White Pocket rot       </a:t>
            </a:r>
            <a:r>
              <a:rPr lang="en-US" altLang="en-US" sz="1800" b="1" u="sng">
                <a:solidFill>
                  <a:srgbClr val="FF0000"/>
                </a:solidFill>
              </a:rPr>
              <a:t>G. Water conducting rot</a:t>
            </a:r>
            <a:r>
              <a:rPr lang="en-US" altLang="en-US" sz="1800" b="1"/>
              <a:t> </a:t>
            </a:r>
            <a:br>
              <a:rPr lang="en-US" altLang="en-US" sz="1800" b="1"/>
            </a:br>
            <a:r>
              <a:rPr lang="en-US" altLang="en-US" sz="1800" b="1"/>
              <a:t>                                                D.  Pecky Rot                       </a:t>
            </a:r>
            <a:r>
              <a:rPr lang="en-US" altLang="en-US" sz="1800" b="1" u="sng">
                <a:solidFill>
                  <a:srgbClr val="FF0000"/>
                </a:solidFill>
              </a:rPr>
              <a:t>(</a:t>
            </a:r>
            <a:r>
              <a:rPr lang="en-US" altLang="en-US" sz="1800" b="1" i="1" u="sng">
                <a:solidFill>
                  <a:srgbClr val="FF0000"/>
                </a:solidFill>
              </a:rPr>
              <a:t>Poria incrassata</a:t>
            </a:r>
            <a:r>
              <a:rPr lang="en-US" altLang="en-US" sz="1800" b="1" u="sng">
                <a:solidFill>
                  <a:srgbClr val="FF0000"/>
                </a:solidFill>
              </a:rPr>
              <a:t>)</a:t>
            </a:r>
            <a:endParaRPr lang="en-US" altLang="en-US" sz="2800" b="1" u="sng">
              <a:solidFill>
                <a:srgbClr val="FF0000"/>
              </a:solidFill>
            </a:endParaRPr>
          </a:p>
        </p:txBody>
      </p:sp>
      <p:sp>
        <p:nvSpPr>
          <p:cNvPr id="173059" name="Rectangle 3">
            <a:extLst>
              <a:ext uri="{FF2B5EF4-FFF2-40B4-BE49-F238E27FC236}">
                <a16:creationId xmlns:a16="http://schemas.microsoft.com/office/drawing/2014/main" id="{938A5D6E-285E-4114-B685-FBF4410B79C1}"/>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u="sng"/>
              <a:t>This wood decay fungi causes “checking”, cracks perpendicular to the grain of the wood.</a:t>
            </a:r>
            <a:r>
              <a:rPr lang="en-US" altLang="en-US" sz="1800" b="1"/>
              <a:t> </a:t>
            </a:r>
            <a:r>
              <a:rPr lang="en-US" altLang="en-US" sz="1800" b="1">
                <a:solidFill>
                  <a:srgbClr val="FF0000"/>
                </a:solidFill>
              </a:rPr>
              <a:t>F &amp; G</a:t>
            </a:r>
            <a:endParaRPr lang="en-US" altLang="en-US" sz="1800" b="1"/>
          </a:p>
          <a:p>
            <a:pPr marL="609600" indent="-609600">
              <a:lnSpc>
                <a:spcPct val="80000"/>
              </a:lnSpc>
              <a:buFontTx/>
              <a:buAutoNum type="arabicPeriod" startAt="48"/>
            </a:pPr>
            <a:r>
              <a:rPr lang="en-US" altLang="en-US" sz="1800" b="1"/>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5FE77046-40EB-4AFF-A586-A15C59F0AD35}"/>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53603" name="Rectangle 3">
            <a:extLst>
              <a:ext uri="{FF2B5EF4-FFF2-40B4-BE49-F238E27FC236}">
                <a16:creationId xmlns:a16="http://schemas.microsoft.com/office/drawing/2014/main" id="{6C2F8F58-0792-49C7-BA3B-D3118312912A}"/>
              </a:ext>
            </a:extLst>
          </p:cNvPr>
          <p:cNvSpPr>
            <a:spLocks noGrp="1" noChangeArrowheads="1"/>
          </p:cNvSpPr>
          <p:nvPr>
            <p:ph type="body" idx="1"/>
          </p:nvPr>
        </p:nvSpPr>
        <p:spPr>
          <a:xfrm>
            <a:off x="152400" y="1600200"/>
            <a:ext cx="8763000" cy="52578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u="sng"/>
              <a:t>Wood damaged by this fungi has the same characteristics as Brown rot.</a:t>
            </a:r>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3AA0DF76-5B7C-49F3-8D60-D3EECDEB8D4B}"/>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a:t>
            </a:r>
            <a:r>
              <a:rPr lang="en-US" altLang="en-US" sz="1800" b="1" u="sng">
                <a:solidFill>
                  <a:srgbClr val="FF0000"/>
                </a:solidFill>
              </a:rPr>
              <a:t>G. Water conducting rot</a:t>
            </a:r>
            <a:r>
              <a:rPr lang="en-US" altLang="en-US" sz="1800" b="1"/>
              <a:t> </a:t>
            </a:r>
            <a:br>
              <a:rPr lang="en-US" altLang="en-US" sz="1800" b="1"/>
            </a:br>
            <a:r>
              <a:rPr lang="en-US" altLang="en-US" sz="1800" b="1"/>
              <a:t>                                                D.  Pecky Rot                       </a:t>
            </a:r>
            <a:r>
              <a:rPr lang="en-US" altLang="en-US" sz="1800" b="1" u="sng">
                <a:solidFill>
                  <a:srgbClr val="FF0000"/>
                </a:solidFill>
              </a:rPr>
              <a:t>(</a:t>
            </a:r>
            <a:r>
              <a:rPr lang="en-US" altLang="en-US" sz="1800" b="1" i="1" u="sng">
                <a:solidFill>
                  <a:srgbClr val="FF0000"/>
                </a:solidFill>
              </a:rPr>
              <a:t>Poria incrassata</a:t>
            </a:r>
            <a:r>
              <a:rPr lang="en-US" altLang="en-US" sz="1800" b="1" u="sng">
                <a:solidFill>
                  <a:srgbClr val="FF0000"/>
                </a:solidFill>
              </a:rPr>
              <a:t>)</a:t>
            </a:r>
            <a:endParaRPr lang="en-US" altLang="en-US" sz="2800" b="1" u="sng">
              <a:solidFill>
                <a:srgbClr val="FF0000"/>
              </a:solidFill>
            </a:endParaRPr>
          </a:p>
        </p:txBody>
      </p:sp>
      <p:sp>
        <p:nvSpPr>
          <p:cNvPr id="154627" name="Rectangle 3">
            <a:extLst>
              <a:ext uri="{FF2B5EF4-FFF2-40B4-BE49-F238E27FC236}">
                <a16:creationId xmlns:a16="http://schemas.microsoft.com/office/drawing/2014/main" id="{A7C1638C-CBC7-473B-97AA-CB4F77612F77}"/>
              </a:ext>
            </a:extLst>
          </p:cNvPr>
          <p:cNvSpPr>
            <a:spLocks noGrp="1" noChangeArrowheads="1"/>
          </p:cNvSpPr>
          <p:nvPr>
            <p:ph type="body" idx="1"/>
          </p:nvPr>
        </p:nvSpPr>
        <p:spPr>
          <a:xfrm>
            <a:off x="152400" y="1600200"/>
            <a:ext cx="8915400" cy="54102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u="sng"/>
              <a:t>Wood damaged by this fungi has the same characteristics as Brown rot.</a:t>
            </a:r>
            <a:r>
              <a:rPr lang="en-US" altLang="en-US" sz="1800" b="1"/>
              <a:t> </a:t>
            </a:r>
            <a:r>
              <a:rPr lang="en-US" altLang="en-US" sz="1800" b="1">
                <a:solidFill>
                  <a:srgbClr val="FF0000"/>
                </a:solidFill>
              </a:rPr>
              <a:t>G</a:t>
            </a:r>
            <a:endParaRPr lang="en-US" altLang="en-US" sz="1800" b="1"/>
          </a:p>
          <a:p>
            <a:pPr marL="609600" indent="-609600">
              <a:lnSpc>
                <a:spcPct val="80000"/>
              </a:lnSpc>
              <a:buFontTx/>
              <a:buAutoNum type="arabicPeriod" startAt="48"/>
            </a:pPr>
            <a:r>
              <a:rPr lang="en-US" altLang="en-US" sz="1800" b="1"/>
              <a:t>This fungi does not cause wood decay, but does increase the capacity of the wood to absorb more moisture.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6F8CD397-0ECA-44C2-B579-57A217EA8DE9}"/>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a:t>A.  Molds &amp; Mildews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74083" name="Rectangle 3">
            <a:extLst>
              <a:ext uri="{FF2B5EF4-FFF2-40B4-BE49-F238E27FC236}">
                <a16:creationId xmlns:a16="http://schemas.microsoft.com/office/drawing/2014/main" id="{91CDEB19-24D7-454E-9E2B-891B7DB78D56}"/>
              </a:ext>
            </a:extLst>
          </p:cNvPr>
          <p:cNvSpPr>
            <a:spLocks noGrp="1" noChangeArrowheads="1"/>
          </p:cNvSpPr>
          <p:nvPr>
            <p:ph type="body" idx="1"/>
          </p:nvPr>
        </p:nvSpPr>
        <p:spPr>
          <a:xfrm>
            <a:off x="152400" y="1600200"/>
            <a:ext cx="8915400" cy="54102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 </a:t>
            </a:r>
          </a:p>
          <a:p>
            <a:pPr marL="609600" indent="-609600">
              <a:lnSpc>
                <a:spcPct val="80000"/>
              </a:lnSpc>
              <a:buFontTx/>
              <a:buAutoNum type="arabicPeriod" startAt="48"/>
            </a:pPr>
            <a:r>
              <a:rPr lang="en-US" altLang="en-US" sz="1800" b="1" u="sng"/>
              <a:t>This fungi does not cause wood decay, but does increase the capacity of the wood to absorb more moisture.</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35207ADA-E66A-48F2-AAF0-CC5227956F6F}"/>
              </a:ext>
            </a:extLst>
          </p:cNvPr>
          <p:cNvSpPr>
            <a:spLocks noGrp="1" noChangeArrowheads="1"/>
          </p:cNvSpPr>
          <p:nvPr>
            <p:ph type="title"/>
          </p:nvPr>
        </p:nvSpPr>
        <p:spPr>
          <a:xfrm>
            <a:off x="457200" y="274638"/>
            <a:ext cx="8534400" cy="1173162"/>
          </a:xfrm>
        </p:spPr>
        <p:txBody>
          <a:bodyPr/>
          <a:lstStyle/>
          <a:p>
            <a:pPr algn="l"/>
            <a:r>
              <a:rPr lang="en-US" altLang="en-US" sz="2800" b="1"/>
              <a:t>Multiple Choice:   </a:t>
            </a:r>
            <a:r>
              <a:rPr lang="en-US" altLang="en-US" sz="1800" b="1" u="sng">
                <a:solidFill>
                  <a:srgbClr val="FF0000"/>
                </a:solidFill>
              </a:rPr>
              <a:t>A.  Molds &amp; Mildews</a:t>
            </a:r>
            <a:r>
              <a:rPr lang="en-US" altLang="en-US" sz="1800" b="1"/>
              <a:t>      E.  White rot</a:t>
            </a:r>
            <a:br>
              <a:rPr lang="en-US" altLang="en-US" sz="1800" b="1"/>
            </a:br>
            <a:r>
              <a:rPr lang="en-US" altLang="en-US" sz="1800" b="1"/>
              <a:t>                                                B.  Sap stain fungi         F.  Brown rot</a:t>
            </a:r>
            <a:br>
              <a:rPr lang="en-US" altLang="en-US" sz="1800" b="1"/>
            </a:br>
            <a:r>
              <a:rPr lang="en-US" altLang="en-US" sz="1800" b="1"/>
              <a:t>                                                C.  White Pocket rot       G. Water conducting rot </a:t>
            </a:r>
            <a:br>
              <a:rPr lang="en-US" altLang="en-US" sz="1800" b="1"/>
            </a:br>
            <a:r>
              <a:rPr lang="en-US" altLang="en-US" sz="1800" b="1"/>
              <a:t>                                                D.  Pecky Rot                       (</a:t>
            </a:r>
            <a:r>
              <a:rPr lang="en-US" altLang="en-US" sz="1800" b="1" i="1"/>
              <a:t>Poria incrassata</a:t>
            </a:r>
            <a:r>
              <a:rPr lang="en-US" altLang="en-US" sz="1800" b="1"/>
              <a:t>)</a:t>
            </a:r>
            <a:endParaRPr lang="en-US" altLang="en-US" sz="2800" b="1"/>
          </a:p>
        </p:txBody>
      </p:sp>
      <p:sp>
        <p:nvSpPr>
          <p:cNvPr id="175107" name="Rectangle 3">
            <a:extLst>
              <a:ext uri="{FF2B5EF4-FFF2-40B4-BE49-F238E27FC236}">
                <a16:creationId xmlns:a16="http://schemas.microsoft.com/office/drawing/2014/main" id="{5701F976-981D-4964-A78A-E59F871F0B39}"/>
              </a:ext>
            </a:extLst>
          </p:cNvPr>
          <p:cNvSpPr>
            <a:spLocks noGrp="1" noChangeArrowheads="1"/>
          </p:cNvSpPr>
          <p:nvPr>
            <p:ph type="body" idx="1"/>
          </p:nvPr>
        </p:nvSpPr>
        <p:spPr>
          <a:xfrm>
            <a:off x="152400" y="1600200"/>
            <a:ext cx="8915400" cy="5410200"/>
          </a:xfrm>
        </p:spPr>
        <p:txBody>
          <a:bodyPr/>
          <a:lstStyle/>
          <a:p>
            <a:pPr marL="609600" indent="-609600">
              <a:lnSpc>
                <a:spcPct val="80000"/>
              </a:lnSpc>
              <a:buFontTx/>
              <a:buAutoNum type="arabicPeriod" startAt="48"/>
            </a:pPr>
            <a:r>
              <a:rPr lang="en-US" altLang="en-US" sz="1800" b="1"/>
              <a:t>This wood decay fungi does not cause abnormal shrinkage of wood.</a:t>
            </a:r>
          </a:p>
          <a:p>
            <a:pPr marL="609600" indent="-609600">
              <a:lnSpc>
                <a:spcPct val="80000"/>
              </a:lnSpc>
              <a:buFontTx/>
              <a:buAutoNum type="arabicPeriod" startAt="48"/>
            </a:pPr>
            <a:r>
              <a:rPr lang="en-US" altLang="en-US" sz="1800" b="1"/>
              <a:t>This wood decay fungi does cause abnormal shrinkage of wood.</a:t>
            </a:r>
          </a:p>
          <a:p>
            <a:pPr marL="609600" indent="-609600">
              <a:lnSpc>
                <a:spcPct val="80000"/>
              </a:lnSpc>
              <a:buFontTx/>
              <a:buAutoNum type="arabicPeriod" startAt="48"/>
            </a:pPr>
            <a:r>
              <a:rPr lang="en-US" altLang="en-US" sz="1800" b="1"/>
              <a:t>This non-decay fungi is found in live trees.</a:t>
            </a:r>
          </a:p>
          <a:p>
            <a:pPr marL="609600" indent="-609600">
              <a:lnSpc>
                <a:spcPct val="80000"/>
              </a:lnSpc>
              <a:buFontTx/>
              <a:buAutoNum type="arabicPeriod" startAt="48"/>
            </a:pPr>
            <a:r>
              <a:rPr lang="en-US" altLang="en-US" sz="1800" b="1"/>
              <a:t>This non-decay fungi is found in wood of a crawlspace when the moisture content is 20% or greater.</a:t>
            </a:r>
          </a:p>
          <a:p>
            <a:pPr marL="609600" indent="-609600">
              <a:lnSpc>
                <a:spcPct val="80000"/>
              </a:lnSpc>
              <a:buFontTx/>
              <a:buAutoNum type="arabicPeriod" startAt="48"/>
            </a:pPr>
            <a:r>
              <a:rPr lang="en-US" altLang="en-US" sz="1800" b="1"/>
              <a:t>This wood decay fungi is found in the wood of a crawlspace when the moisture content is 28% or greater.</a:t>
            </a:r>
          </a:p>
          <a:p>
            <a:pPr marL="609600" indent="-609600">
              <a:lnSpc>
                <a:spcPct val="80000"/>
              </a:lnSpc>
              <a:buFontTx/>
              <a:buAutoNum type="arabicPeriod" startAt="48"/>
            </a:pPr>
            <a:r>
              <a:rPr lang="en-US" altLang="en-US" sz="1800" b="1"/>
              <a:t>This specialized wood decay fungi may conduct water from a moisture source to wood in a crawlspace by means of a root-like structure.</a:t>
            </a:r>
          </a:p>
          <a:p>
            <a:pPr marL="609600" indent="-609600">
              <a:lnSpc>
                <a:spcPct val="80000"/>
              </a:lnSpc>
              <a:buFontTx/>
              <a:buAutoNum type="arabicPeriod" startAt="48"/>
            </a:pPr>
            <a:r>
              <a:rPr lang="en-US" altLang="en-US" sz="1800" b="1"/>
              <a:t>This wood decay fungi is a bleached light color in appearance.</a:t>
            </a:r>
          </a:p>
          <a:p>
            <a:pPr marL="609600" indent="-609600">
              <a:lnSpc>
                <a:spcPct val="80000"/>
              </a:lnSpc>
              <a:buFontTx/>
              <a:buAutoNum type="arabicPeriod" startAt="48"/>
            </a:pPr>
            <a:r>
              <a:rPr lang="en-US" altLang="en-US" sz="1800" b="1"/>
              <a:t>This wood decay fungi has an appearance of white cottony marks in wood.</a:t>
            </a:r>
          </a:p>
          <a:p>
            <a:pPr marL="609600" indent="-609600">
              <a:lnSpc>
                <a:spcPct val="80000"/>
              </a:lnSpc>
              <a:buFontTx/>
              <a:buAutoNum type="arabicPeriod" startAt="48"/>
            </a:pPr>
            <a:r>
              <a:rPr lang="en-US" altLang="en-US" sz="1800" b="1"/>
              <a:t>This wood decay fungi is dark brown in color and needs to be controlled.</a:t>
            </a:r>
          </a:p>
          <a:p>
            <a:pPr marL="609600" indent="-609600">
              <a:lnSpc>
                <a:spcPct val="80000"/>
              </a:lnSpc>
              <a:buFontTx/>
              <a:buAutoNum type="arabicPeriod" startAt="48"/>
            </a:pPr>
            <a:r>
              <a:rPr lang="en-US" altLang="en-US" sz="1800" b="1"/>
              <a:t>This wood decay fungi is dark brown in color, but does not need to be controlled. </a:t>
            </a:r>
          </a:p>
          <a:p>
            <a:pPr marL="609600" indent="-609600">
              <a:lnSpc>
                <a:spcPct val="80000"/>
              </a:lnSpc>
              <a:buFontTx/>
              <a:buAutoNum type="arabicPeriod" startAt="48"/>
            </a:pPr>
            <a:r>
              <a:rPr lang="en-US" altLang="en-US" sz="1800" b="1"/>
              <a:t>This wood decay fungi causes “checking”, cracks perpendicular to the grain of the wood.</a:t>
            </a:r>
          </a:p>
          <a:p>
            <a:pPr marL="609600" indent="-609600">
              <a:lnSpc>
                <a:spcPct val="80000"/>
              </a:lnSpc>
              <a:buFontTx/>
              <a:buAutoNum type="arabicPeriod" startAt="48"/>
            </a:pPr>
            <a:r>
              <a:rPr lang="en-US" altLang="en-US" sz="1800" b="1"/>
              <a:t>Wood damaged by this fungi has the same characteristics as Brown rot. </a:t>
            </a:r>
          </a:p>
          <a:p>
            <a:pPr marL="609600" indent="-609600">
              <a:lnSpc>
                <a:spcPct val="80000"/>
              </a:lnSpc>
              <a:buFontTx/>
              <a:buAutoNum type="arabicPeriod" startAt="48"/>
            </a:pPr>
            <a:r>
              <a:rPr lang="en-US" altLang="en-US" sz="1800" b="1" u="sng"/>
              <a:t>This fungi does not cause wood decay, but does increase the capacity of the wood to absorb more moisture.</a:t>
            </a:r>
            <a:r>
              <a:rPr lang="en-US" altLang="en-US" sz="1800" b="1"/>
              <a:t> </a:t>
            </a:r>
            <a:r>
              <a:rPr lang="en-US" altLang="en-US" sz="1800" b="1">
                <a:solidFill>
                  <a:srgbClr val="FF0000"/>
                </a:solidFill>
              </a:rPr>
              <a:t>A</a:t>
            </a:r>
            <a:endParaRPr lang="en-US" altLang="en-US" sz="1800" b="1"/>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D8BA343-A1E1-4F50-9380-5EBCB5F6AFFB}"/>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35843" name="Rectangle 3">
            <a:extLst>
              <a:ext uri="{FF2B5EF4-FFF2-40B4-BE49-F238E27FC236}">
                <a16:creationId xmlns:a16="http://schemas.microsoft.com/office/drawing/2014/main" id="{F6C25956-163A-4882-8E69-EDE03B16DF3A}"/>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u="sng"/>
              <a:t>Excess moisture causes wood decay</a:t>
            </a:r>
            <a:r>
              <a:rPr lang="en-US" altLang="en-US" sz="1800" b="1"/>
              <a:t>.</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of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1A853DE8-1BC3-4F1B-B03A-BBF429C72441}"/>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76131" name="Rectangle 3">
            <a:extLst>
              <a:ext uri="{FF2B5EF4-FFF2-40B4-BE49-F238E27FC236}">
                <a16:creationId xmlns:a16="http://schemas.microsoft.com/office/drawing/2014/main" id="{80C82AEB-8C6A-4028-B2F3-4331A0CACB9C}"/>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u="sng"/>
              <a:t>Excess moisture causes wood decay.</a:t>
            </a:r>
            <a:r>
              <a:rPr lang="en-US" altLang="en-US" sz="1800" b="1"/>
              <a:t> </a:t>
            </a:r>
            <a:r>
              <a:rPr lang="en-US" altLang="en-US" sz="1800" b="1">
                <a:solidFill>
                  <a:srgbClr val="FF0000"/>
                </a:solidFill>
              </a:rPr>
              <a:t>F</a:t>
            </a:r>
            <a:endParaRPr lang="en-US" altLang="en-US" sz="1800" b="1"/>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None/>
            </a:pPr>
            <a:r>
              <a:rPr lang="en-US" altLang="en-US" sz="1800" b="1"/>
              <a:t>69.     Wood decay can occur when the moisture level of wood is 28% or &gt;.</a:t>
            </a:r>
          </a:p>
          <a:p>
            <a:pPr marL="609600" indent="-609600">
              <a:lnSpc>
                <a:spcPct val="90000"/>
              </a:lnSpc>
              <a:buFontTx/>
              <a:buNone/>
            </a:pPr>
            <a:r>
              <a:rPr lang="en-US" altLang="en-US" sz="1800" b="1"/>
              <a:t>70.     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B8C55492-9AF5-4877-9C0C-FEEBF0841898}"/>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77155" name="Rectangle 3">
            <a:extLst>
              <a:ext uri="{FF2B5EF4-FFF2-40B4-BE49-F238E27FC236}">
                <a16:creationId xmlns:a16="http://schemas.microsoft.com/office/drawing/2014/main" id="{195A61A9-E3E6-4729-BE70-EBBBC5B3EE93}"/>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u="sng"/>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BC7D72AB-B8B2-433B-AF1B-0DA00842DCE6}"/>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78179" name="Rectangle 3">
            <a:extLst>
              <a:ext uri="{FF2B5EF4-FFF2-40B4-BE49-F238E27FC236}">
                <a16:creationId xmlns:a16="http://schemas.microsoft.com/office/drawing/2014/main" id="{C71B3406-CF78-4243-BDA5-B5E8E782E541}"/>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u="sng"/>
              <a:t>Fungi reproduce sexually.</a:t>
            </a:r>
            <a:r>
              <a:rPr lang="en-US" altLang="en-US" sz="1800" b="1"/>
              <a:t> </a:t>
            </a:r>
            <a:r>
              <a:rPr lang="en-US" altLang="en-US" sz="1800" b="1">
                <a:solidFill>
                  <a:srgbClr val="FF0000"/>
                </a:solidFill>
              </a:rPr>
              <a:t>F</a:t>
            </a:r>
            <a:endParaRPr lang="en-US" altLang="en-US" sz="1800" b="1"/>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FE38CE53-026D-416C-B06D-95E64A3BCBC1}"/>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79203" name="Rectangle 3">
            <a:extLst>
              <a:ext uri="{FF2B5EF4-FFF2-40B4-BE49-F238E27FC236}">
                <a16:creationId xmlns:a16="http://schemas.microsoft.com/office/drawing/2014/main" id="{59622AE5-8E29-484A-A0E6-F5154F22240C}"/>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u="sng"/>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10A01EDC-E169-42A9-B35B-0E1F605D2E29}"/>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80227" name="Rectangle 3">
            <a:extLst>
              <a:ext uri="{FF2B5EF4-FFF2-40B4-BE49-F238E27FC236}">
                <a16:creationId xmlns:a16="http://schemas.microsoft.com/office/drawing/2014/main" id="{31D70686-E8E2-4E5A-A8C6-5B1F6F46F6BC}"/>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u="sng"/>
              <a:t>Moisture from the soil of the crawlspace is the only source of moisture for wood decay in the crawlspace.</a:t>
            </a:r>
            <a:r>
              <a:rPr lang="en-US" altLang="en-US" sz="1800" b="1"/>
              <a:t> </a:t>
            </a:r>
            <a:r>
              <a:rPr lang="en-US" altLang="en-US" sz="1800" b="1">
                <a:solidFill>
                  <a:srgbClr val="FF0000"/>
                </a:solidFill>
              </a:rPr>
              <a:t>F</a:t>
            </a:r>
            <a:endParaRPr lang="en-US" altLang="en-US" sz="1800" b="1"/>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9CB3C71F-B0BA-4FFF-969A-967BBA2882A2}"/>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81251" name="Rectangle 3">
            <a:extLst>
              <a:ext uri="{FF2B5EF4-FFF2-40B4-BE49-F238E27FC236}">
                <a16:creationId xmlns:a16="http://schemas.microsoft.com/office/drawing/2014/main" id="{6CFE2F8E-CDA0-4180-82CF-23E941635238}"/>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u="sng"/>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EA0BC68D-FACC-403C-AD5B-14CC791E0A5D}"/>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82275" name="Rectangle 3">
            <a:extLst>
              <a:ext uri="{FF2B5EF4-FFF2-40B4-BE49-F238E27FC236}">
                <a16:creationId xmlns:a16="http://schemas.microsoft.com/office/drawing/2014/main" id="{6741768A-31E8-4C5B-8C5A-D32287819B17}"/>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u="sng"/>
              <a:t>The state standard for control of surface fungi in the wood of crawlspaces is a vapor barrier that covers 70% or more of the soil of the crawlspace and at least one vent on each side of the crawlspace.</a:t>
            </a:r>
            <a:r>
              <a:rPr lang="en-US" altLang="en-US" sz="1800" b="1"/>
              <a:t> </a:t>
            </a:r>
            <a:r>
              <a:rPr lang="en-US" altLang="en-US" sz="1800" b="1">
                <a:solidFill>
                  <a:srgbClr val="FF0000"/>
                </a:solidFill>
              </a:rPr>
              <a:t>F</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F6D42CD8-42B5-488E-A021-09BBCB0DEDE8}"/>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83299" name="Rectangle 3">
            <a:extLst>
              <a:ext uri="{FF2B5EF4-FFF2-40B4-BE49-F238E27FC236}">
                <a16:creationId xmlns:a16="http://schemas.microsoft.com/office/drawing/2014/main" id="{B963AF68-BC48-4903-814A-9ECA4F311A45}"/>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u="sng"/>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0B093963-768F-422D-9162-E6EE3C45D9E9}"/>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84323" name="Rectangle 3">
            <a:extLst>
              <a:ext uri="{FF2B5EF4-FFF2-40B4-BE49-F238E27FC236}">
                <a16:creationId xmlns:a16="http://schemas.microsoft.com/office/drawing/2014/main" id="{571C173D-BED4-4FB2-8BD0-A5BEE3B1A3EB}"/>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u="sng"/>
              <a:t>The GA DOA considers an opening in the foundation wall with the crawlspace door missing as an adequate vent.</a:t>
            </a:r>
            <a:r>
              <a:rPr lang="en-US" altLang="en-US" sz="1800" b="1"/>
              <a:t> </a:t>
            </a:r>
            <a:r>
              <a:rPr lang="en-US" altLang="en-US" sz="1800" b="1">
                <a:solidFill>
                  <a:srgbClr val="FF0000"/>
                </a:solidFill>
              </a:rPr>
              <a:t>F</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81F2B753-5F16-4976-8A33-47B84F362D37}"/>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86371" name="Rectangle 3">
            <a:extLst>
              <a:ext uri="{FF2B5EF4-FFF2-40B4-BE49-F238E27FC236}">
                <a16:creationId xmlns:a16="http://schemas.microsoft.com/office/drawing/2014/main" id="{50980BCB-82C0-443E-9CF2-AAF25D8DCED1}"/>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u="sng"/>
              <a:t>The GA DOA considers a vent opening adequate if it is 8” x 16” in size and not blocked by a hollow block or floor joist behind it. </a:t>
            </a:r>
            <a:endParaRPr lang="en-US" altLang="en-US" sz="1800" b="1" u="sng">
              <a:solidFill>
                <a:srgbClr val="FF0000"/>
              </a:solidFill>
            </a:endParaRP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a:extLst>
              <a:ext uri="{FF2B5EF4-FFF2-40B4-BE49-F238E27FC236}">
                <a16:creationId xmlns:a16="http://schemas.microsoft.com/office/drawing/2014/main" id="{BF77D570-D449-4974-9F26-F84434FD8EAC}"/>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96611" name="Rectangle 3">
            <a:extLst>
              <a:ext uri="{FF2B5EF4-FFF2-40B4-BE49-F238E27FC236}">
                <a16:creationId xmlns:a16="http://schemas.microsoft.com/office/drawing/2014/main" id="{530DE714-5550-41B1-B30B-76B91035F72B}"/>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u="sng"/>
              <a:t>The GA DOA considers a vent opening adequate if it is 8” x 16” in size and not blocked by a hollow block or floor joist behind it.</a:t>
            </a:r>
            <a:r>
              <a:rPr lang="en-US" altLang="en-US" sz="1800" b="1"/>
              <a:t> </a:t>
            </a:r>
            <a:r>
              <a:rPr lang="en-US" altLang="en-US" sz="1800" b="1">
                <a:solidFill>
                  <a:srgbClr val="FF0000"/>
                </a:solidFill>
              </a:rPr>
              <a:t>F</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09471FB8-7635-4808-AB71-A7E20243CAC8}"/>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87395" name="Rectangle 3">
            <a:extLst>
              <a:ext uri="{FF2B5EF4-FFF2-40B4-BE49-F238E27FC236}">
                <a16:creationId xmlns:a16="http://schemas.microsoft.com/office/drawing/2014/main" id="{AC74769B-5F62-4AAA-97E7-B79BCD0BDD32}"/>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u="sng"/>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B27F4B1B-7E7F-4275-A6FD-454FCB8FE439}"/>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56675" name="Rectangle 3">
            <a:extLst>
              <a:ext uri="{FF2B5EF4-FFF2-40B4-BE49-F238E27FC236}">
                <a16:creationId xmlns:a16="http://schemas.microsoft.com/office/drawing/2014/main" id="{33AC5E74-390C-4CF7-8820-19B733D1C8D4}"/>
              </a:ext>
            </a:extLst>
          </p:cNvPr>
          <p:cNvSpPr>
            <a:spLocks noGrp="1" noChangeArrowheads="1"/>
          </p:cNvSpPr>
          <p:nvPr>
            <p:ph type="body" idx="1"/>
          </p:nvPr>
        </p:nvSpPr>
        <p:spPr>
          <a:xfrm>
            <a:off x="457200" y="990600"/>
            <a:ext cx="86106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u="sng"/>
              <a:t>The GA DOA considers a block turned sideways as an adequate vent.</a:t>
            </a:r>
            <a:r>
              <a:rPr lang="en-US" altLang="en-US" sz="1800" b="1"/>
              <a:t> </a:t>
            </a:r>
            <a:r>
              <a:rPr lang="en-US" altLang="en-US" sz="1800" b="1">
                <a:solidFill>
                  <a:srgbClr val="FF0000"/>
                </a:solidFill>
              </a:rPr>
              <a:t>F</a:t>
            </a:r>
            <a:endParaRPr lang="en-US" altLang="en-US" sz="1800" b="1"/>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id="{D3664FBE-9637-40CB-9431-E0115E66C71C}"/>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89443" name="Rectangle 3">
            <a:extLst>
              <a:ext uri="{FF2B5EF4-FFF2-40B4-BE49-F238E27FC236}">
                <a16:creationId xmlns:a16="http://schemas.microsoft.com/office/drawing/2014/main" id="{8D302CB3-958E-421F-A960-0744B2DEA4E2}"/>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u="sng"/>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A8F8CD31-0487-421B-AF73-3174B43E6AB6}"/>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90467" name="Rectangle 3">
            <a:extLst>
              <a:ext uri="{FF2B5EF4-FFF2-40B4-BE49-F238E27FC236}">
                <a16:creationId xmlns:a16="http://schemas.microsoft.com/office/drawing/2014/main" id="{B152615D-FBF4-49F3-B301-7D4F82DEB78C}"/>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u="sng"/>
              <a:t>The GA DOA considers a Timbor or BoraCare treatment meeting the minimum standards for Wood Decay treatment.</a:t>
            </a:r>
            <a:r>
              <a:rPr lang="en-US" altLang="en-US" sz="1800" b="1"/>
              <a:t> </a:t>
            </a:r>
            <a:r>
              <a:rPr lang="en-US" altLang="en-US" sz="1800" b="1">
                <a:solidFill>
                  <a:srgbClr val="FF0000"/>
                </a:solidFill>
              </a:rPr>
              <a:t>F</a:t>
            </a:r>
            <a:endParaRPr lang="en-US" altLang="en-US" sz="1800" b="1"/>
          </a:p>
          <a:p>
            <a:pPr marL="609600" indent="-609600">
              <a:lnSpc>
                <a:spcPct val="90000"/>
              </a:lnSpc>
              <a:buFontTx/>
              <a:buAutoNum type="arabicPeriod" startAt="61"/>
            </a:pPr>
            <a:r>
              <a:rPr lang="en-US" altLang="en-US" sz="1800" b="1"/>
              <a:t>Wood decay can occur when the moisture level of wood is 28% or &gt;. </a:t>
            </a:r>
            <a:endParaRPr lang="en-US" altLang="en-US" sz="1800" b="1">
              <a:solidFill>
                <a:srgbClr val="FF0000"/>
              </a:solidFill>
            </a:endParaRP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D486E580-1839-44A3-BF40-058BD6F34E62}"/>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330755" name="Rectangle 3">
            <a:extLst>
              <a:ext uri="{FF2B5EF4-FFF2-40B4-BE49-F238E27FC236}">
                <a16:creationId xmlns:a16="http://schemas.microsoft.com/office/drawing/2014/main" id="{C98F5658-A849-4C92-9C10-C813DCE0B131}"/>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 </a:t>
            </a:r>
          </a:p>
          <a:p>
            <a:pPr marL="609600" indent="-609600">
              <a:lnSpc>
                <a:spcPct val="90000"/>
              </a:lnSpc>
              <a:buFontTx/>
              <a:buAutoNum type="arabicPeriod" startAt="61"/>
            </a:pPr>
            <a:r>
              <a:rPr lang="en-US" altLang="en-US" sz="1800" b="1" u="sng"/>
              <a:t>Wood decay can occur when the moisture level of wood is 28% or &gt;. </a:t>
            </a:r>
            <a:endParaRPr lang="en-US" altLang="en-US" sz="1800" b="1" u="sng">
              <a:solidFill>
                <a:srgbClr val="FF0000"/>
              </a:solidFill>
            </a:endParaRP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DFC78BF6-FFB4-4BFE-BF62-697A29DC6BFA}"/>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97635" name="Rectangle 3">
            <a:extLst>
              <a:ext uri="{FF2B5EF4-FFF2-40B4-BE49-F238E27FC236}">
                <a16:creationId xmlns:a16="http://schemas.microsoft.com/office/drawing/2014/main" id="{449F9973-5581-40C1-90E3-44E9986C1050}"/>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u="sng"/>
              <a:t>Wood decay can occur when the moisture level in wood is 28% or &gt;.</a:t>
            </a:r>
            <a:r>
              <a:rPr lang="en-US" altLang="en-US" sz="1800" b="1"/>
              <a:t> </a:t>
            </a:r>
            <a:r>
              <a:rPr lang="en-US" altLang="en-US" sz="1800" b="1">
                <a:solidFill>
                  <a:srgbClr val="FF0000"/>
                </a:solidFill>
              </a:rPr>
              <a:t>T</a:t>
            </a:r>
            <a:r>
              <a:rPr lang="en-US" altLang="en-US" sz="1800" b="1"/>
              <a:t> </a:t>
            </a:r>
          </a:p>
          <a:p>
            <a:pPr marL="609600" indent="-609600">
              <a:lnSpc>
                <a:spcPct val="90000"/>
              </a:lnSpc>
              <a:buFontTx/>
              <a:buAutoNum type="arabicPeriod" startAt="61"/>
            </a:pPr>
            <a:r>
              <a:rPr lang="en-US" altLang="en-US" sz="1800" b="1"/>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AAC0A64C-EED2-4260-9500-FBFEAFFFA9A0}"/>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98659" name="Rectangle 3">
            <a:extLst>
              <a:ext uri="{FF2B5EF4-FFF2-40B4-BE49-F238E27FC236}">
                <a16:creationId xmlns:a16="http://schemas.microsoft.com/office/drawing/2014/main" id="{FE5A9232-BED7-4A84-BD03-514988FFAF66}"/>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u="sng"/>
              <a:t>The GA DOA considers wood decay around a pipe leak in the crawlspace as active wood decay on a OGWIIReport.</a:t>
            </a:r>
          </a:p>
          <a:p>
            <a:pPr marL="609600" indent="-609600">
              <a:lnSpc>
                <a:spcPct val="90000"/>
              </a:lnSpc>
              <a:buFontTx/>
              <a:buNone/>
            </a:pPr>
            <a:r>
              <a:rPr lang="en-US" altLang="en-US" sz="1800" b="1"/>
              <a:t>   </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a:extLst>
              <a:ext uri="{FF2B5EF4-FFF2-40B4-BE49-F238E27FC236}">
                <a16:creationId xmlns:a16="http://schemas.microsoft.com/office/drawing/2014/main" id="{633037FC-CF7E-46E3-86C4-08F64A41487C}"/>
              </a:ext>
            </a:extLst>
          </p:cNvPr>
          <p:cNvSpPr>
            <a:spLocks noGrp="1" noChangeArrowheads="1"/>
          </p:cNvSpPr>
          <p:nvPr>
            <p:ph type="title"/>
          </p:nvPr>
        </p:nvSpPr>
        <p:spPr>
          <a:xfrm>
            <a:off x="457200" y="0"/>
            <a:ext cx="8229600" cy="685800"/>
          </a:xfrm>
        </p:spPr>
        <p:txBody>
          <a:bodyPr/>
          <a:lstStyle/>
          <a:p>
            <a:r>
              <a:rPr lang="en-US" altLang="en-US" sz="2800" b="1"/>
              <a:t>True  or  False</a:t>
            </a:r>
          </a:p>
        </p:txBody>
      </p:sp>
      <p:sp>
        <p:nvSpPr>
          <p:cNvPr id="192515" name="Rectangle 3">
            <a:extLst>
              <a:ext uri="{FF2B5EF4-FFF2-40B4-BE49-F238E27FC236}">
                <a16:creationId xmlns:a16="http://schemas.microsoft.com/office/drawing/2014/main" id="{EEFE725E-1A61-4243-9C11-FFC783BB19D3}"/>
              </a:ext>
            </a:extLst>
          </p:cNvPr>
          <p:cNvSpPr>
            <a:spLocks noGrp="1" noChangeArrowheads="1"/>
          </p:cNvSpPr>
          <p:nvPr>
            <p:ph type="body" idx="1"/>
          </p:nvPr>
        </p:nvSpPr>
        <p:spPr>
          <a:xfrm>
            <a:off x="457200" y="990600"/>
            <a:ext cx="8458200" cy="5410200"/>
          </a:xfrm>
        </p:spPr>
        <p:txBody>
          <a:bodyPr/>
          <a:lstStyle/>
          <a:p>
            <a:pPr marL="609600" indent="-609600">
              <a:lnSpc>
                <a:spcPct val="90000"/>
              </a:lnSpc>
              <a:buFontTx/>
              <a:buAutoNum type="arabicPeriod" startAt="61"/>
            </a:pPr>
            <a:r>
              <a:rPr lang="en-US" altLang="en-US" sz="1800" b="1"/>
              <a:t>Excess moisture causes wood decay.</a:t>
            </a:r>
          </a:p>
          <a:p>
            <a:pPr marL="609600" indent="-609600">
              <a:lnSpc>
                <a:spcPct val="90000"/>
              </a:lnSpc>
              <a:buFontTx/>
              <a:buAutoNum type="arabicPeriod" startAt="61"/>
            </a:pPr>
            <a:r>
              <a:rPr lang="en-US" altLang="en-US" sz="1800" b="1"/>
              <a:t>Fungi reproduce sexually.</a:t>
            </a:r>
          </a:p>
          <a:p>
            <a:pPr marL="609600" indent="-609600">
              <a:lnSpc>
                <a:spcPct val="90000"/>
              </a:lnSpc>
              <a:buFontTx/>
              <a:buAutoNum type="arabicPeriod" startAt="61"/>
            </a:pPr>
            <a:r>
              <a:rPr lang="en-US" altLang="en-US" sz="1800" b="1"/>
              <a:t>Moisture from the soil of the crawlspace is the only source of moisture for wood decay in the crawlspace.</a:t>
            </a:r>
          </a:p>
          <a:p>
            <a:pPr marL="609600" indent="-609600">
              <a:lnSpc>
                <a:spcPct val="90000"/>
              </a:lnSpc>
              <a:buFontTx/>
              <a:buAutoNum type="arabicPeriod" startAt="61"/>
            </a:pPr>
            <a:r>
              <a:rPr lang="en-US" altLang="en-US" sz="1800" b="1"/>
              <a:t>The state standard for control of surface fungi in the wood of crawlspaces is a vapor barrier that covers 70% or more of the soil of the crawlspace and at least one vent on each side of the crawlspace.</a:t>
            </a:r>
          </a:p>
          <a:p>
            <a:pPr marL="609600" indent="-609600">
              <a:lnSpc>
                <a:spcPct val="90000"/>
              </a:lnSpc>
              <a:buFontTx/>
              <a:buAutoNum type="arabicPeriod" startAt="61"/>
            </a:pPr>
            <a:r>
              <a:rPr lang="en-US" altLang="en-US" sz="1800" b="1"/>
              <a:t>The GA DOA considers an opening in the foundation wall with the crawlspace door missing as an adequate vent.</a:t>
            </a:r>
          </a:p>
          <a:p>
            <a:pPr marL="609600" indent="-609600">
              <a:lnSpc>
                <a:spcPct val="90000"/>
              </a:lnSpc>
              <a:buFontTx/>
              <a:buAutoNum type="arabicPeriod" startAt="61"/>
            </a:pPr>
            <a:r>
              <a:rPr lang="en-US" altLang="en-US" sz="1800" b="1"/>
              <a:t>The GA DOA always considers a vent opening adequate if it is 8” x 16” in size.</a:t>
            </a:r>
          </a:p>
          <a:p>
            <a:pPr marL="609600" indent="-609600">
              <a:lnSpc>
                <a:spcPct val="90000"/>
              </a:lnSpc>
              <a:buFontTx/>
              <a:buAutoNum type="arabicPeriod" startAt="61"/>
            </a:pPr>
            <a:r>
              <a:rPr lang="en-US" altLang="en-US" sz="1800" b="1"/>
              <a:t>The GA DOA considers a block turned sideways as an adequate vent.</a:t>
            </a:r>
          </a:p>
          <a:p>
            <a:pPr marL="609600" indent="-609600">
              <a:lnSpc>
                <a:spcPct val="90000"/>
              </a:lnSpc>
              <a:buFontTx/>
              <a:buAutoNum type="arabicPeriod" startAt="61"/>
            </a:pPr>
            <a:r>
              <a:rPr lang="en-US" altLang="en-US" sz="1800" b="1"/>
              <a:t>The GA DOA considers a Timbor or BoraCare treatment meeting the minimum standards for Wood Decay treatment.</a:t>
            </a:r>
          </a:p>
          <a:p>
            <a:pPr marL="609600" indent="-609600">
              <a:lnSpc>
                <a:spcPct val="90000"/>
              </a:lnSpc>
              <a:buFontTx/>
              <a:buAutoNum type="arabicPeriod" startAt="61"/>
            </a:pPr>
            <a:r>
              <a:rPr lang="en-US" altLang="en-US" sz="1800" b="1"/>
              <a:t>Wood decay can occur when the moisture level in wood is 28% or &gt;.</a:t>
            </a:r>
          </a:p>
          <a:p>
            <a:pPr marL="609600" indent="-609600">
              <a:lnSpc>
                <a:spcPct val="90000"/>
              </a:lnSpc>
              <a:buFontTx/>
              <a:buAutoNum type="arabicPeriod" startAt="61"/>
            </a:pPr>
            <a:r>
              <a:rPr lang="en-US" altLang="en-US" sz="1800" b="1" u="sng"/>
              <a:t>The GA DOA considers wood decay around a pipe leak in the crawlspace as active wood decay on a OGWIIReport.</a:t>
            </a:r>
            <a:r>
              <a:rPr lang="en-US" altLang="en-US" sz="1800" b="1"/>
              <a:t> </a:t>
            </a:r>
            <a:r>
              <a:rPr lang="en-US" altLang="en-US" sz="1800" b="1">
                <a:solidFill>
                  <a:srgbClr val="FF0000"/>
                </a:solidFill>
              </a:rPr>
              <a:t>F</a:t>
            </a:r>
            <a:endParaRPr lang="en-US" altLang="en-US" sz="1800" b="1"/>
          </a:p>
          <a:p>
            <a:pPr marL="609600" indent="-609600">
              <a:lnSpc>
                <a:spcPct val="90000"/>
              </a:lnSpc>
              <a:buFontTx/>
              <a:buNone/>
            </a:pPr>
            <a:r>
              <a:rPr lang="en-US" altLang="en-US" sz="1800" b="1"/>
              <a:t>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1E585A03-73C8-48A1-A701-EC862327044D}"/>
              </a:ext>
            </a:extLst>
          </p:cNvPr>
          <p:cNvSpPr>
            <a:spLocks noGrp="1" noChangeArrowheads="1"/>
          </p:cNvSpPr>
          <p:nvPr>
            <p:ph type="title"/>
          </p:nvPr>
        </p:nvSpPr>
        <p:spPr/>
        <p:txBody>
          <a:bodyPr/>
          <a:lstStyle/>
          <a:p>
            <a:pPr algn="l"/>
            <a:r>
              <a:rPr lang="en-US" altLang="en-US" sz="2800" b="1"/>
              <a:t>Multiple Choice:     </a:t>
            </a:r>
            <a:r>
              <a:rPr lang="en-US" altLang="en-US" sz="1800" b="1"/>
              <a:t>A.  Old House Borer      D.  Bark Beetle</a:t>
            </a:r>
            <a:br>
              <a:rPr lang="en-US" altLang="en-US" sz="1800" b="1"/>
            </a:br>
            <a:r>
              <a:rPr lang="en-US" altLang="en-US" sz="1800" b="1"/>
              <a:t>                                                   B.  Ambrosia Beetle      E.  Furniture Beetle</a:t>
            </a:r>
            <a:br>
              <a:rPr lang="en-US" altLang="en-US" sz="1800" b="1"/>
            </a:br>
            <a:r>
              <a:rPr lang="en-US" altLang="en-US" sz="1800" b="1"/>
              <a:t>                                                   C.  Lead Cable Borer     F.  True PPB</a:t>
            </a:r>
            <a:endParaRPr lang="en-US" altLang="en-US" sz="2800" b="1"/>
          </a:p>
        </p:txBody>
      </p:sp>
      <p:sp>
        <p:nvSpPr>
          <p:cNvPr id="36867" name="Rectangle 3">
            <a:extLst>
              <a:ext uri="{FF2B5EF4-FFF2-40B4-BE49-F238E27FC236}">
                <a16:creationId xmlns:a16="http://schemas.microsoft.com/office/drawing/2014/main" id="{AB1B0674-E921-4E79-9DFB-9BDC61492C68}"/>
              </a:ext>
            </a:extLst>
          </p:cNvPr>
          <p:cNvSpPr>
            <a:spLocks noGrp="1" noChangeArrowheads="1"/>
          </p:cNvSpPr>
          <p:nvPr>
            <p:ph type="body" idx="1"/>
          </p:nvPr>
        </p:nvSpPr>
        <p:spPr>
          <a:xfrm>
            <a:off x="457200" y="1905000"/>
            <a:ext cx="8229600" cy="4221163"/>
          </a:xfrm>
        </p:spPr>
        <p:txBody>
          <a:bodyPr/>
          <a:lstStyle/>
          <a:p>
            <a:pPr marL="609600" indent="-609600">
              <a:buFontTx/>
              <a:buNone/>
            </a:pPr>
            <a:r>
              <a:rPr lang="en-US" altLang="en-US" sz="1800" b="1"/>
              <a:t>71.  </a:t>
            </a:r>
            <a:r>
              <a:rPr lang="en-US" altLang="en-US" sz="1800" b="1" u="sng"/>
              <a:t>This wood destroying beetle does not leave frass in its tunnels</a:t>
            </a:r>
            <a:r>
              <a:rPr lang="en-US" altLang="en-US" sz="1800" b="1"/>
              <a:t>.</a:t>
            </a:r>
          </a:p>
          <a:p>
            <a:pPr marL="609600" indent="-609600">
              <a:buFontTx/>
              <a:buNone/>
            </a:pPr>
            <a:r>
              <a:rPr lang="en-US" altLang="en-US" sz="1800" b="1"/>
              <a:t>72.  This wood destroying beetle larva leaves “rippled” ridges that are </a:t>
            </a:r>
          </a:p>
          <a:p>
            <a:pPr marL="609600" indent="-609600">
              <a:buFontTx/>
              <a:buNone/>
            </a:pPr>
            <a:r>
              <a:rPr lang="en-US" altLang="en-US" sz="1800" b="1"/>
              <a:t>          parallel in its galleries.</a:t>
            </a:r>
          </a:p>
          <a:p>
            <a:pPr marL="609600" indent="-609600">
              <a:buFontTx/>
              <a:buNone/>
            </a:pPr>
            <a:r>
              <a:rPr lang="en-US" altLang="en-US" sz="1800" b="1"/>
              <a:t>73.  This re-infesting wood destroying beetle is often found in the attic.</a:t>
            </a:r>
          </a:p>
          <a:p>
            <a:pPr marL="609600" indent="-609600">
              <a:buFontTx/>
              <a:buNone/>
            </a:pPr>
            <a:r>
              <a:rPr lang="en-US" altLang="en-US" sz="1800" b="1"/>
              <a:t>74.  Contrary to it’s name this re-infesting wood destroying beetle often attacks new softwood.</a:t>
            </a:r>
          </a:p>
          <a:p>
            <a:pPr marL="609600" indent="-609600">
              <a:buFontTx/>
              <a:buNone/>
            </a:pPr>
            <a:r>
              <a:rPr lang="en-US" altLang="en-US" sz="1800" b="1"/>
              <a:t>75.  This Bostrichid beetle attacks wood and telephone cables.</a:t>
            </a:r>
          </a:p>
          <a:p>
            <a:pPr marL="609600" indent="-609600">
              <a:buFontTx/>
              <a:buNone/>
            </a:pPr>
            <a:r>
              <a:rPr lang="en-US" altLang="en-US" sz="1800" b="1"/>
              <a:t> </a:t>
            </a:r>
          </a:p>
          <a:p>
            <a:pPr marL="609600" indent="-609600">
              <a:buFontTx/>
              <a:buAutoNum type="arabicPeriod" startAt="74"/>
            </a:pPr>
            <a:endParaRPr lang="en-US" altLang="en-US" sz="1800" b="1"/>
          </a:p>
          <a:p>
            <a:pPr marL="609600" indent="-609600">
              <a:buFontTx/>
              <a:buNone/>
            </a:pPr>
            <a:endParaRPr lang="en-US" altLang="en-US" sz="1800" b="1"/>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A3FFD211-7A4B-44FC-B6D9-BA5843A538EE}"/>
              </a:ext>
            </a:extLst>
          </p:cNvPr>
          <p:cNvSpPr>
            <a:spLocks noGrp="1" noChangeArrowheads="1"/>
          </p:cNvSpPr>
          <p:nvPr>
            <p:ph type="title"/>
          </p:nvPr>
        </p:nvSpPr>
        <p:spPr/>
        <p:txBody>
          <a:bodyPr/>
          <a:lstStyle/>
          <a:p>
            <a:pPr algn="l"/>
            <a:r>
              <a:rPr lang="en-US" altLang="en-US" sz="2800" b="1"/>
              <a:t>Multiple Choice:     </a:t>
            </a:r>
            <a:r>
              <a:rPr lang="en-US" altLang="en-US" sz="1800" b="1"/>
              <a:t>A.  Old House Borer      D.  Bark Beetle</a:t>
            </a:r>
            <a:br>
              <a:rPr lang="en-US" altLang="en-US" sz="1800" b="1"/>
            </a:br>
            <a:r>
              <a:rPr lang="en-US" altLang="en-US" sz="1800" b="1"/>
              <a:t>                                                   </a:t>
            </a:r>
            <a:r>
              <a:rPr lang="en-US" altLang="en-US" sz="1800" b="1" u="sng">
                <a:solidFill>
                  <a:srgbClr val="FF0000"/>
                </a:solidFill>
              </a:rPr>
              <a:t>B.  Ambrosia Beetle</a:t>
            </a:r>
            <a:r>
              <a:rPr lang="en-US" altLang="en-US" sz="1800" b="1"/>
              <a:t>      E.  Furniture Beetle</a:t>
            </a:r>
            <a:br>
              <a:rPr lang="en-US" altLang="en-US" sz="1800" b="1"/>
            </a:br>
            <a:r>
              <a:rPr lang="en-US" altLang="en-US" sz="1800" b="1"/>
              <a:t>                                                   C.  Lead Cable Borer     F.  True PPB</a:t>
            </a:r>
            <a:endParaRPr lang="en-US" altLang="en-US" sz="2800" b="1"/>
          </a:p>
        </p:txBody>
      </p:sp>
      <p:sp>
        <p:nvSpPr>
          <p:cNvPr id="199683" name="Rectangle 3">
            <a:extLst>
              <a:ext uri="{FF2B5EF4-FFF2-40B4-BE49-F238E27FC236}">
                <a16:creationId xmlns:a16="http://schemas.microsoft.com/office/drawing/2014/main" id="{27CC448E-FCE7-4445-8610-159C7791CE2F}"/>
              </a:ext>
            </a:extLst>
          </p:cNvPr>
          <p:cNvSpPr>
            <a:spLocks noGrp="1" noChangeArrowheads="1"/>
          </p:cNvSpPr>
          <p:nvPr>
            <p:ph type="body" idx="1"/>
          </p:nvPr>
        </p:nvSpPr>
        <p:spPr>
          <a:xfrm>
            <a:off x="457200" y="1905000"/>
            <a:ext cx="8229600" cy="4221163"/>
          </a:xfrm>
        </p:spPr>
        <p:txBody>
          <a:bodyPr/>
          <a:lstStyle/>
          <a:p>
            <a:pPr marL="609600" indent="-609600">
              <a:buFontTx/>
              <a:buNone/>
            </a:pPr>
            <a:r>
              <a:rPr lang="en-US" altLang="en-US" sz="1800" b="1"/>
              <a:t>71.  </a:t>
            </a:r>
            <a:r>
              <a:rPr lang="en-US" altLang="en-US" sz="1800" b="1" u="sng"/>
              <a:t>This wood destroying beetle does not leave frass in its tunnels.</a:t>
            </a:r>
            <a:r>
              <a:rPr lang="en-US" altLang="en-US" sz="1800" b="1"/>
              <a:t> </a:t>
            </a:r>
            <a:r>
              <a:rPr lang="en-US" altLang="en-US" sz="1800" b="1">
                <a:solidFill>
                  <a:srgbClr val="FF0000"/>
                </a:solidFill>
              </a:rPr>
              <a:t>B</a:t>
            </a:r>
            <a:endParaRPr lang="en-US" altLang="en-US" sz="1800" b="1"/>
          </a:p>
          <a:p>
            <a:pPr marL="609600" indent="-609600">
              <a:buFontTx/>
              <a:buNone/>
            </a:pPr>
            <a:r>
              <a:rPr lang="en-US" altLang="en-US" sz="1800" b="1"/>
              <a:t>72.  This wood destroying beetle larva leaves “rippled” ridges that are </a:t>
            </a:r>
          </a:p>
          <a:p>
            <a:pPr marL="609600" indent="-609600">
              <a:buFontTx/>
              <a:buNone/>
            </a:pPr>
            <a:r>
              <a:rPr lang="en-US" altLang="en-US" sz="1800" b="1"/>
              <a:t>          parallel in its galleries.</a:t>
            </a:r>
          </a:p>
          <a:p>
            <a:pPr marL="609600" indent="-609600">
              <a:buFontTx/>
              <a:buNone/>
            </a:pPr>
            <a:r>
              <a:rPr lang="en-US" altLang="en-US" sz="1800" b="1"/>
              <a:t>73.  This re-infesting wood destroying beetle is often found in the attic.</a:t>
            </a:r>
          </a:p>
          <a:p>
            <a:pPr marL="609600" indent="-609600">
              <a:buFontTx/>
              <a:buNone/>
            </a:pPr>
            <a:r>
              <a:rPr lang="en-US" altLang="en-US" sz="1800" b="1"/>
              <a:t>74.  Contrary to it’s name this re-infesting wood destroying beetle often attacks new softwood.</a:t>
            </a:r>
          </a:p>
          <a:p>
            <a:pPr marL="609600" indent="-609600">
              <a:buFontTx/>
              <a:buNone/>
            </a:pPr>
            <a:r>
              <a:rPr lang="en-US" altLang="en-US" sz="1800" b="1"/>
              <a:t>75.  This Bostrichid beetle attacks wood and telephone cables.</a:t>
            </a:r>
          </a:p>
          <a:p>
            <a:pPr marL="609600" indent="-609600">
              <a:buFontTx/>
              <a:buNone/>
            </a:pPr>
            <a:r>
              <a:rPr lang="en-US" altLang="en-US" sz="1800" b="1"/>
              <a:t> </a:t>
            </a:r>
          </a:p>
          <a:p>
            <a:pPr marL="609600" indent="-609600">
              <a:buFontTx/>
              <a:buAutoNum type="arabicPeriod" startAt="74"/>
            </a:pPr>
            <a:endParaRPr lang="en-US" altLang="en-US" sz="1800" b="1"/>
          </a:p>
          <a:p>
            <a:pPr marL="609600" indent="-609600">
              <a:buFontTx/>
              <a:buNone/>
            </a:pPr>
            <a:endParaRPr lang="en-US" altLang="en-US" sz="1800" b="1"/>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55486DE7-82C5-402E-9216-B3E41B643354}"/>
              </a:ext>
            </a:extLst>
          </p:cNvPr>
          <p:cNvSpPr>
            <a:spLocks noGrp="1" noChangeArrowheads="1"/>
          </p:cNvSpPr>
          <p:nvPr>
            <p:ph type="title"/>
          </p:nvPr>
        </p:nvSpPr>
        <p:spPr/>
        <p:txBody>
          <a:bodyPr/>
          <a:lstStyle/>
          <a:p>
            <a:pPr algn="l"/>
            <a:r>
              <a:rPr lang="en-US" altLang="en-US" sz="2800" b="1"/>
              <a:t>Multiple Choice:     </a:t>
            </a:r>
            <a:r>
              <a:rPr lang="en-US" altLang="en-US" sz="1800" b="1"/>
              <a:t>A.  Old House Borer      D.  Bark Beetle</a:t>
            </a:r>
            <a:br>
              <a:rPr lang="en-US" altLang="en-US" sz="1800" b="1"/>
            </a:br>
            <a:r>
              <a:rPr lang="en-US" altLang="en-US" sz="1800" b="1"/>
              <a:t>                                                   B.  Ambrosia Beetle      E.  Furniture Beetle</a:t>
            </a:r>
            <a:br>
              <a:rPr lang="en-US" altLang="en-US" sz="1800" b="1"/>
            </a:br>
            <a:r>
              <a:rPr lang="en-US" altLang="en-US" sz="1800" b="1"/>
              <a:t>                                                   C.  Lead Cable Borer     F.  True PPB</a:t>
            </a:r>
            <a:endParaRPr lang="en-US" altLang="en-US" sz="2800" b="1"/>
          </a:p>
        </p:txBody>
      </p:sp>
      <p:sp>
        <p:nvSpPr>
          <p:cNvPr id="200707" name="Rectangle 3">
            <a:extLst>
              <a:ext uri="{FF2B5EF4-FFF2-40B4-BE49-F238E27FC236}">
                <a16:creationId xmlns:a16="http://schemas.microsoft.com/office/drawing/2014/main" id="{4E7C9E94-11E6-40B0-8444-9F3871451921}"/>
              </a:ext>
            </a:extLst>
          </p:cNvPr>
          <p:cNvSpPr>
            <a:spLocks noGrp="1" noChangeArrowheads="1"/>
          </p:cNvSpPr>
          <p:nvPr>
            <p:ph type="body" idx="1"/>
          </p:nvPr>
        </p:nvSpPr>
        <p:spPr>
          <a:xfrm>
            <a:off x="457200" y="1905000"/>
            <a:ext cx="8229600" cy="4221163"/>
          </a:xfrm>
        </p:spPr>
        <p:txBody>
          <a:bodyPr/>
          <a:lstStyle/>
          <a:p>
            <a:pPr marL="609600" indent="-609600">
              <a:buFontTx/>
              <a:buNone/>
            </a:pPr>
            <a:r>
              <a:rPr lang="en-US" altLang="en-US" sz="1800" b="1"/>
              <a:t>71.  This wood destroying beetle does not leave frass in its tunnels.</a:t>
            </a:r>
          </a:p>
          <a:p>
            <a:pPr marL="609600" indent="-609600">
              <a:buFontTx/>
              <a:buNone/>
            </a:pPr>
            <a:r>
              <a:rPr lang="en-US" altLang="en-US" sz="1800" b="1"/>
              <a:t>72.  </a:t>
            </a:r>
            <a:r>
              <a:rPr lang="en-US" altLang="en-US" sz="1800" b="1" u="sng"/>
              <a:t>This wood destroying beetle larva leaves “rippled” ridges that are </a:t>
            </a:r>
          </a:p>
          <a:p>
            <a:pPr marL="609600" indent="-609600">
              <a:buFontTx/>
              <a:buNone/>
            </a:pPr>
            <a:r>
              <a:rPr lang="en-US" altLang="en-US" sz="1800" b="1"/>
              <a:t>          </a:t>
            </a:r>
            <a:r>
              <a:rPr lang="en-US" altLang="en-US" sz="1800" b="1" u="sng"/>
              <a:t>parallel in its galleries.</a:t>
            </a:r>
          </a:p>
          <a:p>
            <a:pPr marL="609600" indent="-609600">
              <a:buFontTx/>
              <a:buNone/>
            </a:pPr>
            <a:r>
              <a:rPr lang="en-US" altLang="en-US" sz="1800" b="1"/>
              <a:t>73.  This re-infesting wood destroying beetle is often found in the attic.</a:t>
            </a:r>
          </a:p>
          <a:p>
            <a:pPr marL="609600" indent="-609600">
              <a:buFontTx/>
              <a:buNone/>
            </a:pPr>
            <a:r>
              <a:rPr lang="en-US" altLang="en-US" sz="1800" b="1"/>
              <a:t>74.  Contrary to it’s name this re-infesting wood destroying beetle often attacks new softwood.</a:t>
            </a:r>
          </a:p>
          <a:p>
            <a:pPr marL="609600" indent="-609600">
              <a:buFontTx/>
              <a:buNone/>
            </a:pPr>
            <a:r>
              <a:rPr lang="en-US" altLang="en-US" sz="1800" b="1"/>
              <a:t>75.  This Bostrichid beetle attacks wood and telephone cables.</a:t>
            </a:r>
          </a:p>
          <a:p>
            <a:pPr marL="609600" indent="-609600">
              <a:buFontTx/>
              <a:buNone/>
            </a:pPr>
            <a:r>
              <a:rPr lang="en-US" altLang="en-US" sz="1800" b="1"/>
              <a:t> </a:t>
            </a:r>
          </a:p>
          <a:p>
            <a:pPr marL="609600" indent="-609600">
              <a:buFontTx/>
              <a:buAutoNum type="arabicPeriod" startAt="74"/>
            </a:pPr>
            <a:endParaRPr lang="en-US" altLang="en-US" sz="1800" b="1"/>
          </a:p>
          <a:p>
            <a:pPr marL="609600" indent="-609600">
              <a:buFontTx/>
              <a:buNone/>
            </a:pPr>
            <a:endParaRPr lang="en-US" altLang="en-US" sz="1800" b="1"/>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a:extLst>
              <a:ext uri="{FF2B5EF4-FFF2-40B4-BE49-F238E27FC236}">
                <a16:creationId xmlns:a16="http://schemas.microsoft.com/office/drawing/2014/main" id="{47AE38C8-B155-4A97-BAE5-20F308CA4DF0}"/>
              </a:ext>
            </a:extLst>
          </p:cNvPr>
          <p:cNvSpPr>
            <a:spLocks noGrp="1" noChangeArrowheads="1"/>
          </p:cNvSpPr>
          <p:nvPr>
            <p:ph type="title"/>
          </p:nvPr>
        </p:nvSpPr>
        <p:spPr/>
        <p:txBody>
          <a:bodyPr/>
          <a:lstStyle/>
          <a:p>
            <a:pPr algn="l"/>
            <a:r>
              <a:rPr lang="en-US" altLang="en-US" sz="2800" b="1"/>
              <a:t>Multiple Choice:     </a:t>
            </a:r>
            <a:r>
              <a:rPr lang="en-US" altLang="en-US" sz="1800" b="1" u="sng">
                <a:solidFill>
                  <a:srgbClr val="FF0000"/>
                </a:solidFill>
              </a:rPr>
              <a:t>A.  Old House Borer</a:t>
            </a:r>
            <a:r>
              <a:rPr lang="en-US" altLang="en-US" sz="1800" b="1"/>
              <a:t>      D.  Bark Beetle</a:t>
            </a:r>
            <a:br>
              <a:rPr lang="en-US" altLang="en-US" sz="1800" b="1"/>
            </a:br>
            <a:r>
              <a:rPr lang="en-US" altLang="en-US" sz="1800" b="1"/>
              <a:t>                                                   B.  Ambrosia Beetle      E.  Furniture Beetle</a:t>
            </a:r>
            <a:br>
              <a:rPr lang="en-US" altLang="en-US" sz="1800" b="1"/>
            </a:br>
            <a:r>
              <a:rPr lang="en-US" altLang="en-US" sz="1800" b="1"/>
              <a:t>                                                   C.  Lead Cable Borer     F.  True PPB</a:t>
            </a:r>
            <a:endParaRPr lang="en-US" altLang="en-US" sz="2800" b="1"/>
          </a:p>
        </p:txBody>
      </p:sp>
      <p:sp>
        <p:nvSpPr>
          <p:cNvPr id="201731" name="Rectangle 3">
            <a:extLst>
              <a:ext uri="{FF2B5EF4-FFF2-40B4-BE49-F238E27FC236}">
                <a16:creationId xmlns:a16="http://schemas.microsoft.com/office/drawing/2014/main" id="{C2F55B82-F959-4DD6-AB78-8D9D1635B0C0}"/>
              </a:ext>
            </a:extLst>
          </p:cNvPr>
          <p:cNvSpPr>
            <a:spLocks noGrp="1" noChangeArrowheads="1"/>
          </p:cNvSpPr>
          <p:nvPr>
            <p:ph type="body" idx="1"/>
          </p:nvPr>
        </p:nvSpPr>
        <p:spPr>
          <a:xfrm>
            <a:off x="457200" y="1905000"/>
            <a:ext cx="8229600" cy="4221163"/>
          </a:xfrm>
        </p:spPr>
        <p:txBody>
          <a:bodyPr/>
          <a:lstStyle/>
          <a:p>
            <a:pPr marL="609600" indent="-609600">
              <a:buFontTx/>
              <a:buNone/>
            </a:pPr>
            <a:r>
              <a:rPr lang="en-US" altLang="en-US" sz="1800" b="1"/>
              <a:t>71.  This wood destroying beetle does not leave frass in its tunnels.</a:t>
            </a:r>
          </a:p>
          <a:p>
            <a:pPr marL="609600" indent="-609600">
              <a:buFontTx/>
              <a:buNone/>
            </a:pPr>
            <a:r>
              <a:rPr lang="en-US" altLang="en-US" sz="1800" b="1"/>
              <a:t>72.  </a:t>
            </a:r>
            <a:r>
              <a:rPr lang="en-US" altLang="en-US" sz="1800" b="1" u="sng"/>
              <a:t>This wood destroying beetle larva leaves “rippled” ridges that are </a:t>
            </a:r>
          </a:p>
          <a:p>
            <a:pPr marL="609600" indent="-609600">
              <a:buFontTx/>
              <a:buNone/>
            </a:pPr>
            <a:r>
              <a:rPr lang="en-US" altLang="en-US" sz="1800" b="1"/>
              <a:t>          </a:t>
            </a:r>
            <a:r>
              <a:rPr lang="en-US" altLang="en-US" sz="1800" b="1" u="sng"/>
              <a:t>parallel in its galleries.</a:t>
            </a:r>
            <a:r>
              <a:rPr lang="en-US" altLang="en-US" sz="1800" b="1"/>
              <a:t> </a:t>
            </a:r>
            <a:r>
              <a:rPr lang="en-US" altLang="en-US" sz="1800" b="1">
                <a:solidFill>
                  <a:srgbClr val="FF0000"/>
                </a:solidFill>
              </a:rPr>
              <a:t>A</a:t>
            </a:r>
            <a:endParaRPr lang="en-US" altLang="en-US" sz="1800" b="1"/>
          </a:p>
          <a:p>
            <a:pPr marL="609600" indent="-609600">
              <a:buFontTx/>
              <a:buNone/>
            </a:pPr>
            <a:r>
              <a:rPr lang="en-US" altLang="en-US" sz="1800" b="1"/>
              <a:t>73.  This re-infesting wood destroying beetle is often found in the attic.</a:t>
            </a:r>
          </a:p>
          <a:p>
            <a:pPr marL="609600" indent="-609600">
              <a:buFontTx/>
              <a:buNone/>
            </a:pPr>
            <a:r>
              <a:rPr lang="en-US" altLang="en-US" sz="1800" b="1"/>
              <a:t>74.  Contrary to it’s name this re-infesting wood destroying beetle often attacks new softwood.</a:t>
            </a:r>
          </a:p>
          <a:p>
            <a:pPr marL="609600" indent="-609600">
              <a:buFontTx/>
              <a:buNone/>
            </a:pPr>
            <a:r>
              <a:rPr lang="en-US" altLang="en-US" sz="1800" b="1"/>
              <a:t>75.  This Bostrichid beetle attacks wood and telephone cables.</a:t>
            </a:r>
          </a:p>
          <a:p>
            <a:pPr marL="609600" indent="-609600">
              <a:buFontTx/>
              <a:buNone/>
            </a:pPr>
            <a:r>
              <a:rPr lang="en-US" altLang="en-US" sz="1800" b="1"/>
              <a:t> </a:t>
            </a:r>
          </a:p>
          <a:p>
            <a:pPr marL="609600" indent="-609600">
              <a:buFontTx/>
              <a:buAutoNum type="arabicPeriod" startAt="74"/>
            </a:pPr>
            <a:endParaRPr lang="en-US" altLang="en-US" sz="1800" b="1"/>
          </a:p>
          <a:p>
            <a:pPr marL="609600" indent="-609600">
              <a:buFontTx/>
              <a:buNone/>
            </a:pPr>
            <a:endParaRPr lang="en-US" altLang="en-US" sz="1800" b="1"/>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EC44EC7C-5FD7-4C8B-BA56-A5C8F171EFC2}"/>
              </a:ext>
            </a:extLst>
          </p:cNvPr>
          <p:cNvSpPr>
            <a:spLocks noGrp="1" noChangeArrowheads="1"/>
          </p:cNvSpPr>
          <p:nvPr>
            <p:ph type="title"/>
          </p:nvPr>
        </p:nvSpPr>
        <p:spPr/>
        <p:txBody>
          <a:bodyPr/>
          <a:lstStyle/>
          <a:p>
            <a:pPr algn="l"/>
            <a:r>
              <a:rPr lang="en-US" altLang="en-US" sz="2800" b="1"/>
              <a:t>Multiple Choice:     </a:t>
            </a:r>
            <a:r>
              <a:rPr lang="en-US" altLang="en-US" sz="1800" b="1"/>
              <a:t>A.  Old House Borer      D.  Bark Beetle</a:t>
            </a:r>
            <a:br>
              <a:rPr lang="en-US" altLang="en-US" sz="1800" b="1"/>
            </a:br>
            <a:r>
              <a:rPr lang="en-US" altLang="en-US" sz="1800" b="1"/>
              <a:t>                                                   B.  Ambrosia Beetle      E.  Furniture Beetle</a:t>
            </a:r>
            <a:br>
              <a:rPr lang="en-US" altLang="en-US" sz="1800" b="1"/>
            </a:br>
            <a:r>
              <a:rPr lang="en-US" altLang="en-US" sz="1800" b="1"/>
              <a:t>                                                   C.  Lead Cable Borer     F.  True PPB</a:t>
            </a:r>
            <a:endParaRPr lang="en-US" altLang="en-US" sz="2800" b="1"/>
          </a:p>
        </p:txBody>
      </p:sp>
      <p:sp>
        <p:nvSpPr>
          <p:cNvPr id="202755" name="Rectangle 3">
            <a:extLst>
              <a:ext uri="{FF2B5EF4-FFF2-40B4-BE49-F238E27FC236}">
                <a16:creationId xmlns:a16="http://schemas.microsoft.com/office/drawing/2014/main" id="{F87DAD75-0191-46A0-8686-49E51F701343}"/>
              </a:ext>
            </a:extLst>
          </p:cNvPr>
          <p:cNvSpPr>
            <a:spLocks noGrp="1" noChangeArrowheads="1"/>
          </p:cNvSpPr>
          <p:nvPr>
            <p:ph type="body" idx="1"/>
          </p:nvPr>
        </p:nvSpPr>
        <p:spPr>
          <a:xfrm>
            <a:off x="457200" y="1905000"/>
            <a:ext cx="8229600" cy="4221163"/>
          </a:xfrm>
        </p:spPr>
        <p:txBody>
          <a:bodyPr/>
          <a:lstStyle/>
          <a:p>
            <a:pPr marL="609600" indent="-609600">
              <a:buFontTx/>
              <a:buNone/>
            </a:pPr>
            <a:r>
              <a:rPr lang="en-US" altLang="en-US" sz="1800" b="1"/>
              <a:t>71.  This wood destroying beetle does not leave frass in its tunnels.</a:t>
            </a:r>
          </a:p>
          <a:p>
            <a:pPr marL="609600" indent="-609600">
              <a:buFontTx/>
              <a:buNone/>
            </a:pPr>
            <a:r>
              <a:rPr lang="en-US" altLang="en-US" sz="1800" b="1"/>
              <a:t>72.  This wood destroying beetle larva leaves “rippled” ridges that are </a:t>
            </a:r>
          </a:p>
          <a:p>
            <a:pPr marL="609600" indent="-609600">
              <a:buFontTx/>
              <a:buNone/>
            </a:pPr>
            <a:r>
              <a:rPr lang="en-US" altLang="en-US" sz="1800" b="1"/>
              <a:t>          parallel in its galleries.</a:t>
            </a:r>
          </a:p>
          <a:p>
            <a:pPr marL="609600" indent="-609600">
              <a:buFontTx/>
              <a:buNone/>
            </a:pPr>
            <a:r>
              <a:rPr lang="en-US" altLang="en-US" sz="1800" b="1"/>
              <a:t>73.  </a:t>
            </a:r>
            <a:r>
              <a:rPr lang="en-US" altLang="en-US" sz="1800" b="1" u="sng"/>
              <a:t>This re-infesting wood destroying beetle is often found in the attic.</a:t>
            </a:r>
          </a:p>
          <a:p>
            <a:pPr marL="609600" indent="-609600">
              <a:buFontTx/>
              <a:buNone/>
            </a:pPr>
            <a:r>
              <a:rPr lang="en-US" altLang="en-US" sz="1800" b="1"/>
              <a:t>74.  Contrary to it’s name this re-infesting wood destroying beetle often attacks new softwood.</a:t>
            </a:r>
          </a:p>
          <a:p>
            <a:pPr marL="609600" indent="-609600">
              <a:buFontTx/>
              <a:buNone/>
            </a:pPr>
            <a:r>
              <a:rPr lang="en-US" altLang="en-US" sz="1800" b="1"/>
              <a:t>75.  This Bostrichid beetle attacks wood and telephone cables.</a:t>
            </a:r>
          </a:p>
          <a:p>
            <a:pPr marL="609600" indent="-609600">
              <a:buFontTx/>
              <a:buNone/>
            </a:pPr>
            <a:r>
              <a:rPr lang="en-US" altLang="en-US" sz="1800" b="1"/>
              <a:t> </a:t>
            </a:r>
          </a:p>
          <a:p>
            <a:pPr marL="609600" indent="-609600">
              <a:buFontTx/>
              <a:buAutoNum type="arabicPeriod" startAt="74"/>
            </a:pPr>
            <a:endParaRPr lang="en-US" altLang="en-US" sz="1800" b="1"/>
          </a:p>
          <a:p>
            <a:pPr marL="609600" indent="-609600">
              <a:buFontTx/>
              <a:buNone/>
            </a:pPr>
            <a:endParaRPr lang="en-US" altLang="en-US" sz="1800" b="1"/>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a:extLst>
              <a:ext uri="{FF2B5EF4-FFF2-40B4-BE49-F238E27FC236}">
                <a16:creationId xmlns:a16="http://schemas.microsoft.com/office/drawing/2014/main" id="{BE6F62D6-D588-4E5A-B802-23A5EEE27503}"/>
              </a:ext>
            </a:extLst>
          </p:cNvPr>
          <p:cNvSpPr>
            <a:spLocks noGrp="1" noChangeArrowheads="1"/>
          </p:cNvSpPr>
          <p:nvPr>
            <p:ph type="title"/>
          </p:nvPr>
        </p:nvSpPr>
        <p:spPr/>
        <p:txBody>
          <a:bodyPr/>
          <a:lstStyle/>
          <a:p>
            <a:pPr algn="l"/>
            <a:r>
              <a:rPr lang="en-US" altLang="en-US" sz="2800" b="1"/>
              <a:t>Multiple Choice:     </a:t>
            </a:r>
            <a:r>
              <a:rPr lang="en-US" altLang="en-US" sz="1800" b="1" u="sng">
                <a:solidFill>
                  <a:srgbClr val="FF0000"/>
                </a:solidFill>
              </a:rPr>
              <a:t>A.  Old House Borer</a:t>
            </a:r>
            <a:r>
              <a:rPr lang="en-US" altLang="en-US" sz="1800" b="1"/>
              <a:t>      D.  Bark Beetle</a:t>
            </a:r>
            <a:br>
              <a:rPr lang="en-US" altLang="en-US" sz="1800" b="1"/>
            </a:br>
            <a:r>
              <a:rPr lang="en-US" altLang="en-US" sz="1800" b="1"/>
              <a:t>                                                   B.  Ambrosia Beetle      E.  Furniture Beetle</a:t>
            </a:r>
            <a:br>
              <a:rPr lang="en-US" altLang="en-US" sz="1800" b="1"/>
            </a:br>
            <a:r>
              <a:rPr lang="en-US" altLang="en-US" sz="1800" b="1"/>
              <a:t>                                                   C.  Lead Cable Borer     F.  True PPB</a:t>
            </a:r>
            <a:endParaRPr lang="en-US" altLang="en-US" sz="2800" b="1"/>
          </a:p>
        </p:txBody>
      </p:sp>
      <p:sp>
        <p:nvSpPr>
          <p:cNvPr id="203779" name="Rectangle 3">
            <a:extLst>
              <a:ext uri="{FF2B5EF4-FFF2-40B4-BE49-F238E27FC236}">
                <a16:creationId xmlns:a16="http://schemas.microsoft.com/office/drawing/2014/main" id="{E7965FEB-8B89-4E49-A596-F08F200A9057}"/>
              </a:ext>
            </a:extLst>
          </p:cNvPr>
          <p:cNvSpPr>
            <a:spLocks noGrp="1" noChangeArrowheads="1"/>
          </p:cNvSpPr>
          <p:nvPr>
            <p:ph type="body" idx="1"/>
          </p:nvPr>
        </p:nvSpPr>
        <p:spPr>
          <a:xfrm>
            <a:off x="457200" y="1905000"/>
            <a:ext cx="8229600" cy="4221163"/>
          </a:xfrm>
        </p:spPr>
        <p:txBody>
          <a:bodyPr/>
          <a:lstStyle/>
          <a:p>
            <a:pPr marL="609600" indent="-609600">
              <a:buFontTx/>
              <a:buNone/>
            </a:pPr>
            <a:r>
              <a:rPr lang="en-US" altLang="en-US" sz="1800" b="1"/>
              <a:t>71.  This wood destroying beetle does not leave frass in its tunnels.</a:t>
            </a:r>
          </a:p>
          <a:p>
            <a:pPr marL="609600" indent="-609600">
              <a:buFontTx/>
              <a:buNone/>
            </a:pPr>
            <a:r>
              <a:rPr lang="en-US" altLang="en-US" sz="1800" b="1"/>
              <a:t>72.  This wood destroying beetle larva leaves “rippled” ridges that are </a:t>
            </a:r>
          </a:p>
          <a:p>
            <a:pPr marL="609600" indent="-609600">
              <a:buFontTx/>
              <a:buNone/>
            </a:pPr>
            <a:r>
              <a:rPr lang="en-US" altLang="en-US" sz="1800" b="1"/>
              <a:t>          parallel in its galleries.</a:t>
            </a:r>
          </a:p>
          <a:p>
            <a:pPr marL="609600" indent="-609600">
              <a:buFontTx/>
              <a:buNone/>
            </a:pPr>
            <a:r>
              <a:rPr lang="en-US" altLang="en-US" sz="1800" b="1"/>
              <a:t>73.  </a:t>
            </a:r>
            <a:r>
              <a:rPr lang="en-US" altLang="en-US" sz="1800" b="1" u="sng"/>
              <a:t>This re-infesting wood destroying beetle is often found in the attic.</a:t>
            </a:r>
            <a:r>
              <a:rPr lang="en-US" altLang="en-US" sz="1800" b="1"/>
              <a:t> </a:t>
            </a:r>
            <a:r>
              <a:rPr lang="en-US" altLang="en-US" sz="1800" b="1">
                <a:solidFill>
                  <a:srgbClr val="FF0000"/>
                </a:solidFill>
              </a:rPr>
              <a:t>A</a:t>
            </a:r>
            <a:endParaRPr lang="en-US" altLang="en-US" sz="1800" b="1"/>
          </a:p>
          <a:p>
            <a:pPr marL="609600" indent="-609600">
              <a:buFontTx/>
              <a:buNone/>
            </a:pPr>
            <a:r>
              <a:rPr lang="en-US" altLang="en-US" sz="1800" b="1"/>
              <a:t>74.  Contrary to it’s name this re-infesting wood destroying beetle often attacks new softwood.</a:t>
            </a:r>
          </a:p>
          <a:p>
            <a:pPr marL="609600" indent="-609600">
              <a:buFontTx/>
              <a:buNone/>
            </a:pPr>
            <a:r>
              <a:rPr lang="en-US" altLang="en-US" sz="1800" b="1"/>
              <a:t>75.  This Bostrichid beetle attacks wood and telephone cables.</a:t>
            </a:r>
          </a:p>
          <a:p>
            <a:pPr marL="609600" indent="-609600">
              <a:buFontTx/>
              <a:buNone/>
            </a:pPr>
            <a:r>
              <a:rPr lang="en-US" altLang="en-US" sz="1800" b="1"/>
              <a:t> </a:t>
            </a:r>
          </a:p>
          <a:p>
            <a:pPr marL="609600" indent="-609600">
              <a:buFontTx/>
              <a:buAutoNum type="arabicPeriod" startAt="74"/>
            </a:pPr>
            <a:endParaRPr lang="en-US" altLang="en-US" sz="1800" b="1"/>
          </a:p>
          <a:p>
            <a:pPr marL="609600" indent="-609600">
              <a:buFontTx/>
              <a:buNone/>
            </a:pPr>
            <a:endParaRPr lang="en-US" altLang="en-US" sz="1800" b="1"/>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AA040212-75D4-4B7C-86C9-CD4945FCF156}"/>
              </a:ext>
            </a:extLst>
          </p:cNvPr>
          <p:cNvSpPr>
            <a:spLocks noGrp="1" noChangeArrowheads="1"/>
          </p:cNvSpPr>
          <p:nvPr>
            <p:ph type="title"/>
          </p:nvPr>
        </p:nvSpPr>
        <p:spPr/>
        <p:txBody>
          <a:bodyPr/>
          <a:lstStyle/>
          <a:p>
            <a:pPr algn="l"/>
            <a:r>
              <a:rPr lang="en-US" altLang="en-US" sz="2800" b="1"/>
              <a:t>Multiple Choice:     </a:t>
            </a:r>
            <a:r>
              <a:rPr lang="en-US" altLang="en-US" sz="1800" b="1"/>
              <a:t>A.  Old House Borer      D.  Bark Beetle</a:t>
            </a:r>
            <a:br>
              <a:rPr lang="en-US" altLang="en-US" sz="1800" b="1"/>
            </a:br>
            <a:r>
              <a:rPr lang="en-US" altLang="en-US" sz="1800" b="1"/>
              <a:t>                                                   B.  Ambrosia Beetle      E.  Furniture Beetle</a:t>
            </a:r>
            <a:br>
              <a:rPr lang="en-US" altLang="en-US" sz="1800" b="1"/>
            </a:br>
            <a:r>
              <a:rPr lang="en-US" altLang="en-US" sz="1800" b="1"/>
              <a:t>                                                   C.  Lead Cable Borer     F.  True PPB</a:t>
            </a:r>
            <a:endParaRPr lang="en-US" altLang="en-US" sz="2800" b="1"/>
          </a:p>
        </p:txBody>
      </p:sp>
      <p:sp>
        <p:nvSpPr>
          <p:cNvPr id="204803" name="Rectangle 3">
            <a:extLst>
              <a:ext uri="{FF2B5EF4-FFF2-40B4-BE49-F238E27FC236}">
                <a16:creationId xmlns:a16="http://schemas.microsoft.com/office/drawing/2014/main" id="{905007BB-7757-48C4-8FB5-91A155920800}"/>
              </a:ext>
            </a:extLst>
          </p:cNvPr>
          <p:cNvSpPr>
            <a:spLocks noGrp="1" noChangeArrowheads="1"/>
          </p:cNvSpPr>
          <p:nvPr>
            <p:ph type="body" idx="1"/>
          </p:nvPr>
        </p:nvSpPr>
        <p:spPr>
          <a:xfrm>
            <a:off x="457200" y="1905000"/>
            <a:ext cx="8229600" cy="4221163"/>
          </a:xfrm>
        </p:spPr>
        <p:txBody>
          <a:bodyPr/>
          <a:lstStyle/>
          <a:p>
            <a:pPr marL="609600" indent="-609600">
              <a:buFontTx/>
              <a:buNone/>
            </a:pPr>
            <a:r>
              <a:rPr lang="en-US" altLang="en-US" sz="1800" b="1"/>
              <a:t>71.  This wood destroying beetle does not leave frass in its tunnels.</a:t>
            </a:r>
          </a:p>
          <a:p>
            <a:pPr marL="609600" indent="-609600">
              <a:buFontTx/>
              <a:buNone/>
            </a:pPr>
            <a:r>
              <a:rPr lang="en-US" altLang="en-US" sz="1800" b="1"/>
              <a:t>72.  This wood destroying beetle larva leaves “rippled” ridges that are </a:t>
            </a:r>
          </a:p>
          <a:p>
            <a:pPr marL="609600" indent="-609600">
              <a:buFontTx/>
              <a:buNone/>
            </a:pPr>
            <a:r>
              <a:rPr lang="en-US" altLang="en-US" sz="1800" b="1"/>
              <a:t>          parallel in its galleries.</a:t>
            </a:r>
          </a:p>
          <a:p>
            <a:pPr marL="609600" indent="-609600">
              <a:buFontTx/>
              <a:buNone/>
            </a:pPr>
            <a:r>
              <a:rPr lang="en-US" altLang="en-US" sz="1800" b="1"/>
              <a:t>73.  This re-infesting wood destroying beetle is often found in the attic.</a:t>
            </a:r>
          </a:p>
          <a:p>
            <a:pPr marL="609600" indent="-609600">
              <a:buFontTx/>
              <a:buNone/>
            </a:pPr>
            <a:r>
              <a:rPr lang="en-US" altLang="en-US" sz="1800" b="1"/>
              <a:t>74.  </a:t>
            </a:r>
            <a:r>
              <a:rPr lang="en-US" altLang="en-US" sz="1800" b="1" u="sng"/>
              <a:t>Contrary to it’s name this re-infesting wood destroying beetle often attacks new softwood.</a:t>
            </a:r>
          </a:p>
          <a:p>
            <a:pPr marL="609600" indent="-609600">
              <a:buFontTx/>
              <a:buNone/>
            </a:pPr>
            <a:r>
              <a:rPr lang="en-US" altLang="en-US" sz="1800" b="1"/>
              <a:t>75.  This Bostrichid beetle attacks wood and telephone cables.</a:t>
            </a:r>
          </a:p>
          <a:p>
            <a:pPr marL="609600" indent="-609600">
              <a:buFontTx/>
              <a:buNone/>
            </a:pPr>
            <a:r>
              <a:rPr lang="en-US" altLang="en-US" sz="1800" b="1"/>
              <a:t> </a:t>
            </a:r>
          </a:p>
          <a:p>
            <a:pPr marL="609600" indent="-609600">
              <a:buFontTx/>
              <a:buAutoNum type="arabicPeriod" startAt="74"/>
            </a:pPr>
            <a:endParaRPr lang="en-US" altLang="en-US" sz="1800" b="1"/>
          </a:p>
          <a:p>
            <a:pPr marL="609600" indent="-609600">
              <a:buFontTx/>
              <a:buNone/>
            </a:pPr>
            <a:endParaRPr lang="en-US" altLang="en-US" sz="1800" b="1"/>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a:extLst>
              <a:ext uri="{FF2B5EF4-FFF2-40B4-BE49-F238E27FC236}">
                <a16:creationId xmlns:a16="http://schemas.microsoft.com/office/drawing/2014/main" id="{3E63B58C-DEDA-4C3C-8609-CCF49930FB1F}"/>
              </a:ext>
            </a:extLst>
          </p:cNvPr>
          <p:cNvSpPr>
            <a:spLocks noGrp="1" noChangeArrowheads="1"/>
          </p:cNvSpPr>
          <p:nvPr>
            <p:ph type="title"/>
          </p:nvPr>
        </p:nvSpPr>
        <p:spPr/>
        <p:txBody>
          <a:bodyPr/>
          <a:lstStyle/>
          <a:p>
            <a:pPr algn="l"/>
            <a:r>
              <a:rPr lang="en-US" altLang="en-US" sz="2800" b="1"/>
              <a:t>Multiple Choice:     </a:t>
            </a:r>
            <a:r>
              <a:rPr lang="en-US" altLang="en-US" sz="1800" b="1" u="sng">
                <a:solidFill>
                  <a:srgbClr val="FF0000"/>
                </a:solidFill>
              </a:rPr>
              <a:t>A.  Old House Borer</a:t>
            </a:r>
            <a:r>
              <a:rPr lang="en-US" altLang="en-US" sz="1800" b="1"/>
              <a:t>      D.  Bark Beetle</a:t>
            </a:r>
            <a:br>
              <a:rPr lang="en-US" altLang="en-US" sz="1800" b="1"/>
            </a:br>
            <a:r>
              <a:rPr lang="en-US" altLang="en-US" sz="1800" b="1"/>
              <a:t>                                                   B.  Ambrosia Beetle      E.  Furniture Beetle</a:t>
            </a:r>
            <a:br>
              <a:rPr lang="en-US" altLang="en-US" sz="1800" b="1"/>
            </a:br>
            <a:r>
              <a:rPr lang="en-US" altLang="en-US" sz="1800" b="1"/>
              <a:t>                                                   C.  Lead Cable Borer     F.  True PPB</a:t>
            </a:r>
            <a:endParaRPr lang="en-US" altLang="en-US" sz="2800" b="1"/>
          </a:p>
        </p:txBody>
      </p:sp>
      <p:sp>
        <p:nvSpPr>
          <p:cNvPr id="205827" name="Rectangle 3">
            <a:extLst>
              <a:ext uri="{FF2B5EF4-FFF2-40B4-BE49-F238E27FC236}">
                <a16:creationId xmlns:a16="http://schemas.microsoft.com/office/drawing/2014/main" id="{F4EEC192-32DF-4335-8CE0-800E09B4482F}"/>
              </a:ext>
            </a:extLst>
          </p:cNvPr>
          <p:cNvSpPr>
            <a:spLocks noGrp="1" noChangeArrowheads="1"/>
          </p:cNvSpPr>
          <p:nvPr>
            <p:ph type="body" idx="1"/>
          </p:nvPr>
        </p:nvSpPr>
        <p:spPr>
          <a:xfrm>
            <a:off x="457200" y="1905000"/>
            <a:ext cx="8229600" cy="4221163"/>
          </a:xfrm>
        </p:spPr>
        <p:txBody>
          <a:bodyPr/>
          <a:lstStyle/>
          <a:p>
            <a:pPr marL="609600" indent="-609600">
              <a:buFontTx/>
              <a:buNone/>
            </a:pPr>
            <a:r>
              <a:rPr lang="en-US" altLang="en-US" sz="1800" b="1"/>
              <a:t>71.  This wood destroying beetle does not leave frass in its tunnels.</a:t>
            </a:r>
          </a:p>
          <a:p>
            <a:pPr marL="609600" indent="-609600">
              <a:buFontTx/>
              <a:buNone/>
            </a:pPr>
            <a:r>
              <a:rPr lang="en-US" altLang="en-US" sz="1800" b="1"/>
              <a:t>72.  This wood destroying beetle larva leaves “rippled” ridges that are </a:t>
            </a:r>
          </a:p>
          <a:p>
            <a:pPr marL="609600" indent="-609600">
              <a:buFontTx/>
              <a:buNone/>
            </a:pPr>
            <a:r>
              <a:rPr lang="en-US" altLang="en-US" sz="1800" b="1"/>
              <a:t>          parallel in its galleries.</a:t>
            </a:r>
          </a:p>
          <a:p>
            <a:pPr marL="609600" indent="-609600">
              <a:buFontTx/>
              <a:buNone/>
            </a:pPr>
            <a:r>
              <a:rPr lang="en-US" altLang="en-US" sz="1800" b="1"/>
              <a:t>73.  This re-infesting wood destroying beetle is often found in the attic.</a:t>
            </a:r>
          </a:p>
          <a:p>
            <a:pPr marL="609600" indent="-609600">
              <a:buFontTx/>
              <a:buNone/>
            </a:pPr>
            <a:r>
              <a:rPr lang="en-US" altLang="en-US" sz="1800" b="1"/>
              <a:t>74.  </a:t>
            </a:r>
            <a:r>
              <a:rPr lang="en-US" altLang="en-US" sz="1800" b="1" u="sng"/>
              <a:t>Contrary to it’s name this re-infesting wood destroying beetle often attacks new softwood.</a:t>
            </a:r>
            <a:r>
              <a:rPr lang="en-US" altLang="en-US" sz="1800" b="1"/>
              <a:t> </a:t>
            </a:r>
            <a:r>
              <a:rPr lang="en-US" altLang="en-US" sz="1800" b="1">
                <a:solidFill>
                  <a:srgbClr val="FF0000"/>
                </a:solidFill>
              </a:rPr>
              <a:t>A</a:t>
            </a:r>
            <a:endParaRPr lang="en-US" altLang="en-US" sz="1800" b="1"/>
          </a:p>
          <a:p>
            <a:pPr marL="609600" indent="-609600">
              <a:buFontTx/>
              <a:buNone/>
            </a:pPr>
            <a:r>
              <a:rPr lang="en-US" altLang="en-US" sz="1800" b="1"/>
              <a:t>75.  This Bostrichid beetle attacks wood and telephone cables.</a:t>
            </a:r>
          </a:p>
          <a:p>
            <a:pPr marL="609600" indent="-609600">
              <a:buFontTx/>
              <a:buNone/>
            </a:pPr>
            <a:r>
              <a:rPr lang="en-US" altLang="en-US" sz="1800" b="1"/>
              <a:t> </a:t>
            </a:r>
          </a:p>
          <a:p>
            <a:pPr marL="609600" indent="-609600">
              <a:buFontTx/>
              <a:buAutoNum type="arabicPeriod" startAt="74"/>
            </a:pPr>
            <a:endParaRPr lang="en-US" altLang="en-US" sz="1800" b="1"/>
          </a:p>
          <a:p>
            <a:pPr marL="609600" indent="-609600">
              <a:buFontTx/>
              <a:buNone/>
            </a:pPr>
            <a:endParaRPr lang="en-US" altLang="en-US" sz="1800" b="1"/>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a:extLst>
              <a:ext uri="{FF2B5EF4-FFF2-40B4-BE49-F238E27FC236}">
                <a16:creationId xmlns:a16="http://schemas.microsoft.com/office/drawing/2014/main" id="{6649C8ED-5D3C-4EB1-B86C-69F27AAC6F32}"/>
              </a:ext>
            </a:extLst>
          </p:cNvPr>
          <p:cNvSpPr>
            <a:spLocks noGrp="1" noChangeArrowheads="1"/>
          </p:cNvSpPr>
          <p:nvPr>
            <p:ph type="title"/>
          </p:nvPr>
        </p:nvSpPr>
        <p:spPr/>
        <p:txBody>
          <a:bodyPr/>
          <a:lstStyle/>
          <a:p>
            <a:pPr algn="l"/>
            <a:r>
              <a:rPr lang="en-US" altLang="en-US" sz="2800" b="1"/>
              <a:t>Multiple Choice:     </a:t>
            </a:r>
            <a:r>
              <a:rPr lang="en-US" altLang="en-US" sz="1800" b="1"/>
              <a:t>A.  Old House Borer      D.  Bark Beetle</a:t>
            </a:r>
            <a:br>
              <a:rPr lang="en-US" altLang="en-US" sz="1800" b="1"/>
            </a:br>
            <a:r>
              <a:rPr lang="en-US" altLang="en-US" sz="1800" b="1"/>
              <a:t>                                                   B.  Ambrosia Beetle      E.  Furniture Beetle</a:t>
            </a:r>
            <a:br>
              <a:rPr lang="en-US" altLang="en-US" sz="1800" b="1"/>
            </a:br>
            <a:r>
              <a:rPr lang="en-US" altLang="en-US" sz="1800" b="1"/>
              <a:t>                                                   C.  Lead Cable Borer     F.  True PPB</a:t>
            </a:r>
            <a:endParaRPr lang="en-US" altLang="en-US" sz="2800" b="1"/>
          </a:p>
        </p:txBody>
      </p:sp>
      <p:sp>
        <p:nvSpPr>
          <p:cNvPr id="206851" name="Rectangle 3">
            <a:extLst>
              <a:ext uri="{FF2B5EF4-FFF2-40B4-BE49-F238E27FC236}">
                <a16:creationId xmlns:a16="http://schemas.microsoft.com/office/drawing/2014/main" id="{0EF4523D-913F-4E9C-B706-DDC52BB03975}"/>
              </a:ext>
            </a:extLst>
          </p:cNvPr>
          <p:cNvSpPr>
            <a:spLocks noGrp="1" noChangeArrowheads="1"/>
          </p:cNvSpPr>
          <p:nvPr>
            <p:ph type="body" idx="1"/>
          </p:nvPr>
        </p:nvSpPr>
        <p:spPr>
          <a:xfrm>
            <a:off x="457200" y="1905000"/>
            <a:ext cx="8229600" cy="4221163"/>
          </a:xfrm>
        </p:spPr>
        <p:txBody>
          <a:bodyPr/>
          <a:lstStyle/>
          <a:p>
            <a:pPr marL="609600" indent="-609600">
              <a:buFontTx/>
              <a:buNone/>
            </a:pPr>
            <a:r>
              <a:rPr lang="en-US" altLang="en-US" sz="1800" b="1"/>
              <a:t>71.  This wood destroying beetle does not leave frass in its tunnels.</a:t>
            </a:r>
          </a:p>
          <a:p>
            <a:pPr marL="609600" indent="-609600">
              <a:buFontTx/>
              <a:buNone/>
            </a:pPr>
            <a:r>
              <a:rPr lang="en-US" altLang="en-US" sz="1800" b="1"/>
              <a:t>72.  This wood destroying beetle larva leaves “rippled” ridges that are </a:t>
            </a:r>
          </a:p>
          <a:p>
            <a:pPr marL="609600" indent="-609600">
              <a:buFontTx/>
              <a:buNone/>
            </a:pPr>
            <a:r>
              <a:rPr lang="en-US" altLang="en-US" sz="1800" b="1"/>
              <a:t>          parallel in its galleries.</a:t>
            </a:r>
          </a:p>
          <a:p>
            <a:pPr marL="609600" indent="-609600">
              <a:buFontTx/>
              <a:buNone/>
            </a:pPr>
            <a:r>
              <a:rPr lang="en-US" altLang="en-US" sz="1800" b="1"/>
              <a:t>73.  This re-infesting wood destroying beetle is often found in the attic.</a:t>
            </a:r>
          </a:p>
          <a:p>
            <a:pPr marL="609600" indent="-609600">
              <a:buFontTx/>
              <a:buNone/>
            </a:pPr>
            <a:r>
              <a:rPr lang="en-US" altLang="en-US" sz="1800" b="1"/>
              <a:t>74.  Contrary to it’s name this re-infesting wood destroying beetle often attacks new softwood.</a:t>
            </a:r>
          </a:p>
          <a:p>
            <a:pPr marL="609600" indent="-609600">
              <a:buFontTx/>
              <a:buNone/>
            </a:pPr>
            <a:r>
              <a:rPr lang="en-US" altLang="en-US" sz="1800" b="1"/>
              <a:t>75.  </a:t>
            </a:r>
            <a:r>
              <a:rPr lang="en-US" altLang="en-US" sz="1800" b="1" u="sng"/>
              <a:t>This Bostrichid beetle attacks wood and telephone cables.</a:t>
            </a:r>
          </a:p>
          <a:p>
            <a:pPr marL="609600" indent="-609600">
              <a:buFontTx/>
              <a:buNone/>
            </a:pPr>
            <a:r>
              <a:rPr lang="en-US" altLang="en-US" sz="1800" b="1"/>
              <a:t> </a:t>
            </a:r>
          </a:p>
          <a:p>
            <a:pPr marL="609600" indent="-609600">
              <a:buFontTx/>
              <a:buAutoNum type="arabicPeriod" startAt="74"/>
            </a:pPr>
            <a:endParaRPr lang="en-US" altLang="en-US" sz="1800" b="1"/>
          </a:p>
          <a:p>
            <a:pPr marL="609600" indent="-609600">
              <a:buFontTx/>
              <a:buNone/>
            </a:pPr>
            <a:endParaRPr lang="en-US" altLang="en-US" sz="1800" b="1"/>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2D0E1909-BF5D-4D95-8B2F-D97176C3FAE6}"/>
              </a:ext>
            </a:extLst>
          </p:cNvPr>
          <p:cNvSpPr>
            <a:spLocks noGrp="1" noChangeArrowheads="1"/>
          </p:cNvSpPr>
          <p:nvPr>
            <p:ph type="title"/>
          </p:nvPr>
        </p:nvSpPr>
        <p:spPr/>
        <p:txBody>
          <a:bodyPr/>
          <a:lstStyle/>
          <a:p>
            <a:pPr algn="l"/>
            <a:r>
              <a:rPr lang="en-US" altLang="en-US" sz="2800" b="1"/>
              <a:t>Multiple Choice:     </a:t>
            </a:r>
            <a:r>
              <a:rPr lang="en-US" altLang="en-US" sz="1800" b="1"/>
              <a:t>A.  Old House Borer      D.  Bark Beetle</a:t>
            </a:r>
            <a:br>
              <a:rPr lang="en-US" altLang="en-US" sz="1800" b="1"/>
            </a:br>
            <a:r>
              <a:rPr lang="en-US" altLang="en-US" sz="1800" b="1"/>
              <a:t>                                                   B.  Ambrosia Beetle      E.  Furniture Beetle</a:t>
            </a:r>
            <a:br>
              <a:rPr lang="en-US" altLang="en-US" sz="1800" b="1"/>
            </a:br>
            <a:r>
              <a:rPr lang="en-US" altLang="en-US" sz="1800" b="1"/>
              <a:t>                                                   </a:t>
            </a:r>
            <a:r>
              <a:rPr lang="en-US" altLang="en-US" sz="1800" b="1" u="sng">
                <a:solidFill>
                  <a:srgbClr val="FF0000"/>
                </a:solidFill>
              </a:rPr>
              <a:t>C.  Lead Cable Borer</a:t>
            </a:r>
            <a:r>
              <a:rPr lang="en-US" altLang="en-US" sz="1800" b="1"/>
              <a:t>     F.  True PPB</a:t>
            </a:r>
            <a:endParaRPr lang="en-US" altLang="en-US" sz="2800" b="1"/>
          </a:p>
        </p:txBody>
      </p:sp>
      <p:sp>
        <p:nvSpPr>
          <p:cNvPr id="207875" name="Rectangle 3">
            <a:extLst>
              <a:ext uri="{FF2B5EF4-FFF2-40B4-BE49-F238E27FC236}">
                <a16:creationId xmlns:a16="http://schemas.microsoft.com/office/drawing/2014/main" id="{27B8BB68-4CF6-4696-9CB7-2178AC450066}"/>
              </a:ext>
            </a:extLst>
          </p:cNvPr>
          <p:cNvSpPr>
            <a:spLocks noGrp="1" noChangeArrowheads="1"/>
          </p:cNvSpPr>
          <p:nvPr>
            <p:ph type="body" idx="1"/>
          </p:nvPr>
        </p:nvSpPr>
        <p:spPr>
          <a:xfrm>
            <a:off x="457200" y="1905000"/>
            <a:ext cx="8229600" cy="4221163"/>
          </a:xfrm>
        </p:spPr>
        <p:txBody>
          <a:bodyPr/>
          <a:lstStyle/>
          <a:p>
            <a:pPr marL="609600" indent="-609600">
              <a:buFontTx/>
              <a:buNone/>
            </a:pPr>
            <a:r>
              <a:rPr lang="en-US" altLang="en-US" sz="1800" b="1"/>
              <a:t>71.  This wood destroying beetle does not leave frass in its tunnels.</a:t>
            </a:r>
          </a:p>
          <a:p>
            <a:pPr marL="609600" indent="-609600">
              <a:buFontTx/>
              <a:buNone/>
            </a:pPr>
            <a:r>
              <a:rPr lang="en-US" altLang="en-US" sz="1800" b="1"/>
              <a:t>72.  This wood destroying beetle larva leaves “rippled” ridges that are </a:t>
            </a:r>
          </a:p>
          <a:p>
            <a:pPr marL="609600" indent="-609600">
              <a:buFontTx/>
              <a:buNone/>
            </a:pPr>
            <a:r>
              <a:rPr lang="en-US" altLang="en-US" sz="1800" b="1"/>
              <a:t>          parallel in its galleries.</a:t>
            </a:r>
          </a:p>
          <a:p>
            <a:pPr marL="609600" indent="-609600">
              <a:buFontTx/>
              <a:buNone/>
            </a:pPr>
            <a:r>
              <a:rPr lang="en-US" altLang="en-US" sz="1800" b="1"/>
              <a:t>73.  This re-infesting wood destroying beetle is often found in the attic.</a:t>
            </a:r>
          </a:p>
          <a:p>
            <a:pPr marL="609600" indent="-609600">
              <a:buFontTx/>
              <a:buNone/>
            </a:pPr>
            <a:r>
              <a:rPr lang="en-US" altLang="en-US" sz="1800" b="1"/>
              <a:t>74.  Contrary to it’s name this re-infesting wood destroying beetle often attacks new softwood.</a:t>
            </a:r>
          </a:p>
          <a:p>
            <a:pPr marL="609600" indent="-609600">
              <a:buFontTx/>
              <a:buNone/>
            </a:pPr>
            <a:r>
              <a:rPr lang="en-US" altLang="en-US" sz="1800" b="1"/>
              <a:t>75.  </a:t>
            </a:r>
            <a:r>
              <a:rPr lang="en-US" altLang="en-US" sz="1800" b="1" u="sng"/>
              <a:t>This Bostrichid beetle attacks wood and telephone cables.</a:t>
            </a:r>
            <a:r>
              <a:rPr lang="en-US" altLang="en-US" sz="1800" b="1"/>
              <a:t> </a:t>
            </a:r>
            <a:r>
              <a:rPr lang="en-US" altLang="en-US" sz="1800" b="1">
                <a:solidFill>
                  <a:srgbClr val="FF0000"/>
                </a:solidFill>
              </a:rPr>
              <a:t>C</a:t>
            </a:r>
          </a:p>
          <a:p>
            <a:pPr marL="609600" indent="-609600">
              <a:buFontTx/>
              <a:buNone/>
            </a:pPr>
            <a:r>
              <a:rPr lang="en-US" altLang="en-US" sz="1800" b="1">
                <a:solidFill>
                  <a:srgbClr val="FF0000"/>
                </a:solidFill>
              </a:rPr>
              <a:t> </a:t>
            </a:r>
          </a:p>
          <a:p>
            <a:pPr marL="609600" indent="-609600">
              <a:buFontTx/>
              <a:buAutoNum type="arabicPeriod" startAt="74"/>
            </a:pPr>
            <a:endParaRPr lang="en-US" altLang="en-US" sz="1800" b="1">
              <a:solidFill>
                <a:srgbClr val="FF0000"/>
              </a:solidFill>
            </a:endParaRPr>
          </a:p>
          <a:p>
            <a:pPr marL="609600" indent="-609600">
              <a:buFontTx/>
              <a:buNone/>
            </a:pPr>
            <a:endParaRPr lang="en-US" altLang="en-US" sz="1800" b="1"/>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DD479FE7-3835-44A1-AA85-9EAD98FE1F3D}"/>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37891" name="Rectangle 3">
            <a:extLst>
              <a:ext uri="{FF2B5EF4-FFF2-40B4-BE49-F238E27FC236}">
                <a16:creationId xmlns:a16="http://schemas.microsoft.com/office/drawing/2014/main" id="{56B4D7EB-97EE-4F78-8552-9D4456ED7158}"/>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u="sng"/>
              <a:t>Which swarmer termite has two dark veins at the base of its front wings and prefers wet wood</a:t>
            </a:r>
            <a:r>
              <a:rPr lang="en-US" altLang="en-US" sz="1800" b="1"/>
              <a:t>?</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4D0807E0-6C1A-41A0-84A1-6E7A989929DF}"/>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u="sng">
                <a:solidFill>
                  <a:srgbClr val="FF0000"/>
                </a:solidFill>
              </a:rPr>
              <a:t>A.  Subterranean Termites</a:t>
            </a:r>
            <a:br>
              <a:rPr lang="en-US" altLang="en-US" sz="1800" b="1" u="sng">
                <a:solidFill>
                  <a:srgbClr val="FF0000"/>
                </a:solidFill>
              </a:rPr>
            </a:br>
            <a:r>
              <a:rPr lang="en-US" altLang="en-US" sz="1800" b="1"/>
              <a:t>                                                   B.  Drywood Termites</a:t>
            </a:r>
            <a:br>
              <a:rPr lang="en-US" altLang="en-US" sz="1800" b="1"/>
            </a:br>
            <a:r>
              <a:rPr lang="en-US" altLang="en-US" sz="1800" b="1"/>
              <a:t>                                                   C.  Dampwood Termites</a:t>
            </a:r>
            <a:endParaRPr lang="en-US" altLang="en-US" sz="2800" b="1"/>
          </a:p>
        </p:txBody>
      </p:sp>
      <p:sp>
        <p:nvSpPr>
          <p:cNvPr id="208899" name="Rectangle 3">
            <a:extLst>
              <a:ext uri="{FF2B5EF4-FFF2-40B4-BE49-F238E27FC236}">
                <a16:creationId xmlns:a16="http://schemas.microsoft.com/office/drawing/2014/main" id="{1E857120-9B7D-4641-BAD0-23BC3D11B21F}"/>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u="sng"/>
              <a:t>Which swarmer termite has two dark veins at the base of its front wings and prefers wet wood?</a:t>
            </a:r>
            <a:r>
              <a:rPr lang="en-US" altLang="en-US" sz="1800" b="1"/>
              <a:t> </a:t>
            </a:r>
            <a:r>
              <a:rPr lang="en-US" altLang="en-US" sz="1800" b="1">
                <a:solidFill>
                  <a:srgbClr val="FF0000"/>
                </a:solidFill>
              </a:rPr>
              <a:t>A</a:t>
            </a:r>
            <a:r>
              <a:rPr lang="en-US" altLang="en-US" sz="1800" b="1"/>
              <a:t> </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E3286216-7709-4806-8D2F-04267EC62F4C}"/>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09923" name="Rectangle 3">
            <a:extLst>
              <a:ext uri="{FF2B5EF4-FFF2-40B4-BE49-F238E27FC236}">
                <a16:creationId xmlns:a16="http://schemas.microsoft.com/office/drawing/2014/main" id="{28568F15-70CF-4933-80EA-D41DDB800537}"/>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u="sng"/>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7BED0FB3-5302-4215-A007-762CB39B4357}"/>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a:t>
            </a:r>
            <a:r>
              <a:rPr lang="en-US" altLang="en-US" sz="1800" b="1" u="sng">
                <a:solidFill>
                  <a:srgbClr val="FF0000"/>
                </a:solidFill>
              </a:rPr>
              <a:t>C.  Dampwood Termites</a:t>
            </a:r>
            <a:endParaRPr lang="en-US" altLang="en-US" sz="2800" b="1" u="sng">
              <a:solidFill>
                <a:srgbClr val="FF0000"/>
              </a:solidFill>
            </a:endParaRPr>
          </a:p>
        </p:txBody>
      </p:sp>
      <p:sp>
        <p:nvSpPr>
          <p:cNvPr id="210947" name="Rectangle 3">
            <a:extLst>
              <a:ext uri="{FF2B5EF4-FFF2-40B4-BE49-F238E27FC236}">
                <a16:creationId xmlns:a16="http://schemas.microsoft.com/office/drawing/2014/main" id="{8CB18FFC-9E7A-4B49-B7E9-4AC9BCBA8C3B}"/>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u="sng"/>
              <a:t>Which swarmer termite has three or more dark veins at the base of its front wings and its nymphs are found in wet wood?</a:t>
            </a:r>
            <a:r>
              <a:rPr lang="en-US" altLang="en-US" sz="1800" b="1"/>
              <a:t> </a:t>
            </a:r>
            <a:r>
              <a:rPr lang="en-US" altLang="en-US" sz="1800" b="1">
                <a:solidFill>
                  <a:srgbClr val="FF0000"/>
                </a:solidFill>
              </a:rPr>
              <a:t>C</a:t>
            </a:r>
            <a:endParaRPr lang="en-US" altLang="en-US" sz="1800" b="1"/>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2419AFB6-EC7F-41EB-8BB6-2A4382A4F038}"/>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11971" name="Rectangle 3">
            <a:extLst>
              <a:ext uri="{FF2B5EF4-FFF2-40B4-BE49-F238E27FC236}">
                <a16:creationId xmlns:a16="http://schemas.microsoft.com/office/drawing/2014/main" id="{18CE513F-795D-4EE8-B819-884C4B87855F}"/>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u="sng"/>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6432351A-464F-43EA-8E4D-5A31337C2AA4}"/>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a:t>
            </a:r>
            <a:r>
              <a:rPr lang="en-US" altLang="en-US" sz="1800" b="1" u="sng">
                <a:solidFill>
                  <a:srgbClr val="FF0000"/>
                </a:solidFill>
              </a:rPr>
              <a:t>B.  Drywood Termites</a:t>
            </a:r>
            <a:br>
              <a:rPr lang="en-US" altLang="en-US" sz="1800" b="1"/>
            </a:br>
            <a:r>
              <a:rPr lang="en-US" altLang="en-US" sz="1800" b="1"/>
              <a:t>                                                   C.  Dampwood Termites</a:t>
            </a:r>
            <a:endParaRPr lang="en-US" altLang="en-US" sz="2800" b="1"/>
          </a:p>
        </p:txBody>
      </p:sp>
      <p:sp>
        <p:nvSpPr>
          <p:cNvPr id="212995" name="Rectangle 3">
            <a:extLst>
              <a:ext uri="{FF2B5EF4-FFF2-40B4-BE49-F238E27FC236}">
                <a16:creationId xmlns:a16="http://schemas.microsoft.com/office/drawing/2014/main" id="{8CBB49F5-BB6E-4DAC-B877-7DBC472F7ECD}"/>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u="sng"/>
              <a:t>Which swarmer termite has three or more dark veins at the base of its front wings and prefers to live in dry wood?</a:t>
            </a:r>
            <a:r>
              <a:rPr lang="en-US" altLang="en-US" sz="1800" b="1"/>
              <a:t> </a:t>
            </a:r>
            <a:r>
              <a:rPr lang="en-US" altLang="en-US" sz="1800" b="1">
                <a:solidFill>
                  <a:srgbClr val="FF0000"/>
                </a:solidFill>
              </a:rPr>
              <a:t>B</a:t>
            </a:r>
            <a:endParaRPr lang="en-US" altLang="en-US" sz="1800" b="1"/>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91C0F68F-DC27-4C32-8B18-BC00372BE53C}"/>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14019" name="Rectangle 3">
            <a:extLst>
              <a:ext uri="{FF2B5EF4-FFF2-40B4-BE49-F238E27FC236}">
                <a16:creationId xmlns:a16="http://schemas.microsoft.com/office/drawing/2014/main" id="{51069B72-BF5A-4623-A428-76A84531EAB8}"/>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u="sng"/>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131827CF-90B2-4E23-9EA6-535C08320214}"/>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a:t>
            </a:r>
            <a:r>
              <a:rPr lang="en-US" altLang="en-US" sz="1800" b="1" u="sng">
                <a:solidFill>
                  <a:srgbClr val="FF0000"/>
                </a:solidFill>
              </a:rPr>
              <a:t>B.  Drywood Termites</a:t>
            </a:r>
            <a:br>
              <a:rPr lang="en-US" altLang="en-US" sz="1800" b="1" u="sng">
                <a:solidFill>
                  <a:srgbClr val="FF0000"/>
                </a:solidFill>
              </a:rPr>
            </a:br>
            <a:r>
              <a:rPr lang="en-US" altLang="en-US" sz="1800" b="1"/>
              <a:t>                                                   C.  Dampwood Termites</a:t>
            </a:r>
            <a:endParaRPr lang="en-US" altLang="en-US" sz="2800" b="1"/>
          </a:p>
        </p:txBody>
      </p:sp>
      <p:sp>
        <p:nvSpPr>
          <p:cNvPr id="215043" name="Rectangle 3">
            <a:extLst>
              <a:ext uri="{FF2B5EF4-FFF2-40B4-BE49-F238E27FC236}">
                <a16:creationId xmlns:a16="http://schemas.microsoft.com/office/drawing/2014/main" id="{7390C427-BB6E-41C0-AA4B-F9A0431F2777}"/>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u="sng"/>
              <a:t>Which termite kicks-out six-sided, concave fecal pellets with blunt ends?</a:t>
            </a:r>
            <a:r>
              <a:rPr lang="en-US" altLang="en-US" sz="1800" b="1"/>
              <a:t> </a:t>
            </a:r>
            <a:r>
              <a:rPr lang="en-US" altLang="en-US" sz="1800" b="1">
                <a:solidFill>
                  <a:srgbClr val="FF0000"/>
                </a:solidFill>
              </a:rPr>
              <a:t>B</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id="{BC9A121F-9D09-48E5-BD97-7336D7FD7397}"/>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16067" name="Rectangle 3">
            <a:extLst>
              <a:ext uri="{FF2B5EF4-FFF2-40B4-BE49-F238E27FC236}">
                <a16:creationId xmlns:a16="http://schemas.microsoft.com/office/drawing/2014/main" id="{C9D1139F-27B5-4457-B066-FACEAC2661F7}"/>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u="sng"/>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C3D60E81-CCDB-4F9F-9E3E-E71A19447F49}"/>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a:t>
            </a:r>
            <a:r>
              <a:rPr lang="en-US" altLang="en-US" sz="1800" b="1" u="sng">
                <a:solidFill>
                  <a:srgbClr val="FF0000"/>
                </a:solidFill>
              </a:rPr>
              <a:t>C.  Dampwood Termites</a:t>
            </a:r>
            <a:endParaRPr lang="en-US" altLang="en-US" sz="2800" b="1" u="sng">
              <a:solidFill>
                <a:srgbClr val="FF0000"/>
              </a:solidFill>
            </a:endParaRPr>
          </a:p>
        </p:txBody>
      </p:sp>
      <p:sp>
        <p:nvSpPr>
          <p:cNvPr id="217091" name="Rectangle 3">
            <a:extLst>
              <a:ext uri="{FF2B5EF4-FFF2-40B4-BE49-F238E27FC236}">
                <a16:creationId xmlns:a16="http://schemas.microsoft.com/office/drawing/2014/main" id="{2E0834DB-13DA-4833-B97F-07EC3272E5F2}"/>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u="sng"/>
              <a:t>Which termite produces fecal pellets without distinct ridges?</a:t>
            </a:r>
            <a:r>
              <a:rPr lang="en-US" altLang="en-US" sz="1800" b="1"/>
              <a:t> </a:t>
            </a:r>
            <a:r>
              <a:rPr lang="en-US" altLang="en-US" sz="1800" b="1">
                <a:solidFill>
                  <a:srgbClr val="FF0000"/>
                </a:solidFill>
              </a:rPr>
              <a:t>C</a:t>
            </a:r>
            <a:endParaRPr lang="en-US" altLang="en-US" sz="1800" b="1"/>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B64C5044-CB57-4830-AE68-09BBBE000D6E}"/>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18115" name="Rectangle 3">
            <a:extLst>
              <a:ext uri="{FF2B5EF4-FFF2-40B4-BE49-F238E27FC236}">
                <a16:creationId xmlns:a16="http://schemas.microsoft.com/office/drawing/2014/main" id="{19A82F04-3F92-4057-A515-1F25AB3E07BE}"/>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u="sng"/>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B86F7C2A-D20E-4407-8038-6E4E37517CFD}"/>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u="sng">
                <a:solidFill>
                  <a:srgbClr val="FF0000"/>
                </a:solidFill>
              </a:rPr>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19139" name="Rectangle 3">
            <a:extLst>
              <a:ext uri="{FF2B5EF4-FFF2-40B4-BE49-F238E27FC236}">
                <a16:creationId xmlns:a16="http://schemas.microsoft.com/office/drawing/2014/main" id="{ACFDE0CB-9643-4797-8E14-5C287568D8A1}"/>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u="sng"/>
              <a:t>Which termite builds mud tunnels or tubes?</a:t>
            </a:r>
            <a:r>
              <a:rPr lang="en-US" altLang="en-US" sz="1800" b="1"/>
              <a:t> </a:t>
            </a:r>
            <a:r>
              <a:rPr lang="en-US" altLang="en-US" sz="1800" b="1">
                <a:solidFill>
                  <a:srgbClr val="FF0000"/>
                </a:solidFill>
              </a:rPr>
              <a:t>A</a:t>
            </a:r>
            <a:endParaRPr lang="en-US" altLang="en-US" sz="1800" b="1"/>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B897ADA5-ED6A-4341-89F3-149E878C270D}"/>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20163" name="Rectangle 3">
            <a:extLst>
              <a:ext uri="{FF2B5EF4-FFF2-40B4-BE49-F238E27FC236}">
                <a16:creationId xmlns:a16="http://schemas.microsoft.com/office/drawing/2014/main" id="{FBBD8B52-0A60-4E23-89AD-1F202F42F3B2}"/>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u="sng"/>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AA36F493-0C85-4347-9290-9C094D16C1CE}"/>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a:t>
            </a:r>
            <a:r>
              <a:rPr lang="en-US" altLang="en-US" sz="1800" b="1" u="sng">
                <a:solidFill>
                  <a:srgbClr val="FF0000"/>
                </a:solidFill>
              </a:rPr>
              <a:t>B.  Drywood Termites</a:t>
            </a:r>
            <a:br>
              <a:rPr lang="en-US" altLang="en-US" sz="1800" b="1" u="sng">
                <a:solidFill>
                  <a:srgbClr val="FF0000"/>
                </a:solidFill>
              </a:rPr>
            </a:br>
            <a:r>
              <a:rPr lang="en-US" altLang="en-US" sz="1800" b="1"/>
              <a:t>                                                   C.  Dampwood Termites</a:t>
            </a:r>
            <a:endParaRPr lang="en-US" altLang="en-US" sz="2800" b="1"/>
          </a:p>
        </p:txBody>
      </p:sp>
      <p:sp>
        <p:nvSpPr>
          <p:cNvPr id="221187" name="Rectangle 3">
            <a:extLst>
              <a:ext uri="{FF2B5EF4-FFF2-40B4-BE49-F238E27FC236}">
                <a16:creationId xmlns:a16="http://schemas.microsoft.com/office/drawing/2014/main" id="{CAA8A743-6A36-4E47-A8E6-44FF8E849C10}"/>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u="sng"/>
              <a:t>Which termite eats across the grain of wood? (subterranean or drywood termites)</a:t>
            </a:r>
            <a:r>
              <a:rPr lang="en-US" altLang="en-US" sz="1800" b="1"/>
              <a:t> </a:t>
            </a:r>
            <a:r>
              <a:rPr lang="en-US" altLang="en-US" sz="1800" b="1">
                <a:solidFill>
                  <a:srgbClr val="FF0000"/>
                </a:solidFill>
              </a:rPr>
              <a:t>B –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BDC36DE4-8B6C-451D-B1A2-BB34B6DFAB0C}"/>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22211" name="Rectangle 3">
            <a:extLst>
              <a:ext uri="{FF2B5EF4-FFF2-40B4-BE49-F238E27FC236}">
                <a16:creationId xmlns:a16="http://schemas.microsoft.com/office/drawing/2014/main" id="{2347E501-9F4C-4917-B39E-38188029D541}"/>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u="sng"/>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08960A28-E5F0-4B18-B3A2-7BBEEE76F03E}"/>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u="sng">
                <a:solidFill>
                  <a:srgbClr val="FF0000"/>
                </a:solidFill>
              </a:rPr>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23235" name="Rectangle 3">
            <a:extLst>
              <a:ext uri="{FF2B5EF4-FFF2-40B4-BE49-F238E27FC236}">
                <a16:creationId xmlns:a16="http://schemas.microsoft.com/office/drawing/2014/main" id="{93DED865-5249-4B03-B5A2-5201C374FE16}"/>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u="sng"/>
              <a:t>Which termite eats with the grain of wood? (subterranean or drywood termites)</a:t>
            </a:r>
            <a:r>
              <a:rPr lang="en-US" altLang="en-US" sz="1800" b="1"/>
              <a:t> </a:t>
            </a:r>
            <a:r>
              <a:rPr lang="en-US" altLang="en-US" sz="1800" b="1">
                <a:solidFill>
                  <a:srgbClr val="FF0000"/>
                </a:solidFill>
              </a:rPr>
              <a:t>A – Subterranean termites</a:t>
            </a:r>
            <a:endParaRPr lang="en-US" altLang="en-US" sz="1800" b="1"/>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1BBDAEEE-3B4C-41AD-8CE1-90F01079E4DE}"/>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24259" name="Rectangle 3">
            <a:extLst>
              <a:ext uri="{FF2B5EF4-FFF2-40B4-BE49-F238E27FC236}">
                <a16:creationId xmlns:a16="http://schemas.microsoft.com/office/drawing/2014/main" id="{158ACCB6-148E-47A6-AD0A-D072B26A0A43}"/>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u="sng"/>
              <a:t>Which swarmer is the largest?</a:t>
            </a:r>
          </a:p>
          <a:p>
            <a:pPr marL="609600" indent="-609600">
              <a:buFontTx/>
              <a:buAutoNum type="arabicPeriod" startAt="76"/>
            </a:pPr>
            <a:r>
              <a:rPr lang="en-US" altLang="en-US" sz="1800" b="1"/>
              <a:t>Which swarmer is the smallest?</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a:extLst>
              <a:ext uri="{FF2B5EF4-FFF2-40B4-BE49-F238E27FC236}">
                <a16:creationId xmlns:a16="http://schemas.microsoft.com/office/drawing/2014/main" id="{3A95019A-4AEA-4269-A95B-4BE80CE64A0F}"/>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a:t>
            </a:r>
            <a:r>
              <a:rPr lang="en-US" altLang="en-US" sz="1800" b="1" u="sng">
                <a:solidFill>
                  <a:srgbClr val="FF0000"/>
                </a:solidFill>
              </a:rPr>
              <a:t>C.  Dampwood Termites</a:t>
            </a:r>
            <a:endParaRPr lang="en-US" altLang="en-US" sz="2800" b="1" u="sng">
              <a:solidFill>
                <a:srgbClr val="FF0000"/>
              </a:solidFill>
            </a:endParaRPr>
          </a:p>
        </p:txBody>
      </p:sp>
      <p:sp>
        <p:nvSpPr>
          <p:cNvPr id="225283" name="Rectangle 3">
            <a:extLst>
              <a:ext uri="{FF2B5EF4-FFF2-40B4-BE49-F238E27FC236}">
                <a16:creationId xmlns:a16="http://schemas.microsoft.com/office/drawing/2014/main" id="{BB4D799C-7862-434C-A64B-D8D8E57F5BA3}"/>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u="sng"/>
              <a:t>Which swarmer is the largest?</a:t>
            </a:r>
            <a:r>
              <a:rPr lang="en-US" altLang="en-US" sz="1800" b="1"/>
              <a:t> </a:t>
            </a:r>
            <a:r>
              <a:rPr lang="en-US" altLang="en-US" sz="1800" b="1">
                <a:solidFill>
                  <a:srgbClr val="FF0000"/>
                </a:solidFill>
              </a:rPr>
              <a:t>C – Dampwood termites</a:t>
            </a:r>
            <a:endParaRPr lang="en-US" altLang="en-US" sz="1800" b="1"/>
          </a:p>
          <a:p>
            <a:pPr marL="609600" indent="-609600">
              <a:buFontTx/>
              <a:buAutoNum type="arabicPeriod" startAt="76"/>
            </a:pPr>
            <a:r>
              <a:rPr lang="en-US" altLang="en-US" sz="1800" b="1"/>
              <a:t>Which swarmer is the smallest?</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a:extLst>
              <a:ext uri="{FF2B5EF4-FFF2-40B4-BE49-F238E27FC236}">
                <a16:creationId xmlns:a16="http://schemas.microsoft.com/office/drawing/2014/main" id="{F1A015D3-1DF2-42C8-B61F-117FF661EE74}"/>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26307" name="Rectangle 3">
            <a:extLst>
              <a:ext uri="{FF2B5EF4-FFF2-40B4-BE49-F238E27FC236}">
                <a16:creationId xmlns:a16="http://schemas.microsoft.com/office/drawing/2014/main" id="{315C7B92-A2B7-4CB7-9DC9-D14046828E00}"/>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u="sng"/>
              <a:t>Which swarmer is the smallest?</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0BCFEFF5-D1F3-42E7-B3F4-2A8249553532}"/>
              </a:ext>
            </a:extLst>
          </p:cNvPr>
          <p:cNvSpPr>
            <a:spLocks noGrp="1" noChangeArrowheads="1"/>
          </p:cNvSpPr>
          <p:nvPr>
            <p:ph type="title"/>
          </p:nvPr>
        </p:nvSpPr>
        <p:spPr>
          <a:xfrm>
            <a:off x="457200" y="0"/>
            <a:ext cx="8229600" cy="1219200"/>
          </a:xfrm>
        </p:spPr>
        <p:txBody>
          <a:bodyPr/>
          <a:lstStyle/>
          <a:p>
            <a:pPr algn="l"/>
            <a:r>
              <a:rPr lang="en-US" altLang="en-US" sz="2800" b="1"/>
              <a:t>Multiple Choice:     </a:t>
            </a:r>
            <a:r>
              <a:rPr lang="en-US" altLang="en-US" sz="1800" b="1" u="sng">
                <a:solidFill>
                  <a:srgbClr val="FF0000"/>
                </a:solidFill>
              </a:rPr>
              <a:t>A.  Subterranean Termites</a:t>
            </a:r>
            <a:br>
              <a:rPr lang="en-US" altLang="en-US" sz="1800" b="1"/>
            </a:br>
            <a:r>
              <a:rPr lang="en-US" altLang="en-US" sz="1800" b="1"/>
              <a:t>                                                   B.  Drywood Termites</a:t>
            </a:r>
            <a:br>
              <a:rPr lang="en-US" altLang="en-US" sz="1800" b="1"/>
            </a:br>
            <a:r>
              <a:rPr lang="en-US" altLang="en-US" sz="1800" b="1"/>
              <a:t>                                                   C.  Dampwood Termites</a:t>
            </a:r>
            <a:endParaRPr lang="en-US" altLang="en-US" sz="2800" b="1"/>
          </a:p>
        </p:txBody>
      </p:sp>
      <p:sp>
        <p:nvSpPr>
          <p:cNvPr id="227331" name="Rectangle 3">
            <a:extLst>
              <a:ext uri="{FF2B5EF4-FFF2-40B4-BE49-F238E27FC236}">
                <a16:creationId xmlns:a16="http://schemas.microsoft.com/office/drawing/2014/main" id="{AEFBF098-6A8E-466D-A4F1-47A261C5E3C2}"/>
              </a:ext>
            </a:extLst>
          </p:cNvPr>
          <p:cNvSpPr>
            <a:spLocks noGrp="1" noChangeArrowheads="1"/>
          </p:cNvSpPr>
          <p:nvPr>
            <p:ph type="body" idx="1"/>
          </p:nvPr>
        </p:nvSpPr>
        <p:spPr>
          <a:xfrm>
            <a:off x="457200" y="1295400"/>
            <a:ext cx="8229600" cy="5410200"/>
          </a:xfrm>
        </p:spPr>
        <p:txBody>
          <a:bodyPr/>
          <a:lstStyle/>
          <a:p>
            <a:pPr marL="609600" indent="-609600">
              <a:buFontTx/>
              <a:buAutoNum type="arabicPeriod" startAt="76"/>
            </a:pPr>
            <a:r>
              <a:rPr lang="en-US" altLang="en-US" sz="1800" b="1"/>
              <a:t>Which swarmer termite has two dark veins at the base of its front wings and prefers wet wood?</a:t>
            </a:r>
          </a:p>
          <a:p>
            <a:pPr marL="609600" indent="-609600">
              <a:buFontTx/>
              <a:buAutoNum type="arabicPeriod" startAt="76"/>
            </a:pPr>
            <a:r>
              <a:rPr lang="en-US" altLang="en-US" sz="1800" b="1"/>
              <a:t>Which swarmer termite has three or more dark veins at the base of its front wings and its nymphs are found in wet wood?</a:t>
            </a:r>
          </a:p>
          <a:p>
            <a:pPr marL="609600" indent="-609600">
              <a:buFontTx/>
              <a:buAutoNum type="arabicPeriod" startAt="76"/>
            </a:pPr>
            <a:r>
              <a:rPr lang="en-US" altLang="en-US" sz="1800" b="1"/>
              <a:t>Which swarmer termite has three or more dark veins at the base of its front wings and prefers to live in dry wood?</a:t>
            </a:r>
          </a:p>
          <a:p>
            <a:pPr marL="609600" indent="-609600">
              <a:buFontTx/>
              <a:buAutoNum type="arabicPeriod" startAt="76"/>
            </a:pPr>
            <a:r>
              <a:rPr lang="en-US" altLang="en-US" sz="1800" b="1"/>
              <a:t>Which termite kicks-out six-sided, concave fecal pellets with blunt ends?</a:t>
            </a:r>
          </a:p>
          <a:p>
            <a:pPr marL="609600" indent="-609600">
              <a:buFontTx/>
              <a:buAutoNum type="arabicPeriod" startAt="76"/>
            </a:pPr>
            <a:r>
              <a:rPr lang="en-US" altLang="en-US" sz="1800" b="1"/>
              <a:t>Which termite produces fecal pellets without distinct ridges? </a:t>
            </a:r>
          </a:p>
          <a:p>
            <a:pPr marL="609600" indent="-609600">
              <a:buFontTx/>
              <a:buAutoNum type="arabicPeriod" startAt="76"/>
            </a:pPr>
            <a:r>
              <a:rPr lang="en-US" altLang="en-US" sz="1800" b="1"/>
              <a:t>Which termite builds mud tunnels or tubes?</a:t>
            </a:r>
          </a:p>
          <a:p>
            <a:pPr marL="609600" indent="-609600">
              <a:buFontTx/>
              <a:buAutoNum type="arabicPeriod" startAt="76"/>
            </a:pPr>
            <a:r>
              <a:rPr lang="en-US" altLang="en-US" sz="1800" b="1"/>
              <a:t>Which termite eats across the grain of wood? (subterranean or drywood termites)</a:t>
            </a:r>
          </a:p>
          <a:p>
            <a:pPr marL="609600" indent="-609600">
              <a:buFontTx/>
              <a:buAutoNum type="arabicPeriod" startAt="76"/>
            </a:pPr>
            <a:r>
              <a:rPr lang="en-US" altLang="en-US" sz="1800" b="1"/>
              <a:t>Which termite eats with the grain of wood? (subterranean or drywood termites)</a:t>
            </a:r>
          </a:p>
          <a:p>
            <a:pPr marL="609600" indent="-609600">
              <a:buFontTx/>
              <a:buAutoNum type="arabicPeriod" startAt="76"/>
            </a:pPr>
            <a:r>
              <a:rPr lang="en-US" altLang="en-US" sz="1800" b="1"/>
              <a:t>Which swarmer is the largest?</a:t>
            </a:r>
          </a:p>
          <a:p>
            <a:pPr marL="609600" indent="-609600">
              <a:buFontTx/>
              <a:buAutoNum type="arabicPeriod" startAt="76"/>
            </a:pPr>
            <a:r>
              <a:rPr lang="en-US" altLang="en-US" sz="1800" b="1" u="sng"/>
              <a:t>Which swarmer is the smallest?</a:t>
            </a:r>
            <a:r>
              <a:rPr lang="en-US" altLang="en-US" sz="1800" b="1"/>
              <a:t> </a:t>
            </a:r>
            <a:r>
              <a:rPr lang="en-US" altLang="en-US" sz="1800" b="1">
                <a:solidFill>
                  <a:srgbClr val="FF0000"/>
                </a:solidFill>
              </a:rPr>
              <a:t>A – Suberranean termites</a:t>
            </a:r>
            <a:endParaRPr lang="en-US" altLang="en-US" sz="1800" b="1"/>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F336D584-BF7C-4918-828B-FF3B80F040AC}"/>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38915" name="Rectangle 3">
            <a:extLst>
              <a:ext uri="{FF2B5EF4-FFF2-40B4-BE49-F238E27FC236}">
                <a16:creationId xmlns:a16="http://schemas.microsoft.com/office/drawing/2014/main" id="{80443237-97F0-4340-B2C7-F022A2AA01A2}"/>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u="sng"/>
              <a:t>This swarmer termite usually swarms in the day</a:t>
            </a:r>
            <a:r>
              <a:rPr lang="en-US" altLang="en-US" sz="1800" b="1"/>
              <a:t>.</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a:extLst>
              <a:ext uri="{FF2B5EF4-FFF2-40B4-BE49-F238E27FC236}">
                <a16:creationId xmlns:a16="http://schemas.microsoft.com/office/drawing/2014/main" id="{9597A9CF-51F0-44F8-B6A6-09C90F8B426D}"/>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u="sng">
                <a:solidFill>
                  <a:srgbClr val="FF0000"/>
                </a:solidFill>
              </a:rPr>
              <a:t>A.  Subterranean termites (Reticulitermes)</a:t>
            </a:r>
            <a:br>
              <a:rPr lang="en-US" altLang="en-US" sz="1800" b="1" u="sng">
                <a:solidFill>
                  <a:srgbClr val="FF0000"/>
                </a:solidFill>
              </a:rPr>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28355" name="Rectangle 3">
            <a:extLst>
              <a:ext uri="{FF2B5EF4-FFF2-40B4-BE49-F238E27FC236}">
                <a16:creationId xmlns:a16="http://schemas.microsoft.com/office/drawing/2014/main" id="{4716374E-0E2D-4E84-9098-5F802C94568A}"/>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u="sng"/>
              <a:t>This swarmer termite usually swarms in the day.</a:t>
            </a:r>
            <a:r>
              <a:rPr lang="en-US" altLang="en-US" sz="1800" b="1"/>
              <a:t> </a:t>
            </a:r>
            <a:r>
              <a:rPr lang="en-US" altLang="en-US" sz="1800" b="1">
                <a:solidFill>
                  <a:srgbClr val="FF0000"/>
                </a:solidFill>
              </a:rPr>
              <a:t>A</a:t>
            </a:r>
            <a:endParaRPr lang="en-US" altLang="en-US" sz="1800" b="1"/>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9BE54F9B-6F79-4162-B533-4952377D13E5}"/>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29379" name="Rectangle 3">
            <a:extLst>
              <a:ext uri="{FF2B5EF4-FFF2-40B4-BE49-F238E27FC236}">
                <a16:creationId xmlns:a16="http://schemas.microsoft.com/office/drawing/2014/main" id="{C3B2D96C-19E6-4475-813A-027D02D4236F}"/>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u="sng"/>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DA7443E8-BEB9-4FF3-B449-E0A544381A1F}"/>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a:t>
            </a:r>
            <a:r>
              <a:rPr lang="en-US" altLang="en-US" sz="1800" b="1" u="sng">
                <a:solidFill>
                  <a:srgbClr val="FF0000"/>
                </a:solidFill>
              </a:rPr>
              <a:t>B.  Formosan subterranean termites (Coptotermes)</a:t>
            </a:r>
            <a:br>
              <a:rPr lang="en-US" altLang="en-US" sz="1800" b="1" u="sng">
                <a:solidFill>
                  <a:srgbClr val="FF0000"/>
                </a:solidFill>
              </a:rPr>
            </a:br>
            <a:r>
              <a:rPr lang="en-US" altLang="en-US" sz="1800" b="1"/>
              <a:t>                                                  C.  Drywood termites</a:t>
            </a:r>
            <a:br>
              <a:rPr lang="en-US" altLang="en-US" sz="1800" b="1"/>
            </a:br>
            <a:r>
              <a:rPr lang="en-US" altLang="en-US" sz="1800" b="1"/>
              <a:t>                                                  D.  Dampwood termites</a:t>
            </a:r>
            <a:endParaRPr lang="en-US" altLang="en-US" sz="2800" b="1"/>
          </a:p>
        </p:txBody>
      </p:sp>
      <p:sp>
        <p:nvSpPr>
          <p:cNvPr id="230403" name="Rectangle 3">
            <a:extLst>
              <a:ext uri="{FF2B5EF4-FFF2-40B4-BE49-F238E27FC236}">
                <a16:creationId xmlns:a16="http://schemas.microsoft.com/office/drawing/2014/main" id="{FAF2FEFD-B5C1-4477-B5FD-55E258062DC9}"/>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u="sng"/>
              <a:t>This large (13 - 15 mm) swarmer termite usually swarms in the early evening.</a:t>
            </a:r>
            <a:r>
              <a:rPr lang="en-US" altLang="en-US" sz="1800" b="1"/>
              <a:t> </a:t>
            </a:r>
            <a:r>
              <a:rPr lang="en-US" altLang="en-US" sz="1800" b="1">
                <a:solidFill>
                  <a:srgbClr val="FF0000"/>
                </a:solidFill>
              </a:rPr>
              <a:t>B</a:t>
            </a:r>
            <a:endParaRPr lang="en-US" altLang="en-US" sz="1800" b="1"/>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5092A661-6039-4D46-804C-5FC805B6DE2D}"/>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31427" name="Rectangle 3">
            <a:extLst>
              <a:ext uri="{FF2B5EF4-FFF2-40B4-BE49-F238E27FC236}">
                <a16:creationId xmlns:a16="http://schemas.microsoft.com/office/drawing/2014/main" id="{375F7B53-9B5F-43A7-850A-4315AE0E992F}"/>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u="sng"/>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a:extLst>
              <a:ext uri="{FF2B5EF4-FFF2-40B4-BE49-F238E27FC236}">
                <a16:creationId xmlns:a16="http://schemas.microsoft.com/office/drawing/2014/main" id="{9E04481E-F07F-4FBD-802F-FFF3C5DA38BB}"/>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a:t>
            </a:r>
            <a:r>
              <a:rPr lang="en-US" altLang="en-US" sz="1800" b="1" u="sng">
                <a:solidFill>
                  <a:srgbClr val="FF0000"/>
                </a:solidFill>
              </a:rPr>
              <a:t>C.  Drywood termites</a:t>
            </a:r>
            <a:br>
              <a:rPr lang="en-US" altLang="en-US" sz="1800" b="1"/>
            </a:br>
            <a:r>
              <a:rPr lang="en-US" altLang="en-US" sz="1800" b="1"/>
              <a:t>                                                  D.  Dampwood termites</a:t>
            </a:r>
            <a:endParaRPr lang="en-US" altLang="en-US" sz="2800" b="1"/>
          </a:p>
        </p:txBody>
      </p:sp>
      <p:sp>
        <p:nvSpPr>
          <p:cNvPr id="232451" name="Rectangle 3">
            <a:extLst>
              <a:ext uri="{FF2B5EF4-FFF2-40B4-BE49-F238E27FC236}">
                <a16:creationId xmlns:a16="http://schemas.microsoft.com/office/drawing/2014/main" id="{B43D6CAB-66D3-4771-B6CE-BCBCC4CE28B8}"/>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u="sng"/>
              <a:t>This medium-sized swarmer termite may swarm in the evening or in the day.</a:t>
            </a:r>
            <a:r>
              <a:rPr lang="en-US" altLang="en-US" sz="1800" b="1"/>
              <a:t> </a:t>
            </a:r>
            <a:r>
              <a:rPr lang="en-US" altLang="en-US" sz="1800" b="1">
                <a:solidFill>
                  <a:srgbClr val="FF0000"/>
                </a:solidFill>
              </a:rPr>
              <a:t>C</a:t>
            </a:r>
            <a:endParaRPr lang="en-US" altLang="en-US" sz="1800" b="1"/>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a:extLst>
              <a:ext uri="{FF2B5EF4-FFF2-40B4-BE49-F238E27FC236}">
                <a16:creationId xmlns:a16="http://schemas.microsoft.com/office/drawing/2014/main" id="{6A5937E2-1CAC-4B02-9210-B741CF3D3179}"/>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33475" name="Rectangle 3">
            <a:extLst>
              <a:ext uri="{FF2B5EF4-FFF2-40B4-BE49-F238E27FC236}">
                <a16:creationId xmlns:a16="http://schemas.microsoft.com/office/drawing/2014/main" id="{77733D81-FF3D-4F98-B2F2-49F1DEC3C54F}"/>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u="sng"/>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a:extLst>
              <a:ext uri="{FF2B5EF4-FFF2-40B4-BE49-F238E27FC236}">
                <a16:creationId xmlns:a16="http://schemas.microsoft.com/office/drawing/2014/main" id="{3F035B18-F0FB-40BC-8742-8D07413BA5C8}"/>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a:t>
            </a:r>
            <a:r>
              <a:rPr lang="en-US" altLang="en-US" sz="1800" b="1" u="sng">
                <a:solidFill>
                  <a:srgbClr val="FF0000"/>
                </a:solidFill>
              </a:rPr>
              <a:t>B.  Formosan subterranean termites (Coptotermes)</a:t>
            </a:r>
            <a:br>
              <a:rPr lang="en-US" altLang="en-US" sz="1800" b="1" u="sng">
                <a:solidFill>
                  <a:srgbClr val="FF0000"/>
                </a:solidFill>
              </a:rPr>
            </a:br>
            <a:r>
              <a:rPr lang="en-US" altLang="en-US" sz="1800" b="1"/>
              <a:t>                                                  C.  Drywood termites</a:t>
            </a:r>
            <a:br>
              <a:rPr lang="en-US" altLang="en-US" sz="1800" b="1"/>
            </a:br>
            <a:r>
              <a:rPr lang="en-US" altLang="en-US" sz="1800" b="1"/>
              <a:t>                                                  D.  Dampwood termites</a:t>
            </a:r>
            <a:endParaRPr lang="en-US" altLang="en-US" sz="2800" b="1"/>
          </a:p>
        </p:txBody>
      </p:sp>
      <p:sp>
        <p:nvSpPr>
          <p:cNvPr id="234499" name="Rectangle 3">
            <a:extLst>
              <a:ext uri="{FF2B5EF4-FFF2-40B4-BE49-F238E27FC236}">
                <a16:creationId xmlns:a16="http://schemas.microsoft.com/office/drawing/2014/main" id="{CE5F463D-81F9-4F20-A381-074BE31F5B74}"/>
              </a:ext>
            </a:extLst>
          </p:cNvPr>
          <p:cNvSpPr>
            <a:spLocks noGrp="1" noChangeArrowheads="1"/>
          </p:cNvSpPr>
          <p:nvPr>
            <p:ph type="body" idx="1"/>
          </p:nvPr>
        </p:nvSpPr>
        <p:spPr>
          <a:xfrm>
            <a:off x="457200" y="1828800"/>
            <a:ext cx="8534400" cy="4648200"/>
          </a:xfrm>
        </p:spPr>
        <p:txBody>
          <a:bodyPr/>
          <a:lstStyle/>
          <a:p>
            <a:pPr marL="609600" indent="-609600">
              <a:lnSpc>
                <a:spcPct val="80000"/>
              </a:lnSpc>
              <a:buFontTx/>
              <a:buAutoNum type="arabicPeriod" startAt="86"/>
            </a:pPr>
            <a:r>
              <a:rPr lang="en-US" altLang="en-US" sz="1800" b="1"/>
              <a:t>This swarmer termite usually swarms in the day.</a:t>
            </a:r>
          </a:p>
          <a:p>
            <a:pPr marL="609600" indent="-609600">
              <a:lnSpc>
                <a:spcPct val="80000"/>
              </a:lnSpc>
              <a:buFontTx/>
              <a:buAutoNum type="arabicPeriod" startAt="86"/>
            </a:pPr>
            <a:r>
              <a:rPr lang="en-US" altLang="en-US" sz="1800" b="1"/>
              <a:t>This large (13 - 15 mm) swarmer termite usually swarms in the early evening.</a:t>
            </a:r>
          </a:p>
          <a:p>
            <a:pPr marL="609600" indent="-609600">
              <a:lnSpc>
                <a:spcPct val="80000"/>
              </a:lnSpc>
              <a:buFontTx/>
              <a:buAutoNum type="arabicPeriod" startAt="86"/>
            </a:pPr>
            <a:r>
              <a:rPr lang="en-US" altLang="en-US" sz="1800" b="1"/>
              <a:t>This medium-sized swarmer termite may swarm in the evening or in the day.</a:t>
            </a:r>
          </a:p>
          <a:p>
            <a:pPr marL="609600" indent="-609600">
              <a:lnSpc>
                <a:spcPct val="80000"/>
              </a:lnSpc>
              <a:buFontTx/>
              <a:buAutoNum type="arabicPeriod" startAt="86"/>
            </a:pPr>
            <a:r>
              <a:rPr lang="en-US" altLang="en-US" sz="1800" b="1" u="sng"/>
              <a:t>This termite builds a carton nest.</a:t>
            </a:r>
            <a:r>
              <a:rPr lang="en-US" altLang="en-US" sz="1800" b="1"/>
              <a:t> </a:t>
            </a:r>
            <a:r>
              <a:rPr lang="en-US" altLang="en-US" sz="1800" b="1">
                <a:solidFill>
                  <a:srgbClr val="FF0000"/>
                </a:solidFill>
              </a:rPr>
              <a:t>B – Formosan subterranean termites</a:t>
            </a:r>
          </a:p>
          <a:p>
            <a:pPr marL="609600" indent="-609600">
              <a:lnSpc>
                <a:spcPct val="80000"/>
              </a:lnSpc>
              <a:buFontTx/>
              <a:buAutoNum type="arabicPeriod" startAt="86"/>
            </a:pPr>
            <a:r>
              <a:rPr lang="en-US" altLang="en-US" sz="1800" b="1"/>
              <a:t>This swarmer termite has small hairs on its wings.</a:t>
            </a:r>
          </a:p>
          <a:p>
            <a:pPr marL="609600" indent="-609600">
              <a:lnSpc>
                <a:spcPct val="80000"/>
              </a:lnSpc>
              <a:buFontTx/>
              <a:buAutoNum type="arabicPeriod" startAt="86"/>
            </a:pPr>
            <a:r>
              <a:rPr lang="en-US" altLang="en-US" sz="1800" b="1"/>
              <a:t>This termite is usually has moist fecal pellets associated with it.</a:t>
            </a:r>
          </a:p>
          <a:p>
            <a:pPr marL="609600" indent="-609600">
              <a:lnSpc>
                <a:spcPct val="80000"/>
              </a:lnSpc>
              <a:buFontTx/>
              <a:buAutoNum type="arabicPeriod" startAt="86"/>
            </a:pPr>
            <a:r>
              <a:rPr lang="en-US" altLang="en-US" sz="1800" b="1"/>
              <a:t>This termite has a fontanelle on its head.</a:t>
            </a:r>
          </a:p>
          <a:p>
            <a:pPr marL="609600" indent="-609600">
              <a:lnSpc>
                <a:spcPct val="8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8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80000"/>
              </a:lnSpc>
              <a:buFontTx/>
              <a:buAutoNum type="arabicPeriod" startAt="86"/>
            </a:pPr>
            <a:r>
              <a:rPr lang="en-US" altLang="en-US" sz="1800" b="1"/>
              <a:t>This termite does the most amount of damage to any one structure.</a:t>
            </a:r>
          </a:p>
          <a:p>
            <a:pPr marL="609600" indent="-609600">
              <a:lnSpc>
                <a:spcPct val="80000"/>
              </a:lnSpc>
              <a:buFontTx/>
              <a:buAutoNum type="arabicPeriod" startAt="86"/>
            </a:pPr>
            <a:r>
              <a:rPr lang="en-US" altLang="en-US" sz="1800" b="1"/>
              <a:t>This termite is the most aggressive termite?   </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D735355D-4287-4DF6-B50E-3DACF06D739B}"/>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35523" name="Rectangle 3">
            <a:extLst>
              <a:ext uri="{FF2B5EF4-FFF2-40B4-BE49-F238E27FC236}">
                <a16:creationId xmlns:a16="http://schemas.microsoft.com/office/drawing/2014/main" id="{9643DCC0-4B96-49ED-8CDD-534047CD9260}"/>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u="sng"/>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9F3F0700-ACD9-4309-84E0-95E1F9399F79}"/>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a:t>
            </a:r>
            <a:r>
              <a:rPr lang="en-US" altLang="en-US" sz="1800" b="1" u="sng">
                <a:solidFill>
                  <a:srgbClr val="FF0000"/>
                </a:solidFill>
              </a:rPr>
              <a:t>B.  Formosan subterranean termites (Coptotermes)</a:t>
            </a:r>
            <a:br>
              <a:rPr lang="en-US" altLang="en-US" sz="1800" b="1" u="sng">
                <a:solidFill>
                  <a:srgbClr val="FF0000"/>
                </a:solidFill>
              </a:rPr>
            </a:br>
            <a:r>
              <a:rPr lang="en-US" altLang="en-US" sz="1800" b="1"/>
              <a:t>                                                  C.  Drywood termites</a:t>
            </a:r>
            <a:br>
              <a:rPr lang="en-US" altLang="en-US" sz="1800" b="1"/>
            </a:br>
            <a:r>
              <a:rPr lang="en-US" altLang="en-US" sz="1800" b="1"/>
              <a:t>                                                  D.  Dampwood termites</a:t>
            </a:r>
            <a:endParaRPr lang="en-US" altLang="en-US" sz="2800" b="1"/>
          </a:p>
        </p:txBody>
      </p:sp>
      <p:sp>
        <p:nvSpPr>
          <p:cNvPr id="236547" name="Rectangle 3">
            <a:extLst>
              <a:ext uri="{FF2B5EF4-FFF2-40B4-BE49-F238E27FC236}">
                <a16:creationId xmlns:a16="http://schemas.microsoft.com/office/drawing/2014/main" id="{EDE91B0E-93A6-4413-BE71-6FB372CE9861}"/>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u="sng"/>
              <a:t>This swarmer termite has small hairs on its wings.</a:t>
            </a:r>
            <a:r>
              <a:rPr lang="en-US" altLang="en-US" sz="1800" b="1"/>
              <a:t> </a:t>
            </a:r>
            <a:r>
              <a:rPr lang="en-US" altLang="en-US" sz="1800" b="1">
                <a:solidFill>
                  <a:srgbClr val="FF0000"/>
                </a:solidFill>
              </a:rPr>
              <a:t>B - Formosans</a:t>
            </a:r>
            <a:endParaRPr lang="en-US" altLang="en-US" sz="1800" b="1"/>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a:extLst>
              <a:ext uri="{FF2B5EF4-FFF2-40B4-BE49-F238E27FC236}">
                <a16:creationId xmlns:a16="http://schemas.microsoft.com/office/drawing/2014/main" id="{44E0E46D-729C-4B86-8D48-6B37BCF62E4D}"/>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37571" name="Rectangle 3">
            <a:extLst>
              <a:ext uri="{FF2B5EF4-FFF2-40B4-BE49-F238E27FC236}">
                <a16:creationId xmlns:a16="http://schemas.microsoft.com/office/drawing/2014/main" id="{BBB1890E-209E-4E14-A99D-1282D1A2208A}"/>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u="sng"/>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a:extLst>
              <a:ext uri="{FF2B5EF4-FFF2-40B4-BE49-F238E27FC236}">
                <a16:creationId xmlns:a16="http://schemas.microsoft.com/office/drawing/2014/main" id="{03DAF77B-0254-4593-81B9-F52CD29609C4}"/>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a:t>
            </a:r>
            <a:r>
              <a:rPr lang="en-US" altLang="en-US" sz="1800" b="1" u="sng">
                <a:solidFill>
                  <a:srgbClr val="FF0000"/>
                </a:solidFill>
              </a:rPr>
              <a:t>D.  Dampwood termites</a:t>
            </a:r>
            <a:endParaRPr lang="en-US" altLang="en-US" sz="2800" b="1" u="sng">
              <a:solidFill>
                <a:srgbClr val="FF0000"/>
              </a:solidFill>
            </a:endParaRPr>
          </a:p>
        </p:txBody>
      </p:sp>
      <p:sp>
        <p:nvSpPr>
          <p:cNvPr id="238595" name="Rectangle 3">
            <a:extLst>
              <a:ext uri="{FF2B5EF4-FFF2-40B4-BE49-F238E27FC236}">
                <a16:creationId xmlns:a16="http://schemas.microsoft.com/office/drawing/2014/main" id="{3EDB7ABC-44D9-41D7-888B-50DEF4744004}"/>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u="sng"/>
              <a:t>This termite is usually has moist fecal pellets associated with it.</a:t>
            </a:r>
            <a:r>
              <a:rPr lang="en-US" altLang="en-US" sz="1800" b="1"/>
              <a:t> </a:t>
            </a:r>
            <a:r>
              <a:rPr lang="en-US" altLang="en-US" sz="1800" b="1">
                <a:solidFill>
                  <a:srgbClr val="FF0000"/>
                </a:solidFill>
              </a:rPr>
              <a:t>D</a:t>
            </a:r>
            <a:endParaRPr lang="en-US" altLang="en-US" sz="1800" b="1"/>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3D403C90-1186-4170-AF8A-8C18B004717A}"/>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39619" name="Rectangle 3">
            <a:extLst>
              <a:ext uri="{FF2B5EF4-FFF2-40B4-BE49-F238E27FC236}">
                <a16:creationId xmlns:a16="http://schemas.microsoft.com/office/drawing/2014/main" id="{E9D691F0-F959-46BE-BD0D-887FDA853FCC}"/>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u="sng"/>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a:extLst>
              <a:ext uri="{FF2B5EF4-FFF2-40B4-BE49-F238E27FC236}">
                <a16:creationId xmlns:a16="http://schemas.microsoft.com/office/drawing/2014/main" id="{FA4A283F-A69C-4F4C-8CE3-B0ABB0D9C186}"/>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a:t>
            </a:r>
            <a:r>
              <a:rPr lang="en-US" altLang="en-US" sz="1800" b="1" u="sng">
                <a:solidFill>
                  <a:srgbClr val="FF0000"/>
                </a:solidFill>
              </a:rPr>
              <a:t>B.  Formosan subterranean termites (Coptotermes)</a:t>
            </a:r>
            <a:br>
              <a:rPr lang="en-US" altLang="en-US" sz="1800" b="1" u="sng">
                <a:solidFill>
                  <a:srgbClr val="FF0000"/>
                </a:solidFill>
              </a:rPr>
            </a:br>
            <a:r>
              <a:rPr lang="en-US" altLang="en-US" sz="1800" b="1"/>
              <a:t>                                                  C.  Drywood termites</a:t>
            </a:r>
            <a:br>
              <a:rPr lang="en-US" altLang="en-US" sz="1800" b="1"/>
            </a:br>
            <a:r>
              <a:rPr lang="en-US" altLang="en-US" sz="1800" b="1"/>
              <a:t>                                                  D.  Dampwood termites</a:t>
            </a:r>
            <a:endParaRPr lang="en-US" altLang="en-US" sz="2800" b="1"/>
          </a:p>
        </p:txBody>
      </p:sp>
      <p:sp>
        <p:nvSpPr>
          <p:cNvPr id="240643" name="Rectangle 3">
            <a:extLst>
              <a:ext uri="{FF2B5EF4-FFF2-40B4-BE49-F238E27FC236}">
                <a16:creationId xmlns:a16="http://schemas.microsoft.com/office/drawing/2014/main" id="{4C5D1FB0-20B9-48CC-873B-8B64719E24D6}"/>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u="sng"/>
              <a:t>This termite has a fontanelle on its head.</a:t>
            </a:r>
            <a:r>
              <a:rPr lang="en-US" altLang="en-US" sz="1800" b="1"/>
              <a:t> </a:t>
            </a:r>
            <a:r>
              <a:rPr lang="en-US" altLang="en-US" sz="1800" b="1">
                <a:solidFill>
                  <a:srgbClr val="FF0000"/>
                </a:solidFill>
              </a:rPr>
              <a:t>B - Formosans</a:t>
            </a:r>
            <a:endParaRPr lang="en-US" altLang="en-US" sz="1800" b="1"/>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a:extLst>
              <a:ext uri="{FF2B5EF4-FFF2-40B4-BE49-F238E27FC236}">
                <a16:creationId xmlns:a16="http://schemas.microsoft.com/office/drawing/2014/main" id="{507AED82-D5F7-4E28-9BE5-2389DD09995E}"/>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41667" name="Rectangle 3">
            <a:extLst>
              <a:ext uri="{FF2B5EF4-FFF2-40B4-BE49-F238E27FC236}">
                <a16:creationId xmlns:a16="http://schemas.microsoft.com/office/drawing/2014/main" id="{26BE848F-B9B1-4917-B20D-C913DF2BEFB9}"/>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u="sng"/>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a:extLst>
              <a:ext uri="{FF2B5EF4-FFF2-40B4-BE49-F238E27FC236}">
                <a16:creationId xmlns:a16="http://schemas.microsoft.com/office/drawing/2014/main" id="{45907D22-6803-4E22-9995-300A715336ED}"/>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a:t>
            </a:r>
            <a:r>
              <a:rPr lang="en-US" altLang="en-US" sz="1800" b="1" u="sng">
                <a:solidFill>
                  <a:srgbClr val="FF0000"/>
                </a:solidFill>
              </a:rPr>
              <a:t>D.  Dampwood termites</a:t>
            </a:r>
            <a:endParaRPr lang="en-US" altLang="en-US" sz="2800" b="1" u="sng">
              <a:solidFill>
                <a:srgbClr val="FF0000"/>
              </a:solidFill>
            </a:endParaRPr>
          </a:p>
        </p:txBody>
      </p:sp>
      <p:sp>
        <p:nvSpPr>
          <p:cNvPr id="242691" name="Rectangle 3">
            <a:extLst>
              <a:ext uri="{FF2B5EF4-FFF2-40B4-BE49-F238E27FC236}">
                <a16:creationId xmlns:a16="http://schemas.microsoft.com/office/drawing/2014/main" id="{B0858204-B710-4BCE-978D-DFB7FC8ACEBA}"/>
              </a:ext>
            </a:extLst>
          </p:cNvPr>
          <p:cNvSpPr>
            <a:spLocks noGrp="1" noChangeArrowheads="1"/>
          </p:cNvSpPr>
          <p:nvPr>
            <p:ph type="body" idx="1"/>
          </p:nvPr>
        </p:nvSpPr>
        <p:spPr>
          <a:xfrm>
            <a:off x="457200" y="1828800"/>
            <a:ext cx="8382000" cy="4648200"/>
          </a:xfrm>
        </p:spPr>
        <p:txBody>
          <a:bodyPr/>
          <a:lstStyle/>
          <a:p>
            <a:pPr marL="609600" indent="-609600">
              <a:lnSpc>
                <a:spcPct val="80000"/>
              </a:lnSpc>
              <a:buFontTx/>
              <a:buAutoNum type="arabicPeriod" startAt="86"/>
            </a:pPr>
            <a:r>
              <a:rPr lang="en-US" altLang="en-US" sz="1800" b="1"/>
              <a:t>This swarmer termite usually swarms in the day.</a:t>
            </a:r>
          </a:p>
          <a:p>
            <a:pPr marL="609600" indent="-609600">
              <a:lnSpc>
                <a:spcPct val="80000"/>
              </a:lnSpc>
              <a:buFontTx/>
              <a:buAutoNum type="arabicPeriod" startAt="86"/>
            </a:pPr>
            <a:r>
              <a:rPr lang="en-US" altLang="en-US" sz="1800" b="1"/>
              <a:t>This large (13 - 15 mm) swarmer termite usually swarms in the early evening.</a:t>
            </a:r>
          </a:p>
          <a:p>
            <a:pPr marL="609600" indent="-609600">
              <a:lnSpc>
                <a:spcPct val="80000"/>
              </a:lnSpc>
              <a:buFontTx/>
              <a:buAutoNum type="arabicPeriod" startAt="86"/>
            </a:pPr>
            <a:r>
              <a:rPr lang="en-US" altLang="en-US" sz="1800" b="1"/>
              <a:t>This medium-sized swarmer termite may swarm in the evening or in the day.</a:t>
            </a:r>
          </a:p>
          <a:p>
            <a:pPr marL="609600" indent="-609600">
              <a:lnSpc>
                <a:spcPct val="80000"/>
              </a:lnSpc>
              <a:buFontTx/>
              <a:buAutoNum type="arabicPeriod" startAt="86"/>
            </a:pPr>
            <a:r>
              <a:rPr lang="en-US" altLang="en-US" sz="1800" b="1"/>
              <a:t>This termite builds a carton nest.</a:t>
            </a:r>
          </a:p>
          <a:p>
            <a:pPr marL="609600" indent="-609600">
              <a:lnSpc>
                <a:spcPct val="80000"/>
              </a:lnSpc>
              <a:buFontTx/>
              <a:buAutoNum type="arabicPeriod" startAt="86"/>
            </a:pPr>
            <a:r>
              <a:rPr lang="en-US" altLang="en-US" sz="1800" b="1"/>
              <a:t>This swarmer termite has small hairs on its wings.</a:t>
            </a:r>
          </a:p>
          <a:p>
            <a:pPr marL="609600" indent="-609600">
              <a:lnSpc>
                <a:spcPct val="80000"/>
              </a:lnSpc>
              <a:buFontTx/>
              <a:buAutoNum type="arabicPeriod" startAt="86"/>
            </a:pPr>
            <a:r>
              <a:rPr lang="en-US" altLang="en-US" sz="1800" b="1"/>
              <a:t>This termite is usually has moist fecal pellets associated with it.</a:t>
            </a:r>
          </a:p>
          <a:p>
            <a:pPr marL="609600" indent="-609600">
              <a:lnSpc>
                <a:spcPct val="80000"/>
              </a:lnSpc>
              <a:buFontTx/>
              <a:buAutoNum type="arabicPeriod" startAt="86"/>
            </a:pPr>
            <a:r>
              <a:rPr lang="en-US" altLang="en-US" sz="1800" b="1"/>
              <a:t>This termite has a fontanelle on its head.</a:t>
            </a:r>
          </a:p>
          <a:p>
            <a:pPr marL="609600" indent="-609600">
              <a:lnSpc>
                <a:spcPct val="80000"/>
              </a:lnSpc>
              <a:buFontTx/>
              <a:buAutoNum type="arabicPeriod" startAt="86"/>
            </a:pPr>
            <a:r>
              <a:rPr lang="en-US" altLang="en-US" sz="1800" b="1" u="sng"/>
              <a:t>This termite is usually found in wet wood in coastal states such as Washington, Oregon to California,Texas, Florida and even Nevada.</a:t>
            </a:r>
            <a:r>
              <a:rPr lang="en-US" altLang="en-US" sz="1800" b="1"/>
              <a:t> </a:t>
            </a:r>
            <a:r>
              <a:rPr lang="en-US" altLang="en-US" sz="1800" b="1">
                <a:solidFill>
                  <a:srgbClr val="FF0000"/>
                </a:solidFill>
              </a:rPr>
              <a:t>D</a:t>
            </a:r>
            <a:endParaRPr lang="en-US" altLang="en-US" sz="1800" b="1"/>
          </a:p>
          <a:p>
            <a:pPr marL="609600" indent="-609600">
              <a:lnSpc>
                <a:spcPct val="8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80000"/>
              </a:lnSpc>
              <a:buFontTx/>
              <a:buAutoNum type="arabicPeriod" startAt="86"/>
            </a:pPr>
            <a:r>
              <a:rPr lang="en-US" altLang="en-US" sz="1800" b="1"/>
              <a:t>This termite does the most amount of damage to any one structure.</a:t>
            </a:r>
          </a:p>
          <a:p>
            <a:pPr marL="609600" indent="-609600">
              <a:lnSpc>
                <a:spcPct val="80000"/>
              </a:lnSpc>
              <a:buFontTx/>
              <a:buAutoNum type="arabicPeriod" startAt="86"/>
            </a:pPr>
            <a:r>
              <a:rPr lang="en-US" altLang="en-US" sz="1800" b="1"/>
              <a:t>This termite is the most aggressive termite?   </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7E4B6B06-E9D4-47DF-937D-D6CCC62749ED}"/>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43715" name="Rectangle 3">
            <a:extLst>
              <a:ext uri="{FF2B5EF4-FFF2-40B4-BE49-F238E27FC236}">
                <a16:creationId xmlns:a16="http://schemas.microsoft.com/office/drawing/2014/main" id="{757FD54F-0290-40D2-B49E-DE79912D48B7}"/>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u="sng"/>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a:extLst>
              <a:ext uri="{FF2B5EF4-FFF2-40B4-BE49-F238E27FC236}">
                <a16:creationId xmlns:a16="http://schemas.microsoft.com/office/drawing/2014/main" id="{1EFC48BE-9994-455B-A696-467DF4383983}"/>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a:t>
            </a:r>
            <a:r>
              <a:rPr lang="en-US" altLang="en-US" sz="1800" b="1" u="sng">
                <a:solidFill>
                  <a:srgbClr val="FF0000"/>
                </a:solidFill>
              </a:rPr>
              <a:t>C.  Drywood termites</a:t>
            </a:r>
            <a:br>
              <a:rPr lang="en-US" altLang="en-US" sz="1800" b="1" u="sng">
                <a:solidFill>
                  <a:srgbClr val="FF0000"/>
                </a:solidFill>
              </a:rPr>
            </a:br>
            <a:r>
              <a:rPr lang="en-US" altLang="en-US" sz="1800" b="1"/>
              <a:t>                                                  D.  Dampwood termites</a:t>
            </a:r>
            <a:endParaRPr lang="en-US" altLang="en-US" sz="2800" b="1"/>
          </a:p>
        </p:txBody>
      </p:sp>
      <p:sp>
        <p:nvSpPr>
          <p:cNvPr id="253955" name="Rectangle 3">
            <a:extLst>
              <a:ext uri="{FF2B5EF4-FFF2-40B4-BE49-F238E27FC236}">
                <a16:creationId xmlns:a16="http://schemas.microsoft.com/office/drawing/2014/main" id="{FBA384CB-79B3-448B-A108-F02D86A13284}"/>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u="sng"/>
              <a:t>This termite is usually found in dry wood in coastal states such as from Virginia to Florida, along the Gulf coast, through the desert southwest, and along the Pacific coast.</a:t>
            </a:r>
            <a:r>
              <a:rPr lang="en-US" altLang="en-US" sz="1800" b="1"/>
              <a:t> </a:t>
            </a:r>
            <a:r>
              <a:rPr lang="en-US" altLang="en-US" sz="1800" b="1">
                <a:solidFill>
                  <a:srgbClr val="FF0000"/>
                </a:solidFill>
              </a:rPr>
              <a:t>C</a:t>
            </a:r>
            <a:endParaRPr lang="en-US" altLang="en-US" sz="1800" b="1"/>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a:extLst>
              <a:ext uri="{FF2B5EF4-FFF2-40B4-BE49-F238E27FC236}">
                <a16:creationId xmlns:a16="http://schemas.microsoft.com/office/drawing/2014/main" id="{1CE14DFD-BBCD-4998-9419-2433E910C572}"/>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54979" name="Rectangle 3">
            <a:extLst>
              <a:ext uri="{FF2B5EF4-FFF2-40B4-BE49-F238E27FC236}">
                <a16:creationId xmlns:a16="http://schemas.microsoft.com/office/drawing/2014/main" id="{F295938A-A53A-407B-A0EB-EAD9F2A4FBDD}"/>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u="sng"/>
              <a:t>This termite does the most amount of damage to any one structure.</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a:extLst>
              <a:ext uri="{FF2B5EF4-FFF2-40B4-BE49-F238E27FC236}">
                <a16:creationId xmlns:a16="http://schemas.microsoft.com/office/drawing/2014/main" id="{9FA1D23D-A66E-42AA-B6A6-77CDA98610E5}"/>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a:t>
            </a:r>
            <a:r>
              <a:rPr lang="en-US" altLang="en-US" sz="1800" b="1" u="sng">
                <a:solidFill>
                  <a:srgbClr val="FF0000"/>
                </a:solidFill>
              </a:rPr>
              <a:t>B.  Formosan subterranean termites (Coptotermes)</a:t>
            </a:r>
            <a:br>
              <a:rPr lang="en-US" altLang="en-US" sz="1800" b="1" u="sng">
                <a:solidFill>
                  <a:srgbClr val="FF0000"/>
                </a:solidFill>
              </a:rPr>
            </a:br>
            <a:r>
              <a:rPr lang="en-US" altLang="en-US" sz="1800" b="1"/>
              <a:t>                                                  C.  Drywood termites</a:t>
            </a:r>
            <a:br>
              <a:rPr lang="en-US" altLang="en-US" sz="1800" b="1"/>
            </a:br>
            <a:r>
              <a:rPr lang="en-US" altLang="en-US" sz="1800" b="1"/>
              <a:t>                                                  D.  Dampwood termites</a:t>
            </a:r>
            <a:endParaRPr lang="en-US" altLang="en-US" sz="2800" b="1"/>
          </a:p>
        </p:txBody>
      </p:sp>
      <p:sp>
        <p:nvSpPr>
          <p:cNvPr id="256003" name="Rectangle 3">
            <a:extLst>
              <a:ext uri="{FF2B5EF4-FFF2-40B4-BE49-F238E27FC236}">
                <a16:creationId xmlns:a16="http://schemas.microsoft.com/office/drawing/2014/main" id="{76753774-4587-4A8C-9C23-A384C214275B}"/>
              </a:ext>
            </a:extLst>
          </p:cNvPr>
          <p:cNvSpPr>
            <a:spLocks noGrp="1" noChangeArrowheads="1"/>
          </p:cNvSpPr>
          <p:nvPr>
            <p:ph type="body" idx="1"/>
          </p:nvPr>
        </p:nvSpPr>
        <p:spPr>
          <a:xfrm>
            <a:off x="457200" y="1828800"/>
            <a:ext cx="83820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u="sng"/>
              <a:t>This termite does the most amount of damage to any one structure.</a:t>
            </a:r>
            <a:r>
              <a:rPr lang="en-US" altLang="en-US" sz="1800" b="1"/>
              <a:t> </a:t>
            </a:r>
            <a:r>
              <a:rPr lang="en-US" altLang="en-US" sz="1800" b="1">
                <a:solidFill>
                  <a:srgbClr val="FF0000"/>
                </a:solidFill>
              </a:rPr>
              <a:t>B</a:t>
            </a:r>
            <a:r>
              <a:rPr lang="en-US" altLang="en-US" sz="1800" b="1"/>
              <a:t> </a:t>
            </a:r>
          </a:p>
          <a:p>
            <a:pPr marL="609600" indent="-609600">
              <a:lnSpc>
                <a:spcPct val="90000"/>
              </a:lnSpc>
              <a:buFontTx/>
              <a:buAutoNum type="arabicPeriod" startAt="86"/>
            </a:pPr>
            <a:r>
              <a:rPr lang="en-US" altLang="en-US" sz="1800" b="1"/>
              <a:t>This termite is the most aggressive termite?   </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904A7017-3384-45A6-A1B3-3690864E8E5F}"/>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B.  Formosan subterranean termites (Coptotermes)</a:t>
            </a:r>
            <a:br>
              <a:rPr lang="en-US" altLang="en-US" sz="1800" b="1"/>
            </a:br>
            <a:r>
              <a:rPr lang="en-US" altLang="en-US" sz="1800" b="1"/>
              <a:t>                                                  C.  Drywood termites</a:t>
            </a:r>
            <a:br>
              <a:rPr lang="en-US" altLang="en-US" sz="1800" b="1"/>
            </a:br>
            <a:r>
              <a:rPr lang="en-US" altLang="en-US" sz="1800" b="1"/>
              <a:t>                                                  D.  Dampwood termites</a:t>
            </a:r>
            <a:endParaRPr lang="en-US" altLang="en-US" sz="2800" b="1"/>
          </a:p>
        </p:txBody>
      </p:sp>
      <p:sp>
        <p:nvSpPr>
          <p:cNvPr id="257027" name="Rectangle 3">
            <a:extLst>
              <a:ext uri="{FF2B5EF4-FFF2-40B4-BE49-F238E27FC236}">
                <a16:creationId xmlns:a16="http://schemas.microsoft.com/office/drawing/2014/main" id="{E3AC4799-A19E-4A3D-AAE6-A1E5FA9321E8}"/>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u="sng"/>
              <a:t>This termite is the most aggressive termite?</a:t>
            </a:r>
            <a:r>
              <a:rPr lang="en-US" altLang="en-US" sz="1800" b="1"/>
              <a:t>   </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a:extLst>
              <a:ext uri="{FF2B5EF4-FFF2-40B4-BE49-F238E27FC236}">
                <a16:creationId xmlns:a16="http://schemas.microsoft.com/office/drawing/2014/main" id="{726AEA30-50B1-4C11-A07A-E062E64AAF2D}"/>
              </a:ext>
            </a:extLst>
          </p:cNvPr>
          <p:cNvSpPr>
            <a:spLocks noGrp="1" noChangeArrowheads="1"/>
          </p:cNvSpPr>
          <p:nvPr>
            <p:ph type="title"/>
          </p:nvPr>
        </p:nvSpPr>
        <p:spPr>
          <a:xfrm>
            <a:off x="0" y="274638"/>
            <a:ext cx="9144000" cy="1401762"/>
          </a:xfrm>
        </p:spPr>
        <p:txBody>
          <a:bodyPr/>
          <a:lstStyle/>
          <a:p>
            <a:pPr algn="l"/>
            <a:r>
              <a:rPr lang="en-US" altLang="en-US" sz="2800" b="1"/>
              <a:t> Multiple Choice:   </a:t>
            </a:r>
            <a:r>
              <a:rPr lang="en-US" altLang="en-US" sz="1800" b="1"/>
              <a:t>A.  Subterranean termites (Reticulitermes)</a:t>
            </a:r>
            <a:br>
              <a:rPr lang="en-US" altLang="en-US" sz="1800" b="1"/>
            </a:br>
            <a:r>
              <a:rPr lang="en-US" altLang="en-US" sz="1800" b="1"/>
              <a:t>                                                  </a:t>
            </a:r>
            <a:r>
              <a:rPr lang="en-US" altLang="en-US" sz="1800" b="1" u="sng">
                <a:solidFill>
                  <a:srgbClr val="FF0000"/>
                </a:solidFill>
              </a:rPr>
              <a:t>B.  Formosan subterranean termites (Coptotermes)</a:t>
            </a:r>
            <a:br>
              <a:rPr lang="en-US" altLang="en-US" sz="1800" b="1" u="sng">
                <a:solidFill>
                  <a:srgbClr val="FF0000"/>
                </a:solidFill>
              </a:rPr>
            </a:br>
            <a:r>
              <a:rPr lang="en-US" altLang="en-US" sz="1800" b="1"/>
              <a:t>                                                  C.  Drywood termites</a:t>
            </a:r>
            <a:br>
              <a:rPr lang="en-US" altLang="en-US" sz="1800" b="1"/>
            </a:br>
            <a:r>
              <a:rPr lang="en-US" altLang="en-US" sz="1800" b="1"/>
              <a:t>                                                  D.  Dampwood termites</a:t>
            </a:r>
            <a:endParaRPr lang="en-US" altLang="en-US" sz="2800" b="1"/>
          </a:p>
        </p:txBody>
      </p:sp>
      <p:sp>
        <p:nvSpPr>
          <p:cNvPr id="258051" name="Rectangle 3">
            <a:extLst>
              <a:ext uri="{FF2B5EF4-FFF2-40B4-BE49-F238E27FC236}">
                <a16:creationId xmlns:a16="http://schemas.microsoft.com/office/drawing/2014/main" id="{AAA2E823-D40E-4E48-BEA3-07616BB7C030}"/>
              </a:ext>
            </a:extLst>
          </p:cNvPr>
          <p:cNvSpPr>
            <a:spLocks noGrp="1" noChangeArrowheads="1"/>
          </p:cNvSpPr>
          <p:nvPr>
            <p:ph type="body" idx="1"/>
          </p:nvPr>
        </p:nvSpPr>
        <p:spPr>
          <a:xfrm>
            <a:off x="457200" y="1828800"/>
            <a:ext cx="8229600" cy="4648200"/>
          </a:xfrm>
        </p:spPr>
        <p:txBody>
          <a:bodyPr/>
          <a:lstStyle/>
          <a:p>
            <a:pPr marL="609600" indent="-609600">
              <a:lnSpc>
                <a:spcPct val="90000"/>
              </a:lnSpc>
              <a:buFontTx/>
              <a:buAutoNum type="arabicPeriod" startAt="86"/>
            </a:pPr>
            <a:r>
              <a:rPr lang="en-US" altLang="en-US" sz="1800" b="1"/>
              <a:t>This swarmer termite usually swarms in the day.</a:t>
            </a:r>
          </a:p>
          <a:p>
            <a:pPr marL="609600" indent="-609600">
              <a:lnSpc>
                <a:spcPct val="90000"/>
              </a:lnSpc>
              <a:buFontTx/>
              <a:buAutoNum type="arabicPeriod" startAt="86"/>
            </a:pPr>
            <a:r>
              <a:rPr lang="en-US" altLang="en-US" sz="1800" b="1"/>
              <a:t>This large (13 - 15 mm) swarmer termite usually swarms in the early evening.</a:t>
            </a:r>
          </a:p>
          <a:p>
            <a:pPr marL="609600" indent="-609600">
              <a:lnSpc>
                <a:spcPct val="90000"/>
              </a:lnSpc>
              <a:buFontTx/>
              <a:buAutoNum type="arabicPeriod" startAt="86"/>
            </a:pPr>
            <a:r>
              <a:rPr lang="en-US" altLang="en-US" sz="1800" b="1"/>
              <a:t>This medium-sized swarmer termite may swarm in the evening or in the day.</a:t>
            </a:r>
          </a:p>
          <a:p>
            <a:pPr marL="609600" indent="-609600">
              <a:lnSpc>
                <a:spcPct val="90000"/>
              </a:lnSpc>
              <a:buFontTx/>
              <a:buAutoNum type="arabicPeriod" startAt="86"/>
            </a:pPr>
            <a:r>
              <a:rPr lang="en-US" altLang="en-US" sz="1800" b="1"/>
              <a:t>This termite builds a carton nest.</a:t>
            </a:r>
          </a:p>
          <a:p>
            <a:pPr marL="609600" indent="-609600">
              <a:lnSpc>
                <a:spcPct val="90000"/>
              </a:lnSpc>
              <a:buFontTx/>
              <a:buAutoNum type="arabicPeriod" startAt="86"/>
            </a:pPr>
            <a:r>
              <a:rPr lang="en-US" altLang="en-US" sz="1800" b="1"/>
              <a:t>This swarmer termite has small hairs on its wings.</a:t>
            </a:r>
          </a:p>
          <a:p>
            <a:pPr marL="609600" indent="-609600">
              <a:lnSpc>
                <a:spcPct val="90000"/>
              </a:lnSpc>
              <a:buFontTx/>
              <a:buAutoNum type="arabicPeriod" startAt="86"/>
            </a:pPr>
            <a:r>
              <a:rPr lang="en-US" altLang="en-US" sz="1800" b="1"/>
              <a:t>This termite is usually has moist fecal pellets associated with it.</a:t>
            </a:r>
          </a:p>
          <a:p>
            <a:pPr marL="609600" indent="-609600">
              <a:lnSpc>
                <a:spcPct val="90000"/>
              </a:lnSpc>
              <a:buFontTx/>
              <a:buAutoNum type="arabicPeriod" startAt="86"/>
            </a:pPr>
            <a:r>
              <a:rPr lang="en-US" altLang="en-US" sz="1800" b="1"/>
              <a:t>This termite has a fontanelle on its head.</a:t>
            </a:r>
          </a:p>
          <a:p>
            <a:pPr marL="609600" indent="-609600">
              <a:lnSpc>
                <a:spcPct val="90000"/>
              </a:lnSpc>
              <a:buFontTx/>
              <a:buAutoNum type="arabicPeriod" startAt="86"/>
            </a:pPr>
            <a:r>
              <a:rPr lang="en-US" altLang="en-US" sz="1800" b="1"/>
              <a:t>This termite is usually found in wet wood in coastal states such as Washington, Oregon to California,Texas, Florida and even Nevada.</a:t>
            </a:r>
          </a:p>
          <a:p>
            <a:pPr marL="609600" indent="-609600">
              <a:lnSpc>
                <a:spcPct val="90000"/>
              </a:lnSpc>
              <a:buFontTx/>
              <a:buAutoNum type="arabicPeriod" startAt="86"/>
            </a:pPr>
            <a:r>
              <a:rPr lang="en-US" altLang="en-US" sz="1800" b="1"/>
              <a:t>This termite is usually found in dry wood in coastal states such as from Virginia to Florida, along the Gulf coast, through the desert southwest, and along the Pacific coast.</a:t>
            </a:r>
          </a:p>
          <a:p>
            <a:pPr marL="609600" indent="-609600">
              <a:lnSpc>
                <a:spcPct val="90000"/>
              </a:lnSpc>
              <a:buFontTx/>
              <a:buAutoNum type="arabicPeriod" startAt="86"/>
            </a:pPr>
            <a:r>
              <a:rPr lang="en-US" altLang="en-US" sz="1800" b="1"/>
              <a:t>This termite does the most amount of damage to any one structure.</a:t>
            </a:r>
          </a:p>
          <a:p>
            <a:pPr marL="609600" indent="-609600">
              <a:lnSpc>
                <a:spcPct val="90000"/>
              </a:lnSpc>
              <a:buFontTx/>
              <a:buAutoNum type="arabicPeriod" startAt="86"/>
            </a:pPr>
            <a:r>
              <a:rPr lang="en-US" altLang="en-US" sz="1800" b="1" u="sng"/>
              <a:t>This termite is the most aggressive termite?</a:t>
            </a:r>
            <a:r>
              <a:rPr lang="en-US" altLang="en-US" sz="1800" b="1"/>
              <a:t>  </a:t>
            </a:r>
            <a:r>
              <a:rPr lang="en-US" altLang="en-US" sz="1800" b="1">
                <a:solidFill>
                  <a:srgbClr val="FF0000"/>
                </a:solidFill>
              </a:rPr>
              <a:t>B</a:t>
            </a:r>
            <a:r>
              <a:rPr lang="en-US" altLang="en-US" sz="1800" b="1"/>
              <a:t>  </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F66C9719-5886-4E42-8ECF-1AE9C40A6CD4}"/>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39939" name="Rectangle 3">
            <a:extLst>
              <a:ext uri="{FF2B5EF4-FFF2-40B4-BE49-F238E27FC236}">
                <a16:creationId xmlns:a16="http://schemas.microsoft.com/office/drawing/2014/main" id="{A4739162-9289-43B2-87F6-EDB6AACAF903}"/>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a:t>
            </a:r>
            <a:r>
              <a:rPr lang="en-US" altLang="en-US" sz="1800" b="1" u="sng"/>
              <a:t>The galleries of the drywood termite are smooth and no mud is found in them</a:t>
            </a:r>
            <a:r>
              <a:rPr lang="en-US" altLang="en-US" sz="1800" b="1"/>
              <a:t>.</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a:extLst>
              <a:ext uri="{FF2B5EF4-FFF2-40B4-BE49-F238E27FC236}">
                <a16:creationId xmlns:a16="http://schemas.microsoft.com/office/drawing/2014/main" id="{41003333-B4BF-4159-B30C-486A6E89848C}"/>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50883" name="Rectangle 3">
            <a:extLst>
              <a:ext uri="{FF2B5EF4-FFF2-40B4-BE49-F238E27FC236}">
                <a16:creationId xmlns:a16="http://schemas.microsoft.com/office/drawing/2014/main" id="{DFA96073-529A-4B3D-BCF6-400868CF1A45}"/>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a:t>
            </a:r>
            <a:r>
              <a:rPr lang="en-US" altLang="en-US" sz="1800" b="1" u="sng"/>
              <a:t>The galleries of the drywood termite are smooth and no mud is found in them.</a:t>
            </a:r>
            <a:r>
              <a:rPr lang="en-US" altLang="en-US" sz="1800" b="1"/>
              <a:t> </a:t>
            </a:r>
            <a:r>
              <a:rPr lang="en-US" altLang="en-US" sz="1800" b="1">
                <a:solidFill>
                  <a:srgbClr val="FF0000"/>
                </a:solidFill>
              </a:rPr>
              <a:t>True</a:t>
            </a:r>
            <a:endParaRPr lang="en-US" altLang="en-US" sz="1800" b="1"/>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a:extLst>
              <a:ext uri="{FF2B5EF4-FFF2-40B4-BE49-F238E27FC236}">
                <a16:creationId xmlns:a16="http://schemas.microsoft.com/office/drawing/2014/main" id="{7458A6A1-85A6-4AAA-BB1D-A79A26B16ADE}"/>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51907" name="Rectangle 3">
            <a:extLst>
              <a:ext uri="{FF2B5EF4-FFF2-40B4-BE49-F238E27FC236}">
                <a16:creationId xmlns:a16="http://schemas.microsoft.com/office/drawing/2014/main" id="{756752D5-7D04-47CC-9E09-EA9492053BB8}"/>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t>
            </a:r>
            <a:r>
              <a:rPr lang="en-US" altLang="en-US" sz="1800" b="1" u="sng"/>
              <a:t>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a:extLst>
              <a:ext uri="{FF2B5EF4-FFF2-40B4-BE49-F238E27FC236}">
                <a16:creationId xmlns:a16="http://schemas.microsoft.com/office/drawing/2014/main" id="{BD179BB5-715D-4F71-A6F3-95B2BB4E3C2C}"/>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52931" name="Rectangle 3">
            <a:extLst>
              <a:ext uri="{FF2B5EF4-FFF2-40B4-BE49-F238E27FC236}">
                <a16:creationId xmlns:a16="http://schemas.microsoft.com/office/drawing/2014/main" id="{5590EE88-D074-4843-870B-41710BC38EF5}"/>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t>
            </a:r>
            <a:r>
              <a:rPr lang="en-US" altLang="en-US" sz="1800" b="1" u="sng"/>
              <a:t>A liquid barrier treatment is the best method to control the Dampwood termite.</a:t>
            </a:r>
            <a:r>
              <a:rPr lang="en-US" altLang="en-US" sz="1800" b="1"/>
              <a:t> </a:t>
            </a:r>
            <a:r>
              <a:rPr lang="en-US" altLang="en-US" sz="1800" b="1">
                <a:solidFill>
                  <a:srgbClr val="FF0000"/>
                </a:solidFill>
              </a:rPr>
              <a:t>False</a:t>
            </a:r>
            <a:endParaRPr lang="en-US" altLang="en-US" sz="1800" b="1"/>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952D7190-A26C-46B5-AB40-C49F6273D239}"/>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47811" name="Rectangle 3">
            <a:extLst>
              <a:ext uri="{FF2B5EF4-FFF2-40B4-BE49-F238E27FC236}">
                <a16:creationId xmlns:a16="http://schemas.microsoft.com/office/drawing/2014/main" id="{95A4DF85-959A-47B9-B0AF-BA5B44F0F991}"/>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a:t>
            </a:r>
            <a:r>
              <a:rPr lang="en-US" altLang="en-US" sz="1800" b="1" u="sng"/>
              <a:t>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945C4197-4CB9-4146-B030-8714474317D5}"/>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48835" name="Rectangle 3">
            <a:extLst>
              <a:ext uri="{FF2B5EF4-FFF2-40B4-BE49-F238E27FC236}">
                <a16:creationId xmlns:a16="http://schemas.microsoft.com/office/drawing/2014/main" id="{35D50898-8067-4A61-84EA-14634F65E17F}"/>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a:t>
            </a:r>
            <a:r>
              <a:rPr lang="en-US" altLang="en-US" sz="1800" b="1" u="sng"/>
              <a:t>Drywood termites do not need soil moisture or moist wood.</a:t>
            </a:r>
            <a:r>
              <a:rPr lang="en-US" altLang="en-US" sz="1800" b="1"/>
              <a:t> </a:t>
            </a:r>
            <a:r>
              <a:rPr lang="en-US" altLang="en-US" sz="1800" b="1">
                <a:solidFill>
                  <a:srgbClr val="FF0000"/>
                </a:solidFill>
              </a:rPr>
              <a:t>True</a:t>
            </a:r>
            <a:endParaRPr lang="en-US" altLang="en-US" sz="1800" b="1"/>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09DEE0DA-81CE-43D0-93D7-C361D9618135}"/>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45763" name="Rectangle 3">
            <a:extLst>
              <a:ext uri="{FF2B5EF4-FFF2-40B4-BE49-F238E27FC236}">
                <a16:creationId xmlns:a16="http://schemas.microsoft.com/office/drawing/2014/main" id="{EBFA5315-7813-4D54-8200-10839609F758}"/>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u="sng"/>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a:extLst>
              <a:ext uri="{FF2B5EF4-FFF2-40B4-BE49-F238E27FC236}">
                <a16:creationId xmlns:a16="http://schemas.microsoft.com/office/drawing/2014/main" id="{4837D629-4F94-40EB-BF04-E175BDCDF715}"/>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63171" name="Rectangle 3">
            <a:extLst>
              <a:ext uri="{FF2B5EF4-FFF2-40B4-BE49-F238E27FC236}">
                <a16:creationId xmlns:a16="http://schemas.microsoft.com/office/drawing/2014/main" id="{C59189EC-4255-4465-A6C0-1A3377A406B1}"/>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u="sng"/>
              <a:t>The Eastern Subterranean termite is the most common in the United States and is responsible for more damage than any other termite in the United States.</a:t>
            </a:r>
            <a:r>
              <a:rPr lang="en-US" altLang="en-US" sz="1800" b="1"/>
              <a:t>  </a:t>
            </a:r>
            <a:r>
              <a:rPr lang="en-US" altLang="en-US" sz="1800" b="1">
                <a:solidFill>
                  <a:srgbClr val="FF0000"/>
                </a:solidFill>
              </a:rPr>
              <a:t>True</a:t>
            </a:r>
            <a:endParaRPr lang="en-US" altLang="en-US" sz="1800" b="1"/>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FB9E14B6-8727-421A-83CF-9B8B1E9CD70D}"/>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64195" name="Rectangle 3">
            <a:extLst>
              <a:ext uri="{FF2B5EF4-FFF2-40B4-BE49-F238E27FC236}">
                <a16:creationId xmlns:a16="http://schemas.microsoft.com/office/drawing/2014/main" id="{78EA7531-254F-4232-A9CC-2AE0547CD7EE}"/>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u="sng"/>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a:extLst>
              <a:ext uri="{FF2B5EF4-FFF2-40B4-BE49-F238E27FC236}">
                <a16:creationId xmlns:a16="http://schemas.microsoft.com/office/drawing/2014/main" id="{E12ACFAA-0E73-4E38-8767-4CB4D00314E2}"/>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65219" name="Rectangle 3">
            <a:extLst>
              <a:ext uri="{FF2B5EF4-FFF2-40B4-BE49-F238E27FC236}">
                <a16:creationId xmlns:a16="http://schemas.microsoft.com/office/drawing/2014/main" id="{573AC7F3-0EC2-4383-933D-9ACF99F7F578}"/>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u="sng"/>
              <a:t>The drywood termite has no worker caste.</a:t>
            </a:r>
            <a:r>
              <a:rPr lang="en-US" altLang="en-US" sz="1800" b="1"/>
              <a:t> </a:t>
            </a:r>
            <a:r>
              <a:rPr lang="en-US" altLang="en-US" sz="1800" b="1">
                <a:solidFill>
                  <a:srgbClr val="FF0000"/>
                </a:solidFill>
              </a:rPr>
              <a:t>True</a:t>
            </a:r>
            <a:endParaRPr lang="en-US" altLang="en-US" sz="1800" b="1"/>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a:extLst>
              <a:ext uri="{FF2B5EF4-FFF2-40B4-BE49-F238E27FC236}">
                <a16:creationId xmlns:a16="http://schemas.microsoft.com/office/drawing/2014/main" id="{851E9F05-86FC-4905-ABB5-A16DA27CFF2B}"/>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66243" name="Rectangle 3">
            <a:extLst>
              <a:ext uri="{FF2B5EF4-FFF2-40B4-BE49-F238E27FC236}">
                <a16:creationId xmlns:a16="http://schemas.microsoft.com/office/drawing/2014/main" id="{55A812D4-AF31-45D7-8492-302F21DD40A5}"/>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u="sng"/>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B5212AB9-4011-44A2-B3B3-47012FA34C9E}"/>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67267" name="Rectangle 3">
            <a:extLst>
              <a:ext uri="{FF2B5EF4-FFF2-40B4-BE49-F238E27FC236}">
                <a16:creationId xmlns:a16="http://schemas.microsoft.com/office/drawing/2014/main" id="{040B4E4F-D289-442D-84F6-7E1FE5BDE334}"/>
              </a:ext>
            </a:extLst>
          </p:cNvPr>
          <p:cNvSpPr>
            <a:spLocks noGrp="1" noChangeArrowheads="1"/>
          </p:cNvSpPr>
          <p:nvPr>
            <p:ph type="body" idx="1"/>
          </p:nvPr>
        </p:nvSpPr>
        <p:spPr>
          <a:xfrm>
            <a:off x="457200" y="914400"/>
            <a:ext cx="8382000" cy="5211763"/>
          </a:xfrm>
        </p:spPr>
        <p:txBody>
          <a:bodyPr/>
          <a:lstStyle/>
          <a:p>
            <a:pPr marL="609600" indent="-609600">
              <a:lnSpc>
                <a:spcPct val="80000"/>
              </a:lnSpc>
              <a:buFontTx/>
              <a:buNone/>
            </a:pPr>
            <a:r>
              <a:rPr lang="en-US" altLang="en-US" sz="1800" b="1"/>
              <a:t>97.    The galleries of the drywood termite are smooth and no mud is found in them.</a:t>
            </a:r>
          </a:p>
          <a:p>
            <a:pPr marL="609600" indent="-609600">
              <a:lnSpc>
                <a:spcPct val="80000"/>
              </a:lnSpc>
              <a:buFontTx/>
              <a:buNone/>
            </a:pPr>
            <a:r>
              <a:rPr lang="en-US" altLang="en-US" sz="1800" b="1"/>
              <a:t>98.     A liquid barrier treatment is the best method to control the Dampwood termite.</a:t>
            </a:r>
          </a:p>
          <a:p>
            <a:pPr marL="609600" indent="-609600">
              <a:lnSpc>
                <a:spcPct val="80000"/>
              </a:lnSpc>
              <a:buFontTx/>
              <a:buNone/>
            </a:pPr>
            <a:r>
              <a:rPr lang="en-US" altLang="en-US" sz="1800" b="1"/>
              <a:t>99.     Drywood termites do not need soil moisture or moist wood.</a:t>
            </a:r>
          </a:p>
          <a:p>
            <a:pPr marL="609600" indent="-609600">
              <a:lnSpc>
                <a:spcPct val="8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80000"/>
              </a:lnSpc>
              <a:buFontTx/>
              <a:buAutoNum type="arabicPeriod" startAt="100"/>
            </a:pPr>
            <a:r>
              <a:rPr lang="en-US" altLang="en-US" sz="1800" b="1"/>
              <a:t>The drywood termite has no worker caste.</a:t>
            </a:r>
          </a:p>
          <a:p>
            <a:pPr marL="609600" indent="-609600">
              <a:lnSpc>
                <a:spcPct val="80000"/>
              </a:lnSpc>
              <a:buFontTx/>
              <a:buNone/>
            </a:pPr>
            <a:r>
              <a:rPr lang="en-US" altLang="en-US" sz="1800" b="1"/>
              <a:t>                                               </a:t>
            </a:r>
          </a:p>
          <a:p>
            <a:pPr marL="609600" indent="-609600">
              <a:lnSpc>
                <a:spcPct val="80000"/>
              </a:lnSpc>
              <a:buFontTx/>
              <a:buNone/>
            </a:pPr>
            <a:r>
              <a:rPr lang="en-US" altLang="en-US" sz="1800" b="1"/>
              <a:t>                                   (Subterranean or </a:t>
            </a:r>
            <a:r>
              <a:rPr lang="en-US" altLang="en-US" sz="1800" b="1" u="sng">
                <a:solidFill>
                  <a:srgbClr val="FF0000"/>
                </a:solidFill>
              </a:rPr>
              <a:t>Drywood</a:t>
            </a:r>
            <a:r>
              <a:rPr lang="en-US" altLang="en-US" sz="1800" b="1"/>
              <a:t>)</a:t>
            </a:r>
          </a:p>
          <a:p>
            <a:pPr marL="609600" indent="-609600">
              <a:lnSpc>
                <a:spcPct val="80000"/>
              </a:lnSpc>
              <a:buFontTx/>
              <a:buAutoNum type="arabicPeriod" startAt="100"/>
            </a:pPr>
            <a:endParaRPr lang="en-US" altLang="en-US" sz="1800" b="1"/>
          </a:p>
          <a:p>
            <a:pPr marL="609600" indent="-609600">
              <a:lnSpc>
                <a:spcPct val="80000"/>
              </a:lnSpc>
              <a:buFontTx/>
              <a:buAutoNum type="arabicPeriod" startAt="102"/>
            </a:pPr>
            <a:r>
              <a:rPr lang="en-US" altLang="en-US" sz="1800" b="1" u="sng"/>
              <a:t>This soldier termite has teeth on the inside of its mandibles.</a:t>
            </a:r>
            <a:r>
              <a:rPr lang="en-US" altLang="en-US" sz="1800" b="1"/>
              <a:t> </a:t>
            </a:r>
            <a:r>
              <a:rPr lang="en-US" altLang="en-US" sz="1800" b="1">
                <a:solidFill>
                  <a:srgbClr val="FF0000"/>
                </a:solidFill>
              </a:rPr>
              <a:t>Drywood</a:t>
            </a:r>
          </a:p>
          <a:p>
            <a:pPr marL="609600" indent="-609600">
              <a:lnSpc>
                <a:spcPct val="80000"/>
              </a:lnSpc>
              <a:buFontTx/>
              <a:buAutoNum type="arabicPeriod" startAt="102"/>
            </a:pPr>
            <a:r>
              <a:rPr lang="en-US" altLang="en-US" sz="1800" b="1"/>
              <a:t>This soldier termite has no teeth on the inside of its mandibles.</a:t>
            </a:r>
          </a:p>
          <a:p>
            <a:pPr marL="609600" indent="-609600">
              <a:lnSpc>
                <a:spcPct val="80000"/>
              </a:lnSpc>
              <a:buFontTx/>
              <a:buAutoNum type="arabicPeriod" startAt="102"/>
            </a:pPr>
            <a:r>
              <a:rPr lang="en-US" altLang="en-US" sz="1800" b="1"/>
              <a:t>This soldier termite has a rectangular-shaped head. </a:t>
            </a:r>
          </a:p>
          <a:p>
            <a:pPr marL="609600" indent="-609600">
              <a:lnSpc>
                <a:spcPct val="80000"/>
              </a:lnSpc>
              <a:buFontTx/>
              <a:buAutoNum type="arabicPeriod" startAt="102"/>
            </a:pPr>
            <a:r>
              <a:rPr lang="en-US" altLang="en-US" sz="1800" b="1"/>
              <a:t>This soldier termite has a tear-dropped shaped head.</a:t>
            </a:r>
          </a:p>
          <a:p>
            <a:pPr marL="609600" indent="-609600">
              <a:lnSpc>
                <a:spcPct val="80000"/>
              </a:lnSpc>
              <a:buFontTx/>
              <a:buAutoNum type="arabicPeriod" startAt="102"/>
            </a:pPr>
            <a:r>
              <a:rPr lang="en-US" altLang="en-US" sz="1800" b="1"/>
              <a:t>Which soldier termites are generally larger?  </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a:extLst>
              <a:ext uri="{FF2B5EF4-FFF2-40B4-BE49-F238E27FC236}">
                <a16:creationId xmlns:a16="http://schemas.microsoft.com/office/drawing/2014/main" id="{AEC10282-9B07-4CE3-BD32-36D764DD2562}"/>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68291" name="Rectangle 3">
            <a:extLst>
              <a:ext uri="{FF2B5EF4-FFF2-40B4-BE49-F238E27FC236}">
                <a16:creationId xmlns:a16="http://schemas.microsoft.com/office/drawing/2014/main" id="{F2A60172-D5A3-4123-8FC2-D6EAAF7642A6}"/>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u="sng"/>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a:extLst>
              <a:ext uri="{FF2B5EF4-FFF2-40B4-BE49-F238E27FC236}">
                <a16:creationId xmlns:a16="http://schemas.microsoft.com/office/drawing/2014/main" id="{6ADCF1AA-C49C-4332-9029-E14EE7282F53}"/>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69315" name="Rectangle 3">
            <a:extLst>
              <a:ext uri="{FF2B5EF4-FFF2-40B4-BE49-F238E27FC236}">
                <a16:creationId xmlns:a16="http://schemas.microsoft.com/office/drawing/2014/main" id="{7410A8EF-CD03-42BE-AA4C-C65E0A824687}"/>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a:t>
            </a:r>
            <a:r>
              <a:rPr lang="en-US" altLang="en-US" sz="1800" b="1" u="sng">
                <a:solidFill>
                  <a:srgbClr val="FF0000"/>
                </a:solidFill>
              </a:rPr>
              <a:t>Subterranean</a:t>
            </a:r>
            <a:r>
              <a:rPr lang="en-US" altLang="en-US" sz="1800" b="1"/>
              <a:t>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u="sng"/>
              <a:t>This soldier termite has no teeth on the inside of its mandibles.</a:t>
            </a:r>
            <a:r>
              <a:rPr lang="en-US" altLang="en-US" sz="1800" b="1"/>
              <a:t> </a:t>
            </a:r>
            <a:r>
              <a:rPr lang="en-US" altLang="en-US" sz="1800" b="1">
                <a:solidFill>
                  <a:srgbClr val="FF0000"/>
                </a:solidFill>
              </a:rPr>
              <a:t>Sub</a:t>
            </a:r>
            <a:endParaRPr lang="en-US" altLang="en-US" sz="1800" b="1"/>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9E167943-16F4-4D0F-AAEF-1BBD342D14C4}"/>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70339" name="Rectangle 3">
            <a:extLst>
              <a:ext uri="{FF2B5EF4-FFF2-40B4-BE49-F238E27FC236}">
                <a16:creationId xmlns:a16="http://schemas.microsoft.com/office/drawing/2014/main" id="{C1BB5E32-95F2-4F03-98B6-9F656C80FBDA}"/>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u="sng"/>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a:extLst>
              <a:ext uri="{FF2B5EF4-FFF2-40B4-BE49-F238E27FC236}">
                <a16:creationId xmlns:a16="http://schemas.microsoft.com/office/drawing/2014/main" id="{E757C3CB-3016-4D14-A520-CE8510A23DBC}"/>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71363" name="Rectangle 3">
            <a:extLst>
              <a:ext uri="{FF2B5EF4-FFF2-40B4-BE49-F238E27FC236}">
                <a16:creationId xmlns:a16="http://schemas.microsoft.com/office/drawing/2014/main" id="{AE581B6E-7CD3-4AAE-BF7E-01ECBB65643F}"/>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a:t>
            </a:r>
            <a:r>
              <a:rPr lang="en-US" altLang="en-US" sz="1800" b="1" u="sng">
                <a:solidFill>
                  <a:srgbClr val="FF0000"/>
                </a:solidFill>
              </a:rPr>
              <a:t>Subterranean or Drywood</a:t>
            </a:r>
            <a:r>
              <a:rPr lang="en-US" altLang="en-US" sz="1800" b="1"/>
              <a:t>)</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u="sng"/>
              <a:t>This soldier termite has a rectangular-shaped head.</a:t>
            </a:r>
            <a:r>
              <a:rPr lang="en-US" altLang="en-US" sz="1800" b="1"/>
              <a:t> </a:t>
            </a:r>
            <a:r>
              <a:rPr lang="en-US" altLang="en-US" sz="1800" b="1">
                <a:solidFill>
                  <a:srgbClr val="FF0000"/>
                </a:solidFill>
              </a:rPr>
              <a:t>Sub &amp; Dry</a:t>
            </a:r>
            <a:r>
              <a:rPr lang="en-US" altLang="en-US" sz="1800" b="1"/>
              <a:t>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a:extLst>
              <a:ext uri="{FF2B5EF4-FFF2-40B4-BE49-F238E27FC236}">
                <a16:creationId xmlns:a16="http://schemas.microsoft.com/office/drawing/2014/main" id="{DA8AFF47-3152-4774-9B25-FF5D01D15B00}"/>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72387" name="Rectangle 3">
            <a:extLst>
              <a:ext uri="{FF2B5EF4-FFF2-40B4-BE49-F238E27FC236}">
                <a16:creationId xmlns:a16="http://schemas.microsoft.com/office/drawing/2014/main" id="{519CD750-533B-407A-BC51-7B4AF965AF5D}"/>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u="sng"/>
              <a:t>This soldier termite has a tear-dropped shaped head.</a:t>
            </a:r>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a:extLst>
              <a:ext uri="{FF2B5EF4-FFF2-40B4-BE49-F238E27FC236}">
                <a16:creationId xmlns:a16="http://schemas.microsoft.com/office/drawing/2014/main" id="{EE5D14C9-2F4F-41AD-8839-351E45E83047}"/>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73411" name="Rectangle 3">
            <a:extLst>
              <a:ext uri="{FF2B5EF4-FFF2-40B4-BE49-F238E27FC236}">
                <a16:creationId xmlns:a16="http://schemas.microsoft.com/office/drawing/2014/main" id="{415AD68E-9F9E-4A3A-AC91-21F2CAE991C0}"/>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a:t>
            </a:r>
            <a:r>
              <a:rPr lang="en-US" altLang="en-US" sz="1800" b="1" u="sng">
                <a:solidFill>
                  <a:srgbClr val="FF0000"/>
                </a:solidFill>
              </a:rPr>
              <a:t>Subterranean</a:t>
            </a:r>
            <a:r>
              <a:rPr lang="en-US" altLang="en-US" sz="1800" b="1"/>
              <a:t>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u="sng"/>
              <a:t>This soldier termite has a tear-dropped shaped head.</a:t>
            </a:r>
            <a:r>
              <a:rPr lang="en-US" altLang="en-US" sz="1800" b="1"/>
              <a:t> </a:t>
            </a:r>
            <a:r>
              <a:rPr lang="en-US" altLang="en-US" sz="1800" b="1">
                <a:solidFill>
                  <a:srgbClr val="FF0000"/>
                </a:solidFill>
              </a:rPr>
              <a:t>Formosan sub</a:t>
            </a:r>
            <a:endParaRPr lang="en-US" altLang="en-US" sz="1800" b="1"/>
          </a:p>
          <a:p>
            <a:pPr marL="609600" indent="-609600">
              <a:lnSpc>
                <a:spcPct val="90000"/>
              </a:lnSpc>
              <a:buFontTx/>
              <a:buAutoNum type="arabicPeriod" startAt="102"/>
            </a:pPr>
            <a:r>
              <a:rPr lang="en-US" altLang="en-US" sz="1800" b="1"/>
              <a:t>Which soldier termites are generally larger?  </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a:extLst>
              <a:ext uri="{FF2B5EF4-FFF2-40B4-BE49-F238E27FC236}">
                <a16:creationId xmlns:a16="http://schemas.microsoft.com/office/drawing/2014/main" id="{69BE6277-EDE0-494F-A071-758332187774}"/>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60099" name="Rectangle 3">
            <a:extLst>
              <a:ext uri="{FF2B5EF4-FFF2-40B4-BE49-F238E27FC236}">
                <a16:creationId xmlns:a16="http://schemas.microsoft.com/office/drawing/2014/main" id="{97F1C85B-5326-4603-AA79-37F92005D6B2}"/>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Drywood)</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u="sng"/>
              <a:t>Which soldier termites are generally larger?  </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a:extLst>
              <a:ext uri="{FF2B5EF4-FFF2-40B4-BE49-F238E27FC236}">
                <a16:creationId xmlns:a16="http://schemas.microsoft.com/office/drawing/2014/main" id="{DCE095E4-EF91-4E05-892F-579B54CF6809}"/>
              </a:ext>
            </a:extLst>
          </p:cNvPr>
          <p:cNvSpPr>
            <a:spLocks noGrp="1" noChangeArrowheads="1"/>
          </p:cNvSpPr>
          <p:nvPr>
            <p:ph type="title"/>
          </p:nvPr>
        </p:nvSpPr>
        <p:spPr>
          <a:xfrm>
            <a:off x="457200" y="152400"/>
            <a:ext cx="8229600" cy="838200"/>
          </a:xfrm>
        </p:spPr>
        <p:txBody>
          <a:bodyPr/>
          <a:lstStyle/>
          <a:p>
            <a:r>
              <a:rPr lang="en-US" altLang="en-US" sz="2800" b="1"/>
              <a:t>True  or  False</a:t>
            </a:r>
          </a:p>
        </p:txBody>
      </p:sp>
      <p:sp>
        <p:nvSpPr>
          <p:cNvPr id="261123" name="Rectangle 3">
            <a:extLst>
              <a:ext uri="{FF2B5EF4-FFF2-40B4-BE49-F238E27FC236}">
                <a16:creationId xmlns:a16="http://schemas.microsoft.com/office/drawing/2014/main" id="{5AB44946-0863-4148-B0B1-7D4F12481CFB}"/>
              </a:ext>
            </a:extLst>
          </p:cNvPr>
          <p:cNvSpPr>
            <a:spLocks noGrp="1" noChangeArrowheads="1"/>
          </p:cNvSpPr>
          <p:nvPr>
            <p:ph type="body" idx="1"/>
          </p:nvPr>
        </p:nvSpPr>
        <p:spPr>
          <a:xfrm>
            <a:off x="457200" y="914400"/>
            <a:ext cx="8229600" cy="5211763"/>
          </a:xfrm>
        </p:spPr>
        <p:txBody>
          <a:bodyPr/>
          <a:lstStyle/>
          <a:p>
            <a:pPr marL="609600" indent="-609600">
              <a:lnSpc>
                <a:spcPct val="90000"/>
              </a:lnSpc>
              <a:buFontTx/>
              <a:buNone/>
            </a:pPr>
            <a:r>
              <a:rPr lang="en-US" altLang="en-US" sz="1800" b="1"/>
              <a:t>97.    The galleries of the drywood termite are smooth and no mud is found in them.</a:t>
            </a:r>
          </a:p>
          <a:p>
            <a:pPr marL="609600" indent="-609600">
              <a:lnSpc>
                <a:spcPct val="90000"/>
              </a:lnSpc>
              <a:buFontTx/>
              <a:buNone/>
            </a:pPr>
            <a:r>
              <a:rPr lang="en-US" altLang="en-US" sz="1800" b="1"/>
              <a:t>98.     A liquid barrier treatment is the best method to control the Dampwood termite.</a:t>
            </a:r>
          </a:p>
          <a:p>
            <a:pPr marL="609600" indent="-609600">
              <a:lnSpc>
                <a:spcPct val="90000"/>
              </a:lnSpc>
              <a:buFontTx/>
              <a:buNone/>
            </a:pPr>
            <a:r>
              <a:rPr lang="en-US" altLang="en-US" sz="1800" b="1"/>
              <a:t>99.     Drywood termites do not need soil moisture or moist wood.</a:t>
            </a:r>
          </a:p>
          <a:p>
            <a:pPr marL="609600" indent="-609600">
              <a:lnSpc>
                <a:spcPct val="90000"/>
              </a:lnSpc>
              <a:buFontTx/>
              <a:buAutoNum type="arabicPeriod" startAt="100"/>
            </a:pPr>
            <a:r>
              <a:rPr lang="en-US" altLang="en-US" sz="1800" b="1"/>
              <a:t>The Eastern Subterranean termite is the most common in the United States and is responsible for more damage than any other termite in the United States.</a:t>
            </a:r>
          </a:p>
          <a:p>
            <a:pPr marL="609600" indent="-609600">
              <a:lnSpc>
                <a:spcPct val="90000"/>
              </a:lnSpc>
              <a:buFontTx/>
              <a:buAutoNum type="arabicPeriod" startAt="100"/>
            </a:pPr>
            <a:r>
              <a:rPr lang="en-US" altLang="en-US" sz="1800" b="1"/>
              <a:t>The drywood termite has no worker caste.</a:t>
            </a:r>
          </a:p>
          <a:p>
            <a:pPr marL="609600" indent="-609600">
              <a:lnSpc>
                <a:spcPct val="90000"/>
              </a:lnSpc>
              <a:buFontTx/>
              <a:buNone/>
            </a:pPr>
            <a:r>
              <a:rPr lang="en-US" altLang="en-US" sz="1800" b="1"/>
              <a:t>                                               </a:t>
            </a:r>
          </a:p>
          <a:p>
            <a:pPr marL="609600" indent="-609600">
              <a:lnSpc>
                <a:spcPct val="90000"/>
              </a:lnSpc>
              <a:buFontTx/>
              <a:buNone/>
            </a:pPr>
            <a:r>
              <a:rPr lang="en-US" altLang="en-US" sz="1800" b="1"/>
              <a:t>                                   (Subterranean or </a:t>
            </a:r>
            <a:r>
              <a:rPr lang="en-US" altLang="en-US" sz="1800" b="1" u="sng">
                <a:solidFill>
                  <a:srgbClr val="FF0000"/>
                </a:solidFill>
              </a:rPr>
              <a:t>Drywood</a:t>
            </a:r>
            <a:r>
              <a:rPr lang="en-US" altLang="en-US" sz="1800" b="1"/>
              <a:t>)</a:t>
            </a:r>
          </a:p>
          <a:p>
            <a:pPr marL="609600" indent="-609600">
              <a:lnSpc>
                <a:spcPct val="90000"/>
              </a:lnSpc>
              <a:buFontTx/>
              <a:buAutoNum type="arabicPeriod" startAt="100"/>
            </a:pPr>
            <a:endParaRPr lang="en-US" altLang="en-US" sz="1800" b="1"/>
          </a:p>
          <a:p>
            <a:pPr marL="609600" indent="-609600">
              <a:lnSpc>
                <a:spcPct val="90000"/>
              </a:lnSpc>
              <a:buFontTx/>
              <a:buAutoNum type="arabicPeriod" startAt="102"/>
            </a:pPr>
            <a:r>
              <a:rPr lang="en-US" altLang="en-US" sz="1800" b="1"/>
              <a:t>This soldier termite has teeth on the inside of its mandibles.</a:t>
            </a:r>
          </a:p>
          <a:p>
            <a:pPr marL="609600" indent="-609600">
              <a:lnSpc>
                <a:spcPct val="90000"/>
              </a:lnSpc>
              <a:buFontTx/>
              <a:buAutoNum type="arabicPeriod" startAt="102"/>
            </a:pPr>
            <a:r>
              <a:rPr lang="en-US" altLang="en-US" sz="1800" b="1"/>
              <a:t>This soldier termite has no teeth on the inside of its mandibles.</a:t>
            </a:r>
          </a:p>
          <a:p>
            <a:pPr marL="609600" indent="-609600">
              <a:lnSpc>
                <a:spcPct val="90000"/>
              </a:lnSpc>
              <a:buFontTx/>
              <a:buAutoNum type="arabicPeriod" startAt="102"/>
            </a:pPr>
            <a:r>
              <a:rPr lang="en-US" altLang="en-US" sz="1800" b="1"/>
              <a:t>This soldier termite has a rectangular-shaped head. </a:t>
            </a:r>
          </a:p>
          <a:p>
            <a:pPr marL="609600" indent="-609600">
              <a:lnSpc>
                <a:spcPct val="90000"/>
              </a:lnSpc>
              <a:buFontTx/>
              <a:buAutoNum type="arabicPeriod" startAt="102"/>
            </a:pPr>
            <a:r>
              <a:rPr lang="en-US" altLang="en-US" sz="1800" b="1"/>
              <a:t>This soldier termite has a tear-dropped shaped head.</a:t>
            </a:r>
          </a:p>
          <a:p>
            <a:pPr marL="609600" indent="-609600">
              <a:lnSpc>
                <a:spcPct val="90000"/>
              </a:lnSpc>
              <a:buFontTx/>
              <a:buAutoNum type="arabicPeriod" startAt="102"/>
            </a:pPr>
            <a:r>
              <a:rPr lang="en-US" altLang="en-US" sz="1800" b="1" u="sng"/>
              <a:t>Which soldier termites are generally larger?</a:t>
            </a:r>
            <a:r>
              <a:rPr lang="en-US" altLang="en-US" sz="1800" b="1"/>
              <a:t> </a:t>
            </a:r>
            <a:r>
              <a:rPr lang="en-US" altLang="en-US" sz="1800" b="1">
                <a:solidFill>
                  <a:srgbClr val="FF0000"/>
                </a:solidFill>
              </a:rPr>
              <a:t>Drywoods </a:t>
            </a:r>
            <a:r>
              <a:rPr lang="en-US" altLang="en-US" sz="1800" b="1"/>
              <a:t>  </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EE773E32-E52C-4ED3-BE39-F8BEB0C27607}"/>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40963" name="Rectangle 3">
            <a:extLst>
              <a:ext uri="{FF2B5EF4-FFF2-40B4-BE49-F238E27FC236}">
                <a16:creationId xmlns:a16="http://schemas.microsoft.com/office/drawing/2014/main" id="{5ADFD923-B513-4BE8-8233-75A7ACE35974}"/>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u="sng"/>
              <a:t>The Order of termites is Isoptera</a:t>
            </a:r>
            <a:r>
              <a:rPr lang="en-US" altLang="en-US" sz="1800" b="1"/>
              <a:t>.</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a:extLst>
              <a:ext uri="{FF2B5EF4-FFF2-40B4-BE49-F238E27FC236}">
                <a16:creationId xmlns:a16="http://schemas.microsoft.com/office/drawing/2014/main" id="{2AE2EAFC-526A-47B6-AA05-976955CC632F}"/>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75459" name="Rectangle 3">
            <a:extLst>
              <a:ext uri="{FF2B5EF4-FFF2-40B4-BE49-F238E27FC236}">
                <a16:creationId xmlns:a16="http://schemas.microsoft.com/office/drawing/2014/main" id="{190430EB-88E6-4130-BF57-7E92DB436EBA}"/>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u="sng"/>
              <a:t>The Order of termites is Isoptera.</a:t>
            </a:r>
            <a:r>
              <a:rPr lang="en-US" altLang="en-US" sz="1800" b="1"/>
              <a:t> </a:t>
            </a:r>
            <a:r>
              <a:rPr lang="en-US" altLang="en-US" sz="1800" b="1">
                <a:solidFill>
                  <a:srgbClr val="FF0000"/>
                </a:solidFill>
              </a:rPr>
              <a:t>True</a:t>
            </a:r>
            <a:endParaRPr lang="en-US" altLang="en-US" sz="1800" b="1"/>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a:extLst>
              <a:ext uri="{FF2B5EF4-FFF2-40B4-BE49-F238E27FC236}">
                <a16:creationId xmlns:a16="http://schemas.microsoft.com/office/drawing/2014/main" id="{8E1AA054-E810-4CE8-9007-ABBE920F7A69}"/>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76483" name="Rectangle 3">
            <a:extLst>
              <a:ext uri="{FF2B5EF4-FFF2-40B4-BE49-F238E27FC236}">
                <a16:creationId xmlns:a16="http://schemas.microsoft.com/office/drawing/2014/main" id="{F8FF27B6-C15A-4A97-B226-B4C72CA028D4}"/>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u="sng"/>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a:extLst>
              <a:ext uri="{FF2B5EF4-FFF2-40B4-BE49-F238E27FC236}">
                <a16:creationId xmlns:a16="http://schemas.microsoft.com/office/drawing/2014/main" id="{3D24BA70-F343-4796-8EBC-339427E450A7}"/>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77507" name="Rectangle 3">
            <a:extLst>
              <a:ext uri="{FF2B5EF4-FFF2-40B4-BE49-F238E27FC236}">
                <a16:creationId xmlns:a16="http://schemas.microsoft.com/office/drawing/2014/main" id="{D4906904-2F5E-4C53-B28F-552D750A6F6E}"/>
              </a:ext>
            </a:extLst>
          </p:cNvPr>
          <p:cNvSpPr>
            <a:spLocks noGrp="1" noChangeArrowheads="1"/>
          </p:cNvSpPr>
          <p:nvPr>
            <p:ph type="body" idx="1"/>
          </p:nvPr>
        </p:nvSpPr>
        <p:spPr>
          <a:xfrm>
            <a:off x="381000" y="1143000"/>
            <a:ext cx="8305800" cy="5410200"/>
          </a:xfrm>
        </p:spPr>
        <p:txBody>
          <a:bodyPr/>
          <a:lstStyle/>
          <a:p>
            <a:pPr marL="609600" indent="-609600">
              <a:lnSpc>
                <a:spcPct val="80000"/>
              </a:lnSpc>
              <a:buFontTx/>
              <a:buAutoNum type="arabicPeriod" startAt="107"/>
            </a:pPr>
            <a:r>
              <a:rPr lang="en-US" altLang="en-US" sz="1800" b="1"/>
              <a:t>The Order of termites is Isoptera.</a:t>
            </a:r>
          </a:p>
          <a:p>
            <a:pPr marL="609600" indent="-609600">
              <a:lnSpc>
                <a:spcPct val="80000"/>
              </a:lnSpc>
              <a:buFontTx/>
              <a:buAutoNum type="arabicPeriod" startAt="107"/>
            </a:pPr>
            <a:r>
              <a:rPr lang="en-US" altLang="en-US" sz="1800" b="1" u="sng"/>
              <a:t>Only the worker caste is blind.  All other caste members have eyes.</a:t>
            </a:r>
            <a:r>
              <a:rPr lang="en-US" altLang="en-US" sz="1800" b="1"/>
              <a:t>   </a:t>
            </a:r>
            <a:r>
              <a:rPr lang="en-US" altLang="en-US" sz="1800" b="1">
                <a:solidFill>
                  <a:srgbClr val="FF0000"/>
                </a:solidFill>
              </a:rPr>
              <a:t>False – soldiers and tertiary reproductives are blind</a:t>
            </a:r>
            <a:endParaRPr lang="en-US" altLang="en-US" sz="1800" b="1"/>
          </a:p>
          <a:p>
            <a:pPr marL="609600" indent="-609600">
              <a:lnSpc>
                <a:spcPct val="80000"/>
              </a:lnSpc>
              <a:buFontTx/>
              <a:buAutoNum type="arabicPeriod" startAt="107"/>
            </a:pPr>
            <a:r>
              <a:rPr lang="en-US" altLang="en-US" sz="1800" b="1"/>
              <a:t>Swarmer subterranean termites are attracted to lights.</a:t>
            </a:r>
          </a:p>
          <a:p>
            <a:pPr marL="609600" indent="-609600">
              <a:lnSpc>
                <a:spcPct val="80000"/>
              </a:lnSpc>
              <a:buFontTx/>
              <a:buAutoNum type="arabicPeriod" startAt="107"/>
            </a:pPr>
            <a:r>
              <a:rPr lang="en-US" altLang="en-US" sz="1800" b="1"/>
              <a:t>Termites are often associated with fungi in the soil.</a:t>
            </a:r>
          </a:p>
          <a:p>
            <a:pPr marL="609600" indent="-609600">
              <a:lnSpc>
                <a:spcPct val="80000"/>
              </a:lnSpc>
              <a:buFontTx/>
              <a:buAutoNum type="arabicPeriod" startAt="107"/>
            </a:pPr>
            <a:r>
              <a:rPr lang="en-US" altLang="en-US" sz="1800" b="1"/>
              <a:t>Termites prefer clay over sandy soil.</a:t>
            </a:r>
          </a:p>
          <a:p>
            <a:pPr marL="609600" indent="-609600">
              <a:lnSpc>
                <a:spcPct val="8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80000"/>
              </a:lnSpc>
              <a:buFontTx/>
              <a:buAutoNum type="arabicPeriod" startAt="107"/>
            </a:pPr>
            <a:r>
              <a:rPr lang="en-US" altLang="en-US" sz="1800" b="1"/>
              <a:t>Subterranean termites prefer sound wood over decayed wood.</a:t>
            </a:r>
          </a:p>
          <a:p>
            <a:pPr marL="609600" indent="-609600">
              <a:lnSpc>
                <a:spcPct val="80000"/>
              </a:lnSpc>
              <a:buFontTx/>
              <a:buAutoNum type="arabicPeriod" startAt="107"/>
            </a:pPr>
            <a:r>
              <a:rPr lang="en-US" altLang="en-US" sz="1800" b="1"/>
              <a:t>Drywood termites are more common in coastal states than interior states.</a:t>
            </a:r>
          </a:p>
          <a:p>
            <a:pPr marL="609600" indent="-609600">
              <a:lnSpc>
                <a:spcPct val="80000"/>
              </a:lnSpc>
              <a:buFontTx/>
              <a:buAutoNum type="arabicPeriod" startAt="107"/>
            </a:pPr>
            <a:r>
              <a:rPr lang="en-US" altLang="en-US" sz="1800" b="1"/>
              <a:t>Some dogs can be trained to detect the presence of subterranean termites.</a:t>
            </a:r>
          </a:p>
          <a:p>
            <a:pPr marL="609600" indent="-609600">
              <a:lnSpc>
                <a:spcPct val="80000"/>
              </a:lnSpc>
              <a:buFontTx/>
              <a:buAutoNum type="arabicPeriod" startAt="107"/>
            </a:pPr>
            <a:r>
              <a:rPr lang="en-US" altLang="en-US" sz="1800" b="1"/>
              <a:t>Subterranean termites can stay up in wet wood, above the ground, without the need to return to the soil.</a:t>
            </a:r>
          </a:p>
          <a:p>
            <a:pPr marL="609600" indent="-609600">
              <a:lnSpc>
                <a:spcPct val="80000"/>
              </a:lnSpc>
              <a:buFontTx/>
              <a:buAutoNum type="arabicPeriod" startAt="107"/>
            </a:pPr>
            <a:r>
              <a:rPr lang="en-US" altLang="en-US" sz="1800" b="1"/>
              <a:t>Subterranean termites have teeth on the inside of their mandibles.</a:t>
            </a:r>
          </a:p>
          <a:p>
            <a:pPr marL="609600" indent="-609600">
              <a:lnSpc>
                <a:spcPct val="80000"/>
              </a:lnSpc>
              <a:buFontTx/>
              <a:buNone/>
            </a:pPr>
            <a:r>
              <a:rPr lang="en-US" altLang="en-US" sz="1800" b="1"/>
              <a:t>          Drywood termites have no teeth on the inside of their mandibles.</a:t>
            </a:r>
          </a:p>
          <a:p>
            <a:pPr marL="609600" indent="-609600">
              <a:lnSpc>
                <a:spcPct val="80000"/>
              </a:lnSpc>
              <a:buFontTx/>
              <a:buNone/>
            </a:pPr>
            <a:r>
              <a:rPr lang="en-US" altLang="en-US" sz="1800" b="1"/>
              <a:t>118.   The most common treatment method to control drywood termites is soil treatment.</a:t>
            </a:r>
          </a:p>
          <a:p>
            <a:pPr marL="609600" indent="-609600">
              <a:lnSpc>
                <a:spcPct val="80000"/>
              </a:lnSpc>
              <a:buFontTx/>
              <a:buAutoNum type="arabicPeriod" startAt="107"/>
            </a:pPr>
            <a:endParaRPr lang="en-US" altLang="en-US" sz="1800" b="1"/>
          </a:p>
          <a:p>
            <a:pPr marL="609600" indent="-609600">
              <a:lnSpc>
                <a:spcPct val="80000"/>
              </a:lnSpc>
              <a:buFontTx/>
              <a:buAutoNum type="arabicPeriod" startAt="107"/>
            </a:pPr>
            <a:endParaRPr lang="en-US" altLang="en-US" sz="1800" b="1"/>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a:extLst>
              <a:ext uri="{FF2B5EF4-FFF2-40B4-BE49-F238E27FC236}">
                <a16:creationId xmlns:a16="http://schemas.microsoft.com/office/drawing/2014/main" id="{B70A2D8A-3419-4AD4-B65F-9B118D1BB606}"/>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78531" name="Rectangle 3">
            <a:extLst>
              <a:ext uri="{FF2B5EF4-FFF2-40B4-BE49-F238E27FC236}">
                <a16:creationId xmlns:a16="http://schemas.microsoft.com/office/drawing/2014/main" id="{511F0F32-2275-4123-8B47-1FA88D2F9EA6}"/>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u="sng"/>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a:extLst>
              <a:ext uri="{FF2B5EF4-FFF2-40B4-BE49-F238E27FC236}">
                <a16:creationId xmlns:a16="http://schemas.microsoft.com/office/drawing/2014/main" id="{2257718B-7262-44A8-9792-D22A567FC613}"/>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79555" name="Rectangle 3">
            <a:extLst>
              <a:ext uri="{FF2B5EF4-FFF2-40B4-BE49-F238E27FC236}">
                <a16:creationId xmlns:a16="http://schemas.microsoft.com/office/drawing/2014/main" id="{3C847FA5-0E88-4510-BD3D-8F41CD359D7F}"/>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u="sng"/>
              <a:t>Swarmer subterranean termites are attracted to lights.</a:t>
            </a:r>
            <a:r>
              <a:rPr lang="en-US" altLang="en-US" sz="1800" b="1"/>
              <a:t> </a:t>
            </a:r>
            <a:r>
              <a:rPr lang="en-US" altLang="en-US" sz="1800" b="1">
                <a:solidFill>
                  <a:srgbClr val="FF0000"/>
                </a:solidFill>
              </a:rPr>
              <a:t>True</a:t>
            </a:r>
            <a:endParaRPr lang="en-US" altLang="en-US" sz="1800" b="1"/>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a:extLst>
              <a:ext uri="{FF2B5EF4-FFF2-40B4-BE49-F238E27FC236}">
                <a16:creationId xmlns:a16="http://schemas.microsoft.com/office/drawing/2014/main" id="{3FF34710-947A-410F-8F9F-16D8CE3B6A48}"/>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80579" name="Rectangle 3">
            <a:extLst>
              <a:ext uri="{FF2B5EF4-FFF2-40B4-BE49-F238E27FC236}">
                <a16:creationId xmlns:a16="http://schemas.microsoft.com/office/drawing/2014/main" id="{F85BAE1F-F3C6-4100-825F-54C46600F1A3}"/>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u="sng"/>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a:extLst>
              <a:ext uri="{FF2B5EF4-FFF2-40B4-BE49-F238E27FC236}">
                <a16:creationId xmlns:a16="http://schemas.microsoft.com/office/drawing/2014/main" id="{37093962-D5AD-4065-B39E-5C8886D56F85}"/>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81603" name="Rectangle 3">
            <a:extLst>
              <a:ext uri="{FF2B5EF4-FFF2-40B4-BE49-F238E27FC236}">
                <a16:creationId xmlns:a16="http://schemas.microsoft.com/office/drawing/2014/main" id="{145B5A9F-D8C4-47B9-ACA6-663BE253E716}"/>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u="sng"/>
              <a:t>Termites are often associated with fungi in the soil.</a:t>
            </a:r>
            <a:r>
              <a:rPr lang="en-US" altLang="en-US" sz="1800" b="1"/>
              <a:t> </a:t>
            </a:r>
            <a:r>
              <a:rPr lang="en-US" altLang="en-US" sz="1800" b="1">
                <a:solidFill>
                  <a:srgbClr val="FF0000"/>
                </a:solidFill>
              </a:rPr>
              <a:t>True</a:t>
            </a:r>
            <a:endParaRPr lang="en-US" altLang="en-US" sz="1800" b="1"/>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26BE6A55-A208-4A1A-941A-BEA2CD253617}"/>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82627" name="Rectangle 3">
            <a:extLst>
              <a:ext uri="{FF2B5EF4-FFF2-40B4-BE49-F238E27FC236}">
                <a16:creationId xmlns:a16="http://schemas.microsoft.com/office/drawing/2014/main" id="{5634C145-DBF2-428C-B7E4-79773DF76D78}"/>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u="sng"/>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a:extLst>
              <a:ext uri="{FF2B5EF4-FFF2-40B4-BE49-F238E27FC236}">
                <a16:creationId xmlns:a16="http://schemas.microsoft.com/office/drawing/2014/main" id="{26C5A619-E863-499E-8E0E-62322A7C3ABD}"/>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83651" name="Rectangle 3">
            <a:extLst>
              <a:ext uri="{FF2B5EF4-FFF2-40B4-BE49-F238E27FC236}">
                <a16:creationId xmlns:a16="http://schemas.microsoft.com/office/drawing/2014/main" id="{17D51ACC-E424-43C1-9F6B-29F5859CFAD3}"/>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u="sng"/>
              <a:t>Termites prefer clay over sandy soil.</a:t>
            </a:r>
            <a:r>
              <a:rPr lang="en-US" altLang="en-US" sz="1800" b="1"/>
              <a:t> </a:t>
            </a:r>
            <a:r>
              <a:rPr lang="en-US" altLang="en-US" sz="1800" b="1">
                <a:solidFill>
                  <a:srgbClr val="FF0000"/>
                </a:solidFill>
              </a:rPr>
              <a:t>False</a:t>
            </a:r>
            <a:endParaRPr lang="en-US" altLang="en-US" sz="1800" b="1"/>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a:extLst>
              <a:ext uri="{FF2B5EF4-FFF2-40B4-BE49-F238E27FC236}">
                <a16:creationId xmlns:a16="http://schemas.microsoft.com/office/drawing/2014/main" id="{E74C76E9-E4B8-498A-9266-6352B3BC868C}"/>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84675" name="Rectangle 3">
            <a:extLst>
              <a:ext uri="{FF2B5EF4-FFF2-40B4-BE49-F238E27FC236}">
                <a16:creationId xmlns:a16="http://schemas.microsoft.com/office/drawing/2014/main" id="{3EA774EC-C2AB-4E16-8D94-496B451B672C}"/>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u="sng"/>
              <a:t>Native subterranean termite swarmers (</a:t>
            </a:r>
            <a:r>
              <a:rPr lang="en-US" altLang="en-US" sz="1800" b="1" i="1" u="sng"/>
              <a:t>Reticulitermes</a:t>
            </a:r>
            <a:r>
              <a:rPr lang="en-US" altLang="en-US" sz="1800" b="1" u="sng"/>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DAD4A6FE-92A7-4ED3-A147-59588FAEBBB9}"/>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85699" name="Rectangle 3">
            <a:extLst>
              <a:ext uri="{FF2B5EF4-FFF2-40B4-BE49-F238E27FC236}">
                <a16:creationId xmlns:a16="http://schemas.microsoft.com/office/drawing/2014/main" id="{7C17E3D3-757F-4527-A6E7-DF340589BC12}"/>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u="sng"/>
              <a:t>Native subterranean termite swarmers (</a:t>
            </a:r>
            <a:r>
              <a:rPr lang="en-US" altLang="en-US" sz="1800" b="1" i="1" u="sng"/>
              <a:t>Reticulitermes</a:t>
            </a:r>
            <a:r>
              <a:rPr lang="en-US" altLang="en-US" sz="1800" b="1" u="sng"/>
              <a:t>) are larger than drywood termite swarmers.</a:t>
            </a:r>
            <a:r>
              <a:rPr lang="en-US" altLang="en-US" sz="1800" b="1"/>
              <a:t> </a:t>
            </a:r>
            <a:r>
              <a:rPr lang="en-US" altLang="en-US" sz="1800" b="1">
                <a:solidFill>
                  <a:srgbClr val="FF0000"/>
                </a:solidFill>
              </a:rPr>
              <a:t>False</a:t>
            </a:r>
            <a:endParaRPr lang="en-US" altLang="en-US" sz="1800" b="1"/>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a:extLst>
              <a:ext uri="{FF2B5EF4-FFF2-40B4-BE49-F238E27FC236}">
                <a16:creationId xmlns:a16="http://schemas.microsoft.com/office/drawing/2014/main" id="{10CA886C-3858-413F-A34B-F71A4A42065A}"/>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86723" name="Rectangle 3">
            <a:extLst>
              <a:ext uri="{FF2B5EF4-FFF2-40B4-BE49-F238E27FC236}">
                <a16:creationId xmlns:a16="http://schemas.microsoft.com/office/drawing/2014/main" id="{5864BFF3-0239-42F4-B1FD-945F1FF37863}"/>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u="sng"/>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a:extLst>
              <a:ext uri="{FF2B5EF4-FFF2-40B4-BE49-F238E27FC236}">
                <a16:creationId xmlns:a16="http://schemas.microsoft.com/office/drawing/2014/main" id="{C1A13F45-86A2-498B-BBFB-047ABA90675B}"/>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87747" name="Rectangle 3">
            <a:extLst>
              <a:ext uri="{FF2B5EF4-FFF2-40B4-BE49-F238E27FC236}">
                <a16:creationId xmlns:a16="http://schemas.microsoft.com/office/drawing/2014/main" id="{D2467C4B-6B8B-452B-AD21-7022BC905318}"/>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u="sng"/>
              <a:t>Subterranean termites prefer sound wood over decayed wood.</a:t>
            </a:r>
            <a:r>
              <a:rPr lang="en-US" altLang="en-US" sz="1800" b="1"/>
              <a:t> </a:t>
            </a:r>
            <a:r>
              <a:rPr lang="en-US" altLang="en-US" sz="1800" b="1">
                <a:solidFill>
                  <a:srgbClr val="FF0000"/>
                </a:solidFill>
              </a:rPr>
              <a:t>False</a:t>
            </a:r>
            <a:endParaRPr lang="en-US" altLang="en-US" sz="1800" b="1"/>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a:extLst>
              <a:ext uri="{FF2B5EF4-FFF2-40B4-BE49-F238E27FC236}">
                <a16:creationId xmlns:a16="http://schemas.microsoft.com/office/drawing/2014/main" id="{C43B748C-8D37-4989-B71A-32998591D913}"/>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88771" name="Rectangle 3">
            <a:extLst>
              <a:ext uri="{FF2B5EF4-FFF2-40B4-BE49-F238E27FC236}">
                <a16:creationId xmlns:a16="http://schemas.microsoft.com/office/drawing/2014/main" id="{0426E044-A2AF-4B9D-8631-84A51DFC451C}"/>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u="sng"/>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a:extLst>
              <a:ext uri="{FF2B5EF4-FFF2-40B4-BE49-F238E27FC236}">
                <a16:creationId xmlns:a16="http://schemas.microsoft.com/office/drawing/2014/main" id="{B5F30E67-FCD7-4639-A974-2B7115E53658}"/>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89795" name="Rectangle 3">
            <a:extLst>
              <a:ext uri="{FF2B5EF4-FFF2-40B4-BE49-F238E27FC236}">
                <a16:creationId xmlns:a16="http://schemas.microsoft.com/office/drawing/2014/main" id="{D20F6E77-73A6-41FE-B1D5-8E4B24BDD581}"/>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u="sng"/>
              <a:t>Drywood termites are more common in coastal states than interior states.</a:t>
            </a:r>
            <a:r>
              <a:rPr lang="en-US" altLang="en-US" sz="1800" b="1"/>
              <a:t> </a:t>
            </a:r>
            <a:r>
              <a:rPr lang="en-US" altLang="en-US" sz="1800" b="1">
                <a:solidFill>
                  <a:srgbClr val="FF0000"/>
                </a:solidFill>
              </a:rPr>
              <a:t>True</a:t>
            </a:r>
            <a:endParaRPr lang="en-US" altLang="en-US" sz="1800" b="1"/>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7542D67A-D858-434F-8210-6DF3F86CAEE0}"/>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90819" name="Rectangle 3">
            <a:extLst>
              <a:ext uri="{FF2B5EF4-FFF2-40B4-BE49-F238E27FC236}">
                <a16:creationId xmlns:a16="http://schemas.microsoft.com/office/drawing/2014/main" id="{69CB1E6E-978A-4C6D-A8FE-D52AE45711E4}"/>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u="sng"/>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a:extLst>
              <a:ext uri="{FF2B5EF4-FFF2-40B4-BE49-F238E27FC236}">
                <a16:creationId xmlns:a16="http://schemas.microsoft.com/office/drawing/2014/main" id="{C75BF642-B2A8-46F2-8B0B-452DE9D94738}"/>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91843" name="Rectangle 3">
            <a:extLst>
              <a:ext uri="{FF2B5EF4-FFF2-40B4-BE49-F238E27FC236}">
                <a16:creationId xmlns:a16="http://schemas.microsoft.com/office/drawing/2014/main" id="{E6A86200-F8BA-4128-945F-8BBD6904A3B1}"/>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u="sng"/>
              <a:t>Some dogs can be trained to detect the presence of subterranean termites.</a:t>
            </a:r>
            <a:r>
              <a:rPr lang="en-US" altLang="en-US" sz="1800" b="1"/>
              <a:t> </a:t>
            </a:r>
            <a:r>
              <a:rPr lang="en-US" altLang="en-US" sz="1800" b="1">
                <a:solidFill>
                  <a:srgbClr val="FF0000"/>
                </a:solidFill>
              </a:rPr>
              <a:t>True</a:t>
            </a:r>
            <a:endParaRPr lang="en-US" altLang="en-US" sz="1800" b="1"/>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a:extLst>
              <a:ext uri="{FF2B5EF4-FFF2-40B4-BE49-F238E27FC236}">
                <a16:creationId xmlns:a16="http://schemas.microsoft.com/office/drawing/2014/main" id="{CA363D32-1878-4192-9736-9CABABB703DE}"/>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92867" name="Rectangle 3">
            <a:extLst>
              <a:ext uri="{FF2B5EF4-FFF2-40B4-BE49-F238E27FC236}">
                <a16:creationId xmlns:a16="http://schemas.microsoft.com/office/drawing/2014/main" id="{E6DD6F89-9393-495E-8C4C-6B5F746F0CEC}"/>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u="sng"/>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a:extLst>
              <a:ext uri="{FF2B5EF4-FFF2-40B4-BE49-F238E27FC236}">
                <a16:creationId xmlns:a16="http://schemas.microsoft.com/office/drawing/2014/main" id="{C77FA1C8-66D8-4C0B-B48F-7FDC9C41FAF4}"/>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93891" name="Rectangle 3">
            <a:extLst>
              <a:ext uri="{FF2B5EF4-FFF2-40B4-BE49-F238E27FC236}">
                <a16:creationId xmlns:a16="http://schemas.microsoft.com/office/drawing/2014/main" id="{C2F74E53-C293-4F93-A5C8-54C8B4E6B69F}"/>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u="sng"/>
              <a:t>Subterranean termites can stay up in wet wood, above the ground, without the need to return to the soil.</a:t>
            </a:r>
            <a:r>
              <a:rPr lang="en-US" altLang="en-US" sz="1800" b="1"/>
              <a:t> </a:t>
            </a:r>
            <a:r>
              <a:rPr lang="en-US" altLang="en-US" sz="1800" b="1">
                <a:solidFill>
                  <a:srgbClr val="FF0000"/>
                </a:solidFill>
              </a:rPr>
              <a:t>True</a:t>
            </a:r>
            <a:endParaRPr lang="en-US" altLang="en-US" sz="1800" b="1"/>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a:extLst>
              <a:ext uri="{FF2B5EF4-FFF2-40B4-BE49-F238E27FC236}">
                <a16:creationId xmlns:a16="http://schemas.microsoft.com/office/drawing/2014/main" id="{439A70D1-3449-486A-BD38-A901F0DA8433}"/>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94915" name="Rectangle 3">
            <a:extLst>
              <a:ext uri="{FF2B5EF4-FFF2-40B4-BE49-F238E27FC236}">
                <a16:creationId xmlns:a16="http://schemas.microsoft.com/office/drawing/2014/main" id="{70B51C7C-9758-4E8B-A8CF-D3E4BA1C47BF}"/>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u="sng"/>
              <a:t>Subterranean termites have teeth on the inside of their mandibles.</a:t>
            </a:r>
          </a:p>
          <a:p>
            <a:pPr marL="609600" indent="-609600">
              <a:lnSpc>
                <a:spcPct val="90000"/>
              </a:lnSpc>
              <a:buFontTx/>
              <a:buNone/>
            </a:pPr>
            <a:r>
              <a:rPr lang="en-US" altLang="en-US" sz="1800" b="1"/>
              <a:t>          </a:t>
            </a:r>
            <a:r>
              <a:rPr lang="en-US" altLang="en-US" sz="1800" b="1" u="sng"/>
              <a:t>Drywood termites have no teeth on the inside of their mandibles.</a:t>
            </a:r>
          </a:p>
          <a:p>
            <a:pPr marL="609600" indent="-609600">
              <a:lnSpc>
                <a:spcPct val="90000"/>
              </a:lnSpc>
              <a:buFontTx/>
              <a:buNone/>
            </a:pPr>
            <a:r>
              <a:rPr lang="en-US" altLang="en-US" sz="1800" b="1"/>
              <a:t>118.   The most common treatment method to control drywood termites is soil treatment.</a:t>
            </a:r>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a:extLst>
              <a:ext uri="{FF2B5EF4-FFF2-40B4-BE49-F238E27FC236}">
                <a16:creationId xmlns:a16="http://schemas.microsoft.com/office/drawing/2014/main" id="{B12F720E-36EF-4C63-B181-95DA8E97A03D}"/>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95939" name="Rectangle 3">
            <a:extLst>
              <a:ext uri="{FF2B5EF4-FFF2-40B4-BE49-F238E27FC236}">
                <a16:creationId xmlns:a16="http://schemas.microsoft.com/office/drawing/2014/main" id="{278B3654-87BF-4276-A4D0-B260E9778E5D}"/>
              </a:ext>
            </a:extLst>
          </p:cNvPr>
          <p:cNvSpPr>
            <a:spLocks noGrp="1" noChangeArrowheads="1"/>
          </p:cNvSpPr>
          <p:nvPr>
            <p:ph type="body" idx="1"/>
          </p:nvPr>
        </p:nvSpPr>
        <p:spPr>
          <a:xfrm>
            <a:off x="381000" y="1143000"/>
            <a:ext cx="8534400" cy="5410200"/>
          </a:xfrm>
        </p:spPr>
        <p:txBody>
          <a:bodyPr/>
          <a:lstStyle/>
          <a:p>
            <a:pPr marL="609600" indent="-609600">
              <a:lnSpc>
                <a:spcPct val="80000"/>
              </a:lnSpc>
              <a:buFontTx/>
              <a:buAutoNum type="arabicPeriod" startAt="107"/>
            </a:pPr>
            <a:r>
              <a:rPr lang="en-US" altLang="en-US" sz="1800" b="1"/>
              <a:t>The Order of termites is Isoptera.</a:t>
            </a:r>
          </a:p>
          <a:p>
            <a:pPr marL="609600" indent="-609600">
              <a:lnSpc>
                <a:spcPct val="80000"/>
              </a:lnSpc>
              <a:buFontTx/>
              <a:buAutoNum type="arabicPeriod" startAt="107"/>
            </a:pPr>
            <a:r>
              <a:rPr lang="en-US" altLang="en-US" sz="1800" b="1"/>
              <a:t>Only the worker caste is blind.  All other caste members have eyes.</a:t>
            </a:r>
          </a:p>
          <a:p>
            <a:pPr marL="609600" indent="-609600">
              <a:lnSpc>
                <a:spcPct val="80000"/>
              </a:lnSpc>
              <a:buFontTx/>
              <a:buAutoNum type="arabicPeriod" startAt="107"/>
            </a:pPr>
            <a:r>
              <a:rPr lang="en-US" altLang="en-US" sz="1800" b="1"/>
              <a:t>Swarmer subterranean termites are attracted to lights.</a:t>
            </a:r>
          </a:p>
          <a:p>
            <a:pPr marL="609600" indent="-609600">
              <a:lnSpc>
                <a:spcPct val="80000"/>
              </a:lnSpc>
              <a:buFontTx/>
              <a:buAutoNum type="arabicPeriod" startAt="107"/>
            </a:pPr>
            <a:r>
              <a:rPr lang="en-US" altLang="en-US" sz="1800" b="1"/>
              <a:t>Termites are often associated with fungi in the soil.</a:t>
            </a:r>
          </a:p>
          <a:p>
            <a:pPr marL="609600" indent="-609600">
              <a:lnSpc>
                <a:spcPct val="80000"/>
              </a:lnSpc>
              <a:buFontTx/>
              <a:buAutoNum type="arabicPeriod" startAt="107"/>
            </a:pPr>
            <a:r>
              <a:rPr lang="en-US" altLang="en-US" sz="1800" b="1"/>
              <a:t>Termites prefer clay over sandy soil.</a:t>
            </a:r>
          </a:p>
          <a:p>
            <a:pPr marL="609600" indent="-609600">
              <a:lnSpc>
                <a:spcPct val="8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80000"/>
              </a:lnSpc>
              <a:buFontTx/>
              <a:buAutoNum type="arabicPeriod" startAt="107"/>
            </a:pPr>
            <a:r>
              <a:rPr lang="en-US" altLang="en-US" sz="1800" b="1"/>
              <a:t>Subterranean termites prefer sound wood over decayed wood.</a:t>
            </a:r>
          </a:p>
          <a:p>
            <a:pPr marL="609600" indent="-609600">
              <a:lnSpc>
                <a:spcPct val="80000"/>
              </a:lnSpc>
              <a:buFontTx/>
              <a:buAutoNum type="arabicPeriod" startAt="107"/>
            </a:pPr>
            <a:r>
              <a:rPr lang="en-US" altLang="en-US" sz="1800" b="1"/>
              <a:t>Drywood termites are more common in coastal states than interior states.</a:t>
            </a:r>
          </a:p>
          <a:p>
            <a:pPr marL="609600" indent="-609600">
              <a:lnSpc>
                <a:spcPct val="80000"/>
              </a:lnSpc>
              <a:buFontTx/>
              <a:buAutoNum type="arabicPeriod" startAt="107"/>
            </a:pPr>
            <a:r>
              <a:rPr lang="en-US" altLang="en-US" sz="1800" b="1"/>
              <a:t>Some dogs can be trained to detect the presence of subterranean termites.</a:t>
            </a:r>
          </a:p>
          <a:p>
            <a:pPr marL="609600" indent="-609600">
              <a:lnSpc>
                <a:spcPct val="80000"/>
              </a:lnSpc>
              <a:buFontTx/>
              <a:buAutoNum type="arabicPeriod" startAt="107"/>
            </a:pPr>
            <a:r>
              <a:rPr lang="en-US" altLang="en-US" sz="1800" b="1"/>
              <a:t>Subterranean termites can stay up in wet wood, above the ground, without the need to return to the soil.</a:t>
            </a:r>
          </a:p>
          <a:p>
            <a:pPr marL="609600" indent="-609600">
              <a:lnSpc>
                <a:spcPct val="80000"/>
              </a:lnSpc>
              <a:buFontTx/>
              <a:buAutoNum type="arabicPeriod" startAt="107"/>
            </a:pPr>
            <a:r>
              <a:rPr lang="en-US" altLang="en-US" sz="1800" b="1" u="sng"/>
              <a:t>Subterranean termites have teeth on the inside of their mandibles. </a:t>
            </a:r>
          </a:p>
          <a:p>
            <a:pPr marL="609600" indent="-609600">
              <a:lnSpc>
                <a:spcPct val="80000"/>
              </a:lnSpc>
              <a:buFontTx/>
              <a:buNone/>
            </a:pPr>
            <a:r>
              <a:rPr lang="en-US" altLang="en-US" sz="1800" b="1"/>
              <a:t>          </a:t>
            </a:r>
            <a:r>
              <a:rPr lang="en-US" altLang="en-US" sz="1800" b="1" u="sng"/>
              <a:t>Drywood termites have no teeth on the inside of their mandibles.</a:t>
            </a:r>
            <a:r>
              <a:rPr lang="en-US" altLang="en-US" sz="1800" b="1"/>
              <a:t> </a:t>
            </a:r>
            <a:r>
              <a:rPr lang="en-US" altLang="en-US" sz="1800" b="1">
                <a:solidFill>
                  <a:srgbClr val="FF0000"/>
                </a:solidFill>
              </a:rPr>
              <a:t>False</a:t>
            </a:r>
            <a:endParaRPr lang="en-US" altLang="en-US" sz="1800" b="1"/>
          </a:p>
          <a:p>
            <a:pPr marL="609600" indent="-609600">
              <a:lnSpc>
                <a:spcPct val="80000"/>
              </a:lnSpc>
              <a:buFontTx/>
              <a:buNone/>
            </a:pPr>
            <a:r>
              <a:rPr lang="en-US" altLang="en-US" sz="1800" b="1"/>
              <a:t>118.   The most common treatment method to control drywood termites is soil treatment.</a:t>
            </a:r>
          </a:p>
          <a:p>
            <a:pPr marL="609600" indent="-609600">
              <a:lnSpc>
                <a:spcPct val="80000"/>
              </a:lnSpc>
              <a:buFontTx/>
              <a:buAutoNum type="arabicPeriod" startAt="107"/>
            </a:pPr>
            <a:endParaRPr lang="en-US" altLang="en-US" sz="1800" b="1"/>
          </a:p>
          <a:p>
            <a:pPr marL="609600" indent="-609600">
              <a:lnSpc>
                <a:spcPct val="80000"/>
              </a:lnSpc>
              <a:buFontTx/>
              <a:buAutoNum type="arabicPeriod" startAt="107"/>
            </a:pPr>
            <a:endParaRPr lang="en-US" altLang="en-US" sz="1800" b="1"/>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a:extLst>
              <a:ext uri="{FF2B5EF4-FFF2-40B4-BE49-F238E27FC236}">
                <a16:creationId xmlns:a16="http://schemas.microsoft.com/office/drawing/2014/main" id="{24B726BE-CE6D-4E4A-9B9B-235B13FFD3C4}"/>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96963" name="Rectangle 3">
            <a:extLst>
              <a:ext uri="{FF2B5EF4-FFF2-40B4-BE49-F238E27FC236}">
                <a16:creationId xmlns:a16="http://schemas.microsoft.com/office/drawing/2014/main" id="{14D82D46-40EB-494D-9273-811070D3DAD4}"/>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a:t>
            </a:r>
            <a:r>
              <a:rPr lang="en-US" altLang="en-US" sz="1800" b="1" u="sng"/>
              <a:t>The most common treatment method to control drywood termites is soil treatment.</a:t>
            </a:r>
          </a:p>
          <a:p>
            <a:pPr marL="609600" indent="-609600">
              <a:lnSpc>
                <a:spcPct val="90000"/>
              </a:lnSpc>
              <a:buFontTx/>
              <a:buAutoNum type="arabicPeriod" startAt="107"/>
            </a:pPr>
            <a:endParaRPr lang="en-US" altLang="en-US" sz="1800" b="1" u="sng"/>
          </a:p>
          <a:p>
            <a:pPr marL="609600" indent="-609600">
              <a:lnSpc>
                <a:spcPct val="90000"/>
              </a:lnSpc>
              <a:buFontTx/>
              <a:buAutoNum type="arabicPeriod" startAt="107"/>
            </a:pPr>
            <a:endParaRPr lang="en-US" altLang="en-US" sz="1800" b="1"/>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4FB458E2-53AA-4894-A054-36F83430D853}"/>
              </a:ext>
            </a:extLst>
          </p:cNvPr>
          <p:cNvSpPr>
            <a:spLocks noGrp="1" noChangeArrowheads="1"/>
          </p:cNvSpPr>
          <p:nvPr>
            <p:ph type="title"/>
          </p:nvPr>
        </p:nvSpPr>
        <p:spPr>
          <a:xfrm>
            <a:off x="457200" y="274638"/>
            <a:ext cx="8229600" cy="715962"/>
          </a:xfrm>
        </p:spPr>
        <p:txBody>
          <a:bodyPr/>
          <a:lstStyle/>
          <a:p>
            <a:r>
              <a:rPr lang="en-US" altLang="en-US" sz="2800" b="1"/>
              <a:t>True or False</a:t>
            </a:r>
          </a:p>
        </p:txBody>
      </p:sp>
      <p:sp>
        <p:nvSpPr>
          <p:cNvPr id="297987" name="Rectangle 3">
            <a:extLst>
              <a:ext uri="{FF2B5EF4-FFF2-40B4-BE49-F238E27FC236}">
                <a16:creationId xmlns:a16="http://schemas.microsoft.com/office/drawing/2014/main" id="{8660C853-492E-4CBD-A41C-D515247771CA}"/>
              </a:ext>
            </a:extLst>
          </p:cNvPr>
          <p:cNvSpPr>
            <a:spLocks noGrp="1" noChangeArrowheads="1"/>
          </p:cNvSpPr>
          <p:nvPr>
            <p:ph type="body" idx="1"/>
          </p:nvPr>
        </p:nvSpPr>
        <p:spPr>
          <a:xfrm>
            <a:off x="381000" y="1143000"/>
            <a:ext cx="8305800" cy="5410200"/>
          </a:xfrm>
        </p:spPr>
        <p:txBody>
          <a:bodyPr/>
          <a:lstStyle/>
          <a:p>
            <a:pPr marL="609600" indent="-609600">
              <a:lnSpc>
                <a:spcPct val="90000"/>
              </a:lnSpc>
              <a:buFontTx/>
              <a:buAutoNum type="arabicPeriod" startAt="107"/>
            </a:pPr>
            <a:r>
              <a:rPr lang="en-US" altLang="en-US" sz="1800" b="1"/>
              <a:t>The Order of termites is Isoptera.</a:t>
            </a:r>
          </a:p>
          <a:p>
            <a:pPr marL="609600" indent="-609600">
              <a:lnSpc>
                <a:spcPct val="90000"/>
              </a:lnSpc>
              <a:buFontTx/>
              <a:buAutoNum type="arabicPeriod" startAt="107"/>
            </a:pPr>
            <a:r>
              <a:rPr lang="en-US" altLang="en-US" sz="1800" b="1"/>
              <a:t>Only the worker caste is blind.  All other caste members have eyes.</a:t>
            </a:r>
          </a:p>
          <a:p>
            <a:pPr marL="609600" indent="-609600">
              <a:lnSpc>
                <a:spcPct val="90000"/>
              </a:lnSpc>
              <a:buFontTx/>
              <a:buAutoNum type="arabicPeriod" startAt="107"/>
            </a:pPr>
            <a:r>
              <a:rPr lang="en-US" altLang="en-US" sz="1800" b="1"/>
              <a:t>Swarmer subterranean termites are attracted to lights.</a:t>
            </a:r>
          </a:p>
          <a:p>
            <a:pPr marL="609600" indent="-609600">
              <a:lnSpc>
                <a:spcPct val="90000"/>
              </a:lnSpc>
              <a:buFontTx/>
              <a:buAutoNum type="arabicPeriod" startAt="107"/>
            </a:pPr>
            <a:r>
              <a:rPr lang="en-US" altLang="en-US" sz="1800" b="1"/>
              <a:t>Termites are often associated with fungi in the soil.</a:t>
            </a:r>
          </a:p>
          <a:p>
            <a:pPr marL="609600" indent="-609600">
              <a:lnSpc>
                <a:spcPct val="90000"/>
              </a:lnSpc>
              <a:buFontTx/>
              <a:buAutoNum type="arabicPeriod" startAt="107"/>
            </a:pPr>
            <a:r>
              <a:rPr lang="en-US" altLang="en-US" sz="1800" b="1"/>
              <a:t>Termites prefer clay over sandy soil.</a:t>
            </a:r>
          </a:p>
          <a:p>
            <a:pPr marL="609600" indent="-609600">
              <a:lnSpc>
                <a:spcPct val="90000"/>
              </a:lnSpc>
              <a:buFontTx/>
              <a:buAutoNum type="arabicPeriod" startAt="107"/>
            </a:pPr>
            <a:r>
              <a:rPr lang="en-US" altLang="en-US" sz="1800" b="1"/>
              <a:t>Native subterranean termite swarmers (</a:t>
            </a:r>
            <a:r>
              <a:rPr lang="en-US" altLang="en-US" sz="1800" b="1" i="1"/>
              <a:t>Reticulitermes</a:t>
            </a:r>
            <a:r>
              <a:rPr lang="en-US" altLang="en-US" sz="1800" b="1"/>
              <a:t>) are larger than drywood termite swarmers.</a:t>
            </a:r>
          </a:p>
          <a:p>
            <a:pPr marL="609600" indent="-609600">
              <a:lnSpc>
                <a:spcPct val="90000"/>
              </a:lnSpc>
              <a:buFontTx/>
              <a:buAutoNum type="arabicPeriod" startAt="107"/>
            </a:pPr>
            <a:r>
              <a:rPr lang="en-US" altLang="en-US" sz="1800" b="1"/>
              <a:t>Subterranean termites prefer sound wood over decayed wood.</a:t>
            </a:r>
          </a:p>
          <a:p>
            <a:pPr marL="609600" indent="-609600">
              <a:lnSpc>
                <a:spcPct val="90000"/>
              </a:lnSpc>
              <a:buFontTx/>
              <a:buAutoNum type="arabicPeriod" startAt="107"/>
            </a:pPr>
            <a:r>
              <a:rPr lang="en-US" altLang="en-US" sz="1800" b="1"/>
              <a:t>Drywood termites are more common in coastal states than interior states.</a:t>
            </a:r>
          </a:p>
          <a:p>
            <a:pPr marL="609600" indent="-609600">
              <a:lnSpc>
                <a:spcPct val="90000"/>
              </a:lnSpc>
              <a:buFontTx/>
              <a:buAutoNum type="arabicPeriod" startAt="107"/>
            </a:pPr>
            <a:r>
              <a:rPr lang="en-US" altLang="en-US" sz="1800" b="1"/>
              <a:t>Some dogs can be trained to detect the presence of subterranean termites.</a:t>
            </a:r>
          </a:p>
          <a:p>
            <a:pPr marL="609600" indent="-609600">
              <a:lnSpc>
                <a:spcPct val="90000"/>
              </a:lnSpc>
              <a:buFontTx/>
              <a:buAutoNum type="arabicPeriod" startAt="107"/>
            </a:pPr>
            <a:r>
              <a:rPr lang="en-US" altLang="en-US" sz="1800" b="1"/>
              <a:t>Subterranean termites can stay up in wet wood, above the ground, without the need to return to the soil.</a:t>
            </a:r>
          </a:p>
          <a:p>
            <a:pPr marL="609600" indent="-609600">
              <a:lnSpc>
                <a:spcPct val="90000"/>
              </a:lnSpc>
              <a:buFontTx/>
              <a:buAutoNum type="arabicPeriod" startAt="107"/>
            </a:pPr>
            <a:r>
              <a:rPr lang="en-US" altLang="en-US" sz="1800" b="1"/>
              <a:t>Subterranean termites have teeth on the inside of their mandibles.</a:t>
            </a:r>
          </a:p>
          <a:p>
            <a:pPr marL="609600" indent="-609600">
              <a:lnSpc>
                <a:spcPct val="90000"/>
              </a:lnSpc>
              <a:buFontTx/>
              <a:buNone/>
            </a:pPr>
            <a:r>
              <a:rPr lang="en-US" altLang="en-US" sz="1800" b="1"/>
              <a:t>          Drywood termites have no teeth on the inside of their mandibles.</a:t>
            </a:r>
          </a:p>
          <a:p>
            <a:pPr marL="609600" indent="-609600">
              <a:lnSpc>
                <a:spcPct val="90000"/>
              </a:lnSpc>
              <a:buFontTx/>
              <a:buNone/>
            </a:pPr>
            <a:r>
              <a:rPr lang="en-US" altLang="en-US" sz="1800" b="1"/>
              <a:t>118.   </a:t>
            </a:r>
            <a:r>
              <a:rPr lang="en-US" altLang="en-US" sz="1800" b="1" u="sng"/>
              <a:t>The most common treatment method to control drywood termites is soil treatment.</a:t>
            </a:r>
            <a:r>
              <a:rPr lang="en-US" altLang="en-US" sz="1800" b="1"/>
              <a:t> </a:t>
            </a:r>
            <a:r>
              <a:rPr lang="en-US" altLang="en-US" sz="1800" b="1">
                <a:solidFill>
                  <a:srgbClr val="FF0000"/>
                </a:solidFill>
              </a:rPr>
              <a:t>False</a:t>
            </a:r>
            <a:endParaRPr lang="en-US" altLang="en-US" sz="1800" b="1"/>
          </a:p>
          <a:p>
            <a:pPr marL="609600" indent="-609600">
              <a:lnSpc>
                <a:spcPct val="90000"/>
              </a:lnSpc>
              <a:buFontTx/>
              <a:buAutoNum type="arabicPeriod" startAt="107"/>
            </a:pPr>
            <a:endParaRPr lang="en-US" altLang="en-US" sz="1800" b="1"/>
          </a:p>
          <a:p>
            <a:pPr marL="609600" indent="-609600">
              <a:lnSpc>
                <a:spcPct val="90000"/>
              </a:lnSpc>
              <a:buFontTx/>
              <a:buAutoNum type="arabicPeriod" startAt="107"/>
            </a:pPr>
            <a:endParaRPr lang="en-US" altLang="en-US" sz="1800" b="1"/>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7363F111-B69D-4A26-9981-93AF6189C508}"/>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41987" name="Rectangle 3">
            <a:extLst>
              <a:ext uri="{FF2B5EF4-FFF2-40B4-BE49-F238E27FC236}">
                <a16:creationId xmlns:a16="http://schemas.microsoft.com/office/drawing/2014/main" id="{5CD806EE-091A-425C-A315-407902F728FA}"/>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u="sng"/>
              <a:t>A Department of Agriculture Inspector can take soil samples up to one year after a structure treated is treated for subterranean termite control</a:t>
            </a:r>
            <a:r>
              <a:rPr lang="en-US" altLang="en-US" sz="1800" b="1"/>
              <a:t>.</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a:extLst>
              <a:ext uri="{FF2B5EF4-FFF2-40B4-BE49-F238E27FC236}">
                <a16:creationId xmlns:a16="http://schemas.microsoft.com/office/drawing/2014/main" id="{F04905BB-1AC0-448C-BD44-C328544D7965}"/>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00035" name="Rectangle 3">
            <a:extLst>
              <a:ext uri="{FF2B5EF4-FFF2-40B4-BE49-F238E27FC236}">
                <a16:creationId xmlns:a16="http://schemas.microsoft.com/office/drawing/2014/main" id="{265ACDD0-AC22-4A9E-B9F5-A573C63A7A10}"/>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u="sng"/>
              <a:t>A Department of Agriculture Inspector can take soil samples up to one year after a structure treated is treated for subterranean termite control.</a:t>
            </a:r>
            <a:r>
              <a:rPr lang="en-US" altLang="en-US" sz="1800" b="1"/>
              <a:t> </a:t>
            </a:r>
            <a:r>
              <a:rPr lang="en-US" altLang="en-US" sz="1800" b="1">
                <a:solidFill>
                  <a:srgbClr val="FF0000"/>
                </a:solidFill>
              </a:rPr>
              <a:t>False…only up to 6 months</a:t>
            </a:r>
            <a:endParaRPr lang="en-US" altLang="en-US" sz="1800" b="1"/>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a:extLst>
              <a:ext uri="{FF2B5EF4-FFF2-40B4-BE49-F238E27FC236}">
                <a16:creationId xmlns:a16="http://schemas.microsoft.com/office/drawing/2014/main" id="{6C932029-C105-4E48-863F-04AF021B0019}"/>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01059" name="Rectangle 3">
            <a:extLst>
              <a:ext uri="{FF2B5EF4-FFF2-40B4-BE49-F238E27FC236}">
                <a16:creationId xmlns:a16="http://schemas.microsoft.com/office/drawing/2014/main" id="{80EBCBEF-B9EB-4076-826C-3ED20F6C5FCD}"/>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u="sng"/>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a:extLst>
              <a:ext uri="{FF2B5EF4-FFF2-40B4-BE49-F238E27FC236}">
                <a16:creationId xmlns:a16="http://schemas.microsoft.com/office/drawing/2014/main" id="{10E10783-4FBC-4EAD-8079-0907D23E67B7}"/>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02083" name="Rectangle 3">
            <a:extLst>
              <a:ext uri="{FF2B5EF4-FFF2-40B4-BE49-F238E27FC236}">
                <a16:creationId xmlns:a16="http://schemas.microsoft.com/office/drawing/2014/main" id="{416ED730-F1F0-4468-8FF0-B6115D49582A}"/>
              </a:ext>
            </a:extLst>
          </p:cNvPr>
          <p:cNvSpPr>
            <a:spLocks noGrp="1" noChangeArrowheads="1"/>
          </p:cNvSpPr>
          <p:nvPr>
            <p:ph type="body" idx="1"/>
          </p:nvPr>
        </p:nvSpPr>
        <p:spPr>
          <a:xfrm>
            <a:off x="457200" y="762000"/>
            <a:ext cx="8382000" cy="6096000"/>
          </a:xfrm>
        </p:spPr>
        <p:txBody>
          <a:bodyPr/>
          <a:lstStyle/>
          <a:p>
            <a:pPr marL="609600" indent="-609600">
              <a:lnSpc>
                <a:spcPct val="90000"/>
              </a:lnSpc>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lnSpc>
                <a:spcPct val="90000"/>
              </a:lnSpc>
              <a:buFontTx/>
              <a:buAutoNum type="arabicPeriod" startAt="119"/>
            </a:pPr>
            <a:r>
              <a:rPr lang="en-US" altLang="en-US" sz="1800" b="1" u="sng"/>
              <a:t>Soil samples must have 1 ppm of termiticide for every 0.1% of finished termiticide applied.</a:t>
            </a:r>
            <a:r>
              <a:rPr lang="en-US" altLang="en-US" sz="1800" b="1"/>
              <a:t> </a:t>
            </a:r>
            <a:r>
              <a:rPr lang="en-US" altLang="en-US" sz="1800" b="1">
                <a:solidFill>
                  <a:srgbClr val="FF0000"/>
                </a:solidFill>
              </a:rPr>
              <a:t>False…1 ppm/0.01% finished termiticide</a:t>
            </a:r>
          </a:p>
          <a:p>
            <a:pPr marL="609600" indent="-609600">
              <a:lnSpc>
                <a:spcPct val="90000"/>
              </a:lnSpc>
              <a:buFontTx/>
              <a:buAutoNum type="arabicPeriod" startAt="119"/>
            </a:pPr>
            <a:r>
              <a:rPr lang="en-US" altLang="en-US" sz="1800" b="1"/>
              <a:t>The soil samples taken are ¾” wide by 6” deep.</a:t>
            </a:r>
          </a:p>
          <a:p>
            <a:pPr marL="609600" indent="-609600">
              <a:lnSpc>
                <a:spcPct val="90000"/>
              </a:lnSpc>
              <a:buFontTx/>
              <a:buAutoNum type="arabicPeriod" startAt="119"/>
            </a:pPr>
            <a:r>
              <a:rPr lang="en-US" altLang="en-US" sz="1800" b="1"/>
              <a:t>As many as 40 soil samples can be taken at one structure.</a:t>
            </a:r>
          </a:p>
          <a:p>
            <a:pPr marL="609600" indent="-609600">
              <a:lnSpc>
                <a:spcPct val="90000"/>
              </a:lnSpc>
              <a:buFontTx/>
              <a:buAutoNum type="arabicPeriod" startAt="119"/>
            </a:pPr>
            <a:r>
              <a:rPr lang="en-US" altLang="en-US" sz="1800" b="1"/>
              <a:t>Soil samples are taken at approximately 10 foot intervals.</a:t>
            </a:r>
          </a:p>
          <a:p>
            <a:pPr marL="609600" indent="-609600">
              <a:lnSpc>
                <a:spcPct val="90000"/>
              </a:lnSpc>
              <a:buFontTx/>
              <a:buAutoNum type="arabicPeriod" startAt="119"/>
            </a:pPr>
            <a:r>
              <a:rPr lang="en-US" altLang="en-US" sz="1800" b="1"/>
              <a:t>Slabs must be drilled at no greater than 18” intervals to treat  expansion joints and no greater than 12” from the adjacent wall.</a:t>
            </a:r>
          </a:p>
          <a:p>
            <a:pPr marL="609600" indent="-609600">
              <a:lnSpc>
                <a:spcPct val="90000"/>
              </a:lnSpc>
              <a:buFontTx/>
              <a:buAutoNum type="arabicPeriod" startAt="119"/>
            </a:pPr>
            <a:r>
              <a:rPr lang="en-US" altLang="en-US" sz="1800" b="1"/>
              <a:t>Voids must be drilled at no greater than 12” intervals.</a:t>
            </a:r>
          </a:p>
          <a:p>
            <a:pPr marL="609600" indent="-609600">
              <a:lnSpc>
                <a:spcPct val="90000"/>
              </a:lnSpc>
              <a:buFontTx/>
              <a:buAutoNum type="arabicPeriod" startAt="119"/>
            </a:pPr>
            <a:r>
              <a:rPr lang="en-US" altLang="en-US" sz="1800" b="1"/>
              <a:t>Voids must be drilled at no higher than 12” from the lower of the slab or soil levels adjacent to the wall.</a:t>
            </a:r>
          </a:p>
          <a:p>
            <a:pPr marL="609600" indent="-609600">
              <a:lnSpc>
                <a:spcPct val="90000"/>
              </a:lnSpc>
              <a:buFontTx/>
              <a:buAutoNum type="arabicPeriod" startAt="119"/>
            </a:pPr>
            <a:r>
              <a:rPr lang="en-US" altLang="en-US" sz="1800" b="1"/>
              <a:t>Trenching or trenching and rodding must be performed to the footer or a maximum depth of four feet.</a:t>
            </a:r>
          </a:p>
          <a:p>
            <a:pPr marL="609600" indent="-609600">
              <a:lnSpc>
                <a:spcPct val="90000"/>
              </a:lnSpc>
              <a:buFontTx/>
              <a:buAutoNum type="arabicPeriod" startAt="119"/>
            </a:pPr>
            <a:r>
              <a:rPr lang="en-US" altLang="en-US" sz="1800" b="1"/>
              <a:t>All cracks in slabs must be drilled and treated. </a:t>
            </a:r>
          </a:p>
          <a:p>
            <a:pPr marL="609600" indent="-609600">
              <a:lnSpc>
                <a:spcPct val="90000"/>
              </a:lnSpc>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a:extLst>
              <a:ext uri="{FF2B5EF4-FFF2-40B4-BE49-F238E27FC236}">
                <a16:creationId xmlns:a16="http://schemas.microsoft.com/office/drawing/2014/main" id="{A27B7E1B-6F29-4845-B9A9-99A531B08339}"/>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03107" name="Rectangle 3">
            <a:extLst>
              <a:ext uri="{FF2B5EF4-FFF2-40B4-BE49-F238E27FC236}">
                <a16:creationId xmlns:a16="http://schemas.microsoft.com/office/drawing/2014/main" id="{BEB5EE76-9971-44A7-9E29-70EB3A512F83}"/>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u="sng"/>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a:extLst>
              <a:ext uri="{FF2B5EF4-FFF2-40B4-BE49-F238E27FC236}">
                <a16:creationId xmlns:a16="http://schemas.microsoft.com/office/drawing/2014/main" id="{4A07E695-47D1-4297-883B-1BEABB13ACF8}"/>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04131" name="Rectangle 3">
            <a:extLst>
              <a:ext uri="{FF2B5EF4-FFF2-40B4-BE49-F238E27FC236}">
                <a16:creationId xmlns:a16="http://schemas.microsoft.com/office/drawing/2014/main" id="{3F44BDFA-3401-41A4-BEF8-9D98EFCCAE45}"/>
              </a:ext>
            </a:extLst>
          </p:cNvPr>
          <p:cNvSpPr>
            <a:spLocks noGrp="1" noChangeArrowheads="1"/>
          </p:cNvSpPr>
          <p:nvPr>
            <p:ph type="body" idx="1"/>
          </p:nvPr>
        </p:nvSpPr>
        <p:spPr>
          <a:xfrm>
            <a:off x="457200" y="762000"/>
            <a:ext cx="8382000" cy="6096000"/>
          </a:xfrm>
        </p:spPr>
        <p:txBody>
          <a:bodyPr/>
          <a:lstStyle/>
          <a:p>
            <a:pPr marL="609600" indent="-609600">
              <a:lnSpc>
                <a:spcPct val="90000"/>
              </a:lnSpc>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lnSpc>
                <a:spcPct val="90000"/>
              </a:lnSpc>
              <a:buFontTx/>
              <a:buAutoNum type="arabicPeriod" startAt="119"/>
            </a:pPr>
            <a:r>
              <a:rPr lang="en-US" altLang="en-US" sz="1800" b="1"/>
              <a:t>Soil samples must have 1 ppm of termiticide for every 0.1% of finished termiticide applied.</a:t>
            </a:r>
          </a:p>
          <a:p>
            <a:pPr marL="609600" indent="-609600">
              <a:lnSpc>
                <a:spcPct val="90000"/>
              </a:lnSpc>
              <a:buFontTx/>
              <a:buAutoNum type="arabicPeriod" startAt="119"/>
            </a:pPr>
            <a:r>
              <a:rPr lang="en-US" altLang="en-US" sz="1800" b="1" u="sng"/>
              <a:t>The soil samples taken are ¾” wide by 6” deep.</a:t>
            </a:r>
            <a:r>
              <a:rPr lang="en-US" altLang="en-US" sz="1800" b="1"/>
              <a:t> </a:t>
            </a:r>
            <a:r>
              <a:rPr lang="en-US" altLang="en-US" sz="1800" b="1">
                <a:solidFill>
                  <a:srgbClr val="FF0000"/>
                </a:solidFill>
              </a:rPr>
              <a:t>False…3/4” x 4” deep</a:t>
            </a:r>
            <a:endParaRPr lang="en-US" altLang="en-US" sz="1800" b="1"/>
          </a:p>
          <a:p>
            <a:pPr marL="609600" indent="-609600">
              <a:lnSpc>
                <a:spcPct val="90000"/>
              </a:lnSpc>
              <a:buFontTx/>
              <a:buAutoNum type="arabicPeriod" startAt="119"/>
            </a:pPr>
            <a:r>
              <a:rPr lang="en-US" altLang="en-US" sz="1800" b="1"/>
              <a:t>As many as 40 soil samples can be taken at one structure.</a:t>
            </a:r>
          </a:p>
          <a:p>
            <a:pPr marL="609600" indent="-609600">
              <a:lnSpc>
                <a:spcPct val="90000"/>
              </a:lnSpc>
              <a:buFontTx/>
              <a:buAutoNum type="arabicPeriod" startAt="119"/>
            </a:pPr>
            <a:r>
              <a:rPr lang="en-US" altLang="en-US" sz="1800" b="1"/>
              <a:t>Soil samples are taken at approximately 10 foot intervals.</a:t>
            </a:r>
          </a:p>
          <a:p>
            <a:pPr marL="609600" indent="-609600">
              <a:lnSpc>
                <a:spcPct val="90000"/>
              </a:lnSpc>
              <a:buFontTx/>
              <a:buAutoNum type="arabicPeriod" startAt="119"/>
            </a:pPr>
            <a:r>
              <a:rPr lang="en-US" altLang="en-US" sz="1800" b="1"/>
              <a:t>Slabs must be drilled at no greater than 18” intervals to treat  expansion joints and no greater than 12” from the adjacent wall.</a:t>
            </a:r>
          </a:p>
          <a:p>
            <a:pPr marL="609600" indent="-609600">
              <a:lnSpc>
                <a:spcPct val="90000"/>
              </a:lnSpc>
              <a:buFontTx/>
              <a:buAutoNum type="arabicPeriod" startAt="119"/>
            </a:pPr>
            <a:r>
              <a:rPr lang="en-US" altLang="en-US" sz="1800" b="1"/>
              <a:t>Voids must be drilled at no greater than 12” intervals.</a:t>
            </a:r>
          </a:p>
          <a:p>
            <a:pPr marL="609600" indent="-609600">
              <a:lnSpc>
                <a:spcPct val="90000"/>
              </a:lnSpc>
              <a:buFontTx/>
              <a:buAutoNum type="arabicPeriod" startAt="119"/>
            </a:pPr>
            <a:r>
              <a:rPr lang="en-US" altLang="en-US" sz="1800" b="1"/>
              <a:t>Voids must be drilled at no higher than 12” from the lower of the slab or soil levels adjacent to the wall.</a:t>
            </a:r>
          </a:p>
          <a:p>
            <a:pPr marL="609600" indent="-609600">
              <a:lnSpc>
                <a:spcPct val="90000"/>
              </a:lnSpc>
              <a:buFontTx/>
              <a:buAutoNum type="arabicPeriod" startAt="119"/>
            </a:pPr>
            <a:r>
              <a:rPr lang="en-US" altLang="en-US" sz="1800" b="1"/>
              <a:t>Trenching or trenching and rodding must be performed to the footer or a maximum depth of four feet.</a:t>
            </a:r>
          </a:p>
          <a:p>
            <a:pPr marL="609600" indent="-609600">
              <a:lnSpc>
                <a:spcPct val="90000"/>
              </a:lnSpc>
              <a:buFontTx/>
              <a:buAutoNum type="arabicPeriod" startAt="119"/>
            </a:pPr>
            <a:r>
              <a:rPr lang="en-US" altLang="en-US" sz="1800" b="1"/>
              <a:t>All cracks in slabs must be drilled and treated. </a:t>
            </a:r>
          </a:p>
          <a:p>
            <a:pPr marL="609600" indent="-609600">
              <a:lnSpc>
                <a:spcPct val="90000"/>
              </a:lnSpc>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a:extLst>
              <a:ext uri="{FF2B5EF4-FFF2-40B4-BE49-F238E27FC236}">
                <a16:creationId xmlns:a16="http://schemas.microsoft.com/office/drawing/2014/main" id="{A2153191-A3A0-4961-9C09-057B8E0D6ED8}"/>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05155" name="Rectangle 3">
            <a:extLst>
              <a:ext uri="{FF2B5EF4-FFF2-40B4-BE49-F238E27FC236}">
                <a16:creationId xmlns:a16="http://schemas.microsoft.com/office/drawing/2014/main" id="{296D175B-39DB-4597-BE60-9692EE4E1262}"/>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u="sng"/>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a:extLst>
              <a:ext uri="{FF2B5EF4-FFF2-40B4-BE49-F238E27FC236}">
                <a16:creationId xmlns:a16="http://schemas.microsoft.com/office/drawing/2014/main" id="{7FDABDD4-7C22-4ADB-BADC-2FC69203FE38}"/>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06179" name="Rectangle 3">
            <a:extLst>
              <a:ext uri="{FF2B5EF4-FFF2-40B4-BE49-F238E27FC236}">
                <a16:creationId xmlns:a16="http://schemas.microsoft.com/office/drawing/2014/main" id="{86795CB1-3C73-4118-9545-FC2164E7E9B4}"/>
              </a:ext>
            </a:extLst>
          </p:cNvPr>
          <p:cNvSpPr>
            <a:spLocks noGrp="1" noChangeArrowheads="1"/>
          </p:cNvSpPr>
          <p:nvPr>
            <p:ph type="body" idx="1"/>
          </p:nvPr>
        </p:nvSpPr>
        <p:spPr>
          <a:xfrm>
            <a:off x="457200" y="762000"/>
            <a:ext cx="8382000" cy="6096000"/>
          </a:xfrm>
        </p:spPr>
        <p:txBody>
          <a:bodyPr/>
          <a:lstStyle/>
          <a:p>
            <a:pPr marL="609600" indent="-609600">
              <a:lnSpc>
                <a:spcPct val="90000"/>
              </a:lnSpc>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lnSpc>
                <a:spcPct val="90000"/>
              </a:lnSpc>
              <a:buFontTx/>
              <a:buAutoNum type="arabicPeriod" startAt="119"/>
            </a:pPr>
            <a:r>
              <a:rPr lang="en-US" altLang="en-US" sz="1800" b="1"/>
              <a:t>Soil samples must have 1 ppm of termiticide for every 0.1% of finished termiticide applied.</a:t>
            </a:r>
          </a:p>
          <a:p>
            <a:pPr marL="609600" indent="-609600">
              <a:lnSpc>
                <a:spcPct val="90000"/>
              </a:lnSpc>
              <a:buFontTx/>
              <a:buAutoNum type="arabicPeriod" startAt="119"/>
            </a:pPr>
            <a:r>
              <a:rPr lang="en-US" altLang="en-US" sz="1800" b="1"/>
              <a:t>The soil samples taken are ¾” wide by 6” deep.</a:t>
            </a:r>
          </a:p>
          <a:p>
            <a:pPr marL="609600" indent="-609600">
              <a:lnSpc>
                <a:spcPct val="90000"/>
              </a:lnSpc>
              <a:buFontTx/>
              <a:buAutoNum type="arabicPeriod" startAt="119"/>
            </a:pPr>
            <a:r>
              <a:rPr lang="en-US" altLang="en-US" sz="1800" b="1" u="sng"/>
              <a:t>As many as 40 soil samples can be taken at one structure.</a:t>
            </a:r>
            <a:r>
              <a:rPr lang="en-US" altLang="en-US" sz="1800" b="1"/>
              <a:t> </a:t>
            </a:r>
            <a:r>
              <a:rPr lang="en-US" altLang="en-US" sz="1800" b="1">
                <a:solidFill>
                  <a:srgbClr val="FF0000"/>
                </a:solidFill>
              </a:rPr>
              <a:t>False…30</a:t>
            </a:r>
            <a:endParaRPr lang="en-US" altLang="en-US" sz="1800" b="1"/>
          </a:p>
          <a:p>
            <a:pPr marL="609600" indent="-609600">
              <a:lnSpc>
                <a:spcPct val="90000"/>
              </a:lnSpc>
              <a:buFontTx/>
              <a:buAutoNum type="arabicPeriod" startAt="119"/>
            </a:pPr>
            <a:r>
              <a:rPr lang="en-US" altLang="en-US" sz="1800" b="1"/>
              <a:t>Soil samples are taken at approximately 10 foot intervals.</a:t>
            </a:r>
          </a:p>
          <a:p>
            <a:pPr marL="609600" indent="-609600">
              <a:lnSpc>
                <a:spcPct val="90000"/>
              </a:lnSpc>
              <a:buFontTx/>
              <a:buAutoNum type="arabicPeriod" startAt="119"/>
            </a:pPr>
            <a:r>
              <a:rPr lang="en-US" altLang="en-US" sz="1800" b="1"/>
              <a:t>Slabs must be drilled at no greater than 18” intervals to treat  expansion joints and no greater than 12” from the adjacent wall.</a:t>
            </a:r>
          </a:p>
          <a:p>
            <a:pPr marL="609600" indent="-609600">
              <a:lnSpc>
                <a:spcPct val="90000"/>
              </a:lnSpc>
              <a:buFontTx/>
              <a:buAutoNum type="arabicPeriod" startAt="119"/>
            </a:pPr>
            <a:r>
              <a:rPr lang="en-US" altLang="en-US" sz="1800" b="1"/>
              <a:t>Voids must be drilled at no greater than 12” intervals.</a:t>
            </a:r>
          </a:p>
          <a:p>
            <a:pPr marL="609600" indent="-609600">
              <a:lnSpc>
                <a:spcPct val="90000"/>
              </a:lnSpc>
              <a:buFontTx/>
              <a:buAutoNum type="arabicPeriod" startAt="119"/>
            </a:pPr>
            <a:r>
              <a:rPr lang="en-US" altLang="en-US" sz="1800" b="1"/>
              <a:t>Voids must be drilled at no higher than 12” from the lower of the slab or soil levels adjacent to the wall.</a:t>
            </a:r>
          </a:p>
          <a:p>
            <a:pPr marL="609600" indent="-609600">
              <a:lnSpc>
                <a:spcPct val="90000"/>
              </a:lnSpc>
              <a:buFontTx/>
              <a:buAutoNum type="arabicPeriod" startAt="119"/>
            </a:pPr>
            <a:r>
              <a:rPr lang="en-US" altLang="en-US" sz="1800" b="1"/>
              <a:t>Trenching or trenching and rodding must be performed to the footer or a maximum depth of four feet.</a:t>
            </a:r>
          </a:p>
          <a:p>
            <a:pPr marL="609600" indent="-609600">
              <a:lnSpc>
                <a:spcPct val="90000"/>
              </a:lnSpc>
              <a:buFontTx/>
              <a:buAutoNum type="arabicPeriod" startAt="119"/>
            </a:pPr>
            <a:r>
              <a:rPr lang="en-US" altLang="en-US" sz="1800" b="1"/>
              <a:t>All cracks in slabs must be drilled and treated. </a:t>
            </a:r>
          </a:p>
          <a:p>
            <a:pPr marL="609600" indent="-609600">
              <a:lnSpc>
                <a:spcPct val="90000"/>
              </a:lnSpc>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a:extLst>
              <a:ext uri="{FF2B5EF4-FFF2-40B4-BE49-F238E27FC236}">
                <a16:creationId xmlns:a16="http://schemas.microsoft.com/office/drawing/2014/main" id="{85F49213-33EB-4FC4-B973-D78D4939782A}"/>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07203" name="Rectangle 3">
            <a:extLst>
              <a:ext uri="{FF2B5EF4-FFF2-40B4-BE49-F238E27FC236}">
                <a16:creationId xmlns:a16="http://schemas.microsoft.com/office/drawing/2014/main" id="{5C766ECA-AF73-4ED6-A892-A29D4382A3BC}"/>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u="sng"/>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a:extLst>
              <a:ext uri="{FF2B5EF4-FFF2-40B4-BE49-F238E27FC236}">
                <a16:creationId xmlns:a16="http://schemas.microsoft.com/office/drawing/2014/main" id="{461EB7B8-D6CA-4EA7-82CB-07B22EF8B13A}"/>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08227" name="Rectangle 3">
            <a:extLst>
              <a:ext uri="{FF2B5EF4-FFF2-40B4-BE49-F238E27FC236}">
                <a16:creationId xmlns:a16="http://schemas.microsoft.com/office/drawing/2014/main" id="{443A699C-718F-407F-A34F-9E590575A693}"/>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u="sng"/>
              <a:t>Soil samples are taken at approximately 10 foot intervals.</a:t>
            </a:r>
            <a:r>
              <a:rPr lang="en-US" altLang="en-US" sz="1800" b="1"/>
              <a:t> </a:t>
            </a:r>
            <a:r>
              <a:rPr lang="en-US" altLang="en-US" sz="1800" b="1">
                <a:solidFill>
                  <a:srgbClr val="FF0000"/>
                </a:solidFill>
              </a:rPr>
              <a:t>True</a:t>
            </a:r>
            <a:endParaRPr lang="en-US" altLang="en-US" sz="1800" b="1"/>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a:extLst>
              <a:ext uri="{FF2B5EF4-FFF2-40B4-BE49-F238E27FC236}">
                <a16:creationId xmlns:a16="http://schemas.microsoft.com/office/drawing/2014/main" id="{1CC2E3E1-9563-4AF5-B035-18582DFEF584}"/>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09251" name="Rectangle 3">
            <a:extLst>
              <a:ext uri="{FF2B5EF4-FFF2-40B4-BE49-F238E27FC236}">
                <a16:creationId xmlns:a16="http://schemas.microsoft.com/office/drawing/2014/main" id="{7233D54B-B3CB-43C0-910D-2B4E2FB4616C}"/>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u="sng"/>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9EC68C68-DD8F-4FDF-A9E6-430D0B178842}"/>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10275" name="Rectangle 3">
            <a:extLst>
              <a:ext uri="{FF2B5EF4-FFF2-40B4-BE49-F238E27FC236}">
                <a16:creationId xmlns:a16="http://schemas.microsoft.com/office/drawing/2014/main" id="{05C8E8CA-E1B2-45BA-B7CC-C4B3B23D39B3}"/>
              </a:ext>
            </a:extLst>
          </p:cNvPr>
          <p:cNvSpPr>
            <a:spLocks noGrp="1" noChangeArrowheads="1"/>
          </p:cNvSpPr>
          <p:nvPr>
            <p:ph type="body" idx="1"/>
          </p:nvPr>
        </p:nvSpPr>
        <p:spPr>
          <a:xfrm>
            <a:off x="457200" y="762000"/>
            <a:ext cx="8534400" cy="6096000"/>
          </a:xfrm>
        </p:spPr>
        <p:txBody>
          <a:bodyPr/>
          <a:lstStyle/>
          <a:p>
            <a:pPr marL="609600" indent="-609600">
              <a:lnSpc>
                <a:spcPct val="90000"/>
              </a:lnSpc>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lnSpc>
                <a:spcPct val="90000"/>
              </a:lnSpc>
              <a:buFontTx/>
              <a:buAutoNum type="arabicPeriod" startAt="119"/>
            </a:pPr>
            <a:r>
              <a:rPr lang="en-US" altLang="en-US" sz="1800" b="1"/>
              <a:t>Soil samples must have 1 ppm of termiticide for every 0.1% of finished termiticide applied.</a:t>
            </a:r>
          </a:p>
          <a:p>
            <a:pPr marL="609600" indent="-609600">
              <a:lnSpc>
                <a:spcPct val="90000"/>
              </a:lnSpc>
              <a:buFontTx/>
              <a:buAutoNum type="arabicPeriod" startAt="119"/>
            </a:pPr>
            <a:r>
              <a:rPr lang="en-US" altLang="en-US" sz="1800" b="1"/>
              <a:t>The soil samples taken are ¾” wide by 6” deep.</a:t>
            </a:r>
          </a:p>
          <a:p>
            <a:pPr marL="609600" indent="-609600">
              <a:lnSpc>
                <a:spcPct val="90000"/>
              </a:lnSpc>
              <a:buFontTx/>
              <a:buAutoNum type="arabicPeriod" startAt="119"/>
            </a:pPr>
            <a:r>
              <a:rPr lang="en-US" altLang="en-US" sz="1800" b="1"/>
              <a:t>As many as 40 soil samples can be taken at one structure.</a:t>
            </a:r>
          </a:p>
          <a:p>
            <a:pPr marL="609600" indent="-609600">
              <a:lnSpc>
                <a:spcPct val="90000"/>
              </a:lnSpc>
              <a:buFontTx/>
              <a:buAutoNum type="arabicPeriod" startAt="119"/>
            </a:pPr>
            <a:r>
              <a:rPr lang="en-US" altLang="en-US" sz="1800" b="1"/>
              <a:t>Soil samples are taken at approximately 10 foot intervals.</a:t>
            </a:r>
          </a:p>
          <a:p>
            <a:pPr marL="609600" indent="-609600">
              <a:lnSpc>
                <a:spcPct val="90000"/>
              </a:lnSpc>
              <a:buFontTx/>
              <a:buAutoNum type="arabicPeriod" startAt="119"/>
            </a:pPr>
            <a:r>
              <a:rPr lang="en-US" altLang="en-US" sz="1800" b="1" u="sng"/>
              <a:t>Slabs must be drilled at no greater than 18” intervals to treat  expansion joints and no greater than 12” from the adjacent wall.</a:t>
            </a:r>
            <a:r>
              <a:rPr lang="en-US" altLang="en-US" sz="1800" b="1"/>
              <a:t> </a:t>
            </a:r>
            <a:r>
              <a:rPr lang="en-US" altLang="en-US" sz="1800" b="1">
                <a:solidFill>
                  <a:srgbClr val="FF0000"/>
                </a:solidFill>
              </a:rPr>
              <a:t>False</a:t>
            </a:r>
            <a:endParaRPr lang="en-US" altLang="en-US" sz="1800" b="1"/>
          </a:p>
          <a:p>
            <a:pPr marL="609600" indent="-609600">
              <a:lnSpc>
                <a:spcPct val="90000"/>
              </a:lnSpc>
              <a:buFontTx/>
              <a:buAutoNum type="arabicPeriod" startAt="119"/>
            </a:pPr>
            <a:r>
              <a:rPr lang="en-US" altLang="en-US" sz="1800" b="1"/>
              <a:t>Voids must be drilled at no greater than 12” intervals.</a:t>
            </a:r>
          </a:p>
          <a:p>
            <a:pPr marL="609600" indent="-609600">
              <a:lnSpc>
                <a:spcPct val="90000"/>
              </a:lnSpc>
              <a:buFontTx/>
              <a:buAutoNum type="arabicPeriod" startAt="119"/>
            </a:pPr>
            <a:r>
              <a:rPr lang="en-US" altLang="en-US" sz="1800" b="1"/>
              <a:t>Voids must be drilled at no higher than 12” from the lower of the slab or soil levels adjacent to the wall.</a:t>
            </a:r>
          </a:p>
          <a:p>
            <a:pPr marL="609600" indent="-609600">
              <a:lnSpc>
                <a:spcPct val="90000"/>
              </a:lnSpc>
              <a:buFontTx/>
              <a:buAutoNum type="arabicPeriod" startAt="119"/>
            </a:pPr>
            <a:r>
              <a:rPr lang="en-US" altLang="en-US" sz="1800" b="1"/>
              <a:t>Trenching or trenching and rodding must be performed to the footer or a maximum depth of four feet.</a:t>
            </a:r>
          </a:p>
          <a:p>
            <a:pPr marL="609600" indent="-609600">
              <a:lnSpc>
                <a:spcPct val="90000"/>
              </a:lnSpc>
              <a:buFontTx/>
              <a:buAutoNum type="arabicPeriod" startAt="119"/>
            </a:pPr>
            <a:r>
              <a:rPr lang="en-US" altLang="en-US" sz="1800" b="1"/>
              <a:t>All cracks in slabs must be drilled and treated. </a:t>
            </a:r>
          </a:p>
          <a:p>
            <a:pPr marL="609600" indent="-609600">
              <a:lnSpc>
                <a:spcPct val="90000"/>
              </a:lnSpc>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A48CAD4F-8C3A-4AA9-A5CF-C118498EB85B}"/>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11299" name="Rectangle 3">
            <a:extLst>
              <a:ext uri="{FF2B5EF4-FFF2-40B4-BE49-F238E27FC236}">
                <a16:creationId xmlns:a16="http://schemas.microsoft.com/office/drawing/2014/main" id="{45184422-EF1C-46AD-81B0-291451B5599E}"/>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u="sng"/>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a:extLst>
              <a:ext uri="{FF2B5EF4-FFF2-40B4-BE49-F238E27FC236}">
                <a16:creationId xmlns:a16="http://schemas.microsoft.com/office/drawing/2014/main" id="{C781439C-99F5-4596-BBE5-A997214F2628}"/>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12323" name="Rectangle 3">
            <a:extLst>
              <a:ext uri="{FF2B5EF4-FFF2-40B4-BE49-F238E27FC236}">
                <a16:creationId xmlns:a16="http://schemas.microsoft.com/office/drawing/2014/main" id="{A79D8C23-5A3C-4444-9D5A-AB08CCA9025D}"/>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u="sng"/>
              <a:t>Voids must be drilled at no greater than 12” intervals.</a:t>
            </a:r>
            <a:r>
              <a:rPr lang="en-US" altLang="en-US" sz="1800" b="1"/>
              <a:t> </a:t>
            </a:r>
            <a:r>
              <a:rPr lang="en-US" altLang="en-US" sz="1800" b="1">
                <a:solidFill>
                  <a:srgbClr val="FF0000"/>
                </a:solidFill>
              </a:rPr>
              <a:t>True</a:t>
            </a:r>
            <a:endParaRPr lang="en-US" altLang="en-US" sz="1800" b="1"/>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a:extLst>
              <a:ext uri="{FF2B5EF4-FFF2-40B4-BE49-F238E27FC236}">
                <a16:creationId xmlns:a16="http://schemas.microsoft.com/office/drawing/2014/main" id="{EA132DD4-B821-4DE6-87B1-671AF0F42E3C}"/>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13347" name="Rectangle 3">
            <a:extLst>
              <a:ext uri="{FF2B5EF4-FFF2-40B4-BE49-F238E27FC236}">
                <a16:creationId xmlns:a16="http://schemas.microsoft.com/office/drawing/2014/main" id="{D11B9395-38E4-4F1C-8C63-7EBAFAEDB905}"/>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u="sng"/>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a:extLst>
              <a:ext uri="{FF2B5EF4-FFF2-40B4-BE49-F238E27FC236}">
                <a16:creationId xmlns:a16="http://schemas.microsoft.com/office/drawing/2014/main" id="{D0C2F26C-3649-4246-899A-8D88967A3A7C}"/>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14371" name="Rectangle 3">
            <a:extLst>
              <a:ext uri="{FF2B5EF4-FFF2-40B4-BE49-F238E27FC236}">
                <a16:creationId xmlns:a16="http://schemas.microsoft.com/office/drawing/2014/main" id="{CC1E0123-1967-409F-9745-492009E55BDA}"/>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u="sng"/>
              <a:t>Voids must be drilled at no higher than 12” from the lower of the slab or soil levels adjacent to the wall.</a:t>
            </a:r>
            <a:r>
              <a:rPr lang="en-US" altLang="en-US" sz="1800" b="1"/>
              <a:t> </a:t>
            </a:r>
            <a:r>
              <a:rPr lang="en-US" altLang="en-US" sz="1800" b="1">
                <a:solidFill>
                  <a:srgbClr val="FF0000"/>
                </a:solidFill>
              </a:rPr>
              <a:t>False…no higher than 18”</a:t>
            </a:r>
            <a:endParaRPr lang="en-US" altLang="en-US" sz="1800" b="1"/>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a:extLst>
              <a:ext uri="{FF2B5EF4-FFF2-40B4-BE49-F238E27FC236}">
                <a16:creationId xmlns:a16="http://schemas.microsoft.com/office/drawing/2014/main" id="{6CFDE82B-24AA-49EB-BBE0-E4DDD453C120}"/>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15395" name="Rectangle 3">
            <a:extLst>
              <a:ext uri="{FF2B5EF4-FFF2-40B4-BE49-F238E27FC236}">
                <a16:creationId xmlns:a16="http://schemas.microsoft.com/office/drawing/2014/main" id="{59C5C5DB-2A8D-4356-867F-57B0AD5C6491}"/>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u="sng"/>
              <a:t>Trenching or trenching and rodding must be performed to the footer or a minimum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a:extLst>
              <a:ext uri="{FF2B5EF4-FFF2-40B4-BE49-F238E27FC236}">
                <a16:creationId xmlns:a16="http://schemas.microsoft.com/office/drawing/2014/main" id="{4D087864-C2D6-4D71-A95A-C5809B9AEF1A}"/>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16419" name="Rectangle 3">
            <a:extLst>
              <a:ext uri="{FF2B5EF4-FFF2-40B4-BE49-F238E27FC236}">
                <a16:creationId xmlns:a16="http://schemas.microsoft.com/office/drawing/2014/main" id="{B44F2CF2-7F94-4C75-9F42-B647C145FC54}"/>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u="sng"/>
              <a:t>Trenching or trenching and rodding must be performed to the footer or a minimum depth of four feet.</a:t>
            </a:r>
            <a:r>
              <a:rPr lang="en-US" altLang="en-US" sz="1800" b="1"/>
              <a:t> </a:t>
            </a:r>
            <a:r>
              <a:rPr lang="en-US" altLang="en-US" sz="1800" b="1">
                <a:solidFill>
                  <a:srgbClr val="FF0000"/>
                </a:solidFill>
              </a:rPr>
              <a:t>True</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a:extLst>
              <a:ext uri="{FF2B5EF4-FFF2-40B4-BE49-F238E27FC236}">
                <a16:creationId xmlns:a16="http://schemas.microsoft.com/office/drawing/2014/main" id="{A9F70171-4BB7-4D7D-8062-F772F2492E09}"/>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19491" name="Rectangle 3">
            <a:extLst>
              <a:ext uri="{FF2B5EF4-FFF2-40B4-BE49-F238E27FC236}">
                <a16:creationId xmlns:a16="http://schemas.microsoft.com/office/drawing/2014/main" id="{884A8844-C552-446A-BA2F-62054AB364ED}"/>
              </a:ext>
            </a:extLst>
          </p:cNvPr>
          <p:cNvSpPr>
            <a:spLocks noGrp="1" noChangeArrowheads="1"/>
          </p:cNvSpPr>
          <p:nvPr>
            <p:ph type="body" idx="1"/>
          </p:nvPr>
        </p:nvSpPr>
        <p:spPr>
          <a:xfrm>
            <a:off x="457200" y="762000"/>
            <a:ext cx="8229600" cy="6096000"/>
          </a:xfrm>
        </p:spPr>
        <p:txBody>
          <a:bodyPr/>
          <a:lstStyle/>
          <a:p>
            <a:pPr marL="609600" indent="-609600">
              <a:lnSpc>
                <a:spcPct val="90000"/>
              </a:lnSpc>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lnSpc>
                <a:spcPct val="90000"/>
              </a:lnSpc>
              <a:buFontTx/>
              <a:buAutoNum type="arabicPeriod" startAt="119"/>
            </a:pPr>
            <a:r>
              <a:rPr lang="en-US" altLang="en-US" sz="1800" b="1"/>
              <a:t>Soil samples must have 1 ppm of termiticide for every 0.1% of finished termiticide applied.</a:t>
            </a:r>
          </a:p>
          <a:p>
            <a:pPr marL="609600" indent="-609600">
              <a:lnSpc>
                <a:spcPct val="90000"/>
              </a:lnSpc>
              <a:buFontTx/>
              <a:buAutoNum type="arabicPeriod" startAt="119"/>
            </a:pPr>
            <a:r>
              <a:rPr lang="en-US" altLang="en-US" sz="1800" b="1"/>
              <a:t>The soil samples taken are ¾” wide by 6” deep.</a:t>
            </a:r>
          </a:p>
          <a:p>
            <a:pPr marL="609600" indent="-609600">
              <a:lnSpc>
                <a:spcPct val="90000"/>
              </a:lnSpc>
              <a:buFontTx/>
              <a:buAutoNum type="arabicPeriod" startAt="119"/>
            </a:pPr>
            <a:r>
              <a:rPr lang="en-US" altLang="en-US" sz="1800" b="1"/>
              <a:t>As many as 40 soil samples can be taken at one structure.</a:t>
            </a:r>
          </a:p>
          <a:p>
            <a:pPr marL="609600" indent="-609600">
              <a:lnSpc>
                <a:spcPct val="90000"/>
              </a:lnSpc>
              <a:buFontTx/>
              <a:buAutoNum type="arabicPeriod" startAt="119"/>
            </a:pPr>
            <a:r>
              <a:rPr lang="en-US" altLang="en-US" sz="1800" b="1"/>
              <a:t>Soil samples are taken at approximately 10 foot intervals.</a:t>
            </a:r>
          </a:p>
          <a:p>
            <a:pPr marL="609600" indent="-609600">
              <a:lnSpc>
                <a:spcPct val="90000"/>
              </a:lnSpc>
              <a:buFontTx/>
              <a:buAutoNum type="arabicPeriod" startAt="119"/>
            </a:pPr>
            <a:r>
              <a:rPr lang="en-US" altLang="en-US" sz="1800" b="1"/>
              <a:t>Slabs must be drilled at no greater than 18” intervals to treat  expansion joints and no greater than 12” from the adjacent wall.</a:t>
            </a:r>
          </a:p>
          <a:p>
            <a:pPr marL="609600" indent="-609600">
              <a:lnSpc>
                <a:spcPct val="90000"/>
              </a:lnSpc>
              <a:buFontTx/>
              <a:buAutoNum type="arabicPeriod" startAt="119"/>
            </a:pPr>
            <a:r>
              <a:rPr lang="en-US" altLang="en-US" sz="1800" b="1"/>
              <a:t>Voids must be drilled at no greater than 12” intervals.</a:t>
            </a:r>
          </a:p>
          <a:p>
            <a:pPr marL="609600" indent="-609600">
              <a:lnSpc>
                <a:spcPct val="90000"/>
              </a:lnSpc>
              <a:buFontTx/>
              <a:buAutoNum type="arabicPeriod" startAt="119"/>
            </a:pPr>
            <a:r>
              <a:rPr lang="en-US" altLang="en-US" sz="1800" b="1"/>
              <a:t>Voids must be drilled at no higher than 12” from the lower of the slab or soil levels adjacent to the wall.</a:t>
            </a:r>
          </a:p>
          <a:p>
            <a:pPr marL="609600" indent="-609600">
              <a:lnSpc>
                <a:spcPct val="90000"/>
              </a:lnSpc>
              <a:buFontTx/>
              <a:buAutoNum type="arabicPeriod" startAt="119"/>
            </a:pPr>
            <a:r>
              <a:rPr lang="en-US" altLang="en-US" sz="1800" b="1"/>
              <a:t>Trenching or trenching and rodding must be performed to the footer or a minimum depth of four feet.</a:t>
            </a:r>
          </a:p>
          <a:p>
            <a:pPr marL="609600" indent="-609600">
              <a:lnSpc>
                <a:spcPct val="90000"/>
              </a:lnSpc>
              <a:buFontTx/>
              <a:buAutoNum type="arabicPeriod" startAt="119"/>
            </a:pPr>
            <a:r>
              <a:rPr lang="en-US" altLang="en-US" sz="1800" b="1" u="sng"/>
              <a:t>All cracks in slabs (grade level or above) must be drilled and treated in Comprehensive jobs.</a:t>
            </a:r>
            <a:r>
              <a:rPr lang="en-US" altLang="en-US" sz="1800" b="1"/>
              <a:t>    </a:t>
            </a:r>
          </a:p>
          <a:p>
            <a:pPr marL="609600" indent="-609600">
              <a:lnSpc>
                <a:spcPct val="90000"/>
              </a:lnSpc>
              <a:buFontTx/>
              <a:buAutoNum type="arabicPeriod" startAt="119"/>
            </a:pPr>
            <a:r>
              <a:rPr lang="en-US" altLang="en-US" sz="1800" b="1"/>
              <a:t>Bath traps (where plumbing pipes extend through the slab) do not need to be drilled and treated or the soil rodded except on Monolithic Slabs.</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a:extLst>
              <a:ext uri="{FF2B5EF4-FFF2-40B4-BE49-F238E27FC236}">
                <a16:creationId xmlns:a16="http://schemas.microsoft.com/office/drawing/2014/main" id="{9E08F770-40EF-4250-B7B6-513727216904}"/>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28707" name="Rectangle 3">
            <a:extLst>
              <a:ext uri="{FF2B5EF4-FFF2-40B4-BE49-F238E27FC236}">
                <a16:creationId xmlns:a16="http://schemas.microsoft.com/office/drawing/2014/main" id="{6486F4CB-5BDC-4385-87D6-6BF847F838EF}"/>
              </a:ext>
            </a:extLst>
          </p:cNvPr>
          <p:cNvSpPr>
            <a:spLocks noGrp="1" noChangeArrowheads="1"/>
          </p:cNvSpPr>
          <p:nvPr>
            <p:ph type="body" idx="1"/>
          </p:nvPr>
        </p:nvSpPr>
        <p:spPr>
          <a:xfrm>
            <a:off x="457200" y="762000"/>
            <a:ext cx="8229600" cy="6096000"/>
          </a:xfrm>
        </p:spPr>
        <p:txBody>
          <a:bodyPr/>
          <a:lstStyle/>
          <a:p>
            <a:pPr marL="609600" indent="-609600">
              <a:lnSpc>
                <a:spcPct val="90000"/>
              </a:lnSpc>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lnSpc>
                <a:spcPct val="90000"/>
              </a:lnSpc>
              <a:buFontTx/>
              <a:buAutoNum type="arabicPeriod" startAt="119"/>
            </a:pPr>
            <a:r>
              <a:rPr lang="en-US" altLang="en-US" sz="1800" b="1"/>
              <a:t>Soil samples must have 1 ppm of termiticide for every 0.1% of finished termiticide applied.</a:t>
            </a:r>
          </a:p>
          <a:p>
            <a:pPr marL="609600" indent="-609600">
              <a:lnSpc>
                <a:spcPct val="90000"/>
              </a:lnSpc>
              <a:buFontTx/>
              <a:buAutoNum type="arabicPeriod" startAt="119"/>
            </a:pPr>
            <a:r>
              <a:rPr lang="en-US" altLang="en-US" sz="1800" b="1"/>
              <a:t>The soil samples taken are ¾” wide by 6” deep.</a:t>
            </a:r>
          </a:p>
          <a:p>
            <a:pPr marL="609600" indent="-609600">
              <a:lnSpc>
                <a:spcPct val="90000"/>
              </a:lnSpc>
              <a:buFontTx/>
              <a:buAutoNum type="arabicPeriod" startAt="119"/>
            </a:pPr>
            <a:r>
              <a:rPr lang="en-US" altLang="en-US" sz="1800" b="1"/>
              <a:t>As many as 40 soil samples can be taken at one structure.</a:t>
            </a:r>
          </a:p>
          <a:p>
            <a:pPr marL="609600" indent="-609600">
              <a:lnSpc>
                <a:spcPct val="90000"/>
              </a:lnSpc>
              <a:buFontTx/>
              <a:buAutoNum type="arabicPeriod" startAt="119"/>
            </a:pPr>
            <a:r>
              <a:rPr lang="en-US" altLang="en-US" sz="1800" b="1"/>
              <a:t>Soil samples are taken at approximately 10 foot intervals.</a:t>
            </a:r>
          </a:p>
          <a:p>
            <a:pPr marL="609600" indent="-609600">
              <a:lnSpc>
                <a:spcPct val="90000"/>
              </a:lnSpc>
              <a:buFontTx/>
              <a:buAutoNum type="arabicPeriod" startAt="119"/>
            </a:pPr>
            <a:r>
              <a:rPr lang="en-US" altLang="en-US" sz="1800" b="1"/>
              <a:t>Slabs must be drilled at no greater than 18” intervals to treat  expansion joints and no greater than 12” from the adjacent wall.</a:t>
            </a:r>
          </a:p>
          <a:p>
            <a:pPr marL="609600" indent="-609600">
              <a:lnSpc>
                <a:spcPct val="90000"/>
              </a:lnSpc>
              <a:buFontTx/>
              <a:buAutoNum type="arabicPeriod" startAt="119"/>
            </a:pPr>
            <a:r>
              <a:rPr lang="en-US" altLang="en-US" sz="1800" b="1"/>
              <a:t>Voids must be drilled at no greater than 12” intervals.</a:t>
            </a:r>
          </a:p>
          <a:p>
            <a:pPr marL="609600" indent="-609600">
              <a:lnSpc>
                <a:spcPct val="90000"/>
              </a:lnSpc>
              <a:buFontTx/>
              <a:buAutoNum type="arabicPeriod" startAt="119"/>
            </a:pPr>
            <a:r>
              <a:rPr lang="en-US" altLang="en-US" sz="1800" b="1"/>
              <a:t>Voids must be drilled at no higher than 12” from the lower of the slab or soil levels adjacent to the wall.</a:t>
            </a:r>
          </a:p>
          <a:p>
            <a:pPr marL="609600" indent="-609600">
              <a:lnSpc>
                <a:spcPct val="90000"/>
              </a:lnSpc>
              <a:buFontTx/>
              <a:buAutoNum type="arabicPeriod" startAt="119"/>
            </a:pPr>
            <a:r>
              <a:rPr lang="en-US" altLang="en-US" sz="1800" b="1"/>
              <a:t>Trenching or trenching and rodding must be performed to the footer or a maximum depth of four feet.</a:t>
            </a:r>
          </a:p>
          <a:p>
            <a:pPr marL="609600" indent="-609600">
              <a:lnSpc>
                <a:spcPct val="90000"/>
              </a:lnSpc>
              <a:buFontTx/>
              <a:buAutoNum type="arabicPeriod" startAt="119"/>
            </a:pPr>
            <a:r>
              <a:rPr lang="en-US" altLang="en-US" sz="1800" b="1" u="sng"/>
              <a:t>All cracks in slabs (grade level or above) must be drilled and treated in Comprehensive jobs.</a:t>
            </a:r>
            <a:r>
              <a:rPr lang="en-US" altLang="en-US" sz="1800" b="1"/>
              <a:t> </a:t>
            </a:r>
            <a:r>
              <a:rPr lang="en-US" altLang="en-US" sz="1800" b="1">
                <a:solidFill>
                  <a:srgbClr val="FF0000"/>
                </a:solidFill>
              </a:rPr>
              <a:t>True</a:t>
            </a:r>
            <a:r>
              <a:rPr lang="en-US" altLang="en-US" sz="1800" b="1"/>
              <a:t>   </a:t>
            </a:r>
          </a:p>
          <a:p>
            <a:pPr marL="609600" indent="-609600">
              <a:lnSpc>
                <a:spcPct val="90000"/>
              </a:lnSpc>
              <a:buFontTx/>
              <a:buAutoNum type="arabicPeriod" startAt="119"/>
            </a:pPr>
            <a:r>
              <a:rPr lang="en-US" altLang="en-US" sz="1800" b="1"/>
              <a:t>Bath traps (where plumbing pipes extend through the slab) on  Comprehensive soil treatments do not need to be drilled and treated or the soil of a bath trap rodded except on Monolithic Slabs.</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a:extLst>
              <a:ext uri="{FF2B5EF4-FFF2-40B4-BE49-F238E27FC236}">
                <a16:creationId xmlns:a16="http://schemas.microsoft.com/office/drawing/2014/main" id="{59AB666A-88F7-418B-8CBC-EB38F48D4577}"/>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21539" name="Rectangle 3">
            <a:extLst>
              <a:ext uri="{FF2B5EF4-FFF2-40B4-BE49-F238E27FC236}">
                <a16:creationId xmlns:a16="http://schemas.microsoft.com/office/drawing/2014/main" id="{6126F5FD-EE61-4D29-B5BB-020499AD39AD}"/>
              </a:ext>
            </a:extLst>
          </p:cNvPr>
          <p:cNvSpPr>
            <a:spLocks noGrp="1" noChangeArrowheads="1"/>
          </p:cNvSpPr>
          <p:nvPr>
            <p:ph type="body" idx="1"/>
          </p:nvPr>
        </p:nvSpPr>
        <p:spPr>
          <a:xfrm>
            <a:off x="457200" y="762000"/>
            <a:ext cx="8229600" cy="6096000"/>
          </a:xfrm>
        </p:spPr>
        <p:txBody>
          <a:bodyPr/>
          <a:lstStyle/>
          <a:p>
            <a:pPr marL="609600" indent="-609600">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buFontTx/>
              <a:buAutoNum type="arabicPeriod" startAt="119"/>
            </a:pPr>
            <a:r>
              <a:rPr lang="en-US" altLang="en-US" sz="1800" b="1"/>
              <a:t>Soil samples must have 1 ppm of termiticide for every 0.1% of finished termiticide applied.</a:t>
            </a:r>
          </a:p>
          <a:p>
            <a:pPr marL="609600" indent="-609600">
              <a:buFontTx/>
              <a:buAutoNum type="arabicPeriod" startAt="119"/>
            </a:pPr>
            <a:r>
              <a:rPr lang="en-US" altLang="en-US" sz="1800" b="1"/>
              <a:t>The soil samples taken are ¾” wide by 6” deep.</a:t>
            </a:r>
          </a:p>
          <a:p>
            <a:pPr marL="609600" indent="-609600">
              <a:buFontTx/>
              <a:buAutoNum type="arabicPeriod" startAt="119"/>
            </a:pPr>
            <a:r>
              <a:rPr lang="en-US" altLang="en-US" sz="1800" b="1"/>
              <a:t>As many as 40 soil samples can be taken at one structure.</a:t>
            </a:r>
          </a:p>
          <a:p>
            <a:pPr marL="609600" indent="-609600">
              <a:buFontTx/>
              <a:buAutoNum type="arabicPeriod" startAt="119"/>
            </a:pPr>
            <a:r>
              <a:rPr lang="en-US" altLang="en-US" sz="1800" b="1"/>
              <a:t>Soil samples are taken at approximately 10 foot intervals.</a:t>
            </a:r>
          </a:p>
          <a:p>
            <a:pPr marL="609600" indent="-609600">
              <a:buFontTx/>
              <a:buAutoNum type="arabicPeriod" startAt="119"/>
            </a:pPr>
            <a:r>
              <a:rPr lang="en-US" altLang="en-US" sz="1800" b="1"/>
              <a:t>Slabs must be drilled at no greater than 18” intervals to treat  expansion joints and no greater than 12” from the adjacent wall.</a:t>
            </a:r>
          </a:p>
          <a:p>
            <a:pPr marL="609600" indent="-609600">
              <a:buFontTx/>
              <a:buAutoNum type="arabicPeriod" startAt="119"/>
            </a:pPr>
            <a:r>
              <a:rPr lang="en-US" altLang="en-US" sz="1800" b="1"/>
              <a:t>Voids must be drilled at no greater than 12” intervals.</a:t>
            </a:r>
          </a:p>
          <a:p>
            <a:pPr marL="609600" indent="-609600">
              <a:buFontTx/>
              <a:buAutoNum type="arabicPeriod" startAt="119"/>
            </a:pPr>
            <a:r>
              <a:rPr lang="en-US" altLang="en-US" sz="1800" b="1"/>
              <a:t>Voids must be drilled at no higher than 12” from the lower of the slab or soil levels adjacent to the wall.</a:t>
            </a:r>
          </a:p>
          <a:p>
            <a:pPr marL="609600" indent="-609600">
              <a:buFontTx/>
              <a:buAutoNum type="arabicPeriod" startAt="119"/>
            </a:pPr>
            <a:r>
              <a:rPr lang="en-US" altLang="en-US" sz="1800" b="1"/>
              <a:t>Trenching or trenching and rodding must be performed to the footer or a maximum depth of four feet.</a:t>
            </a:r>
          </a:p>
          <a:p>
            <a:pPr marL="609600" indent="-609600">
              <a:buFontTx/>
              <a:buAutoNum type="arabicPeriod" startAt="119"/>
            </a:pPr>
            <a:r>
              <a:rPr lang="en-US" altLang="en-US" sz="1800" b="1"/>
              <a:t>All cracks in slabs must be drilled and treated. </a:t>
            </a:r>
          </a:p>
          <a:p>
            <a:pPr marL="609600" indent="-609600">
              <a:buFontTx/>
              <a:buAutoNum type="arabicPeriod" startAt="119"/>
            </a:pPr>
            <a:r>
              <a:rPr lang="en-US" altLang="en-US" sz="1800" b="1" u="sng"/>
              <a:t>Bath traps (where plumbing pipes extend through the slab) on Comprehensive soil treatments do not need to be drilled and treated or the soil of the bath traps rodded except on Monolithic Slabs.</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a:extLst>
              <a:ext uri="{FF2B5EF4-FFF2-40B4-BE49-F238E27FC236}">
                <a16:creationId xmlns:a16="http://schemas.microsoft.com/office/drawing/2014/main" id="{1210121D-E2EE-4211-B7FE-DEE7FCFF883D}"/>
              </a:ext>
            </a:extLst>
          </p:cNvPr>
          <p:cNvSpPr>
            <a:spLocks noGrp="1" noChangeArrowheads="1"/>
          </p:cNvSpPr>
          <p:nvPr>
            <p:ph type="title"/>
          </p:nvPr>
        </p:nvSpPr>
        <p:spPr>
          <a:xfrm>
            <a:off x="457200" y="0"/>
            <a:ext cx="8229600" cy="685800"/>
          </a:xfrm>
        </p:spPr>
        <p:txBody>
          <a:bodyPr/>
          <a:lstStyle/>
          <a:p>
            <a:r>
              <a:rPr lang="en-US" altLang="en-US" sz="2800" b="1"/>
              <a:t>Subterranean Termite Control - True or False</a:t>
            </a:r>
          </a:p>
        </p:txBody>
      </p:sp>
      <p:sp>
        <p:nvSpPr>
          <p:cNvPr id="329731" name="Rectangle 3">
            <a:extLst>
              <a:ext uri="{FF2B5EF4-FFF2-40B4-BE49-F238E27FC236}">
                <a16:creationId xmlns:a16="http://schemas.microsoft.com/office/drawing/2014/main" id="{DA32EAA1-EB5C-4FED-ABC5-B6D4688615B6}"/>
              </a:ext>
            </a:extLst>
          </p:cNvPr>
          <p:cNvSpPr>
            <a:spLocks noGrp="1" noChangeArrowheads="1"/>
          </p:cNvSpPr>
          <p:nvPr>
            <p:ph type="body" idx="1"/>
          </p:nvPr>
        </p:nvSpPr>
        <p:spPr>
          <a:xfrm>
            <a:off x="457200" y="762000"/>
            <a:ext cx="8305800" cy="6400800"/>
          </a:xfrm>
        </p:spPr>
        <p:txBody>
          <a:bodyPr/>
          <a:lstStyle/>
          <a:p>
            <a:pPr marL="609600" indent="-609600">
              <a:lnSpc>
                <a:spcPct val="90000"/>
              </a:lnSpc>
              <a:buFontTx/>
              <a:buAutoNum type="arabicPeriod" startAt="119"/>
            </a:pPr>
            <a:r>
              <a:rPr lang="en-US" altLang="en-US" sz="1800" b="1"/>
              <a:t>A Department of Agriculture Inspector can take soil samples up to one year after a structure treated is treated for subterranean termite control.</a:t>
            </a:r>
          </a:p>
          <a:p>
            <a:pPr marL="609600" indent="-609600">
              <a:lnSpc>
                <a:spcPct val="90000"/>
              </a:lnSpc>
              <a:buFontTx/>
              <a:buAutoNum type="arabicPeriod" startAt="119"/>
            </a:pPr>
            <a:r>
              <a:rPr lang="en-US" altLang="en-US" sz="1800" b="1"/>
              <a:t>Soil samples must have 1 ppm of termiticide for every 0.1% of finished termiticide applied.</a:t>
            </a:r>
          </a:p>
          <a:p>
            <a:pPr marL="609600" indent="-609600">
              <a:lnSpc>
                <a:spcPct val="90000"/>
              </a:lnSpc>
              <a:buFontTx/>
              <a:buAutoNum type="arabicPeriod" startAt="119"/>
            </a:pPr>
            <a:r>
              <a:rPr lang="en-US" altLang="en-US" sz="1800" b="1"/>
              <a:t>The soil samples taken are ¾” wide by 6” deep.</a:t>
            </a:r>
          </a:p>
          <a:p>
            <a:pPr marL="609600" indent="-609600">
              <a:lnSpc>
                <a:spcPct val="90000"/>
              </a:lnSpc>
              <a:buFontTx/>
              <a:buAutoNum type="arabicPeriod" startAt="119"/>
            </a:pPr>
            <a:r>
              <a:rPr lang="en-US" altLang="en-US" sz="1800" b="1"/>
              <a:t>As many as 40 soil samples can be taken at one structure.</a:t>
            </a:r>
          </a:p>
          <a:p>
            <a:pPr marL="609600" indent="-609600">
              <a:lnSpc>
                <a:spcPct val="90000"/>
              </a:lnSpc>
              <a:buFontTx/>
              <a:buAutoNum type="arabicPeriod" startAt="119"/>
            </a:pPr>
            <a:r>
              <a:rPr lang="en-US" altLang="en-US" sz="1800" b="1"/>
              <a:t>Soil samples are taken at approximately 10 foot intervals.</a:t>
            </a:r>
          </a:p>
          <a:p>
            <a:pPr marL="609600" indent="-609600">
              <a:lnSpc>
                <a:spcPct val="90000"/>
              </a:lnSpc>
              <a:buFontTx/>
              <a:buAutoNum type="arabicPeriod" startAt="119"/>
            </a:pPr>
            <a:r>
              <a:rPr lang="en-US" altLang="en-US" sz="1800" b="1"/>
              <a:t>Slabs must be drilled at no greater than 18” intervals to treat  expansion joints and no greater than 12” from the adjacent wall.</a:t>
            </a:r>
          </a:p>
          <a:p>
            <a:pPr marL="609600" indent="-609600">
              <a:lnSpc>
                <a:spcPct val="90000"/>
              </a:lnSpc>
              <a:buFontTx/>
              <a:buAutoNum type="arabicPeriod" startAt="119"/>
            </a:pPr>
            <a:r>
              <a:rPr lang="en-US" altLang="en-US" sz="1800" b="1"/>
              <a:t>Voids must be drilled at no greater than 12” intervals.</a:t>
            </a:r>
          </a:p>
          <a:p>
            <a:pPr marL="609600" indent="-609600">
              <a:lnSpc>
                <a:spcPct val="90000"/>
              </a:lnSpc>
              <a:buFontTx/>
              <a:buAutoNum type="arabicPeriod" startAt="119"/>
            </a:pPr>
            <a:r>
              <a:rPr lang="en-US" altLang="en-US" sz="1800" b="1"/>
              <a:t>Voids must be drilled at no higher than 12” from the lower of the slab or soil levels adjacent to the wall.</a:t>
            </a:r>
          </a:p>
          <a:p>
            <a:pPr marL="609600" indent="-609600">
              <a:lnSpc>
                <a:spcPct val="90000"/>
              </a:lnSpc>
              <a:buFontTx/>
              <a:buAutoNum type="arabicPeriod" startAt="119"/>
            </a:pPr>
            <a:r>
              <a:rPr lang="en-US" altLang="en-US" sz="1800" b="1"/>
              <a:t>Trenching or trenching and rodding must be performed to the footer or a maximum depth of four feet.</a:t>
            </a:r>
          </a:p>
          <a:p>
            <a:pPr marL="609600" indent="-609600">
              <a:lnSpc>
                <a:spcPct val="90000"/>
              </a:lnSpc>
              <a:buFontTx/>
              <a:buAutoNum type="arabicPeriod" startAt="119"/>
            </a:pPr>
            <a:r>
              <a:rPr lang="en-US" altLang="en-US" sz="1800" b="1"/>
              <a:t>All cracks in slabs must be drilled and treated. </a:t>
            </a:r>
          </a:p>
          <a:p>
            <a:pPr marL="609600" indent="-609600">
              <a:lnSpc>
                <a:spcPct val="90000"/>
              </a:lnSpc>
              <a:buFontTx/>
              <a:buAutoNum type="arabicPeriod" startAt="119"/>
            </a:pPr>
            <a:r>
              <a:rPr lang="en-US" altLang="en-US" sz="1800" b="1" u="sng"/>
              <a:t>Bath traps (where plumbing pipes extend through the slab) on Comprehensive soil treatments do not need to be drilled and treated or the soil of the bath traps rodded except on Monolithic Slabs.</a:t>
            </a:r>
            <a:r>
              <a:rPr lang="en-US" altLang="en-US" sz="1800" b="1"/>
              <a:t> </a:t>
            </a:r>
            <a:r>
              <a:rPr lang="en-US" altLang="en-US" sz="1800" b="1">
                <a:solidFill>
                  <a:srgbClr val="FF0000"/>
                </a:solidFill>
              </a:rPr>
              <a:t>False</a:t>
            </a:r>
            <a:endParaRPr lang="en-US" altLang="en-US" sz="1800" b="1"/>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1190</TotalTime>
  <Words>45900</Words>
  <Application>Microsoft Office PowerPoint</Application>
  <PresentationFormat>On-screen Show (4:3)</PresentationFormat>
  <Paragraphs>3074</Paragraphs>
  <Slides>258</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258</vt:i4>
      </vt:variant>
    </vt:vector>
  </HeadingPairs>
  <TitlesOfParts>
    <vt:vector size="260" baseType="lpstr">
      <vt:lpstr>Arial</vt:lpstr>
      <vt:lpstr>Default Design</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 - OHBs</vt:lpstr>
      <vt:lpstr>Multiple Choice:                                               A.  Anobiidae            E.  Lyctidae                                               B.  Bostrichidae        F.  Scolytidae                                               C.  Buprestidae                                               D.  Cerambycidae - OHBs</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 – OHB only</vt:lpstr>
      <vt:lpstr>Multiple Choice:                                               A.  Anobiidae            E.  Lyctidae                                               B.  Bostrichidae        F.  Scolytidae                                               C.  Buprestidae                                               D.  Cerambycidae – OHB only</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D.  Cerambycidae – OHB only</vt:lpstr>
      <vt:lpstr>Multiple Choice:                                               A.  Anobiidae            E.  Lyctidae                                               B.  Bostrichidae        F.  Scolytidae                                               C.  Buprestidae                                               D.  Cerambycidae – OHB only</vt:lpstr>
      <vt:lpstr>Multiple Choice:                                               A.  Anobiidae            E.  Lyctidae                                               B.  Bostrichidae        F.  Scolytidae                                               C.  Buprestidae                                               D.  Cerambycidae – all others except OHB</vt:lpstr>
      <vt:lpstr>Multiple Choice:                                               A.  Anobiidae            E.  Lyctidae                                               B.  Bostrichidae        F.  Scolytidae                                               C.  Buprestidae                                               D.  Cerambycidae – all others except OHB</vt:lpstr>
      <vt:lpstr>Multiple Choice:                                               A.  Anobiidae            E.  Lyctidae                                               B.  Bostrichidae        F.  Scolytidae                                               C.  Buprestidae                                               D.  Cerambycidae</vt:lpstr>
      <vt:lpstr>Multiple Choice:                                               A.  Anobiidae            E.  Lyctidae                                               B.  Bostrichidae        F.  Scolytidae                                               C.  Buprestidae                                               D.  Cerambycidae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Multiple Choice:                                               A.  Anobiidae            E.  Lyctidae                                               B.  Bostrichidae        F.  Scolytidae                                               C.  Buprestidae         G. Scolytidae or                                               D.  Cerambycidae                Platypodidae</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Platypodidae                  D.  Cerambycidae – all others except OHBs                                                                                                             </vt:lpstr>
      <vt:lpstr> Multiple Choice:              A.  Anobiidae            E.  Lyctidae                                                                              B.  Bostrichidae       F.  Scolytidae                   C.  Buprestidae        G.  Scolytidae &amp; Platypodidae                  D.  Cerambycidae – all others except OHBs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Platypodidae           D.  Cerambycidae – all beetle species except the OHB                                                                                                      </vt:lpstr>
      <vt:lpstr> Multiple Choice:         A.  Anobiidae           E.  Lyctidae                                                                       B.  Bostrichidae       F.  Scolytidae            C.  Buprestidae        G.  Scolytidae &amp; Platypodidae           D.  Cerambycidae – all beetle species except the OHB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Platypodidae                     D.  Cerambycidae – Old House Borer only                                                                                     </vt:lpstr>
      <vt:lpstr> Multiple Choice:         A.  Anobiidae           E.  Lyctidae                                                                       B.  Bostrichidae       F.  Scolytidae            C.  Buprestidae        G.  Scolytidae &amp; Platypodidae                     D.  Cerambycidae – Old House Borer only                                                                                     </vt:lpstr>
      <vt:lpstr> Multiple Choice:         A.  Anobiidae           E.  Lyctidae                                                                       B.  Bostrichidae       F.  Scolytidae            C.  Buprestidae        G.  Scolytidae &amp; Platypodidae                     D.  Cerambycidae – Old House Borer only                                                                                     </vt:lpstr>
      <vt:lpstr> Multiple Choice:         A.  Anobiidae           E.  Lyctidae                                                                       B.  Bostrichidae       F.  Scolytidae            C.  Buprestidae        G.  Scolytidae &amp; Platypodidae                     D.  Cerambycidae – Old House Borer only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 Multiple Choice:                                  A.  Anobiidae            E.  Lyctidae                                                                                                         B.  Bostrichidae       F.  Scolytidae                                              C.  Buprestidae        G.  Scolytidae &amp;                                             D.  Cerambycidae               Platypodidae                                                                                       </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Multiple Choice:   A.  Molds &amp; Mildews      E.  White rot                                                 B.  Sap stain fungi         F.  Brown rot                                                 C.  White Pocket rot       G. Water conducting rot                                                  D.  Pecky Rot                       (Poria incrassata)</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Multiple Choice:     A.  Old House Borer      D.  Bark Beetle                                                    B.  Ambrosia Beetle      E.  Furniture Beetle                                                    C.  Lead Cable Borer     F.  True PPB</vt:lpstr>
      <vt:lpstr>Multiple Choice:     A.  Old House Borer      D.  Bark Beetle                                                    B.  Ambrosia Beetle      E.  Furniture Beetle                                                    C.  Lead Cable Borer     F.  True PPB</vt:lpstr>
      <vt:lpstr>Multiple Choice:     A.  Old House Borer      D.  Bark Beetle                                                    B.  Ambrosia Beetle      E.  Furniture Beetle                                                    C.  Lead Cable Borer     F.  True PPB</vt:lpstr>
      <vt:lpstr>Multiple Choice:     A.  Old House Borer      D.  Bark Beetle                                                    B.  Ambrosia Beetle      E.  Furniture Beetle                                                    C.  Lead Cable Borer     F.  True PPB</vt:lpstr>
      <vt:lpstr>Multiple Choice:     A.  Old House Borer      D.  Bark Beetle                                                    B.  Ambrosia Beetle      E.  Furniture Beetle                                                    C.  Lead Cable Borer     F.  True PPB</vt:lpstr>
      <vt:lpstr>Multiple Choice:     A.  Old House Borer      D.  Bark Beetle                                                    B.  Ambrosia Beetle      E.  Furniture Beetle                                                    C.  Lead Cable Borer     F.  True PPB</vt:lpstr>
      <vt:lpstr>Multiple Choice:     A.  Old House Borer      D.  Bark Beetle                                                    B.  Ambrosia Beetle      E.  Furniture Beetle                                                    C.  Lead Cable Borer     F.  True PPB</vt:lpstr>
      <vt:lpstr>Multiple Choice:     A.  Old House Borer      D.  Bark Beetle                                                    B.  Ambrosia Beetle      E.  Furniture Beetle                                                    C.  Lead Cable Borer     F.  True PPB</vt:lpstr>
      <vt:lpstr>Multiple Choice:     A.  Old House Borer      D.  Bark Beetle                                                    B.  Ambrosia Beetle      E.  Furniture Beetle                                                    C.  Lead Cable Borer     F.  True PPB</vt:lpstr>
      <vt:lpstr>Multiple Choice:     A.  Old House Borer      D.  Bark Beetle                                                    B.  Ambrosia Beetle      E.  Furniture Beetle                                                    C.  Lead Cable Borer     F.  True PPB</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Multiple Choice:     A.  Subterranean Termites                                                    B.  Drywood Termites                                                    C.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 Multiple Choice:   A.  Subterranean termites (Reticulitermes)                                                   B.  Formosan subterranean termites (Coptotermes)                                                   C.  Drywood termites                                                   D.  Dampwood termites</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lpstr>Subterranean Termite Control - True or False</vt:lpstr>
    </vt:vector>
  </TitlesOfParts>
  <Company>Terminix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Multiple Choice:                                               A.  Anobiidae            E.  Lyctidae                                               B.  Bostrichidae        F.  Scolytidae                                               C.  Buprestidae                                               D.  Cerambycidae</dc:title>
  <dc:creator>Terminix International</dc:creator>
  <cp:lastModifiedBy>John Cook</cp:lastModifiedBy>
  <cp:revision>27</cp:revision>
  <dcterms:created xsi:type="dcterms:W3CDTF">2004-04-12T13:02:01Z</dcterms:created>
  <dcterms:modified xsi:type="dcterms:W3CDTF">2022-06-10T21:48:53Z</dcterms:modified>
</cp:coreProperties>
</file>