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86" r:id="rId2"/>
    <p:sldId id="293" r:id="rId3"/>
    <p:sldId id="292" r:id="rId4"/>
    <p:sldId id="295" r:id="rId5"/>
    <p:sldId id="294" r:id="rId6"/>
    <p:sldId id="296" r:id="rId7"/>
    <p:sldId id="287" r:id="rId8"/>
    <p:sldId id="288" r:id="rId9"/>
    <p:sldId id="260" r:id="rId10"/>
    <p:sldId id="261" r:id="rId11"/>
    <p:sldId id="263" r:id="rId12"/>
    <p:sldId id="266" r:id="rId13"/>
    <p:sldId id="267" r:id="rId14"/>
    <p:sldId id="269" r:id="rId15"/>
    <p:sldId id="264" r:id="rId16"/>
    <p:sldId id="270" r:id="rId17"/>
    <p:sldId id="271" r:id="rId18"/>
    <p:sldId id="272" r:id="rId19"/>
    <p:sldId id="265" r:id="rId20"/>
    <p:sldId id="275" r:id="rId21"/>
    <p:sldId id="277" r:id="rId22"/>
    <p:sldId id="289" r:id="rId23"/>
    <p:sldId id="290" r:id="rId24"/>
    <p:sldId id="291" r:id="rId25"/>
    <p:sldId id="273" r:id="rId26"/>
    <p:sldId id="278" r:id="rId27"/>
    <p:sldId id="280" r:id="rId28"/>
    <p:sldId id="281" r:id="rId29"/>
    <p:sldId id="274" r:id="rId30"/>
    <p:sldId id="282" r:id="rId31"/>
    <p:sldId id="283" r:id="rId32"/>
    <p:sldId id="284" r:id="rId33"/>
    <p:sldId id="285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BE4A3"/>
    <a:srgbClr val="04D6D6"/>
    <a:srgbClr val="441E18"/>
    <a:srgbClr val="C0C0C0"/>
    <a:srgbClr val="DDDDDD"/>
    <a:srgbClr val="BBE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9D52543-5988-45D2-8EC1-76A036AA97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7F4285-6EC6-4772-9FA7-5D63D33F8DF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638EEB-3913-4AC0-8C30-DCDF035ECB7D}" type="datetimeFigureOut">
              <a:rPr lang="en-US" altLang="en-US"/>
              <a:pPr/>
              <a:t>6/10/2022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BF652BD-71CD-43D3-9E78-88BDD48A12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ED8A9F8-2415-4DB1-A865-98B4C3E202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6B6BDE-ADF0-4084-9E74-ECC2652C3B5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6374A9-FD74-4CEC-BCB9-2274EBFB9E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BEB0604-CD83-40D2-9802-113AAC22BD9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>
            <a:extLst>
              <a:ext uri="{FF2B5EF4-FFF2-40B4-BE49-F238E27FC236}">
                <a16:creationId xmlns:a16="http://schemas.microsoft.com/office/drawing/2014/main" id="{EE65AC68-6A3F-41DE-9498-AAD5F9AED1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Notes Placeholder 2">
            <a:extLst>
              <a:ext uri="{FF2B5EF4-FFF2-40B4-BE49-F238E27FC236}">
                <a16:creationId xmlns:a16="http://schemas.microsoft.com/office/drawing/2014/main" id="{A72E1533-72AB-4B4A-849B-F27918A341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459" name="Slide Number Placeholder 3">
            <a:extLst>
              <a:ext uri="{FF2B5EF4-FFF2-40B4-BE49-F238E27FC236}">
                <a16:creationId xmlns:a16="http://schemas.microsoft.com/office/drawing/2014/main" id="{7A45DB56-59CA-4490-A235-1A9C667AA1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857D6FC-20CE-4732-B6A9-887825EA0A5A}" type="slidenum">
              <a:rPr lang="en-US" altLang="en-US" sz="1200"/>
              <a:pPr/>
              <a:t>5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54A72E-106C-4C29-8967-2E1E8F1926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5B9CBD-6A5B-4A55-8BCD-A3771E63FD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1C33B60-83E2-4B1E-8C45-85C62983F9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36DCE-A9DC-4F14-9F4C-53EA75DB68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5945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3828A2-649B-459E-A5A4-BE4B35DFAB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1C18AB-7B78-45BC-963E-35C7964CCB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7E0A14-64AD-496C-A95F-EA4B9F9688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C36EE4-F797-4A1E-BB6C-86F60A15EC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909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DD3256-57F1-441A-821B-F891C7D799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199FF1-8511-4C1C-94C3-4CDA334925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D7EE3E-5154-4144-AB01-1B9883013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6E947-9FB7-4B73-B6D0-F0968F148C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3050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6B228D-B6B9-4855-B90A-E3A1AA52C9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EE01F2-848D-4547-BEFD-B5CA92BC3C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2EFEEA-222F-4F8E-B3B3-5057735BBB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FB9379-7EB2-4CCC-8476-DC65586B67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7073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2E6C7FE-B7CF-415C-84BF-B2CD6D0567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BE8B207-1331-4E47-B0FC-0C0D300BF8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783F71C-CF90-493C-A75D-EA93D4BA0C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34B898-8AE0-4554-85F4-DE19BA221F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967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1E62254-0D4A-4DF7-9D4F-12573469E3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C4DAB3B-F5A8-48EC-BE45-070CF9E671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E14EEE2-F304-48FC-872D-FA6F13E7F9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8C4814-FADE-43DB-971E-10A9B2D0D2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272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DC07C5B-9317-479B-BD16-38626ACDE3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CA14D17-AC1A-4228-A510-DD032D9EE1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44FFD13-F895-44AA-865C-09579B270F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7C4BD2-5AD4-4F32-ADFC-40A93CBC4F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470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0A8216-B2A8-403E-8B95-7EAF0B9464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C00CAD-1255-4761-A4EB-2C6FC6471C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4357B2-1857-460A-81A9-1CA9178013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85C395-13A4-4A23-ADF4-7021E22D54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8053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A675E5-E9FD-44B6-8B1C-A47E2D4548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EB27D2-1004-43BE-BA2A-FA4412823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501A2B-BA7F-4C28-A914-F2876063E6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20A002-2F65-414B-BC1D-9A5D719393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7877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3CC7D67-0F39-4A21-947F-CB7A875080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090E59-3F2F-45AF-AFE6-11033C217E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9DF44F-BAD4-4981-ACC3-97663174EA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9B5762-9108-4FC7-A500-1449B91606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1515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218402-2C43-43BA-A292-928381886A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FDF8F57-6DEB-4FD2-816B-CD33ADF591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6AC1EE-C7B2-4B3B-BC40-FEE2C40AD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9CBE33-BBC6-48DB-837D-F9A267B9A2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852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CB718E4-208B-400A-9E68-0A550EFABA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EA75242-59D9-45AE-B64A-56DD0EDFB2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3431572-11C2-448E-AB22-AE6BC424E44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7D0FA5-0AF7-4847-9752-8433409400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B447172-0B6F-4E7A-80F7-4874ED6C69F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4A0D3CA1-C64E-4D4E-BB64-185FE4D4FCC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76386-7ED3-47A1-8E3B-F86C7AB70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077200" cy="5715000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US" b="1" dirty="0">
                <a:latin typeface="Cambria"/>
                <a:ea typeface="+mj-ea"/>
                <a:cs typeface="Cambria"/>
              </a:rPr>
              <a:t>Calculating</a:t>
            </a:r>
            <a:br>
              <a:rPr lang="en-US" b="1" dirty="0">
                <a:latin typeface="Cambria"/>
                <a:ea typeface="+mj-ea"/>
                <a:cs typeface="Cambria"/>
              </a:rPr>
            </a:br>
            <a:br>
              <a:rPr lang="en-US" b="1" dirty="0">
                <a:latin typeface="Cambria"/>
                <a:ea typeface="+mj-ea"/>
                <a:cs typeface="Cambria"/>
              </a:rPr>
            </a:br>
            <a:br>
              <a:rPr lang="en-US" b="1" dirty="0">
                <a:latin typeface="Cambria"/>
                <a:ea typeface="+mj-ea"/>
                <a:cs typeface="Cambria"/>
              </a:rPr>
            </a:br>
            <a:br>
              <a:rPr lang="en-US" b="1" dirty="0">
                <a:latin typeface="Cambria"/>
                <a:ea typeface="+mj-ea"/>
                <a:cs typeface="Cambria"/>
              </a:rPr>
            </a:br>
            <a:br>
              <a:rPr lang="en-US" b="1" dirty="0">
                <a:latin typeface="Cambria"/>
                <a:ea typeface="+mj-ea"/>
                <a:cs typeface="Cambria"/>
              </a:rPr>
            </a:br>
            <a:r>
              <a:rPr lang="en-US" b="1" dirty="0">
                <a:latin typeface="Cambria"/>
                <a:ea typeface="+mj-ea"/>
                <a:cs typeface="Cambria"/>
              </a:rPr>
              <a:t> </a:t>
            </a:r>
            <a:br>
              <a:rPr lang="en-US" b="1" dirty="0">
                <a:latin typeface="Cambria"/>
                <a:ea typeface="+mj-ea"/>
                <a:cs typeface="Cambria"/>
              </a:rPr>
            </a:br>
            <a:r>
              <a:rPr lang="en-US" b="1" dirty="0" err="1">
                <a:latin typeface="Cambria"/>
                <a:ea typeface="+mj-ea"/>
                <a:cs typeface="Cambria"/>
              </a:rPr>
              <a:t>Termiticide</a:t>
            </a:r>
            <a:r>
              <a:rPr lang="en-US" b="1" dirty="0">
                <a:latin typeface="Cambria"/>
                <a:ea typeface="+mj-ea"/>
                <a:cs typeface="Cambria"/>
              </a:rPr>
              <a:t> Usage </a:t>
            </a:r>
          </a:p>
        </p:txBody>
      </p:sp>
      <p:sp>
        <p:nvSpPr>
          <p:cNvPr id="14338" name="Subtitle 2">
            <a:extLst>
              <a:ext uri="{FF2B5EF4-FFF2-40B4-BE49-F238E27FC236}">
                <a16:creationId xmlns:a16="http://schemas.microsoft.com/office/drawing/2014/main" id="{D1905F5E-E2EF-473A-AD70-E4DA81FE18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4339" name="Picture 3">
            <a:extLst>
              <a:ext uri="{FF2B5EF4-FFF2-40B4-BE49-F238E27FC236}">
                <a16:creationId xmlns:a16="http://schemas.microsoft.com/office/drawing/2014/main" id="{944C265F-06C6-43E9-B127-1D1481DB1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078038"/>
            <a:ext cx="48006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F04A40E7-0D4F-4B0B-ACE6-44423C49B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E6A790-B0B4-4916-BE88-377F9C3B4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895600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endParaRPr lang="en-US" b="1" dirty="0">
              <a:ea typeface="ＭＳ Ｐゴシック" charset="0"/>
              <a:cs typeface="+mn-cs"/>
            </a:endParaRPr>
          </a:p>
          <a:p>
            <a:pPr marL="0" indent="0">
              <a:buFontTx/>
              <a:buNone/>
              <a:defRPr/>
            </a:pPr>
            <a:r>
              <a:rPr lang="en-US" b="1" dirty="0">
                <a:ea typeface="ＭＳ Ｐゴシック" charset="0"/>
                <a:cs typeface="+mn-cs"/>
              </a:rPr>
              <a:t>    </a:t>
            </a:r>
            <a:r>
              <a:rPr lang="en-US" b="1" dirty="0">
                <a:latin typeface="Cambria"/>
                <a:ea typeface="ＭＳ Ｐゴシック" charset="0"/>
                <a:cs typeface="Cambria"/>
              </a:rPr>
              <a:t>What do we need to know to be able   </a:t>
            </a:r>
          </a:p>
          <a:p>
            <a:pPr marL="0" indent="0">
              <a:buFontTx/>
              <a:buNone/>
              <a:defRPr/>
            </a:pPr>
            <a:r>
              <a:rPr lang="en-US" b="1" dirty="0">
                <a:latin typeface="Cambria"/>
                <a:ea typeface="ＭＳ Ｐゴシック" charset="0"/>
                <a:cs typeface="Cambria"/>
              </a:rPr>
              <a:t>    to calculate the amount of </a:t>
            </a:r>
            <a:r>
              <a:rPr lang="en-US" b="1" dirty="0" err="1">
                <a:latin typeface="Cambria"/>
                <a:ea typeface="ＭＳ Ｐゴシック" charset="0"/>
                <a:cs typeface="Cambria"/>
              </a:rPr>
              <a:t>termiticide</a:t>
            </a:r>
            <a:endParaRPr lang="en-US" b="1" dirty="0">
              <a:latin typeface="Cambria"/>
              <a:ea typeface="ＭＳ Ｐゴシック" charset="0"/>
              <a:cs typeface="Cambria"/>
            </a:endParaRPr>
          </a:p>
          <a:p>
            <a:pPr marL="0" indent="0">
              <a:buFontTx/>
              <a:buNone/>
              <a:defRPr/>
            </a:pPr>
            <a:r>
              <a:rPr lang="en-US" b="1" dirty="0">
                <a:latin typeface="Cambria"/>
                <a:ea typeface="ＭＳ Ｐゴシック" charset="0"/>
                <a:cs typeface="Cambria"/>
              </a:rPr>
              <a:t>    to use on a subterranean termite job?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26E0A-F545-40D4-AD6E-2F3B5B63F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4800"/>
            <a:ext cx="8305800" cy="58975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u="sng"/>
              <a:t>If treating adjacent to a foundation wall, we need to know</a:t>
            </a:r>
            <a:r>
              <a:rPr lang="en-US" altLang="en-US" sz="2400"/>
              <a:t>: </a:t>
            </a:r>
          </a:p>
          <a:p>
            <a:pPr marL="0" indent="0">
              <a:buFontTx/>
              <a:buNone/>
            </a:pPr>
            <a:endParaRPr lang="en-US" altLang="en-US" sz="800"/>
          </a:p>
          <a:p>
            <a:pPr marL="0" indent="0"/>
            <a:r>
              <a:rPr lang="en-US" altLang="en-US" sz="2400"/>
              <a:t>  the length of that foundation wall to be treated</a:t>
            </a:r>
          </a:p>
          <a:p>
            <a:pPr marL="0" indent="0">
              <a:buFontTx/>
              <a:buNone/>
            </a:pPr>
            <a:endParaRPr lang="en-US" altLang="en-US" sz="800"/>
          </a:p>
          <a:p>
            <a:pPr marL="0" indent="0"/>
            <a:r>
              <a:rPr lang="en-US" altLang="en-US" sz="2400"/>
              <a:t>  the application rate to use = 4 gallons/10 linear feet/foot of </a:t>
            </a:r>
          </a:p>
          <a:p>
            <a:pPr marL="0" indent="0">
              <a:buFontTx/>
              <a:buNone/>
            </a:pPr>
            <a:r>
              <a:rPr lang="en-US" altLang="en-US" sz="800"/>
              <a:t> </a:t>
            </a:r>
          </a:p>
          <a:p>
            <a:pPr marL="0" indent="0">
              <a:buFontTx/>
              <a:buNone/>
            </a:pPr>
            <a:r>
              <a:rPr lang="en-US" altLang="en-US" sz="2400"/>
              <a:t>   the depth of the footer from grade</a:t>
            </a:r>
            <a:endParaRPr lang="en-US" altLang="en-US" sz="800"/>
          </a:p>
          <a:p>
            <a:pPr marL="0" indent="0">
              <a:buFontTx/>
              <a:buNone/>
            </a:pPr>
            <a:endParaRPr lang="en-US" altLang="en-US" sz="2400"/>
          </a:p>
          <a:p>
            <a:pPr marL="0" indent="0">
              <a:buFontTx/>
              <a:buNone/>
            </a:pPr>
            <a:endParaRPr lang="en-US" altLang="en-US" sz="2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ED6C1B-CD86-4AE9-9209-4E71E66E4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657600"/>
            <a:ext cx="2362200" cy="1384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As an example, if you are </a:t>
            </a:r>
          </a:p>
          <a:p>
            <a:r>
              <a:rPr lang="en-US" altLang="en-US" sz="1400"/>
              <a:t>treating only one side of the foundation wall (as in a </a:t>
            </a:r>
          </a:p>
          <a:p>
            <a:r>
              <a:rPr lang="en-US" altLang="en-US" sz="1400"/>
              <a:t>Defined Soil Treatment), what is the length of that wall?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4F6BF-3D8C-4729-8897-B4FF409F2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886200"/>
            <a:ext cx="1676400" cy="954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What is the rate of application to the soil along that foundation wall?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EDE5BB-99C1-43CA-86A9-E97E41856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886200"/>
            <a:ext cx="1828800" cy="954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What is the depth of the footer?  (the distance from grade to the footer)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B35AE7-F320-4424-B7C8-CC824EF43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038600"/>
            <a:ext cx="38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58A21D-439B-466D-9CD9-B97A04E23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4038600"/>
            <a:ext cx="38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348579-18B8-4273-8FD5-D762F3417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4038600"/>
            <a:ext cx="423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=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9AC890-A954-4197-8917-57B84F0F8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3810000"/>
            <a:ext cx="1066800" cy="1169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Gallons of</a:t>
            </a:r>
          </a:p>
          <a:p>
            <a:r>
              <a:rPr lang="en-US" altLang="en-US" sz="1400"/>
              <a:t>termiticide needed to</a:t>
            </a:r>
          </a:p>
          <a:p>
            <a:r>
              <a:rPr lang="en-US" altLang="en-US" sz="1400"/>
              <a:t>treat soil</a:t>
            </a:r>
          </a:p>
          <a:p>
            <a:r>
              <a:rPr lang="en-US" altLang="en-US" sz="1400"/>
              <a:t>along wall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EAF910-45E6-4A87-9361-D17FCF092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57800"/>
            <a:ext cx="861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As an example, if the foundation wall is 90 long, the application rate is 4 gallons/10 linear feet and the depth of the footer is 2 feet deep, then…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7A9364-78DF-4FB3-889E-FABF1F106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943600"/>
            <a:ext cx="236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3200" b="1"/>
              <a:t>90</a:t>
            </a:r>
            <a:r>
              <a:rPr lang="en-US" altLang="en-US" sz="3200"/>
              <a:t>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18FD0D-EC60-4A07-8E52-13F2C279D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943600"/>
            <a:ext cx="1676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3200" b="1"/>
              <a:t>.4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29C359-72CA-49ED-9CBC-5435F46DE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943600"/>
            <a:ext cx="38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3A073C-802F-437C-9199-14F31AB27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5943600"/>
            <a:ext cx="38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X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B7BB54-ACEF-458E-8A8E-B319C08F2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943600"/>
            <a:ext cx="1828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3200" b="1"/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E81AAB-8539-4063-9447-8032304A7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5943600"/>
            <a:ext cx="423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=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CEC687-AC1E-427B-9869-0008C8B18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5943600"/>
            <a:ext cx="106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3200" b="1">
                <a:solidFill>
                  <a:srgbClr val="FF0000"/>
                </a:solidFill>
              </a:rPr>
              <a:t>72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32943F-49FD-4A1C-BFB2-D936CE72E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64008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 b="1">
                <a:solidFill>
                  <a:srgbClr val="FF0000"/>
                </a:solidFill>
              </a:rPr>
              <a:t>gallons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/>
      <p:bldP spid="11" grpId="0"/>
      <p:bldP spid="12" grpId="0"/>
      <p:bldP spid="13" grpId="0" animBg="1"/>
      <p:bldP spid="16" grpId="0"/>
      <p:bldP spid="17" grpId="0"/>
      <p:bldP spid="18" grpId="0"/>
      <p:bldP spid="19" grpId="0"/>
      <p:bldP spid="20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26902-DBC4-4BF5-B458-A3D81AC3A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5927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en-US" sz="800" dirty="0">
              <a:ea typeface="ＭＳ Ｐゴシック" charset="0"/>
              <a:cs typeface="+mn-cs"/>
            </a:endParaRPr>
          </a:p>
          <a:p>
            <a:pPr marL="0" indent="0">
              <a:buFontTx/>
              <a:buNone/>
              <a:defRPr/>
            </a:pPr>
            <a:r>
              <a:rPr lang="en-US" sz="2400" u="sng" dirty="0">
                <a:ea typeface="ＭＳ Ｐゴシック" charset="0"/>
                <a:cs typeface="+mn-cs"/>
              </a:rPr>
              <a:t>If treating in voids of a foundation wall, we need to know: </a:t>
            </a:r>
          </a:p>
          <a:p>
            <a:pPr marL="0" indent="0">
              <a:buFontTx/>
              <a:buNone/>
              <a:defRPr/>
            </a:pPr>
            <a:endParaRPr lang="en-US" sz="800" u="sng" dirty="0">
              <a:ea typeface="ＭＳ Ｐゴシック" charset="0"/>
              <a:cs typeface="+mn-cs"/>
            </a:endParaRPr>
          </a:p>
          <a:p>
            <a:pPr>
              <a:defRPr/>
            </a:pPr>
            <a:r>
              <a:rPr lang="en-US" sz="2400" dirty="0">
                <a:ea typeface="ＭＳ Ｐゴシック" charset="0"/>
                <a:cs typeface="+mn-cs"/>
              </a:rPr>
              <a:t>the length of that foundation wall to be treated</a:t>
            </a:r>
          </a:p>
          <a:p>
            <a:pPr marL="0" indent="0">
              <a:buFontTx/>
              <a:buNone/>
              <a:defRPr/>
            </a:pPr>
            <a:endParaRPr lang="en-US" sz="800" dirty="0">
              <a:ea typeface="ＭＳ Ｐゴシック" charset="0"/>
              <a:cs typeface="+mn-cs"/>
            </a:endParaRPr>
          </a:p>
          <a:p>
            <a:pPr>
              <a:defRPr/>
            </a:pPr>
            <a:r>
              <a:rPr lang="en-US" sz="2400" dirty="0">
                <a:ea typeface="ＭＳ Ｐゴシック" charset="0"/>
                <a:cs typeface="+mn-cs"/>
              </a:rPr>
              <a:t>the number of voids to be treated</a:t>
            </a:r>
          </a:p>
          <a:p>
            <a:pPr marL="0" indent="0">
              <a:buFontTx/>
              <a:buNone/>
              <a:defRPr/>
            </a:pPr>
            <a:endParaRPr lang="en-US" sz="800" dirty="0">
              <a:ea typeface="ＭＳ Ｐゴシック" charset="0"/>
              <a:cs typeface="+mn-cs"/>
            </a:endParaRPr>
          </a:p>
          <a:p>
            <a:pPr>
              <a:defRPr/>
            </a:pPr>
            <a:r>
              <a:rPr lang="en-US" sz="2400" dirty="0">
                <a:ea typeface="ＭＳ Ｐゴシック" charset="0"/>
                <a:cs typeface="+mn-cs"/>
              </a:rPr>
              <a:t>the application rate to use = 2 gallons/10 linear feet per void              </a:t>
            </a:r>
            <a:r>
              <a:rPr lang="en-US" sz="2400" b="1" dirty="0">
                <a:ea typeface="ＭＳ Ｐゴシック" charset="0"/>
                <a:cs typeface="+mn-cs"/>
              </a:rPr>
              <a:t>(2/10 = .2 gallons/lin. ft.)</a:t>
            </a:r>
          </a:p>
          <a:p>
            <a:pPr marL="0" indent="0">
              <a:buFontTx/>
              <a:buNone/>
              <a:defRPr/>
            </a:pPr>
            <a:endParaRPr lang="en-US" sz="800" dirty="0">
              <a:ea typeface="ＭＳ Ｐゴシック" charset="0"/>
              <a:cs typeface="+mn-cs"/>
            </a:endParaRPr>
          </a:p>
          <a:p>
            <a:pPr>
              <a:defRPr/>
            </a:pPr>
            <a:endParaRPr lang="en-US" sz="2400" dirty="0">
              <a:ea typeface="ＭＳ Ｐゴシック" charset="0"/>
              <a:cs typeface="+mn-cs"/>
            </a:endParaRPr>
          </a:p>
          <a:p>
            <a:pPr>
              <a:defRPr/>
            </a:pPr>
            <a:endParaRPr lang="en-US" sz="2400" dirty="0">
              <a:ea typeface="ＭＳ Ｐゴシック" charset="0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1BE73C-B7A2-47D3-8955-E37F41477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200400"/>
            <a:ext cx="1828800" cy="954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What is the length of the foundation wall that has voids to be treated?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065BBE-B644-4A18-A8CF-0BEACEDDC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200400"/>
            <a:ext cx="1905000" cy="954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How many sets of voids are there along the foundation wall to be treated?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84A40F-47D4-4CEE-96AF-77100DCF7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00400"/>
            <a:ext cx="1981200" cy="738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What is the application rate to treat each void present?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2D6D97-5C2F-4991-B63A-1B625A5A6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3200400"/>
            <a:ext cx="1219200" cy="1384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Gallons of</a:t>
            </a:r>
          </a:p>
          <a:p>
            <a:r>
              <a:rPr lang="en-US" altLang="en-US" sz="1400"/>
              <a:t>termiticide needed to</a:t>
            </a:r>
          </a:p>
          <a:p>
            <a:r>
              <a:rPr lang="en-US" altLang="en-US" sz="1400"/>
              <a:t>treat voids of foundation wall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0F675D-BE80-4FAB-A789-D0E821B43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276600"/>
            <a:ext cx="38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F6CC26-89F5-4CBE-9DFB-68E4A7C97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276600"/>
            <a:ext cx="38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C2A327-87F0-4ED8-BCB9-855854A34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3276600"/>
            <a:ext cx="423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=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7951EA-172A-49D2-83A9-8095F6409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648200"/>
            <a:ext cx="800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As an example, if you are treating the voids of a triple brick wall that is 75 feet long, the application rate is 2 gallons/10 linear feet and there are 2 voids, then…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2EC008-5287-4572-93D7-A189CF58F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257800"/>
            <a:ext cx="1828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3200" b="1"/>
              <a:t>75</a:t>
            </a:r>
            <a:r>
              <a:rPr lang="en-US" altLang="en-US" sz="320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5543DF-8E02-4358-938F-72AD2A750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257800"/>
            <a:ext cx="38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AD2D56-8728-41D2-ACCA-48A727B29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257800"/>
            <a:ext cx="1905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3200" b="1"/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2B91FB-357F-4A96-BE3D-EB62B3E23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257800"/>
            <a:ext cx="38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AC98DB-C0D0-4DD4-A665-D01CE0191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257800"/>
            <a:ext cx="1981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3200" b="1"/>
              <a:t>.2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CA9192-7B0D-4270-99D8-24EFEF405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5257800"/>
            <a:ext cx="423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55884E-111C-4D67-A533-79421D065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5257800"/>
            <a:ext cx="106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32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1D9AAD-3566-4399-A844-3DDD61D25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57912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 b="1">
                <a:solidFill>
                  <a:srgbClr val="FF0000"/>
                </a:solidFill>
              </a:rPr>
              <a:t>gallons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32D5D-1A1D-4B25-BE7D-3BD7AC8D5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76200"/>
            <a:ext cx="8610600" cy="58213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en-US" sz="800" dirty="0">
              <a:ea typeface="ＭＳ Ｐゴシック" charset="0"/>
              <a:cs typeface="+mn-cs"/>
            </a:endParaRPr>
          </a:p>
          <a:p>
            <a:pPr marL="0" indent="0">
              <a:buFontTx/>
              <a:buNone/>
              <a:defRPr/>
            </a:pPr>
            <a:r>
              <a:rPr lang="en-US" sz="2400" dirty="0">
                <a:ea typeface="ＭＳ Ｐゴシック" charset="0"/>
                <a:cs typeface="+mn-cs"/>
              </a:rPr>
              <a:t>If treating an area of soil to be covered by a slab on a pretreat, you need to know:</a:t>
            </a:r>
          </a:p>
          <a:p>
            <a:pPr marL="0" indent="0">
              <a:buFontTx/>
              <a:buNone/>
              <a:defRPr/>
            </a:pPr>
            <a:endParaRPr lang="en-US" sz="800" dirty="0">
              <a:ea typeface="ＭＳ Ｐゴシック" charset="0"/>
              <a:cs typeface="+mn-cs"/>
            </a:endParaRPr>
          </a:p>
          <a:p>
            <a:pPr>
              <a:defRPr/>
            </a:pPr>
            <a:r>
              <a:rPr lang="en-US" sz="2400" dirty="0">
                <a:ea typeface="ＭＳ Ｐゴシック" charset="0"/>
                <a:cs typeface="+mn-cs"/>
              </a:rPr>
              <a:t>the square footage of the area to be treated (length x width)</a:t>
            </a:r>
          </a:p>
          <a:p>
            <a:pPr>
              <a:defRPr/>
            </a:pPr>
            <a:endParaRPr lang="en-US" sz="800" dirty="0">
              <a:ea typeface="ＭＳ Ｐゴシック" charset="0"/>
              <a:cs typeface="+mn-cs"/>
            </a:endParaRPr>
          </a:p>
          <a:p>
            <a:pPr>
              <a:defRPr/>
            </a:pPr>
            <a:r>
              <a:rPr lang="en-US" sz="2400" dirty="0">
                <a:ea typeface="ＭＳ Ｐゴシック" charset="0"/>
                <a:cs typeface="+mn-cs"/>
              </a:rPr>
              <a:t>whether the substrate is soil or is a gravel/rock fill</a:t>
            </a:r>
          </a:p>
          <a:p>
            <a:pPr marL="0" indent="0">
              <a:buFontTx/>
              <a:buNone/>
              <a:defRPr/>
            </a:pPr>
            <a:endParaRPr lang="en-US" sz="800" dirty="0">
              <a:ea typeface="ＭＳ Ｐゴシック" charset="0"/>
              <a:cs typeface="+mn-cs"/>
            </a:endParaRPr>
          </a:p>
          <a:p>
            <a:pPr>
              <a:defRPr/>
            </a:pPr>
            <a:r>
              <a:rPr lang="en-US" sz="2400" dirty="0">
                <a:ea typeface="ＭＳ Ｐゴシック" charset="0"/>
                <a:cs typeface="+mn-cs"/>
              </a:rPr>
              <a:t>the application rate = 1 gallon/10 sq. ft. </a:t>
            </a:r>
            <a:r>
              <a:rPr lang="en-US" sz="2400" b="1" dirty="0">
                <a:ea typeface="ＭＳ Ｐゴシック" charset="0"/>
                <a:cs typeface="+mn-cs"/>
              </a:rPr>
              <a:t>(1/10 = .1) </a:t>
            </a:r>
            <a:r>
              <a:rPr lang="en-US" sz="2400" dirty="0">
                <a:ea typeface="ＭＳ Ｐゴシック" charset="0"/>
                <a:cs typeface="+mn-cs"/>
              </a:rPr>
              <a:t>if the substrate is soil and = 1.5 gallons/10 sq. ft. </a:t>
            </a:r>
            <a:r>
              <a:rPr lang="en-US" sz="2400" b="1" dirty="0">
                <a:ea typeface="ＭＳ Ｐゴシック" charset="0"/>
                <a:cs typeface="+mn-cs"/>
              </a:rPr>
              <a:t>(1.5/10 = .15) </a:t>
            </a:r>
            <a:r>
              <a:rPr lang="en-US" sz="2400" dirty="0">
                <a:ea typeface="ＭＳ Ｐゴシック" charset="0"/>
                <a:cs typeface="+mn-cs"/>
              </a:rPr>
              <a:t>if the substrate is gravel or rock fill</a:t>
            </a:r>
          </a:p>
          <a:p>
            <a:pPr>
              <a:defRPr/>
            </a:pPr>
            <a:endParaRPr lang="en-US" sz="2400" dirty="0">
              <a:ea typeface="ＭＳ Ｐゴシック" charset="0"/>
              <a:cs typeface="+mn-cs"/>
            </a:endParaRPr>
          </a:p>
          <a:p>
            <a:pPr>
              <a:defRPr/>
            </a:pPr>
            <a:endParaRPr lang="en-US" sz="2400" dirty="0">
              <a:ea typeface="ＭＳ Ｐゴシック" charset="0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FE16E7-58A4-4678-8D81-6F1581EC8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886200"/>
            <a:ext cx="2895600" cy="523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/>
              <a:t>What is the square footage of the area to be treated?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9F6087-3E85-47C7-9025-99C992E88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810000"/>
            <a:ext cx="38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75A461-8B4F-4A0C-8020-2EC1242E8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733800"/>
            <a:ext cx="1981200" cy="954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What is the application rate to treat the soil or the gravel/rock fill substrate present?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80D218-CF3D-4027-BB2A-B45A4F050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3733800"/>
            <a:ext cx="1066800" cy="1384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Gallons of</a:t>
            </a:r>
          </a:p>
          <a:p>
            <a:r>
              <a:rPr lang="en-US" altLang="en-US" sz="1400"/>
              <a:t>termiticide needed to</a:t>
            </a:r>
          </a:p>
          <a:p>
            <a:r>
              <a:rPr lang="en-US" altLang="en-US" sz="1400"/>
              <a:t>treat soil to be covered by a slab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831758-C554-4672-9DBE-2D0E16C35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3810000"/>
            <a:ext cx="423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E5C8F-913F-4BC9-9307-CDB84DB57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181600"/>
            <a:ext cx="792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As an example, if you are treating soil to be covered by a slab that will be 25’ X 80’, the application rate will .1 gallon/square foot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6F81C0-98C0-4014-9E83-9B17A6E10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943600"/>
            <a:ext cx="2895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b="1"/>
              <a:t>25’ X 80’ = 2,000 sq. ft.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B5F8C5-E417-4386-9D83-145B1D82C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867400"/>
            <a:ext cx="38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1D2A1C-D2DF-4D5E-904A-66EE6E650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5943600"/>
            <a:ext cx="1981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2000" b="1"/>
              <a:t>.1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7EE12A-54A5-4B54-97EF-2EBF2A08C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5867400"/>
            <a:ext cx="423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200" b="1"/>
              <a:t>=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3CCCD7-D0D8-48DB-A12A-14C91DA7B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5943600"/>
            <a:ext cx="1066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2000" b="1">
                <a:solidFill>
                  <a:srgbClr val="FF0000"/>
                </a:solidFill>
              </a:rPr>
              <a:t>200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5AFCB7-78C7-4304-BE37-BEFDEC655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2484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 b="1">
                <a:solidFill>
                  <a:srgbClr val="FF0000"/>
                </a:solidFill>
              </a:rPr>
              <a:t>gallons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CFB563C3-A24A-4210-899B-E5051EA2B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D5B6865E-9589-46C1-822C-730E8FB19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762000"/>
            <a:ext cx="8534400" cy="45259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b="1"/>
              <a:t>You may have 10 to 15 termiticide calculation word problems on your WDO exam, but don’t fret…</a:t>
            </a:r>
          </a:p>
          <a:p>
            <a:pPr marL="0" indent="0" algn="ctr">
              <a:buFontTx/>
              <a:buNone/>
            </a:pPr>
            <a:endParaRPr lang="en-US" altLang="en-US" sz="2400" b="1"/>
          </a:p>
          <a:p>
            <a:pPr marL="0" indent="0">
              <a:buFontTx/>
              <a:buNone/>
            </a:pPr>
            <a:r>
              <a:rPr lang="en-US" altLang="en-US" b="1"/>
              <a:t>It’s not difficult to calculate the amount of termiticide to use if you read the question and then visualize the problem and treatment.</a:t>
            </a:r>
          </a:p>
          <a:p>
            <a:pPr marL="0" indent="0">
              <a:buFontTx/>
              <a:buNone/>
            </a:pPr>
            <a:endParaRPr lang="en-US" altLang="en-US" sz="2400" b="1"/>
          </a:p>
          <a:p>
            <a:pPr marL="0" indent="0">
              <a:buFontTx/>
              <a:buNone/>
            </a:pPr>
            <a:r>
              <a:rPr lang="en-US" altLang="en-US" b="1"/>
              <a:t>So let’s calculate the amount of termiticide to use on a few word problems.</a:t>
            </a:r>
          </a:p>
          <a:p>
            <a:pPr marL="0" indent="0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D2DEA9F8-BDC9-4DAB-A056-26C8110BC9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9436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/>
              <a:t>How many gallons of finished </a:t>
            </a:r>
            <a:br>
              <a:rPr lang="en-US" altLang="en-US" sz="3200" b="1"/>
            </a:br>
            <a:r>
              <a:rPr lang="en-US" altLang="en-US" sz="3200" b="1"/>
              <a:t>dilution of termiticide would you </a:t>
            </a:r>
            <a:br>
              <a:rPr lang="en-US" altLang="en-US" sz="3200" b="1"/>
            </a:br>
            <a:r>
              <a:rPr lang="en-US" altLang="en-US" sz="3200" b="1"/>
              <a:t>apply to treat the voids of a brick veneer/hollow block foundation wall </a:t>
            </a:r>
            <a:br>
              <a:rPr lang="en-US" altLang="en-US" sz="3200" b="1"/>
            </a:br>
            <a:r>
              <a:rPr lang="en-US" altLang="en-US" sz="3200" b="1"/>
              <a:t>that is 83 feet long?</a:t>
            </a: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7ACDCC7D-1F96-462B-952E-DA1B853212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800600"/>
            <a:ext cx="8229600" cy="1325563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D9E445CA-B83A-4BE5-97A8-60F5F77090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630362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400" b="1"/>
              <a:t>How many gallons of finished dilution of termiticide would you apply to treat the voids of a brick veneer/hollow block foundation wall that is 83 feet long?</a:t>
            </a: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CA04C827-7D66-4546-8F3E-AEF8F7CDB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8153400" cy="40687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What is the first thing you need to do in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order to determine the answer to the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question above?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4000" b="1"/>
              <a:t> “VISUALIZE THE PROBLEM”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              </a:t>
            </a:r>
            <a:endParaRPr lang="en-US" altLang="en-US" sz="40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en-US" b="1"/>
          </a:p>
          <a:p>
            <a:pPr eaLnBrk="1" hangingPunct="1">
              <a:lnSpc>
                <a:spcPct val="90000"/>
              </a:lnSpc>
            </a:pPr>
            <a:endParaRPr lang="en-US" altLang="en-US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BA563BEE-9A2F-4F4E-AD87-8D1ACC98C0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12192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to </a:t>
            </a:r>
            <a:r>
              <a:rPr lang="en-US" altLang="en-US" sz="2000" b="1" u="sng"/>
              <a:t>treat the voids</a:t>
            </a:r>
            <a:r>
              <a:rPr lang="en-US" altLang="en-US" sz="2000" b="1"/>
              <a:t> of a brick veneer/hollow block wall that</a:t>
            </a:r>
            <a:br>
              <a:rPr lang="en-US" altLang="en-US" sz="2000" b="1"/>
            </a:br>
            <a:r>
              <a:rPr lang="en-US" altLang="en-US" sz="2000" b="1"/>
              <a:t>is 83 feet long?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8374238C-EB0E-45F3-A6B6-D9F1572EFD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458200" cy="47545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800" b="1"/>
          </a:p>
          <a:p>
            <a:pPr eaLnBrk="1" hangingPunct="1"/>
            <a:r>
              <a:rPr lang="en-US" altLang="en-US" sz="1800" b="1"/>
              <a:t>Draw a picture of the wall (a view from the side) to determine </a:t>
            </a:r>
            <a:r>
              <a:rPr lang="en-US" altLang="en-US" sz="1800" b="1" u="sng"/>
              <a:t>how many rows of voids are to be treated</a:t>
            </a:r>
            <a:r>
              <a:rPr lang="en-US" altLang="en-US" sz="1800" b="1"/>
              <a:t>. </a:t>
            </a:r>
          </a:p>
          <a:p>
            <a:pPr eaLnBrk="1" hangingPunct="1"/>
            <a:endParaRPr lang="en-US" altLang="en-US" sz="1800" b="1"/>
          </a:p>
          <a:p>
            <a:pPr eaLnBrk="1" hangingPunct="1"/>
            <a:endParaRPr lang="en-US" altLang="en-US" sz="2000" b="1"/>
          </a:p>
        </p:txBody>
      </p:sp>
      <p:sp>
        <p:nvSpPr>
          <p:cNvPr id="23555" name="Rectangle 4">
            <a:extLst>
              <a:ext uri="{FF2B5EF4-FFF2-40B4-BE49-F238E27FC236}">
                <a16:creationId xmlns:a16="http://schemas.microsoft.com/office/drawing/2014/main" id="{1043266F-7A60-43F7-A329-11A7A9104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429000"/>
            <a:ext cx="914400" cy="914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56" name="Rectangle 5">
            <a:extLst>
              <a:ext uri="{FF2B5EF4-FFF2-40B4-BE49-F238E27FC236}">
                <a16:creationId xmlns:a16="http://schemas.microsoft.com/office/drawing/2014/main" id="{B3E6B271-F0B7-4C8E-9B8F-56F71821A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419600"/>
            <a:ext cx="914400" cy="914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57" name="Rectangle 6" descr="Granite">
            <a:extLst>
              <a:ext uri="{FF2B5EF4-FFF2-40B4-BE49-F238E27FC236}">
                <a16:creationId xmlns:a16="http://schemas.microsoft.com/office/drawing/2014/main" id="{44E81AF5-786C-49F7-B52D-44C333B69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410200"/>
            <a:ext cx="2133600" cy="914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200" b="1"/>
              <a:t>footer</a:t>
            </a:r>
          </a:p>
        </p:txBody>
      </p:sp>
      <p:sp>
        <p:nvSpPr>
          <p:cNvPr id="23558" name="Rectangle 7">
            <a:extLst>
              <a:ext uri="{FF2B5EF4-FFF2-40B4-BE49-F238E27FC236}">
                <a16:creationId xmlns:a16="http://schemas.microsoft.com/office/drawing/2014/main" id="{60CBD2F8-0802-431B-8F85-98DD5D5CB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59" name="Rectangle 8">
            <a:extLst>
              <a:ext uri="{FF2B5EF4-FFF2-40B4-BE49-F238E27FC236}">
                <a16:creationId xmlns:a16="http://schemas.microsoft.com/office/drawing/2014/main" id="{C36C929C-E1B6-4FEB-9879-EB65E5231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429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60" name="Rectangle 9">
            <a:extLst>
              <a:ext uri="{FF2B5EF4-FFF2-40B4-BE49-F238E27FC236}">
                <a16:creationId xmlns:a16="http://schemas.microsoft.com/office/drawing/2014/main" id="{4F1C2CF4-6845-4220-9E64-F79F9A69C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61" name="Rectangle 10">
            <a:extLst>
              <a:ext uri="{FF2B5EF4-FFF2-40B4-BE49-F238E27FC236}">
                <a16:creationId xmlns:a16="http://schemas.microsoft.com/office/drawing/2014/main" id="{67ACBD4D-4577-4BAD-AD13-9D881D2EC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62" name="Text Box 38">
            <a:extLst>
              <a:ext uri="{FF2B5EF4-FFF2-40B4-BE49-F238E27FC236}">
                <a16:creationId xmlns:a16="http://schemas.microsoft.com/office/drawing/2014/main" id="{C60660E7-7729-447B-8129-EA5D5EAE6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7432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 </a:t>
            </a:r>
            <a:r>
              <a:rPr lang="en-US" altLang="en-US" sz="1400" b="1"/>
              <a:t>2 rows of voids</a:t>
            </a:r>
          </a:p>
        </p:txBody>
      </p:sp>
      <p:sp>
        <p:nvSpPr>
          <p:cNvPr id="23563" name="Rectangle 46">
            <a:extLst>
              <a:ext uri="{FF2B5EF4-FFF2-40B4-BE49-F238E27FC236}">
                <a16:creationId xmlns:a16="http://schemas.microsoft.com/office/drawing/2014/main" id="{2141824C-F20F-4503-8A1F-CBC7EBCB6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419600"/>
            <a:ext cx="762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64" name="Rectangle 47">
            <a:extLst>
              <a:ext uri="{FF2B5EF4-FFF2-40B4-BE49-F238E27FC236}">
                <a16:creationId xmlns:a16="http://schemas.microsoft.com/office/drawing/2014/main" id="{5491460E-8AAD-45F1-929E-B03E96F23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429000"/>
            <a:ext cx="762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65" name="Rectangle 48">
            <a:extLst>
              <a:ext uri="{FF2B5EF4-FFF2-40B4-BE49-F238E27FC236}">
                <a16:creationId xmlns:a16="http://schemas.microsoft.com/office/drawing/2014/main" id="{0A441AD4-088C-404F-A137-AEDC95489D9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52600" y="4343400"/>
            <a:ext cx="9144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66" name="Rectangle 49">
            <a:extLst>
              <a:ext uri="{FF2B5EF4-FFF2-40B4-BE49-F238E27FC236}">
                <a16:creationId xmlns:a16="http://schemas.microsoft.com/office/drawing/2014/main" id="{5A34EC83-C918-4C6A-8194-BB2ED4C7C1F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52600" y="5334000"/>
            <a:ext cx="9144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67" name="Line 50">
            <a:extLst>
              <a:ext uri="{FF2B5EF4-FFF2-40B4-BE49-F238E27FC236}">
                <a16:creationId xmlns:a16="http://schemas.microsoft.com/office/drawing/2014/main" id="{047F85A9-9AC7-4B8F-B226-4593192B70F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4419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Rectangle 51">
            <a:extLst>
              <a:ext uri="{FF2B5EF4-FFF2-40B4-BE49-F238E27FC236}">
                <a16:creationId xmlns:a16="http://schemas.microsoft.com/office/drawing/2014/main" id="{75EB6BED-95C1-490E-A0A0-87AA65B7D5D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69" name="Rectangle 52">
            <a:extLst>
              <a:ext uri="{FF2B5EF4-FFF2-40B4-BE49-F238E27FC236}">
                <a16:creationId xmlns:a16="http://schemas.microsoft.com/office/drawing/2014/main" id="{8FD5887D-B056-4914-B102-105A7841B4E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38862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70" name="Rectangle 53">
            <a:extLst>
              <a:ext uri="{FF2B5EF4-FFF2-40B4-BE49-F238E27FC236}">
                <a16:creationId xmlns:a16="http://schemas.microsoft.com/office/drawing/2014/main" id="{E627DBA3-368B-44FB-A5B1-BFCA51832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71" name="Rectangle 54">
            <a:extLst>
              <a:ext uri="{FF2B5EF4-FFF2-40B4-BE49-F238E27FC236}">
                <a16:creationId xmlns:a16="http://schemas.microsoft.com/office/drawing/2014/main" id="{E19748E5-7FB6-44A5-B905-76859CDAFD8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72" name="Line 56">
            <a:extLst>
              <a:ext uri="{FF2B5EF4-FFF2-40B4-BE49-F238E27FC236}">
                <a16:creationId xmlns:a16="http://schemas.microsoft.com/office/drawing/2014/main" id="{B0B4EDA0-56BD-485A-886D-096B72CFE08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3048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Line 58">
            <a:extLst>
              <a:ext uri="{FF2B5EF4-FFF2-40B4-BE49-F238E27FC236}">
                <a16:creationId xmlns:a16="http://schemas.microsoft.com/office/drawing/2014/main" id="{7201201F-FCAE-4F71-8776-7C47386864D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4800600"/>
            <a:ext cx="1371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4" name="Rectangle 63">
            <a:extLst>
              <a:ext uri="{FF2B5EF4-FFF2-40B4-BE49-F238E27FC236}">
                <a16:creationId xmlns:a16="http://schemas.microsoft.com/office/drawing/2014/main" id="{759EA94E-DF66-421E-8496-BE61C2508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800600"/>
            <a:ext cx="152400" cy="609600"/>
          </a:xfrm>
          <a:prstGeom prst="rect">
            <a:avLst/>
          </a:prstGeom>
          <a:solidFill>
            <a:srgbClr val="04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75" name="Line 64">
            <a:extLst>
              <a:ext uri="{FF2B5EF4-FFF2-40B4-BE49-F238E27FC236}">
                <a16:creationId xmlns:a16="http://schemas.microsoft.com/office/drawing/2014/main" id="{C7BB4E88-7E13-45EF-BC2B-34F9E900F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4876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Line 65">
            <a:extLst>
              <a:ext uri="{FF2B5EF4-FFF2-40B4-BE49-F238E27FC236}">
                <a16:creationId xmlns:a16="http://schemas.microsoft.com/office/drawing/2014/main" id="{C8954E2D-2E21-4925-B12E-D6F214864B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52600" y="5257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Line 66">
            <a:extLst>
              <a:ext uri="{FF2B5EF4-FFF2-40B4-BE49-F238E27FC236}">
                <a16:creationId xmlns:a16="http://schemas.microsoft.com/office/drawing/2014/main" id="{1BF55676-AF69-46AD-8C70-9709C8FF74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7000" y="5334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8" name="Line 67">
            <a:extLst>
              <a:ext uri="{FF2B5EF4-FFF2-40B4-BE49-F238E27FC236}">
                <a16:creationId xmlns:a16="http://schemas.microsoft.com/office/drawing/2014/main" id="{8DB19BD3-AE49-4F14-AA72-1F1BE3D07D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3000" y="5334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9" name="Line 68">
            <a:extLst>
              <a:ext uri="{FF2B5EF4-FFF2-40B4-BE49-F238E27FC236}">
                <a16:creationId xmlns:a16="http://schemas.microsoft.com/office/drawing/2014/main" id="{8D77AF9C-0D5C-4523-8E7A-E760A0975C6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048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Rectangle 69">
            <a:extLst>
              <a:ext uri="{FF2B5EF4-FFF2-40B4-BE49-F238E27FC236}">
                <a16:creationId xmlns:a16="http://schemas.microsoft.com/office/drawing/2014/main" id="{C01899B2-4FC2-4051-A165-8FD2A183D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876800"/>
            <a:ext cx="762000" cy="457200"/>
          </a:xfrm>
          <a:prstGeom prst="rect">
            <a:avLst/>
          </a:prstGeom>
          <a:solidFill>
            <a:srgbClr val="04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81" name="Line 70">
            <a:extLst>
              <a:ext uri="{FF2B5EF4-FFF2-40B4-BE49-F238E27FC236}">
                <a16:creationId xmlns:a16="http://schemas.microsoft.com/office/drawing/2014/main" id="{A0F226E2-9FBC-4212-9D41-C84A9FB92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2" name="Line 71">
            <a:extLst>
              <a:ext uri="{FF2B5EF4-FFF2-40B4-BE49-F238E27FC236}">
                <a16:creationId xmlns:a16="http://schemas.microsoft.com/office/drawing/2014/main" id="{37B3D4B4-7D41-4CA6-B97A-88C998528EC9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5334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3" name="Line 73">
            <a:extLst>
              <a:ext uri="{FF2B5EF4-FFF2-40B4-BE49-F238E27FC236}">
                <a16:creationId xmlns:a16="http://schemas.microsoft.com/office/drawing/2014/main" id="{C69BE146-4270-496E-BDC5-6FCB7E423C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4343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4" name="AutoShape 74">
            <a:extLst>
              <a:ext uri="{FF2B5EF4-FFF2-40B4-BE49-F238E27FC236}">
                <a16:creationId xmlns:a16="http://schemas.microsoft.com/office/drawing/2014/main" id="{B1D49100-47BC-4D8B-A83B-7713CB9D1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419600"/>
            <a:ext cx="762000" cy="457200"/>
          </a:xfrm>
          <a:prstGeom prst="triangle">
            <a:avLst>
              <a:gd name="adj" fmla="val 50000"/>
            </a:avLst>
          </a:prstGeom>
          <a:solidFill>
            <a:srgbClr val="04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85" name="Line 75">
            <a:extLst>
              <a:ext uri="{FF2B5EF4-FFF2-40B4-BE49-F238E27FC236}">
                <a16:creationId xmlns:a16="http://schemas.microsoft.com/office/drawing/2014/main" id="{B2CB80D2-940B-4676-9DDA-2B168A433D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4419600"/>
            <a:ext cx="1295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6" name="Text Box 76">
            <a:extLst>
              <a:ext uri="{FF2B5EF4-FFF2-40B4-BE49-F238E27FC236}">
                <a16:creationId xmlns:a16="http://schemas.microsoft.com/office/drawing/2014/main" id="{9BB19EDD-E71A-40E9-9F32-1410AB5C7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325" y="2590800"/>
            <a:ext cx="44386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Now that we have established that two</a:t>
            </a:r>
          </a:p>
          <a:p>
            <a:pPr eaLnBrk="1" hangingPunct="1"/>
            <a:r>
              <a:rPr lang="en-US" altLang="en-US" sz="1800" b="1"/>
              <a:t>rows of voids must be treated, what is</a:t>
            </a:r>
          </a:p>
          <a:p>
            <a:pPr eaLnBrk="1" hangingPunct="1"/>
            <a:r>
              <a:rPr lang="en-US" altLang="en-US" sz="1800" b="1"/>
              <a:t>the application rate for void treatment?</a:t>
            </a:r>
          </a:p>
        </p:txBody>
      </p:sp>
      <p:sp>
        <p:nvSpPr>
          <p:cNvPr id="23587" name="Text Box 77">
            <a:extLst>
              <a:ext uri="{FF2B5EF4-FFF2-40B4-BE49-F238E27FC236}">
                <a16:creationId xmlns:a16="http://schemas.microsoft.com/office/drawing/2014/main" id="{4194C04A-95CE-4649-8ABA-4ABA7BE78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694113"/>
            <a:ext cx="319087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2 gallons per 10 linear feet</a:t>
            </a:r>
          </a:p>
        </p:txBody>
      </p:sp>
      <p:sp>
        <p:nvSpPr>
          <p:cNvPr id="23588" name="Text Box 78">
            <a:extLst>
              <a:ext uri="{FF2B5EF4-FFF2-40B4-BE49-F238E27FC236}">
                <a16:creationId xmlns:a16="http://schemas.microsoft.com/office/drawing/2014/main" id="{300B890E-097A-4CA2-86A1-D95A49B4A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4303713"/>
            <a:ext cx="4064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  2 gallons/10 lin. ft. =  0.2 gal./lin. ft.</a:t>
            </a:r>
          </a:p>
        </p:txBody>
      </p:sp>
      <p:sp>
        <p:nvSpPr>
          <p:cNvPr id="23589" name="Rectangle 79">
            <a:extLst>
              <a:ext uri="{FF2B5EF4-FFF2-40B4-BE49-F238E27FC236}">
                <a16:creationId xmlns:a16="http://schemas.microsoft.com/office/drawing/2014/main" id="{0C54F278-EB4F-49E4-9B18-06C73E165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267200"/>
            <a:ext cx="16002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90" name="Text Box 80">
            <a:extLst>
              <a:ext uri="{FF2B5EF4-FFF2-40B4-BE49-F238E27FC236}">
                <a16:creationId xmlns:a16="http://schemas.microsoft.com/office/drawing/2014/main" id="{B8D3D773-A5EC-4F9B-825D-E48F0E9BB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913313"/>
            <a:ext cx="6327775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                   Two (2) voids must be treated. </a:t>
            </a:r>
          </a:p>
          <a:p>
            <a:pPr eaLnBrk="1" hangingPunct="1"/>
            <a:endParaRPr lang="en-US" altLang="en-US" sz="800" b="1"/>
          </a:p>
          <a:p>
            <a:pPr eaLnBrk="1" hangingPunct="1"/>
            <a:r>
              <a:rPr lang="en-US" altLang="en-US" sz="1800" b="1"/>
              <a:t>            Each void is treated with 0.2 gal./lin. ft.</a:t>
            </a:r>
          </a:p>
          <a:p>
            <a:pPr eaLnBrk="1" hangingPunct="1"/>
            <a:endParaRPr lang="en-US" altLang="en-US" sz="1800" b="1"/>
          </a:p>
          <a:p>
            <a:pPr eaLnBrk="1" hangingPunct="1"/>
            <a:r>
              <a:rPr lang="en-US" altLang="en-US" sz="1800" b="1"/>
              <a:t>      0.2 gal./lin. ft. + 0.2 gal./lin. ft. =  0.4 gal./lin. ft.</a:t>
            </a:r>
          </a:p>
          <a:p>
            <a:pPr eaLnBrk="1" hangingPunct="1"/>
            <a:endParaRPr lang="en-US" altLang="en-US" sz="1800" b="1" u="sng"/>
          </a:p>
          <a:p>
            <a:pPr eaLnBrk="1" hangingPunct="1"/>
            <a:endParaRPr lang="en-US" altLang="en-US" sz="1800"/>
          </a:p>
        </p:txBody>
      </p:sp>
      <p:sp>
        <p:nvSpPr>
          <p:cNvPr id="23591" name="Rectangle 81">
            <a:extLst>
              <a:ext uri="{FF2B5EF4-FFF2-40B4-BE49-F238E27FC236}">
                <a16:creationId xmlns:a16="http://schemas.microsoft.com/office/drawing/2014/main" id="{51D013FC-6D2C-4CF7-B7CE-3E288DB28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5867400"/>
            <a:ext cx="1600200" cy="381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74C5643D-E835-4C44-947E-3B66039612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265238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to </a:t>
            </a:r>
            <a:r>
              <a:rPr lang="en-US" altLang="en-US" sz="2000" b="1" u="sng"/>
              <a:t>treat the voids</a:t>
            </a:r>
            <a:r>
              <a:rPr lang="en-US" altLang="en-US" sz="2000" b="1"/>
              <a:t> of a brick veneer/hollow block wall that</a:t>
            </a:r>
            <a:br>
              <a:rPr lang="en-US" altLang="en-US" sz="2000" b="1"/>
            </a:br>
            <a:r>
              <a:rPr lang="en-US" altLang="en-US" sz="2000" b="1"/>
              <a:t>is 83 feet long?</a:t>
            </a:r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835CC591-EB6C-4C43-82AD-7D2FAF71AF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458200" cy="47545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1800" b="1"/>
          </a:p>
          <a:p>
            <a:pPr eaLnBrk="1" hangingPunct="1">
              <a:buFontTx/>
              <a:buNone/>
            </a:pPr>
            <a:endParaRPr lang="en-US" altLang="en-US" sz="2000" b="1"/>
          </a:p>
        </p:txBody>
      </p:sp>
      <p:sp>
        <p:nvSpPr>
          <p:cNvPr id="24579" name="Rectangle 4">
            <a:extLst>
              <a:ext uri="{FF2B5EF4-FFF2-40B4-BE49-F238E27FC236}">
                <a16:creationId xmlns:a16="http://schemas.microsoft.com/office/drawing/2014/main" id="{BA6BA432-85DF-4406-A5FA-43F70BEDA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429000"/>
            <a:ext cx="914400" cy="914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80" name="Rectangle 5">
            <a:extLst>
              <a:ext uri="{FF2B5EF4-FFF2-40B4-BE49-F238E27FC236}">
                <a16:creationId xmlns:a16="http://schemas.microsoft.com/office/drawing/2014/main" id="{1D70D860-9DBA-45BA-AB29-74ED18399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419600"/>
            <a:ext cx="914400" cy="914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81" name="Rectangle 6" descr="Granite">
            <a:extLst>
              <a:ext uri="{FF2B5EF4-FFF2-40B4-BE49-F238E27FC236}">
                <a16:creationId xmlns:a16="http://schemas.microsoft.com/office/drawing/2014/main" id="{F82C5FFB-96EA-4279-AC4B-E717CE978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410200"/>
            <a:ext cx="2133600" cy="914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200" b="1"/>
              <a:t>footer</a:t>
            </a:r>
          </a:p>
        </p:txBody>
      </p:sp>
      <p:sp>
        <p:nvSpPr>
          <p:cNvPr id="24582" name="Rectangle 7">
            <a:extLst>
              <a:ext uri="{FF2B5EF4-FFF2-40B4-BE49-F238E27FC236}">
                <a16:creationId xmlns:a16="http://schemas.microsoft.com/office/drawing/2014/main" id="{2E1ED47E-2482-4BD4-A44F-992FAB2F7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83" name="Rectangle 8">
            <a:extLst>
              <a:ext uri="{FF2B5EF4-FFF2-40B4-BE49-F238E27FC236}">
                <a16:creationId xmlns:a16="http://schemas.microsoft.com/office/drawing/2014/main" id="{62D182B7-3C89-4AEB-9FE3-55F387DB7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429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84" name="Rectangle 9">
            <a:extLst>
              <a:ext uri="{FF2B5EF4-FFF2-40B4-BE49-F238E27FC236}">
                <a16:creationId xmlns:a16="http://schemas.microsoft.com/office/drawing/2014/main" id="{00F3FC74-CA99-42A8-B04C-5D78EFC05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85" name="Rectangle 10">
            <a:extLst>
              <a:ext uri="{FF2B5EF4-FFF2-40B4-BE49-F238E27FC236}">
                <a16:creationId xmlns:a16="http://schemas.microsoft.com/office/drawing/2014/main" id="{73E5CD1F-38C2-4D84-859F-CF9211BFF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86" name="Text Box 24">
            <a:extLst>
              <a:ext uri="{FF2B5EF4-FFF2-40B4-BE49-F238E27FC236}">
                <a16:creationId xmlns:a16="http://schemas.microsoft.com/office/drawing/2014/main" id="{56BDEDC1-D7F8-4A56-A888-837DD3E1F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819400"/>
            <a:ext cx="1676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</a:t>
            </a:r>
          </a:p>
        </p:txBody>
      </p:sp>
      <p:sp>
        <p:nvSpPr>
          <p:cNvPr id="24587" name="Rectangle 28">
            <a:extLst>
              <a:ext uri="{FF2B5EF4-FFF2-40B4-BE49-F238E27FC236}">
                <a16:creationId xmlns:a16="http://schemas.microsoft.com/office/drawing/2014/main" id="{7DAAC4BF-2AAA-4FD6-BEEF-58FAF0C5B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419600"/>
            <a:ext cx="762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88" name="Rectangle 29">
            <a:extLst>
              <a:ext uri="{FF2B5EF4-FFF2-40B4-BE49-F238E27FC236}">
                <a16:creationId xmlns:a16="http://schemas.microsoft.com/office/drawing/2014/main" id="{2FA38225-71E5-4791-90C8-734B8D462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429000"/>
            <a:ext cx="762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89" name="Rectangle 30">
            <a:extLst>
              <a:ext uri="{FF2B5EF4-FFF2-40B4-BE49-F238E27FC236}">
                <a16:creationId xmlns:a16="http://schemas.microsoft.com/office/drawing/2014/main" id="{377C0AAA-1DBD-491C-817F-7E96155CE56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52600" y="4343400"/>
            <a:ext cx="9144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90" name="Rectangle 31">
            <a:extLst>
              <a:ext uri="{FF2B5EF4-FFF2-40B4-BE49-F238E27FC236}">
                <a16:creationId xmlns:a16="http://schemas.microsoft.com/office/drawing/2014/main" id="{C9F4BDDB-DEA4-4E62-B9BB-A972C71E4A8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52600" y="5334000"/>
            <a:ext cx="9144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91" name="Line 32">
            <a:extLst>
              <a:ext uri="{FF2B5EF4-FFF2-40B4-BE49-F238E27FC236}">
                <a16:creationId xmlns:a16="http://schemas.microsoft.com/office/drawing/2014/main" id="{5A392967-7842-43EF-A3E2-5F62F15299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4419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2" name="Rectangle 33">
            <a:extLst>
              <a:ext uri="{FF2B5EF4-FFF2-40B4-BE49-F238E27FC236}">
                <a16:creationId xmlns:a16="http://schemas.microsoft.com/office/drawing/2014/main" id="{648C83F0-C851-4D68-8D4F-E18068D200C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93" name="Rectangle 34">
            <a:extLst>
              <a:ext uri="{FF2B5EF4-FFF2-40B4-BE49-F238E27FC236}">
                <a16:creationId xmlns:a16="http://schemas.microsoft.com/office/drawing/2014/main" id="{C10EC95C-7AEB-4F4D-91BB-4B6C3DEFA3C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38862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94" name="Rectangle 35">
            <a:extLst>
              <a:ext uri="{FF2B5EF4-FFF2-40B4-BE49-F238E27FC236}">
                <a16:creationId xmlns:a16="http://schemas.microsoft.com/office/drawing/2014/main" id="{DF567A97-4723-47F3-A8E4-74AFA96E3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95" name="Rectangle 36">
            <a:extLst>
              <a:ext uri="{FF2B5EF4-FFF2-40B4-BE49-F238E27FC236}">
                <a16:creationId xmlns:a16="http://schemas.microsoft.com/office/drawing/2014/main" id="{2923FA05-F1B4-4884-A7D1-E6A395D7B7F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96" name="Line 37">
            <a:extLst>
              <a:ext uri="{FF2B5EF4-FFF2-40B4-BE49-F238E27FC236}">
                <a16:creationId xmlns:a16="http://schemas.microsoft.com/office/drawing/2014/main" id="{7441BAD3-68F3-4F21-B5F2-D2428765661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124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7" name="Line 38">
            <a:extLst>
              <a:ext uri="{FF2B5EF4-FFF2-40B4-BE49-F238E27FC236}">
                <a16:creationId xmlns:a16="http://schemas.microsoft.com/office/drawing/2014/main" id="{5D43BD93-F073-4580-8DC8-D4679B57B3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3124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8" name="Text Box 41">
            <a:extLst>
              <a:ext uri="{FF2B5EF4-FFF2-40B4-BE49-F238E27FC236}">
                <a16:creationId xmlns:a16="http://schemas.microsoft.com/office/drawing/2014/main" id="{9E876301-FF38-43CF-A6B1-D6E680EF5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9925" y="3597275"/>
            <a:ext cx="3143250" cy="158273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200" b="1"/>
              <a:t>    83 linear feet</a:t>
            </a:r>
          </a:p>
          <a:p>
            <a:pPr eaLnBrk="1" hangingPunct="1"/>
            <a:r>
              <a:rPr lang="en-US" altLang="en-US" sz="3200" b="1" u="sng"/>
              <a:t>x 0.4</a:t>
            </a:r>
            <a:r>
              <a:rPr lang="en-US" altLang="en-US" sz="3200" b="1"/>
              <a:t> gal./lin. ft.</a:t>
            </a:r>
          </a:p>
          <a:p>
            <a:pPr eaLnBrk="1" hangingPunct="1"/>
            <a:r>
              <a:rPr lang="en-US" altLang="en-US" sz="3200" b="1"/>
              <a:t> 33.2 gallons</a:t>
            </a:r>
          </a:p>
        </p:txBody>
      </p:sp>
      <p:sp>
        <p:nvSpPr>
          <p:cNvPr id="24599" name="Line 43">
            <a:extLst>
              <a:ext uri="{FF2B5EF4-FFF2-40B4-BE49-F238E27FC236}">
                <a16:creationId xmlns:a16="http://schemas.microsoft.com/office/drawing/2014/main" id="{1BADAEF4-C3FA-4BEF-AB82-44EB53F6D1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4343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0" name="Line 44">
            <a:extLst>
              <a:ext uri="{FF2B5EF4-FFF2-40B4-BE49-F238E27FC236}">
                <a16:creationId xmlns:a16="http://schemas.microsoft.com/office/drawing/2014/main" id="{BDE34DF4-BAAA-4A69-9D4E-D462E58DF0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5334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1" name="Text Box 45">
            <a:extLst>
              <a:ext uri="{FF2B5EF4-FFF2-40B4-BE49-F238E27FC236}">
                <a16:creationId xmlns:a16="http://schemas.microsoft.com/office/drawing/2014/main" id="{941C0E5E-7973-4211-93E4-88451A373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86000"/>
            <a:ext cx="8915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    </a:t>
            </a:r>
            <a:r>
              <a:rPr lang="en-US" altLang="en-US" sz="1400" b="1"/>
              <a:t>0.2 gal./lin. ft.         0.2 gal./lin.ft.  =  </a:t>
            </a:r>
            <a:r>
              <a:rPr lang="en-US" altLang="en-US" sz="1400" b="1" u="sng"/>
              <a:t>0.4 gal./lin. ft.  X  83 lin. ft.  =  33.2 gallons of diluted termiticide</a:t>
            </a:r>
          </a:p>
        </p:txBody>
      </p:sp>
      <p:sp>
        <p:nvSpPr>
          <p:cNvPr id="24602" name="Text Box 47">
            <a:extLst>
              <a:ext uri="{FF2B5EF4-FFF2-40B4-BE49-F238E27FC236}">
                <a16:creationId xmlns:a16="http://schemas.microsoft.com/office/drawing/2014/main" id="{6B29BB4A-A1C4-4143-9295-EFF05190B838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1676400" y="22875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 +</a:t>
            </a:r>
          </a:p>
        </p:txBody>
      </p:sp>
      <p:sp>
        <p:nvSpPr>
          <p:cNvPr id="24603" name="Rectangle 48">
            <a:extLst>
              <a:ext uri="{FF2B5EF4-FFF2-40B4-BE49-F238E27FC236}">
                <a16:creationId xmlns:a16="http://schemas.microsoft.com/office/drawing/2014/main" id="{39ACBB12-ECF2-4E00-8E5E-1716395DE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876800"/>
            <a:ext cx="152400" cy="533400"/>
          </a:xfrm>
          <a:prstGeom prst="rect">
            <a:avLst/>
          </a:prstGeom>
          <a:solidFill>
            <a:srgbClr val="04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604" name="Line 49">
            <a:extLst>
              <a:ext uri="{FF2B5EF4-FFF2-40B4-BE49-F238E27FC236}">
                <a16:creationId xmlns:a16="http://schemas.microsoft.com/office/drawing/2014/main" id="{ADE9126E-5EC0-490D-83B7-7987B7EBAC1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4876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5" name="Line 50">
            <a:extLst>
              <a:ext uri="{FF2B5EF4-FFF2-40B4-BE49-F238E27FC236}">
                <a16:creationId xmlns:a16="http://schemas.microsoft.com/office/drawing/2014/main" id="{078CD1B2-A3EE-431C-B8A0-DB4C5CD6554B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5334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6" name="Line 51">
            <a:extLst>
              <a:ext uri="{FF2B5EF4-FFF2-40B4-BE49-F238E27FC236}">
                <a16:creationId xmlns:a16="http://schemas.microsoft.com/office/drawing/2014/main" id="{9B3D2B46-535A-4B19-A055-F3D3ED5753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5334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7" name="Line 52">
            <a:extLst>
              <a:ext uri="{FF2B5EF4-FFF2-40B4-BE49-F238E27FC236}">
                <a16:creationId xmlns:a16="http://schemas.microsoft.com/office/drawing/2014/main" id="{5215BD19-3E87-4220-970E-7EE8AA3E17C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5334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8" name="Line 53">
            <a:extLst>
              <a:ext uri="{FF2B5EF4-FFF2-40B4-BE49-F238E27FC236}">
                <a16:creationId xmlns:a16="http://schemas.microsoft.com/office/drawing/2014/main" id="{E8ADC349-53FE-4C15-8231-88DFB8A86B6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5334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9" name="Line 54">
            <a:extLst>
              <a:ext uri="{FF2B5EF4-FFF2-40B4-BE49-F238E27FC236}">
                <a16:creationId xmlns:a16="http://schemas.microsoft.com/office/drawing/2014/main" id="{A41689AA-B8E4-413E-9977-7BB55F081D1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48768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0" name="Line 55">
            <a:extLst>
              <a:ext uri="{FF2B5EF4-FFF2-40B4-BE49-F238E27FC236}">
                <a16:creationId xmlns:a16="http://schemas.microsoft.com/office/drawing/2014/main" id="{6373A217-BE4D-4E7B-B739-39B809AE0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44196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1" name="Rectangle 56">
            <a:extLst>
              <a:ext uri="{FF2B5EF4-FFF2-40B4-BE49-F238E27FC236}">
                <a16:creationId xmlns:a16="http://schemas.microsoft.com/office/drawing/2014/main" id="{511D17FF-2143-4FDA-88C7-D8659DCBBE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876800"/>
            <a:ext cx="762000" cy="457200"/>
          </a:xfrm>
          <a:prstGeom prst="rect">
            <a:avLst/>
          </a:prstGeom>
          <a:solidFill>
            <a:srgbClr val="04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612" name="AutoShape 57">
            <a:extLst>
              <a:ext uri="{FF2B5EF4-FFF2-40B4-BE49-F238E27FC236}">
                <a16:creationId xmlns:a16="http://schemas.microsoft.com/office/drawing/2014/main" id="{AFAEEBFC-699C-420B-B9BE-8C4DD7DFA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419600"/>
            <a:ext cx="762000" cy="457200"/>
          </a:xfrm>
          <a:prstGeom prst="triangle">
            <a:avLst>
              <a:gd name="adj" fmla="val 50000"/>
            </a:avLst>
          </a:prstGeom>
          <a:solidFill>
            <a:srgbClr val="04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613" name="Line 58">
            <a:extLst>
              <a:ext uri="{FF2B5EF4-FFF2-40B4-BE49-F238E27FC236}">
                <a16:creationId xmlns:a16="http://schemas.microsoft.com/office/drawing/2014/main" id="{413552EB-1CC4-42C1-93D2-B15A162B4C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4800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4" name="Line 59">
            <a:extLst>
              <a:ext uri="{FF2B5EF4-FFF2-40B4-BE49-F238E27FC236}">
                <a16:creationId xmlns:a16="http://schemas.microsoft.com/office/drawing/2014/main" id="{C275A23A-0EB5-4033-8195-720AC137EFA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66800" y="2590800"/>
            <a:ext cx="609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5" name="Line 60">
            <a:extLst>
              <a:ext uri="{FF2B5EF4-FFF2-40B4-BE49-F238E27FC236}">
                <a16:creationId xmlns:a16="http://schemas.microsoft.com/office/drawing/2014/main" id="{38C66952-6C08-4636-A9D1-E6B7EC1F2F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25908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0A3B50BC-C2C2-40B0-9F0A-214D5D36AB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9436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/>
              <a:t>How many gallons of finished </a:t>
            </a:r>
            <a:br>
              <a:rPr lang="en-US" altLang="en-US" sz="3200" b="1"/>
            </a:br>
            <a:r>
              <a:rPr lang="en-US" altLang="en-US" sz="3200" b="1"/>
              <a:t>dilution of termiticide would you </a:t>
            </a:r>
            <a:br>
              <a:rPr lang="en-US" altLang="en-US" sz="3200" b="1"/>
            </a:br>
            <a:r>
              <a:rPr lang="en-US" altLang="en-US" sz="3200" b="1"/>
              <a:t>apply to treat the voids of a </a:t>
            </a:r>
            <a:br>
              <a:rPr lang="en-US" altLang="en-US" sz="3200" b="1"/>
            </a:br>
            <a:r>
              <a:rPr lang="en-US" altLang="en-US" sz="3200" b="1"/>
              <a:t>double brick wall that is </a:t>
            </a:r>
            <a:br>
              <a:rPr lang="en-US" altLang="en-US" sz="3200" b="1"/>
            </a:br>
            <a:r>
              <a:rPr lang="en-US" altLang="en-US" sz="3200" b="1"/>
              <a:t>92 feet long?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8D87A022-B9D9-42D5-8321-C8C1A0623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800600"/>
            <a:ext cx="8229600" cy="1325563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DC094A70-42D0-4D43-8679-F9107AC869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630362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400" b="1"/>
              <a:t>How many gallons of finished dilution of termiticide would you apply with a Comprehensive Soil treatment to treat the voids of a double brick wall that is 92 feet long?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733D5903-E7E5-4926-B426-DFF85337C9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8153400" cy="40687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What is the first thing you need to do in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order to determine the answer to the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question above?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4000" b="1"/>
              <a:t> “VISUALIZE THE PROBLEM”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              </a:t>
            </a:r>
            <a:endParaRPr lang="en-US" altLang="en-US" sz="40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en-US" b="1"/>
          </a:p>
          <a:p>
            <a:pPr eaLnBrk="1" hangingPunct="1">
              <a:lnSpc>
                <a:spcPct val="90000"/>
              </a:lnSpc>
            </a:pPr>
            <a:endParaRPr lang="en-US" altLang="en-US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372BECC3-4E99-423A-B1CC-3040ADD847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10668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on a Comprehensive Soil treatmtent would you apply to treat the voids of a double brick wall that is 92 feet long?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225CF055-2A6B-4339-BBBA-92412B8C1C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458200" cy="47545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800" b="1"/>
          </a:p>
          <a:p>
            <a:pPr eaLnBrk="1" hangingPunct="1"/>
            <a:r>
              <a:rPr lang="en-US" altLang="en-US" sz="1800" b="1"/>
              <a:t>Draw a picture of the wall (one side view) to determine </a:t>
            </a:r>
            <a:r>
              <a:rPr lang="en-US" altLang="en-US" sz="1800" b="1" u="sng"/>
              <a:t>how many rows of voids are to be treated</a:t>
            </a:r>
            <a:r>
              <a:rPr lang="en-US" altLang="en-US" sz="1800" b="1"/>
              <a:t>. </a:t>
            </a:r>
          </a:p>
          <a:p>
            <a:pPr eaLnBrk="1" hangingPunct="1"/>
            <a:endParaRPr lang="en-US" altLang="en-US" sz="1800" b="1"/>
          </a:p>
          <a:p>
            <a:pPr eaLnBrk="1" hangingPunct="1"/>
            <a:endParaRPr lang="en-US" altLang="en-US" sz="2000" b="1"/>
          </a:p>
        </p:txBody>
      </p:sp>
      <p:sp>
        <p:nvSpPr>
          <p:cNvPr id="27651" name="Rectangle 6" descr="Granite">
            <a:extLst>
              <a:ext uri="{FF2B5EF4-FFF2-40B4-BE49-F238E27FC236}">
                <a16:creationId xmlns:a16="http://schemas.microsoft.com/office/drawing/2014/main" id="{B46BB3F4-4183-44BE-BF4E-04A7D3768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410200"/>
            <a:ext cx="1676400" cy="914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200" b="1"/>
              <a:t>footer</a:t>
            </a:r>
          </a:p>
        </p:txBody>
      </p:sp>
      <p:sp>
        <p:nvSpPr>
          <p:cNvPr id="27652" name="Rectangle 7">
            <a:extLst>
              <a:ext uri="{FF2B5EF4-FFF2-40B4-BE49-F238E27FC236}">
                <a16:creationId xmlns:a16="http://schemas.microsoft.com/office/drawing/2014/main" id="{2CC5CF72-4D04-4180-8E72-FED462796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53" name="Rectangle 8">
            <a:extLst>
              <a:ext uri="{FF2B5EF4-FFF2-40B4-BE49-F238E27FC236}">
                <a16:creationId xmlns:a16="http://schemas.microsoft.com/office/drawing/2014/main" id="{4778790E-9E8E-4E0D-AA41-F40B9EC74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429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54" name="Rectangle 9">
            <a:extLst>
              <a:ext uri="{FF2B5EF4-FFF2-40B4-BE49-F238E27FC236}">
                <a16:creationId xmlns:a16="http://schemas.microsoft.com/office/drawing/2014/main" id="{FA1EBB12-919A-404B-AF62-A83138A36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55" name="Rectangle 10">
            <a:extLst>
              <a:ext uri="{FF2B5EF4-FFF2-40B4-BE49-F238E27FC236}">
                <a16:creationId xmlns:a16="http://schemas.microsoft.com/office/drawing/2014/main" id="{7152EFCB-127E-4253-ADCD-4C9F12522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56" name="Text Box 24">
            <a:extLst>
              <a:ext uri="{FF2B5EF4-FFF2-40B4-BE49-F238E27FC236}">
                <a16:creationId xmlns:a16="http://schemas.microsoft.com/office/drawing/2014/main" id="{74DD7067-FFF1-46A6-93CA-B5FF784EA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819400"/>
            <a:ext cx="1905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</a:t>
            </a:r>
            <a:r>
              <a:rPr lang="en-US" altLang="en-US" sz="1400" b="1"/>
              <a:t>1 void</a:t>
            </a:r>
          </a:p>
        </p:txBody>
      </p:sp>
      <p:sp>
        <p:nvSpPr>
          <p:cNvPr id="27657" name="Rectangle 30">
            <a:extLst>
              <a:ext uri="{FF2B5EF4-FFF2-40B4-BE49-F238E27FC236}">
                <a16:creationId xmlns:a16="http://schemas.microsoft.com/office/drawing/2014/main" id="{1DC8B4F8-7CD1-422A-B36E-2BAB6226DB3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526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58" name="Rectangle 31">
            <a:extLst>
              <a:ext uri="{FF2B5EF4-FFF2-40B4-BE49-F238E27FC236}">
                <a16:creationId xmlns:a16="http://schemas.microsoft.com/office/drawing/2014/main" id="{CF6B204B-BFB6-49A4-B984-081C1F7D0DB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526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59" name="Rectangle 33">
            <a:extLst>
              <a:ext uri="{FF2B5EF4-FFF2-40B4-BE49-F238E27FC236}">
                <a16:creationId xmlns:a16="http://schemas.microsoft.com/office/drawing/2014/main" id="{D7B0F866-3D33-44D8-B854-29DD48EB9E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0" name="Rectangle 34">
            <a:extLst>
              <a:ext uri="{FF2B5EF4-FFF2-40B4-BE49-F238E27FC236}">
                <a16:creationId xmlns:a16="http://schemas.microsoft.com/office/drawing/2014/main" id="{CA4BFC32-6CCC-425B-ADAE-A8572C14F5A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38862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1" name="Rectangle 35">
            <a:extLst>
              <a:ext uri="{FF2B5EF4-FFF2-40B4-BE49-F238E27FC236}">
                <a16:creationId xmlns:a16="http://schemas.microsoft.com/office/drawing/2014/main" id="{FD81E3F9-E3A8-4740-8856-4BE2B7A71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2" name="Rectangle 36">
            <a:extLst>
              <a:ext uri="{FF2B5EF4-FFF2-40B4-BE49-F238E27FC236}">
                <a16:creationId xmlns:a16="http://schemas.microsoft.com/office/drawing/2014/main" id="{7789BA92-0B1D-4F99-85E4-669265F3651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3" name="Line 37">
            <a:extLst>
              <a:ext uri="{FF2B5EF4-FFF2-40B4-BE49-F238E27FC236}">
                <a16:creationId xmlns:a16="http://schemas.microsoft.com/office/drawing/2014/main" id="{F050512E-695C-4494-B163-5729484B74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124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4" name="Rectangle 39">
            <a:extLst>
              <a:ext uri="{FF2B5EF4-FFF2-40B4-BE49-F238E27FC236}">
                <a16:creationId xmlns:a16="http://schemas.microsoft.com/office/drawing/2014/main" id="{10BDCC6F-4630-4DFC-BABC-BE8FD8BFC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5" name="Rectangle 40">
            <a:extLst>
              <a:ext uri="{FF2B5EF4-FFF2-40B4-BE49-F238E27FC236}">
                <a16:creationId xmlns:a16="http://schemas.microsoft.com/office/drawing/2014/main" id="{D169D479-5582-44AC-8286-69D344D12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6" name="Rectangle 41">
            <a:extLst>
              <a:ext uri="{FF2B5EF4-FFF2-40B4-BE49-F238E27FC236}">
                <a16:creationId xmlns:a16="http://schemas.microsoft.com/office/drawing/2014/main" id="{1BBE09DD-4BDA-45B8-9AC5-02A1DA50A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7" name="Rectangle 42">
            <a:extLst>
              <a:ext uri="{FF2B5EF4-FFF2-40B4-BE49-F238E27FC236}">
                <a16:creationId xmlns:a16="http://schemas.microsoft.com/office/drawing/2014/main" id="{FD3CFD66-3AFD-4D8A-9831-EC92220BB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429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8" name="Rectangle 44">
            <a:extLst>
              <a:ext uri="{FF2B5EF4-FFF2-40B4-BE49-F238E27FC236}">
                <a16:creationId xmlns:a16="http://schemas.microsoft.com/office/drawing/2014/main" id="{722B12F4-B7C8-4879-9422-5B12FA78F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9" name="Rectangle 45">
            <a:extLst>
              <a:ext uri="{FF2B5EF4-FFF2-40B4-BE49-F238E27FC236}">
                <a16:creationId xmlns:a16="http://schemas.microsoft.com/office/drawing/2014/main" id="{EA10A728-FD9E-4068-8AD7-0CE8FAB5C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886200"/>
            <a:ext cx="457200" cy="1524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70" name="Rectangle 46">
            <a:extLst>
              <a:ext uri="{FF2B5EF4-FFF2-40B4-BE49-F238E27FC236}">
                <a16:creationId xmlns:a16="http://schemas.microsoft.com/office/drawing/2014/main" id="{667D0E49-181C-4D3F-A20E-C2758765A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71" name="Line 48">
            <a:extLst>
              <a:ext uri="{FF2B5EF4-FFF2-40B4-BE49-F238E27FC236}">
                <a16:creationId xmlns:a16="http://schemas.microsoft.com/office/drawing/2014/main" id="{BA11F026-E2A7-47C1-89D9-E8A8A1BD1F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4343400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2" name="Rectangle 49">
            <a:extLst>
              <a:ext uri="{FF2B5EF4-FFF2-40B4-BE49-F238E27FC236}">
                <a16:creationId xmlns:a16="http://schemas.microsoft.com/office/drawing/2014/main" id="{2B3B1D6C-7791-43FB-B455-A64B52B01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495800"/>
            <a:ext cx="152400" cy="914400"/>
          </a:xfrm>
          <a:prstGeom prst="rect">
            <a:avLst/>
          </a:prstGeom>
          <a:solidFill>
            <a:srgbClr val="04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73" name="Line 50">
            <a:extLst>
              <a:ext uri="{FF2B5EF4-FFF2-40B4-BE49-F238E27FC236}">
                <a16:creationId xmlns:a16="http://schemas.microsoft.com/office/drawing/2014/main" id="{5AB100A1-86E8-45AA-A906-2D5327442B3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4419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4" name="Line 51">
            <a:extLst>
              <a:ext uri="{FF2B5EF4-FFF2-40B4-BE49-F238E27FC236}">
                <a16:creationId xmlns:a16="http://schemas.microsoft.com/office/drawing/2014/main" id="{B3C94CC6-AA72-48FF-9709-B0D27B79D09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4495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5" name="Line 52">
            <a:extLst>
              <a:ext uri="{FF2B5EF4-FFF2-40B4-BE49-F238E27FC236}">
                <a16:creationId xmlns:a16="http://schemas.microsoft.com/office/drawing/2014/main" id="{51FAE5CA-4E54-4FF2-9C70-D13D22895B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5334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6" name="Line 53">
            <a:extLst>
              <a:ext uri="{FF2B5EF4-FFF2-40B4-BE49-F238E27FC236}">
                <a16:creationId xmlns:a16="http://schemas.microsoft.com/office/drawing/2014/main" id="{2F07453C-0720-4791-8DFF-6146AA4E6B0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5334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7" name="AutoShape 54">
            <a:extLst>
              <a:ext uri="{FF2B5EF4-FFF2-40B4-BE49-F238E27FC236}">
                <a16:creationId xmlns:a16="http://schemas.microsoft.com/office/drawing/2014/main" id="{AC533E1E-C9F0-4D21-9D35-BDA531F3D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343400"/>
            <a:ext cx="152400" cy="228600"/>
          </a:xfrm>
          <a:prstGeom prst="triangle">
            <a:avLst>
              <a:gd name="adj" fmla="val 50000"/>
            </a:avLst>
          </a:prstGeom>
          <a:solidFill>
            <a:srgbClr val="04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78" name="Text Box 55">
            <a:extLst>
              <a:ext uri="{FF2B5EF4-FFF2-40B4-BE49-F238E27FC236}">
                <a16:creationId xmlns:a16="http://schemas.microsoft.com/office/drawing/2014/main" id="{1E7BE217-BF9E-4DD5-998B-3443926A6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325" y="25511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79" name="Text Box 56">
            <a:extLst>
              <a:ext uri="{FF2B5EF4-FFF2-40B4-BE49-F238E27FC236}">
                <a16:creationId xmlns:a16="http://schemas.microsoft.com/office/drawing/2014/main" id="{80FA177D-977D-4CD8-B0CE-1372034CB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590800"/>
            <a:ext cx="44958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Now that we have established that one</a:t>
            </a:r>
          </a:p>
          <a:p>
            <a:pPr eaLnBrk="1" hangingPunct="1"/>
            <a:r>
              <a:rPr lang="en-US" altLang="en-US" sz="1800" b="1"/>
              <a:t>row of voids must be treated, what is</a:t>
            </a:r>
          </a:p>
          <a:p>
            <a:pPr eaLnBrk="1" hangingPunct="1"/>
            <a:r>
              <a:rPr lang="en-US" altLang="en-US" sz="1800" b="1"/>
              <a:t>the application rate for void treatment?</a:t>
            </a:r>
          </a:p>
        </p:txBody>
      </p:sp>
      <p:sp>
        <p:nvSpPr>
          <p:cNvPr id="27680" name="Text Box 57">
            <a:extLst>
              <a:ext uri="{FF2B5EF4-FFF2-40B4-BE49-F238E27FC236}">
                <a16:creationId xmlns:a16="http://schemas.microsoft.com/office/drawing/2014/main" id="{CE89AC0A-2CC4-4B18-BD09-AA83CE3EF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3770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81" name="Text Box 58">
            <a:extLst>
              <a:ext uri="{FF2B5EF4-FFF2-40B4-BE49-F238E27FC236}">
                <a16:creationId xmlns:a16="http://schemas.microsoft.com/office/drawing/2014/main" id="{FAC1D49F-0E8E-43C1-9A1F-51229107E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694113"/>
            <a:ext cx="3124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2 gallons per 10 linear feet</a:t>
            </a:r>
          </a:p>
        </p:txBody>
      </p:sp>
      <p:sp>
        <p:nvSpPr>
          <p:cNvPr id="27682" name="Text Box 59">
            <a:extLst>
              <a:ext uri="{FF2B5EF4-FFF2-40B4-BE49-F238E27FC236}">
                <a16:creationId xmlns:a16="http://schemas.microsoft.com/office/drawing/2014/main" id="{DC10A23F-B40E-4F7A-8174-4E33BB662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0325" y="4303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83" name="Text Box 60">
            <a:extLst>
              <a:ext uri="{FF2B5EF4-FFF2-40B4-BE49-F238E27FC236}">
                <a16:creationId xmlns:a16="http://schemas.microsoft.com/office/drawing/2014/main" id="{0C6D0838-9B58-48C9-BD0E-0D9C63153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303713"/>
            <a:ext cx="4352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  2 gallons/10 lin. ft. =  0.2 gal./lin. ft.</a:t>
            </a:r>
          </a:p>
        </p:txBody>
      </p:sp>
      <p:sp>
        <p:nvSpPr>
          <p:cNvPr id="27684" name="Rectangle 61">
            <a:extLst>
              <a:ext uri="{FF2B5EF4-FFF2-40B4-BE49-F238E27FC236}">
                <a16:creationId xmlns:a16="http://schemas.microsoft.com/office/drawing/2014/main" id="{F9B2CA41-AAC2-4066-9AAA-4B458085F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426720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85" name="Text Box 62">
            <a:extLst>
              <a:ext uri="{FF2B5EF4-FFF2-40B4-BE49-F238E27FC236}">
                <a16:creationId xmlns:a16="http://schemas.microsoft.com/office/drawing/2014/main" id="{048CF4D9-427A-4A8B-B552-58FB0458C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25" y="5029200"/>
            <a:ext cx="549275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               One (1) void must be treated. </a:t>
            </a:r>
          </a:p>
          <a:p>
            <a:pPr eaLnBrk="1" hangingPunct="1"/>
            <a:endParaRPr lang="en-US" altLang="en-US" sz="1800" b="1"/>
          </a:p>
          <a:p>
            <a:pPr eaLnBrk="1" hangingPunct="1"/>
            <a:r>
              <a:rPr lang="en-US" altLang="en-US" sz="1800" b="1"/>
              <a:t>         The void is treated with    0.2 gal./lin. ft.</a:t>
            </a:r>
          </a:p>
          <a:p>
            <a:pPr eaLnBrk="1" hangingPunct="1"/>
            <a:endParaRPr lang="en-US" altLang="en-US" sz="1800" b="1"/>
          </a:p>
          <a:p>
            <a:pPr eaLnBrk="1" hangingPunct="1"/>
            <a:endParaRPr lang="en-US" altLang="en-US" sz="1800" b="1" u="sng"/>
          </a:p>
          <a:p>
            <a:pPr eaLnBrk="1" hangingPunct="1"/>
            <a:endParaRPr lang="en-US" altLang="en-US" sz="1800"/>
          </a:p>
        </p:txBody>
      </p:sp>
      <p:sp>
        <p:nvSpPr>
          <p:cNvPr id="27686" name="Rectangle 63">
            <a:extLst>
              <a:ext uri="{FF2B5EF4-FFF2-40B4-BE49-F238E27FC236}">
                <a16:creationId xmlns:a16="http://schemas.microsoft.com/office/drawing/2014/main" id="{29B9F488-5A9D-49DD-B786-56C530833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562600"/>
            <a:ext cx="1752600" cy="381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6919AC22-8C31-447D-8283-31B2D1AEE2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10668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to treat the voids of a double brick wall that is 92 feet long?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100C7C8C-CB4F-4F3B-8882-FDBE855890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458200" cy="47545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1800" b="1"/>
          </a:p>
          <a:p>
            <a:pPr eaLnBrk="1" hangingPunct="1"/>
            <a:endParaRPr lang="en-US" altLang="en-US" sz="1800" b="1"/>
          </a:p>
          <a:p>
            <a:pPr eaLnBrk="1" hangingPunct="1"/>
            <a:endParaRPr lang="en-US" altLang="en-US" sz="2000" b="1"/>
          </a:p>
        </p:txBody>
      </p:sp>
      <p:sp>
        <p:nvSpPr>
          <p:cNvPr id="28675" name="Rectangle 4" descr="Granite">
            <a:extLst>
              <a:ext uri="{FF2B5EF4-FFF2-40B4-BE49-F238E27FC236}">
                <a16:creationId xmlns:a16="http://schemas.microsoft.com/office/drawing/2014/main" id="{07BB986F-1853-499C-8AFF-DAC6CAEAD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410200"/>
            <a:ext cx="1676400" cy="914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200" b="1"/>
              <a:t>footer</a:t>
            </a:r>
          </a:p>
        </p:txBody>
      </p:sp>
      <p:sp>
        <p:nvSpPr>
          <p:cNvPr id="28676" name="Rectangle 5">
            <a:extLst>
              <a:ext uri="{FF2B5EF4-FFF2-40B4-BE49-F238E27FC236}">
                <a16:creationId xmlns:a16="http://schemas.microsoft.com/office/drawing/2014/main" id="{0D6FF0AB-D46B-4816-941F-940640DCA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77" name="Rectangle 6">
            <a:extLst>
              <a:ext uri="{FF2B5EF4-FFF2-40B4-BE49-F238E27FC236}">
                <a16:creationId xmlns:a16="http://schemas.microsoft.com/office/drawing/2014/main" id="{79D8619D-AFD9-4733-8689-16078B726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429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78" name="Rectangle 7">
            <a:extLst>
              <a:ext uri="{FF2B5EF4-FFF2-40B4-BE49-F238E27FC236}">
                <a16:creationId xmlns:a16="http://schemas.microsoft.com/office/drawing/2014/main" id="{16B2925B-74E5-4888-AA12-0F6FB097B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79" name="Rectangle 8">
            <a:extLst>
              <a:ext uri="{FF2B5EF4-FFF2-40B4-BE49-F238E27FC236}">
                <a16:creationId xmlns:a16="http://schemas.microsoft.com/office/drawing/2014/main" id="{C963BC5B-E13B-455C-9735-48E4AF1A2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80" name="Text Box 9">
            <a:extLst>
              <a:ext uri="{FF2B5EF4-FFF2-40B4-BE49-F238E27FC236}">
                <a16:creationId xmlns:a16="http://schemas.microsoft.com/office/drawing/2014/main" id="{52988ADF-48BE-4E43-9350-B85BEECFE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828800"/>
            <a:ext cx="792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</a:t>
            </a:r>
            <a:r>
              <a:rPr lang="en-US" altLang="en-US" sz="1800" b="1"/>
              <a:t>0.2 gal./lin. ft. x 92 linear feet = 18.4 gallons of diluted termiticide</a:t>
            </a:r>
          </a:p>
        </p:txBody>
      </p:sp>
      <p:sp>
        <p:nvSpPr>
          <p:cNvPr id="28681" name="Rectangle 10">
            <a:extLst>
              <a:ext uri="{FF2B5EF4-FFF2-40B4-BE49-F238E27FC236}">
                <a16:creationId xmlns:a16="http://schemas.microsoft.com/office/drawing/2014/main" id="{07CC0A07-10D2-4CC8-AFE2-CB794F418DA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526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82" name="Rectangle 11">
            <a:extLst>
              <a:ext uri="{FF2B5EF4-FFF2-40B4-BE49-F238E27FC236}">
                <a16:creationId xmlns:a16="http://schemas.microsoft.com/office/drawing/2014/main" id="{A08BFDC6-1C3E-408F-81A5-CD888DB80B1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526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83" name="Rectangle 12">
            <a:extLst>
              <a:ext uri="{FF2B5EF4-FFF2-40B4-BE49-F238E27FC236}">
                <a16:creationId xmlns:a16="http://schemas.microsoft.com/office/drawing/2014/main" id="{C70494A9-E5A4-4518-8A2D-6293403E09D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84" name="Rectangle 13">
            <a:extLst>
              <a:ext uri="{FF2B5EF4-FFF2-40B4-BE49-F238E27FC236}">
                <a16:creationId xmlns:a16="http://schemas.microsoft.com/office/drawing/2014/main" id="{DB352C00-5585-483F-8F9F-BF21B915222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38862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85" name="Rectangle 14">
            <a:extLst>
              <a:ext uri="{FF2B5EF4-FFF2-40B4-BE49-F238E27FC236}">
                <a16:creationId xmlns:a16="http://schemas.microsoft.com/office/drawing/2014/main" id="{134A1BB0-41D5-4DDA-B8B5-88BD11B8E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86" name="Rectangle 15">
            <a:extLst>
              <a:ext uri="{FF2B5EF4-FFF2-40B4-BE49-F238E27FC236}">
                <a16:creationId xmlns:a16="http://schemas.microsoft.com/office/drawing/2014/main" id="{29E9A10E-28C5-4F1D-959A-3E8C02BEBB9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87" name="Line 16">
            <a:extLst>
              <a:ext uri="{FF2B5EF4-FFF2-40B4-BE49-F238E27FC236}">
                <a16:creationId xmlns:a16="http://schemas.microsoft.com/office/drawing/2014/main" id="{62C86F4F-67EC-4A0A-9BB6-6475CA385E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438400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Rectangle 17">
            <a:extLst>
              <a:ext uri="{FF2B5EF4-FFF2-40B4-BE49-F238E27FC236}">
                <a16:creationId xmlns:a16="http://schemas.microsoft.com/office/drawing/2014/main" id="{2C708F07-9814-4C9A-B59A-3D77CB5F4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89" name="Rectangle 18">
            <a:extLst>
              <a:ext uri="{FF2B5EF4-FFF2-40B4-BE49-F238E27FC236}">
                <a16:creationId xmlns:a16="http://schemas.microsoft.com/office/drawing/2014/main" id="{A7672009-4D5D-46E6-A795-85430146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90" name="Rectangle 19">
            <a:extLst>
              <a:ext uri="{FF2B5EF4-FFF2-40B4-BE49-F238E27FC236}">
                <a16:creationId xmlns:a16="http://schemas.microsoft.com/office/drawing/2014/main" id="{837F80CF-D5B5-496C-9619-54C40BBA1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91" name="Rectangle 20">
            <a:extLst>
              <a:ext uri="{FF2B5EF4-FFF2-40B4-BE49-F238E27FC236}">
                <a16:creationId xmlns:a16="http://schemas.microsoft.com/office/drawing/2014/main" id="{E775F3F6-30D1-4ABD-B0B2-375C70E42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429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92" name="Rectangle 21">
            <a:extLst>
              <a:ext uri="{FF2B5EF4-FFF2-40B4-BE49-F238E27FC236}">
                <a16:creationId xmlns:a16="http://schemas.microsoft.com/office/drawing/2014/main" id="{51971071-DB58-4D5A-A00E-A5415BB09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93" name="Rectangle 22">
            <a:extLst>
              <a:ext uri="{FF2B5EF4-FFF2-40B4-BE49-F238E27FC236}">
                <a16:creationId xmlns:a16="http://schemas.microsoft.com/office/drawing/2014/main" id="{E03A2281-E882-4ED4-B557-71D1997C9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886200"/>
            <a:ext cx="457200" cy="1524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94" name="Rectangle 23">
            <a:extLst>
              <a:ext uri="{FF2B5EF4-FFF2-40B4-BE49-F238E27FC236}">
                <a16:creationId xmlns:a16="http://schemas.microsoft.com/office/drawing/2014/main" id="{9BDF48DC-4215-4B5B-B878-F21572E39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95" name="Text Box 24">
            <a:extLst>
              <a:ext uri="{FF2B5EF4-FFF2-40B4-BE49-F238E27FC236}">
                <a16:creationId xmlns:a16="http://schemas.microsoft.com/office/drawing/2014/main" id="{7B40BC5E-0B59-4B6E-8B87-2F8F628C6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3505200"/>
            <a:ext cx="3216275" cy="158273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200" b="1"/>
              <a:t>    92 linear feet</a:t>
            </a:r>
          </a:p>
          <a:p>
            <a:pPr eaLnBrk="1" hangingPunct="1"/>
            <a:r>
              <a:rPr lang="en-US" altLang="en-US" sz="3200" b="1" u="sng"/>
              <a:t>x 0.2</a:t>
            </a:r>
            <a:r>
              <a:rPr lang="en-US" altLang="en-US" sz="3200" b="1"/>
              <a:t> gal./lin. ft.</a:t>
            </a:r>
          </a:p>
          <a:p>
            <a:pPr eaLnBrk="1" hangingPunct="1"/>
            <a:r>
              <a:rPr lang="en-US" altLang="en-US" sz="3200" b="1"/>
              <a:t> 18.4 gallons</a:t>
            </a:r>
          </a:p>
        </p:txBody>
      </p:sp>
      <p:sp>
        <p:nvSpPr>
          <p:cNvPr id="28696" name="Line 25">
            <a:extLst>
              <a:ext uri="{FF2B5EF4-FFF2-40B4-BE49-F238E27FC236}">
                <a16:creationId xmlns:a16="http://schemas.microsoft.com/office/drawing/2014/main" id="{7E6DCD1A-584D-4390-9364-B2BC4F1043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44196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7" name="Rectangle 26">
            <a:extLst>
              <a:ext uri="{FF2B5EF4-FFF2-40B4-BE49-F238E27FC236}">
                <a16:creationId xmlns:a16="http://schemas.microsoft.com/office/drawing/2014/main" id="{7AC18254-5F40-4BD9-BA23-EBE8403C7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572000"/>
            <a:ext cx="152400" cy="838200"/>
          </a:xfrm>
          <a:prstGeom prst="rect">
            <a:avLst/>
          </a:prstGeom>
          <a:solidFill>
            <a:srgbClr val="04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98" name="Line 27">
            <a:extLst>
              <a:ext uri="{FF2B5EF4-FFF2-40B4-BE49-F238E27FC236}">
                <a16:creationId xmlns:a16="http://schemas.microsoft.com/office/drawing/2014/main" id="{3F29067C-A5DC-437B-A21F-01F431108BF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45720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9" name="Line 28">
            <a:extLst>
              <a:ext uri="{FF2B5EF4-FFF2-40B4-BE49-F238E27FC236}">
                <a16:creationId xmlns:a16="http://schemas.microsoft.com/office/drawing/2014/main" id="{6799B9CA-1937-47E4-B7E4-143FAEE54DE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0" name="Line 29">
            <a:extLst>
              <a:ext uri="{FF2B5EF4-FFF2-40B4-BE49-F238E27FC236}">
                <a16:creationId xmlns:a16="http://schemas.microsoft.com/office/drawing/2014/main" id="{BCD62E5F-419C-48A1-A137-6009DDA2AB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5334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1" name="Line 30">
            <a:extLst>
              <a:ext uri="{FF2B5EF4-FFF2-40B4-BE49-F238E27FC236}">
                <a16:creationId xmlns:a16="http://schemas.microsoft.com/office/drawing/2014/main" id="{01D6F56E-3521-49EF-80AA-DF697880321D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5334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2" name="AutoShape 31">
            <a:extLst>
              <a:ext uri="{FF2B5EF4-FFF2-40B4-BE49-F238E27FC236}">
                <a16:creationId xmlns:a16="http://schemas.microsoft.com/office/drawing/2014/main" id="{82F55FC5-D1B0-4539-A28A-95F95783A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4196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04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B48E44CE-FCA2-4BD0-AB7E-1505FB959A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9436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/>
              <a:t>How many gallons of finished </a:t>
            </a:r>
            <a:br>
              <a:rPr lang="en-US" altLang="en-US" sz="3200" b="1"/>
            </a:br>
            <a:r>
              <a:rPr lang="en-US" altLang="en-US" sz="3200" b="1"/>
              <a:t>dilution of termiticide would you </a:t>
            </a:r>
            <a:br>
              <a:rPr lang="en-US" altLang="en-US" sz="3200" b="1"/>
            </a:br>
            <a:r>
              <a:rPr lang="en-US" altLang="en-US" sz="3200" b="1"/>
              <a:t>apply on a Comprehensive Soil treatment  to treat the voids and the </a:t>
            </a:r>
            <a:br>
              <a:rPr lang="en-US" altLang="en-US" sz="3200" b="1"/>
            </a:br>
            <a:r>
              <a:rPr lang="en-US" altLang="en-US" sz="3200" b="1"/>
              <a:t>soil on both sides of a double </a:t>
            </a:r>
            <a:br>
              <a:rPr lang="en-US" altLang="en-US" sz="3200" b="1"/>
            </a:br>
            <a:r>
              <a:rPr lang="en-US" altLang="en-US" sz="3200" b="1"/>
              <a:t>brick wall of a crawl space </a:t>
            </a:r>
            <a:br>
              <a:rPr lang="en-US" altLang="en-US" sz="3200" b="1"/>
            </a:br>
            <a:r>
              <a:rPr lang="en-US" altLang="en-US" sz="3200" b="1"/>
              <a:t>structure that is 65 feet long?  </a:t>
            </a:r>
            <a:br>
              <a:rPr lang="en-US" altLang="en-US" sz="3200" b="1"/>
            </a:br>
            <a:r>
              <a:rPr lang="en-US" altLang="en-US" sz="3200" b="1"/>
              <a:t>The footer is one foot deep.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D503F0D0-0750-4ADD-92DA-40B0CEE437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876800"/>
            <a:ext cx="8229600" cy="1249363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E8A3A32D-ED4C-4755-AF3F-C7753E46C6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on a Comprehensive Soil treatment to treat the voids and the soil on both sides of a double brick wall of a crawl space structure that is 65 feet long?  The footer is one foot deep.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525E8024-8659-4B38-A91A-BAF76F106A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362200"/>
            <a:ext cx="8229600" cy="3763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What is the first thing you need to do in </a:t>
            </a:r>
          </a:p>
          <a:p>
            <a:pPr eaLnBrk="1" hangingPunct="1">
              <a:buFontTx/>
              <a:buNone/>
            </a:pPr>
            <a:r>
              <a:rPr lang="en-US" altLang="en-US" b="1"/>
              <a:t>order to determine the answer to the </a:t>
            </a:r>
          </a:p>
          <a:p>
            <a:pPr eaLnBrk="1" hangingPunct="1">
              <a:buFontTx/>
              <a:buNone/>
            </a:pPr>
            <a:r>
              <a:rPr lang="en-US" altLang="en-US" b="1"/>
              <a:t>question above?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sz="4000" b="1"/>
              <a:t>  “VISUALIZE THE PROBLEM”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D5F6B7A3-C723-49BD-9691-857F8858CC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12192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on a Comprehensive Soil treatment to treat the voids and the soil on both sides of a double brick wall of a crawl space structure that is 65 feet long?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A00374B4-F401-45B0-82FF-691AAB47E1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48307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800" b="1"/>
          </a:p>
          <a:p>
            <a:pPr eaLnBrk="1" hangingPunct="1"/>
            <a:r>
              <a:rPr lang="en-US" altLang="en-US" sz="1800" b="1"/>
              <a:t>Draw a picture of the wall (a side view) to determine how the structure is to be treated. </a:t>
            </a:r>
          </a:p>
          <a:p>
            <a:pPr eaLnBrk="1" hangingPunct="1"/>
            <a:endParaRPr lang="en-US" altLang="en-US" sz="1800" b="1"/>
          </a:p>
          <a:p>
            <a:pPr eaLnBrk="1" hangingPunct="1"/>
            <a:endParaRPr lang="en-US" altLang="en-US" sz="2000" b="1"/>
          </a:p>
        </p:txBody>
      </p:sp>
      <p:sp>
        <p:nvSpPr>
          <p:cNvPr id="31747" name="Rectangle 4" descr="Granite">
            <a:extLst>
              <a:ext uri="{FF2B5EF4-FFF2-40B4-BE49-F238E27FC236}">
                <a16:creationId xmlns:a16="http://schemas.microsoft.com/office/drawing/2014/main" id="{D381B0F4-1A75-46A9-BB72-F6B6EBE15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410200"/>
            <a:ext cx="1676400" cy="914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200" b="1"/>
              <a:t>footer</a:t>
            </a:r>
          </a:p>
        </p:txBody>
      </p:sp>
      <p:sp>
        <p:nvSpPr>
          <p:cNvPr id="31748" name="Rectangle 5">
            <a:extLst>
              <a:ext uri="{FF2B5EF4-FFF2-40B4-BE49-F238E27FC236}">
                <a16:creationId xmlns:a16="http://schemas.microsoft.com/office/drawing/2014/main" id="{6FAF3C39-B0EA-4C20-94C3-7FD17FDF7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49" name="Rectangle 6">
            <a:extLst>
              <a:ext uri="{FF2B5EF4-FFF2-40B4-BE49-F238E27FC236}">
                <a16:creationId xmlns:a16="http://schemas.microsoft.com/office/drawing/2014/main" id="{8C4706B0-5A3F-47E3-9E2A-90B6D13AA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429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0" name="Rectangle 7">
            <a:extLst>
              <a:ext uri="{FF2B5EF4-FFF2-40B4-BE49-F238E27FC236}">
                <a16:creationId xmlns:a16="http://schemas.microsoft.com/office/drawing/2014/main" id="{22248331-B6CE-4E08-B835-165B3E6AF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1" name="Rectangle 8">
            <a:extLst>
              <a:ext uri="{FF2B5EF4-FFF2-40B4-BE49-F238E27FC236}">
                <a16:creationId xmlns:a16="http://schemas.microsoft.com/office/drawing/2014/main" id="{FDC91C18-D441-4363-AE6C-CA81811FE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2" name="Text Box 9">
            <a:extLst>
              <a:ext uri="{FF2B5EF4-FFF2-40B4-BE49-F238E27FC236}">
                <a16:creationId xmlns:a16="http://schemas.microsoft.com/office/drawing/2014/main" id="{345731C6-C624-494A-B112-6831F793C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133600"/>
            <a:ext cx="22098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Drill &amp;</a:t>
            </a:r>
          </a:p>
          <a:p>
            <a:pPr eaLnBrk="1" hangingPunct="1"/>
            <a:r>
              <a:rPr lang="en-US" altLang="en-US" sz="1200" b="1"/>
              <a:t>  Treat </a:t>
            </a:r>
          </a:p>
          <a:p>
            <a:pPr eaLnBrk="1" hangingPunct="1"/>
            <a:r>
              <a:rPr lang="en-US" altLang="en-US" sz="1200" b="1"/>
              <a:t>  1 void </a:t>
            </a:r>
          </a:p>
          <a:p>
            <a:pPr eaLnBrk="1" hangingPunct="1"/>
            <a:r>
              <a:rPr lang="en-US" altLang="en-US" sz="1200" b="1"/>
              <a:t>(0.2 gal./</a:t>
            </a:r>
          </a:p>
          <a:p>
            <a:pPr eaLnBrk="1" hangingPunct="1"/>
            <a:r>
              <a:rPr lang="en-US" altLang="en-US" sz="1200" b="1"/>
              <a:t>  lin. ft.)</a:t>
            </a:r>
          </a:p>
        </p:txBody>
      </p:sp>
      <p:sp>
        <p:nvSpPr>
          <p:cNvPr id="31753" name="Rectangle 10">
            <a:extLst>
              <a:ext uri="{FF2B5EF4-FFF2-40B4-BE49-F238E27FC236}">
                <a16:creationId xmlns:a16="http://schemas.microsoft.com/office/drawing/2014/main" id="{A1D81882-FC32-4086-955B-667B33D419B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526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4" name="Rectangle 11">
            <a:extLst>
              <a:ext uri="{FF2B5EF4-FFF2-40B4-BE49-F238E27FC236}">
                <a16:creationId xmlns:a16="http://schemas.microsoft.com/office/drawing/2014/main" id="{336F0524-D6A4-473E-9F12-98AF3AC92E9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526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5" name="Rectangle 12">
            <a:extLst>
              <a:ext uri="{FF2B5EF4-FFF2-40B4-BE49-F238E27FC236}">
                <a16:creationId xmlns:a16="http://schemas.microsoft.com/office/drawing/2014/main" id="{545BBFBE-9243-4C73-8FB3-CD809E37779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6" name="Rectangle 13">
            <a:extLst>
              <a:ext uri="{FF2B5EF4-FFF2-40B4-BE49-F238E27FC236}">
                <a16:creationId xmlns:a16="http://schemas.microsoft.com/office/drawing/2014/main" id="{2C4E8D2E-DD69-4A32-B033-F9B49DFDE7F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38862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7" name="Rectangle 14">
            <a:extLst>
              <a:ext uri="{FF2B5EF4-FFF2-40B4-BE49-F238E27FC236}">
                <a16:creationId xmlns:a16="http://schemas.microsoft.com/office/drawing/2014/main" id="{9E6D0D89-5321-4900-BB10-EE743E610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8" name="Rectangle 15">
            <a:extLst>
              <a:ext uri="{FF2B5EF4-FFF2-40B4-BE49-F238E27FC236}">
                <a16:creationId xmlns:a16="http://schemas.microsoft.com/office/drawing/2014/main" id="{4251E469-1785-4FD1-9516-CF8242382BE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9" name="Line 16">
            <a:extLst>
              <a:ext uri="{FF2B5EF4-FFF2-40B4-BE49-F238E27FC236}">
                <a16:creationId xmlns:a16="http://schemas.microsoft.com/office/drawing/2014/main" id="{43BDB3A5-2629-4086-9B2E-DD3FFF18AB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124200"/>
            <a:ext cx="0" cy="228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0" name="Rectangle 17">
            <a:extLst>
              <a:ext uri="{FF2B5EF4-FFF2-40B4-BE49-F238E27FC236}">
                <a16:creationId xmlns:a16="http://schemas.microsoft.com/office/drawing/2014/main" id="{7C672F59-BA5D-4C3A-8C0E-EDC0264C6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61" name="Rectangle 18">
            <a:extLst>
              <a:ext uri="{FF2B5EF4-FFF2-40B4-BE49-F238E27FC236}">
                <a16:creationId xmlns:a16="http://schemas.microsoft.com/office/drawing/2014/main" id="{F3AE258A-CA8B-44EA-AC4D-1BB753FC7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62" name="Rectangle 19">
            <a:extLst>
              <a:ext uri="{FF2B5EF4-FFF2-40B4-BE49-F238E27FC236}">
                <a16:creationId xmlns:a16="http://schemas.microsoft.com/office/drawing/2014/main" id="{78D6B9ED-9432-4CCC-AF12-2729FC8A5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63" name="Rectangle 20">
            <a:extLst>
              <a:ext uri="{FF2B5EF4-FFF2-40B4-BE49-F238E27FC236}">
                <a16:creationId xmlns:a16="http://schemas.microsoft.com/office/drawing/2014/main" id="{762CC57E-4E5B-46F9-8129-4FD1274EB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429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64" name="Rectangle 21">
            <a:extLst>
              <a:ext uri="{FF2B5EF4-FFF2-40B4-BE49-F238E27FC236}">
                <a16:creationId xmlns:a16="http://schemas.microsoft.com/office/drawing/2014/main" id="{D756A2A5-AE55-4961-B100-3CD0AB7EB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65" name="Rectangle 22">
            <a:extLst>
              <a:ext uri="{FF2B5EF4-FFF2-40B4-BE49-F238E27FC236}">
                <a16:creationId xmlns:a16="http://schemas.microsoft.com/office/drawing/2014/main" id="{5358C879-BD9A-4D93-86C7-0FDE7ABA1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886200"/>
            <a:ext cx="457200" cy="1524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66" name="Rectangle 23">
            <a:extLst>
              <a:ext uri="{FF2B5EF4-FFF2-40B4-BE49-F238E27FC236}">
                <a16:creationId xmlns:a16="http://schemas.microsoft.com/office/drawing/2014/main" id="{9002BCEC-42A9-492F-B420-A421F68AC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67" name="Rectangle 24">
            <a:extLst>
              <a:ext uri="{FF2B5EF4-FFF2-40B4-BE49-F238E27FC236}">
                <a16:creationId xmlns:a16="http://schemas.microsoft.com/office/drawing/2014/main" id="{6B90D508-16E3-44A6-B459-DC02F0740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410200"/>
            <a:ext cx="66294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68" name="Rectangle 25">
            <a:extLst>
              <a:ext uri="{FF2B5EF4-FFF2-40B4-BE49-F238E27FC236}">
                <a16:creationId xmlns:a16="http://schemas.microsoft.com/office/drawing/2014/main" id="{00ACC01A-CA58-4199-9EDB-6D6060D03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962400"/>
            <a:ext cx="67056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69" name="Rectangle 26">
            <a:extLst>
              <a:ext uri="{FF2B5EF4-FFF2-40B4-BE49-F238E27FC236}">
                <a16:creationId xmlns:a16="http://schemas.microsoft.com/office/drawing/2014/main" id="{0CA38A25-4CBA-4C22-A480-EC086092C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10200"/>
            <a:ext cx="8382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70" name="Rectangle 27">
            <a:extLst>
              <a:ext uri="{FF2B5EF4-FFF2-40B4-BE49-F238E27FC236}">
                <a16:creationId xmlns:a16="http://schemas.microsoft.com/office/drawing/2014/main" id="{39F855CB-7791-49B3-8BB3-6A75ED552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962400"/>
            <a:ext cx="11430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71" name="Rectangle 28">
            <a:extLst>
              <a:ext uri="{FF2B5EF4-FFF2-40B4-BE49-F238E27FC236}">
                <a16:creationId xmlns:a16="http://schemas.microsoft.com/office/drawing/2014/main" id="{0E6F5ED6-4A23-4CF6-882C-CE915911E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324600"/>
            <a:ext cx="1676400" cy="5334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72" name="AutoShape 29">
            <a:extLst>
              <a:ext uri="{FF2B5EF4-FFF2-40B4-BE49-F238E27FC236}">
                <a16:creationId xmlns:a16="http://schemas.microsoft.com/office/drawing/2014/main" id="{8AB8A894-E45E-47AE-87B9-D3E57FCC1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962400"/>
            <a:ext cx="833438" cy="1447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4D6D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73" name="Rectangle 30">
            <a:extLst>
              <a:ext uri="{FF2B5EF4-FFF2-40B4-BE49-F238E27FC236}">
                <a16:creationId xmlns:a16="http://schemas.microsoft.com/office/drawing/2014/main" id="{36A25FC4-2913-4F19-9BFC-3229AFEE1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74" name="AutoShape 31">
            <a:extLst>
              <a:ext uri="{FF2B5EF4-FFF2-40B4-BE49-F238E27FC236}">
                <a16:creationId xmlns:a16="http://schemas.microsoft.com/office/drawing/2014/main" id="{5C82901D-582B-4DFA-BE97-E62D93EE7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962400"/>
            <a:ext cx="833438" cy="1447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4D6D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75" name="Rectangle 32">
            <a:extLst>
              <a:ext uri="{FF2B5EF4-FFF2-40B4-BE49-F238E27FC236}">
                <a16:creationId xmlns:a16="http://schemas.microsoft.com/office/drawing/2014/main" id="{ABCB44BE-14A3-418E-8CE1-055BC5F25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76" name="Rectangle 33">
            <a:extLst>
              <a:ext uri="{FF2B5EF4-FFF2-40B4-BE49-F238E27FC236}">
                <a16:creationId xmlns:a16="http://schemas.microsoft.com/office/drawing/2014/main" id="{395DA6F9-447F-4136-B50C-0DF5CE3A2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77" name="Rectangle 34">
            <a:extLst>
              <a:ext uri="{FF2B5EF4-FFF2-40B4-BE49-F238E27FC236}">
                <a16:creationId xmlns:a16="http://schemas.microsoft.com/office/drawing/2014/main" id="{BBA90D5B-D502-47FD-8782-1898ED369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78" name="Rectangle 35">
            <a:extLst>
              <a:ext uri="{FF2B5EF4-FFF2-40B4-BE49-F238E27FC236}">
                <a16:creationId xmlns:a16="http://schemas.microsoft.com/office/drawing/2014/main" id="{5BC0B9C9-7F81-49C5-9FCC-380CC47E9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79" name="Rectangle 36">
            <a:extLst>
              <a:ext uri="{FF2B5EF4-FFF2-40B4-BE49-F238E27FC236}">
                <a16:creationId xmlns:a16="http://schemas.microsoft.com/office/drawing/2014/main" id="{4605A4A5-2E89-4236-9650-F1E84B8A8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80" name="Rectangle 37">
            <a:extLst>
              <a:ext uri="{FF2B5EF4-FFF2-40B4-BE49-F238E27FC236}">
                <a16:creationId xmlns:a16="http://schemas.microsoft.com/office/drawing/2014/main" id="{9F3A08FC-E898-4858-BBF1-7C2022B67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81" name="Rectangle 38">
            <a:extLst>
              <a:ext uri="{FF2B5EF4-FFF2-40B4-BE49-F238E27FC236}">
                <a16:creationId xmlns:a16="http://schemas.microsoft.com/office/drawing/2014/main" id="{21268E86-595D-42E0-A251-F40382C6C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82" name="Rectangle 39">
            <a:extLst>
              <a:ext uri="{FF2B5EF4-FFF2-40B4-BE49-F238E27FC236}">
                <a16:creationId xmlns:a16="http://schemas.microsoft.com/office/drawing/2014/main" id="{3A33DEFC-B02B-4F1F-9038-DB70E47AD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83" name="Rectangle 40">
            <a:extLst>
              <a:ext uri="{FF2B5EF4-FFF2-40B4-BE49-F238E27FC236}">
                <a16:creationId xmlns:a16="http://schemas.microsoft.com/office/drawing/2014/main" id="{BFBEB422-826E-45FE-A71E-59486F060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84" name="Line 42">
            <a:extLst>
              <a:ext uri="{FF2B5EF4-FFF2-40B4-BE49-F238E27FC236}">
                <a16:creationId xmlns:a16="http://schemas.microsoft.com/office/drawing/2014/main" id="{53226D8A-D7F3-4D45-8579-167C0BB3FF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505200"/>
            <a:ext cx="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5" name="Line 43">
            <a:extLst>
              <a:ext uri="{FF2B5EF4-FFF2-40B4-BE49-F238E27FC236}">
                <a16:creationId xmlns:a16="http://schemas.microsoft.com/office/drawing/2014/main" id="{A7EE48F4-5B61-4B22-8941-F5E251CC5F5E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505200"/>
            <a:ext cx="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6" name="Text Box 44">
            <a:extLst>
              <a:ext uri="{FF2B5EF4-FFF2-40B4-BE49-F238E27FC236}">
                <a16:creationId xmlns:a16="http://schemas.microsoft.com/office/drawing/2014/main" id="{76E7279F-498D-4E72-8DCC-4A511830A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438400"/>
            <a:ext cx="1900238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Trench</a:t>
            </a:r>
          </a:p>
          <a:p>
            <a:pPr eaLnBrk="1" hangingPunct="1"/>
            <a:r>
              <a:rPr lang="en-US" altLang="en-US" sz="1200" b="1"/>
              <a:t>   and</a:t>
            </a:r>
          </a:p>
          <a:p>
            <a:pPr eaLnBrk="1" hangingPunct="1"/>
            <a:r>
              <a:rPr lang="en-US" altLang="en-US" sz="1200" b="1"/>
              <a:t> Treat </a:t>
            </a:r>
          </a:p>
          <a:p>
            <a:pPr eaLnBrk="1" hangingPunct="1"/>
            <a:r>
              <a:rPr lang="en-US" altLang="en-US" sz="1200" b="1"/>
              <a:t>(0.4 gal./</a:t>
            </a:r>
          </a:p>
          <a:p>
            <a:pPr eaLnBrk="1" hangingPunct="1"/>
            <a:r>
              <a:rPr lang="en-US" altLang="en-US" sz="1200" b="1"/>
              <a:t>lin. ft.)</a:t>
            </a:r>
          </a:p>
        </p:txBody>
      </p:sp>
      <p:sp>
        <p:nvSpPr>
          <p:cNvPr id="31787" name="Text Box 45">
            <a:extLst>
              <a:ext uri="{FF2B5EF4-FFF2-40B4-BE49-F238E27FC236}">
                <a16:creationId xmlns:a16="http://schemas.microsoft.com/office/drawing/2014/main" id="{19764F28-F37F-4400-932F-955319604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38400"/>
            <a:ext cx="18288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            Trench</a:t>
            </a:r>
          </a:p>
          <a:p>
            <a:pPr eaLnBrk="1" hangingPunct="1"/>
            <a:r>
              <a:rPr lang="en-US" altLang="en-US" sz="1200" b="1"/>
              <a:t>                 and</a:t>
            </a:r>
          </a:p>
          <a:p>
            <a:pPr eaLnBrk="1" hangingPunct="1"/>
            <a:r>
              <a:rPr lang="en-US" altLang="en-US" sz="1200" b="1"/>
              <a:t>               Treat</a:t>
            </a:r>
          </a:p>
          <a:p>
            <a:pPr eaLnBrk="1" hangingPunct="1"/>
            <a:r>
              <a:rPr lang="en-US" altLang="en-US" sz="1200" b="1"/>
              <a:t>           (0.4 gal./</a:t>
            </a:r>
          </a:p>
          <a:p>
            <a:pPr eaLnBrk="1" hangingPunct="1"/>
            <a:r>
              <a:rPr lang="en-US" altLang="en-US" sz="1200" b="1"/>
              <a:t>              lin. ft.)</a:t>
            </a:r>
          </a:p>
        </p:txBody>
      </p:sp>
      <p:sp>
        <p:nvSpPr>
          <p:cNvPr id="31788" name="Text Box 46">
            <a:extLst>
              <a:ext uri="{FF2B5EF4-FFF2-40B4-BE49-F238E27FC236}">
                <a16:creationId xmlns:a16="http://schemas.microsoft.com/office/drawing/2014/main" id="{4D015C1B-9B3B-42F9-A2A3-E1E4FCDCE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830513"/>
            <a:ext cx="457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/>
              <a:t>  0.4  +  0.2  +  0.4  =    1.0 gal./lin. ft.</a:t>
            </a:r>
          </a:p>
        </p:txBody>
      </p:sp>
      <p:sp>
        <p:nvSpPr>
          <p:cNvPr id="31789" name="Line 47">
            <a:extLst>
              <a:ext uri="{FF2B5EF4-FFF2-40B4-BE49-F238E27FC236}">
                <a16:creationId xmlns:a16="http://schemas.microsoft.com/office/drawing/2014/main" id="{464055C7-9CF1-4A64-9408-D47BD2A8CDD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4724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90" name="Line 48">
            <a:extLst>
              <a:ext uri="{FF2B5EF4-FFF2-40B4-BE49-F238E27FC236}">
                <a16:creationId xmlns:a16="http://schemas.microsoft.com/office/drawing/2014/main" id="{37289CDA-2286-4042-8D87-48CE32FF8E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4600" y="3962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91" name="Text Box 49">
            <a:extLst>
              <a:ext uri="{FF2B5EF4-FFF2-40B4-BE49-F238E27FC236}">
                <a16:creationId xmlns:a16="http://schemas.microsoft.com/office/drawing/2014/main" id="{958333B1-CEF1-40C1-8EE9-C35EB3BA6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25" y="4495800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000" b="1"/>
              <a:t>   1’</a:t>
            </a:r>
          </a:p>
        </p:txBody>
      </p:sp>
      <p:sp>
        <p:nvSpPr>
          <p:cNvPr id="31792" name="Rectangle 50">
            <a:extLst>
              <a:ext uri="{FF2B5EF4-FFF2-40B4-BE49-F238E27FC236}">
                <a16:creationId xmlns:a16="http://schemas.microsoft.com/office/drawing/2014/main" id="{22508CD5-A605-4B94-94F5-A400EB563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93" name="Rectangle 51">
            <a:extLst>
              <a:ext uri="{FF2B5EF4-FFF2-40B4-BE49-F238E27FC236}">
                <a16:creationId xmlns:a16="http://schemas.microsoft.com/office/drawing/2014/main" id="{6B72FCDD-B51B-40C1-89E8-48467BF51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94" name="Rectangle 52">
            <a:extLst>
              <a:ext uri="{FF2B5EF4-FFF2-40B4-BE49-F238E27FC236}">
                <a16:creationId xmlns:a16="http://schemas.microsoft.com/office/drawing/2014/main" id="{56789FBA-90B0-498E-A34A-7BBF4BB89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819400"/>
            <a:ext cx="1981200" cy="457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F8D0A8FB-9A11-48F2-AB1C-4D0A3464A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05800" cy="12954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on a Comprehensive Soil treatment to treat the voids and the soil on both sides of a double brick wall of a crawl space structure that is 65 feet long?</a:t>
            </a:r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88770E8D-D853-4C06-98F8-905A38D4AA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458200" cy="47545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1800" b="1"/>
          </a:p>
          <a:p>
            <a:pPr eaLnBrk="1" hangingPunct="1"/>
            <a:endParaRPr lang="en-US" altLang="en-US" sz="1800" b="1"/>
          </a:p>
          <a:p>
            <a:pPr eaLnBrk="1" hangingPunct="1"/>
            <a:endParaRPr lang="en-US" altLang="en-US" sz="2000" b="1"/>
          </a:p>
        </p:txBody>
      </p:sp>
      <p:sp>
        <p:nvSpPr>
          <p:cNvPr id="32771" name="Rectangle 4" descr="Granite">
            <a:extLst>
              <a:ext uri="{FF2B5EF4-FFF2-40B4-BE49-F238E27FC236}">
                <a16:creationId xmlns:a16="http://schemas.microsoft.com/office/drawing/2014/main" id="{4CA9DDE6-D654-4E73-9B40-5AFB64100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410200"/>
            <a:ext cx="1676400" cy="914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200" b="1"/>
              <a:t>footer</a:t>
            </a:r>
          </a:p>
        </p:txBody>
      </p:sp>
      <p:sp>
        <p:nvSpPr>
          <p:cNvPr id="32772" name="Rectangle 5">
            <a:extLst>
              <a:ext uri="{FF2B5EF4-FFF2-40B4-BE49-F238E27FC236}">
                <a16:creationId xmlns:a16="http://schemas.microsoft.com/office/drawing/2014/main" id="{35461625-8756-4B24-AA89-0FDF9D9A8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73" name="Rectangle 6">
            <a:extLst>
              <a:ext uri="{FF2B5EF4-FFF2-40B4-BE49-F238E27FC236}">
                <a16:creationId xmlns:a16="http://schemas.microsoft.com/office/drawing/2014/main" id="{600D9276-62AA-4440-9A72-DCDD9BF4F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429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74" name="Rectangle 7">
            <a:extLst>
              <a:ext uri="{FF2B5EF4-FFF2-40B4-BE49-F238E27FC236}">
                <a16:creationId xmlns:a16="http://schemas.microsoft.com/office/drawing/2014/main" id="{56F7D77B-8DA7-46D9-8433-86A8C9399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75" name="Rectangle 8">
            <a:extLst>
              <a:ext uri="{FF2B5EF4-FFF2-40B4-BE49-F238E27FC236}">
                <a16:creationId xmlns:a16="http://schemas.microsoft.com/office/drawing/2014/main" id="{687B3451-ADB6-40E5-822B-71BD52EE34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76" name="Text Box 9">
            <a:extLst>
              <a:ext uri="{FF2B5EF4-FFF2-40B4-BE49-F238E27FC236}">
                <a16:creationId xmlns:a16="http://schemas.microsoft.com/office/drawing/2014/main" id="{2BA6A752-0446-41D1-B0CD-204987ECE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133600"/>
            <a:ext cx="22098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Drill &amp;</a:t>
            </a:r>
          </a:p>
          <a:p>
            <a:pPr eaLnBrk="1" hangingPunct="1"/>
            <a:r>
              <a:rPr lang="en-US" altLang="en-US" sz="1200" b="1"/>
              <a:t>  Treat</a:t>
            </a:r>
          </a:p>
          <a:p>
            <a:pPr eaLnBrk="1" hangingPunct="1"/>
            <a:r>
              <a:rPr lang="en-US" altLang="en-US" sz="1200" b="1"/>
              <a:t> 1 void </a:t>
            </a:r>
          </a:p>
          <a:p>
            <a:pPr eaLnBrk="1" hangingPunct="1"/>
            <a:r>
              <a:rPr lang="en-US" altLang="en-US" sz="1200" b="1"/>
              <a:t>(0.2 gal./</a:t>
            </a:r>
          </a:p>
          <a:p>
            <a:pPr eaLnBrk="1" hangingPunct="1"/>
            <a:r>
              <a:rPr lang="en-US" altLang="en-US" sz="1200" b="1"/>
              <a:t>  lin. ft.)</a:t>
            </a:r>
          </a:p>
        </p:txBody>
      </p:sp>
      <p:sp>
        <p:nvSpPr>
          <p:cNvPr id="32777" name="Rectangle 10">
            <a:extLst>
              <a:ext uri="{FF2B5EF4-FFF2-40B4-BE49-F238E27FC236}">
                <a16:creationId xmlns:a16="http://schemas.microsoft.com/office/drawing/2014/main" id="{3C1B11DB-FDB1-4230-9D61-6A449816BEC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526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78" name="Rectangle 11">
            <a:extLst>
              <a:ext uri="{FF2B5EF4-FFF2-40B4-BE49-F238E27FC236}">
                <a16:creationId xmlns:a16="http://schemas.microsoft.com/office/drawing/2014/main" id="{6E5F453D-7EA1-4A3E-B9D8-F7CC942E9B6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526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79" name="Rectangle 12">
            <a:extLst>
              <a:ext uri="{FF2B5EF4-FFF2-40B4-BE49-F238E27FC236}">
                <a16:creationId xmlns:a16="http://schemas.microsoft.com/office/drawing/2014/main" id="{AB4A6F90-886F-4C66-8F38-2B35E17654C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80" name="Rectangle 13">
            <a:extLst>
              <a:ext uri="{FF2B5EF4-FFF2-40B4-BE49-F238E27FC236}">
                <a16:creationId xmlns:a16="http://schemas.microsoft.com/office/drawing/2014/main" id="{D442E705-BF70-40AA-AFB4-83F67900D1A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38862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81" name="Rectangle 14">
            <a:extLst>
              <a:ext uri="{FF2B5EF4-FFF2-40B4-BE49-F238E27FC236}">
                <a16:creationId xmlns:a16="http://schemas.microsoft.com/office/drawing/2014/main" id="{5F3F6AD7-3969-442F-89CC-44C607AAE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82" name="Rectangle 15">
            <a:extLst>
              <a:ext uri="{FF2B5EF4-FFF2-40B4-BE49-F238E27FC236}">
                <a16:creationId xmlns:a16="http://schemas.microsoft.com/office/drawing/2014/main" id="{CCC0294E-A56D-4479-B5FA-7176A0C6249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430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83" name="Line 16">
            <a:extLst>
              <a:ext uri="{FF2B5EF4-FFF2-40B4-BE49-F238E27FC236}">
                <a16:creationId xmlns:a16="http://schemas.microsoft.com/office/drawing/2014/main" id="{93471B13-72B7-429D-9FC4-2BFD536DC09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124200"/>
            <a:ext cx="0" cy="228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4" name="Rectangle 17">
            <a:extLst>
              <a:ext uri="{FF2B5EF4-FFF2-40B4-BE49-F238E27FC236}">
                <a16:creationId xmlns:a16="http://schemas.microsoft.com/office/drawing/2014/main" id="{E636C3CB-64D9-4FFE-8FB4-3487D4DAA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85" name="Rectangle 18">
            <a:extLst>
              <a:ext uri="{FF2B5EF4-FFF2-40B4-BE49-F238E27FC236}">
                <a16:creationId xmlns:a16="http://schemas.microsoft.com/office/drawing/2014/main" id="{6650885C-4D8D-427B-874F-362FE9754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86" name="Rectangle 19">
            <a:extLst>
              <a:ext uri="{FF2B5EF4-FFF2-40B4-BE49-F238E27FC236}">
                <a16:creationId xmlns:a16="http://schemas.microsoft.com/office/drawing/2014/main" id="{17966E4D-9194-492F-8429-A49B23E0F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87" name="Rectangle 20">
            <a:extLst>
              <a:ext uri="{FF2B5EF4-FFF2-40B4-BE49-F238E27FC236}">
                <a16:creationId xmlns:a16="http://schemas.microsoft.com/office/drawing/2014/main" id="{7A490CA5-7CB0-4CF9-B5D1-E6263A115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4290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88" name="Rectangle 21">
            <a:extLst>
              <a:ext uri="{FF2B5EF4-FFF2-40B4-BE49-F238E27FC236}">
                <a16:creationId xmlns:a16="http://schemas.microsoft.com/office/drawing/2014/main" id="{780A0210-39AC-4C01-948C-C52E3D616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89" name="Rectangle 22">
            <a:extLst>
              <a:ext uri="{FF2B5EF4-FFF2-40B4-BE49-F238E27FC236}">
                <a16:creationId xmlns:a16="http://schemas.microsoft.com/office/drawing/2014/main" id="{C5DE7BED-6AFA-4A77-9C45-70F39B587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886200"/>
            <a:ext cx="457200" cy="1524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90" name="Rectangle 23">
            <a:extLst>
              <a:ext uri="{FF2B5EF4-FFF2-40B4-BE49-F238E27FC236}">
                <a16:creationId xmlns:a16="http://schemas.microsoft.com/office/drawing/2014/main" id="{E570EC1F-4943-4744-BBD6-8F457D006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91" name="Rectangle 24">
            <a:extLst>
              <a:ext uri="{FF2B5EF4-FFF2-40B4-BE49-F238E27FC236}">
                <a16:creationId xmlns:a16="http://schemas.microsoft.com/office/drawing/2014/main" id="{4E15B4AD-AFDC-4A4A-A71C-941C38849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410200"/>
            <a:ext cx="66294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92" name="Rectangle 25">
            <a:extLst>
              <a:ext uri="{FF2B5EF4-FFF2-40B4-BE49-F238E27FC236}">
                <a16:creationId xmlns:a16="http://schemas.microsoft.com/office/drawing/2014/main" id="{0DBA8892-B960-46C9-8E5F-B2432B59E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962400"/>
            <a:ext cx="67056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93" name="Rectangle 26">
            <a:extLst>
              <a:ext uri="{FF2B5EF4-FFF2-40B4-BE49-F238E27FC236}">
                <a16:creationId xmlns:a16="http://schemas.microsoft.com/office/drawing/2014/main" id="{FE064EE5-4CAE-4F6B-B07B-B60C741EF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10200"/>
            <a:ext cx="8382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94" name="Rectangle 27">
            <a:extLst>
              <a:ext uri="{FF2B5EF4-FFF2-40B4-BE49-F238E27FC236}">
                <a16:creationId xmlns:a16="http://schemas.microsoft.com/office/drawing/2014/main" id="{233B47CE-B9D9-482A-A0B6-EFFDE8BED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962400"/>
            <a:ext cx="11430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95" name="Rectangle 28">
            <a:extLst>
              <a:ext uri="{FF2B5EF4-FFF2-40B4-BE49-F238E27FC236}">
                <a16:creationId xmlns:a16="http://schemas.microsoft.com/office/drawing/2014/main" id="{1D34D36A-7B20-459C-BEA7-66301BDB6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324600"/>
            <a:ext cx="1676400" cy="5334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96" name="AutoShape 29">
            <a:extLst>
              <a:ext uri="{FF2B5EF4-FFF2-40B4-BE49-F238E27FC236}">
                <a16:creationId xmlns:a16="http://schemas.microsoft.com/office/drawing/2014/main" id="{E4FD1C52-B8FA-4921-8EA4-561774A7B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962400"/>
            <a:ext cx="833438" cy="1447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4D6D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7" name="Rectangle 30">
            <a:extLst>
              <a:ext uri="{FF2B5EF4-FFF2-40B4-BE49-F238E27FC236}">
                <a16:creationId xmlns:a16="http://schemas.microsoft.com/office/drawing/2014/main" id="{FDB45CE0-003E-49EF-9319-AAF7DCDBA3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98" name="AutoShape 31">
            <a:extLst>
              <a:ext uri="{FF2B5EF4-FFF2-40B4-BE49-F238E27FC236}">
                <a16:creationId xmlns:a16="http://schemas.microsoft.com/office/drawing/2014/main" id="{EA3F5325-9A73-4B9B-968D-A256FED68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962400"/>
            <a:ext cx="833438" cy="1447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4D6D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9" name="Rectangle 32">
            <a:extLst>
              <a:ext uri="{FF2B5EF4-FFF2-40B4-BE49-F238E27FC236}">
                <a16:creationId xmlns:a16="http://schemas.microsoft.com/office/drawing/2014/main" id="{C3AFBB96-64F2-4ED5-AB7E-4ED6757A4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76800"/>
            <a:ext cx="4572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800" name="Rectangle 33">
            <a:extLst>
              <a:ext uri="{FF2B5EF4-FFF2-40B4-BE49-F238E27FC236}">
                <a16:creationId xmlns:a16="http://schemas.microsoft.com/office/drawing/2014/main" id="{50911CC9-2E70-4CA6-8816-2E884180A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801" name="Rectangle 34">
            <a:extLst>
              <a:ext uri="{FF2B5EF4-FFF2-40B4-BE49-F238E27FC236}">
                <a16:creationId xmlns:a16="http://schemas.microsoft.com/office/drawing/2014/main" id="{1EAC60C0-75D0-4BE5-8071-07325E3F3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802" name="Rectangle 35">
            <a:extLst>
              <a:ext uri="{FF2B5EF4-FFF2-40B4-BE49-F238E27FC236}">
                <a16:creationId xmlns:a16="http://schemas.microsoft.com/office/drawing/2014/main" id="{EA427DFC-6F18-4B73-97FF-3489DC2B4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803" name="Rectangle 36">
            <a:extLst>
              <a:ext uri="{FF2B5EF4-FFF2-40B4-BE49-F238E27FC236}">
                <a16:creationId xmlns:a16="http://schemas.microsoft.com/office/drawing/2014/main" id="{E99B06CC-13A9-429E-9EDE-4C4FF69B1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804" name="Rectangle 37">
            <a:extLst>
              <a:ext uri="{FF2B5EF4-FFF2-40B4-BE49-F238E27FC236}">
                <a16:creationId xmlns:a16="http://schemas.microsoft.com/office/drawing/2014/main" id="{E796D40B-9290-411C-8400-AC0B28EA4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4196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805" name="Rectangle 38">
            <a:extLst>
              <a:ext uri="{FF2B5EF4-FFF2-40B4-BE49-F238E27FC236}">
                <a16:creationId xmlns:a16="http://schemas.microsoft.com/office/drawing/2014/main" id="{CB7E9CFF-843A-429E-BC0C-80CB09D40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962400"/>
            <a:ext cx="4572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806" name="Rectangle 39">
            <a:extLst>
              <a:ext uri="{FF2B5EF4-FFF2-40B4-BE49-F238E27FC236}">
                <a16:creationId xmlns:a16="http://schemas.microsoft.com/office/drawing/2014/main" id="{05E1E6D4-6094-4620-8C9E-A290383C1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3434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807" name="Rectangle 40">
            <a:extLst>
              <a:ext uri="{FF2B5EF4-FFF2-40B4-BE49-F238E27FC236}">
                <a16:creationId xmlns:a16="http://schemas.microsoft.com/office/drawing/2014/main" id="{A5DBA916-8E1C-4BAB-8A3F-7A7C4A442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006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808" name="Line 41">
            <a:extLst>
              <a:ext uri="{FF2B5EF4-FFF2-40B4-BE49-F238E27FC236}">
                <a16:creationId xmlns:a16="http://schemas.microsoft.com/office/drawing/2014/main" id="{0C786A61-0853-4BE9-9E63-FB6F7426297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35052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9" name="Line 42">
            <a:extLst>
              <a:ext uri="{FF2B5EF4-FFF2-40B4-BE49-F238E27FC236}">
                <a16:creationId xmlns:a16="http://schemas.microsoft.com/office/drawing/2014/main" id="{5383537C-A60B-4377-8DF3-73F80C017246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35052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0" name="Text Box 43">
            <a:extLst>
              <a:ext uri="{FF2B5EF4-FFF2-40B4-BE49-F238E27FC236}">
                <a16:creationId xmlns:a16="http://schemas.microsoft.com/office/drawing/2014/main" id="{A2AFC0D7-A5FB-4638-B3B2-8C90DAE05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925" y="2438400"/>
            <a:ext cx="1839913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Trench</a:t>
            </a:r>
          </a:p>
          <a:p>
            <a:pPr eaLnBrk="1" hangingPunct="1"/>
            <a:r>
              <a:rPr lang="en-US" altLang="en-US" sz="1200" b="1"/>
              <a:t>   and</a:t>
            </a:r>
          </a:p>
          <a:p>
            <a:pPr eaLnBrk="1" hangingPunct="1"/>
            <a:r>
              <a:rPr lang="en-US" altLang="en-US" sz="1200" b="1"/>
              <a:t> Treat </a:t>
            </a:r>
          </a:p>
          <a:p>
            <a:pPr eaLnBrk="1" hangingPunct="1"/>
            <a:r>
              <a:rPr lang="en-US" altLang="en-US" sz="1200" b="1"/>
              <a:t>(0.4 gal./</a:t>
            </a:r>
          </a:p>
          <a:p>
            <a:pPr eaLnBrk="1" hangingPunct="1"/>
            <a:r>
              <a:rPr lang="en-US" altLang="en-US" sz="1200" b="1"/>
              <a:t>lin. ft.)</a:t>
            </a:r>
          </a:p>
        </p:txBody>
      </p:sp>
      <p:sp>
        <p:nvSpPr>
          <p:cNvPr id="32811" name="Text Box 44">
            <a:extLst>
              <a:ext uri="{FF2B5EF4-FFF2-40B4-BE49-F238E27FC236}">
                <a16:creationId xmlns:a16="http://schemas.microsoft.com/office/drawing/2014/main" id="{58749423-4CD8-42BF-AE26-55BF2EF40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38400"/>
            <a:ext cx="18288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          Trench</a:t>
            </a:r>
          </a:p>
          <a:p>
            <a:pPr eaLnBrk="1" hangingPunct="1"/>
            <a:r>
              <a:rPr lang="en-US" altLang="en-US" sz="1200" b="1"/>
              <a:t>               and</a:t>
            </a:r>
          </a:p>
          <a:p>
            <a:pPr eaLnBrk="1" hangingPunct="1"/>
            <a:r>
              <a:rPr lang="en-US" altLang="en-US" sz="1200" b="1"/>
              <a:t>             Treat</a:t>
            </a:r>
          </a:p>
          <a:p>
            <a:pPr eaLnBrk="1" hangingPunct="1"/>
            <a:r>
              <a:rPr lang="en-US" altLang="en-US" sz="1200" b="1"/>
              <a:t>           (0.4 gal./</a:t>
            </a:r>
          </a:p>
          <a:p>
            <a:pPr eaLnBrk="1" hangingPunct="1"/>
            <a:r>
              <a:rPr lang="en-US" altLang="en-US" sz="1200" b="1"/>
              <a:t>              lin. ft.)</a:t>
            </a:r>
          </a:p>
        </p:txBody>
      </p:sp>
      <p:sp>
        <p:nvSpPr>
          <p:cNvPr id="32812" name="Text Box 45">
            <a:extLst>
              <a:ext uri="{FF2B5EF4-FFF2-40B4-BE49-F238E27FC236}">
                <a16:creationId xmlns:a16="http://schemas.microsoft.com/office/drawing/2014/main" id="{A87E2D96-84D1-4D1A-A42A-D7C290DB5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133600"/>
            <a:ext cx="3124200" cy="1611313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200" b="1"/>
              <a:t>   65 linear feet       </a:t>
            </a:r>
            <a:r>
              <a:rPr lang="en-US" altLang="en-US" sz="3200" b="1" u="sng"/>
              <a:t>x1.0</a:t>
            </a:r>
            <a:r>
              <a:rPr lang="en-US" altLang="en-US" sz="3200" b="1"/>
              <a:t> gal./lin. ft.</a:t>
            </a:r>
          </a:p>
          <a:p>
            <a:pPr eaLnBrk="1" hangingPunct="1"/>
            <a:r>
              <a:rPr lang="en-US" altLang="en-US" sz="3200" b="1"/>
              <a:t>   65 gallons</a:t>
            </a:r>
          </a:p>
        </p:txBody>
      </p:sp>
      <p:sp>
        <p:nvSpPr>
          <p:cNvPr id="32813" name="Line 46">
            <a:extLst>
              <a:ext uri="{FF2B5EF4-FFF2-40B4-BE49-F238E27FC236}">
                <a16:creationId xmlns:a16="http://schemas.microsoft.com/office/drawing/2014/main" id="{CC622B76-1361-4046-9566-B5EE07977696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4724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4" name="Line 47">
            <a:extLst>
              <a:ext uri="{FF2B5EF4-FFF2-40B4-BE49-F238E27FC236}">
                <a16:creationId xmlns:a16="http://schemas.microsoft.com/office/drawing/2014/main" id="{860B660B-529B-4F8B-8C26-895C4A2DBD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4600" y="3962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5" name="Text Box 48">
            <a:extLst>
              <a:ext uri="{FF2B5EF4-FFF2-40B4-BE49-F238E27FC236}">
                <a16:creationId xmlns:a16="http://schemas.microsoft.com/office/drawing/2014/main" id="{0AE221B7-C52A-4F1A-B99E-F6CC39A4D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25" y="4495800"/>
            <a:ext cx="393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000" b="1"/>
              <a:t>   1’</a:t>
            </a:r>
          </a:p>
        </p:txBody>
      </p:sp>
      <p:sp>
        <p:nvSpPr>
          <p:cNvPr id="32816" name="Rectangle 49">
            <a:extLst>
              <a:ext uri="{FF2B5EF4-FFF2-40B4-BE49-F238E27FC236}">
                <a16:creationId xmlns:a16="http://schemas.microsoft.com/office/drawing/2014/main" id="{4ADB192C-627D-4A58-977B-B067651B4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817" name="Rectangle 50">
            <a:extLst>
              <a:ext uri="{FF2B5EF4-FFF2-40B4-BE49-F238E27FC236}">
                <a16:creationId xmlns:a16="http://schemas.microsoft.com/office/drawing/2014/main" id="{85E28A58-FA99-4B39-8FED-23BA769EC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334000"/>
            <a:ext cx="457200" cy="76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818" name="Text Box 51">
            <a:extLst>
              <a:ext uri="{FF2B5EF4-FFF2-40B4-BE49-F238E27FC236}">
                <a16:creationId xmlns:a16="http://schemas.microsoft.com/office/drawing/2014/main" id="{107BDD2C-3807-43F3-987B-2A990C90B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600200"/>
            <a:ext cx="8150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1 gallon/lin. ft.  X  65 linear feet  =   65 gallons of diluted termiticide</a:t>
            </a:r>
          </a:p>
        </p:txBody>
      </p:sp>
      <p:sp>
        <p:nvSpPr>
          <p:cNvPr id="32819" name="Line 52">
            <a:extLst>
              <a:ext uri="{FF2B5EF4-FFF2-40B4-BE49-F238E27FC236}">
                <a16:creationId xmlns:a16="http://schemas.microsoft.com/office/drawing/2014/main" id="{3EB84811-29D4-47AD-BD19-33E4C7EF87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43000" y="5334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0" name="Line 53">
            <a:extLst>
              <a:ext uri="{FF2B5EF4-FFF2-40B4-BE49-F238E27FC236}">
                <a16:creationId xmlns:a16="http://schemas.microsoft.com/office/drawing/2014/main" id="{FF061D65-3B90-41D5-A4DD-BB910C0F81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5334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1" name="Line 54">
            <a:extLst>
              <a:ext uri="{FF2B5EF4-FFF2-40B4-BE49-F238E27FC236}">
                <a16:creationId xmlns:a16="http://schemas.microsoft.com/office/drawing/2014/main" id="{F4E51748-EF64-49C8-85EE-2067859A75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5334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2" name="Line 55">
            <a:extLst>
              <a:ext uri="{FF2B5EF4-FFF2-40B4-BE49-F238E27FC236}">
                <a16:creationId xmlns:a16="http://schemas.microsoft.com/office/drawing/2014/main" id="{BCBDA4A7-1896-4310-B1CD-CC1E77B4F46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5334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3" name="Line 56">
            <a:extLst>
              <a:ext uri="{FF2B5EF4-FFF2-40B4-BE49-F238E27FC236}">
                <a16:creationId xmlns:a16="http://schemas.microsoft.com/office/drawing/2014/main" id="{8F1B42DD-FC1A-4222-A877-8BC66E1EF4E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5334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0B667E2E-3E89-4B6E-AF08-2F60E79A1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0198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/>
              <a:t>How many gallons of finished </a:t>
            </a:r>
            <a:br>
              <a:rPr lang="en-US" altLang="en-US" sz="3200" b="1"/>
            </a:br>
            <a:r>
              <a:rPr lang="en-US" altLang="en-US" sz="3200" b="1"/>
              <a:t>dilution of termiticide would </a:t>
            </a:r>
            <a:br>
              <a:rPr lang="en-US" altLang="en-US" sz="3200" b="1"/>
            </a:br>
            <a:r>
              <a:rPr lang="en-US" altLang="en-US" sz="3200" b="1"/>
              <a:t>you apply on a Comprehensive Soil treatment to treat the voids </a:t>
            </a:r>
            <a:br>
              <a:rPr lang="en-US" altLang="en-US" sz="3200" b="1"/>
            </a:br>
            <a:r>
              <a:rPr lang="en-US" altLang="en-US" sz="3200" b="1"/>
              <a:t>of a hollow block wall, the </a:t>
            </a:r>
            <a:br>
              <a:rPr lang="en-US" altLang="en-US" sz="3200" b="1"/>
            </a:br>
            <a:r>
              <a:rPr lang="en-US" altLang="en-US" sz="3200" b="1"/>
              <a:t>soil adjacent to the outside </a:t>
            </a:r>
            <a:br>
              <a:rPr lang="en-US" altLang="en-US" sz="3200" b="1"/>
            </a:br>
            <a:r>
              <a:rPr lang="en-US" altLang="en-US" sz="3200" b="1"/>
              <a:t>foundation wall, and the soil </a:t>
            </a:r>
            <a:br>
              <a:rPr lang="en-US" altLang="en-US" sz="3200" b="1"/>
            </a:br>
            <a:r>
              <a:rPr lang="en-US" altLang="en-US" sz="3200" b="1"/>
              <a:t>under the slab that is adjacent </a:t>
            </a:r>
            <a:br>
              <a:rPr lang="en-US" altLang="en-US" sz="3200" b="1"/>
            </a:br>
            <a:r>
              <a:rPr lang="en-US" altLang="en-US" sz="3200" b="1"/>
              <a:t>to a 75 foot long exterior </a:t>
            </a:r>
            <a:br>
              <a:rPr lang="en-US" altLang="en-US" sz="3200" b="1"/>
            </a:br>
            <a:r>
              <a:rPr lang="en-US" altLang="en-US" sz="3200" b="1"/>
              <a:t>foundation wall of a crawl space?</a:t>
            </a:r>
          </a:p>
        </p:txBody>
      </p:sp>
      <p:sp>
        <p:nvSpPr>
          <p:cNvPr id="33794" name="Rectangle 3">
            <a:extLst>
              <a:ext uri="{FF2B5EF4-FFF2-40B4-BE49-F238E27FC236}">
                <a16:creationId xmlns:a16="http://schemas.microsoft.com/office/drawing/2014/main" id="{6080FDA4-9B69-4724-AD7B-E623F0EB9D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5867400"/>
            <a:ext cx="8229600" cy="2587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1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EA51EA9F-39EB-4916-A117-82CC110B95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58962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on a Comprehensive Soil treatment to treat the voids of a hollow block wall, the soil adjacent to the outside foundation wall, and the soil under the slab that is adjacent to a 75 foot long exterior foundation wall of a crawl space?</a:t>
            </a: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216105C5-C533-45A7-9B17-12781F64B5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667000"/>
            <a:ext cx="8077200" cy="3459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What is the first thing you need to do in </a:t>
            </a:r>
          </a:p>
          <a:p>
            <a:pPr eaLnBrk="1" hangingPunct="1">
              <a:buFontTx/>
              <a:buNone/>
            </a:pPr>
            <a:r>
              <a:rPr lang="en-US" altLang="en-US" b="1"/>
              <a:t>order to determine the answer to the </a:t>
            </a:r>
          </a:p>
          <a:p>
            <a:pPr eaLnBrk="1" hangingPunct="1">
              <a:buFontTx/>
              <a:buNone/>
            </a:pPr>
            <a:r>
              <a:rPr lang="en-US" altLang="en-US" b="1"/>
              <a:t>question above?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sz="4000" b="1"/>
              <a:t> “VISUALIZE THE PROBLEM”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2CB7A6B3-5BC3-466A-A2D8-9BDAB06EDC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82000" cy="13716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1800" b="1"/>
              <a:t>How many gallons of finished dilution of termiticide would you apply on a Comprehensive Soil treatment to treat the voids of a hollow block wall, the soil adjacent to the outside foundation wall, and the soil under the slab that is adjacent to the exterior foundation wall of a crawl space structure that is 75 feet long?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C0A46587-4C4D-4C47-AB58-FFA89397BC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48307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800" b="1"/>
              <a:t> </a:t>
            </a:r>
          </a:p>
          <a:p>
            <a:pPr eaLnBrk="1" hangingPunct="1"/>
            <a:endParaRPr lang="en-US" altLang="en-US" sz="1800" b="1"/>
          </a:p>
          <a:p>
            <a:pPr eaLnBrk="1" hangingPunct="1"/>
            <a:endParaRPr lang="en-US" altLang="en-US" sz="2000" b="1"/>
          </a:p>
        </p:txBody>
      </p:sp>
      <p:sp>
        <p:nvSpPr>
          <p:cNvPr id="35843" name="Rectangle 4" descr="Granite">
            <a:extLst>
              <a:ext uri="{FF2B5EF4-FFF2-40B4-BE49-F238E27FC236}">
                <a16:creationId xmlns:a16="http://schemas.microsoft.com/office/drawing/2014/main" id="{B6DF658B-0BC2-4F05-A192-4E10D4A40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410200"/>
            <a:ext cx="1676400" cy="914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200" b="1"/>
              <a:t>footer</a:t>
            </a:r>
          </a:p>
        </p:txBody>
      </p:sp>
      <p:sp>
        <p:nvSpPr>
          <p:cNvPr id="35844" name="Text Box 5">
            <a:extLst>
              <a:ext uri="{FF2B5EF4-FFF2-40B4-BE49-F238E27FC236}">
                <a16:creationId xmlns:a16="http://schemas.microsoft.com/office/drawing/2014/main" id="{E412B017-CF20-4CA1-973A-EC7303651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133600"/>
            <a:ext cx="22098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Drill &amp;</a:t>
            </a:r>
          </a:p>
          <a:p>
            <a:pPr eaLnBrk="1" hangingPunct="1"/>
            <a:r>
              <a:rPr lang="en-US" altLang="en-US" sz="1200" b="1"/>
              <a:t>  Treat </a:t>
            </a:r>
          </a:p>
          <a:p>
            <a:pPr eaLnBrk="1" hangingPunct="1"/>
            <a:r>
              <a:rPr lang="en-US" altLang="en-US" sz="1200" b="1"/>
              <a:t>  1 void </a:t>
            </a:r>
          </a:p>
          <a:p>
            <a:pPr eaLnBrk="1" hangingPunct="1"/>
            <a:r>
              <a:rPr lang="en-US" altLang="en-US" sz="1200" b="1"/>
              <a:t>(0.2 gal./</a:t>
            </a:r>
          </a:p>
          <a:p>
            <a:pPr eaLnBrk="1" hangingPunct="1"/>
            <a:r>
              <a:rPr lang="en-US" altLang="en-US" sz="1200" b="1"/>
              <a:t>  lin. ft.)</a:t>
            </a:r>
          </a:p>
        </p:txBody>
      </p:sp>
      <p:sp>
        <p:nvSpPr>
          <p:cNvPr id="35845" name="Line 6">
            <a:extLst>
              <a:ext uri="{FF2B5EF4-FFF2-40B4-BE49-F238E27FC236}">
                <a16:creationId xmlns:a16="http://schemas.microsoft.com/office/drawing/2014/main" id="{6C63F9A1-5988-4CDC-A48B-8855720C22F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1242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6" name="Rectangle 7">
            <a:extLst>
              <a:ext uri="{FF2B5EF4-FFF2-40B4-BE49-F238E27FC236}">
                <a16:creationId xmlns:a16="http://schemas.microsoft.com/office/drawing/2014/main" id="{EA7529E6-9C9B-4FDC-A499-94718C6CA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410200"/>
            <a:ext cx="66294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847" name="Rectangle 8">
            <a:extLst>
              <a:ext uri="{FF2B5EF4-FFF2-40B4-BE49-F238E27FC236}">
                <a16:creationId xmlns:a16="http://schemas.microsoft.com/office/drawing/2014/main" id="{F69DFBD4-83E8-4DAA-B54B-42C80D903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962400"/>
            <a:ext cx="67056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848" name="Rectangle 9">
            <a:extLst>
              <a:ext uri="{FF2B5EF4-FFF2-40B4-BE49-F238E27FC236}">
                <a16:creationId xmlns:a16="http://schemas.microsoft.com/office/drawing/2014/main" id="{08FEF7DD-F1B7-45D2-8B1B-EAB4E7855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10200"/>
            <a:ext cx="8382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849" name="Rectangle 10">
            <a:extLst>
              <a:ext uri="{FF2B5EF4-FFF2-40B4-BE49-F238E27FC236}">
                <a16:creationId xmlns:a16="http://schemas.microsoft.com/office/drawing/2014/main" id="{E9863550-B3B8-4037-B77E-FAC28AA6C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962400"/>
            <a:ext cx="11430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850" name="Rectangle 11">
            <a:extLst>
              <a:ext uri="{FF2B5EF4-FFF2-40B4-BE49-F238E27FC236}">
                <a16:creationId xmlns:a16="http://schemas.microsoft.com/office/drawing/2014/main" id="{8B53BD59-0C14-4AB2-8066-4FB337409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324600"/>
            <a:ext cx="1676400" cy="5334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851" name="AutoShape 12">
            <a:extLst>
              <a:ext uri="{FF2B5EF4-FFF2-40B4-BE49-F238E27FC236}">
                <a16:creationId xmlns:a16="http://schemas.microsoft.com/office/drawing/2014/main" id="{80826647-357F-4E39-AEDC-6BB5B3BD8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962400"/>
            <a:ext cx="833438" cy="1447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2" name="AutoShape 13">
            <a:extLst>
              <a:ext uri="{FF2B5EF4-FFF2-40B4-BE49-F238E27FC236}">
                <a16:creationId xmlns:a16="http://schemas.microsoft.com/office/drawing/2014/main" id="{CCF53F01-E22B-44C3-91D2-609BC0735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962400"/>
            <a:ext cx="833438" cy="1447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3" name="Line 14">
            <a:extLst>
              <a:ext uri="{FF2B5EF4-FFF2-40B4-BE49-F238E27FC236}">
                <a16:creationId xmlns:a16="http://schemas.microsoft.com/office/drawing/2014/main" id="{BC1F07C4-3E0D-41E4-B2FF-1DEC8C269C8D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657600"/>
            <a:ext cx="0" cy="1752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4" name="Text Box 15">
            <a:extLst>
              <a:ext uri="{FF2B5EF4-FFF2-40B4-BE49-F238E27FC236}">
                <a16:creationId xmlns:a16="http://schemas.microsoft.com/office/drawing/2014/main" id="{12AB0C8C-EE41-4D1B-985B-8FE9AE3CE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438400"/>
            <a:ext cx="1900238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Drill</a:t>
            </a:r>
          </a:p>
          <a:p>
            <a:pPr eaLnBrk="1" hangingPunct="1"/>
            <a:r>
              <a:rPr lang="en-US" altLang="en-US" sz="1200" b="1"/>
              <a:t>  and</a:t>
            </a:r>
          </a:p>
          <a:p>
            <a:pPr eaLnBrk="1" hangingPunct="1"/>
            <a:r>
              <a:rPr lang="en-US" altLang="en-US" sz="1200" b="1"/>
              <a:t> Treat </a:t>
            </a:r>
          </a:p>
          <a:p>
            <a:pPr eaLnBrk="1" hangingPunct="1"/>
            <a:r>
              <a:rPr lang="en-US" altLang="en-US" sz="1200" b="1"/>
              <a:t>(0.4 gal./</a:t>
            </a:r>
          </a:p>
          <a:p>
            <a:pPr eaLnBrk="1" hangingPunct="1"/>
            <a:r>
              <a:rPr lang="en-US" altLang="en-US" sz="1200" b="1"/>
              <a:t>lin. ft.)</a:t>
            </a:r>
          </a:p>
        </p:txBody>
      </p:sp>
      <p:sp>
        <p:nvSpPr>
          <p:cNvPr id="35855" name="Text Box 16">
            <a:extLst>
              <a:ext uri="{FF2B5EF4-FFF2-40B4-BE49-F238E27FC236}">
                <a16:creationId xmlns:a16="http://schemas.microsoft.com/office/drawing/2014/main" id="{3DCD1B5F-3247-4C2E-9482-2833219F5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38400"/>
            <a:ext cx="18288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            Trench</a:t>
            </a:r>
          </a:p>
          <a:p>
            <a:pPr eaLnBrk="1" hangingPunct="1"/>
            <a:r>
              <a:rPr lang="en-US" altLang="en-US" sz="1200" b="1"/>
              <a:t>                 and</a:t>
            </a:r>
          </a:p>
          <a:p>
            <a:pPr eaLnBrk="1" hangingPunct="1"/>
            <a:r>
              <a:rPr lang="en-US" altLang="en-US" sz="1200" b="1"/>
              <a:t>               Treat</a:t>
            </a:r>
          </a:p>
          <a:p>
            <a:pPr eaLnBrk="1" hangingPunct="1"/>
            <a:r>
              <a:rPr lang="en-US" altLang="en-US" sz="1200" b="1"/>
              <a:t>           (0.4 gal./</a:t>
            </a:r>
          </a:p>
          <a:p>
            <a:pPr eaLnBrk="1" hangingPunct="1"/>
            <a:r>
              <a:rPr lang="en-US" altLang="en-US" sz="1200" b="1"/>
              <a:t>              lin. ft.)</a:t>
            </a:r>
          </a:p>
        </p:txBody>
      </p:sp>
      <p:sp>
        <p:nvSpPr>
          <p:cNvPr id="35856" name="Line 18">
            <a:extLst>
              <a:ext uri="{FF2B5EF4-FFF2-40B4-BE49-F238E27FC236}">
                <a16:creationId xmlns:a16="http://schemas.microsoft.com/office/drawing/2014/main" id="{097FD023-42D9-4FBA-8320-5ED58613BE51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4724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7" name="Line 19">
            <a:extLst>
              <a:ext uri="{FF2B5EF4-FFF2-40B4-BE49-F238E27FC236}">
                <a16:creationId xmlns:a16="http://schemas.microsoft.com/office/drawing/2014/main" id="{97B4B18A-29CD-4825-869C-3B6E251234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" y="3962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8" name="Text Box 20">
            <a:extLst>
              <a:ext uri="{FF2B5EF4-FFF2-40B4-BE49-F238E27FC236}">
                <a16:creationId xmlns:a16="http://schemas.microsoft.com/office/drawing/2014/main" id="{C0A50369-4365-444C-8200-CC3440323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495800"/>
            <a:ext cx="20542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000" b="1"/>
              <a:t>   1’</a:t>
            </a:r>
          </a:p>
        </p:txBody>
      </p:sp>
      <p:sp>
        <p:nvSpPr>
          <p:cNvPr id="35859" name="Rectangle 22">
            <a:extLst>
              <a:ext uri="{FF2B5EF4-FFF2-40B4-BE49-F238E27FC236}">
                <a16:creationId xmlns:a16="http://schemas.microsoft.com/office/drawing/2014/main" id="{5B853355-0A4C-4316-AFBC-3B20274F6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495800"/>
            <a:ext cx="1066800" cy="914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860" name="Rectangle 23">
            <a:extLst>
              <a:ext uri="{FF2B5EF4-FFF2-40B4-BE49-F238E27FC236}">
                <a16:creationId xmlns:a16="http://schemas.microsoft.com/office/drawing/2014/main" id="{8B2CEF39-9AD0-4EBA-9E4E-04E794348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505200"/>
            <a:ext cx="1066800" cy="914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861" name="Rectangle 24">
            <a:extLst>
              <a:ext uri="{FF2B5EF4-FFF2-40B4-BE49-F238E27FC236}">
                <a16:creationId xmlns:a16="http://schemas.microsoft.com/office/drawing/2014/main" id="{A01CFDBC-74DD-4193-8BDE-A21C9B9C4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419600"/>
            <a:ext cx="1066800" cy="762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862" name="Rectangle 25" descr="Granite">
            <a:extLst>
              <a:ext uri="{FF2B5EF4-FFF2-40B4-BE49-F238E27FC236}">
                <a16:creationId xmlns:a16="http://schemas.microsoft.com/office/drawing/2014/main" id="{52584CAE-CB8D-477E-9DA8-C0C0373D6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962400"/>
            <a:ext cx="6934200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863" name="Line 26">
            <a:extLst>
              <a:ext uri="{FF2B5EF4-FFF2-40B4-BE49-F238E27FC236}">
                <a16:creationId xmlns:a16="http://schemas.microsoft.com/office/drawing/2014/main" id="{70F9BE6B-49FB-4E8D-A1D1-7B9A970BAC39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4495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4" name="Line 27">
            <a:extLst>
              <a:ext uri="{FF2B5EF4-FFF2-40B4-BE49-F238E27FC236}">
                <a16:creationId xmlns:a16="http://schemas.microsoft.com/office/drawing/2014/main" id="{AF6861DA-F354-4CEB-B70F-DBBF5283D7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3505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5" name="Line 28">
            <a:extLst>
              <a:ext uri="{FF2B5EF4-FFF2-40B4-BE49-F238E27FC236}">
                <a16:creationId xmlns:a16="http://schemas.microsoft.com/office/drawing/2014/main" id="{3A0B9EFB-DC05-4215-A673-F80E353CC9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3505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6" name="Line 29">
            <a:extLst>
              <a:ext uri="{FF2B5EF4-FFF2-40B4-BE49-F238E27FC236}">
                <a16:creationId xmlns:a16="http://schemas.microsoft.com/office/drawing/2014/main" id="{7AABE29B-ADEB-41C0-9F11-E26A8020BB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4495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7" name="Line 30">
            <a:extLst>
              <a:ext uri="{FF2B5EF4-FFF2-40B4-BE49-F238E27FC236}">
                <a16:creationId xmlns:a16="http://schemas.microsoft.com/office/drawing/2014/main" id="{59EAB2CC-1E06-4C80-93C7-372BE8E7EB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35052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8" name="Rectangle 31">
            <a:extLst>
              <a:ext uri="{FF2B5EF4-FFF2-40B4-BE49-F238E27FC236}">
                <a16:creationId xmlns:a16="http://schemas.microsoft.com/office/drawing/2014/main" id="{C36369B0-FE4F-4E27-96DA-3B7AF92E4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495800"/>
            <a:ext cx="914400" cy="9144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869" name="AutoShape 32">
            <a:extLst>
              <a:ext uri="{FF2B5EF4-FFF2-40B4-BE49-F238E27FC236}">
                <a16:creationId xmlns:a16="http://schemas.microsoft.com/office/drawing/2014/main" id="{4994B326-BF01-435C-A1D9-68E4B9077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505200"/>
            <a:ext cx="914400" cy="990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870" name="Line 33">
            <a:extLst>
              <a:ext uri="{FF2B5EF4-FFF2-40B4-BE49-F238E27FC236}">
                <a16:creationId xmlns:a16="http://schemas.microsoft.com/office/drawing/2014/main" id="{0A5CC4F6-6774-462F-8EBE-3CA9DE790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4495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1" name="Line 34">
            <a:extLst>
              <a:ext uri="{FF2B5EF4-FFF2-40B4-BE49-F238E27FC236}">
                <a16:creationId xmlns:a16="http://schemas.microsoft.com/office/drawing/2014/main" id="{25411849-B57A-4241-A366-57D3D78F5F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33600" y="4495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2" name="Rectangle 35">
            <a:extLst>
              <a:ext uri="{FF2B5EF4-FFF2-40B4-BE49-F238E27FC236}">
                <a16:creationId xmlns:a16="http://schemas.microsoft.com/office/drawing/2014/main" id="{718A1B04-E559-47F9-BAE5-C869252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962400"/>
            <a:ext cx="152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873" name="Line 36">
            <a:extLst>
              <a:ext uri="{FF2B5EF4-FFF2-40B4-BE49-F238E27FC236}">
                <a16:creationId xmlns:a16="http://schemas.microsoft.com/office/drawing/2014/main" id="{1A3CAB15-FF51-4A73-B75F-2A31DDFFBB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962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4" name="Line 37">
            <a:extLst>
              <a:ext uri="{FF2B5EF4-FFF2-40B4-BE49-F238E27FC236}">
                <a16:creationId xmlns:a16="http://schemas.microsoft.com/office/drawing/2014/main" id="{7DC80A6E-C3B4-495A-B305-490477AC92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962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5" name="Line 38">
            <a:extLst>
              <a:ext uri="{FF2B5EF4-FFF2-40B4-BE49-F238E27FC236}">
                <a16:creationId xmlns:a16="http://schemas.microsoft.com/office/drawing/2014/main" id="{455E6341-0576-4E4F-8B66-A7D1599A8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962400"/>
            <a:ext cx="152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6" name="Line 39">
            <a:extLst>
              <a:ext uri="{FF2B5EF4-FFF2-40B4-BE49-F238E27FC236}">
                <a16:creationId xmlns:a16="http://schemas.microsoft.com/office/drawing/2014/main" id="{5BDC008D-D5B3-4817-A175-1E542757A7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3581400"/>
            <a:ext cx="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77" name="Text Box 40">
            <a:extLst>
              <a:ext uri="{FF2B5EF4-FFF2-40B4-BE49-F238E27FC236}">
                <a16:creationId xmlns:a16="http://schemas.microsoft.com/office/drawing/2014/main" id="{8C512CA9-F946-421C-8536-5C6996425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712913"/>
            <a:ext cx="8112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  1 gal./lin. ft.  X  75 linear feet  =  75 gallons of diluted termiticide</a:t>
            </a:r>
          </a:p>
        </p:txBody>
      </p:sp>
      <p:sp>
        <p:nvSpPr>
          <p:cNvPr id="35878" name="Text Box 41">
            <a:extLst>
              <a:ext uri="{FF2B5EF4-FFF2-40B4-BE49-F238E27FC236}">
                <a16:creationId xmlns:a16="http://schemas.microsoft.com/office/drawing/2014/main" id="{0CA14D25-8B7E-4E26-A250-73F1995CA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209800"/>
            <a:ext cx="3657600" cy="158273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200" b="1"/>
              <a:t>      75 linear feet </a:t>
            </a:r>
          </a:p>
          <a:p>
            <a:pPr eaLnBrk="1" hangingPunct="1"/>
            <a:r>
              <a:rPr lang="en-US" altLang="en-US" sz="3200" b="1"/>
              <a:t>   </a:t>
            </a:r>
            <a:r>
              <a:rPr lang="en-US" altLang="en-US" sz="3200" b="1" u="sng"/>
              <a:t>x1.0</a:t>
            </a:r>
            <a:r>
              <a:rPr lang="en-US" altLang="en-US" sz="3200" b="1"/>
              <a:t> gal./lin. ft.</a:t>
            </a:r>
          </a:p>
          <a:p>
            <a:pPr eaLnBrk="1" hangingPunct="1"/>
            <a:r>
              <a:rPr lang="en-US" altLang="en-US" sz="3200" b="1"/>
              <a:t>      75 gallons</a:t>
            </a:r>
            <a:endParaRPr lang="en-US" altLang="en-US" sz="3200"/>
          </a:p>
        </p:txBody>
      </p:sp>
      <p:sp>
        <p:nvSpPr>
          <p:cNvPr id="35879" name="Line 42">
            <a:extLst>
              <a:ext uri="{FF2B5EF4-FFF2-40B4-BE49-F238E27FC236}">
                <a16:creationId xmlns:a16="http://schemas.microsoft.com/office/drawing/2014/main" id="{1571E99A-0E5B-423E-9716-64F1DD5BFB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4419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0" name="Line 43">
            <a:extLst>
              <a:ext uri="{FF2B5EF4-FFF2-40B4-BE49-F238E27FC236}">
                <a16:creationId xmlns:a16="http://schemas.microsoft.com/office/drawing/2014/main" id="{50D71BD5-568A-4F5E-829F-E6273029EA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4495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19EB132-1EF4-403E-9DBB-6341FD291E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1963" y="457200"/>
            <a:ext cx="8229600" cy="25146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400" b="1"/>
              <a:t>How many gallons of finished dilution of termiticide would you apply on a Comprehensive Soil treatment to treat the voids of a hollow block foundation wall of a supported slab structure and the soil on both sides of the foundation wall that is 75 feet long? </a:t>
            </a:r>
            <a:br>
              <a:rPr lang="en-US" altLang="en-US" sz="2400" b="1"/>
            </a:br>
            <a:r>
              <a:rPr lang="en-US" altLang="en-US" sz="2400" b="1"/>
              <a:t>(exterior-footer depth = 1’, interior-footer depth = 3’)</a:t>
            </a:r>
          </a:p>
        </p:txBody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8FD4DCCB-412D-47F2-92B1-A228633DA5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1963" y="3505200"/>
            <a:ext cx="8153400" cy="31543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What is the first thing you need to do in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order to determine the answer to the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question above?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4000" b="1"/>
              <a:t> “VISUALIZE THE PROBLEM”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              </a:t>
            </a:r>
            <a:endParaRPr lang="en-US" altLang="en-US" sz="40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en-US" b="1"/>
          </a:p>
          <a:p>
            <a:pPr eaLnBrk="1" hangingPunct="1">
              <a:lnSpc>
                <a:spcPct val="90000"/>
              </a:lnSpc>
            </a:pPr>
            <a:endParaRPr lang="en-US" altLang="en-US"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4BAE87CE-2FD9-4FD2-9858-5C8F654584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82000" cy="1719263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1800" b="1">
                <a:solidFill>
                  <a:srgbClr val="000000"/>
                </a:solidFill>
              </a:rPr>
              <a:t>How many gallons of finished dilution of termiticide would you apply on a Comprehensive Soil treatment to treat the voids of a hollow block foundation wall of a supported slab structure and the soil on both sides of the foundation wall that is 75 feet long?</a:t>
            </a:r>
            <a:br>
              <a:rPr lang="en-US" altLang="en-US" sz="1800" b="1">
                <a:solidFill>
                  <a:srgbClr val="000000"/>
                </a:solidFill>
              </a:rPr>
            </a:br>
            <a:r>
              <a:rPr lang="en-US" altLang="en-US" sz="1800" b="1">
                <a:solidFill>
                  <a:srgbClr val="000000"/>
                </a:solidFill>
              </a:rPr>
              <a:t>(exterior-footer depth = 1’, interior-footer depth = 3’)</a:t>
            </a:r>
            <a:endParaRPr lang="en-US" altLang="en-US" sz="1800" b="1"/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9541A28A-5310-411D-94BE-A97C1B53A9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3844925" y="2965450"/>
            <a:ext cx="8458200" cy="48307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800" b="1"/>
              <a:t> </a:t>
            </a:r>
          </a:p>
          <a:p>
            <a:pPr eaLnBrk="1" hangingPunct="1"/>
            <a:endParaRPr lang="en-US" altLang="en-US" sz="1800" b="1"/>
          </a:p>
          <a:p>
            <a:pPr eaLnBrk="1" hangingPunct="1"/>
            <a:endParaRPr lang="en-US" altLang="en-US" sz="2000" b="1"/>
          </a:p>
        </p:txBody>
      </p:sp>
      <p:sp>
        <p:nvSpPr>
          <p:cNvPr id="37891" name="Rectangle 4" descr="Granite">
            <a:extLst>
              <a:ext uri="{FF2B5EF4-FFF2-40B4-BE49-F238E27FC236}">
                <a16:creationId xmlns:a16="http://schemas.microsoft.com/office/drawing/2014/main" id="{E2A386B5-7A37-4C9A-A8CC-E13AD49BC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5867400"/>
            <a:ext cx="1219200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200" b="1">
                <a:solidFill>
                  <a:srgbClr val="000000"/>
                </a:solidFill>
              </a:rPr>
              <a:t>footer</a:t>
            </a:r>
          </a:p>
        </p:txBody>
      </p:sp>
      <p:sp>
        <p:nvSpPr>
          <p:cNvPr id="37892" name="Text Box 5">
            <a:extLst>
              <a:ext uri="{FF2B5EF4-FFF2-40B4-BE49-F238E27FC236}">
                <a16:creationId xmlns:a16="http://schemas.microsoft.com/office/drawing/2014/main" id="{53B84E98-1D2E-43DA-8C71-CE2346C9F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675" y="4071938"/>
            <a:ext cx="2057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Drill &amp;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Treat 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1 void 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(0.2 gal./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lin. ft.)</a:t>
            </a:r>
          </a:p>
        </p:txBody>
      </p:sp>
      <p:sp>
        <p:nvSpPr>
          <p:cNvPr id="37893" name="Line 6">
            <a:extLst>
              <a:ext uri="{FF2B5EF4-FFF2-40B4-BE49-F238E27FC236}">
                <a16:creationId xmlns:a16="http://schemas.microsoft.com/office/drawing/2014/main" id="{F65DD42F-AFD0-4535-95A3-6C26E1A741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8325" y="4848225"/>
            <a:ext cx="133350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4" name="Rectangle 7">
            <a:extLst>
              <a:ext uri="{FF2B5EF4-FFF2-40B4-BE49-F238E27FC236}">
                <a16:creationId xmlns:a16="http://schemas.microsoft.com/office/drawing/2014/main" id="{D9208843-5759-4656-B4BA-5122110D1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410200"/>
            <a:ext cx="66294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895" name="Rectangle 8">
            <a:extLst>
              <a:ext uri="{FF2B5EF4-FFF2-40B4-BE49-F238E27FC236}">
                <a16:creationId xmlns:a16="http://schemas.microsoft.com/office/drawing/2014/main" id="{BD0EF471-63B1-48B6-BA09-3F7BAB6C9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0913" y="3792538"/>
            <a:ext cx="6964362" cy="2062162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896" name="Rectangle 9">
            <a:extLst>
              <a:ext uri="{FF2B5EF4-FFF2-40B4-BE49-F238E27FC236}">
                <a16:creationId xmlns:a16="http://schemas.microsoft.com/office/drawing/2014/main" id="{B68D6569-5B0E-4269-B08A-BC8ADBF26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10200"/>
            <a:ext cx="1292225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897" name="Rectangle 10">
            <a:extLst>
              <a:ext uri="{FF2B5EF4-FFF2-40B4-BE49-F238E27FC236}">
                <a16:creationId xmlns:a16="http://schemas.microsoft.com/office/drawing/2014/main" id="{0A8D855E-FC03-42C0-B66E-B01BF2460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5400"/>
            <a:ext cx="1570038" cy="7493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898" name="Rectangle 11">
            <a:extLst>
              <a:ext uri="{FF2B5EF4-FFF2-40B4-BE49-F238E27FC236}">
                <a16:creationId xmlns:a16="http://schemas.microsoft.com/office/drawing/2014/main" id="{6C8C695B-1361-4449-BA89-C42A8B522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324600"/>
            <a:ext cx="1676400" cy="5334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899" name="AutoShape 13">
            <a:extLst>
              <a:ext uri="{FF2B5EF4-FFF2-40B4-BE49-F238E27FC236}">
                <a16:creationId xmlns:a16="http://schemas.microsoft.com/office/drawing/2014/main" id="{41817461-B900-4AC0-B69C-72A80970C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163" y="5105400"/>
            <a:ext cx="582612" cy="7413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00" name="Line 14">
            <a:extLst>
              <a:ext uri="{FF2B5EF4-FFF2-40B4-BE49-F238E27FC236}">
                <a16:creationId xmlns:a16="http://schemas.microsoft.com/office/drawing/2014/main" id="{7D948BD2-6FB4-4997-93F7-CD1199C0519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85900" y="3519488"/>
            <a:ext cx="11113" cy="2320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1" name="Text Box 15">
            <a:extLst>
              <a:ext uri="{FF2B5EF4-FFF2-40B4-BE49-F238E27FC236}">
                <a16:creationId xmlns:a16="http://schemas.microsoft.com/office/drawing/2014/main" id="{31CF5217-CDD9-4304-9BA1-0AE8ACBA9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1675" y="2219325"/>
            <a:ext cx="20431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Drill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and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Treat 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(0.4 gal./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lin. ft./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ft. depth)</a:t>
            </a:r>
          </a:p>
        </p:txBody>
      </p:sp>
      <p:sp>
        <p:nvSpPr>
          <p:cNvPr id="37902" name="Text Box 16">
            <a:extLst>
              <a:ext uri="{FF2B5EF4-FFF2-40B4-BE49-F238E27FC236}">
                <a16:creationId xmlns:a16="http://schemas.microsoft.com/office/drawing/2014/main" id="{50E4DAF7-F7A8-48A8-A5A7-09575685E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2454275"/>
            <a:ext cx="18288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           Trench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              and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            Treat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        (0.4 gal./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           lin. ft.)</a:t>
            </a:r>
          </a:p>
        </p:txBody>
      </p:sp>
      <p:sp>
        <p:nvSpPr>
          <p:cNvPr id="37903" name="Line 18">
            <a:extLst>
              <a:ext uri="{FF2B5EF4-FFF2-40B4-BE49-F238E27FC236}">
                <a16:creationId xmlns:a16="http://schemas.microsoft.com/office/drawing/2014/main" id="{FBF564A7-63F9-4E58-8A88-624932389F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71600" y="5608638"/>
            <a:ext cx="7938" cy="246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19">
            <a:extLst>
              <a:ext uri="{FF2B5EF4-FFF2-40B4-BE49-F238E27FC236}">
                <a16:creationId xmlns:a16="http://schemas.microsoft.com/office/drawing/2014/main" id="{C2C3A84C-91F7-40B4-A2A3-CD90C72E63B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77950" y="5110163"/>
            <a:ext cx="12700" cy="258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Text Box 20">
            <a:extLst>
              <a:ext uri="{FF2B5EF4-FFF2-40B4-BE49-F238E27FC236}">
                <a16:creationId xmlns:a16="http://schemas.microsoft.com/office/drawing/2014/main" id="{BD16EB72-E373-430B-B372-9993DADB6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538" y="5368925"/>
            <a:ext cx="20542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000" b="1">
                <a:solidFill>
                  <a:srgbClr val="000000"/>
                </a:solidFill>
              </a:rPr>
              <a:t>   1’</a:t>
            </a:r>
          </a:p>
        </p:txBody>
      </p:sp>
      <p:sp>
        <p:nvSpPr>
          <p:cNvPr id="37906" name="Rectangle 22">
            <a:extLst>
              <a:ext uri="{FF2B5EF4-FFF2-40B4-BE49-F238E27FC236}">
                <a16:creationId xmlns:a16="http://schemas.microsoft.com/office/drawing/2014/main" id="{DBA797F4-0607-4424-B71C-FD1849D4C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5380038"/>
            <a:ext cx="614363" cy="493712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907" name="Rectangle 25" descr="Granite">
            <a:extLst>
              <a:ext uri="{FF2B5EF4-FFF2-40B4-BE49-F238E27FC236}">
                <a16:creationId xmlns:a16="http://schemas.microsoft.com/office/drawing/2014/main" id="{FC80382E-89A1-47D9-9751-43DA0A8BB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5438" y="3562350"/>
            <a:ext cx="7548562" cy="2190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908" name="Line 26">
            <a:extLst>
              <a:ext uri="{FF2B5EF4-FFF2-40B4-BE49-F238E27FC236}">
                <a16:creationId xmlns:a16="http://schemas.microsoft.com/office/drawing/2014/main" id="{E5C42E2B-AA57-4935-8508-DA3A7C389C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063" y="4430713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9" name="Rectangle 31">
            <a:extLst>
              <a:ext uri="{FF2B5EF4-FFF2-40B4-BE49-F238E27FC236}">
                <a16:creationId xmlns:a16="http://schemas.microsoft.com/office/drawing/2014/main" id="{08B6B568-FB2D-496C-81B1-B8D9192CA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350" y="5114925"/>
            <a:ext cx="469900" cy="7524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910" name="Line 33">
            <a:extLst>
              <a:ext uri="{FF2B5EF4-FFF2-40B4-BE49-F238E27FC236}">
                <a16:creationId xmlns:a16="http://schemas.microsoft.com/office/drawing/2014/main" id="{18F8877F-A431-47B7-AB55-EC55618959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08225" y="3562350"/>
            <a:ext cx="7938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Rectangle 35">
            <a:extLst>
              <a:ext uri="{FF2B5EF4-FFF2-40B4-BE49-F238E27FC236}">
                <a16:creationId xmlns:a16="http://schemas.microsoft.com/office/drawing/2014/main" id="{B4D7B67E-D94A-45C3-B49A-DCE19AE78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8225" y="3540125"/>
            <a:ext cx="49213" cy="254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912" name="Text Box 40">
            <a:extLst>
              <a:ext uri="{FF2B5EF4-FFF2-40B4-BE49-F238E27FC236}">
                <a16:creationId xmlns:a16="http://schemas.microsoft.com/office/drawing/2014/main" id="{0BF0AADE-9E1A-4EF1-A715-A541179B8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2219325"/>
            <a:ext cx="8112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rgbClr val="000000"/>
                </a:solidFill>
              </a:rPr>
              <a:t>              0.4 + 0.2 + 0.4 X 3 = 0.4 + 0.2 + 1.2 = 1.8 gallons/lin. ft.</a:t>
            </a:r>
          </a:p>
        </p:txBody>
      </p:sp>
      <p:sp>
        <p:nvSpPr>
          <p:cNvPr id="37913" name="Rectangle 22">
            <a:extLst>
              <a:ext uri="{FF2B5EF4-FFF2-40B4-BE49-F238E27FC236}">
                <a16:creationId xmlns:a16="http://schemas.microsoft.com/office/drawing/2014/main" id="{50313946-1D09-4F2E-9574-C4ED49D58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4851400"/>
            <a:ext cx="614363" cy="4937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914" name="Rectangle 22">
            <a:extLst>
              <a:ext uri="{FF2B5EF4-FFF2-40B4-BE49-F238E27FC236}">
                <a16:creationId xmlns:a16="http://schemas.microsoft.com/office/drawing/2014/main" id="{A4B714A5-9EF4-40A3-8E75-35D3365E9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4322763"/>
            <a:ext cx="614363" cy="4921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915" name="Rectangle 22">
            <a:extLst>
              <a:ext uri="{FF2B5EF4-FFF2-40B4-BE49-F238E27FC236}">
                <a16:creationId xmlns:a16="http://schemas.microsoft.com/office/drawing/2014/main" id="{7B995648-CD85-4E46-85FC-EBBF63D37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5438" y="3806825"/>
            <a:ext cx="614362" cy="4921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916" name="Rectangle 31">
            <a:extLst>
              <a:ext uri="{FF2B5EF4-FFF2-40B4-BE49-F238E27FC236}">
                <a16:creationId xmlns:a16="http://schemas.microsoft.com/office/drawing/2014/main" id="{63D2B1F6-C419-426A-9764-073E455E9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843463"/>
            <a:ext cx="485775" cy="7524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917" name="Line 29">
            <a:extLst>
              <a:ext uri="{FF2B5EF4-FFF2-40B4-BE49-F238E27FC236}">
                <a16:creationId xmlns:a16="http://schemas.microsoft.com/office/drawing/2014/main" id="{588BB2CA-3346-4DA2-9FB6-E38ED75099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38300" y="3806825"/>
            <a:ext cx="7938" cy="205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8" name="Line 29">
            <a:extLst>
              <a:ext uri="{FF2B5EF4-FFF2-40B4-BE49-F238E27FC236}">
                <a16:creationId xmlns:a16="http://schemas.microsoft.com/office/drawing/2014/main" id="{23A1BD67-20B9-40B9-9C04-417B41F8B0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50" y="3806825"/>
            <a:ext cx="0" cy="206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9" name="Line 30">
            <a:extLst>
              <a:ext uri="{FF2B5EF4-FFF2-40B4-BE49-F238E27FC236}">
                <a16:creationId xmlns:a16="http://schemas.microsoft.com/office/drawing/2014/main" id="{ECA14ACD-431D-48DD-8BC5-AD012478A1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3100" y="4830763"/>
            <a:ext cx="1230313" cy="12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0" name="Line 29">
            <a:extLst>
              <a:ext uri="{FF2B5EF4-FFF2-40B4-BE49-F238E27FC236}">
                <a16:creationId xmlns:a16="http://schemas.microsoft.com/office/drawing/2014/main" id="{CA1A29B4-A56A-48A5-97B4-E33A843774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92350" y="3586163"/>
            <a:ext cx="635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1" name="Line 29">
            <a:extLst>
              <a:ext uri="{FF2B5EF4-FFF2-40B4-BE49-F238E27FC236}">
                <a16:creationId xmlns:a16="http://schemas.microsoft.com/office/drawing/2014/main" id="{BCA9ADF0-508D-4622-A7E5-4484614072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7438" y="3589338"/>
            <a:ext cx="33337" cy="179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2" name="Rectangle 31">
            <a:extLst>
              <a:ext uri="{FF2B5EF4-FFF2-40B4-BE49-F238E27FC236}">
                <a16:creationId xmlns:a16="http://schemas.microsoft.com/office/drawing/2014/main" id="{39796C7B-C52A-4DD6-8BB8-78F67DBB4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200" y="3822700"/>
            <a:ext cx="254000" cy="20320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7923" name="Line 29">
            <a:extLst>
              <a:ext uri="{FF2B5EF4-FFF2-40B4-BE49-F238E27FC236}">
                <a16:creationId xmlns:a16="http://schemas.microsoft.com/office/drawing/2014/main" id="{09753005-AFF3-4ABD-9A8C-8E7A55AA4A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3765550"/>
            <a:ext cx="14287" cy="2074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4" name="Line 39">
            <a:extLst>
              <a:ext uri="{FF2B5EF4-FFF2-40B4-BE49-F238E27FC236}">
                <a16:creationId xmlns:a16="http://schemas.microsoft.com/office/drawing/2014/main" id="{F9CCBF14-628B-45FF-85D3-99DD2E2FC0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2038" y="3409950"/>
            <a:ext cx="28575" cy="2482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44141B66-D6CD-4FA1-A490-778A77EDC2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82000" cy="13716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1800" b="1"/>
              <a:t>How many gallons of finished dilution of termiticide would you apply on a Comprehensive Soil treatment to treat the voids of a hollow block wall, the soil adjacent to the outside foundation wall, and the soil under the slab that is adjacent to the exterior foundation wall of a crawl space structure that is 75 feet long?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4107F89B-EDDB-4BCE-944E-1FB7DDCFE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3844925" y="2965450"/>
            <a:ext cx="8458200" cy="48307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800" b="1"/>
              <a:t> </a:t>
            </a:r>
          </a:p>
          <a:p>
            <a:pPr eaLnBrk="1" hangingPunct="1"/>
            <a:endParaRPr lang="en-US" altLang="en-US" sz="1800" b="1"/>
          </a:p>
          <a:p>
            <a:pPr eaLnBrk="1" hangingPunct="1"/>
            <a:endParaRPr lang="en-US" altLang="en-US" sz="2000" b="1"/>
          </a:p>
        </p:txBody>
      </p:sp>
      <p:sp>
        <p:nvSpPr>
          <p:cNvPr id="38915" name="Rectangle 4" descr="Granite">
            <a:extLst>
              <a:ext uri="{FF2B5EF4-FFF2-40B4-BE49-F238E27FC236}">
                <a16:creationId xmlns:a16="http://schemas.microsoft.com/office/drawing/2014/main" id="{E5EB03CF-5F31-475C-A105-7F2201883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5867400"/>
            <a:ext cx="1219200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200" b="1">
                <a:solidFill>
                  <a:srgbClr val="000000"/>
                </a:solidFill>
              </a:rPr>
              <a:t>footer</a:t>
            </a:r>
          </a:p>
        </p:txBody>
      </p:sp>
      <p:sp>
        <p:nvSpPr>
          <p:cNvPr id="38916" name="Text Box 5">
            <a:extLst>
              <a:ext uri="{FF2B5EF4-FFF2-40B4-BE49-F238E27FC236}">
                <a16:creationId xmlns:a16="http://schemas.microsoft.com/office/drawing/2014/main" id="{7A318C64-345A-4FB1-85E0-4CFA4C33B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675" y="4071938"/>
            <a:ext cx="2057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Drill &amp;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Treat 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1 void 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(0.2 gal./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lin. ft.)</a:t>
            </a:r>
          </a:p>
        </p:txBody>
      </p:sp>
      <p:sp>
        <p:nvSpPr>
          <p:cNvPr id="38917" name="Line 6">
            <a:extLst>
              <a:ext uri="{FF2B5EF4-FFF2-40B4-BE49-F238E27FC236}">
                <a16:creationId xmlns:a16="http://schemas.microsoft.com/office/drawing/2014/main" id="{DEF12020-008D-4155-AE4A-9ADD3AD60F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8325" y="4848225"/>
            <a:ext cx="133350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8" name="Rectangle 7">
            <a:extLst>
              <a:ext uri="{FF2B5EF4-FFF2-40B4-BE49-F238E27FC236}">
                <a16:creationId xmlns:a16="http://schemas.microsoft.com/office/drawing/2014/main" id="{6CD45EF9-5B30-4C65-924A-A16193430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410200"/>
            <a:ext cx="6629400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19" name="Rectangle 8">
            <a:extLst>
              <a:ext uri="{FF2B5EF4-FFF2-40B4-BE49-F238E27FC236}">
                <a16:creationId xmlns:a16="http://schemas.microsoft.com/office/drawing/2014/main" id="{69B92545-7003-43A2-A619-960D6BB19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0913" y="3792538"/>
            <a:ext cx="6964362" cy="2062162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20" name="Rectangle 9">
            <a:extLst>
              <a:ext uri="{FF2B5EF4-FFF2-40B4-BE49-F238E27FC236}">
                <a16:creationId xmlns:a16="http://schemas.microsoft.com/office/drawing/2014/main" id="{9A2D0552-2323-467D-BA11-C572036ED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10200"/>
            <a:ext cx="1292225" cy="1447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21" name="Rectangle 10">
            <a:extLst>
              <a:ext uri="{FF2B5EF4-FFF2-40B4-BE49-F238E27FC236}">
                <a16:creationId xmlns:a16="http://schemas.microsoft.com/office/drawing/2014/main" id="{5BFBE419-818C-43A0-92D0-3E0A12774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5400"/>
            <a:ext cx="1570038" cy="7493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22" name="Rectangle 11">
            <a:extLst>
              <a:ext uri="{FF2B5EF4-FFF2-40B4-BE49-F238E27FC236}">
                <a16:creationId xmlns:a16="http://schemas.microsoft.com/office/drawing/2014/main" id="{06816609-0BE8-42D1-8912-E88405296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324600"/>
            <a:ext cx="1676400" cy="5334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23" name="AutoShape 13">
            <a:extLst>
              <a:ext uri="{FF2B5EF4-FFF2-40B4-BE49-F238E27FC236}">
                <a16:creationId xmlns:a16="http://schemas.microsoft.com/office/drawing/2014/main" id="{69F07162-C647-4DEA-9D9E-47121058A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163" y="5105400"/>
            <a:ext cx="582612" cy="7413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4" name="Line 14">
            <a:extLst>
              <a:ext uri="{FF2B5EF4-FFF2-40B4-BE49-F238E27FC236}">
                <a16:creationId xmlns:a16="http://schemas.microsoft.com/office/drawing/2014/main" id="{748AA52A-B696-4205-B082-5CD796C351F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85900" y="3519488"/>
            <a:ext cx="11113" cy="2320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5" name="Text Box 15">
            <a:extLst>
              <a:ext uri="{FF2B5EF4-FFF2-40B4-BE49-F238E27FC236}">
                <a16:creationId xmlns:a16="http://schemas.microsoft.com/office/drawing/2014/main" id="{8CF5E4D5-DEEA-4A1C-92BF-4E402EBA1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1675" y="2219325"/>
            <a:ext cx="20431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Drill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and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Treat 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(0.4 gal./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lin. ft./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ft. depth)</a:t>
            </a:r>
          </a:p>
        </p:txBody>
      </p:sp>
      <p:sp>
        <p:nvSpPr>
          <p:cNvPr id="38926" name="Text Box 16">
            <a:extLst>
              <a:ext uri="{FF2B5EF4-FFF2-40B4-BE49-F238E27FC236}">
                <a16:creationId xmlns:a16="http://schemas.microsoft.com/office/drawing/2014/main" id="{247816CA-3C71-4C49-B3E2-1DF1E9F1A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2454275"/>
            <a:ext cx="18288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           Trench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              and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            Treat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        (0.4 gal./</a:t>
            </a:r>
          </a:p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             lin. ft.)</a:t>
            </a:r>
          </a:p>
        </p:txBody>
      </p:sp>
      <p:sp>
        <p:nvSpPr>
          <p:cNvPr id="38927" name="Line 18">
            <a:extLst>
              <a:ext uri="{FF2B5EF4-FFF2-40B4-BE49-F238E27FC236}">
                <a16:creationId xmlns:a16="http://schemas.microsoft.com/office/drawing/2014/main" id="{44AC8C7C-ED63-4591-A270-CFD3C199FC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71600" y="5608638"/>
            <a:ext cx="7938" cy="246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8" name="Line 19">
            <a:extLst>
              <a:ext uri="{FF2B5EF4-FFF2-40B4-BE49-F238E27FC236}">
                <a16:creationId xmlns:a16="http://schemas.microsoft.com/office/drawing/2014/main" id="{C54594CD-D513-4B0F-ABF8-C447D12EDA3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77950" y="5110163"/>
            <a:ext cx="12700" cy="258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9" name="Text Box 20">
            <a:extLst>
              <a:ext uri="{FF2B5EF4-FFF2-40B4-BE49-F238E27FC236}">
                <a16:creationId xmlns:a16="http://schemas.microsoft.com/office/drawing/2014/main" id="{CF0FDDE1-0397-482F-B95F-231B88ED0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538" y="5368925"/>
            <a:ext cx="20542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000" b="1">
                <a:solidFill>
                  <a:srgbClr val="000000"/>
                </a:solidFill>
              </a:rPr>
              <a:t>   1’</a:t>
            </a:r>
          </a:p>
        </p:txBody>
      </p:sp>
      <p:sp>
        <p:nvSpPr>
          <p:cNvPr id="38930" name="Rectangle 22">
            <a:extLst>
              <a:ext uri="{FF2B5EF4-FFF2-40B4-BE49-F238E27FC236}">
                <a16:creationId xmlns:a16="http://schemas.microsoft.com/office/drawing/2014/main" id="{E48DD540-A647-46AE-8567-C81891D41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5380038"/>
            <a:ext cx="614363" cy="493712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31" name="Rectangle 25" descr="Granite">
            <a:extLst>
              <a:ext uri="{FF2B5EF4-FFF2-40B4-BE49-F238E27FC236}">
                <a16:creationId xmlns:a16="http://schemas.microsoft.com/office/drawing/2014/main" id="{2E4B5C8F-B51B-4093-921C-C8545E8DE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5438" y="3562350"/>
            <a:ext cx="7548562" cy="2190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32" name="Line 26">
            <a:extLst>
              <a:ext uri="{FF2B5EF4-FFF2-40B4-BE49-F238E27FC236}">
                <a16:creationId xmlns:a16="http://schemas.microsoft.com/office/drawing/2014/main" id="{E189DDDA-6931-41A4-8651-AFC58D7ECB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063" y="4430713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3" name="Rectangle 31">
            <a:extLst>
              <a:ext uri="{FF2B5EF4-FFF2-40B4-BE49-F238E27FC236}">
                <a16:creationId xmlns:a16="http://schemas.microsoft.com/office/drawing/2014/main" id="{FD594FB6-002D-4515-8AA0-5A2E54EC0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350" y="5114925"/>
            <a:ext cx="469900" cy="7524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34" name="Line 33">
            <a:extLst>
              <a:ext uri="{FF2B5EF4-FFF2-40B4-BE49-F238E27FC236}">
                <a16:creationId xmlns:a16="http://schemas.microsoft.com/office/drawing/2014/main" id="{8CBB9948-6241-459E-84E3-5CC40CEBCC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08225" y="3562350"/>
            <a:ext cx="7938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5" name="Rectangle 35">
            <a:extLst>
              <a:ext uri="{FF2B5EF4-FFF2-40B4-BE49-F238E27FC236}">
                <a16:creationId xmlns:a16="http://schemas.microsoft.com/office/drawing/2014/main" id="{BAC19157-0D3B-47AF-9D98-3699FBEB0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8225" y="3540125"/>
            <a:ext cx="49213" cy="254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36" name="Text Box 40">
            <a:extLst>
              <a:ext uri="{FF2B5EF4-FFF2-40B4-BE49-F238E27FC236}">
                <a16:creationId xmlns:a16="http://schemas.microsoft.com/office/drawing/2014/main" id="{26A01FB4-108D-43E6-B14D-61AC224E2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712913"/>
            <a:ext cx="8112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38937" name="Text Box 41">
            <a:extLst>
              <a:ext uri="{FF2B5EF4-FFF2-40B4-BE49-F238E27FC236}">
                <a16:creationId xmlns:a16="http://schemas.microsoft.com/office/drawing/2014/main" id="{CADB55BC-5B2C-49B6-AED4-510E3538D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209800"/>
            <a:ext cx="2843213" cy="12001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</a:rPr>
              <a:t>      75 linear feet </a:t>
            </a: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</a:rPr>
              <a:t>   </a:t>
            </a:r>
            <a:r>
              <a:rPr lang="en-US" altLang="en-US" b="1" u="sng">
                <a:solidFill>
                  <a:srgbClr val="000000"/>
                </a:solidFill>
              </a:rPr>
              <a:t>x1.8</a:t>
            </a:r>
            <a:r>
              <a:rPr lang="en-US" altLang="en-US" b="1">
                <a:solidFill>
                  <a:srgbClr val="000000"/>
                </a:solidFill>
              </a:rPr>
              <a:t> gal./lin. ft.</a:t>
            </a: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</a:rPr>
              <a:t>    135 gallons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8938" name="Rectangle 22">
            <a:extLst>
              <a:ext uri="{FF2B5EF4-FFF2-40B4-BE49-F238E27FC236}">
                <a16:creationId xmlns:a16="http://schemas.microsoft.com/office/drawing/2014/main" id="{3136D084-7BE7-4720-92B0-603278150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4851400"/>
            <a:ext cx="614363" cy="4937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39" name="Rectangle 22">
            <a:extLst>
              <a:ext uri="{FF2B5EF4-FFF2-40B4-BE49-F238E27FC236}">
                <a16:creationId xmlns:a16="http://schemas.microsoft.com/office/drawing/2014/main" id="{7C7F5D01-FF55-45C9-91AC-8F46037BA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4322763"/>
            <a:ext cx="614363" cy="4921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40" name="Rectangle 22">
            <a:extLst>
              <a:ext uri="{FF2B5EF4-FFF2-40B4-BE49-F238E27FC236}">
                <a16:creationId xmlns:a16="http://schemas.microsoft.com/office/drawing/2014/main" id="{E062A0B6-EDC2-4DCB-9459-78754B62F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5438" y="3806825"/>
            <a:ext cx="614362" cy="4921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41" name="Rectangle 31">
            <a:extLst>
              <a:ext uri="{FF2B5EF4-FFF2-40B4-BE49-F238E27FC236}">
                <a16:creationId xmlns:a16="http://schemas.microsoft.com/office/drawing/2014/main" id="{C297B8E8-4E5A-4D10-80C8-A99F559B4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843463"/>
            <a:ext cx="485775" cy="7524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42" name="Line 29">
            <a:extLst>
              <a:ext uri="{FF2B5EF4-FFF2-40B4-BE49-F238E27FC236}">
                <a16:creationId xmlns:a16="http://schemas.microsoft.com/office/drawing/2014/main" id="{A227B105-7B37-4EEC-A2BA-8CE3C1CC15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38300" y="3806825"/>
            <a:ext cx="7938" cy="205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3" name="Line 29">
            <a:extLst>
              <a:ext uri="{FF2B5EF4-FFF2-40B4-BE49-F238E27FC236}">
                <a16:creationId xmlns:a16="http://schemas.microsoft.com/office/drawing/2014/main" id="{FDAB0908-2A62-41E0-9711-3407349B9EC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7250" y="3806825"/>
            <a:ext cx="0" cy="206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4" name="Line 30">
            <a:extLst>
              <a:ext uri="{FF2B5EF4-FFF2-40B4-BE49-F238E27FC236}">
                <a16:creationId xmlns:a16="http://schemas.microsoft.com/office/drawing/2014/main" id="{6BE69DE1-552F-4E30-AB79-AEAAA7E223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3100" y="4830763"/>
            <a:ext cx="1230313" cy="12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5" name="Line 29">
            <a:extLst>
              <a:ext uri="{FF2B5EF4-FFF2-40B4-BE49-F238E27FC236}">
                <a16:creationId xmlns:a16="http://schemas.microsoft.com/office/drawing/2014/main" id="{88491F10-30A0-4E6F-AA5A-F5A5644242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92350" y="3586163"/>
            <a:ext cx="635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6" name="Line 29">
            <a:extLst>
              <a:ext uri="{FF2B5EF4-FFF2-40B4-BE49-F238E27FC236}">
                <a16:creationId xmlns:a16="http://schemas.microsoft.com/office/drawing/2014/main" id="{635F94F3-11CE-4071-B050-A9184DB7BF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7438" y="3589338"/>
            <a:ext cx="33337" cy="179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7" name="Rectangle 31">
            <a:extLst>
              <a:ext uri="{FF2B5EF4-FFF2-40B4-BE49-F238E27FC236}">
                <a16:creationId xmlns:a16="http://schemas.microsoft.com/office/drawing/2014/main" id="{EF481D5C-61A8-45BB-B308-740E0AAA4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200" y="3822700"/>
            <a:ext cx="254000" cy="20320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38948" name="Line 29">
            <a:extLst>
              <a:ext uri="{FF2B5EF4-FFF2-40B4-BE49-F238E27FC236}">
                <a16:creationId xmlns:a16="http://schemas.microsoft.com/office/drawing/2014/main" id="{C5ABBDF6-A064-46CC-8CEF-CEBFEC61611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3765550"/>
            <a:ext cx="14287" cy="2074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9" name="Line 39">
            <a:extLst>
              <a:ext uri="{FF2B5EF4-FFF2-40B4-BE49-F238E27FC236}">
                <a16:creationId xmlns:a16="http://schemas.microsoft.com/office/drawing/2014/main" id="{074E9A0E-88EA-44AD-A2C5-4667A3EB08A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2038" y="3409950"/>
            <a:ext cx="28575" cy="2482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FB10C1C7-45CB-4FDB-816A-4AE27B2FB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077200" cy="59436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/>
              <a:t>How many gallons of finished </a:t>
            </a:r>
            <a:br>
              <a:rPr lang="en-US" altLang="en-US" sz="3200" b="1"/>
            </a:br>
            <a:r>
              <a:rPr lang="en-US" altLang="en-US" sz="3200" b="1"/>
              <a:t>dilution of termiticide would </a:t>
            </a:r>
            <a:br>
              <a:rPr lang="en-US" altLang="en-US" sz="3200" b="1"/>
            </a:br>
            <a:r>
              <a:rPr lang="en-US" altLang="en-US" sz="3200" b="1"/>
              <a:t>you apply on a Comprehensive Soil treatment to treat the voids </a:t>
            </a:r>
            <a:br>
              <a:rPr lang="en-US" altLang="en-US" sz="3200" b="1"/>
            </a:br>
            <a:r>
              <a:rPr lang="en-US" altLang="en-US" sz="3200" b="1"/>
              <a:t>of a hollow block wall and </a:t>
            </a:r>
            <a:br>
              <a:rPr lang="en-US" altLang="en-US" sz="3200" b="1"/>
            </a:br>
            <a:r>
              <a:rPr lang="en-US" altLang="en-US" sz="3200" b="1"/>
              <a:t>the soil adjacent to a 75 foot </a:t>
            </a:r>
            <a:br>
              <a:rPr lang="en-US" altLang="en-US" sz="3200" b="1"/>
            </a:br>
            <a:r>
              <a:rPr lang="en-US" altLang="en-US" sz="3200" b="1"/>
              <a:t>long exterior foundation wall </a:t>
            </a:r>
            <a:br>
              <a:rPr lang="en-US" altLang="en-US" sz="3200" b="1"/>
            </a:br>
            <a:r>
              <a:rPr lang="en-US" altLang="en-US" sz="3200" b="1"/>
              <a:t>of a basement structure?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054C2220-6C6E-4433-A4B5-F61B32337D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114800"/>
            <a:ext cx="8229600" cy="2011363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322C6255-FC6A-44B8-9D41-088141D083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1401762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on a Comprehensive Soil treatment to treat the voids of a hollow block wall and the soil adjacent to a 75 foot long exterior foundation wall of a basement structure?</a:t>
            </a:r>
          </a:p>
        </p:txBody>
      </p:sp>
      <p:sp>
        <p:nvSpPr>
          <p:cNvPr id="40962" name="Rectangle 3">
            <a:extLst>
              <a:ext uri="{FF2B5EF4-FFF2-40B4-BE49-F238E27FC236}">
                <a16:creationId xmlns:a16="http://schemas.microsoft.com/office/drawing/2014/main" id="{BC0A357E-996E-461A-886E-82CF2DEBAE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209800"/>
            <a:ext cx="8077200" cy="39163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What is the first thing you need to do in </a:t>
            </a:r>
          </a:p>
          <a:p>
            <a:pPr eaLnBrk="1" hangingPunct="1">
              <a:buFontTx/>
              <a:buNone/>
            </a:pPr>
            <a:r>
              <a:rPr lang="en-US" altLang="en-US" b="1"/>
              <a:t>order to determine the answer to the </a:t>
            </a:r>
          </a:p>
          <a:p>
            <a:pPr eaLnBrk="1" hangingPunct="1">
              <a:buFontTx/>
              <a:buNone/>
            </a:pPr>
            <a:r>
              <a:rPr lang="en-US" altLang="en-US" b="1"/>
              <a:t>question above?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sz="4000" b="1"/>
              <a:t> “VISUALIZE THE PROBLEM”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004ADF1D-C9C6-4EAF-A9E4-9F231FFB6B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1401762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on a Comprehensive Soil treatment to treat the voids of a hollow block wall and the soil adjacent to a 75 foot long exterior foundation wall of a basement structure?</a:t>
            </a:r>
          </a:p>
        </p:txBody>
      </p:sp>
      <p:sp>
        <p:nvSpPr>
          <p:cNvPr id="41986" name="Rectangle 3">
            <a:extLst>
              <a:ext uri="{FF2B5EF4-FFF2-40B4-BE49-F238E27FC236}">
                <a16:creationId xmlns:a16="http://schemas.microsoft.com/office/drawing/2014/main" id="{47DB815A-61D1-4979-9E63-96DE88BFD1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eaLnBrk="1" hangingPunct="1"/>
            <a:r>
              <a:rPr lang="en-US" altLang="en-US" sz="1800" b="1"/>
              <a:t>Draw a picture of the wall (a side view) to determine how the structure is to be treated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/>
          </a:p>
        </p:txBody>
      </p:sp>
      <p:sp>
        <p:nvSpPr>
          <p:cNvPr id="41987" name="Rectangle 4">
            <a:extLst>
              <a:ext uri="{FF2B5EF4-FFF2-40B4-BE49-F238E27FC236}">
                <a16:creationId xmlns:a16="http://schemas.microsoft.com/office/drawing/2014/main" id="{D03D4EBA-072A-41C9-BA5D-D97B3137E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9436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1988" name="Rectangle 5">
            <a:extLst>
              <a:ext uri="{FF2B5EF4-FFF2-40B4-BE49-F238E27FC236}">
                <a16:creationId xmlns:a16="http://schemas.microsoft.com/office/drawing/2014/main" id="{694E7A7C-CE64-4AB8-866B-792B3E7D7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4864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1989" name="Rectangle 6">
            <a:extLst>
              <a:ext uri="{FF2B5EF4-FFF2-40B4-BE49-F238E27FC236}">
                <a16:creationId xmlns:a16="http://schemas.microsoft.com/office/drawing/2014/main" id="{0F52EFCB-876E-46A4-BA8C-2DC8D788B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3434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1990" name="Rectangle 7">
            <a:extLst>
              <a:ext uri="{FF2B5EF4-FFF2-40B4-BE49-F238E27FC236}">
                <a16:creationId xmlns:a16="http://schemas.microsoft.com/office/drawing/2014/main" id="{FCEAF5B4-7741-416E-9DD2-7522AFE38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5720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1991" name="Rectangle 8">
            <a:extLst>
              <a:ext uri="{FF2B5EF4-FFF2-40B4-BE49-F238E27FC236}">
                <a16:creationId xmlns:a16="http://schemas.microsoft.com/office/drawing/2014/main" id="{5FA759EE-4CAE-45B5-B7B5-D71EAE599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8006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1992" name="Rectangle 9">
            <a:extLst>
              <a:ext uri="{FF2B5EF4-FFF2-40B4-BE49-F238E27FC236}">
                <a16:creationId xmlns:a16="http://schemas.microsoft.com/office/drawing/2014/main" id="{4385C84C-3F75-4D94-8CAE-449538661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0292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1993" name="Rectangle 10">
            <a:extLst>
              <a:ext uri="{FF2B5EF4-FFF2-40B4-BE49-F238E27FC236}">
                <a16:creationId xmlns:a16="http://schemas.microsoft.com/office/drawing/2014/main" id="{9C3CA781-A14A-491E-92F9-ED25E17E3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7150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1994" name="Rectangle 11">
            <a:extLst>
              <a:ext uri="{FF2B5EF4-FFF2-40B4-BE49-F238E27FC236}">
                <a16:creationId xmlns:a16="http://schemas.microsoft.com/office/drawing/2014/main" id="{F32F5519-E083-4B95-BEFA-8174D43A5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2578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1995" name="Rectangle 12">
            <a:extLst>
              <a:ext uri="{FF2B5EF4-FFF2-40B4-BE49-F238E27FC236}">
                <a16:creationId xmlns:a16="http://schemas.microsoft.com/office/drawing/2014/main" id="{90851EAA-7BBC-4C2D-BBA2-06BF8D2BA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1148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1996" name="Rectangle 13">
            <a:extLst>
              <a:ext uri="{FF2B5EF4-FFF2-40B4-BE49-F238E27FC236}">
                <a16:creationId xmlns:a16="http://schemas.microsoft.com/office/drawing/2014/main" id="{10ECA69A-3BB2-4253-82BA-99C2FF914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2004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1997" name="Rectangle 14">
            <a:extLst>
              <a:ext uri="{FF2B5EF4-FFF2-40B4-BE49-F238E27FC236}">
                <a16:creationId xmlns:a16="http://schemas.microsoft.com/office/drawing/2014/main" id="{81A96A1F-DDDE-4F44-8E7B-42B8D4DE4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4290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1998" name="Rectangle 15">
            <a:extLst>
              <a:ext uri="{FF2B5EF4-FFF2-40B4-BE49-F238E27FC236}">
                <a16:creationId xmlns:a16="http://schemas.microsoft.com/office/drawing/2014/main" id="{9F4E8E85-A7F7-4135-8E36-9E4681153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6576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1999" name="Rectangle 16">
            <a:extLst>
              <a:ext uri="{FF2B5EF4-FFF2-40B4-BE49-F238E27FC236}">
                <a16:creationId xmlns:a16="http://schemas.microsoft.com/office/drawing/2014/main" id="{CEE3B5CB-FB29-45B5-916F-AA82A0856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8862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00" name="Rectangle 17" descr="Granite">
            <a:extLst>
              <a:ext uri="{FF2B5EF4-FFF2-40B4-BE49-F238E27FC236}">
                <a16:creationId xmlns:a16="http://schemas.microsoft.com/office/drawing/2014/main" id="{6B52434B-B103-4EA2-890A-C6AB89A71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6172200"/>
            <a:ext cx="533400" cy="304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01" name="Rectangle 18" descr="Granite">
            <a:extLst>
              <a:ext uri="{FF2B5EF4-FFF2-40B4-BE49-F238E27FC236}">
                <a16:creationId xmlns:a16="http://schemas.microsoft.com/office/drawing/2014/main" id="{6B6F15F4-4289-4747-9A02-FAE55617E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6019800"/>
            <a:ext cx="7696200" cy="152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02" name="Rectangle 19">
            <a:extLst>
              <a:ext uri="{FF2B5EF4-FFF2-40B4-BE49-F238E27FC236}">
                <a16:creationId xmlns:a16="http://schemas.microsoft.com/office/drawing/2014/main" id="{04EBEAB5-C78B-4085-8E42-1FD6C87E5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200400"/>
            <a:ext cx="914400" cy="2971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/>
          </a:p>
        </p:txBody>
      </p:sp>
      <p:sp>
        <p:nvSpPr>
          <p:cNvPr id="42003" name="Rectangle 20">
            <a:extLst>
              <a:ext uri="{FF2B5EF4-FFF2-40B4-BE49-F238E27FC236}">
                <a16:creationId xmlns:a16="http://schemas.microsoft.com/office/drawing/2014/main" id="{CD2972B5-6835-4F5D-8ED7-E1ECAB163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943600"/>
            <a:ext cx="762000" cy="9144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04" name="Rectangle 21">
            <a:extLst>
              <a:ext uri="{FF2B5EF4-FFF2-40B4-BE49-F238E27FC236}">
                <a16:creationId xmlns:a16="http://schemas.microsoft.com/office/drawing/2014/main" id="{5DFA77A1-787E-40A6-8829-BFAA20F27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6400800"/>
            <a:ext cx="8077200" cy="4572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05" name="Rectangle 22">
            <a:extLst>
              <a:ext uri="{FF2B5EF4-FFF2-40B4-BE49-F238E27FC236}">
                <a16:creationId xmlns:a16="http://schemas.microsoft.com/office/drawing/2014/main" id="{5F6D379D-8FA3-42AB-A72B-D9F493319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6172200"/>
            <a:ext cx="7543800" cy="3810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06" name="Rectangle 23">
            <a:extLst>
              <a:ext uri="{FF2B5EF4-FFF2-40B4-BE49-F238E27FC236}">
                <a16:creationId xmlns:a16="http://schemas.microsoft.com/office/drawing/2014/main" id="{0D81EBBA-A430-4073-B944-E704F00FD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200400"/>
            <a:ext cx="76200" cy="1371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07" name="Rectangle 24">
            <a:extLst>
              <a:ext uri="{FF2B5EF4-FFF2-40B4-BE49-F238E27FC236}">
                <a16:creationId xmlns:a16="http://schemas.microsoft.com/office/drawing/2014/main" id="{92BB7B53-BDF3-4D2B-A3D5-DE87F2D91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943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08" name="Line 25">
            <a:extLst>
              <a:ext uri="{FF2B5EF4-FFF2-40B4-BE49-F238E27FC236}">
                <a16:creationId xmlns:a16="http://schemas.microsoft.com/office/drawing/2014/main" id="{687F80CD-5DAE-4EE4-8627-5AAD7BE379F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71600" y="5715000"/>
            <a:ext cx="228600" cy="0"/>
          </a:xfrm>
          <a:prstGeom prst="line">
            <a:avLst/>
          </a:prstGeom>
          <a:noFill/>
          <a:ln w="38100">
            <a:solidFill>
              <a:srgbClr val="04D6D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9" name="Line 26">
            <a:extLst>
              <a:ext uri="{FF2B5EF4-FFF2-40B4-BE49-F238E27FC236}">
                <a16:creationId xmlns:a16="http://schemas.microsoft.com/office/drawing/2014/main" id="{98473C53-1AF2-4746-B415-D6D852D525C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2819400"/>
            <a:ext cx="0" cy="1752600"/>
          </a:xfrm>
          <a:prstGeom prst="line">
            <a:avLst/>
          </a:prstGeom>
          <a:noFill/>
          <a:ln w="38100">
            <a:solidFill>
              <a:srgbClr val="04D6D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0" name="Rectangle 27">
            <a:extLst>
              <a:ext uri="{FF2B5EF4-FFF2-40B4-BE49-F238E27FC236}">
                <a16:creationId xmlns:a16="http://schemas.microsoft.com/office/drawing/2014/main" id="{4E2EE078-D4DA-4097-ABB9-672F3C07D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7432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11" name="Rectangle 28">
            <a:extLst>
              <a:ext uri="{FF2B5EF4-FFF2-40B4-BE49-F238E27FC236}">
                <a16:creationId xmlns:a16="http://schemas.microsoft.com/office/drawing/2014/main" id="{49CC348E-31E2-4DBD-AFA3-181B1B87D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12" name="Rectangle 29">
            <a:extLst>
              <a:ext uri="{FF2B5EF4-FFF2-40B4-BE49-F238E27FC236}">
                <a16:creationId xmlns:a16="http://schemas.microsoft.com/office/drawing/2014/main" id="{1C7EC71B-172E-4881-860C-2E699205562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219200" y="30480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13" name="Rectangle 30">
            <a:extLst>
              <a:ext uri="{FF2B5EF4-FFF2-40B4-BE49-F238E27FC236}">
                <a16:creationId xmlns:a16="http://schemas.microsoft.com/office/drawing/2014/main" id="{24AC369E-63CF-41A7-920B-858ACC88F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6670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14" name="Rectangle 31">
            <a:extLst>
              <a:ext uri="{FF2B5EF4-FFF2-40B4-BE49-F238E27FC236}">
                <a16:creationId xmlns:a16="http://schemas.microsoft.com/office/drawing/2014/main" id="{563CC619-1BD5-4507-8120-E1724DDFC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819400"/>
            <a:ext cx="76200" cy="381000"/>
          </a:xfrm>
          <a:prstGeom prst="rect">
            <a:avLst/>
          </a:prstGeom>
          <a:solidFill>
            <a:srgbClr val="FBE4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15" name="Rectangle 32">
            <a:extLst>
              <a:ext uri="{FF2B5EF4-FFF2-40B4-BE49-F238E27FC236}">
                <a16:creationId xmlns:a16="http://schemas.microsoft.com/office/drawing/2014/main" id="{55CDA12C-1B84-41A8-89BB-ACDCCC428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124200"/>
            <a:ext cx="76200" cy="76200"/>
          </a:xfrm>
          <a:prstGeom prst="rect">
            <a:avLst/>
          </a:prstGeom>
          <a:solidFill>
            <a:srgbClr val="FBE4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16" name="Rectangle 33">
            <a:extLst>
              <a:ext uri="{FF2B5EF4-FFF2-40B4-BE49-F238E27FC236}">
                <a16:creationId xmlns:a16="http://schemas.microsoft.com/office/drawing/2014/main" id="{4BA95F7E-0A27-413C-B210-8E9310D0F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819400"/>
            <a:ext cx="7772400" cy="304800"/>
          </a:xfrm>
          <a:prstGeom prst="rect">
            <a:avLst/>
          </a:prstGeom>
          <a:solidFill>
            <a:srgbClr val="FBE4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17" name="Rectangle 34">
            <a:extLst>
              <a:ext uri="{FF2B5EF4-FFF2-40B4-BE49-F238E27FC236}">
                <a16:creationId xmlns:a16="http://schemas.microsoft.com/office/drawing/2014/main" id="{9EAF080E-849B-4E82-80F6-1B888B420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743200"/>
            <a:ext cx="7848600" cy="76200"/>
          </a:xfrm>
          <a:prstGeom prst="rect">
            <a:avLst/>
          </a:prstGeom>
          <a:solidFill>
            <a:srgbClr val="FBE4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18" name="Rectangle 35">
            <a:extLst>
              <a:ext uri="{FF2B5EF4-FFF2-40B4-BE49-F238E27FC236}">
                <a16:creationId xmlns:a16="http://schemas.microsoft.com/office/drawing/2014/main" id="{01384DDA-A7A8-4905-80E9-DE641BC49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8194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19" name="Rectangle 36">
            <a:extLst>
              <a:ext uri="{FF2B5EF4-FFF2-40B4-BE49-F238E27FC236}">
                <a16:creationId xmlns:a16="http://schemas.microsoft.com/office/drawing/2014/main" id="{890B3F51-6B04-4E05-A9BD-372DB2A60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9718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20" name="Rectangle 37">
            <a:extLst>
              <a:ext uri="{FF2B5EF4-FFF2-40B4-BE49-F238E27FC236}">
                <a16:creationId xmlns:a16="http://schemas.microsoft.com/office/drawing/2014/main" id="{20BB1CED-9E9E-4D38-B468-EDC30CB79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8956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21" name="AutoShape 38">
            <a:extLst>
              <a:ext uri="{FF2B5EF4-FFF2-40B4-BE49-F238E27FC236}">
                <a16:creationId xmlns:a16="http://schemas.microsoft.com/office/drawing/2014/main" id="{31A5031B-2609-47A8-BBFB-970790C31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715000"/>
            <a:ext cx="228600" cy="228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2022" name="Line 39">
            <a:extLst>
              <a:ext uri="{FF2B5EF4-FFF2-40B4-BE49-F238E27FC236}">
                <a16:creationId xmlns:a16="http://schemas.microsoft.com/office/drawing/2014/main" id="{C86515EB-1FE4-4FA5-AF49-3FD431E1B7D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4038600"/>
            <a:ext cx="0" cy="533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3" name="Line 40">
            <a:extLst>
              <a:ext uri="{FF2B5EF4-FFF2-40B4-BE49-F238E27FC236}">
                <a16:creationId xmlns:a16="http://schemas.microsoft.com/office/drawing/2014/main" id="{24642AD6-4A0A-4A95-BE44-B7E09272E9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2000" y="3200400"/>
            <a:ext cx="0" cy="533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4" name="Text Box 41">
            <a:extLst>
              <a:ext uri="{FF2B5EF4-FFF2-40B4-BE49-F238E27FC236}">
                <a16:creationId xmlns:a16="http://schemas.microsoft.com/office/drawing/2014/main" id="{EE1A1516-A91F-44FF-BFEB-0FE9D41EA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2075" y="3657600"/>
            <a:ext cx="1277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        </a:t>
            </a:r>
            <a:r>
              <a:rPr lang="en-US" altLang="en-US" sz="1200" b="1">
                <a:solidFill>
                  <a:schemeClr val="bg1"/>
                </a:solidFill>
              </a:rPr>
              <a:t>4’ depth</a:t>
            </a:r>
          </a:p>
        </p:txBody>
      </p:sp>
      <p:sp>
        <p:nvSpPr>
          <p:cNvPr id="42025" name="Text Box 42">
            <a:extLst>
              <a:ext uri="{FF2B5EF4-FFF2-40B4-BE49-F238E27FC236}">
                <a16:creationId xmlns:a16="http://schemas.microsoft.com/office/drawing/2014/main" id="{B2511EA2-48B8-41AB-A2D8-153CCC1B3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617913"/>
            <a:ext cx="586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0.4 gal./lin. ft.  X  4 feet of depth  =  1.6 gals./lin. ft.</a:t>
            </a:r>
          </a:p>
        </p:txBody>
      </p:sp>
      <p:sp>
        <p:nvSpPr>
          <p:cNvPr id="42026" name="Text Box 43">
            <a:extLst>
              <a:ext uri="{FF2B5EF4-FFF2-40B4-BE49-F238E27FC236}">
                <a16:creationId xmlns:a16="http://schemas.microsoft.com/office/drawing/2014/main" id="{33BFCB89-4027-4690-B062-338534496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5638800"/>
            <a:ext cx="175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0.2 gal./lin. ft.  </a:t>
            </a:r>
          </a:p>
        </p:txBody>
      </p:sp>
      <p:sp>
        <p:nvSpPr>
          <p:cNvPr id="42027" name="Line 44">
            <a:extLst>
              <a:ext uri="{FF2B5EF4-FFF2-40B4-BE49-F238E27FC236}">
                <a16:creationId xmlns:a16="http://schemas.microsoft.com/office/drawing/2014/main" id="{06AB94F3-421A-4015-9028-D0B87896AD1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24000" y="3810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8" name="Line 45">
            <a:extLst>
              <a:ext uri="{FF2B5EF4-FFF2-40B4-BE49-F238E27FC236}">
                <a16:creationId xmlns:a16="http://schemas.microsoft.com/office/drawing/2014/main" id="{67219516-C2FC-4B44-815B-8BC32314E7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00200" y="58674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9" name="Text Box 46">
            <a:extLst>
              <a:ext uri="{FF2B5EF4-FFF2-40B4-BE49-F238E27FC236}">
                <a16:creationId xmlns:a16="http://schemas.microsoft.com/office/drawing/2014/main" id="{D380950B-043D-484C-BFD9-750E3EA8E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564063"/>
            <a:ext cx="5619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1.6 gals./lin. ft.  +  0.2 gal./lin. ft.  =   1.8 gals./lin. ft.</a:t>
            </a:r>
          </a:p>
        </p:txBody>
      </p:sp>
      <p:sp>
        <p:nvSpPr>
          <p:cNvPr id="42030" name="Rectangle 47">
            <a:extLst>
              <a:ext uri="{FF2B5EF4-FFF2-40B4-BE49-F238E27FC236}">
                <a16:creationId xmlns:a16="http://schemas.microsoft.com/office/drawing/2014/main" id="{FBA29D33-EB09-483D-8A71-9909AC880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0350" y="4533900"/>
            <a:ext cx="1752600" cy="381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87306AD9-784E-48BE-BE72-2A5AA8176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1401762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on a Comprehensive Soil treatment to treat the voids of a hollow block wall and the soil adjacent to the exterior foundation wall of a basement structure that is 75 feet long?</a:t>
            </a:r>
          </a:p>
        </p:txBody>
      </p:sp>
      <p:sp>
        <p:nvSpPr>
          <p:cNvPr id="43010" name="Rectangle 3">
            <a:extLst>
              <a:ext uri="{FF2B5EF4-FFF2-40B4-BE49-F238E27FC236}">
                <a16:creationId xmlns:a16="http://schemas.microsoft.com/office/drawing/2014/main" id="{F9FEDEFD-614F-46D8-A71D-B5D90B1692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eaLnBrk="1" hangingPunct="1"/>
            <a:r>
              <a:rPr lang="en-US" altLang="en-US" sz="1800" b="1"/>
              <a:t>Draw a picture of the wall (a side view) to determine how the structure is to be treated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/>
          </a:p>
        </p:txBody>
      </p:sp>
      <p:sp>
        <p:nvSpPr>
          <p:cNvPr id="43011" name="Rectangle 4">
            <a:extLst>
              <a:ext uri="{FF2B5EF4-FFF2-40B4-BE49-F238E27FC236}">
                <a16:creationId xmlns:a16="http://schemas.microsoft.com/office/drawing/2014/main" id="{C2A571E7-205A-4F17-8FF9-AF04F7A0EA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9436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12" name="Rectangle 5">
            <a:extLst>
              <a:ext uri="{FF2B5EF4-FFF2-40B4-BE49-F238E27FC236}">
                <a16:creationId xmlns:a16="http://schemas.microsoft.com/office/drawing/2014/main" id="{BB5D330C-2DEE-4ED3-A5B7-52132E057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4864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13" name="Rectangle 6">
            <a:extLst>
              <a:ext uri="{FF2B5EF4-FFF2-40B4-BE49-F238E27FC236}">
                <a16:creationId xmlns:a16="http://schemas.microsoft.com/office/drawing/2014/main" id="{05CC746A-4E54-4727-B691-CDE5E7A06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3434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14" name="Rectangle 7">
            <a:extLst>
              <a:ext uri="{FF2B5EF4-FFF2-40B4-BE49-F238E27FC236}">
                <a16:creationId xmlns:a16="http://schemas.microsoft.com/office/drawing/2014/main" id="{E194FEB7-BFEB-470D-846B-36A9FB496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5720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15" name="Rectangle 8">
            <a:extLst>
              <a:ext uri="{FF2B5EF4-FFF2-40B4-BE49-F238E27FC236}">
                <a16:creationId xmlns:a16="http://schemas.microsoft.com/office/drawing/2014/main" id="{3FD7BA13-4DCD-4662-A2D9-1779530C7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8006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16" name="Rectangle 9">
            <a:extLst>
              <a:ext uri="{FF2B5EF4-FFF2-40B4-BE49-F238E27FC236}">
                <a16:creationId xmlns:a16="http://schemas.microsoft.com/office/drawing/2014/main" id="{27850CD8-F136-4A17-9212-FF2CFC445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0292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17" name="Rectangle 10">
            <a:extLst>
              <a:ext uri="{FF2B5EF4-FFF2-40B4-BE49-F238E27FC236}">
                <a16:creationId xmlns:a16="http://schemas.microsoft.com/office/drawing/2014/main" id="{8EADBEB5-BD5F-4C38-BE83-1FD8CAAF3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7150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18" name="Rectangle 11">
            <a:extLst>
              <a:ext uri="{FF2B5EF4-FFF2-40B4-BE49-F238E27FC236}">
                <a16:creationId xmlns:a16="http://schemas.microsoft.com/office/drawing/2014/main" id="{B3AD5993-DA9B-466B-AC5A-CDA59252D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2578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19" name="Rectangle 12">
            <a:extLst>
              <a:ext uri="{FF2B5EF4-FFF2-40B4-BE49-F238E27FC236}">
                <a16:creationId xmlns:a16="http://schemas.microsoft.com/office/drawing/2014/main" id="{8D1E4717-1E43-4BC4-81C5-F548ED852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1148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20" name="Rectangle 13">
            <a:extLst>
              <a:ext uri="{FF2B5EF4-FFF2-40B4-BE49-F238E27FC236}">
                <a16:creationId xmlns:a16="http://schemas.microsoft.com/office/drawing/2014/main" id="{136F123D-393F-4306-BE76-BD09C79F5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2004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21" name="Rectangle 14">
            <a:extLst>
              <a:ext uri="{FF2B5EF4-FFF2-40B4-BE49-F238E27FC236}">
                <a16:creationId xmlns:a16="http://schemas.microsoft.com/office/drawing/2014/main" id="{0946F06D-3495-43C0-B52B-433A0D698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4290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22" name="Rectangle 15">
            <a:extLst>
              <a:ext uri="{FF2B5EF4-FFF2-40B4-BE49-F238E27FC236}">
                <a16:creationId xmlns:a16="http://schemas.microsoft.com/office/drawing/2014/main" id="{A460B219-53C6-4FA2-837A-BC41971C1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6576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23" name="Rectangle 16">
            <a:extLst>
              <a:ext uri="{FF2B5EF4-FFF2-40B4-BE49-F238E27FC236}">
                <a16:creationId xmlns:a16="http://schemas.microsoft.com/office/drawing/2014/main" id="{0EC9824F-D633-4853-AD5C-43CE4ACCE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886200"/>
            <a:ext cx="2286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24" name="Rectangle 17" descr="Granite">
            <a:extLst>
              <a:ext uri="{FF2B5EF4-FFF2-40B4-BE49-F238E27FC236}">
                <a16:creationId xmlns:a16="http://schemas.microsoft.com/office/drawing/2014/main" id="{37D3C91B-3B66-4C36-8A3D-92BBA2730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6172200"/>
            <a:ext cx="533400" cy="304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25" name="Rectangle 18" descr="Granite">
            <a:extLst>
              <a:ext uri="{FF2B5EF4-FFF2-40B4-BE49-F238E27FC236}">
                <a16:creationId xmlns:a16="http://schemas.microsoft.com/office/drawing/2014/main" id="{32C6E040-2143-49F3-A411-04792A1B5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6019800"/>
            <a:ext cx="7696200" cy="152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26" name="Rectangle 19">
            <a:extLst>
              <a:ext uri="{FF2B5EF4-FFF2-40B4-BE49-F238E27FC236}">
                <a16:creationId xmlns:a16="http://schemas.microsoft.com/office/drawing/2014/main" id="{11B7D59E-054C-44E6-A3DF-6C172CF93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200400"/>
            <a:ext cx="914400" cy="29718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/>
          </a:p>
        </p:txBody>
      </p:sp>
      <p:sp>
        <p:nvSpPr>
          <p:cNvPr id="43027" name="Rectangle 20">
            <a:extLst>
              <a:ext uri="{FF2B5EF4-FFF2-40B4-BE49-F238E27FC236}">
                <a16:creationId xmlns:a16="http://schemas.microsoft.com/office/drawing/2014/main" id="{D9C389B3-49FD-4AF6-9C82-0BA11B743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943600"/>
            <a:ext cx="762000" cy="9144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28" name="Rectangle 21">
            <a:extLst>
              <a:ext uri="{FF2B5EF4-FFF2-40B4-BE49-F238E27FC236}">
                <a16:creationId xmlns:a16="http://schemas.microsoft.com/office/drawing/2014/main" id="{E32FC2B4-3931-47A7-91DF-30436D9A2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6400800"/>
            <a:ext cx="8077200" cy="4572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29" name="Rectangle 22">
            <a:extLst>
              <a:ext uri="{FF2B5EF4-FFF2-40B4-BE49-F238E27FC236}">
                <a16:creationId xmlns:a16="http://schemas.microsoft.com/office/drawing/2014/main" id="{02E5C5A1-D929-4580-84DB-7CD51C8BE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6172200"/>
            <a:ext cx="7543800" cy="381000"/>
          </a:xfrm>
          <a:prstGeom prst="rect">
            <a:avLst/>
          </a:prstGeom>
          <a:solidFill>
            <a:srgbClr val="441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30" name="Rectangle 23">
            <a:extLst>
              <a:ext uri="{FF2B5EF4-FFF2-40B4-BE49-F238E27FC236}">
                <a16:creationId xmlns:a16="http://schemas.microsoft.com/office/drawing/2014/main" id="{F2EF9069-D6CA-4EED-AF92-DCAF83BCF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200400"/>
            <a:ext cx="76200" cy="1371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31" name="Rectangle 24">
            <a:extLst>
              <a:ext uri="{FF2B5EF4-FFF2-40B4-BE49-F238E27FC236}">
                <a16:creationId xmlns:a16="http://schemas.microsoft.com/office/drawing/2014/main" id="{CFCF4644-325D-40F9-A36D-E19913ADD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943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32" name="Line 25">
            <a:extLst>
              <a:ext uri="{FF2B5EF4-FFF2-40B4-BE49-F238E27FC236}">
                <a16:creationId xmlns:a16="http://schemas.microsoft.com/office/drawing/2014/main" id="{94B87E47-4D30-4F3A-BD7F-4E8BACF22B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71600" y="5715000"/>
            <a:ext cx="228600" cy="0"/>
          </a:xfrm>
          <a:prstGeom prst="line">
            <a:avLst/>
          </a:prstGeom>
          <a:noFill/>
          <a:ln w="38100">
            <a:solidFill>
              <a:srgbClr val="04D6D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3" name="Line 26">
            <a:extLst>
              <a:ext uri="{FF2B5EF4-FFF2-40B4-BE49-F238E27FC236}">
                <a16:creationId xmlns:a16="http://schemas.microsoft.com/office/drawing/2014/main" id="{F0B3C8B7-DE8B-4B0F-AC02-B883A980C77D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2819400"/>
            <a:ext cx="0" cy="1752600"/>
          </a:xfrm>
          <a:prstGeom prst="line">
            <a:avLst/>
          </a:prstGeom>
          <a:noFill/>
          <a:ln w="38100">
            <a:solidFill>
              <a:srgbClr val="04D6D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4" name="Rectangle 27">
            <a:extLst>
              <a:ext uri="{FF2B5EF4-FFF2-40B4-BE49-F238E27FC236}">
                <a16:creationId xmlns:a16="http://schemas.microsoft.com/office/drawing/2014/main" id="{47A102F3-B214-41F9-92D4-A0FB9BAAA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7432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35" name="Rectangle 28">
            <a:extLst>
              <a:ext uri="{FF2B5EF4-FFF2-40B4-BE49-F238E27FC236}">
                <a16:creationId xmlns:a16="http://schemas.microsoft.com/office/drawing/2014/main" id="{B930F136-A878-40D3-A06A-68D023B2F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36" name="Rectangle 29">
            <a:extLst>
              <a:ext uri="{FF2B5EF4-FFF2-40B4-BE49-F238E27FC236}">
                <a16:creationId xmlns:a16="http://schemas.microsoft.com/office/drawing/2014/main" id="{6DD725B7-9396-41E1-8B24-5F3C7C76A74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219200" y="30480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37" name="Rectangle 30">
            <a:extLst>
              <a:ext uri="{FF2B5EF4-FFF2-40B4-BE49-F238E27FC236}">
                <a16:creationId xmlns:a16="http://schemas.microsoft.com/office/drawing/2014/main" id="{F399991C-92B8-4080-9312-96460ABD6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6670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38" name="Rectangle 31">
            <a:extLst>
              <a:ext uri="{FF2B5EF4-FFF2-40B4-BE49-F238E27FC236}">
                <a16:creationId xmlns:a16="http://schemas.microsoft.com/office/drawing/2014/main" id="{653121EF-ADEF-4F0C-828F-2BC3F7D9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819400"/>
            <a:ext cx="76200" cy="381000"/>
          </a:xfrm>
          <a:prstGeom prst="rect">
            <a:avLst/>
          </a:prstGeom>
          <a:solidFill>
            <a:srgbClr val="FBE4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39" name="Rectangle 32">
            <a:extLst>
              <a:ext uri="{FF2B5EF4-FFF2-40B4-BE49-F238E27FC236}">
                <a16:creationId xmlns:a16="http://schemas.microsoft.com/office/drawing/2014/main" id="{5BDC7C3A-5F07-4D84-B8E4-D0D78B3D3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124200"/>
            <a:ext cx="76200" cy="76200"/>
          </a:xfrm>
          <a:prstGeom prst="rect">
            <a:avLst/>
          </a:prstGeom>
          <a:solidFill>
            <a:srgbClr val="FBE4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40" name="Rectangle 33">
            <a:extLst>
              <a:ext uri="{FF2B5EF4-FFF2-40B4-BE49-F238E27FC236}">
                <a16:creationId xmlns:a16="http://schemas.microsoft.com/office/drawing/2014/main" id="{4C6AB97C-CA6D-4BA4-AEB5-872781AA4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819400"/>
            <a:ext cx="7772400" cy="304800"/>
          </a:xfrm>
          <a:prstGeom prst="rect">
            <a:avLst/>
          </a:prstGeom>
          <a:solidFill>
            <a:srgbClr val="FBE4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41" name="Rectangle 34">
            <a:extLst>
              <a:ext uri="{FF2B5EF4-FFF2-40B4-BE49-F238E27FC236}">
                <a16:creationId xmlns:a16="http://schemas.microsoft.com/office/drawing/2014/main" id="{E5C0D0C2-B194-4EB4-858D-024C897C7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743200"/>
            <a:ext cx="7848600" cy="76200"/>
          </a:xfrm>
          <a:prstGeom prst="rect">
            <a:avLst/>
          </a:prstGeom>
          <a:solidFill>
            <a:srgbClr val="FBE4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42" name="Rectangle 35">
            <a:extLst>
              <a:ext uri="{FF2B5EF4-FFF2-40B4-BE49-F238E27FC236}">
                <a16:creationId xmlns:a16="http://schemas.microsoft.com/office/drawing/2014/main" id="{360AC416-A53F-4B61-B93E-4F3005582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8194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43" name="Rectangle 36">
            <a:extLst>
              <a:ext uri="{FF2B5EF4-FFF2-40B4-BE49-F238E27FC236}">
                <a16:creationId xmlns:a16="http://schemas.microsoft.com/office/drawing/2014/main" id="{1E077E7D-B856-44FC-A2B8-5F2D4118A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9718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44" name="Rectangle 37">
            <a:extLst>
              <a:ext uri="{FF2B5EF4-FFF2-40B4-BE49-F238E27FC236}">
                <a16:creationId xmlns:a16="http://schemas.microsoft.com/office/drawing/2014/main" id="{5DE12F95-7025-4FEC-BEC4-8FEEAF5CD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8956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45" name="AutoShape 38">
            <a:extLst>
              <a:ext uri="{FF2B5EF4-FFF2-40B4-BE49-F238E27FC236}">
                <a16:creationId xmlns:a16="http://schemas.microsoft.com/office/drawing/2014/main" id="{F9171F25-4909-4ABB-AC93-15B15F3AC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715000"/>
            <a:ext cx="228600" cy="228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3046" name="Line 39">
            <a:extLst>
              <a:ext uri="{FF2B5EF4-FFF2-40B4-BE49-F238E27FC236}">
                <a16:creationId xmlns:a16="http://schemas.microsoft.com/office/drawing/2014/main" id="{B0538EA9-63BE-4E8F-9712-E6BA35E79C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4038600"/>
            <a:ext cx="0" cy="533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7" name="Line 40">
            <a:extLst>
              <a:ext uri="{FF2B5EF4-FFF2-40B4-BE49-F238E27FC236}">
                <a16:creationId xmlns:a16="http://schemas.microsoft.com/office/drawing/2014/main" id="{A8398C6B-B438-497B-B6E2-0D181F8CBF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2000" y="3200400"/>
            <a:ext cx="0" cy="533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8" name="Text Box 41">
            <a:extLst>
              <a:ext uri="{FF2B5EF4-FFF2-40B4-BE49-F238E27FC236}">
                <a16:creationId xmlns:a16="http://schemas.microsoft.com/office/drawing/2014/main" id="{E0E26A0D-F587-4335-BEE7-DE873F62D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2075" y="3657600"/>
            <a:ext cx="1277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        </a:t>
            </a:r>
            <a:r>
              <a:rPr lang="en-US" altLang="en-US" sz="1200" b="1">
                <a:solidFill>
                  <a:schemeClr val="bg1"/>
                </a:solidFill>
              </a:rPr>
              <a:t>4’ depth</a:t>
            </a:r>
          </a:p>
        </p:txBody>
      </p:sp>
      <p:sp>
        <p:nvSpPr>
          <p:cNvPr id="43049" name="Text Box 46">
            <a:extLst>
              <a:ext uri="{FF2B5EF4-FFF2-40B4-BE49-F238E27FC236}">
                <a16:creationId xmlns:a16="http://schemas.microsoft.com/office/drawing/2014/main" id="{91327982-49D6-48ED-8556-4DBBC8D7D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429000"/>
            <a:ext cx="762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 1.8 gals./lin. ft. x 75 linear feet  = 135 gallons of diluted termiticide</a:t>
            </a:r>
          </a:p>
        </p:txBody>
      </p:sp>
      <p:sp>
        <p:nvSpPr>
          <p:cNvPr id="43050" name="Text Box 48">
            <a:extLst>
              <a:ext uri="{FF2B5EF4-FFF2-40B4-BE49-F238E27FC236}">
                <a16:creationId xmlns:a16="http://schemas.microsoft.com/office/drawing/2014/main" id="{79D61E4A-42C3-422E-99A9-F0CD2EECA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962400"/>
            <a:ext cx="3886200" cy="158273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200" b="1"/>
              <a:t>      75 linear feet </a:t>
            </a:r>
          </a:p>
          <a:p>
            <a:pPr eaLnBrk="1" hangingPunct="1"/>
            <a:r>
              <a:rPr lang="en-US" altLang="en-US" sz="3200" b="1"/>
              <a:t>   </a:t>
            </a:r>
            <a:r>
              <a:rPr lang="en-US" altLang="en-US" sz="3200" b="1" u="sng"/>
              <a:t>x1.8</a:t>
            </a:r>
            <a:r>
              <a:rPr lang="en-US" altLang="en-US" sz="3200" b="1"/>
              <a:t> gal./lin. ft.</a:t>
            </a:r>
          </a:p>
          <a:p>
            <a:pPr eaLnBrk="1" hangingPunct="1"/>
            <a:r>
              <a:rPr lang="en-US" altLang="en-US" sz="3200" b="1"/>
              <a:t>    135 gallons</a:t>
            </a:r>
            <a:endParaRPr lang="en-US" altLang="en-US" sz="3200"/>
          </a:p>
        </p:txBody>
      </p:sp>
      <p:sp>
        <p:nvSpPr>
          <p:cNvPr id="43051" name="Text Box 49">
            <a:extLst>
              <a:ext uri="{FF2B5EF4-FFF2-40B4-BE49-F238E27FC236}">
                <a16:creationId xmlns:a16="http://schemas.microsoft.com/office/drawing/2014/main" id="{80012F27-4672-488B-A497-E49BFACAC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5570538"/>
            <a:ext cx="8032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800" b="1"/>
              <a:t>0.2 gal/lin. ft.</a:t>
            </a:r>
          </a:p>
        </p:txBody>
      </p:sp>
      <p:sp>
        <p:nvSpPr>
          <p:cNvPr id="43052" name="Text Box 50">
            <a:extLst>
              <a:ext uri="{FF2B5EF4-FFF2-40B4-BE49-F238E27FC236}">
                <a16:creationId xmlns:a16="http://schemas.microsoft.com/office/drawing/2014/main" id="{5E44146F-0926-465B-B5E6-B1122B92C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" y="2446338"/>
            <a:ext cx="976313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800" b="1"/>
              <a:t> 0.4 gal./lin. ft.</a:t>
            </a:r>
          </a:p>
          <a:p>
            <a:pPr eaLnBrk="1" hangingPunct="1"/>
            <a:r>
              <a:rPr lang="en-US" altLang="en-US" sz="800" b="1" u="sng"/>
              <a:t>X 4</a:t>
            </a:r>
            <a:r>
              <a:rPr lang="en-US" altLang="en-US" sz="800" b="1"/>
              <a:t> feet of depth</a:t>
            </a:r>
          </a:p>
          <a:p>
            <a:pPr eaLnBrk="1" hangingPunct="1"/>
            <a:r>
              <a:rPr lang="en-US" altLang="en-US" sz="800" b="1"/>
              <a:t>1.6 gals./lin. ft.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87D0DC51-2081-491D-B124-3E92E5294F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5943600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/>
              <a:t>How many gallons of finished </a:t>
            </a:r>
            <a:br>
              <a:rPr lang="en-US" altLang="en-US" sz="3200" b="1"/>
            </a:br>
            <a:r>
              <a:rPr lang="en-US" altLang="en-US" sz="3200" b="1"/>
              <a:t>dilution of termiticide would </a:t>
            </a:r>
            <a:br>
              <a:rPr lang="en-US" altLang="en-US" sz="3200" b="1"/>
            </a:br>
            <a:r>
              <a:rPr lang="en-US" altLang="en-US" sz="3200" b="1"/>
              <a:t>you apply to treat the soil </a:t>
            </a:r>
            <a:br>
              <a:rPr lang="en-US" altLang="en-US" sz="3200" b="1"/>
            </a:br>
            <a:r>
              <a:rPr lang="en-US" altLang="en-US" sz="3200" b="1"/>
              <a:t>area to be covered by a slab </a:t>
            </a:r>
            <a:br>
              <a:rPr lang="en-US" altLang="en-US" sz="3200" b="1"/>
            </a:br>
            <a:r>
              <a:rPr lang="en-US" altLang="en-US" sz="3200" b="1"/>
              <a:t>that will be 40 feet wide by </a:t>
            </a:r>
            <a:br>
              <a:rPr lang="en-US" altLang="en-US" sz="3200" b="1"/>
            </a:br>
            <a:r>
              <a:rPr lang="en-US" altLang="en-US" sz="3200" b="1"/>
              <a:t>150 feet long on a </a:t>
            </a:r>
            <a:br>
              <a:rPr lang="en-US" altLang="en-US" sz="3200" b="1"/>
            </a:br>
            <a:r>
              <a:rPr lang="en-US" altLang="en-US" sz="3200" b="1"/>
              <a:t>preconstruction treatment?</a:t>
            </a:r>
          </a:p>
        </p:txBody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C59B396C-BBB1-4314-9C80-BCA2E0566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800600"/>
            <a:ext cx="8229600" cy="1325563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5023CADA-9634-45D9-A714-6B757480CD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1325562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to treat the soil area to be covered by a slab that will be 40 feet wide by 150 feet long on a preconstruction treatment?</a:t>
            </a:r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A71A9A4A-9D3A-4F8E-9864-6C4BB6368C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077200" cy="3840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What is the first thing you need to do in </a:t>
            </a:r>
          </a:p>
          <a:p>
            <a:pPr eaLnBrk="1" hangingPunct="1">
              <a:buFontTx/>
              <a:buNone/>
            </a:pPr>
            <a:r>
              <a:rPr lang="en-US" altLang="en-US" b="1"/>
              <a:t>order to determine the answer to the </a:t>
            </a:r>
          </a:p>
          <a:p>
            <a:pPr eaLnBrk="1" hangingPunct="1">
              <a:buFontTx/>
              <a:buNone/>
            </a:pPr>
            <a:r>
              <a:rPr lang="en-US" altLang="en-US" b="1"/>
              <a:t>question above?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sz="4000" b="1"/>
              <a:t> “VISUALIZE THE PROBLEM”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>
            <a:extLst>
              <a:ext uri="{FF2B5EF4-FFF2-40B4-BE49-F238E27FC236}">
                <a16:creationId xmlns:a16="http://schemas.microsoft.com/office/drawing/2014/main" id="{50F1949A-065C-448F-8957-948F004569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1325562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</a:t>
            </a:r>
            <a:r>
              <a:rPr lang="en-US" altLang="en-US" sz="2000" b="1" u="sng"/>
              <a:t>to treat the soil area</a:t>
            </a:r>
            <a:r>
              <a:rPr lang="en-US" altLang="en-US" sz="2000" b="1"/>
              <a:t> to be covered by a slab that will be 40 feet wide by 150 feet long on a preconstruction treatment?</a:t>
            </a:r>
          </a:p>
        </p:txBody>
      </p:sp>
      <p:sp>
        <p:nvSpPr>
          <p:cNvPr id="46082" name="Rectangle 3">
            <a:extLst>
              <a:ext uri="{FF2B5EF4-FFF2-40B4-BE49-F238E27FC236}">
                <a16:creationId xmlns:a16="http://schemas.microsoft.com/office/drawing/2014/main" id="{1AEA5037-8F67-4077-8785-4716F7F70F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eaLnBrk="1" hangingPunct="1"/>
            <a:r>
              <a:rPr lang="en-US" altLang="en-US" sz="1800" b="1"/>
              <a:t>Draw a picture of the wall (a overhead view) to determine the area of </a:t>
            </a:r>
          </a:p>
          <a:p>
            <a:pPr eaLnBrk="1" hangingPunct="1">
              <a:buFontTx/>
              <a:buNone/>
            </a:pPr>
            <a:r>
              <a:rPr lang="en-US" altLang="en-US" sz="1800" b="1"/>
              <a:t>     soil to be treated</a:t>
            </a:r>
          </a:p>
          <a:p>
            <a:pPr eaLnBrk="1" hangingPunct="1"/>
            <a:endParaRPr lang="en-US" altLang="en-US" sz="1800" b="1"/>
          </a:p>
          <a:p>
            <a:pPr eaLnBrk="1" hangingPunct="1">
              <a:buFontTx/>
              <a:buNone/>
            </a:pPr>
            <a:endParaRPr lang="en-US" altLang="en-US" sz="4000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/>
          </a:p>
        </p:txBody>
      </p:sp>
      <p:sp>
        <p:nvSpPr>
          <p:cNvPr id="46083" name="Rectangle 4">
            <a:extLst>
              <a:ext uri="{FF2B5EF4-FFF2-40B4-BE49-F238E27FC236}">
                <a16:creationId xmlns:a16="http://schemas.microsoft.com/office/drawing/2014/main" id="{07F7B60C-3602-4BDB-B6B4-41EDEBD7C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895600"/>
            <a:ext cx="5638800" cy="1600200"/>
          </a:xfrm>
          <a:prstGeom prst="rect">
            <a:avLst/>
          </a:prstGeom>
          <a:solidFill>
            <a:srgbClr val="441E1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6084" name="Line 5">
            <a:extLst>
              <a:ext uri="{FF2B5EF4-FFF2-40B4-BE49-F238E27FC236}">
                <a16:creationId xmlns:a16="http://schemas.microsoft.com/office/drawing/2014/main" id="{6D621009-C17A-47DC-A741-F3E04683280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8200" y="4724400"/>
            <a:ext cx="2667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5" name="Line 6">
            <a:extLst>
              <a:ext uri="{FF2B5EF4-FFF2-40B4-BE49-F238E27FC236}">
                <a16:creationId xmlns:a16="http://schemas.microsoft.com/office/drawing/2014/main" id="{C45470D0-E21A-493E-BDA4-8DE3485D4A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76400" y="4724400"/>
            <a:ext cx="2438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6" name="Text Box 7">
            <a:extLst>
              <a:ext uri="{FF2B5EF4-FFF2-40B4-BE49-F238E27FC236}">
                <a16:creationId xmlns:a16="http://schemas.microsoft.com/office/drawing/2014/main" id="{420F25B2-FF2A-4B5B-B460-F30BF4518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4572000"/>
            <a:ext cx="6937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   150’</a:t>
            </a:r>
          </a:p>
        </p:txBody>
      </p:sp>
      <p:sp>
        <p:nvSpPr>
          <p:cNvPr id="46087" name="Line 8">
            <a:extLst>
              <a:ext uri="{FF2B5EF4-FFF2-40B4-BE49-F238E27FC236}">
                <a16:creationId xmlns:a16="http://schemas.microsoft.com/office/drawing/2014/main" id="{C701EDEF-5DEE-47BD-B271-B258801CAE6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8862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8" name="Line 9">
            <a:extLst>
              <a:ext uri="{FF2B5EF4-FFF2-40B4-BE49-F238E27FC236}">
                <a16:creationId xmlns:a16="http://schemas.microsoft.com/office/drawing/2014/main" id="{89AB244A-C85D-4760-9E7E-5D18176721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47800" y="2895600"/>
            <a:ext cx="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9" name="Text Box 10">
            <a:extLst>
              <a:ext uri="{FF2B5EF4-FFF2-40B4-BE49-F238E27FC236}">
                <a16:creationId xmlns:a16="http://schemas.microsoft.com/office/drawing/2014/main" id="{2EA436E6-0920-4B84-8954-537887A50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3581400"/>
            <a:ext cx="701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/>
              <a:t>     </a:t>
            </a:r>
            <a:r>
              <a:rPr lang="en-US" altLang="en-US" sz="1200" b="1"/>
              <a:t>40’</a:t>
            </a:r>
          </a:p>
        </p:txBody>
      </p:sp>
      <p:sp>
        <p:nvSpPr>
          <p:cNvPr id="46090" name="Text Box 11">
            <a:extLst>
              <a:ext uri="{FF2B5EF4-FFF2-40B4-BE49-F238E27FC236}">
                <a16:creationId xmlns:a16="http://schemas.microsoft.com/office/drawing/2014/main" id="{B5504B23-CECF-4AF7-9030-0F3B284CD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525" y="5105400"/>
            <a:ext cx="2392363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200" b="1"/>
              <a:t>   150’</a:t>
            </a:r>
          </a:p>
          <a:p>
            <a:pPr eaLnBrk="1" hangingPunct="1"/>
            <a:r>
              <a:rPr lang="en-US" altLang="en-US" sz="3200" b="1" u="sng"/>
              <a:t>  X 40</a:t>
            </a:r>
            <a:r>
              <a:rPr lang="en-US" altLang="en-US" sz="3200" b="1"/>
              <a:t>’</a:t>
            </a:r>
          </a:p>
          <a:p>
            <a:pPr eaLnBrk="1" hangingPunct="1"/>
            <a:r>
              <a:rPr lang="en-US" altLang="en-US" sz="3200" b="1"/>
              <a:t>6,000 sq. ft.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8428A714-653F-4FFF-AAEC-80C0C839BF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1325562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</a:t>
            </a:r>
            <a:r>
              <a:rPr lang="en-US" altLang="en-US" sz="2000" b="1" u="sng"/>
              <a:t>to treat the soil area</a:t>
            </a:r>
            <a:r>
              <a:rPr lang="en-US" altLang="en-US" sz="2000" b="1"/>
              <a:t> to be covered by a slab that will be 40 feet wide by 150 feet long on a preconstruction treatment?</a:t>
            </a:r>
          </a:p>
        </p:txBody>
      </p:sp>
      <p:sp>
        <p:nvSpPr>
          <p:cNvPr id="47106" name="Rectangle 3">
            <a:extLst>
              <a:ext uri="{FF2B5EF4-FFF2-40B4-BE49-F238E27FC236}">
                <a16:creationId xmlns:a16="http://schemas.microsoft.com/office/drawing/2014/main" id="{E98A32CE-9FE0-4E56-B102-451302CE86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eaLnBrk="1" hangingPunct="1"/>
            <a:r>
              <a:rPr lang="en-US" altLang="en-US" sz="1800" b="1"/>
              <a:t>What is the application rate to treat soil to be covered by a slab?</a:t>
            </a:r>
          </a:p>
          <a:p>
            <a:pPr eaLnBrk="1" hangingPunct="1"/>
            <a:endParaRPr lang="en-US" altLang="en-US" sz="1800" b="1"/>
          </a:p>
          <a:p>
            <a:pPr eaLnBrk="1" hangingPunct="1">
              <a:buFontTx/>
              <a:buNone/>
            </a:pPr>
            <a:endParaRPr lang="en-US" altLang="en-US" sz="4000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/>
          </a:p>
        </p:txBody>
      </p:sp>
      <p:sp>
        <p:nvSpPr>
          <p:cNvPr id="47107" name="Rectangle 4">
            <a:extLst>
              <a:ext uri="{FF2B5EF4-FFF2-40B4-BE49-F238E27FC236}">
                <a16:creationId xmlns:a16="http://schemas.microsoft.com/office/drawing/2014/main" id="{05EA3D65-C2A5-4927-83CA-2CAC366D7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895600"/>
            <a:ext cx="5638800" cy="1600200"/>
          </a:xfrm>
          <a:prstGeom prst="rect">
            <a:avLst/>
          </a:prstGeom>
          <a:solidFill>
            <a:srgbClr val="441E1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7108" name="Line 5">
            <a:extLst>
              <a:ext uri="{FF2B5EF4-FFF2-40B4-BE49-F238E27FC236}">
                <a16:creationId xmlns:a16="http://schemas.microsoft.com/office/drawing/2014/main" id="{DDE8ED55-EB15-49A2-AF9A-CE404F62C6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8200" y="4724400"/>
            <a:ext cx="2667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09" name="Line 6">
            <a:extLst>
              <a:ext uri="{FF2B5EF4-FFF2-40B4-BE49-F238E27FC236}">
                <a16:creationId xmlns:a16="http://schemas.microsoft.com/office/drawing/2014/main" id="{6DBDFFF8-12AF-45A2-8859-5E6F319A0C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76400" y="4724400"/>
            <a:ext cx="2438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0" name="Text Box 7">
            <a:extLst>
              <a:ext uri="{FF2B5EF4-FFF2-40B4-BE49-F238E27FC236}">
                <a16:creationId xmlns:a16="http://schemas.microsoft.com/office/drawing/2014/main" id="{EF00BD28-68B4-443A-AC6A-C12E25651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4572000"/>
            <a:ext cx="6937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   150’</a:t>
            </a:r>
          </a:p>
        </p:txBody>
      </p:sp>
      <p:sp>
        <p:nvSpPr>
          <p:cNvPr id="47111" name="Line 8">
            <a:extLst>
              <a:ext uri="{FF2B5EF4-FFF2-40B4-BE49-F238E27FC236}">
                <a16:creationId xmlns:a16="http://schemas.microsoft.com/office/drawing/2014/main" id="{5596ECD7-2FA4-4536-B744-99D69EF7D83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8862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2" name="Line 9">
            <a:extLst>
              <a:ext uri="{FF2B5EF4-FFF2-40B4-BE49-F238E27FC236}">
                <a16:creationId xmlns:a16="http://schemas.microsoft.com/office/drawing/2014/main" id="{FB15F236-292B-4EFA-B6DF-440A8C1248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47800" y="2895600"/>
            <a:ext cx="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3" name="Text Box 10">
            <a:extLst>
              <a:ext uri="{FF2B5EF4-FFF2-40B4-BE49-F238E27FC236}">
                <a16:creationId xmlns:a16="http://schemas.microsoft.com/office/drawing/2014/main" id="{C6A4D6D2-7232-4ED3-9B52-F128C3DC3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3581400"/>
            <a:ext cx="701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   40’</a:t>
            </a:r>
          </a:p>
        </p:txBody>
      </p:sp>
      <p:sp>
        <p:nvSpPr>
          <p:cNvPr id="47114" name="Text Box 11">
            <a:extLst>
              <a:ext uri="{FF2B5EF4-FFF2-40B4-BE49-F238E27FC236}">
                <a16:creationId xmlns:a16="http://schemas.microsoft.com/office/drawing/2014/main" id="{F423C0E0-946D-40AF-9B12-B78DB9F84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334000"/>
            <a:ext cx="85344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The rate of application to treat soil to be covered by a slab is 1 gal./10 sq. ft.</a:t>
            </a:r>
          </a:p>
          <a:p>
            <a:pPr eaLnBrk="1" hangingPunct="1"/>
            <a:endParaRPr lang="en-US" altLang="en-US" sz="1800" b="1"/>
          </a:p>
          <a:p>
            <a:pPr eaLnBrk="1" hangingPunct="1"/>
            <a:r>
              <a:rPr lang="en-US" altLang="en-US" sz="1800" b="1"/>
              <a:t>                                     1 gal./10 sq. ft.  =   0.1 gal./sq. ft.</a:t>
            </a:r>
          </a:p>
        </p:txBody>
      </p:sp>
      <p:sp>
        <p:nvSpPr>
          <p:cNvPr id="47115" name="Rectangle 12">
            <a:extLst>
              <a:ext uri="{FF2B5EF4-FFF2-40B4-BE49-F238E27FC236}">
                <a16:creationId xmlns:a16="http://schemas.microsoft.com/office/drawing/2014/main" id="{942039E2-4B14-4BAF-A365-0894BE756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791200"/>
            <a:ext cx="17526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98BEC83D-A9B3-493A-AB55-62E78F78AC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1325562"/>
          </a:xfrm>
          <a:solidFill>
            <a:srgbClr val="BBE0E3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000" b="1"/>
              <a:t>How many gallons of finished dilution of termiticide would you apply </a:t>
            </a:r>
            <a:r>
              <a:rPr lang="en-US" altLang="en-US" sz="2000" b="1" u="sng"/>
              <a:t>to treat the soil area</a:t>
            </a:r>
            <a:r>
              <a:rPr lang="en-US" altLang="en-US" sz="2000" b="1"/>
              <a:t> to be covered by a slab that will be 40 feet wide by 150 feet long on a preconstruction treatment?</a:t>
            </a:r>
          </a:p>
        </p:txBody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5252F24B-BC30-4A47-840B-46DF50A1FD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1800" b="1"/>
          </a:p>
          <a:p>
            <a:pPr eaLnBrk="1" hangingPunct="1"/>
            <a:endParaRPr lang="en-US" altLang="en-US" sz="1800" b="1"/>
          </a:p>
          <a:p>
            <a:pPr eaLnBrk="1" hangingPunct="1">
              <a:buFontTx/>
              <a:buNone/>
            </a:pPr>
            <a:endParaRPr lang="en-US" altLang="en-US" sz="4000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/>
          </a:p>
        </p:txBody>
      </p:sp>
      <p:sp>
        <p:nvSpPr>
          <p:cNvPr id="48131" name="Rectangle 4">
            <a:extLst>
              <a:ext uri="{FF2B5EF4-FFF2-40B4-BE49-F238E27FC236}">
                <a16:creationId xmlns:a16="http://schemas.microsoft.com/office/drawing/2014/main" id="{43C31F35-5AC6-4A64-B7C1-E5FD27CA7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057400"/>
            <a:ext cx="5638800" cy="1600200"/>
          </a:xfrm>
          <a:prstGeom prst="rect">
            <a:avLst/>
          </a:prstGeom>
          <a:solidFill>
            <a:srgbClr val="441E1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8132" name="Line 5">
            <a:extLst>
              <a:ext uri="{FF2B5EF4-FFF2-40B4-BE49-F238E27FC236}">
                <a16:creationId xmlns:a16="http://schemas.microsoft.com/office/drawing/2014/main" id="{555D8C4D-AD04-4839-BEBC-739C2FDC7F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886200"/>
            <a:ext cx="2667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3" name="Line 6">
            <a:extLst>
              <a:ext uri="{FF2B5EF4-FFF2-40B4-BE49-F238E27FC236}">
                <a16:creationId xmlns:a16="http://schemas.microsoft.com/office/drawing/2014/main" id="{100925A2-F29D-49CA-8D01-AFEEA8A3FC3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24000" y="3886200"/>
            <a:ext cx="2438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4" name="Text Box 7">
            <a:extLst>
              <a:ext uri="{FF2B5EF4-FFF2-40B4-BE49-F238E27FC236}">
                <a16:creationId xmlns:a16="http://schemas.microsoft.com/office/drawing/2014/main" id="{6180A280-B416-4641-8AA8-BFDCEBBB6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3733800"/>
            <a:ext cx="6937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150’</a:t>
            </a:r>
          </a:p>
        </p:txBody>
      </p:sp>
      <p:sp>
        <p:nvSpPr>
          <p:cNvPr id="48135" name="Line 8">
            <a:extLst>
              <a:ext uri="{FF2B5EF4-FFF2-40B4-BE49-F238E27FC236}">
                <a16:creationId xmlns:a16="http://schemas.microsoft.com/office/drawing/2014/main" id="{9D85CA49-AD22-48EE-8E97-E5EF44DFD4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30480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6" name="Line 9">
            <a:extLst>
              <a:ext uri="{FF2B5EF4-FFF2-40B4-BE49-F238E27FC236}">
                <a16:creationId xmlns:a16="http://schemas.microsoft.com/office/drawing/2014/main" id="{FDC86B67-9B78-4D97-9AB6-0B84AD8BA7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5400" y="20574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7" name="Text Box 10">
            <a:extLst>
              <a:ext uri="{FF2B5EF4-FFF2-40B4-BE49-F238E27FC236}">
                <a16:creationId xmlns:a16="http://schemas.microsoft.com/office/drawing/2014/main" id="{0DA677B8-8C70-45D9-85E3-387FB2C4C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743200"/>
            <a:ext cx="762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/>
              <a:t>   40’</a:t>
            </a:r>
          </a:p>
        </p:txBody>
      </p:sp>
      <p:sp>
        <p:nvSpPr>
          <p:cNvPr id="48138" name="Text Box 13">
            <a:extLst>
              <a:ext uri="{FF2B5EF4-FFF2-40B4-BE49-F238E27FC236}">
                <a16:creationId xmlns:a16="http://schemas.microsoft.com/office/drawing/2014/main" id="{E1F5A5C0-4983-4383-9393-B5529C86E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267200"/>
            <a:ext cx="8658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0.1 gal./sq.ft.  X  6,000 square feet  =   600 gallons of diluted termiticide</a:t>
            </a:r>
          </a:p>
        </p:txBody>
      </p:sp>
      <p:sp>
        <p:nvSpPr>
          <p:cNvPr id="48139" name="Text Box 14">
            <a:extLst>
              <a:ext uri="{FF2B5EF4-FFF2-40B4-BE49-F238E27FC236}">
                <a16:creationId xmlns:a16="http://schemas.microsoft.com/office/drawing/2014/main" id="{C2646730-73FF-4D04-A5CB-3AE6811F3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876800"/>
            <a:ext cx="3810000" cy="158273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200" b="1"/>
              <a:t> 6,000 square feet </a:t>
            </a:r>
          </a:p>
          <a:p>
            <a:pPr eaLnBrk="1" hangingPunct="1"/>
            <a:r>
              <a:rPr lang="en-US" altLang="en-US" sz="3200" b="1"/>
              <a:t>   </a:t>
            </a:r>
            <a:r>
              <a:rPr lang="en-US" altLang="en-US" sz="3200" b="1" u="sng"/>
              <a:t>x0.1</a:t>
            </a:r>
            <a:r>
              <a:rPr lang="en-US" altLang="en-US" sz="3200" b="1"/>
              <a:t> gal./sq. ft.</a:t>
            </a:r>
          </a:p>
          <a:p>
            <a:pPr eaLnBrk="1" hangingPunct="1"/>
            <a:r>
              <a:rPr lang="en-US" altLang="en-US" sz="3200" b="1"/>
              <a:t>    600 gallons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2955</Words>
  <Application>Microsoft Office PowerPoint</Application>
  <PresentationFormat>On-screen Show (4:3)</PresentationFormat>
  <Paragraphs>352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MS PGothic</vt:lpstr>
      <vt:lpstr>Calibri</vt:lpstr>
      <vt:lpstr>Cambria</vt:lpstr>
      <vt:lpstr>Default Design</vt:lpstr>
      <vt:lpstr>Calculating       Termiticide Usage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many gallons of finished  dilution of termiticide would you  apply to treat the voids of a brick veneer/hollow block foundation wall  that is 83 feet long?</vt:lpstr>
      <vt:lpstr>How many gallons of finished dilution of termiticide would you apply to treat the voids of a brick veneer/hollow block foundation wall that is 83 feet long?</vt:lpstr>
      <vt:lpstr>How many gallons of finished dilution of termiticide would you apply to treat the voids of a brick veneer/hollow block wall that is 83 feet long?</vt:lpstr>
      <vt:lpstr>How many gallons of finished dilution of termiticide would you apply to treat the voids of a brick veneer/hollow block wall that is 83 feet long?</vt:lpstr>
      <vt:lpstr>How many gallons of finished  dilution of termiticide would you  apply to treat the voids of a  double brick wall that is  92 feet long?</vt:lpstr>
      <vt:lpstr>How many gallons of finished dilution of termiticide would you apply with a Comprehensive Soil treatment to treat the voids of a double brick wall that is 92 feet long?</vt:lpstr>
      <vt:lpstr>How many gallons of finished dilution of termiticide on a Comprehensive Soil treatmtent would you apply to treat the voids of a double brick wall that is 92 feet long?</vt:lpstr>
      <vt:lpstr>How many gallons of finished dilution of termiticide would you apply to treat the voids of a double brick wall that is 92 feet long?</vt:lpstr>
      <vt:lpstr>How many gallons of finished  dilution of termiticide would you  apply on a Comprehensive Soil treatment  to treat the voids and the  soil on both sides of a double  brick wall of a crawl space  structure that is 65 feet long?   The footer is one foot deep.</vt:lpstr>
      <vt:lpstr>How many gallons of finished dilution of termiticide would you apply on a Comprehensive Soil treatment to treat the voids and the soil on both sides of a double brick wall of a crawl space structure that is 65 feet long?  The footer is one foot deep.</vt:lpstr>
      <vt:lpstr>How many gallons of finished dilution of termiticide would you apply on a Comprehensive Soil treatment to treat the voids and the soil on both sides of a double brick wall of a crawl space structure that is 65 feet long?</vt:lpstr>
      <vt:lpstr>How many gallons of finished dilution of termiticide would you apply on a Comprehensive Soil treatment to treat the voids and the soil on both sides of a double brick wall of a crawl space structure that is 65 feet long?</vt:lpstr>
      <vt:lpstr>How many gallons of finished  dilution of termiticide would  you apply on a Comprehensive Soil treatment to treat the voids  of a hollow block wall, the  soil adjacent to the outside  foundation wall, and the soil  under the slab that is adjacent  to a 75 foot long exterior  foundation wall of a crawl space?</vt:lpstr>
      <vt:lpstr>How many gallons of finished dilution of termiticide would you apply on a Comprehensive Soil treatment to treat the voids of a hollow block wall, the soil adjacent to the outside foundation wall, and the soil under the slab that is adjacent to a 75 foot long exterior foundation wall of a crawl space?</vt:lpstr>
      <vt:lpstr>How many gallons of finished dilution of termiticide would you apply on a Comprehensive Soil treatment to treat the voids of a hollow block wall, the soil adjacent to the outside foundation wall, and the soil under the slab that is adjacent to the exterior foundation wall of a crawl space structure that is 75 feet long?</vt:lpstr>
      <vt:lpstr>How many gallons of finished dilution of termiticide would you apply on a Comprehensive Soil treatment to treat the voids of a hollow block foundation wall of a supported slab structure and the soil on both sides of the foundation wall that is 75 feet long?  (exterior-footer depth = 1’, interior-footer depth = 3’)</vt:lpstr>
      <vt:lpstr>How many gallons of finished dilution of termiticide would you apply on a Comprehensive Soil treatment to treat the voids of a hollow block foundation wall of a supported slab structure and the soil on both sides of the foundation wall that is 75 feet long? (exterior-footer depth = 1’, interior-footer depth = 3’)</vt:lpstr>
      <vt:lpstr>How many gallons of finished dilution of termiticide would you apply on a Comprehensive Soil treatment to treat the voids of a hollow block wall, the soil adjacent to the outside foundation wall, and the soil under the slab that is adjacent to the exterior foundation wall of a crawl space structure that is 75 feet long?</vt:lpstr>
      <vt:lpstr>How many gallons of finished  dilution of termiticide would  you apply on a Comprehensive Soil treatment to treat the voids  of a hollow block wall and  the soil adjacent to a 75 foot  long exterior foundation wall  of a basement structure?</vt:lpstr>
      <vt:lpstr>How many gallons of finished dilution of termiticide would you apply on a Comprehensive Soil treatment to treat the voids of a hollow block wall and the soil adjacent to a 75 foot long exterior foundation wall of a basement structure?</vt:lpstr>
      <vt:lpstr>How many gallons of finished dilution of termiticide would you apply on a Comprehensive Soil treatment to treat the voids of a hollow block wall and the soil adjacent to a 75 foot long exterior foundation wall of a basement structure?</vt:lpstr>
      <vt:lpstr>How many gallons of finished dilution of termiticide would you apply on a Comprehensive Soil treatment to treat the voids of a hollow block wall and the soil adjacent to the exterior foundation wall of a basement structure that is 75 feet long?</vt:lpstr>
      <vt:lpstr>How many gallons of finished  dilution of termiticide would  you apply to treat the soil  area to be covered by a slab  that will be 40 feet wide by  150 feet long on a  preconstruction treatment?</vt:lpstr>
      <vt:lpstr>How many gallons of finished dilution of termiticide would you apply to treat the soil area to be covered by a slab that will be 40 feet wide by 150 feet long on a preconstruction treatment?</vt:lpstr>
      <vt:lpstr>How many gallons of finished dilution of termiticide would you apply to treat the soil area to be covered by a slab that will be 40 feet wide by 150 feet long on a preconstruction treatment?</vt:lpstr>
      <vt:lpstr>How many gallons of finished dilution of termiticide would you apply to treat the soil area to be covered by a slab that will be 40 feet wide by 150 feet long on a preconstruction treatment?</vt:lpstr>
      <vt:lpstr>How many gallons of finished dilution of termiticide would you apply to treat the soil area to be covered by a slab that will be 40 feet wide by 150 feet long on a preconstruction treatment?</vt:lpstr>
    </vt:vector>
  </TitlesOfParts>
  <Company>The ServiceMaster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Calculations for subterranean termite treatment</dc:title>
  <dc:creator>chaseja01</dc:creator>
  <cp:lastModifiedBy>John Cook</cp:lastModifiedBy>
  <cp:revision>37</cp:revision>
  <dcterms:created xsi:type="dcterms:W3CDTF">2008-09-26T19:37:25Z</dcterms:created>
  <dcterms:modified xsi:type="dcterms:W3CDTF">2022-06-10T22:02:53Z</dcterms:modified>
</cp:coreProperties>
</file>