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92" r:id="rId3"/>
    <p:sldId id="282" r:id="rId4"/>
    <p:sldId id="280" r:id="rId5"/>
    <p:sldId id="281" r:id="rId6"/>
    <p:sldId id="257" r:id="rId7"/>
    <p:sldId id="258" r:id="rId8"/>
    <p:sldId id="259" r:id="rId9"/>
    <p:sldId id="260" r:id="rId10"/>
    <p:sldId id="266" r:id="rId11"/>
    <p:sldId id="261" r:id="rId12"/>
    <p:sldId id="262" r:id="rId13"/>
    <p:sldId id="263" r:id="rId14"/>
    <p:sldId id="278" r:id="rId15"/>
    <p:sldId id="264" r:id="rId16"/>
    <p:sldId id="265" r:id="rId17"/>
    <p:sldId id="267" r:id="rId18"/>
    <p:sldId id="268" r:id="rId19"/>
    <p:sldId id="269" r:id="rId20"/>
    <p:sldId id="270" r:id="rId21"/>
    <p:sldId id="277" r:id="rId22"/>
    <p:sldId id="271" r:id="rId23"/>
    <p:sldId id="273" r:id="rId24"/>
    <p:sldId id="274" r:id="rId25"/>
    <p:sldId id="275" r:id="rId26"/>
    <p:sldId id="276" r:id="rId27"/>
    <p:sldId id="286" r:id="rId28"/>
    <p:sldId id="283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E0E3"/>
    <a:srgbClr val="FF0000"/>
    <a:srgbClr val="ECFD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7A019-28C9-4092-BDA0-586D8BF7B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7A43DD-1751-4064-A5C8-6BAB60F3EB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A0C76-646C-4C87-8901-03A916B45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EDF18-35EB-429F-9342-634519A0C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0C5AB-0798-4E2B-A864-0B809F48D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64960-23C7-40E9-82CF-265B1FAD7D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249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A81E-A898-4E9B-AB46-9BD15374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5F3F5-4630-4D79-B52E-514E563AA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76384-501B-4E6E-98D4-0CA6A21D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22D1A-6D66-498E-B4B3-E6B36FD61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30F95-7B5E-4839-9B22-0205DD61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22D7A-6423-4755-A725-8F29215836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19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F598-1EFA-4E8D-AD9B-F2EE0EC9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A72D1-D6FE-40E0-B4FA-60100C8CB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916B9-3005-4B6B-A3F8-040C8DDB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8E5B5-78DB-4E04-998C-97A5379C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9263E-F107-43A2-B2EB-1CDCA44C0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2B194-4D22-4D01-9D85-B68C70CDC9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458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D89BB-9558-4E25-8293-8F72F4C2F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617A4-F338-48A8-9DCB-584247A54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CB376-9564-4ADD-BEA8-7CB7B5170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7C9D3-EDC8-4B61-B1B1-3FDF8BFFD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9CEEF9-4D78-4BB0-9CA4-3FE2F6481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E1AA-6CF6-40DE-9F84-FF7166E9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3EFA3-6AD7-4F80-904D-EC19288AF8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790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5FE46-DADC-44A8-A9FB-5C9DFA6E6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4C281-997D-4888-BD87-027FDA2B1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A54CC-5EC1-4C00-9CC3-D28E21027C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949B91-FB6B-4BC5-9E76-20832BB61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4486A0-F457-4725-B92F-D060A53592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0DCF6A-B817-4CD4-A1D3-13AE1F8EA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9372B-85F4-4CFA-8951-ECC456A1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5B779A-FF8C-4786-A284-105E71FD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A2011-E112-4D80-A853-68033C3A28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72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C2CB-39D7-45F7-BA18-4C3B9F8CF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90395-9CFC-42E6-A3DD-176181B9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DF0A29-6F33-4587-9D80-7646A267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58F6CB-4BD2-4F5F-A470-F05337D1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36743-DA17-4DC1-A555-DF60F27A47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495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35E4E8-5307-47A9-80FA-B667ADB0D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2F49C1-F25A-44C7-93E7-FE6B95A98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EFC86-36CE-4D92-AF47-96C93039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0EF4FF-A522-4133-947C-C0233EDA2B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97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ACA-117A-4EC1-85D7-7B2671B5F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A259D-AAF7-4303-AD87-419507574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DD7B3-2DD7-4298-83B0-6F84D388E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879D1-50A8-4593-884E-8B9F1A3D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0D7D9-33F0-4026-A6D2-C9CC83BFE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039E3-C7CB-4639-9FD4-85AC1ABE7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4DF7A-8C65-4EA5-8095-8E4C2DCCB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331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C0B6-1F85-4096-B8F8-2C63CDF73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C9B059-F948-4A22-B544-E18670E7A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F1658-32E8-4C96-A368-C73836CEA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78C90-30A7-4DFB-B337-E1F5CC507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82D3D-36DD-4E86-AF8A-D609D8FE9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E7772-7C61-4181-A8C4-E2D64354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E822C-A693-41FC-9879-9506D738E9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880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1744-FA9D-45C5-97AD-3D06839BE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97B290-AB05-43A4-AB1E-2EBF4F212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A846C-ED21-45F6-99B9-5E10FE15D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634DD-4AAE-4698-92E9-BB4FB81E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A232D-BC11-4FA4-AF0B-B352C4F3F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205E7-0CE4-49EA-B638-18CB39C5AE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248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28FFC4-A030-430C-8BD6-D88C12EC5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E92ABE-6557-42CE-8DFD-C7B744E68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90B1D-23BC-44BF-BA57-FE4CE7532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B062C-5569-40FC-81F1-E6AC06DBC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A8B5D-70EB-4F38-9BFD-FBB49E284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97136-D3E1-43E2-A492-DBACCBC854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981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5058-6B1C-4A9D-8CC7-D8C173EBE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CBF9A5-C3B3-4E4E-94BB-D503F3174DC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BF65C-B28A-4ECB-BC58-DDC251064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18B6F-D075-4D5F-A9D9-43FCE53BC6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44A79-388B-4CD0-9205-627A1D1A3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D833B-5BA8-4BB7-858E-50120EFB1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E8C5E78-3E97-4D13-B819-A00DF28012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9773D35-1AA6-49E1-8A79-7FFE285BE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C703705-E6F1-4C75-86DB-4E7EACE9D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7473A9C-930B-4B11-B6E6-52977BE2F1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0A3F581-33E1-4201-9450-5E59A47794B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5D174F-4B7F-47FC-98B8-177CA1AA40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3B72426F-D7A6-4D5B-91E2-8D2BE6714E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9630CD1-7415-44A5-BC4F-827990413D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590800"/>
            <a:ext cx="8686800" cy="1524000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F6DF8271-FA94-4BD2-9F93-BC1109E84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4648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400" b="1" i="1">
              <a:latin typeface="Tahoma" panose="020B0604030504040204" pitchFamily="34" charset="0"/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76DA00C1-2099-41F2-8CCC-A6953F112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2721" r="33368" b="10884"/>
          <a:stretch>
            <a:fillRect/>
          </a:stretch>
        </p:blipFill>
        <p:spPr bwMode="auto">
          <a:xfrm>
            <a:off x="228600" y="228600"/>
            <a:ext cx="108585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5">
            <a:extLst>
              <a:ext uri="{FF2B5EF4-FFF2-40B4-BE49-F238E27FC236}">
                <a16:creationId xmlns:a16="http://schemas.microsoft.com/office/drawing/2014/main" id="{46F14190-5545-4A12-BD15-51DDB5E34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67200"/>
            <a:ext cx="1073150" cy="2362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6">
            <a:extLst>
              <a:ext uri="{FF2B5EF4-FFF2-40B4-BE49-F238E27FC236}">
                <a16:creationId xmlns:a16="http://schemas.microsoft.com/office/drawing/2014/main" id="{F8A029C5-A335-4E81-96ED-9159F758A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"/>
            <a:ext cx="3581400" cy="22304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Picture 7">
            <a:extLst>
              <a:ext uri="{FF2B5EF4-FFF2-40B4-BE49-F238E27FC236}">
                <a16:creationId xmlns:a16="http://schemas.microsoft.com/office/drawing/2014/main" id="{0297F0DE-C603-4FB0-B48E-FDCE485E5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7778" r="5833" b="17778"/>
          <a:stretch>
            <a:fillRect/>
          </a:stretch>
        </p:blipFill>
        <p:spPr bwMode="auto">
          <a:xfrm>
            <a:off x="5334000" y="228600"/>
            <a:ext cx="3581400" cy="2228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0" name="Picture 16">
            <a:extLst>
              <a:ext uri="{FF2B5EF4-FFF2-40B4-BE49-F238E27FC236}">
                <a16:creationId xmlns:a16="http://schemas.microsoft.com/office/drawing/2014/main" id="{8E9979CA-FC3F-4971-85C9-9E2A86B12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4688" r="3125" b="3125"/>
          <a:stretch>
            <a:fillRect/>
          </a:stretch>
        </p:blipFill>
        <p:spPr bwMode="auto">
          <a:xfrm>
            <a:off x="5334000" y="4292600"/>
            <a:ext cx="3581400" cy="238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1" name="Picture 17">
            <a:extLst>
              <a:ext uri="{FF2B5EF4-FFF2-40B4-BE49-F238E27FC236}">
                <a16:creationId xmlns:a16="http://schemas.microsoft.com/office/drawing/2014/main" id="{4E420625-CA7E-42A4-B55B-428E8302D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267200"/>
            <a:ext cx="3581400" cy="238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6271239-E4B2-4F9E-80E9-494118AE4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8F3E222-EF34-46AF-ADB5-32B06052F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80% of human food is from grains and legumes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Stored product pests compete with humans for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b="1" i="1">
                <a:latin typeface="Tahoma" panose="020B0604030504040204" pitchFamily="34" charset="0"/>
              </a:rPr>
              <a:t>    this food both pre- and post-harvest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It is estimated these pests destroy 10% of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400" b="1" i="1">
                <a:latin typeface="Tahoma" panose="020B0604030504040204" pitchFamily="34" charset="0"/>
              </a:rPr>
              <a:t>    world’s grain production each year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Equivalent to 100% loss every tenth year</a:t>
            </a:r>
          </a:p>
          <a:p>
            <a:pPr>
              <a:lnSpc>
                <a:spcPct val="90000"/>
              </a:lnSpc>
            </a:pPr>
            <a:endParaRPr lang="en-US" altLang="en-US" sz="2400" b="1" i="1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192C5CA-4C34-4296-B98C-0EA0DDFE1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8510697-D41F-443E-8FAC-45B15F70D2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209800"/>
            <a:ext cx="7620000" cy="4648200"/>
          </a:xfrm>
        </p:spPr>
        <p:txBody>
          <a:bodyPr/>
          <a:lstStyle/>
          <a:p>
            <a:pPr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r>
              <a:rPr lang="en-US" altLang="en-US" sz="2400" b="1" i="1">
                <a:latin typeface="Tahoma" panose="020B0604030504040204" pitchFamily="34" charset="0"/>
              </a:rPr>
              <a:t>Most of the stored product pests are:</a:t>
            </a:r>
          </a:p>
          <a:p>
            <a:endParaRPr lang="en-US" altLang="en-US" sz="2400" b="1" i="1">
              <a:latin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en-US" altLang="en-US" sz="2400" b="1" i="1">
                <a:latin typeface="Tahoma" panose="020B0604030504040204" pitchFamily="34" charset="0"/>
              </a:rPr>
              <a:t>           - Beetles (Order Coleoptera)</a:t>
            </a:r>
          </a:p>
          <a:p>
            <a:pPr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pPr>
              <a:buFontTx/>
              <a:buNone/>
            </a:pPr>
            <a:r>
              <a:rPr lang="en-US" altLang="en-US" sz="2400" b="1" i="1">
                <a:latin typeface="Tahoma" panose="020B0604030504040204" pitchFamily="34" charset="0"/>
              </a:rPr>
              <a:t>           - Moths (Order Lepidoptera).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5F61E8B-705A-4E6A-A0B0-23F12543C5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077200" cy="1143000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C005096-985B-44AE-89CA-B249C5BAB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438400"/>
            <a:ext cx="6400800" cy="3687763"/>
          </a:xfrm>
        </p:spPr>
        <p:txBody>
          <a:bodyPr/>
          <a:lstStyle/>
          <a:p>
            <a:pPr>
              <a:buFontTx/>
              <a:buNone/>
            </a:pPr>
            <a:endParaRPr lang="en-US" altLang="en-US"/>
          </a:p>
          <a:p>
            <a:pPr>
              <a:buFontTx/>
              <a:buNone/>
            </a:pPr>
            <a:endParaRPr lang="en-US" altLang="en-US" sz="2000"/>
          </a:p>
          <a:p>
            <a:r>
              <a:rPr lang="en-US" altLang="en-US" sz="2400" b="1" i="1">
                <a:latin typeface="Tahoma" panose="020B0604030504040204" pitchFamily="34" charset="0"/>
              </a:rPr>
              <a:t>Internal Feeders</a:t>
            </a:r>
          </a:p>
          <a:p>
            <a:pPr>
              <a:buFontTx/>
              <a:buNone/>
            </a:pPr>
            <a:endParaRPr lang="en-US" altLang="en-US" sz="1200" b="1" i="1">
              <a:latin typeface="Tahoma" panose="020B0604030504040204" pitchFamily="34" charset="0"/>
            </a:endParaRPr>
          </a:p>
          <a:p>
            <a:r>
              <a:rPr lang="en-US" altLang="en-US" sz="2400" b="1" i="1">
                <a:latin typeface="Tahoma" panose="020B0604030504040204" pitchFamily="34" charset="0"/>
              </a:rPr>
              <a:t>Scavengers</a:t>
            </a:r>
          </a:p>
          <a:p>
            <a:pPr>
              <a:buFontTx/>
              <a:buNone/>
            </a:pPr>
            <a:endParaRPr lang="en-US" altLang="en-US" sz="1200" b="1" i="1">
              <a:latin typeface="Tahoma" panose="020B0604030504040204" pitchFamily="34" charset="0"/>
            </a:endParaRPr>
          </a:p>
          <a:p>
            <a:r>
              <a:rPr lang="en-US" altLang="en-US" sz="2400" b="1" i="1">
                <a:latin typeface="Tahoma" panose="020B0604030504040204" pitchFamily="34" charset="0"/>
              </a:rPr>
              <a:t>External Feeders</a:t>
            </a:r>
          </a:p>
          <a:p>
            <a:pPr>
              <a:buFontTx/>
              <a:buNone/>
            </a:pPr>
            <a:endParaRPr lang="en-US" altLang="en-US" sz="1200" b="1" i="1">
              <a:latin typeface="Tahoma" panose="020B0604030504040204" pitchFamily="34" charset="0"/>
            </a:endParaRPr>
          </a:p>
          <a:p>
            <a:r>
              <a:rPr lang="en-US" altLang="en-US" sz="2400" b="1" i="1">
                <a:latin typeface="Tahoma" panose="020B0604030504040204" pitchFamily="34" charset="0"/>
              </a:rPr>
              <a:t>Secondary Feeders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3AC2041B-D36E-45C0-BDFA-BF24F3AD9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981200"/>
            <a:ext cx="76676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800" i="1">
                <a:latin typeface="Tahoma" panose="020B0604030504040204" pitchFamily="34" charset="0"/>
              </a:rPr>
              <a:t>There are four types of stored product </a:t>
            </a:r>
          </a:p>
          <a:p>
            <a:r>
              <a:rPr lang="en-US" altLang="en-US" sz="2800" i="1">
                <a:latin typeface="Tahoma" panose="020B0604030504040204" pitchFamily="34" charset="0"/>
              </a:rPr>
              <a:t>pest feeders: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89D1CB64-843C-49EE-AC04-0E2E646F46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0" y="0"/>
            <a:ext cx="4267200" cy="609600"/>
          </a:xfrm>
          <a:solidFill>
            <a:schemeClr val="bg1"/>
          </a:solidFill>
          <a:ln/>
        </p:spPr>
        <p:txBody>
          <a:bodyPr anchor="ctr"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Internal Feeders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967E9C51-CF28-46D4-89DD-45301A0A376D}"/>
              </a:ext>
            </a:extLst>
          </p:cNvPr>
          <p:cNvPicPr>
            <a:picLocks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0" r="3564"/>
          <a:stretch>
            <a:fillRect/>
          </a:stretch>
        </p:blipFill>
        <p:spPr>
          <a:xfrm>
            <a:off x="4800600" y="1447800"/>
            <a:ext cx="1563688" cy="2286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32F3AEE7-1E6D-4496-B539-B6B86E41B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0" t="2721" r="33368" b="10884"/>
          <a:stretch>
            <a:fillRect/>
          </a:stretch>
        </p:blipFill>
        <p:spPr bwMode="auto">
          <a:xfrm>
            <a:off x="381000" y="228600"/>
            <a:ext cx="1647825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>
            <a:extLst>
              <a:ext uri="{FF2B5EF4-FFF2-40B4-BE49-F238E27FC236}">
                <a16:creationId xmlns:a16="http://schemas.microsoft.com/office/drawing/2014/main" id="{C5F17B45-EB53-4305-B22E-BF0B6F8AA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1211263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>
            <a:extLst>
              <a:ext uri="{FF2B5EF4-FFF2-40B4-BE49-F238E27FC236}">
                <a16:creationId xmlns:a16="http://schemas.microsoft.com/office/drawing/2014/main" id="{FFC1175B-FCBF-4260-A61E-7F7B82DC1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304800"/>
            <a:ext cx="2030413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7">
            <a:extLst>
              <a:ext uri="{FF2B5EF4-FFF2-40B4-BE49-F238E27FC236}">
                <a16:creationId xmlns:a16="http://schemas.microsoft.com/office/drawing/2014/main" id="{5B730A49-011B-4DA9-A0AF-7165D9020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2222"/>
          <a:stretch>
            <a:fillRect/>
          </a:stretch>
        </p:blipFill>
        <p:spPr bwMode="auto">
          <a:xfrm>
            <a:off x="2590800" y="1524000"/>
            <a:ext cx="1674813" cy="213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0" name="Picture 8">
            <a:extLst>
              <a:ext uri="{FF2B5EF4-FFF2-40B4-BE49-F238E27FC236}">
                <a16:creationId xmlns:a16="http://schemas.microsoft.com/office/drawing/2014/main" id="{36990605-5724-40FA-A501-8A2FF2A93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3125" r="3125" b="3125"/>
          <a:stretch>
            <a:fillRect/>
          </a:stretch>
        </p:blipFill>
        <p:spPr bwMode="auto">
          <a:xfrm>
            <a:off x="1981200" y="3962400"/>
            <a:ext cx="3886200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9">
            <a:extLst>
              <a:ext uri="{FF2B5EF4-FFF2-40B4-BE49-F238E27FC236}">
                <a16:creationId xmlns:a16="http://schemas.microsoft.com/office/drawing/2014/main" id="{8F09C767-6F25-4194-A2A6-81143E19D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9" t="6508" r="17542"/>
          <a:stretch>
            <a:fillRect/>
          </a:stretch>
        </p:blipFill>
        <p:spPr bwMode="auto">
          <a:xfrm>
            <a:off x="6172200" y="4267200"/>
            <a:ext cx="2667000" cy="2254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2" name="Text Box 10">
            <a:extLst>
              <a:ext uri="{FF2B5EF4-FFF2-40B4-BE49-F238E27FC236}">
                <a16:creationId xmlns:a16="http://schemas.microsoft.com/office/drawing/2014/main" id="{3670657B-1569-4498-B5F2-7A8EB937C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69913"/>
            <a:ext cx="4114800" cy="59055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Internal feeders feed entirely within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the seed coat or grain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DDBC3D3-E149-43D0-A622-FCB33960CB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Internal Feeders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E49FF439-4987-4FB3-9534-A45EC31AE9D7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84"/>
          <a:stretch>
            <a:fillRect/>
          </a:stretch>
        </p:blipFill>
        <p:spPr>
          <a:xfrm>
            <a:off x="1752600" y="998538"/>
            <a:ext cx="5638800" cy="357663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7" name="Text Box 5">
            <a:extLst>
              <a:ext uri="{FF2B5EF4-FFF2-40B4-BE49-F238E27FC236}">
                <a16:creationId xmlns:a16="http://schemas.microsoft.com/office/drawing/2014/main" id="{82940810-63F7-4109-BCCB-E6EBF351A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800600"/>
            <a:ext cx="2667000" cy="184308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</a:t>
            </a:r>
            <a:r>
              <a:rPr lang="en-US" altLang="en-US" i="1" u="sng">
                <a:latin typeface="Tahoma" panose="020B0604030504040204" pitchFamily="34" charset="0"/>
              </a:rPr>
              <a:t>Rice Weevil</a:t>
            </a:r>
            <a:r>
              <a:rPr lang="en-US" altLang="en-US" i="1">
                <a:latin typeface="Tahoma" panose="020B0604030504040204" pitchFamily="34" charset="0"/>
              </a:rPr>
              <a:t> – 3mm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have a snout</a:t>
            </a:r>
          </a:p>
          <a:p>
            <a:pPr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can</a:t>
            </a:r>
            <a:r>
              <a:rPr lang="en-US" altLang="en-US" sz="1600" i="1">
                <a:latin typeface="Tahoma" panose="020B0604030504040204" pitchFamily="34" charset="0"/>
              </a:rPr>
              <a:t>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in the </a:t>
            </a:r>
            <a:r>
              <a:rPr lang="en-US" altLang="en-US" sz="1600" i="1" u="sng">
                <a:latin typeface="Tahoma" panose="020B0604030504040204" pitchFamily="34" charset="0"/>
              </a:rPr>
              <a:t>south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identified by </a:t>
            </a:r>
            <a:r>
              <a:rPr lang="en-US" altLang="en-US" sz="1600" i="1" u="sng">
                <a:latin typeface="Tahoma" panose="020B0604030504040204" pitchFamily="34" charset="0"/>
              </a:rPr>
              <a:t>four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</a:t>
            </a:r>
            <a:r>
              <a:rPr lang="en-US" altLang="en-US" sz="1600" i="1" u="sng">
                <a:latin typeface="Tahoma" panose="020B0604030504040204" pitchFamily="34" charset="0"/>
              </a:rPr>
              <a:t>orange spots</a:t>
            </a:r>
            <a:r>
              <a:rPr lang="en-US" altLang="en-US" sz="1600" i="1">
                <a:latin typeface="Tahoma" panose="020B0604030504040204" pitchFamily="34" charset="0"/>
              </a:rPr>
              <a:t> on  the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elytra (front wings)</a:t>
            </a:r>
          </a:p>
        </p:txBody>
      </p:sp>
      <p:sp>
        <p:nvSpPr>
          <p:cNvPr id="3078" name="Text Box 6">
            <a:extLst>
              <a:ext uri="{FF2B5EF4-FFF2-40B4-BE49-F238E27FC236}">
                <a16:creationId xmlns:a16="http://schemas.microsoft.com/office/drawing/2014/main" id="{7EEC86EF-B864-4249-8296-E5858DF26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00600"/>
            <a:ext cx="2819400" cy="187325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Granary Weevil</a:t>
            </a:r>
            <a:r>
              <a:rPr lang="en-US" altLang="en-US" i="1">
                <a:latin typeface="Tahoma" panose="020B0604030504040204" pitchFamily="34" charset="0"/>
              </a:rPr>
              <a:t> – 4mm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have a snout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can’t</a:t>
            </a:r>
            <a:r>
              <a:rPr lang="en-US" altLang="en-US" sz="1600" i="1">
                <a:latin typeface="Tahoma" panose="020B0604030504040204" pitchFamily="34" charset="0"/>
              </a:rPr>
              <a:t>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in the </a:t>
            </a:r>
            <a:r>
              <a:rPr lang="en-US" altLang="en-US" sz="1600" i="1" u="sng">
                <a:latin typeface="Tahoma" panose="020B0604030504040204" pitchFamily="34" charset="0"/>
              </a:rPr>
              <a:t>north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larger</a:t>
            </a:r>
            <a:r>
              <a:rPr lang="en-US" altLang="en-US" sz="1600" i="1">
                <a:latin typeface="Tahoma" panose="020B0604030504040204" pitchFamily="34" charset="0"/>
              </a:rPr>
              <a:t> than the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Rice Weevil and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solid dark brown</a:t>
            </a:r>
            <a:r>
              <a:rPr lang="en-US" altLang="en-US" i="1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57D1BD-08E6-46FD-BA3B-11E3F9FF03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Internal Feeders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630EE87-25B9-4028-993B-7D903FAB075A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80" r="3564"/>
          <a:stretch>
            <a:fillRect/>
          </a:stretch>
        </p:blipFill>
        <p:spPr>
          <a:xfrm>
            <a:off x="838200" y="1752600"/>
            <a:ext cx="2836863" cy="414496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1" name="Text Box 5">
            <a:extLst>
              <a:ext uri="{FF2B5EF4-FFF2-40B4-BE49-F238E27FC236}">
                <a16:creationId xmlns:a16="http://schemas.microsoft.com/office/drawing/2014/main" id="{88E466A2-72D4-4857-B12C-E64670828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627313"/>
            <a:ext cx="2590800" cy="1995487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Lesser</a:t>
            </a:r>
            <a:r>
              <a:rPr lang="en-US" altLang="en-US" u="sng"/>
              <a:t> </a:t>
            </a:r>
            <a:r>
              <a:rPr lang="en-US" altLang="en-US" i="1" u="sng">
                <a:latin typeface="Tahoma" panose="020B0604030504040204" pitchFamily="34" charset="0"/>
              </a:rPr>
              <a:t>Grain Borer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3mm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Head hidden</a:t>
            </a:r>
            <a:r>
              <a:rPr lang="en-US" altLang="en-US" sz="1600" i="1">
                <a:latin typeface="Tahoma" panose="020B0604030504040204" pitchFamily="34" charset="0"/>
              </a:rPr>
              <a:t> under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pronotum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depressions</a:t>
            </a:r>
            <a:r>
              <a:rPr lang="en-US" altLang="en-US" sz="1600" i="1">
                <a:latin typeface="Tahoma" panose="020B0604030504040204" pitchFamily="34" charset="0"/>
              </a:rPr>
              <a:t> on the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prothorax and the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elytra (front wings)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355D4AE-98C6-4EAC-BE22-F3B9C18B7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Internal Feeders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FF683687-9FDF-4848-AE2C-16E5AD5F8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9" t="6508" r="17542"/>
          <a:stretch>
            <a:fillRect/>
          </a:stretch>
        </p:blipFill>
        <p:spPr bwMode="auto">
          <a:xfrm>
            <a:off x="5257800" y="1371600"/>
            <a:ext cx="3505200" cy="2962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DE5C16F4-40B1-4CAC-8C7A-2142B2AD3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4572000" cy="2935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7" name="Rectangle 7">
            <a:extLst>
              <a:ext uri="{FF2B5EF4-FFF2-40B4-BE49-F238E27FC236}">
                <a16:creationId xmlns:a16="http://schemas.microsoft.com/office/drawing/2014/main" id="{2BEE9AF5-5E03-4464-87C7-B6FBB49B5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5334000"/>
            <a:ext cx="8229600" cy="9906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8ACBC98A-F3CE-42EE-9B65-C94341EA4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5105400"/>
            <a:ext cx="6340475" cy="3460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  Both the Bean Weevil and the Cowpea Weevil are similar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E80A209-2129-4D59-810A-55864D001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Internal Feeders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143D76F4-0D6A-40ED-90B9-51510E32AA58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066800"/>
            <a:ext cx="2473325" cy="544036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149" name="Picture 5">
            <a:extLst>
              <a:ext uri="{FF2B5EF4-FFF2-40B4-BE49-F238E27FC236}">
                <a16:creationId xmlns:a16="http://schemas.microsoft.com/office/drawing/2014/main" id="{0750E9E4-A03B-42F5-A997-F56AC93D1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3125" r="3125" b="3125"/>
          <a:stretch>
            <a:fillRect/>
          </a:stretch>
        </p:blipFill>
        <p:spPr bwMode="auto">
          <a:xfrm>
            <a:off x="3886200" y="1066800"/>
            <a:ext cx="4572000" cy="304800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50" name="Text Box 6">
            <a:extLst>
              <a:ext uri="{FF2B5EF4-FFF2-40B4-BE49-F238E27FC236}">
                <a16:creationId xmlns:a16="http://schemas.microsoft.com/office/drawing/2014/main" id="{2500F19C-056B-4F08-AC4E-3C7914DE2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684713"/>
            <a:ext cx="2895600" cy="1262062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Angoumois Grain Moth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2/3” wingspan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rear wings are </a:t>
            </a:r>
            <a:r>
              <a:rPr lang="en-US" altLang="en-US" sz="1600" i="1" u="sng">
                <a:latin typeface="Tahoma" panose="020B0604030504040204" pitchFamily="34" charset="0"/>
              </a:rPr>
              <a:t>pointed</a:t>
            </a:r>
            <a:r>
              <a:rPr lang="en-US" altLang="en-US" sz="1600" i="1">
                <a:latin typeface="Tahoma" panose="020B0604030504040204" pitchFamily="34" charset="0"/>
              </a:rPr>
              <a:t>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and </a:t>
            </a:r>
            <a:r>
              <a:rPr lang="en-US" altLang="en-US" sz="1600" i="1" u="sng">
                <a:latin typeface="Tahoma" panose="020B0604030504040204" pitchFamily="34" charset="0"/>
              </a:rPr>
              <a:t>fringed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00441C6-AF82-4DFC-92F4-1AAEF6DFA7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Scavengers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34BA6899-E158-4486-9804-8427F26B632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143000"/>
            <a:ext cx="4421188" cy="275272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4" name="Rectangle 6">
            <a:extLst>
              <a:ext uri="{FF2B5EF4-FFF2-40B4-BE49-F238E27FC236}">
                <a16:creationId xmlns:a16="http://schemas.microsoft.com/office/drawing/2014/main" id="{B4CBB1A4-B9CC-41D9-A363-588BAD91E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990600"/>
            <a:ext cx="1143000" cy="304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524E6AAF-7996-4F0A-BCF7-A233236518C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33800" y="1066800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3EF05A3B-86FE-46E6-80EC-57400DCF2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7778" r="5833" b="17778"/>
          <a:stretch>
            <a:fillRect/>
          </a:stretch>
        </p:blipFill>
        <p:spPr bwMode="auto">
          <a:xfrm>
            <a:off x="4038600" y="1143000"/>
            <a:ext cx="4648200" cy="2740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>
            <a:extLst>
              <a:ext uri="{FF2B5EF4-FFF2-40B4-BE49-F238E27FC236}">
                <a16:creationId xmlns:a16="http://schemas.microsoft.com/office/drawing/2014/main" id="{C82724E0-B6C9-4DCE-AA1E-0FAF11E3A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t="3847" r="3847" b="3847"/>
          <a:stretch>
            <a:fillRect/>
          </a:stretch>
        </p:blipFill>
        <p:spPr bwMode="auto">
          <a:xfrm>
            <a:off x="381000" y="4114800"/>
            <a:ext cx="3733800" cy="248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>
            <a:extLst>
              <a:ext uri="{FF2B5EF4-FFF2-40B4-BE49-F238E27FC236}">
                <a16:creationId xmlns:a16="http://schemas.microsoft.com/office/drawing/2014/main" id="{E85EA1A7-A3C4-44E2-9ACD-10AB62396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5626"/>
          <a:stretch>
            <a:fillRect/>
          </a:stretch>
        </p:blipFill>
        <p:spPr bwMode="auto">
          <a:xfrm>
            <a:off x="5334000" y="4152900"/>
            <a:ext cx="3200400" cy="240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9" name="Text Box 11">
            <a:extLst>
              <a:ext uri="{FF2B5EF4-FFF2-40B4-BE49-F238E27FC236}">
                <a16:creationId xmlns:a16="http://schemas.microsoft.com/office/drawing/2014/main" id="{350A97F0-53C6-4AB7-BCFF-4F73885AE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09600"/>
            <a:ext cx="6705600" cy="3460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   Scavengers feed on the broken-up bits and pieces of grain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3CA662F-1D55-4C8D-9C0E-18029D1B4E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l"/>
            <a:r>
              <a:rPr lang="en-US" altLang="en-US" sz="3200" b="1"/>
              <a:t>                        </a:t>
            </a:r>
            <a:r>
              <a:rPr lang="en-US" altLang="en-US" sz="3200" b="1" i="1">
                <a:latin typeface="Tahoma" panose="020B0604030504040204" pitchFamily="34" charset="0"/>
              </a:rPr>
              <a:t>Scavengers</a:t>
            </a: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F5F90ADB-A54F-4440-BF16-ADCA74F19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4800600" cy="2989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Rectangle 6">
            <a:extLst>
              <a:ext uri="{FF2B5EF4-FFF2-40B4-BE49-F238E27FC236}">
                <a16:creationId xmlns:a16="http://schemas.microsoft.com/office/drawing/2014/main" id="{CFB089FF-1714-45C7-8781-E406945B2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990600"/>
            <a:ext cx="1295400" cy="3581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176" name="Picture 8">
            <a:extLst>
              <a:ext uri="{FF2B5EF4-FFF2-40B4-BE49-F238E27FC236}">
                <a16:creationId xmlns:a16="http://schemas.microsoft.com/office/drawing/2014/main" id="{A1960F7E-451D-49CD-80F9-3F04CB018466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7778" r="5833" b="17778"/>
          <a:stretch>
            <a:fillRect/>
          </a:stretch>
        </p:blipFill>
        <p:spPr>
          <a:xfrm>
            <a:off x="4191000" y="1219200"/>
            <a:ext cx="4724400" cy="2938463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7" name="Line 9">
            <a:extLst>
              <a:ext uri="{FF2B5EF4-FFF2-40B4-BE49-F238E27FC236}">
                <a16:creationId xmlns:a16="http://schemas.microsoft.com/office/drawing/2014/main" id="{7C8F9803-4F6E-4EF3-B2D0-E09EA32BC0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12192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BA6FCC39-D361-4277-A9E4-BEF9A7C32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495800"/>
            <a:ext cx="1905000" cy="153670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>
                <a:latin typeface="Tahoma" panose="020B0604030504040204" pitchFamily="34" charset="0"/>
              </a:rPr>
              <a:t>Merchant </a:t>
            </a:r>
            <a:r>
              <a:rPr lang="en-US" altLang="en-US" i="1" u="sng">
                <a:latin typeface="Tahoma" panose="020B0604030504040204" pitchFamily="34" charset="0"/>
              </a:rPr>
              <a:t>Grain Beetle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can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mainly  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in the North</a:t>
            </a:r>
          </a:p>
        </p:txBody>
      </p:sp>
      <p:sp>
        <p:nvSpPr>
          <p:cNvPr id="7179" name="Text Box 11">
            <a:extLst>
              <a:ext uri="{FF2B5EF4-FFF2-40B4-BE49-F238E27FC236}">
                <a16:creationId xmlns:a16="http://schemas.microsoft.com/office/drawing/2014/main" id="{E42BAD64-A21B-4A97-884F-844C98F65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495800"/>
            <a:ext cx="1828800" cy="153670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>
                <a:latin typeface="Tahoma" panose="020B0604030504040204" pitchFamily="34" charset="0"/>
              </a:rPr>
              <a:t>Saw-toothed</a:t>
            </a:r>
          </a:p>
          <a:p>
            <a:r>
              <a:rPr lang="en-US" altLang="en-US" i="1" u="sng">
                <a:latin typeface="Tahoma" panose="020B0604030504040204" pitchFamily="34" charset="0"/>
              </a:rPr>
              <a:t>Grain Beetle</a:t>
            </a:r>
            <a:endParaRPr lang="en-US" altLang="en-US" i="1">
              <a:latin typeface="Tahoma" panose="020B0604030504040204" pitchFamily="34" charset="0"/>
            </a:endParaRPr>
          </a:p>
          <a:p>
            <a:endParaRPr lang="en-US" altLang="en-US" sz="800"/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can’t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mainly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in the South</a:t>
            </a:r>
          </a:p>
        </p:txBody>
      </p:sp>
      <p:sp>
        <p:nvSpPr>
          <p:cNvPr id="7180" name="Text Box 12">
            <a:extLst>
              <a:ext uri="{FF2B5EF4-FFF2-40B4-BE49-F238E27FC236}">
                <a16:creationId xmlns:a16="http://schemas.microsoft.com/office/drawing/2014/main" id="{4AFABA03-5581-4A2E-B591-2AA3C477A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495800"/>
            <a:ext cx="2057400" cy="150653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Red flour beetle</a:t>
            </a:r>
            <a:endParaRPr lang="en-US" altLang="en-US" i="1">
              <a:latin typeface="Tahoma" panose="020B0604030504040204" pitchFamily="34" charset="0"/>
            </a:endParaRP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can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in South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3 seg. clubbed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antennae</a:t>
            </a:r>
          </a:p>
        </p:txBody>
      </p:sp>
      <p:sp>
        <p:nvSpPr>
          <p:cNvPr id="7181" name="Text Box 13">
            <a:extLst>
              <a:ext uri="{FF2B5EF4-FFF2-40B4-BE49-F238E27FC236}">
                <a16:creationId xmlns:a16="http://schemas.microsoft.com/office/drawing/2014/main" id="{5FC41E0D-68B8-44BB-8FC2-021765C2E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495800"/>
            <a:ext cx="2667000" cy="150653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Confused flour beetle</a:t>
            </a:r>
          </a:p>
          <a:p>
            <a:endParaRPr lang="en-US" altLang="en-US" sz="800" i="1"/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can’t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in North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clubbed antennae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gradually enlarged</a:t>
            </a:r>
          </a:p>
        </p:txBody>
      </p:sp>
      <p:pic>
        <p:nvPicPr>
          <p:cNvPr id="7182" name="Picture 14">
            <a:extLst>
              <a:ext uri="{FF2B5EF4-FFF2-40B4-BE49-F238E27FC236}">
                <a16:creationId xmlns:a16="http://schemas.microsoft.com/office/drawing/2014/main" id="{23F23A26-B050-4B0B-B473-C0A9ECC9D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7" t="6485" r="29549" b="42719"/>
          <a:stretch>
            <a:fillRect/>
          </a:stretch>
        </p:blipFill>
        <p:spPr bwMode="auto">
          <a:xfrm>
            <a:off x="5791200" y="304800"/>
            <a:ext cx="1219200" cy="79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>
            <a:extLst>
              <a:ext uri="{FF2B5EF4-FFF2-40B4-BE49-F238E27FC236}">
                <a16:creationId xmlns:a16="http://schemas.microsoft.com/office/drawing/2014/main" id="{EC831715-75EC-487A-8E14-4B4A1D455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 t="4651" r="3488" b="3633"/>
          <a:stretch>
            <a:fillRect/>
          </a:stretch>
        </p:blipFill>
        <p:spPr bwMode="auto">
          <a:xfrm>
            <a:off x="1752600" y="304800"/>
            <a:ext cx="1143000" cy="790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5" name="Text Box 17">
            <a:extLst>
              <a:ext uri="{FF2B5EF4-FFF2-40B4-BE49-F238E27FC236}">
                <a16:creationId xmlns:a16="http://schemas.microsoft.com/office/drawing/2014/main" id="{4DFB5815-A5FF-496E-84DC-E84D4CBEC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6361113"/>
            <a:ext cx="4724400" cy="3460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solidFill>
                  <a:schemeClr val="bg1"/>
                </a:solidFill>
                <a:latin typeface="Tahoma" panose="020B0604030504040204" pitchFamily="34" charset="0"/>
              </a:rPr>
              <a:t>These are all approximately 1/8” in length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6C104D3-DD04-46E3-80E8-879432343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Scavengers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12FC2CE-0C3A-493B-85CE-32B8096F3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763C38BB-8B08-4675-9A16-B69E6543A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t="3847" r="3847" b="3847"/>
          <a:stretch>
            <a:fillRect/>
          </a:stretch>
        </p:blipFill>
        <p:spPr bwMode="auto">
          <a:xfrm>
            <a:off x="1828800" y="1066800"/>
            <a:ext cx="5486400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7" name="Text Box 5">
            <a:extLst>
              <a:ext uri="{FF2B5EF4-FFF2-40B4-BE49-F238E27FC236}">
                <a16:creationId xmlns:a16="http://schemas.microsoft.com/office/drawing/2014/main" id="{2B3947A3-29CF-4A88-93DF-9810C7CD4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5029200"/>
            <a:ext cx="5035550" cy="150653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       </a:t>
            </a:r>
            <a:r>
              <a:rPr lang="en-US" altLang="en-US" i="1" u="sng">
                <a:latin typeface="Tahoma" panose="020B0604030504040204" pitchFamily="34" charset="0"/>
              </a:rPr>
              <a:t>Flat Grain Beetle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One of the smallest stored product beetles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                 (&lt; 2mm in length)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Can fly and jump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Feeds on stored corn in the South 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AD21F65-5B1A-44BA-86FE-E464FC9619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Scavengers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87CE2BBA-7706-4C02-A2DB-BD13B856F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5626"/>
          <a:stretch>
            <a:fillRect/>
          </a:stretch>
        </p:blipFill>
        <p:spPr bwMode="auto">
          <a:xfrm>
            <a:off x="304800" y="914400"/>
            <a:ext cx="4648200" cy="348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>
            <a:extLst>
              <a:ext uri="{FF2B5EF4-FFF2-40B4-BE49-F238E27FC236}">
                <a16:creationId xmlns:a16="http://schemas.microsoft.com/office/drawing/2014/main" id="{8FD0DF07-71B8-48C3-81C8-F0A03B268ED6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3261" r="6522"/>
          <a:stretch>
            <a:fillRect/>
          </a:stretch>
        </p:blipFill>
        <p:spPr>
          <a:xfrm>
            <a:off x="5029200" y="914400"/>
            <a:ext cx="3810000" cy="2540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>
            <a:extLst>
              <a:ext uri="{FF2B5EF4-FFF2-40B4-BE49-F238E27FC236}">
                <a16:creationId xmlns:a16="http://schemas.microsoft.com/office/drawing/2014/main" id="{E6BDE88C-4A71-41E3-B059-BC2F737BD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48200"/>
            <a:ext cx="6248400" cy="1751013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      </a:t>
            </a:r>
            <a:r>
              <a:rPr lang="en-US" altLang="en-US" i="1" u="sng">
                <a:latin typeface="Tahoma" panose="020B0604030504040204" pitchFamily="34" charset="0"/>
              </a:rPr>
              <a:t>Mediterranean Flour Moth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Pale grey wings with wavy black lines running across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Characteristic pose when resting -  front of the body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is raised &amp; pushed away  from the wall giving the 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wings a distinct downward slope with the tip of the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abdomen protruding up between them 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6E0C8868-FDCC-4FEE-93D7-9C4D96D33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3113" y="4648200"/>
            <a:ext cx="1184275" cy="156845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Note the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two rows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spots on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the top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of the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larvae</a:t>
            </a:r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30E1E628-9472-420E-9954-8A49457D135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86600" y="2209800"/>
            <a:ext cx="609600" cy="243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Line 10">
            <a:extLst>
              <a:ext uri="{FF2B5EF4-FFF2-40B4-BE49-F238E27FC236}">
                <a16:creationId xmlns:a16="http://schemas.microsoft.com/office/drawing/2014/main" id="{A8144CEF-A0F3-45DE-93FF-E52D692749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1981200"/>
            <a:ext cx="2286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AFAE9C6-A242-4FC7-AA98-4F5651A64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Scavengers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F3285BD-3891-435C-8239-5DD560AC67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24582" name="Object 6">
            <a:extLst>
              <a:ext uri="{FF2B5EF4-FFF2-40B4-BE49-F238E27FC236}">
                <a16:creationId xmlns:a16="http://schemas.microsoft.com/office/drawing/2014/main" id="{76A9B9FD-13A0-46DD-A4EB-5FABCE9FC3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914400"/>
          <a:ext cx="7239000" cy="462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Image" r:id="rId3" imgW="2946032" imgH="1879365" progId="Photoshop.Image.6">
                  <p:embed/>
                </p:oleObj>
              </mc:Choice>
              <mc:Fallback>
                <p:oleObj name="Image" r:id="rId3" imgW="2946032" imgH="1879365" progId="Photoshop.Image.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914400"/>
                        <a:ext cx="7239000" cy="462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7">
            <a:extLst>
              <a:ext uri="{FF2B5EF4-FFF2-40B4-BE49-F238E27FC236}">
                <a16:creationId xmlns:a16="http://schemas.microsoft.com/office/drawing/2014/main" id="{0AC9470A-5F07-4DE8-978E-2705C09F0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5618163"/>
            <a:ext cx="6818313" cy="59055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The Larder Beetle adult has a yellow stripe across the front of its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elytra with 6 dark spots.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B91F16E-53BB-43A4-93EC-A32E6012F9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algn="l"/>
            <a:r>
              <a:rPr lang="en-US" altLang="en-US" sz="3200" b="1"/>
              <a:t>             </a:t>
            </a:r>
            <a:r>
              <a:rPr lang="en-US" altLang="en-US" sz="3200" b="1" i="1">
                <a:latin typeface="Tahoma" panose="020B0604030504040204" pitchFamily="34" charset="0"/>
              </a:rPr>
              <a:t>External Feeders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31AF53AE-8539-46BA-B345-B169E8604CB7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990600"/>
            <a:ext cx="4786313" cy="3190875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Rectangle 6">
            <a:extLst>
              <a:ext uri="{FF2B5EF4-FFF2-40B4-BE49-F238E27FC236}">
                <a16:creationId xmlns:a16="http://schemas.microsoft.com/office/drawing/2014/main" id="{577365A1-CB0A-4E93-95A1-2C3288F73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990600"/>
            <a:ext cx="2971800" cy="3352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0"/>
          </a:p>
        </p:txBody>
      </p:sp>
      <p:pic>
        <p:nvPicPr>
          <p:cNvPr id="10247" name="Picture 7">
            <a:extLst>
              <a:ext uri="{FF2B5EF4-FFF2-40B4-BE49-F238E27FC236}">
                <a16:creationId xmlns:a16="http://schemas.microsoft.com/office/drawing/2014/main" id="{38DDA1FB-81ED-4072-8300-8D0849E58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4688" r="3125" b="3125"/>
          <a:stretch>
            <a:fillRect/>
          </a:stretch>
        </p:blipFill>
        <p:spPr bwMode="auto">
          <a:xfrm>
            <a:off x="2743200" y="1524000"/>
            <a:ext cx="3962400" cy="264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0" name="Line 10">
            <a:extLst>
              <a:ext uri="{FF2B5EF4-FFF2-40B4-BE49-F238E27FC236}">
                <a16:creationId xmlns:a16="http://schemas.microsoft.com/office/drawing/2014/main" id="{BE24F9D2-B4BC-4C26-9B7E-C0D9202052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1524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E0395D39-818B-4ADE-AEEA-15EE52E213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62200" y="15240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252" name="Picture 12">
            <a:extLst>
              <a:ext uri="{FF2B5EF4-FFF2-40B4-BE49-F238E27FC236}">
                <a16:creationId xmlns:a16="http://schemas.microsoft.com/office/drawing/2014/main" id="{17431AA5-7E83-430D-B28A-A10112A8E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28600"/>
            <a:ext cx="1303338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3" name="Picture 13">
            <a:extLst>
              <a:ext uri="{FF2B5EF4-FFF2-40B4-BE49-F238E27FC236}">
                <a16:creationId xmlns:a16="http://schemas.microsoft.com/office/drawing/2014/main" id="{7AC864B2-1615-4597-9824-B7D9D0D5A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67200"/>
            <a:ext cx="4419600" cy="22637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55" name="Rectangle 15">
            <a:extLst>
              <a:ext uri="{FF2B5EF4-FFF2-40B4-BE49-F238E27FC236}">
                <a16:creationId xmlns:a16="http://schemas.microsoft.com/office/drawing/2014/main" id="{3CF59C8B-22AB-45D7-9F20-1AE925254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762000"/>
            <a:ext cx="2057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b="0"/>
          </a:p>
        </p:txBody>
      </p:sp>
      <p:sp>
        <p:nvSpPr>
          <p:cNvPr id="10256" name="Line 16">
            <a:extLst>
              <a:ext uri="{FF2B5EF4-FFF2-40B4-BE49-F238E27FC236}">
                <a16:creationId xmlns:a16="http://schemas.microsoft.com/office/drawing/2014/main" id="{9DE7BDBA-D1DA-40FB-B4B3-767DCAA44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5240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1" name="Text Box 21">
            <a:extLst>
              <a:ext uri="{FF2B5EF4-FFF2-40B4-BE49-F238E27FC236}">
                <a16:creationId xmlns:a16="http://schemas.microsoft.com/office/drawing/2014/main" id="{189CF127-5846-456A-ADFD-6B58BFE64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6248400" cy="3460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External feeders feed on the outside of the seed coat</a:t>
            </a:r>
          </a:p>
        </p:txBody>
      </p:sp>
      <p:pic>
        <p:nvPicPr>
          <p:cNvPr id="10263" name="Picture 23">
            <a:extLst>
              <a:ext uri="{FF2B5EF4-FFF2-40B4-BE49-F238E27FC236}">
                <a16:creationId xmlns:a16="http://schemas.microsoft.com/office/drawing/2014/main" id="{33273E2F-353E-482F-885E-93DF9D117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3125" r="1563" b="1563"/>
          <a:stretch>
            <a:fillRect/>
          </a:stretch>
        </p:blipFill>
        <p:spPr bwMode="auto">
          <a:xfrm>
            <a:off x="5334000" y="4267200"/>
            <a:ext cx="34290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43DE58C-4C5E-49E4-A107-5A294434D5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External Feeders</a:t>
            </a:r>
          </a:p>
        </p:txBody>
      </p:sp>
      <p:pic>
        <p:nvPicPr>
          <p:cNvPr id="11269" name="Picture 5">
            <a:extLst>
              <a:ext uri="{FF2B5EF4-FFF2-40B4-BE49-F238E27FC236}">
                <a16:creationId xmlns:a16="http://schemas.microsoft.com/office/drawing/2014/main" id="{0734EDCA-D844-4337-A996-7046F2EC1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" t="3261" r="6522" b="2174"/>
          <a:stretch>
            <a:fillRect/>
          </a:stretch>
        </p:blipFill>
        <p:spPr bwMode="auto">
          <a:xfrm>
            <a:off x="228600" y="4191000"/>
            <a:ext cx="4038600" cy="3028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0" name="Rectangle 6">
            <a:extLst>
              <a:ext uri="{FF2B5EF4-FFF2-40B4-BE49-F238E27FC236}">
                <a16:creationId xmlns:a16="http://schemas.microsoft.com/office/drawing/2014/main" id="{F6675039-5EA7-4BA2-973C-122951D6C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4191000"/>
            <a:ext cx="4267200" cy="99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90454C87-CF08-4E2E-866A-A7F319600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77000"/>
            <a:ext cx="4419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1020DF19-AB37-48CC-BE6A-5A90D68F31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51816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Line 9">
            <a:extLst>
              <a:ext uri="{FF2B5EF4-FFF2-40B4-BE49-F238E27FC236}">
                <a16:creationId xmlns:a16="http://schemas.microsoft.com/office/drawing/2014/main" id="{D084E338-EC66-443C-9435-9882421F448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77000"/>
            <a:ext cx="403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274" name="Picture 10">
            <a:extLst>
              <a:ext uri="{FF2B5EF4-FFF2-40B4-BE49-F238E27FC236}">
                <a16:creationId xmlns:a16="http://schemas.microsoft.com/office/drawing/2014/main" id="{A1753FDB-647A-4CB9-9939-FA45D2A8340A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762000"/>
            <a:ext cx="6096000" cy="40640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5" name="Text Box 11">
            <a:extLst>
              <a:ext uri="{FF2B5EF4-FFF2-40B4-BE49-F238E27FC236}">
                <a16:creationId xmlns:a16="http://schemas.microsoft.com/office/drawing/2014/main" id="{7568BC4B-36BC-4F96-A62C-BAB388C65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762000"/>
            <a:ext cx="2362200" cy="3706813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Indian Meal Moth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</a:t>
            </a:r>
            <a:r>
              <a:rPr lang="en-US" altLang="en-US" sz="1600" i="1">
                <a:latin typeface="Tahoma" panose="020B0604030504040204" pitchFamily="34" charset="0"/>
              </a:rPr>
              <a:t>1/3 of front wing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at the base is tan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and the outer 2/3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of the front wing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is reddish-brown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with a copper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luster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attracted to lights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major pest of dog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food, bird seed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and cereal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rests flat against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the wall </a:t>
            </a: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F7CB0944-20C1-4173-8EC8-37CF32240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9925" y="5029200"/>
            <a:ext cx="4435475" cy="156845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The larva of the Indian Meal Moth is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dirty white, but may range from pink to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brown to a greenish tinge.  It is 9 mm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to 19 mm in length.  The larva feeds in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or near a tunnel-like case of frass and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silk it webs together.</a:t>
            </a:r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44594EA0-B25F-422B-8B49-A4B32840D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303713"/>
            <a:ext cx="1371600" cy="376237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>
                <a:latin typeface="Tahoma" panose="020B0604030504040204" pitchFamily="34" charset="0"/>
              </a:rPr>
              <a:t>¾” </a:t>
            </a:r>
            <a:r>
              <a:rPr lang="en-US" altLang="en-US" sz="1200" i="1">
                <a:latin typeface="Tahoma" panose="020B0604030504040204" pitchFamily="34" charset="0"/>
              </a:rPr>
              <a:t>wingspan</a:t>
            </a:r>
            <a:endParaRPr lang="en-US" altLang="en-US" i="1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14460BF-57BE-4484-9909-4E80977E2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External Feeders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A334633-656E-4D30-9E4B-0BF3D40D3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5A36A7AE-9AC9-4962-86A9-845C60A7B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 t="6250" r="10834"/>
          <a:stretch>
            <a:fillRect/>
          </a:stretch>
        </p:blipFill>
        <p:spPr bwMode="auto">
          <a:xfrm>
            <a:off x="4876800" y="1066800"/>
            <a:ext cx="3810000" cy="285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>
            <a:extLst>
              <a:ext uri="{FF2B5EF4-FFF2-40B4-BE49-F238E27FC236}">
                <a16:creationId xmlns:a16="http://schemas.microsoft.com/office/drawing/2014/main" id="{C97629E6-B6B1-49B1-AB71-0D25816D4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3751" r="4167" b="2499"/>
          <a:stretch>
            <a:fillRect/>
          </a:stretch>
        </p:blipFill>
        <p:spPr bwMode="auto">
          <a:xfrm>
            <a:off x="533400" y="1066800"/>
            <a:ext cx="3810000" cy="2857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Text Box 6">
            <a:extLst>
              <a:ext uri="{FF2B5EF4-FFF2-40B4-BE49-F238E27FC236}">
                <a16:creationId xmlns:a16="http://schemas.microsoft.com/office/drawing/2014/main" id="{3D2BA5D4-4A35-4547-8CDA-052EC6926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4191000"/>
            <a:ext cx="3825875" cy="2239963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     </a:t>
            </a:r>
            <a:r>
              <a:rPr lang="en-US" altLang="en-US" i="1" u="sng">
                <a:latin typeface="Tahoma" panose="020B0604030504040204" pitchFamily="34" charset="0"/>
              </a:rPr>
              <a:t>Cadelle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Adult is 1/3” (8 mm)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Flattened body and pinched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waist (gap between prothorax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and front of elytra (front wings)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major pest of rice and flour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mills as well as in grain stored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in farms.</a:t>
            </a:r>
          </a:p>
        </p:txBody>
      </p:sp>
      <p:sp>
        <p:nvSpPr>
          <p:cNvPr id="13319" name="Text Box 7">
            <a:extLst>
              <a:ext uri="{FF2B5EF4-FFF2-40B4-BE49-F238E27FC236}">
                <a16:creationId xmlns:a16="http://schemas.microsoft.com/office/drawing/2014/main" id="{9856B78E-636F-4900-91F7-FD3E0A3E1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227513"/>
            <a:ext cx="4114800" cy="2239962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</a:t>
            </a:r>
            <a:r>
              <a:rPr lang="en-US" altLang="en-US" i="1" u="sng">
                <a:latin typeface="Tahoma" panose="020B0604030504040204" pitchFamily="34" charset="0"/>
              </a:rPr>
              <a:t>Cadelle larvae:</a:t>
            </a:r>
          </a:p>
          <a:p>
            <a:endParaRPr lang="en-US" altLang="en-US" sz="800" i="1" u="sng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strikingly marked – pronotum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with dark spot and second and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third segments of the thorax each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have two small brown spots – the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last segment of the abdomen has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two distinct projections</a:t>
            </a:r>
            <a:r>
              <a:rPr lang="en-US" altLang="en-US" sz="1600" i="1" u="sng">
                <a:latin typeface="Tahoma" panose="020B0604030504040204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larvae and adults are cold tolerant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87AB039-C4F0-4FF3-9D04-7B3E1B117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External Feeders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19E873AA-7F78-4940-B5C3-73BCA58C099D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5" t="2248" r="6741" b="4494"/>
          <a:stretch>
            <a:fillRect/>
          </a:stretch>
        </p:blipFill>
        <p:spPr>
          <a:xfrm>
            <a:off x="5257800" y="685800"/>
            <a:ext cx="3657600" cy="24384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5">
            <a:extLst>
              <a:ext uri="{FF2B5EF4-FFF2-40B4-BE49-F238E27FC236}">
                <a16:creationId xmlns:a16="http://schemas.microsoft.com/office/drawing/2014/main" id="{0ACA5D31-6C83-48AD-AEEB-0693F6DE8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t="4688" r="3125" b="3125"/>
          <a:stretch>
            <a:fillRect/>
          </a:stretch>
        </p:blipFill>
        <p:spPr bwMode="auto">
          <a:xfrm>
            <a:off x="228600" y="685800"/>
            <a:ext cx="4876800" cy="325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Text Box 6">
            <a:extLst>
              <a:ext uri="{FF2B5EF4-FFF2-40B4-BE49-F238E27FC236}">
                <a16:creationId xmlns:a16="http://schemas.microsoft.com/office/drawing/2014/main" id="{9D15C7ED-0963-42C1-AF9C-28B473763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67200"/>
            <a:ext cx="2438400" cy="251460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Cigarette Beetle</a:t>
            </a:r>
            <a:r>
              <a:rPr lang="en-US" altLang="en-US" i="1">
                <a:latin typeface="Tahoma" panose="020B0604030504040204" pitchFamily="34" charset="0"/>
              </a:rPr>
              <a:t>  </a:t>
            </a:r>
          </a:p>
          <a:p>
            <a:r>
              <a:rPr lang="en-US" altLang="en-US" sz="1200" i="1">
                <a:latin typeface="Tahoma" panose="020B0604030504040204" pitchFamily="34" charset="0"/>
              </a:rPr>
              <a:t>                (1/8”)</a:t>
            </a:r>
            <a:r>
              <a:rPr lang="en-US" altLang="en-US" u="sng"/>
              <a:t> </a:t>
            </a:r>
            <a:endParaRPr lang="en-US" altLang="en-US"/>
          </a:p>
          <a:p>
            <a:endParaRPr lang="en-US" altLang="en-US" sz="800"/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elytra smooth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antennae serrated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#1 pest of tobacco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pest of pet food,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cereals, spices,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drugs, raisins,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pasta and peppers</a:t>
            </a:r>
          </a:p>
        </p:txBody>
      </p:sp>
      <p:sp>
        <p:nvSpPr>
          <p:cNvPr id="14343" name="Text Box 7">
            <a:extLst>
              <a:ext uri="{FF2B5EF4-FFF2-40B4-BE49-F238E27FC236}">
                <a16:creationId xmlns:a16="http://schemas.microsoft.com/office/drawing/2014/main" id="{31E89EB2-EC9B-42B6-A17A-0A96F5129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267200"/>
            <a:ext cx="2514600" cy="2544763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Drugstore Beetle 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r>
              <a:rPr lang="en-US" altLang="en-US" sz="1200" i="1">
                <a:latin typeface="Tahoma" panose="020B0604030504040204" pitchFamily="34" charset="0"/>
              </a:rPr>
              <a:t>                    (1/8”)</a:t>
            </a:r>
            <a:endParaRPr lang="en-US" altLang="en-US" i="1">
              <a:latin typeface="Tahoma" panose="020B0604030504040204" pitchFamily="34" charset="0"/>
            </a:endParaRP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elytra lined</a:t>
            </a:r>
            <a:r>
              <a:rPr lang="en-US" altLang="en-US" sz="1600" i="1">
                <a:latin typeface="Tahoma" panose="020B0604030504040204" pitchFamily="34" charset="0"/>
              </a:rPr>
              <a:t> (rows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of deep pits)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3 segmented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</a:t>
            </a:r>
            <a:r>
              <a:rPr lang="en-US" altLang="en-US" sz="1600" i="1" u="sng">
                <a:latin typeface="Tahoma" panose="020B0604030504040204" pitchFamily="34" charset="0"/>
              </a:rPr>
              <a:t>clubbed antennae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major pest of dog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 food &amp; biscuits,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 spices &amp; drugs</a:t>
            </a:r>
          </a:p>
        </p:txBody>
      </p:sp>
      <p:pic>
        <p:nvPicPr>
          <p:cNvPr id="14344" name="Picture 8">
            <a:extLst>
              <a:ext uri="{FF2B5EF4-FFF2-40B4-BE49-F238E27FC236}">
                <a16:creationId xmlns:a16="http://schemas.microsoft.com/office/drawing/2014/main" id="{BD69F16A-248A-4689-9E3A-4AB1F7578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1" t="14238" r="4430" b="17424"/>
          <a:stretch>
            <a:fillRect/>
          </a:stretch>
        </p:blipFill>
        <p:spPr bwMode="auto">
          <a:xfrm>
            <a:off x="5257800" y="4267200"/>
            <a:ext cx="3733800" cy="1960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5" name="Text Box 9">
            <a:extLst>
              <a:ext uri="{FF2B5EF4-FFF2-40B4-BE49-F238E27FC236}">
                <a16:creationId xmlns:a16="http://schemas.microsoft.com/office/drawing/2014/main" id="{6A9781FE-89A7-471B-8697-6F6C21651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276600"/>
            <a:ext cx="1755775" cy="3460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Humpbacked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8DB85E8A-AB09-4DAC-A999-AD2BEEBD8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324600"/>
            <a:ext cx="1219200" cy="37623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 serrated   </a:t>
            </a:r>
            <a:r>
              <a:rPr lang="en-US" altLang="en-US">
                <a:latin typeface="Tahoma" panose="020B0604030504040204" pitchFamily="34" charset="0"/>
              </a:rPr>
              <a:t>  </a:t>
            </a: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462D153E-FCB0-4A7B-B448-B778A4242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6324600"/>
            <a:ext cx="2133600" cy="3460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3 segmented club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9851B40-8519-42F8-AA17-FA44A2E46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External Feeders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8C38A476-B828-4888-A596-E2269E866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5486400" cy="2811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>
            <a:extLst>
              <a:ext uri="{FF2B5EF4-FFF2-40B4-BE49-F238E27FC236}">
                <a16:creationId xmlns:a16="http://schemas.microsoft.com/office/drawing/2014/main" id="{0D3CF615-3E74-4B8B-BB9F-FBEE7B226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" t="3261" r="5435" b="2174"/>
          <a:stretch>
            <a:fillRect/>
          </a:stretch>
        </p:blipFill>
        <p:spPr bwMode="auto">
          <a:xfrm>
            <a:off x="304800" y="3810000"/>
            <a:ext cx="4191000" cy="3143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Rectangle 6">
            <a:extLst>
              <a:ext uri="{FF2B5EF4-FFF2-40B4-BE49-F238E27FC236}">
                <a16:creationId xmlns:a16="http://schemas.microsoft.com/office/drawing/2014/main" id="{5E2CC716-6C0D-41C8-A4A0-9835D853C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24600"/>
            <a:ext cx="44958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7">
            <a:extLst>
              <a:ext uri="{FF2B5EF4-FFF2-40B4-BE49-F238E27FC236}">
                <a16:creationId xmlns:a16="http://schemas.microsoft.com/office/drawing/2014/main" id="{1329727B-BF80-43DA-A644-3952AEB733BE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63246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265E00C0-179B-440C-9570-3044DAC1E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838200"/>
            <a:ext cx="2543175" cy="248443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Warehouse Beetles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3 mm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can</a:t>
            </a:r>
            <a:r>
              <a:rPr lang="en-US" altLang="en-US" sz="1600" i="1" u="sng">
                <a:latin typeface="Tahoma" panose="020B0604030504040204" pitchFamily="34" charset="0"/>
              </a:rPr>
              <a:t> fly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</a:t>
            </a:r>
            <a:r>
              <a:rPr lang="en-US" altLang="en-US" sz="1600" i="1" u="sng">
                <a:latin typeface="Tahoma" panose="020B0604030504040204" pitchFamily="34" charset="0"/>
              </a:rPr>
              <a:t>attracted to lights</a:t>
            </a:r>
            <a:endParaRPr lang="en-US" altLang="en-US" sz="16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feeds on animal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hair and skins,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dead insects, fish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 meats, drugs, nuts,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dried fruits, pasta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4B330514-745E-404E-B6D8-6AA6AF77E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10000"/>
            <a:ext cx="2438400" cy="23018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The larvae of the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 warehouse beetle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have numerous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hairs on all sides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 of their body and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have slightly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longer hair at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the end of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their abdomen.  </a:t>
            </a:r>
          </a:p>
        </p:txBody>
      </p:sp>
      <p:pic>
        <p:nvPicPr>
          <p:cNvPr id="15370" name="Picture 10">
            <a:extLst>
              <a:ext uri="{FF2B5EF4-FFF2-40B4-BE49-F238E27FC236}">
                <a16:creationId xmlns:a16="http://schemas.microsoft.com/office/drawing/2014/main" id="{B37FF253-13B0-47DE-B6F2-AF7727F8C3D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4688" r="4688" b="3125"/>
          <a:stretch>
            <a:fillRect/>
          </a:stretch>
        </p:blipFill>
        <p:spPr>
          <a:xfrm>
            <a:off x="7086600" y="3810000"/>
            <a:ext cx="1727200" cy="25908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71" name="Rectangle 11">
            <a:extLst>
              <a:ext uri="{FF2B5EF4-FFF2-40B4-BE49-F238E27FC236}">
                <a16:creationId xmlns:a16="http://schemas.microsoft.com/office/drawing/2014/main" id="{B248A6B7-9036-4D08-9859-F42F59641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3581400"/>
            <a:ext cx="3048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12">
            <a:extLst>
              <a:ext uri="{FF2B5EF4-FFF2-40B4-BE49-F238E27FC236}">
                <a16:creationId xmlns:a16="http://schemas.microsoft.com/office/drawing/2014/main" id="{DDAADA64-42D6-4210-90D8-FBABA90A141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38100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68A857F-E623-48A5-8EE4-A76BAF36D0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External Feeders</a:t>
            </a:r>
          </a:p>
        </p:txBody>
      </p:sp>
      <p:pic>
        <p:nvPicPr>
          <p:cNvPr id="16389" name="Picture 5">
            <a:extLst>
              <a:ext uri="{FF2B5EF4-FFF2-40B4-BE49-F238E27FC236}">
                <a16:creationId xmlns:a16="http://schemas.microsoft.com/office/drawing/2014/main" id="{3052E032-E329-487E-9B80-E0570AAE4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1" t="2272" r="6818" b="2272"/>
          <a:stretch>
            <a:fillRect/>
          </a:stretch>
        </p:blipFill>
        <p:spPr bwMode="auto">
          <a:xfrm>
            <a:off x="533400" y="2590800"/>
            <a:ext cx="518160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Rectangle 6">
            <a:extLst>
              <a:ext uri="{FF2B5EF4-FFF2-40B4-BE49-F238E27FC236}">
                <a16:creationId xmlns:a16="http://schemas.microsoft.com/office/drawing/2014/main" id="{7B8DB8A5-9185-4084-8E40-41552F741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438400"/>
            <a:ext cx="5410200" cy="99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6392" name="Picture 8">
            <a:extLst>
              <a:ext uri="{FF2B5EF4-FFF2-40B4-BE49-F238E27FC236}">
                <a16:creationId xmlns:a16="http://schemas.microsoft.com/office/drawing/2014/main" id="{09B15D91-B308-4A9E-A154-8519AB40C432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t="3125" r="1563" b="1563"/>
          <a:stretch>
            <a:fillRect/>
          </a:stretch>
        </p:blipFill>
        <p:spPr>
          <a:xfrm>
            <a:off x="533400" y="914400"/>
            <a:ext cx="3733800" cy="24892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3" name="Text Box 9">
            <a:extLst>
              <a:ext uri="{FF2B5EF4-FFF2-40B4-BE49-F238E27FC236}">
                <a16:creationId xmlns:a16="http://schemas.microsoft.com/office/drawing/2014/main" id="{AD5577E3-D65B-4021-9DCD-73937C086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869950"/>
            <a:ext cx="3476625" cy="2239963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Khapra Beetle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adult beetle is 3 mm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Genus Trogoderma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prefers grains such as wheat,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barley and rice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extremely important pest in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granaries and warehouses in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India  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C959A3AA-F46B-47E1-8984-7207396AD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505200"/>
            <a:ext cx="2895600" cy="279082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The hairs of the larvae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and those of their cast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skins pose a health risk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because of the allergic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responses they can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trigger in some persons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following accidental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ingestion.  The larvae are highly resistant to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starvation and are </a:t>
            </a:r>
          </a:p>
          <a:p>
            <a:pPr algn="ctr"/>
            <a:r>
              <a:rPr lang="en-US" altLang="en-US" sz="1600" i="1">
                <a:latin typeface="Tahoma" panose="020B0604030504040204" pitchFamily="34" charset="0"/>
              </a:rPr>
              <a:t>repelled by light.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4ABF90E-E2E9-4B8E-902A-2B92DCB35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Secondary Feeders</a:t>
            </a:r>
          </a:p>
        </p:txBody>
      </p:sp>
      <p:pic>
        <p:nvPicPr>
          <p:cNvPr id="23556" name="Picture 4">
            <a:extLst>
              <a:ext uri="{FF2B5EF4-FFF2-40B4-BE49-F238E27FC236}">
                <a16:creationId xmlns:a16="http://schemas.microsoft.com/office/drawing/2014/main" id="{8B426043-AEE4-4560-9B45-1D5E6C250856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 t="4688" r="25000" b="7813"/>
          <a:stretch>
            <a:fillRect/>
          </a:stretch>
        </p:blipFill>
        <p:spPr>
          <a:xfrm>
            <a:off x="533400" y="762000"/>
            <a:ext cx="1752600" cy="33528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5">
            <a:extLst>
              <a:ext uri="{FF2B5EF4-FFF2-40B4-BE49-F238E27FC236}">
                <a16:creationId xmlns:a16="http://schemas.microsoft.com/office/drawing/2014/main" id="{DAAAD3BE-D1BA-492A-89C5-149B535C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7031" r="4688" b="3906"/>
          <a:stretch>
            <a:fillRect/>
          </a:stretch>
        </p:blipFill>
        <p:spPr bwMode="auto">
          <a:xfrm>
            <a:off x="2743200" y="762000"/>
            <a:ext cx="3962400" cy="264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>
            <a:extLst>
              <a:ext uri="{FF2B5EF4-FFF2-40B4-BE49-F238E27FC236}">
                <a16:creationId xmlns:a16="http://schemas.microsoft.com/office/drawing/2014/main" id="{B9175276-9D08-4893-A8B6-4DE874040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638" y="3581400"/>
            <a:ext cx="1735137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>
            <a:extLst>
              <a:ext uri="{FF2B5EF4-FFF2-40B4-BE49-F238E27FC236}">
                <a16:creationId xmlns:a16="http://schemas.microsoft.com/office/drawing/2014/main" id="{40706495-D051-435C-8CEB-24DD56462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t="2299" r="3448"/>
          <a:stretch>
            <a:fillRect/>
          </a:stretch>
        </p:blipFill>
        <p:spPr bwMode="auto">
          <a:xfrm>
            <a:off x="6934200" y="762000"/>
            <a:ext cx="3581400" cy="238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0" name="Rectangle 8">
            <a:extLst>
              <a:ext uri="{FF2B5EF4-FFF2-40B4-BE49-F238E27FC236}">
                <a16:creationId xmlns:a16="http://schemas.microsoft.com/office/drawing/2014/main" id="{EA1167CD-6779-4936-915B-FC9553F2C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685800"/>
            <a:ext cx="533400" cy="259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9">
            <a:extLst>
              <a:ext uri="{FF2B5EF4-FFF2-40B4-BE49-F238E27FC236}">
                <a16:creationId xmlns:a16="http://schemas.microsoft.com/office/drawing/2014/main" id="{5741C3B7-8878-47B2-BC0C-A3C7FFDC84B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7620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3562" name="Picture 10">
            <a:extLst>
              <a:ext uri="{FF2B5EF4-FFF2-40B4-BE49-F238E27FC236}">
                <a16:creationId xmlns:a16="http://schemas.microsoft.com/office/drawing/2014/main" id="{3A7CBACE-0D0B-4528-8498-FCDF52DBE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6" t="2061" r="2061" b="2061"/>
          <a:stretch>
            <a:fillRect/>
          </a:stretch>
        </p:blipFill>
        <p:spPr bwMode="auto">
          <a:xfrm>
            <a:off x="2743200" y="3581400"/>
            <a:ext cx="39624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3" name="Text Box 11">
            <a:extLst>
              <a:ext uri="{FF2B5EF4-FFF2-40B4-BE49-F238E27FC236}">
                <a16:creationId xmlns:a16="http://schemas.microsoft.com/office/drawing/2014/main" id="{3C3E2BF5-A33C-4138-8095-546138EB0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4267200"/>
            <a:ext cx="2365375" cy="205740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Secondary Feeders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feed on materials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that are damp,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deteriorating, and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have  mold growth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present. Some feed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on the molds rather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than the food.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84CEAF0-844F-4FC8-8037-5A1040B40A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Secondary Feeders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53004A0-3696-47EB-BA21-59392BF5D3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264DF4BD-C794-42BC-AC25-11DB9B71A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" t="3261" r="5435" b="5435"/>
          <a:stretch>
            <a:fillRect/>
          </a:stretch>
        </p:blipFill>
        <p:spPr bwMode="auto">
          <a:xfrm>
            <a:off x="304800" y="762000"/>
            <a:ext cx="5181600" cy="367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>
            <a:extLst>
              <a:ext uri="{FF2B5EF4-FFF2-40B4-BE49-F238E27FC236}">
                <a16:creationId xmlns:a16="http://schemas.microsoft.com/office/drawing/2014/main" id="{8F00D4A9-6863-4816-9A53-DAD47302D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 t="4688" r="25000" b="7813"/>
          <a:stretch>
            <a:fillRect/>
          </a:stretch>
        </p:blipFill>
        <p:spPr bwMode="auto">
          <a:xfrm>
            <a:off x="5791200" y="762000"/>
            <a:ext cx="3000375" cy="579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 Box 6">
            <a:extLst>
              <a:ext uri="{FF2B5EF4-FFF2-40B4-BE49-F238E27FC236}">
                <a16:creationId xmlns:a16="http://schemas.microsoft.com/office/drawing/2014/main" id="{19E41CDD-FC80-4100-AE37-7DA7DE414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" y="4532313"/>
            <a:ext cx="5327650" cy="1995487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          </a:t>
            </a:r>
            <a:r>
              <a:rPr lang="en-US" altLang="en-US" i="1" u="sng">
                <a:latin typeface="Tahoma" panose="020B0604030504040204" pitchFamily="34" charset="0"/>
              </a:rPr>
              <a:t>Yellow Mealworm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Adults are more than ½”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Adult is shiny black in color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Larva is golden-yellow in color and called the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“golden grub” and sold as fish bait.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in cooler climates of the North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It can fly and is attracted to lights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B416412-F6BC-463F-8D89-97A990AB62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Secondary Feeders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C02F3B20-81B3-4259-BD82-E9A4986C3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0"/>
            <a:ext cx="3765550" cy="2397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5C7F2AFF-B130-476B-ADDC-16AF6982C824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7031" r="4688" b="3906"/>
          <a:stretch>
            <a:fillRect/>
          </a:stretch>
        </p:blipFill>
        <p:spPr>
          <a:xfrm>
            <a:off x="304800" y="762000"/>
            <a:ext cx="4648200" cy="3098800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63" name="Text Box 7">
            <a:extLst>
              <a:ext uri="{FF2B5EF4-FFF2-40B4-BE49-F238E27FC236}">
                <a16:creationId xmlns:a16="http://schemas.microsoft.com/office/drawing/2014/main" id="{7835A568-F308-45AB-B41E-F4A3C09F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91000"/>
            <a:ext cx="4572000" cy="1995488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      </a:t>
            </a:r>
            <a:r>
              <a:rPr lang="en-US" altLang="en-US" i="1" u="sng">
                <a:latin typeface="Tahoma" panose="020B0604030504040204" pitchFamily="34" charset="0"/>
              </a:rPr>
              <a:t>Spider Beetles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Adult beetle is 2.2 to 4 mm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Resembles small spiders – have 6 legs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Feed on dried animal and plant matter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Found in the nests of animals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Feed on wool, hair, textiles fabrics 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and  feathers.</a:t>
            </a:r>
          </a:p>
        </p:txBody>
      </p:sp>
      <p:pic>
        <p:nvPicPr>
          <p:cNvPr id="19464" name="Picture 8">
            <a:extLst>
              <a:ext uri="{FF2B5EF4-FFF2-40B4-BE49-F238E27FC236}">
                <a16:creationId xmlns:a16="http://schemas.microsoft.com/office/drawing/2014/main" id="{D6205B97-1B2A-46A5-ABA1-9B039BC3C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3125" r="6250" b="3125"/>
          <a:stretch>
            <a:fillRect/>
          </a:stretch>
        </p:blipFill>
        <p:spPr bwMode="auto">
          <a:xfrm>
            <a:off x="5105400" y="3765550"/>
            <a:ext cx="3733800" cy="2765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2D98F0F-EA6B-4D20-B073-B633EE88EC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Secondary Feeders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091A068-6ACE-493F-A52F-EC3FCDEB6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EFAFAA27-6568-4B55-BE9B-DEEF6E3BB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229600" cy="412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Text Box 5">
            <a:extLst>
              <a:ext uri="{FF2B5EF4-FFF2-40B4-BE49-F238E27FC236}">
                <a16:creationId xmlns:a16="http://schemas.microsoft.com/office/drawing/2014/main" id="{3D726893-6772-4F4B-A529-11825973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5294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A58C47A9-9F79-48D5-8ABA-C5CF8451E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291138"/>
            <a:ext cx="7696200" cy="1262062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                                        </a:t>
            </a:r>
            <a:r>
              <a:rPr lang="en-US" altLang="en-US" i="1" u="sng">
                <a:latin typeface="Tahoma" panose="020B0604030504040204" pitchFamily="34" charset="0"/>
              </a:rPr>
              <a:t>The Foreign Grain Beetle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The adult beetle is about 2 mm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The adult beetle has 3 segmented clubbed antennae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The adult beetle has two rounded projections at the front of the thorax</a:t>
            </a:r>
          </a:p>
        </p:txBody>
      </p:sp>
      <p:sp>
        <p:nvSpPr>
          <p:cNvPr id="20488" name="Line 8">
            <a:extLst>
              <a:ext uri="{FF2B5EF4-FFF2-40B4-BE49-F238E27FC236}">
                <a16:creationId xmlns:a16="http://schemas.microsoft.com/office/drawing/2014/main" id="{A9F2A88B-9AC7-4B8C-839D-11329A4588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24800" y="1447800"/>
            <a:ext cx="4572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Line 9">
            <a:extLst>
              <a:ext uri="{FF2B5EF4-FFF2-40B4-BE49-F238E27FC236}">
                <a16:creationId xmlns:a16="http://schemas.microsoft.com/office/drawing/2014/main" id="{FCD89E1E-B56B-48C6-964C-1190C78A1DA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1447800"/>
            <a:ext cx="3810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5D12E7D-0C16-4452-910F-70D9455357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Secondary Feeders</a:t>
            </a: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AACDD3E1-4326-4B4B-BF46-B8F46AFFADC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914400"/>
            <a:ext cx="3279775" cy="56197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0" name="Text Box 6">
            <a:extLst>
              <a:ext uri="{FF2B5EF4-FFF2-40B4-BE49-F238E27FC236}">
                <a16:creationId xmlns:a16="http://schemas.microsoft.com/office/drawing/2014/main" id="{B2686168-FE7C-46E0-A3B8-DF82F814B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814638"/>
            <a:ext cx="4232275" cy="1628775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 u="sng">
                <a:latin typeface="Tahoma" panose="020B0604030504040204" pitchFamily="34" charset="0"/>
              </a:rPr>
              <a:t>Psocids or Booklice</a:t>
            </a:r>
            <a:r>
              <a:rPr lang="en-US" altLang="en-US" i="1">
                <a:latin typeface="Tahoma" panose="020B0604030504040204" pitchFamily="34" charset="0"/>
              </a:rPr>
              <a:t>:</a:t>
            </a: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endParaRPr lang="en-US" altLang="en-US" sz="8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/>
              <a:t>  </a:t>
            </a:r>
            <a:r>
              <a:rPr lang="en-US" altLang="en-US" sz="1600" i="1">
                <a:latin typeface="Tahoma" panose="020B0604030504040204" pitchFamily="34" charset="0"/>
              </a:rPr>
              <a:t>Found on moldy cereal products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Adult psocids are 1 to 2 mm in length</a:t>
            </a:r>
          </a:p>
          <a:p>
            <a:pPr>
              <a:buFontTx/>
              <a:buChar char="•"/>
            </a:pPr>
            <a:r>
              <a:rPr lang="en-US" altLang="en-US" sz="1600" i="1">
                <a:latin typeface="Tahoma" panose="020B0604030504040204" pitchFamily="34" charset="0"/>
              </a:rPr>
              <a:t>  Feed on microscopic molds and on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  starchy foods.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91C02EE-5660-4956-96EF-58C25520D1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Secondary Feeders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C2AF730C-7F0E-401D-98A7-47A5BCEDC522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t="2299" r="3448"/>
          <a:stretch>
            <a:fillRect/>
          </a:stretch>
        </p:blipFill>
        <p:spPr>
          <a:xfrm>
            <a:off x="838200" y="838200"/>
            <a:ext cx="7391400" cy="4927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3" name="Text Box 5">
            <a:extLst>
              <a:ext uri="{FF2B5EF4-FFF2-40B4-BE49-F238E27FC236}">
                <a16:creationId xmlns:a16="http://schemas.microsoft.com/office/drawing/2014/main" id="{C1828D02-B548-4905-B5B6-36A0839BD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019800"/>
            <a:ext cx="7585075" cy="590550"/>
          </a:xfrm>
          <a:prstGeom prst="rect">
            <a:avLst/>
          </a:prstGeom>
          <a:solidFill>
            <a:srgbClr val="ECFD0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latin typeface="Tahoma" panose="020B0604030504040204" pitchFamily="34" charset="0"/>
              </a:rPr>
              <a:t> Grain Mites, mushroom mites, cheese mites, and sugar mites feed on </a:t>
            </a:r>
          </a:p>
          <a:p>
            <a:r>
              <a:rPr lang="en-US" altLang="en-US" sz="1600" i="1">
                <a:latin typeface="Tahoma" panose="020B0604030504040204" pitchFamily="34" charset="0"/>
              </a:rPr>
              <a:t> microscopic molds that are found on damp, deteriorating foods </a:t>
            </a:r>
          </a:p>
        </p:txBody>
      </p:sp>
      <p:sp>
        <p:nvSpPr>
          <p:cNvPr id="22534" name="Text Box 6">
            <a:extLst>
              <a:ext uri="{FF2B5EF4-FFF2-40B4-BE49-F238E27FC236}">
                <a16:creationId xmlns:a16="http://schemas.microsoft.com/office/drawing/2014/main" id="{BD694F90-6D9E-40A1-B45F-F5BCF484D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379913"/>
            <a:ext cx="5257800" cy="5810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 i="1">
                <a:solidFill>
                  <a:schemeClr val="bg1"/>
                </a:solidFill>
                <a:latin typeface="Tahoma" panose="020B0604030504040204" pitchFamily="34" charset="0"/>
              </a:rPr>
              <a:t>  They’re so small, they may be difficult to see   </a:t>
            </a:r>
          </a:p>
          <a:p>
            <a:r>
              <a:rPr lang="en-US" altLang="en-US" sz="1600" i="1">
                <a:solidFill>
                  <a:schemeClr val="bg1"/>
                </a:solidFill>
                <a:latin typeface="Tahoma" panose="020B0604030504040204" pitchFamily="34" charset="0"/>
              </a:rPr>
              <a:t>  without the use of a microscope or hand lens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00E0070-0B78-4426-BA17-BAF07F17C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B6BBFCE-B631-4DC3-B575-09F9D553E9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 lvl="1"/>
            <a:r>
              <a:rPr lang="en-US" altLang="en-US" sz="2400" b="1" i="1">
                <a:latin typeface="Tahoma" panose="020B0604030504040204" pitchFamily="34" charset="0"/>
              </a:rPr>
              <a:t>Perform a thorough inspection</a:t>
            </a:r>
          </a:p>
          <a:p>
            <a:pPr lvl="1">
              <a:buFontTx/>
              <a:buNone/>
            </a:pPr>
            <a:endParaRPr lang="en-US" altLang="en-US" sz="1200" b="1" i="1">
              <a:latin typeface="Tahoma" panose="020B0604030504040204" pitchFamily="34" charset="0"/>
            </a:endParaRPr>
          </a:p>
          <a:p>
            <a:pPr lvl="1"/>
            <a:r>
              <a:rPr lang="en-US" altLang="en-US" sz="2400" b="1" i="1">
                <a:latin typeface="Tahoma" panose="020B0604030504040204" pitchFamily="34" charset="0"/>
              </a:rPr>
              <a:t>Remove infested material &amp; clean</a:t>
            </a:r>
          </a:p>
          <a:p>
            <a:pPr lvl="1">
              <a:buFontTx/>
              <a:buNone/>
            </a:pPr>
            <a:endParaRPr lang="en-US" altLang="en-US" sz="1200" b="1" i="1">
              <a:latin typeface="Tahoma" panose="020B0604030504040204" pitchFamily="34" charset="0"/>
            </a:endParaRPr>
          </a:p>
          <a:p>
            <a:pPr lvl="1"/>
            <a:r>
              <a:rPr lang="en-US" altLang="en-US" sz="2400" b="1" i="1">
                <a:latin typeface="Tahoma" panose="020B0604030504040204" pitchFamily="34" charset="0"/>
              </a:rPr>
              <a:t>Treat infested areas</a:t>
            </a:r>
          </a:p>
          <a:p>
            <a:pPr lvl="1">
              <a:buFontTx/>
              <a:buNone/>
            </a:pPr>
            <a:endParaRPr lang="en-US" altLang="en-US" sz="1200" b="1" i="1">
              <a:latin typeface="Tahoma" panose="020B0604030504040204" pitchFamily="34" charset="0"/>
            </a:endParaRPr>
          </a:p>
          <a:p>
            <a:pPr lvl="1"/>
            <a:r>
              <a:rPr lang="en-US" altLang="en-US" sz="2400" b="1" i="1">
                <a:latin typeface="Tahoma" panose="020B0604030504040204" pitchFamily="34" charset="0"/>
              </a:rPr>
              <a:t>Educate the customer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48293113-6729-4E9C-A045-AD93A57E9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33538"/>
            <a:ext cx="5410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Control of Stored Product Pests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AF6BAAA0-645C-436D-8937-5B9050F51C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FAEAB7A-BF12-4E90-9E2B-C93509E0D4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590800"/>
            <a:ext cx="8229600" cy="3535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b="1" i="1">
                <a:latin typeface="Tahoma" panose="020B0604030504040204" pitchFamily="34" charset="0"/>
              </a:rPr>
              <a:t>Find infested foods - keep the pest in mind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/>
          </a:p>
          <a:p>
            <a:pPr lvl="1"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Many species are carried into homes in pet food (usually dog food or cat food) &amp; birdseed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800" b="1" i="1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Internal feeders are found in whole grains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800" b="1" i="1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Secondary pests are associated with old grain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800" b="1" i="1">
              <a:latin typeface="Tahoma" panose="020B060403050404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2400" b="1" i="1">
                <a:latin typeface="Tahoma" panose="020B0604030504040204" pitchFamily="34" charset="0"/>
              </a:rPr>
              <a:t>Species that fly are harder to track down</a:t>
            </a:r>
          </a:p>
          <a:p>
            <a:pPr>
              <a:lnSpc>
                <a:spcPct val="90000"/>
              </a:lnSpc>
            </a:pPr>
            <a:endParaRPr lang="en-US" altLang="en-US" sz="2400" b="1" i="1">
              <a:latin typeface="Tahoma" panose="020B0604030504040204" pitchFamily="34" charset="0"/>
            </a:endParaRPr>
          </a:p>
        </p:txBody>
      </p:sp>
      <p:sp>
        <p:nvSpPr>
          <p:cNvPr id="32773" name="Text Box 5">
            <a:extLst>
              <a:ext uri="{FF2B5EF4-FFF2-40B4-BE49-F238E27FC236}">
                <a16:creationId xmlns:a16="http://schemas.microsoft.com/office/drawing/2014/main" id="{C28FEBBA-01A5-4AEF-BF52-5497647C8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676400"/>
            <a:ext cx="5562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  Perform a thorough inspection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D820C22-BF29-479C-93D1-E4DAB898C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CC94C8C-FACF-4960-B588-CE7A6B517E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>
              <a:buFontTx/>
              <a:buNone/>
            </a:pPr>
            <a:endParaRPr lang="en-US" altLang="en-US" sz="2800" b="1" i="1">
              <a:latin typeface="Tahoma" panose="020B0604030504040204" pitchFamily="34" charset="0"/>
            </a:endParaRPr>
          </a:p>
          <a:p>
            <a:endParaRPr lang="en-US" altLang="en-US" sz="2400" b="1" i="1">
              <a:latin typeface="Tahoma" panose="020B0604030504040204" pitchFamily="34" charset="0"/>
            </a:endParaRPr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475B1558-7D09-4491-8B7B-2BC1DA6D3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33538"/>
            <a:ext cx="5562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 Perform a thorough inspection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D7B8FD4E-9508-4B64-B294-875695A0F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590800"/>
            <a:ext cx="76200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Start in the kitchen, but check other rooms</a:t>
            </a:r>
          </a:p>
          <a:p>
            <a:endParaRPr lang="en-US" altLang="en-US" sz="1200" i="1">
              <a:latin typeface="Tahoma" panose="020B060403050404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Look in the garage – birdseed &amp; pet food</a:t>
            </a:r>
          </a:p>
          <a:p>
            <a:pPr lvl="1"/>
            <a:endParaRPr lang="en-US" altLang="en-US" sz="1200" i="1">
              <a:latin typeface="Tahoma" panose="020B060403050404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Look in the bathrooms &amp; bedrooms – </a:t>
            </a: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 potpourri, dried peppers</a:t>
            </a:r>
          </a:p>
          <a:p>
            <a:pPr lvl="1"/>
            <a:endParaRPr lang="en-US" altLang="en-US" sz="1200" i="1">
              <a:latin typeface="Tahoma" panose="020B060403050404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Look in the living room – dried flowers</a:t>
            </a:r>
          </a:p>
          <a:p>
            <a:pPr lvl="1"/>
            <a:endParaRPr lang="en-US" altLang="en-US" sz="1200" i="1">
              <a:latin typeface="Tahoma" panose="020B0604030504040204" pitchFamily="34" charset="0"/>
            </a:endParaRPr>
          </a:p>
          <a:p>
            <a:pPr lvl="1"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Look in the attic, chimney, or crawlspace – </a:t>
            </a: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nuts or seeds stored by rodents like rats &amp; </a:t>
            </a: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squirrels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EC51C33-A1D0-42C7-B789-B930ED76B4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0AAD634-8B60-4315-BF10-C27C073467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>
              <a:buFontTx/>
              <a:buNone/>
            </a:pPr>
            <a:endParaRPr lang="en-US" altLang="en-US" sz="2800" b="1" i="1">
              <a:latin typeface="Tahoma" panose="020B0604030504040204" pitchFamily="34" charset="0"/>
            </a:endParaRPr>
          </a:p>
          <a:p>
            <a:endParaRPr lang="en-US" altLang="en-US" sz="2400" b="1" i="1">
              <a:latin typeface="Tahoma" panose="020B0604030504040204" pitchFamily="34" charset="0"/>
            </a:endParaRP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E56EB46A-B745-44D4-99AA-977472DAB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676400"/>
            <a:ext cx="6019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 Remove infested material &amp; clean</a:t>
            </a:r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A34DA94B-339F-4C48-9B8A-65B28CA93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590800"/>
            <a:ext cx="76200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Discard infested foods in the trash outside</a:t>
            </a:r>
          </a:p>
          <a:p>
            <a:endParaRPr lang="en-US" altLang="en-US" sz="2400" i="1">
              <a:latin typeface="Tahoma" panose="020B0604030504040204" pitchFamily="34" charset="0"/>
            </a:endParaRPr>
          </a:p>
          <a:p>
            <a:r>
              <a:rPr lang="en-US" altLang="en-US" sz="2400" i="1">
                <a:latin typeface="Tahoma" panose="020B0604030504040204" pitchFamily="34" charset="0"/>
              </a:rPr>
              <a:t> </a:t>
            </a:r>
          </a:p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Vacuum &amp; clean the </a:t>
            </a:r>
          </a:p>
          <a:p>
            <a:r>
              <a:rPr lang="en-US" altLang="en-US" sz="2400" i="1">
                <a:latin typeface="Tahoma" panose="020B0604030504040204" pitchFamily="34" charset="0"/>
              </a:rPr>
              <a:t>    area where food is </a:t>
            </a:r>
          </a:p>
          <a:p>
            <a:r>
              <a:rPr lang="en-US" altLang="en-US" sz="2400" i="1">
                <a:latin typeface="Tahoma" panose="020B0604030504040204" pitchFamily="34" charset="0"/>
              </a:rPr>
              <a:t>    stored</a:t>
            </a:r>
            <a:br>
              <a:rPr lang="en-US" altLang="en-US" sz="2400" i="1">
                <a:latin typeface="Tahoma" panose="020B0604030504040204" pitchFamily="34" charset="0"/>
              </a:rPr>
            </a:br>
            <a:r>
              <a:rPr lang="en-US" altLang="en-US" sz="2400" i="1">
                <a:latin typeface="Tahoma" panose="020B0604030504040204" pitchFamily="34" charset="0"/>
              </a:rPr>
              <a:t> </a:t>
            </a:r>
          </a:p>
        </p:txBody>
      </p:sp>
      <p:pic>
        <p:nvPicPr>
          <p:cNvPr id="38918" name="Picture 6">
            <a:extLst>
              <a:ext uri="{FF2B5EF4-FFF2-40B4-BE49-F238E27FC236}">
                <a16:creationId xmlns:a16="http://schemas.microsoft.com/office/drawing/2014/main" id="{C4E24B53-8A3C-4430-A20F-99278457B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3989388" cy="2654300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AF489D1-C051-41C4-950B-BD846F49F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C215C58-E8E2-46E4-9939-004C333D71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>
              <a:buFontTx/>
              <a:buNone/>
            </a:pPr>
            <a:endParaRPr lang="en-US" altLang="en-US" sz="2800" b="1" i="1">
              <a:latin typeface="Tahoma" panose="020B0604030504040204" pitchFamily="34" charset="0"/>
            </a:endParaRPr>
          </a:p>
          <a:p>
            <a:endParaRPr lang="en-US" altLang="en-US" sz="2400" b="1" i="1">
              <a:latin typeface="Tahoma" panose="020B0604030504040204" pitchFamily="34" charset="0"/>
            </a:endParaRPr>
          </a:p>
        </p:txBody>
      </p:sp>
      <p:sp>
        <p:nvSpPr>
          <p:cNvPr id="39940" name="Text Box 4">
            <a:extLst>
              <a:ext uri="{FF2B5EF4-FFF2-40B4-BE49-F238E27FC236}">
                <a16:creationId xmlns:a16="http://schemas.microsoft.com/office/drawing/2014/main" id="{0C177D4B-CDF4-4D6D-8257-374D60E0F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676400"/>
            <a:ext cx="38100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 Treat infested areas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E3D80824-1C20-4090-832E-9B82736AC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438400"/>
            <a:ext cx="7620000" cy="425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Pheromone Monitoring Traps</a:t>
            </a:r>
          </a:p>
          <a:p>
            <a:pPr>
              <a:buFontTx/>
              <a:buChar char="•"/>
            </a:pPr>
            <a:endParaRPr lang="en-US" altLang="en-US" sz="24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Usually have pitfall trap baited with grain oil </a:t>
            </a:r>
          </a:p>
          <a:p>
            <a:r>
              <a:rPr lang="en-US" altLang="en-US" sz="2400" i="1">
                <a:latin typeface="Tahoma" panose="020B0604030504040204" pitchFamily="34" charset="0"/>
              </a:rPr>
              <a:t>    for other grain beetles</a:t>
            </a:r>
          </a:p>
          <a:p>
            <a:endParaRPr lang="en-US" altLang="en-US" sz="24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Crack &amp; crevice treatments with a residual </a:t>
            </a:r>
          </a:p>
          <a:p>
            <a:r>
              <a:rPr lang="en-US" altLang="en-US" sz="2400" i="1">
                <a:latin typeface="Tahoma" panose="020B0604030504040204" pitchFamily="34" charset="0"/>
              </a:rPr>
              <a:t>    aerosol or dessicant dust</a:t>
            </a:r>
          </a:p>
          <a:p>
            <a:endParaRPr lang="en-US" altLang="en-US" sz="2400" i="1">
              <a:latin typeface="Tahoma" panose="020B0604030504040204" pitchFamily="34" charset="0"/>
            </a:endParaRPr>
          </a:p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C &amp; C treatments can be helpful controlling     </a:t>
            </a:r>
          </a:p>
          <a:p>
            <a:r>
              <a:rPr lang="en-US" altLang="en-US" sz="2400" i="1">
                <a:latin typeface="Tahoma" panose="020B0604030504040204" pitchFamily="34" charset="0"/>
              </a:rPr>
              <a:t>    sawtoothed grain beetles</a:t>
            </a:r>
          </a:p>
          <a:p>
            <a:pPr lvl="1" eaLnBrk="0" hangingPunct="0">
              <a:spcBef>
                <a:spcPct val="40000"/>
              </a:spcBef>
              <a:buClr>
                <a:srgbClr val="D19800"/>
              </a:buClr>
              <a:buFont typeface="Wingdings" panose="05000000000000000000" pitchFamily="2" charset="2"/>
              <a:buChar char="§"/>
            </a:pPr>
            <a:endParaRPr lang="en-US" altLang="en-US" sz="2400" i="1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CAC0023-4104-4BB6-8907-6B3AE84084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26C1F2A-03B7-4E25-93E0-80DB7A564A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743200"/>
            <a:ext cx="8229600" cy="3382963"/>
          </a:xfrm>
        </p:spPr>
        <p:txBody>
          <a:bodyPr/>
          <a:lstStyle/>
          <a:p>
            <a:pPr>
              <a:buFontTx/>
              <a:buNone/>
            </a:pPr>
            <a:endParaRPr lang="en-US" altLang="en-US" sz="2800" b="1" i="1">
              <a:latin typeface="Tahoma" panose="020B0604030504040204" pitchFamily="34" charset="0"/>
            </a:endParaRPr>
          </a:p>
          <a:p>
            <a:endParaRPr lang="en-US" altLang="en-US" sz="2400" b="1" i="1">
              <a:latin typeface="Tahoma" panose="020B0604030504040204" pitchFamily="34" charset="0"/>
            </a:endParaRP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AFE26EAD-03DD-45E9-88EB-866CC228E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676400"/>
            <a:ext cx="38862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Educate the customer</a:t>
            </a: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5C7FFE5C-BF4A-4EE4-811A-9FEBEF3F8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67000"/>
            <a:ext cx="777240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Key to control is sanitation!</a:t>
            </a:r>
          </a:p>
          <a:p>
            <a:endParaRPr lang="en-US" altLang="en-US" sz="2400" i="1">
              <a:latin typeface="Tahoma" panose="020B0604030504040204" pitchFamily="34" charset="0"/>
            </a:endParaRP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 - Clean up spilled foods</a:t>
            </a:r>
          </a:p>
          <a:p>
            <a:pPr lvl="1"/>
            <a:endParaRPr lang="en-US" altLang="en-US" sz="2400" i="1">
              <a:latin typeface="Tahoma" panose="020B0604030504040204" pitchFamily="34" charset="0"/>
            </a:endParaRP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 - Rotate stored foods</a:t>
            </a:r>
          </a:p>
          <a:p>
            <a:pPr lvl="1"/>
            <a:endParaRPr lang="en-US" altLang="en-US" sz="2400" i="1">
              <a:latin typeface="Tahoma" panose="020B0604030504040204" pitchFamily="34" charset="0"/>
            </a:endParaRP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 - Place stored foods in homes inside glass </a:t>
            </a: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   or plastic containers or store in the </a:t>
            </a:r>
          </a:p>
          <a:p>
            <a:pPr lvl="1"/>
            <a:r>
              <a:rPr lang="en-US" altLang="en-US" sz="2400" i="1">
                <a:latin typeface="Tahoma" panose="020B0604030504040204" pitchFamily="34" charset="0"/>
              </a:rPr>
              <a:t>      refrigerator</a:t>
            </a:r>
          </a:p>
        </p:txBody>
      </p:sp>
      <p:pic>
        <p:nvPicPr>
          <p:cNvPr id="40966" name="Picture 6">
            <a:extLst>
              <a:ext uri="{FF2B5EF4-FFF2-40B4-BE49-F238E27FC236}">
                <a16:creationId xmlns:a16="http://schemas.microsoft.com/office/drawing/2014/main" id="{33A69E0E-1AA5-445C-B67D-3D8806E51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667000"/>
            <a:ext cx="3052763" cy="2058988"/>
          </a:xfrm>
          <a:prstGeom prst="rect">
            <a:avLst/>
          </a:prstGeom>
          <a:noFill/>
          <a:ln w="1270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96B19EEE-CDE3-47DB-BB3A-93A7915FD2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rgbClr val="ECFD0F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200" b="1" i="1">
                <a:latin typeface="Tahoma" panose="020B0604030504040204" pitchFamily="34" charset="0"/>
              </a:rPr>
              <a:t>Stored Product Pests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51CE73DE-01A8-47D8-8101-86D078C896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sz="2400" b="1" i="1">
              <a:latin typeface="Tahoma" panose="020B0604030504040204" pitchFamily="34" charset="0"/>
            </a:endParaRPr>
          </a:p>
          <a:p>
            <a:endParaRPr lang="en-US" altLang="en-US" sz="2000" b="1" i="1">
              <a:latin typeface="Tahoma" panose="020B0604030504040204" pitchFamily="34" charset="0"/>
            </a:endParaRP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11AD91B1-3733-49AA-9019-3FE0AF3186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676400"/>
            <a:ext cx="2133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i="1">
                <a:latin typeface="Tahoma" panose="020B0604030504040204" pitchFamily="34" charset="0"/>
              </a:rPr>
              <a:t>   The Quiz</a:t>
            </a: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6B3EF473-F057-4194-A44F-5396B5922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667000"/>
            <a:ext cx="7772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2400" i="1">
                <a:latin typeface="Tahoma" panose="020B0604030504040204" pitchFamily="34" charset="0"/>
              </a:rPr>
              <a:t>  Please complete the </a:t>
            </a:r>
            <a:r>
              <a:rPr lang="en-US" altLang="en-US" sz="2400" i="1">
                <a:solidFill>
                  <a:schemeClr val="accent2"/>
                </a:solidFill>
                <a:latin typeface="Tahoma" panose="020B0604030504040204" pitchFamily="34" charset="0"/>
              </a:rPr>
              <a:t>Stored Product Pests Quiz </a:t>
            </a:r>
          </a:p>
          <a:p>
            <a:r>
              <a:rPr lang="en-US" altLang="en-US" sz="2400" i="1">
                <a:latin typeface="Tahoma" panose="020B0604030504040204" pitchFamily="34" charset="0"/>
              </a:rPr>
              <a:t>   on page 35 in your quiz book</a:t>
            </a:r>
          </a:p>
          <a:p>
            <a:pPr>
              <a:buFontTx/>
              <a:buChar char="•"/>
            </a:pPr>
            <a:endParaRPr lang="en-US" altLang="en-US" sz="2400" i="1">
              <a:latin typeface="Tahoma" panose="020B0604030504040204" pitchFamily="34" charset="0"/>
            </a:endParaRPr>
          </a:p>
        </p:txBody>
      </p:sp>
      <p:graphicFrame>
        <p:nvGraphicFramePr>
          <p:cNvPr id="41991" name="Object 7">
            <a:extLst>
              <a:ext uri="{FF2B5EF4-FFF2-40B4-BE49-F238E27FC236}">
                <a16:creationId xmlns:a16="http://schemas.microsoft.com/office/drawing/2014/main" id="{65A9A5C8-A695-4DFC-8335-380DB863DEF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76600" y="3962400"/>
          <a:ext cx="2209800" cy="201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Visio" r:id="rId3" imgW="1280160" imgH="1165375" progId="Visio.Drawing.6">
                  <p:embed/>
                </p:oleObj>
              </mc:Choice>
              <mc:Fallback>
                <p:oleObj name="Visio" r:id="rId3" imgW="1280160" imgH="1165375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962400"/>
                        <a:ext cx="2209800" cy="2012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1463</Words>
  <Application>Microsoft Office PowerPoint</Application>
  <PresentationFormat>On-screen Show (4:3)</PresentationFormat>
  <Paragraphs>340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Tahoma</vt:lpstr>
      <vt:lpstr>Wingdings</vt:lpstr>
      <vt:lpstr>Default Design</vt:lpstr>
      <vt:lpstr>Adobe Photoshop Image</vt:lpstr>
      <vt:lpstr>Microsoft Visio Drawing</vt:lpstr>
      <vt:lpstr>Stored Product Pests</vt:lpstr>
      <vt:lpstr>Stored Product Pests</vt:lpstr>
      <vt:lpstr>Stored Product Pests</vt:lpstr>
      <vt:lpstr>Stored Product Pests</vt:lpstr>
      <vt:lpstr>Internal Feeders</vt:lpstr>
      <vt:lpstr>Internal Feeders</vt:lpstr>
      <vt:lpstr>Internal Feeders</vt:lpstr>
      <vt:lpstr>Internal Feeders</vt:lpstr>
      <vt:lpstr>Internal Feeders</vt:lpstr>
      <vt:lpstr>Scavengers</vt:lpstr>
      <vt:lpstr>                        Scavengers</vt:lpstr>
      <vt:lpstr>Scavengers</vt:lpstr>
      <vt:lpstr>Scavengers</vt:lpstr>
      <vt:lpstr>Scavengers</vt:lpstr>
      <vt:lpstr>             External Feeders</vt:lpstr>
      <vt:lpstr>External Feeders</vt:lpstr>
      <vt:lpstr>External Feeders</vt:lpstr>
      <vt:lpstr>External Feeders</vt:lpstr>
      <vt:lpstr>External Feeders</vt:lpstr>
      <vt:lpstr>External Feeders</vt:lpstr>
      <vt:lpstr>Secondary Feeders</vt:lpstr>
      <vt:lpstr>Secondary Feeders</vt:lpstr>
      <vt:lpstr>Secondary Feeders</vt:lpstr>
      <vt:lpstr>Secondary Feeders</vt:lpstr>
      <vt:lpstr>Secondary Feeders</vt:lpstr>
      <vt:lpstr>Secondary Feeders</vt:lpstr>
      <vt:lpstr>Stored Product Pests</vt:lpstr>
      <vt:lpstr>Stored Product Pests</vt:lpstr>
      <vt:lpstr>Stored Product Pests</vt:lpstr>
      <vt:lpstr>Stored Product Pests</vt:lpstr>
      <vt:lpstr>Stored Product Pests</vt:lpstr>
      <vt:lpstr>Stored Product Pests</vt:lpstr>
      <vt:lpstr>Stored Product Pests</vt:lpstr>
    </vt:vector>
  </TitlesOfParts>
  <Company>Terminix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Feeders</dc:title>
  <dc:creator>chaseja01</dc:creator>
  <cp:lastModifiedBy>John Cook</cp:lastModifiedBy>
  <cp:revision>8</cp:revision>
  <dcterms:created xsi:type="dcterms:W3CDTF">2006-04-05T19:36:37Z</dcterms:created>
  <dcterms:modified xsi:type="dcterms:W3CDTF">2022-06-10T21:46:02Z</dcterms:modified>
</cp:coreProperties>
</file>