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slides/slide319.xml" ContentType="application/vnd.openxmlformats-officedocument.presentationml.slide+xml"/>
  <Override PartName="/ppt/slides/slide320.xml" ContentType="application/vnd.openxmlformats-officedocument.presentationml.slide+xml"/>
  <Override PartName="/ppt/slides/slide321.xml" ContentType="application/vnd.openxmlformats-officedocument.presentationml.slide+xml"/>
  <Override PartName="/ppt/slides/slide322.xml" ContentType="application/vnd.openxmlformats-officedocument.presentationml.slide+xml"/>
  <Override PartName="/ppt/slides/slide323.xml" ContentType="application/vnd.openxmlformats-officedocument.presentationml.slide+xml"/>
  <Override PartName="/ppt/slides/slide324.xml" ContentType="application/vnd.openxmlformats-officedocument.presentationml.slide+xml"/>
  <Override PartName="/ppt/slides/slide325.xml" ContentType="application/vnd.openxmlformats-officedocument.presentationml.slide+xml"/>
  <Override PartName="/ppt/slides/slide326.xml" ContentType="application/vnd.openxmlformats-officedocument.presentationml.slide+xml"/>
  <Override PartName="/ppt/slides/slide327.xml" ContentType="application/vnd.openxmlformats-officedocument.presentationml.slide+xml"/>
  <Override PartName="/ppt/slides/slide328.xml" ContentType="application/vnd.openxmlformats-officedocument.presentationml.slide+xml"/>
  <Override PartName="/ppt/slides/slide329.xml" ContentType="application/vnd.openxmlformats-officedocument.presentationml.slide+xml"/>
  <Override PartName="/ppt/slides/slide330.xml" ContentType="application/vnd.openxmlformats-officedocument.presentationml.slide+xml"/>
  <Override PartName="/ppt/slides/slide331.xml" ContentType="application/vnd.openxmlformats-officedocument.presentationml.slide+xml"/>
  <Override PartName="/ppt/slides/slide332.xml" ContentType="application/vnd.openxmlformats-officedocument.presentationml.slide+xml"/>
  <Override PartName="/ppt/slides/slide333.xml" ContentType="application/vnd.openxmlformats-officedocument.presentationml.slide+xml"/>
  <Override PartName="/ppt/slides/slide334.xml" ContentType="application/vnd.openxmlformats-officedocument.presentationml.slide+xml"/>
  <Override PartName="/ppt/slides/slide335.xml" ContentType="application/vnd.openxmlformats-officedocument.presentationml.slide+xml"/>
  <Override PartName="/ppt/slides/slide336.xml" ContentType="application/vnd.openxmlformats-officedocument.presentationml.slide+xml"/>
  <Override PartName="/ppt/slides/slide337.xml" ContentType="application/vnd.openxmlformats-officedocument.presentationml.slide+xml"/>
  <Override PartName="/ppt/slides/slide338.xml" ContentType="application/vnd.openxmlformats-officedocument.presentationml.slide+xml"/>
  <Override PartName="/ppt/slides/slide339.xml" ContentType="application/vnd.openxmlformats-officedocument.presentationml.slide+xml"/>
  <Override PartName="/ppt/slides/slide340.xml" ContentType="application/vnd.openxmlformats-officedocument.presentationml.slide+xml"/>
  <Override PartName="/ppt/slides/slide341.xml" ContentType="application/vnd.openxmlformats-officedocument.presentationml.slide+xml"/>
  <Override PartName="/ppt/slides/slide342.xml" ContentType="application/vnd.openxmlformats-officedocument.presentationml.slide+xml"/>
  <Override PartName="/ppt/slides/slide343.xml" ContentType="application/vnd.openxmlformats-officedocument.presentationml.slide+xml"/>
  <Override PartName="/ppt/slides/slide344.xml" ContentType="application/vnd.openxmlformats-officedocument.presentationml.slide+xml"/>
  <Override PartName="/ppt/slides/slide345.xml" ContentType="application/vnd.openxmlformats-officedocument.presentationml.slide+xml"/>
  <Override PartName="/ppt/slides/slide346.xml" ContentType="application/vnd.openxmlformats-officedocument.presentationml.slide+xml"/>
  <Override PartName="/ppt/slides/slide347.xml" ContentType="application/vnd.openxmlformats-officedocument.presentationml.slide+xml"/>
  <Override PartName="/ppt/slides/slide348.xml" ContentType="application/vnd.openxmlformats-officedocument.presentationml.slide+xml"/>
  <Override PartName="/ppt/slides/slide349.xml" ContentType="application/vnd.openxmlformats-officedocument.presentationml.slide+xml"/>
  <Override PartName="/ppt/slides/slide350.xml" ContentType="application/vnd.openxmlformats-officedocument.presentationml.slide+xml"/>
  <Override PartName="/ppt/slides/slide351.xml" ContentType="application/vnd.openxmlformats-officedocument.presentationml.slide+xml"/>
  <Override PartName="/ppt/slides/slide352.xml" ContentType="application/vnd.openxmlformats-officedocument.presentationml.slide+xml"/>
  <Override PartName="/ppt/slides/slide353.xml" ContentType="application/vnd.openxmlformats-officedocument.presentationml.slide+xml"/>
  <Override PartName="/ppt/slides/slide354.xml" ContentType="application/vnd.openxmlformats-officedocument.presentationml.slide+xml"/>
  <Override PartName="/ppt/slides/slide355.xml" ContentType="application/vnd.openxmlformats-officedocument.presentationml.slide+xml"/>
  <Override PartName="/ppt/slides/slide356.xml" ContentType="application/vnd.openxmlformats-officedocument.presentationml.slide+xml"/>
  <Override PartName="/ppt/slides/slide357.xml" ContentType="application/vnd.openxmlformats-officedocument.presentationml.slide+xml"/>
  <Override PartName="/ppt/slides/slide358.xml" ContentType="application/vnd.openxmlformats-officedocument.presentationml.slide+xml"/>
  <Override PartName="/ppt/slides/slide359.xml" ContentType="application/vnd.openxmlformats-officedocument.presentationml.slide+xml"/>
  <Override PartName="/ppt/slides/slide360.xml" ContentType="application/vnd.openxmlformats-officedocument.presentationml.slide+xml"/>
  <Override PartName="/ppt/slides/slide361.xml" ContentType="application/vnd.openxmlformats-officedocument.presentationml.slide+xml"/>
  <Override PartName="/ppt/slides/slide362.xml" ContentType="application/vnd.openxmlformats-officedocument.presentationml.slide+xml"/>
  <Override PartName="/ppt/slides/slide363.xml" ContentType="application/vnd.openxmlformats-officedocument.presentationml.slide+xml"/>
  <Override PartName="/ppt/slides/slide364.xml" ContentType="application/vnd.openxmlformats-officedocument.presentationml.slide+xml"/>
  <Override PartName="/ppt/slides/slide365.xml" ContentType="application/vnd.openxmlformats-officedocument.presentationml.slide+xml"/>
  <Override PartName="/ppt/slides/slide366.xml" ContentType="application/vnd.openxmlformats-officedocument.presentationml.slide+xml"/>
  <Override PartName="/ppt/slides/slide367.xml" ContentType="application/vnd.openxmlformats-officedocument.presentationml.slide+xml"/>
  <Override PartName="/ppt/slides/slide368.xml" ContentType="application/vnd.openxmlformats-officedocument.presentationml.slide+xml"/>
  <Override PartName="/ppt/slides/slide369.xml" ContentType="application/vnd.openxmlformats-officedocument.presentationml.slide+xml"/>
  <Override PartName="/ppt/slides/slide370.xml" ContentType="application/vnd.openxmlformats-officedocument.presentationml.slide+xml"/>
  <Override PartName="/ppt/slides/slide371.xml" ContentType="application/vnd.openxmlformats-officedocument.presentationml.slide+xml"/>
  <Override PartName="/ppt/slides/slide372.xml" ContentType="application/vnd.openxmlformats-officedocument.presentationml.slide+xml"/>
  <Override PartName="/ppt/slides/slide373.xml" ContentType="application/vnd.openxmlformats-officedocument.presentationml.slide+xml"/>
  <Override PartName="/ppt/slides/slide374.xml" ContentType="application/vnd.openxmlformats-officedocument.presentationml.slide+xml"/>
  <Override PartName="/ppt/slides/slide375.xml" ContentType="application/vnd.openxmlformats-officedocument.presentationml.slide+xml"/>
  <Override PartName="/ppt/slides/slide376.xml" ContentType="application/vnd.openxmlformats-officedocument.presentationml.slide+xml"/>
  <Override PartName="/ppt/slides/slide377.xml" ContentType="application/vnd.openxmlformats-officedocument.presentationml.slide+xml"/>
  <Override PartName="/ppt/slides/slide378.xml" ContentType="application/vnd.openxmlformats-officedocument.presentationml.slide+xml"/>
  <Override PartName="/ppt/slides/slide379.xml" ContentType="application/vnd.openxmlformats-officedocument.presentationml.slide+xml"/>
  <Override PartName="/ppt/slides/slide380.xml" ContentType="application/vnd.openxmlformats-officedocument.presentationml.slide+xml"/>
  <Override PartName="/ppt/slides/slide381.xml" ContentType="application/vnd.openxmlformats-officedocument.presentationml.slide+xml"/>
  <Override PartName="/ppt/slides/slide382.xml" ContentType="application/vnd.openxmlformats-officedocument.presentationml.slide+xml"/>
  <Override PartName="/ppt/slides/slide383.xml" ContentType="application/vnd.openxmlformats-officedocument.presentationml.slide+xml"/>
  <Override PartName="/ppt/slides/slide384.xml" ContentType="application/vnd.openxmlformats-officedocument.presentationml.slide+xml"/>
  <Override PartName="/ppt/slides/slide385.xml" ContentType="application/vnd.openxmlformats-officedocument.presentationml.slide+xml"/>
  <Override PartName="/ppt/slides/slide386.xml" ContentType="application/vnd.openxmlformats-officedocument.presentationml.slide+xml"/>
  <Override PartName="/ppt/slides/slide387.xml" ContentType="application/vnd.openxmlformats-officedocument.presentationml.slide+xml"/>
  <Override PartName="/ppt/slides/slide388.xml" ContentType="application/vnd.openxmlformats-officedocument.presentationml.slide+xml"/>
  <Override PartName="/ppt/slides/slide389.xml" ContentType="application/vnd.openxmlformats-officedocument.presentationml.slide+xml"/>
  <Override PartName="/ppt/slides/slide390.xml" ContentType="application/vnd.openxmlformats-officedocument.presentationml.slide+xml"/>
  <Override PartName="/ppt/slides/slide391.xml" ContentType="application/vnd.openxmlformats-officedocument.presentationml.slide+xml"/>
  <Override PartName="/ppt/slides/slide392.xml" ContentType="application/vnd.openxmlformats-officedocument.presentationml.slide+xml"/>
  <Override PartName="/ppt/slides/slide393.xml" ContentType="application/vnd.openxmlformats-officedocument.presentationml.slide+xml"/>
  <Override PartName="/ppt/slides/slide394.xml" ContentType="application/vnd.openxmlformats-officedocument.presentationml.slide+xml"/>
  <Override PartName="/ppt/slides/slide395.xml" ContentType="application/vnd.openxmlformats-officedocument.presentationml.slide+xml"/>
  <Override PartName="/ppt/slides/slide396.xml" ContentType="application/vnd.openxmlformats-officedocument.presentationml.slide+xml"/>
  <Override PartName="/ppt/slides/slide397.xml" ContentType="application/vnd.openxmlformats-officedocument.presentationml.slide+xml"/>
  <Override PartName="/ppt/slides/slide398.xml" ContentType="application/vnd.openxmlformats-officedocument.presentationml.slide+xml"/>
  <Override PartName="/ppt/slides/slide399.xml" ContentType="application/vnd.openxmlformats-officedocument.presentationml.slide+xml"/>
  <Override PartName="/ppt/slides/slide400.xml" ContentType="application/vnd.openxmlformats-officedocument.presentationml.slide+xml"/>
  <Override PartName="/ppt/slides/slide401.xml" ContentType="application/vnd.openxmlformats-officedocument.presentationml.slide+xml"/>
  <Override PartName="/ppt/slides/slide402.xml" ContentType="application/vnd.openxmlformats-officedocument.presentationml.slide+xml"/>
  <Override PartName="/ppt/slides/slide403.xml" ContentType="application/vnd.openxmlformats-officedocument.presentationml.slide+xml"/>
  <Override PartName="/ppt/slides/slide404.xml" ContentType="application/vnd.openxmlformats-officedocument.presentationml.slide+xml"/>
  <Override PartName="/ppt/slides/slide405.xml" ContentType="application/vnd.openxmlformats-officedocument.presentationml.slide+xml"/>
  <Override PartName="/ppt/slides/slide406.xml" ContentType="application/vnd.openxmlformats-officedocument.presentationml.slide+xml"/>
  <Override PartName="/ppt/slides/slide407.xml" ContentType="application/vnd.openxmlformats-officedocument.presentationml.slide+xml"/>
  <Override PartName="/ppt/slides/slide408.xml" ContentType="application/vnd.openxmlformats-officedocument.presentationml.slide+xml"/>
  <Override PartName="/ppt/slides/slide409.xml" ContentType="application/vnd.openxmlformats-officedocument.presentationml.slide+xml"/>
  <Override PartName="/ppt/slides/slide410.xml" ContentType="application/vnd.openxmlformats-officedocument.presentationml.slide+xml"/>
  <Override PartName="/ppt/slides/slide411.xml" ContentType="application/vnd.openxmlformats-officedocument.presentationml.slide+xml"/>
  <Override PartName="/ppt/slides/slide412.xml" ContentType="application/vnd.openxmlformats-officedocument.presentationml.slide+xml"/>
  <Override PartName="/ppt/slides/slide413.xml" ContentType="application/vnd.openxmlformats-officedocument.presentationml.slide+xml"/>
  <Override PartName="/ppt/slides/slide414.xml" ContentType="application/vnd.openxmlformats-officedocument.presentationml.slide+xml"/>
  <Override PartName="/ppt/slides/slide415.xml" ContentType="application/vnd.openxmlformats-officedocument.presentationml.slide+xml"/>
  <Override PartName="/ppt/slides/slide416.xml" ContentType="application/vnd.openxmlformats-officedocument.presentationml.slide+xml"/>
  <Override PartName="/ppt/slides/slide417.xml" ContentType="application/vnd.openxmlformats-officedocument.presentationml.slide+xml"/>
  <Override PartName="/ppt/slides/slide418.xml" ContentType="application/vnd.openxmlformats-officedocument.presentationml.slide+xml"/>
  <Override PartName="/ppt/slides/slide419.xml" ContentType="application/vnd.openxmlformats-officedocument.presentationml.slide+xml"/>
  <Override PartName="/ppt/slides/slide420.xml" ContentType="application/vnd.openxmlformats-officedocument.presentationml.slide+xml"/>
  <Override PartName="/ppt/slides/slide421.xml" ContentType="application/vnd.openxmlformats-officedocument.presentationml.slide+xml"/>
  <Override PartName="/ppt/slides/slide422.xml" ContentType="application/vnd.openxmlformats-officedocument.presentationml.slide+xml"/>
  <Override PartName="/ppt/slides/slide423.xml" ContentType="application/vnd.openxmlformats-officedocument.presentationml.slide+xml"/>
  <Override PartName="/ppt/slides/slide424.xml" ContentType="application/vnd.openxmlformats-officedocument.presentationml.slide+xml"/>
  <Override PartName="/ppt/slides/slide425.xml" ContentType="application/vnd.openxmlformats-officedocument.presentationml.slide+xml"/>
  <Override PartName="/ppt/slides/slide426.xml" ContentType="application/vnd.openxmlformats-officedocument.presentationml.slide+xml"/>
  <Override PartName="/ppt/slides/slide427.xml" ContentType="application/vnd.openxmlformats-officedocument.presentationml.slide+xml"/>
  <Override PartName="/ppt/slides/slide428.xml" ContentType="application/vnd.openxmlformats-officedocument.presentationml.slide+xml"/>
  <Override PartName="/ppt/slides/slide429.xml" ContentType="application/vnd.openxmlformats-officedocument.presentationml.slide+xml"/>
  <Override PartName="/ppt/slides/slide430.xml" ContentType="application/vnd.openxmlformats-officedocument.presentationml.slide+xml"/>
  <Override PartName="/ppt/slides/slide431.xml" ContentType="application/vnd.openxmlformats-officedocument.presentationml.slide+xml"/>
  <Override PartName="/ppt/slides/slide432.xml" ContentType="application/vnd.openxmlformats-officedocument.presentationml.slide+xml"/>
  <Override PartName="/ppt/slides/slide433.xml" ContentType="application/vnd.openxmlformats-officedocument.presentationml.slide+xml"/>
  <Override PartName="/ppt/slides/slide434.xml" ContentType="application/vnd.openxmlformats-officedocument.presentationml.slide+xml"/>
  <Override PartName="/ppt/slides/slide435.xml" ContentType="application/vnd.openxmlformats-officedocument.presentationml.slide+xml"/>
  <Override PartName="/ppt/slides/slide436.xml" ContentType="application/vnd.openxmlformats-officedocument.presentationml.slide+xml"/>
  <Override PartName="/ppt/slides/slide437.xml" ContentType="application/vnd.openxmlformats-officedocument.presentationml.slide+xml"/>
  <Override PartName="/ppt/slides/slide438.xml" ContentType="application/vnd.openxmlformats-officedocument.presentationml.slide+xml"/>
  <Override PartName="/ppt/slides/slide439.xml" ContentType="application/vnd.openxmlformats-officedocument.presentationml.slide+xml"/>
  <Override PartName="/ppt/slides/slide440.xml" ContentType="application/vnd.openxmlformats-officedocument.presentationml.slide+xml"/>
  <Override PartName="/ppt/slides/slide441.xml" ContentType="application/vnd.openxmlformats-officedocument.presentationml.slide+xml"/>
  <Override PartName="/ppt/slides/slide442.xml" ContentType="application/vnd.openxmlformats-officedocument.presentationml.slide+xml"/>
  <Override PartName="/ppt/slides/slide443.xml" ContentType="application/vnd.openxmlformats-officedocument.presentationml.slide+xml"/>
  <Override PartName="/ppt/slides/slide444.xml" ContentType="application/vnd.openxmlformats-officedocument.presentationml.slide+xml"/>
  <Override PartName="/ppt/slides/slide445.xml" ContentType="application/vnd.openxmlformats-officedocument.presentationml.slide+xml"/>
  <Override PartName="/ppt/slides/slide446.xml" ContentType="application/vnd.openxmlformats-officedocument.presentationml.slide+xml"/>
  <Override PartName="/ppt/slides/slide447.xml" ContentType="application/vnd.openxmlformats-officedocument.presentationml.slide+xml"/>
  <Override PartName="/ppt/slides/slide448.xml" ContentType="application/vnd.openxmlformats-officedocument.presentationml.slide+xml"/>
  <Override PartName="/ppt/slides/slide449.xml" ContentType="application/vnd.openxmlformats-officedocument.presentationml.slide+xml"/>
  <Override PartName="/ppt/slides/slide450.xml" ContentType="application/vnd.openxmlformats-officedocument.presentationml.slide+xml"/>
  <Override PartName="/ppt/slides/slide451.xml" ContentType="application/vnd.openxmlformats-officedocument.presentationml.slide+xml"/>
  <Override PartName="/ppt/slides/slide452.xml" ContentType="application/vnd.openxmlformats-officedocument.presentationml.slide+xml"/>
  <Override PartName="/ppt/slides/slide453.xml" ContentType="application/vnd.openxmlformats-officedocument.presentationml.slide+xml"/>
  <Override PartName="/ppt/slides/slide454.xml" ContentType="application/vnd.openxmlformats-officedocument.presentationml.slide+xml"/>
  <Override PartName="/ppt/slides/slide455.xml" ContentType="application/vnd.openxmlformats-officedocument.presentationml.slide+xml"/>
  <Override PartName="/ppt/slides/slide456.xml" ContentType="application/vnd.openxmlformats-officedocument.presentationml.slide+xml"/>
  <Override PartName="/ppt/slides/slide457.xml" ContentType="application/vnd.openxmlformats-officedocument.presentationml.slide+xml"/>
  <Override PartName="/ppt/slides/slide458.xml" ContentType="application/vnd.openxmlformats-officedocument.presentationml.slide+xml"/>
  <Override PartName="/ppt/slides/slide459.xml" ContentType="application/vnd.openxmlformats-officedocument.presentationml.slide+xml"/>
  <Override PartName="/ppt/slides/slide460.xml" ContentType="application/vnd.openxmlformats-officedocument.presentationml.slide+xml"/>
  <Override PartName="/ppt/slides/slide461.xml" ContentType="application/vnd.openxmlformats-officedocument.presentationml.slide+xml"/>
  <Override PartName="/ppt/slides/slide462.xml" ContentType="application/vnd.openxmlformats-officedocument.presentationml.slide+xml"/>
  <Override PartName="/ppt/slides/slide463.xml" ContentType="application/vnd.openxmlformats-officedocument.presentationml.slide+xml"/>
  <Override PartName="/ppt/slides/slide464.xml" ContentType="application/vnd.openxmlformats-officedocument.presentationml.slide+xml"/>
  <Override PartName="/ppt/slides/slide465.xml" ContentType="application/vnd.openxmlformats-officedocument.presentationml.slide+xml"/>
  <Override PartName="/ppt/slides/slide466.xml" ContentType="application/vnd.openxmlformats-officedocument.presentationml.slide+xml"/>
  <Override PartName="/ppt/slides/slide467.xml" ContentType="application/vnd.openxmlformats-officedocument.presentationml.slide+xml"/>
  <Override PartName="/ppt/slides/slide468.xml" ContentType="application/vnd.openxmlformats-officedocument.presentationml.slide+xml"/>
  <Override PartName="/ppt/slides/slide469.xml" ContentType="application/vnd.openxmlformats-officedocument.presentationml.slide+xml"/>
  <Override PartName="/ppt/slides/slide470.xml" ContentType="application/vnd.openxmlformats-officedocument.presentationml.slide+xml"/>
  <Override PartName="/ppt/slides/slide471.xml" ContentType="application/vnd.openxmlformats-officedocument.presentationml.slide+xml"/>
  <Override PartName="/ppt/slides/slide472.xml" ContentType="application/vnd.openxmlformats-officedocument.presentationml.slide+xml"/>
  <Override PartName="/ppt/slides/slide473.xml" ContentType="application/vnd.openxmlformats-officedocument.presentationml.slide+xml"/>
  <Override PartName="/ppt/slides/slide474.xml" ContentType="application/vnd.openxmlformats-officedocument.presentationml.slide+xml"/>
  <Override PartName="/ppt/slides/slide475.xml" ContentType="application/vnd.openxmlformats-officedocument.presentationml.slide+xml"/>
  <Override PartName="/ppt/slides/slide476.xml" ContentType="application/vnd.openxmlformats-officedocument.presentationml.slide+xml"/>
  <Override PartName="/ppt/slides/slide477.xml" ContentType="application/vnd.openxmlformats-officedocument.presentationml.slide+xml"/>
  <Override PartName="/ppt/slides/slide478.xml" ContentType="application/vnd.openxmlformats-officedocument.presentationml.slide+xml"/>
  <Override PartName="/ppt/slides/slide479.xml" ContentType="application/vnd.openxmlformats-officedocument.presentationml.slide+xml"/>
  <Override PartName="/ppt/slides/slide480.xml" ContentType="application/vnd.openxmlformats-officedocument.presentationml.slide+xml"/>
  <Override PartName="/ppt/slides/slide481.xml" ContentType="application/vnd.openxmlformats-officedocument.presentationml.slide+xml"/>
  <Override PartName="/ppt/slides/slide482.xml" ContentType="application/vnd.openxmlformats-officedocument.presentationml.slide+xml"/>
  <Override PartName="/ppt/slides/slide483.xml" ContentType="application/vnd.openxmlformats-officedocument.presentationml.slide+xml"/>
  <Override PartName="/ppt/slides/slide484.xml" ContentType="application/vnd.openxmlformats-officedocument.presentationml.slide+xml"/>
  <Override PartName="/ppt/slides/slide485.xml" ContentType="application/vnd.openxmlformats-officedocument.presentationml.slide+xml"/>
  <Override PartName="/ppt/slides/slide486.xml" ContentType="application/vnd.openxmlformats-officedocument.presentationml.slide+xml"/>
  <Override PartName="/ppt/slides/slide487.xml" ContentType="application/vnd.openxmlformats-officedocument.presentationml.slide+xml"/>
  <Override PartName="/ppt/slides/slide488.xml" ContentType="application/vnd.openxmlformats-officedocument.presentationml.slide+xml"/>
  <Override PartName="/ppt/slides/slide489.xml" ContentType="application/vnd.openxmlformats-officedocument.presentationml.slide+xml"/>
  <Override PartName="/ppt/slides/slide490.xml" ContentType="application/vnd.openxmlformats-officedocument.presentationml.slide+xml"/>
  <Override PartName="/ppt/slides/slide491.xml" ContentType="application/vnd.openxmlformats-officedocument.presentationml.slide+xml"/>
  <Override PartName="/ppt/slides/slide492.xml" ContentType="application/vnd.openxmlformats-officedocument.presentationml.slide+xml"/>
  <Override PartName="/ppt/slides/slide493.xml" ContentType="application/vnd.openxmlformats-officedocument.presentationml.slide+xml"/>
  <Override PartName="/ppt/slides/slide494.xml" ContentType="application/vnd.openxmlformats-officedocument.presentationml.slide+xml"/>
  <Override PartName="/ppt/slides/slide495.xml" ContentType="application/vnd.openxmlformats-officedocument.presentationml.slide+xml"/>
  <Override PartName="/ppt/slides/slide496.xml" ContentType="application/vnd.openxmlformats-officedocument.presentationml.slide+xml"/>
  <Override PartName="/ppt/slides/slide497.xml" ContentType="application/vnd.openxmlformats-officedocument.presentationml.slide+xml"/>
  <Override PartName="/ppt/slides/slide498.xml" ContentType="application/vnd.openxmlformats-officedocument.presentationml.slide+xml"/>
  <Override PartName="/ppt/slides/slide499.xml" ContentType="application/vnd.openxmlformats-officedocument.presentationml.slide+xml"/>
  <Override PartName="/ppt/slides/slide500.xml" ContentType="application/vnd.openxmlformats-officedocument.presentationml.slide+xml"/>
  <Override PartName="/ppt/slides/slide501.xml" ContentType="application/vnd.openxmlformats-officedocument.presentationml.slide+xml"/>
  <Override PartName="/ppt/slides/slide502.xml" ContentType="application/vnd.openxmlformats-officedocument.presentationml.slide+xml"/>
  <Override PartName="/ppt/slides/slide503.xml" ContentType="application/vnd.openxmlformats-officedocument.presentationml.slide+xml"/>
  <Override PartName="/ppt/slides/slide504.xml" ContentType="application/vnd.openxmlformats-officedocument.presentationml.slide+xml"/>
  <Override PartName="/ppt/slides/slide505.xml" ContentType="application/vnd.openxmlformats-officedocument.presentationml.slide+xml"/>
  <Override PartName="/ppt/slides/slide506.xml" ContentType="application/vnd.openxmlformats-officedocument.presentationml.slide+xml"/>
  <Override PartName="/ppt/slides/slide507.xml" ContentType="application/vnd.openxmlformats-officedocument.presentationml.slide+xml"/>
  <Override PartName="/ppt/slides/slide508.xml" ContentType="application/vnd.openxmlformats-officedocument.presentationml.slide+xml"/>
  <Override PartName="/ppt/slides/slide509.xml" ContentType="application/vnd.openxmlformats-officedocument.presentationml.slide+xml"/>
  <Override PartName="/ppt/slides/slide510.xml" ContentType="application/vnd.openxmlformats-officedocument.presentationml.slide+xml"/>
  <Override PartName="/ppt/slides/slide511.xml" ContentType="application/vnd.openxmlformats-officedocument.presentationml.slide+xml"/>
  <Override PartName="/ppt/slides/slide512.xml" ContentType="application/vnd.openxmlformats-officedocument.presentationml.slide+xml"/>
  <Override PartName="/ppt/slides/slide513.xml" ContentType="application/vnd.openxmlformats-officedocument.presentationml.slide+xml"/>
  <Override PartName="/ppt/slides/slide514.xml" ContentType="application/vnd.openxmlformats-officedocument.presentationml.slide+xml"/>
  <Override PartName="/ppt/slides/slide515.xml" ContentType="application/vnd.openxmlformats-officedocument.presentationml.slide+xml"/>
  <Override PartName="/ppt/slides/slide516.xml" ContentType="application/vnd.openxmlformats-officedocument.presentationml.slide+xml"/>
  <Override PartName="/ppt/slides/slide517.xml" ContentType="application/vnd.openxmlformats-officedocument.presentationml.slide+xml"/>
  <Override PartName="/ppt/slides/slide518.xml" ContentType="application/vnd.openxmlformats-officedocument.presentationml.slide+xml"/>
  <Override PartName="/ppt/slides/slide519.xml" ContentType="application/vnd.openxmlformats-officedocument.presentationml.slide+xml"/>
  <Override PartName="/ppt/slides/slide520.xml" ContentType="application/vnd.openxmlformats-officedocument.presentationml.slide+xml"/>
  <Override PartName="/ppt/slides/slide521.xml" ContentType="application/vnd.openxmlformats-officedocument.presentationml.slide+xml"/>
  <Override PartName="/ppt/slides/slide522.xml" ContentType="application/vnd.openxmlformats-officedocument.presentationml.slide+xml"/>
  <Override PartName="/ppt/slides/slide523.xml" ContentType="application/vnd.openxmlformats-officedocument.presentationml.slide+xml"/>
  <Override PartName="/ppt/slides/slide524.xml" ContentType="application/vnd.openxmlformats-officedocument.presentationml.slide+xml"/>
  <Override PartName="/ppt/slides/slide525.xml" ContentType="application/vnd.openxmlformats-officedocument.presentationml.slide+xml"/>
  <Override PartName="/ppt/slides/slide526.xml" ContentType="application/vnd.openxmlformats-officedocument.presentationml.slide+xml"/>
  <Override PartName="/ppt/slides/slide527.xml" ContentType="application/vnd.openxmlformats-officedocument.presentationml.slide+xml"/>
  <Override PartName="/ppt/slides/slide528.xml" ContentType="application/vnd.openxmlformats-officedocument.presentationml.slide+xml"/>
  <Override PartName="/ppt/slides/slide529.xml" ContentType="application/vnd.openxmlformats-officedocument.presentationml.slide+xml"/>
  <Override PartName="/ppt/slides/slide530.xml" ContentType="application/vnd.openxmlformats-officedocument.presentationml.slide+xml"/>
  <Override PartName="/ppt/slides/slide531.xml" ContentType="application/vnd.openxmlformats-officedocument.presentationml.slide+xml"/>
  <Override PartName="/ppt/slides/slide532.xml" ContentType="application/vnd.openxmlformats-officedocument.presentationml.slide+xml"/>
  <Override PartName="/ppt/slides/slide533.xml" ContentType="application/vnd.openxmlformats-officedocument.presentationml.slide+xml"/>
  <Override PartName="/ppt/slides/slide534.xml" ContentType="application/vnd.openxmlformats-officedocument.presentationml.slide+xml"/>
  <Override PartName="/ppt/slides/slide535.xml" ContentType="application/vnd.openxmlformats-officedocument.presentationml.slide+xml"/>
  <Override PartName="/ppt/slides/slide536.xml" ContentType="application/vnd.openxmlformats-officedocument.presentationml.slide+xml"/>
  <Override PartName="/ppt/slides/slide537.xml" ContentType="application/vnd.openxmlformats-officedocument.presentationml.slide+xml"/>
  <Override PartName="/ppt/slides/slide538.xml" ContentType="application/vnd.openxmlformats-officedocument.presentationml.slide+xml"/>
  <Override PartName="/ppt/slides/slide539.xml" ContentType="application/vnd.openxmlformats-officedocument.presentationml.slide+xml"/>
  <Override PartName="/ppt/slides/slide540.xml" ContentType="application/vnd.openxmlformats-officedocument.presentationml.slide+xml"/>
  <Override PartName="/ppt/slides/slide541.xml" ContentType="application/vnd.openxmlformats-officedocument.presentationml.slide+xml"/>
  <Override PartName="/ppt/slides/slide542.xml" ContentType="application/vnd.openxmlformats-officedocument.presentationml.slide+xml"/>
  <Override PartName="/ppt/slides/slide543.xml" ContentType="application/vnd.openxmlformats-officedocument.presentationml.slide+xml"/>
  <Override PartName="/ppt/slides/slide54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7" r:id="rId3"/>
    <p:sldId id="626" r:id="rId4"/>
    <p:sldId id="308" r:id="rId5"/>
    <p:sldId id="627" r:id="rId6"/>
    <p:sldId id="581" r:id="rId7"/>
    <p:sldId id="628" r:id="rId8"/>
    <p:sldId id="582" r:id="rId9"/>
    <p:sldId id="629" r:id="rId10"/>
    <p:sldId id="575" r:id="rId11"/>
    <p:sldId id="630" r:id="rId12"/>
    <p:sldId id="577" r:id="rId13"/>
    <p:sldId id="631" r:id="rId14"/>
    <p:sldId id="578" r:id="rId15"/>
    <p:sldId id="579" r:id="rId16"/>
    <p:sldId id="260" r:id="rId17"/>
    <p:sldId id="314" r:id="rId18"/>
    <p:sldId id="583" r:id="rId19"/>
    <p:sldId id="315" r:id="rId20"/>
    <p:sldId id="585" r:id="rId21"/>
    <p:sldId id="632" r:id="rId22"/>
    <p:sldId id="586" r:id="rId23"/>
    <p:sldId id="317" r:id="rId24"/>
    <p:sldId id="318" r:id="rId25"/>
    <p:sldId id="625" r:id="rId26"/>
    <p:sldId id="587" r:id="rId27"/>
    <p:sldId id="321" r:id="rId28"/>
    <p:sldId id="588" r:id="rId29"/>
    <p:sldId id="319" r:id="rId30"/>
    <p:sldId id="261" r:id="rId31"/>
    <p:sldId id="322" r:id="rId32"/>
    <p:sldId id="589" r:id="rId33"/>
    <p:sldId id="323" r:id="rId34"/>
    <p:sldId id="590" r:id="rId35"/>
    <p:sldId id="324" r:id="rId36"/>
    <p:sldId id="591" r:id="rId37"/>
    <p:sldId id="325" r:id="rId38"/>
    <p:sldId id="262" r:id="rId39"/>
    <p:sldId id="326" r:id="rId40"/>
    <p:sldId id="592" r:id="rId41"/>
    <p:sldId id="327" r:id="rId42"/>
    <p:sldId id="593" r:id="rId43"/>
    <p:sldId id="328" r:id="rId44"/>
    <p:sldId id="594" r:id="rId45"/>
    <p:sldId id="329" r:id="rId46"/>
    <p:sldId id="263" r:id="rId47"/>
    <p:sldId id="330" r:id="rId48"/>
    <p:sldId id="606" r:id="rId49"/>
    <p:sldId id="331" r:id="rId50"/>
    <p:sldId id="607" r:id="rId51"/>
    <p:sldId id="332" r:id="rId52"/>
    <p:sldId id="608" r:id="rId53"/>
    <p:sldId id="333" r:id="rId54"/>
    <p:sldId id="609" r:id="rId55"/>
    <p:sldId id="334" r:id="rId56"/>
    <p:sldId id="610" r:id="rId57"/>
    <p:sldId id="335" r:id="rId58"/>
    <p:sldId id="264" r:id="rId59"/>
    <p:sldId id="336" r:id="rId60"/>
    <p:sldId id="611" r:id="rId61"/>
    <p:sldId id="337" r:id="rId62"/>
    <p:sldId id="612" r:id="rId63"/>
    <p:sldId id="338" r:id="rId64"/>
    <p:sldId id="613" r:id="rId65"/>
    <p:sldId id="339" r:id="rId66"/>
    <p:sldId id="614" r:id="rId67"/>
    <p:sldId id="340" r:id="rId68"/>
    <p:sldId id="341" r:id="rId69"/>
    <p:sldId id="633" r:id="rId70"/>
    <p:sldId id="342" r:id="rId71"/>
    <p:sldId id="634" r:id="rId72"/>
    <p:sldId id="343" r:id="rId73"/>
    <p:sldId id="635" r:id="rId74"/>
    <p:sldId id="344" r:id="rId75"/>
    <p:sldId id="636" r:id="rId76"/>
    <p:sldId id="345" r:id="rId77"/>
    <p:sldId id="637" r:id="rId78"/>
    <p:sldId id="346" r:id="rId79"/>
    <p:sldId id="638" r:id="rId80"/>
    <p:sldId id="347" r:id="rId81"/>
    <p:sldId id="639" r:id="rId82"/>
    <p:sldId id="348" r:id="rId83"/>
    <p:sldId id="640" r:id="rId84"/>
    <p:sldId id="349" r:id="rId85"/>
    <p:sldId id="641" r:id="rId86"/>
    <p:sldId id="350" r:id="rId87"/>
    <p:sldId id="642" r:id="rId88"/>
    <p:sldId id="351" r:id="rId89"/>
    <p:sldId id="643" r:id="rId90"/>
    <p:sldId id="352" r:id="rId91"/>
    <p:sldId id="644" r:id="rId92"/>
    <p:sldId id="353" r:id="rId93"/>
    <p:sldId id="645" r:id="rId94"/>
    <p:sldId id="354" r:id="rId95"/>
    <p:sldId id="646" r:id="rId96"/>
    <p:sldId id="355" r:id="rId97"/>
    <p:sldId id="647" r:id="rId98"/>
    <p:sldId id="356" r:id="rId99"/>
    <p:sldId id="648" r:id="rId100"/>
    <p:sldId id="357" r:id="rId101"/>
    <p:sldId id="649" r:id="rId102"/>
    <p:sldId id="358" r:id="rId103"/>
    <p:sldId id="650" r:id="rId104"/>
    <p:sldId id="359" r:id="rId105"/>
    <p:sldId id="651" r:id="rId106"/>
    <p:sldId id="360" r:id="rId107"/>
    <p:sldId id="858" r:id="rId108"/>
    <p:sldId id="270" r:id="rId109"/>
    <p:sldId id="361" r:id="rId110"/>
    <p:sldId id="622" r:id="rId111"/>
    <p:sldId id="652" r:id="rId112"/>
    <p:sldId id="623" r:id="rId113"/>
    <p:sldId id="653" r:id="rId114"/>
    <p:sldId id="624" r:id="rId115"/>
    <p:sldId id="654" r:id="rId116"/>
    <p:sldId id="271" r:id="rId117"/>
    <p:sldId id="365" r:id="rId118"/>
    <p:sldId id="366" r:id="rId119"/>
    <p:sldId id="655" r:id="rId120"/>
    <p:sldId id="367" r:id="rId121"/>
    <p:sldId id="656" r:id="rId122"/>
    <p:sldId id="368" r:id="rId123"/>
    <p:sldId id="657" r:id="rId124"/>
    <p:sldId id="369" r:id="rId125"/>
    <p:sldId id="658" r:id="rId126"/>
    <p:sldId id="370" r:id="rId127"/>
    <p:sldId id="659" r:id="rId128"/>
    <p:sldId id="272" r:id="rId129"/>
    <p:sldId id="371" r:id="rId130"/>
    <p:sldId id="372" r:id="rId131"/>
    <p:sldId id="660" r:id="rId132"/>
    <p:sldId id="373" r:id="rId133"/>
    <p:sldId id="661" r:id="rId134"/>
    <p:sldId id="374" r:id="rId135"/>
    <p:sldId id="662" r:id="rId136"/>
    <p:sldId id="375" r:id="rId137"/>
    <p:sldId id="663" r:id="rId138"/>
    <p:sldId id="376" r:id="rId139"/>
    <p:sldId id="664" r:id="rId140"/>
    <p:sldId id="377" r:id="rId141"/>
    <p:sldId id="665" r:id="rId142"/>
    <p:sldId id="273" r:id="rId143"/>
    <p:sldId id="378" r:id="rId144"/>
    <p:sldId id="379" r:id="rId145"/>
    <p:sldId id="666" r:id="rId146"/>
    <p:sldId id="380" r:id="rId147"/>
    <p:sldId id="667" r:id="rId148"/>
    <p:sldId id="381" r:id="rId149"/>
    <p:sldId id="668" r:id="rId150"/>
    <p:sldId id="382" r:id="rId151"/>
    <p:sldId id="669" r:id="rId152"/>
    <p:sldId id="383" r:id="rId153"/>
    <p:sldId id="670" r:id="rId154"/>
    <p:sldId id="384" r:id="rId155"/>
    <p:sldId id="671" r:id="rId156"/>
    <p:sldId id="385" r:id="rId157"/>
    <p:sldId id="672" r:id="rId158"/>
    <p:sldId id="386" r:id="rId159"/>
    <p:sldId id="673" r:id="rId160"/>
    <p:sldId id="387" r:id="rId161"/>
    <p:sldId id="674" r:id="rId162"/>
    <p:sldId id="275" r:id="rId163"/>
    <p:sldId id="388" r:id="rId164"/>
    <p:sldId id="389" r:id="rId165"/>
    <p:sldId id="675" r:id="rId166"/>
    <p:sldId id="390" r:id="rId167"/>
    <p:sldId id="676" r:id="rId168"/>
    <p:sldId id="391" r:id="rId169"/>
    <p:sldId id="677" r:id="rId170"/>
    <p:sldId id="392" r:id="rId171"/>
    <p:sldId id="678" r:id="rId172"/>
    <p:sldId id="393" r:id="rId173"/>
    <p:sldId id="679" r:id="rId174"/>
    <p:sldId id="394" r:id="rId175"/>
    <p:sldId id="680" r:id="rId176"/>
    <p:sldId id="395" r:id="rId177"/>
    <p:sldId id="681" r:id="rId178"/>
    <p:sldId id="396" r:id="rId179"/>
    <p:sldId id="682" r:id="rId180"/>
    <p:sldId id="595" r:id="rId181"/>
    <p:sldId id="683" r:id="rId182"/>
    <p:sldId id="596" r:id="rId183"/>
    <p:sldId id="684" r:id="rId184"/>
    <p:sldId id="597" r:id="rId185"/>
    <p:sldId id="685" r:id="rId186"/>
    <p:sldId id="615" r:id="rId187"/>
    <p:sldId id="686" r:id="rId188"/>
    <p:sldId id="616" r:id="rId189"/>
    <p:sldId id="617" r:id="rId190"/>
    <p:sldId id="618" r:id="rId191"/>
    <p:sldId id="687" r:id="rId192"/>
    <p:sldId id="619" r:id="rId193"/>
    <p:sldId id="688" r:id="rId194"/>
    <p:sldId id="620" r:id="rId195"/>
    <p:sldId id="690" r:id="rId196"/>
    <p:sldId id="399" r:id="rId197"/>
    <p:sldId id="691" r:id="rId198"/>
    <p:sldId id="400" r:id="rId199"/>
    <p:sldId id="692" r:id="rId200"/>
    <p:sldId id="401" r:id="rId201"/>
    <p:sldId id="693" r:id="rId202"/>
    <p:sldId id="402" r:id="rId203"/>
    <p:sldId id="694" r:id="rId204"/>
    <p:sldId id="403" r:id="rId205"/>
    <p:sldId id="695" r:id="rId206"/>
    <p:sldId id="404" r:id="rId207"/>
    <p:sldId id="696" r:id="rId208"/>
    <p:sldId id="405" r:id="rId209"/>
    <p:sldId id="697" r:id="rId210"/>
    <p:sldId id="406" r:id="rId211"/>
    <p:sldId id="698" r:id="rId212"/>
    <p:sldId id="282" r:id="rId213"/>
    <p:sldId id="407" r:id="rId214"/>
    <p:sldId id="408" r:id="rId215"/>
    <p:sldId id="699" r:id="rId216"/>
    <p:sldId id="409" r:id="rId217"/>
    <p:sldId id="700" r:id="rId218"/>
    <p:sldId id="410" r:id="rId219"/>
    <p:sldId id="701" r:id="rId220"/>
    <p:sldId id="411" r:id="rId221"/>
    <p:sldId id="702" r:id="rId222"/>
    <p:sldId id="412" r:id="rId223"/>
    <p:sldId id="703" r:id="rId224"/>
    <p:sldId id="413" r:id="rId225"/>
    <p:sldId id="704" r:id="rId226"/>
    <p:sldId id="414" r:id="rId227"/>
    <p:sldId id="705" r:id="rId228"/>
    <p:sldId id="415" r:id="rId229"/>
    <p:sldId id="706" r:id="rId230"/>
    <p:sldId id="416" r:id="rId231"/>
    <p:sldId id="707" r:id="rId232"/>
    <p:sldId id="417" r:id="rId233"/>
    <p:sldId id="708" r:id="rId234"/>
    <p:sldId id="418" r:id="rId235"/>
    <p:sldId id="709" r:id="rId236"/>
    <p:sldId id="419" r:id="rId237"/>
    <p:sldId id="710" r:id="rId238"/>
    <p:sldId id="420" r:id="rId239"/>
    <p:sldId id="711" r:id="rId240"/>
    <p:sldId id="421" r:id="rId241"/>
    <p:sldId id="712" r:id="rId242"/>
    <p:sldId id="422" r:id="rId243"/>
    <p:sldId id="713" r:id="rId244"/>
    <p:sldId id="423" r:id="rId245"/>
    <p:sldId id="714" r:id="rId246"/>
    <p:sldId id="424" r:id="rId247"/>
    <p:sldId id="715" r:id="rId248"/>
    <p:sldId id="425" r:id="rId249"/>
    <p:sldId id="716" r:id="rId250"/>
    <p:sldId id="426" r:id="rId251"/>
    <p:sldId id="717" r:id="rId252"/>
    <p:sldId id="427" r:id="rId253"/>
    <p:sldId id="718" r:id="rId254"/>
    <p:sldId id="428" r:id="rId255"/>
    <p:sldId id="719" r:id="rId256"/>
    <p:sldId id="429" r:id="rId257"/>
    <p:sldId id="720" r:id="rId258"/>
    <p:sldId id="431" r:id="rId259"/>
    <p:sldId id="721" r:id="rId260"/>
    <p:sldId id="432" r:id="rId261"/>
    <p:sldId id="723" r:id="rId262"/>
    <p:sldId id="433" r:id="rId263"/>
    <p:sldId id="724" r:id="rId264"/>
    <p:sldId id="434" r:id="rId265"/>
    <p:sldId id="725" r:id="rId266"/>
    <p:sldId id="435" r:id="rId267"/>
    <p:sldId id="726" r:id="rId268"/>
    <p:sldId id="436" r:id="rId269"/>
    <p:sldId id="727" r:id="rId270"/>
    <p:sldId id="437" r:id="rId271"/>
    <p:sldId id="728" r:id="rId272"/>
    <p:sldId id="438" r:id="rId273"/>
    <p:sldId id="729" r:id="rId274"/>
    <p:sldId id="439" r:id="rId275"/>
    <p:sldId id="730" r:id="rId276"/>
    <p:sldId id="440" r:id="rId277"/>
    <p:sldId id="731" r:id="rId278"/>
    <p:sldId id="441" r:id="rId279"/>
    <p:sldId id="732" r:id="rId280"/>
    <p:sldId id="442" r:id="rId281"/>
    <p:sldId id="733" r:id="rId282"/>
    <p:sldId id="443" r:id="rId283"/>
    <p:sldId id="734" r:id="rId284"/>
    <p:sldId id="444" r:id="rId285"/>
    <p:sldId id="735" r:id="rId286"/>
    <p:sldId id="445" r:id="rId287"/>
    <p:sldId id="736" r:id="rId288"/>
    <p:sldId id="446" r:id="rId289"/>
    <p:sldId id="737" r:id="rId290"/>
    <p:sldId id="447" r:id="rId291"/>
    <p:sldId id="738" r:id="rId292"/>
    <p:sldId id="448" r:id="rId293"/>
    <p:sldId id="739" r:id="rId294"/>
    <p:sldId id="449" r:id="rId295"/>
    <p:sldId id="740" r:id="rId296"/>
    <p:sldId id="450" r:id="rId297"/>
    <p:sldId id="741" r:id="rId298"/>
    <p:sldId id="451" r:id="rId299"/>
    <p:sldId id="742" r:id="rId300"/>
    <p:sldId id="452" r:id="rId301"/>
    <p:sldId id="743" r:id="rId302"/>
    <p:sldId id="453" r:id="rId303"/>
    <p:sldId id="744" r:id="rId304"/>
    <p:sldId id="454" r:id="rId305"/>
    <p:sldId id="745" r:id="rId306"/>
    <p:sldId id="455" r:id="rId307"/>
    <p:sldId id="746" r:id="rId308"/>
    <p:sldId id="456" r:id="rId309"/>
    <p:sldId id="747" r:id="rId310"/>
    <p:sldId id="457" r:id="rId311"/>
    <p:sldId id="748" r:id="rId312"/>
    <p:sldId id="458" r:id="rId313"/>
    <p:sldId id="749" r:id="rId314"/>
    <p:sldId id="459" r:id="rId315"/>
    <p:sldId id="750" r:id="rId316"/>
    <p:sldId id="460" r:id="rId317"/>
    <p:sldId id="751" r:id="rId318"/>
    <p:sldId id="461" r:id="rId319"/>
    <p:sldId id="752" r:id="rId320"/>
    <p:sldId id="462" r:id="rId321"/>
    <p:sldId id="753" r:id="rId322"/>
    <p:sldId id="463" r:id="rId323"/>
    <p:sldId id="754" r:id="rId324"/>
    <p:sldId id="464" r:id="rId325"/>
    <p:sldId id="755" r:id="rId326"/>
    <p:sldId id="465" r:id="rId327"/>
    <p:sldId id="756" r:id="rId328"/>
    <p:sldId id="466" r:id="rId329"/>
    <p:sldId id="757" r:id="rId330"/>
    <p:sldId id="467" r:id="rId331"/>
    <p:sldId id="758" r:id="rId332"/>
    <p:sldId id="468" r:id="rId333"/>
    <p:sldId id="759" r:id="rId334"/>
    <p:sldId id="469" r:id="rId335"/>
    <p:sldId id="760" r:id="rId336"/>
    <p:sldId id="470" r:id="rId337"/>
    <p:sldId id="761" r:id="rId338"/>
    <p:sldId id="471" r:id="rId339"/>
    <p:sldId id="762" r:id="rId340"/>
    <p:sldId id="472" r:id="rId341"/>
    <p:sldId id="763" r:id="rId342"/>
    <p:sldId id="473" r:id="rId343"/>
    <p:sldId id="764" r:id="rId344"/>
    <p:sldId id="474" r:id="rId345"/>
    <p:sldId id="765" r:id="rId346"/>
    <p:sldId id="475" r:id="rId347"/>
    <p:sldId id="766" r:id="rId348"/>
    <p:sldId id="476" r:id="rId349"/>
    <p:sldId id="767" r:id="rId350"/>
    <p:sldId id="477" r:id="rId351"/>
    <p:sldId id="768" r:id="rId352"/>
    <p:sldId id="294" r:id="rId353"/>
    <p:sldId id="478" r:id="rId354"/>
    <p:sldId id="479" r:id="rId355"/>
    <p:sldId id="769" r:id="rId356"/>
    <p:sldId id="480" r:id="rId357"/>
    <p:sldId id="770" r:id="rId358"/>
    <p:sldId id="481" r:id="rId359"/>
    <p:sldId id="771" r:id="rId360"/>
    <p:sldId id="482" r:id="rId361"/>
    <p:sldId id="772" r:id="rId362"/>
    <p:sldId id="483" r:id="rId363"/>
    <p:sldId id="773" r:id="rId364"/>
    <p:sldId id="484" r:id="rId365"/>
    <p:sldId id="774" r:id="rId366"/>
    <p:sldId id="485" r:id="rId367"/>
    <p:sldId id="775" r:id="rId368"/>
    <p:sldId id="486" r:id="rId369"/>
    <p:sldId id="776" r:id="rId370"/>
    <p:sldId id="487" r:id="rId371"/>
    <p:sldId id="777" r:id="rId372"/>
    <p:sldId id="488" r:id="rId373"/>
    <p:sldId id="778" r:id="rId374"/>
    <p:sldId id="489" r:id="rId375"/>
    <p:sldId id="779" r:id="rId376"/>
    <p:sldId id="490" r:id="rId377"/>
    <p:sldId id="780" r:id="rId378"/>
    <p:sldId id="491" r:id="rId379"/>
    <p:sldId id="781" r:id="rId380"/>
    <p:sldId id="492" r:id="rId381"/>
    <p:sldId id="782" r:id="rId382"/>
    <p:sldId id="493" r:id="rId383"/>
    <p:sldId id="783" r:id="rId384"/>
    <p:sldId id="494" r:id="rId385"/>
    <p:sldId id="784" r:id="rId386"/>
    <p:sldId id="621" r:id="rId387"/>
    <p:sldId id="495" r:id="rId388"/>
    <p:sldId id="785" r:id="rId389"/>
    <p:sldId id="503" r:id="rId390"/>
    <p:sldId id="786" r:id="rId391"/>
    <p:sldId id="496" r:id="rId392"/>
    <p:sldId id="787" r:id="rId393"/>
    <p:sldId id="497" r:id="rId394"/>
    <p:sldId id="788" r:id="rId395"/>
    <p:sldId id="498" r:id="rId396"/>
    <p:sldId id="789" r:id="rId397"/>
    <p:sldId id="499" r:id="rId398"/>
    <p:sldId id="790" r:id="rId399"/>
    <p:sldId id="500" r:id="rId400"/>
    <p:sldId id="791" r:id="rId401"/>
    <p:sldId id="501" r:id="rId402"/>
    <p:sldId id="792" r:id="rId403"/>
    <p:sldId id="504" r:id="rId404"/>
    <p:sldId id="793" r:id="rId405"/>
    <p:sldId id="505" r:id="rId406"/>
    <p:sldId id="794" r:id="rId407"/>
    <p:sldId id="506" r:id="rId408"/>
    <p:sldId id="795" r:id="rId409"/>
    <p:sldId id="507" r:id="rId410"/>
    <p:sldId id="796" r:id="rId411"/>
    <p:sldId id="508" r:id="rId412"/>
    <p:sldId id="797" r:id="rId413"/>
    <p:sldId id="509" r:id="rId414"/>
    <p:sldId id="798" r:id="rId415"/>
    <p:sldId id="510" r:id="rId416"/>
    <p:sldId id="799" r:id="rId417"/>
    <p:sldId id="511" r:id="rId418"/>
    <p:sldId id="800" r:id="rId419"/>
    <p:sldId id="512" r:id="rId420"/>
    <p:sldId id="801" r:id="rId421"/>
    <p:sldId id="513" r:id="rId422"/>
    <p:sldId id="802" r:id="rId423"/>
    <p:sldId id="514" r:id="rId424"/>
    <p:sldId id="803" r:id="rId425"/>
    <p:sldId id="515" r:id="rId426"/>
    <p:sldId id="804" r:id="rId427"/>
    <p:sldId id="516" r:id="rId428"/>
    <p:sldId id="805" r:id="rId429"/>
    <p:sldId id="517" r:id="rId430"/>
    <p:sldId id="806" r:id="rId431"/>
    <p:sldId id="518" r:id="rId432"/>
    <p:sldId id="807" r:id="rId433"/>
    <p:sldId id="519" r:id="rId434"/>
    <p:sldId id="808" r:id="rId435"/>
    <p:sldId id="520" r:id="rId436"/>
    <p:sldId id="809" r:id="rId437"/>
    <p:sldId id="521" r:id="rId438"/>
    <p:sldId id="810" r:id="rId439"/>
    <p:sldId id="522" r:id="rId440"/>
    <p:sldId id="811" r:id="rId441"/>
    <p:sldId id="523" r:id="rId442"/>
    <p:sldId id="812" r:id="rId443"/>
    <p:sldId id="300" r:id="rId444"/>
    <p:sldId id="524" r:id="rId445"/>
    <p:sldId id="525" r:id="rId446"/>
    <p:sldId id="813" r:id="rId447"/>
    <p:sldId id="526" r:id="rId448"/>
    <p:sldId id="814" r:id="rId449"/>
    <p:sldId id="527" r:id="rId450"/>
    <p:sldId id="815" r:id="rId451"/>
    <p:sldId id="528" r:id="rId452"/>
    <p:sldId id="816" r:id="rId453"/>
    <p:sldId id="529" r:id="rId454"/>
    <p:sldId id="817" r:id="rId455"/>
    <p:sldId id="530" r:id="rId456"/>
    <p:sldId id="818" r:id="rId457"/>
    <p:sldId id="301" r:id="rId458"/>
    <p:sldId id="531" r:id="rId459"/>
    <p:sldId id="532" r:id="rId460"/>
    <p:sldId id="819" r:id="rId461"/>
    <p:sldId id="533" r:id="rId462"/>
    <p:sldId id="820" r:id="rId463"/>
    <p:sldId id="534" r:id="rId464"/>
    <p:sldId id="821" r:id="rId465"/>
    <p:sldId id="535" r:id="rId466"/>
    <p:sldId id="822" r:id="rId467"/>
    <p:sldId id="536" r:id="rId468"/>
    <p:sldId id="823" r:id="rId469"/>
    <p:sldId id="537" r:id="rId470"/>
    <p:sldId id="824" r:id="rId471"/>
    <p:sldId id="538" r:id="rId472"/>
    <p:sldId id="825" r:id="rId473"/>
    <p:sldId id="302" r:id="rId474"/>
    <p:sldId id="539" r:id="rId475"/>
    <p:sldId id="540" r:id="rId476"/>
    <p:sldId id="826" r:id="rId477"/>
    <p:sldId id="541" r:id="rId478"/>
    <p:sldId id="827" r:id="rId479"/>
    <p:sldId id="542" r:id="rId480"/>
    <p:sldId id="828" r:id="rId481"/>
    <p:sldId id="543" r:id="rId482"/>
    <p:sldId id="829" r:id="rId483"/>
    <p:sldId id="544" r:id="rId484"/>
    <p:sldId id="830" r:id="rId485"/>
    <p:sldId id="545" r:id="rId486"/>
    <p:sldId id="831" r:id="rId487"/>
    <p:sldId id="546" r:id="rId488"/>
    <p:sldId id="832" r:id="rId489"/>
    <p:sldId id="547" r:id="rId490"/>
    <p:sldId id="833" r:id="rId491"/>
    <p:sldId id="548" r:id="rId492"/>
    <p:sldId id="834" r:id="rId493"/>
    <p:sldId id="303" r:id="rId494"/>
    <p:sldId id="549" r:id="rId495"/>
    <p:sldId id="550" r:id="rId496"/>
    <p:sldId id="835" r:id="rId497"/>
    <p:sldId id="551" r:id="rId498"/>
    <p:sldId id="836" r:id="rId499"/>
    <p:sldId id="552" r:id="rId500"/>
    <p:sldId id="837" r:id="rId501"/>
    <p:sldId id="553" r:id="rId502"/>
    <p:sldId id="838" r:id="rId503"/>
    <p:sldId id="554" r:id="rId504"/>
    <p:sldId id="839" r:id="rId505"/>
    <p:sldId id="555" r:id="rId506"/>
    <p:sldId id="841" r:id="rId507"/>
    <p:sldId id="556" r:id="rId508"/>
    <p:sldId id="840" r:id="rId509"/>
    <p:sldId id="557" r:id="rId510"/>
    <p:sldId id="842" r:id="rId511"/>
    <p:sldId id="558" r:id="rId512"/>
    <p:sldId id="843" r:id="rId513"/>
    <p:sldId id="559" r:id="rId514"/>
    <p:sldId id="844" r:id="rId515"/>
    <p:sldId id="305" r:id="rId516"/>
    <p:sldId id="560" r:id="rId517"/>
    <p:sldId id="561" r:id="rId518"/>
    <p:sldId id="845" r:id="rId519"/>
    <p:sldId id="562" r:id="rId520"/>
    <p:sldId id="846" r:id="rId521"/>
    <p:sldId id="563" r:id="rId522"/>
    <p:sldId id="847" r:id="rId523"/>
    <p:sldId id="574" r:id="rId524"/>
    <p:sldId id="848" r:id="rId525"/>
    <p:sldId id="564" r:id="rId526"/>
    <p:sldId id="849" r:id="rId527"/>
    <p:sldId id="565" r:id="rId528"/>
    <p:sldId id="850" r:id="rId529"/>
    <p:sldId id="566" r:id="rId530"/>
    <p:sldId id="851" r:id="rId531"/>
    <p:sldId id="567" r:id="rId532"/>
    <p:sldId id="852" r:id="rId533"/>
    <p:sldId id="306" r:id="rId534"/>
    <p:sldId id="568" r:id="rId535"/>
    <p:sldId id="569" r:id="rId536"/>
    <p:sldId id="853" r:id="rId537"/>
    <p:sldId id="570" r:id="rId538"/>
    <p:sldId id="854" r:id="rId539"/>
    <p:sldId id="571" r:id="rId540"/>
    <p:sldId id="855" r:id="rId541"/>
    <p:sldId id="572" r:id="rId542"/>
    <p:sldId id="856" r:id="rId543"/>
    <p:sldId id="573" r:id="rId544"/>
    <p:sldId id="857" r:id="rId545"/>
  </p:sldIdLst>
  <p:sldSz cx="9144000" cy="6858000" type="screen4x3"/>
  <p:notesSz cx="6858000" cy="9144000"/>
  <p:defaultTextStyle>
    <a:defPPr>
      <a:defRPr lang="en-US"/>
    </a:defPPr>
    <a:lvl1pPr algn="l" rtl="0" fontAlgn="base">
      <a:spcBef>
        <a:spcPct val="0"/>
      </a:spcBef>
      <a:spcAft>
        <a:spcPct val="0"/>
      </a:spcAft>
      <a:defRPr sz="2800" b="1"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800" b="1"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800" b="1"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800" b="1"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800" b="1" kern="1200">
        <a:solidFill>
          <a:schemeClr val="tx1"/>
        </a:solidFill>
        <a:latin typeface="Times New Roman" panose="02020603050405020304" pitchFamily="18" charset="0"/>
        <a:ea typeface="+mn-ea"/>
        <a:cs typeface="+mn-cs"/>
      </a:defRPr>
    </a:lvl5pPr>
    <a:lvl6pPr marL="2286000" algn="l" defTabSz="914400" rtl="0" eaLnBrk="1" latinLnBrk="0" hangingPunct="1">
      <a:defRPr sz="2800" b="1" kern="1200">
        <a:solidFill>
          <a:schemeClr val="tx1"/>
        </a:solidFill>
        <a:latin typeface="Times New Roman" panose="02020603050405020304" pitchFamily="18" charset="0"/>
        <a:ea typeface="+mn-ea"/>
        <a:cs typeface="+mn-cs"/>
      </a:defRPr>
    </a:lvl6pPr>
    <a:lvl7pPr marL="2743200" algn="l" defTabSz="914400" rtl="0" eaLnBrk="1" latinLnBrk="0" hangingPunct="1">
      <a:defRPr sz="2800" b="1" kern="1200">
        <a:solidFill>
          <a:schemeClr val="tx1"/>
        </a:solidFill>
        <a:latin typeface="Times New Roman" panose="02020603050405020304" pitchFamily="18" charset="0"/>
        <a:ea typeface="+mn-ea"/>
        <a:cs typeface="+mn-cs"/>
      </a:defRPr>
    </a:lvl7pPr>
    <a:lvl8pPr marL="3200400" algn="l" defTabSz="914400" rtl="0" eaLnBrk="1" latinLnBrk="0" hangingPunct="1">
      <a:defRPr sz="2800" b="1" kern="1200">
        <a:solidFill>
          <a:schemeClr val="tx1"/>
        </a:solidFill>
        <a:latin typeface="Times New Roman" panose="02020603050405020304" pitchFamily="18" charset="0"/>
        <a:ea typeface="+mn-ea"/>
        <a:cs typeface="+mn-cs"/>
      </a:defRPr>
    </a:lvl8pPr>
    <a:lvl9pPr marL="3657600" algn="l" defTabSz="914400" rtl="0" eaLnBrk="1" latinLnBrk="0" hangingPunct="1">
      <a:defRPr sz="2800"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CC"/>
    <a:srgbClr val="66FFFF"/>
    <a:srgbClr val="FF00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varScale="1">
        <p:scale>
          <a:sx n="85" d="100"/>
          <a:sy n="85" d="100"/>
        </p:scale>
        <p:origin x="1810"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37344"/>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324" Type="http://schemas.openxmlformats.org/officeDocument/2006/relationships/slide" Target="slides/slide323.xml"/><Relationship Id="rId531" Type="http://schemas.openxmlformats.org/officeDocument/2006/relationships/slide" Target="slides/slide530.xml"/><Relationship Id="rId170" Type="http://schemas.openxmlformats.org/officeDocument/2006/relationships/slide" Target="slides/slide169.xml"/><Relationship Id="rId268" Type="http://schemas.openxmlformats.org/officeDocument/2006/relationships/slide" Target="slides/slide267.xml"/><Relationship Id="rId475" Type="http://schemas.openxmlformats.org/officeDocument/2006/relationships/slide" Target="slides/slide474.xml"/><Relationship Id="rId32" Type="http://schemas.openxmlformats.org/officeDocument/2006/relationships/slide" Target="slides/slide31.xml"/><Relationship Id="rId128" Type="http://schemas.openxmlformats.org/officeDocument/2006/relationships/slide" Target="slides/slide127.xml"/><Relationship Id="rId335" Type="http://schemas.openxmlformats.org/officeDocument/2006/relationships/slide" Target="slides/slide334.xml"/><Relationship Id="rId542" Type="http://schemas.openxmlformats.org/officeDocument/2006/relationships/slide" Target="slides/slide541.xml"/><Relationship Id="rId181" Type="http://schemas.openxmlformats.org/officeDocument/2006/relationships/slide" Target="slides/slide180.xml"/><Relationship Id="rId402" Type="http://schemas.openxmlformats.org/officeDocument/2006/relationships/slide" Target="slides/slide401.xml"/><Relationship Id="rId279" Type="http://schemas.openxmlformats.org/officeDocument/2006/relationships/slide" Target="slides/slide278.xml"/><Relationship Id="rId486" Type="http://schemas.openxmlformats.org/officeDocument/2006/relationships/slide" Target="slides/slide485.xml"/><Relationship Id="rId43" Type="http://schemas.openxmlformats.org/officeDocument/2006/relationships/slide" Target="slides/slide42.xml"/><Relationship Id="rId139" Type="http://schemas.openxmlformats.org/officeDocument/2006/relationships/slide" Target="slides/slide138.xml"/><Relationship Id="rId346" Type="http://schemas.openxmlformats.org/officeDocument/2006/relationships/slide" Target="slides/slide345.xml"/><Relationship Id="rId192" Type="http://schemas.openxmlformats.org/officeDocument/2006/relationships/slide" Target="slides/slide191.xml"/><Relationship Id="rId206" Type="http://schemas.openxmlformats.org/officeDocument/2006/relationships/slide" Target="slides/slide205.xml"/><Relationship Id="rId413" Type="http://schemas.openxmlformats.org/officeDocument/2006/relationships/slide" Target="slides/slide412.xml"/><Relationship Id="rId497" Type="http://schemas.openxmlformats.org/officeDocument/2006/relationships/slide" Target="slides/slide496.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357" Type="http://schemas.openxmlformats.org/officeDocument/2006/relationships/slide" Target="slides/slide356.xml"/><Relationship Id="rId522" Type="http://schemas.openxmlformats.org/officeDocument/2006/relationships/slide" Target="slides/slide521.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399" Type="http://schemas.openxmlformats.org/officeDocument/2006/relationships/slide" Target="slides/slide398.xml"/><Relationship Id="rId259" Type="http://schemas.openxmlformats.org/officeDocument/2006/relationships/slide" Target="slides/slide258.xml"/><Relationship Id="rId424" Type="http://schemas.openxmlformats.org/officeDocument/2006/relationships/slide" Target="slides/slide423.xml"/><Relationship Id="rId466" Type="http://schemas.openxmlformats.org/officeDocument/2006/relationships/slide" Target="slides/slide465.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openxmlformats.org/officeDocument/2006/relationships/slide" Target="slides/slide325.xml"/><Relationship Id="rId533" Type="http://schemas.openxmlformats.org/officeDocument/2006/relationships/slide" Target="slides/slide532.xml"/><Relationship Id="rId65" Type="http://schemas.openxmlformats.org/officeDocument/2006/relationships/slide" Target="slides/slide64.xml"/><Relationship Id="rId130" Type="http://schemas.openxmlformats.org/officeDocument/2006/relationships/slide" Target="slides/slide129.xml"/><Relationship Id="rId368" Type="http://schemas.openxmlformats.org/officeDocument/2006/relationships/slide" Target="slides/slide367.xml"/><Relationship Id="rId172" Type="http://schemas.openxmlformats.org/officeDocument/2006/relationships/slide" Target="slides/slide171.xml"/><Relationship Id="rId228" Type="http://schemas.openxmlformats.org/officeDocument/2006/relationships/slide" Target="slides/slide227.xml"/><Relationship Id="rId435" Type="http://schemas.openxmlformats.org/officeDocument/2006/relationships/slide" Target="slides/slide434.xml"/><Relationship Id="rId477" Type="http://schemas.openxmlformats.org/officeDocument/2006/relationships/slide" Target="slides/slide476.xml"/><Relationship Id="rId281" Type="http://schemas.openxmlformats.org/officeDocument/2006/relationships/slide" Target="slides/slide280.xml"/><Relationship Id="rId337" Type="http://schemas.openxmlformats.org/officeDocument/2006/relationships/slide" Target="slides/slide336.xml"/><Relationship Id="rId502" Type="http://schemas.openxmlformats.org/officeDocument/2006/relationships/slide" Target="slides/slide501.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379" Type="http://schemas.openxmlformats.org/officeDocument/2006/relationships/slide" Target="slides/slide378.xml"/><Relationship Id="rId544" Type="http://schemas.openxmlformats.org/officeDocument/2006/relationships/slide" Target="slides/slide543.xml"/><Relationship Id="rId7" Type="http://schemas.openxmlformats.org/officeDocument/2006/relationships/slide" Target="slides/slide6.xml"/><Relationship Id="rId183" Type="http://schemas.openxmlformats.org/officeDocument/2006/relationships/slide" Target="slides/slide182.xml"/><Relationship Id="rId239" Type="http://schemas.openxmlformats.org/officeDocument/2006/relationships/slide" Target="slides/slide238.xml"/><Relationship Id="rId390" Type="http://schemas.openxmlformats.org/officeDocument/2006/relationships/slide" Target="slides/slide389.xml"/><Relationship Id="rId404" Type="http://schemas.openxmlformats.org/officeDocument/2006/relationships/slide" Target="slides/slide403.xml"/><Relationship Id="rId446" Type="http://schemas.openxmlformats.org/officeDocument/2006/relationships/slide" Target="slides/slide445.xml"/><Relationship Id="rId250" Type="http://schemas.openxmlformats.org/officeDocument/2006/relationships/slide" Target="slides/slide249.xml"/><Relationship Id="rId292" Type="http://schemas.openxmlformats.org/officeDocument/2006/relationships/slide" Target="slides/slide291.xml"/><Relationship Id="rId306" Type="http://schemas.openxmlformats.org/officeDocument/2006/relationships/slide" Target="slides/slide305.xml"/><Relationship Id="rId488" Type="http://schemas.openxmlformats.org/officeDocument/2006/relationships/slide" Target="slides/slide487.xml"/><Relationship Id="rId45" Type="http://schemas.openxmlformats.org/officeDocument/2006/relationships/slide" Target="slides/slide44.xml"/><Relationship Id="rId87" Type="http://schemas.openxmlformats.org/officeDocument/2006/relationships/slide" Target="slides/slide86.xml"/><Relationship Id="rId110" Type="http://schemas.openxmlformats.org/officeDocument/2006/relationships/slide" Target="slides/slide109.xml"/><Relationship Id="rId348" Type="http://schemas.openxmlformats.org/officeDocument/2006/relationships/slide" Target="slides/slide347.xml"/><Relationship Id="rId513" Type="http://schemas.openxmlformats.org/officeDocument/2006/relationships/slide" Target="slides/slide512.xml"/><Relationship Id="rId152" Type="http://schemas.openxmlformats.org/officeDocument/2006/relationships/slide" Target="slides/slide151.xml"/><Relationship Id="rId194" Type="http://schemas.openxmlformats.org/officeDocument/2006/relationships/slide" Target="slides/slide193.xml"/><Relationship Id="rId208" Type="http://schemas.openxmlformats.org/officeDocument/2006/relationships/slide" Target="slides/slide207.xml"/><Relationship Id="rId415" Type="http://schemas.openxmlformats.org/officeDocument/2006/relationships/slide" Target="slides/slide414.xml"/><Relationship Id="rId457" Type="http://schemas.openxmlformats.org/officeDocument/2006/relationships/slide" Target="slides/slide456.xml"/><Relationship Id="rId261" Type="http://schemas.openxmlformats.org/officeDocument/2006/relationships/slide" Target="slides/slide260.xml"/><Relationship Id="rId499" Type="http://schemas.openxmlformats.org/officeDocument/2006/relationships/slide" Target="slides/slide498.xml"/><Relationship Id="rId14" Type="http://schemas.openxmlformats.org/officeDocument/2006/relationships/slide" Target="slides/slide13.xml"/><Relationship Id="rId56" Type="http://schemas.openxmlformats.org/officeDocument/2006/relationships/slide" Target="slides/slide55.xml"/><Relationship Id="rId317" Type="http://schemas.openxmlformats.org/officeDocument/2006/relationships/slide" Target="slides/slide316.xml"/><Relationship Id="rId359" Type="http://schemas.openxmlformats.org/officeDocument/2006/relationships/slide" Target="slides/slide358.xml"/><Relationship Id="rId524" Type="http://schemas.openxmlformats.org/officeDocument/2006/relationships/slide" Target="slides/slide523.xml"/><Relationship Id="rId98" Type="http://schemas.openxmlformats.org/officeDocument/2006/relationships/slide" Target="slides/slide97.xml"/><Relationship Id="rId121" Type="http://schemas.openxmlformats.org/officeDocument/2006/relationships/slide" Target="slides/slide120.xml"/><Relationship Id="rId163" Type="http://schemas.openxmlformats.org/officeDocument/2006/relationships/slide" Target="slides/slide162.xml"/><Relationship Id="rId219" Type="http://schemas.openxmlformats.org/officeDocument/2006/relationships/slide" Target="slides/slide218.xml"/><Relationship Id="rId370" Type="http://schemas.openxmlformats.org/officeDocument/2006/relationships/slide" Target="slides/slide369.xml"/><Relationship Id="rId426" Type="http://schemas.openxmlformats.org/officeDocument/2006/relationships/slide" Target="slides/slide425.xml"/><Relationship Id="rId230" Type="http://schemas.openxmlformats.org/officeDocument/2006/relationships/slide" Target="slides/slide229.xml"/><Relationship Id="rId468" Type="http://schemas.openxmlformats.org/officeDocument/2006/relationships/slide" Target="slides/slide467.xml"/><Relationship Id="rId25" Type="http://schemas.openxmlformats.org/officeDocument/2006/relationships/slide" Target="slides/slide24.xml"/><Relationship Id="rId67" Type="http://schemas.openxmlformats.org/officeDocument/2006/relationships/slide" Target="slides/slide66.xml"/><Relationship Id="rId272" Type="http://schemas.openxmlformats.org/officeDocument/2006/relationships/slide" Target="slides/slide271.xml"/><Relationship Id="rId328" Type="http://schemas.openxmlformats.org/officeDocument/2006/relationships/slide" Target="slides/slide327.xml"/><Relationship Id="rId535" Type="http://schemas.openxmlformats.org/officeDocument/2006/relationships/slide" Target="slides/slide534.xml"/><Relationship Id="rId132" Type="http://schemas.openxmlformats.org/officeDocument/2006/relationships/slide" Target="slides/slide131.xml"/><Relationship Id="rId174" Type="http://schemas.openxmlformats.org/officeDocument/2006/relationships/slide" Target="slides/slide173.xml"/><Relationship Id="rId381" Type="http://schemas.openxmlformats.org/officeDocument/2006/relationships/slide" Target="slides/slide380.xml"/><Relationship Id="rId241" Type="http://schemas.openxmlformats.org/officeDocument/2006/relationships/slide" Target="slides/slide240.xml"/><Relationship Id="rId437" Type="http://schemas.openxmlformats.org/officeDocument/2006/relationships/slide" Target="slides/slide436.xml"/><Relationship Id="rId479" Type="http://schemas.openxmlformats.org/officeDocument/2006/relationships/slide" Target="slides/slide478.xml"/><Relationship Id="rId36" Type="http://schemas.openxmlformats.org/officeDocument/2006/relationships/slide" Target="slides/slide35.xml"/><Relationship Id="rId283" Type="http://schemas.openxmlformats.org/officeDocument/2006/relationships/slide" Target="slides/slide282.xml"/><Relationship Id="rId339" Type="http://schemas.openxmlformats.org/officeDocument/2006/relationships/slide" Target="slides/slide338.xml"/><Relationship Id="rId490" Type="http://schemas.openxmlformats.org/officeDocument/2006/relationships/slide" Target="slides/slide489.xml"/><Relationship Id="rId504" Type="http://schemas.openxmlformats.org/officeDocument/2006/relationships/slide" Target="slides/slide503.xml"/><Relationship Id="rId546" Type="http://schemas.openxmlformats.org/officeDocument/2006/relationships/presProps" Target="presProps.xml"/><Relationship Id="rId78" Type="http://schemas.openxmlformats.org/officeDocument/2006/relationships/slide" Target="slides/slide77.xml"/><Relationship Id="rId101" Type="http://schemas.openxmlformats.org/officeDocument/2006/relationships/slide" Target="slides/slide100.xml"/><Relationship Id="rId143" Type="http://schemas.openxmlformats.org/officeDocument/2006/relationships/slide" Target="slides/slide142.xml"/><Relationship Id="rId185" Type="http://schemas.openxmlformats.org/officeDocument/2006/relationships/slide" Target="slides/slide184.xml"/><Relationship Id="rId350" Type="http://schemas.openxmlformats.org/officeDocument/2006/relationships/slide" Target="slides/slide349.xml"/><Relationship Id="rId406" Type="http://schemas.openxmlformats.org/officeDocument/2006/relationships/slide" Target="slides/slide405.xml"/><Relationship Id="rId9" Type="http://schemas.openxmlformats.org/officeDocument/2006/relationships/slide" Target="slides/slide8.xml"/><Relationship Id="rId210" Type="http://schemas.openxmlformats.org/officeDocument/2006/relationships/slide" Target="slides/slide209.xml"/><Relationship Id="rId392" Type="http://schemas.openxmlformats.org/officeDocument/2006/relationships/slide" Target="slides/slide391.xml"/><Relationship Id="rId448" Type="http://schemas.openxmlformats.org/officeDocument/2006/relationships/slide" Target="slides/slide447.xml"/><Relationship Id="rId252" Type="http://schemas.openxmlformats.org/officeDocument/2006/relationships/slide" Target="slides/slide251.xml"/><Relationship Id="rId294" Type="http://schemas.openxmlformats.org/officeDocument/2006/relationships/slide" Target="slides/slide293.xml"/><Relationship Id="rId308" Type="http://schemas.openxmlformats.org/officeDocument/2006/relationships/slide" Target="slides/slide307.xml"/><Relationship Id="rId515" Type="http://schemas.openxmlformats.org/officeDocument/2006/relationships/slide" Target="slides/slide514.xml"/><Relationship Id="rId47" Type="http://schemas.openxmlformats.org/officeDocument/2006/relationships/slide" Target="slides/slide46.xml"/><Relationship Id="rId89" Type="http://schemas.openxmlformats.org/officeDocument/2006/relationships/slide" Target="slides/slide88.xml"/><Relationship Id="rId112" Type="http://schemas.openxmlformats.org/officeDocument/2006/relationships/slide" Target="slides/slide111.xml"/><Relationship Id="rId154" Type="http://schemas.openxmlformats.org/officeDocument/2006/relationships/slide" Target="slides/slide153.xml"/><Relationship Id="rId361" Type="http://schemas.openxmlformats.org/officeDocument/2006/relationships/slide" Target="slides/slide360.xml"/><Relationship Id="rId196" Type="http://schemas.openxmlformats.org/officeDocument/2006/relationships/slide" Target="slides/slide195.xml"/><Relationship Id="rId417" Type="http://schemas.openxmlformats.org/officeDocument/2006/relationships/slide" Target="slides/slide416.xml"/><Relationship Id="rId459" Type="http://schemas.openxmlformats.org/officeDocument/2006/relationships/slide" Target="slides/slide458.xml"/><Relationship Id="rId16" Type="http://schemas.openxmlformats.org/officeDocument/2006/relationships/slide" Target="slides/slide15.xml"/><Relationship Id="rId221" Type="http://schemas.openxmlformats.org/officeDocument/2006/relationships/slide" Target="slides/slide220.xml"/><Relationship Id="rId263" Type="http://schemas.openxmlformats.org/officeDocument/2006/relationships/slide" Target="slides/slide262.xml"/><Relationship Id="rId319" Type="http://schemas.openxmlformats.org/officeDocument/2006/relationships/slide" Target="slides/slide318.xml"/><Relationship Id="rId470" Type="http://schemas.openxmlformats.org/officeDocument/2006/relationships/slide" Target="slides/slide469.xml"/><Relationship Id="rId526" Type="http://schemas.openxmlformats.org/officeDocument/2006/relationships/slide" Target="slides/slide525.xml"/><Relationship Id="rId58" Type="http://schemas.openxmlformats.org/officeDocument/2006/relationships/slide" Target="slides/slide57.xml"/><Relationship Id="rId123" Type="http://schemas.openxmlformats.org/officeDocument/2006/relationships/slide" Target="slides/slide122.xml"/><Relationship Id="rId330" Type="http://schemas.openxmlformats.org/officeDocument/2006/relationships/slide" Target="slides/slide329.xml"/><Relationship Id="rId165" Type="http://schemas.openxmlformats.org/officeDocument/2006/relationships/slide" Target="slides/slide164.xml"/><Relationship Id="rId372" Type="http://schemas.openxmlformats.org/officeDocument/2006/relationships/slide" Target="slides/slide371.xml"/><Relationship Id="rId428" Type="http://schemas.openxmlformats.org/officeDocument/2006/relationships/slide" Target="slides/slide427.xml"/><Relationship Id="rId232" Type="http://schemas.openxmlformats.org/officeDocument/2006/relationships/slide" Target="slides/slide231.xml"/><Relationship Id="rId274" Type="http://schemas.openxmlformats.org/officeDocument/2006/relationships/slide" Target="slides/slide273.xml"/><Relationship Id="rId481" Type="http://schemas.openxmlformats.org/officeDocument/2006/relationships/slide" Target="slides/slide480.xml"/><Relationship Id="rId27" Type="http://schemas.openxmlformats.org/officeDocument/2006/relationships/slide" Target="slides/slide26.xml"/><Relationship Id="rId69" Type="http://schemas.openxmlformats.org/officeDocument/2006/relationships/slide" Target="slides/slide68.xml"/><Relationship Id="rId134" Type="http://schemas.openxmlformats.org/officeDocument/2006/relationships/slide" Target="slides/slide133.xml"/><Relationship Id="rId537" Type="http://schemas.openxmlformats.org/officeDocument/2006/relationships/slide" Target="slides/slide536.xml"/><Relationship Id="rId80" Type="http://schemas.openxmlformats.org/officeDocument/2006/relationships/slide" Target="slides/slide79.xml"/><Relationship Id="rId176" Type="http://schemas.openxmlformats.org/officeDocument/2006/relationships/slide" Target="slides/slide175.xml"/><Relationship Id="rId341" Type="http://schemas.openxmlformats.org/officeDocument/2006/relationships/slide" Target="slides/slide340.xml"/><Relationship Id="rId383" Type="http://schemas.openxmlformats.org/officeDocument/2006/relationships/slide" Target="slides/slide382.xml"/><Relationship Id="rId439" Type="http://schemas.openxmlformats.org/officeDocument/2006/relationships/slide" Target="slides/slide438.xml"/><Relationship Id="rId201" Type="http://schemas.openxmlformats.org/officeDocument/2006/relationships/slide" Target="slides/slide200.xml"/><Relationship Id="rId243" Type="http://schemas.openxmlformats.org/officeDocument/2006/relationships/slide" Target="slides/slide242.xml"/><Relationship Id="rId285" Type="http://schemas.openxmlformats.org/officeDocument/2006/relationships/slide" Target="slides/slide284.xml"/><Relationship Id="rId450" Type="http://schemas.openxmlformats.org/officeDocument/2006/relationships/slide" Target="slides/slide449.xml"/><Relationship Id="rId506" Type="http://schemas.openxmlformats.org/officeDocument/2006/relationships/slide" Target="slides/slide505.xml"/><Relationship Id="rId38" Type="http://schemas.openxmlformats.org/officeDocument/2006/relationships/slide" Target="slides/slide37.xml"/><Relationship Id="rId103" Type="http://schemas.openxmlformats.org/officeDocument/2006/relationships/slide" Target="slides/slide102.xml"/><Relationship Id="rId310" Type="http://schemas.openxmlformats.org/officeDocument/2006/relationships/slide" Target="slides/slide309.xml"/><Relationship Id="rId492" Type="http://schemas.openxmlformats.org/officeDocument/2006/relationships/slide" Target="slides/slide491.xml"/><Relationship Id="rId548" Type="http://schemas.openxmlformats.org/officeDocument/2006/relationships/theme" Target="theme/theme1.xml"/><Relationship Id="rId91" Type="http://schemas.openxmlformats.org/officeDocument/2006/relationships/slide" Target="slides/slide90.xml"/><Relationship Id="rId145" Type="http://schemas.openxmlformats.org/officeDocument/2006/relationships/slide" Target="slides/slide144.xml"/><Relationship Id="rId187" Type="http://schemas.openxmlformats.org/officeDocument/2006/relationships/slide" Target="slides/slide186.xml"/><Relationship Id="rId352" Type="http://schemas.openxmlformats.org/officeDocument/2006/relationships/slide" Target="slides/slide351.xml"/><Relationship Id="rId394" Type="http://schemas.openxmlformats.org/officeDocument/2006/relationships/slide" Target="slides/slide393.xml"/><Relationship Id="rId408" Type="http://schemas.openxmlformats.org/officeDocument/2006/relationships/slide" Target="slides/slide407.xml"/><Relationship Id="rId212" Type="http://schemas.openxmlformats.org/officeDocument/2006/relationships/slide" Target="slides/slide211.xml"/><Relationship Id="rId254" Type="http://schemas.openxmlformats.org/officeDocument/2006/relationships/slide" Target="slides/slide253.xml"/><Relationship Id="rId49" Type="http://schemas.openxmlformats.org/officeDocument/2006/relationships/slide" Target="slides/slide48.xml"/><Relationship Id="rId114" Type="http://schemas.openxmlformats.org/officeDocument/2006/relationships/slide" Target="slides/slide113.xml"/><Relationship Id="rId296" Type="http://schemas.openxmlformats.org/officeDocument/2006/relationships/slide" Target="slides/slide295.xml"/><Relationship Id="rId461" Type="http://schemas.openxmlformats.org/officeDocument/2006/relationships/slide" Target="slides/slide460.xml"/><Relationship Id="rId517" Type="http://schemas.openxmlformats.org/officeDocument/2006/relationships/slide" Target="slides/slide516.xml"/><Relationship Id="rId60" Type="http://schemas.openxmlformats.org/officeDocument/2006/relationships/slide" Target="slides/slide59.xml"/><Relationship Id="rId156" Type="http://schemas.openxmlformats.org/officeDocument/2006/relationships/slide" Target="slides/slide155.xml"/><Relationship Id="rId198" Type="http://schemas.openxmlformats.org/officeDocument/2006/relationships/slide" Target="slides/slide197.xml"/><Relationship Id="rId321" Type="http://schemas.openxmlformats.org/officeDocument/2006/relationships/slide" Target="slides/slide320.xml"/><Relationship Id="rId363" Type="http://schemas.openxmlformats.org/officeDocument/2006/relationships/slide" Target="slides/slide362.xml"/><Relationship Id="rId419" Type="http://schemas.openxmlformats.org/officeDocument/2006/relationships/slide" Target="slides/slide418.xml"/><Relationship Id="rId223" Type="http://schemas.openxmlformats.org/officeDocument/2006/relationships/slide" Target="slides/slide222.xml"/><Relationship Id="rId430" Type="http://schemas.openxmlformats.org/officeDocument/2006/relationships/slide" Target="slides/slide429.xml"/><Relationship Id="rId18" Type="http://schemas.openxmlformats.org/officeDocument/2006/relationships/slide" Target="slides/slide17.xml"/><Relationship Id="rId265" Type="http://schemas.openxmlformats.org/officeDocument/2006/relationships/slide" Target="slides/slide264.xml"/><Relationship Id="rId472" Type="http://schemas.openxmlformats.org/officeDocument/2006/relationships/slide" Target="slides/slide471.xml"/><Relationship Id="rId528" Type="http://schemas.openxmlformats.org/officeDocument/2006/relationships/slide" Target="slides/slide527.xml"/><Relationship Id="rId125" Type="http://schemas.openxmlformats.org/officeDocument/2006/relationships/slide" Target="slides/slide124.xml"/><Relationship Id="rId167" Type="http://schemas.openxmlformats.org/officeDocument/2006/relationships/slide" Target="slides/slide166.xml"/><Relationship Id="rId332" Type="http://schemas.openxmlformats.org/officeDocument/2006/relationships/slide" Target="slides/slide331.xml"/><Relationship Id="rId374" Type="http://schemas.openxmlformats.org/officeDocument/2006/relationships/slide" Target="slides/slide373.xml"/><Relationship Id="rId71" Type="http://schemas.openxmlformats.org/officeDocument/2006/relationships/slide" Target="slides/slide70.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76" Type="http://schemas.openxmlformats.org/officeDocument/2006/relationships/slide" Target="slides/slide275.xml"/><Relationship Id="rId441" Type="http://schemas.openxmlformats.org/officeDocument/2006/relationships/slide" Target="slides/slide440.xml"/><Relationship Id="rId483" Type="http://schemas.openxmlformats.org/officeDocument/2006/relationships/slide" Target="slides/slide482.xml"/><Relationship Id="rId539" Type="http://schemas.openxmlformats.org/officeDocument/2006/relationships/slide" Target="slides/slide538.xml"/><Relationship Id="rId40" Type="http://schemas.openxmlformats.org/officeDocument/2006/relationships/slide" Target="slides/slide39.xml"/><Relationship Id="rId136" Type="http://schemas.openxmlformats.org/officeDocument/2006/relationships/slide" Target="slides/slide135.xml"/><Relationship Id="rId178" Type="http://schemas.openxmlformats.org/officeDocument/2006/relationships/slide" Target="slides/slide177.xml"/><Relationship Id="rId301" Type="http://schemas.openxmlformats.org/officeDocument/2006/relationships/slide" Target="slides/slide300.xml"/><Relationship Id="rId343" Type="http://schemas.openxmlformats.org/officeDocument/2006/relationships/slide" Target="slides/slide342.xml"/><Relationship Id="rId82" Type="http://schemas.openxmlformats.org/officeDocument/2006/relationships/slide" Target="slides/slide81.xml"/><Relationship Id="rId203" Type="http://schemas.openxmlformats.org/officeDocument/2006/relationships/slide" Target="slides/slide202.xml"/><Relationship Id="rId385" Type="http://schemas.openxmlformats.org/officeDocument/2006/relationships/slide" Target="slides/slide384.xml"/><Relationship Id="rId245" Type="http://schemas.openxmlformats.org/officeDocument/2006/relationships/slide" Target="slides/slide244.xml"/><Relationship Id="rId287" Type="http://schemas.openxmlformats.org/officeDocument/2006/relationships/slide" Target="slides/slide286.xml"/><Relationship Id="rId410" Type="http://schemas.openxmlformats.org/officeDocument/2006/relationships/slide" Target="slides/slide409.xml"/><Relationship Id="rId452" Type="http://schemas.openxmlformats.org/officeDocument/2006/relationships/slide" Target="slides/slide451.xml"/><Relationship Id="rId494" Type="http://schemas.openxmlformats.org/officeDocument/2006/relationships/slide" Target="slides/slide493.xml"/><Relationship Id="rId508" Type="http://schemas.openxmlformats.org/officeDocument/2006/relationships/slide" Target="slides/slide507.xml"/><Relationship Id="rId105" Type="http://schemas.openxmlformats.org/officeDocument/2006/relationships/slide" Target="slides/slide104.xml"/><Relationship Id="rId147" Type="http://schemas.openxmlformats.org/officeDocument/2006/relationships/slide" Target="slides/slide146.xml"/><Relationship Id="rId312" Type="http://schemas.openxmlformats.org/officeDocument/2006/relationships/slide" Target="slides/slide311.xml"/><Relationship Id="rId354" Type="http://schemas.openxmlformats.org/officeDocument/2006/relationships/slide" Target="slides/slide353.xml"/><Relationship Id="rId51" Type="http://schemas.openxmlformats.org/officeDocument/2006/relationships/slide" Target="slides/slide50.xml"/><Relationship Id="rId93" Type="http://schemas.openxmlformats.org/officeDocument/2006/relationships/slide" Target="slides/slide92.xml"/><Relationship Id="rId189" Type="http://schemas.openxmlformats.org/officeDocument/2006/relationships/slide" Target="slides/slide188.xml"/><Relationship Id="rId396" Type="http://schemas.openxmlformats.org/officeDocument/2006/relationships/slide" Target="slides/slide395.xml"/><Relationship Id="rId214" Type="http://schemas.openxmlformats.org/officeDocument/2006/relationships/slide" Target="slides/slide213.xml"/><Relationship Id="rId256" Type="http://schemas.openxmlformats.org/officeDocument/2006/relationships/slide" Target="slides/slide255.xml"/><Relationship Id="rId298" Type="http://schemas.openxmlformats.org/officeDocument/2006/relationships/slide" Target="slides/slide297.xml"/><Relationship Id="rId421" Type="http://schemas.openxmlformats.org/officeDocument/2006/relationships/slide" Target="slides/slide420.xml"/><Relationship Id="rId463" Type="http://schemas.openxmlformats.org/officeDocument/2006/relationships/slide" Target="slides/slide462.xml"/><Relationship Id="rId519" Type="http://schemas.openxmlformats.org/officeDocument/2006/relationships/slide" Target="slides/slide518.xml"/><Relationship Id="rId116" Type="http://schemas.openxmlformats.org/officeDocument/2006/relationships/slide" Target="slides/slide115.xml"/><Relationship Id="rId158" Type="http://schemas.openxmlformats.org/officeDocument/2006/relationships/slide" Target="slides/slide157.xml"/><Relationship Id="rId323" Type="http://schemas.openxmlformats.org/officeDocument/2006/relationships/slide" Target="slides/slide322.xml"/><Relationship Id="rId530" Type="http://schemas.openxmlformats.org/officeDocument/2006/relationships/slide" Target="slides/slide529.xml"/><Relationship Id="rId20" Type="http://schemas.openxmlformats.org/officeDocument/2006/relationships/slide" Target="slides/slide19.xml"/><Relationship Id="rId62" Type="http://schemas.openxmlformats.org/officeDocument/2006/relationships/slide" Target="slides/slide61.xml"/><Relationship Id="rId365" Type="http://schemas.openxmlformats.org/officeDocument/2006/relationships/slide" Target="slides/slide364.xml"/><Relationship Id="rId225" Type="http://schemas.openxmlformats.org/officeDocument/2006/relationships/slide" Target="slides/slide224.xml"/><Relationship Id="rId267" Type="http://schemas.openxmlformats.org/officeDocument/2006/relationships/slide" Target="slides/slide266.xml"/><Relationship Id="rId432" Type="http://schemas.openxmlformats.org/officeDocument/2006/relationships/slide" Target="slides/slide431.xml"/><Relationship Id="rId474" Type="http://schemas.openxmlformats.org/officeDocument/2006/relationships/slide" Target="slides/slide473.xml"/><Relationship Id="rId127" Type="http://schemas.openxmlformats.org/officeDocument/2006/relationships/slide" Target="slides/slide126.xml"/><Relationship Id="rId31" Type="http://schemas.openxmlformats.org/officeDocument/2006/relationships/slide" Target="slides/slide30.xml"/><Relationship Id="rId73" Type="http://schemas.openxmlformats.org/officeDocument/2006/relationships/slide" Target="slides/slide72.xml"/><Relationship Id="rId169" Type="http://schemas.openxmlformats.org/officeDocument/2006/relationships/slide" Target="slides/slide168.xml"/><Relationship Id="rId334" Type="http://schemas.openxmlformats.org/officeDocument/2006/relationships/slide" Target="slides/slide333.xml"/><Relationship Id="rId376" Type="http://schemas.openxmlformats.org/officeDocument/2006/relationships/slide" Target="slides/slide375.xml"/><Relationship Id="rId541" Type="http://schemas.openxmlformats.org/officeDocument/2006/relationships/slide" Target="slides/slide540.xml"/><Relationship Id="rId4" Type="http://schemas.openxmlformats.org/officeDocument/2006/relationships/slide" Target="slides/slide3.xml"/><Relationship Id="rId180" Type="http://schemas.openxmlformats.org/officeDocument/2006/relationships/slide" Target="slides/slide179.xml"/><Relationship Id="rId236" Type="http://schemas.openxmlformats.org/officeDocument/2006/relationships/slide" Target="slides/slide235.xml"/><Relationship Id="rId278" Type="http://schemas.openxmlformats.org/officeDocument/2006/relationships/slide" Target="slides/slide277.xml"/><Relationship Id="rId401" Type="http://schemas.openxmlformats.org/officeDocument/2006/relationships/slide" Target="slides/slide400.xml"/><Relationship Id="rId443" Type="http://schemas.openxmlformats.org/officeDocument/2006/relationships/slide" Target="slides/slide442.xml"/><Relationship Id="rId303" Type="http://schemas.openxmlformats.org/officeDocument/2006/relationships/slide" Target="slides/slide302.xml"/><Relationship Id="rId485" Type="http://schemas.openxmlformats.org/officeDocument/2006/relationships/slide" Target="slides/slide484.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345" Type="http://schemas.openxmlformats.org/officeDocument/2006/relationships/slide" Target="slides/slide344.xml"/><Relationship Id="rId387" Type="http://schemas.openxmlformats.org/officeDocument/2006/relationships/slide" Target="slides/slide386.xml"/><Relationship Id="rId510" Type="http://schemas.openxmlformats.org/officeDocument/2006/relationships/slide" Target="slides/slide509.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412" Type="http://schemas.openxmlformats.org/officeDocument/2006/relationships/slide" Target="slides/slide411.xml"/><Relationship Id="rId107" Type="http://schemas.openxmlformats.org/officeDocument/2006/relationships/slide" Target="slides/slide106.xml"/><Relationship Id="rId289" Type="http://schemas.openxmlformats.org/officeDocument/2006/relationships/slide" Target="slides/slide288.xml"/><Relationship Id="rId454" Type="http://schemas.openxmlformats.org/officeDocument/2006/relationships/slide" Target="slides/slide453.xml"/><Relationship Id="rId496" Type="http://schemas.openxmlformats.org/officeDocument/2006/relationships/slide" Target="slides/slide495.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356" Type="http://schemas.openxmlformats.org/officeDocument/2006/relationships/slide" Target="slides/slide355.xml"/><Relationship Id="rId398" Type="http://schemas.openxmlformats.org/officeDocument/2006/relationships/slide" Target="slides/slide397.xml"/><Relationship Id="rId521" Type="http://schemas.openxmlformats.org/officeDocument/2006/relationships/slide" Target="slides/slide520.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423" Type="http://schemas.openxmlformats.org/officeDocument/2006/relationships/slide" Target="slides/slide422.xml"/><Relationship Id="rId258" Type="http://schemas.openxmlformats.org/officeDocument/2006/relationships/slide" Target="slides/slide257.xml"/><Relationship Id="rId465" Type="http://schemas.openxmlformats.org/officeDocument/2006/relationships/slide" Target="slides/slide464.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slide" Target="slides/slide324.xml"/><Relationship Id="rId367" Type="http://schemas.openxmlformats.org/officeDocument/2006/relationships/slide" Target="slides/slide366.xml"/><Relationship Id="rId532" Type="http://schemas.openxmlformats.org/officeDocument/2006/relationships/slide" Target="slides/slide531.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434" Type="http://schemas.openxmlformats.org/officeDocument/2006/relationships/slide" Target="slides/slide433.xml"/><Relationship Id="rId476" Type="http://schemas.openxmlformats.org/officeDocument/2006/relationships/slide" Target="slides/slide475.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336" Type="http://schemas.openxmlformats.org/officeDocument/2006/relationships/slide" Target="slides/slide335.xml"/><Relationship Id="rId501" Type="http://schemas.openxmlformats.org/officeDocument/2006/relationships/slide" Target="slides/slide500.xml"/><Relationship Id="rId543" Type="http://schemas.openxmlformats.org/officeDocument/2006/relationships/slide" Target="slides/slide542.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378" Type="http://schemas.openxmlformats.org/officeDocument/2006/relationships/slide" Target="slides/slide377.xml"/><Relationship Id="rId403" Type="http://schemas.openxmlformats.org/officeDocument/2006/relationships/slide" Target="slides/slide402.xml"/><Relationship Id="rId6" Type="http://schemas.openxmlformats.org/officeDocument/2006/relationships/slide" Target="slides/slide5.xml"/><Relationship Id="rId238" Type="http://schemas.openxmlformats.org/officeDocument/2006/relationships/slide" Target="slides/slide237.xml"/><Relationship Id="rId445" Type="http://schemas.openxmlformats.org/officeDocument/2006/relationships/slide" Target="slides/slide444.xml"/><Relationship Id="rId487" Type="http://schemas.openxmlformats.org/officeDocument/2006/relationships/slide" Target="slides/slide486.xml"/><Relationship Id="rId291" Type="http://schemas.openxmlformats.org/officeDocument/2006/relationships/slide" Target="slides/slide290.xml"/><Relationship Id="rId305" Type="http://schemas.openxmlformats.org/officeDocument/2006/relationships/slide" Target="slides/slide304.xml"/><Relationship Id="rId347" Type="http://schemas.openxmlformats.org/officeDocument/2006/relationships/slide" Target="slides/slide346.xml"/><Relationship Id="rId512" Type="http://schemas.openxmlformats.org/officeDocument/2006/relationships/slide" Target="slides/slide511.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389" Type="http://schemas.openxmlformats.org/officeDocument/2006/relationships/slide" Target="slides/slide388.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414" Type="http://schemas.openxmlformats.org/officeDocument/2006/relationships/slide" Target="slides/slide413.xml"/><Relationship Id="rId456" Type="http://schemas.openxmlformats.org/officeDocument/2006/relationships/slide" Target="slides/slide455.xml"/><Relationship Id="rId498" Type="http://schemas.openxmlformats.org/officeDocument/2006/relationships/slide" Target="slides/slide497.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23" Type="http://schemas.openxmlformats.org/officeDocument/2006/relationships/slide" Target="slides/slide522.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 Id="rId358" Type="http://schemas.openxmlformats.org/officeDocument/2006/relationships/slide" Target="slides/slide357.xml"/><Relationship Id="rId162" Type="http://schemas.openxmlformats.org/officeDocument/2006/relationships/slide" Target="slides/slide161.xml"/><Relationship Id="rId218" Type="http://schemas.openxmlformats.org/officeDocument/2006/relationships/slide" Target="slides/slide217.xml"/><Relationship Id="rId425" Type="http://schemas.openxmlformats.org/officeDocument/2006/relationships/slide" Target="slides/slide424.xml"/><Relationship Id="rId467" Type="http://schemas.openxmlformats.org/officeDocument/2006/relationships/slide" Target="slides/slide466.xml"/><Relationship Id="rId271" Type="http://schemas.openxmlformats.org/officeDocument/2006/relationships/slide" Target="slides/slide270.xml"/><Relationship Id="rId24" Type="http://schemas.openxmlformats.org/officeDocument/2006/relationships/slide" Target="slides/slide23.xml"/><Relationship Id="rId66" Type="http://schemas.openxmlformats.org/officeDocument/2006/relationships/slide" Target="slides/slide65.xml"/><Relationship Id="rId131" Type="http://schemas.openxmlformats.org/officeDocument/2006/relationships/slide" Target="slides/slide130.xml"/><Relationship Id="rId327" Type="http://schemas.openxmlformats.org/officeDocument/2006/relationships/slide" Target="slides/slide326.xml"/><Relationship Id="rId369" Type="http://schemas.openxmlformats.org/officeDocument/2006/relationships/slide" Target="slides/slide368.xml"/><Relationship Id="rId534" Type="http://schemas.openxmlformats.org/officeDocument/2006/relationships/slide" Target="slides/slide533.xml"/><Relationship Id="rId173" Type="http://schemas.openxmlformats.org/officeDocument/2006/relationships/slide" Target="slides/slide172.xml"/><Relationship Id="rId229" Type="http://schemas.openxmlformats.org/officeDocument/2006/relationships/slide" Target="slides/slide228.xml"/><Relationship Id="rId380" Type="http://schemas.openxmlformats.org/officeDocument/2006/relationships/slide" Target="slides/slide379.xml"/><Relationship Id="rId436" Type="http://schemas.openxmlformats.org/officeDocument/2006/relationships/slide" Target="slides/slide435.xml"/><Relationship Id="rId240" Type="http://schemas.openxmlformats.org/officeDocument/2006/relationships/slide" Target="slides/slide239.xml"/><Relationship Id="rId478" Type="http://schemas.openxmlformats.org/officeDocument/2006/relationships/slide" Target="slides/slide477.xml"/><Relationship Id="rId35" Type="http://schemas.openxmlformats.org/officeDocument/2006/relationships/slide" Target="slides/slide34.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38" Type="http://schemas.openxmlformats.org/officeDocument/2006/relationships/slide" Target="slides/slide337.xml"/><Relationship Id="rId503" Type="http://schemas.openxmlformats.org/officeDocument/2006/relationships/slide" Target="slides/slide502.xml"/><Relationship Id="rId545" Type="http://schemas.openxmlformats.org/officeDocument/2006/relationships/slide" Target="slides/slide544.xml"/><Relationship Id="rId8" Type="http://schemas.openxmlformats.org/officeDocument/2006/relationships/slide" Target="slides/slide7.xml"/><Relationship Id="rId142" Type="http://schemas.openxmlformats.org/officeDocument/2006/relationships/slide" Target="slides/slide141.xml"/><Relationship Id="rId184" Type="http://schemas.openxmlformats.org/officeDocument/2006/relationships/slide" Target="slides/slide183.xml"/><Relationship Id="rId391" Type="http://schemas.openxmlformats.org/officeDocument/2006/relationships/slide" Target="slides/slide390.xml"/><Relationship Id="rId405" Type="http://schemas.openxmlformats.org/officeDocument/2006/relationships/slide" Target="slides/slide404.xml"/><Relationship Id="rId447" Type="http://schemas.openxmlformats.org/officeDocument/2006/relationships/slide" Target="slides/slide446.xml"/><Relationship Id="rId251" Type="http://schemas.openxmlformats.org/officeDocument/2006/relationships/slide" Target="slides/slide250.xml"/><Relationship Id="rId489" Type="http://schemas.openxmlformats.org/officeDocument/2006/relationships/slide" Target="slides/slide488.xml"/><Relationship Id="rId46" Type="http://schemas.openxmlformats.org/officeDocument/2006/relationships/slide" Target="slides/slide45.xml"/><Relationship Id="rId293" Type="http://schemas.openxmlformats.org/officeDocument/2006/relationships/slide" Target="slides/slide292.xml"/><Relationship Id="rId307" Type="http://schemas.openxmlformats.org/officeDocument/2006/relationships/slide" Target="slides/slide306.xml"/><Relationship Id="rId349" Type="http://schemas.openxmlformats.org/officeDocument/2006/relationships/slide" Target="slides/slide348.xml"/><Relationship Id="rId514" Type="http://schemas.openxmlformats.org/officeDocument/2006/relationships/slide" Target="slides/slide513.xml"/><Relationship Id="rId88" Type="http://schemas.openxmlformats.org/officeDocument/2006/relationships/slide" Target="slides/slide87.xml"/><Relationship Id="rId111" Type="http://schemas.openxmlformats.org/officeDocument/2006/relationships/slide" Target="slides/slide110.xml"/><Relationship Id="rId153" Type="http://schemas.openxmlformats.org/officeDocument/2006/relationships/slide" Target="slides/slide152.xml"/><Relationship Id="rId195" Type="http://schemas.openxmlformats.org/officeDocument/2006/relationships/slide" Target="slides/slide194.xml"/><Relationship Id="rId209" Type="http://schemas.openxmlformats.org/officeDocument/2006/relationships/slide" Target="slides/slide208.xml"/><Relationship Id="rId360" Type="http://schemas.openxmlformats.org/officeDocument/2006/relationships/slide" Target="slides/slide359.xml"/><Relationship Id="rId416" Type="http://schemas.openxmlformats.org/officeDocument/2006/relationships/slide" Target="slides/slide415.xml"/><Relationship Id="rId220" Type="http://schemas.openxmlformats.org/officeDocument/2006/relationships/slide" Target="slides/slide219.xml"/><Relationship Id="rId458" Type="http://schemas.openxmlformats.org/officeDocument/2006/relationships/slide" Target="slides/slide457.xml"/><Relationship Id="rId15" Type="http://schemas.openxmlformats.org/officeDocument/2006/relationships/slide" Target="slides/slide14.xml"/><Relationship Id="rId57" Type="http://schemas.openxmlformats.org/officeDocument/2006/relationships/slide" Target="slides/slide56.xml"/><Relationship Id="rId262" Type="http://schemas.openxmlformats.org/officeDocument/2006/relationships/slide" Target="slides/slide261.xml"/><Relationship Id="rId318" Type="http://schemas.openxmlformats.org/officeDocument/2006/relationships/slide" Target="slides/slide317.xml"/><Relationship Id="rId525" Type="http://schemas.openxmlformats.org/officeDocument/2006/relationships/slide" Target="slides/slide524.xml"/><Relationship Id="rId99" Type="http://schemas.openxmlformats.org/officeDocument/2006/relationships/slide" Target="slides/slide98.xml"/><Relationship Id="rId122" Type="http://schemas.openxmlformats.org/officeDocument/2006/relationships/slide" Target="slides/slide121.xml"/><Relationship Id="rId164" Type="http://schemas.openxmlformats.org/officeDocument/2006/relationships/slide" Target="slides/slide163.xml"/><Relationship Id="rId371" Type="http://schemas.openxmlformats.org/officeDocument/2006/relationships/slide" Target="slides/slide370.xml"/><Relationship Id="rId427" Type="http://schemas.openxmlformats.org/officeDocument/2006/relationships/slide" Target="slides/slide426.xml"/><Relationship Id="rId469" Type="http://schemas.openxmlformats.org/officeDocument/2006/relationships/slide" Target="slides/slide468.xml"/><Relationship Id="rId26" Type="http://schemas.openxmlformats.org/officeDocument/2006/relationships/slide" Target="slides/slide25.xml"/><Relationship Id="rId231" Type="http://schemas.openxmlformats.org/officeDocument/2006/relationships/slide" Target="slides/slide230.xml"/><Relationship Id="rId273" Type="http://schemas.openxmlformats.org/officeDocument/2006/relationships/slide" Target="slides/slide272.xml"/><Relationship Id="rId329" Type="http://schemas.openxmlformats.org/officeDocument/2006/relationships/slide" Target="slides/slide328.xml"/><Relationship Id="rId480" Type="http://schemas.openxmlformats.org/officeDocument/2006/relationships/slide" Target="slides/slide479.xml"/><Relationship Id="rId536" Type="http://schemas.openxmlformats.org/officeDocument/2006/relationships/slide" Target="slides/slide535.xml"/><Relationship Id="rId68" Type="http://schemas.openxmlformats.org/officeDocument/2006/relationships/slide" Target="slides/slide67.xml"/><Relationship Id="rId133" Type="http://schemas.openxmlformats.org/officeDocument/2006/relationships/slide" Target="slides/slide132.xml"/><Relationship Id="rId175" Type="http://schemas.openxmlformats.org/officeDocument/2006/relationships/slide" Target="slides/slide174.xml"/><Relationship Id="rId340" Type="http://schemas.openxmlformats.org/officeDocument/2006/relationships/slide" Target="slides/slide339.xml"/><Relationship Id="rId200" Type="http://schemas.openxmlformats.org/officeDocument/2006/relationships/slide" Target="slides/slide199.xml"/><Relationship Id="rId382" Type="http://schemas.openxmlformats.org/officeDocument/2006/relationships/slide" Target="slides/slide381.xml"/><Relationship Id="rId438" Type="http://schemas.openxmlformats.org/officeDocument/2006/relationships/slide" Target="slides/slide437.xml"/><Relationship Id="rId242" Type="http://schemas.openxmlformats.org/officeDocument/2006/relationships/slide" Target="slides/slide241.xml"/><Relationship Id="rId284" Type="http://schemas.openxmlformats.org/officeDocument/2006/relationships/slide" Target="slides/slide283.xml"/><Relationship Id="rId491" Type="http://schemas.openxmlformats.org/officeDocument/2006/relationships/slide" Target="slides/slide490.xml"/><Relationship Id="rId505" Type="http://schemas.openxmlformats.org/officeDocument/2006/relationships/slide" Target="slides/slide504.xml"/><Relationship Id="rId37" Type="http://schemas.openxmlformats.org/officeDocument/2006/relationships/slide" Target="slides/slide36.xml"/><Relationship Id="rId79" Type="http://schemas.openxmlformats.org/officeDocument/2006/relationships/slide" Target="slides/slide78.xml"/><Relationship Id="rId102" Type="http://schemas.openxmlformats.org/officeDocument/2006/relationships/slide" Target="slides/slide101.xml"/><Relationship Id="rId144" Type="http://schemas.openxmlformats.org/officeDocument/2006/relationships/slide" Target="slides/slide143.xml"/><Relationship Id="rId547" Type="http://schemas.openxmlformats.org/officeDocument/2006/relationships/viewProps" Target="viewProps.xml"/><Relationship Id="rId90" Type="http://schemas.openxmlformats.org/officeDocument/2006/relationships/slide" Target="slides/slide89.xml"/><Relationship Id="rId186" Type="http://schemas.openxmlformats.org/officeDocument/2006/relationships/slide" Target="slides/slide185.xml"/><Relationship Id="rId351" Type="http://schemas.openxmlformats.org/officeDocument/2006/relationships/slide" Target="slides/slide350.xml"/><Relationship Id="rId393" Type="http://schemas.openxmlformats.org/officeDocument/2006/relationships/slide" Target="slides/slide392.xml"/><Relationship Id="rId407" Type="http://schemas.openxmlformats.org/officeDocument/2006/relationships/slide" Target="slides/slide406.xml"/><Relationship Id="rId449" Type="http://schemas.openxmlformats.org/officeDocument/2006/relationships/slide" Target="slides/slide448.xml"/><Relationship Id="rId211" Type="http://schemas.openxmlformats.org/officeDocument/2006/relationships/slide" Target="slides/slide210.xml"/><Relationship Id="rId253" Type="http://schemas.openxmlformats.org/officeDocument/2006/relationships/slide" Target="slides/slide252.xml"/><Relationship Id="rId295" Type="http://schemas.openxmlformats.org/officeDocument/2006/relationships/slide" Target="slides/slide294.xml"/><Relationship Id="rId309" Type="http://schemas.openxmlformats.org/officeDocument/2006/relationships/slide" Target="slides/slide308.xml"/><Relationship Id="rId460" Type="http://schemas.openxmlformats.org/officeDocument/2006/relationships/slide" Target="slides/slide459.xml"/><Relationship Id="rId516" Type="http://schemas.openxmlformats.org/officeDocument/2006/relationships/slide" Target="slides/slide515.xml"/><Relationship Id="rId48" Type="http://schemas.openxmlformats.org/officeDocument/2006/relationships/slide" Target="slides/slide47.xml"/><Relationship Id="rId113" Type="http://schemas.openxmlformats.org/officeDocument/2006/relationships/slide" Target="slides/slide112.xml"/><Relationship Id="rId320" Type="http://schemas.openxmlformats.org/officeDocument/2006/relationships/slide" Target="slides/slide319.xml"/><Relationship Id="rId155" Type="http://schemas.openxmlformats.org/officeDocument/2006/relationships/slide" Target="slides/slide154.xml"/><Relationship Id="rId197" Type="http://schemas.openxmlformats.org/officeDocument/2006/relationships/slide" Target="slides/slide196.xml"/><Relationship Id="rId362" Type="http://schemas.openxmlformats.org/officeDocument/2006/relationships/slide" Target="slides/slide361.xml"/><Relationship Id="rId418" Type="http://schemas.openxmlformats.org/officeDocument/2006/relationships/slide" Target="slides/slide417.xml"/><Relationship Id="rId222" Type="http://schemas.openxmlformats.org/officeDocument/2006/relationships/slide" Target="slides/slide221.xml"/><Relationship Id="rId264" Type="http://schemas.openxmlformats.org/officeDocument/2006/relationships/slide" Target="slides/slide263.xml"/><Relationship Id="rId471" Type="http://schemas.openxmlformats.org/officeDocument/2006/relationships/slide" Target="slides/slide470.xml"/><Relationship Id="rId17" Type="http://schemas.openxmlformats.org/officeDocument/2006/relationships/slide" Target="slides/slide16.xml"/><Relationship Id="rId59" Type="http://schemas.openxmlformats.org/officeDocument/2006/relationships/slide" Target="slides/slide58.xml"/><Relationship Id="rId124" Type="http://schemas.openxmlformats.org/officeDocument/2006/relationships/slide" Target="slides/slide123.xml"/><Relationship Id="rId527" Type="http://schemas.openxmlformats.org/officeDocument/2006/relationships/slide" Target="slides/slide526.xml"/><Relationship Id="rId70" Type="http://schemas.openxmlformats.org/officeDocument/2006/relationships/slide" Target="slides/slide69.xml"/><Relationship Id="rId166" Type="http://schemas.openxmlformats.org/officeDocument/2006/relationships/slide" Target="slides/slide165.xml"/><Relationship Id="rId331" Type="http://schemas.openxmlformats.org/officeDocument/2006/relationships/slide" Target="slides/slide330.xml"/><Relationship Id="rId373" Type="http://schemas.openxmlformats.org/officeDocument/2006/relationships/slide" Target="slides/slide372.xml"/><Relationship Id="rId429" Type="http://schemas.openxmlformats.org/officeDocument/2006/relationships/slide" Target="slides/slide428.xml"/><Relationship Id="rId1" Type="http://schemas.openxmlformats.org/officeDocument/2006/relationships/slideMaster" Target="slideMasters/slideMaster1.xml"/><Relationship Id="rId233" Type="http://schemas.openxmlformats.org/officeDocument/2006/relationships/slide" Target="slides/slide232.xml"/><Relationship Id="rId440" Type="http://schemas.openxmlformats.org/officeDocument/2006/relationships/slide" Target="slides/slide439.xml"/><Relationship Id="rId28" Type="http://schemas.openxmlformats.org/officeDocument/2006/relationships/slide" Target="slides/slide27.xml"/><Relationship Id="rId275" Type="http://schemas.openxmlformats.org/officeDocument/2006/relationships/slide" Target="slides/slide274.xml"/><Relationship Id="rId300" Type="http://schemas.openxmlformats.org/officeDocument/2006/relationships/slide" Target="slides/slide299.xml"/><Relationship Id="rId482" Type="http://schemas.openxmlformats.org/officeDocument/2006/relationships/slide" Target="slides/slide481.xml"/><Relationship Id="rId538" Type="http://schemas.openxmlformats.org/officeDocument/2006/relationships/slide" Target="slides/slide537.xml"/><Relationship Id="rId81" Type="http://schemas.openxmlformats.org/officeDocument/2006/relationships/slide" Target="slides/slide80.xml"/><Relationship Id="rId135" Type="http://schemas.openxmlformats.org/officeDocument/2006/relationships/slide" Target="slides/slide134.xml"/><Relationship Id="rId177" Type="http://schemas.openxmlformats.org/officeDocument/2006/relationships/slide" Target="slides/slide176.xml"/><Relationship Id="rId342" Type="http://schemas.openxmlformats.org/officeDocument/2006/relationships/slide" Target="slides/slide341.xml"/><Relationship Id="rId384" Type="http://schemas.openxmlformats.org/officeDocument/2006/relationships/slide" Target="slides/slide383.xml"/><Relationship Id="rId202" Type="http://schemas.openxmlformats.org/officeDocument/2006/relationships/slide" Target="slides/slide201.xml"/><Relationship Id="rId244" Type="http://schemas.openxmlformats.org/officeDocument/2006/relationships/slide" Target="slides/slide243.xml"/><Relationship Id="rId39" Type="http://schemas.openxmlformats.org/officeDocument/2006/relationships/slide" Target="slides/slide38.xml"/><Relationship Id="rId286" Type="http://schemas.openxmlformats.org/officeDocument/2006/relationships/slide" Target="slides/slide285.xml"/><Relationship Id="rId451" Type="http://schemas.openxmlformats.org/officeDocument/2006/relationships/slide" Target="slides/slide450.xml"/><Relationship Id="rId493" Type="http://schemas.openxmlformats.org/officeDocument/2006/relationships/slide" Target="slides/slide492.xml"/><Relationship Id="rId507" Type="http://schemas.openxmlformats.org/officeDocument/2006/relationships/slide" Target="slides/slide506.xml"/><Relationship Id="rId549" Type="http://schemas.openxmlformats.org/officeDocument/2006/relationships/tableStyles" Target="tableStyles.xml"/><Relationship Id="rId50" Type="http://schemas.openxmlformats.org/officeDocument/2006/relationships/slide" Target="slides/slide49.xml"/><Relationship Id="rId104" Type="http://schemas.openxmlformats.org/officeDocument/2006/relationships/slide" Target="slides/slide103.xml"/><Relationship Id="rId146" Type="http://schemas.openxmlformats.org/officeDocument/2006/relationships/slide" Target="slides/slide145.xml"/><Relationship Id="rId188" Type="http://schemas.openxmlformats.org/officeDocument/2006/relationships/slide" Target="slides/slide187.xml"/><Relationship Id="rId311" Type="http://schemas.openxmlformats.org/officeDocument/2006/relationships/slide" Target="slides/slide310.xml"/><Relationship Id="rId353" Type="http://schemas.openxmlformats.org/officeDocument/2006/relationships/slide" Target="slides/slide352.xml"/><Relationship Id="rId395" Type="http://schemas.openxmlformats.org/officeDocument/2006/relationships/slide" Target="slides/slide394.xml"/><Relationship Id="rId409" Type="http://schemas.openxmlformats.org/officeDocument/2006/relationships/slide" Target="slides/slide408.xml"/><Relationship Id="rId92" Type="http://schemas.openxmlformats.org/officeDocument/2006/relationships/slide" Target="slides/slide91.xml"/><Relationship Id="rId213" Type="http://schemas.openxmlformats.org/officeDocument/2006/relationships/slide" Target="slides/slide212.xml"/><Relationship Id="rId420" Type="http://schemas.openxmlformats.org/officeDocument/2006/relationships/slide" Target="slides/slide419.xml"/><Relationship Id="rId255" Type="http://schemas.openxmlformats.org/officeDocument/2006/relationships/slide" Target="slides/slide254.xml"/><Relationship Id="rId297" Type="http://schemas.openxmlformats.org/officeDocument/2006/relationships/slide" Target="slides/slide296.xml"/><Relationship Id="rId462" Type="http://schemas.openxmlformats.org/officeDocument/2006/relationships/slide" Target="slides/slide461.xml"/><Relationship Id="rId518" Type="http://schemas.openxmlformats.org/officeDocument/2006/relationships/slide" Target="slides/slide517.xml"/><Relationship Id="rId115" Type="http://schemas.openxmlformats.org/officeDocument/2006/relationships/slide" Target="slides/slide114.xml"/><Relationship Id="rId157" Type="http://schemas.openxmlformats.org/officeDocument/2006/relationships/slide" Target="slides/slide156.xml"/><Relationship Id="rId322" Type="http://schemas.openxmlformats.org/officeDocument/2006/relationships/slide" Target="slides/slide321.xml"/><Relationship Id="rId364" Type="http://schemas.openxmlformats.org/officeDocument/2006/relationships/slide" Target="slides/slide363.xml"/><Relationship Id="rId61" Type="http://schemas.openxmlformats.org/officeDocument/2006/relationships/slide" Target="slides/slide60.xml"/><Relationship Id="rId199" Type="http://schemas.openxmlformats.org/officeDocument/2006/relationships/slide" Target="slides/slide198.xml"/><Relationship Id="rId19" Type="http://schemas.openxmlformats.org/officeDocument/2006/relationships/slide" Target="slides/slide18.xml"/><Relationship Id="rId224" Type="http://schemas.openxmlformats.org/officeDocument/2006/relationships/slide" Target="slides/slide223.xml"/><Relationship Id="rId266" Type="http://schemas.openxmlformats.org/officeDocument/2006/relationships/slide" Target="slides/slide265.xml"/><Relationship Id="rId431" Type="http://schemas.openxmlformats.org/officeDocument/2006/relationships/slide" Target="slides/slide430.xml"/><Relationship Id="rId473" Type="http://schemas.openxmlformats.org/officeDocument/2006/relationships/slide" Target="slides/slide472.xml"/><Relationship Id="rId529" Type="http://schemas.openxmlformats.org/officeDocument/2006/relationships/slide" Target="slides/slide528.xml"/><Relationship Id="rId30" Type="http://schemas.openxmlformats.org/officeDocument/2006/relationships/slide" Target="slides/slide29.xml"/><Relationship Id="rId126" Type="http://schemas.openxmlformats.org/officeDocument/2006/relationships/slide" Target="slides/slide125.xml"/><Relationship Id="rId168" Type="http://schemas.openxmlformats.org/officeDocument/2006/relationships/slide" Target="slides/slide167.xml"/><Relationship Id="rId333" Type="http://schemas.openxmlformats.org/officeDocument/2006/relationships/slide" Target="slides/slide332.xml"/><Relationship Id="rId540" Type="http://schemas.openxmlformats.org/officeDocument/2006/relationships/slide" Target="slides/slide539.xml"/><Relationship Id="rId72" Type="http://schemas.openxmlformats.org/officeDocument/2006/relationships/slide" Target="slides/slide71.xml"/><Relationship Id="rId375" Type="http://schemas.openxmlformats.org/officeDocument/2006/relationships/slide" Target="slides/slide374.xml"/><Relationship Id="rId3" Type="http://schemas.openxmlformats.org/officeDocument/2006/relationships/slide" Target="slides/slide2.xml"/><Relationship Id="rId235" Type="http://schemas.openxmlformats.org/officeDocument/2006/relationships/slide" Target="slides/slide234.xml"/><Relationship Id="rId277" Type="http://schemas.openxmlformats.org/officeDocument/2006/relationships/slide" Target="slides/slide276.xml"/><Relationship Id="rId400" Type="http://schemas.openxmlformats.org/officeDocument/2006/relationships/slide" Target="slides/slide399.xml"/><Relationship Id="rId442" Type="http://schemas.openxmlformats.org/officeDocument/2006/relationships/slide" Target="slides/slide441.xml"/><Relationship Id="rId484" Type="http://schemas.openxmlformats.org/officeDocument/2006/relationships/slide" Target="slides/slide483.xml"/><Relationship Id="rId137" Type="http://schemas.openxmlformats.org/officeDocument/2006/relationships/slide" Target="slides/slide136.xml"/><Relationship Id="rId302" Type="http://schemas.openxmlformats.org/officeDocument/2006/relationships/slide" Target="slides/slide301.xml"/><Relationship Id="rId344" Type="http://schemas.openxmlformats.org/officeDocument/2006/relationships/slide" Target="slides/slide343.xml"/><Relationship Id="rId41" Type="http://schemas.openxmlformats.org/officeDocument/2006/relationships/slide" Target="slides/slide40.xml"/><Relationship Id="rId83" Type="http://schemas.openxmlformats.org/officeDocument/2006/relationships/slide" Target="slides/slide82.xml"/><Relationship Id="rId179" Type="http://schemas.openxmlformats.org/officeDocument/2006/relationships/slide" Target="slides/slide178.xml"/><Relationship Id="rId386" Type="http://schemas.openxmlformats.org/officeDocument/2006/relationships/slide" Target="slides/slide385.xml"/><Relationship Id="rId190" Type="http://schemas.openxmlformats.org/officeDocument/2006/relationships/slide" Target="slides/slide189.xml"/><Relationship Id="rId204" Type="http://schemas.openxmlformats.org/officeDocument/2006/relationships/slide" Target="slides/slide203.xml"/><Relationship Id="rId246" Type="http://schemas.openxmlformats.org/officeDocument/2006/relationships/slide" Target="slides/slide245.xml"/><Relationship Id="rId288" Type="http://schemas.openxmlformats.org/officeDocument/2006/relationships/slide" Target="slides/slide287.xml"/><Relationship Id="rId411" Type="http://schemas.openxmlformats.org/officeDocument/2006/relationships/slide" Target="slides/slide410.xml"/><Relationship Id="rId453" Type="http://schemas.openxmlformats.org/officeDocument/2006/relationships/slide" Target="slides/slide452.xml"/><Relationship Id="rId509" Type="http://schemas.openxmlformats.org/officeDocument/2006/relationships/slide" Target="slides/slide508.xml"/><Relationship Id="rId106" Type="http://schemas.openxmlformats.org/officeDocument/2006/relationships/slide" Target="slides/slide105.xml"/><Relationship Id="rId313" Type="http://schemas.openxmlformats.org/officeDocument/2006/relationships/slide" Target="slides/slide312.xml"/><Relationship Id="rId495" Type="http://schemas.openxmlformats.org/officeDocument/2006/relationships/slide" Target="slides/slide494.xml"/><Relationship Id="rId10" Type="http://schemas.openxmlformats.org/officeDocument/2006/relationships/slide" Target="slides/slide9.xml"/><Relationship Id="rId52" Type="http://schemas.openxmlformats.org/officeDocument/2006/relationships/slide" Target="slides/slide51.xml"/><Relationship Id="rId94" Type="http://schemas.openxmlformats.org/officeDocument/2006/relationships/slide" Target="slides/slide93.xml"/><Relationship Id="rId148" Type="http://schemas.openxmlformats.org/officeDocument/2006/relationships/slide" Target="slides/slide147.xml"/><Relationship Id="rId355" Type="http://schemas.openxmlformats.org/officeDocument/2006/relationships/slide" Target="slides/slide354.xml"/><Relationship Id="rId397" Type="http://schemas.openxmlformats.org/officeDocument/2006/relationships/slide" Target="slides/slide396.xml"/><Relationship Id="rId520" Type="http://schemas.openxmlformats.org/officeDocument/2006/relationships/slide" Target="slides/slide519.xml"/><Relationship Id="rId215" Type="http://schemas.openxmlformats.org/officeDocument/2006/relationships/slide" Target="slides/slide214.xml"/><Relationship Id="rId257" Type="http://schemas.openxmlformats.org/officeDocument/2006/relationships/slide" Target="slides/slide256.xml"/><Relationship Id="rId422" Type="http://schemas.openxmlformats.org/officeDocument/2006/relationships/slide" Target="slides/slide421.xml"/><Relationship Id="rId464" Type="http://schemas.openxmlformats.org/officeDocument/2006/relationships/slide" Target="slides/slide463.xml"/><Relationship Id="rId299" Type="http://schemas.openxmlformats.org/officeDocument/2006/relationships/slide" Target="slides/slide298.xml"/><Relationship Id="rId63" Type="http://schemas.openxmlformats.org/officeDocument/2006/relationships/slide" Target="slides/slide62.xml"/><Relationship Id="rId159" Type="http://schemas.openxmlformats.org/officeDocument/2006/relationships/slide" Target="slides/slide158.xml"/><Relationship Id="rId366" Type="http://schemas.openxmlformats.org/officeDocument/2006/relationships/slide" Target="slides/slide365.xml"/><Relationship Id="rId226" Type="http://schemas.openxmlformats.org/officeDocument/2006/relationships/slide" Target="slides/slide225.xml"/><Relationship Id="rId433" Type="http://schemas.openxmlformats.org/officeDocument/2006/relationships/slide" Target="slides/slide432.xml"/><Relationship Id="rId74" Type="http://schemas.openxmlformats.org/officeDocument/2006/relationships/slide" Target="slides/slide73.xml"/><Relationship Id="rId377" Type="http://schemas.openxmlformats.org/officeDocument/2006/relationships/slide" Target="slides/slide376.xml"/><Relationship Id="rId500" Type="http://schemas.openxmlformats.org/officeDocument/2006/relationships/slide" Target="slides/slide499.xml"/><Relationship Id="rId5" Type="http://schemas.openxmlformats.org/officeDocument/2006/relationships/slide" Target="slides/slide4.xml"/><Relationship Id="rId237" Type="http://schemas.openxmlformats.org/officeDocument/2006/relationships/slide" Target="slides/slide236.xml"/><Relationship Id="rId444" Type="http://schemas.openxmlformats.org/officeDocument/2006/relationships/slide" Target="slides/slide443.xml"/><Relationship Id="rId290" Type="http://schemas.openxmlformats.org/officeDocument/2006/relationships/slide" Target="slides/slide289.xml"/><Relationship Id="rId304" Type="http://schemas.openxmlformats.org/officeDocument/2006/relationships/slide" Target="slides/slide303.xml"/><Relationship Id="rId388" Type="http://schemas.openxmlformats.org/officeDocument/2006/relationships/slide" Target="slides/slide387.xml"/><Relationship Id="rId511" Type="http://schemas.openxmlformats.org/officeDocument/2006/relationships/slide" Target="slides/slide510.xml"/><Relationship Id="rId85" Type="http://schemas.openxmlformats.org/officeDocument/2006/relationships/slide" Target="slides/slide84.xml"/><Relationship Id="rId150" Type="http://schemas.openxmlformats.org/officeDocument/2006/relationships/slide" Target="slides/slide149.xml"/><Relationship Id="rId248" Type="http://schemas.openxmlformats.org/officeDocument/2006/relationships/slide" Target="slides/slide247.xml"/><Relationship Id="rId455" Type="http://schemas.openxmlformats.org/officeDocument/2006/relationships/slide" Target="slides/slide4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515D77-AC3F-44FB-80D0-3F39B1BB0CC2}"/>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684DEBE-63C9-4A54-B887-360F350E071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CA484C5-4441-4AD2-B3C7-A6F75C396B84}"/>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3E9CAABA-41F8-4412-8C97-83E60EA2046F}"/>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B49C4191-C5BD-40C2-A362-ABE29E3A44F4}"/>
              </a:ext>
            </a:extLst>
          </p:cNvPr>
          <p:cNvSpPr>
            <a:spLocks noGrp="1"/>
          </p:cNvSpPr>
          <p:nvPr>
            <p:ph type="sldNum" sz="quarter" idx="12"/>
          </p:nvPr>
        </p:nvSpPr>
        <p:spPr/>
        <p:txBody>
          <a:bodyPr/>
          <a:lstStyle>
            <a:lvl1pPr>
              <a:defRPr/>
            </a:lvl1pPr>
          </a:lstStyle>
          <a:p>
            <a:fld id="{69CC265F-ABFA-4013-AEF9-3C0DD77832E0}" type="slidenum">
              <a:rPr lang="en-US" altLang="en-US"/>
              <a:pPr/>
              <a:t>‹#›</a:t>
            </a:fld>
            <a:endParaRPr lang="en-US" altLang="en-US"/>
          </a:p>
        </p:txBody>
      </p:sp>
    </p:spTree>
    <p:extLst>
      <p:ext uri="{BB962C8B-B14F-4D97-AF65-F5344CB8AC3E}">
        <p14:creationId xmlns:p14="http://schemas.microsoft.com/office/powerpoint/2010/main" val="26323465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F5100-1F0A-4236-968C-A2C293DB2E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6D15B2-132E-4A8C-9EEB-2C5B2299413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A7A722-279B-4C56-A495-86A39D37B306}"/>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F50B2AC5-0739-4CB1-9AAD-B6434577073D}"/>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79D0316-04FA-43D7-A993-0F81370ECD0D}"/>
              </a:ext>
            </a:extLst>
          </p:cNvPr>
          <p:cNvSpPr>
            <a:spLocks noGrp="1"/>
          </p:cNvSpPr>
          <p:nvPr>
            <p:ph type="sldNum" sz="quarter" idx="12"/>
          </p:nvPr>
        </p:nvSpPr>
        <p:spPr/>
        <p:txBody>
          <a:bodyPr/>
          <a:lstStyle>
            <a:lvl1pPr>
              <a:defRPr/>
            </a:lvl1pPr>
          </a:lstStyle>
          <a:p>
            <a:fld id="{B2C45AE1-22AA-4560-9A97-4205D525B68F}" type="slidenum">
              <a:rPr lang="en-US" altLang="en-US"/>
              <a:pPr/>
              <a:t>‹#›</a:t>
            </a:fld>
            <a:endParaRPr lang="en-US" altLang="en-US"/>
          </a:p>
        </p:txBody>
      </p:sp>
    </p:spTree>
    <p:extLst>
      <p:ext uri="{BB962C8B-B14F-4D97-AF65-F5344CB8AC3E}">
        <p14:creationId xmlns:p14="http://schemas.microsoft.com/office/powerpoint/2010/main" val="1823845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A3C7E-3F99-422D-B142-7C4D12DBF7DC}"/>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B9FB847-CE1F-4B8A-8869-4CC10B6C20ED}"/>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83A31281-4EB5-407B-A36F-23335A7CA4A8}"/>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8837E9E6-4F94-44C1-B8D5-0A630007EE30}"/>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124D85DA-1433-4DCD-896D-DCF97E73CD0C}"/>
              </a:ext>
            </a:extLst>
          </p:cNvPr>
          <p:cNvSpPr>
            <a:spLocks noGrp="1"/>
          </p:cNvSpPr>
          <p:nvPr>
            <p:ph type="sldNum" sz="quarter" idx="12"/>
          </p:nvPr>
        </p:nvSpPr>
        <p:spPr/>
        <p:txBody>
          <a:bodyPr/>
          <a:lstStyle>
            <a:lvl1pPr>
              <a:defRPr/>
            </a:lvl1pPr>
          </a:lstStyle>
          <a:p>
            <a:fld id="{7459D6D1-0B40-49E5-93B8-9D2DB7C44B25}" type="slidenum">
              <a:rPr lang="en-US" altLang="en-US"/>
              <a:pPr/>
              <a:t>‹#›</a:t>
            </a:fld>
            <a:endParaRPr lang="en-US" altLang="en-US"/>
          </a:p>
        </p:txBody>
      </p:sp>
    </p:spTree>
    <p:extLst>
      <p:ext uri="{BB962C8B-B14F-4D97-AF65-F5344CB8AC3E}">
        <p14:creationId xmlns:p14="http://schemas.microsoft.com/office/powerpoint/2010/main" val="41643707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1082E-C57D-4E1F-B222-6F0098E439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44D89B-0349-430B-8D24-8144C10BA92C}"/>
              </a:ext>
            </a:extLst>
          </p:cNvPr>
          <p:cNvSpPr>
            <a:spLocks noGrp="1"/>
          </p:cNvSpPr>
          <p:nvPr>
            <p:ph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A597E16-BD75-4B34-875C-68D940060ADB}"/>
              </a:ext>
            </a:extLst>
          </p:cNvPr>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83CA0AE-1537-4F2B-8259-B5784245D9AA}"/>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6B23A661-DB3E-4068-A714-B8C6181DD8E9}"/>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EBBFB630-A085-4392-B668-EC2BF2323433}"/>
              </a:ext>
            </a:extLst>
          </p:cNvPr>
          <p:cNvSpPr>
            <a:spLocks noGrp="1"/>
          </p:cNvSpPr>
          <p:nvPr>
            <p:ph type="sldNum" sz="quarter" idx="12"/>
          </p:nvPr>
        </p:nvSpPr>
        <p:spPr/>
        <p:txBody>
          <a:bodyPr/>
          <a:lstStyle>
            <a:lvl1pPr>
              <a:defRPr/>
            </a:lvl1pPr>
          </a:lstStyle>
          <a:p>
            <a:fld id="{2709347F-95A8-469D-9149-51D5EEE79BC2}" type="slidenum">
              <a:rPr lang="en-US" altLang="en-US"/>
              <a:pPr/>
              <a:t>‹#›</a:t>
            </a:fld>
            <a:endParaRPr lang="en-US" altLang="en-US"/>
          </a:p>
        </p:txBody>
      </p:sp>
    </p:spTree>
    <p:extLst>
      <p:ext uri="{BB962C8B-B14F-4D97-AF65-F5344CB8AC3E}">
        <p14:creationId xmlns:p14="http://schemas.microsoft.com/office/powerpoint/2010/main" val="98866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8A5546-48A7-4ACD-8268-309FD4706A9E}"/>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F73B607-A5FE-4994-8610-632F7F5A176D}"/>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A6DB0F-9DDB-4D50-B511-7E18F910DBD9}"/>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27CAE06-A8D8-48D9-8E18-DB013186EF9B}"/>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54D327-485C-4D27-A31E-5E19B1DD9C25}"/>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A3AD831-7990-4037-AF03-140B5B84C841}"/>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E67BDA05-1825-4EA9-B45F-7FAF56ABAA30}"/>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2CBC2F34-61E5-4F39-8B64-66E72CB5EC09}"/>
              </a:ext>
            </a:extLst>
          </p:cNvPr>
          <p:cNvSpPr>
            <a:spLocks noGrp="1"/>
          </p:cNvSpPr>
          <p:nvPr>
            <p:ph type="sldNum" sz="quarter" idx="12"/>
          </p:nvPr>
        </p:nvSpPr>
        <p:spPr/>
        <p:txBody>
          <a:bodyPr/>
          <a:lstStyle>
            <a:lvl1pPr>
              <a:defRPr/>
            </a:lvl1pPr>
          </a:lstStyle>
          <a:p>
            <a:fld id="{74204D28-63B2-4F5D-B4BD-9783D354EBAE}" type="slidenum">
              <a:rPr lang="en-US" altLang="en-US"/>
              <a:pPr/>
              <a:t>‹#›</a:t>
            </a:fld>
            <a:endParaRPr lang="en-US" altLang="en-US"/>
          </a:p>
        </p:txBody>
      </p:sp>
    </p:spTree>
    <p:extLst>
      <p:ext uri="{BB962C8B-B14F-4D97-AF65-F5344CB8AC3E}">
        <p14:creationId xmlns:p14="http://schemas.microsoft.com/office/powerpoint/2010/main" val="11143412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BBCDE-EBEF-4361-B8DF-1EB4D909819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D56A871-0CE1-458E-B57C-CBE19E26FBEB}"/>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82147CE3-444D-4399-8E92-F9663C207DC8}"/>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A7955D88-0F05-41B2-B82E-DB5700079529}"/>
              </a:ext>
            </a:extLst>
          </p:cNvPr>
          <p:cNvSpPr>
            <a:spLocks noGrp="1"/>
          </p:cNvSpPr>
          <p:nvPr>
            <p:ph type="sldNum" sz="quarter" idx="12"/>
          </p:nvPr>
        </p:nvSpPr>
        <p:spPr/>
        <p:txBody>
          <a:bodyPr/>
          <a:lstStyle>
            <a:lvl1pPr>
              <a:defRPr/>
            </a:lvl1pPr>
          </a:lstStyle>
          <a:p>
            <a:fld id="{3847EC55-5023-4CF7-888E-7A170BBCD3B9}" type="slidenum">
              <a:rPr lang="en-US" altLang="en-US"/>
              <a:pPr/>
              <a:t>‹#›</a:t>
            </a:fld>
            <a:endParaRPr lang="en-US" altLang="en-US"/>
          </a:p>
        </p:txBody>
      </p:sp>
    </p:spTree>
    <p:extLst>
      <p:ext uri="{BB962C8B-B14F-4D97-AF65-F5344CB8AC3E}">
        <p14:creationId xmlns:p14="http://schemas.microsoft.com/office/powerpoint/2010/main" val="3261914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B2E95F-CC5D-46C1-B51B-9B8651C64EF1}"/>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E6B9CB2D-E571-46D5-B591-BE784355BE89}"/>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C7CD5754-3BE6-4DBF-8C89-8524DCE9EA2D}"/>
              </a:ext>
            </a:extLst>
          </p:cNvPr>
          <p:cNvSpPr>
            <a:spLocks noGrp="1"/>
          </p:cNvSpPr>
          <p:nvPr>
            <p:ph type="sldNum" sz="quarter" idx="12"/>
          </p:nvPr>
        </p:nvSpPr>
        <p:spPr/>
        <p:txBody>
          <a:bodyPr/>
          <a:lstStyle>
            <a:lvl1pPr>
              <a:defRPr/>
            </a:lvl1pPr>
          </a:lstStyle>
          <a:p>
            <a:fld id="{2FA11445-4DD7-4B00-8B60-7861EB3399B9}" type="slidenum">
              <a:rPr lang="en-US" altLang="en-US"/>
              <a:pPr/>
              <a:t>‹#›</a:t>
            </a:fld>
            <a:endParaRPr lang="en-US" altLang="en-US"/>
          </a:p>
        </p:txBody>
      </p:sp>
    </p:spTree>
    <p:extLst>
      <p:ext uri="{BB962C8B-B14F-4D97-AF65-F5344CB8AC3E}">
        <p14:creationId xmlns:p14="http://schemas.microsoft.com/office/powerpoint/2010/main" val="841942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781E4-A906-4E6F-BD13-6C161C1E4EFB}"/>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6F26A1A-38EF-417D-9178-CF56C7B64E56}"/>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6E94E19-3330-4FDA-98B4-98799B9D2E7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AB62A5-1152-4979-A363-AE822DEFAB1C}"/>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7AAB1CFD-5EAB-4D10-920F-82450662B43E}"/>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E452E2FB-4780-41BB-B407-EDD053E52109}"/>
              </a:ext>
            </a:extLst>
          </p:cNvPr>
          <p:cNvSpPr>
            <a:spLocks noGrp="1"/>
          </p:cNvSpPr>
          <p:nvPr>
            <p:ph type="sldNum" sz="quarter" idx="12"/>
          </p:nvPr>
        </p:nvSpPr>
        <p:spPr/>
        <p:txBody>
          <a:bodyPr/>
          <a:lstStyle>
            <a:lvl1pPr>
              <a:defRPr/>
            </a:lvl1pPr>
          </a:lstStyle>
          <a:p>
            <a:fld id="{DDDEF946-501F-4F03-A078-C0F397AA14F1}" type="slidenum">
              <a:rPr lang="en-US" altLang="en-US"/>
              <a:pPr/>
              <a:t>‹#›</a:t>
            </a:fld>
            <a:endParaRPr lang="en-US" altLang="en-US"/>
          </a:p>
        </p:txBody>
      </p:sp>
    </p:spTree>
    <p:extLst>
      <p:ext uri="{BB962C8B-B14F-4D97-AF65-F5344CB8AC3E}">
        <p14:creationId xmlns:p14="http://schemas.microsoft.com/office/powerpoint/2010/main" val="19097058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F4467-2124-4B21-B3B2-3C295304734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1804C07-FD97-4C3D-A999-3AC021C6730D}"/>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ED3AEA6-295E-4E8E-BCB1-6E8CE5EF259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C0399C-C2D9-46C1-B546-21B83019777B}"/>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C3332904-2E6E-403B-B583-9B651959A241}"/>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9CC9BDB3-13AB-4D70-A0DD-C863E06F0F60}"/>
              </a:ext>
            </a:extLst>
          </p:cNvPr>
          <p:cNvSpPr>
            <a:spLocks noGrp="1"/>
          </p:cNvSpPr>
          <p:nvPr>
            <p:ph type="sldNum" sz="quarter" idx="12"/>
          </p:nvPr>
        </p:nvSpPr>
        <p:spPr/>
        <p:txBody>
          <a:bodyPr/>
          <a:lstStyle>
            <a:lvl1pPr>
              <a:defRPr/>
            </a:lvl1pPr>
          </a:lstStyle>
          <a:p>
            <a:fld id="{BA7D533F-D5ED-4E6F-9A5A-8DCD91958086}" type="slidenum">
              <a:rPr lang="en-US" altLang="en-US"/>
              <a:pPr/>
              <a:t>‹#›</a:t>
            </a:fld>
            <a:endParaRPr lang="en-US" altLang="en-US"/>
          </a:p>
        </p:txBody>
      </p:sp>
    </p:spTree>
    <p:extLst>
      <p:ext uri="{BB962C8B-B14F-4D97-AF65-F5344CB8AC3E}">
        <p14:creationId xmlns:p14="http://schemas.microsoft.com/office/powerpoint/2010/main" val="29681444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2919E-E340-4A80-8454-274B9D4C03F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DC27808-A2EE-44FB-A6A0-FDD4BECFCDE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08CA61-7C8F-45A7-AAE0-B5586A268F19}"/>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DFD83284-C6C9-4FDC-B517-164650B3CFD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2E80E142-D661-49F5-8BEA-F5EABF352CE6}"/>
              </a:ext>
            </a:extLst>
          </p:cNvPr>
          <p:cNvSpPr>
            <a:spLocks noGrp="1"/>
          </p:cNvSpPr>
          <p:nvPr>
            <p:ph type="sldNum" sz="quarter" idx="12"/>
          </p:nvPr>
        </p:nvSpPr>
        <p:spPr/>
        <p:txBody>
          <a:bodyPr/>
          <a:lstStyle>
            <a:lvl1pPr>
              <a:defRPr/>
            </a:lvl1pPr>
          </a:lstStyle>
          <a:p>
            <a:fld id="{1F1E50F6-5F16-487C-9FB2-3C6D61D73740}" type="slidenum">
              <a:rPr lang="en-US" altLang="en-US"/>
              <a:pPr/>
              <a:t>‹#›</a:t>
            </a:fld>
            <a:endParaRPr lang="en-US" altLang="en-US"/>
          </a:p>
        </p:txBody>
      </p:sp>
    </p:spTree>
    <p:extLst>
      <p:ext uri="{BB962C8B-B14F-4D97-AF65-F5344CB8AC3E}">
        <p14:creationId xmlns:p14="http://schemas.microsoft.com/office/powerpoint/2010/main" val="1027004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E748A55-336F-47B1-B352-BA8E8534D9FD}"/>
              </a:ext>
            </a:extLst>
          </p:cNvPr>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BEB47DE-4CF8-4ED0-9442-21EEDF877BB1}"/>
              </a:ext>
            </a:extLst>
          </p:cNvPr>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B377E2-EE59-48D4-B93F-64293F7F464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A1A136A5-45A0-44D8-BD92-249210B3B00E}"/>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B09DF28D-67EB-4553-B003-51E33B1909D0}"/>
              </a:ext>
            </a:extLst>
          </p:cNvPr>
          <p:cNvSpPr>
            <a:spLocks noGrp="1"/>
          </p:cNvSpPr>
          <p:nvPr>
            <p:ph type="sldNum" sz="quarter" idx="12"/>
          </p:nvPr>
        </p:nvSpPr>
        <p:spPr/>
        <p:txBody>
          <a:bodyPr/>
          <a:lstStyle>
            <a:lvl1pPr>
              <a:defRPr/>
            </a:lvl1pPr>
          </a:lstStyle>
          <a:p>
            <a:fld id="{0C21A138-8158-4E0D-92F6-6252B80D2636}" type="slidenum">
              <a:rPr lang="en-US" altLang="en-US"/>
              <a:pPr/>
              <a:t>‹#›</a:t>
            </a:fld>
            <a:endParaRPr lang="en-US" altLang="en-US"/>
          </a:p>
        </p:txBody>
      </p:sp>
    </p:spTree>
    <p:extLst>
      <p:ext uri="{BB962C8B-B14F-4D97-AF65-F5344CB8AC3E}">
        <p14:creationId xmlns:p14="http://schemas.microsoft.com/office/powerpoint/2010/main" val="4129344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2F9CFF3F-C245-4C79-9DF4-0C70620B2171}"/>
              </a:ext>
            </a:extLst>
          </p:cNvPr>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409B156B-4ABF-47DB-89AC-80D5F54D0D35}"/>
              </a:ext>
            </a:extLst>
          </p:cNvPr>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C68C1891-D818-4EBB-8CFC-ECB6F20D687A}"/>
              </a:ext>
            </a:extLst>
          </p:cNvPr>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b="0"/>
            </a:lvl1pPr>
          </a:lstStyle>
          <a:p>
            <a:endParaRPr lang="en-US" altLang="en-US"/>
          </a:p>
        </p:txBody>
      </p:sp>
      <p:sp>
        <p:nvSpPr>
          <p:cNvPr id="1029" name="Rectangle 5">
            <a:extLst>
              <a:ext uri="{FF2B5EF4-FFF2-40B4-BE49-F238E27FC236}">
                <a16:creationId xmlns:a16="http://schemas.microsoft.com/office/drawing/2014/main" id="{E60F3654-1EBD-4445-83B9-F7C3E1AD93E9}"/>
              </a:ext>
            </a:extLst>
          </p:cNvPr>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vl1pPr>
          </a:lstStyle>
          <a:p>
            <a:endParaRPr lang="en-US" altLang="en-US"/>
          </a:p>
        </p:txBody>
      </p:sp>
      <p:sp>
        <p:nvSpPr>
          <p:cNvPr id="1030" name="Rectangle 6">
            <a:extLst>
              <a:ext uri="{FF2B5EF4-FFF2-40B4-BE49-F238E27FC236}">
                <a16:creationId xmlns:a16="http://schemas.microsoft.com/office/drawing/2014/main" id="{B8473041-ABF5-4D53-A851-F39E36D43A25}"/>
              </a:ext>
            </a:extLst>
          </p:cNvPr>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b="0"/>
            </a:lvl1pPr>
          </a:lstStyle>
          <a:p>
            <a:fld id="{E1CBC7D8-1DF4-4E2F-B3E8-9B3092E8DF6F}"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New Roman" panose="02020603050405020304" pitchFamily="18" charset="0"/>
        </a:defRPr>
      </a:lvl2pPr>
      <a:lvl3pPr algn="ctr" rtl="0" fontAlgn="base">
        <a:spcBef>
          <a:spcPct val="0"/>
        </a:spcBef>
        <a:spcAft>
          <a:spcPct val="0"/>
        </a:spcAft>
        <a:defRPr sz="4400">
          <a:solidFill>
            <a:schemeClr val="tx2"/>
          </a:solidFill>
          <a:latin typeface="Times New Roman" panose="02020603050405020304" pitchFamily="18" charset="0"/>
        </a:defRPr>
      </a:lvl3pPr>
      <a:lvl4pPr algn="ctr" rtl="0" fontAlgn="base">
        <a:spcBef>
          <a:spcPct val="0"/>
        </a:spcBef>
        <a:spcAft>
          <a:spcPct val="0"/>
        </a:spcAft>
        <a:defRPr sz="4400">
          <a:solidFill>
            <a:schemeClr val="tx2"/>
          </a:solidFill>
          <a:latin typeface="Times New Roman" panose="02020603050405020304" pitchFamily="18" charset="0"/>
        </a:defRPr>
      </a:lvl4pPr>
      <a:lvl5pPr algn="ctr" rtl="0" fontAlgn="base">
        <a:spcBef>
          <a:spcPct val="0"/>
        </a:spcBef>
        <a:spcAft>
          <a:spcPct val="0"/>
        </a:spcAft>
        <a:defRPr sz="4400">
          <a:solidFill>
            <a:schemeClr val="tx2"/>
          </a:solidFill>
          <a:latin typeface="Times New Roman" panose="02020603050405020304" pitchFamily="18" charset="0"/>
        </a:defRPr>
      </a:lvl5pPr>
      <a:lvl6pPr marL="457200" algn="ctr" rtl="0" fontAlgn="base">
        <a:spcBef>
          <a:spcPct val="0"/>
        </a:spcBef>
        <a:spcAft>
          <a:spcPct val="0"/>
        </a:spcAft>
        <a:defRPr sz="4400">
          <a:solidFill>
            <a:schemeClr val="tx2"/>
          </a:solidFill>
          <a:latin typeface="Times New Roman" panose="02020603050405020304" pitchFamily="18" charset="0"/>
        </a:defRPr>
      </a:lvl6pPr>
      <a:lvl7pPr marL="914400" algn="ctr" rtl="0" fontAlgn="base">
        <a:spcBef>
          <a:spcPct val="0"/>
        </a:spcBef>
        <a:spcAft>
          <a:spcPct val="0"/>
        </a:spcAft>
        <a:defRPr sz="4400">
          <a:solidFill>
            <a:schemeClr val="tx2"/>
          </a:solidFill>
          <a:latin typeface="Times New Roman" panose="02020603050405020304" pitchFamily="18" charset="0"/>
        </a:defRPr>
      </a:lvl7pPr>
      <a:lvl8pPr marL="1371600" algn="ctr" rtl="0" fontAlgn="base">
        <a:spcBef>
          <a:spcPct val="0"/>
        </a:spcBef>
        <a:spcAft>
          <a:spcPct val="0"/>
        </a:spcAft>
        <a:defRPr sz="4400">
          <a:solidFill>
            <a:schemeClr val="tx2"/>
          </a:solidFill>
          <a:latin typeface="Times New Roman" panose="02020603050405020304" pitchFamily="18" charset="0"/>
        </a:defRPr>
      </a:lvl8pPr>
      <a:lvl9pPr marL="1828800" algn="ctr" rtl="0" fontAlgn="base">
        <a:spcBef>
          <a:spcPct val="0"/>
        </a:spcBef>
        <a:spcAft>
          <a:spcPct val="0"/>
        </a:spcAft>
        <a:defRPr sz="4400">
          <a:solidFill>
            <a:schemeClr val="tx2"/>
          </a:solidFill>
          <a:latin typeface="Times New Roman" panose="02020603050405020304" pitchFamily="18"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3" Type="http://schemas.openxmlformats.org/officeDocument/2006/relationships/hyperlink" Target="http://en.wikipedia.org/wiki/Image:New_nest_3485.jpg" TargetMode="External"/><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169.xml.rels><?xml version="1.0" encoding="UTF-8" standalone="yes"?>
<Relationships xmlns="http://schemas.openxmlformats.org/package/2006/relationships"><Relationship Id="rId3" Type="http://schemas.openxmlformats.org/officeDocument/2006/relationships/hyperlink" Target="http://en.wikipedia.org/wiki/Image:New_nest_3485.jpg" TargetMode="External"/><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17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images.google.com/imgres?imgurl=http://www.47custer.com/2004/blueHills080704/pages/images/4.jpg&amp;imgrefurl=http://www.47custer.com/2004/blueHills080704/pages/4.htm&amp;h=640&amp;w=427&amp;sz=117&amp;hl=en&amp;start=12&amp;tbnid=lK4wUDUGSuDaGM:&amp;tbnh=137&amp;tbnw=91&amp;prev=/images%3Fq%3Dbald%2Bfaced%2Bhornet%26gbv%3D2%26hl%3Den%26sa%3DG" TargetMode="Externa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173.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hyperlink" Target="http://images.google.com/imgres?imgurl=http://www.47custer.com/2004/blueHills080704/pages/images/4.jpg&amp;imgrefurl=http://www.47custer.com/2004/blueHills080704/pages/4.htm&amp;h=640&amp;w=427&amp;sz=117&amp;hl=en&amp;start=12&amp;tbnid=lK4wUDUGSuDaGM:&amp;tbnh=137&amp;tbnw=91&amp;prev=/images%3Fq%3Dbald%2Bfaced%2Bhornet%26gbv%3D2%26hl%3Den%26sa%3DG" TargetMode="External"/><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174.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hyperlink" Target="http://images.google.com/imgres?imgurl=http://www.padil.gov.au/img.aspx%3Fid%3D6289%26s%3Ds&amp;imgrefurl=http://www.padil.gov.au/viewPestDiagnosticImages.aspx%3Fid%3D770&amp;h=266&amp;w=355&amp;sz=16&amp;hl=en&amp;start=5&amp;tbnid=ffqnto1yLJt6pM:&amp;tbnh=91&amp;tbnw=121&amp;prev=/images%3Fq%3DKhapra%2Bbeetle%26gbv%3D2%26hl%3Den%26sa%3DG" TargetMode="External"/><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hyperlink" Target="http://images.google.com/imgres?imgurl=http://www.padil.gov.au/img.aspx%3Fid%3D6289%26s%3Ds&amp;imgrefurl=http://www.padil.gov.au/viewPestDiagnosticImages.aspx%3Fid%3D770&amp;h=266&amp;w=355&amp;sz=16&amp;hl=en&amp;start=5&amp;tbnid=ffqnto1yLJt6pM:&amp;tbnh=91&amp;tbnw=121&amp;prev=/images%3Fq%3DKhapra%2Bbeetle%26gbv%3D2%26hl%3Den%26sa%3DG" TargetMode="External"/><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hyperlink" Target="http://images.google.com/imgres?imgurl=http://static.zooomr.com/images/586754_7a764adbe8.jpg&amp;imgrefurl=http://www.zooomr.com/photos/thomashawk/586754/&amp;h=333&amp;w=500&amp;sz=191&amp;hl=en&amp;start=9&amp;tbnid=PTe0UgBschz6FM:&amp;tbnh=87&amp;tbnw=130&amp;prev=/images%3Fq%3Dlady%2Bbug%26gbv%3D2%26hl%3Den%26sa%3DG" TargetMode="External"/><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hyperlink" Target="http://images.google.com/imgres?imgurl=http://static.zooomr.com/images/586754_7a764adbe8.jpg&amp;imgrefurl=http://www.zooomr.com/photos/thomashawk/586754/&amp;h=333&amp;w=500&amp;sz=191&amp;hl=en&amp;start=9&amp;tbnid=PTe0UgBschz6FM:&amp;tbnh=87&amp;tbnw=130&amp;prev=/images%3Fq%3Dlady%2Bbug%26gbv%3D2%26hl%3Den%26sa%3DG" TargetMode="External"/><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hyperlink" Target="http://www.pbase.com/dang/insects" TargetMode="External"/><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hyperlink" Target="http://www.pbase.com/dang/insects" TargetMode="External"/><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2" Type="http://schemas.openxmlformats.org/officeDocument/2006/relationships/image" Target="../media/image88.jpeg"/><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2" Type="http://schemas.openxmlformats.org/officeDocument/2006/relationships/image" Target="../media/image89.jpeg"/><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2" Type="http://schemas.openxmlformats.org/officeDocument/2006/relationships/image" Target="../media/image94.jpeg"/><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2.xml"/></Relationships>
</file>

<file path=ppt/slides/_rels/slide316.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319.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320.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321.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2.xml"/></Relationships>
</file>

<file path=ppt/slides/_rels/slide322.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323.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2.xml"/></Relationships>
</file>

<file path=ppt/slides/_rels/slide324.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325.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image" Target="../media/image103.jpeg"/><Relationship Id="rId1" Type="http://schemas.openxmlformats.org/officeDocument/2006/relationships/slideLayout" Target="../slideLayouts/slideLayout2.xml"/></Relationships>
</file>

<file path=ppt/slides/_rels/slide326.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327.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xml"/></Relationships>
</file>

<file path=ppt/slides/_rels/slide328.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329.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2.xml"/></Relationships>
</file>

<file path=ppt/slides/_rels/slide330.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331.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2.xml"/></Relationships>
</file>

<file path=ppt/slides/_rels/slide332.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333.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334.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335.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2.xml"/></Relationships>
</file>

<file path=ppt/slides/_rels/slide336.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337.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2.xml"/></Relationships>
</file>

<file path=ppt/slides/_rels/slide338.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339.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xml"/></Relationships>
</file>

<file path=ppt/slides/_rels/slide34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341.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2.xml"/></Relationships>
</file>

<file path=ppt/slides/_rels/slide342.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343.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344.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345.xml.rels><?xml version="1.0" encoding="UTF-8" standalone="yes"?>
<Relationships xmlns="http://schemas.openxmlformats.org/package/2006/relationships"><Relationship Id="rId2" Type="http://schemas.openxmlformats.org/officeDocument/2006/relationships/image" Target="../media/image113.jpeg"/><Relationship Id="rId1" Type="http://schemas.openxmlformats.org/officeDocument/2006/relationships/slideLayout" Target="../slideLayouts/slideLayout2.xml"/></Relationships>
</file>

<file path=ppt/slides/_rels/slide346.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347.xml.rels><?xml version="1.0" encoding="UTF-8" standalone="yes"?>
<Relationships xmlns="http://schemas.openxmlformats.org/package/2006/relationships"><Relationship Id="rId2" Type="http://schemas.openxmlformats.org/officeDocument/2006/relationships/image" Target="../media/image114.jpeg"/><Relationship Id="rId1" Type="http://schemas.openxmlformats.org/officeDocument/2006/relationships/slideLayout" Target="../slideLayouts/slideLayout2.xml"/></Relationships>
</file>

<file path=ppt/slides/_rels/slide3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9.xml.rels><?xml version="1.0" encoding="UTF-8" standalone="yes"?>
<Relationships xmlns="http://schemas.openxmlformats.org/package/2006/relationships"><Relationship Id="rId3" Type="http://schemas.openxmlformats.org/officeDocument/2006/relationships/image" Target="../media/image115.jpe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16.jpeg"/></Relationships>
</file>

<file path=ppt/slides/_rels/slide350.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351.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2.xml"/></Relationships>
</file>

<file path=ppt/slides/_rels/slide3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2.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hyperlink" Target="http://images.google.com/imgres?imgurl=http://farm1.static.flickr.com/70/169494813_87bd096030.jpg&amp;imgrefurl=http://www.flickr.com/photos/gyuvallos/169494813/&amp;h=338&amp;w=500&amp;sz=117&amp;hl=en&amp;start=8&amp;tbnid=rFF171t3L1esnM:&amp;tbnh=88&amp;tbnw=130&amp;prev=/images%3Fq%3DMoth%2Bfly%26gbv%3D2%26hl%3Den%26sa%3DG" TargetMode="External"/><Relationship Id="rId1" Type="http://schemas.openxmlformats.org/officeDocument/2006/relationships/slideLayout" Target="../slideLayouts/slideLayout2.xml"/></Relationships>
</file>

<file path=ppt/slides/_rels/slide373.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hyperlink" Target="http://images.google.com/imgres?imgurl=http://farm1.static.flickr.com/70/169494813_87bd096030.jpg&amp;imgrefurl=http://www.flickr.com/photos/gyuvallos/169494813/&amp;h=338&amp;w=500&amp;sz=117&amp;hl=en&amp;start=8&amp;tbnid=rFF171t3L1esnM:&amp;tbnh=88&amp;tbnw=130&amp;prev=/images%3Fq%3DMoth%2Bfly%26gbv%3D2%26hl%3Den%26sa%3DG" TargetMode="External"/><Relationship Id="rId1" Type="http://schemas.openxmlformats.org/officeDocument/2006/relationships/slideLayout" Target="../slideLayouts/slideLayout2.xml"/></Relationships>
</file>

<file path=ppt/slides/_rels/slide374.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hyperlink" Target="http://images.google.com/imgres?imgurl=http://farm1.static.flickr.com/70/169494813_87bd096030.jpg&amp;imgrefurl=http://www.flickr.com/photos/gyuvallos/169494813/&amp;h=338&amp;w=500&amp;sz=117&amp;hl=en&amp;start=8&amp;tbnid=rFF171t3L1esnM:&amp;tbnh=88&amp;tbnw=130&amp;prev=/images%3Fq%3DMoth%2Bfly%26gbv%3D2%26hl%3Den%26sa%3DG" TargetMode="External"/><Relationship Id="rId1" Type="http://schemas.openxmlformats.org/officeDocument/2006/relationships/slideLayout" Target="../slideLayouts/slideLayout2.xml"/></Relationships>
</file>

<file path=ppt/slides/_rels/slide375.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hyperlink" Target="http://images.google.com/imgres?imgurl=http://farm1.static.flickr.com/70/169494813_87bd096030.jpg&amp;imgrefurl=http://www.flickr.com/photos/gyuvallos/169494813/&amp;h=338&amp;w=500&amp;sz=117&amp;hl=en&amp;start=8&amp;tbnid=rFF171t3L1esnM:&amp;tbnh=88&amp;tbnw=130&amp;prev=/images%3Fq%3DMoth%2Bfly%26gbv%3D2%26hl%3Den%26sa%3DG" TargetMode="External"/><Relationship Id="rId1" Type="http://schemas.openxmlformats.org/officeDocument/2006/relationships/slideLayout" Target="../slideLayouts/slideLayout2.xml"/></Relationships>
</file>

<file path=ppt/slides/_rels/slide376.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2.xml"/></Relationships>
</file>

<file path=ppt/slides/_rels/slide377.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2.xml"/></Relationships>
</file>

<file path=ppt/slides/_rels/slide378.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2.xml"/></Relationships>
</file>

<file path=ppt/slides/_rels/slide379.xml.rels><?xml version="1.0" encoding="UTF-8" standalone="yes"?>
<Relationships xmlns="http://schemas.openxmlformats.org/package/2006/relationships"><Relationship Id="rId2" Type="http://schemas.openxmlformats.org/officeDocument/2006/relationships/image" Target="../media/image120.jpeg"/><Relationship Id="rId1" Type="http://schemas.openxmlformats.org/officeDocument/2006/relationships/slideLayout" Target="../slideLayouts/slideLayout2.xml"/></Relationships>
</file>

<file path=ppt/slides/_rels/slide3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1.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hyperlink" Target="http://casswww.ucsd.edu/personal/ron/CVNC/bug_pics/crane_fly.jpg" TargetMode="External"/><Relationship Id="rId1" Type="http://schemas.openxmlformats.org/officeDocument/2006/relationships/slideLayout" Target="../slideLayouts/slideLayout2.xml"/></Relationships>
</file>

<file path=ppt/slides/_rels/slide382.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2.xml"/></Relationships>
</file>

<file path=ppt/slides/_rels/slide383.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2.xml"/></Relationships>
</file>

<file path=ppt/slides/_rels/slide3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6.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png"/><Relationship Id="rId1" Type="http://schemas.openxmlformats.org/officeDocument/2006/relationships/slideLayout" Target="../slideLayouts/slideLayout2.xml"/><Relationship Id="rId5" Type="http://schemas.openxmlformats.org/officeDocument/2006/relationships/image" Target="../media/image126.jpeg"/><Relationship Id="rId4" Type="http://schemas.openxmlformats.org/officeDocument/2006/relationships/image" Target="../media/image125.png"/></Relationships>
</file>

<file path=ppt/slides/_rels/slide387.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jpeg"/><Relationship Id="rId1" Type="http://schemas.openxmlformats.org/officeDocument/2006/relationships/slideLayout" Target="../slideLayouts/slideLayout2.xml"/></Relationships>
</file>

<file path=ppt/slides/_rels/slide388.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image" Target="../media/image127.jpeg"/><Relationship Id="rId1" Type="http://schemas.openxmlformats.org/officeDocument/2006/relationships/slideLayout" Target="../slideLayouts/slideLayout2.xml"/></Relationships>
</file>

<file path=ppt/slides/_rels/slide389.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jpeg"/><Relationship Id="rId1" Type="http://schemas.openxmlformats.org/officeDocument/2006/relationships/slideLayout" Target="../slideLayouts/slideLayout2.xml"/><Relationship Id="rId5" Type="http://schemas.openxmlformats.org/officeDocument/2006/relationships/image" Target="../media/image132.jpeg"/><Relationship Id="rId4" Type="http://schemas.openxmlformats.org/officeDocument/2006/relationships/image" Target="../media/image131.jpeg"/></Relationships>
</file>

<file path=ppt/slides/_rels/slide390.xml.rels><?xml version="1.0" encoding="UTF-8" standalone="yes"?>
<Relationships xmlns="http://schemas.openxmlformats.org/package/2006/relationships"><Relationship Id="rId3" Type="http://schemas.openxmlformats.org/officeDocument/2006/relationships/image" Target="../media/image130.jpeg"/><Relationship Id="rId2" Type="http://schemas.openxmlformats.org/officeDocument/2006/relationships/image" Target="../media/image129.jpeg"/><Relationship Id="rId1" Type="http://schemas.openxmlformats.org/officeDocument/2006/relationships/slideLayout" Target="../slideLayouts/slideLayout2.xml"/><Relationship Id="rId5" Type="http://schemas.openxmlformats.org/officeDocument/2006/relationships/image" Target="../media/image132.jpeg"/><Relationship Id="rId4" Type="http://schemas.openxmlformats.org/officeDocument/2006/relationships/image" Target="../media/image131.jpeg"/></Relationships>
</file>

<file path=ppt/slides/_rels/slide391.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33.jpeg"/><Relationship Id="rId1" Type="http://schemas.openxmlformats.org/officeDocument/2006/relationships/slideLayout" Target="../slideLayouts/slideLayout2.xml"/><Relationship Id="rId6" Type="http://schemas.openxmlformats.org/officeDocument/2006/relationships/image" Target="../media/image136.jpeg"/><Relationship Id="rId5" Type="http://schemas.openxmlformats.org/officeDocument/2006/relationships/image" Target="../media/image135.jpeg"/><Relationship Id="rId4" Type="http://schemas.openxmlformats.org/officeDocument/2006/relationships/image" Target="../media/image134.jpeg"/></Relationships>
</file>

<file path=ppt/slides/_rels/slide392.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image" Target="../media/image133.jpeg"/><Relationship Id="rId1" Type="http://schemas.openxmlformats.org/officeDocument/2006/relationships/slideLayout" Target="../slideLayouts/slideLayout2.xml"/><Relationship Id="rId6" Type="http://schemas.openxmlformats.org/officeDocument/2006/relationships/image" Target="../media/image136.jpeg"/><Relationship Id="rId5" Type="http://schemas.openxmlformats.org/officeDocument/2006/relationships/image" Target="../media/image135.jpeg"/><Relationship Id="rId4" Type="http://schemas.openxmlformats.org/officeDocument/2006/relationships/image" Target="../media/image134.jpeg"/></Relationships>
</file>

<file path=ppt/slides/_rels/slide393.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jpeg"/><Relationship Id="rId1" Type="http://schemas.openxmlformats.org/officeDocument/2006/relationships/slideLayout" Target="../slideLayouts/slideLayout2.xml"/><Relationship Id="rId4" Type="http://schemas.openxmlformats.org/officeDocument/2006/relationships/image" Target="../media/image139.jpeg"/></Relationships>
</file>

<file path=ppt/slides/_rels/slide394.xml.rels><?xml version="1.0" encoding="UTF-8" standalone="yes"?>
<Relationships xmlns="http://schemas.openxmlformats.org/package/2006/relationships"><Relationship Id="rId3" Type="http://schemas.openxmlformats.org/officeDocument/2006/relationships/image" Target="../media/image138.jpeg"/><Relationship Id="rId2" Type="http://schemas.openxmlformats.org/officeDocument/2006/relationships/image" Target="../media/image137.jpeg"/><Relationship Id="rId1" Type="http://schemas.openxmlformats.org/officeDocument/2006/relationships/slideLayout" Target="../slideLayouts/slideLayout2.xml"/><Relationship Id="rId4" Type="http://schemas.openxmlformats.org/officeDocument/2006/relationships/image" Target="../media/image139.jpeg"/></Relationships>
</file>

<file path=ppt/slides/_rels/slide395.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2.xml"/></Relationships>
</file>

<file path=ppt/slides/_rels/slide396.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2.xml"/></Relationships>
</file>

<file path=ppt/slides/_rels/slide397.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2.xml"/></Relationships>
</file>

<file path=ppt/slides/_rels/slide398.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2.xml"/></Relationships>
</file>

<file path=ppt/slides/_rels/slide399.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hyperlink" Target="http://upload.wikimedia.org/wikipedia/commons/6/67/Calliphora_%28Blow-fly%29.jpg" TargetMode="External"/><Relationship Id="rId1" Type="http://schemas.openxmlformats.org/officeDocument/2006/relationships/slideLayout" Target="../slideLayouts/slideLayout2.xml"/></Relationships>
</file>

<file path=ppt/slides/_rels/slide400.xml.rels><?xml version="1.0" encoding="UTF-8" standalone="yes"?>
<Relationships xmlns="http://schemas.openxmlformats.org/package/2006/relationships"><Relationship Id="rId3" Type="http://schemas.openxmlformats.org/officeDocument/2006/relationships/image" Target="../media/image141.jpeg"/><Relationship Id="rId2" Type="http://schemas.openxmlformats.org/officeDocument/2006/relationships/hyperlink" Target="http://upload.wikimedia.org/wikipedia/commons/6/67/Calliphora_%28Blow-fly%29.jpg" TargetMode="External"/><Relationship Id="rId1" Type="http://schemas.openxmlformats.org/officeDocument/2006/relationships/slideLayout" Target="../slideLayouts/slideLayout2.xml"/></Relationships>
</file>

<file path=ppt/slides/_rels/slide401.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2.xml"/></Relationships>
</file>

<file path=ppt/slides/_rels/slide402.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2.xml"/></Relationships>
</file>

<file path=ppt/slides/_rels/slide403.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404.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405.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406.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407.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408.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409.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410.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411.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412.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413.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2.xml"/></Relationships>
</file>

<file path=ppt/slides/_rels/slide414.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jpeg"/><Relationship Id="rId1" Type="http://schemas.openxmlformats.org/officeDocument/2006/relationships/slideLayout" Target="../slideLayouts/slideLayout2.xml"/></Relationships>
</file>

<file path=ppt/slides/_rels/slide4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6.xml.rels><?xml version="1.0" encoding="UTF-8" standalone="yes"?>
<Relationships xmlns="http://schemas.openxmlformats.org/package/2006/relationships"><Relationship Id="rId2" Type="http://schemas.openxmlformats.org/officeDocument/2006/relationships/image" Target="../media/image145.png"/><Relationship Id="rId1" Type="http://schemas.openxmlformats.org/officeDocument/2006/relationships/slideLayout" Target="../slideLayouts/slideLayout2.xml"/></Relationships>
</file>

<file path=ppt/slides/_rels/slide417.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2.xml"/></Relationships>
</file>

<file path=ppt/slides/_rels/slide418.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2.xml"/></Relationships>
</file>

<file path=ppt/slides/_rels/slide419.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420.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421.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422.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423.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424.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425.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426.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427.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2.xml"/></Relationships>
</file>

<file path=ppt/slides/_rels/slide428.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2.xml"/></Relationships>
</file>

<file path=ppt/slides/_rels/slide429.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430.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431.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432.xml.rels><?xml version="1.0" encoding="UTF-8" standalone="yes"?>
<Relationships xmlns="http://schemas.openxmlformats.org/package/2006/relationships"><Relationship Id="rId2" Type="http://schemas.openxmlformats.org/officeDocument/2006/relationships/image" Target="../media/image142.jpeg"/><Relationship Id="rId1" Type="http://schemas.openxmlformats.org/officeDocument/2006/relationships/slideLayout" Target="../slideLayouts/slideLayout2.xml"/></Relationships>
</file>

<file path=ppt/slides/_rels/slide433.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434.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435.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436.xml.rels><?xml version="1.0" encoding="UTF-8" standalone="yes"?>
<Relationships xmlns="http://schemas.openxmlformats.org/package/2006/relationships"><Relationship Id="rId2" Type="http://schemas.openxmlformats.org/officeDocument/2006/relationships/image" Target="../media/image143.jpeg"/><Relationship Id="rId1" Type="http://schemas.openxmlformats.org/officeDocument/2006/relationships/slideLayout" Target="../slideLayouts/slideLayout2.xml"/></Relationships>
</file>

<file path=ppt/slides/_rels/slide437.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2.xml"/></Relationships>
</file>

<file path=ppt/slides/_rels/slide438.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2.xml"/></Relationships>
</file>

<file path=ppt/slides/_rels/slide439.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2.xml"/></Relationships>
</file>

<file path=ppt/slides/_rels/slide440.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2.xml"/></Relationships>
</file>

<file path=ppt/slides/_rels/slide441.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2.xml"/></Relationships>
</file>

<file path=ppt/slides/_rels/slide442.xml.rels><?xml version="1.0" encoding="UTF-8" standalone="yes"?>
<Relationships xmlns="http://schemas.openxmlformats.org/package/2006/relationships"><Relationship Id="rId2" Type="http://schemas.openxmlformats.org/officeDocument/2006/relationships/image" Target="../media/image144.jpeg"/><Relationship Id="rId1" Type="http://schemas.openxmlformats.org/officeDocument/2006/relationships/slideLayout" Target="../slideLayouts/slideLayout2.xml"/></Relationships>
</file>

<file path=ppt/slides/_rels/slide4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1.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2.xml"/></Relationships>
</file>

<file path=ppt/slides/_rels/slide452.xml.rels><?xml version="1.0" encoding="UTF-8" standalone="yes"?>
<Relationships xmlns="http://schemas.openxmlformats.org/package/2006/relationships"><Relationship Id="rId2" Type="http://schemas.openxmlformats.org/officeDocument/2006/relationships/image" Target="../media/image146.jpeg"/><Relationship Id="rId1" Type="http://schemas.openxmlformats.org/officeDocument/2006/relationships/slideLayout" Target="../slideLayouts/slideLayout2.xml"/></Relationships>
</file>

<file path=ppt/slides/_rels/slide453.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2.xml"/></Relationships>
</file>

<file path=ppt/slides/_rels/slide454.xml.rels><?xml version="1.0" encoding="UTF-8" standalone="yes"?>
<Relationships xmlns="http://schemas.openxmlformats.org/package/2006/relationships"><Relationship Id="rId2" Type="http://schemas.openxmlformats.org/officeDocument/2006/relationships/image" Target="../media/image147.jpeg"/><Relationship Id="rId1" Type="http://schemas.openxmlformats.org/officeDocument/2006/relationships/slideLayout" Target="../slideLayouts/slideLayout2.xml"/></Relationships>
</file>

<file path=ppt/slides/_rels/slide4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4.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2.xml"/></Relationships>
</file>

<file path=ppt/slides/_rels/slide475.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2.xml"/></Relationships>
</file>

<file path=ppt/slides/_rels/slide476.xml.rels><?xml version="1.0" encoding="UTF-8" standalone="yes"?>
<Relationships xmlns="http://schemas.openxmlformats.org/package/2006/relationships"><Relationship Id="rId2" Type="http://schemas.openxmlformats.org/officeDocument/2006/relationships/image" Target="../media/image148.jpeg"/><Relationship Id="rId1" Type="http://schemas.openxmlformats.org/officeDocument/2006/relationships/slideLayout" Target="../slideLayouts/slideLayout2.xml"/></Relationships>
</file>

<file path=ppt/slides/_rels/slide4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2.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2.xml"/></Relationships>
</file>

<file path=ppt/slides/_rels/slide4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5.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image" Target="../media/image150.jpeg"/><Relationship Id="rId1" Type="http://schemas.openxmlformats.org/officeDocument/2006/relationships/slideLayout" Target="../slideLayouts/slideLayout2.xml"/></Relationships>
</file>

<file path=ppt/slides/_rels/slide486.xml.rels><?xml version="1.0" encoding="UTF-8" standalone="yes"?>
<Relationships xmlns="http://schemas.openxmlformats.org/package/2006/relationships"><Relationship Id="rId3" Type="http://schemas.openxmlformats.org/officeDocument/2006/relationships/image" Target="../media/image151.jpeg"/><Relationship Id="rId2" Type="http://schemas.openxmlformats.org/officeDocument/2006/relationships/image" Target="../media/image150.jpeg"/><Relationship Id="rId1" Type="http://schemas.openxmlformats.org/officeDocument/2006/relationships/slideLayout" Target="../slideLayouts/slideLayout2.xml"/></Relationships>
</file>

<file path=ppt/slides/_rels/slide487.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2.xml"/></Relationships>
</file>

<file path=ppt/slides/_rels/slide488.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2.xml"/></Relationships>
</file>

<file path=ppt/slides/_rels/slide489.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2.xml"/></Relationships>
</file>

<file path=ppt/slides/_rels/slide490.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2.xml"/></Relationships>
</file>

<file path=ppt/slides/_rels/slide491.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2.xml"/></Relationships>
</file>

<file path=ppt/slides/_rels/slide492.xml.rels><?xml version="1.0" encoding="UTF-8" standalone="yes"?>
<Relationships xmlns="http://schemas.openxmlformats.org/package/2006/relationships"><Relationship Id="rId2" Type="http://schemas.openxmlformats.org/officeDocument/2006/relationships/image" Target="../media/image154.jpeg"/><Relationship Id="rId1" Type="http://schemas.openxmlformats.org/officeDocument/2006/relationships/slideLayout" Target="../slideLayouts/slideLayout2.xml"/></Relationships>
</file>

<file path=ppt/slides/_rels/slide4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4.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2.xml"/></Relationships>
</file>

<file path=ppt/slides/_rels/slide4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5.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506.xml.rels><?xml version="1.0" encoding="UTF-8" standalone="yes"?>
<Relationships xmlns="http://schemas.openxmlformats.org/package/2006/relationships"><Relationship Id="rId2" Type="http://schemas.openxmlformats.org/officeDocument/2006/relationships/image" Target="../media/image155.png"/><Relationship Id="rId1" Type="http://schemas.openxmlformats.org/officeDocument/2006/relationships/slideLayout" Target="../slideLayouts/slideLayout2.xml"/></Relationships>
</file>

<file path=ppt/slides/_rels/slide507.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2.xml"/></Relationships>
</file>

<file path=ppt/slides/_rels/slide508.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2.xml"/></Relationships>
</file>

<file path=ppt/slides/_rels/slide509.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2.xml"/></Relationships>
</file>

<file path=ppt/slides/_rels/slide510.xml.rels><?xml version="1.0" encoding="UTF-8" standalone="yes"?>
<Relationships xmlns="http://schemas.openxmlformats.org/package/2006/relationships"><Relationship Id="rId2" Type="http://schemas.openxmlformats.org/officeDocument/2006/relationships/image" Target="../media/image131.jpeg"/><Relationship Id="rId1" Type="http://schemas.openxmlformats.org/officeDocument/2006/relationships/slideLayout" Target="../slideLayouts/slideLayout2.xml"/></Relationships>
</file>

<file path=ppt/slides/_rels/slide511.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2.xml"/></Relationships>
</file>

<file path=ppt/slides/_rels/slide512.xml.rels><?xml version="1.0" encoding="UTF-8" standalone="yes"?>
<Relationships xmlns="http://schemas.openxmlformats.org/package/2006/relationships"><Relationship Id="rId2" Type="http://schemas.openxmlformats.org/officeDocument/2006/relationships/image" Target="../media/image134.jpeg"/><Relationship Id="rId1" Type="http://schemas.openxmlformats.org/officeDocument/2006/relationships/slideLayout" Target="../slideLayouts/slideLayout2.xml"/></Relationships>
</file>

<file path=ppt/slides/_rels/slide513.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2.xml"/></Relationships>
</file>

<file path=ppt/slides/_rels/slide514.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2.xml"/></Relationships>
</file>

<file path=ppt/slides/_rels/slide5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6.xml.rels><?xml version="1.0" encoding="UTF-8" standalone="yes"?>
<Relationships xmlns="http://schemas.openxmlformats.org/package/2006/relationships"><Relationship Id="rId2" Type="http://schemas.openxmlformats.org/officeDocument/2006/relationships/image" Target="../media/image156.jpeg"/><Relationship Id="rId1" Type="http://schemas.openxmlformats.org/officeDocument/2006/relationships/slideLayout" Target="../slideLayouts/slideLayout2.xml"/></Relationships>
</file>

<file path=ppt/slides/_rels/slide5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8.xml.rels><?xml version="1.0" encoding="UTF-8" standalone="yes"?>
<Relationships xmlns="http://schemas.openxmlformats.org/package/2006/relationships"><Relationship Id="rId3" Type="http://schemas.openxmlformats.org/officeDocument/2006/relationships/image" Target="../media/image158.jpeg"/><Relationship Id="rId2" Type="http://schemas.openxmlformats.org/officeDocument/2006/relationships/image" Target="../media/image157.jpeg"/><Relationship Id="rId1" Type="http://schemas.openxmlformats.org/officeDocument/2006/relationships/slideLayout" Target="../slideLayouts/slideLayout2.xml"/><Relationship Id="rId4" Type="http://schemas.openxmlformats.org/officeDocument/2006/relationships/image" Target="../media/image159.jpeg"/></Relationships>
</file>

<file path=ppt/slides/_rels/slide5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2.xml.rels><?xml version="1.0" encoding="UTF-8" standalone="yes"?>
<Relationships xmlns="http://schemas.openxmlformats.org/package/2006/relationships"><Relationship Id="rId2" Type="http://schemas.openxmlformats.org/officeDocument/2006/relationships/image" Target="../media/image138.jpeg"/><Relationship Id="rId1" Type="http://schemas.openxmlformats.org/officeDocument/2006/relationships/slideLayout" Target="../slideLayouts/slideLayout2.xml"/></Relationships>
</file>

<file path=ppt/slides/_rels/slide5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4.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2.xml"/></Relationships>
</file>

<file path=ppt/slides/_rels/slide5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9.xml.rels><?xml version="1.0" encoding="UTF-8" standalone="yes"?>
<Relationships xmlns="http://schemas.openxmlformats.org/package/2006/relationships"><Relationship Id="rId3" Type="http://schemas.openxmlformats.org/officeDocument/2006/relationships/hyperlink" Target="http://images.google.com/imgres?imgurl=http://bugguide.net/images/cache/MH1H4HAHUH4Z5LBZXLWZ5LBZ9HZR8H1H4HTHHLCH4HAHGHRRGLLR4LZR8H2ZKLCHLL5ZSLPZ0LEZGHVHQLBH0LEZ.jpg&amp;imgrefurl=http://bugguide.net/node/view/35353&amp;h=511&amp;w=560&amp;sz=28&amp;hl=en&amp;start=1&amp;tbnid=UaBG2az486xJLM:&amp;tbnh=121&amp;tbnw=133&amp;prev=/images%3Fq%3Dmoth%2Bfly%2B%26gbv%3D2%26hl%3Den%26sa%3DG" TargetMode="External"/><Relationship Id="rId2" Type="http://schemas.openxmlformats.org/officeDocument/2006/relationships/image" Target="../media/image160.jpeg"/><Relationship Id="rId1" Type="http://schemas.openxmlformats.org/officeDocument/2006/relationships/slideLayout" Target="../slideLayouts/slideLayout2.xml"/><Relationship Id="rId4" Type="http://schemas.openxmlformats.org/officeDocument/2006/relationships/image" Target="../media/image161.jpeg"/></Relationships>
</file>

<file path=ppt/slides/_rels/slide530.xml.rels><?xml version="1.0" encoding="UTF-8" standalone="yes"?>
<Relationships xmlns="http://schemas.openxmlformats.org/package/2006/relationships"><Relationship Id="rId3" Type="http://schemas.openxmlformats.org/officeDocument/2006/relationships/hyperlink" Target="http://images.google.com/imgres?imgurl=http://bugguide.net/images/cache/MH1H4HAHUH4Z5LBZXLWZ5LBZ9HZR8H1H4HTHHLCH4HAHGHRRGLLR4LZR8H2ZKLCHLL5ZSLPZ0LEZGHVHQLBH0LEZ.jpg&amp;imgrefurl=http://bugguide.net/node/view/35353&amp;h=511&amp;w=560&amp;sz=28&amp;hl=en&amp;start=1&amp;tbnid=UaBG2az486xJLM:&amp;tbnh=121&amp;tbnw=133&amp;prev=/images%3Fq%3Dmoth%2Bfly%2B%26gbv%3D2%26hl%3Den%26sa%3DG" TargetMode="External"/><Relationship Id="rId2" Type="http://schemas.openxmlformats.org/officeDocument/2006/relationships/image" Target="../media/image160.jpeg"/><Relationship Id="rId1" Type="http://schemas.openxmlformats.org/officeDocument/2006/relationships/slideLayout" Target="../slideLayouts/slideLayout2.xml"/><Relationship Id="rId4" Type="http://schemas.openxmlformats.org/officeDocument/2006/relationships/image" Target="../media/image161.jpeg"/></Relationships>
</file>

<file path=ppt/slides/_rels/slide5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9.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image" Target="../media/image162.jpeg"/><Relationship Id="rId1" Type="http://schemas.openxmlformats.org/officeDocument/2006/relationships/slideLayout" Target="../slideLayouts/slideLayout2.xml"/></Relationships>
</file>

<file path=ppt/slides/_rels/slide540.xml.rels><?xml version="1.0" encoding="UTF-8" standalone="yes"?>
<Relationships xmlns="http://schemas.openxmlformats.org/package/2006/relationships"><Relationship Id="rId3" Type="http://schemas.openxmlformats.org/officeDocument/2006/relationships/image" Target="../media/image163.jpeg"/><Relationship Id="rId2" Type="http://schemas.openxmlformats.org/officeDocument/2006/relationships/image" Target="../media/image162.jpeg"/><Relationship Id="rId1" Type="http://schemas.openxmlformats.org/officeDocument/2006/relationships/slideLayout" Target="../slideLayouts/slideLayout2.xml"/></Relationships>
</file>

<file path=ppt/slides/_rels/slide5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3.xml.rels><?xml version="1.0" encoding="UTF-8" standalone="yes"?>
<Relationships xmlns="http://schemas.openxmlformats.org/package/2006/relationships"><Relationship Id="rId2" Type="http://schemas.openxmlformats.org/officeDocument/2006/relationships/image" Target="../media/image164.jpeg"/><Relationship Id="rId1" Type="http://schemas.openxmlformats.org/officeDocument/2006/relationships/slideLayout" Target="../slideLayouts/slideLayout2.xml"/></Relationships>
</file>

<file path=ppt/slides/_rels/slide544.xml.rels><?xml version="1.0" encoding="UTF-8" standalone="yes"?>
<Relationships xmlns="http://schemas.openxmlformats.org/package/2006/relationships"><Relationship Id="rId2" Type="http://schemas.openxmlformats.org/officeDocument/2006/relationships/image" Target="../media/image16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5795B66E-D648-4A61-ADB4-32694D93C232}"/>
              </a:ext>
            </a:extLst>
          </p:cNvPr>
          <p:cNvSpPr>
            <a:spLocks noGrp="1" noChangeArrowheads="1"/>
          </p:cNvSpPr>
          <p:nvPr>
            <p:ph type="title"/>
          </p:nvPr>
        </p:nvSpPr>
        <p:spPr/>
        <p:txBody>
          <a:bodyPr/>
          <a:lstStyle/>
          <a:p>
            <a:r>
              <a:rPr lang="en-US" altLang="en-US" sz="3200" b="1"/>
              <a:t>Practice Exams – HPC Category</a:t>
            </a:r>
          </a:p>
        </p:txBody>
      </p:sp>
      <p:sp>
        <p:nvSpPr>
          <p:cNvPr id="2051" name="Rectangle 3">
            <a:extLst>
              <a:ext uri="{FF2B5EF4-FFF2-40B4-BE49-F238E27FC236}">
                <a16:creationId xmlns:a16="http://schemas.microsoft.com/office/drawing/2014/main" id="{D6E063E5-016E-46E7-A341-E389B2934043}"/>
              </a:ext>
            </a:extLst>
          </p:cNvPr>
          <p:cNvSpPr>
            <a:spLocks noGrp="1" noChangeArrowheads="1"/>
          </p:cNvSpPr>
          <p:nvPr>
            <p:ph type="body" idx="1"/>
          </p:nvPr>
        </p:nvSpPr>
        <p:spPr>
          <a:xfrm>
            <a:off x="685800" y="1981200"/>
            <a:ext cx="8153400" cy="4114800"/>
          </a:xfrm>
        </p:spPr>
        <p:txBody>
          <a:bodyPr/>
          <a:lstStyle/>
          <a:p>
            <a:r>
              <a:rPr lang="en-US" altLang="en-US" sz="2800" b="1"/>
              <a:t>Chapter 6 – Cockroaches</a:t>
            </a:r>
          </a:p>
          <a:p>
            <a:r>
              <a:rPr lang="en-US" altLang="en-US" sz="2800" b="1"/>
              <a:t>Chapter 9 – Ants &amp; Other Hymenopterous Pests</a:t>
            </a:r>
          </a:p>
          <a:p>
            <a:r>
              <a:rPr lang="en-US" altLang="en-US" sz="2800" b="1"/>
              <a:t>Chapter 10 – Stored Product Pests</a:t>
            </a:r>
          </a:p>
          <a:p>
            <a:r>
              <a:rPr lang="en-US" altLang="en-US" sz="2800" b="1"/>
              <a:t>Chapter 11 – Fleas, Ticks &amp; Other Ectoparasites</a:t>
            </a:r>
          </a:p>
          <a:p>
            <a:r>
              <a:rPr lang="en-US" altLang="en-US" sz="2800" b="1"/>
              <a:t>Chapter 12 – Occasional Invaders</a:t>
            </a:r>
          </a:p>
          <a:p>
            <a:r>
              <a:rPr lang="en-US" altLang="en-US" sz="2800" b="1"/>
              <a:t>Chapter 13 – Fabric Pests</a:t>
            </a:r>
          </a:p>
          <a:p>
            <a:r>
              <a:rPr lang="en-US" altLang="en-US" sz="2800" b="1"/>
              <a:t>Chapter 14 – Flies &amp; Mosquitoes</a:t>
            </a:r>
          </a:p>
          <a:p>
            <a:r>
              <a:rPr lang="en-US" altLang="en-US" sz="2800" b="1"/>
              <a:t>Chapter 15 - Rodents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a:extLst>
              <a:ext uri="{FF2B5EF4-FFF2-40B4-BE49-F238E27FC236}">
                <a16:creationId xmlns:a16="http://schemas.microsoft.com/office/drawing/2014/main" id="{099A06A2-6C60-43F4-8A29-8C94D40B15D1}"/>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62467" name="Rectangle 3">
            <a:extLst>
              <a:ext uri="{FF2B5EF4-FFF2-40B4-BE49-F238E27FC236}">
                <a16:creationId xmlns:a16="http://schemas.microsoft.com/office/drawing/2014/main" id="{FD47A43C-9D8B-480B-9098-E719D65BAC4A}"/>
              </a:ext>
            </a:extLst>
          </p:cNvPr>
          <p:cNvSpPr>
            <a:spLocks noGrp="1" noChangeArrowheads="1"/>
          </p:cNvSpPr>
          <p:nvPr>
            <p:ph type="body" idx="1"/>
          </p:nvPr>
        </p:nvSpPr>
        <p:spPr>
          <a:xfrm>
            <a:off x="381000" y="1905000"/>
            <a:ext cx="8305800" cy="4953000"/>
          </a:xfrm>
        </p:spPr>
        <p:txBody>
          <a:bodyPr/>
          <a:lstStyle/>
          <a:p>
            <a:pPr marL="609600" indent="-609600">
              <a:lnSpc>
                <a:spcPct val="90000"/>
              </a:lnSpc>
              <a:buFontTx/>
              <a:buAutoNum type="arabicPeriod"/>
            </a:pPr>
            <a:r>
              <a:rPr lang="en-US" altLang="en-US" sz="2800" b="1" u="sng"/>
              <a:t>This large, reddish-brown cockroach has a pale brown or yellow border on its pronotum and is the largest of all common house infesting cockroaches.</a:t>
            </a:r>
          </a:p>
          <a:p>
            <a:pPr marL="609600" indent="-609600">
              <a:lnSpc>
                <a:spcPct val="90000"/>
              </a:lnSpc>
              <a:buFontTx/>
              <a:buNone/>
            </a:pPr>
            <a:endParaRPr lang="en-US" altLang="en-US" sz="1000" b="1" u="sng"/>
          </a:p>
          <a:p>
            <a:pPr marL="609600" indent="-609600">
              <a:lnSpc>
                <a:spcPct val="90000"/>
              </a:lnSpc>
              <a:buFontTx/>
              <a:buNone/>
            </a:pPr>
            <a:r>
              <a:rPr lang="en-US" altLang="en-US" sz="2800" b="1"/>
              <a:t>2.    This small cockroach has a pronotum with longitudinal black bars running lengthwise.</a:t>
            </a:r>
          </a:p>
          <a:p>
            <a:pPr marL="609600" indent="-609600">
              <a:lnSpc>
                <a:spcPct val="90000"/>
              </a:lnSpc>
              <a:buFontTx/>
              <a:buNone/>
            </a:pPr>
            <a:endParaRPr lang="en-US" altLang="en-US" sz="1200" b="1"/>
          </a:p>
          <a:p>
            <a:pPr marL="609600" indent="-609600">
              <a:lnSpc>
                <a:spcPct val="90000"/>
              </a:lnSpc>
              <a:buFontTx/>
              <a:buNone/>
            </a:pPr>
            <a:r>
              <a:rPr lang="en-US" altLang="en-US" sz="2800" b="1"/>
              <a:t>3.    This large cockroach is dark mahogany brown in color and can fly.  Its pronotum is solid dark brown or black.</a:t>
            </a:r>
          </a:p>
          <a:p>
            <a:pPr marL="609600" indent="-609600">
              <a:lnSpc>
                <a:spcPct val="90000"/>
              </a:lnSpc>
              <a:buFontTx/>
              <a:buNone/>
            </a:pPr>
            <a:endParaRPr lang="en-US" altLang="en-US" sz="1200" b="1"/>
          </a:p>
          <a:p>
            <a:pPr marL="609600" indent="-609600">
              <a:lnSpc>
                <a:spcPct val="90000"/>
              </a:lnSpc>
              <a:buFontTx/>
              <a:buNone/>
            </a:pPr>
            <a:r>
              <a:rPr lang="en-US" altLang="en-US" sz="2800" b="1"/>
              <a:t>4.    The most economically important urban pest.</a:t>
            </a:r>
          </a:p>
        </p:txBody>
      </p:sp>
      <p:pic>
        <p:nvPicPr>
          <p:cNvPr id="62469" name="Picture 5">
            <a:extLst>
              <a:ext uri="{FF2B5EF4-FFF2-40B4-BE49-F238E27FC236}">
                <a16:creationId xmlns:a16="http://schemas.microsoft.com/office/drawing/2014/main" id="{5A8F23B8-13B0-46E2-B125-9BAE916670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200" y="2743200"/>
            <a:ext cx="1600200" cy="10223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626" name="Rectangle 2">
            <a:extLst>
              <a:ext uri="{FF2B5EF4-FFF2-40B4-BE49-F238E27FC236}">
                <a16:creationId xmlns:a16="http://schemas.microsoft.com/office/drawing/2014/main" id="{A3ECEAAF-CE73-43F6-B999-994784659B0E}"/>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410627" name="Rectangle 3">
            <a:extLst>
              <a:ext uri="{FF2B5EF4-FFF2-40B4-BE49-F238E27FC236}">
                <a16:creationId xmlns:a16="http://schemas.microsoft.com/office/drawing/2014/main" id="{0C0950AE-1F4C-4282-909F-2FFE7CD57506}"/>
              </a:ext>
            </a:extLst>
          </p:cNvPr>
          <p:cNvSpPr>
            <a:spLocks noGrp="1" noChangeArrowheads="1"/>
          </p:cNvSpPr>
          <p:nvPr>
            <p:ph type="body" idx="1"/>
          </p:nvPr>
        </p:nvSpPr>
        <p:spPr>
          <a:xfrm>
            <a:off x="381000" y="1905000"/>
            <a:ext cx="8305800" cy="4953000"/>
          </a:xfrm>
        </p:spPr>
        <p:txBody>
          <a:bodyPr/>
          <a:lstStyle/>
          <a:p>
            <a:pPr marL="609600" indent="-609600">
              <a:lnSpc>
                <a:spcPct val="90000"/>
              </a:lnSpc>
              <a:buFontTx/>
              <a:buAutoNum type="arabicPeriod"/>
            </a:pPr>
            <a:r>
              <a:rPr lang="en-US" altLang="en-US" sz="2800" b="1" u="sng"/>
              <a:t>This large, reddish-brown cockroach has a pale brown or yellow border on its pronotum and is the largest of all common house infesting cockroaches.</a:t>
            </a:r>
          </a:p>
          <a:p>
            <a:pPr marL="609600" indent="-609600">
              <a:lnSpc>
                <a:spcPct val="90000"/>
              </a:lnSpc>
              <a:buFontTx/>
              <a:buNone/>
            </a:pPr>
            <a:endParaRPr lang="en-US" altLang="en-US" sz="1000" b="1" u="sng"/>
          </a:p>
          <a:p>
            <a:pPr marL="609600" indent="-609600">
              <a:lnSpc>
                <a:spcPct val="90000"/>
              </a:lnSpc>
              <a:buFontTx/>
              <a:buNone/>
            </a:pPr>
            <a:r>
              <a:rPr lang="en-US" altLang="en-US" sz="2800" b="1"/>
              <a:t>2.    This small cockroach has a pronotum with longitudinal black bars running lengthwise.</a:t>
            </a:r>
          </a:p>
          <a:p>
            <a:pPr marL="609600" indent="-609600">
              <a:lnSpc>
                <a:spcPct val="90000"/>
              </a:lnSpc>
              <a:buFontTx/>
              <a:buNone/>
            </a:pPr>
            <a:endParaRPr lang="en-US" altLang="en-US" sz="1200" b="1"/>
          </a:p>
          <a:p>
            <a:pPr marL="609600" indent="-609600">
              <a:lnSpc>
                <a:spcPct val="90000"/>
              </a:lnSpc>
              <a:buFontTx/>
              <a:buNone/>
            </a:pPr>
            <a:r>
              <a:rPr lang="en-US" altLang="en-US" sz="2800" b="1"/>
              <a:t>3.    This large cockroach is dark mahogany brown in color and can fly.  Its pronotum is solid dark brown or black.</a:t>
            </a:r>
          </a:p>
          <a:p>
            <a:pPr marL="609600" indent="-609600">
              <a:lnSpc>
                <a:spcPct val="90000"/>
              </a:lnSpc>
              <a:buFontTx/>
              <a:buNone/>
            </a:pPr>
            <a:endParaRPr lang="en-US" altLang="en-US" sz="1200" b="1"/>
          </a:p>
          <a:p>
            <a:pPr marL="609600" indent="-609600">
              <a:lnSpc>
                <a:spcPct val="90000"/>
              </a:lnSpc>
              <a:buFontTx/>
              <a:buNone/>
            </a:pPr>
            <a:r>
              <a:rPr lang="en-US" altLang="en-US" sz="2800" b="1"/>
              <a:t>4.    The most economically important urban pest.</a:t>
            </a:r>
          </a:p>
        </p:txBody>
      </p:sp>
      <p:sp>
        <p:nvSpPr>
          <p:cNvPr id="410628" name="Text Box 4">
            <a:extLst>
              <a:ext uri="{FF2B5EF4-FFF2-40B4-BE49-F238E27FC236}">
                <a16:creationId xmlns:a16="http://schemas.microsoft.com/office/drawing/2014/main" id="{040BE390-98DD-4DF5-AD72-709BD2777966}"/>
              </a:ext>
            </a:extLst>
          </p:cNvPr>
          <p:cNvSpPr txBox="1">
            <a:spLocks noChangeArrowheads="1"/>
          </p:cNvSpPr>
          <p:nvPr/>
        </p:nvSpPr>
        <p:spPr bwMode="auto">
          <a:xfrm>
            <a:off x="3336925" y="3200400"/>
            <a:ext cx="289242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American cockroach</a:t>
            </a:r>
          </a:p>
        </p:txBody>
      </p:sp>
      <p:pic>
        <p:nvPicPr>
          <p:cNvPr id="410629" name="Picture 5">
            <a:extLst>
              <a:ext uri="{FF2B5EF4-FFF2-40B4-BE49-F238E27FC236}">
                <a16:creationId xmlns:a16="http://schemas.microsoft.com/office/drawing/2014/main" id="{1B01E2C3-E298-4721-B516-AE3C3D186D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200" y="2743200"/>
            <a:ext cx="1600200" cy="10223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1FE6C2E9-B576-4E41-B252-74E2F1C79B06}"/>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63491" name="Rectangle 3">
            <a:extLst>
              <a:ext uri="{FF2B5EF4-FFF2-40B4-BE49-F238E27FC236}">
                <a16:creationId xmlns:a16="http://schemas.microsoft.com/office/drawing/2014/main" id="{7665442F-5C95-43AE-AE06-A4FF9B70BBAB}"/>
              </a:ext>
            </a:extLst>
          </p:cNvPr>
          <p:cNvSpPr>
            <a:spLocks noGrp="1" noChangeArrowheads="1"/>
          </p:cNvSpPr>
          <p:nvPr>
            <p:ph type="body" idx="1"/>
          </p:nvPr>
        </p:nvSpPr>
        <p:spPr>
          <a:xfrm>
            <a:off x="381000" y="1828800"/>
            <a:ext cx="8305800" cy="5029200"/>
          </a:xfrm>
        </p:spPr>
        <p:txBody>
          <a:bodyPr/>
          <a:lstStyle/>
          <a:p>
            <a:pPr marL="609600" indent="-609600">
              <a:lnSpc>
                <a:spcPct val="90000"/>
              </a:lnSpc>
              <a:buFontTx/>
              <a:buAutoNum type="arabicPeriod"/>
            </a:pPr>
            <a:r>
              <a:rPr lang="en-US" altLang="en-US" sz="2800" b="1"/>
              <a:t>This large, reddish-brown cockroach has a pale brown or yellow border on its pronotum and is the largest of all common house infesting cockroaches.</a:t>
            </a:r>
          </a:p>
          <a:p>
            <a:pPr marL="609600" indent="-609600">
              <a:lnSpc>
                <a:spcPct val="90000"/>
              </a:lnSpc>
              <a:buFontTx/>
              <a:buNone/>
            </a:pPr>
            <a:endParaRPr lang="en-US" altLang="en-US" sz="800" b="1"/>
          </a:p>
          <a:p>
            <a:pPr marL="609600" indent="-609600">
              <a:lnSpc>
                <a:spcPct val="90000"/>
              </a:lnSpc>
              <a:buFontTx/>
              <a:buNone/>
            </a:pPr>
            <a:r>
              <a:rPr lang="en-US" altLang="en-US" sz="2800" b="1"/>
              <a:t>2.    </a:t>
            </a:r>
            <a:r>
              <a:rPr lang="en-US" altLang="en-US" sz="2800" b="1" u="sng"/>
              <a:t>This small cockroach has a pronotum with longitudinal black bars running lengthwise.</a:t>
            </a:r>
          </a:p>
          <a:p>
            <a:pPr marL="609600" indent="-609600">
              <a:lnSpc>
                <a:spcPct val="90000"/>
              </a:lnSpc>
              <a:buFontTx/>
              <a:buNone/>
            </a:pPr>
            <a:endParaRPr lang="en-US" altLang="en-US" sz="2400" b="1" u="sng"/>
          </a:p>
          <a:p>
            <a:pPr marL="609600" indent="-609600">
              <a:lnSpc>
                <a:spcPct val="90000"/>
              </a:lnSpc>
              <a:buFontTx/>
              <a:buNone/>
            </a:pPr>
            <a:r>
              <a:rPr lang="en-US" altLang="en-US" sz="2800" b="1"/>
              <a:t>3.    This large cockroach is dark mahogany brown in color and can fly.  Its pronotum is solid dark brown or black.</a:t>
            </a:r>
          </a:p>
          <a:p>
            <a:pPr marL="609600" indent="-609600">
              <a:lnSpc>
                <a:spcPct val="90000"/>
              </a:lnSpc>
              <a:buFontTx/>
              <a:buNone/>
            </a:pPr>
            <a:endParaRPr lang="en-US" altLang="en-US" sz="1200" b="1"/>
          </a:p>
          <a:p>
            <a:pPr marL="609600" indent="-609600">
              <a:lnSpc>
                <a:spcPct val="90000"/>
              </a:lnSpc>
              <a:buFontTx/>
              <a:buNone/>
            </a:pPr>
            <a:r>
              <a:rPr lang="en-US" altLang="en-US" sz="2800" b="1"/>
              <a:t>4.    The most economically important urban pest.</a:t>
            </a:r>
          </a:p>
        </p:txBody>
      </p:sp>
      <p:pic>
        <p:nvPicPr>
          <p:cNvPr id="63498" name="Picture 10">
            <a:extLst>
              <a:ext uri="{FF2B5EF4-FFF2-40B4-BE49-F238E27FC236}">
                <a16:creationId xmlns:a16="http://schemas.microsoft.com/office/drawing/2014/main" id="{0C257711-A12D-4CAC-88C8-29C78092B4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3663" y="3276600"/>
            <a:ext cx="1030287" cy="1600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650" name="Rectangle 2">
            <a:extLst>
              <a:ext uri="{FF2B5EF4-FFF2-40B4-BE49-F238E27FC236}">
                <a16:creationId xmlns:a16="http://schemas.microsoft.com/office/drawing/2014/main" id="{480F110A-52DA-46D6-B062-4C84A87E8AFE}"/>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411651" name="Rectangle 3">
            <a:extLst>
              <a:ext uri="{FF2B5EF4-FFF2-40B4-BE49-F238E27FC236}">
                <a16:creationId xmlns:a16="http://schemas.microsoft.com/office/drawing/2014/main" id="{2E6A4899-C412-4ABD-B740-21A9292E4E86}"/>
              </a:ext>
            </a:extLst>
          </p:cNvPr>
          <p:cNvSpPr>
            <a:spLocks noGrp="1" noChangeArrowheads="1"/>
          </p:cNvSpPr>
          <p:nvPr>
            <p:ph type="body" idx="1"/>
          </p:nvPr>
        </p:nvSpPr>
        <p:spPr>
          <a:xfrm>
            <a:off x="381000" y="1828800"/>
            <a:ext cx="8305800" cy="5029200"/>
          </a:xfrm>
        </p:spPr>
        <p:txBody>
          <a:bodyPr/>
          <a:lstStyle/>
          <a:p>
            <a:pPr marL="609600" indent="-609600">
              <a:lnSpc>
                <a:spcPct val="90000"/>
              </a:lnSpc>
              <a:buFontTx/>
              <a:buAutoNum type="arabicPeriod"/>
            </a:pPr>
            <a:r>
              <a:rPr lang="en-US" altLang="en-US" sz="2800" b="1"/>
              <a:t>This large, reddish-brown cockroach has a pale brown or yellow border on its pronotum and is the largest of all common house infesting cockroaches.</a:t>
            </a:r>
          </a:p>
          <a:p>
            <a:pPr marL="609600" indent="-609600">
              <a:lnSpc>
                <a:spcPct val="90000"/>
              </a:lnSpc>
              <a:buFontTx/>
              <a:buNone/>
            </a:pPr>
            <a:endParaRPr lang="en-US" altLang="en-US" sz="800" b="1"/>
          </a:p>
          <a:p>
            <a:pPr marL="609600" indent="-609600">
              <a:lnSpc>
                <a:spcPct val="90000"/>
              </a:lnSpc>
              <a:buFontTx/>
              <a:buNone/>
            </a:pPr>
            <a:r>
              <a:rPr lang="en-US" altLang="en-US" sz="2800" b="1"/>
              <a:t>2.    </a:t>
            </a:r>
            <a:r>
              <a:rPr lang="en-US" altLang="en-US" sz="2800" b="1" u="sng"/>
              <a:t>This small cockroach has a pronotum with longitudinal black bars running lengthwise.</a:t>
            </a:r>
          </a:p>
          <a:p>
            <a:pPr marL="609600" indent="-609600">
              <a:lnSpc>
                <a:spcPct val="90000"/>
              </a:lnSpc>
              <a:buFontTx/>
              <a:buNone/>
            </a:pPr>
            <a:endParaRPr lang="en-US" altLang="en-US" sz="2400" b="1" u="sng"/>
          </a:p>
          <a:p>
            <a:pPr marL="609600" indent="-609600">
              <a:lnSpc>
                <a:spcPct val="90000"/>
              </a:lnSpc>
              <a:buFontTx/>
              <a:buNone/>
            </a:pPr>
            <a:r>
              <a:rPr lang="en-US" altLang="en-US" sz="2800" b="1"/>
              <a:t>3.    This large cockroach is dark mahogany brown in color and can fly.  Its pronotum is solid dark brown or black.</a:t>
            </a:r>
          </a:p>
          <a:p>
            <a:pPr marL="609600" indent="-609600">
              <a:lnSpc>
                <a:spcPct val="90000"/>
              </a:lnSpc>
              <a:buFontTx/>
              <a:buNone/>
            </a:pPr>
            <a:endParaRPr lang="en-US" altLang="en-US" sz="1200" b="1"/>
          </a:p>
          <a:p>
            <a:pPr marL="609600" indent="-609600">
              <a:lnSpc>
                <a:spcPct val="90000"/>
              </a:lnSpc>
              <a:buFontTx/>
              <a:buNone/>
            </a:pPr>
            <a:r>
              <a:rPr lang="en-US" altLang="en-US" sz="2800" b="1"/>
              <a:t>4.    The most economically important urban pest.</a:t>
            </a:r>
          </a:p>
        </p:txBody>
      </p:sp>
      <p:sp>
        <p:nvSpPr>
          <p:cNvPr id="411652" name="Text Box 4">
            <a:extLst>
              <a:ext uri="{FF2B5EF4-FFF2-40B4-BE49-F238E27FC236}">
                <a16:creationId xmlns:a16="http://schemas.microsoft.com/office/drawing/2014/main" id="{C4CCA48B-CCA6-48BB-BED4-E6A7DC3A0A61}"/>
              </a:ext>
            </a:extLst>
          </p:cNvPr>
          <p:cNvSpPr txBox="1">
            <a:spLocks noChangeArrowheads="1"/>
          </p:cNvSpPr>
          <p:nvPr/>
        </p:nvSpPr>
        <p:spPr bwMode="auto">
          <a:xfrm>
            <a:off x="2498725" y="4419600"/>
            <a:ext cx="268922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German cockroach</a:t>
            </a:r>
          </a:p>
        </p:txBody>
      </p:sp>
      <p:pic>
        <p:nvPicPr>
          <p:cNvPr id="411653" name="Picture 5">
            <a:extLst>
              <a:ext uri="{FF2B5EF4-FFF2-40B4-BE49-F238E27FC236}">
                <a16:creationId xmlns:a16="http://schemas.microsoft.com/office/drawing/2014/main" id="{925A8414-FBD3-451C-885E-CF732DEC06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3663" y="3276600"/>
            <a:ext cx="1030287" cy="16002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6354" name="Rectangle 2">
            <a:extLst>
              <a:ext uri="{FF2B5EF4-FFF2-40B4-BE49-F238E27FC236}">
                <a16:creationId xmlns:a16="http://schemas.microsoft.com/office/drawing/2014/main" id="{9B1CBC0A-028E-405F-8352-4CA4A005BEE1}"/>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356355" name="Rectangle 3">
            <a:extLst>
              <a:ext uri="{FF2B5EF4-FFF2-40B4-BE49-F238E27FC236}">
                <a16:creationId xmlns:a16="http://schemas.microsoft.com/office/drawing/2014/main" id="{41263628-FFAE-44F1-81DD-F516AB813E72}"/>
              </a:ext>
            </a:extLst>
          </p:cNvPr>
          <p:cNvSpPr>
            <a:spLocks noGrp="1" noChangeArrowheads="1"/>
          </p:cNvSpPr>
          <p:nvPr>
            <p:ph type="body" idx="1"/>
          </p:nvPr>
        </p:nvSpPr>
        <p:spPr>
          <a:xfrm>
            <a:off x="381000" y="1905000"/>
            <a:ext cx="8305800" cy="4953000"/>
          </a:xfrm>
        </p:spPr>
        <p:txBody>
          <a:bodyPr/>
          <a:lstStyle/>
          <a:p>
            <a:pPr marL="609600" indent="-609600">
              <a:lnSpc>
                <a:spcPct val="90000"/>
              </a:lnSpc>
              <a:buFontTx/>
              <a:buAutoNum type="arabicPeriod"/>
            </a:pPr>
            <a:r>
              <a:rPr lang="en-US" altLang="en-US" sz="2800" b="1"/>
              <a:t>This large, reddish-brown cockroach has a pale brown or yellow border on its pronotum and is the largest of all common house infesting cockroaches.</a:t>
            </a:r>
          </a:p>
          <a:p>
            <a:pPr marL="609600" indent="-609600">
              <a:lnSpc>
                <a:spcPct val="90000"/>
              </a:lnSpc>
              <a:buFontTx/>
              <a:buNone/>
            </a:pPr>
            <a:endParaRPr lang="en-US" altLang="en-US" sz="800" b="1"/>
          </a:p>
          <a:p>
            <a:pPr marL="609600" indent="-609600">
              <a:lnSpc>
                <a:spcPct val="90000"/>
              </a:lnSpc>
              <a:buFontTx/>
              <a:buNone/>
            </a:pPr>
            <a:r>
              <a:rPr lang="en-US" altLang="en-US" sz="2800" b="1"/>
              <a:t>2.    This small cockroach has a pronotum with longitudinal black bars running lengthwise.</a:t>
            </a:r>
          </a:p>
          <a:p>
            <a:pPr marL="609600" indent="-609600">
              <a:lnSpc>
                <a:spcPct val="90000"/>
              </a:lnSpc>
              <a:buFontTx/>
              <a:buNone/>
            </a:pPr>
            <a:endParaRPr lang="en-US" altLang="en-US" sz="800" b="1"/>
          </a:p>
          <a:p>
            <a:pPr marL="609600" indent="-609600">
              <a:lnSpc>
                <a:spcPct val="90000"/>
              </a:lnSpc>
              <a:buFontTx/>
              <a:buNone/>
            </a:pPr>
            <a:r>
              <a:rPr lang="en-US" altLang="en-US" sz="2800" b="1"/>
              <a:t>3.    </a:t>
            </a:r>
            <a:r>
              <a:rPr lang="en-US" altLang="en-US" sz="2800" b="1" u="sng"/>
              <a:t>This large cockroach is a dark mahogany    brown in color and can fly.  Its pronotum            is solid dark brown or black.</a:t>
            </a:r>
          </a:p>
          <a:p>
            <a:pPr marL="609600" indent="-609600">
              <a:lnSpc>
                <a:spcPct val="90000"/>
              </a:lnSpc>
              <a:buFontTx/>
              <a:buNone/>
            </a:pPr>
            <a:endParaRPr lang="en-US" altLang="en-US" sz="2400" b="1"/>
          </a:p>
          <a:p>
            <a:pPr marL="609600" indent="-609600">
              <a:lnSpc>
                <a:spcPct val="90000"/>
              </a:lnSpc>
              <a:buFontTx/>
              <a:buNone/>
            </a:pPr>
            <a:r>
              <a:rPr lang="en-US" altLang="en-US" sz="2800" b="1"/>
              <a:t>4.    The most economically important urban pest.</a:t>
            </a:r>
          </a:p>
        </p:txBody>
      </p:sp>
      <p:pic>
        <p:nvPicPr>
          <p:cNvPr id="356357" name="Picture 5">
            <a:extLst>
              <a:ext uri="{FF2B5EF4-FFF2-40B4-BE49-F238E27FC236}">
                <a16:creationId xmlns:a16="http://schemas.microsoft.com/office/drawing/2014/main" id="{476562A2-FBFE-4DE3-935D-FC59D63DE7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4572000"/>
            <a:ext cx="1314450" cy="1752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2674" name="Rectangle 2">
            <a:extLst>
              <a:ext uri="{FF2B5EF4-FFF2-40B4-BE49-F238E27FC236}">
                <a16:creationId xmlns:a16="http://schemas.microsoft.com/office/drawing/2014/main" id="{37CF6675-2410-4B64-B81A-CD5470889653}"/>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412675" name="Rectangle 3">
            <a:extLst>
              <a:ext uri="{FF2B5EF4-FFF2-40B4-BE49-F238E27FC236}">
                <a16:creationId xmlns:a16="http://schemas.microsoft.com/office/drawing/2014/main" id="{8E61E92C-4BF1-4696-94A3-11C6148B3B5A}"/>
              </a:ext>
            </a:extLst>
          </p:cNvPr>
          <p:cNvSpPr>
            <a:spLocks noGrp="1" noChangeArrowheads="1"/>
          </p:cNvSpPr>
          <p:nvPr>
            <p:ph type="body" idx="1"/>
          </p:nvPr>
        </p:nvSpPr>
        <p:spPr>
          <a:xfrm>
            <a:off x="381000" y="1905000"/>
            <a:ext cx="8305800" cy="4953000"/>
          </a:xfrm>
        </p:spPr>
        <p:txBody>
          <a:bodyPr/>
          <a:lstStyle/>
          <a:p>
            <a:pPr marL="609600" indent="-609600">
              <a:lnSpc>
                <a:spcPct val="90000"/>
              </a:lnSpc>
              <a:buFontTx/>
              <a:buAutoNum type="arabicPeriod"/>
            </a:pPr>
            <a:r>
              <a:rPr lang="en-US" altLang="en-US" sz="2800" b="1"/>
              <a:t>This large, reddish-brown cockroach has a pale brown or yellow border on its pronotum and is the largest of all common house infesting cockroaches.</a:t>
            </a:r>
          </a:p>
          <a:p>
            <a:pPr marL="609600" indent="-609600">
              <a:lnSpc>
                <a:spcPct val="90000"/>
              </a:lnSpc>
              <a:buFontTx/>
              <a:buNone/>
            </a:pPr>
            <a:endParaRPr lang="en-US" altLang="en-US" sz="800" b="1"/>
          </a:p>
          <a:p>
            <a:pPr marL="609600" indent="-609600">
              <a:lnSpc>
                <a:spcPct val="90000"/>
              </a:lnSpc>
              <a:buFontTx/>
              <a:buNone/>
            </a:pPr>
            <a:r>
              <a:rPr lang="en-US" altLang="en-US" sz="2800" b="1"/>
              <a:t>2.    This small cockroach has a pronotum with longitudinal black bars running lengthwise.</a:t>
            </a:r>
          </a:p>
          <a:p>
            <a:pPr marL="609600" indent="-609600">
              <a:lnSpc>
                <a:spcPct val="90000"/>
              </a:lnSpc>
              <a:buFontTx/>
              <a:buNone/>
            </a:pPr>
            <a:endParaRPr lang="en-US" altLang="en-US" sz="800" b="1"/>
          </a:p>
          <a:p>
            <a:pPr marL="609600" indent="-609600">
              <a:lnSpc>
                <a:spcPct val="90000"/>
              </a:lnSpc>
              <a:buFontTx/>
              <a:buNone/>
            </a:pPr>
            <a:r>
              <a:rPr lang="en-US" altLang="en-US" sz="2800" b="1"/>
              <a:t>3.    </a:t>
            </a:r>
            <a:r>
              <a:rPr lang="en-US" altLang="en-US" sz="2800" b="1" u="sng"/>
              <a:t>This large cockroach is a dark mahogany    brown in color and can fly.  Its pronotum            is solid dark brown or black.</a:t>
            </a:r>
          </a:p>
          <a:p>
            <a:pPr marL="609600" indent="-609600">
              <a:lnSpc>
                <a:spcPct val="90000"/>
              </a:lnSpc>
              <a:buFontTx/>
              <a:buNone/>
            </a:pPr>
            <a:endParaRPr lang="en-US" altLang="en-US" sz="2400" b="1"/>
          </a:p>
          <a:p>
            <a:pPr marL="609600" indent="-609600">
              <a:lnSpc>
                <a:spcPct val="90000"/>
              </a:lnSpc>
              <a:buFontTx/>
              <a:buNone/>
            </a:pPr>
            <a:r>
              <a:rPr lang="en-US" altLang="en-US" sz="2800" b="1"/>
              <a:t>4.    The most economically important urban pest.</a:t>
            </a:r>
          </a:p>
        </p:txBody>
      </p:sp>
      <p:sp>
        <p:nvSpPr>
          <p:cNvPr id="412676" name="Text Box 4">
            <a:extLst>
              <a:ext uri="{FF2B5EF4-FFF2-40B4-BE49-F238E27FC236}">
                <a16:creationId xmlns:a16="http://schemas.microsoft.com/office/drawing/2014/main" id="{E7F2D63B-B39C-49BE-8BFC-0ADF4712BFB6}"/>
              </a:ext>
            </a:extLst>
          </p:cNvPr>
          <p:cNvSpPr txBox="1">
            <a:spLocks noChangeArrowheads="1"/>
          </p:cNvSpPr>
          <p:nvPr/>
        </p:nvSpPr>
        <p:spPr bwMode="auto">
          <a:xfrm>
            <a:off x="2514600" y="5867400"/>
            <a:ext cx="3581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Smoky-brown cockroach</a:t>
            </a:r>
          </a:p>
        </p:txBody>
      </p:sp>
      <p:pic>
        <p:nvPicPr>
          <p:cNvPr id="412677" name="Picture 5">
            <a:extLst>
              <a:ext uri="{FF2B5EF4-FFF2-40B4-BE49-F238E27FC236}">
                <a16:creationId xmlns:a16="http://schemas.microsoft.com/office/drawing/2014/main" id="{6808C6E1-6254-4867-A541-ACEFD22BCE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4572000"/>
            <a:ext cx="1314450" cy="1752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378" name="Rectangle 2">
            <a:extLst>
              <a:ext uri="{FF2B5EF4-FFF2-40B4-BE49-F238E27FC236}">
                <a16:creationId xmlns:a16="http://schemas.microsoft.com/office/drawing/2014/main" id="{AF0DD9C7-B4AF-4F4F-99C4-952F9D7E91C9}"/>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357379" name="Rectangle 3">
            <a:extLst>
              <a:ext uri="{FF2B5EF4-FFF2-40B4-BE49-F238E27FC236}">
                <a16:creationId xmlns:a16="http://schemas.microsoft.com/office/drawing/2014/main" id="{CAC39897-7020-4EAB-A4E8-F118DE9ADE7D}"/>
              </a:ext>
            </a:extLst>
          </p:cNvPr>
          <p:cNvSpPr>
            <a:spLocks noGrp="1" noChangeArrowheads="1"/>
          </p:cNvSpPr>
          <p:nvPr>
            <p:ph type="body" idx="1"/>
          </p:nvPr>
        </p:nvSpPr>
        <p:spPr>
          <a:xfrm>
            <a:off x="228600" y="1752600"/>
            <a:ext cx="8458200" cy="4876800"/>
          </a:xfrm>
        </p:spPr>
        <p:txBody>
          <a:bodyPr/>
          <a:lstStyle/>
          <a:p>
            <a:pPr marL="609600" indent="-609600">
              <a:lnSpc>
                <a:spcPct val="90000"/>
              </a:lnSpc>
              <a:buFontTx/>
              <a:buAutoNum type="arabicPeriod"/>
            </a:pPr>
            <a:r>
              <a:rPr lang="en-US" altLang="en-US" sz="2800" b="1"/>
              <a:t>This large, reddish-brown cockroach has a pale brown or yellow border on its pronotum and is the largest of all common house infesting cockroaches.</a:t>
            </a:r>
          </a:p>
          <a:p>
            <a:pPr marL="609600" indent="-609600">
              <a:lnSpc>
                <a:spcPct val="90000"/>
              </a:lnSpc>
              <a:buFontTx/>
              <a:buNone/>
            </a:pPr>
            <a:endParaRPr lang="en-US" altLang="en-US" sz="800" b="1"/>
          </a:p>
          <a:p>
            <a:pPr marL="609600" indent="-609600">
              <a:lnSpc>
                <a:spcPct val="90000"/>
              </a:lnSpc>
              <a:buFontTx/>
              <a:buNone/>
            </a:pPr>
            <a:r>
              <a:rPr lang="en-US" altLang="en-US" sz="2800" b="1"/>
              <a:t>2.    This small cockroach has a pronotum with longitudinal black bars running lengthwise.</a:t>
            </a:r>
          </a:p>
          <a:p>
            <a:pPr marL="609600" indent="-609600">
              <a:lnSpc>
                <a:spcPct val="90000"/>
              </a:lnSpc>
              <a:buFontTx/>
              <a:buNone/>
            </a:pPr>
            <a:endParaRPr lang="en-US" altLang="en-US" sz="800" b="1"/>
          </a:p>
          <a:p>
            <a:pPr marL="609600" indent="-609600">
              <a:lnSpc>
                <a:spcPct val="90000"/>
              </a:lnSpc>
              <a:buFontTx/>
              <a:buNone/>
            </a:pPr>
            <a:r>
              <a:rPr lang="en-US" altLang="en-US" sz="2800" b="1"/>
              <a:t>3.    This large cockroach is dark mahogany brown in color and can fly.  Its pronotum is solid dark brown or black.</a:t>
            </a:r>
          </a:p>
          <a:p>
            <a:pPr marL="609600" indent="-609600">
              <a:lnSpc>
                <a:spcPct val="90000"/>
              </a:lnSpc>
              <a:buFontTx/>
              <a:buNone/>
            </a:pPr>
            <a:endParaRPr lang="en-US" altLang="en-US" sz="800" b="1"/>
          </a:p>
          <a:p>
            <a:pPr marL="609600" indent="-609600">
              <a:lnSpc>
                <a:spcPct val="90000"/>
              </a:lnSpc>
              <a:buFontTx/>
              <a:buNone/>
            </a:pPr>
            <a:r>
              <a:rPr lang="en-US" altLang="en-US" sz="2800" b="1"/>
              <a:t>4.    </a:t>
            </a:r>
            <a:r>
              <a:rPr lang="en-US" altLang="en-US" sz="2800" b="1" u="sng"/>
              <a:t>The most economically important urban pest.</a:t>
            </a:r>
          </a:p>
        </p:txBody>
      </p:sp>
      <p:pic>
        <p:nvPicPr>
          <p:cNvPr id="357381" name="Picture 5">
            <a:extLst>
              <a:ext uri="{FF2B5EF4-FFF2-40B4-BE49-F238E27FC236}">
                <a16:creationId xmlns:a16="http://schemas.microsoft.com/office/drawing/2014/main" id="{E66CF4C1-CC27-4A5A-8186-465FAC0B66E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3850" y="5257800"/>
            <a:ext cx="1004888" cy="15621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698" name="Rectangle 2">
            <a:extLst>
              <a:ext uri="{FF2B5EF4-FFF2-40B4-BE49-F238E27FC236}">
                <a16:creationId xmlns:a16="http://schemas.microsoft.com/office/drawing/2014/main" id="{2B392AEF-AEFB-41EE-817F-2193483EC952}"/>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413699" name="Rectangle 3">
            <a:extLst>
              <a:ext uri="{FF2B5EF4-FFF2-40B4-BE49-F238E27FC236}">
                <a16:creationId xmlns:a16="http://schemas.microsoft.com/office/drawing/2014/main" id="{98D495F1-CD65-4D27-993E-30712FEF5767}"/>
              </a:ext>
            </a:extLst>
          </p:cNvPr>
          <p:cNvSpPr>
            <a:spLocks noGrp="1" noChangeArrowheads="1"/>
          </p:cNvSpPr>
          <p:nvPr>
            <p:ph type="body" idx="1"/>
          </p:nvPr>
        </p:nvSpPr>
        <p:spPr>
          <a:xfrm>
            <a:off x="228600" y="1752600"/>
            <a:ext cx="8458200" cy="4876800"/>
          </a:xfrm>
        </p:spPr>
        <p:txBody>
          <a:bodyPr/>
          <a:lstStyle/>
          <a:p>
            <a:pPr marL="609600" indent="-609600">
              <a:lnSpc>
                <a:spcPct val="90000"/>
              </a:lnSpc>
              <a:buFontTx/>
              <a:buAutoNum type="arabicPeriod"/>
            </a:pPr>
            <a:r>
              <a:rPr lang="en-US" altLang="en-US" sz="2800" b="1"/>
              <a:t>This large, reddish-brown cockroach has a pale brown or yellow border on its pronotum and is the largest of all common house infesting cockroaches.</a:t>
            </a:r>
          </a:p>
          <a:p>
            <a:pPr marL="609600" indent="-609600">
              <a:lnSpc>
                <a:spcPct val="90000"/>
              </a:lnSpc>
              <a:buFontTx/>
              <a:buNone/>
            </a:pPr>
            <a:endParaRPr lang="en-US" altLang="en-US" sz="800" b="1"/>
          </a:p>
          <a:p>
            <a:pPr marL="609600" indent="-609600">
              <a:lnSpc>
                <a:spcPct val="90000"/>
              </a:lnSpc>
              <a:buFontTx/>
              <a:buNone/>
            </a:pPr>
            <a:r>
              <a:rPr lang="en-US" altLang="en-US" sz="2800" b="1"/>
              <a:t>2.    This small cockroach has a pronotum with longitudinal black bars running lengthwise.</a:t>
            </a:r>
          </a:p>
          <a:p>
            <a:pPr marL="609600" indent="-609600">
              <a:lnSpc>
                <a:spcPct val="90000"/>
              </a:lnSpc>
              <a:buFontTx/>
              <a:buNone/>
            </a:pPr>
            <a:endParaRPr lang="en-US" altLang="en-US" sz="800" b="1"/>
          </a:p>
          <a:p>
            <a:pPr marL="609600" indent="-609600">
              <a:lnSpc>
                <a:spcPct val="90000"/>
              </a:lnSpc>
              <a:buFontTx/>
              <a:buNone/>
            </a:pPr>
            <a:r>
              <a:rPr lang="en-US" altLang="en-US" sz="2800" b="1"/>
              <a:t>3.    This large cockroach is dark mahogany brown in color and can fly.  Its pronotum is solid dark brown or black.</a:t>
            </a:r>
          </a:p>
          <a:p>
            <a:pPr marL="609600" indent="-609600">
              <a:lnSpc>
                <a:spcPct val="90000"/>
              </a:lnSpc>
              <a:buFontTx/>
              <a:buNone/>
            </a:pPr>
            <a:endParaRPr lang="en-US" altLang="en-US" sz="800" b="1"/>
          </a:p>
          <a:p>
            <a:pPr marL="609600" indent="-609600">
              <a:lnSpc>
                <a:spcPct val="90000"/>
              </a:lnSpc>
              <a:buFontTx/>
              <a:buNone/>
            </a:pPr>
            <a:r>
              <a:rPr lang="en-US" altLang="en-US" sz="2800" b="1"/>
              <a:t>4.    </a:t>
            </a:r>
            <a:r>
              <a:rPr lang="en-US" altLang="en-US" sz="2800" b="1" u="sng"/>
              <a:t>The most economically important urban pest.</a:t>
            </a:r>
          </a:p>
        </p:txBody>
      </p:sp>
      <p:sp>
        <p:nvSpPr>
          <p:cNvPr id="413700" name="Text Box 4">
            <a:extLst>
              <a:ext uri="{FF2B5EF4-FFF2-40B4-BE49-F238E27FC236}">
                <a16:creationId xmlns:a16="http://schemas.microsoft.com/office/drawing/2014/main" id="{70E0E7F6-EA07-4385-97A3-B3B8B7846C46}"/>
              </a:ext>
            </a:extLst>
          </p:cNvPr>
          <p:cNvSpPr txBox="1">
            <a:spLocks noChangeArrowheads="1"/>
          </p:cNvSpPr>
          <p:nvPr/>
        </p:nvSpPr>
        <p:spPr bwMode="auto">
          <a:xfrm>
            <a:off x="2955925" y="6324600"/>
            <a:ext cx="268922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German cockroach</a:t>
            </a:r>
          </a:p>
        </p:txBody>
      </p:sp>
      <p:pic>
        <p:nvPicPr>
          <p:cNvPr id="413701" name="Picture 5">
            <a:extLst>
              <a:ext uri="{FF2B5EF4-FFF2-40B4-BE49-F238E27FC236}">
                <a16:creationId xmlns:a16="http://schemas.microsoft.com/office/drawing/2014/main" id="{D931961C-1B61-427B-B730-7983D3886D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3850" y="5257800"/>
            <a:ext cx="1004888" cy="15621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210" name="Rectangle 2">
            <a:extLst>
              <a:ext uri="{FF2B5EF4-FFF2-40B4-BE49-F238E27FC236}">
                <a16:creationId xmlns:a16="http://schemas.microsoft.com/office/drawing/2014/main" id="{6C08FB5F-9E8C-4A3B-904F-418C40090261}"/>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350211" name="Rectangle 3">
            <a:extLst>
              <a:ext uri="{FF2B5EF4-FFF2-40B4-BE49-F238E27FC236}">
                <a16:creationId xmlns:a16="http://schemas.microsoft.com/office/drawing/2014/main" id="{739CE4D3-58F2-4ED9-B161-E82F1E0128F1}"/>
              </a:ext>
            </a:extLst>
          </p:cNvPr>
          <p:cNvSpPr>
            <a:spLocks noGrp="1" noChangeArrowheads="1"/>
          </p:cNvSpPr>
          <p:nvPr>
            <p:ph type="body" idx="1"/>
          </p:nvPr>
        </p:nvSpPr>
        <p:spPr>
          <a:xfrm>
            <a:off x="381000" y="1828800"/>
            <a:ext cx="7391400" cy="5029200"/>
          </a:xfrm>
        </p:spPr>
        <p:txBody>
          <a:bodyPr/>
          <a:lstStyle/>
          <a:p>
            <a:pPr marL="609600" indent="-609600">
              <a:lnSpc>
                <a:spcPct val="80000"/>
              </a:lnSpc>
              <a:buFontTx/>
              <a:buAutoNum type="arabicPeriod" startAt="5"/>
            </a:pPr>
            <a:r>
              <a:rPr lang="en-US" altLang="en-US" sz="2800" b="1" u="sng"/>
              <a:t>This small cockroach resembles the German cockroach, except it can fly and</a:t>
            </a:r>
          </a:p>
          <a:p>
            <a:pPr marL="609600" indent="-609600">
              <a:lnSpc>
                <a:spcPct val="80000"/>
              </a:lnSpc>
              <a:buFontTx/>
              <a:buNone/>
            </a:pPr>
            <a:r>
              <a:rPr lang="en-US" altLang="en-US" sz="2800" b="1"/>
              <a:t>       </a:t>
            </a:r>
            <a:r>
              <a:rPr lang="en-US" altLang="en-US" sz="2800" b="1" u="sng"/>
              <a:t>is attracted to lights.  It’s found in Florida and south Georgia.</a:t>
            </a:r>
          </a:p>
          <a:p>
            <a:pPr marL="609600" indent="-609600">
              <a:lnSpc>
                <a:spcPct val="80000"/>
              </a:lnSpc>
              <a:buFontTx/>
              <a:buNone/>
            </a:pPr>
            <a:endParaRPr lang="en-US" altLang="en-US" sz="1000" b="1" u="sng"/>
          </a:p>
          <a:p>
            <a:pPr marL="609600" indent="-609600">
              <a:lnSpc>
                <a:spcPct val="80000"/>
              </a:lnSpc>
              <a:buFontTx/>
              <a:buAutoNum type="arabicPeriod" startAt="6"/>
            </a:pPr>
            <a:r>
              <a:rPr lang="en-US" altLang="en-US" sz="2800" b="1"/>
              <a:t>This medium-sized, dark brown to nearly black  cockroach has wing pads (female) </a:t>
            </a:r>
          </a:p>
          <a:p>
            <a:pPr marL="609600" indent="-609600">
              <a:lnSpc>
                <a:spcPct val="80000"/>
              </a:lnSpc>
              <a:buFontTx/>
              <a:buNone/>
            </a:pPr>
            <a:r>
              <a:rPr lang="en-US" altLang="en-US" sz="2800" b="1"/>
              <a:t>       or reduced wing (male).</a:t>
            </a:r>
          </a:p>
          <a:p>
            <a:pPr marL="609600" indent="-609600">
              <a:lnSpc>
                <a:spcPct val="80000"/>
              </a:lnSpc>
              <a:buFontTx/>
              <a:buNone/>
            </a:pPr>
            <a:endParaRPr lang="en-US" altLang="en-US" sz="1200" b="1"/>
          </a:p>
          <a:p>
            <a:pPr marL="609600" indent="-609600">
              <a:lnSpc>
                <a:spcPct val="80000"/>
              </a:lnSpc>
              <a:buFontTx/>
              <a:buNone/>
            </a:pPr>
            <a:r>
              <a:rPr lang="en-US" altLang="en-US" sz="2800" b="1"/>
              <a:t>7.    This medium-sized cockroach is commonly found in sewers, drains, and dark damp basements.  It is often associated with decaying organic matter and found in cooler areas.</a:t>
            </a:r>
          </a:p>
        </p:txBody>
      </p:sp>
      <p:pic>
        <p:nvPicPr>
          <p:cNvPr id="350212" name="Picture 4">
            <a:extLst>
              <a:ext uri="{FF2B5EF4-FFF2-40B4-BE49-F238E27FC236}">
                <a16:creationId xmlns:a16="http://schemas.microsoft.com/office/drawing/2014/main" id="{8C35A0E3-6836-40CC-92B0-505C751C48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1828800"/>
            <a:ext cx="1074738" cy="1676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4722" name="Rectangle 2">
            <a:extLst>
              <a:ext uri="{FF2B5EF4-FFF2-40B4-BE49-F238E27FC236}">
                <a16:creationId xmlns:a16="http://schemas.microsoft.com/office/drawing/2014/main" id="{8A139713-1481-42EB-8EB2-0A919BE5CF2E}"/>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414723" name="Rectangle 3">
            <a:extLst>
              <a:ext uri="{FF2B5EF4-FFF2-40B4-BE49-F238E27FC236}">
                <a16:creationId xmlns:a16="http://schemas.microsoft.com/office/drawing/2014/main" id="{481E2484-1BEA-442F-83DE-F274BEBB3395}"/>
              </a:ext>
            </a:extLst>
          </p:cNvPr>
          <p:cNvSpPr>
            <a:spLocks noGrp="1" noChangeArrowheads="1"/>
          </p:cNvSpPr>
          <p:nvPr>
            <p:ph type="body" idx="1"/>
          </p:nvPr>
        </p:nvSpPr>
        <p:spPr>
          <a:xfrm>
            <a:off x="381000" y="1828800"/>
            <a:ext cx="7391400" cy="5029200"/>
          </a:xfrm>
        </p:spPr>
        <p:txBody>
          <a:bodyPr/>
          <a:lstStyle/>
          <a:p>
            <a:pPr marL="609600" indent="-609600">
              <a:lnSpc>
                <a:spcPct val="80000"/>
              </a:lnSpc>
              <a:buFontTx/>
              <a:buAutoNum type="arabicPeriod" startAt="5"/>
            </a:pPr>
            <a:r>
              <a:rPr lang="en-US" altLang="en-US" sz="2800" b="1" u="sng"/>
              <a:t>This small cockroach resembles the German cockroach, except it can fly and</a:t>
            </a:r>
          </a:p>
          <a:p>
            <a:pPr marL="609600" indent="-609600">
              <a:lnSpc>
                <a:spcPct val="80000"/>
              </a:lnSpc>
              <a:buFontTx/>
              <a:buNone/>
            </a:pPr>
            <a:r>
              <a:rPr lang="en-US" altLang="en-US" sz="2800" b="1"/>
              <a:t>       </a:t>
            </a:r>
            <a:r>
              <a:rPr lang="en-US" altLang="en-US" sz="2800" b="1" u="sng"/>
              <a:t>is attracted to lights.  It’s found in Florida and south Georgia.</a:t>
            </a:r>
          </a:p>
          <a:p>
            <a:pPr marL="609600" indent="-609600">
              <a:lnSpc>
                <a:spcPct val="80000"/>
              </a:lnSpc>
              <a:buFontTx/>
              <a:buNone/>
            </a:pPr>
            <a:endParaRPr lang="en-US" altLang="en-US" sz="1000" b="1" u="sng"/>
          </a:p>
          <a:p>
            <a:pPr marL="609600" indent="-609600">
              <a:lnSpc>
                <a:spcPct val="80000"/>
              </a:lnSpc>
              <a:buFontTx/>
              <a:buAutoNum type="arabicPeriod" startAt="6"/>
            </a:pPr>
            <a:r>
              <a:rPr lang="en-US" altLang="en-US" sz="2800" b="1"/>
              <a:t>This medium-sized, dark brown to nearly black  cockroach has wing pads (female) </a:t>
            </a:r>
          </a:p>
          <a:p>
            <a:pPr marL="609600" indent="-609600">
              <a:lnSpc>
                <a:spcPct val="80000"/>
              </a:lnSpc>
              <a:buFontTx/>
              <a:buNone/>
            </a:pPr>
            <a:r>
              <a:rPr lang="en-US" altLang="en-US" sz="2800" b="1"/>
              <a:t>       or reduced wing (male).</a:t>
            </a:r>
          </a:p>
          <a:p>
            <a:pPr marL="609600" indent="-609600">
              <a:lnSpc>
                <a:spcPct val="80000"/>
              </a:lnSpc>
              <a:buFontTx/>
              <a:buNone/>
            </a:pPr>
            <a:endParaRPr lang="en-US" altLang="en-US" sz="1200" b="1"/>
          </a:p>
          <a:p>
            <a:pPr marL="609600" indent="-609600">
              <a:lnSpc>
                <a:spcPct val="80000"/>
              </a:lnSpc>
              <a:buFontTx/>
              <a:buNone/>
            </a:pPr>
            <a:r>
              <a:rPr lang="en-US" altLang="en-US" sz="2800" b="1"/>
              <a:t>7.    This medium-sized cockroach is commonly found in sewers, drains, and dark damp basements.  It is often associated with decaying organic matter and found in cooler areas.</a:t>
            </a:r>
          </a:p>
        </p:txBody>
      </p:sp>
      <p:pic>
        <p:nvPicPr>
          <p:cNvPr id="414724" name="Picture 4">
            <a:extLst>
              <a:ext uri="{FF2B5EF4-FFF2-40B4-BE49-F238E27FC236}">
                <a16:creationId xmlns:a16="http://schemas.microsoft.com/office/drawing/2014/main" id="{632F2CF7-1AC8-46FB-96CE-7E6FD20FEB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1828800"/>
            <a:ext cx="1074738" cy="1676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14725" name="Rectangle 5">
            <a:extLst>
              <a:ext uri="{FF2B5EF4-FFF2-40B4-BE49-F238E27FC236}">
                <a16:creationId xmlns:a16="http://schemas.microsoft.com/office/drawing/2014/main" id="{4B59BF96-B7D3-469E-ADF6-AF0ADE4AC819}"/>
              </a:ext>
            </a:extLst>
          </p:cNvPr>
          <p:cNvSpPr>
            <a:spLocks noChangeArrowheads="1"/>
          </p:cNvSpPr>
          <p:nvPr/>
        </p:nvSpPr>
        <p:spPr bwMode="auto">
          <a:xfrm>
            <a:off x="4419600" y="3070225"/>
            <a:ext cx="2819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2400"/>
              <a:t>Asian cockroach</a:t>
            </a:r>
            <a:endParaRPr lang="en-US" altLang="en-US" sz="2400" b="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2258" name="Rectangle 2">
            <a:extLst>
              <a:ext uri="{FF2B5EF4-FFF2-40B4-BE49-F238E27FC236}">
                <a16:creationId xmlns:a16="http://schemas.microsoft.com/office/drawing/2014/main" id="{9709ADA0-7651-497C-8E42-56F8FE32A55F}"/>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352259" name="Rectangle 3">
            <a:extLst>
              <a:ext uri="{FF2B5EF4-FFF2-40B4-BE49-F238E27FC236}">
                <a16:creationId xmlns:a16="http://schemas.microsoft.com/office/drawing/2014/main" id="{E5C9E58E-ACEA-490F-B592-168E412D7D30}"/>
              </a:ext>
            </a:extLst>
          </p:cNvPr>
          <p:cNvSpPr>
            <a:spLocks noGrp="1" noChangeArrowheads="1"/>
          </p:cNvSpPr>
          <p:nvPr>
            <p:ph type="body" idx="1"/>
          </p:nvPr>
        </p:nvSpPr>
        <p:spPr>
          <a:xfrm>
            <a:off x="381000" y="1828800"/>
            <a:ext cx="7391400" cy="5029200"/>
          </a:xfrm>
        </p:spPr>
        <p:txBody>
          <a:bodyPr/>
          <a:lstStyle/>
          <a:p>
            <a:pPr marL="609600" indent="-609600">
              <a:lnSpc>
                <a:spcPct val="80000"/>
              </a:lnSpc>
              <a:buFontTx/>
              <a:buAutoNum type="arabicPeriod" startAt="5"/>
            </a:pPr>
            <a:r>
              <a:rPr lang="en-US" altLang="en-US" sz="2800" b="1"/>
              <a:t>This small cockroach resembles the German cockroach, except it can fly and</a:t>
            </a:r>
          </a:p>
          <a:p>
            <a:pPr marL="609600" indent="-609600">
              <a:lnSpc>
                <a:spcPct val="80000"/>
              </a:lnSpc>
              <a:buFontTx/>
              <a:buNone/>
            </a:pPr>
            <a:r>
              <a:rPr lang="en-US" altLang="en-US" sz="2800" b="1"/>
              <a:t>       is attracted to lights.  It’s found in Florida and south Georgia.</a:t>
            </a:r>
          </a:p>
          <a:p>
            <a:pPr marL="609600" indent="-609600">
              <a:lnSpc>
                <a:spcPct val="80000"/>
              </a:lnSpc>
              <a:buFontTx/>
              <a:buNone/>
            </a:pPr>
            <a:endParaRPr lang="en-US" altLang="en-US" sz="1000" b="1"/>
          </a:p>
          <a:p>
            <a:pPr marL="609600" indent="-609600">
              <a:lnSpc>
                <a:spcPct val="80000"/>
              </a:lnSpc>
              <a:buFontTx/>
              <a:buAutoNum type="arabicPeriod" startAt="6"/>
            </a:pPr>
            <a:r>
              <a:rPr lang="en-US" altLang="en-US" sz="2800" b="1" u="sng"/>
              <a:t>This medium-sized, dark brown to nearly black  cockroach has wing pads (female) </a:t>
            </a:r>
          </a:p>
          <a:p>
            <a:pPr marL="609600" indent="-609600">
              <a:lnSpc>
                <a:spcPct val="80000"/>
              </a:lnSpc>
              <a:buFontTx/>
              <a:buNone/>
            </a:pPr>
            <a:r>
              <a:rPr lang="en-US" altLang="en-US" sz="2800" b="1"/>
              <a:t>       </a:t>
            </a:r>
            <a:r>
              <a:rPr lang="en-US" altLang="en-US" sz="2800" b="1" u="sng"/>
              <a:t>or reduced wing (male).</a:t>
            </a:r>
          </a:p>
          <a:p>
            <a:pPr marL="609600" indent="-609600">
              <a:lnSpc>
                <a:spcPct val="80000"/>
              </a:lnSpc>
              <a:buFontTx/>
              <a:buNone/>
            </a:pPr>
            <a:endParaRPr lang="en-US" altLang="en-US" sz="1200" b="1" u="sng"/>
          </a:p>
          <a:p>
            <a:pPr marL="609600" indent="-609600">
              <a:lnSpc>
                <a:spcPct val="80000"/>
              </a:lnSpc>
              <a:buFontTx/>
              <a:buNone/>
            </a:pPr>
            <a:r>
              <a:rPr lang="en-US" altLang="en-US" sz="2800" b="1"/>
              <a:t>7.    This medium-sized cockroach is commonly found in sewers, drains, and dark damp basements.  It is often associated with decaying organic matter and found in cooler areas.</a:t>
            </a:r>
          </a:p>
        </p:txBody>
      </p:sp>
      <p:pic>
        <p:nvPicPr>
          <p:cNvPr id="352260" name="Picture 4">
            <a:extLst>
              <a:ext uri="{FF2B5EF4-FFF2-40B4-BE49-F238E27FC236}">
                <a16:creationId xmlns:a16="http://schemas.microsoft.com/office/drawing/2014/main" id="{C140FC98-DC86-423A-8EC7-C3A0434AB7E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3200400"/>
            <a:ext cx="1600200" cy="1066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2262" name="Rectangle 6">
            <a:extLst>
              <a:ext uri="{FF2B5EF4-FFF2-40B4-BE49-F238E27FC236}">
                <a16:creationId xmlns:a16="http://schemas.microsoft.com/office/drawing/2014/main" id="{3E6434A7-E513-48A7-B380-C02A51BEFA68}"/>
              </a:ext>
            </a:extLst>
          </p:cNvPr>
          <p:cNvSpPr>
            <a:spLocks noChangeArrowheads="1"/>
          </p:cNvSpPr>
          <p:nvPr/>
        </p:nvSpPr>
        <p:spPr bwMode="auto">
          <a:xfrm>
            <a:off x="7315200" y="3124200"/>
            <a:ext cx="1828800" cy="2286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2263" name="Line 7">
            <a:extLst>
              <a:ext uri="{FF2B5EF4-FFF2-40B4-BE49-F238E27FC236}">
                <a16:creationId xmlns:a16="http://schemas.microsoft.com/office/drawing/2014/main" id="{D7C7D77B-294A-458E-B4E9-356A635D7E75}"/>
              </a:ext>
            </a:extLst>
          </p:cNvPr>
          <p:cNvSpPr>
            <a:spLocks noChangeShapeType="1"/>
          </p:cNvSpPr>
          <p:nvPr/>
        </p:nvSpPr>
        <p:spPr bwMode="auto">
          <a:xfrm>
            <a:off x="7467600" y="3352800"/>
            <a:ext cx="1600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746" name="Rectangle 2">
            <a:extLst>
              <a:ext uri="{FF2B5EF4-FFF2-40B4-BE49-F238E27FC236}">
                <a16:creationId xmlns:a16="http://schemas.microsoft.com/office/drawing/2014/main" id="{A3EFCBE9-A3B8-4E6D-BECA-C46F19C0673B}"/>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415747" name="Rectangle 3">
            <a:extLst>
              <a:ext uri="{FF2B5EF4-FFF2-40B4-BE49-F238E27FC236}">
                <a16:creationId xmlns:a16="http://schemas.microsoft.com/office/drawing/2014/main" id="{888E4E5B-7A8E-47E6-90F6-7D562351E1FF}"/>
              </a:ext>
            </a:extLst>
          </p:cNvPr>
          <p:cNvSpPr>
            <a:spLocks noGrp="1" noChangeArrowheads="1"/>
          </p:cNvSpPr>
          <p:nvPr>
            <p:ph type="body" idx="1"/>
          </p:nvPr>
        </p:nvSpPr>
        <p:spPr>
          <a:xfrm>
            <a:off x="381000" y="1828800"/>
            <a:ext cx="7391400" cy="5029200"/>
          </a:xfrm>
        </p:spPr>
        <p:txBody>
          <a:bodyPr/>
          <a:lstStyle/>
          <a:p>
            <a:pPr marL="609600" indent="-609600">
              <a:lnSpc>
                <a:spcPct val="80000"/>
              </a:lnSpc>
              <a:buFontTx/>
              <a:buAutoNum type="arabicPeriod" startAt="5"/>
            </a:pPr>
            <a:r>
              <a:rPr lang="en-US" altLang="en-US" sz="2800" b="1"/>
              <a:t>This small cockroach resembles the German cockroach, except it can fly and</a:t>
            </a:r>
          </a:p>
          <a:p>
            <a:pPr marL="609600" indent="-609600">
              <a:lnSpc>
                <a:spcPct val="80000"/>
              </a:lnSpc>
              <a:buFontTx/>
              <a:buNone/>
            </a:pPr>
            <a:r>
              <a:rPr lang="en-US" altLang="en-US" sz="2800" b="1"/>
              <a:t>       is attracted to lights.  It’s found in Florida and south Georgia.</a:t>
            </a:r>
          </a:p>
          <a:p>
            <a:pPr marL="609600" indent="-609600">
              <a:lnSpc>
                <a:spcPct val="80000"/>
              </a:lnSpc>
              <a:buFontTx/>
              <a:buNone/>
            </a:pPr>
            <a:endParaRPr lang="en-US" altLang="en-US" sz="1000" b="1"/>
          </a:p>
          <a:p>
            <a:pPr marL="609600" indent="-609600">
              <a:lnSpc>
                <a:spcPct val="80000"/>
              </a:lnSpc>
              <a:buFontTx/>
              <a:buAutoNum type="arabicPeriod" startAt="6"/>
            </a:pPr>
            <a:r>
              <a:rPr lang="en-US" altLang="en-US" sz="2800" b="1" u="sng"/>
              <a:t>This medium-sized, dark brown to nearly black  cockroach has wing pads (female) </a:t>
            </a:r>
          </a:p>
          <a:p>
            <a:pPr marL="609600" indent="-609600">
              <a:lnSpc>
                <a:spcPct val="80000"/>
              </a:lnSpc>
              <a:buFontTx/>
              <a:buNone/>
            </a:pPr>
            <a:r>
              <a:rPr lang="en-US" altLang="en-US" sz="2800" b="1"/>
              <a:t>       </a:t>
            </a:r>
            <a:r>
              <a:rPr lang="en-US" altLang="en-US" sz="2800" b="1" u="sng"/>
              <a:t>or reduced wing (male).</a:t>
            </a:r>
          </a:p>
          <a:p>
            <a:pPr marL="609600" indent="-609600">
              <a:lnSpc>
                <a:spcPct val="80000"/>
              </a:lnSpc>
              <a:buFontTx/>
              <a:buNone/>
            </a:pPr>
            <a:endParaRPr lang="en-US" altLang="en-US" sz="1200" b="1" u="sng"/>
          </a:p>
          <a:p>
            <a:pPr marL="609600" indent="-609600">
              <a:lnSpc>
                <a:spcPct val="80000"/>
              </a:lnSpc>
              <a:buFontTx/>
              <a:buNone/>
            </a:pPr>
            <a:r>
              <a:rPr lang="en-US" altLang="en-US" sz="2800" b="1"/>
              <a:t>7.    This medium-sized cockroach is commonly found in sewers, drains, and dark damp basements.  It is often associated with decaying organic matter and found in cooler areas.</a:t>
            </a:r>
          </a:p>
        </p:txBody>
      </p:sp>
      <p:pic>
        <p:nvPicPr>
          <p:cNvPr id="415748" name="Picture 4">
            <a:extLst>
              <a:ext uri="{FF2B5EF4-FFF2-40B4-BE49-F238E27FC236}">
                <a16:creationId xmlns:a16="http://schemas.microsoft.com/office/drawing/2014/main" id="{C91C8829-20F0-40CC-A0A6-DF66AB5845A6}"/>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3200400"/>
            <a:ext cx="1600200" cy="1066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5749" name="Rectangle 5">
            <a:extLst>
              <a:ext uri="{FF2B5EF4-FFF2-40B4-BE49-F238E27FC236}">
                <a16:creationId xmlns:a16="http://schemas.microsoft.com/office/drawing/2014/main" id="{FA86247B-FEC6-4438-8211-0F2865F1EEBE}"/>
              </a:ext>
            </a:extLst>
          </p:cNvPr>
          <p:cNvSpPr>
            <a:spLocks noChangeArrowheads="1"/>
          </p:cNvSpPr>
          <p:nvPr/>
        </p:nvSpPr>
        <p:spPr bwMode="auto">
          <a:xfrm>
            <a:off x="5257800" y="4383088"/>
            <a:ext cx="2895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2400"/>
              <a:t>  Oriental cockroach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282" name="Rectangle 2">
            <a:extLst>
              <a:ext uri="{FF2B5EF4-FFF2-40B4-BE49-F238E27FC236}">
                <a16:creationId xmlns:a16="http://schemas.microsoft.com/office/drawing/2014/main" id="{BBAF4B9C-CA99-4409-8405-8F61FDE0FD34}"/>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353283" name="Rectangle 3">
            <a:extLst>
              <a:ext uri="{FF2B5EF4-FFF2-40B4-BE49-F238E27FC236}">
                <a16:creationId xmlns:a16="http://schemas.microsoft.com/office/drawing/2014/main" id="{AC27F3F5-BEA4-4D15-8D0C-5FA98115D764}"/>
              </a:ext>
            </a:extLst>
          </p:cNvPr>
          <p:cNvSpPr>
            <a:spLocks noGrp="1" noChangeArrowheads="1"/>
          </p:cNvSpPr>
          <p:nvPr>
            <p:ph type="body" idx="1"/>
          </p:nvPr>
        </p:nvSpPr>
        <p:spPr>
          <a:xfrm>
            <a:off x="381000" y="1828800"/>
            <a:ext cx="7391400" cy="5029200"/>
          </a:xfrm>
        </p:spPr>
        <p:txBody>
          <a:bodyPr/>
          <a:lstStyle/>
          <a:p>
            <a:pPr marL="609600" indent="-609600">
              <a:lnSpc>
                <a:spcPct val="80000"/>
              </a:lnSpc>
              <a:buFontTx/>
              <a:buAutoNum type="arabicPeriod" startAt="5"/>
            </a:pPr>
            <a:r>
              <a:rPr lang="en-US" altLang="en-US" sz="2800" b="1"/>
              <a:t>This small cockroach resembles the German cockroach, except it can fly and</a:t>
            </a:r>
          </a:p>
          <a:p>
            <a:pPr marL="609600" indent="-609600">
              <a:lnSpc>
                <a:spcPct val="80000"/>
              </a:lnSpc>
              <a:buFontTx/>
              <a:buNone/>
            </a:pPr>
            <a:r>
              <a:rPr lang="en-US" altLang="en-US" sz="2800" b="1"/>
              <a:t>       is attracted to lights.  It’s found in Florida and south Georgia.</a:t>
            </a:r>
          </a:p>
          <a:p>
            <a:pPr marL="609600" indent="-609600">
              <a:lnSpc>
                <a:spcPct val="80000"/>
              </a:lnSpc>
              <a:buFontTx/>
              <a:buNone/>
            </a:pPr>
            <a:endParaRPr lang="en-US" altLang="en-US" sz="1000" b="1"/>
          </a:p>
          <a:p>
            <a:pPr marL="609600" indent="-609600">
              <a:lnSpc>
                <a:spcPct val="80000"/>
              </a:lnSpc>
              <a:buFontTx/>
              <a:buAutoNum type="arabicPeriod" startAt="6"/>
            </a:pPr>
            <a:r>
              <a:rPr lang="en-US" altLang="en-US" sz="2800" b="1"/>
              <a:t>This medium-sized, dark brown to nearly black  cockroach has wing pads (female) </a:t>
            </a:r>
          </a:p>
          <a:p>
            <a:pPr marL="609600" indent="-609600">
              <a:lnSpc>
                <a:spcPct val="80000"/>
              </a:lnSpc>
              <a:buFontTx/>
              <a:buNone/>
            </a:pPr>
            <a:r>
              <a:rPr lang="en-US" altLang="en-US" sz="2800" b="1"/>
              <a:t>       or reduced wing (male).</a:t>
            </a:r>
          </a:p>
          <a:p>
            <a:pPr marL="609600" indent="-609600">
              <a:lnSpc>
                <a:spcPct val="80000"/>
              </a:lnSpc>
              <a:buFontTx/>
              <a:buNone/>
            </a:pPr>
            <a:endParaRPr lang="en-US" altLang="en-US" sz="1200" b="1"/>
          </a:p>
          <a:p>
            <a:pPr marL="609600" indent="-609600">
              <a:lnSpc>
                <a:spcPct val="80000"/>
              </a:lnSpc>
              <a:buFontTx/>
              <a:buNone/>
            </a:pPr>
            <a:r>
              <a:rPr lang="en-US" altLang="en-US" sz="2800" b="1"/>
              <a:t>7.    </a:t>
            </a:r>
            <a:r>
              <a:rPr lang="en-US" altLang="en-US" sz="2800" b="1" u="sng"/>
              <a:t>This medium-sized cockroach is commonly found in sewers, drains, and dark damp basements.  It is often associated with decaying organic matter and found in cooler areas.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306" name="Rectangle 2">
            <a:extLst>
              <a:ext uri="{FF2B5EF4-FFF2-40B4-BE49-F238E27FC236}">
                <a16:creationId xmlns:a16="http://schemas.microsoft.com/office/drawing/2014/main" id="{6054E8BE-E3BE-4B93-AEDB-BA71DF2B72A0}"/>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354307" name="Rectangle 3">
            <a:extLst>
              <a:ext uri="{FF2B5EF4-FFF2-40B4-BE49-F238E27FC236}">
                <a16:creationId xmlns:a16="http://schemas.microsoft.com/office/drawing/2014/main" id="{540992E9-E500-4686-A410-4289B0304243}"/>
              </a:ext>
            </a:extLst>
          </p:cNvPr>
          <p:cNvSpPr>
            <a:spLocks noGrp="1" noChangeArrowheads="1"/>
          </p:cNvSpPr>
          <p:nvPr>
            <p:ph type="body" idx="1"/>
          </p:nvPr>
        </p:nvSpPr>
        <p:spPr>
          <a:xfrm>
            <a:off x="381000" y="1828800"/>
            <a:ext cx="7391400" cy="5029200"/>
          </a:xfrm>
        </p:spPr>
        <p:txBody>
          <a:bodyPr/>
          <a:lstStyle/>
          <a:p>
            <a:pPr marL="609600" indent="-609600">
              <a:lnSpc>
                <a:spcPct val="80000"/>
              </a:lnSpc>
              <a:buFontTx/>
              <a:buAutoNum type="arabicPeriod" startAt="5"/>
            </a:pPr>
            <a:r>
              <a:rPr lang="en-US" altLang="en-US" sz="2800" b="1"/>
              <a:t>This small cockroach resembles the German cockroach, except it can fly and</a:t>
            </a:r>
          </a:p>
          <a:p>
            <a:pPr marL="609600" indent="-609600">
              <a:lnSpc>
                <a:spcPct val="80000"/>
              </a:lnSpc>
              <a:buFontTx/>
              <a:buNone/>
            </a:pPr>
            <a:r>
              <a:rPr lang="en-US" altLang="en-US" sz="2800" b="1"/>
              <a:t>       is attracted to lights.  It’s found in Florida and south Georgia.</a:t>
            </a:r>
          </a:p>
          <a:p>
            <a:pPr marL="609600" indent="-609600">
              <a:lnSpc>
                <a:spcPct val="80000"/>
              </a:lnSpc>
              <a:buFontTx/>
              <a:buNone/>
            </a:pPr>
            <a:endParaRPr lang="en-US" altLang="en-US" sz="1000" b="1"/>
          </a:p>
          <a:p>
            <a:pPr marL="609600" indent="-609600">
              <a:lnSpc>
                <a:spcPct val="80000"/>
              </a:lnSpc>
              <a:buFontTx/>
              <a:buAutoNum type="arabicPeriod" startAt="6"/>
            </a:pPr>
            <a:r>
              <a:rPr lang="en-US" altLang="en-US" sz="2800" b="1"/>
              <a:t>This medium-sized, dark brown to nearly black  cockroach has wing pads (female) </a:t>
            </a:r>
          </a:p>
          <a:p>
            <a:pPr marL="609600" indent="-609600">
              <a:lnSpc>
                <a:spcPct val="80000"/>
              </a:lnSpc>
              <a:buFontTx/>
              <a:buNone/>
            </a:pPr>
            <a:r>
              <a:rPr lang="en-US" altLang="en-US" sz="2800" b="1"/>
              <a:t>       or reduced wing (male).</a:t>
            </a:r>
          </a:p>
          <a:p>
            <a:pPr marL="609600" indent="-609600">
              <a:lnSpc>
                <a:spcPct val="80000"/>
              </a:lnSpc>
              <a:buFontTx/>
              <a:buNone/>
            </a:pPr>
            <a:endParaRPr lang="en-US" altLang="en-US" sz="1200" b="1"/>
          </a:p>
          <a:p>
            <a:pPr marL="609600" indent="-609600">
              <a:lnSpc>
                <a:spcPct val="80000"/>
              </a:lnSpc>
              <a:buFontTx/>
              <a:buNone/>
            </a:pPr>
            <a:r>
              <a:rPr lang="en-US" altLang="en-US" sz="2800" b="1"/>
              <a:t>7.    </a:t>
            </a:r>
            <a:r>
              <a:rPr lang="en-US" altLang="en-US" sz="2800" b="1" u="sng"/>
              <a:t>This medium-sized cockroach is commonly found in sewers, drains, and dark damp basements.  It is often associated with decaying organic matter and found in cooler areas.</a:t>
            </a:r>
          </a:p>
        </p:txBody>
      </p:sp>
      <p:pic>
        <p:nvPicPr>
          <p:cNvPr id="354308" name="Picture 4">
            <a:extLst>
              <a:ext uri="{FF2B5EF4-FFF2-40B4-BE49-F238E27FC236}">
                <a16:creationId xmlns:a16="http://schemas.microsoft.com/office/drawing/2014/main" id="{DF57C6CE-E703-4C7E-BDAB-9FD87D2066A8}"/>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5410200"/>
            <a:ext cx="1905000" cy="1447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54309" name="Rectangle 5">
            <a:extLst>
              <a:ext uri="{FF2B5EF4-FFF2-40B4-BE49-F238E27FC236}">
                <a16:creationId xmlns:a16="http://schemas.microsoft.com/office/drawing/2014/main" id="{825F3C34-B180-4E6B-839B-23859C77C6CF}"/>
              </a:ext>
            </a:extLst>
          </p:cNvPr>
          <p:cNvSpPr>
            <a:spLocks noChangeArrowheads="1"/>
          </p:cNvSpPr>
          <p:nvPr/>
        </p:nvSpPr>
        <p:spPr bwMode="auto">
          <a:xfrm>
            <a:off x="3505200" y="6313488"/>
            <a:ext cx="2895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2400"/>
              <a:t>  Oriental cockroach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12BD304D-AD5E-4BC6-88D2-34F2A38E2319}"/>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10243" name="Rectangle 3">
            <a:extLst>
              <a:ext uri="{FF2B5EF4-FFF2-40B4-BE49-F238E27FC236}">
                <a16:creationId xmlns:a16="http://schemas.microsoft.com/office/drawing/2014/main" id="{9A8CBCB2-7809-4C69-9474-D7F14A3DCE14}"/>
              </a:ext>
            </a:extLst>
          </p:cNvPr>
          <p:cNvSpPr>
            <a:spLocks noGrp="1" noChangeArrowheads="1"/>
          </p:cNvSpPr>
          <p:nvPr>
            <p:ph type="body" idx="1"/>
          </p:nvPr>
        </p:nvSpPr>
        <p:spPr>
          <a:xfrm>
            <a:off x="457200" y="1828800"/>
            <a:ext cx="8305800" cy="4800600"/>
          </a:xfrm>
        </p:spPr>
        <p:txBody>
          <a:bodyPr/>
          <a:lstStyle/>
          <a:p>
            <a:pPr marL="609600" indent="-609600">
              <a:lnSpc>
                <a:spcPct val="90000"/>
              </a:lnSpc>
              <a:buFontTx/>
              <a:buAutoNum type="arabicPeriod" startAt="8"/>
            </a:pPr>
            <a:r>
              <a:rPr lang="en-US" altLang="en-US" sz="2800" b="1" u="sng"/>
              <a:t>This large cockroach is commonly found around manholes and in sewers, in boiler rooms and in the holes of trees.</a:t>
            </a:r>
          </a:p>
          <a:p>
            <a:pPr marL="609600" indent="-609600">
              <a:lnSpc>
                <a:spcPct val="90000"/>
              </a:lnSpc>
              <a:buFontTx/>
              <a:buNone/>
            </a:pPr>
            <a:endParaRPr lang="en-US" altLang="en-US" sz="1000" b="1"/>
          </a:p>
          <a:p>
            <a:pPr marL="609600" indent="-609600">
              <a:lnSpc>
                <a:spcPct val="90000"/>
              </a:lnSpc>
              <a:buFontTx/>
              <a:buNone/>
            </a:pPr>
            <a:r>
              <a:rPr lang="en-US" altLang="en-US" sz="2800" b="1"/>
              <a:t>9.    This large cockroach flies and is commonly found in the attic of homes.</a:t>
            </a:r>
          </a:p>
          <a:p>
            <a:pPr marL="609600" indent="-609600">
              <a:lnSpc>
                <a:spcPct val="90000"/>
              </a:lnSpc>
              <a:buFontTx/>
              <a:buNone/>
            </a:pPr>
            <a:endParaRPr lang="en-US" altLang="en-US" sz="1200" b="1"/>
          </a:p>
          <a:p>
            <a:pPr marL="609600" indent="-609600">
              <a:lnSpc>
                <a:spcPct val="90000"/>
              </a:lnSpc>
              <a:buFontTx/>
              <a:buNone/>
            </a:pPr>
            <a:r>
              <a:rPr lang="en-US" altLang="en-US" sz="2800" b="1"/>
              <a:t>10.  This small, light-brown cockroach has two light colored bands that run from side-to-side across the base of the wings and abdomen.</a:t>
            </a:r>
          </a:p>
          <a:p>
            <a:pPr marL="609600" indent="-609600">
              <a:lnSpc>
                <a:spcPct val="90000"/>
              </a:lnSpc>
              <a:buFontTx/>
              <a:buNone/>
            </a:pPr>
            <a:endParaRPr lang="en-US" altLang="en-US" sz="1200" b="1"/>
          </a:p>
          <a:p>
            <a:pPr marL="609600" indent="-609600">
              <a:lnSpc>
                <a:spcPct val="90000"/>
              </a:lnSpc>
              <a:buFontTx/>
              <a:buNone/>
            </a:pPr>
            <a:r>
              <a:rPr lang="en-US" altLang="en-US" sz="2800" b="1"/>
              <a:t>11.  This small cockroach is commonly found around food and water in homes.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a:extLst>
              <a:ext uri="{FF2B5EF4-FFF2-40B4-BE49-F238E27FC236}">
                <a16:creationId xmlns:a16="http://schemas.microsoft.com/office/drawing/2014/main" id="{29B41430-9B48-4784-8EF4-8C2867E4D2B1}"/>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69635" name="Rectangle 3">
            <a:extLst>
              <a:ext uri="{FF2B5EF4-FFF2-40B4-BE49-F238E27FC236}">
                <a16:creationId xmlns:a16="http://schemas.microsoft.com/office/drawing/2014/main" id="{DDDB010D-F281-4DDC-AD50-64D295C5E16D}"/>
              </a:ext>
            </a:extLst>
          </p:cNvPr>
          <p:cNvSpPr>
            <a:spLocks noGrp="1" noChangeArrowheads="1"/>
          </p:cNvSpPr>
          <p:nvPr>
            <p:ph type="body" idx="1"/>
          </p:nvPr>
        </p:nvSpPr>
        <p:spPr>
          <a:xfrm>
            <a:off x="457200" y="1828800"/>
            <a:ext cx="8305800" cy="4800600"/>
          </a:xfrm>
        </p:spPr>
        <p:txBody>
          <a:bodyPr/>
          <a:lstStyle/>
          <a:p>
            <a:pPr marL="609600" indent="-609600">
              <a:lnSpc>
                <a:spcPct val="90000"/>
              </a:lnSpc>
              <a:buFontTx/>
              <a:buAutoNum type="arabicPeriod" startAt="8"/>
            </a:pPr>
            <a:r>
              <a:rPr lang="en-US" altLang="en-US" sz="2800" b="1" u="sng"/>
              <a:t>This large cockroach is commonly found around manholes and in sewers, in boiler rooms and in the holes of trees.</a:t>
            </a:r>
          </a:p>
          <a:p>
            <a:pPr marL="609600" indent="-609600">
              <a:lnSpc>
                <a:spcPct val="90000"/>
              </a:lnSpc>
              <a:buFontTx/>
              <a:buNone/>
            </a:pPr>
            <a:endParaRPr lang="en-US" altLang="en-US" sz="1000" b="1" u="sng"/>
          </a:p>
          <a:p>
            <a:pPr marL="609600" indent="-609600">
              <a:lnSpc>
                <a:spcPct val="90000"/>
              </a:lnSpc>
              <a:buFontTx/>
              <a:buNone/>
            </a:pPr>
            <a:r>
              <a:rPr lang="en-US" altLang="en-US" sz="2800" b="1"/>
              <a:t>9.    This large cockroach flies and is commonly found in the attic of homes.</a:t>
            </a:r>
          </a:p>
          <a:p>
            <a:pPr marL="609600" indent="-609600">
              <a:lnSpc>
                <a:spcPct val="90000"/>
              </a:lnSpc>
              <a:buFontTx/>
              <a:buNone/>
            </a:pPr>
            <a:endParaRPr lang="en-US" altLang="en-US" sz="1200" b="1"/>
          </a:p>
          <a:p>
            <a:pPr marL="609600" indent="-609600">
              <a:lnSpc>
                <a:spcPct val="90000"/>
              </a:lnSpc>
              <a:buFontTx/>
              <a:buNone/>
            </a:pPr>
            <a:r>
              <a:rPr lang="en-US" altLang="en-US" sz="2800" b="1"/>
              <a:t>10.  This small, light-brown cockroach has two light colored bands that run from side-to-side across the base of the wings and abdomen.</a:t>
            </a:r>
          </a:p>
          <a:p>
            <a:pPr marL="609600" indent="-609600">
              <a:lnSpc>
                <a:spcPct val="90000"/>
              </a:lnSpc>
              <a:buFontTx/>
              <a:buNone/>
            </a:pPr>
            <a:endParaRPr lang="en-US" altLang="en-US" sz="1200" b="1"/>
          </a:p>
          <a:p>
            <a:pPr marL="609600" indent="-609600">
              <a:lnSpc>
                <a:spcPct val="90000"/>
              </a:lnSpc>
              <a:buFontTx/>
              <a:buNone/>
            </a:pPr>
            <a:r>
              <a:rPr lang="en-US" altLang="en-US" sz="2800" b="1"/>
              <a:t>11.  This small cockroach is commonly found around food and water in homes.</a:t>
            </a:r>
          </a:p>
        </p:txBody>
      </p:sp>
      <p:sp>
        <p:nvSpPr>
          <p:cNvPr id="69636" name="Text Box 4">
            <a:extLst>
              <a:ext uri="{FF2B5EF4-FFF2-40B4-BE49-F238E27FC236}">
                <a16:creationId xmlns:a16="http://schemas.microsoft.com/office/drawing/2014/main" id="{B6DA5DD0-5315-4A18-A48F-5779BF167979}"/>
              </a:ext>
            </a:extLst>
          </p:cNvPr>
          <p:cNvSpPr txBox="1">
            <a:spLocks noChangeArrowheads="1"/>
          </p:cNvSpPr>
          <p:nvPr/>
        </p:nvSpPr>
        <p:spPr bwMode="auto">
          <a:xfrm>
            <a:off x="3962400" y="2743200"/>
            <a:ext cx="2895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American cockroach</a:t>
            </a:r>
          </a:p>
        </p:txBody>
      </p:sp>
      <p:pic>
        <p:nvPicPr>
          <p:cNvPr id="69637" name="Picture 5">
            <a:extLst>
              <a:ext uri="{FF2B5EF4-FFF2-40B4-BE49-F238E27FC236}">
                <a16:creationId xmlns:a16="http://schemas.microsoft.com/office/drawing/2014/main" id="{82A48761-278F-4774-83AA-CF7682583F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2590800"/>
            <a:ext cx="1236663" cy="787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02" name="Rectangle 2">
            <a:extLst>
              <a:ext uri="{FF2B5EF4-FFF2-40B4-BE49-F238E27FC236}">
                <a16:creationId xmlns:a16="http://schemas.microsoft.com/office/drawing/2014/main" id="{4B25F408-83AF-483D-80AB-639654FC4CC3}"/>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358403" name="Rectangle 3">
            <a:extLst>
              <a:ext uri="{FF2B5EF4-FFF2-40B4-BE49-F238E27FC236}">
                <a16:creationId xmlns:a16="http://schemas.microsoft.com/office/drawing/2014/main" id="{B5939BFC-3961-450B-97C0-142C02F73F7E}"/>
              </a:ext>
            </a:extLst>
          </p:cNvPr>
          <p:cNvSpPr>
            <a:spLocks noGrp="1" noChangeArrowheads="1"/>
          </p:cNvSpPr>
          <p:nvPr>
            <p:ph type="body" idx="1"/>
          </p:nvPr>
        </p:nvSpPr>
        <p:spPr>
          <a:xfrm>
            <a:off x="457200" y="1828800"/>
            <a:ext cx="8305800" cy="4800600"/>
          </a:xfrm>
        </p:spPr>
        <p:txBody>
          <a:bodyPr/>
          <a:lstStyle/>
          <a:p>
            <a:pPr marL="609600" indent="-609600">
              <a:lnSpc>
                <a:spcPct val="90000"/>
              </a:lnSpc>
              <a:buFontTx/>
              <a:buAutoNum type="arabicPeriod" startAt="8"/>
            </a:pPr>
            <a:r>
              <a:rPr lang="en-US" altLang="en-US" sz="2800" b="1"/>
              <a:t>This large cockroach is commonly found around manholes and in sewers, in boiler rooms and in the holes of trees.</a:t>
            </a:r>
          </a:p>
          <a:p>
            <a:pPr marL="609600" indent="-609600">
              <a:lnSpc>
                <a:spcPct val="90000"/>
              </a:lnSpc>
              <a:buFontTx/>
              <a:buNone/>
            </a:pPr>
            <a:endParaRPr lang="en-US" altLang="en-US" sz="1000" b="1"/>
          </a:p>
          <a:p>
            <a:pPr marL="609600" indent="-609600">
              <a:lnSpc>
                <a:spcPct val="90000"/>
              </a:lnSpc>
              <a:buFontTx/>
              <a:buNone/>
            </a:pPr>
            <a:r>
              <a:rPr lang="en-US" altLang="en-US" sz="2800" b="1"/>
              <a:t>9.    </a:t>
            </a:r>
            <a:r>
              <a:rPr lang="en-US" altLang="en-US" sz="2800" b="1" u="sng"/>
              <a:t>This large cockroach flies and is commonly found in the attic of homes.</a:t>
            </a:r>
          </a:p>
          <a:p>
            <a:pPr marL="609600" indent="-609600">
              <a:lnSpc>
                <a:spcPct val="90000"/>
              </a:lnSpc>
              <a:buFontTx/>
              <a:buNone/>
            </a:pPr>
            <a:endParaRPr lang="en-US" altLang="en-US" sz="1200" b="1"/>
          </a:p>
          <a:p>
            <a:pPr marL="609600" indent="-609600">
              <a:lnSpc>
                <a:spcPct val="90000"/>
              </a:lnSpc>
              <a:buFontTx/>
              <a:buNone/>
            </a:pPr>
            <a:r>
              <a:rPr lang="en-US" altLang="en-US" sz="2800" b="1"/>
              <a:t>10.  This small, light-brown cockroach has two light colored bands that run from side-to-side across the base of the wings and abdomen.</a:t>
            </a:r>
          </a:p>
          <a:p>
            <a:pPr marL="609600" indent="-609600">
              <a:lnSpc>
                <a:spcPct val="90000"/>
              </a:lnSpc>
              <a:buFontTx/>
              <a:buNone/>
            </a:pPr>
            <a:endParaRPr lang="en-US" altLang="en-US" sz="1200" b="1"/>
          </a:p>
          <a:p>
            <a:pPr marL="609600" indent="-609600">
              <a:lnSpc>
                <a:spcPct val="90000"/>
              </a:lnSpc>
              <a:buFontTx/>
              <a:buNone/>
            </a:pPr>
            <a:r>
              <a:rPr lang="en-US" altLang="en-US" sz="2800" b="1"/>
              <a:t>11.  This small cockroach is commonly found around food and water in homes.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a:extLst>
              <a:ext uri="{FF2B5EF4-FFF2-40B4-BE49-F238E27FC236}">
                <a16:creationId xmlns:a16="http://schemas.microsoft.com/office/drawing/2014/main" id="{9CC995F8-FCA1-4A10-9403-C0171A915BE7}"/>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70659" name="Rectangle 3">
            <a:extLst>
              <a:ext uri="{FF2B5EF4-FFF2-40B4-BE49-F238E27FC236}">
                <a16:creationId xmlns:a16="http://schemas.microsoft.com/office/drawing/2014/main" id="{F8159933-AB1C-4557-9930-08049FF8BD98}"/>
              </a:ext>
            </a:extLst>
          </p:cNvPr>
          <p:cNvSpPr>
            <a:spLocks noGrp="1" noChangeArrowheads="1"/>
          </p:cNvSpPr>
          <p:nvPr>
            <p:ph type="body" idx="1"/>
          </p:nvPr>
        </p:nvSpPr>
        <p:spPr>
          <a:xfrm>
            <a:off x="457200" y="1828800"/>
            <a:ext cx="8305800" cy="4800600"/>
          </a:xfrm>
        </p:spPr>
        <p:txBody>
          <a:bodyPr/>
          <a:lstStyle/>
          <a:p>
            <a:pPr marL="609600" indent="-609600">
              <a:lnSpc>
                <a:spcPct val="80000"/>
              </a:lnSpc>
              <a:buFontTx/>
              <a:buAutoNum type="arabicPeriod" startAt="8"/>
            </a:pPr>
            <a:r>
              <a:rPr lang="en-US" altLang="en-US" sz="2800" b="1"/>
              <a:t>This large cockroach is commonly found around manholes and in sewers, in boiler rooms and in the holes of trees.</a:t>
            </a:r>
          </a:p>
          <a:p>
            <a:pPr marL="609600" indent="-609600">
              <a:lnSpc>
                <a:spcPct val="80000"/>
              </a:lnSpc>
              <a:buFontTx/>
              <a:buNone/>
            </a:pPr>
            <a:endParaRPr lang="en-US" altLang="en-US" sz="800" b="1"/>
          </a:p>
          <a:p>
            <a:pPr marL="609600" indent="-609600">
              <a:lnSpc>
                <a:spcPct val="80000"/>
              </a:lnSpc>
              <a:buFontTx/>
              <a:buAutoNum type="arabicPeriod" startAt="9"/>
            </a:pPr>
            <a:r>
              <a:rPr lang="en-US" altLang="en-US" sz="2800" b="1" u="sng"/>
              <a:t>This large cockroach flies and is            commonly found in the attic of homes.</a:t>
            </a:r>
          </a:p>
          <a:p>
            <a:pPr marL="609600" indent="-609600">
              <a:lnSpc>
                <a:spcPct val="80000"/>
              </a:lnSpc>
              <a:buFontTx/>
              <a:buNone/>
            </a:pPr>
            <a:endParaRPr lang="en-US" altLang="en-US" sz="4400" b="1"/>
          </a:p>
          <a:p>
            <a:pPr marL="609600" indent="-609600">
              <a:lnSpc>
                <a:spcPct val="80000"/>
              </a:lnSpc>
              <a:buFontTx/>
              <a:buNone/>
            </a:pPr>
            <a:r>
              <a:rPr lang="en-US" altLang="en-US" sz="2800" b="1"/>
              <a:t>10.  This small, light-brown cockroach has two light colored bands that run from side-to-side across the base of the wings and abdomen.</a:t>
            </a:r>
          </a:p>
          <a:p>
            <a:pPr marL="609600" indent="-609600">
              <a:lnSpc>
                <a:spcPct val="80000"/>
              </a:lnSpc>
              <a:buFontTx/>
              <a:buNone/>
            </a:pPr>
            <a:endParaRPr lang="en-US" altLang="en-US" sz="1200" b="1"/>
          </a:p>
          <a:p>
            <a:pPr marL="609600" indent="-609600">
              <a:lnSpc>
                <a:spcPct val="80000"/>
              </a:lnSpc>
              <a:buFontTx/>
              <a:buNone/>
            </a:pPr>
            <a:r>
              <a:rPr lang="en-US" altLang="en-US" sz="2800" b="1"/>
              <a:t>11.  This small cockroach is commonly found around food and water in homes.</a:t>
            </a:r>
          </a:p>
        </p:txBody>
      </p:sp>
      <p:sp>
        <p:nvSpPr>
          <p:cNvPr id="70660" name="Text Box 4">
            <a:extLst>
              <a:ext uri="{FF2B5EF4-FFF2-40B4-BE49-F238E27FC236}">
                <a16:creationId xmlns:a16="http://schemas.microsoft.com/office/drawing/2014/main" id="{CA0D2349-BE59-49AE-8770-3950FEC542CF}"/>
              </a:ext>
            </a:extLst>
          </p:cNvPr>
          <p:cNvSpPr txBox="1">
            <a:spLocks noChangeArrowheads="1"/>
          </p:cNvSpPr>
          <p:nvPr/>
        </p:nvSpPr>
        <p:spPr bwMode="auto">
          <a:xfrm>
            <a:off x="2743200" y="3886200"/>
            <a:ext cx="3581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Smoky-brown cockroach</a:t>
            </a:r>
          </a:p>
        </p:txBody>
      </p:sp>
      <p:pic>
        <p:nvPicPr>
          <p:cNvPr id="70661" name="Picture 5">
            <a:extLst>
              <a:ext uri="{FF2B5EF4-FFF2-40B4-BE49-F238E27FC236}">
                <a16:creationId xmlns:a16="http://schemas.microsoft.com/office/drawing/2014/main" id="{4059321A-83CC-4229-B7FC-45CD9484DB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2971800"/>
            <a:ext cx="1905000" cy="14287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0450" name="Rectangle 2">
            <a:extLst>
              <a:ext uri="{FF2B5EF4-FFF2-40B4-BE49-F238E27FC236}">
                <a16:creationId xmlns:a16="http://schemas.microsoft.com/office/drawing/2014/main" id="{BCF887CA-C886-4A73-8D85-7F6ADA41E265}"/>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360451" name="Rectangle 3">
            <a:extLst>
              <a:ext uri="{FF2B5EF4-FFF2-40B4-BE49-F238E27FC236}">
                <a16:creationId xmlns:a16="http://schemas.microsoft.com/office/drawing/2014/main" id="{E1F0B31C-1C9E-4387-9092-C5A00E47173F}"/>
              </a:ext>
            </a:extLst>
          </p:cNvPr>
          <p:cNvSpPr>
            <a:spLocks noGrp="1" noChangeArrowheads="1"/>
          </p:cNvSpPr>
          <p:nvPr>
            <p:ph type="body" idx="1"/>
          </p:nvPr>
        </p:nvSpPr>
        <p:spPr>
          <a:xfrm>
            <a:off x="457200" y="1828800"/>
            <a:ext cx="8305800" cy="5181600"/>
          </a:xfrm>
        </p:spPr>
        <p:txBody>
          <a:bodyPr/>
          <a:lstStyle/>
          <a:p>
            <a:pPr marL="609600" indent="-609600">
              <a:lnSpc>
                <a:spcPct val="90000"/>
              </a:lnSpc>
              <a:buFontTx/>
              <a:buAutoNum type="arabicPeriod" startAt="8"/>
            </a:pPr>
            <a:r>
              <a:rPr lang="en-US" altLang="en-US" sz="2800" b="1"/>
              <a:t>This large cockroach is commonly found around manholes and in sewers, in boiler rooms and in the holes of trees.</a:t>
            </a:r>
          </a:p>
          <a:p>
            <a:pPr marL="609600" indent="-609600">
              <a:lnSpc>
                <a:spcPct val="90000"/>
              </a:lnSpc>
              <a:buFontTx/>
              <a:buNone/>
            </a:pPr>
            <a:endParaRPr lang="en-US" altLang="en-US" sz="800" b="1"/>
          </a:p>
          <a:p>
            <a:pPr marL="609600" indent="-609600">
              <a:lnSpc>
                <a:spcPct val="90000"/>
              </a:lnSpc>
              <a:buFontTx/>
              <a:buNone/>
            </a:pPr>
            <a:r>
              <a:rPr lang="en-US" altLang="en-US" sz="2800" b="1"/>
              <a:t>9.    This large cockroach flies and is commonly found in the attic of homes.</a:t>
            </a:r>
          </a:p>
          <a:p>
            <a:pPr marL="609600" indent="-609600">
              <a:lnSpc>
                <a:spcPct val="90000"/>
              </a:lnSpc>
              <a:buFontTx/>
              <a:buNone/>
            </a:pPr>
            <a:endParaRPr lang="en-US" altLang="en-US" sz="800" b="1"/>
          </a:p>
          <a:p>
            <a:pPr marL="609600" indent="-609600">
              <a:lnSpc>
                <a:spcPct val="90000"/>
              </a:lnSpc>
              <a:buFontTx/>
              <a:buNone/>
            </a:pPr>
            <a:r>
              <a:rPr lang="en-US" altLang="en-US" sz="2800" b="1"/>
              <a:t>10.  </a:t>
            </a:r>
            <a:r>
              <a:rPr lang="en-US" altLang="en-US" sz="2800" b="1" u="sng"/>
              <a:t>This small, light-brown cockroach has two light colored bands that run from side-to-side across the base of the wings and abdomen.</a:t>
            </a:r>
          </a:p>
          <a:p>
            <a:pPr marL="609600" indent="-609600">
              <a:lnSpc>
                <a:spcPct val="90000"/>
              </a:lnSpc>
              <a:buFontTx/>
              <a:buNone/>
            </a:pPr>
            <a:endParaRPr lang="en-US" altLang="en-US" b="1" u="sng"/>
          </a:p>
          <a:p>
            <a:pPr marL="609600" indent="-609600">
              <a:lnSpc>
                <a:spcPct val="90000"/>
              </a:lnSpc>
              <a:buFontTx/>
              <a:buNone/>
            </a:pPr>
            <a:r>
              <a:rPr lang="en-US" altLang="en-US" sz="2800" b="1"/>
              <a:t>11.  This small cockroach is commonly found around food and water in homes.</a:t>
            </a:r>
          </a:p>
        </p:txBody>
      </p:sp>
      <p:pic>
        <p:nvPicPr>
          <p:cNvPr id="360453" name="Picture 5">
            <a:extLst>
              <a:ext uri="{FF2B5EF4-FFF2-40B4-BE49-F238E27FC236}">
                <a16:creationId xmlns:a16="http://schemas.microsoft.com/office/drawing/2014/main" id="{0518206D-6AD5-4C67-8F1B-C7194F9E25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5029200"/>
            <a:ext cx="1371600" cy="1028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6770" name="Rectangle 2">
            <a:extLst>
              <a:ext uri="{FF2B5EF4-FFF2-40B4-BE49-F238E27FC236}">
                <a16:creationId xmlns:a16="http://schemas.microsoft.com/office/drawing/2014/main" id="{A57B185B-548D-4B5F-9136-35B8ED92ED32}"/>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416771" name="Rectangle 3">
            <a:extLst>
              <a:ext uri="{FF2B5EF4-FFF2-40B4-BE49-F238E27FC236}">
                <a16:creationId xmlns:a16="http://schemas.microsoft.com/office/drawing/2014/main" id="{53F1CCF2-1A28-4239-9BFC-2D12CF3CE387}"/>
              </a:ext>
            </a:extLst>
          </p:cNvPr>
          <p:cNvSpPr>
            <a:spLocks noGrp="1" noChangeArrowheads="1"/>
          </p:cNvSpPr>
          <p:nvPr>
            <p:ph type="body" idx="1"/>
          </p:nvPr>
        </p:nvSpPr>
        <p:spPr>
          <a:xfrm>
            <a:off x="457200" y="1828800"/>
            <a:ext cx="8305800" cy="5181600"/>
          </a:xfrm>
        </p:spPr>
        <p:txBody>
          <a:bodyPr/>
          <a:lstStyle/>
          <a:p>
            <a:pPr marL="609600" indent="-609600">
              <a:lnSpc>
                <a:spcPct val="90000"/>
              </a:lnSpc>
              <a:buFontTx/>
              <a:buAutoNum type="arabicPeriod" startAt="8"/>
            </a:pPr>
            <a:r>
              <a:rPr lang="en-US" altLang="en-US" sz="2800" b="1"/>
              <a:t>This large cockroach is commonly found around manholes and in sewers, in boiler rooms and in the holes of trees.</a:t>
            </a:r>
          </a:p>
          <a:p>
            <a:pPr marL="609600" indent="-609600">
              <a:lnSpc>
                <a:spcPct val="90000"/>
              </a:lnSpc>
              <a:buFontTx/>
              <a:buNone/>
            </a:pPr>
            <a:endParaRPr lang="en-US" altLang="en-US" sz="800" b="1"/>
          </a:p>
          <a:p>
            <a:pPr marL="609600" indent="-609600">
              <a:lnSpc>
                <a:spcPct val="90000"/>
              </a:lnSpc>
              <a:buFontTx/>
              <a:buNone/>
            </a:pPr>
            <a:r>
              <a:rPr lang="en-US" altLang="en-US" sz="2800" b="1"/>
              <a:t>9.    This large cockroach flies and is commonly found in the attic of homes.</a:t>
            </a:r>
          </a:p>
          <a:p>
            <a:pPr marL="609600" indent="-609600">
              <a:lnSpc>
                <a:spcPct val="90000"/>
              </a:lnSpc>
              <a:buFontTx/>
              <a:buNone/>
            </a:pPr>
            <a:endParaRPr lang="en-US" altLang="en-US" sz="800" b="1"/>
          </a:p>
          <a:p>
            <a:pPr marL="609600" indent="-609600">
              <a:lnSpc>
                <a:spcPct val="90000"/>
              </a:lnSpc>
              <a:buFontTx/>
              <a:buNone/>
            </a:pPr>
            <a:r>
              <a:rPr lang="en-US" altLang="en-US" sz="2800" b="1"/>
              <a:t>10.  </a:t>
            </a:r>
            <a:r>
              <a:rPr lang="en-US" altLang="en-US" sz="2800" b="1" u="sng"/>
              <a:t>This small, light-brown cockroach has two light colored bands that run from side-to-side across the base of the wings and abdomen.</a:t>
            </a:r>
          </a:p>
          <a:p>
            <a:pPr marL="609600" indent="-609600">
              <a:lnSpc>
                <a:spcPct val="90000"/>
              </a:lnSpc>
              <a:buFontTx/>
              <a:buNone/>
            </a:pPr>
            <a:endParaRPr lang="en-US" altLang="en-US" b="1" u="sng"/>
          </a:p>
          <a:p>
            <a:pPr marL="609600" indent="-609600">
              <a:lnSpc>
                <a:spcPct val="90000"/>
              </a:lnSpc>
              <a:buFontTx/>
              <a:buNone/>
            </a:pPr>
            <a:r>
              <a:rPr lang="en-US" altLang="en-US" sz="2800" b="1"/>
              <a:t>11.  This small cockroach is commonly found around food and water in homes.</a:t>
            </a:r>
          </a:p>
        </p:txBody>
      </p:sp>
      <p:sp>
        <p:nvSpPr>
          <p:cNvPr id="416772" name="Text Box 4">
            <a:extLst>
              <a:ext uri="{FF2B5EF4-FFF2-40B4-BE49-F238E27FC236}">
                <a16:creationId xmlns:a16="http://schemas.microsoft.com/office/drawing/2014/main" id="{30785F2D-8DD5-4EB8-B507-5111AA0C049E}"/>
              </a:ext>
            </a:extLst>
          </p:cNvPr>
          <p:cNvSpPr txBox="1">
            <a:spLocks noChangeArrowheads="1"/>
          </p:cNvSpPr>
          <p:nvPr/>
        </p:nvSpPr>
        <p:spPr bwMode="auto">
          <a:xfrm>
            <a:off x="2955925" y="5486400"/>
            <a:ext cx="3556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Brown-banded cockroach</a:t>
            </a:r>
          </a:p>
        </p:txBody>
      </p:sp>
      <p:pic>
        <p:nvPicPr>
          <p:cNvPr id="416773" name="Picture 5">
            <a:extLst>
              <a:ext uri="{FF2B5EF4-FFF2-40B4-BE49-F238E27FC236}">
                <a16:creationId xmlns:a16="http://schemas.microsoft.com/office/drawing/2014/main" id="{04078655-34CA-41A4-B8B9-FBCBEAAB86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5029200"/>
            <a:ext cx="1371600" cy="1028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1474" name="Rectangle 2">
            <a:extLst>
              <a:ext uri="{FF2B5EF4-FFF2-40B4-BE49-F238E27FC236}">
                <a16:creationId xmlns:a16="http://schemas.microsoft.com/office/drawing/2014/main" id="{A35CAED8-5F3D-456C-94D3-D801BEB922A0}"/>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361475" name="Rectangle 3">
            <a:extLst>
              <a:ext uri="{FF2B5EF4-FFF2-40B4-BE49-F238E27FC236}">
                <a16:creationId xmlns:a16="http://schemas.microsoft.com/office/drawing/2014/main" id="{095E644D-4378-497A-A82B-7E5086831D7F}"/>
              </a:ext>
            </a:extLst>
          </p:cNvPr>
          <p:cNvSpPr>
            <a:spLocks noGrp="1" noChangeArrowheads="1"/>
          </p:cNvSpPr>
          <p:nvPr>
            <p:ph type="body" idx="1"/>
          </p:nvPr>
        </p:nvSpPr>
        <p:spPr>
          <a:xfrm>
            <a:off x="457200" y="1828800"/>
            <a:ext cx="8305800" cy="5029200"/>
          </a:xfrm>
        </p:spPr>
        <p:txBody>
          <a:bodyPr/>
          <a:lstStyle/>
          <a:p>
            <a:pPr marL="609600" indent="-609600">
              <a:lnSpc>
                <a:spcPct val="90000"/>
              </a:lnSpc>
              <a:buFontTx/>
              <a:buAutoNum type="arabicPeriod" startAt="8"/>
            </a:pPr>
            <a:r>
              <a:rPr lang="en-US" altLang="en-US" sz="2800" b="1"/>
              <a:t>This large cockroach is commonly found around manholes and in sewers, in boiler rooms and in the holes of trees.</a:t>
            </a:r>
          </a:p>
          <a:p>
            <a:pPr marL="609600" indent="-609600">
              <a:lnSpc>
                <a:spcPct val="90000"/>
              </a:lnSpc>
              <a:buFontTx/>
              <a:buNone/>
            </a:pPr>
            <a:endParaRPr lang="en-US" altLang="en-US" sz="800" b="1"/>
          </a:p>
          <a:p>
            <a:pPr marL="609600" indent="-609600">
              <a:lnSpc>
                <a:spcPct val="90000"/>
              </a:lnSpc>
              <a:buFontTx/>
              <a:buNone/>
            </a:pPr>
            <a:r>
              <a:rPr lang="en-US" altLang="en-US" sz="2800" b="1"/>
              <a:t>9.    This large cockroach flies and is commonly found in the attic of homes.</a:t>
            </a:r>
          </a:p>
          <a:p>
            <a:pPr marL="609600" indent="-609600">
              <a:lnSpc>
                <a:spcPct val="90000"/>
              </a:lnSpc>
              <a:buFontTx/>
              <a:buNone/>
            </a:pPr>
            <a:endParaRPr lang="en-US" altLang="en-US" sz="800" b="1"/>
          </a:p>
          <a:p>
            <a:pPr marL="609600" indent="-609600">
              <a:lnSpc>
                <a:spcPct val="90000"/>
              </a:lnSpc>
              <a:buFontTx/>
              <a:buNone/>
            </a:pPr>
            <a:r>
              <a:rPr lang="en-US" altLang="en-US" sz="2800" b="1"/>
              <a:t>10.  This small, light-brown cockroach has two light colored bands that run from side-to-side across the base of the wings and abdomen.</a:t>
            </a:r>
          </a:p>
          <a:p>
            <a:pPr marL="609600" indent="-609600">
              <a:lnSpc>
                <a:spcPct val="90000"/>
              </a:lnSpc>
              <a:buFontTx/>
              <a:buNone/>
            </a:pPr>
            <a:endParaRPr lang="en-US" altLang="en-US" sz="2400" b="1"/>
          </a:p>
          <a:p>
            <a:pPr marL="609600" indent="-609600">
              <a:lnSpc>
                <a:spcPct val="90000"/>
              </a:lnSpc>
              <a:buFontTx/>
              <a:buNone/>
            </a:pPr>
            <a:r>
              <a:rPr lang="en-US" altLang="en-US" sz="2800" b="1"/>
              <a:t>11.  </a:t>
            </a:r>
            <a:r>
              <a:rPr lang="en-US" altLang="en-US" sz="2800" b="1" u="sng"/>
              <a:t>This small cockroach is commonly found around food and water in homes.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27D6A8CE-A0D3-4A06-9558-8A8ABC2E8A28}"/>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72707" name="Rectangle 3">
            <a:extLst>
              <a:ext uri="{FF2B5EF4-FFF2-40B4-BE49-F238E27FC236}">
                <a16:creationId xmlns:a16="http://schemas.microsoft.com/office/drawing/2014/main" id="{83B817F2-C504-4EB9-A4A0-5CCB23A38F12}"/>
              </a:ext>
            </a:extLst>
          </p:cNvPr>
          <p:cNvSpPr>
            <a:spLocks noGrp="1" noChangeArrowheads="1"/>
          </p:cNvSpPr>
          <p:nvPr>
            <p:ph type="body" idx="1"/>
          </p:nvPr>
        </p:nvSpPr>
        <p:spPr>
          <a:xfrm>
            <a:off x="457200" y="1828800"/>
            <a:ext cx="8305800" cy="4572000"/>
          </a:xfrm>
        </p:spPr>
        <p:txBody>
          <a:bodyPr/>
          <a:lstStyle/>
          <a:p>
            <a:pPr marL="609600" indent="-609600">
              <a:lnSpc>
                <a:spcPct val="80000"/>
              </a:lnSpc>
              <a:buFontTx/>
              <a:buAutoNum type="arabicPeriod" startAt="8"/>
            </a:pPr>
            <a:r>
              <a:rPr lang="en-US" altLang="en-US" sz="2800" b="1"/>
              <a:t>This large cockroach is commonly found around manholes and in sewers, in boiler rooms and in the holes of trees.</a:t>
            </a:r>
          </a:p>
          <a:p>
            <a:pPr marL="609600" indent="-609600">
              <a:lnSpc>
                <a:spcPct val="80000"/>
              </a:lnSpc>
              <a:buFontTx/>
              <a:buNone/>
            </a:pPr>
            <a:endParaRPr lang="en-US" altLang="en-US" sz="800" b="1"/>
          </a:p>
          <a:p>
            <a:pPr marL="609600" indent="-609600">
              <a:lnSpc>
                <a:spcPct val="80000"/>
              </a:lnSpc>
              <a:buFontTx/>
              <a:buNone/>
            </a:pPr>
            <a:r>
              <a:rPr lang="en-US" altLang="en-US" sz="2800" b="1"/>
              <a:t>9.    This large cockroach flies and is commonly found in the attic of homes.</a:t>
            </a:r>
          </a:p>
          <a:p>
            <a:pPr marL="609600" indent="-609600">
              <a:lnSpc>
                <a:spcPct val="80000"/>
              </a:lnSpc>
              <a:buFontTx/>
              <a:buNone/>
            </a:pPr>
            <a:endParaRPr lang="en-US" altLang="en-US" sz="800" b="1"/>
          </a:p>
          <a:p>
            <a:pPr marL="609600" indent="-609600">
              <a:lnSpc>
                <a:spcPct val="80000"/>
              </a:lnSpc>
              <a:buFontTx/>
              <a:buNone/>
            </a:pPr>
            <a:r>
              <a:rPr lang="en-US" altLang="en-US" sz="2800" b="1"/>
              <a:t>10.  This small, light-brown cockroach has two light colored bands that run from side-to-side across the base of the wings and abdomen.</a:t>
            </a:r>
          </a:p>
          <a:p>
            <a:pPr marL="609600" indent="-609600">
              <a:lnSpc>
                <a:spcPct val="80000"/>
              </a:lnSpc>
              <a:buFontTx/>
              <a:buNone/>
            </a:pPr>
            <a:endParaRPr lang="en-US" altLang="en-US" sz="800" b="1"/>
          </a:p>
          <a:p>
            <a:pPr marL="609600" indent="-609600">
              <a:lnSpc>
                <a:spcPct val="80000"/>
              </a:lnSpc>
              <a:buFontTx/>
              <a:buNone/>
            </a:pPr>
            <a:r>
              <a:rPr lang="en-US" altLang="en-US" sz="2800" b="1"/>
              <a:t>11.  </a:t>
            </a:r>
            <a:r>
              <a:rPr lang="en-US" altLang="en-US" sz="2800" b="1" u="sng"/>
              <a:t>This small cockroach is commonly found    around food and water in homes.</a:t>
            </a:r>
          </a:p>
        </p:txBody>
      </p:sp>
      <p:sp>
        <p:nvSpPr>
          <p:cNvPr id="72708" name="Text Box 4">
            <a:extLst>
              <a:ext uri="{FF2B5EF4-FFF2-40B4-BE49-F238E27FC236}">
                <a16:creationId xmlns:a16="http://schemas.microsoft.com/office/drawing/2014/main" id="{B9FF4820-CA93-4344-AB26-3D0579A651F2}"/>
              </a:ext>
            </a:extLst>
          </p:cNvPr>
          <p:cNvSpPr txBox="1">
            <a:spLocks noChangeArrowheads="1"/>
          </p:cNvSpPr>
          <p:nvPr/>
        </p:nvSpPr>
        <p:spPr bwMode="auto">
          <a:xfrm>
            <a:off x="3032125" y="6096000"/>
            <a:ext cx="276542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German  cockroach</a:t>
            </a:r>
          </a:p>
        </p:txBody>
      </p:sp>
      <p:pic>
        <p:nvPicPr>
          <p:cNvPr id="72709" name="Picture 5">
            <a:extLst>
              <a:ext uri="{FF2B5EF4-FFF2-40B4-BE49-F238E27FC236}">
                <a16:creationId xmlns:a16="http://schemas.microsoft.com/office/drawing/2014/main" id="{9D554E82-42DE-4458-9672-A26B4FE841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4275" y="5105400"/>
            <a:ext cx="1228725" cy="1676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a:extLst>
              <a:ext uri="{FF2B5EF4-FFF2-40B4-BE49-F238E27FC236}">
                <a16:creationId xmlns:a16="http://schemas.microsoft.com/office/drawing/2014/main" id="{9B5BEEBA-F7B4-4073-8746-C05F596FD152}"/>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73731" name="Rectangle 3">
            <a:extLst>
              <a:ext uri="{FF2B5EF4-FFF2-40B4-BE49-F238E27FC236}">
                <a16:creationId xmlns:a16="http://schemas.microsoft.com/office/drawing/2014/main" id="{5C0C2379-E7CA-479D-876D-12238E059754}"/>
              </a:ext>
            </a:extLst>
          </p:cNvPr>
          <p:cNvSpPr>
            <a:spLocks noGrp="1" noChangeArrowheads="1"/>
          </p:cNvSpPr>
          <p:nvPr>
            <p:ph type="body" idx="1"/>
          </p:nvPr>
        </p:nvSpPr>
        <p:spPr>
          <a:xfrm>
            <a:off x="685800" y="1828800"/>
            <a:ext cx="7772400" cy="5410200"/>
          </a:xfrm>
        </p:spPr>
        <p:txBody>
          <a:bodyPr/>
          <a:lstStyle/>
          <a:p>
            <a:pPr marL="609600" indent="-609600">
              <a:lnSpc>
                <a:spcPct val="90000"/>
              </a:lnSpc>
              <a:buFontTx/>
              <a:buAutoNum type="arabicPeriod" startAt="12"/>
            </a:pPr>
            <a:r>
              <a:rPr lang="en-US" altLang="en-US" sz="2800" b="1" u="sng"/>
              <a:t>This large, reddish-brown cockroach has a yellow streak on the front of its front wings at its base and a prominent dark spot in the center of its pronotum.</a:t>
            </a:r>
          </a:p>
          <a:p>
            <a:pPr marL="609600" indent="-609600">
              <a:lnSpc>
                <a:spcPct val="90000"/>
              </a:lnSpc>
              <a:buFontTx/>
              <a:buNone/>
            </a:pPr>
            <a:endParaRPr lang="en-US" altLang="en-US" sz="3600" b="1" u="sng"/>
          </a:p>
          <a:p>
            <a:pPr marL="609600" indent="-609600">
              <a:lnSpc>
                <a:spcPct val="90000"/>
              </a:lnSpc>
              <a:buFontTx/>
              <a:buNone/>
            </a:pPr>
            <a:r>
              <a:rPr lang="en-US" altLang="en-US" sz="2800" b="1"/>
              <a:t>13.  This small cockroach is usually found throughout the home, but is not common in Georgia.</a:t>
            </a:r>
          </a:p>
          <a:p>
            <a:pPr marL="609600" indent="-609600">
              <a:lnSpc>
                <a:spcPct val="90000"/>
              </a:lnSpc>
              <a:buFontTx/>
              <a:buNone/>
            </a:pPr>
            <a:endParaRPr lang="en-US" altLang="en-US" sz="1200" b="1"/>
          </a:p>
          <a:p>
            <a:pPr marL="609600" indent="-609600">
              <a:lnSpc>
                <a:spcPct val="90000"/>
              </a:lnSpc>
              <a:buFontTx/>
              <a:buNone/>
            </a:pPr>
            <a:r>
              <a:rPr lang="en-US" altLang="en-US" sz="2800" b="1"/>
              <a:t>14.  This small cockroach carries its egg capsule around with it about 27 days and drops it in a protective location one day before hatching.</a:t>
            </a:r>
          </a:p>
        </p:txBody>
      </p:sp>
      <p:pic>
        <p:nvPicPr>
          <p:cNvPr id="73734" name="Picture 6">
            <a:extLst>
              <a:ext uri="{FF2B5EF4-FFF2-40B4-BE49-F238E27FC236}">
                <a16:creationId xmlns:a16="http://schemas.microsoft.com/office/drawing/2014/main" id="{90B8DF48-7DD7-408E-ACC0-933749155D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2743200"/>
            <a:ext cx="1319213" cy="1676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02" name="Rectangle 2">
            <a:extLst>
              <a:ext uri="{FF2B5EF4-FFF2-40B4-BE49-F238E27FC236}">
                <a16:creationId xmlns:a16="http://schemas.microsoft.com/office/drawing/2014/main" id="{54E0BE65-1B3B-4DF5-B940-FF67CD3626CA}"/>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409603" name="Rectangle 3">
            <a:extLst>
              <a:ext uri="{FF2B5EF4-FFF2-40B4-BE49-F238E27FC236}">
                <a16:creationId xmlns:a16="http://schemas.microsoft.com/office/drawing/2014/main" id="{9A8B7BF8-B4D0-4566-B4D6-E0BD697F1A3C}"/>
              </a:ext>
            </a:extLst>
          </p:cNvPr>
          <p:cNvSpPr>
            <a:spLocks noGrp="1" noChangeArrowheads="1"/>
          </p:cNvSpPr>
          <p:nvPr>
            <p:ph type="body" idx="1"/>
          </p:nvPr>
        </p:nvSpPr>
        <p:spPr>
          <a:xfrm>
            <a:off x="685800" y="1828800"/>
            <a:ext cx="7772400" cy="5410200"/>
          </a:xfrm>
        </p:spPr>
        <p:txBody>
          <a:bodyPr/>
          <a:lstStyle/>
          <a:p>
            <a:pPr marL="609600" indent="-609600">
              <a:lnSpc>
                <a:spcPct val="90000"/>
              </a:lnSpc>
              <a:buFontTx/>
              <a:buAutoNum type="arabicPeriod" startAt="12"/>
            </a:pPr>
            <a:r>
              <a:rPr lang="en-US" altLang="en-US" sz="2800" b="1" u="sng"/>
              <a:t>This large, reddish-brown cockroach has a yellow streak on the front of its front wings at its base and a prominent dark spot in the center of its pronotum.</a:t>
            </a:r>
          </a:p>
          <a:p>
            <a:pPr marL="609600" indent="-609600">
              <a:lnSpc>
                <a:spcPct val="90000"/>
              </a:lnSpc>
              <a:buFontTx/>
              <a:buNone/>
            </a:pPr>
            <a:endParaRPr lang="en-US" altLang="en-US" sz="3600" b="1" u="sng"/>
          </a:p>
          <a:p>
            <a:pPr marL="609600" indent="-609600">
              <a:lnSpc>
                <a:spcPct val="90000"/>
              </a:lnSpc>
              <a:buFontTx/>
              <a:buNone/>
            </a:pPr>
            <a:r>
              <a:rPr lang="en-US" altLang="en-US" sz="2800" b="1"/>
              <a:t>13.  This small cockroach is usually found throughout the home, but is not common in Georgia.</a:t>
            </a:r>
          </a:p>
          <a:p>
            <a:pPr marL="609600" indent="-609600">
              <a:lnSpc>
                <a:spcPct val="90000"/>
              </a:lnSpc>
              <a:buFontTx/>
              <a:buNone/>
            </a:pPr>
            <a:endParaRPr lang="en-US" altLang="en-US" sz="1200" b="1"/>
          </a:p>
          <a:p>
            <a:pPr marL="609600" indent="-609600">
              <a:lnSpc>
                <a:spcPct val="90000"/>
              </a:lnSpc>
              <a:buFontTx/>
              <a:buNone/>
            </a:pPr>
            <a:r>
              <a:rPr lang="en-US" altLang="en-US" sz="2800" b="1"/>
              <a:t>14.  This small cockroach carries its egg capsule around with it about 27 days and drops it in a protective location one day before hatching.</a:t>
            </a:r>
          </a:p>
        </p:txBody>
      </p:sp>
      <p:sp>
        <p:nvSpPr>
          <p:cNvPr id="409604" name="Text Box 4">
            <a:extLst>
              <a:ext uri="{FF2B5EF4-FFF2-40B4-BE49-F238E27FC236}">
                <a16:creationId xmlns:a16="http://schemas.microsoft.com/office/drawing/2014/main" id="{4736B661-F5F5-4983-8986-6DD9251D16DD}"/>
              </a:ext>
            </a:extLst>
          </p:cNvPr>
          <p:cNvSpPr txBox="1">
            <a:spLocks noChangeArrowheads="1"/>
          </p:cNvSpPr>
          <p:nvPr/>
        </p:nvSpPr>
        <p:spPr bwMode="auto">
          <a:xfrm>
            <a:off x="3886200" y="3581400"/>
            <a:ext cx="3124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Australian cockroach</a:t>
            </a:r>
          </a:p>
        </p:txBody>
      </p:sp>
      <p:pic>
        <p:nvPicPr>
          <p:cNvPr id="409605" name="Picture 5">
            <a:extLst>
              <a:ext uri="{FF2B5EF4-FFF2-40B4-BE49-F238E27FC236}">
                <a16:creationId xmlns:a16="http://schemas.microsoft.com/office/drawing/2014/main" id="{F5612181-D313-4EC0-975B-3A9C7D72DF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2743200"/>
            <a:ext cx="1319213" cy="1676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498" name="Rectangle 2">
            <a:extLst>
              <a:ext uri="{FF2B5EF4-FFF2-40B4-BE49-F238E27FC236}">
                <a16:creationId xmlns:a16="http://schemas.microsoft.com/office/drawing/2014/main" id="{5D543D5B-4C8B-49C7-910A-3259DCF7D047}"/>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362499" name="Rectangle 3">
            <a:extLst>
              <a:ext uri="{FF2B5EF4-FFF2-40B4-BE49-F238E27FC236}">
                <a16:creationId xmlns:a16="http://schemas.microsoft.com/office/drawing/2014/main" id="{EF7F7147-8F1D-4A02-912C-5739F6A9E285}"/>
              </a:ext>
            </a:extLst>
          </p:cNvPr>
          <p:cNvSpPr>
            <a:spLocks noGrp="1" noChangeArrowheads="1"/>
          </p:cNvSpPr>
          <p:nvPr>
            <p:ph type="body" idx="1"/>
          </p:nvPr>
        </p:nvSpPr>
        <p:spPr>
          <a:xfrm>
            <a:off x="685800" y="1752600"/>
            <a:ext cx="7772400" cy="5105400"/>
          </a:xfrm>
        </p:spPr>
        <p:txBody>
          <a:bodyPr/>
          <a:lstStyle/>
          <a:p>
            <a:pPr marL="609600" indent="-609600">
              <a:buFontTx/>
              <a:buAutoNum type="arabicPeriod" startAt="12"/>
            </a:pPr>
            <a:r>
              <a:rPr lang="en-US" altLang="en-US" sz="2800" b="1"/>
              <a:t>This large, reddish-brown cockroach has a yellow streak on the front of its front wings at its base and a prominent dark spot in the center of its pronotum.</a:t>
            </a:r>
          </a:p>
          <a:p>
            <a:pPr marL="609600" indent="-609600">
              <a:buFontTx/>
              <a:buNone/>
            </a:pPr>
            <a:endParaRPr lang="en-US" altLang="en-US" sz="800" b="1"/>
          </a:p>
          <a:p>
            <a:pPr marL="609600" indent="-609600">
              <a:buFontTx/>
              <a:buNone/>
            </a:pPr>
            <a:r>
              <a:rPr lang="en-US" altLang="en-US" sz="2800" b="1"/>
              <a:t>13.  </a:t>
            </a:r>
            <a:r>
              <a:rPr lang="en-US" altLang="en-US" sz="2800" b="1" u="sng"/>
              <a:t>This small cockroach is usually found throughout the home, but is not common in Georgia.</a:t>
            </a:r>
          </a:p>
          <a:p>
            <a:pPr marL="609600" indent="-609600">
              <a:buFontTx/>
              <a:buNone/>
            </a:pPr>
            <a:endParaRPr lang="en-US" altLang="en-US" sz="800" b="1" u="sng"/>
          </a:p>
          <a:p>
            <a:pPr marL="609600" indent="-609600">
              <a:buFontTx/>
              <a:buNone/>
            </a:pPr>
            <a:r>
              <a:rPr lang="en-US" altLang="en-US" sz="2800" b="1"/>
              <a:t>14.  This small cockroach carries its egg capsule around with it about 27 days and drops it in a protective location one day before hatching.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a:extLst>
              <a:ext uri="{FF2B5EF4-FFF2-40B4-BE49-F238E27FC236}">
                <a16:creationId xmlns:a16="http://schemas.microsoft.com/office/drawing/2014/main" id="{F91ACD78-B886-4138-AC83-8DF9D6542D9D}"/>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76803" name="Rectangle 3">
            <a:extLst>
              <a:ext uri="{FF2B5EF4-FFF2-40B4-BE49-F238E27FC236}">
                <a16:creationId xmlns:a16="http://schemas.microsoft.com/office/drawing/2014/main" id="{22C20BD2-714D-44F0-9A6C-38F76117856D}"/>
              </a:ext>
            </a:extLst>
          </p:cNvPr>
          <p:cNvSpPr>
            <a:spLocks noGrp="1" noChangeArrowheads="1"/>
          </p:cNvSpPr>
          <p:nvPr>
            <p:ph type="body" idx="1"/>
          </p:nvPr>
        </p:nvSpPr>
        <p:spPr>
          <a:xfrm>
            <a:off x="685800" y="1905000"/>
            <a:ext cx="7772400" cy="4953000"/>
          </a:xfrm>
        </p:spPr>
        <p:txBody>
          <a:bodyPr/>
          <a:lstStyle/>
          <a:p>
            <a:pPr marL="609600" indent="-609600">
              <a:lnSpc>
                <a:spcPct val="90000"/>
              </a:lnSpc>
              <a:buFontTx/>
              <a:buAutoNum type="arabicPeriod" startAt="12"/>
            </a:pPr>
            <a:r>
              <a:rPr lang="en-US" altLang="en-US" sz="2800" b="1"/>
              <a:t>This large, reddish-brown cockroach has a yellow streak on the front of its front wings at its base and a prominent dark spot in the center of its pronotum.</a:t>
            </a:r>
          </a:p>
          <a:p>
            <a:pPr marL="609600" indent="-609600">
              <a:lnSpc>
                <a:spcPct val="90000"/>
              </a:lnSpc>
              <a:buFontTx/>
              <a:buNone/>
            </a:pPr>
            <a:endParaRPr lang="en-US" altLang="en-US" sz="1000" b="1"/>
          </a:p>
          <a:p>
            <a:pPr marL="609600" indent="-609600">
              <a:lnSpc>
                <a:spcPct val="90000"/>
              </a:lnSpc>
              <a:buFontTx/>
              <a:buAutoNum type="arabicPeriod" startAt="13"/>
            </a:pPr>
            <a:r>
              <a:rPr lang="en-US" altLang="en-US" sz="2800" b="1" u="sng"/>
              <a:t>This small cockroach is usually found throughout the home, but is not common         in Georgia.</a:t>
            </a:r>
          </a:p>
          <a:p>
            <a:pPr marL="609600" indent="-609600">
              <a:lnSpc>
                <a:spcPct val="90000"/>
              </a:lnSpc>
              <a:buFontTx/>
              <a:buNone/>
            </a:pPr>
            <a:endParaRPr lang="en-US" altLang="en-US" sz="2800" b="1"/>
          </a:p>
          <a:p>
            <a:pPr marL="609600" indent="-609600">
              <a:lnSpc>
                <a:spcPct val="90000"/>
              </a:lnSpc>
              <a:buFontTx/>
              <a:buNone/>
            </a:pPr>
            <a:r>
              <a:rPr lang="en-US" altLang="en-US" sz="2800" b="1"/>
              <a:t>14.  This small cockroach carries its egg capsule around with it about 27 days and drops it in a protective location one day before hatching.</a:t>
            </a:r>
          </a:p>
        </p:txBody>
      </p:sp>
      <p:sp>
        <p:nvSpPr>
          <p:cNvPr id="76805" name="Text Box 5">
            <a:extLst>
              <a:ext uri="{FF2B5EF4-FFF2-40B4-BE49-F238E27FC236}">
                <a16:creationId xmlns:a16="http://schemas.microsoft.com/office/drawing/2014/main" id="{05D81F6F-5D3F-44E9-9844-1DC911EC7C99}"/>
              </a:ext>
            </a:extLst>
          </p:cNvPr>
          <p:cNvSpPr txBox="1">
            <a:spLocks noChangeArrowheads="1"/>
          </p:cNvSpPr>
          <p:nvPr/>
        </p:nvSpPr>
        <p:spPr bwMode="auto">
          <a:xfrm>
            <a:off x="3429000" y="4724400"/>
            <a:ext cx="3581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Brown-banded cockroach</a:t>
            </a:r>
          </a:p>
        </p:txBody>
      </p:sp>
      <p:pic>
        <p:nvPicPr>
          <p:cNvPr id="76806" name="Picture 6">
            <a:extLst>
              <a:ext uri="{FF2B5EF4-FFF2-40B4-BE49-F238E27FC236}">
                <a16:creationId xmlns:a16="http://schemas.microsoft.com/office/drawing/2014/main" id="{5951B13E-FE72-4F47-B41D-D6FB856E93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3733800"/>
            <a:ext cx="1257300" cy="1676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522" name="Rectangle 2">
            <a:extLst>
              <a:ext uri="{FF2B5EF4-FFF2-40B4-BE49-F238E27FC236}">
                <a16:creationId xmlns:a16="http://schemas.microsoft.com/office/drawing/2014/main" id="{75A7C454-F9A6-458D-A34F-8D4B44B4916B}"/>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363523" name="Rectangle 3">
            <a:extLst>
              <a:ext uri="{FF2B5EF4-FFF2-40B4-BE49-F238E27FC236}">
                <a16:creationId xmlns:a16="http://schemas.microsoft.com/office/drawing/2014/main" id="{12F0704F-59C8-4C99-9B10-34B6E2DA9E30}"/>
              </a:ext>
            </a:extLst>
          </p:cNvPr>
          <p:cNvSpPr>
            <a:spLocks noGrp="1" noChangeArrowheads="1"/>
          </p:cNvSpPr>
          <p:nvPr>
            <p:ph type="body" idx="1"/>
          </p:nvPr>
        </p:nvSpPr>
        <p:spPr>
          <a:xfrm>
            <a:off x="685800" y="1905000"/>
            <a:ext cx="7772400" cy="4953000"/>
          </a:xfrm>
        </p:spPr>
        <p:txBody>
          <a:bodyPr/>
          <a:lstStyle/>
          <a:p>
            <a:pPr marL="609600" indent="-609600">
              <a:buFontTx/>
              <a:buAutoNum type="arabicPeriod" startAt="12"/>
            </a:pPr>
            <a:r>
              <a:rPr lang="en-US" altLang="en-US" sz="2800" b="1"/>
              <a:t>This large, reddish-brown cockroach has a yellow streak on the front of its front wings at its base and a prominent dark spot in the center of its pronotum.</a:t>
            </a:r>
          </a:p>
          <a:p>
            <a:pPr marL="609600" indent="-609600">
              <a:buFontTx/>
              <a:buNone/>
            </a:pPr>
            <a:endParaRPr lang="en-US" altLang="en-US" sz="800" b="1"/>
          </a:p>
          <a:p>
            <a:pPr marL="609600" indent="-609600">
              <a:buFontTx/>
              <a:buNone/>
            </a:pPr>
            <a:r>
              <a:rPr lang="en-US" altLang="en-US" sz="2800" b="1"/>
              <a:t>13.  This small cockroach is usually found throughout the home, but is not common in Georgia.</a:t>
            </a:r>
          </a:p>
          <a:p>
            <a:pPr marL="609600" indent="-609600">
              <a:buFontTx/>
              <a:buNone/>
            </a:pPr>
            <a:endParaRPr lang="en-US" altLang="en-US" sz="800" b="1"/>
          </a:p>
          <a:p>
            <a:pPr marL="609600" indent="-609600">
              <a:buFontTx/>
              <a:buNone/>
            </a:pPr>
            <a:r>
              <a:rPr lang="en-US" altLang="en-US" sz="2800" b="1"/>
              <a:t>14.  </a:t>
            </a:r>
            <a:r>
              <a:rPr lang="en-US" altLang="en-US" sz="2800" b="1" u="sng"/>
              <a:t>This small cockroach carries its egg capsule around with it about 27 days and drops it in a protective location one day before hatching.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2F23E282-1B61-4EEA-B5FF-CA24C1D96F2E}"/>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74755" name="Rectangle 3">
            <a:extLst>
              <a:ext uri="{FF2B5EF4-FFF2-40B4-BE49-F238E27FC236}">
                <a16:creationId xmlns:a16="http://schemas.microsoft.com/office/drawing/2014/main" id="{4A8A309A-F775-4004-A6C7-67B68CDF9A5F}"/>
              </a:ext>
            </a:extLst>
          </p:cNvPr>
          <p:cNvSpPr>
            <a:spLocks noGrp="1" noChangeArrowheads="1"/>
          </p:cNvSpPr>
          <p:nvPr>
            <p:ph type="body" idx="1"/>
          </p:nvPr>
        </p:nvSpPr>
        <p:spPr>
          <a:xfrm>
            <a:off x="457200" y="1905000"/>
            <a:ext cx="8305800" cy="4267200"/>
          </a:xfrm>
        </p:spPr>
        <p:txBody>
          <a:bodyPr/>
          <a:lstStyle/>
          <a:p>
            <a:pPr marL="609600" indent="-609600">
              <a:lnSpc>
                <a:spcPct val="80000"/>
              </a:lnSpc>
              <a:buFontTx/>
              <a:buAutoNum type="arabicPeriod" startAt="12"/>
            </a:pPr>
            <a:r>
              <a:rPr lang="en-US" altLang="en-US" sz="2800" b="1"/>
              <a:t>This large, reddish-brown cockroach has a yellow streak on the front of its front wings at its base and a prominent dark spot in the center of its pronotum.</a:t>
            </a:r>
          </a:p>
          <a:p>
            <a:pPr marL="609600" indent="-609600">
              <a:lnSpc>
                <a:spcPct val="80000"/>
              </a:lnSpc>
              <a:buFontTx/>
              <a:buNone/>
            </a:pPr>
            <a:endParaRPr lang="en-US" altLang="en-US" sz="800" b="1"/>
          </a:p>
          <a:p>
            <a:pPr marL="609600" indent="-609600">
              <a:lnSpc>
                <a:spcPct val="80000"/>
              </a:lnSpc>
              <a:buFontTx/>
              <a:buNone/>
            </a:pPr>
            <a:r>
              <a:rPr lang="en-US" altLang="en-US" sz="2800" b="1"/>
              <a:t>13.  This small cockroach is usually found throughout the home, but is not common in Georgia.</a:t>
            </a:r>
          </a:p>
          <a:p>
            <a:pPr marL="609600" indent="-609600">
              <a:lnSpc>
                <a:spcPct val="80000"/>
              </a:lnSpc>
              <a:buFontTx/>
              <a:buNone/>
            </a:pPr>
            <a:endParaRPr lang="en-US" altLang="en-US" sz="800" b="1"/>
          </a:p>
          <a:p>
            <a:pPr marL="609600" indent="-609600">
              <a:lnSpc>
                <a:spcPct val="80000"/>
              </a:lnSpc>
              <a:buFontTx/>
              <a:buNone/>
            </a:pPr>
            <a:r>
              <a:rPr lang="en-US" altLang="en-US" sz="2800" b="1"/>
              <a:t>14.  </a:t>
            </a:r>
            <a:r>
              <a:rPr lang="en-US" altLang="en-US" sz="2800" b="1" u="sng"/>
              <a:t>This small cockroach carries its egg capsule around with it about 27 days and drops it            in a protective location one day before    hatching.</a:t>
            </a:r>
          </a:p>
        </p:txBody>
      </p:sp>
      <p:sp>
        <p:nvSpPr>
          <p:cNvPr id="74756" name="Text Box 4">
            <a:extLst>
              <a:ext uri="{FF2B5EF4-FFF2-40B4-BE49-F238E27FC236}">
                <a16:creationId xmlns:a16="http://schemas.microsoft.com/office/drawing/2014/main" id="{379BDB3B-0AC6-494E-9B7E-95283E69C225}"/>
              </a:ext>
            </a:extLst>
          </p:cNvPr>
          <p:cNvSpPr txBox="1">
            <a:spLocks noChangeArrowheads="1"/>
          </p:cNvSpPr>
          <p:nvPr/>
        </p:nvSpPr>
        <p:spPr bwMode="auto">
          <a:xfrm>
            <a:off x="3505200" y="5943600"/>
            <a:ext cx="2819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German cockroach</a:t>
            </a:r>
          </a:p>
        </p:txBody>
      </p:sp>
      <p:pic>
        <p:nvPicPr>
          <p:cNvPr id="74757" name="Picture 5">
            <a:extLst>
              <a:ext uri="{FF2B5EF4-FFF2-40B4-BE49-F238E27FC236}">
                <a16:creationId xmlns:a16="http://schemas.microsoft.com/office/drawing/2014/main" id="{9EA5BF4E-B979-49EB-B24D-263A7E945F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5105400"/>
            <a:ext cx="1077913" cy="1676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B223DFC3-E428-4059-B198-49D359DEA099}"/>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11267" name="Rectangle 3">
            <a:extLst>
              <a:ext uri="{FF2B5EF4-FFF2-40B4-BE49-F238E27FC236}">
                <a16:creationId xmlns:a16="http://schemas.microsoft.com/office/drawing/2014/main" id="{D9A7A4B0-D51D-4A14-B86E-DC4AD92861DB}"/>
              </a:ext>
            </a:extLst>
          </p:cNvPr>
          <p:cNvSpPr>
            <a:spLocks noGrp="1" noChangeArrowheads="1"/>
          </p:cNvSpPr>
          <p:nvPr>
            <p:ph type="body" idx="1"/>
          </p:nvPr>
        </p:nvSpPr>
        <p:spPr>
          <a:xfrm>
            <a:off x="457200" y="2133600"/>
            <a:ext cx="8305800" cy="4495800"/>
          </a:xfrm>
        </p:spPr>
        <p:txBody>
          <a:bodyPr/>
          <a:lstStyle/>
          <a:p>
            <a:pPr marL="609600" indent="-609600">
              <a:lnSpc>
                <a:spcPct val="90000"/>
              </a:lnSpc>
              <a:buFontTx/>
              <a:buAutoNum type="arabicPeriod" startAt="15"/>
            </a:pPr>
            <a:r>
              <a:rPr lang="en-US" altLang="en-US" sz="2800" b="1" u="sng"/>
              <a:t>This large cockroach often glues its egg capsule to the outside of buildings.</a:t>
            </a:r>
          </a:p>
          <a:p>
            <a:pPr marL="609600" indent="-609600">
              <a:lnSpc>
                <a:spcPct val="90000"/>
              </a:lnSpc>
              <a:buFontTx/>
              <a:buNone/>
            </a:pPr>
            <a:endParaRPr lang="en-US" altLang="en-US" sz="1000" b="1" u="sng"/>
          </a:p>
          <a:p>
            <a:pPr marL="609600" indent="-609600">
              <a:lnSpc>
                <a:spcPct val="90000"/>
              </a:lnSpc>
              <a:buFontTx/>
              <a:buAutoNum type="arabicPeriod" startAt="16"/>
            </a:pPr>
            <a:r>
              <a:rPr lang="en-US" altLang="en-US" sz="2800" b="1"/>
              <a:t>This cockroach has young nymphs that have long antennae with white tips.</a:t>
            </a:r>
          </a:p>
          <a:p>
            <a:pPr marL="609600" indent="-609600">
              <a:lnSpc>
                <a:spcPct val="90000"/>
              </a:lnSpc>
              <a:buFontTx/>
              <a:buNone/>
            </a:pPr>
            <a:endParaRPr lang="en-US" altLang="en-US" sz="1000" b="1"/>
          </a:p>
          <a:p>
            <a:pPr marL="609600" indent="-609600">
              <a:lnSpc>
                <a:spcPct val="90000"/>
              </a:lnSpc>
              <a:buFontTx/>
              <a:buAutoNum type="arabicPeriod" startAt="17"/>
            </a:pPr>
            <a:r>
              <a:rPr lang="en-US" altLang="en-US" sz="2800" b="1"/>
              <a:t>This cockroach has the greatest reproductive potential of any common house-infesting roach.</a:t>
            </a:r>
          </a:p>
          <a:p>
            <a:pPr marL="609600" indent="-609600">
              <a:lnSpc>
                <a:spcPct val="90000"/>
              </a:lnSpc>
              <a:buFontTx/>
              <a:buNone/>
            </a:pPr>
            <a:endParaRPr lang="en-US" altLang="en-US" sz="1000" b="1"/>
          </a:p>
          <a:p>
            <a:pPr marL="609600" indent="-609600">
              <a:lnSpc>
                <a:spcPct val="90000"/>
              </a:lnSpc>
              <a:buFontTx/>
              <a:buNone/>
            </a:pPr>
            <a:r>
              <a:rPr lang="en-US" altLang="en-US" sz="2800" b="1"/>
              <a:t>18.  This small cockroach has the smallest egg capsules and glues them to surfaces, often in clusters.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3FD5E234-6E79-42E1-9C64-B6F510232521}"/>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77827" name="Rectangle 3">
            <a:extLst>
              <a:ext uri="{FF2B5EF4-FFF2-40B4-BE49-F238E27FC236}">
                <a16:creationId xmlns:a16="http://schemas.microsoft.com/office/drawing/2014/main" id="{4EC0F44D-CADA-4DD3-9347-3852E6314C77}"/>
              </a:ext>
            </a:extLst>
          </p:cNvPr>
          <p:cNvSpPr>
            <a:spLocks noGrp="1" noChangeArrowheads="1"/>
          </p:cNvSpPr>
          <p:nvPr>
            <p:ph type="body" idx="1"/>
          </p:nvPr>
        </p:nvSpPr>
        <p:spPr>
          <a:xfrm>
            <a:off x="457200" y="1905000"/>
            <a:ext cx="8305800" cy="4724400"/>
          </a:xfrm>
        </p:spPr>
        <p:txBody>
          <a:bodyPr/>
          <a:lstStyle/>
          <a:p>
            <a:pPr marL="609600" indent="-609600">
              <a:lnSpc>
                <a:spcPct val="90000"/>
              </a:lnSpc>
              <a:buFontTx/>
              <a:buAutoNum type="arabicPeriod" startAt="15"/>
            </a:pPr>
            <a:r>
              <a:rPr lang="en-US" altLang="en-US" sz="2800" b="1" u="sng"/>
              <a:t>This large cockroach often glues its egg      capsule to the outside of buildings.</a:t>
            </a:r>
          </a:p>
          <a:p>
            <a:pPr marL="609600" indent="-609600">
              <a:lnSpc>
                <a:spcPct val="90000"/>
              </a:lnSpc>
              <a:buFontTx/>
              <a:buNone/>
            </a:pPr>
            <a:endParaRPr lang="en-US" altLang="en-US" sz="2400" b="1" u="sng"/>
          </a:p>
          <a:p>
            <a:pPr marL="609600" indent="-609600">
              <a:lnSpc>
                <a:spcPct val="90000"/>
              </a:lnSpc>
              <a:buFontTx/>
              <a:buAutoNum type="arabicPeriod" startAt="16"/>
            </a:pPr>
            <a:r>
              <a:rPr lang="en-US" altLang="en-US" sz="2800" b="1"/>
              <a:t>This cockroach has young nymphs that have long antennae with white tips.</a:t>
            </a:r>
          </a:p>
          <a:p>
            <a:pPr marL="609600" indent="-609600">
              <a:lnSpc>
                <a:spcPct val="90000"/>
              </a:lnSpc>
              <a:buFontTx/>
              <a:buNone/>
            </a:pPr>
            <a:endParaRPr lang="en-US" altLang="en-US" sz="1000" b="1"/>
          </a:p>
          <a:p>
            <a:pPr marL="609600" indent="-609600">
              <a:lnSpc>
                <a:spcPct val="90000"/>
              </a:lnSpc>
              <a:buFontTx/>
              <a:buAutoNum type="arabicPeriod" startAt="17"/>
            </a:pPr>
            <a:r>
              <a:rPr lang="en-US" altLang="en-US" sz="2800" b="1"/>
              <a:t>This cockroach has the greatest reproductive potential of any common house-infesting roach.</a:t>
            </a:r>
          </a:p>
          <a:p>
            <a:pPr marL="609600" indent="-609600">
              <a:lnSpc>
                <a:spcPct val="90000"/>
              </a:lnSpc>
              <a:buFontTx/>
              <a:buNone/>
            </a:pPr>
            <a:endParaRPr lang="en-US" altLang="en-US" sz="1000" b="1"/>
          </a:p>
          <a:p>
            <a:pPr marL="609600" indent="-609600">
              <a:lnSpc>
                <a:spcPct val="90000"/>
              </a:lnSpc>
              <a:buFontTx/>
              <a:buNone/>
            </a:pPr>
            <a:r>
              <a:rPr lang="en-US" altLang="en-US" sz="2800" b="1"/>
              <a:t>18.  This small cockroach has the smallest egg capsules and glues them to surfaces, often in clusters.   </a:t>
            </a:r>
          </a:p>
        </p:txBody>
      </p:sp>
      <p:sp>
        <p:nvSpPr>
          <p:cNvPr id="77828" name="Text Box 4">
            <a:extLst>
              <a:ext uri="{FF2B5EF4-FFF2-40B4-BE49-F238E27FC236}">
                <a16:creationId xmlns:a16="http://schemas.microsoft.com/office/drawing/2014/main" id="{6FDD2C65-9912-481C-B724-1B046E322712}"/>
              </a:ext>
            </a:extLst>
          </p:cNvPr>
          <p:cNvSpPr txBox="1">
            <a:spLocks noChangeArrowheads="1"/>
          </p:cNvSpPr>
          <p:nvPr/>
        </p:nvSpPr>
        <p:spPr bwMode="auto">
          <a:xfrm>
            <a:off x="2651125" y="2743200"/>
            <a:ext cx="36734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Smoky-brown cockroach</a:t>
            </a:r>
          </a:p>
        </p:txBody>
      </p:sp>
      <p:pic>
        <p:nvPicPr>
          <p:cNvPr id="77829" name="Picture 5">
            <a:extLst>
              <a:ext uri="{FF2B5EF4-FFF2-40B4-BE49-F238E27FC236}">
                <a16:creationId xmlns:a16="http://schemas.microsoft.com/office/drawing/2014/main" id="{242390E3-5639-4A7C-89F3-F43992F82E1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200" y="2019300"/>
            <a:ext cx="1600200" cy="12001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4546" name="Rectangle 2">
            <a:extLst>
              <a:ext uri="{FF2B5EF4-FFF2-40B4-BE49-F238E27FC236}">
                <a16:creationId xmlns:a16="http://schemas.microsoft.com/office/drawing/2014/main" id="{CA0430BE-D1CC-483F-8658-AF79952A3F55}"/>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364547" name="Rectangle 3">
            <a:extLst>
              <a:ext uri="{FF2B5EF4-FFF2-40B4-BE49-F238E27FC236}">
                <a16:creationId xmlns:a16="http://schemas.microsoft.com/office/drawing/2014/main" id="{F8AF3E66-D998-44D7-A3BF-84FC044547FD}"/>
              </a:ext>
            </a:extLst>
          </p:cNvPr>
          <p:cNvSpPr>
            <a:spLocks noGrp="1" noChangeArrowheads="1"/>
          </p:cNvSpPr>
          <p:nvPr>
            <p:ph type="body" idx="1"/>
          </p:nvPr>
        </p:nvSpPr>
        <p:spPr>
          <a:xfrm>
            <a:off x="457200" y="1905000"/>
            <a:ext cx="8305800" cy="4724400"/>
          </a:xfrm>
        </p:spPr>
        <p:txBody>
          <a:bodyPr/>
          <a:lstStyle/>
          <a:p>
            <a:pPr marL="609600" indent="-609600">
              <a:buFontTx/>
              <a:buAutoNum type="arabicPeriod" startAt="15"/>
            </a:pPr>
            <a:r>
              <a:rPr lang="en-US" altLang="en-US" sz="2800" b="1"/>
              <a:t>This large cockroach often glues its egg capsule to the outside of buildings.</a:t>
            </a:r>
          </a:p>
          <a:p>
            <a:pPr marL="609600" indent="-609600">
              <a:buFontTx/>
              <a:buNone/>
            </a:pPr>
            <a:endParaRPr lang="en-US" altLang="en-US" sz="800" b="1"/>
          </a:p>
          <a:p>
            <a:pPr marL="609600" indent="-609600">
              <a:buFontTx/>
              <a:buAutoNum type="arabicPeriod" startAt="16"/>
            </a:pPr>
            <a:r>
              <a:rPr lang="en-US" altLang="en-US" sz="2800" b="1" u="sng"/>
              <a:t>This cockroach has young nymphs that have long antennae with white tips.</a:t>
            </a:r>
          </a:p>
          <a:p>
            <a:pPr marL="609600" indent="-609600">
              <a:buFontTx/>
              <a:buNone/>
            </a:pPr>
            <a:endParaRPr lang="en-US" altLang="en-US" sz="1000" b="1" u="sng"/>
          </a:p>
          <a:p>
            <a:pPr marL="609600" indent="-609600">
              <a:buFontTx/>
              <a:buAutoNum type="arabicPeriod" startAt="17"/>
            </a:pPr>
            <a:r>
              <a:rPr lang="en-US" altLang="en-US" sz="2800" b="1"/>
              <a:t>This cockroach has the greatest reproductive potential of any common house-infesting roach.</a:t>
            </a:r>
          </a:p>
          <a:p>
            <a:pPr marL="609600" indent="-609600">
              <a:buFontTx/>
              <a:buNone/>
            </a:pPr>
            <a:endParaRPr lang="en-US" altLang="en-US" sz="1000" b="1"/>
          </a:p>
          <a:p>
            <a:pPr marL="609600" indent="-609600">
              <a:buFontTx/>
              <a:buNone/>
            </a:pPr>
            <a:r>
              <a:rPr lang="en-US" altLang="en-US" sz="2800" b="1"/>
              <a:t>18.  This small cockroach has the smallest egg capsules and glues them to surfaces, often in clusters.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a:extLst>
              <a:ext uri="{FF2B5EF4-FFF2-40B4-BE49-F238E27FC236}">
                <a16:creationId xmlns:a16="http://schemas.microsoft.com/office/drawing/2014/main" id="{65BF807D-2FF6-4C6B-9B46-853011ECF5A6}"/>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78851" name="Rectangle 3">
            <a:extLst>
              <a:ext uri="{FF2B5EF4-FFF2-40B4-BE49-F238E27FC236}">
                <a16:creationId xmlns:a16="http://schemas.microsoft.com/office/drawing/2014/main" id="{B8935671-7498-46E8-8AE8-391B6F03E12F}"/>
              </a:ext>
            </a:extLst>
          </p:cNvPr>
          <p:cNvSpPr>
            <a:spLocks noGrp="1" noChangeArrowheads="1"/>
          </p:cNvSpPr>
          <p:nvPr>
            <p:ph type="body" idx="1"/>
          </p:nvPr>
        </p:nvSpPr>
        <p:spPr>
          <a:xfrm>
            <a:off x="457200" y="1981200"/>
            <a:ext cx="8305800" cy="4648200"/>
          </a:xfrm>
        </p:spPr>
        <p:txBody>
          <a:bodyPr/>
          <a:lstStyle/>
          <a:p>
            <a:pPr marL="609600" indent="-609600">
              <a:lnSpc>
                <a:spcPct val="90000"/>
              </a:lnSpc>
              <a:buFontTx/>
              <a:buAutoNum type="arabicPeriod" startAt="15"/>
            </a:pPr>
            <a:r>
              <a:rPr lang="en-US" altLang="en-US" sz="2800" b="1"/>
              <a:t>This large cockroach often glues its egg capsule to the outside of buildings.</a:t>
            </a:r>
          </a:p>
          <a:p>
            <a:pPr marL="609600" indent="-609600">
              <a:lnSpc>
                <a:spcPct val="90000"/>
              </a:lnSpc>
              <a:buFontTx/>
              <a:buNone/>
            </a:pPr>
            <a:endParaRPr lang="en-US" altLang="en-US" sz="800" b="1"/>
          </a:p>
          <a:p>
            <a:pPr marL="609600" indent="-609600">
              <a:lnSpc>
                <a:spcPct val="90000"/>
              </a:lnSpc>
              <a:buFontTx/>
              <a:buAutoNum type="arabicPeriod" startAt="16"/>
            </a:pPr>
            <a:r>
              <a:rPr lang="en-US" altLang="en-US" sz="2800" b="1" u="sng"/>
              <a:t>This cockroach has young nymphs that          have long antennae with white tips.</a:t>
            </a:r>
          </a:p>
          <a:p>
            <a:pPr marL="609600" indent="-609600">
              <a:lnSpc>
                <a:spcPct val="90000"/>
              </a:lnSpc>
              <a:buFontTx/>
              <a:buNone/>
            </a:pPr>
            <a:endParaRPr lang="en-US" altLang="en-US" sz="2400" b="1" u="sng"/>
          </a:p>
          <a:p>
            <a:pPr marL="609600" indent="-609600">
              <a:lnSpc>
                <a:spcPct val="90000"/>
              </a:lnSpc>
              <a:buFontTx/>
              <a:buAutoNum type="arabicPeriod" startAt="17"/>
            </a:pPr>
            <a:r>
              <a:rPr lang="en-US" altLang="en-US" sz="2800" b="1"/>
              <a:t>This cockroach has the greatest reproductive potential of any common house-infesting roach.</a:t>
            </a:r>
          </a:p>
          <a:p>
            <a:pPr marL="609600" indent="-609600">
              <a:lnSpc>
                <a:spcPct val="90000"/>
              </a:lnSpc>
              <a:buFontTx/>
              <a:buNone/>
            </a:pPr>
            <a:endParaRPr lang="en-US" altLang="en-US" sz="800" b="1"/>
          </a:p>
          <a:p>
            <a:pPr marL="609600" indent="-609600">
              <a:lnSpc>
                <a:spcPct val="90000"/>
              </a:lnSpc>
              <a:buFontTx/>
              <a:buNone/>
            </a:pPr>
            <a:r>
              <a:rPr lang="en-US" altLang="en-US" sz="2800" b="1"/>
              <a:t>18.  This small cockroach has the smallest egg capsules and glues them to surfaces, often in clusters.   </a:t>
            </a:r>
          </a:p>
        </p:txBody>
      </p:sp>
      <p:sp>
        <p:nvSpPr>
          <p:cNvPr id="78853" name="Text Box 5">
            <a:extLst>
              <a:ext uri="{FF2B5EF4-FFF2-40B4-BE49-F238E27FC236}">
                <a16:creationId xmlns:a16="http://schemas.microsoft.com/office/drawing/2014/main" id="{70CFF456-BB90-4AAD-86A7-3B094E400675}"/>
              </a:ext>
            </a:extLst>
          </p:cNvPr>
          <p:cNvSpPr txBox="1">
            <a:spLocks noChangeArrowheads="1"/>
          </p:cNvSpPr>
          <p:nvPr/>
        </p:nvSpPr>
        <p:spPr bwMode="auto">
          <a:xfrm>
            <a:off x="2651125" y="3810000"/>
            <a:ext cx="3454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Smoky-brown cockroach</a:t>
            </a:r>
          </a:p>
        </p:txBody>
      </p:sp>
      <p:pic>
        <p:nvPicPr>
          <p:cNvPr id="78854" name="Picture 6">
            <a:extLst>
              <a:ext uri="{FF2B5EF4-FFF2-40B4-BE49-F238E27FC236}">
                <a16:creationId xmlns:a16="http://schemas.microsoft.com/office/drawing/2014/main" id="{587D8648-8A94-4826-BF80-46F17053FA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2971800"/>
            <a:ext cx="1828800"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5570" name="Rectangle 2">
            <a:extLst>
              <a:ext uri="{FF2B5EF4-FFF2-40B4-BE49-F238E27FC236}">
                <a16:creationId xmlns:a16="http://schemas.microsoft.com/office/drawing/2014/main" id="{7AB148E6-4690-471C-A385-67C15B4A241C}"/>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365571" name="Rectangle 3">
            <a:extLst>
              <a:ext uri="{FF2B5EF4-FFF2-40B4-BE49-F238E27FC236}">
                <a16:creationId xmlns:a16="http://schemas.microsoft.com/office/drawing/2014/main" id="{F857A7C2-92EC-492F-A937-325C517A54CC}"/>
              </a:ext>
            </a:extLst>
          </p:cNvPr>
          <p:cNvSpPr>
            <a:spLocks noGrp="1" noChangeArrowheads="1"/>
          </p:cNvSpPr>
          <p:nvPr>
            <p:ph type="body" idx="1"/>
          </p:nvPr>
        </p:nvSpPr>
        <p:spPr>
          <a:xfrm>
            <a:off x="457200" y="1981200"/>
            <a:ext cx="8305800" cy="4648200"/>
          </a:xfrm>
        </p:spPr>
        <p:txBody>
          <a:bodyPr/>
          <a:lstStyle/>
          <a:p>
            <a:pPr marL="609600" indent="-609600">
              <a:buFontTx/>
              <a:buAutoNum type="arabicPeriod" startAt="15"/>
            </a:pPr>
            <a:r>
              <a:rPr lang="en-US" altLang="en-US" sz="2800" b="1"/>
              <a:t>This large cockroach often glues its egg capsule to the outside of buildings.</a:t>
            </a:r>
          </a:p>
          <a:p>
            <a:pPr marL="609600" indent="-609600">
              <a:buFontTx/>
              <a:buNone/>
            </a:pPr>
            <a:endParaRPr lang="en-US" altLang="en-US" sz="800" b="1"/>
          </a:p>
          <a:p>
            <a:pPr marL="609600" indent="-609600">
              <a:buFontTx/>
              <a:buAutoNum type="arabicPeriod" startAt="16"/>
            </a:pPr>
            <a:r>
              <a:rPr lang="en-US" altLang="en-US" sz="2800" b="1"/>
              <a:t>This cockroach has young nymphs that have long antennae with white tips.</a:t>
            </a:r>
          </a:p>
          <a:p>
            <a:pPr marL="609600" indent="-609600">
              <a:buFontTx/>
              <a:buNone/>
            </a:pPr>
            <a:endParaRPr lang="en-US" altLang="en-US" sz="800" b="1"/>
          </a:p>
          <a:p>
            <a:pPr marL="609600" indent="-609600">
              <a:buFontTx/>
              <a:buAutoNum type="arabicPeriod" startAt="17"/>
            </a:pPr>
            <a:r>
              <a:rPr lang="en-US" altLang="en-US" sz="2800" b="1" u="sng"/>
              <a:t>This cockroach has the greatest reproductive potential of any common house-infesting roach.</a:t>
            </a:r>
          </a:p>
          <a:p>
            <a:pPr marL="609600" indent="-609600">
              <a:buFontTx/>
              <a:buNone/>
            </a:pPr>
            <a:endParaRPr lang="en-US" altLang="en-US" sz="800" b="1" u="sng"/>
          </a:p>
          <a:p>
            <a:pPr marL="609600" indent="-609600">
              <a:buFontTx/>
              <a:buNone/>
            </a:pPr>
            <a:r>
              <a:rPr lang="en-US" altLang="en-US" sz="2800" b="1"/>
              <a:t>18.  This small cockroach has the smallest egg capsules and glues them to surfaces, often in clusters.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a:extLst>
              <a:ext uri="{FF2B5EF4-FFF2-40B4-BE49-F238E27FC236}">
                <a16:creationId xmlns:a16="http://schemas.microsoft.com/office/drawing/2014/main" id="{A7D7388C-3078-4452-8FB6-FBEA423D54BB}"/>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79875" name="Rectangle 3">
            <a:extLst>
              <a:ext uri="{FF2B5EF4-FFF2-40B4-BE49-F238E27FC236}">
                <a16:creationId xmlns:a16="http://schemas.microsoft.com/office/drawing/2014/main" id="{A87E266B-4C0B-4F64-B4D9-CD9F5BBBCB48}"/>
              </a:ext>
            </a:extLst>
          </p:cNvPr>
          <p:cNvSpPr>
            <a:spLocks noGrp="1" noChangeArrowheads="1"/>
          </p:cNvSpPr>
          <p:nvPr>
            <p:ph type="body" idx="1"/>
          </p:nvPr>
        </p:nvSpPr>
        <p:spPr>
          <a:xfrm>
            <a:off x="457200" y="1981200"/>
            <a:ext cx="8305800" cy="4876800"/>
          </a:xfrm>
        </p:spPr>
        <p:txBody>
          <a:bodyPr/>
          <a:lstStyle/>
          <a:p>
            <a:pPr marL="609600" indent="-609600">
              <a:lnSpc>
                <a:spcPct val="80000"/>
              </a:lnSpc>
              <a:buFontTx/>
              <a:buAutoNum type="arabicPeriod" startAt="15"/>
            </a:pPr>
            <a:r>
              <a:rPr lang="en-US" altLang="en-US" sz="2800" b="1"/>
              <a:t>This large cockroach often glues its egg capsule to the outside of buildings.</a:t>
            </a:r>
          </a:p>
          <a:p>
            <a:pPr marL="609600" indent="-609600">
              <a:lnSpc>
                <a:spcPct val="80000"/>
              </a:lnSpc>
              <a:buFontTx/>
              <a:buNone/>
            </a:pPr>
            <a:endParaRPr lang="en-US" altLang="en-US" sz="800" b="1"/>
          </a:p>
          <a:p>
            <a:pPr marL="609600" indent="-609600">
              <a:lnSpc>
                <a:spcPct val="80000"/>
              </a:lnSpc>
              <a:buFontTx/>
              <a:buAutoNum type="arabicPeriod" startAt="16"/>
            </a:pPr>
            <a:r>
              <a:rPr lang="en-US" altLang="en-US" sz="2800" b="1"/>
              <a:t>This cockroach has young nymphs that have long antennae with white tips.</a:t>
            </a:r>
          </a:p>
          <a:p>
            <a:pPr marL="609600" indent="-609600">
              <a:lnSpc>
                <a:spcPct val="80000"/>
              </a:lnSpc>
              <a:buFontTx/>
              <a:buNone/>
            </a:pPr>
            <a:endParaRPr lang="en-US" altLang="en-US" sz="800" b="1"/>
          </a:p>
          <a:p>
            <a:pPr marL="609600" indent="-609600">
              <a:lnSpc>
                <a:spcPct val="80000"/>
              </a:lnSpc>
              <a:buFontTx/>
              <a:buAutoNum type="arabicPeriod" startAt="17"/>
            </a:pPr>
            <a:r>
              <a:rPr lang="en-US" altLang="en-US" sz="2800" b="1" u="sng"/>
              <a:t>This cockroach has the greatest reproductive potential of any common house-infesting roach.</a:t>
            </a:r>
          </a:p>
          <a:p>
            <a:pPr marL="609600" indent="-609600">
              <a:lnSpc>
                <a:spcPct val="80000"/>
              </a:lnSpc>
              <a:buFontTx/>
              <a:buNone/>
            </a:pPr>
            <a:endParaRPr lang="en-US" altLang="en-US" sz="6000" b="1" u="sng"/>
          </a:p>
          <a:p>
            <a:pPr marL="609600" indent="-609600">
              <a:lnSpc>
                <a:spcPct val="80000"/>
              </a:lnSpc>
              <a:buFontTx/>
              <a:buNone/>
            </a:pPr>
            <a:r>
              <a:rPr lang="en-US" altLang="en-US" sz="2800" b="1"/>
              <a:t>18.  This small cockroach has the smallest egg capsules and glues them to surfaces, often in clusters.   </a:t>
            </a:r>
          </a:p>
        </p:txBody>
      </p:sp>
      <p:sp>
        <p:nvSpPr>
          <p:cNvPr id="79877" name="Text Box 5">
            <a:extLst>
              <a:ext uri="{FF2B5EF4-FFF2-40B4-BE49-F238E27FC236}">
                <a16:creationId xmlns:a16="http://schemas.microsoft.com/office/drawing/2014/main" id="{F85205DE-5CA8-4EEB-B410-B84B232F86F1}"/>
              </a:ext>
            </a:extLst>
          </p:cNvPr>
          <p:cNvSpPr txBox="1">
            <a:spLocks noChangeArrowheads="1"/>
          </p:cNvSpPr>
          <p:nvPr/>
        </p:nvSpPr>
        <p:spPr bwMode="auto">
          <a:xfrm>
            <a:off x="3124200" y="4800600"/>
            <a:ext cx="2819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German cockroach</a:t>
            </a:r>
          </a:p>
        </p:txBody>
      </p:sp>
      <p:pic>
        <p:nvPicPr>
          <p:cNvPr id="79878" name="Picture 6">
            <a:extLst>
              <a:ext uri="{FF2B5EF4-FFF2-40B4-BE49-F238E27FC236}">
                <a16:creationId xmlns:a16="http://schemas.microsoft.com/office/drawing/2014/main" id="{AD66F928-2ADA-4A5C-BE8E-2D593566D6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4572000"/>
            <a:ext cx="1371600" cy="8826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6594" name="Rectangle 2">
            <a:extLst>
              <a:ext uri="{FF2B5EF4-FFF2-40B4-BE49-F238E27FC236}">
                <a16:creationId xmlns:a16="http://schemas.microsoft.com/office/drawing/2014/main" id="{7AB84682-5C89-4554-9195-A006C3B416BA}"/>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366595" name="Rectangle 3">
            <a:extLst>
              <a:ext uri="{FF2B5EF4-FFF2-40B4-BE49-F238E27FC236}">
                <a16:creationId xmlns:a16="http://schemas.microsoft.com/office/drawing/2014/main" id="{5B127C7D-AE49-4FE0-B713-DD089CFF1F1E}"/>
              </a:ext>
            </a:extLst>
          </p:cNvPr>
          <p:cNvSpPr>
            <a:spLocks noGrp="1" noChangeArrowheads="1"/>
          </p:cNvSpPr>
          <p:nvPr>
            <p:ph type="body" idx="1"/>
          </p:nvPr>
        </p:nvSpPr>
        <p:spPr>
          <a:xfrm>
            <a:off x="457200" y="1981200"/>
            <a:ext cx="8305800" cy="4572000"/>
          </a:xfrm>
        </p:spPr>
        <p:txBody>
          <a:bodyPr/>
          <a:lstStyle/>
          <a:p>
            <a:pPr marL="609600" indent="-609600">
              <a:lnSpc>
                <a:spcPct val="90000"/>
              </a:lnSpc>
              <a:buFontTx/>
              <a:buAutoNum type="arabicPeriod" startAt="15"/>
            </a:pPr>
            <a:r>
              <a:rPr lang="en-US" altLang="en-US" sz="2800" b="1"/>
              <a:t>This large cockroach often glues its egg capsule to the outside of buildings.</a:t>
            </a:r>
          </a:p>
          <a:p>
            <a:pPr marL="609600" indent="-609600">
              <a:lnSpc>
                <a:spcPct val="90000"/>
              </a:lnSpc>
              <a:buFontTx/>
              <a:buNone/>
            </a:pPr>
            <a:endParaRPr lang="en-US" altLang="en-US" sz="800" b="1"/>
          </a:p>
          <a:p>
            <a:pPr marL="609600" indent="-609600">
              <a:lnSpc>
                <a:spcPct val="90000"/>
              </a:lnSpc>
              <a:buFontTx/>
              <a:buAutoNum type="arabicPeriod" startAt="16"/>
            </a:pPr>
            <a:r>
              <a:rPr lang="en-US" altLang="en-US" sz="2800" b="1"/>
              <a:t>This cockroach has young nymphs that have long antennae with white tips.</a:t>
            </a:r>
          </a:p>
          <a:p>
            <a:pPr marL="609600" indent="-609600">
              <a:lnSpc>
                <a:spcPct val="90000"/>
              </a:lnSpc>
              <a:buFontTx/>
              <a:buNone/>
            </a:pPr>
            <a:endParaRPr lang="en-US" altLang="en-US" sz="800" b="1"/>
          </a:p>
          <a:p>
            <a:pPr marL="609600" indent="-609600">
              <a:lnSpc>
                <a:spcPct val="90000"/>
              </a:lnSpc>
              <a:buFontTx/>
              <a:buAutoNum type="arabicPeriod" startAt="17"/>
            </a:pPr>
            <a:r>
              <a:rPr lang="en-US" altLang="en-US" sz="2800" b="1"/>
              <a:t>This cockroach has the greatest reproductive potential of any common house-infesting roach.</a:t>
            </a:r>
          </a:p>
          <a:p>
            <a:pPr marL="609600" indent="-609600">
              <a:lnSpc>
                <a:spcPct val="90000"/>
              </a:lnSpc>
              <a:buFontTx/>
              <a:buNone/>
            </a:pPr>
            <a:endParaRPr lang="en-US" altLang="en-US" sz="900" b="1"/>
          </a:p>
          <a:p>
            <a:pPr marL="609600" indent="-609600">
              <a:lnSpc>
                <a:spcPct val="90000"/>
              </a:lnSpc>
              <a:buFontTx/>
              <a:buNone/>
            </a:pPr>
            <a:r>
              <a:rPr lang="en-US" altLang="en-US" sz="2800" b="1"/>
              <a:t>18.  </a:t>
            </a:r>
            <a:r>
              <a:rPr lang="en-US" altLang="en-US" sz="2800" b="1" u="sng"/>
              <a:t>This small cockroach has the smallest egg capsules and glues them to surfaces, often in clusters.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a:extLst>
              <a:ext uri="{FF2B5EF4-FFF2-40B4-BE49-F238E27FC236}">
                <a16:creationId xmlns:a16="http://schemas.microsoft.com/office/drawing/2014/main" id="{C6B92396-946E-4360-9A13-3566EA3CF53C}"/>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80899" name="Rectangle 3">
            <a:extLst>
              <a:ext uri="{FF2B5EF4-FFF2-40B4-BE49-F238E27FC236}">
                <a16:creationId xmlns:a16="http://schemas.microsoft.com/office/drawing/2014/main" id="{D35848C8-84DD-4CB1-BF14-9CB781FFDCBD}"/>
              </a:ext>
            </a:extLst>
          </p:cNvPr>
          <p:cNvSpPr>
            <a:spLocks noGrp="1" noChangeArrowheads="1"/>
          </p:cNvSpPr>
          <p:nvPr>
            <p:ph type="body" idx="1"/>
          </p:nvPr>
        </p:nvSpPr>
        <p:spPr>
          <a:xfrm>
            <a:off x="457200" y="1905000"/>
            <a:ext cx="8305800" cy="4724400"/>
          </a:xfrm>
        </p:spPr>
        <p:txBody>
          <a:bodyPr/>
          <a:lstStyle/>
          <a:p>
            <a:pPr marL="609600" indent="-609600">
              <a:buFontTx/>
              <a:buAutoNum type="arabicPeriod" startAt="15"/>
            </a:pPr>
            <a:r>
              <a:rPr lang="en-US" altLang="en-US" sz="2800" b="1"/>
              <a:t>This large cockroach often glues its egg capsule to the outside of buildings.</a:t>
            </a:r>
          </a:p>
          <a:p>
            <a:pPr marL="609600" indent="-609600">
              <a:buFontTx/>
              <a:buNone/>
            </a:pPr>
            <a:endParaRPr lang="en-US" altLang="en-US" sz="800" b="1"/>
          </a:p>
          <a:p>
            <a:pPr marL="609600" indent="-609600">
              <a:buFontTx/>
              <a:buAutoNum type="arabicPeriod" startAt="16"/>
            </a:pPr>
            <a:r>
              <a:rPr lang="en-US" altLang="en-US" sz="2800" b="1"/>
              <a:t>This cockroach has young nymphs that have long antennae with white tips.</a:t>
            </a:r>
          </a:p>
          <a:p>
            <a:pPr marL="609600" indent="-609600">
              <a:buFontTx/>
              <a:buNone/>
            </a:pPr>
            <a:endParaRPr lang="en-US" altLang="en-US" sz="800" b="1"/>
          </a:p>
          <a:p>
            <a:pPr marL="609600" indent="-609600">
              <a:buFontTx/>
              <a:buAutoNum type="arabicPeriod" startAt="17"/>
            </a:pPr>
            <a:r>
              <a:rPr lang="en-US" altLang="en-US" sz="2800" b="1"/>
              <a:t>This cockroach has the greatest reproductive potential of any common house-infesting roach.</a:t>
            </a:r>
          </a:p>
          <a:p>
            <a:pPr marL="609600" indent="-609600">
              <a:buFontTx/>
              <a:buNone/>
            </a:pPr>
            <a:endParaRPr lang="en-US" altLang="en-US" sz="800" b="1"/>
          </a:p>
          <a:p>
            <a:pPr marL="609600" indent="-609600">
              <a:buFontTx/>
              <a:buNone/>
            </a:pPr>
            <a:r>
              <a:rPr lang="en-US" altLang="en-US" sz="2800" b="1"/>
              <a:t>18.  </a:t>
            </a:r>
            <a:r>
              <a:rPr lang="en-US" altLang="en-US" sz="2800" b="1" u="sng"/>
              <a:t>This small cockroach has the smallest egg capsules and glues them to surfaces, often in clusters.   </a:t>
            </a:r>
          </a:p>
        </p:txBody>
      </p:sp>
      <p:sp>
        <p:nvSpPr>
          <p:cNvPr id="80900" name="Text Box 4">
            <a:extLst>
              <a:ext uri="{FF2B5EF4-FFF2-40B4-BE49-F238E27FC236}">
                <a16:creationId xmlns:a16="http://schemas.microsoft.com/office/drawing/2014/main" id="{966717FE-6B1B-48EF-BD32-0FC5C840972C}"/>
              </a:ext>
            </a:extLst>
          </p:cNvPr>
          <p:cNvSpPr txBox="1">
            <a:spLocks noChangeArrowheads="1"/>
          </p:cNvSpPr>
          <p:nvPr/>
        </p:nvSpPr>
        <p:spPr bwMode="auto">
          <a:xfrm>
            <a:off x="2955925" y="6137275"/>
            <a:ext cx="3556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Brown-banded cockroach</a:t>
            </a:r>
          </a:p>
        </p:txBody>
      </p:sp>
      <p:pic>
        <p:nvPicPr>
          <p:cNvPr id="80901" name="Picture 5">
            <a:extLst>
              <a:ext uri="{FF2B5EF4-FFF2-40B4-BE49-F238E27FC236}">
                <a16:creationId xmlns:a16="http://schemas.microsoft.com/office/drawing/2014/main" id="{F4EFA766-A284-4289-94FC-D808E7C629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8600" y="5105400"/>
            <a:ext cx="1200150" cy="1600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a:extLst>
              <a:ext uri="{FF2B5EF4-FFF2-40B4-BE49-F238E27FC236}">
                <a16:creationId xmlns:a16="http://schemas.microsoft.com/office/drawing/2014/main" id="{989EF9E5-C122-4BCC-B451-953ED2033F90}"/>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12291" name="Rectangle 3">
            <a:extLst>
              <a:ext uri="{FF2B5EF4-FFF2-40B4-BE49-F238E27FC236}">
                <a16:creationId xmlns:a16="http://schemas.microsoft.com/office/drawing/2014/main" id="{864CA4BD-8673-4950-BB79-68DE87E6DC3A}"/>
              </a:ext>
            </a:extLst>
          </p:cNvPr>
          <p:cNvSpPr>
            <a:spLocks noGrp="1" noChangeArrowheads="1"/>
          </p:cNvSpPr>
          <p:nvPr>
            <p:ph type="body" idx="1"/>
          </p:nvPr>
        </p:nvSpPr>
        <p:spPr>
          <a:xfrm>
            <a:off x="381000" y="1981200"/>
            <a:ext cx="8458200" cy="4648200"/>
          </a:xfrm>
        </p:spPr>
        <p:txBody>
          <a:bodyPr/>
          <a:lstStyle/>
          <a:p>
            <a:pPr marL="609600" indent="-609600">
              <a:lnSpc>
                <a:spcPct val="90000"/>
              </a:lnSpc>
              <a:buFontTx/>
              <a:buAutoNum type="arabicPeriod" startAt="19"/>
            </a:pPr>
            <a:r>
              <a:rPr lang="en-US" altLang="en-US" sz="2800" b="1" u="sng"/>
              <a:t>The male of this medium-sized cockroach flies and  is attracted to lights.  If this is found inside, it’s always a male.</a:t>
            </a:r>
          </a:p>
          <a:p>
            <a:pPr marL="609600" indent="-609600">
              <a:lnSpc>
                <a:spcPct val="90000"/>
              </a:lnSpc>
              <a:buFontTx/>
              <a:buNone/>
            </a:pPr>
            <a:endParaRPr lang="en-US" altLang="en-US" sz="1000" b="1" u="sng"/>
          </a:p>
          <a:p>
            <a:pPr marL="609600" indent="-609600">
              <a:lnSpc>
                <a:spcPct val="90000"/>
              </a:lnSpc>
              <a:buFontTx/>
              <a:buNone/>
            </a:pPr>
            <a:r>
              <a:rPr lang="en-US" altLang="en-US" sz="2800" b="1"/>
              <a:t>20.  This small cockroach has no wings as an adult.</a:t>
            </a:r>
          </a:p>
          <a:p>
            <a:pPr marL="609600" indent="-609600">
              <a:lnSpc>
                <a:spcPct val="90000"/>
              </a:lnSpc>
              <a:buFontTx/>
              <a:buNone/>
            </a:pPr>
            <a:endParaRPr lang="en-US" altLang="en-US" sz="1000" b="1"/>
          </a:p>
          <a:p>
            <a:pPr marL="609600" indent="-609600">
              <a:lnSpc>
                <a:spcPct val="90000"/>
              </a:lnSpc>
              <a:buFontTx/>
              <a:buAutoNum type="arabicPeriod" startAt="21"/>
            </a:pPr>
            <a:r>
              <a:rPr lang="en-US" altLang="en-US" sz="2800" b="1"/>
              <a:t>This small cockroach is normally found outside living under mulch, leaves, etc. and occasionally is found in numbers that reach 10,000 or more/acre.</a:t>
            </a:r>
          </a:p>
          <a:p>
            <a:pPr marL="609600" indent="-609600">
              <a:lnSpc>
                <a:spcPct val="90000"/>
              </a:lnSpc>
              <a:buFontTx/>
              <a:buNone/>
            </a:pPr>
            <a:endParaRPr lang="en-US" altLang="en-US" sz="1000" b="1"/>
          </a:p>
          <a:p>
            <a:pPr marL="609600" indent="-609600">
              <a:lnSpc>
                <a:spcPct val="90000"/>
              </a:lnSpc>
              <a:buFontTx/>
              <a:buAutoNum type="arabicPeriod" startAt="22"/>
            </a:pPr>
            <a:r>
              <a:rPr lang="en-US" altLang="en-US" sz="2800" b="1"/>
              <a:t>This small cockroach is commonly found in </a:t>
            </a:r>
          </a:p>
          <a:p>
            <a:pPr marL="609600" indent="-609600">
              <a:lnSpc>
                <a:spcPct val="90000"/>
              </a:lnSpc>
              <a:buFontTx/>
              <a:buNone/>
            </a:pPr>
            <a:r>
              <a:rPr lang="en-US" altLang="en-US" sz="2800" b="1"/>
              <a:t>       firewood piles outside.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a:extLst>
              <a:ext uri="{FF2B5EF4-FFF2-40B4-BE49-F238E27FC236}">
                <a16:creationId xmlns:a16="http://schemas.microsoft.com/office/drawing/2014/main" id="{D02DE661-5C9E-4DFA-99FA-84A58F536420}"/>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81923" name="Rectangle 3">
            <a:extLst>
              <a:ext uri="{FF2B5EF4-FFF2-40B4-BE49-F238E27FC236}">
                <a16:creationId xmlns:a16="http://schemas.microsoft.com/office/drawing/2014/main" id="{2FB60386-C34F-409B-96E4-2D9C48CE08F8}"/>
              </a:ext>
            </a:extLst>
          </p:cNvPr>
          <p:cNvSpPr>
            <a:spLocks noGrp="1" noChangeArrowheads="1"/>
          </p:cNvSpPr>
          <p:nvPr>
            <p:ph type="body" idx="1"/>
          </p:nvPr>
        </p:nvSpPr>
        <p:spPr>
          <a:xfrm>
            <a:off x="381000" y="1981200"/>
            <a:ext cx="8458200" cy="4648200"/>
          </a:xfrm>
        </p:spPr>
        <p:txBody>
          <a:bodyPr/>
          <a:lstStyle/>
          <a:p>
            <a:pPr marL="609600" indent="-609600">
              <a:lnSpc>
                <a:spcPct val="90000"/>
              </a:lnSpc>
              <a:buFontTx/>
              <a:buAutoNum type="arabicPeriod" startAt="19"/>
            </a:pPr>
            <a:r>
              <a:rPr lang="en-US" altLang="en-US" sz="2800" b="1" u="sng"/>
              <a:t>The male of this medium-sized cockroach flies and  is attracted to lights.  If this is found inside, it’s always a male.</a:t>
            </a:r>
          </a:p>
          <a:p>
            <a:pPr marL="609600" indent="-609600">
              <a:lnSpc>
                <a:spcPct val="90000"/>
              </a:lnSpc>
              <a:buFontTx/>
              <a:buNone/>
            </a:pPr>
            <a:endParaRPr lang="en-US" altLang="en-US" sz="1800" b="1" u="sng"/>
          </a:p>
          <a:p>
            <a:pPr marL="609600" indent="-609600">
              <a:lnSpc>
                <a:spcPct val="90000"/>
              </a:lnSpc>
              <a:buFontTx/>
              <a:buNone/>
            </a:pPr>
            <a:r>
              <a:rPr lang="en-US" altLang="en-US" sz="2800" b="1"/>
              <a:t>20.  This small cockroach has no wings as an adult.</a:t>
            </a:r>
          </a:p>
          <a:p>
            <a:pPr marL="609600" indent="-609600">
              <a:lnSpc>
                <a:spcPct val="90000"/>
              </a:lnSpc>
              <a:buFontTx/>
              <a:buNone/>
            </a:pPr>
            <a:endParaRPr lang="en-US" altLang="en-US" sz="1000" b="1"/>
          </a:p>
          <a:p>
            <a:pPr marL="609600" indent="-609600">
              <a:lnSpc>
                <a:spcPct val="90000"/>
              </a:lnSpc>
              <a:buFontTx/>
              <a:buAutoNum type="arabicPeriod" startAt="21"/>
            </a:pPr>
            <a:r>
              <a:rPr lang="en-US" altLang="en-US" sz="2800" b="1"/>
              <a:t>This small cockroach is normally found outside living under mulch, leaves, etc. and occasionally is found in numbers that reach 10,000 or more/acre.</a:t>
            </a:r>
          </a:p>
          <a:p>
            <a:pPr marL="609600" indent="-609600">
              <a:lnSpc>
                <a:spcPct val="90000"/>
              </a:lnSpc>
              <a:buFontTx/>
              <a:buNone/>
            </a:pPr>
            <a:endParaRPr lang="en-US" altLang="en-US" sz="1000" b="1"/>
          </a:p>
          <a:p>
            <a:pPr marL="609600" indent="-609600">
              <a:lnSpc>
                <a:spcPct val="90000"/>
              </a:lnSpc>
              <a:buFontTx/>
              <a:buAutoNum type="arabicPeriod" startAt="22"/>
            </a:pPr>
            <a:r>
              <a:rPr lang="en-US" altLang="en-US" sz="2800" b="1"/>
              <a:t>This small cockroach is commonly found in </a:t>
            </a:r>
          </a:p>
          <a:p>
            <a:pPr marL="609600" indent="-609600">
              <a:lnSpc>
                <a:spcPct val="90000"/>
              </a:lnSpc>
              <a:buFontTx/>
              <a:buNone/>
            </a:pPr>
            <a:r>
              <a:rPr lang="en-US" altLang="en-US" sz="2800" b="1"/>
              <a:t>       firewood piles outside.  </a:t>
            </a:r>
          </a:p>
        </p:txBody>
      </p:sp>
      <p:sp>
        <p:nvSpPr>
          <p:cNvPr id="81924" name="Text Box 4">
            <a:extLst>
              <a:ext uri="{FF2B5EF4-FFF2-40B4-BE49-F238E27FC236}">
                <a16:creationId xmlns:a16="http://schemas.microsoft.com/office/drawing/2014/main" id="{26660EEF-1E3F-491A-8683-1CC5EE73FE9D}"/>
              </a:ext>
            </a:extLst>
          </p:cNvPr>
          <p:cNvSpPr txBox="1">
            <a:spLocks noChangeArrowheads="1"/>
          </p:cNvSpPr>
          <p:nvPr/>
        </p:nvSpPr>
        <p:spPr bwMode="auto">
          <a:xfrm>
            <a:off x="3489325" y="2971800"/>
            <a:ext cx="3632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Pennsylvania woods roach</a:t>
            </a:r>
          </a:p>
        </p:txBody>
      </p:sp>
      <p:pic>
        <p:nvPicPr>
          <p:cNvPr id="81925" name="Picture 5">
            <a:extLst>
              <a:ext uri="{FF2B5EF4-FFF2-40B4-BE49-F238E27FC236}">
                <a16:creationId xmlns:a16="http://schemas.microsoft.com/office/drawing/2014/main" id="{DF01E60A-8A1F-4F14-B6F5-00F43AD48B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200" y="2819400"/>
            <a:ext cx="1143000" cy="7381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618" name="Rectangle 2">
            <a:extLst>
              <a:ext uri="{FF2B5EF4-FFF2-40B4-BE49-F238E27FC236}">
                <a16:creationId xmlns:a16="http://schemas.microsoft.com/office/drawing/2014/main" id="{BFEDCD15-36B7-465B-859C-7EFA64CF4816}"/>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367619" name="Rectangle 3">
            <a:extLst>
              <a:ext uri="{FF2B5EF4-FFF2-40B4-BE49-F238E27FC236}">
                <a16:creationId xmlns:a16="http://schemas.microsoft.com/office/drawing/2014/main" id="{F2941A23-2464-408A-BD35-84166764B14A}"/>
              </a:ext>
            </a:extLst>
          </p:cNvPr>
          <p:cNvSpPr>
            <a:spLocks noGrp="1" noChangeArrowheads="1"/>
          </p:cNvSpPr>
          <p:nvPr>
            <p:ph type="body" idx="1"/>
          </p:nvPr>
        </p:nvSpPr>
        <p:spPr>
          <a:xfrm>
            <a:off x="381000" y="1981200"/>
            <a:ext cx="8458200" cy="4648200"/>
          </a:xfrm>
        </p:spPr>
        <p:txBody>
          <a:bodyPr/>
          <a:lstStyle/>
          <a:p>
            <a:pPr marL="609600" indent="-609600">
              <a:lnSpc>
                <a:spcPct val="90000"/>
              </a:lnSpc>
              <a:buFontTx/>
              <a:buAutoNum type="arabicPeriod" startAt="19"/>
            </a:pPr>
            <a:r>
              <a:rPr lang="en-US" altLang="en-US" sz="2800" b="1"/>
              <a:t>The male of this medium-sized cockroach flies and  is attracted to lights.  If this is found inside, it’s always a male.</a:t>
            </a:r>
          </a:p>
          <a:p>
            <a:pPr marL="609600" indent="-609600">
              <a:lnSpc>
                <a:spcPct val="90000"/>
              </a:lnSpc>
              <a:buFontTx/>
              <a:buNone/>
            </a:pPr>
            <a:endParaRPr lang="en-US" altLang="en-US" sz="1000" b="1"/>
          </a:p>
          <a:p>
            <a:pPr marL="609600" indent="-609600">
              <a:lnSpc>
                <a:spcPct val="90000"/>
              </a:lnSpc>
              <a:buFontTx/>
              <a:buNone/>
            </a:pPr>
            <a:r>
              <a:rPr lang="en-US" altLang="en-US" sz="2800" b="1"/>
              <a:t>20.  </a:t>
            </a:r>
            <a:r>
              <a:rPr lang="en-US" altLang="en-US" sz="2800" b="1" u="sng"/>
              <a:t>This small cockroach has no wings as an adult.</a:t>
            </a:r>
          </a:p>
          <a:p>
            <a:pPr marL="609600" indent="-609600">
              <a:lnSpc>
                <a:spcPct val="90000"/>
              </a:lnSpc>
              <a:buFontTx/>
              <a:buNone/>
            </a:pPr>
            <a:endParaRPr lang="en-US" altLang="en-US" sz="1000" b="1"/>
          </a:p>
          <a:p>
            <a:pPr marL="609600" indent="-609600">
              <a:lnSpc>
                <a:spcPct val="90000"/>
              </a:lnSpc>
              <a:buFontTx/>
              <a:buAutoNum type="arabicPeriod" startAt="21"/>
            </a:pPr>
            <a:r>
              <a:rPr lang="en-US" altLang="en-US" sz="2800" b="1"/>
              <a:t>This small cockroach is normally found outside living under mulch, leaves, etc. and occasionally is found in numbers that reach 10,000 or more/acre.</a:t>
            </a:r>
          </a:p>
          <a:p>
            <a:pPr marL="609600" indent="-609600">
              <a:lnSpc>
                <a:spcPct val="90000"/>
              </a:lnSpc>
              <a:buFontTx/>
              <a:buNone/>
            </a:pPr>
            <a:endParaRPr lang="en-US" altLang="en-US" sz="1000" b="1"/>
          </a:p>
          <a:p>
            <a:pPr marL="609600" indent="-609600">
              <a:lnSpc>
                <a:spcPct val="90000"/>
              </a:lnSpc>
              <a:buFontTx/>
              <a:buAutoNum type="arabicPeriod" startAt="22"/>
            </a:pPr>
            <a:r>
              <a:rPr lang="en-US" altLang="en-US" sz="2800" b="1"/>
              <a:t>This small cockroach is commonly found in </a:t>
            </a:r>
          </a:p>
          <a:p>
            <a:pPr marL="609600" indent="-609600">
              <a:lnSpc>
                <a:spcPct val="90000"/>
              </a:lnSpc>
              <a:buFontTx/>
              <a:buNone/>
            </a:pPr>
            <a:r>
              <a:rPr lang="en-US" altLang="en-US" sz="2800" b="1"/>
              <a:t>       firewood piles outside.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E5F5FED3-0E73-49F7-949B-616B5DE6181B}"/>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82947" name="Rectangle 3">
            <a:extLst>
              <a:ext uri="{FF2B5EF4-FFF2-40B4-BE49-F238E27FC236}">
                <a16:creationId xmlns:a16="http://schemas.microsoft.com/office/drawing/2014/main" id="{07CEF958-107C-44DD-8E62-402C097423AA}"/>
              </a:ext>
            </a:extLst>
          </p:cNvPr>
          <p:cNvSpPr>
            <a:spLocks noGrp="1" noChangeArrowheads="1"/>
          </p:cNvSpPr>
          <p:nvPr>
            <p:ph type="body" idx="1"/>
          </p:nvPr>
        </p:nvSpPr>
        <p:spPr>
          <a:xfrm>
            <a:off x="381000" y="1828800"/>
            <a:ext cx="8458200" cy="4800600"/>
          </a:xfrm>
        </p:spPr>
        <p:txBody>
          <a:bodyPr/>
          <a:lstStyle/>
          <a:p>
            <a:pPr marL="609600" indent="-609600">
              <a:lnSpc>
                <a:spcPct val="90000"/>
              </a:lnSpc>
              <a:buFontTx/>
              <a:buAutoNum type="arabicPeriod" startAt="19"/>
            </a:pPr>
            <a:r>
              <a:rPr lang="en-US" altLang="en-US" sz="2800" b="1"/>
              <a:t>The male of this medium-sized cockroach flies and  is attracted to lights.  If this is found inside, it’s always a male.</a:t>
            </a:r>
          </a:p>
          <a:p>
            <a:pPr marL="609600" indent="-609600">
              <a:lnSpc>
                <a:spcPct val="90000"/>
              </a:lnSpc>
              <a:buFontTx/>
              <a:buNone/>
            </a:pPr>
            <a:endParaRPr lang="en-US" altLang="en-US" sz="800" b="1"/>
          </a:p>
          <a:p>
            <a:pPr marL="609600" indent="-609600">
              <a:lnSpc>
                <a:spcPct val="90000"/>
              </a:lnSpc>
              <a:buFontTx/>
              <a:buNone/>
            </a:pPr>
            <a:r>
              <a:rPr lang="en-US" altLang="en-US" sz="2800" b="1"/>
              <a:t>20.  </a:t>
            </a:r>
            <a:r>
              <a:rPr lang="en-US" altLang="en-US" sz="2800" b="1" u="sng"/>
              <a:t>This small cockroach has no wings as an adult.</a:t>
            </a:r>
          </a:p>
          <a:p>
            <a:pPr marL="609600" indent="-609600">
              <a:lnSpc>
                <a:spcPct val="90000"/>
              </a:lnSpc>
              <a:buFontTx/>
              <a:buNone/>
            </a:pPr>
            <a:endParaRPr lang="en-US" altLang="en-US" sz="3600" b="1" u="sng"/>
          </a:p>
          <a:p>
            <a:pPr marL="609600" indent="-609600">
              <a:lnSpc>
                <a:spcPct val="90000"/>
              </a:lnSpc>
              <a:buFontTx/>
              <a:buAutoNum type="arabicPeriod" startAt="21"/>
            </a:pPr>
            <a:r>
              <a:rPr lang="en-US" altLang="en-US" sz="2800" b="1"/>
              <a:t>This small cockroach is normally found outside living under mulch, leaves, etc. and occasionally is found in numbers that reach 10,000 or more/acre.</a:t>
            </a:r>
          </a:p>
          <a:p>
            <a:pPr marL="609600" indent="-609600">
              <a:lnSpc>
                <a:spcPct val="90000"/>
              </a:lnSpc>
              <a:buFontTx/>
              <a:buNone/>
            </a:pPr>
            <a:endParaRPr lang="en-US" altLang="en-US" sz="1000" b="1"/>
          </a:p>
          <a:p>
            <a:pPr marL="609600" indent="-609600">
              <a:lnSpc>
                <a:spcPct val="90000"/>
              </a:lnSpc>
              <a:buFontTx/>
              <a:buAutoNum type="arabicPeriod" startAt="22"/>
            </a:pPr>
            <a:r>
              <a:rPr lang="en-US" altLang="en-US" sz="2800" b="1"/>
              <a:t>This small cockroach is commonly found in </a:t>
            </a:r>
          </a:p>
          <a:p>
            <a:pPr marL="609600" indent="-609600">
              <a:lnSpc>
                <a:spcPct val="90000"/>
              </a:lnSpc>
              <a:buFontTx/>
              <a:buNone/>
            </a:pPr>
            <a:r>
              <a:rPr lang="en-US" altLang="en-US" sz="2800" b="1"/>
              <a:t>       firewood piles outside.  </a:t>
            </a:r>
          </a:p>
        </p:txBody>
      </p:sp>
      <p:sp>
        <p:nvSpPr>
          <p:cNvPr id="82948" name="Text Box 4">
            <a:extLst>
              <a:ext uri="{FF2B5EF4-FFF2-40B4-BE49-F238E27FC236}">
                <a16:creationId xmlns:a16="http://schemas.microsoft.com/office/drawing/2014/main" id="{0ED6536E-F6BB-4FFB-BE1C-B61A4678E33C}"/>
              </a:ext>
            </a:extLst>
          </p:cNvPr>
          <p:cNvSpPr txBox="1">
            <a:spLocks noChangeArrowheads="1"/>
          </p:cNvSpPr>
          <p:nvPr/>
        </p:nvSpPr>
        <p:spPr bwMode="auto">
          <a:xfrm>
            <a:off x="2651125" y="3733800"/>
            <a:ext cx="1912938"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Woods roach</a:t>
            </a:r>
          </a:p>
        </p:txBody>
      </p:sp>
      <p:pic>
        <p:nvPicPr>
          <p:cNvPr id="82949" name="Picture 5">
            <a:extLst>
              <a:ext uri="{FF2B5EF4-FFF2-40B4-BE49-F238E27FC236}">
                <a16:creationId xmlns:a16="http://schemas.microsoft.com/office/drawing/2014/main" id="{5CD59519-C99D-4DF7-9447-3573F5F32E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3657600"/>
            <a:ext cx="762000" cy="6635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42" name="Rectangle 2">
            <a:extLst>
              <a:ext uri="{FF2B5EF4-FFF2-40B4-BE49-F238E27FC236}">
                <a16:creationId xmlns:a16="http://schemas.microsoft.com/office/drawing/2014/main" id="{09EA1209-9D8D-476C-AD5F-9B8833E553F0}"/>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368643" name="Rectangle 3">
            <a:extLst>
              <a:ext uri="{FF2B5EF4-FFF2-40B4-BE49-F238E27FC236}">
                <a16:creationId xmlns:a16="http://schemas.microsoft.com/office/drawing/2014/main" id="{CFA4CAAC-CA76-470F-BF8D-AE5003E62CF6}"/>
              </a:ext>
            </a:extLst>
          </p:cNvPr>
          <p:cNvSpPr>
            <a:spLocks noGrp="1" noChangeArrowheads="1"/>
          </p:cNvSpPr>
          <p:nvPr>
            <p:ph type="body" idx="1"/>
          </p:nvPr>
        </p:nvSpPr>
        <p:spPr>
          <a:xfrm>
            <a:off x="381000" y="1828800"/>
            <a:ext cx="8458200" cy="4800600"/>
          </a:xfrm>
        </p:spPr>
        <p:txBody>
          <a:bodyPr/>
          <a:lstStyle/>
          <a:p>
            <a:pPr marL="609600" indent="-609600">
              <a:buFontTx/>
              <a:buAutoNum type="arabicPeriod" startAt="19"/>
            </a:pPr>
            <a:r>
              <a:rPr lang="en-US" altLang="en-US" sz="2800" b="1"/>
              <a:t>The male of this medium-sized cockroach flies and  is attracted to lights.  If this is found inside, it’s always a male.</a:t>
            </a:r>
          </a:p>
          <a:p>
            <a:pPr marL="609600" indent="-609600">
              <a:buFontTx/>
              <a:buNone/>
            </a:pPr>
            <a:endParaRPr lang="en-US" altLang="en-US" sz="800" b="1"/>
          </a:p>
          <a:p>
            <a:pPr marL="609600" indent="-609600">
              <a:buFontTx/>
              <a:buNone/>
            </a:pPr>
            <a:r>
              <a:rPr lang="en-US" altLang="en-US" sz="2800" b="1"/>
              <a:t>20.  This small cockroach has no wings as an adult.</a:t>
            </a:r>
          </a:p>
          <a:p>
            <a:pPr marL="609600" indent="-609600">
              <a:buFontTx/>
              <a:buNone/>
            </a:pPr>
            <a:endParaRPr lang="en-US" altLang="en-US" sz="800" b="1"/>
          </a:p>
          <a:p>
            <a:pPr marL="609600" indent="-609600">
              <a:buFontTx/>
              <a:buAutoNum type="arabicPeriod" startAt="21"/>
            </a:pPr>
            <a:r>
              <a:rPr lang="en-US" altLang="en-US" sz="2800" b="1" u="sng"/>
              <a:t>This small cockroach is normally found outside living under mulch, leaves, etc. and occasionally is found in numbers that reach 10,000 or more/acre.</a:t>
            </a:r>
          </a:p>
          <a:p>
            <a:pPr marL="609600" indent="-609600">
              <a:buFontTx/>
              <a:buNone/>
            </a:pPr>
            <a:endParaRPr lang="en-US" altLang="en-US" sz="1000" b="1"/>
          </a:p>
          <a:p>
            <a:pPr marL="609600" indent="-609600">
              <a:buFontTx/>
              <a:buAutoNum type="arabicPeriod" startAt="22"/>
            </a:pPr>
            <a:r>
              <a:rPr lang="en-US" altLang="en-US" sz="2800" b="1"/>
              <a:t>This small cockroach is commonly found in </a:t>
            </a:r>
          </a:p>
          <a:p>
            <a:pPr marL="609600" indent="-609600">
              <a:buFontTx/>
              <a:buNone/>
            </a:pPr>
            <a:r>
              <a:rPr lang="en-US" altLang="en-US" sz="2800" b="1"/>
              <a:t>       firewood piles outside.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a:extLst>
              <a:ext uri="{FF2B5EF4-FFF2-40B4-BE49-F238E27FC236}">
                <a16:creationId xmlns:a16="http://schemas.microsoft.com/office/drawing/2014/main" id="{29C7B205-96E0-4699-A333-04C602E1061E}"/>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83971" name="Rectangle 3">
            <a:extLst>
              <a:ext uri="{FF2B5EF4-FFF2-40B4-BE49-F238E27FC236}">
                <a16:creationId xmlns:a16="http://schemas.microsoft.com/office/drawing/2014/main" id="{7A8FA861-FA01-4F7C-8FA1-740C22C1C4B4}"/>
              </a:ext>
            </a:extLst>
          </p:cNvPr>
          <p:cNvSpPr>
            <a:spLocks noGrp="1" noChangeArrowheads="1"/>
          </p:cNvSpPr>
          <p:nvPr>
            <p:ph type="body" idx="1"/>
          </p:nvPr>
        </p:nvSpPr>
        <p:spPr>
          <a:xfrm>
            <a:off x="381000" y="1828800"/>
            <a:ext cx="8458200" cy="5029200"/>
          </a:xfrm>
        </p:spPr>
        <p:txBody>
          <a:bodyPr/>
          <a:lstStyle/>
          <a:p>
            <a:pPr marL="609600" indent="-609600">
              <a:lnSpc>
                <a:spcPct val="90000"/>
              </a:lnSpc>
              <a:buFontTx/>
              <a:buAutoNum type="arabicPeriod" startAt="19"/>
            </a:pPr>
            <a:r>
              <a:rPr lang="en-US" altLang="en-US" sz="2800" b="1"/>
              <a:t>The male of this medium-sized cockroach flies and  is attracted to lights.  If this is found inside, it’s always a male.</a:t>
            </a:r>
          </a:p>
          <a:p>
            <a:pPr marL="609600" indent="-609600">
              <a:lnSpc>
                <a:spcPct val="90000"/>
              </a:lnSpc>
              <a:buFontTx/>
              <a:buNone/>
            </a:pPr>
            <a:endParaRPr lang="en-US" altLang="en-US" sz="800" b="1"/>
          </a:p>
          <a:p>
            <a:pPr marL="609600" indent="-609600">
              <a:lnSpc>
                <a:spcPct val="90000"/>
              </a:lnSpc>
              <a:buFontTx/>
              <a:buNone/>
            </a:pPr>
            <a:r>
              <a:rPr lang="en-US" altLang="en-US" sz="2800" b="1"/>
              <a:t>20.  This small cockroach has no wings as an adult.</a:t>
            </a:r>
          </a:p>
          <a:p>
            <a:pPr marL="609600" indent="-609600">
              <a:lnSpc>
                <a:spcPct val="90000"/>
              </a:lnSpc>
              <a:buFontTx/>
              <a:buNone/>
            </a:pPr>
            <a:endParaRPr lang="en-US" altLang="en-US" sz="800" b="1"/>
          </a:p>
          <a:p>
            <a:pPr marL="609600" indent="-609600">
              <a:lnSpc>
                <a:spcPct val="90000"/>
              </a:lnSpc>
              <a:buFontTx/>
              <a:buAutoNum type="arabicPeriod" startAt="21"/>
            </a:pPr>
            <a:r>
              <a:rPr lang="en-US" altLang="en-US" sz="2800" b="1" u="sng"/>
              <a:t>This small cockroach is normally found outside living under mulch, leaves, etc. and occasionally is found in numbers that reach 10,000 or more/acre.</a:t>
            </a:r>
          </a:p>
          <a:p>
            <a:pPr marL="609600" indent="-609600">
              <a:lnSpc>
                <a:spcPct val="90000"/>
              </a:lnSpc>
              <a:buFontTx/>
              <a:buNone/>
            </a:pPr>
            <a:endParaRPr lang="en-US" altLang="en-US" sz="4400" b="1"/>
          </a:p>
          <a:p>
            <a:pPr marL="609600" indent="-609600">
              <a:lnSpc>
                <a:spcPct val="90000"/>
              </a:lnSpc>
              <a:buFontTx/>
              <a:buAutoNum type="arabicPeriod" startAt="22"/>
            </a:pPr>
            <a:r>
              <a:rPr lang="en-US" altLang="en-US" sz="2800" b="1"/>
              <a:t>This small cockroach is commonly found in </a:t>
            </a:r>
          </a:p>
          <a:p>
            <a:pPr marL="609600" indent="-609600">
              <a:lnSpc>
                <a:spcPct val="90000"/>
              </a:lnSpc>
              <a:buFontTx/>
              <a:buNone/>
            </a:pPr>
            <a:r>
              <a:rPr lang="en-US" altLang="en-US" sz="2800" b="1"/>
              <a:t>       firewood piles outside.  </a:t>
            </a:r>
          </a:p>
        </p:txBody>
      </p:sp>
      <p:sp>
        <p:nvSpPr>
          <p:cNvPr id="83972" name="Text Box 4">
            <a:extLst>
              <a:ext uri="{FF2B5EF4-FFF2-40B4-BE49-F238E27FC236}">
                <a16:creationId xmlns:a16="http://schemas.microsoft.com/office/drawing/2014/main" id="{75B2296B-4839-419D-B828-E657854A823A}"/>
              </a:ext>
            </a:extLst>
          </p:cNvPr>
          <p:cNvSpPr txBox="1">
            <a:spLocks noChangeArrowheads="1"/>
          </p:cNvSpPr>
          <p:nvPr/>
        </p:nvSpPr>
        <p:spPr bwMode="auto">
          <a:xfrm>
            <a:off x="2651125" y="5181600"/>
            <a:ext cx="24542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Asian cockroach</a:t>
            </a:r>
          </a:p>
        </p:txBody>
      </p:sp>
      <p:pic>
        <p:nvPicPr>
          <p:cNvPr id="83973" name="Picture 5">
            <a:extLst>
              <a:ext uri="{FF2B5EF4-FFF2-40B4-BE49-F238E27FC236}">
                <a16:creationId xmlns:a16="http://schemas.microsoft.com/office/drawing/2014/main" id="{2EB3AFE4-C9F2-41C0-97C0-B2AF2317DED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5029200"/>
            <a:ext cx="1219200" cy="7810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9666" name="Rectangle 2">
            <a:extLst>
              <a:ext uri="{FF2B5EF4-FFF2-40B4-BE49-F238E27FC236}">
                <a16:creationId xmlns:a16="http://schemas.microsoft.com/office/drawing/2014/main" id="{9C400B71-D256-4A8F-A49F-B73920361BE2}"/>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369667" name="Rectangle 3">
            <a:extLst>
              <a:ext uri="{FF2B5EF4-FFF2-40B4-BE49-F238E27FC236}">
                <a16:creationId xmlns:a16="http://schemas.microsoft.com/office/drawing/2014/main" id="{84B145B5-69F7-4FBA-8DE2-F868EBBA3E1D}"/>
              </a:ext>
            </a:extLst>
          </p:cNvPr>
          <p:cNvSpPr>
            <a:spLocks noGrp="1" noChangeArrowheads="1"/>
          </p:cNvSpPr>
          <p:nvPr>
            <p:ph type="body" idx="1"/>
          </p:nvPr>
        </p:nvSpPr>
        <p:spPr>
          <a:xfrm>
            <a:off x="381000" y="1828800"/>
            <a:ext cx="8458200" cy="5029200"/>
          </a:xfrm>
        </p:spPr>
        <p:txBody>
          <a:bodyPr/>
          <a:lstStyle/>
          <a:p>
            <a:pPr marL="609600" indent="-609600">
              <a:buFontTx/>
              <a:buAutoNum type="arabicPeriod" startAt="19"/>
            </a:pPr>
            <a:r>
              <a:rPr lang="en-US" altLang="en-US" sz="2800" b="1"/>
              <a:t>The male of this medium-sized cockroach flies and  is attracted to lights.  If this is found inside, it’s always a male.</a:t>
            </a:r>
          </a:p>
          <a:p>
            <a:pPr marL="609600" indent="-609600">
              <a:buFontTx/>
              <a:buNone/>
            </a:pPr>
            <a:endParaRPr lang="en-US" altLang="en-US" sz="800" b="1"/>
          </a:p>
          <a:p>
            <a:pPr marL="609600" indent="-609600">
              <a:buFontTx/>
              <a:buNone/>
            </a:pPr>
            <a:r>
              <a:rPr lang="en-US" altLang="en-US" sz="2800" b="1"/>
              <a:t>20.  This small cockroach has no wings as an adult.</a:t>
            </a:r>
          </a:p>
          <a:p>
            <a:pPr marL="609600" indent="-609600">
              <a:buFontTx/>
              <a:buNone/>
            </a:pPr>
            <a:endParaRPr lang="en-US" altLang="en-US" sz="800" b="1"/>
          </a:p>
          <a:p>
            <a:pPr marL="609600" indent="-609600">
              <a:buFontTx/>
              <a:buAutoNum type="arabicPeriod" startAt="21"/>
            </a:pPr>
            <a:r>
              <a:rPr lang="en-US" altLang="en-US" sz="2800" b="1"/>
              <a:t>This small cockroach is normally found outside living under mulch, leaves, etc. and occasionally is found in numbers that reach 10,000 or more/acre.</a:t>
            </a:r>
          </a:p>
          <a:p>
            <a:pPr marL="609600" indent="-609600">
              <a:buFontTx/>
              <a:buNone/>
            </a:pPr>
            <a:endParaRPr lang="en-US" altLang="en-US" sz="800" b="1"/>
          </a:p>
          <a:p>
            <a:pPr marL="609600" indent="-609600">
              <a:buFontTx/>
              <a:buAutoNum type="arabicPeriod" startAt="22"/>
            </a:pPr>
            <a:r>
              <a:rPr lang="en-US" altLang="en-US" sz="2800" b="1" u="sng"/>
              <a:t>This small cockroach is commonly found in </a:t>
            </a:r>
          </a:p>
          <a:p>
            <a:pPr marL="609600" indent="-609600">
              <a:buFontTx/>
              <a:buNone/>
            </a:pPr>
            <a:r>
              <a:rPr lang="en-US" altLang="en-US" sz="2800" b="1"/>
              <a:t>       </a:t>
            </a:r>
            <a:r>
              <a:rPr lang="en-US" altLang="en-US" sz="2800" b="1" u="sng"/>
              <a:t>firewood piles outside.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B4BCD81D-F962-4E0A-81BB-0B58C586A1D4}"/>
              </a:ext>
            </a:extLst>
          </p:cNvPr>
          <p:cNvSpPr>
            <a:spLocks noGrp="1" noChangeArrowheads="1"/>
          </p:cNvSpPr>
          <p:nvPr>
            <p:ph type="title"/>
          </p:nvPr>
        </p:nvSpPr>
        <p:spPr/>
        <p:txBody>
          <a:bodyPr/>
          <a:lstStyle/>
          <a:p>
            <a:pPr algn="l"/>
            <a:r>
              <a:rPr lang="en-US" altLang="en-US" sz="3200" b="1"/>
              <a:t>Match the cockroaches listed below as an answer to the following questions:</a:t>
            </a:r>
            <a:br>
              <a:rPr lang="en-US" altLang="en-US" sz="3200" b="1"/>
            </a:br>
            <a:r>
              <a:rPr lang="en-US" altLang="en-US" sz="1600" b="1"/>
              <a:t>A. German cockroach   B. Asian cockroach   C. Woods roach   D. Oriental cockroach E. Pennsylvania woods roach   F. Brown-banded cockroach   G. American cockroach H. Australian Cockroach   I. Smoky-brown cockroach</a:t>
            </a:r>
            <a:br>
              <a:rPr lang="en-US" altLang="en-US" sz="1600" b="1"/>
            </a:br>
            <a:r>
              <a:rPr lang="en-US" altLang="en-US" sz="3200" b="1"/>
              <a:t> </a:t>
            </a:r>
          </a:p>
        </p:txBody>
      </p:sp>
      <p:sp>
        <p:nvSpPr>
          <p:cNvPr id="84995" name="Rectangle 3">
            <a:extLst>
              <a:ext uri="{FF2B5EF4-FFF2-40B4-BE49-F238E27FC236}">
                <a16:creationId xmlns:a16="http://schemas.microsoft.com/office/drawing/2014/main" id="{B72F82F6-3DCE-4ED5-96A3-57CF39447A80}"/>
              </a:ext>
            </a:extLst>
          </p:cNvPr>
          <p:cNvSpPr>
            <a:spLocks noGrp="1" noChangeArrowheads="1"/>
          </p:cNvSpPr>
          <p:nvPr>
            <p:ph type="body" idx="1"/>
          </p:nvPr>
        </p:nvSpPr>
        <p:spPr>
          <a:xfrm>
            <a:off x="381000" y="1905000"/>
            <a:ext cx="8458200" cy="4724400"/>
          </a:xfrm>
        </p:spPr>
        <p:txBody>
          <a:bodyPr/>
          <a:lstStyle/>
          <a:p>
            <a:pPr marL="609600" indent="-609600">
              <a:buFontTx/>
              <a:buAutoNum type="arabicPeriod" startAt="19"/>
            </a:pPr>
            <a:r>
              <a:rPr lang="en-US" altLang="en-US" sz="2800" b="1"/>
              <a:t>The male of this medium-sized cockroach flies and  is attracted to lights.  If this is found inside, it’s always a male.</a:t>
            </a:r>
          </a:p>
          <a:p>
            <a:pPr marL="609600" indent="-609600">
              <a:buFontTx/>
              <a:buNone/>
            </a:pPr>
            <a:endParaRPr lang="en-US" altLang="en-US" sz="800" b="1"/>
          </a:p>
          <a:p>
            <a:pPr marL="609600" indent="-609600">
              <a:buFontTx/>
              <a:buNone/>
            </a:pPr>
            <a:r>
              <a:rPr lang="en-US" altLang="en-US" sz="2800" b="1"/>
              <a:t>20.  This small cockroach has no wings as an adult.</a:t>
            </a:r>
          </a:p>
          <a:p>
            <a:pPr marL="609600" indent="-609600">
              <a:buFontTx/>
              <a:buNone/>
            </a:pPr>
            <a:endParaRPr lang="en-US" altLang="en-US" sz="800" b="1"/>
          </a:p>
          <a:p>
            <a:pPr marL="609600" indent="-609600">
              <a:buFontTx/>
              <a:buAutoNum type="arabicPeriod" startAt="21"/>
            </a:pPr>
            <a:r>
              <a:rPr lang="en-US" altLang="en-US" sz="2800" b="1"/>
              <a:t>This small cockroach is normally found outside living under mulch, leaves, etc. and occasionally is found in numbers that reach 10,000 or more/acre.</a:t>
            </a:r>
          </a:p>
          <a:p>
            <a:pPr marL="609600" indent="-609600">
              <a:buFontTx/>
              <a:buNone/>
            </a:pPr>
            <a:endParaRPr lang="en-US" altLang="en-US" sz="800" b="1"/>
          </a:p>
          <a:p>
            <a:pPr marL="609600" indent="-609600">
              <a:buFontTx/>
              <a:buAutoNum type="arabicPeriod" startAt="22"/>
            </a:pPr>
            <a:r>
              <a:rPr lang="en-US" altLang="en-US" sz="2800" b="1" u="sng"/>
              <a:t>This small cockroach is commonly found in </a:t>
            </a:r>
          </a:p>
          <a:p>
            <a:pPr marL="609600" indent="-609600">
              <a:buFontTx/>
              <a:buNone/>
            </a:pPr>
            <a:r>
              <a:rPr lang="en-US" altLang="en-US" sz="2800" b="1"/>
              <a:t>       </a:t>
            </a:r>
            <a:r>
              <a:rPr lang="en-US" altLang="en-US" sz="2800" b="1" u="sng"/>
              <a:t>firewood piles outside.</a:t>
            </a:r>
            <a:r>
              <a:rPr lang="en-US" altLang="en-US" sz="2800" b="1"/>
              <a:t>  </a:t>
            </a:r>
          </a:p>
        </p:txBody>
      </p:sp>
      <p:sp>
        <p:nvSpPr>
          <p:cNvPr id="84996" name="Text Box 4">
            <a:extLst>
              <a:ext uri="{FF2B5EF4-FFF2-40B4-BE49-F238E27FC236}">
                <a16:creationId xmlns:a16="http://schemas.microsoft.com/office/drawing/2014/main" id="{E94F88FB-F847-4D00-90A1-38C928274766}"/>
              </a:ext>
            </a:extLst>
          </p:cNvPr>
          <p:cNvSpPr txBox="1">
            <a:spLocks noChangeArrowheads="1"/>
          </p:cNvSpPr>
          <p:nvPr/>
        </p:nvSpPr>
        <p:spPr bwMode="auto">
          <a:xfrm>
            <a:off x="4937125" y="6137275"/>
            <a:ext cx="1912938"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Woods roach</a:t>
            </a:r>
          </a:p>
        </p:txBody>
      </p:sp>
      <p:pic>
        <p:nvPicPr>
          <p:cNvPr id="84997" name="Picture 5">
            <a:extLst>
              <a:ext uri="{FF2B5EF4-FFF2-40B4-BE49-F238E27FC236}">
                <a16:creationId xmlns:a16="http://schemas.microsoft.com/office/drawing/2014/main" id="{31CC0636-1D14-480B-AA66-B3914CB663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97813" y="5486400"/>
            <a:ext cx="968375" cy="11144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3485E57E-66AE-46EC-92D9-A3659165A84E}"/>
              </a:ext>
            </a:extLst>
          </p:cNvPr>
          <p:cNvSpPr>
            <a:spLocks noGrp="1" noChangeArrowheads="1"/>
          </p:cNvSpPr>
          <p:nvPr>
            <p:ph type="title"/>
          </p:nvPr>
        </p:nvSpPr>
        <p:spPr>
          <a:xfrm>
            <a:off x="685800" y="228600"/>
            <a:ext cx="7772400" cy="762000"/>
          </a:xfrm>
        </p:spPr>
        <p:txBody>
          <a:bodyPr/>
          <a:lstStyle/>
          <a:p>
            <a:r>
              <a:rPr lang="en-US" altLang="en-US" sz="3200" b="1"/>
              <a:t>True or False</a:t>
            </a:r>
          </a:p>
        </p:txBody>
      </p:sp>
      <p:sp>
        <p:nvSpPr>
          <p:cNvPr id="13315" name="Rectangle 3">
            <a:extLst>
              <a:ext uri="{FF2B5EF4-FFF2-40B4-BE49-F238E27FC236}">
                <a16:creationId xmlns:a16="http://schemas.microsoft.com/office/drawing/2014/main" id="{CB90D510-3C2A-4A67-A086-936DEB8252C0}"/>
              </a:ext>
            </a:extLst>
          </p:cNvPr>
          <p:cNvSpPr>
            <a:spLocks noGrp="1" noChangeArrowheads="1"/>
          </p:cNvSpPr>
          <p:nvPr>
            <p:ph type="body" idx="1"/>
          </p:nvPr>
        </p:nvSpPr>
        <p:spPr>
          <a:xfrm>
            <a:off x="304800" y="1143000"/>
            <a:ext cx="8534400" cy="5334000"/>
          </a:xfrm>
        </p:spPr>
        <p:txBody>
          <a:bodyPr/>
          <a:lstStyle/>
          <a:p>
            <a:pPr marL="609600" indent="-609600">
              <a:lnSpc>
                <a:spcPct val="90000"/>
              </a:lnSpc>
              <a:buFontTx/>
              <a:buAutoNum type="arabicPeriod" startAt="23"/>
            </a:pPr>
            <a:r>
              <a:rPr lang="en-US" altLang="en-US" sz="2800" b="1" u="sng"/>
              <a:t>Cockroaches are responsible for causing respiratory problems in many children because of the allergens they leave inside homes.</a:t>
            </a:r>
          </a:p>
          <a:p>
            <a:pPr marL="609600" indent="-609600">
              <a:lnSpc>
                <a:spcPct val="90000"/>
              </a:lnSpc>
              <a:buFontTx/>
              <a:buNone/>
            </a:pPr>
            <a:r>
              <a:rPr lang="en-US" altLang="en-US" sz="1000" b="1"/>
              <a:t> </a:t>
            </a:r>
          </a:p>
          <a:p>
            <a:pPr marL="609600" indent="-609600">
              <a:lnSpc>
                <a:spcPct val="90000"/>
              </a:lnSpc>
              <a:buFontTx/>
              <a:buAutoNum type="arabicPeriod" startAt="24"/>
            </a:pPr>
            <a:r>
              <a:rPr lang="en-US" altLang="en-US" sz="2800" b="1"/>
              <a:t>Adult Brown-banded males fly quite rapidly when disturbed.</a:t>
            </a:r>
          </a:p>
          <a:p>
            <a:pPr marL="609600" indent="-609600">
              <a:lnSpc>
                <a:spcPct val="90000"/>
              </a:lnSpc>
              <a:buFontTx/>
              <a:buNone/>
            </a:pPr>
            <a:endParaRPr lang="en-US" altLang="en-US" sz="1000" b="1"/>
          </a:p>
          <a:p>
            <a:pPr marL="609600" indent="-609600">
              <a:lnSpc>
                <a:spcPct val="90000"/>
              </a:lnSpc>
              <a:buFontTx/>
              <a:buAutoNum type="arabicPeriod" startAt="25"/>
            </a:pPr>
            <a:r>
              <a:rPr lang="en-US" altLang="en-US" sz="2800" b="1"/>
              <a:t>Cockroaches develop by gradual metamorphosis.</a:t>
            </a:r>
          </a:p>
          <a:p>
            <a:pPr marL="609600" indent="-609600">
              <a:lnSpc>
                <a:spcPct val="90000"/>
              </a:lnSpc>
              <a:buFontTx/>
              <a:buNone/>
            </a:pPr>
            <a:endParaRPr lang="en-US" altLang="en-US" sz="1000" b="1"/>
          </a:p>
          <a:p>
            <a:pPr marL="609600" indent="-609600">
              <a:lnSpc>
                <a:spcPct val="90000"/>
              </a:lnSpc>
              <a:buFontTx/>
              <a:buAutoNum type="arabicPeriod" startAt="26"/>
            </a:pPr>
            <a:r>
              <a:rPr lang="en-US" altLang="en-US" sz="2800" b="1"/>
              <a:t>Cockroaches are most often active in the day.</a:t>
            </a:r>
          </a:p>
          <a:p>
            <a:pPr marL="609600" indent="-609600">
              <a:lnSpc>
                <a:spcPct val="90000"/>
              </a:lnSpc>
              <a:buFontTx/>
              <a:buNone/>
            </a:pPr>
            <a:endParaRPr lang="en-US" altLang="en-US" sz="1000" b="1"/>
          </a:p>
          <a:p>
            <a:pPr marL="609600" indent="-609600">
              <a:lnSpc>
                <a:spcPct val="90000"/>
              </a:lnSpc>
              <a:buFontTx/>
              <a:buAutoNum type="arabicPeriod" startAt="27"/>
            </a:pPr>
            <a:r>
              <a:rPr lang="en-US" altLang="en-US" sz="2800" b="1"/>
              <a:t>The German cockroach egg capsule often contains 24 to 48 eggs.</a:t>
            </a:r>
          </a:p>
          <a:p>
            <a:pPr marL="609600" indent="-609600">
              <a:lnSpc>
                <a:spcPct val="90000"/>
              </a:lnSpc>
              <a:buFontTx/>
              <a:buNone/>
            </a:pPr>
            <a:endParaRPr lang="en-US" altLang="en-US" sz="1000" b="1"/>
          </a:p>
          <a:p>
            <a:pPr marL="609600" indent="-609600">
              <a:lnSpc>
                <a:spcPct val="90000"/>
              </a:lnSpc>
              <a:buFontTx/>
              <a:buNone/>
            </a:pPr>
            <a:r>
              <a:rPr lang="en-US" altLang="en-US" sz="2800" b="1"/>
              <a:t>28.  The Smoky-brown egg capsule contains 16 eggs.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a:extLst>
              <a:ext uri="{FF2B5EF4-FFF2-40B4-BE49-F238E27FC236}">
                <a16:creationId xmlns:a16="http://schemas.microsoft.com/office/drawing/2014/main" id="{B5C27A3F-A67C-4892-ADCE-DB4105703301}"/>
              </a:ext>
            </a:extLst>
          </p:cNvPr>
          <p:cNvSpPr>
            <a:spLocks noGrp="1" noChangeArrowheads="1"/>
          </p:cNvSpPr>
          <p:nvPr>
            <p:ph type="title"/>
          </p:nvPr>
        </p:nvSpPr>
        <p:spPr>
          <a:xfrm>
            <a:off x="685800" y="228600"/>
            <a:ext cx="7772400" cy="762000"/>
          </a:xfrm>
        </p:spPr>
        <p:txBody>
          <a:bodyPr/>
          <a:lstStyle/>
          <a:p>
            <a:r>
              <a:rPr lang="en-US" altLang="en-US" sz="3200" b="1"/>
              <a:t>True or False</a:t>
            </a:r>
          </a:p>
        </p:txBody>
      </p:sp>
      <p:sp>
        <p:nvSpPr>
          <p:cNvPr id="86019" name="Rectangle 3">
            <a:extLst>
              <a:ext uri="{FF2B5EF4-FFF2-40B4-BE49-F238E27FC236}">
                <a16:creationId xmlns:a16="http://schemas.microsoft.com/office/drawing/2014/main" id="{1D2C038F-9A0E-4664-AFCB-EA8361EDF961}"/>
              </a:ext>
            </a:extLst>
          </p:cNvPr>
          <p:cNvSpPr>
            <a:spLocks noGrp="1" noChangeArrowheads="1"/>
          </p:cNvSpPr>
          <p:nvPr>
            <p:ph type="body" idx="1"/>
          </p:nvPr>
        </p:nvSpPr>
        <p:spPr>
          <a:xfrm>
            <a:off x="304800" y="990600"/>
            <a:ext cx="8534400" cy="5638800"/>
          </a:xfrm>
        </p:spPr>
        <p:txBody>
          <a:bodyPr/>
          <a:lstStyle/>
          <a:p>
            <a:pPr marL="609600" indent="-609600">
              <a:lnSpc>
                <a:spcPct val="90000"/>
              </a:lnSpc>
              <a:buFontTx/>
              <a:buAutoNum type="arabicPeriod" startAt="23"/>
            </a:pPr>
            <a:r>
              <a:rPr lang="en-US" altLang="en-US" sz="2800" b="1" u="sng"/>
              <a:t>Cockroaches are responsible for causing respiratory problems in many children because of the allergens they leave inside homes.</a:t>
            </a:r>
          </a:p>
          <a:p>
            <a:pPr marL="609600" indent="-609600">
              <a:lnSpc>
                <a:spcPct val="90000"/>
              </a:lnSpc>
              <a:buFontTx/>
              <a:buNone/>
            </a:pPr>
            <a:endParaRPr lang="en-US" altLang="en-US" sz="2400" b="1" u="sng"/>
          </a:p>
          <a:p>
            <a:pPr marL="609600" indent="-609600">
              <a:lnSpc>
                <a:spcPct val="90000"/>
              </a:lnSpc>
              <a:buFontTx/>
              <a:buAutoNum type="arabicPeriod" startAt="24"/>
            </a:pPr>
            <a:r>
              <a:rPr lang="en-US" altLang="en-US" sz="2800" b="1"/>
              <a:t>Adult Brown-banded males fly quite rapidly when disturbed.</a:t>
            </a:r>
          </a:p>
          <a:p>
            <a:pPr marL="609600" indent="-609600">
              <a:lnSpc>
                <a:spcPct val="90000"/>
              </a:lnSpc>
              <a:buFontTx/>
              <a:buNone/>
            </a:pPr>
            <a:endParaRPr lang="en-US" altLang="en-US" sz="1000" b="1"/>
          </a:p>
          <a:p>
            <a:pPr marL="609600" indent="-609600">
              <a:lnSpc>
                <a:spcPct val="90000"/>
              </a:lnSpc>
              <a:buFontTx/>
              <a:buAutoNum type="arabicPeriod" startAt="25"/>
            </a:pPr>
            <a:r>
              <a:rPr lang="en-US" altLang="en-US" sz="2800" b="1"/>
              <a:t>Cockroaches develop by gradual metamorphosis.</a:t>
            </a:r>
          </a:p>
          <a:p>
            <a:pPr marL="609600" indent="-609600">
              <a:lnSpc>
                <a:spcPct val="90000"/>
              </a:lnSpc>
              <a:buFontTx/>
              <a:buNone/>
            </a:pPr>
            <a:endParaRPr lang="en-US" altLang="en-US" sz="1000" b="1"/>
          </a:p>
          <a:p>
            <a:pPr marL="609600" indent="-609600">
              <a:lnSpc>
                <a:spcPct val="90000"/>
              </a:lnSpc>
              <a:buFontTx/>
              <a:buAutoNum type="arabicPeriod" startAt="26"/>
            </a:pPr>
            <a:r>
              <a:rPr lang="en-US" altLang="en-US" sz="2800" b="1"/>
              <a:t>Cockroaches are most often active in the day.</a:t>
            </a:r>
          </a:p>
          <a:p>
            <a:pPr marL="609600" indent="-609600">
              <a:lnSpc>
                <a:spcPct val="90000"/>
              </a:lnSpc>
              <a:buFontTx/>
              <a:buNone/>
            </a:pPr>
            <a:endParaRPr lang="en-US" altLang="en-US" sz="1000" b="1"/>
          </a:p>
          <a:p>
            <a:pPr marL="609600" indent="-609600">
              <a:lnSpc>
                <a:spcPct val="90000"/>
              </a:lnSpc>
              <a:buFontTx/>
              <a:buAutoNum type="arabicPeriod" startAt="27"/>
            </a:pPr>
            <a:r>
              <a:rPr lang="en-US" altLang="en-US" sz="2800" b="1"/>
              <a:t>The German cockroach egg capsule often contains 24 to 48 eggs.</a:t>
            </a:r>
          </a:p>
          <a:p>
            <a:pPr marL="609600" indent="-609600">
              <a:lnSpc>
                <a:spcPct val="90000"/>
              </a:lnSpc>
              <a:buFontTx/>
              <a:buNone/>
            </a:pPr>
            <a:endParaRPr lang="en-US" altLang="en-US" sz="1000" b="1"/>
          </a:p>
          <a:p>
            <a:pPr marL="609600" indent="-609600">
              <a:lnSpc>
                <a:spcPct val="90000"/>
              </a:lnSpc>
              <a:buFontTx/>
              <a:buNone/>
            </a:pPr>
            <a:r>
              <a:rPr lang="en-US" altLang="en-US" sz="2800" b="1"/>
              <a:t>28.  The Smoky-brown egg capsule contains 16 eggs.</a:t>
            </a:r>
          </a:p>
        </p:txBody>
      </p:sp>
      <p:sp>
        <p:nvSpPr>
          <p:cNvPr id="86020" name="Text Box 4">
            <a:extLst>
              <a:ext uri="{FF2B5EF4-FFF2-40B4-BE49-F238E27FC236}">
                <a16:creationId xmlns:a16="http://schemas.microsoft.com/office/drawing/2014/main" id="{3C2E0F9B-122B-42CA-86DB-51CE771924FB}"/>
              </a:ext>
            </a:extLst>
          </p:cNvPr>
          <p:cNvSpPr txBox="1">
            <a:spLocks noChangeArrowheads="1"/>
          </p:cNvSpPr>
          <p:nvPr/>
        </p:nvSpPr>
        <p:spPr bwMode="auto">
          <a:xfrm>
            <a:off x="152400" y="2209800"/>
            <a:ext cx="8839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 – they are the second most common allergen that affects man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002" name="Rectangle 2">
            <a:extLst>
              <a:ext uri="{FF2B5EF4-FFF2-40B4-BE49-F238E27FC236}">
                <a16:creationId xmlns:a16="http://schemas.microsoft.com/office/drawing/2014/main" id="{7F8AA9D3-09CC-4333-B08F-B7B5BD52E35E}"/>
              </a:ext>
            </a:extLst>
          </p:cNvPr>
          <p:cNvSpPr>
            <a:spLocks noGrp="1" noChangeArrowheads="1"/>
          </p:cNvSpPr>
          <p:nvPr>
            <p:ph type="title"/>
          </p:nvPr>
        </p:nvSpPr>
        <p:spPr>
          <a:xfrm>
            <a:off x="685800" y="228600"/>
            <a:ext cx="7772400" cy="762000"/>
          </a:xfrm>
        </p:spPr>
        <p:txBody>
          <a:bodyPr/>
          <a:lstStyle/>
          <a:p>
            <a:r>
              <a:rPr lang="en-US" altLang="en-US" sz="3200" b="1"/>
              <a:t>True or False</a:t>
            </a:r>
          </a:p>
        </p:txBody>
      </p:sp>
      <p:sp>
        <p:nvSpPr>
          <p:cNvPr id="384003" name="Rectangle 3">
            <a:extLst>
              <a:ext uri="{FF2B5EF4-FFF2-40B4-BE49-F238E27FC236}">
                <a16:creationId xmlns:a16="http://schemas.microsoft.com/office/drawing/2014/main" id="{976C7101-DCC3-4FB1-84BD-950C935163AE}"/>
              </a:ext>
            </a:extLst>
          </p:cNvPr>
          <p:cNvSpPr>
            <a:spLocks noGrp="1" noChangeArrowheads="1"/>
          </p:cNvSpPr>
          <p:nvPr>
            <p:ph type="body" idx="1"/>
          </p:nvPr>
        </p:nvSpPr>
        <p:spPr>
          <a:xfrm>
            <a:off x="304800" y="990600"/>
            <a:ext cx="8534400" cy="5638800"/>
          </a:xfrm>
        </p:spPr>
        <p:txBody>
          <a:bodyPr/>
          <a:lstStyle/>
          <a:p>
            <a:pPr marL="609600" indent="-609600">
              <a:lnSpc>
                <a:spcPct val="90000"/>
              </a:lnSpc>
              <a:buFontTx/>
              <a:buAutoNum type="arabicPeriod" startAt="23"/>
            </a:pPr>
            <a:r>
              <a:rPr lang="en-US" altLang="en-US" sz="2800" b="1"/>
              <a:t>Cockroaches are responsible for causing respiratory problems in many children because of the allergens they leave inside homes.</a:t>
            </a:r>
          </a:p>
          <a:p>
            <a:pPr marL="609600" indent="-609600">
              <a:lnSpc>
                <a:spcPct val="90000"/>
              </a:lnSpc>
              <a:buFontTx/>
              <a:buNone/>
            </a:pPr>
            <a:endParaRPr lang="en-US" altLang="en-US" sz="1200" b="1"/>
          </a:p>
          <a:p>
            <a:pPr marL="609600" indent="-609600">
              <a:lnSpc>
                <a:spcPct val="90000"/>
              </a:lnSpc>
              <a:buFontTx/>
              <a:buAutoNum type="arabicPeriod" startAt="24"/>
            </a:pPr>
            <a:r>
              <a:rPr lang="en-US" altLang="en-US" sz="2800" b="1" u="sng"/>
              <a:t>Adult Brown-banded males fly quite rapidly when disturbed.</a:t>
            </a:r>
          </a:p>
          <a:p>
            <a:pPr marL="609600" indent="-609600">
              <a:lnSpc>
                <a:spcPct val="90000"/>
              </a:lnSpc>
              <a:buFontTx/>
              <a:buNone/>
            </a:pPr>
            <a:endParaRPr lang="en-US" altLang="en-US" sz="1000" b="1" u="sng"/>
          </a:p>
          <a:p>
            <a:pPr marL="609600" indent="-609600">
              <a:lnSpc>
                <a:spcPct val="90000"/>
              </a:lnSpc>
              <a:buFontTx/>
              <a:buAutoNum type="arabicPeriod" startAt="25"/>
            </a:pPr>
            <a:r>
              <a:rPr lang="en-US" altLang="en-US" sz="2800" b="1"/>
              <a:t>Cockroaches develop by gradual metamorphosis.</a:t>
            </a:r>
          </a:p>
          <a:p>
            <a:pPr marL="609600" indent="-609600">
              <a:lnSpc>
                <a:spcPct val="90000"/>
              </a:lnSpc>
              <a:buFontTx/>
              <a:buNone/>
            </a:pPr>
            <a:endParaRPr lang="en-US" altLang="en-US" sz="1000" b="1"/>
          </a:p>
          <a:p>
            <a:pPr marL="609600" indent="-609600">
              <a:lnSpc>
                <a:spcPct val="90000"/>
              </a:lnSpc>
              <a:buFontTx/>
              <a:buAutoNum type="arabicPeriod" startAt="26"/>
            </a:pPr>
            <a:r>
              <a:rPr lang="en-US" altLang="en-US" sz="2800" b="1"/>
              <a:t>Cockroaches are most often active in the day.</a:t>
            </a:r>
          </a:p>
          <a:p>
            <a:pPr marL="609600" indent="-609600">
              <a:lnSpc>
                <a:spcPct val="90000"/>
              </a:lnSpc>
              <a:buFontTx/>
              <a:buNone/>
            </a:pPr>
            <a:endParaRPr lang="en-US" altLang="en-US" sz="1000" b="1"/>
          </a:p>
          <a:p>
            <a:pPr marL="609600" indent="-609600">
              <a:lnSpc>
                <a:spcPct val="90000"/>
              </a:lnSpc>
              <a:buFontTx/>
              <a:buAutoNum type="arabicPeriod" startAt="27"/>
            </a:pPr>
            <a:r>
              <a:rPr lang="en-US" altLang="en-US" sz="2800" b="1"/>
              <a:t>The German cockroach egg capsule often contains 24 to 48 eggs.</a:t>
            </a:r>
          </a:p>
          <a:p>
            <a:pPr marL="609600" indent="-609600">
              <a:lnSpc>
                <a:spcPct val="90000"/>
              </a:lnSpc>
              <a:buFontTx/>
              <a:buNone/>
            </a:pPr>
            <a:endParaRPr lang="en-US" altLang="en-US" sz="1000" b="1"/>
          </a:p>
          <a:p>
            <a:pPr marL="609600" indent="-609600">
              <a:lnSpc>
                <a:spcPct val="90000"/>
              </a:lnSpc>
              <a:buFontTx/>
              <a:buNone/>
            </a:pPr>
            <a:r>
              <a:rPr lang="en-US" altLang="en-US" sz="2800" b="1"/>
              <a:t>28.  The Smoky-brown egg capsule contains 16 eggs.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a:extLst>
              <a:ext uri="{FF2B5EF4-FFF2-40B4-BE49-F238E27FC236}">
                <a16:creationId xmlns:a16="http://schemas.microsoft.com/office/drawing/2014/main" id="{7E884179-1321-4070-86EF-02419466799D}"/>
              </a:ext>
            </a:extLst>
          </p:cNvPr>
          <p:cNvSpPr>
            <a:spLocks noGrp="1" noChangeArrowheads="1"/>
          </p:cNvSpPr>
          <p:nvPr>
            <p:ph type="title"/>
          </p:nvPr>
        </p:nvSpPr>
        <p:spPr>
          <a:xfrm>
            <a:off x="685800" y="228600"/>
            <a:ext cx="7772400" cy="762000"/>
          </a:xfrm>
        </p:spPr>
        <p:txBody>
          <a:bodyPr/>
          <a:lstStyle/>
          <a:p>
            <a:r>
              <a:rPr lang="en-US" altLang="en-US" sz="3200" b="1"/>
              <a:t>True or False</a:t>
            </a:r>
          </a:p>
        </p:txBody>
      </p:sp>
      <p:sp>
        <p:nvSpPr>
          <p:cNvPr id="87043" name="Rectangle 3">
            <a:extLst>
              <a:ext uri="{FF2B5EF4-FFF2-40B4-BE49-F238E27FC236}">
                <a16:creationId xmlns:a16="http://schemas.microsoft.com/office/drawing/2014/main" id="{2B0F30E7-27AF-4158-8E83-983125E5398E}"/>
              </a:ext>
            </a:extLst>
          </p:cNvPr>
          <p:cNvSpPr>
            <a:spLocks noGrp="1" noChangeArrowheads="1"/>
          </p:cNvSpPr>
          <p:nvPr>
            <p:ph type="body" idx="1"/>
          </p:nvPr>
        </p:nvSpPr>
        <p:spPr>
          <a:xfrm>
            <a:off x="304800" y="1066800"/>
            <a:ext cx="8534400" cy="5410200"/>
          </a:xfrm>
        </p:spPr>
        <p:txBody>
          <a:bodyPr/>
          <a:lstStyle/>
          <a:p>
            <a:pPr marL="609600" indent="-609600">
              <a:lnSpc>
                <a:spcPct val="80000"/>
              </a:lnSpc>
              <a:buFontTx/>
              <a:buAutoNum type="arabicPeriod" startAt="23"/>
            </a:pPr>
            <a:r>
              <a:rPr lang="en-US" altLang="en-US" sz="2800" b="1"/>
              <a:t>Cockroaches are responsible for causing respiratory problems in many children because of the allergens they leave inside homes.</a:t>
            </a:r>
          </a:p>
          <a:p>
            <a:pPr marL="609600" indent="-609600">
              <a:lnSpc>
                <a:spcPct val="80000"/>
              </a:lnSpc>
              <a:buFontTx/>
              <a:buNone/>
            </a:pPr>
            <a:r>
              <a:rPr lang="en-US" altLang="en-US" sz="1000" b="1"/>
              <a:t> </a:t>
            </a:r>
          </a:p>
          <a:p>
            <a:pPr marL="609600" indent="-609600">
              <a:lnSpc>
                <a:spcPct val="80000"/>
              </a:lnSpc>
              <a:buFontTx/>
              <a:buAutoNum type="arabicPeriod" startAt="24"/>
            </a:pPr>
            <a:r>
              <a:rPr lang="en-US" altLang="en-US" sz="2800" b="1" u="sng"/>
              <a:t>Adult Brown-banded males fly quite rapidly when disturbed.</a:t>
            </a:r>
          </a:p>
          <a:p>
            <a:pPr marL="609600" indent="-609600">
              <a:lnSpc>
                <a:spcPct val="80000"/>
              </a:lnSpc>
              <a:buFontTx/>
              <a:buNone/>
            </a:pPr>
            <a:endParaRPr lang="en-US" altLang="en-US" sz="2400" b="1" u="sng"/>
          </a:p>
          <a:p>
            <a:pPr marL="609600" indent="-609600">
              <a:lnSpc>
                <a:spcPct val="80000"/>
              </a:lnSpc>
              <a:buFontTx/>
              <a:buAutoNum type="arabicPeriod" startAt="25"/>
            </a:pPr>
            <a:r>
              <a:rPr lang="en-US" altLang="en-US" sz="2800" b="1"/>
              <a:t>Cockroaches develop by gradual metamorphosis.</a:t>
            </a:r>
          </a:p>
          <a:p>
            <a:pPr marL="609600" indent="-609600">
              <a:lnSpc>
                <a:spcPct val="80000"/>
              </a:lnSpc>
              <a:buFontTx/>
              <a:buNone/>
            </a:pPr>
            <a:endParaRPr lang="en-US" altLang="en-US" sz="1000" b="1"/>
          </a:p>
          <a:p>
            <a:pPr marL="609600" indent="-609600">
              <a:lnSpc>
                <a:spcPct val="80000"/>
              </a:lnSpc>
              <a:buFontTx/>
              <a:buAutoNum type="arabicPeriod" startAt="26"/>
            </a:pPr>
            <a:r>
              <a:rPr lang="en-US" altLang="en-US" sz="2800" b="1"/>
              <a:t>Cockroaches are most often active in the day.</a:t>
            </a:r>
          </a:p>
          <a:p>
            <a:pPr marL="609600" indent="-609600">
              <a:lnSpc>
                <a:spcPct val="80000"/>
              </a:lnSpc>
              <a:buFontTx/>
              <a:buNone/>
            </a:pPr>
            <a:endParaRPr lang="en-US" altLang="en-US" sz="1000" b="1"/>
          </a:p>
          <a:p>
            <a:pPr marL="609600" indent="-609600">
              <a:lnSpc>
                <a:spcPct val="80000"/>
              </a:lnSpc>
              <a:buFontTx/>
              <a:buAutoNum type="arabicPeriod" startAt="27"/>
            </a:pPr>
            <a:r>
              <a:rPr lang="en-US" altLang="en-US" sz="2800" b="1"/>
              <a:t>The German cockroach egg capsule often contains 24 to 48 eggs.</a:t>
            </a:r>
          </a:p>
          <a:p>
            <a:pPr marL="609600" indent="-609600">
              <a:lnSpc>
                <a:spcPct val="80000"/>
              </a:lnSpc>
              <a:buFontTx/>
              <a:buNone/>
            </a:pPr>
            <a:endParaRPr lang="en-US" altLang="en-US" sz="1000" b="1"/>
          </a:p>
          <a:p>
            <a:pPr marL="609600" indent="-609600">
              <a:lnSpc>
                <a:spcPct val="80000"/>
              </a:lnSpc>
              <a:buFontTx/>
              <a:buNone/>
            </a:pPr>
            <a:r>
              <a:rPr lang="en-US" altLang="en-US" sz="2800" b="1"/>
              <a:t>28.  The Smoky-brown egg capsule contains 16 eggs.</a:t>
            </a:r>
          </a:p>
        </p:txBody>
      </p:sp>
      <p:sp>
        <p:nvSpPr>
          <p:cNvPr id="87045" name="Text Box 5">
            <a:extLst>
              <a:ext uri="{FF2B5EF4-FFF2-40B4-BE49-F238E27FC236}">
                <a16:creationId xmlns:a16="http://schemas.microsoft.com/office/drawing/2014/main" id="{48C04CF1-7318-4B48-8F4D-991195541E41}"/>
              </a:ext>
            </a:extLst>
          </p:cNvPr>
          <p:cNvSpPr txBox="1">
            <a:spLocks noChangeArrowheads="1"/>
          </p:cNvSpPr>
          <p:nvPr/>
        </p:nvSpPr>
        <p:spPr bwMode="auto">
          <a:xfrm>
            <a:off x="3108325" y="2895600"/>
            <a:ext cx="477202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 – males fly – females don’t fly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5026" name="Rectangle 2">
            <a:extLst>
              <a:ext uri="{FF2B5EF4-FFF2-40B4-BE49-F238E27FC236}">
                <a16:creationId xmlns:a16="http://schemas.microsoft.com/office/drawing/2014/main" id="{54651F1D-CE7C-4891-962E-36F163BF6213}"/>
              </a:ext>
            </a:extLst>
          </p:cNvPr>
          <p:cNvSpPr>
            <a:spLocks noGrp="1" noChangeArrowheads="1"/>
          </p:cNvSpPr>
          <p:nvPr>
            <p:ph type="title"/>
          </p:nvPr>
        </p:nvSpPr>
        <p:spPr>
          <a:xfrm>
            <a:off x="685800" y="228600"/>
            <a:ext cx="7772400" cy="762000"/>
          </a:xfrm>
        </p:spPr>
        <p:txBody>
          <a:bodyPr/>
          <a:lstStyle/>
          <a:p>
            <a:r>
              <a:rPr lang="en-US" altLang="en-US" sz="3200" b="1"/>
              <a:t>True or False</a:t>
            </a:r>
          </a:p>
        </p:txBody>
      </p:sp>
      <p:sp>
        <p:nvSpPr>
          <p:cNvPr id="385027" name="Rectangle 3">
            <a:extLst>
              <a:ext uri="{FF2B5EF4-FFF2-40B4-BE49-F238E27FC236}">
                <a16:creationId xmlns:a16="http://schemas.microsoft.com/office/drawing/2014/main" id="{C53AFAE3-7449-4E71-B921-C8258096DE4C}"/>
              </a:ext>
            </a:extLst>
          </p:cNvPr>
          <p:cNvSpPr>
            <a:spLocks noGrp="1" noChangeArrowheads="1"/>
          </p:cNvSpPr>
          <p:nvPr>
            <p:ph type="body" idx="1"/>
          </p:nvPr>
        </p:nvSpPr>
        <p:spPr>
          <a:xfrm>
            <a:off x="304800" y="1066800"/>
            <a:ext cx="8534400" cy="5410200"/>
          </a:xfrm>
        </p:spPr>
        <p:txBody>
          <a:bodyPr/>
          <a:lstStyle/>
          <a:p>
            <a:pPr marL="609600" indent="-609600">
              <a:lnSpc>
                <a:spcPct val="90000"/>
              </a:lnSpc>
              <a:buFontTx/>
              <a:buAutoNum type="arabicPeriod" startAt="23"/>
            </a:pPr>
            <a:r>
              <a:rPr lang="en-US" altLang="en-US" sz="2800" b="1"/>
              <a:t>Cockroaches are responsible for causing respiratory problems in many children because of the allergens they leave inside homes.</a:t>
            </a:r>
          </a:p>
          <a:p>
            <a:pPr marL="609600" indent="-609600">
              <a:lnSpc>
                <a:spcPct val="90000"/>
              </a:lnSpc>
              <a:buFontTx/>
              <a:buNone/>
            </a:pPr>
            <a:r>
              <a:rPr lang="en-US" altLang="en-US" sz="1000" b="1"/>
              <a:t> </a:t>
            </a:r>
          </a:p>
          <a:p>
            <a:pPr marL="609600" indent="-609600">
              <a:lnSpc>
                <a:spcPct val="90000"/>
              </a:lnSpc>
              <a:buFontTx/>
              <a:buAutoNum type="arabicPeriod" startAt="24"/>
            </a:pPr>
            <a:r>
              <a:rPr lang="en-US" altLang="en-US" sz="2800" b="1"/>
              <a:t>Adult Brown-banded males fly quite rapidly when disturbed.</a:t>
            </a:r>
          </a:p>
          <a:p>
            <a:pPr marL="609600" indent="-609600">
              <a:lnSpc>
                <a:spcPct val="90000"/>
              </a:lnSpc>
              <a:buFontTx/>
              <a:buNone/>
            </a:pPr>
            <a:endParaRPr lang="en-US" altLang="en-US" sz="1200" b="1"/>
          </a:p>
          <a:p>
            <a:pPr marL="609600" indent="-609600">
              <a:lnSpc>
                <a:spcPct val="90000"/>
              </a:lnSpc>
              <a:buFontTx/>
              <a:buAutoNum type="arabicPeriod" startAt="25"/>
            </a:pPr>
            <a:r>
              <a:rPr lang="en-US" altLang="en-US" sz="2800" b="1" u="sng"/>
              <a:t>Cockroaches develop by gradual metamorphosis.</a:t>
            </a:r>
          </a:p>
          <a:p>
            <a:pPr marL="609600" indent="-609600">
              <a:lnSpc>
                <a:spcPct val="90000"/>
              </a:lnSpc>
              <a:buFontTx/>
              <a:buNone/>
            </a:pPr>
            <a:endParaRPr lang="en-US" altLang="en-US" sz="1000" b="1" u="sng"/>
          </a:p>
          <a:p>
            <a:pPr marL="609600" indent="-609600">
              <a:lnSpc>
                <a:spcPct val="90000"/>
              </a:lnSpc>
              <a:buFontTx/>
              <a:buAutoNum type="arabicPeriod" startAt="26"/>
            </a:pPr>
            <a:r>
              <a:rPr lang="en-US" altLang="en-US" sz="2800" b="1"/>
              <a:t>Cockroaches are most often active in the day.</a:t>
            </a:r>
          </a:p>
          <a:p>
            <a:pPr marL="609600" indent="-609600">
              <a:lnSpc>
                <a:spcPct val="90000"/>
              </a:lnSpc>
              <a:buFontTx/>
              <a:buNone/>
            </a:pPr>
            <a:endParaRPr lang="en-US" altLang="en-US" sz="1000" b="1"/>
          </a:p>
          <a:p>
            <a:pPr marL="609600" indent="-609600">
              <a:lnSpc>
                <a:spcPct val="90000"/>
              </a:lnSpc>
              <a:buFontTx/>
              <a:buAutoNum type="arabicPeriod" startAt="27"/>
            </a:pPr>
            <a:r>
              <a:rPr lang="en-US" altLang="en-US" sz="2800" b="1"/>
              <a:t>The German cockroach egg capsule often contains 24 to 48 eggs.</a:t>
            </a:r>
          </a:p>
          <a:p>
            <a:pPr marL="609600" indent="-609600">
              <a:lnSpc>
                <a:spcPct val="90000"/>
              </a:lnSpc>
              <a:buFontTx/>
              <a:buNone/>
            </a:pPr>
            <a:endParaRPr lang="en-US" altLang="en-US" sz="1000" b="1"/>
          </a:p>
          <a:p>
            <a:pPr marL="609600" indent="-609600">
              <a:lnSpc>
                <a:spcPct val="90000"/>
              </a:lnSpc>
              <a:buFontTx/>
              <a:buNone/>
            </a:pPr>
            <a:r>
              <a:rPr lang="en-US" altLang="en-US" sz="2800" b="1"/>
              <a:t>28.   The Smoky-brown egg capsule contains 16 eggs.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a:extLst>
              <a:ext uri="{FF2B5EF4-FFF2-40B4-BE49-F238E27FC236}">
                <a16:creationId xmlns:a16="http://schemas.microsoft.com/office/drawing/2014/main" id="{4E71600B-72B9-4CF9-96CA-83D80F29DB56}"/>
              </a:ext>
            </a:extLst>
          </p:cNvPr>
          <p:cNvSpPr>
            <a:spLocks noGrp="1" noChangeArrowheads="1"/>
          </p:cNvSpPr>
          <p:nvPr>
            <p:ph type="title"/>
          </p:nvPr>
        </p:nvSpPr>
        <p:spPr>
          <a:xfrm>
            <a:off x="685800" y="228600"/>
            <a:ext cx="7772400" cy="762000"/>
          </a:xfrm>
        </p:spPr>
        <p:txBody>
          <a:bodyPr/>
          <a:lstStyle/>
          <a:p>
            <a:r>
              <a:rPr lang="en-US" altLang="en-US" sz="3200" b="1"/>
              <a:t>True or False</a:t>
            </a:r>
          </a:p>
        </p:txBody>
      </p:sp>
      <p:sp>
        <p:nvSpPr>
          <p:cNvPr id="88067" name="Rectangle 3">
            <a:extLst>
              <a:ext uri="{FF2B5EF4-FFF2-40B4-BE49-F238E27FC236}">
                <a16:creationId xmlns:a16="http://schemas.microsoft.com/office/drawing/2014/main" id="{B7878992-38ED-43FA-AA0B-CEF0DBAF0891}"/>
              </a:ext>
            </a:extLst>
          </p:cNvPr>
          <p:cNvSpPr>
            <a:spLocks noGrp="1" noChangeArrowheads="1"/>
          </p:cNvSpPr>
          <p:nvPr>
            <p:ph type="body" idx="1"/>
          </p:nvPr>
        </p:nvSpPr>
        <p:spPr>
          <a:xfrm>
            <a:off x="304800" y="990600"/>
            <a:ext cx="8534400" cy="5486400"/>
          </a:xfrm>
        </p:spPr>
        <p:txBody>
          <a:bodyPr/>
          <a:lstStyle/>
          <a:p>
            <a:pPr marL="609600" indent="-609600">
              <a:lnSpc>
                <a:spcPct val="90000"/>
              </a:lnSpc>
              <a:buFontTx/>
              <a:buAutoNum type="arabicPeriod" startAt="23"/>
            </a:pPr>
            <a:r>
              <a:rPr lang="en-US" altLang="en-US" sz="2800" b="1"/>
              <a:t>Cockroaches are responsible for causing respiratory problems in many children because of the allergens they leave inside homes.</a:t>
            </a:r>
          </a:p>
          <a:p>
            <a:pPr marL="609600" indent="-609600">
              <a:lnSpc>
                <a:spcPct val="90000"/>
              </a:lnSpc>
              <a:buFontTx/>
              <a:buNone/>
            </a:pPr>
            <a:r>
              <a:rPr lang="en-US" altLang="en-US" sz="1000" b="1"/>
              <a:t> </a:t>
            </a:r>
          </a:p>
          <a:p>
            <a:pPr marL="609600" indent="-609600">
              <a:lnSpc>
                <a:spcPct val="90000"/>
              </a:lnSpc>
              <a:buFontTx/>
              <a:buAutoNum type="arabicPeriod" startAt="24"/>
            </a:pPr>
            <a:r>
              <a:rPr lang="en-US" altLang="en-US" sz="2800" b="1"/>
              <a:t>Adult Brown-banded males fly quite rapidly when disturbed.</a:t>
            </a:r>
          </a:p>
          <a:p>
            <a:pPr marL="609600" indent="-609600">
              <a:lnSpc>
                <a:spcPct val="90000"/>
              </a:lnSpc>
              <a:buFontTx/>
              <a:buNone/>
            </a:pPr>
            <a:endParaRPr lang="en-US" altLang="en-US" sz="800" b="1"/>
          </a:p>
          <a:p>
            <a:pPr marL="609600" indent="-609600">
              <a:lnSpc>
                <a:spcPct val="90000"/>
              </a:lnSpc>
              <a:buFontTx/>
              <a:buAutoNum type="arabicPeriod" startAt="25"/>
            </a:pPr>
            <a:r>
              <a:rPr lang="en-US" altLang="en-US" sz="2800" b="1" u="sng"/>
              <a:t>Cockroaches develop by gradual metamorphosis.</a:t>
            </a:r>
          </a:p>
          <a:p>
            <a:pPr marL="609600" indent="-609600">
              <a:lnSpc>
                <a:spcPct val="90000"/>
              </a:lnSpc>
              <a:buFontTx/>
              <a:buNone/>
            </a:pPr>
            <a:endParaRPr lang="en-US" altLang="en-US" sz="2400" b="1" u="sng"/>
          </a:p>
          <a:p>
            <a:pPr marL="609600" indent="-609600">
              <a:lnSpc>
                <a:spcPct val="90000"/>
              </a:lnSpc>
              <a:buFontTx/>
              <a:buAutoNum type="arabicPeriod" startAt="26"/>
            </a:pPr>
            <a:r>
              <a:rPr lang="en-US" altLang="en-US" sz="2800" b="1"/>
              <a:t>Cockroaches are most often active in the day.</a:t>
            </a:r>
          </a:p>
          <a:p>
            <a:pPr marL="609600" indent="-609600">
              <a:lnSpc>
                <a:spcPct val="90000"/>
              </a:lnSpc>
              <a:buFontTx/>
              <a:buNone/>
            </a:pPr>
            <a:endParaRPr lang="en-US" altLang="en-US" sz="1000" b="1"/>
          </a:p>
          <a:p>
            <a:pPr marL="609600" indent="-609600">
              <a:lnSpc>
                <a:spcPct val="90000"/>
              </a:lnSpc>
              <a:buFontTx/>
              <a:buAutoNum type="arabicPeriod" startAt="27"/>
            </a:pPr>
            <a:r>
              <a:rPr lang="en-US" altLang="en-US" sz="2800" b="1"/>
              <a:t>The German cockroach egg capsule often contains 24 to 48 eggs.</a:t>
            </a:r>
          </a:p>
          <a:p>
            <a:pPr marL="609600" indent="-609600">
              <a:lnSpc>
                <a:spcPct val="90000"/>
              </a:lnSpc>
              <a:buFontTx/>
              <a:buNone/>
            </a:pPr>
            <a:endParaRPr lang="en-US" altLang="en-US" sz="1000" b="1"/>
          </a:p>
          <a:p>
            <a:pPr marL="609600" indent="-609600">
              <a:lnSpc>
                <a:spcPct val="90000"/>
              </a:lnSpc>
              <a:buFontTx/>
              <a:buNone/>
            </a:pPr>
            <a:r>
              <a:rPr lang="en-US" altLang="en-US" sz="2800" b="1"/>
              <a:t>28.  The Smoky-brown egg capsule contains 16 eggs.</a:t>
            </a:r>
          </a:p>
        </p:txBody>
      </p:sp>
      <p:sp>
        <p:nvSpPr>
          <p:cNvPr id="88068" name="Text Box 4">
            <a:extLst>
              <a:ext uri="{FF2B5EF4-FFF2-40B4-BE49-F238E27FC236}">
                <a16:creationId xmlns:a16="http://schemas.microsoft.com/office/drawing/2014/main" id="{24C01B9D-A09F-468D-A8DF-92F66B499F71}"/>
              </a:ext>
            </a:extLst>
          </p:cNvPr>
          <p:cNvSpPr txBox="1">
            <a:spLocks noChangeArrowheads="1"/>
          </p:cNvSpPr>
          <p:nvPr/>
        </p:nvSpPr>
        <p:spPr bwMode="auto">
          <a:xfrm>
            <a:off x="1524000" y="3886200"/>
            <a:ext cx="6248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True – they have eggs, nymphs, and adults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6050" name="Rectangle 2">
            <a:extLst>
              <a:ext uri="{FF2B5EF4-FFF2-40B4-BE49-F238E27FC236}">
                <a16:creationId xmlns:a16="http://schemas.microsoft.com/office/drawing/2014/main" id="{B6062E47-D293-4585-9822-93EE3FF080A7}"/>
              </a:ext>
            </a:extLst>
          </p:cNvPr>
          <p:cNvSpPr>
            <a:spLocks noGrp="1" noChangeArrowheads="1"/>
          </p:cNvSpPr>
          <p:nvPr>
            <p:ph type="title"/>
          </p:nvPr>
        </p:nvSpPr>
        <p:spPr>
          <a:xfrm>
            <a:off x="685800" y="228600"/>
            <a:ext cx="7772400" cy="762000"/>
          </a:xfrm>
        </p:spPr>
        <p:txBody>
          <a:bodyPr/>
          <a:lstStyle/>
          <a:p>
            <a:r>
              <a:rPr lang="en-US" altLang="en-US" sz="3200" b="1"/>
              <a:t>True or False</a:t>
            </a:r>
          </a:p>
        </p:txBody>
      </p:sp>
      <p:sp>
        <p:nvSpPr>
          <p:cNvPr id="386051" name="Rectangle 3">
            <a:extLst>
              <a:ext uri="{FF2B5EF4-FFF2-40B4-BE49-F238E27FC236}">
                <a16:creationId xmlns:a16="http://schemas.microsoft.com/office/drawing/2014/main" id="{25269B47-7BBF-4F31-9E1D-D851928D6924}"/>
              </a:ext>
            </a:extLst>
          </p:cNvPr>
          <p:cNvSpPr>
            <a:spLocks noGrp="1" noChangeArrowheads="1"/>
          </p:cNvSpPr>
          <p:nvPr>
            <p:ph type="body" idx="1"/>
          </p:nvPr>
        </p:nvSpPr>
        <p:spPr>
          <a:xfrm>
            <a:off x="304800" y="990600"/>
            <a:ext cx="8534400" cy="5486400"/>
          </a:xfrm>
        </p:spPr>
        <p:txBody>
          <a:bodyPr/>
          <a:lstStyle/>
          <a:p>
            <a:pPr marL="609600" indent="-609600">
              <a:lnSpc>
                <a:spcPct val="90000"/>
              </a:lnSpc>
              <a:buFontTx/>
              <a:buAutoNum type="arabicPeriod" startAt="23"/>
            </a:pPr>
            <a:r>
              <a:rPr lang="en-US" altLang="en-US" sz="2800" b="1"/>
              <a:t>Cockroaches are responsible for causing respiratory problems in many children because of the allergens they leave inside homes.</a:t>
            </a:r>
          </a:p>
          <a:p>
            <a:pPr marL="609600" indent="-609600">
              <a:lnSpc>
                <a:spcPct val="90000"/>
              </a:lnSpc>
              <a:buFontTx/>
              <a:buNone/>
            </a:pPr>
            <a:r>
              <a:rPr lang="en-US" altLang="en-US" sz="1000" b="1"/>
              <a:t> </a:t>
            </a:r>
          </a:p>
          <a:p>
            <a:pPr marL="609600" indent="-609600">
              <a:lnSpc>
                <a:spcPct val="90000"/>
              </a:lnSpc>
              <a:buFontTx/>
              <a:buAutoNum type="arabicPeriod" startAt="24"/>
            </a:pPr>
            <a:r>
              <a:rPr lang="en-US" altLang="en-US" sz="2800" b="1"/>
              <a:t>Adult Brown-banded males fly quite rapidly when disturbed.</a:t>
            </a:r>
          </a:p>
          <a:p>
            <a:pPr marL="609600" indent="-609600">
              <a:lnSpc>
                <a:spcPct val="90000"/>
              </a:lnSpc>
              <a:buFontTx/>
              <a:buNone/>
            </a:pPr>
            <a:endParaRPr lang="en-US" altLang="en-US" sz="800" b="1"/>
          </a:p>
          <a:p>
            <a:pPr marL="609600" indent="-609600">
              <a:lnSpc>
                <a:spcPct val="90000"/>
              </a:lnSpc>
              <a:buFontTx/>
              <a:buAutoNum type="arabicPeriod" startAt="25"/>
            </a:pPr>
            <a:r>
              <a:rPr lang="en-US" altLang="en-US" sz="2800" b="1"/>
              <a:t>Cockroaches develop by gradual metamorphosis.</a:t>
            </a:r>
          </a:p>
          <a:p>
            <a:pPr marL="609600" indent="-609600">
              <a:lnSpc>
                <a:spcPct val="90000"/>
              </a:lnSpc>
              <a:buFontTx/>
              <a:buNone/>
            </a:pPr>
            <a:endParaRPr lang="en-US" altLang="en-US" sz="1200" b="1"/>
          </a:p>
          <a:p>
            <a:pPr marL="609600" indent="-609600">
              <a:lnSpc>
                <a:spcPct val="90000"/>
              </a:lnSpc>
              <a:buFontTx/>
              <a:buAutoNum type="arabicPeriod" startAt="26"/>
            </a:pPr>
            <a:r>
              <a:rPr lang="en-US" altLang="en-US" sz="2800" b="1" u="sng"/>
              <a:t>Cockroaches are most often active in the day.</a:t>
            </a:r>
          </a:p>
          <a:p>
            <a:pPr marL="609600" indent="-609600">
              <a:lnSpc>
                <a:spcPct val="90000"/>
              </a:lnSpc>
              <a:buFontTx/>
              <a:buNone/>
            </a:pPr>
            <a:endParaRPr lang="en-US" altLang="en-US" sz="1000" b="1" u="sng"/>
          </a:p>
          <a:p>
            <a:pPr marL="609600" indent="-609600">
              <a:lnSpc>
                <a:spcPct val="90000"/>
              </a:lnSpc>
              <a:buFontTx/>
              <a:buAutoNum type="arabicPeriod" startAt="27"/>
            </a:pPr>
            <a:r>
              <a:rPr lang="en-US" altLang="en-US" sz="2800" b="1"/>
              <a:t>The German cockroach egg capsule often contains 24 to 48 eggs.</a:t>
            </a:r>
          </a:p>
          <a:p>
            <a:pPr marL="609600" indent="-609600">
              <a:lnSpc>
                <a:spcPct val="90000"/>
              </a:lnSpc>
              <a:buFontTx/>
              <a:buNone/>
            </a:pPr>
            <a:endParaRPr lang="en-US" altLang="en-US" sz="1000" b="1"/>
          </a:p>
          <a:p>
            <a:pPr marL="609600" indent="-609600">
              <a:lnSpc>
                <a:spcPct val="90000"/>
              </a:lnSpc>
              <a:buFontTx/>
              <a:buNone/>
            </a:pPr>
            <a:r>
              <a:rPr lang="en-US" altLang="en-US" sz="2800" b="1"/>
              <a:t>28.  The Smoky-brown egg capsule contains 16 eggs.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a:extLst>
              <a:ext uri="{FF2B5EF4-FFF2-40B4-BE49-F238E27FC236}">
                <a16:creationId xmlns:a16="http://schemas.microsoft.com/office/drawing/2014/main" id="{190844E1-62BC-451E-9ECB-FA30C7FFDFC6}"/>
              </a:ext>
            </a:extLst>
          </p:cNvPr>
          <p:cNvSpPr>
            <a:spLocks noGrp="1" noChangeArrowheads="1"/>
          </p:cNvSpPr>
          <p:nvPr>
            <p:ph type="title"/>
          </p:nvPr>
        </p:nvSpPr>
        <p:spPr>
          <a:xfrm>
            <a:off x="685800" y="228600"/>
            <a:ext cx="7772400" cy="762000"/>
          </a:xfrm>
        </p:spPr>
        <p:txBody>
          <a:bodyPr/>
          <a:lstStyle/>
          <a:p>
            <a:r>
              <a:rPr lang="en-US" altLang="en-US" sz="3200" b="1"/>
              <a:t>True or False</a:t>
            </a:r>
          </a:p>
        </p:txBody>
      </p:sp>
      <p:sp>
        <p:nvSpPr>
          <p:cNvPr id="89091" name="Rectangle 3">
            <a:extLst>
              <a:ext uri="{FF2B5EF4-FFF2-40B4-BE49-F238E27FC236}">
                <a16:creationId xmlns:a16="http://schemas.microsoft.com/office/drawing/2014/main" id="{8ABCD051-A776-4061-8726-46090048969A}"/>
              </a:ext>
            </a:extLst>
          </p:cNvPr>
          <p:cNvSpPr>
            <a:spLocks noGrp="1" noChangeArrowheads="1"/>
          </p:cNvSpPr>
          <p:nvPr>
            <p:ph type="body" idx="1"/>
          </p:nvPr>
        </p:nvSpPr>
        <p:spPr>
          <a:xfrm>
            <a:off x="304800" y="914400"/>
            <a:ext cx="8534400" cy="5791200"/>
          </a:xfrm>
        </p:spPr>
        <p:txBody>
          <a:bodyPr/>
          <a:lstStyle/>
          <a:p>
            <a:pPr marL="609600" indent="-609600">
              <a:lnSpc>
                <a:spcPct val="90000"/>
              </a:lnSpc>
              <a:buFontTx/>
              <a:buAutoNum type="arabicPeriod" startAt="23"/>
            </a:pPr>
            <a:r>
              <a:rPr lang="en-US" altLang="en-US" sz="2800" b="1"/>
              <a:t>Cockroaches are responsible for causing respiratory problems in many children because of the allergens they leave inside homes.</a:t>
            </a:r>
          </a:p>
          <a:p>
            <a:pPr marL="609600" indent="-609600">
              <a:lnSpc>
                <a:spcPct val="90000"/>
              </a:lnSpc>
              <a:buFontTx/>
              <a:buNone/>
            </a:pPr>
            <a:r>
              <a:rPr lang="en-US" altLang="en-US" sz="1000" b="1"/>
              <a:t> </a:t>
            </a:r>
          </a:p>
          <a:p>
            <a:pPr marL="609600" indent="-609600">
              <a:lnSpc>
                <a:spcPct val="90000"/>
              </a:lnSpc>
              <a:buFontTx/>
              <a:buAutoNum type="arabicPeriod" startAt="24"/>
            </a:pPr>
            <a:r>
              <a:rPr lang="en-US" altLang="en-US" sz="2800" b="1"/>
              <a:t>Adult Brown-banded males fly quite rapidly when disturbed.</a:t>
            </a:r>
          </a:p>
          <a:p>
            <a:pPr marL="609600" indent="-609600">
              <a:lnSpc>
                <a:spcPct val="90000"/>
              </a:lnSpc>
              <a:buFontTx/>
              <a:buNone/>
            </a:pPr>
            <a:endParaRPr lang="en-US" altLang="en-US" sz="800" b="1"/>
          </a:p>
          <a:p>
            <a:pPr marL="609600" indent="-609600">
              <a:lnSpc>
                <a:spcPct val="90000"/>
              </a:lnSpc>
              <a:buFontTx/>
              <a:buAutoNum type="arabicPeriod" startAt="25"/>
            </a:pPr>
            <a:r>
              <a:rPr lang="en-US" altLang="en-US" sz="2800" b="1"/>
              <a:t>Cockroaches develop by gradual metamorphosis.</a:t>
            </a:r>
          </a:p>
          <a:p>
            <a:pPr marL="609600" indent="-609600">
              <a:lnSpc>
                <a:spcPct val="90000"/>
              </a:lnSpc>
              <a:buFontTx/>
              <a:buNone/>
            </a:pPr>
            <a:endParaRPr lang="en-US" altLang="en-US" sz="800" b="1"/>
          </a:p>
          <a:p>
            <a:pPr marL="609600" indent="-609600">
              <a:lnSpc>
                <a:spcPct val="90000"/>
              </a:lnSpc>
              <a:buFontTx/>
              <a:buAutoNum type="arabicPeriod" startAt="26"/>
            </a:pPr>
            <a:r>
              <a:rPr lang="en-US" altLang="en-US" sz="2800" b="1" u="sng"/>
              <a:t>Cockroaches are most often active in the day.</a:t>
            </a:r>
          </a:p>
          <a:p>
            <a:pPr marL="609600" indent="-609600">
              <a:lnSpc>
                <a:spcPct val="90000"/>
              </a:lnSpc>
              <a:buFontTx/>
              <a:buNone/>
            </a:pPr>
            <a:endParaRPr lang="en-US" altLang="en-US" sz="3600" b="1" u="sng"/>
          </a:p>
          <a:p>
            <a:pPr marL="609600" indent="-609600">
              <a:lnSpc>
                <a:spcPct val="90000"/>
              </a:lnSpc>
              <a:buFontTx/>
              <a:buAutoNum type="arabicPeriod" startAt="27"/>
            </a:pPr>
            <a:r>
              <a:rPr lang="en-US" altLang="en-US" sz="2800" b="1"/>
              <a:t>The German cockroach egg capsule often contains 24 to 48 eggs.</a:t>
            </a:r>
          </a:p>
          <a:p>
            <a:pPr marL="609600" indent="-609600">
              <a:lnSpc>
                <a:spcPct val="90000"/>
              </a:lnSpc>
              <a:buFontTx/>
              <a:buNone/>
            </a:pPr>
            <a:endParaRPr lang="en-US" altLang="en-US" sz="1000" b="1"/>
          </a:p>
          <a:p>
            <a:pPr marL="609600" indent="-609600">
              <a:lnSpc>
                <a:spcPct val="90000"/>
              </a:lnSpc>
              <a:buFontTx/>
              <a:buNone/>
            </a:pPr>
            <a:r>
              <a:rPr lang="en-US" altLang="en-US" sz="2800" b="1"/>
              <a:t>28.  The Smoky-brown egg capsule contains 16 eggs.</a:t>
            </a:r>
          </a:p>
        </p:txBody>
      </p:sp>
      <p:sp>
        <p:nvSpPr>
          <p:cNvPr id="89092" name="Text Box 4">
            <a:extLst>
              <a:ext uri="{FF2B5EF4-FFF2-40B4-BE49-F238E27FC236}">
                <a16:creationId xmlns:a16="http://schemas.microsoft.com/office/drawing/2014/main" id="{1DDCDF3F-C0B2-43E3-8BE0-BC144A8EC6C0}"/>
              </a:ext>
            </a:extLst>
          </p:cNvPr>
          <p:cNvSpPr txBox="1">
            <a:spLocks noChangeArrowheads="1"/>
          </p:cNvSpPr>
          <p:nvPr/>
        </p:nvSpPr>
        <p:spPr bwMode="auto">
          <a:xfrm>
            <a:off x="2743200" y="4495800"/>
            <a:ext cx="3657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False – they are nocturnal</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074" name="Rectangle 2">
            <a:extLst>
              <a:ext uri="{FF2B5EF4-FFF2-40B4-BE49-F238E27FC236}">
                <a16:creationId xmlns:a16="http://schemas.microsoft.com/office/drawing/2014/main" id="{5CE9DA51-509F-4C33-B740-18E917529844}"/>
              </a:ext>
            </a:extLst>
          </p:cNvPr>
          <p:cNvSpPr>
            <a:spLocks noGrp="1" noChangeArrowheads="1"/>
          </p:cNvSpPr>
          <p:nvPr>
            <p:ph type="title"/>
          </p:nvPr>
        </p:nvSpPr>
        <p:spPr>
          <a:xfrm>
            <a:off x="685800" y="228600"/>
            <a:ext cx="7772400" cy="762000"/>
          </a:xfrm>
        </p:spPr>
        <p:txBody>
          <a:bodyPr/>
          <a:lstStyle/>
          <a:p>
            <a:r>
              <a:rPr lang="en-US" altLang="en-US" sz="3200" b="1"/>
              <a:t>True or False</a:t>
            </a:r>
          </a:p>
        </p:txBody>
      </p:sp>
      <p:sp>
        <p:nvSpPr>
          <p:cNvPr id="387075" name="Rectangle 3">
            <a:extLst>
              <a:ext uri="{FF2B5EF4-FFF2-40B4-BE49-F238E27FC236}">
                <a16:creationId xmlns:a16="http://schemas.microsoft.com/office/drawing/2014/main" id="{8D35B9BB-36A9-40DE-9438-24BDA56A63FD}"/>
              </a:ext>
            </a:extLst>
          </p:cNvPr>
          <p:cNvSpPr>
            <a:spLocks noGrp="1" noChangeArrowheads="1"/>
          </p:cNvSpPr>
          <p:nvPr>
            <p:ph type="body" idx="1"/>
          </p:nvPr>
        </p:nvSpPr>
        <p:spPr>
          <a:xfrm>
            <a:off x="304800" y="914400"/>
            <a:ext cx="8534400" cy="5562600"/>
          </a:xfrm>
        </p:spPr>
        <p:txBody>
          <a:bodyPr/>
          <a:lstStyle/>
          <a:p>
            <a:pPr marL="609600" indent="-609600">
              <a:lnSpc>
                <a:spcPct val="90000"/>
              </a:lnSpc>
              <a:buFontTx/>
              <a:buAutoNum type="arabicPeriod" startAt="23"/>
            </a:pPr>
            <a:r>
              <a:rPr lang="en-US" altLang="en-US" sz="2800" b="1"/>
              <a:t>Cockroaches are responsible for causing respiratory problems in many children because of the allergens they leave inside homes.</a:t>
            </a:r>
          </a:p>
          <a:p>
            <a:pPr marL="609600" indent="-609600">
              <a:lnSpc>
                <a:spcPct val="90000"/>
              </a:lnSpc>
              <a:buFontTx/>
              <a:buNone/>
            </a:pPr>
            <a:r>
              <a:rPr lang="en-US" altLang="en-US" sz="1000" b="1"/>
              <a:t> </a:t>
            </a:r>
          </a:p>
          <a:p>
            <a:pPr marL="609600" indent="-609600">
              <a:lnSpc>
                <a:spcPct val="90000"/>
              </a:lnSpc>
              <a:buFontTx/>
              <a:buAutoNum type="arabicPeriod" startAt="24"/>
            </a:pPr>
            <a:r>
              <a:rPr lang="en-US" altLang="en-US" sz="2800" b="1"/>
              <a:t>Adult Brown-banded males fly quite rapidly when disturbed.</a:t>
            </a:r>
          </a:p>
          <a:p>
            <a:pPr marL="609600" indent="-609600">
              <a:lnSpc>
                <a:spcPct val="90000"/>
              </a:lnSpc>
              <a:buFontTx/>
              <a:buNone/>
            </a:pPr>
            <a:endParaRPr lang="en-US" altLang="en-US" sz="800" b="1"/>
          </a:p>
          <a:p>
            <a:pPr marL="609600" indent="-609600">
              <a:lnSpc>
                <a:spcPct val="90000"/>
              </a:lnSpc>
              <a:buFontTx/>
              <a:buAutoNum type="arabicPeriod" startAt="25"/>
            </a:pPr>
            <a:r>
              <a:rPr lang="en-US" altLang="en-US" sz="2800" b="1"/>
              <a:t>Cockroaches develop by gradual metamorphosis.</a:t>
            </a:r>
          </a:p>
          <a:p>
            <a:pPr marL="609600" indent="-609600">
              <a:lnSpc>
                <a:spcPct val="90000"/>
              </a:lnSpc>
              <a:buFontTx/>
              <a:buNone/>
            </a:pPr>
            <a:endParaRPr lang="en-US" altLang="en-US" sz="800" b="1"/>
          </a:p>
          <a:p>
            <a:pPr marL="609600" indent="-609600">
              <a:lnSpc>
                <a:spcPct val="90000"/>
              </a:lnSpc>
              <a:buFontTx/>
              <a:buAutoNum type="arabicPeriod" startAt="26"/>
            </a:pPr>
            <a:r>
              <a:rPr lang="en-US" altLang="en-US" sz="2800" b="1"/>
              <a:t>Cockroaches are most often active in the day.</a:t>
            </a:r>
          </a:p>
          <a:p>
            <a:pPr marL="609600" indent="-609600">
              <a:lnSpc>
                <a:spcPct val="90000"/>
              </a:lnSpc>
              <a:buFontTx/>
              <a:buNone/>
            </a:pPr>
            <a:endParaRPr lang="en-US" altLang="en-US" sz="1200" b="1"/>
          </a:p>
          <a:p>
            <a:pPr marL="609600" indent="-609600">
              <a:lnSpc>
                <a:spcPct val="90000"/>
              </a:lnSpc>
              <a:buFontTx/>
              <a:buAutoNum type="arabicPeriod" startAt="27"/>
            </a:pPr>
            <a:r>
              <a:rPr lang="en-US" altLang="en-US" sz="2800" b="1" u="sng"/>
              <a:t>The German cockroach egg capsule often contains 24 to 48 eggs.</a:t>
            </a:r>
          </a:p>
          <a:p>
            <a:pPr marL="609600" indent="-609600">
              <a:lnSpc>
                <a:spcPct val="90000"/>
              </a:lnSpc>
              <a:buFontTx/>
              <a:buNone/>
            </a:pPr>
            <a:endParaRPr lang="en-US" altLang="en-US" sz="1000" b="1" u="sng"/>
          </a:p>
          <a:p>
            <a:pPr marL="609600" indent="-609600">
              <a:lnSpc>
                <a:spcPct val="90000"/>
              </a:lnSpc>
              <a:buFontTx/>
              <a:buNone/>
            </a:pPr>
            <a:r>
              <a:rPr lang="en-US" altLang="en-US" sz="2800" b="1"/>
              <a:t>28.  The Smoky-brown egg capsule contains 16 eggs.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AE5193EC-B17F-4868-AA66-9E23F98EEA81}"/>
              </a:ext>
            </a:extLst>
          </p:cNvPr>
          <p:cNvSpPr>
            <a:spLocks noGrp="1" noChangeArrowheads="1"/>
          </p:cNvSpPr>
          <p:nvPr>
            <p:ph type="title"/>
          </p:nvPr>
        </p:nvSpPr>
        <p:spPr>
          <a:xfrm>
            <a:off x="685800" y="228600"/>
            <a:ext cx="7772400" cy="762000"/>
          </a:xfrm>
        </p:spPr>
        <p:txBody>
          <a:bodyPr/>
          <a:lstStyle/>
          <a:p>
            <a:r>
              <a:rPr lang="en-US" altLang="en-US" sz="3200" b="1"/>
              <a:t>True or False</a:t>
            </a:r>
          </a:p>
        </p:txBody>
      </p:sp>
      <p:sp>
        <p:nvSpPr>
          <p:cNvPr id="90115" name="Rectangle 3">
            <a:extLst>
              <a:ext uri="{FF2B5EF4-FFF2-40B4-BE49-F238E27FC236}">
                <a16:creationId xmlns:a16="http://schemas.microsoft.com/office/drawing/2014/main" id="{6425FC9D-1205-49F6-BA67-4038157BE971}"/>
              </a:ext>
            </a:extLst>
          </p:cNvPr>
          <p:cNvSpPr>
            <a:spLocks noGrp="1" noChangeArrowheads="1"/>
          </p:cNvSpPr>
          <p:nvPr>
            <p:ph type="body" idx="1"/>
          </p:nvPr>
        </p:nvSpPr>
        <p:spPr>
          <a:xfrm>
            <a:off x="304800" y="990600"/>
            <a:ext cx="8534400" cy="5715000"/>
          </a:xfrm>
        </p:spPr>
        <p:txBody>
          <a:bodyPr/>
          <a:lstStyle/>
          <a:p>
            <a:pPr marL="609600" indent="-609600">
              <a:lnSpc>
                <a:spcPct val="90000"/>
              </a:lnSpc>
              <a:buFontTx/>
              <a:buAutoNum type="arabicPeriod" startAt="23"/>
            </a:pPr>
            <a:r>
              <a:rPr lang="en-US" altLang="en-US" sz="2800" b="1"/>
              <a:t>Cockroaches are responsible for causing respiratory problems in many children because of the allergens they leave inside homes.</a:t>
            </a:r>
          </a:p>
          <a:p>
            <a:pPr marL="609600" indent="-609600">
              <a:lnSpc>
                <a:spcPct val="90000"/>
              </a:lnSpc>
              <a:buFontTx/>
              <a:buNone/>
            </a:pPr>
            <a:endParaRPr lang="en-US" altLang="en-US" sz="800" b="1"/>
          </a:p>
          <a:p>
            <a:pPr marL="609600" indent="-609600">
              <a:lnSpc>
                <a:spcPct val="90000"/>
              </a:lnSpc>
              <a:buFontTx/>
              <a:buAutoNum type="arabicPeriod" startAt="24"/>
            </a:pPr>
            <a:r>
              <a:rPr lang="en-US" altLang="en-US" sz="2800" b="1"/>
              <a:t>Adult Brown-banded males fly quite rapidly when disturbed.</a:t>
            </a:r>
          </a:p>
          <a:p>
            <a:pPr marL="609600" indent="-609600">
              <a:lnSpc>
                <a:spcPct val="90000"/>
              </a:lnSpc>
              <a:buFontTx/>
              <a:buNone/>
            </a:pPr>
            <a:endParaRPr lang="en-US" altLang="en-US" sz="800" b="1"/>
          </a:p>
          <a:p>
            <a:pPr marL="609600" indent="-609600">
              <a:lnSpc>
                <a:spcPct val="90000"/>
              </a:lnSpc>
              <a:buFontTx/>
              <a:buAutoNum type="arabicPeriod" startAt="25"/>
            </a:pPr>
            <a:r>
              <a:rPr lang="en-US" altLang="en-US" sz="2800" b="1"/>
              <a:t>Cockroaches develop by gradual metamorphosis.</a:t>
            </a:r>
          </a:p>
          <a:p>
            <a:pPr marL="609600" indent="-609600">
              <a:lnSpc>
                <a:spcPct val="90000"/>
              </a:lnSpc>
              <a:buFontTx/>
              <a:buNone/>
            </a:pPr>
            <a:endParaRPr lang="en-US" altLang="en-US" sz="800" b="1"/>
          </a:p>
          <a:p>
            <a:pPr marL="609600" indent="-609600">
              <a:lnSpc>
                <a:spcPct val="90000"/>
              </a:lnSpc>
              <a:buFontTx/>
              <a:buAutoNum type="arabicPeriod" startAt="26"/>
            </a:pPr>
            <a:r>
              <a:rPr lang="en-US" altLang="en-US" sz="2800" b="1"/>
              <a:t>Cockroaches are most often active in the day.</a:t>
            </a:r>
          </a:p>
          <a:p>
            <a:pPr marL="609600" indent="-609600">
              <a:lnSpc>
                <a:spcPct val="90000"/>
              </a:lnSpc>
              <a:buFontTx/>
              <a:buNone/>
            </a:pPr>
            <a:endParaRPr lang="en-US" altLang="en-US" sz="800" b="1"/>
          </a:p>
          <a:p>
            <a:pPr marL="609600" indent="-609600">
              <a:lnSpc>
                <a:spcPct val="90000"/>
              </a:lnSpc>
              <a:buFontTx/>
              <a:buAutoNum type="arabicPeriod" startAt="27"/>
            </a:pPr>
            <a:r>
              <a:rPr lang="en-US" altLang="en-US" sz="2800" b="1" u="sng"/>
              <a:t>The German cockroach egg capsule often contains 24 to 48 eggs.</a:t>
            </a:r>
          </a:p>
          <a:p>
            <a:pPr marL="609600" indent="-609600">
              <a:lnSpc>
                <a:spcPct val="90000"/>
              </a:lnSpc>
              <a:buFontTx/>
              <a:buNone/>
            </a:pPr>
            <a:endParaRPr lang="en-US" altLang="en-US" sz="3600" b="1" u="sng"/>
          </a:p>
          <a:p>
            <a:pPr marL="609600" indent="-609600">
              <a:lnSpc>
                <a:spcPct val="90000"/>
              </a:lnSpc>
              <a:buFontTx/>
              <a:buNone/>
            </a:pPr>
            <a:r>
              <a:rPr lang="en-US" altLang="en-US" sz="2800" b="1"/>
              <a:t>28.  The Smoky-brown egg capsule contains 16 eggs.</a:t>
            </a:r>
          </a:p>
        </p:txBody>
      </p:sp>
      <p:sp>
        <p:nvSpPr>
          <p:cNvPr id="90116" name="Text Box 4">
            <a:extLst>
              <a:ext uri="{FF2B5EF4-FFF2-40B4-BE49-F238E27FC236}">
                <a16:creationId xmlns:a16="http://schemas.microsoft.com/office/drawing/2014/main" id="{8923317C-45C7-4B23-91CC-B218BED4F51E}"/>
              </a:ext>
            </a:extLst>
          </p:cNvPr>
          <p:cNvSpPr txBox="1">
            <a:spLocks noChangeArrowheads="1"/>
          </p:cNvSpPr>
          <p:nvPr/>
        </p:nvSpPr>
        <p:spPr bwMode="auto">
          <a:xfrm>
            <a:off x="4114800" y="5257800"/>
            <a:ext cx="838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a:t>
            </a:r>
          </a:p>
        </p:txBody>
      </p:sp>
      <p:pic>
        <p:nvPicPr>
          <p:cNvPr id="90118" name="Picture 6">
            <a:extLst>
              <a:ext uri="{FF2B5EF4-FFF2-40B4-BE49-F238E27FC236}">
                <a16:creationId xmlns:a16="http://schemas.microsoft.com/office/drawing/2014/main" id="{F9923390-C411-4665-80D6-C1C42EFD9B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5029200"/>
            <a:ext cx="1905000" cy="10080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8098" name="Rectangle 2">
            <a:extLst>
              <a:ext uri="{FF2B5EF4-FFF2-40B4-BE49-F238E27FC236}">
                <a16:creationId xmlns:a16="http://schemas.microsoft.com/office/drawing/2014/main" id="{7AC84B83-B043-4DEC-9487-A43C2A50040A}"/>
              </a:ext>
            </a:extLst>
          </p:cNvPr>
          <p:cNvSpPr>
            <a:spLocks noGrp="1" noChangeArrowheads="1"/>
          </p:cNvSpPr>
          <p:nvPr>
            <p:ph type="title"/>
          </p:nvPr>
        </p:nvSpPr>
        <p:spPr>
          <a:xfrm>
            <a:off x="685800" y="228600"/>
            <a:ext cx="7772400" cy="762000"/>
          </a:xfrm>
        </p:spPr>
        <p:txBody>
          <a:bodyPr/>
          <a:lstStyle/>
          <a:p>
            <a:r>
              <a:rPr lang="en-US" altLang="en-US" sz="3200" b="1"/>
              <a:t>True or False</a:t>
            </a:r>
          </a:p>
        </p:txBody>
      </p:sp>
      <p:sp>
        <p:nvSpPr>
          <p:cNvPr id="388099" name="Rectangle 3">
            <a:extLst>
              <a:ext uri="{FF2B5EF4-FFF2-40B4-BE49-F238E27FC236}">
                <a16:creationId xmlns:a16="http://schemas.microsoft.com/office/drawing/2014/main" id="{180D0BBE-BFBE-42CE-8A32-116E995A5C35}"/>
              </a:ext>
            </a:extLst>
          </p:cNvPr>
          <p:cNvSpPr>
            <a:spLocks noGrp="1" noChangeArrowheads="1"/>
          </p:cNvSpPr>
          <p:nvPr>
            <p:ph type="body" idx="1"/>
          </p:nvPr>
        </p:nvSpPr>
        <p:spPr>
          <a:xfrm>
            <a:off x="304800" y="990600"/>
            <a:ext cx="8534400" cy="5486400"/>
          </a:xfrm>
        </p:spPr>
        <p:txBody>
          <a:bodyPr/>
          <a:lstStyle/>
          <a:p>
            <a:pPr marL="609600" indent="-609600">
              <a:lnSpc>
                <a:spcPct val="90000"/>
              </a:lnSpc>
              <a:buFontTx/>
              <a:buAutoNum type="arabicPeriod" startAt="23"/>
            </a:pPr>
            <a:r>
              <a:rPr lang="en-US" altLang="en-US" sz="2800" b="1"/>
              <a:t>Cockroaches are responsible for causing respiratory problems in many children because of the allergens they leave inside homes.</a:t>
            </a:r>
          </a:p>
          <a:p>
            <a:pPr marL="609600" indent="-609600">
              <a:lnSpc>
                <a:spcPct val="90000"/>
              </a:lnSpc>
              <a:buFontTx/>
              <a:buNone/>
            </a:pPr>
            <a:endParaRPr lang="en-US" altLang="en-US" sz="800" b="1"/>
          </a:p>
          <a:p>
            <a:pPr marL="609600" indent="-609600">
              <a:lnSpc>
                <a:spcPct val="90000"/>
              </a:lnSpc>
              <a:buFontTx/>
              <a:buAutoNum type="arabicPeriod" startAt="24"/>
            </a:pPr>
            <a:r>
              <a:rPr lang="en-US" altLang="en-US" sz="2800" b="1"/>
              <a:t>Adult Brown-banded males fly quite rapidly when disturbed.</a:t>
            </a:r>
          </a:p>
          <a:p>
            <a:pPr marL="609600" indent="-609600">
              <a:lnSpc>
                <a:spcPct val="90000"/>
              </a:lnSpc>
              <a:buFontTx/>
              <a:buNone/>
            </a:pPr>
            <a:endParaRPr lang="en-US" altLang="en-US" sz="800" b="1"/>
          </a:p>
          <a:p>
            <a:pPr marL="609600" indent="-609600">
              <a:lnSpc>
                <a:spcPct val="90000"/>
              </a:lnSpc>
              <a:buFontTx/>
              <a:buAutoNum type="arabicPeriod" startAt="25"/>
            </a:pPr>
            <a:r>
              <a:rPr lang="en-US" altLang="en-US" sz="2800" b="1"/>
              <a:t>Cockroaches develop by gradual metamorphosis.</a:t>
            </a:r>
          </a:p>
          <a:p>
            <a:pPr marL="609600" indent="-609600">
              <a:lnSpc>
                <a:spcPct val="90000"/>
              </a:lnSpc>
              <a:buFontTx/>
              <a:buNone/>
            </a:pPr>
            <a:endParaRPr lang="en-US" altLang="en-US" sz="800" b="1"/>
          </a:p>
          <a:p>
            <a:pPr marL="609600" indent="-609600">
              <a:lnSpc>
                <a:spcPct val="90000"/>
              </a:lnSpc>
              <a:buFontTx/>
              <a:buAutoNum type="arabicPeriod" startAt="26"/>
            </a:pPr>
            <a:r>
              <a:rPr lang="en-US" altLang="en-US" sz="2800" b="1"/>
              <a:t>Cockroaches are most often active in the day.</a:t>
            </a:r>
          </a:p>
          <a:p>
            <a:pPr marL="609600" indent="-609600">
              <a:lnSpc>
                <a:spcPct val="90000"/>
              </a:lnSpc>
              <a:buFontTx/>
              <a:buNone/>
            </a:pPr>
            <a:endParaRPr lang="en-US" altLang="en-US" sz="800" b="1"/>
          </a:p>
          <a:p>
            <a:pPr marL="609600" indent="-609600">
              <a:lnSpc>
                <a:spcPct val="90000"/>
              </a:lnSpc>
              <a:buFontTx/>
              <a:buAutoNum type="arabicPeriod" startAt="27"/>
            </a:pPr>
            <a:r>
              <a:rPr lang="en-US" altLang="en-US" sz="2800" b="1"/>
              <a:t>The German cockroach egg capsule often contains 24 to 48 eggs.</a:t>
            </a:r>
          </a:p>
          <a:p>
            <a:pPr marL="609600" indent="-609600">
              <a:lnSpc>
                <a:spcPct val="90000"/>
              </a:lnSpc>
              <a:buFontTx/>
              <a:buNone/>
            </a:pPr>
            <a:endParaRPr lang="en-US" altLang="en-US" sz="1200" b="1"/>
          </a:p>
          <a:p>
            <a:pPr marL="609600" indent="-609600">
              <a:lnSpc>
                <a:spcPct val="90000"/>
              </a:lnSpc>
              <a:buFontTx/>
              <a:buNone/>
            </a:pPr>
            <a:r>
              <a:rPr lang="en-US" altLang="en-US" sz="2800" b="1"/>
              <a:t>28.  </a:t>
            </a:r>
            <a:r>
              <a:rPr lang="en-US" altLang="en-US" sz="2800" b="1" u="sng"/>
              <a:t>The Smoky-brown egg capsule contains 16 eggs.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a:extLst>
              <a:ext uri="{FF2B5EF4-FFF2-40B4-BE49-F238E27FC236}">
                <a16:creationId xmlns:a16="http://schemas.microsoft.com/office/drawing/2014/main" id="{6CE39C91-ACEC-482F-A92C-E977F4586603}"/>
              </a:ext>
            </a:extLst>
          </p:cNvPr>
          <p:cNvSpPr>
            <a:spLocks noGrp="1" noChangeArrowheads="1"/>
          </p:cNvSpPr>
          <p:nvPr>
            <p:ph type="title"/>
          </p:nvPr>
        </p:nvSpPr>
        <p:spPr>
          <a:xfrm>
            <a:off x="685800" y="228600"/>
            <a:ext cx="7772400" cy="762000"/>
          </a:xfrm>
        </p:spPr>
        <p:txBody>
          <a:bodyPr/>
          <a:lstStyle/>
          <a:p>
            <a:r>
              <a:rPr lang="en-US" altLang="en-US" sz="3200" b="1"/>
              <a:t>True or False</a:t>
            </a:r>
          </a:p>
        </p:txBody>
      </p:sp>
      <p:sp>
        <p:nvSpPr>
          <p:cNvPr id="91139" name="Rectangle 3">
            <a:extLst>
              <a:ext uri="{FF2B5EF4-FFF2-40B4-BE49-F238E27FC236}">
                <a16:creationId xmlns:a16="http://schemas.microsoft.com/office/drawing/2014/main" id="{2E80CB09-A680-4374-A677-942DF0155358}"/>
              </a:ext>
            </a:extLst>
          </p:cNvPr>
          <p:cNvSpPr>
            <a:spLocks noGrp="1" noChangeArrowheads="1"/>
          </p:cNvSpPr>
          <p:nvPr>
            <p:ph type="body" idx="1"/>
          </p:nvPr>
        </p:nvSpPr>
        <p:spPr>
          <a:xfrm>
            <a:off x="304800" y="990600"/>
            <a:ext cx="8534400" cy="5486400"/>
          </a:xfrm>
        </p:spPr>
        <p:txBody>
          <a:bodyPr/>
          <a:lstStyle/>
          <a:p>
            <a:pPr marL="609600" indent="-609600">
              <a:lnSpc>
                <a:spcPct val="90000"/>
              </a:lnSpc>
              <a:buFontTx/>
              <a:buAutoNum type="arabicPeriod" startAt="23"/>
            </a:pPr>
            <a:r>
              <a:rPr lang="en-US" altLang="en-US" sz="2800" b="1"/>
              <a:t>Cockroaches are responsible for causing respiratory problems in many children because of the allergens they leave inside homes</a:t>
            </a:r>
          </a:p>
          <a:p>
            <a:pPr marL="609600" indent="-609600">
              <a:lnSpc>
                <a:spcPct val="90000"/>
              </a:lnSpc>
              <a:buFontTx/>
              <a:buNone/>
            </a:pPr>
            <a:r>
              <a:rPr lang="en-US" altLang="en-US" sz="1000" b="1"/>
              <a:t> </a:t>
            </a:r>
          </a:p>
          <a:p>
            <a:pPr marL="609600" indent="-609600">
              <a:lnSpc>
                <a:spcPct val="90000"/>
              </a:lnSpc>
              <a:buFontTx/>
              <a:buAutoNum type="arabicPeriod" startAt="24"/>
            </a:pPr>
            <a:r>
              <a:rPr lang="en-US" altLang="en-US" sz="2800" b="1"/>
              <a:t>Adult Brown-banded males fly quite rapidly when disturbed.</a:t>
            </a:r>
          </a:p>
          <a:p>
            <a:pPr marL="609600" indent="-609600">
              <a:lnSpc>
                <a:spcPct val="90000"/>
              </a:lnSpc>
              <a:buFontTx/>
              <a:buNone/>
            </a:pPr>
            <a:endParaRPr lang="en-US" altLang="en-US" sz="800" b="1"/>
          </a:p>
          <a:p>
            <a:pPr marL="609600" indent="-609600">
              <a:lnSpc>
                <a:spcPct val="90000"/>
              </a:lnSpc>
              <a:buFontTx/>
              <a:buAutoNum type="arabicPeriod" startAt="25"/>
            </a:pPr>
            <a:r>
              <a:rPr lang="en-US" altLang="en-US" sz="2800" b="1"/>
              <a:t>Cockroaches develop by gradual metamorphosis.</a:t>
            </a:r>
          </a:p>
          <a:p>
            <a:pPr marL="609600" indent="-609600">
              <a:lnSpc>
                <a:spcPct val="90000"/>
              </a:lnSpc>
              <a:buFontTx/>
              <a:buNone/>
            </a:pPr>
            <a:endParaRPr lang="en-US" altLang="en-US" sz="800" b="1"/>
          </a:p>
          <a:p>
            <a:pPr marL="609600" indent="-609600">
              <a:lnSpc>
                <a:spcPct val="90000"/>
              </a:lnSpc>
              <a:buFontTx/>
              <a:buAutoNum type="arabicPeriod" startAt="26"/>
            </a:pPr>
            <a:r>
              <a:rPr lang="en-US" altLang="en-US" sz="2800" b="1"/>
              <a:t>Cockroaches are most often active in the day.</a:t>
            </a:r>
          </a:p>
          <a:p>
            <a:pPr marL="609600" indent="-609600">
              <a:lnSpc>
                <a:spcPct val="90000"/>
              </a:lnSpc>
              <a:buFontTx/>
              <a:buNone/>
            </a:pPr>
            <a:endParaRPr lang="en-US" altLang="en-US" sz="800" b="1"/>
          </a:p>
          <a:p>
            <a:pPr marL="609600" indent="-609600">
              <a:lnSpc>
                <a:spcPct val="90000"/>
              </a:lnSpc>
              <a:buFontTx/>
              <a:buAutoNum type="arabicPeriod" startAt="27"/>
            </a:pPr>
            <a:r>
              <a:rPr lang="en-US" altLang="en-US" sz="2800" b="1"/>
              <a:t>The German cockroach egg capsule often contains 24 to 48 eggs.</a:t>
            </a:r>
          </a:p>
          <a:p>
            <a:pPr marL="609600" indent="-609600">
              <a:lnSpc>
                <a:spcPct val="90000"/>
              </a:lnSpc>
              <a:buFontTx/>
              <a:buNone/>
            </a:pPr>
            <a:endParaRPr lang="en-US" altLang="en-US" sz="800" b="1"/>
          </a:p>
          <a:p>
            <a:pPr marL="609600" indent="-609600">
              <a:lnSpc>
                <a:spcPct val="90000"/>
              </a:lnSpc>
              <a:buFontTx/>
              <a:buNone/>
            </a:pPr>
            <a:r>
              <a:rPr lang="en-US" altLang="en-US" sz="2800" b="1"/>
              <a:t>28.  </a:t>
            </a:r>
            <a:r>
              <a:rPr lang="en-US" altLang="en-US" sz="2800" b="1" u="sng"/>
              <a:t>The Smoky-brown egg capsule contains 16 eggs.</a:t>
            </a:r>
          </a:p>
        </p:txBody>
      </p:sp>
      <p:sp>
        <p:nvSpPr>
          <p:cNvPr id="91140" name="Text Box 4">
            <a:extLst>
              <a:ext uri="{FF2B5EF4-FFF2-40B4-BE49-F238E27FC236}">
                <a16:creationId xmlns:a16="http://schemas.microsoft.com/office/drawing/2014/main" id="{E2A35042-2728-49FE-BDB7-191A682F3203}"/>
              </a:ext>
            </a:extLst>
          </p:cNvPr>
          <p:cNvSpPr txBox="1">
            <a:spLocks noChangeArrowheads="1"/>
          </p:cNvSpPr>
          <p:nvPr/>
        </p:nvSpPr>
        <p:spPr bwMode="auto">
          <a:xfrm>
            <a:off x="2133600" y="6172200"/>
            <a:ext cx="48768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the ootheca contains 24 eggs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BC6976ED-83BB-477B-AE19-F52155559C36}"/>
              </a:ext>
            </a:extLst>
          </p:cNvPr>
          <p:cNvSpPr>
            <a:spLocks noGrp="1" noChangeArrowheads="1"/>
          </p:cNvSpPr>
          <p:nvPr>
            <p:ph type="title"/>
          </p:nvPr>
        </p:nvSpPr>
        <p:spPr>
          <a:xfrm>
            <a:off x="685800" y="152400"/>
            <a:ext cx="7772400" cy="914400"/>
          </a:xfrm>
        </p:spPr>
        <p:txBody>
          <a:bodyPr/>
          <a:lstStyle/>
          <a:p>
            <a:r>
              <a:rPr lang="en-US" altLang="en-US" sz="3200" b="1"/>
              <a:t>True or False</a:t>
            </a:r>
          </a:p>
        </p:txBody>
      </p:sp>
      <p:sp>
        <p:nvSpPr>
          <p:cNvPr id="14339" name="Rectangle 3">
            <a:extLst>
              <a:ext uri="{FF2B5EF4-FFF2-40B4-BE49-F238E27FC236}">
                <a16:creationId xmlns:a16="http://schemas.microsoft.com/office/drawing/2014/main" id="{72B2195D-1FCA-4418-B5C1-7FF657A986BF}"/>
              </a:ext>
            </a:extLst>
          </p:cNvPr>
          <p:cNvSpPr>
            <a:spLocks noGrp="1" noChangeArrowheads="1"/>
          </p:cNvSpPr>
          <p:nvPr>
            <p:ph type="body" idx="1"/>
          </p:nvPr>
        </p:nvSpPr>
        <p:spPr>
          <a:xfrm>
            <a:off x="685800" y="1066800"/>
            <a:ext cx="7772400" cy="5029200"/>
          </a:xfrm>
        </p:spPr>
        <p:txBody>
          <a:bodyPr/>
          <a:lstStyle/>
          <a:p>
            <a:pPr marL="609600" indent="-609600">
              <a:lnSpc>
                <a:spcPct val="90000"/>
              </a:lnSpc>
              <a:buFontTx/>
              <a:buAutoNum type="arabicPeriod" startAt="29"/>
            </a:pPr>
            <a:r>
              <a:rPr lang="en-US" altLang="en-US" sz="2800" b="1" u="sng"/>
              <a:t>The American cockroach has 24 eggs in its egg capsule.</a:t>
            </a:r>
          </a:p>
          <a:p>
            <a:pPr marL="609600" indent="-609600">
              <a:lnSpc>
                <a:spcPct val="90000"/>
              </a:lnSpc>
              <a:buFontTx/>
              <a:buNone/>
            </a:pPr>
            <a:endParaRPr lang="en-US" altLang="en-US" sz="1000" b="1"/>
          </a:p>
          <a:p>
            <a:pPr marL="609600" indent="-609600">
              <a:lnSpc>
                <a:spcPct val="90000"/>
              </a:lnSpc>
              <a:buFontTx/>
              <a:buAutoNum type="arabicPeriod" startAt="30"/>
            </a:pPr>
            <a:r>
              <a:rPr lang="en-US" altLang="en-US" sz="2800" b="1"/>
              <a:t>Cockroaches are omnivorous.</a:t>
            </a:r>
          </a:p>
          <a:p>
            <a:pPr marL="609600" indent="-609600">
              <a:lnSpc>
                <a:spcPct val="90000"/>
              </a:lnSpc>
              <a:buFontTx/>
              <a:buNone/>
            </a:pPr>
            <a:endParaRPr lang="en-US" altLang="en-US" sz="1000" b="1"/>
          </a:p>
          <a:p>
            <a:pPr marL="609600" indent="-609600">
              <a:lnSpc>
                <a:spcPct val="90000"/>
              </a:lnSpc>
              <a:buFontTx/>
              <a:buNone/>
            </a:pPr>
            <a:endParaRPr lang="en-US" altLang="en-US" sz="1000" b="1"/>
          </a:p>
          <a:p>
            <a:pPr marL="609600" indent="-609600">
              <a:lnSpc>
                <a:spcPct val="90000"/>
              </a:lnSpc>
              <a:buFontTx/>
              <a:buAutoNum type="arabicPeriod" startAt="31"/>
            </a:pPr>
            <a:r>
              <a:rPr lang="en-US" altLang="en-US" sz="2800" b="1"/>
              <a:t>Fecal focal points are places where German cockroaches often congregate.</a:t>
            </a:r>
          </a:p>
          <a:p>
            <a:pPr marL="609600" indent="-609600">
              <a:lnSpc>
                <a:spcPct val="90000"/>
              </a:lnSpc>
              <a:buFontTx/>
              <a:buNone/>
            </a:pPr>
            <a:endParaRPr lang="en-US" altLang="en-US" sz="1000" b="1"/>
          </a:p>
          <a:p>
            <a:pPr marL="609600" indent="-609600">
              <a:lnSpc>
                <a:spcPct val="90000"/>
              </a:lnSpc>
              <a:buFontTx/>
              <a:buAutoNum type="arabicPeriod" startAt="32"/>
            </a:pPr>
            <a:r>
              <a:rPr lang="en-US" altLang="en-US" sz="2800" b="1"/>
              <a:t>Cockroaches spend 75% or more of their life in cracks &amp; crevices.</a:t>
            </a:r>
          </a:p>
          <a:p>
            <a:pPr marL="609600" indent="-609600">
              <a:lnSpc>
                <a:spcPct val="90000"/>
              </a:lnSpc>
              <a:buFontTx/>
              <a:buNone/>
            </a:pPr>
            <a:endParaRPr lang="en-US" altLang="en-US" sz="1000" b="1"/>
          </a:p>
          <a:p>
            <a:pPr marL="609600" indent="-609600">
              <a:lnSpc>
                <a:spcPct val="90000"/>
              </a:lnSpc>
              <a:buFontTx/>
              <a:buNone/>
            </a:pPr>
            <a:r>
              <a:rPr lang="en-US" altLang="en-US" sz="2800" b="1"/>
              <a:t>33.  Sex pheromones are responsible for German cockroaches congregating together. </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015131F6-F417-46CF-AC33-2709F6E55CB8}"/>
              </a:ext>
            </a:extLst>
          </p:cNvPr>
          <p:cNvSpPr>
            <a:spLocks noGrp="1" noChangeArrowheads="1"/>
          </p:cNvSpPr>
          <p:nvPr>
            <p:ph type="title"/>
          </p:nvPr>
        </p:nvSpPr>
        <p:spPr>
          <a:xfrm>
            <a:off x="685800" y="152400"/>
            <a:ext cx="7772400" cy="914400"/>
          </a:xfrm>
        </p:spPr>
        <p:txBody>
          <a:bodyPr/>
          <a:lstStyle/>
          <a:p>
            <a:r>
              <a:rPr lang="en-US" altLang="en-US" sz="3200" b="1"/>
              <a:t>True or False</a:t>
            </a:r>
          </a:p>
        </p:txBody>
      </p:sp>
      <p:sp>
        <p:nvSpPr>
          <p:cNvPr id="92163" name="Rectangle 3">
            <a:extLst>
              <a:ext uri="{FF2B5EF4-FFF2-40B4-BE49-F238E27FC236}">
                <a16:creationId xmlns:a16="http://schemas.microsoft.com/office/drawing/2014/main" id="{F8158D5A-D6D6-4DB2-B184-D3D39389A295}"/>
              </a:ext>
            </a:extLst>
          </p:cNvPr>
          <p:cNvSpPr>
            <a:spLocks noGrp="1" noChangeArrowheads="1"/>
          </p:cNvSpPr>
          <p:nvPr>
            <p:ph type="body" idx="1"/>
          </p:nvPr>
        </p:nvSpPr>
        <p:spPr>
          <a:xfrm>
            <a:off x="685800" y="1066800"/>
            <a:ext cx="7772400" cy="5410200"/>
          </a:xfrm>
        </p:spPr>
        <p:txBody>
          <a:bodyPr/>
          <a:lstStyle/>
          <a:p>
            <a:pPr marL="609600" indent="-609600">
              <a:lnSpc>
                <a:spcPct val="90000"/>
              </a:lnSpc>
              <a:buFontTx/>
              <a:buAutoNum type="arabicPeriod" startAt="29"/>
            </a:pPr>
            <a:r>
              <a:rPr lang="en-US" altLang="en-US" sz="2800" b="1" u="sng"/>
              <a:t>The American cockroach has 24 eggs in its egg capsule.</a:t>
            </a:r>
          </a:p>
          <a:p>
            <a:pPr marL="609600" indent="-609600">
              <a:lnSpc>
                <a:spcPct val="90000"/>
              </a:lnSpc>
              <a:buFontTx/>
              <a:buNone/>
            </a:pPr>
            <a:endParaRPr lang="en-US" altLang="en-US" sz="3600" b="1" u="sng"/>
          </a:p>
          <a:p>
            <a:pPr marL="609600" indent="-609600">
              <a:lnSpc>
                <a:spcPct val="90000"/>
              </a:lnSpc>
              <a:buFontTx/>
              <a:buAutoNum type="arabicPeriod" startAt="30"/>
            </a:pPr>
            <a:r>
              <a:rPr lang="en-US" altLang="en-US" sz="2800" b="1"/>
              <a:t>Cockroaches are omnivorous.</a:t>
            </a:r>
          </a:p>
          <a:p>
            <a:pPr marL="609600" indent="-609600">
              <a:lnSpc>
                <a:spcPct val="90000"/>
              </a:lnSpc>
              <a:buFontTx/>
              <a:buNone/>
            </a:pPr>
            <a:endParaRPr lang="en-US" altLang="en-US" sz="1000" b="1"/>
          </a:p>
          <a:p>
            <a:pPr marL="609600" indent="-609600">
              <a:lnSpc>
                <a:spcPct val="90000"/>
              </a:lnSpc>
              <a:buFontTx/>
              <a:buNone/>
            </a:pPr>
            <a:endParaRPr lang="en-US" altLang="en-US" sz="1000" b="1"/>
          </a:p>
          <a:p>
            <a:pPr marL="609600" indent="-609600">
              <a:lnSpc>
                <a:spcPct val="90000"/>
              </a:lnSpc>
              <a:buFontTx/>
              <a:buAutoNum type="arabicPeriod" startAt="31"/>
            </a:pPr>
            <a:r>
              <a:rPr lang="en-US" altLang="en-US" sz="2800" b="1"/>
              <a:t>Fecal focal points are places where German cockroaches often congregate.</a:t>
            </a:r>
          </a:p>
          <a:p>
            <a:pPr marL="609600" indent="-609600">
              <a:lnSpc>
                <a:spcPct val="90000"/>
              </a:lnSpc>
              <a:buFontTx/>
              <a:buNone/>
            </a:pPr>
            <a:endParaRPr lang="en-US" altLang="en-US" sz="1000" b="1"/>
          </a:p>
          <a:p>
            <a:pPr marL="609600" indent="-609600">
              <a:lnSpc>
                <a:spcPct val="90000"/>
              </a:lnSpc>
              <a:buFontTx/>
              <a:buAutoNum type="arabicPeriod" startAt="32"/>
            </a:pPr>
            <a:r>
              <a:rPr lang="en-US" altLang="en-US" sz="2800" b="1"/>
              <a:t>Cockroaches spend 75% or more of their life in cracks &amp; crevices.</a:t>
            </a:r>
          </a:p>
          <a:p>
            <a:pPr marL="609600" indent="-609600">
              <a:lnSpc>
                <a:spcPct val="90000"/>
              </a:lnSpc>
              <a:buFontTx/>
              <a:buNone/>
            </a:pPr>
            <a:endParaRPr lang="en-US" altLang="en-US" sz="1000" b="1"/>
          </a:p>
          <a:p>
            <a:pPr marL="609600" indent="-609600">
              <a:lnSpc>
                <a:spcPct val="90000"/>
              </a:lnSpc>
              <a:buFontTx/>
              <a:buNone/>
            </a:pPr>
            <a:r>
              <a:rPr lang="en-US" altLang="en-US" sz="2800" b="1"/>
              <a:t>33.  Sex pheromones are responsible for German cockroaches congregating together. </a:t>
            </a:r>
          </a:p>
        </p:txBody>
      </p:sp>
      <p:sp>
        <p:nvSpPr>
          <p:cNvPr id="92164" name="Text Box 4">
            <a:extLst>
              <a:ext uri="{FF2B5EF4-FFF2-40B4-BE49-F238E27FC236}">
                <a16:creationId xmlns:a16="http://schemas.microsoft.com/office/drawing/2014/main" id="{BF7A7550-B656-447A-9863-939E574283A2}"/>
              </a:ext>
            </a:extLst>
          </p:cNvPr>
          <p:cNvSpPr txBox="1">
            <a:spLocks noChangeArrowheads="1"/>
          </p:cNvSpPr>
          <p:nvPr/>
        </p:nvSpPr>
        <p:spPr bwMode="auto">
          <a:xfrm>
            <a:off x="2209800" y="1981200"/>
            <a:ext cx="4191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the ootheca has 16 eggs</a:t>
            </a:r>
          </a:p>
        </p:txBody>
      </p:sp>
      <p:pic>
        <p:nvPicPr>
          <p:cNvPr id="92166" name="Picture 6">
            <a:extLst>
              <a:ext uri="{FF2B5EF4-FFF2-40B4-BE49-F238E27FC236}">
                <a16:creationId xmlns:a16="http://schemas.microsoft.com/office/drawing/2014/main" id="{E9E4818E-D7A1-4A59-961E-C618118BB2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1601788"/>
            <a:ext cx="2209800" cy="11890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22" name="Rectangle 2">
            <a:extLst>
              <a:ext uri="{FF2B5EF4-FFF2-40B4-BE49-F238E27FC236}">
                <a16:creationId xmlns:a16="http://schemas.microsoft.com/office/drawing/2014/main" id="{182191E8-3C95-4987-815D-5B4B34E3E476}"/>
              </a:ext>
            </a:extLst>
          </p:cNvPr>
          <p:cNvSpPr>
            <a:spLocks noGrp="1" noChangeArrowheads="1"/>
          </p:cNvSpPr>
          <p:nvPr>
            <p:ph type="title"/>
          </p:nvPr>
        </p:nvSpPr>
        <p:spPr>
          <a:xfrm>
            <a:off x="685800" y="152400"/>
            <a:ext cx="7772400" cy="914400"/>
          </a:xfrm>
        </p:spPr>
        <p:txBody>
          <a:bodyPr/>
          <a:lstStyle/>
          <a:p>
            <a:r>
              <a:rPr lang="en-US" altLang="en-US" sz="3200" b="1"/>
              <a:t>True or False</a:t>
            </a:r>
          </a:p>
        </p:txBody>
      </p:sp>
      <p:sp>
        <p:nvSpPr>
          <p:cNvPr id="389123" name="Rectangle 3">
            <a:extLst>
              <a:ext uri="{FF2B5EF4-FFF2-40B4-BE49-F238E27FC236}">
                <a16:creationId xmlns:a16="http://schemas.microsoft.com/office/drawing/2014/main" id="{C7ACFCF0-09A2-45C0-A933-D6AF9CDC9807}"/>
              </a:ext>
            </a:extLst>
          </p:cNvPr>
          <p:cNvSpPr>
            <a:spLocks noGrp="1" noChangeArrowheads="1"/>
          </p:cNvSpPr>
          <p:nvPr>
            <p:ph type="body" idx="1"/>
          </p:nvPr>
        </p:nvSpPr>
        <p:spPr>
          <a:xfrm>
            <a:off x="685800" y="1066800"/>
            <a:ext cx="7772400" cy="5029200"/>
          </a:xfrm>
        </p:spPr>
        <p:txBody>
          <a:bodyPr/>
          <a:lstStyle/>
          <a:p>
            <a:pPr marL="609600" indent="-609600">
              <a:lnSpc>
                <a:spcPct val="90000"/>
              </a:lnSpc>
              <a:buFontTx/>
              <a:buAutoNum type="arabicPeriod" startAt="29"/>
            </a:pPr>
            <a:r>
              <a:rPr lang="en-US" altLang="en-US" sz="2800" b="1"/>
              <a:t>The American cockroach has 24 eggs in its egg capsule.</a:t>
            </a:r>
          </a:p>
          <a:p>
            <a:pPr marL="609600" indent="-609600">
              <a:lnSpc>
                <a:spcPct val="90000"/>
              </a:lnSpc>
              <a:buFontTx/>
              <a:buNone/>
            </a:pPr>
            <a:endParaRPr lang="en-US" altLang="en-US" sz="1000" b="1"/>
          </a:p>
          <a:p>
            <a:pPr marL="609600" indent="-609600">
              <a:lnSpc>
                <a:spcPct val="90000"/>
              </a:lnSpc>
              <a:buFontTx/>
              <a:buAutoNum type="arabicPeriod" startAt="30"/>
            </a:pPr>
            <a:r>
              <a:rPr lang="en-US" altLang="en-US" sz="2800" b="1" u="sng"/>
              <a:t>Cockroaches are omnivorous.</a:t>
            </a:r>
          </a:p>
          <a:p>
            <a:pPr marL="609600" indent="-609600">
              <a:lnSpc>
                <a:spcPct val="90000"/>
              </a:lnSpc>
              <a:buFontTx/>
              <a:buNone/>
            </a:pPr>
            <a:endParaRPr lang="en-US" altLang="en-US" sz="1000" b="1" u="sng"/>
          </a:p>
          <a:p>
            <a:pPr marL="609600" indent="-609600">
              <a:lnSpc>
                <a:spcPct val="90000"/>
              </a:lnSpc>
              <a:buFontTx/>
              <a:buNone/>
            </a:pPr>
            <a:endParaRPr lang="en-US" altLang="en-US" sz="1000" b="1" u="sng"/>
          </a:p>
          <a:p>
            <a:pPr marL="609600" indent="-609600">
              <a:lnSpc>
                <a:spcPct val="90000"/>
              </a:lnSpc>
              <a:buFontTx/>
              <a:buAutoNum type="arabicPeriod" startAt="31"/>
            </a:pPr>
            <a:r>
              <a:rPr lang="en-US" altLang="en-US" sz="2800" b="1"/>
              <a:t>Fecal focal points are places where German cockroaches often congregate.</a:t>
            </a:r>
          </a:p>
          <a:p>
            <a:pPr marL="609600" indent="-609600">
              <a:lnSpc>
                <a:spcPct val="90000"/>
              </a:lnSpc>
              <a:buFontTx/>
              <a:buNone/>
            </a:pPr>
            <a:endParaRPr lang="en-US" altLang="en-US" sz="1000" b="1"/>
          </a:p>
          <a:p>
            <a:pPr marL="609600" indent="-609600">
              <a:lnSpc>
                <a:spcPct val="90000"/>
              </a:lnSpc>
              <a:buFontTx/>
              <a:buAutoNum type="arabicPeriod" startAt="32"/>
            </a:pPr>
            <a:r>
              <a:rPr lang="en-US" altLang="en-US" sz="2800" b="1"/>
              <a:t>Cockroaches spend 75% or more of their life in cracks &amp; crevices.</a:t>
            </a:r>
          </a:p>
          <a:p>
            <a:pPr marL="609600" indent="-609600">
              <a:lnSpc>
                <a:spcPct val="90000"/>
              </a:lnSpc>
              <a:buFontTx/>
              <a:buNone/>
            </a:pPr>
            <a:endParaRPr lang="en-US" altLang="en-US" sz="1000" b="1"/>
          </a:p>
          <a:p>
            <a:pPr marL="609600" indent="-609600">
              <a:lnSpc>
                <a:spcPct val="90000"/>
              </a:lnSpc>
              <a:buFontTx/>
              <a:buNone/>
            </a:pPr>
            <a:r>
              <a:rPr lang="en-US" altLang="en-US" sz="2800" b="1"/>
              <a:t>33.  Sex pheromones are responsible for German cockroaches congregating together.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64A46809-51D8-4267-A294-9EEAFDC07B0F}"/>
              </a:ext>
            </a:extLst>
          </p:cNvPr>
          <p:cNvSpPr>
            <a:spLocks noGrp="1" noChangeArrowheads="1"/>
          </p:cNvSpPr>
          <p:nvPr>
            <p:ph type="title"/>
          </p:nvPr>
        </p:nvSpPr>
        <p:spPr>
          <a:xfrm>
            <a:off x="685800" y="152400"/>
            <a:ext cx="7772400" cy="914400"/>
          </a:xfrm>
        </p:spPr>
        <p:txBody>
          <a:bodyPr/>
          <a:lstStyle/>
          <a:p>
            <a:r>
              <a:rPr lang="en-US" altLang="en-US" sz="3200" b="1"/>
              <a:t>True or False</a:t>
            </a:r>
          </a:p>
        </p:txBody>
      </p:sp>
      <p:sp>
        <p:nvSpPr>
          <p:cNvPr id="93187" name="Rectangle 3">
            <a:extLst>
              <a:ext uri="{FF2B5EF4-FFF2-40B4-BE49-F238E27FC236}">
                <a16:creationId xmlns:a16="http://schemas.microsoft.com/office/drawing/2014/main" id="{53912B5F-A52A-4E6B-94BE-2B9D9F7D1F69}"/>
              </a:ext>
            </a:extLst>
          </p:cNvPr>
          <p:cNvSpPr>
            <a:spLocks noGrp="1" noChangeArrowheads="1"/>
          </p:cNvSpPr>
          <p:nvPr>
            <p:ph type="body" idx="1"/>
          </p:nvPr>
        </p:nvSpPr>
        <p:spPr>
          <a:xfrm>
            <a:off x="685800" y="1066800"/>
            <a:ext cx="7772400" cy="5029200"/>
          </a:xfrm>
        </p:spPr>
        <p:txBody>
          <a:bodyPr/>
          <a:lstStyle/>
          <a:p>
            <a:pPr marL="609600" indent="-609600">
              <a:lnSpc>
                <a:spcPct val="90000"/>
              </a:lnSpc>
              <a:buFontTx/>
              <a:buAutoNum type="arabicPeriod" startAt="29"/>
            </a:pPr>
            <a:r>
              <a:rPr lang="en-US" altLang="en-US" sz="2800" b="1"/>
              <a:t>The American cockroach has 24 eggs in its egg capsule.</a:t>
            </a:r>
          </a:p>
          <a:p>
            <a:pPr marL="609600" indent="-609600">
              <a:lnSpc>
                <a:spcPct val="90000"/>
              </a:lnSpc>
              <a:buFontTx/>
              <a:buNone/>
            </a:pPr>
            <a:endParaRPr lang="en-US" altLang="en-US" sz="800" b="1"/>
          </a:p>
          <a:p>
            <a:pPr marL="609600" indent="-609600">
              <a:lnSpc>
                <a:spcPct val="90000"/>
              </a:lnSpc>
              <a:buFontTx/>
              <a:buAutoNum type="arabicPeriod" startAt="30"/>
            </a:pPr>
            <a:r>
              <a:rPr lang="en-US" altLang="en-US" sz="2800" b="1" u="sng"/>
              <a:t>Cockroaches are omnivorous.</a:t>
            </a:r>
          </a:p>
          <a:p>
            <a:pPr marL="609600" indent="-609600">
              <a:lnSpc>
                <a:spcPct val="90000"/>
              </a:lnSpc>
              <a:buFontTx/>
              <a:buNone/>
            </a:pPr>
            <a:endParaRPr lang="en-US" altLang="en-US" sz="1000" b="1"/>
          </a:p>
          <a:p>
            <a:pPr marL="609600" indent="-609600">
              <a:lnSpc>
                <a:spcPct val="90000"/>
              </a:lnSpc>
              <a:buFontTx/>
              <a:buNone/>
            </a:pPr>
            <a:endParaRPr lang="en-US" altLang="en-US" sz="2400" b="1"/>
          </a:p>
          <a:p>
            <a:pPr marL="609600" indent="-609600">
              <a:lnSpc>
                <a:spcPct val="90000"/>
              </a:lnSpc>
              <a:buFontTx/>
              <a:buAutoNum type="arabicPeriod" startAt="31"/>
            </a:pPr>
            <a:r>
              <a:rPr lang="en-US" altLang="en-US" sz="2800" b="1"/>
              <a:t>Fecal focal points are places where German cockroaches often congregate.</a:t>
            </a:r>
          </a:p>
          <a:p>
            <a:pPr marL="609600" indent="-609600">
              <a:lnSpc>
                <a:spcPct val="90000"/>
              </a:lnSpc>
              <a:buFontTx/>
              <a:buNone/>
            </a:pPr>
            <a:endParaRPr lang="en-US" altLang="en-US" sz="1000" b="1"/>
          </a:p>
          <a:p>
            <a:pPr marL="609600" indent="-609600">
              <a:lnSpc>
                <a:spcPct val="90000"/>
              </a:lnSpc>
              <a:buFontTx/>
              <a:buAutoNum type="arabicPeriod" startAt="32"/>
            </a:pPr>
            <a:r>
              <a:rPr lang="en-US" altLang="en-US" sz="2800" b="1"/>
              <a:t>Cockroaches spend 75% or more of their life in cracks &amp; crevices.</a:t>
            </a:r>
          </a:p>
          <a:p>
            <a:pPr marL="609600" indent="-609600">
              <a:lnSpc>
                <a:spcPct val="90000"/>
              </a:lnSpc>
              <a:buFontTx/>
              <a:buNone/>
            </a:pPr>
            <a:endParaRPr lang="en-US" altLang="en-US" sz="1000" b="1"/>
          </a:p>
          <a:p>
            <a:pPr marL="609600" indent="-609600">
              <a:lnSpc>
                <a:spcPct val="90000"/>
              </a:lnSpc>
              <a:buFontTx/>
              <a:buNone/>
            </a:pPr>
            <a:r>
              <a:rPr lang="en-US" altLang="en-US" sz="2800" b="1"/>
              <a:t>33.  Sex pheromones are responsible for German cockroaches congregating together. </a:t>
            </a:r>
          </a:p>
        </p:txBody>
      </p:sp>
      <p:sp>
        <p:nvSpPr>
          <p:cNvPr id="93189" name="Text Box 5">
            <a:extLst>
              <a:ext uri="{FF2B5EF4-FFF2-40B4-BE49-F238E27FC236}">
                <a16:creationId xmlns:a16="http://schemas.microsoft.com/office/drawing/2014/main" id="{8FBB1E35-16B7-41CD-8601-1CC27239A9AA}"/>
              </a:ext>
            </a:extLst>
          </p:cNvPr>
          <p:cNvSpPr txBox="1">
            <a:spLocks noChangeArrowheads="1"/>
          </p:cNvSpPr>
          <p:nvPr/>
        </p:nvSpPr>
        <p:spPr bwMode="auto">
          <a:xfrm>
            <a:off x="152400" y="2590800"/>
            <a:ext cx="8839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True  - they eat about anything (both plant and animal materials)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46" name="Rectangle 2">
            <a:extLst>
              <a:ext uri="{FF2B5EF4-FFF2-40B4-BE49-F238E27FC236}">
                <a16:creationId xmlns:a16="http://schemas.microsoft.com/office/drawing/2014/main" id="{99594CAB-239B-4C30-98CD-D28EABE9256D}"/>
              </a:ext>
            </a:extLst>
          </p:cNvPr>
          <p:cNvSpPr>
            <a:spLocks noGrp="1" noChangeArrowheads="1"/>
          </p:cNvSpPr>
          <p:nvPr>
            <p:ph type="title"/>
          </p:nvPr>
        </p:nvSpPr>
        <p:spPr>
          <a:xfrm>
            <a:off x="685800" y="152400"/>
            <a:ext cx="7772400" cy="914400"/>
          </a:xfrm>
        </p:spPr>
        <p:txBody>
          <a:bodyPr/>
          <a:lstStyle/>
          <a:p>
            <a:r>
              <a:rPr lang="en-US" altLang="en-US" sz="3200" b="1"/>
              <a:t>True or False</a:t>
            </a:r>
          </a:p>
        </p:txBody>
      </p:sp>
      <p:sp>
        <p:nvSpPr>
          <p:cNvPr id="390147" name="Rectangle 3">
            <a:extLst>
              <a:ext uri="{FF2B5EF4-FFF2-40B4-BE49-F238E27FC236}">
                <a16:creationId xmlns:a16="http://schemas.microsoft.com/office/drawing/2014/main" id="{1D16C204-5287-48D5-BF98-8B393453FDCA}"/>
              </a:ext>
            </a:extLst>
          </p:cNvPr>
          <p:cNvSpPr>
            <a:spLocks noGrp="1" noChangeArrowheads="1"/>
          </p:cNvSpPr>
          <p:nvPr>
            <p:ph type="body" idx="1"/>
          </p:nvPr>
        </p:nvSpPr>
        <p:spPr>
          <a:xfrm>
            <a:off x="685800" y="1066800"/>
            <a:ext cx="7772400" cy="5029200"/>
          </a:xfrm>
        </p:spPr>
        <p:txBody>
          <a:bodyPr/>
          <a:lstStyle/>
          <a:p>
            <a:pPr marL="609600" indent="-609600">
              <a:lnSpc>
                <a:spcPct val="90000"/>
              </a:lnSpc>
              <a:buFontTx/>
              <a:buAutoNum type="arabicPeriod" startAt="29"/>
            </a:pPr>
            <a:r>
              <a:rPr lang="en-US" altLang="en-US" sz="2800" b="1"/>
              <a:t>The American cockroach has 24 eggs in its egg capsule.</a:t>
            </a:r>
          </a:p>
          <a:p>
            <a:pPr marL="609600" indent="-609600">
              <a:lnSpc>
                <a:spcPct val="90000"/>
              </a:lnSpc>
              <a:buFontTx/>
              <a:buNone/>
            </a:pPr>
            <a:endParaRPr lang="en-US" altLang="en-US" sz="800" b="1"/>
          </a:p>
          <a:p>
            <a:pPr marL="609600" indent="-609600">
              <a:lnSpc>
                <a:spcPct val="90000"/>
              </a:lnSpc>
              <a:buFontTx/>
              <a:buAutoNum type="arabicPeriod" startAt="30"/>
            </a:pPr>
            <a:r>
              <a:rPr lang="en-US" altLang="en-US" sz="2800" b="1"/>
              <a:t>Cockroaches are omnivorous.</a:t>
            </a:r>
          </a:p>
          <a:p>
            <a:pPr marL="609600" indent="-609600">
              <a:lnSpc>
                <a:spcPct val="90000"/>
              </a:lnSpc>
              <a:buFontTx/>
              <a:buNone/>
            </a:pPr>
            <a:endParaRPr lang="en-US" altLang="en-US" sz="1000" b="1"/>
          </a:p>
          <a:p>
            <a:pPr marL="609600" indent="-609600">
              <a:lnSpc>
                <a:spcPct val="90000"/>
              </a:lnSpc>
              <a:buFontTx/>
              <a:buNone/>
            </a:pPr>
            <a:endParaRPr lang="en-US" altLang="en-US" sz="1200" b="1"/>
          </a:p>
          <a:p>
            <a:pPr marL="609600" indent="-609600">
              <a:lnSpc>
                <a:spcPct val="90000"/>
              </a:lnSpc>
              <a:buFontTx/>
              <a:buAutoNum type="arabicPeriod" startAt="31"/>
            </a:pPr>
            <a:r>
              <a:rPr lang="en-US" altLang="en-US" sz="2800" b="1" u="sng"/>
              <a:t>Fecal focal points are places where German cockroaches often congregate.</a:t>
            </a:r>
          </a:p>
          <a:p>
            <a:pPr marL="609600" indent="-609600">
              <a:lnSpc>
                <a:spcPct val="90000"/>
              </a:lnSpc>
              <a:buFontTx/>
              <a:buNone/>
            </a:pPr>
            <a:endParaRPr lang="en-US" altLang="en-US" sz="1000" b="1"/>
          </a:p>
          <a:p>
            <a:pPr marL="609600" indent="-609600">
              <a:lnSpc>
                <a:spcPct val="90000"/>
              </a:lnSpc>
              <a:buFontTx/>
              <a:buAutoNum type="arabicPeriod" startAt="32"/>
            </a:pPr>
            <a:r>
              <a:rPr lang="en-US" altLang="en-US" sz="2800" b="1"/>
              <a:t>Cockroaches spend 75% or more of their life in cracks &amp; crevices.</a:t>
            </a:r>
          </a:p>
          <a:p>
            <a:pPr marL="609600" indent="-609600">
              <a:lnSpc>
                <a:spcPct val="90000"/>
              </a:lnSpc>
              <a:buFontTx/>
              <a:buNone/>
            </a:pPr>
            <a:endParaRPr lang="en-US" altLang="en-US" sz="1000" b="1"/>
          </a:p>
          <a:p>
            <a:pPr marL="609600" indent="-609600">
              <a:lnSpc>
                <a:spcPct val="90000"/>
              </a:lnSpc>
              <a:buFontTx/>
              <a:buNone/>
            </a:pPr>
            <a:r>
              <a:rPr lang="en-US" altLang="en-US" sz="2800" b="1"/>
              <a:t>33.  Sex pheromones are responsible for German cockroaches congregating together. </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83D04361-5850-4160-AA05-0B033F392A76}"/>
              </a:ext>
            </a:extLst>
          </p:cNvPr>
          <p:cNvSpPr>
            <a:spLocks noGrp="1" noChangeArrowheads="1"/>
          </p:cNvSpPr>
          <p:nvPr>
            <p:ph type="title"/>
          </p:nvPr>
        </p:nvSpPr>
        <p:spPr>
          <a:xfrm>
            <a:off x="685800" y="152400"/>
            <a:ext cx="7772400" cy="762000"/>
          </a:xfrm>
        </p:spPr>
        <p:txBody>
          <a:bodyPr/>
          <a:lstStyle/>
          <a:p>
            <a:r>
              <a:rPr lang="en-US" altLang="en-US" sz="3200" b="1"/>
              <a:t>True or False</a:t>
            </a:r>
          </a:p>
        </p:txBody>
      </p:sp>
      <p:sp>
        <p:nvSpPr>
          <p:cNvPr id="94211" name="Rectangle 3">
            <a:extLst>
              <a:ext uri="{FF2B5EF4-FFF2-40B4-BE49-F238E27FC236}">
                <a16:creationId xmlns:a16="http://schemas.microsoft.com/office/drawing/2014/main" id="{74A83F62-DA70-4D76-BB0A-C3112B5DC1C4}"/>
              </a:ext>
            </a:extLst>
          </p:cNvPr>
          <p:cNvSpPr>
            <a:spLocks noGrp="1" noChangeArrowheads="1"/>
          </p:cNvSpPr>
          <p:nvPr>
            <p:ph type="body" idx="1"/>
          </p:nvPr>
        </p:nvSpPr>
        <p:spPr>
          <a:xfrm>
            <a:off x="685800" y="914400"/>
            <a:ext cx="7772400" cy="5791200"/>
          </a:xfrm>
        </p:spPr>
        <p:txBody>
          <a:bodyPr/>
          <a:lstStyle/>
          <a:p>
            <a:pPr marL="609600" indent="-609600">
              <a:lnSpc>
                <a:spcPct val="80000"/>
              </a:lnSpc>
              <a:buFontTx/>
              <a:buAutoNum type="arabicPeriod" startAt="29"/>
            </a:pPr>
            <a:r>
              <a:rPr lang="en-US" altLang="en-US" sz="2800" b="1"/>
              <a:t>The American cockroach has 24 eggs in its egg capsule.</a:t>
            </a:r>
          </a:p>
          <a:p>
            <a:pPr marL="609600" indent="-609600">
              <a:lnSpc>
                <a:spcPct val="80000"/>
              </a:lnSpc>
              <a:buFontTx/>
              <a:buNone/>
            </a:pPr>
            <a:endParaRPr lang="en-US" altLang="en-US" sz="800" b="1"/>
          </a:p>
          <a:p>
            <a:pPr marL="609600" indent="-609600">
              <a:lnSpc>
                <a:spcPct val="80000"/>
              </a:lnSpc>
              <a:buFontTx/>
              <a:buAutoNum type="arabicPeriod" startAt="30"/>
            </a:pPr>
            <a:r>
              <a:rPr lang="en-US" altLang="en-US" sz="2800" b="1"/>
              <a:t>Cockroaches are omnivorous.</a:t>
            </a:r>
          </a:p>
          <a:p>
            <a:pPr marL="609600" indent="-609600">
              <a:lnSpc>
                <a:spcPct val="80000"/>
              </a:lnSpc>
              <a:buFontTx/>
              <a:buNone/>
            </a:pPr>
            <a:endParaRPr lang="en-US" altLang="en-US" sz="1000" b="1"/>
          </a:p>
          <a:p>
            <a:pPr marL="609600" indent="-609600">
              <a:lnSpc>
                <a:spcPct val="80000"/>
              </a:lnSpc>
              <a:buFontTx/>
              <a:buNone/>
            </a:pPr>
            <a:endParaRPr lang="en-US" altLang="en-US" sz="800" b="1"/>
          </a:p>
          <a:p>
            <a:pPr marL="609600" indent="-609600">
              <a:lnSpc>
                <a:spcPct val="80000"/>
              </a:lnSpc>
              <a:buFontTx/>
              <a:buAutoNum type="arabicPeriod" startAt="31"/>
            </a:pPr>
            <a:r>
              <a:rPr lang="en-US" altLang="en-US" sz="2800" b="1" u="sng"/>
              <a:t>Fecal focal points are places                                  where German cockroaches                                               often congregate.</a:t>
            </a:r>
          </a:p>
          <a:p>
            <a:pPr marL="609600" indent="-609600">
              <a:lnSpc>
                <a:spcPct val="80000"/>
              </a:lnSpc>
              <a:buFontTx/>
              <a:buNone/>
            </a:pPr>
            <a:endParaRPr lang="en-US" altLang="en-US" sz="8800" b="1" u="sng"/>
          </a:p>
          <a:p>
            <a:pPr marL="609600" indent="-609600">
              <a:lnSpc>
                <a:spcPct val="80000"/>
              </a:lnSpc>
              <a:buFontTx/>
              <a:buAutoNum type="arabicPeriod" startAt="32"/>
            </a:pPr>
            <a:r>
              <a:rPr lang="en-US" altLang="en-US" sz="2800" b="1"/>
              <a:t>Cockroaches spend 75% or more of their life in cracks &amp; crevices.</a:t>
            </a:r>
          </a:p>
          <a:p>
            <a:pPr marL="609600" indent="-609600">
              <a:lnSpc>
                <a:spcPct val="80000"/>
              </a:lnSpc>
              <a:buFontTx/>
              <a:buNone/>
            </a:pPr>
            <a:endParaRPr lang="en-US" altLang="en-US" sz="1000" b="1"/>
          </a:p>
          <a:p>
            <a:pPr marL="609600" indent="-609600">
              <a:lnSpc>
                <a:spcPct val="80000"/>
              </a:lnSpc>
              <a:buFontTx/>
              <a:buNone/>
            </a:pPr>
            <a:r>
              <a:rPr lang="en-US" altLang="en-US" sz="2800" b="1"/>
              <a:t>33.  Sex pheromones are responsible for German cockroaches congregating together. </a:t>
            </a:r>
          </a:p>
        </p:txBody>
      </p:sp>
      <p:sp>
        <p:nvSpPr>
          <p:cNvPr id="94212" name="Text Box 4">
            <a:extLst>
              <a:ext uri="{FF2B5EF4-FFF2-40B4-BE49-F238E27FC236}">
                <a16:creationId xmlns:a16="http://schemas.microsoft.com/office/drawing/2014/main" id="{47CF285A-AF32-47C9-AC8C-A2DED3E52649}"/>
              </a:ext>
            </a:extLst>
          </p:cNvPr>
          <p:cNvSpPr txBox="1">
            <a:spLocks noChangeArrowheads="1"/>
          </p:cNvSpPr>
          <p:nvPr/>
        </p:nvSpPr>
        <p:spPr bwMode="auto">
          <a:xfrm>
            <a:off x="1447800" y="3886200"/>
            <a:ext cx="4038600" cy="83185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True…and the 1</a:t>
            </a:r>
            <a:r>
              <a:rPr lang="en-US" altLang="en-US" sz="2400" baseline="30000"/>
              <a:t>st</a:t>
            </a:r>
            <a:r>
              <a:rPr lang="en-US" altLang="en-US" sz="2400"/>
              <a:t> instar nymphs often eat roach feces.</a:t>
            </a:r>
          </a:p>
        </p:txBody>
      </p:sp>
      <p:pic>
        <p:nvPicPr>
          <p:cNvPr id="94213" name="Picture 5">
            <a:extLst>
              <a:ext uri="{FF2B5EF4-FFF2-40B4-BE49-F238E27FC236}">
                <a16:creationId xmlns:a16="http://schemas.microsoft.com/office/drawing/2014/main" id="{465C66B2-9516-44EC-88EE-F1F85CD3ABE9}"/>
              </a:ext>
            </a:extLst>
          </p:cNvPr>
          <p:cNvPicPr>
            <a:picLocks noChangeAspect="1" noChangeArrowheads="1"/>
          </p:cNvPicPr>
          <p:nvPr/>
        </p:nvPicPr>
        <p:blipFill>
          <a:blip r:embed="rId2">
            <a:lum bright="18000"/>
            <a:extLst>
              <a:ext uri="{28A0092B-C50C-407E-A947-70E740481C1C}">
                <a14:useLocalDpi xmlns:a14="http://schemas.microsoft.com/office/drawing/2010/main" val="0"/>
              </a:ext>
            </a:extLst>
          </a:blip>
          <a:srcRect b="11095"/>
          <a:stretch>
            <a:fillRect/>
          </a:stretch>
        </p:blipFill>
        <p:spPr bwMode="auto">
          <a:xfrm>
            <a:off x="5943600" y="2590800"/>
            <a:ext cx="2819400" cy="2122488"/>
          </a:xfrm>
          <a:prstGeom prst="rect">
            <a:avLst/>
          </a:prstGeom>
          <a:noFill/>
          <a:ln w="12700">
            <a:solidFill>
              <a:srgbClr val="003366"/>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1170" name="Rectangle 2">
            <a:extLst>
              <a:ext uri="{FF2B5EF4-FFF2-40B4-BE49-F238E27FC236}">
                <a16:creationId xmlns:a16="http://schemas.microsoft.com/office/drawing/2014/main" id="{707D17D9-1890-4BA4-9096-7AB713DCB730}"/>
              </a:ext>
            </a:extLst>
          </p:cNvPr>
          <p:cNvSpPr>
            <a:spLocks noGrp="1" noChangeArrowheads="1"/>
          </p:cNvSpPr>
          <p:nvPr>
            <p:ph type="title"/>
          </p:nvPr>
        </p:nvSpPr>
        <p:spPr>
          <a:xfrm>
            <a:off x="685800" y="152400"/>
            <a:ext cx="7772400" cy="914400"/>
          </a:xfrm>
        </p:spPr>
        <p:txBody>
          <a:bodyPr/>
          <a:lstStyle/>
          <a:p>
            <a:r>
              <a:rPr lang="en-US" altLang="en-US" sz="3200" b="1"/>
              <a:t>True or False</a:t>
            </a:r>
          </a:p>
        </p:txBody>
      </p:sp>
      <p:sp>
        <p:nvSpPr>
          <p:cNvPr id="391171" name="Rectangle 3">
            <a:extLst>
              <a:ext uri="{FF2B5EF4-FFF2-40B4-BE49-F238E27FC236}">
                <a16:creationId xmlns:a16="http://schemas.microsoft.com/office/drawing/2014/main" id="{E7C1A399-624B-4624-A7EF-30733E58BFEA}"/>
              </a:ext>
            </a:extLst>
          </p:cNvPr>
          <p:cNvSpPr>
            <a:spLocks noGrp="1" noChangeArrowheads="1"/>
          </p:cNvSpPr>
          <p:nvPr>
            <p:ph type="body" idx="1"/>
          </p:nvPr>
        </p:nvSpPr>
        <p:spPr>
          <a:xfrm>
            <a:off x="685800" y="1066800"/>
            <a:ext cx="7772400" cy="5029200"/>
          </a:xfrm>
        </p:spPr>
        <p:txBody>
          <a:bodyPr/>
          <a:lstStyle/>
          <a:p>
            <a:pPr marL="609600" indent="-609600">
              <a:lnSpc>
                <a:spcPct val="90000"/>
              </a:lnSpc>
              <a:buFontTx/>
              <a:buAutoNum type="arabicPeriod" startAt="29"/>
            </a:pPr>
            <a:r>
              <a:rPr lang="en-US" altLang="en-US" sz="2800" b="1"/>
              <a:t>The American cockroach has 24 eggs in its egg capsule.</a:t>
            </a:r>
          </a:p>
          <a:p>
            <a:pPr marL="609600" indent="-609600">
              <a:lnSpc>
                <a:spcPct val="90000"/>
              </a:lnSpc>
              <a:buFontTx/>
              <a:buNone/>
            </a:pPr>
            <a:endParaRPr lang="en-US" altLang="en-US" sz="800" b="1"/>
          </a:p>
          <a:p>
            <a:pPr marL="609600" indent="-609600">
              <a:lnSpc>
                <a:spcPct val="90000"/>
              </a:lnSpc>
              <a:buFontTx/>
              <a:buAutoNum type="arabicPeriod" startAt="30"/>
            </a:pPr>
            <a:r>
              <a:rPr lang="en-US" altLang="en-US" sz="2800" b="1"/>
              <a:t>Cockroaches are omnivorous.</a:t>
            </a:r>
          </a:p>
          <a:p>
            <a:pPr marL="609600" indent="-609600">
              <a:lnSpc>
                <a:spcPct val="90000"/>
              </a:lnSpc>
              <a:buFontTx/>
              <a:buNone/>
            </a:pPr>
            <a:endParaRPr lang="en-US" altLang="en-US" sz="1000" b="1"/>
          </a:p>
          <a:p>
            <a:pPr marL="609600" indent="-609600">
              <a:lnSpc>
                <a:spcPct val="90000"/>
              </a:lnSpc>
              <a:buFontTx/>
              <a:buNone/>
            </a:pPr>
            <a:endParaRPr lang="en-US" altLang="en-US" sz="800" b="1"/>
          </a:p>
          <a:p>
            <a:pPr marL="609600" indent="-609600">
              <a:lnSpc>
                <a:spcPct val="90000"/>
              </a:lnSpc>
              <a:buFontTx/>
              <a:buAutoNum type="arabicPeriod" startAt="31"/>
            </a:pPr>
            <a:r>
              <a:rPr lang="en-US" altLang="en-US" sz="2800" b="1"/>
              <a:t>Fecal focal points are places where German cockroaches often congregate.</a:t>
            </a:r>
          </a:p>
          <a:p>
            <a:pPr marL="609600" indent="-609600">
              <a:lnSpc>
                <a:spcPct val="90000"/>
              </a:lnSpc>
              <a:buFontTx/>
              <a:buNone/>
            </a:pPr>
            <a:endParaRPr lang="en-US" altLang="en-US" sz="1200" b="1"/>
          </a:p>
          <a:p>
            <a:pPr marL="609600" indent="-609600">
              <a:lnSpc>
                <a:spcPct val="90000"/>
              </a:lnSpc>
              <a:buFontTx/>
              <a:buAutoNum type="arabicPeriod" startAt="32"/>
            </a:pPr>
            <a:r>
              <a:rPr lang="en-US" altLang="en-US" sz="2800" b="1" u="sng"/>
              <a:t>Cockroaches spend 75% or more of their life in cracks &amp; crevices.</a:t>
            </a:r>
          </a:p>
          <a:p>
            <a:pPr marL="609600" indent="-609600">
              <a:lnSpc>
                <a:spcPct val="90000"/>
              </a:lnSpc>
              <a:buFontTx/>
              <a:buNone/>
            </a:pPr>
            <a:endParaRPr lang="en-US" altLang="en-US" sz="1000" b="1" u="sng"/>
          </a:p>
          <a:p>
            <a:pPr marL="609600" indent="-609600">
              <a:lnSpc>
                <a:spcPct val="90000"/>
              </a:lnSpc>
              <a:buFontTx/>
              <a:buNone/>
            </a:pPr>
            <a:r>
              <a:rPr lang="en-US" altLang="en-US" sz="2800" b="1"/>
              <a:t>33.  Sex pheromones are responsible for German cockroaches congregating together. </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785CC49C-8E42-4714-A308-B4A6457C1328}"/>
              </a:ext>
            </a:extLst>
          </p:cNvPr>
          <p:cNvSpPr>
            <a:spLocks noGrp="1" noChangeArrowheads="1"/>
          </p:cNvSpPr>
          <p:nvPr>
            <p:ph type="title"/>
          </p:nvPr>
        </p:nvSpPr>
        <p:spPr>
          <a:xfrm>
            <a:off x="685800" y="152400"/>
            <a:ext cx="7772400" cy="914400"/>
          </a:xfrm>
        </p:spPr>
        <p:txBody>
          <a:bodyPr/>
          <a:lstStyle/>
          <a:p>
            <a:r>
              <a:rPr lang="en-US" altLang="en-US" sz="3200" b="1"/>
              <a:t>True or False</a:t>
            </a:r>
          </a:p>
        </p:txBody>
      </p:sp>
      <p:sp>
        <p:nvSpPr>
          <p:cNvPr id="95235" name="Rectangle 3">
            <a:extLst>
              <a:ext uri="{FF2B5EF4-FFF2-40B4-BE49-F238E27FC236}">
                <a16:creationId xmlns:a16="http://schemas.microsoft.com/office/drawing/2014/main" id="{BB8EE0B2-4352-4FE8-8124-E2C2C3FDFE7A}"/>
              </a:ext>
            </a:extLst>
          </p:cNvPr>
          <p:cNvSpPr>
            <a:spLocks noGrp="1" noChangeArrowheads="1"/>
          </p:cNvSpPr>
          <p:nvPr>
            <p:ph type="body" idx="1"/>
          </p:nvPr>
        </p:nvSpPr>
        <p:spPr>
          <a:xfrm>
            <a:off x="685800" y="1066800"/>
            <a:ext cx="7772400" cy="5638800"/>
          </a:xfrm>
        </p:spPr>
        <p:txBody>
          <a:bodyPr/>
          <a:lstStyle/>
          <a:p>
            <a:pPr marL="609600" indent="-609600">
              <a:lnSpc>
                <a:spcPct val="90000"/>
              </a:lnSpc>
              <a:buFontTx/>
              <a:buAutoNum type="arabicPeriod" startAt="29"/>
            </a:pPr>
            <a:r>
              <a:rPr lang="en-US" altLang="en-US" sz="2800" b="1"/>
              <a:t>The American cockroach has 24 eggs in its egg capsule.</a:t>
            </a:r>
          </a:p>
          <a:p>
            <a:pPr marL="609600" indent="-609600">
              <a:lnSpc>
                <a:spcPct val="90000"/>
              </a:lnSpc>
              <a:buFontTx/>
              <a:buNone/>
            </a:pPr>
            <a:endParaRPr lang="en-US" altLang="en-US" sz="1000" b="1"/>
          </a:p>
          <a:p>
            <a:pPr marL="609600" indent="-609600">
              <a:lnSpc>
                <a:spcPct val="90000"/>
              </a:lnSpc>
              <a:buFontTx/>
              <a:buAutoNum type="arabicPeriod" startAt="30"/>
            </a:pPr>
            <a:r>
              <a:rPr lang="en-US" altLang="en-US" sz="2800" b="1"/>
              <a:t>Cockroaches are omnivorous.</a:t>
            </a:r>
          </a:p>
          <a:p>
            <a:pPr marL="609600" indent="-609600">
              <a:lnSpc>
                <a:spcPct val="90000"/>
              </a:lnSpc>
              <a:buFontTx/>
              <a:buNone/>
            </a:pPr>
            <a:endParaRPr lang="en-US" altLang="en-US" sz="1000" b="1"/>
          </a:p>
          <a:p>
            <a:pPr marL="609600" indent="-609600">
              <a:lnSpc>
                <a:spcPct val="90000"/>
              </a:lnSpc>
              <a:buFontTx/>
              <a:buNone/>
            </a:pPr>
            <a:endParaRPr lang="en-US" altLang="en-US" sz="1000" b="1"/>
          </a:p>
          <a:p>
            <a:pPr marL="609600" indent="-609600">
              <a:lnSpc>
                <a:spcPct val="90000"/>
              </a:lnSpc>
              <a:buFontTx/>
              <a:buAutoNum type="arabicPeriod" startAt="31"/>
            </a:pPr>
            <a:r>
              <a:rPr lang="en-US" altLang="en-US" sz="2800" b="1"/>
              <a:t>Fecal focal points are places where German cockroaches often congregate.</a:t>
            </a:r>
          </a:p>
          <a:p>
            <a:pPr marL="609600" indent="-609600">
              <a:lnSpc>
                <a:spcPct val="90000"/>
              </a:lnSpc>
              <a:buFontTx/>
              <a:buNone/>
            </a:pPr>
            <a:endParaRPr lang="en-US" altLang="en-US" sz="1000" b="1"/>
          </a:p>
          <a:p>
            <a:pPr marL="609600" indent="-609600">
              <a:lnSpc>
                <a:spcPct val="90000"/>
              </a:lnSpc>
              <a:buFontTx/>
              <a:buAutoNum type="arabicPeriod" startAt="32"/>
            </a:pPr>
            <a:r>
              <a:rPr lang="en-US" altLang="en-US" sz="2800" b="1" u="sng"/>
              <a:t>Cockroaches spend 75% or more of their life in cracks &amp; crevices.</a:t>
            </a:r>
          </a:p>
          <a:p>
            <a:pPr marL="609600" indent="-609600">
              <a:lnSpc>
                <a:spcPct val="90000"/>
              </a:lnSpc>
              <a:buFontTx/>
              <a:buNone/>
            </a:pPr>
            <a:endParaRPr lang="en-US" altLang="en-US" sz="5400" b="1"/>
          </a:p>
          <a:p>
            <a:pPr marL="609600" indent="-609600">
              <a:lnSpc>
                <a:spcPct val="90000"/>
              </a:lnSpc>
              <a:buFontTx/>
              <a:buNone/>
            </a:pPr>
            <a:r>
              <a:rPr lang="en-US" altLang="en-US" sz="2800" b="1"/>
              <a:t>33.  Sex pheromones are responsible for German cockroaches congregating together. </a:t>
            </a:r>
          </a:p>
        </p:txBody>
      </p:sp>
      <p:sp>
        <p:nvSpPr>
          <p:cNvPr id="95236" name="Text Box 4">
            <a:extLst>
              <a:ext uri="{FF2B5EF4-FFF2-40B4-BE49-F238E27FC236}">
                <a16:creationId xmlns:a16="http://schemas.microsoft.com/office/drawing/2014/main" id="{B2BC730E-D850-4DA3-926E-CDECF90F96FB}"/>
              </a:ext>
            </a:extLst>
          </p:cNvPr>
          <p:cNvSpPr txBox="1">
            <a:spLocks noChangeArrowheads="1"/>
          </p:cNvSpPr>
          <p:nvPr/>
        </p:nvSpPr>
        <p:spPr bwMode="auto">
          <a:xfrm>
            <a:off x="4191000" y="5029200"/>
            <a:ext cx="838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a:t>
            </a:r>
          </a:p>
        </p:txBody>
      </p:sp>
      <p:pic>
        <p:nvPicPr>
          <p:cNvPr id="95237" name="Picture 5">
            <a:extLst>
              <a:ext uri="{FF2B5EF4-FFF2-40B4-BE49-F238E27FC236}">
                <a16:creationId xmlns:a16="http://schemas.microsoft.com/office/drawing/2014/main" id="{02D48889-5AFB-4A55-9897-CFD066CB4C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4408488"/>
            <a:ext cx="2590800" cy="1236662"/>
          </a:xfrm>
          <a:prstGeom prst="rect">
            <a:avLst/>
          </a:prstGeom>
          <a:noFill/>
          <a:ln w="12700">
            <a:solidFill>
              <a:srgbClr val="003366"/>
            </a:solidFill>
            <a:miter lim="800000"/>
            <a:headEnd/>
            <a:tailEnd/>
          </a:ln>
          <a:extLst>
            <a:ext uri="{909E8E84-426E-40DD-AFC4-6F175D3DCCD1}">
              <a14:hiddenFill xmlns:a14="http://schemas.microsoft.com/office/drawing/2010/main">
                <a:solidFill>
                  <a:srgbClr val="FFFFFF"/>
                </a:solidFill>
              </a14:hiddenFill>
            </a:ext>
          </a:extLst>
        </p:spPr>
      </p:pic>
      <p:pic>
        <p:nvPicPr>
          <p:cNvPr id="95238" name="Picture 6">
            <a:extLst>
              <a:ext uri="{FF2B5EF4-FFF2-40B4-BE49-F238E27FC236}">
                <a16:creationId xmlns:a16="http://schemas.microsoft.com/office/drawing/2014/main" id="{87399F0A-A577-420C-BA2B-9ECC4DF1E3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4800600"/>
            <a:ext cx="1354138" cy="903288"/>
          </a:xfrm>
          <a:prstGeom prst="rect">
            <a:avLst/>
          </a:prstGeom>
          <a:noFill/>
          <a:ln w="12700">
            <a:solidFill>
              <a:srgbClr val="003366"/>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4" name="Rectangle 2">
            <a:extLst>
              <a:ext uri="{FF2B5EF4-FFF2-40B4-BE49-F238E27FC236}">
                <a16:creationId xmlns:a16="http://schemas.microsoft.com/office/drawing/2014/main" id="{C458673D-A3E9-4E49-BBD6-AC9D382AE8B9}"/>
              </a:ext>
            </a:extLst>
          </p:cNvPr>
          <p:cNvSpPr>
            <a:spLocks noGrp="1" noChangeArrowheads="1"/>
          </p:cNvSpPr>
          <p:nvPr>
            <p:ph type="title"/>
          </p:nvPr>
        </p:nvSpPr>
        <p:spPr>
          <a:xfrm>
            <a:off x="685800" y="152400"/>
            <a:ext cx="7772400" cy="914400"/>
          </a:xfrm>
        </p:spPr>
        <p:txBody>
          <a:bodyPr/>
          <a:lstStyle/>
          <a:p>
            <a:r>
              <a:rPr lang="en-US" altLang="en-US" sz="3200" b="1"/>
              <a:t>True or False</a:t>
            </a:r>
          </a:p>
        </p:txBody>
      </p:sp>
      <p:sp>
        <p:nvSpPr>
          <p:cNvPr id="392195" name="Rectangle 3">
            <a:extLst>
              <a:ext uri="{FF2B5EF4-FFF2-40B4-BE49-F238E27FC236}">
                <a16:creationId xmlns:a16="http://schemas.microsoft.com/office/drawing/2014/main" id="{F1AF54BE-A0CE-419A-8C94-9D4C02731560}"/>
              </a:ext>
            </a:extLst>
          </p:cNvPr>
          <p:cNvSpPr>
            <a:spLocks noGrp="1" noChangeArrowheads="1"/>
          </p:cNvSpPr>
          <p:nvPr>
            <p:ph type="body" idx="1"/>
          </p:nvPr>
        </p:nvSpPr>
        <p:spPr>
          <a:xfrm>
            <a:off x="685800" y="1066800"/>
            <a:ext cx="7772400" cy="5029200"/>
          </a:xfrm>
        </p:spPr>
        <p:txBody>
          <a:bodyPr/>
          <a:lstStyle/>
          <a:p>
            <a:pPr marL="609600" indent="-609600">
              <a:lnSpc>
                <a:spcPct val="90000"/>
              </a:lnSpc>
              <a:buFontTx/>
              <a:buAutoNum type="arabicPeriod" startAt="29"/>
            </a:pPr>
            <a:r>
              <a:rPr lang="en-US" altLang="en-US" sz="2800" b="1"/>
              <a:t>The American cockroach has 24 eggs in its egg capsule.</a:t>
            </a:r>
          </a:p>
          <a:p>
            <a:pPr marL="609600" indent="-609600">
              <a:lnSpc>
                <a:spcPct val="90000"/>
              </a:lnSpc>
              <a:buFontTx/>
              <a:buNone/>
            </a:pPr>
            <a:endParaRPr lang="en-US" altLang="en-US" sz="1000" b="1"/>
          </a:p>
          <a:p>
            <a:pPr marL="609600" indent="-609600">
              <a:lnSpc>
                <a:spcPct val="90000"/>
              </a:lnSpc>
              <a:buFontTx/>
              <a:buAutoNum type="arabicPeriod" startAt="30"/>
            </a:pPr>
            <a:r>
              <a:rPr lang="en-US" altLang="en-US" sz="2800" b="1"/>
              <a:t>Cockroaches are omnivorous.</a:t>
            </a:r>
          </a:p>
          <a:p>
            <a:pPr marL="609600" indent="-609600">
              <a:lnSpc>
                <a:spcPct val="90000"/>
              </a:lnSpc>
              <a:buFontTx/>
              <a:buNone/>
            </a:pPr>
            <a:endParaRPr lang="en-US" altLang="en-US" sz="1000" b="1"/>
          </a:p>
          <a:p>
            <a:pPr marL="609600" indent="-609600">
              <a:lnSpc>
                <a:spcPct val="90000"/>
              </a:lnSpc>
              <a:buFontTx/>
              <a:buNone/>
            </a:pPr>
            <a:endParaRPr lang="en-US" altLang="en-US" sz="1000" b="1"/>
          </a:p>
          <a:p>
            <a:pPr marL="609600" indent="-609600">
              <a:lnSpc>
                <a:spcPct val="90000"/>
              </a:lnSpc>
              <a:buFontTx/>
              <a:buAutoNum type="arabicPeriod" startAt="31"/>
            </a:pPr>
            <a:r>
              <a:rPr lang="en-US" altLang="en-US" sz="2800" b="1"/>
              <a:t>Fecal focal points are places where German cockroaches often congregate.</a:t>
            </a:r>
          </a:p>
          <a:p>
            <a:pPr marL="609600" indent="-609600">
              <a:lnSpc>
                <a:spcPct val="90000"/>
              </a:lnSpc>
              <a:buFontTx/>
              <a:buNone/>
            </a:pPr>
            <a:endParaRPr lang="en-US" altLang="en-US" sz="1000" b="1"/>
          </a:p>
          <a:p>
            <a:pPr marL="609600" indent="-609600">
              <a:lnSpc>
                <a:spcPct val="90000"/>
              </a:lnSpc>
              <a:buFontTx/>
              <a:buAutoNum type="arabicPeriod" startAt="32"/>
            </a:pPr>
            <a:r>
              <a:rPr lang="en-US" altLang="en-US" sz="2800" b="1"/>
              <a:t>Cockroaches spend 75% or more of their life in cracks &amp; crevices.</a:t>
            </a:r>
          </a:p>
          <a:p>
            <a:pPr marL="609600" indent="-609600">
              <a:lnSpc>
                <a:spcPct val="90000"/>
              </a:lnSpc>
              <a:buFontTx/>
              <a:buNone/>
            </a:pPr>
            <a:endParaRPr lang="en-US" altLang="en-US" sz="1200" b="1"/>
          </a:p>
          <a:p>
            <a:pPr marL="609600" indent="-609600">
              <a:lnSpc>
                <a:spcPct val="90000"/>
              </a:lnSpc>
              <a:buFontTx/>
              <a:buNone/>
            </a:pPr>
            <a:r>
              <a:rPr lang="en-US" altLang="en-US" sz="2800" b="1"/>
              <a:t>33.  </a:t>
            </a:r>
            <a:r>
              <a:rPr lang="en-US" altLang="en-US" sz="2800" b="1" u="sng"/>
              <a:t>Sex pheromones are responsible for German cockroaches congregating together.</a:t>
            </a:r>
            <a:r>
              <a:rPr lang="en-US" altLang="en-US" sz="2800" b="1"/>
              <a:t> </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9F84FAD4-F6C2-4C0D-A8BA-BB2D3A5C03BE}"/>
              </a:ext>
            </a:extLst>
          </p:cNvPr>
          <p:cNvSpPr>
            <a:spLocks noGrp="1" noChangeArrowheads="1"/>
          </p:cNvSpPr>
          <p:nvPr>
            <p:ph type="title"/>
          </p:nvPr>
        </p:nvSpPr>
        <p:spPr>
          <a:xfrm>
            <a:off x="685800" y="152400"/>
            <a:ext cx="7772400" cy="914400"/>
          </a:xfrm>
        </p:spPr>
        <p:txBody>
          <a:bodyPr/>
          <a:lstStyle/>
          <a:p>
            <a:r>
              <a:rPr lang="en-US" altLang="en-US" sz="3200" b="1"/>
              <a:t>True or False</a:t>
            </a:r>
          </a:p>
        </p:txBody>
      </p:sp>
      <p:sp>
        <p:nvSpPr>
          <p:cNvPr id="96259" name="Rectangle 3">
            <a:extLst>
              <a:ext uri="{FF2B5EF4-FFF2-40B4-BE49-F238E27FC236}">
                <a16:creationId xmlns:a16="http://schemas.microsoft.com/office/drawing/2014/main" id="{DAA5B196-9022-4B37-B4C0-F2FF603B9F71}"/>
              </a:ext>
            </a:extLst>
          </p:cNvPr>
          <p:cNvSpPr>
            <a:spLocks noGrp="1" noChangeArrowheads="1"/>
          </p:cNvSpPr>
          <p:nvPr>
            <p:ph type="body" idx="1"/>
          </p:nvPr>
        </p:nvSpPr>
        <p:spPr>
          <a:xfrm>
            <a:off x="685800" y="1066800"/>
            <a:ext cx="7772400" cy="5029200"/>
          </a:xfrm>
        </p:spPr>
        <p:txBody>
          <a:bodyPr/>
          <a:lstStyle/>
          <a:p>
            <a:pPr marL="609600" indent="-609600">
              <a:lnSpc>
                <a:spcPct val="90000"/>
              </a:lnSpc>
              <a:buFontTx/>
              <a:buAutoNum type="arabicPeriod" startAt="29"/>
            </a:pPr>
            <a:r>
              <a:rPr lang="en-US" altLang="en-US" sz="2800" b="1"/>
              <a:t>The American cockroach has 24 eggs in its egg capsule.</a:t>
            </a:r>
          </a:p>
          <a:p>
            <a:pPr marL="609600" indent="-609600">
              <a:lnSpc>
                <a:spcPct val="90000"/>
              </a:lnSpc>
              <a:buFontTx/>
              <a:buNone/>
            </a:pPr>
            <a:endParaRPr lang="en-US" altLang="en-US" sz="1000" b="1"/>
          </a:p>
          <a:p>
            <a:pPr marL="609600" indent="-609600">
              <a:lnSpc>
                <a:spcPct val="90000"/>
              </a:lnSpc>
              <a:buFontTx/>
              <a:buAutoNum type="arabicPeriod" startAt="30"/>
            </a:pPr>
            <a:r>
              <a:rPr lang="en-US" altLang="en-US" sz="2800" b="1"/>
              <a:t>Cockroaches are omnivorous.</a:t>
            </a:r>
          </a:p>
          <a:p>
            <a:pPr marL="609600" indent="-609600">
              <a:lnSpc>
                <a:spcPct val="90000"/>
              </a:lnSpc>
              <a:buFontTx/>
              <a:buNone/>
            </a:pPr>
            <a:endParaRPr lang="en-US" altLang="en-US" sz="1000" b="1"/>
          </a:p>
          <a:p>
            <a:pPr marL="609600" indent="-609600">
              <a:lnSpc>
                <a:spcPct val="90000"/>
              </a:lnSpc>
              <a:buFontTx/>
              <a:buNone/>
            </a:pPr>
            <a:endParaRPr lang="en-US" altLang="en-US" sz="1000" b="1"/>
          </a:p>
          <a:p>
            <a:pPr marL="609600" indent="-609600">
              <a:lnSpc>
                <a:spcPct val="90000"/>
              </a:lnSpc>
              <a:buFontTx/>
              <a:buAutoNum type="arabicPeriod" startAt="31"/>
            </a:pPr>
            <a:r>
              <a:rPr lang="en-US" altLang="en-US" sz="2800" b="1"/>
              <a:t>Fecal focal points are places where German cockroaches often congregate.</a:t>
            </a:r>
          </a:p>
          <a:p>
            <a:pPr marL="609600" indent="-609600">
              <a:lnSpc>
                <a:spcPct val="90000"/>
              </a:lnSpc>
              <a:buFontTx/>
              <a:buNone/>
            </a:pPr>
            <a:endParaRPr lang="en-US" altLang="en-US" sz="1000" b="1"/>
          </a:p>
          <a:p>
            <a:pPr marL="609600" indent="-609600">
              <a:lnSpc>
                <a:spcPct val="90000"/>
              </a:lnSpc>
              <a:buFontTx/>
              <a:buAutoNum type="arabicPeriod" startAt="32"/>
            </a:pPr>
            <a:r>
              <a:rPr lang="en-US" altLang="en-US" sz="2800" b="1"/>
              <a:t>Cockroaches spend 75% or more of their life in cracks &amp; crevices.</a:t>
            </a:r>
          </a:p>
          <a:p>
            <a:pPr marL="609600" indent="-609600">
              <a:lnSpc>
                <a:spcPct val="90000"/>
              </a:lnSpc>
              <a:buFontTx/>
              <a:buNone/>
            </a:pPr>
            <a:endParaRPr lang="en-US" altLang="en-US" sz="1000" b="1"/>
          </a:p>
          <a:p>
            <a:pPr marL="609600" indent="-609600">
              <a:lnSpc>
                <a:spcPct val="90000"/>
              </a:lnSpc>
              <a:buFontTx/>
              <a:buNone/>
            </a:pPr>
            <a:r>
              <a:rPr lang="en-US" altLang="en-US" sz="2800" b="1"/>
              <a:t>33.  </a:t>
            </a:r>
            <a:r>
              <a:rPr lang="en-US" altLang="en-US" sz="2800" b="1" u="sng"/>
              <a:t>Sex pheromones are responsible for German cockroaches congregating together. </a:t>
            </a:r>
          </a:p>
        </p:txBody>
      </p:sp>
      <p:sp>
        <p:nvSpPr>
          <p:cNvPr id="96260" name="Text Box 4">
            <a:extLst>
              <a:ext uri="{FF2B5EF4-FFF2-40B4-BE49-F238E27FC236}">
                <a16:creationId xmlns:a16="http://schemas.microsoft.com/office/drawing/2014/main" id="{B7E70525-C2A0-448D-A160-1281FB0621CC}"/>
              </a:ext>
            </a:extLst>
          </p:cNvPr>
          <p:cNvSpPr txBox="1">
            <a:spLocks noChangeArrowheads="1"/>
          </p:cNvSpPr>
          <p:nvPr/>
        </p:nvSpPr>
        <p:spPr bwMode="auto">
          <a:xfrm>
            <a:off x="609600" y="5943600"/>
            <a:ext cx="8153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False – cockroaches are attracted to aggregate pheromones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a:extLst>
              <a:ext uri="{FF2B5EF4-FFF2-40B4-BE49-F238E27FC236}">
                <a16:creationId xmlns:a16="http://schemas.microsoft.com/office/drawing/2014/main" id="{1265C5D1-2545-43AE-AA78-7433BFA8AB81}"/>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97283" name="Rectangle 3">
            <a:extLst>
              <a:ext uri="{FF2B5EF4-FFF2-40B4-BE49-F238E27FC236}">
                <a16:creationId xmlns:a16="http://schemas.microsoft.com/office/drawing/2014/main" id="{548538D8-A4EF-4417-BCBA-B6EDAD050B5D}"/>
              </a:ext>
            </a:extLst>
          </p:cNvPr>
          <p:cNvSpPr>
            <a:spLocks noGrp="1" noChangeArrowheads="1"/>
          </p:cNvSpPr>
          <p:nvPr>
            <p:ph type="body" idx="1"/>
          </p:nvPr>
        </p:nvSpPr>
        <p:spPr>
          <a:xfrm>
            <a:off x="381000" y="1981200"/>
            <a:ext cx="8382000" cy="4419600"/>
          </a:xfrm>
        </p:spPr>
        <p:txBody>
          <a:bodyPr/>
          <a:lstStyle/>
          <a:p>
            <a:pPr marL="609600" indent="-609600">
              <a:lnSpc>
                <a:spcPct val="90000"/>
              </a:lnSpc>
              <a:buFontTx/>
              <a:buAutoNum type="arabicPeriod" startAt="34"/>
            </a:pPr>
            <a:r>
              <a:rPr lang="en-US" altLang="en-US" sz="2800" b="1" u="sng"/>
              <a:t>This small 2-noded ant has parallel lines and ridges on its head and thorax.</a:t>
            </a:r>
          </a:p>
          <a:p>
            <a:pPr marL="609600" indent="-609600">
              <a:lnSpc>
                <a:spcPct val="90000"/>
              </a:lnSpc>
              <a:buFontTx/>
              <a:buNone/>
            </a:pPr>
            <a:endParaRPr lang="en-US" altLang="en-US" sz="2400" b="1" u="sng"/>
          </a:p>
          <a:p>
            <a:pPr marL="609600" indent="-609600">
              <a:lnSpc>
                <a:spcPct val="90000"/>
              </a:lnSpc>
              <a:buFontTx/>
              <a:buAutoNum type="arabicPeriod" startAt="35"/>
            </a:pPr>
            <a:r>
              <a:rPr lang="en-US" altLang="en-US" sz="2800" b="1"/>
              <a:t>This small 2-noded ant bends its abdomen over its thorax and head when disturbed.</a:t>
            </a:r>
          </a:p>
          <a:p>
            <a:pPr marL="609600" indent="-609600">
              <a:lnSpc>
                <a:spcPct val="90000"/>
              </a:lnSpc>
              <a:buFontTx/>
              <a:buNone/>
            </a:pPr>
            <a:endParaRPr lang="en-US" altLang="en-US" sz="1000" b="1"/>
          </a:p>
          <a:p>
            <a:pPr marL="609600" indent="-609600">
              <a:lnSpc>
                <a:spcPct val="90000"/>
              </a:lnSpc>
              <a:buFontTx/>
              <a:buAutoNum type="arabicPeriod" startAt="36"/>
            </a:pPr>
            <a:r>
              <a:rPr lang="en-US" altLang="en-US" sz="2800" b="1"/>
              <a:t>This small 1-noded ant is golden-brown and prefers sweets such as aphid honeydew.</a:t>
            </a:r>
          </a:p>
          <a:p>
            <a:pPr marL="609600" indent="-609600">
              <a:lnSpc>
                <a:spcPct val="90000"/>
              </a:lnSpc>
              <a:buFontTx/>
              <a:buNone/>
            </a:pPr>
            <a:endParaRPr lang="en-US" altLang="en-US" sz="1000" b="1"/>
          </a:p>
          <a:p>
            <a:pPr marL="609600" indent="-609600">
              <a:lnSpc>
                <a:spcPct val="90000"/>
              </a:lnSpc>
              <a:buFontTx/>
              <a:buNone/>
            </a:pPr>
            <a:r>
              <a:rPr lang="en-US" altLang="en-US" sz="2800" b="1"/>
              <a:t>37.  This small 1-noded ant has long legs compared with its body size and runs about erratically.</a:t>
            </a:r>
          </a:p>
        </p:txBody>
      </p:sp>
      <p:pic>
        <p:nvPicPr>
          <p:cNvPr id="97285" name="Picture 5">
            <a:extLst>
              <a:ext uri="{FF2B5EF4-FFF2-40B4-BE49-F238E27FC236}">
                <a16:creationId xmlns:a16="http://schemas.microsoft.com/office/drawing/2014/main" id="{D8626177-128E-4695-B09D-2AF3A35826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351" t="22617" r="12036" b="10202"/>
          <a:stretch>
            <a:fillRect/>
          </a:stretch>
        </p:blipFill>
        <p:spPr bwMode="auto">
          <a:xfrm>
            <a:off x="6172200" y="2438400"/>
            <a:ext cx="1524000" cy="8874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794" name="Rectangle 2">
            <a:extLst>
              <a:ext uri="{FF2B5EF4-FFF2-40B4-BE49-F238E27FC236}">
                <a16:creationId xmlns:a16="http://schemas.microsoft.com/office/drawing/2014/main" id="{4126F611-D9A5-4DB9-8DD4-4F70426ABECD}"/>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417795" name="Rectangle 3">
            <a:extLst>
              <a:ext uri="{FF2B5EF4-FFF2-40B4-BE49-F238E27FC236}">
                <a16:creationId xmlns:a16="http://schemas.microsoft.com/office/drawing/2014/main" id="{9525EC98-3443-4115-A2C6-A7FCDB9B0C3E}"/>
              </a:ext>
            </a:extLst>
          </p:cNvPr>
          <p:cNvSpPr>
            <a:spLocks noGrp="1" noChangeArrowheads="1"/>
          </p:cNvSpPr>
          <p:nvPr>
            <p:ph type="body" idx="1"/>
          </p:nvPr>
        </p:nvSpPr>
        <p:spPr>
          <a:xfrm>
            <a:off x="381000" y="1981200"/>
            <a:ext cx="8382000" cy="4419600"/>
          </a:xfrm>
        </p:spPr>
        <p:txBody>
          <a:bodyPr/>
          <a:lstStyle/>
          <a:p>
            <a:pPr marL="609600" indent="-609600">
              <a:lnSpc>
                <a:spcPct val="90000"/>
              </a:lnSpc>
              <a:buFontTx/>
              <a:buAutoNum type="arabicPeriod" startAt="34"/>
            </a:pPr>
            <a:r>
              <a:rPr lang="en-US" altLang="en-US" sz="2800" b="1" u="sng"/>
              <a:t>This small 2-noded ant has parallel lines and ridges on its head and thorax.</a:t>
            </a:r>
          </a:p>
          <a:p>
            <a:pPr marL="609600" indent="-609600">
              <a:lnSpc>
                <a:spcPct val="90000"/>
              </a:lnSpc>
              <a:buFontTx/>
              <a:buNone/>
            </a:pPr>
            <a:endParaRPr lang="en-US" altLang="en-US" sz="2400" b="1" u="sng"/>
          </a:p>
          <a:p>
            <a:pPr marL="609600" indent="-609600">
              <a:lnSpc>
                <a:spcPct val="90000"/>
              </a:lnSpc>
              <a:buFontTx/>
              <a:buAutoNum type="arabicPeriod" startAt="35"/>
            </a:pPr>
            <a:r>
              <a:rPr lang="en-US" altLang="en-US" sz="2800" b="1"/>
              <a:t>This small 2-noded ant bends its abdomen over its thorax and head when disturbed.</a:t>
            </a:r>
          </a:p>
          <a:p>
            <a:pPr marL="609600" indent="-609600">
              <a:lnSpc>
                <a:spcPct val="90000"/>
              </a:lnSpc>
              <a:buFontTx/>
              <a:buNone/>
            </a:pPr>
            <a:endParaRPr lang="en-US" altLang="en-US" sz="1000" b="1"/>
          </a:p>
          <a:p>
            <a:pPr marL="609600" indent="-609600">
              <a:lnSpc>
                <a:spcPct val="90000"/>
              </a:lnSpc>
              <a:buFontTx/>
              <a:buAutoNum type="arabicPeriod" startAt="36"/>
            </a:pPr>
            <a:r>
              <a:rPr lang="en-US" altLang="en-US" sz="2800" b="1"/>
              <a:t>This small 1-noded ant is golden-brown and prefers sweets such as aphid honeydew.</a:t>
            </a:r>
          </a:p>
          <a:p>
            <a:pPr marL="609600" indent="-609600">
              <a:lnSpc>
                <a:spcPct val="90000"/>
              </a:lnSpc>
              <a:buFontTx/>
              <a:buNone/>
            </a:pPr>
            <a:endParaRPr lang="en-US" altLang="en-US" sz="1000" b="1"/>
          </a:p>
          <a:p>
            <a:pPr marL="609600" indent="-609600">
              <a:lnSpc>
                <a:spcPct val="90000"/>
              </a:lnSpc>
              <a:buFontTx/>
              <a:buNone/>
            </a:pPr>
            <a:r>
              <a:rPr lang="en-US" altLang="en-US" sz="2800" b="1"/>
              <a:t>37.  This small 1-noded ant has long legs compared with its body size and runs about erratically.</a:t>
            </a:r>
          </a:p>
        </p:txBody>
      </p:sp>
      <p:sp>
        <p:nvSpPr>
          <p:cNvPr id="417796" name="Text Box 4">
            <a:extLst>
              <a:ext uri="{FF2B5EF4-FFF2-40B4-BE49-F238E27FC236}">
                <a16:creationId xmlns:a16="http://schemas.microsoft.com/office/drawing/2014/main" id="{39D7F07C-A63B-402D-B39D-E52937ECF4F0}"/>
              </a:ext>
            </a:extLst>
          </p:cNvPr>
          <p:cNvSpPr txBox="1">
            <a:spLocks noChangeArrowheads="1"/>
          </p:cNvSpPr>
          <p:nvPr/>
        </p:nvSpPr>
        <p:spPr bwMode="auto">
          <a:xfrm>
            <a:off x="3032125" y="2819400"/>
            <a:ext cx="1979613"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Pavement ant</a:t>
            </a:r>
          </a:p>
        </p:txBody>
      </p:sp>
      <p:pic>
        <p:nvPicPr>
          <p:cNvPr id="417797" name="Picture 5">
            <a:extLst>
              <a:ext uri="{FF2B5EF4-FFF2-40B4-BE49-F238E27FC236}">
                <a16:creationId xmlns:a16="http://schemas.microsoft.com/office/drawing/2014/main" id="{C4946321-C1B5-4FE2-97D4-F0B54E9628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351" t="22617" r="12036" b="10202"/>
          <a:stretch>
            <a:fillRect/>
          </a:stretch>
        </p:blipFill>
        <p:spPr bwMode="auto">
          <a:xfrm>
            <a:off x="6172200" y="2438400"/>
            <a:ext cx="1524000" cy="8874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a:extLst>
              <a:ext uri="{FF2B5EF4-FFF2-40B4-BE49-F238E27FC236}">
                <a16:creationId xmlns:a16="http://schemas.microsoft.com/office/drawing/2014/main" id="{B1B33A7A-0084-4E5C-A8DB-9AD7F399B159}"/>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98307" name="Rectangle 3">
            <a:extLst>
              <a:ext uri="{FF2B5EF4-FFF2-40B4-BE49-F238E27FC236}">
                <a16:creationId xmlns:a16="http://schemas.microsoft.com/office/drawing/2014/main" id="{C6100E24-7001-4647-959D-7FEA1065DC48}"/>
              </a:ext>
            </a:extLst>
          </p:cNvPr>
          <p:cNvSpPr>
            <a:spLocks noGrp="1" noChangeArrowheads="1"/>
          </p:cNvSpPr>
          <p:nvPr>
            <p:ph type="body" idx="1"/>
          </p:nvPr>
        </p:nvSpPr>
        <p:spPr>
          <a:xfrm>
            <a:off x="381000" y="1981200"/>
            <a:ext cx="8382000" cy="4495800"/>
          </a:xfrm>
        </p:spPr>
        <p:txBody>
          <a:bodyPr/>
          <a:lstStyle/>
          <a:p>
            <a:pPr marL="609600" indent="-609600">
              <a:lnSpc>
                <a:spcPct val="90000"/>
              </a:lnSpc>
              <a:buFontTx/>
              <a:buAutoNum type="arabicPeriod" startAt="34"/>
            </a:pPr>
            <a:r>
              <a:rPr lang="en-US" altLang="en-US" sz="2800" b="1"/>
              <a:t>This small 2-noded ant has parallel lines and ridges on its head and thorax.</a:t>
            </a:r>
          </a:p>
          <a:p>
            <a:pPr marL="609600" indent="-609600">
              <a:lnSpc>
                <a:spcPct val="90000"/>
              </a:lnSpc>
              <a:buFontTx/>
              <a:buNone/>
            </a:pPr>
            <a:endParaRPr lang="en-US" altLang="en-US" sz="1000" b="1"/>
          </a:p>
          <a:p>
            <a:pPr marL="609600" indent="-609600">
              <a:lnSpc>
                <a:spcPct val="90000"/>
              </a:lnSpc>
              <a:buFontTx/>
              <a:buAutoNum type="arabicPeriod" startAt="35"/>
            </a:pPr>
            <a:r>
              <a:rPr lang="en-US" altLang="en-US" sz="2800" b="1" u="sng"/>
              <a:t>This small 2-noded ant bends its abdomen over its thorax and head when disturbed.</a:t>
            </a:r>
          </a:p>
          <a:p>
            <a:pPr marL="609600" indent="-609600">
              <a:lnSpc>
                <a:spcPct val="90000"/>
              </a:lnSpc>
              <a:buFontTx/>
              <a:buNone/>
            </a:pPr>
            <a:endParaRPr lang="en-US" altLang="en-US" sz="2800" b="1" u="sng"/>
          </a:p>
          <a:p>
            <a:pPr marL="609600" indent="-609600">
              <a:lnSpc>
                <a:spcPct val="90000"/>
              </a:lnSpc>
              <a:buFontTx/>
              <a:buAutoNum type="arabicPeriod" startAt="36"/>
            </a:pPr>
            <a:r>
              <a:rPr lang="en-US" altLang="en-US" sz="2800" b="1"/>
              <a:t>This small 1-noded ant is golden-brown and prefers sweets such as aphid honeydew.</a:t>
            </a:r>
          </a:p>
          <a:p>
            <a:pPr marL="609600" indent="-609600">
              <a:lnSpc>
                <a:spcPct val="90000"/>
              </a:lnSpc>
              <a:buFontTx/>
              <a:buNone/>
            </a:pPr>
            <a:endParaRPr lang="en-US" altLang="en-US" sz="1000" b="1"/>
          </a:p>
          <a:p>
            <a:pPr marL="609600" indent="-609600">
              <a:lnSpc>
                <a:spcPct val="90000"/>
              </a:lnSpc>
              <a:buFontTx/>
              <a:buNone/>
            </a:pPr>
            <a:r>
              <a:rPr lang="en-US" altLang="en-US" sz="2800" b="1"/>
              <a:t>37.  This small 1-noded ant has long legs compared with its body size and runs about erratically.</a:t>
            </a:r>
          </a:p>
        </p:txBody>
      </p:sp>
      <p:pic>
        <p:nvPicPr>
          <p:cNvPr id="98309" name="Picture 5">
            <a:extLst>
              <a:ext uri="{FF2B5EF4-FFF2-40B4-BE49-F238E27FC236}">
                <a16:creationId xmlns:a16="http://schemas.microsoft.com/office/drawing/2014/main" id="{010C4263-C848-4569-B498-4C702BC8F3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570" t="14175" r="20987" b="9274"/>
          <a:stretch>
            <a:fillRect/>
          </a:stretch>
        </p:blipFill>
        <p:spPr bwMode="auto">
          <a:xfrm>
            <a:off x="7010400" y="3429000"/>
            <a:ext cx="1371600" cy="10001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8818" name="Rectangle 2">
            <a:extLst>
              <a:ext uri="{FF2B5EF4-FFF2-40B4-BE49-F238E27FC236}">
                <a16:creationId xmlns:a16="http://schemas.microsoft.com/office/drawing/2014/main" id="{3768FB0A-3D33-418B-AA63-9177B0FF23D8}"/>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418819" name="Rectangle 3">
            <a:extLst>
              <a:ext uri="{FF2B5EF4-FFF2-40B4-BE49-F238E27FC236}">
                <a16:creationId xmlns:a16="http://schemas.microsoft.com/office/drawing/2014/main" id="{B6F156A5-104B-425E-93A2-53D8ECBB67A9}"/>
              </a:ext>
            </a:extLst>
          </p:cNvPr>
          <p:cNvSpPr>
            <a:spLocks noGrp="1" noChangeArrowheads="1"/>
          </p:cNvSpPr>
          <p:nvPr>
            <p:ph type="body" idx="1"/>
          </p:nvPr>
        </p:nvSpPr>
        <p:spPr>
          <a:xfrm>
            <a:off x="381000" y="1981200"/>
            <a:ext cx="8382000" cy="4495800"/>
          </a:xfrm>
        </p:spPr>
        <p:txBody>
          <a:bodyPr/>
          <a:lstStyle/>
          <a:p>
            <a:pPr marL="609600" indent="-609600">
              <a:lnSpc>
                <a:spcPct val="90000"/>
              </a:lnSpc>
              <a:buFontTx/>
              <a:buAutoNum type="arabicPeriod" startAt="34"/>
            </a:pPr>
            <a:r>
              <a:rPr lang="en-US" altLang="en-US" sz="2800" b="1"/>
              <a:t>This small 2-noded ant has parallel lines and ridges on its head and thorax.</a:t>
            </a:r>
          </a:p>
          <a:p>
            <a:pPr marL="609600" indent="-609600">
              <a:lnSpc>
                <a:spcPct val="90000"/>
              </a:lnSpc>
              <a:buFontTx/>
              <a:buNone/>
            </a:pPr>
            <a:endParaRPr lang="en-US" altLang="en-US" sz="1000" b="1"/>
          </a:p>
          <a:p>
            <a:pPr marL="609600" indent="-609600">
              <a:lnSpc>
                <a:spcPct val="90000"/>
              </a:lnSpc>
              <a:buFontTx/>
              <a:buAutoNum type="arabicPeriod" startAt="35"/>
            </a:pPr>
            <a:r>
              <a:rPr lang="en-US" altLang="en-US" sz="2800" b="1" u="sng"/>
              <a:t>This small 2-noded ant bends its abdomen over its thorax and head when disturbed.</a:t>
            </a:r>
          </a:p>
          <a:p>
            <a:pPr marL="609600" indent="-609600">
              <a:lnSpc>
                <a:spcPct val="90000"/>
              </a:lnSpc>
              <a:buFontTx/>
              <a:buNone/>
            </a:pPr>
            <a:endParaRPr lang="en-US" altLang="en-US" sz="2800" b="1" u="sng"/>
          </a:p>
          <a:p>
            <a:pPr marL="609600" indent="-609600">
              <a:lnSpc>
                <a:spcPct val="90000"/>
              </a:lnSpc>
              <a:buFontTx/>
              <a:buAutoNum type="arabicPeriod" startAt="36"/>
            </a:pPr>
            <a:r>
              <a:rPr lang="en-US" altLang="en-US" sz="2800" b="1"/>
              <a:t>This small 1-noded ant is golden-brown and prefers sweets such as aphid honeydew.</a:t>
            </a:r>
          </a:p>
          <a:p>
            <a:pPr marL="609600" indent="-609600">
              <a:lnSpc>
                <a:spcPct val="90000"/>
              </a:lnSpc>
              <a:buFontTx/>
              <a:buNone/>
            </a:pPr>
            <a:endParaRPr lang="en-US" altLang="en-US" sz="1000" b="1"/>
          </a:p>
          <a:p>
            <a:pPr marL="609600" indent="-609600">
              <a:lnSpc>
                <a:spcPct val="90000"/>
              </a:lnSpc>
              <a:buFontTx/>
              <a:buNone/>
            </a:pPr>
            <a:r>
              <a:rPr lang="en-US" altLang="en-US" sz="2800" b="1"/>
              <a:t>37.  This small 1-noded ant has long legs compared with its body size and runs about erratically.</a:t>
            </a:r>
          </a:p>
        </p:txBody>
      </p:sp>
      <p:sp>
        <p:nvSpPr>
          <p:cNvPr id="418820" name="Text Box 4">
            <a:extLst>
              <a:ext uri="{FF2B5EF4-FFF2-40B4-BE49-F238E27FC236}">
                <a16:creationId xmlns:a16="http://schemas.microsoft.com/office/drawing/2014/main" id="{17E1DB38-19E6-480D-B349-40EDAA5FBECC}"/>
              </a:ext>
            </a:extLst>
          </p:cNvPr>
          <p:cNvSpPr txBox="1">
            <a:spLocks noChangeArrowheads="1"/>
          </p:cNvSpPr>
          <p:nvPr/>
        </p:nvSpPr>
        <p:spPr bwMode="auto">
          <a:xfrm>
            <a:off x="2955925" y="3886200"/>
            <a:ext cx="1760538"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Acrobat ant</a:t>
            </a:r>
          </a:p>
        </p:txBody>
      </p:sp>
      <p:pic>
        <p:nvPicPr>
          <p:cNvPr id="418821" name="Picture 5">
            <a:extLst>
              <a:ext uri="{FF2B5EF4-FFF2-40B4-BE49-F238E27FC236}">
                <a16:creationId xmlns:a16="http://schemas.microsoft.com/office/drawing/2014/main" id="{A3350C74-3EF2-4E64-91FC-E92F10E124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570" t="14175" r="20987" b="9274"/>
          <a:stretch>
            <a:fillRect/>
          </a:stretch>
        </p:blipFill>
        <p:spPr bwMode="auto">
          <a:xfrm>
            <a:off x="7010400" y="3429000"/>
            <a:ext cx="1371600" cy="10001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a:extLst>
              <a:ext uri="{FF2B5EF4-FFF2-40B4-BE49-F238E27FC236}">
                <a16:creationId xmlns:a16="http://schemas.microsoft.com/office/drawing/2014/main" id="{62372E7E-0E0D-478B-88D9-8B35DF0E416C}"/>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99331" name="Rectangle 3">
            <a:extLst>
              <a:ext uri="{FF2B5EF4-FFF2-40B4-BE49-F238E27FC236}">
                <a16:creationId xmlns:a16="http://schemas.microsoft.com/office/drawing/2014/main" id="{D5542BAD-BC08-476F-BA4B-8DB20CBA1BDB}"/>
              </a:ext>
            </a:extLst>
          </p:cNvPr>
          <p:cNvSpPr>
            <a:spLocks noGrp="1" noChangeArrowheads="1"/>
          </p:cNvSpPr>
          <p:nvPr>
            <p:ph type="body" idx="1"/>
          </p:nvPr>
        </p:nvSpPr>
        <p:spPr>
          <a:xfrm>
            <a:off x="381000" y="1981200"/>
            <a:ext cx="8382000" cy="4572000"/>
          </a:xfrm>
        </p:spPr>
        <p:txBody>
          <a:bodyPr/>
          <a:lstStyle/>
          <a:p>
            <a:pPr marL="609600" indent="-609600">
              <a:buFontTx/>
              <a:buAutoNum type="arabicPeriod" startAt="34"/>
            </a:pPr>
            <a:r>
              <a:rPr lang="en-US" altLang="en-US" sz="2800" b="1"/>
              <a:t>This small 2-noded ant has parallel lines and ridges on its head and thorax.</a:t>
            </a:r>
          </a:p>
          <a:p>
            <a:pPr marL="609600" indent="-609600">
              <a:buFontTx/>
              <a:buNone/>
            </a:pPr>
            <a:endParaRPr lang="en-US" altLang="en-US" sz="1000" b="1"/>
          </a:p>
          <a:p>
            <a:pPr marL="609600" indent="-609600">
              <a:buFontTx/>
              <a:buAutoNum type="arabicPeriod" startAt="35"/>
            </a:pPr>
            <a:r>
              <a:rPr lang="en-US" altLang="en-US" sz="2800" b="1"/>
              <a:t>This small 2-noded ant bends its abdomen over its thorax and head when disturbed.</a:t>
            </a:r>
          </a:p>
          <a:p>
            <a:pPr marL="609600" indent="-609600">
              <a:buFontTx/>
              <a:buNone/>
            </a:pPr>
            <a:endParaRPr lang="en-US" altLang="en-US" sz="1000" b="1"/>
          </a:p>
          <a:p>
            <a:pPr marL="609600" indent="-609600">
              <a:buFontTx/>
              <a:buAutoNum type="arabicPeriod" startAt="36"/>
            </a:pPr>
            <a:r>
              <a:rPr lang="en-US" altLang="en-US" sz="2800" b="1" u="sng"/>
              <a:t>This small 1-noded ant is golden-brown and prefers sweets such as aphid honeydew.</a:t>
            </a:r>
          </a:p>
          <a:p>
            <a:pPr marL="609600" indent="-609600">
              <a:buFontTx/>
              <a:buNone/>
            </a:pPr>
            <a:endParaRPr lang="en-US" altLang="en-US" sz="2400" b="1" u="sng"/>
          </a:p>
          <a:p>
            <a:pPr marL="609600" indent="-609600">
              <a:buFontTx/>
              <a:buNone/>
            </a:pPr>
            <a:r>
              <a:rPr lang="en-US" altLang="en-US" sz="2800" b="1"/>
              <a:t>37.  This small 1-noded ant has long legs compared with its body size and runs about erratically.</a:t>
            </a:r>
          </a:p>
        </p:txBody>
      </p:sp>
      <p:pic>
        <p:nvPicPr>
          <p:cNvPr id="99333" name="Picture 5">
            <a:extLst>
              <a:ext uri="{FF2B5EF4-FFF2-40B4-BE49-F238E27FC236}">
                <a16:creationId xmlns:a16="http://schemas.microsoft.com/office/drawing/2014/main" id="{317FDB9B-AEBF-403A-BE18-DB81567A35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8281" b="18401"/>
          <a:stretch>
            <a:fillRect/>
          </a:stretch>
        </p:blipFill>
        <p:spPr bwMode="auto">
          <a:xfrm>
            <a:off x="7162800" y="4724400"/>
            <a:ext cx="1447800" cy="889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42" name="Rectangle 2">
            <a:extLst>
              <a:ext uri="{FF2B5EF4-FFF2-40B4-BE49-F238E27FC236}">
                <a16:creationId xmlns:a16="http://schemas.microsoft.com/office/drawing/2014/main" id="{ACA70A26-DB5F-443C-8440-271B428B4ECA}"/>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419843" name="Rectangle 3">
            <a:extLst>
              <a:ext uri="{FF2B5EF4-FFF2-40B4-BE49-F238E27FC236}">
                <a16:creationId xmlns:a16="http://schemas.microsoft.com/office/drawing/2014/main" id="{32F2C7A9-B92A-4116-B48E-EFCA0320EA5F}"/>
              </a:ext>
            </a:extLst>
          </p:cNvPr>
          <p:cNvSpPr>
            <a:spLocks noGrp="1" noChangeArrowheads="1"/>
          </p:cNvSpPr>
          <p:nvPr>
            <p:ph type="body" idx="1"/>
          </p:nvPr>
        </p:nvSpPr>
        <p:spPr>
          <a:xfrm>
            <a:off x="381000" y="1981200"/>
            <a:ext cx="8382000" cy="4572000"/>
          </a:xfrm>
        </p:spPr>
        <p:txBody>
          <a:bodyPr/>
          <a:lstStyle/>
          <a:p>
            <a:pPr marL="609600" indent="-609600">
              <a:buFontTx/>
              <a:buAutoNum type="arabicPeriod" startAt="34"/>
            </a:pPr>
            <a:r>
              <a:rPr lang="en-US" altLang="en-US" sz="2800" b="1"/>
              <a:t>This small 2-noded ant has parallel lines and ridges on its head and thorax.</a:t>
            </a:r>
          </a:p>
          <a:p>
            <a:pPr marL="609600" indent="-609600">
              <a:buFontTx/>
              <a:buNone/>
            </a:pPr>
            <a:endParaRPr lang="en-US" altLang="en-US" sz="1000" b="1"/>
          </a:p>
          <a:p>
            <a:pPr marL="609600" indent="-609600">
              <a:buFontTx/>
              <a:buAutoNum type="arabicPeriod" startAt="35"/>
            </a:pPr>
            <a:r>
              <a:rPr lang="en-US" altLang="en-US" sz="2800" b="1"/>
              <a:t>This small 2-noded ant bends its abdomen over its thorax and head when disturbed.</a:t>
            </a:r>
          </a:p>
          <a:p>
            <a:pPr marL="609600" indent="-609600">
              <a:buFontTx/>
              <a:buNone/>
            </a:pPr>
            <a:endParaRPr lang="en-US" altLang="en-US" sz="1000" b="1"/>
          </a:p>
          <a:p>
            <a:pPr marL="609600" indent="-609600">
              <a:buFontTx/>
              <a:buAutoNum type="arabicPeriod" startAt="36"/>
            </a:pPr>
            <a:r>
              <a:rPr lang="en-US" altLang="en-US" sz="2800" b="1" u="sng"/>
              <a:t>This small 1-noded ant is golden-brown and prefers sweets such as aphid honeydew.</a:t>
            </a:r>
          </a:p>
          <a:p>
            <a:pPr marL="609600" indent="-609600">
              <a:buFontTx/>
              <a:buNone/>
            </a:pPr>
            <a:endParaRPr lang="en-US" altLang="en-US" sz="2400" b="1" u="sng"/>
          </a:p>
          <a:p>
            <a:pPr marL="609600" indent="-609600">
              <a:buFontTx/>
              <a:buNone/>
            </a:pPr>
            <a:r>
              <a:rPr lang="en-US" altLang="en-US" sz="2800" b="1"/>
              <a:t>37.  This small 1-noded ant has long legs compared with its body size and runs about erratically.</a:t>
            </a:r>
          </a:p>
        </p:txBody>
      </p:sp>
      <p:sp>
        <p:nvSpPr>
          <p:cNvPr id="419844" name="Text Box 4">
            <a:extLst>
              <a:ext uri="{FF2B5EF4-FFF2-40B4-BE49-F238E27FC236}">
                <a16:creationId xmlns:a16="http://schemas.microsoft.com/office/drawing/2014/main" id="{239568E9-8D5D-4B93-B436-22AE2FECB7DB}"/>
              </a:ext>
            </a:extLst>
          </p:cNvPr>
          <p:cNvSpPr txBox="1">
            <a:spLocks noChangeArrowheads="1"/>
          </p:cNvSpPr>
          <p:nvPr/>
        </p:nvSpPr>
        <p:spPr bwMode="auto">
          <a:xfrm>
            <a:off x="3032125" y="5146675"/>
            <a:ext cx="19970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Argentine ant</a:t>
            </a:r>
          </a:p>
        </p:txBody>
      </p:sp>
      <p:pic>
        <p:nvPicPr>
          <p:cNvPr id="419845" name="Picture 5">
            <a:extLst>
              <a:ext uri="{FF2B5EF4-FFF2-40B4-BE49-F238E27FC236}">
                <a16:creationId xmlns:a16="http://schemas.microsoft.com/office/drawing/2014/main" id="{334891E4-3482-4FC5-A264-9B4BFC1B41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8281" b="18401"/>
          <a:stretch>
            <a:fillRect/>
          </a:stretch>
        </p:blipFill>
        <p:spPr bwMode="auto">
          <a:xfrm>
            <a:off x="7162800" y="4724400"/>
            <a:ext cx="1447800" cy="889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21687713-3A44-4677-9EAB-31FCA452004D}"/>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100355" name="Rectangle 3">
            <a:extLst>
              <a:ext uri="{FF2B5EF4-FFF2-40B4-BE49-F238E27FC236}">
                <a16:creationId xmlns:a16="http://schemas.microsoft.com/office/drawing/2014/main" id="{9FD4FD3D-3378-4F99-ADAF-7EA219B8A2D9}"/>
              </a:ext>
            </a:extLst>
          </p:cNvPr>
          <p:cNvSpPr>
            <a:spLocks noGrp="1" noChangeArrowheads="1"/>
          </p:cNvSpPr>
          <p:nvPr>
            <p:ph type="body" idx="1"/>
          </p:nvPr>
        </p:nvSpPr>
        <p:spPr>
          <a:xfrm>
            <a:off x="381000" y="1981200"/>
            <a:ext cx="8382000" cy="4114800"/>
          </a:xfrm>
        </p:spPr>
        <p:txBody>
          <a:bodyPr/>
          <a:lstStyle/>
          <a:p>
            <a:pPr marL="609600" indent="-609600">
              <a:lnSpc>
                <a:spcPct val="90000"/>
              </a:lnSpc>
              <a:buFontTx/>
              <a:buAutoNum type="arabicPeriod" startAt="34"/>
            </a:pPr>
            <a:r>
              <a:rPr lang="en-US" altLang="en-US" sz="2800" b="1"/>
              <a:t>This small 2-noded ant has parallel lines and ridges on its head and thorax.</a:t>
            </a:r>
          </a:p>
          <a:p>
            <a:pPr marL="609600" indent="-609600">
              <a:lnSpc>
                <a:spcPct val="90000"/>
              </a:lnSpc>
              <a:buFontTx/>
              <a:buNone/>
            </a:pPr>
            <a:endParaRPr lang="en-US" altLang="en-US" sz="1000" b="1"/>
          </a:p>
          <a:p>
            <a:pPr marL="609600" indent="-609600">
              <a:lnSpc>
                <a:spcPct val="90000"/>
              </a:lnSpc>
              <a:buFontTx/>
              <a:buAutoNum type="arabicPeriod" startAt="35"/>
            </a:pPr>
            <a:r>
              <a:rPr lang="en-US" altLang="en-US" sz="2800" b="1"/>
              <a:t>This small 2-noded ant bends its abdomen over its thorax and head when disturbed.</a:t>
            </a:r>
          </a:p>
          <a:p>
            <a:pPr marL="609600" indent="-609600">
              <a:lnSpc>
                <a:spcPct val="90000"/>
              </a:lnSpc>
              <a:buFontTx/>
              <a:buNone/>
            </a:pPr>
            <a:endParaRPr lang="en-US" altLang="en-US" sz="1000" b="1"/>
          </a:p>
          <a:p>
            <a:pPr marL="609600" indent="-609600">
              <a:lnSpc>
                <a:spcPct val="90000"/>
              </a:lnSpc>
              <a:buFontTx/>
              <a:buAutoNum type="arabicPeriod" startAt="36"/>
            </a:pPr>
            <a:r>
              <a:rPr lang="en-US" altLang="en-US" sz="2800" b="1"/>
              <a:t>This small 1-noded ant is golden-brown and prefers sweets such as aphid honeydew.</a:t>
            </a:r>
          </a:p>
          <a:p>
            <a:pPr marL="609600" indent="-609600">
              <a:lnSpc>
                <a:spcPct val="90000"/>
              </a:lnSpc>
              <a:buFontTx/>
              <a:buNone/>
            </a:pPr>
            <a:endParaRPr lang="en-US" altLang="en-US" sz="1000" b="1"/>
          </a:p>
          <a:p>
            <a:pPr marL="609600" indent="-609600">
              <a:lnSpc>
                <a:spcPct val="90000"/>
              </a:lnSpc>
              <a:buFontTx/>
              <a:buNone/>
            </a:pPr>
            <a:r>
              <a:rPr lang="en-US" altLang="en-US" sz="2800" b="1"/>
              <a:t>37.  </a:t>
            </a:r>
            <a:r>
              <a:rPr lang="en-US" altLang="en-US" sz="2800" b="1" u="sng"/>
              <a:t>This small 1-noded ant has long legs compared with its body size and runs about erratically.</a:t>
            </a:r>
          </a:p>
        </p:txBody>
      </p:sp>
      <p:pic>
        <p:nvPicPr>
          <p:cNvPr id="100357" name="Picture 5">
            <a:extLst>
              <a:ext uri="{FF2B5EF4-FFF2-40B4-BE49-F238E27FC236}">
                <a16:creationId xmlns:a16="http://schemas.microsoft.com/office/drawing/2014/main" id="{C6099EFC-FDFD-41BD-920A-2C9C1E2F05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5943600"/>
            <a:ext cx="1371600" cy="822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00358" name="Rectangle 6">
            <a:extLst>
              <a:ext uri="{FF2B5EF4-FFF2-40B4-BE49-F238E27FC236}">
                <a16:creationId xmlns:a16="http://schemas.microsoft.com/office/drawing/2014/main" id="{3900049B-77CB-4CB8-84F9-A1AF3A40231E}"/>
              </a:ext>
            </a:extLst>
          </p:cNvPr>
          <p:cNvSpPr>
            <a:spLocks noChangeArrowheads="1"/>
          </p:cNvSpPr>
          <p:nvPr/>
        </p:nvSpPr>
        <p:spPr bwMode="auto">
          <a:xfrm>
            <a:off x="5029200" y="6172200"/>
            <a:ext cx="457200" cy="76200"/>
          </a:xfrm>
          <a:prstGeom prst="rect">
            <a:avLst/>
          </a:prstGeom>
          <a:solidFill>
            <a:srgbClr val="99FFCC"/>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866" name="Rectangle 2">
            <a:extLst>
              <a:ext uri="{FF2B5EF4-FFF2-40B4-BE49-F238E27FC236}">
                <a16:creationId xmlns:a16="http://schemas.microsoft.com/office/drawing/2014/main" id="{FD52B44B-10E4-4F92-81DD-273DE86E352D}"/>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420867" name="Rectangle 3">
            <a:extLst>
              <a:ext uri="{FF2B5EF4-FFF2-40B4-BE49-F238E27FC236}">
                <a16:creationId xmlns:a16="http://schemas.microsoft.com/office/drawing/2014/main" id="{E0AB277F-6122-4287-A023-7D013A5F24C8}"/>
              </a:ext>
            </a:extLst>
          </p:cNvPr>
          <p:cNvSpPr>
            <a:spLocks noGrp="1" noChangeArrowheads="1"/>
          </p:cNvSpPr>
          <p:nvPr>
            <p:ph type="body" idx="1"/>
          </p:nvPr>
        </p:nvSpPr>
        <p:spPr>
          <a:xfrm>
            <a:off x="381000" y="1981200"/>
            <a:ext cx="8382000" cy="4114800"/>
          </a:xfrm>
        </p:spPr>
        <p:txBody>
          <a:bodyPr/>
          <a:lstStyle/>
          <a:p>
            <a:pPr marL="609600" indent="-609600">
              <a:lnSpc>
                <a:spcPct val="90000"/>
              </a:lnSpc>
              <a:buFontTx/>
              <a:buAutoNum type="arabicPeriod" startAt="34"/>
            </a:pPr>
            <a:r>
              <a:rPr lang="en-US" altLang="en-US" sz="2800" b="1"/>
              <a:t>This small 2-noded ant has parallel lines and ridges on its head and thorax.</a:t>
            </a:r>
          </a:p>
          <a:p>
            <a:pPr marL="609600" indent="-609600">
              <a:lnSpc>
                <a:spcPct val="90000"/>
              </a:lnSpc>
              <a:buFontTx/>
              <a:buNone/>
            </a:pPr>
            <a:endParaRPr lang="en-US" altLang="en-US" sz="1000" b="1"/>
          </a:p>
          <a:p>
            <a:pPr marL="609600" indent="-609600">
              <a:lnSpc>
                <a:spcPct val="90000"/>
              </a:lnSpc>
              <a:buFontTx/>
              <a:buAutoNum type="arabicPeriod" startAt="35"/>
            </a:pPr>
            <a:r>
              <a:rPr lang="en-US" altLang="en-US" sz="2800" b="1"/>
              <a:t>This small 2-noded ant bends its abdomen over its thorax and head when disturbed.</a:t>
            </a:r>
          </a:p>
          <a:p>
            <a:pPr marL="609600" indent="-609600">
              <a:lnSpc>
                <a:spcPct val="90000"/>
              </a:lnSpc>
              <a:buFontTx/>
              <a:buNone/>
            </a:pPr>
            <a:endParaRPr lang="en-US" altLang="en-US" sz="1000" b="1"/>
          </a:p>
          <a:p>
            <a:pPr marL="609600" indent="-609600">
              <a:lnSpc>
                <a:spcPct val="90000"/>
              </a:lnSpc>
              <a:buFontTx/>
              <a:buAutoNum type="arabicPeriod" startAt="36"/>
            </a:pPr>
            <a:r>
              <a:rPr lang="en-US" altLang="en-US" sz="2800" b="1"/>
              <a:t>This small 1-noded ant is golden-brown and prefers sweets such as aphid honeydew.</a:t>
            </a:r>
          </a:p>
          <a:p>
            <a:pPr marL="609600" indent="-609600">
              <a:lnSpc>
                <a:spcPct val="90000"/>
              </a:lnSpc>
              <a:buFontTx/>
              <a:buNone/>
            </a:pPr>
            <a:endParaRPr lang="en-US" altLang="en-US" sz="1000" b="1"/>
          </a:p>
          <a:p>
            <a:pPr marL="609600" indent="-609600">
              <a:lnSpc>
                <a:spcPct val="90000"/>
              </a:lnSpc>
              <a:buFontTx/>
              <a:buNone/>
            </a:pPr>
            <a:r>
              <a:rPr lang="en-US" altLang="en-US" sz="2800" b="1"/>
              <a:t>37.  </a:t>
            </a:r>
            <a:r>
              <a:rPr lang="en-US" altLang="en-US" sz="2800" b="1" u="sng"/>
              <a:t>This small 1-noded ant has long legs compared with its body size and runs about erratically.</a:t>
            </a:r>
          </a:p>
        </p:txBody>
      </p:sp>
      <p:sp>
        <p:nvSpPr>
          <p:cNvPr id="420868" name="Text Box 4">
            <a:extLst>
              <a:ext uri="{FF2B5EF4-FFF2-40B4-BE49-F238E27FC236}">
                <a16:creationId xmlns:a16="http://schemas.microsoft.com/office/drawing/2014/main" id="{554C19E8-CC0C-4148-866E-653BB88B54DE}"/>
              </a:ext>
            </a:extLst>
          </p:cNvPr>
          <p:cNvSpPr txBox="1">
            <a:spLocks noChangeArrowheads="1"/>
          </p:cNvSpPr>
          <p:nvPr/>
        </p:nvSpPr>
        <p:spPr bwMode="auto">
          <a:xfrm>
            <a:off x="3048000" y="6096000"/>
            <a:ext cx="14890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Crazy ant</a:t>
            </a:r>
          </a:p>
        </p:txBody>
      </p:sp>
      <p:pic>
        <p:nvPicPr>
          <p:cNvPr id="420869" name="Picture 5">
            <a:extLst>
              <a:ext uri="{FF2B5EF4-FFF2-40B4-BE49-F238E27FC236}">
                <a16:creationId xmlns:a16="http://schemas.microsoft.com/office/drawing/2014/main" id="{A6C63C7A-1884-46C2-BF8D-F38BAE358F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9200" y="5943600"/>
            <a:ext cx="1371600" cy="822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a:extLst>
              <a:ext uri="{FF2B5EF4-FFF2-40B4-BE49-F238E27FC236}">
                <a16:creationId xmlns:a16="http://schemas.microsoft.com/office/drawing/2014/main" id="{1CC21ABD-EF14-4ECD-BC4F-F6E35D790475}"/>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101379" name="Rectangle 3">
            <a:extLst>
              <a:ext uri="{FF2B5EF4-FFF2-40B4-BE49-F238E27FC236}">
                <a16:creationId xmlns:a16="http://schemas.microsoft.com/office/drawing/2014/main" id="{00F183AA-9A29-47F8-99EA-569199CB0FA1}"/>
              </a:ext>
            </a:extLst>
          </p:cNvPr>
          <p:cNvSpPr>
            <a:spLocks noGrp="1" noChangeArrowheads="1"/>
          </p:cNvSpPr>
          <p:nvPr>
            <p:ph type="body" idx="1"/>
          </p:nvPr>
        </p:nvSpPr>
        <p:spPr>
          <a:xfrm>
            <a:off x="609600" y="1981200"/>
            <a:ext cx="8153400" cy="4876800"/>
          </a:xfrm>
        </p:spPr>
        <p:txBody>
          <a:bodyPr/>
          <a:lstStyle/>
          <a:p>
            <a:pPr marL="609600" indent="-609600">
              <a:lnSpc>
                <a:spcPct val="80000"/>
              </a:lnSpc>
              <a:buFontTx/>
              <a:buAutoNum type="arabicPeriod" startAt="38"/>
            </a:pPr>
            <a:r>
              <a:rPr lang="en-US" altLang="en-US" sz="2800" b="1" u="sng"/>
              <a:t>This small ant is 1-noded, but the node is hidden when viewed from above or the side.</a:t>
            </a:r>
          </a:p>
          <a:p>
            <a:pPr marL="609600" indent="-609600">
              <a:lnSpc>
                <a:spcPct val="80000"/>
              </a:lnSpc>
              <a:buFontTx/>
              <a:buNone/>
            </a:pPr>
            <a:endParaRPr lang="en-US" altLang="en-US" sz="6000" b="1" u="sng"/>
          </a:p>
          <a:p>
            <a:pPr marL="609600" indent="-609600">
              <a:lnSpc>
                <a:spcPct val="80000"/>
              </a:lnSpc>
              <a:buFontTx/>
              <a:buAutoNum type="arabicPeriod" startAt="39"/>
            </a:pPr>
            <a:r>
              <a:rPr lang="en-US" altLang="en-US" sz="2800" b="1"/>
              <a:t>This small 2-noded ant has an abdomen that is shaped like a heart when viewed from above.</a:t>
            </a:r>
          </a:p>
          <a:p>
            <a:pPr marL="609600" indent="-609600">
              <a:lnSpc>
                <a:spcPct val="80000"/>
              </a:lnSpc>
              <a:buFontTx/>
              <a:buNone/>
            </a:pPr>
            <a:endParaRPr lang="en-US" altLang="en-US" sz="1000" b="1"/>
          </a:p>
          <a:p>
            <a:pPr marL="609600" indent="-609600">
              <a:lnSpc>
                <a:spcPct val="80000"/>
              </a:lnSpc>
              <a:buFontTx/>
              <a:buAutoNum type="arabicPeriod" startAt="40"/>
            </a:pPr>
            <a:r>
              <a:rPr lang="en-US" altLang="en-US" sz="2800" b="1"/>
              <a:t>This medium-sized to large ant has long hairs which form a “brush” under its head.</a:t>
            </a:r>
          </a:p>
          <a:p>
            <a:pPr marL="609600" indent="-609600">
              <a:lnSpc>
                <a:spcPct val="80000"/>
              </a:lnSpc>
              <a:buFontTx/>
              <a:buNone/>
            </a:pPr>
            <a:endParaRPr lang="en-US" altLang="en-US" sz="1000" b="1"/>
          </a:p>
          <a:p>
            <a:pPr marL="609600" indent="-609600">
              <a:lnSpc>
                <a:spcPct val="80000"/>
              </a:lnSpc>
              <a:buFontTx/>
              <a:buNone/>
            </a:pPr>
            <a:r>
              <a:rPr lang="en-US" altLang="en-US" sz="2800" b="1"/>
              <a:t>41.  This large, one-noded ant has a rounded thorax on the top and a small circlet of hairs around its anus.</a:t>
            </a:r>
          </a:p>
        </p:txBody>
      </p:sp>
      <p:pic>
        <p:nvPicPr>
          <p:cNvPr id="101381" name="Picture 5">
            <a:extLst>
              <a:ext uri="{FF2B5EF4-FFF2-40B4-BE49-F238E27FC236}">
                <a16:creationId xmlns:a16="http://schemas.microsoft.com/office/drawing/2014/main" id="{5815A6E1-1851-4E6B-9DA8-25D30CFF0F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2438400"/>
            <a:ext cx="1447800" cy="1109663"/>
          </a:xfrm>
          <a:prstGeom prst="rect">
            <a:avLst/>
          </a:prstGeom>
          <a:noFill/>
          <a:extLst>
            <a:ext uri="{909E8E84-426E-40DD-AFC4-6F175D3DCCD1}">
              <a14:hiddenFill xmlns:a14="http://schemas.microsoft.com/office/drawing/2010/main">
                <a:solidFill>
                  <a:srgbClr val="FFFFFF"/>
                </a:solidFill>
              </a14:hiddenFill>
            </a:ext>
          </a:extLst>
        </p:spPr>
      </p:pic>
      <p:sp>
        <p:nvSpPr>
          <p:cNvPr id="101384" name="Rectangle 8">
            <a:extLst>
              <a:ext uri="{FF2B5EF4-FFF2-40B4-BE49-F238E27FC236}">
                <a16:creationId xmlns:a16="http://schemas.microsoft.com/office/drawing/2014/main" id="{45A9F360-D1D9-4CEF-A4F5-48BF92880DB6}"/>
              </a:ext>
            </a:extLst>
          </p:cNvPr>
          <p:cNvSpPr>
            <a:spLocks noChangeArrowheads="1"/>
          </p:cNvSpPr>
          <p:nvPr/>
        </p:nvSpPr>
        <p:spPr bwMode="auto">
          <a:xfrm>
            <a:off x="6934200" y="2438400"/>
            <a:ext cx="1447800" cy="1524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1385" name="Line 9">
            <a:extLst>
              <a:ext uri="{FF2B5EF4-FFF2-40B4-BE49-F238E27FC236}">
                <a16:creationId xmlns:a16="http://schemas.microsoft.com/office/drawing/2014/main" id="{7581711F-1013-41C0-B1CA-BCCF381324B1}"/>
              </a:ext>
            </a:extLst>
          </p:cNvPr>
          <p:cNvSpPr>
            <a:spLocks noChangeShapeType="1"/>
          </p:cNvSpPr>
          <p:nvPr/>
        </p:nvSpPr>
        <p:spPr bwMode="auto">
          <a:xfrm>
            <a:off x="6934200" y="2590800"/>
            <a:ext cx="1447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890" name="Rectangle 2">
            <a:extLst>
              <a:ext uri="{FF2B5EF4-FFF2-40B4-BE49-F238E27FC236}">
                <a16:creationId xmlns:a16="http://schemas.microsoft.com/office/drawing/2014/main" id="{23718533-C2A7-414F-B7B8-3EE2C0C4262F}"/>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421891" name="Rectangle 3">
            <a:extLst>
              <a:ext uri="{FF2B5EF4-FFF2-40B4-BE49-F238E27FC236}">
                <a16:creationId xmlns:a16="http://schemas.microsoft.com/office/drawing/2014/main" id="{3A6BA7CC-CA4B-421A-BDB3-A31E51DF556A}"/>
              </a:ext>
            </a:extLst>
          </p:cNvPr>
          <p:cNvSpPr>
            <a:spLocks noGrp="1" noChangeArrowheads="1"/>
          </p:cNvSpPr>
          <p:nvPr>
            <p:ph type="body" idx="1"/>
          </p:nvPr>
        </p:nvSpPr>
        <p:spPr>
          <a:xfrm>
            <a:off x="609600" y="1981200"/>
            <a:ext cx="8153400" cy="4876800"/>
          </a:xfrm>
        </p:spPr>
        <p:txBody>
          <a:bodyPr/>
          <a:lstStyle/>
          <a:p>
            <a:pPr marL="609600" indent="-609600">
              <a:lnSpc>
                <a:spcPct val="80000"/>
              </a:lnSpc>
              <a:buFontTx/>
              <a:buAutoNum type="arabicPeriod" startAt="38"/>
            </a:pPr>
            <a:r>
              <a:rPr lang="en-US" altLang="en-US" sz="2800" b="1" u="sng"/>
              <a:t>This small ant is 1-noded, but the node is hidden when viewed from above or the side.</a:t>
            </a:r>
          </a:p>
          <a:p>
            <a:pPr marL="609600" indent="-609600">
              <a:lnSpc>
                <a:spcPct val="80000"/>
              </a:lnSpc>
              <a:buFontTx/>
              <a:buNone/>
            </a:pPr>
            <a:endParaRPr lang="en-US" altLang="en-US" sz="6000" b="1" u="sng"/>
          </a:p>
          <a:p>
            <a:pPr marL="609600" indent="-609600">
              <a:lnSpc>
                <a:spcPct val="80000"/>
              </a:lnSpc>
              <a:buFontTx/>
              <a:buAutoNum type="arabicPeriod" startAt="39"/>
            </a:pPr>
            <a:r>
              <a:rPr lang="en-US" altLang="en-US" sz="2800" b="1"/>
              <a:t>This small 2-noded ant has an abdomen that is shaped like a heart when viewed from above.</a:t>
            </a:r>
          </a:p>
          <a:p>
            <a:pPr marL="609600" indent="-609600">
              <a:lnSpc>
                <a:spcPct val="80000"/>
              </a:lnSpc>
              <a:buFontTx/>
              <a:buNone/>
            </a:pPr>
            <a:endParaRPr lang="en-US" altLang="en-US" sz="1000" b="1"/>
          </a:p>
          <a:p>
            <a:pPr marL="609600" indent="-609600">
              <a:lnSpc>
                <a:spcPct val="80000"/>
              </a:lnSpc>
              <a:buFontTx/>
              <a:buAutoNum type="arabicPeriod" startAt="40"/>
            </a:pPr>
            <a:r>
              <a:rPr lang="en-US" altLang="en-US" sz="2800" b="1"/>
              <a:t>This medium-sized to large ant has long hairs which form a “brush” under its head.</a:t>
            </a:r>
          </a:p>
          <a:p>
            <a:pPr marL="609600" indent="-609600">
              <a:lnSpc>
                <a:spcPct val="80000"/>
              </a:lnSpc>
              <a:buFontTx/>
              <a:buNone/>
            </a:pPr>
            <a:endParaRPr lang="en-US" altLang="en-US" sz="1000" b="1"/>
          </a:p>
          <a:p>
            <a:pPr marL="609600" indent="-609600">
              <a:lnSpc>
                <a:spcPct val="80000"/>
              </a:lnSpc>
              <a:buFontTx/>
              <a:buNone/>
            </a:pPr>
            <a:r>
              <a:rPr lang="en-US" altLang="en-US" sz="2800" b="1"/>
              <a:t>41.  This large, one-noded ant has a rounded thorax on the top and a small circlet of hairs around its anus.</a:t>
            </a:r>
          </a:p>
        </p:txBody>
      </p:sp>
      <p:sp>
        <p:nvSpPr>
          <p:cNvPr id="421892" name="Text Box 4">
            <a:extLst>
              <a:ext uri="{FF2B5EF4-FFF2-40B4-BE49-F238E27FC236}">
                <a16:creationId xmlns:a16="http://schemas.microsoft.com/office/drawing/2014/main" id="{D45CADE3-6954-4773-A476-6C2A738D99D1}"/>
              </a:ext>
            </a:extLst>
          </p:cNvPr>
          <p:cNvSpPr txBox="1">
            <a:spLocks noChangeArrowheads="1"/>
          </p:cNvSpPr>
          <p:nvPr/>
        </p:nvSpPr>
        <p:spPr bwMode="auto">
          <a:xfrm>
            <a:off x="3336925" y="2971800"/>
            <a:ext cx="27590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Odorous house ant</a:t>
            </a:r>
          </a:p>
        </p:txBody>
      </p:sp>
      <p:pic>
        <p:nvPicPr>
          <p:cNvPr id="421893" name="Picture 5">
            <a:extLst>
              <a:ext uri="{FF2B5EF4-FFF2-40B4-BE49-F238E27FC236}">
                <a16:creationId xmlns:a16="http://schemas.microsoft.com/office/drawing/2014/main" id="{C47E6D2E-4D07-408A-96D5-DD26E664C1F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2438400"/>
            <a:ext cx="1447800" cy="11096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a:extLst>
              <a:ext uri="{FF2B5EF4-FFF2-40B4-BE49-F238E27FC236}">
                <a16:creationId xmlns:a16="http://schemas.microsoft.com/office/drawing/2014/main" id="{9C29D52E-E3D9-4D31-BA7E-5C97EA257871}"/>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102403" name="Rectangle 3">
            <a:extLst>
              <a:ext uri="{FF2B5EF4-FFF2-40B4-BE49-F238E27FC236}">
                <a16:creationId xmlns:a16="http://schemas.microsoft.com/office/drawing/2014/main" id="{460CD8E9-1BD1-40DE-B8C2-81A8361EBEED}"/>
              </a:ext>
            </a:extLst>
          </p:cNvPr>
          <p:cNvSpPr>
            <a:spLocks noGrp="1" noChangeArrowheads="1"/>
          </p:cNvSpPr>
          <p:nvPr>
            <p:ph type="body" idx="1"/>
          </p:nvPr>
        </p:nvSpPr>
        <p:spPr>
          <a:xfrm>
            <a:off x="609600" y="1981200"/>
            <a:ext cx="8153400" cy="4876800"/>
          </a:xfrm>
        </p:spPr>
        <p:txBody>
          <a:bodyPr/>
          <a:lstStyle/>
          <a:p>
            <a:pPr marL="609600" indent="-609600">
              <a:lnSpc>
                <a:spcPct val="90000"/>
              </a:lnSpc>
              <a:buFontTx/>
              <a:buAutoNum type="arabicPeriod" startAt="38"/>
            </a:pPr>
            <a:r>
              <a:rPr lang="en-US" altLang="en-US" sz="2800" b="1"/>
              <a:t>This small ant is 1-noded, but the node is hidden when viewed from above or the side.</a:t>
            </a:r>
          </a:p>
          <a:p>
            <a:pPr marL="609600" indent="-609600">
              <a:lnSpc>
                <a:spcPct val="90000"/>
              </a:lnSpc>
              <a:buFontTx/>
              <a:buNone/>
            </a:pPr>
            <a:endParaRPr lang="en-US" altLang="en-US" sz="1000" b="1"/>
          </a:p>
          <a:p>
            <a:pPr marL="609600" indent="-609600">
              <a:lnSpc>
                <a:spcPct val="90000"/>
              </a:lnSpc>
              <a:buFontTx/>
              <a:buAutoNum type="arabicPeriod" startAt="39"/>
            </a:pPr>
            <a:r>
              <a:rPr lang="en-US" altLang="en-US" sz="2800" b="1" u="sng"/>
              <a:t>This small 2-noded ant has an abdomen that is shaped like a heart when viewed from above.</a:t>
            </a:r>
          </a:p>
          <a:p>
            <a:pPr marL="609600" indent="-609600">
              <a:lnSpc>
                <a:spcPct val="90000"/>
              </a:lnSpc>
              <a:buFontTx/>
              <a:buNone/>
            </a:pPr>
            <a:endParaRPr lang="en-US" altLang="en-US" sz="4400" b="1" u="sng"/>
          </a:p>
          <a:p>
            <a:pPr marL="609600" indent="-609600">
              <a:lnSpc>
                <a:spcPct val="90000"/>
              </a:lnSpc>
              <a:buFontTx/>
              <a:buAutoNum type="arabicPeriod" startAt="40"/>
            </a:pPr>
            <a:r>
              <a:rPr lang="en-US" altLang="en-US" sz="2800" b="1"/>
              <a:t>This medium-sized to large ant has long hairs which form a “brush” under its head.</a:t>
            </a:r>
          </a:p>
          <a:p>
            <a:pPr marL="609600" indent="-609600">
              <a:lnSpc>
                <a:spcPct val="90000"/>
              </a:lnSpc>
              <a:buFontTx/>
              <a:buNone/>
            </a:pPr>
            <a:endParaRPr lang="en-US" altLang="en-US" sz="1000" b="1"/>
          </a:p>
          <a:p>
            <a:pPr marL="609600" indent="-609600">
              <a:lnSpc>
                <a:spcPct val="90000"/>
              </a:lnSpc>
              <a:buFontTx/>
              <a:buNone/>
            </a:pPr>
            <a:r>
              <a:rPr lang="en-US" altLang="en-US" sz="2800" b="1"/>
              <a:t>41.  This large, one-noded ant has a rounded thorax on the top and a small circlet of hairs around its anus.</a:t>
            </a:r>
          </a:p>
        </p:txBody>
      </p:sp>
      <p:pic>
        <p:nvPicPr>
          <p:cNvPr id="102405" name="Picture 5">
            <a:extLst>
              <a:ext uri="{FF2B5EF4-FFF2-40B4-BE49-F238E27FC236}">
                <a16:creationId xmlns:a16="http://schemas.microsoft.com/office/drawing/2014/main" id="{F132226C-86D8-4117-9137-75AAC40295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570" t="14175" r="20987" b="9274"/>
          <a:stretch>
            <a:fillRect/>
          </a:stretch>
        </p:blipFill>
        <p:spPr bwMode="auto">
          <a:xfrm>
            <a:off x="5638800" y="3810000"/>
            <a:ext cx="1219200" cy="889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914" name="Rectangle 2">
            <a:extLst>
              <a:ext uri="{FF2B5EF4-FFF2-40B4-BE49-F238E27FC236}">
                <a16:creationId xmlns:a16="http://schemas.microsoft.com/office/drawing/2014/main" id="{0660CF6F-723C-40C5-B041-89E972A4960E}"/>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422915" name="Rectangle 3">
            <a:extLst>
              <a:ext uri="{FF2B5EF4-FFF2-40B4-BE49-F238E27FC236}">
                <a16:creationId xmlns:a16="http://schemas.microsoft.com/office/drawing/2014/main" id="{8EBED15D-F576-49A4-8613-8CC6E521A89C}"/>
              </a:ext>
            </a:extLst>
          </p:cNvPr>
          <p:cNvSpPr>
            <a:spLocks noGrp="1" noChangeArrowheads="1"/>
          </p:cNvSpPr>
          <p:nvPr>
            <p:ph type="body" idx="1"/>
          </p:nvPr>
        </p:nvSpPr>
        <p:spPr>
          <a:xfrm>
            <a:off x="609600" y="1981200"/>
            <a:ext cx="8153400" cy="4876800"/>
          </a:xfrm>
        </p:spPr>
        <p:txBody>
          <a:bodyPr/>
          <a:lstStyle/>
          <a:p>
            <a:pPr marL="609600" indent="-609600">
              <a:lnSpc>
                <a:spcPct val="90000"/>
              </a:lnSpc>
              <a:buFontTx/>
              <a:buAutoNum type="arabicPeriod" startAt="38"/>
            </a:pPr>
            <a:r>
              <a:rPr lang="en-US" altLang="en-US" sz="2800" b="1"/>
              <a:t>This small ant is 1-noded, but the node is hidden when viewed from above or the side.</a:t>
            </a:r>
          </a:p>
          <a:p>
            <a:pPr marL="609600" indent="-609600">
              <a:lnSpc>
                <a:spcPct val="90000"/>
              </a:lnSpc>
              <a:buFontTx/>
              <a:buNone/>
            </a:pPr>
            <a:endParaRPr lang="en-US" altLang="en-US" sz="1000" b="1"/>
          </a:p>
          <a:p>
            <a:pPr marL="609600" indent="-609600">
              <a:lnSpc>
                <a:spcPct val="90000"/>
              </a:lnSpc>
              <a:buFontTx/>
              <a:buAutoNum type="arabicPeriod" startAt="39"/>
            </a:pPr>
            <a:r>
              <a:rPr lang="en-US" altLang="en-US" sz="2800" b="1" u="sng"/>
              <a:t>This small 2-noded ant has an abdomen that is shaped like a heart when viewed from above.</a:t>
            </a:r>
          </a:p>
          <a:p>
            <a:pPr marL="609600" indent="-609600">
              <a:lnSpc>
                <a:spcPct val="90000"/>
              </a:lnSpc>
              <a:buFontTx/>
              <a:buNone/>
            </a:pPr>
            <a:endParaRPr lang="en-US" altLang="en-US" sz="4400" b="1" u="sng"/>
          </a:p>
          <a:p>
            <a:pPr marL="609600" indent="-609600">
              <a:lnSpc>
                <a:spcPct val="90000"/>
              </a:lnSpc>
              <a:buFontTx/>
              <a:buAutoNum type="arabicPeriod" startAt="40"/>
            </a:pPr>
            <a:r>
              <a:rPr lang="en-US" altLang="en-US" sz="2800" b="1"/>
              <a:t>This medium-sized to large ant has long hairs which form a “brush” under its head.</a:t>
            </a:r>
          </a:p>
          <a:p>
            <a:pPr marL="609600" indent="-609600">
              <a:lnSpc>
                <a:spcPct val="90000"/>
              </a:lnSpc>
              <a:buFontTx/>
              <a:buNone/>
            </a:pPr>
            <a:endParaRPr lang="en-US" altLang="en-US" sz="1000" b="1"/>
          </a:p>
          <a:p>
            <a:pPr marL="609600" indent="-609600">
              <a:lnSpc>
                <a:spcPct val="90000"/>
              </a:lnSpc>
              <a:buFontTx/>
              <a:buNone/>
            </a:pPr>
            <a:r>
              <a:rPr lang="en-US" altLang="en-US" sz="2800" b="1"/>
              <a:t>41.  This large, one-noded ant has a rounded thorax on the top and a small circlet of hairs around its anus.</a:t>
            </a:r>
          </a:p>
        </p:txBody>
      </p:sp>
      <p:sp>
        <p:nvSpPr>
          <p:cNvPr id="422916" name="Text Box 4">
            <a:extLst>
              <a:ext uri="{FF2B5EF4-FFF2-40B4-BE49-F238E27FC236}">
                <a16:creationId xmlns:a16="http://schemas.microsoft.com/office/drawing/2014/main" id="{06907066-84B1-43D0-BCCC-B6B88B29AA45}"/>
              </a:ext>
            </a:extLst>
          </p:cNvPr>
          <p:cNvSpPr txBox="1">
            <a:spLocks noChangeArrowheads="1"/>
          </p:cNvSpPr>
          <p:nvPr/>
        </p:nvSpPr>
        <p:spPr bwMode="auto">
          <a:xfrm>
            <a:off x="3260725" y="3962400"/>
            <a:ext cx="1760538"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Acrobat ant</a:t>
            </a:r>
          </a:p>
        </p:txBody>
      </p:sp>
      <p:pic>
        <p:nvPicPr>
          <p:cNvPr id="422917" name="Picture 5">
            <a:extLst>
              <a:ext uri="{FF2B5EF4-FFF2-40B4-BE49-F238E27FC236}">
                <a16:creationId xmlns:a16="http://schemas.microsoft.com/office/drawing/2014/main" id="{CB2F1659-7403-4F2D-A160-F0991130E1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570" t="14175" r="20987" b="9274"/>
          <a:stretch>
            <a:fillRect/>
          </a:stretch>
        </p:blipFill>
        <p:spPr bwMode="auto">
          <a:xfrm>
            <a:off x="5638800" y="3810000"/>
            <a:ext cx="1219200" cy="889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9251C957-AAD1-48E0-9123-8298747557D5}"/>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103427" name="Rectangle 3">
            <a:extLst>
              <a:ext uri="{FF2B5EF4-FFF2-40B4-BE49-F238E27FC236}">
                <a16:creationId xmlns:a16="http://schemas.microsoft.com/office/drawing/2014/main" id="{EE45D520-5FC7-4585-964A-1E72C485DE2F}"/>
              </a:ext>
            </a:extLst>
          </p:cNvPr>
          <p:cNvSpPr>
            <a:spLocks noGrp="1" noChangeArrowheads="1"/>
          </p:cNvSpPr>
          <p:nvPr>
            <p:ph type="body" idx="1"/>
          </p:nvPr>
        </p:nvSpPr>
        <p:spPr>
          <a:xfrm>
            <a:off x="609600" y="1981200"/>
            <a:ext cx="8153400" cy="4572000"/>
          </a:xfrm>
        </p:spPr>
        <p:txBody>
          <a:bodyPr/>
          <a:lstStyle/>
          <a:p>
            <a:pPr marL="609600" indent="-609600">
              <a:lnSpc>
                <a:spcPct val="80000"/>
              </a:lnSpc>
              <a:buFontTx/>
              <a:buAutoNum type="arabicPeriod" startAt="38"/>
            </a:pPr>
            <a:r>
              <a:rPr lang="en-US" altLang="en-US" sz="2800" b="1"/>
              <a:t>This small ant is 1-noded, but the node is hidden when viewed from above or the side.</a:t>
            </a:r>
          </a:p>
          <a:p>
            <a:pPr marL="609600" indent="-609600">
              <a:lnSpc>
                <a:spcPct val="80000"/>
              </a:lnSpc>
              <a:buFontTx/>
              <a:buNone/>
            </a:pPr>
            <a:endParaRPr lang="en-US" altLang="en-US" sz="1000" b="1"/>
          </a:p>
          <a:p>
            <a:pPr marL="609600" indent="-609600">
              <a:lnSpc>
                <a:spcPct val="80000"/>
              </a:lnSpc>
              <a:buFontTx/>
              <a:buAutoNum type="arabicPeriod" startAt="39"/>
            </a:pPr>
            <a:r>
              <a:rPr lang="en-US" altLang="en-US" sz="2800" b="1"/>
              <a:t>This small 2-noded ant has an abdomen that is shaped like a heart when viewed from above.</a:t>
            </a:r>
          </a:p>
          <a:p>
            <a:pPr marL="609600" indent="-609600">
              <a:lnSpc>
                <a:spcPct val="80000"/>
              </a:lnSpc>
              <a:buFontTx/>
              <a:buNone/>
            </a:pPr>
            <a:endParaRPr lang="en-US" altLang="en-US" sz="1000" b="1"/>
          </a:p>
          <a:p>
            <a:pPr marL="609600" indent="-609600">
              <a:lnSpc>
                <a:spcPct val="80000"/>
              </a:lnSpc>
              <a:buFontTx/>
              <a:buAutoNum type="arabicPeriod" startAt="40"/>
            </a:pPr>
            <a:r>
              <a:rPr lang="en-US" altLang="en-US" sz="2800" b="1" u="sng"/>
              <a:t>This medium-sized to large ant has long hairs which form a “brush” under its head.</a:t>
            </a:r>
          </a:p>
          <a:p>
            <a:pPr marL="609600" indent="-609600">
              <a:lnSpc>
                <a:spcPct val="80000"/>
              </a:lnSpc>
              <a:buFontTx/>
              <a:buNone/>
            </a:pPr>
            <a:endParaRPr lang="en-US" altLang="en-US" sz="5400" b="1" u="sng"/>
          </a:p>
          <a:p>
            <a:pPr marL="609600" indent="-609600">
              <a:lnSpc>
                <a:spcPct val="80000"/>
              </a:lnSpc>
              <a:buFontTx/>
              <a:buNone/>
            </a:pPr>
            <a:r>
              <a:rPr lang="en-US" altLang="en-US" sz="2800" b="1"/>
              <a:t>41.  This large, one-noded ant has a rounded thorax on the top and a small circlet of hairs around its anus.</a:t>
            </a:r>
          </a:p>
        </p:txBody>
      </p:sp>
      <p:pic>
        <p:nvPicPr>
          <p:cNvPr id="103430" name="Picture 6">
            <a:extLst>
              <a:ext uri="{FF2B5EF4-FFF2-40B4-BE49-F238E27FC236}">
                <a16:creationId xmlns:a16="http://schemas.microsoft.com/office/drawing/2014/main" id="{FD06D683-2523-4DD9-96AA-181438F589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4267200"/>
            <a:ext cx="1962150" cy="11525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3938" name="Rectangle 2">
            <a:extLst>
              <a:ext uri="{FF2B5EF4-FFF2-40B4-BE49-F238E27FC236}">
                <a16:creationId xmlns:a16="http://schemas.microsoft.com/office/drawing/2014/main" id="{F619B905-3AA1-4AAD-B23C-C6DF4F03BC50}"/>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423939" name="Rectangle 3">
            <a:extLst>
              <a:ext uri="{FF2B5EF4-FFF2-40B4-BE49-F238E27FC236}">
                <a16:creationId xmlns:a16="http://schemas.microsoft.com/office/drawing/2014/main" id="{18529612-8A8F-407A-9D33-981F6C0E0BB8}"/>
              </a:ext>
            </a:extLst>
          </p:cNvPr>
          <p:cNvSpPr>
            <a:spLocks noGrp="1" noChangeArrowheads="1"/>
          </p:cNvSpPr>
          <p:nvPr>
            <p:ph type="body" idx="1"/>
          </p:nvPr>
        </p:nvSpPr>
        <p:spPr>
          <a:xfrm>
            <a:off x="609600" y="1981200"/>
            <a:ext cx="8153400" cy="4572000"/>
          </a:xfrm>
        </p:spPr>
        <p:txBody>
          <a:bodyPr/>
          <a:lstStyle/>
          <a:p>
            <a:pPr marL="609600" indent="-609600">
              <a:lnSpc>
                <a:spcPct val="80000"/>
              </a:lnSpc>
              <a:buFontTx/>
              <a:buAutoNum type="arabicPeriod" startAt="38"/>
            </a:pPr>
            <a:r>
              <a:rPr lang="en-US" altLang="en-US" sz="2800" b="1"/>
              <a:t>This small ant is 1-noded, but the node is hidden when viewed from above or the side.</a:t>
            </a:r>
          </a:p>
          <a:p>
            <a:pPr marL="609600" indent="-609600">
              <a:lnSpc>
                <a:spcPct val="80000"/>
              </a:lnSpc>
              <a:buFontTx/>
              <a:buNone/>
            </a:pPr>
            <a:endParaRPr lang="en-US" altLang="en-US" sz="1000" b="1"/>
          </a:p>
          <a:p>
            <a:pPr marL="609600" indent="-609600">
              <a:lnSpc>
                <a:spcPct val="80000"/>
              </a:lnSpc>
              <a:buFontTx/>
              <a:buAutoNum type="arabicPeriod" startAt="39"/>
            </a:pPr>
            <a:r>
              <a:rPr lang="en-US" altLang="en-US" sz="2800" b="1"/>
              <a:t>This small 2-noded ant has an abdomen that is shaped like a heart when viewed from above.</a:t>
            </a:r>
          </a:p>
          <a:p>
            <a:pPr marL="609600" indent="-609600">
              <a:lnSpc>
                <a:spcPct val="80000"/>
              </a:lnSpc>
              <a:buFontTx/>
              <a:buNone/>
            </a:pPr>
            <a:endParaRPr lang="en-US" altLang="en-US" sz="1000" b="1"/>
          </a:p>
          <a:p>
            <a:pPr marL="609600" indent="-609600">
              <a:lnSpc>
                <a:spcPct val="80000"/>
              </a:lnSpc>
              <a:buFontTx/>
              <a:buAutoNum type="arabicPeriod" startAt="40"/>
            </a:pPr>
            <a:r>
              <a:rPr lang="en-US" altLang="en-US" sz="2800" b="1" u="sng"/>
              <a:t>This medium-sized to large ant has long hairs which form a “brush” under its head.</a:t>
            </a:r>
          </a:p>
          <a:p>
            <a:pPr marL="609600" indent="-609600">
              <a:lnSpc>
                <a:spcPct val="80000"/>
              </a:lnSpc>
              <a:buFontTx/>
              <a:buNone/>
            </a:pPr>
            <a:endParaRPr lang="en-US" altLang="en-US" sz="5400" b="1" u="sng"/>
          </a:p>
          <a:p>
            <a:pPr marL="609600" indent="-609600">
              <a:lnSpc>
                <a:spcPct val="80000"/>
              </a:lnSpc>
              <a:buFontTx/>
              <a:buNone/>
            </a:pPr>
            <a:r>
              <a:rPr lang="en-US" altLang="en-US" sz="2800" b="1"/>
              <a:t>41.  This large, one-noded ant has a rounded thorax on the top and a small circlet of hairs around its anus.</a:t>
            </a:r>
          </a:p>
        </p:txBody>
      </p:sp>
      <p:sp>
        <p:nvSpPr>
          <p:cNvPr id="423940" name="Text Box 4">
            <a:extLst>
              <a:ext uri="{FF2B5EF4-FFF2-40B4-BE49-F238E27FC236}">
                <a16:creationId xmlns:a16="http://schemas.microsoft.com/office/drawing/2014/main" id="{622096C9-7B68-47BD-AF1C-451BC0455EE2}"/>
              </a:ext>
            </a:extLst>
          </p:cNvPr>
          <p:cNvSpPr txBox="1">
            <a:spLocks noChangeArrowheads="1"/>
          </p:cNvSpPr>
          <p:nvPr/>
        </p:nvSpPr>
        <p:spPr bwMode="auto">
          <a:xfrm>
            <a:off x="3032125" y="4724400"/>
            <a:ext cx="1995488"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Harvester ant</a:t>
            </a:r>
          </a:p>
        </p:txBody>
      </p:sp>
      <p:pic>
        <p:nvPicPr>
          <p:cNvPr id="423941" name="Picture 5">
            <a:extLst>
              <a:ext uri="{FF2B5EF4-FFF2-40B4-BE49-F238E27FC236}">
                <a16:creationId xmlns:a16="http://schemas.microsoft.com/office/drawing/2014/main" id="{B4F8F9C8-A8E0-45A0-B9CB-F486170666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4267200"/>
            <a:ext cx="1962150" cy="11525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a:extLst>
              <a:ext uri="{FF2B5EF4-FFF2-40B4-BE49-F238E27FC236}">
                <a16:creationId xmlns:a16="http://schemas.microsoft.com/office/drawing/2014/main" id="{5955048E-3F96-4968-9B8C-F8127363E211}"/>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104451" name="Rectangle 3">
            <a:extLst>
              <a:ext uri="{FF2B5EF4-FFF2-40B4-BE49-F238E27FC236}">
                <a16:creationId xmlns:a16="http://schemas.microsoft.com/office/drawing/2014/main" id="{B7741E44-BBC2-4920-A848-BAD0CB820C0D}"/>
              </a:ext>
            </a:extLst>
          </p:cNvPr>
          <p:cNvSpPr>
            <a:spLocks noGrp="1" noChangeArrowheads="1"/>
          </p:cNvSpPr>
          <p:nvPr>
            <p:ph type="body" idx="1"/>
          </p:nvPr>
        </p:nvSpPr>
        <p:spPr>
          <a:xfrm>
            <a:off x="609600" y="1981200"/>
            <a:ext cx="8153400" cy="4114800"/>
          </a:xfrm>
        </p:spPr>
        <p:txBody>
          <a:bodyPr/>
          <a:lstStyle/>
          <a:p>
            <a:pPr marL="609600" indent="-609600">
              <a:lnSpc>
                <a:spcPct val="80000"/>
              </a:lnSpc>
              <a:buFontTx/>
              <a:buAutoNum type="arabicPeriod" startAt="38"/>
            </a:pPr>
            <a:r>
              <a:rPr lang="en-US" altLang="en-US" sz="2800" b="1"/>
              <a:t>This small ant is 1-noded, but the node is hidden when viewed from above or the side.</a:t>
            </a:r>
          </a:p>
          <a:p>
            <a:pPr marL="609600" indent="-609600">
              <a:lnSpc>
                <a:spcPct val="80000"/>
              </a:lnSpc>
              <a:buFontTx/>
              <a:buNone/>
            </a:pPr>
            <a:endParaRPr lang="en-US" altLang="en-US" sz="1000" b="1"/>
          </a:p>
          <a:p>
            <a:pPr marL="609600" indent="-609600">
              <a:lnSpc>
                <a:spcPct val="80000"/>
              </a:lnSpc>
              <a:buFontTx/>
              <a:buAutoNum type="arabicPeriod" startAt="39"/>
            </a:pPr>
            <a:r>
              <a:rPr lang="en-US" altLang="en-US" sz="2800" b="1"/>
              <a:t>This small 2-noded ant has an abdomen that is shaped like a heart when viewed from above.</a:t>
            </a:r>
          </a:p>
          <a:p>
            <a:pPr marL="609600" indent="-609600">
              <a:lnSpc>
                <a:spcPct val="80000"/>
              </a:lnSpc>
              <a:buFontTx/>
              <a:buNone/>
            </a:pPr>
            <a:endParaRPr lang="en-US" altLang="en-US" sz="1000" b="1"/>
          </a:p>
          <a:p>
            <a:pPr marL="609600" indent="-609600">
              <a:lnSpc>
                <a:spcPct val="80000"/>
              </a:lnSpc>
              <a:buFontTx/>
              <a:buAutoNum type="arabicPeriod" startAt="40"/>
            </a:pPr>
            <a:r>
              <a:rPr lang="en-US" altLang="en-US" sz="2800" b="1"/>
              <a:t>This medium-sized to large ant has long hairs which form a “brush” under its head.</a:t>
            </a:r>
          </a:p>
          <a:p>
            <a:pPr marL="609600" indent="-609600">
              <a:lnSpc>
                <a:spcPct val="80000"/>
              </a:lnSpc>
              <a:buFontTx/>
              <a:buNone/>
            </a:pPr>
            <a:endParaRPr lang="en-US" altLang="en-US" sz="1000" b="1"/>
          </a:p>
          <a:p>
            <a:pPr marL="609600" indent="-609600">
              <a:lnSpc>
                <a:spcPct val="80000"/>
              </a:lnSpc>
              <a:buFontTx/>
              <a:buNone/>
            </a:pPr>
            <a:r>
              <a:rPr lang="en-US" altLang="en-US" sz="2800" b="1"/>
              <a:t>41.  </a:t>
            </a:r>
            <a:r>
              <a:rPr lang="en-US" altLang="en-US" sz="2800" b="1" u="sng"/>
              <a:t>This large, one-noded ant has a rounded thorax on the top and a small circlet of hairs around its anus.</a:t>
            </a:r>
          </a:p>
        </p:txBody>
      </p:sp>
      <p:pic>
        <p:nvPicPr>
          <p:cNvPr id="104453" name="Picture 5">
            <a:extLst>
              <a:ext uri="{FF2B5EF4-FFF2-40B4-BE49-F238E27FC236}">
                <a16:creationId xmlns:a16="http://schemas.microsoft.com/office/drawing/2014/main" id="{16EAC1EE-E3F5-4646-BAF6-0F3B38229D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4894" t="22079" r="6383" b="19048"/>
          <a:stretch>
            <a:fillRect/>
          </a:stretch>
        </p:blipFill>
        <p:spPr bwMode="auto">
          <a:xfrm>
            <a:off x="5867400" y="5638800"/>
            <a:ext cx="2133600" cy="9794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4962" name="Rectangle 2">
            <a:extLst>
              <a:ext uri="{FF2B5EF4-FFF2-40B4-BE49-F238E27FC236}">
                <a16:creationId xmlns:a16="http://schemas.microsoft.com/office/drawing/2014/main" id="{4C6A5852-5581-46A9-A899-9306ED549CB1}"/>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424963" name="Rectangle 3">
            <a:extLst>
              <a:ext uri="{FF2B5EF4-FFF2-40B4-BE49-F238E27FC236}">
                <a16:creationId xmlns:a16="http://schemas.microsoft.com/office/drawing/2014/main" id="{A9DAACA2-2C5C-4B0B-9574-9ED85DE3B8F0}"/>
              </a:ext>
            </a:extLst>
          </p:cNvPr>
          <p:cNvSpPr>
            <a:spLocks noGrp="1" noChangeArrowheads="1"/>
          </p:cNvSpPr>
          <p:nvPr>
            <p:ph type="body" idx="1"/>
          </p:nvPr>
        </p:nvSpPr>
        <p:spPr>
          <a:xfrm>
            <a:off x="609600" y="1981200"/>
            <a:ext cx="8153400" cy="4114800"/>
          </a:xfrm>
        </p:spPr>
        <p:txBody>
          <a:bodyPr/>
          <a:lstStyle/>
          <a:p>
            <a:pPr marL="609600" indent="-609600">
              <a:lnSpc>
                <a:spcPct val="80000"/>
              </a:lnSpc>
              <a:buFontTx/>
              <a:buAutoNum type="arabicPeriod" startAt="38"/>
            </a:pPr>
            <a:r>
              <a:rPr lang="en-US" altLang="en-US" sz="2800" b="1"/>
              <a:t>This small ant is 1-noded, but the node is hidden when viewed from above or the side.</a:t>
            </a:r>
          </a:p>
          <a:p>
            <a:pPr marL="609600" indent="-609600">
              <a:lnSpc>
                <a:spcPct val="80000"/>
              </a:lnSpc>
              <a:buFontTx/>
              <a:buNone/>
            </a:pPr>
            <a:endParaRPr lang="en-US" altLang="en-US" sz="1000" b="1"/>
          </a:p>
          <a:p>
            <a:pPr marL="609600" indent="-609600">
              <a:lnSpc>
                <a:spcPct val="80000"/>
              </a:lnSpc>
              <a:buFontTx/>
              <a:buAutoNum type="arabicPeriod" startAt="39"/>
            </a:pPr>
            <a:r>
              <a:rPr lang="en-US" altLang="en-US" sz="2800" b="1"/>
              <a:t>This small 2-noded ant has an abdomen that is shaped like a heart when viewed from above.</a:t>
            </a:r>
          </a:p>
          <a:p>
            <a:pPr marL="609600" indent="-609600">
              <a:lnSpc>
                <a:spcPct val="80000"/>
              </a:lnSpc>
              <a:buFontTx/>
              <a:buNone/>
            </a:pPr>
            <a:endParaRPr lang="en-US" altLang="en-US" sz="1000" b="1"/>
          </a:p>
          <a:p>
            <a:pPr marL="609600" indent="-609600">
              <a:lnSpc>
                <a:spcPct val="80000"/>
              </a:lnSpc>
              <a:buFontTx/>
              <a:buAutoNum type="arabicPeriod" startAt="40"/>
            </a:pPr>
            <a:r>
              <a:rPr lang="en-US" altLang="en-US" sz="2800" b="1"/>
              <a:t>This medium-sized to large ant has long hairs which form a “brush” under its head.</a:t>
            </a:r>
          </a:p>
          <a:p>
            <a:pPr marL="609600" indent="-609600">
              <a:lnSpc>
                <a:spcPct val="80000"/>
              </a:lnSpc>
              <a:buFontTx/>
              <a:buNone/>
            </a:pPr>
            <a:endParaRPr lang="en-US" altLang="en-US" sz="1000" b="1"/>
          </a:p>
          <a:p>
            <a:pPr marL="609600" indent="-609600">
              <a:lnSpc>
                <a:spcPct val="80000"/>
              </a:lnSpc>
              <a:buFontTx/>
              <a:buNone/>
            </a:pPr>
            <a:r>
              <a:rPr lang="en-US" altLang="en-US" sz="2800" b="1"/>
              <a:t>41.  </a:t>
            </a:r>
            <a:r>
              <a:rPr lang="en-US" altLang="en-US" sz="2800" b="1" u="sng"/>
              <a:t>This large, one-noded ant has a rounded thorax on the top and a small circlet of hairs around its anus.</a:t>
            </a:r>
          </a:p>
        </p:txBody>
      </p:sp>
      <p:sp>
        <p:nvSpPr>
          <p:cNvPr id="424964" name="Text Box 4">
            <a:extLst>
              <a:ext uri="{FF2B5EF4-FFF2-40B4-BE49-F238E27FC236}">
                <a16:creationId xmlns:a16="http://schemas.microsoft.com/office/drawing/2014/main" id="{47C0DA7D-1669-4867-A630-6189CBF8B05B}"/>
              </a:ext>
            </a:extLst>
          </p:cNvPr>
          <p:cNvSpPr txBox="1">
            <a:spLocks noChangeArrowheads="1"/>
          </p:cNvSpPr>
          <p:nvPr/>
        </p:nvSpPr>
        <p:spPr bwMode="auto">
          <a:xfrm>
            <a:off x="3489325" y="5867400"/>
            <a:ext cx="20478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Carpenter ant</a:t>
            </a:r>
          </a:p>
        </p:txBody>
      </p:sp>
      <p:pic>
        <p:nvPicPr>
          <p:cNvPr id="424965" name="Picture 5">
            <a:extLst>
              <a:ext uri="{FF2B5EF4-FFF2-40B4-BE49-F238E27FC236}">
                <a16:creationId xmlns:a16="http://schemas.microsoft.com/office/drawing/2014/main" id="{E0D93B07-E78B-4862-94D4-226282F07E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4894" t="22079" r="6383" b="19048"/>
          <a:stretch>
            <a:fillRect/>
          </a:stretch>
        </p:blipFill>
        <p:spPr bwMode="auto">
          <a:xfrm>
            <a:off x="5867400" y="5638800"/>
            <a:ext cx="2133600" cy="9794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a:extLst>
              <a:ext uri="{FF2B5EF4-FFF2-40B4-BE49-F238E27FC236}">
                <a16:creationId xmlns:a16="http://schemas.microsoft.com/office/drawing/2014/main" id="{706ECE42-447E-4749-AE2B-CE0FB3B44EF1}"/>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105475" name="Rectangle 3">
            <a:extLst>
              <a:ext uri="{FF2B5EF4-FFF2-40B4-BE49-F238E27FC236}">
                <a16:creationId xmlns:a16="http://schemas.microsoft.com/office/drawing/2014/main" id="{FFA24D8B-907A-4594-81F1-0B967A9A2C32}"/>
              </a:ext>
            </a:extLst>
          </p:cNvPr>
          <p:cNvSpPr>
            <a:spLocks noGrp="1" noChangeArrowheads="1"/>
          </p:cNvSpPr>
          <p:nvPr>
            <p:ph type="body" idx="1"/>
          </p:nvPr>
        </p:nvSpPr>
        <p:spPr>
          <a:xfrm>
            <a:off x="685800" y="1752600"/>
            <a:ext cx="7772400" cy="5105400"/>
          </a:xfrm>
        </p:spPr>
        <p:txBody>
          <a:bodyPr/>
          <a:lstStyle/>
          <a:p>
            <a:pPr marL="609600" indent="-609600">
              <a:lnSpc>
                <a:spcPct val="90000"/>
              </a:lnSpc>
              <a:buFontTx/>
              <a:buAutoNum type="arabicPeriod" startAt="42"/>
            </a:pPr>
            <a:r>
              <a:rPr lang="en-US" altLang="en-US" sz="2800" b="1" u="sng"/>
              <a:t>This very small 2-noded ant is yellow to dirty-brown in color and has a 10 segmented antenna with a two segmented club.</a:t>
            </a:r>
          </a:p>
          <a:p>
            <a:pPr marL="609600" indent="-609600">
              <a:lnSpc>
                <a:spcPct val="90000"/>
              </a:lnSpc>
              <a:buFontTx/>
              <a:buNone/>
            </a:pPr>
            <a:endParaRPr lang="en-US" altLang="en-US" sz="2800" b="1" u="sng"/>
          </a:p>
          <a:p>
            <a:pPr marL="609600" indent="-609600">
              <a:lnSpc>
                <a:spcPct val="90000"/>
              </a:lnSpc>
              <a:buFontTx/>
              <a:buAutoNum type="arabicPeriod" startAt="43"/>
            </a:pPr>
            <a:r>
              <a:rPr lang="en-US" altLang="en-US" sz="2800" b="1"/>
              <a:t>This very small 2-noded ant is orange in color and has a 12 segmented antenna with a three segmented club.</a:t>
            </a:r>
          </a:p>
          <a:p>
            <a:pPr marL="609600" indent="-609600">
              <a:lnSpc>
                <a:spcPct val="90000"/>
              </a:lnSpc>
              <a:buFontTx/>
              <a:buNone/>
            </a:pPr>
            <a:endParaRPr lang="en-US" altLang="en-US" sz="1000" b="1"/>
          </a:p>
          <a:p>
            <a:pPr marL="609600" indent="-609600">
              <a:lnSpc>
                <a:spcPct val="90000"/>
              </a:lnSpc>
              <a:buFontTx/>
              <a:buAutoNum type="arabicPeriod" startAt="44"/>
            </a:pPr>
            <a:r>
              <a:rPr lang="en-US" altLang="en-US" sz="2800" b="1"/>
              <a:t>This very small 2-noded ant is jet black in color.</a:t>
            </a:r>
          </a:p>
          <a:p>
            <a:pPr marL="609600" indent="-609600">
              <a:lnSpc>
                <a:spcPct val="90000"/>
              </a:lnSpc>
              <a:buFontTx/>
              <a:buNone/>
            </a:pPr>
            <a:endParaRPr lang="en-US" altLang="en-US" sz="1000" b="1"/>
          </a:p>
          <a:p>
            <a:pPr marL="609600" indent="-609600">
              <a:lnSpc>
                <a:spcPct val="90000"/>
              </a:lnSpc>
              <a:buFontTx/>
              <a:buNone/>
            </a:pPr>
            <a:r>
              <a:rPr lang="en-US" altLang="en-US" sz="2800" b="1"/>
              <a:t>45.  This 2-noded ant has a pair of spines on its thorax and an enlarged head.</a:t>
            </a:r>
          </a:p>
        </p:txBody>
      </p:sp>
      <p:pic>
        <p:nvPicPr>
          <p:cNvPr id="105477" name="Picture 5">
            <a:extLst>
              <a:ext uri="{FF2B5EF4-FFF2-40B4-BE49-F238E27FC236}">
                <a16:creationId xmlns:a16="http://schemas.microsoft.com/office/drawing/2014/main" id="{83729159-585B-4229-9A9C-21F8AF67D9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2286000"/>
            <a:ext cx="1447800" cy="1252538"/>
          </a:xfrm>
          <a:prstGeom prst="rect">
            <a:avLst/>
          </a:prstGeom>
          <a:noFill/>
          <a:extLst>
            <a:ext uri="{909E8E84-426E-40DD-AFC4-6F175D3DCCD1}">
              <a14:hiddenFill xmlns:a14="http://schemas.microsoft.com/office/drawing/2010/main">
                <a:solidFill>
                  <a:srgbClr val="FFFFFF"/>
                </a:solidFill>
              </a14:hiddenFill>
            </a:ext>
          </a:extLst>
        </p:spPr>
      </p:pic>
      <p:sp>
        <p:nvSpPr>
          <p:cNvPr id="105480" name="Rectangle 8">
            <a:extLst>
              <a:ext uri="{FF2B5EF4-FFF2-40B4-BE49-F238E27FC236}">
                <a16:creationId xmlns:a16="http://schemas.microsoft.com/office/drawing/2014/main" id="{4E872065-EC83-4D28-8CE1-E8C1151390C4}"/>
              </a:ext>
            </a:extLst>
          </p:cNvPr>
          <p:cNvSpPr>
            <a:spLocks noChangeArrowheads="1"/>
          </p:cNvSpPr>
          <p:nvPr/>
        </p:nvSpPr>
        <p:spPr bwMode="auto">
          <a:xfrm>
            <a:off x="7315200" y="2286000"/>
            <a:ext cx="1524000" cy="2286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5481" name="Line 9">
            <a:extLst>
              <a:ext uri="{FF2B5EF4-FFF2-40B4-BE49-F238E27FC236}">
                <a16:creationId xmlns:a16="http://schemas.microsoft.com/office/drawing/2014/main" id="{8C7827C8-2693-464D-8D8C-A5F6C41218B8}"/>
              </a:ext>
            </a:extLst>
          </p:cNvPr>
          <p:cNvSpPr>
            <a:spLocks noChangeShapeType="1"/>
          </p:cNvSpPr>
          <p:nvPr/>
        </p:nvSpPr>
        <p:spPr bwMode="auto">
          <a:xfrm>
            <a:off x="7391400" y="2514600"/>
            <a:ext cx="14478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010" name="Rectangle 2">
            <a:extLst>
              <a:ext uri="{FF2B5EF4-FFF2-40B4-BE49-F238E27FC236}">
                <a16:creationId xmlns:a16="http://schemas.microsoft.com/office/drawing/2014/main" id="{7251AFBE-6A44-40C9-A8ED-E8D14E158C2D}"/>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427011" name="Rectangle 3">
            <a:extLst>
              <a:ext uri="{FF2B5EF4-FFF2-40B4-BE49-F238E27FC236}">
                <a16:creationId xmlns:a16="http://schemas.microsoft.com/office/drawing/2014/main" id="{8D6ED212-4A97-4390-91FC-9AE4DE9EE0D9}"/>
              </a:ext>
            </a:extLst>
          </p:cNvPr>
          <p:cNvSpPr>
            <a:spLocks noGrp="1" noChangeArrowheads="1"/>
          </p:cNvSpPr>
          <p:nvPr>
            <p:ph type="body" idx="1"/>
          </p:nvPr>
        </p:nvSpPr>
        <p:spPr>
          <a:xfrm>
            <a:off x="685800" y="1752600"/>
            <a:ext cx="7772400" cy="5105400"/>
          </a:xfrm>
        </p:spPr>
        <p:txBody>
          <a:bodyPr/>
          <a:lstStyle/>
          <a:p>
            <a:pPr marL="609600" indent="-609600">
              <a:lnSpc>
                <a:spcPct val="90000"/>
              </a:lnSpc>
              <a:buFontTx/>
              <a:buAutoNum type="arabicPeriod" startAt="42"/>
            </a:pPr>
            <a:r>
              <a:rPr lang="en-US" altLang="en-US" sz="2800" b="1" u="sng"/>
              <a:t>This very small 2-noded ant is yellow to dirty-brown in color and has a 10 segmented antenna with a two segmented club.</a:t>
            </a:r>
          </a:p>
          <a:p>
            <a:pPr marL="609600" indent="-609600">
              <a:lnSpc>
                <a:spcPct val="90000"/>
              </a:lnSpc>
              <a:buFontTx/>
              <a:buNone/>
            </a:pPr>
            <a:endParaRPr lang="en-US" altLang="en-US" sz="2800" b="1" u="sng"/>
          </a:p>
          <a:p>
            <a:pPr marL="609600" indent="-609600">
              <a:lnSpc>
                <a:spcPct val="90000"/>
              </a:lnSpc>
              <a:buFontTx/>
              <a:buAutoNum type="arabicPeriod" startAt="43"/>
            </a:pPr>
            <a:r>
              <a:rPr lang="en-US" altLang="en-US" sz="2800" b="1"/>
              <a:t>This very small 2-noded ant is orange in color and has a 12 segmented antenna with a three segmented club.</a:t>
            </a:r>
          </a:p>
          <a:p>
            <a:pPr marL="609600" indent="-609600">
              <a:lnSpc>
                <a:spcPct val="90000"/>
              </a:lnSpc>
              <a:buFontTx/>
              <a:buNone/>
            </a:pPr>
            <a:endParaRPr lang="en-US" altLang="en-US" sz="1000" b="1"/>
          </a:p>
          <a:p>
            <a:pPr marL="609600" indent="-609600">
              <a:lnSpc>
                <a:spcPct val="90000"/>
              </a:lnSpc>
              <a:buFontTx/>
              <a:buAutoNum type="arabicPeriod" startAt="44"/>
            </a:pPr>
            <a:r>
              <a:rPr lang="en-US" altLang="en-US" sz="2800" b="1"/>
              <a:t>This very small 2-noded ant is jet black in color.</a:t>
            </a:r>
          </a:p>
          <a:p>
            <a:pPr marL="609600" indent="-609600">
              <a:lnSpc>
                <a:spcPct val="90000"/>
              </a:lnSpc>
              <a:buFontTx/>
              <a:buNone/>
            </a:pPr>
            <a:endParaRPr lang="en-US" altLang="en-US" sz="1000" b="1"/>
          </a:p>
          <a:p>
            <a:pPr marL="609600" indent="-609600">
              <a:lnSpc>
                <a:spcPct val="90000"/>
              </a:lnSpc>
              <a:buFontTx/>
              <a:buNone/>
            </a:pPr>
            <a:r>
              <a:rPr lang="en-US" altLang="en-US" sz="2800" b="1"/>
              <a:t>45.  This 2-noded ant has a pair of spines on its thorax and an enlarged head.</a:t>
            </a:r>
          </a:p>
        </p:txBody>
      </p:sp>
      <p:sp>
        <p:nvSpPr>
          <p:cNvPr id="427012" name="Text Box 4">
            <a:extLst>
              <a:ext uri="{FF2B5EF4-FFF2-40B4-BE49-F238E27FC236}">
                <a16:creationId xmlns:a16="http://schemas.microsoft.com/office/drawing/2014/main" id="{C5A45D76-0E22-4B2E-822E-75C5CDE864C7}"/>
              </a:ext>
            </a:extLst>
          </p:cNvPr>
          <p:cNvSpPr txBox="1">
            <a:spLocks noChangeArrowheads="1"/>
          </p:cNvSpPr>
          <p:nvPr/>
        </p:nvSpPr>
        <p:spPr bwMode="auto">
          <a:xfrm>
            <a:off x="3657600" y="3048000"/>
            <a:ext cx="14478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Thief ant</a:t>
            </a:r>
          </a:p>
        </p:txBody>
      </p:sp>
      <p:pic>
        <p:nvPicPr>
          <p:cNvPr id="427013" name="Picture 5">
            <a:extLst>
              <a:ext uri="{FF2B5EF4-FFF2-40B4-BE49-F238E27FC236}">
                <a16:creationId xmlns:a16="http://schemas.microsoft.com/office/drawing/2014/main" id="{96B292E0-A3DA-4B2C-8A50-A2718016E1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2286000"/>
            <a:ext cx="1447800" cy="12525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a:extLst>
              <a:ext uri="{FF2B5EF4-FFF2-40B4-BE49-F238E27FC236}">
                <a16:creationId xmlns:a16="http://schemas.microsoft.com/office/drawing/2014/main" id="{651B8F5C-A225-4135-A005-1943B6F4FD55}"/>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106499" name="Rectangle 3">
            <a:extLst>
              <a:ext uri="{FF2B5EF4-FFF2-40B4-BE49-F238E27FC236}">
                <a16:creationId xmlns:a16="http://schemas.microsoft.com/office/drawing/2014/main" id="{12A80B04-3A35-4953-9A9E-D46C3BF3DD29}"/>
              </a:ext>
            </a:extLst>
          </p:cNvPr>
          <p:cNvSpPr>
            <a:spLocks noGrp="1" noChangeArrowheads="1"/>
          </p:cNvSpPr>
          <p:nvPr>
            <p:ph type="body" idx="1"/>
          </p:nvPr>
        </p:nvSpPr>
        <p:spPr>
          <a:xfrm>
            <a:off x="685800" y="1752600"/>
            <a:ext cx="7772400" cy="5105400"/>
          </a:xfrm>
        </p:spPr>
        <p:txBody>
          <a:bodyPr/>
          <a:lstStyle/>
          <a:p>
            <a:pPr marL="609600" indent="-609600">
              <a:lnSpc>
                <a:spcPct val="80000"/>
              </a:lnSpc>
              <a:buFontTx/>
              <a:buAutoNum type="arabicPeriod" startAt="42"/>
            </a:pPr>
            <a:r>
              <a:rPr lang="en-US" altLang="en-US" sz="2800" b="1"/>
              <a:t>This very small 2-noded ant is yellow to dirty-brown in color and has a 10 segmented antenna with a two segmented club.</a:t>
            </a:r>
          </a:p>
          <a:p>
            <a:pPr marL="609600" indent="-609600">
              <a:lnSpc>
                <a:spcPct val="80000"/>
              </a:lnSpc>
              <a:buFontTx/>
              <a:buNone/>
            </a:pPr>
            <a:endParaRPr lang="en-US" altLang="en-US" sz="800" b="1"/>
          </a:p>
          <a:p>
            <a:pPr marL="609600" indent="-609600">
              <a:lnSpc>
                <a:spcPct val="80000"/>
              </a:lnSpc>
              <a:buFontTx/>
              <a:buAutoNum type="arabicPeriod" startAt="43"/>
            </a:pPr>
            <a:r>
              <a:rPr lang="en-US" altLang="en-US" sz="2800" b="1" u="sng"/>
              <a:t>This very small 2-noded ant is orange</a:t>
            </a:r>
          </a:p>
          <a:p>
            <a:pPr marL="609600" indent="-609600">
              <a:lnSpc>
                <a:spcPct val="80000"/>
              </a:lnSpc>
              <a:buFontTx/>
              <a:buNone/>
            </a:pPr>
            <a:r>
              <a:rPr lang="en-US" altLang="en-US" sz="2800" b="1"/>
              <a:t>       </a:t>
            </a:r>
            <a:r>
              <a:rPr lang="en-US" altLang="en-US" sz="2800" b="1" u="sng"/>
              <a:t>in color and has a 12 segmented </a:t>
            </a:r>
          </a:p>
          <a:p>
            <a:pPr marL="609600" indent="-609600">
              <a:lnSpc>
                <a:spcPct val="80000"/>
              </a:lnSpc>
              <a:buFontTx/>
              <a:buNone/>
            </a:pPr>
            <a:r>
              <a:rPr lang="en-US" altLang="en-US" sz="2800" b="1"/>
              <a:t>       </a:t>
            </a:r>
            <a:r>
              <a:rPr lang="en-US" altLang="en-US" sz="2800" b="1" u="sng"/>
              <a:t>antenna with a three segmented club.</a:t>
            </a:r>
          </a:p>
          <a:p>
            <a:pPr marL="609600" indent="-609600">
              <a:lnSpc>
                <a:spcPct val="80000"/>
              </a:lnSpc>
              <a:buFontTx/>
              <a:buNone/>
            </a:pPr>
            <a:endParaRPr lang="en-US" altLang="en-US" sz="3600" b="1"/>
          </a:p>
          <a:p>
            <a:pPr marL="609600" indent="-609600">
              <a:lnSpc>
                <a:spcPct val="80000"/>
              </a:lnSpc>
              <a:buFontTx/>
              <a:buAutoNum type="arabicPeriod" startAt="44"/>
            </a:pPr>
            <a:r>
              <a:rPr lang="en-US" altLang="en-US" sz="2800" b="1"/>
              <a:t>This very small 2-noded ant </a:t>
            </a:r>
          </a:p>
          <a:p>
            <a:pPr marL="609600" indent="-609600">
              <a:lnSpc>
                <a:spcPct val="80000"/>
              </a:lnSpc>
              <a:buFontTx/>
              <a:buNone/>
            </a:pPr>
            <a:r>
              <a:rPr lang="en-US" altLang="en-US" sz="2800" b="1"/>
              <a:t>        is jet black in color.</a:t>
            </a:r>
          </a:p>
          <a:p>
            <a:pPr marL="609600" indent="-609600">
              <a:lnSpc>
                <a:spcPct val="80000"/>
              </a:lnSpc>
              <a:buFontTx/>
              <a:buNone/>
            </a:pPr>
            <a:endParaRPr lang="en-US" altLang="en-US" sz="1000" b="1"/>
          </a:p>
          <a:p>
            <a:pPr marL="609600" indent="-609600">
              <a:lnSpc>
                <a:spcPct val="80000"/>
              </a:lnSpc>
              <a:buFontTx/>
              <a:buNone/>
            </a:pPr>
            <a:r>
              <a:rPr lang="en-US" altLang="en-US" sz="2800" b="1"/>
              <a:t>45.  This 2-noded ant has a pair of spines on its thorax and an enlarged head.</a:t>
            </a:r>
          </a:p>
        </p:txBody>
      </p:sp>
      <p:pic>
        <p:nvPicPr>
          <p:cNvPr id="106501" name="Picture 5">
            <a:extLst>
              <a:ext uri="{FF2B5EF4-FFF2-40B4-BE49-F238E27FC236}">
                <a16:creationId xmlns:a16="http://schemas.microsoft.com/office/drawing/2014/main" id="{C96C1029-B897-4B2E-8BD1-186C438593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3048000"/>
            <a:ext cx="1447800" cy="1363663"/>
          </a:xfrm>
          <a:prstGeom prst="rect">
            <a:avLst/>
          </a:prstGeom>
          <a:noFill/>
          <a:extLst>
            <a:ext uri="{909E8E84-426E-40DD-AFC4-6F175D3DCCD1}">
              <a14:hiddenFill xmlns:a14="http://schemas.microsoft.com/office/drawing/2010/main">
                <a:solidFill>
                  <a:srgbClr val="FFFFFF"/>
                </a:solidFill>
              </a14:hiddenFill>
            </a:ext>
          </a:extLst>
        </p:spPr>
      </p:pic>
      <p:sp>
        <p:nvSpPr>
          <p:cNvPr id="106503" name="Rectangle 7">
            <a:extLst>
              <a:ext uri="{FF2B5EF4-FFF2-40B4-BE49-F238E27FC236}">
                <a16:creationId xmlns:a16="http://schemas.microsoft.com/office/drawing/2014/main" id="{0B3AA385-3B42-4415-B040-E84844F7B9ED}"/>
              </a:ext>
            </a:extLst>
          </p:cNvPr>
          <p:cNvSpPr>
            <a:spLocks noChangeArrowheads="1"/>
          </p:cNvSpPr>
          <p:nvPr/>
        </p:nvSpPr>
        <p:spPr bwMode="auto">
          <a:xfrm>
            <a:off x="7162800" y="2971800"/>
            <a:ext cx="1600200" cy="3810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8034" name="Rectangle 2">
            <a:extLst>
              <a:ext uri="{FF2B5EF4-FFF2-40B4-BE49-F238E27FC236}">
                <a16:creationId xmlns:a16="http://schemas.microsoft.com/office/drawing/2014/main" id="{339A0CCC-B64B-4DBD-8085-B9EB598F94D2}"/>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428035" name="Rectangle 3">
            <a:extLst>
              <a:ext uri="{FF2B5EF4-FFF2-40B4-BE49-F238E27FC236}">
                <a16:creationId xmlns:a16="http://schemas.microsoft.com/office/drawing/2014/main" id="{3891CB59-052D-43C7-BB70-6E4216C7B40E}"/>
              </a:ext>
            </a:extLst>
          </p:cNvPr>
          <p:cNvSpPr>
            <a:spLocks noGrp="1" noChangeArrowheads="1"/>
          </p:cNvSpPr>
          <p:nvPr>
            <p:ph type="body" idx="1"/>
          </p:nvPr>
        </p:nvSpPr>
        <p:spPr>
          <a:xfrm>
            <a:off x="685800" y="1752600"/>
            <a:ext cx="7772400" cy="5105400"/>
          </a:xfrm>
        </p:spPr>
        <p:txBody>
          <a:bodyPr/>
          <a:lstStyle/>
          <a:p>
            <a:pPr marL="609600" indent="-609600">
              <a:lnSpc>
                <a:spcPct val="80000"/>
              </a:lnSpc>
              <a:buFontTx/>
              <a:buAutoNum type="arabicPeriod" startAt="42"/>
            </a:pPr>
            <a:r>
              <a:rPr lang="en-US" altLang="en-US" sz="2800" b="1"/>
              <a:t>This very small 2-noded ant is yellow to dirty-brown in color and has a 10 segmented antenna with a two segmented club.</a:t>
            </a:r>
          </a:p>
          <a:p>
            <a:pPr marL="609600" indent="-609600">
              <a:lnSpc>
                <a:spcPct val="80000"/>
              </a:lnSpc>
              <a:buFontTx/>
              <a:buNone/>
            </a:pPr>
            <a:endParaRPr lang="en-US" altLang="en-US" sz="800" b="1"/>
          </a:p>
          <a:p>
            <a:pPr marL="609600" indent="-609600">
              <a:lnSpc>
                <a:spcPct val="80000"/>
              </a:lnSpc>
              <a:buFontTx/>
              <a:buAutoNum type="arabicPeriod" startAt="43"/>
            </a:pPr>
            <a:r>
              <a:rPr lang="en-US" altLang="en-US" sz="2800" b="1" u="sng"/>
              <a:t>This very small 2-noded ant is orange</a:t>
            </a:r>
          </a:p>
          <a:p>
            <a:pPr marL="609600" indent="-609600">
              <a:lnSpc>
                <a:spcPct val="80000"/>
              </a:lnSpc>
              <a:buFontTx/>
              <a:buNone/>
            </a:pPr>
            <a:r>
              <a:rPr lang="en-US" altLang="en-US" sz="2800" b="1"/>
              <a:t>       </a:t>
            </a:r>
            <a:r>
              <a:rPr lang="en-US" altLang="en-US" sz="2800" b="1" u="sng"/>
              <a:t>in color and has a 12 segmented </a:t>
            </a:r>
          </a:p>
          <a:p>
            <a:pPr marL="609600" indent="-609600">
              <a:lnSpc>
                <a:spcPct val="80000"/>
              </a:lnSpc>
              <a:buFontTx/>
              <a:buNone/>
            </a:pPr>
            <a:r>
              <a:rPr lang="en-US" altLang="en-US" sz="2800" b="1"/>
              <a:t>       </a:t>
            </a:r>
            <a:r>
              <a:rPr lang="en-US" altLang="en-US" sz="2800" b="1" u="sng"/>
              <a:t>antenna with a three segmented club.</a:t>
            </a:r>
          </a:p>
          <a:p>
            <a:pPr marL="609600" indent="-609600">
              <a:lnSpc>
                <a:spcPct val="80000"/>
              </a:lnSpc>
              <a:buFontTx/>
              <a:buNone/>
            </a:pPr>
            <a:endParaRPr lang="en-US" altLang="en-US" sz="3600" b="1"/>
          </a:p>
          <a:p>
            <a:pPr marL="609600" indent="-609600">
              <a:lnSpc>
                <a:spcPct val="80000"/>
              </a:lnSpc>
              <a:buFontTx/>
              <a:buAutoNum type="arabicPeriod" startAt="44"/>
            </a:pPr>
            <a:r>
              <a:rPr lang="en-US" altLang="en-US" sz="2800" b="1"/>
              <a:t>This very small 2-noded ant </a:t>
            </a:r>
          </a:p>
          <a:p>
            <a:pPr marL="609600" indent="-609600">
              <a:lnSpc>
                <a:spcPct val="80000"/>
              </a:lnSpc>
              <a:buFontTx/>
              <a:buNone/>
            </a:pPr>
            <a:r>
              <a:rPr lang="en-US" altLang="en-US" sz="2800" b="1"/>
              <a:t>        is jet black in color.</a:t>
            </a:r>
          </a:p>
          <a:p>
            <a:pPr marL="609600" indent="-609600">
              <a:lnSpc>
                <a:spcPct val="80000"/>
              </a:lnSpc>
              <a:buFontTx/>
              <a:buNone/>
            </a:pPr>
            <a:endParaRPr lang="en-US" altLang="en-US" sz="1000" b="1"/>
          </a:p>
          <a:p>
            <a:pPr marL="609600" indent="-609600">
              <a:lnSpc>
                <a:spcPct val="80000"/>
              </a:lnSpc>
              <a:buFontTx/>
              <a:buNone/>
            </a:pPr>
            <a:r>
              <a:rPr lang="en-US" altLang="en-US" sz="2800" b="1"/>
              <a:t>45.  This 2-noded ant has a pair of spines on its thorax and an enlarged head.</a:t>
            </a:r>
          </a:p>
        </p:txBody>
      </p:sp>
      <p:sp>
        <p:nvSpPr>
          <p:cNvPr id="428036" name="Text Box 4">
            <a:extLst>
              <a:ext uri="{FF2B5EF4-FFF2-40B4-BE49-F238E27FC236}">
                <a16:creationId xmlns:a16="http://schemas.microsoft.com/office/drawing/2014/main" id="{5000A035-72FA-4335-BC68-0D67E362B252}"/>
              </a:ext>
            </a:extLst>
          </p:cNvPr>
          <p:cNvSpPr txBox="1">
            <a:spLocks noChangeArrowheads="1"/>
          </p:cNvSpPr>
          <p:nvPr/>
        </p:nvSpPr>
        <p:spPr bwMode="auto">
          <a:xfrm>
            <a:off x="3260725" y="4343400"/>
            <a:ext cx="1811338"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Pharaoh ant</a:t>
            </a:r>
          </a:p>
        </p:txBody>
      </p:sp>
      <p:pic>
        <p:nvPicPr>
          <p:cNvPr id="428037" name="Picture 5">
            <a:extLst>
              <a:ext uri="{FF2B5EF4-FFF2-40B4-BE49-F238E27FC236}">
                <a16:creationId xmlns:a16="http://schemas.microsoft.com/office/drawing/2014/main" id="{49E11DCC-7BE0-4A92-934B-9E195DACA1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3048000"/>
            <a:ext cx="1447800" cy="13636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a:extLst>
              <a:ext uri="{FF2B5EF4-FFF2-40B4-BE49-F238E27FC236}">
                <a16:creationId xmlns:a16="http://schemas.microsoft.com/office/drawing/2014/main" id="{56DD1876-8100-489E-A60C-979661020DC7}"/>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107523" name="Rectangle 3">
            <a:extLst>
              <a:ext uri="{FF2B5EF4-FFF2-40B4-BE49-F238E27FC236}">
                <a16:creationId xmlns:a16="http://schemas.microsoft.com/office/drawing/2014/main" id="{2AEB391F-9987-4E15-AD00-42555360962C}"/>
              </a:ext>
            </a:extLst>
          </p:cNvPr>
          <p:cNvSpPr>
            <a:spLocks noGrp="1" noChangeArrowheads="1"/>
          </p:cNvSpPr>
          <p:nvPr>
            <p:ph type="body" idx="1"/>
          </p:nvPr>
        </p:nvSpPr>
        <p:spPr>
          <a:xfrm>
            <a:off x="685800" y="1752600"/>
            <a:ext cx="7772400" cy="5105400"/>
          </a:xfrm>
        </p:spPr>
        <p:txBody>
          <a:bodyPr/>
          <a:lstStyle/>
          <a:p>
            <a:pPr marL="609600" indent="-609600">
              <a:lnSpc>
                <a:spcPct val="90000"/>
              </a:lnSpc>
              <a:buFontTx/>
              <a:buAutoNum type="arabicPeriod" startAt="42"/>
            </a:pPr>
            <a:r>
              <a:rPr lang="en-US" altLang="en-US" sz="2800" b="1"/>
              <a:t>This very small 2-noded ant is yellow to dirty-brown in color and has a 10 segmented antenna with a two segmented club.</a:t>
            </a:r>
          </a:p>
          <a:p>
            <a:pPr marL="609600" indent="-609600">
              <a:lnSpc>
                <a:spcPct val="90000"/>
              </a:lnSpc>
              <a:buFontTx/>
              <a:buNone/>
            </a:pPr>
            <a:endParaRPr lang="en-US" altLang="en-US" sz="1000" b="1"/>
          </a:p>
          <a:p>
            <a:pPr marL="609600" indent="-609600">
              <a:lnSpc>
                <a:spcPct val="90000"/>
              </a:lnSpc>
              <a:buFontTx/>
              <a:buAutoNum type="arabicPeriod" startAt="43"/>
            </a:pPr>
            <a:r>
              <a:rPr lang="en-US" altLang="en-US" sz="2800" b="1"/>
              <a:t>This very small 2-noded ant is orange in color and has a 12 segmented antenna with a three segmented club.</a:t>
            </a:r>
          </a:p>
          <a:p>
            <a:pPr marL="609600" indent="-609600">
              <a:lnSpc>
                <a:spcPct val="90000"/>
              </a:lnSpc>
              <a:buFontTx/>
              <a:buNone/>
            </a:pPr>
            <a:endParaRPr lang="en-US" altLang="en-US" sz="1000" b="1"/>
          </a:p>
          <a:p>
            <a:pPr marL="609600" indent="-609600">
              <a:lnSpc>
                <a:spcPct val="90000"/>
              </a:lnSpc>
              <a:buFontTx/>
              <a:buAutoNum type="arabicPeriod" startAt="44"/>
            </a:pPr>
            <a:r>
              <a:rPr lang="en-US" altLang="en-US" sz="2800" b="1" u="sng"/>
              <a:t>This very small 2-noded ant </a:t>
            </a:r>
          </a:p>
          <a:p>
            <a:pPr marL="609600" indent="-609600">
              <a:lnSpc>
                <a:spcPct val="90000"/>
              </a:lnSpc>
              <a:buFontTx/>
              <a:buNone/>
            </a:pPr>
            <a:r>
              <a:rPr lang="en-US" altLang="en-US" sz="2800" b="1"/>
              <a:t>       </a:t>
            </a:r>
            <a:r>
              <a:rPr lang="en-US" altLang="en-US" sz="2800" b="1" u="sng"/>
              <a:t>is jet black in color.</a:t>
            </a:r>
          </a:p>
          <a:p>
            <a:pPr marL="609600" indent="-609600">
              <a:lnSpc>
                <a:spcPct val="90000"/>
              </a:lnSpc>
              <a:buFontTx/>
              <a:buNone/>
            </a:pPr>
            <a:endParaRPr lang="en-US" altLang="en-US" sz="800" b="1"/>
          </a:p>
          <a:p>
            <a:pPr marL="609600" indent="-609600">
              <a:lnSpc>
                <a:spcPct val="90000"/>
              </a:lnSpc>
              <a:buFontTx/>
              <a:buNone/>
            </a:pPr>
            <a:r>
              <a:rPr lang="en-US" altLang="en-US" sz="2800" b="1"/>
              <a:t>45.  This 2-noded ant has a pair of spines on its thorax and an enlarged head.</a:t>
            </a:r>
          </a:p>
        </p:txBody>
      </p:sp>
      <p:pic>
        <p:nvPicPr>
          <p:cNvPr id="107525" name="Picture 5">
            <a:extLst>
              <a:ext uri="{FF2B5EF4-FFF2-40B4-BE49-F238E27FC236}">
                <a16:creationId xmlns:a16="http://schemas.microsoft.com/office/drawing/2014/main" id="{85B1B0AF-B426-48B0-A2DA-94A769A1C7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4167188"/>
            <a:ext cx="1905000" cy="1441450"/>
          </a:xfrm>
          <a:prstGeom prst="rect">
            <a:avLst/>
          </a:prstGeom>
          <a:noFill/>
          <a:extLst>
            <a:ext uri="{909E8E84-426E-40DD-AFC4-6F175D3DCCD1}">
              <a14:hiddenFill xmlns:a14="http://schemas.microsoft.com/office/drawing/2010/main">
                <a:solidFill>
                  <a:srgbClr val="FFFFFF"/>
                </a:solidFill>
              </a14:hiddenFill>
            </a:ext>
          </a:extLst>
        </p:spPr>
      </p:pic>
      <p:sp>
        <p:nvSpPr>
          <p:cNvPr id="107527" name="Rectangle 7">
            <a:extLst>
              <a:ext uri="{FF2B5EF4-FFF2-40B4-BE49-F238E27FC236}">
                <a16:creationId xmlns:a16="http://schemas.microsoft.com/office/drawing/2014/main" id="{0546FD0E-C3C6-4182-A8D1-5306D452D6CD}"/>
              </a:ext>
            </a:extLst>
          </p:cNvPr>
          <p:cNvSpPr>
            <a:spLocks noChangeArrowheads="1"/>
          </p:cNvSpPr>
          <p:nvPr/>
        </p:nvSpPr>
        <p:spPr bwMode="auto">
          <a:xfrm>
            <a:off x="6934200" y="4038600"/>
            <a:ext cx="2057400" cy="3810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07528" name="Line 8">
            <a:extLst>
              <a:ext uri="{FF2B5EF4-FFF2-40B4-BE49-F238E27FC236}">
                <a16:creationId xmlns:a16="http://schemas.microsoft.com/office/drawing/2014/main" id="{5430052C-7E84-4763-BB35-E25B742368F0}"/>
              </a:ext>
            </a:extLst>
          </p:cNvPr>
          <p:cNvSpPr>
            <a:spLocks noChangeShapeType="1"/>
          </p:cNvSpPr>
          <p:nvPr/>
        </p:nvSpPr>
        <p:spPr bwMode="auto">
          <a:xfrm flipH="1">
            <a:off x="7010400" y="4419600"/>
            <a:ext cx="1905000" cy="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9058" name="Rectangle 2">
            <a:extLst>
              <a:ext uri="{FF2B5EF4-FFF2-40B4-BE49-F238E27FC236}">
                <a16:creationId xmlns:a16="http://schemas.microsoft.com/office/drawing/2014/main" id="{5554A771-583B-4D0D-87AA-7CB8E20B70C0}"/>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429059" name="Rectangle 3">
            <a:extLst>
              <a:ext uri="{FF2B5EF4-FFF2-40B4-BE49-F238E27FC236}">
                <a16:creationId xmlns:a16="http://schemas.microsoft.com/office/drawing/2014/main" id="{2225ABBA-DA73-468E-8A5B-08C5D4EFC618}"/>
              </a:ext>
            </a:extLst>
          </p:cNvPr>
          <p:cNvSpPr>
            <a:spLocks noGrp="1" noChangeArrowheads="1"/>
          </p:cNvSpPr>
          <p:nvPr>
            <p:ph type="body" idx="1"/>
          </p:nvPr>
        </p:nvSpPr>
        <p:spPr>
          <a:xfrm>
            <a:off x="685800" y="1752600"/>
            <a:ext cx="7772400" cy="5105400"/>
          </a:xfrm>
        </p:spPr>
        <p:txBody>
          <a:bodyPr/>
          <a:lstStyle/>
          <a:p>
            <a:pPr marL="609600" indent="-609600">
              <a:lnSpc>
                <a:spcPct val="90000"/>
              </a:lnSpc>
              <a:buFontTx/>
              <a:buAutoNum type="arabicPeriod" startAt="42"/>
            </a:pPr>
            <a:r>
              <a:rPr lang="en-US" altLang="en-US" sz="2800" b="1"/>
              <a:t>This very small 2-noded ant is yellow to dirty-brown in color and has a 10 segmented antenna with a two segmented club.</a:t>
            </a:r>
          </a:p>
          <a:p>
            <a:pPr marL="609600" indent="-609600">
              <a:lnSpc>
                <a:spcPct val="90000"/>
              </a:lnSpc>
              <a:buFontTx/>
              <a:buNone/>
            </a:pPr>
            <a:endParaRPr lang="en-US" altLang="en-US" sz="1000" b="1"/>
          </a:p>
          <a:p>
            <a:pPr marL="609600" indent="-609600">
              <a:lnSpc>
                <a:spcPct val="90000"/>
              </a:lnSpc>
              <a:buFontTx/>
              <a:buAutoNum type="arabicPeriod" startAt="43"/>
            </a:pPr>
            <a:r>
              <a:rPr lang="en-US" altLang="en-US" sz="2800" b="1"/>
              <a:t>This very small 2-noded ant is orange in color and has a 12 segmented antenna with a three segmented club.</a:t>
            </a:r>
          </a:p>
          <a:p>
            <a:pPr marL="609600" indent="-609600">
              <a:lnSpc>
                <a:spcPct val="90000"/>
              </a:lnSpc>
              <a:buFontTx/>
              <a:buNone/>
            </a:pPr>
            <a:endParaRPr lang="en-US" altLang="en-US" sz="1000" b="1"/>
          </a:p>
          <a:p>
            <a:pPr marL="609600" indent="-609600">
              <a:lnSpc>
                <a:spcPct val="90000"/>
              </a:lnSpc>
              <a:buFontTx/>
              <a:buAutoNum type="arabicPeriod" startAt="44"/>
            </a:pPr>
            <a:r>
              <a:rPr lang="en-US" altLang="en-US" sz="2800" b="1" u="sng"/>
              <a:t>This very small 2-noded ant </a:t>
            </a:r>
          </a:p>
          <a:p>
            <a:pPr marL="609600" indent="-609600">
              <a:lnSpc>
                <a:spcPct val="90000"/>
              </a:lnSpc>
              <a:buFontTx/>
              <a:buNone/>
            </a:pPr>
            <a:r>
              <a:rPr lang="en-US" altLang="en-US" sz="2800" b="1"/>
              <a:t>       </a:t>
            </a:r>
            <a:r>
              <a:rPr lang="en-US" altLang="en-US" sz="2800" b="1" u="sng"/>
              <a:t>is jet black in color.</a:t>
            </a:r>
          </a:p>
          <a:p>
            <a:pPr marL="609600" indent="-609600">
              <a:lnSpc>
                <a:spcPct val="90000"/>
              </a:lnSpc>
              <a:buFontTx/>
              <a:buNone/>
            </a:pPr>
            <a:endParaRPr lang="en-US" altLang="en-US" sz="800" b="1"/>
          </a:p>
          <a:p>
            <a:pPr marL="609600" indent="-609600">
              <a:lnSpc>
                <a:spcPct val="90000"/>
              </a:lnSpc>
              <a:buFontTx/>
              <a:buNone/>
            </a:pPr>
            <a:r>
              <a:rPr lang="en-US" altLang="en-US" sz="2800" b="1"/>
              <a:t>45.  This 2-noded ant has a pair of spines on its thorax and an enlarged head.</a:t>
            </a:r>
          </a:p>
        </p:txBody>
      </p:sp>
      <p:sp>
        <p:nvSpPr>
          <p:cNvPr id="429060" name="Text Box 4">
            <a:extLst>
              <a:ext uri="{FF2B5EF4-FFF2-40B4-BE49-F238E27FC236}">
                <a16:creationId xmlns:a16="http://schemas.microsoft.com/office/drawing/2014/main" id="{A6C49924-D5FD-4CC0-8719-7F85E7B29A4F}"/>
              </a:ext>
            </a:extLst>
          </p:cNvPr>
          <p:cNvSpPr txBox="1">
            <a:spLocks noChangeArrowheads="1"/>
          </p:cNvSpPr>
          <p:nvPr/>
        </p:nvSpPr>
        <p:spPr bwMode="auto">
          <a:xfrm>
            <a:off x="4572000" y="5105400"/>
            <a:ext cx="22098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Little black ant</a:t>
            </a:r>
          </a:p>
        </p:txBody>
      </p:sp>
      <p:pic>
        <p:nvPicPr>
          <p:cNvPr id="429061" name="Picture 5">
            <a:extLst>
              <a:ext uri="{FF2B5EF4-FFF2-40B4-BE49-F238E27FC236}">
                <a16:creationId xmlns:a16="http://schemas.microsoft.com/office/drawing/2014/main" id="{812673BE-5BFB-4D71-BB65-F6066AC21F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4167188"/>
            <a:ext cx="1905000" cy="14414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a:extLst>
              <a:ext uri="{FF2B5EF4-FFF2-40B4-BE49-F238E27FC236}">
                <a16:creationId xmlns:a16="http://schemas.microsoft.com/office/drawing/2014/main" id="{422258B2-8D5A-43A8-82BD-08A6F932A2B1}"/>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108547" name="Rectangle 3">
            <a:extLst>
              <a:ext uri="{FF2B5EF4-FFF2-40B4-BE49-F238E27FC236}">
                <a16:creationId xmlns:a16="http://schemas.microsoft.com/office/drawing/2014/main" id="{7C0DB915-50A2-4D4A-BAD2-2A46C7D43315}"/>
              </a:ext>
            </a:extLst>
          </p:cNvPr>
          <p:cNvSpPr>
            <a:spLocks noGrp="1" noChangeArrowheads="1"/>
          </p:cNvSpPr>
          <p:nvPr>
            <p:ph type="body" idx="1"/>
          </p:nvPr>
        </p:nvSpPr>
        <p:spPr>
          <a:xfrm>
            <a:off x="685800" y="1752600"/>
            <a:ext cx="8153400" cy="4572000"/>
          </a:xfrm>
        </p:spPr>
        <p:txBody>
          <a:bodyPr/>
          <a:lstStyle/>
          <a:p>
            <a:pPr marL="609600" indent="-609600">
              <a:lnSpc>
                <a:spcPct val="90000"/>
              </a:lnSpc>
              <a:buFontTx/>
              <a:buAutoNum type="arabicPeriod" startAt="42"/>
            </a:pPr>
            <a:r>
              <a:rPr lang="en-US" altLang="en-US" sz="2800" b="1"/>
              <a:t>This very small 2-noded ant is yellow to dirty-brown in color and has a 10 segmented antenna with a two segmented club.</a:t>
            </a:r>
          </a:p>
          <a:p>
            <a:pPr marL="609600" indent="-609600">
              <a:lnSpc>
                <a:spcPct val="90000"/>
              </a:lnSpc>
              <a:buFontTx/>
              <a:buNone/>
            </a:pPr>
            <a:endParaRPr lang="en-US" altLang="en-US" sz="800" b="1"/>
          </a:p>
          <a:p>
            <a:pPr marL="609600" indent="-609600">
              <a:lnSpc>
                <a:spcPct val="90000"/>
              </a:lnSpc>
              <a:buFontTx/>
              <a:buAutoNum type="arabicPeriod" startAt="43"/>
            </a:pPr>
            <a:r>
              <a:rPr lang="en-US" altLang="en-US" sz="2800" b="1"/>
              <a:t>This very small 2-noded ant is orange in color and has a 12 segmented antenna with a three segmented club.</a:t>
            </a:r>
          </a:p>
          <a:p>
            <a:pPr marL="609600" indent="-609600">
              <a:lnSpc>
                <a:spcPct val="90000"/>
              </a:lnSpc>
              <a:buFontTx/>
              <a:buNone/>
            </a:pPr>
            <a:endParaRPr lang="en-US" altLang="en-US" sz="800" b="1"/>
          </a:p>
          <a:p>
            <a:pPr marL="609600" indent="-609600">
              <a:lnSpc>
                <a:spcPct val="90000"/>
              </a:lnSpc>
              <a:buFontTx/>
              <a:buAutoNum type="arabicPeriod" startAt="44"/>
            </a:pPr>
            <a:r>
              <a:rPr lang="en-US" altLang="en-US" sz="2800" b="1"/>
              <a:t>This very small 2-noded ant is jet black in color.</a:t>
            </a:r>
          </a:p>
          <a:p>
            <a:pPr marL="609600" indent="-609600">
              <a:lnSpc>
                <a:spcPct val="90000"/>
              </a:lnSpc>
              <a:buFontTx/>
              <a:buNone/>
            </a:pPr>
            <a:endParaRPr lang="en-US" altLang="en-US" sz="800" b="1"/>
          </a:p>
          <a:p>
            <a:pPr marL="609600" indent="-609600">
              <a:lnSpc>
                <a:spcPct val="90000"/>
              </a:lnSpc>
              <a:buFontTx/>
              <a:buNone/>
            </a:pPr>
            <a:r>
              <a:rPr lang="en-US" altLang="en-US" sz="2800" b="1"/>
              <a:t>45.  </a:t>
            </a:r>
            <a:r>
              <a:rPr lang="en-US" altLang="en-US" sz="2800" b="1" u="sng"/>
              <a:t>This 2-noded ant has a pair of spines on its thorax and an enlarged head.</a:t>
            </a:r>
          </a:p>
        </p:txBody>
      </p:sp>
      <p:pic>
        <p:nvPicPr>
          <p:cNvPr id="108549" name="Picture 5">
            <a:extLst>
              <a:ext uri="{FF2B5EF4-FFF2-40B4-BE49-F238E27FC236}">
                <a16:creationId xmlns:a16="http://schemas.microsoft.com/office/drawing/2014/main" id="{AD89D924-7270-475A-87AF-392385244D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374" b="2670"/>
          <a:stretch>
            <a:fillRect/>
          </a:stretch>
        </p:blipFill>
        <p:spPr bwMode="auto">
          <a:xfrm>
            <a:off x="6096000" y="5638800"/>
            <a:ext cx="2209800" cy="11477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82" name="Rectangle 2">
            <a:extLst>
              <a:ext uri="{FF2B5EF4-FFF2-40B4-BE49-F238E27FC236}">
                <a16:creationId xmlns:a16="http://schemas.microsoft.com/office/drawing/2014/main" id="{68CECFD3-6DC1-44E6-8E43-1A85C471360A}"/>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430083" name="Rectangle 3">
            <a:extLst>
              <a:ext uri="{FF2B5EF4-FFF2-40B4-BE49-F238E27FC236}">
                <a16:creationId xmlns:a16="http://schemas.microsoft.com/office/drawing/2014/main" id="{4022921D-B650-47AA-9602-0DAFADEE7A1E}"/>
              </a:ext>
            </a:extLst>
          </p:cNvPr>
          <p:cNvSpPr>
            <a:spLocks noGrp="1" noChangeArrowheads="1"/>
          </p:cNvSpPr>
          <p:nvPr>
            <p:ph type="body" idx="1"/>
          </p:nvPr>
        </p:nvSpPr>
        <p:spPr>
          <a:xfrm>
            <a:off x="685800" y="1752600"/>
            <a:ext cx="8153400" cy="4572000"/>
          </a:xfrm>
        </p:spPr>
        <p:txBody>
          <a:bodyPr/>
          <a:lstStyle/>
          <a:p>
            <a:pPr marL="609600" indent="-609600">
              <a:lnSpc>
                <a:spcPct val="90000"/>
              </a:lnSpc>
              <a:buFontTx/>
              <a:buAutoNum type="arabicPeriod" startAt="42"/>
            </a:pPr>
            <a:r>
              <a:rPr lang="en-US" altLang="en-US" sz="2800" b="1"/>
              <a:t>This very small 2-noded ant is yellow to dirty-brown in color and has a 10 segmented antenna with a two segmented club.</a:t>
            </a:r>
          </a:p>
          <a:p>
            <a:pPr marL="609600" indent="-609600">
              <a:lnSpc>
                <a:spcPct val="90000"/>
              </a:lnSpc>
              <a:buFontTx/>
              <a:buNone/>
            </a:pPr>
            <a:endParaRPr lang="en-US" altLang="en-US" sz="800" b="1"/>
          </a:p>
          <a:p>
            <a:pPr marL="609600" indent="-609600">
              <a:lnSpc>
                <a:spcPct val="90000"/>
              </a:lnSpc>
              <a:buFontTx/>
              <a:buAutoNum type="arabicPeriod" startAt="43"/>
            </a:pPr>
            <a:r>
              <a:rPr lang="en-US" altLang="en-US" sz="2800" b="1"/>
              <a:t>This very small 2-noded ant is orange in color and has a 12 segmented antenna with a three segmented club.</a:t>
            </a:r>
          </a:p>
          <a:p>
            <a:pPr marL="609600" indent="-609600">
              <a:lnSpc>
                <a:spcPct val="90000"/>
              </a:lnSpc>
              <a:buFontTx/>
              <a:buNone/>
            </a:pPr>
            <a:endParaRPr lang="en-US" altLang="en-US" sz="800" b="1"/>
          </a:p>
          <a:p>
            <a:pPr marL="609600" indent="-609600">
              <a:lnSpc>
                <a:spcPct val="90000"/>
              </a:lnSpc>
              <a:buFontTx/>
              <a:buAutoNum type="arabicPeriod" startAt="44"/>
            </a:pPr>
            <a:r>
              <a:rPr lang="en-US" altLang="en-US" sz="2800" b="1"/>
              <a:t>This very small 2-noded ant is jet black in color.</a:t>
            </a:r>
          </a:p>
          <a:p>
            <a:pPr marL="609600" indent="-609600">
              <a:lnSpc>
                <a:spcPct val="90000"/>
              </a:lnSpc>
              <a:buFontTx/>
              <a:buNone/>
            </a:pPr>
            <a:endParaRPr lang="en-US" altLang="en-US" sz="800" b="1"/>
          </a:p>
          <a:p>
            <a:pPr marL="609600" indent="-609600">
              <a:lnSpc>
                <a:spcPct val="90000"/>
              </a:lnSpc>
              <a:buFontTx/>
              <a:buNone/>
            </a:pPr>
            <a:r>
              <a:rPr lang="en-US" altLang="en-US" sz="2800" b="1"/>
              <a:t>45.  </a:t>
            </a:r>
            <a:r>
              <a:rPr lang="en-US" altLang="en-US" sz="2800" b="1" u="sng"/>
              <a:t>This 2-noded ant has a pair of spines on its thorax and an enlarged head.</a:t>
            </a:r>
          </a:p>
        </p:txBody>
      </p:sp>
      <p:sp>
        <p:nvSpPr>
          <p:cNvPr id="430084" name="Text Box 4">
            <a:extLst>
              <a:ext uri="{FF2B5EF4-FFF2-40B4-BE49-F238E27FC236}">
                <a16:creationId xmlns:a16="http://schemas.microsoft.com/office/drawing/2014/main" id="{C9D79827-6AE7-4464-AD20-704266D8A866}"/>
              </a:ext>
            </a:extLst>
          </p:cNvPr>
          <p:cNvSpPr txBox="1">
            <a:spLocks noChangeArrowheads="1"/>
          </p:cNvSpPr>
          <p:nvPr/>
        </p:nvSpPr>
        <p:spPr bwMode="auto">
          <a:xfrm>
            <a:off x="3352800" y="6096000"/>
            <a:ext cx="22098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Big-headed ant</a:t>
            </a:r>
          </a:p>
        </p:txBody>
      </p:sp>
      <p:pic>
        <p:nvPicPr>
          <p:cNvPr id="430085" name="Picture 5">
            <a:extLst>
              <a:ext uri="{FF2B5EF4-FFF2-40B4-BE49-F238E27FC236}">
                <a16:creationId xmlns:a16="http://schemas.microsoft.com/office/drawing/2014/main" id="{BD60D2D0-653E-40C1-9832-EAEC40DDFA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374" b="2670"/>
          <a:stretch>
            <a:fillRect/>
          </a:stretch>
        </p:blipFill>
        <p:spPr bwMode="auto">
          <a:xfrm>
            <a:off x="6096000" y="5638800"/>
            <a:ext cx="2209800" cy="11477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a:extLst>
              <a:ext uri="{FF2B5EF4-FFF2-40B4-BE49-F238E27FC236}">
                <a16:creationId xmlns:a16="http://schemas.microsoft.com/office/drawing/2014/main" id="{1B3DB554-AB13-4ADC-8304-D8E84FA8B71D}"/>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109571" name="Rectangle 3">
            <a:extLst>
              <a:ext uri="{FF2B5EF4-FFF2-40B4-BE49-F238E27FC236}">
                <a16:creationId xmlns:a16="http://schemas.microsoft.com/office/drawing/2014/main" id="{E7B942E2-1679-4522-8151-A869AE94C23B}"/>
              </a:ext>
            </a:extLst>
          </p:cNvPr>
          <p:cNvSpPr>
            <a:spLocks noGrp="1" noChangeArrowheads="1"/>
          </p:cNvSpPr>
          <p:nvPr>
            <p:ph type="body" idx="1"/>
          </p:nvPr>
        </p:nvSpPr>
        <p:spPr>
          <a:xfrm>
            <a:off x="304800" y="1981200"/>
            <a:ext cx="8534400" cy="4495800"/>
          </a:xfrm>
        </p:spPr>
        <p:txBody>
          <a:bodyPr/>
          <a:lstStyle/>
          <a:p>
            <a:pPr marL="609600" indent="-609600">
              <a:buFontTx/>
              <a:buAutoNum type="arabicPeriod" startAt="46"/>
            </a:pPr>
            <a:r>
              <a:rPr lang="en-US" altLang="en-US" sz="2800" b="1" u="sng"/>
              <a:t>This medium-sized, 2-noded ant is polymorphic, has no spines on its thorax and can sting.</a:t>
            </a:r>
          </a:p>
          <a:p>
            <a:pPr marL="609600" indent="-609600">
              <a:buFontTx/>
              <a:buNone/>
            </a:pPr>
            <a:endParaRPr lang="en-US" altLang="en-US" sz="2800" b="1" u="sng"/>
          </a:p>
          <a:p>
            <a:pPr marL="609600" indent="-609600">
              <a:buFontTx/>
              <a:buAutoNum type="arabicPeriod" startAt="47"/>
            </a:pPr>
            <a:r>
              <a:rPr lang="en-US" altLang="en-US" sz="2800" b="1"/>
              <a:t>This medium to large, 2-noded ant is polymorphic, has one pair of spines and has a very painful sting.</a:t>
            </a:r>
          </a:p>
          <a:p>
            <a:pPr marL="609600" indent="-609600">
              <a:buFontTx/>
              <a:buNone/>
            </a:pPr>
            <a:endParaRPr lang="en-US" altLang="en-US" sz="1000" b="1"/>
          </a:p>
          <a:p>
            <a:pPr marL="609600" indent="-609600">
              <a:buFontTx/>
              <a:buAutoNum type="arabicPeriod" startAt="48"/>
            </a:pPr>
            <a:r>
              <a:rPr lang="en-US" altLang="en-US" sz="2800" b="1"/>
              <a:t>This medium to large size yellow ant has small eyes and give off a citronella odor when crushed.</a:t>
            </a:r>
          </a:p>
          <a:p>
            <a:pPr marL="609600" indent="-609600">
              <a:buFontTx/>
              <a:buNone/>
            </a:pPr>
            <a:endParaRPr lang="en-US" altLang="en-US" sz="1000" b="1"/>
          </a:p>
          <a:p>
            <a:pPr marL="609600" indent="-609600">
              <a:buFontTx/>
              <a:buNone/>
            </a:pPr>
            <a:r>
              <a:rPr lang="en-US" altLang="en-US" sz="2800" b="1"/>
              <a:t>49.  This ant prefers greasy foods. </a:t>
            </a:r>
          </a:p>
        </p:txBody>
      </p:sp>
      <p:pic>
        <p:nvPicPr>
          <p:cNvPr id="109573" name="Picture 5">
            <a:extLst>
              <a:ext uri="{FF2B5EF4-FFF2-40B4-BE49-F238E27FC236}">
                <a16:creationId xmlns:a16="http://schemas.microsoft.com/office/drawing/2014/main" id="{5351226B-5D27-4C9D-A620-62EF92B6FCBF}"/>
              </a:ext>
            </a:extLst>
          </p:cNvPr>
          <p:cNvPicPr>
            <a:picLocks noChangeAspect="1" noChangeArrowheads="1"/>
          </p:cNvPicPr>
          <p:nvPr/>
        </p:nvPicPr>
        <p:blipFill>
          <a:blip r:embed="rId2">
            <a:lum bright="18000"/>
            <a:extLst>
              <a:ext uri="{28A0092B-C50C-407E-A947-70E740481C1C}">
                <a14:useLocalDpi xmlns:a14="http://schemas.microsoft.com/office/drawing/2010/main" val="0"/>
              </a:ext>
            </a:extLst>
          </a:blip>
          <a:srcRect b="3719"/>
          <a:stretch>
            <a:fillRect/>
          </a:stretch>
        </p:blipFill>
        <p:spPr bwMode="auto">
          <a:xfrm>
            <a:off x="7315200" y="2590800"/>
            <a:ext cx="1524000" cy="8794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1106" name="Rectangle 2">
            <a:extLst>
              <a:ext uri="{FF2B5EF4-FFF2-40B4-BE49-F238E27FC236}">
                <a16:creationId xmlns:a16="http://schemas.microsoft.com/office/drawing/2014/main" id="{3F9CDD49-F0F5-444E-AA17-32E4A6FB5284}"/>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431107" name="Rectangle 3">
            <a:extLst>
              <a:ext uri="{FF2B5EF4-FFF2-40B4-BE49-F238E27FC236}">
                <a16:creationId xmlns:a16="http://schemas.microsoft.com/office/drawing/2014/main" id="{A7535EE8-C795-4EF9-AF00-EE8089A90648}"/>
              </a:ext>
            </a:extLst>
          </p:cNvPr>
          <p:cNvSpPr>
            <a:spLocks noGrp="1" noChangeArrowheads="1"/>
          </p:cNvSpPr>
          <p:nvPr>
            <p:ph type="body" idx="1"/>
          </p:nvPr>
        </p:nvSpPr>
        <p:spPr>
          <a:xfrm>
            <a:off x="304800" y="1981200"/>
            <a:ext cx="8534400" cy="4495800"/>
          </a:xfrm>
        </p:spPr>
        <p:txBody>
          <a:bodyPr/>
          <a:lstStyle/>
          <a:p>
            <a:pPr marL="609600" indent="-609600">
              <a:buFontTx/>
              <a:buAutoNum type="arabicPeriod" startAt="46"/>
            </a:pPr>
            <a:r>
              <a:rPr lang="en-US" altLang="en-US" sz="2800" b="1" u="sng"/>
              <a:t>This medium-sized, 2-noded ant is polymorphic, has no spines on its thorax and can sting.</a:t>
            </a:r>
          </a:p>
          <a:p>
            <a:pPr marL="609600" indent="-609600">
              <a:buFontTx/>
              <a:buNone/>
            </a:pPr>
            <a:endParaRPr lang="en-US" altLang="en-US" sz="2800" b="1" u="sng"/>
          </a:p>
          <a:p>
            <a:pPr marL="609600" indent="-609600">
              <a:buFontTx/>
              <a:buAutoNum type="arabicPeriod" startAt="47"/>
            </a:pPr>
            <a:r>
              <a:rPr lang="en-US" altLang="en-US" sz="2800" b="1"/>
              <a:t>This medium to large, 2-noded ant is polymorphic, has one pair of spines and has a very painful sting.</a:t>
            </a:r>
          </a:p>
          <a:p>
            <a:pPr marL="609600" indent="-609600">
              <a:buFontTx/>
              <a:buNone/>
            </a:pPr>
            <a:endParaRPr lang="en-US" altLang="en-US" sz="1000" b="1"/>
          </a:p>
          <a:p>
            <a:pPr marL="609600" indent="-609600">
              <a:buFontTx/>
              <a:buAutoNum type="arabicPeriod" startAt="48"/>
            </a:pPr>
            <a:r>
              <a:rPr lang="en-US" altLang="en-US" sz="2800" b="1"/>
              <a:t>This medium to large size yellow ant has small eyes and give off a citronella odor when crushed.</a:t>
            </a:r>
          </a:p>
          <a:p>
            <a:pPr marL="609600" indent="-609600">
              <a:buFontTx/>
              <a:buNone/>
            </a:pPr>
            <a:endParaRPr lang="en-US" altLang="en-US" sz="1000" b="1"/>
          </a:p>
          <a:p>
            <a:pPr marL="609600" indent="-609600">
              <a:buFontTx/>
              <a:buNone/>
            </a:pPr>
            <a:r>
              <a:rPr lang="en-US" altLang="en-US" sz="2800" b="1"/>
              <a:t>49.  This ant prefers greasy foods. </a:t>
            </a:r>
          </a:p>
        </p:txBody>
      </p:sp>
      <p:sp>
        <p:nvSpPr>
          <p:cNvPr id="431108" name="Text Box 4">
            <a:extLst>
              <a:ext uri="{FF2B5EF4-FFF2-40B4-BE49-F238E27FC236}">
                <a16:creationId xmlns:a16="http://schemas.microsoft.com/office/drawing/2014/main" id="{094D7B2C-A8C6-42AB-85B5-EFCA1E585046}"/>
              </a:ext>
            </a:extLst>
          </p:cNvPr>
          <p:cNvSpPr txBox="1">
            <a:spLocks noChangeArrowheads="1"/>
          </p:cNvSpPr>
          <p:nvPr/>
        </p:nvSpPr>
        <p:spPr bwMode="auto">
          <a:xfrm>
            <a:off x="3413125" y="2971800"/>
            <a:ext cx="13112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Fire ant</a:t>
            </a:r>
          </a:p>
        </p:txBody>
      </p:sp>
      <p:pic>
        <p:nvPicPr>
          <p:cNvPr id="431109" name="Picture 5">
            <a:extLst>
              <a:ext uri="{FF2B5EF4-FFF2-40B4-BE49-F238E27FC236}">
                <a16:creationId xmlns:a16="http://schemas.microsoft.com/office/drawing/2014/main" id="{AD8E8B77-6F0A-4E98-9344-B157BAFDABED}"/>
              </a:ext>
            </a:extLst>
          </p:cNvPr>
          <p:cNvPicPr>
            <a:picLocks noChangeAspect="1" noChangeArrowheads="1"/>
          </p:cNvPicPr>
          <p:nvPr/>
        </p:nvPicPr>
        <p:blipFill>
          <a:blip r:embed="rId2">
            <a:lum bright="18000"/>
            <a:extLst>
              <a:ext uri="{28A0092B-C50C-407E-A947-70E740481C1C}">
                <a14:useLocalDpi xmlns:a14="http://schemas.microsoft.com/office/drawing/2010/main" val="0"/>
              </a:ext>
            </a:extLst>
          </a:blip>
          <a:srcRect b="3719"/>
          <a:stretch>
            <a:fillRect/>
          </a:stretch>
        </p:blipFill>
        <p:spPr bwMode="auto">
          <a:xfrm>
            <a:off x="7315200" y="2590800"/>
            <a:ext cx="1524000" cy="8794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a:extLst>
              <a:ext uri="{FF2B5EF4-FFF2-40B4-BE49-F238E27FC236}">
                <a16:creationId xmlns:a16="http://schemas.microsoft.com/office/drawing/2014/main" id="{B7B28596-77B7-4B72-BBE3-43D72D95BE6B}"/>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110595" name="Rectangle 3">
            <a:extLst>
              <a:ext uri="{FF2B5EF4-FFF2-40B4-BE49-F238E27FC236}">
                <a16:creationId xmlns:a16="http://schemas.microsoft.com/office/drawing/2014/main" id="{5A27E284-5C7E-4B39-A4C5-8F1961B9CDEA}"/>
              </a:ext>
            </a:extLst>
          </p:cNvPr>
          <p:cNvSpPr>
            <a:spLocks noGrp="1" noChangeArrowheads="1"/>
          </p:cNvSpPr>
          <p:nvPr>
            <p:ph type="body" idx="1"/>
          </p:nvPr>
        </p:nvSpPr>
        <p:spPr>
          <a:xfrm>
            <a:off x="304800" y="1981200"/>
            <a:ext cx="8534400" cy="4572000"/>
          </a:xfrm>
        </p:spPr>
        <p:txBody>
          <a:bodyPr/>
          <a:lstStyle/>
          <a:p>
            <a:pPr marL="609600" indent="-609600">
              <a:buFontTx/>
              <a:buAutoNum type="arabicPeriod" startAt="46"/>
            </a:pPr>
            <a:r>
              <a:rPr lang="en-US" altLang="en-US" sz="2800" b="1"/>
              <a:t>This medium-sized, 2-noded ant is polymorphic, has no spines on its thorax and can sting.</a:t>
            </a:r>
          </a:p>
          <a:p>
            <a:pPr marL="609600" indent="-609600">
              <a:buFontTx/>
              <a:buNone/>
            </a:pPr>
            <a:endParaRPr lang="en-US" altLang="en-US" sz="1000" b="1"/>
          </a:p>
          <a:p>
            <a:pPr marL="609600" indent="-609600">
              <a:buFontTx/>
              <a:buAutoNum type="arabicPeriod" startAt="47"/>
            </a:pPr>
            <a:r>
              <a:rPr lang="en-US" altLang="en-US" sz="2800" b="1" u="sng"/>
              <a:t>This medium to large, 2-noded ant is polymorphic, has one pair of spines and has a very painful sting.</a:t>
            </a:r>
          </a:p>
          <a:p>
            <a:pPr marL="609600" indent="-609600">
              <a:buFontTx/>
              <a:buNone/>
            </a:pPr>
            <a:endParaRPr lang="en-US" altLang="en-US" sz="4400" b="1" u="sng"/>
          </a:p>
          <a:p>
            <a:pPr marL="609600" indent="-609600">
              <a:buFontTx/>
              <a:buAutoNum type="arabicPeriod" startAt="48"/>
            </a:pPr>
            <a:r>
              <a:rPr lang="en-US" altLang="en-US" sz="2800" b="1"/>
              <a:t>This medium to large size yellow ant has small eyes and give off a citronella odor when crushed.</a:t>
            </a:r>
          </a:p>
          <a:p>
            <a:pPr marL="609600" indent="-609600">
              <a:buFontTx/>
              <a:buNone/>
            </a:pPr>
            <a:endParaRPr lang="en-US" altLang="en-US" sz="1000" b="1"/>
          </a:p>
          <a:p>
            <a:pPr marL="609600" indent="-609600">
              <a:buFontTx/>
              <a:buNone/>
            </a:pPr>
            <a:r>
              <a:rPr lang="en-US" altLang="en-US" sz="2800" b="1"/>
              <a:t>49.  This ant prefers greasy foods. </a:t>
            </a:r>
          </a:p>
        </p:txBody>
      </p:sp>
      <p:pic>
        <p:nvPicPr>
          <p:cNvPr id="110597" name="Picture 5">
            <a:extLst>
              <a:ext uri="{FF2B5EF4-FFF2-40B4-BE49-F238E27FC236}">
                <a16:creationId xmlns:a16="http://schemas.microsoft.com/office/drawing/2014/main" id="{E4820D71-222E-40C1-BC6B-A28888CE717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4038600"/>
            <a:ext cx="1524000" cy="8953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130" name="Rectangle 2">
            <a:extLst>
              <a:ext uri="{FF2B5EF4-FFF2-40B4-BE49-F238E27FC236}">
                <a16:creationId xmlns:a16="http://schemas.microsoft.com/office/drawing/2014/main" id="{51038DFD-3D0D-4132-9DCF-610ADC4163BA}"/>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432131" name="Rectangle 3">
            <a:extLst>
              <a:ext uri="{FF2B5EF4-FFF2-40B4-BE49-F238E27FC236}">
                <a16:creationId xmlns:a16="http://schemas.microsoft.com/office/drawing/2014/main" id="{64D1BB14-E819-4251-86FB-807B452DD6E4}"/>
              </a:ext>
            </a:extLst>
          </p:cNvPr>
          <p:cNvSpPr>
            <a:spLocks noGrp="1" noChangeArrowheads="1"/>
          </p:cNvSpPr>
          <p:nvPr>
            <p:ph type="body" idx="1"/>
          </p:nvPr>
        </p:nvSpPr>
        <p:spPr>
          <a:xfrm>
            <a:off x="304800" y="1981200"/>
            <a:ext cx="8534400" cy="4572000"/>
          </a:xfrm>
        </p:spPr>
        <p:txBody>
          <a:bodyPr/>
          <a:lstStyle/>
          <a:p>
            <a:pPr marL="609600" indent="-609600">
              <a:buFontTx/>
              <a:buAutoNum type="arabicPeriod" startAt="46"/>
            </a:pPr>
            <a:r>
              <a:rPr lang="en-US" altLang="en-US" sz="2800" b="1"/>
              <a:t>This medium-sized, 2-noded ant is polymorphic, has no spines on its thorax and can sting.</a:t>
            </a:r>
          </a:p>
          <a:p>
            <a:pPr marL="609600" indent="-609600">
              <a:buFontTx/>
              <a:buNone/>
            </a:pPr>
            <a:endParaRPr lang="en-US" altLang="en-US" sz="1000" b="1"/>
          </a:p>
          <a:p>
            <a:pPr marL="609600" indent="-609600">
              <a:buFontTx/>
              <a:buAutoNum type="arabicPeriod" startAt="47"/>
            </a:pPr>
            <a:r>
              <a:rPr lang="en-US" altLang="en-US" sz="2800" b="1" u="sng"/>
              <a:t>This medium to large, 2-noded ant is polymorphic, has one pair of spines and has a very painful sting.</a:t>
            </a:r>
          </a:p>
          <a:p>
            <a:pPr marL="609600" indent="-609600">
              <a:buFontTx/>
              <a:buNone/>
            </a:pPr>
            <a:endParaRPr lang="en-US" altLang="en-US" sz="4400" b="1" u="sng"/>
          </a:p>
          <a:p>
            <a:pPr marL="609600" indent="-609600">
              <a:buFontTx/>
              <a:buAutoNum type="arabicPeriod" startAt="48"/>
            </a:pPr>
            <a:r>
              <a:rPr lang="en-US" altLang="en-US" sz="2800" b="1"/>
              <a:t>This medium to large size yellow ant has small eyes and give off a citronella odor when crushed.</a:t>
            </a:r>
          </a:p>
          <a:p>
            <a:pPr marL="609600" indent="-609600">
              <a:buFontTx/>
              <a:buNone/>
            </a:pPr>
            <a:endParaRPr lang="en-US" altLang="en-US" sz="1000" b="1"/>
          </a:p>
          <a:p>
            <a:pPr marL="609600" indent="-609600">
              <a:buFontTx/>
              <a:buNone/>
            </a:pPr>
            <a:r>
              <a:rPr lang="en-US" altLang="en-US" sz="2800" b="1"/>
              <a:t>49.  This ant prefers greasy foods. </a:t>
            </a:r>
          </a:p>
        </p:txBody>
      </p:sp>
      <p:sp>
        <p:nvSpPr>
          <p:cNvPr id="432132" name="Text Box 4">
            <a:extLst>
              <a:ext uri="{FF2B5EF4-FFF2-40B4-BE49-F238E27FC236}">
                <a16:creationId xmlns:a16="http://schemas.microsoft.com/office/drawing/2014/main" id="{AF9B3F35-378F-4265-9D87-9AAF5BF80800}"/>
              </a:ext>
            </a:extLst>
          </p:cNvPr>
          <p:cNvSpPr txBox="1">
            <a:spLocks noChangeArrowheads="1"/>
          </p:cNvSpPr>
          <p:nvPr/>
        </p:nvSpPr>
        <p:spPr bwMode="auto">
          <a:xfrm>
            <a:off x="3184525" y="4267200"/>
            <a:ext cx="20732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Harvester ant</a:t>
            </a:r>
          </a:p>
        </p:txBody>
      </p:sp>
      <p:pic>
        <p:nvPicPr>
          <p:cNvPr id="432133" name="Picture 5">
            <a:extLst>
              <a:ext uri="{FF2B5EF4-FFF2-40B4-BE49-F238E27FC236}">
                <a16:creationId xmlns:a16="http://schemas.microsoft.com/office/drawing/2014/main" id="{497D2193-12B6-4878-A56B-35EAE157E4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4038600"/>
            <a:ext cx="1524000" cy="8953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a:extLst>
              <a:ext uri="{FF2B5EF4-FFF2-40B4-BE49-F238E27FC236}">
                <a16:creationId xmlns:a16="http://schemas.microsoft.com/office/drawing/2014/main" id="{C88573EF-74CD-474A-A368-F2B211DC6CCB}"/>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111619" name="Rectangle 3">
            <a:extLst>
              <a:ext uri="{FF2B5EF4-FFF2-40B4-BE49-F238E27FC236}">
                <a16:creationId xmlns:a16="http://schemas.microsoft.com/office/drawing/2014/main" id="{E07B1341-7A01-4EA9-8E4C-68624CC0CE79}"/>
              </a:ext>
            </a:extLst>
          </p:cNvPr>
          <p:cNvSpPr>
            <a:spLocks noGrp="1" noChangeArrowheads="1"/>
          </p:cNvSpPr>
          <p:nvPr>
            <p:ph type="body" idx="1"/>
          </p:nvPr>
        </p:nvSpPr>
        <p:spPr>
          <a:xfrm>
            <a:off x="304800" y="1981200"/>
            <a:ext cx="8534400" cy="4495800"/>
          </a:xfrm>
        </p:spPr>
        <p:txBody>
          <a:bodyPr/>
          <a:lstStyle/>
          <a:p>
            <a:pPr marL="609600" indent="-609600">
              <a:buFontTx/>
              <a:buAutoNum type="arabicPeriod" startAt="46"/>
            </a:pPr>
            <a:r>
              <a:rPr lang="en-US" altLang="en-US" sz="2800" b="1"/>
              <a:t>This medium-sized, 2-noded ant is polymorphic, has no spines on its thorax and can sting.</a:t>
            </a:r>
          </a:p>
          <a:p>
            <a:pPr marL="609600" indent="-609600">
              <a:buFontTx/>
              <a:buNone/>
            </a:pPr>
            <a:endParaRPr lang="en-US" altLang="en-US" sz="1000" b="1"/>
          </a:p>
          <a:p>
            <a:pPr marL="609600" indent="-609600">
              <a:buFontTx/>
              <a:buAutoNum type="arabicPeriod" startAt="47"/>
            </a:pPr>
            <a:r>
              <a:rPr lang="en-US" altLang="en-US" sz="2800" b="1"/>
              <a:t>This medium to large, 2-noded ant is polymorphic, has one pair of spines and has a very painful sting.</a:t>
            </a:r>
          </a:p>
          <a:p>
            <a:pPr marL="609600" indent="-609600">
              <a:buFontTx/>
              <a:buNone/>
            </a:pPr>
            <a:endParaRPr lang="en-US" altLang="en-US" sz="1000" b="1"/>
          </a:p>
          <a:p>
            <a:pPr marL="609600" indent="-609600">
              <a:buFontTx/>
              <a:buAutoNum type="arabicPeriod" startAt="48"/>
            </a:pPr>
            <a:r>
              <a:rPr lang="en-US" altLang="en-US" sz="2800" b="1" u="sng"/>
              <a:t>This medium to large size yellow ant has small eyes and give off a citronella odor when crushed.</a:t>
            </a:r>
          </a:p>
          <a:p>
            <a:pPr marL="609600" indent="-609600">
              <a:buFontTx/>
              <a:buNone/>
            </a:pPr>
            <a:endParaRPr lang="en-US" altLang="en-US" sz="4000" b="1" u="sng"/>
          </a:p>
          <a:p>
            <a:pPr marL="609600" indent="-609600">
              <a:buFontTx/>
              <a:buNone/>
            </a:pPr>
            <a:r>
              <a:rPr lang="en-US" altLang="en-US" sz="2800" b="1"/>
              <a:t>49.  This ant prefers greasy foods. </a:t>
            </a:r>
          </a:p>
        </p:txBody>
      </p:sp>
      <p:pic>
        <p:nvPicPr>
          <p:cNvPr id="111621" name="Picture 5">
            <a:extLst>
              <a:ext uri="{FF2B5EF4-FFF2-40B4-BE49-F238E27FC236}">
                <a16:creationId xmlns:a16="http://schemas.microsoft.com/office/drawing/2014/main" id="{75DE1870-BD27-4CAA-BCAB-41096999C3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3619"/>
          <a:stretch>
            <a:fillRect/>
          </a:stretch>
        </p:blipFill>
        <p:spPr bwMode="auto">
          <a:xfrm>
            <a:off x="6096000" y="5181600"/>
            <a:ext cx="1828800" cy="9302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3154" name="Rectangle 2">
            <a:extLst>
              <a:ext uri="{FF2B5EF4-FFF2-40B4-BE49-F238E27FC236}">
                <a16:creationId xmlns:a16="http://schemas.microsoft.com/office/drawing/2014/main" id="{99029971-4D29-492E-B6AB-CEA7F75EF203}"/>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433155" name="Rectangle 3">
            <a:extLst>
              <a:ext uri="{FF2B5EF4-FFF2-40B4-BE49-F238E27FC236}">
                <a16:creationId xmlns:a16="http://schemas.microsoft.com/office/drawing/2014/main" id="{BE9E50A1-9A08-4594-9EAF-B734B937175B}"/>
              </a:ext>
            </a:extLst>
          </p:cNvPr>
          <p:cNvSpPr>
            <a:spLocks noGrp="1" noChangeArrowheads="1"/>
          </p:cNvSpPr>
          <p:nvPr>
            <p:ph type="body" idx="1"/>
          </p:nvPr>
        </p:nvSpPr>
        <p:spPr>
          <a:xfrm>
            <a:off x="304800" y="1981200"/>
            <a:ext cx="8534400" cy="4495800"/>
          </a:xfrm>
        </p:spPr>
        <p:txBody>
          <a:bodyPr/>
          <a:lstStyle/>
          <a:p>
            <a:pPr marL="609600" indent="-609600">
              <a:buFontTx/>
              <a:buAutoNum type="arabicPeriod" startAt="46"/>
            </a:pPr>
            <a:r>
              <a:rPr lang="en-US" altLang="en-US" sz="2800" b="1"/>
              <a:t>This medium-sized, 2-noded ant is polymorphic, has no spines on its thorax and can sting.</a:t>
            </a:r>
          </a:p>
          <a:p>
            <a:pPr marL="609600" indent="-609600">
              <a:buFontTx/>
              <a:buNone/>
            </a:pPr>
            <a:endParaRPr lang="en-US" altLang="en-US" sz="1000" b="1"/>
          </a:p>
          <a:p>
            <a:pPr marL="609600" indent="-609600">
              <a:buFontTx/>
              <a:buAutoNum type="arabicPeriod" startAt="47"/>
            </a:pPr>
            <a:r>
              <a:rPr lang="en-US" altLang="en-US" sz="2800" b="1"/>
              <a:t>This medium to large, 2-noded ant is polymorphic, has one pair of spines and has a very painful sting.</a:t>
            </a:r>
          </a:p>
          <a:p>
            <a:pPr marL="609600" indent="-609600">
              <a:buFontTx/>
              <a:buNone/>
            </a:pPr>
            <a:endParaRPr lang="en-US" altLang="en-US" sz="1000" b="1"/>
          </a:p>
          <a:p>
            <a:pPr marL="609600" indent="-609600">
              <a:buFontTx/>
              <a:buAutoNum type="arabicPeriod" startAt="48"/>
            </a:pPr>
            <a:r>
              <a:rPr lang="en-US" altLang="en-US" sz="2800" b="1" u="sng"/>
              <a:t>This medium to large size yellow ant has small eyes and give off a citronella odor when crushed.</a:t>
            </a:r>
          </a:p>
          <a:p>
            <a:pPr marL="609600" indent="-609600">
              <a:buFontTx/>
              <a:buNone/>
            </a:pPr>
            <a:endParaRPr lang="en-US" altLang="en-US" sz="4000" b="1" u="sng"/>
          </a:p>
          <a:p>
            <a:pPr marL="609600" indent="-609600">
              <a:buFontTx/>
              <a:buNone/>
            </a:pPr>
            <a:r>
              <a:rPr lang="en-US" altLang="en-US" sz="2800" b="1"/>
              <a:t>49.  This ant prefers greasy foods. </a:t>
            </a:r>
          </a:p>
        </p:txBody>
      </p:sp>
      <p:sp>
        <p:nvSpPr>
          <p:cNvPr id="433156" name="Text Box 4">
            <a:extLst>
              <a:ext uri="{FF2B5EF4-FFF2-40B4-BE49-F238E27FC236}">
                <a16:creationId xmlns:a16="http://schemas.microsoft.com/office/drawing/2014/main" id="{14D4CE8B-5EC4-45AE-95CB-459835925F7C}"/>
              </a:ext>
            </a:extLst>
          </p:cNvPr>
          <p:cNvSpPr txBox="1">
            <a:spLocks noChangeArrowheads="1"/>
          </p:cNvSpPr>
          <p:nvPr/>
        </p:nvSpPr>
        <p:spPr bwMode="auto">
          <a:xfrm>
            <a:off x="2955925" y="5334000"/>
            <a:ext cx="26828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Large Yellow ant</a:t>
            </a:r>
          </a:p>
        </p:txBody>
      </p:sp>
      <p:pic>
        <p:nvPicPr>
          <p:cNvPr id="433157" name="Picture 5">
            <a:extLst>
              <a:ext uri="{FF2B5EF4-FFF2-40B4-BE49-F238E27FC236}">
                <a16:creationId xmlns:a16="http://schemas.microsoft.com/office/drawing/2014/main" id="{68BE75F0-E0C1-42EA-AC09-C3C5FEB0D9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b="3619"/>
          <a:stretch>
            <a:fillRect/>
          </a:stretch>
        </p:blipFill>
        <p:spPr bwMode="auto">
          <a:xfrm>
            <a:off x="6096000" y="5181600"/>
            <a:ext cx="1828800" cy="9302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a:extLst>
              <a:ext uri="{FF2B5EF4-FFF2-40B4-BE49-F238E27FC236}">
                <a16:creationId xmlns:a16="http://schemas.microsoft.com/office/drawing/2014/main" id="{38161AAB-CBF6-425E-88EB-3D5574428D84}"/>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112643" name="Rectangle 3">
            <a:extLst>
              <a:ext uri="{FF2B5EF4-FFF2-40B4-BE49-F238E27FC236}">
                <a16:creationId xmlns:a16="http://schemas.microsoft.com/office/drawing/2014/main" id="{89B205A3-8E65-4E20-82C3-FA447E0A5AA7}"/>
              </a:ext>
            </a:extLst>
          </p:cNvPr>
          <p:cNvSpPr>
            <a:spLocks noGrp="1" noChangeArrowheads="1"/>
          </p:cNvSpPr>
          <p:nvPr>
            <p:ph type="body" idx="1"/>
          </p:nvPr>
        </p:nvSpPr>
        <p:spPr>
          <a:xfrm>
            <a:off x="304800" y="1981200"/>
            <a:ext cx="8534400" cy="4495800"/>
          </a:xfrm>
        </p:spPr>
        <p:txBody>
          <a:bodyPr/>
          <a:lstStyle/>
          <a:p>
            <a:pPr marL="609600" indent="-609600">
              <a:buFontTx/>
              <a:buAutoNum type="arabicPeriod" startAt="46"/>
            </a:pPr>
            <a:r>
              <a:rPr lang="en-US" altLang="en-US" sz="2800" b="1"/>
              <a:t>This medium-sized, 2-noded ant is polymorphic, has no spines on its thorax and can sting.</a:t>
            </a:r>
          </a:p>
          <a:p>
            <a:pPr marL="609600" indent="-609600">
              <a:buFontTx/>
              <a:buNone/>
            </a:pPr>
            <a:endParaRPr lang="en-US" altLang="en-US" sz="1000" b="1"/>
          </a:p>
          <a:p>
            <a:pPr marL="609600" indent="-609600">
              <a:buFontTx/>
              <a:buAutoNum type="arabicPeriod" startAt="47"/>
            </a:pPr>
            <a:r>
              <a:rPr lang="en-US" altLang="en-US" sz="2800" b="1"/>
              <a:t>This medium to large, 2-noded ant is polymorphic, has one pair of spines and has a very painful sting.</a:t>
            </a:r>
          </a:p>
          <a:p>
            <a:pPr marL="609600" indent="-609600">
              <a:buFontTx/>
              <a:buNone/>
            </a:pPr>
            <a:endParaRPr lang="en-US" altLang="en-US" sz="1000" b="1"/>
          </a:p>
          <a:p>
            <a:pPr marL="609600" indent="-609600">
              <a:buFontTx/>
              <a:buAutoNum type="arabicPeriod" startAt="48"/>
            </a:pPr>
            <a:r>
              <a:rPr lang="en-US" altLang="en-US" sz="2800" b="1"/>
              <a:t>This medium to large size yellow ant has small eyes and give off a citronella odor when crushed.</a:t>
            </a:r>
          </a:p>
          <a:p>
            <a:pPr marL="609600" indent="-609600">
              <a:buFontTx/>
              <a:buNone/>
            </a:pPr>
            <a:endParaRPr lang="en-US" altLang="en-US" sz="900" b="1"/>
          </a:p>
          <a:p>
            <a:pPr marL="609600" indent="-609600">
              <a:buFontTx/>
              <a:buNone/>
            </a:pPr>
            <a:r>
              <a:rPr lang="en-US" altLang="en-US" sz="2800" b="1"/>
              <a:t>49.  </a:t>
            </a:r>
            <a:r>
              <a:rPr lang="en-US" altLang="en-US" sz="2800" b="1" u="sng"/>
              <a:t>This ant prefers greasy foods. </a:t>
            </a:r>
          </a:p>
        </p:txBody>
      </p:sp>
      <p:pic>
        <p:nvPicPr>
          <p:cNvPr id="112646" name="Picture 6">
            <a:extLst>
              <a:ext uri="{FF2B5EF4-FFF2-40B4-BE49-F238E27FC236}">
                <a16:creationId xmlns:a16="http://schemas.microsoft.com/office/drawing/2014/main" id="{816B1694-14DD-4057-B024-54454FA4D28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5486400"/>
            <a:ext cx="1447800" cy="1252538"/>
          </a:xfrm>
          <a:prstGeom prst="rect">
            <a:avLst/>
          </a:prstGeom>
          <a:noFill/>
          <a:extLst>
            <a:ext uri="{909E8E84-426E-40DD-AFC4-6F175D3DCCD1}">
              <a14:hiddenFill xmlns:a14="http://schemas.microsoft.com/office/drawing/2010/main">
                <a:solidFill>
                  <a:srgbClr val="FFFFFF"/>
                </a:solidFill>
              </a14:hiddenFill>
            </a:ext>
          </a:extLst>
        </p:spPr>
      </p:pic>
      <p:sp>
        <p:nvSpPr>
          <p:cNvPr id="112647" name="Rectangle 7">
            <a:extLst>
              <a:ext uri="{FF2B5EF4-FFF2-40B4-BE49-F238E27FC236}">
                <a16:creationId xmlns:a16="http://schemas.microsoft.com/office/drawing/2014/main" id="{8C1F9BC5-93FA-4164-87FC-6695D4D7286B}"/>
              </a:ext>
            </a:extLst>
          </p:cNvPr>
          <p:cNvSpPr>
            <a:spLocks noChangeArrowheads="1"/>
          </p:cNvSpPr>
          <p:nvPr/>
        </p:nvSpPr>
        <p:spPr bwMode="auto">
          <a:xfrm>
            <a:off x="5791200" y="5410200"/>
            <a:ext cx="1447800" cy="2286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12648" name="Line 8">
            <a:extLst>
              <a:ext uri="{FF2B5EF4-FFF2-40B4-BE49-F238E27FC236}">
                <a16:creationId xmlns:a16="http://schemas.microsoft.com/office/drawing/2014/main" id="{36885C3B-B5AF-4500-ACD5-D3E3652A080C}"/>
              </a:ext>
            </a:extLst>
          </p:cNvPr>
          <p:cNvSpPr>
            <a:spLocks noChangeShapeType="1"/>
          </p:cNvSpPr>
          <p:nvPr/>
        </p:nvSpPr>
        <p:spPr bwMode="auto">
          <a:xfrm flipH="1">
            <a:off x="5791200" y="5638800"/>
            <a:ext cx="14478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4178" name="Rectangle 2">
            <a:extLst>
              <a:ext uri="{FF2B5EF4-FFF2-40B4-BE49-F238E27FC236}">
                <a16:creationId xmlns:a16="http://schemas.microsoft.com/office/drawing/2014/main" id="{12D076CC-B95C-4985-BEAD-F464561F79FF}"/>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434179" name="Rectangle 3">
            <a:extLst>
              <a:ext uri="{FF2B5EF4-FFF2-40B4-BE49-F238E27FC236}">
                <a16:creationId xmlns:a16="http://schemas.microsoft.com/office/drawing/2014/main" id="{8222BA6D-35C7-48AA-A270-1942207CA729}"/>
              </a:ext>
            </a:extLst>
          </p:cNvPr>
          <p:cNvSpPr>
            <a:spLocks noGrp="1" noChangeArrowheads="1"/>
          </p:cNvSpPr>
          <p:nvPr>
            <p:ph type="body" idx="1"/>
          </p:nvPr>
        </p:nvSpPr>
        <p:spPr>
          <a:xfrm>
            <a:off x="304800" y="1981200"/>
            <a:ext cx="8534400" cy="4495800"/>
          </a:xfrm>
        </p:spPr>
        <p:txBody>
          <a:bodyPr/>
          <a:lstStyle/>
          <a:p>
            <a:pPr marL="609600" indent="-609600">
              <a:buFontTx/>
              <a:buAutoNum type="arabicPeriod" startAt="46"/>
            </a:pPr>
            <a:r>
              <a:rPr lang="en-US" altLang="en-US" sz="2800" b="1"/>
              <a:t>This medium-sized, 2-noded ant is polymorphic, has no spines on its thorax and can sting.</a:t>
            </a:r>
          </a:p>
          <a:p>
            <a:pPr marL="609600" indent="-609600">
              <a:buFontTx/>
              <a:buNone/>
            </a:pPr>
            <a:endParaRPr lang="en-US" altLang="en-US" sz="1000" b="1"/>
          </a:p>
          <a:p>
            <a:pPr marL="609600" indent="-609600">
              <a:buFontTx/>
              <a:buAutoNum type="arabicPeriod" startAt="47"/>
            </a:pPr>
            <a:r>
              <a:rPr lang="en-US" altLang="en-US" sz="2800" b="1"/>
              <a:t>This medium to large, 2-noded ant is polymorphic, has one pair of spines and has a very painful sting.</a:t>
            </a:r>
          </a:p>
          <a:p>
            <a:pPr marL="609600" indent="-609600">
              <a:buFontTx/>
              <a:buNone/>
            </a:pPr>
            <a:endParaRPr lang="en-US" altLang="en-US" sz="1000" b="1"/>
          </a:p>
          <a:p>
            <a:pPr marL="609600" indent="-609600">
              <a:buFontTx/>
              <a:buAutoNum type="arabicPeriod" startAt="48"/>
            </a:pPr>
            <a:r>
              <a:rPr lang="en-US" altLang="en-US" sz="2800" b="1"/>
              <a:t>This medium to large size yellow ant has small eyes and give off a citronella odor when crushed.</a:t>
            </a:r>
          </a:p>
          <a:p>
            <a:pPr marL="609600" indent="-609600">
              <a:buFontTx/>
              <a:buNone/>
            </a:pPr>
            <a:endParaRPr lang="en-US" altLang="en-US" sz="900" b="1"/>
          </a:p>
          <a:p>
            <a:pPr marL="609600" indent="-609600">
              <a:buFontTx/>
              <a:buNone/>
            </a:pPr>
            <a:r>
              <a:rPr lang="en-US" altLang="en-US" sz="2800" b="1"/>
              <a:t>49.  </a:t>
            </a:r>
            <a:r>
              <a:rPr lang="en-US" altLang="en-US" sz="2800" b="1" u="sng"/>
              <a:t>This ant prefers greasy foods. </a:t>
            </a:r>
          </a:p>
        </p:txBody>
      </p:sp>
      <p:sp>
        <p:nvSpPr>
          <p:cNvPr id="434180" name="Text Box 4">
            <a:extLst>
              <a:ext uri="{FF2B5EF4-FFF2-40B4-BE49-F238E27FC236}">
                <a16:creationId xmlns:a16="http://schemas.microsoft.com/office/drawing/2014/main" id="{008687B0-E4A6-46DD-BBD9-ED7A335A9035}"/>
              </a:ext>
            </a:extLst>
          </p:cNvPr>
          <p:cNvSpPr txBox="1">
            <a:spLocks noChangeArrowheads="1"/>
          </p:cNvSpPr>
          <p:nvPr/>
        </p:nvSpPr>
        <p:spPr bwMode="auto">
          <a:xfrm>
            <a:off x="3413125" y="5943600"/>
            <a:ext cx="15398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Thief ant</a:t>
            </a:r>
          </a:p>
        </p:txBody>
      </p:sp>
      <p:pic>
        <p:nvPicPr>
          <p:cNvPr id="434181" name="Picture 5">
            <a:extLst>
              <a:ext uri="{FF2B5EF4-FFF2-40B4-BE49-F238E27FC236}">
                <a16:creationId xmlns:a16="http://schemas.microsoft.com/office/drawing/2014/main" id="{E30C4C90-5B42-4C2C-9BC7-5A8C446D2B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5486400"/>
            <a:ext cx="1447800" cy="125253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a:extLst>
              <a:ext uri="{FF2B5EF4-FFF2-40B4-BE49-F238E27FC236}">
                <a16:creationId xmlns:a16="http://schemas.microsoft.com/office/drawing/2014/main" id="{00C05C65-451F-48F3-A214-A363D0EA490A}"/>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113667" name="Rectangle 3">
            <a:extLst>
              <a:ext uri="{FF2B5EF4-FFF2-40B4-BE49-F238E27FC236}">
                <a16:creationId xmlns:a16="http://schemas.microsoft.com/office/drawing/2014/main" id="{317A95BE-4E62-417C-8EF9-75A39B627E90}"/>
              </a:ext>
            </a:extLst>
          </p:cNvPr>
          <p:cNvSpPr>
            <a:spLocks noGrp="1" noChangeArrowheads="1"/>
          </p:cNvSpPr>
          <p:nvPr>
            <p:ph type="body" idx="1"/>
          </p:nvPr>
        </p:nvSpPr>
        <p:spPr>
          <a:xfrm>
            <a:off x="228600" y="1905000"/>
            <a:ext cx="8610600" cy="4953000"/>
          </a:xfrm>
        </p:spPr>
        <p:txBody>
          <a:bodyPr/>
          <a:lstStyle/>
          <a:p>
            <a:pPr marL="609600" indent="-609600">
              <a:buFontTx/>
              <a:buAutoNum type="arabicPeriod" startAt="50"/>
            </a:pPr>
            <a:r>
              <a:rPr lang="en-US" altLang="en-US" sz="2800" b="1" u="sng"/>
              <a:t>This polymorphic 2-noded ant has </a:t>
            </a:r>
          </a:p>
          <a:p>
            <a:pPr marL="609600" indent="-609600">
              <a:buFontTx/>
              <a:buNone/>
            </a:pPr>
            <a:r>
              <a:rPr lang="en-US" altLang="en-US" sz="2800" b="1"/>
              <a:t>       </a:t>
            </a:r>
            <a:r>
              <a:rPr lang="en-US" altLang="en-US" sz="2800" b="1" u="sng"/>
              <a:t>three pair of spines on its thorax.</a:t>
            </a:r>
          </a:p>
          <a:p>
            <a:pPr marL="609600" indent="-609600">
              <a:buFontTx/>
              <a:buNone/>
            </a:pPr>
            <a:endParaRPr lang="en-US" altLang="en-US" sz="4000" b="1" u="sng"/>
          </a:p>
          <a:p>
            <a:pPr marL="609600" indent="-609600">
              <a:buFontTx/>
              <a:buAutoNum type="arabicPeriod" startAt="51"/>
            </a:pPr>
            <a:r>
              <a:rPr lang="en-US" altLang="en-US" sz="2800" b="1"/>
              <a:t>This ant often kicks-up dirt next to a sidewalk or an expansion joint inside the house and sometimes brings dirt inside voids of walls.</a:t>
            </a:r>
          </a:p>
          <a:p>
            <a:pPr marL="609600" indent="-609600">
              <a:buFontTx/>
              <a:buNone/>
            </a:pPr>
            <a:endParaRPr lang="en-US" altLang="en-US" sz="1000" b="1"/>
          </a:p>
          <a:p>
            <a:pPr marL="609600" indent="-609600">
              <a:buFontTx/>
              <a:buAutoNum type="arabicPeriod" startAt="52"/>
            </a:pPr>
            <a:r>
              <a:rPr lang="en-US" altLang="en-US" sz="2800" b="1"/>
              <a:t>This medium-sized 1-node ant has three ocelli and moves fast when its broad soil nest is disturbed.</a:t>
            </a:r>
          </a:p>
          <a:p>
            <a:pPr marL="609600" indent="-609600">
              <a:buFontTx/>
              <a:buNone/>
            </a:pPr>
            <a:endParaRPr lang="en-US" altLang="en-US" sz="1000" b="1"/>
          </a:p>
          <a:p>
            <a:pPr marL="609600" indent="-609600">
              <a:buFontTx/>
              <a:buNone/>
            </a:pPr>
            <a:r>
              <a:rPr lang="en-US" altLang="en-US" sz="2800" b="1"/>
              <a:t>53.  This is the only species of ant that is dimorphic.</a:t>
            </a:r>
          </a:p>
          <a:p>
            <a:pPr marL="609600" indent="-609600">
              <a:buFontTx/>
              <a:buNone/>
            </a:pPr>
            <a:endParaRPr lang="en-US" altLang="en-US" sz="2800" b="1"/>
          </a:p>
        </p:txBody>
      </p:sp>
      <p:pic>
        <p:nvPicPr>
          <p:cNvPr id="113670" name="Picture 6" descr="leaf-cutter ant">
            <a:extLst>
              <a:ext uri="{FF2B5EF4-FFF2-40B4-BE49-F238E27FC236}">
                <a16:creationId xmlns:a16="http://schemas.microsoft.com/office/drawing/2014/main" id="{F8902490-6528-4E29-97CE-D7AA4FF58B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1533525"/>
            <a:ext cx="2209800" cy="21605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202" name="Rectangle 2">
            <a:extLst>
              <a:ext uri="{FF2B5EF4-FFF2-40B4-BE49-F238E27FC236}">
                <a16:creationId xmlns:a16="http://schemas.microsoft.com/office/drawing/2014/main" id="{7DCB673F-090B-4B1A-896B-59DB6053D63F}"/>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435203" name="Rectangle 3">
            <a:extLst>
              <a:ext uri="{FF2B5EF4-FFF2-40B4-BE49-F238E27FC236}">
                <a16:creationId xmlns:a16="http://schemas.microsoft.com/office/drawing/2014/main" id="{BC05C760-67F7-4386-BC70-A62CBED53D7B}"/>
              </a:ext>
            </a:extLst>
          </p:cNvPr>
          <p:cNvSpPr>
            <a:spLocks noGrp="1" noChangeArrowheads="1"/>
          </p:cNvSpPr>
          <p:nvPr>
            <p:ph type="body" idx="1"/>
          </p:nvPr>
        </p:nvSpPr>
        <p:spPr>
          <a:xfrm>
            <a:off x="228600" y="1905000"/>
            <a:ext cx="8610600" cy="4953000"/>
          </a:xfrm>
        </p:spPr>
        <p:txBody>
          <a:bodyPr/>
          <a:lstStyle/>
          <a:p>
            <a:pPr marL="609600" indent="-609600">
              <a:buFontTx/>
              <a:buAutoNum type="arabicPeriod" startAt="50"/>
            </a:pPr>
            <a:r>
              <a:rPr lang="en-US" altLang="en-US" sz="2800" b="1" u="sng"/>
              <a:t>This polymorphic 2-noded ant has </a:t>
            </a:r>
          </a:p>
          <a:p>
            <a:pPr marL="609600" indent="-609600">
              <a:buFontTx/>
              <a:buNone/>
            </a:pPr>
            <a:r>
              <a:rPr lang="en-US" altLang="en-US" sz="2800" b="1"/>
              <a:t>       </a:t>
            </a:r>
            <a:r>
              <a:rPr lang="en-US" altLang="en-US" sz="2800" b="1" u="sng"/>
              <a:t>three pair of spines on its thorax.</a:t>
            </a:r>
          </a:p>
          <a:p>
            <a:pPr marL="609600" indent="-609600">
              <a:buFontTx/>
              <a:buNone/>
            </a:pPr>
            <a:endParaRPr lang="en-US" altLang="en-US" sz="4000" b="1" u="sng"/>
          </a:p>
          <a:p>
            <a:pPr marL="609600" indent="-609600">
              <a:buFontTx/>
              <a:buAutoNum type="arabicPeriod" startAt="51"/>
            </a:pPr>
            <a:r>
              <a:rPr lang="en-US" altLang="en-US" sz="2800" b="1"/>
              <a:t>This ant often kicks-up dirt next to a sidewalk or an expansion joint inside the house and sometimes brings dirt inside voids of walls.</a:t>
            </a:r>
          </a:p>
          <a:p>
            <a:pPr marL="609600" indent="-609600">
              <a:buFontTx/>
              <a:buNone/>
            </a:pPr>
            <a:endParaRPr lang="en-US" altLang="en-US" sz="1000" b="1"/>
          </a:p>
          <a:p>
            <a:pPr marL="609600" indent="-609600">
              <a:buFontTx/>
              <a:buAutoNum type="arabicPeriod" startAt="52"/>
            </a:pPr>
            <a:r>
              <a:rPr lang="en-US" altLang="en-US" sz="2800" b="1"/>
              <a:t>This medium-sized 1-node ant has three ocelli and moves fast when its broad soil nest is disturbed.</a:t>
            </a:r>
          </a:p>
          <a:p>
            <a:pPr marL="609600" indent="-609600">
              <a:buFontTx/>
              <a:buNone/>
            </a:pPr>
            <a:endParaRPr lang="en-US" altLang="en-US" sz="1000" b="1"/>
          </a:p>
          <a:p>
            <a:pPr marL="609600" indent="-609600">
              <a:buFontTx/>
              <a:buNone/>
            </a:pPr>
            <a:r>
              <a:rPr lang="en-US" altLang="en-US" sz="2800" b="1"/>
              <a:t>53.  This is the only species of ant that is dimorphic.</a:t>
            </a:r>
          </a:p>
          <a:p>
            <a:pPr marL="609600" indent="-609600">
              <a:buFontTx/>
              <a:buNone/>
            </a:pPr>
            <a:endParaRPr lang="en-US" altLang="en-US" sz="2800" b="1"/>
          </a:p>
        </p:txBody>
      </p:sp>
      <p:sp>
        <p:nvSpPr>
          <p:cNvPr id="435204" name="Text Box 4">
            <a:extLst>
              <a:ext uri="{FF2B5EF4-FFF2-40B4-BE49-F238E27FC236}">
                <a16:creationId xmlns:a16="http://schemas.microsoft.com/office/drawing/2014/main" id="{56DFA14C-4F5C-4D19-BBA2-4AC81D848199}"/>
              </a:ext>
            </a:extLst>
          </p:cNvPr>
          <p:cNvSpPr txBox="1">
            <a:spLocks noChangeArrowheads="1"/>
          </p:cNvSpPr>
          <p:nvPr/>
        </p:nvSpPr>
        <p:spPr bwMode="auto">
          <a:xfrm>
            <a:off x="2895600" y="3124200"/>
            <a:ext cx="22098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Leaf-cutter ant</a:t>
            </a:r>
          </a:p>
        </p:txBody>
      </p:sp>
      <p:pic>
        <p:nvPicPr>
          <p:cNvPr id="435205" name="Picture 5" descr="leaf-cutter ant">
            <a:extLst>
              <a:ext uri="{FF2B5EF4-FFF2-40B4-BE49-F238E27FC236}">
                <a16:creationId xmlns:a16="http://schemas.microsoft.com/office/drawing/2014/main" id="{58E81C92-9C32-40F1-8E58-C34E3C2E34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1533525"/>
            <a:ext cx="2209800" cy="21605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473AEA1D-10B5-4E57-B688-96171F0E1ADB}"/>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114691" name="Rectangle 3">
            <a:extLst>
              <a:ext uri="{FF2B5EF4-FFF2-40B4-BE49-F238E27FC236}">
                <a16:creationId xmlns:a16="http://schemas.microsoft.com/office/drawing/2014/main" id="{192A080C-A493-412C-8096-7E3642FEFD09}"/>
              </a:ext>
            </a:extLst>
          </p:cNvPr>
          <p:cNvSpPr>
            <a:spLocks noGrp="1" noChangeArrowheads="1"/>
          </p:cNvSpPr>
          <p:nvPr>
            <p:ph type="body" idx="1"/>
          </p:nvPr>
        </p:nvSpPr>
        <p:spPr>
          <a:xfrm>
            <a:off x="228600" y="1981200"/>
            <a:ext cx="8610600" cy="4648200"/>
          </a:xfrm>
        </p:spPr>
        <p:txBody>
          <a:bodyPr/>
          <a:lstStyle/>
          <a:p>
            <a:pPr marL="609600" indent="-609600">
              <a:buFontTx/>
              <a:buAutoNum type="arabicPeriod" startAt="50"/>
            </a:pPr>
            <a:r>
              <a:rPr lang="en-US" altLang="en-US" sz="2800" b="1"/>
              <a:t>This polymorphic 2-noded ant has three pair of spines on its thorax.</a:t>
            </a:r>
          </a:p>
          <a:p>
            <a:pPr marL="609600" indent="-609600">
              <a:buFontTx/>
              <a:buNone/>
            </a:pPr>
            <a:endParaRPr lang="en-US" altLang="en-US" sz="800" b="1"/>
          </a:p>
          <a:p>
            <a:pPr marL="609600" indent="-609600">
              <a:buFontTx/>
              <a:buAutoNum type="arabicPeriod" startAt="51"/>
            </a:pPr>
            <a:r>
              <a:rPr lang="en-US" altLang="en-US" sz="2800" b="1" u="sng"/>
              <a:t>This ant often kicks-up dirt next to a sidewalk or an expansion joint inside the house and sometimes</a:t>
            </a:r>
            <a:r>
              <a:rPr lang="en-US" altLang="en-US" sz="2800" b="1"/>
              <a:t> </a:t>
            </a:r>
            <a:r>
              <a:rPr lang="en-US" altLang="en-US" sz="2800" b="1" u="sng"/>
              <a:t>brings dirt inside voids of walls.</a:t>
            </a:r>
          </a:p>
          <a:p>
            <a:pPr marL="609600" indent="-609600">
              <a:buFontTx/>
              <a:buNone/>
            </a:pPr>
            <a:endParaRPr lang="en-US" altLang="en-US" sz="2800" b="1" u="sng"/>
          </a:p>
          <a:p>
            <a:pPr marL="609600" indent="-609600">
              <a:buFontTx/>
              <a:buAutoNum type="arabicPeriod" startAt="52"/>
            </a:pPr>
            <a:r>
              <a:rPr lang="en-US" altLang="en-US" sz="2800" b="1"/>
              <a:t>This medium-sized 1-node ant has three ocelli and moves fast when its broad soil nest is disturbed.</a:t>
            </a:r>
          </a:p>
          <a:p>
            <a:pPr marL="609600" indent="-609600">
              <a:buFontTx/>
              <a:buNone/>
            </a:pPr>
            <a:endParaRPr lang="en-US" altLang="en-US" sz="1000" b="1"/>
          </a:p>
          <a:p>
            <a:pPr marL="609600" indent="-609600">
              <a:buFontTx/>
              <a:buNone/>
            </a:pPr>
            <a:r>
              <a:rPr lang="en-US" altLang="en-US" sz="2800" b="1"/>
              <a:t>53.  This is the only species of ant that is dimorphic.</a:t>
            </a:r>
          </a:p>
          <a:p>
            <a:pPr marL="609600" indent="-609600">
              <a:buFontTx/>
              <a:buNone/>
            </a:pPr>
            <a:endParaRPr lang="en-US" altLang="en-US" sz="2800" b="1"/>
          </a:p>
        </p:txBody>
      </p:sp>
      <p:pic>
        <p:nvPicPr>
          <p:cNvPr id="114693" name="Picture 5">
            <a:extLst>
              <a:ext uri="{FF2B5EF4-FFF2-40B4-BE49-F238E27FC236}">
                <a16:creationId xmlns:a16="http://schemas.microsoft.com/office/drawing/2014/main" id="{24F8CE49-F7CD-439A-894B-13D87DCAE1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351" t="22617" r="12036" b="10202"/>
          <a:stretch>
            <a:fillRect/>
          </a:stretch>
        </p:blipFill>
        <p:spPr bwMode="auto">
          <a:xfrm>
            <a:off x="5943600" y="4038600"/>
            <a:ext cx="1676400" cy="9763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6226" name="Rectangle 2">
            <a:extLst>
              <a:ext uri="{FF2B5EF4-FFF2-40B4-BE49-F238E27FC236}">
                <a16:creationId xmlns:a16="http://schemas.microsoft.com/office/drawing/2014/main" id="{7E7499BE-CDD9-4D7C-9359-59340F4C6CDD}"/>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436227" name="Rectangle 3">
            <a:extLst>
              <a:ext uri="{FF2B5EF4-FFF2-40B4-BE49-F238E27FC236}">
                <a16:creationId xmlns:a16="http://schemas.microsoft.com/office/drawing/2014/main" id="{5BE35C15-7F11-4221-8D1B-66D65A44CE5B}"/>
              </a:ext>
            </a:extLst>
          </p:cNvPr>
          <p:cNvSpPr>
            <a:spLocks noGrp="1" noChangeArrowheads="1"/>
          </p:cNvSpPr>
          <p:nvPr>
            <p:ph type="body" idx="1"/>
          </p:nvPr>
        </p:nvSpPr>
        <p:spPr>
          <a:xfrm>
            <a:off x="228600" y="1981200"/>
            <a:ext cx="8610600" cy="4648200"/>
          </a:xfrm>
        </p:spPr>
        <p:txBody>
          <a:bodyPr/>
          <a:lstStyle/>
          <a:p>
            <a:pPr marL="609600" indent="-609600">
              <a:buFontTx/>
              <a:buAutoNum type="arabicPeriod" startAt="50"/>
            </a:pPr>
            <a:r>
              <a:rPr lang="en-US" altLang="en-US" sz="2800" b="1"/>
              <a:t>This polymorphic 2-noded ant has three pair of spines on its thorax.</a:t>
            </a:r>
          </a:p>
          <a:p>
            <a:pPr marL="609600" indent="-609600">
              <a:buFontTx/>
              <a:buNone/>
            </a:pPr>
            <a:endParaRPr lang="en-US" altLang="en-US" sz="800" b="1"/>
          </a:p>
          <a:p>
            <a:pPr marL="609600" indent="-609600">
              <a:buFontTx/>
              <a:buAutoNum type="arabicPeriod" startAt="51"/>
            </a:pPr>
            <a:r>
              <a:rPr lang="en-US" altLang="en-US" sz="2800" b="1" u="sng"/>
              <a:t>This ant often kicks-up dirt next to a sidewalk or an expansion joint inside the house and sometimes</a:t>
            </a:r>
            <a:r>
              <a:rPr lang="en-US" altLang="en-US" sz="2800" b="1"/>
              <a:t> </a:t>
            </a:r>
            <a:r>
              <a:rPr lang="en-US" altLang="en-US" sz="2800" b="1" u="sng"/>
              <a:t>brings dirt inside voids of walls.</a:t>
            </a:r>
          </a:p>
          <a:p>
            <a:pPr marL="609600" indent="-609600">
              <a:buFontTx/>
              <a:buNone/>
            </a:pPr>
            <a:endParaRPr lang="en-US" altLang="en-US" sz="2800" b="1" u="sng"/>
          </a:p>
          <a:p>
            <a:pPr marL="609600" indent="-609600">
              <a:buFontTx/>
              <a:buAutoNum type="arabicPeriod" startAt="52"/>
            </a:pPr>
            <a:r>
              <a:rPr lang="en-US" altLang="en-US" sz="2800" b="1"/>
              <a:t>This medium-sized 1-node ant has three ocelli and moves fast when its broad soil nest is disturbed.</a:t>
            </a:r>
          </a:p>
          <a:p>
            <a:pPr marL="609600" indent="-609600">
              <a:buFontTx/>
              <a:buNone/>
            </a:pPr>
            <a:endParaRPr lang="en-US" altLang="en-US" sz="1000" b="1"/>
          </a:p>
          <a:p>
            <a:pPr marL="609600" indent="-609600">
              <a:buFontTx/>
              <a:buNone/>
            </a:pPr>
            <a:r>
              <a:rPr lang="en-US" altLang="en-US" sz="2800" b="1"/>
              <a:t>53.  This is the only species of ant that is dimorphic.</a:t>
            </a:r>
          </a:p>
          <a:p>
            <a:pPr marL="609600" indent="-609600">
              <a:buFontTx/>
              <a:buNone/>
            </a:pPr>
            <a:endParaRPr lang="en-US" altLang="en-US" sz="2800" b="1"/>
          </a:p>
        </p:txBody>
      </p:sp>
      <p:sp>
        <p:nvSpPr>
          <p:cNvPr id="436228" name="Text Box 4">
            <a:extLst>
              <a:ext uri="{FF2B5EF4-FFF2-40B4-BE49-F238E27FC236}">
                <a16:creationId xmlns:a16="http://schemas.microsoft.com/office/drawing/2014/main" id="{70DDD82B-57D2-4DE8-80D2-3DAC98E50A23}"/>
              </a:ext>
            </a:extLst>
          </p:cNvPr>
          <p:cNvSpPr txBox="1">
            <a:spLocks noChangeArrowheads="1"/>
          </p:cNvSpPr>
          <p:nvPr/>
        </p:nvSpPr>
        <p:spPr bwMode="auto">
          <a:xfrm>
            <a:off x="2955925" y="4495800"/>
            <a:ext cx="1979613"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Pavement ant</a:t>
            </a:r>
          </a:p>
        </p:txBody>
      </p:sp>
      <p:pic>
        <p:nvPicPr>
          <p:cNvPr id="436229" name="Picture 5">
            <a:extLst>
              <a:ext uri="{FF2B5EF4-FFF2-40B4-BE49-F238E27FC236}">
                <a16:creationId xmlns:a16="http://schemas.microsoft.com/office/drawing/2014/main" id="{62B0DE7B-57ED-48D1-BFA5-CF9D8EE74F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351" t="22617" r="12036" b="10202"/>
          <a:stretch>
            <a:fillRect/>
          </a:stretch>
        </p:blipFill>
        <p:spPr bwMode="auto">
          <a:xfrm>
            <a:off x="5943600" y="4038600"/>
            <a:ext cx="1676400" cy="9763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a:extLst>
              <a:ext uri="{FF2B5EF4-FFF2-40B4-BE49-F238E27FC236}">
                <a16:creationId xmlns:a16="http://schemas.microsoft.com/office/drawing/2014/main" id="{B197C6F3-CC10-4910-9459-9E714E508C58}"/>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115715" name="Rectangle 3">
            <a:extLst>
              <a:ext uri="{FF2B5EF4-FFF2-40B4-BE49-F238E27FC236}">
                <a16:creationId xmlns:a16="http://schemas.microsoft.com/office/drawing/2014/main" id="{0ABAF13F-EC25-4C63-83F1-DA03F67863D5}"/>
              </a:ext>
            </a:extLst>
          </p:cNvPr>
          <p:cNvSpPr>
            <a:spLocks noGrp="1" noChangeArrowheads="1"/>
          </p:cNvSpPr>
          <p:nvPr>
            <p:ph type="body" idx="1"/>
          </p:nvPr>
        </p:nvSpPr>
        <p:spPr>
          <a:xfrm>
            <a:off x="304800" y="1752600"/>
            <a:ext cx="8534400" cy="5105400"/>
          </a:xfrm>
        </p:spPr>
        <p:txBody>
          <a:bodyPr/>
          <a:lstStyle/>
          <a:p>
            <a:pPr marL="609600" indent="-609600">
              <a:buFontTx/>
              <a:buAutoNum type="arabicPeriod" startAt="50"/>
            </a:pPr>
            <a:r>
              <a:rPr lang="en-US" altLang="en-US" sz="2800" b="1"/>
              <a:t>This polymorphic 2-noded ant has three pair of spines on its thorax.</a:t>
            </a:r>
          </a:p>
          <a:p>
            <a:pPr marL="609600" indent="-609600">
              <a:buFontTx/>
              <a:buNone/>
            </a:pPr>
            <a:endParaRPr lang="en-US" altLang="en-US" sz="800" b="1"/>
          </a:p>
          <a:p>
            <a:pPr marL="609600" indent="-609600">
              <a:buFontTx/>
              <a:buAutoNum type="arabicPeriod" startAt="51"/>
            </a:pPr>
            <a:r>
              <a:rPr lang="en-US" altLang="en-US" sz="2800" b="1"/>
              <a:t>This ant often kicks-up dirt next to a sidewalk or an expansion joint inside the house and sometimes brings dirt inside voids of walls.</a:t>
            </a:r>
          </a:p>
          <a:p>
            <a:pPr marL="609600" indent="-609600">
              <a:buFontTx/>
              <a:buNone/>
            </a:pPr>
            <a:endParaRPr lang="en-US" altLang="en-US" sz="800" b="1"/>
          </a:p>
          <a:p>
            <a:pPr marL="609600" indent="-609600">
              <a:buFontTx/>
              <a:buAutoNum type="arabicPeriod" startAt="52"/>
            </a:pPr>
            <a:r>
              <a:rPr lang="en-US" altLang="en-US" sz="2800" b="1" u="sng"/>
              <a:t>This medium-sized 1-node ant has three ocelli and moves fast when its broad soil nest is disturbed.</a:t>
            </a:r>
          </a:p>
          <a:p>
            <a:pPr marL="609600" indent="-609600">
              <a:buFontTx/>
              <a:buNone/>
            </a:pPr>
            <a:endParaRPr lang="en-US" altLang="en-US" sz="4800" b="1" u="sng"/>
          </a:p>
          <a:p>
            <a:pPr marL="609600" indent="-609600">
              <a:buFontTx/>
              <a:buNone/>
            </a:pPr>
            <a:r>
              <a:rPr lang="en-US" altLang="en-US" sz="2800" b="1"/>
              <a:t>53.  This is the only species of ant that is dimorphic.</a:t>
            </a:r>
          </a:p>
          <a:p>
            <a:pPr marL="609600" indent="-609600">
              <a:buFontTx/>
              <a:buNone/>
            </a:pPr>
            <a:endParaRPr lang="en-US" altLang="en-US" sz="2800" b="1"/>
          </a:p>
        </p:txBody>
      </p:sp>
      <p:pic>
        <p:nvPicPr>
          <p:cNvPr id="115717" name="Picture 5">
            <a:extLst>
              <a:ext uri="{FF2B5EF4-FFF2-40B4-BE49-F238E27FC236}">
                <a16:creationId xmlns:a16="http://schemas.microsoft.com/office/drawing/2014/main" id="{84A9075D-8531-4BF4-8212-69F51C0FE3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0762" r="9322"/>
          <a:stretch>
            <a:fillRect/>
          </a:stretch>
        </p:blipFill>
        <p:spPr bwMode="auto">
          <a:xfrm>
            <a:off x="5257800" y="5334000"/>
            <a:ext cx="1981200" cy="914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250" name="Rectangle 2">
            <a:extLst>
              <a:ext uri="{FF2B5EF4-FFF2-40B4-BE49-F238E27FC236}">
                <a16:creationId xmlns:a16="http://schemas.microsoft.com/office/drawing/2014/main" id="{69067874-25B7-4940-8DF7-FADEA9875EED}"/>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437251" name="Rectangle 3">
            <a:extLst>
              <a:ext uri="{FF2B5EF4-FFF2-40B4-BE49-F238E27FC236}">
                <a16:creationId xmlns:a16="http://schemas.microsoft.com/office/drawing/2014/main" id="{DCAB5F01-3125-463C-89DA-B54EF0E6A001}"/>
              </a:ext>
            </a:extLst>
          </p:cNvPr>
          <p:cNvSpPr>
            <a:spLocks noGrp="1" noChangeArrowheads="1"/>
          </p:cNvSpPr>
          <p:nvPr>
            <p:ph type="body" idx="1"/>
          </p:nvPr>
        </p:nvSpPr>
        <p:spPr>
          <a:xfrm>
            <a:off x="304800" y="1752600"/>
            <a:ext cx="8534400" cy="5105400"/>
          </a:xfrm>
        </p:spPr>
        <p:txBody>
          <a:bodyPr/>
          <a:lstStyle/>
          <a:p>
            <a:pPr marL="609600" indent="-609600">
              <a:buFontTx/>
              <a:buAutoNum type="arabicPeriod" startAt="50"/>
            </a:pPr>
            <a:r>
              <a:rPr lang="en-US" altLang="en-US" sz="2800" b="1"/>
              <a:t>This polymorphic 2-noded ant has three pair of spines on its thorax.</a:t>
            </a:r>
          </a:p>
          <a:p>
            <a:pPr marL="609600" indent="-609600">
              <a:buFontTx/>
              <a:buNone/>
            </a:pPr>
            <a:endParaRPr lang="en-US" altLang="en-US" sz="800" b="1"/>
          </a:p>
          <a:p>
            <a:pPr marL="609600" indent="-609600">
              <a:buFontTx/>
              <a:buAutoNum type="arabicPeriod" startAt="51"/>
            </a:pPr>
            <a:r>
              <a:rPr lang="en-US" altLang="en-US" sz="2800" b="1"/>
              <a:t>This ant often kicks-up dirt next to a sidewalk or an expansion joint inside the house and sometimes brings dirt inside voids of walls.</a:t>
            </a:r>
          </a:p>
          <a:p>
            <a:pPr marL="609600" indent="-609600">
              <a:buFontTx/>
              <a:buNone/>
            </a:pPr>
            <a:endParaRPr lang="en-US" altLang="en-US" sz="800" b="1"/>
          </a:p>
          <a:p>
            <a:pPr marL="609600" indent="-609600">
              <a:buFontTx/>
              <a:buAutoNum type="arabicPeriod" startAt="52"/>
            </a:pPr>
            <a:r>
              <a:rPr lang="en-US" altLang="en-US" sz="2800" b="1" u="sng"/>
              <a:t>This medium-sized 1-node ant has three ocelli and moves fast when its broad soil nest is disturbed.</a:t>
            </a:r>
          </a:p>
          <a:p>
            <a:pPr marL="609600" indent="-609600">
              <a:buFontTx/>
              <a:buNone/>
            </a:pPr>
            <a:endParaRPr lang="en-US" altLang="en-US" sz="4800" b="1" u="sng"/>
          </a:p>
          <a:p>
            <a:pPr marL="609600" indent="-609600">
              <a:buFontTx/>
              <a:buNone/>
            </a:pPr>
            <a:r>
              <a:rPr lang="en-US" altLang="en-US" sz="2800" b="1"/>
              <a:t>53.  This is the only species of ant that is dimorphic.</a:t>
            </a:r>
          </a:p>
          <a:p>
            <a:pPr marL="609600" indent="-609600">
              <a:buFontTx/>
              <a:buNone/>
            </a:pPr>
            <a:endParaRPr lang="en-US" altLang="en-US" sz="2800" b="1"/>
          </a:p>
        </p:txBody>
      </p:sp>
      <p:sp>
        <p:nvSpPr>
          <p:cNvPr id="437252" name="Text Box 4">
            <a:extLst>
              <a:ext uri="{FF2B5EF4-FFF2-40B4-BE49-F238E27FC236}">
                <a16:creationId xmlns:a16="http://schemas.microsoft.com/office/drawing/2014/main" id="{D84B2DB9-8E15-4203-9B5F-524B74F0B935}"/>
              </a:ext>
            </a:extLst>
          </p:cNvPr>
          <p:cNvSpPr txBox="1">
            <a:spLocks noChangeArrowheads="1"/>
          </p:cNvSpPr>
          <p:nvPr/>
        </p:nvSpPr>
        <p:spPr bwMode="auto">
          <a:xfrm>
            <a:off x="3352800" y="5562600"/>
            <a:ext cx="1371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Field ant</a:t>
            </a:r>
          </a:p>
        </p:txBody>
      </p:sp>
      <p:pic>
        <p:nvPicPr>
          <p:cNvPr id="437253" name="Picture 5">
            <a:extLst>
              <a:ext uri="{FF2B5EF4-FFF2-40B4-BE49-F238E27FC236}">
                <a16:creationId xmlns:a16="http://schemas.microsoft.com/office/drawing/2014/main" id="{D5027505-FACD-4466-8664-C1C34272F7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0762" r="9322"/>
          <a:stretch>
            <a:fillRect/>
          </a:stretch>
        </p:blipFill>
        <p:spPr bwMode="auto">
          <a:xfrm>
            <a:off x="5257800" y="5334000"/>
            <a:ext cx="1981200" cy="914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E8BA8358-5BED-44E1-8769-812C8387B5D8}"/>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116739" name="Rectangle 3">
            <a:extLst>
              <a:ext uri="{FF2B5EF4-FFF2-40B4-BE49-F238E27FC236}">
                <a16:creationId xmlns:a16="http://schemas.microsoft.com/office/drawing/2014/main" id="{EE5DDA7C-5137-4A14-ACA6-67C33A924BB5}"/>
              </a:ext>
            </a:extLst>
          </p:cNvPr>
          <p:cNvSpPr>
            <a:spLocks noGrp="1" noChangeArrowheads="1"/>
          </p:cNvSpPr>
          <p:nvPr>
            <p:ph type="body" idx="1"/>
          </p:nvPr>
        </p:nvSpPr>
        <p:spPr>
          <a:xfrm>
            <a:off x="228600" y="1676400"/>
            <a:ext cx="8610600" cy="4953000"/>
          </a:xfrm>
        </p:spPr>
        <p:txBody>
          <a:bodyPr/>
          <a:lstStyle/>
          <a:p>
            <a:pPr marL="609600" indent="-609600">
              <a:buFontTx/>
              <a:buAutoNum type="arabicPeriod" startAt="50"/>
            </a:pPr>
            <a:r>
              <a:rPr lang="en-US" altLang="en-US" sz="2800" b="1"/>
              <a:t>This polymorphic 2-noded ant has three pair of spines on its thorax.</a:t>
            </a:r>
          </a:p>
          <a:p>
            <a:pPr marL="609600" indent="-609600">
              <a:buFontTx/>
              <a:buNone/>
            </a:pPr>
            <a:endParaRPr lang="en-US" altLang="en-US" sz="800" b="1"/>
          </a:p>
          <a:p>
            <a:pPr marL="609600" indent="-609600">
              <a:buFontTx/>
              <a:buAutoNum type="arabicPeriod" startAt="51"/>
            </a:pPr>
            <a:r>
              <a:rPr lang="en-US" altLang="en-US" sz="2800" b="1"/>
              <a:t>This ant often kicks-up dirt next to a sidewalk or an expansion joint inside the house and sometimes brings dirt inside voids of walls.</a:t>
            </a:r>
          </a:p>
          <a:p>
            <a:pPr marL="609600" indent="-609600">
              <a:buFontTx/>
              <a:buNone/>
            </a:pPr>
            <a:endParaRPr lang="en-US" altLang="en-US" sz="800" b="1"/>
          </a:p>
          <a:p>
            <a:pPr marL="609600" indent="-609600">
              <a:buFontTx/>
              <a:buAutoNum type="arabicPeriod" startAt="52"/>
            </a:pPr>
            <a:r>
              <a:rPr lang="en-US" altLang="en-US" sz="2800" b="1"/>
              <a:t>This medium-sized 1-node ant has three ocelli and moves fast when its broad soil nest is disturbed.</a:t>
            </a:r>
          </a:p>
          <a:p>
            <a:pPr marL="609600" indent="-609600">
              <a:buFontTx/>
              <a:buNone/>
            </a:pPr>
            <a:endParaRPr lang="en-US" altLang="en-US" sz="800" b="1"/>
          </a:p>
          <a:p>
            <a:pPr marL="609600" indent="-609600">
              <a:buFontTx/>
              <a:buNone/>
            </a:pPr>
            <a:r>
              <a:rPr lang="en-US" altLang="en-US" sz="2800" b="1"/>
              <a:t>53.  </a:t>
            </a:r>
            <a:r>
              <a:rPr lang="en-US" altLang="en-US" sz="2800" b="1" u="sng"/>
              <a:t>This is the only species of ant that is dimorphic.</a:t>
            </a:r>
          </a:p>
          <a:p>
            <a:pPr marL="609600" indent="-609600">
              <a:buFontTx/>
              <a:buNone/>
            </a:pPr>
            <a:endParaRPr lang="en-US" altLang="en-US" sz="2800" b="1" u="sng"/>
          </a:p>
        </p:txBody>
      </p:sp>
      <p:pic>
        <p:nvPicPr>
          <p:cNvPr id="116741" name="Picture 5">
            <a:extLst>
              <a:ext uri="{FF2B5EF4-FFF2-40B4-BE49-F238E27FC236}">
                <a16:creationId xmlns:a16="http://schemas.microsoft.com/office/drawing/2014/main" id="{3596D15C-3D89-481A-BC89-96EEE83F8A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374" b="2670"/>
          <a:stretch>
            <a:fillRect/>
          </a:stretch>
        </p:blipFill>
        <p:spPr bwMode="auto">
          <a:xfrm>
            <a:off x="6019800" y="5867400"/>
            <a:ext cx="1752600" cy="911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242" name="Rectangle 2">
            <a:extLst>
              <a:ext uri="{FF2B5EF4-FFF2-40B4-BE49-F238E27FC236}">
                <a16:creationId xmlns:a16="http://schemas.microsoft.com/office/drawing/2014/main" id="{CFBD8408-835B-4E72-93BF-4265F773E1D6}"/>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a:t>
            </a:r>
            <a:endParaRPr lang="en-US" altLang="en-US" sz="2800" b="1"/>
          </a:p>
        </p:txBody>
      </p:sp>
      <p:sp>
        <p:nvSpPr>
          <p:cNvPr id="650243" name="Rectangle 3">
            <a:extLst>
              <a:ext uri="{FF2B5EF4-FFF2-40B4-BE49-F238E27FC236}">
                <a16:creationId xmlns:a16="http://schemas.microsoft.com/office/drawing/2014/main" id="{CA5B62D6-4941-4346-8FA7-9A310774B0A7}"/>
              </a:ext>
            </a:extLst>
          </p:cNvPr>
          <p:cNvSpPr>
            <a:spLocks noGrp="1" noChangeArrowheads="1"/>
          </p:cNvSpPr>
          <p:nvPr>
            <p:ph type="body" idx="1"/>
          </p:nvPr>
        </p:nvSpPr>
        <p:spPr>
          <a:xfrm>
            <a:off x="228600" y="1676400"/>
            <a:ext cx="8610600" cy="4953000"/>
          </a:xfrm>
        </p:spPr>
        <p:txBody>
          <a:bodyPr/>
          <a:lstStyle/>
          <a:p>
            <a:pPr marL="609600" indent="-609600">
              <a:buFontTx/>
              <a:buAutoNum type="arabicPeriod" startAt="50"/>
            </a:pPr>
            <a:r>
              <a:rPr lang="en-US" altLang="en-US" sz="2800" b="1"/>
              <a:t>This polymorphic 2-noded ant has three pair of spines on its thorax.</a:t>
            </a:r>
          </a:p>
          <a:p>
            <a:pPr marL="609600" indent="-609600">
              <a:buFontTx/>
              <a:buNone/>
            </a:pPr>
            <a:endParaRPr lang="en-US" altLang="en-US" sz="800" b="1"/>
          </a:p>
          <a:p>
            <a:pPr marL="609600" indent="-609600">
              <a:buFontTx/>
              <a:buAutoNum type="arabicPeriod" startAt="51"/>
            </a:pPr>
            <a:r>
              <a:rPr lang="en-US" altLang="en-US" sz="2800" b="1"/>
              <a:t>This ant often kicks-up dirt next to a sidewalk or an expansion joint inside the house and sometimes brings dirt inside voids of walls.</a:t>
            </a:r>
          </a:p>
          <a:p>
            <a:pPr marL="609600" indent="-609600">
              <a:buFontTx/>
              <a:buNone/>
            </a:pPr>
            <a:endParaRPr lang="en-US" altLang="en-US" sz="800" b="1"/>
          </a:p>
          <a:p>
            <a:pPr marL="609600" indent="-609600">
              <a:buFontTx/>
              <a:buAutoNum type="arabicPeriod" startAt="52"/>
            </a:pPr>
            <a:r>
              <a:rPr lang="en-US" altLang="en-US" sz="2800" b="1"/>
              <a:t>This medium-sized 1-node ant has three ocelli and moves fast when its broad soil nest is disturbed.</a:t>
            </a:r>
          </a:p>
          <a:p>
            <a:pPr marL="609600" indent="-609600">
              <a:buFontTx/>
              <a:buNone/>
            </a:pPr>
            <a:endParaRPr lang="en-US" altLang="en-US" sz="800" b="1"/>
          </a:p>
          <a:p>
            <a:pPr marL="609600" indent="-609600">
              <a:buFontTx/>
              <a:buNone/>
            </a:pPr>
            <a:r>
              <a:rPr lang="en-US" altLang="en-US" sz="2800" b="1"/>
              <a:t>53.  </a:t>
            </a:r>
            <a:r>
              <a:rPr lang="en-US" altLang="en-US" sz="2800" b="1" u="sng"/>
              <a:t>This is the only species of ant that is dimorphic.</a:t>
            </a:r>
          </a:p>
          <a:p>
            <a:pPr marL="609600" indent="-609600">
              <a:buFontTx/>
              <a:buNone/>
            </a:pPr>
            <a:endParaRPr lang="en-US" altLang="en-US" sz="2800" b="1" u="sng"/>
          </a:p>
        </p:txBody>
      </p:sp>
      <p:sp>
        <p:nvSpPr>
          <p:cNvPr id="650244" name="Text Box 4">
            <a:extLst>
              <a:ext uri="{FF2B5EF4-FFF2-40B4-BE49-F238E27FC236}">
                <a16:creationId xmlns:a16="http://schemas.microsoft.com/office/drawing/2014/main" id="{367391DA-7F7F-4DD0-8BD2-559F1F0BAC50}"/>
              </a:ext>
            </a:extLst>
          </p:cNvPr>
          <p:cNvSpPr txBox="1">
            <a:spLocks noChangeArrowheads="1"/>
          </p:cNvSpPr>
          <p:nvPr/>
        </p:nvSpPr>
        <p:spPr bwMode="auto">
          <a:xfrm>
            <a:off x="3184525" y="6096000"/>
            <a:ext cx="22256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Big-headed ant</a:t>
            </a:r>
          </a:p>
        </p:txBody>
      </p:sp>
      <p:pic>
        <p:nvPicPr>
          <p:cNvPr id="650245" name="Picture 5">
            <a:extLst>
              <a:ext uri="{FF2B5EF4-FFF2-40B4-BE49-F238E27FC236}">
                <a16:creationId xmlns:a16="http://schemas.microsoft.com/office/drawing/2014/main" id="{1B168C21-A0B6-4536-8A18-6CE9D615D7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374" b="2670"/>
          <a:stretch>
            <a:fillRect/>
          </a:stretch>
        </p:blipFill>
        <p:spPr bwMode="auto">
          <a:xfrm>
            <a:off x="6019800" y="5867400"/>
            <a:ext cx="1752600" cy="911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a:extLst>
              <a:ext uri="{FF2B5EF4-FFF2-40B4-BE49-F238E27FC236}">
                <a16:creationId xmlns:a16="http://schemas.microsoft.com/office/drawing/2014/main" id="{9F242083-294D-4BFA-AE0C-9124B603ED7C}"/>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P. Allegheny Mound ant </a:t>
            </a:r>
            <a:endParaRPr lang="en-US" altLang="en-US" sz="2800" b="1"/>
          </a:p>
        </p:txBody>
      </p:sp>
      <p:sp>
        <p:nvSpPr>
          <p:cNvPr id="21507" name="Rectangle 3">
            <a:extLst>
              <a:ext uri="{FF2B5EF4-FFF2-40B4-BE49-F238E27FC236}">
                <a16:creationId xmlns:a16="http://schemas.microsoft.com/office/drawing/2014/main" id="{D1DEDE64-BA45-4525-B3E5-664E9E7E2C1E}"/>
              </a:ext>
            </a:extLst>
          </p:cNvPr>
          <p:cNvSpPr>
            <a:spLocks noGrp="1" noChangeArrowheads="1"/>
          </p:cNvSpPr>
          <p:nvPr>
            <p:ph type="body" idx="1"/>
          </p:nvPr>
        </p:nvSpPr>
        <p:spPr>
          <a:xfrm>
            <a:off x="228600" y="1981200"/>
            <a:ext cx="8610600" cy="4648200"/>
          </a:xfrm>
        </p:spPr>
        <p:txBody>
          <a:bodyPr/>
          <a:lstStyle/>
          <a:p>
            <a:pPr marL="609600" indent="-609600">
              <a:lnSpc>
                <a:spcPct val="90000"/>
              </a:lnSpc>
              <a:buFontTx/>
              <a:buAutoNum type="arabicPeriod" startAt="50"/>
            </a:pPr>
            <a:r>
              <a:rPr lang="en-US" altLang="en-US" sz="2800" b="1" u="sng"/>
              <a:t>This 1-noded ant builds dome-shaped mounds.</a:t>
            </a:r>
          </a:p>
          <a:p>
            <a:pPr marL="609600" indent="-609600">
              <a:lnSpc>
                <a:spcPct val="90000"/>
              </a:lnSpc>
              <a:buFontTx/>
              <a:buNone/>
            </a:pPr>
            <a:endParaRPr lang="en-US" altLang="en-US" sz="1000" b="1" u="sng"/>
          </a:p>
          <a:p>
            <a:pPr marL="609600" indent="-609600">
              <a:lnSpc>
                <a:spcPct val="90000"/>
              </a:lnSpc>
              <a:buFontTx/>
              <a:buAutoNum type="arabicPeriod" startAt="51"/>
            </a:pPr>
            <a:r>
              <a:rPr lang="en-US" altLang="en-US" sz="2800" b="1"/>
              <a:t>This 2-noded ant builds mounds that are dome-shaped.</a:t>
            </a:r>
          </a:p>
          <a:p>
            <a:pPr marL="609600" indent="-609600">
              <a:lnSpc>
                <a:spcPct val="90000"/>
              </a:lnSpc>
              <a:buFontTx/>
              <a:buNone/>
            </a:pPr>
            <a:endParaRPr lang="en-US" altLang="en-US" sz="1000" b="1"/>
          </a:p>
          <a:p>
            <a:pPr marL="609600" indent="-609600">
              <a:lnSpc>
                <a:spcPct val="90000"/>
              </a:lnSpc>
              <a:buFontTx/>
              <a:buAutoNum type="arabicPeriod" startAt="52"/>
            </a:pPr>
            <a:r>
              <a:rPr lang="en-US" altLang="en-US" sz="2800" b="1"/>
              <a:t>This 2-noded ant often builds mounds that cover a large area (ie: 20’ x 20’).</a:t>
            </a:r>
          </a:p>
          <a:p>
            <a:pPr marL="609600" indent="-609600">
              <a:lnSpc>
                <a:spcPct val="90000"/>
              </a:lnSpc>
              <a:buFontTx/>
              <a:buNone/>
            </a:pPr>
            <a:endParaRPr lang="en-US" altLang="en-US" sz="1000" b="1"/>
          </a:p>
          <a:p>
            <a:pPr marL="609600" indent="-609600">
              <a:lnSpc>
                <a:spcPct val="90000"/>
              </a:lnSpc>
              <a:buFontTx/>
              <a:buNone/>
            </a:pPr>
            <a:r>
              <a:rPr lang="en-US" altLang="en-US" sz="2800" b="1"/>
              <a:t>53.  This 2-noded ant’s nest often is 15 or more feet deep in the ground.  It strips leaves from trees and makes a “Fungus Farm” inside the nest.  The larvae feed on the fungi.</a:t>
            </a:r>
          </a:p>
          <a:p>
            <a:pPr marL="609600" indent="-609600">
              <a:lnSpc>
                <a:spcPct val="90000"/>
              </a:lnSpc>
              <a:buFontTx/>
              <a:buNone/>
            </a:pPr>
            <a:endParaRPr lang="en-US" altLang="en-US" sz="2800" b="1"/>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34DE9ECC-1476-47FE-BEF8-E0299AAD357B}"/>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P. Allegheny Mound ant </a:t>
            </a:r>
            <a:endParaRPr lang="en-US" altLang="en-US" sz="2800" b="1"/>
          </a:p>
        </p:txBody>
      </p:sp>
      <p:sp>
        <p:nvSpPr>
          <p:cNvPr id="117763" name="Rectangle 3">
            <a:extLst>
              <a:ext uri="{FF2B5EF4-FFF2-40B4-BE49-F238E27FC236}">
                <a16:creationId xmlns:a16="http://schemas.microsoft.com/office/drawing/2014/main" id="{31570BFF-784D-4597-B72C-DF659C8263D2}"/>
              </a:ext>
            </a:extLst>
          </p:cNvPr>
          <p:cNvSpPr>
            <a:spLocks noGrp="1" noChangeArrowheads="1"/>
          </p:cNvSpPr>
          <p:nvPr>
            <p:ph type="body" idx="1"/>
          </p:nvPr>
        </p:nvSpPr>
        <p:spPr>
          <a:xfrm>
            <a:off x="228600" y="1981200"/>
            <a:ext cx="8610600" cy="4648200"/>
          </a:xfrm>
        </p:spPr>
        <p:txBody>
          <a:bodyPr/>
          <a:lstStyle/>
          <a:p>
            <a:pPr marL="609600" indent="-609600">
              <a:lnSpc>
                <a:spcPct val="90000"/>
              </a:lnSpc>
              <a:buFontTx/>
              <a:buAutoNum type="arabicPeriod" startAt="50"/>
            </a:pPr>
            <a:r>
              <a:rPr lang="en-US" altLang="en-US" sz="2800" b="1" u="sng"/>
              <a:t>This 1-noded ant builds dome-shaped mounds.</a:t>
            </a:r>
          </a:p>
          <a:p>
            <a:pPr marL="609600" indent="-609600">
              <a:lnSpc>
                <a:spcPct val="90000"/>
              </a:lnSpc>
              <a:buFontTx/>
              <a:buNone/>
            </a:pPr>
            <a:endParaRPr lang="en-US" altLang="en-US" sz="2800" b="1" u="sng"/>
          </a:p>
          <a:p>
            <a:pPr marL="609600" indent="-609600">
              <a:lnSpc>
                <a:spcPct val="90000"/>
              </a:lnSpc>
              <a:buFontTx/>
              <a:buAutoNum type="arabicPeriod" startAt="51"/>
            </a:pPr>
            <a:r>
              <a:rPr lang="en-US" altLang="en-US" sz="2800" b="1"/>
              <a:t>This 2-noded ant builds mounds that are dome-shaped.</a:t>
            </a:r>
          </a:p>
          <a:p>
            <a:pPr marL="609600" indent="-609600">
              <a:lnSpc>
                <a:spcPct val="90000"/>
              </a:lnSpc>
              <a:buFontTx/>
              <a:buNone/>
            </a:pPr>
            <a:endParaRPr lang="en-US" altLang="en-US" sz="1000" b="1"/>
          </a:p>
          <a:p>
            <a:pPr marL="609600" indent="-609600">
              <a:lnSpc>
                <a:spcPct val="90000"/>
              </a:lnSpc>
              <a:buFontTx/>
              <a:buAutoNum type="arabicPeriod" startAt="52"/>
            </a:pPr>
            <a:r>
              <a:rPr lang="en-US" altLang="en-US" sz="2800" b="1"/>
              <a:t>This 2-noded ant often builds mounds that cover a large area (ie: 20’ x 20’).</a:t>
            </a:r>
          </a:p>
          <a:p>
            <a:pPr marL="609600" indent="-609600">
              <a:lnSpc>
                <a:spcPct val="90000"/>
              </a:lnSpc>
              <a:buFontTx/>
              <a:buNone/>
            </a:pPr>
            <a:endParaRPr lang="en-US" altLang="en-US" sz="1000" b="1"/>
          </a:p>
          <a:p>
            <a:pPr marL="609600" indent="-609600">
              <a:lnSpc>
                <a:spcPct val="90000"/>
              </a:lnSpc>
              <a:buFontTx/>
              <a:buNone/>
            </a:pPr>
            <a:r>
              <a:rPr lang="en-US" altLang="en-US" sz="2800" b="1"/>
              <a:t>53.  This 2-noded ant’s nest often is 15 or more feet deep in the ground.  It strips leaves from trees and makes a “Fungus Farm” inside the nest.  The larvae feed on the fungi.</a:t>
            </a:r>
          </a:p>
          <a:p>
            <a:pPr marL="609600" indent="-609600">
              <a:lnSpc>
                <a:spcPct val="90000"/>
              </a:lnSpc>
              <a:buFontTx/>
              <a:buNone/>
            </a:pPr>
            <a:endParaRPr lang="en-US" altLang="en-US" sz="2800" b="1"/>
          </a:p>
        </p:txBody>
      </p:sp>
      <p:sp>
        <p:nvSpPr>
          <p:cNvPr id="117764" name="Text Box 4">
            <a:extLst>
              <a:ext uri="{FF2B5EF4-FFF2-40B4-BE49-F238E27FC236}">
                <a16:creationId xmlns:a16="http://schemas.microsoft.com/office/drawing/2014/main" id="{0A3F05D4-9471-4F0E-A6B8-4401AF6AC600}"/>
              </a:ext>
            </a:extLst>
          </p:cNvPr>
          <p:cNvSpPr txBox="1">
            <a:spLocks noChangeArrowheads="1"/>
          </p:cNvSpPr>
          <p:nvPr/>
        </p:nvSpPr>
        <p:spPr bwMode="auto">
          <a:xfrm>
            <a:off x="2743200" y="2514600"/>
            <a:ext cx="3048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Allegheny Mound ant</a:t>
            </a:r>
          </a:p>
        </p:txBody>
      </p:sp>
      <p:pic>
        <p:nvPicPr>
          <p:cNvPr id="117766" name="Picture 6">
            <a:extLst>
              <a:ext uri="{FF2B5EF4-FFF2-40B4-BE49-F238E27FC236}">
                <a16:creationId xmlns:a16="http://schemas.microsoft.com/office/drawing/2014/main" id="{FCE2B4E4-87DB-4158-866A-2507B5A3DC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1911350"/>
            <a:ext cx="1371600" cy="9572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6530" name="Rectangle 2">
            <a:extLst>
              <a:ext uri="{FF2B5EF4-FFF2-40B4-BE49-F238E27FC236}">
                <a16:creationId xmlns:a16="http://schemas.microsoft.com/office/drawing/2014/main" id="{40B52EAD-A78B-480C-8125-3111AFDA3FD2}"/>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P. Allegheny Mound ant </a:t>
            </a:r>
            <a:endParaRPr lang="en-US" altLang="en-US" sz="2800" b="1"/>
          </a:p>
        </p:txBody>
      </p:sp>
      <p:sp>
        <p:nvSpPr>
          <p:cNvPr id="406531" name="Rectangle 3">
            <a:extLst>
              <a:ext uri="{FF2B5EF4-FFF2-40B4-BE49-F238E27FC236}">
                <a16:creationId xmlns:a16="http://schemas.microsoft.com/office/drawing/2014/main" id="{A3306BB7-5D79-4D0D-B07F-0B3321366F86}"/>
              </a:ext>
            </a:extLst>
          </p:cNvPr>
          <p:cNvSpPr>
            <a:spLocks noGrp="1" noChangeArrowheads="1"/>
          </p:cNvSpPr>
          <p:nvPr>
            <p:ph type="body" idx="1"/>
          </p:nvPr>
        </p:nvSpPr>
        <p:spPr>
          <a:xfrm>
            <a:off x="228600" y="1981200"/>
            <a:ext cx="8610600" cy="4876800"/>
          </a:xfrm>
        </p:spPr>
        <p:txBody>
          <a:bodyPr/>
          <a:lstStyle/>
          <a:p>
            <a:pPr marL="609600" indent="-609600">
              <a:lnSpc>
                <a:spcPct val="90000"/>
              </a:lnSpc>
              <a:buFontTx/>
              <a:buAutoNum type="arabicPeriod" startAt="50"/>
            </a:pPr>
            <a:r>
              <a:rPr lang="en-US" altLang="en-US" sz="2800" b="1"/>
              <a:t>This 1-noded ant builds dome-shaped mounds.</a:t>
            </a:r>
          </a:p>
          <a:p>
            <a:pPr marL="609600" indent="-609600">
              <a:lnSpc>
                <a:spcPct val="90000"/>
              </a:lnSpc>
              <a:buFontTx/>
              <a:buNone/>
            </a:pPr>
            <a:endParaRPr lang="en-US" altLang="en-US" sz="1400" b="1"/>
          </a:p>
          <a:p>
            <a:pPr marL="609600" indent="-609600">
              <a:lnSpc>
                <a:spcPct val="90000"/>
              </a:lnSpc>
              <a:buFontTx/>
              <a:buAutoNum type="arabicPeriod" startAt="51"/>
            </a:pPr>
            <a:r>
              <a:rPr lang="en-US" altLang="en-US" sz="2800" b="1" u="sng"/>
              <a:t>This 2-noded ant builds mounds that are dome-shaped.</a:t>
            </a:r>
          </a:p>
          <a:p>
            <a:pPr marL="609600" indent="-609600">
              <a:lnSpc>
                <a:spcPct val="90000"/>
              </a:lnSpc>
              <a:buFontTx/>
              <a:buNone/>
            </a:pPr>
            <a:endParaRPr lang="en-US" altLang="en-US" sz="1000" b="1" u="sng"/>
          </a:p>
          <a:p>
            <a:pPr marL="609600" indent="-609600">
              <a:lnSpc>
                <a:spcPct val="90000"/>
              </a:lnSpc>
              <a:buFontTx/>
              <a:buNone/>
            </a:pPr>
            <a:endParaRPr lang="en-US" altLang="en-US" sz="1000" b="1"/>
          </a:p>
          <a:p>
            <a:pPr marL="609600" indent="-609600">
              <a:lnSpc>
                <a:spcPct val="90000"/>
              </a:lnSpc>
              <a:buFontTx/>
              <a:buNone/>
            </a:pPr>
            <a:endParaRPr lang="en-US" altLang="en-US" sz="1000" b="1"/>
          </a:p>
          <a:p>
            <a:pPr marL="609600" indent="-609600">
              <a:lnSpc>
                <a:spcPct val="90000"/>
              </a:lnSpc>
              <a:buFontTx/>
              <a:buAutoNum type="arabicPeriod" startAt="52"/>
            </a:pPr>
            <a:r>
              <a:rPr lang="en-US" altLang="en-US" sz="2800" b="1"/>
              <a:t>This 2-noded ant often builds mounds that cover a large area (ie: 20’ x 20’).</a:t>
            </a:r>
          </a:p>
          <a:p>
            <a:pPr marL="609600" indent="-609600">
              <a:lnSpc>
                <a:spcPct val="90000"/>
              </a:lnSpc>
              <a:buFontTx/>
              <a:buNone/>
            </a:pPr>
            <a:endParaRPr lang="en-US" altLang="en-US" sz="1000" b="1"/>
          </a:p>
          <a:p>
            <a:pPr marL="609600" indent="-609600">
              <a:lnSpc>
                <a:spcPct val="90000"/>
              </a:lnSpc>
              <a:buFontTx/>
              <a:buNone/>
            </a:pPr>
            <a:r>
              <a:rPr lang="en-US" altLang="en-US" sz="2800" b="1"/>
              <a:t>53.  This 2-noded ant’s nest often is 15 or more feet deep in the ground.  It strips leaves from trees and makes a “Fungus Farm” inside the nest.  The larvae feed on the fungi.</a:t>
            </a:r>
          </a:p>
          <a:p>
            <a:pPr marL="609600" indent="-609600">
              <a:lnSpc>
                <a:spcPct val="90000"/>
              </a:lnSpc>
              <a:buFontTx/>
              <a:buNone/>
            </a:pPr>
            <a:endParaRPr lang="en-US" altLang="en-US" sz="2800" b="1"/>
          </a:p>
        </p:txBody>
      </p:sp>
      <p:sp>
        <p:nvSpPr>
          <p:cNvPr id="406532" name="Text Box 4">
            <a:extLst>
              <a:ext uri="{FF2B5EF4-FFF2-40B4-BE49-F238E27FC236}">
                <a16:creationId xmlns:a16="http://schemas.microsoft.com/office/drawing/2014/main" id="{639CF841-8001-486B-BC80-8A55B163194B}"/>
              </a:ext>
            </a:extLst>
          </p:cNvPr>
          <p:cNvSpPr txBox="1">
            <a:spLocks noChangeArrowheads="1"/>
          </p:cNvSpPr>
          <p:nvPr/>
        </p:nvSpPr>
        <p:spPr bwMode="auto">
          <a:xfrm>
            <a:off x="2743200" y="2438400"/>
            <a:ext cx="3048000" cy="457200"/>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sz="2400"/>
          </a:p>
        </p:txBody>
      </p:sp>
      <p:pic>
        <p:nvPicPr>
          <p:cNvPr id="406534" name="Picture 6">
            <a:extLst>
              <a:ext uri="{FF2B5EF4-FFF2-40B4-BE49-F238E27FC236}">
                <a16:creationId xmlns:a16="http://schemas.microsoft.com/office/drawing/2014/main" id="{2E98FC7A-F556-4ED5-976B-B32FA71133C7}"/>
              </a:ext>
            </a:extLst>
          </p:cNvPr>
          <p:cNvPicPr>
            <a:picLocks noChangeAspect="1" noChangeArrowheads="1"/>
          </p:cNvPicPr>
          <p:nvPr/>
        </p:nvPicPr>
        <p:blipFill>
          <a:blip r:embed="rId2">
            <a:lum bright="18000"/>
            <a:extLst>
              <a:ext uri="{28A0092B-C50C-407E-A947-70E740481C1C}">
                <a14:useLocalDpi xmlns:a14="http://schemas.microsoft.com/office/drawing/2010/main" val="0"/>
              </a:ext>
            </a:extLst>
          </a:blip>
          <a:srcRect b="3719"/>
          <a:stretch>
            <a:fillRect/>
          </a:stretch>
        </p:blipFill>
        <p:spPr bwMode="auto">
          <a:xfrm>
            <a:off x="5410200" y="3200400"/>
            <a:ext cx="1524000" cy="8794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8274" name="Rectangle 2">
            <a:extLst>
              <a:ext uri="{FF2B5EF4-FFF2-40B4-BE49-F238E27FC236}">
                <a16:creationId xmlns:a16="http://schemas.microsoft.com/office/drawing/2014/main" id="{6018DF73-359B-4649-8C97-AA2E8AE63339}"/>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P. Allegheny Mound ant </a:t>
            </a:r>
            <a:endParaRPr lang="en-US" altLang="en-US" sz="2800" b="1"/>
          </a:p>
        </p:txBody>
      </p:sp>
      <p:sp>
        <p:nvSpPr>
          <p:cNvPr id="438275" name="Rectangle 3">
            <a:extLst>
              <a:ext uri="{FF2B5EF4-FFF2-40B4-BE49-F238E27FC236}">
                <a16:creationId xmlns:a16="http://schemas.microsoft.com/office/drawing/2014/main" id="{FD10D13C-9350-4EF1-A975-3E28AF78DF55}"/>
              </a:ext>
            </a:extLst>
          </p:cNvPr>
          <p:cNvSpPr>
            <a:spLocks noGrp="1" noChangeArrowheads="1"/>
          </p:cNvSpPr>
          <p:nvPr>
            <p:ph type="body" idx="1"/>
          </p:nvPr>
        </p:nvSpPr>
        <p:spPr>
          <a:xfrm>
            <a:off x="228600" y="1981200"/>
            <a:ext cx="8610600" cy="4876800"/>
          </a:xfrm>
        </p:spPr>
        <p:txBody>
          <a:bodyPr/>
          <a:lstStyle/>
          <a:p>
            <a:pPr marL="609600" indent="-609600">
              <a:lnSpc>
                <a:spcPct val="90000"/>
              </a:lnSpc>
              <a:buFontTx/>
              <a:buAutoNum type="arabicPeriod" startAt="50"/>
            </a:pPr>
            <a:r>
              <a:rPr lang="en-US" altLang="en-US" sz="2800" b="1"/>
              <a:t>This 1-noded ant builds dome-shaped mounds.</a:t>
            </a:r>
          </a:p>
          <a:p>
            <a:pPr marL="609600" indent="-609600">
              <a:lnSpc>
                <a:spcPct val="90000"/>
              </a:lnSpc>
              <a:buFontTx/>
              <a:buNone/>
            </a:pPr>
            <a:endParaRPr lang="en-US" altLang="en-US" sz="1400" b="1"/>
          </a:p>
          <a:p>
            <a:pPr marL="609600" indent="-609600">
              <a:lnSpc>
                <a:spcPct val="90000"/>
              </a:lnSpc>
              <a:buFontTx/>
              <a:buAutoNum type="arabicPeriod" startAt="51"/>
            </a:pPr>
            <a:r>
              <a:rPr lang="en-US" altLang="en-US" sz="2800" b="1" u="sng"/>
              <a:t>This 2-noded ant builds mounds that are dome-shaped.</a:t>
            </a:r>
          </a:p>
          <a:p>
            <a:pPr marL="609600" indent="-609600">
              <a:lnSpc>
                <a:spcPct val="90000"/>
              </a:lnSpc>
              <a:buFontTx/>
              <a:buNone/>
            </a:pPr>
            <a:endParaRPr lang="en-US" altLang="en-US" sz="1000" b="1" u="sng"/>
          </a:p>
          <a:p>
            <a:pPr marL="609600" indent="-609600">
              <a:lnSpc>
                <a:spcPct val="90000"/>
              </a:lnSpc>
              <a:buFontTx/>
              <a:buNone/>
            </a:pPr>
            <a:endParaRPr lang="en-US" altLang="en-US" sz="1000" b="1"/>
          </a:p>
          <a:p>
            <a:pPr marL="609600" indent="-609600">
              <a:lnSpc>
                <a:spcPct val="90000"/>
              </a:lnSpc>
              <a:buFontTx/>
              <a:buNone/>
            </a:pPr>
            <a:endParaRPr lang="en-US" altLang="en-US" sz="1000" b="1"/>
          </a:p>
          <a:p>
            <a:pPr marL="609600" indent="-609600">
              <a:lnSpc>
                <a:spcPct val="90000"/>
              </a:lnSpc>
              <a:buFontTx/>
              <a:buAutoNum type="arabicPeriod" startAt="52"/>
            </a:pPr>
            <a:r>
              <a:rPr lang="en-US" altLang="en-US" sz="2800" b="1"/>
              <a:t>This 2-noded ant often builds mounds that cover a large area (ie: 20’ x 20’).</a:t>
            </a:r>
          </a:p>
          <a:p>
            <a:pPr marL="609600" indent="-609600">
              <a:lnSpc>
                <a:spcPct val="90000"/>
              </a:lnSpc>
              <a:buFontTx/>
              <a:buNone/>
            </a:pPr>
            <a:endParaRPr lang="en-US" altLang="en-US" sz="1000" b="1"/>
          </a:p>
          <a:p>
            <a:pPr marL="609600" indent="-609600">
              <a:lnSpc>
                <a:spcPct val="90000"/>
              </a:lnSpc>
              <a:buFontTx/>
              <a:buNone/>
            </a:pPr>
            <a:r>
              <a:rPr lang="en-US" altLang="en-US" sz="2800" b="1"/>
              <a:t>53.  This 2-noded ant’s nest often is 15 or more feet deep in the ground.  It strips leaves from trees and makes a “Fungus Farm” inside the nest.  The larvae feed on the fungi.</a:t>
            </a:r>
          </a:p>
          <a:p>
            <a:pPr marL="609600" indent="-609600">
              <a:lnSpc>
                <a:spcPct val="90000"/>
              </a:lnSpc>
              <a:buFontTx/>
              <a:buNone/>
            </a:pPr>
            <a:endParaRPr lang="en-US" altLang="en-US" sz="2800" b="1"/>
          </a:p>
        </p:txBody>
      </p:sp>
      <p:sp>
        <p:nvSpPr>
          <p:cNvPr id="438276" name="Text Box 4">
            <a:extLst>
              <a:ext uri="{FF2B5EF4-FFF2-40B4-BE49-F238E27FC236}">
                <a16:creationId xmlns:a16="http://schemas.microsoft.com/office/drawing/2014/main" id="{F957C350-28ED-4622-90D9-9E2F01683516}"/>
              </a:ext>
            </a:extLst>
          </p:cNvPr>
          <p:cNvSpPr txBox="1">
            <a:spLocks noChangeArrowheads="1"/>
          </p:cNvSpPr>
          <p:nvPr/>
        </p:nvSpPr>
        <p:spPr bwMode="auto">
          <a:xfrm>
            <a:off x="2743200" y="2438400"/>
            <a:ext cx="3048000" cy="457200"/>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sz="2400"/>
          </a:p>
        </p:txBody>
      </p:sp>
      <p:sp>
        <p:nvSpPr>
          <p:cNvPr id="438277" name="Text Box 5">
            <a:extLst>
              <a:ext uri="{FF2B5EF4-FFF2-40B4-BE49-F238E27FC236}">
                <a16:creationId xmlns:a16="http://schemas.microsoft.com/office/drawing/2014/main" id="{8D6B0161-7DEE-454A-A7A3-868F31251CBB}"/>
              </a:ext>
            </a:extLst>
          </p:cNvPr>
          <p:cNvSpPr txBox="1">
            <a:spLocks noChangeArrowheads="1"/>
          </p:cNvSpPr>
          <p:nvPr/>
        </p:nvSpPr>
        <p:spPr bwMode="auto">
          <a:xfrm>
            <a:off x="3048000" y="3352800"/>
            <a:ext cx="1676400" cy="528638"/>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t>Fire Ant</a:t>
            </a:r>
          </a:p>
        </p:txBody>
      </p:sp>
      <p:pic>
        <p:nvPicPr>
          <p:cNvPr id="438278" name="Picture 6">
            <a:extLst>
              <a:ext uri="{FF2B5EF4-FFF2-40B4-BE49-F238E27FC236}">
                <a16:creationId xmlns:a16="http://schemas.microsoft.com/office/drawing/2014/main" id="{CC1CBD6E-7198-443C-8323-0A1759C70F4A}"/>
              </a:ext>
            </a:extLst>
          </p:cNvPr>
          <p:cNvPicPr>
            <a:picLocks noChangeAspect="1" noChangeArrowheads="1"/>
          </p:cNvPicPr>
          <p:nvPr/>
        </p:nvPicPr>
        <p:blipFill>
          <a:blip r:embed="rId2">
            <a:lum bright="18000"/>
            <a:extLst>
              <a:ext uri="{28A0092B-C50C-407E-A947-70E740481C1C}">
                <a14:useLocalDpi xmlns:a14="http://schemas.microsoft.com/office/drawing/2010/main" val="0"/>
              </a:ext>
            </a:extLst>
          </a:blip>
          <a:srcRect b="3719"/>
          <a:stretch>
            <a:fillRect/>
          </a:stretch>
        </p:blipFill>
        <p:spPr bwMode="auto">
          <a:xfrm>
            <a:off x="5410200" y="3200400"/>
            <a:ext cx="1524000" cy="8794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7554" name="Rectangle 2">
            <a:extLst>
              <a:ext uri="{FF2B5EF4-FFF2-40B4-BE49-F238E27FC236}">
                <a16:creationId xmlns:a16="http://schemas.microsoft.com/office/drawing/2014/main" id="{FC2C066C-5A6F-40D4-AB7B-C16358CBC71C}"/>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P. Allegheny Mound ant </a:t>
            </a:r>
            <a:endParaRPr lang="en-US" altLang="en-US" sz="2800" b="1"/>
          </a:p>
        </p:txBody>
      </p:sp>
      <p:sp>
        <p:nvSpPr>
          <p:cNvPr id="407555" name="Rectangle 3">
            <a:extLst>
              <a:ext uri="{FF2B5EF4-FFF2-40B4-BE49-F238E27FC236}">
                <a16:creationId xmlns:a16="http://schemas.microsoft.com/office/drawing/2014/main" id="{59B4C1EA-64B4-4225-BA0C-A7C8CB8A6477}"/>
              </a:ext>
            </a:extLst>
          </p:cNvPr>
          <p:cNvSpPr>
            <a:spLocks noGrp="1" noChangeArrowheads="1"/>
          </p:cNvSpPr>
          <p:nvPr>
            <p:ph type="body" idx="1"/>
          </p:nvPr>
        </p:nvSpPr>
        <p:spPr>
          <a:xfrm>
            <a:off x="228600" y="1981200"/>
            <a:ext cx="8610600" cy="4648200"/>
          </a:xfrm>
        </p:spPr>
        <p:txBody>
          <a:bodyPr/>
          <a:lstStyle/>
          <a:p>
            <a:pPr marL="609600" indent="-609600">
              <a:lnSpc>
                <a:spcPct val="90000"/>
              </a:lnSpc>
              <a:buFontTx/>
              <a:buAutoNum type="arabicPeriod" startAt="50"/>
            </a:pPr>
            <a:r>
              <a:rPr lang="en-US" altLang="en-US" sz="2800" b="1"/>
              <a:t>This 1-noded ant builds dome-shaped mounds.</a:t>
            </a:r>
          </a:p>
          <a:p>
            <a:pPr marL="609600" indent="-609600">
              <a:lnSpc>
                <a:spcPct val="90000"/>
              </a:lnSpc>
              <a:buFontTx/>
              <a:buNone/>
            </a:pPr>
            <a:endParaRPr lang="en-US" altLang="en-US" sz="1400" b="1"/>
          </a:p>
          <a:p>
            <a:pPr marL="609600" indent="-609600">
              <a:lnSpc>
                <a:spcPct val="90000"/>
              </a:lnSpc>
              <a:buFontTx/>
              <a:buAutoNum type="arabicPeriod" startAt="51"/>
            </a:pPr>
            <a:r>
              <a:rPr lang="en-US" altLang="en-US" sz="2800" b="1"/>
              <a:t>This 2-noded ant builds mounds that are dome-shaped.</a:t>
            </a:r>
          </a:p>
          <a:p>
            <a:pPr marL="609600" indent="-609600">
              <a:lnSpc>
                <a:spcPct val="90000"/>
              </a:lnSpc>
              <a:buFontTx/>
              <a:buNone/>
            </a:pPr>
            <a:endParaRPr lang="en-US" altLang="en-US" sz="1000" b="1"/>
          </a:p>
          <a:p>
            <a:pPr marL="609600" indent="-609600">
              <a:lnSpc>
                <a:spcPct val="90000"/>
              </a:lnSpc>
              <a:buFontTx/>
              <a:buAutoNum type="arabicPeriod" startAt="52"/>
            </a:pPr>
            <a:r>
              <a:rPr lang="en-US" altLang="en-US" sz="2800" b="1" u="sng"/>
              <a:t>This 2-noded ant often builds mounds that cover a large area (ie: 20’ x 20’).</a:t>
            </a:r>
          </a:p>
          <a:p>
            <a:pPr marL="609600" indent="-609600">
              <a:lnSpc>
                <a:spcPct val="90000"/>
              </a:lnSpc>
              <a:buFontTx/>
              <a:buNone/>
            </a:pPr>
            <a:endParaRPr lang="en-US" altLang="en-US" sz="1000" b="1" u="sng"/>
          </a:p>
          <a:p>
            <a:pPr marL="609600" indent="-609600">
              <a:lnSpc>
                <a:spcPct val="90000"/>
              </a:lnSpc>
              <a:buFontTx/>
              <a:buAutoNum type="arabicPeriod" startAt="53"/>
            </a:pPr>
            <a:r>
              <a:rPr lang="en-US" altLang="en-US" sz="2800" b="1"/>
              <a:t>This 2-noded ant’s nest is often 10 to 12 </a:t>
            </a:r>
          </a:p>
          <a:p>
            <a:pPr marL="609600" indent="-609600">
              <a:lnSpc>
                <a:spcPct val="90000"/>
              </a:lnSpc>
              <a:buFontTx/>
              <a:buNone/>
            </a:pPr>
            <a:r>
              <a:rPr lang="en-US" altLang="en-US" sz="2800" b="1"/>
              <a:t>       feet deep in the ground.  It strips leaves from </a:t>
            </a:r>
          </a:p>
          <a:p>
            <a:pPr marL="609600" indent="-609600">
              <a:lnSpc>
                <a:spcPct val="90000"/>
              </a:lnSpc>
              <a:buFontTx/>
              <a:buNone/>
            </a:pPr>
            <a:r>
              <a:rPr lang="en-US" altLang="en-US" sz="2800" b="1"/>
              <a:t>       trees and makes a “Fungus Farm” inside the nest.  </a:t>
            </a:r>
          </a:p>
          <a:p>
            <a:pPr marL="609600" indent="-609600">
              <a:lnSpc>
                <a:spcPct val="90000"/>
              </a:lnSpc>
              <a:buFontTx/>
              <a:buNone/>
            </a:pPr>
            <a:r>
              <a:rPr lang="en-US" altLang="en-US" sz="2800" b="1"/>
              <a:t>       The larvae feed on the fungi.</a:t>
            </a:r>
          </a:p>
          <a:p>
            <a:pPr marL="609600" indent="-609600">
              <a:lnSpc>
                <a:spcPct val="90000"/>
              </a:lnSpc>
              <a:buFontTx/>
              <a:buNone/>
            </a:pPr>
            <a:endParaRPr lang="en-US" altLang="en-US" sz="2800" b="1"/>
          </a:p>
        </p:txBody>
      </p:sp>
      <p:sp>
        <p:nvSpPr>
          <p:cNvPr id="407556" name="Text Box 4">
            <a:extLst>
              <a:ext uri="{FF2B5EF4-FFF2-40B4-BE49-F238E27FC236}">
                <a16:creationId xmlns:a16="http://schemas.microsoft.com/office/drawing/2014/main" id="{1DC4378B-7DDD-443C-9F8E-F81D39C76CB5}"/>
              </a:ext>
            </a:extLst>
          </p:cNvPr>
          <p:cNvSpPr txBox="1">
            <a:spLocks noChangeArrowheads="1"/>
          </p:cNvSpPr>
          <p:nvPr/>
        </p:nvSpPr>
        <p:spPr bwMode="auto">
          <a:xfrm>
            <a:off x="2743200" y="2438400"/>
            <a:ext cx="3048000" cy="457200"/>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sz="2400"/>
          </a:p>
        </p:txBody>
      </p:sp>
      <p:pic>
        <p:nvPicPr>
          <p:cNvPr id="407559" name="Picture 7" descr="leaf-cutter ant">
            <a:extLst>
              <a:ext uri="{FF2B5EF4-FFF2-40B4-BE49-F238E27FC236}">
                <a16:creationId xmlns:a16="http://schemas.microsoft.com/office/drawing/2014/main" id="{AD920B8A-FE05-4590-9CED-4E7B8755C5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4191000"/>
            <a:ext cx="1133475" cy="11080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9298" name="Rectangle 2">
            <a:extLst>
              <a:ext uri="{FF2B5EF4-FFF2-40B4-BE49-F238E27FC236}">
                <a16:creationId xmlns:a16="http://schemas.microsoft.com/office/drawing/2014/main" id="{7F68DBF2-DAC0-42FF-BAEC-D967F2306DE7}"/>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P. Allegheny Mound ant </a:t>
            </a:r>
            <a:endParaRPr lang="en-US" altLang="en-US" sz="2800" b="1"/>
          </a:p>
        </p:txBody>
      </p:sp>
      <p:sp>
        <p:nvSpPr>
          <p:cNvPr id="439299" name="Rectangle 3">
            <a:extLst>
              <a:ext uri="{FF2B5EF4-FFF2-40B4-BE49-F238E27FC236}">
                <a16:creationId xmlns:a16="http://schemas.microsoft.com/office/drawing/2014/main" id="{62AF2244-7712-4631-A010-568EC57E2D8B}"/>
              </a:ext>
            </a:extLst>
          </p:cNvPr>
          <p:cNvSpPr>
            <a:spLocks noGrp="1" noChangeArrowheads="1"/>
          </p:cNvSpPr>
          <p:nvPr>
            <p:ph type="body" idx="1"/>
          </p:nvPr>
        </p:nvSpPr>
        <p:spPr>
          <a:xfrm>
            <a:off x="228600" y="1981200"/>
            <a:ext cx="8610600" cy="4648200"/>
          </a:xfrm>
        </p:spPr>
        <p:txBody>
          <a:bodyPr/>
          <a:lstStyle/>
          <a:p>
            <a:pPr marL="609600" indent="-609600">
              <a:lnSpc>
                <a:spcPct val="90000"/>
              </a:lnSpc>
              <a:buFontTx/>
              <a:buAutoNum type="arabicPeriod" startAt="50"/>
            </a:pPr>
            <a:r>
              <a:rPr lang="en-US" altLang="en-US" sz="2800" b="1"/>
              <a:t>This 1-noded ant builds dome-shaped mounds.</a:t>
            </a:r>
          </a:p>
          <a:p>
            <a:pPr marL="609600" indent="-609600">
              <a:lnSpc>
                <a:spcPct val="90000"/>
              </a:lnSpc>
              <a:buFontTx/>
              <a:buNone/>
            </a:pPr>
            <a:endParaRPr lang="en-US" altLang="en-US" sz="1400" b="1"/>
          </a:p>
          <a:p>
            <a:pPr marL="609600" indent="-609600">
              <a:lnSpc>
                <a:spcPct val="90000"/>
              </a:lnSpc>
              <a:buFontTx/>
              <a:buAutoNum type="arabicPeriod" startAt="51"/>
            </a:pPr>
            <a:r>
              <a:rPr lang="en-US" altLang="en-US" sz="2800" b="1"/>
              <a:t>This 2-noded ant builds mounds that are dome-shaped.</a:t>
            </a:r>
          </a:p>
          <a:p>
            <a:pPr marL="609600" indent="-609600">
              <a:lnSpc>
                <a:spcPct val="90000"/>
              </a:lnSpc>
              <a:buFontTx/>
              <a:buNone/>
            </a:pPr>
            <a:endParaRPr lang="en-US" altLang="en-US" sz="1000" b="1"/>
          </a:p>
          <a:p>
            <a:pPr marL="609600" indent="-609600">
              <a:lnSpc>
                <a:spcPct val="90000"/>
              </a:lnSpc>
              <a:buFontTx/>
              <a:buAutoNum type="arabicPeriod" startAt="52"/>
            </a:pPr>
            <a:r>
              <a:rPr lang="en-US" altLang="en-US" sz="2800" b="1" u="sng"/>
              <a:t>This 2-noded ant often builds mounds that cover a large area (ie: 20’ x 20’).</a:t>
            </a:r>
          </a:p>
          <a:p>
            <a:pPr marL="609600" indent="-609600">
              <a:lnSpc>
                <a:spcPct val="90000"/>
              </a:lnSpc>
              <a:buFontTx/>
              <a:buNone/>
            </a:pPr>
            <a:endParaRPr lang="en-US" altLang="en-US" sz="1000" b="1" u="sng"/>
          </a:p>
          <a:p>
            <a:pPr marL="609600" indent="-609600">
              <a:lnSpc>
                <a:spcPct val="90000"/>
              </a:lnSpc>
              <a:buFontTx/>
              <a:buAutoNum type="arabicPeriod" startAt="53"/>
            </a:pPr>
            <a:r>
              <a:rPr lang="en-US" altLang="en-US" sz="2800" b="1"/>
              <a:t>This 2-noded ant’s nest is often 10 to 12 </a:t>
            </a:r>
          </a:p>
          <a:p>
            <a:pPr marL="609600" indent="-609600">
              <a:lnSpc>
                <a:spcPct val="90000"/>
              </a:lnSpc>
              <a:buFontTx/>
              <a:buNone/>
            </a:pPr>
            <a:r>
              <a:rPr lang="en-US" altLang="en-US" sz="2800" b="1"/>
              <a:t>       feet deep in the ground.  It strips leaves from </a:t>
            </a:r>
          </a:p>
          <a:p>
            <a:pPr marL="609600" indent="-609600">
              <a:lnSpc>
                <a:spcPct val="90000"/>
              </a:lnSpc>
              <a:buFontTx/>
              <a:buNone/>
            </a:pPr>
            <a:r>
              <a:rPr lang="en-US" altLang="en-US" sz="2800" b="1"/>
              <a:t>       trees and makes a “Fungus Farm” inside the nest.  </a:t>
            </a:r>
          </a:p>
          <a:p>
            <a:pPr marL="609600" indent="-609600">
              <a:lnSpc>
                <a:spcPct val="90000"/>
              </a:lnSpc>
              <a:buFontTx/>
              <a:buNone/>
            </a:pPr>
            <a:r>
              <a:rPr lang="en-US" altLang="en-US" sz="2800" b="1"/>
              <a:t>       The larvae feed on the fungi.</a:t>
            </a:r>
          </a:p>
          <a:p>
            <a:pPr marL="609600" indent="-609600">
              <a:lnSpc>
                <a:spcPct val="90000"/>
              </a:lnSpc>
              <a:buFontTx/>
              <a:buNone/>
            </a:pPr>
            <a:endParaRPr lang="en-US" altLang="en-US" sz="2800" b="1"/>
          </a:p>
        </p:txBody>
      </p:sp>
      <p:sp>
        <p:nvSpPr>
          <p:cNvPr id="439300" name="Text Box 4">
            <a:extLst>
              <a:ext uri="{FF2B5EF4-FFF2-40B4-BE49-F238E27FC236}">
                <a16:creationId xmlns:a16="http://schemas.microsoft.com/office/drawing/2014/main" id="{7BA33D51-0DB3-4BFF-814C-EC34A5788CB7}"/>
              </a:ext>
            </a:extLst>
          </p:cNvPr>
          <p:cNvSpPr txBox="1">
            <a:spLocks noChangeArrowheads="1"/>
          </p:cNvSpPr>
          <p:nvPr/>
        </p:nvSpPr>
        <p:spPr bwMode="auto">
          <a:xfrm>
            <a:off x="2743200" y="2438400"/>
            <a:ext cx="3048000" cy="457200"/>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sz="2400"/>
          </a:p>
        </p:txBody>
      </p:sp>
      <p:sp>
        <p:nvSpPr>
          <p:cNvPr id="439301" name="Text Box 5">
            <a:extLst>
              <a:ext uri="{FF2B5EF4-FFF2-40B4-BE49-F238E27FC236}">
                <a16:creationId xmlns:a16="http://schemas.microsoft.com/office/drawing/2014/main" id="{B35D6685-AE69-4A08-A7C4-0A9E1BD08B9B}"/>
              </a:ext>
            </a:extLst>
          </p:cNvPr>
          <p:cNvSpPr txBox="1">
            <a:spLocks noChangeArrowheads="1"/>
          </p:cNvSpPr>
          <p:nvPr/>
        </p:nvSpPr>
        <p:spPr bwMode="auto">
          <a:xfrm>
            <a:off x="4953000" y="4267200"/>
            <a:ext cx="2590800" cy="528638"/>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t>Leaf-cutter ant</a:t>
            </a:r>
          </a:p>
        </p:txBody>
      </p:sp>
      <p:pic>
        <p:nvPicPr>
          <p:cNvPr id="439302" name="Picture 6" descr="leaf-cutter ant">
            <a:extLst>
              <a:ext uri="{FF2B5EF4-FFF2-40B4-BE49-F238E27FC236}">
                <a16:creationId xmlns:a16="http://schemas.microsoft.com/office/drawing/2014/main" id="{A1F0EED4-C024-4474-A8E5-A972C4CDEE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96200" y="4191000"/>
            <a:ext cx="1133475" cy="11080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8578" name="Rectangle 2">
            <a:extLst>
              <a:ext uri="{FF2B5EF4-FFF2-40B4-BE49-F238E27FC236}">
                <a16:creationId xmlns:a16="http://schemas.microsoft.com/office/drawing/2014/main" id="{6A9675CB-C684-449F-9A5D-FC2AF425AA15}"/>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P. Allegheny Mound ant </a:t>
            </a:r>
            <a:endParaRPr lang="en-US" altLang="en-US" sz="2800" b="1"/>
          </a:p>
        </p:txBody>
      </p:sp>
      <p:sp>
        <p:nvSpPr>
          <p:cNvPr id="408579" name="Rectangle 3">
            <a:extLst>
              <a:ext uri="{FF2B5EF4-FFF2-40B4-BE49-F238E27FC236}">
                <a16:creationId xmlns:a16="http://schemas.microsoft.com/office/drawing/2014/main" id="{A7A999E3-682B-4CEA-8377-072002B2CF1E}"/>
              </a:ext>
            </a:extLst>
          </p:cNvPr>
          <p:cNvSpPr>
            <a:spLocks noGrp="1" noChangeArrowheads="1"/>
          </p:cNvSpPr>
          <p:nvPr>
            <p:ph type="body" idx="1"/>
          </p:nvPr>
        </p:nvSpPr>
        <p:spPr>
          <a:xfrm>
            <a:off x="228600" y="1981200"/>
            <a:ext cx="8610600" cy="4648200"/>
          </a:xfrm>
        </p:spPr>
        <p:txBody>
          <a:bodyPr/>
          <a:lstStyle/>
          <a:p>
            <a:pPr marL="609600" indent="-609600">
              <a:lnSpc>
                <a:spcPct val="90000"/>
              </a:lnSpc>
              <a:buFontTx/>
              <a:buAutoNum type="arabicPeriod" startAt="50"/>
            </a:pPr>
            <a:r>
              <a:rPr lang="en-US" altLang="en-US" sz="2800" b="1"/>
              <a:t>This 1-noded ant builds dome-shaped mounds.</a:t>
            </a:r>
          </a:p>
          <a:p>
            <a:pPr marL="609600" indent="-609600">
              <a:lnSpc>
                <a:spcPct val="90000"/>
              </a:lnSpc>
              <a:buFontTx/>
              <a:buNone/>
            </a:pPr>
            <a:endParaRPr lang="en-US" altLang="en-US" sz="1400" b="1"/>
          </a:p>
          <a:p>
            <a:pPr marL="609600" indent="-609600">
              <a:lnSpc>
                <a:spcPct val="90000"/>
              </a:lnSpc>
              <a:buFontTx/>
              <a:buAutoNum type="arabicPeriod" startAt="51"/>
            </a:pPr>
            <a:r>
              <a:rPr lang="en-US" altLang="en-US" sz="2800" b="1"/>
              <a:t>This 2-noded ant builds mounds that are dome-shaped.</a:t>
            </a:r>
          </a:p>
          <a:p>
            <a:pPr marL="609600" indent="-609600">
              <a:lnSpc>
                <a:spcPct val="90000"/>
              </a:lnSpc>
              <a:buFontTx/>
              <a:buNone/>
            </a:pPr>
            <a:endParaRPr lang="en-US" altLang="en-US" sz="1000" b="1"/>
          </a:p>
          <a:p>
            <a:pPr marL="609600" indent="-609600">
              <a:lnSpc>
                <a:spcPct val="90000"/>
              </a:lnSpc>
              <a:buFontTx/>
              <a:buAutoNum type="arabicPeriod" startAt="52"/>
            </a:pPr>
            <a:r>
              <a:rPr lang="en-US" altLang="en-US" sz="2800" b="1"/>
              <a:t>This 2-noded ant often builds mounds that cover a large area (ie: 20’ x 20’).</a:t>
            </a:r>
          </a:p>
          <a:p>
            <a:pPr marL="609600" indent="-609600">
              <a:lnSpc>
                <a:spcPct val="90000"/>
              </a:lnSpc>
              <a:buFontTx/>
              <a:buNone/>
            </a:pPr>
            <a:endParaRPr lang="en-US" altLang="en-US" sz="1000" b="1"/>
          </a:p>
          <a:p>
            <a:pPr marL="609600" indent="-609600">
              <a:lnSpc>
                <a:spcPct val="90000"/>
              </a:lnSpc>
              <a:buFontTx/>
              <a:buNone/>
            </a:pPr>
            <a:r>
              <a:rPr lang="en-US" altLang="en-US" sz="2800" b="1"/>
              <a:t>53.  </a:t>
            </a:r>
            <a:r>
              <a:rPr lang="en-US" altLang="en-US" sz="2800" b="1" u="sng"/>
              <a:t>This 2-noded ant’s nest is often 10 to 12 feet deep in the ground.  It strips leaves from trees and makes a “Fungus Farm” inside the nest.  The larvae feed on the fungi.</a:t>
            </a:r>
          </a:p>
          <a:p>
            <a:pPr marL="609600" indent="-609600">
              <a:lnSpc>
                <a:spcPct val="90000"/>
              </a:lnSpc>
              <a:buFontTx/>
              <a:buNone/>
            </a:pPr>
            <a:endParaRPr lang="en-US" altLang="en-US" sz="2800" b="1" u="sng"/>
          </a:p>
        </p:txBody>
      </p:sp>
      <p:sp>
        <p:nvSpPr>
          <p:cNvPr id="408580" name="Text Box 4">
            <a:extLst>
              <a:ext uri="{FF2B5EF4-FFF2-40B4-BE49-F238E27FC236}">
                <a16:creationId xmlns:a16="http://schemas.microsoft.com/office/drawing/2014/main" id="{12E71697-E7E2-4108-AC43-DDFE8746B2F0}"/>
              </a:ext>
            </a:extLst>
          </p:cNvPr>
          <p:cNvSpPr txBox="1">
            <a:spLocks noChangeArrowheads="1"/>
          </p:cNvSpPr>
          <p:nvPr/>
        </p:nvSpPr>
        <p:spPr bwMode="auto">
          <a:xfrm>
            <a:off x="2743200" y="2438400"/>
            <a:ext cx="3048000" cy="457200"/>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sz="2400"/>
          </a:p>
        </p:txBody>
      </p:sp>
      <p:pic>
        <p:nvPicPr>
          <p:cNvPr id="408583" name="Picture 7" descr="leaf-cutter ant">
            <a:extLst>
              <a:ext uri="{FF2B5EF4-FFF2-40B4-BE49-F238E27FC236}">
                <a16:creationId xmlns:a16="http://schemas.microsoft.com/office/drawing/2014/main" id="{31B0F7B9-4FFB-43B0-B11C-BCC037B0A8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8600" y="5638800"/>
            <a:ext cx="1133475" cy="11080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22" name="Rectangle 2">
            <a:extLst>
              <a:ext uri="{FF2B5EF4-FFF2-40B4-BE49-F238E27FC236}">
                <a16:creationId xmlns:a16="http://schemas.microsoft.com/office/drawing/2014/main" id="{5D007189-6EEA-4AC1-9302-2C5EF4E5F916}"/>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P. Allegheny Mound ant </a:t>
            </a:r>
            <a:endParaRPr lang="en-US" altLang="en-US" sz="2800" b="1"/>
          </a:p>
        </p:txBody>
      </p:sp>
      <p:sp>
        <p:nvSpPr>
          <p:cNvPr id="440323" name="Rectangle 3">
            <a:extLst>
              <a:ext uri="{FF2B5EF4-FFF2-40B4-BE49-F238E27FC236}">
                <a16:creationId xmlns:a16="http://schemas.microsoft.com/office/drawing/2014/main" id="{0189B457-181A-4A41-AFA2-54CC0D28F7DB}"/>
              </a:ext>
            </a:extLst>
          </p:cNvPr>
          <p:cNvSpPr>
            <a:spLocks noGrp="1" noChangeArrowheads="1"/>
          </p:cNvSpPr>
          <p:nvPr>
            <p:ph type="body" idx="1"/>
          </p:nvPr>
        </p:nvSpPr>
        <p:spPr>
          <a:xfrm>
            <a:off x="228600" y="1981200"/>
            <a:ext cx="8610600" cy="4648200"/>
          </a:xfrm>
        </p:spPr>
        <p:txBody>
          <a:bodyPr/>
          <a:lstStyle/>
          <a:p>
            <a:pPr marL="609600" indent="-609600">
              <a:lnSpc>
                <a:spcPct val="90000"/>
              </a:lnSpc>
              <a:buFontTx/>
              <a:buAutoNum type="arabicPeriod" startAt="50"/>
            </a:pPr>
            <a:r>
              <a:rPr lang="en-US" altLang="en-US" sz="2800" b="1"/>
              <a:t>This 1-noded ant builds dome-shaped mounds.</a:t>
            </a:r>
          </a:p>
          <a:p>
            <a:pPr marL="609600" indent="-609600">
              <a:lnSpc>
                <a:spcPct val="90000"/>
              </a:lnSpc>
              <a:buFontTx/>
              <a:buNone/>
            </a:pPr>
            <a:endParaRPr lang="en-US" altLang="en-US" sz="1400" b="1"/>
          </a:p>
          <a:p>
            <a:pPr marL="609600" indent="-609600">
              <a:lnSpc>
                <a:spcPct val="90000"/>
              </a:lnSpc>
              <a:buFontTx/>
              <a:buAutoNum type="arabicPeriod" startAt="51"/>
            </a:pPr>
            <a:r>
              <a:rPr lang="en-US" altLang="en-US" sz="2800" b="1"/>
              <a:t>This 2-noded ant builds mounds that are dome-shaped.</a:t>
            </a:r>
          </a:p>
          <a:p>
            <a:pPr marL="609600" indent="-609600">
              <a:lnSpc>
                <a:spcPct val="90000"/>
              </a:lnSpc>
              <a:buFontTx/>
              <a:buNone/>
            </a:pPr>
            <a:endParaRPr lang="en-US" altLang="en-US" sz="1000" b="1"/>
          </a:p>
          <a:p>
            <a:pPr marL="609600" indent="-609600">
              <a:lnSpc>
                <a:spcPct val="90000"/>
              </a:lnSpc>
              <a:buFontTx/>
              <a:buAutoNum type="arabicPeriod" startAt="52"/>
            </a:pPr>
            <a:r>
              <a:rPr lang="en-US" altLang="en-US" sz="2800" b="1"/>
              <a:t>This 2-noded ant often builds mounds that cover a large area (ie: 20’ x 20’).</a:t>
            </a:r>
          </a:p>
          <a:p>
            <a:pPr marL="609600" indent="-609600">
              <a:lnSpc>
                <a:spcPct val="90000"/>
              </a:lnSpc>
              <a:buFontTx/>
              <a:buNone/>
            </a:pPr>
            <a:endParaRPr lang="en-US" altLang="en-US" sz="1000" b="1"/>
          </a:p>
          <a:p>
            <a:pPr marL="609600" indent="-609600">
              <a:lnSpc>
                <a:spcPct val="90000"/>
              </a:lnSpc>
              <a:buFontTx/>
              <a:buNone/>
            </a:pPr>
            <a:r>
              <a:rPr lang="en-US" altLang="en-US" sz="2800" b="1"/>
              <a:t>53.  </a:t>
            </a:r>
            <a:r>
              <a:rPr lang="en-US" altLang="en-US" sz="2800" b="1" u="sng"/>
              <a:t>This 2-noded ant’s nest is often 10 to 12 feet deep in the ground.  It strips leaves from trees and makes a “Fungus Farm” inside the nest.  The larvae feed on the fungi.</a:t>
            </a:r>
          </a:p>
          <a:p>
            <a:pPr marL="609600" indent="-609600">
              <a:lnSpc>
                <a:spcPct val="90000"/>
              </a:lnSpc>
              <a:buFontTx/>
              <a:buNone/>
            </a:pPr>
            <a:endParaRPr lang="en-US" altLang="en-US" sz="2800" b="1" u="sng"/>
          </a:p>
        </p:txBody>
      </p:sp>
      <p:sp>
        <p:nvSpPr>
          <p:cNvPr id="440324" name="Text Box 4">
            <a:extLst>
              <a:ext uri="{FF2B5EF4-FFF2-40B4-BE49-F238E27FC236}">
                <a16:creationId xmlns:a16="http://schemas.microsoft.com/office/drawing/2014/main" id="{73D71EB7-8248-4126-86C4-8D65712B7918}"/>
              </a:ext>
            </a:extLst>
          </p:cNvPr>
          <p:cNvSpPr txBox="1">
            <a:spLocks noChangeArrowheads="1"/>
          </p:cNvSpPr>
          <p:nvPr/>
        </p:nvSpPr>
        <p:spPr bwMode="auto">
          <a:xfrm>
            <a:off x="2743200" y="2438400"/>
            <a:ext cx="3048000" cy="457200"/>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sz="2400"/>
          </a:p>
        </p:txBody>
      </p:sp>
      <p:sp>
        <p:nvSpPr>
          <p:cNvPr id="440325" name="Text Box 5">
            <a:extLst>
              <a:ext uri="{FF2B5EF4-FFF2-40B4-BE49-F238E27FC236}">
                <a16:creationId xmlns:a16="http://schemas.microsoft.com/office/drawing/2014/main" id="{7F270C2C-CD1B-48DC-BDD2-07702870E2C8}"/>
              </a:ext>
            </a:extLst>
          </p:cNvPr>
          <p:cNvSpPr txBox="1">
            <a:spLocks noChangeArrowheads="1"/>
          </p:cNvSpPr>
          <p:nvPr/>
        </p:nvSpPr>
        <p:spPr bwMode="auto">
          <a:xfrm>
            <a:off x="4953000" y="6096000"/>
            <a:ext cx="2514600" cy="528638"/>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t>Leaf-cutter ant</a:t>
            </a:r>
          </a:p>
        </p:txBody>
      </p:sp>
      <p:pic>
        <p:nvPicPr>
          <p:cNvPr id="440326" name="Picture 6" descr="leaf-cutter ant">
            <a:extLst>
              <a:ext uri="{FF2B5EF4-FFF2-40B4-BE49-F238E27FC236}">
                <a16:creationId xmlns:a16="http://schemas.microsoft.com/office/drawing/2014/main" id="{3BA04B09-1D86-4E21-8054-E074928250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48600" y="5638800"/>
            <a:ext cx="1133475" cy="11080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3104125A-622E-4B64-92D1-4ED6532ECD49}"/>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P. Allegheny Mound ant </a:t>
            </a:r>
            <a:endParaRPr lang="en-US" altLang="en-US" sz="2800" b="1"/>
          </a:p>
        </p:txBody>
      </p:sp>
      <p:sp>
        <p:nvSpPr>
          <p:cNvPr id="22531" name="Rectangle 3">
            <a:extLst>
              <a:ext uri="{FF2B5EF4-FFF2-40B4-BE49-F238E27FC236}">
                <a16:creationId xmlns:a16="http://schemas.microsoft.com/office/drawing/2014/main" id="{011D5D3F-73F8-4FAB-86C9-010ADA59580A}"/>
              </a:ext>
            </a:extLst>
          </p:cNvPr>
          <p:cNvSpPr>
            <a:spLocks noGrp="1" noChangeArrowheads="1"/>
          </p:cNvSpPr>
          <p:nvPr>
            <p:ph type="body" idx="1"/>
          </p:nvPr>
        </p:nvSpPr>
        <p:spPr>
          <a:xfrm>
            <a:off x="228600" y="1981200"/>
            <a:ext cx="8610600" cy="4648200"/>
          </a:xfrm>
        </p:spPr>
        <p:txBody>
          <a:bodyPr/>
          <a:lstStyle/>
          <a:p>
            <a:pPr marL="609600" indent="-609600">
              <a:lnSpc>
                <a:spcPct val="90000"/>
              </a:lnSpc>
              <a:buFontTx/>
              <a:buNone/>
            </a:pPr>
            <a:r>
              <a:rPr lang="en-US" altLang="en-US" sz="2800" b="1"/>
              <a:t>54.  </a:t>
            </a:r>
            <a:r>
              <a:rPr lang="en-US" altLang="en-US" sz="2800" b="1" u="sng"/>
              <a:t>This 2-noded ant often gathers seeds.</a:t>
            </a:r>
          </a:p>
          <a:p>
            <a:pPr marL="609600" indent="-609600">
              <a:lnSpc>
                <a:spcPct val="90000"/>
              </a:lnSpc>
              <a:buFontTx/>
              <a:buNone/>
            </a:pPr>
            <a:endParaRPr lang="en-US" altLang="en-US" sz="1000" b="1" u="sng"/>
          </a:p>
          <a:p>
            <a:pPr marL="609600" indent="-609600">
              <a:lnSpc>
                <a:spcPct val="90000"/>
              </a:lnSpc>
              <a:buFontTx/>
              <a:buNone/>
            </a:pPr>
            <a:r>
              <a:rPr lang="en-US" altLang="en-US" sz="2800" b="1"/>
              <a:t>55.  This 2-noded ant often nests in trees.</a:t>
            </a:r>
          </a:p>
          <a:p>
            <a:pPr marL="609600" indent="-609600">
              <a:lnSpc>
                <a:spcPct val="90000"/>
              </a:lnSpc>
              <a:buFontTx/>
              <a:buNone/>
            </a:pPr>
            <a:endParaRPr lang="en-US" altLang="en-US" sz="1000" b="1"/>
          </a:p>
          <a:p>
            <a:pPr marL="609600" indent="-609600">
              <a:lnSpc>
                <a:spcPct val="90000"/>
              </a:lnSpc>
              <a:buFontTx/>
              <a:buNone/>
            </a:pPr>
            <a:r>
              <a:rPr lang="en-US" altLang="en-US" sz="2800" b="1"/>
              <a:t>56.  This 1-noded ant often nests in trees.</a:t>
            </a:r>
          </a:p>
          <a:p>
            <a:pPr marL="609600" indent="-609600">
              <a:lnSpc>
                <a:spcPct val="90000"/>
              </a:lnSpc>
              <a:buFontTx/>
              <a:buNone/>
            </a:pPr>
            <a:endParaRPr lang="en-US" altLang="en-US" sz="1000" b="1"/>
          </a:p>
          <a:p>
            <a:pPr marL="609600" indent="-609600">
              <a:lnSpc>
                <a:spcPct val="90000"/>
              </a:lnSpc>
              <a:buFontTx/>
              <a:buAutoNum type="arabicPeriod" startAt="57"/>
            </a:pPr>
            <a:r>
              <a:rPr lang="en-US" altLang="en-US" sz="2800" b="1"/>
              <a:t>This 2-noded ant often steals the larvae of other species of ants and holds them as “slaves.”</a:t>
            </a:r>
          </a:p>
          <a:p>
            <a:pPr marL="609600" indent="-609600">
              <a:lnSpc>
                <a:spcPct val="90000"/>
              </a:lnSpc>
              <a:buFontTx/>
              <a:buNone/>
            </a:pPr>
            <a:endParaRPr lang="en-US" altLang="en-US" sz="1000" b="1"/>
          </a:p>
          <a:p>
            <a:pPr marL="609600" indent="-609600">
              <a:lnSpc>
                <a:spcPct val="90000"/>
              </a:lnSpc>
              <a:buFontTx/>
              <a:buAutoNum type="arabicPeriod" startAt="58"/>
            </a:pPr>
            <a:r>
              <a:rPr lang="en-US" altLang="en-US" sz="2800" b="1"/>
              <a:t>This 1-noded ant has a long 1</a:t>
            </a:r>
            <a:r>
              <a:rPr lang="en-US" altLang="en-US" sz="2800" b="1" baseline="30000"/>
              <a:t>st</a:t>
            </a:r>
            <a:r>
              <a:rPr lang="en-US" altLang="en-US" sz="2800" b="1"/>
              <a:t> antennal segment.</a:t>
            </a:r>
          </a:p>
          <a:p>
            <a:pPr marL="609600" indent="-609600">
              <a:lnSpc>
                <a:spcPct val="90000"/>
              </a:lnSpc>
              <a:buFontTx/>
              <a:buNone/>
            </a:pPr>
            <a:endParaRPr lang="en-US" altLang="en-US" sz="1000" b="1"/>
          </a:p>
          <a:p>
            <a:pPr marL="609600" indent="-609600">
              <a:lnSpc>
                <a:spcPct val="90000"/>
              </a:lnSpc>
              <a:buFontTx/>
              <a:buNone/>
            </a:pPr>
            <a:r>
              <a:rPr lang="en-US" altLang="en-US" sz="2800" b="1"/>
              <a:t>59.  This 1-noded ant, when pinched, smells like rotten coconuts.</a:t>
            </a:r>
          </a:p>
          <a:p>
            <a:pPr marL="609600" indent="-609600">
              <a:lnSpc>
                <a:spcPct val="90000"/>
              </a:lnSpc>
              <a:buFontTx/>
              <a:buNone/>
            </a:pPr>
            <a:endParaRPr lang="en-US" altLang="en-US" sz="2800" b="1"/>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E09C2B94-378E-4595-A5FB-B74F418B9057}"/>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P. Allegheny Mound ant </a:t>
            </a:r>
            <a:endParaRPr lang="en-US" altLang="en-US" sz="2800" b="1"/>
          </a:p>
        </p:txBody>
      </p:sp>
      <p:sp>
        <p:nvSpPr>
          <p:cNvPr id="121859" name="Rectangle 3">
            <a:extLst>
              <a:ext uri="{FF2B5EF4-FFF2-40B4-BE49-F238E27FC236}">
                <a16:creationId xmlns:a16="http://schemas.microsoft.com/office/drawing/2014/main" id="{76AEABA2-BA83-4772-82F8-221E4FBCD6B5}"/>
              </a:ext>
            </a:extLst>
          </p:cNvPr>
          <p:cNvSpPr>
            <a:spLocks noGrp="1" noChangeArrowheads="1"/>
          </p:cNvSpPr>
          <p:nvPr>
            <p:ph type="body" idx="1"/>
          </p:nvPr>
        </p:nvSpPr>
        <p:spPr>
          <a:xfrm>
            <a:off x="228600" y="1905000"/>
            <a:ext cx="8610600" cy="4953000"/>
          </a:xfrm>
        </p:spPr>
        <p:txBody>
          <a:bodyPr/>
          <a:lstStyle/>
          <a:p>
            <a:pPr marL="609600" indent="-609600">
              <a:lnSpc>
                <a:spcPct val="90000"/>
              </a:lnSpc>
              <a:buFontTx/>
              <a:buNone/>
            </a:pPr>
            <a:r>
              <a:rPr lang="en-US" altLang="en-US" sz="2800" b="1"/>
              <a:t>54.  </a:t>
            </a:r>
            <a:r>
              <a:rPr lang="en-US" altLang="en-US" sz="2800" b="1" u="sng"/>
              <a:t>This 2-noded ant often gathers seeds.</a:t>
            </a:r>
          </a:p>
          <a:p>
            <a:pPr marL="609600" indent="-609600">
              <a:lnSpc>
                <a:spcPct val="90000"/>
              </a:lnSpc>
              <a:buFontTx/>
              <a:buNone/>
            </a:pPr>
            <a:endParaRPr lang="en-US" altLang="en-US" sz="2800" b="1" u="sng"/>
          </a:p>
          <a:p>
            <a:pPr marL="609600" indent="-609600">
              <a:lnSpc>
                <a:spcPct val="90000"/>
              </a:lnSpc>
              <a:buFontTx/>
              <a:buNone/>
            </a:pPr>
            <a:r>
              <a:rPr lang="en-US" altLang="en-US" sz="2800" b="1"/>
              <a:t>55.  This 2-noded ant often nests in trees.</a:t>
            </a:r>
          </a:p>
          <a:p>
            <a:pPr marL="609600" indent="-609600">
              <a:lnSpc>
                <a:spcPct val="90000"/>
              </a:lnSpc>
              <a:buFontTx/>
              <a:buNone/>
            </a:pPr>
            <a:endParaRPr lang="en-US" altLang="en-US" sz="1000" b="1"/>
          </a:p>
          <a:p>
            <a:pPr marL="609600" indent="-609600">
              <a:lnSpc>
                <a:spcPct val="90000"/>
              </a:lnSpc>
              <a:buFontTx/>
              <a:buNone/>
            </a:pPr>
            <a:r>
              <a:rPr lang="en-US" altLang="en-US" sz="2800" b="1"/>
              <a:t>56.  This 1-noded ant often nests in trees.</a:t>
            </a:r>
          </a:p>
          <a:p>
            <a:pPr marL="609600" indent="-609600">
              <a:lnSpc>
                <a:spcPct val="90000"/>
              </a:lnSpc>
              <a:buFontTx/>
              <a:buNone/>
            </a:pPr>
            <a:endParaRPr lang="en-US" altLang="en-US" sz="1000" b="1"/>
          </a:p>
          <a:p>
            <a:pPr marL="609600" indent="-609600">
              <a:lnSpc>
                <a:spcPct val="90000"/>
              </a:lnSpc>
              <a:buFontTx/>
              <a:buAutoNum type="arabicPeriod" startAt="57"/>
            </a:pPr>
            <a:r>
              <a:rPr lang="en-US" altLang="en-US" sz="2800" b="1"/>
              <a:t>This 2-noded ant often steals the larvae of other species of ants and holds them as “slaves.”</a:t>
            </a:r>
          </a:p>
          <a:p>
            <a:pPr marL="609600" indent="-609600">
              <a:lnSpc>
                <a:spcPct val="90000"/>
              </a:lnSpc>
              <a:buFontTx/>
              <a:buNone/>
            </a:pPr>
            <a:endParaRPr lang="en-US" altLang="en-US" sz="1000" b="1"/>
          </a:p>
          <a:p>
            <a:pPr marL="609600" indent="-609600">
              <a:lnSpc>
                <a:spcPct val="90000"/>
              </a:lnSpc>
              <a:buFontTx/>
              <a:buAutoNum type="arabicPeriod" startAt="58"/>
            </a:pPr>
            <a:r>
              <a:rPr lang="en-US" altLang="en-US" sz="2800" b="1"/>
              <a:t>This 1-noded ant has a long 1</a:t>
            </a:r>
            <a:r>
              <a:rPr lang="en-US" altLang="en-US" sz="2800" b="1" baseline="30000"/>
              <a:t>st</a:t>
            </a:r>
            <a:r>
              <a:rPr lang="en-US" altLang="en-US" sz="2800" b="1"/>
              <a:t> antennal segment.</a:t>
            </a:r>
          </a:p>
          <a:p>
            <a:pPr marL="609600" indent="-609600">
              <a:lnSpc>
                <a:spcPct val="90000"/>
              </a:lnSpc>
              <a:buFontTx/>
              <a:buNone/>
            </a:pPr>
            <a:endParaRPr lang="en-US" altLang="en-US" sz="1000" b="1"/>
          </a:p>
          <a:p>
            <a:pPr marL="609600" indent="-609600">
              <a:lnSpc>
                <a:spcPct val="90000"/>
              </a:lnSpc>
              <a:buFontTx/>
              <a:buNone/>
            </a:pPr>
            <a:r>
              <a:rPr lang="en-US" altLang="en-US" sz="2800" b="1"/>
              <a:t>59.  This 1-noded ant, when pinched, smells like rotten coconuts.</a:t>
            </a:r>
          </a:p>
          <a:p>
            <a:pPr marL="609600" indent="-609600">
              <a:lnSpc>
                <a:spcPct val="90000"/>
              </a:lnSpc>
              <a:buFontTx/>
              <a:buNone/>
            </a:pPr>
            <a:endParaRPr lang="en-US" altLang="en-US" sz="2800" b="1"/>
          </a:p>
        </p:txBody>
      </p:sp>
      <p:sp>
        <p:nvSpPr>
          <p:cNvPr id="121861" name="Text Box 5">
            <a:extLst>
              <a:ext uri="{FF2B5EF4-FFF2-40B4-BE49-F238E27FC236}">
                <a16:creationId xmlns:a16="http://schemas.microsoft.com/office/drawing/2014/main" id="{48CC706F-99C7-46D3-BAB8-2277E4A7F84B}"/>
              </a:ext>
            </a:extLst>
          </p:cNvPr>
          <p:cNvSpPr txBox="1">
            <a:spLocks noChangeArrowheads="1"/>
          </p:cNvSpPr>
          <p:nvPr/>
        </p:nvSpPr>
        <p:spPr bwMode="auto">
          <a:xfrm>
            <a:off x="2955925" y="2438400"/>
            <a:ext cx="22256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Harvester ants</a:t>
            </a:r>
          </a:p>
        </p:txBody>
      </p:sp>
      <p:pic>
        <p:nvPicPr>
          <p:cNvPr id="121863" name="Picture 7">
            <a:extLst>
              <a:ext uri="{FF2B5EF4-FFF2-40B4-BE49-F238E27FC236}">
                <a16:creationId xmlns:a16="http://schemas.microsoft.com/office/drawing/2014/main" id="{137F8FB3-CE44-4155-A026-ED0F2AE634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1828800"/>
            <a:ext cx="1981200" cy="11652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2FABB7F4-5283-42D8-A019-CEC3AD1E4DEE}"/>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P. Allegheny Mound ant </a:t>
            </a:r>
            <a:endParaRPr lang="en-US" altLang="en-US" sz="2800" b="1"/>
          </a:p>
        </p:txBody>
      </p:sp>
      <p:sp>
        <p:nvSpPr>
          <p:cNvPr id="122883" name="Rectangle 3">
            <a:extLst>
              <a:ext uri="{FF2B5EF4-FFF2-40B4-BE49-F238E27FC236}">
                <a16:creationId xmlns:a16="http://schemas.microsoft.com/office/drawing/2014/main" id="{46296CC8-A67F-45A2-8FA8-4D46DD4192F9}"/>
              </a:ext>
            </a:extLst>
          </p:cNvPr>
          <p:cNvSpPr>
            <a:spLocks noGrp="1" noChangeArrowheads="1"/>
          </p:cNvSpPr>
          <p:nvPr>
            <p:ph type="body" idx="1"/>
          </p:nvPr>
        </p:nvSpPr>
        <p:spPr>
          <a:xfrm>
            <a:off x="228600" y="1981200"/>
            <a:ext cx="8610600" cy="4876800"/>
          </a:xfrm>
        </p:spPr>
        <p:txBody>
          <a:bodyPr/>
          <a:lstStyle/>
          <a:p>
            <a:pPr marL="609600" indent="-609600">
              <a:lnSpc>
                <a:spcPct val="90000"/>
              </a:lnSpc>
              <a:buFontTx/>
              <a:buNone/>
            </a:pPr>
            <a:r>
              <a:rPr lang="en-US" altLang="en-US" sz="2800" b="1"/>
              <a:t>54.  This 2-noded ant often gathers seeds.</a:t>
            </a:r>
          </a:p>
          <a:p>
            <a:pPr marL="609600" indent="-609600">
              <a:lnSpc>
                <a:spcPct val="90000"/>
              </a:lnSpc>
              <a:buFontTx/>
              <a:buNone/>
            </a:pPr>
            <a:endParaRPr lang="en-US" altLang="en-US" sz="1000" b="1"/>
          </a:p>
          <a:p>
            <a:pPr marL="609600" indent="-609600">
              <a:lnSpc>
                <a:spcPct val="90000"/>
              </a:lnSpc>
              <a:buFontTx/>
              <a:buNone/>
            </a:pPr>
            <a:r>
              <a:rPr lang="en-US" altLang="en-US" sz="2800" b="1"/>
              <a:t>55.  </a:t>
            </a:r>
            <a:r>
              <a:rPr lang="en-US" altLang="en-US" sz="2800" b="1" u="sng"/>
              <a:t>This 2-noded ant often nests in trees.</a:t>
            </a:r>
          </a:p>
          <a:p>
            <a:pPr marL="609600" indent="-609600">
              <a:lnSpc>
                <a:spcPct val="90000"/>
              </a:lnSpc>
              <a:buFontTx/>
              <a:buNone/>
            </a:pPr>
            <a:endParaRPr lang="en-US" altLang="en-US" sz="2800" b="1" u="sng"/>
          </a:p>
          <a:p>
            <a:pPr marL="609600" indent="-609600">
              <a:lnSpc>
                <a:spcPct val="90000"/>
              </a:lnSpc>
              <a:buFontTx/>
              <a:buNone/>
            </a:pPr>
            <a:r>
              <a:rPr lang="en-US" altLang="en-US" sz="2800" b="1"/>
              <a:t>56.  This 1-noded ant often nests in trees.</a:t>
            </a:r>
          </a:p>
          <a:p>
            <a:pPr marL="609600" indent="-609600">
              <a:lnSpc>
                <a:spcPct val="90000"/>
              </a:lnSpc>
              <a:buFontTx/>
              <a:buNone/>
            </a:pPr>
            <a:endParaRPr lang="en-US" altLang="en-US" sz="1000" b="1"/>
          </a:p>
          <a:p>
            <a:pPr marL="609600" indent="-609600">
              <a:lnSpc>
                <a:spcPct val="90000"/>
              </a:lnSpc>
              <a:buFontTx/>
              <a:buAutoNum type="arabicPeriod" startAt="57"/>
            </a:pPr>
            <a:r>
              <a:rPr lang="en-US" altLang="en-US" sz="2800" b="1"/>
              <a:t>This 2-noded ant often steals the larvae of other species of ants and holds them as “slaves.”</a:t>
            </a:r>
          </a:p>
          <a:p>
            <a:pPr marL="609600" indent="-609600">
              <a:lnSpc>
                <a:spcPct val="90000"/>
              </a:lnSpc>
              <a:buFontTx/>
              <a:buNone/>
            </a:pPr>
            <a:endParaRPr lang="en-US" altLang="en-US" sz="1000" b="1"/>
          </a:p>
          <a:p>
            <a:pPr marL="609600" indent="-609600">
              <a:lnSpc>
                <a:spcPct val="90000"/>
              </a:lnSpc>
              <a:buFontTx/>
              <a:buAutoNum type="arabicPeriod" startAt="58"/>
            </a:pPr>
            <a:r>
              <a:rPr lang="en-US" altLang="en-US" sz="2800" b="1"/>
              <a:t>This 1-noded ant has a long 1</a:t>
            </a:r>
            <a:r>
              <a:rPr lang="en-US" altLang="en-US" sz="2800" b="1" baseline="30000"/>
              <a:t>st</a:t>
            </a:r>
            <a:r>
              <a:rPr lang="en-US" altLang="en-US" sz="2800" b="1"/>
              <a:t> antennal segment.</a:t>
            </a:r>
          </a:p>
          <a:p>
            <a:pPr marL="609600" indent="-609600">
              <a:lnSpc>
                <a:spcPct val="90000"/>
              </a:lnSpc>
              <a:buFontTx/>
              <a:buNone/>
            </a:pPr>
            <a:endParaRPr lang="en-US" altLang="en-US" sz="1000" b="1"/>
          </a:p>
          <a:p>
            <a:pPr marL="609600" indent="-609600">
              <a:lnSpc>
                <a:spcPct val="90000"/>
              </a:lnSpc>
              <a:buFontTx/>
              <a:buNone/>
            </a:pPr>
            <a:r>
              <a:rPr lang="en-US" altLang="en-US" sz="2800" b="1"/>
              <a:t>59.  This 1-noded ant, when pinched, smells like rotten coconuts.</a:t>
            </a:r>
          </a:p>
          <a:p>
            <a:pPr marL="609600" indent="-609600">
              <a:lnSpc>
                <a:spcPct val="90000"/>
              </a:lnSpc>
              <a:buFontTx/>
              <a:buNone/>
            </a:pPr>
            <a:endParaRPr lang="en-US" altLang="en-US" sz="2800" b="1"/>
          </a:p>
        </p:txBody>
      </p:sp>
      <p:pic>
        <p:nvPicPr>
          <p:cNvPr id="122885" name="Picture 5">
            <a:extLst>
              <a:ext uri="{FF2B5EF4-FFF2-40B4-BE49-F238E27FC236}">
                <a16:creationId xmlns:a16="http://schemas.microsoft.com/office/drawing/2014/main" id="{FE10B9E2-2C42-4A82-A2ED-F70A0DCAA7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570" t="14175" r="20987" b="9274"/>
          <a:stretch>
            <a:fillRect/>
          </a:stretch>
        </p:blipFill>
        <p:spPr bwMode="auto">
          <a:xfrm>
            <a:off x="6705600" y="2590800"/>
            <a:ext cx="1676400" cy="12223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1346" name="Rectangle 2">
            <a:extLst>
              <a:ext uri="{FF2B5EF4-FFF2-40B4-BE49-F238E27FC236}">
                <a16:creationId xmlns:a16="http://schemas.microsoft.com/office/drawing/2014/main" id="{C323C01D-D3E5-433F-878D-F530345FB1E2}"/>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P. Allegheny Mound ant </a:t>
            </a:r>
            <a:endParaRPr lang="en-US" altLang="en-US" sz="2800" b="1"/>
          </a:p>
        </p:txBody>
      </p:sp>
      <p:sp>
        <p:nvSpPr>
          <p:cNvPr id="441347" name="Rectangle 3">
            <a:extLst>
              <a:ext uri="{FF2B5EF4-FFF2-40B4-BE49-F238E27FC236}">
                <a16:creationId xmlns:a16="http://schemas.microsoft.com/office/drawing/2014/main" id="{C4E634C4-AF2C-46AD-A1A3-76B8B1C490A1}"/>
              </a:ext>
            </a:extLst>
          </p:cNvPr>
          <p:cNvSpPr>
            <a:spLocks noGrp="1" noChangeArrowheads="1"/>
          </p:cNvSpPr>
          <p:nvPr>
            <p:ph type="body" idx="1"/>
          </p:nvPr>
        </p:nvSpPr>
        <p:spPr>
          <a:xfrm>
            <a:off x="228600" y="1981200"/>
            <a:ext cx="8610600" cy="4876800"/>
          </a:xfrm>
        </p:spPr>
        <p:txBody>
          <a:bodyPr/>
          <a:lstStyle/>
          <a:p>
            <a:pPr marL="609600" indent="-609600">
              <a:lnSpc>
                <a:spcPct val="90000"/>
              </a:lnSpc>
              <a:buFontTx/>
              <a:buNone/>
            </a:pPr>
            <a:r>
              <a:rPr lang="en-US" altLang="en-US" sz="2800" b="1"/>
              <a:t>54.  This 2-noded ant often gathers seeds.</a:t>
            </a:r>
          </a:p>
          <a:p>
            <a:pPr marL="609600" indent="-609600">
              <a:lnSpc>
                <a:spcPct val="90000"/>
              </a:lnSpc>
              <a:buFontTx/>
              <a:buNone/>
            </a:pPr>
            <a:endParaRPr lang="en-US" altLang="en-US" sz="1000" b="1"/>
          </a:p>
          <a:p>
            <a:pPr marL="609600" indent="-609600">
              <a:lnSpc>
                <a:spcPct val="90000"/>
              </a:lnSpc>
              <a:buFontTx/>
              <a:buNone/>
            </a:pPr>
            <a:r>
              <a:rPr lang="en-US" altLang="en-US" sz="2800" b="1"/>
              <a:t>55.  </a:t>
            </a:r>
            <a:r>
              <a:rPr lang="en-US" altLang="en-US" sz="2800" b="1" u="sng"/>
              <a:t>This 2-noded ant often nests in trees.</a:t>
            </a:r>
          </a:p>
          <a:p>
            <a:pPr marL="609600" indent="-609600">
              <a:lnSpc>
                <a:spcPct val="90000"/>
              </a:lnSpc>
              <a:buFontTx/>
              <a:buNone/>
            </a:pPr>
            <a:endParaRPr lang="en-US" altLang="en-US" sz="2800" b="1" u="sng"/>
          </a:p>
          <a:p>
            <a:pPr marL="609600" indent="-609600">
              <a:lnSpc>
                <a:spcPct val="90000"/>
              </a:lnSpc>
              <a:buFontTx/>
              <a:buNone/>
            </a:pPr>
            <a:r>
              <a:rPr lang="en-US" altLang="en-US" sz="2800" b="1"/>
              <a:t>56.  This 1-noded ant often nests in trees.</a:t>
            </a:r>
          </a:p>
          <a:p>
            <a:pPr marL="609600" indent="-609600">
              <a:lnSpc>
                <a:spcPct val="90000"/>
              </a:lnSpc>
              <a:buFontTx/>
              <a:buNone/>
            </a:pPr>
            <a:endParaRPr lang="en-US" altLang="en-US" sz="1000" b="1"/>
          </a:p>
          <a:p>
            <a:pPr marL="609600" indent="-609600">
              <a:lnSpc>
                <a:spcPct val="90000"/>
              </a:lnSpc>
              <a:buFontTx/>
              <a:buAutoNum type="arabicPeriod" startAt="57"/>
            </a:pPr>
            <a:r>
              <a:rPr lang="en-US" altLang="en-US" sz="2800" b="1"/>
              <a:t>This 2-noded ant often steals the larvae of other species of ants and holds them as “slaves.”</a:t>
            </a:r>
          </a:p>
          <a:p>
            <a:pPr marL="609600" indent="-609600">
              <a:lnSpc>
                <a:spcPct val="90000"/>
              </a:lnSpc>
              <a:buFontTx/>
              <a:buNone/>
            </a:pPr>
            <a:endParaRPr lang="en-US" altLang="en-US" sz="1000" b="1"/>
          </a:p>
          <a:p>
            <a:pPr marL="609600" indent="-609600">
              <a:lnSpc>
                <a:spcPct val="90000"/>
              </a:lnSpc>
              <a:buFontTx/>
              <a:buAutoNum type="arabicPeriod" startAt="58"/>
            </a:pPr>
            <a:r>
              <a:rPr lang="en-US" altLang="en-US" sz="2800" b="1"/>
              <a:t>This 1-noded ant has a long 1</a:t>
            </a:r>
            <a:r>
              <a:rPr lang="en-US" altLang="en-US" sz="2800" b="1" baseline="30000"/>
              <a:t>st</a:t>
            </a:r>
            <a:r>
              <a:rPr lang="en-US" altLang="en-US" sz="2800" b="1"/>
              <a:t> antennal segment.</a:t>
            </a:r>
          </a:p>
          <a:p>
            <a:pPr marL="609600" indent="-609600">
              <a:lnSpc>
                <a:spcPct val="90000"/>
              </a:lnSpc>
              <a:buFontTx/>
              <a:buNone/>
            </a:pPr>
            <a:endParaRPr lang="en-US" altLang="en-US" sz="1000" b="1"/>
          </a:p>
          <a:p>
            <a:pPr marL="609600" indent="-609600">
              <a:lnSpc>
                <a:spcPct val="90000"/>
              </a:lnSpc>
              <a:buFontTx/>
              <a:buNone/>
            </a:pPr>
            <a:r>
              <a:rPr lang="en-US" altLang="en-US" sz="2800" b="1"/>
              <a:t>59.  This 1-noded ant, when pinched, smells like rotten coconuts.</a:t>
            </a:r>
          </a:p>
          <a:p>
            <a:pPr marL="609600" indent="-609600">
              <a:lnSpc>
                <a:spcPct val="90000"/>
              </a:lnSpc>
              <a:buFontTx/>
              <a:buNone/>
            </a:pPr>
            <a:endParaRPr lang="en-US" altLang="en-US" sz="2800" b="1"/>
          </a:p>
        </p:txBody>
      </p:sp>
      <p:sp>
        <p:nvSpPr>
          <p:cNvPr id="441348" name="Text Box 4">
            <a:extLst>
              <a:ext uri="{FF2B5EF4-FFF2-40B4-BE49-F238E27FC236}">
                <a16:creationId xmlns:a16="http://schemas.microsoft.com/office/drawing/2014/main" id="{F544E67A-0ECD-490C-8F73-1AAB2795FFDB}"/>
              </a:ext>
            </a:extLst>
          </p:cNvPr>
          <p:cNvSpPr txBox="1">
            <a:spLocks noChangeArrowheads="1"/>
          </p:cNvSpPr>
          <p:nvPr/>
        </p:nvSpPr>
        <p:spPr bwMode="auto">
          <a:xfrm>
            <a:off x="2879725" y="3124200"/>
            <a:ext cx="18446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Acrobat ant</a:t>
            </a:r>
          </a:p>
        </p:txBody>
      </p:sp>
      <p:pic>
        <p:nvPicPr>
          <p:cNvPr id="441349" name="Picture 5">
            <a:extLst>
              <a:ext uri="{FF2B5EF4-FFF2-40B4-BE49-F238E27FC236}">
                <a16:creationId xmlns:a16="http://schemas.microsoft.com/office/drawing/2014/main" id="{9379075B-AC56-448F-9B58-3682CEEE23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2570" t="14175" r="20987" b="9274"/>
          <a:stretch>
            <a:fillRect/>
          </a:stretch>
        </p:blipFill>
        <p:spPr bwMode="auto">
          <a:xfrm>
            <a:off x="6705600" y="2590800"/>
            <a:ext cx="1676400" cy="12223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244B06BC-865B-4B2C-9272-B9F55C03AF3F}"/>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P. Allegheny Mound ant </a:t>
            </a:r>
            <a:endParaRPr lang="en-US" altLang="en-US" sz="2800" b="1"/>
          </a:p>
        </p:txBody>
      </p:sp>
      <p:sp>
        <p:nvSpPr>
          <p:cNvPr id="123907" name="Rectangle 3">
            <a:extLst>
              <a:ext uri="{FF2B5EF4-FFF2-40B4-BE49-F238E27FC236}">
                <a16:creationId xmlns:a16="http://schemas.microsoft.com/office/drawing/2014/main" id="{494947D3-25AE-4CD3-867A-FFE9F41C6001}"/>
              </a:ext>
            </a:extLst>
          </p:cNvPr>
          <p:cNvSpPr>
            <a:spLocks noGrp="1" noChangeArrowheads="1"/>
          </p:cNvSpPr>
          <p:nvPr>
            <p:ph type="body" idx="1"/>
          </p:nvPr>
        </p:nvSpPr>
        <p:spPr>
          <a:xfrm>
            <a:off x="228600" y="1981200"/>
            <a:ext cx="8610600" cy="4876800"/>
          </a:xfrm>
        </p:spPr>
        <p:txBody>
          <a:bodyPr/>
          <a:lstStyle/>
          <a:p>
            <a:pPr marL="609600" indent="-609600">
              <a:lnSpc>
                <a:spcPct val="90000"/>
              </a:lnSpc>
              <a:buFontTx/>
              <a:buNone/>
            </a:pPr>
            <a:r>
              <a:rPr lang="en-US" altLang="en-US" sz="2800" b="1"/>
              <a:t>54.  This 2-noded ant often gathers seeds.</a:t>
            </a:r>
          </a:p>
          <a:p>
            <a:pPr marL="609600" indent="-609600">
              <a:lnSpc>
                <a:spcPct val="90000"/>
              </a:lnSpc>
              <a:buFontTx/>
              <a:buNone/>
            </a:pPr>
            <a:endParaRPr lang="en-US" altLang="en-US" sz="1000" b="1"/>
          </a:p>
          <a:p>
            <a:pPr marL="609600" indent="-609600">
              <a:lnSpc>
                <a:spcPct val="90000"/>
              </a:lnSpc>
              <a:buFontTx/>
              <a:buNone/>
            </a:pPr>
            <a:r>
              <a:rPr lang="en-US" altLang="en-US" sz="2800" b="1"/>
              <a:t>55.  This 2-noded ant often nests in trees.</a:t>
            </a:r>
          </a:p>
          <a:p>
            <a:pPr marL="609600" indent="-609600">
              <a:lnSpc>
                <a:spcPct val="90000"/>
              </a:lnSpc>
              <a:buFontTx/>
              <a:buNone/>
            </a:pPr>
            <a:endParaRPr lang="en-US" altLang="en-US" sz="1000" b="1"/>
          </a:p>
          <a:p>
            <a:pPr marL="609600" indent="-609600">
              <a:lnSpc>
                <a:spcPct val="90000"/>
              </a:lnSpc>
              <a:buFontTx/>
              <a:buNone/>
            </a:pPr>
            <a:r>
              <a:rPr lang="en-US" altLang="en-US" sz="2800" b="1"/>
              <a:t>56.  </a:t>
            </a:r>
            <a:r>
              <a:rPr lang="en-US" altLang="en-US" sz="2800" b="1" u="sng"/>
              <a:t>This 1-noded ant often nests in trees.</a:t>
            </a:r>
          </a:p>
          <a:p>
            <a:pPr marL="609600" indent="-609600">
              <a:lnSpc>
                <a:spcPct val="90000"/>
              </a:lnSpc>
              <a:buFontTx/>
              <a:buNone/>
            </a:pPr>
            <a:endParaRPr lang="en-US" altLang="en-US" sz="2800" b="1"/>
          </a:p>
          <a:p>
            <a:pPr marL="609600" indent="-609600">
              <a:lnSpc>
                <a:spcPct val="90000"/>
              </a:lnSpc>
              <a:buFontTx/>
              <a:buAutoNum type="arabicPeriod" startAt="57"/>
            </a:pPr>
            <a:r>
              <a:rPr lang="en-US" altLang="en-US" sz="2800" b="1"/>
              <a:t>This 2-noded ant often steals the larvae of other species of ants and holds them as “slaves.”</a:t>
            </a:r>
          </a:p>
          <a:p>
            <a:pPr marL="609600" indent="-609600">
              <a:lnSpc>
                <a:spcPct val="90000"/>
              </a:lnSpc>
              <a:buFontTx/>
              <a:buNone/>
            </a:pPr>
            <a:endParaRPr lang="en-US" altLang="en-US" sz="1000" b="1"/>
          </a:p>
          <a:p>
            <a:pPr marL="609600" indent="-609600">
              <a:lnSpc>
                <a:spcPct val="90000"/>
              </a:lnSpc>
              <a:buFontTx/>
              <a:buAutoNum type="arabicPeriod" startAt="58"/>
            </a:pPr>
            <a:r>
              <a:rPr lang="en-US" altLang="en-US" sz="2800" b="1"/>
              <a:t>This 1-noded ant has a long 1</a:t>
            </a:r>
            <a:r>
              <a:rPr lang="en-US" altLang="en-US" sz="2800" b="1" baseline="30000"/>
              <a:t>st</a:t>
            </a:r>
            <a:r>
              <a:rPr lang="en-US" altLang="en-US" sz="2800" b="1"/>
              <a:t> antennal segment.</a:t>
            </a:r>
          </a:p>
          <a:p>
            <a:pPr marL="609600" indent="-609600">
              <a:lnSpc>
                <a:spcPct val="90000"/>
              </a:lnSpc>
              <a:buFontTx/>
              <a:buNone/>
            </a:pPr>
            <a:endParaRPr lang="en-US" altLang="en-US" sz="1000" b="1"/>
          </a:p>
          <a:p>
            <a:pPr marL="609600" indent="-609600">
              <a:lnSpc>
                <a:spcPct val="90000"/>
              </a:lnSpc>
              <a:buFontTx/>
              <a:buNone/>
            </a:pPr>
            <a:r>
              <a:rPr lang="en-US" altLang="en-US" sz="2800" b="1"/>
              <a:t>59.  This 1-noded ant, when pinched, smells like rotten coconuts.</a:t>
            </a:r>
          </a:p>
          <a:p>
            <a:pPr marL="609600" indent="-609600">
              <a:lnSpc>
                <a:spcPct val="90000"/>
              </a:lnSpc>
              <a:buFontTx/>
              <a:buNone/>
            </a:pPr>
            <a:endParaRPr lang="en-US" altLang="en-US" sz="2800" b="1"/>
          </a:p>
        </p:txBody>
      </p:sp>
      <p:pic>
        <p:nvPicPr>
          <p:cNvPr id="123909" name="Picture 5">
            <a:extLst>
              <a:ext uri="{FF2B5EF4-FFF2-40B4-BE49-F238E27FC236}">
                <a16:creationId xmlns:a16="http://schemas.microsoft.com/office/drawing/2014/main" id="{FC5E0838-5AF2-4966-87D6-4D32131DBC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4894" t="22079" r="6383" b="19048"/>
          <a:stretch>
            <a:fillRect/>
          </a:stretch>
        </p:blipFill>
        <p:spPr bwMode="auto">
          <a:xfrm>
            <a:off x="6705600" y="3276600"/>
            <a:ext cx="2057400" cy="9445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370" name="Rectangle 2">
            <a:extLst>
              <a:ext uri="{FF2B5EF4-FFF2-40B4-BE49-F238E27FC236}">
                <a16:creationId xmlns:a16="http://schemas.microsoft.com/office/drawing/2014/main" id="{6577DDFE-4AD7-4F8C-8E61-C3EC658E41A9}"/>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P. Allegheny Mound ant </a:t>
            </a:r>
            <a:endParaRPr lang="en-US" altLang="en-US" sz="2800" b="1"/>
          </a:p>
        </p:txBody>
      </p:sp>
      <p:sp>
        <p:nvSpPr>
          <p:cNvPr id="442371" name="Rectangle 3">
            <a:extLst>
              <a:ext uri="{FF2B5EF4-FFF2-40B4-BE49-F238E27FC236}">
                <a16:creationId xmlns:a16="http://schemas.microsoft.com/office/drawing/2014/main" id="{8AAB73E6-E365-498E-BE6D-4A2F6E8B2862}"/>
              </a:ext>
            </a:extLst>
          </p:cNvPr>
          <p:cNvSpPr>
            <a:spLocks noGrp="1" noChangeArrowheads="1"/>
          </p:cNvSpPr>
          <p:nvPr>
            <p:ph type="body" idx="1"/>
          </p:nvPr>
        </p:nvSpPr>
        <p:spPr>
          <a:xfrm>
            <a:off x="228600" y="1981200"/>
            <a:ext cx="8610600" cy="4876800"/>
          </a:xfrm>
        </p:spPr>
        <p:txBody>
          <a:bodyPr/>
          <a:lstStyle/>
          <a:p>
            <a:pPr marL="609600" indent="-609600">
              <a:lnSpc>
                <a:spcPct val="90000"/>
              </a:lnSpc>
              <a:buFontTx/>
              <a:buNone/>
            </a:pPr>
            <a:r>
              <a:rPr lang="en-US" altLang="en-US" sz="2800" b="1"/>
              <a:t>54.  This 2-noded ant often gathers seeds.</a:t>
            </a:r>
          </a:p>
          <a:p>
            <a:pPr marL="609600" indent="-609600">
              <a:lnSpc>
                <a:spcPct val="90000"/>
              </a:lnSpc>
              <a:buFontTx/>
              <a:buNone/>
            </a:pPr>
            <a:endParaRPr lang="en-US" altLang="en-US" sz="1000" b="1"/>
          </a:p>
          <a:p>
            <a:pPr marL="609600" indent="-609600">
              <a:lnSpc>
                <a:spcPct val="90000"/>
              </a:lnSpc>
              <a:buFontTx/>
              <a:buNone/>
            </a:pPr>
            <a:r>
              <a:rPr lang="en-US" altLang="en-US" sz="2800" b="1"/>
              <a:t>55.  This 2-noded ant often nests in trees.</a:t>
            </a:r>
          </a:p>
          <a:p>
            <a:pPr marL="609600" indent="-609600">
              <a:lnSpc>
                <a:spcPct val="90000"/>
              </a:lnSpc>
              <a:buFontTx/>
              <a:buNone/>
            </a:pPr>
            <a:endParaRPr lang="en-US" altLang="en-US" sz="1000" b="1"/>
          </a:p>
          <a:p>
            <a:pPr marL="609600" indent="-609600">
              <a:lnSpc>
                <a:spcPct val="90000"/>
              </a:lnSpc>
              <a:buFontTx/>
              <a:buNone/>
            </a:pPr>
            <a:r>
              <a:rPr lang="en-US" altLang="en-US" sz="2800" b="1"/>
              <a:t>56.  </a:t>
            </a:r>
            <a:r>
              <a:rPr lang="en-US" altLang="en-US" sz="2800" b="1" u="sng"/>
              <a:t>This 1-noded ant often nests in trees.</a:t>
            </a:r>
          </a:p>
          <a:p>
            <a:pPr marL="609600" indent="-609600">
              <a:lnSpc>
                <a:spcPct val="90000"/>
              </a:lnSpc>
              <a:buFontTx/>
              <a:buNone/>
            </a:pPr>
            <a:endParaRPr lang="en-US" altLang="en-US" sz="2800" b="1"/>
          </a:p>
          <a:p>
            <a:pPr marL="609600" indent="-609600">
              <a:lnSpc>
                <a:spcPct val="90000"/>
              </a:lnSpc>
              <a:buFontTx/>
              <a:buAutoNum type="arabicPeriod" startAt="57"/>
            </a:pPr>
            <a:r>
              <a:rPr lang="en-US" altLang="en-US" sz="2800" b="1"/>
              <a:t>This 2-noded ant often steals the larvae of other species of ants and holds them as “slaves.”</a:t>
            </a:r>
          </a:p>
          <a:p>
            <a:pPr marL="609600" indent="-609600">
              <a:lnSpc>
                <a:spcPct val="90000"/>
              </a:lnSpc>
              <a:buFontTx/>
              <a:buNone/>
            </a:pPr>
            <a:endParaRPr lang="en-US" altLang="en-US" sz="1000" b="1"/>
          </a:p>
          <a:p>
            <a:pPr marL="609600" indent="-609600">
              <a:lnSpc>
                <a:spcPct val="90000"/>
              </a:lnSpc>
              <a:buFontTx/>
              <a:buAutoNum type="arabicPeriod" startAt="58"/>
            </a:pPr>
            <a:r>
              <a:rPr lang="en-US" altLang="en-US" sz="2800" b="1"/>
              <a:t>This 1-noded ant has a long 1</a:t>
            </a:r>
            <a:r>
              <a:rPr lang="en-US" altLang="en-US" sz="2800" b="1" baseline="30000"/>
              <a:t>st</a:t>
            </a:r>
            <a:r>
              <a:rPr lang="en-US" altLang="en-US" sz="2800" b="1"/>
              <a:t> antennal segment.</a:t>
            </a:r>
          </a:p>
          <a:p>
            <a:pPr marL="609600" indent="-609600">
              <a:lnSpc>
                <a:spcPct val="90000"/>
              </a:lnSpc>
              <a:buFontTx/>
              <a:buNone/>
            </a:pPr>
            <a:endParaRPr lang="en-US" altLang="en-US" sz="1000" b="1"/>
          </a:p>
          <a:p>
            <a:pPr marL="609600" indent="-609600">
              <a:lnSpc>
                <a:spcPct val="90000"/>
              </a:lnSpc>
              <a:buFontTx/>
              <a:buNone/>
            </a:pPr>
            <a:r>
              <a:rPr lang="en-US" altLang="en-US" sz="2800" b="1"/>
              <a:t>59.  This 1-noded ant, when pinched, smells like rotten coconuts.</a:t>
            </a:r>
          </a:p>
          <a:p>
            <a:pPr marL="609600" indent="-609600">
              <a:lnSpc>
                <a:spcPct val="90000"/>
              </a:lnSpc>
              <a:buFontTx/>
              <a:buNone/>
            </a:pPr>
            <a:endParaRPr lang="en-US" altLang="en-US" sz="2800" b="1"/>
          </a:p>
        </p:txBody>
      </p:sp>
      <p:sp>
        <p:nvSpPr>
          <p:cNvPr id="442372" name="Text Box 4">
            <a:extLst>
              <a:ext uri="{FF2B5EF4-FFF2-40B4-BE49-F238E27FC236}">
                <a16:creationId xmlns:a16="http://schemas.microsoft.com/office/drawing/2014/main" id="{A44EE123-1A47-4854-88D3-CAF84A821D43}"/>
              </a:ext>
            </a:extLst>
          </p:cNvPr>
          <p:cNvSpPr txBox="1">
            <a:spLocks noChangeArrowheads="1"/>
          </p:cNvSpPr>
          <p:nvPr/>
        </p:nvSpPr>
        <p:spPr bwMode="auto">
          <a:xfrm>
            <a:off x="3032125" y="3733800"/>
            <a:ext cx="20478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Carpenter ant</a:t>
            </a:r>
          </a:p>
        </p:txBody>
      </p:sp>
      <p:pic>
        <p:nvPicPr>
          <p:cNvPr id="442373" name="Picture 5">
            <a:extLst>
              <a:ext uri="{FF2B5EF4-FFF2-40B4-BE49-F238E27FC236}">
                <a16:creationId xmlns:a16="http://schemas.microsoft.com/office/drawing/2014/main" id="{4792D1AD-F044-48DD-A050-AAF5E2404E4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4894" t="22079" r="6383" b="19048"/>
          <a:stretch>
            <a:fillRect/>
          </a:stretch>
        </p:blipFill>
        <p:spPr bwMode="auto">
          <a:xfrm>
            <a:off x="6705600" y="3276600"/>
            <a:ext cx="2057400" cy="9445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a:extLst>
              <a:ext uri="{FF2B5EF4-FFF2-40B4-BE49-F238E27FC236}">
                <a16:creationId xmlns:a16="http://schemas.microsoft.com/office/drawing/2014/main" id="{4CD36D15-798D-41FB-839E-0696A0D949B1}"/>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P. Allegheny Mound ant </a:t>
            </a:r>
            <a:endParaRPr lang="en-US" altLang="en-US" sz="2800" b="1"/>
          </a:p>
        </p:txBody>
      </p:sp>
      <p:sp>
        <p:nvSpPr>
          <p:cNvPr id="124931" name="Rectangle 3">
            <a:extLst>
              <a:ext uri="{FF2B5EF4-FFF2-40B4-BE49-F238E27FC236}">
                <a16:creationId xmlns:a16="http://schemas.microsoft.com/office/drawing/2014/main" id="{FE340A75-4687-4971-977D-A92AB15C46CF}"/>
              </a:ext>
            </a:extLst>
          </p:cNvPr>
          <p:cNvSpPr>
            <a:spLocks noGrp="1" noChangeArrowheads="1"/>
          </p:cNvSpPr>
          <p:nvPr>
            <p:ph type="body" idx="1"/>
          </p:nvPr>
        </p:nvSpPr>
        <p:spPr>
          <a:xfrm>
            <a:off x="228600" y="1981200"/>
            <a:ext cx="8610600" cy="4876800"/>
          </a:xfrm>
        </p:spPr>
        <p:txBody>
          <a:bodyPr/>
          <a:lstStyle/>
          <a:p>
            <a:pPr marL="609600" indent="-609600">
              <a:lnSpc>
                <a:spcPct val="90000"/>
              </a:lnSpc>
              <a:buFontTx/>
              <a:buNone/>
            </a:pPr>
            <a:r>
              <a:rPr lang="en-US" altLang="en-US" sz="2800" b="1"/>
              <a:t>54.  This 2-noded ant often gathers seeds.</a:t>
            </a:r>
          </a:p>
          <a:p>
            <a:pPr marL="609600" indent="-609600">
              <a:lnSpc>
                <a:spcPct val="90000"/>
              </a:lnSpc>
              <a:buFontTx/>
              <a:buNone/>
            </a:pPr>
            <a:endParaRPr lang="en-US" altLang="en-US" sz="1000" b="1"/>
          </a:p>
          <a:p>
            <a:pPr marL="609600" indent="-609600">
              <a:lnSpc>
                <a:spcPct val="90000"/>
              </a:lnSpc>
              <a:buFontTx/>
              <a:buNone/>
            </a:pPr>
            <a:r>
              <a:rPr lang="en-US" altLang="en-US" sz="2800" b="1"/>
              <a:t>55.  This 2-noded ant often nests in trees.</a:t>
            </a:r>
          </a:p>
          <a:p>
            <a:pPr marL="609600" indent="-609600">
              <a:lnSpc>
                <a:spcPct val="90000"/>
              </a:lnSpc>
              <a:buFontTx/>
              <a:buNone/>
            </a:pPr>
            <a:endParaRPr lang="en-US" altLang="en-US" sz="1000" b="1"/>
          </a:p>
          <a:p>
            <a:pPr marL="609600" indent="-609600">
              <a:lnSpc>
                <a:spcPct val="90000"/>
              </a:lnSpc>
              <a:buFontTx/>
              <a:buNone/>
            </a:pPr>
            <a:r>
              <a:rPr lang="en-US" altLang="en-US" sz="2800" b="1"/>
              <a:t>56.  This 1-noded ant often nests in trees.</a:t>
            </a:r>
          </a:p>
          <a:p>
            <a:pPr marL="609600" indent="-609600">
              <a:lnSpc>
                <a:spcPct val="90000"/>
              </a:lnSpc>
              <a:buFontTx/>
              <a:buNone/>
            </a:pPr>
            <a:endParaRPr lang="en-US" altLang="en-US" sz="1000" b="1"/>
          </a:p>
          <a:p>
            <a:pPr marL="609600" indent="-609600">
              <a:lnSpc>
                <a:spcPct val="90000"/>
              </a:lnSpc>
              <a:buFontTx/>
              <a:buAutoNum type="arabicPeriod" startAt="57"/>
            </a:pPr>
            <a:r>
              <a:rPr lang="en-US" altLang="en-US" sz="2800" b="1" u="sng"/>
              <a:t>This 2-noded ant often steals the larvae of other species of ants and holds them as “slaves.”</a:t>
            </a:r>
          </a:p>
          <a:p>
            <a:pPr marL="609600" indent="-609600">
              <a:lnSpc>
                <a:spcPct val="90000"/>
              </a:lnSpc>
              <a:buFontTx/>
              <a:buNone/>
            </a:pPr>
            <a:endParaRPr lang="en-US" altLang="en-US" sz="2800" b="1" u="sng"/>
          </a:p>
          <a:p>
            <a:pPr marL="609600" indent="-609600">
              <a:lnSpc>
                <a:spcPct val="90000"/>
              </a:lnSpc>
              <a:buFontTx/>
              <a:buAutoNum type="arabicPeriod" startAt="58"/>
            </a:pPr>
            <a:r>
              <a:rPr lang="en-US" altLang="en-US" sz="2800" b="1"/>
              <a:t>This 1-noded ant has a long 1</a:t>
            </a:r>
            <a:r>
              <a:rPr lang="en-US" altLang="en-US" sz="2800" b="1" baseline="30000"/>
              <a:t>st</a:t>
            </a:r>
            <a:r>
              <a:rPr lang="en-US" altLang="en-US" sz="2800" b="1"/>
              <a:t> antennal segment.</a:t>
            </a:r>
          </a:p>
          <a:p>
            <a:pPr marL="609600" indent="-609600">
              <a:lnSpc>
                <a:spcPct val="90000"/>
              </a:lnSpc>
              <a:buFontTx/>
              <a:buNone/>
            </a:pPr>
            <a:endParaRPr lang="en-US" altLang="en-US" sz="1000" b="1"/>
          </a:p>
          <a:p>
            <a:pPr marL="609600" indent="-609600">
              <a:lnSpc>
                <a:spcPct val="90000"/>
              </a:lnSpc>
              <a:buFontTx/>
              <a:buNone/>
            </a:pPr>
            <a:r>
              <a:rPr lang="en-US" altLang="en-US" sz="2800" b="1"/>
              <a:t>59.  This 1-noded ant, when pinched, smells like rotten coconuts.</a:t>
            </a:r>
          </a:p>
          <a:p>
            <a:pPr marL="609600" indent="-609600">
              <a:lnSpc>
                <a:spcPct val="90000"/>
              </a:lnSpc>
              <a:buFontTx/>
              <a:buNone/>
            </a:pPr>
            <a:endParaRPr lang="en-US" altLang="en-US" sz="2800" b="1"/>
          </a:p>
        </p:txBody>
      </p:sp>
      <p:pic>
        <p:nvPicPr>
          <p:cNvPr id="124933" name="Picture 5">
            <a:extLst>
              <a:ext uri="{FF2B5EF4-FFF2-40B4-BE49-F238E27FC236}">
                <a16:creationId xmlns:a16="http://schemas.microsoft.com/office/drawing/2014/main" id="{31E2CFFA-4673-4CC9-A9D7-99F99480294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4333875"/>
            <a:ext cx="1219200" cy="1054100"/>
          </a:xfrm>
          <a:prstGeom prst="rect">
            <a:avLst/>
          </a:prstGeom>
          <a:noFill/>
          <a:extLst>
            <a:ext uri="{909E8E84-426E-40DD-AFC4-6F175D3DCCD1}">
              <a14:hiddenFill xmlns:a14="http://schemas.microsoft.com/office/drawing/2010/main">
                <a:solidFill>
                  <a:srgbClr val="FFFFFF"/>
                </a:solidFill>
              </a14:hiddenFill>
            </a:ext>
          </a:extLst>
        </p:spPr>
      </p:pic>
      <p:sp>
        <p:nvSpPr>
          <p:cNvPr id="124935" name="Rectangle 7">
            <a:extLst>
              <a:ext uri="{FF2B5EF4-FFF2-40B4-BE49-F238E27FC236}">
                <a16:creationId xmlns:a16="http://schemas.microsoft.com/office/drawing/2014/main" id="{D35C5EC0-0D79-4F9C-B147-D637576905B6}"/>
              </a:ext>
            </a:extLst>
          </p:cNvPr>
          <p:cNvSpPr>
            <a:spLocks noChangeArrowheads="1"/>
          </p:cNvSpPr>
          <p:nvPr/>
        </p:nvSpPr>
        <p:spPr bwMode="auto">
          <a:xfrm>
            <a:off x="7543800" y="4343400"/>
            <a:ext cx="1371600" cy="152400"/>
          </a:xfrm>
          <a:prstGeom prst="rect">
            <a:avLst/>
          </a:prstGeom>
          <a:solidFill>
            <a:schemeClr val="bg1"/>
          </a:solidFill>
          <a:ln w="5715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4936" name="Line 8">
            <a:extLst>
              <a:ext uri="{FF2B5EF4-FFF2-40B4-BE49-F238E27FC236}">
                <a16:creationId xmlns:a16="http://schemas.microsoft.com/office/drawing/2014/main" id="{2CD30864-C31E-4188-94CA-CC84B7DB8E91}"/>
              </a:ext>
            </a:extLst>
          </p:cNvPr>
          <p:cNvSpPr>
            <a:spLocks noChangeShapeType="1"/>
          </p:cNvSpPr>
          <p:nvPr/>
        </p:nvSpPr>
        <p:spPr bwMode="auto">
          <a:xfrm>
            <a:off x="7620000" y="4495800"/>
            <a:ext cx="12192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Rectangle 2">
            <a:extLst>
              <a:ext uri="{FF2B5EF4-FFF2-40B4-BE49-F238E27FC236}">
                <a16:creationId xmlns:a16="http://schemas.microsoft.com/office/drawing/2014/main" id="{75F0B75F-D808-4D86-94E1-5415FFAA3B6B}"/>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P. Allegheny Mound ant </a:t>
            </a:r>
            <a:endParaRPr lang="en-US" altLang="en-US" sz="2800" b="1"/>
          </a:p>
        </p:txBody>
      </p:sp>
      <p:sp>
        <p:nvSpPr>
          <p:cNvPr id="443395" name="Rectangle 3">
            <a:extLst>
              <a:ext uri="{FF2B5EF4-FFF2-40B4-BE49-F238E27FC236}">
                <a16:creationId xmlns:a16="http://schemas.microsoft.com/office/drawing/2014/main" id="{72F4C457-5815-477A-8D26-8D24D6CFB323}"/>
              </a:ext>
            </a:extLst>
          </p:cNvPr>
          <p:cNvSpPr>
            <a:spLocks noGrp="1" noChangeArrowheads="1"/>
          </p:cNvSpPr>
          <p:nvPr>
            <p:ph type="body" idx="1"/>
          </p:nvPr>
        </p:nvSpPr>
        <p:spPr>
          <a:xfrm>
            <a:off x="228600" y="1981200"/>
            <a:ext cx="8610600" cy="4876800"/>
          </a:xfrm>
        </p:spPr>
        <p:txBody>
          <a:bodyPr/>
          <a:lstStyle/>
          <a:p>
            <a:pPr marL="609600" indent="-609600">
              <a:lnSpc>
                <a:spcPct val="90000"/>
              </a:lnSpc>
              <a:buFontTx/>
              <a:buNone/>
            </a:pPr>
            <a:r>
              <a:rPr lang="en-US" altLang="en-US" sz="2800" b="1"/>
              <a:t>54.  This 2-noded ant often gathers seeds.</a:t>
            </a:r>
          </a:p>
          <a:p>
            <a:pPr marL="609600" indent="-609600">
              <a:lnSpc>
                <a:spcPct val="90000"/>
              </a:lnSpc>
              <a:buFontTx/>
              <a:buNone/>
            </a:pPr>
            <a:endParaRPr lang="en-US" altLang="en-US" sz="1000" b="1"/>
          </a:p>
          <a:p>
            <a:pPr marL="609600" indent="-609600">
              <a:lnSpc>
                <a:spcPct val="90000"/>
              </a:lnSpc>
              <a:buFontTx/>
              <a:buNone/>
            </a:pPr>
            <a:r>
              <a:rPr lang="en-US" altLang="en-US" sz="2800" b="1"/>
              <a:t>55.  This 2-noded ant often nests in trees.</a:t>
            </a:r>
          </a:p>
          <a:p>
            <a:pPr marL="609600" indent="-609600">
              <a:lnSpc>
                <a:spcPct val="90000"/>
              </a:lnSpc>
              <a:buFontTx/>
              <a:buNone/>
            </a:pPr>
            <a:endParaRPr lang="en-US" altLang="en-US" sz="1000" b="1"/>
          </a:p>
          <a:p>
            <a:pPr marL="609600" indent="-609600">
              <a:lnSpc>
                <a:spcPct val="90000"/>
              </a:lnSpc>
              <a:buFontTx/>
              <a:buNone/>
            </a:pPr>
            <a:r>
              <a:rPr lang="en-US" altLang="en-US" sz="2800" b="1"/>
              <a:t>56.  This 1-noded ant often nests in trees.</a:t>
            </a:r>
          </a:p>
          <a:p>
            <a:pPr marL="609600" indent="-609600">
              <a:lnSpc>
                <a:spcPct val="90000"/>
              </a:lnSpc>
              <a:buFontTx/>
              <a:buNone/>
            </a:pPr>
            <a:endParaRPr lang="en-US" altLang="en-US" sz="1000" b="1"/>
          </a:p>
          <a:p>
            <a:pPr marL="609600" indent="-609600">
              <a:lnSpc>
                <a:spcPct val="90000"/>
              </a:lnSpc>
              <a:buFontTx/>
              <a:buAutoNum type="arabicPeriod" startAt="57"/>
            </a:pPr>
            <a:r>
              <a:rPr lang="en-US" altLang="en-US" sz="2800" b="1" u="sng"/>
              <a:t>This 2-noded ant often steals the larvae of other species of ants and holds them as “slaves.”</a:t>
            </a:r>
          </a:p>
          <a:p>
            <a:pPr marL="609600" indent="-609600">
              <a:lnSpc>
                <a:spcPct val="90000"/>
              </a:lnSpc>
              <a:buFontTx/>
              <a:buNone/>
            </a:pPr>
            <a:endParaRPr lang="en-US" altLang="en-US" sz="2800" b="1" u="sng"/>
          </a:p>
          <a:p>
            <a:pPr marL="609600" indent="-609600">
              <a:lnSpc>
                <a:spcPct val="90000"/>
              </a:lnSpc>
              <a:buFontTx/>
              <a:buAutoNum type="arabicPeriod" startAt="58"/>
            </a:pPr>
            <a:r>
              <a:rPr lang="en-US" altLang="en-US" sz="2800" b="1"/>
              <a:t>This 1-noded ant has a long 1</a:t>
            </a:r>
            <a:r>
              <a:rPr lang="en-US" altLang="en-US" sz="2800" b="1" baseline="30000"/>
              <a:t>st</a:t>
            </a:r>
            <a:r>
              <a:rPr lang="en-US" altLang="en-US" sz="2800" b="1"/>
              <a:t> antennal segment.</a:t>
            </a:r>
          </a:p>
          <a:p>
            <a:pPr marL="609600" indent="-609600">
              <a:lnSpc>
                <a:spcPct val="90000"/>
              </a:lnSpc>
              <a:buFontTx/>
              <a:buNone/>
            </a:pPr>
            <a:endParaRPr lang="en-US" altLang="en-US" sz="1000" b="1"/>
          </a:p>
          <a:p>
            <a:pPr marL="609600" indent="-609600">
              <a:lnSpc>
                <a:spcPct val="90000"/>
              </a:lnSpc>
              <a:buFontTx/>
              <a:buNone/>
            </a:pPr>
            <a:r>
              <a:rPr lang="en-US" altLang="en-US" sz="2800" b="1"/>
              <a:t>59.  This 1-noded ant, when pinched, smells like rotten coconuts.</a:t>
            </a:r>
          </a:p>
          <a:p>
            <a:pPr marL="609600" indent="-609600">
              <a:lnSpc>
                <a:spcPct val="90000"/>
              </a:lnSpc>
              <a:buFontTx/>
              <a:buNone/>
            </a:pPr>
            <a:endParaRPr lang="en-US" altLang="en-US" sz="2800" b="1"/>
          </a:p>
        </p:txBody>
      </p:sp>
      <p:sp>
        <p:nvSpPr>
          <p:cNvPr id="443396" name="Text Box 4">
            <a:extLst>
              <a:ext uri="{FF2B5EF4-FFF2-40B4-BE49-F238E27FC236}">
                <a16:creationId xmlns:a16="http://schemas.microsoft.com/office/drawing/2014/main" id="{1A9BCA0B-B0CE-4633-8075-14CCD43C559E}"/>
              </a:ext>
            </a:extLst>
          </p:cNvPr>
          <p:cNvSpPr txBox="1">
            <a:spLocks noChangeArrowheads="1"/>
          </p:cNvSpPr>
          <p:nvPr/>
        </p:nvSpPr>
        <p:spPr bwMode="auto">
          <a:xfrm>
            <a:off x="3429000" y="4765675"/>
            <a:ext cx="14478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Thief ant</a:t>
            </a:r>
          </a:p>
        </p:txBody>
      </p:sp>
      <p:pic>
        <p:nvPicPr>
          <p:cNvPr id="443397" name="Picture 5">
            <a:extLst>
              <a:ext uri="{FF2B5EF4-FFF2-40B4-BE49-F238E27FC236}">
                <a16:creationId xmlns:a16="http://schemas.microsoft.com/office/drawing/2014/main" id="{143D7ED7-DA5E-455D-9401-1394CF42C1F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4333875"/>
            <a:ext cx="1219200" cy="1054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a:extLst>
              <a:ext uri="{FF2B5EF4-FFF2-40B4-BE49-F238E27FC236}">
                <a16:creationId xmlns:a16="http://schemas.microsoft.com/office/drawing/2014/main" id="{07379503-5D28-4491-A027-996BED367D97}"/>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P. Allegheny Mound ant </a:t>
            </a:r>
            <a:endParaRPr lang="en-US" altLang="en-US" sz="2800" b="1"/>
          </a:p>
        </p:txBody>
      </p:sp>
      <p:sp>
        <p:nvSpPr>
          <p:cNvPr id="125955" name="Rectangle 3">
            <a:extLst>
              <a:ext uri="{FF2B5EF4-FFF2-40B4-BE49-F238E27FC236}">
                <a16:creationId xmlns:a16="http://schemas.microsoft.com/office/drawing/2014/main" id="{206BC7F7-5AC5-47AC-A9D2-EC318D17D779}"/>
              </a:ext>
            </a:extLst>
          </p:cNvPr>
          <p:cNvSpPr>
            <a:spLocks noGrp="1" noChangeArrowheads="1"/>
          </p:cNvSpPr>
          <p:nvPr>
            <p:ph type="body" idx="1"/>
          </p:nvPr>
        </p:nvSpPr>
        <p:spPr>
          <a:xfrm>
            <a:off x="228600" y="1752600"/>
            <a:ext cx="8610600" cy="5105400"/>
          </a:xfrm>
        </p:spPr>
        <p:txBody>
          <a:bodyPr/>
          <a:lstStyle/>
          <a:p>
            <a:pPr marL="609600" indent="-609600">
              <a:lnSpc>
                <a:spcPct val="90000"/>
              </a:lnSpc>
              <a:buFontTx/>
              <a:buNone/>
            </a:pPr>
            <a:r>
              <a:rPr lang="en-US" altLang="en-US" sz="2800" b="1"/>
              <a:t>54.  This 2-noded ant often gathers seeds.</a:t>
            </a:r>
          </a:p>
          <a:p>
            <a:pPr marL="609600" indent="-609600">
              <a:lnSpc>
                <a:spcPct val="90000"/>
              </a:lnSpc>
              <a:buFontTx/>
              <a:buNone/>
            </a:pPr>
            <a:endParaRPr lang="en-US" altLang="en-US" sz="1000" b="1"/>
          </a:p>
          <a:p>
            <a:pPr marL="609600" indent="-609600">
              <a:lnSpc>
                <a:spcPct val="90000"/>
              </a:lnSpc>
              <a:buFontTx/>
              <a:buNone/>
            </a:pPr>
            <a:r>
              <a:rPr lang="en-US" altLang="en-US" sz="2800" b="1"/>
              <a:t>55.  This 2-noded ant often nests in trees.</a:t>
            </a:r>
          </a:p>
          <a:p>
            <a:pPr marL="609600" indent="-609600">
              <a:lnSpc>
                <a:spcPct val="90000"/>
              </a:lnSpc>
              <a:buFontTx/>
              <a:buNone/>
            </a:pPr>
            <a:endParaRPr lang="en-US" altLang="en-US" sz="1000" b="1"/>
          </a:p>
          <a:p>
            <a:pPr marL="609600" indent="-609600">
              <a:lnSpc>
                <a:spcPct val="90000"/>
              </a:lnSpc>
              <a:buFontTx/>
              <a:buNone/>
            </a:pPr>
            <a:r>
              <a:rPr lang="en-US" altLang="en-US" sz="2800" b="1"/>
              <a:t>56.  This 1-noded ant often nests in trees.</a:t>
            </a:r>
          </a:p>
          <a:p>
            <a:pPr marL="609600" indent="-609600">
              <a:lnSpc>
                <a:spcPct val="90000"/>
              </a:lnSpc>
              <a:buFontTx/>
              <a:buNone/>
            </a:pPr>
            <a:endParaRPr lang="en-US" altLang="en-US" sz="1000" b="1"/>
          </a:p>
          <a:p>
            <a:pPr marL="609600" indent="-609600">
              <a:lnSpc>
                <a:spcPct val="90000"/>
              </a:lnSpc>
              <a:buFontTx/>
              <a:buAutoNum type="arabicPeriod" startAt="57"/>
            </a:pPr>
            <a:r>
              <a:rPr lang="en-US" altLang="en-US" sz="2800" b="1"/>
              <a:t>This 2-noded ant often steals the larvae of other species of ants and holds them as “slaves.”</a:t>
            </a:r>
          </a:p>
          <a:p>
            <a:pPr marL="609600" indent="-609600">
              <a:lnSpc>
                <a:spcPct val="90000"/>
              </a:lnSpc>
              <a:buFontTx/>
              <a:buNone/>
            </a:pPr>
            <a:endParaRPr lang="en-US" altLang="en-US" sz="1000" b="1"/>
          </a:p>
          <a:p>
            <a:pPr marL="609600" indent="-609600">
              <a:lnSpc>
                <a:spcPct val="90000"/>
              </a:lnSpc>
              <a:buFontTx/>
              <a:buAutoNum type="arabicPeriod" startAt="58"/>
            </a:pPr>
            <a:r>
              <a:rPr lang="en-US" altLang="en-US" sz="2800" b="1" u="sng"/>
              <a:t>This 1-noded ant has a long 1</a:t>
            </a:r>
            <a:r>
              <a:rPr lang="en-US" altLang="en-US" sz="2800" b="1" u="sng" baseline="30000"/>
              <a:t>st</a:t>
            </a:r>
            <a:r>
              <a:rPr lang="en-US" altLang="en-US" sz="2800" b="1" u="sng"/>
              <a:t> antennal segment.</a:t>
            </a:r>
          </a:p>
          <a:p>
            <a:pPr marL="609600" indent="-609600">
              <a:lnSpc>
                <a:spcPct val="90000"/>
              </a:lnSpc>
              <a:buFontTx/>
              <a:buNone/>
            </a:pPr>
            <a:endParaRPr lang="en-US" altLang="en-US" sz="4800" b="1" u="sng"/>
          </a:p>
          <a:p>
            <a:pPr marL="609600" indent="-609600">
              <a:lnSpc>
                <a:spcPct val="90000"/>
              </a:lnSpc>
              <a:buFontTx/>
              <a:buNone/>
            </a:pPr>
            <a:r>
              <a:rPr lang="en-US" altLang="en-US" sz="2800" b="1"/>
              <a:t>59.  This 1-noded ant, when pinched, smells like rotten coconuts.</a:t>
            </a:r>
          </a:p>
          <a:p>
            <a:pPr marL="609600" indent="-609600">
              <a:lnSpc>
                <a:spcPct val="90000"/>
              </a:lnSpc>
              <a:buFontTx/>
              <a:buNone/>
            </a:pPr>
            <a:endParaRPr lang="en-US" altLang="en-US" sz="2800" b="1"/>
          </a:p>
        </p:txBody>
      </p:sp>
      <p:pic>
        <p:nvPicPr>
          <p:cNvPr id="125957" name="Picture 5">
            <a:extLst>
              <a:ext uri="{FF2B5EF4-FFF2-40B4-BE49-F238E27FC236}">
                <a16:creationId xmlns:a16="http://schemas.microsoft.com/office/drawing/2014/main" id="{6189C8D5-3CC9-4409-A168-1AEDA1FA13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5257800"/>
            <a:ext cx="1371600" cy="7143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25959" name="Rectangle 7">
            <a:extLst>
              <a:ext uri="{FF2B5EF4-FFF2-40B4-BE49-F238E27FC236}">
                <a16:creationId xmlns:a16="http://schemas.microsoft.com/office/drawing/2014/main" id="{825934D3-4702-4D7C-81A6-889600EA87E7}"/>
              </a:ext>
            </a:extLst>
          </p:cNvPr>
          <p:cNvSpPr>
            <a:spLocks noChangeArrowheads="1"/>
          </p:cNvSpPr>
          <p:nvPr/>
        </p:nvSpPr>
        <p:spPr bwMode="auto">
          <a:xfrm>
            <a:off x="5943600" y="5410200"/>
            <a:ext cx="457200" cy="152400"/>
          </a:xfrm>
          <a:prstGeom prst="rect">
            <a:avLst/>
          </a:prstGeom>
          <a:solidFill>
            <a:srgbClr val="99FFCC"/>
          </a:solidFill>
          <a:ln w="9525">
            <a:solidFill>
              <a:srgbClr val="99FF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25960" name="Line 8">
            <a:extLst>
              <a:ext uri="{FF2B5EF4-FFF2-40B4-BE49-F238E27FC236}">
                <a16:creationId xmlns:a16="http://schemas.microsoft.com/office/drawing/2014/main" id="{784E5748-A1BC-4AA3-888D-DA3E314ED336}"/>
              </a:ext>
            </a:extLst>
          </p:cNvPr>
          <p:cNvSpPr>
            <a:spLocks noChangeShapeType="1"/>
          </p:cNvSpPr>
          <p:nvPr/>
        </p:nvSpPr>
        <p:spPr bwMode="auto">
          <a:xfrm>
            <a:off x="5943600" y="5410200"/>
            <a:ext cx="0" cy="228600"/>
          </a:xfrm>
          <a:prstGeom prst="line">
            <a:avLst/>
          </a:prstGeom>
          <a:noFill/>
          <a:ln w="190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4418" name="Rectangle 2">
            <a:extLst>
              <a:ext uri="{FF2B5EF4-FFF2-40B4-BE49-F238E27FC236}">
                <a16:creationId xmlns:a16="http://schemas.microsoft.com/office/drawing/2014/main" id="{25B0DDED-6513-4C14-B87B-24D21C1E2705}"/>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P. Allegheny Mound ant </a:t>
            </a:r>
            <a:endParaRPr lang="en-US" altLang="en-US" sz="2800" b="1"/>
          </a:p>
        </p:txBody>
      </p:sp>
      <p:sp>
        <p:nvSpPr>
          <p:cNvPr id="444419" name="Rectangle 3">
            <a:extLst>
              <a:ext uri="{FF2B5EF4-FFF2-40B4-BE49-F238E27FC236}">
                <a16:creationId xmlns:a16="http://schemas.microsoft.com/office/drawing/2014/main" id="{47639BDB-4C02-44C4-91FD-C7A0700A5293}"/>
              </a:ext>
            </a:extLst>
          </p:cNvPr>
          <p:cNvSpPr>
            <a:spLocks noGrp="1" noChangeArrowheads="1"/>
          </p:cNvSpPr>
          <p:nvPr>
            <p:ph type="body" idx="1"/>
          </p:nvPr>
        </p:nvSpPr>
        <p:spPr>
          <a:xfrm>
            <a:off x="228600" y="1752600"/>
            <a:ext cx="8610600" cy="5105400"/>
          </a:xfrm>
        </p:spPr>
        <p:txBody>
          <a:bodyPr/>
          <a:lstStyle/>
          <a:p>
            <a:pPr marL="609600" indent="-609600">
              <a:lnSpc>
                <a:spcPct val="90000"/>
              </a:lnSpc>
              <a:buFontTx/>
              <a:buNone/>
            </a:pPr>
            <a:r>
              <a:rPr lang="en-US" altLang="en-US" sz="2800" b="1"/>
              <a:t>54.  This 2-noded ant often gathers seeds.</a:t>
            </a:r>
          </a:p>
          <a:p>
            <a:pPr marL="609600" indent="-609600">
              <a:lnSpc>
                <a:spcPct val="90000"/>
              </a:lnSpc>
              <a:buFontTx/>
              <a:buNone/>
            </a:pPr>
            <a:endParaRPr lang="en-US" altLang="en-US" sz="1000" b="1"/>
          </a:p>
          <a:p>
            <a:pPr marL="609600" indent="-609600">
              <a:lnSpc>
                <a:spcPct val="90000"/>
              </a:lnSpc>
              <a:buFontTx/>
              <a:buNone/>
            </a:pPr>
            <a:r>
              <a:rPr lang="en-US" altLang="en-US" sz="2800" b="1"/>
              <a:t>55.  This 2-noded ant often nests in trees.</a:t>
            </a:r>
          </a:p>
          <a:p>
            <a:pPr marL="609600" indent="-609600">
              <a:lnSpc>
                <a:spcPct val="90000"/>
              </a:lnSpc>
              <a:buFontTx/>
              <a:buNone/>
            </a:pPr>
            <a:endParaRPr lang="en-US" altLang="en-US" sz="1000" b="1"/>
          </a:p>
          <a:p>
            <a:pPr marL="609600" indent="-609600">
              <a:lnSpc>
                <a:spcPct val="90000"/>
              </a:lnSpc>
              <a:buFontTx/>
              <a:buNone/>
            </a:pPr>
            <a:r>
              <a:rPr lang="en-US" altLang="en-US" sz="2800" b="1"/>
              <a:t>56.  This 1-noded ant often nests in trees.</a:t>
            </a:r>
          </a:p>
          <a:p>
            <a:pPr marL="609600" indent="-609600">
              <a:lnSpc>
                <a:spcPct val="90000"/>
              </a:lnSpc>
              <a:buFontTx/>
              <a:buNone/>
            </a:pPr>
            <a:endParaRPr lang="en-US" altLang="en-US" sz="1000" b="1"/>
          </a:p>
          <a:p>
            <a:pPr marL="609600" indent="-609600">
              <a:lnSpc>
                <a:spcPct val="90000"/>
              </a:lnSpc>
              <a:buFontTx/>
              <a:buAutoNum type="arabicPeriod" startAt="57"/>
            </a:pPr>
            <a:r>
              <a:rPr lang="en-US" altLang="en-US" sz="2800" b="1"/>
              <a:t>This 2-noded ant often steals the larvae of other species of ants and holds them as “slaves.”</a:t>
            </a:r>
          </a:p>
          <a:p>
            <a:pPr marL="609600" indent="-609600">
              <a:lnSpc>
                <a:spcPct val="90000"/>
              </a:lnSpc>
              <a:buFontTx/>
              <a:buNone/>
            </a:pPr>
            <a:endParaRPr lang="en-US" altLang="en-US" sz="1000" b="1"/>
          </a:p>
          <a:p>
            <a:pPr marL="609600" indent="-609600">
              <a:lnSpc>
                <a:spcPct val="90000"/>
              </a:lnSpc>
              <a:buFontTx/>
              <a:buAutoNum type="arabicPeriod" startAt="58"/>
            </a:pPr>
            <a:r>
              <a:rPr lang="en-US" altLang="en-US" sz="2800" b="1" u="sng"/>
              <a:t>This 1-noded ant has a long 1</a:t>
            </a:r>
            <a:r>
              <a:rPr lang="en-US" altLang="en-US" sz="2800" b="1" u="sng" baseline="30000"/>
              <a:t>st</a:t>
            </a:r>
            <a:r>
              <a:rPr lang="en-US" altLang="en-US" sz="2800" b="1" u="sng"/>
              <a:t> antennal segment.</a:t>
            </a:r>
          </a:p>
          <a:p>
            <a:pPr marL="609600" indent="-609600">
              <a:lnSpc>
                <a:spcPct val="90000"/>
              </a:lnSpc>
              <a:buFontTx/>
              <a:buNone/>
            </a:pPr>
            <a:endParaRPr lang="en-US" altLang="en-US" sz="4800" b="1" u="sng"/>
          </a:p>
          <a:p>
            <a:pPr marL="609600" indent="-609600">
              <a:lnSpc>
                <a:spcPct val="90000"/>
              </a:lnSpc>
              <a:buFontTx/>
              <a:buNone/>
            </a:pPr>
            <a:r>
              <a:rPr lang="en-US" altLang="en-US" sz="2800" b="1"/>
              <a:t>59.  This 1-noded ant, when pinched, smells like rotten coconuts.</a:t>
            </a:r>
          </a:p>
          <a:p>
            <a:pPr marL="609600" indent="-609600">
              <a:lnSpc>
                <a:spcPct val="90000"/>
              </a:lnSpc>
              <a:buFontTx/>
              <a:buNone/>
            </a:pPr>
            <a:endParaRPr lang="en-US" altLang="en-US" sz="2800" b="1"/>
          </a:p>
        </p:txBody>
      </p:sp>
      <p:sp>
        <p:nvSpPr>
          <p:cNvPr id="444420" name="Text Box 4">
            <a:extLst>
              <a:ext uri="{FF2B5EF4-FFF2-40B4-BE49-F238E27FC236}">
                <a16:creationId xmlns:a16="http://schemas.microsoft.com/office/drawing/2014/main" id="{24540A57-3C6E-488F-90FC-A0C513C593A2}"/>
              </a:ext>
            </a:extLst>
          </p:cNvPr>
          <p:cNvSpPr txBox="1">
            <a:spLocks noChangeArrowheads="1"/>
          </p:cNvSpPr>
          <p:nvPr/>
        </p:nvSpPr>
        <p:spPr bwMode="auto">
          <a:xfrm>
            <a:off x="3260725" y="5410200"/>
            <a:ext cx="16160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Crazy ant</a:t>
            </a:r>
          </a:p>
        </p:txBody>
      </p:sp>
      <p:pic>
        <p:nvPicPr>
          <p:cNvPr id="444421" name="Picture 5">
            <a:extLst>
              <a:ext uri="{FF2B5EF4-FFF2-40B4-BE49-F238E27FC236}">
                <a16:creationId xmlns:a16="http://schemas.microsoft.com/office/drawing/2014/main" id="{E5DE75AC-00C5-4626-BBBF-0D34D6539D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5257800"/>
            <a:ext cx="1371600" cy="7143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a:extLst>
              <a:ext uri="{FF2B5EF4-FFF2-40B4-BE49-F238E27FC236}">
                <a16:creationId xmlns:a16="http://schemas.microsoft.com/office/drawing/2014/main" id="{C738DD88-4A0F-4C02-9706-4E3441DDC71A}"/>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P. Allegheny Mound ant </a:t>
            </a:r>
            <a:endParaRPr lang="en-US" altLang="en-US" sz="2800" b="1"/>
          </a:p>
        </p:txBody>
      </p:sp>
      <p:sp>
        <p:nvSpPr>
          <p:cNvPr id="126979" name="Rectangle 3">
            <a:extLst>
              <a:ext uri="{FF2B5EF4-FFF2-40B4-BE49-F238E27FC236}">
                <a16:creationId xmlns:a16="http://schemas.microsoft.com/office/drawing/2014/main" id="{4DF7A2F1-A5A6-4387-B7B7-F34EE6051F85}"/>
              </a:ext>
            </a:extLst>
          </p:cNvPr>
          <p:cNvSpPr>
            <a:spLocks noGrp="1" noChangeArrowheads="1"/>
          </p:cNvSpPr>
          <p:nvPr>
            <p:ph type="body" idx="1"/>
          </p:nvPr>
        </p:nvSpPr>
        <p:spPr>
          <a:xfrm>
            <a:off x="228600" y="1981200"/>
            <a:ext cx="8610600" cy="4648200"/>
          </a:xfrm>
        </p:spPr>
        <p:txBody>
          <a:bodyPr/>
          <a:lstStyle/>
          <a:p>
            <a:pPr marL="609600" indent="-609600">
              <a:lnSpc>
                <a:spcPct val="90000"/>
              </a:lnSpc>
              <a:buFontTx/>
              <a:buNone/>
            </a:pPr>
            <a:r>
              <a:rPr lang="en-US" altLang="en-US" sz="2800" b="1"/>
              <a:t>54.  This 2-noded ant often gathers seeds.</a:t>
            </a:r>
          </a:p>
          <a:p>
            <a:pPr marL="609600" indent="-609600">
              <a:lnSpc>
                <a:spcPct val="90000"/>
              </a:lnSpc>
              <a:buFontTx/>
              <a:buNone/>
            </a:pPr>
            <a:endParaRPr lang="en-US" altLang="en-US" sz="1000" b="1"/>
          </a:p>
          <a:p>
            <a:pPr marL="609600" indent="-609600">
              <a:lnSpc>
                <a:spcPct val="90000"/>
              </a:lnSpc>
              <a:buFontTx/>
              <a:buNone/>
            </a:pPr>
            <a:r>
              <a:rPr lang="en-US" altLang="en-US" sz="2800" b="1"/>
              <a:t>55.  This 2-noded ant often nests in trees.</a:t>
            </a:r>
          </a:p>
          <a:p>
            <a:pPr marL="609600" indent="-609600">
              <a:lnSpc>
                <a:spcPct val="90000"/>
              </a:lnSpc>
              <a:buFontTx/>
              <a:buNone/>
            </a:pPr>
            <a:endParaRPr lang="en-US" altLang="en-US" sz="1000" b="1"/>
          </a:p>
          <a:p>
            <a:pPr marL="609600" indent="-609600">
              <a:lnSpc>
                <a:spcPct val="90000"/>
              </a:lnSpc>
              <a:buFontTx/>
              <a:buNone/>
            </a:pPr>
            <a:r>
              <a:rPr lang="en-US" altLang="en-US" sz="2800" b="1"/>
              <a:t>56.  This 1-noded ant often nests in trees.</a:t>
            </a:r>
          </a:p>
          <a:p>
            <a:pPr marL="609600" indent="-609600">
              <a:lnSpc>
                <a:spcPct val="90000"/>
              </a:lnSpc>
              <a:buFontTx/>
              <a:buNone/>
            </a:pPr>
            <a:endParaRPr lang="en-US" altLang="en-US" sz="1000" b="1"/>
          </a:p>
          <a:p>
            <a:pPr marL="609600" indent="-609600">
              <a:lnSpc>
                <a:spcPct val="90000"/>
              </a:lnSpc>
              <a:buFontTx/>
              <a:buAutoNum type="arabicPeriod" startAt="57"/>
            </a:pPr>
            <a:r>
              <a:rPr lang="en-US" altLang="en-US" sz="2800" b="1"/>
              <a:t>This 2-noded ant often steals the larvae of other species of ants and holds them as “slaves.”</a:t>
            </a:r>
          </a:p>
          <a:p>
            <a:pPr marL="609600" indent="-609600">
              <a:lnSpc>
                <a:spcPct val="90000"/>
              </a:lnSpc>
              <a:buFontTx/>
              <a:buNone/>
            </a:pPr>
            <a:endParaRPr lang="en-US" altLang="en-US" sz="1000" b="1"/>
          </a:p>
          <a:p>
            <a:pPr marL="609600" indent="-609600">
              <a:lnSpc>
                <a:spcPct val="90000"/>
              </a:lnSpc>
              <a:buFontTx/>
              <a:buAutoNum type="arabicPeriod" startAt="58"/>
            </a:pPr>
            <a:r>
              <a:rPr lang="en-US" altLang="en-US" sz="2800" b="1"/>
              <a:t>This 1-noded ant has a long 1</a:t>
            </a:r>
            <a:r>
              <a:rPr lang="en-US" altLang="en-US" sz="2800" b="1" baseline="30000"/>
              <a:t>st</a:t>
            </a:r>
            <a:r>
              <a:rPr lang="en-US" altLang="en-US" sz="2800" b="1"/>
              <a:t> antennal segment.</a:t>
            </a:r>
          </a:p>
          <a:p>
            <a:pPr marL="609600" indent="-609600">
              <a:lnSpc>
                <a:spcPct val="90000"/>
              </a:lnSpc>
              <a:buFontTx/>
              <a:buNone/>
            </a:pPr>
            <a:endParaRPr lang="en-US" altLang="en-US" sz="1000" b="1"/>
          </a:p>
          <a:p>
            <a:pPr marL="609600" indent="-609600">
              <a:lnSpc>
                <a:spcPct val="90000"/>
              </a:lnSpc>
              <a:buFontTx/>
              <a:buNone/>
            </a:pPr>
            <a:r>
              <a:rPr lang="en-US" altLang="en-US" sz="2800" b="1"/>
              <a:t>59.  </a:t>
            </a:r>
            <a:r>
              <a:rPr lang="en-US" altLang="en-US" sz="2800" b="1" u="sng"/>
              <a:t>This 1-noded ant, when pinched, smells like rotten coconuts.</a:t>
            </a:r>
          </a:p>
          <a:p>
            <a:pPr marL="609600" indent="-609600">
              <a:lnSpc>
                <a:spcPct val="90000"/>
              </a:lnSpc>
              <a:buFontTx/>
              <a:buNone/>
            </a:pPr>
            <a:endParaRPr lang="en-US" altLang="en-US" sz="2800" b="1"/>
          </a:p>
        </p:txBody>
      </p:sp>
      <p:pic>
        <p:nvPicPr>
          <p:cNvPr id="126981" name="Picture 5">
            <a:extLst>
              <a:ext uri="{FF2B5EF4-FFF2-40B4-BE49-F238E27FC236}">
                <a16:creationId xmlns:a16="http://schemas.microsoft.com/office/drawing/2014/main" id="{32D7ED4C-31B4-4C4A-9CAD-9ACBACE15B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763" b="16878"/>
          <a:stretch>
            <a:fillRect/>
          </a:stretch>
        </p:blipFill>
        <p:spPr bwMode="auto">
          <a:xfrm>
            <a:off x="6400800" y="6019800"/>
            <a:ext cx="1600200" cy="7239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5442" name="Rectangle 2">
            <a:extLst>
              <a:ext uri="{FF2B5EF4-FFF2-40B4-BE49-F238E27FC236}">
                <a16:creationId xmlns:a16="http://schemas.microsoft.com/office/drawing/2014/main" id="{7E638911-13CF-42FF-A6D3-12310E0B85CD}"/>
              </a:ext>
            </a:extLst>
          </p:cNvPr>
          <p:cNvSpPr>
            <a:spLocks noGrp="1" noChangeArrowheads="1"/>
          </p:cNvSpPr>
          <p:nvPr>
            <p:ph type="title"/>
          </p:nvPr>
        </p:nvSpPr>
        <p:spPr>
          <a:xfrm>
            <a:off x="685800" y="228600"/>
            <a:ext cx="7772400" cy="1524000"/>
          </a:xfrm>
        </p:spPr>
        <p:txBody>
          <a:bodyPr/>
          <a:lstStyle/>
          <a:p>
            <a:pPr algn="l"/>
            <a:r>
              <a:rPr lang="en-US" altLang="en-US" sz="2800" b="1"/>
              <a:t>Match the following ants to the questions below:</a:t>
            </a:r>
            <a:br>
              <a:rPr lang="en-US" altLang="en-US" sz="2800" b="1"/>
            </a:br>
            <a:r>
              <a:rPr lang="en-US" altLang="en-US" sz="1600" b="1"/>
              <a:t>A. Acrobat ant   B. Argentine ant   C. Big-headed ant   D. Carpenter ant   E. Crazy ant</a:t>
            </a:r>
            <a:br>
              <a:rPr lang="en-US" altLang="en-US" sz="1600" b="1"/>
            </a:br>
            <a:r>
              <a:rPr lang="en-US" altLang="en-US" sz="1600" b="1"/>
              <a:t>F. Field ant   G. Fire ant   H. Harvester ant   I. Large Yellow ant   J. Leaf-cutting ant   K. Little Black ant   L. Odorous House ant   M. Pavement ant   N. Pharaoh ant   </a:t>
            </a:r>
            <a:br>
              <a:rPr lang="en-US" altLang="en-US" sz="1600" b="1"/>
            </a:br>
            <a:r>
              <a:rPr lang="en-US" altLang="en-US" sz="1600" b="1"/>
              <a:t>O. Thief ant   P. Allegheny Mound ant </a:t>
            </a:r>
            <a:endParaRPr lang="en-US" altLang="en-US" sz="2800" b="1"/>
          </a:p>
        </p:txBody>
      </p:sp>
      <p:sp>
        <p:nvSpPr>
          <p:cNvPr id="445443" name="Rectangle 3">
            <a:extLst>
              <a:ext uri="{FF2B5EF4-FFF2-40B4-BE49-F238E27FC236}">
                <a16:creationId xmlns:a16="http://schemas.microsoft.com/office/drawing/2014/main" id="{AAC2E0E0-8646-4FD3-B690-9D8A6EEB512C}"/>
              </a:ext>
            </a:extLst>
          </p:cNvPr>
          <p:cNvSpPr>
            <a:spLocks noGrp="1" noChangeArrowheads="1"/>
          </p:cNvSpPr>
          <p:nvPr>
            <p:ph type="body" idx="1"/>
          </p:nvPr>
        </p:nvSpPr>
        <p:spPr>
          <a:xfrm>
            <a:off x="228600" y="1981200"/>
            <a:ext cx="8610600" cy="4648200"/>
          </a:xfrm>
        </p:spPr>
        <p:txBody>
          <a:bodyPr/>
          <a:lstStyle/>
          <a:p>
            <a:pPr marL="609600" indent="-609600">
              <a:lnSpc>
                <a:spcPct val="90000"/>
              </a:lnSpc>
              <a:buFontTx/>
              <a:buNone/>
            </a:pPr>
            <a:r>
              <a:rPr lang="en-US" altLang="en-US" sz="2800" b="1"/>
              <a:t>54.  This 2-noded ant often gathers seeds.</a:t>
            </a:r>
          </a:p>
          <a:p>
            <a:pPr marL="609600" indent="-609600">
              <a:lnSpc>
                <a:spcPct val="90000"/>
              </a:lnSpc>
              <a:buFontTx/>
              <a:buNone/>
            </a:pPr>
            <a:endParaRPr lang="en-US" altLang="en-US" sz="1000" b="1"/>
          </a:p>
          <a:p>
            <a:pPr marL="609600" indent="-609600">
              <a:lnSpc>
                <a:spcPct val="90000"/>
              </a:lnSpc>
              <a:buFontTx/>
              <a:buNone/>
            </a:pPr>
            <a:r>
              <a:rPr lang="en-US" altLang="en-US" sz="2800" b="1"/>
              <a:t>55.  This 2-noded ant often nests in trees.</a:t>
            </a:r>
          </a:p>
          <a:p>
            <a:pPr marL="609600" indent="-609600">
              <a:lnSpc>
                <a:spcPct val="90000"/>
              </a:lnSpc>
              <a:buFontTx/>
              <a:buNone/>
            </a:pPr>
            <a:endParaRPr lang="en-US" altLang="en-US" sz="1000" b="1"/>
          </a:p>
          <a:p>
            <a:pPr marL="609600" indent="-609600">
              <a:lnSpc>
                <a:spcPct val="90000"/>
              </a:lnSpc>
              <a:buFontTx/>
              <a:buNone/>
            </a:pPr>
            <a:r>
              <a:rPr lang="en-US" altLang="en-US" sz="2800" b="1"/>
              <a:t>56.  This 1-noded ant often nests in trees.</a:t>
            </a:r>
          </a:p>
          <a:p>
            <a:pPr marL="609600" indent="-609600">
              <a:lnSpc>
                <a:spcPct val="90000"/>
              </a:lnSpc>
              <a:buFontTx/>
              <a:buNone/>
            </a:pPr>
            <a:endParaRPr lang="en-US" altLang="en-US" sz="1000" b="1"/>
          </a:p>
          <a:p>
            <a:pPr marL="609600" indent="-609600">
              <a:lnSpc>
                <a:spcPct val="90000"/>
              </a:lnSpc>
              <a:buFontTx/>
              <a:buAutoNum type="arabicPeriod" startAt="57"/>
            </a:pPr>
            <a:r>
              <a:rPr lang="en-US" altLang="en-US" sz="2800" b="1"/>
              <a:t>This 2-noded ant often steals the larvae of other species of ants and holds them as “slaves.”</a:t>
            </a:r>
          </a:p>
          <a:p>
            <a:pPr marL="609600" indent="-609600">
              <a:lnSpc>
                <a:spcPct val="90000"/>
              </a:lnSpc>
              <a:buFontTx/>
              <a:buNone/>
            </a:pPr>
            <a:endParaRPr lang="en-US" altLang="en-US" sz="1000" b="1"/>
          </a:p>
          <a:p>
            <a:pPr marL="609600" indent="-609600">
              <a:lnSpc>
                <a:spcPct val="90000"/>
              </a:lnSpc>
              <a:buFontTx/>
              <a:buAutoNum type="arabicPeriod" startAt="58"/>
            </a:pPr>
            <a:r>
              <a:rPr lang="en-US" altLang="en-US" sz="2800" b="1"/>
              <a:t>This 1-noded ant has a long 1</a:t>
            </a:r>
            <a:r>
              <a:rPr lang="en-US" altLang="en-US" sz="2800" b="1" baseline="30000"/>
              <a:t>st</a:t>
            </a:r>
            <a:r>
              <a:rPr lang="en-US" altLang="en-US" sz="2800" b="1"/>
              <a:t> antennal segment.</a:t>
            </a:r>
          </a:p>
          <a:p>
            <a:pPr marL="609600" indent="-609600">
              <a:lnSpc>
                <a:spcPct val="90000"/>
              </a:lnSpc>
              <a:buFontTx/>
              <a:buNone/>
            </a:pPr>
            <a:endParaRPr lang="en-US" altLang="en-US" sz="1000" b="1"/>
          </a:p>
          <a:p>
            <a:pPr marL="609600" indent="-609600">
              <a:lnSpc>
                <a:spcPct val="90000"/>
              </a:lnSpc>
              <a:buFontTx/>
              <a:buNone/>
            </a:pPr>
            <a:r>
              <a:rPr lang="en-US" altLang="en-US" sz="2800" b="1"/>
              <a:t>59.  </a:t>
            </a:r>
            <a:r>
              <a:rPr lang="en-US" altLang="en-US" sz="2800" b="1" u="sng"/>
              <a:t>This 1-noded ant, when pinched, smells like rotten coconuts.</a:t>
            </a:r>
          </a:p>
          <a:p>
            <a:pPr marL="609600" indent="-609600">
              <a:lnSpc>
                <a:spcPct val="90000"/>
              </a:lnSpc>
              <a:buFontTx/>
              <a:buNone/>
            </a:pPr>
            <a:endParaRPr lang="en-US" altLang="en-US" sz="2800" b="1"/>
          </a:p>
        </p:txBody>
      </p:sp>
      <p:sp>
        <p:nvSpPr>
          <p:cNvPr id="445444" name="Text Box 4">
            <a:extLst>
              <a:ext uri="{FF2B5EF4-FFF2-40B4-BE49-F238E27FC236}">
                <a16:creationId xmlns:a16="http://schemas.microsoft.com/office/drawing/2014/main" id="{59F95DB3-5408-4B48-9E7F-9F4A3B4AC5EA}"/>
              </a:ext>
            </a:extLst>
          </p:cNvPr>
          <p:cNvSpPr txBox="1">
            <a:spLocks noChangeArrowheads="1"/>
          </p:cNvSpPr>
          <p:nvPr/>
        </p:nvSpPr>
        <p:spPr bwMode="auto">
          <a:xfrm>
            <a:off x="3048000" y="6172200"/>
            <a:ext cx="2743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Odorous House ant</a:t>
            </a:r>
          </a:p>
        </p:txBody>
      </p:sp>
      <p:pic>
        <p:nvPicPr>
          <p:cNvPr id="445445" name="Picture 5">
            <a:extLst>
              <a:ext uri="{FF2B5EF4-FFF2-40B4-BE49-F238E27FC236}">
                <a16:creationId xmlns:a16="http://schemas.microsoft.com/office/drawing/2014/main" id="{DA648AA2-9536-4A1C-A92D-0F4BD75DA3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763" b="16878"/>
          <a:stretch>
            <a:fillRect/>
          </a:stretch>
        </p:blipFill>
        <p:spPr bwMode="auto">
          <a:xfrm>
            <a:off x="6400800" y="6019800"/>
            <a:ext cx="1600200" cy="7239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74863A08-81DE-49D7-8D6D-52C0E0D0F47D}"/>
              </a:ext>
            </a:extLst>
          </p:cNvPr>
          <p:cNvSpPr>
            <a:spLocks noGrp="1" noChangeArrowheads="1"/>
          </p:cNvSpPr>
          <p:nvPr>
            <p:ph type="title"/>
          </p:nvPr>
        </p:nvSpPr>
        <p:spPr>
          <a:xfrm>
            <a:off x="685800" y="228600"/>
            <a:ext cx="7772400" cy="609600"/>
          </a:xfrm>
        </p:spPr>
        <p:txBody>
          <a:bodyPr/>
          <a:lstStyle/>
          <a:p>
            <a:r>
              <a:rPr lang="en-US" altLang="en-US" sz="3200" b="1"/>
              <a:t>True or False</a:t>
            </a:r>
          </a:p>
        </p:txBody>
      </p:sp>
      <p:sp>
        <p:nvSpPr>
          <p:cNvPr id="23555" name="Rectangle 3">
            <a:extLst>
              <a:ext uri="{FF2B5EF4-FFF2-40B4-BE49-F238E27FC236}">
                <a16:creationId xmlns:a16="http://schemas.microsoft.com/office/drawing/2014/main" id="{32A86DC9-E117-46F6-B7F7-94B86B717A76}"/>
              </a:ext>
            </a:extLst>
          </p:cNvPr>
          <p:cNvSpPr>
            <a:spLocks noGrp="1" noChangeArrowheads="1"/>
          </p:cNvSpPr>
          <p:nvPr>
            <p:ph type="body" idx="1"/>
          </p:nvPr>
        </p:nvSpPr>
        <p:spPr>
          <a:xfrm>
            <a:off x="381000" y="990600"/>
            <a:ext cx="8458200" cy="5638800"/>
          </a:xfrm>
        </p:spPr>
        <p:txBody>
          <a:bodyPr/>
          <a:lstStyle/>
          <a:p>
            <a:pPr marL="609600" indent="-609600">
              <a:lnSpc>
                <a:spcPct val="90000"/>
              </a:lnSpc>
              <a:buFontTx/>
              <a:buAutoNum type="arabicPeriod" startAt="60"/>
            </a:pPr>
            <a:r>
              <a:rPr lang="en-US" altLang="en-US" sz="2800" b="1" u="sng"/>
              <a:t>Ants develop by gradual metamorphosis.</a:t>
            </a:r>
          </a:p>
          <a:p>
            <a:pPr marL="609600" indent="-609600">
              <a:lnSpc>
                <a:spcPct val="90000"/>
              </a:lnSpc>
              <a:buFontTx/>
              <a:buNone/>
            </a:pPr>
            <a:endParaRPr lang="en-US" altLang="en-US" sz="1000" b="1" u="sng"/>
          </a:p>
          <a:p>
            <a:pPr marL="609600" indent="-609600">
              <a:lnSpc>
                <a:spcPct val="90000"/>
              </a:lnSpc>
              <a:buFontTx/>
              <a:buAutoNum type="arabicPeriod" startAt="61"/>
            </a:pPr>
            <a:r>
              <a:rPr lang="en-US" altLang="en-US" sz="2800" b="1"/>
              <a:t>Ants have a thin waist know as a pedicel.</a:t>
            </a:r>
          </a:p>
          <a:p>
            <a:pPr marL="609600" indent="-609600">
              <a:lnSpc>
                <a:spcPct val="90000"/>
              </a:lnSpc>
              <a:buFontTx/>
              <a:buNone/>
            </a:pPr>
            <a:endParaRPr lang="en-US" altLang="en-US" sz="1000" b="1"/>
          </a:p>
          <a:p>
            <a:pPr marL="609600" indent="-609600">
              <a:lnSpc>
                <a:spcPct val="90000"/>
              </a:lnSpc>
              <a:buFontTx/>
              <a:buAutoNum type="arabicPeriod" startAt="62"/>
            </a:pPr>
            <a:r>
              <a:rPr lang="en-US" altLang="en-US" sz="2800" b="1"/>
              <a:t>Ants have piercing-sucking mouthparts.</a:t>
            </a:r>
          </a:p>
          <a:p>
            <a:pPr marL="609600" indent="-609600">
              <a:lnSpc>
                <a:spcPct val="90000"/>
              </a:lnSpc>
              <a:buFontTx/>
              <a:buNone/>
            </a:pPr>
            <a:endParaRPr lang="en-US" altLang="en-US" sz="1000" b="1"/>
          </a:p>
          <a:p>
            <a:pPr marL="609600" indent="-609600">
              <a:lnSpc>
                <a:spcPct val="90000"/>
              </a:lnSpc>
              <a:buFontTx/>
              <a:buAutoNum type="arabicPeriod" startAt="63"/>
            </a:pPr>
            <a:r>
              <a:rPr lang="en-US" altLang="en-US" sz="2800" b="1"/>
              <a:t>Carpenter ant galleries are smooth, giving the wood almost a sandpapered appearance.</a:t>
            </a:r>
          </a:p>
          <a:p>
            <a:pPr marL="609600" indent="-609600">
              <a:lnSpc>
                <a:spcPct val="90000"/>
              </a:lnSpc>
              <a:buFontTx/>
              <a:buNone/>
            </a:pPr>
            <a:endParaRPr lang="en-US" altLang="en-US" sz="1000" b="1"/>
          </a:p>
          <a:p>
            <a:pPr marL="609600" indent="-609600">
              <a:lnSpc>
                <a:spcPct val="90000"/>
              </a:lnSpc>
              <a:buFontTx/>
              <a:buAutoNum type="arabicPeriod" startAt="64"/>
            </a:pPr>
            <a:r>
              <a:rPr lang="en-US" altLang="en-US" sz="2800" b="1"/>
              <a:t>Ants have straight antennae.</a:t>
            </a:r>
          </a:p>
          <a:p>
            <a:pPr marL="609600" indent="-609600">
              <a:lnSpc>
                <a:spcPct val="90000"/>
              </a:lnSpc>
              <a:buFontTx/>
              <a:buNone/>
            </a:pPr>
            <a:endParaRPr lang="en-US" altLang="en-US" sz="1000" b="1"/>
          </a:p>
          <a:p>
            <a:pPr marL="609600" indent="-609600">
              <a:lnSpc>
                <a:spcPct val="90000"/>
              </a:lnSpc>
              <a:buFontTx/>
              <a:buAutoNum type="arabicPeriod" startAt="65"/>
            </a:pPr>
            <a:r>
              <a:rPr lang="en-US" altLang="en-US" sz="2800" b="1"/>
              <a:t>Carpenter ants eat wood.</a:t>
            </a:r>
          </a:p>
          <a:p>
            <a:pPr marL="609600" indent="-609600">
              <a:lnSpc>
                <a:spcPct val="90000"/>
              </a:lnSpc>
              <a:buFontTx/>
              <a:buNone/>
            </a:pPr>
            <a:endParaRPr lang="en-US" altLang="en-US" sz="1000" b="1"/>
          </a:p>
          <a:p>
            <a:pPr marL="609600" indent="-609600">
              <a:lnSpc>
                <a:spcPct val="90000"/>
              </a:lnSpc>
              <a:buFontTx/>
              <a:buNone/>
            </a:pPr>
            <a:r>
              <a:rPr lang="en-US" altLang="en-US" sz="2800" b="1"/>
              <a:t>66.  Foraging ants bring back food and water to the colony and pass it to the other nest-tending by a mouth-to-mouth process called thigmotaxis.</a:t>
            </a:r>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a:extLst>
              <a:ext uri="{FF2B5EF4-FFF2-40B4-BE49-F238E27FC236}">
                <a16:creationId xmlns:a16="http://schemas.microsoft.com/office/drawing/2014/main" id="{4AB1F278-5347-48F3-93D1-7E276C1B1D08}"/>
              </a:ext>
            </a:extLst>
          </p:cNvPr>
          <p:cNvSpPr>
            <a:spLocks noGrp="1" noChangeArrowheads="1"/>
          </p:cNvSpPr>
          <p:nvPr>
            <p:ph type="title"/>
          </p:nvPr>
        </p:nvSpPr>
        <p:spPr>
          <a:xfrm>
            <a:off x="685800" y="228600"/>
            <a:ext cx="7772400" cy="609600"/>
          </a:xfrm>
        </p:spPr>
        <p:txBody>
          <a:bodyPr/>
          <a:lstStyle/>
          <a:p>
            <a:r>
              <a:rPr lang="en-US" altLang="en-US" sz="3200" b="1"/>
              <a:t>True or False</a:t>
            </a:r>
          </a:p>
        </p:txBody>
      </p:sp>
      <p:sp>
        <p:nvSpPr>
          <p:cNvPr id="128003" name="Rectangle 3">
            <a:extLst>
              <a:ext uri="{FF2B5EF4-FFF2-40B4-BE49-F238E27FC236}">
                <a16:creationId xmlns:a16="http://schemas.microsoft.com/office/drawing/2014/main" id="{5560272F-C106-42DE-BB77-49D66BF70C9A}"/>
              </a:ext>
            </a:extLst>
          </p:cNvPr>
          <p:cNvSpPr>
            <a:spLocks noGrp="1" noChangeArrowheads="1"/>
          </p:cNvSpPr>
          <p:nvPr>
            <p:ph type="body" idx="1"/>
          </p:nvPr>
        </p:nvSpPr>
        <p:spPr>
          <a:xfrm>
            <a:off x="381000" y="990600"/>
            <a:ext cx="8458200" cy="5867400"/>
          </a:xfrm>
        </p:spPr>
        <p:txBody>
          <a:bodyPr/>
          <a:lstStyle/>
          <a:p>
            <a:pPr marL="609600" indent="-609600">
              <a:lnSpc>
                <a:spcPct val="90000"/>
              </a:lnSpc>
              <a:buFontTx/>
              <a:buAutoNum type="arabicPeriod" startAt="60"/>
            </a:pPr>
            <a:r>
              <a:rPr lang="en-US" altLang="en-US" sz="2800" b="1" u="sng"/>
              <a:t>Ants develop by gradual metamorphosis.</a:t>
            </a:r>
          </a:p>
          <a:p>
            <a:pPr marL="609600" indent="-609600">
              <a:lnSpc>
                <a:spcPct val="90000"/>
              </a:lnSpc>
              <a:buFontTx/>
              <a:buNone/>
            </a:pPr>
            <a:endParaRPr lang="en-US" altLang="en-US" sz="2800" b="1"/>
          </a:p>
          <a:p>
            <a:pPr marL="609600" indent="-609600">
              <a:lnSpc>
                <a:spcPct val="90000"/>
              </a:lnSpc>
              <a:buFontTx/>
              <a:buAutoNum type="arabicPeriod" startAt="61"/>
            </a:pPr>
            <a:r>
              <a:rPr lang="en-US" altLang="en-US" sz="2800" b="1"/>
              <a:t>Ants have a thin waist know as a pedicel.</a:t>
            </a:r>
          </a:p>
          <a:p>
            <a:pPr marL="609600" indent="-609600">
              <a:lnSpc>
                <a:spcPct val="90000"/>
              </a:lnSpc>
              <a:buFontTx/>
              <a:buNone/>
            </a:pPr>
            <a:endParaRPr lang="en-US" altLang="en-US" sz="1000" b="1"/>
          </a:p>
          <a:p>
            <a:pPr marL="609600" indent="-609600">
              <a:lnSpc>
                <a:spcPct val="90000"/>
              </a:lnSpc>
              <a:buFontTx/>
              <a:buAutoNum type="arabicPeriod" startAt="62"/>
            </a:pPr>
            <a:r>
              <a:rPr lang="en-US" altLang="en-US" sz="2800" b="1"/>
              <a:t>Ants have piercing-sucking mouthparts.</a:t>
            </a:r>
          </a:p>
          <a:p>
            <a:pPr marL="609600" indent="-609600">
              <a:lnSpc>
                <a:spcPct val="90000"/>
              </a:lnSpc>
              <a:buFontTx/>
              <a:buNone/>
            </a:pPr>
            <a:endParaRPr lang="en-US" altLang="en-US" sz="1000" b="1"/>
          </a:p>
          <a:p>
            <a:pPr marL="609600" indent="-609600">
              <a:lnSpc>
                <a:spcPct val="90000"/>
              </a:lnSpc>
              <a:buFontTx/>
              <a:buAutoNum type="arabicPeriod" startAt="63"/>
            </a:pPr>
            <a:r>
              <a:rPr lang="en-US" altLang="en-US" sz="2800" b="1"/>
              <a:t>Carpenter ant galleries are smooth, giving the wood almost a sandpapered appearance.</a:t>
            </a:r>
          </a:p>
          <a:p>
            <a:pPr marL="609600" indent="-609600">
              <a:lnSpc>
                <a:spcPct val="90000"/>
              </a:lnSpc>
              <a:buFontTx/>
              <a:buNone/>
            </a:pPr>
            <a:endParaRPr lang="en-US" altLang="en-US" sz="1000" b="1"/>
          </a:p>
          <a:p>
            <a:pPr marL="609600" indent="-609600">
              <a:lnSpc>
                <a:spcPct val="90000"/>
              </a:lnSpc>
              <a:buFontTx/>
              <a:buAutoNum type="arabicPeriod" startAt="64"/>
            </a:pPr>
            <a:r>
              <a:rPr lang="en-US" altLang="en-US" sz="2800" b="1"/>
              <a:t>Ants have straight antennae.</a:t>
            </a:r>
          </a:p>
          <a:p>
            <a:pPr marL="609600" indent="-609600">
              <a:lnSpc>
                <a:spcPct val="90000"/>
              </a:lnSpc>
              <a:buFontTx/>
              <a:buNone/>
            </a:pPr>
            <a:endParaRPr lang="en-US" altLang="en-US" sz="1000" b="1"/>
          </a:p>
          <a:p>
            <a:pPr marL="609600" indent="-609600">
              <a:lnSpc>
                <a:spcPct val="90000"/>
              </a:lnSpc>
              <a:buFontTx/>
              <a:buAutoNum type="arabicPeriod" startAt="65"/>
            </a:pPr>
            <a:r>
              <a:rPr lang="en-US" altLang="en-US" sz="2800" b="1"/>
              <a:t>Carpenter ants eat wood.</a:t>
            </a:r>
          </a:p>
          <a:p>
            <a:pPr marL="609600" indent="-609600">
              <a:lnSpc>
                <a:spcPct val="90000"/>
              </a:lnSpc>
              <a:buFontTx/>
              <a:buNone/>
            </a:pPr>
            <a:endParaRPr lang="en-US" altLang="en-US" sz="1000" b="1"/>
          </a:p>
          <a:p>
            <a:pPr marL="609600" indent="-609600">
              <a:lnSpc>
                <a:spcPct val="90000"/>
              </a:lnSpc>
              <a:buFontTx/>
              <a:buNone/>
            </a:pPr>
            <a:r>
              <a:rPr lang="en-US" altLang="en-US" sz="2800" b="1"/>
              <a:t>66.  Foraging ants bring back food and water to the colony and pass it to the other nest-tending by a mouth-to-mouth process called thigmotaxis.</a:t>
            </a:r>
          </a:p>
        </p:txBody>
      </p:sp>
      <p:sp>
        <p:nvSpPr>
          <p:cNvPr id="128004" name="Text Box 4">
            <a:extLst>
              <a:ext uri="{FF2B5EF4-FFF2-40B4-BE49-F238E27FC236}">
                <a16:creationId xmlns:a16="http://schemas.microsoft.com/office/drawing/2014/main" id="{5C7A0EE0-88C4-49FB-8CD9-60901E37040D}"/>
              </a:ext>
            </a:extLst>
          </p:cNvPr>
          <p:cNvSpPr txBox="1">
            <a:spLocks noChangeArrowheads="1"/>
          </p:cNvSpPr>
          <p:nvPr/>
        </p:nvSpPr>
        <p:spPr bwMode="auto">
          <a:xfrm>
            <a:off x="1295400" y="1489075"/>
            <a:ext cx="6553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they develop by complete metamorphosis</a:t>
            </a:r>
          </a:p>
        </p:txBody>
      </p:sp>
    </p:spTree>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a:extLst>
              <a:ext uri="{FF2B5EF4-FFF2-40B4-BE49-F238E27FC236}">
                <a16:creationId xmlns:a16="http://schemas.microsoft.com/office/drawing/2014/main" id="{527027E8-C3C5-4FFB-B09B-869491601FB0}"/>
              </a:ext>
            </a:extLst>
          </p:cNvPr>
          <p:cNvSpPr>
            <a:spLocks noGrp="1" noChangeArrowheads="1"/>
          </p:cNvSpPr>
          <p:nvPr>
            <p:ph type="title"/>
          </p:nvPr>
        </p:nvSpPr>
        <p:spPr>
          <a:xfrm>
            <a:off x="685800" y="228600"/>
            <a:ext cx="7772400" cy="609600"/>
          </a:xfrm>
        </p:spPr>
        <p:txBody>
          <a:bodyPr/>
          <a:lstStyle/>
          <a:p>
            <a:r>
              <a:rPr lang="en-US" altLang="en-US" sz="3200" b="1"/>
              <a:t>True or False</a:t>
            </a:r>
          </a:p>
        </p:txBody>
      </p:sp>
      <p:sp>
        <p:nvSpPr>
          <p:cNvPr id="129027" name="Rectangle 3">
            <a:extLst>
              <a:ext uri="{FF2B5EF4-FFF2-40B4-BE49-F238E27FC236}">
                <a16:creationId xmlns:a16="http://schemas.microsoft.com/office/drawing/2014/main" id="{9671BE27-ADD0-484E-A4CB-9C3F566CE210}"/>
              </a:ext>
            </a:extLst>
          </p:cNvPr>
          <p:cNvSpPr>
            <a:spLocks noGrp="1" noChangeArrowheads="1"/>
          </p:cNvSpPr>
          <p:nvPr>
            <p:ph type="body" idx="1"/>
          </p:nvPr>
        </p:nvSpPr>
        <p:spPr>
          <a:xfrm>
            <a:off x="381000" y="990600"/>
            <a:ext cx="8458200" cy="5867400"/>
          </a:xfrm>
        </p:spPr>
        <p:txBody>
          <a:bodyPr/>
          <a:lstStyle/>
          <a:p>
            <a:pPr marL="609600" indent="-609600">
              <a:lnSpc>
                <a:spcPct val="90000"/>
              </a:lnSpc>
              <a:buFontTx/>
              <a:buAutoNum type="arabicPeriod" startAt="60"/>
            </a:pPr>
            <a:r>
              <a:rPr lang="en-US" altLang="en-US" sz="2800" b="1"/>
              <a:t>Ants develop by gradual metamorphosis.</a:t>
            </a:r>
          </a:p>
          <a:p>
            <a:pPr marL="609600" indent="-609600">
              <a:lnSpc>
                <a:spcPct val="90000"/>
              </a:lnSpc>
              <a:buFontTx/>
              <a:buNone/>
            </a:pPr>
            <a:endParaRPr lang="en-US" altLang="en-US" sz="1000" b="1"/>
          </a:p>
          <a:p>
            <a:pPr marL="609600" indent="-609600">
              <a:lnSpc>
                <a:spcPct val="90000"/>
              </a:lnSpc>
              <a:buFontTx/>
              <a:buAutoNum type="arabicPeriod" startAt="61"/>
            </a:pPr>
            <a:r>
              <a:rPr lang="en-US" altLang="en-US" sz="2800" b="1" u="sng"/>
              <a:t>Ants have a thin waist know as a pedicel.</a:t>
            </a:r>
          </a:p>
          <a:p>
            <a:pPr marL="609600" indent="-609600">
              <a:lnSpc>
                <a:spcPct val="90000"/>
              </a:lnSpc>
              <a:buFontTx/>
              <a:buNone/>
            </a:pPr>
            <a:endParaRPr lang="en-US" altLang="en-US" sz="2800" b="1" u="sng"/>
          </a:p>
          <a:p>
            <a:pPr marL="609600" indent="-609600">
              <a:lnSpc>
                <a:spcPct val="90000"/>
              </a:lnSpc>
              <a:buFontTx/>
              <a:buAutoNum type="arabicPeriod" startAt="62"/>
            </a:pPr>
            <a:r>
              <a:rPr lang="en-US" altLang="en-US" sz="2800" b="1"/>
              <a:t>Ants have piercing-sucking mouthparts.</a:t>
            </a:r>
          </a:p>
          <a:p>
            <a:pPr marL="609600" indent="-609600">
              <a:lnSpc>
                <a:spcPct val="90000"/>
              </a:lnSpc>
              <a:buFontTx/>
              <a:buNone/>
            </a:pPr>
            <a:endParaRPr lang="en-US" altLang="en-US" sz="1000" b="1"/>
          </a:p>
          <a:p>
            <a:pPr marL="609600" indent="-609600">
              <a:lnSpc>
                <a:spcPct val="90000"/>
              </a:lnSpc>
              <a:buFontTx/>
              <a:buAutoNum type="arabicPeriod" startAt="63"/>
            </a:pPr>
            <a:r>
              <a:rPr lang="en-US" altLang="en-US" sz="2800" b="1"/>
              <a:t>Carpenter ant galleries are smooth, giving the wood almost a sandpapered appearance.</a:t>
            </a:r>
          </a:p>
          <a:p>
            <a:pPr marL="609600" indent="-609600">
              <a:lnSpc>
                <a:spcPct val="90000"/>
              </a:lnSpc>
              <a:buFontTx/>
              <a:buNone/>
            </a:pPr>
            <a:endParaRPr lang="en-US" altLang="en-US" sz="1000" b="1"/>
          </a:p>
          <a:p>
            <a:pPr marL="609600" indent="-609600">
              <a:lnSpc>
                <a:spcPct val="90000"/>
              </a:lnSpc>
              <a:buFontTx/>
              <a:buAutoNum type="arabicPeriod" startAt="64"/>
            </a:pPr>
            <a:r>
              <a:rPr lang="en-US" altLang="en-US" sz="2800" b="1"/>
              <a:t>Ants have straight antennae.</a:t>
            </a:r>
          </a:p>
          <a:p>
            <a:pPr marL="609600" indent="-609600">
              <a:lnSpc>
                <a:spcPct val="90000"/>
              </a:lnSpc>
              <a:buFontTx/>
              <a:buNone/>
            </a:pPr>
            <a:endParaRPr lang="en-US" altLang="en-US" sz="1000" b="1"/>
          </a:p>
          <a:p>
            <a:pPr marL="609600" indent="-609600">
              <a:lnSpc>
                <a:spcPct val="90000"/>
              </a:lnSpc>
              <a:buFontTx/>
              <a:buAutoNum type="arabicPeriod" startAt="65"/>
            </a:pPr>
            <a:r>
              <a:rPr lang="en-US" altLang="en-US" sz="2800" b="1"/>
              <a:t>Carpenter ants eat wood.</a:t>
            </a:r>
          </a:p>
          <a:p>
            <a:pPr marL="609600" indent="-609600">
              <a:lnSpc>
                <a:spcPct val="90000"/>
              </a:lnSpc>
              <a:buFontTx/>
              <a:buNone/>
            </a:pPr>
            <a:endParaRPr lang="en-US" altLang="en-US" sz="1000" b="1"/>
          </a:p>
          <a:p>
            <a:pPr marL="609600" indent="-609600">
              <a:lnSpc>
                <a:spcPct val="90000"/>
              </a:lnSpc>
              <a:buFontTx/>
              <a:buNone/>
            </a:pPr>
            <a:r>
              <a:rPr lang="en-US" altLang="en-US" sz="2800" b="1"/>
              <a:t>66.  Foraging ants bring back food and water to the colony and pass it to the other nest-tending by a mouth-to-mouth process called thigmotaxis.</a:t>
            </a:r>
          </a:p>
        </p:txBody>
      </p:sp>
    </p:spTree>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6466" name="Rectangle 2">
            <a:extLst>
              <a:ext uri="{FF2B5EF4-FFF2-40B4-BE49-F238E27FC236}">
                <a16:creationId xmlns:a16="http://schemas.microsoft.com/office/drawing/2014/main" id="{C4B2F4BE-790F-4263-B3EC-FB6DBBF2CD89}"/>
              </a:ext>
            </a:extLst>
          </p:cNvPr>
          <p:cNvSpPr>
            <a:spLocks noGrp="1" noChangeArrowheads="1"/>
          </p:cNvSpPr>
          <p:nvPr>
            <p:ph type="title"/>
          </p:nvPr>
        </p:nvSpPr>
        <p:spPr>
          <a:xfrm>
            <a:off x="685800" y="228600"/>
            <a:ext cx="7772400" cy="609600"/>
          </a:xfrm>
        </p:spPr>
        <p:txBody>
          <a:bodyPr/>
          <a:lstStyle/>
          <a:p>
            <a:r>
              <a:rPr lang="en-US" altLang="en-US" sz="3200" b="1"/>
              <a:t>True or False</a:t>
            </a:r>
          </a:p>
        </p:txBody>
      </p:sp>
      <p:sp>
        <p:nvSpPr>
          <p:cNvPr id="446467" name="Rectangle 3">
            <a:extLst>
              <a:ext uri="{FF2B5EF4-FFF2-40B4-BE49-F238E27FC236}">
                <a16:creationId xmlns:a16="http://schemas.microsoft.com/office/drawing/2014/main" id="{7D5FBCA8-1F99-4276-8EFF-82754B2008F7}"/>
              </a:ext>
            </a:extLst>
          </p:cNvPr>
          <p:cNvSpPr>
            <a:spLocks noGrp="1" noChangeArrowheads="1"/>
          </p:cNvSpPr>
          <p:nvPr>
            <p:ph type="body" idx="1"/>
          </p:nvPr>
        </p:nvSpPr>
        <p:spPr>
          <a:xfrm>
            <a:off x="381000" y="990600"/>
            <a:ext cx="8458200" cy="5867400"/>
          </a:xfrm>
        </p:spPr>
        <p:txBody>
          <a:bodyPr/>
          <a:lstStyle/>
          <a:p>
            <a:pPr marL="609600" indent="-609600">
              <a:lnSpc>
                <a:spcPct val="90000"/>
              </a:lnSpc>
              <a:buFontTx/>
              <a:buAutoNum type="arabicPeriod" startAt="60"/>
            </a:pPr>
            <a:r>
              <a:rPr lang="en-US" altLang="en-US" sz="2800" b="1"/>
              <a:t>Ants develop by gradual metamorphosis.</a:t>
            </a:r>
          </a:p>
          <a:p>
            <a:pPr marL="609600" indent="-609600">
              <a:lnSpc>
                <a:spcPct val="90000"/>
              </a:lnSpc>
              <a:buFontTx/>
              <a:buNone/>
            </a:pPr>
            <a:endParaRPr lang="en-US" altLang="en-US" sz="1000" b="1"/>
          </a:p>
          <a:p>
            <a:pPr marL="609600" indent="-609600">
              <a:lnSpc>
                <a:spcPct val="90000"/>
              </a:lnSpc>
              <a:buFontTx/>
              <a:buAutoNum type="arabicPeriod" startAt="61"/>
            </a:pPr>
            <a:r>
              <a:rPr lang="en-US" altLang="en-US" sz="2800" b="1" u="sng"/>
              <a:t>Ants have a thin waist know as a pedicel.</a:t>
            </a:r>
          </a:p>
          <a:p>
            <a:pPr marL="609600" indent="-609600">
              <a:lnSpc>
                <a:spcPct val="90000"/>
              </a:lnSpc>
              <a:buFontTx/>
              <a:buNone/>
            </a:pPr>
            <a:endParaRPr lang="en-US" altLang="en-US" sz="2800" b="1" u="sng"/>
          </a:p>
          <a:p>
            <a:pPr marL="609600" indent="-609600">
              <a:lnSpc>
                <a:spcPct val="90000"/>
              </a:lnSpc>
              <a:buFontTx/>
              <a:buAutoNum type="arabicPeriod" startAt="62"/>
            </a:pPr>
            <a:r>
              <a:rPr lang="en-US" altLang="en-US" sz="2800" b="1"/>
              <a:t>Ants have piercing-sucking mouthparts.</a:t>
            </a:r>
          </a:p>
          <a:p>
            <a:pPr marL="609600" indent="-609600">
              <a:lnSpc>
                <a:spcPct val="90000"/>
              </a:lnSpc>
              <a:buFontTx/>
              <a:buNone/>
            </a:pPr>
            <a:endParaRPr lang="en-US" altLang="en-US" sz="1000" b="1"/>
          </a:p>
          <a:p>
            <a:pPr marL="609600" indent="-609600">
              <a:lnSpc>
                <a:spcPct val="90000"/>
              </a:lnSpc>
              <a:buFontTx/>
              <a:buAutoNum type="arabicPeriod" startAt="63"/>
            </a:pPr>
            <a:r>
              <a:rPr lang="en-US" altLang="en-US" sz="2800" b="1"/>
              <a:t>Carpenter ant galleries are smooth, giving the wood almost a sandpapered appearance.</a:t>
            </a:r>
          </a:p>
          <a:p>
            <a:pPr marL="609600" indent="-609600">
              <a:lnSpc>
                <a:spcPct val="90000"/>
              </a:lnSpc>
              <a:buFontTx/>
              <a:buNone/>
            </a:pPr>
            <a:endParaRPr lang="en-US" altLang="en-US" sz="1000" b="1"/>
          </a:p>
          <a:p>
            <a:pPr marL="609600" indent="-609600">
              <a:lnSpc>
                <a:spcPct val="90000"/>
              </a:lnSpc>
              <a:buFontTx/>
              <a:buAutoNum type="arabicPeriod" startAt="64"/>
            </a:pPr>
            <a:r>
              <a:rPr lang="en-US" altLang="en-US" sz="2800" b="1"/>
              <a:t>Ants have straight antennae.</a:t>
            </a:r>
          </a:p>
          <a:p>
            <a:pPr marL="609600" indent="-609600">
              <a:lnSpc>
                <a:spcPct val="90000"/>
              </a:lnSpc>
              <a:buFontTx/>
              <a:buNone/>
            </a:pPr>
            <a:endParaRPr lang="en-US" altLang="en-US" sz="1000" b="1"/>
          </a:p>
          <a:p>
            <a:pPr marL="609600" indent="-609600">
              <a:lnSpc>
                <a:spcPct val="90000"/>
              </a:lnSpc>
              <a:buFontTx/>
              <a:buAutoNum type="arabicPeriod" startAt="65"/>
            </a:pPr>
            <a:r>
              <a:rPr lang="en-US" altLang="en-US" sz="2800" b="1"/>
              <a:t>Carpenter ants eat wood.</a:t>
            </a:r>
          </a:p>
          <a:p>
            <a:pPr marL="609600" indent="-609600">
              <a:lnSpc>
                <a:spcPct val="90000"/>
              </a:lnSpc>
              <a:buFontTx/>
              <a:buNone/>
            </a:pPr>
            <a:endParaRPr lang="en-US" altLang="en-US" sz="1000" b="1"/>
          </a:p>
          <a:p>
            <a:pPr marL="609600" indent="-609600">
              <a:lnSpc>
                <a:spcPct val="90000"/>
              </a:lnSpc>
              <a:buFontTx/>
              <a:buNone/>
            </a:pPr>
            <a:r>
              <a:rPr lang="en-US" altLang="en-US" sz="2800" b="1"/>
              <a:t>66.  Foraging ants bring back food and water to the colony and pass it to the other nest-tending by a mouth-to-mouth process called thigmotaxis.</a:t>
            </a:r>
          </a:p>
        </p:txBody>
      </p:sp>
      <p:sp>
        <p:nvSpPr>
          <p:cNvPr id="446468" name="Text Box 4">
            <a:extLst>
              <a:ext uri="{FF2B5EF4-FFF2-40B4-BE49-F238E27FC236}">
                <a16:creationId xmlns:a16="http://schemas.microsoft.com/office/drawing/2014/main" id="{488E35B1-D197-431E-91FE-2E4D6A0D53F5}"/>
              </a:ext>
            </a:extLst>
          </p:cNvPr>
          <p:cNvSpPr txBox="1">
            <a:spLocks noChangeArrowheads="1"/>
          </p:cNvSpPr>
          <p:nvPr/>
        </p:nvSpPr>
        <p:spPr bwMode="auto">
          <a:xfrm>
            <a:off x="990600" y="2133600"/>
            <a:ext cx="7086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True – and it has either one or two segments (nodes)</a:t>
            </a:r>
          </a:p>
        </p:txBody>
      </p:sp>
    </p:spTree>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a:extLst>
              <a:ext uri="{FF2B5EF4-FFF2-40B4-BE49-F238E27FC236}">
                <a16:creationId xmlns:a16="http://schemas.microsoft.com/office/drawing/2014/main" id="{0088F2C6-1950-437F-939B-A588BC59BD76}"/>
              </a:ext>
            </a:extLst>
          </p:cNvPr>
          <p:cNvSpPr>
            <a:spLocks noGrp="1" noChangeArrowheads="1"/>
          </p:cNvSpPr>
          <p:nvPr>
            <p:ph type="title"/>
          </p:nvPr>
        </p:nvSpPr>
        <p:spPr>
          <a:xfrm>
            <a:off x="685800" y="228600"/>
            <a:ext cx="7772400" cy="609600"/>
          </a:xfrm>
        </p:spPr>
        <p:txBody>
          <a:bodyPr/>
          <a:lstStyle/>
          <a:p>
            <a:r>
              <a:rPr lang="en-US" altLang="en-US" sz="3200" b="1"/>
              <a:t>True or False</a:t>
            </a:r>
          </a:p>
        </p:txBody>
      </p:sp>
      <p:sp>
        <p:nvSpPr>
          <p:cNvPr id="130051" name="Rectangle 3">
            <a:extLst>
              <a:ext uri="{FF2B5EF4-FFF2-40B4-BE49-F238E27FC236}">
                <a16:creationId xmlns:a16="http://schemas.microsoft.com/office/drawing/2014/main" id="{85D85CA7-5016-487E-A9DF-703942482D71}"/>
              </a:ext>
            </a:extLst>
          </p:cNvPr>
          <p:cNvSpPr>
            <a:spLocks noGrp="1" noChangeArrowheads="1"/>
          </p:cNvSpPr>
          <p:nvPr>
            <p:ph type="body" idx="1"/>
          </p:nvPr>
        </p:nvSpPr>
        <p:spPr>
          <a:xfrm>
            <a:off x="381000" y="990600"/>
            <a:ext cx="8458200" cy="5867400"/>
          </a:xfrm>
        </p:spPr>
        <p:txBody>
          <a:bodyPr/>
          <a:lstStyle/>
          <a:p>
            <a:pPr marL="609600" indent="-609600">
              <a:lnSpc>
                <a:spcPct val="90000"/>
              </a:lnSpc>
              <a:buFontTx/>
              <a:buAutoNum type="arabicPeriod" startAt="60"/>
            </a:pPr>
            <a:r>
              <a:rPr lang="en-US" altLang="en-US" sz="2800" b="1"/>
              <a:t>Ants develop by gradual metamorphosis.</a:t>
            </a:r>
          </a:p>
          <a:p>
            <a:pPr marL="609600" indent="-609600">
              <a:lnSpc>
                <a:spcPct val="90000"/>
              </a:lnSpc>
              <a:buFontTx/>
              <a:buNone/>
            </a:pPr>
            <a:endParaRPr lang="en-US" altLang="en-US" sz="1000" b="1"/>
          </a:p>
          <a:p>
            <a:pPr marL="609600" indent="-609600">
              <a:lnSpc>
                <a:spcPct val="90000"/>
              </a:lnSpc>
              <a:buFontTx/>
              <a:buAutoNum type="arabicPeriod" startAt="61"/>
            </a:pPr>
            <a:r>
              <a:rPr lang="en-US" altLang="en-US" sz="2800" b="1"/>
              <a:t>Ants have a thin waist know as a pedicel.</a:t>
            </a:r>
          </a:p>
          <a:p>
            <a:pPr marL="609600" indent="-609600">
              <a:lnSpc>
                <a:spcPct val="90000"/>
              </a:lnSpc>
              <a:buFontTx/>
              <a:buNone/>
            </a:pPr>
            <a:endParaRPr lang="en-US" altLang="en-US" sz="1000" b="1"/>
          </a:p>
          <a:p>
            <a:pPr marL="609600" indent="-609600">
              <a:lnSpc>
                <a:spcPct val="90000"/>
              </a:lnSpc>
              <a:buFontTx/>
              <a:buAutoNum type="arabicPeriod" startAt="62"/>
            </a:pPr>
            <a:r>
              <a:rPr lang="en-US" altLang="en-US" sz="2800" b="1" u="sng"/>
              <a:t>Ants have piercing-sucking mouthparts.</a:t>
            </a:r>
          </a:p>
          <a:p>
            <a:pPr marL="609600" indent="-609600">
              <a:lnSpc>
                <a:spcPct val="90000"/>
              </a:lnSpc>
              <a:buFontTx/>
              <a:buNone/>
            </a:pPr>
            <a:endParaRPr lang="en-US" altLang="en-US" sz="2800" b="1" u="sng"/>
          </a:p>
          <a:p>
            <a:pPr marL="609600" indent="-609600">
              <a:lnSpc>
                <a:spcPct val="90000"/>
              </a:lnSpc>
              <a:buFontTx/>
              <a:buAutoNum type="arabicPeriod" startAt="63"/>
            </a:pPr>
            <a:r>
              <a:rPr lang="en-US" altLang="en-US" sz="2800" b="1"/>
              <a:t>Carpenter ant galleries are smooth, giving the wood almost a sandpapered appearance.</a:t>
            </a:r>
          </a:p>
          <a:p>
            <a:pPr marL="609600" indent="-609600">
              <a:lnSpc>
                <a:spcPct val="90000"/>
              </a:lnSpc>
              <a:buFontTx/>
              <a:buNone/>
            </a:pPr>
            <a:endParaRPr lang="en-US" altLang="en-US" sz="1000" b="1"/>
          </a:p>
          <a:p>
            <a:pPr marL="609600" indent="-609600">
              <a:lnSpc>
                <a:spcPct val="90000"/>
              </a:lnSpc>
              <a:buFontTx/>
              <a:buAutoNum type="arabicPeriod" startAt="64"/>
            </a:pPr>
            <a:r>
              <a:rPr lang="en-US" altLang="en-US" sz="2800" b="1"/>
              <a:t>Ants have straight antennae.</a:t>
            </a:r>
          </a:p>
          <a:p>
            <a:pPr marL="609600" indent="-609600">
              <a:lnSpc>
                <a:spcPct val="90000"/>
              </a:lnSpc>
              <a:buFontTx/>
              <a:buNone/>
            </a:pPr>
            <a:endParaRPr lang="en-US" altLang="en-US" sz="1000" b="1"/>
          </a:p>
          <a:p>
            <a:pPr marL="609600" indent="-609600">
              <a:lnSpc>
                <a:spcPct val="90000"/>
              </a:lnSpc>
              <a:buFontTx/>
              <a:buAutoNum type="arabicPeriod" startAt="65"/>
            </a:pPr>
            <a:r>
              <a:rPr lang="en-US" altLang="en-US" sz="2800" b="1"/>
              <a:t>Carpenter ants eat wood.</a:t>
            </a:r>
          </a:p>
          <a:p>
            <a:pPr marL="609600" indent="-609600">
              <a:lnSpc>
                <a:spcPct val="90000"/>
              </a:lnSpc>
              <a:buFontTx/>
              <a:buNone/>
            </a:pPr>
            <a:endParaRPr lang="en-US" altLang="en-US" sz="1000" b="1"/>
          </a:p>
          <a:p>
            <a:pPr marL="609600" indent="-609600">
              <a:lnSpc>
                <a:spcPct val="90000"/>
              </a:lnSpc>
              <a:buFontTx/>
              <a:buNone/>
            </a:pPr>
            <a:r>
              <a:rPr lang="en-US" altLang="en-US" sz="2800" b="1"/>
              <a:t>66.  Foraging ants bring back food and water to the colony and pass it to the other nest-tending by a mouth-to-mouth process called thigmotaxis.</a:t>
            </a:r>
          </a:p>
        </p:txBody>
      </p:sp>
      <p:sp>
        <p:nvSpPr>
          <p:cNvPr id="130052" name="Text Box 4">
            <a:extLst>
              <a:ext uri="{FF2B5EF4-FFF2-40B4-BE49-F238E27FC236}">
                <a16:creationId xmlns:a16="http://schemas.microsoft.com/office/drawing/2014/main" id="{362EC378-953E-4593-BF31-24654841D437}"/>
              </a:ext>
            </a:extLst>
          </p:cNvPr>
          <p:cNvSpPr txBox="1">
            <a:spLocks noChangeArrowheads="1"/>
          </p:cNvSpPr>
          <p:nvPr/>
        </p:nvSpPr>
        <p:spPr bwMode="auto">
          <a:xfrm>
            <a:off x="2057400" y="2708275"/>
            <a:ext cx="854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sz="2400" b="0"/>
          </a:p>
        </p:txBody>
      </p:sp>
    </p:spTree>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490" name="Rectangle 2">
            <a:extLst>
              <a:ext uri="{FF2B5EF4-FFF2-40B4-BE49-F238E27FC236}">
                <a16:creationId xmlns:a16="http://schemas.microsoft.com/office/drawing/2014/main" id="{0604A2BC-F0F1-4B49-A9C3-6C96A961AA47}"/>
              </a:ext>
            </a:extLst>
          </p:cNvPr>
          <p:cNvSpPr>
            <a:spLocks noGrp="1" noChangeArrowheads="1"/>
          </p:cNvSpPr>
          <p:nvPr>
            <p:ph type="title"/>
          </p:nvPr>
        </p:nvSpPr>
        <p:spPr>
          <a:xfrm>
            <a:off x="685800" y="228600"/>
            <a:ext cx="7772400" cy="609600"/>
          </a:xfrm>
        </p:spPr>
        <p:txBody>
          <a:bodyPr/>
          <a:lstStyle/>
          <a:p>
            <a:r>
              <a:rPr lang="en-US" altLang="en-US" sz="3200" b="1"/>
              <a:t>True or False</a:t>
            </a:r>
          </a:p>
        </p:txBody>
      </p:sp>
      <p:sp>
        <p:nvSpPr>
          <p:cNvPr id="447491" name="Rectangle 3">
            <a:extLst>
              <a:ext uri="{FF2B5EF4-FFF2-40B4-BE49-F238E27FC236}">
                <a16:creationId xmlns:a16="http://schemas.microsoft.com/office/drawing/2014/main" id="{7B2ED6E0-AFAF-4C82-89B3-EF6A16C816BD}"/>
              </a:ext>
            </a:extLst>
          </p:cNvPr>
          <p:cNvSpPr>
            <a:spLocks noGrp="1" noChangeArrowheads="1"/>
          </p:cNvSpPr>
          <p:nvPr>
            <p:ph type="body" idx="1"/>
          </p:nvPr>
        </p:nvSpPr>
        <p:spPr>
          <a:xfrm>
            <a:off x="381000" y="990600"/>
            <a:ext cx="8458200" cy="5867400"/>
          </a:xfrm>
        </p:spPr>
        <p:txBody>
          <a:bodyPr/>
          <a:lstStyle/>
          <a:p>
            <a:pPr marL="609600" indent="-609600">
              <a:lnSpc>
                <a:spcPct val="90000"/>
              </a:lnSpc>
              <a:buFontTx/>
              <a:buAutoNum type="arabicPeriod" startAt="60"/>
            </a:pPr>
            <a:r>
              <a:rPr lang="en-US" altLang="en-US" sz="2800" b="1"/>
              <a:t>Ants develop by gradual metamorphosis.</a:t>
            </a:r>
          </a:p>
          <a:p>
            <a:pPr marL="609600" indent="-609600">
              <a:lnSpc>
                <a:spcPct val="90000"/>
              </a:lnSpc>
              <a:buFontTx/>
              <a:buNone/>
            </a:pPr>
            <a:endParaRPr lang="en-US" altLang="en-US" sz="1000" b="1"/>
          </a:p>
          <a:p>
            <a:pPr marL="609600" indent="-609600">
              <a:lnSpc>
                <a:spcPct val="90000"/>
              </a:lnSpc>
              <a:buFontTx/>
              <a:buAutoNum type="arabicPeriod" startAt="61"/>
            </a:pPr>
            <a:r>
              <a:rPr lang="en-US" altLang="en-US" sz="2800" b="1"/>
              <a:t>Ants have a thin waist know as a pedicel.</a:t>
            </a:r>
          </a:p>
          <a:p>
            <a:pPr marL="609600" indent="-609600">
              <a:lnSpc>
                <a:spcPct val="90000"/>
              </a:lnSpc>
              <a:buFontTx/>
              <a:buNone/>
            </a:pPr>
            <a:endParaRPr lang="en-US" altLang="en-US" sz="1000" b="1"/>
          </a:p>
          <a:p>
            <a:pPr marL="609600" indent="-609600">
              <a:lnSpc>
                <a:spcPct val="90000"/>
              </a:lnSpc>
              <a:buFontTx/>
              <a:buAutoNum type="arabicPeriod" startAt="62"/>
            </a:pPr>
            <a:r>
              <a:rPr lang="en-US" altLang="en-US" sz="2800" b="1" u="sng"/>
              <a:t>Ants have piercing-sucking mouthparts.</a:t>
            </a:r>
          </a:p>
          <a:p>
            <a:pPr marL="609600" indent="-609600">
              <a:lnSpc>
                <a:spcPct val="90000"/>
              </a:lnSpc>
              <a:buFontTx/>
              <a:buNone/>
            </a:pPr>
            <a:endParaRPr lang="en-US" altLang="en-US" sz="2800" b="1" u="sng"/>
          </a:p>
          <a:p>
            <a:pPr marL="609600" indent="-609600">
              <a:lnSpc>
                <a:spcPct val="90000"/>
              </a:lnSpc>
              <a:buFontTx/>
              <a:buAutoNum type="arabicPeriod" startAt="63"/>
            </a:pPr>
            <a:r>
              <a:rPr lang="en-US" altLang="en-US" sz="2800" b="1"/>
              <a:t>Carpenter ant galleries are smooth, giving the wood almost a sandpapered appearance.</a:t>
            </a:r>
          </a:p>
          <a:p>
            <a:pPr marL="609600" indent="-609600">
              <a:lnSpc>
                <a:spcPct val="90000"/>
              </a:lnSpc>
              <a:buFontTx/>
              <a:buNone/>
            </a:pPr>
            <a:endParaRPr lang="en-US" altLang="en-US" sz="1000" b="1"/>
          </a:p>
          <a:p>
            <a:pPr marL="609600" indent="-609600">
              <a:lnSpc>
                <a:spcPct val="90000"/>
              </a:lnSpc>
              <a:buFontTx/>
              <a:buAutoNum type="arabicPeriod" startAt="64"/>
            </a:pPr>
            <a:r>
              <a:rPr lang="en-US" altLang="en-US" sz="2800" b="1"/>
              <a:t>Ants have straight antennae.</a:t>
            </a:r>
          </a:p>
          <a:p>
            <a:pPr marL="609600" indent="-609600">
              <a:lnSpc>
                <a:spcPct val="90000"/>
              </a:lnSpc>
              <a:buFontTx/>
              <a:buNone/>
            </a:pPr>
            <a:endParaRPr lang="en-US" altLang="en-US" sz="1000" b="1"/>
          </a:p>
          <a:p>
            <a:pPr marL="609600" indent="-609600">
              <a:lnSpc>
                <a:spcPct val="90000"/>
              </a:lnSpc>
              <a:buFontTx/>
              <a:buAutoNum type="arabicPeriod" startAt="65"/>
            </a:pPr>
            <a:r>
              <a:rPr lang="en-US" altLang="en-US" sz="2800" b="1"/>
              <a:t>Carpenter ants eat wood.</a:t>
            </a:r>
          </a:p>
          <a:p>
            <a:pPr marL="609600" indent="-609600">
              <a:lnSpc>
                <a:spcPct val="90000"/>
              </a:lnSpc>
              <a:buFontTx/>
              <a:buNone/>
            </a:pPr>
            <a:endParaRPr lang="en-US" altLang="en-US" sz="1000" b="1"/>
          </a:p>
          <a:p>
            <a:pPr marL="609600" indent="-609600">
              <a:lnSpc>
                <a:spcPct val="90000"/>
              </a:lnSpc>
              <a:buFontTx/>
              <a:buNone/>
            </a:pPr>
            <a:r>
              <a:rPr lang="en-US" altLang="en-US" sz="2800" b="1"/>
              <a:t>66.  Foraging ants bring back food and water to the colony and pass it to the other nest-tending by a mouth-to-mouth process called thigmotaxis.</a:t>
            </a:r>
          </a:p>
        </p:txBody>
      </p:sp>
      <p:sp>
        <p:nvSpPr>
          <p:cNvPr id="447492" name="Text Box 4">
            <a:extLst>
              <a:ext uri="{FF2B5EF4-FFF2-40B4-BE49-F238E27FC236}">
                <a16:creationId xmlns:a16="http://schemas.microsoft.com/office/drawing/2014/main" id="{595F9096-B52B-480F-BE15-12E396E68F2B}"/>
              </a:ext>
            </a:extLst>
          </p:cNvPr>
          <p:cNvSpPr txBox="1">
            <a:spLocks noChangeArrowheads="1"/>
          </p:cNvSpPr>
          <p:nvPr/>
        </p:nvSpPr>
        <p:spPr bwMode="auto">
          <a:xfrm>
            <a:off x="2057400" y="2708275"/>
            <a:ext cx="854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sz="2400" b="0"/>
          </a:p>
        </p:txBody>
      </p:sp>
      <p:sp>
        <p:nvSpPr>
          <p:cNvPr id="447493" name="Text Box 5">
            <a:extLst>
              <a:ext uri="{FF2B5EF4-FFF2-40B4-BE49-F238E27FC236}">
                <a16:creationId xmlns:a16="http://schemas.microsoft.com/office/drawing/2014/main" id="{2B812E65-013C-4FA8-AB8B-B10D1FE2EC4C}"/>
              </a:ext>
            </a:extLst>
          </p:cNvPr>
          <p:cNvSpPr txBox="1">
            <a:spLocks noChangeArrowheads="1"/>
          </p:cNvSpPr>
          <p:nvPr/>
        </p:nvSpPr>
        <p:spPr bwMode="auto">
          <a:xfrm>
            <a:off x="1981200" y="2743200"/>
            <a:ext cx="52578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they have chewing mouthparts</a:t>
            </a:r>
          </a:p>
        </p:txBody>
      </p:sp>
    </p:spTree>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a:extLst>
              <a:ext uri="{FF2B5EF4-FFF2-40B4-BE49-F238E27FC236}">
                <a16:creationId xmlns:a16="http://schemas.microsoft.com/office/drawing/2014/main" id="{93DDF0E4-9684-43E8-91C1-07217BF81FC2}"/>
              </a:ext>
            </a:extLst>
          </p:cNvPr>
          <p:cNvSpPr>
            <a:spLocks noGrp="1" noChangeArrowheads="1"/>
          </p:cNvSpPr>
          <p:nvPr>
            <p:ph type="title"/>
          </p:nvPr>
        </p:nvSpPr>
        <p:spPr>
          <a:xfrm>
            <a:off x="685800" y="228600"/>
            <a:ext cx="7772400" cy="609600"/>
          </a:xfrm>
        </p:spPr>
        <p:txBody>
          <a:bodyPr/>
          <a:lstStyle/>
          <a:p>
            <a:r>
              <a:rPr lang="en-US" altLang="en-US" sz="3200" b="1"/>
              <a:t>True or False</a:t>
            </a:r>
          </a:p>
        </p:txBody>
      </p:sp>
      <p:sp>
        <p:nvSpPr>
          <p:cNvPr id="131075" name="Rectangle 3">
            <a:extLst>
              <a:ext uri="{FF2B5EF4-FFF2-40B4-BE49-F238E27FC236}">
                <a16:creationId xmlns:a16="http://schemas.microsoft.com/office/drawing/2014/main" id="{DCAA36A4-1BA8-46F4-9BB7-52FD32C7DBD6}"/>
              </a:ext>
            </a:extLst>
          </p:cNvPr>
          <p:cNvSpPr>
            <a:spLocks noGrp="1" noChangeArrowheads="1"/>
          </p:cNvSpPr>
          <p:nvPr>
            <p:ph type="body" idx="1"/>
          </p:nvPr>
        </p:nvSpPr>
        <p:spPr>
          <a:xfrm>
            <a:off x="381000" y="990600"/>
            <a:ext cx="8458200" cy="5867400"/>
          </a:xfrm>
        </p:spPr>
        <p:txBody>
          <a:bodyPr/>
          <a:lstStyle/>
          <a:p>
            <a:pPr marL="609600" indent="-609600">
              <a:lnSpc>
                <a:spcPct val="90000"/>
              </a:lnSpc>
              <a:buFontTx/>
              <a:buAutoNum type="arabicPeriod" startAt="60"/>
            </a:pPr>
            <a:r>
              <a:rPr lang="en-US" altLang="en-US" sz="2800" b="1"/>
              <a:t>Ants develop by gradual metamorphosis.</a:t>
            </a:r>
          </a:p>
          <a:p>
            <a:pPr marL="609600" indent="-609600">
              <a:lnSpc>
                <a:spcPct val="90000"/>
              </a:lnSpc>
              <a:buFontTx/>
              <a:buNone/>
            </a:pPr>
            <a:endParaRPr lang="en-US" altLang="en-US" sz="1000" b="1"/>
          </a:p>
          <a:p>
            <a:pPr marL="609600" indent="-609600">
              <a:lnSpc>
                <a:spcPct val="90000"/>
              </a:lnSpc>
              <a:buFontTx/>
              <a:buAutoNum type="arabicPeriod" startAt="61"/>
            </a:pPr>
            <a:r>
              <a:rPr lang="en-US" altLang="en-US" sz="2800" b="1"/>
              <a:t>Ants have a thin waist know as a pedicel.</a:t>
            </a:r>
          </a:p>
          <a:p>
            <a:pPr marL="609600" indent="-609600">
              <a:lnSpc>
                <a:spcPct val="90000"/>
              </a:lnSpc>
              <a:buFontTx/>
              <a:buNone/>
            </a:pPr>
            <a:endParaRPr lang="en-US" altLang="en-US" sz="1000" b="1"/>
          </a:p>
          <a:p>
            <a:pPr marL="609600" indent="-609600">
              <a:lnSpc>
                <a:spcPct val="90000"/>
              </a:lnSpc>
              <a:buFontTx/>
              <a:buAutoNum type="arabicPeriod" startAt="62"/>
            </a:pPr>
            <a:r>
              <a:rPr lang="en-US" altLang="en-US" sz="2800" b="1"/>
              <a:t>Ants have piercing-sucking mouthparts.</a:t>
            </a:r>
          </a:p>
          <a:p>
            <a:pPr marL="609600" indent="-609600">
              <a:lnSpc>
                <a:spcPct val="90000"/>
              </a:lnSpc>
              <a:buFontTx/>
              <a:buNone/>
            </a:pPr>
            <a:endParaRPr lang="en-US" altLang="en-US" sz="1000" b="1"/>
          </a:p>
          <a:p>
            <a:pPr marL="609600" indent="-609600">
              <a:lnSpc>
                <a:spcPct val="90000"/>
              </a:lnSpc>
              <a:buFontTx/>
              <a:buAutoNum type="arabicPeriod" startAt="63"/>
            </a:pPr>
            <a:r>
              <a:rPr lang="en-US" altLang="en-US" sz="2800" b="1" u="sng"/>
              <a:t>Carpenter ant galleries are smooth, giving the wood almost a sandpapered appearance.</a:t>
            </a:r>
          </a:p>
          <a:p>
            <a:pPr marL="609600" indent="-609600">
              <a:lnSpc>
                <a:spcPct val="90000"/>
              </a:lnSpc>
              <a:buFontTx/>
              <a:buNone/>
            </a:pPr>
            <a:endParaRPr lang="en-US" altLang="en-US" sz="2800" b="1"/>
          </a:p>
          <a:p>
            <a:pPr marL="609600" indent="-609600">
              <a:lnSpc>
                <a:spcPct val="90000"/>
              </a:lnSpc>
              <a:buFontTx/>
              <a:buAutoNum type="arabicPeriod" startAt="64"/>
            </a:pPr>
            <a:r>
              <a:rPr lang="en-US" altLang="en-US" sz="2800" b="1"/>
              <a:t>Ants have straight antennae.</a:t>
            </a:r>
          </a:p>
          <a:p>
            <a:pPr marL="609600" indent="-609600">
              <a:lnSpc>
                <a:spcPct val="90000"/>
              </a:lnSpc>
              <a:buFontTx/>
              <a:buNone/>
            </a:pPr>
            <a:endParaRPr lang="en-US" altLang="en-US" sz="1000" b="1"/>
          </a:p>
          <a:p>
            <a:pPr marL="609600" indent="-609600">
              <a:lnSpc>
                <a:spcPct val="90000"/>
              </a:lnSpc>
              <a:buFontTx/>
              <a:buAutoNum type="arabicPeriod" startAt="65"/>
            </a:pPr>
            <a:r>
              <a:rPr lang="en-US" altLang="en-US" sz="2800" b="1"/>
              <a:t>Carpenter ants eat wood.</a:t>
            </a:r>
          </a:p>
          <a:p>
            <a:pPr marL="609600" indent="-609600">
              <a:lnSpc>
                <a:spcPct val="90000"/>
              </a:lnSpc>
              <a:buFontTx/>
              <a:buNone/>
            </a:pPr>
            <a:endParaRPr lang="en-US" altLang="en-US" sz="1000" b="1"/>
          </a:p>
          <a:p>
            <a:pPr marL="609600" indent="-609600">
              <a:lnSpc>
                <a:spcPct val="90000"/>
              </a:lnSpc>
              <a:buFontTx/>
              <a:buNone/>
            </a:pPr>
            <a:r>
              <a:rPr lang="en-US" altLang="en-US" sz="2800" b="1"/>
              <a:t>66.  Foraging ants bring back food and water to the colony and pass it to the other nest-tending by a mouth-to-mouth process called thigmotaxis.</a:t>
            </a:r>
          </a:p>
        </p:txBody>
      </p:sp>
    </p:spTree>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514" name="Rectangle 2">
            <a:extLst>
              <a:ext uri="{FF2B5EF4-FFF2-40B4-BE49-F238E27FC236}">
                <a16:creationId xmlns:a16="http://schemas.microsoft.com/office/drawing/2014/main" id="{ECFCD835-BAE9-4C30-ACC4-A748C5ED9CA2}"/>
              </a:ext>
            </a:extLst>
          </p:cNvPr>
          <p:cNvSpPr>
            <a:spLocks noGrp="1" noChangeArrowheads="1"/>
          </p:cNvSpPr>
          <p:nvPr>
            <p:ph type="title"/>
          </p:nvPr>
        </p:nvSpPr>
        <p:spPr>
          <a:xfrm>
            <a:off x="685800" y="228600"/>
            <a:ext cx="7772400" cy="609600"/>
          </a:xfrm>
        </p:spPr>
        <p:txBody>
          <a:bodyPr/>
          <a:lstStyle/>
          <a:p>
            <a:r>
              <a:rPr lang="en-US" altLang="en-US" sz="3200" b="1"/>
              <a:t>True or False</a:t>
            </a:r>
          </a:p>
        </p:txBody>
      </p:sp>
      <p:sp>
        <p:nvSpPr>
          <p:cNvPr id="448515" name="Rectangle 3">
            <a:extLst>
              <a:ext uri="{FF2B5EF4-FFF2-40B4-BE49-F238E27FC236}">
                <a16:creationId xmlns:a16="http://schemas.microsoft.com/office/drawing/2014/main" id="{C6A25C70-8E63-4160-BD9B-C75348473982}"/>
              </a:ext>
            </a:extLst>
          </p:cNvPr>
          <p:cNvSpPr>
            <a:spLocks noGrp="1" noChangeArrowheads="1"/>
          </p:cNvSpPr>
          <p:nvPr>
            <p:ph type="body" idx="1"/>
          </p:nvPr>
        </p:nvSpPr>
        <p:spPr>
          <a:xfrm>
            <a:off x="381000" y="990600"/>
            <a:ext cx="8458200" cy="5867400"/>
          </a:xfrm>
        </p:spPr>
        <p:txBody>
          <a:bodyPr/>
          <a:lstStyle/>
          <a:p>
            <a:pPr marL="609600" indent="-609600">
              <a:lnSpc>
                <a:spcPct val="90000"/>
              </a:lnSpc>
              <a:buFontTx/>
              <a:buAutoNum type="arabicPeriod" startAt="60"/>
            </a:pPr>
            <a:r>
              <a:rPr lang="en-US" altLang="en-US" sz="2800" b="1"/>
              <a:t>Ants develop by gradual metamorphosis.</a:t>
            </a:r>
          </a:p>
          <a:p>
            <a:pPr marL="609600" indent="-609600">
              <a:lnSpc>
                <a:spcPct val="90000"/>
              </a:lnSpc>
              <a:buFontTx/>
              <a:buNone/>
            </a:pPr>
            <a:endParaRPr lang="en-US" altLang="en-US" sz="1000" b="1"/>
          </a:p>
          <a:p>
            <a:pPr marL="609600" indent="-609600">
              <a:lnSpc>
                <a:spcPct val="90000"/>
              </a:lnSpc>
              <a:buFontTx/>
              <a:buAutoNum type="arabicPeriod" startAt="61"/>
            </a:pPr>
            <a:r>
              <a:rPr lang="en-US" altLang="en-US" sz="2800" b="1"/>
              <a:t>Ants have a thin waist know as a pedicel.</a:t>
            </a:r>
          </a:p>
          <a:p>
            <a:pPr marL="609600" indent="-609600">
              <a:lnSpc>
                <a:spcPct val="90000"/>
              </a:lnSpc>
              <a:buFontTx/>
              <a:buNone/>
            </a:pPr>
            <a:endParaRPr lang="en-US" altLang="en-US" sz="1000" b="1"/>
          </a:p>
          <a:p>
            <a:pPr marL="609600" indent="-609600">
              <a:lnSpc>
                <a:spcPct val="90000"/>
              </a:lnSpc>
              <a:buFontTx/>
              <a:buAutoNum type="arabicPeriod" startAt="62"/>
            </a:pPr>
            <a:r>
              <a:rPr lang="en-US" altLang="en-US" sz="2800" b="1"/>
              <a:t>Ants have piercing-sucking mouthparts.</a:t>
            </a:r>
          </a:p>
          <a:p>
            <a:pPr marL="609600" indent="-609600">
              <a:lnSpc>
                <a:spcPct val="90000"/>
              </a:lnSpc>
              <a:buFontTx/>
              <a:buNone/>
            </a:pPr>
            <a:endParaRPr lang="en-US" altLang="en-US" sz="1000" b="1"/>
          </a:p>
          <a:p>
            <a:pPr marL="609600" indent="-609600">
              <a:lnSpc>
                <a:spcPct val="90000"/>
              </a:lnSpc>
              <a:buFontTx/>
              <a:buAutoNum type="arabicPeriod" startAt="63"/>
            </a:pPr>
            <a:r>
              <a:rPr lang="en-US" altLang="en-US" sz="2800" b="1" u="sng"/>
              <a:t>Carpenter ant galleries are smooth, giving the wood almost a sandpapered appearance.</a:t>
            </a:r>
          </a:p>
          <a:p>
            <a:pPr marL="609600" indent="-609600">
              <a:lnSpc>
                <a:spcPct val="90000"/>
              </a:lnSpc>
              <a:buFontTx/>
              <a:buNone/>
            </a:pPr>
            <a:endParaRPr lang="en-US" altLang="en-US" sz="2800" b="1"/>
          </a:p>
          <a:p>
            <a:pPr marL="609600" indent="-609600">
              <a:lnSpc>
                <a:spcPct val="90000"/>
              </a:lnSpc>
              <a:buFontTx/>
              <a:buAutoNum type="arabicPeriod" startAt="64"/>
            </a:pPr>
            <a:r>
              <a:rPr lang="en-US" altLang="en-US" sz="2800" b="1"/>
              <a:t>Ants have straight antennae.</a:t>
            </a:r>
          </a:p>
          <a:p>
            <a:pPr marL="609600" indent="-609600">
              <a:lnSpc>
                <a:spcPct val="90000"/>
              </a:lnSpc>
              <a:buFontTx/>
              <a:buNone/>
            </a:pPr>
            <a:endParaRPr lang="en-US" altLang="en-US" sz="1000" b="1"/>
          </a:p>
          <a:p>
            <a:pPr marL="609600" indent="-609600">
              <a:lnSpc>
                <a:spcPct val="90000"/>
              </a:lnSpc>
              <a:buFontTx/>
              <a:buAutoNum type="arabicPeriod" startAt="65"/>
            </a:pPr>
            <a:r>
              <a:rPr lang="en-US" altLang="en-US" sz="2800" b="1"/>
              <a:t>Carpenter ants eat wood.</a:t>
            </a:r>
          </a:p>
          <a:p>
            <a:pPr marL="609600" indent="-609600">
              <a:lnSpc>
                <a:spcPct val="90000"/>
              </a:lnSpc>
              <a:buFontTx/>
              <a:buNone/>
            </a:pPr>
            <a:endParaRPr lang="en-US" altLang="en-US" sz="1000" b="1"/>
          </a:p>
          <a:p>
            <a:pPr marL="609600" indent="-609600">
              <a:lnSpc>
                <a:spcPct val="90000"/>
              </a:lnSpc>
              <a:buFontTx/>
              <a:buNone/>
            </a:pPr>
            <a:r>
              <a:rPr lang="en-US" altLang="en-US" sz="2800" b="1"/>
              <a:t>66.  Foraging ants bring back food and water to the colony and pass it to the other nest-tending by a mouth-to-mouth process called thigmotaxis.</a:t>
            </a:r>
          </a:p>
        </p:txBody>
      </p:sp>
      <p:sp>
        <p:nvSpPr>
          <p:cNvPr id="448516" name="Text Box 4">
            <a:extLst>
              <a:ext uri="{FF2B5EF4-FFF2-40B4-BE49-F238E27FC236}">
                <a16:creationId xmlns:a16="http://schemas.microsoft.com/office/drawing/2014/main" id="{C26B8298-4B03-4800-B115-40C0C595482D}"/>
              </a:ext>
            </a:extLst>
          </p:cNvPr>
          <p:cNvSpPr txBox="1">
            <a:spLocks noChangeArrowheads="1"/>
          </p:cNvSpPr>
          <p:nvPr/>
        </p:nvSpPr>
        <p:spPr bwMode="auto">
          <a:xfrm>
            <a:off x="3886200" y="3810000"/>
            <a:ext cx="838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a:t>
            </a:r>
          </a:p>
        </p:txBody>
      </p:sp>
    </p:spTree>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a:extLst>
              <a:ext uri="{FF2B5EF4-FFF2-40B4-BE49-F238E27FC236}">
                <a16:creationId xmlns:a16="http://schemas.microsoft.com/office/drawing/2014/main" id="{B614D6B7-B052-4D1A-A922-332CD4A655AC}"/>
              </a:ext>
            </a:extLst>
          </p:cNvPr>
          <p:cNvSpPr>
            <a:spLocks noGrp="1" noChangeArrowheads="1"/>
          </p:cNvSpPr>
          <p:nvPr>
            <p:ph type="title"/>
          </p:nvPr>
        </p:nvSpPr>
        <p:spPr>
          <a:xfrm>
            <a:off x="685800" y="228600"/>
            <a:ext cx="7772400" cy="609600"/>
          </a:xfrm>
        </p:spPr>
        <p:txBody>
          <a:bodyPr/>
          <a:lstStyle/>
          <a:p>
            <a:r>
              <a:rPr lang="en-US" altLang="en-US" sz="3200" b="1"/>
              <a:t>True or False</a:t>
            </a:r>
          </a:p>
        </p:txBody>
      </p:sp>
      <p:sp>
        <p:nvSpPr>
          <p:cNvPr id="132099" name="Rectangle 3">
            <a:extLst>
              <a:ext uri="{FF2B5EF4-FFF2-40B4-BE49-F238E27FC236}">
                <a16:creationId xmlns:a16="http://schemas.microsoft.com/office/drawing/2014/main" id="{222BC69A-8637-4E85-ACD4-B3717B20669D}"/>
              </a:ext>
            </a:extLst>
          </p:cNvPr>
          <p:cNvSpPr>
            <a:spLocks noGrp="1" noChangeArrowheads="1"/>
          </p:cNvSpPr>
          <p:nvPr>
            <p:ph type="body" idx="1"/>
          </p:nvPr>
        </p:nvSpPr>
        <p:spPr>
          <a:xfrm>
            <a:off x="381000" y="990600"/>
            <a:ext cx="8458200" cy="5867400"/>
          </a:xfrm>
        </p:spPr>
        <p:txBody>
          <a:bodyPr/>
          <a:lstStyle/>
          <a:p>
            <a:pPr marL="609600" indent="-609600">
              <a:lnSpc>
                <a:spcPct val="90000"/>
              </a:lnSpc>
              <a:buFontTx/>
              <a:buAutoNum type="arabicPeriod" startAt="60"/>
            </a:pPr>
            <a:r>
              <a:rPr lang="en-US" altLang="en-US" sz="2800" b="1"/>
              <a:t>Ants develop by gradual metamorphosis.</a:t>
            </a:r>
          </a:p>
          <a:p>
            <a:pPr marL="609600" indent="-609600">
              <a:lnSpc>
                <a:spcPct val="90000"/>
              </a:lnSpc>
              <a:buFontTx/>
              <a:buNone/>
            </a:pPr>
            <a:endParaRPr lang="en-US" altLang="en-US" sz="1000" b="1"/>
          </a:p>
          <a:p>
            <a:pPr marL="609600" indent="-609600">
              <a:lnSpc>
                <a:spcPct val="90000"/>
              </a:lnSpc>
              <a:buFontTx/>
              <a:buAutoNum type="arabicPeriod" startAt="61"/>
            </a:pPr>
            <a:r>
              <a:rPr lang="en-US" altLang="en-US" sz="2800" b="1"/>
              <a:t>Ants have a thin waist know as a pedicel.</a:t>
            </a:r>
          </a:p>
          <a:p>
            <a:pPr marL="609600" indent="-609600">
              <a:lnSpc>
                <a:spcPct val="90000"/>
              </a:lnSpc>
              <a:buFontTx/>
              <a:buNone/>
            </a:pPr>
            <a:endParaRPr lang="en-US" altLang="en-US" sz="1000" b="1"/>
          </a:p>
          <a:p>
            <a:pPr marL="609600" indent="-609600">
              <a:lnSpc>
                <a:spcPct val="90000"/>
              </a:lnSpc>
              <a:buFontTx/>
              <a:buAutoNum type="arabicPeriod" startAt="62"/>
            </a:pPr>
            <a:r>
              <a:rPr lang="en-US" altLang="en-US" sz="2800" b="1"/>
              <a:t>Ants have piercing-sucking mouthparts.</a:t>
            </a:r>
          </a:p>
          <a:p>
            <a:pPr marL="609600" indent="-609600">
              <a:lnSpc>
                <a:spcPct val="90000"/>
              </a:lnSpc>
              <a:buFontTx/>
              <a:buNone/>
            </a:pPr>
            <a:endParaRPr lang="en-US" altLang="en-US" sz="1000" b="1"/>
          </a:p>
          <a:p>
            <a:pPr marL="609600" indent="-609600">
              <a:lnSpc>
                <a:spcPct val="90000"/>
              </a:lnSpc>
              <a:buFontTx/>
              <a:buAutoNum type="arabicPeriod" startAt="63"/>
            </a:pPr>
            <a:r>
              <a:rPr lang="en-US" altLang="en-US" sz="2800" b="1"/>
              <a:t>Carpenter ant galleries are smooth, giving the wood almost a sandpapered appearance.</a:t>
            </a:r>
          </a:p>
          <a:p>
            <a:pPr marL="609600" indent="-609600">
              <a:lnSpc>
                <a:spcPct val="90000"/>
              </a:lnSpc>
              <a:buFontTx/>
              <a:buNone/>
            </a:pPr>
            <a:endParaRPr lang="en-US" altLang="en-US" sz="1000" b="1"/>
          </a:p>
          <a:p>
            <a:pPr marL="609600" indent="-609600">
              <a:lnSpc>
                <a:spcPct val="90000"/>
              </a:lnSpc>
              <a:buFontTx/>
              <a:buAutoNum type="arabicPeriod" startAt="64"/>
            </a:pPr>
            <a:r>
              <a:rPr lang="en-US" altLang="en-US" sz="2800" b="1" u="sng"/>
              <a:t>Ants have straight antennae.</a:t>
            </a:r>
          </a:p>
          <a:p>
            <a:pPr marL="609600" indent="-609600">
              <a:lnSpc>
                <a:spcPct val="90000"/>
              </a:lnSpc>
              <a:buFontTx/>
              <a:buNone/>
            </a:pPr>
            <a:endParaRPr lang="en-US" altLang="en-US" sz="2800" b="1" u="sng"/>
          </a:p>
          <a:p>
            <a:pPr marL="609600" indent="-609600">
              <a:lnSpc>
                <a:spcPct val="90000"/>
              </a:lnSpc>
              <a:buFontTx/>
              <a:buAutoNum type="arabicPeriod" startAt="65"/>
            </a:pPr>
            <a:r>
              <a:rPr lang="en-US" altLang="en-US" sz="2800" b="1"/>
              <a:t>Carpenter ants eat wood.</a:t>
            </a:r>
          </a:p>
          <a:p>
            <a:pPr marL="609600" indent="-609600">
              <a:lnSpc>
                <a:spcPct val="90000"/>
              </a:lnSpc>
              <a:buFontTx/>
              <a:buNone/>
            </a:pPr>
            <a:endParaRPr lang="en-US" altLang="en-US" sz="1000" b="1"/>
          </a:p>
          <a:p>
            <a:pPr marL="609600" indent="-609600">
              <a:lnSpc>
                <a:spcPct val="90000"/>
              </a:lnSpc>
              <a:buFontTx/>
              <a:buNone/>
            </a:pPr>
            <a:r>
              <a:rPr lang="en-US" altLang="en-US" sz="2800" b="1"/>
              <a:t>66.  Foraging ants bring back food and water to the colony and pass it to the other nest-tending by a mouth-to-mouth process called thigmotaxis.</a:t>
            </a:r>
          </a:p>
        </p:txBody>
      </p:sp>
      <p:sp>
        <p:nvSpPr>
          <p:cNvPr id="132100" name="Text Box 4">
            <a:extLst>
              <a:ext uri="{FF2B5EF4-FFF2-40B4-BE49-F238E27FC236}">
                <a16:creationId xmlns:a16="http://schemas.microsoft.com/office/drawing/2014/main" id="{60E91054-CF2C-43EC-8E42-356B005280D6}"/>
              </a:ext>
            </a:extLst>
          </p:cNvPr>
          <p:cNvSpPr txBox="1">
            <a:spLocks noChangeArrowheads="1"/>
          </p:cNvSpPr>
          <p:nvPr/>
        </p:nvSpPr>
        <p:spPr bwMode="auto">
          <a:xfrm>
            <a:off x="1905000" y="4384675"/>
            <a:ext cx="1616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sz="2400" b="0"/>
          </a:p>
        </p:txBody>
      </p:sp>
    </p:spTree>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9538" name="Rectangle 2">
            <a:extLst>
              <a:ext uri="{FF2B5EF4-FFF2-40B4-BE49-F238E27FC236}">
                <a16:creationId xmlns:a16="http://schemas.microsoft.com/office/drawing/2014/main" id="{06D3650E-B30F-45C7-ACB9-17A8D53D9BC5}"/>
              </a:ext>
            </a:extLst>
          </p:cNvPr>
          <p:cNvSpPr>
            <a:spLocks noGrp="1" noChangeArrowheads="1"/>
          </p:cNvSpPr>
          <p:nvPr>
            <p:ph type="title"/>
          </p:nvPr>
        </p:nvSpPr>
        <p:spPr>
          <a:xfrm>
            <a:off x="685800" y="228600"/>
            <a:ext cx="7772400" cy="609600"/>
          </a:xfrm>
        </p:spPr>
        <p:txBody>
          <a:bodyPr/>
          <a:lstStyle/>
          <a:p>
            <a:r>
              <a:rPr lang="en-US" altLang="en-US" sz="3200" b="1"/>
              <a:t>True or False</a:t>
            </a:r>
          </a:p>
        </p:txBody>
      </p:sp>
      <p:sp>
        <p:nvSpPr>
          <p:cNvPr id="449539" name="Rectangle 3">
            <a:extLst>
              <a:ext uri="{FF2B5EF4-FFF2-40B4-BE49-F238E27FC236}">
                <a16:creationId xmlns:a16="http://schemas.microsoft.com/office/drawing/2014/main" id="{35AC23B6-1368-44A0-B645-4AA802C56386}"/>
              </a:ext>
            </a:extLst>
          </p:cNvPr>
          <p:cNvSpPr>
            <a:spLocks noGrp="1" noChangeArrowheads="1"/>
          </p:cNvSpPr>
          <p:nvPr>
            <p:ph type="body" idx="1"/>
          </p:nvPr>
        </p:nvSpPr>
        <p:spPr>
          <a:xfrm>
            <a:off x="381000" y="990600"/>
            <a:ext cx="8458200" cy="5867400"/>
          </a:xfrm>
        </p:spPr>
        <p:txBody>
          <a:bodyPr/>
          <a:lstStyle/>
          <a:p>
            <a:pPr marL="609600" indent="-609600">
              <a:lnSpc>
                <a:spcPct val="90000"/>
              </a:lnSpc>
              <a:buFontTx/>
              <a:buAutoNum type="arabicPeriod" startAt="60"/>
            </a:pPr>
            <a:r>
              <a:rPr lang="en-US" altLang="en-US" sz="2800" b="1"/>
              <a:t>Ants develop by gradual metamorphosis.</a:t>
            </a:r>
          </a:p>
          <a:p>
            <a:pPr marL="609600" indent="-609600">
              <a:lnSpc>
                <a:spcPct val="90000"/>
              </a:lnSpc>
              <a:buFontTx/>
              <a:buNone/>
            </a:pPr>
            <a:endParaRPr lang="en-US" altLang="en-US" sz="1000" b="1"/>
          </a:p>
          <a:p>
            <a:pPr marL="609600" indent="-609600">
              <a:lnSpc>
                <a:spcPct val="90000"/>
              </a:lnSpc>
              <a:buFontTx/>
              <a:buAutoNum type="arabicPeriod" startAt="61"/>
            </a:pPr>
            <a:r>
              <a:rPr lang="en-US" altLang="en-US" sz="2800" b="1"/>
              <a:t>Ants have a thin waist know as a pedicel.</a:t>
            </a:r>
          </a:p>
          <a:p>
            <a:pPr marL="609600" indent="-609600">
              <a:lnSpc>
                <a:spcPct val="90000"/>
              </a:lnSpc>
              <a:buFontTx/>
              <a:buNone/>
            </a:pPr>
            <a:endParaRPr lang="en-US" altLang="en-US" sz="1000" b="1"/>
          </a:p>
          <a:p>
            <a:pPr marL="609600" indent="-609600">
              <a:lnSpc>
                <a:spcPct val="90000"/>
              </a:lnSpc>
              <a:buFontTx/>
              <a:buAutoNum type="arabicPeriod" startAt="62"/>
            </a:pPr>
            <a:r>
              <a:rPr lang="en-US" altLang="en-US" sz="2800" b="1"/>
              <a:t>Ants have piercing-sucking mouthparts.</a:t>
            </a:r>
          </a:p>
          <a:p>
            <a:pPr marL="609600" indent="-609600">
              <a:lnSpc>
                <a:spcPct val="90000"/>
              </a:lnSpc>
              <a:buFontTx/>
              <a:buNone/>
            </a:pPr>
            <a:endParaRPr lang="en-US" altLang="en-US" sz="1000" b="1"/>
          </a:p>
          <a:p>
            <a:pPr marL="609600" indent="-609600">
              <a:lnSpc>
                <a:spcPct val="90000"/>
              </a:lnSpc>
              <a:buFontTx/>
              <a:buAutoNum type="arabicPeriod" startAt="63"/>
            </a:pPr>
            <a:r>
              <a:rPr lang="en-US" altLang="en-US" sz="2800" b="1"/>
              <a:t>Carpenter ant galleries are smooth, giving the wood almost a sandpapered appearance.</a:t>
            </a:r>
          </a:p>
          <a:p>
            <a:pPr marL="609600" indent="-609600">
              <a:lnSpc>
                <a:spcPct val="90000"/>
              </a:lnSpc>
              <a:buFontTx/>
              <a:buNone/>
            </a:pPr>
            <a:endParaRPr lang="en-US" altLang="en-US" sz="1000" b="1"/>
          </a:p>
          <a:p>
            <a:pPr marL="609600" indent="-609600">
              <a:lnSpc>
                <a:spcPct val="90000"/>
              </a:lnSpc>
              <a:buFontTx/>
              <a:buAutoNum type="arabicPeriod" startAt="64"/>
            </a:pPr>
            <a:r>
              <a:rPr lang="en-US" altLang="en-US" sz="2800" b="1" u="sng"/>
              <a:t>Ants have straight antennae.</a:t>
            </a:r>
          </a:p>
          <a:p>
            <a:pPr marL="609600" indent="-609600">
              <a:lnSpc>
                <a:spcPct val="90000"/>
              </a:lnSpc>
              <a:buFontTx/>
              <a:buNone/>
            </a:pPr>
            <a:endParaRPr lang="en-US" altLang="en-US" sz="2800" b="1" u="sng"/>
          </a:p>
          <a:p>
            <a:pPr marL="609600" indent="-609600">
              <a:lnSpc>
                <a:spcPct val="90000"/>
              </a:lnSpc>
              <a:buFontTx/>
              <a:buAutoNum type="arabicPeriod" startAt="65"/>
            </a:pPr>
            <a:r>
              <a:rPr lang="en-US" altLang="en-US" sz="2800" b="1"/>
              <a:t>Carpenter ants eat wood.</a:t>
            </a:r>
          </a:p>
          <a:p>
            <a:pPr marL="609600" indent="-609600">
              <a:lnSpc>
                <a:spcPct val="90000"/>
              </a:lnSpc>
              <a:buFontTx/>
              <a:buNone/>
            </a:pPr>
            <a:endParaRPr lang="en-US" altLang="en-US" sz="1000" b="1"/>
          </a:p>
          <a:p>
            <a:pPr marL="609600" indent="-609600">
              <a:lnSpc>
                <a:spcPct val="90000"/>
              </a:lnSpc>
              <a:buFontTx/>
              <a:buNone/>
            </a:pPr>
            <a:r>
              <a:rPr lang="en-US" altLang="en-US" sz="2800" b="1"/>
              <a:t>66.  Foraging ants bring back food and water to the colony and pass it to the other nest-tending by a mouth-to-mouth process called thigmotaxis.</a:t>
            </a:r>
          </a:p>
        </p:txBody>
      </p:sp>
      <p:sp>
        <p:nvSpPr>
          <p:cNvPr id="449540" name="Text Box 4">
            <a:extLst>
              <a:ext uri="{FF2B5EF4-FFF2-40B4-BE49-F238E27FC236}">
                <a16:creationId xmlns:a16="http://schemas.microsoft.com/office/drawing/2014/main" id="{A7383861-DA36-484D-AE6A-1BC75E3F241F}"/>
              </a:ext>
            </a:extLst>
          </p:cNvPr>
          <p:cNvSpPr txBox="1">
            <a:spLocks noChangeArrowheads="1"/>
          </p:cNvSpPr>
          <p:nvPr/>
        </p:nvSpPr>
        <p:spPr bwMode="auto">
          <a:xfrm>
            <a:off x="1905000" y="4384675"/>
            <a:ext cx="1616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sz="2400" b="0"/>
          </a:p>
        </p:txBody>
      </p:sp>
      <p:sp>
        <p:nvSpPr>
          <p:cNvPr id="449541" name="Text Box 5">
            <a:extLst>
              <a:ext uri="{FF2B5EF4-FFF2-40B4-BE49-F238E27FC236}">
                <a16:creationId xmlns:a16="http://schemas.microsoft.com/office/drawing/2014/main" id="{FE1B80CF-CF3F-41F0-A254-6FD2686CE4A0}"/>
              </a:ext>
            </a:extLst>
          </p:cNvPr>
          <p:cNvSpPr txBox="1">
            <a:spLocks noChangeArrowheads="1"/>
          </p:cNvSpPr>
          <p:nvPr/>
        </p:nvSpPr>
        <p:spPr bwMode="auto">
          <a:xfrm>
            <a:off x="1981200" y="4419600"/>
            <a:ext cx="4953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False – they have elbowed antennae</a:t>
            </a:r>
          </a:p>
        </p:txBody>
      </p:sp>
    </p:spTree>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a:extLst>
              <a:ext uri="{FF2B5EF4-FFF2-40B4-BE49-F238E27FC236}">
                <a16:creationId xmlns:a16="http://schemas.microsoft.com/office/drawing/2014/main" id="{44B0A871-526B-4DA7-B41E-1C86C6A74F52}"/>
              </a:ext>
            </a:extLst>
          </p:cNvPr>
          <p:cNvSpPr>
            <a:spLocks noGrp="1" noChangeArrowheads="1"/>
          </p:cNvSpPr>
          <p:nvPr>
            <p:ph type="title"/>
          </p:nvPr>
        </p:nvSpPr>
        <p:spPr>
          <a:xfrm>
            <a:off x="685800" y="228600"/>
            <a:ext cx="7772400" cy="609600"/>
          </a:xfrm>
        </p:spPr>
        <p:txBody>
          <a:bodyPr/>
          <a:lstStyle/>
          <a:p>
            <a:r>
              <a:rPr lang="en-US" altLang="en-US" sz="3200" b="1"/>
              <a:t>True or False</a:t>
            </a:r>
          </a:p>
        </p:txBody>
      </p:sp>
      <p:sp>
        <p:nvSpPr>
          <p:cNvPr id="133123" name="Rectangle 3">
            <a:extLst>
              <a:ext uri="{FF2B5EF4-FFF2-40B4-BE49-F238E27FC236}">
                <a16:creationId xmlns:a16="http://schemas.microsoft.com/office/drawing/2014/main" id="{EC3DDCE2-535F-40F8-BFD8-0C2CD8F60830}"/>
              </a:ext>
            </a:extLst>
          </p:cNvPr>
          <p:cNvSpPr>
            <a:spLocks noGrp="1" noChangeArrowheads="1"/>
          </p:cNvSpPr>
          <p:nvPr>
            <p:ph type="body" idx="1"/>
          </p:nvPr>
        </p:nvSpPr>
        <p:spPr>
          <a:xfrm>
            <a:off x="381000" y="990600"/>
            <a:ext cx="8458200" cy="5867400"/>
          </a:xfrm>
        </p:spPr>
        <p:txBody>
          <a:bodyPr/>
          <a:lstStyle/>
          <a:p>
            <a:pPr marL="609600" indent="-609600">
              <a:lnSpc>
                <a:spcPct val="90000"/>
              </a:lnSpc>
              <a:buFontTx/>
              <a:buAutoNum type="arabicPeriod" startAt="60"/>
            </a:pPr>
            <a:r>
              <a:rPr lang="en-US" altLang="en-US" sz="2800" b="1"/>
              <a:t>Ants develop by gradual metamorphosis.</a:t>
            </a:r>
          </a:p>
          <a:p>
            <a:pPr marL="609600" indent="-609600">
              <a:lnSpc>
                <a:spcPct val="90000"/>
              </a:lnSpc>
              <a:buFontTx/>
              <a:buNone/>
            </a:pPr>
            <a:endParaRPr lang="en-US" altLang="en-US" sz="1000" b="1"/>
          </a:p>
          <a:p>
            <a:pPr marL="609600" indent="-609600">
              <a:lnSpc>
                <a:spcPct val="90000"/>
              </a:lnSpc>
              <a:buFontTx/>
              <a:buAutoNum type="arabicPeriod" startAt="61"/>
            </a:pPr>
            <a:r>
              <a:rPr lang="en-US" altLang="en-US" sz="2800" b="1"/>
              <a:t>Ants have a thin waist know as a pedicel.</a:t>
            </a:r>
          </a:p>
          <a:p>
            <a:pPr marL="609600" indent="-609600">
              <a:lnSpc>
                <a:spcPct val="90000"/>
              </a:lnSpc>
              <a:buFontTx/>
              <a:buNone/>
            </a:pPr>
            <a:endParaRPr lang="en-US" altLang="en-US" sz="1000" b="1"/>
          </a:p>
          <a:p>
            <a:pPr marL="609600" indent="-609600">
              <a:lnSpc>
                <a:spcPct val="90000"/>
              </a:lnSpc>
              <a:buFontTx/>
              <a:buAutoNum type="arabicPeriod" startAt="62"/>
            </a:pPr>
            <a:r>
              <a:rPr lang="en-US" altLang="en-US" sz="2800" b="1"/>
              <a:t>Ants have piercing-sucking mouthparts.</a:t>
            </a:r>
          </a:p>
          <a:p>
            <a:pPr marL="609600" indent="-609600">
              <a:lnSpc>
                <a:spcPct val="90000"/>
              </a:lnSpc>
              <a:buFontTx/>
              <a:buNone/>
            </a:pPr>
            <a:endParaRPr lang="en-US" altLang="en-US" sz="1000" b="1"/>
          </a:p>
          <a:p>
            <a:pPr marL="609600" indent="-609600">
              <a:lnSpc>
                <a:spcPct val="90000"/>
              </a:lnSpc>
              <a:buFontTx/>
              <a:buAutoNum type="arabicPeriod" startAt="63"/>
            </a:pPr>
            <a:r>
              <a:rPr lang="en-US" altLang="en-US" sz="2800" b="1"/>
              <a:t>Carpenter ant galleries are smooth, giving the wood almost a sandpapered appearance.</a:t>
            </a:r>
          </a:p>
          <a:p>
            <a:pPr marL="609600" indent="-609600">
              <a:lnSpc>
                <a:spcPct val="90000"/>
              </a:lnSpc>
              <a:buFontTx/>
              <a:buNone/>
            </a:pPr>
            <a:endParaRPr lang="en-US" altLang="en-US" sz="1000" b="1"/>
          </a:p>
          <a:p>
            <a:pPr marL="609600" indent="-609600">
              <a:lnSpc>
                <a:spcPct val="90000"/>
              </a:lnSpc>
              <a:buFontTx/>
              <a:buAutoNum type="arabicPeriod" startAt="64"/>
            </a:pPr>
            <a:r>
              <a:rPr lang="en-US" altLang="en-US" sz="2800" b="1"/>
              <a:t>Ants have straight antennae.</a:t>
            </a:r>
          </a:p>
          <a:p>
            <a:pPr marL="609600" indent="-609600">
              <a:lnSpc>
                <a:spcPct val="90000"/>
              </a:lnSpc>
              <a:buFontTx/>
              <a:buNone/>
            </a:pPr>
            <a:endParaRPr lang="en-US" altLang="en-US" sz="1000" b="1"/>
          </a:p>
          <a:p>
            <a:pPr marL="609600" indent="-609600">
              <a:lnSpc>
                <a:spcPct val="90000"/>
              </a:lnSpc>
              <a:buFontTx/>
              <a:buAutoNum type="arabicPeriod" startAt="65"/>
            </a:pPr>
            <a:r>
              <a:rPr lang="en-US" altLang="en-US" sz="2800" b="1" u="sng"/>
              <a:t>Carpenter ants eat wood.</a:t>
            </a:r>
          </a:p>
          <a:p>
            <a:pPr marL="609600" indent="-609600">
              <a:lnSpc>
                <a:spcPct val="90000"/>
              </a:lnSpc>
              <a:buFontTx/>
              <a:buNone/>
            </a:pPr>
            <a:endParaRPr lang="en-US" altLang="en-US" sz="2800" b="1" u="sng"/>
          </a:p>
          <a:p>
            <a:pPr marL="609600" indent="-609600">
              <a:lnSpc>
                <a:spcPct val="90000"/>
              </a:lnSpc>
              <a:buFontTx/>
              <a:buNone/>
            </a:pPr>
            <a:r>
              <a:rPr lang="en-US" altLang="en-US" sz="2800" b="1"/>
              <a:t>66.  Foraging ants bring back food and water to the colony and pass it to the other nest-tending ants by a mouth-to-mouth process called thigmotaxis.</a:t>
            </a:r>
          </a:p>
        </p:txBody>
      </p:sp>
    </p:spTree>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62" name="Rectangle 2">
            <a:extLst>
              <a:ext uri="{FF2B5EF4-FFF2-40B4-BE49-F238E27FC236}">
                <a16:creationId xmlns:a16="http://schemas.microsoft.com/office/drawing/2014/main" id="{3DEC83B5-709E-413E-9F94-E896AA4AE2FB}"/>
              </a:ext>
            </a:extLst>
          </p:cNvPr>
          <p:cNvSpPr>
            <a:spLocks noGrp="1" noChangeArrowheads="1"/>
          </p:cNvSpPr>
          <p:nvPr>
            <p:ph type="title"/>
          </p:nvPr>
        </p:nvSpPr>
        <p:spPr>
          <a:xfrm>
            <a:off x="685800" y="228600"/>
            <a:ext cx="7772400" cy="609600"/>
          </a:xfrm>
        </p:spPr>
        <p:txBody>
          <a:bodyPr/>
          <a:lstStyle/>
          <a:p>
            <a:r>
              <a:rPr lang="en-US" altLang="en-US" sz="3200" b="1"/>
              <a:t>True or False</a:t>
            </a:r>
          </a:p>
        </p:txBody>
      </p:sp>
      <p:sp>
        <p:nvSpPr>
          <p:cNvPr id="450563" name="Rectangle 3">
            <a:extLst>
              <a:ext uri="{FF2B5EF4-FFF2-40B4-BE49-F238E27FC236}">
                <a16:creationId xmlns:a16="http://schemas.microsoft.com/office/drawing/2014/main" id="{F0D4DFF1-4184-4FC6-B0E5-74D4B80C93A3}"/>
              </a:ext>
            </a:extLst>
          </p:cNvPr>
          <p:cNvSpPr>
            <a:spLocks noGrp="1" noChangeArrowheads="1"/>
          </p:cNvSpPr>
          <p:nvPr>
            <p:ph type="body" idx="1"/>
          </p:nvPr>
        </p:nvSpPr>
        <p:spPr>
          <a:xfrm>
            <a:off x="381000" y="990600"/>
            <a:ext cx="8458200" cy="5867400"/>
          </a:xfrm>
        </p:spPr>
        <p:txBody>
          <a:bodyPr/>
          <a:lstStyle/>
          <a:p>
            <a:pPr marL="609600" indent="-609600">
              <a:lnSpc>
                <a:spcPct val="90000"/>
              </a:lnSpc>
              <a:buFontTx/>
              <a:buAutoNum type="arabicPeriod" startAt="60"/>
            </a:pPr>
            <a:r>
              <a:rPr lang="en-US" altLang="en-US" sz="2800" b="1"/>
              <a:t>Ants develop by gradual metamorphosis.</a:t>
            </a:r>
          </a:p>
          <a:p>
            <a:pPr marL="609600" indent="-609600">
              <a:lnSpc>
                <a:spcPct val="90000"/>
              </a:lnSpc>
              <a:buFontTx/>
              <a:buNone/>
            </a:pPr>
            <a:endParaRPr lang="en-US" altLang="en-US" sz="1000" b="1"/>
          </a:p>
          <a:p>
            <a:pPr marL="609600" indent="-609600">
              <a:lnSpc>
                <a:spcPct val="90000"/>
              </a:lnSpc>
              <a:buFontTx/>
              <a:buAutoNum type="arabicPeriod" startAt="61"/>
            </a:pPr>
            <a:r>
              <a:rPr lang="en-US" altLang="en-US" sz="2800" b="1"/>
              <a:t>Ants have a thin waist know as a pedicel.</a:t>
            </a:r>
          </a:p>
          <a:p>
            <a:pPr marL="609600" indent="-609600">
              <a:lnSpc>
                <a:spcPct val="90000"/>
              </a:lnSpc>
              <a:buFontTx/>
              <a:buNone/>
            </a:pPr>
            <a:endParaRPr lang="en-US" altLang="en-US" sz="1000" b="1"/>
          </a:p>
          <a:p>
            <a:pPr marL="609600" indent="-609600">
              <a:lnSpc>
                <a:spcPct val="90000"/>
              </a:lnSpc>
              <a:buFontTx/>
              <a:buAutoNum type="arabicPeriod" startAt="62"/>
            </a:pPr>
            <a:r>
              <a:rPr lang="en-US" altLang="en-US" sz="2800" b="1"/>
              <a:t>Ants have piercing-sucking mouthparts.</a:t>
            </a:r>
          </a:p>
          <a:p>
            <a:pPr marL="609600" indent="-609600">
              <a:lnSpc>
                <a:spcPct val="90000"/>
              </a:lnSpc>
              <a:buFontTx/>
              <a:buNone/>
            </a:pPr>
            <a:endParaRPr lang="en-US" altLang="en-US" sz="1000" b="1"/>
          </a:p>
          <a:p>
            <a:pPr marL="609600" indent="-609600">
              <a:lnSpc>
                <a:spcPct val="90000"/>
              </a:lnSpc>
              <a:buFontTx/>
              <a:buAutoNum type="arabicPeriod" startAt="63"/>
            </a:pPr>
            <a:r>
              <a:rPr lang="en-US" altLang="en-US" sz="2800" b="1"/>
              <a:t>Carpenter ant galleries are smooth, giving the wood almost a sandpapered appearance.</a:t>
            </a:r>
          </a:p>
          <a:p>
            <a:pPr marL="609600" indent="-609600">
              <a:lnSpc>
                <a:spcPct val="90000"/>
              </a:lnSpc>
              <a:buFontTx/>
              <a:buNone/>
            </a:pPr>
            <a:endParaRPr lang="en-US" altLang="en-US" sz="1000" b="1"/>
          </a:p>
          <a:p>
            <a:pPr marL="609600" indent="-609600">
              <a:lnSpc>
                <a:spcPct val="90000"/>
              </a:lnSpc>
              <a:buFontTx/>
              <a:buAutoNum type="arabicPeriod" startAt="64"/>
            </a:pPr>
            <a:r>
              <a:rPr lang="en-US" altLang="en-US" sz="2800" b="1"/>
              <a:t>Ants have straight antennae.</a:t>
            </a:r>
          </a:p>
          <a:p>
            <a:pPr marL="609600" indent="-609600">
              <a:lnSpc>
                <a:spcPct val="90000"/>
              </a:lnSpc>
              <a:buFontTx/>
              <a:buNone/>
            </a:pPr>
            <a:endParaRPr lang="en-US" altLang="en-US" sz="1000" b="1"/>
          </a:p>
          <a:p>
            <a:pPr marL="609600" indent="-609600">
              <a:lnSpc>
                <a:spcPct val="90000"/>
              </a:lnSpc>
              <a:buFontTx/>
              <a:buAutoNum type="arabicPeriod" startAt="65"/>
            </a:pPr>
            <a:r>
              <a:rPr lang="en-US" altLang="en-US" sz="2800" b="1" u="sng"/>
              <a:t>Carpenter ants eat wood.</a:t>
            </a:r>
          </a:p>
          <a:p>
            <a:pPr marL="609600" indent="-609600">
              <a:lnSpc>
                <a:spcPct val="90000"/>
              </a:lnSpc>
              <a:buFontTx/>
              <a:buNone/>
            </a:pPr>
            <a:endParaRPr lang="en-US" altLang="en-US" sz="2800" b="1" u="sng"/>
          </a:p>
          <a:p>
            <a:pPr marL="609600" indent="-609600">
              <a:lnSpc>
                <a:spcPct val="90000"/>
              </a:lnSpc>
              <a:buFontTx/>
              <a:buNone/>
            </a:pPr>
            <a:r>
              <a:rPr lang="en-US" altLang="en-US" sz="2800" b="1"/>
              <a:t>66.  Foraging ants bring back food and water to the colony and pass it to the other nest-tending ants by a mouth-to-mouth process called thigmotaxis.</a:t>
            </a:r>
          </a:p>
        </p:txBody>
      </p:sp>
      <p:sp>
        <p:nvSpPr>
          <p:cNvPr id="450564" name="Text Box 4">
            <a:extLst>
              <a:ext uri="{FF2B5EF4-FFF2-40B4-BE49-F238E27FC236}">
                <a16:creationId xmlns:a16="http://schemas.microsoft.com/office/drawing/2014/main" id="{13419E64-B712-4D69-BDF3-D3AA7DEE888E}"/>
              </a:ext>
            </a:extLst>
          </p:cNvPr>
          <p:cNvSpPr txBox="1">
            <a:spLocks noChangeArrowheads="1"/>
          </p:cNvSpPr>
          <p:nvPr/>
        </p:nvSpPr>
        <p:spPr bwMode="auto">
          <a:xfrm>
            <a:off x="2057400" y="5105400"/>
            <a:ext cx="5105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carpenter ants excavate wood </a:t>
            </a:r>
          </a:p>
        </p:txBody>
      </p:sp>
    </p:spTree>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a:extLst>
              <a:ext uri="{FF2B5EF4-FFF2-40B4-BE49-F238E27FC236}">
                <a16:creationId xmlns:a16="http://schemas.microsoft.com/office/drawing/2014/main" id="{8ECC7151-D4EE-45B8-ABFE-031A2BBEC01D}"/>
              </a:ext>
            </a:extLst>
          </p:cNvPr>
          <p:cNvSpPr>
            <a:spLocks noGrp="1" noChangeArrowheads="1"/>
          </p:cNvSpPr>
          <p:nvPr>
            <p:ph type="title"/>
          </p:nvPr>
        </p:nvSpPr>
        <p:spPr>
          <a:xfrm>
            <a:off x="685800" y="228600"/>
            <a:ext cx="7772400" cy="609600"/>
          </a:xfrm>
        </p:spPr>
        <p:txBody>
          <a:bodyPr/>
          <a:lstStyle/>
          <a:p>
            <a:r>
              <a:rPr lang="en-US" altLang="en-US" sz="3200" b="1"/>
              <a:t>True or False</a:t>
            </a:r>
          </a:p>
        </p:txBody>
      </p:sp>
      <p:sp>
        <p:nvSpPr>
          <p:cNvPr id="134147" name="Rectangle 3">
            <a:extLst>
              <a:ext uri="{FF2B5EF4-FFF2-40B4-BE49-F238E27FC236}">
                <a16:creationId xmlns:a16="http://schemas.microsoft.com/office/drawing/2014/main" id="{1D7D4C12-AE79-4FB8-9711-3FF1AF6E503C}"/>
              </a:ext>
            </a:extLst>
          </p:cNvPr>
          <p:cNvSpPr>
            <a:spLocks noGrp="1" noChangeArrowheads="1"/>
          </p:cNvSpPr>
          <p:nvPr>
            <p:ph type="body" idx="1"/>
          </p:nvPr>
        </p:nvSpPr>
        <p:spPr>
          <a:xfrm>
            <a:off x="381000" y="990600"/>
            <a:ext cx="8458200" cy="5638800"/>
          </a:xfrm>
        </p:spPr>
        <p:txBody>
          <a:bodyPr/>
          <a:lstStyle/>
          <a:p>
            <a:pPr marL="609600" indent="-609600">
              <a:lnSpc>
                <a:spcPct val="90000"/>
              </a:lnSpc>
              <a:buFontTx/>
              <a:buAutoNum type="arabicPeriod" startAt="60"/>
            </a:pPr>
            <a:r>
              <a:rPr lang="en-US" altLang="en-US" sz="2800" b="1"/>
              <a:t>Ants develop by gradual metamorphosis.</a:t>
            </a:r>
          </a:p>
          <a:p>
            <a:pPr marL="609600" indent="-609600">
              <a:lnSpc>
                <a:spcPct val="90000"/>
              </a:lnSpc>
              <a:buFontTx/>
              <a:buNone/>
            </a:pPr>
            <a:endParaRPr lang="en-US" altLang="en-US" sz="800" b="1"/>
          </a:p>
          <a:p>
            <a:pPr marL="609600" indent="-609600">
              <a:lnSpc>
                <a:spcPct val="90000"/>
              </a:lnSpc>
              <a:buFontTx/>
              <a:buAutoNum type="arabicPeriod" startAt="61"/>
            </a:pPr>
            <a:r>
              <a:rPr lang="en-US" altLang="en-US" sz="2800" b="1"/>
              <a:t>Ants have a thin waist know as a pedicel.</a:t>
            </a:r>
          </a:p>
          <a:p>
            <a:pPr marL="609600" indent="-609600">
              <a:lnSpc>
                <a:spcPct val="90000"/>
              </a:lnSpc>
              <a:buFontTx/>
              <a:buNone/>
            </a:pPr>
            <a:endParaRPr lang="en-US" altLang="en-US" sz="800" b="1"/>
          </a:p>
          <a:p>
            <a:pPr marL="609600" indent="-609600">
              <a:lnSpc>
                <a:spcPct val="90000"/>
              </a:lnSpc>
              <a:buFontTx/>
              <a:buAutoNum type="arabicPeriod" startAt="62"/>
            </a:pPr>
            <a:r>
              <a:rPr lang="en-US" altLang="en-US" sz="2800" b="1"/>
              <a:t>Ants have piercing-sucking mouthparts.</a:t>
            </a:r>
          </a:p>
          <a:p>
            <a:pPr marL="609600" indent="-609600">
              <a:lnSpc>
                <a:spcPct val="90000"/>
              </a:lnSpc>
              <a:buFontTx/>
              <a:buNone/>
            </a:pPr>
            <a:endParaRPr lang="en-US" altLang="en-US" sz="800" b="1"/>
          </a:p>
          <a:p>
            <a:pPr marL="609600" indent="-609600">
              <a:lnSpc>
                <a:spcPct val="90000"/>
              </a:lnSpc>
              <a:buFontTx/>
              <a:buAutoNum type="arabicPeriod" startAt="63"/>
            </a:pPr>
            <a:r>
              <a:rPr lang="en-US" altLang="en-US" sz="2800" b="1"/>
              <a:t>Carpenter ant galleries are smooth, giving the wood almost a sandpapered appearance.</a:t>
            </a:r>
          </a:p>
          <a:p>
            <a:pPr marL="609600" indent="-609600">
              <a:lnSpc>
                <a:spcPct val="90000"/>
              </a:lnSpc>
              <a:buFontTx/>
              <a:buNone/>
            </a:pPr>
            <a:endParaRPr lang="en-US" altLang="en-US" sz="800" b="1"/>
          </a:p>
          <a:p>
            <a:pPr marL="609600" indent="-609600">
              <a:lnSpc>
                <a:spcPct val="90000"/>
              </a:lnSpc>
              <a:buFontTx/>
              <a:buAutoNum type="arabicPeriod" startAt="64"/>
            </a:pPr>
            <a:r>
              <a:rPr lang="en-US" altLang="en-US" sz="2800" b="1"/>
              <a:t>Ants have straight antennae.</a:t>
            </a:r>
          </a:p>
          <a:p>
            <a:pPr marL="609600" indent="-609600">
              <a:lnSpc>
                <a:spcPct val="90000"/>
              </a:lnSpc>
              <a:buFontTx/>
              <a:buNone/>
            </a:pPr>
            <a:endParaRPr lang="en-US" altLang="en-US" sz="800" b="1"/>
          </a:p>
          <a:p>
            <a:pPr marL="609600" indent="-609600">
              <a:lnSpc>
                <a:spcPct val="90000"/>
              </a:lnSpc>
              <a:buFontTx/>
              <a:buAutoNum type="arabicPeriod" startAt="65"/>
            </a:pPr>
            <a:r>
              <a:rPr lang="en-US" altLang="en-US" sz="2800" b="1"/>
              <a:t>Carpenter ants eat wood.</a:t>
            </a:r>
          </a:p>
          <a:p>
            <a:pPr marL="609600" indent="-609600">
              <a:lnSpc>
                <a:spcPct val="90000"/>
              </a:lnSpc>
              <a:buFontTx/>
              <a:buNone/>
            </a:pPr>
            <a:endParaRPr lang="en-US" altLang="en-US" sz="800" b="1"/>
          </a:p>
          <a:p>
            <a:pPr marL="609600" indent="-609600">
              <a:lnSpc>
                <a:spcPct val="90000"/>
              </a:lnSpc>
              <a:buFontTx/>
              <a:buNone/>
            </a:pPr>
            <a:r>
              <a:rPr lang="en-US" altLang="en-US" sz="2800" b="1"/>
              <a:t>66.  </a:t>
            </a:r>
            <a:r>
              <a:rPr lang="en-US" altLang="en-US" sz="2800" b="1" u="sng"/>
              <a:t>Foraging ants bring back food and water to the colony and pass it to the other nest-tending by a mouth-to-mouth process called thigmotaxis.</a:t>
            </a:r>
          </a:p>
        </p:txBody>
      </p:sp>
    </p:spTree>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1586" name="Rectangle 2">
            <a:extLst>
              <a:ext uri="{FF2B5EF4-FFF2-40B4-BE49-F238E27FC236}">
                <a16:creationId xmlns:a16="http://schemas.microsoft.com/office/drawing/2014/main" id="{A8EE8C41-01F4-492C-883E-910E00B34FAD}"/>
              </a:ext>
            </a:extLst>
          </p:cNvPr>
          <p:cNvSpPr>
            <a:spLocks noGrp="1" noChangeArrowheads="1"/>
          </p:cNvSpPr>
          <p:nvPr>
            <p:ph type="title"/>
          </p:nvPr>
        </p:nvSpPr>
        <p:spPr>
          <a:xfrm>
            <a:off x="685800" y="228600"/>
            <a:ext cx="7772400" cy="609600"/>
          </a:xfrm>
        </p:spPr>
        <p:txBody>
          <a:bodyPr/>
          <a:lstStyle/>
          <a:p>
            <a:r>
              <a:rPr lang="en-US" altLang="en-US" sz="3200" b="1"/>
              <a:t>True or False</a:t>
            </a:r>
          </a:p>
        </p:txBody>
      </p:sp>
      <p:sp>
        <p:nvSpPr>
          <p:cNvPr id="451587" name="Rectangle 3">
            <a:extLst>
              <a:ext uri="{FF2B5EF4-FFF2-40B4-BE49-F238E27FC236}">
                <a16:creationId xmlns:a16="http://schemas.microsoft.com/office/drawing/2014/main" id="{646CEAE7-0330-4761-9F2D-EAF5575D07F6}"/>
              </a:ext>
            </a:extLst>
          </p:cNvPr>
          <p:cNvSpPr>
            <a:spLocks noGrp="1" noChangeArrowheads="1"/>
          </p:cNvSpPr>
          <p:nvPr>
            <p:ph type="body" idx="1"/>
          </p:nvPr>
        </p:nvSpPr>
        <p:spPr>
          <a:xfrm>
            <a:off x="381000" y="990600"/>
            <a:ext cx="8458200" cy="5638800"/>
          </a:xfrm>
        </p:spPr>
        <p:txBody>
          <a:bodyPr/>
          <a:lstStyle/>
          <a:p>
            <a:pPr marL="609600" indent="-609600">
              <a:lnSpc>
                <a:spcPct val="90000"/>
              </a:lnSpc>
              <a:buFontTx/>
              <a:buAutoNum type="arabicPeriod" startAt="60"/>
            </a:pPr>
            <a:r>
              <a:rPr lang="en-US" altLang="en-US" sz="2800" b="1"/>
              <a:t>Ants develop by gradual metamorphosis.</a:t>
            </a:r>
          </a:p>
          <a:p>
            <a:pPr marL="609600" indent="-609600">
              <a:lnSpc>
                <a:spcPct val="90000"/>
              </a:lnSpc>
              <a:buFontTx/>
              <a:buNone/>
            </a:pPr>
            <a:endParaRPr lang="en-US" altLang="en-US" sz="800" b="1"/>
          </a:p>
          <a:p>
            <a:pPr marL="609600" indent="-609600">
              <a:lnSpc>
                <a:spcPct val="90000"/>
              </a:lnSpc>
              <a:buFontTx/>
              <a:buAutoNum type="arabicPeriod" startAt="61"/>
            </a:pPr>
            <a:r>
              <a:rPr lang="en-US" altLang="en-US" sz="2800" b="1"/>
              <a:t>Ants have a thin waist know as a pedicel.</a:t>
            </a:r>
          </a:p>
          <a:p>
            <a:pPr marL="609600" indent="-609600">
              <a:lnSpc>
                <a:spcPct val="90000"/>
              </a:lnSpc>
              <a:buFontTx/>
              <a:buNone/>
            </a:pPr>
            <a:endParaRPr lang="en-US" altLang="en-US" sz="800" b="1"/>
          </a:p>
          <a:p>
            <a:pPr marL="609600" indent="-609600">
              <a:lnSpc>
                <a:spcPct val="90000"/>
              </a:lnSpc>
              <a:buFontTx/>
              <a:buAutoNum type="arabicPeriod" startAt="62"/>
            </a:pPr>
            <a:r>
              <a:rPr lang="en-US" altLang="en-US" sz="2800" b="1"/>
              <a:t>Ants have piercing-sucking mouthparts.</a:t>
            </a:r>
          </a:p>
          <a:p>
            <a:pPr marL="609600" indent="-609600">
              <a:lnSpc>
                <a:spcPct val="90000"/>
              </a:lnSpc>
              <a:buFontTx/>
              <a:buNone/>
            </a:pPr>
            <a:endParaRPr lang="en-US" altLang="en-US" sz="800" b="1"/>
          </a:p>
          <a:p>
            <a:pPr marL="609600" indent="-609600">
              <a:lnSpc>
                <a:spcPct val="90000"/>
              </a:lnSpc>
              <a:buFontTx/>
              <a:buAutoNum type="arabicPeriod" startAt="63"/>
            </a:pPr>
            <a:r>
              <a:rPr lang="en-US" altLang="en-US" sz="2800" b="1"/>
              <a:t>Carpenter ant galleries are smooth, giving the wood almost a sandpapered appearance.</a:t>
            </a:r>
          </a:p>
          <a:p>
            <a:pPr marL="609600" indent="-609600">
              <a:lnSpc>
                <a:spcPct val="90000"/>
              </a:lnSpc>
              <a:buFontTx/>
              <a:buNone/>
            </a:pPr>
            <a:endParaRPr lang="en-US" altLang="en-US" sz="800" b="1"/>
          </a:p>
          <a:p>
            <a:pPr marL="609600" indent="-609600">
              <a:lnSpc>
                <a:spcPct val="90000"/>
              </a:lnSpc>
              <a:buFontTx/>
              <a:buAutoNum type="arabicPeriod" startAt="64"/>
            </a:pPr>
            <a:r>
              <a:rPr lang="en-US" altLang="en-US" sz="2800" b="1"/>
              <a:t>Ants have straight antennae.</a:t>
            </a:r>
          </a:p>
          <a:p>
            <a:pPr marL="609600" indent="-609600">
              <a:lnSpc>
                <a:spcPct val="90000"/>
              </a:lnSpc>
              <a:buFontTx/>
              <a:buNone/>
            </a:pPr>
            <a:endParaRPr lang="en-US" altLang="en-US" sz="800" b="1"/>
          </a:p>
          <a:p>
            <a:pPr marL="609600" indent="-609600">
              <a:lnSpc>
                <a:spcPct val="90000"/>
              </a:lnSpc>
              <a:buFontTx/>
              <a:buAutoNum type="arabicPeriod" startAt="65"/>
            </a:pPr>
            <a:r>
              <a:rPr lang="en-US" altLang="en-US" sz="2800" b="1"/>
              <a:t>Carpenter ants eat wood.</a:t>
            </a:r>
          </a:p>
          <a:p>
            <a:pPr marL="609600" indent="-609600">
              <a:lnSpc>
                <a:spcPct val="90000"/>
              </a:lnSpc>
              <a:buFontTx/>
              <a:buNone/>
            </a:pPr>
            <a:endParaRPr lang="en-US" altLang="en-US" sz="800" b="1"/>
          </a:p>
          <a:p>
            <a:pPr marL="609600" indent="-609600">
              <a:lnSpc>
                <a:spcPct val="90000"/>
              </a:lnSpc>
              <a:buFontTx/>
              <a:buNone/>
            </a:pPr>
            <a:r>
              <a:rPr lang="en-US" altLang="en-US" sz="2800" b="1"/>
              <a:t>66.  </a:t>
            </a:r>
            <a:r>
              <a:rPr lang="en-US" altLang="en-US" sz="2800" b="1" u="sng"/>
              <a:t>Foraging ants bring back food and water to the colony and pass it to the other nest-tending by a mouth-to-mouth process called thigmotaxis.</a:t>
            </a:r>
          </a:p>
        </p:txBody>
      </p:sp>
      <p:sp>
        <p:nvSpPr>
          <p:cNvPr id="451588" name="Text Box 4">
            <a:extLst>
              <a:ext uri="{FF2B5EF4-FFF2-40B4-BE49-F238E27FC236}">
                <a16:creationId xmlns:a16="http://schemas.microsoft.com/office/drawing/2014/main" id="{84F5C402-C496-45C6-8431-A5AEAABC441E}"/>
              </a:ext>
            </a:extLst>
          </p:cNvPr>
          <p:cNvSpPr txBox="1">
            <a:spLocks noChangeArrowheads="1"/>
          </p:cNvSpPr>
          <p:nvPr/>
        </p:nvSpPr>
        <p:spPr bwMode="auto">
          <a:xfrm>
            <a:off x="2057400" y="6248400"/>
            <a:ext cx="4648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False – they practice trophylaxis</a:t>
            </a:r>
          </a:p>
        </p:txBody>
      </p:sp>
    </p:spTree>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AA697FEA-AB2C-44F2-A1BA-F31B8A988821}"/>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24579" name="Rectangle 3">
            <a:extLst>
              <a:ext uri="{FF2B5EF4-FFF2-40B4-BE49-F238E27FC236}">
                <a16:creationId xmlns:a16="http://schemas.microsoft.com/office/drawing/2014/main" id="{FCABD940-62E7-4B56-94C8-39B07C583527}"/>
              </a:ext>
            </a:extLst>
          </p:cNvPr>
          <p:cNvSpPr>
            <a:spLocks noGrp="1" noChangeArrowheads="1"/>
          </p:cNvSpPr>
          <p:nvPr>
            <p:ph type="body" idx="1"/>
          </p:nvPr>
        </p:nvSpPr>
        <p:spPr>
          <a:xfrm>
            <a:off x="685800" y="990600"/>
            <a:ext cx="7772400" cy="5105400"/>
          </a:xfrm>
        </p:spPr>
        <p:txBody>
          <a:bodyPr/>
          <a:lstStyle/>
          <a:p>
            <a:pPr marL="609600" indent="-609600">
              <a:buFontTx/>
              <a:buAutoNum type="arabicPeriod" startAt="67"/>
            </a:pPr>
            <a:r>
              <a:rPr lang="en-US" altLang="en-US" sz="2800" b="1" u="sng"/>
              <a:t>Wasps and bees are generally considered beneficial insects.</a:t>
            </a:r>
          </a:p>
          <a:p>
            <a:pPr marL="609600" indent="-609600">
              <a:buFontTx/>
              <a:buNone/>
            </a:pPr>
            <a:endParaRPr lang="en-US" altLang="en-US" sz="1000" b="1" u="sng"/>
          </a:p>
          <a:p>
            <a:pPr marL="609600" indent="-609600">
              <a:buFontTx/>
              <a:buAutoNum type="arabicPeriod" startAt="68"/>
            </a:pPr>
            <a:r>
              <a:rPr lang="en-US" altLang="en-US" sz="2800" b="1"/>
              <a:t>Most wasps feed their young pollen.</a:t>
            </a:r>
          </a:p>
          <a:p>
            <a:pPr marL="609600" indent="-609600">
              <a:buFontTx/>
              <a:buNone/>
            </a:pPr>
            <a:endParaRPr lang="en-US" altLang="en-US" sz="1000" b="1"/>
          </a:p>
          <a:p>
            <a:pPr marL="609600" indent="-609600">
              <a:buFontTx/>
              <a:buAutoNum type="arabicPeriod" startAt="69"/>
            </a:pPr>
            <a:r>
              <a:rPr lang="en-US" altLang="en-US" sz="2800" b="1"/>
              <a:t>Carpenter ants often nest in moist wood.</a:t>
            </a:r>
          </a:p>
          <a:p>
            <a:pPr marL="609600" indent="-609600">
              <a:buFontTx/>
              <a:buNone/>
            </a:pPr>
            <a:endParaRPr lang="en-US" altLang="en-US" sz="1000" b="1"/>
          </a:p>
          <a:p>
            <a:pPr marL="609600" indent="-609600">
              <a:buFontTx/>
              <a:buAutoNum type="arabicPeriod" startAt="70"/>
            </a:pPr>
            <a:r>
              <a:rPr lang="en-US" altLang="en-US" sz="2800" b="1"/>
              <a:t>Carpenter ants may forage distances greater than a football field.</a:t>
            </a:r>
          </a:p>
          <a:p>
            <a:pPr marL="609600" indent="-609600">
              <a:buFontTx/>
              <a:buNone/>
            </a:pPr>
            <a:endParaRPr lang="en-US" altLang="en-US" sz="1000" b="1"/>
          </a:p>
          <a:p>
            <a:pPr marL="609600" indent="-609600">
              <a:buFontTx/>
              <a:buNone/>
            </a:pPr>
            <a:r>
              <a:rPr lang="en-US" altLang="en-US" sz="2800" b="1"/>
              <a:t>71.  Pharaoh ants often split their colonies when pesticides are used to control them…a process called “budding.”</a:t>
            </a:r>
          </a:p>
        </p:txBody>
      </p:sp>
    </p:spTree>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a:extLst>
              <a:ext uri="{FF2B5EF4-FFF2-40B4-BE49-F238E27FC236}">
                <a16:creationId xmlns:a16="http://schemas.microsoft.com/office/drawing/2014/main" id="{B1156CC4-50FC-4875-B5DB-14C286A7DE0B}"/>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135171" name="Rectangle 3">
            <a:extLst>
              <a:ext uri="{FF2B5EF4-FFF2-40B4-BE49-F238E27FC236}">
                <a16:creationId xmlns:a16="http://schemas.microsoft.com/office/drawing/2014/main" id="{AD5D7243-4BBA-420C-823F-03F2DE74BCE5}"/>
              </a:ext>
            </a:extLst>
          </p:cNvPr>
          <p:cNvSpPr>
            <a:spLocks noGrp="1" noChangeArrowheads="1"/>
          </p:cNvSpPr>
          <p:nvPr>
            <p:ph type="body" idx="1"/>
          </p:nvPr>
        </p:nvSpPr>
        <p:spPr>
          <a:xfrm>
            <a:off x="685800" y="990600"/>
            <a:ext cx="7772400" cy="5486400"/>
          </a:xfrm>
        </p:spPr>
        <p:txBody>
          <a:bodyPr/>
          <a:lstStyle/>
          <a:p>
            <a:pPr marL="609600" indent="-609600">
              <a:buFontTx/>
              <a:buAutoNum type="arabicPeriod" startAt="67"/>
            </a:pPr>
            <a:r>
              <a:rPr lang="en-US" altLang="en-US" sz="2800" b="1" u="sng"/>
              <a:t>Wasps and bees are generally considered beneficial insects.</a:t>
            </a:r>
          </a:p>
          <a:p>
            <a:pPr marL="609600" indent="-609600">
              <a:buFontTx/>
              <a:buNone/>
            </a:pPr>
            <a:endParaRPr lang="en-US" altLang="en-US" sz="2800" b="1" u="sng"/>
          </a:p>
          <a:p>
            <a:pPr marL="609600" indent="-609600">
              <a:buFontTx/>
              <a:buAutoNum type="arabicPeriod" startAt="68"/>
            </a:pPr>
            <a:r>
              <a:rPr lang="en-US" altLang="en-US" sz="2800" b="1"/>
              <a:t>Most wasps feed their young pollen.</a:t>
            </a:r>
          </a:p>
          <a:p>
            <a:pPr marL="609600" indent="-609600">
              <a:buFontTx/>
              <a:buNone/>
            </a:pPr>
            <a:endParaRPr lang="en-US" altLang="en-US" sz="1000" b="1"/>
          </a:p>
          <a:p>
            <a:pPr marL="609600" indent="-609600">
              <a:buFontTx/>
              <a:buAutoNum type="arabicPeriod" startAt="69"/>
            </a:pPr>
            <a:r>
              <a:rPr lang="en-US" altLang="en-US" sz="2800" b="1"/>
              <a:t>Carpenter ants often nest in moist wood.</a:t>
            </a:r>
          </a:p>
          <a:p>
            <a:pPr marL="609600" indent="-609600">
              <a:buFontTx/>
              <a:buNone/>
            </a:pPr>
            <a:endParaRPr lang="en-US" altLang="en-US" sz="1000" b="1"/>
          </a:p>
          <a:p>
            <a:pPr marL="609600" indent="-609600">
              <a:buFontTx/>
              <a:buAutoNum type="arabicPeriod" startAt="70"/>
            </a:pPr>
            <a:r>
              <a:rPr lang="en-US" altLang="en-US" sz="2800" b="1"/>
              <a:t>Carpenter ants may forage distances greater than a football field.</a:t>
            </a:r>
          </a:p>
          <a:p>
            <a:pPr marL="609600" indent="-609600">
              <a:buFontTx/>
              <a:buNone/>
            </a:pPr>
            <a:endParaRPr lang="en-US" altLang="en-US" sz="1000" b="1"/>
          </a:p>
          <a:p>
            <a:pPr marL="609600" indent="-609600">
              <a:buFontTx/>
              <a:buNone/>
            </a:pPr>
            <a:r>
              <a:rPr lang="en-US" altLang="en-US" sz="2800" b="1"/>
              <a:t>71.  Pharaoh ants often split their colonies when pesticides are used to control them…a process called “budding.”</a:t>
            </a:r>
          </a:p>
        </p:txBody>
      </p:sp>
      <p:sp>
        <p:nvSpPr>
          <p:cNvPr id="135172" name="Text Box 4">
            <a:extLst>
              <a:ext uri="{FF2B5EF4-FFF2-40B4-BE49-F238E27FC236}">
                <a16:creationId xmlns:a16="http://schemas.microsoft.com/office/drawing/2014/main" id="{5A6A5E7F-4B85-45B0-8F35-EAB5D9C4120D}"/>
              </a:ext>
            </a:extLst>
          </p:cNvPr>
          <p:cNvSpPr txBox="1">
            <a:spLocks noChangeArrowheads="1"/>
          </p:cNvSpPr>
          <p:nvPr/>
        </p:nvSpPr>
        <p:spPr bwMode="auto">
          <a:xfrm>
            <a:off x="228600" y="1981200"/>
            <a:ext cx="8763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 – they are predators of bad insects and pollinators of plants.</a:t>
            </a:r>
          </a:p>
        </p:txBody>
      </p:sp>
    </p:spTree>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a:extLst>
              <a:ext uri="{FF2B5EF4-FFF2-40B4-BE49-F238E27FC236}">
                <a16:creationId xmlns:a16="http://schemas.microsoft.com/office/drawing/2014/main" id="{0EE625EB-9A1F-408C-B4F1-877D5E26E26D}"/>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136195" name="Rectangle 3">
            <a:extLst>
              <a:ext uri="{FF2B5EF4-FFF2-40B4-BE49-F238E27FC236}">
                <a16:creationId xmlns:a16="http://schemas.microsoft.com/office/drawing/2014/main" id="{93A9FB90-51C0-4F16-B939-0689868BCD5B}"/>
              </a:ext>
            </a:extLst>
          </p:cNvPr>
          <p:cNvSpPr>
            <a:spLocks noGrp="1" noChangeArrowheads="1"/>
          </p:cNvSpPr>
          <p:nvPr>
            <p:ph type="body" idx="1"/>
          </p:nvPr>
        </p:nvSpPr>
        <p:spPr>
          <a:xfrm>
            <a:off x="685800" y="990600"/>
            <a:ext cx="7772400" cy="5486400"/>
          </a:xfrm>
        </p:spPr>
        <p:txBody>
          <a:bodyPr/>
          <a:lstStyle/>
          <a:p>
            <a:pPr marL="609600" indent="-609600">
              <a:buFontTx/>
              <a:buAutoNum type="arabicPeriod" startAt="67"/>
            </a:pPr>
            <a:r>
              <a:rPr lang="en-US" altLang="en-US" sz="2800" b="1"/>
              <a:t>Wasps and bees are generally considered beneficial insects.</a:t>
            </a:r>
          </a:p>
          <a:p>
            <a:pPr marL="609600" indent="-609600">
              <a:buFontTx/>
              <a:buNone/>
            </a:pPr>
            <a:endParaRPr lang="en-US" altLang="en-US" sz="1000" b="1"/>
          </a:p>
          <a:p>
            <a:pPr marL="609600" indent="-609600">
              <a:buFontTx/>
              <a:buAutoNum type="arabicPeriod" startAt="68"/>
            </a:pPr>
            <a:r>
              <a:rPr lang="en-US" altLang="en-US" sz="2800" b="1" u="sng"/>
              <a:t>Most wasps feed their young pollen</a:t>
            </a:r>
            <a:r>
              <a:rPr lang="en-US" altLang="en-US" sz="2800" b="1"/>
              <a:t>.</a:t>
            </a:r>
          </a:p>
          <a:p>
            <a:pPr marL="609600" indent="-609600">
              <a:buFontTx/>
              <a:buNone/>
            </a:pPr>
            <a:endParaRPr lang="en-US" altLang="en-US" sz="2800" b="1"/>
          </a:p>
          <a:p>
            <a:pPr marL="609600" indent="-609600">
              <a:buFontTx/>
              <a:buAutoNum type="arabicPeriod" startAt="69"/>
            </a:pPr>
            <a:r>
              <a:rPr lang="en-US" altLang="en-US" sz="2800" b="1"/>
              <a:t>Carpenter ants often nest in moist wood.</a:t>
            </a:r>
          </a:p>
          <a:p>
            <a:pPr marL="609600" indent="-609600">
              <a:buFontTx/>
              <a:buNone/>
            </a:pPr>
            <a:endParaRPr lang="en-US" altLang="en-US" sz="1000" b="1"/>
          </a:p>
          <a:p>
            <a:pPr marL="609600" indent="-609600">
              <a:buFontTx/>
              <a:buAutoNum type="arabicPeriod" startAt="70"/>
            </a:pPr>
            <a:r>
              <a:rPr lang="en-US" altLang="en-US" sz="2800" b="1"/>
              <a:t>Carpenter ants may forage distances greater than a football field.</a:t>
            </a:r>
          </a:p>
          <a:p>
            <a:pPr marL="609600" indent="-609600">
              <a:buFontTx/>
              <a:buNone/>
            </a:pPr>
            <a:endParaRPr lang="en-US" altLang="en-US" sz="1000" b="1"/>
          </a:p>
          <a:p>
            <a:pPr marL="609600" indent="-609600">
              <a:buFontTx/>
              <a:buNone/>
            </a:pPr>
            <a:r>
              <a:rPr lang="en-US" altLang="en-US" sz="2800" b="1"/>
              <a:t>71.  Pharaoh ants often split their colonies when pesticides are used to control them…a process called “budding.”</a:t>
            </a:r>
          </a:p>
        </p:txBody>
      </p:sp>
    </p:spTree>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2610" name="Rectangle 2">
            <a:extLst>
              <a:ext uri="{FF2B5EF4-FFF2-40B4-BE49-F238E27FC236}">
                <a16:creationId xmlns:a16="http://schemas.microsoft.com/office/drawing/2014/main" id="{7417FA58-8BAE-4207-89C3-D780F4E3CD1C}"/>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452611" name="Rectangle 3">
            <a:extLst>
              <a:ext uri="{FF2B5EF4-FFF2-40B4-BE49-F238E27FC236}">
                <a16:creationId xmlns:a16="http://schemas.microsoft.com/office/drawing/2014/main" id="{96893AF5-493B-4F71-83E1-207469B3A8F2}"/>
              </a:ext>
            </a:extLst>
          </p:cNvPr>
          <p:cNvSpPr>
            <a:spLocks noGrp="1" noChangeArrowheads="1"/>
          </p:cNvSpPr>
          <p:nvPr>
            <p:ph type="body" idx="1"/>
          </p:nvPr>
        </p:nvSpPr>
        <p:spPr>
          <a:xfrm>
            <a:off x="685800" y="990600"/>
            <a:ext cx="7772400" cy="5486400"/>
          </a:xfrm>
        </p:spPr>
        <p:txBody>
          <a:bodyPr/>
          <a:lstStyle/>
          <a:p>
            <a:pPr marL="609600" indent="-609600">
              <a:buFontTx/>
              <a:buAutoNum type="arabicPeriod" startAt="67"/>
            </a:pPr>
            <a:r>
              <a:rPr lang="en-US" altLang="en-US" sz="2800" b="1"/>
              <a:t>Wasps and bees are generally considered beneficial insects.</a:t>
            </a:r>
          </a:p>
          <a:p>
            <a:pPr marL="609600" indent="-609600">
              <a:buFontTx/>
              <a:buNone/>
            </a:pPr>
            <a:endParaRPr lang="en-US" altLang="en-US" sz="1000" b="1"/>
          </a:p>
          <a:p>
            <a:pPr marL="609600" indent="-609600">
              <a:buFontTx/>
              <a:buAutoNum type="arabicPeriod" startAt="68"/>
            </a:pPr>
            <a:r>
              <a:rPr lang="en-US" altLang="en-US" sz="2800" b="1" u="sng"/>
              <a:t>Most wasps feed their young pollen</a:t>
            </a:r>
            <a:r>
              <a:rPr lang="en-US" altLang="en-US" sz="2800" b="1"/>
              <a:t>.</a:t>
            </a:r>
          </a:p>
          <a:p>
            <a:pPr marL="609600" indent="-609600">
              <a:buFontTx/>
              <a:buNone/>
            </a:pPr>
            <a:endParaRPr lang="en-US" altLang="en-US" sz="2800" b="1"/>
          </a:p>
          <a:p>
            <a:pPr marL="609600" indent="-609600">
              <a:buFontTx/>
              <a:buAutoNum type="arabicPeriod" startAt="69"/>
            </a:pPr>
            <a:r>
              <a:rPr lang="en-US" altLang="en-US" sz="2800" b="1"/>
              <a:t>Carpenter ants often nest in moist wood.</a:t>
            </a:r>
          </a:p>
          <a:p>
            <a:pPr marL="609600" indent="-609600">
              <a:buFontTx/>
              <a:buNone/>
            </a:pPr>
            <a:endParaRPr lang="en-US" altLang="en-US" sz="1000" b="1"/>
          </a:p>
          <a:p>
            <a:pPr marL="609600" indent="-609600">
              <a:buFontTx/>
              <a:buAutoNum type="arabicPeriod" startAt="70"/>
            </a:pPr>
            <a:r>
              <a:rPr lang="en-US" altLang="en-US" sz="2800" b="1"/>
              <a:t>Carpenter ants may forage distances greater than a football field.</a:t>
            </a:r>
          </a:p>
          <a:p>
            <a:pPr marL="609600" indent="-609600">
              <a:buFontTx/>
              <a:buNone/>
            </a:pPr>
            <a:endParaRPr lang="en-US" altLang="en-US" sz="1000" b="1"/>
          </a:p>
          <a:p>
            <a:pPr marL="609600" indent="-609600">
              <a:buFontTx/>
              <a:buNone/>
            </a:pPr>
            <a:r>
              <a:rPr lang="en-US" altLang="en-US" sz="2800" b="1"/>
              <a:t>71.  Pharaoh ants often split their colonies when pesticides are used to control them…a process called “budding.”</a:t>
            </a:r>
          </a:p>
        </p:txBody>
      </p:sp>
      <p:sp>
        <p:nvSpPr>
          <p:cNvPr id="452612" name="Text Box 4">
            <a:extLst>
              <a:ext uri="{FF2B5EF4-FFF2-40B4-BE49-F238E27FC236}">
                <a16:creationId xmlns:a16="http://schemas.microsoft.com/office/drawing/2014/main" id="{71E4913E-5548-40D5-AFC1-1256E0229FA1}"/>
              </a:ext>
            </a:extLst>
          </p:cNvPr>
          <p:cNvSpPr txBox="1">
            <a:spLocks noChangeArrowheads="1"/>
          </p:cNvSpPr>
          <p:nvPr/>
        </p:nvSpPr>
        <p:spPr bwMode="auto">
          <a:xfrm>
            <a:off x="1371600" y="2667000"/>
            <a:ext cx="7315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they are predators and feed their young insects</a:t>
            </a:r>
          </a:p>
        </p:txBody>
      </p:sp>
    </p:spTree>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a:extLst>
              <a:ext uri="{FF2B5EF4-FFF2-40B4-BE49-F238E27FC236}">
                <a16:creationId xmlns:a16="http://schemas.microsoft.com/office/drawing/2014/main" id="{0268CAA4-AFA8-4B90-B873-AD61152A3012}"/>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137219" name="Rectangle 3">
            <a:extLst>
              <a:ext uri="{FF2B5EF4-FFF2-40B4-BE49-F238E27FC236}">
                <a16:creationId xmlns:a16="http://schemas.microsoft.com/office/drawing/2014/main" id="{3185622C-9786-4A2E-A258-88BDA93B9254}"/>
              </a:ext>
            </a:extLst>
          </p:cNvPr>
          <p:cNvSpPr>
            <a:spLocks noGrp="1" noChangeArrowheads="1"/>
          </p:cNvSpPr>
          <p:nvPr>
            <p:ph type="body" idx="1"/>
          </p:nvPr>
        </p:nvSpPr>
        <p:spPr>
          <a:xfrm>
            <a:off x="685800" y="990600"/>
            <a:ext cx="7772400" cy="5562600"/>
          </a:xfrm>
        </p:spPr>
        <p:txBody>
          <a:bodyPr/>
          <a:lstStyle/>
          <a:p>
            <a:pPr marL="609600" indent="-609600">
              <a:buFontTx/>
              <a:buAutoNum type="arabicPeriod" startAt="67"/>
            </a:pPr>
            <a:r>
              <a:rPr lang="en-US" altLang="en-US" sz="2800" b="1"/>
              <a:t>Wasps and bees are generally considered beneficial insects.</a:t>
            </a:r>
          </a:p>
          <a:p>
            <a:pPr marL="609600" indent="-609600">
              <a:buFontTx/>
              <a:buNone/>
            </a:pPr>
            <a:endParaRPr lang="en-US" altLang="en-US" sz="1000" b="1"/>
          </a:p>
          <a:p>
            <a:pPr marL="609600" indent="-609600">
              <a:buFontTx/>
              <a:buAutoNum type="arabicPeriod" startAt="68"/>
            </a:pPr>
            <a:r>
              <a:rPr lang="en-US" altLang="en-US" sz="2800" b="1"/>
              <a:t>Most wasps feed their young pollen.</a:t>
            </a:r>
          </a:p>
          <a:p>
            <a:pPr marL="609600" indent="-609600">
              <a:buFontTx/>
              <a:buNone/>
            </a:pPr>
            <a:endParaRPr lang="en-US" altLang="en-US" sz="1000" b="1"/>
          </a:p>
          <a:p>
            <a:pPr marL="609600" indent="-609600">
              <a:buFontTx/>
              <a:buAutoNum type="arabicPeriod" startAt="69"/>
            </a:pPr>
            <a:r>
              <a:rPr lang="en-US" altLang="en-US" sz="2800" b="1" u="sng"/>
              <a:t>Carpenter ants often nest in moist wood.</a:t>
            </a:r>
          </a:p>
          <a:p>
            <a:pPr marL="609600" indent="-609600">
              <a:buFontTx/>
              <a:buNone/>
            </a:pPr>
            <a:endParaRPr lang="en-US" altLang="en-US" sz="2800" b="1" u="sng"/>
          </a:p>
          <a:p>
            <a:pPr marL="609600" indent="-609600">
              <a:buFontTx/>
              <a:buAutoNum type="arabicPeriod" startAt="70"/>
            </a:pPr>
            <a:r>
              <a:rPr lang="en-US" altLang="en-US" sz="2800" b="1"/>
              <a:t>Carpenter ants may forage distances greater than a football field.</a:t>
            </a:r>
          </a:p>
          <a:p>
            <a:pPr marL="609600" indent="-609600">
              <a:buFontTx/>
              <a:buNone/>
            </a:pPr>
            <a:endParaRPr lang="en-US" altLang="en-US" sz="1000" b="1"/>
          </a:p>
          <a:p>
            <a:pPr marL="609600" indent="-609600">
              <a:buFontTx/>
              <a:buNone/>
            </a:pPr>
            <a:r>
              <a:rPr lang="en-US" altLang="en-US" sz="2800" b="1"/>
              <a:t>71.  Pharaoh ants often split their colonies when pesticides are used to control them…a process called “budding.”</a:t>
            </a:r>
          </a:p>
        </p:txBody>
      </p:sp>
    </p:spTree>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34" name="Rectangle 2">
            <a:extLst>
              <a:ext uri="{FF2B5EF4-FFF2-40B4-BE49-F238E27FC236}">
                <a16:creationId xmlns:a16="http://schemas.microsoft.com/office/drawing/2014/main" id="{9C8C2814-5710-4A21-82A9-DB3181A49A25}"/>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453635" name="Rectangle 3">
            <a:extLst>
              <a:ext uri="{FF2B5EF4-FFF2-40B4-BE49-F238E27FC236}">
                <a16:creationId xmlns:a16="http://schemas.microsoft.com/office/drawing/2014/main" id="{ACD64657-FAE0-4637-A314-C6A23443F066}"/>
              </a:ext>
            </a:extLst>
          </p:cNvPr>
          <p:cNvSpPr>
            <a:spLocks noGrp="1" noChangeArrowheads="1"/>
          </p:cNvSpPr>
          <p:nvPr>
            <p:ph type="body" idx="1"/>
          </p:nvPr>
        </p:nvSpPr>
        <p:spPr>
          <a:xfrm>
            <a:off x="685800" y="990600"/>
            <a:ext cx="7772400" cy="5562600"/>
          </a:xfrm>
        </p:spPr>
        <p:txBody>
          <a:bodyPr/>
          <a:lstStyle/>
          <a:p>
            <a:pPr marL="609600" indent="-609600">
              <a:buFontTx/>
              <a:buAutoNum type="arabicPeriod" startAt="67"/>
            </a:pPr>
            <a:r>
              <a:rPr lang="en-US" altLang="en-US" sz="2800" b="1"/>
              <a:t>Wasps and bees are generally considered beneficial insects.</a:t>
            </a:r>
          </a:p>
          <a:p>
            <a:pPr marL="609600" indent="-609600">
              <a:buFontTx/>
              <a:buNone/>
            </a:pPr>
            <a:endParaRPr lang="en-US" altLang="en-US" sz="1000" b="1"/>
          </a:p>
          <a:p>
            <a:pPr marL="609600" indent="-609600">
              <a:buFontTx/>
              <a:buAutoNum type="arabicPeriod" startAt="68"/>
            </a:pPr>
            <a:r>
              <a:rPr lang="en-US" altLang="en-US" sz="2800" b="1"/>
              <a:t>Most wasps feed their young pollen.</a:t>
            </a:r>
          </a:p>
          <a:p>
            <a:pPr marL="609600" indent="-609600">
              <a:buFontTx/>
              <a:buNone/>
            </a:pPr>
            <a:endParaRPr lang="en-US" altLang="en-US" sz="1000" b="1"/>
          </a:p>
          <a:p>
            <a:pPr marL="609600" indent="-609600">
              <a:buFontTx/>
              <a:buAutoNum type="arabicPeriod" startAt="69"/>
            </a:pPr>
            <a:r>
              <a:rPr lang="en-US" altLang="en-US" sz="2800" b="1" u="sng"/>
              <a:t>Carpenter ants often nest in moist wood.</a:t>
            </a:r>
          </a:p>
          <a:p>
            <a:pPr marL="609600" indent="-609600">
              <a:buFontTx/>
              <a:buNone/>
            </a:pPr>
            <a:endParaRPr lang="en-US" altLang="en-US" sz="2800" b="1" u="sng"/>
          </a:p>
          <a:p>
            <a:pPr marL="609600" indent="-609600">
              <a:buFontTx/>
              <a:buAutoNum type="arabicPeriod" startAt="70"/>
            </a:pPr>
            <a:r>
              <a:rPr lang="en-US" altLang="en-US" sz="2800" b="1"/>
              <a:t>Carpenter ants may forage distances greater than a football field.</a:t>
            </a:r>
          </a:p>
          <a:p>
            <a:pPr marL="609600" indent="-609600">
              <a:buFontTx/>
              <a:buNone/>
            </a:pPr>
            <a:endParaRPr lang="en-US" altLang="en-US" sz="1000" b="1"/>
          </a:p>
          <a:p>
            <a:pPr marL="609600" indent="-609600">
              <a:buFontTx/>
              <a:buNone/>
            </a:pPr>
            <a:r>
              <a:rPr lang="en-US" altLang="en-US" sz="2800" b="1"/>
              <a:t>71.  Pharaoh ants often split their colonies when pesticides are used to control them…a process called “budding.”</a:t>
            </a:r>
          </a:p>
        </p:txBody>
      </p:sp>
      <p:sp>
        <p:nvSpPr>
          <p:cNvPr id="453636" name="Text Box 4">
            <a:extLst>
              <a:ext uri="{FF2B5EF4-FFF2-40B4-BE49-F238E27FC236}">
                <a16:creationId xmlns:a16="http://schemas.microsoft.com/office/drawing/2014/main" id="{C7F4E5BD-00E2-4D13-915F-A3230FEF87C3}"/>
              </a:ext>
            </a:extLst>
          </p:cNvPr>
          <p:cNvSpPr txBox="1">
            <a:spLocks noChangeArrowheads="1"/>
          </p:cNvSpPr>
          <p:nvPr/>
        </p:nvSpPr>
        <p:spPr bwMode="auto">
          <a:xfrm>
            <a:off x="990600" y="3352800"/>
            <a:ext cx="7696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 – the parent colony nests in stumps and rotten wood  </a:t>
            </a:r>
          </a:p>
        </p:txBody>
      </p:sp>
    </p:spTree>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id="{0E764303-96DF-4710-BE5A-57FE2D21CD6D}"/>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138243" name="Rectangle 3">
            <a:extLst>
              <a:ext uri="{FF2B5EF4-FFF2-40B4-BE49-F238E27FC236}">
                <a16:creationId xmlns:a16="http://schemas.microsoft.com/office/drawing/2014/main" id="{559C9197-16AB-4A7D-8CDC-A2E46BB4BE6B}"/>
              </a:ext>
            </a:extLst>
          </p:cNvPr>
          <p:cNvSpPr>
            <a:spLocks noGrp="1" noChangeArrowheads="1"/>
          </p:cNvSpPr>
          <p:nvPr>
            <p:ph type="body" idx="1"/>
          </p:nvPr>
        </p:nvSpPr>
        <p:spPr>
          <a:xfrm>
            <a:off x="685800" y="990600"/>
            <a:ext cx="7772400" cy="5562600"/>
          </a:xfrm>
        </p:spPr>
        <p:txBody>
          <a:bodyPr/>
          <a:lstStyle/>
          <a:p>
            <a:pPr marL="609600" indent="-609600">
              <a:buFontTx/>
              <a:buAutoNum type="arabicPeriod" startAt="67"/>
            </a:pPr>
            <a:r>
              <a:rPr lang="en-US" altLang="en-US" sz="2800" b="1"/>
              <a:t>Wasps and bees are generally considered beneficial insects.</a:t>
            </a:r>
          </a:p>
          <a:p>
            <a:pPr marL="609600" indent="-609600">
              <a:buFontTx/>
              <a:buNone/>
            </a:pPr>
            <a:endParaRPr lang="en-US" altLang="en-US" sz="1000" b="1"/>
          </a:p>
          <a:p>
            <a:pPr marL="609600" indent="-609600">
              <a:buFontTx/>
              <a:buAutoNum type="arabicPeriod" startAt="68"/>
            </a:pPr>
            <a:r>
              <a:rPr lang="en-US" altLang="en-US" sz="2800" b="1"/>
              <a:t>Most wasps feed their young pollen.</a:t>
            </a:r>
          </a:p>
          <a:p>
            <a:pPr marL="609600" indent="-609600">
              <a:buFontTx/>
              <a:buNone/>
            </a:pPr>
            <a:endParaRPr lang="en-US" altLang="en-US" sz="1000" b="1"/>
          </a:p>
          <a:p>
            <a:pPr marL="609600" indent="-609600">
              <a:buFontTx/>
              <a:buAutoNum type="arabicPeriod" startAt="69"/>
            </a:pPr>
            <a:r>
              <a:rPr lang="en-US" altLang="en-US" sz="2800" b="1"/>
              <a:t>Carpenter ants often nest in moist wood.</a:t>
            </a:r>
          </a:p>
          <a:p>
            <a:pPr marL="609600" indent="-609600">
              <a:buFontTx/>
              <a:buNone/>
            </a:pPr>
            <a:endParaRPr lang="en-US" altLang="en-US" sz="1000" b="1"/>
          </a:p>
          <a:p>
            <a:pPr marL="609600" indent="-609600">
              <a:buFontTx/>
              <a:buAutoNum type="arabicPeriod" startAt="70"/>
            </a:pPr>
            <a:r>
              <a:rPr lang="en-US" altLang="en-US" sz="2800" b="1" u="sng"/>
              <a:t>Carpenter ants may forage distances greater than a football field.</a:t>
            </a:r>
          </a:p>
          <a:p>
            <a:pPr marL="609600" indent="-609600">
              <a:buFontTx/>
              <a:buNone/>
            </a:pPr>
            <a:endParaRPr lang="en-US" altLang="en-US" sz="2800" b="1" u="sng"/>
          </a:p>
          <a:p>
            <a:pPr marL="609600" indent="-609600">
              <a:buFontTx/>
              <a:buNone/>
            </a:pPr>
            <a:r>
              <a:rPr lang="en-US" altLang="en-US" sz="2800" b="1"/>
              <a:t>71.  Pharaoh ants often split their colonies when pesticides are used to control them…a process called “budding.”</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58" name="Rectangle 2">
            <a:extLst>
              <a:ext uri="{FF2B5EF4-FFF2-40B4-BE49-F238E27FC236}">
                <a16:creationId xmlns:a16="http://schemas.microsoft.com/office/drawing/2014/main" id="{FDBAE9A1-96E9-440F-8FFB-F84A745F97D7}"/>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454659" name="Rectangle 3">
            <a:extLst>
              <a:ext uri="{FF2B5EF4-FFF2-40B4-BE49-F238E27FC236}">
                <a16:creationId xmlns:a16="http://schemas.microsoft.com/office/drawing/2014/main" id="{BE5D1131-9173-4187-8597-A74A55D019B2}"/>
              </a:ext>
            </a:extLst>
          </p:cNvPr>
          <p:cNvSpPr>
            <a:spLocks noGrp="1" noChangeArrowheads="1"/>
          </p:cNvSpPr>
          <p:nvPr>
            <p:ph type="body" idx="1"/>
          </p:nvPr>
        </p:nvSpPr>
        <p:spPr>
          <a:xfrm>
            <a:off x="685800" y="990600"/>
            <a:ext cx="7772400" cy="5562600"/>
          </a:xfrm>
        </p:spPr>
        <p:txBody>
          <a:bodyPr/>
          <a:lstStyle/>
          <a:p>
            <a:pPr marL="609600" indent="-609600">
              <a:buFontTx/>
              <a:buAutoNum type="arabicPeriod" startAt="67"/>
            </a:pPr>
            <a:r>
              <a:rPr lang="en-US" altLang="en-US" sz="2800" b="1"/>
              <a:t>Wasps and bees are generally considered beneficial insects.</a:t>
            </a:r>
          </a:p>
          <a:p>
            <a:pPr marL="609600" indent="-609600">
              <a:buFontTx/>
              <a:buNone/>
            </a:pPr>
            <a:endParaRPr lang="en-US" altLang="en-US" sz="1000" b="1"/>
          </a:p>
          <a:p>
            <a:pPr marL="609600" indent="-609600">
              <a:buFontTx/>
              <a:buAutoNum type="arabicPeriod" startAt="68"/>
            </a:pPr>
            <a:r>
              <a:rPr lang="en-US" altLang="en-US" sz="2800" b="1"/>
              <a:t>Most wasps feed their young pollen.</a:t>
            </a:r>
          </a:p>
          <a:p>
            <a:pPr marL="609600" indent="-609600">
              <a:buFontTx/>
              <a:buNone/>
            </a:pPr>
            <a:endParaRPr lang="en-US" altLang="en-US" sz="1000" b="1"/>
          </a:p>
          <a:p>
            <a:pPr marL="609600" indent="-609600">
              <a:buFontTx/>
              <a:buAutoNum type="arabicPeriod" startAt="69"/>
            </a:pPr>
            <a:r>
              <a:rPr lang="en-US" altLang="en-US" sz="2800" b="1"/>
              <a:t>Carpenter ants often nest in moist wood.</a:t>
            </a:r>
          </a:p>
          <a:p>
            <a:pPr marL="609600" indent="-609600">
              <a:buFontTx/>
              <a:buNone/>
            </a:pPr>
            <a:endParaRPr lang="en-US" altLang="en-US" sz="1000" b="1"/>
          </a:p>
          <a:p>
            <a:pPr marL="609600" indent="-609600">
              <a:buFontTx/>
              <a:buAutoNum type="arabicPeriod" startAt="70"/>
            </a:pPr>
            <a:r>
              <a:rPr lang="en-US" altLang="en-US" sz="2800" b="1" u="sng"/>
              <a:t>Carpenter ants may forage distances greater than a football field.</a:t>
            </a:r>
          </a:p>
          <a:p>
            <a:pPr marL="609600" indent="-609600">
              <a:buFontTx/>
              <a:buNone/>
            </a:pPr>
            <a:endParaRPr lang="en-US" altLang="en-US" sz="2800" b="1" u="sng"/>
          </a:p>
          <a:p>
            <a:pPr marL="609600" indent="-609600">
              <a:buFontTx/>
              <a:buNone/>
            </a:pPr>
            <a:r>
              <a:rPr lang="en-US" altLang="en-US" sz="2800" b="1"/>
              <a:t>71.  Pharaoh ants often split their colonies when pesticides are used to control them…a process called “budding.”</a:t>
            </a:r>
          </a:p>
        </p:txBody>
      </p:sp>
      <p:sp>
        <p:nvSpPr>
          <p:cNvPr id="454660" name="Text Box 4">
            <a:extLst>
              <a:ext uri="{FF2B5EF4-FFF2-40B4-BE49-F238E27FC236}">
                <a16:creationId xmlns:a16="http://schemas.microsoft.com/office/drawing/2014/main" id="{1A5C43EA-78A0-4E53-A2DA-3466DA65E9EE}"/>
              </a:ext>
            </a:extLst>
          </p:cNvPr>
          <p:cNvSpPr txBox="1">
            <a:spLocks noChangeArrowheads="1"/>
          </p:cNvSpPr>
          <p:nvPr/>
        </p:nvSpPr>
        <p:spPr bwMode="auto">
          <a:xfrm>
            <a:off x="2057400" y="4495800"/>
            <a:ext cx="5181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 – they will forage over 100 yards</a:t>
            </a:r>
          </a:p>
        </p:txBody>
      </p:sp>
    </p:spTree>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a:extLst>
              <a:ext uri="{FF2B5EF4-FFF2-40B4-BE49-F238E27FC236}">
                <a16:creationId xmlns:a16="http://schemas.microsoft.com/office/drawing/2014/main" id="{37107E69-0787-468B-8E61-87C9ADF8B058}"/>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139267" name="Rectangle 3">
            <a:extLst>
              <a:ext uri="{FF2B5EF4-FFF2-40B4-BE49-F238E27FC236}">
                <a16:creationId xmlns:a16="http://schemas.microsoft.com/office/drawing/2014/main" id="{8E30A0E0-9B8A-4013-8E1F-D338B87BDF97}"/>
              </a:ext>
            </a:extLst>
          </p:cNvPr>
          <p:cNvSpPr>
            <a:spLocks noGrp="1" noChangeArrowheads="1"/>
          </p:cNvSpPr>
          <p:nvPr>
            <p:ph type="body" idx="1"/>
          </p:nvPr>
        </p:nvSpPr>
        <p:spPr>
          <a:xfrm>
            <a:off x="685800" y="990600"/>
            <a:ext cx="7772400" cy="5105400"/>
          </a:xfrm>
        </p:spPr>
        <p:txBody>
          <a:bodyPr/>
          <a:lstStyle/>
          <a:p>
            <a:pPr marL="609600" indent="-609600">
              <a:buFontTx/>
              <a:buAutoNum type="arabicPeriod" startAt="67"/>
            </a:pPr>
            <a:r>
              <a:rPr lang="en-US" altLang="en-US" sz="2800" b="1"/>
              <a:t>Wasps and bees are generally considered beneficial insects.</a:t>
            </a:r>
          </a:p>
          <a:p>
            <a:pPr marL="609600" indent="-609600">
              <a:buFontTx/>
              <a:buNone/>
            </a:pPr>
            <a:endParaRPr lang="en-US" altLang="en-US" sz="1000" b="1"/>
          </a:p>
          <a:p>
            <a:pPr marL="609600" indent="-609600">
              <a:buFontTx/>
              <a:buAutoNum type="arabicPeriod" startAt="68"/>
            </a:pPr>
            <a:r>
              <a:rPr lang="en-US" altLang="en-US" sz="2800" b="1"/>
              <a:t>Most wasps feed their young pollen.</a:t>
            </a:r>
          </a:p>
          <a:p>
            <a:pPr marL="609600" indent="-609600">
              <a:buFontTx/>
              <a:buNone/>
            </a:pPr>
            <a:endParaRPr lang="en-US" altLang="en-US" sz="1000" b="1"/>
          </a:p>
          <a:p>
            <a:pPr marL="609600" indent="-609600">
              <a:buFontTx/>
              <a:buAutoNum type="arabicPeriod" startAt="69"/>
            </a:pPr>
            <a:r>
              <a:rPr lang="en-US" altLang="en-US" sz="2800" b="1"/>
              <a:t>Carpenter ants often nest in moist wood.</a:t>
            </a:r>
          </a:p>
          <a:p>
            <a:pPr marL="609600" indent="-609600">
              <a:buFontTx/>
              <a:buNone/>
            </a:pPr>
            <a:endParaRPr lang="en-US" altLang="en-US" sz="1000" b="1"/>
          </a:p>
          <a:p>
            <a:pPr marL="609600" indent="-609600">
              <a:buFontTx/>
              <a:buAutoNum type="arabicPeriod" startAt="70"/>
            </a:pPr>
            <a:r>
              <a:rPr lang="en-US" altLang="en-US" sz="2800" b="1"/>
              <a:t>Carpenter ants may forage distances greater than a football field.</a:t>
            </a:r>
          </a:p>
          <a:p>
            <a:pPr marL="609600" indent="-609600">
              <a:buFontTx/>
              <a:buNone/>
            </a:pPr>
            <a:endParaRPr lang="en-US" altLang="en-US" sz="1000" b="1"/>
          </a:p>
          <a:p>
            <a:pPr marL="609600" indent="-609600">
              <a:buFontTx/>
              <a:buNone/>
            </a:pPr>
            <a:r>
              <a:rPr lang="en-US" altLang="en-US" sz="2800" b="1"/>
              <a:t>71.  </a:t>
            </a:r>
            <a:r>
              <a:rPr lang="en-US" altLang="en-US" sz="2800" b="1" u="sng"/>
              <a:t>Pharaoh ants often split their colonies when pesticides are used to control them…a process called “budding.”</a:t>
            </a:r>
          </a:p>
        </p:txBody>
      </p:sp>
    </p:spTree>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5682" name="Rectangle 2">
            <a:extLst>
              <a:ext uri="{FF2B5EF4-FFF2-40B4-BE49-F238E27FC236}">
                <a16:creationId xmlns:a16="http://schemas.microsoft.com/office/drawing/2014/main" id="{A401BCEA-AF23-4945-AEC1-6B9BC03EB625}"/>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455683" name="Rectangle 3">
            <a:extLst>
              <a:ext uri="{FF2B5EF4-FFF2-40B4-BE49-F238E27FC236}">
                <a16:creationId xmlns:a16="http://schemas.microsoft.com/office/drawing/2014/main" id="{7A3AEB66-68B0-492A-B507-0B53686210C2}"/>
              </a:ext>
            </a:extLst>
          </p:cNvPr>
          <p:cNvSpPr>
            <a:spLocks noGrp="1" noChangeArrowheads="1"/>
          </p:cNvSpPr>
          <p:nvPr>
            <p:ph type="body" idx="1"/>
          </p:nvPr>
        </p:nvSpPr>
        <p:spPr>
          <a:xfrm>
            <a:off x="685800" y="990600"/>
            <a:ext cx="7772400" cy="5105400"/>
          </a:xfrm>
        </p:spPr>
        <p:txBody>
          <a:bodyPr/>
          <a:lstStyle/>
          <a:p>
            <a:pPr marL="609600" indent="-609600">
              <a:buFontTx/>
              <a:buAutoNum type="arabicPeriod" startAt="67"/>
            </a:pPr>
            <a:r>
              <a:rPr lang="en-US" altLang="en-US" sz="2800" b="1"/>
              <a:t>Wasps and bees are generally considered beneficial insects.</a:t>
            </a:r>
          </a:p>
          <a:p>
            <a:pPr marL="609600" indent="-609600">
              <a:buFontTx/>
              <a:buNone/>
            </a:pPr>
            <a:endParaRPr lang="en-US" altLang="en-US" sz="1000" b="1"/>
          </a:p>
          <a:p>
            <a:pPr marL="609600" indent="-609600">
              <a:buFontTx/>
              <a:buAutoNum type="arabicPeriod" startAt="68"/>
            </a:pPr>
            <a:r>
              <a:rPr lang="en-US" altLang="en-US" sz="2800" b="1"/>
              <a:t>Most wasps feed their young pollen.</a:t>
            </a:r>
          </a:p>
          <a:p>
            <a:pPr marL="609600" indent="-609600">
              <a:buFontTx/>
              <a:buNone/>
            </a:pPr>
            <a:endParaRPr lang="en-US" altLang="en-US" sz="1000" b="1"/>
          </a:p>
          <a:p>
            <a:pPr marL="609600" indent="-609600">
              <a:buFontTx/>
              <a:buAutoNum type="arabicPeriod" startAt="69"/>
            </a:pPr>
            <a:r>
              <a:rPr lang="en-US" altLang="en-US" sz="2800" b="1"/>
              <a:t>Carpenter ants often nest in moist wood.</a:t>
            </a:r>
          </a:p>
          <a:p>
            <a:pPr marL="609600" indent="-609600">
              <a:buFontTx/>
              <a:buNone/>
            </a:pPr>
            <a:endParaRPr lang="en-US" altLang="en-US" sz="1000" b="1"/>
          </a:p>
          <a:p>
            <a:pPr marL="609600" indent="-609600">
              <a:buFontTx/>
              <a:buAutoNum type="arabicPeriod" startAt="70"/>
            </a:pPr>
            <a:r>
              <a:rPr lang="en-US" altLang="en-US" sz="2800" b="1"/>
              <a:t>Carpenter ants may forage distances greater than a football field.</a:t>
            </a:r>
          </a:p>
          <a:p>
            <a:pPr marL="609600" indent="-609600">
              <a:buFontTx/>
              <a:buNone/>
            </a:pPr>
            <a:endParaRPr lang="en-US" altLang="en-US" sz="1000" b="1"/>
          </a:p>
          <a:p>
            <a:pPr marL="609600" indent="-609600">
              <a:buFontTx/>
              <a:buNone/>
            </a:pPr>
            <a:r>
              <a:rPr lang="en-US" altLang="en-US" sz="2800" b="1"/>
              <a:t>71.  </a:t>
            </a:r>
            <a:r>
              <a:rPr lang="en-US" altLang="en-US" sz="2800" b="1" u="sng"/>
              <a:t>Pharaoh ants often split their colonies when pesticides are used to control them…a process called “budding.”</a:t>
            </a:r>
          </a:p>
        </p:txBody>
      </p:sp>
      <p:sp>
        <p:nvSpPr>
          <p:cNvPr id="455684" name="Text Box 4">
            <a:extLst>
              <a:ext uri="{FF2B5EF4-FFF2-40B4-BE49-F238E27FC236}">
                <a16:creationId xmlns:a16="http://schemas.microsoft.com/office/drawing/2014/main" id="{32810967-04C0-4C16-AA43-906339E9BCD9}"/>
              </a:ext>
            </a:extLst>
          </p:cNvPr>
          <p:cNvSpPr txBox="1">
            <a:spLocks noChangeArrowheads="1"/>
          </p:cNvSpPr>
          <p:nvPr/>
        </p:nvSpPr>
        <p:spPr bwMode="auto">
          <a:xfrm>
            <a:off x="1447800" y="6096000"/>
            <a:ext cx="6858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 – that’s why we use </a:t>
            </a:r>
            <a:r>
              <a:rPr lang="en-US" altLang="en-US" sz="2400" u="sng"/>
              <a:t>only</a:t>
            </a:r>
            <a:r>
              <a:rPr lang="en-US" altLang="en-US" sz="2400"/>
              <a:t> baits to control them</a:t>
            </a:r>
          </a:p>
        </p:txBody>
      </p:sp>
    </p:spTree>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a:extLst>
              <a:ext uri="{FF2B5EF4-FFF2-40B4-BE49-F238E27FC236}">
                <a16:creationId xmlns:a16="http://schemas.microsoft.com/office/drawing/2014/main" id="{22EAFBD7-8B6D-4F2E-9EB5-07149B74810D}"/>
              </a:ext>
            </a:extLst>
          </p:cNvPr>
          <p:cNvSpPr>
            <a:spLocks noGrp="1" noChangeArrowheads="1"/>
          </p:cNvSpPr>
          <p:nvPr>
            <p:ph type="title"/>
          </p:nvPr>
        </p:nvSpPr>
        <p:spPr>
          <a:xfrm>
            <a:off x="685800" y="152400"/>
            <a:ext cx="7772400" cy="685800"/>
          </a:xfrm>
        </p:spPr>
        <p:txBody>
          <a:bodyPr/>
          <a:lstStyle/>
          <a:p>
            <a:r>
              <a:rPr lang="en-US" altLang="en-US" sz="3200" b="1"/>
              <a:t>True or False</a:t>
            </a:r>
          </a:p>
        </p:txBody>
      </p:sp>
      <p:sp>
        <p:nvSpPr>
          <p:cNvPr id="140291" name="Rectangle 3">
            <a:extLst>
              <a:ext uri="{FF2B5EF4-FFF2-40B4-BE49-F238E27FC236}">
                <a16:creationId xmlns:a16="http://schemas.microsoft.com/office/drawing/2014/main" id="{9B7369FB-356F-4A79-8C56-B38D9D0D6745}"/>
              </a:ext>
            </a:extLst>
          </p:cNvPr>
          <p:cNvSpPr>
            <a:spLocks noGrp="1" noChangeArrowheads="1"/>
          </p:cNvSpPr>
          <p:nvPr>
            <p:ph type="body" idx="1"/>
          </p:nvPr>
        </p:nvSpPr>
        <p:spPr>
          <a:xfrm>
            <a:off x="685800" y="914400"/>
            <a:ext cx="7772400" cy="5791200"/>
          </a:xfrm>
        </p:spPr>
        <p:txBody>
          <a:bodyPr/>
          <a:lstStyle/>
          <a:p>
            <a:pPr marL="609600" indent="-609600">
              <a:lnSpc>
                <a:spcPct val="90000"/>
              </a:lnSpc>
              <a:buFontTx/>
              <a:buAutoNum type="arabicPeriod" startAt="72"/>
            </a:pPr>
            <a:r>
              <a:rPr lang="en-US" altLang="en-US" sz="2800" b="1" u="sng"/>
              <a:t>To control most species of ants, it is not necessary to find the nest…because baits can be used.</a:t>
            </a:r>
          </a:p>
          <a:p>
            <a:pPr marL="609600" indent="-609600">
              <a:lnSpc>
                <a:spcPct val="90000"/>
              </a:lnSpc>
              <a:buFontTx/>
              <a:buNone/>
            </a:pPr>
            <a:endParaRPr lang="en-US" altLang="en-US" sz="2800" b="1" u="sng"/>
          </a:p>
          <a:p>
            <a:pPr marL="609600" indent="-609600">
              <a:lnSpc>
                <a:spcPct val="90000"/>
              </a:lnSpc>
              <a:buFontTx/>
              <a:buAutoNum type="arabicPeriod" startAt="73"/>
            </a:pPr>
            <a:r>
              <a:rPr lang="en-US" altLang="en-US" sz="2800" b="1"/>
              <a:t>Pharaoh ants and carpenter ants should always be controlled using baits only.</a:t>
            </a:r>
          </a:p>
          <a:p>
            <a:pPr marL="609600" indent="-609600">
              <a:lnSpc>
                <a:spcPct val="90000"/>
              </a:lnSpc>
              <a:buFontTx/>
              <a:buNone/>
            </a:pPr>
            <a:endParaRPr lang="en-US" altLang="en-US" sz="1000" b="1"/>
          </a:p>
          <a:p>
            <a:pPr marL="609600" indent="-609600">
              <a:lnSpc>
                <a:spcPct val="90000"/>
              </a:lnSpc>
              <a:buFontTx/>
              <a:buAutoNum type="arabicPeriod" startAt="74"/>
            </a:pPr>
            <a:r>
              <a:rPr lang="en-US" altLang="en-US" sz="2800" b="1"/>
              <a:t>Velvet ants are not really ants…they’re social wasps.</a:t>
            </a:r>
          </a:p>
          <a:p>
            <a:pPr marL="609600" indent="-609600">
              <a:lnSpc>
                <a:spcPct val="90000"/>
              </a:lnSpc>
              <a:buFontTx/>
              <a:buNone/>
            </a:pPr>
            <a:endParaRPr lang="en-US" altLang="en-US" sz="1000" b="1"/>
          </a:p>
          <a:p>
            <a:pPr marL="609600" indent="-609600">
              <a:lnSpc>
                <a:spcPct val="90000"/>
              </a:lnSpc>
              <a:buFontTx/>
              <a:buAutoNum type="arabicPeriod" startAt="75"/>
            </a:pPr>
            <a:r>
              <a:rPr lang="en-US" altLang="en-US" sz="2800" b="1"/>
              <a:t>Bumble bees, like carpenter bees, often excavate nests in wood.</a:t>
            </a:r>
          </a:p>
          <a:p>
            <a:pPr marL="609600" indent="-609600">
              <a:lnSpc>
                <a:spcPct val="90000"/>
              </a:lnSpc>
              <a:buFontTx/>
              <a:buNone/>
            </a:pPr>
            <a:endParaRPr lang="en-US" altLang="en-US" sz="1000" b="1"/>
          </a:p>
          <a:p>
            <a:pPr marL="609600" indent="-609600">
              <a:lnSpc>
                <a:spcPct val="90000"/>
              </a:lnSpc>
              <a:buFontTx/>
              <a:buNone/>
            </a:pPr>
            <a:r>
              <a:rPr lang="en-US" altLang="en-US" sz="2800" b="1"/>
              <a:t>76.  Yellow jackets never nest in walls.  They only nest in the ground.</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6706" name="Rectangle 2">
            <a:extLst>
              <a:ext uri="{FF2B5EF4-FFF2-40B4-BE49-F238E27FC236}">
                <a16:creationId xmlns:a16="http://schemas.microsoft.com/office/drawing/2014/main" id="{0A4414A7-736D-4149-BED9-1550FC7BD18F}"/>
              </a:ext>
            </a:extLst>
          </p:cNvPr>
          <p:cNvSpPr>
            <a:spLocks noGrp="1" noChangeArrowheads="1"/>
          </p:cNvSpPr>
          <p:nvPr>
            <p:ph type="title"/>
          </p:nvPr>
        </p:nvSpPr>
        <p:spPr>
          <a:xfrm>
            <a:off x="685800" y="152400"/>
            <a:ext cx="7772400" cy="685800"/>
          </a:xfrm>
        </p:spPr>
        <p:txBody>
          <a:bodyPr/>
          <a:lstStyle/>
          <a:p>
            <a:r>
              <a:rPr lang="en-US" altLang="en-US" sz="3200" b="1"/>
              <a:t>True or False</a:t>
            </a:r>
          </a:p>
        </p:txBody>
      </p:sp>
      <p:sp>
        <p:nvSpPr>
          <p:cNvPr id="456707" name="Rectangle 3">
            <a:extLst>
              <a:ext uri="{FF2B5EF4-FFF2-40B4-BE49-F238E27FC236}">
                <a16:creationId xmlns:a16="http://schemas.microsoft.com/office/drawing/2014/main" id="{43139111-8EFC-401F-AABE-E22FBB6EE45F}"/>
              </a:ext>
            </a:extLst>
          </p:cNvPr>
          <p:cNvSpPr>
            <a:spLocks noGrp="1" noChangeArrowheads="1"/>
          </p:cNvSpPr>
          <p:nvPr>
            <p:ph type="body" idx="1"/>
          </p:nvPr>
        </p:nvSpPr>
        <p:spPr>
          <a:xfrm>
            <a:off x="685800" y="914400"/>
            <a:ext cx="7772400" cy="5791200"/>
          </a:xfrm>
        </p:spPr>
        <p:txBody>
          <a:bodyPr/>
          <a:lstStyle/>
          <a:p>
            <a:pPr marL="609600" indent="-609600">
              <a:lnSpc>
                <a:spcPct val="90000"/>
              </a:lnSpc>
              <a:buFontTx/>
              <a:buAutoNum type="arabicPeriod" startAt="72"/>
            </a:pPr>
            <a:r>
              <a:rPr lang="en-US" altLang="en-US" sz="2800" b="1" u="sng"/>
              <a:t>To control most species of ants, it is not necessary to find the nest…because baits can be used.</a:t>
            </a:r>
          </a:p>
          <a:p>
            <a:pPr marL="609600" indent="-609600">
              <a:lnSpc>
                <a:spcPct val="90000"/>
              </a:lnSpc>
              <a:buFontTx/>
              <a:buNone/>
            </a:pPr>
            <a:endParaRPr lang="en-US" altLang="en-US" sz="2800" b="1" u="sng"/>
          </a:p>
          <a:p>
            <a:pPr marL="609600" indent="-609600">
              <a:lnSpc>
                <a:spcPct val="90000"/>
              </a:lnSpc>
              <a:buFontTx/>
              <a:buAutoNum type="arabicPeriod" startAt="73"/>
            </a:pPr>
            <a:r>
              <a:rPr lang="en-US" altLang="en-US" sz="2800" b="1"/>
              <a:t>Pharaoh ants and carpenter ants should always be controlled using baits only.</a:t>
            </a:r>
          </a:p>
          <a:p>
            <a:pPr marL="609600" indent="-609600">
              <a:lnSpc>
                <a:spcPct val="90000"/>
              </a:lnSpc>
              <a:buFontTx/>
              <a:buNone/>
            </a:pPr>
            <a:endParaRPr lang="en-US" altLang="en-US" sz="1000" b="1"/>
          </a:p>
          <a:p>
            <a:pPr marL="609600" indent="-609600">
              <a:lnSpc>
                <a:spcPct val="90000"/>
              </a:lnSpc>
              <a:buFontTx/>
              <a:buAutoNum type="arabicPeriod" startAt="74"/>
            </a:pPr>
            <a:r>
              <a:rPr lang="en-US" altLang="en-US" sz="2800" b="1"/>
              <a:t>Velvet ants are not really ants…they’re social wasps.</a:t>
            </a:r>
          </a:p>
          <a:p>
            <a:pPr marL="609600" indent="-609600">
              <a:lnSpc>
                <a:spcPct val="90000"/>
              </a:lnSpc>
              <a:buFontTx/>
              <a:buNone/>
            </a:pPr>
            <a:endParaRPr lang="en-US" altLang="en-US" sz="1000" b="1"/>
          </a:p>
          <a:p>
            <a:pPr marL="609600" indent="-609600">
              <a:lnSpc>
                <a:spcPct val="90000"/>
              </a:lnSpc>
              <a:buFontTx/>
              <a:buAutoNum type="arabicPeriod" startAt="75"/>
            </a:pPr>
            <a:r>
              <a:rPr lang="en-US" altLang="en-US" sz="2800" b="1"/>
              <a:t>Bumble bees, like carpenter bees, often excavate nests in wood.</a:t>
            </a:r>
          </a:p>
          <a:p>
            <a:pPr marL="609600" indent="-609600">
              <a:lnSpc>
                <a:spcPct val="90000"/>
              </a:lnSpc>
              <a:buFontTx/>
              <a:buNone/>
            </a:pPr>
            <a:endParaRPr lang="en-US" altLang="en-US" sz="1000" b="1"/>
          </a:p>
          <a:p>
            <a:pPr marL="609600" indent="-609600">
              <a:lnSpc>
                <a:spcPct val="90000"/>
              </a:lnSpc>
              <a:buFontTx/>
              <a:buNone/>
            </a:pPr>
            <a:r>
              <a:rPr lang="en-US" altLang="en-US" sz="2800" b="1"/>
              <a:t>76.  Yellow jackets never nest in walls.  They only nest in the ground.</a:t>
            </a:r>
          </a:p>
        </p:txBody>
      </p:sp>
      <p:sp>
        <p:nvSpPr>
          <p:cNvPr id="456708" name="Text Box 4">
            <a:extLst>
              <a:ext uri="{FF2B5EF4-FFF2-40B4-BE49-F238E27FC236}">
                <a16:creationId xmlns:a16="http://schemas.microsoft.com/office/drawing/2014/main" id="{1B76219C-D35A-4E7F-AC79-93C5ADD44880}"/>
              </a:ext>
            </a:extLst>
          </p:cNvPr>
          <p:cNvSpPr txBox="1">
            <a:spLocks noChangeArrowheads="1"/>
          </p:cNvSpPr>
          <p:nvPr/>
        </p:nvSpPr>
        <p:spPr bwMode="auto">
          <a:xfrm>
            <a:off x="1447800" y="2209800"/>
            <a:ext cx="6324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it is generally necessary to find the nest</a:t>
            </a:r>
          </a:p>
        </p:txBody>
      </p:sp>
    </p:spTree>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AE0030BC-19D9-42E7-8F17-E719C6146A29}"/>
              </a:ext>
            </a:extLst>
          </p:cNvPr>
          <p:cNvSpPr>
            <a:spLocks noGrp="1" noChangeArrowheads="1"/>
          </p:cNvSpPr>
          <p:nvPr>
            <p:ph type="title"/>
          </p:nvPr>
        </p:nvSpPr>
        <p:spPr>
          <a:xfrm>
            <a:off x="685800" y="152400"/>
            <a:ext cx="7772400" cy="685800"/>
          </a:xfrm>
        </p:spPr>
        <p:txBody>
          <a:bodyPr/>
          <a:lstStyle/>
          <a:p>
            <a:r>
              <a:rPr lang="en-US" altLang="en-US" sz="3200" b="1"/>
              <a:t>True or False</a:t>
            </a:r>
          </a:p>
        </p:txBody>
      </p:sp>
      <p:sp>
        <p:nvSpPr>
          <p:cNvPr id="141315" name="Rectangle 3">
            <a:extLst>
              <a:ext uri="{FF2B5EF4-FFF2-40B4-BE49-F238E27FC236}">
                <a16:creationId xmlns:a16="http://schemas.microsoft.com/office/drawing/2014/main" id="{AF5CAE74-8B09-4C2D-93DB-FB9D19640CCE}"/>
              </a:ext>
            </a:extLst>
          </p:cNvPr>
          <p:cNvSpPr>
            <a:spLocks noGrp="1" noChangeArrowheads="1"/>
          </p:cNvSpPr>
          <p:nvPr>
            <p:ph type="body" idx="1"/>
          </p:nvPr>
        </p:nvSpPr>
        <p:spPr>
          <a:xfrm>
            <a:off x="685800" y="914400"/>
            <a:ext cx="7772400" cy="5791200"/>
          </a:xfrm>
        </p:spPr>
        <p:txBody>
          <a:bodyPr/>
          <a:lstStyle/>
          <a:p>
            <a:pPr marL="609600" indent="-609600">
              <a:lnSpc>
                <a:spcPct val="90000"/>
              </a:lnSpc>
              <a:buFontTx/>
              <a:buAutoNum type="arabicPeriod" startAt="72"/>
            </a:pPr>
            <a:r>
              <a:rPr lang="en-US" altLang="en-US" sz="2800" b="1"/>
              <a:t>To control most species of ants, it is not necessary to find the nest…because baits can be used.</a:t>
            </a:r>
          </a:p>
          <a:p>
            <a:pPr marL="609600" indent="-609600">
              <a:lnSpc>
                <a:spcPct val="90000"/>
              </a:lnSpc>
              <a:buFontTx/>
              <a:buNone/>
            </a:pPr>
            <a:endParaRPr lang="en-US" altLang="en-US" sz="1000" b="1"/>
          </a:p>
          <a:p>
            <a:pPr marL="609600" indent="-609600">
              <a:lnSpc>
                <a:spcPct val="90000"/>
              </a:lnSpc>
              <a:buFontTx/>
              <a:buAutoNum type="arabicPeriod" startAt="73"/>
            </a:pPr>
            <a:r>
              <a:rPr lang="en-US" altLang="en-US" sz="2800" b="1" u="sng"/>
              <a:t>Pharaoh ants and carpenter ants should always be controlled using baits only.</a:t>
            </a:r>
          </a:p>
          <a:p>
            <a:pPr marL="609600" indent="-609600">
              <a:lnSpc>
                <a:spcPct val="90000"/>
              </a:lnSpc>
              <a:buFontTx/>
              <a:buNone/>
            </a:pPr>
            <a:endParaRPr lang="en-US" altLang="en-US" sz="2800" b="1" u="sng"/>
          </a:p>
          <a:p>
            <a:pPr marL="609600" indent="-609600">
              <a:lnSpc>
                <a:spcPct val="90000"/>
              </a:lnSpc>
              <a:buFontTx/>
              <a:buAutoNum type="arabicPeriod" startAt="74"/>
            </a:pPr>
            <a:r>
              <a:rPr lang="en-US" altLang="en-US" sz="2800" b="1"/>
              <a:t>Velvet ants are not really ants…they’re social wasps.</a:t>
            </a:r>
          </a:p>
          <a:p>
            <a:pPr marL="609600" indent="-609600">
              <a:lnSpc>
                <a:spcPct val="90000"/>
              </a:lnSpc>
              <a:buFontTx/>
              <a:buNone/>
            </a:pPr>
            <a:endParaRPr lang="en-US" altLang="en-US" sz="1000" b="1"/>
          </a:p>
          <a:p>
            <a:pPr marL="609600" indent="-609600">
              <a:lnSpc>
                <a:spcPct val="90000"/>
              </a:lnSpc>
              <a:buFontTx/>
              <a:buAutoNum type="arabicPeriod" startAt="75"/>
            </a:pPr>
            <a:r>
              <a:rPr lang="en-US" altLang="en-US" sz="2800" b="1"/>
              <a:t>Bumble bees, like carpenter bees, often excavate nests in wood.</a:t>
            </a:r>
          </a:p>
          <a:p>
            <a:pPr marL="609600" indent="-609600">
              <a:lnSpc>
                <a:spcPct val="90000"/>
              </a:lnSpc>
              <a:buFontTx/>
              <a:buNone/>
            </a:pPr>
            <a:endParaRPr lang="en-US" altLang="en-US" sz="1000" b="1"/>
          </a:p>
          <a:p>
            <a:pPr marL="609600" indent="-609600">
              <a:lnSpc>
                <a:spcPct val="90000"/>
              </a:lnSpc>
              <a:buFontTx/>
              <a:buNone/>
            </a:pPr>
            <a:r>
              <a:rPr lang="en-US" altLang="en-US" sz="2800" b="1"/>
              <a:t>76.  Yellow jackets never nest in walls.  They only nest in the ground.</a:t>
            </a:r>
          </a:p>
        </p:txBody>
      </p:sp>
    </p:spTree>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7730" name="Rectangle 2">
            <a:extLst>
              <a:ext uri="{FF2B5EF4-FFF2-40B4-BE49-F238E27FC236}">
                <a16:creationId xmlns:a16="http://schemas.microsoft.com/office/drawing/2014/main" id="{347F021C-10FC-4CAA-BA73-FF9F0C0FC22F}"/>
              </a:ext>
            </a:extLst>
          </p:cNvPr>
          <p:cNvSpPr>
            <a:spLocks noGrp="1" noChangeArrowheads="1"/>
          </p:cNvSpPr>
          <p:nvPr>
            <p:ph type="title"/>
          </p:nvPr>
        </p:nvSpPr>
        <p:spPr>
          <a:xfrm>
            <a:off x="685800" y="152400"/>
            <a:ext cx="7772400" cy="685800"/>
          </a:xfrm>
        </p:spPr>
        <p:txBody>
          <a:bodyPr/>
          <a:lstStyle/>
          <a:p>
            <a:r>
              <a:rPr lang="en-US" altLang="en-US" sz="3200" b="1"/>
              <a:t>True or False</a:t>
            </a:r>
          </a:p>
        </p:txBody>
      </p:sp>
      <p:sp>
        <p:nvSpPr>
          <p:cNvPr id="457731" name="Rectangle 3">
            <a:extLst>
              <a:ext uri="{FF2B5EF4-FFF2-40B4-BE49-F238E27FC236}">
                <a16:creationId xmlns:a16="http://schemas.microsoft.com/office/drawing/2014/main" id="{C5EAE531-CE6B-4A99-909F-8E2498E3C3C1}"/>
              </a:ext>
            </a:extLst>
          </p:cNvPr>
          <p:cNvSpPr>
            <a:spLocks noGrp="1" noChangeArrowheads="1"/>
          </p:cNvSpPr>
          <p:nvPr>
            <p:ph type="body" idx="1"/>
          </p:nvPr>
        </p:nvSpPr>
        <p:spPr>
          <a:xfrm>
            <a:off x="685800" y="914400"/>
            <a:ext cx="7772400" cy="5791200"/>
          </a:xfrm>
        </p:spPr>
        <p:txBody>
          <a:bodyPr/>
          <a:lstStyle/>
          <a:p>
            <a:pPr marL="609600" indent="-609600">
              <a:lnSpc>
                <a:spcPct val="90000"/>
              </a:lnSpc>
              <a:buFontTx/>
              <a:buAutoNum type="arabicPeriod" startAt="72"/>
            </a:pPr>
            <a:r>
              <a:rPr lang="en-US" altLang="en-US" sz="2800" b="1"/>
              <a:t>To control most species of ants, it is not necessary to find the nest…because baits can be used.</a:t>
            </a:r>
          </a:p>
          <a:p>
            <a:pPr marL="609600" indent="-609600">
              <a:lnSpc>
                <a:spcPct val="90000"/>
              </a:lnSpc>
              <a:buFontTx/>
              <a:buNone/>
            </a:pPr>
            <a:endParaRPr lang="en-US" altLang="en-US" sz="1000" b="1"/>
          </a:p>
          <a:p>
            <a:pPr marL="609600" indent="-609600">
              <a:lnSpc>
                <a:spcPct val="90000"/>
              </a:lnSpc>
              <a:buFontTx/>
              <a:buAutoNum type="arabicPeriod" startAt="73"/>
            </a:pPr>
            <a:r>
              <a:rPr lang="en-US" altLang="en-US" sz="2800" b="1" u="sng"/>
              <a:t>Pharaoh ants and carpenter ants should always be controlled using baits only.</a:t>
            </a:r>
          </a:p>
          <a:p>
            <a:pPr marL="609600" indent="-609600">
              <a:lnSpc>
                <a:spcPct val="90000"/>
              </a:lnSpc>
              <a:buFontTx/>
              <a:buNone/>
            </a:pPr>
            <a:endParaRPr lang="en-US" altLang="en-US" sz="2800" b="1" u="sng"/>
          </a:p>
          <a:p>
            <a:pPr marL="609600" indent="-609600">
              <a:lnSpc>
                <a:spcPct val="90000"/>
              </a:lnSpc>
              <a:buFontTx/>
              <a:buAutoNum type="arabicPeriod" startAt="74"/>
            </a:pPr>
            <a:r>
              <a:rPr lang="en-US" altLang="en-US" sz="2800" b="1"/>
              <a:t>Velvet ants are not really ants…they’re social wasps.</a:t>
            </a:r>
          </a:p>
          <a:p>
            <a:pPr marL="609600" indent="-609600">
              <a:lnSpc>
                <a:spcPct val="90000"/>
              </a:lnSpc>
              <a:buFontTx/>
              <a:buNone/>
            </a:pPr>
            <a:endParaRPr lang="en-US" altLang="en-US" sz="1000" b="1"/>
          </a:p>
          <a:p>
            <a:pPr marL="609600" indent="-609600">
              <a:lnSpc>
                <a:spcPct val="90000"/>
              </a:lnSpc>
              <a:buFontTx/>
              <a:buAutoNum type="arabicPeriod" startAt="75"/>
            </a:pPr>
            <a:r>
              <a:rPr lang="en-US" altLang="en-US" sz="2800" b="1"/>
              <a:t>Bumble bees, like carpenter bees, often excavate nests in wood.</a:t>
            </a:r>
          </a:p>
          <a:p>
            <a:pPr marL="609600" indent="-609600">
              <a:lnSpc>
                <a:spcPct val="90000"/>
              </a:lnSpc>
              <a:buFontTx/>
              <a:buNone/>
            </a:pPr>
            <a:endParaRPr lang="en-US" altLang="en-US" sz="1000" b="1"/>
          </a:p>
          <a:p>
            <a:pPr marL="609600" indent="-609600">
              <a:lnSpc>
                <a:spcPct val="90000"/>
              </a:lnSpc>
              <a:buFontTx/>
              <a:buNone/>
            </a:pPr>
            <a:r>
              <a:rPr lang="en-US" altLang="en-US" sz="2800" b="1"/>
              <a:t>76.  Yellow jackets never nest in walls.  They only nest in the ground.</a:t>
            </a:r>
          </a:p>
        </p:txBody>
      </p:sp>
      <p:sp>
        <p:nvSpPr>
          <p:cNvPr id="457732" name="Text Box 4">
            <a:extLst>
              <a:ext uri="{FF2B5EF4-FFF2-40B4-BE49-F238E27FC236}">
                <a16:creationId xmlns:a16="http://schemas.microsoft.com/office/drawing/2014/main" id="{88A2E67C-68B3-4B9D-A6D3-4447E52E2980}"/>
              </a:ext>
            </a:extLst>
          </p:cNvPr>
          <p:cNvSpPr txBox="1">
            <a:spLocks noChangeArrowheads="1"/>
          </p:cNvSpPr>
          <p:nvPr/>
        </p:nvSpPr>
        <p:spPr bwMode="auto">
          <a:xfrm>
            <a:off x="685800" y="3200400"/>
            <a:ext cx="79248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Baits are great to control Pharaoh ants and Fire ants </a:t>
            </a:r>
          </a:p>
        </p:txBody>
      </p:sp>
    </p:spTree>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a:extLst>
              <a:ext uri="{FF2B5EF4-FFF2-40B4-BE49-F238E27FC236}">
                <a16:creationId xmlns:a16="http://schemas.microsoft.com/office/drawing/2014/main" id="{2F20423C-E9C0-4DF3-B85F-826F1CF7C846}"/>
              </a:ext>
            </a:extLst>
          </p:cNvPr>
          <p:cNvSpPr>
            <a:spLocks noGrp="1" noChangeArrowheads="1"/>
          </p:cNvSpPr>
          <p:nvPr>
            <p:ph type="title"/>
          </p:nvPr>
        </p:nvSpPr>
        <p:spPr>
          <a:xfrm>
            <a:off x="685800" y="152400"/>
            <a:ext cx="7772400" cy="533400"/>
          </a:xfrm>
        </p:spPr>
        <p:txBody>
          <a:bodyPr/>
          <a:lstStyle/>
          <a:p>
            <a:r>
              <a:rPr lang="en-US" altLang="en-US" sz="3200" b="1"/>
              <a:t>True or False</a:t>
            </a:r>
          </a:p>
        </p:txBody>
      </p:sp>
      <p:sp>
        <p:nvSpPr>
          <p:cNvPr id="142339" name="Rectangle 3">
            <a:extLst>
              <a:ext uri="{FF2B5EF4-FFF2-40B4-BE49-F238E27FC236}">
                <a16:creationId xmlns:a16="http://schemas.microsoft.com/office/drawing/2014/main" id="{AD9AF108-B1A2-40CB-B5C2-2C4ECE43A329}"/>
              </a:ext>
            </a:extLst>
          </p:cNvPr>
          <p:cNvSpPr>
            <a:spLocks noGrp="1" noChangeArrowheads="1"/>
          </p:cNvSpPr>
          <p:nvPr>
            <p:ph type="body" idx="1"/>
          </p:nvPr>
        </p:nvSpPr>
        <p:spPr>
          <a:xfrm>
            <a:off x="685800" y="762000"/>
            <a:ext cx="7772400" cy="6096000"/>
          </a:xfrm>
        </p:spPr>
        <p:txBody>
          <a:bodyPr/>
          <a:lstStyle/>
          <a:p>
            <a:pPr marL="609600" indent="-609600">
              <a:lnSpc>
                <a:spcPct val="80000"/>
              </a:lnSpc>
              <a:buFontTx/>
              <a:buAutoNum type="arabicPeriod" startAt="72"/>
            </a:pPr>
            <a:r>
              <a:rPr lang="en-US" altLang="en-US" sz="2800" b="1"/>
              <a:t>To control most species of ants, it is not necessary to find the nest…because baits can be used.</a:t>
            </a:r>
          </a:p>
          <a:p>
            <a:pPr marL="609600" indent="-609600">
              <a:lnSpc>
                <a:spcPct val="80000"/>
              </a:lnSpc>
              <a:buFontTx/>
              <a:buNone/>
            </a:pPr>
            <a:endParaRPr lang="en-US" altLang="en-US" sz="1000" b="1"/>
          </a:p>
          <a:p>
            <a:pPr marL="609600" indent="-609600">
              <a:lnSpc>
                <a:spcPct val="80000"/>
              </a:lnSpc>
              <a:buFontTx/>
              <a:buAutoNum type="arabicPeriod" startAt="73"/>
            </a:pPr>
            <a:r>
              <a:rPr lang="en-US" altLang="en-US" sz="2800" b="1"/>
              <a:t>Pharaoh ants and carpenter ants should always be controlled using baits only.</a:t>
            </a:r>
          </a:p>
          <a:p>
            <a:pPr marL="609600" indent="-609600">
              <a:lnSpc>
                <a:spcPct val="80000"/>
              </a:lnSpc>
              <a:buFontTx/>
              <a:buNone/>
            </a:pPr>
            <a:endParaRPr lang="en-US" altLang="en-US" sz="1000" b="1"/>
          </a:p>
          <a:p>
            <a:pPr marL="609600" indent="-609600">
              <a:lnSpc>
                <a:spcPct val="80000"/>
              </a:lnSpc>
              <a:buFontTx/>
              <a:buAutoNum type="arabicPeriod" startAt="74"/>
            </a:pPr>
            <a:r>
              <a:rPr lang="en-US" altLang="en-US" sz="2800" b="1" u="sng"/>
              <a:t>Velvet ants are not really ants,</a:t>
            </a:r>
          </a:p>
          <a:p>
            <a:pPr marL="609600" indent="-609600">
              <a:lnSpc>
                <a:spcPct val="80000"/>
              </a:lnSpc>
              <a:buFontTx/>
              <a:buNone/>
            </a:pPr>
            <a:r>
              <a:rPr lang="en-US" altLang="en-US" sz="2800" b="1"/>
              <a:t>       </a:t>
            </a:r>
            <a:r>
              <a:rPr lang="en-US" altLang="en-US" sz="2800" b="1" u="sng"/>
              <a:t>they’re social wasps.</a:t>
            </a:r>
          </a:p>
          <a:p>
            <a:pPr marL="609600" indent="-609600">
              <a:lnSpc>
                <a:spcPct val="80000"/>
              </a:lnSpc>
              <a:buFontTx/>
              <a:buNone/>
            </a:pPr>
            <a:endParaRPr lang="en-US" altLang="en-US" sz="2800" b="1" u="sng"/>
          </a:p>
          <a:p>
            <a:pPr marL="609600" indent="-609600">
              <a:lnSpc>
                <a:spcPct val="80000"/>
              </a:lnSpc>
              <a:buFontTx/>
              <a:buNone/>
            </a:pPr>
            <a:endParaRPr lang="en-US" altLang="en-US" sz="2800" b="1"/>
          </a:p>
          <a:p>
            <a:pPr marL="609600" indent="-609600">
              <a:lnSpc>
                <a:spcPct val="80000"/>
              </a:lnSpc>
              <a:buFontTx/>
              <a:buAutoNum type="arabicPeriod" startAt="75"/>
            </a:pPr>
            <a:r>
              <a:rPr lang="en-US" altLang="en-US" sz="2800" b="1"/>
              <a:t>Bumble bees, like carpenter bees, often excavate nests in wood.</a:t>
            </a:r>
          </a:p>
          <a:p>
            <a:pPr marL="609600" indent="-609600">
              <a:lnSpc>
                <a:spcPct val="80000"/>
              </a:lnSpc>
              <a:buFontTx/>
              <a:buNone/>
            </a:pPr>
            <a:endParaRPr lang="en-US" altLang="en-US" sz="1000" b="1"/>
          </a:p>
          <a:p>
            <a:pPr marL="609600" indent="-609600">
              <a:lnSpc>
                <a:spcPct val="80000"/>
              </a:lnSpc>
              <a:buFontTx/>
              <a:buNone/>
            </a:pPr>
            <a:r>
              <a:rPr lang="en-US" altLang="en-US" sz="2800" b="1"/>
              <a:t>76.  Yellow jackets never nest in walls.  They only nest in the ground.</a:t>
            </a:r>
          </a:p>
        </p:txBody>
      </p:sp>
      <p:pic>
        <p:nvPicPr>
          <p:cNvPr id="142341" name="Picture 5">
            <a:extLst>
              <a:ext uri="{FF2B5EF4-FFF2-40B4-BE49-F238E27FC236}">
                <a16:creationId xmlns:a16="http://schemas.microsoft.com/office/drawing/2014/main" id="{064F302F-E2C8-4C75-96DC-E699E90DAA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2438400"/>
            <a:ext cx="1120775" cy="1600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8754" name="Rectangle 2">
            <a:extLst>
              <a:ext uri="{FF2B5EF4-FFF2-40B4-BE49-F238E27FC236}">
                <a16:creationId xmlns:a16="http://schemas.microsoft.com/office/drawing/2014/main" id="{F3E86055-D113-4BD3-B75F-7B93319ECD9A}"/>
              </a:ext>
            </a:extLst>
          </p:cNvPr>
          <p:cNvSpPr>
            <a:spLocks noGrp="1" noChangeArrowheads="1"/>
          </p:cNvSpPr>
          <p:nvPr>
            <p:ph type="title"/>
          </p:nvPr>
        </p:nvSpPr>
        <p:spPr>
          <a:xfrm>
            <a:off x="685800" y="152400"/>
            <a:ext cx="7772400" cy="533400"/>
          </a:xfrm>
        </p:spPr>
        <p:txBody>
          <a:bodyPr/>
          <a:lstStyle/>
          <a:p>
            <a:r>
              <a:rPr lang="en-US" altLang="en-US" sz="3200" b="1"/>
              <a:t>True or False</a:t>
            </a:r>
          </a:p>
        </p:txBody>
      </p:sp>
      <p:sp>
        <p:nvSpPr>
          <p:cNvPr id="458755" name="Rectangle 3">
            <a:extLst>
              <a:ext uri="{FF2B5EF4-FFF2-40B4-BE49-F238E27FC236}">
                <a16:creationId xmlns:a16="http://schemas.microsoft.com/office/drawing/2014/main" id="{CFA28BC3-9470-435B-B231-81D244359317}"/>
              </a:ext>
            </a:extLst>
          </p:cNvPr>
          <p:cNvSpPr>
            <a:spLocks noGrp="1" noChangeArrowheads="1"/>
          </p:cNvSpPr>
          <p:nvPr>
            <p:ph type="body" idx="1"/>
          </p:nvPr>
        </p:nvSpPr>
        <p:spPr>
          <a:xfrm>
            <a:off x="685800" y="762000"/>
            <a:ext cx="7772400" cy="6096000"/>
          </a:xfrm>
        </p:spPr>
        <p:txBody>
          <a:bodyPr/>
          <a:lstStyle/>
          <a:p>
            <a:pPr marL="609600" indent="-609600">
              <a:lnSpc>
                <a:spcPct val="80000"/>
              </a:lnSpc>
              <a:buFontTx/>
              <a:buAutoNum type="arabicPeriod" startAt="72"/>
            </a:pPr>
            <a:r>
              <a:rPr lang="en-US" altLang="en-US" sz="2800" b="1"/>
              <a:t>To control most species of ants, it is not necessary to find the nest…because baits can be used.</a:t>
            </a:r>
          </a:p>
          <a:p>
            <a:pPr marL="609600" indent="-609600">
              <a:lnSpc>
                <a:spcPct val="80000"/>
              </a:lnSpc>
              <a:buFontTx/>
              <a:buNone/>
            </a:pPr>
            <a:endParaRPr lang="en-US" altLang="en-US" sz="1000" b="1"/>
          </a:p>
          <a:p>
            <a:pPr marL="609600" indent="-609600">
              <a:lnSpc>
                <a:spcPct val="80000"/>
              </a:lnSpc>
              <a:buFontTx/>
              <a:buAutoNum type="arabicPeriod" startAt="73"/>
            </a:pPr>
            <a:r>
              <a:rPr lang="en-US" altLang="en-US" sz="2800" b="1"/>
              <a:t>Pharaoh ants and carpenter ants should always be controlled using baits only.</a:t>
            </a:r>
          </a:p>
          <a:p>
            <a:pPr marL="609600" indent="-609600">
              <a:lnSpc>
                <a:spcPct val="80000"/>
              </a:lnSpc>
              <a:buFontTx/>
              <a:buNone/>
            </a:pPr>
            <a:endParaRPr lang="en-US" altLang="en-US" sz="1000" b="1"/>
          </a:p>
          <a:p>
            <a:pPr marL="609600" indent="-609600">
              <a:lnSpc>
                <a:spcPct val="80000"/>
              </a:lnSpc>
              <a:buFontTx/>
              <a:buAutoNum type="arabicPeriod" startAt="74"/>
            </a:pPr>
            <a:r>
              <a:rPr lang="en-US" altLang="en-US" sz="2800" b="1" u="sng"/>
              <a:t>Velvet ants are not really ants,</a:t>
            </a:r>
          </a:p>
          <a:p>
            <a:pPr marL="609600" indent="-609600">
              <a:lnSpc>
                <a:spcPct val="80000"/>
              </a:lnSpc>
              <a:buFontTx/>
              <a:buNone/>
            </a:pPr>
            <a:r>
              <a:rPr lang="en-US" altLang="en-US" sz="2800" b="1"/>
              <a:t>       </a:t>
            </a:r>
            <a:r>
              <a:rPr lang="en-US" altLang="en-US" sz="2800" b="1" u="sng"/>
              <a:t>they’re social wasps.</a:t>
            </a:r>
          </a:p>
          <a:p>
            <a:pPr marL="609600" indent="-609600">
              <a:lnSpc>
                <a:spcPct val="80000"/>
              </a:lnSpc>
              <a:buFontTx/>
              <a:buNone/>
            </a:pPr>
            <a:endParaRPr lang="en-US" altLang="en-US" sz="2800" b="1" u="sng"/>
          </a:p>
          <a:p>
            <a:pPr marL="609600" indent="-609600">
              <a:lnSpc>
                <a:spcPct val="80000"/>
              </a:lnSpc>
              <a:buFontTx/>
              <a:buNone/>
            </a:pPr>
            <a:endParaRPr lang="en-US" altLang="en-US" sz="2800" b="1"/>
          </a:p>
          <a:p>
            <a:pPr marL="609600" indent="-609600">
              <a:lnSpc>
                <a:spcPct val="80000"/>
              </a:lnSpc>
              <a:buFontTx/>
              <a:buAutoNum type="arabicPeriod" startAt="75"/>
            </a:pPr>
            <a:r>
              <a:rPr lang="en-US" altLang="en-US" sz="2800" b="1"/>
              <a:t>Bumble bees, like carpenter bees, often excavate nests in wood.</a:t>
            </a:r>
          </a:p>
          <a:p>
            <a:pPr marL="609600" indent="-609600">
              <a:lnSpc>
                <a:spcPct val="80000"/>
              </a:lnSpc>
              <a:buFontTx/>
              <a:buNone/>
            </a:pPr>
            <a:endParaRPr lang="en-US" altLang="en-US" sz="1000" b="1"/>
          </a:p>
          <a:p>
            <a:pPr marL="609600" indent="-609600">
              <a:lnSpc>
                <a:spcPct val="80000"/>
              </a:lnSpc>
              <a:buFontTx/>
              <a:buNone/>
            </a:pPr>
            <a:r>
              <a:rPr lang="en-US" altLang="en-US" sz="2800" b="1"/>
              <a:t>76.  Yellow jackets never nest in walls.  They only nest in the ground.</a:t>
            </a:r>
          </a:p>
        </p:txBody>
      </p:sp>
      <p:sp>
        <p:nvSpPr>
          <p:cNvPr id="458756" name="Text Box 4">
            <a:extLst>
              <a:ext uri="{FF2B5EF4-FFF2-40B4-BE49-F238E27FC236}">
                <a16:creationId xmlns:a16="http://schemas.microsoft.com/office/drawing/2014/main" id="{4D6AB335-61C3-447F-A8DA-4E0120314537}"/>
              </a:ext>
            </a:extLst>
          </p:cNvPr>
          <p:cNvSpPr txBox="1">
            <a:spLocks noChangeArrowheads="1"/>
          </p:cNvSpPr>
          <p:nvPr/>
        </p:nvSpPr>
        <p:spPr bwMode="auto">
          <a:xfrm>
            <a:off x="228600" y="4114800"/>
            <a:ext cx="8763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Velvet ants are not really ants, but they are </a:t>
            </a:r>
            <a:r>
              <a:rPr lang="en-US" altLang="en-US" sz="2400" u="sng"/>
              <a:t>solitary</a:t>
            </a:r>
            <a:r>
              <a:rPr lang="en-US" altLang="en-US" sz="2400"/>
              <a:t> wasps</a:t>
            </a:r>
          </a:p>
        </p:txBody>
      </p:sp>
      <p:pic>
        <p:nvPicPr>
          <p:cNvPr id="458757" name="Picture 5">
            <a:extLst>
              <a:ext uri="{FF2B5EF4-FFF2-40B4-BE49-F238E27FC236}">
                <a16:creationId xmlns:a16="http://schemas.microsoft.com/office/drawing/2014/main" id="{5C37074E-48DE-4B28-97C6-5A5FC3596E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2438400"/>
            <a:ext cx="1120775" cy="1600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a:extLst>
              <a:ext uri="{FF2B5EF4-FFF2-40B4-BE49-F238E27FC236}">
                <a16:creationId xmlns:a16="http://schemas.microsoft.com/office/drawing/2014/main" id="{54C0D9EC-AD57-49D1-A326-0727BDB33296}"/>
              </a:ext>
            </a:extLst>
          </p:cNvPr>
          <p:cNvSpPr>
            <a:spLocks noGrp="1" noChangeArrowheads="1"/>
          </p:cNvSpPr>
          <p:nvPr>
            <p:ph type="title"/>
          </p:nvPr>
        </p:nvSpPr>
        <p:spPr>
          <a:xfrm>
            <a:off x="685800" y="152400"/>
            <a:ext cx="7772400" cy="685800"/>
          </a:xfrm>
        </p:spPr>
        <p:txBody>
          <a:bodyPr/>
          <a:lstStyle/>
          <a:p>
            <a:r>
              <a:rPr lang="en-US" altLang="en-US" sz="3200" b="1"/>
              <a:t>True or False</a:t>
            </a:r>
          </a:p>
        </p:txBody>
      </p:sp>
      <p:sp>
        <p:nvSpPr>
          <p:cNvPr id="143363" name="Rectangle 3">
            <a:extLst>
              <a:ext uri="{FF2B5EF4-FFF2-40B4-BE49-F238E27FC236}">
                <a16:creationId xmlns:a16="http://schemas.microsoft.com/office/drawing/2014/main" id="{B456DAEA-C744-478C-A795-4E36BBE9E5B8}"/>
              </a:ext>
            </a:extLst>
          </p:cNvPr>
          <p:cNvSpPr>
            <a:spLocks noGrp="1" noChangeArrowheads="1"/>
          </p:cNvSpPr>
          <p:nvPr>
            <p:ph type="body" idx="1"/>
          </p:nvPr>
        </p:nvSpPr>
        <p:spPr>
          <a:xfrm>
            <a:off x="685800" y="914400"/>
            <a:ext cx="7772400" cy="5791200"/>
          </a:xfrm>
        </p:spPr>
        <p:txBody>
          <a:bodyPr/>
          <a:lstStyle/>
          <a:p>
            <a:pPr marL="609600" indent="-609600">
              <a:lnSpc>
                <a:spcPct val="90000"/>
              </a:lnSpc>
              <a:buFontTx/>
              <a:buAutoNum type="arabicPeriod" startAt="72"/>
            </a:pPr>
            <a:r>
              <a:rPr lang="en-US" altLang="en-US" sz="2800" b="1"/>
              <a:t>To control most species of ants, it is not necessary to find the nest…because baits can be used.</a:t>
            </a:r>
          </a:p>
          <a:p>
            <a:pPr marL="609600" indent="-609600">
              <a:lnSpc>
                <a:spcPct val="90000"/>
              </a:lnSpc>
              <a:buFontTx/>
              <a:buNone/>
            </a:pPr>
            <a:endParaRPr lang="en-US" altLang="en-US" sz="1000" b="1"/>
          </a:p>
          <a:p>
            <a:pPr marL="609600" indent="-609600">
              <a:lnSpc>
                <a:spcPct val="90000"/>
              </a:lnSpc>
              <a:buFontTx/>
              <a:buAutoNum type="arabicPeriod" startAt="73"/>
            </a:pPr>
            <a:r>
              <a:rPr lang="en-US" altLang="en-US" sz="2800" b="1"/>
              <a:t>Pharaoh ants and carpenter ants should always be controlled using baits only.</a:t>
            </a:r>
          </a:p>
          <a:p>
            <a:pPr marL="609600" indent="-609600">
              <a:lnSpc>
                <a:spcPct val="90000"/>
              </a:lnSpc>
              <a:buFontTx/>
              <a:buNone/>
            </a:pPr>
            <a:endParaRPr lang="en-US" altLang="en-US" sz="1000" b="1"/>
          </a:p>
          <a:p>
            <a:pPr marL="609600" indent="-609600">
              <a:lnSpc>
                <a:spcPct val="90000"/>
              </a:lnSpc>
              <a:buFontTx/>
              <a:buAutoNum type="arabicPeriod" startAt="74"/>
            </a:pPr>
            <a:r>
              <a:rPr lang="en-US" altLang="en-US" sz="2800" b="1"/>
              <a:t>Velvet ants are not really ants…they’re social wasps.</a:t>
            </a:r>
          </a:p>
          <a:p>
            <a:pPr marL="609600" indent="-609600">
              <a:lnSpc>
                <a:spcPct val="90000"/>
              </a:lnSpc>
              <a:buFontTx/>
              <a:buNone/>
            </a:pPr>
            <a:endParaRPr lang="en-US" altLang="en-US" sz="1000" b="1"/>
          </a:p>
          <a:p>
            <a:pPr marL="609600" indent="-609600">
              <a:lnSpc>
                <a:spcPct val="90000"/>
              </a:lnSpc>
              <a:buFontTx/>
              <a:buAutoNum type="arabicPeriod" startAt="75"/>
            </a:pPr>
            <a:r>
              <a:rPr lang="en-US" altLang="en-US" sz="2800" b="1" u="sng"/>
              <a:t>Bumble bees, like carpenter bees,              often excavate nests in wood.</a:t>
            </a:r>
          </a:p>
          <a:p>
            <a:pPr marL="609600" indent="-609600">
              <a:lnSpc>
                <a:spcPct val="90000"/>
              </a:lnSpc>
              <a:buFontTx/>
              <a:buNone/>
            </a:pPr>
            <a:endParaRPr lang="en-US" altLang="en-US" sz="2800" b="1" u="sng"/>
          </a:p>
          <a:p>
            <a:pPr marL="609600" indent="-609600">
              <a:lnSpc>
                <a:spcPct val="90000"/>
              </a:lnSpc>
              <a:buFontTx/>
              <a:buNone/>
            </a:pPr>
            <a:r>
              <a:rPr lang="en-US" altLang="en-US" sz="2800" b="1"/>
              <a:t>76.  Yellow jackets never nest in walls.  They only nest in the ground.</a:t>
            </a:r>
          </a:p>
        </p:txBody>
      </p:sp>
      <p:pic>
        <p:nvPicPr>
          <p:cNvPr id="143365" name="Picture 5">
            <a:extLst>
              <a:ext uri="{FF2B5EF4-FFF2-40B4-BE49-F238E27FC236}">
                <a16:creationId xmlns:a16="http://schemas.microsoft.com/office/drawing/2014/main" id="{C3C1A3C8-453B-4FF9-A1B5-075ECFA000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3870325"/>
            <a:ext cx="2133600" cy="1295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9778" name="Rectangle 2">
            <a:extLst>
              <a:ext uri="{FF2B5EF4-FFF2-40B4-BE49-F238E27FC236}">
                <a16:creationId xmlns:a16="http://schemas.microsoft.com/office/drawing/2014/main" id="{4FF2178F-D1EB-44E1-9DC1-85FE226AC5E0}"/>
              </a:ext>
            </a:extLst>
          </p:cNvPr>
          <p:cNvSpPr>
            <a:spLocks noGrp="1" noChangeArrowheads="1"/>
          </p:cNvSpPr>
          <p:nvPr>
            <p:ph type="title"/>
          </p:nvPr>
        </p:nvSpPr>
        <p:spPr>
          <a:xfrm>
            <a:off x="685800" y="152400"/>
            <a:ext cx="7772400" cy="685800"/>
          </a:xfrm>
        </p:spPr>
        <p:txBody>
          <a:bodyPr/>
          <a:lstStyle/>
          <a:p>
            <a:r>
              <a:rPr lang="en-US" altLang="en-US" sz="3200" b="1"/>
              <a:t>True or False</a:t>
            </a:r>
          </a:p>
        </p:txBody>
      </p:sp>
      <p:sp>
        <p:nvSpPr>
          <p:cNvPr id="459779" name="Rectangle 3">
            <a:extLst>
              <a:ext uri="{FF2B5EF4-FFF2-40B4-BE49-F238E27FC236}">
                <a16:creationId xmlns:a16="http://schemas.microsoft.com/office/drawing/2014/main" id="{3BA3709D-F953-4CB8-A96C-DA23AA9BD4A0}"/>
              </a:ext>
            </a:extLst>
          </p:cNvPr>
          <p:cNvSpPr>
            <a:spLocks noGrp="1" noChangeArrowheads="1"/>
          </p:cNvSpPr>
          <p:nvPr>
            <p:ph type="body" idx="1"/>
          </p:nvPr>
        </p:nvSpPr>
        <p:spPr>
          <a:xfrm>
            <a:off x="685800" y="914400"/>
            <a:ext cx="7772400" cy="5791200"/>
          </a:xfrm>
        </p:spPr>
        <p:txBody>
          <a:bodyPr/>
          <a:lstStyle/>
          <a:p>
            <a:pPr marL="609600" indent="-609600">
              <a:lnSpc>
                <a:spcPct val="90000"/>
              </a:lnSpc>
              <a:buFontTx/>
              <a:buAutoNum type="arabicPeriod" startAt="72"/>
            </a:pPr>
            <a:r>
              <a:rPr lang="en-US" altLang="en-US" sz="2800" b="1"/>
              <a:t>To control most species of ants, it is not necessary to find the nest…because baits can be used.</a:t>
            </a:r>
          </a:p>
          <a:p>
            <a:pPr marL="609600" indent="-609600">
              <a:lnSpc>
                <a:spcPct val="90000"/>
              </a:lnSpc>
              <a:buFontTx/>
              <a:buNone/>
            </a:pPr>
            <a:endParaRPr lang="en-US" altLang="en-US" sz="1000" b="1"/>
          </a:p>
          <a:p>
            <a:pPr marL="609600" indent="-609600">
              <a:lnSpc>
                <a:spcPct val="90000"/>
              </a:lnSpc>
              <a:buFontTx/>
              <a:buAutoNum type="arabicPeriod" startAt="73"/>
            </a:pPr>
            <a:r>
              <a:rPr lang="en-US" altLang="en-US" sz="2800" b="1"/>
              <a:t>Pharaoh ants and carpenter ants should always be controlled using baits only.</a:t>
            </a:r>
          </a:p>
          <a:p>
            <a:pPr marL="609600" indent="-609600">
              <a:lnSpc>
                <a:spcPct val="90000"/>
              </a:lnSpc>
              <a:buFontTx/>
              <a:buNone/>
            </a:pPr>
            <a:endParaRPr lang="en-US" altLang="en-US" sz="1000" b="1"/>
          </a:p>
          <a:p>
            <a:pPr marL="609600" indent="-609600">
              <a:lnSpc>
                <a:spcPct val="90000"/>
              </a:lnSpc>
              <a:buFontTx/>
              <a:buAutoNum type="arabicPeriod" startAt="74"/>
            </a:pPr>
            <a:r>
              <a:rPr lang="en-US" altLang="en-US" sz="2800" b="1"/>
              <a:t>Velvet ants are not really ants…they’re social wasps.</a:t>
            </a:r>
          </a:p>
          <a:p>
            <a:pPr marL="609600" indent="-609600">
              <a:lnSpc>
                <a:spcPct val="90000"/>
              </a:lnSpc>
              <a:buFontTx/>
              <a:buNone/>
            </a:pPr>
            <a:endParaRPr lang="en-US" altLang="en-US" sz="1000" b="1"/>
          </a:p>
          <a:p>
            <a:pPr marL="609600" indent="-609600">
              <a:lnSpc>
                <a:spcPct val="90000"/>
              </a:lnSpc>
              <a:buFontTx/>
              <a:buAutoNum type="arabicPeriod" startAt="75"/>
            </a:pPr>
            <a:r>
              <a:rPr lang="en-US" altLang="en-US" sz="2800" b="1" u="sng"/>
              <a:t>Bumble bees, like carpenter bees,              often excavate nests in wood.</a:t>
            </a:r>
          </a:p>
          <a:p>
            <a:pPr marL="609600" indent="-609600">
              <a:lnSpc>
                <a:spcPct val="90000"/>
              </a:lnSpc>
              <a:buFontTx/>
              <a:buNone/>
            </a:pPr>
            <a:endParaRPr lang="en-US" altLang="en-US" sz="2800" b="1" u="sng"/>
          </a:p>
          <a:p>
            <a:pPr marL="609600" indent="-609600">
              <a:lnSpc>
                <a:spcPct val="90000"/>
              </a:lnSpc>
              <a:buFontTx/>
              <a:buNone/>
            </a:pPr>
            <a:r>
              <a:rPr lang="en-US" altLang="en-US" sz="2800" b="1"/>
              <a:t>76.  Yellow jackets never nest in walls.  They only nest in the ground.</a:t>
            </a:r>
          </a:p>
        </p:txBody>
      </p:sp>
      <p:sp>
        <p:nvSpPr>
          <p:cNvPr id="459780" name="Text Box 4">
            <a:extLst>
              <a:ext uri="{FF2B5EF4-FFF2-40B4-BE49-F238E27FC236}">
                <a16:creationId xmlns:a16="http://schemas.microsoft.com/office/drawing/2014/main" id="{05BE3F6B-92A0-49C1-9799-5FFCF74692FD}"/>
              </a:ext>
            </a:extLst>
          </p:cNvPr>
          <p:cNvSpPr txBox="1">
            <a:spLocks noChangeArrowheads="1"/>
          </p:cNvSpPr>
          <p:nvPr/>
        </p:nvSpPr>
        <p:spPr bwMode="auto">
          <a:xfrm>
            <a:off x="152400" y="5222875"/>
            <a:ext cx="8839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bumble bees often nest in hollow stumps and under debris</a:t>
            </a:r>
          </a:p>
        </p:txBody>
      </p:sp>
      <p:pic>
        <p:nvPicPr>
          <p:cNvPr id="459781" name="Picture 5">
            <a:extLst>
              <a:ext uri="{FF2B5EF4-FFF2-40B4-BE49-F238E27FC236}">
                <a16:creationId xmlns:a16="http://schemas.microsoft.com/office/drawing/2014/main" id="{E63E9E20-1380-4511-8DA8-76BAF06577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3870325"/>
            <a:ext cx="2133600" cy="1295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a:extLst>
              <a:ext uri="{FF2B5EF4-FFF2-40B4-BE49-F238E27FC236}">
                <a16:creationId xmlns:a16="http://schemas.microsoft.com/office/drawing/2014/main" id="{DEF0E6F3-3148-4D1C-A399-3574C0341FB2}"/>
              </a:ext>
            </a:extLst>
          </p:cNvPr>
          <p:cNvSpPr>
            <a:spLocks noGrp="1" noChangeArrowheads="1"/>
          </p:cNvSpPr>
          <p:nvPr>
            <p:ph type="title"/>
          </p:nvPr>
        </p:nvSpPr>
        <p:spPr>
          <a:xfrm>
            <a:off x="685800" y="152400"/>
            <a:ext cx="7772400" cy="685800"/>
          </a:xfrm>
        </p:spPr>
        <p:txBody>
          <a:bodyPr/>
          <a:lstStyle/>
          <a:p>
            <a:r>
              <a:rPr lang="en-US" altLang="en-US" sz="3200" b="1"/>
              <a:t>True or False</a:t>
            </a:r>
          </a:p>
        </p:txBody>
      </p:sp>
      <p:sp>
        <p:nvSpPr>
          <p:cNvPr id="144387" name="Rectangle 3">
            <a:extLst>
              <a:ext uri="{FF2B5EF4-FFF2-40B4-BE49-F238E27FC236}">
                <a16:creationId xmlns:a16="http://schemas.microsoft.com/office/drawing/2014/main" id="{94CC2593-C35D-418B-8225-17A91DAA5D80}"/>
              </a:ext>
            </a:extLst>
          </p:cNvPr>
          <p:cNvSpPr>
            <a:spLocks noGrp="1" noChangeArrowheads="1"/>
          </p:cNvSpPr>
          <p:nvPr>
            <p:ph type="body" idx="1"/>
          </p:nvPr>
        </p:nvSpPr>
        <p:spPr>
          <a:xfrm>
            <a:off x="685800" y="914400"/>
            <a:ext cx="7772400" cy="5791200"/>
          </a:xfrm>
        </p:spPr>
        <p:txBody>
          <a:bodyPr/>
          <a:lstStyle/>
          <a:p>
            <a:pPr marL="609600" indent="-609600">
              <a:lnSpc>
                <a:spcPct val="90000"/>
              </a:lnSpc>
              <a:buFontTx/>
              <a:buAutoNum type="arabicPeriod" startAt="72"/>
            </a:pPr>
            <a:r>
              <a:rPr lang="en-US" altLang="en-US" sz="2800" b="1"/>
              <a:t>To control most species of ants, it is not necessary to find the nest…because baits can be used.</a:t>
            </a:r>
          </a:p>
          <a:p>
            <a:pPr marL="609600" indent="-609600">
              <a:lnSpc>
                <a:spcPct val="90000"/>
              </a:lnSpc>
              <a:buFontTx/>
              <a:buNone/>
            </a:pPr>
            <a:endParaRPr lang="en-US" altLang="en-US" sz="1000" b="1"/>
          </a:p>
          <a:p>
            <a:pPr marL="609600" indent="-609600">
              <a:lnSpc>
                <a:spcPct val="90000"/>
              </a:lnSpc>
              <a:buFontTx/>
              <a:buAutoNum type="arabicPeriod" startAt="73"/>
            </a:pPr>
            <a:r>
              <a:rPr lang="en-US" altLang="en-US" sz="2800" b="1"/>
              <a:t>Pharaoh ants and carpenter ants should always be controlled using baits only.</a:t>
            </a:r>
          </a:p>
          <a:p>
            <a:pPr marL="609600" indent="-609600">
              <a:lnSpc>
                <a:spcPct val="90000"/>
              </a:lnSpc>
              <a:buFontTx/>
              <a:buNone/>
            </a:pPr>
            <a:endParaRPr lang="en-US" altLang="en-US" sz="1000" b="1"/>
          </a:p>
          <a:p>
            <a:pPr marL="609600" indent="-609600">
              <a:lnSpc>
                <a:spcPct val="90000"/>
              </a:lnSpc>
              <a:buFontTx/>
              <a:buAutoNum type="arabicPeriod" startAt="74"/>
            </a:pPr>
            <a:r>
              <a:rPr lang="en-US" altLang="en-US" sz="2800" b="1"/>
              <a:t>Velvet ants are not really ants…they’re social wasps.</a:t>
            </a:r>
          </a:p>
          <a:p>
            <a:pPr marL="609600" indent="-609600">
              <a:lnSpc>
                <a:spcPct val="90000"/>
              </a:lnSpc>
              <a:buFontTx/>
              <a:buNone/>
            </a:pPr>
            <a:endParaRPr lang="en-US" altLang="en-US" sz="1000" b="1"/>
          </a:p>
          <a:p>
            <a:pPr marL="609600" indent="-609600">
              <a:lnSpc>
                <a:spcPct val="90000"/>
              </a:lnSpc>
              <a:buFontTx/>
              <a:buAutoNum type="arabicPeriod" startAt="75"/>
            </a:pPr>
            <a:r>
              <a:rPr lang="en-US" altLang="en-US" sz="2800" b="1"/>
              <a:t>Bumble bees, like carpenter bees, often excavate nests in wood.</a:t>
            </a:r>
          </a:p>
          <a:p>
            <a:pPr marL="609600" indent="-609600">
              <a:lnSpc>
                <a:spcPct val="90000"/>
              </a:lnSpc>
              <a:buFontTx/>
              <a:buNone/>
            </a:pPr>
            <a:endParaRPr lang="en-US" altLang="en-US" sz="1000" b="1"/>
          </a:p>
          <a:p>
            <a:pPr marL="609600" indent="-609600">
              <a:lnSpc>
                <a:spcPct val="90000"/>
              </a:lnSpc>
              <a:buFontTx/>
              <a:buAutoNum type="arabicPeriod" startAt="76"/>
            </a:pPr>
            <a:r>
              <a:rPr lang="en-US" altLang="en-US" sz="2800" b="1" u="sng"/>
              <a:t>Yellow jackets never nest in walls.</a:t>
            </a:r>
          </a:p>
          <a:p>
            <a:pPr marL="609600" indent="-609600">
              <a:lnSpc>
                <a:spcPct val="90000"/>
              </a:lnSpc>
              <a:buFontTx/>
              <a:buNone/>
            </a:pPr>
            <a:r>
              <a:rPr lang="en-US" altLang="en-US" sz="2800" b="1"/>
              <a:t>       </a:t>
            </a:r>
            <a:r>
              <a:rPr lang="en-US" altLang="en-US" sz="2800" b="1" u="sng"/>
              <a:t>They only nest in the ground.</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02" name="Rectangle 2">
            <a:extLst>
              <a:ext uri="{FF2B5EF4-FFF2-40B4-BE49-F238E27FC236}">
                <a16:creationId xmlns:a16="http://schemas.microsoft.com/office/drawing/2014/main" id="{82C58FDE-00D2-491E-8B9D-066EA9907B79}"/>
              </a:ext>
            </a:extLst>
          </p:cNvPr>
          <p:cNvSpPr>
            <a:spLocks noGrp="1" noChangeArrowheads="1"/>
          </p:cNvSpPr>
          <p:nvPr>
            <p:ph type="title"/>
          </p:nvPr>
        </p:nvSpPr>
        <p:spPr>
          <a:xfrm>
            <a:off x="685800" y="152400"/>
            <a:ext cx="7772400" cy="685800"/>
          </a:xfrm>
        </p:spPr>
        <p:txBody>
          <a:bodyPr/>
          <a:lstStyle/>
          <a:p>
            <a:r>
              <a:rPr lang="en-US" altLang="en-US" sz="3200" b="1"/>
              <a:t>True or False</a:t>
            </a:r>
          </a:p>
        </p:txBody>
      </p:sp>
      <p:sp>
        <p:nvSpPr>
          <p:cNvPr id="460803" name="Rectangle 3">
            <a:extLst>
              <a:ext uri="{FF2B5EF4-FFF2-40B4-BE49-F238E27FC236}">
                <a16:creationId xmlns:a16="http://schemas.microsoft.com/office/drawing/2014/main" id="{C4CD5E97-AB09-4F4E-BDE7-C820B13EA963}"/>
              </a:ext>
            </a:extLst>
          </p:cNvPr>
          <p:cNvSpPr>
            <a:spLocks noGrp="1" noChangeArrowheads="1"/>
          </p:cNvSpPr>
          <p:nvPr>
            <p:ph type="body" idx="1"/>
          </p:nvPr>
        </p:nvSpPr>
        <p:spPr>
          <a:xfrm>
            <a:off x="685800" y="914400"/>
            <a:ext cx="7772400" cy="5791200"/>
          </a:xfrm>
        </p:spPr>
        <p:txBody>
          <a:bodyPr/>
          <a:lstStyle/>
          <a:p>
            <a:pPr marL="609600" indent="-609600">
              <a:lnSpc>
                <a:spcPct val="90000"/>
              </a:lnSpc>
              <a:buFontTx/>
              <a:buAutoNum type="arabicPeriod" startAt="72"/>
            </a:pPr>
            <a:r>
              <a:rPr lang="en-US" altLang="en-US" sz="2800" b="1"/>
              <a:t>To control most species of ants, it is not necessary to find the nest…because baits can be used.</a:t>
            </a:r>
          </a:p>
          <a:p>
            <a:pPr marL="609600" indent="-609600">
              <a:lnSpc>
                <a:spcPct val="90000"/>
              </a:lnSpc>
              <a:buFontTx/>
              <a:buNone/>
            </a:pPr>
            <a:endParaRPr lang="en-US" altLang="en-US" sz="1000" b="1"/>
          </a:p>
          <a:p>
            <a:pPr marL="609600" indent="-609600">
              <a:lnSpc>
                <a:spcPct val="90000"/>
              </a:lnSpc>
              <a:buFontTx/>
              <a:buAutoNum type="arabicPeriod" startAt="73"/>
            </a:pPr>
            <a:r>
              <a:rPr lang="en-US" altLang="en-US" sz="2800" b="1"/>
              <a:t>Pharaoh ants and carpenter ants should always be controlled using baits only.</a:t>
            </a:r>
          </a:p>
          <a:p>
            <a:pPr marL="609600" indent="-609600">
              <a:lnSpc>
                <a:spcPct val="90000"/>
              </a:lnSpc>
              <a:buFontTx/>
              <a:buNone/>
            </a:pPr>
            <a:endParaRPr lang="en-US" altLang="en-US" sz="1000" b="1"/>
          </a:p>
          <a:p>
            <a:pPr marL="609600" indent="-609600">
              <a:lnSpc>
                <a:spcPct val="90000"/>
              </a:lnSpc>
              <a:buFontTx/>
              <a:buAutoNum type="arabicPeriod" startAt="74"/>
            </a:pPr>
            <a:r>
              <a:rPr lang="en-US" altLang="en-US" sz="2800" b="1"/>
              <a:t>Velvet ants are not really ants…they’re social wasps.</a:t>
            </a:r>
          </a:p>
          <a:p>
            <a:pPr marL="609600" indent="-609600">
              <a:lnSpc>
                <a:spcPct val="90000"/>
              </a:lnSpc>
              <a:buFontTx/>
              <a:buNone/>
            </a:pPr>
            <a:endParaRPr lang="en-US" altLang="en-US" sz="1000" b="1"/>
          </a:p>
          <a:p>
            <a:pPr marL="609600" indent="-609600">
              <a:lnSpc>
                <a:spcPct val="90000"/>
              </a:lnSpc>
              <a:buFontTx/>
              <a:buAutoNum type="arabicPeriod" startAt="75"/>
            </a:pPr>
            <a:r>
              <a:rPr lang="en-US" altLang="en-US" sz="2800" b="1"/>
              <a:t>Bumble bees, like carpenter bees, often excavate nests in wood.</a:t>
            </a:r>
          </a:p>
          <a:p>
            <a:pPr marL="609600" indent="-609600">
              <a:lnSpc>
                <a:spcPct val="90000"/>
              </a:lnSpc>
              <a:buFontTx/>
              <a:buNone/>
            </a:pPr>
            <a:endParaRPr lang="en-US" altLang="en-US" sz="1000" b="1"/>
          </a:p>
          <a:p>
            <a:pPr marL="609600" indent="-609600">
              <a:lnSpc>
                <a:spcPct val="90000"/>
              </a:lnSpc>
              <a:buFontTx/>
              <a:buAutoNum type="arabicPeriod" startAt="76"/>
            </a:pPr>
            <a:r>
              <a:rPr lang="en-US" altLang="en-US" sz="2800" b="1" u="sng"/>
              <a:t>Yellow jackets never nest in walls.</a:t>
            </a:r>
          </a:p>
          <a:p>
            <a:pPr marL="609600" indent="-609600">
              <a:lnSpc>
                <a:spcPct val="90000"/>
              </a:lnSpc>
              <a:buFontTx/>
              <a:buNone/>
            </a:pPr>
            <a:r>
              <a:rPr lang="en-US" altLang="en-US" sz="2800" b="1"/>
              <a:t>       </a:t>
            </a:r>
            <a:r>
              <a:rPr lang="en-US" altLang="en-US" sz="2800" b="1" u="sng"/>
              <a:t>They only nest in the ground.</a:t>
            </a:r>
          </a:p>
        </p:txBody>
      </p:sp>
      <p:sp>
        <p:nvSpPr>
          <p:cNvPr id="460804" name="Text Box 4">
            <a:extLst>
              <a:ext uri="{FF2B5EF4-FFF2-40B4-BE49-F238E27FC236}">
                <a16:creationId xmlns:a16="http://schemas.microsoft.com/office/drawing/2014/main" id="{66585807-5374-40DF-BE71-ADF5DDE6DB18}"/>
              </a:ext>
            </a:extLst>
          </p:cNvPr>
          <p:cNvSpPr txBox="1">
            <a:spLocks noChangeArrowheads="1"/>
          </p:cNvSpPr>
          <p:nvPr/>
        </p:nvSpPr>
        <p:spPr bwMode="auto">
          <a:xfrm>
            <a:off x="1066800" y="6324600"/>
            <a:ext cx="7239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they nest in the ground, in voids &amp; in the open</a:t>
            </a:r>
          </a:p>
        </p:txBody>
      </p:sp>
      <p:pic>
        <p:nvPicPr>
          <p:cNvPr id="460805" name="Picture 5">
            <a:extLst>
              <a:ext uri="{FF2B5EF4-FFF2-40B4-BE49-F238E27FC236}">
                <a16:creationId xmlns:a16="http://schemas.microsoft.com/office/drawing/2014/main" id="{D8032F2F-515F-4E37-9B53-BBD1356A36E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4876800"/>
            <a:ext cx="1820863" cy="13652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a:extLst>
              <a:ext uri="{FF2B5EF4-FFF2-40B4-BE49-F238E27FC236}">
                <a16:creationId xmlns:a16="http://schemas.microsoft.com/office/drawing/2014/main" id="{1592610A-18B1-4A94-A306-4F108C6D1C94}"/>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26627" name="Rectangle 3">
            <a:extLst>
              <a:ext uri="{FF2B5EF4-FFF2-40B4-BE49-F238E27FC236}">
                <a16:creationId xmlns:a16="http://schemas.microsoft.com/office/drawing/2014/main" id="{639BAC96-E87F-43C4-A1E6-7406AD1A04CF}"/>
              </a:ext>
            </a:extLst>
          </p:cNvPr>
          <p:cNvSpPr>
            <a:spLocks noGrp="1" noChangeArrowheads="1"/>
          </p:cNvSpPr>
          <p:nvPr>
            <p:ph type="body" idx="1"/>
          </p:nvPr>
        </p:nvSpPr>
        <p:spPr>
          <a:xfrm>
            <a:off x="381000" y="990600"/>
            <a:ext cx="8382000" cy="5105400"/>
          </a:xfrm>
        </p:spPr>
        <p:txBody>
          <a:bodyPr/>
          <a:lstStyle/>
          <a:p>
            <a:pPr marL="609600" indent="-609600">
              <a:lnSpc>
                <a:spcPct val="90000"/>
              </a:lnSpc>
              <a:buFontTx/>
              <a:buAutoNum type="arabicPeriod" startAt="77"/>
            </a:pPr>
            <a:r>
              <a:rPr lang="en-US" altLang="en-US" sz="2800" b="1" u="sng"/>
              <a:t>Bald-faced hornets re-use their nests each year.</a:t>
            </a:r>
          </a:p>
          <a:p>
            <a:pPr marL="609600" indent="-609600">
              <a:lnSpc>
                <a:spcPct val="90000"/>
              </a:lnSpc>
              <a:buFontTx/>
              <a:buNone/>
            </a:pPr>
            <a:endParaRPr lang="en-US" altLang="en-US" sz="1000" b="1" u="sng"/>
          </a:p>
          <a:p>
            <a:pPr marL="609600" indent="-609600">
              <a:lnSpc>
                <a:spcPct val="90000"/>
              </a:lnSpc>
              <a:buFontTx/>
              <a:buAutoNum type="arabicPeriod" startAt="78"/>
            </a:pPr>
            <a:r>
              <a:rPr lang="en-US" altLang="en-US" sz="2800" b="1"/>
              <a:t>Stinging insects kill more people each year in the United States than snakes do.</a:t>
            </a:r>
          </a:p>
          <a:p>
            <a:pPr marL="609600" indent="-609600">
              <a:lnSpc>
                <a:spcPct val="90000"/>
              </a:lnSpc>
              <a:buFontTx/>
              <a:buNone/>
            </a:pPr>
            <a:endParaRPr lang="en-US" altLang="en-US" sz="1000" b="1"/>
          </a:p>
          <a:p>
            <a:pPr marL="609600" indent="-609600">
              <a:lnSpc>
                <a:spcPct val="90000"/>
              </a:lnSpc>
              <a:buFontTx/>
              <a:buAutoNum type="arabicPeriod" startAt="79"/>
            </a:pPr>
            <a:r>
              <a:rPr lang="en-US" altLang="en-US" sz="2800" b="1"/>
              <a:t>Carpenter bees excavate nests in wood along the grain of wood, leaving a ½”, round diameter hole.</a:t>
            </a:r>
          </a:p>
          <a:p>
            <a:pPr marL="609600" indent="-609600">
              <a:lnSpc>
                <a:spcPct val="90000"/>
              </a:lnSpc>
              <a:buFontTx/>
              <a:buNone/>
            </a:pPr>
            <a:endParaRPr lang="en-US" altLang="en-US" sz="1000" b="1"/>
          </a:p>
          <a:p>
            <a:pPr marL="609600" indent="-609600">
              <a:lnSpc>
                <a:spcPct val="90000"/>
              </a:lnSpc>
              <a:buFontTx/>
              <a:buAutoNum type="arabicPeriod" startAt="80"/>
            </a:pPr>
            <a:r>
              <a:rPr lang="en-US" altLang="en-US" sz="2800" b="1"/>
              <a:t>Mud daubers are social insects that build mud nests attached to the outside of homes.</a:t>
            </a:r>
          </a:p>
          <a:p>
            <a:pPr marL="609600" indent="-609600">
              <a:lnSpc>
                <a:spcPct val="90000"/>
              </a:lnSpc>
              <a:buFontTx/>
              <a:buNone/>
            </a:pPr>
            <a:endParaRPr lang="en-US" altLang="en-US" sz="1000" b="1"/>
          </a:p>
          <a:p>
            <a:pPr marL="609600" indent="-609600">
              <a:lnSpc>
                <a:spcPct val="90000"/>
              </a:lnSpc>
              <a:buFontTx/>
              <a:buNone/>
            </a:pPr>
            <a:r>
              <a:rPr lang="en-US" altLang="en-US" sz="2800" b="1"/>
              <a:t>81.  Cicada killers paralyze their prey, lay an egg on  the body of the paralyzed prey, and bury them in the soil.</a:t>
            </a:r>
          </a:p>
        </p:txBody>
      </p:sp>
    </p:spTree>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a:extLst>
              <a:ext uri="{FF2B5EF4-FFF2-40B4-BE49-F238E27FC236}">
                <a16:creationId xmlns:a16="http://schemas.microsoft.com/office/drawing/2014/main" id="{6B4DFBE0-B1AE-4321-9AA7-01301E032424}"/>
              </a:ext>
            </a:extLst>
          </p:cNvPr>
          <p:cNvSpPr>
            <a:spLocks noGrp="1" noChangeArrowheads="1"/>
          </p:cNvSpPr>
          <p:nvPr>
            <p:ph type="title"/>
          </p:nvPr>
        </p:nvSpPr>
        <p:spPr>
          <a:xfrm>
            <a:off x="685800" y="152400"/>
            <a:ext cx="7772400" cy="457200"/>
          </a:xfrm>
        </p:spPr>
        <p:txBody>
          <a:bodyPr/>
          <a:lstStyle/>
          <a:p>
            <a:r>
              <a:rPr lang="en-US" altLang="en-US" sz="3200" b="1"/>
              <a:t>True or False</a:t>
            </a:r>
          </a:p>
        </p:txBody>
      </p:sp>
      <p:sp>
        <p:nvSpPr>
          <p:cNvPr id="145411" name="Rectangle 3">
            <a:extLst>
              <a:ext uri="{FF2B5EF4-FFF2-40B4-BE49-F238E27FC236}">
                <a16:creationId xmlns:a16="http://schemas.microsoft.com/office/drawing/2014/main" id="{EC6EA07B-CEAC-454C-93E0-0F9E2AA3369A}"/>
              </a:ext>
            </a:extLst>
          </p:cNvPr>
          <p:cNvSpPr>
            <a:spLocks noGrp="1" noChangeArrowheads="1"/>
          </p:cNvSpPr>
          <p:nvPr>
            <p:ph type="body" idx="1"/>
          </p:nvPr>
        </p:nvSpPr>
        <p:spPr>
          <a:xfrm>
            <a:off x="381000" y="685800"/>
            <a:ext cx="8382000" cy="6172200"/>
          </a:xfrm>
        </p:spPr>
        <p:txBody>
          <a:bodyPr/>
          <a:lstStyle/>
          <a:p>
            <a:pPr marL="609600" indent="-609600">
              <a:lnSpc>
                <a:spcPct val="90000"/>
              </a:lnSpc>
              <a:buFontTx/>
              <a:buAutoNum type="arabicPeriod" startAt="77"/>
            </a:pPr>
            <a:r>
              <a:rPr lang="en-US" altLang="en-US" sz="2800" b="1" u="sng"/>
              <a:t>Bald-faced hornets re-use their nests each year.</a:t>
            </a:r>
          </a:p>
          <a:p>
            <a:pPr marL="609600" indent="-609600">
              <a:lnSpc>
                <a:spcPct val="90000"/>
              </a:lnSpc>
              <a:buFontTx/>
              <a:buNone/>
            </a:pPr>
            <a:endParaRPr lang="en-US" altLang="en-US" sz="2800" b="1" u="sng"/>
          </a:p>
          <a:p>
            <a:pPr marL="609600" indent="-609600">
              <a:lnSpc>
                <a:spcPct val="90000"/>
              </a:lnSpc>
              <a:buFontTx/>
              <a:buNone/>
            </a:pPr>
            <a:endParaRPr lang="en-US" altLang="en-US" sz="4400" b="1"/>
          </a:p>
          <a:p>
            <a:pPr marL="609600" indent="-609600">
              <a:lnSpc>
                <a:spcPct val="90000"/>
              </a:lnSpc>
              <a:buFontTx/>
              <a:buAutoNum type="arabicPeriod" startAt="78"/>
            </a:pPr>
            <a:r>
              <a:rPr lang="en-US" altLang="en-US" sz="2800" b="1"/>
              <a:t>Stinging insects kill more people each year in the United States than snakes do.</a:t>
            </a:r>
          </a:p>
          <a:p>
            <a:pPr marL="609600" indent="-609600">
              <a:lnSpc>
                <a:spcPct val="90000"/>
              </a:lnSpc>
              <a:buFontTx/>
              <a:buNone/>
            </a:pPr>
            <a:endParaRPr lang="en-US" altLang="en-US" sz="1000" b="1"/>
          </a:p>
          <a:p>
            <a:pPr marL="609600" indent="-609600">
              <a:lnSpc>
                <a:spcPct val="90000"/>
              </a:lnSpc>
              <a:buFontTx/>
              <a:buAutoNum type="arabicPeriod" startAt="79"/>
            </a:pPr>
            <a:r>
              <a:rPr lang="en-US" altLang="en-US" sz="2800" b="1"/>
              <a:t>Carpenter bees excavate nests in wood along the grain of wood, leaving a ½”, round diameter hole.</a:t>
            </a:r>
          </a:p>
          <a:p>
            <a:pPr marL="609600" indent="-609600">
              <a:lnSpc>
                <a:spcPct val="90000"/>
              </a:lnSpc>
              <a:buFontTx/>
              <a:buNone/>
            </a:pPr>
            <a:endParaRPr lang="en-US" altLang="en-US" sz="1000" b="1"/>
          </a:p>
          <a:p>
            <a:pPr marL="609600" indent="-609600">
              <a:lnSpc>
                <a:spcPct val="90000"/>
              </a:lnSpc>
              <a:buFontTx/>
              <a:buAutoNum type="arabicPeriod" startAt="80"/>
            </a:pPr>
            <a:r>
              <a:rPr lang="en-US" altLang="en-US" sz="2800" b="1"/>
              <a:t>Mud daubers are social insects that build mud nests attached to the outside of homes.</a:t>
            </a:r>
          </a:p>
          <a:p>
            <a:pPr marL="609600" indent="-609600">
              <a:lnSpc>
                <a:spcPct val="90000"/>
              </a:lnSpc>
              <a:buFontTx/>
              <a:buNone/>
            </a:pPr>
            <a:endParaRPr lang="en-US" altLang="en-US" sz="1000" b="1"/>
          </a:p>
          <a:p>
            <a:pPr marL="609600" indent="-609600">
              <a:lnSpc>
                <a:spcPct val="90000"/>
              </a:lnSpc>
              <a:buFontTx/>
              <a:buNone/>
            </a:pPr>
            <a:r>
              <a:rPr lang="en-US" altLang="en-US" sz="2800" b="1"/>
              <a:t>81.  Cicada killers paralyze their prey, lay an egg on  the body of the paralyzed prey, and bury them in the soil.</a:t>
            </a:r>
          </a:p>
        </p:txBody>
      </p:sp>
      <p:sp>
        <p:nvSpPr>
          <p:cNvPr id="145412" name="Text Box 4">
            <a:extLst>
              <a:ext uri="{FF2B5EF4-FFF2-40B4-BE49-F238E27FC236}">
                <a16:creationId xmlns:a16="http://schemas.microsoft.com/office/drawing/2014/main" id="{1A34AE8D-BA8B-4C42-8001-119A2494F8B9}"/>
              </a:ext>
            </a:extLst>
          </p:cNvPr>
          <p:cNvSpPr txBox="1">
            <a:spLocks noChangeArrowheads="1"/>
          </p:cNvSpPr>
          <p:nvPr/>
        </p:nvSpPr>
        <p:spPr bwMode="auto">
          <a:xfrm>
            <a:off x="1524000" y="1447800"/>
            <a:ext cx="4953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–they do not re-use their nests</a:t>
            </a:r>
          </a:p>
        </p:txBody>
      </p:sp>
      <p:pic>
        <p:nvPicPr>
          <p:cNvPr id="145414" name="Picture 6">
            <a:extLst>
              <a:ext uri="{FF2B5EF4-FFF2-40B4-BE49-F238E27FC236}">
                <a16:creationId xmlns:a16="http://schemas.microsoft.com/office/drawing/2014/main" id="{9D97D4E3-F85C-45B8-9036-542936EF085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1143000"/>
            <a:ext cx="1790700" cy="12588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a:extLst>
              <a:ext uri="{FF2B5EF4-FFF2-40B4-BE49-F238E27FC236}">
                <a16:creationId xmlns:a16="http://schemas.microsoft.com/office/drawing/2014/main" id="{ADC8F89F-072D-4E39-8494-C343321503B1}"/>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146435" name="Rectangle 3">
            <a:extLst>
              <a:ext uri="{FF2B5EF4-FFF2-40B4-BE49-F238E27FC236}">
                <a16:creationId xmlns:a16="http://schemas.microsoft.com/office/drawing/2014/main" id="{BA9CC3C1-37CA-4184-B1FF-06FD6635ED8D}"/>
              </a:ext>
            </a:extLst>
          </p:cNvPr>
          <p:cNvSpPr>
            <a:spLocks noGrp="1" noChangeArrowheads="1"/>
          </p:cNvSpPr>
          <p:nvPr>
            <p:ph type="body" idx="1"/>
          </p:nvPr>
        </p:nvSpPr>
        <p:spPr>
          <a:xfrm>
            <a:off x="381000" y="990600"/>
            <a:ext cx="8382000" cy="5638800"/>
          </a:xfrm>
        </p:spPr>
        <p:txBody>
          <a:bodyPr/>
          <a:lstStyle/>
          <a:p>
            <a:pPr marL="609600" indent="-609600">
              <a:lnSpc>
                <a:spcPct val="90000"/>
              </a:lnSpc>
              <a:buFontTx/>
              <a:buAutoNum type="arabicPeriod" startAt="77"/>
            </a:pPr>
            <a:r>
              <a:rPr lang="en-US" altLang="en-US" sz="2800" b="1"/>
              <a:t>Bald-faced hornets re-use their nests each year.</a:t>
            </a:r>
          </a:p>
          <a:p>
            <a:pPr marL="609600" indent="-609600">
              <a:lnSpc>
                <a:spcPct val="90000"/>
              </a:lnSpc>
              <a:buFontTx/>
              <a:buNone/>
            </a:pPr>
            <a:endParaRPr lang="en-US" altLang="en-US" sz="1000" b="1"/>
          </a:p>
          <a:p>
            <a:pPr marL="609600" indent="-609600">
              <a:lnSpc>
                <a:spcPct val="90000"/>
              </a:lnSpc>
              <a:buFontTx/>
              <a:buAutoNum type="arabicPeriod" startAt="78"/>
            </a:pPr>
            <a:r>
              <a:rPr lang="en-US" altLang="en-US" sz="2800" b="1" u="sng"/>
              <a:t>Stinging insects kill more people each year in the United States than snakes do.</a:t>
            </a:r>
          </a:p>
          <a:p>
            <a:pPr marL="609600" indent="-609600">
              <a:lnSpc>
                <a:spcPct val="90000"/>
              </a:lnSpc>
              <a:buFontTx/>
              <a:buNone/>
            </a:pPr>
            <a:endParaRPr lang="en-US" altLang="en-US" sz="2800" b="1" u="sng"/>
          </a:p>
          <a:p>
            <a:pPr marL="609600" indent="-609600">
              <a:lnSpc>
                <a:spcPct val="90000"/>
              </a:lnSpc>
              <a:buFontTx/>
              <a:buAutoNum type="arabicPeriod" startAt="79"/>
            </a:pPr>
            <a:r>
              <a:rPr lang="en-US" altLang="en-US" sz="2800" b="1"/>
              <a:t>Carpenter bees excavate nests in wood along the grain of wood, leaving a ½”, round diameter hole.</a:t>
            </a:r>
          </a:p>
          <a:p>
            <a:pPr marL="609600" indent="-609600">
              <a:lnSpc>
                <a:spcPct val="90000"/>
              </a:lnSpc>
              <a:buFontTx/>
              <a:buNone/>
            </a:pPr>
            <a:endParaRPr lang="en-US" altLang="en-US" sz="1000" b="1"/>
          </a:p>
          <a:p>
            <a:pPr marL="609600" indent="-609600">
              <a:lnSpc>
                <a:spcPct val="90000"/>
              </a:lnSpc>
              <a:buFontTx/>
              <a:buAutoNum type="arabicPeriod" startAt="80"/>
            </a:pPr>
            <a:r>
              <a:rPr lang="en-US" altLang="en-US" sz="2800" b="1"/>
              <a:t>Mud daubers are social insects that build mud nests attached to the outside of homes.</a:t>
            </a:r>
          </a:p>
          <a:p>
            <a:pPr marL="609600" indent="-609600">
              <a:lnSpc>
                <a:spcPct val="90000"/>
              </a:lnSpc>
              <a:buFontTx/>
              <a:buNone/>
            </a:pPr>
            <a:endParaRPr lang="en-US" altLang="en-US" sz="1000" b="1"/>
          </a:p>
          <a:p>
            <a:pPr marL="609600" indent="-609600">
              <a:lnSpc>
                <a:spcPct val="90000"/>
              </a:lnSpc>
              <a:buFontTx/>
              <a:buNone/>
            </a:pPr>
            <a:r>
              <a:rPr lang="en-US" altLang="en-US" sz="2800" b="1"/>
              <a:t>81.  Cicada killers paralyze their prey, lay an egg on  the body of the paralyzed prey, and bury them in the soil.</a:t>
            </a:r>
          </a:p>
        </p:txBody>
      </p:sp>
    </p:spTree>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826" name="Rectangle 2">
            <a:extLst>
              <a:ext uri="{FF2B5EF4-FFF2-40B4-BE49-F238E27FC236}">
                <a16:creationId xmlns:a16="http://schemas.microsoft.com/office/drawing/2014/main" id="{B2867D91-EE30-4F8D-9268-BB6B5DA85EFA}"/>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461827" name="Rectangle 3">
            <a:extLst>
              <a:ext uri="{FF2B5EF4-FFF2-40B4-BE49-F238E27FC236}">
                <a16:creationId xmlns:a16="http://schemas.microsoft.com/office/drawing/2014/main" id="{B60755AB-228B-459A-9F65-C26674211910}"/>
              </a:ext>
            </a:extLst>
          </p:cNvPr>
          <p:cNvSpPr>
            <a:spLocks noGrp="1" noChangeArrowheads="1"/>
          </p:cNvSpPr>
          <p:nvPr>
            <p:ph type="body" idx="1"/>
          </p:nvPr>
        </p:nvSpPr>
        <p:spPr>
          <a:xfrm>
            <a:off x="381000" y="990600"/>
            <a:ext cx="8382000" cy="5638800"/>
          </a:xfrm>
        </p:spPr>
        <p:txBody>
          <a:bodyPr/>
          <a:lstStyle/>
          <a:p>
            <a:pPr marL="609600" indent="-609600">
              <a:lnSpc>
                <a:spcPct val="90000"/>
              </a:lnSpc>
              <a:buFontTx/>
              <a:buAutoNum type="arabicPeriod" startAt="77"/>
            </a:pPr>
            <a:r>
              <a:rPr lang="en-US" altLang="en-US" sz="2800" b="1"/>
              <a:t>Bald-faced hornets re-use their nests each year.</a:t>
            </a:r>
          </a:p>
          <a:p>
            <a:pPr marL="609600" indent="-609600">
              <a:lnSpc>
                <a:spcPct val="90000"/>
              </a:lnSpc>
              <a:buFontTx/>
              <a:buNone/>
            </a:pPr>
            <a:endParaRPr lang="en-US" altLang="en-US" sz="1000" b="1"/>
          </a:p>
          <a:p>
            <a:pPr marL="609600" indent="-609600">
              <a:lnSpc>
                <a:spcPct val="90000"/>
              </a:lnSpc>
              <a:buFontTx/>
              <a:buAutoNum type="arabicPeriod" startAt="78"/>
            </a:pPr>
            <a:r>
              <a:rPr lang="en-US" altLang="en-US" sz="2800" b="1" u="sng"/>
              <a:t>Stinging insects kill more people each year in the United States than snakes do.</a:t>
            </a:r>
          </a:p>
          <a:p>
            <a:pPr marL="609600" indent="-609600">
              <a:lnSpc>
                <a:spcPct val="90000"/>
              </a:lnSpc>
              <a:buFontTx/>
              <a:buNone/>
            </a:pPr>
            <a:endParaRPr lang="en-US" altLang="en-US" sz="2800" b="1" u="sng"/>
          </a:p>
          <a:p>
            <a:pPr marL="609600" indent="-609600">
              <a:lnSpc>
                <a:spcPct val="90000"/>
              </a:lnSpc>
              <a:buFontTx/>
              <a:buAutoNum type="arabicPeriod" startAt="79"/>
            </a:pPr>
            <a:r>
              <a:rPr lang="en-US" altLang="en-US" sz="2800" b="1"/>
              <a:t>Carpenter bees excavate nests in wood along the grain of wood, leaving a ½”, round diameter hole.</a:t>
            </a:r>
          </a:p>
          <a:p>
            <a:pPr marL="609600" indent="-609600">
              <a:lnSpc>
                <a:spcPct val="90000"/>
              </a:lnSpc>
              <a:buFontTx/>
              <a:buNone/>
            </a:pPr>
            <a:endParaRPr lang="en-US" altLang="en-US" sz="1000" b="1"/>
          </a:p>
          <a:p>
            <a:pPr marL="609600" indent="-609600">
              <a:lnSpc>
                <a:spcPct val="90000"/>
              </a:lnSpc>
              <a:buFontTx/>
              <a:buAutoNum type="arabicPeriod" startAt="80"/>
            </a:pPr>
            <a:r>
              <a:rPr lang="en-US" altLang="en-US" sz="2800" b="1"/>
              <a:t>Mud daubers are social insects that build mud nests attached to the outside of homes.</a:t>
            </a:r>
          </a:p>
          <a:p>
            <a:pPr marL="609600" indent="-609600">
              <a:lnSpc>
                <a:spcPct val="90000"/>
              </a:lnSpc>
              <a:buFontTx/>
              <a:buNone/>
            </a:pPr>
            <a:endParaRPr lang="en-US" altLang="en-US" sz="1000" b="1"/>
          </a:p>
          <a:p>
            <a:pPr marL="609600" indent="-609600">
              <a:lnSpc>
                <a:spcPct val="90000"/>
              </a:lnSpc>
              <a:buFontTx/>
              <a:buNone/>
            </a:pPr>
            <a:r>
              <a:rPr lang="en-US" altLang="en-US" sz="2800" b="1"/>
              <a:t>81.  Cicada killers paralyze their prey, lay an egg on  the body of the paralyzed prey, and bury them in the soil.</a:t>
            </a:r>
          </a:p>
        </p:txBody>
      </p:sp>
      <p:sp>
        <p:nvSpPr>
          <p:cNvPr id="461828" name="Text Box 4">
            <a:extLst>
              <a:ext uri="{FF2B5EF4-FFF2-40B4-BE49-F238E27FC236}">
                <a16:creationId xmlns:a16="http://schemas.microsoft.com/office/drawing/2014/main" id="{CF20A3EA-E217-4C93-85C3-4CACC9A8DCDD}"/>
              </a:ext>
            </a:extLst>
          </p:cNvPr>
          <p:cNvSpPr txBox="1">
            <a:spLocks noChangeArrowheads="1"/>
          </p:cNvSpPr>
          <p:nvPr/>
        </p:nvSpPr>
        <p:spPr bwMode="auto">
          <a:xfrm>
            <a:off x="685800" y="2514600"/>
            <a:ext cx="7772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True – stinging insects kill from 30 to 35 people each year</a:t>
            </a:r>
          </a:p>
        </p:txBody>
      </p:sp>
    </p:spTree>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a:extLst>
              <a:ext uri="{FF2B5EF4-FFF2-40B4-BE49-F238E27FC236}">
                <a16:creationId xmlns:a16="http://schemas.microsoft.com/office/drawing/2014/main" id="{4634D120-E6A2-4471-ABF7-5525966D6CD9}"/>
              </a:ext>
            </a:extLst>
          </p:cNvPr>
          <p:cNvSpPr>
            <a:spLocks noGrp="1" noChangeArrowheads="1"/>
          </p:cNvSpPr>
          <p:nvPr>
            <p:ph type="title"/>
          </p:nvPr>
        </p:nvSpPr>
        <p:spPr>
          <a:xfrm>
            <a:off x="685800" y="152400"/>
            <a:ext cx="7772400" cy="457200"/>
          </a:xfrm>
        </p:spPr>
        <p:txBody>
          <a:bodyPr/>
          <a:lstStyle/>
          <a:p>
            <a:r>
              <a:rPr lang="en-US" altLang="en-US" sz="3200" b="1"/>
              <a:t>True or False</a:t>
            </a:r>
          </a:p>
        </p:txBody>
      </p:sp>
      <p:sp>
        <p:nvSpPr>
          <p:cNvPr id="147459" name="Rectangle 3">
            <a:extLst>
              <a:ext uri="{FF2B5EF4-FFF2-40B4-BE49-F238E27FC236}">
                <a16:creationId xmlns:a16="http://schemas.microsoft.com/office/drawing/2014/main" id="{F419D823-7F30-4927-856A-7E87340DB41B}"/>
              </a:ext>
            </a:extLst>
          </p:cNvPr>
          <p:cNvSpPr>
            <a:spLocks noGrp="1" noChangeArrowheads="1"/>
          </p:cNvSpPr>
          <p:nvPr>
            <p:ph type="body" idx="1"/>
          </p:nvPr>
        </p:nvSpPr>
        <p:spPr>
          <a:xfrm>
            <a:off x="381000" y="762000"/>
            <a:ext cx="8382000" cy="6248400"/>
          </a:xfrm>
        </p:spPr>
        <p:txBody>
          <a:bodyPr/>
          <a:lstStyle/>
          <a:p>
            <a:pPr marL="609600" indent="-609600">
              <a:lnSpc>
                <a:spcPct val="90000"/>
              </a:lnSpc>
              <a:buFontTx/>
              <a:buAutoNum type="arabicPeriod" startAt="77"/>
            </a:pPr>
            <a:r>
              <a:rPr lang="en-US" altLang="en-US" sz="2800" b="1"/>
              <a:t>Bald-faced hornets re-use their nests each year.</a:t>
            </a:r>
          </a:p>
          <a:p>
            <a:pPr marL="609600" indent="-609600">
              <a:lnSpc>
                <a:spcPct val="90000"/>
              </a:lnSpc>
              <a:buFontTx/>
              <a:buNone/>
            </a:pPr>
            <a:endParaRPr lang="en-US" altLang="en-US" sz="1000" b="1"/>
          </a:p>
          <a:p>
            <a:pPr marL="609600" indent="-609600">
              <a:lnSpc>
                <a:spcPct val="90000"/>
              </a:lnSpc>
              <a:buFontTx/>
              <a:buAutoNum type="arabicPeriod" startAt="78"/>
            </a:pPr>
            <a:r>
              <a:rPr lang="en-US" altLang="en-US" sz="2800" b="1"/>
              <a:t>Stinging insects kill more people each year in the United States than snakes do.</a:t>
            </a:r>
          </a:p>
          <a:p>
            <a:pPr marL="609600" indent="-609600">
              <a:lnSpc>
                <a:spcPct val="90000"/>
              </a:lnSpc>
              <a:buFontTx/>
              <a:buNone/>
            </a:pPr>
            <a:endParaRPr lang="en-US" altLang="en-US" sz="1000" b="1"/>
          </a:p>
          <a:p>
            <a:pPr marL="609600" indent="-609600">
              <a:lnSpc>
                <a:spcPct val="90000"/>
              </a:lnSpc>
              <a:buFontTx/>
              <a:buAutoNum type="arabicPeriod" startAt="79"/>
            </a:pPr>
            <a:r>
              <a:rPr lang="en-US" altLang="en-US" sz="2800" b="1" u="sng"/>
              <a:t>Carpenter bees excavate nests in wood along the grain of wood, leaving a ½”, round diameter hole.</a:t>
            </a:r>
          </a:p>
          <a:p>
            <a:pPr marL="609600" indent="-609600">
              <a:lnSpc>
                <a:spcPct val="90000"/>
              </a:lnSpc>
              <a:buFontTx/>
              <a:buNone/>
            </a:pPr>
            <a:endParaRPr lang="en-US" altLang="en-US" sz="2800" b="1" u="sng"/>
          </a:p>
          <a:p>
            <a:pPr marL="609600" indent="-609600">
              <a:lnSpc>
                <a:spcPct val="90000"/>
              </a:lnSpc>
              <a:buFontTx/>
              <a:buNone/>
            </a:pPr>
            <a:endParaRPr lang="en-US" altLang="en-US" sz="2800" b="1" u="sng"/>
          </a:p>
          <a:p>
            <a:pPr marL="609600" indent="-609600">
              <a:lnSpc>
                <a:spcPct val="90000"/>
              </a:lnSpc>
              <a:buFontTx/>
              <a:buNone/>
            </a:pPr>
            <a:endParaRPr lang="en-US" altLang="en-US" sz="2000" b="1"/>
          </a:p>
          <a:p>
            <a:pPr marL="609600" indent="-609600">
              <a:lnSpc>
                <a:spcPct val="90000"/>
              </a:lnSpc>
              <a:buFontTx/>
              <a:buAutoNum type="arabicPeriod" startAt="80"/>
            </a:pPr>
            <a:r>
              <a:rPr lang="en-US" altLang="en-US" sz="2800" b="1"/>
              <a:t>Mud daubers are social insects that build mud nests attached to the outside of homes.</a:t>
            </a:r>
          </a:p>
          <a:p>
            <a:pPr marL="609600" indent="-609600">
              <a:lnSpc>
                <a:spcPct val="90000"/>
              </a:lnSpc>
              <a:buFontTx/>
              <a:buNone/>
            </a:pPr>
            <a:endParaRPr lang="en-US" altLang="en-US" sz="1000" b="1"/>
          </a:p>
          <a:p>
            <a:pPr marL="609600" indent="-609600">
              <a:lnSpc>
                <a:spcPct val="90000"/>
              </a:lnSpc>
              <a:buFontTx/>
              <a:buNone/>
            </a:pPr>
            <a:r>
              <a:rPr lang="en-US" altLang="en-US" sz="2800" b="1"/>
              <a:t>81.  Cicada killers paralyze their prey, lay an egg on  the body of the paralyzed prey, and bury them in the soil.</a:t>
            </a:r>
          </a:p>
        </p:txBody>
      </p:sp>
    </p:spTree>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2850" name="Rectangle 2">
            <a:extLst>
              <a:ext uri="{FF2B5EF4-FFF2-40B4-BE49-F238E27FC236}">
                <a16:creationId xmlns:a16="http://schemas.microsoft.com/office/drawing/2014/main" id="{59EABD7C-A1C9-4225-9D0E-AD91A97A2AF4}"/>
              </a:ext>
            </a:extLst>
          </p:cNvPr>
          <p:cNvSpPr>
            <a:spLocks noGrp="1" noChangeArrowheads="1"/>
          </p:cNvSpPr>
          <p:nvPr>
            <p:ph type="title"/>
          </p:nvPr>
        </p:nvSpPr>
        <p:spPr>
          <a:xfrm>
            <a:off x="685800" y="152400"/>
            <a:ext cx="7772400" cy="457200"/>
          </a:xfrm>
        </p:spPr>
        <p:txBody>
          <a:bodyPr/>
          <a:lstStyle/>
          <a:p>
            <a:r>
              <a:rPr lang="en-US" altLang="en-US" sz="3200" b="1"/>
              <a:t>True or False</a:t>
            </a:r>
          </a:p>
        </p:txBody>
      </p:sp>
      <p:sp>
        <p:nvSpPr>
          <p:cNvPr id="462851" name="Rectangle 3">
            <a:extLst>
              <a:ext uri="{FF2B5EF4-FFF2-40B4-BE49-F238E27FC236}">
                <a16:creationId xmlns:a16="http://schemas.microsoft.com/office/drawing/2014/main" id="{C383CCAA-152D-44FC-8F4E-31B46C0E2BA2}"/>
              </a:ext>
            </a:extLst>
          </p:cNvPr>
          <p:cNvSpPr>
            <a:spLocks noGrp="1" noChangeArrowheads="1"/>
          </p:cNvSpPr>
          <p:nvPr>
            <p:ph type="body" idx="1"/>
          </p:nvPr>
        </p:nvSpPr>
        <p:spPr>
          <a:xfrm>
            <a:off x="381000" y="762000"/>
            <a:ext cx="8382000" cy="6248400"/>
          </a:xfrm>
        </p:spPr>
        <p:txBody>
          <a:bodyPr/>
          <a:lstStyle/>
          <a:p>
            <a:pPr marL="609600" indent="-609600">
              <a:lnSpc>
                <a:spcPct val="90000"/>
              </a:lnSpc>
              <a:buFontTx/>
              <a:buAutoNum type="arabicPeriod" startAt="77"/>
            </a:pPr>
            <a:r>
              <a:rPr lang="en-US" altLang="en-US" sz="2800" b="1"/>
              <a:t>Bald-faced hornets re-use their nests each year.</a:t>
            </a:r>
          </a:p>
          <a:p>
            <a:pPr marL="609600" indent="-609600">
              <a:lnSpc>
                <a:spcPct val="90000"/>
              </a:lnSpc>
              <a:buFontTx/>
              <a:buNone/>
            </a:pPr>
            <a:endParaRPr lang="en-US" altLang="en-US" sz="1000" b="1"/>
          </a:p>
          <a:p>
            <a:pPr marL="609600" indent="-609600">
              <a:lnSpc>
                <a:spcPct val="90000"/>
              </a:lnSpc>
              <a:buFontTx/>
              <a:buAutoNum type="arabicPeriod" startAt="78"/>
            </a:pPr>
            <a:r>
              <a:rPr lang="en-US" altLang="en-US" sz="2800" b="1"/>
              <a:t>Stinging insects kill more people each year in the United States than snakes do.</a:t>
            </a:r>
          </a:p>
          <a:p>
            <a:pPr marL="609600" indent="-609600">
              <a:lnSpc>
                <a:spcPct val="90000"/>
              </a:lnSpc>
              <a:buFontTx/>
              <a:buNone/>
            </a:pPr>
            <a:endParaRPr lang="en-US" altLang="en-US" sz="1000" b="1"/>
          </a:p>
          <a:p>
            <a:pPr marL="609600" indent="-609600">
              <a:lnSpc>
                <a:spcPct val="90000"/>
              </a:lnSpc>
              <a:buFontTx/>
              <a:buAutoNum type="arabicPeriod" startAt="79"/>
            </a:pPr>
            <a:r>
              <a:rPr lang="en-US" altLang="en-US" sz="2800" b="1" u="sng"/>
              <a:t>Carpenter bees excavate nests in wood along the grain of wood, leaving a ½”, round diameter hole.</a:t>
            </a:r>
          </a:p>
          <a:p>
            <a:pPr marL="609600" indent="-609600">
              <a:lnSpc>
                <a:spcPct val="90000"/>
              </a:lnSpc>
              <a:buFontTx/>
              <a:buNone/>
            </a:pPr>
            <a:endParaRPr lang="en-US" altLang="en-US" sz="2800" b="1" u="sng"/>
          </a:p>
          <a:p>
            <a:pPr marL="609600" indent="-609600">
              <a:lnSpc>
                <a:spcPct val="90000"/>
              </a:lnSpc>
              <a:buFontTx/>
              <a:buNone/>
            </a:pPr>
            <a:endParaRPr lang="en-US" altLang="en-US" sz="2800" b="1" u="sng"/>
          </a:p>
          <a:p>
            <a:pPr marL="609600" indent="-609600">
              <a:lnSpc>
                <a:spcPct val="90000"/>
              </a:lnSpc>
              <a:buFontTx/>
              <a:buNone/>
            </a:pPr>
            <a:endParaRPr lang="en-US" altLang="en-US" sz="2000" b="1"/>
          </a:p>
          <a:p>
            <a:pPr marL="609600" indent="-609600">
              <a:lnSpc>
                <a:spcPct val="90000"/>
              </a:lnSpc>
              <a:buFontTx/>
              <a:buAutoNum type="arabicPeriod" startAt="80"/>
            </a:pPr>
            <a:r>
              <a:rPr lang="en-US" altLang="en-US" sz="2800" b="1"/>
              <a:t>Mud daubers are social insects that build mud nests attached to the outside of homes.</a:t>
            </a:r>
          </a:p>
          <a:p>
            <a:pPr marL="609600" indent="-609600">
              <a:lnSpc>
                <a:spcPct val="90000"/>
              </a:lnSpc>
              <a:buFontTx/>
              <a:buNone/>
            </a:pPr>
            <a:endParaRPr lang="en-US" altLang="en-US" sz="1000" b="1"/>
          </a:p>
          <a:p>
            <a:pPr marL="609600" indent="-609600">
              <a:lnSpc>
                <a:spcPct val="90000"/>
              </a:lnSpc>
              <a:buFontTx/>
              <a:buNone/>
            </a:pPr>
            <a:r>
              <a:rPr lang="en-US" altLang="en-US" sz="2800" b="1"/>
              <a:t>81.  Cicada killers paralyze their prey, lay an egg on  the body of the paralyzed prey, and bury them in the soil.</a:t>
            </a:r>
          </a:p>
        </p:txBody>
      </p:sp>
      <p:sp>
        <p:nvSpPr>
          <p:cNvPr id="462852" name="Text Box 4">
            <a:extLst>
              <a:ext uri="{FF2B5EF4-FFF2-40B4-BE49-F238E27FC236}">
                <a16:creationId xmlns:a16="http://schemas.microsoft.com/office/drawing/2014/main" id="{4A33C90D-4DF7-4DF7-BCDA-FF7F37E57D88}"/>
              </a:ext>
            </a:extLst>
          </p:cNvPr>
          <p:cNvSpPr txBox="1">
            <a:spLocks noChangeArrowheads="1"/>
          </p:cNvSpPr>
          <p:nvPr/>
        </p:nvSpPr>
        <p:spPr bwMode="auto">
          <a:xfrm>
            <a:off x="3810000" y="3505200"/>
            <a:ext cx="914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a:t>
            </a:r>
          </a:p>
        </p:txBody>
      </p:sp>
      <p:pic>
        <p:nvPicPr>
          <p:cNvPr id="462853" name="Picture 5">
            <a:extLst>
              <a:ext uri="{FF2B5EF4-FFF2-40B4-BE49-F238E27FC236}">
                <a16:creationId xmlns:a16="http://schemas.microsoft.com/office/drawing/2014/main" id="{12328F19-DA20-410F-885C-2A749B99CF8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3276600"/>
            <a:ext cx="1371600" cy="13096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62854" name="Picture 6">
            <a:extLst>
              <a:ext uri="{FF2B5EF4-FFF2-40B4-BE49-F238E27FC236}">
                <a16:creationId xmlns:a16="http://schemas.microsoft.com/office/drawing/2014/main" id="{A7E0CFB4-A6B2-4E74-B621-472FD0ABD9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3352800"/>
            <a:ext cx="1528763" cy="12255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a:extLst>
              <a:ext uri="{FF2B5EF4-FFF2-40B4-BE49-F238E27FC236}">
                <a16:creationId xmlns:a16="http://schemas.microsoft.com/office/drawing/2014/main" id="{77FC7CA0-E1CE-40CE-89C5-7BCF5521C3DA}"/>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148483" name="Rectangle 3">
            <a:extLst>
              <a:ext uri="{FF2B5EF4-FFF2-40B4-BE49-F238E27FC236}">
                <a16:creationId xmlns:a16="http://schemas.microsoft.com/office/drawing/2014/main" id="{E95C2DFC-5AC6-44F5-9C6B-83E2F4D34EB4}"/>
              </a:ext>
            </a:extLst>
          </p:cNvPr>
          <p:cNvSpPr>
            <a:spLocks noGrp="1" noChangeArrowheads="1"/>
          </p:cNvSpPr>
          <p:nvPr>
            <p:ph type="body" idx="1"/>
          </p:nvPr>
        </p:nvSpPr>
        <p:spPr>
          <a:xfrm>
            <a:off x="457200" y="990600"/>
            <a:ext cx="8458200" cy="5867400"/>
          </a:xfrm>
        </p:spPr>
        <p:txBody>
          <a:bodyPr/>
          <a:lstStyle/>
          <a:p>
            <a:pPr marL="609600" indent="-609600">
              <a:lnSpc>
                <a:spcPct val="90000"/>
              </a:lnSpc>
              <a:buFontTx/>
              <a:buAutoNum type="arabicPeriod" startAt="77"/>
            </a:pPr>
            <a:r>
              <a:rPr lang="en-US" altLang="en-US" sz="2800" b="1"/>
              <a:t>Bald-faced hornets re-use their nests each year.</a:t>
            </a:r>
          </a:p>
          <a:p>
            <a:pPr marL="609600" indent="-609600">
              <a:lnSpc>
                <a:spcPct val="90000"/>
              </a:lnSpc>
              <a:buFontTx/>
              <a:buNone/>
            </a:pPr>
            <a:endParaRPr lang="en-US" altLang="en-US" sz="1000" b="1"/>
          </a:p>
          <a:p>
            <a:pPr marL="609600" indent="-609600">
              <a:lnSpc>
                <a:spcPct val="90000"/>
              </a:lnSpc>
              <a:buFontTx/>
              <a:buAutoNum type="arabicPeriod" startAt="78"/>
            </a:pPr>
            <a:r>
              <a:rPr lang="en-US" altLang="en-US" sz="2800" b="1"/>
              <a:t>Stinging insects kill more people each year in the United States than snakes do.</a:t>
            </a:r>
          </a:p>
          <a:p>
            <a:pPr marL="609600" indent="-609600">
              <a:lnSpc>
                <a:spcPct val="90000"/>
              </a:lnSpc>
              <a:buFontTx/>
              <a:buNone/>
            </a:pPr>
            <a:endParaRPr lang="en-US" altLang="en-US" sz="1000" b="1"/>
          </a:p>
          <a:p>
            <a:pPr marL="609600" indent="-609600">
              <a:lnSpc>
                <a:spcPct val="90000"/>
              </a:lnSpc>
              <a:buFontTx/>
              <a:buAutoNum type="arabicPeriod" startAt="79"/>
            </a:pPr>
            <a:r>
              <a:rPr lang="en-US" altLang="en-US" sz="2800" b="1"/>
              <a:t>Carpenter bees excavate nests in wood along the grain of wood, leaving a ½”, round diameter hole.</a:t>
            </a:r>
          </a:p>
          <a:p>
            <a:pPr marL="609600" indent="-609600">
              <a:lnSpc>
                <a:spcPct val="90000"/>
              </a:lnSpc>
              <a:buFontTx/>
              <a:buNone/>
            </a:pPr>
            <a:endParaRPr lang="en-US" altLang="en-US" sz="1000" b="1"/>
          </a:p>
          <a:p>
            <a:pPr marL="609600" indent="-609600">
              <a:lnSpc>
                <a:spcPct val="90000"/>
              </a:lnSpc>
              <a:buFontTx/>
              <a:buAutoNum type="arabicPeriod" startAt="80"/>
            </a:pPr>
            <a:r>
              <a:rPr lang="en-US" altLang="en-US" sz="2800" b="1" u="sng"/>
              <a:t>Mud daubers are social insects that build mud nests attached to the outside of homes.</a:t>
            </a:r>
          </a:p>
          <a:p>
            <a:pPr marL="609600" indent="-609600">
              <a:lnSpc>
                <a:spcPct val="90000"/>
              </a:lnSpc>
              <a:buFontTx/>
              <a:buNone/>
            </a:pPr>
            <a:endParaRPr lang="en-US" altLang="en-US" sz="2800" b="1" u="sng"/>
          </a:p>
          <a:p>
            <a:pPr marL="609600" indent="-609600">
              <a:lnSpc>
                <a:spcPct val="90000"/>
              </a:lnSpc>
              <a:buFontTx/>
              <a:buNone/>
            </a:pPr>
            <a:endParaRPr lang="en-US" altLang="en-US" sz="2800" b="1"/>
          </a:p>
          <a:p>
            <a:pPr marL="609600" indent="-609600">
              <a:lnSpc>
                <a:spcPct val="90000"/>
              </a:lnSpc>
              <a:buFontTx/>
              <a:buNone/>
            </a:pPr>
            <a:r>
              <a:rPr lang="en-US" altLang="en-US" sz="2800" b="1"/>
              <a:t>81.  Cicada killers paralyze their prey, lay an egg on  the body of the paralyzed prey, and bury them in the soil.</a:t>
            </a:r>
          </a:p>
        </p:txBody>
      </p:sp>
      <p:pic>
        <p:nvPicPr>
          <p:cNvPr id="148486" name="Picture 6">
            <a:extLst>
              <a:ext uri="{FF2B5EF4-FFF2-40B4-BE49-F238E27FC236}">
                <a16:creationId xmlns:a16="http://schemas.microsoft.com/office/drawing/2014/main" id="{0314F42F-76A6-4659-98EE-21C7A22E17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4267200"/>
            <a:ext cx="2057400" cy="1257300"/>
          </a:xfrm>
          <a:prstGeom prst="rect">
            <a:avLst/>
          </a:prstGeom>
          <a:noFill/>
          <a:extLst>
            <a:ext uri="{909E8E84-426E-40DD-AFC4-6F175D3DCCD1}">
              <a14:hiddenFill xmlns:a14="http://schemas.microsoft.com/office/drawing/2010/main">
                <a:solidFill>
                  <a:srgbClr val="FFFFFF"/>
                </a:solidFill>
              </a14:hiddenFill>
            </a:ext>
          </a:extLst>
        </p:spPr>
      </p:pic>
      <p:pic>
        <p:nvPicPr>
          <p:cNvPr id="148490" name="Picture 10" descr="New organ pipe wasp nest showing different muds gathered at different places">
            <a:hlinkClick r:id="rId3" tooltip="New organ pipe wasp nest showing different muds gathered at different places"/>
            <a:extLst>
              <a:ext uri="{FF2B5EF4-FFF2-40B4-BE49-F238E27FC236}">
                <a16:creationId xmlns:a16="http://schemas.microsoft.com/office/drawing/2014/main" id="{213CDB6B-77FC-46DA-8B4F-8C5AF28589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191000"/>
            <a:ext cx="912813" cy="1257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874" name="Rectangle 2">
            <a:extLst>
              <a:ext uri="{FF2B5EF4-FFF2-40B4-BE49-F238E27FC236}">
                <a16:creationId xmlns:a16="http://schemas.microsoft.com/office/drawing/2014/main" id="{E6E0ABD3-5C22-43F8-BCCE-ABBE54B2C740}"/>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463875" name="Rectangle 3">
            <a:extLst>
              <a:ext uri="{FF2B5EF4-FFF2-40B4-BE49-F238E27FC236}">
                <a16:creationId xmlns:a16="http://schemas.microsoft.com/office/drawing/2014/main" id="{8CAAE197-0AF2-4050-AB7D-F148ED709B61}"/>
              </a:ext>
            </a:extLst>
          </p:cNvPr>
          <p:cNvSpPr>
            <a:spLocks noGrp="1" noChangeArrowheads="1"/>
          </p:cNvSpPr>
          <p:nvPr>
            <p:ph type="body" idx="1"/>
          </p:nvPr>
        </p:nvSpPr>
        <p:spPr>
          <a:xfrm>
            <a:off x="457200" y="990600"/>
            <a:ext cx="8458200" cy="5867400"/>
          </a:xfrm>
        </p:spPr>
        <p:txBody>
          <a:bodyPr/>
          <a:lstStyle/>
          <a:p>
            <a:pPr marL="609600" indent="-609600">
              <a:lnSpc>
                <a:spcPct val="90000"/>
              </a:lnSpc>
              <a:buFontTx/>
              <a:buAutoNum type="arabicPeriod" startAt="77"/>
            </a:pPr>
            <a:r>
              <a:rPr lang="en-US" altLang="en-US" sz="2800" b="1"/>
              <a:t>Bald-faced hornets re-use their nests each year.</a:t>
            </a:r>
          </a:p>
          <a:p>
            <a:pPr marL="609600" indent="-609600">
              <a:lnSpc>
                <a:spcPct val="90000"/>
              </a:lnSpc>
              <a:buFontTx/>
              <a:buNone/>
            </a:pPr>
            <a:endParaRPr lang="en-US" altLang="en-US" sz="1000" b="1"/>
          </a:p>
          <a:p>
            <a:pPr marL="609600" indent="-609600">
              <a:lnSpc>
                <a:spcPct val="90000"/>
              </a:lnSpc>
              <a:buFontTx/>
              <a:buAutoNum type="arabicPeriod" startAt="78"/>
            </a:pPr>
            <a:r>
              <a:rPr lang="en-US" altLang="en-US" sz="2800" b="1"/>
              <a:t>Stinging insects kill more people each year in the United States than snakes do.</a:t>
            </a:r>
          </a:p>
          <a:p>
            <a:pPr marL="609600" indent="-609600">
              <a:lnSpc>
                <a:spcPct val="90000"/>
              </a:lnSpc>
              <a:buFontTx/>
              <a:buNone/>
            </a:pPr>
            <a:endParaRPr lang="en-US" altLang="en-US" sz="1000" b="1"/>
          </a:p>
          <a:p>
            <a:pPr marL="609600" indent="-609600">
              <a:lnSpc>
                <a:spcPct val="90000"/>
              </a:lnSpc>
              <a:buFontTx/>
              <a:buAutoNum type="arabicPeriod" startAt="79"/>
            </a:pPr>
            <a:r>
              <a:rPr lang="en-US" altLang="en-US" sz="2800" b="1"/>
              <a:t>Carpenter bees excavate nests in wood along the grain of wood, leaving a ½”, round diameter hole.</a:t>
            </a:r>
          </a:p>
          <a:p>
            <a:pPr marL="609600" indent="-609600">
              <a:lnSpc>
                <a:spcPct val="90000"/>
              </a:lnSpc>
              <a:buFontTx/>
              <a:buNone/>
            </a:pPr>
            <a:endParaRPr lang="en-US" altLang="en-US" sz="1000" b="1"/>
          </a:p>
          <a:p>
            <a:pPr marL="609600" indent="-609600">
              <a:lnSpc>
                <a:spcPct val="90000"/>
              </a:lnSpc>
              <a:buFontTx/>
              <a:buAutoNum type="arabicPeriod" startAt="80"/>
            </a:pPr>
            <a:r>
              <a:rPr lang="en-US" altLang="en-US" sz="2800" b="1" u="sng"/>
              <a:t>Mud daubers are social insects that build mud nests attached to the outside of homes.</a:t>
            </a:r>
          </a:p>
          <a:p>
            <a:pPr marL="609600" indent="-609600">
              <a:lnSpc>
                <a:spcPct val="90000"/>
              </a:lnSpc>
              <a:buFontTx/>
              <a:buNone/>
            </a:pPr>
            <a:endParaRPr lang="en-US" altLang="en-US" sz="2800" b="1" u="sng"/>
          </a:p>
          <a:p>
            <a:pPr marL="609600" indent="-609600">
              <a:lnSpc>
                <a:spcPct val="90000"/>
              </a:lnSpc>
              <a:buFontTx/>
              <a:buNone/>
            </a:pPr>
            <a:endParaRPr lang="en-US" altLang="en-US" sz="2800" b="1"/>
          </a:p>
          <a:p>
            <a:pPr marL="609600" indent="-609600">
              <a:lnSpc>
                <a:spcPct val="90000"/>
              </a:lnSpc>
              <a:buFontTx/>
              <a:buNone/>
            </a:pPr>
            <a:r>
              <a:rPr lang="en-US" altLang="en-US" sz="2800" b="1"/>
              <a:t>81.  Cicada killers paralyze their prey, lay an egg on  the body of the paralyzed prey, and bury them in the soil.</a:t>
            </a:r>
          </a:p>
        </p:txBody>
      </p:sp>
      <p:sp>
        <p:nvSpPr>
          <p:cNvPr id="463876" name="Text Box 4">
            <a:extLst>
              <a:ext uri="{FF2B5EF4-FFF2-40B4-BE49-F238E27FC236}">
                <a16:creationId xmlns:a16="http://schemas.microsoft.com/office/drawing/2014/main" id="{B0FF0732-E16A-4760-BD80-02FDA8741D4E}"/>
              </a:ext>
            </a:extLst>
          </p:cNvPr>
          <p:cNvSpPr txBox="1">
            <a:spLocks noChangeArrowheads="1"/>
          </p:cNvSpPr>
          <p:nvPr/>
        </p:nvSpPr>
        <p:spPr bwMode="auto">
          <a:xfrm>
            <a:off x="1371600" y="4724400"/>
            <a:ext cx="5410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mud daubers are </a:t>
            </a:r>
            <a:r>
              <a:rPr lang="en-US" altLang="en-US" sz="2400" u="sng"/>
              <a:t>solitary</a:t>
            </a:r>
            <a:r>
              <a:rPr lang="en-US" altLang="en-US" sz="2400"/>
              <a:t> insects</a:t>
            </a:r>
          </a:p>
        </p:txBody>
      </p:sp>
      <p:pic>
        <p:nvPicPr>
          <p:cNvPr id="463877" name="Picture 5">
            <a:extLst>
              <a:ext uri="{FF2B5EF4-FFF2-40B4-BE49-F238E27FC236}">
                <a16:creationId xmlns:a16="http://schemas.microsoft.com/office/drawing/2014/main" id="{F76F5BFA-031B-4266-96CB-1A97B554227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4267200"/>
            <a:ext cx="2057400" cy="1257300"/>
          </a:xfrm>
          <a:prstGeom prst="rect">
            <a:avLst/>
          </a:prstGeom>
          <a:noFill/>
          <a:extLst>
            <a:ext uri="{909E8E84-426E-40DD-AFC4-6F175D3DCCD1}">
              <a14:hiddenFill xmlns:a14="http://schemas.microsoft.com/office/drawing/2010/main">
                <a:solidFill>
                  <a:srgbClr val="FFFFFF"/>
                </a:solidFill>
              </a14:hiddenFill>
            </a:ext>
          </a:extLst>
        </p:spPr>
      </p:pic>
      <p:pic>
        <p:nvPicPr>
          <p:cNvPr id="463878" name="Picture 6" descr="New organ pipe wasp nest showing different muds gathered at different places">
            <a:hlinkClick r:id="rId3" tooltip="New organ pipe wasp nest showing different muds gathered at different places"/>
            <a:extLst>
              <a:ext uri="{FF2B5EF4-FFF2-40B4-BE49-F238E27FC236}">
                <a16:creationId xmlns:a16="http://schemas.microsoft.com/office/drawing/2014/main" id="{CCBB06B9-4C14-4617-9E5D-0C9ECBEB47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191000"/>
            <a:ext cx="912813" cy="1257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a:extLst>
              <a:ext uri="{FF2B5EF4-FFF2-40B4-BE49-F238E27FC236}">
                <a16:creationId xmlns:a16="http://schemas.microsoft.com/office/drawing/2014/main" id="{8FBDE79B-C4A5-49EA-B7A4-D6C306972B47}"/>
              </a:ext>
            </a:extLst>
          </p:cNvPr>
          <p:cNvSpPr>
            <a:spLocks noGrp="1" noChangeArrowheads="1"/>
          </p:cNvSpPr>
          <p:nvPr>
            <p:ph type="title"/>
          </p:nvPr>
        </p:nvSpPr>
        <p:spPr>
          <a:xfrm>
            <a:off x="685800" y="152400"/>
            <a:ext cx="7772400" cy="533400"/>
          </a:xfrm>
        </p:spPr>
        <p:txBody>
          <a:bodyPr/>
          <a:lstStyle/>
          <a:p>
            <a:r>
              <a:rPr lang="en-US" altLang="en-US" sz="3200" b="1"/>
              <a:t>True or False</a:t>
            </a:r>
          </a:p>
        </p:txBody>
      </p:sp>
      <p:sp>
        <p:nvSpPr>
          <p:cNvPr id="149507" name="Rectangle 3">
            <a:extLst>
              <a:ext uri="{FF2B5EF4-FFF2-40B4-BE49-F238E27FC236}">
                <a16:creationId xmlns:a16="http://schemas.microsoft.com/office/drawing/2014/main" id="{879D73AD-2A7B-44F9-8768-9668710F76D6}"/>
              </a:ext>
            </a:extLst>
          </p:cNvPr>
          <p:cNvSpPr>
            <a:spLocks noGrp="1" noChangeArrowheads="1"/>
          </p:cNvSpPr>
          <p:nvPr>
            <p:ph type="body" idx="1"/>
          </p:nvPr>
        </p:nvSpPr>
        <p:spPr>
          <a:xfrm>
            <a:off x="381000" y="762000"/>
            <a:ext cx="8382000" cy="5334000"/>
          </a:xfrm>
        </p:spPr>
        <p:txBody>
          <a:bodyPr/>
          <a:lstStyle/>
          <a:p>
            <a:pPr marL="609600" indent="-609600">
              <a:lnSpc>
                <a:spcPct val="80000"/>
              </a:lnSpc>
              <a:buFontTx/>
              <a:buAutoNum type="arabicPeriod" startAt="77"/>
            </a:pPr>
            <a:r>
              <a:rPr lang="en-US" altLang="en-US" sz="2800" b="1"/>
              <a:t>Bald-faced hornets re-use their nests each year.</a:t>
            </a:r>
          </a:p>
          <a:p>
            <a:pPr marL="609600" indent="-609600">
              <a:lnSpc>
                <a:spcPct val="80000"/>
              </a:lnSpc>
              <a:buFontTx/>
              <a:buNone/>
            </a:pPr>
            <a:endParaRPr lang="en-US" altLang="en-US" sz="1000" b="1"/>
          </a:p>
          <a:p>
            <a:pPr marL="609600" indent="-609600">
              <a:lnSpc>
                <a:spcPct val="80000"/>
              </a:lnSpc>
              <a:buFontTx/>
              <a:buAutoNum type="arabicPeriod" startAt="78"/>
            </a:pPr>
            <a:r>
              <a:rPr lang="en-US" altLang="en-US" sz="2800" b="1"/>
              <a:t>Stinging insects kill more people each year in the United States than snakes do.</a:t>
            </a:r>
          </a:p>
          <a:p>
            <a:pPr marL="609600" indent="-609600">
              <a:lnSpc>
                <a:spcPct val="80000"/>
              </a:lnSpc>
              <a:buFontTx/>
              <a:buNone/>
            </a:pPr>
            <a:endParaRPr lang="en-US" altLang="en-US" sz="1000" b="1"/>
          </a:p>
          <a:p>
            <a:pPr marL="609600" indent="-609600">
              <a:lnSpc>
                <a:spcPct val="80000"/>
              </a:lnSpc>
              <a:buFontTx/>
              <a:buAutoNum type="arabicPeriod" startAt="79"/>
            </a:pPr>
            <a:r>
              <a:rPr lang="en-US" altLang="en-US" sz="2800" b="1"/>
              <a:t>Carpenter bees excavate nests in wood along the grain of wood, leaving a ½”, round diameter hole.</a:t>
            </a:r>
          </a:p>
          <a:p>
            <a:pPr marL="609600" indent="-609600">
              <a:lnSpc>
                <a:spcPct val="80000"/>
              </a:lnSpc>
              <a:buFontTx/>
              <a:buNone/>
            </a:pPr>
            <a:endParaRPr lang="en-US" altLang="en-US" sz="1000" b="1"/>
          </a:p>
          <a:p>
            <a:pPr marL="609600" indent="-609600">
              <a:lnSpc>
                <a:spcPct val="80000"/>
              </a:lnSpc>
              <a:buFontTx/>
              <a:buAutoNum type="arabicPeriod" startAt="80"/>
            </a:pPr>
            <a:r>
              <a:rPr lang="en-US" altLang="en-US" sz="2800" b="1"/>
              <a:t>Mud daubers are social insects that build mud nests attached to the outside of homes.</a:t>
            </a:r>
          </a:p>
          <a:p>
            <a:pPr marL="609600" indent="-609600">
              <a:lnSpc>
                <a:spcPct val="80000"/>
              </a:lnSpc>
              <a:buFontTx/>
              <a:buNone/>
            </a:pPr>
            <a:endParaRPr lang="en-US" altLang="en-US" sz="1000" b="1"/>
          </a:p>
          <a:p>
            <a:pPr marL="609600" indent="-609600">
              <a:lnSpc>
                <a:spcPct val="80000"/>
              </a:lnSpc>
              <a:buFontTx/>
              <a:buAutoNum type="arabicPeriod" startAt="81"/>
            </a:pPr>
            <a:r>
              <a:rPr lang="en-US" altLang="en-US" sz="2800" b="1" u="sng"/>
              <a:t>Cicada killers paralyze their prey, </a:t>
            </a:r>
          </a:p>
          <a:p>
            <a:pPr marL="609600" indent="-609600">
              <a:lnSpc>
                <a:spcPct val="80000"/>
              </a:lnSpc>
              <a:buFontTx/>
              <a:buNone/>
            </a:pPr>
            <a:r>
              <a:rPr lang="en-US" altLang="en-US" sz="2800" b="1"/>
              <a:t>       </a:t>
            </a:r>
            <a:r>
              <a:rPr lang="en-US" altLang="en-US" sz="2800" b="1" u="sng"/>
              <a:t>lay an egg on  the body of the </a:t>
            </a:r>
          </a:p>
          <a:p>
            <a:pPr marL="609600" indent="-609600">
              <a:lnSpc>
                <a:spcPct val="80000"/>
              </a:lnSpc>
              <a:buFontTx/>
              <a:buNone/>
            </a:pPr>
            <a:r>
              <a:rPr lang="en-US" altLang="en-US" sz="2800" b="1"/>
              <a:t>       </a:t>
            </a:r>
            <a:r>
              <a:rPr lang="en-US" altLang="en-US" sz="2800" b="1" u="sng"/>
              <a:t>paralyzed prey, and bury them in </a:t>
            </a:r>
          </a:p>
          <a:p>
            <a:pPr marL="609600" indent="-609600">
              <a:lnSpc>
                <a:spcPct val="80000"/>
              </a:lnSpc>
              <a:buFontTx/>
              <a:buNone/>
            </a:pPr>
            <a:r>
              <a:rPr lang="en-US" altLang="en-US" sz="2800" b="1"/>
              <a:t>       </a:t>
            </a:r>
            <a:r>
              <a:rPr lang="en-US" altLang="en-US" sz="2800" b="1" u="sng"/>
              <a:t>the soil.</a:t>
            </a:r>
          </a:p>
        </p:txBody>
      </p:sp>
      <p:pic>
        <p:nvPicPr>
          <p:cNvPr id="149511" name="Picture 7">
            <a:extLst>
              <a:ext uri="{FF2B5EF4-FFF2-40B4-BE49-F238E27FC236}">
                <a16:creationId xmlns:a16="http://schemas.microsoft.com/office/drawing/2014/main" id="{76B9ADF2-B8AD-4CD7-832B-C202923203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4267200"/>
            <a:ext cx="2590800" cy="1943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4898" name="Rectangle 2">
            <a:extLst>
              <a:ext uri="{FF2B5EF4-FFF2-40B4-BE49-F238E27FC236}">
                <a16:creationId xmlns:a16="http://schemas.microsoft.com/office/drawing/2014/main" id="{0E79ABA3-5614-482E-B05F-BFF98B2A686C}"/>
              </a:ext>
            </a:extLst>
          </p:cNvPr>
          <p:cNvSpPr>
            <a:spLocks noGrp="1" noChangeArrowheads="1"/>
          </p:cNvSpPr>
          <p:nvPr>
            <p:ph type="title"/>
          </p:nvPr>
        </p:nvSpPr>
        <p:spPr>
          <a:xfrm>
            <a:off x="685800" y="152400"/>
            <a:ext cx="7772400" cy="533400"/>
          </a:xfrm>
        </p:spPr>
        <p:txBody>
          <a:bodyPr/>
          <a:lstStyle/>
          <a:p>
            <a:r>
              <a:rPr lang="en-US" altLang="en-US" sz="3200" b="1"/>
              <a:t>True or False</a:t>
            </a:r>
          </a:p>
        </p:txBody>
      </p:sp>
      <p:sp>
        <p:nvSpPr>
          <p:cNvPr id="464899" name="Rectangle 3">
            <a:extLst>
              <a:ext uri="{FF2B5EF4-FFF2-40B4-BE49-F238E27FC236}">
                <a16:creationId xmlns:a16="http://schemas.microsoft.com/office/drawing/2014/main" id="{E4D91854-829A-400F-A566-AEC38913C920}"/>
              </a:ext>
            </a:extLst>
          </p:cNvPr>
          <p:cNvSpPr>
            <a:spLocks noGrp="1" noChangeArrowheads="1"/>
          </p:cNvSpPr>
          <p:nvPr>
            <p:ph type="body" idx="1"/>
          </p:nvPr>
        </p:nvSpPr>
        <p:spPr>
          <a:xfrm>
            <a:off x="381000" y="762000"/>
            <a:ext cx="8382000" cy="5334000"/>
          </a:xfrm>
        </p:spPr>
        <p:txBody>
          <a:bodyPr/>
          <a:lstStyle/>
          <a:p>
            <a:pPr marL="609600" indent="-609600">
              <a:lnSpc>
                <a:spcPct val="80000"/>
              </a:lnSpc>
              <a:buFontTx/>
              <a:buAutoNum type="arabicPeriod" startAt="77"/>
            </a:pPr>
            <a:r>
              <a:rPr lang="en-US" altLang="en-US" sz="2800" b="1"/>
              <a:t>Bald-faced hornets re-use their nests each year.</a:t>
            </a:r>
          </a:p>
          <a:p>
            <a:pPr marL="609600" indent="-609600">
              <a:lnSpc>
                <a:spcPct val="80000"/>
              </a:lnSpc>
              <a:buFontTx/>
              <a:buNone/>
            </a:pPr>
            <a:endParaRPr lang="en-US" altLang="en-US" sz="1000" b="1"/>
          </a:p>
          <a:p>
            <a:pPr marL="609600" indent="-609600">
              <a:lnSpc>
                <a:spcPct val="80000"/>
              </a:lnSpc>
              <a:buFontTx/>
              <a:buAutoNum type="arabicPeriod" startAt="78"/>
            </a:pPr>
            <a:r>
              <a:rPr lang="en-US" altLang="en-US" sz="2800" b="1"/>
              <a:t>Stinging insects kill more people each year in the United States than snakes do.</a:t>
            </a:r>
          </a:p>
          <a:p>
            <a:pPr marL="609600" indent="-609600">
              <a:lnSpc>
                <a:spcPct val="80000"/>
              </a:lnSpc>
              <a:buFontTx/>
              <a:buNone/>
            </a:pPr>
            <a:endParaRPr lang="en-US" altLang="en-US" sz="1000" b="1"/>
          </a:p>
          <a:p>
            <a:pPr marL="609600" indent="-609600">
              <a:lnSpc>
                <a:spcPct val="80000"/>
              </a:lnSpc>
              <a:buFontTx/>
              <a:buAutoNum type="arabicPeriod" startAt="79"/>
            </a:pPr>
            <a:r>
              <a:rPr lang="en-US" altLang="en-US" sz="2800" b="1"/>
              <a:t>Carpenter bees excavate nests in wood along the grain of wood, leaving a ½”, round diameter hole.</a:t>
            </a:r>
          </a:p>
          <a:p>
            <a:pPr marL="609600" indent="-609600">
              <a:lnSpc>
                <a:spcPct val="80000"/>
              </a:lnSpc>
              <a:buFontTx/>
              <a:buNone/>
            </a:pPr>
            <a:endParaRPr lang="en-US" altLang="en-US" sz="1000" b="1"/>
          </a:p>
          <a:p>
            <a:pPr marL="609600" indent="-609600">
              <a:lnSpc>
                <a:spcPct val="80000"/>
              </a:lnSpc>
              <a:buFontTx/>
              <a:buAutoNum type="arabicPeriod" startAt="80"/>
            </a:pPr>
            <a:r>
              <a:rPr lang="en-US" altLang="en-US" sz="2800" b="1"/>
              <a:t>Mud daubers are social insects that build mud nests attached to the outside of homes.</a:t>
            </a:r>
          </a:p>
          <a:p>
            <a:pPr marL="609600" indent="-609600">
              <a:lnSpc>
                <a:spcPct val="80000"/>
              </a:lnSpc>
              <a:buFontTx/>
              <a:buNone/>
            </a:pPr>
            <a:endParaRPr lang="en-US" altLang="en-US" sz="1000" b="1"/>
          </a:p>
          <a:p>
            <a:pPr marL="609600" indent="-609600">
              <a:lnSpc>
                <a:spcPct val="80000"/>
              </a:lnSpc>
              <a:buFontTx/>
              <a:buAutoNum type="arabicPeriod" startAt="81"/>
            </a:pPr>
            <a:r>
              <a:rPr lang="en-US" altLang="en-US" sz="2800" b="1" u="sng"/>
              <a:t>Cicada killers paralyze their prey, </a:t>
            </a:r>
          </a:p>
          <a:p>
            <a:pPr marL="609600" indent="-609600">
              <a:lnSpc>
                <a:spcPct val="80000"/>
              </a:lnSpc>
              <a:buFontTx/>
              <a:buNone/>
            </a:pPr>
            <a:r>
              <a:rPr lang="en-US" altLang="en-US" sz="2800" b="1"/>
              <a:t>       </a:t>
            </a:r>
            <a:r>
              <a:rPr lang="en-US" altLang="en-US" sz="2800" b="1" u="sng"/>
              <a:t>lay an egg on  the body of the </a:t>
            </a:r>
          </a:p>
          <a:p>
            <a:pPr marL="609600" indent="-609600">
              <a:lnSpc>
                <a:spcPct val="80000"/>
              </a:lnSpc>
              <a:buFontTx/>
              <a:buNone/>
            </a:pPr>
            <a:r>
              <a:rPr lang="en-US" altLang="en-US" sz="2800" b="1"/>
              <a:t>       </a:t>
            </a:r>
            <a:r>
              <a:rPr lang="en-US" altLang="en-US" sz="2800" b="1" u="sng"/>
              <a:t>paralyzed prey, and bury them in </a:t>
            </a:r>
          </a:p>
          <a:p>
            <a:pPr marL="609600" indent="-609600">
              <a:lnSpc>
                <a:spcPct val="80000"/>
              </a:lnSpc>
              <a:buFontTx/>
              <a:buNone/>
            </a:pPr>
            <a:r>
              <a:rPr lang="en-US" altLang="en-US" sz="2800" b="1"/>
              <a:t>       </a:t>
            </a:r>
            <a:r>
              <a:rPr lang="en-US" altLang="en-US" sz="2800" b="1" u="sng"/>
              <a:t>the soil.</a:t>
            </a:r>
          </a:p>
        </p:txBody>
      </p:sp>
      <p:sp>
        <p:nvSpPr>
          <p:cNvPr id="464900" name="Text Box 4">
            <a:extLst>
              <a:ext uri="{FF2B5EF4-FFF2-40B4-BE49-F238E27FC236}">
                <a16:creationId xmlns:a16="http://schemas.microsoft.com/office/drawing/2014/main" id="{8A4D64E1-C393-480C-82F6-C3AF108E72FD}"/>
              </a:ext>
            </a:extLst>
          </p:cNvPr>
          <p:cNvSpPr txBox="1">
            <a:spLocks noChangeArrowheads="1"/>
          </p:cNvSpPr>
          <p:nvPr/>
        </p:nvSpPr>
        <p:spPr bwMode="auto">
          <a:xfrm>
            <a:off x="4098925" y="5638800"/>
            <a:ext cx="836613"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a:t>
            </a:r>
          </a:p>
        </p:txBody>
      </p:sp>
      <p:pic>
        <p:nvPicPr>
          <p:cNvPr id="464901" name="Picture 5">
            <a:extLst>
              <a:ext uri="{FF2B5EF4-FFF2-40B4-BE49-F238E27FC236}">
                <a16:creationId xmlns:a16="http://schemas.microsoft.com/office/drawing/2014/main" id="{48D0973A-81AF-4615-A645-E435AF2DF5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4267200"/>
            <a:ext cx="2590800" cy="1943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a:extLst>
              <a:ext uri="{FF2B5EF4-FFF2-40B4-BE49-F238E27FC236}">
                <a16:creationId xmlns:a16="http://schemas.microsoft.com/office/drawing/2014/main" id="{B38551EB-FC42-483E-8296-02C3E402D70F}"/>
              </a:ext>
            </a:extLst>
          </p:cNvPr>
          <p:cNvSpPr>
            <a:spLocks noGrp="1" noChangeArrowheads="1"/>
          </p:cNvSpPr>
          <p:nvPr>
            <p:ph type="title"/>
          </p:nvPr>
        </p:nvSpPr>
        <p:spPr>
          <a:xfrm>
            <a:off x="685800" y="228600"/>
            <a:ext cx="7772400" cy="1219200"/>
          </a:xfrm>
        </p:spPr>
        <p:txBody>
          <a:bodyPr/>
          <a:lstStyle/>
          <a:p>
            <a:r>
              <a:rPr lang="en-US" altLang="en-US" sz="3200" b="1"/>
              <a:t>Match the following:</a:t>
            </a:r>
            <a:br>
              <a:rPr lang="en-US" altLang="en-US" sz="3200" b="1"/>
            </a:br>
            <a:r>
              <a:rPr lang="en-US" altLang="en-US" sz="1600" b="1"/>
              <a:t>A. Yellow jacket   B. Bald-faced hornet   C. European hornet   D. Carpenter bee</a:t>
            </a:r>
            <a:br>
              <a:rPr lang="en-US" altLang="en-US" sz="1600" b="1"/>
            </a:br>
            <a:r>
              <a:rPr lang="en-US" altLang="en-US" sz="1600" b="1"/>
              <a:t>E. Bumble bee   F. Honey bee   G. Mud dauber   H. Velvet ant   I. Cicada killer</a:t>
            </a:r>
            <a:br>
              <a:rPr lang="en-US" altLang="en-US" sz="1600" b="1"/>
            </a:br>
            <a:r>
              <a:rPr lang="en-US" altLang="en-US" sz="1600" b="1"/>
              <a:t>J. Paper wasp</a:t>
            </a:r>
            <a:endParaRPr lang="en-US" altLang="en-US" sz="3200" b="1"/>
          </a:p>
        </p:txBody>
      </p:sp>
      <p:sp>
        <p:nvSpPr>
          <p:cNvPr id="150531" name="Rectangle 3">
            <a:extLst>
              <a:ext uri="{FF2B5EF4-FFF2-40B4-BE49-F238E27FC236}">
                <a16:creationId xmlns:a16="http://schemas.microsoft.com/office/drawing/2014/main" id="{2942B9CB-6036-4B02-9C84-5E5ABC6CEC12}"/>
              </a:ext>
            </a:extLst>
          </p:cNvPr>
          <p:cNvSpPr>
            <a:spLocks noGrp="1" noChangeArrowheads="1"/>
          </p:cNvSpPr>
          <p:nvPr>
            <p:ph type="body" idx="1"/>
          </p:nvPr>
        </p:nvSpPr>
        <p:spPr>
          <a:xfrm>
            <a:off x="457200" y="1828800"/>
            <a:ext cx="8458200" cy="4724400"/>
          </a:xfrm>
        </p:spPr>
        <p:txBody>
          <a:bodyPr/>
          <a:lstStyle/>
          <a:p>
            <a:pPr marL="609600" indent="-609600">
              <a:lnSpc>
                <a:spcPct val="90000"/>
              </a:lnSpc>
              <a:buFontTx/>
              <a:buAutoNum type="arabicPeriod" startAt="82"/>
            </a:pPr>
            <a:r>
              <a:rPr lang="en-US" altLang="en-US" sz="2800" b="1" u="sng"/>
              <a:t>This social wasp builds a football-shaped </a:t>
            </a:r>
          </a:p>
          <a:p>
            <a:pPr marL="609600" indent="-609600">
              <a:lnSpc>
                <a:spcPct val="90000"/>
              </a:lnSpc>
              <a:buFontTx/>
              <a:buNone/>
            </a:pPr>
            <a:r>
              <a:rPr lang="en-US" altLang="en-US" sz="2800" b="1"/>
              <a:t>       </a:t>
            </a:r>
            <a:r>
              <a:rPr lang="en-US" altLang="en-US" sz="2800" b="1" u="sng"/>
              <a:t>nest with a hole near the bottom.</a:t>
            </a:r>
          </a:p>
          <a:p>
            <a:pPr marL="609600" indent="-609600">
              <a:lnSpc>
                <a:spcPct val="90000"/>
              </a:lnSpc>
              <a:buFontTx/>
              <a:buNone/>
            </a:pPr>
            <a:endParaRPr lang="en-US" altLang="en-US" sz="2800" b="1" u="sng"/>
          </a:p>
          <a:p>
            <a:pPr marL="609600" indent="-609600">
              <a:lnSpc>
                <a:spcPct val="90000"/>
              </a:lnSpc>
              <a:buFontTx/>
              <a:buAutoNum type="arabicPeriod" startAt="83"/>
            </a:pPr>
            <a:r>
              <a:rPr lang="en-US" altLang="en-US" sz="2800" b="1"/>
              <a:t>This social wasp builds a one-cell thick nest that has a maximum of 100 to 200 adults on it.</a:t>
            </a:r>
          </a:p>
          <a:p>
            <a:pPr marL="609600" indent="-609600">
              <a:lnSpc>
                <a:spcPct val="90000"/>
              </a:lnSpc>
              <a:buFontTx/>
              <a:buNone/>
            </a:pPr>
            <a:endParaRPr lang="en-US" altLang="en-US" sz="1000" b="1"/>
          </a:p>
          <a:p>
            <a:pPr marL="609600" indent="-609600">
              <a:lnSpc>
                <a:spcPct val="90000"/>
              </a:lnSpc>
              <a:buFontTx/>
              <a:buAutoNum type="arabicPeriod" startAt="84"/>
            </a:pPr>
            <a:r>
              <a:rPr lang="en-US" altLang="en-US" sz="2800" b="1"/>
              <a:t>This solitary wasp is red and black in color and has a nasty sting.</a:t>
            </a:r>
          </a:p>
          <a:p>
            <a:pPr marL="609600" indent="-609600">
              <a:lnSpc>
                <a:spcPct val="90000"/>
              </a:lnSpc>
              <a:buFontTx/>
              <a:buNone/>
            </a:pPr>
            <a:endParaRPr lang="en-US" altLang="en-US" sz="1000" b="1"/>
          </a:p>
          <a:p>
            <a:pPr marL="609600" indent="-609600">
              <a:lnSpc>
                <a:spcPct val="90000"/>
              </a:lnSpc>
              <a:buFontTx/>
              <a:buAutoNum type="arabicPeriod" startAt="85"/>
            </a:pPr>
            <a:r>
              <a:rPr lang="en-US" altLang="en-US" sz="2800" b="1"/>
              <a:t>This large social wasp often nests in the hollows of trees.</a:t>
            </a:r>
          </a:p>
        </p:txBody>
      </p:sp>
      <p:pic>
        <p:nvPicPr>
          <p:cNvPr id="150534" name="Picture 6">
            <a:hlinkClick r:id="rId2"/>
            <a:extLst>
              <a:ext uri="{FF2B5EF4-FFF2-40B4-BE49-F238E27FC236}">
                <a16:creationId xmlns:a16="http://schemas.microsoft.com/office/drawing/2014/main" id="{25792CFC-256A-42DC-89DD-90BE124189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1447800"/>
            <a:ext cx="1214438" cy="1828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0536" name="Picture 8">
            <a:extLst>
              <a:ext uri="{FF2B5EF4-FFF2-40B4-BE49-F238E27FC236}">
                <a16:creationId xmlns:a16="http://schemas.microsoft.com/office/drawing/2014/main" id="{0D3AE709-073F-4698-A5D9-C38CA2BFB76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2362200"/>
            <a:ext cx="1314450" cy="8731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922" name="Rectangle 2">
            <a:extLst>
              <a:ext uri="{FF2B5EF4-FFF2-40B4-BE49-F238E27FC236}">
                <a16:creationId xmlns:a16="http://schemas.microsoft.com/office/drawing/2014/main" id="{EEFBB5CE-ABE1-45D9-98AB-DEB059BD10DB}"/>
              </a:ext>
            </a:extLst>
          </p:cNvPr>
          <p:cNvSpPr>
            <a:spLocks noGrp="1" noChangeArrowheads="1"/>
          </p:cNvSpPr>
          <p:nvPr>
            <p:ph type="title"/>
          </p:nvPr>
        </p:nvSpPr>
        <p:spPr>
          <a:xfrm>
            <a:off x="685800" y="228600"/>
            <a:ext cx="7772400" cy="1219200"/>
          </a:xfrm>
        </p:spPr>
        <p:txBody>
          <a:bodyPr/>
          <a:lstStyle/>
          <a:p>
            <a:r>
              <a:rPr lang="en-US" altLang="en-US" sz="3200" b="1"/>
              <a:t>Match the following:</a:t>
            </a:r>
            <a:br>
              <a:rPr lang="en-US" altLang="en-US" sz="3200" b="1"/>
            </a:br>
            <a:r>
              <a:rPr lang="en-US" altLang="en-US" sz="1600" b="1"/>
              <a:t>A. Yellow jacket   B. Bald-faced hornet   C. European hornet   D. Carpenter bee</a:t>
            </a:r>
            <a:br>
              <a:rPr lang="en-US" altLang="en-US" sz="1600" b="1"/>
            </a:br>
            <a:r>
              <a:rPr lang="en-US" altLang="en-US" sz="1600" b="1"/>
              <a:t>E. Bumble bee   F. Honey bee   G. Mud dauber   H. Velvet ant   I. Cicada killer</a:t>
            </a:r>
            <a:br>
              <a:rPr lang="en-US" altLang="en-US" sz="1600" b="1"/>
            </a:br>
            <a:r>
              <a:rPr lang="en-US" altLang="en-US" sz="1600" b="1"/>
              <a:t>J. Paper wasp</a:t>
            </a:r>
            <a:endParaRPr lang="en-US" altLang="en-US" sz="3200" b="1"/>
          </a:p>
        </p:txBody>
      </p:sp>
      <p:sp>
        <p:nvSpPr>
          <p:cNvPr id="465923" name="Rectangle 3">
            <a:extLst>
              <a:ext uri="{FF2B5EF4-FFF2-40B4-BE49-F238E27FC236}">
                <a16:creationId xmlns:a16="http://schemas.microsoft.com/office/drawing/2014/main" id="{077071C0-39B2-43D0-9252-2B4A8562DE3D}"/>
              </a:ext>
            </a:extLst>
          </p:cNvPr>
          <p:cNvSpPr>
            <a:spLocks noGrp="1" noChangeArrowheads="1"/>
          </p:cNvSpPr>
          <p:nvPr>
            <p:ph type="body" idx="1"/>
          </p:nvPr>
        </p:nvSpPr>
        <p:spPr>
          <a:xfrm>
            <a:off x="457200" y="1828800"/>
            <a:ext cx="8458200" cy="4724400"/>
          </a:xfrm>
        </p:spPr>
        <p:txBody>
          <a:bodyPr/>
          <a:lstStyle/>
          <a:p>
            <a:pPr marL="609600" indent="-609600">
              <a:lnSpc>
                <a:spcPct val="90000"/>
              </a:lnSpc>
              <a:buFontTx/>
              <a:buAutoNum type="arabicPeriod" startAt="82"/>
            </a:pPr>
            <a:r>
              <a:rPr lang="en-US" altLang="en-US" sz="2800" b="1" u="sng"/>
              <a:t>This social wasp builds a football-shaped </a:t>
            </a:r>
          </a:p>
          <a:p>
            <a:pPr marL="609600" indent="-609600">
              <a:lnSpc>
                <a:spcPct val="90000"/>
              </a:lnSpc>
              <a:buFontTx/>
              <a:buNone/>
            </a:pPr>
            <a:r>
              <a:rPr lang="en-US" altLang="en-US" sz="2800" b="1"/>
              <a:t>       </a:t>
            </a:r>
            <a:r>
              <a:rPr lang="en-US" altLang="en-US" sz="2800" b="1" u="sng"/>
              <a:t>nest with a hole near the bottom.</a:t>
            </a:r>
          </a:p>
          <a:p>
            <a:pPr marL="609600" indent="-609600">
              <a:lnSpc>
                <a:spcPct val="90000"/>
              </a:lnSpc>
              <a:buFontTx/>
              <a:buNone/>
            </a:pPr>
            <a:endParaRPr lang="en-US" altLang="en-US" sz="2800" b="1" u="sng"/>
          </a:p>
          <a:p>
            <a:pPr marL="609600" indent="-609600">
              <a:lnSpc>
                <a:spcPct val="90000"/>
              </a:lnSpc>
              <a:buFontTx/>
              <a:buAutoNum type="arabicPeriod" startAt="83"/>
            </a:pPr>
            <a:r>
              <a:rPr lang="en-US" altLang="en-US" sz="2800" b="1"/>
              <a:t>This social wasp builds a one-cell thick nest that has a maximum of 100 to 200 adults on it.</a:t>
            </a:r>
          </a:p>
          <a:p>
            <a:pPr marL="609600" indent="-609600">
              <a:lnSpc>
                <a:spcPct val="90000"/>
              </a:lnSpc>
              <a:buFontTx/>
              <a:buNone/>
            </a:pPr>
            <a:endParaRPr lang="en-US" altLang="en-US" sz="1000" b="1"/>
          </a:p>
          <a:p>
            <a:pPr marL="609600" indent="-609600">
              <a:lnSpc>
                <a:spcPct val="90000"/>
              </a:lnSpc>
              <a:buFontTx/>
              <a:buAutoNum type="arabicPeriod" startAt="84"/>
            </a:pPr>
            <a:r>
              <a:rPr lang="en-US" altLang="en-US" sz="2800" b="1"/>
              <a:t>This solitary wasp is red and black in color and has a nasty sting.</a:t>
            </a:r>
          </a:p>
          <a:p>
            <a:pPr marL="609600" indent="-609600">
              <a:lnSpc>
                <a:spcPct val="90000"/>
              </a:lnSpc>
              <a:buFontTx/>
              <a:buNone/>
            </a:pPr>
            <a:endParaRPr lang="en-US" altLang="en-US" sz="1000" b="1"/>
          </a:p>
          <a:p>
            <a:pPr marL="609600" indent="-609600">
              <a:lnSpc>
                <a:spcPct val="90000"/>
              </a:lnSpc>
              <a:buFontTx/>
              <a:buAutoNum type="arabicPeriod" startAt="85"/>
            </a:pPr>
            <a:r>
              <a:rPr lang="en-US" altLang="en-US" sz="2800" b="1"/>
              <a:t>This large social wasp often nests in the hollows of trees.</a:t>
            </a:r>
          </a:p>
        </p:txBody>
      </p:sp>
      <p:sp>
        <p:nvSpPr>
          <p:cNvPr id="465924" name="Text Box 4">
            <a:extLst>
              <a:ext uri="{FF2B5EF4-FFF2-40B4-BE49-F238E27FC236}">
                <a16:creationId xmlns:a16="http://schemas.microsoft.com/office/drawing/2014/main" id="{CEC049B4-BD33-426E-8768-6CEAD0312027}"/>
              </a:ext>
            </a:extLst>
          </p:cNvPr>
          <p:cNvSpPr txBox="1">
            <a:spLocks noChangeArrowheads="1"/>
          </p:cNvSpPr>
          <p:nvPr/>
        </p:nvSpPr>
        <p:spPr bwMode="auto">
          <a:xfrm>
            <a:off x="3048000" y="2784475"/>
            <a:ext cx="25908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Bald-faced hornet</a:t>
            </a:r>
          </a:p>
        </p:txBody>
      </p:sp>
      <p:pic>
        <p:nvPicPr>
          <p:cNvPr id="465925" name="Picture 5">
            <a:hlinkClick r:id="rId2"/>
            <a:extLst>
              <a:ext uri="{FF2B5EF4-FFF2-40B4-BE49-F238E27FC236}">
                <a16:creationId xmlns:a16="http://schemas.microsoft.com/office/drawing/2014/main" id="{8E17D4AD-B97E-4E37-A927-7725D74A8F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72400" y="1447800"/>
            <a:ext cx="1214438" cy="1828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65926" name="Picture 6">
            <a:extLst>
              <a:ext uri="{FF2B5EF4-FFF2-40B4-BE49-F238E27FC236}">
                <a16:creationId xmlns:a16="http://schemas.microsoft.com/office/drawing/2014/main" id="{3488F3CD-584D-43AA-ADB1-70FD2CC84E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2362200"/>
            <a:ext cx="1314450" cy="8731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a:extLst>
              <a:ext uri="{FF2B5EF4-FFF2-40B4-BE49-F238E27FC236}">
                <a16:creationId xmlns:a16="http://schemas.microsoft.com/office/drawing/2014/main" id="{4A0197CD-D8DD-4BD3-97B1-2B158391021A}"/>
              </a:ext>
            </a:extLst>
          </p:cNvPr>
          <p:cNvSpPr>
            <a:spLocks noGrp="1" noChangeArrowheads="1"/>
          </p:cNvSpPr>
          <p:nvPr>
            <p:ph type="title"/>
          </p:nvPr>
        </p:nvSpPr>
        <p:spPr>
          <a:xfrm>
            <a:off x="685800" y="228600"/>
            <a:ext cx="7772400" cy="1219200"/>
          </a:xfrm>
        </p:spPr>
        <p:txBody>
          <a:bodyPr/>
          <a:lstStyle/>
          <a:p>
            <a:r>
              <a:rPr lang="en-US" altLang="en-US" sz="3200" b="1"/>
              <a:t>Match the following:</a:t>
            </a:r>
            <a:br>
              <a:rPr lang="en-US" altLang="en-US" sz="3200" b="1"/>
            </a:br>
            <a:r>
              <a:rPr lang="en-US" altLang="en-US" sz="1600" b="1"/>
              <a:t>A. Yellow jacket   B. Bald-faced hornet   C. European hornet   D. Carpenter bee</a:t>
            </a:r>
            <a:br>
              <a:rPr lang="en-US" altLang="en-US" sz="1600" b="1"/>
            </a:br>
            <a:r>
              <a:rPr lang="en-US" altLang="en-US" sz="1600" b="1"/>
              <a:t>E. Bumble bee   F. Honey bee   G. Mud dauber   H. Velvet ant   I. Cicada killer</a:t>
            </a:r>
            <a:br>
              <a:rPr lang="en-US" altLang="en-US" sz="1600" b="1"/>
            </a:br>
            <a:r>
              <a:rPr lang="en-US" altLang="en-US" sz="1600" b="1"/>
              <a:t>J. Paper wasp</a:t>
            </a:r>
            <a:endParaRPr lang="en-US" altLang="en-US" sz="3200" b="1"/>
          </a:p>
        </p:txBody>
      </p:sp>
      <p:sp>
        <p:nvSpPr>
          <p:cNvPr id="151555" name="Rectangle 3">
            <a:extLst>
              <a:ext uri="{FF2B5EF4-FFF2-40B4-BE49-F238E27FC236}">
                <a16:creationId xmlns:a16="http://schemas.microsoft.com/office/drawing/2014/main" id="{C2473B75-43A6-40AF-BC18-7DFD181699C1}"/>
              </a:ext>
            </a:extLst>
          </p:cNvPr>
          <p:cNvSpPr>
            <a:spLocks noGrp="1" noChangeArrowheads="1"/>
          </p:cNvSpPr>
          <p:nvPr>
            <p:ph type="body" idx="1"/>
          </p:nvPr>
        </p:nvSpPr>
        <p:spPr>
          <a:xfrm>
            <a:off x="381000" y="1676400"/>
            <a:ext cx="8458200" cy="5181600"/>
          </a:xfrm>
        </p:spPr>
        <p:txBody>
          <a:bodyPr/>
          <a:lstStyle/>
          <a:p>
            <a:pPr marL="609600" indent="-609600">
              <a:buFontTx/>
              <a:buAutoNum type="arabicPeriod" startAt="82"/>
            </a:pPr>
            <a:r>
              <a:rPr lang="en-US" altLang="en-US" sz="2800" b="1"/>
              <a:t>This social wasp builds a football-shaped nest with a hole near the bottom.</a:t>
            </a:r>
          </a:p>
          <a:p>
            <a:pPr marL="609600" indent="-609600">
              <a:buFontTx/>
              <a:buNone/>
            </a:pPr>
            <a:endParaRPr lang="en-US" altLang="en-US" sz="1000" b="1"/>
          </a:p>
          <a:p>
            <a:pPr marL="609600" indent="-609600">
              <a:buFontTx/>
              <a:buAutoNum type="arabicPeriod" startAt="83"/>
            </a:pPr>
            <a:r>
              <a:rPr lang="en-US" altLang="en-US" sz="2800" b="1" u="sng"/>
              <a:t>This social wasp builds a one-cell thick nest that has a maximum of 100 to 200 adults on it.</a:t>
            </a:r>
          </a:p>
          <a:p>
            <a:pPr marL="609600" indent="-609600">
              <a:buFontTx/>
              <a:buNone/>
            </a:pPr>
            <a:endParaRPr lang="en-US" altLang="en-US" sz="5400" b="1" u="sng"/>
          </a:p>
          <a:p>
            <a:pPr marL="609600" indent="-609600">
              <a:buFontTx/>
              <a:buAutoNum type="arabicPeriod" startAt="84"/>
            </a:pPr>
            <a:r>
              <a:rPr lang="en-US" altLang="en-US" sz="2800" b="1"/>
              <a:t>This solitary wasp is red and black in color and has a nasty sting.</a:t>
            </a:r>
          </a:p>
          <a:p>
            <a:pPr marL="609600" indent="-609600">
              <a:buFontTx/>
              <a:buNone/>
            </a:pPr>
            <a:endParaRPr lang="en-US" altLang="en-US" sz="1000" b="1"/>
          </a:p>
          <a:p>
            <a:pPr marL="609600" indent="-609600">
              <a:buFontTx/>
              <a:buAutoNum type="arabicPeriod" startAt="85"/>
            </a:pPr>
            <a:r>
              <a:rPr lang="en-US" altLang="en-US" sz="2800" b="1"/>
              <a:t>This large social wasp often nests in the hollows of trees.</a:t>
            </a:r>
          </a:p>
        </p:txBody>
      </p:sp>
      <p:pic>
        <p:nvPicPr>
          <p:cNvPr id="151558" name="Picture 6">
            <a:extLst>
              <a:ext uri="{FF2B5EF4-FFF2-40B4-BE49-F238E27FC236}">
                <a16:creationId xmlns:a16="http://schemas.microsoft.com/office/drawing/2014/main" id="{D8B4F42C-A2A8-4648-B264-4279C61A3E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733800"/>
            <a:ext cx="1295400" cy="10366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51560" name="Picture 8">
            <a:extLst>
              <a:ext uri="{FF2B5EF4-FFF2-40B4-BE49-F238E27FC236}">
                <a16:creationId xmlns:a16="http://schemas.microsoft.com/office/drawing/2014/main" id="{CC9D3979-7B39-49C5-BC31-1F8B9EF620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3725863"/>
            <a:ext cx="1752600" cy="971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6946" name="Rectangle 2">
            <a:extLst>
              <a:ext uri="{FF2B5EF4-FFF2-40B4-BE49-F238E27FC236}">
                <a16:creationId xmlns:a16="http://schemas.microsoft.com/office/drawing/2014/main" id="{B65D4B9E-9A8E-4134-BCD4-BBB91B0039CA}"/>
              </a:ext>
            </a:extLst>
          </p:cNvPr>
          <p:cNvSpPr>
            <a:spLocks noGrp="1" noChangeArrowheads="1"/>
          </p:cNvSpPr>
          <p:nvPr>
            <p:ph type="title"/>
          </p:nvPr>
        </p:nvSpPr>
        <p:spPr>
          <a:xfrm>
            <a:off x="685800" y="228600"/>
            <a:ext cx="7772400" cy="1219200"/>
          </a:xfrm>
        </p:spPr>
        <p:txBody>
          <a:bodyPr/>
          <a:lstStyle/>
          <a:p>
            <a:r>
              <a:rPr lang="en-US" altLang="en-US" sz="3200" b="1"/>
              <a:t>Match the following:</a:t>
            </a:r>
            <a:br>
              <a:rPr lang="en-US" altLang="en-US" sz="3200" b="1"/>
            </a:br>
            <a:r>
              <a:rPr lang="en-US" altLang="en-US" sz="1600" b="1"/>
              <a:t>A. Yellow jacket   B. Bald-faced hornet   C. European hornet   D. Carpenter bee</a:t>
            </a:r>
            <a:br>
              <a:rPr lang="en-US" altLang="en-US" sz="1600" b="1"/>
            </a:br>
            <a:r>
              <a:rPr lang="en-US" altLang="en-US" sz="1600" b="1"/>
              <a:t>E. Bumble bee   F. Honey bee   G. Mud dauber   H. Velvet ant   I. Cicada killer</a:t>
            </a:r>
            <a:br>
              <a:rPr lang="en-US" altLang="en-US" sz="1600" b="1"/>
            </a:br>
            <a:r>
              <a:rPr lang="en-US" altLang="en-US" sz="1600" b="1"/>
              <a:t>J. Paper wasp</a:t>
            </a:r>
            <a:endParaRPr lang="en-US" altLang="en-US" sz="3200" b="1"/>
          </a:p>
        </p:txBody>
      </p:sp>
      <p:sp>
        <p:nvSpPr>
          <p:cNvPr id="466947" name="Rectangle 3">
            <a:extLst>
              <a:ext uri="{FF2B5EF4-FFF2-40B4-BE49-F238E27FC236}">
                <a16:creationId xmlns:a16="http://schemas.microsoft.com/office/drawing/2014/main" id="{9D93AB0B-B3E4-4033-B052-E69C38253076}"/>
              </a:ext>
            </a:extLst>
          </p:cNvPr>
          <p:cNvSpPr>
            <a:spLocks noGrp="1" noChangeArrowheads="1"/>
          </p:cNvSpPr>
          <p:nvPr>
            <p:ph type="body" idx="1"/>
          </p:nvPr>
        </p:nvSpPr>
        <p:spPr>
          <a:xfrm>
            <a:off x="381000" y="1676400"/>
            <a:ext cx="8458200" cy="5181600"/>
          </a:xfrm>
        </p:spPr>
        <p:txBody>
          <a:bodyPr/>
          <a:lstStyle/>
          <a:p>
            <a:pPr marL="609600" indent="-609600">
              <a:buFontTx/>
              <a:buAutoNum type="arabicPeriod" startAt="82"/>
            </a:pPr>
            <a:r>
              <a:rPr lang="en-US" altLang="en-US" sz="2800" b="1"/>
              <a:t>This social wasp builds a football-shaped nest with a hole near the bottom.</a:t>
            </a:r>
          </a:p>
          <a:p>
            <a:pPr marL="609600" indent="-609600">
              <a:buFontTx/>
              <a:buNone/>
            </a:pPr>
            <a:endParaRPr lang="en-US" altLang="en-US" sz="1000" b="1"/>
          </a:p>
          <a:p>
            <a:pPr marL="609600" indent="-609600">
              <a:buFontTx/>
              <a:buAutoNum type="arabicPeriod" startAt="83"/>
            </a:pPr>
            <a:r>
              <a:rPr lang="en-US" altLang="en-US" sz="2800" b="1" u="sng"/>
              <a:t>This social wasp builds a one-cell thick nest that has a maximum of 100 to 200 adults on it.</a:t>
            </a:r>
          </a:p>
          <a:p>
            <a:pPr marL="609600" indent="-609600">
              <a:buFontTx/>
              <a:buNone/>
            </a:pPr>
            <a:endParaRPr lang="en-US" altLang="en-US" sz="5400" b="1" u="sng"/>
          </a:p>
          <a:p>
            <a:pPr marL="609600" indent="-609600">
              <a:buFontTx/>
              <a:buAutoNum type="arabicPeriod" startAt="84"/>
            </a:pPr>
            <a:r>
              <a:rPr lang="en-US" altLang="en-US" sz="2800" b="1"/>
              <a:t>This solitary wasp is red and black in color and has a nasty sting.</a:t>
            </a:r>
          </a:p>
          <a:p>
            <a:pPr marL="609600" indent="-609600">
              <a:buFontTx/>
              <a:buNone/>
            </a:pPr>
            <a:endParaRPr lang="en-US" altLang="en-US" sz="1000" b="1"/>
          </a:p>
          <a:p>
            <a:pPr marL="609600" indent="-609600">
              <a:buFontTx/>
              <a:buAutoNum type="arabicPeriod" startAt="85"/>
            </a:pPr>
            <a:r>
              <a:rPr lang="en-US" altLang="en-US" sz="2800" b="1"/>
              <a:t>This large social wasp often nests in the hollows of trees.</a:t>
            </a:r>
          </a:p>
        </p:txBody>
      </p:sp>
      <p:sp>
        <p:nvSpPr>
          <p:cNvPr id="466948" name="Text Box 4">
            <a:extLst>
              <a:ext uri="{FF2B5EF4-FFF2-40B4-BE49-F238E27FC236}">
                <a16:creationId xmlns:a16="http://schemas.microsoft.com/office/drawing/2014/main" id="{4E97080D-E685-4E97-ABBE-25A9FBCBC0C0}"/>
              </a:ext>
            </a:extLst>
          </p:cNvPr>
          <p:cNvSpPr txBox="1">
            <a:spLocks noChangeArrowheads="1"/>
          </p:cNvSpPr>
          <p:nvPr/>
        </p:nvSpPr>
        <p:spPr bwMode="auto">
          <a:xfrm>
            <a:off x="1752600" y="3962400"/>
            <a:ext cx="5410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Paper wasp, Umbrella wasp, </a:t>
            </a:r>
            <a:r>
              <a:rPr lang="en-US" altLang="en-US" sz="2400" i="1"/>
              <a:t>Polistes sp</a:t>
            </a:r>
            <a:r>
              <a:rPr lang="en-US" altLang="en-US" sz="2400"/>
              <a:t>.</a:t>
            </a:r>
          </a:p>
        </p:txBody>
      </p:sp>
      <p:pic>
        <p:nvPicPr>
          <p:cNvPr id="466949" name="Picture 5">
            <a:extLst>
              <a:ext uri="{FF2B5EF4-FFF2-40B4-BE49-F238E27FC236}">
                <a16:creationId xmlns:a16="http://schemas.microsoft.com/office/drawing/2014/main" id="{C4E38F36-5DAB-4247-94BA-7D592DBCA5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733800"/>
            <a:ext cx="1295400" cy="10366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66950" name="Picture 6">
            <a:extLst>
              <a:ext uri="{FF2B5EF4-FFF2-40B4-BE49-F238E27FC236}">
                <a16:creationId xmlns:a16="http://schemas.microsoft.com/office/drawing/2014/main" id="{72A0651F-8A30-4AB3-8915-98303B55C6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3725863"/>
            <a:ext cx="1752600" cy="971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a:extLst>
              <a:ext uri="{FF2B5EF4-FFF2-40B4-BE49-F238E27FC236}">
                <a16:creationId xmlns:a16="http://schemas.microsoft.com/office/drawing/2014/main" id="{31174DD5-0990-4697-A58B-80E46A57F932}"/>
              </a:ext>
            </a:extLst>
          </p:cNvPr>
          <p:cNvSpPr>
            <a:spLocks noGrp="1" noChangeArrowheads="1"/>
          </p:cNvSpPr>
          <p:nvPr>
            <p:ph type="title"/>
          </p:nvPr>
        </p:nvSpPr>
        <p:spPr>
          <a:xfrm>
            <a:off x="685800" y="228600"/>
            <a:ext cx="7772400" cy="1219200"/>
          </a:xfrm>
        </p:spPr>
        <p:txBody>
          <a:bodyPr/>
          <a:lstStyle/>
          <a:p>
            <a:r>
              <a:rPr lang="en-US" altLang="en-US" sz="3200" b="1"/>
              <a:t>Match the following:</a:t>
            </a:r>
            <a:br>
              <a:rPr lang="en-US" altLang="en-US" sz="3200" b="1"/>
            </a:br>
            <a:r>
              <a:rPr lang="en-US" altLang="en-US" sz="1600" b="1"/>
              <a:t>A. Yellow jacket   B. Bald-faced hornet   C. European hornet   D. Carpenter bee</a:t>
            </a:r>
            <a:br>
              <a:rPr lang="en-US" altLang="en-US" sz="1600" b="1"/>
            </a:br>
            <a:r>
              <a:rPr lang="en-US" altLang="en-US" sz="1600" b="1"/>
              <a:t>E. Bumble bee   F. Honey bee   G. Mud dauber   H. Velvet ant   I. Cicada killer</a:t>
            </a:r>
            <a:br>
              <a:rPr lang="en-US" altLang="en-US" sz="1600" b="1"/>
            </a:br>
            <a:r>
              <a:rPr lang="en-US" altLang="en-US" sz="1600" b="1"/>
              <a:t>J. Paper wasp</a:t>
            </a:r>
            <a:endParaRPr lang="en-US" altLang="en-US" sz="3200" b="1"/>
          </a:p>
        </p:txBody>
      </p:sp>
      <p:sp>
        <p:nvSpPr>
          <p:cNvPr id="152579" name="Rectangle 3">
            <a:extLst>
              <a:ext uri="{FF2B5EF4-FFF2-40B4-BE49-F238E27FC236}">
                <a16:creationId xmlns:a16="http://schemas.microsoft.com/office/drawing/2014/main" id="{F12E0597-D98D-4C3C-BBA9-02E3059886A1}"/>
              </a:ext>
            </a:extLst>
          </p:cNvPr>
          <p:cNvSpPr>
            <a:spLocks noGrp="1" noChangeArrowheads="1"/>
          </p:cNvSpPr>
          <p:nvPr>
            <p:ph type="body" idx="1"/>
          </p:nvPr>
        </p:nvSpPr>
        <p:spPr>
          <a:xfrm>
            <a:off x="381000" y="1676400"/>
            <a:ext cx="8458200" cy="4876800"/>
          </a:xfrm>
        </p:spPr>
        <p:txBody>
          <a:bodyPr/>
          <a:lstStyle/>
          <a:p>
            <a:pPr marL="609600" indent="-609600">
              <a:buFontTx/>
              <a:buAutoNum type="arabicPeriod" startAt="82"/>
            </a:pPr>
            <a:r>
              <a:rPr lang="en-US" altLang="en-US" sz="2800" b="1"/>
              <a:t>This social wasp builds a football-shaped nest with a hole near the bottom.</a:t>
            </a:r>
          </a:p>
          <a:p>
            <a:pPr marL="609600" indent="-609600">
              <a:buFontTx/>
              <a:buNone/>
            </a:pPr>
            <a:endParaRPr lang="en-US" altLang="en-US" sz="1000" b="1"/>
          </a:p>
          <a:p>
            <a:pPr marL="609600" indent="-609600">
              <a:buFontTx/>
              <a:buAutoNum type="arabicPeriod" startAt="83"/>
            </a:pPr>
            <a:r>
              <a:rPr lang="en-US" altLang="en-US" sz="2800" b="1"/>
              <a:t>This social wasp builds a one-cell thick nest that has a maximum of 100 to 200 adults on it.</a:t>
            </a:r>
          </a:p>
          <a:p>
            <a:pPr marL="609600" indent="-609600">
              <a:buFontTx/>
              <a:buNone/>
            </a:pPr>
            <a:endParaRPr lang="en-US" altLang="en-US" sz="1000" b="1"/>
          </a:p>
          <a:p>
            <a:pPr marL="609600" indent="-609600">
              <a:buFontTx/>
              <a:buAutoNum type="arabicPeriod" startAt="84"/>
            </a:pPr>
            <a:r>
              <a:rPr lang="en-US" altLang="en-US" sz="2800" b="1" u="sng"/>
              <a:t>This solitary wasp is red and black in color and has a nasty sting.</a:t>
            </a:r>
          </a:p>
          <a:p>
            <a:pPr marL="609600" indent="-609600">
              <a:buFontTx/>
              <a:buNone/>
            </a:pPr>
            <a:endParaRPr lang="en-US" altLang="en-US" sz="2800" b="1" u="sng"/>
          </a:p>
          <a:p>
            <a:pPr marL="609600" indent="-609600">
              <a:buFontTx/>
              <a:buAutoNum type="arabicPeriod" startAt="85"/>
            </a:pPr>
            <a:r>
              <a:rPr lang="en-US" altLang="en-US" sz="2800" b="1"/>
              <a:t>This large social wasp often nests in the hollows of trees.</a:t>
            </a:r>
          </a:p>
        </p:txBody>
      </p:sp>
      <p:pic>
        <p:nvPicPr>
          <p:cNvPr id="152582" name="Picture 6">
            <a:extLst>
              <a:ext uri="{FF2B5EF4-FFF2-40B4-BE49-F238E27FC236}">
                <a16:creationId xmlns:a16="http://schemas.microsoft.com/office/drawing/2014/main" id="{8FBF5AB2-E8C3-4DE8-A064-A1646A9B25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4398963"/>
            <a:ext cx="1524000" cy="1066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7970" name="Rectangle 2">
            <a:extLst>
              <a:ext uri="{FF2B5EF4-FFF2-40B4-BE49-F238E27FC236}">
                <a16:creationId xmlns:a16="http://schemas.microsoft.com/office/drawing/2014/main" id="{C1069A0E-D248-4A5D-BA8E-2B05A6242E11}"/>
              </a:ext>
            </a:extLst>
          </p:cNvPr>
          <p:cNvSpPr>
            <a:spLocks noGrp="1" noChangeArrowheads="1"/>
          </p:cNvSpPr>
          <p:nvPr>
            <p:ph type="title"/>
          </p:nvPr>
        </p:nvSpPr>
        <p:spPr>
          <a:xfrm>
            <a:off x="685800" y="228600"/>
            <a:ext cx="7772400" cy="1219200"/>
          </a:xfrm>
        </p:spPr>
        <p:txBody>
          <a:bodyPr/>
          <a:lstStyle/>
          <a:p>
            <a:r>
              <a:rPr lang="en-US" altLang="en-US" sz="3200" b="1"/>
              <a:t>Match the following:</a:t>
            </a:r>
            <a:br>
              <a:rPr lang="en-US" altLang="en-US" sz="3200" b="1"/>
            </a:br>
            <a:r>
              <a:rPr lang="en-US" altLang="en-US" sz="1600" b="1"/>
              <a:t>A. Yellow jacket   B. Bald-faced hornet   C. European hornet   D. Carpenter bee</a:t>
            </a:r>
            <a:br>
              <a:rPr lang="en-US" altLang="en-US" sz="1600" b="1"/>
            </a:br>
            <a:r>
              <a:rPr lang="en-US" altLang="en-US" sz="1600" b="1"/>
              <a:t>E. Bumble bee   F. Honey bee   G. Mud dauber   H. Velvet ant   I. Cicada killer</a:t>
            </a:r>
            <a:br>
              <a:rPr lang="en-US" altLang="en-US" sz="1600" b="1"/>
            </a:br>
            <a:r>
              <a:rPr lang="en-US" altLang="en-US" sz="1600" b="1"/>
              <a:t>J. Paper wasp</a:t>
            </a:r>
            <a:endParaRPr lang="en-US" altLang="en-US" sz="3200" b="1"/>
          </a:p>
        </p:txBody>
      </p:sp>
      <p:sp>
        <p:nvSpPr>
          <p:cNvPr id="467971" name="Rectangle 3">
            <a:extLst>
              <a:ext uri="{FF2B5EF4-FFF2-40B4-BE49-F238E27FC236}">
                <a16:creationId xmlns:a16="http://schemas.microsoft.com/office/drawing/2014/main" id="{A27A6A2E-29E4-4DC4-AFBB-0A595AA3E7C6}"/>
              </a:ext>
            </a:extLst>
          </p:cNvPr>
          <p:cNvSpPr>
            <a:spLocks noGrp="1" noChangeArrowheads="1"/>
          </p:cNvSpPr>
          <p:nvPr>
            <p:ph type="body" idx="1"/>
          </p:nvPr>
        </p:nvSpPr>
        <p:spPr>
          <a:xfrm>
            <a:off x="381000" y="1676400"/>
            <a:ext cx="8458200" cy="4876800"/>
          </a:xfrm>
        </p:spPr>
        <p:txBody>
          <a:bodyPr/>
          <a:lstStyle/>
          <a:p>
            <a:pPr marL="609600" indent="-609600">
              <a:buFontTx/>
              <a:buAutoNum type="arabicPeriod" startAt="82"/>
            </a:pPr>
            <a:r>
              <a:rPr lang="en-US" altLang="en-US" sz="2800" b="1"/>
              <a:t>This social wasp builds a football-shaped nest with a hole near the bottom.</a:t>
            </a:r>
          </a:p>
          <a:p>
            <a:pPr marL="609600" indent="-609600">
              <a:buFontTx/>
              <a:buNone/>
            </a:pPr>
            <a:endParaRPr lang="en-US" altLang="en-US" sz="1000" b="1"/>
          </a:p>
          <a:p>
            <a:pPr marL="609600" indent="-609600">
              <a:buFontTx/>
              <a:buAutoNum type="arabicPeriod" startAt="83"/>
            </a:pPr>
            <a:r>
              <a:rPr lang="en-US" altLang="en-US" sz="2800" b="1"/>
              <a:t>This social wasp builds a one-cell thick nest that has a maximum of 100 to 200 adults on it.</a:t>
            </a:r>
          </a:p>
          <a:p>
            <a:pPr marL="609600" indent="-609600">
              <a:buFontTx/>
              <a:buNone/>
            </a:pPr>
            <a:endParaRPr lang="en-US" altLang="en-US" sz="1000" b="1"/>
          </a:p>
          <a:p>
            <a:pPr marL="609600" indent="-609600">
              <a:buFontTx/>
              <a:buAutoNum type="arabicPeriod" startAt="84"/>
            </a:pPr>
            <a:r>
              <a:rPr lang="en-US" altLang="en-US" sz="2800" b="1" u="sng"/>
              <a:t>This solitary wasp is red and black in color and has a nasty sting.</a:t>
            </a:r>
          </a:p>
          <a:p>
            <a:pPr marL="609600" indent="-609600">
              <a:buFontTx/>
              <a:buNone/>
            </a:pPr>
            <a:endParaRPr lang="en-US" altLang="en-US" sz="2800" b="1" u="sng"/>
          </a:p>
          <a:p>
            <a:pPr marL="609600" indent="-609600">
              <a:buFontTx/>
              <a:buAutoNum type="arabicPeriod" startAt="85"/>
            </a:pPr>
            <a:r>
              <a:rPr lang="en-US" altLang="en-US" sz="2800" b="1"/>
              <a:t>This large social wasp often nests in the hollows of trees.</a:t>
            </a:r>
          </a:p>
        </p:txBody>
      </p:sp>
      <p:sp>
        <p:nvSpPr>
          <p:cNvPr id="467972" name="Text Box 4">
            <a:extLst>
              <a:ext uri="{FF2B5EF4-FFF2-40B4-BE49-F238E27FC236}">
                <a16:creationId xmlns:a16="http://schemas.microsoft.com/office/drawing/2014/main" id="{3BB1E292-35CD-4B1E-BFED-5AA338842C83}"/>
              </a:ext>
            </a:extLst>
          </p:cNvPr>
          <p:cNvSpPr txBox="1">
            <a:spLocks noChangeArrowheads="1"/>
          </p:cNvSpPr>
          <p:nvPr/>
        </p:nvSpPr>
        <p:spPr bwMode="auto">
          <a:xfrm>
            <a:off x="3810000" y="4724400"/>
            <a:ext cx="1752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Velvet ant</a:t>
            </a:r>
          </a:p>
        </p:txBody>
      </p:sp>
      <p:pic>
        <p:nvPicPr>
          <p:cNvPr id="467973" name="Picture 5">
            <a:extLst>
              <a:ext uri="{FF2B5EF4-FFF2-40B4-BE49-F238E27FC236}">
                <a16:creationId xmlns:a16="http://schemas.microsoft.com/office/drawing/2014/main" id="{8098A69F-7C74-4AE7-8EF1-0BF9DC17B82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4398963"/>
            <a:ext cx="1524000" cy="1066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a:extLst>
              <a:ext uri="{FF2B5EF4-FFF2-40B4-BE49-F238E27FC236}">
                <a16:creationId xmlns:a16="http://schemas.microsoft.com/office/drawing/2014/main" id="{6A5D9BF6-9343-4AAA-88C2-860B7672AB82}"/>
              </a:ext>
            </a:extLst>
          </p:cNvPr>
          <p:cNvSpPr>
            <a:spLocks noGrp="1" noChangeArrowheads="1"/>
          </p:cNvSpPr>
          <p:nvPr>
            <p:ph type="title"/>
          </p:nvPr>
        </p:nvSpPr>
        <p:spPr>
          <a:xfrm>
            <a:off x="685800" y="228600"/>
            <a:ext cx="7772400" cy="1219200"/>
          </a:xfrm>
        </p:spPr>
        <p:txBody>
          <a:bodyPr/>
          <a:lstStyle/>
          <a:p>
            <a:r>
              <a:rPr lang="en-US" altLang="en-US" sz="3200" b="1"/>
              <a:t>Match the following:</a:t>
            </a:r>
            <a:br>
              <a:rPr lang="en-US" altLang="en-US" sz="3200" b="1"/>
            </a:br>
            <a:r>
              <a:rPr lang="en-US" altLang="en-US" sz="1600" b="1"/>
              <a:t>A. Yellow jacket   B. Bald-faced hornet   C. European hornet   D. Carpenter bee</a:t>
            </a:r>
            <a:br>
              <a:rPr lang="en-US" altLang="en-US" sz="1600" b="1"/>
            </a:br>
            <a:r>
              <a:rPr lang="en-US" altLang="en-US" sz="1600" b="1"/>
              <a:t>E. Bumble bee   F. Honey bee   G. Mud dauber   H. Velvet ant   I. Cicada killer</a:t>
            </a:r>
            <a:br>
              <a:rPr lang="en-US" altLang="en-US" sz="1600" b="1"/>
            </a:br>
            <a:r>
              <a:rPr lang="en-US" altLang="en-US" sz="1600" b="1"/>
              <a:t>J. Paper wasp</a:t>
            </a:r>
            <a:endParaRPr lang="en-US" altLang="en-US" sz="3200" b="1"/>
          </a:p>
        </p:txBody>
      </p:sp>
      <p:sp>
        <p:nvSpPr>
          <p:cNvPr id="153603" name="Rectangle 3">
            <a:extLst>
              <a:ext uri="{FF2B5EF4-FFF2-40B4-BE49-F238E27FC236}">
                <a16:creationId xmlns:a16="http://schemas.microsoft.com/office/drawing/2014/main" id="{A72E5CEE-957F-4B14-8F25-24DFFC5FCEF9}"/>
              </a:ext>
            </a:extLst>
          </p:cNvPr>
          <p:cNvSpPr>
            <a:spLocks noGrp="1" noChangeArrowheads="1"/>
          </p:cNvSpPr>
          <p:nvPr>
            <p:ph type="body" idx="1"/>
          </p:nvPr>
        </p:nvSpPr>
        <p:spPr>
          <a:xfrm>
            <a:off x="381000" y="1676400"/>
            <a:ext cx="8458200" cy="4419600"/>
          </a:xfrm>
        </p:spPr>
        <p:txBody>
          <a:bodyPr/>
          <a:lstStyle/>
          <a:p>
            <a:pPr marL="609600" indent="-609600">
              <a:buFontTx/>
              <a:buAutoNum type="arabicPeriod" startAt="82"/>
            </a:pPr>
            <a:r>
              <a:rPr lang="en-US" altLang="en-US" sz="2800" b="1"/>
              <a:t>This social wasp builds a football-shaped nest with a hole near the bottom.</a:t>
            </a:r>
          </a:p>
          <a:p>
            <a:pPr marL="609600" indent="-609600">
              <a:buFontTx/>
              <a:buNone/>
            </a:pPr>
            <a:endParaRPr lang="en-US" altLang="en-US" sz="1000" b="1"/>
          </a:p>
          <a:p>
            <a:pPr marL="609600" indent="-609600">
              <a:buFontTx/>
              <a:buAutoNum type="arabicPeriod" startAt="83"/>
            </a:pPr>
            <a:r>
              <a:rPr lang="en-US" altLang="en-US" sz="2800" b="1"/>
              <a:t>This social wasp builds a one-cell thick nest that has a maximum of 100 to 200 adults on it.</a:t>
            </a:r>
          </a:p>
          <a:p>
            <a:pPr marL="609600" indent="-609600">
              <a:buFontTx/>
              <a:buNone/>
            </a:pPr>
            <a:endParaRPr lang="en-US" altLang="en-US" sz="1000" b="1"/>
          </a:p>
          <a:p>
            <a:pPr marL="609600" indent="-609600">
              <a:buFontTx/>
              <a:buAutoNum type="arabicPeriod" startAt="84"/>
            </a:pPr>
            <a:r>
              <a:rPr lang="en-US" altLang="en-US" sz="2800" b="1"/>
              <a:t>This solitary wasp is red and black in color and has a nasty sting.</a:t>
            </a:r>
          </a:p>
          <a:p>
            <a:pPr marL="609600" indent="-609600">
              <a:buFontTx/>
              <a:buNone/>
            </a:pPr>
            <a:endParaRPr lang="en-US" altLang="en-US" sz="1000" b="1"/>
          </a:p>
          <a:p>
            <a:pPr marL="609600" indent="-609600">
              <a:buFontTx/>
              <a:buAutoNum type="arabicPeriod" startAt="85"/>
            </a:pPr>
            <a:r>
              <a:rPr lang="en-US" altLang="en-US" sz="2800" b="1" u="sng"/>
              <a:t>This large social wasp often nests in                      the hollows of trees.</a:t>
            </a:r>
          </a:p>
        </p:txBody>
      </p:sp>
      <p:pic>
        <p:nvPicPr>
          <p:cNvPr id="153606" name="Picture 6" descr="European Hornet (Vespa crabro)">
            <a:extLst>
              <a:ext uri="{FF2B5EF4-FFF2-40B4-BE49-F238E27FC236}">
                <a16:creationId xmlns:a16="http://schemas.microsoft.com/office/drawing/2014/main" id="{26032AF8-FEC4-490E-B57B-2D75E2AE43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4548188"/>
            <a:ext cx="2133600" cy="2133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8994" name="Rectangle 2">
            <a:extLst>
              <a:ext uri="{FF2B5EF4-FFF2-40B4-BE49-F238E27FC236}">
                <a16:creationId xmlns:a16="http://schemas.microsoft.com/office/drawing/2014/main" id="{9D1C248C-39C3-4F5A-B9C6-21FB1F2AA4C9}"/>
              </a:ext>
            </a:extLst>
          </p:cNvPr>
          <p:cNvSpPr>
            <a:spLocks noGrp="1" noChangeArrowheads="1"/>
          </p:cNvSpPr>
          <p:nvPr>
            <p:ph type="title"/>
          </p:nvPr>
        </p:nvSpPr>
        <p:spPr>
          <a:xfrm>
            <a:off x="685800" y="228600"/>
            <a:ext cx="7772400" cy="1219200"/>
          </a:xfrm>
        </p:spPr>
        <p:txBody>
          <a:bodyPr/>
          <a:lstStyle/>
          <a:p>
            <a:r>
              <a:rPr lang="en-US" altLang="en-US" sz="3200" b="1"/>
              <a:t>Match the following:</a:t>
            </a:r>
            <a:br>
              <a:rPr lang="en-US" altLang="en-US" sz="3200" b="1"/>
            </a:br>
            <a:r>
              <a:rPr lang="en-US" altLang="en-US" sz="1600" b="1"/>
              <a:t>A. Yellow jacket   B. Bald-faced hornet   C. European hornet   D. Carpenter bee</a:t>
            </a:r>
            <a:br>
              <a:rPr lang="en-US" altLang="en-US" sz="1600" b="1"/>
            </a:br>
            <a:r>
              <a:rPr lang="en-US" altLang="en-US" sz="1600" b="1"/>
              <a:t>E. Bumble bee   F. Honey bee   G. Mud dauber   H. Velvet ant   I. Cicada killer</a:t>
            </a:r>
            <a:br>
              <a:rPr lang="en-US" altLang="en-US" sz="1600" b="1"/>
            </a:br>
            <a:r>
              <a:rPr lang="en-US" altLang="en-US" sz="1600" b="1"/>
              <a:t>J. Paper wasp</a:t>
            </a:r>
            <a:endParaRPr lang="en-US" altLang="en-US" sz="3200" b="1"/>
          </a:p>
        </p:txBody>
      </p:sp>
      <p:sp>
        <p:nvSpPr>
          <p:cNvPr id="468995" name="Rectangle 3">
            <a:extLst>
              <a:ext uri="{FF2B5EF4-FFF2-40B4-BE49-F238E27FC236}">
                <a16:creationId xmlns:a16="http://schemas.microsoft.com/office/drawing/2014/main" id="{BC2A5528-4DC1-41FF-8578-173B6D6604AF}"/>
              </a:ext>
            </a:extLst>
          </p:cNvPr>
          <p:cNvSpPr>
            <a:spLocks noGrp="1" noChangeArrowheads="1"/>
          </p:cNvSpPr>
          <p:nvPr>
            <p:ph type="body" idx="1"/>
          </p:nvPr>
        </p:nvSpPr>
        <p:spPr>
          <a:xfrm>
            <a:off x="381000" y="1676400"/>
            <a:ext cx="8458200" cy="4419600"/>
          </a:xfrm>
        </p:spPr>
        <p:txBody>
          <a:bodyPr/>
          <a:lstStyle/>
          <a:p>
            <a:pPr marL="609600" indent="-609600">
              <a:buFontTx/>
              <a:buAutoNum type="arabicPeriod" startAt="82"/>
            </a:pPr>
            <a:r>
              <a:rPr lang="en-US" altLang="en-US" sz="2800" b="1"/>
              <a:t>This social wasp builds a football-shaped nest with a hole near the bottom.</a:t>
            </a:r>
          </a:p>
          <a:p>
            <a:pPr marL="609600" indent="-609600">
              <a:buFontTx/>
              <a:buNone/>
            </a:pPr>
            <a:endParaRPr lang="en-US" altLang="en-US" sz="1000" b="1"/>
          </a:p>
          <a:p>
            <a:pPr marL="609600" indent="-609600">
              <a:buFontTx/>
              <a:buAutoNum type="arabicPeriod" startAt="83"/>
            </a:pPr>
            <a:r>
              <a:rPr lang="en-US" altLang="en-US" sz="2800" b="1"/>
              <a:t>This social wasp builds a one-cell thick nest that has a maximum of 100 to 200 adults on it.</a:t>
            </a:r>
          </a:p>
          <a:p>
            <a:pPr marL="609600" indent="-609600">
              <a:buFontTx/>
              <a:buNone/>
            </a:pPr>
            <a:endParaRPr lang="en-US" altLang="en-US" sz="1000" b="1"/>
          </a:p>
          <a:p>
            <a:pPr marL="609600" indent="-609600">
              <a:buFontTx/>
              <a:buAutoNum type="arabicPeriod" startAt="84"/>
            </a:pPr>
            <a:r>
              <a:rPr lang="en-US" altLang="en-US" sz="2800" b="1"/>
              <a:t>This solitary wasp is red and black in color and has a nasty sting.</a:t>
            </a:r>
          </a:p>
          <a:p>
            <a:pPr marL="609600" indent="-609600">
              <a:buFontTx/>
              <a:buNone/>
            </a:pPr>
            <a:endParaRPr lang="en-US" altLang="en-US" sz="1000" b="1"/>
          </a:p>
          <a:p>
            <a:pPr marL="609600" indent="-609600">
              <a:buFontTx/>
              <a:buAutoNum type="arabicPeriod" startAt="85"/>
            </a:pPr>
            <a:r>
              <a:rPr lang="en-US" altLang="en-US" sz="2800" b="1" u="sng"/>
              <a:t>This large social wasp often nests in                      the hollows of trees.</a:t>
            </a:r>
          </a:p>
        </p:txBody>
      </p:sp>
      <p:sp>
        <p:nvSpPr>
          <p:cNvPr id="468996" name="Text Box 4">
            <a:extLst>
              <a:ext uri="{FF2B5EF4-FFF2-40B4-BE49-F238E27FC236}">
                <a16:creationId xmlns:a16="http://schemas.microsoft.com/office/drawing/2014/main" id="{1A0A1C60-FC12-48CF-A30F-FA330E583653}"/>
              </a:ext>
            </a:extLst>
          </p:cNvPr>
          <p:cNvSpPr txBox="1">
            <a:spLocks noChangeArrowheads="1"/>
          </p:cNvSpPr>
          <p:nvPr/>
        </p:nvSpPr>
        <p:spPr bwMode="auto">
          <a:xfrm>
            <a:off x="2362200" y="6096000"/>
            <a:ext cx="4267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European hornet, Giant hornet</a:t>
            </a:r>
          </a:p>
        </p:txBody>
      </p:sp>
      <p:pic>
        <p:nvPicPr>
          <p:cNvPr id="468997" name="Picture 5" descr="European Hornet (Vespa crabro)">
            <a:extLst>
              <a:ext uri="{FF2B5EF4-FFF2-40B4-BE49-F238E27FC236}">
                <a16:creationId xmlns:a16="http://schemas.microsoft.com/office/drawing/2014/main" id="{63B2CFC4-0121-487C-A868-EE58C85C5B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4548188"/>
            <a:ext cx="2133600" cy="2133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0690" name="Rectangle 2">
            <a:extLst>
              <a:ext uri="{FF2B5EF4-FFF2-40B4-BE49-F238E27FC236}">
                <a16:creationId xmlns:a16="http://schemas.microsoft.com/office/drawing/2014/main" id="{B3C45DC5-1ADC-45B4-976F-BDD6762DFA6E}"/>
              </a:ext>
            </a:extLst>
          </p:cNvPr>
          <p:cNvSpPr>
            <a:spLocks noGrp="1" noChangeArrowheads="1"/>
          </p:cNvSpPr>
          <p:nvPr>
            <p:ph type="title"/>
          </p:nvPr>
        </p:nvSpPr>
        <p:spPr>
          <a:xfrm>
            <a:off x="533400" y="304800"/>
            <a:ext cx="8001000" cy="1447800"/>
          </a:xfrm>
        </p:spPr>
        <p:txBody>
          <a:bodyPr/>
          <a:lstStyle/>
          <a:p>
            <a:pPr algn="l"/>
            <a:r>
              <a:rPr lang="en-US" altLang="en-US" sz="3200" b="1"/>
              <a:t>                  Match the following:</a:t>
            </a:r>
            <a:br>
              <a:rPr lang="en-US" altLang="en-US" sz="3200" b="1"/>
            </a:br>
            <a:r>
              <a:rPr lang="en-US" altLang="en-US" sz="1600" b="1"/>
              <a:t>A. Angoumois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Psocid</a:t>
            </a:r>
            <a:br>
              <a:rPr lang="en-US" altLang="en-US" sz="1600" b="1"/>
            </a:br>
            <a:r>
              <a:rPr lang="en-US" altLang="en-US" sz="1600" b="1"/>
              <a:t>Q. Grain Mites</a:t>
            </a:r>
            <a:endParaRPr lang="en-US" altLang="en-US" sz="3200" b="1"/>
          </a:p>
        </p:txBody>
      </p:sp>
      <p:sp>
        <p:nvSpPr>
          <p:cNvPr id="370691" name="Rectangle 3">
            <a:extLst>
              <a:ext uri="{FF2B5EF4-FFF2-40B4-BE49-F238E27FC236}">
                <a16:creationId xmlns:a16="http://schemas.microsoft.com/office/drawing/2014/main" id="{D7D122A5-5926-4FFD-A7EC-74B20EFCC13A}"/>
              </a:ext>
            </a:extLst>
          </p:cNvPr>
          <p:cNvSpPr>
            <a:spLocks noGrp="1" noChangeArrowheads="1"/>
          </p:cNvSpPr>
          <p:nvPr>
            <p:ph type="body" idx="1"/>
          </p:nvPr>
        </p:nvSpPr>
        <p:spPr>
          <a:xfrm>
            <a:off x="381000" y="2133600"/>
            <a:ext cx="8534400" cy="4724400"/>
          </a:xfrm>
        </p:spPr>
        <p:txBody>
          <a:bodyPr/>
          <a:lstStyle/>
          <a:p>
            <a:pPr marL="609600" indent="-609600">
              <a:buFontTx/>
              <a:buAutoNum type="arabicPeriod" startAt="86"/>
            </a:pPr>
            <a:r>
              <a:rPr lang="en-US" altLang="en-US" sz="2800" b="1" u="sng"/>
              <a:t>Probably the most destructive pest of stored grain.</a:t>
            </a:r>
          </a:p>
          <a:p>
            <a:pPr marL="609600" indent="-609600">
              <a:buFontTx/>
              <a:buNone/>
            </a:pPr>
            <a:endParaRPr lang="en-US" altLang="en-US" sz="1400" b="1" u="sng"/>
          </a:p>
          <a:p>
            <a:pPr marL="609600" indent="-609600">
              <a:buFontTx/>
              <a:buNone/>
            </a:pPr>
            <a:endParaRPr lang="en-US" altLang="en-US" sz="1400" b="1" u="sng"/>
          </a:p>
          <a:p>
            <a:pPr marL="609600" indent="-609600">
              <a:buFontTx/>
              <a:buNone/>
            </a:pPr>
            <a:endParaRPr lang="en-US" altLang="en-US" sz="1400" b="1"/>
          </a:p>
          <a:p>
            <a:pPr marL="609600" indent="-609600">
              <a:buFontTx/>
              <a:buAutoNum type="arabicPeriod" startAt="87"/>
            </a:pPr>
            <a:r>
              <a:rPr lang="en-US" altLang="en-US" sz="2800" b="1"/>
              <a:t>The most common stored product moth found in the home.</a:t>
            </a:r>
          </a:p>
          <a:p>
            <a:pPr marL="609600" indent="-609600">
              <a:buFontTx/>
              <a:buNone/>
            </a:pPr>
            <a:endParaRPr lang="en-US" altLang="en-US" sz="1000" b="1"/>
          </a:p>
          <a:p>
            <a:pPr marL="609600" indent="-609600">
              <a:buFontTx/>
              <a:buAutoNum type="arabicPeriod" startAt="88"/>
            </a:pPr>
            <a:r>
              <a:rPr lang="en-US" altLang="en-US" sz="2800" b="1"/>
              <a:t>This stored grain pest is often subject to federal quarantine.</a:t>
            </a:r>
          </a:p>
          <a:p>
            <a:pPr marL="609600" indent="-609600">
              <a:buFontTx/>
              <a:buNone/>
            </a:pPr>
            <a:endParaRPr lang="en-US" altLang="en-US" sz="1000" b="1"/>
          </a:p>
          <a:p>
            <a:pPr marL="609600" indent="-609600">
              <a:buFontTx/>
              <a:buNone/>
            </a:pPr>
            <a:r>
              <a:rPr lang="en-US" altLang="en-US" sz="2800" b="1"/>
              <a:t>89.  This large grain beetle is a secondary feeder and the larvae are often sold as fish bait (golden grub).  </a:t>
            </a:r>
          </a:p>
        </p:txBody>
      </p:sp>
      <p:pic>
        <p:nvPicPr>
          <p:cNvPr id="370693" name="Picture 5">
            <a:extLst>
              <a:ext uri="{FF2B5EF4-FFF2-40B4-BE49-F238E27FC236}">
                <a16:creationId xmlns:a16="http://schemas.microsoft.com/office/drawing/2014/main" id="{2CB04674-2E23-4D3A-AC07-C4EF633618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21" t="33368" r="10884" b="6670"/>
          <a:stretch>
            <a:fillRect/>
          </a:stretch>
        </p:blipFill>
        <p:spPr bwMode="auto">
          <a:xfrm>
            <a:off x="5715000" y="2667000"/>
            <a:ext cx="1676400" cy="8239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0018" name="Rectangle 2">
            <a:extLst>
              <a:ext uri="{FF2B5EF4-FFF2-40B4-BE49-F238E27FC236}">
                <a16:creationId xmlns:a16="http://schemas.microsoft.com/office/drawing/2014/main" id="{63622FE4-582D-4024-A23F-8371FCD15E0D}"/>
              </a:ext>
            </a:extLst>
          </p:cNvPr>
          <p:cNvSpPr>
            <a:spLocks noGrp="1" noChangeArrowheads="1"/>
          </p:cNvSpPr>
          <p:nvPr>
            <p:ph type="title"/>
          </p:nvPr>
        </p:nvSpPr>
        <p:spPr>
          <a:xfrm>
            <a:off x="533400" y="304800"/>
            <a:ext cx="8001000" cy="1447800"/>
          </a:xfrm>
        </p:spPr>
        <p:txBody>
          <a:bodyPr/>
          <a:lstStyle/>
          <a:p>
            <a:pPr algn="l"/>
            <a:r>
              <a:rPr lang="en-US" altLang="en-US" sz="3200" b="1"/>
              <a:t>                  Match the following:</a:t>
            </a:r>
            <a:br>
              <a:rPr lang="en-US" altLang="en-US" sz="3200" b="1"/>
            </a:br>
            <a:r>
              <a:rPr lang="en-US" altLang="en-US" sz="1600" b="1"/>
              <a:t>A. Angoumois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Psocid</a:t>
            </a:r>
            <a:br>
              <a:rPr lang="en-US" altLang="en-US" sz="1600" b="1"/>
            </a:br>
            <a:r>
              <a:rPr lang="en-US" altLang="en-US" sz="1600" b="1"/>
              <a:t>Q. Grain Mites</a:t>
            </a:r>
            <a:endParaRPr lang="en-US" altLang="en-US" sz="3200" b="1"/>
          </a:p>
        </p:txBody>
      </p:sp>
      <p:sp>
        <p:nvSpPr>
          <p:cNvPr id="470019" name="Rectangle 3">
            <a:extLst>
              <a:ext uri="{FF2B5EF4-FFF2-40B4-BE49-F238E27FC236}">
                <a16:creationId xmlns:a16="http://schemas.microsoft.com/office/drawing/2014/main" id="{F4F85AC9-BD10-47E9-A295-A2D0640CB8DB}"/>
              </a:ext>
            </a:extLst>
          </p:cNvPr>
          <p:cNvSpPr>
            <a:spLocks noGrp="1" noChangeArrowheads="1"/>
          </p:cNvSpPr>
          <p:nvPr>
            <p:ph type="body" idx="1"/>
          </p:nvPr>
        </p:nvSpPr>
        <p:spPr>
          <a:xfrm>
            <a:off x="381000" y="2133600"/>
            <a:ext cx="8534400" cy="4724400"/>
          </a:xfrm>
        </p:spPr>
        <p:txBody>
          <a:bodyPr/>
          <a:lstStyle/>
          <a:p>
            <a:pPr marL="609600" indent="-609600">
              <a:buFontTx/>
              <a:buAutoNum type="arabicPeriod" startAt="86"/>
            </a:pPr>
            <a:r>
              <a:rPr lang="en-US" altLang="en-US" sz="2800" b="1" u="sng"/>
              <a:t>Probably the most destructive pest of stored grain.</a:t>
            </a:r>
          </a:p>
          <a:p>
            <a:pPr marL="609600" indent="-609600">
              <a:buFontTx/>
              <a:buNone/>
            </a:pPr>
            <a:endParaRPr lang="en-US" altLang="en-US" sz="1400" b="1" u="sng"/>
          </a:p>
          <a:p>
            <a:pPr marL="609600" indent="-609600">
              <a:buFontTx/>
              <a:buNone/>
            </a:pPr>
            <a:endParaRPr lang="en-US" altLang="en-US" sz="1400" b="1" u="sng"/>
          </a:p>
          <a:p>
            <a:pPr marL="609600" indent="-609600">
              <a:buFontTx/>
              <a:buNone/>
            </a:pPr>
            <a:endParaRPr lang="en-US" altLang="en-US" sz="1400" b="1"/>
          </a:p>
          <a:p>
            <a:pPr marL="609600" indent="-609600">
              <a:buFontTx/>
              <a:buAutoNum type="arabicPeriod" startAt="87"/>
            </a:pPr>
            <a:r>
              <a:rPr lang="en-US" altLang="en-US" sz="2800" b="1"/>
              <a:t>The most common stored product moth found in the home.</a:t>
            </a:r>
          </a:p>
          <a:p>
            <a:pPr marL="609600" indent="-609600">
              <a:buFontTx/>
              <a:buNone/>
            </a:pPr>
            <a:endParaRPr lang="en-US" altLang="en-US" sz="1000" b="1"/>
          </a:p>
          <a:p>
            <a:pPr marL="609600" indent="-609600">
              <a:buFontTx/>
              <a:buAutoNum type="arabicPeriod" startAt="88"/>
            </a:pPr>
            <a:r>
              <a:rPr lang="en-US" altLang="en-US" sz="2800" b="1"/>
              <a:t>This stored grain pest is often subject to federal quarantine.</a:t>
            </a:r>
          </a:p>
          <a:p>
            <a:pPr marL="609600" indent="-609600">
              <a:buFontTx/>
              <a:buNone/>
            </a:pPr>
            <a:endParaRPr lang="en-US" altLang="en-US" sz="1000" b="1"/>
          </a:p>
          <a:p>
            <a:pPr marL="609600" indent="-609600">
              <a:buFontTx/>
              <a:buNone/>
            </a:pPr>
            <a:r>
              <a:rPr lang="en-US" altLang="en-US" sz="2800" b="1"/>
              <a:t>89.  This large grain beetle is a secondary feeder and the larvae are often sold as fish bait (golden grub).  </a:t>
            </a:r>
          </a:p>
        </p:txBody>
      </p:sp>
      <p:sp>
        <p:nvSpPr>
          <p:cNvPr id="470020" name="Text Box 4">
            <a:extLst>
              <a:ext uri="{FF2B5EF4-FFF2-40B4-BE49-F238E27FC236}">
                <a16:creationId xmlns:a16="http://schemas.microsoft.com/office/drawing/2014/main" id="{15F1C7C7-7B56-41C4-92D7-BF910047B5E3}"/>
              </a:ext>
            </a:extLst>
          </p:cNvPr>
          <p:cNvSpPr txBox="1">
            <a:spLocks noChangeArrowheads="1"/>
          </p:cNvSpPr>
          <p:nvPr/>
        </p:nvSpPr>
        <p:spPr bwMode="auto">
          <a:xfrm>
            <a:off x="3336925" y="2819400"/>
            <a:ext cx="17684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Rice weevil</a:t>
            </a:r>
          </a:p>
        </p:txBody>
      </p:sp>
      <p:pic>
        <p:nvPicPr>
          <p:cNvPr id="470021" name="Picture 5">
            <a:extLst>
              <a:ext uri="{FF2B5EF4-FFF2-40B4-BE49-F238E27FC236}">
                <a16:creationId xmlns:a16="http://schemas.microsoft.com/office/drawing/2014/main" id="{88AB5504-20E9-4AE1-9556-19D17D94E4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21" t="33368" r="10884" b="6670"/>
          <a:stretch>
            <a:fillRect/>
          </a:stretch>
        </p:blipFill>
        <p:spPr bwMode="auto">
          <a:xfrm>
            <a:off x="5715000" y="2667000"/>
            <a:ext cx="1676400" cy="8239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1714" name="Rectangle 2">
            <a:extLst>
              <a:ext uri="{FF2B5EF4-FFF2-40B4-BE49-F238E27FC236}">
                <a16:creationId xmlns:a16="http://schemas.microsoft.com/office/drawing/2014/main" id="{FE0FF830-F7DD-423A-9EE6-23A9D6246084}"/>
              </a:ext>
            </a:extLst>
          </p:cNvPr>
          <p:cNvSpPr>
            <a:spLocks noGrp="1" noChangeArrowheads="1"/>
          </p:cNvSpPr>
          <p:nvPr>
            <p:ph type="title"/>
          </p:nvPr>
        </p:nvSpPr>
        <p:spPr>
          <a:xfrm>
            <a:off x="533400" y="304800"/>
            <a:ext cx="8001000" cy="1447800"/>
          </a:xfrm>
        </p:spPr>
        <p:txBody>
          <a:bodyPr/>
          <a:lstStyle/>
          <a:p>
            <a:pPr algn="l"/>
            <a:r>
              <a:rPr lang="en-US" altLang="en-US" sz="3200" b="1"/>
              <a:t>                  Match the following:</a:t>
            </a:r>
            <a:br>
              <a:rPr lang="en-US" altLang="en-US" sz="3200" b="1"/>
            </a:br>
            <a:r>
              <a:rPr lang="en-US" altLang="en-US" sz="1600" b="1"/>
              <a:t>A. Angoumois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Psocid</a:t>
            </a:r>
            <a:br>
              <a:rPr lang="en-US" altLang="en-US" sz="1600" b="1"/>
            </a:br>
            <a:r>
              <a:rPr lang="en-US" altLang="en-US" sz="1600" b="1"/>
              <a:t>Q. Grain Mites</a:t>
            </a:r>
            <a:endParaRPr lang="en-US" altLang="en-US" sz="3200" b="1"/>
          </a:p>
        </p:txBody>
      </p:sp>
      <p:sp>
        <p:nvSpPr>
          <p:cNvPr id="371715" name="Rectangle 3">
            <a:extLst>
              <a:ext uri="{FF2B5EF4-FFF2-40B4-BE49-F238E27FC236}">
                <a16:creationId xmlns:a16="http://schemas.microsoft.com/office/drawing/2014/main" id="{2A38B8AD-84E4-4478-A482-2E6823530E93}"/>
              </a:ext>
            </a:extLst>
          </p:cNvPr>
          <p:cNvSpPr>
            <a:spLocks noGrp="1" noChangeArrowheads="1"/>
          </p:cNvSpPr>
          <p:nvPr>
            <p:ph type="body" idx="1"/>
          </p:nvPr>
        </p:nvSpPr>
        <p:spPr>
          <a:xfrm>
            <a:off x="381000" y="2133600"/>
            <a:ext cx="8534400" cy="4648200"/>
          </a:xfrm>
        </p:spPr>
        <p:txBody>
          <a:bodyPr/>
          <a:lstStyle/>
          <a:p>
            <a:pPr marL="609600" indent="-609600">
              <a:buFontTx/>
              <a:buAutoNum type="arabicPeriod" startAt="86"/>
            </a:pPr>
            <a:r>
              <a:rPr lang="en-US" altLang="en-US" sz="2800" b="1"/>
              <a:t>Probably the most destructive pest of stored grain.</a:t>
            </a:r>
          </a:p>
          <a:p>
            <a:pPr marL="609600" indent="-609600">
              <a:buFontTx/>
              <a:buNone/>
            </a:pPr>
            <a:endParaRPr lang="en-US" altLang="en-US" sz="1000" b="1"/>
          </a:p>
          <a:p>
            <a:pPr marL="609600" indent="-609600">
              <a:buFontTx/>
              <a:buAutoNum type="arabicPeriod" startAt="87"/>
            </a:pPr>
            <a:r>
              <a:rPr lang="en-US" altLang="en-US" sz="2800" b="1" u="sng"/>
              <a:t>The most common stored product moth found in the home.</a:t>
            </a:r>
          </a:p>
          <a:p>
            <a:pPr marL="609600" indent="-609600">
              <a:buFontTx/>
              <a:buNone/>
            </a:pPr>
            <a:endParaRPr lang="en-US" altLang="en-US" sz="1000" b="1"/>
          </a:p>
          <a:p>
            <a:pPr marL="609600" indent="-609600">
              <a:buFontTx/>
              <a:buNone/>
            </a:pPr>
            <a:endParaRPr lang="en-US" altLang="en-US" sz="1000" b="1"/>
          </a:p>
          <a:p>
            <a:pPr marL="609600" indent="-609600">
              <a:buFontTx/>
              <a:buNone/>
            </a:pPr>
            <a:endParaRPr lang="en-US" altLang="en-US" sz="1000" b="1"/>
          </a:p>
          <a:p>
            <a:pPr marL="609600" indent="-609600">
              <a:buFontTx/>
              <a:buNone/>
            </a:pPr>
            <a:endParaRPr lang="en-US" altLang="en-US" sz="1000" b="1"/>
          </a:p>
          <a:p>
            <a:pPr marL="609600" indent="-609600">
              <a:buFontTx/>
              <a:buNone/>
            </a:pPr>
            <a:endParaRPr lang="en-US" altLang="en-US" sz="1000" b="1"/>
          </a:p>
          <a:p>
            <a:pPr marL="609600" indent="-609600">
              <a:buFontTx/>
              <a:buAutoNum type="arabicPeriod" startAt="88"/>
            </a:pPr>
            <a:r>
              <a:rPr lang="en-US" altLang="en-US" sz="2800" b="1"/>
              <a:t>This stored grain pest is often subject to federal quarantine.</a:t>
            </a:r>
          </a:p>
          <a:p>
            <a:pPr marL="609600" indent="-609600">
              <a:buFontTx/>
              <a:buNone/>
            </a:pPr>
            <a:endParaRPr lang="en-US" altLang="en-US" sz="1000" b="1"/>
          </a:p>
          <a:p>
            <a:pPr marL="609600" indent="-609600">
              <a:buFontTx/>
              <a:buNone/>
            </a:pPr>
            <a:r>
              <a:rPr lang="en-US" altLang="en-US" sz="2800" b="1"/>
              <a:t>89.  This large grain beetle is a secondary feeder and the larvae are often sold as fish bait (golden grub).  </a:t>
            </a:r>
          </a:p>
        </p:txBody>
      </p:sp>
      <p:pic>
        <p:nvPicPr>
          <p:cNvPr id="371717" name="Picture 5">
            <a:extLst>
              <a:ext uri="{FF2B5EF4-FFF2-40B4-BE49-F238E27FC236}">
                <a16:creationId xmlns:a16="http://schemas.microsoft.com/office/drawing/2014/main" id="{63E0AA66-FC9D-4786-B1DD-F54E08BB76CE}"/>
              </a:ext>
            </a:extLst>
          </p:cNvPr>
          <p:cNvPicPr>
            <a:picLocks noChangeAspect="1" noChangeArrowheads="1"/>
          </p:cNvPicPr>
          <p:nvPr/>
        </p:nvPicPr>
        <p:blipFill>
          <a:blip r:embed="rId2">
            <a:lum bright="6000"/>
            <a:extLst>
              <a:ext uri="{28A0092B-C50C-407E-A947-70E740481C1C}">
                <a14:useLocalDpi xmlns:a14="http://schemas.microsoft.com/office/drawing/2010/main" val="0"/>
              </a:ext>
            </a:extLst>
          </a:blip>
          <a:srcRect/>
          <a:stretch>
            <a:fillRect/>
          </a:stretch>
        </p:blipFill>
        <p:spPr bwMode="auto">
          <a:xfrm>
            <a:off x="6096000" y="3352800"/>
            <a:ext cx="2119313" cy="14128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71719" name="Rectangle 7">
            <a:extLst>
              <a:ext uri="{FF2B5EF4-FFF2-40B4-BE49-F238E27FC236}">
                <a16:creationId xmlns:a16="http://schemas.microsoft.com/office/drawing/2014/main" id="{7FA2C01A-3EA8-4A68-A969-8A8591C2CD10}"/>
              </a:ext>
            </a:extLst>
          </p:cNvPr>
          <p:cNvSpPr>
            <a:spLocks noChangeArrowheads="1"/>
          </p:cNvSpPr>
          <p:nvPr/>
        </p:nvSpPr>
        <p:spPr bwMode="auto">
          <a:xfrm>
            <a:off x="6019800" y="3352800"/>
            <a:ext cx="2286000" cy="152400"/>
          </a:xfrm>
          <a:prstGeom prst="rect">
            <a:avLst/>
          </a:prstGeom>
          <a:solidFill>
            <a:schemeClr val="bg1"/>
          </a:solidFill>
          <a:ln w="381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71720" name="Line 8">
            <a:extLst>
              <a:ext uri="{FF2B5EF4-FFF2-40B4-BE49-F238E27FC236}">
                <a16:creationId xmlns:a16="http://schemas.microsoft.com/office/drawing/2014/main" id="{FAE86C6B-86BE-462B-9060-7F80BCC31A27}"/>
              </a:ext>
            </a:extLst>
          </p:cNvPr>
          <p:cNvSpPr>
            <a:spLocks noChangeShapeType="1"/>
          </p:cNvSpPr>
          <p:nvPr/>
        </p:nvSpPr>
        <p:spPr bwMode="auto">
          <a:xfrm>
            <a:off x="6096000" y="3505200"/>
            <a:ext cx="21336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42" name="Rectangle 2">
            <a:extLst>
              <a:ext uri="{FF2B5EF4-FFF2-40B4-BE49-F238E27FC236}">
                <a16:creationId xmlns:a16="http://schemas.microsoft.com/office/drawing/2014/main" id="{C9C1D66D-B04F-43E7-9EEE-038387CB1EF7}"/>
              </a:ext>
            </a:extLst>
          </p:cNvPr>
          <p:cNvSpPr>
            <a:spLocks noGrp="1" noChangeArrowheads="1"/>
          </p:cNvSpPr>
          <p:nvPr>
            <p:ph type="title"/>
          </p:nvPr>
        </p:nvSpPr>
        <p:spPr>
          <a:xfrm>
            <a:off x="533400" y="304800"/>
            <a:ext cx="8001000" cy="1447800"/>
          </a:xfrm>
        </p:spPr>
        <p:txBody>
          <a:bodyPr/>
          <a:lstStyle/>
          <a:p>
            <a:pPr algn="l"/>
            <a:r>
              <a:rPr lang="en-US" altLang="en-US" sz="3200" b="1"/>
              <a:t>                  Match the following:</a:t>
            </a:r>
            <a:br>
              <a:rPr lang="en-US" altLang="en-US" sz="3200" b="1"/>
            </a:br>
            <a:r>
              <a:rPr lang="en-US" altLang="en-US" sz="1600" b="1"/>
              <a:t>A. Angoumois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Psocid</a:t>
            </a:r>
            <a:br>
              <a:rPr lang="en-US" altLang="en-US" sz="1600" b="1"/>
            </a:br>
            <a:r>
              <a:rPr lang="en-US" altLang="en-US" sz="1600" b="1"/>
              <a:t>Q. Grain Mites</a:t>
            </a:r>
            <a:endParaRPr lang="en-US" altLang="en-US" sz="3200" b="1"/>
          </a:p>
        </p:txBody>
      </p:sp>
      <p:sp>
        <p:nvSpPr>
          <p:cNvPr id="471043" name="Rectangle 3">
            <a:extLst>
              <a:ext uri="{FF2B5EF4-FFF2-40B4-BE49-F238E27FC236}">
                <a16:creationId xmlns:a16="http://schemas.microsoft.com/office/drawing/2014/main" id="{FD6D01FB-5822-402B-B727-570A6F3BE455}"/>
              </a:ext>
            </a:extLst>
          </p:cNvPr>
          <p:cNvSpPr>
            <a:spLocks noGrp="1" noChangeArrowheads="1"/>
          </p:cNvSpPr>
          <p:nvPr>
            <p:ph type="body" idx="1"/>
          </p:nvPr>
        </p:nvSpPr>
        <p:spPr>
          <a:xfrm>
            <a:off x="381000" y="2133600"/>
            <a:ext cx="8534400" cy="4648200"/>
          </a:xfrm>
        </p:spPr>
        <p:txBody>
          <a:bodyPr/>
          <a:lstStyle/>
          <a:p>
            <a:pPr marL="609600" indent="-609600">
              <a:buFontTx/>
              <a:buAutoNum type="arabicPeriod" startAt="86"/>
            </a:pPr>
            <a:r>
              <a:rPr lang="en-US" altLang="en-US" sz="2800" b="1"/>
              <a:t>Probably the most destructive pest of stored grain.</a:t>
            </a:r>
          </a:p>
          <a:p>
            <a:pPr marL="609600" indent="-609600">
              <a:buFontTx/>
              <a:buNone/>
            </a:pPr>
            <a:endParaRPr lang="en-US" altLang="en-US" sz="1000" b="1"/>
          </a:p>
          <a:p>
            <a:pPr marL="609600" indent="-609600">
              <a:buFontTx/>
              <a:buAutoNum type="arabicPeriod" startAt="87"/>
            </a:pPr>
            <a:r>
              <a:rPr lang="en-US" altLang="en-US" sz="2800" b="1" u="sng"/>
              <a:t>The most common stored product moth found in the home.</a:t>
            </a:r>
          </a:p>
          <a:p>
            <a:pPr marL="609600" indent="-609600">
              <a:buFontTx/>
              <a:buNone/>
            </a:pPr>
            <a:endParaRPr lang="en-US" altLang="en-US" sz="1000" b="1"/>
          </a:p>
          <a:p>
            <a:pPr marL="609600" indent="-609600">
              <a:buFontTx/>
              <a:buNone/>
            </a:pPr>
            <a:endParaRPr lang="en-US" altLang="en-US" sz="1000" b="1"/>
          </a:p>
          <a:p>
            <a:pPr marL="609600" indent="-609600">
              <a:buFontTx/>
              <a:buNone/>
            </a:pPr>
            <a:endParaRPr lang="en-US" altLang="en-US" sz="1000" b="1"/>
          </a:p>
          <a:p>
            <a:pPr marL="609600" indent="-609600">
              <a:buFontTx/>
              <a:buNone/>
            </a:pPr>
            <a:endParaRPr lang="en-US" altLang="en-US" sz="1000" b="1"/>
          </a:p>
          <a:p>
            <a:pPr marL="609600" indent="-609600">
              <a:buFontTx/>
              <a:buNone/>
            </a:pPr>
            <a:endParaRPr lang="en-US" altLang="en-US" sz="1000" b="1"/>
          </a:p>
          <a:p>
            <a:pPr marL="609600" indent="-609600">
              <a:buFontTx/>
              <a:buAutoNum type="arabicPeriod" startAt="88"/>
            </a:pPr>
            <a:r>
              <a:rPr lang="en-US" altLang="en-US" sz="2800" b="1"/>
              <a:t>This stored grain pest is often subject to federal quarantine.</a:t>
            </a:r>
          </a:p>
          <a:p>
            <a:pPr marL="609600" indent="-609600">
              <a:buFontTx/>
              <a:buNone/>
            </a:pPr>
            <a:endParaRPr lang="en-US" altLang="en-US" sz="1000" b="1"/>
          </a:p>
          <a:p>
            <a:pPr marL="609600" indent="-609600">
              <a:buFontTx/>
              <a:buNone/>
            </a:pPr>
            <a:r>
              <a:rPr lang="en-US" altLang="en-US" sz="2800" b="1"/>
              <a:t>89.  This large grain beetle is a secondary feeder and the larvae are often sold as fish bait (golden grub).  </a:t>
            </a:r>
          </a:p>
        </p:txBody>
      </p:sp>
      <p:sp>
        <p:nvSpPr>
          <p:cNvPr id="471044" name="Text Box 4">
            <a:extLst>
              <a:ext uri="{FF2B5EF4-FFF2-40B4-BE49-F238E27FC236}">
                <a16:creationId xmlns:a16="http://schemas.microsoft.com/office/drawing/2014/main" id="{BB12BAEF-0344-4BF3-AF55-858AAC508497}"/>
              </a:ext>
            </a:extLst>
          </p:cNvPr>
          <p:cNvSpPr txBox="1">
            <a:spLocks noChangeArrowheads="1"/>
          </p:cNvSpPr>
          <p:nvPr/>
        </p:nvSpPr>
        <p:spPr bwMode="auto">
          <a:xfrm>
            <a:off x="2971800" y="3810000"/>
            <a:ext cx="2514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Indian meal moth</a:t>
            </a:r>
          </a:p>
        </p:txBody>
      </p:sp>
      <p:pic>
        <p:nvPicPr>
          <p:cNvPr id="471045" name="Picture 5">
            <a:extLst>
              <a:ext uri="{FF2B5EF4-FFF2-40B4-BE49-F238E27FC236}">
                <a16:creationId xmlns:a16="http://schemas.microsoft.com/office/drawing/2014/main" id="{FECD3611-FAEC-46E3-A1DF-2F7A79E950D5}"/>
              </a:ext>
            </a:extLst>
          </p:cNvPr>
          <p:cNvPicPr>
            <a:picLocks noChangeAspect="1" noChangeArrowheads="1"/>
          </p:cNvPicPr>
          <p:nvPr/>
        </p:nvPicPr>
        <p:blipFill>
          <a:blip r:embed="rId2">
            <a:lum bright="6000"/>
            <a:extLst>
              <a:ext uri="{28A0092B-C50C-407E-A947-70E740481C1C}">
                <a14:useLocalDpi xmlns:a14="http://schemas.microsoft.com/office/drawing/2010/main" val="0"/>
              </a:ext>
            </a:extLst>
          </a:blip>
          <a:srcRect/>
          <a:stretch>
            <a:fillRect/>
          </a:stretch>
        </p:blipFill>
        <p:spPr bwMode="auto">
          <a:xfrm>
            <a:off x="6096000" y="3352800"/>
            <a:ext cx="2119313" cy="14128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2738" name="Rectangle 2">
            <a:extLst>
              <a:ext uri="{FF2B5EF4-FFF2-40B4-BE49-F238E27FC236}">
                <a16:creationId xmlns:a16="http://schemas.microsoft.com/office/drawing/2014/main" id="{42C3432F-3044-42B2-9462-7484821FE4FE}"/>
              </a:ext>
            </a:extLst>
          </p:cNvPr>
          <p:cNvSpPr>
            <a:spLocks noGrp="1" noChangeArrowheads="1"/>
          </p:cNvSpPr>
          <p:nvPr>
            <p:ph type="title"/>
          </p:nvPr>
        </p:nvSpPr>
        <p:spPr>
          <a:xfrm>
            <a:off x="533400" y="304800"/>
            <a:ext cx="8001000" cy="1447800"/>
          </a:xfrm>
        </p:spPr>
        <p:txBody>
          <a:bodyPr/>
          <a:lstStyle/>
          <a:p>
            <a:pPr algn="l"/>
            <a:r>
              <a:rPr lang="en-US" altLang="en-US" sz="3200" b="1"/>
              <a:t>                  Match the following:</a:t>
            </a:r>
            <a:br>
              <a:rPr lang="en-US" altLang="en-US" sz="3200" b="1"/>
            </a:br>
            <a:r>
              <a:rPr lang="en-US" altLang="en-US" sz="1600" b="1"/>
              <a:t>A. Angoumois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Psocid</a:t>
            </a:r>
            <a:br>
              <a:rPr lang="en-US" altLang="en-US" sz="1600" b="1"/>
            </a:br>
            <a:r>
              <a:rPr lang="en-US" altLang="en-US" sz="1600" b="1"/>
              <a:t>Q. Grain Mites</a:t>
            </a:r>
            <a:endParaRPr lang="en-US" altLang="en-US" sz="3200" b="1"/>
          </a:p>
        </p:txBody>
      </p:sp>
      <p:sp>
        <p:nvSpPr>
          <p:cNvPr id="372739" name="Rectangle 3">
            <a:extLst>
              <a:ext uri="{FF2B5EF4-FFF2-40B4-BE49-F238E27FC236}">
                <a16:creationId xmlns:a16="http://schemas.microsoft.com/office/drawing/2014/main" id="{B0C6530F-440C-494A-9A95-EBF7EFE6F08E}"/>
              </a:ext>
            </a:extLst>
          </p:cNvPr>
          <p:cNvSpPr>
            <a:spLocks noGrp="1" noChangeArrowheads="1"/>
          </p:cNvSpPr>
          <p:nvPr>
            <p:ph type="body" idx="1"/>
          </p:nvPr>
        </p:nvSpPr>
        <p:spPr>
          <a:xfrm>
            <a:off x="381000" y="2133600"/>
            <a:ext cx="8534400" cy="4572000"/>
          </a:xfrm>
        </p:spPr>
        <p:txBody>
          <a:bodyPr/>
          <a:lstStyle/>
          <a:p>
            <a:pPr marL="609600" indent="-609600">
              <a:buFontTx/>
              <a:buAutoNum type="arabicPeriod" startAt="86"/>
            </a:pPr>
            <a:r>
              <a:rPr lang="en-US" altLang="en-US" sz="2800" b="1"/>
              <a:t>Probably the most destructive pest of stored grain.</a:t>
            </a:r>
          </a:p>
          <a:p>
            <a:pPr marL="609600" indent="-609600">
              <a:buFontTx/>
              <a:buNone/>
            </a:pPr>
            <a:endParaRPr lang="en-US" altLang="en-US" sz="1000" b="1"/>
          </a:p>
          <a:p>
            <a:pPr marL="609600" indent="-609600">
              <a:buFontTx/>
              <a:buAutoNum type="arabicPeriod" startAt="87"/>
            </a:pPr>
            <a:r>
              <a:rPr lang="en-US" altLang="en-US" sz="2800" b="1"/>
              <a:t>The most common stored product moth found in the home.</a:t>
            </a:r>
          </a:p>
          <a:p>
            <a:pPr marL="609600" indent="-609600">
              <a:buFontTx/>
              <a:buNone/>
            </a:pPr>
            <a:endParaRPr lang="en-US" altLang="en-US" sz="1000" b="1"/>
          </a:p>
          <a:p>
            <a:pPr marL="609600" indent="-609600">
              <a:buFontTx/>
              <a:buAutoNum type="arabicPeriod" startAt="88"/>
            </a:pPr>
            <a:r>
              <a:rPr lang="en-US" altLang="en-US" sz="2800" b="1" u="sng"/>
              <a:t>This stored grain pest is often subject to federal quarantine.</a:t>
            </a:r>
          </a:p>
          <a:p>
            <a:pPr marL="609600" indent="-609600">
              <a:buFontTx/>
              <a:buNone/>
            </a:pPr>
            <a:endParaRPr lang="en-US" altLang="en-US" sz="1000" b="1"/>
          </a:p>
          <a:p>
            <a:pPr marL="609600" indent="-609600">
              <a:buFontTx/>
              <a:buNone/>
            </a:pPr>
            <a:endParaRPr lang="en-US" altLang="en-US" sz="1000" b="1"/>
          </a:p>
          <a:p>
            <a:pPr marL="609600" indent="-609600">
              <a:buFontTx/>
              <a:buNone/>
            </a:pPr>
            <a:endParaRPr lang="en-US" altLang="en-US" sz="1000" b="1"/>
          </a:p>
          <a:p>
            <a:pPr marL="609600" indent="-609600">
              <a:buFontTx/>
              <a:buNone/>
            </a:pPr>
            <a:endParaRPr lang="en-US" altLang="en-US" sz="1000" b="1"/>
          </a:p>
          <a:p>
            <a:pPr marL="609600" indent="-609600">
              <a:buFontTx/>
              <a:buNone/>
            </a:pPr>
            <a:r>
              <a:rPr lang="en-US" altLang="en-US" sz="2800" b="1"/>
              <a:t>89.  This large grain beetle is a secondary feeder and the larvae are often sold as fish bait (golden grub).  </a:t>
            </a:r>
          </a:p>
        </p:txBody>
      </p:sp>
      <p:pic>
        <p:nvPicPr>
          <p:cNvPr id="372742" name="Picture 6">
            <a:hlinkClick r:id="rId2"/>
            <a:extLst>
              <a:ext uri="{FF2B5EF4-FFF2-40B4-BE49-F238E27FC236}">
                <a16:creationId xmlns:a16="http://schemas.microsoft.com/office/drawing/2014/main" id="{3D64F0F5-95F5-45F4-82E2-CF4A9F9467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4495800"/>
            <a:ext cx="866775" cy="11525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2066" name="Rectangle 2">
            <a:extLst>
              <a:ext uri="{FF2B5EF4-FFF2-40B4-BE49-F238E27FC236}">
                <a16:creationId xmlns:a16="http://schemas.microsoft.com/office/drawing/2014/main" id="{386DD9D0-8828-4070-990B-7E6B1FFF9D0C}"/>
              </a:ext>
            </a:extLst>
          </p:cNvPr>
          <p:cNvSpPr>
            <a:spLocks noGrp="1" noChangeArrowheads="1"/>
          </p:cNvSpPr>
          <p:nvPr>
            <p:ph type="title"/>
          </p:nvPr>
        </p:nvSpPr>
        <p:spPr>
          <a:xfrm>
            <a:off x="533400" y="304800"/>
            <a:ext cx="8001000" cy="1447800"/>
          </a:xfrm>
        </p:spPr>
        <p:txBody>
          <a:bodyPr/>
          <a:lstStyle/>
          <a:p>
            <a:pPr algn="l"/>
            <a:r>
              <a:rPr lang="en-US" altLang="en-US" sz="3200" b="1"/>
              <a:t>                  Match the following:</a:t>
            </a:r>
            <a:br>
              <a:rPr lang="en-US" altLang="en-US" sz="3200" b="1"/>
            </a:br>
            <a:r>
              <a:rPr lang="en-US" altLang="en-US" sz="1600" b="1"/>
              <a:t>A. Angoumois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Psocid</a:t>
            </a:r>
            <a:br>
              <a:rPr lang="en-US" altLang="en-US" sz="1600" b="1"/>
            </a:br>
            <a:r>
              <a:rPr lang="en-US" altLang="en-US" sz="1600" b="1"/>
              <a:t>Q. Grain Mites</a:t>
            </a:r>
            <a:endParaRPr lang="en-US" altLang="en-US" sz="3200" b="1"/>
          </a:p>
        </p:txBody>
      </p:sp>
      <p:sp>
        <p:nvSpPr>
          <p:cNvPr id="472067" name="Rectangle 3">
            <a:extLst>
              <a:ext uri="{FF2B5EF4-FFF2-40B4-BE49-F238E27FC236}">
                <a16:creationId xmlns:a16="http://schemas.microsoft.com/office/drawing/2014/main" id="{DF3C2407-CBD4-481D-88DE-07EE32407570}"/>
              </a:ext>
            </a:extLst>
          </p:cNvPr>
          <p:cNvSpPr>
            <a:spLocks noGrp="1" noChangeArrowheads="1"/>
          </p:cNvSpPr>
          <p:nvPr>
            <p:ph type="body" idx="1"/>
          </p:nvPr>
        </p:nvSpPr>
        <p:spPr>
          <a:xfrm>
            <a:off x="381000" y="2133600"/>
            <a:ext cx="8534400" cy="4572000"/>
          </a:xfrm>
        </p:spPr>
        <p:txBody>
          <a:bodyPr/>
          <a:lstStyle/>
          <a:p>
            <a:pPr marL="609600" indent="-609600">
              <a:buFontTx/>
              <a:buAutoNum type="arabicPeriod" startAt="86"/>
            </a:pPr>
            <a:r>
              <a:rPr lang="en-US" altLang="en-US" sz="2800" b="1"/>
              <a:t>Probably the most destructive pest of stored grain.</a:t>
            </a:r>
          </a:p>
          <a:p>
            <a:pPr marL="609600" indent="-609600">
              <a:buFontTx/>
              <a:buNone/>
            </a:pPr>
            <a:endParaRPr lang="en-US" altLang="en-US" sz="1000" b="1"/>
          </a:p>
          <a:p>
            <a:pPr marL="609600" indent="-609600">
              <a:buFontTx/>
              <a:buAutoNum type="arabicPeriod" startAt="87"/>
            </a:pPr>
            <a:r>
              <a:rPr lang="en-US" altLang="en-US" sz="2800" b="1"/>
              <a:t>The most common stored product moth found in the home.</a:t>
            </a:r>
          </a:p>
          <a:p>
            <a:pPr marL="609600" indent="-609600">
              <a:buFontTx/>
              <a:buNone/>
            </a:pPr>
            <a:endParaRPr lang="en-US" altLang="en-US" sz="1000" b="1"/>
          </a:p>
          <a:p>
            <a:pPr marL="609600" indent="-609600">
              <a:buFontTx/>
              <a:buAutoNum type="arabicPeriod" startAt="88"/>
            </a:pPr>
            <a:r>
              <a:rPr lang="en-US" altLang="en-US" sz="2800" b="1" u="sng"/>
              <a:t>This stored grain pest is often subject to federal quarantine.</a:t>
            </a:r>
          </a:p>
          <a:p>
            <a:pPr marL="609600" indent="-609600">
              <a:buFontTx/>
              <a:buNone/>
            </a:pPr>
            <a:endParaRPr lang="en-US" altLang="en-US" sz="1000" b="1"/>
          </a:p>
          <a:p>
            <a:pPr marL="609600" indent="-609600">
              <a:buFontTx/>
              <a:buNone/>
            </a:pPr>
            <a:endParaRPr lang="en-US" altLang="en-US" sz="1000" b="1"/>
          </a:p>
          <a:p>
            <a:pPr marL="609600" indent="-609600">
              <a:buFontTx/>
              <a:buNone/>
            </a:pPr>
            <a:endParaRPr lang="en-US" altLang="en-US" sz="1000" b="1"/>
          </a:p>
          <a:p>
            <a:pPr marL="609600" indent="-609600">
              <a:buFontTx/>
              <a:buNone/>
            </a:pPr>
            <a:endParaRPr lang="en-US" altLang="en-US" sz="1000" b="1"/>
          </a:p>
          <a:p>
            <a:pPr marL="609600" indent="-609600">
              <a:buFontTx/>
              <a:buNone/>
            </a:pPr>
            <a:r>
              <a:rPr lang="en-US" altLang="en-US" sz="2800" b="1"/>
              <a:t>89.  This large grain beetle is a secondary feeder and the larvae are often sold as fish bait (golden grub).  </a:t>
            </a:r>
          </a:p>
        </p:txBody>
      </p:sp>
      <p:sp>
        <p:nvSpPr>
          <p:cNvPr id="472068" name="Text Box 4">
            <a:extLst>
              <a:ext uri="{FF2B5EF4-FFF2-40B4-BE49-F238E27FC236}">
                <a16:creationId xmlns:a16="http://schemas.microsoft.com/office/drawing/2014/main" id="{2BC6D465-C19F-474C-BE29-09C05D04954F}"/>
              </a:ext>
            </a:extLst>
          </p:cNvPr>
          <p:cNvSpPr txBox="1">
            <a:spLocks noChangeArrowheads="1"/>
          </p:cNvSpPr>
          <p:nvPr/>
        </p:nvSpPr>
        <p:spPr bwMode="auto">
          <a:xfrm>
            <a:off x="3641725" y="4724400"/>
            <a:ext cx="2046288"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Khapra beetle</a:t>
            </a:r>
          </a:p>
        </p:txBody>
      </p:sp>
      <p:pic>
        <p:nvPicPr>
          <p:cNvPr id="472069" name="Picture 5">
            <a:hlinkClick r:id="rId2"/>
            <a:extLst>
              <a:ext uri="{FF2B5EF4-FFF2-40B4-BE49-F238E27FC236}">
                <a16:creationId xmlns:a16="http://schemas.microsoft.com/office/drawing/2014/main" id="{8067E3A6-E824-4E27-BD58-8BA1947C92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4495800"/>
            <a:ext cx="866775" cy="11525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218" name="Rectangle 2">
            <a:extLst>
              <a:ext uri="{FF2B5EF4-FFF2-40B4-BE49-F238E27FC236}">
                <a16:creationId xmlns:a16="http://schemas.microsoft.com/office/drawing/2014/main" id="{55281479-A090-422F-AD4A-93C7724EB989}"/>
              </a:ext>
            </a:extLst>
          </p:cNvPr>
          <p:cNvSpPr>
            <a:spLocks noGrp="1" noChangeArrowheads="1"/>
          </p:cNvSpPr>
          <p:nvPr>
            <p:ph type="title"/>
          </p:nvPr>
        </p:nvSpPr>
        <p:spPr>
          <a:xfrm>
            <a:off x="533400" y="304800"/>
            <a:ext cx="8458200" cy="1447800"/>
          </a:xfrm>
        </p:spPr>
        <p:txBody>
          <a:bodyPr/>
          <a:lstStyle/>
          <a:p>
            <a:pPr algn="l"/>
            <a:r>
              <a:rPr lang="en-US" altLang="en-US" sz="3200" b="1"/>
              <a:t>                  Match the following:</a:t>
            </a:r>
            <a:br>
              <a:rPr lang="en-US" altLang="en-US" sz="3200" b="1"/>
            </a:br>
            <a:r>
              <a:rPr lang="en-US" altLang="en-US" sz="1600" b="1"/>
              <a:t>A. Angoumois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Pscoid </a:t>
            </a:r>
            <a:br>
              <a:rPr lang="en-US" altLang="en-US" sz="1600" b="1"/>
            </a:br>
            <a:r>
              <a:rPr lang="en-US" altLang="en-US" sz="1600" b="1"/>
              <a:t>Q. Grain Mites</a:t>
            </a:r>
            <a:endParaRPr lang="en-US" altLang="en-US" sz="3200" b="1"/>
          </a:p>
        </p:txBody>
      </p:sp>
      <p:sp>
        <p:nvSpPr>
          <p:cNvPr id="393219" name="Rectangle 3">
            <a:extLst>
              <a:ext uri="{FF2B5EF4-FFF2-40B4-BE49-F238E27FC236}">
                <a16:creationId xmlns:a16="http://schemas.microsoft.com/office/drawing/2014/main" id="{A05949B8-62E3-4AFC-99A7-EC6AE621473B}"/>
              </a:ext>
            </a:extLst>
          </p:cNvPr>
          <p:cNvSpPr>
            <a:spLocks noGrp="1" noChangeArrowheads="1"/>
          </p:cNvSpPr>
          <p:nvPr>
            <p:ph type="body" idx="1"/>
          </p:nvPr>
        </p:nvSpPr>
        <p:spPr>
          <a:xfrm>
            <a:off x="381000" y="1981200"/>
            <a:ext cx="8534400" cy="4572000"/>
          </a:xfrm>
        </p:spPr>
        <p:txBody>
          <a:bodyPr/>
          <a:lstStyle/>
          <a:p>
            <a:pPr marL="609600" indent="-609600">
              <a:buFontTx/>
              <a:buAutoNum type="arabicPeriod" startAt="86"/>
            </a:pPr>
            <a:r>
              <a:rPr lang="en-US" altLang="en-US" sz="2800" b="1"/>
              <a:t>Probably the most destructive pest of stored grain.</a:t>
            </a:r>
          </a:p>
          <a:p>
            <a:pPr marL="609600" indent="-609600">
              <a:buFontTx/>
              <a:buNone/>
            </a:pPr>
            <a:endParaRPr lang="en-US" altLang="en-US" sz="800" b="1"/>
          </a:p>
          <a:p>
            <a:pPr marL="609600" indent="-609600">
              <a:buFontTx/>
              <a:buAutoNum type="arabicPeriod" startAt="87"/>
            </a:pPr>
            <a:r>
              <a:rPr lang="en-US" altLang="en-US" sz="2800" b="1"/>
              <a:t>The most common stored product moth found in the home.</a:t>
            </a:r>
          </a:p>
          <a:p>
            <a:pPr marL="609600" indent="-609600">
              <a:buFontTx/>
              <a:buNone/>
            </a:pPr>
            <a:endParaRPr lang="en-US" altLang="en-US" sz="1000" b="1"/>
          </a:p>
          <a:p>
            <a:pPr marL="609600" indent="-609600">
              <a:buFontTx/>
              <a:buAutoNum type="arabicPeriod" startAt="88"/>
            </a:pPr>
            <a:r>
              <a:rPr lang="en-US" altLang="en-US" sz="2800" b="1"/>
              <a:t>This stored grain pest is often subject to federal quarantine.</a:t>
            </a:r>
          </a:p>
          <a:p>
            <a:pPr marL="609600" indent="-609600">
              <a:buFontTx/>
              <a:buNone/>
            </a:pPr>
            <a:endParaRPr lang="en-US" altLang="en-US" sz="800" b="1"/>
          </a:p>
          <a:p>
            <a:pPr marL="609600" indent="-609600">
              <a:buFontTx/>
              <a:buNone/>
            </a:pPr>
            <a:r>
              <a:rPr lang="en-US" altLang="en-US" sz="2800" b="1"/>
              <a:t>89.  </a:t>
            </a:r>
            <a:r>
              <a:rPr lang="en-US" altLang="en-US" sz="2800" b="1" u="sng"/>
              <a:t>This large grain beetle is a secondary feeder and the larvae are often sold as fish bait (golden grub).</a:t>
            </a:r>
            <a:r>
              <a:rPr lang="en-US" altLang="en-US" sz="2800" b="1"/>
              <a:t>  </a:t>
            </a:r>
          </a:p>
        </p:txBody>
      </p:sp>
      <p:pic>
        <p:nvPicPr>
          <p:cNvPr id="393222" name="Picture 6">
            <a:extLst>
              <a:ext uri="{FF2B5EF4-FFF2-40B4-BE49-F238E27FC236}">
                <a16:creationId xmlns:a16="http://schemas.microsoft.com/office/drawing/2014/main" id="{557BBB57-EEB4-40A0-A92E-4A67B8E75C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688" t="25000" r="7813" b="7031"/>
          <a:stretch>
            <a:fillRect/>
          </a:stretch>
        </p:blipFill>
        <p:spPr bwMode="auto">
          <a:xfrm>
            <a:off x="6324600" y="5943600"/>
            <a:ext cx="1295400" cy="6715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93223" name="Picture 7">
            <a:extLst>
              <a:ext uri="{FF2B5EF4-FFF2-40B4-BE49-F238E27FC236}">
                <a16:creationId xmlns:a16="http://schemas.microsoft.com/office/drawing/2014/main" id="{4E4C1734-24C0-46DF-A2F7-031586636C1C}"/>
              </a:ext>
            </a:extLst>
          </p:cNvPr>
          <p:cNvPicPr>
            <a:picLocks noChangeAspect="1" noChangeArrowheads="1"/>
          </p:cNvPicPr>
          <p:nvPr/>
        </p:nvPicPr>
        <p:blipFill>
          <a:blip r:embed="rId3">
            <a:lum bright="12000" contrast="12000"/>
            <a:extLst>
              <a:ext uri="{28A0092B-C50C-407E-A947-70E740481C1C}">
                <a14:useLocalDpi xmlns:a14="http://schemas.microsoft.com/office/drawing/2010/main" val="0"/>
              </a:ext>
            </a:extLst>
          </a:blip>
          <a:srcRect l="8696" t="3261" r="5435" b="5435"/>
          <a:stretch>
            <a:fillRect/>
          </a:stretch>
        </p:blipFill>
        <p:spPr bwMode="auto">
          <a:xfrm>
            <a:off x="2438400" y="5791200"/>
            <a:ext cx="1295400" cy="9191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93224" name="Rectangle 8">
            <a:extLst>
              <a:ext uri="{FF2B5EF4-FFF2-40B4-BE49-F238E27FC236}">
                <a16:creationId xmlns:a16="http://schemas.microsoft.com/office/drawing/2014/main" id="{A4CF20FA-FC95-4AAE-86C6-3E4D22DB5603}"/>
              </a:ext>
            </a:extLst>
          </p:cNvPr>
          <p:cNvSpPr>
            <a:spLocks noChangeArrowheads="1"/>
          </p:cNvSpPr>
          <p:nvPr/>
        </p:nvSpPr>
        <p:spPr bwMode="auto">
          <a:xfrm>
            <a:off x="2362200" y="5791200"/>
            <a:ext cx="1447800" cy="152400"/>
          </a:xfrm>
          <a:prstGeom prst="rect">
            <a:avLst/>
          </a:prstGeom>
          <a:solidFill>
            <a:schemeClr val="bg1"/>
          </a:solidFill>
          <a:ln w="38100">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93225" name="Line 9">
            <a:extLst>
              <a:ext uri="{FF2B5EF4-FFF2-40B4-BE49-F238E27FC236}">
                <a16:creationId xmlns:a16="http://schemas.microsoft.com/office/drawing/2014/main" id="{B9C7539E-EC8F-474F-A048-41EFC7B201F3}"/>
              </a:ext>
            </a:extLst>
          </p:cNvPr>
          <p:cNvSpPr>
            <a:spLocks noChangeShapeType="1"/>
          </p:cNvSpPr>
          <p:nvPr/>
        </p:nvSpPr>
        <p:spPr bwMode="auto">
          <a:xfrm>
            <a:off x="2438400" y="5943600"/>
            <a:ext cx="1295400"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3090" name="Rectangle 2">
            <a:extLst>
              <a:ext uri="{FF2B5EF4-FFF2-40B4-BE49-F238E27FC236}">
                <a16:creationId xmlns:a16="http://schemas.microsoft.com/office/drawing/2014/main" id="{3342A76D-9F1E-43DE-9FBC-578614DCD032}"/>
              </a:ext>
            </a:extLst>
          </p:cNvPr>
          <p:cNvSpPr>
            <a:spLocks noGrp="1" noChangeArrowheads="1"/>
          </p:cNvSpPr>
          <p:nvPr>
            <p:ph type="title"/>
          </p:nvPr>
        </p:nvSpPr>
        <p:spPr>
          <a:xfrm>
            <a:off x="533400" y="304800"/>
            <a:ext cx="8458200" cy="1447800"/>
          </a:xfrm>
        </p:spPr>
        <p:txBody>
          <a:bodyPr/>
          <a:lstStyle/>
          <a:p>
            <a:pPr algn="l"/>
            <a:r>
              <a:rPr lang="en-US" altLang="en-US" sz="3200" b="1"/>
              <a:t>                  Match the following:</a:t>
            </a:r>
            <a:br>
              <a:rPr lang="en-US" altLang="en-US" sz="3200" b="1"/>
            </a:br>
            <a:r>
              <a:rPr lang="en-US" altLang="en-US" sz="1600" b="1"/>
              <a:t>A. Angoumois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Pscoid </a:t>
            </a:r>
            <a:br>
              <a:rPr lang="en-US" altLang="en-US" sz="1600" b="1"/>
            </a:br>
            <a:r>
              <a:rPr lang="en-US" altLang="en-US" sz="1600" b="1"/>
              <a:t>Q. Grain Mites</a:t>
            </a:r>
            <a:endParaRPr lang="en-US" altLang="en-US" sz="3200" b="1"/>
          </a:p>
        </p:txBody>
      </p:sp>
      <p:sp>
        <p:nvSpPr>
          <p:cNvPr id="473091" name="Rectangle 3">
            <a:extLst>
              <a:ext uri="{FF2B5EF4-FFF2-40B4-BE49-F238E27FC236}">
                <a16:creationId xmlns:a16="http://schemas.microsoft.com/office/drawing/2014/main" id="{902B3446-81A8-4CED-8C2F-7D4D042917EC}"/>
              </a:ext>
            </a:extLst>
          </p:cNvPr>
          <p:cNvSpPr>
            <a:spLocks noGrp="1" noChangeArrowheads="1"/>
          </p:cNvSpPr>
          <p:nvPr>
            <p:ph type="body" idx="1"/>
          </p:nvPr>
        </p:nvSpPr>
        <p:spPr>
          <a:xfrm>
            <a:off x="381000" y="1981200"/>
            <a:ext cx="8534400" cy="4572000"/>
          </a:xfrm>
        </p:spPr>
        <p:txBody>
          <a:bodyPr/>
          <a:lstStyle/>
          <a:p>
            <a:pPr marL="609600" indent="-609600">
              <a:buFontTx/>
              <a:buAutoNum type="arabicPeriod" startAt="86"/>
            </a:pPr>
            <a:r>
              <a:rPr lang="en-US" altLang="en-US" sz="2800" b="1"/>
              <a:t>Probably the most destructive pest of stored grain.</a:t>
            </a:r>
          </a:p>
          <a:p>
            <a:pPr marL="609600" indent="-609600">
              <a:buFontTx/>
              <a:buNone/>
            </a:pPr>
            <a:endParaRPr lang="en-US" altLang="en-US" sz="800" b="1"/>
          </a:p>
          <a:p>
            <a:pPr marL="609600" indent="-609600">
              <a:buFontTx/>
              <a:buAutoNum type="arabicPeriod" startAt="87"/>
            </a:pPr>
            <a:r>
              <a:rPr lang="en-US" altLang="en-US" sz="2800" b="1"/>
              <a:t>The most common stored product moth found in the home.</a:t>
            </a:r>
          </a:p>
          <a:p>
            <a:pPr marL="609600" indent="-609600">
              <a:buFontTx/>
              <a:buNone/>
            </a:pPr>
            <a:endParaRPr lang="en-US" altLang="en-US" sz="1000" b="1"/>
          </a:p>
          <a:p>
            <a:pPr marL="609600" indent="-609600">
              <a:buFontTx/>
              <a:buAutoNum type="arabicPeriod" startAt="88"/>
            </a:pPr>
            <a:r>
              <a:rPr lang="en-US" altLang="en-US" sz="2800" b="1"/>
              <a:t>This stored grain pest is often subject to federal quarantine.</a:t>
            </a:r>
          </a:p>
          <a:p>
            <a:pPr marL="609600" indent="-609600">
              <a:buFontTx/>
              <a:buNone/>
            </a:pPr>
            <a:endParaRPr lang="en-US" altLang="en-US" sz="800" b="1"/>
          </a:p>
          <a:p>
            <a:pPr marL="609600" indent="-609600">
              <a:buFontTx/>
              <a:buNone/>
            </a:pPr>
            <a:r>
              <a:rPr lang="en-US" altLang="en-US" sz="2800" b="1"/>
              <a:t>89.  </a:t>
            </a:r>
            <a:r>
              <a:rPr lang="en-US" altLang="en-US" sz="2800" b="1" u="sng"/>
              <a:t>This large grain beetle is a secondary feeder and the larvae are often sold as fish bait (golden grub).</a:t>
            </a:r>
            <a:r>
              <a:rPr lang="en-US" altLang="en-US" sz="2800" b="1"/>
              <a:t>  </a:t>
            </a:r>
          </a:p>
        </p:txBody>
      </p:sp>
      <p:sp>
        <p:nvSpPr>
          <p:cNvPr id="473092" name="Text Box 4">
            <a:extLst>
              <a:ext uri="{FF2B5EF4-FFF2-40B4-BE49-F238E27FC236}">
                <a16:creationId xmlns:a16="http://schemas.microsoft.com/office/drawing/2014/main" id="{7E1CED59-93AE-4422-A051-5DCBEDF1AA50}"/>
              </a:ext>
            </a:extLst>
          </p:cNvPr>
          <p:cNvSpPr txBox="1">
            <a:spLocks noChangeArrowheads="1"/>
          </p:cNvSpPr>
          <p:nvPr/>
        </p:nvSpPr>
        <p:spPr bwMode="auto">
          <a:xfrm>
            <a:off x="3886200" y="6034088"/>
            <a:ext cx="2286000" cy="4064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000"/>
              <a:t> Yellow mealworm</a:t>
            </a:r>
          </a:p>
        </p:txBody>
      </p:sp>
      <p:pic>
        <p:nvPicPr>
          <p:cNvPr id="473093" name="Picture 5">
            <a:extLst>
              <a:ext uri="{FF2B5EF4-FFF2-40B4-BE49-F238E27FC236}">
                <a16:creationId xmlns:a16="http://schemas.microsoft.com/office/drawing/2014/main" id="{54FE92B5-C990-4CF8-BB2C-7F8AD1A4D6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4688" t="25000" r="7813" b="7031"/>
          <a:stretch>
            <a:fillRect/>
          </a:stretch>
        </p:blipFill>
        <p:spPr bwMode="auto">
          <a:xfrm>
            <a:off x="6324600" y="5943600"/>
            <a:ext cx="1295400" cy="6715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73094" name="Picture 6">
            <a:extLst>
              <a:ext uri="{FF2B5EF4-FFF2-40B4-BE49-F238E27FC236}">
                <a16:creationId xmlns:a16="http://schemas.microsoft.com/office/drawing/2014/main" id="{9F4E193E-EB2E-43EA-B12D-B67DD2CB1485}"/>
              </a:ext>
            </a:extLst>
          </p:cNvPr>
          <p:cNvPicPr>
            <a:picLocks noChangeAspect="1" noChangeArrowheads="1"/>
          </p:cNvPicPr>
          <p:nvPr/>
        </p:nvPicPr>
        <p:blipFill>
          <a:blip r:embed="rId3">
            <a:lum bright="12000" contrast="12000"/>
            <a:extLst>
              <a:ext uri="{28A0092B-C50C-407E-A947-70E740481C1C}">
                <a14:useLocalDpi xmlns:a14="http://schemas.microsoft.com/office/drawing/2010/main" val="0"/>
              </a:ext>
            </a:extLst>
          </a:blip>
          <a:srcRect l="8696" t="3261" r="5435" b="5435"/>
          <a:stretch>
            <a:fillRect/>
          </a:stretch>
        </p:blipFill>
        <p:spPr bwMode="auto">
          <a:xfrm>
            <a:off x="2438400" y="5791200"/>
            <a:ext cx="1295400" cy="9191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4242" name="Rectangle 2">
            <a:extLst>
              <a:ext uri="{FF2B5EF4-FFF2-40B4-BE49-F238E27FC236}">
                <a16:creationId xmlns:a16="http://schemas.microsoft.com/office/drawing/2014/main" id="{8860F682-19BC-44EA-976A-1EA546F4E311}"/>
              </a:ext>
            </a:extLst>
          </p:cNvPr>
          <p:cNvSpPr>
            <a:spLocks noGrp="1" noChangeArrowheads="1"/>
          </p:cNvSpPr>
          <p:nvPr>
            <p:ph type="title"/>
          </p:nvPr>
        </p:nvSpPr>
        <p:spPr>
          <a:xfrm>
            <a:off x="685800" y="609600"/>
            <a:ext cx="8077200" cy="1143000"/>
          </a:xfrm>
        </p:spPr>
        <p:txBody>
          <a:bodyPr/>
          <a:lstStyle/>
          <a:p>
            <a:pPr algn="l"/>
            <a:r>
              <a:rPr lang="en-US" altLang="en-US" sz="3200" b="1"/>
              <a:t>Match the following:</a:t>
            </a:r>
            <a:br>
              <a:rPr lang="en-US" altLang="en-US" sz="3200" b="1"/>
            </a:br>
            <a:r>
              <a:rPr lang="en-US" altLang="en-US" sz="1600" b="1"/>
              <a:t>A. Angomouis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Pscoid </a:t>
            </a:r>
            <a:br>
              <a:rPr lang="en-US" altLang="en-US" sz="1600" b="1"/>
            </a:br>
            <a:r>
              <a:rPr lang="en-US" altLang="en-US" sz="1600" b="1"/>
              <a:t>Q. Grain Mites</a:t>
            </a:r>
          </a:p>
        </p:txBody>
      </p:sp>
      <p:sp>
        <p:nvSpPr>
          <p:cNvPr id="394243" name="Rectangle 3">
            <a:extLst>
              <a:ext uri="{FF2B5EF4-FFF2-40B4-BE49-F238E27FC236}">
                <a16:creationId xmlns:a16="http://schemas.microsoft.com/office/drawing/2014/main" id="{AD9B8FF7-A76B-44EB-8CEE-B7B7D8BECAE2}"/>
              </a:ext>
            </a:extLst>
          </p:cNvPr>
          <p:cNvSpPr>
            <a:spLocks noGrp="1" noChangeArrowheads="1"/>
          </p:cNvSpPr>
          <p:nvPr>
            <p:ph type="body" idx="1"/>
          </p:nvPr>
        </p:nvSpPr>
        <p:spPr>
          <a:xfrm>
            <a:off x="304800" y="2057400"/>
            <a:ext cx="8534400" cy="4572000"/>
          </a:xfrm>
        </p:spPr>
        <p:txBody>
          <a:bodyPr/>
          <a:lstStyle/>
          <a:p>
            <a:pPr marL="609600" indent="-609600">
              <a:lnSpc>
                <a:spcPct val="90000"/>
              </a:lnSpc>
              <a:buFontTx/>
              <a:buAutoNum type="arabicPeriod" startAt="90"/>
            </a:pPr>
            <a:r>
              <a:rPr lang="en-US" altLang="en-US" sz="2800" b="1" u="sng"/>
              <a:t>Probably the most destructive stored grain moth.</a:t>
            </a:r>
          </a:p>
          <a:p>
            <a:pPr marL="609600" indent="-609600">
              <a:lnSpc>
                <a:spcPct val="90000"/>
              </a:lnSpc>
              <a:buFontTx/>
              <a:buNone/>
            </a:pPr>
            <a:endParaRPr lang="en-US" altLang="en-US" sz="900" b="1" u="sng"/>
          </a:p>
          <a:p>
            <a:pPr marL="609600" indent="-609600">
              <a:lnSpc>
                <a:spcPct val="90000"/>
              </a:lnSpc>
              <a:buFontTx/>
              <a:buAutoNum type="arabicPeriod" startAt="91"/>
            </a:pPr>
            <a:r>
              <a:rPr lang="en-US" altLang="en-US" sz="2800" b="1"/>
              <a:t>This stored grain moth has wings that are tan on the front 1/3</a:t>
            </a:r>
            <a:r>
              <a:rPr lang="en-US" altLang="en-US" sz="2800" b="1" baseline="30000"/>
              <a:t>rd</a:t>
            </a:r>
            <a:r>
              <a:rPr lang="en-US" altLang="en-US" sz="2800" b="1"/>
              <a:t> and reddish-brown with a copper luster on the outer 2/3</a:t>
            </a:r>
            <a:r>
              <a:rPr lang="en-US" altLang="en-US" sz="2800" b="1" baseline="30000"/>
              <a:t>rd</a:t>
            </a:r>
            <a:r>
              <a:rPr lang="en-US" altLang="en-US" sz="2800" b="1"/>
              <a:t> of the wing.</a:t>
            </a:r>
          </a:p>
          <a:p>
            <a:pPr marL="609600" indent="-609600">
              <a:lnSpc>
                <a:spcPct val="90000"/>
              </a:lnSpc>
              <a:buFontTx/>
              <a:buNone/>
            </a:pPr>
            <a:endParaRPr lang="en-US" altLang="en-US" sz="900" b="1"/>
          </a:p>
          <a:p>
            <a:pPr marL="609600" indent="-609600">
              <a:lnSpc>
                <a:spcPct val="90000"/>
              </a:lnSpc>
              <a:buFontTx/>
              <a:buNone/>
            </a:pPr>
            <a:r>
              <a:rPr lang="en-US" altLang="en-US" sz="2800" b="1"/>
              <a:t>92.  This medium-sized grain beetle has a strong constriction between its pronotum and wings.</a:t>
            </a:r>
          </a:p>
          <a:p>
            <a:pPr marL="609600" indent="-609600">
              <a:lnSpc>
                <a:spcPct val="90000"/>
              </a:lnSpc>
              <a:buFontTx/>
              <a:buNone/>
            </a:pPr>
            <a:endParaRPr lang="en-US" altLang="en-US" sz="900" b="1"/>
          </a:p>
          <a:p>
            <a:pPr marL="609600" indent="-609600">
              <a:lnSpc>
                <a:spcPct val="90000"/>
              </a:lnSpc>
              <a:buFontTx/>
              <a:buNone/>
            </a:pPr>
            <a:r>
              <a:rPr lang="en-US" altLang="en-US" sz="2800" b="1"/>
              <a:t>93.  This small grain beetle has no beak, has its head visible from above, doesn’t have any teeth on its pronotum, and can’t fly.</a:t>
            </a:r>
          </a:p>
        </p:txBody>
      </p:sp>
    </p:spTree>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1410" name="Rectangle 2">
            <a:extLst>
              <a:ext uri="{FF2B5EF4-FFF2-40B4-BE49-F238E27FC236}">
                <a16:creationId xmlns:a16="http://schemas.microsoft.com/office/drawing/2014/main" id="{5F9A5820-32DF-43F3-8181-72152954E0E0}"/>
              </a:ext>
            </a:extLst>
          </p:cNvPr>
          <p:cNvSpPr>
            <a:spLocks noGrp="1" noChangeArrowheads="1"/>
          </p:cNvSpPr>
          <p:nvPr>
            <p:ph type="title"/>
          </p:nvPr>
        </p:nvSpPr>
        <p:spPr>
          <a:xfrm>
            <a:off x="609600" y="304800"/>
            <a:ext cx="8153400" cy="1447800"/>
          </a:xfrm>
        </p:spPr>
        <p:txBody>
          <a:bodyPr/>
          <a:lstStyle/>
          <a:p>
            <a:pPr algn="l"/>
            <a:r>
              <a:rPr lang="en-US" altLang="en-US" sz="3200" b="1"/>
              <a:t>Match the following:</a:t>
            </a:r>
            <a:br>
              <a:rPr lang="en-US" altLang="en-US" sz="3200" b="1"/>
            </a:br>
            <a:r>
              <a:rPr lang="en-US" altLang="en-US" sz="1600" b="1"/>
              <a:t>A. Angomouis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Pscoid </a:t>
            </a:r>
            <a:br>
              <a:rPr lang="en-US" altLang="en-US" sz="1600" b="1"/>
            </a:br>
            <a:r>
              <a:rPr lang="en-US" altLang="en-US" sz="1600" b="1"/>
              <a:t>Q. Grain Mites</a:t>
            </a:r>
          </a:p>
        </p:txBody>
      </p:sp>
      <p:sp>
        <p:nvSpPr>
          <p:cNvPr id="401411" name="Rectangle 3">
            <a:extLst>
              <a:ext uri="{FF2B5EF4-FFF2-40B4-BE49-F238E27FC236}">
                <a16:creationId xmlns:a16="http://schemas.microsoft.com/office/drawing/2014/main" id="{85A9FDA5-EFC0-4BD3-86CB-9B709E07A6A4}"/>
              </a:ext>
            </a:extLst>
          </p:cNvPr>
          <p:cNvSpPr>
            <a:spLocks noGrp="1" noChangeArrowheads="1"/>
          </p:cNvSpPr>
          <p:nvPr>
            <p:ph type="body" idx="1"/>
          </p:nvPr>
        </p:nvSpPr>
        <p:spPr>
          <a:xfrm>
            <a:off x="304800" y="1905000"/>
            <a:ext cx="8534400" cy="4953000"/>
          </a:xfrm>
        </p:spPr>
        <p:txBody>
          <a:bodyPr/>
          <a:lstStyle/>
          <a:p>
            <a:pPr marL="609600" indent="-609600">
              <a:lnSpc>
                <a:spcPct val="90000"/>
              </a:lnSpc>
              <a:buFontTx/>
              <a:buAutoNum type="arabicPeriod" startAt="90"/>
            </a:pPr>
            <a:r>
              <a:rPr lang="en-US" altLang="en-US" sz="2800" b="1" u="sng"/>
              <a:t>Probably the most destructive stored grain moth.</a:t>
            </a:r>
          </a:p>
          <a:p>
            <a:pPr marL="609600" indent="-609600">
              <a:lnSpc>
                <a:spcPct val="90000"/>
              </a:lnSpc>
              <a:buFontTx/>
              <a:buNone/>
            </a:pPr>
            <a:endParaRPr lang="en-US" altLang="en-US" sz="900" b="1"/>
          </a:p>
          <a:p>
            <a:pPr marL="609600" indent="-609600">
              <a:lnSpc>
                <a:spcPct val="90000"/>
              </a:lnSpc>
              <a:buFontTx/>
              <a:buNone/>
            </a:pPr>
            <a:endParaRPr lang="en-US" altLang="en-US" sz="900" b="1"/>
          </a:p>
          <a:p>
            <a:pPr marL="609600" indent="-609600">
              <a:lnSpc>
                <a:spcPct val="90000"/>
              </a:lnSpc>
              <a:buFontTx/>
              <a:buNone/>
            </a:pPr>
            <a:endParaRPr lang="en-US" altLang="en-US" sz="900" b="1"/>
          </a:p>
          <a:p>
            <a:pPr marL="609600" indent="-609600">
              <a:lnSpc>
                <a:spcPct val="90000"/>
              </a:lnSpc>
              <a:buFontTx/>
              <a:buNone/>
            </a:pPr>
            <a:endParaRPr lang="en-US" altLang="en-US" sz="900" b="1"/>
          </a:p>
          <a:p>
            <a:pPr marL="609600" indent="-609600">
              <a:lnSpc>
                <a:spcPct val="90000"/>
              </a:lnSpc>
              <a:buFontTx/>
              <a:buAutoNum type="arabicPeriod" startAt="91"/>
            </a:pPr>
            <a:r>
              <a:rPr lang="en-US" altLang="en-US" sz="2800" b="1"/>
              <a:t>This stored grain moth has wings that are tan on the front 1/3</a:t>
            </a:r>
            <a:r>
              <a:rPr lang="en-US" altLang="en-US" sz="2800" b="1" baseline="30000"/>
              <a:t>rd</a:t>
            </a:r>
            <a:r>
              <a:rPr lang="en-US" altLang="en-US" sz="2800" b="1"/>
              <a:t> and reddish-brown with a copper luster on the outer 2/3</a:t>
            </a:r>
            <a:r>
              <a:rPr lang="en-US" altLang="en-US" sz="2800" b="1" baseline="30000"/>
              <a:t>rd</a:t>
            </a:r>
            <a:r>
              <a:rPr lang="en-US" altLang="en-US" sz="2800" b="1"/>
              <a:t> of the wing.</a:t>
            </a:r>
          </a:p>
          <a:p>
            <a:pPr marL="609600" indent="-609600">
              <a:lnSpc>
                <a:spcPct val="90000"/>
              </a:lnSpc>
              <a:buFontTx/>
              <a:buNone/>
            </a:pPr>
            <a:endParaRPr lang="en-US" altLang="en-US" sz="900" b="1"/>
          </a:p>
          <a:p>
            <a:pPr marL="609600" indent="-609600">
              <a:lnSpc>
                <a:spcPct val="90000"/>
              </a:lnSpc>
              <a:buFontTx/>
              <a:buNone/>
            </a:pPr>
            <a:r>
              <a:rPr lang="en-US" altLang="en-US" sz="2800" b="1"/>
              <a:t>92.  This medium-sized grain beetle has a strong constriction between its pronotum and wings.</a:t>
            </a:r>
          </a:p>
          <a:p>
            <a:pPr marL="609600" indent="-609600">
              <a:lnSpc>
                <a:spcPct val="90000"/>
              </a:lnSpc>
              <a:buFontTx/>
              <a:buNone/>
            </a:pPr>
            <a:endParaRPr lang="en-US" altLang="en-US" sz="900" b="1"/>
          </a:p>
          <a:p>
            <a:pPr marL="609600" indent="-609600">
              <a:lnSpc>
                <a:spcPct val="90000"/>
              </a:lnSpc>
              <a:buFontTx/>
              <a:buNone/>
            </a:pPr>
            <a:r>
              <a:rPr lang="en-US" altLang="en-US" sz="2800" b="1"/>
              <a:t>93.  This small grain beetle has no beak, has its head visible from above, doesn’t have any teeth on its pronotum, and can’t fly.</a:t>
            </a:r>
          </a:p>
        </p:txBody>
      </p:sp>
      <p:sp>
        <p:nvSpPr>
          <p:cNvPr id="401413" name="Text Box 5">
            <a:extLst>
              <a:ext uri="{FF2B5EF4-FFF2-40B4-BE49-F238E27FC236}">
                <a16:creationId xmlns:a16="http://schemas.microsoft.com/office/drawing/2014/main" id="{751B8876-E42B-4054-8E29-9B6C79EF3476}"/>
              </a:ext>
            </a:extLst>
          </p:cNvPr>
          <p:cNvSpPr txBox="1">
            <a:spLocks noChangeArrowheads="1"/>
          </p:cNvSpPr>
          <p:nvPr/>
        </p:nvSpPr>
        <p:spPr bwMode="auto">
          <a:xfrm>
            <a:off x="3048000" y="2514600"/>
            <a:ext cx="2590800" cy="376238"/>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a:t> Angomouis grain moth</a:t>
            </a:r>
          </a:p>
        </p:txBody>
      </p:sp>
      <p:pic>
        <p:nvPicPr>
          <p:cNvPr id="401414" name="Picture 6">
            <a:extLst>
              <a:ext uri="{FF2B5EF4-FFF2-40B4-BE49-F238E27FC236}">
                <a16:creationId xmlns:a16="http://schemas.microsoft.com/office/drawing/2014/main" id="{CA597333-0BC0-4A69-8CDD-8A47C492A3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2362200"/>
            <a:ext cx="1441450" cy="65405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1415" name="Picture 7">
            <a:extLst>
              <a:ext uri="{FF2B5EF4-FFF2-40B4-BE49-F238E27FC236}">
                <a16:creationId xmlns:a16="http://schemas.microsoft.com/office/drawing/2014/main" id="{59E54A4B-5642-4005-A62A-AFF14872FD03}"/>
              </a:ext>
            </a:extLst>
          </p:cNvPr>
          <p:cNvPicPr>
            <a:picLocks noChangeAspect="1" noChangeArrowheads="1"/>
          </p:cNvPicPr>
          <p:nvPr/>
        </p:nvPicPr>
        <p:blipFill>
          <a:blip r:embed="rId3">
            <a:lum bright="18000" contrast="18000"/>
            <a:extLst>
              <a:ext uri="{28A0092B-C50C-407E-A947-70E740481C1C}">
                <a14:useLocalDpi xmlns:a14="http://schemas.microsoft.com/office/drawing/2010/main" val="0"/>
              </a:ext>
            </a:extLst>
          </a:blip>
          <a:srcRect l="3125" t="3125" r="3125" b="3125"/>
          <a:stretch>
            <a:fillRect/>
          </a:stretch>
        </p:blipFill>
        <p:spPr bwMode="auto">
          <a:xfrm>
            <a:off x="1600200" y="2362200"/>
            <a:ext cx="1066800" cy="711200"/>
          </a:xfrm>
          <a:prstGeom prst="rect">
            <a:avLst/>
          </a:prstGeom>
          <a:solidFill>
            <a:srgbClr val="ECFD0F"/>
          </a:solidFill>
          <a:ln w="9525">
            <a:solidFill>
              <a:schemeClr val="tx1"/>
            </a:solidFill>
            <a:miter lim="800000"/>
            <a:headEnd/>
            <a:tailEnd/>
          </a:ln>
        </p:spPr>
      </p:pic>
    </p:spTree>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Rectangle 2">
            <a:extLst>
              <a:ext uri="{FF2B5EF4-FFF2-40B4-BE49-F238E27FC236}">
                <a16:creationId xmlns:a16="http://schemas.microsoft.com/office/drawing/2014/main" id="{A6D17CEC-E7C7-407F-88BA-AD644B482B78}"/>
              </a:ext>
            </a:extLst>
          </p:cNvPr>
          <p:cNvSpPr>
            <a:spLocks noGrp="1" noChangeArrowheads="1"/>
          </p:cNvSpPr>
          <p:nvPr>
            <p:ph type="title"/>
          </p:nvPr>
        </p:nvSpPr>
        <p:spPr>
          <a:xfrm>
            <a:off x="685800" y="609600"/>
            <a:ext cx="8077200" cy="1143000"/>
          </a:xfrm>
        </p:spPr>
        <p:txBody>
          <a:bodyPr/>
          <a:lstStyle/>
          <a:p>
            <a:pPr algn="l"/>
            <a:r>
              <a:rPr lang="en-US" altLang="en-US" sz="3200" b="1"/>
              <a:t>Match the following:</a:t>
            </a:r>
            <a:br>
              <a:rPr lang="en-US" altLang="en-US" sz="3200" b="1"/>
            </a:br>
            <a:r>
              <a:rPr lang="en-US" altLang="en-US" sz="1600" b="1"/>
              <a:t>A. Angomouis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Pscoid </a:t>
            </a:r>
            <a:br>
              <a:rPr lang="en-US" altLang="en-US" sz="1600" b="1"/>
            </a:br>
            <a:r>
              <a:rPr lang="en-US" altLang="en-US" sz="1600" b="1"/>
              <a:t>Q. Grain Mites</a:t>
            </a:r>
          </a:p>
        </p:txBody>
      </p:sp>
      <p:sp>
        <p:nvSpPr>
          <p:cNvPr id="402435" name="Rectangle 3">
            <a:extLst>
              <a:ext uri="{FF2B5EF4-FFF2-40B4-BE49-F238E27FC236}">
                <a16:creationId xmlns:a16="http://schemas.microsoft.com/office/drawing/2014/main" id="{4E96CB33-E9BE-4577-B5BF-6765D988A8A4}"/>
              </a:ext>
            </a:extLst>
          </p:cNvPr>
          <p:cNvSpPr>
            <a:spLocks noGrp="1" noChangeArrowheads="1"/>
          </p:cNvSpPr>
          <p:nvPr>
            <p:ph type="body" idx="1"/>
          </p:nvPr>
        </p:nvSpPr>
        <p:spPr>
          <a:xfrm>
            <a:off x="304800" y="2057400"/>
            <a:ext cx="8534400" cy="4800600"/>
          </a:xfrm>
        </p:spPr>
        <p:txBody>
          <a:bodyPr/>
          <a:lstStyle/>
          <a:p>
            <a:pPr marL="609600" indent="-609600">
              <a:lnSpc>
                <a:spcPct val="90000"/>
              </a:lnSpc>
              <a:buFontTx/>
              <a:buAutoNum type="arabicPeriod" startAt="90"/>
            </a:pPr>
            <a:r>
              <a:rPr lang="en-US" altLang="en-US" sz="2800" b="1"/>
              <a:t>Probably the most destructive stored grain moth.</a:t>
            </a:r>
          </a:p>
          <a:p>
            <a:pPr marL="609600" indent="-609600">
              <a:lnSpc>
                <a:spcPct val="90000"/>
              </a:lnSpc>
              <a:buFontTx/>
              <a:buNone/>
            </a:pPr>
            <a:endParaRPr lang="en-US" altLang="en-US" sz="900" b="1"/>
          </a:p>
          <a:p>
            <a:pPr marL="609600" indent="-609600">
              <a:lnSpc>
                <a:spcPct val="90000"/>
              </a:lnSpc>
              <a:buFontTx/>
              <a:buAutoNum type="arabicPeriod" startAt="91"/>
            </a:pPr>
            <a:r>
              <a:rPr lang="en-US" altLang="en-US" sz="2800" b="1" u="sng"/>
              <a:t>This stored grain moth has wings that are tan on the front 1/3</a:t>
            </a:r>
            <a:r>
              <a:rPr lang="en-US" altLang="en-US" sz="2800" b="1" u="sng" baseline="30000"/>
              <a:t>rd</a:t>
            </a:r>
            <a:r>
              <a:rPr lang="en-US" altLang="en-US" sz="2800" b="1" u="sng"/>
              <a:t> and reddish-brown with a copper luster on the outer 2/3</a:t>
            </a:r>
            <a:r>
              <a:rPr lang="en-US" altLang="en-US" sz="2800" b="1" u="sng" baseline="30000"/>
              <a:t>rd</a:t>
            </a:r>
            <a:r>
              <a:rPr lang="en-US" altLang="en-US" sz="2800" b="1" u="sng"/>
              <a:t> of the wing.</a:t>
            </a:r>
          </a:p>
          <a:p>
            <a:pPr marL="609600" indent="-609600">
              <a:lnSpc>
                <a:spcPct val="90000"/>
              </a:lnSpc>
              <a:buFontTx/>
              <a:buNone/>
            </a:pPr>
            <a:endParaRPr lang="en-US" altLang="en-US" sz="900" b="1" u="sng"/>
          </a:p>
          <a:p>
            <a:pPr marL="609600" indent="-609600">
              <a:lnSpc>
                <a:spcPct val="90000"/>
              </a:lnSpc>
              <a:buFontTx/>
              <a:buNone/>
            </a:pPr>
            <a:endParaRPr lang="en-US" altLang="en-US" sz="900" b="1" u="sng"/>
          </a:p>
          <a:p>
            <a:pPr marL="609600" indent="-609600">
              <a:lnSpc>
                <a:spcPct val="90000"/>
              </a:lnSpc>
              <a:buFontTx/>
              <a:buNone/>
            </a:pPr>
            <a:endParaRPr lang="en-US" altLang="en-US" sz="900" b="1"/>
          </a:p>
          <a:p>
            <a:pPr marL="609600" indent="-609600">
              <a:lnSpc>
                <a:spcPct val="90000"/>
              </a:lnSpc>
              <a:buFontTx/>
              <a:buNone/>
            </a:pPr>
            <a:endParaRPr lang="en-US" altLang="en-US" sz="900" b="1"/>
          </a:p>
          <a:p>
            <a:pPr marL="609600" indent="-609600">
              <a:lnSpc>
                <a:spcPct val="90000"/>
              </a:lnSpc>
              <a:buFontTx/>
              <a:buNone/>
            </a:pPr>
            <a:r>
              <a:rPr lang="en-US" altLang="en-US" sz="2800" b="1"/>
              <a:t>92.  This medium-sized grain beetle has a strong constriction between its pronotum and wings.</a:t>
            </a:r>
          </a:p>
          <a:p>
            <a:pPr marL="609600" indent="-609600">
              <a:lnSpc>
                <a:spcPct val="90000"/>
              </a:lnSpc>
              <a:buFontTx/>
              <a:buNone/>
            </a:pPr>
            <a:endParaRPr lang="en-US" altLang="en-US" sz="900" b="1"/>
          </a:p>
          <a:p>
            <a:pPr marL="609600" indent="-609600">
              <a:lnSpc>
                <a:spcPct val="90000"/>
              </a:lnSpc>
              <a:buFontTx/>
              <a:buNone/>
            </a:pPr>
            <a:r>
              <a:rPr lang="en-US" altLang="en-US" sz="2800" b="1"/>
              <a:t>93.  This small grain beetle has no beak, has its head visible from above, doesn’t have any teeth on its pronotum, and can’t fly.</a:t>
            </a:r>
          </a:p>
        </p:txBody>
      </p:sp>
      <p:pic>
        <p:nvPicPr>
          <p:cNvPr id="402437" name="Picture 5">
            <a:extLst>
              <a:ext uri="{FF2B5EF4-FFF2-40B4-BE49-F238E27FC236}">
                <a16:creationId xmlns:a16="http://schemas.microsoft.com/office/drawing/2014/main" id="{7990559A-B816-4D9F-86D1-38343455EEE4}"/>
              </a:ext>
            </a:extLst>
          </p:cNvPr>
          <p:cNvPicPr>
            <a:picLocks noChangeAspect="1" noChangeArrowheads="1"/>
          </p:cNvPicPr>
          <p:nvPr/>
        </p:nvPicPr>
        <p:blipFill>
          <a:blip r:embed="rId2">
            <a:lum bright="6000"/>
            <a:extLst>
              <a:ext uri="{28A0092B-C50C-407E-A947-70E740481C1C}">
                <a14:useLocalDpi xmlns:a14="http://schemas.microsoft.com/office/drawing/2010/main" val="0"/>
              </a:ext>
            </a:extLst>
          </a:blip>
          <a:srcRect/>
          <a:stretch>
            <a:fillRect/>
          </a:stretch>
        </p:blipFill>
        <p:spPr bwMode="auto">
          <a:xfrm>
            <a:off x="6629400" y="3581400"/>
            <a:ext cx="1585913" cy="10572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02439" name="Rectangle 7">
            <a:extLst>
              <a:ext uri="{FF2B5EF4-FFF2-40B4-BE49-F238E27FC236}">
                <a16:creationId xmlns:a16="http://schemas.microsoft.com/office/drawing/2014/main" id="{DE50CEEC-CC27-4626-830A-2A2DE17D774C}"/>
              </a:ext>
            </a:extLst>
          </p:cNvPr>
          <p:cNvSpPr>
            <a:spLocks noChangeArrowheads="1"/>
          </p:cNvSpPr>
          <p:nvPr/>
        </p:nvSpPr>
        <p:spPr bwMode="auto">
          <a:xfrm>
            <a:off x="6553200" y="3505200"/>
            <a:ext cx="1676400" cy="1524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402440" name="Line 8">
            <a:extLst>
              <a:ext uri="{FF2B5EF4-FFF2-40B4-BE49-F238E27FC236}">
                <a16:creationId xmlns:a16="http://schemas.microsoft.com/office/drawing/2014/main" id="{20E1D152-B943-448F-9C13-BF69691D6F9C}"/>
              </a:ext>
            </a:extLst>
          </p:cNvPr>
          <p:cNvSpPr>
            <a:spLocks noChangeShapeType="1"/>
          </p:cNvSpPr>
          <p:nvPr/>
        </p:nvSpPr>
        <p:spPr bwMode="auto">
          <a:xfrm>
            <a:off x="6629400" y="3657600"/>
            <a:ext cx="1600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4114" name="Rectangle 2">
            <a:extLst>
              <a:ext uri="{FF2B5EF4-FFF2-40B4-BE49-F238E27FC236}">
                <a16:creationId xmlns:a16="http://schemas.microsoft.com/office/drawing/2014/main" id="{CDB73664-CAA7-4422-9509-24079D411B6C}"/>
              </a:ext>
            </a:extLst>
          </p:cNvPr>
          <p:cNvSpPr>
            <a:spLocks noGrp="1" noChangeArrowheads="1"/>
          </p:cNvSpPr>
          <p:nvPr>
            <p:ph type="title"/>
          </p:nvPr>
        </p:nvSpPr>
        <p:spPr>
          <a:xfrm>
            <a:off x="685800" y="609600"/>
            <a:ext cx="8077200" cy="1143000"/>
          </a:xfrm>
        </p:spPr>
        <p:txBody>
          <a:bodyPr/>
          <a:lstStyle/>
          <a:p>
            <a:pPr algn="l"/>
            <a:r>
              <a:rPr lang="en-US" altLang="en-US" sz="3200" b="1"/>
              <a:t>Match the following:</a:t>
            </a:r>
            <a:br>
              <a:rPr lang="en-US" altLang="en-US" sz="3200" b="1"/>
            </a:br>
            <a:r>
              <a:rPr lang="en-US" altLang="en-US" sz="1600" b="1"/>
              <a:t>A. Angomouis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Pscoid </a:t>
            </a:r>
            <a:br>
              <a:rPr lang="en-US" altLang="en-US" sz="1600" b="1"/>
            </a:br>
            <a:r>
              <a:rPr lang="en-US" altLang="en-US" sz="1600" b="1"/>
              <a:t>Q. Grain Mites</a:t>
            </a:r>
          </a:p>
        </p:txBody>
      </p:sp>
      <p:sp>
        <p:nvSpPr>
          <p:cNvPr id="474115" name="Rectangle 3">
            <a:extLst>
              <a:ext uri="{FF2B5EF4-FFF2-40B4-BE49-F238E27FC236}">
                <a16:creationId xmlns:a16="http://schemas.microsoft.com/office/drawing/2014/main" id="{3C1E7F61-EF84-41C0-9CB3-99EC1CC63F9B}"/>
              </a:ext>
            </a:extLst>
          </p:cNvPr>
          <p:cNvSpPr>
            <a:spLocks noGrp="1" noChangeArrowheads="1"/>
          </p:cNvSpPr>
          <p:nvPr>
            <p:ph type="body" idx="1"/>
          </p:nvPr>
        </p:nvSpPr>
        <p:spPr>
          <a:xfrm>
            <a:off x="304800" y="2057400"/>
            <a:ext cx="8534400" cy="4800600"/>
          </a:xfrm>
        </p:spPr>
        <p:txBody>
          <a:bodyPr/>
          <a:lstStyle/>
          <a:p>
            <a:pPr marL="609600" indent="-609600">
              <a:lnSpc>
                <a:spcPct val="90000"/>
              </a:lnSpc>
              <a:buFontTx/>
              <a:buAutoNum type="arabicPeriod" startAt="90"/>
            </a:pPr>
            <a:r>
              <a:rPr lang="en-US" altLang="en-US" sz="2800" b="1"/>
              <a:t>Probably the most destructive stored grain moth.</a:t>
            </a:r>
          </a:p>
          <a:p>
            <a:pPr marL="609600" indent="-609600">
              <a:lnSpc>
                <a:spcPct val="90000"/>
              </a:lnSpc>
              <a:buFontTx/>
              <a:buNone/>
            </a:pPr>
            <a:endParaRPr lang="en-US" altLang="en-US" sz="900" b="1"/>
          </a:p>
          <a:p>
            <a:pPr marL="609600" indent="-609600">
              <a:lnSpc>
                <a:spcPct val="90000"/>
              </a:lnSpc>
              <a:buFontTx/>
              <a:buAutoNum type="arabicPeriod" startAt="91"/>
            </a:pPr>
            <a:r>
              <a:rPr lang="en-US" altLang="en-US" sz="2800" b="1" u="sng"/>
              <a:t>This stored grain moth has wings that are tan on the front 1/3</a:t>
            </a:r>
            <a:r>
              <a:rPr lang="en-US" altLang="en-US" sz="2800" b="1" u="sng" baseline="30000"/>
              <a:t>rd</a:t>
            </a:r>
            <a:r>
              <a:rPr lang="en-US" altLang="en-US" sz="2800" b="1" u="sng"/>
              <a:t> and reddish-brown with a copper luster on the outer 2/3</a:t>
            </a:r>
            <a:r>
              <a:rPr lang="en-US" altLang="en-US" sz="2800" b="1" u="sng" baseline="30000"/>
              <a:t>rd</a:t>
            </a:r>
            <a:r>
              <a:rPr lang="en-US" altLang="en-US" sz="2800" b="1" u="sng"/>
              <a:t> of the wing.</a:t>
            </a:r>
          </a:p>
          <a:p>
            <a:pPr marL="609600" indent="-609600">
              <a:lnSpc>
                <a:spcPct val="90000"/>
              </a:lnSpc>
              <a:buFontTx/>
              <a:buNone/>
            </a:pPr>
            <a:endParaRPr lang="en-US" altLang="en-US" sz="900" b="1" u="sng"/>
          </a:p>
          <a:p>
            <a:pPr marL="609600" indent="-609600">
              <a:lnSpc>
                <a:spcPct val="90000"/>
              </a:lnSpc>
              <a:buFontTx/>
              <a:buNone/>
            </a:pPr>
            <a:endParaRPr lang="en-US" altLang="en-US" sz="900" b="1" u="sng"/>
          </a:p>
          <a:p>
            <a:pPr marL="609600" indent="-609600">
              <a:lnSpc>
                <a:spcPct val="90000"/>
              </a:lnSpc>
              <a:buFontTx/>
              <a:buNone/>
            </a:pPr>
            <a:endParaRPr lang="en-US" altLang="en-US" sz="900" b="1"/>
          </a:p>
          <a:p>
            <a:pPr marL="609600" indent="-609600">
              <a:lnSpc>
                <a:spcPct val="90000"/>
              </a:lnSpc>
              <a:buFontTx/>
              <a:buNone/>
            </a:pPr>
            <a:endParaRPr lang="en-US" altLang="en-US" sz="900" b="1"/>
          </a:p>
          <a:p>
            <a:pPr marL="609600" indent="-609600">
              <a:lnSpc>
                <a:spcPct val="90000"/>
              </a:lnSpc>
              <a:buFontTx/>
              <a:buNone/>
            </a:pPr>
            <a:r>
              <a:rPr lang="en-US" altLang="en-US" sz="2800" b="1"/>
              <a:t>92.  This medium-sized grain beetle has a strong constriction between its pronotum and wings.</a:t>
            </a:r>
          </a:p>
          <a:p>
            <a:pPr marL="609600" indent="-609600">
              <a:lnSpc>
                <a:spcPct val="90000"/>
              </a:lnSpc>
              <a:buFontTx/>
              <a:buNone/>
            </a:pPr>
            <a:endParaRPr lang="en-US" altLang="en-US" sz="900" b="1"/>
          </a:p>
          <a:p>
            <a:pPr marL="609600" indent="-609600">
              <a:lnSpc>
                <a:spcPct val="90000"/>
              </a:lnSpc>
              <a:buFontTx/>
              <a:buNone/>
            </a:pPr>
            <a:r>
              <a:rPr lang="en-US" altLang="en-US" sz="2800" b="1"/>
              <a:t>93.  This small grain beetle has no beak, has its head visible from above, doesn’t have any teeth on its pronotum, and can’t fly.</a:t>
            </a:r>
          </a:p>
        </p:txBody>
      </p:sp>
      <p:sp>
        <p:nvSpPr>
          <p:cNvPr id="474116" name="Text Box 4">
            <a:extLst>
              <a:ext uri="{FF2B5EF4-FFF2-40B4-BE49-F238E27FC236}">
                <a16:creationId xmlns:a16="http://schemas.microsoft.com/office/drawing/2014/main" id="{76670073-F166-4ADE-9D7F-8F65E31BA915}"/>
              </a:ext>
            </a:extLst>
          </p:cNvPr>
          <p:cNvSpPr txBox="1">
            <a:spLocks noChangeArrowheads="1"/>
          </p:cNvSpPr>
          <p:nvPr/>
        </p:nvSpPr>
        <p:spPr bwMode="auto">
          <a:xfrm>
            <a:off x="3276600" y="4038600"/>
            <a:ext cx="2057400" cy="376238"/>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a:t> Indian Meal Moth</a:t>
            </a:r>
          </a:p>
        </p:txBody>
      </p:sp>
      <p:pic>
        <p:nvPicPr>
          <p:cNvPr id="474117" name="Picture 5">
            <a:extLst>
              <a:ext uri="{FF2B5EF4-FFF2-40B4-BE49-F238E27FC236}">
                <a16:creationId xmlns:a16="http://schemas.microsoft.com/office/drawing/2014/main" id="{19E48E91-D226-420F-87B3-9BAA986FCE4D}"/>
              </a:ext>
            </a:extLst>
          </p:cNvPr>
          <p:cNvPicPr>
            <a:picLocks noChangeAspect="1" noChangeArrowheads="1"/>
          </p:cNvPicPr>
          <p:nvPr/>
        </p:nvPicPr>
        <p:blipFill>
          <a:blip r:embed="rId2">
            <a:lum bright="6000"/>
            <a:extLst>
              <a:ext uri="{28A0092B-C50C-407E-A947-70E740481C1C}">
                <a14:useLocalDpi xmlns:a14="http://schemas.microsoft.com/office/drawing/2010/main" val="0"/>
              </a:ext>
            </a:extLst>
          </a:blip>
          <a:srcRect/>
          <a:stretch>
            <a:fillRect/>
          </a:stretch>
        </p:blipFill>
        <p:spPr bwMode="auto">
          <a:xfrm>
            <a:off x="6629400" y="3581400"/>
            <a:ext cx="1585913" cy="10572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3458" name="Rectangle 2">
            <a:extLst>
              <a:ext uri="{FF2B5EF4-FFF2-40B4-BE49-F238E27FC236}">
                <a16:creationId xmlns:a16="http://schemas.microsoft.com/office/drawing/2014/main" id="{B2B436F6-C256-4F8F-B106-844E46E1E047}"/>
              </a:ext>
            </a:extLst>
          </p:cNvPr>
          <p:cNvSpPr>
            <a:spLocks noGrp="1" noChangeArrowheads="1"/>
          </p:cNvSpPr>
          <p:nvPr>
            <p:ph type="title"/>
          </p:nvPr>
        </p:nvSpPr>
        <p:spPr>
          <a:xfrm>
            <a:off x="685800" y="609600"/>
            <a:ext cx="8077200" cy="1143000"/>
          </a:xfrm>
        </p:spPr>
        <p:txBody>
          <a:bodyPr/>
          <a:lstStyle/>
          <a:p>
            <a:pPr algn="l"/>
            <a:r>
              <a:rPr lang="en-US" altLang="en-US" sz="3200" b="1"/>
              <a:t>Match the following:</a:t>
            </a:r>
            <a:br>
              <a:rPr lang="en-US" altLang="en-US" sz="3200" b="1"/>
            </a:br>
            <a:r>
              <a:rPr lang="en-US" altLang="en-US" sz="1600" b="1"/>
              <a:t>A. Angomouis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Pscoid </a:t>
            </a:r>
            <a:br>
              <a:rPr lang="en-US" altLang="en-US" sz="1600" b="1"/>
            </a:br>
            <a:r>
              <a:rPr lang="en-US" altLang="en-US" sz="1600" b="1"/>
              <a:t>Q. Grain Mites</a:t>
            </a:r>
          </a:p>
        </p:txBody>
      </p:sp>
      <p:sp>
        <p:nvSpPr>
          <p:cNvPr id="403459" name="Rectangle 3">
            <a:extLst>
              <a:ext uri="{FF2B5EF4-FFF2-40B4-BE49-F238E27FC236}">
                <a16:creationId xmlns:a16="http://schemas.microsoft.com/office/drawing/2014/main" id="{93EAA95F-7CBA-4573-AC73-A27ADD684F27}"/>
              </a:ext>
            </a:extLst>
          </p:cNvPr>
          <p:cNvSpPr>
            <a:spLocks noGrp="1" noChangeArrowheads="1"/>
          </p:cNvSpPr>
          <p:nvPr>
            <p:ph type="body" idx="1"/>
          </p:nvPr>
        </p:nvSpPr>
        <p:spPr>
          <a:xfrm>
            <a:off x="304800" y="2057400"/>
            <a:ext cx="8534400" cy="4800600"/>
          </a:xfrm>
        </p:spPr>
        <p:txBody>
          <a:bodyPr/>
          <a:lstStyle/>
          <a:p>
            <a:pPr marL="609600" indent="-609600">
              <a:lnSpc>
                <a:spcPct val="90000"/>
              </a:lnSpc>
              <a:buFontTx/>
              <a:buAutoNum type="arabicPeriod" startAt="90"/>
            </a:pPr>
            <a:r>
              <a:rPr lang="en-US" altLang="en-US" sz="2800" b="1"/>
              <a:t>Probably the most destructive stored grain moth.</a:t>
            </a:r>
          </a:p>
          <a:p>
            <a:pPr marL="609600" indent="-609600">
              <a:lnSpc>
                <a:spcPct val="90000"/>
              </a:lnSpc>
              <a:buFontTx/>
              <a:buNone/>
            </a:pPr>
            <a:endParaRPr lang="en-US" altLang="en-US" sz="900" b="1"/>
          </a:p>
          <a:p>
            <a:pPr marL="609600" indent="-609600">
              <a:lnSpc>
                <a:spcPct val="90000"/>
              </a:lnSpc>
              <a:buFontTx/>
              <a:buAutoNum type="arabicPeriod" startAt="91"/>
            </a:pPr>
            <a:r>
              <a:rPr lang="en-US" altLang="en-US" sz="2800" b="1"/>
              <a:t>This stored grain moth has wings that are tan on the front 1/3</a:t>
            </a:r>
            <a:r>
              <a:rPr lang="en-US" altLang="en-US" sz="2800" b="1" baseline="30000"/>
              <a:t>rd</a:t>
            </a:r>
            <a:r>
              <a:rPr lang="en-US" altLang="en-US" sz="2800" b="1"/>
              <a:t> and reddish-brown with a copper luster on the outer 2/3</a:t>
            </a:r>
            <a:r>
              <a:rPr lang="en-US" altLang="en-US" sz="2800" b="1" baseline="30000"/>
              <a:t>rd</a:t>
            </a:r>
            <a:r>
              <a:rPr lang="en-US" altLang="en-US" sz="2800" b="1"/>
              <a:t> of the wing.</a:t>
            </a:r>
          </a:p>
          <a:p>
            <a:pPr marL="609600" indent="-609600">
              <a:lnSpc>
                <a:spcPct val="90000"/>
              </a:lnSpc>
              <a:buFontTx/>
              <a:buNone/>
            </a:pPr>
            <a:endParaRPr lang="en-US" altLang="en-US" sz="900" b="1"/>
          </a:p>
          <a:p>
            <a:pPr marL="609600" indent="-609600">
              <a:lnSpc>
                <a:spcPct val="90000"/>
              </a:lnSpc>
              <a:buFontTx/>
              <a:buNone/>
            </a:pPr>
            <a:r>
              <a:rPr lang="en-US" altLang="en-US" sz="2800" b="1"/>
              <a:t>92.  </a:t>
            </a:r>
            <a:r>
              <a:rPr lang="en-US" altLang="en-US" sz="2800" b="1" u="sng"/>
              <a:t>This medium-sized grain beetle has a strong constriction between its pronotum and wings.</a:t>
            </a:r>
          </a:p>
          <a:p>
            <a:pPr marL="609600" indent="-609600">
              <a:lnSpc>
                <a:spcPct val="90000"/>
              </a:lnSpc>
              <a:buFontTx/>
              <a:buNone/>
            </a:pPr>
            <a:endParaRPr lang="en-US" altLang="en-US" sz="900" b="1" u="sng"/>
          </a:p>
          <a:p>
            <a:pPr marL="609600" indent="-609600">
              <a:lnSpc>
                <a:spcPct val="90000"/>
              </a:lnSpc>
              <a:buFontTx/>
              <a:buNone/>
            </a:pPr>
            <a:endParaRPr lang="en-US" altLang="en-US" sz="1400" b="1"/>
          </a:p>
          <a:p>
            <a:pPr marL="609600" indent="-609600">
              <a:lnSpc>
                <a:spcPct val="90000"/>
              </a:lnSpc>
              <a:buFontTx/>
              <a:buNone/>
            </a:pPr>
            <a:endParaRPr lang="en-US" altLang="en-US" sz="900" b="1"/>
          </a:p>
          <a:p>
            <a:pPr marL="609600" indent="-609600">
              <a:lnSpc>
                <a:spcPct val="90000"/>
              </a:lnSpc>
              <a:buFontTx/>
              <a:buNone/>
            </a:pPr>
            <a:endParaRPr lang="en-US" altLang="en-US" sz="900" b="1"/>
          </a:p>
          <a:p>
            <a:pPr marL="609600" indent="-609600">
              <a:lnSpc>
                <a:spcPct val="90000"/>
              </a:lnSpc>
              <a:buFontTx/>
              <a:buNone/>
            </a:pPr>
            <a:r>
              <a:rPr lang="en-US" altLang="en-US" sz="2800" b="1"/>
              <a:t>93.  This small grain beetle has no beak, has its head visible from above, doesn’t have any teeth on its pronotum, and can’t fly.</a:t>
            </a:r>
          </a:p>
        </p:txBody>
      </p:sp>
      <p:pic>
        <p:nvPicPr>
          <p:cNvPr id="403461" name="Picture 5">
            <a:extLst>
              <a:ext uri="{FF2B5EF4-FFF2-40B4-BE49-F238E27FC236}">
                <a16:creationId xmlns:a16="http://schemas.microsoft.com/office/drawing/2014/main" id="{02DE3546-A97F-44A2-849E-4B8579E6B59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4953000"/>
            <a:ext cx="2138363" cy="685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3463" name="Rectangle 7">
            <a:extLst>
              <a:ext uri="{FF2B5EF4-FFF2-40B4-BE49-F238E27FC236}">
                <a16:creationId xmlns:a16="http://schemas.microsoft.com/office/drawing/2014/main" id="{75FA526F-F3B0-4AE4-9251-4811A18C1578}"/>
              </a:ext>
            </a:extLst>
          </p:cNvPr>
          <p:cNvSpPr>
            <a:spLocks noChangeArrowheads="1"/>
          </p:cNvSpPr>
          <p:nvPr/>
        </p:nvSpPr>
        <p:spPr bwMode="auto">
          <a:xfrm>
            <a:off x="6324600" y="5257800"/>
            <a:ext cx="533400" cy="228600"/>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5138" name="Rectangle 2">
            <a:extLst>
              <a:ext uri="{FF2B5EF4-FFF2-40B4-BE49-F238E27FC236}">
                <a16:creationId xmlns:a16="http://schemas.microsoft.com/office/drawing/2014/main" id="{427D8282-3BBB-43C2-8E84-BAD703194A79}"/>
              </a:ext>
            </a:extLst>
          </p:cNvPr>
          <p:cNvSpPr>
            <a:spLocks noGrp="1" noChangeArrowheads="1"/>
          </p:cNvSpPr>
          <p:nvPr>
            <p:ph type="title"/>
          </p:nvPr>
        </p:nvSpPr>
        <p:spPr>
          <a:xfrm>
            <a:off x="685800" y="609600"/>
            <a:ext cx="8077200" cy="1143000"/>
          </a:xfrm>
        </p:spPr>
        <p:txBody>
          <a:bodyPr/>
          <a:lstStyle/>
          <a:p>
            <a:pPr algn="l"/>
            <a:r>
              <a:rPr lang="en-US" altLang="en-US" sz="3200" b="1"/>
              <a:t>Match the following:</a:t>
            </a:r>
            <a:br>
              <a:rPr lang="en-US" altLang="en-US" sz="3200" b="1"/>
            </a:br>
            <a:r>
              <a:rPr lang="en-US" altLang="en-US" sz="1600" b="1"/>
              <a:t>A. Angomouis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Pscoid </a:t>
            </a:r>
            <a:br>
              <a:rPr lang="en-US" altLang="en-US" sz="1600" b="1"/>
            </a:br>
            <a:r>
              <a:rPr lang="en-US" altLang="en-US" sz="1600" b="1"/>
              <a:t>Q. Grain Mites</a:t>
            </a:r>
          </a:p>
        </p:txBody>
      </p:sp>
      <p:sp>
        <p:nvSpPr>
          <p:cNvPr id="475139" name="Rectangle 3">
            <a:extLst>
              <a:ext uri="{FF2B5EF4-FFF2-40B4-BE49-F238E27FC236}">
                <a16:creationId xmlns:a16="http://schemas.microsoft.com/office/drawing/2014/main" id="{B496B0C1-4CC9-455D-BEA1-AFE22C769F1E}"/>
              </a:ext>
            </a:extLst>
          </p:cNvPr>
          <p:cNvSpPr>
            <a:spLocks noGrp="1" noChangeArrowheads="1"/>
          </p:cNvSpPr>
          <p:nvPr>
            <p:ph type="body" idx="1"/>
          </p:nvPr>
        </p:nvSpPr>
        <p:spPr>
          <a:xfrm>
            <a:off x="304800" y="2057400"/>
            <a:ext cx="8534400" cy="4800600"/>
          </a:xfrm>
        </p:spPr>
        <p:txBody>
          <a:bodyPr/>
          <a:lstStyle/>
          <a:p>
            <a:pPr marL="609600" indent="-609600">
              <a:lnSpc>
                <a:spcPct val="90000"/>
              </a:lnSpc>
              <a:buFontTx/>
              <a:buAutoNum type="arabicPeriod" startAt="90"/>
            </a:pPr>
            <a:r>
              <a:rPr lang="en-US" altLang="en-US" sz="2800" b="1"/>
              <a:t>Probably the most destructive stored grain moth.</a:t>
            </a:r>
          </a:p>
          <a:p>
            <a:pPr marL="609600" indent="-609600">
              <a:lnSpc>
                <a:spcPct val="90000"/>
              </a:lnSpc>
              <a:buFontTx/>
              <a:buNone/>
            </a:pPr>
            <a:endParaRPr lang="en-US" altLang="en-US" sz="900" b="1"/>
          </a:p>
          <a:p>
            <a:pPr marL="609600" indent="-609600">
              <a:lnSpc>
                <a:spcPct val="90000"/>
              </a:lnSpc>
              <a:buFontTx/>
              <a:buAutoNum type="arabicPeriod" startAt="91"/>
            </a:pPr>
            <a:r>
              <a:rPr lang="en-US" altLang="en-US" sz="2800" b="1"/>
              <a:t>This stored grain moth has wings that are tan on the front 1/3</a:t>
            </a:r>
            <a:r>
              <a:rPr lang="en-US" altLang="en-US" sz="2800" b="1" baseline="30000"/>
              <a:t>rd</a:t>
            </a:r>
            <a:r>
              <a:rPr lang="en-US" altLang="en-US" sz="2800" b="1"/>
              <a:t> and reddish-brown with a copper luster on the outer 2/3</a:t>
            </a:r>
            <a:r>
              <a:rPr lang="en-US" altLang="en-US" sz="2800" b="1" baseline="30000"/>
              <a:t>rd</a:t>
            </a:r>
            <a:r>
              <a:rPr lang="en-US" altLang="en-US" sz="2800" b="1"/>
              <a:t> of the wing.</a:t>
            </a:r>
          </a:p>
          <a:p>
            <a:pPr marL="609600" indent="-609600">
              <a:lnSpc>
                <a:spcPct val="90000"/>
              </a:lnSpc>
              <a:buFontTx/>
              <a:buNone/>
            </a:pPr>
            <a:endParaRPr lang="en-US" altLang="en-US" sz="900" b="1"/>
          </a:p>
          <a:p>
            <a:pPr marL="609600" indent="-609600">
              <a:lnSpc>
                <a:spcPct val="90000"/>
              </a:lnSpc>
              <a:buFontTx/>
              <a:buNone/>
            </a:pPr>
            <a:r>
              <a:rPr lang="en-US" altLang="en-US" sz="2800" b="1"/>
              <a:t>92.  </a:t>
            </a:r>
            <a:r>
              <a:rPr lang="en-US" altLang="en-US" sz="2800" b="1" u="sng"/>
              <a:t>This medium-sized grain beetle has a strong constriction between its pronotum and wings.</a:t>
            </a:r>
          </a:p>
          <a:p>
            <a:pPr marL="609600" indent="-609600">
              <a:lnSpc>
                <a:spcPct val="90000"/>
              </a:lnSpc>
              <a:buFontTx/>
              <a:buNone/>
            </a:pPr>
            <a:endParaRPr lang="en-US" altLang="en-US" sz="900" b="1" u="sng"/>
          </a:p>
          <a:p>
            <a:pPr marL="609600" indent="-609600">
              <a:lnSpc>
                <a:spcPct val="90000"/>
              </a:lnSpc>
              <a:buFontTx/>
              <a:buNone/>
            </a:pPr>
            <a:endParaRPr lang="en-US" altLang="en-US" sz="1400" b="1"/>
          </a:p>
          <a:p>
            <a:pPr marL="609600" indent="-609600">
              <a:lnSpc>
                <a:spcPct val="90000"/>
              </a:lnSpc>
              <a:buFontTx/>
              <a:buNone/>
            </a:pPr>
            <a:endParaRPr lang="en-US" altLang="en-US" sz="900" b="1"/>
          </a:p>
          <a:p>
            <a:pPr marL="609600" indent="-609600">
              <a:lnSpc>
                <a:spcPct val="90000"/>
              </a:lnSpc>
              <a:buFontTx/>
              <a:buNone/>
            </a:pPr>
            <a:endParaRPr lang="en-US" altLang="en-US" sz="900" b="1"/>
          </a:p>
          <a:p>
            <a:pPr marL="609600" indent="-609600">
              <a:lnSpc>
                <a:spcPct val="90000"/>
              </a:lnSpc>
              <a:buFontTx/>
              <a:buNone/>
            </a:pPr>
            <a:r>
              <a:rPr lang="en-US" altLang="en-US" sz="2800" b="1"/>
              <a:t>93.  This small grain beetle has no beak, has its head visible from above, doesn’t have any teeth on its pronotum, and can’t fly.</a:t>
            </a:r>
          </a:p>
        </p:txBody>
      </p:sp>
      <p:sp>
        <p:nvSpPr>
          <p:cNvPr id="475140" name="Text Box 4">
            <a:extLst>
              <a:ext uri="{FF2B5EF4-FFF2-40B4-BE49-F238E27FC236}">
                <a16:creationId xmlns:a16="http://schemas.microsoft.com/office/drawing/2014/main" id="{A18D921F-FA9B-4959-9111-3488C3ED7CAE}"/>
              </a:ext>
            </a:extLst>
          </p:cNvPr>
          <p:cNvSpPr txBox="1">
            <a:spLocks noChangeArrowheads="1"/>
          </p:cNvSpPr>
          <p:nvPr/>
        </p:nvSpPr>
        <p:spPr bwMode="auto">
          <a:xfrm>
            <a:off x="3657600" y="5029200"/>
            <a:ext cx="990600" cy="376238"/>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a:t>Cadelle</a:t>
            </a:r>
          </a:p>
        </p:txBody>
      </p:sp>
      <p:pic>
        <p:nvPicPr>
          <p:cNvPr id="475141" name="Picture 5">
            <a:extLst>
              <a:ext uri="{FF2B5EF4-FFF2-40B4-BE49-F238E27FC236}">
                <a16:creationId xmlns:a16="http://schemas.microsoft.com/office/drawing/2014/main" id="{996D645F-DDA9-4627-8210-826D45837A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4953000"/>
            <a:ext cx="2138363" cy="685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4482" name="Rectangle 2">
            <a:extLst>
              <a:ext uri="{FF2B5EF4-FFF2-40B4-BE49-F238E27FC236}">
                <a16:creationId xmlns:a16="http://schemas.microsoft.com/office/drawing/2014/main" id="{6BDD987B-9B4C-42CC-9CE7-737ADFBB86A6}"/>
              </a:ext>
            </a:extLst>
          </p:cNvPr>
          <p:cNvSpPr>
            <a:spLocks noGrp="1" noChangeArrowheads="1"/>
          </p:cNvSpPr>
          <p:nvPr>
            <p:ph type="title"/>
          </p:nvPr>
        </p:nvSpPr>
        <p:spPr>
          <a:xfrm>
            <a:off x="685800" y="609600"/>
            <a:ext cx="8077200" cy="1143000"/>
          </a:xfrm>
        </p:spPr>
        <p:txBody>
          <a:bodyPr/>
          <a:lstStyle/>
          <a:p>
            <a:pPr algn="l"/>
            <a:r>
              <a:rPr lang="en-US" altLang="en-US" sz="3200" b="1"/>
              <a:t>Match the following:</a:t>
            </a:r>
            <a:br>
              <a:rPr lang="en-US" altLang="en-US" sz="3200" b="1"/>
            </a:br>
            <a:r>
              <a:rPr lang="en-US" altLang="en-US" sz="1600" b="1"/>
              <a:t>A. Angomouis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Pscoid </a:t>
            </a:r>
            <a:br>
              <a:rPr lang="en-US" altLang="en-US" sz="1600" b="1"/>
            </a:br>
            <a:r>
              <a:rPr lang="en-US" altLang="en-US" sz="1600" b="1"/>
              <a:t>Q. Grain Mites</a:t>
            </a:r>
          </a:p>
        </p:txBody>
      </p:sp>
      <p:sp>
        <p:nvSpPr>
          <p:cNvPr id="404483" name="Rectangle 3">
            <a:extLst>
              <a:ext uri="{FF2B5EF4-FFF2-40B4-BE49-F238E27FC236}">
                <a16:creationId xmlns:a16="http://schemas.microsoft.com/office/drawing/2014/main" id="{9D9CA208-B1DC-4CE7-9754-5E3AEAAE6340}"/>
              </a:ext>
            </a:extLst>
          </p:cNvPr>
          <p:cNvSpPr>
            <a:spLocks noGrp="1" noChangeArrowheads="1"/>
          </p:cNvSpPr>
          <p:nvPr>
            <p:ph type="body" idx="1"/>
          </p:nvPr>
        </p:nvSpPr>
        <p:spPr>
          <a:xfrm>
            <a:off x="304800" y="2057400"/>
            <a:ext cx="8534400" cy="4572000"/>
          </a:xfrm>
        </p:spPr>
        <p:txBody>
          <a:bodyPr/>
          <a:lstStyle/>
          <a:p>
            <a:pPr marL="609600" indent="-609600">
              <a:lnSpc>
                <a:spcPct val="90000"/>
              </a:lnSpc>
              <a:buFontTx/>
              <a:buAutoNum type="arabicPeriod" startAt="90"/>
            </a:pPr>
            <a:r>
              <a:rPr lang="en-US" altLang="en-US" sz="2800" b="1"/>
              <a:t>Probably the most destructive stored grain moth.</a:t>
            </a:r>
          </a:p>
          <a:p>
            <a:pPr marL="609600" indent="-609600">
              <a:lnSpc>
                <a:spcPct val="90000"/>
              </a:lnSpc>
              <a:buFontTx/>
              <a:buNone/>
            </a:pPr>
            <a:endParaRPr lang="en-US" altLang="en-US" sz="900" b="1"/>
          </a:p>
          <a:p>
            <a:pPr marL="609600" indent="-609600">
              <a:lnSpc>
                <a:spcPct val="90000"/>
              </a:lnSpc>
              <a:buFontTx/>
              <a:buAutoNum type="arabicPeriod" startAt="91"/>
            </a:pPr>
            <a:r>
              <a:rPr lang="en-US" altLang="en-US" sz="2800" b="1"/>
              <a:t>This stored grain moth has wings that are tan on the front 1/3</a:t>
            </a:r>
            <a:r>
              <a:rPr lang="en-US" altLang="en-US" sz="2800" b="1" baseline="30000"/>
              <a:t>rd</a:t>
            </a:r>
            <a:r>
              <a:rPr lang="en-US" altLang="en-US" sz="2800" b="1"/>
              <a:t> and reddish-brown with a copper luster on the outer 2/3</a:t>
            </a:r>
            <a:r>
              <a:rPr lang="en-US" altLang="en-US" sz="2800" b="1" baseline="30000"/>
              <a:t>rd</a:t>
            </a:r>
            <a:r>
              <a:rPr lang="en-US" altLang="en-US" sz="2800" b="1"/>
              <a:t> of the wing.</a:t>
            </a:r>
          </a:p>
          <a:p>
            <a:pPr marL="609600" indent="-609600">
              <a:lnSpc>
                <a:spcPct val="90000"/>
              </a:lnSpc>
              <a:buFontTx/>
              <a:buNone/>
            </a:pPr>
            <a:endParaRPr lang="en-US" altLang="en-US" sz="900" b="1"/>
          </a:p>
          <a:p>
            <a:pPr marL="609600" indent="-609600">
              <a:lnSpc>
                <a:spcPct val="90000"/>
              </a:lnSpc>
              <a:buFontTx/>
              <a:buAutoNum type="arabicPeriod" startAt="92"/>
            </a:pPr>
            <a:r>
              <a:rPr lang="en-US" altLang="en-US" sz="2800" b="1"/>
              <a:t>This medium-sized grain beetle has a strong constriction between its pronotum and wings.</a:t>
            </a:r>
          </a:p>
          <a:p>
            <a:pPr marL="609600" indent="-609600">
              <a:lnSpc>
                <a:spcPct val="90000"/>
              </a:lnSpc>
              <a:buFontTx/>
              <a:buAutoNum type="arabicPeriod" startAt="92"/>
            </a:pPr>
            <a:endParaRPr lang="en-US" altLang="en-US" sz="900" b="1"/>
          </a:p>
          <a:p>
            <a:pPr marL="609600" indent="-609600">
              <a:lnSpc>
                <a:spcPct val="90000"/>
              </a:lnSpc>
              <a:buFontTx/>
              <a:buNone/>
            </a:pPr>
            <a:r>
              <a:rPr lang="en-US" altLang="en-US" sz="2800" b="1"/>
              <a:t>93.  </a:t>
            </a:r>
            <a:r>
              <a:rPr lang="en-US" altLang="en-US" sz="2800" b="1" u="sng"/>
              <a:t>This small grain beetle has no beak, has its head visible from above, doesn’t have any teeth on its pronotum, and can’t fly.</a:t>
            </a:r>
          </a:p>
        </p:txBody>
      </p:sp>
      <p:pic>
        <p:nvPicPr>
          <p:cNvPr id="404485" name="Picture 5">
            <a:extLst>
              <a:ext uri="{FF2B5EF4-FFF2-40B4-BE49-F238E27FC236}">
                <a16:creationId xmlns:a16="http://schemas.microsoft.com/office/drawing/2014/main" id="{416B26D0-18EC-4643-BFE0-400C76E249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778" t="5833" r="17778" b="12500"/>
          <a:stretch>
            <a:fillRect/>
          </a:stretch>
        </p:blipFill>
        <p:spPr bwMode="auto">
          <a:xfrm>
            <a:off x="6172200" y="5943600"/>
            <a:ext cx="1593850" cy="2438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7186" name="Rectangle 2">
            <a:extLst>
              <a:ext uri="{FF2B5EF4-FFF2-40B4-BE49-F238E27FC236}">
                <a16:creationId xmlns:a16="http://schemas.microsoft.com/office/drawing/2014/main" id="{8CDF3C74-0ECD-4522-9F9E-EE77018E5A32}"/>
              </a:ext>
            </a:extLst>
          </p:cNvPr>
          <p:cNvSpPr>
            <a:spLocks noGrp="1" noChangeArrowheads="1"/>
          </p:cNvSpPr>
          <p:nvPr>
            <p:ph type="title"/>
          </p:nvPr>
        </p:nvSpPr>
        <p:spPr>
          <a:xfrm>
            <a:off x="685800" y="609600"/>
            <a:ext cx="8077200" cy="1143000"/>
          </a:xfrm>
        </p:spPr>
        <p:txBody>
          <a:bodyPr/>
          <a:lstStyle/>
          <a:p>
            <a:pPr algn="l"/>
            <a:r>
              <a:rPr lang="en-US" altLang="en-US" sz="3200" b="1"/>
              <a:t>Match the following:</a:t>
            </a:r>
            <a:br>
              <a:rPr lang="en-US" altLang="en-US" sz="3200" b="1"/>
            </a:br>
            <a:r>
              <a:rPr lang="en-US" altLang="en-US" sz="1600" b="1"/>
              <a:t>A. Angomouis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Pscoid </a:t>
            </a:r>
            <a:br>
              <a:rPr lang="en-US" altLang="en-US" sz="1600" b="1"/>
            </a:br>
            <a:r>
              <a:rPr lang="en-US" altLang="en-US" sz="1600" b="1"/>
              <a:t>Q. Grain Mites</a:t>
            </a:r>
          </a:p>
        </p:txBody>
      </p:sp>
      <p:sp>
        <p:nvSpPr>
          <p:cNvPr id="477187" name="Rectangle 3">
            <a:extLst>
              <a:ext uri="{FF2B5EF4-FFF2-40B4-BE49-F238E27FC236}">
                <a16:creationId xmlns:a16="http://schemas.microsoft.com/office/drawing/2014/main" id="{5CA268EE-27B3-4A58-A727-D44886CFE42E}"/>
              </a:ext>
            </a:extLst>
          </p:cNvPr>
          <p:cNvSpPr>
            <a:spLocks noGrp="1" noChangeArrowheads="1"/>
          </p:cNvSpPr>
          <p:nvPr>
            <p:ph type="body" idx="1"/>
          </p:nvPr>
        </p:nvSpPr>
        <p:spPr>
          <a:xfrm>
            <a:off x="304800" y="2057400"/>
            <a:ext cx="8534400" cy="4572000"/>
          </a:xfrm>
        </p:spPr>
        <p:txBody>
          <a:bodyPr/>
          <a:lstStyle/>
          <a:p>
            <a:pPr marL="609600" indent="-609600">
              <a:lnSpc>
                <a:spcPct val="90000"/>
              </a:lnSpc>
              <a:buFontTx/>
              <a:buAutoNum type="arabicPeriod" startAt="90"/>
            </a:pPr>
            <a:r>
              <a:rPr lang="en-US" altLang="en-US" sz="2800" b="1"/>
              <a:t>Probably the most destructive stored grain moth.</a:t>
            </a:r>
          </a:p>
          <a:p>
            <a:pPr marL="609600" indent="-609600">
              <a:lnSpc>
                <a:spcPct val="90000"/>
              </a:lnSpc>
              <a:buFontTx/>
              <a:buNone/>
            </a:pPr>
            <a:endParaRPr lang="en-US" altLang="en-US" sz="900" b="1"/>
          </a:p>
          <a:p>
            <a:pPr marL="609600" indent="-609600">
              <a:lnSpc>
                <a:spcPct val="90000"/>
              </a:lnSpc>
              <a:buFontTx/>
              <a:buAutoNum type="arabicPeriod" startAt="91"/>
            </a:pPr>
            <a:r>
              <a:rPr lang="en-US" altLang="en-US" sz="2800" b="1"/>
              <a:t>This stored grain moth has wings that are tan on the front 1/3</a:t>
            </a:r>
            <a:r>
              <a:rPr lang="en-US" altLang="en-US" sz="2800" b="1" baseline="30000"/>
              <a:t>rd</a:t>
            </a:r>
            <a:r>
              <a:rPr lang="en-US" altLang="en-US" sz="2800" b="1"/>
              <a:t> and reddish-brown with a copper luster on the outer 2/3</a:t>
            </a:r>
            <a:r>
              <a:rPr lang="en-US" altLang="en-US" sz="2800" b="1" baseline="30000"/>
              <a:t>rd</a:t>
            </a:r>
            <a:r>
              <a:rPr lang="en-US" altLang="en-US" sz="2800" b="1"/>
              <a:t> of the wing.</a:t>
            </a:r>
          </a:p>
          <a:p>
            <a:pPr marL="609600" indent="-609600">
              <a:lnSpc>
                <a:spcPct val="90000"/>
              </a:lnSpc>
              <a:buFontTx/>
              <a:buNone/>
            </a:pPr>
            <a:endParaRPr lang="en-US" altLang="en-US" sz="900" b="1"/>
          </a:p>
          <a:p>
            <a:pPr marL="609600" indent="-609600">
              <a:lnSpc>
                <a:spcPct val="90000"/>
              </a:lnSpc>
              <a:buFontTx/>
              <a:buAutoNum type="arabicPeriod" startAt="92"/>
            </a:pPr>
            <a:r>
              <a:rPr lang="en-US" altLang="en-US" sz="2800" b="1"/>
              <a:t>This medium-sized grain beetle has a strong constriction between its pronotum and wings.</a:t>
            </a:r>
          </a:p>
          <a:p>
            <a:pPr marL="609600" indent="-609600">
              <a:lnSpc>
                <a:spcPct val="90000"/>
              </a:lnSpc>
              <a:buFontTx/>
              <a:buAutoNum type="arabicPeriod" startAt="92"/>
            </a:pPr>
            <a:endParaRPr lang="en-US" altLang="en-US" sz="900" b="1"/>
          </a:p>
          <a:p>
            <a:pPr marL="609600" indent="-609600">
              <a:lnSpc>
                <a:spcPct val="90000"/>
              </a:lnSpc>
              <a:buFontTx/>
              <a:buNone/>
            </a:pPr>
            <a:r>
              <a:rPr lang="en-US" altLang="en-US" sz="2800" b="1"/>
              <a:t>93.  </a:t>
            </a:r>
            <a:r>
              <a:rPr lang="en-US" altLang="en-US" sz="2800" b="1" u="sng"/>
              <a:t>This small grain beetle has no beak, has its head visible from above, doesn’t have any teeth on its pronotum, and can’t fly.</a:t>
            </a:r>
          </a:p>
        </p:txBody>
      </p:sp>
      <p:sp>
        <p:nvSpPr>
          <p:cNvPr id="477188" name="Text Box 4">
            <a:extLst>
              <a:ext uri="{FF2B5EF4-FFF2-40B4-BE49-F238E27FC236}">
                <a16:creationId xmlns:a16="http://schemas.microsoft.com/office/drawing/2014/main" id="{9932C68A-0D79-43DC-8ACC-01C6B2271248}"/>
              </a:ext>
            </a:extLst>
          </p:cNvPr>
          <p:cNvSpPr txBox="1">
            <a:spLocks noChangeArrowheads="1"/>
          </p:cNvSpPr>
          <p:nvPr/>
        </p:nvSpPr>
        <p:spPr bwMode="auto">
          <a:xfrm>
            <a:off x="3336925" y="6324600"/>
            <a:ext cx="2378075" cy="376238"/>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1800"/>
              <a:t>Confused Flour Beetle</a:t>
            </a:r>
          </a:p>
        </p:txBody>
      </p:sp>
      <p:pic>
        <p:nvPicPr>
          <p:cNvPr id="477189" name="Picture 5">
            <a:extLst>
              <a:ext uri="{FF2B5EF4-FFF2-40B4-BE49-F238E27FC236}">
                <a16:creationId xmlns:a16="http://schemas.microsoft.com/office/drawing/2014/main" id="{44B4C335-F225-46E7-8FBE-EAB3B4A17E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778" t="5833" r="17778" b="12500"/>
          <a:stretch>
            <a:fillRect/>
          </a:stretch>
        </p:blipFill>
        <p:spPr bwMode="auto">
          <a:xfrm>
            <a:off x="6172200" y="5943600"/>
            <a:ext cx="1593850" cy="2438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a:extLst>
              <a:ext uri="{FF2B5EF4-FFF2-40B4-BE49-F238E27FC236}">
                <a16:creationId xmlns:a16="http://schemas.microsoft.com/office/drawing/2014/main" id="{6CADBA8B-8143-4926-A3F7-572C26F8F2A9}"/>
              </a:ext>
            </a:extLst>
          </p:cNvPr>
          <p:cNvSpPr>
            <a:spLocks noGrp="1" noChangeArrowheads="1"/>
          </p:cNvSpPr>
          <p:nvPr>
            <p:ph type="title"/>
          </p:nvPr>
        </p:nvSpPr>
        <p:spPr>
          <a:xfrm>
            <a:off x="533400" y="304800"/>
            <a:ext cx="7924800" cy="1447800"/>
          </a:xfrm>
        </p:spPr>
        <p:txBody>
          <a:bodyPr/>
          <a:lstStyle/>
          <a:p>
            <a:pPr algn="l"/>
            <a:r>
              <a:rPr lang="en-US" altLang="en-US" sz="3200" b="1"/>
              <a:t>                  Match the following:</a:t>
            </a:r>
            <a:br>
              <a:rPr lang="en-US" altLang="en-US" sz="3200" b="1"/>
            </a:br>
            <a:r>
              <a:rPr lang="en-US" altLang="en-US" sz="1600" b="1"/>
              <a:t>A. Angoumois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Psocid</a:t>
            </a:r>
            <a:br>
              <a:rPr lang="en-US" altLang="en-US" sz="1600" b="1"/>
            </a:br>
            <a:r>
              <a:rPr lang="en-US" altLang="en-US" sz="1600" b="1"/>
              <a:t>Q. Grain Mites</a:t>
            </a:r>
            <a:endParaRPr lang="en-US" altLang="en-US" sz="3200" b="1"/>
          </a:p>
        </p:txBody>
      </p:sp>
      <p:sp>
        <p:nvSpPr>
          <p:cNvPr id="156675" name="Rectangle 3">
            <a:extLst>
              <a:ext uri="{FF2B5EF4-FFF2-40B4-BE49-F238E27FC236}">
                <a16:creationId xmlns:a16="http://schemas.microsoft.com/office/drawing/2014/main" id="{902428AB-2781-4D48-86C7-74AB243B8B39}"/>
              </a:ext>
            </a:extLst>
          </p:cNvPr>
          <p:cNvSpPr>
            <a:spLocks noGrp="1" noChangeArrowheads="1"/>
          </p:cNvSpPr>
          <p:nvPr>
            <p:ph type="body" idx="1"/>
          </p:nvPr>
        </p:nvSpPr>
        <p:spPr>
          <a:xfrm>
            <a:off x="381000" y="1981200"/>
            <a:ext cx="8534400" cy="4876800"/>
          </a:xfrm>
        </p:spPr>
        <p:txBody>
          <a:bodyPr/>
          <a:lstStyle/>
          <a:p>
            <a:pPr marL="609600" indent="-609600">
              <a:buFontTx/>
              <a:buNone/>
            </a:pPr>
            <a:r>
              <a:rPr lang="en-US" altLang="en-US" sz="2800" b="1"/>
              <a:t>98.  </a:t>
            </a:r>
            <a:r>
              <a:rPr lang="en-US" altLang="en-US" sz="2800" b="1" u="sng"/>
              <a:t>This small grain beetle has six teeth on each side of its pronotum.</a:t>
            </a:r>
          </a:p>
          <a:p>
            <a:pPr marL="609600" indent="-609600">
              <a:buFontTx/>
              <a:buNone/>
            </a:pPr>
            <a:endParaRPr lang="en-US" altLang="en-US" sz="1000" b="1"/>
          </a:p>
          <a:p>
            <a:pPr marL="609600" indent="-609600">
              <a:buFontTx/>
              <a:buNone/>
            </a:pPr>
            <a:endParaRPr lang="en-US" altLang="en-US" sz="1000" b="1"/>
          </a:p>
          <a:p>
            <a:pPr marL="609600" indent="-609600">
              <a:buFontTx/>
              <a:buNone/>
            </a:pPr>
            <a:r>
              <a:rPr lang="en-US" altLang="en-US" sz="2800" b="1"/>
              <a:t>99.  This small grain beetle has a beak and and two pale spots on each forewing.</a:t>
            </a:r>
          </a:p>
          <a:p>
            <a:pPr marL="609600" indent="-609600">
              <a:buFontTx/>
              <a:buNone/>
            </a:pPr>
            <a:endParaRPr lang="en-US" altLang="en-US" sz="1000" b="1"/>
          </a:p>
          <a:p>
            <a:pPr marL="609600" indent="-609600">
              <a:buFontTx/>
              <a:buNone/>
            </a:pPr>
            <a:r>
              <a:rPr lang="en-US" altLang="en-US" sz="2800" b="1"/>
              <a:t>100. This small secondary feeder has eight legs. </a:t>
            </a:r>
          </a:p>
          <a:p>
            <a:pPr marL="609600" indent="-609600">
              <a:buFontTx/>
              <a:buNone/>
            </a:pPr>
            <a:endParaRPr lang="en-US" altLang="en-US" sz="1000" b="1"/>
          </a:p>
          <a:p>
            <a:pPr marL="609600" indent="-609600">
              <a:buFontTx/>
              <a:buNone/>
            </a:pPr>
            <a:r>
              <a:rPr lang="en-US" altLang="en-US" sz="2800" b="1"/>
              <a:t>101. This small secondary feeder has six legs and feeds on molds present on damp, out-of-condition grain.</a:t>
            </a:r>
          </a:p>
          <a:p>
            <a:pPr marL="609600" indent="-609600">
              <a:buFontTx/>
              <a:buNone/>
            </a:pPr>
            <a:endParaRPr lang="en-US" altLang="en-US" sz="1000" b="1"/>
          </a:p>
          <a:p>
            <a:pPr marL="609600" indent="-609600">
              <a:buFontTx/>
              <a:buNone/>
            </a:pPr>
            <a:r>
              <a:rPr lang="en-US" altLang="en-US" sz="2800" b="1"/>
              <a:t>102. This small grain beetle has a beak and can’t fly. </a:t>
            </a:r>
          </a:p>
        </p:txBody>
      </p:sp>
      <p:pic>
        <p:nvPicPr>
          <p:cNvPr id="156678" name="Picture 6">
            <a:extLst>
              <a:ext uri="{FF2B5EF4-FFF2-40B4-BE49-F238E27FC236}">
                <a16:creationId xmlns:a16="http://schemas.microsoft.com/office/drawing/2014/main" id="{6AFAAEE8-18B2-46A9-9FD8-6172CDA04A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2514600"/>
            <a:ext cx="1852613" cy="8794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2">
            <a:extLst>
              <a:ext uri="{FF2B5EF4-FFF2-40B4-BE49-F238E27FC236}">
                <a16:creationId xmlns:a16="http://schemas.microsoft.com/office/drawing/2014/main" id="{FE064E67-698B-4087-855D-6033867834FC}"/>
              </a:ext>
            </a:extLst>
          </p:cNvPr>
          <p:cNvSpPr>
            <a:spLocks noGrp="1" noChangeArrowheads="1"/>
          </p:cNvSpPr>
          <p:nvPr>
            <p:ph type="title"/>
          </p:nvPr>
        </p:nvSpPr>
        <p:spPr>
          <a:xfrm>
            <a:off x="533400" y="304800"/>
            <a:ext cx="7924800" cy="1447800"/>
          </a:xfrm>
        </p:spPr>
        <p:txBody>
          <a:bodyPr/>
          <a:lstStyle/>
          <a:p>
            <a:pPr algn="l"/>
            <a:r>
              <a:rPr lang="en-US" altLang="en-US" sz="3200" b="1"/>
              <a:t>                  Match the following:</a:t>
            </a:r>
            <a:br>
              <a:rPr lang="en-US" altLang="en-US" sz="3200" b="1"/>
            </a:br>
            <a:r>
              <a:rPr lang="en-US" altLang="en-US" sz="1600" b="1"/>
              <a:t>A. Angoumois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Psocid</a:t>
            </a:r>
            <a:br>
              <a:rPr lang="en-US" altLang="en-US" sz="1600" b="1"/>
            </a:br>
            <a:r>
              <a:rPr lang="en-US" altLang="en-US" sz="1600" b="1"/>
              <a:t>Q. Grain Mites</a:t>
            </a:r>
            <a:endParaRPr lang="en-US" altLang="en-US" sz="3200" b="1"/>
          </a:p>
        </p:txBody>
      </p:sp>
      <p:sp>
        <p:nvSpPr>
          <p:cNvPr id="478211" name="Rectangle 3">
            <a:extLst>
              <a:ext uri="{FF2B5EF4-FFF2-40B4-BE49-F238E27FC236}">
                <a16:creationId xmlns:a16="http://schemas.microsoft.com/office/drawing/2014/main" id="{BC32C3F5-07BE-4A44-BDC5-E5606943B19B}"/>
              </a:ext>
            </a:extLst>
          </p:cNvPr>
          <p:cNvSpPr>
            <a:spLocks noGrp="1" noChangeArrowheads="1"/>
          </p:cNvSpPr>
          <p:nvPr>
            <p:ph type="body" idx="1"/>
          </p:nvPr>
        </p:nvSpPr>
        <p:spPr>
          <a:xfrm>
            <a:off x="381000" y="1981200"/>
            <a:ext cx="8534400" cy="4876800"/>
          </a:xfrm>
        </p:spPr>
        <p:txBody>
          <a:bodyPr/>
          <a:lstStyle/>
          <a:p>
            <a:pPr marL="609600" indent="-609600">
              <a:buFontTx/>
              <a:buNone/>
            </a:pPr>
            <a:r>
              <a:rPr lang="en-US" altLang="en-US" sz="2800" b="1"/>
              <a:t>98.  </a:t>
            </a:r>
            <a:r>
              <a:rPr lang="en-US" altLang="en-US" sz="2800" b="1" u="sng"/>
              <a:t>This small grain beetle has six teeth on each side of its pronotum.</a:t>
            </a:r>
          </a:p>
          <a:p>
            <a:pPr marL="609600" indent="-609600">
              <a:buFontTx/>
              <a:buNone/>
            </a:pPr>
            <a:endParaRPr lang="en-US" altLang="en-US" sz="1000" b="1"/>
          </a:p>
          <a:p>
            <a:pPr marL="609600" indent="-609600">
              <a:buFontTx/>
              <a:buNone/>
            </a:pPr>
            <a:endParaRPr lang="en-US" altLang="en-US" sz="1000" b="1"/>
          </a:p>
          <a:p>
            <a:pPr marL="609600" indent="-609600">
              <a:buFontTx/>
              <a:buNone/>
            </a:pPr>
            <a:r>
              <a:rPr lang="en-US" altLang="en-US" sz="2800" b="1"/>
              <a:t>99.  This small grain beetle has a beak and and two pale spots on each forewing.</a:t>
            </a:r>
          </a:p>
          <a:p>
            <a:pPr marL="609600" indent="-609600">
              <a:buFontTx/>
              <a:buNone/>
            </a:pPr>
            <a:endParaRPr lang="en-US" altLang="en-US" sz="1000" b="1"/>
          </a:p>
          <a:p>
            <a:pPr marL="609600" indent="-609600">
              <a:buFontTx/>
              <a:buNone/>
            </a:pPr>
            <a:r>
              <a:rPr lang="en-US" altLang="en-US" sz="2800" b="1"/>
              <a:t>100. This small secondary feeder has eight legs. </a:t>
            </a:r>
          </a:p>
          <a:p>
            <a:pPr marL="609600" indent="-609600">
              <a:buFontTx/>
              <a:buNone/>
            </a:pPr>
            <a:endParaRPr lang="en-US" altLang="en-US" sz="1000" b="1"/>
          </a:p>
          <a:p>
            <a:pPr marL="609600" indent="-609600">
              <a:buFontTx/>
              <a:buNone/>
            </a:pPr>
            <a:r>
              <a:rPr lang="en-US" altLang="en-US" sz="2800" b="1"/>
              <a:t>101. This small secondary feeder has six legs and feeds on molds present on damp, out-of-condition grain.</a:t>
            </a:r>
          </a:p>
          <a:p>
            <a:pPr marL="609600" indent="-609600">
              <a:buFontTx/>
              <a:buNone/>
            </a:pPr>
            <a:endParaRPr lang="en-US" altLang="en-US" sz="1000" b="1"/>
          </a:p>
          <a:p>
            <a:pPr marL="609600" indent="-609600">
              <a:buFontTx/>
              <a:buNone/>
            </a:pPr>
            <a:r>
              <a:rPr lang="en-US" altLang="en-US" sz="2800" b="1"/>
              <a:t>102. This small grain beetle has a beak and can’t fly. </a:t>
            </a:r>
          </a:p>
        </p:txBody>
      </p:sp>
      <p:sp>
        <p:nvSpPr>
          <p:cNvPr id="478212" name="Text Box 4">
            <a:extLst>
              <a:ext uri="{FF2B5EF4-FFF2-40B4-BE49-F238E27FC236}">
                <a16:creationId xmlns:a16="http://schemas.microsoft.com/office/drawing/2014/main" id="{0CDDFCE3-4E21-4E66-9E36-5CA6F963D911}"/>
              </a:ext>
            </a:extLst>
          </p:cNvPr>
          <p:cNvSpPr txBox="1">
            <a:spLocks noChangeArrowheads="1"/>
          </p:cNvSpPr>
          <p:nvPr/>
        </p:nvSpPr>
        <p:spPr bwMode="auto">
          <a:xfrm>
            <a:off x="3260725" y="2667000"/>
            <a:ext cx="3427413"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Saw-toothed grain beetle</a:t>
            </a:r>
          </a:p>
        </p:txBody>
      </p:sp>
      <p:pic>
        <p:nvPicPr>
          <p:cNvPr id="478213" name="Picture 5">
            <a:extLst>
              <a:ext uri="{FF2B5EF4-FFF2-40B4-BE49-F238E27FC236}">
                <a16:creationId xmlns:a16="http://schemas.microsoft.com/office/drawing/2014/main" id="{F8F000B9-4141-401B-A88B-3C09AD041E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2514600"/>
            <a:ext cx="1852613" cy="8794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a:extLst>
              <a:ext uri="{FF2B5EF4-FFF2-40B4-BE49-F238E27FC236}">
                <a16:creationId xmlns:a16="http://schemas.microsoft.com/office/drawing/2014/main" id="{E1F0FD68-D8CD-48FE-A1FA-E9BF4E76AE20}"/>
              </a:ext>
            </a:extLst>
          </p:cNvPr>
          <p:cNvSpPr>
            <a:spLocks noGrp="1" noChangeArrowheads="1"/>
          </p:cNvSpPr>
          <p:nvPr>
            <p:ph type="title"/>
          </p:nvPr>
        </p:nvSpPr>
        <p:spPr>
          <a:xfrm>
            <a:off x="533400" y="304800"/>
            <a:ext cx="7924800" cy="1447800"/>
          </a:xfrm>
        </p:spPr>
        <p:txBody>
          <a:bodyPr/>
          <a:lstStyle/>
          <a:p>
            <a:pPr algn="l"/>
            <a:r>
              <a:rPr lang="en-US" altLang="en-US" sz="3200" b="1"/>
              <a:t>                  Match the following:</a:t>
            </a:r>
            <a:br>
              <a:rPr lang="en-US" altLang="en-US" sz="3200" b="1"/>
            </a:br>
            <a:r>
              <a:rPr lang="en-US" altLang="en-US" sz="1600" b="1"/>
              <a:t>A. Angoumois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Psocid</a:t>
            </a:r>
            <a:br>
              <a:rPr lang="en-US" altLang="en-US" sz="1600" b="1"/>
            </a:br>
            <a:r>
              <a:rPr lang="en-US" altLang="en-US" sz="1600" b="1"/>
              <a:t>Q. Grain Mites</a:t>
            </a:r>
            <a:endParaRPr lang="en-US" altLang="en-US" sz="3200" b="1"/>
          </a:p>
        </p:txBody>
      </p:sp>
      <p:sp>
        <p:nvSpPr>
          <p:cNvPr id="157699" name="Rectangle 3">
            <a:extLst>
              <a:ext uri="{FF2B5EF4-FFF2-40B4-BE49-F238E27FC236}">
                <a16:creationId xmlns:a16="http://schemas.microsoft.com/office/drawing/2014/main" id="{5DC56292-2AC4-483B-A69D-6C3E228E2377}"/>
              </a:ext>
            </a:extLst>
          </p:cNvPr>
          <p:cNvSpPr>
            <a:spLocks noGrp="1" noChangeArrowheads="1"/>
          </p:cNvSpPr>
          <p:nvPr>
            <p:ph type="body" idx="1"/>
          </p:nvPr>
        </p:nvSpPr>
        <p:spPr>
          <a:xfrm>
            <a:off x="381000" y="1981200"/>
            <a:ext cx="8534400" cy="4876800"/>
          </a:xfrm>
        </p:spPr>
        <p:txBody>
          <a:bodyPr/>
          <a:lstStyle/>
          <a:p>
            <a:pPr marL="609600" indent="-609600">
              <a:buFontTx/>
              <a:buNone/>
            </a:pPr>
            <a:r>
              <a:rPr lang="en-US" altLang="en-US" sz="2800" b="1"/>
              <a:t>98.  This small grain beetle has six teeth on each side of its pronotum.</a:t>
            </a:r>
          </a:p>
          <a:p>
            <a:pPr marL="609600" indent="-609600">
              <a:buFontTx/>
              <a:buNone/>
            </a:pPr>
            <a:endParaRPr lang="en-US" altLang="en-US" sz="800" b="1"/>
          </a:p>
          <a:p>
            <a:pPr marL="609600" indent="-609600">
              <a:buFontTx/>
              <a:buNone/>
            </a:pPr>
            <a:r>
              <a:rPr lang="en-US" altLang="en-US" sz="2800" b="1"/>
              <a:t>99.  </a:t>
            </a:r>
            <a:r>
              <a:rPr lang="en-US" altLang="en-US" sz="2800" b="1" u="sng"/>
              <a:t>This small grain beetle has a beak and and two pale spots on each forewing.</a:t>
            </a:r>
          </a:p>
          <a:p>
            <a:pPr marL="609600" indent="-609600">
              <a:buFontTx/>
              <a:buNone/>
            </a:pPr>
            <a:endParaRPr lang="en-US" altLang="en-US" sz="2800" b="1" u="sng"/>
          </a:p>
          <a:p>
            <a:pPr marL="609600" indent="-609600">
              <a:buFontTx/>
              <a:buNone/>
            </a:pPr>
            <a:r>
              <a:rPr lang="en-US" altLang="en-US" sz="2800" b="1"/>
              <a:t>100. This small secondary feeder has eight legs. </a:t>
            </a:r>
          </a:p>
          <a:p>
            <a:pPr marL="609600" indent="-609600">
              <a:buFontTx/>
              <a:buNone/>
            </a:pPr>
            <a:endParaRPr lang="en-US" altLang="en-US" sz="800" b="1"/>
          </a:p>
          <a:p>
            <a:pPr marL="609600" indent="-609600">
              <a:buFontTx/>
              <a:buNone/>
            </a:pPr>
            <a:r>
              <a:rPr lang="en-US" altLang="en-US" sz="2800" b="1"/>
              <a:t>101. This small secondary feeder has six legs and feeds on molds present on damp, out-of-condition grain.</a:t>
            </a:r>
          </a:p>
          <a:p>
            <a:pPr marL="609600" indent="-609600">
              <a:buFontTx/>
              <a:buNone/>
            </a:pPr>
            <a:endParaRPr lang="en-US" altLang="en-US" sz="800" b="1"/>
          </a:p>
          <a:p>
            <a:pPr marL="609600" indent="-609600">
              <a:buFontTx/>
              <a:buNone/>
            </a:pPr>
            <a:r>
              <a:rPr lang="en-US" altLang="en-US" sz="2800" b="1"/>
              <a:t>102. This small grain beetle has a beak and can’t fly. </a:t>
            </a:r>
          </a:p>
        </p:txBody>
      </p:sp>
      <p:pic>
        <p:nvPicPr>
          <p:cNvPr id="157701" name="Picture 5">
            <a:extLst>
              <a:ext uri="{FF2B5EF4-FFF2-40B4-BE49-F238E27FC236}">
                <a16:creationId xmlns:a16="http://schemas.microsoft.com/office/drawing/2014/main" id="{A08C23B9-ADDB-44FA-B692-D75695CD6A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21" t="33368" r="10884" b="6670"/>
          <a:stretch>
            <a:fillRect/>
          </a:stretch>
        </p:blipFill>
        <p:spPr bwMode="auto">
          <a:xfrm>
            <a:off x="5791200" y="3584575"/>
            <a:ext cx="1905000" cy="935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4" name="Rectangle 2">
            <a:extLst>
              <a:ext uri="{FF2B5EF4-FFF2-40B4-BE49-F238E27FC236}">
                <a16:creationId xmlns:a16="http://schemas.microsoft.com/office/drawing/2014/main" id="{1A109D3F-6099-448D-8F7D-7D46EFBBE230}"/>
              </a:ext>
            </a:extLst>
          </p:cNvPr>
          <p:cNvSpPr>
            <a:spLocks noGrp="1" noChangeArrowheads="1"/>
          </p:cNvSpPr>
          <p:nvPr>
            <p:ph type="title"/>
          </p:nvPr>
        </p:nvSpPr>
        <p:spPr>
          <a:xfrm>
            <a:off x="533400" y="304800"/>
            <a:ext cx="7924800" cy="1447800"/>
          </a:xfrm>
        </p:spPr>
        <p:txBody>
          <a:bodyPr/>
          <a:lstStyle/>
          <a:p>
            <a:pPr algn="l"/>
            <a:r>
              <a:rPr lang="en-US" altLang="en-US" sz="3200" b="1"/>
              <a:t>                  Match the following:</a:t>
            </a:r>
            <a:br>
              <a:rPr lang="en-US" altLang="en-US" sz="3200" b="1"/>
            </a:br>
            <a:r>
              <a:rPr lang="en-US" altLang="en-US" sz="1600" b="1"/>
              <a:t>A. Angoumois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Psocid</a:t>
            </a:r>
            <a:br>
              <a:rPr lang="en-US" altLang="en-US" sz="1600" b="1"/>
            </a:br>
            <a:r>
              <a:rPr lang="en-US" altLang="en-US" sz="1600" b="1"/>
              <a:t>Q. Grain Mites</a:t>
            </a:r>
            <a:endParaRPr lang="en-US" altLang="en-US" sz="3200" b="1"/>
          </a:p>
        </p:txBody>
      </p:sp>
      <p:sp>
        <p:nvSpPr>
          <p:cNvPr id="479235" name="Rectangle 3">
            <a:extLst>
              <a:ext uri="{FF2B5EF4-FFF2-40B4-BE49-F238E27FC236}">
                <a16:creationId xmlns:a16="http://schemas.microsoft.com/office/drawing/2014/main" id="{CB313020-1DC3-40CB-8F63-8285DBBCF9A7}"/>
              </a:ext>
            </a:extLst>
          </p:cNvPr>
          <p:cNvSpPr>
            <a:spLocks noGrp="1" noChangeArrowheads="1"/>
          </p:cNvSpPr>
          <p:nvPr>
            <p:ph type="body" idx="1"/>
          </p:nvPr>
        </p:nvSpPr>
        <p:spPr>
          <a:xfrm>
            <a:off x="381000" y="1981200"/>
            <a:ext cx="8534400" cy="4876800"/>
          </a:xfrm>
        </p:spPr>
        <p:txBody>
          <a:bodyPr/>
          <a:lstStyle/>
          <a:p>
            <a:pPr marL="609600" indent="-609600">
              <a:buFontTx/>
              <a:buNone/>
            </a:pPr>
            <a:r>
              <a:rPr lang="en-US" altLang="en-US" sz="2800" b="1"/>
              <a:t>98.  This small grain beetle has six teeth on each side of its pronotum.</a:t>
            </a:r>
          </a:p>
          <a:p>
            <a:pPr marL="609600" indent="-609600">
              <a:buFontTx/>
              <a:buNone/>
            </a:pPr>
            <a:endParaRPr lang="en-US" altLang="en-US" sz="800" b="1"/>
          </a:p>
          <a:p>
            <a:pPr marL="609600" indent="-609600">
              <a:buFontTx/>
              <a:buNone/>
            </a:pPr>
            <a:r>
              <a:rPr lang="en-US" altLang="en-US" sz="2800" b="1"/>
              <a:t>99.  </a:t>
            </a:r>
            <a:r>
              <a:rPr lang="en-US" altLang="en-US" sz="2800" b="1" u="sng"/>
              <a:t>This small grain beetle has a beak and and two pale spots on each forewing.</a:t>
            </a:r>
          </a:p>
          <a:p>
            <a:pPr marL="609600" indent="-609600">
              <a:buFontTx/>
              <a:buNone/>
            </a:pPr>
            <a:endParaRPr lang="en-US" altLang="en-US" sz="2800" b="1" u="sng"/>
          </a:p>
          <a:p>
            <a:pPr marL="609600" indent="-609600">
              <a:buFontTx/>
              <a:buNone/>
            </a:pPr>
            <a:r>
              <a:rPr lang="en-US" altLang="en-US" sz="2800" b="1"/>
              <a:t>100. This small secondary feeder has eight legs. </a:t>
            </a:r>
          </a:p>
          <a:p>
            <a:pPr marL="609600" indent="-609600">
              <a:buFontTx/>
              <a:buNone/>
            </a:pPr>
            <a:endParaRPr lang="en-US" altLang="en-US" sz="800" b="1"/>
          </a:p>
          <a:p>
            <a:pPr marL="609600" indent="-609600">
              <a:buFontTx/>
              <a:buNone/>
            </a:pPr>
            <a:r>
              <a:rPr lang="en-US" altLang="en-US" sz="2800" b="1"/>
              <a:t>101. This small secondary feeder has six legs and feeds on molds present on damp, out-of-condition grain.</a:t>
            </a:r>
          </a:p>
          <a:p>
            <a:pPr marL="609600" indent="-609600">
              <a:buFontTx/>
              <a:buNone/>
            </a:pPr>
            <a:endParaRPr lang="en-US" altLang="en-US" sz="800" b="1"/>
          </a:p>
          <a:p>
            <a:pPr marL="609600" indent="-609600">
              <a:buFontTx/>
              <a:buNone/>
            </a:pPr>
            <a:r>
              <a:rPr lang="en-US" altLang="en-US" sz="2800" b="1"/>
              <a:t>102. This small grain beetle has a beak and can’t fly. </a:t>
            </a:r>
          </a:p>
        </p:txBody>
      </p:sp>
      <p:sp>
        <p:nvSpPr>
          <p:cNvPr id="479236" name="Text Box 4">
            <a:extLst>
              <a:ext uri="{FF2B5EF4-FFF2-40B4-BE49-F238E27FC236}">
                <a16:creationId xmlns:a16="http://schemas.microsoft.com/office/drawing/2014/main" id="{256BADDD-792D-48BF-9D43-50B723C894E8}"/>
              </a:ext>
            </a:extLst>
          </p:cNvPr>
          <p:cNvSpPr txBox="1">
            <a:spLocks noChangeArrowheads="1"/>
          </p:cNvSpPr>
          <p:nvPr/>
        </p:nvSpPr>
        <p:spPr bwMode="auto">
          <a:xfrm>
            <a:off x="3276600" y="4038600"/>
            <a:ext cx="1752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Rice weevil</a:t>
            </a:r>
          </a:p>
        </p:txBody>
      </p:sp>
      <p:pic>
        <p:nvPicPr>
          <p:cNvPr id="479237" name="Picture 5">
            <a:extLst>
              <a:ext uri="{FF2B5EF4-FFF2-40B4-BE49-F238E27FC236}">
                <a16:creationId xmlns:a16="http://schemas.microsoft.com/office/drawing/2014/main" id="{1F7B4F16-07B8-4BE3-B536-C694E46446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721" t="33368" r="10884" b="6670"/>
          <a:stretch>
            <a:fillRect/>
          </a:stretch>
        </p:blipFill>
        <p:spPr bwMode="auto">
          <a:xfrm>
            <a:off x="5791200" y="3584575"/>
            <a:ext cx="1905000" cy="9350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a:extLst>
              <a:ext uri="{FF2B5EF4-FFF2-40B4-BE49-F238E27FC236}">
                <a16:creationId xmlns:a16="http://schemas.microsoft.com/office/drawing/2014/main" id="{0BEDF427-A6F5-46E7-BC7F-A67C14A7E941}"/>
              </a:ext>
            </a:extLst>
          </p:cNvPr>
          <p:cNvSpPr>
            <a:spLocks noGrp="1" noChangeArrowheads="1"/>
          </p:cNvSpPr>
          <p:nvPr>
            <p:ph type="title"/>
          </p:nvPr>
        </p:nvSpPr>
        <p:spPr>
          <a:xfrm>
            <a:off x="533400" y="304800"/>
            <a:ext cx="7924800" cy="1447800"/>
          </a:xfrm>
        </p:spPr>
        <p:txBody>
          <a:bodyPr/>
          <a:lstStyle/>
          <a:p>
            <a:pPr algn="l"/>
            <a:r>
              <a:rPr lang="en-US" altLang="en-US" sz="3200" b="1"/>
              <a:t>                  Match the following:</a:t>
            </a:r>
            <a:br>
              <a:rPr lang="en-US" altLang="en-US" sz="3200" b="1"/>
            </a:br>
            <a:r>
              <a:rPr lang="en-US" altLang="en-US" sz="1600" b="1"/>
              <a:t>A. Angoumois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Psocid</a:t>
            </a:r>
            <a:br>
              <a:rPr lang="en-US" altLang="en-US" sz="1600" b="1"/>
            </a:br>
            <a:r>
              <a:rPr lang="en-US" altLang="en-US" sz="1600" b="1"/>
              <a:t>Q. Grain Mites</a:t>
            </a:r>
            <a:endParaRPr lang="en-US" altLang="en-US" sz="3200" b="1"/>
          </a:p>
        </p:txBody>
      </p:sp>
      <p:sp>
        <p:nvSpPr>
          <p:cNvPr id="158723" name="Rectangle 3">
            <a:extLst>
              <a:ext uri="{FF2B5EF4-FFF2-40B4-BE49-F238E27FC236}">
                <a16:creationId xmlns:a16="http://schemas.microsoft.com/office/drawing/2014/main" id="{F6D2692E-D09B-4D68-B92F-F297324D104E}"/>
              </a:ext>
            </a:extLst>
          </p:cNvPr>
          <p:cNvSpPr>
            <a:spLocks noGrp="1" noChangeArrowheads="1"/>
          </p:cNvSpPr>
          <p:nvPr>
            <p:ph type="body" idx="1"/>
          </p:nvPr>
        </p:nvSpPr>
        <p:spPr>
          <a:xfrm>
            <a:off x="381000" y="1981200"/>
            <a:ext cx="8763000" cy="5029200"/>
          </a:xfrm>
        </p:spPr>
        <p:txBody>
          <a:bodyPr/>
          <a:lstStyle/>
          <a:p>
            <a:pPr marL="609600" indent="-609600">
              <a:lnSpc>
                <a:spcPct val="90000"/>
              </a:lnSpc>
              <a:buFontTx/>
              <a:buNone/>
            </a:pPr>
            <a:r>
              <a:rPr lang="en-US" altLang="en-US" sz="2800" b="1"/>
              <a:t>98.  This small grain beetle has six teeth on each side of its pronotum.</a:t>
            </a:r>
          </a:p>
          <a:p>
            <a:pPr marL="609600" indent="-609600">
              <a:lnSpc>
                <a:spcPct val="90000"/>
              </a:lnSpc>
              <a:buFontTx/>
              <a:buNone/>
            </a:pPr>
            <a:endParaRPr lang="en-US" altLang="en-US" sz="800" b="1"/>
          </a:p>
          <a:p>
            <a:pPr marL="609600" indent="-609600">
              <a:lnSpc>
                <a:spcPct val="90000"/>
              </a:lnSpc>
              <a:buFontTx/>
              <a:buAutoNum type="arabicPeriod" startAt="99"/>
            </a:pPr>
            <a:r>
              <a:rPr lang="en-US" altLang="en-US" sz="2800" b="1"/>
              <a:t>This small grain beetle has a beak and and two  </a:t>
            </a:r>
          </a:p>
          <a:p>
            <a:pPr marL="609600" indent="-609600">
              <a:lnSpc>
                <a:spcPct val="90000"/>
              </a:lnSpc>
              <a:buFontTx/>
              <a:buNone/>
            </a:pPr>
            <a:r>
              <a:rPr lang="en-US" altLang="en-US" sz="2800" b="1"/>
              <a:t>        pale spots on each forewing.</a:t>
            </a:r>
          </a:p>
          <a:p>
            <a:pPr marL="609600" indent="-609600">
              <a:lnSpc>
                <a:spcPct val="90000"/>
              </a:lnSpc>
              <a:buFontTx/>
              <a:buNone/>
            </a:pPr>
            <a:endParaRPr lang="en-US" altLang="en-US" sz="800" b="1"/>
          </a:p>
          <a:p>
            <a:pPr marL="609600" indent="-609600">
              <a:lnSpc>
                <a:spcPct val="90000"/>
              </a:lnSpc>
              <a:buFontTx/>
              <a:buNone/>
            </a:pPr>
            <a:r>
              <a:rPr lang="en-US" altLang="en-US" sz="2800" b="1"/>
              <a:t>100. </a:t>
            </a:r>
            <a:r>
              <a:rPr lang="en-US" altLang="en-US" sz="2800" b="1" u="sng"/>
              <a:t>This small secondary feeder                                        </a:t>
            </a:r>
          </a:p>
          <a:p>
            <a:pPr marL="609600" indent="-609600">
              <a:lnSpc>
                <a:spcPct val="90000"/>
              </a:lnSpc>
              <a:buFontTx/>
              <a:buNone/>
            </a:pPr>
            <a:r>
              <a:rPr lang="en-US" altLang="en-US" sz="2800" b="1"/>
              <a:t>         </a:t>
            </a:r>
            <a:r>
              <a:rPr lang="en-US" altLang="en-US" sz="2800" b="1" u="sng"/>
              <a:t>has eight legs</a:t>
            </a:r>
            <a:r>
              <a:rPr lang="en-US" altLang="en-US" sz="2800" b="1"/>
              <a:t>. </a:t>
            </a:r>
          </a:p>
          <a:p>
            <a:pPr marL="609600" indent="-609600">
              <a:lnSpc>
                <a:spcPct val="90000"/>
              </a:lnSpc>
              <a:buFontTx/>
              <a:buNone/>
            </a:pPr>
            <a:endParaRPr lang="en-US" altLang="en-US" sz="1800" b="1"/>
          </a:p>
          <a:p>
            <a:pPr marL="609600" indent="-609600">
              <a:lnSpc>
                <a:spcPct val="90000"/>
              </a:lnSpc>
              <a:buFontTx/>
              <a:buNone/>
            </a:pPr>
            <a:r>
              <a:rPr lang="en-US" altLang="en-US" sz="2800" b="1"/>
              <a:t>101. This small secondary feeder has six legs and feeds   </a:t>
            </a:r>
          </a:p>
          <a:p>
            <a:pPr marL="609600" indent="-609600">
              <a:lnSpc>
                <a:spcPct val="90000"/>
              </a:lnSpc>
              <a:buFontTx/>
              <a:buNone/>
            </a:pPr>
            <a:r>
              <a:rPr lang="en-US" altLang="en-US" sz="2800" b="1"/>
              <a:t>         on molds present on damp, out-of-condition grain.</a:t>
            </a:r>
          </a:p>
          <a:p>
            <a:pPr marL="609600" indent="-609600">
              <a:lnSpc>
                <a:spcPct val="90000"/>
              </a:lnSpc>
              <a:buFontTx/>
              <a:buNone/>
            </a:pPr>
            <a:endParaRPr lang="en-US" altLang="en-US" sz="800" b="1"/>
          </a:p>
          <a:p>
            <a:pPr marL="609600" indent="-609600">
              <a:lnSpc>
                <a:spcPct val="90000"/>
              </a:lnSpc>
              <a:buFontTx/>
              <a:buNone/>
            </a:pPr>
            <a:r>
              <a:rPr lang="en-US" altLang="en-US" sz="2800" b="1"/>
              <a:t>102. This small grain beetle has a beak and can’t fly. </a:t>
            </a:r>
          </a:p>
        </p:txBody>
      </p:sp>
      <p:pic>
        <p:nvPicPr>
          <p:cNvPr id="158725" name="Picture 5">
            <a:extLst>
              <a:ext uri="{FF2B5EF4-FFF2-40B4-BE49-F238E27FC236}">
                <a16:creationId xmlns:a16="http://schemas.microsoft.com/office/drawing/2014/main" id="{F6E7E340-DD5D-46F7-9CB7-95FEC0C6D68C}"/>
              </a:ext>
            </a:extLst>
          </p:cNvPr>
          <p:cNvPicPr>
            <a:picLocks noChangeAspect="1" noChangeArrowheads="1"/>
          </p:cNvPicPr>
          <p:nvPr/>
        </p:nvPicPr>
        <p:blipFill>
          <a:blip r:embed="rId2">
            <a:lum bright="18000" contrast="18000"/>
            <a:extLst>
              <a:ext uri="{28A0092B-C50C-407E-A947-70E740481C1C}">
                <a14:useLocalDpi xmlns:a14="http://schemas.microsoft.com/office/drawing/2010/main" val="0"/>
              </a:ext>
            </a:extLst>
          </a:blip>
          <a:srcRect l="6897" t="2299" r="3448"/>
          <a:stretch>
            <a:fillRect/>
          </a:stretch>
        </p:blipFill>
        <p:spPr bwMode="auto">
          <a:xfrm>
            <a:off x="6019800" y="3479800"/>
            <a:ext cx="2590800" cy="1727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58727" name="Rectangle 7">
            <a:extLst>
              <a:ext uri="{FF2B5EF4-FFF2-40B4-BE49-F238E27FC236}">
                <a16:creationId xmlns:a16="http://schemas.microsoft.com/office/drawing/2014/main" id="{0A39C88F-8F36-43E0-9A48-3A9E2A50BA7C}"/>
              </a:ext>
            </a:extLst>
          </p:cNvPr>
          <p:cNvSpPr>
            <a:spLocks noChangeArrowheads="1"/>
          </p:cNvSpPr>
          <p:nvPr/>
        </p:nvSpPr>
        <p:spPr bwMode="auto">
          <a:xfrm>
            <a:off x="5943600" y="3429000"/>
            <a:ext cx="2743200" cy="3810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58728" name="Line 8">
            <a:extLst>
              <a:ext uri="{FF2B5EF4-FFF2-40B4-BE49-F238E27FC236}">
                <a16:creationId xmlns:a16="http://schemas.microsoft.com/office/drawing/2014/main" id="{B0C84D08-8126-40C1-9F3C-984FF340E688}"/>
              </a:ext>
            </a:extLst>
          </p:cNvPr>
          <p:cNvSpPr>
            <a:spLocks noChangeShapeType="1"/>
          </p:cNvSpPr>
          <p:nvPr/>
        </p:nvSpPr>
        <p:spPr bwMode="auto">
          <a:xfrm>
            <a:off x="6019800" y="3810000"/>
            <a:ext cx="2590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8" name="Rectangle 2">
            <a:extLst>
              <a:ext uri="{FF2B5EF4-FFF2-40B4-BE49-F238E27FC236}">
                <a16:creationId xmlns:a16="http://schemas.microsoft.com/office/drawing/2014/main" id="{6632CAA3-E64B-4F4A-BA78-44382A2A9339}"/>
              </a:ext>
            </a:extLst>
          </p:cNvPr>
          <p:cNvSpPr>
            <a:spLocks noGrp="1" noChangeArrowheads="1"/>
          </p:cNvSpPr>
          <p:nvPr>
            <p:ph type="title"/>
          </p:nvPr>
        </p:nvSpPr>
        <p:spPr>
          <a:xfrm>
            <a:off x="533400" y="304800"/>
            <a:ext cx="7924800" cy="1447800"/>
          </a:xfrm>
        </p:spPr>
        <p:txBody>
          <a:bodyPr/>
          <a:lstStyle/>
          <a:p>
            <a:pPr algn="l"/>
            <a:r>
              <a:rPr lang="en-US" altLang="en-US" sz="3200" b="1"/>
              <a:t>                  Match the following:</a:t>
            </a:r>
            <a:br>
              <a:rPr lang="en-US" altLang="en-US" sz="3200" b="1"/>
            </a:br>
            <a:r>
              <a:rPr lang="en-US" altLang="en-US" sz="1600" b="1"/>
              <a:t>A. Angoumois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Psocid</a:t>
            </a:r>
            <a:br>
              <a:rPr lang="en-US" altLang="en-US" sz="1600" b="1"/>
            </a:br>
            <a:r>
              <a:rPr lang="en-US" altLang="en-US" sz="1600" b="1"/>
              <a:t>Q. Grain Mites</a:t>
            </a:r>
            <a:endParaRPr lang="en-US" altLang="en-US" sz="3200" b="1"/>
          </a:p>
        </p:txBody>
      </p:sp>
      <p:sp>
        <p:nvSpPr>
          <p:cNvPr id="480259" name="Rectangle 3">
            <a:extLst>
              <a:ext uri="{FF2B5EF4-FFF2-40B4-BE49-F238E27FC236}">
                <a16:creationId xmlns:a16="http://schemas.microsoft.com/office/drawing/2014/main" id="{F2F197DD-1C46-4FE2-AF67-DB1C1EA9EC6D}"/>
              </a:ext>
            </a:extLst>
          </p:cNvPr>
          <p:cNvSpPr>
            <a:spLocks noGrp="1" noChangeArrowheads="1"/>
          </p:cNvSpPr>
          <p:nvPr>
            <p:ph type="body" idx="1"/>
          </p:nvPr>
        </p:nvSpPr>
        <p:spPr>
          <a:xfrm>
            <a:off x="381000" y="1981200"/>
            <a:ext cx="8763000" cy="5029200"/>
          </a:xfrm>
        </p:spPr>
        <p:txBody>
          <a:bodyPr/>
          <a:lstStyle/>
          <a:p>
            <a:pPr marL="609600" indent="-609600">
              <a:lnSpc>
                <a:spcPct val="90000"/>
              </a:lnSpc>
              <a:buFontTx/>
              <a:buNone/>
            </a:pPr>
            <a:r>
              <a:rPr lang="en-US" altLang="en-US" sz="2800" b="1"/>
              <a:t>98.  This small grain beetle has six teeth on each side of its pronotum.</a:t>
            </a:r>
          </a:p>
          <a:p>
            <a:pPr marL="609600" indent="-609600">
              <a:lnSpc>
                <a:spcPct val="90000"/>
              </a:lnSpc>
              <a:buFontTx/>
              <a:buNone/>
            </a:pPr>
            <a:endParaRPr lang="en-US" altLang="en-US" sz="800" b="1"/>
          </a:p>
          <a:p>
            <a:pPr marL="609600" indent="-609600">
              <a:lnSpc>
                <a:spcPct val="90000"/>
              </a:lnSpc>
              <a:buFontTx/>
              <a:buAutoNum type="arabicPeriod" startAt="99"/>
            </a:pPr>
            <a:r>
              <a:rPr lang="en-US" altLang="en-US" sz="2800" b="1"/>
              <a:t>This small grain beetle has a beak and and two  </a:t>
            </a:r>
          </a:p>
          <a:p>
            <a:pPr marL="609600" indent="-609600">
              <a:lnSpc>
                <a:spcPct val="90000"/>
              </a:lnSpc>
              <a:buFontTx/>
              <a:buNone/>
            </a:pPr>
            <a:r>
              <a:rPr lang="en-US" altLang="en-US" sz="2800" b="1"/>
              <a:t>        pale spots on each forewing.</a:t>
            </a:r>
          </a:p>
          <a:p>
            <a:pPr marL="609600" indent="-609600">
              <a:lnSpc>
                <a:spcPct val="90000"/>
              </a:lnSpc>
              <a:buFontTx/>
              <a:buNone/>
            </a:pPr>
            <a:endParaRPr lang="en-US" altLang="en-US" sz="800" b="1"/>
          </a:p>
          <a:p>
            <a:pPr marL="609600" indent="-609600">
              <a:lnSpc>
                <a:spcPct val="90000"/>
              </a:lnSpc>
              <a:buFontTx/>
              <a:buNone/>
            </a:pPr>
            <a:r>
              <a:rPr lang="en-US" altLang="en-US" sz="2800" b="1"/>
              <a:t>100. </a:t>
            </a:r>
            <a:r>
              <a:rPr lang="en-US" altLang="en-US" sz="2800" b="1" u="sng"/>
              <a:t>This small secondary feeder                                        </a:t>
            </a:r>
          </a:p>
          <a:p>
            <a:pPr marL="609600" indent="-609600">
              <a:lnSpc>
                <a:spcPct val="90000"/>
              </a:lnSpc>
              <a:buFontTx/>
              <a:buNone/>
            </a:pPr>
            <a:r>
              <a:rPr lang="en-US" altLang="en-US" sz="2800" b="1"/>
              <a:t>         </a:t>
            </a:r>
            <a:r>
              <a:rPr lang="en-US" altLang="en-US" sz="2800" b="1" u="sng"/>
              <a:t>has eight legs</a:t>
            </a:r>
            <a:r>
              <a:rPr lang="en-US" altLang="en-US" sz="2800" b="1"/>
              <a:t>. </a:t>
            </a:r>
          </a:p>
          <a:p>
            <a:pPr marL="609600" indent="-609600">
              <a:lnSpc>
                <a:spcPct val="90000"/>
              </a:lnSpc>
              <a:buFontTx/>
              <a:buNone/>
            </a:pPr>
            <a:endParaRPr lang="en-US" altLang="en-US" sz="1800" b="1"/>
          </a:p>
          <a:p>
            <a:pPr marL="609600" indent="-609600">
              <a:lnSpc>
                <a:spcPct val="90000"/>
              </a:lnSpc>
              <a:buFontTx/>
              <a:buNone/>
            </a:pPr>
            <a:r>
              <a:rPr lang="en-US" altLang="en-US" sz="2800" b="1"/>
              <a:t>101. This small secondary feeder has six legs and feeds   </a:t>
            </a:r>
          </a:p>
          <a:p>
            <a:pPr marL="609600" indent="-609600">
              <a:lnSpc>
                <a:spcPct val="90000"/>
              </a:lnSpc>
              <a:buFontTx/>
              <a:buNone/>
            </a:pPr>
            <a:r>
              <a:rPr lang="en-US" altLang="en-US" sz="2800" b="1"/>
              <a:t>         on molds present on damp, out-of-condition grain.</a:t>
            </a:r>
          </a:p>
          <a:p>
            <a:pPr marL="609600" indent="-609600">
              <a:lnSpc>
                <a:spcPct val="90000"/>
              </a:lnSpc>
              <a:buFontTx/>
              <a:buNone/>
            </a:pPr>
            <a:endParaRPr lang="en-US" altLang="en-US" sz="800" b="1"/>
          </a:p>
          <a:p>
            <a:pPr marL="609600" indent="-609600">
              <a:lnSpc>
                <a:spcPct val="90000"/>
              </a:lnSpc>
              <a:buFontTx/>
              <a:buNone/>
            </a:pPr>
            <a:r>
              <a:rPr lang="en-US" altLang="en-US" sz="2800" b="1"/>
              <a:t>102. This small grain beetle has a beak and can’t fly. </a:t>
            </a:r>
          </a:p>
        </p:txBody>
      </p:sp>
      <p:sp>
        <p:nvSpPr>
          <p:cNvPr id="480260" name="Text Box 4">
            <a:extLst>
              <a:ext uri="{FF2B5EF4-FFF2-40B4-BE49-F238E27FC236}">
                <a16:creationId xmlns:a16="http://schemas.microsoft.com/office/drawing/2014/main" id="{3D6737AE-D847-47F4-A1E5-D826C1091F35}"/>
              </a:ext>
            </a:extLst>
          </p:cNvPr>
          <p:cNvSpPr txBox="1">
            <a:spLocks noChangeArrowheads="1"/>
          </p:cNvSpPr>
          <p:nvPr/>
        </p:nvSpPr>
        <p:spPr bwMode="auto">
          <a:xfrm>
            <a:off x="3733800" y="4689475"/>
            <a:ext cx="1752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Grain mite</a:t>
            </a:r>
          </a:p>
        </p:txBody>
      </p:sp>
      <p:pic>
        <p:nvPicPr>
          <p:cNvPr id="480261" name="Picture 5">
            <a:extLst>
              <a:ext uri="{FF2B5EF4-FFF2-40B4-BE49-F238E27FC236}">
                <a16:creationId xmlns:a16="http://schemas.microsoft.com/office/drawing/2014/main" id="{4B85C41A-7772-4164-A030-66EFEFEC3567}"/>
              </a:ext>
            </a:extLst>
          </p:cNvPr>
          <p:cNvPicPr>
            <a:picLocks noChangeAspect="1" noChangeArrowheads="1"/>
          </p:cNvPicPr>
          <p:nvPr/>
        </p:nvPicPr>
        <p:blipFill>
          <a:blip r:embed="rId2">
            <a:lum bright="18000" contrast="18000"/>
            <a:extLst>
              <a:ext uri="{28A0092B-C50C-407E-A947-70E740481C1C}">
                <a14:useLocalDpi xmlns:a14="http://schemas.microsoft.com/office/drawing/2010/main" val="0"/>
              </a:ext>
            </a:extLst>
          </a:blip>
          <a:srcRect l="6897" t="2299" r="3448"/>
          <a:stretch>
            <a:fillRect/>
          </a:stretch>
        </p:blipFill>
        <p:spPr bwMode="auto">
          <a:xfrm>
            <a:off x="6019800" y="3479800"/>
            <a:ext cx="2590800" cy="1727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a:extLst>
              <a:ext uri="{FF2B5EF4-FFF2-40B4-BE49-F238E27FC236}">
                <a16:creationId xmlns:a16="http://schemas.microsoft.com/office/drawing/2014/main" id="{752BA652-01C6-4C90-B8B3-1964F2AE5B2F}"/>
              </a:ext>
            </a:extLst>
          </p:cNvPr>
          <p:cNvSpPr>
            <a:spLocks noGrp="1" noChangeArrowheads="1"/>
          </p:cNvSpPr>
          <p:nvPr>
            <p:ph type="title"/>
          </p:nvPr>
        </p:nvSpPr>
        <p:spPr>
          <a:xfrm>
            <a:off x="533400" y="304800"/>
            <a:ext cx="7924800" cy="1447800"/>
          </a:xfrm>
        </p:spPr>
        <p:txBody>
          <a:bodyPr/>
          <a:lstStyle/>
          <a:p>
            <a:pPr algn="l"/>
            <a:r>
              <a:rPr lang="en-US" altLang="en-US" sz="3200" b="1"/>
              <a:t>                  Match the following:</a:t>
            </a:r>
            <a:br>
              <a:rPr lang="en-US" altLang="en-US" sz="3200" b="1"/>
            </a:br>
            <a:r>
              <a:rPr lang="en-US" altLang="en-US" sz="1600" b="1"/>
              <a:t>A. Angoumois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Psocid</a:t>
            </a:r>
            <a:br>
              <a:rPr lang="en-US" altLang="en-US" sz="1600" b="1"/>
            </a:br>
            <a:r>
              <a:rPr lang="en-US" altLang="en-US" sz="1600" b="1"/>
              <a:t>Q. Grain Mites</a:t>
            </a:r>
            <a:endParaRPr lang="en-US" altLang="en-US" sz="3200" b="1"/>
          </a:p>
        </p:txBody>
      </p:sp>
      <p:sp>
        <p:nvSpPr>
          <p:cNvPr id="159747" name="Rectangle 3">
            <a:extLst>
              <a:ext uri="{FF2B5EF4-FFF2-40B4-BE49-F238E27FC236}">
                <a16:creationId xmlns:a16="http://schemas.microsoft.com/office/drawing/2014/main" id="{E853008E-873F-4BC8-BA14-8E8102D1C24A}"/>
              </a:ext>
            </a:extLst>
          </p:cNvPr>
          <p:cNvSpPr>
            <a:spLocks noGrp="1" noChangeArrowheads="1"/>
          </p:cNvSpPr>
          <p:nvPr>
            <p:ph type="body" idx="1"/>
          </p:nvPr>
        </p:nvSpPr>
        <p:spPr>
          <a:xfrm>
            <a:off x="381000" y="1981200"/>
            <a:ext cx="8534400" cy="4876800"/>
          </a:xfrm>
        </p:spPr>
        <p:txBody>
          <a:bodyPr/>
          <a:lstStyle/>
          <a:p>
            <a:pPr marL="609600" indent="-609600">
              <a:buFontTx/>
              <a:buNone/>
            </a:pPr>
            <a:r>
              <a:rPr lang="en-US" altLang="en-US" sz="2800" b="1"/>
              <a:t>98.  This small grain beetle has six teeth on each side of its pronotum.</a:t>
            </a:r>
          </a:p>
          <a:p>
            <a:pPr marL="609600" indent="-609600">
              <a:buFontTx/>
              <a:buNone/>
            </a:pPr>
            <a:endParaRPr lang="en-US" altLang="en-US" sz="800" b="1"/>
          </a:p>
          <a:p>
            <a:pPr marL="609600" indent="-609600">
              <a:buFontTx/>
              <a:buNone/>
            </a:pPr>
            <a:r>
              <a:rPr lang="en-US" altLang="en-US" sz="2800" b="1"/>
              <a:t>99.  This small grain beetle has a beak and and two pale spots on each forewing.</a:t>
            </a:r>
          </a:p>
          <a:p>
            <a:pPr marL="609600" indent="-609600">
              <a:buFontTx/>
              <a:buNone/>
            </a:pPr>
            <a:endParaRPr lang="en-US" altLang="en-US" sz="800" b="1"/>
          </a:p>
          <a:p>
            <a:pPr marL="609600" indent="-609600">
              <a:buFontTx/>
              <a:buNone/>
            </a:pPr>
            <a:r>
              <a:rPr lang="en-US" altLang="en-US" sz="2800" b="1"/>
              <a:t>100. This small secondary feeder has eight legs. </a:t>
            </a:r>
          </a:p>
          <a:p>
            <a:pPr marL="609600" indent="-609600">
              <a:buFontTx/>
              <a:buNone/>
            </a:pPr>
            <a:endParaRPr lang="en-US" altLang="en-US" sz="800" b="1"/>
          </a:p>
          <a:p>
            <a:pPr marL="609600" indent="-609600">
              <a:buFontTx/>
              <a:buNone/>
            </a:pPr>
            <a:r>
              <a:rPr lang="en-US" altLang="en-US" sz="2800" b="1"/>
              <a:t>101. </a:t>
            </a:r>
            <a:r>
              <a:rPr lang="en-US" altLang="en-US" sz="2800" b="1" u="sng"/>
              <a:t>This small secondary feeder has six legs and feeds on molds present on damp, out-of-condition grain.</a:t>
            </a:r>
          </a:p>
          <a:p>
            <a:pPr marL="609600" indent="-609600">
              <a:buFontTx/>
              <a:buNone/>
            </a:pPr>
            <a:endParaRPr lang="en-US" altLang="en-US" b="1" u="sng"/>
          </a:p>
          <a:p>
            <a:pPr marL="609600" indent="-609600">
              <a:buFontTx/>
              <a:buNone/>
            </a:pPr>
            <a:r>
              <a:rPr lang="en-US" altLang="en-US" sz="2800" b="1"/>
              <a:t>102. This small grain beetle has a beak and can’t fly. </a:t>
            </a:r>
          </a:p>
        </p:txBody>
      </p:sp>
      <p:pic>
        <p:nvPicPr>
          <p:cNvPr id="159749" name="Picture 5">
            <a:extLst>
              <a:ext uri="{FF2B5EF4-FFF2-40B4-BE49-F238E27FC236}">
                <a16:creationId xmlns:a16="http://schemas.microsoft.com/office/drawing/2014/main" id="{56A0DF0A-FE1B-4FAD-8CE4-23A5A7A1E7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5791200"/>
            <a:ext cx="1066800" cy="6223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2" name="Rectangle 2">
            <a:extLst>
              <a:ext uri="{FF2B5EF4-FFF2-40B4-BE49-F238E27FC236}">
                <a16:creationId xmlns:a16="http://schemas.microsoft.com/office/drawing/2014/main" id="{B360EE33-B980-48B1-BEE7-0FF05ACFABFE}"/>
              </a:ext>
            </a:extLst>
          </p:cNvPr>
          <p:cNvSpPr>
            <a:spLocks noGrp="1" noChangeArrowheads="1"/>
          </p:cNvSpPr>
          <p:nvPr>
            <p:ph type="title"/>
          </p:nvPr>
        </p:nvSpPr>
        <p:spPr>
          <a:xfrm>
            <a:off x="533400" y="304800"/>
            <a:ext cx="7924800" cy="1447800"/>
          </a:xfrm>
        </p:spPr>
        <p:txBody>
          <a:bodyPr/>
          <a:lstStyle/>
          <a:p>
            <a:pPr algn="l"/>
            <a:r>
              <a:rPr lang="en-US" altLang="en-US" sz="3200" b="1"/>
              <a:t>                  Match the following:</a:t>
            </a:r>
            <a:br>
              <a:rPr lang="en-US" altLang="en-US" sz="3200" b="1"/>
            </a:br>
            <a:r>
              <a:rPr lang="en-US" altLang="en-US" sz="1600" b="1"/>
              <a:t>A. Angoumois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Psocid</a:t>
            </a:r>
            <a:br>
              <a:rPr lang="en-US" altLang="en-US" sz="1600" b="1"/>
            </a:br>
            <a:r>
              <a:rPr lang="en-US" altLang="en-US" sz="1600" b="1"/>
              <a:t>Q. Grain Mites</a:t>
            </a:r>
            <a:endParaRPr lang="en-US" altLang="en-US" sz="3200" b="1"/>
          </a:p>
        </p:txBody>
      </p:sp>
      <p:sp>
        <p:nvSpPr>
          <p:cNvPr id="481283" name="Rectangle 3">
            <a:extLst>
              <a:ext uri="{FF2B5EF4-FFF2-40B4-BE49-F238E27FC236}">
                <a16:creationId xmlns:a16="http://schemas.microsoft.com/office/drawing/2014/main" id="{37AFF367-6416-4D23-99FD-85EEF0CA69C7}"/>
              </a:ext>
            </a:extLst>
          </p:cNvPr>
          <p:cNvSpPr>
            <a:spLocks noGrp="1" noChangeArrowheads="1"/>
          </p:cNvSpPr>
          <p:nvPr>
            <p:ph type="body" idx="1"/>
          </p:nvPr>
        </p:nvSpPr>
        <p:spPr>
          <a:xfrm>
            <a:off x="381000" y="1981200"/>
            <a:ext cx="8534400" cy="4876800"/>
          </a:xfrm>
        </p:spPr>
        <p:txBody>
          <a:bodyPr/>
          <a:lstStyle/>
          <a:p>
            <a:pPr marL="609600" indent="-609600">
              <a:buFontTx/>
              <a:buNone/>
            </a:pPr>
            <a:r>
              <a:rPr lang="en-US" altLang="en-US" sz="2800" b="1"/>
              <a:t>98.  This small grain beetle has six teeth on each side of its pronotum.</a:t>
            </a:r>
          </a:p>
          <a:p>
            <a:pPr marL="609600" indent="-609600">
              <a:buFontTx/>
              <a:buNone/>
            </a:pPr>
            <a:endParaRPr lang="en-US" altLang="en-US" sz="800" b="1"/>
          </a:p>
          <a:p>
            <a:pPr marL="609600" indent="-609600">
              <a:buFontTx/>
              <a:buNone/>
            </a:pPr>
            <a:r>
              <a:rPr lang="en-US" altLang="en-US" sz="2800" b="1"/>
              <a:t>99.  This small grain beetle has a beak and and two pale spots on each forewing.</a:t>
            </a:r>
          </a:p>
          <a:p>
            <a:pPr marL="609600" indent="-609600">
              <a:buFontTx/>
              <a:buNone/>
            </a:pPr>
            <a:endParaRPr lang="en-US" altLang="en-US" sz="800" b="1"/>
          </a:p>
          <a:p>
            <a:pPr marL="609600" indent="-609600">
              <a:buFontTx/>
              <a:buNone/>
            </a:pPr>
            <a:r>
              <a:rPr lang="en-US" altLang="en-US" sz="2800" b="1"/>
              <a:t>100. This small secondary feeder has eight legs. </a:t>
            </a:r>
          </a:p>
          <a:p>
            <a:pPr marL="609600" indent="-609600">
              <a:buFontTx/>
              <a:buNone/>
            </a:pPr>
            <a:endParaRPr lang="en-US" altLang="en-US" sz="800" b="1"/>
          </a:p>
          <a:p>
            <a:pPr marL="609600" indent="-609600">
              <a:buFontTx/>
              <a:buNone/>
            </a:pPr>
            <a:r>
              <a:rPr lang="en-US" altLang="en-US" sz="2800" b="1"/>
              <a:t>101. </a:t>
            </a:r>
            <a:r>
              <a:rPr lang="en-US" altLang="en-US" sz="2800" b="1" u="sng"/>
              <a:t>This small secondary feeder has six legs and feeds on molds present on damp, out-of-condition grain.</a:t>
            </a:r>
          </a:p>
          <a:p>
            <a:pPr marL="609600" indent="-609600">
              <a:buFontTx/>
              <a:buNone/>
            </a:pPr>
            <a:endParaRPr lang="en-US" altLang="en-US" b="1" u="sng"/>
          </a:p>
          <a:p>
            <a:pPr marL="609600" indent="-609600">
              <a:buFontTx/>
              <a:buNone/>
            </a:pPr>
            <a:r>
              <a:rPr lang="en-US" altLang="en-US" sz="2800" b="1"/>
              <a:t>102. This small grain beetle has a beak and can’t fly. </a:t>
            </a:r>
          </a:p>
        </p:txBody>
      </p:sp>
      <p:sp>
        <p:nvSpPr>
          <p:cNvPr id="481284" name="Text Box 4">
            <a:extLst>
              <a:ext uri="{FF2B5EF4-FFF2-40B4-BE49-F238E27FC236}">
                <a16:creationId xmlns:a16="http://schemas.microsoft.com/office/drawing/2014/main" id="{26B83D69-0FD5-40B3-B677-15ED93FD12C6}"/>
              </a:ext>
            </a:extLst>
          </p:cNvPr>
          <p:cNvSpPr txBox="1">
            <a:spLocks noChangeArrowheads="1"/>
          </p:cNvSpPr>
          <p:nvPr/>
        </p:nvSpPr>
        <p:spPr bwMode="auto">
          <a:xfrm>
            <a:off x="2971800" y="5867400"/>
            <a:ext cx="2895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Psocid – Book louse</a:t>
            </a:r>
          </a:p>
        </p:txBody>
      </p:sp>
      <p:pic>
        <p:nvPicPr>
          <p:cNvPr id="481285" name="Picture 5">
            <a:extLst>
              <a:ext uri="{FF2B5EF4-FFF2-40B4-BE49-F238E27FC236}">
                <a16:creationId xmlns:a16="http://schemas.microsoft.com/office/drawing/2014/main" id="{F91668BA-E848-4CEA-B0C4-9DE6B5AFDA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5791200"/>
            <a:ext cx="1066800" cy="6223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a:extLst>
              <a:ext uri="{FF2B5EF4-FFF2-40B4-BE49-F238E27FC236}">
                <a16:creationId xmlns:a16="http://schemas.microsoft.com/office/drawing/2014/main" id="{CBAA8B9A-E258-44FF-B040-D11799A5B5CA}"/>
              </a:ext>
            </a:extLst>
          </p:cNvPr>
          <p:cNvSpPr>
            <a:spLocks noGrp="1" noChangeArrowheads="1"/>
          </p:cNvSpPr>
          <p:nvPr>
            <p:ph type="title"/>
          </p:nvPr>
        </p:nvSpPr>
        <p:spPr>
          <a:xfrm>
            <a:off x="533400" y="304800"/>
            <a:ext cx="7924800" cy="1447800"/>
          </a:xfrm>
        </p:spPr>
        <p:txBody>
          <a:bodyPr/>
          <a:lstStyle/>
          <a:p>
            <a:pPr algn="l"/>
            <a:r>
              <a:rPr lang="en-US" altLang="en-US" sz="3200" b="1"/>
              <a:t>                  Match the following:</a:t>
            </a:r>
            <a:br>
              <a:rPr lang="en-US" altLang="en-US" sz="3200" b="1"/>
            </a:br>
            <a:r>
              <a:rPr lang="en-US" altLang="en-US" sz="1600" b="1"/>
              <a:t>A. Angoumois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Psocid</a:t>
            </a:r>
            <a:br>
              <a:rPr lang="en-US" altLang="en-US" sz="1600" b="1"/>
            </a:br>
            <a:r>
              <a:rPr lang="en-US" altLang="en-US" sz="1600" b="1"/>
              <a:t>Q. Grain Mites</a:t>
            </a:r>
            <a:endParaRPr lang="en-US" altLang="en-US" sz="3200" b="1"/>
          </a:p>
        </p:txBody>
      </p:sp>
      <p:sp>
        <p:nvSpPr>
          <p:cNvPr id="160771" name="Rectangle 3">
            <a:extLst>
              <a:ext uri="{FF2B5EF4-FFF2-40B4-BE49-F238E27FC236}">
                <a16:creationId xmlns:a16="http://schemas.microsoft.com/office/drawing/2014/main" id="{93FE10BE-9A45-4E67-B83C-E051087811C3}"/>
              </a:ext>
            </a:extLst>
          </p:cNvPr>
          <p:cNvSpPr>
            <a:spLocks noGrp="1" noChangeArrowheads="1"/>
          </p:cNvSpPr>
          <p:nvPr>
            <p:ph type="body" idx="1"/>
          </p:nvPr>
        </p:nvSpPr>
        <p:spPr>
          <a:xfrm>
            <a:off x="381000" y="1981200"/>
            <a:ext cx="8534400" cy="4343400"/>
          </a:xfrm>
        </p:spPr>
        <p:txBody>
          <a:bodyPr/>
          <a:lstStyle/>
          <a:p>
            <a:pPr marL="609600" indent="-609600">
              <a:lnSpc>
                <a:spcPct val="90000"/>
              </a:lnSpc>
              <a:buFontTx/>
              <a:buNone/>
            </a:pPr>
            <a:r>
              <a:rPr lang="en-US" altLang="en-US" sz="2800" b="1"/>
              <a:t>98.  This small grain beetle has six teeth on each side of its pronotum.</a:t>
            </a:r>
          </a:p>
          <a:p>
            <a:pPr marL="609600" indent="-609600">
              <a:lnSpc>
                <a:spcPct val="90000"/>
              </a:lnSpc>
              <a:buFontTx/>
              <a:buNone/>
            </a:pPr>
            <a:endParaRPr lang="en-US" altLang="en-US" sz="800" b="1"/>
          </a:p>
          <a:p>
            <a:pPr marL="609600" indent="-609600">
              <a:lnSpc>
                <a:spcPct val="90000"/>
              </a:lnSpc>
              <a:buFontTx/>
              <a:buNone/>
            </a:pPr>
            <a:r>
              <a:rPr lang="en-US" altLang="en-US" sz="2800" b="1"/>
              <a:t>99.  This small grain beetle has a beak and and two pale spots on each forewing.</a:t>
            </a:r>
          </a:p>
          <a:p>
            <a:pPr marL="609600" indent="-609600">
              <a:lnSpc>
                <a:spcPct val="90000"/>
              </a:lnSpc>
              <a:buFontTx/>
              <a:buNone/>
            </a:pPr>
            <a:endParaRPr lang="en-US" altLang="en-US" sz="800" b="1"/>
          </a:p>
          <a:p>
            <a:pPr marL="609600" indent="-609600">
              <a:lnSpc>
                <a:spcPct val="90000"/>
              </a:lnSpc>
              <a:buFontTx/>
              <a:buNone/>
            </a:pPr>
            <a:r>
              <a:rPr lang="en-US" altLang="en-US" sz="2800" b="1"/>
              <a:t>100. This small secondary feeder has eight legs. </a:t>
            </a:r>
          </a:p>
          <a:p>
            <a:pPr marL="609600" indent="-609600">
              <a:lnSpc>
                <a:spcPct val="90000"/>
              </a:lnSpc>
              <a:buFontTx/>
              <a:buNone/>
            </a:pPr>
            <a:endParaRPr lang="en-US" altLang="en-US" sz="1000" b="1"/>
          </a:p>
          <a:p>
            <a:pPr marL="609600" indent="-609600">
              <a:lnSpc>
                <a:spcPct val="90000"/>
              </a:lnSpc>
              <a:buFontTx/>
              <a:buNone/>
            </a:pPr>
            <a:r>
              <a:rPr lang="en-US" altLang="en-US" sz="2800" b="1"/>
              <a:t>101. This small secondary feeder has six legs and feeds on molds present on damp, out-of-condition grain.</a:t>
            </a:r>
          </a:p>
          <a:p>
            <a:pPr marL="609600" indent="-609600">
              <a:lnSpc>
                <a:spcPct val="90000"/>
              </a:lnSpc>
              <a:buFontTx/>
              <a:buNone/>
            </a:pPr>
            <a:endParaRPr lang="en-US" altLang="en-US" sz="800" b="1"/>
          </a:p>
          <a:p>
            <a:pPr marL="609600" indent="-609600">
              <a:lnSpc>
                <a:spcPct val="90000"/>
              </a:lnSpc>
              <a:buFontTx/>
              <a:buNone/>
            </a:pPr>
            <a:r>
              <a:rPr lang="en-US" altLang="en-US" sz="2800" b="1"/>
              <a:t>102. </a:t>
            </a:r>
            <a:r>
              <a:rPr lang="en-US" altLang="en-US" sz="2800" b="1" u="sng"/>
              <a:t>This small grain beetle has a beak and can’t fly. </a:t>
            </a:r>
          </a:p>
        </p:txBody>
      </p:sp>
      <p:pic>
        <p:nvPicPr>
          <p:cNvPr id="160773" name="Picture 5">
            <a:extLst>
              <a:ext uri="{FF2B5EF4-FFF2-40B4-BE49-F238E27FC236}">
                <a16:creationId xmlns:a16="http://schemas.microsoft.com/office/drawing/2014/main" id="{29856B7C-92AB-401E-B0E9-E7B672D7D3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6096000"/>
            <a:ext cx="1244600" cy="6762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6" name="Rectangle 2">
            <a:extLst>
              <a:ext uri="{FF2B5EF4-FFF2-40B4-BE49-F238E27FC236}">
                <a16:creationId xmlns:a16="http://schemas.microsoft.com/office/drawing/2014/main" id="{F711E3AD-5222-4156-9F07-217DC05BF1EE}"/>
              </a:ext>
            </a:extLst>
          </p:cNvPr>
          <p:cNvSpPr>
            <a:spLocks noGrp="1" noChangeArrowheads="1"/>
          </p:cNvSpPr>
          <p:nvPr>
            <p:ph type="title"/>
          </p:nvPr>
        </p:nvSpPr>
        <p:spPr>
          <a:xfrm>
            <a:off x="533400" y="304800"/>
            <a:ext cx="7924800" cy="1447800"/>
          </a:xfrm>
        </p:spPr>
        <p:txBody>
          <a:bodyPr/>
          <a:lstStyle/>
          <a:p>
            <a:pPr algn="l"/>
            <a:r>
              <a:rPr lang="en-US" altLang="en-US" sz="3200" b="1"/>
              <a:t>                  Match the following:</a:t>
            </a:r>
            <a:br>
              <a:rPr lang="en-US" altLang="en-US" sz="3200" b="1"/>
            </a:br>
            <a:r>
              <a:rPr lang="en-US" altLang="en-US" sz="1600" b="1"/>
              <a:t>A. Angoumois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Psocid</a:t>
            </a:r>
            <a:br>
              <a:rPr lang="en-US" altLang="en-US" sz="1600" b="1"/>
            </a:br>
            <a:r>
              <a:rPr lang="en-US" altLang="en-US" sz="1600" b="1"/>
              <a:t>Q. Grain Mites</a:t>
            </a:r>
            <a:endParaRPr lang="en-US" altLang="en-US" sz="3200" b="1"/>
          </a:p>
        </p:txBody>
      </p:sp>
      <p:sp>
        <p:nvSpPr>
          <p:cNvPr id="482307" name="Rectangle 3">
            <a:extLst>
              <a:ext uri="{FF2B5EF4-FFF2-40B4-BE49-F238E27FC236}">
                <a16:creationId xmlns:a16="http://schemas.microsoft.com/office/drawing/2014/main" id="{42DE4F3A-838B-499D-9D59-D2547221FAA4}"/>
              </a:ext>
            </a:extLst>
          </p:cNvPr>
          <p:cNvSpPr>
            <a:spLocks noGrp="1" noChangeArrowheads="1"/>
          </p:cNvSpPr>
          <p:nvPr>
            <p:ph type="body" idx="1"/>
          </p:nvPr>
        </p:nvSpPr>
        <p:spPr>
          <a:xfrm>
            <a:off x="381000" y="1981200"/>
            <a:ext cx="8534400" cy="4343400"/>
          </a:xfrm>
        </p:spPr>
        <p:txBody>
          <a:bodyPr/>
          <a:lstStyle/>
          <a:p>
            <a:pPr marL="609600" indent="-609600">
              <a:lnSpc>
                <a:spcPct val="90000"/>
              </a:lnSpc>
              <a:buFontTx/>
              <a:buNone/>
            </a:pPr>
            <a:r>
              <a:rPr lang="en-US" altLang="en-US" sz="2800" b="1"/>
              <a:t>98.  This small grain beetle has six teeth on each side of its pronotum.</a:t>
            </a:r>
          </a:p>
          <a:p>
            <a:pPr marL="609600" indent="-609600">
              <a:lnSpc>
                <a:spcPct val="90000"/>
              </a:lnSpc>
              <a:buFontTx/>
              <a:buNone/>
            </a:pPr>
            <a:endParaRPr lang="en-US" altLang="en-US" sz="800" b="1"/>
          </a:p>
          <a:p>
            <a:pPr marL="609600" indent="-609600">
              <a:lnSpc>
                <a:spcPct val="90000"/>
              </a:lnSpc>
              <a:buFontTx/>
              <a:buNone/>
            </a:pPr>
            <a:r>
              <a:rPr lang="en-US" altLang="en-US" sz="2800" b="1"/>
              <a:t>99.  This small grain beetle has a beak and and two pale spots on each forewing.</a:t>
            </a:r>
          </a:p>
          <a:p>
            <a:pPr marL="609600" indent="-609600">
              <a:lnSpc>
                <a:spcPct val="90000"/>
              </a:lnSpc>
              <a:buFontTx/>
              <a:buNone/>
            </a:pPr>
            <a:endParaRPr lang="en-US" altLang="en-US" sz="800" b="1"/>
          </a:p>
          <a:p>
            <a:pPr marL="609600" indent="-609600">
              <a:lnSpc>
                <a:spcPct val="90000"/>
              </a:lnSpc>
              <a:buFontTx/>
              <a:buNone/>
            </a:pPr>
            <a:r>
              <a:rPr lang="en-US" altLang="en-US" sz="2800" b="1"/>
              <a:t>100. This small secondary feeder has eight legs. </a:t>
            </a:r>
          </a:p>
          <a:p>
            <a:pPr marL="609600" indent="-609600">
              <a:lnSpc>
                <a:spcPct val="90000"/>
              </a:lnSpc>
              <a:buFontTx/>
              <a:buNone/>
            </a:pPr>
            <a:endParaRPr lang="en-US" altLang="en-US" sz="1000" b="1"/>
          </a:p>
          <a:p>
            <a:pPr marL="609600" indent="-609600">
              <a:lnSpc>
                <a:spcPct val="90000"/>
              </a:lnSpc>
              <a:buFontTx/>
              <a:buNone/>
            </a:pPr>
            <a:r>
              <a:rPr lang="en-US" altLang="en-US" sz="2800" b="1"/>
              <a:t>101. This small secondary feeder has six legs and feeds on molds present on damp, out-of-condition grain.</a:t>
            </a:r>
          </a:p>
          <a:p>
            <a:pPr marL="609600" indent="-609600">
              <a:lnSpc>
                <a:spcPct val="90000"/>
              </a:lnSpc>
              <a:buFontTx/>
              <a:buNone/>
            </a:pPr>
            <a:endParaRPr lang="en-US" altLang="en-US" sz="800" b="1"/>
          </a:p>
          <a:p>
            <a:pPr marL="609600" indent="-609600">
              <a:lnSpc>
                <a:spcPct val="90000"/>
              </a:lnSpc>
              <a:buFontTx/>
              <a:buNone/>
            </a:pPr>
            <a:r>
              <a:rPr lang="en-US" altLang="en-US" sz="2800" b="1"/>
              <a:t>102. </a:t>
            </a:r>
            <a:r>
              <a:rPr lang="en-US" altLang="en-US" sz="2800" b="1" u="sng"/>
              <a:t>This small grain beetle has a beak and can’t fly. </a:t>
            </a:r>
          </a:p>
        </p:txBody>
      </p:sp>
      <p:sp>
        <p:nvSpPr>
          <p:cNvPr id="482308" name="Text Box 4">
            <a:extLst>
              <a:ext uri="{FF2B5EF4-FFF2-40B4-BE49-F238E27FC236}">
                <a16:creationId xmlns:a16="http://schemas.microsoft.com/office/drawing/2014/main" id="{B0634984-ADDC-452A-ABA1-2696103E1788}"/>
              </a:ext>
            </a:extLst>
          </p:cNvPr>
          <p:cNvSpPr txBox="1">
            <a:spLocks noChangeArrowheads="1"/>
          </p:cNvSpPr>
          <p:nvPr/>
        </p:nvSpPr>
        <p:spPr bwMode="auto">
          <a:xfrm>
            <a:off x="3108325" y="6172200"/>
            <a:ext cx="2214563"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Granary weevil</a:t>
            </a:r>
          </a:p>
        </p:txBody>
      </p:sp>
      <p:pic>
        <p:nvPicPr>
          <p:cNvPr id="482309" name="Picture 5">
            <a:extLst>
              <a:ext uri="{FF2B5EF4-FFF2-40B4-BE49-F238E27FC236}">
                <a16:creationId xmlns:a16="http://schemas.microsoft.com/office/drawing/2014/main" id="{D054A558-0448-4169-955B-AC2AFFF670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6096000"/>
            <a:ext cx="1244600" cy="67627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a:extLst>
              <a:ext uri="{FF2B5EF4-FFF2-40B4-BE49-F238E27FC236}">
                <a16:creationId xmlns:a16="http://schemas.microsoft.com/office/drawing/2014/main" id="{87D4F061-C293-448B-9EC0-94D81520075B}"/>
              </a:ext>
            </a:extLst>
          </p:cNvPr>
          <p:cNvSpPr>
            <a:spLocks noGrp="1" noChangeArrowheads="1"/>
          </p:cNvSpPr>
          <p:nvPr>
            <p:ph type="title"/>
          </p:nvPr>
        </p:nvSpPr>
        <p:spPr>
          <a:xfrm>
            <a:off x="533400" y="304800"/>
            <a:ext cx="7924800" cy="1447800"/>
          </a:xfrm>
        </p:spPr>
        <p:txBody>
          <a:bodyPr/>
          <a:lstStyle/>
          <a:p>
            <a:pPr algn="l"/>
            <a:r>
              <a:rPr lang="en-US" altLang="en-US" sz="3200" b="1"/>
              <a:t>                  Match the following:</a:t>
            </a:r>
            <a:br>
              <a:rPr lang="en-US" altLang="en-US" sz="3200" b="1"/>
            </a:br>
            <a:r>
              <a:rPr lang="en-US" altLang="en-US" sz="1600" b="1"/>
              <a:t>A. Angoumois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Psocid</a:t>
            </a:r>
            <a:br>
              <a:rPr lang="en-US" altLang="en-US" sz="1600" b="1"/>
            </a:br>
            <a:r>
              <a:rPr lang="en-US" altLang="en-US" sz="1600" b="1"/>
              <a:t>Q. Grain Mites</a:t>
            </a:r>
            <a:endParaRPr lang="en-US" altLang="en-US" sz="3200" b="1"/>
          </a:p>
        </p:txBody>
      </p:sp>
      <p:sp>
        <p:nvSpPr>
          <p:cNvPr id="161795" name="Rectangle 3">
            <a:extLst>
              <a:ext uri="{FF2B5EF4-FFF2-40B4-BE49-F238E27FC236}">
                <a16:creationId xmlns:a16="http://schemas.microsoft.com/office/drawing/2014/main" id="{EEFABE98-E759-4B6C-BE2C-31E60D416AC5}"/>
              </a:ext>
            </a:extLst>
          </p:cNvPr>
          <p:cNvSpPr>
            <a:spLocks noGrp="1" noChangeArrowheads="1"/>
          </p:cNvSpPr>
          <p:nvPr>
            <p:ph type="body" idx="1"/>
          </p:nvPr>
        </p:nvSpPr>
        <p:spPr>
          <a:xfrm>
            <a:off x="381000" y="2057400"/>
            <a:ext cx="8534400" cy="4800600"/>
          </a:xfrm>
        </p:spPr>
        <p:txBody>
          <a:bodyPr/>
          <a:lstStyle/>
          <a:p>
            <a:pPr marL="609600" indent="-609600">
              <a:lnSpc>
                <a:spcPct val="90000"/>
              </a:lnSpc>
              <a:buFontTx/>
              <a:buNone/>
            </a:pPr>
            <a:r>
              <a:rPr lang="en-US" altLang="en-US" sz="2800" b="1"/>
              <a:t>103. </a:t>
            </a:r>
            <a:r>
              <a:rPr lang="en-US" altLang="en-US" sz="2800" b="1" u="sng"/>
              <a:t>This stored grain moth has a narrow,              </a:t>
            </a:r>
          </a:p>
          <a:p>
            <a:pPr marL="609600" indent="-609600">
              <a:lnSpc>
                <a:spcPct val="90000"/>
              </a:lnSpc>
              <a:buFontTx/>
              <a:buNone/>
            </a:pPr>
            <a:r>
              <a:rPr lang="en-US" altLang="en-US" sz="2800" b="1"/>
              <a:t>        </a:t>
            </a:r>
            <a:r>
              <a:rPr lang="en-US" altLang="en-US" sz="2800" b="1" u="sng"/>
              <a:t>finger-like extension of its rear wings at the tip.</a:t>
            </a:r>
          </a:p>
          <a:p>
            <a:pPr marL="609600" indent="-609600">
              <a:lnSpc>
                <a:spcPct val="90000"/>
              </a:lnSpc>
              <a:buFontTx/>
              <a:buNone/>
            </a:pPr>
            <a:endParaRPr lang="en-US" altLang="en-US" sz="2800" b="1" u="sng"/>
          </a:p>
          <a:p>
            <a:pPr marL="609600" indent="-609600">
              <a:lnSpc>
                <a:spcPct val="90000"/>
              </a:lnSpc>
              <a:buFontTx/>
              <a:buNone/>
            </a:pPr>
            <a:r>
              <a:rPr lang="en-US" altLang="en-US" sz="2800" b="1"/>
              <a:t>104. This stored grain moth often raises the front of its body giving its wings a distinct downward slope with its abdomen protruding between them.  The front wings are gray have wavy black lines running across them.</a:t>
            </a:r>
          </a:p>
          <a:p>
            <a:pPr marL="609600" indent="-609600">
              <a:lnSpc>
                <a:spcPct val="90000"/>
              </a:lnSpc>
              <a:buFontTx/>
              <a:buNone/>
            </a:pPr>
            <a:endParaRPr lang="en-US" altLang="en-US" sz="800" b="1"/>
          </a:p>
          <a:p>
            <a:pPr marL="609600" indent="-609600">
              <a:lnSpc>
                <a:spcPct val="90000"/>
              </a:lnSpc>
              <a:buFontTx/>
              <a:buNone/>
            </a:pPr>
            <a:r>
              <a:rPr lang="en-US" altLang="en-US" sz="2800" b="1"/>
              <a:t>105. This C-shaped larvae of this stored grain pest has rather numerous and long body hairs (setae) and give it a “fuzzy” look. </a:t>
            </a:r>
          </a:p>
          <a:p>
            <a:pPr marL="609600" indent="-609600">
              <a:lnSpc>
                <a:spcPct val="90000"/>
              </a:lnSpc>
              <a:buFontTx/>
              <a:buNone/>
            </a:pPr>
            <a:endParaRPr lang="en-US" altLang="en-US" sz="2800" b="1"/>
          </a:p>
          <a:p>
            <a:pPr marL="609600" indent="-609600">
              <a:lnSpc>
                <a:spcPct val="90000"/>
              </a:lnSpc>
              <a:buFontTx/>
              <a:buNone/>
            </a:pPr>
            <a:endParaRPr lang="en-US" altLang="en-US" sz="2800" b="1"/>
          </a:p>
          <a:p>
            <a:pPr marL="609600" indent="-609600">
              <a:lnSpc>
                <a:spcPct val="90000"/>
              </a:lnSpc>
              <a:buFontTx/>
              <a:buNone/>
            </a:pPr>
            <a:endParaRPr lang="en-US" altLang="en-US" sz="2400" b="1"/>
          </a:p>
        </p:txBody>
      </p:sp>
      <p:pic>
        <p:nvPicPr>
          <p:cNvPr id="161797" name="Picture 5">
            <a:extLst>
              <a:ext uri="{FF2B5EF4-FFF2-40B4-BE49-F238E27FC236}">
                <a16:creationId xmlns:a16="http://schemas.microsoft.com/office/drawing/2014/main" id="{B950054F-3CFE-4EA1-AA51-06AEAE1E8A84}"/>
              </a:ext>
            </a:extLst>
          </p:cNvPr>
          <p:cNvPicPr>
            <a:picLocks noChangeAspect="1" noChangeArrowheads="1"/>
          </p:cNvPicPr>
          <p:nvPr/>
        </p:nvPicPr>
        <p:blipFill>
          <a:blip r:embed="rId2">
            <a:lum bright="18000" contrast="18000"/>
            <a:extLst>
              <a:ext uri="{28A0092B-C50C-407E-A947-70E740481C1C}">
                <a14:useLocalDpi xmlns:a14="http://schemas.microsoft.com/office/drawing/2010/main" val="0"/>
              </a:ext>
            </a:extLst>
          </a:blip>
          <a:srcRect l="3125" t="3125" r="3125" b="3125"/>
          <a:stretch>
            <a:fillRect/>
          </a:stretch>
        </p:blipFill>
        <p:spPr bwMode="auto">
          <a:xfrm>
            <a:off x="7239000" y="1676400"/>
            <a:ext cx="1295400" cy="863600"/>
          </a:xfrm>
          <a:prstGeom prst="rect">
            <a:avLst/>
          </a:prstGeom>
          <a:solidFill>
            <a:srgbClr val="ECFD0F"/>
          </a:solidFill>
          <a:ln w="9525">
            <a:solidFill>
              <a:schemeClr val="tx1"/>
            </a:solidFill>
            <a:miter lim="800000"/>
            <a:headEnd/>
            <a:tailEnd/>
          </a:ln>
        </p:spPr>
      </p:pic>
      <p:sp>
        <p:nvSpPr>
          <p:cNvPr id="161799" name="Rectangle 7">
            <a:extLst>
              <a:ext uri="{FF2B5EF4-FFF2-40B4-BE49-F238E27FC236}">
                <a16:creationId xmlns:a16="http://schemas.microsoft.com/office/drawing/2014/main" id="{1A8A7A02-1057-4BDB-9206-5C07317F90FC}"/>
              </a:ext>
            </a:extLst>
          </p:cNvPr>
          <p:cNvSpPr>
            <a:spLocks noChangeArrowheads="1"/>
          </p:cNvSpPr>
          <p:nvPr/>
        </p:nvSpPr>
        <p:spPr bwMode="auto">
          <a:xfrm>
            <a:off x="7162800" y="1676400"/>
            <a:ext cx="1447800" cy="762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30" name="Rectangle 2">
            <a:extLst>
              <a:ext uri="{FF2B5EF4-FFF2-40B4-BE49-F238E27FC236}">
                <a16:creationId xmlns:a16="http://schemas.microsoft.com/office/drawing/2014/main" id="{35ACCD5C-814E-4B0D-9557-CA5B6045794E}"/>
              </a:ext>
            </a:extLst>
          </p:cNvPr>
          <p:cNvSpPr>
            <a:spLocks noGrp="1" noChangeArrowheads="1"/>
          </p:cNvSpPr>
          <p:nvPr>
            <p:ph type="title"/>
          </p:nvPr>
        </p:nvSpPr>
        <p:spPr>
          <a:xfrm>
            <a:off x="533400" y="304800"/>
            <a:ext cx="7924800" cy="1447800"/>
          </a:xfrm>
        </p:spPr>
        <p:txBody>
          <a:bodyPr/>
          <a:lstStyle/>
          <a:p>
            <a:pPr algn="l"/>
            <a:r>
              <a:rPr lang="en-US" altLang="en-US" sz="3200" b="1"/>
              <a:t>                  Match the following:</a:t>
            </a:r>
            <a:br>
              <a:rPr lang="en-US" altLang="en-US" sz="3200" b="1"/>
            </a:br>
            <a:r>
              <a:rPr lang="en-US" altLang="en-US" sz="1600" b="1"/>
              <a:t>A. Angoumois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Psocid</a:t>
            </a:r>
            <a:br>
              <a:rPr lang="en-US" altLang="en-US" sz="1600" b="1"/>
            </a:br>
            <a:r>
              <a:rPr lang="en-US" altLang="en-US" sz="1600" b="1"/>
              <a:t>Q. Grain Mites</a:t>
            </a:r>
            <a:endParaRPr lang="en-US" altLang="en-US" sz="3200" b="1"/>
          </a:p>
        </p:txBody>
      </p:sp>
      <p:sp>
        <p:nvSpPr>
          <p:cNvPr id="483331" name="Rectangle 3">
            <a:extLst>
              <a:ext uri="{FF2B5EF4-FFF2-40B4-BE49-F238E27FC236}">
                <a16:creationId xmlns:a16="http://schemas.microsoft.com/office/drawing/2014/main" id="{C059FD2B-34C2-44CA-91DF-B1090C3BAAFA}"/>
              </a:ext>
            </a:extLst>
          </p:cNvPr>
          <p:cNvSpPr>
            <a:spLocks noGrp="1" noChangeArrowheads="1"/>
          </p:cNvSpPr>
          <p:nvPr>
            <p:ph type="body" idx="1"/>
          </p:nvPr>
        </p:nvSpPr>
        <p:spPr>
          <a:xfrm>
            <a:off x="381000" y="2057400"/>
            <a:ext cx="8534400" cy="4800600"/>
          </a:xfrm>
        </p:spPr>
        <p:txBody>
          <a:bodyPr/>
          <a:lstStyle/>
          <a:p>
            <a:pPr marL="609600" indent="-609600">
              <a:lnSpc>
                <a:spcPct val="90000"/>
              </a:lnSpc>
              <a:buFontTx/>
              <a:buNone/>
            </a:pPr>
            <a:r>
              <a:rPr lang="en-US" altLang="en-US" sz="2800" b="1"/>
              <a:t>103. </a:t>
            </a:r>
            <a:r>
              <a:rPr lang="en-US" altLang="en-US" sz="2800" b="1" u="sng"/>
              <a:t>This stored grain moth has a narrow,              </a:t>
            </a:r>
          </a:p>
          <a:p>
            <a:pPr marL="609600" indent="-609600">
              <a:lnSpc>
                <a:spcPct val="90000"/>
              </a:lnSpc>
              <a:buFontTx/>
              <a:buNone/>
            </a:pPr>
            <a:r>
              <a:rPr lang="en-US" altLang="en-US" sz="2800" b="1"/>
              <a:t>        </a:t>
            </a:r>
            <a:r>
              <a:rPr lang="en-US" altLang="en-US" sz="2800" b="1" u="sng"/>
              <a:t>finger-like extension of its rear wings at the tip.</a:t>
            </a:r>
          </a:p>
          <a:p>
            <a:pPr marL="609600" indent="-609600">
              <a:lnSpc>
                <a:spcPct val="90000"/>
              </a:lnSpc>
              <a:buFontTx/>
              <a:buNone/>
            </a:pPr>
            <a:endParaRPr lang="en-US" altLang="en-US" sz="2800" b="1" u="sng"/>
          </a:p>
          <a:p>
            <a:pPr marL="609600" indent="-609600">
              <a:lnSpc>
                <a:spcPct val="90000"/>
              </a:lnSpc>
              <a:buFontTx/>
              <a:buNone/>
            </a:pPr>
            <a:r>
              <a:rPr lang="en-US" altLang="en-US" sz="2800" b="1"/>
              <a:t>104. This stored grain moth often raises the front of its body giving its wings a distinct downward slope with its abdomen protruding between them.  The front wings are gray have wavy black lines running across them.</a:t>
            </a:r>
          </a:p>
          <a:p>
            <a:pPr marL="609600" indent="-609600">
              <a:lnSpc>
                <a:spcPct val="90000"/>
              </a:lnSpc>
              <a:buFontTx/>
              <a:buNone/>
            </a:pPr>
            <a:endParaRPr lang="en-US" altLang="en-US" sz="800" b="1"/>
          </a:p>
          <a:p>
            <a:pPr marL="609600" indent="-609600">
              <a:lnSpc>
                <a:spcPct val="90000"/>
              </a:lnSpc>
              <a:buFontTx/>
              <a:buNone/>
            </a:pPr>
            <a:r>
              <a:rPr lang="en-US" altLang="en-US" sz="2800" b="1"/>
              <a:t>105. This C-shaped larvae of this stored grain pest has rather numerous and long body hairs (setae) and give it a “fuzzy” look. </a:t>
            </a:r>
          </a:p>
          <a:p>
            <a:pPr marL="609600" indent="-609600">
              <a:lnSpc>
                <a:spcPct val="90000"/>
              </a:lnSpc>
              <a:buFontTx/>
              <a:buNone/>
            </a:pPr>
            <a:endParaRPr lang="en-US" altLang="en-US" sz="2800" b="1"/>
          </a:p>
          <a:p>
            <a:pPr marL="609600" indent="-609600">
              <a:lnSpc>
                <a:spcPct val="90000"/>
              </a:lnSpc>
              <a:buFontTx/>
              <a:buNone/>
            </a:pPr>
            <a:endParaRPr lang="en-US" altLang="en-US" sz="2800" b="1"/>
          </a:p>
          <a:p>
            <a:pPr marL="609600" indent="-609600">
              <a:lnSpc>
                <a:spcPct val="90000"/>
              </a:lnSpc>
              <a:buFontTx/>
              <a:buNone/>
            </a:pPr>
            <a:endParaRPr lang="en-US" altLang="en-US" sz="2400" b="1"/>
          </a:p>
        </p:txBody>
      </p:sp>
      <p:sp>
        <p:nvSpPr>
          <p:cNvPr id="483332" name="Text Box 4">
            <a:extLst>
              <a:ext uri="{FF2B5EF4-FFF2-40B4-BE49-F238E27FC236}">
                <a16:creationId xmlns:a16="http://schemas.microsoft.com/office/drawing/2014/main" id="{24F60460-E71F-46F6-A6BA-BFB32E849801}"/>
              </a:ext>
            </a:extLst>
          </p:cNvPr>
          <p:cNvSpPr txBox="1">
            <a:spLocks noChangeArrowheads="1"/>
          </p:cNvSpPr>
          <p:nvPr/>
        </p:nvSpPr>
        <p:spPr bwMode="auto">
          <a:xfrm>
            <a:off x="593725" y="3048000"/>
            <a:ext cx="8331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Angoumois grain moth – 2/3” wingspread – fringed rear wings</a:t>
            </a:r>
          </a:p>
        </p:txBody>
      </p:sp>
      <p:pic>
        <p:nvPicPr>
          <p:cNvPr id="483333" name="Picture 5">
            <a:extLst>
              <a:ext uri="{FF2B5EF4-FFF2-40B4-BE49-F238E27FC236}">
                <a16:creationId xmlns:a16="http://schemas.microsoft.com/office/drawing/2014/main" id="{5745C7B8-446A-4CF1-83C2-52BC8A9B7CBF}"/>
              </a:ext>
            </a:extLst>
          </p:cNvPr>
          <p:cNvPicPr>
            <a:picLocks noChangeAspect="1" noChangeArrowheads="1"/>
          </p:cNvPicPr>
          <p:nvPr/>
        </p:nvPicPr>
        <p:blipFill>
          <a:blip r:embed="rId2">
            <a:lum bright="18000" contrast="18000"/>
            <a:extLst>
              <a:ext uri="{28A0092B-C50C-407E-A947-70E740481C1C}">
                <a14:useLocalDpi xmlns:a14="http://schemas.microsoft.com/office/drawing/2010/main" val="0"/>
              </a:ext>
            </a:extLst>
          </a:blip>
          <a:srcRect l="3125" t="3125" r="3125" b="3125"/>
          <a:stretch>
            <a:fillRect/>
          </a:stretch>
        </p:blipFill>
        <p:spPr bwMode="auto">
          <a:xfrm>
            <a:off x="7239000" y="1676400"/>
            <a:ext cx="1295400" cy="863600"/>
          </a:xfrm>
          <a:prstGeom prst="rect">
            <a:avLst/>
          </a:prstGeom>
          <a:solidFill>
            <a:srgbClr val="ECFD0F"/>
          </a:solidFill>
          <a:ln w="9525">
            <a:solidFill>
              <a:schemeClr val="tx1"/>
            </a:solidFill>
            <a:miter lim="800000"/>
            <a:headEnd/>
            <a:tailEnd/>
          </a:ln>
        </p:spPr>
      </p:pic>
    </p:spTree>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a:extLst>
              <a:ext uri="{FF2B5EF4-FFF2-40B4-BE49-F238E27FC236}">
                <a16:creationId xmlns:a16="http://schemas.microsoft.com/office/drawing/2014/main" id="{C5823D1C-467A-4C81-B5FA-E32E02BA8FCA}"/>
              </a:ext>
            </a:extLst>
          </p:cNvPr>
          <p:cNvSpPr>
            <a:spLocks noGrp="1" noChangeArrowheads="1"/>
          </p:cNvSpPr>
          <p:nvPr>
            <p:ph type="title"/>
          </p:nvPr>
        </p:nvSpPr>
        <p:spPr>
          <a:xfrm>
            <a:off x="533400" y="304800"/>
            <a:ext cx="7924800" cy="1447800"/>
          </a:xfrm>
        </p:spPr>
        <p:txBody>
          <a:bodyPr/>
          <a:lstStyle/>
          <a:p>
            <a:pPr algn="l"/>
            <a:r>
              <a:rPr lang="en-US" altLang="en-US" sz="3200" b="1"/>
              <a:t>                  Match the following:</a:t>
            </a:r>
            <a:br>
              <a:rPr lang="en-US" altLang="en-US" sz="3200" b="1"/>
            </a:br>
            <a:r>
              <a:rPr lang="en-US" altLang="en-US" sz="1600" b="1"/>
              <a:t>A. Angoumois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Psocid</a:t>
            </a:r>
            <a:br>
              <a:rPr lang="en-US" altLang="en-US" sz="1600" b="1"/>
            </a:br>
            <a:r>
              <a:rPr lang="en-US" altLang="en-US" sz="1600" b="1"/>
              <a:t>Q. Grain Mites</a:t>
            </a:r>
            <a:endParaRPr lang="en-US" altLang="en-US" sz="3200" b="1"/>
          </a:p>
        </p:txBody>
      </p:sp>
      <p:sp>
        <p:nvSpPr>
          <p:cNvPr id="162819" name="Rectangle 3">
            <a:extLst>
              <a:ext uri="{FF2B5EF4-FFF2-40B4-BE49-F238E27FC236}">
                <a16:creationId xmlns:a16="http://schemas.microsoft.com/office/drawing/2014/main" id="{0AF653DF-72AC-4D59-BBBF-5F7401EB762D}"/>
              </a:ext>
            </a:extLst>
          </p:cNvPr>
          <p:cNvSpPr>
            <a:spLocks noGrp="1" noChangeArrowheads="1"/>
          </p:cNvSpPr>
          <p:nvPr>
            <p:ph type="body" idx="1"/>
          </p:nvPr>
        </p:nvSpPr>
        <p:spPr>
          <a:xfrm>
            <a:off x="381000" y="2057400"/>
            <a:ext cx="8534400" cy="4800600"/>
          </a:xfrm>
        </p:spPr>
        <p:txBody>
          <a:bodyPr/>
          <a:lstStyle/>
          <a:p>
            <a:pPr marL="609600" indent="-609600">
              <a:lnSpc>
                <a:spcPct val="90000"/>
              </a:lnSpc>
              <a:buFontTx/>
              <a:buNone/>
            </a:pPr>
            <a:r>
              <a:rPr lang="en-US" altLang="en-US" sz="2800" b="1"/>
              <a:t>103. This stored grain moth has a narrow, finger-like extension of its rear wings at the tip.</a:t>
            </a:r>
          </a:p>
          <a:p>
            <a:pPr marL="609600" indent="-609600">
              <a:lnSpc>
                <a:spcPct val="90000"/>
              </a:lnSpc>
              <a:buFontTx/>
              <a:buNone/>
            </a:pPr>
            <a:endParaRPr lang="en-US" altLang="en-US" sz="800" b="1"/>
          </a:p>
          <a:p>
            <a:pPr marL="609600" indent="-609600">
              <a:lnSpc>
                <a:spcPct val="90000"/>
              </a:lnSpc>
              <a:buFontTx/>
              <a:buNone/>
            </a:pPr>
            <a:r>
              <a:rPr lang="en-US" altLang="en-US" sz="2800" b="1"/>
              <a:t>104. </a:t>
            </a:r>
            <a:r>
              <a:rPr lang="en-US" altLang="en-US" sz="2800" b="1" u="sng"/>
              <a:t>This stored grain moth often raises the front of its body giving its wings a distinct downward slope with its abdomen protruding between them.  The front wings have wavy black lines running across them.</a:t>
            </a:r>
          </a:p>
          <a:p>
            <a:pPr marL="609600" indent="-609600">
              <a:lnSpc>
                <a:spcPct val="90000"/>
              </a:lnSpc>
              <a:buFontTx/>
              <a:buNone/>
            </a:pPr>
            <a:endParaRPr lang="en-US" altLang="en-US" sz="2800" b="1"/>
          </a:p>
          <a:p>
            <a:pPr marL="609600" indent="-609600">
              <a:lnSpc>
                <a:spcPct val="90000"/>
              </a:lnSpc>
              <a:buFontTx/>
              <a:buNone/>
            </a:pPr>
            <a:r>
              <a:rPr lang="en-US" altLang="en-US" sz="2800" b="1"/>
              <a:t>105. This C-shaped larvae of this stored grain pest has rather numerous and long body hairs (setae) and give it a “fuzzy” look. </a:t>
            </a:r>
          </a:p>
          <a:p>
            <a:pPr marL="609600" indent="-609600">
              <a:lnSpc>
                <a:spcPct val="90000"/>
              </a:lnSpc>
              <a:buFontTx/>
              <a:buNone/>
            </a:pPr>
            <a:endParaRPr lang="en-US" altLang="en-US" sz="2800" b="1"/>
          </a:p>
          <a:p>
            <a:pPr marL="609600" indent="-609600">
              <a:lnSpc>
                <a:spcPct val="90000"/>
              </a:lnSpc>
              <a:buFontTx/>
              <a:buNone/>
            </a:pPr>
            <a:endParaRPr lang="en-US" altLang="en-US" sz="2800" b="1"/>
          </a:p>
          <a:p>
            <a:pPr marL="609600" indent="-609600">
              <a:lnSpc>
                <a:spcPct val="90000"/>
              </a:lnSpc>
              <a:buFontTx/>
              <a:buNone/>
            </a:pPr>
            <a:endParaRPr lang="en-US" altLang="en-US" sz="2400" b="1"/>
          </a:p>
        </p:txBody>
      </p:sp>
      <p:pic>
        <p:nvPicPr>
          <p:cNvPr id="162821" name="Picture 5">
            <a:extLst>
              <a:ext uri="{FF2B5EF4-FFF2-40B4-BE49-F238E27FC236}">
                <a16:creationId xmlns:a16="http://schemas.microsoft.com/office/drawing/2014/main" id="{F0B57CA2-B426-4218-AA3F-8BCCE900EDE4}"/>
              </a:ext>
            </a:extLst>
          </p:cNvPr>
          <p:cNvPicPr>
            <a:picLocks noChangeAspect="1" noChangeArrowheads="1"/>
          </p:cNvPicPr>
          <p:nvPr/>
        </p:nvPicPr>
        <p:blipFill>
          <a:blip r:embed="rId2">
            <a:lum bright="12000" contrast="12000"/>
            <a:extLst>
              <a:ext uri="{28A0092B-C50C-407E-A947-70E740481C1C}">
                <a14:useLocalDpi xmlns:a14="http://schemas.microsoft.com/office/drawing/2010/main" val="0"/>
              </a:ext>
            </a:extLst>
          </a:blip>
          <a:srcRect l="5000" r="5626"/>
          <a:stretch>
            <a:fillRect/>
          </a:stretch>
        </p:blipFill>
        <p:spPr bwMode="auto">
          <a:xfrm>
            <a:off x="6705600" y="4724400"/>
            <a:ext cx="1219200" cy="914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62823" name="Rectangle 7">
            <a:extLst>
              <a:ext uri="{FF2B5EF4-FFF2-40B4-BE49-F238E27FC236}">
                <a16:creationId xmlns:a16="http://schemas.microsoft.com/office/drawing/2014/main" id="{B442B476-80DB-4253-B99D-A52932B96626}"/>
              </a:ext>
            </a:extLst>
          </p:cNvPr>
          <p:cNvSpPr>
            <a:spLocks noChangeArrowheads="1"/>
          </p:cNvSpPr>
          <p:nvPr/>
        </p:nvSpPr>
        <p:spPr bwMode="auto">
          <a:xfrm>
            <a:off x="6629400" y="4648200"/>
            <a:ext cx="1371600" cy="3048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62825" name="Line 9">
            <a:extLst>
              <a:ext uri="{FF2B5EF4-FFF2-40B4-BE49-F238E27FC236}">
                <a16:creationId xmlns:a16="http://schemas.microsoft.com/office/drawing/2014/main" id="{F973E9EA-B08B-478E-B858-980D51473BA0}"/>
              </a:ext>
            </a:extLst>
          </p:cNvPr>
          <p:cNvSpPr>
            <a:spLocks noChangeShapeType="1"/>
          </p:cNvSpPr>
          <p:nvPr/>
        </p:nvSpPr>
        <p:spPr bwMode="auto">
          <a:xfrm>
            <a:off x="6705600" y="4953000"/>
            <a:ext cx="1219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4354" name="Rectangle 2">
            <a:extLst>
              <a:ext uri="{FF2B5EF4-FFF2-40B4-BE49-F238E27FC236}">
                <a16:creationId xmlns:a16="http://schemas.microsoft.com/office/drawing/2014/main" id="{F60A3F3F-55E6-48DB-B66B-A1D61A624160}"/>
              </a:ext>
            </a:extLst>
          </p:cNvPr>
          <p:cNvSpPr>
            <a:spLocks noGrp="1" noChangeArrowheads="1"/>
          </p:cNvSpPr>
          <p:nvPr>
            <p:ph type="title"/>
          </p:nvPr>
        </p:nvSpPr>
        <p:spPr>
          <a:xfrm>
            <a:off x="533400" y="304800"/>
            <a:ext cx="7924800" cy="1447800"/>
          </a:xfrm>
        </p:spPr>
        <p:txBody>
          <a:bodyPr/>
          <a:lstStyle/>
          <a:p>
            <a:pPr algn="l"/>
            <a:r>
              <a:rPr lang="en-US" altLang="en-US" sz="3200" b="1"/>
              <a:t>                  Match the following:</a:t>
            </a:r>
            <a:br>
              <a:rPr lang="en-US" altLang="en-US" sz="3200" b="1"/>
            </a:br>
            <a:r>
              <a:rPr lang="en-US" altLang="en-US" sz="1600" b="1"/>
              <a:t>A. Angoumois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Psocid</a:t>
            </a:r>
            <a:br>
              <a:rPr lang="en-US" altLang="en-US" sz="1600" b="1"/>
            </a:br>
            <a:r>
              <a:rPr lang="en-US" altLang="en-US" sz="1600" b="1"/>
              <a:t>Q. Grain Mites</a:t>
            </a:r>
            <a:endParaRPr lang="en-US" altLang="en-US" sz="3200" b="1"/>
          </a:p>
        </p:txBody>
      </p:sp>
      <p:sp>
        <p:nvSpPr>
          <p:cNvPr id="484355" name="Rectangle 3">
            <a:extLst>
              <a:ext uri="{FF2B5EF4-FFF2-40B4-BE49-F238E27FC236}">
                <a16:creationId xmlns:a16="http://schemas.microsoft.com/office/drawing/2014/main" id="{E6A82BAD-E896-4F32-87ED-56209FD9E2E4}"/>
              </a:ext>
            </a:extLst>
          </p:cNvPr>
          <p:cNvSpPr>
            <a:spLocks noGrp="1" noChangeArrowheads="1"/>
          </p:cNvSpPr>
          <p:nvPr>
            <p:ph type="body" idx="1"/>
          </p:nvPr>
        </p:nvSpPr>
        <p:spPr>
          <a:xfrm>
            <a:off x="381000" y="2057400"/>
            <a:ext cx="8534400" cy="4800600"/>
          </a:xfrm>
        </p:spPr>
        <p:txBody>
          <a:bodyPr/>
          <a:lstStyle/>
          <a:p>
            <a:pPr marL="609600" indent="-609600">
              <a:lnSpc>
                <a:spcPct val="90000"/>
              </a:lnSpc>
              <a:buFontTx/>
              <a:buNone/>
            </a:pPr>
            <a:r>
              <a:rPr lang="en-US" altLang="en-US" sz="2800" b="1"/>
              <a:t>103. This stored grain moth has a narrow, finger-like extension of its rear wings at the tip.</a:t>
            </a:r>
          </a:p>
          <a:p>
            <a:pPr marL="609600" indent="-609600">
              <a:lnSpc>
                <a:spcPct val="90000"/>
              </a:lnSpc>
              <a:buFontTx/>
              <a:buNone/>
            </a:pPr>
            <a:endParaRPr lang="en-US" altLang="en-US" sz="800" b="1"/>
          </a:p>
          <a:p>
            <a:pPr marL="609600" indent="-609600">
              <a:lnSpc>
                <a:spcPct val="90000"/>
              </a:lnSpc>
              <a:buFontTx/>
              <a:buNone/>
            </a:pPr>
            <a:r>
              <a:rPr lang="en-US" altLang="en-US" sz="2800" b="1"/>
              <a:t>104. </a:t>
            </a:r>
            <a:r>
              <a:rPr lang="en-US" altLang="en-US" sz="2800" b="1" u="sng"/>
              <a:t>This stored grain moth often raises the front of its body giving its wings a distinct downward slope with its abdomen protruding between them.  The front wings have wavy black lines running across them.</a:t>
            </a:r>
          </a:p>
          <a:p>
            <a:pPr marL="609600" indent="-609600">
              <a:lnSpc>
                <a:spcPct val="90000"/>
              </a:lnSpc>
              <a:buFontTx/>
              <a:buNone/>
            </a:pPr>
            <a:endParaRPr lang="en-US" altLang="en-US" sz="2800" b="1"/>
          </a:p>
          <a:p>
            <a:pPr marL="609600" indent="-609600">
              <a:lnSpc>
                <a:spcPct val="90000"/>
              </a:lnSpc>
              <a:buFontTx/>
              <a:buNone/>
            </a:pPr>
            <a:r>
              <a:rPr lang="en-US" altLang="en-US" sz="2800" b="1"/>
              <a:t>105. This C-shaped larvae of this stored grain pest has rather numerous and long body hairs (setae) and give it a “fuzzy” look. </a:t>
            </a:r>
          </a:p>
          <a:p>
            <a:pPr marL="609600" indent="-609600">
              <a:lnSpc>
                <a:spcPct val="90000"/>
              </a:lnSpc>
              <a:buFontTx/>
              <a:buNone/>
            </a:pPr>
            <a:endParaRPr lang="en-US" altLang="en-US" sz="2800" b="1"/>
          </a:p>
          <a:p>
            <a:pPr marL="609600" indent="-609600">
              <a:lnSpc>
                <a:spcPct val="90000"/>
              </a:lnSpc>
              <a:buFontTx/>
              <a:buNone/>
            </a:pPr>
            <a:endParaRPr lang="en-US" altLang="en-US" sz="2800" b="1"/>
          </a:p>
          <a:p>
            <a:pPr marL="609600" indent="-609600">
              <a:lnSpc>
                <a:spcPct val="90000"/>
              </a:lnSpc>
              <a:buFontTx/>
              <a:buNone/>
            </a:pPr>
            <a:endParaRPr lang="en-US" altLang="en-US" sz="2400" b="1"/>
          </a:p>
        </p:txBody>
      </p:sp>
      <p:sp>
        <p:nvSpPr>
          <p:cNvPr id="484356" name="Text Box 4">
            <a:extLst>
              <a:ext uri="{FF2B5EF4-FFF2-40B4-BE49-F238E27FC236}">
                <a16:creationId xmlns:a16="http://schemas.microsoft.com/office/drawing/2014/main" id="{AF75B828-4EA5-4FA3-A691-7E5EF45A96B2}"/>
              </a:ext>
            </a:extLst>
          </p:cNvPr>
          <p:cNvSpPr txBox="1">
            <a:spLocks noChangeArrowheads="1"/>
          </p:cNvSpPr>
          <p:nvPr/>
        </p:nvSpPr>
        <p:spPr bwMode="auto">
          <a:xfrm>
            <a:off x="2667000" y="4953000"/>
            <a:ext cx="3657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Mediterranean flour moth</a:t>
            </a:r>
          </a:p>
        </p:txBody>
      </p:sp>
      <p:pic>
        <p:nvPicPr>
          <p:cNvPr id="484357" name="Picture 5">
            <a:extLst>
              <a:ext uri="{FF2B5EF4-FFF2-40B4-BE49-F238E27FC236}">
                <a16:creationId xmlns:a16="http://schemas.microsoft.com/office/drawing/2014/main" id="{08DF5DC0-1758-495A-BBED-3EC024AC9077}"/>
              </a:ext>
            </a:extLst>
          </p:cNvPr>
          <p:cNvPicPr>
            <a:picLocks noChangeAspect="1" noChangeArrowheads="1"/>
          </p:cNvPicPr>
          <p:nvPr/>
        </p:nvPicPr>
        <p:blipFill>
          <a:blip r:embed="rId2">
            <a:lum bright="12000" contrast="12000"/>
            <a:extLst>
              <a:ext uri="{28A0092B-C50C-407E-A947-70E740481C1C}">
                <a14:useLocalDpi xmlns:a14="http://schemas.microsoft.com/office/drawing/2010/main" val="0"/>
              </a:ext>
            </a:extLst>
          </a:blip>
          <a:srcRect l="5000" r="5626"/>
          <a:stretch>
            <a:fillRect/>
          </a:stretch>
        </p:blipFill>
        <p:spPr bwMode="auto">
          <a:xfrm>
            <a:off x="6705600" y="4724400"/>
            <a:ext cx="1219200" cy="914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a:extLst>
              <a:ext uri="{FF2B5EF4-FFF2-40B4-BE49-F238E27FC236}">
                <a16:creationId xmlns:a16="http://schemas.microsoft.com/office/drawing/2014/main" id="{4B2E8B44-ABF0-4210-904A-929C49D0A10C}"/>
              </a:ext>
            </a:extLst>
          </p:cNvPr>
          <p:cNvSpPr>
            <a:spLocks noGrp="1" noChangeArrowheads="1"/>
          </p:cNvSpPr>
          <p:nvPr>
            <p:ph type="title"/>
          </p:nvPr>
        </p:nvSpPr>
        <p:spPr>
          <a:xfrm>
            <a:off x="533400" y="304800"/>
            <a:ext cx="7924800" cy="1447800"/>
          </a:xfrm>
        </p:spPr>
        <p:txBody>
          <a:bodyPr/>
          <a:lstStyle/>
          <a:p>
            <a:pPr algn="l"/>
            <a:r>
              <a:rPr lang="en-US" altLang="en-US" sz="3200" b="1"/>
              <a:t>                  Match the following:</a:t>
            </a:r>
            <a:br>
              <a:rPr lang="en-US" altLang="en-US" sz="3200" b="1"/>
            </a:br>
            <a:r>
              <a:rPr lang="en-US" altLang="en-US" sz="1600" b="1"/>
              <a:t>A. Angoumois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Psocid</a:t>
            </a:r>
            <a:br>
              <a:rPr lang="en-US" altLang="en-US" sz="1600" b="1"/>
            </a:br>
            <a:r>
              <a:rPr lang="en-US" altLang="en-US" sz="1600" b="1"/>
              <a:t>Q. Grain Mites</a:t>
            </a:r>
            <a:endParaRPr lang="en-US" altLang="en-US" sz="3200" b="1"/>
          </a:p>
        </p:txBody>
      </p:sp>
      <p:sp>
        <p:nvSpPr>
          <p:cNvPr id="163843" name="Rectangle 3">
            <a:extLst>
              <a:ext uri="{FF2B5EF4-FFF2-40B4-BE49-F238E27FC236}">
                <a16:creationId xmlns:a16="http://schemas.microsoft.com/office/drawing/2014/main" id="{CAA45808-02E6-42F9-AAE4-B125F2F922D9}"/>
              </a:ext>
            </a:extLst>
          </p:cNvPr>
          <p:cNvSpPr>
            <a:spLocks noGrp="1" noChangeArrowheads="1"/>
          </p:cNvSpPr>
          <p:nvPr>
            <p:ph type="body" idx="1"/>
          </p:nvPr>
        </p:nvSpPr>
        <p:spPr>
          <a:xfrm>
            <a:off x="381000" y="1981200"/>
            <a:ext cx="8534400" cy="4343400"/>
          </a:xfrm>
        </p:spPr>
        <p:txBody>
          <a:bodyPr/>
          <a:lstStyle/>
          <a:p>
            <a:pPr marL="609600" indent="-609600">
              <a:lnSpc>
                <a:spcPct val="80000"/>
              </a:lnSpc>
              <a:buFontTx/>
              <a:buNone/>
            </a:pPr>
            <a:r>
              <a:rPr lang="en-US" altLang="en-US" sz="2800" b="1"/>
              <a:t>103. This stored grain moth has a narrow, finger-like extension of its rear wings at the tip.</a:t>
            </a:r>
          </a:p>
          <a:p>
            <a:pPr marL="609600" indent="-609600">
              <a:lnSpc>
                <a:spcPct val="80000"/>
              </a:lnSpc>
              <a:buFontTx/>
              <a:buNone/>
            </a:pPr>
            <a:endParaRPr lang="en-US" altLang="en-US" sz="800" b="1"/>
          </a:p>
          <a:p>
            <a:pPr marL="609600" indent="-609600">
              <a:lnSpc>
                <a:spcPct val="80000"/>
              </a:lnSpc>
              <a:buFontTx/>
              <a:buNone/>
            </a:pPr>
            <a:r>
              <a:rPr lang="en-US" altLang="en-US" sz="2800" b="1"/>
              <a:t>104. This stored grain moth often raises the front of its body giving its wings a distinct downward slope with its abdomen protruding between them.  The front wings have wavy black lines running across them.</a:t>
            </a:r>
          </a:p>
          <a:p>
            <a:pPr marL="609600" indent="-609600">
              <a:lnSpc>
                <a:spcPct val="80000"/>
              </a:lnSpc>
              <a:buFontTx/>
              <a:buNone/>
            </a:pPr>
            <a:endParaRPr lang="en-US" altLang="en-US" sz="800" b="1"/>
          </a:p>
          <a:p>
            <a:pPr marL="609600" indent="-609600">
              <a:lnSpc>
                <a:spcPct val="80000"/>
              </a:lnSpc>
              <a:buFontTx/>
              <a:buNone/>
            </a:pPr>
            <a:r>
              <a:rPr lang="en-US" altLang="en-US" sz="2800" b="1"/>
              <a:t>105. </a:t>
            </a:r>
            <a:r>
              <a:rPr lang="en-US" altLang="en-US" sz="2800" b="1" u="sng"/>
              <a:t>This C-shaped larvae of this stored grain pest has rather numerous and long body hairs (setae) and give it a “fuzzy” look.</a:t>
            </a:r>
            <a:r>
              <a:rPr lang="en-US" altLang="en-US" sz="2800" b="1"/>
              <a:t> </a:t>
            </a:r>
          </a:p>
          <a:p>
            <a:pPr marL="609600" indent="-609600">
              <a:lnSpc>
                <a:spcPct val="80000"/>
              </a:lnSpc>
              <a:buFontTx/>
              <a:buNone/>
            </a:pPr>
            <a:endParaRPr lang="en-US" altLang="en-US" sz="2800" b="1"/>
          </a:p>
          <a:p>
            <a:pPr marL="609600" indent="-609600">
              <a:lnSpc>
                <a:spcPct val="80000"/>
              </a:lnSpc>
              <a:buFontTx/>
              <a:buNone/>
            </a:pPr>
            <a:endParaRPr lang="en-US" altLang="en-US" sz="2800" b="1"/>
          </a:p>
          <a:p>
            <a:pPr marL="609600" indent="-609600">
              <a:lnSpc>
                <a:spcPct val="80000"/>
              </a:lnSpc>
              <a:buFontTx/>
              <a:buNone/>
            </a:pPr>
            <a:endParaRPr lang="en-US" altLang="en-US" sz="2400" b="1"/>
          </a:p>
        </p:txBody>
      </p:sp>
      <p:pic>
        <p:nvPicPr>
          <p:cNvPr id="163848" name="Picture 8">
            <a:extLst>
              <a:ext uri="{FF2B5EF4-FFF2-40B4-BE49-F238E27FC236}">
                <a16:creationId xmlns:a16="http://schemas.microsoft.com/office/drawing/2014/main" id="{1847AC56-601A-4160-A3A9-6D89556F0E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5559425"/>
            <a:ext cx="1328738" cy="12985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8" name="Rectangle 2">
            <a:extLst>
              <a:ext uri="{FF2B5EF4-FFF2-40B4-BE49-F238E27FC236}">
                <a16:creationId xmlns:a16="http://schemas.microsoft.com/office/drawing/2014/main" id="{F2BE1100-4FD6-46D5-8FCA-49EF8461BDD6}"/>
              </a:ext>
            </a:extLst>
          </p:cNvPr>
          <p:cNvSpPr>
            <a:spLocks noGrp="1" noChangeArrowheads="1"/>
          </p:cNvSpPr>
          <p:nvPr>
            <p:ph type="title"/>
          </p:nvPr>
        </p:nvSpPr>
        <p:spPr>
          <a:xfrm>
            <a:off x="533400" y="304800"/>
            <a:ext cx="7924800" cy="1447800"/>
          </a:xfrm>
        </p:spPr>
        <p:txBody>
          <a:bodyPr/>
          <a:lstStyle/>
          <a:p>
            <a:pPr algn="l"/>
            <a:r>
              <a:rPr lang="en-US" altLang="en-US" sz="3200" b="1"/>
              <a:t>                  Match the following:</a:t>
            </a:r>
            <a:br>
              <a:rPr lang="en-US" altLang="en-US" sz="3200" b="1"/>
            </a:br>
            <a:r>
              <a:rPr lang="en-US" altLang="en-US" sz="1600" b="1"/>
              <a:t>A. Angoumois grain moth   B. Cadelle   C. Cigarette beetle   D. Confused flour beetle</a:t>
            </a:r>
            <a:br>
              <a:rPr lang="en-US" altLang="en-US" sz="1600" b="1"/>
            </a:br>
            <a:r>
              <a:rPr lang="en-US" altLang="en-US" sz="1600" b="1"/>
              <a:t>E. Drugstore beetle   F. Granary weevil   G. Indian meal moth   H. Khapra beetle</a:t>
            </a:r>
            <a:br>
              <a:rPr lang="en-US" altLang="en-US" sz="1600" b="1"/>
            </a:br>
            <a:r>
              <a:rPr lang="en-US" altLang="en-US" sz="1600" b="1"/>
              <a:t>I. Lesser grain borer   J. Mediterranean flour moth   K. Red flour beetle   L. Rice weevil</a:t>
            </a:r>
            <a:br>
              <a:rPr lang="en-US" altLang="en-US" sz="1600" b="1"/>
            </a:br>
            <a:r>
              <a:rPr lang="en-US" altLang="en-US" sz="1600" b="1"/>
              <a:t>M. Saw-toothed grain beetle   N. Yellow mealworm   O. Dark mealworm   P. Psocid</a:t>
            </a:r>
            <a:br>
              <a:rPr lang="en-US" altLang="en-US" sz="1600" b="1"/>
            </a:br>
            <a:r>
              <a:rPr lang="en-US" altLang="en-US" sz="1600" b="1"/>
              <a:t>Q. Grain Mites</a:t>
            </a:r>
            <a:endParaRPr lang="en-US" altLang="en-US" sz="3200" b="1"/>
          </a:p>
        </p:txBody>
      </p:sp>
      <p:sp>
        <p:nvSpPr>
          <p:cNvPr id="485379" name="Rectangle 3">
            <a:extLst>
              <a:ext uri="{FF2B5EF4-FFF2-40B4-BE49-F238E27FC236}">
                <a16:creationId xmlns:a16="http://schemas.microsoft.com/office/drawing/2014/main" id="{E3E0FB8D-E93E-4C1F-9209-A7D0DA51F6AE}"/>
              </a:ext>
            </a:extLst>
          </p:cNvPr>
          <p:cNvSpPr>
            <a:spLocks noGrp="1" noChangeArrowheads="1"/>
          </p:cNvSpPr>
          <p:nvPr>
            <p:ph type="body" idx="1"/>
          </p:nvPr>
        </p:nvSpPr>
        <p:spPr>
          <a:xfrm>
            <a:off x="381000" y="1981200"/>
            <a:ext cx="8534400" cy="4343400"/>
          </a:xfrm>
        </p:spPr>
        <p:txBody>
          <a:bodyPr/>
          <a:lstStyle/>
          <a:p>
            <a:pPr marL="609600" indent="-609600">
              <a:lnSpc>
                <a:spcPct val="80000"/>
              </a:lnSpc>
              <a:buFontTx/>
              <a:buNone/>
            </a:pPr>
            <a:r>
              <a:rPr lang="en-US" altLang="en-US" sz="2800" b="1"/>
              <a:t>103. This stored grain moth has a narrow, finger-like extension of its rear wings at the tip.</a:t>
            </a:r>
          </a:p>
          <a:p>
            <a:pPr marL="609600" indent="-609600">
              <a:lnSpc>
                <a:spcPct val="80000"/>
              </a:lnSpc>
              <a:buFontTx/>
              <a:buNone/>
            </a:pPr>
            <a:endParaRPr lang="en-US" altLang="en-US" sz="800" b="1"/>
          </a:p>
          <a:p>
            <a:pPr marL="609600" indent="-609600">
              <a:lnSpc>
                <a:spcPct val="80000"/>
              </a:lnSpc>
              <a:buFontTx/>
              <a:buNone/>
            </a:pPr>
            <a:r>
              <a:rPr lang="en-US" altLang="en-US" sz="2800" b="1"/>
              <a:t>104. This stored grain moth often raises the front of its body giving its wings a distinct downward slope with its abdomen protruding between them.  The front wings have wavy black lines running across them.</a:t>
            </a:r>
          </a:p>
          <a:p>
            <a:pPr marL="609600" indent="-609600">
              <a:lnSpc>
                <a:spcPct val="80000"/>
              </a:lnSpc>
              <a:buFontTx/>
              <a:buNone/>
            </a:pPr>
            <a:endParaRPr lang="en-US" altLang="en-US" sz="800" b="1"/>
          </a:p>
          <a:p>
            <a:pPr marL="609600" indent="-609600">
              <a:lnSpc>
                <a:spcPct val="80000"/>
              </a:lnSpc>
              <a:buFontTx/>
              <a:buNone/>
            </a:pPr>
            <a:r>
              <a:rPr lang="en-US" altLang="en-US" sz="2800" b="1"/>
              <a:t>105. </a:t>
            </a:r>
            <a:r>
              <a:rPr lang="en-US" altLang="en-US" sz="2800" b="1" u="sng"/>
              <a:t>This C-shaped larvae of this stored grain pest has rather numerous and long body hairs (setae) and give it a “fuzzy” look.</a:t>
            </a:r>
            <a:r>
              <a:rPr lang="en-US" altLang="en-US" sz="2800" b="1"/>
              <a:t> </a:t>
            </a:r>
          </a:p>
          <a:p>
            <a:pPr marL="609600" indent="-609600">
              <a:lnSpc>
                <a:spcPct val="80000"/>
              </a:lnSpc>
              <a:buFontTx/>
              <a:buNone/>
            </a:pPr>
            <a:endParaRPr lang="en-US" altLang="en-US" sz="2800" b="1"/>
          </a:p>
          <a:p>
            <a:pPr marL="609600" indent="-609600">
              <a:lnSpc>
                <a:spcPct val="80000"/>
              </a:lnSpc>
              <a:buFontTx/>
              <a:buNone/>
            </a:pPr>
            <a:endParaRPr lang="en-US" altLang="en-US" sz="2800" b="1"/>
          </a:p>
          <a:p>
            <a:pPr marL="609600" indent="-609600">
              <a:lnSpc>
                <a:spcPct val="80000"/>
              </a:lnSpc>
              <a:buFontTx/>
              <a:buNone/>
            </a:pPr>
            <a:endParaRPr lang="en-US" altLang="en-US" sz="2400" b="1"/>
          </a:p>
        </p:txBody>
      </p:sp>
      <p:sp>
        <p:nvSpPr>
          <p:cNvPr id="485380" name="Text Box 4">
            <a:extLst>
              <a:ext uri="{FF2B5EF4-FFF2-40B4-BE49-F238E27FC236}">
                <a16:creationId xmlns:a16="http://schemas.microsoft.com/office/drawing/2014/main" id="{EFC332CF-85D5-4829-99E3-F0A9A5EE5401}"/>
              </a:ext>
            </a:extLst>
          </p:cNvPr>
          <p:cNvSpPr txBox="1">
            <a:spLocks noChangeArrowheads="1"/>
          </p:cNvSpPr>
          <p:nvPr/>
        </p:nvSpPr>
        <p:spPr bwMode="auto">
          <a:xfrm>
            <a:off x="1143000" y="6061075"/>
            <a:ext cx="6248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C-shaped larva…daaaa…the Cigarette beetle</a:t>
            </a:r>
          </a:p>
        </p:txBody>
      </p:sp>
      <p:pic>
        <p:nvPicPr>
          <p:cNvPr id="485381" name="Picture 5">
            <a:extLst>
              <a:ext uri="{FF2B5EF4-FFF2-40B4-BE49-F238E27FC236}">
                <a16:creationId xmlns:a16="http://schemas.microsoft.com/office/drawing/2014/main" id="{159BBA11-BBA6-44AC-8889-01C9D956BB8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5559425"/>
            <a:ext cx="1328738" cy="12985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6EEEEC7C-47D3-4AEF-934C-B0B6AED3ABAB}"/>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34819" name="Rectangle 3">
            <a:extLst>
              <a:ext uri="{FF2B5EF4-FFF2-40B4-BE49-F238E27FC236}">
                <a16:creationId xmlns:a16="http://schemas.microsoft.com/office/drawing/2014/main" id="{A377FEC8-C75C-4AA5-913E-241093B39538}"/>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a:t>
            </a:r>
            <a:r>
              <a:rPr lang="en-US" altLang="en-US" sz="2800" b="1" u="sng"/>
              <a:t>Granary weevil</a:t>
            </a:r>
            <a:r>
              <a:rPr lang="en-US" altLang="en-US" sz="2800" b="1"/>
              <a:t>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Tree>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a:extLst>
              <a:ext uri="{FF2B5EF4-FFF2-40B4-BE49-F238E27FC236}">
                <a16:creationId xmlns:a16="http://schemas.microsoft.com/office/drawing/2014/main" id="{CF789002-A0B4-4B10-91DA-32B11428D9FA}"/>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164867" name="Rectangle 3">
            <a:extLst>
              <a:ext uri="{FF2B5EF4-FFF2-40B4-BE49-F238E27FC236}">
                <a16:creationId xmlns:a16="http://schemas.microsoft.com/office/drawing/2014/main" id="{5CB588DC-2A22-41A8-A992-D152EE8B7208}"/>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164868" name="Line 4">
            <a:extLst>
              <a:ext uri="{FF2B5EF4-FFF2-40B4-BE49-F238E27FC236}">
                <a16:creationId xmlns:a16="http://schemas.microsoft.com/office/drawing/2014/main" id="{B010F007-B0B8-4F5A-8132-9696E5CB24F7}"/>
              </a:ext>
            </a:extLst>
          </p:cNvPr>
          <p:cNvSpPr>
            <a:spLocks noChangeShapeType="1"/>
          </p:cNvSpPr>
          <p:nvPr/>
        </p:nvSpPr>
        <p:spPr bwMode="auto">
          <a:xfrm>
            <a:off x="2743200" y="1066800"/>
            <a:ext cx="14478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4869" name="Line 5">
            <a:extLst>
              <a:ext uri="{FF2B5EF4-FFF2-40B4-BE49-F238E27FC236}">
                <a16:creationId xmlns:a16="http://schemas.microsoft.com/office/drawing/2014/main" id="{B14853B3-A2D1-4059-961B-93A43AA050E8}"/>
              </a:ext>
            </a:extLst>
          </p:cNvPr>
          <p:cNvSpPr>
            <a:spLocks noChangeShapeType="1"/>
          </p:cNvSpPr>
          <p:nvPr/>
        </p:nvSpPr>
        <p:spPr bwMode="auto">
          <a:xfrm>
            <a:off x="1295400" y="1828800"/>
            <a:ext cx="22860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a:extLst>
              <a:ext uri="{FF2B5EF4-FFF2-40B4-BE49-F238E27FC236}">
                <a16:creationId xmlns:a16="http://schemas.microsoft.com/office/drawing/2014/main" id="{B4033CFD-BF2E-4EC7-9679-8E66FE530E08}"/>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165891" name="Rectangle 3">
            <a:extLst>
              <a:ext uri="{FF2B5EF4-FFF2-40B4-BE49-F238E27FC236}">
                <a16:creationId xmlns:a16="http://schemas.microsoft.com/office/drawing/2014/main" id="{1B5435BC-F63A-4C2F-AD42-24F4B2CBC20E}"/>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165893" name="Line 5">
            <a:extLst>
              <a:ext uri="{FF2B5EF4-FFF2-40B4-BE49-F238E27FC236}">
                <a16:creationId xmlns:a16="http://schemas.microsoft.com/office/drawing/2014/main" id="{7A62B193-9545-420D-893C-A77F30633409}"/>
              </a:ext>
            </a:extLst>
          </p:cNvPr>
          <p:cNvSpPr>
            <a:spLocks noChangeShapeType="1"/>
          </p:cNvSpPr>
          <p:nvPr/>
        </p:nvSpPr>
        <p:spPr bwMode="auto">
          <a:xfrm>
            <a:off x="1295400" y="2362200"/>
            <a:ext cx="23622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6402" name="Rectangle 2">
            <a:extLst>
              <a:ext uri="{FF2B5EF4-FFF2-40B4-BE49-F238E27FC236}">
                <a16:creationId xmlns:a16="http://schemas.microsoft.com/office/drawing/2014/main" id="{8065D129-62A1-4F0C-B45E-18F139C73A06}"/>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486403" name="Rectangle 3">
            <a:extLst>
              <a:ext uri="{FF2B5EF4-FFF2-40B4-BE49-F238E27FC236}">
                <a16:creationId xmlns:a16="http://schemas.microsoft.com/office/drawing/2014/main" id="{0D941046-236E-4210-AC51-93D0AA3A0AD8}"/>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486404" name="Line 4">
            <a:extLst>
              <a:ext uri="{FF2B5EF4-FFF2-40B4-BE49-F238E27FC236}">
                <a16:creationId xmlns:a16="http://schemas.microsoft.com/office/drawing/2014/main" id="{BA9471C6-74BF-420B-8FF0-4C2E19E23802}"/>
              </a:ext>
            </a:extLst>
          </p:cNvPr>
          <p:cNvSpPr>
            <a:spLocks noChangeShapeType="1"/>
          </p:cNvSpPr>
          <p:nvPr/>
        </p:nvSpPr>
        <p:spPr bwMode="auto">
          <a:xfrm>
            <a:off x="4648200" y="1066800"/>
            <a:ext cx="15240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6405" name="Line 5">
            <a:extLst>
              <a:ext uri="{FF2B5EF4-FFF2-40B4-BE49-F238E27FC236}">
                <a16:creationId xmlns:a16="http://schemas.microsoft.com/office/drawing/2014/main" id="{2363199A-E649-4BF0-A470-D2C94BA22A41}"/>
              </a:ext>
            </a:extLst>
          </p:cNvPr>
          <p:cNvSpPr>
            <a:spLocks noChangeShapeType="1"/>
          </p:cNvSpPr>
          <p:nvPr/>
        </p:nvSpPr>
        <p:spPr bwMode="auto">
          <a:xfrm>
            <a:off x="1295400" y="2362200"/>
            <a:ext cx="23622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a:extLst>
              <a:ext uri="{FF2B5EF4-FFF2-40B4-BE49-F238E27FC236}">
                <a16:creationId xmlns:a16="http://schemas.microsoft.com/office/drawing/2014/main" id="{B54F122D-8482-4AD8-9B91-CA2598089221}"/>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166915" name="Rectangle 3">
            <a:extLst>
              <a:ext uri="{FF2B5EF4-FFF2-40B4-BE49-F238E27FC236}">
                <a16:creationId xmlns:a16="http://schemas.microsoft.com/office/drawing/2014/main" id="{48049C84-840A-4D5B-B131-2610601BAC2F}"/>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166916" name="Line 4">
            <a:extLst>
              <a:ext uri="{FF2B5EF4-FFF2-40B4-BE49-F238E27FC236}">
                <a16:creationId xmlns:a16="http://schemas.microsoft.com/office/drawing/2014/main" id="{1CA906B1-1E35-4420-80D1-99FF7D843EFE}"/>
              </a:ext>
            </a:extLst>
          </p:cNvPr>
          <p:cNvSpPr>
            <a:spLocks noChangeShapeType="1"/>
          </p:cNvSpPr>
          <p:nvPr/>
        </p:nvSpPr>
        <p:spPr bwMode="auto">
          <a:xfrm>
            <a:off x="1295400" y="2895600"/>
            <a:ext cx="26670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6" name="Rectangle 2">
            <a:extLst>
              <a:ext uri="{FF2B5EF4-FFF2-40B4-BE49-F238E27FC236}">
                <a16:creationId xmlns:a16="http://schemas.microsoft.com/office/drawing/2014/main" id="{E07D4CC3-C437-4CEC-903C-936715665F5D}"/>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487427" name="Rectangle 3">
            <a:extLst>
              <a:ext uri="{FF2B5EF4-FFF2-40B4-BE49-F238E27FC236}">
                <a16:creationId xmlns:a16="http://schemas.microsoft.com/office/drawing/2014/main" id="{150033F0-20D0-4999-9E76-6F9EC08003CE}"/>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487428" name="Line 4">
            <a:extLst>
              <a:ext uri="{FF2B5EF4-FFF2-40B4-BE49-F238E27FC236}">
                <a16:creationId xmlns:a16="http://schemas.microsoft.com/office/drawing/2014/main" id="{F518025D-8763-4B52-B5CC-FC88220C7527}"/>
              </a:ext>
            </a:extLst>
          </p:cNvPr>
          <p:cNvSpPr>
            <a:spLocks noChangeShapeType="1"/>
          </p:cNvSpPr>
          <p:nvPr/>
        </p:nvSpPr>
        <p:spPr bwMode="auto">
          <a:xfrm>
            <a:off x="1295400" y="2895600"/>
            <a:ext cx="26670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7429" name="Line 5">
            <a:extLst>
              <a:ext uri="{FF2B5EF4-FFF2-40B4-BE49-F238E27FC236}">
                <a16:creationId xmlns:a16="http://schemas.microsoft.com/office/drawing/2014/main" id="{F102164F-C55F-4B27-90BF-C2BB9E2C5C71}"/>
              </a:ext>
            </a:extLst>
          </p:cNvPr>
          <p:cNvSpPr>
            <a:spLocks noChangeShapeType="1"/>
          </p:cNvSpPr>
          <p:nvPr/>
        </p:nvSpPr>
        <p:spPr bwMode="auto">
          <a:xfrm>
            <a:off x="4648200" y="1066800"/>
            <a:ext cx="15240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a:extLst>
              <a:ext uri="{FF2B5EF4-FFF2-40B4-BE49-F238E27FC236}">
                <a16:creationId xmlns:a16="http://schemas.microsoft.com/office/drawing/2014/main" id="{8E519BFB-C83F-4676-83E8-7FF1AE953C34}"/>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167939" name="Rectangle 3">
            <a:extLst>
              <a:ext uri="{FF2B5EF4-FFF2-40B4-BE49-F238E27FC236}">
                <a16:creationId xmlns:a16="http://schemas.microsoft.com/office/drawing/2014/main" id="{1D706E11-4188-430F-8B68-46B93B7EB12C}"/>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167940" name="Line 4">
            <a:extLst>
              <a:ext uri="{FF2B5EF4-FFF2-40B4-BE49-F238E27FC236}">
                <a16:creationId xmlns:a16="http://schemas.microsoft.com/office/drawing/2014/main" id="{D9EE5023-9336-4EC2-A2DB-B79085402867}"/>
              </a:ext>
            </a:extLst>
          </p:cNvPr>
          <p:cNvSpPr>
            <a:spLocks noChangeShapeType="1"/>
          </p:cNvSpPr>
          <p:nvPr/>
        </p:nvSpPr>
        <p:spPr bwMode="auto">
          <a:xfrm>
            <a:off x="1295400" y="3429000"/>
            <a:ext cx="27432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8450" name="Rectangle 2">
            <a:extLst>
              <a:ext uri="{FF2B5EF4-FFF2-40B4-BE49-F238E27FC236}">
                <a16:creationId xmlns:a16="http://schemas.microsoft.com/office/drawing/2014/main" id="{B0D15C96-40C8-44CB-AC13-DC0C840428B2}"/>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488451" name="Rectangle 3">
            <a:extLst>
              <a:ext uri="{FF2B5EF4-FFF2-40B4-BE49-F238E27FC236}">
                <a16:creationId xmlns:a16="http://schemas.microsoft.com/office/drawing/2014/main" id="{048C2935-FC7A-4115-8E2A-684CBFC8A6EA}"/>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488452" name="Line 4">
            <a:extLst>
              <a:ext uri="{FF2B5EF4-FFF2-40B4-BE49-F238E27FC236}">
                <a16:creationId xmlns:a16="http://schemas.microsoft.com/office/drawing/2014/main" id="{0591FBB7-0109-4D37-BA84-F2816B80265F}"/>
              </a:ext>
            </a:extLst>
          </p:cNvPr>
          <p:cNvSpPr>
            <a:spLocks noChangeShapeType="1"/>
          </p:cNvSpPr>
          <p:nvPr/>
        </p:nvSpPr>
        <p:spPr bwMode="auto">
          <a:xfrm>
            <a:off x="1295400" y="3429000"/>
            <a:ext cx="27432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8453" name="Line 5">
            <a:extLst>
              <a:ext uri="{FF2B5EF4-FFF2-40B4-BE49-F238E27FC236}">
                <a16:creationId xmlns:a16="http://schemas.microsoft.com/office/drawing/2014/main" id="{B27B15C3-6FEF-40A5-85C3-C381956DA443}"/>
              </a:ext>
            </a:extLst>
          </p:cNvPr>
          <p:cNvSpPr>
            <a:spLocks noChangeShapeType="1"/>
          </p:cNvSpPr>
          <p:nvPr/>
        </p:nvSpPr>
        <p:spPr bwMode="auto">
          <a:xfrm>
            <a:off x="2743200" y="1143000"/>
            <a:ext cx="14478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a:extLst>
              <a:ext uri="{FF2B5EF4-FFF2-40B4-BE49-F238E27FC236}">
                <a16:creationId xmlns:a16="http://schemas.microsoft.com/office/drawing/2014/main" id="{4FC2419F-D916-44F1-85AB-FA7A65059FA3}"/>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168963" name="Rectangle 3">
            <a:extLst>
              <a:ext uri="{FF2B5EF4-FFF2-40B4-BE49-F238E27FC236}">
                <a16:creationId xmlns:a16="http://schemas.microsoft.com/office/drawing/2014/main" id="{BD4AB334-A26F-41BE-86D3-D333F61F1910}"/>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168964" name="Line 4">
            <a:extLst>
              <a:ext uri="{FF2B5EF4-FFF2-40B4-BE49-F238E27FC236}">
                <a16:creationId xmlns:a16="http://schemas.microsoft.com/office/drawing/2014/main" id="{DB3618DD-2300-4A93-9D27-BC671BFFBE2B}"/>
              </a:ext>
            </a:extLst>
          </p:cNvPr>
          <p:cNvSpPr>
            <a:spLocks noChangeShapeType="1"/>
          </p:cNvSpPr>
          <p:nvPr/>
        </p:nvSpPr>
        <p:spPr bwMode="auto">
          <a:xfrm>
            <a:off x="1295400" y="3962400"/>
            <a:ext cx="23622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9474" name="Rectangle 2">
            <a:extLst>
              <a:ext uri="{FF2B5EF4-FFF2-40B4-BE49-F238E27FC236}">
                <a16:creationId xmlns:a16="http://schemas.microsoft.com/office/drawing/2014/main" id="{5FDA4331-C34A-40C0-997B-BB42B7FAEA8A}"/>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489475" name="Rectangle 3">
            <a:extLst>
              <a:ext uri="{FF2B5EF4-FFF2-40B4-BE49-F238E27FC236}">
                <a16:creationId xmlns:a16="http://schemas.microsoft.com/office/drawing/2014/main" id="{BE046144-9EB6-450B-9660-CBFD85CCE7BC}"/>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489476" name="Line 4">
            <a:extLst>
              <a:ext uri="{FF2B5EF4-FFF2-40B4-BE49-F238E27FC236}">
                <a16:creationId xmlns:a16="http://schemas.microsoft.com/office/drawing/2014/main" id="{E690134A-0C36-4E2A-B5D2-26AAC6A98FFB}"/>
              </a:ext>
            </a:extLst>
          </p:cNvPr>
          <p:cNvSpPr>
            <a:spLocks noChangeShapeType="1"/>
          </p:cNvSpPr>
          <p:nvPr/>
        </p:nvSpPr>
        <p:spPr bwMode="auto">
          <a:xfrm>
            <a:off x="1295400" y="3962400"/>
            <a:ext cx="23622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89477" name="Line 5">
            <a:extLst>
              <a:ext uri="{FF2B5EF4-FFF2-40B4-BE49-F238E27FC236}">
                <a16:creationId xmlns:a16="http://schemas.microsoft.com/office/drawing/2014/main" id="{1D7DAB37-DC8D-43C4-9232-7A77282BFA37}"/>
              </a:ext>
            </a:extLst>
          </p:cNvPr>
          <p:cNvSpPr>
            <a:spLocks noChangeShapeType="1"/>
          </p:cNvSpPr>
          <p:nvPr/>
        </p:nvSpPr>
        <p:spPr bwMode="auto">
          <a:xfrm>
            <a:off x="1295400" y="1066800"/>
            <a:ext cx="9906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a:extLst>
              <a:ext uri="{FF2B5EF4-FFF2-40B4-BE49-F238E27FC236}">
                <a16:creationId xmlns:a16="http://schemas.microsoft.com/office/drawing/2014/main" id="{12D9816A-0FD9-44CF-8F05-26A287609F90}"/>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169987" name="Rectangle 3">
            <a:extLst>
              <a:ext uri="{FF2B5EF4-FFF2-40B4-BE49-F238E27FC236}">
                <a16:creationId xmlns:a16="http://schemas.microsoft.com/office/drawing/2014/main" id="{0C25F505-6C09-4835-9B09-05169B85FB23}"/>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169988" name="Line 4">
            <a:extLst>
              <a:ext uri="{FF2B5EF4-FFF2-40B4-BE49-F238E27FC236}">
                <a16:creationId xmlns:a16="http://schemas.microsoft.com/office/drawing/2014/main" id="{0F05FAF9-DCC8-4A1C-96AE-EBFF2EE6C86A}"/>
              </a:ext>
            </a:extLst>
          </p:cNvPr>
          <p:cNvSpPr>
            <a:spLocks noChangeShapeType="1"/>
          </p:cNvSpPr>
          <p:nvPr/>
        </p:nvSpPr>
        <p:spPr bwMode="auto">
          <a:xfrm flipV="1">
            <a:off x="1295400" y="4419600"/>
            <a:ext cx="34290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0498" name="Rectangle 2">
            <a:extLst>
              <a:ext uri="{FF2B5EF4-FFF2-40B4-BE49-F238E27FC236}">
                <a16:creationId xmlns:a16="http://schemas.microsoft.com/office/drawing/2014/main" id="{5FC17DCE-9ED1-456C-B87B-BC3DA35A3567}"/>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490499" name="Rectangle 3">
            <a:extLst>
              <a:ext uri="{FF2B5EF4-FFF2-40B4-BE49-F238E27FC236}">
                <a16:creationId xmlns:a16="http://schemas.microsoft.com/office/drawing/2014/main" id="{C634C2A5-A59B-4B83-AF19-19B800D2E2F0}"/>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490500" name="Line 4">
            <a:extLst>
              <a:ext uri="{FF2B5EF4-FFF2-40B4-BE49-F238E27FC236}">
                <a16:creationId xmlns:a16="http://schemas.microsoft.com/office/drawing/2014/main" id="{3A1E5AB5-CE6B-451F-BE2D-E37A0327D3D9}"/>
              </a:ext>
            </a:extLst>
          </p:cNvPr>
          <p:cNvSpPr>
            <a:spLocks noChangeShapeType="1"/>
          </p:cNvSpPr>
          <p:nvPr/>
        </p:nvSpPr>
        <p:spPr bwMode="auto">
          <a:xfrm flipV="1">
            <a:off x="1295400" y="4419600"/>
            <a:ext cx="34290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0501" name="Line 5">
            <a:extLst>
              <a:ext uri="{FF2B5EF4-FFF2-40B4-BE49-F238E27FC236}">
                <a16:creationId xmlns:a16="http://schemas.microsoft.com/office/drawing/2014/main" id="{A2FB34B8-DF7F-453E-8AE8-18CF2DEDB040}"/>
              </a:ext>
            </a:extLst>
          </p:cNvPr>
          <p:cNvSpPr>
            <a:spLocks noChangeShapeType="1"/>
          </p:cNvSpPr>
          <p:nvPr/>
        </p:nvSpPr>
        <p:spPr bwMode="auto">
          <a:xfrm>
            <a:off x="2743200" y="1066800"/>
            <a:ext cx="14478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a:extLst>
              <a:ext uri="{FF2B5EF4-FFF2-40B4-BE49-F238E27FC236}">
                <a16:creationId xmlns:a16="http://schemas.microsoft.com/office/drawing/2014/main" id="{7947207C-7FBA-491D-894B-40F976AEB658}"/>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171011" name="Rectangle 3">
            <a:extLst>
              <a:ext uri="{FF2B5EF4-FFF2-40B4-BE49-F238E27FC236}">
                <a16:creationId xmlns:a16="http://schemas.microsoft.com/office/drawing/2014/main" id="{8B2931DD-7C6E-4278-B389-C988E4B7EBBA}"/>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171012" name="Line 4">
            <a:extLst>
              <a:ext uri="{FF2B5EF4-FFF2-40B4-BE49-F238E27FC236}">
                <a16:creationId xmlns:a16="http://schemas.microsoft.com/office/drawing/2014/main" id="{30037044-E045-4E03-8E2E-E9F2C4DC915C}"/>
              </a:ext>
            </a:extLst>
          </p:cNvPr>
          <p:cNvSpPr>
            <a:spLocks noChangeShapeType="1"/>
          </p:cNvSpPr>
          <p:nvPr/>
        </p:nvSpPr>
        <p:spPr bwMode="auto">
          <a:xfrm>
            <a:off x="1295400" y="4953000"/>
            <a:ext cx="32004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22" name="Rectangle 2">
            <a:extLst>
              <a:ext uri="{FF2B5EF4-FFF2-40B4-BE49-F238E27FC236}">
                <a16:creationId xmlns:a16="http://schemas.microsoft.com/office/drawing/2014/main" id="{14939984-E410-4BF7-8E3C-C42CEA6026CC}"/>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491523" name="Rectangle 3">
            <a:extLst>
              <a:ext uri="{FF2B5EF4-FFF2-40B4-BE49-F238E27FC236}">
                <a16:creationId xmlns:a16="http://schemas.microsoft.com/office/drawing/2014/main" id="{FF21675B-10CD-4C96-90F2-4E0F4E209E63}"/>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491524" name="Line 4">
            <a:extLst>
              <a:ext uri="{FF2B5EF4-FFF2-40B4-BE49-F238E27FC236}">
                <a16:creationId xmlns:a16="http://schemas.microsoft.com/office/drawing/2014/main" id="{420167D9-A1C8-4EBE-8359-85823AEAAB2D}"/>
              </a:ext>
            </a:extLst>
          </p:cNvPr>
          <p:cNvSpPr>
            <a:spLocks noChangeShapeType="1"/>
          </p:cNvSpPr>
          <p:nvPr/>
        </p:nvSpPr>
        <p:spPr bwMode="auto">
          <a:xfrm>
            <a:off x="1295400" y="4953000"/>
            <a:ext cx="32004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1525" name="Line 5">
            <a:extLst>
              <a:ext uri="{FF2B5EF4-FFF2-40B4-BE49-F238E27FC236}">
                <a16:creationId xmlns:a16="http://schemas.microsoft.com/office/drawing/2014/main" id="{6318E968-3078-4205-88DE-EF2C7E7A98F2}"/>
              </a:ext>
            </a:extLst>
          </p:cNvPr>
          <p:cNvSpPr>
            <a:spLocks noChangeShapeType="1"/>
          </p:cNvSpPr>
          <p:nvPr/>
        </p:nvSpPr>
        <p:spPr bwMode="auto">
          <a:xfrm>
            <a:off x="1295400" y="1066800"/>
            <a:ext cx="9906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a:extLst>
              <a:ext uri="{FF2B5EF4-FFF2-40B4-BE49-F238E27FC236}">
                <a16:creationId xmlns:a16="http://schemas.microsoft.com/office/drawing/2014/main" id="{8C8E363B-4FEB-4FE2-8756-23EF8F402013}"/>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172035" name="Rectangle 3">
            <a:extLst>
              <a:ext uri="{FF2B5EF4-FFF2-40B4-BE49-F238E27FC236}">
                <a16:creationId xmlns:a16="http://schemas.microsoft.com/office/drawing/2014/main" id="{CEE1D782-37E9-4134-90DD-F3E6F8D3469F}"/>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172036" name="Line 4">
            <a:extLst>
              <a:ext uri="{FF2B5EF4-FFF2-40B4-BE49-F238E27FC236}">
                <a16:creationId xmlns:a16="http://schemas.microsoft.com/office/drawing/2014/main" id="{9A0BA59B-6F2E-4EE1-BD2E-6150A25C0DCD}"/>
              </a:ext>
            </a:extLst>
          </p:cNvPr>
          <p:cNvSpPr>
            <a:spLocks noChangeShapeType="1"/>
          </p:cNvSpPr>
          <p:nvPr/>
        </p:nvSpPr>
        <p:spPr bwMode="auto">
          <a:xfrm>
            <a:off x="1295400" y="5486400"/>
            <a:ext cx="39624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546" name="Rectangle 2">
            <a:extLst>
              <a:ext uri="{FF2B5EF4-FFF2-40B4-BE49-F238E27FC236}">
                <a16:creationId xmlns:a16="http://schemas.microsoft.com/office/drawing/2014/main" id="{AD667CB9-8E01-46D3-AA1A-BEECD056F5A6}"/>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492547" name="Rectangle 3">
            <a:extLst>
              <a:ext uri="{FF2B5EF4-FFF2-40B4-BE49-F238E27FC236}">
                <a16:creationId xmlns:a16="http://schemas.microsoft.com/office/drawing/2014/main" id="{DC05C240-FB5E-48B1-A6F6-58B5AA35028B}"/>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492548" name="Line 4">
            <a:extLst>
              <a:ext uri="{FF2B5EF4-FFF2-40B4-BE49-F238E27FC236}">
                <a16:creationId xmlns:a16="http://schemas.microsoft.com/office/drawing/2014/main" id="{2693D6D9-9931-4AE0-9D85-5E3C719F4E71}"/>
              </a:ext>
            </a:extLst>
          </p:cNvPr>
          <p:cNvSpPr>
            <a:spLocks noChangeShapeType="1"/>
          </p:cNvSpPr>
          <p:nvPr/>
        </p:nvSpPr>
        <p:spPr bwMode="auto">
          <a:xfrm>
            <a:off x="1295400" y="5486400"/>
            <a:ext cx="39624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2549" name="Line 5">
            <a:extLst>
              <a:ext uri="{FF2B5EF4-FFF2-40B4-BE49-F238E27FC236}">
                <a16:creationId xmlns:a16="http://schemas.microsoft.com/office/drawing/2014/main" id="{EA922FF4-5402-478C-A709-96B415E6903B}"/>
              </a:ext>
            </a:extLst>
          </p:cNvPr>
          <p:cNvSpPr>
            <a:spLocks noChangeShapeType="1"/>
          </p:cNvSpPr>
          <p:nvPr/>
        </p:nvSpPr>
        <p:spPr bwMode="auto">
          <a:xfrm>
            <a:off x="1295400" y="1066800"/>
            <a:ext cx="9906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a:extLst>
              <a:ext uri="{FF2B5EF4-FFF2-40B4-BE49-F238E27FC236}">
                <a16:creationId xmlns:a16="http://schemas.microsoft.com/office/drawing/2014/main" id="{2FEAAABE-CD3A-4640-9AE7-87F1AAABDCA3}"/>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173059" name="Rectangle 3">
            <a:extLst>
              <a:ext uri="{FF2B5EF4-FFF2-40B4-BE49-F238E27FC236}">
                <a16:creationId xmlns:a16="http://schemas.microsoft.com/office/drawing/2014/main" id="{887D83CD-2DB1-4B0A-A22B-624E519033CA}"/>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173060" name="Line 4">
            <a:extLst>
              <a:ext uri="{FF2B5EF4-FFF2-40B4-BE49-F238E27FC236}">
                <a16:creationId xmlns:a16="http://schemas.microsoft.com/office/drawing/2014/main" id="{BE267614-0E6C-4287-8E26-8305629D9491}"/>
              </a:ext>
            </a:extLst>
          </p:cNvPr>
          <p:cNvSpPr>
            <a:spLocks noChangeShapeType="1"/>
          </p:cNvSpPr>
          <p:nvPr/>
        </p:nvSpPr>
        <p:spPr bwMode="auto">
          <a:xfrm>
            <a:off x="1295400" y="6019800"/>
            <a:ext cx="37338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3570" name="Rectangle 2">
            <a:extLst>
              <a:ext uri="{FF2B5EF4-FFF2-40B4-BE49-F238E27FC236}">
                <a16:creationId xmlns:a16="http://schemas.microsoft.com/office/drawing/2014/main" id="{7336D8D9-15D2-4A02-B939-4B36639AB4A0}"/>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493571" name="Rectangle 3">
            <a:extLst>
              <a:ext uri="{FF2B5EF4-FFF2-40B4-BE49-F238E27FC236}">
                <a16:creationId xmlns:a16="http://schemas.microsoft.com/office/drawing/2014/main" id="{8E7EC3B5-2488-4294-86D2-1C276DAA2AC0}"/>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493572" name="Line 4">
            <a:extLst>
              <a:ext uri="{FF2B5EF4-FFF2-40B4-BE49-F238E27FC236}">
                <a16:creationId xmlns:a16="http://schemas.microsoft.com/office/drawing/2014/main" id="{7AE31B8A-E4E5-46D5-9CD8-E0CC0DB2DDE7}"/>
              </a:ext>
            </a:extLst>
          </p:cNvPr>
          <p:cNvSpPr>
            <a:spLocks noChangeShapeType="1"/>
          </p:cNvSpPr>
          <p:nvPr/>
        </p:nvSpPr>
        <p:spPr bwMode="auto">
          <a:xfrm>
            <a:off x="1295400" y="6019800"/>
            <a:ext cx="37338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3573" name="Line 5">
            <a:extLst>
              <a:ext uri="{FF2B5EF4-FFF2-40B4-BE49-F238E27FC236}">
                <a16:creationId xmlns:a16="http://schemas.microsoft.com/office/drawing/2014/main" id="{2466DACC-4318-42EA-A22B-53064AE9E34D}"/>
              </a:ext>
            </a:extLst>
          </p:cNvPr>
          <p:cNvSpPr>
            <a:spLocks noChangeShapeType="1"/>
          </p:cNvSpPr>
          <p:nvPr/>
        </p:nvSpPr>
        <p:spPr bwMode="auto">
          <a:xfrm>
            <a:off x="1295400" y="1066800"/>
            <a:ext cx="9906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a:extLst>
              <a:ext uri="{FF2B5EF4-FFF2-40B4-BE49-F238E27FC236}">
                <a16:creationId xmlns:a16="http://schemas.microsoft.com/office/drawing/2014/main" id="{BA7B1DC7-228F-40C2-9466-0E880E2C274B}"/>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174083" name="Rectangle 3">
            <a:extLst>
              <a:ext uri="{FF2B5EF4-FFF2-40B4-BE49-F238E27FC236}">
                <a16:creationId xmlns:a16="http://schemas.microsoft.com/office/drawing/2014/main" id="{A093C0F4-63DF-47BB-8E4D-88F86BA30675}"/>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174084" name="Line 4">
            <a:extLst>
              <a:ext uri="{FF2B5EF4-FFF2-40B4-BE49-F238E27FC236}">
                <a16:creationId xmlns:a16="http://schemas.microsoft.com/office/drawing/2014/main" id="{A37A8C1D-4195-4E04-B696-23333B08A871}"/>
              </a:ext>
            </a:extLst>
          </p:cNvPr>
          <p:cNvSpPr>
            <a:spLocks noChangeShapeType="1"/>
          </p:cNvSpPr>
          <p:nvPr/>
        </p:nvSpPr>
        <p:spPr bwMode="auto">
          <a:xfrm>
            <a:off x="5715000" y="1828800"/>
            <a:ext cx="17526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4" name="Rectangle 2">
            <a:extLst>
              <a:ext uri="{FF2B5EF4-FFF2-40B4-BE49-F238E27FC236}">
                <a16:creationId xmlns:a16="http://schemas.microsoft.com/office/drawing/2014/main" id="{8DC78D75-3F9F-42A4-9FFC-3EBEE61C6A4B}"/>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494595" name="Rectangle 3">
            <a:extLst>
              <a:ext uri="{FF2B5EF4-FFF2-40B4-BE49-F238E27FC236}">
                <a16:creationId xmlns:a16="http://schemas.microsoft.com/office/drawing/2014/main" id="{D20EB300-3EAF-4AB4-9F0D-61ADB5832FB3}"/>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494596" name="Line 4">
            <a:extLst>
              <a:ext uri="{FF2B5EF4-FFF2-40B4-BE49-F238E27FC236}">
                <a16:creationId xmlns:a16="http://schemas.microsoft.com/office/drawing/2014/main" id="{EFED64E3-63C0-42D1-BE79-CE3237228F79}"/>
              </a:ext>
            </a:extLst>
          </p:cNvPr>
          <p:cNvSpPr>
            <a:spLocks noChangeShapeType="1"/>
          </p:cNvSpPr>
          <p:nvPr/>
        </p:nvSpPr>
        <p:spPr bwMode="auto">
          <a:xfrm>
            <a:off x="5715000" y="1828800"/>
            <a:ext cx="17526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4597" name="Line 5">
            <a:extLst>
              <a:ext uri="{FF2B5EF4-FFF2-40B4-BE49-F238E27FC236}">
                <a16:creationId xmlns:a16="http://schemas.microsoft.com/office/drawing/2014/main" id="{D8A3ECF8-A9C6-4A7B-8320-699719AAE329}"/>
              </a:ext>
            </a:extLst>
          </p:cNvPr>
          <p:cNvSpPr>
            <a:spLocks noChangeShapeType="1"/>
          </p:cNvSpPr>
          <p:nvPr/>
        </p:nvSpPr>
        <p:spPr bwMode="auto">
          <a:xfrm>
            <a:off x="6629400" y="1066800"/>
            <a:ext cx="14478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Rectangle 2">
            <a:extLst>
              <a:ext uri="{FF2B5EF4-FFF2-40B4-BE49-F238E27FC236}">
                <a16:creationId xmlns:a16="http://schemas.microsoft.com/office/drawing/2014/main" id="{BC1E7EA5-61DC-4A31-B034-4CF44125AF70}"/>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175107" name="Rectangle 3">
            <a:extLst>
              <a:ext uri="{FF2B5EF4-FFF2-40B4-BE49-F238E27FC236}">
                <a16:creationId xmlns:a16="http://schemas.microsoft.com/office/drawing/2014/main" id="{BB2E6C61-D2A1-4445-9E5F-B8D40F95433E}"/>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175108" name="Line 4">
            <a:extLst>
              <a:ext uri="{FF2B5EF4-FFF2-40B4-BE49-F238E27FC236}">
                <a16:creationId xmlns:a16="http://schemas.microsoft.com/office/drawing/2014/main" id="{BD979A47-83CB-4631-A37E-86585CCF5793}"/>
              </a:ext>
            </a:extLst>
          </p:cNvPr>
          <p:cNvSpPr>
            <a:spLocks noChangeShapeType="1"/>
          </p:cNvSpPr>
          <p:nvPr/>
        </p:nvSpPr>
        <p:spPr bwMode="auto">
          <a:xfrm>
            <a:off x="5715000" y="2362200"/>
            <a:ext cx="11430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5618" name="Rectangle 2">
            <a:extLst>
              <a:ext uri="{FF2B5EF4-FFF2-40B4-BE49-F238E27FC236}">
                <a16:creationId xmlns:a16="http://schemas.microsoft.com/office/drawing/2014/main" id="{06D13C23-3705-48B1-8616-C0C148357AD0}"/>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495619" name="Rectangle 3">
            <a:extLst>
              <a:ext uri="{FF2B5EF4-FFF2-40B4-BE49-F238E27FC236}">
                <a16:creationId xmlns:a16="http://schemas.microsoft.com/office/drawing/2014/main" id="{9FDA021D-B133-48F8-89FB-73779D5A88AB}"/>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495620" name="Line 4">
            <a:extLst>
              <a:ext uri="{FF2B5EF4-FFF2-40B4-BE49-F238E27FC236}">
                <a16:creationId xmlns:a16="http://schemas.microsoft.com/office/drawing/2014/main" id="{F95A0F91-DA5F-4272-81C1-AF2F06C95CD8}"/>
              </a:ext>
            </a:extLst>
          </p:cNvPr>
          <p:cNvSpPr>
            <a:spLocks noChangeShapeType="1"/>
          </p:cNvSpPr>
          <p:nvPr/>
        </p:nvSpPr>
        <p:spPr bwMode="auto">
          <a:xfrm>
            <a:off x="5715000" y="2362200"/>
            <a:ext cx="11430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5621" name="Line 5">
            <a:extLst>
              <a:ext uri="{FF2B5EF4-FFF2-40B4-BE49-F238E27FC236}">
                <a16:creationId xmlns:a16="http://schemas.microsoft.com/office/drawing/2014/main" id="{FBBFA55B-ED11-45AF-A988-65EC1513472C}"/>
              </a:ext>
            </a:extLst>
          </p:cNvPr>
          <p:cNvSpPr>
            <a:spLocks noChangeShapeType="1"/>
          </p:cNvSpPr>
          <p:nvPr/>
        </p:nvSpPr>
        <p:spPr bwMode="auto">
          <a:xfrm>
            <a:off x="4648200" y="1066800"/>
            <a:ext cx="15240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a:extLst>
              <a:ext uri="{FF2B5EF4-FFF2-40B4-BE49-F238E27FC236}">
                <a16:creationId xmlns:a16="http://schemas.microsoft.com/office/drawing/2014/main" id="{A62A001A-5E13-4F7A-AE11-26C8D6F8D603}"/>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176131" name="Rectangle 3">
            <a:extLst>
              <a:ext uri="{FF2B5EF4-FFF2-40B4-BE49-F238E27FC236}">
                <a16:creationId xmlns:a16="http://schemas.microsoft.com/office/drawing/2014/main" id="{6DAC7262-DF01-46EA-BD25-2061F1C29EDB}"/>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176132" name="Line 4">
            <a:extLst>
              <a:ext uri="{FF2B5EF4-FFF2-40B4-BE49-F238E27FC236}">
                <a16:creationId xmlns:a16="http://schemas.microsoft.com/office/drawing/2014/main" id="{51F3B8E5-42F2-4DC6-83FD-0CC6D342655D}"/>
              </a:ext>
            </a:extLst>
          </p:cNvPr>
          <p:cNvSpPr>
            <a:spLocks noChangeShapeType="1"/>
          </p:cNvSpPr>
          <p:nvPr/>
        </p:nvSpPr>
        <p:spPr bwMode="auto">
          <a:xfrm>
            <a:off x="5715000" y="2895600"/>
            <a:ext cx="9144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2" name="Rectangle 2">
            <a:extLst>
              <a:ext uri="{FF2B5EF4-FFF2-40B4-BE49-F238E27FC236}">
                <a16:creationId xmlns:a16="http://schemas.microsoft.com/office/drawing/2014/main" id="{DD21F28F-1641-4F6C-A8D3-424B4867CD65}"/>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496643" name="Rectangle 3">
            <a:extLst>
              <a:ext uri="{FF2B5EF4-FFF2-40B4-BE49-F238E27FC236}">
                <a16:creationId xmlns:a16="http://schemas.microsoft.com/office/drawing/2014/main" id="{7EA5D648-B154-47F1-965C-14014E2F2F44}"/>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496644" name="Line 4">
            <a:extLst>
              <a:ext uri="{FF2B5EF4-FFF2-40B4-BE49-F238E27FC236}">
                <a16:creationId xmlns:a16="http://schemas.microsoft.com/office/drawing/2014/main" id="{3CB68254-8CDD-43E0-B4CE-10CFA5130D82}"/>
              </a:ext>
            </a:extLst>
          </p:cNvPr>
          <p:cNvSpPr>
            <a:spLocks noChangeShapeType="1"/>
          </p:cNvSpPr>
          <p:nvPr/>
        </p:nvSpPr>
        <p:spPr bwMode="auto">
          <a:xfrm>
            <a:off x="5715000" y="2895600"/>
            <a:ext cx="9144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6645" name="Line 5">
            <a:extLst>
              <a:ext uri="{FF2B5EF4-FFF2-40B4-BE49-F238E27FC236}">
                <a16:creationId xmlns:a16="http://schemas.microsoft.com/office/drawing/2014/main" id="{FE00647F-CD9B-42B7-AC03-AD23A1497960}"/>
              </a:ext>
            </a:extLst>
          </p:cNvPr>
          <p:cNvSpPr>
            <a:spLocks noChangeShapeType="1"/>
          </p:cNvSpPr>
          <p:nvPr/>
        </p:nvSpPr>
        <p:spPr bwMode="auto">
          <a:xfrm>
            <a:off x="6629400" y="1066800"/>
            <a:ext cx="14478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a:extLst>
              <a:ext uri="{FF2B5EF4-FFF2-40B4-BE49-F238E27FC236}">
                <a16:creationId xmlns:a16="http://schemas.microsoft.com/office/drawing/2014/main" id="{90732049-9724-48CB-98F2-2D7952CC9509}"/>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177155" name="Rectangle 3">
            <a:extLst>
              <a:ext uri="{FF2B5EF4-FFF2-40B4-BE49-F238E27FC236}">
                <a16:creationId xmlns:a16="http://schemas.microsoft.com/office/drawing/2014/main" id="{07FECEE4-52DD-4076-A44D-0F8182749EFA}"/>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177156" name="Line 4">
            <a:extLst>
              <a:ext uri="{FF2B5EF4-FFF2-40B4-BE49-F238E27FC236}">
                <a16:creationId xmlns:a16="http://schemas.microsoft.com/office/drawing/2014/main" id="{BC1E95DA-41C7-4F14-9BF9-A6C6F7067977}"/>
              </a:ext>
            </a:extLst>
          </p:cNvPr>
          <p:cNvSpPr>
            <a:spLocks noChangeShapeType="1"/>
          </p:cNvSpPr>
          <p:nvPr/>
        </p:nvSpPr>
        <p:spPr bwMode="auto">
          <a:xfrm>
            <a:off x="5715000" y="3429000"/>
            <a:ext cx="16764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7666" name="Rectangle 2">
            <a:extLst>
              <a:ext uri="{FF2B5EF4-FFF2-40B4-BE49-F238E27FC236}">
                <a16:creationId xmlns:a16="http://schemas.microsoft.com/office/drawing/2014/main" id="{1CEA6CDE-5544-4A2A-9180-BFDB30B7BB94}"/>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497667" name="Rectangle 3">
            <a:extLst>
              <a:ext uri="{FF2B5EF4-FFF2-40B4-BE49-F238E27FC236}">
                <a16:creationId xmlns:a16="http://schemas.microsoft.com/office/drawing/2014/main" id="{1C6E517C-7B40-4567-9181-4643C1455F0B}"/>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497668" name="Line 4">
            <a:extLst>
              <a:ext uri="{FF2B5EF4-FFF2-40B4-BE49-F238E27FC236}">
                <a16:creationId xmlns:a16="http://schemas.microsoft.com/office/drawing/2014/main" id="{B80D4212-714F-4CD1-BB8F-ADA02BE22C5D}"/>
              </a:ext>
            </a:extLst>
          </p:cNvPr>
          <p:cNvSpPr>
            <a:spLocks noChangeShapeType="1"/>
          </p:cNvSpPr>
          <p:nvPr/>
        </p:nvSpPr>
        <p:spPr bwMode="auto">
          <a:xfrm>
            <a:off x="5715000" y="3429000"/>
            <a:ext cx="16764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7669" name="Line 5">
            <a:extLst>
              <a:ext uri="{FF2B5EF4-FFF2-40B4-BE49-F238E27FC236}">
                <a16:creationId xmlns:a16="http://schemas.microsoft.com/office/drawing/2014/main" id="{CB1A6451-71D1-49CC-A3E5-02C3B9B35E10}"/>
              </a:ext>
            </a:extLst>
          </p:cNvPr>
          <p:cNvSpPr>
            <a:spLocks noChangeShapeType="1"/>
          </p:cNvSpPr>
          <p:nvPr/>
        </p:nvSpPr>
        <p:spPr bwMode="auto">
          <a:xfrm>
            <a:off x="2743200" y="1066800"/>
            <a:ext cx="14478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a:extLst>
              <a:ext uri="{FF2B5EF4-FFF2-40B4-BE49-F238E27FC236}">
                <a16:creationId xmlns:a16="http://schemas.microsoft.com/office/drawing/2014/main" id="{D87F9194-EC76-41F7-AE28-9C511C9ECEBF}"/>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178179" name="Rectangle 3">
            <a:extLst>
              <a:ext uri="{FF2B5EF4-FFF2-40B4-BE49-F238E27FC236}">
                <a16:creationId xmlns:a16="http://schemas.microsoft.com/office/drawing/2014/main" id="{DB69D646-DE7A-4ACE-9E73-BDFDDFE786DB}"/>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178180" name="Line 4">
            <a:extLst>
              <a:ext uri="{FF2B5EF4-FFF2-40B4-BE49-F238E27FC236}">
                <a16:creationId xmlns:a16="http://schemas.microsoft.com/office/drawing/2014/main" id="{A31EF0DB-94BC-40A8-BACB-7D0157A0FCA8}"/>
              </a:ext>
            </a:extLst>
          </p:cNvPr>
          <p:cNvSpPr>
            <a:spLocks noChangeShapeType="1"/>
          </p:cNvSpPr>
          <p:nvPr/>
        </p:nvSpPr>
        <p:spPr bwMode="auto">
          <a:xfrm>
            <a:off x="5791200" y="3886200"/>
            <a:ext cx="24384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90" name="Rectangle 2">
            <a:extLst>
              <a:ext uri="{FF2B5EF4-FFF2-40B4-BE49-F238E27FC236}">
                <a16:creationId xmlns:a16="http://schemas.microsoft.com/office/drawing/2014/main" id="{D25354D9-1016-41B3-8881-D0CC0BD953DD}"/>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498691" name="Rectangle 3">
            <a:extLst>
              <a:ext uri="{FF2B5EF4-FFF2-40B4-BE49-F238E27FC236}">
                <a16:creationId xmlns:a16="http://schemas.microsoft.com/office/drawing/2014/main" id="{302732BB-51F6-449B-AD58-559E4C521388}"/>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498692" name="Line 4">
            <a:extLst>
              <a:ext uri="{FF2B5EF4-FFF2-40B4-BE49-F238E27FC236}">
                <a16:creationId xmlns:a16="http://schemas.microsoft.com/office/drawing/2014/main" id="{DB2E74D6-1D5C-4F6B-ACEE-A59D54D8E62F}"/>
              </a:ext>
            </a:extLst>
          </p:cNvPr>
          <p:cNvSpPr>
            <a:spLocks noChangeShapeType="1"/>
          </p:cNvSpPr>
          <p:nvPr/>
        </p:nvSpPr>
        <p:spPr bwMode="auto">
          <a:xfrm>
            <a:off x="5791200" y="3886200"/>
            <a:ext cx="24384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8693" name="Line 5">
            <a:extLst>
              <a:ext uri="{FF2B5EF4-FFF2-40B4-BE49-F238E27FC236}">
                <a16:creationId xmlns:a16="http://schemas.microsoft.com/office/drawing/2014/main" id="{3D83DD37-C584-4A2E-919C-FC3D366CEC15}"/>
              </a:ext>
            </a:extLst>
          </p:cNvPr>
          <p:cNvSpPr>
            <a:spLocks noChangeShapeType="1"/>
          </p:cNvSpPr>
          <p:nvPr/>
        </p:nvSpPr>
        <p:spPr bwMode="auto">
          <a:xfrm>
            <a:off x="4648200" y="1066800"/>
            <a:ext cx="15240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a:extLst>
              <a:ext uri="{FF2B5EF4-FFF2-40B4-BE49-F238E27FC236}">
                <a16:creationId xmlns:a16="http://schemas.microsoft.com/office/drawing/2014/main" id="{60C22CBE-A7E8-4B97-A896-DCFA6F76A213}"/>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179203" name="Rectangle 3">
            <a:extLst>
              <a:ext uri="{FF2B5EF4-FFF2-40B4-BE49-F238E27FC236}">
                <a16:creationId xmlns:a16="http://schemas.microsoft.com/office/drawing/2014/main" id="{F5EBA889-A2D4-48E6-85B5-99A2972C581C}"/>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179204" name="Line 4">
            <a:extLst>
              <a:ext uri="{FF2B5EF4-FFF2-40B4-BE49-F238E27FC236}">
                <a16:creationId xmlns:a16="http://schemas.microsoft.com/office/drawing/2014/main" id="{BFE29965-7636-4A3C-9D61-4CE04DBECFCD}"/>
              </a:ext>
            </a:extLst>
          </p:cNvPr>
          <p:cNvSpPr>
            <a:spLocks noChangeShapeType="1"/>
          </p:cNvSpPr>
          <p:nvPr/>
        </p:nvSpPr>
        <p:spPr bwMode="auto">
          <a:xfrm>
            <a:off x="5791200" y="4419600"/>
            <a:ext cx="26670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9714" name="Rectangle 2">
            <a:extLst>
              <a:ext uri="{FF2B5EF4-FFF2-40B4-BE49-F238E27FC236}">
                <a16:creationId xmlns:a16="http://schemas.microsoft.com/office/drawing/2014/main" id="{6DE14FE6-22E5-4071-BE33-67C263CC09F3}"/>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499715" name="Rectangle 3">
            <a:extLst>
              <a:ext uri="{FF2B5EF4-FFF2-40B4-BE49-F238E27FC236}">
                <a16:creationId xmlns:a16="http://schemas.microsoft.com/office/drawing/2014/main" id="{99F6A4DD-E908-4404-B123-FA673645A399}"/>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499716" name="Line 4">
            <a:extLst>
              <a:ext uri="{FF2B5EF4-FFF2-40B4-BE49-F238E27FC236}">
                <a16:creationId xmlns:a16="http://schemas.microsoft.com/office/drawing/2014/main" id="{A0E96A1B-73C4-4C79-ACC5-FBD18FA55477}"/>
              </a:ext>
            </a:extLst>
          </p:cNvPr>
          <p:cNvSpPr>
            <a:spLocks noChangeShapeType="1"/>
          </p:cNvSpPr>
          <p:nvPr/>
        </p:nvSpPr>
        <p:spPr bwMode="auto">
          <a:xfrm>
            <a:off x="5791200" y="4419600"/>
            <a:ext cx="26670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499717" name="Line 5">
            <a:extLst>
              <a:ext uri="{FF2B5EF4-FFF2-40B4-BE49-F238E27FC236}">
                <a16:creationId xmlns:a16="http://schemas.microsoft.com/office/drawing/2014/main" id="{F3E6C6A8-61A2-4E55-8D2A-498EF0EA5C3C}"/>
              </a:ext>
            </a:extLst>
          </p:cNvPr>
          <p:cNvSpPr>
            <a:spLocks noChangeShapeType="1"/>
          </p:cNvSpPr>
          <p:nvPr/>
        </p:nvSpPr>
        <p:spPr bwMode="auto">
          <a:xfrm>
            <a:off x="6629400" y="1066800"/>
            <a:ext cx="14478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a:extLst>
              <a:ext uri="{FF2B5EF4-FFF2-40B4-BE49-F238E27FC236}">
                <a16:creationId xmlns:a16="http://schemas.microsoft.com/office/drawing/2014/main" id="{E63AF0F9-3ABD-4DA4-8D4A-1ADFF115B58F}"/>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180227" name="Rectangle 3">
            <a:extLst>
              <a:ext uri="{FF2B5EF4-FFF2-40B4-BE49-F238E27FC236}">
                <a16:creationId xmlns:a16="http://schemas.microsoft.com/office/drawing/2014/main" id="{436453D0-8B31-4BE3-AC47-319425051780}"/>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180228" name="Line 4">
            <a:extLst>
              <a:ext uri="{FF2B5EF4-FFF2-40B4-BE49-F238E27FC236}">
                <a16:creationId xmlns:a16="http://schemas.microsoft.com/office/drawing/2014/main" id="{9B051821-72E0-4CB4-A09B-999AB92F0478}"/>
              </a:ext>
            </a:extLst>
          </p:cNvPr>
          <p:cNvSpPr>
            <a:spLocks noChangeShapeType="1"/>
          </p:cNvSpPr>
          <p:nvPr/>
        </p:nvSpPr>
        <p:spPr bwMode="auto">
          <a:xfrm>
            <a:off x="5791200" y="4953000"/>
            <a:ext cx="21336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8" name="Rectangle 2">
            <a:extLst>
              <a:ext uri="{FF2B5EF4-FFF2-40B4-BE49-F238E27FC236}">
                <a16:creationId xmlns:a16="http://schemas.microsoft.com/office/drawing/2014/main" id="{F92D8E0A-B51D-4B3B-9F0F-5E081967B818}"/>
              </a:ext>
            </a:extLst>
          </p:cNvPr>
          <p:cNvSpPr>
            <a:spLocks noGrp="1" noChangeArrowheads="1"/>
          </p:cNvSpPr>
          <p:nvPr>
            <p:ph type="title"/>
          </p:nvPr>
        </p:nvSpPr>
        <p:spPr>
          <a:xfrm>
            <a:off x="685800" y="228600"/>
            <a:ext cx="7772400" cy="838200"/>
          </a:xfrm>
        </p:spPr>
        <p:txBody>
          <a:bodyPr/>
          <a:lstStyle/>
          <a:p>
            <a:r>
              <a:rPr lang="en-US" altLang="en-US" sz="3200" b="1"/>
              <a:t>Match the following:</a:t>
            </a:r>
            <a:br>
              <a:rPr lang="en-US" altLang="en-US" sz="3200" b="1"/>
            </a:br>
            <a:r>
              <a:rPr lang="en-US" altLang="en-US" sz="1800" b="1"/>
              <a:t>A. Scavenger   B. Internal feeder   C. External feeder   D. Secondary pest</a:t>
            </a:r>
          </a:p>
        </p:txBody>
      </p:sp>
      <p:sp>
        <p:nvSpPr>
          <p:cNvPr id="500739" name="Rectangle 3">
            <a:extLst>
              <a:ext uri="{FF2B5EF4-FFF2-40B4-BE49-F238E27FC236}">
                <a16:creationId xmlns:a16="http://schemas.microsoft.com/office/drawing/2014/main" id="{73D30BFD-F2E6-471D-AC95-FE1D1CCA8B9E}"/>
              </a:ext>
            </a:extLst>
          </p:cNvPr>
          <p:cNvSpPr>
            <a:spLocks noGrp="1" noChangeArrowheads="1"/>
          </p:cNvSpPr>
          <p:nvPr>
            <p:ph type="body" idx="1"/>
          </p:nvPr>
        </p:nvSpPr>
        <p:spPr>
          <a:xfrm>
            <a:off x="381000" y="1371600"/>
            <a:ext cx="8305800" cy="4724400"/>
          </a:xfrm>
        </p:spPr>
        <p:txBody>
          <a:bodyPr/>
          <a:lstStyle/>
          <a:p>
            <a:pPr marL="609600" indent="-609600">
              <a:buFontTx/>
              <a:buAutoNum type="arabicPeriod" startAt="106"/>
            </a:pPr>
            <a:r>
              <a:rPr lang="en-US" altLang="en-US" sz="2800" b="1"/>
              <a:t>  Granary weevil              115.  Grain mites</a:t>
            </a:r>
          </a:p>
          <a:p>
            <a:pPr marL="609600" indent="-609600">
              <a:buFontTx/>
              <a:buAutoNum type="arabicPeriod" startAt="106"/>
            </a:pPr>
            <a:r>
              <a:rPr lang="en-US" altLang="en-US" sz="2800" b="1"/>
              <a:t>  Cigarette beetle              116.  Cadelle</a:t>
            </a:r>
          </a:p>
          <a:p>
            <a:pPr marL="609600" indent="-609600">
              <a:buFontTx/>
              <a:buAutoNum type="arabicPeriod" startAt="106"/>
            </a:pPr>
            <a:r>
              <a:rPr lang="en-US" altLang="en-US" sz="2800" b="1"/>
              <a:t>  Indian meal moth          117.  Psocid</a:t>
            </a:r>
          </a:p>
          <a:p>
            <a:pPr marL="609600" indent="-609600">
              <a:buFontTx/>
              <a:buAutoNum type="arabicPeriod" startAt="106"/>
            </a:pPr>
            <a:r>
              <a:rPr lang="en-US" altLang="en-US" sz="2800" b="1"/>
              <a:t>  Lesser grain borer         118.  Rice weevil </a:t>
            </a:r>
          </a:p>
          <a:p>
            <a:pPr marL="609600" indent="-609600">
              <a:buFontTx/>
              <a:buAutoNum type="arabicPeriod" startAt="106"/>
            </a:pPr>
            <a:r>
              <a:rPr lang="en-US" altLang="en-US" sz="2800" b="1"/>
              <a:t>  Red flour beetle              119.  Drugstore beetle</a:t>
            </a:r>
          </a:p>
          <a:p>
            <a:pPr marL="609600" indent="-609600">
              <a:buFontTx/>
              <a:buAutoNum type="arabicPeriod" startAt="106"/>
            </a:pPr>
            <a:r>
              <a:rPr lang="en-US" altLang="en-US" sz="2800" b="1"/>
              <a:t>  Angomouis grain moth  120.  Yellow mealworm</a:t>
            </a:r>
          </a:p>
          <a:p>
            <a:pPr marL="609600" indent="-609600">
              <a:buFontTx/>
              <a:buAutoNum type="arabicPeriod" startAt="106"/>
            </a:pPr>
            <a:r>
              <a:rPr lang="en-US" altLang="en-US" sz="2800" b="1"/>
              <a:t>  Confused flour beetle     121.  Khapra beetle</a:t>
            </a:r>
          </a:p>
          <a:p>
            <a:pPr marL="609600" indent="-609600">
              <a:buFontTx/>
              <a:buAutoNum type="arabicPeriod" startAt="106"/>
            </a:pPr>
            <a:r>
              <a:rPr lang="en-US" altLang="en-US" sz="2800" b="1"/>
              <a:t>  Mediterranean flour moth</a:t>
            </a:r>
          </a:p>
          <a:p>
            <a:pPr marL="609600" indent="-609600">
              <a:buFontTx/>
              <a:buAutoNum type="arabicPeriod" startAt="106"/>
            </a:pPr>
            <a:r>
              <a:rPr lang="en-US" altLang="en-US" sz="2800" b="1"/>
              <a:t>  Saw-toothed grain beetle</a:t>
            </a:r>
          </a:p>
        </p:txBody>
      </p:sp>
      <p:sp>
        <p:nvSpPr>
          <p:cNvPr id="500740" name="Line 4">
            <a:extLst>
              <a:ext uri="{FF2B5EF4-FFF2-40B4-BE49-F238E27FC236}">
                <a16:creationId xmlns:a16="http://schemas.microsoft.com/office/drawing/2014/main" id="{7E3EBF9C-C0A4-453A-9A9B-C5B788E95144}"/>
              </a:ext>
            </a:extLst>
          </p:cNvPr>
          <p:cNvSpPr>
            <a:spLocks noChangeShapeType="1"/>
          </p:cNvSpPr>
          <p:nvPr/>
        </p:nvSpPr>
        <p:spPr bwMode="auto">
          <a:xfrm>
            <a:off x="5791200" y="4953000"/>
            <a:ext cx="21336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500741" name="Line 5">
            <a:extLst>
              <a:ext uri="{FF2B5EF4-FFF2-40B4-BE49-F238E27FC236}">
                <a16:creationId xmlns:a16="http://schemas.microsoft.com/office/drawing/2014/main" id="{957344A2-45EE-4123-BD44-1F0F218AF6DE}"/>
              </a:ext>
            </a:extLst>
          </p:cNvPr>
          <p:cNvSpPr>
            <a:spLocks noChangeShapeType="1"/>
          </p:cNvSpPr>
          <p:nvPr/>
        </p:nvSpPr>
        <p:spPr bwMode="auto">
          <a:xfrm>
            <a:off x="4648200" y="1066800"/>
            <a:ext cx="1524000" cy="0"/>
          </a:xfrm>
          <a:prstGeom prst="line">
            <a:avLst/>
          </a:prstGeom>
          <a:noFill/>
          <a:ln w="762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a:extLst>
              <a:ext uri="{FF2B5EF4-FFF2-40B4-BE49-F238E27FC236}">
                <a16:creationId xmlns:a16="http://schemas.microsoft.com/office/drawing/2014/main" id="{55AF8717-923F-4A0C-A167-15FA37D103F9}"/>
              </a:ext>
            </a:extLst>
          </p:cNvPr>
          <p:cNvSpPr>
            <a:spLocks noGrp="1" noChangeArrowheads="1"/>
          </p:cNvSpPr>
          <p:nvPr>
            <p:ph type="title"/>
          </p:nvPr>
        </p:nvSpPr>
        <p:spPr>
          <a:xfrm>
            <a:off x="457200" y="0"/>
            <a:ext cx="8153400" cy="14478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182275" name="Rectangle 3">
            <a:extLst>
              <a:ext uri="{FF2B5EF4-FFF2-40B4-BE49-F238E27FC236}">
                <a16:creationId xmlns:a16="http://schemas.microsoft.com/office/drawing/2014/main" id="{EF88B6D3-E085-4663-9845-05DF5A0AD069}"/>
              </a:ext>
            </a:extLst>
          </p:cNvPr>
          <p:cNvSpPr>
            <a:spLocks noGrp="1" noChangeArrowheads="1"/>
          </p:cNvSpPr>
          <p:nvPr>
            <p:ph type="body" idx="1"/>
          </p:nvPr>
        </p:nvSpPr>
        <p:spPr>
          <a:xfrm>
            <a:off x="685800" y="1524000"/>
            <a:ext cx="7772400" cy="5334000"/>
          </a:xfrm>
        </p:spPr>
        <p:txBody>
          <a:bodyPr/>
          <a:lstStyle/>
          <a:p>
            <a:pPr marL="609600" indent="-609600">
              <a:lnSpc>
                <a:spcPct val="90000"/>
              </a:lnSpc>
              <a:buFontTx/>
              <a:buAutoNum type="arabicPeriod" startAt="122"/>
            </a:pPr>
            <a:r>
              <a:rPr lang="en-US" altLang="en-US" sz="2800" b="1"/>
              <a:t>  </a:t>
            </a:r>
            <a:r>
              <a:rPr lang="en-US" altLang="en-US" sz="2800" b="1" u="sng"/>
              <a:t>The larva of the common harvest mite.</a:t>
            </a:r>
          </a:p>
          <a:p>
            <a:pPr marL="609600" indent="-609600">
              <a:lnSpc>
                <a:spcPct val="90000"/>
              </a:lnSpc>
              <a:buFontTx/>
              <a:buNone/>
            </a:pPr>
            <a:endParaRPr lang="en-US" altLang="en-US" sz="2800" b="1"/>
          </a:p>
          <a:p>
            <a:pPr marL="609600" indent="-609600">
              <a:lnSpc>
                <a:spcPct val="90000"/>
              </a:lnSpc>
              <a:buFontTx/>
              <a:buNone/>
            </a:pPr>
            <a:r>
              <a:rPr lang="en-US" altLang="en-US" sz="2800" b="1"/>
              <a:t>123.  This flea transmits murine typhus and </a:t>
            </a:r>
          </a:p>
          <a:p>
            <a:pPr marL="609600" indent="-609600">
              <a:lnSpc>
                <a:spcPct val="90000"/>
              </a:lnSpc>
              <a:buFontTx/>
              <a:buNone/>
            </a:pPr>
            <a:r>
              <a:rPr lang="en-US" altLang="en-US" sz="2800" b="1"/>
              <a:t>          bubonic plague.</a:t>
            </a:r>
          </a:p>
          <a:p>
            <a:pPr marL="609600" indent="-609600">
              <a:lnSpc>
                <a:spcPct val="90000"/>
              </a:lnSpc>
              <a:buFontTx/>
              <a:buAutoNum type="arabicPeriod" startAt="124"/>
            </a:pPr>
            <a:r>
              <a:rPr lang="en-US" altLang="en-US" sz="2800" b="1"/>
              <a:t>  This ectoparasite transmits Chagas disease.</a:t>
            </a:r>
          </a:p>
          <a:p>
            <a:pPr marL="609600" indent="-609600">
              <a:lnSpc>
                <a:spcPct val="90000"/>
              </a:lnSpc>
              <a:buFontTx/>
              <a:buAutoNum type="arabicPeriod" startAt="124"/>
            </a:pPr>
            <a:r>
              <a:rPr lang="en-US" altLang="en-US" sz="2800" b="1"/>
              <a:t>  This ectoparasite transmits Lyme disease.</a:t>
            </a:r>
          </a:p>
          <a:p>
            <a:pPr marL="609600" indent="-609600">
              <a:lnSpc>
                <a:spcPct val="90000"/>
              </a:lnSpc>
              <a:buFontTx/>
              <a:buAutoNum type="arabicPeriod" startAt="124"/>
            </a:pPr>
            <a:r>
              <a:rPr lang="en-US" altLang="en-US" sz="2800" b="1"/>
              <a:t>  This ectoparasite causes Scabies or 7 year’s </a:t>
            </a:r>
          </a:p>
          <a:p>
            <a:pPr marL="609600" indent="-609600">
              <a:lnSpc>
                <a:spcPct val="90000"/>
              </a:lnSpc>
              <a:buFontTx/>
              <a:buNone/>
            </a:pPr>
            <a:r>
              <a:rPr lang="en-US" altLang="en-US" sz="2800" b="1"/>
              <a:t>          itch.</a:t>
            </a:r>
          </a:p>
          <a:p>
            <a:pPr marL="609600" indent="-609600">
              <a:lnSpc>
                <a:spcPct val="90000"/>
              </a:lnSpc>
              <a:buFontTx/>
              <a:buAutoNum type="arabicPeriod" startAt="127"/>
            </a:pPr>
            <a:r>
              <a:rPr lang="en-US" altLang="en-US" sz="2800" b="1"/>
              <a:t>  This ectoparasite is the principal vector of </a:t>
            </a:r>
          </a:p>
          <a:p>
            <a:pPr marL="609600" indent="-609600">
              <a:lnSpc>
                <a:spcPct val="90000"/>
              </a:lnSpc>
              <a:buFontTx/>
              <a:buNone/>
            </a:pPr>
            <a:r>
              <a:rPr lang="en-US" altLang="en-US" sz="2800" b="1"/>
              <a:t>          Rocky Mountain Spotted Fever.</a:t>
            </a:r>
          </a:p>
          <a:p>
            <a:pPr marL="609600" indent="-609600">
              <a:lnSpc>
                <a:spcPct val="90000"/>
              </a:lnSpc>
              <a:buFontTx/>
              <a:buNone/>
            </a:pPr>
            <a:r>
              <a:rPr lang="en-US" altLang="en-US" sz="2800" b="1"/>
              <a:t>128.  This is the most common flea.</a:t>
            </a:r>
          </a:p>
        </p:txBody>
      </p:sp>
      <p:pic>
        <p:nvPicPr>
          <p:cNvPr id="182278" name="Picture 6">
            <a:extLst>
              <a:ext uri="{FF2B5EF4-FFF2-40B4-BE49-F238E27FC236}">
                <a16:creationId xmlns:a16="http://schemas.microsoft.com/office/drawing/2014/main" id="{5464EE09-93D4-4061-BD05-C8C33C1CA1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8875" y="1371600"/>
            <a:ext cx="1255713"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62" name="Rectangle 2">
            <a:extLst>
              <a:ext uri="{FF2B5EF4-FFF2-40B4-BE49-F238E27FC236}">
                <a16:creationId xmlns:a16="http://schemas.microsoft.com/office/drawing/2014/main" id="{8B79A6BA-38ED-4CE5-82E6-797B371F5B30}"/>
              </a:ext>
            </a:extLst>
          </p:cNvPr>
          <p:cNvSpPr>
            <a:spLocks noGrp="1" noChangeArrowheads="1"/>
          </p:cNvSpPr>
          <p:nvPr>
            <p:ph type="title"/>
          </p:nvPr>
        </p:nvSpPr>
        <p:spPr>
          <a:xfrm>
            <a:off x="457200" y="0"/>
            <a:ext cx="8153400" cy="14478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501763" name="Rectangle 3">
            <a:extLst>
              <a:ext uri="{FF2B5EF4-FFF2-40B4-BE49-F238E27FC236}">
                <a16:creationId xmlns:a16="http://schemas.microsoft.com/office/drawing/2014/main" id="{2216FD14-2E26-455E-BEC7-0750F9083FE0}"/>
              </a:ext>
            </a:extLst>
          </p:cNvPr>
          <p:cNvSpPr>
            <a:spLocks noGrp="1" noChangeArrowheads="1"/>
          </p:cNvSpPr>
          <p:nvPr>
            <p:ph type="body" idx="1"/>
          </p:nvPr>
        </p:nvSpPr>
        <p:spPr>
          <a:xfrm>
            <a:off x="685800" y="1524000"/>
            <a:ext cx="7772400" cy="5334000"/>
          </a:xfrm>
        </p:spPr>
        <p:txBody>
          <a:bodyPr/>
          <a:lstStyle/>
          <a:p>
            <a:pPr marL="609600" indent="-609600">
              <a:lnSpc>
                <a:spcPct val="90000"/>
              </a:lnSpc>
              <a:buFontTx/>
              <a:buAutoNum type="arabicPeriod" startAt="122"/>
            </a:pPr>
            <a:r>
              <a:rPr lang="en-US" altLang="en-US" sz="2800" b="1"/>
              <a:t>  </a:t>
            </a:r>
            <a:r>
              <a:rPr lang="en-US" altLang="en-US" sz="2800" b="1" u="sng"/>
              <a:t>The larva of the common harvest mite.</a:t>
            </a:r>
          </a:p>
          <a:p>
            <a:pPr marL="609600" indent="-609600">
              <a:lnSpc>
                <a:spcPct val="90000"/>
              </a:lnSpc>
              <a:buFontTx/>
              <a:buNone/>
            </a:pPr>
            <a:endParaRPr lang="en-US" altLang="en-US" sz="2800" b="1"/>
          </a:p>
          <a:p>
            <a:pPr marL="609600" indent="-609600">
              <a:lnSpc>
                <a:spcPct val="90000"/>
              </a:lnSpc>
              <a:buFontTx/>
              <a:buNone/>
            </a:pPr>
            <a:r>
              <a:rPr lang="en-US" altLang="en-US" sz="2800" b="1"/>
              <a:t>123.  This flea transmits murine typhus and </a:t>
            </a:r>
          </a:p>
          <a:p>
            <a:pPr marL="609600" indent="-609600">
              <a:lnSpc>
                <a:spcPct val="90000"/>
              </a:lnSpc>
              <a:buFontTx/>
              <a:buNone/>
            </a:pPr>
            <a:r>
              <a:rPr lang="en-US" altLang="en-US" sz="2800" b="1"/>
              <a:t>          bubonic plague.</a:t>
            </a:r>
          </a:p>
          <a:p>
            <a:pPr marL="609600" indent="-609600">
              <a:lnSpc>
                <a:spcPct val="90000"/>
              </a:lnSpc>
              <a:buFontTx/>
              <a:buAutoNum type="arabicPeriod" startAt="124"/>
            </a:pPr>
            <a:r>
              <a:rPr lang="en-US" altLang="en-US" sz="2800" b="1"/>
              <a:t>  This ectoparasite transmits Chagas disease.</a:t>
            </a:r>
          </a:p>
          <a:p>
            <a:pPr marL="609600" indent="-609600">
              <a:lnSpc>
                <a:spcPct val="90000"/>
              </a:lnSpc>
              <a:buFontTx/>
              <a:buAutoNum type="arabicPeriod" startAt="124"/>
            </a:pPr>
            <a:r>
              <a:rPr lang="en-US" altLang="en-US" sz="2800" b="1"/>
              <a:t>  This ectoparasite transmits Lyme disease.</a:t>
            </a:r>
          </a:p>
          <a:p>
            <a:pPr marL="609600" indent="-609600">
              <a:lnSpc>
                <a:spcPct val="90000"/>
              </a:lnSpc>
              <a:buFontTx/>
              <a:buAutoNum type="arabicPeriod" startAt="124"/>
            </a:pPr>
            <a:r>
              <a:rPr lang="en-US" altLang="en-US" sz="2800" b="1"/>
              <a:t>  This ectoparasite causes Scabies or 7 year’s </a:t>
            </a:r>
          </a:p>
          <a:p>
            <a:pPr marL="609600" indent="-609600">
              <a:lnSpc>
                <a:spcPct val="90000"/>
              </a:lnSpc>
              <a:buFontTx/>
              <a:buNone/>
            </a:pPr>
            <a:r>
              <a:rPr lang="en-US" altLang="en-US" sz="2800" b="1"/>
              <a:t>          itch.</a:t>
            </a:r>
          </a:p>
          <a:p>
            <a:pPr marL="609600" indent="-609600">
              <a:lnSpc>
                <a:spcPct val="90000"/>
              </a:lnSpc>
              <a:buFontTx/>
              <a:buAutoNum type="arabicPeriod" startAt="127"/>
            </a:pPr>
            <a:r>
              <a:rPr lang="en-US" altLang="en-US" sz="2800" b="1"/>
              <a:t>  This ectoparasite is the principal vector of </a:t>
            </a:r>
          </a:p>
          <a:p>
            <a:pPr marL="609600" indent="-609600">
              <a:lnSpc>
                <a:spcPct val="90000"/>
              </a:lnSpc>
              <a:buFontTx/>
              <a:buNone/>
            </a:pPr>
            <a:r>
              <a:rPr lang="en-US" altLang="en-US" sz="2800" b="1"/>
              <a:t>          Rocky Mountain Spotted Fever.</a:t>
            </a:r>
          </a:p>
          <a:p>
            <a:pPr marL="609600" indent="-609600">
              <a:lnSpc>
                <a:spcPct val="90000"/>
              </a:lnSpc>
              <a:buFontTx/>
              <a:buNone/>
            </a:pPr>
            <a:r>
              <a:rPr lang="en-US" altLang="en-US" sz="2800" b="1"/>
              <a:t>128.  This is the most common flea.</a:t>
            </a:r>
          </a:p>
        </p:txBody>
      </p:sp>
      <p:sp>
        <p:nvSpPr>
          <p:cNvPr id="501764" name="Text Box 4">
            <a:extLst>
              <a:ext uri="{FF2B5EF4-FFF2-40B4-BE49-F238E27FC236}">
                <a16:creationId xmlns:a16="http://schemas.microsoft.com/office/drawing/2014/main" id="{30A42546-CEBD-4D88-8CE5-6E32956461DA}"/>
              </a:ext>
            </a:extLst>
          </p:cNvPr>
          <p:cNvSpPr txBox="1">
            <a:spLocks noChangeArrowheads="1"/>
          </p:cNvSpPr>
          <p:nvPr/>
        </p:nvSpPr>
        <p:spPr bwMode="auto">
          <a:xfrm>
            <a:off x="3413125" y="2057400"/>
            <a:ext cx="1243013"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Chigger</a:t>
            </a:r>
          </a:p>
        </p:txBody>
      </p:sp>
      <p:pic>
        <p:nvPicPr>
          <p:cNvPr id="501765" name="Picture 5">
            <a:extLst>
              <a:ext uri="{FF2B5EF4-FFF2-40B4-BE49-F238E27FC236}">
                <a16:creationId xmlns:a16="http://schemas.microsoft.com/office/drawing/2014/main" id="{B9C4E68D-B43C-4D78-B733-94E5616045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08875" y="1371600"/>
            <a:ext cx="1255713"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a:extLst>
              <a:ext uri="{FF2B5EF4-FFF2-40B4-BE49-F238E27FC236}">
                <a16:creationId xmlns:a16="http://schemas.microsoft.com/office/drawing/2014/main" id="{BEF67B8D-483A-41D4-A5D8-B2A3D615E75F}"/>
              </a:ext>
            </a:extLst>
          </p:cNvPr>
          <p:cNvSpPr>
            <a:spLocks noGrp="1" noChangeArrowheads="1"/>
          </p:cNvSpPr>
          <p:nvPr>
            <p:ph type="title"/>
          </p:nvPr>
        </p:nvSpPr>
        <p:spPr>
          <a:xfrm>
            <a:off x="457200" y="0"/>
            <a:ext cx="8153400" cy="14478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183299" name="Rectangle 3">
            <a:extLst>
              <a:ext uri="{FF2B5EF4-FFF2-40B4-BE49-F238E27FC236}">
                <a16:creationId xmlns:a16="http://schemas.microsoft.com/office/drawing/2014/main" id="{66469649-5557-4545-82C1-44A17A36E779}"/>
              </a:ext>
            </a:extLst>
          </p:cNvPr>
          <p:cNvSpPr>
            <a:spLocks noGrp="1" noChangeArrowheads="1"/>
          </p:cNvSpPr>
          <p:nvPr>
            <p:ph type="body" idx="1"/>
          </p:nvPr>
        </p:nvSpPr>
        <p:spPr>
          <a:xfrm>
            <a:off x="685800" y="1524000"/>
            <a:ext cx="7772400" cy="5334000"/>
          </a:xfrm>
        </p:spPr>
        <p:txBody>
          <a:bodyPr/>
          <a:lstStyle/>
          <a:p>
            <a:pPr marL="609600" indent="-609600">
              <a:lnSpc>
                <a:spcPct val="90000"/>
              </a:lnSpc>
              <a:buFontTx/>
              <a:buAutoNum type="arabicPeriod" startAt="122"/>
            </a:pPr>
            <a:r>
              <a:rPr lang="en-US" altLang="en-US" sz="2800" b="1"/>
              <a:t>  The larva of the common harvest mite.</a:t>
            </a:r>
          </a:p>
          <a:p>
            <a:pPr marL="609600" indent="-609600">
              <a:lnSpc>
                <a:spcPct val="90000"/>
              </a:lnSpc>
              <a:buFontTx/>
              <a:buAutoNum type="arabicPeriod" startAt="122"/>
            </a:pPr>
            <a:r>
              <a:rPr lang="en-US" altLang="en-US" sz="2800" b="1"/>
              <a:t>  </a:t>
            </a:r>
            <a:r>
              <a:rPr lang="en-US" altLang="en-US" sz="2800" b="1" u="sng"/>
              <a:t>This flea transmits murine typhus and </a:t>
            </a:r>
          </a:p>
          <a:p>
            <a:pPr marL="609600" indent="-609600">
              <a:lnSpc>
                <a:spcPct val="90000"/>
              </a:lnSpc>
              <a:buFontTx/>
              <a:buNone/>
            </a:pPr>
            <a:r>
              <a:rPr lang="en-US" altLang="en-US" sz="2800" b="1"/>
              <a:t>          </a:t>
            </a:r>
            <a:r>
              <a:rPr lang="en-US" altLang="en-US" sz="2800" b="1" u="sng"/>
              <a:t>bubonic plague.</a:t>
            </a:r>
          </a:p>
          <a:p>
            <a:pPr marL="609600" indent="-609600">
              <a:lnSpc>
                <a:spcPct val="90000"/>
              </a:lnSpc>
              <a:buFontTx/>
              <a:buNone/>
            </a:pPr>
            <a:endParaRPr lang="en-US" altLang="en-US" sz="2800" b="1"/>
          </a:p>
          <a:p>
            <a:pPr marL="609600" indent="-609600">
              <a:lnSpc>
                <a:spcPct val="90000"/>
              </a:lnSpc>
              <a:buFontTx/>
              <a:buAutoNum type="arabicPeriod" startAt="124"/>
            </a:pPr>
            <a:r>
              <a:rPr lang="en-US" altLang="en-US" sz="2800" b="1"/>
              <a:t>  This ectoparasite transmits Chagas disease.</a:t>
            </a:r>
          </a:p>
          <a:p>
            <a:pPr marL="609600" indent="-609600">
              <a:lnSpc>
                <a:spcPct val="90000"/>
              </a:lnSpc>
              <a:buFontTx/>
              <a:buAutoNum type="arabicPeriod" startAt="124"/>
            </a:pPr>
            <a:r>
              <a:rPr lang="en-US" altLang="en-US" sz="2800" b="1"/>
              <a:t>  This ectoparasite transmits Lyme disease.</a:t>
            </a:r>
          </a:p>
          <a:p>
            <a:pPr marL="609600" indent="-609600">
              <a:lnSpc>
                <a:spcPct val="90000"/>
              </a:lnSpc>
              <a:buFontTx/>
              <a:buAutoNum type="arabicPeriod" startAt="124"/>
            </a:pPr>
            <a:r>
              <a:rPr lang="en-US" altLang="en-US" sz="2800" b="1"/>
              <a:t>  This ectoparasite causes Scabies or 7 year’s </a:t>
            </a:r>
          </a:p>
          <a:p>
            <a:pPr marL="609600" indent="-609600">
              <a:lnSpc>
                <a:spcPct val="90000"/>
              </a:lnSpc>
              <a:buFontTx/>
              <a:buNone/>
            </a:pPr>
            <a:r>
              <a:rPr lang="en-US" altLang="en-US" sz="2800" b="1"/>
              <a:t>          itch.</a:t>
            </a:r>
          </a:p>
          <a:p>
            <a:pPr marL="609600" indent="-609600">
              <a:lnSpc>
                <a:spcPct val="90000"/>
              </a:lnSpc>
              <a:buFontTx/>
              <a:buAutoNum type="arabicPeriod" startAt="127"/>
            </a:pPr>
            <a:r>
              <a:rPr lang="en-US" altLang="en-US" sz="2800" b="1"/>
              <a:t>  This ectoparasite is the principal vector of </a:t>
            </a:r>
          </a:p>
          <a:p>
            <a:pPr marL="609600" indent="-609600">
              <a:lnSpc>
                <a:spcPct val="90000"/>
              </a:lnSpc>
              <a:buFontTx/>
              <a:buNone/>
            </a:pPr>
            <a:r>
              <a:rPr lang="en-US" altLang="en-US" sz="2800" b="1"/>
              <a:t>          Rocky Mountain Spotted Fever.</a:t>
            </a:r>
          </a:p>
          <a:p>
            <a:pPr marL="609600" indent="-609600">
              <a:lnSpc>
                <a:spcPct val="90000"/>
              </a:lnSpc>
              <a:buFontTx/>
              <a:buNone/>
            </a:pPr>
            <a:r>
              <a:rPr lang="en-US" altLang="en-US" sz="2800" b="1"/>
              <a:t>128.  This is the most common flea.</a:t>
            </a:r>
          </a:p>
        </p:txBody>
      </p:sp>
      <p:pic>
        <p:nvPicPr>
          <p:cNvPr id="183302" name="Picture 6">
            <a:extLst>
              <a:ext uri="{FF2B5EF4-FFF2-40B4-BE49-F238E27FC236}">
                <a16:creationId xmlns:a16="http://schemas.microsoft.com/office/drawing/2014/main" id="{4C6087D6-0023-48C3-8D09-E0BE1EABBC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2133600"/>
            <a:ext cx="1190625" cy="1295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6" name="Rectangle 2">
            <a:extLst>
              <a:ext uri="{FF2B5EF4-FFF2-40B4-BE49-F238E27FC236}">
                <a16:creationId xmlns:a16="http://schemas.microsoft.com/office/drawing/2014/main" id="{EE60D897-2829-4389-99C3-94717ADCA62B}"/>
              </a:ext>
            </a:extLst>
          </p:cNvPr>
          <p:cNvSpPr>
            <a:spLocks noGrp="1" noChangeArrowheads="1"/>
          </p:cNvSpPr>
          <p:nvPr>
            <p:ph type="title"/>
          </p:nvPr>
        </p:nvSpPr>
        <p:spPr>
          <a:xfrm>
            <a:off x="457200" y="0"/>
            <a:ext cx="8153400" cy="14478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502787" name="Rectangle 3">
            <a:extLst>
              <a:ext uri="{FF2B5EF4-FFF2-40B4-BE49-F238E27FC236}">
                <a16:creationId xmlns:a16="http://schemas.microsoft.com/office/drawing/2014/main" id="{6A7F0DDC-B874-4D42-9700-4B4C674A76EF}"/>
              </a:ext>
            </a:extLst>
          </p:cNvPr>
          <p:cNvSpPr>
            <a:spLocks noGrp="1" noChangeArrowheads="1"/>
          </p:cNvSpPr>
          <p:nvPr>
            <p:ph type="body" idx="1"/>
          </p:nvPr>
        </p:nvSpPr>
        <p:spPr>
          <a:xfrm>
            <a:off x="685800" y="1524000"/>
            <a:ext cx="7772400" cy="5334000"/>
          </a:xfrm>
        </p:spPr>
        <p:txBody>
          <a:bodyPr/>
          <a:lstStyle/>
          <a:p>
            <a:pPr marL="609600" indent="-609600">
              <a:lnSpc>
                <a:spcPct val="90000"/>
              </a:lnSpc>
              <a:buFontTx/>
              <a:buAutoNum type="arabicPeriod" startAt="122"/>
            </a:pPr>
            <a:r>
              <a:rPr lang="en-US" altLang="en-US" sz="2800" b="1"/>
              <a:t>  The larva of the common harvest mite.</a:t>
            </a:r>
          </a:p>
          <a:p>
            <a:pPr marL="609600" indent="-609600">
              <a:lnSpc>
                <a:spcPct val="90000"/>
              </a:lnSpc>
              <a:buFontTx/>
              <a:buAutoNum type="arabicPeriod" startAt="122"/>
            </a:pPr>
            <a:r>
              <a:rPr lang="en-US" altLang="en-US" sz="2800" b="1"/>
              <a:t>  </a:t>
            </a:r>
            <a:r>
              <a:rPr lang="en-US" altLang="en-US" sz="2800" b="1" u="sng"/>
              <a:t>This flea transmits murine typhus and </a:t>
            </a:r>
          </a:p>
          <a:p>
            <a:pPr marL="609600" indent="-609600">
              <a:lnSpc>
                <a:spcPct val="90000"/>
              </a:lnSpc>
              <a:buFontTx/>
              <a:buNone/>
            </a:pPr>
            <a:r>
              <a:rPr lang="en-US" altLang="en-US" sz="2800" b="1"/>
              <a:t>          </a:t>
            </a:r>
            <a:r>
              <a:rPr lang="en-US" altLang="en-US" sz="2800" b="1" u="sng"/>
              <a:t>bubonic plague.</a:t>
            </a:r>
          </a:p>
          <a:p>
            <a:pPr marL="609600" indent="-609600">
              <a:lnSpc>
                <a:spcPct val="90000"/>
              </a:lnSpc>
              <a:buFontTx/>
              <a:buNone/>
            </a:pPr>
            <a:endParaRPr lang="en-US" altLang="en-US" sz="2800" b="1"/>
          </a:p>
          <a:p>
            <a:pPr marL="609600" indent="-609600">
              <a:lnSpc>
                <a:spcPct val="90000"/>
              </a:lnSpc>
              <a:buFontTx/>
              <a:buAutoNum type="arabicPeriod" startAt="124"/>
            </a:pPr>
            <a:r>
              <a:rPr lang="en-US" altLang="en-US" sz="2800" b="1"/>
              <a:t>  This ectoparasite transmits Chagas disease.</a:t>
            </a:r>
          </a:p>
          <a:p>
            <a:pPr marL="609600" indent="-609600">
              <a:lnSpc>
                <a:spcPct val="90000"/>
              </a:lnSpc>
              <a:buFontTx/>
              <a:buAutoNum type="arabicPeriod" startAt="124"/>
            </a:pPr>
            <a:r>
              <a:rPr lang="en-US" altLang="en-US" sz="2800" b="1"/>
              <a:t>  This ectoparasite transmits Lyme disease.</a:t>
            </a:r>
          </a:p>
          <a:p>
            <a:pPr marL="609600" indent="-609600">
              <a:lnSpc>
                <a:spcPct val="90000"/>
              </a:lnSpc>
              <a:buFontTx/>
              <a:buAutoNum type="arabicPeriod" startAt="124"/>
            </a:pPr>
            <a:r>
              <a:rPr lang="en-US" altLang="en-US" sz="2800" b="1"/>
              <a:t>  This ectoparasite causes Scabies or 7 year’s </a:t>
            </a:r>
          </a:p>
          <a:p>
            <a:pPr marL="609600" indent="-609600">
              <a:lnSpc>
                <a:spcPct val="90000"/>
              </a:lnSpc>
              <a:buFontTx/>
              <a:buNone/>
            </a:pPr>
            <a:r>
              <a:rPr lang="en-US" altLang="en-US" sz="2800" b="1"/>
              <a:t>          itch.</a:t>
            </a:r>
          </a:p>
          <a:p>
            <a:pPr marL="609600" indent="-609600">
              <a:lnSpc>
                <a:spcPct val="90000"/>
              </a:lnSpc>
              <a:buFontTx/>
              <a:buAutoNum type="arabicPeriod" startAt="127"/>
            </a:pPr>
            <a:r>
              <a:rPr lang="en-US" altLang="en-US" sz="2800" b="1"/>
              <a:t>  This ectoparasite is the principal vector of </a:t>
            </a:r>
          </a:p>
          <a:p>
            <a:pPr marL="609600" indent="-609600">
              <a:lnSpc>
                <a:spcPct val="90000"/>
              </a:lnSpc>
              <a:buFontTx/>
              <a:buNone/>
            </a:pPr>
            <a:r>
              <a:rPr lang="en-US" altLang="en-US" sz="2800" b="1"/>
              <a:t>          Rocky Mountain Spotted Fever.</a:t>
            </a:r>
          </a:p>
          <a:p>
            <a:pPr marL="609600" indent="-609600">
              <a:lnSpc>
                <a:spcPct val="90000"/>
              </a:lnSpc>
              <a:buFontTx/>
              <a:buNone/>
            </a:pPr>
            <a:r>
              <a:rPr lang="en-US" altLang="en-US" sz="2800" b="1"/>
              <a:t>128.  This is the most common flea.</a:t>
            </a:r>
          </a:p>
        </p:txBody>
      </p:sp>
      <p:sp>
        <p:nvSpPr>
          <p:cNvPr id="502788" name="Text Box 4">
            <a:extLst>
              <a:ext uri="{FF2B5EF4-FFF2-40B4-BE49-F238E27FC236}">
                <a16:creationId xmlns:a16="http://schemas.microsoft.com/office/drawing/2014/main" id="{77A42E09-0451-4BEA-A5A5-9483D2DA88DA}"/>
              </a:ext>
            </a:extLst>
          </p:cNvPr>
          <p:cNvSpPr txBox="1">
            <a:spLocks noChangeArrowheads="1"/>
          </p:cNvSpPr>
          <p:nvPr/>
        </p:nvSpPr>
        <p:spPr bwMode="auto">
          <a:xfrm>
            <a:off x="4572000" y="2667000"/>
            <a:ext cx="2438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Oriental rat flea</a:t>
            </a:r>
          </a:p>
        </p:txBody>
      </p:sp>
      <p:pic>
        <p:nvPicPr>
          <p:cNvPr id="502789" name="Picture 5">
            <a:extLst>
              <a:ext uri="{FF2B5EF4-FFF2-40B4-BE49-F238E27FC236}">
                <a16:creationId xmlns:a16="http://schemas.microsoft.com/office/drawing/2014/main" id="{D4DDA593-2BF1-4143-8CAA-9B33CE5387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2133600"/>
            <a:ext cx="1190625" cy="1295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a:extLst>
              <a:ext uri="{FF2B5EF4-FFF2-40B4-BE49-F238E27FC236}">
                <a16:creationId xmlns:a16="http://schemas.microsoft.com/office/drawing/2014/main" id="{DFD9551A-268D-453C-A4E5-E777E7CAAE6C}"/>
              </a:ext>
            </a:extLst>
          </p:cNvPr>
          <p:cNvSpPr>
            <a:spLocks noGrp="1" noChangeArrowheads="1"/>
          </p:cNvSpPr>
          <p:nvPr>
            <p:ph type="title"/>
          </p:nvPr>
        </p:nvSpPr>
        <p:spPr>
          <a:xfrm>
            <a:off x="457200" y="0"/>
            <a:ext cx="8153400" cy="14478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184323" name="Rectangle 3">
            <a:extLst>
              <a:ext uri="{FF2B5EF4-FFF2-40B4-BE49-F238E27FC236}">
                <a16:creationId xmlns:a16="http://schemas.microsoft.com/office/drawing/2014/main" id="{E5BB1E1E-94C2-4D92-BEFF-3BB6D4A1EB6B}"/>
              </a:ext>
            </a:extLst>
          </p:cNvPr>
          <p:cNvSpPr>
            <a:spLocks noGrp="1" noChangeArrowheads="1"/>
          </p:cNvSpPr>
          <p:nvPr>
            <p:ph type="body" idx="1"/>
          </p:nvPr>
        </p:nvSpPr>
        <p:spPr>
          <a:xfrm>
            <a:off x="533400" y="1524000"/>
            <a:ext cx="7924800" cy="5334000"/>
          </a:xfrm>
        </p:spPr>
        <p:txBody>
          <a:bodyPr/>
          <a:lstStyle/>
          <a:p>
            <a:pPr marL="609600" indent="-609600">
              <a:lnSpc>
                <a:spcPct val="80000"/>
              </a:lnSpc>
              <a:buFontTx/>
              <a:buAutoNum type="arabicPeriod" startAt="122"/>
            </a:pPr>
            <a:r>
              <a:rPr lang="en-US" altLang="en-US" sz="2800" b="1"/>
              <a:t>  The larva of the common harvest mite.</a:t>
            </a:r>
          </a:p>
          <a:p>
            <a:pPr marL="609600" indent="-609600">
              <a:lnSpc>
                <a:spcPct val="80000"/>
              </a:lnSpc>
              <a:buFontTx/>
              <a:buAutoNum type="arabicPeriod" startAt="122"/>
            </a:pPr>
            <a:r>
              <a:rPr lang="en-US" altLang="en-US" sz="2800" b="1"/>
              <a:t>  This flea transmits murine typhus and </a:t>
            </a:r>
          </a:p>
          <a:p>
            <a:pPr marL="609600" indent="-609600">
              <a:lnSpc>
                <a:spcPct val="80000"/>
              </a:lnSpc>
              <a:buFontTx/>
              <a:buNone/>
            </a:pPr>
            <a:r>
              <a:rPr lang="en-US" altLang="en-US" sz="2800" b="1"/>
              <a:t>          bubonic plague.</a:t>
            </a:r>
          </a:p>
          <a:p>
            <a:pPr marL="609600" indent="-609600">
              <a:lnSpc>
                <a:spcPct val="80000"/>
              </a:lnSpc>
              <a:buFontTx/>
              <a:buAutoNum type="arabicPeriod" startAt="124"/>
            </a:pPr>
            <a:r>
              <a:rPr lang="en-US" altLang="en-US" sz="2800" b="1"/>
              <a:t>  </a:t>
            </a:r>
            <a:r>
              <a:rPr lang="en-US" altLang="en-US" sz="2800" b="1" u="sng"/>
              <a:t>This ectoparasite transmits Chagas disease.</a:t>
            </a:r>
          </a:p>
          <a:p>
            <a:pPr marL="609600" indent="-609600">
              <a:lnSpc>
                <a:spcPct val="80000"/>
              </a:lnSpc>
              <a:buFontTx/>
              <a:buAutoNum type="arabicPeriod" startAt="124"/>
            </a:pPr>
            <a:endParaRPr lang="en-US" altLang="en-US" sz="3600" b="1" u="sng"/>
          </a:p>
          <a:p>
            <a:pPr marL="609600" indent="-609600">
              <a:lnSpc>
                <a:spcPct val="80000"/>
              </a:lnSpc>
              <a:buFontTx/>
              <a:buAutoNum type="arabicPeriod" startAt="124"/>
            </a:pPr>
            <a:endParaRPr lang="en-US" altLang="en-US" sz="2800" b="1"/>
          </a:p>
          <a:p>
            <a:pPr marL="609600" indent="-609600">
              <a:lnSpc>
                <a:spcPct val="80000"/>
              </a:lnSpc>
              <a:buFontTx/>
              <a:buAutoNum type="arabicPeriod" startAt="124"/>
            </a:pPr>
            <a:r>
              <a:rPr lang="en-US" altLang="en-US" sz="2800" b="1"/>
              <a:t>  This ectoparasite transmits Lyme disease.</a:t>
            </a:r>
          </a:p>
          <a:p>
            <a:pPr marL="609600" indent="-609600">
              <a:lnSpc>
                <a:spcPct val="80000"/>
              </a:lnSpc>
              <a:buFontTx/>
              <a:buAutoNum type="arabicPeriod" startAt="124"/>
            </a:pPr>
            <a:r>
              <a:rPr lang="en-US" altLang="en-US" sz="2800" b="1"/>
              <a:t>  This ectoparasite causes Scabies or 7 year’s </a:t>
            </a:r>
          </a:p>
          <a:p>
            <a:pPr marL="609600" indent="-609600">
              <a:lnSpc>
                <a:spcPct val="80000"/>
              </a:lnSpc>
              <a:buFontTx/>
              <a:buNone/>
            </a:pPr>
            <a:r>
              <a:rPr lang="en-US" altLang="en-US" sz="2800" b="1"/>
              <a:t>          itch.</a:t>
            </a:r>
          </a:p>
          <a:p>
            <a:pPr marL="609600" indent="-609600">
              <a:lnSpc>
                <a:spcPct val="80000"/>
              </a:lnSpc>
              <a:buFontTx/>
              <a:buAutoNum type="arabicPeriod" startAt="127"/>
            </a:pPr>
            <a:r>
              <a:rPr lang="en-US" altLang="en-US" sz="2800" b="1"/>
              <a:t>  This ectoparasite is the principal vector of </a:t>
            </a:r>
          </a:p>
          <a:p>
            <a:pPr marL="609600" indent="-609600">
              <a:lnSpc>
                <a:spcPct val="80000"/>
              </a:lnSpc>
              <a:buFontTx/>
              <a:buNone/>
            </a:pPr>
            <a:r>
              <a:rPr lang="en-US" altLang="en-US" sz="2800" b="1"/>
              <a:t>          Rocky Mountain Spotted Fever.</a:t>
            </a:r>
          </a:p>
          <a:p>
            <a:pPr marL="609600" indent="-609600">
              <a:lnSpc>
                <a:spcPct val="80000"/>
              </a:lnSpc>
              <a:buFontTx/>
              <a:buNone/>
            </a:pPr>
            <a:r>
              <a:rPr lang="en-US" altLang="en-US" sz="2800" b="1"/>
              <a:t>128.  This is the most common flea.</a:t>
            </a:r>
          </a:p>
        </p:txBody>
      </p:sp>
      <p:pic>
        <p:nvPicPr>
          <p:cNvPr id="184326" name="Picture 6">
            <a:extLst>
              <a:ext uri="{FF2B5EF4-FFF2-40B4-BE49-F238E27FC236}">
                <a16:creationId xmlns:a16="http://schemas.microsoft.com/office/drawing/2014/main" id="{FE57E200-E6BA-410D-888F-95E333AF5E1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3400" y="3124200"/>
            <a:ext cx="823913" cy="12350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3810" name="Rectangle 2">
            <a:extLst>
              <a:ext uri="{FF2B5EF4-FFF2-40B4-BE49-F238E27FC236}">
                <a16:creationId xmlns:a16="http://schemas.microsoft.com/office/drawing/2014/main" id="{09DBDD21-3317-4D8B-B02F-2DA09B95ABEC}"/>
              </a:ext>
            </a:extLst>
          </p:cNvPr>
          <p:cNvSpPr>
            <a:spLocks noGrp="1" noChangeArrowheads="1"/>
          </p:cNvSpPr>
          <p:nvPr>
            <p:ph type="title"/>
          </p:nvPr>
        </p:nvSpPr>
        <p:spPr>
          <a:xfrm>
            <a:off x="457200" y="0"/>
            <a:ext cx="8153400" cy="14478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503811" name="Rectangle 3">
            <a:extLst>
              <a:ext uri="{FF2B5EF4-FFF2-40B4-BE49-F238E27FC236}">
                <a16:creationId xmlns:a16="http://schemas.microsoft.com/office/drawing/2014/main" id="{236EC844-6F47-4058-99ED-F82D3E9F64DA}"/>
              </a:ext>
            </a:extLst>
          </p:cNvPr>
          <p:cNvSpPr>
            <a:spLocks noGrp="1" noChangeArrowheads="1"/>
          </p:cNvSpPr>
          <p:nvPr>
            <p:ph type="body" idx="1"/>
          </p:nvPr>
        </p:nvSpPr>
        <p:spPr>
          <a:xfrm>
            <a:off x="533400" y="1524000"/>
            <a:ext cx="7924800" cy="5334000"/>
          </a:xfrm>
        </p:spPr>
        <p:txBody>
          <a:bodyPr/>
          <a:lstStyle/>
          <a:p>
            <a:pPr marL="609600" indent="-609600">
              <a:lnSpc>
                <a:spcPct val="80000"/>
              </a:lnSpc>
              <a:buFontTx/>
              <a:buAutoNum type="arabicPeriod" startAt="122"/>
            </a:pPr>
            <a:r>
              <a:rPr lang="en-US" altLang="en-US" sz="2800" b="1"/>
              <a:t>  The larva of the common harvest mite.</a:t>
            </a:r>
          </a:p>
          <a:p>
            <a:pPr marL="609600" indent="-609600">
              <a:lnSpc>
                <a:spcPct val="80000"/>
              </a:lnSpc>
              <a:buFontTx/>
              <a:buAutoNum type="arabicPeriod" startAt="122"/>
            </a:pPr>
            <a:r>
              <a:rPr lang="en-US" altLang="en-US" sz="2800" b="1"/>
              <a:t>  This flea transmits murine typhus and </a:t>
            </a:r>
          </a:p>
          <a:p>
            <a:pPr marL="609600" indent="-609600">
              <a:lnSpc>
                <a:spcPct val="80000"/>
              </a:lnSpc>
              <a:buFontTx/>
              <a:buNone/>
            </a:pPr>
            <a:r>
              <a:rPr lang="en-US" altLang="en-US" sz="2800" b="1"/>
              <a:t>          bubonic plague.</a:t>
            </a:r>
          </a:p>
          <a:p>
            <a:pPr marL="609600" indent="-609600">
              <a:lnSpc>
                <a:spcPct val="80000"/>
              </a:lnSpc>
              <a:buFontTx/>
              <a:buAutoNum type="arabicPeriod" startAt="124"/>
            </a:pPr>
            <a:r>
              <a:rPr lang="en-US" altLang="en-US" sz="2800" b="1"/>
              <a:t>  </a:t>
            </a:r>
            <a:r>
              <a:rPr lang="en-US" altLang="en-US" sz="2800" b="1" u="sng"/>
              <a:t>This ectoparasite transmits Chagas disease.</a:t>
            </a:r>
          </a:p>
          <a:p>
            <a:pPr marL="609600" indent="-609600">
              <a:lnSpc>
                <a:spcPct val="80000"/>
              </a:lnSpc>
              <a:buFontTx/>
              <a:buAutoNum type="arabicPeriod" startAt="124"/>
            </a:pPr>
            <a:endParaRPr lang="en-US" altLang="en-US" sz="3600" b="1" u="sng"/>
          </a:p>
          <a:p>
            <a:pPr marL="609600" indent="-609600">
              <a:lnSpc>
                <a:spcPct val="80000"/>
              </a:lnSpc>
              <a:buFontTx/>
              <a:buAutoNum type="arabicPeriod" startAt="124"/>
            </a:pPr>
            <a:endParaRPr lang="en-US" altLang="en-US" sz="2800" b="1"/>
          </a:p>
          <a:p>
            <a:pPr marL="609600" indent="-609600">
              <a:lnSpc>
                <a:spcPct val="80000"/>
              </a:lnSpc>
              <a:buFontTx/>
              <a:buAutoNum type="arabicPeriod" startAt="124"/>
            </a:pPr>
            <a:r>
              <a:rPr lang="en-US" altLang="en-US" sz="2800" b="1"/>
              <a:t>  This ectoparasite transmits Lyme disease.</a:t>
            </a:r>
          </a:p>
          <a:p>
            <a:pPr marL="609600" indent="-609600">
              <a:lnSpc>
                <a:spcPct val="80000"/>
              </a:lnSpc>
              <a:buFontTx/>
              <a:buAutoNum type="arabicPeriod" startAt="124"/>
            </a:pPr>
            <a:r>
              <a:rPr lang="en-US" altLang="en-US" sz="2800" b="1"/>
              <a:t>  This ectoparasite causes Scabies or 7 year’s </a:t>
            </a:r>
          </a:p>
          <a:p>
            <a:pPr marL="609600" indent="-609600">
              <a:lnSpc>
                <a:spcPct val="80000"/>
              </a:lnSpc>
              <a:buFontTx/>
              <a:buNone/>
            </a:pPr>
            <a:r>
              <a:rPr lang="en-US" altLang="en-US" sz="2800" b="1"/>
              <a:t>          itch.</a:t>
            </a:r>
          </a:p>
          <a:p>
            <a:pPr marL="609600" indent="-609600">
              <a:lnSpc>
                <a:spcPct val="80000"/>
              </a:lnSpc>
              <a:buFontTx/>
              <a:buAutoNum type="arabicPeriod" startAt="127"/>
            </a:pPr>
            <a:r>
              <a:rPr lang="en-US" altLang="en-US" sz="2800" b="1"/>
              <a:t>  This ectoparasite is the principal vector of </a:t>
            </a:r>
          </a:p>
          <a:p>
            <a:pPr marL="609600" indent="-609600">
              <a:lnSpc>
                <a:spcPct val="80000"/>
              </a:lnSpc>
              <a:buFontTx/>
              <a:buNone/>
            </a:pPr>
            <a:r>
              <a:rPr lang="en-US" altLang="en-US" sz="2800" b="1"/>
              <a:t>          Rocky Mountain Spotted Fever.</a:t>
            </a:r>
          </a:p>
          <a:p>
            <a:pPr marL="609600" indent="-609600">
              <a:lnSpc>
                <a:spcPct val="80000"/>
              </a:lnSpc>
              <a:buFontTx/>
              <a:buNone/>
            </a:pPr>
            <a:r>
              <a:rPr lang="en-US" altLang="en-US" sz="2800" b="1"/>
              <a:t>128.  This is the most common flea.</a:t>
            </a:r>
          </a:p>
        </p:txBody>
      </p:sp>
      <p:sp>
        <p:nvSpPr>
          <p:cNvPr id="503812" name="Text Box 4">
            <a:extLst>
              <a:ext uri="{FF2B5EF4-FFF2-40B4-BE49-F238E27FC236}">
                <a16:creationId xmlns:a16="http://schemas.microsoft.com/office/drawing/2014/main" id="{B62F711C-0E61-4AEF-9E9E-CA8787E7436A}"/>
              </a:ext>
            </a:extLst>
          </p:cNvPr>
          <p:cNvSpPr txBox="1">
            <a:spLocks noChangeArrowheads="1"/>
          </p:cNvSpPr>
          <p:nvPr/>
        </p:nvSpPr>
        <p:spPr bwMode="auto">
          <a:xfrm>
            <a:off x="152400" y="3470275"/>
            <a:ext cx="7772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Blood-sucking conenose (Kissing bug) – Order Hemiptera</a:t>
            </a:r>
          </a:p>
        </p:txBody>
      </p:sp>
      <p:pic>
        <p:nvPicPr>
          <p:cNvPr id="503813" name="Picture 5">
            <a:extLst>
              <a:ext uri="{FF2B5EF4-FFF2-40B4-BE49-F238E27FC236}">
                <a16:creationId xmlns:a16="http://schemas.microsoft.com/office/drawing/2014/main" id="{113FB0B9-6160-4B64-895A-16E1DA2091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3400" y="3124200"/>
            <a:ext cx="823913" cy="12350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a:extLst>
              <a:ext uri="{FF2B5EF4-FFF2-40B4-BE49-F238E27FC236}">
                <a16:creationId xmlns:a16="http://schemas.microsoft.com/office/drawing/2014/main" id="{1DBE5E13-AAA7-4C36-A322-2859455DCE69}"/>
              </a:ext>
            </a:extLst>
          </p:cNvPr>
          <p:cNvSpPr>
            <a:spLocks noGrp="1" noChangeArrowheads="1"/>
          </p:cNvSpPr>
          <p:nvPr>
            <p:ph type="title"/>
          </p:nvPr>
        </p:nvSpPr>
        <p:spPr>
          <a:xfrm>
            <a:off x="457200" y="0"/>
            <a:ext cx="8153400" cy="14478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185347" name="Rectangle 3">
            <a:extLst>
              <a:ext uri="{FF2B5EF4-FFF2-40B4-BE49-F238E27FC236}">
                <a16:creationId xmlns:a16="http://schemas.microsoft.com/office/drawing/2014/main" id="{91C4AA98-62D8-40F4-8296-B41CF41C7F34}"/>
              </a:ext>
            </a:extLst>
          </p:cNvPr>
          <p:cNvSpPr>
            <a:spLocks noGrp="1" noChangeArrowheads="1"/>
          </p:cNvSpPr>
          <p:nvPr>
            <p:ph type="body" idx="1"/>
          </p:nvPr>
        </p:nvSpPr>
        <p:spPr>
          <a:xfrm>
            <a:off x="685800" y="1524000"/>
            <a:ext cx="7772400" cy="5334000"/>
          </a:xfrm>
        </p:spPr>
        <p:txBody>
          <a:bodyPr/>
          <a:lstStyle/>
          <a:p>
            <a:pPr marL="609600" indent="-609600">
              <a:lnSpc>
                <a:spcPct val="90000"/>
              </a:lnSpc>
              <a:buFontTx/>
              <a:buAutoNum type="arabicPeriod" startAt="122"/>
            </a:pPr>
            <a:r>
              <a:rPr lang="en-US" altLang="en-US" sz="2800" b="1"/>
              <a:t>  The larva of the common harvest mite.</a:t>
            </a:r>
          </a:p>
          <a:p>
            <a:pPr marL="609600" indent="-609600">
              <a:lnSpc>
                <a:spcPct val="90000"/>
              </a:lnSpc>
              <a:buFontTx/>
              <a:buAutoNum type="arabicPeriod" startAt="122"/>
            </a:pPr>
            <a:r>
              <a:rPr lang="en-US" altLang="en-US" sz="2800" b="1"/>
              <a:t>  This flea transmits murine typhus and </a:t>
            </a:r>
          </a:p>
          <a:p>
            <a:pPr marL="609600" indent="-609600">
              <a:lnSpc>
                <a:spcPct val="90000"/>
              </a:lnSpc>
              <a:buFontTx/>
              <a:buNone/>
            </a:pPr>
            <a:r>
              <a:rPr lang="en-US" altLang="en-US" sz="2800" b="1"/>
              <a:t>          bubonic plague.</a:t>
            </a:r>
          </a:p>
          <a:p>
            <a:pPr marL="609600" indent="-609600">
              <a:lnSpc>
                <a:spcPct val="90000"/>
              </a:lnSpc>
              <a:buFontTx/>
              <a:buAutoNum type="arabicPeriod" startAt="124"/>
            </a:pPr>
            <a:r>
              <a:rPr lang="en-US" altLang="en-US" sz="2800" b="1"/>
              <a:t>  This ectoparasite transmits Chagas disease.</a:t>
            </a:r>
          </a:p>
          <a:p>
            <a:pPr marL="609600" indent="-609600">
              <a:lnSpc>
                <a:spcPct val="90000"/>
              </a:lnSpc>
              <a:buFontTx/>
              <a:buAutoNum type="arabicPeriod" startAt="124"/>
            </a:pPr>
            <a:r>
              <a:rPr lang="en-US" altLang="en-US" sz="2800" b="1"/>
              <a:t>  </a:t>
            </a:r>
            <a:r>
              <a:rPr lang="en-US" altLang="en-US" sz="2800" b="1" u="sng"/>
              <a:t>This ectoparasite transmits Lyme disease.</a:t>
            </a:r>
          </a:p>
          <a:p>
            <a:pPr marL="609600" indent="-609600">
              <a:lnSpc>
                <a:spcPct val="90000"/>
              </a:lnSpc>
              <a:buFontTx/>
              <a:buAutoNum type="arabicPeriod" startAt="124"/>
            </a:pPr>
            <a:endParaRPr lang="en-US" altLang="en-US" sz="2800" b="1" u="sng"/>
          </a:p>
          <a:p>
            <a:pPr marL="609600" indent="-609600">
              <a:lnSpc>
                <a:spcPct val="90000"/>
              </a:lnSpc>
              <a:buFontTx/>
              <a:buAutoNum type="arabicPeriod" startAt="124"/>
            </a:pPr>
            <a:r>
              <a:rPr lang="en-US" altLang="en-US" sz="2800" b="1"/>
              <a:t>  This ectoparasite causes </a:t>
            </a:r>
          </a:p>
          <a:p>
            <a:pPr marL="609600" indent="-609600">
              <a:lnSpc>
                <a:spcPct val="90000"/>
              </a:lnSpc>
              <a:buFontTx/>
              <a:buNone/>
            </a:pPr>
            <a:r>
              <a:rPr lang="en-US" altLang="en-US" sz="2800" b="1"/>
              <a:t>         Scabies or 7 year’s itch.</a:t>
            </a:r>
          </a:p>
          <a:p>
            <a:pPr marL="609600" indent="-609600">
              <a:lnSpc>
                <a:spcPct val="90000"/>
              </a:lnSpc>
              <a:buFontTx/>
              <a:buAutoNum type="arabicPeriod" startAt="127"/>
            </a:pPr>
            <a:r>
              <a:rPr lang="en-US" altLang="en-US" sz="2800" b="1"/>
              <a:t>  This ectoparasite is the principal vector of </a:t>
            </a:r>
          </a:p>
          <a:p>
            <a:pPr marL="609600" indent="-609600">
              <a:lnSpc>
                <a:spcPct val="90000"/>
              </a:lnSpc>
              <a:buFontTx/>
              <a:buNone/>
            </a:pPr>
            <a:r>
              <a:rPr lang="en-US" altLang="en-US" sz="2800" b="1"/>
              <a:t>          Rocky Mountain Spotted Fever.</a:t>
            </a:r>
          </a:p>
          <a:p>
            <a:pPr marL="609600" indent="-609600">
              <a:lnSpc>
                <a:spcPct val="90000"/>
              </a:lnSpc>
              <a:buFontTx/>
              <a:buNone/>
            </a:pPr>
            <a:r>
              <a:rPr lang="en-US" altLang="en-US" sz="2800" b="1"/>
              <a:t>128.  This is the most common flea.</a:t>
            </a:r>
          </a:p>
        </p:txBody>
      </p:sp>
      <p:pic>
        <p:nvPicPr>
          <p:cNvPr id="185350" name="Picture 6">
            <a:extLst>
              <a:ext uri="{FF2B5EF4-FFF2-40B4-BE49-F238E27FC236}">
                <a16:creationId xmlns:a16="http://schemas.microsoft.com/office/drawing/2014/main" id="{BF1F0B05-A7EF-4785-AEFF-1E941A93A2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3886200"/>
            <a:ext cx="1295400" cy="971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4" name="Rectangle 2">
            <a:extLst>
              <a:ext uri="{FF2B5EF4-FFF2-40B4-BE49-F238E27FC236}">
                <a16:creationId xmlns:a16="http://schemas.microsoft.com/office/drawing/2014/main" id="{A611B588-78C9-48FF-A383-36532C6BB010}"/>
              </a:ext>
            </a:extLst>
          </p:cNvPr>
          <p:cNvSpPr>
            <a:spLocks noGrp="1" noChangeArrowheads="1"/>
          </p:cNvSpPr>
          <p:nvPr>
            <p:ph type="title"/>
          </p:nvPr>
        </p:nvSpPr>
        <p:spPr>
          <a:xfrm>
            <a:off x="457200" y="0"/>
            <a:ext cx="8153400" cy="14478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504835" name="Rectangle 3">
            <a:extLst>
              <a:ext uri="{FF2B5EF4-FFF2-40B4-BE49-F238E27FC236}">
                <a16:creationId xmlns:a16="http://schemas.microsoft.com/office/drawing/2014/main" id="{B759047A-D73A-4F83-823E-DF9A7B77B885}"/>
              </a:ext>
            </a:extLst>
          </p:cNvPr>
          <p:cNvSpPr>
            <a:spLocks noGrp="1" noChangeArrowheads="1"/>
          </p:cNvSpPr>
          <p:nvPr>
            <p:ph type="body" idx="1"/>
          </p:nvPr>
        </p:nvSpPr>
        <p:spPr>
          <a:xfrm>
            <a:off x="685800" y="1524000"/>
            <a:ext cx="7772400" cy="5334000"/>
          </a:xfrm>
        </p:spPr>
        <p:txBody>
          <a:bodyPr/>
          <a:lstStyle/>
          <a:p>
            <a:pPr marL="609600" indent="-609600">
              <a:lnSpc>
                <a:spcPct val="90000"/>
              </a:lnSpc>
              <a:buFontTx/>
              <a:buAutoNum type="arabicPeriod" startAt="122"/>
            </a:pPr>
            <a:r>
              <a:rPr lang="en-US" altLang="en-US" sz="2800" b="1"/>
              <a:t>  The larva of the common harvest mite.</a:t>
            </a:r>
          </a:p>
          <a:p>
            <a:pPr marL="609600" indent="-609600">
              <a:lnSpc>
                <a:spcPct val="90000"/>
              </a:lnSpc>
              <a:buFontTx/>
              <a:buAutoNum type="arabicPeriod" startAt="122"/>
            </a:pPr>
            <a:r>
              <a:rPr lang="en-US" altLang="en-US" sz="2800" b="1"/>
              <a:t>  This flea transmits murine typhus and </a:t>
            </a:r>
          </a:p>
          <a:p>
            <a:pPr marL="609600" indent="-609600">
              <a:lnSpc>
                <a:spcPct val="90000"/>
              </a:lnSpc>
              <a:buFontTx/>
              <a:buNone/>
            </a:pPr>
            <a:r>
              <a:rPr lang="en-US" altLang="en-US" sz="2800" b="1"/>
              <a:t>          bubonic plague.</a:t>
            </a:r>
          </a:p>
          <a:p>
            <a:pPr marL="609600" indent="-609600">
              <a:lnSpc>
                <a:spcPct val="90000"/>
              </a:lnSpc>
              <a:buFontTx/>
              <a:buAutoNum type="arabicPeriod" startAt="124"/>
            </a:pPr>
            <a:r>
              <a:rPr lang="en-US" altLang="en-US" sz="2800" b="1"/>
              <a:t>  This ectoparasite transmits Chagas disease.</a:t>
            </a:r>
          </a:p>
          <a:p>
            <a:pPr marL="609600" indent="-609600">
              <a:lnSpc>
                <a:spcPct val="90000"/>
              </a:lnSpc>
              <a:buFontTx/>
              <a:buAutoNum type="arabicPeriod" startAt="124"/>
            </a:pPr>
            <a:r>
              <a:rPr lang="en-US" altLang="en-US" sz="2800" b="1"/>
              <a:t>  </a:t>
            </a:r>
            <a:r>
              <a:rPr lang="en-US" altLang="en-US" sz="2800" b="1" u="sng"/>
              <a:t>This ectoparasite transmits Lyme disease.</a:t>
            </a:r>
          </a:p>
          <a:p>
            <a:pPr marL="609600" indent="-609600">
              <a:lnSpc>
                <a:spcPct val="90000"/>
              </a:lnSpc>
              <a:buFontTx/>
              <a:buAutoNum type="arabicPeriod" startAt="124"/>
            </a:pPr>
            <a:endParaRPr lang="en-US" altLang="en-US" sz="2800" b="1" u="sng"/>
          </a:p>
          <a:p>
            <a:pPr marL="609600" indent="-609600">
              <a:lnSpc>
                <a:spcPct val="90000"/>
              </a:lnSpc>
              <a:buFontTx/>
              <a:buAutoNum type="arabicPeriod" startAt="124"/>
            </a:pPr>
            <a:r>
              <a:rPr lang="en-US" altLang="en-US" sz="2800" b="1"/>
              <a:t>  This ectoparasite causes </a:t>
            </a:r>
          </a:p>
          <a:p>
            <a:pPr marL="609600" indent="-609600">
              <a:lnSpc>
                <a:spcPct val="90000"/>
              </a:lnSpc>
              <a:buFontTx/>
              <a:buNone/>
            </a:pPr>
            <a:r>
              <a:rPr lang="en-US" altLang="en-US" sz="2800" b="1"/>
              <a:t>         Scabies or 7 year’s itch.</a:t>
            </a:r>
          </a:p>
          <a:p>
            <a:pPr marL="609600" indent="-609600">
              <a:lnSpc>
                <a:spcPct val="90000"/>
              </a:lnSpc>
              <a:buFontTx/>
              <a:buAutoNum type="arabicPeriod" startAt="127"/>
            </a:pPr>
            <a:r>
              <a:rPr lang="en-US" altLang="en-US" sz="2800" b="1"/>
              <a:t>  This ectoparasite is the principal vector of </a:t>
            </a:r>
          </a:p>
          <a:p>
            <a:pPr marL="609600" indent="-609600">
              <a:lnSpc>
                <a:spcPct val="90000"/>
              </a:lnSpc>
              <a:buFontTx/>
              <a:buNone/>
            </a:pPr>
            <a:r>
              <a:rPr lang="en-US" altLang="en-US" sz="2800" b="1"/>
              <a:t>          Rocky Mountain Spotted Fever.</a:t>
            </a:r>
          </a:p>
          <a:p>
            <a:pPr marL="609600" indent="-609600">
              <a:lnSpc>
                <a:spcPct val="90000"/>
              </a:lnSpc>
              <a:buFontTx/>
              <a:buNone/>
            </a:pPr>
            <a:r>
              <a:rPr lang="en-US" altLang="en-US" sz="2800" b="1"/>
              <a:t>128.  This is the most common flea.</a:t>
            </a:r>
          </a:p>
        </p:txBody>
      </p:sp>
      <p:sp>
        <p:nvSpPr>
          <p:cNvPr id="504836" name="Text Box 4">
            <a:extLst>
              <a:ext uri="{FF2B5EF4-FFF2-40B4-BE49-F238E27FC236}">
                <a16:creationId xmlns:a16="http://schemas.microsoft.com/office/drawing/2014/main" id="{7C22CFA5-2899-4C6A-9FB8-86D8350CFCCF}"/>
              </a:ext>
            </a:extLst>
          </p:cNvPr>
          <p:cNvSpPr txBox="1">
            <a:spLocks noChangeArrowheads="1"/>
          </p:cNvSpPr>
          <p:nvPr/>
        </p:nvSpPr>
        <p:spPr bwMode="auto">
          <a:xfrm>
            <a:off x="3336925" y="3927475"/>
            <a:ext cx="1385888"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Deer tick</a:t>
            </a:r>
          </a:p>
        </p:txBody>
      </p:sp>
      <p:pic>
        <p:nvPicPr>
          <p:cNvPr id="504837" name="Picture 5">
            <a:extLst>
              <a:ext uri="{FF2B5EF4-FFF2-40B4-BE49-F238E27FC236}">
                <a16:creationId xmlns:a16="http://schemas.microsoft.com/office/drawing/2014/main" id="{C10745C4-13F4-4227-A627-9BE6741873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3886200"/>
            <a:ext cx="1295400" cy="971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a:extLst>
              <a:ext uri="{FF2B5EF4-FFF2-40B4-BE49-F238E27FC236}">
                <a16:creationId xmlns:a16="http://schemas.microsoft.com/office/drawing/2014/main" id="{019A0F34-2646-417C-BF28-E68F9F345304}"/>
              </a:ext>
            </a:extLst>
          </p:cNvPr>
          <p:cNvSpPr>
            <a:spLocks noGrp="1" noChangeArrowheads="1"/>
          </p:cNvSpPr>
          <p:nvPr>
            <p:ph type="title"/>
          </p:nvPr>
        </p:nvSpPr>
        <p:spPr>
          <a:xfrm>
            <a:off x="457200" y="0"/>
            <a:ext cx="8153400" cy="14478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186371" name="Rectangle 3">
            <a:extLst>
              <a:ext uri="{FF2B5EF4-FFF2-40B4-BE49-F238E27FC236}">
                <a16:creationId xmlns:a16="http://schemas.microsoft.com/office/drawing/2014/main" id="{C1DA1F72-2E6C-4AC5-9CB2-EB4B6CA42AA5}"/>
              </a:ext>
            </a:extLst>
          </p:cNvPr>
          <p:cNvSpPr>
            <a:spLocks noGrp="1" noChangeArrowheads="1"/>
          </p:cNvSpPr>
          <p:nvPr>
            <p:ph type="body" idx="1"/>
          </p:nvPr>
        </p:nvSpPr>
        <p:spPr>
          <a:xfrm>
            <a:off x="685800" y="1524000"/>
            <a:ext cx="7772400" cy="5105400"/>
          </a:xfrm>
        </p:spPr>
        <p:txBody>
          <a:bodyPr/>
          <a:lstStyle/>
          <a:p>
            <a:pPr marL="609600" indent="-609600">
              <a:lnSpc>
                <a:spcPct val="80000"/>
              </a:lnSpc>
              <a:buFontTx/>
              <a:buAutoNum type="arabicPeriod" startAt="122"/>
            </a:pPr>
            <a:r>
              <a:rPr lang="en-US" altLang="en-US" sz="2800" b="1"/>
              <a:t>  The larva of the common harvest mite.</a:t>
            </a:r>
          </a:p>
          <a:p>
            <a:pPr marL="609600" indent="-609600">
              <a:lnSpc>
                <a:spcPct val="80000"/>
              </a:lnSpc>
              <a:buFontTx/>
              <a:buAutoNum type="arabicPeriod" startAt="122"/>
            </a:pPr>
            <a:r>
              <a:rPr lang="en-US" altLang="en-US" sz="2800" b="1"/>
              <a:t>  This flea transmits murine typhus and </a:t>
            </a:r>
          </a:p>
          <a:p>
            <a:pPr marL="609600" indent="-609600">
              <a:lnSpc>
                <a:spcPct val="80000"/>
              </a:lnSpc>
              <a:buFontTx/>
              <a:buNone/>
            </a:pPr>
            <a:r>
              <a:rPr lang="en-US" altLang="en-US" sz="2800" b="1"/>
              <a:t>          bubonic plague.</a:t>
            </a:r>
          </a:p>
          <a:p>
            <a:pPr marL="609600" indent="-609600">
              <a:lnSpc>
                <a:spcPct val="80000"/>
              </a:lnSpc>
              <a:buFontTx/>
              <a:buAutoNum type="arabicPeriod" startAt="124"/>
            </a:pPr>
            <a:r>
              <a:rPr lang="en-US" altLang="en-US" sz="2800" b="1"/>
              <a:t>  This ectoparasite transmits Chagas disease.</a:t>
            </a:r>
          </a:p>
          <a:p>
            <a:pPr marL="609600" indent="-609600">
              <a:lnSpc>
                <a:spcPct val="80000"/>
              </a:lnSpc>
              <a:buFontTx/>
              <a:buAutoNum type="arabicPeriod" startAt="124"/>
            </a:pPr>
            <a:r>
              <a:rPr lang="en-US" altLang="en-US" sz="2800" b="1"/>
              <a:t>  This ectoparasite transmits Lyme disease.</a:t>
            </a:r>
          </a:p>
          <a:p>
            <a:pPr marL="609600" indent="-609600">
              <a:lnSpc>
                <a:spcPct val="80000"/>
              </a:lnSpc>
              <a:buFontTx/>
              <a:buAutoNum type="arabicPeriod" startAt="124"/>
            </a:pPr>
            <a:r>
              <a:rPr lang="en-US" altLang="en-US" sz="2800" b="1"/>
              <a:t>  </a:t>
            </a:r>
            <a:r>
              <a:rPr lang="en-US" altLang="en-US" sz="2800" b="1" u="sng"/>
              <a:t>This ectoparasite causes Scabies or 7 year’s </a:t>
            </a:r>
          </a:p>
          <a:p>
            <a:pPr marL="609600" indent="-609600">
              <a:lnSpc>
                <a:spcPct val="80000"/>
              </a:lnSpc>
              <a:buFontTx/>
              <a:buNone/>
            </a:pPr>
            <a:r>
              <a:rPr lang="en-US" altLang="en-US" sz="2800" b="1"/>
              <a:t>          </a:t>
            </a:r>
            <a:r>
              <a:rPr lang="en-US" altLang="en-US" sz="2800" b="1" u="sng"/>
              <a:t>itch.</a:t>
            </a:r>
          </a:p>
          <a:p>
            <a:pPr marL="609600" indent="-609600">
              <a:lnSpc>
                <a:spcPct val="80000"/>
              </a:lnSpc>
              <a:buFontTx/>
              <a:buNone/>
            </a:pPr>
            <a:endParaRPr lang="en-US" altLang="en-US" sz="3600" b="1" u="sng"/>
          </a:p>
          <a:p>
            <a:pPr marL="609600" indent="-609600">
              <a:lnSpc>
                <a:spcPct val="80000"/>
              </a:lnSpc>
              <a:buFontTx/>
              <a:buAutoNum type="arabicPeriod" startAt="127"/>
            </a:pPr>
            <a:r>
              <a:rPr lang="en-US" altLang="en-US" sz="2800" b="1"/>
              <a:t>  This ectoparasite is the principal vector of </a:t>
            </a:r>
          </a:p>
          <a:p>
            <a:pPr marL="609600" indent="-609600">
              <a:lnSpc>
                <a:spcPct val="80000"/>
              </a:lnSpc>
              <a:buFontTx/>
              <a:buNone/>
            </a:pPr>
            <a:r>
              <a:rPr lang="en-US" altLang="en-US" sz="2800" b="1"/>
              <a:t>          Rocky Mountain Spotted Fever.</a:t>
            </a:r>
          </a:p>
          <a:p>
            <a:pPr marL="609600" indent="-609600">
              <a:lnSpc>
                <a:spcPct val="80000"/>
              </a:lnSpc>
              <a:buFontTx/>
              <a:buNone/>
            </a:pPr>
            <a:r>
              <a:rPr lang="en-US" altLang="en-US" sz="2800" b="1"/>
              <a:t>128.  This is the most common flea.</a:t>
            </a:r>
          </a:p>
        </p:txBody>
      </p:sp>
      <p:pic>
        <p:nvPicPr>
          <p:cNvPr id="186374" name="Picture 6">
            <a:extLst>
              <a:ext uri="{FF2B5EF4-FFF2-40B4-BE49-F238E27FC236}">
                <a16:creationId xmlns:a16="http://schemas.microsoft.com/office/drawing/2014/main" id="{16415016-2D0C-47EA-A9A9-F080656045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4114800"/>
            <a:ext cx="755650" cy="1028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858" name="Rectangle 2">
            <a:extLst>
              <a:ext uri="{FF2B5EF4-FFF2-40B4-BE49-F238E27FC236}">
                <a16:creationId xmlns:a16="http://schemas.microsoft.com/office/drawing/2014/main" id="{6D1EAE40-B1A3-4149-8EEA-2A0A4E2D2133}"/>
              </a:ext>
            </a:extLst>
          </p:cNvPr>
          <p:cNvSpPr>
            <a:spLocks noGrp="1" noChangeArrowheads="1"/>
          </p:cNvSpPr>
          <p:nvPr>
            <p:ph type="title"/>
          </p:nvPr>
        </p:nvSpPr>
        <p:spPr>
          <a:xfrm>
            <a:off x="457200" y="0"/>
            <a:ext cx="8153400" cy="14478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505859" name="Rectangle 3">
            <a:extLst>
              <a:ext uri="{FF2B5EF4-FFF2-40B4-BE49-F238E27FC236}">
                <a16:creationId xmlns:a16="http://schemas.microsoft.com/office/drawing/2014/main" id="{3D9555E7-5D42-4695-8B8D-0F538EB673B4}"/>
              </a:ext>
            </a:extLst>
          </p:cNvPr>
          <p:cNvSpPr>
            <a:spLocks noGrp="1" noChangeArrowheads="1"/>
          </p:cNvSpPr>
          <p:nvPr>
            <p:ph type="body" idx="1"/>
          </p:nvPr>
        </p:nvSpPr>
        <p:spPr>
          <a:xfrm>
            <a:off x="685800" y="1524000"/>
            <a:ext cx="7772400" cy="5105400"/>
          </a:xfrm>
        </p:spPr>
        <p:txBody>
          <a:bodyPr/>
          <a:lstStyle/>
          <a:p>
            <a:pPr marL="609600" indent="-609600">
              <a:lnSpc>
                <a:spcPct val="80000"/>
              </a:lnSpc>
              <a:buFontTx/>
              <a:buAutoNum type="arabicPeriod" startAt="122"/>
            </a:pPr>
            <a:r>
              <a:rPr lang="en-US" altLang="en-US" sz="2800" b="1"/>
              <a:t>  The larva of the common harvest mite.</a:t>
            </a:r>
          </a:p>
          <a:p>
            <a:pPr marL="609600" indent="-609600">
              <a:lnSpc>
                <a:spcPct val="80000"/>
              </a:lnSpc>
              <a:buFontTx/>
              <a:buAutoNum type="arabicPeriod" startAt="122"/>
            </a:pPr>
            <a:r>
              <a:rPr lang="en-US" altLang="en-US" sz="2800" b="1"/>
              <a:t>  This flea transmits murine typhus and </a:t>
            </a:r>
          </a:p>
          <a:p>
            <a:pPr marL="609600" indent="-609600">
              <a:lnSpc>
                <a:spcPct val="80000"/>
              </a:lnSpc>
              <a:buFontTx/>
              <a:buNone/>
            </a:pPr>
            <a:r>
              <a:rPr lang="en-US" altLang="en-US" sz="2800" b="1"/>
              <a:t>          bubonic plague.</a:t>
            </a:r>
          </a:p>
          <a:p>
            <a:pPr marL="609600" indent="-609600">
              <a:lnSpc>
                <a:spcPct val="80000"/>
              </a:lnSpc>
              <a:buFontTx/>
              <a:buAutoNum type="arabicPeriod" startAt="124"/>
            </a:pPr>
            <a:r>
              <a:rPr lang="en-US" altLang="en-US" sz="2800" b="1"/>
              <a:t>  This ectoparasite transmits Chagas disease.</a:t>
            </a:r>
          </a:p>
          <a:p>
            <a:pPr marL="609600" indent="-609600">
              <a:lnSpc>
                <a:spcPct val="80000"/>
              </a:lnSpc>
              <a:buFontTx/>
              <a:buAutoNum type="arabicPeriod" startAt="124"/>
            </a:pPr>
            <a:r>
              <a:rPr lang="en-US" altLang="en-US" sz="2800" b="1"/>
              <a:t>  This ectoparasite transmits Lyme disease.</a:t>
            </a:r>
          </a:p>
          <a:p>
            <a:pPr marL="609600" indent="-609600">
              <a:lnSpc>
                <a:spcPct val="80000"/>
              </a:lnSpc>
              <a:buFontTx/>
              <a:buAutoNum type="arabicPeriod" startAt="124"/>
            </a:pPr>
            <a:r>
              <a:rPr lang="en-US" altLang="en-US" sz="2800" b="1"/>
              <a:t>  </a:t>
            </a:r>
            <a:r>
              <a:rPr lang="en-US" altLang="en-US" sz="2800" b="1" u="sng"/>
              <a:t>This ectoparasite causes Scabies or 7 year’s </a:t>
            </a:r>
          </a:p>
          <a:p>
            <a:pPr marL="609600" indent="-609600">
              <a:lnSpc>
                <a:spcPct val="80000"/>
              </a:lnSpc>
              <a:buFontTx/>
              <a:buNone/>
            </a:pPr>
            <a:r>
              <a:rPr lang="en-US" altLang="en-US" sz="2800" b="1"/>
              <a:t>          </a:t>
            </a:r>
            <a:r>
              <a:rPr lang="en-US" altLang="en-US" sz="2800" b="1" u="sng"/>
              <a:t>itch.</a:t>
            </a:r>
          </a:p>
          <a:p>
            <a:pPr marL="609600" indent="-609600">
              <a:lnSpc>
                <a:spcPct val="80000"/>
              </a:lnSpc>
              <a:buFontTx/>
              <a:buNone/>
            </a:pPr>
            <a:endParaRPr lang="en-US" altLang="en-US" sz="3600" b="1" u="sng"/>
          </a:p>
          <a:p>
            <a:pPr marL="609600" indent="-609600">
              <a:lnSpc>
                <a:spcPct val="80000"/>
              </a:lnSpc>
              <a:buFontTx/>
              <a:buAutoNum type="arabicPeriod" startAt="127"/>
            </a:pPr>
            <a:r>
              <a:rPr lang="en-US" altLang="en-US" sz="2800" b="1"/>
              <a:t>  This ectoparasite is the principal vector of </a:t>
            </a:r>
          </a:p>
          <a:p>
            <a:pPr marL="609600" indent="-609600">
              <a:lnSpc>
                <a:spcPct val="80000"/>
              </a:lnSpc>
              <a:buFontTx/>
              <a:buNone/>
            </a:pPr>
            <a:r>
              <a:rPr lang="en-US" altLang="en-US" sz="2800" b="1"/>
              <a:t>          Rocky Mountain Spotted Fever.</a:t>
            </a:r>
          </a:p>
          <a:p>
            <a:pPr marL="609600" indent="-609600">
              <a:lnSpc>
                <a:spcPct val="80000"/>
              </a:lnSpc>
              <a:buFontTx/>
              <a:buNone/>
            </a:pPr>
            <a:r>
              <a:rPr lang="en-US" altLang="en-US" sz="2800" b="1"/>
              <a:t>128.  This is the most common flea.</a:t>
            </a:r>
          </a:p>
        </p:txBody>
      </p:sp>
      <p:sp>
        <p:nvSpPr>
          <p:cNvPr id="505860" name="Text Box 4">
            <a:extLst>
              <a:ext uri="{FF2B5EF4-FFF2-40B4-BE49-F238E27FC236}">
                <a16:creationId xmlns:a16="http://schemas.microsoft.com/office/drawing/2014/main" id="{9005952B-CA91-48EF-ADC5-637E352A06B7}"/>
              </a:ext>
            </a:extLst>
          </p:cNvPr>
          <p:cNvSpPr txBox="1">
            <a:spLocks noChangeArrowheads="1"/>
          </p:cNvSpPr>
          <p:nvPr/>
        </p:nvSpPr>
        <p:spPr bwMode="auto">
          <a:xfrm>
            <a:off x="3641725" y="4308475"/>
            <a:ext cx="1370013"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Itch mite</a:t>
            </a:r>
          </a:p>
        </p:txBody>
      </p:sp>
      <p:pic>
        <p:nvPicPr>
          <p:cNvPr id="505861" name="Picture 5">
            <a:extLst>
              <a:ext uri="{FF2B5EF4-FFF2-40B4-BE49-F238E27FC236}">
                <a16:creationId xmlns:a16="http://schemas.microsoft.com/office/drawing/2014/main" id="{2DC51687-B601-4FF4-B4D0-9F0B064536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4114800"/>
            <a:ext cx="755650" cy="1028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Rectangle 2">
            <a:extLst>
              <a:ext uri="{FF2B5EF4-FFF2-40B4-BE49-F238E27FC236}">
                <a16:creationId xmlns:a16="http://schemas.microsoft.com/office/drawing/2014/main" id="{B3517625-14AF-4BF1-A86E-191AF89BC8FD}"/>
              </a:ext>
            </a:extLst>
          </p:cNvPr>
          <p:cNvSpPr>
            <a:spLocks noGrp="1" noChangeArrowheads="1"/>
          </p:cNvSpPr>
          <p:nvPr>
            <p:ph type="title"/>
          </p:nvPr>
        </p:nvSpPr>
        <p:spPr>
          <a:xfrm>
            <a:off x="457200" y="0"/>
            <a:ext cx="8153400" cy="14478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187395" name="Rectangle 3">
            <a:extLst>
              <a:ext uri="{FF2B5EF4-FFF2-40B4-BE49-F238E27FC236}">
                <a16:creationId xmlns:a16="http://schemas.microsoft.com/office/drawing/2014/main" id="{9E84A125-424D-4CBF-9D5E-426221646EE5}"/>
              </a:ext>
            </a:extLst>
          </p:cNvPr>
          <p:cNvSpPr>
            <a:spLocks noGrp="1" noChangeArrowheads="1"/>
          </p:cNvSpPr>
          <p:nvPr>
            <p:ph type="body" idx="1"/>
          </p:nvPr>
        </p:nvSpPr>
        <p:spPr>
          <a:xfrm>
            <a:off x="685800" y="1524000"/>
            <a:ext cx="7772400" cy="5334000"/>
          </a:xfrm>
        </p:spPr>
        <p:txBody>
          <a:bodyPr/>
          <a:lstStyle/>
          <a:p>
            <a:pPr marL="609600" indent="-609600">
              <a:lnSpc>
                <a:spcPct val="90000"/>
              </a:lnSpc>
              <a:buFontTx/>
              <a:buAutoNum type="arabicPeriod" startAt="122"/>
            </a:pPr>
            <a:r>
              <a:rPr lang="en-US" altLang="en-US" sz="2800" b="1"/>
              <a:t>  The larva of the common harvest mite.</a:t>
            </a:r>
          </a:p>
          <a:p>
            <a:pPr marL="609600" indent="-609600">
              <a:lnSpc>
                <a:spcPct val="90000"/>
              </a:lnSpc>
              <a:buFontTx/>
              <a:buAutoNum type="arabicPeriod" startAt="122"/>
            </a:pPr>
            <a:r>
              <a:rPr lang="en-US" altLang="en-US" sz="2800" b="1"/>
              <a:t>  This flea transmits murine typhus and </a:t>
            </a:r>
          </a:p>
          <a:p>
            <a:pPr marL="609600" indent="-609600">
              <a:lnSpc>
                <a:spcPct val="90000"/>
              </a:lnSpc>
              <a:buFontTx/>
              <a:buNone/>
            </a:pPr>
            <a:r>
              <a:rPr lang="en-US" altLang="en-US" sz="2800" b="1"/>
              <a:t>          bubonic plague.</a:t>
            </a:r>
          </a:p>
          <a:p>
            <a:pPr marL="609600" indent="-609600">
              <a:lnSpc>
                <a:spcPct val="90000"/>
              </a:lnSpc>
              <a:buFontTx/>
              <a:buAutoNum type="arabicPeriod" startAt="124"/>
            </a:pPr>
            <a:r>
              <a:rPr lang="en-US" altLang="en-US" sz="2800" b="1"/>
              <a:t>  This ectoparasite transmits Chagas disease.</a:t>
            </a:r>
          </a:p>
          <a:p>
            <a:pPr marL="609600" indent="-609600">
              <a:lnSpc>
                <a:spcPct val="90000"/>
              </a:lnSpc>
              <a:buFontTx/>
              <a:buAutoNum type="arabicPeriod" startAt="124"/>
            </a:pPr>
            <a:r>
              <a:rPr lang="en-US" altLang="en-US" sz="2800" b="1"/>
              <a:t>  This ectoparasite transmits Lyme disease.</a:t>
            </a:r>
          </a:p>
          <a:p>
            <a:pPr marL="609600" indent="-609600">
              <a:lnSpc>
                <a:spcPct val="90000"/>
              </a:lnSpc>
              <a:buFontTx/>
              <a:buAutoNum type="arabicPeriod" startAt="124"/>
            </a:pPr>
            <a:r>
              <a:rPr lang="en-US" altLang="en-US" sz="2800" b="1"/>
              <a:t>  This ectoparasite causes Scabies or 7 year’s </a:t>
            </a:r>
          </a:p>
          <a:p>
            <a:pPr marL="609600" indent="-609600">
              <a:lnSpc>
                <a:spcPct val="90000"/>
              </a:lnSpc>
              <a:buFontTx/>
              <a:buNone/>
            </a:pPr>
            <a:r>
              <a:rPr lang="en-US" altLang="en-US" sz="2800" b="1"/>
              <a:t>          itch.</a:t>
            </a:r>
          </a:p>
          <a:p>
            <a:pPr marL="609600" indent="-609600">
              <a:lnSpc>
                <a:spcPct val="90000"/>
              </a:lnSpc>
              <a:buFontTx/>
              <a:buAutoNum type="arabicPeriod" startAt="127"/>
            </a:pPr>
            <a:r>
              <a:rPr lang="en-US" altLang="en-US" sz="2800" b="1"/>
              <a:t>  </a:t>
            </a:r>
            <a:r>
              <a:rPr lang="en-US" altLang="en-US" sz="2800" b="1" u="sng"/>
              <a:t>This ectoparasite is the principal vector of </a:t>
            </a:r>
          </a:p>
          <a:p>
            <a:pPr marL="609600" indent="-609600">
              <a:lnSpc>
                <a:spcPct val="90000"/>
              </a:lnSpc>
              <a:buFontTx/>
              <a:buNone/>
            </a:pPr>
            <a:r>
              <a:rPr lang="en-US" altLang="en-US" sz="2800" b="1"/>
              <a:t>          </a:t>
            </a:r>
            <a:r>
              <a:rPr lang="en-US" altLang="en-US" sz="2800" b="1" u="sng"/>
              <a:t>Rocky Mountain Spotted Fever.</a:t>
            </a:r>
          </a:p>
          <a:p>
            <a:pPr marL="609600" indent="-609600">
              <a:lnSpc>
                <a:spcPct val="90000"/>
              </a:lnSpc>
              <a:buFontTx/>
              <a:buNone/>
            </a:pPr>
            <a:endParaRPr lang="en-US" altLang="en-US" sz="2800" b="1" u="sng"/>
          </a:p>
          <a:p>
            <a:pPr marL="609600" indent="-609600">
              <a:lnSpc>
                <a:spcPct val="90000"/>
              </a:lnSpc>
              <a:buFontTx/>
              <a:buNone/>
            </a:pPr>
            <a:r>
              <a:rPr lang="en-US" altLang="en-US" sz="2800" b="1"/>
              <a:t>128.  This is the most common flea.</a:t>
            </a:r>
          </a:p>
        </p:txBody>
      </p:sp>
      <p:pic>
        <p:nvPicPr>
          <p:cNvPr id="187398" name="Picture 6">
            <a:extLst>
              <a:ext uri="{FF2B5EF4-FFF2-40B4-BE49-F238E27FC236}">
                <a16:creationId xmlns:a16="http://schemas.microsoft.com/office/drawing/2014/main" id="{ADD2488E-EA52-449D-B305-CBCDBD525C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5257800"/>
            <a:ext cx="1362075" cy="1419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6882" name="Rectangle 2">
            <a:extLst>
              <a:ext uri="{FF2B5EF4-FFF2-40B4-BE49-F238E27FC236}">
                <a16:creationId xmlns:a16="http://schemas.microsoft.com/office/drawing/2014/main" id="{8B33C2B2-0364-48B1-BF74-AB5EC2412096}"/>
              </a:ext>
            </a:extLst>
          </p:cNvPr>
          <p:cNvSpPr>
            <a:spLocks noGrp="1" noChangeArrowheads="1"/>
          </p:cNvSpPr>
          <p:nvPr>
            <p:ph type="title"/>
          </p:nvPr>
        </p:nvSpPr>
        <p:spPr>
          <a:xfrm>
            <a:off x="457200" y="0"/>
            <a:ext cx="8153400" cy="14478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506883" name="Rectangle 3">
            <a:extLst>
              <a:ext uri="{FF2B5EF4-FFF2-40B4-BE49-F238E27FC236}">
                <a16:creationId xmlns:a16="http://schemas.microsoft.com/office/drawing/2014/main" id="{24BCCE46-6EDC-47BD-93B1-9DCDA7A8BD60}"/>
              </a:ext>
            </a:extLst>
          </p:cNvPr>
          <p:cNvSpPr>
            <a:spLocks noGrp="1" noChangeArrowheads="1"/>
          </p:cNvSpPr>
          <p:nvPr>
            <p:ph type="body" idx="1"/>
          </p:nvPr>
        </p:nvSpPr>
        <p:spPr>
          <a:xfrm>
            <a:off x="685800" y="1524000"/>
            <a:ext cx="7772400" cy="5334000"/>
          </a:xfrm>
        </p:spPr>
        <p:txBody>
          <a:bodyPr/>
          <a:lstStyle/>
          <a:p>
            <a:pPr marL="609600" indent="-609600">
              <a:lnSpc>
                <a:spcPct val="90000"/>
              </a:lnSpc>
              <a:buFontTx/>
              <a:buAutoNum type="arabicPeriod" startAt="122"/>
            </a:pPr>
            <a:r>
              <a:rPr lang="en-US" altLang="en-US" sz="2800" b="1"/>
              <a:t>  The larva of the common harvest mite.</a:t>
            </a:r>
          </a:p>
          <a:p>
            <a:pPr marL="609600" indent="-609600">
              <a:lnSpc>
                <a:spcPct val="90000"/>
              </a:lnSpc>
              <a:buFontTx/>
              <a:buAutoNum type="arabicPeriod" startAt="122"/>
            </a:pPr>
            <a:r>
              <a:rPr lang="en-US" altLang="en-US" sz="2800" b="1"/>
              <a:t>  This flea transmits murine typhus and </a:t>
            </a:r>
          </a:p>
          <a:p>
            <a:pPr marL="609600" indent="-609600">
              <a:lnSpc>
                <a:spcPct val="90000"/>
              </a:lnSpc>
              <a:buFontTx/>
              <a:buNone/>
            </a:pPr>
            <a:r>
              <a:rPr lang="en-US" altLang="en-US" sz="2800" b="1"/>
              <a:t>          bubonic plague.</a:t>
            </a:r>
          </a:p>
          <a:p>
            <a:pPr marL="609600" indent="-609600">
              <a:lnSpc>
                <a:spcPct val="90000"/>
              </a:lnSpc>
              <a:buFontTx/>
              <a:buAutoNum type="arabicPeriod" startAt="124"/>
            </a:pPr>
            <a:r>
              <a:rPr lang="en-US" altLang="en-US" sz="2800" b="1"/>
              <a:t>  This ectoparasite transmits Chagas disease.</a:t>
            </a:r>
          </a:p>
          <a:p>
            <a:pPr marL="609600" indent="-609600">
              <a:lnSpc>
                <a:spcPct val="90000"/>
              </a:lnSpc>
              <a:buFontTx/>
              <a:buAutoNum type="arabicPeriod" startAt="124"/>
            </a:pPr>
            <a:r>
              <a:rPr lang="en-US" altLang="en-US" sz="2800" b="1"/>
              <a:t>  This ectoparasite transmits Lyme disease.</a:t>
            </a:r>
          </a:p>
          <a:p>
            <a:pPr marL="609600" indent="-609600">
              <a:lnSpc>
                <a:spcPct val="90000"/>
              </a:lnSpc>
              <a:buFontTx/>
              <a:buAutoNum type="arabicPeriod" startAt="124"/>
            </a:pPr>
            <a:r>
              <a:rPr lang="en-US" altLang="en-US" sz="2800" b="1"/>
              <a:t>  This ectoparasite causes Scabies or 7 year’s </a:t>
            </a:r>
          </a:p>
          <a:p>
            <a:pPr marL="609600" indent="-609600">
              <a:lnSpc>
                <a:spcPct val="90000"/>
              </a:lnSpc>
              <a:buFontTx/>
              <a:buNone/>
            </a:pPr>
            <a:r>
              <a:rPr lang="en-US" altLang="en-US" sz="2800" b="1"/>
              <a:t>          itch.</a:t>
            </a:r>
          </a:p>
          <a:p>
            <a:pPr marL="609600" indent="-609600">
              <a:lnSpc>
                <a:spcPct val="90000"/>
              </a:lnSpc>
              <a:buFontTx/>
              <a:buAutoNum type="arabicPeriod" startAt="127"/>
            </a:pPr>
            <a:r>
              <a:rPr lang="en-US" altLang="en-US" sz="2800" b="1"/>
              <a:t>  </a:t>
            </a:r>
            <a:r>
              <a:rPr lang="en-US" altLang="en-US" sz="2800" b="1" u="sng"/>
              <a:t>This ectoparasite is the principal vector of </a:t>
            </a:r>
          </a:p>
          <a:p>
            <a:pPr marL="609600" indent="-609600">
              <a:lnSpc>
                <a:spcPct val="90000"/>
              </a:lnSpc>
              <a:buFontTx/>
              <a:buNone/>
            </a:pPr>
            <a:r>
              <a:rPr lang="en-US" altLang="en-US" sz="2800" b="1"/>
              <a:t>          </a:t>
            </a:r>
            <a:r>
              <a:rPr lang="en-US" altLang="en-US" sz="2800" b="1" u="sng"/>
              <a:t>Rocky Mountain Spotted Fever.</a:t>
            </a:r>
          </a:p>
          <a:p>
            <a:pPr marL="609600" indent="-609600">
              <a:lnSpc>
                <a:spcPct val="90000"/>
              </a:lnSpc>
              <a:buFontTx/>
              <a:buNone/>
            </a:pPr>
            <a:endParaRPr lang="en-US" altLang="en-US" sz="2800" b="1" u="sng"/>
          </a:p>
          <a:p>
            <a:pPr marL="609600" indent="-609600">
              <a:lnSpc>
                <a:spcPct val="90000"/>
              </a:lnSpc>
              <a:buFontTx/>
              <a:buNone/>
            </a:pPr>
            <a:r>
              <a:rPr lang="en-US" altLang="en-US" sz="2800" b="1"/>
              <a:t>128.  This is the most common flea.</a:t>
            </a:r>
          </a:p>
        </p:txBody>
      </p:sp>
      <p:sp>
        <p:nvSpPr>
          <p:cNvPr id="506884" name="Text Box 4">
            <a:extLst>
              <a:ext uri="{FF2B5EF4-FFF2-40B4-BE49-F238E27FC236}">
                <a16:creationId xmlns:a16="http://schemas.microsoft.com/office/drawing/2014/main" id="{B2DF07E6-A735-431C-B87C-14A41C354613}"/>
              </a:ext>
            </a:extLst>
          </p:cNvPr>
          <p:cNvSpPr txBox="1">
            <a:spLocks noChangeArrowheads="1"/>
          </p:cNvSpPr>
          <p:nvPr/>
        </p:nvSpPr>
        <p:spPr bwMode="auto">
          <a:xfrm>
            <a:off x="2667000" y="5791200"/>
            <a:ext cx="3810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Rocky Mountain wood tick</a:t>
            </a:r>
          </a:p>
        </p:txBody>
      </p:sp>
      <p:pic>
        <p:nvPicPr>
          <p:cNvPr id="506885" name="Picture 5">
            <a:extLst>
              <a:ext uri="{FF2B5EF4-FFF2-40B4-BE49-F238E27FC236}">
                <a16:creationId xmlns:a16="http://schemas.microsoft.com/office/drawing/2014/main" id="{BA4F502F-64D4-40FB-955F-EFDD6023BB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5257800"/>
            <a:ext cx="1362075" cy="1419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a:extLst>
              <a:ext uri="{FF2B5EF4-FFF2-40B4-BE49-F238E27FC236}">
                <a16:creationId xmlns:a16="http://schemas.microsoft.com/office/drawing/2014/main" id="{F4A77DB1-F489-4423-AE64-9386AF06FF72}"/>
              </a:ext>
            </a:extLst>
          </p:cNvPr>
          <p:cNvSpPr>
            <a:spLocks noGrp="1" noChangeArrowheads="1"/>
          </p:cNvSpPr>
          <p:nvPr>
            <p:ph type="title"/>
          </p:nvPr>
        </p:nvSpPr>
        <p:spPr>
          <a:xfrm>
            <a:off x="457200" y="0"/>
            <a:ext cx="8153400" cy="14478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188419" name="Rectangle 3">
            <a:extLst>
              <a:ext uri="{FF2B5EF4-FFF2-40B4-BE49-F238E27FC236}">
                <a16:creationId xmlns:a16="http://schemas.microsoft.com/office/drawing/2014/main" id="{5D08AB59-EED6-478E-902F-742433F7AD9B}"/>
              </a:ext>
            </a:extLst>
          </p:cNvPr>
          <p:cNvSpPr>
            <a:spLocks noGrp="1" noChangeArrowheads="1"/>
          </p:cNvSpPr>
          <p:nvPr>
            <p:ph type="body" idx="1"/>
          </p:nvPr>
        </p:nvSpPr>
        <p:spPr>
          <a:xfrm>
            <a:off x="685800" y="1524000"/>
            <a:ext cx="7772400" cy="5105400"/>
          </a:xfrm>
        </p:spPr>
        <p:txBody>
          <a:bodyPr/>
          <a:lstStyle/>
          <a:p>
            <a:pPr marL="609600" indent="-609600">
              <a:lnSpc>
                <a:spcPct val="90000"/>
              </a:lnSpc>
              <a:buFontTx/>
              <a:buAutoNum type="arabicPeriod" startAt="122"/>
            </a:pPr>
            <a:r>
              <a:rPr lang="en-US" altLang="en-US" sz="2800" b="1"/>
              <a:t>  The larva of the common harvest mite.</a:t>
            </a:r>
          </a:p>
          <a:p>
            <a:pPr marL="609600" indent="-609600">
              <a:lnSpc>
                <a:spcPct val="90000"/>
              </a:lnSpc>
              <a:buFontTx/>
              <a:buAutoNum type="arabicPeriod" startAt="122"/>
            </a:pPr>
            <a:r>
              <a:rPr lang="en-US" altLang="en-US" sz="2800" b="1"/>
              <a:t>  This flea transmits murine typhus and </a:t>
            </a:r>
          </a:p>
          <a:p>
            <a:pPr marL="609600" indent="-609600">
              <a:lnSpc>
                <a:spcPct val="90000"/>
              </a:lnSpc>
              <a:buFontTx/>
              <a:buNone/>
            </a:pPr>
            <a:r>
              <a:rPr lang="en-US" altLang="en-US" sz="2800" b="1"/>
              <a:t>          bubonic plague.</a:t>
            </a:r>
          </a:p>
          <a:p>
            <a:pPr marL="609600" indent="-609600">
              <a:lnSpc>
                <a:spcPct val="90000"/>
              </a:lnSpc>
              <a:buFontTx/>
              <a:buAutoNum type="arabicPeriod" startAt="124"/>
            </a:pPr>
            <a:r>
              <a:rPr lang="en-US" altLang="en-US" sz="2800" b="1"/>
              <a:t>  This ectoparasite transmits Chagas disease.</a:t>
            </a:r>
          </a:p>
          <a:p>
            <a:pPr marL="609600" indent="-609600">
              <a:lnSpc>
                <a:spcPct val="90000"/>
              </a:lnSpc>
              <a:buFontTx/>
              <a:buAutoNum type="arabicPeriod" startAt="124"/>
            </a:pPr>
            <a:r>
              <a:rPr lang="en-US" altLang="en-US" sz="2800" b="1"/>
              <a:t>  This ectoparasite transmits Lyme disease.</a:t>
            </a:r>
          </a:p>
          <a:p>
            <a:pPr marL="609600" indent="-609600">
              <a:lnSpc>
                <a:spcPct val="90000"/>
              </a:lnSpc>
              <a:buFontTx/>
              <a:buAutoNum type="arabicPeriod" startAt="124"/>
            </a:pPr>
            <a:r>
              <a:rPr lang="en-US" altLang="en-US" sz="2800" b="1"/>
              <a:t>  This ectoparasite causes Scabies or 7 year’s </a:t>
            </a:r>
          </a:p>
          <a:p>
            <a:pPr marL="609600" indent="-609600">
              <a:lnSpc>
                <a:spcPct val="90000"/>
              </a:lnSpc>
              <a:buFontTx/>
              <a:buNone/>
            </a:pPr>
            <a:r>
              <a:rPr lang="en-US" altLang="en-US" sz="2800" b="1"/>
              <a:t>          itch.</a:t>
            </a:r>
          </a:p>
          <a:p>
            <a:pPr marL="609600" indent="-609600">
              <a:lnSpc>
                <a:spcPct val="90000"/>
              </a:lnSpc>
              <a:buFontTx/>
              <a:buAutoNum type="arabicPeriod" startAt="127"/>
            </a:pPr>
            <a:r>
              <a:rPr lang="en-US" altLang="en-US" sz="2800" b="1"/>
              <a:t>  This ectoparasite is the principal vector of </a:t>
            </a:r>
          </a:p>
          <a:p>
            <a:pPr marL="609600" indent="-609600">
              <a:lnSpc>
                <a:spcPct val="90000"/>
              </a:lnSpc>
              <a:buFontTx/>
              <a:buNone/>
            </a:pPr>
            <a:r>
              <a:rPr lang="en-US" altLang="en-US" sz="2800" b="1"/>
              <a:t>          Rocky Mountain Spotted Fever.</a:t>
            </a:r>
          </a:p>
          <a:p>
            <a:pPr marL="609600" indent="-609600">
              <a:lnSpc>
                <a:spcPct val="90000"/>
              </a:lnSpc>
              <a:buFontTx/>
              <a:buNone/>
            </a:pPr>
            <a:r>
              <a:rPr lang="en-US" altLang="en-US" sz="2800" b="1"/>
              <a:t>128.  </a:t>
            </a:r>
            <a:r>
              <a:rPr lang="en-US" altLang="en-US" sz="2800" b="1" u="sng"/>
              <a:t>This is the most common flea.</a:t>
            </a:r>
          </a:p>
        </p:txBody>
      </p:sp>
      <p:pic>
        <p:nvPicPr>
          <p:cNvPr id="188422" name="Picture 6">
            <a:extLst>
              <a:ext uri="{FF2B5EF4-FFF2-40B4-BE49-F238E27FC236}">
                <a16:creationId xmlns:a16="http://schemas.microsoft.com/office/drawing/2014/main" id="{CBF70143-622C-4ADE-8AA5-51BCED0E77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5562600"/>
            <a:ext cx="1219200" cy="1165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906" name="Rectangle 2">
            <a:extLst>
              <a:ext uri="{FF2B5EF4-FFF2-40B4-BE49-F238E27FC236}">
                <a16:creationId xmlns:a16="http://schemas.microsoft.com/office/drawing/2014/main" id="{A12464F4-2607-4910-A580-D8C2C6B24925}"/>
              </a:ext>
            </a:extLst>
          </p:cNvPr>
          <p:cNvSpPr>
            <a:spLocks noGrp="1" noChangeArrowheads="1"/>
          </p:cNvSpPr>
          <p:nvPr>
            <p:ph type="title"/>
          </p:nvPr>
        </p:nvSpPr>
        <p:spPr>
          <a:xfrm>
            <a:off x="457200" y="0"/>
            <a:ext cx="8153400" cy="14478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507907" name="Rectangle 3">
            <a:extLst>
              <a:ext uri="{FF2B5EF4-FFF2-40B4-BE49-F238E27FC236}">
                <a16:creationId xmlns:a16="http://schemas.microsoft.com/office/drawing/2014/main" id="{822040BE-998D-41D3-AD3F-18F12E5C5362}"/>
              </a:ext>
            </a:extLst>
          </p:cNvPr>
          <p:cNvSpPr>
            <a:spLocks noGrp="1" noChangeArrowheads="1"/>
          </p:cNvSpPr>
          <p:nvPr>
            <p:ph type="body" idx="1"/>
          </p:nvPr>
        </p:nvSpPr>
        <p:spPr>
          <a:xfrm>
            <a:off x="685800" y="1524000"/>
            <a:ext cx="7772400" cy="5105400"/>
          </a:xfrm>
        </p:spPr>
        <p:txBody>
          <a:bodyPr/>
          <a:lstStyle/>
          <a:p>
            <a:pPr marL="609600" indent="-609600">
              <a:lnSpc>
                <a:spcPct val="90000"/>
              </a:lnSpc>
              <a:buFontTx/>
              <a:buAutoNum type="arabicPeriod" startAt="122"/>
            </a:pPr>
            <a:r>
              <a:rPr lang="en-US" altLang="en-US" sz="2800" b="1"/>
              <a:t>  The larva of the common harvest mite.</a:t>
            </a:r>
          </a:p>
          <a:p>
            <a:pPr marL="609600" indent="-609600">
              <a:lnSpc>
                <a:spcPct val="90000"/>
              </a:lnSpc>
              <a:buFontTx/>
              <a:buAutoNum type="arabicPeriod" startAt="122"/>
            </a:pPr>
            <a:r>
              <a:rPr lang="en-US" altLang="en-US" sz="2800" b="1"/>
              <a:t>  This flea transmits murine typhus and </a:t>
            </a:r>
          </a:p>
          <a:p>
            <a:pPr marL="609600" indent="-609600">
              <a:lnSpc>
                <a:spcPct val="90000"/>
              </a:lnSpc>
              <a:buFontTx/>
              <a:buNone/>
            </a:pPr>
            <a:r>
              <a:rPr lang="en-US" altLang="en-US" sz="2800" b="1"/>
              <a:t>          bubonic plague.</a:t>
            </a:r>
          </a:p>
          <a:p>
            <a:pPr marL="609600" indent="-609600">
              <a:lnSpc>
                <a:spcPct val="90000"/>
              </a:lnSpc>
              <a:buFontTx/>
              <a:buAutoNum type="arabicPeriod" startAt="124"/>
            </a:pPr>
            <a:r>
              <a:rPr lang="en-US" altLang="en-US" sz="2800" b="1"/>
              <a:t>  This ectoparasite transmits Chagas disease.</a:t>
            </a:r>
          </a:p>
          <a:p>
            <a:pPr marL="609600" indent="-609600">
              <a:lnSpc>
                <a:spcPct val="90000"/>
              </a:lnSpc>
              <a:buFontTx/>
              <a:buAutoNum type="arabicPeriod" startAt="124"/>
            </a:pPr>
            <a:r>
              <a:rPr lang="en-US" altLang="en-US" sz="2800" b="1"/>
              <a:t>  This ectoparasite transmits Lyme disease.</a:t>
            </a:r>
          </a:p>
          <a:p>
            <a:pPr marL="609600" indent="-609600">
              <a:lnSpc>
                <a:spcPct val="90000"/>
              </a:lnSpc>
              <a:buFontTx/>
              <a:buAutoNum type="arabicPeriod" startAt="124"/>
            </a:pPr>
            <a:r>
              <a:rPr lang="en-US" altLang="en-US" sz="2800" b="1"/>
              <a:t>  This ectoparasite causes Scabies or 7 year’s </a:t>
            </a:r>
          </a:p>
          <a:p>
            <a:pPr marL="609600" indent="-609600">
              <a:lnSpc>
                <a:spcPct val="90000"/>
              </a:lnSpc>
              <a:buFontTx/>
              <a:buNone/>
            </a:pPr>
            <a:r>
              <a:rPr lang="en-US" altLang="en-US" sz="2800" b="1"/>
              <a:t>          itch.</a:t>
            </a:r>
          </a:p>
          <a:p>
            <a:pPr marL="609600" indent="-609600">
              <a:lnSpc>
                <a:spcPct val="90000"/>
              </a:lnSpc>
              <a:buFontTx/>
              <a:buAutoNum type="arabicPeriod" startAt="127"/>
            </a:pPr>
            <a:r>
              <a:rPr lang="en-US" altLang="en-US" sz="2800" b="1"/>
              <a:t>  This ectoparasite is the principal vector of </a:t>
            </a:r>
          </a:p>
          <a:p>
            <a:pPr marL="609600" indent="-609600">
              <a:lnSpc>
                <a:spcPct val="90000"/>
              </a:lnSpc>
              <a:buFontTx/>
              <a:buNone/>
            </a:pPr>
            <a:r>
              <a:rPr lang="en-US" altLang="en-US" sz="2800" b="1"/>
              <a:t>          Rocky Mountain Spotted Fever.</a:t>
            </a:r>
          </a:p>
          <a:p>
            <a:pPr marL="609600" indent="-609600">
              <a:lnSpc>
                <a:spcPct val="90000"/>
              </a:lnSpc>
              <a:buFontTx/>
              <a:buNone/>
            </a:pPr>
            <a:r>
              <a:rPr lang="en-US" altLang="en-US" sz="2800" b="1"/>
              <a:t>128.  </a:t>
            </a:r>
            <a:r>
              <a:rPr lang="en-US" altLang="en-US" sz="2800" b="1" u="sng"/>
              <a:t>This is the most common flea.</a:t>
            </a:r>
          </a:p>
        </p:txBody>
      </p:sp>
      <p:sp>
        <p:nvSpPr>
          <p:cNvPr id="507908" name="Text Box 4">
            <a:extLst>
              <a:ext uri="{FF2B5EF4-FFF2-40B4-BE49-F238E27FC236}">
                <a16:creationId xmlns:a16="http://schemas.microsoft.com/office/drawing/2014/main" id="{52045A40-D3DA-46CF-BEEE-6F827D73B914}"/>
              </a:ext>
            </a:extLst>
          </p:cNvPr>
          <p:cNvSpPr txBox="1">
            <a:spLocks noChangeArrowheads="1"/>
          </p:cNvSpPr>
          <p:nvPr/>
        </p:nvSpPr>
        <p:spPr bwMode="auto">
          <a:xfrm>
            <a:off x="3886200" y="6248400"/>
            <a:ext cx="1295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Cat flea</a:t>
            </a:r>
          </a:p>
        </p:txBody>
      </p:sp>
      <p:pic>
        <p:nvPicPr>
          <p:cNvPr id="507909" name="Picture 5">
            <a:extLst>
              <a:ext uri="{FF2B5EF4-FFF2-40B4-BE49-F238E27FC236}">
                <a16:creationId xmlns:a16="http://schemas.microsoft.com/office/drawing/2014/main" id="{454D2E56-F6A2-429A-A7C3-E632F72BB8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5562600"/>
            <a:ext cx="1219200" cy="11652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a:extLst>
              <a:ext uri="{FF2B5EF4-FFF2-40B4-BE49-F238E27FC236}">
                <a16:creationId xmlns:a16="http://schemas.microsoft.com/office/drawing/2014/main" id="{038DCF74-6CD7-4094-B5ED-43E99E0B4B95}"/>
              </a:ext>
            </a:extLst>
          </p:cNvPr>
          <p:cNvSpPr>
            <a:spLocks noGrp="1" noChangeArrowheads="1"/>
          </p:cNvSpPr>
          <p:nvPr>
            <p:ph type="title"/>
          </p:nvPr>
        </p:nvSpPr>
        <p:spPr>
          <a:xfrm>
            <a:off x="457200" y="0"/>
            <a:ext cx="8153400" cy="15240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196611" name="Rectangle 3">
            <a:extLst>
              <a:ext uri="{FF2B5EF4-FFF2-40B4-BE49-F238E27FC236}">
                <a16:creationId xmlns:a16="http://schemas.microsoft.com/office/drawing/2014/main" id="{C906272C-8793-4A3C-9F24-13618CD6A7C6}"/>
              </a:ext>
            </a:extLst>
          </p:cNvPr>
          <p:cNvSpPr>
            <a:spLocks noGrp="1" noChangeArrowheads="1"/>
          </p:cNvSpPr>
          <p:nvPr>
            <p:ph type="body" idx="1"/>
          </p:nvPr>
        </p:nvSpPr>
        <p:spPr>
          <a:xfrm>
            <a:off x="381000" y="1524000"/>
            <a:ext cx="8458200" cy="5105400"/>
          </a:xfrm>
        </p:spPr>
        <p:txBody>
          <a:bodyPr/>
          <a:lstStyle/>
          <a:p>
            <a:pPr marL="609600" indent="-609600">
              <a:lnSpc>
                <a:spcPct val="90000"/>
              </a:lnSpc>
              <a:buFontTx/>
              <a:buAutoNum type="arabicPeriod" startAt="129"/>
            </a:pPr>
            <a:r>
              <a:rPr lang="en-US" altLang="en-US" sz="2800" b="1" u="sng"/>
              <a:t>  This ectoparasite transmits Tick Paralysis.</a:t>
            </a:r>
          </a:p>
          <a:p>
            <a:pPr marL="609600" indent="-609600">
              <a:lnSpc>
                <a:spcPct val="90000"/>
              </a:lnSpc>
              <a:buFontTx/>
              <a:buAutoNum type="arabicPeriod" startAt="129"/>
            </a:pPr>
            <a:endParaRPr lang="en-US" altLang="en-US" sz="2800" b="1"/>
          </a:p>
          <a:p>
            <a:pPr marL="609600" indent="-609600">
              <a:lnSpc>
                <a:spcPct val="90000"/>
              </a:lnSpc>
              <a:buFontTx/>
              <a:buNone/>
            </a:pPr>
            <a:r>
              <a:rPr lang="en-US" altLang="en-US" sz="2800" b="1"/>
              <a:t>130.  This ectoparasite burrows under the skin.</a:t>
            </a:r>
          </a:p>
          <a:p>
            <a:pPr marL="609600" indent="-609600">
              <a:lnSpc>
                <a:spcPct val="90000"/>
              </a:lnSpc>
              <a:buFontTx/>
              <a:buNone/>
            </a:pPr>
            <a:r>
              <a:rPr lang="en-US" altLang="en-US" sz="2800" b="1"/>
              <a:t>131.  This flea attacks poultry.</a:t>
            </a:r>
          </a:p>
          <a:p>
            <a:pPr marL="609600" indent="-609600">
              <a:lnSpc>
                <a:spcPct val="90000"/>
              </a:lnSpc>
              <a:buFontTx/>
              <a:buAutoNum type="arabicPeriod" startAt="132"/>
            </a:pPr>
            <a:r>
              <a:rPr lang="en-US" altLang="en-US" sz="2800" b="1"/>
              <a:t>  This ectoparasite is often called the Red Coat or   </a:t>
            </a:r>
          </a:p>
          <a:p>
            <a:pPr marL="609600" indent="-609600">
              <a:lnSpc>
                <a:spcPct val="90000"/>
              </a:lnSpc>
              <a:buFontTx/>
              <a:buNone/>
            </a:pPr>
            <a:r>
              <a:rPr lang="en-US" altLang="en-US" sz="2800" b="1"/>
              <a:t>          chinch or mahogany flat.</a:t>
            </a:r>
          </a:p>
          <a:p>
            <a:pPr marL="609600" indent="-609600">
              <a:lnSpc>
                <a:spcPct val="90000"/>
              </a:lnSpc>
              <a:buFontTx/>
              <a:buAutoNum type="arabicPeriod" startAt="133"/>
            </a:pPr>
            <a:r>
              <a:rPr lang="en-US" altLang="en-US" sz="2800" b="1"/>
              <a:t>  This ectoparasite lays sticky eggs and is found </a:t>
            </a:r>
          </a:p>
          <a:p>
            <a:pPr marL="609600" indent="-609600">
              <a:lnSpc>
                <a:spcPct val="90000"/>
              </a:lnSpc>
              <a:buFontTx/>
              <a:buNone/>
            </a:pPr>
            <a:r>
              <a:rPr lang="en-US" altLang="en-US" sz="2800" b="1"/>
              <a:t>          primarily in the pubic area of man.</a:t>
            </a:r>
          </a:p>
          <a:p>
            <a:pPr marL="609600" indent="-609600">
              <a:lnSpc>
                <a:spcPct val="90000"/>
              </a:lnSpc>
              <a:buFontTx/>
              <a:buAutoNum type="arabicPeriod" startAt="134"/>
            </a:pPr>
            <a:r>
              <a:rPr lang="en-US" altLang="en-US" sz="2800" b="1"/>
              <a:t>  This ectoparasite lays sticky eggs and is found </a:t>
            </a:r>
          </a:p>
          <a:p>
            <a:pPr marL="609600" indent="-609600">
              <a:lnSpc>
                <a:spcPct val="90000"/>
              </a:lnSpc>
              <a:buFontTx/>
              <a:buNone/>
            </a:pPr>
            <a:r>
              <a:rPr lang="en-US" altLang="en-US" sz="2800" b="1"/>
              <a:t>          primarily on the body and head of man.</a:t>
            </a:r>
          </a:p>
          <a:p>
            <a:pPr marL="609600" indent="-609600">
              <a:lnSpc>
                <a:spcPct val="90000"/>
              </a:lnSpc>
              <a:buFontTx/>
              <a:buAutoNum type="arabicPeriod" startAt="135"/>
            </a:pPr>
            <a:r>
              <a:rPr lang="en-US" altLang="en-US" sz="2800" b="1"/>
              <a:t>  An infestation of this might have a foul odor.</a:t>
            </a:r>
          </a:p>
        </p:txBody>
      </p:sp>
      <p:sp>
        <p:nvSpPr>
          <p:cNvPr id="196612" name="Text Box 4">
            <a:extLst>
              <a:ext uri="{FF2B5EF4-FFF2-40B4-BE49-F238E27FC236}">
                <a16:creationId xmlns:a16="http://schemas.microsoft.com/office/drawing/2014/main" id="{ACB8217A-2115-4E24-8773-0862AF6A872A}"/>
              </a:ext>
            </a:extLst>
          </p:cNvPr>
          <p:cNvSpPr txBox="1">
            <a:spLocks noChangeArrowheads="1"/>
          </p:cNvSpPr>
          <p:nvPr/>
        </p:nvSpPr>
        <p:spPr bwMode="auto">
          <a:xfrm>
            <a:off x="1050925" y="1412875"/>
            <a:ext cx="260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0"/>
              <a:t> </a:t>
            </a:r>
          </a:p>
        </p:txBody>
      </p:sp>
      <p:pic>
        <p:nvPicPr>
          <p:cNvPr id="196615" name="Picture 7" descr="American Dog Tick - Dermacentor variabilis - female">
            <a:extLst>
              <a:ext uri="{FF2B5EF4-FFF2-40B4-BE49-F238E27FC236}">
                <a16:creationId xmlns:a16="http://schemas.microsoft.com/office/drawing/2014/main" id="{1394670A-8A55-410D-9E5D-B7073F78511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1524000"/>
            <a:ext cx="1085850" cy="10858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8930" name="Rectangle 2">
            <a:extLst>
              <a:ext uri="{FF2B5EF4-FFF2-40B4-BE49-F238E27FC236}">
                <a16:creationId xmlns:a16="http://schemas.microsoft.com/office/drawing/2014/main" id="{CE3664C7-3470-46A8-895A-5EF6CA3994DA}"/>
              </a:ext>
            </a:extLst>
          </p:cNvPr>
          <p:cNvSpPr>
            <a:spLocks noGrp="1" noChangeArrowheads="1"/>
          </p:cNvSpPr>
          <p:nvPr>
            <p:ph type="title"/>
          </p:nvPr>
        </p:nvSpPr>
        <p:spPr>
          <a:xfrm>
            <a:off x="457200" y="0"/>
            <a:ext cx="8153400" cy="15240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508931" name="Rectangle 3">
            <a:extLst>
              <a:ext uri="{FF2B5EF4-FFF2-40B4-BE49-F238E27FC236}">
                <a16:creationId xmlns:a16="http://schemas.microsoft.com/office/drawing/2014/main" id="{9116E86F-7B27-4FE0-AF3B-14AF3B56F4FE}"/>
              </a:ext>
            </a:extLst>
          </p:cNvPr>
          <p:cNvSpPr>
            <a:spLocks noGrp="1" noChangeArrowheads="1"/>
          </p:cNvSpPr>
          <p:nvPr>
            <p:ph type="body" idx="1"/>
          </p:nvPr>
        </p:nvSpPr>
        <p:spPr>
          <a:xfrm>
            <a:off x="381000" y="1524000"/>
            <a:ext cx="8458200" cy="5105400"/>
          </a:xfrm>
        </p:spPr>
        <p:txBody>
          <a:bodyPr/>
          <a:lstStyle/>
          <a:p>
            <a:pPr marL="609600" indent="-609600">
              <a:lnSpc>
                <a:spcPct val="90000"/>
              </a:lnSpc>
              <a:buFontTx/>
              <a:buAutoNum type="arabicPeriod" startAt="129"/>
            </a:pPr>
            <a:r>
              <a:rPr lang="en-US" altLang="en-US" sz="2800" b="1" u="sng"/>
              <a:t>  This ectoparasite transmits Tick Paralysis.</a:t>
            </a:r>
          </a:p>
          <a:p>
            <a:pPr marL="609600" indent="-609600">
              <a:lnSpc>
                <a:spcPct val="90000"/>
              </a:lnSpc>
              <a:buFontTx/>
              <a:buAutoNum type="arabicPeriod" startAt="129"/>
            </a:pPr>
            <a:endParaRPr lang="en-US" altLang="en-US" sz="2800" b="1"/>
          </a:p>
          <a:p>
            <a:pPr marL="609600" indent="-609600">
              <a:lnSpc>
                <a:spcPct val="90000"/>
              </a:lnSpc>
              <a:buFontTx/>
              <a:buNone/>
            </a:pPr>
            <a:r>
              <a:rPr lang="en-US" altLang="en-US" sz="2800" b="1"/>
              <a:t>130.  This ectoparasite burrows under the skin.</a:t>
            </a:r>
          </a:p>
          <a:p>
            <a:pPr marL="609600" indent="-609600">
              <a:lnSpc>
                <a:spcPct val="90000"/>
              </a:lnSpc>
              <a:buFontTx/>
              <a:buNone/>
            </a:pPr>
            <a:r>
              <a:rPr lang="en-US" altLang="en-US" sz="2800" b="1"/>
              <a:t>131.  This flea attacks poultry.</a:t>
            </a:r>
          </a:p>
          <a:p>
            <a:pPr marL="609600" indent="-609600">
              <a:lnSpc>
                <a:spcPct val="90000"/>
              </a:lnSpc>
              <a:buFontTx/>
              <a:buAutoNum type="arabicPeriod" startAt="132"/>
            </a:pPr>
            <a:r>
              <a:rPr lang="en-US" altLang="en-US" sz="2800" b="1"/>
              <a:t>  This ectoparasite is often called the Red Coat or   </a:t>
            </a:r>
          </a:p>
          <a:p>
            <a:pPr marL="609600" indent="-609600">
              <a:lnSpc>
                <a:spcPct val="90000"/>
              </a:lnSpc>
              <a:buFontTx/>
              <a:buNone/>
            </a:pPr>
            <a:r>
              <a:rPr lang="en-US" altLang="en-US" sz="2800" b="1"/>
              <a:t>          chinch or mahogany flat.</a:t>
            </a:r>
          </a:p>
          <a:p>
            <a:pPr marL="609600" indent="-609600">
              <a:lnSpc>
                <a:spcPct val="90000"/>
              </a:lnSpc>
              <a:buFontTx/>
              <a:buAutoNum type="arabicPeriod" startAt="133"/>
            </a:pPr>
            <a:r>
              <a:rPr lang="en-US" altLang="en-US" sz="2800" b="1"/>
              <a:t>  This ectoparasite lays sticky eggs and is found </a:t>
            </a:r>
          </a:p>
          <a:p>
            <a:pPr marL="609600" indent="-609600">
              <a:lnSpc>
                <a:spcPct val="90000"/>
              </a:lnSpc>
              <a:buFontTx/>
              <a:buNone/>
            </a:pPr>
            <a:r>
              <a:rPr lang="en-US" altLang="en-US" sz="2800" b="1"/>
              <a:t>          primarily in the pubic area of man.</a:t>
            </a:r>
          </a:p>
          <a:p>
            <a:pPr marL="609600" indent="-609600">
              <a:lnSpc>
                <a:spcPct val="90000"/>
              </a:lnSpc>
              <a:buFontTx/>
              <a:buAutoNum type="arabicPeriod" startAt="134"/>
            </a:pPr>
            <a:r>
              <a:rPr lang="en-US" altLang="en-US" sz="2800" b="1"/>
              <a:t>  This ectoparasite lays sticky eggs and is found </a:t>
            </a:r>
          </a:p>
          <a:p>
            <a:pPr marL="609600" indent="-609600">
              <a:lnSpc>
                <a:spcPct val="90000"/>
              </a:lnSpc>
              <a:buFontTx/>
              <a:buNone/>
            </a:pPr>
            <a:r>
              <a:rPr lang="en-US" altLang="en-US" sz="2800" b="1"/>
              <a:t>          primarily on the body and head of man.</a:t>
            </a:r>
          </a:p>
          <a:p>
            <a:pPr marL="609600" indent="-609600">
              <a:lnSpc>
                <a:spcPct val="90000"/>
              </a:lnSpc>
              <a:buFontTx/>
              <a:buAutoNum type="arabicPeriod" startAt="135"/>
            </a:pPr>
            <a:r>
              <a:rPr lang="en-US" altLang="en-US" sz="2800" b="1"/>
              <a:t>  An infestation of this might have a foul odor.</a:t>
            </a:r>
          </a:p>
        </p:txBody>
      </p:sp>
      <p:sp>
        <p:nvSpPr>
          <p:cNvPr id="508932" name="Text Box 4">
            <a:extLst>
              <a:ext uri="{FF2B5EF4-FFF2-40B4-BE49-F238E27FC236}">
                <a16:creationId xmlns:a16="http://schemas.microsoft.com/office/drawing/2014/main" id="{C1F343A7-0A03-46DF-9AEE-C8C4982E4B95}"/>
              </a:ext>
            </a:extLst>
          </p:cNvPr>
          <p:cNvSpPr txBox="1">
            <a:spLocks noChangeArrowheads="1"/>
          </p:cNvSpPr>
          <p:nvPr/>
        </p:nvSpPr>
        <p:spPr bwMode="auto">
          <a:xfrm>
            <a:off x="1050925" y="1412875"/>
            <a:ext cx="2603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0"/>
              <a:t> </a:t>
            </a:r>
          </a:p>
        </p:txBody>
      </p:sp>
      <p:sp>
        <p:nvSpPr>
          <p:cNvPr id="508933" name="Text Box 5">
            <a:extLst>
              <a:ext uri="{FF2B5EF4-FFF2-40B4-BE49-F238E27FC236}">
                <a16:creationId xmlns:a16="http://schemas.microsoft.com/office/drawing/2014/main" id="{46262524-751E-47A5-9265-B1E4411D152B}"/>
              </a:ext>
            </a:extLst>
          </p:cNvPr>
          <p:cNvSpPr txBox="1">
            <a:spLocks noChangeArrowheads="1"/>
          </p:cNvSpPr>
          <p:nvPr/>
        </p:nvSpPr>
        <p:spPr bwMode="auto">
          <a:xfrm>
            <a:off x="3352800" y="2022475"/>
            <a:ext cx="2743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American dog tick</a:t>
            </a:r>
          </a:p>
        </p:txBody>
      </p:sp>
      <p:pic>
        <p:nvPicPr>
          <p:cNvPr id="508934" name="Picture 6" descr="American Dog Tick - Dermacentor variabilis - female">
            <a:extLst>
              <a:ext uri="{FF2B5EF4-FFF2-40B4-BE49-F238E27FC236}">
                <a16:creationId xmlns:a16="http://schemas.microsoft.com/office/drawing/2014/main" id="{86038D51-AE0D-461F-8AE4-8AA0E4B883D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1524000"/>
            <a:ext cx="1085850" cy="10858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a:extLst>
              <a:ext uri="{FF2B5EF4-FFF2-40B4-BE49-F238E27FC236}">
                <a16:creationId xmlns:a16="http://schemas.microsoft.com/office/drawing/2014/main" id="{21749124-C2DD-409B-B7A5-14025981A734}"/>
              </a:ext>
            </a:extLst>
          </p:cNvPr>
          <p:cNvSpPr>
            <a:spLocks noGrp="1" noChangeArrowheads="1"/>
          </p:cNvSpPr>
          <p:nvPr>
            <p:ph type="title"/>
          </p:nvPr>
        </p:nvSpPr>
        <p:spPr>
          <a:xfrm>
            <a:off x="457200" y="0"/>
            <a:ext cx="8153400" cy="15240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197635" name="Rectangle 3">
            <a:extLst>
              <a:ext uri="{FF2B5EF4-FFF2-40B4-BE49-F238E27FC236}">
                <a16:creationId xmlns:a16="http://schemas.microsoft.com/office/drawing/2014/main" id="{5B81E316-E5BC-4729-8093-88B81685F140}"/>
              </a:ext>
            </a:extLst>
          </p:cNvPr>
          <p:cNvSpPr>
            <a:spLocks noGrp="1" noChangeArrowheads="1"/>
          </p:cNvSpPr>
          <p:nvPr>
            <p:ph type="body" idx="1"/>
          </p:nvPr>
        </p:nvSpPr>
        <p:spPr>
          <a:xfrm>
            <a:off x="381000" y="1524000"/>
            <a:ext cx="8458200" cy="5105400"/>
          </a:xfrm>
        </p:spPr>
        <p:txBody>
          <a:bodyPr/>
          <a:lstStyle/>
          <a:p>
            <a:pPr marL="609600" indent="-609600">
              <a:lnSpc>
                <a:spcPct val="90000"/>
              </a:lnSpc>
              <a:buFontTx/>
              <a:buNone/>
            </a:pPr>
            <a:r>
              <a:rPr lang="en-US" altLang="en-US" sz="2800" b="1"/>
              <a:t>129.  This ectoparasite transmits Tick Paralysis.</a:t>
            </a:r>
          </a:p>
          <a:p>
            <a:pPr marL="609600" indent="-609600">
              <a:lnSpc>
                <a:spcPct val="90000"/>
              </a:lnSpc>
              <a:buFontTx/>
              <a:buAutoNum type="arabicPeriod" startAt="130"/>
            </a:pPr>
            <a:r>
              <a:rPr lang="en-US" altLang="en-US" sz="2800" b="1"/>
              <a:t>  </a:t>
            </a:r>
            <a:r>
              <a:rPr lang="en-US" altLang="en-US" sz="2800" b="1" u="sng"/>
              <a:t>This ectoparasite burrows under the skin.</a:t>
            </a:r>
          </a:p>
          <a:p>
            <a:pPr marL="609600" indent="-609600">
              <a:lnSpc>
                <a:spcPct val="90000"/>
              </a:lnSpc>
              <a:buFontTx/>
              <a:buAutoNum type="arabicPeriod" startAt="130"/>
            </a:pPr>
            <a:endParaRPr lang="en-US" altLang="en-US" sz="2800" b="1" u="sng"/>
          </a:p>
          <a:p>
            <a:pPr marL="609600" indent="-609600">
              <a:lnSpc>
                <a:spcPct val="90000"/>
              </a:lnSpc>
              <a:buFontTx/>
              <a:buNone/>
            </a:pPr>
            <a:r>
              <a:rPr lang="en-US" altLang="en-US" sz="2800" b="1"/>
              <a:t>131.  This flea attacks poultry.</a:t>
            </a:r>
          </a:p>
          <a:p>
            <a:pPr marL="609600" indent="-609600">
              <a:lnSpc>
                <a:spcPct val="90000"/>
              </a:lnSpc>
              <a:buFontTx/>
              <a:buAutoNum type="arabicPeriod" startAt="132"/>
            </a:pPr>
            <a:r>
              <a:rPr lang="en-US" altLang="en-US" sz="2800" b="1"/>
              <a:t>  This ectoparasite is often called the Red Coat or   </a:t>
            </a:r>
          </a:p>
          <a:p>
            <a:pPr marL="609600" indent="-609600">
              <a:lnSpc>
                <a:spcPct val="90000"/>
              </a:lnSpc>
              <a:buFontTx/>
              <a:buNone/>
            </a:pPr>
            <a:r>
              <a:rPr lang="en-US" altLang="en-US" sz="2800" b="1"/>
              <a:t>          chinch or mahogany flat.</a:t>
            </a:r>
          </a:p>
          <a:p>
            <a:pPr marL="609600" indent="-609600">
              <a:lnSpc>
                <a:spcPct val="90000"/>
              </a:lnSpc>
              <a:buFontTx/>
              <a:buAutoNum type="arabicPeriod" startAt="133"/>
            </a:pPr>
            <a:r>
              <a:rPr lang="en-US" altLang="en-US" sz="2800" b="1"/>
              <a:t>  This ectoparasite lays sticky eggs and is found </a:t>
            </a:r>
          </a:p>
          <a:p>
            <a:pPr marL="609600" indent="-609600">
              <a:lnSpc>
                <a:spcPct val="90000"/>
              </a:lnSpc>
              <a:buFontTx/>
              <a:buNone/>
            </a:pPr>
            <a:r>
              <a:rPr lang="en-US" altLang="en-US" sz="2800" b="1"/>
              <a:t>          primarily in the pubic area of man.</a:t>
            </a:r>
          </a:p>
          <a:p>
            <a:pPr marL="609600" indent="-609600">
              <a:lnSpc>
                <a:spcPct val="90000"/>
              </a:lnSpc>
              <a:buFontTx/>
              <a:buAutoNum type="arabicPeriod" startAt="134"/>
            </a:pPr>
            <a:r>
              <a:rPr lang="en-US" altLang="en-US" sz="2800" b="1"/>
              <a:t>  This ectoparasite lays sticky eggs and is found </a:t>
            </a:r>
          </a:p>
          <a:p>
            <a:pPr marL="609600" indent="-609600">
              <a:lnSpc>
                <a:spcPct val="90000"/>
              </a:lnSpc>
              <a:buFontTx/>
              <a:buNone/>
            </a:pPr>
            <a:r>
              <a:rPr lang="en-US" altLang="en-US" sz="2800" b="1"/>
              <a:t>          primarily on the body and head of man.</a:t>
            </a:r>
          </a:p>
          <a:p>
            <a:pPr marL="609600" indent="-609600">
              <a:lnSpc>
                <a:spcPct val="90000"/>
              </a:lnSpc>
              <a:buFontTx/>
              <a:buAutoNum type="arabicPeriod" startAt="135"/>
            </a:pPr>
            <a:r>
              <a:rPr lang="en-US" altLang="en-US" sz="2800" b="1"/>
              <a:t>  An infestation of this might have a foul odor.</a:t>
            </a:r>
          </a:p>
        </p:txBody>
      </p:sp>
      <p:pic>
        <p:nvPicPr>
          <p:cNvPr id="197637" name="Picture 5">
            <a:extLst>
              <a:ext uri="{FF2B5EF4-FFF2-40B4-BE49-F238E27FC236}">
                <a16:creationId xmlns:a16="http://schemas.microsoft.com/office/drawing/2014/main" id="{49D9FDE3-F2D9-4C5A-985C-C8432C3637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2438400"/>
            <a:ext cx="755650" cy="1028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Rectangle 2">
            <a:extLst>
              <a:ext uri="{FF2B5EF4-FFF2-40B4-BE49-F238E27FC236}">
                <a16:creationId xmlns:a16="http://schemas.microsoft.com/office/drawing/2014/main" id="{C4B7BF64-55B6-4BD1-B3F3-3511F54B418E}"/>
              </a:ext>
            </a:extLst>
          </p:cNvPr>
          <p:cNvSpPr>
            <a:spLocks noGrp="1" noChangeArrowheads="1"/>
          </p:cNvSpPr>
          <p:nvPr>
            <p:ph type="title"/>
          </p:nvPr>
        </p:nvSpPr>
        <p:spPr>
          <a:xfrm>
            <a:off x="457200" y="0"/>
            <a:ext cx="8153400" cy="15240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510979" name="Rectangle 3">
            <a:extLst>
              <a:ext uri="{FF2B5EF4-FFF2-40B4-BE49-F238E27FC236}">
                <a16:creationId xmlns:a16="http://schemas.microsoft.com/office/drawing/2014/main" id="{1A025E58-A70D-412E-B313-FA2DAFB2A39C}"/>
              </a:ext>
            </a:extLst>
          </p:cNvPr>
          <p:cNvSpPr>
            <a:spLocks noGrp="1" noChangeArrowheads="1"/>
          </p:cNvSpPr>
          <p:nvPr>
            <p:ph type="body" idx="1"/>
          </p:nvPr>
        </p:nvSpPr>
        <p:spPr>
          <a:xfrm>
            <a:off x="381000" y="1524000"/>
            <a:ext cx="8458200" cy="5105400"/>
          </a:xfrm>
        </p:spPr>
        <p:txBody>
          <a:bodyPr/>
          <a:lstStyle/>
          <a:p>
            <a:pPr marL="609600" indent="-609600">
              <a:lnSpc>
                <a:spcPct val="90000"/>
              </a:lnSpc>
              <a:buFontTx/>
              <a:buNone/>
            </a:pPr>
            <a:r>
              <a:rPr lang="en-US" altLang="en-US" sz="2800" b="1"/>
              <a:t>129.  This ectoparasite transmits Tick Paralysis.</a:t>
            </a:r>
          </a:p>
          <a:p>
            <a:pPr marL="609600" indent="-609600">
              <a:lnSpc>
                <a:spcPct val="90000"/>
              </a:lnSpc>
              <a:buFontTx/>
              <a:buAutoNum type="arabicPeriod" startAt="130"/>
            </a:pPr>
            <a:r>
              <a:rPr lang="en-US" altLang="en-US" sz="2800" b="1"/>
              <a:t>  </a:t>
            </a:r>
            <a:r>
              <a:rPr lang="en-US" altLang="en-US" sz="2800" b="1" u="sng"/>
              <a:t>This ectoparasite burrows under the skin.</a:t>
            </a:r>
          </a:p>
          <a:p>
            <a:pPr marL="609600" indent="-609600">
              <a:lnSpc>
                <a:spcPct val="90000"/>
              </a:lnSpc>
              <a:buFontTx/>
              <a:buAutoNum type="arabicPeriod" startAt="130"/>
            </a:pPr>
            <a:endParaRPr lang="en-US" altLang="en-US" sz="2800" b="1" u="sng"/>
          </a:p>
          <a:p>
            <a:pPr marL="609600" indent="-609600">
              <a:lnSpc>
                <a:spcPct val="90000"/>
              </a:lnSpc>
              <a:buFontTx/>
              <a:buNone/>
            </a:pPr>
            <a:r>
              <a:rPr lang="en-US" altLang="en-US" sz="2800" b="1"/>
              <a:t>131.  This flea attacks poultry.</a:t>
            </a:r>
          </a:p>
          <a:p>
            <a:pPr marL="609600" indent="-609600">
              <a:lnSpc>
                <a:spcPct val="90000"/>
              </a:lnSpc>
              <a:buFontTx/>
              <a:buAutoNum type="arabicPeriod" startAt="132"/>
            </a:pPr>
            <a:r>
              <a:rPr lang="en-US" altLang="en-US" sz="2800" b="1"/>
              <a:t>  This ectoparasite is often called the Red Coat or   </a:t>
            </a:r>
          </a:p>
          <a:p>
            <a:pPr marL="609600" indent="-609600">
              <a:lnSpc>
                <a:spcPct val="90000"/>
              </a:lnSpc>
              <a:buFontTx/>
              <a:buNone/>
            </a:pPr>
            <a:r>
              <a:rPr lang="en-US" altLang="en-US" sz="2800" b="1"/>
              <a:t>          chinch or mahogany flat.</a:t>
            </a:r>
          </a:p>
          <a:p>
            <a:pPr marL="609600" indent="-609600">
              <a:lnSpc>
                <a:spcPct val="90000"/>
              </a:lnSpc>
              <a:buFontTx/>
              <a:buAutoNum type="arabicPeriod" startAt="133"/>
            </a:pPr>
            <a:r>
              <a:rPr lang="en-US" altLang="en-US" sz="2800" b="1"/>
              <a:t>  This ectoparasite lays sticky eggs and is found </a:t>
            </a:r>
          </a:p>
          <a:p>
            <a:pPr marL="609600" indent="-609600">
              <a:lnSpc>
                <a:spcPct val="90000"/>
              </a:lnSpc>
              <a:buFontTx/>
              <a:buNone/>
            </a:pPr>
            <a:r>
              <a:rPr lang="en-US" altLang="en-US" sz="2800" b="1"/>
              <a:t>          primarily in the pubic area of man.</a:t>
            </a:r>
          </a:p>
          <a:p>
            <a:pPr marL="609600" indent="-609600">
              <a:lnSpc>
                <a:spcPct val="90000"/>
              </a:lnSpc>
              <a:buFontTx/>
              <a:buAutoNum type="arabicPeriod" startAt="134"/>
            </a:pPr>
            <a:r>
              <a:rPr lang="en-US" altLang="en-US" sz="2800" b="1"/>
              <a:t>  This ectoparasite lays sticky eggs and is found </a:t>
            </a:r>
          </a:p>
          <a:p>
            <a:pPr marL="609600" indent="-609600">
              <a:lnSpc>
                <a:spcPct val="90000"/>
              </a:lnSpc>
              <a:buFontTx/>
              <a:buNone/>
            </a:pPr>
            <a:r>
              <a:rPr lang="en-US" altLang="en-US" sz="2800" b="1"/>
              <a:t>          primarily on the body and head of man.</a:t>
            </a:r>
          </a:p>
          <a:p>
            <a:pPr marL="609600" indent="-609600">
              <a:lnSpc>
                <a:spcPct val="90000"/>
              </a:lnSpc>
              <a:buFontTx/>
              <a:buAutoNum type="arabicPeriod" startAt="135"/>
            </a:pPr>
            <a:r>
              <a:rPr lang="en-US" altLang="en-US" sz="2800" b="1"/>
              <a:t>  An infestation of this might have a foul odor.</a:t>
            </a:r>
          </a:p>
        </p:txBody>
      </p:sp>
      <p:sp>
        <p:nvSpPr>
          <p:cNvPr id="510980" name="Text Box 4">
            <a:extLst>
              <a:ext uri="{FF2B5EF4-FFF2-40B4-BE49-F238E27FC236}">
                <a16:creationId xmlns:a16="http://schemas.microsoft.com/office/drawing/2014/main" id="{41427C36-2662-494E-8095-CB9BB5CB4B4D}"/>
              </a:ext>
            </a:extLst>
          </p:cNvPr>
          <p:cNvSpPr txBox="1">
            <a:spLocks noChangeArrowheads="1"/>
          </p:cNvSpPr>
          <p:nvPr/>
        </p:nvSpPr>
        <p:spPr bwMode="auto">
          <a:xfrm>
            <a:off x="2971800" y="2479675"/>
            <a:ext cx="25908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Itch mite - scabies</a:t>
            </a:r>
          </a:p>
        </p:txBody>
      </p:sp>
      <p:pic>
        <p:nvPicPr>
          <p:cNvPr id="510981" name="Picture 5">
            <a:extLst>
              <a:ext uri="{FF2B5EF4-FFF2-40B4-BE49-F238E27FC236}">
                <a16:creationId xmlns:a16="http://schemas.microsoft.com/office/drawing/2014/main" id="{E7F97328-5CAF-4755-B56A-0E678DEEE8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2438400"/>
            <a:ext cx="755650" cy="10287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a:extLst>
              <a:ext uri="{FF2B5EF4-FFF2-40B4-BE49-F238E27FC236}">
                <a16:creationId xmlns:a16="http://schemas.microsoft.com/office/drawing/2014/main" id="{BD8B5EB9-DA8D-4378-AEB8-FD61008A442B}"/>
              </a:ext>
            </a:extLst>
          </p:cNvPr>
          <p:cNvSpPr>
            <a:spLocks noGrp="1" noChangeArrowheads="1"/>
          </p:cNvSpPr>
          <p:nvPr>
            <p:ph type="title"/>
          </p:nvPr>
        </p:nvSpPr>
        <p:spPr>
          <a:xfrm>
            <a:off x="457200" y="0"/>
            <a:ext cx="8153400" cy="15240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198659" name="Rectangle 3">
            <a:extLst>
              <a:ext uri="{FF2B5EF4-FFF2-40B4-BE49-F238E27FC236}">
                <a16:creationId xmlns:a16="http://schemas.microsoft.com/office/drawing/2014/main" id="{0C75A856-7EFE-497C-9BA7-B6DF5876E669}"/>
              </a:ext>
            </a:extLst>
          </p:cNvPr>
          <p:cNvSpPr>
            <a:spLocks noGrp="1" noChangeArrowheads="1"/>
          </p:cNvSpPr>
          <p:nvPr>
            <p:ph type="body" idx="1"/>
          </p:nvPr>
        </p:nvSpPr>
        <p:spPr>
          <a:xfrm>
            <a:off x="381000" y="1524000"/>
            <a:ext cx="8458200" cy="5105400"/>
          </a:xfrm>
        </p:spPr>
        <p:txBody>
          <a:bodyPr/>
          <a:lstStyle/>
          <a:p>
            <a:pPr marL="609600" indent="-609600">
              <a:lnSpc>
                <a:spcPct val="90000"/>
              </a:lnSpc>
              <a:buFontTx/>
              <a:buNone/>
            </a:pPr>
            <a:r>
              <a:rPr lang="en-US" altLang="en-US" sz="2800" b="1"/>
              <a:t>129.  This ectoparasite transmits Tick Paralysis.</a:t>
            </a:r>
          </a:p>
          <a:p>
            <a:pPr marL="609600" indent="-609600">
              <a:lnSpc>
                <a:spcPct val="90000"/>
              </a:lnSpc>
              <a:buFontTx/>
              <a:buNone/>
            </a:pPr>
            <a:r>
              <a:rPr lang="en-US" altLang="en-US" sz="2800" b="1"/>
              <a:t>130.  This ectoparasite burrows under the skin.</a:t>
            </a:r>
          </a:p>
          <a:p>
            <a:pPr marL="609600" indent="-609600">
              <a:lnSpc>
                <a:spcPct val="90000"/>
              </a:lnSpc>
              <a:buFontTx/>
              <a:buAutoNum type="arabicPeriod" startAt="131"/>
            </a:pPr>
            <a:r>
              <a:rPr lang="en-US" altLang="en-US" sz="2800" b="1"/>
              <a:t>  </a:t>
            </a:r>
            <a:r>
              <a:rPr lang="en-US" altLang="en-US" sz="2800" b="1" u="sng"/>
              <a:t>This flea attacks poultry.</a:t>
            </a:r>
          </a:p>
          <a:p>
            <a:pPr marL="609600" indent="-609600">
              <a:lnSpc>
                <a:spcPct val="90000"/>
              </a:lnSpc>
              <a:buFontTx/>
              <a:buAutoNum type="arabicPeriod" startAt="131"/>
            </a:pPr>
            <a:endParaRPr lang="en-US" altLang="en-US" sz="2800" b="1" u="sng"/>
          </a:p>
          <a:p>
            <a:pPr marL="609600" indent="-609600">
              <a:lnSpc>
                <a:spcPct val="90000"/>
              </a:lnSpc>
              <a:buFontTx/>
              <a:buAutoNum type="arabicPeriod" startAt="132"/>
            </a:pPr>
            <a:r>
              <a:rPr lang="en-US" altLang="en-US" sz="2800" b="1"/>
              <a:t>  This ectoparasite is often called the Red Coat or   </a:t>
            </a:r>
          </a:p>
          <a:p>
            <a:pPr marL="609600" indent="-609600">
              <a:lnSpc>
                <a:spcPct val="90000"/>
              </a:lnSpc>
              <a:buFontTx/>
              <a:buNone/>
            </a:pPr>
            <a:r>
              <a:rPr lang="en-US" altLang="en-US" sz="2800" b="1"/>
              <a:t>          chinch or mahogany flat.</a:t>
            </a:r>
          </a:p>
          <a:p>
            <a:pPr marL="609600" indent="-609600">
              <a:lnSpc>
                <a:spcPct val="90000"/>
              </a:lnSpc>
              <a:buFontTx/>
              <a:buAutoNum type="arabicPeriod" startAt="133"/>
            </a:pPr>
            <a:r>
              <a:rPr lang="en-US" altLang="en-US" sz="2800" b="1"/>
              <a:t>  This ectoparasite lays sticky eggs and is found </a:t>
            </a:r>
          </a:p>
          <a:p>
            <a:pPr marL="609600" indent="-609600">
              <a:lnSpc>
                <a:spcPct val="90000"/>
              </a:lnSpc>
              <a:buFontTx/>
              <a:buNone/>
            </a:pPr>
            <a:r>
              <a:rPr lang="en-US" altLang="en-US" sz="2800" b="1"/>
              <a:t>          primarily in the pubic area of man.</a:t>
            </a:r>
          </a:p>
          <a:p>
            <a:pPr marL="609600" indent="-609600">
              <a:lnSpc>
                <a:spcPct val="90000"/>
              </a:lnSpc>
              <a:buFontTx/>
              <a:buAutoNum type="arabicPeriod" startAt="134"/>
            </a:pPr>
            <a:r>
              <a:rPr lang="en-US" altLang="en-US" sz="2800" b="1"/>
              <a:t>  This ectoparasite lays sticky eggs and is found </a:t>
            </a:r>
          </a:p>
          <a:p>
            <a:pPr marL="609600" indent="-609600">
              <a:lnSpc>
                <a:spcPct val="90000"/>
              </a:lnSpc>
              <a:buFontTx/>
              <a:buNone/>
            </a:pPr>
            <a:r>
              <a:rPr lang="en-US" altLang="en-US" sz="2800" b="1"/>
              <a:t>          primarily on the body and head of man.</a:t>
            </a:r>
          </a:p>
          <a:p>
            <a:pPr marL="609600" indent="-609600">
              <a:lnSpc>
                <a:spcPct val="90000"/>
              </a:lnSpc>
              <a:buFontTx/>
              <a:buAutoNum type="arabicPeriod" startAt="135"/>
            </a:pPr>
            <a:r>
              <a:rPr lang="en-US" altLang="en-US" sz="2800" b="1"/>
              <a:t>  An infestation of this might have a foul odor.</a:t>
            </a:r>
          </a:p>
        </p:txBody>
      </p:sp>
      <p:pic>
        <p:nvPicPr>
          <p:cNvPr id="198662" name="Picture 6">
            <a:extLst>
              <a:ext uri="{FF2B5EF4-FFF2-40B4-BE49-F238E27FC236}">
                <a16:creationId xmlns:a16="http://schemas.microsoft.com/office/drawing/2014/main" id="{0A796B27-FDFF-4FC8-B432-3CF1C658D5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2455863"/>
            <a:ext cx="1143000" cy="10048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02" name="Rectangle 2">
            <a:extLst>
              <a:ext uri="{FF2B5EF4-FFF2-40B4-BE49-F238E27FC236}">
                <a16:creationId xmlns:a16="http://schemas.microsoft.com/office/drawing/2014/main" id="{F39C571B-220B-4EB6-8160-4DFE983DF196}"/>
              </a:ext>
            </a:extLst>
          </p:cNvPr>
          <p:cNvSpPr>
            <a:spLocks noGrp="1" noChangeArrowheads="1"/>
          </p:cNvSpPr>
          <p:nvPr>
            <p:ph type="title"/>
          </p:nvPr>
        </p:nvSpPr>
        <p:spPr>
          <a:xfrm>
            <a:off x="457200" y="0"/>
            <a:ext cx="8153400" cy="15240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512003" name="Rectangle 3">
            <a:extLst>
              <a:ext uri="{FF2B5EF4-FFF2-40B4-BE49-F238E27FC236}">
                <a16:creationId xmlns:a16="http://schemas.microsoft.com/office/drawing/2014/main" id="{E5705AF2-2F52-4AAE-802A-52D147EA6F6F}"/>
              </a:ext>
            </a:extLst>
          </p:cNvPr>
          <p:cNvSpPr>
            <a:spLocks noGrp="1" noChangeArrowheads="1"/>
          </p:cNvSpPr>
          <p:nvPr>
            <p:ph type="body" idx="1"/>
          </p:nvPr>
        </p:nvSpPr>
        <p:spPr>
          <a:xfrm>
            <a:off x="381000" y="1524000"/>
            <a:ext cx="8458200" cy="5105400"/>
          </a:xfrm>
        </p:spPr>
        <p:txBody>
          <a:bodyPr/>
          <a:lstStyle/>
          <a:p>
            <a:pPr marL="609600" indent="-609600">
              <a:lnSpc>
                <a:spcPct val="90000"/>
              </a:lnSpc>
              <a:buFontTx/>
              <a:buNone/>
            </a:pPr>
            <a:r>
              <a:rPr lang="en-US" altLang="en-US" sz="2800" b="1"/>
              <a:t>129.  This ectoparasite transmits Tick Paralysis.</a:t>
            </a:r>
          </a:p>
          <a:p>
            <a:pPr marL="609600" indent="-609600">
              <a:lnSpc>
                <a:spcPct val="90000"/>
              </a:lnSpc>
              <a:buFontTx/>
              <a:buNone/>
            </a:pPr>
            <a:r>
              <a:rPr lang="en-US" altLang="en-US" sz="2800" b="1"/>
              <a:t>130.  This ectoparasite burrows under the skin.</a:t>
            </a:r>
          </a:p>
          <a:p>
            <a:pPr marL="609600" indent="-609600">
              <a:lnSpc>
                <a:spcPct val="90000"/>
              </a:lnSpc>
              <a:buFontTx/>
              <a:buAutoNum type="arabicPeriod" startAt="131"/>
            </a:pPr>
            <a:r>
              <a:rPr lang="en-US" altLang="en-US" sz="2800" b="1"/>
              <a:t>  </a:t>
            </a:r>
            <a:r>
              <a:rPr lang="en-US" altLang="en-US" sz="2800" b="1" u="sng"/>
              <a:t>This flea attacks poultry.</a:t>
            </a:r>
          </a:p>
          <a:p>
            <a:pPr marL="609600" indent="-609600">
              <a:lnSpc>
                <a:spcPct val="90000"/>
              </a:lnSpc>
              <a:buFontTx/>
              <a:buAutoNum type="arabicPeriod" startAt="131"/>
            </a:pPr>
            <a:endParaRPr lang="en-US" altLang="en-US" sz="2800" b="1" u="sng"/>
          </a:p>
          <a:p>
            <a:pPr marL="609600" indent="-609600">
              <a:lnSpc>
                <a:spcPct val="90000"/>
              </a:lnSpc>
              <a:buFontTx/>
              <a:buAutoNum type="arabicPeriod" startAt="132"/>
            </a:pPr>
            <a:r>
              <a:rPr lang="en-US" altLang="en-US" sz="2800" b="1"/>
              <a:t>  This ectoparasite is often called the Red Coat or   </a:t>
            </a:r>
          </a:p>
          <a:p>
            <a:pPr marL="609600" indent="-609600">
              <a:lnSpc>
                <a:spcPct val="90000"/>
              </a:lnSpc>
              <a:buFontTx/>
              <a:buNone/>
            </a:pPr>
            <a:r>
              <a:rPr lang="en-US" altLang="en-US" sz="2800" b="1"/>
              <a:t>          chinch or mahogany flat.</a:t>
            </a:r>
          </a:p>
          <a:p>
            <a:pPr marL="609600" indent="-609600">
              <a:lnSpc>
                <a:spcPct val="90000"/>
              </a:lnSpc>
              <a:buFontTx/>
              <a:buAutoNum type="arabicPeriod" startAt="133"/>
            </a:pPr>
            <a:r>
              <a:rPr lang="en-US" altLang="en-US" sz="2800" b="1"/>
              <a:t>  This ectoparasite lays sticky eggs and is found </a:t>
            </a:r>
          </a:p>
          <a:p>
            <a:pPr marL="609600" indent="-609600">
              <a:lnSpc>
                <a:spcPct val="90000"/>
              </a:lnSpc>
              <a:buFontTx/>
              <a:buNone/>
            </a:pPr>
            <a:r>
              <a:rPr lang="en-US" altLang="en-US" sz="2800" b="1"/>
              <a:t>          primarily in the pubic area of man.</a:t>
            </a:r>
          </a:p>
          <a:p>
            <a:pPr marL="609600" indent="-609600">
              <a:lnSpc>
                <a:spcPct val="90000"/>
              </a:lnSpc>
              <a:buFontTx/>
              <a:buAutoNum type="arabicPeriod" startAt="134"/>
            </a:pPr>
            <a:r>
              <a:rPr lang="en-US" altLang="en-US" sz="2800" b="1"/>
              <a:t>  This ectoparasite lays sticky eggs and is found </a:t>
            </a:r>
          </a:p>
          <a:p>
            <a:pPr marL="609600" indent="-609600">
              <a:lnSpc>
                <a:spcPct val="90000"/>
              </a:lnSpc>
              <a:buFontTx/>
              <a:buNone/>
            </a:pPr>
            <a:r>
              <a:rPr lang="en-US" altLang="en-US" sz="2800" b="1"/>
              <a:t>          primarily on the body and head of man.</a:t>
            </a:r>
          </a:p>
          <a:p>
            <a:pPr marL="609600" indent="-609600">
              <a:lnSpc>
                <a:spcPct val="90000"/>
              </a:lnSpc>
              <a:buFontTx/>
              <a:buAutoNum type="arabicPeriod" startAt="135"/>
            </a:pPr>
            <a:r>
              <a:rPr lang="en-US" altLang="en-US" sz="2800" b="1"/>
              <a:t>  An infestation of this might have a foul odor.</a:t>
            </a:r>
          </a:p>
        </p:txBody>
      </p:sp>
      <p:sp>
        <p:nvSpPr>
          <p:cNvPr id="512004" name="Text Box 4">
            <a:extLst>
              <a:ext uri="{FF2B5EF4-FFF2-40B4-BE49-F238E27FC236}">
                <a16:creationId xmlns:a16="http://schemas.microsoft.com/office/drawing/2014/main" id="{86FCE1E7-4AFC-47EA-8663-86C0D89C359A}"/>
              </a:ext>
            </a:extLst>
          </p:cNvPr>
          <p:cNvSpPr txBox="1">
            <a:spLocks noChangeArrowheads="1"/>
          </p:cNvSpPr>
          <p:nvPr/>
        </p:nvSpPr>
        <p:spPr bwMode="auto">
          <a:xfrm>
            <a:off x="2879725" y="2971800"/>
            <a:ext cx="21494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Sticktight flea</a:t>
            </a:r>
          </a:p>
        </p:txBody>
      </p:sp>
      <p:pic>
        <p:nvPicPr>
          <p:cNvPr id="512005" name="Picture 5">
            <a:extLst>
              <a:ext uri="{FF2B5EF4-FFF2-40B4-BE49-F238E27FC236}">
                <a16:creationId xmlns:a16="http://schemas.microsoft.com/office/drawing/2014/main" id="{64120C0B-D365-4025-9068-B842E981BF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2455863"/>
            <a:ext cx="1143000" cy="10048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a:extLst>
              <a:ext uri="{FF2B5EF4-FFF2-40B4-BE49-F238E27FC236}">
                <a16:creationId xmlns:a16="http://schemas.microsoft.com/office/drawing/2014/main" id="{5B24A32A-047F-4792-BF94-89C797F9D0FA}"/>
              </a:ext>
            </a:extLst>
          </p:cNvPr>
          <p:cNvSpPr>
            <a:spLocks noGrp="1" noChangeArrowheads="1"/>
          </p:cNvSpPr>
          <p:nvPr>
            <p:ph type="title"/>
          </p:nvPr>
        </p:nvSpPr>
        <p:spPr>
          <a:xfrm>
            <a:off x="457200" y="0"/>
            <a:ext cx="8153400" cy="15240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199683" name="Rectangle 3">
            <a:extLst>
              <a:ext uri="{FF2B5EF4-FFF2-40B4-BE49-F238E27FC236}">
                <a16:creationId xmlns:a16="http://schemas.microsoft.com/office/drawing/2014/main" id="{1852E2D4-FCCD-4993-8FAE-A5E2AAE40E25}"/>
              </a:ext>
            </a:extLst>
          </p:cNvPr>
          <p:cNvSpPr>
            <a:spLocks noGrp="1" noChangeArrowheads="1"/>
          </p:cNvSpPr>
          <p:nvPr>
            <p:ph type="body" idx="1"/>
          </p:nvPr>
        </p:nvSpPr>
        <p:spPr>
          <a:xfrm>
            <a:off x="381000" y="1524000"/>
            <a:ext cx="8458200" cy="5334000"/>
          </a:xfrm>
        </p:spPr>
        <p:txBody>
          <a:bodyPr/>
          <a:lstStyle/>
          <a:p>
            <a:pPr marL="609600" indent="-609600">
              <a:lnSpc>
                <a:spcPct val="90000"/>
              </a:lnSpc>
              <a:buFontTx/>
              <a:buNone/>
            </a:pPr>
            <a:r>
              <a:rPr lang="en-US" altLang="en-US" sz="2800" b="1"/>
              <a:t>129.  This ectoparasite transmits Tick Paralysis.</a:t>
            </a:r>
          </a:p>
          <a:p>
            <a:pPr marL="609600" indent="-609600">
              <a:lnSpc>
                <a:spcPct val="90000"/>
              </a:lnSpc>
              <a:buFontTx/>
              <a:buNone/>
            </a:pPr>
            <a:r>
              <a:rPr lang="en-US" altLang="en-US" sz="2800" b="1"/>
              <a:t>130.  This ectoparasite burrows under the skin.</a:t>
            </a:r>
          </a:p>
          <a:p>
            <a:pPr marL="609600" indent="-609600">
              <a:lnSpc>
                <a:spcPct val="90000"/>
              </a:lnSpc>
              <a:buFontTx/>
              <a:buNone/>
            </a:pPr>
            <a:r>
              <a:rPr lang="en-US" altLang="en-US" sz="2800" b="1"/>
              <a:t>131.  This flea attacks poultry.</a:t>
            </a:r>
          </a:p>
          <a:p>
            <a:pPr marL="609600" indent="-609600">
              <a:lnSpc>
                <a:spcPct val="90000"/>
              </a:lnSpc>
              <a:buFontTx/>
              <a:buAutoNum type="arabicPeriod" startAt="132"/>
            </a:pPr>
            <a:r>
              <a:rPr lang="en-US" altLang="en-US" sz="2800" b="1"/>
              <a:t>  </a:t>
            </a:r>
            <a:r>
              <a:rPr lang="en-US" altLang="en-US" sz="2800" b="1" u="sng"/>
              <a:t>This ectoparasite is often called the Red Coat or   </a:t>
            </a:r>
          </a:p>
          <a:p>
            <a:pPr marL="609600" indent="-609600">
              <a:lnSpc>
                <a:spcPct val="90000"/>
              </a:lnSpc>
              <a:buFontTx/>
              <a:buNone/>
            </a:pPr>
            <a:r>
              <a:rPr lang="en-US" altLang="en-US" sz="2800" b="1"/>
              <a:t>          </a:t>
            </a:r>
            <a:r>
              <a:rPr lang="en-US" altLang="en-US" sz="2800" b="1" u="sng"/>
              <a:t>chinch or mahogany flat.</a:t>
            </a:r>
          </a:p>
          <a:p>
            <a:pPr marL="609600" indent="-609600">
              <a:lnSpc>
                <a:spcPct val="90000"/>
              </a:lnSpc>
              <a:buFontTx/>
              <a:buNone/>
            </a:pPr>
            <a:endParaRPr lang="en-US" altLang="en-US" b="1" u="sng"/>
          </a:p>
          <a:p>
            <a:pPr marL="609600" indent="-609600">
              <a:lnSpc>
                <a:spcPct val="90000"/>
              </a:lnSpc>
              <a:buFontTx/>
              <a:buAutoNum type="arabicPeriod" startAt="133"/>
            </a:pPr>
            <a:r>
              <a:rPr lang="en-US" altLang="en-US" sz="2800" b="1"/>
              <a:t>  This ectoparasite lays sticky eggs and is found </a:t>
            </a:r>
          </a:p>
          <a:p>
            <a:pPr marL="609600" indent="-609600">
              <a:lnSpc>
                <a:spcPct val="90000"/>
              </a:lnSpc>
              <a:buFontTx/>
              <a:buNone/>
            </a:pPr>
            <a:r>
              <a:rPr lang="en-US" altLang="en-US" sz="2800" b="1"/>
              <a:t>          primarily in the pubic area of man.</a:t>
            </a:r>
          </a:p>
          <a:p>
            <a:pPr marL="609600" indent="-609600">
              <a:lnSpc>
                <a:spcPct val="90000"/>
              </a:lnSpc>
              <a:buFontTx/>
              <a:buAutoNum type="arabicPeriod" startAt="134"/>
            </a:pPr>
            <a:r>
              <a:rPr lang="en-US" altLang="en-US" sz="2800" b="1"/>
              <a:t>  This ectoparasite lays sticky eggs and is found </a:t>
            </a:r>
          </a:p>
          <a:p>
            <a:pPr marL="609600" indent="-609600">
              <a:lnSpc>
                <a:spcPct val="90000"/>
              </a:lnSpc>
              <a:buFontTx/>
              <a:buNone/>
            </a:pPr>
            <a:r>
              <a:rPr lang="en-US" altLang="en-US" sz="2800" b="1"/>
              <a:t>          primarily on the body and head of man.</a:t>
            </a:r>
          </a:p>
          <a:p>
            <a:pPr marL="609600" indent="-609600">
              <a:lnSpc>
                <a:spcPct val="90000"/>
              </a:lnSpc>
              <a:buFontTx/>
              <a:buAutoNum type="arabicPeriod" startAt="135"/>
            </a:pPr>
            <a:r>
              <a:rPr lang="en-US" altLang="en-US" sz="2800" b="1"/>
              <a:t>  An infestation of this might have a foul odor.</a:t>
            </a:r>
          </a:p>
        </p:txBody>
      </p:sp>
      <p:pic>
        <p:nvPicPr>
          <p:cNvPr id="199686" name="Picture 6">
            <a:extLst>
              <a:ext uri="{FF2B5EF4-FFF2-40B4-BE49-F238E27FC236}">
                <a16:creationId xmlns:a16="http://schemas.microsoft.com/office/drawing/2014/main" id="{7325CDFE-0966-4CA0-B101-B5CB98314F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3367088"/>
            <a:ext cx="1524000" cy="1143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3026" name="Rectangle 2">
            <a:extLst>
              <a:ext uri="{FF2B5EF4-FFF2-40B4-BE49-F238E27FC236}">
                <a16:creationId xmlns:a16="http://schemas.microsoft.com/office/drawing/2014/main" id="{CA671AC0-ED1A-4957-A013-46B0C1B6D62E}"/>
              </a:ext>
            </a:extLst>
          </p:cNvPr>
          <p:cNvSpPr>
            <a:spLocks noGrp="1" noChangeArrowheads="1"/>
          </p:cNvSpPr>
          <p:nvPr>
            <p:ph type="title"/>
          </p:nvPr>
        </p:nvSpPr>
        <p:spPr>
          <a:xfrm>
            <a:off x="457200" y="0"/>
            <a:ext cx="8153400" cy="15240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513027" name="Rectangle 3">
            <a:extLst>
              <a:ext uri="{FF2B5EF4-FFF2-40B4-BE49-F238E27FC236}">
                <a16:creationId xmlns:a16="http://schemas.microsoft.com/office/drawing/2014/main" id="{A3FA622D-480F-4284-8661-ED3FC6B66344}"/>
              </a:ext>
            </a:extLst>
          </p:cNvPr>
          <p:cNvSpPr>
            <a:spLocks noGrp="1" noChangeArrowheads="1"/>
          </p:cNvSpPr>
          <p:nvPr>
            <p:ph type="body" idx="1"/>
          </p:nvPr>
        </p:nvSpPr>
        <p:spPr>
          <a:xfrm>
            <a:off x="381000" y="1524000"/>
            <a:ext cx="8458200" cy="5334000"/>
          </a:xfrm>
        </p:spPr>
        <p:txBody>
          <a:bodyPr/>
          <a:lstStyle/>
          <a:p>
            <a:pPr marL="609600" indent="-609600">
              <a:lnSpc>
                <a:spcPct val="90000"/>
              </a:lnSpc>
              <a:buFontTx/>
              <a:buNone/>
            </a:pPr>
            <a:r>
              <a:rPr lang="en-US" altLang="en-US" sz="2800" b="1"/>
              <a:t>129.  This ectoparasite transmits Tick Paralysis.</a:t>
            </a:r>
          </a:p>
          <a:p>
            <a:pPr marL="609600" indent="-609600">
              <a:lnSpc>
                <a:spcPct val="90000"/>
              </a:lnSpc>
              <a:buFontTx/>
              <a:buNone/>
            </a:pPr>
            <a:r>
              <a:rPr lang="en-US" altLang="en-US" sz="2800" b="1"/>
              <a:t>130.  This ectoparasite burrows under the skin.</a:t>
            </a:r>
          </a:p>
          <a:p>
            <a:pPr marL="609600" indent="-609600">
              <a:lnSpc>
                <a:spcPct val="90000"/>
              </a:lnSpc>
              <a:buFontTx/>
              <a:buNone/>
            </a:pPr>
            <a:r>
              <a:rPr lang="en-US" altLang="en-US" sz="2800" b="1"/>
              <a:t>131.  This flea attacks poultry.</a:t>
            </a:r>
          </a:p>
          <a:p>
            <a:pPr marL="609600" indent="-609600">
              <a:lnSpc>
                <a:spcPct val="90000"/>
              </a:lnSpc>
              <a:buFontTx/>
              <a:buAutoNum type="arabicPeriod" startAt="132"/>
            </a:pPr>
            <a:r>
              <a:rPr lang="en-US" altLang="en-US" sz="2800" b="1"/>
              <a:t>  </a:t>
            </a:r>
            <a:r>
              <a:rPr lang="en-US" altLang="en-US" sz="2800" b="1" u="sng"/>
              <a:t>This ectoparasite is often called the Red Coat or   </a:t>
            </a:r>
          </a:p>
          <a:p>
            <a:pPr marL="609600" indent="-609600">
              <a:lnSpc>
                <a:spcPct val="90000"/>
              </a:lnSpc>
              <a:buFontTx/>
              <a:buNone/>
            </a:pPr>
            <a:r>
              <a:rPr lang="en-US" altLang="en-US" sz="2800" b="1"/>
              <a:t>          </a:t>
            </a:r>
            <a:r>
              <a:rPr lang="en-US" altLang="en-US" sz="2800" b="1" u="sng"/>
              <a:t>chinch or mahogany flat.</a:t>
            </a:r>
          </a:p>
          <a:p>
            <a:pPr marL="609600" indent="-609600">
              <a:lnSpc>
                <a:spcPct val="90000"/>
              </a:lnSpc>
              <a:buFontTx/>
              <a:buNone/>
            </a:pPr>
            <a:endParaRPr lang="en-US" altLang="en-US" b="1" u="sng"/>
          </a:p>
          <a:p>
            <a:pPr marL="609600" indent="-609600">
              <a:lnSpc>
                <a:spcPct val="90000"/>
              </a:lnSpc>
              <a:buFontTx/>
              <a:buAutoNum type="arabicPeriod" startAt="133"/>
            </a:pPr>
            <a:r>
              <a:rPr lang="en-US" altLang="en-US" sz="2800" b="1"/>
              <a:t>  This ectoparasite lays sticky eggs and is found </a:t>
            </a:r>
          </a:p>
          <a:p>
            <a:pPr marL="609600" indent="-609600">
              <a:lnSpc>
                <a:spcPct val="90000"/>
              </a:lnSpc>
              <a:buFontTx/>
              <a:buNone/>
            </a:pPr>
            <a:r>
              <a:rPr lang="en-US" altLang="en-US" sz="2800" b="1"/>
              <a:t>          primarily in the pubic area of man.</a:t>
            </a:r>
          </a:p>
          <a:p>
            <a:pPr marL="609600" indent="-609600">
              <a:lnSpc>
                <a:spcPct val="90000"/>
              </a:lnSpc>
              <a:buFontTx/>
              <a:buAutoNum type="arabicPeriod" startAt="134"/>
            </a:pPr>
            <a:r>
              <a:rPr lang="en-US" altLang="en-US" sz="2800" b="1"/>
              <a:t>  This ectoparasite lays sticky eggs and is found </a:t>
            </a:r>
          </a:p>
          <a:p>
            <a:pPr marL="609600" indent="-609600">
              <a:lnSpc>
                <a:spcPct val="90000"/>
              </a:lnSpc>
              <a:buFontTx/>
              <a:buNone/>
            </a:pPr>
            <a:r>
              <a:rPr lang="en-US" altLang="en-US" sz="2800" b="1"/>
              <a:t>          primarily on the body and head of man.</a:t>
            </a:r>
          </a:p>
          <a:p>
            <a:pPr marL="609600" indent="-609600">
              <a:lnSpc>
                <a:spcPct val="90000"/>
              </a:lnSpc>
              <a:buFontTx/>
              <a:buAutoNum type="arabicPeriod" startAt="135"/>
            </a:pPr>
            <a:r>
              <a:rPr lang="en-US" altLang="en-US" sz="2800" b="1"/>
              <a:t>  An infestation of this might have a foul odor.</a:t>
            </a:r>
          </a:p>
        </p:txBody>
      </p:sp>
      <p:sp>
        <p:nvSpPr>
          <p:cNvPr id="513028" name="Text Box 4">
            <a:extLst>
              <a:ext uri="{FF2B5EF4-FFF2-40B4-BE49-F238E27FC236}">
                <a16:creationId xmlns:a16="http://schemas.microsoft.com/office/drawing/2014/main" id="{210896A3-042B-44D5-8357-EB06462FB8BD}"/>
              </a:ext>
            </a:extLst>
          </p:cNvPr>
          <p:cNvSpPr txBox="1">
            <a:spLocks noChangeArrowheads="1"/>
          </p:cNvSpPr>
          <p:nvPr/>
        </p:nvSpPr>
        <p:spPr bwMode="auto">
          <a:xfrm>
            <a:off x="3565525" y="3962400"/>
            <a:ext cx="11938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Bedbug</a:t>
            </a:r>
          </a:p>
        </p:txBody>
      </p:sp>
      <p:pic>
        <p:nvPicPr>
          <p:cNvPr id="513029" name="Picture 5">
            <a:extLst>
              <a:ext uri="{FF2B5EF4-FFF2-40B4-BE49-F238E27FC236}">
                <a16:creationId xmlns:a16="http://schemas.microsoft.com/office/drawing/2014/main" id="{1623D4E5-877B-45F0-9C54-0E9DC72C92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3367088"/>
            <a:ext cx="1524000" cy="1143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a:extLst>
              <a:ext uri="{FF2B5EF4-FFF2-40B4-BE49-F238E27FC236}">
                <a16:creationId xmlns:a16="http://schemas.microsoft.com/office/drawing/2014/main" id="{BB7A78E2-38BD-490F-8CF8-9E8949CC9AF3}"/>
              </a:ext>
            </a:extLst>
          </p:cNvPr>
          <p:cNvSpPr>
            <a:spLocks noGrp="1" noChangeArrowheads="1"/>
          </p:cNvSpPr>
          <p:nvPr>
            <p:ph type="title"/>
          </p:nvPr>
        </p:nvSpPr>
        <p:spPr>
          <a:xfrm>
            <a:off x="457200" y="0"/>
            <a:ext cx="8153400" cy="15240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200707" name="Rectangle 3">
            <a:extLst>
              <a:ext uri="{FF2B5EF4-FFF2-40B4-BE49-F238E27FC236}">
                <a16:creationId xmlns:a16="http://schemas.microsoft.com/office/drawing/2014/main" id="{E4A39AD0-B982-4725-95C2-C05C9E7FDCA2}"/>
              </a:ext>
            </a:extLst>
          </p:cNvPr>
          <p:cNvSpPr>
            <a:spLocks noGrp="1" noChangeArrowheads="1"/>
          </p:cNvSpPr>
          <p:nvPr>
            <p:ph type="body" idx="1"/>
          </p:nvPr>
        </p:nvSpPr>
        <p:spPr>
          <a:xfrm>
            <a:off x="381000" y="1524000"/>
            <a:ext cx="8458200" cy="5105400"/>
          </a:xfrm>
        </p:spPr>
        <p:txBody>
          <a:bodyPr/>
          <a:lstStyle/>
          <a:p>
            <a:pPr marL="609600" indent="-609600">
              <a:lnSpc>
                <a:spcPct val="90000"/>
              </a:lnSpc>
              <a:buFontTx/>
              <a:buNone/>
            </a:pPr>
            <a:r>
              <a:rPr lang="en-US" altLang="en-US" sz="2800" b="1"/>
              <a:t>129.  This ectoparasite transmits Tick Paralysis.</a:t>
            </a:r>
          </a:p>
          <a:p>
            <a:pPr marL="609600" indent="-609600">
              <a:lnSpc>
                <a:spcPct val="90000"/>
              </a:lnSpc>
              <a:buFontTx/>
              <a:buNone/>
            </a:pPr>
            <a:r>
              <a:rPr lang="en-US" altLang="en-US" sz="2800" b="1"/>
              <a:t>130.  This ectoparasite burrows under the skin.</a:t>
            </a:r>
          </a:p>
          <a:p>
            <a:pPr marL="609600" indent="-609600">
              <a:lnSpc>
                <a:spcPct val="90000"/>
              </a:lnSpc>
              <a:buFontTx/>
              <a:buNone/>
            </a:pPr>
            <a:r>
              <a:rPr lang="en-US" altLang="en-US" sz="2800" b="1"/>
              <a:t>131.  This flea attacks poultry.</a:t>
            </a:r>
          </a:p>
          <a:p>
            <a:pPr marL="609600" indent="-609600">
              <a:lnSpc>
                <a:spcPct val="90000"/>
              </a:lnSpc>
              <a:buFontTx/>
              <a:buAutoNum type="arabicPeriod" startAt="132"/>
            </a:pPr>
            <a:r>
              <a:rPr lang="en-US" altLang="en-US" sz="2800" b="1"/>
              <a:t>  This ectoparasite is often called the Red Coat or   </a:t>
            </a:r>
          </a:p>
          <a:p>
            <a:pPr marL="609600" indent="-609600">
              <a:lnSpc>
                <a:spcPct val="90000"/>
              </a:lnSpc>
              <a:buFontTx/>
              <a:buNone/>
            </a:pPr>
            <a:r>
              <a:rPr lang="en-US" altLang="en-US" sz="2800" b="1"/>
              <a:t>          chinch or mahogany flat.</a:t>
            </a:r>
          </a:p>
          <a:p>
            <a:pPr marL="609600" indent="-609600">
              <a:lnSpc>
                <a:spcPct val="90000"/>
              </a:lnSpc>
              <a:buFontTx/>
              <a:buAutoNum type="arabicPeriod" startAt="133"/>
            </a:pPr>
            <a:r>
              <a:rPr lang="en-US" altLang="en-US" sz="2800" b="1"/>
              <a:t>  </a:t>
            </a:r>
            <a:r>
              <a:rPr lang="en-US" altLang="en-US" sz="2800" b="1" u="sng"/>
              <a:t>This ectoparasite lays sticky eggs and is found </a:t>
            </a:r>
          </a:p>
          <a:p>
            <a:pPr marL="609600" indent="-609600">
              <a:lnSpc>
                <a:spcPct val="90000"/>
              </a:lnSpc>
              <a:buFontTx/>
              <a:buNone/>
            </a:pPr>
            <a:r>
              <a:rPr lang="en-US" altLang="en-US" sz="2800" b="1"/>
              <a:t>          </a:t>
            </a:r>
            <a:r>
              <a:rPr lang="en-US" altLang="en-US" sz="2800" b="1" u="sng"/>
              <a:t>primarily in the pubic area of man.</a:t>
            </a:r>
          </a:p>
          <a:p>
            <a:pPr marL="609600" indent="-609600">
              <a:lnSpc>
                <a:spcPct val="90000"/>
              </a:lnSpc>
              <a:buFontTx/>
              <a:buNone/>
            </a:pPr>
            <a:endParaRPr lang="en-US" altLang="en-US" b="1"/>
          </a:p>
          <a:p>
            <a:pPr marL="609600" indent="-609600">
              <a:lnSpc>
                <a:spcPct val="90000"/>
              </a:lnSpc>
              <a:buFontTx/>
              <a:buAutoNum type="arabicPeriod" startAt="134"/>
            </a:pPr>
            <a:r>
              <a:rPr lang="en-US" altLang="en-US" sz="2800" b="1"/>
              <a:t>  This ectoparasite lays sticky eggs and is found </a:t>
            </a:r>
          </a:p>
          <a:p>
            <a:pPr marL="609600" indent="-609600">
              <a:lnSpc>
                <a:spcPct val="90000"/>
              </a:lnSpc>
              <a:buFontTx/>
              <a:buNone/>
            </a:pPr>
            <a:r>
              <a:rPr lang="en-US" altLang="en-US" sz="2800" b="1"/>
              <a:t>          primarily on the body and head of man.</a:t>
            </a:r>
          </a:p>
          <a:p>
            <a:pPr marL="609600" indent="-609600">
              <a:lnSpc>
                <a:spcPct val="90000"/>
              </a:lnSpc>
              <a:buFontTx/>
              <a:buAutoNum type="arabicPeriod" startAt="135"/>
            </a:pPr>
            <a:r>
              <a:rPr lang="en-US" altLang="en-US" sz="2800" b="1"/>
              <a:t>  An infestation of this might have a foul odor.</a:t>
            </a:r>
          </a:p>
        </p:txBody>
      </p:sp>
      <p:pic>
        <p:nvPicPr>
          <p:cNvPr id="200710" name="Picture 6">
            <a:extLst>
              <a:ext uri="{FF2B5EF4-FFF2-40B4-BE49-F238E27FC236}">
                <a16:creationId xmlns:a16="http://schemas.microsoft.com/office/drawing/2014/main" id="{C95F4B8F-9825-4FCE-81DE-31DD72170F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4321175"/>
            <a:ext cx="1371600" cy="10445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4050" name="Rectangle 2">
            <a:extLst>
              <a:ext uri="{FF2B5EF4-FFF2-40B4-BE49-F238E27FC236}">
                <a16:creationId xmlns:a16="http://schemas.microsoft.com/office/drawing/2014/main" id="{FACFEB2A-4974-4C54-ADFF-4A338FCAE9F9}"/>
              </a:ext>
            </a:extLst>
          </p:cNvPr>
          <p:cNvSpPr>
            <a:spLocks noGrp="1" noChangeArrowheads="1"/>
          </p:cNvSpPr>
          <p:nvPr>
            <p:ph type="title"/>
          </p:nvPr>
        </p:nvSpPr>
        <p:spPr>
          <a:xfrm>
            <a:off x="457200" y="0"/>
            <a:ext cx="8153400" cy="15240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514051" name="Rectangle 3">
            <a:extLst>
              <a:ext uri="{FF2B5EF4-FFF2-40B4-BE49-F238E27FC236}">
                <a16:creationId xmlns:a16="http://schemas.microsoft.com/office/drawing/2014/main" id="{1D7EC866-3EC1-4900-B825-82A4EFE72D41}"/>
              </a:ext>
            </a:extLst>
          </p:cNvPr>
          <p:cNvSpPr>
            <a:spLocks noGrp="1" noChangeArrowheads="1"/>
          </p:cNvSpPr>
          <p:nvPr>
            <p:ph type="body" idx="1"/>
          </p:nvPr>
        </p:nvSpPr>
        <p:spPr>
          <a:xfrm>
            <a:off x="381000" y="1524000"/>
            <a:ext cx="8458200" cy="5105400"/>
          </a:xfrm>
        </p:spPr>
        <p:txBody>
          <a:bodyPr/>
          <a:lstStyle/>
          <a:p>
            <a:pPr marL="609600" indent="-609600">
              <a:lnSpc>
                <a:spcPct val="90000"/>
              </a:lnSpc>
              <a:buFontTx/>
              <a:buNone/>
            </a:pPr>
            <a:r>
              <a:rPr lang="en-US" altLang="en-US" sz="2800" b="1"/>
              <a:t>129.  This ectoparasite transmits Tick Paralysis.</a:t>
            </a:r>
          </a:p>
          <a:p>
            <a:pPr marL="609600" indent="-609600">
              <a:lnSpc>
                <a:spcPct val="90000"/>
              </a:lnSpc>
              <a:buFontTx/>
              <a:buNone/>
            </a:pPr>
            <a:r>
              <a:rPr lang="en-US" altLang="en-US" sz="2800" b="1"/>
              <a:t>130.  This ectoparasite burrows under the skin.</a:t>
            </a:r>
          </a:p>
          <a:p>
            <a:pPr marL="609600" indent="-609600">
              <a:lnSpc>
                <a:spcPct val="90000"/>
              </a:lnSpc>
              <a:buFontTx/>
              <a:buNone/>
            </a:pPr>
            <a:r>
              <a:rPr lang="en-US" altLang="en-US" sz="2800" b="1"/>
              <a:t>131.  This flea attacks poultry.</a:t>
            </a:r>
          </a:p>
          <a:p>
            <a:pPr marL="609600" indent="-609600">
              <a:lnSpc>
                <a:spcPct val="90000"/>
              </a:lnSpc>
              <a:buFontTx/>
              <a:buAutoNum type="arabicPeriod" startAt="132"/>
            </a:pPr>
            <a:r>
              <a:rPr lang="en-US" altLang="en-US" sz="2800" b="1"/>
              <a:t>  This ectoparasite is often called the Red Coat or   </a:t>
            </a:r>
          </a:p>
          <a:p>
            <a:pPr marL="609600" indent="-609600">
              <a:lnSpc>
                <a:spcPct val="90000"/>
              </a:lnSpc>
              <a:buFontTx/>
              <a:buNone/>
            </a:pPr>
            <a:r>
              <a:rPr lang="en-US" altLang="en-US" sz="2800" b="1"/>
              <a:t>          chinch or mahogany flat.</a:t>
            </a:r>
          </a:p>
          <a:p>
            <a:pPr marL="609600" indent="-609600">
              <a:lnSpc>
                <a:spcPct val="90000"/>
              </a:lnSpc>
              <a:buFontTx/>
              <a:buAutoNum type="arabicPeriod" startAt="133"/>
            </a:pPr>
            <a:r>
              <a:rPr lang="en-US" altLang="en-US" sz="2800" b="1"/>
              <a:t>  </a:t>
            </a:r>
            <a:r>
              <a:rPr lang="en-US" altLang="en-US" sz="2800" b="1" u="sng"/>
              <a:t>This ectoparasite lays sticky eggs and is found </a:t>
            </a:r>
          </a:p>
          <a:p>
            <a:pPr marL="609600" indent="-609600">
              <a:lnSpc>
                <a:spcPct val="90000"/>
              </a:lnSpc>
              <a:buFontTx/>
              <a:buNone/>
            </a:pPr>
            <a:r>
              <a:rPr lang="en-US" altLang="en-US" sz="2800" b="1"/>
              <a:t>          </a:t>
            </a:r>
            <a:r>
              <a:rPr lang="en-US" altLang="en-US" sz="2800" b="1" u="sng"/>
              <a:t>primarily in the pubic area of man.</a:t>
            </a:r>
          </a:p>
          <a:p>
            <a:pPr marL="609600" indent="-609600">
              <a:lnSpc>
                <a:spcPct val="90000"/>
              </a:lnSpc>
              <a:buFontTx/>
              <a:buNone/>
            </a:pPr>
            <a:endParaRPr lang="en-US" altLang="en-US" b="1"/>
          </a:p>
          <a:p>
            <a:pPr marL="609600" indent="-609600">
              <a:lnSpc>
                <a:spcPct val="90000"/>
              </a:lnSpc>
              <a:buFontTx/>
              <a:buAutoNum type="arabicPeriod" startAt="134"/>
            </a:pPr>
            <a:r>
              <a:rPr lang="en-US" altLang="en-US" sz="2800" b="1"/>
              <a:t>  This ectoparasite lays sticky eggs and is found </a:t>
            </a:r>
          </a:p>
          <a:p>
            <a:pPr marL="609600" indent="-609600">
              <a:lnSpc>
                <a:spcPct val="90000"/>
              </a:lnSpc>
              <a:buFontTx/>
              <a:buNone/>
            </a:pPr>
            <a:r>
              <a:rPr lang="en-US" altLang="en-US" sz="2800" b="1"/>
              <a:t>          primarily on the body and head of man.</a:t>
            </a:r>
          </a:p>
          <a:p>
            <a:pPr marL="609600" indent="-609600">
              <a:lnSpc>
                <a:spcPct val="90000"/>
              </a:lnSpc>
              <a:buFontTx/>
              <a:buAutoNum type="arabicPeriod" startAt="135"/>
            </a:pPr>
            <a:r>
              <a:rPr lang="en-US" altLang="en-US" sz="2800" b="1"/>
              <a:t>  An infestation of this might have a foul odor.</a:t>
            </a:r>
          </a:p>
        </p:txBody>
      </p:sp>
      <p:sp>
        <p:nvSpPr>
          <p:cNvPr id="514052" name="Text Box 4">
            <a:extLst>
              <a:ext uri="{FF2B5EF4-FFF2-40B4-BE49-F238E27FC236}">
                <a16:creationId xmlns:a16="http://schemas.microsoft.com/office/drawing/2014/main" id="{3B342F4D-0828-4CEB-879D-D6F588FC3C66}"/>
              </a:ext>
            </a:extLst>
          </p:cNvPr>
          <p:cNvSpPr txBox="1">
            <a:spLocks noChangeArrowheads="1"/>
          </p:cNvSpPr>
          <p:nvPr/>
        </p:nvSpPr>
        <p:spPr bwMode="auto">
          <a:xfrm>
            <a:off x="2971800" y="4876800"/>
            <a:ext cx="29718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Crab lice – pubic lice</a:t>
            </a:r>
          </a:p>
        </p:txBody>
      </p:sp>
      <p:pic>
        <p:nvPicPr>
          <p:cNvPr id="514053" name="Picture 5">
            <a:extLst>
              <a:ext uri="{FF2B5EF4-FFF2-40B4-BE49-F238E27FC236}">
                <a16:creationId xmlns:a16="http://schemas.microsoft.com/office/drawing/2014/main" id="{A3E6CA59-D263-4C66-A97A-80FE0CC475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4321175"/>
            <a:ext cx="1371600" cy="10445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a:extLst>
              <a:ext uri="{FF2B5EF4-FFF2-40B4-BE49-F238E27FC236}">
                <a16:creationId xmlns:a16="http://schemas.microsoft.com/office/drawing/2014/main" id="{DD127948-5647-4C46-8EC2-98A03A89785E}"/>
              </a:ext>
            </a:extLst>
          </p:cNvPr>
          <p:cNvSpPr>
            <a:spLocks noGrp="1" noChangeArrowheads="1"/>
          </p:cNvSpPr>
          <p:nvPr>
            <p:ph type="title"/>
          </p:nvPr>
        </p:nvSpPr>
        <p:spPr>
          <a:xfrm>
            <a:off x="457200" y="0"/>
            <a:ext cx="8153400" cy="15240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201731" name="Rectangle 3">
            <a:extLst>
              <a:ext uri="{FF2B5EF4-FFF2-40B4-BE49-F238E27FC236}">
                <a16:creationId xmlns:a16="http://schemas.microsoft.com/office/drawing/2014/main" id="{F55BE468-FD15-469B-B5AC-474C3BDE3D62}"/>
              </a:ext>
            </a:extLst>
          </p:cNvPr>
          <p:cNvSpPr>
            <a:spLocks noGrp="1" noChangeArrowheads="1"/>
          </p:cNvSpPr>
          <p:nvPr>
            <p:ph type="body" idx="1"/>
          </p:nvPr>
        </p:nvSpPr>
        <p:spPr>
          <a:xfrm>
            <a:off x="381000" y="1524000"/>
            <a:ext cx="8458200" cy="5105400"/>
          </a:xfrm>
        </p:spPr>
        <p:txBody>
          <a:bodyPr/>
          <a:lstStyle/>
          <a:p>
            <a:pPr marL="609600" indent="-609600">
              <a:lnSpc>
                <a:spcPct val="90000"/>
              </a:lnSpc>
              <a:buFontTx/>
              <a:buNone/>
            </a:pPr>
            <a:r>
              <a:rPr lang="en-US" altLang="en-US" sz="2800" b="1"/>
              <a:t>129.  This ectoparasite transmits Tick Paralysis.</a:t>
            </a:r>
          </a:p>
          <a:p>
            <a:pPr marL="609600" indent="-609600">
              <a:lnSpc>
                <a:spcPct val="90000"/>
              </a:lnSpc>
              <a:buFontTx/>
              <a:buNone/>
            </a:pPr>
            <a:r>
              <a:rPr lang="en-US" altLang="en-US" sz="2800" b="1"/>
              <a:t>130.  This ectoparasite burrows under the skin.</a:t>
            </a:r>
          </a:p>
          <a:p>
            <a:pPr marL="609600" indent="-609600">
              <a:lnSpc>
                <a:spcPct val="90000"/>
              </a:lnSpc>
              <a:buFontTx/>
              <a:buNone/>
            </a:pPr>
            <a:r>
              <a:rPr lang="en-US" altLang="en-US" sz="2800" b="1"/>
              <a:t>131.  This flea attacks poultry.</a:t>
            </a:r>
          </a:p>
          <a:p>
            <a:pPr marL="609600" indent="-609600">
              <a:lnSpc>
                <a:spcPct val="90000"/>
              </a:lnSpc>
              <a:buFontTx/>
              <a:buAutoNum type="arabicPeriod" startAt="132"/>
            </a:pPr>
            <a:r>
              <a:rPr lang="en-US" altLang="en-US" sz="2800" b="1"/>
              <a:t>  This ectoparasite is often called the Red Coat or   </a:t>
            </a:r>
          </a:p>
          <a:p>
            <a:pPr marL="609600" indent="-609600">
              <a:lnSpc>
                <a:spcPct val="90000"/>
              </a:lnSpc>
              <a:buFontTx/>
              <a:buNone/>
            </a:pPr>
            <a:r>
              <a:rPr lang="en-US" altLang="en-US" sz="2800" b="1"/>
              <a:t>          chinch or mahogany flat.</a:t>
            </a:r>
          </a:p>
          <a:p>
            <a:pPr marL="609600" indent="-609600">
              <a:lnSpc>
                <a:spcPct val="90000"/>
              </a:lnSpc>
              <a:buFontTx/>
              <a:buAutoNum type="arabicPeriod" startAt="133"/>
            </a:pPr>
            <a:r>
              <a:rPr lang="en-US" altLang="en-US" sz="2800" b="1"/>
              <a:t>  This ectoparasite lays sticky eggs and is found </a:t>
            </a:r>
          </a:p>
          <a:p>
            <a:pPr marL="609600" indent="-609600">
              <a:lnSpc>
                <a:spcPct val="90000"/>
              </a:lnSpc>
              <a:buFontTx/>
              <a:buNone/>
            </a:pPr>
            <a:r>
              <a:rPr lang="en-US" altLang="en-US" sz="2800" b="1"/>
              <a:t>          primarily in the pubic area of man.</a:t>
            </a:r>
          </a:p>
          <a:p>
            <a:pPr marL="609600" indent="-609600">
              <a:lnSpc>
                <a:spcPct val="90000"/>
              </a:lnSpc>
              <a:buFontTx/>
              <a:buAutoNum type="arabicPeriod" startAt="134"/>
            </a:pPr>
            <a:r>
              <a:rPr lang="en-US" altLang="en-US" sz="2800" b="1"/>
              <a:t>  </a:t>
            </a:r>
            <a:r>
              <a:rPr lang="en-US" altLang="en-US" sz="2800" b="1" u="sng"/>
              <a:t>This ectoparasite lays sticky eggs and is found </a:t>
            </a:r>
          </a:p>
          <a:p>
            <a:pPr marL="609600" indent="-609600">
              <a:lnSpc>
                <a:spcPct val="90000"/>
              </a:lnSpc>
              <a:buFontTx/>
              <a:buNone/>
            </a:pPr>
            <a:r>
              <a:rPr lang="en-US" altLang="en-US" sz="2800" b="1"/>
              <a:t>          </a:t>
            </a:r>
            <a:r>
              <a:rPr lang="en-US" altLang="en-US" sz="2800" b="1" u="sng"/>
              <a:t>primarily on the body and head of man.</a:t>
            </a:r>
          </a:p>
          <a:p>
            <a:pPr marL="609600" indent="-609600">
              <a:lnSpc>
                <a:spcPct val="90000"/>
              </a:lnSpc>
              <a:buFontTx/>
              <a:buNone/>
            </a:pPr>
            <a:endParaRPr lang="en-US" altLang="en-US" sz="2800" b="1"/>
          </a:p>
          <a:p>
            <a:pPr marL="609600" indent="-609600">
              <a:lnSpc>
                <a:spcPct val="90000"/>
              </a:lnSpc>
              <a:buFontTx/>
              <a:buAutoNum type="arabicPeriod" startAt="135"/>
            </a:pPr>
            <a:r>
              <a:rPr lang="en-US" altLang="en-US" sz="2800" b="1"/>
              <a:t>  An infestation of this might have a foul odor.</a:t>
            </a:r>
          </a:p>
        </p:txBody>
      </p:sp>
      <p:pic>
        <p:nvPicPr>
          <p:cNvPr id="201734" name="Picture 6">
            <a:extLst>
              <a:ext uri="{FF2B5EF4-FFF2-40B4-BE49-F238E27FC236}">
                <a16:creationId xmlns:a16="http://schemas.microsoft.com/office/drawing/2014/main" id="{C25B06DE-A91E-4CD7-9567-8139112630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5278438"/>
            <a:ext cx="1371600" cy="9937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5074" name="Rectangle 2">
            <a:extLst>
              <a:ext uri="{FF2B5EF4-FFF2-40B4-BE49-F238E27FC236}">
                <a16:creationId xmlns:a16="http://schemas.microsoft.com/office/drawing/2014/main" id="{32A56510-E7F0-480E-A984-7A46FF0A4F65}"/>
              </a:ext>
            </a:extLst>
          </p:cNvPr>
          <p:cNvSpPr>
            <a:spLocks noGrp="1" noChangeArrowheads="1"/>
          </p:cNvSpPr>
          <p:nvPr>
            <p:ph type="title"/>
          </p:nvPr>
        </p:nvSpPr>
        <p:spPr>
          <a:xfrm>
            <a:off x="457200" y="0"/>
            <a:ext cx="8153400" cy="15240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515075" name="Rectangle 3">
            <a:extLst>
              <a:ext uri="{FF2B5EF4-FFF2-40B4-BE49-F238E27FC236}">
                <a16:creationId xmlns:a16="http://schemas.microsoft.com/office/drawing/2014/main" id="{4CE67499-B785-48F8-950C-B3F61E725F60}"/>
              </a:ext>
            </a:extLst>
          </p:cNvPr>
          <p:cNvSpPr>
            <a:spLocks noGrp="1" noChangeArrowheads="1"/>
          </p:cNvSpPr>
          <p:nvPr>
            <p:ph type="body" idx="1"/>
          </p:nvPr>
        </p:nvSpPr>
        <p:spPr>
          <a:xfrm>
            <a:off x="381000" y="1524000"/>
            <a:ext cx="8458200" cy="5105400"/>
          </a:xfrm>
        </p:spPr>
        <p:txBody>
          <a:bodyPr/>
          <a:lstStyle/>
          <a:p>
            <a:pPr marL="609600" indent="-609600">
              <a:lnSpc>
                <a:spcPct val="90000"/>
              </a:lnSpc>
              <a:buFontTx/>
              <a:buNone/>
            </a:pPr>
            <a:r>
              <a:rPr lang="en-US" altLang="en-US" sz="2800" b="1"/>
              <a:t>129.  This ectoparasite transmits Tick Paralysis.</a:t>
            </a:r>
          </a:p>
          <a:p>
            <a:pPr marL="609600" indent="-609600">
              <a:lnSpc>
                <a:spcPct val="90000"/>
              </a:lnSpc>
              <a:buFontTx/>
              <a:buNone/>
            </a:pPr>
            <a:r>
              <a:rPr lang="en-US" altLang="en-US" sz="2800" b="1"/>
              <a:t>130.  This ectoparasite burrows under the skin.</a:t>
            </a:r>
          </a:p>
          <a:p>
            <a:pPr marL="609600" indent="-609600">
              <a:lnSpc>
                <a:spcPct val="90000"/>
              </a:lnSpc>
              <a:buFontTx/>
              <a:buNone/>
            </a:pPr>
            <a:r>
              <a:rPr lang="en-US" altLang="en-US" sz="2800" b="1"/>
              <a:t>131.  This flea attacks poultry.</a:t>
            </a:r>
          </a:p>
          <a:p>
            <a:pPr marL="609600" indent="-609600">
              <a:lnSpc>
                <a:spcPct val="90000"/>
              </a:lnSpc>
              <a:buFontTx/>
              <a:buAutoNum type="arabicPeriod" startAt="132"/>
            </a:pPr>
            <a:r>
              <a:rPr lang="en-US" altLang="en-US" sz="2800" b="1"/>
              <a:t>  This ectoparasite is often called the Red Coat or   </a:t>
            </a:r>
          </a:p>
          <a:p>
            <a:pPr marL="609600" indent="-609600">
              <a:lnSpc>
                <a:spcPct val="90000"/>
              </a:lnSpc>
              <a:buFontTx/>
              <a:buNone/>
            </a:pPr>
            <a:r>
              <a:rPr lang="en-US" altLang="en-US" sz="2800" b="1"/>
              <a:t>          chinch or mahogany flat.</a:t>
            </a:r>
          </a:p>
          <a:p>
            <a:pPr marL="609600" indent="-609600">
              <a:lnSpc>
                <a:spcPct val="90000"/>
              </a:lnSpc>
              <a:buFontTx/>
              <a:buAutoNum type="arabicPeriod" startAt="133"/>
            </a:pPr>
            <a:r>
              <a:rPr lang="en-US" altLang="en-US" sz="2800" b="1"/>
              <a:t>  This ectoparasite lays sticky eggs and is found </a:t>
            </a:r>
          </a:p>
          <a:p>
            <a:pPr marL="609600" indent="-609600">
              <a:lnSpc>
                <a:spcPct val="90000"/>
              </a:lnSpc>
              <a:buFontTx/>
              <a:buNone/>
            </a:pPr>
            <a:r>
              <a:rPr lang="en-US" altLang="en-US" sz="2800" b="1"/>
              <a:t>          primarily in the pubic area of man.</a:t>
            </a:r>
          </a:p>
          <a:p>
            <a:pPr marL="609600" indent="-609600">
              <a:lnSpc>
                <a:spcPct val="90000"/>
              </a:lnSpc>
              <a:buFontTx/>
              <a:buAutoNum type="arabicPeriod" startAt="134"/>
            </a:pPr>
            <a:r>
              <a:rPr lang="en-US" altLang="en-US" sz="2800" b="1"/>
              <a:t>  </a:t>
            </a:r>
            <a:r>
              <a:rPr lang="en-US" altLang="en-US" sz="2800" b="1" u="sng"/>
              <a:t>This ectoparasite lays sticky eggs and is found </a:t>
            </a:r>
          </a:p>
          <a:p>
            <a:pPr marL="609600" indent="-609600">
              <a:lnSpc>
                <a:spcPct val="90000"/>
              </a:lnSpc>
              <a:buFontTx/>
              <a:buNone/>
            </a:pPr>
            <a:r>
              <a:rPr lang="en-US" altLang="en-US" sz="2800" b="1"/>
              <a:t>          </a:t>
            </a:r>
            <a:r>
              <a:rPr lang="en-US" altLang="en-US" sz="2800" b="1" u="sng"/>
              <a:t>primarily on the body and head of man.</a:t>
            </a:r>
          </a:p>
          <a:p>
            <a:pPr marL="609600" indent="-609600">
              <a:lnSpc>
                <a:spcPct val="90000"/>
              </a:lnSpc>
              <a:buFontTx/>
              <a:buNone/>
            </a:pPr>
            <a:endParaRPr lang="en-US" altLang="en-US" sz="2800" b="1"/>
          </a:p>
          <a:p>
            <a:pPr marL="609600" indent="-609600">
              <a:lnSpc>
                <a:spcPct val="90000"/>
              </a:lnSpc>
              <a:buFontTx/>
              <a:buAutoNum type="arabicPeriod" startAt="135"/>
            </a:pPr>
            <a:r>
              <a:rPr lang="en-US" altLang="en-US" sz="2800" b="1"/>
              <a:t>  An infestation of this might have a foul odor.</a:t>
            </a:r>
          </a:p>
        </p:txBody>
      </p:sp>
      <p:sp>
        <p:nvSpPr>
          <p:cNvPr id="515076" name="Text Box 4">
            <a:extLst>
              <a:ext uri="{FF2B5EF4-FFF2-40B4-BE49-F238E27FC236}">
                <a16:creationId xmlns:a16="http://schemas.microsoft.com/office/drawing/2014/main" id="{A9BFB608-84E8-4C5E-96B8-A16CEEB95D0B}"/>
              </a:ext>
            </a:extLst>
          </p:cNvPr>
          <p:cNvSpPr txBox="1">
            <a:spLocks noChangeArrowheads="1"/>
          </p:cNvSpPr>
          <p:nvPr/>
        </p:nvSpPr>
        <p:spPr bwMode="auto">
          <a:xfrm>
            <a:off x="3657600" y="5791200"/>
            <a:ext cx="2819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Head and Body lice</a:t>
            </a:r>
          </a:p>
        </p:txBody>
      </p:sp>
      <p:pic>
        <p:nvPicPr>
          <p:cNvPr id="515077" name="Picture 5">
            <a:extLst>
              <a:ext uri="{FF2B5EF4-FFF2-40B4-BE49-F238E27FC236}">
                <a16:creationId xmlns:a16="http://schemas.microsoft.com/office/drawing/2014/main" id="{84710F3C-53B4-4AD8-AA35-5ABC0D6FD5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7600" y="5278438"/>
            <a:ext cx="1371600" cy="9937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a:extLst>
              <a:ext uri="{FF2B5EF4-FFF2-40B4-BE49-F238E27FC236}">
                <a16:creationId xmlns:a16="http://schemas.microsoft.com/office/drawing/2014/main" id="{34F30ACE-D6FB-4526-B488-69578BCABEDC}"/>
              </a:ext>
            </a:extLst>
          </p:cNvPr>
          <p:cNvSpPr>
            <a:spLocks noGrp="1" noChangeArrowheads="1"/>
          </p:cNvSpPr>
          <p:nvPr>
            <p:ph type="title"/>
          </p:nvPr>
        </p:nvSpPr>
        <p:spPr>
          <a:xfrm>
            <a:off x="457200" y="0"/>
            <a:ext cx="8153400" cy="15240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202755" name="Rectangle 3">
            <a:extLst>
              <a:ext uri="{FF2B5EF4-FFF2-40B4-BE49-F238E27FC236}">
                <a16:creationId xmlns:a16="http://schemas.microsoft.com/office/drawing/2014/main" id="{010B89FA-95E9-4ED7-B8D2-D130D0B0BB9F}"/>
              </a:ext>
            </a:extLst>
          </p:cNvPr>
          <p:cNvSpPr>
            <a:spLocks noGrp="1" noChangeArrowheads="1"/>
          </p:cNvSpPr>
          <p:nvPr>
            <p:ph type="body" idx="1"/>
          </p:nvPr>
        </p:nvSpPr>
        <p:spPr>
          <a:xfrm>
            <a:off x="381000" y="1447800"/>
            <a:ext cx="8458200" cy="5029200"/>
          </a:xfrm>
        </p:spPr>
        <p:txBody>
          <a:bodyPr/>
          <a:lstStyle/>
          <a:p>
            <a:pPr marL="609600" indent="-609600">
              <a:lnSpc>
                <a:spcPct val="90000"/>
              </a:lnSpc>
              <a:buFontTx/>
              <a:buNone/>
            </a:pPr>
            <a:r>
              <a:rPr lang="en-US" altLang="en-US" sz="2800" b="1"/>
              <a:t>129.  This ectoparasite transmits Tick Paralysis.</a:t>
            </a:r>
          </a:p>
          <a:p>
            <a:pPr marL="609600" indent="-609600">
              <a:lnSpc>
                <a:spcPct val="90000"/>
              </a:lnSpc>
              <a:buFontTx/>
              <a:buNone/>
            </a:pPr>
            <a:r>
              <a:rPr lang="en-US" altLang="en-US" sz="2800" b="1"/>
              <a:t>130.  This ectoparasite burrows under the skin.</a:t>
            </a:r>
          </a:p>
          <a:p>
            <a:pPr marL="609600" indent="-609600">
              <a:lnSpc>
                <a:spcPct val="90000"/>
              </a:lnSpc>
              <a:buFontTx/>
              <a:buNone/>
            </a:pPr>
            <a:r>
              <a:rPr lang="en-US" altLang="en-US" sz="2800" b="1"/>
              <a:t>131.  This flea attacks poultry.</a:t>
            </a:r>
          </a:p>
          <a:p>
            <a:pPr marL="609600" indent="-609600">
              <a:lnSpc>
                <a:spcPct val="90000"/>
              </a:lnSpc>
              <a:buFontTx/>
              <a:buAutoNum type="arabicPeriod" startAt="132"/>
            </a:pPr>
            <a:r>
              <a:rPr lang="en-US" altLang="en-US" sz="2800" b="1"/>
              <a:t>  This ectoparasite is often called the Red Coat or   </a:t>
            </a:r>
          </a:p>
          <a:p>
            <a:pPr marL="609600" indent="-609600">
              <a:lnSpc>
                <a:spcPct val="90000"/>
              </a:lnSpc>
              <a:buFontTx/>
              <a:buNone/>
            </a:pPr>
            <a:r>
              <a:rPr lang="en-US" altLang="en-US" sz="2800" b="1"/>
              <a:t>          chinch or mahogany flat.</a:t>
            </a:r>
          </a:p>
          <a:p>
            <a:pPr marL="609600" indent="-609600">
              <a:lnSpc>
                <a:spcPct val="90000"/>
              </a:lnSpc>
              <a:buFontTx/>
              <a:buAutoNum type="arabicPeriod" startAt="133"/>
            </a:pPr>
            <a:r>
              <a:rPr lang="en-US" altLang="en-US" sz="2800" b="1"/>
              <a:t>  This ectoparasite lays sticky eggs and is found </a:t>
            </a:r>
          </a:p>
          <a:p>
            <a:pPr marL="609600" indent="-609600">
              <a:lnSpc>
                <a:spcPct val="90000"/>
              </a:lnSpc>
              <a:buFontTx/>
              <a:buNone/>
            </a:pPr>
            <a:r>
              <a:rPr lang="en-US" altLang="en-US" sz="2800" b="1"/>
              <a:t>          primarily in the pubic area of man.</a:t>
            </a:r>
          </a:p>
          <a:p>
            <a:pPr marL="609600" indent="-609600">
              <a:lnSpc>
                <a:spcPct val="90000"/>
              </a:lnSpc>
              <a:buFontTx/>
              <a:buAutoNum type="arabicPeriod" startAt="134"/>
            </a:pPr>
            <a:r>
              <a:rPr lang="en-US" altLang="en-US" sz="2800" b="1"/>
              <a:t>  This ectoparasite lays sticky eggs and is found </a:t>
            </a:r>
          </a:p>
          <a:p>
            <a:pPr marL="609600" indent="-609600">
              <a:lnSpc>
                <a:spcPct val="90000"/>
              </a:lnSpc>
              <a:buFontTx/>
              <a:buNone/>
            </a:pPr>
            <a:r>
              <a:rPr lang="en-US" altLang="en-US" sz="2800" b="1"/>
              <a:t>          primarily on the body and head of man.</a:t>
            </a:r>
          </a:p>
          <a:p>
            <a:pPr marL="609600" indent="-609600">
              <a:lnSpc>
                <a:spcPct val="90000"/>
              </a:lnSpc>
              <a:buFontTx/>
              <a:buAutoNum type="arabicPeriod" startAt="135"/>
            </a:pPr>
            <a:r>
              <a:rPr lang="en-US" altLang="en-US" sz="2800" b="1"/>
              <a:t>  </a:t>
            </a:r>
            <a:r>
              <a:rPr lang="en-US" altLang="en-US" sz="2800" b="1" u="sng"/>
              <a:t>An infestation of this might have a foul odor.</a:t>
            </a:r>
          </a:p>
        </p:txBody>
      </p:sp>
    </p:spTree>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6098" name="Rectangle 2">
            <a:extLst>
              <a:ext uri="{FF2B5EF4-FFF2-40B4-BE49-F238E27FC236}">
                <a16:creationId xmlns:a16="http://schemas.microsoft.com/office/drawing/2014/main" id="{A6BD10DD-0CBC-4412-923F-674C77E66205}"/>
              </a:ext>
            </a:extLst>
          </p:cNvPr>
          <p:cNvSpPr>
            <a:spLocks noGrp="1" noChangeArrowheads="1"/>
          </p:cNvSpPr>
          <p:nvPr>
            <p:ph type="title"/>
          </p:nvPr>
        </p:nvSpPr>
        <p:spPr>
          <a:xfrm>
            <a:off x="457200" y="0"/>
            <a:ext cx="8153400" cy="1524000"/>
          </a:xfrm>
        </p:spPr>
        <p:txBody>
          <a:bodyPr/>
          <a:lstStyle/>
          <a:p>
            <a:pPr algn="l"/>
            <a:r>
              <a:rPr lang="en-US" altLang="en-US" sz="3200" b="1"/>
              <a:t>                   Match the following:</a:t>
            </a:r>
            <a:br>
              <a:rPr lang="en-US" altLang="en-US" sz="3200" b="1"/>
            </a:br>
            <a:r>
              <a:rPr lang="en-US" altLang="en-US" sz="1600" b="1"/>
              <a:t>A. Cat flea   B. Dog flea   C. Oriental rat flea   D. Sticktight flea   E. Brown dog tick</a:t>
            </a:r>
            <a:br>
              <a:rPr lang="en-US" altLang="en-US" sz="1600" b="1"/>
            </a:br>
            <a:r>
              <a:rPr lang="en-US" altLang="en-US" sz="1600" b="1"/>
              <a:t>F. American dog tick   G. Deer tick   H. Rocky Mountain wood tick   I. Head &amp; Body lice</a:t>
            </a:r>
            <a:br>
              <a:rPr lang="en-US" altLang="en-US" sz="1600" b="1"/>
            </a:br>
            <a:r>
              <a:rPr lang="en-US" altLang="en-US" sz="1600" b="1"/>
              <a:t>J. Crab lice   K. Chigger   L. Itch mite   M. Bedbug   N. Blood-sucking conenose   </a:t>
            </a:r>
            <a:endParaRPr lang="en-US" altLang="en-US" sz="3200" b="1"/>
          </a:p>
        </p:txBody>
      </p:sp>
      <p:sp>
        <p:nvSpPr>
          <p:cNvPr id="516099" name="Rectangle 3">
            <a:extLst>
              <a:ext uri="{FF2B5EF4-FFF2-40B4-BE49-F238E27FC236}">
                <a16:creationId xmlns:a16="http://schemas.microsoft.com/office/drawing/2014/main" id="{1A77A27D-2B55-4A08-83A5-D2AA8F96C104}"/>
              </a:ext>
            </a:extLst>
          </p:cNvPr>
          <p:cNvSpPr>
            <a:spLocks noGrp="1" noChangeArrowheads="1"/>
          </p:cNvSpPr>
          <p:nvPr>
            <p:ph type="body" idx="1"/>
          </p:nvPr>
        </p:nvSpPr>
        <p:spPr>
          <a:xfrm>
            <a:off x="381000" y="1447800"/>
            <a:ext cx="8458200" cy="5029200"/>
          </a:xfrm>
        </p:spPr>
        <p:txBody>
          <a:bodyPr/>
          <a:lstStyle/>
          <a:p>
            <a:pPr marL="609600" indent="-609600">
              <a:lnSpc>
                <a:spcPct val="90000"/>
              </a:lnSpc>
              <a:buFontTx/>
              <a:buNone/>
            </a:pPr>
            <a:r>
              <a:rPr lang="en-US" altLang="en-US" sz="2800" b="1"/>
              <a:t>129.  This ectoparasite transmits Tick Paralysis.</a:t>
            </a:r>
          </a:p>
          <a:p>
            <a:pPr marL="609600" indent="-609600">
              <a:lnSpc>
                <a:spcPct val="90000"/>
              </a:lnSpc>
              <a:buFontTx/>
              <a:buNone/>
            </a:pPr>
            <a:r>
              <a:rPr lang="en-US" altLang="en-US" sz="2800" b="1"/>
              <a:t>130.  This ectoparasite burrows under the skin.</a:t>
            </a:r>
          </a:p>
          <a:p>
            <a:pPr marL="609600" indent="-609600">
              <a:lnSpc>
                <a:spcPct val="90000"/>
              </a:lnSpc>
              <a:buFontTx/>
              <a:buNone/>
            </a:pPr>
            <a:r>
              <a:rPr lang="en-US" altLang="en-US" sz="2800" b="1"/>
              <a:t>131.  This flea attacks poultry.</a:t>
            </a:r>
          </a:p>
          <a:p>
            <a:pPr marL="609600" indent="-609600">
              <a:lnSpc>
                <a:spcPct val="90000"/>
              </a:lnSpc>
              <a:buFontTx/>
              <a:buAutoNum type="arabicPeriod" startAt="132"/>
            </a:pPr>
            <a:r>
              <a:rPr lang="en-US" altLang="en-US" sz="2800" b="1"/>
              <a:t>  This ectoparasite is often called the Red Coat or   </a:t>
            </a:r>
          </a:p>
          <a:p>
            <a:pPr marL="609600" indent="-609600">
              <a:lnSpc>
                <a:spcPct val="90000"/>
              </a:lnSpc>
              <a:buFontTx/>
              <a:buNone/>
            </a:pPr>
            <a:r>
              <a:rPr lang="en-US" altLang="en-US" sz="2800" b="1"/>
              <a:t>          chinch or mahogany flat.</a:t>
            </a:r>
          </a:p>
          <a:p>
            <a:pPr marL="609600" indent="-609600">
              <a:lnSpc>
                <a:spcPct val="90000"/>
              </a:lnSpc>
              <a:buFontTx/>
              <a:buAutoNum type="arabicPeriod" startAt="133"/>
            </a:pPr>
            <a:r>
              <a:rPr lang="en-US" altLang="en-US" sz="2800" b="1"/>
              <a:t>  This ectoparasite lays sticky eggs and is found </a:t>
            </a:r>
          </a:p>
          <a:p>
            <a:pPr marL="609600" indent="-609600">
              <a:lnSpc>
                <a:spcPct val="90000"/>
              </a:lnSpc>
              <a:buFontTx/>
              <a:buNone/>
            </a:pPr>
            <a:r>
              <a:rPr lang="en-US" altLang="en-US" sz="2800" b="1"/>
              <a:t>          primarily in the pubic area of man.</a:t>
            </a:r>
          </a:p>
          <a:p>
            <a:pPr marL="609600" indent="-609600">
              <a:lnSpc>
                <a:spcPct val="90000"/>
              </a:lnSpc>
              <a:buFontTx/>
              <a:buAutoNum type="arabicPeriod" startAt="134"/>
            </a:pPr>
            <a:r>
              <a:rPr lang="en-US" altLang="en-US" sz="2800" b="1"/>
              <a:t>  This ectoparasite lays sticky eggs and is found </a:t>
            </a:r>
          </a:p>
          <a:p>
            <a:pPr marL="609600" indent="-609600">
              <a:lnSpc>
                <a:spcPct val="90000"/>
              </a:lnSpc>
              <a:buFontTx/>
              <a:buNone/>
            </a:pPr>
            <a:r>
              <a:rPr lang="en-US" altLang="en-US" sz="2800" b="1"/>
              <a:t>          primarily on the body and head of man.</a:t>
            </a:r>
          </a:p>
          <a:p>
            <a:pPr marL="609600" indent="-609600">
              <a:lnSpc>
                <a:spcPct val="90000"/>
              </a:lnSpc>
              <a:buFontTx/>
              <a:buAutoNum type="arabicPeriod" startAt="135"/>
            </a:pPr>
            <a:r>
              <a:rPr lang="en-US" altLang="en-US" sz="2800" b="1"/>
              <a:t>  </a:t>
            </a:r>
            <a:r>
              <a:rPr lang="en-US" altLang="en-US" sz="2800" b="1" u="sng"/>
              <a:t>An infestation of this might have a foul odor.</a:t>
            </a:r>
          </a:p>
        </p:txBody>
      </p:sp>
      <p:sp>
        <p:nvSpPr>
          <p:cNvPr id="516100" name="Text Box 4">
            <a:extLst>
              <a:ext uri="{FF2B5EF4-FFF2-40B4-BE49-F238E27FC236}">
                <a16:creationId xmlns:a16="http://schemas.microsoft.com/office/drawing/2014/main" id="{19CBD654-5377-4092-9365-0B31DB3DED36}"/>
              </a:ext>
            </a:extLst>
          </p:cNvPr>
          <p:cNvSpPr txBox="1">
            <a:spLocks noChangeArrowheads="1"/>
          </p:cNvSpPr>
          <p:nvPr/>
        </p:nvSpPr>
        <p:spPr bwMode="auto">
          <a:xfrm>
            <a:off x="3581400" y="6248400"/>
            <a:ext cx="1295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Bedbug</a:t>
            </a:r>
          </a:p>
        </p:txBody>
      </p:sp>
      <p:pic>
        <p:nvPicPr>
          <p:cNvPr id="516101" name="Picture 5">
            <a:extLst>
              <a:ext uri="{FF2B5EF4-FFF2-40B4-BE49-F238E27FC236}">
                <a16:creationId xmlns:a16="http://schemas.microsoft.com/office/drawing/2014/main" id="{31FA4051-6CFA-4983-9C20-AF02F85E4D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6172200"/>
            <a:ext cx="838200" cy="6286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a:extLst>
              <a:ext uri="{FF2B5EF4-FFF2-40B4-BE49-F238E27FC236}">
                <a16:creationId xmlns:a16="http://schemas.microsoft.com/office/drawing/2014/main" id="{550DFEC4-A689-4DB7-9BBF-99CB055C744D}"/>
              </a:ext>
            </a:extLst>
          </p:cNvPr>
          <p:cNvSpPr>
            <a:spLocks noGrp="1" noChangeArrowheads="1"/>
          </p:cNvSpPr>
          <p:nvPr>
            <p:ph type="title"/>
          </p:nvPr>
        </p:nvSpPr>
        <p:spPr>
          <a:xfrm>
            <a:off x="381000" y="228600"/>
            <a:ext cx="8382000" cy="15240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203779" name="Rectangle 3">
            <a:extLst>
              <a:ext uri="{FF2B5EF4-FFF2-40B4-BE49-F238E27FC236}">
                <a16:creationId xmlns:a16="http://schemas.microsoft.com/office/drawing/2014/main" id="{5695C35F-11E8-49B0-8B83-D19AC91CB0EC}"/>
              </a:ext>
            </a:extLst>
          </p:cNvPr>
          <p:cNvSpPr>
            <a:spLocks noGrp="1" noChangeArrowheads="1"/>
          </p:cNvSpPr>
          <p:nvPr>
            <p:ph type="body" idx="1"/>
          </p:nvPr>
        </p:nvSpPr>
        <p:spPr>
          <a:xfrm>
            <a:off x="228600" y="1752600"/>
            <a:ext cx="8534400" cy="4876800"/>
          </a:xfrm>
        </p:spPr>
        <p:txBody>
          <a:bodyPr/>
          <a:lstStyle/>
          <a:p>
            <a:pPr marL="609600" indent="-609600">
              <a:lnSpc>
                <a:spcPct val="90000"/>
              </a:lnSpc>
              <a:buFontTx/>
              <a:buAutoNum type="arabicPeriod" startAt="136"/>
            </a:pPr>
            <a:r>
              <a:rPr lang="en-US" altLang="en-US" sz="2800" b="1"/>
              <a:t>  </a:t>
            </a:r>
            <a:r>
              <a:rPr lang="en-US" altLang="en-US" sz="2800" b="1" u="sng"/>
              <a:t>This occasional invader is attracted to lights </a:t>
            </a:r>
          </a:p>
          <a:p>
            <a:pPr marL="609600" indent="-609600">
              <a:lnSpc>
                <a:spcPct val="90000"/>
              </a:lnSpc>
              <a:buFontTx/>
              <a:buNone/>
            </a:pPr>
            <a:r>
              <a:rPr lang="en-US" altLang="en-US" sz="2800" b="1"/>
              <a:t>          </a:t>
            </a:r>
            <a:r>
              <a:rPr lang="en-US" altLang="en-US" sz="2800" b="1" u="sng"/>
              <a:t>and often overwinters in voids of a home.</a:t>
            </a:r>
          </a:p>
          <a:p>
            <a:pPr marL="609600" indent="-609600">
              <a:lnSpc>
                <a:spcPct val="90000"/>
              </a:lnSpc>
              <a:buFontTx/>
              <a:buNone/>
            </a:pPr>
            <a:endParaRPr lang="en-US" altLang="en-US" sz="2800" b="1" u="sng"/>
          </a:p>
          <a:p>
            <a:pPr marL="609600" indent="-609600">
              <a:lnSpc>
                <a:spcPct val="90000"/>
              </a:lnSpc>
              <a:buFontTx/>
              <a:buAutoNum type="arabicPeriod" startAt="137"/>
            </a:pPr>
            <a:r>
              <a:rPr lang="en-US" altLang="en-US" sz="2800" b="1"/>
              <a:t>  This arthropod has one pair of long legs on </a:t>
            </a:r>
          </a:p>
          <a:p>
            <a:pPr marL="609600" indent="-609600">
              <a:lnSpc>
                <a:spcPct val="90000"/>
              </a:lnSpc>
              <a:buFontTx/>
              <a:buNone/>
            </a:pPr>
            <a:r>
              <a:rPr lang="en-US" altLang="en-US" sz="2800" b="1"/>
              <a:t>          each of its body segments.  It’s a predator.</a:t>
            </a:r>
          </a:p>
          <a:p>
            <a:pPr marL="609600" indent="-609600">
              <a:lnSpc>
                <a:spcPct val="90000"/>
              </a:lnSpc>
              <a:buFontTx/>
              <a:buAutoNum type="arabicPeriod" startAt="138"/>
            </a:pPr>
            <a:r>
              <a:rPr lang="en-US" altLang="en-US" sz="2800" b="1"/>
              <a:t>  This spider’s bite produces a sharp pain and </a:t>
            </a:r>
          </a:p>
          <a:p>
            <a:pPr marL="609600" indent="-609600">
              <a:lnSpc>
                <a:spcPct val="90000"/>
              </a:lnSpc>
              <a:buFontTx/>
              <a:buNone/>
            </a:pPr>
            <a:r>
              <a:rPr lang="en-US" altLang="en-US" sz="2800" b="1"/>
              <a:t>          the venom is neurotoxic.</a:t>
            </a:r>
          </a:p>
          <a:p>
            <a:pPr marL="609600" indent="-609600">
              <a:lnSpc>
                <a:spcPct val="90000"/>
              </a:lnSpc>
              <a:buFontTx/>
              <a:buAutoNum type="arabicPeriod" startAt="139"/>
            </a:pPr>
            <a:r>
              <a:rPr lang="en-US" altLang="en-US" sz="2800" b="1"/>
              <a:t>  This arthropod is often found in crawlspaces that</a:t>
            </a:r>
          </a:p>
          <a:p>
            <a:pPr marL="609600" indent="-609600">
              <a:lnSpc>
                <a:spcPct val="90000"/>
              </a:lnSpc>
              <a:buFontTx/>
              <a:buNone/>
            </a:pPr>
            <a:r>
              <a:rPr lang="en-US" altLang="en-US" sz="2800" b="1"/>
              <a:t>          are dark, leaves fecal stains on the foundation </a:t>
            </a:r>
          </a:p>
          <a:p>
            <a:pPr marL="609600" indent="-609600">
              <a:lnSpc>
                <a:spcPct val="90000"/>
              </a:lnSpc>
              <a:buFontTx/>
              <a:buNone/>
            </a:pPr>
            <a:r>
              <a:rPr lang="en-US" altLang="en-US" sz="2800" b="1"/>
              <a:t>          walls and wooden joists, and feeds on molds.</a:t>
            </a:r>
          </a:p>
        </p:txBody>
      </p:sp>
      <p:pic>
        <p:nvPicPr>
          <p:cNvPr id="203782" name="Picture 6">
            <a:hlinkClick r:id="rId2"/>
            <a:extLst>
              <a:ext uri="{FF2B5EF4-FFF2-40B4-BE49-F238E27FC236}">
                <a16:creationId xmlns:a16="http://schemas.microsoft.com/office/drawing/2014/main" id="{01FAFDA1-0136-4A4F-A288-1FC113292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2286000"/>
            <a:ext cx="1371600" cy="9175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7122" name="Rectangle 2">
            <a:extLst>
              <a:ext uri="{FF2B5EF4-FFF2-40B4-BE49-F238E27FC236}">
                <a16:creationId xmlns:a16="http://schemas.microsoft.com/office/drawing/2014/main" id="{4B5799DB-949C-4EFB-91A3-7B576E3F3404}"/>
              </a:ext>
            </a:extLst>
          </p:cNvPr>
          <p:cNvSpPr>
            <a:spLocks noGrp="1" noChangeArrowheads="1"/>
          </p:cNvSpPr>
          <p:nvPr>
            <p:ph type="title"/>
          </p:nvPr>
        </p:nvSpPr>
        <p:spPr>
          <a:xfrm>
            <a:off x="381000" y="228600"/>
            <a:ext cx="8382000" cy="15240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517123" name="Rectangle 3">
            <a:extLst>
              <a:ext uri="{FF2B5EF4-FFF2-40B4-BE49-F238E27FC236}">
                <a16:creationId xmlns:a16="http://schemas.microsoft.com/office/drawing/2014/main" id="{C5E0A83D-E2F0-441A-9839-BBD3B28D5E2F}"/>
              </a:ext>
            </a:extLst>
          </p:cNvPr>
          <p:cNvSpPr>
            <a:spLocks noGrp="1" noChangeArrowheads="1"/>
          </p:cNvSpPr>
          <p:nvPr>
            <p:ph type="body" idx="1"/>
          </p:nvPr>
        </p:nvSpPr>
        <p:spPr>
          <a:xfrm>
            <a:off x="228600" y="1752600"/>
            <a:ext cx="8534400" cy="4876800"/>
          </a:xfrm>
        </p:spPr>
        <p:txBody>
          <a:bodyPr/>
          <a:lstStyle/>
          <a:p>
            <a:pPr marL="609600" indent="-609600">
              <a:lnSpc>
                <a:spcPct val="90000"/>
              </a:lnSpc>
              <a:buFontTx/>
              <a:buAutoNum type="arabicPeriod" startAt="136"/>
            </a:pPr>
            <a:r>
              <a:rPr lang="en-US" altLang="en-US" sz="2800" b="1"/>
              <a:t>  </a:t>
            </a:r>
            <a:r>
              <a:rPr lang="en-US" altLang="en-US" sz="2800" b="1" u="sng"/>
              <a:t>This occasional invader is attracted to lights </a:t>
            </a:r>
          </a:p>
          <a:p>
            <a:pPr marL="609600" indent="-609600">
              <a:lnSpc>
                <a:spcPct val="90000"/>
              </a:lnSpc>
              <a:buFontTx/>
              <a:buNone/>
            </a:pPr>
            <a:r>
              <a:rPr lang="en-US" altLang="en-US" sz="2800" b="1"/>
              <a:t>          </a:t>
            </a:r>
            <a:r>
              <a:rPr lang="en-US" altLang="en-US" sz="2800" b="1" u="sng"/>
              <a:t>and often overwinters in voids of a home.</a:t>
            </a:r>
          </a:p>
          <a:p>
            <a:pPr marL="609600" indent="-609600">
              <a:lnSpc>
                <a:spcPct val="90000"/>
              </a:lnSpc>
              <a:buFontTx/>
              <a:buNone/>
            </a:pPr>
            <a:endParaRPr lang="en-US" altLang="en-US" sz="2800" b="1" u="sng"/>
          </a:p>
          <a:p>
            <a:pPr marL="609600" indent="-609600">
              <a:lnSpc>
                <a:spcPct val="90000"/>
              </a:lnSpc>
              <a:buFontTx/>
              <a:buAutoNum type="arabicPeriod" startAt="137"/>
            </a:pPr>
            <a:r>
              <a:rPr lang="en-US" altLang="en-US" sz="2800" b="1"/>
              <a:t>  This arthropod has one pair of long legs on </a:t>
            </a:r>
          </a:p>
          <a:p>
            <a:pPr marL="609600" indent="-609600">
              <a:lnSpc>
                <a:spcPct val="90000"/>
              </a:lnSpc>
              <a:buFontTx/>
              <a:buNone/>
            </a:pPr>
            <a:r>
              <a:rPr lang="en-US" altLang="en-US" sz="2800" b="1"/>
              <a:t>          each of its body segments.  It’s a predator.</a:t>
            </a:r>
          </a:p>
          <a:p>
            <a:pPr marL="609600" indent="-609600">
              <a:lnSpc>
                <a:spcPct val="90000"/>
              </a:lnSpc>
              <a:buFontTx/>
              <a:buAutoNum type="arabicPeriod" startAt="138"/>
            </a:pPr>
            <a:r>
              <a:rPr lang="en-US" altLang="en-US" sz="2800" b="1"/>
              <a:t>  This spider’s bite produces a sharp pain and </a:t>
            </a:r>
          </a:p>
          <a:p>
            <a:pPr marL="609600" indent="-609600">
              <a:lnSpc>
                <a:spcPct val="90000"/>
              </a:lnSpc>
              <a:buFontTx/>
              <a:buNone/>
            </a:pPr>
            <a:r>
              <a:rPr lang="en-US" altLang="en-US" sz="2800" b="1"/>
              <a:t>          the venom is neurotoxic.</a:t>
            </a:r>
          </a:p>
          <a:p>
            <a:pPr marL="609600" indent="-609600">
              <a:lnSpc>
                <a:spcPct val="90000"/>
              </a:lnSpc>
              <a:buFontTx/>
              <a:buAutoNum type="arabicPeriod" startAt="139"/>
            </a:pPr>
            <a:r>
              <a:rPr lang="en-US" altLang="en-US" sz="2800" b="1"/>
              <a:t>  This arthropod is often found in crawlspaces that</a:t>
            </a:r>
          </a:p>
          <a:p>
            <a:pPr marL="609600" indent="-609600">
              <a:lnSpc>
                <a:spcPct val="90000"/>
              </a:lnSpc>
              <a:buFontTx/>
              <a:buNone/>
            </a:pPr>
            <a:r>
              <a:rPr lang="en-US" altLang="en-US" sz="2800" b="1"/>
              <a:t>          are dark, leaves fecal stains on the foundation </a:t>
            </a:r>
          </a:p>
          <a:p>
            <a:pPr marL="609600" indent="-609600">
              <a:lnSpc>
                <a:spcPct val="90000"/>
              </a:lnSpc>
              <a:buFontTx/>
              <a:buNone/>
            </a:pPr>
            <a:r>
              <a:rPr lang="en-US" altLang="en-US" sz="2800" b="1"/>
              <a:t>          walls and wooden joists, and feeds on molds.</a:t>
            </a:r>
          </a:p>
        </p:txBody>
      </p:sp>
      <p:sp>
        <p:nvSpPr>
          <p:cNvPr id="517124" name="Text Box 4">
            <a:extLst>
              <a:ext uri="{FF2B5EF4-FFF2-40B4-BE49-F238E27FC236}">
                <a16:creationId xmlns:a16="http://schemas.microsoft.com/office/drawing/2014/main" id="{9652398A-E65F-4B3A-8AAE-ABF07B4C770D}"/>
              </a:ext>
            </a:extLst>
          </p:cNvPr>
          <p:cNvSpPr txBox="1">
            <a:spLocks noChangeArrowheads="1"/>
          </p:cNvSpPr>
          <p:nvPr/>
        </p:nvSpPr>
        <p:spPr bwMode="auto">
          <a:xfrm>
            <a:off x="2895600" y="2708275"/>
            <a:ext cx="3657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Lady bugs or lady beetles</a:t>
            </a:r>
          </a:p>
        </p:txBody>
      </p:sp>
      <p:pic>
        <p:nvPicPr>
          <p:cNvPr id="517125" name="Picture 5">
            <a:hlinkClick r:id="rId2"/>
            <a:extLst>
              <a:ext uri="{FF2B5EF4-FFF2-40B4-BE49-F238E27FC236}">
                <a16:creationId xmlns:a16="http://schemas.microsoft.com/office/drawing/2014/main" id="{8226E36E-3EB7-487F-98C3-30CF470296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2286000"/>
            <a:ext cx="1371600" cy="91757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a:extLst>
              <a:ext uri="{FF2B5EF4-FFF2-40B4-BE49-F238E27FC236}">
                <a16:creationId xmlns:a16="http://schemas.microsoft.com/office/drawing/2014/main" id="{E0F8A212-1295-4744-826B-AF594990AEE1}"/>
              </a:ext>
            </a:extLst>
          </p:cNvPr>
          <p:cNvSpPr>
            <a:spLocks noGrp="1" noChangeArrowheads="1"/>
          </p:cNvSpPr>
          <p:nvPr>
            <p:ph type="title"/>
          </p:nvPr>
        </p:nvSpPr>
        <p:spPr>
          <a:xfrm>
            <a:off x="381000" y="228600"/>
            <a:ext cx="8382000" cy="15240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204803" name="Rectangle 3">
            <a:extLst>
              <a:ext uri="{FF2B5EF4-FFF2-40B4-BE49-F238E27FC236}">
                <a16:creationId xmlns:a16="http://schemas.microsoft.com/office/drawing/2014/main" id="{B84D803A-A292-4B1C-B298-223CC80939DB}"/>
              </a:ext>
            </a:extLst>
          </p:cNvPr>
          <p:cNvSpPr>
            <a:spLocks noGrp="1" noChangeArrowheads="1"/>
          </p:cNvSpPr>
          <p:nvPr>
            <p:ph type="body" idx="1"/>
          </p:nvPr>
        </p:nvSpPr>
        <p:spPr>
          <a:xfrm>
            <a:off x="228600" y="1905000"/>
            <a:ext cx="8534400" cy="4953000"/>
          </a:xfrm>
        </p:spPr>
        <p:txBody>
          <a:bodyPr/>
          <a:lstStyle/>
          <a:p>
            <a:pPr marL="609600" indent="-609600">
              <a:lnSpc>
                <a:spcPct val="80000"/>
              </a:lnSpc>
              <a:buFontTx/>
              <a:buAutoNum type="arabicPeriod" startAt="136"/>
            </a:pPr>
            <a:r>
              <a:rPr lang="en-US" altLang="en-US" sz="2800" b="1"/>
              <a:t>  This occasional invader is attracted to lights </a:t>
            </a:r>
          </a:p>
          <a:p>
            <a:pPr marL="609600" indent="-609600">
              <a:lnSpc>
                <a:spcPct val="80000"/>
              </a:lnSpc>
              <a:buFontTx/>
              <a:buNone/>
            </a:pPr>
            <a:r>
              <a:rPr lang="en-US" altLang="en-US" sz="2800" b="1"/>
              <a:t>          and often overwinters in voids of a home.</a:t>
            </a:r>
          </a:p>
          <a:p>
            <a:pPr marL="609600" indent="-609600">
              <a:lnSpc>
                <a:spcPct val="80000"/>
              </a:lnSpc>
              <a:buFontTx/>
              <a:buAutoNum type="arabicPeriod" startAt="137"/>
            </a:pPr>
            <a:r>
              <a:rPr lang="en-US" altLang="en-US" sz="2800" b="1"/>
              <a:t>  </a:t>
            </a:r>
            <a:r>
              <a:rPr lang="en-US" altLang="en-US" sz="2800" b="1" u="sng"/>
              <a:t>This arthropod has one pair of long </a:t>
            </a:r>
          </a:p>
          <a:p>
            <a:pPr marL="609600" indent="-609600">
              <a:lnSpc>
                <a:spcPct val="80000"/>
              </a:lnSpc>
              <a:buFontTx/>
              <a:buNone/>
            </a:pPr>
            <a:r>
              <a:rPr lang="en-US" altLang="en-US" sz="2800" b="1"/>
              <a:t>          </a:t>
            </a:r>
            <a:r>
              <a:rPr lang="en-US" altLang="en-US" sz="2800" b="1" u="sng"/>
              <a:t>legs on each of its body segments.                                         </a:t>
            </a:r>
          </a:p>
          <a:p>
            <a:pPr marL="609600" indent="-609600">
              <a:lnSpc>
                <a:spcPct val="80000"/>
              </a:lnSpc>
              <a:buFontTx/>
              <a:buNone/>
            </a:pPr>
            <a:r>
              <a:rPr lang="en-US" altLang="en-US" sz="2800" b="1"/>
              <a:t>          </a:t>
            </a:r>
            <a:r>
              <a:rPr lang="en-US" altLang="en-US" sz="2800" b="1" u="sng"/>
              <a:t>It’s a predator.</a:t>
            </a:r>
          </a:p>
          <a:p>
            <a:pPr marL="609600" indent="-609600">
              <a:lnSpc>
                <a:spcPct val="80000"/>
              </a:lnSpc>
              <a:buFontTx/>
              <a:buNone/>
            </a:pPr>
            <a:endParaRPr lang="en-US" altLang="en-US" sz="2800" b="1" u="sng"/>
          </a:p>
          <a:p>
            <a:pPr marL="609600" indent="-609600">
              <a:lnSpc>
                <a:spcPct val="80000"/>
              </a:lnSpc>
              <a:buFontTx/>
              <a:buAutoNum type="arabicPeriod" startAt="138"/>
            </a:pPr>
            <a:r>
              <a:rPr lang="en-US" altLang="en-US" sz="2800" b="1"/>
              <a:t>  This spider’s bite produces a sharp pain and </a:t>
            </a:r>
          </a:p>
          <a:p>
            <a:pPr marL="609600" indent="-609600">
              <a:lnSpc>
                <a:spcPct val="80000"/>
              </a:lnSpc>
              <a:buFontTx/>
              <a:buNone/>
            </a:pPr>
            <a:r>
              <a:rPr lang="en-US" altLang="en-US" sz="2800" b="1"/>
              <a:t>          the venom is neurotoxic.</a:t>
            </a:r>
          </a:p>
          <a:p>
            <a:pPr marL="609600" indent="-609600">
              <a:lnSpc>
                <a:spcPct val="80000"/>
              </a:lnSpc>
              <a:buFontTx/>
              <a:buAutoNum type="arabicPeriod" startAt="139"/>
            </a:pPr>
            <a:r>
              <a:rPr lang="en-US" altLang="en-US" sz="2800" b="1"/>
              <a:t>  This arthropod is often found in crawlspaces that</a:t>
            </a:r>
          </a:p>
          <a:p>
            <a:pPr marL="609600" indent="-609600">
              <a:lnSpc>
                <a:spcPct val="80000"/>
              </a:lnSpc>
              <a:buFontTx/>
              <a:buNone/>
            </a:pPr>
            <a:r>
              <a:rPr lang="en-US" altLang="en-US" sz="2800" b="1"/>
              <a:t>          are dark, leaves fecal stains on the foundation </a:t>
            </a:r>
          </a:p>
          <a:p>
            <a:pPr marL="609600" indent="-609600">
              <a:lnSpc>
                <a:spcPct val="80000"/>
              </a:lnSpc>
              <a:buFontTx/>
              <a:buNone/>
            </a:pPr>
            <a:r>
              <a:rPr lang="en-US" altLang="en-US" sz="2800" b="1"/>
              <a:t>          walls and wooden joists, and feeds on molds.</a:t>
            </a:r>
          </a:p>
        </p:txBody>
      </p:sp>
      <p:pic>
        <p:nvPicPr>
          <p:cNvPr id="204806" name="Picture 6" descr="House Centipede - Scutigera coleoptrata">
            <a:hlinkClick r:id="rId2"/>
            <a:extLst>
              <a:ext uri="{FF2B5EF4-FFF2-40B4-BE49-F238E27FC236}">
                <a16:creationId xmlns:a16="http://schemas.microsoft.com/office/drawing/2014/main" id="{1902B896-AE35-4846-83B2-A17B334186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2895600"/>
            <a:ext cx="1828800" cy="13731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8146" name="Rectangle 2">
            <a:extLst>
              <a:ext uri="{FF2B5EF4-FFF2-40B4-BE49-F238E27FC236}">
                <a16:creationId xmlns:a16="http://schemas.microsoft.com/office/drawing/2014/main" id="{7BCFEEB3-2BFB-48C2-B389-DE5E58A7A4CF}"/>
              </a:ext>
            </a:extLst>
          </p:cNvPr>
          <p:cNvSpPr>
            <a:spLocks noGrp="1" noChangeArrowheads="1"/>
          </p:cNvSpPr>
          <p:nvPr>
            <p:ph type="title"/>
          </p:nvPr>
        </p:nvSpPr>
        <p:spPr>
          <a:xfrm>
            <a:off x="381000" y="228600"/>
            <a:ext cx="8382000" cy="15240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518147" name="Rectangle 3">
            <a:extLst>
              <a:ext uri="{FF2B5EF4-FFF2-40B4-BE49-F238E27FC236}">
                <a16:creationId xmlns:a16="http://schemas.microsoft.com/office/drawing/2014/main" id="{8176B015-7443-409C-81E5-825A9D72E80D}"/>
              </a:ext>
            </a:extLst>
          </p:cNvPr>
          <p:cNvSpPr>
            <a:spLocks noGrp="1" noChangeArrowheads="1"/>
          </p:cNvSpPr>
          <p:nvPr>
            <p:ph type="body" idx="1"/>
          </p:nvPr>
        </p:nvSpPr>
        <p:spPr>
          <a:xfrm>
            <a:off x="228600" y="1905000"/>
            <a:ext cx="8534400" cy="4953000"/>
          </a:xfrm>
        </p:spPr>
        <p:txBody>
          <a:bodyPr/>
          <a:lstStyle/>
          <a:p>
            <a:pPr marL="609600" indent="-609600">
              <a:lnSpc>
                <a:spcPct val="80000"/>
              </a:lnSpc>
              <a:buFontTx/>
              <a:buAutoNum type="arabicPeriod" startAt="136"/>
            </a:pPr>
            <a:r>
              <a:rPr lang="en-US" altLang="en-US" sz="2800" b="1"/>
              <a:t>  This occasional invader is attracted to lights </a:t>
            </a:r>
          </a:p>
          <a:p>
            <a:pPr marL="609600" indent="-609600">
              <a:lnSpc>
                <a:spcPct val="80000"/>
              </a:lnSpc>
              <a:buFontTx/>
              <a:buNone/>
            </a:pPr>
            <a:r>
              <a:rPr lang="en-US" altLang="en-US" sz="2800" b="1"/>
              <a:t>          and often overwinters in voids of a home.</a:t>
            </a:r>
          </a:p>
          <a:p>
            <a:pPr marL="609600" indent="-609600">
              <a:lnSpc>
                <a:spcPct val="80000"/>
              </a:lnSpc>
              <a:buFontTx/>
              <a:buAutoNum type="arabicPeriod" startAt="137"/>
            </a:pPr>
            <a:r>
              <a:rPr lang="en-US" altLang="en-US" sz="2800" b="1"/>
              <a:t>  </a:t>
            </a:r>
            <a:r>
              <a:rPr lang="en-US" altLang="en-US" sz="2800" b="1" u="sng"/>
              <a:t>This arthropod has one pair of long </a:t>
            </a:r>
          </a:p>
          <a:p>
            <a:pPr marL="609600" indent="-609600">
              <a:lnSpc>
                <a:spcPct val="80000"/>
              </a:lnSpc>
              <a:buFontTx/>
              <a:buNone/>
            </a:pPr>
            <a:r>
              <a:rPr lang="en-US" altLang="en-US" sz="2800" b="1"/>
              <a:t>          </a:t>
            </a:r>
            <a:r>
              <a:rPr lang="en-US" altLang="en-US" sz="2800" b="1" u="sng"/>
              <a:t>legs on each of its body segments.                                         </a:t>
            </a:r>
          </a:p>
          <a:p>
            <a:pPr marL="609600" indent="-609600">
              <a:lnSpc>
                <a:spcPct val="80000"/>
              </a:lnSpc>
              <a:buFontTx/>
              <a:buNone/>
            </a:pPr>
            <a:r>
              <a:rPr lang="en-US" altLang="en-US" sz="2800" b="1"/>
              <a:t>          </a:t>
            </a:r>
            <a:r>
              <a:rPr lang="en-US" altLang="en-US" sz="2800" b="1" u="sng"/>
              <a:t>It’s a predator.</a:t>
            </a:r>
          </a:p>
          <a:p>
            <a:pPr marL="609600" indent="-609600">
              <a:lnSpc>
                <a:spcPct val="80000"/>
              </a:lnSpc>
              <a:buFontTx/>
              <a:buNone/>
            </a:pPr>
            <a:endParaRPr lang="en-US" altLang="en-US" sz="2800" b="1" u="sng"/>
          </a:p>
          <a:p>
            <a:pPr marL="609600" indent="-609600">
              <a:lnSpc>
                <a:spcPct val="80000"/>
              </a:lnSpc>
              <a:buFontTx/>
              <a:buAutoNum type="arabicPeriod" startAt="138"/>
            </a:pPr>
            <a:r>
              <a:rPr lang="en-US" altLang="en-US" sz="2800" b="1"/>
              <a:t>  This spider’s bite produces a sharp pain and </a:t>
            </a:r>
          </a:p>
          <a:p>
            <a:pPr marL="609600" indent="-609600">
              <a:lnSpc>
                <a:spcPct val="80000"/>
              </a:lnSpc>
              <a:buFontTx/>
              <a:buNone/>
            </a:pPr>
            <a:r>
              <a:rPr lang="en-US" altLang="en-US" sz="2800" b="1"/>
              <a:t>          the venom is neurotoxic.</a:t>
            </a:r>
          </a:p>
          <a:p>
            <a:pPr marL="609600" indent="-609600">
              <a:lnSpc>
                <a:spcPct val="80000"/>
              </a:lnSpc>
              <a:buFontTx/>
              <a:buAutoNum type="arabicPeriod" startAt="139"/>
            </a:pPr>
            <a:r>
              <a:rPr lang="en-US" altLang="en-US" sz="2800" b="1"/>
              <a:t>  This arthropod is often found in crawlspaces that</a:t>
            </a:r>
          </a:p>
          <a:p>
            <a:pPr marL="609600" indent="-609600">
              <a:lnSpc>
                <a:spcPct val="80000"/>
              </a:lnSpc>
              <a:buFontTx/>
              <a:buNone/>
            </a:pPr>
            <a:r>
              <a:rPr lang="en-US" altLang="en-US" sz="2800" b="1"/>
              <a:t>          are dark, leaves fecal stains on the foundation </a:t>
            </a:r>
          </a:p>
          <a:p>
            <a:pPr marL="609600" indent="-609600">
              <a:lnSpc>
                <a:spcPct val="80000"/>
              </a:lnSpc>
              <a:buFontTx/>
              <a:buNone/>
            </a:pPr>
            <a:r>
              <a:rPr lang="en-US" altLang="en-US" sz="2800" b="1"/>
              <a:t>          walls and wooden joists, and feeds on molds.</a:t>
            </a:r>
          </a:p>
        </p:txBody>
      </p:sp>
      <p:sp>
        <p:nvSpPr>
          <p:cNvPr id="518148" name="Text Box 4">
            <a:extLst>
              <a:ext uri="{FF2B5EF4-FFF2-40B4-BE49-F238E27FC236}">
                <a16:creationId xmlns:a16="http://schemas.microsoft.com/office/drawing/2014/main" id="{05D97C1C-B37E-46FF-8B21-24675F434694}"/>
              </a:ext>
            </a:extLst>
          </p:cNvPr>
          <p:cNvSpPr txBox="1">
            <a:spLocks noChangeArrowheads="1"/>
          </p:cNvSpPr>
          <p:nvPr/>
        </p:nvSpPr>
        <p:spPr bwMode="auto">
          <a:xfrm>
            <a:off x="3733800" y="3733800"/>
            <a:ext cx="25908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House Centipede</a:t>
            </a:r>
          </a:p>
        </p:txBody>
      </p:sp>
      <p:pic>
        <p:nvPicPr>
          <p:cNvPr id="518149" name="Picture 5" descr="House Centipede - Scutigera coleoptrata">
            <a:hlinkClick r:id="rId2"/>
            <a:extLst>
              <a:ext uri="{FF2B5EF4-FFF2-40B4-BE49-F238E27FC236}">
                <a16:creationId xmlns:a16="http://schemas.microsoft.com/office/drawing/2014/main" id="{C4CDCBFE-FC00-44AF-B0FD-2FA70A567A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2895600"/>
            <a:ext cx="1828800" cy="13731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a:extLst>
              <a:ext uri="{FF2B5EF4-FFF2-40B4-BE49-F238E27FC236}">
                <a16:creationId xmlns:a16="http://schemas.microsoft.com/office/drawing/2014/main" id="{98D49D55-E215-4083-B5CA-1299D276E655}"/>
              </a:ext>
            </a:extLst>
          </p:cNvPr>
          <p:cNvSpPr>
            <a:spLocks noGrp="1" noChangeArrowheads="1"/>
          </p:cNvSpPr>
          <p:nvPr>
            <p:ph type="title"/>
          </p:nvPr>
        </p:nvSpPr>
        <p:spPr>
          <a:xfrm>
            <a:off x="381000" y="228600"/>
            <a:ext cx="8382000" cy="15240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205827" name="Rectangle 3">
            <a:extLst>
              <a:ext uri="{FF2B5EF4-FFF2-40B4-BE49-F238E27FC236}">
                <a16:creationId xmlns:a16="http://schemas.microsoft.com/office/drawing/2014/main" id="{BBC63107-74FC-4591-BB8C-3EFCBF138068}"/>
              </a:ext>
            </a:extLst>
          </p:cNvPr>
          <p:cNvSpPr>
            <a:spLocks noGrp="1" noChangeArrowheads="1"/>
          </p:cNvSpPr>
          <p:nvPr>
            <p:ph type="body" idx="1"/>
          </p:nvPr>
        </p:nvSpPr>
        <p:spPr>
          <a:xfrm>
            <a:off x="228600" y="1752600"/>
            <a:ext cx="8534400" cy="5105400"/>
          </a:xfrm>
        </p:spPr>
        <p:txBody>
          <a:bodyPr/>
          <a:lstStyle/>
          <a:p>
            <a:pPr marL="609600" indent="-609600">
              <a:lnSpc>
                <a:spcPct val="90000"/>
              </a:lnSpc>
              <a:buFontTx/>
              <a:buAutoNum type="arabicPeriod" startAt="136"/>
            </a:pPr>
            <a:r>
              <a:rPr lang="en-US" altLang="en-US" sz="2800" b="1"/>
              <a:t>  This occasional invader is attracted to lights </a:t>
            </a:r>
          </a:p>
          <a:p>
            <a:pPr marL="609600" indent="-609600">
              <a:lnSpc>
                <a:spcPct val="90000"/>
              </a:lnSpc>
              <a:buFontTx/>
              <a:buNone/>
            </a:pPr>
            <a:r>
              <a:rPr lang="en-US" altLang="en-US" sz="2800" b="1"/>
              <a:t>          and often overwinters in voids of a home.</a:t>
            </a:r>
          </a:p>
          <a:p>
            <a:pPr marL="609600" indent="-609600">
              <a:lnSpc>
                <a:spcPct val="90000"/>
              </a:lnSpc>
              <a:buFontTx/>
              <a:buAutoNum type="arabicPeriod" startAt="137"/>
            </a:pPr>
            <a:r>
              <a:rPr lang="en-US" altLang="en-US" sz="2800" b="1"/>
              <a:t>  This arthropod has one pair of long legs on </a:t>
            </a:r>
          </a:p>
          <a:p>
            <a:pPr marL="609600" indent="-609600">
              <a:lnSpc>
                <a:spcPct val="90000"/>
              </a:lnSpc>
              <a:buFontTx/>
              <a:buNone/>
            </a:pPr>
            <a:r>
              <a:rPr lang="en-US" altLang="en-US" sz="2800" b="1"/>
              <a:t>          each of its body segments.  It’s a predator.</a:t>
            </a:r>
          </a:p>
          <a:p>
            <a:pPr marL="609600" indent="-609600">
              <a:lnSpc>
                <a:spcPct val="90000"/>
              </a:lnSpc>
              <a:buFontTx/>
              <a:buAutoNum type="arabicPeriod" startAt="138"/>
            </a:pPr>
            <a:r>
              <a:rPr lang="en-US" altLang="en-US" sz="2800" b="1"/>
              <a:t>  </a:t>
            </a:r>
            <a:r>
              <a:rPr lang="en-US" altLang="en-US" sz="2800" b="1" u="sng"/>
              <a:t>This spider’s bite produces a sharp pain and </a:t>
            </a:r>
          </a:p>
          <a:p>
            <a:pPr marL="609600" indent="-609600">
              <a:lnSpc>
                <a:spcPct val="90000"/>
              </a:lnSpc>
              <a:buFontTx/>
              <a:buNone/>
            </a:pPr>
            <a:r>
              <a:rPr lang="en-US" altLang="en-US" sz="2800" b="1"/>
              <a:t>          </a:t>
            </a:r>
            <a:r>
              <a:rPr lang="en-US" altLang="en-US" sz="2800" b="1" u="sng"/>
              <a:t>the venom is neurotoxic.</a:t>
            </a:r>
          </a:p>
          <a:p>
            <a:pPr marL="609600" indent="-609600">
              <a:lnSpc>
                <a:spcPct val="90000"/>
              </a:lnSpc>
              <a:buFontTx/>
              <a:buNone/>
            </a:pPr>
            <a:endParaRPr lang="en-US" altLang="en-US" sz="4800" b="1" u="sng"/>
          </a:p>
          <a:p>
            <a:pPr marL="609600" indent="-609600">
              <a:lnSpc>
                <a:spcPct val="90000"/>
              </a:lnSpc>
              <a:buFontTx/>
              <a:buAutoNum type="arabicPeriod" startAt="139"/>
            </a:pPr>
            <a:r>
              <a:rPr lang="en-US" altLang="en-US" sz="2800" b="1"/>
              <a:t>  This arthropod is often found in crawlspaces that</a:t>
            </a:r>
          </a:p>
          <a:p>
            <a:pPr marL="609600" indent="-609600">
              <a:lnSpc>
                <a:spcPct val="90000"/>
              </a:lnSpc>
              <a:buFontTx/>
              <a:buNone/>
            </a:pPr>
            <a:r>
              <a:rPr lang="en-US" altLang="en-US" sz="2800" b="1"/>
              <a:t>          are dark, leaves fecal stains on the foundation </a:t>
            </a:r>
          </a:p>
          <a:p>
            <a:pPr marL="609600" indent="-609600">
              <a:lnSpc>
                <a:spcPct val="90000"/>
              </a:lnSpc>
              <a:buFontTx/>
              <a:buNone/>
            </a:pPr>
            <a:r>
              <a:rPr lang="en-US" altLang="en-US" sz="2800" b="1"/>
              <a:t>          walls and wooden joists, and feeds on molds.</a:t>
            </a:r>
          </a:p>
        </p:txBody>
      </p:sp>
      <p:pic>
        <p:nvPicPr>
          <p:cNvPr id="205830" name="Picture 6">
            <a:extLst>
              <a:ext uri="{FF2B5EF4-FFF2-40B4-BE49-F238E27FC236}">
                <a16:creationId xmlns:a16="http://schemas.microsoft.com/office/drawing/2014/main" id="{B2304431-59F5-4A4E-A97C-E6B5DB9228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4114800"/>
            <a:ext cx="1752600" cy="1314450"/>
          </a:xfrm>
          <a:prstGeom prst="rect">
            <a:avLst/>
          </a:prstGeom>
          <a:noFill/>
          <a:extLst>
            <a:ext uri="{909E8E84-426E-40DD-AFC4-6F175D3DCCD1}">
              <a14:hiddenFill xmlns:a14="http://schemas.microsoft.com/office/drawing/2010/main">
                <a:solidFill>
                  <a:srgbClr val="FFFFFF"/>
                </a:solidFill>
              </a14:hiddenFill>
            </a:ext>
          </a:extLst>
        </p:spPr>
      </p:pic>
      <p:sp>
        <p:nvSpPr>
          <p:cNvPr id="205831" name="Rectangle 7">
            <a:extLst>
              <a:ext uri="{FF2B5EF4-FFF2-40B4-BE49-F238E27FC236}">
                <a16:creationId xmlns:a16="http://schemas.microsoft.com/office/drawing/2014/main" id="{900FE759-9C21-4747-BD8A-B8815544D4E3}"/>
              </a:ext>
            </a:extLst>
          </p:cNvPr>
          <p:cNvSpPr>
            <a:spLocks noChangeArrowheads="1"/>
          </p:cNvSpPr>
          <p:nvPr/>
        </p:nvSpPr>
        <p:spPr bwMode="auto">
          <a:xfrm>
            <a:off x="6248400" y="5257800"/>
            <a:ext cx="1905000" cy="2286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9170" name="Rectangle 2">
            <a:extLst>
              <a:ext uri="{FF2B5EF4-FFF2-40B4-BE49-F238E27FC236}">
                <a16:creationId xmlns:a16="http://schemas.microsoft.com/office/drawing/2014/main" id="{CBBBF20C-24A6-4FFE-8D4E-368CE71AFEAF}"/>
              </a:ext>
            </a:extLst>
          </p:cNvPr>
          <p:cNvSpPr>
            <a:spLocks noGrp="1" noChangeArrowheads="1"/>
          </p:cNvSpPr>
          <p:nvPr>
            <p:ph type="title"/>
          </p:nvPr>
        </p:nvSpPr>
        <p:spPr>
          <a:xfrm>
            <a:off x="381000" y="228600"/>
            <a:ext cx="8382000" cy="15240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519171" name="Rectangle 3">
            <a:extLst>
              <a:ext uri="{FF2B5EF4-FFF2-40B4-BE49-F238E27FC236}">
                <a16:creationId xmlns:a16="http://schemas.microsoft.com/office/drawing/2014/main" id="{D675C35A-BF5A-4690-A736-54C49DD2BC8E}"/>
              </a:ext>
            </a:extLst>
          </p:cNvPr>
          <p:cNvSpPr>
            <a:spLocks noGrp="1" noChangeArrowheads="1"/>
          </p:cNvSpPr>
          <p:nvPr>
            <p:ph type="body" idx="1"/>
          </p:nvPr>
        </p:nvSpPr>
        <p:spPr>
          <a:xfrm>
            <a:off x="228600" y="1752600"/>
            <a:ext cx="8534400" cy="5105400"/>
          </a:xfrm>
        </p:spPr>
        <p:txBody>
          <a:bodyPr/>
          <a:lstStyle/>
          <a:p>
            <a:pPr marL="609600" indent="-609600">
              <a:lnSpc>
                <a:spcPct val="90000"/>
              </a:lnSpc>
              <a:buFontTx/>
              <a:buAutoNum type="arabicPeriod" startAt="136"/>
            </a:pPr>
            <a:r>
              <a:rPr lang="en-US" altLang="en-US" sz="2800" b="1"/>
              <a:t>  This occasional invader is attracted to lights </a:t>
            </a:r>
          </a:p>
          <a:p>
            <a:pPr marL="609600" indent="-609600">
              <a:lnSpc>
                <a:spcPct val="90000"/>
              </a:lnSpc>
              <a:buFontTx/>
              <a:buNone/>
            </a:pPr>
            <a:r>
              <a:rPr lang="en-US" altLang="en-US" sz="2800" b="1"/>
              <a:t>          and often overwinters in voids of a home.</a:t>
            </a:r>
          </a:p>
          <a:p>
            <a:pPr marL="609600" indent="-609600">
              <a:lnSpc>
                <a:spcPct val="90000"/>
              </a:lnSpc>
              <a:buFontTx/>
              <a:buAutoNum type="arabicPeriod" startAt="137"/>
            </a:pPr>
            <a:r>
              <a:rPr lang="en-US" altLang="en-US" sz="2800" b="1"/>
              <a:t>  This arthropod has one pair of long legs on </a:t>
            </a:r>
          </a:p>
          <a:p>
            <a:pPr marL="609600" indent="-609600">
              <a:lnSpc>
                <a:spcPct val="90000"/>
              </a:lnSpc>
              <a:buFontTx/>
              <a:buNone/>
            </a:pPr>
            <a:r>
              <a:rPr lang="en-US" altLang="en-US" sz="2800" b="1"/>
              <a:t>          each of its body segments.  It’s a predator.</a:t>
            </a:r>
          </a:p>
          <a:p>
            <a:pPr marL="609600" indent="-609600">
              <a:lnSpc>
                <a:spcPct val="90000"/>
              </a:lnSpc>
              <a:buFontTx/>
              <a:buAutoNum type="arabicPeriod" startAt="138"/>
            </a:pPr>
            <a:r>
              <a:rPr lang="en-US" altLang="en-US" sz="2800" b="1"/>
              <a:t>  </a:t>
            </a:r>
            <a:r>
              <a:rPr lang="en-US" altLang="en-US" sz="2800" b="1" u="sng"/>
              <a:t>This spider’s bite produces a sharp pain and </a:t>
            </a:r>
          </a:p>
          <a:p>
            <a:pPr marL="609600" indent="-609600">
              <a:lnSpc>
                <a:spcPct val="90000"/>
              </a:lnSpc>
              <a:buFontTx/>
              <a:buNone/>
            </a:pPr>
            <a:r>
              <a:rPr lang="en-US" altLang="en-US" sz="2800" b="1"/>
              <a:t>          </a:t>
            </a:r>
            <a:r>
              <a:rPr lang="en-US" altLang="en-US" sz="2800" b="1" u="sng"/>
              <a:t>the venom is neurotoxic.</a:t>
            </a:r>
          </a:p>
          <a:p>
            <a:pPr marL="609600" indent="-609600">
              <a:lnSpc>
                <a:spcPct val="90000"/>
              </a:lnSpc>
              <a:buFontTx/>
              <a:buNone/>
            </a:pPr>
            <a:endParaRPr lang="en-US" altLang="en-US" sz="4800" b="1" u="sng"/>
          </a:p>
          <a:p>
            <a:pPr marL="609600" indent="-609600">
              <a:lnSpc>
                <a:spcPct val="90000"/>
              </a:lnSpc>
              <a:buFontTx/>
              <a:buAutoNum type="arabicPeriod" startAt="139"/>
            </a:pPr>
            <a:r>
              <a:rPr lang="en-US" altLang="en-US" sz="2800" b="1"/>
              <a:t>  This arthropod is often found in crawlspaces that</a:t>
            </a:r>
          </a:p>
          <a:p>
            <a:pPr marL="609600" indent="-609600">
              <a:lnSpc>
                <a:spcPct val="90000"/>
              </a:lnSpc>
              <a:buFontTx/>
              <a:buNone/>
            </a:pPr>
            <a:r>
              <a:rPr lang="en-US" altLang="en-US" sz="2800" b="1"/>
              <a:t>          are dark, leaves fecal stains on the foundation </a:t>
            </a:r>
          </a:p>
          <a:p>
            <a:pPr marL="609600" indent="-609600">
              <a:lnSpc>
                <a:spcPct val="90000"/>
              </a:lnSpc>
              <a:buFontTx/>
              <a:buNone/>
            </a:pPr>
            <a:r>
              <a:rPr lang="en-US" altLang="en-US" sz="2800" b="1"/>
              <a:t>          walls and wooden joists, and feeds on molds.</a:t>
            </a:r>
          </a:p>
        </p:txBody>
      </p:sp>
      <p:sp>
        <p:nvSpPr>
          <p:cNvPr id="519172" name="Text Box 4">
            <a:extLst>
              <a:ext uri="{FF2B5EF4-FFF2-40B4-BE49-F238E27FC236}">
                <a16:creationId xmlns:a16="http://schemas.microsoft.com/office/drawing/2014/main" id="{F521E2C5-D552-4AA6-9384-DC368B54F5BA}"/>
              </a:ext>
            </a:extLst>
          </p:cNvPr>
          <p:cNvSpPr txBox="1">
            <a:spLocks noChangeArrowheads="1"/>
          </p:cNvSpPr>
          <p:nvPr/>
        </p:nvSpPr>
        <p:spPr bwMode="auto">
          <a:xfrm>
            <a:off x="3108325" y="4724400"/>
            <a:ext cx="28352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Black Widow spider</a:t>
            </a:r>
          </a:p>
        </p:txBody>
      </p:sp>
      <p:pic>
        <p:nvPicPr>
          <p:cNvPr id="519173" name="Picture 5">
            <a:extLst>
              <a:ext uri="{FF2B5EF4-FFF2-40B4-BE49-F238E27FC236}">
                <a16:creationId xmlns:a16="http://schemas.microsoft.com/office/drawing/2014/main" id="{C23BA158-D445-454E-B27F-D35A1B8F4A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4114800"/>
            <a:ext cx="1752600" cy="1314450"/>
          </a:xfrm>
          <a:prstGeom prst="rect">
            <a:avLst/>
          </a:prstGeom>
          <a:noFill/>
          <a:extLst>
            <a:ext uri="{909E8E84-426E-40DD-AFC4-6F175D3DCCD1}">
              <a14:hiddenFill xmlns:a14="http://schemas.microsoft.com/office/drawing/2010/main">
                <a:solidFill>
                  <a:srgbClr val="FFFFFF"/>
                </a:solidFill>
              </a14:hiddenFill>
            </a:ext>
          </a:extLst>
        </p:spPr>
      </p:pic>
      <p:sp>
        <p:nvSpPr>
          <p:cNvPr id="519174" name="Rectangle 6">
            <a:extLst>
              <a:ext uri="{FF2B5EF4-FFF2-40B4-BE49-F238E27FC236}">
                <a16:creationId xmlns:a16="http://schemas.microsoft.com/office/drawing/2014/main" id="{524CF6C6-C097-4736-AE0E-F86028C0AB99}"/>
              </a:ext>
            </a:extLst>
          </p:cNvPr>
          <p:cNvSpPr>
            <a:spLocks noChangeArrowheads="1"/>
          </p:cNvSpPr>
          <p:nvPr/>
        </p:nvSpPr>
        <p:spPr bwMode="auto">
          <a:xfrm>
            <a:off x="6248400" y="5257800"/>
            <a:ext cx="1905000" cy="2286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a:extLst>
              <a:ext uri="{FF2B5EF4-FFF2-40B4-BE49-F238E27FC236}">
                <a16:creationId xmlns:a16="http://schemas.microsoft.com/office/drawing/2014/main" id="{B70168E9-7448-4C1D-B9F9-33FC113896F5}"/>
              </a:ext>
            </a:extLst>
          </p:cNvPr>
          <p:cNvSpPr>
            <a:spLocks noGrp="1" noChangeArrowheads="1"/>
          </p:cNvSpPr>
          <p:nvPr>
            <p:ph type="title"/>
          </p:nvPr>
        </p:nvSpPr>
        <p:spPr>
          <a:xfrm>
            <a:off x="381000" y="228600"/>
            <a:ext cx="8382000" cy="15240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206851" name="Rectangle 3">
            <a:extLst>
              <a:ext uri="{FF2B5EF4-FFF2-40B4-BE49-F238E27FC236}">
                <a16:creationId xmlns:a16="http://schemas.microsoft.com/office/drawing/2014/main" id="{A026D391-26CE-4EB2-9131-FC954A645DA8}"/>
              </a:ext>
            </a:extLst>
          </p:cNvPr>
          <p:cNvSpPr>
            <a:spLocks noGrp="1" noChangeArrowheads="1"/>
          </p:cNvSpPr>
          <p:nvPr>
            <p:ph type="body" idx="1"/>
          </p:nvPr>
        </p:nvSpPr>
        <p:spPr>
          <a:xfrm>
            <a:off x="228600" y="1828800"/>
            <a:ext cx="8534400" cy="4495800"/>
          </a:xfrm>
        </p:spPr>
        <p:txBody>
          <a:bodyPr/>
          <a:lstStyle/>
          <a:p>
            <a:pPr marL="609600" indent="-609600">
              <a:lnSpc>
                <a:spcPct val="80000"/>
              </a:lnSpc>
              <a:buFontTx/>
              <a:buAutoNum type="arabicPeriod" startAt="136"/>
            </a:pPr>
            <a:r>
              <a:rPr lang="en-US" altLang="en-US" sz="2800" b="1"/>
              <a:t>  This occasional invader is attracted to lights </a:t>
            </a:r>
          </a:p>
          <a:p>
            <a:pPr marL="609600" indent="-609600">
              <a:lnSpc>
                <a:spcPct val="80000"/>
              </a:lnSpc>
              <a:buFontTx/>
              <a:buNone/>
            </a:pPr>
            <a:r>
              <a:rPr lang="en-US" altLang="en-US" sz="2800" b="1"/>
              <a:t>          and often overwinters in voids of a home.</a:t>
            </a:r>
          </a:p>
          <a:p>
            <a:pPr marL="609600" indent="-609600">
              <a:lnSpc>
                <a:spcPct val="80000"/>
              </a:lnSpc>
              <a:buFontTx/>
              <a:buAutoNum type="arabicPeriod" startAt="137"/>
            </a:pPr>
            <a:r>
              <a:rPr lang="en-US" altLang="en-US" sz="2800" b="1"/>
              <a:t>  This arthropod has one pair of long legs on </a:t>
            </a:r>
          </a:p>
          <a:p>
            <a:pPr marL="609600" indent="-609600">
              <a:lnSpc>
                <a:spcPct val="80000"/>
              </a:lnSpc>
              <a:buFontTx/>
              <a:buNone/>
            </a:pPr>
            <a:r>
              <a:rPr lang="en-US" altLang="en-US" sz="2800" b="1"/>
              <a:t>          each of its body segments.  It’s a predator.</a:t>
            </a:r>
          </a:p>
          <a:p>
            <a:pPr marL="609600" indent="-609600">
              <a:lnSpc>
                <a:spcPct val="80000"/>
              </a:lnSpc>
              <a:buFontTx/>
              <a:buAutoNum type="arabicPeriod" startAt="138"/>
            </a:pPr>
            <a:r>
              <a:rPr lang="en-US" altLang="en-US" sz="2800" b="1"/>
              <a:t>  This spider’s bite produces a sharp pain and </a:t>
            </a:r>
          </a:p>
          <a:p>
            <a:pPr marL="609600" indent="-609600">
              <a:lnSpc>
                <a:spcPct val="80000"/>
              </a:lnSpc>
              <a:buFontTx/>
              <a:buNone/>
            </a:pPr>
            <a:r>
              <a:rPr lang="en-US" altLang="en-US" sz="2800" b="1"/>
              <a:t>          the venom is neurotoxic.</a:t>
            </a:r>
          </a:p>
          <a:p>
            <a:pPr marL="609600" indent="-609600">
              <a:lnSpc>
                <a:spcPct val="80000"/>
              </a:lnSpc>
              <a:buFontTx/>
              <a:buAutoNum type="arabicPeriod" startAt="139"/>
            </a:pPr>
            <a:r>
              <a:rPr lang="en-US" altLang="en-US" sz="2800" b="1"/>
              <a:t>  </a:t>
            </a:r>
            <a:r>
              <a:rPr lang="en-US" altLang="en-US" sz="2800" b="1" u="sng"/>
              <a:t>This arthropod is often found in crawlspaces that</a:t>
            </a:r>
          </a:p>
          <a:p>
            <a:pPr marL="609600" indent="-609600">
              <a:lnSpc>
                <a:spcPct val="80000"/>
              </a:lnSpc>
              <a:buFontTx/>
              <a:buNone/>
            </a:pPr>
            <a:r>
              <a:rPr lang="en-US" altLang="en-US" sz="2800" b="1"/>
              <a:t>          </a:t>
            </a:r>
            <a:r>
              <a:rPr lang="en-US" altLang="en-US" sz="2800" b="1" u="sng"/>
              <a:t>are dark, leaves fecal stains on the foundation </a:t>
            </a:r>
          </a:p>
          <a:p>
            <a:pPr marL="609600" indent="-609600">
              <a:lnSpc>
                <a:spcPct val="80000"/>
              </a:lnSpc>
              <a:buFontTx/>
              <a:buNone/>
            </a:pPr>
            <a:r>
              <a:rPr lang="en-US" altLang="en-US" sz="2800" b="1"/>
              <a:t>          </a:t>
            </a:r>
            <a:r>
              <a:rPr lang="en-US" altLang="en-US" sz="2800" b="1" u="sng"/>
              <a:t>walls and wooden joists, and feeds                      </a:t>
            </a:r>
          </a:p>
          <a:p>
            <a:pPr marL="609600" indent="-609600">
              <a:lnSpc>
                <a:spcPct val="80000"/>
              </a:lnSpc>
              <a:buFontTx/>
              <a:buNone/>
            </a:pPr>
            <a:r>
              <a:rPr lang="en-US" altLang="en-US" sz="2800" b="1"/>
              <a:t>          </a:t>
            </a:r>
            <a:r>
              <a:rPr lang="en-US" altLang="en-US" sz="2800" b="1" u="sng"/>
              <a:t>on molds.</a:t>
            </a:r>
          </a:p>
          <a:p>
            <a:pPr marL="609600" indent="-609600">
              <a:lnSpc>
                <a:spcPct val="80000"/>
              </a:lnSpc>
              <a:buFontTx/>
              <a:buNone/>
            </a:pPr>
            <a:endParaRPr lang="en-US" altLang="en-US" sz="2800" b="1" u="sng"/>
          </a:p>
        </p:txBody>
      </p:sp>
      <p:pic>
        <p:nvPicPr>
          <p:cNvPr id="206854" name="Picture 6">
            <a:extLst>
              <a:ext uri="{FF2B5EF4-FFF2-40B4-BE49-F238E27FC236}">
                <a16:creationId xmlns:a16="http://schemas.microsoft.com/office/drawing/2014/main" id="{B57B7787-5170-4826-8D50-189764E90C8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5270500"/>
            <a:ext cx="1981200" cy="15287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0194" name="Rectangle 2">
            <a:extLst>
              <a:ext uri="{FF2B5EF4-FFF2-40B4-BE49-F238E27FC236}">
                <a16:creationId xmlns:a16="http://schemas.microsoft.com/office/drawing/2014/main" id="{59221D2E-D6B0-434D-8202-D4AAB0360DC6}"/>
              </a:ext>
            </a:extLst>
          </p:cNvPr>
          <p:cNvSpPr>
            <a:spLocks noGrp="1" noChangeArrowheads="1"/>
          </p:cNvSpPr>
          <p:nvPr>
            <p:ph type="title"/>
          </p:nvPr>
        </p:nvSpPr>
        <p:spPr>
          <a:xfrm>
            <a:off x="381000" y="228600"/>
            <a:ext cx="8382000" cy="15240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520195" name="Rectangle 3">
            <a:extLst>
              <a:ext uri="{FF2B5EF4-FFF2-40B4-BE49-F238E27FC236}">
                <a16:creationId xmlns:a16="http://schemas.microsoft.com/office/drawing/2014/main" id="{DFC5A7CD-6752-4024-9CE8-0871C9F3DA7C}"/>
              </a:ext>
            </a:extLst>
          </p:cNvPr>
          <p:cNvSpPr>
            <a:spLocks noGrp="1" noChangeArrowheads="1"/>
          </p:cNvSpPr>
          <p:nvPr>
            <p:ph type="body" idx="1"/>
          </p:nvPr>
        </p:nvSpPr>
        <p:spPr>
          <a:xfrm>
            <a:off x="228600" y="1828800"/>
            <a:ext cx="8534400" cy="4495800"/>
          </a:xfrm>
        </p:spPr>
        <p:txBody>
          <a:bodyPr/>
          <a:lstStyle/>
          <a:p>
            <a:pPr marL="609600" indent="-609600">
              <a:lnSpc>
                <a:spcPct val="80000"/>
              </a:lnSpc>
              <a:buFontTx/>
              <a:buAutoNum type="arabicPeriod" startAt="136"/>
            </a:pPr>
            <a:r>
              <a:rPr lang="en-US" altLang="en-US" sz="2800" b="1"/>
              <a:t>  This occasional invader is attracted to lights </a:t>
            </a:r>
          </a:p>
          <a:p>
            <a:pPr marL="609600" indent="-609600">
              <a:lnSpc>
                <a:spcPct val="80000"/>
              </a:lnSpc>
              <a:buFontTx/>
              <a:buNone/>
            </a:pPr>
            <a:r>
              <a:rPr lang="en-US" altLang="en-US" sz="2800" b="1"/>
              <a:t>          and often overwinters in voids of a home.</a:t>
            </a:r>
          </a:p>
          <a:p>
            <a:pPr marL="609600" indent="-609600">
              <a:lnSpc>
                <a:spcPct val="80000"/>
              </a:lnSpc>
              <a:buFontTx/>
              <a:buAutoNum type="arabicPeriod" startAt="137"/>
            </a:pPr>
            <a:r>
              <a:rPr lang="en-US" altLang="en-US" sz="2800" b="1"/>
              <a:t>  This arthropod has one pair of long legs on </a:t>
            </a:r>
          </a:p>
          <a:p>
            <a:pPr marL="609600" indent="-609600">
              <a:lnSpc>
                <a:spcPct val="80000"/>
              </a:lnSpc>
              <a:buFontTx/>
              <a:buNone/>
            </a:pPr>
            <a:r>
              <a:rPr lang="en-US" altLang="en-US" sz="2800" b="1"/>
              <a:t>          each of its body segments.  It’s a predator.</a:t>
            </a:r>
          </a:p>
          <a:p>
            <a:pPr marL="609600" indent="-609600">
              <a:lnSpc>
                <a:spcPct val="80000"/>
              </a:lnSpc>
              <a:buFontTx/>
              <a:buAutoNum type="arabicPeriod" startAt="138"/>
            </a:pPr>
            <a:r>
              <a:rPr lang="en-US" altLang="en-US" sz="2800" b="1"/>
              <a:t>  This spider’s bite produces a sharp pain and </a:t>
            </a:r>
          </a:p>
          <a:p>
            <a:pPr marL="609600" indent="-609600">
              <a:lnSpc>
                <a:spcPct val="80000"/>
              </a:lnSpc>
              <a:buFontTx/>
              <a:buNone/>
            </a:pPr>
            <a:r>
              <a:rPr lang="en-US" altLang="en-US" sz="2800" b="1"/>
              <a:t>          the venom is neurotoxic.</a:t>
            </a:r>
          </a:p>
          <a:p>
            <a:pPr marL="609600" indent="-609600">
              <a:lnSpc>
                <a:spcPct val="80000"/>
              </a:lnSpc>
              <a:buFontTx/>
              <a:buAutoNum type="arabicPeriod" startAt="139"/>
            </a:pPr>
            <a:r>
              <a:rPr lang="en-US" altLang="en-US" sz="2800" b="1"/>
              <a:t>  </a:t>
            </a:r>
            <a:r>
              <a:rPr lang="en-US" altLang="en-US" sz="2800" b="1" u="sng"/>
              <a:t>This arthropod is often found in crawlspaces that</a:t>
            </a:r>
          </a:p>
          <a:p>
            <a:pPr marL="609600" indent="-609600">
              <a:lnSpc>
                <a:spcPct val="80000"/>
              </a:lnSpc>
              <a:buFontTx/>
              <a:buNone/>
            </a:pPr>
            <a:r>
              <a:rPr lang="en-US" altLang="en-US" sz="2800" b="1"/>
              <a:t>          </a:t>
            </a:r>
            <a:r>
              <a:rPr lang="en-US" altLang="en-US" sz="2800" b="1" u="sng"/>
              <a:t>are dark, leaves fecal stains on the foundation </a:t>
            </a:r>
          </a:p>
          <a:p>
            <a:pPr marL="609600" indent="-609600">
              <a:lnSpc>
                <a:spcPct val="80000"/>
              </a:lnSpc>
              <a:buFontTx/>
              <a:buNone/>
            </a:pPr>
            <a:r>
              <a:rPr lang="en-US" altLang="en-US" sz="2800" b="1"/>
              <a:t>          </a:t>
            </a:r>
            <a:r>
              <a:rPr lang="en-US" altLang="en-US" sz="2800" b="1" u="sng"/>
              <a:t>walls and wooden joists, and feeds                      </a:t>
            </a:r>
          </a:p>
          <a:p>
            <a:pPr marL="609600" indent="-609600">
              <a:lnSpc>
                <a:spcPct val="80000"/>
              </a:lnSpc>
              <a:buFontTx/>
              <a:buNone/>
            </a:pPr>
            <a:r>
              <a:rPr lang="en-US" altLang="en-US" sz="2800" b="1"/>
              <a:t>          </a:t>
            </a:r>
            <a:r>
              <a:rPr lang="en-US" altLang="en-US" sz="2800" b="1" u="sng"/>
              <a:t>on molds.</a:t>
            </a:r>
          </a:p>
          <a:p>
            <a:pPr marL="609600" indent="-609600">
              <a:lnSpc>
                <a:spcPct val="80000"/>
              </a:lnSpc>
              <a:buFontTx/>
              <a:buNone/>
            </a:pPr>
            <a:endParaRPr lang="en-US" altLang="en-US" sz="2800" b="1" u="sng"/>
          </a:p>
        </p:txBody>
      </p:sp>
      <p:sp>
        <p:nvSpPr>
          <p:cNvPr id="520196" name="Text Box 4">
            <a:extLst>
              <a:ext uri="{FF2B5EF4-FFF2-40B4-BE49-F238E27FC236}">
                <a16:creationId xmlns:a16="http://schemas.microsoft.com/office/drawing/2014/main" id="{197B059B-BF02-4008-A422-A1751427E008}"/>
              </a:ext>
            </a:extLst>
          </p:cNvPr>
          <p:cNvSpPr txBox="1">
            <a:spLocks noChangeArrowheads="1"/>
          </p:cNvSpPr>
          <p:nvPr/>
        </p:nvSpPr>
        <p:spPr bwMode="auto">
          <a:xfrm>
            <a:off x="3048000" y="5943600"/>
            <a:ext cx="3276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Cave or Camel cricket</a:t>
            </a:r>
          </a:p>
        </p:txBody>
      </p:sp>
      <p:pic>
        <p:nvPicPr>
          <p:cNvPr id="520197" name="Picture 5">
            <a:extLst>
              <a:ext uri="{FF2B5EF4-FFF2-40B4-BE49-F238E27FC236}">
                <a16:creationId xmlns:a16="http://schemas.microsoft.com/office/drawing/2014/main" id="{F57BE7A0-BA09-436D-8824-4D9A6E2C54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5270500"/>
            <a:ext cx="1981200" cy="15287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a:extLst>
              <a:ext uri="{FF2B5EF4-FFF2-40B4-BE49-F238E27FC236}">
                <a16:creationId xmlns:a16="http://schemas.microsoft.com/office/drawing/2014/main" id="{24696C22-2D45-4C25-A423-030361290779}"/>
              </a:ext>
            </a:extLst>
          </p:cNvPr>
          <p:cNvSpPr>
            <a:spLocks noGrp="1" noChangeArrowheads="1"/>
          </p:cNvSpPr>
          <p:nvPr>
            <p:ph type="title"/>
          </p:nvPr>
        </p:nvSpPr>
        <p:spPr>
          <a:xfrm>
            <a:off x="381000" y="228600"/>
            <a:ext cx="8382000" cy="15240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207875" name="Rectangle 3">
            <a:extLst>
              <a:ext uri="{FF2B5EF4-FFF2-40B4-BE49-F238E27FC236}">
                <a16:creationId xmlns:a16="http://schemas.microsoft.com/office/drawing/2014/main" id="{BC0A65FC-F43E-4338-9FA5-BAC3302007F9}"/>
              </a:ext>
            </a:extLst>
          </p:cNvPr>
          <p:cNvSpPr>
            <a:spLocks noGrp="1" noChangeArrowheads="1"/>
          </p:cNvSpPr>
          <p:nvPr>
            <p:ph type="body" idx="1"/>
          </p:nvPr>
        </p:nvSpPr>
        <p:spPr>
          <a:xfrm>
            <a:off x="228600" y="1905000"/>
            <a:ext cx="8534400" cy="4724400"/>
          </a:xfrm>
        </p:spPr>
        <p:txBody>
          <a:bodyPr/>
          <a:lstStyle/>
          <a:p>
            <a:pPr marL="609600" indent="-609600">
              <a:buFontTx/>
              <a:buAutoNum type="arabicPeriod" startAt="140"/>
            </a:pPr>
            <a:r>
              <a:rPr lang="en-US" altLang="en-US" sz="2800" b="1"/>
              <a:t>  </a:t>
            </a:r>
            <a:r>
              <a:rPr lang="en-US" altLang="en-US" sz="2800" b="1" u="sng"/>
              <a:t>This spider bite causes necrosis of the skin.</a:t>
            </a:r>
          </a:p>
          <a:p>
            <a:pPr marL="609600" indent="-609600">
              <a:buFontTx/>
              <a:buAutoNum type="arabicPeriod" startAt="140"/>
            </a:pPr>
            <a:endParaRPr lang="en-US" altLang="en-US" sz="2800" b="1" u="sng"/>
          </a:p>
          <a:p>
            <a:pPr marL="609600" indent="-609600">
              <a:buFontTx/>
              <a:buAutoNum type="arabicPeriod" startAt="140"/>
            </a:pPr>
            <a:r>
              <a:rPr lang="en-US" altLang="en-US" sz="2800" b="1"/>
              <a:t>  These Mollusks leave glistening mucous </a:t>
            </a:r>
          </a:p>
          <a:p>
            <a:pPr marL="609600" indent="-609600">
              <a:buFontTx/>
              <a:buNone/>
            </a:pPr>
            <a:r>
              <a:rPr lang="en-US" altLang="en-US" sz="2800" b="1"/>
              <a:t>          trails and are nocturnal.</a:t>
            </a:r>
          </a:p>
          <a:p>
            <a:pPr marL="609600" indent="-609600">
              <a:buFontTx/>
              <a:buAutoNum type="arabicPeriod" startAt="142"/>
            </a:pPr>
            <a:r>
              <a:rPr lang="en-US" altLang="en-US" sz="2800" b="1"/>
              <a:t>  These insects have rasping-sucking mouthparts. </a:t>
            </a:r>
          </a:p>
          <a:p>
            <a:pPr marL="609600" indent="-609600">
              <a:buFontTx/>
              <a:buAutoNum type="arabicPeriod" startAt="143"/>
            </a:pPr>
            <a:r>
              <a:rPr lang="en-US" altLang="en-US" sz="2800" b="1"/>
              <a:t>  These crustaceans often roll-up into a ball when </a:t>
            </a:r>
          </a:p>
          <a:p>
            <a:pPr marL="609600" indent="-609600">
              <a:buFontTx/>
              <a:buNone/>
            </a:pPr>
            <a:r>
              <a:rPr lang="en-US" altLang="en-US" sz="2800" b="1"/>
              <a:t>          disturbed.</a:t>
            </a:r>
          </a:p>
          <a:p>
            <a:pPr marL="609600" indent="-609600">
              <a:buFontTx/>
              <a:buAutoNum type="arabicPeriod" startAt="144"/>
            </a:pPr>
            <a:r>
              <a:rPr lang="en-US" altLang="en-US" sz="2800" b="1"/>
              <a:t>  These arthropods have two pairs of legs per body </a:t>
            </a:r>
          </a:p>
          <a:p>
            <a:pPr marL="609600" indent="-609600">
              <a:buFontTx/>
              <a:buNone/>
            </a:pPr>
            <a:r>
              <a:rPr lang="en-US" altLang="en-US" sz="2800" b="1"/>
              <a:t>          segment and feed on decaying organic matter. </a:t>
            </a:r>
          </a:p>
        </p:txBody>
      </p:sp>
      <p:pic>
        <p:nvPicPr>
          <p:cNvPr id="207877" name="Picture 5">
            <a:extLst>
              <a:ext uri="{FF2B5EF4-FFF2-40B4-BE49-F238E27FC236}">
                <a16:creationId xmlns:a16="http://schemas.microsoft.com/office/drawing/2014/main" id="{15DEAB7A-C511-42AC-BB07-7D77428E9D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9230" t="5074" r="4616" b="8669"/>
          <a:stretch>
            <a:fillRect/>
          </a:stretch>
        </p:blipFill>
        <p:spPr bwMode="auto">
          <a:xfrm>
            <a:off x="7696200" y="1919288"/>
            <a:ext cx="1371600" cy="12461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1218" name="Rectangle 2">
            <a:extLst>
              <a:ext uri="{FF2B5EF4-FFF2-40B4-BE49-F238E27FC236}">
                <a16:creationId xmlns:a16="http://schemas.microsoft.com/office/drawing/2014/main" id="{B481285B-1523-4BE9-9952-AA1AE460F59A}"/>
              </a:ext>
            </a:extLst>
          </p:cNvPr>
          <p:cNvSpPr>
            <a:spLocks noGrp="1" noChangeArrowheads="1"/>
          </p:cNvSpPr>
          <p:nvPr>
            <p:ph type="title"/>
          </p:nvPr>
        </p:nvSpPr>
        <p:spPr>
          <a:xfrm>
            <a:off x="381000" y="228600"/>
            <a:ext cx="8382000" cy="15240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521219" name="Rectangle 3">
            <a:extLst>
              <a:ext uri="{FF2B5EF4-FFF2-40B4-BE49-F238E27FC236}">
                <a16:creationId xmlns:a16="http://schemas.microsoft.com/office/drawing/2014/main" id="{4CF09AC3-AD28-44EB-9A93-27594D47D82A}"/>
              </a:ext>
            </a:extLst>
          </p:cNvPr>
          <p:cNvSpPr>
            <a:spLocks noGrp="1" noChangeArrowheads="1"/>
          </p:cNvSpPr>
          <p:nvPr>
            <p:ph type="body" idx="1"/>
          </p:nvPr>
        </p:nvSpPr>
        <p:spPr>
          <a:xfrm>
            <a:off x="228600" y="1905000"/>
            <a:ext cx="8534400" cy="4724400"/>
          </a:xfrm>
        </p:spPr>
        <p:txBody>
          <a:bodyPr/>
          <a:lstStyle/>
          <a:p>
            <a:pPr marL="609600" indent="-609600">
              <a:buFontTx/>
              <a:buAutoNum type="arabicPeriod" startAt="140"/>
            </a:pPr>
            <a:r>
              <a:rPr lang="en-US" altLang="en-US" sz="2800" b="1"/>
              <a:t>  </a:t>
            </a:r>
            <a:r>
              <a:rPr lang="en-US" altLang="en-US" sz="2800" b="1" u="sng"/>
              <a:t>This spider bite causes necrosis of the skin.</a:t>
            </a:r>
          </a:p>
          <a:p>
            <a:pPr marL="609600" indent="-609600">
              <a:buFontTx/>
              <a:buAutoNum type="arabicPeriod" startAt="140"/>
            </a:pPr>
            <a:endParaRPr lang="en-US" altLang="en-US" sz="2800" b="1" u="sng"/>
          </a:p>
          <a:p>
            <a:pPr marL="609600" indent="-609600">
              <a:buFontTx/>
              <a:buAutoNum type="arabicPeriod" startAt="140"/>
            </a:pPr>
            <a:r>
              <a:rPr lang="en-US" altLang="en-US" sz="2800" b="1"/>
              <a:t>  These Mollusks leave glistening mucous </a:t>
            </a:r>
          </a:p>
          <a:p>
            <a:pPr marL="609600" indent="-609600">
              <a:buFontTx/>
              <a:buNone/>
            </a:pPr>
            <a:r>
              <a:rPr lang="en-US" altLang="en-US" sz="2800" b="1"/>
              <a:t>          trails and are nocturnal.</a:t>
            </a:r>
          </a:p>
          <a:p>
            <a:pPr marL="609600" indent="-609600">
              <a:buFontTx/>
              <a:buAutoNum type="arabicPeriod" startAt="142"/>
            </a:pPr>
            <a:r>
              <a:rPr lang="en-US" altLang="en-US" sz="2800" b="1"/>
              <a:t>  These insects have rasping-sucking mouthparts. </a:t>
            </a:r>
          </a:p>
          <a:p>
            <a:pPr marL="609600" indent="-609600">
              <a:buFontTx/>
              <a:buAutoNum type="arabicPeriod" startAt="143"/>
            </a:pPr>
            <a:r>
              <a:rPr lang="en-US" altLang="en-US" sz="2800" b="1"/>
              <a:t>  These crustaceans often roll-up into a ball when </a:t>
            </a:r>
          </a:p>
          <a:p>
            <a:pPr marL="609600" indent="-609600">
              <a:buFontTx/>
              <a:buNone/>
            </a:pPr>
            <a:r>
              <a:rPr lang="en-US" altLang="en-US" sz="2800" b="1"/>
              <a:t>          disturbed.</a:t>
            </a:r>
          </a:p>
          <a:p>
            <a:pPr marL="609600" indent="-609600">
              <a:buFontTx/>
              <a:buAutoNum type="arabicPeriod" startAt="144"/>
            </a:pPr>
            <a:r>
              <a:rPr lang="en-US" altLang="en-US" sz="2800" b="1"/>
              <a:t>  These arthropods have two pairs of legs per body </a:t>
            </a:r>
          </a:p>
          <a:p>
            <a:pPr marL="609600" indent="-609600">
              <a:buFontTx/>
              <a:buNone/>
            </a:pPr>
            <a:r>
              <a:rPr lang="en-US" altLang="en-US" sz="2800" b="1"/>
              <a:t>          segment and feed on decaying organic matter. </a:t>
            </a:r>
          </a:p>
        </p:txBody>
      </p:sp>
      <p:sp>
        <p:nvSpPr>
          <p:cNvPr id="521220" name="Text Box 4">
            <a:extLst>
              <a:ext uri="{FF2B5EF4-FFF2-40B4-BE49-F238E27FC236}">
                <a16:creationId xmlns:a16="http://schemas.microsoft.com/office/drawing/2014/main" id="{BFD7BA59-A1B5-44F4-AFC7-E3E9599F2EBB}"/>
              </a:ext>
            </a:extLst>
          </p:cNvPr>
          <p:cNvSpPr txBox="1">
            <a:spLocks noChangeArrowheads="1"/>
          </p:cNvSpPr>
          <p:nvPr/>
        </p:nvSpPr>
        <p:spPr bwMode="auto">
          <a:xfrm>
            <a:off x="1752600" y="2479675"/>
            <a:ext cx="5562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Brown Recluse spider – Class Arachnida</a:t>
            </a:r>
          </a:p>
        </p:txBody>
      </p:sp>
      <p:pic>
        <p:nvPicPr>
          <p:cNvPr id="521221" name="Picture 5">
            <a:extLst>
              <a:ext uri="{FF2B5EF4-FFF2-40B4-BE49-F238E27FC236}">
                <a16:creationId xmlns:a16="http://schemas.microsoft.com/office/drawing/2014/main" id="{E610B253-B8B9-4F6D-962A-8A27D5BE99C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9230" t="5074" r="4616" b="8669"/>
          <a:stretch>
            <a:fillRect/>
          </a:stretch>
        </p:blipFill>
        <p:spPr bwMode="auto">
          <a:xfrm>
            <a:off x="7696200" y="1919288"/>
            <a:ext cx="1371600" cy="12461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a:extLst>
              <a:ext uri="{FF2B5EF4-FFF2-40B4-BE49-F238E27FC236}">
                <a16:creationId xmlns:a16="http://schemas.microsoft.com/office/drawing/2014/main" id="{00F5E821-F418-465A-893B-442F43D8F35C}"/>
              </a:ext>
            </a:extLst>
          </p:cNvPr>
          <p:cNvSpPr>
            <a:spLocks noGrp="1" noChangeArrowheads="1"/>
          </p:cNvSpPr>
          <p:nvPr>
            <p:ph type="title"/>
          </p:nvPr>
        </p:nvSpPr>
        <p:spPr>
          <a:xfrm>
            <a:off x="381000" y="228600"/>
            <a:ext cx="8382000" cy="15240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208899" name="Rectangle 3">
            <a:extLst>
              <a:ext uri="{FF2B5EF4-FFF2-40B4-BE49-F238E27FC236}">
                <a16:creationId xmlns:a16="http://schemas.microsoft.com/office/drawing/2014/main" id="{A175BD3D-2970-468C-99EE-364A2B43176E}"/>
              </a:ext>
            </a:extLst>
          </p:cNvPr>
          <p:cNvSpPr>
            <a:spLocks noGrp="1" noChangeArrowheads="1"/>
          </p:cNvSpPr>
          <p:nvPr>
            <p:ph type="body" idx="1"/>
          </p:nvPr>
        </p:nvSpPr>
        <p:spPr>
          <a:xfrm>
            <a:off x="228600" y="1905000"/>
            <a:ext cx="8534400" cy="4724400"/>
          </a:xfrm>
        </p:spPr>
        <p:txBody>
          <a:bodyPr/>
          <a:lstStyle/>
          <a:p>
            <a:pPr marL="609600" indent="-609600">
              <a:buFontTx/>
              <a:buAutoNum type="arabicPeriod" startAt="140"/>
            </a:pPr>
            <a:r>
              <a:rPr lang="en-US" altLang="en-US" sz="2800" b="1"/>
              <a:t>  This spider bite causes necrosis of the skin.</a:t>
            </a:r>
          </a:p>
          <a:p>
            <a:pPr marL="609600" indent="-609600">
              <a:buFontTx/>
              <a:buAutoNum type="arabicPeriod" startAt="140"/>
            </a:pPr>
            <a:r>
              <a:rPr lang="en-US" altLang="en-US" sz="2800" b="1"/>
              <a:t>  </a:t>
            </a:r>
            <a:r>
              <a:rPr lang="en-US" altLang="en-US" sz="2800" b="1" u="sng"/>
              <a:t>These arthropods leave glistening mucous </a:t>
            </a:r>
          </a:p>
          <a:p>
            <a:pPr marL="609600" indent="-609600">
              <a:buFontTx/>
              <a:buNone/>
            </a:pPr>
            <a:r>
              <a:rPr lang="en-US" altLang="en-US" sz="2800" b="1"/>
              <a:t>          </a:t>
            </a:r>
            <a:r>
              <a:rPr lang="en-US" altLang="en-US" sz="2800" b="1" u="sng"/>
              <a:t>trails and are nocturnal.</a:t>
            </a:r>
          </a:p>
          <a:p>
            <a:pPr marL="609600" indent="-609600">
              <a:buFontTx/>
              <a:buNone/>
            </a:pPr>
            <a:endParaRPr lang="en-US" altLang="en-US" sz="2800" b="1" u="sng"/>
          </a:p>
          <a:p>
            <a:pPr marL="609600" indent="-609600">
              <a:buFontTx/>
              <a:buAutoNum type="arabicPeriod" startAt="142"/>
            </a:pPr>
            <a:r>
              <a:rPr lang="en-US" altLang="en-US" sz="2800" b="1"/>
              <a:t>  These insects have rasping-sucking mouthparts. </a:t>
            </a:r>
          </a:p>
          <a:p>
            <a:pPr marL="609600" indent="-609600">
              <a:buFontTx/>
              <a:buAutoNum type="arabicPeriod" startAt="143"/>
            </a:pPr>
            <a:r>
              <a:rPr lang="en-US" altLang="en-US" sz="2800" b="1"/>
              <a:t>  These crustaceans often roll-up into a ball when </a:t>
            </a:r>
          </a:p>
          <a:p>
            <a:pPr marL="609600" indent="-609600">
              <a:buFontTx/>
              <a:buNone/>
            </a:pPr>
            <a:r>
              <a:rPr lang="en-US" altLang="en-US" sz="2800" b="1"/>
              <a:t>          disturbed.</a:t>
            </a:r>
          </a:p>
          <a:p>
            <a:pPr marL="609600" indent="-609600">
              <a:buFontTx/>
              <a:buAutoNum type="arabicPeriod" startAt="144"/>
            </a:pPr>
            <a:r>
              <a:rPr lang="en-US" altLang="en-US" sz="2800" b="1"/>
              <a:t>  These arthropods have two pairs of legs per body </a:t>
            </a:r>
          </a:p>
          <a:p>
            <a:pPr marL="609600" indent="-609600">
              <a:buFontTx/>
              <a:buNone/>
            </a:pPr>
            <a:r>
              <a:rPr lang="en-US" altLang="en-US" sz="2800" b="1"/>
              <a:t>          segment and feed on decaying organic matter. </a:t>
            </a:r>
          </a:p>
        </p:txBody>
      </p:sp>
      <p:pic>
        <p:nvPicPr>
          <p:cNvPr id="208902" name="Picture 6">
            <a:extLst>
              <a:ext uri="{FF2B5EF4-FFF2-40B4-BE49-F238E27FC236}">
                <a16:creationId xmlns:a16="http://schemas.microsoft.com/office/drawing/2014/main" id="{4381B5E5-4EC4-44C9-9628-A206265B69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2895600"/>
            <a:ext cx="1752600" cy="11414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42" name="Rectangle 2">
            <a:extLst>
              <a:ext uri="{FF2B5EF4-FFF2-40B4-BE49-F238E27FC236}">
                <a16:creationId xmlns:a16="http://schemas.microsoft.com/office/drawing/2014/main" id="{5A6C0EEA-6EE0-4F11-A146-BA9B8A0C5343}"/>
              </a:ext>
            </a:extLst>
          </p:cNvPr>
          <p:cNvSpPr>
            <a:spLocks noGrp="1" noChangeArrowheads="1"/>
          </p:cNvSpPr>
          <p:nvPr>
            <p:ph type="title"/>
          </p:nvPr>
        </p:nvSpPr>
        <p:spPr>
          <a:xfrm>
            <a:off x="381000" y="228600"/>
            <a:ext cx="8382000" cy="15240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522243" name="Rectangle 3">
            <a:extLst>
              <a:ext uri="{FF2B5EF4-FFF2-40B4-BE49-F238E27FC236}">
                <a16:creationId xmlns:a16="http://schemas.microsoft.com/office/drawing/2014/main" id="{86E753A0-0924-4BE2-AD5A-D1DAE4CD23F4}"/>
              </a:ext>
            </a:extLst>
          </p:cNvPr>
          <p:cNvSpPr>
            <a:spLocks noGrp="1" noChangeArrowheads="1"/>
          </p:cNvSpPr>
          <p:nvPr>
            <p:ph type="body" idx="1"/>
          </p:nvPr>
        </p:nvSpPr>
        <p:spPr>
          <a:xfrm>
            <a:off x="228600" y="1905000"/>
            <a:ext cx="8534400" cy="4724400"/>
          </a:xfrm>
        </p:spPr>
        <p:txBody>
          <a:bodyPr/>
          <a:lstStyle/>
          <a:p>
            <a:pPr marL="609600" indent="-609600">
              <a:buFontTx/>
              <a:buAutoNum type="arabicPeriod" startAt="140"/>
            </a:pPr>
            <a:r>
              <a:rPr lang="en-US" altLang="en-US" sz="2800" b="1"/>
              <a:t>  This spider bite causes necrosis of the skin.</a:t>
            </a:r>
          </a:p>
          <a:p>
            <a:pPr marL="609600" indent="-609600">
              <a:buFontTx/>
              <a:buAutoNum type="arabicPeriod" startAt="140"/>
            </a:pPr>
            <a:r>
              <a:rPr lang="en-US" altLang="en-US" sz="2800" b="1"/>
              <a:t>  </a:t>
            </a:r>
            <a:r>
              <a:rPr lang="en-US" altLang="en-US" sz="2800" b="1" u="sng"/>
              <a:t>These arthropods leave glistening mucous </a:t>
            </a:r>
          </a:p>
          <a:p>
            <a:pPr marL="609600" indent="-609600">
              <a:buFontTx/>
              <a:buNone/>
            </a:pPr>
            <a:r>
              <a:rPr lang="en-US" altLang="en-US" sz="2800" b="1"/>
              <a:t>          </a:t>
            </a:r>
            <a:r>
              <a:rPr lang="en-US" altLang="en-US" sz="2800" b="1" u="sng"/>
              <a:t>trails and are nocturnal.</a:t>
            </a:r>
          </a:p>
          <a:p>
            <a:pPr marL="609600" indent="-609600">
              <a:buFontTx/>
              <a:buNone/>
            </a:pPr>
            <a:endParaRPr lang="en-US" altLang="en-US" sz="2800" b="1" u="sng"/>
          </a:p>
          <a:p>
            <a:pPr marL="609600" indent="-609600">
              <a:buFontTx/>
              <a:buAutoNum type="arabicPeriod" startAt="142"/>
            </a:pPr>
            <a:r>
              <a:rPr lang="en-US" altLang="en-US" sz="2800" b="1"/>
              <a:t>  These insects have rasping-sucking mouthparts. </a:t>
            </a:r>
          </a:p>
          <a:p>
            <a:pPr marL="609600" indent="-609600">
              <a:buFontTx/>
              <a:buAutoNum type="arabicPeriod" startAt="143"/>
            </a:pPr>
            <a:r>
              <a:rPr lang="en-US" altLang="en-US" sz="2800" b="1"/>
              <a:t>  These crustaceans often roll-up into a ball when </a:t>
            </a:r>
          </a:p>
          <a:p>
            <a:pPr marL="609600" indent="-609600">
              <a:buFontTx/>
              <a:buNone/>
            </a:pPr>
            <a:r>
              <a:rPr lang="en-US" altLang="en-US" sz="2800" b="1"/>
              <a:t>          disturbed.</a:t>
            </a:r>
          </a:p>
          <a:p>
            <a:pPr marL="609600" indent="-609600">
              <a:buFontTx/>
              <a:buAutoNum type="arabicPeriod" startAt="144"/>
            </a:pPr>
            <a:r>
              <a:rPr lang="en-US" altLang="en-US" sz="2800" b="1"/>
              <a:t>  These arthropods have two pairs of legs per body </a:t>
            </a:r>
          </a:p>
          <a:p>
            <a:pPr marL="609600" indent="-609600">
              <a:buFontTx/>
              <a:buNone/>
            </a:pPr>
            <a:r>
              <a:rPr lang="en-US" altLang="en-US" sz="2800" b="1"/>
              <a:t>          segment and feed on decaying organic matter. </a:t>
            </a:r>
          </a:p>
        </p:txBody>
      </p:sp>
      <p:sp>
        <p:nvSpPr>
          <p:cNvPr id="522244" name="Text Box 4">
            <a:extLst>
              <a:ext uri="{FF2B5EF4-FFF2-40B4-BE49-F238E27FC236}">
                <a16:creationId xmlns:a16="http://schemas.microsoft.com/office/drawing/2014/main" id="{9CB969E4-9132-4B75-BA08-5CD5BF959D25}"/>
              </a:ext>
            </a:extLst>
          </p:cNvPr>
          <p:cNvSpPr txBox="1">
            <a:spLocks noChangeArrowheads="1"/>
          </p:cNvSpPr>
          <p:nvPr/>
        </p:nvSpPr>
        <p:spPr bwMode="auto">
          <a:xfrm>
            <a:off x="2057400" y="3470275"/>
            <a:ext cx="4800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Slugs &amp; Snails – Phylum Mollusca</a:t>
            </a:r>
          </a:p>
        </p:txBody>
      </p:sp>
      <p:pic>
        <p:nvPicPr>
          <p:cNvPr id="522245" name="Picture 5">
            <a:extLst>
              <a:ext uri="{FF2B5EF4-FFF2-40B4-BE49-F238E27FC236}">
                <a16:creationId xmlns:a16="http://schemas.microsoft.com/office/drawing/2014/main" id="{EBF39D90-1A27-4511-B60E-20F517AB5D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2895600"/>
            <a:ext cx="1752600" cy="11414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a:extLst>
              <a:ext uri="{FF2B5EF4-FFF2-40B4-BE49-F238E27FC236}">
                <a16:creationId xmlns:a16="http://schemas.microsoft.com/office/drawing/2014/main" id="{B1B2BE37-D32C-4D37-8983-92C7579B451D}"/>
              </a:ext>
            </a:extLst>
          </p:cNvPr>
          <p:cNvSpPr>
            <a:spLocks noGrp="1" noChangeArrowheads="1"/>
          </p:cNvSpPr>
          <p:nvPr>
            <p:ph type="title"/>
          </p:nvPr>
        </p:nvSpPr>
        <p:spPr>
          <a:xfrm>
            <a:off x="381000" y="152400"/>
            <a:ext cx="8382000" cy="16002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209923" name="Rectangle 3">
            <a:extLst>
              <a:ext uri="{FF2B5EF4-FFF2-40B4-BE49-F238E27FC236}">
                <a16:creationId xmlns:a16="http://schemas.microsoft.com/office/drawing/2014/main" id="{8C5167DA-D529-41A0-ADC8-EC671CF9EE4D}"/>
              </a:ext>
            </a:extLst>
          </p:cNvPr>
          <p:cNvSpPr>
            <a:spLocks noGrp="1" noChangeArrowheads="1"/>
          </p:cNvSpPr>
          <p:nvPr>
            <p:ph type="body" idx="1"/>
          </p:nvPr>
        </p:nvSpPr>
        <p:spPr>
          <a:xfrm>
            <a:off x="228600" y="1905000"/>
            <a:ext cx="8534400" cy="4953000"/>
          </a:xfrm>
        </p:spPr>
        <p:txBody>
          <a:bodyPr/>
          <a:lstStyle/>
          <a:p>
            <a:pPr marL="609600" indent="-609600">
              <a:buFontTx/>
              <a:buAutoNum type="arabicPeriod" startAt="140"/>
            </a:pPr>
            <a:r>
              <a:rPr lang="en-US" altLang="en-US" sz="2800" b="1"/>
              <a:t>  This spider bite causes necrosis of the skin.</a:t>
            </a:r>
          </a:p>
          <a:p>
            <a:pPr marL="609600" indent="-609600">
              <a:buFontTx/>
              <a:buAutoNum type="arabicPeriod" startAt="140"/>
            </a:pPr>
            <a:r>
              <a:rPr lang="en-US" altLang="en-US" sz="2800" b="1"/>
              <a:t>  These arthropods leave glistening mucous </a:t>
            </a:r>
          </a:p>
          <a:p>
            <a:pPr marL="609600" indent="-609600">
              <a:buFontTx/>
              <a:buNone/>
            </a:pPr>
            <a:r>
              <a:rPr lang="en-US" altLang="en-US" sz="2800" b="1"/>
              <a:t>          trails and are nocturnal.</a:t>
            </a:r>
          </a:p>
          <a:p>
            <a:pPr marL="609600" indent="-609600">
              <a:buFontTx/>
              <a:buAutoNum type="arabicPeriod" startAt="142"/>
            </a:pPr>
            <a:r>
              <a:rPr lang="en-US" altLang="en-US" sz="2800" b="1"/>
              <a:t>  </a:t>
            </a:r>
            <a:r>
              <a:rPr lang="en-US" altLang="en-US" sz="2800" b="1" u="sng"/>
              <a:t>These insects have rasping-sucking mouthparts. </a:t>
            </a:r>
          </a:p>
          <a:p>
            <a:pPr marL="609600" indent="-609600">
              <a:buFontTx/>
              <a:buAutoNum type="arabicPeriod" startAt="142"/>
            </a:pPr>
            <a:endParaRPr lang="en-US" altLang="en-US" sz="4000" b="1" u="sng"/>
          </a:p>
          <a:p>
            <a:pPr marL="609600" indent="-609600">
              <a:buFontTx/>
              <a:buAutoNum type="arabicPeriod" startAt="143"/>
            </a:pPr>
            <a:r>
              <a:rPr lang="en-US" altLang="en-US" sz="2800" b="1"/>
              <a:t>  These crustaceans often roll-up into a ball when </a:t>
            </a:r>
          </a:p>
          <a:p>
            <a:pPr marL="609600" indent="-609600">
              <a:buFontTx/>
              <a:buNone/>
            </a:pPr>
            <a:r>
              <a:rPr lang="en-US" altLang="en-US" sz="2800" b="1"/>
              <a:t>          disturbed.</a:t>
            </a:r>
          </a:p>
          <a:p>
            <a:pPr marL="609600" indent="-609600">
              <a:buFontTx/>
              <a:buAutoNum type="arabicPeriod" startAt="144"/>
            </a:pPr>
            <a:r>
              <a:rPr lang="en-US" altLang="en-US" sz="2800" b="1"/>
              <a:t>  These arthropods have two pairs of legs per body </a:t>
            </a:r>
          </a:p>
          <a:p>
            <a:pPr marL="609600" indent="-609600">
              <a:buFontTx/>
              <a:buNone/>
            </a:pPr>
            <a:r>
              <a:rPr lang="en-US" altLang="en-US" sz="2800" b="1"/>
              <a:t>          segment and feed on decaying organic matter. </a:t>
            </a:r>
          </a:p>
        </p:txBody>
      </p:sp>
      <p:pic>
        <p:nvPicPr>
          <p:cNvPr id="209925" name="Picture 5">
            <a:extLst>
              <a:ext uri="{FF2B5EF4-FFF2-40B4-BE49-F238E27FC236}">
                <a16:creationId xmlns:a16="http://schemas.microsoft.com/office/drawing/2014/main" id="{D2EBAF50-1498-4F6C-9DA2-7EB5B546EB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3962400"/>
            <a:ext cx="1295400" cy="8207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Rectangle 2">
            <a:extLst>
              <a:ext uri="{FF2B5EF4-FFF2-40B4-BE49-F238E27FC236}">
                <a16:creationId xmlns:a16="http://schemas.microsoft.com/office/drawing/2014/main" id="{145A4662-DE3C-42CB-A7F2-21A71887689B}"/>
              </a:ext>
            </a:extLst>
          </p:cNvPr>
          <p:cNvSpPr>
            <a:spLocks noGrp="1" noChangeArrowheads="1"/>
          </p:cNvSpPr>
          <p:nvPr>
            <p:ph type="title"/>
          </p:nvPr>
        </p:nvSpPr>
        <p:spPr>
          <a:xfrm>
            <a:off x="381000" y="152400"/>
            <a:ext cx="8382000" cy="16002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523267" name="Rectangle 3">
            <a:extLst>
              <a:ext uri="{FF2B5EF4-FFF2-40B4-BE49-F238E27FC236}">
                <a16:creationId xmlns:a16="http://schemas.microsoft.com/office/drawing/2014/main" id="{68CBC2BF-719C-4ABD-81AB-FA89B4CF6C67}"/>
              </a:ext>
            </a:extLst>
          </p:cNvPr>
          <p:cNvSpPr>
            <a:spLocks noGrp="1" noChangeArrowheads="1"/>
          </p:cNvSpPr>
          <p:nvPr>
            <p:ph type="body" idx="1"/>
          </p:nvPr>
        </p:nvSpPr>
        <p:spPr>
          <a:xfrm>
            <a:off x="228600" y="1905000"/>
            <a:ext cx="8534400" cy="4953000"/>
          </a:xfrm>
        </p:spPr>
        <p:txBody>
          <a:bodyPr/>
          <a:lstStyle/>
          <a:p>
            <a:pPr marL="609600" indent="-609600">
              <a:buFontTx/>
              <a:buAutoNum type="arabicPeriod" startAt="140"/>
            </a:pPr>
            <a:r>
              <a:rPr lang="en-US" altLang="en-US" sz="2800" b="1"/>
              <a:t>  This spider bite causes necrosis of the skin.</a:t>
            </a:r>
          </a:p>
          <a:p>
            <a:pPr marL="609600" indent="-609600">
              <a:buFontTx/>
              <a:buAutoNum type="arabicPeriod" startAt="140"/>
            </a:pPr>
            <a:r>
              <a:rPr lang="en-US" altLang="en-US" sz="2800" b="1"/>
              <a:t>  These arthropods leave glistening mucous </a:t>
            </a:r>
          </a:p>
          <a:p>
            <a:pPr marL="609600" indent="-609600">
              <a:buFontTx/>
              <a:buNone/>
            </a:pPr>
            <a:r>
              <a:rPr lang="en-US" altLang="en-US" sz="2800" b="1"/>
              <a:t>          trails and are nocturnal.</a:t>
            </a:r>
          </a:p>
          <a:p>
            <a:pPr marL="609600" indent="-609600">
              <a:buFontTx/>
              <a:buAutoNum type="arabicPeriod" startAt="142"/>
            </a:pPr>
            <a:r>
              <a:rPr lang="en-US" altLang="en-US" sz="2800" b="1"/>
              <a:t>  </a:t>
            </a:r>
            <a:r>
              <a:rPr lang="en-US" altLang="en-US" sz="2800" b="1" u="sng"/>
              <a:t>These insects have rasping-sucking mouthparts. </a:t>
            </a:r>
          </a:p>
          <a:p>
            <a:pPr marL="609600" indent="-609600">
              <a:buFontTx/>
              <a:buAutoNum type="arabicPeriod" startAt="142"/>
            </a:pPr>
            <a:endParaRPr lang="en-US" altLang="en-US" sz="4000" b="1" u="sng"/>
          </a:p>
          <a:p>
            <a:pPr marL="609600" indent="-609600">
              <a:buFontTx/>
              <a:buAutoNum type="arabicPeriod" startAt="143"/>
            </a:pPr>
            <a:r>
              <a:rPr lang="en-US" altLang="en-US" sz="2800" b="1"/>
              <a:t>  These crustaceans often roll-up into a ball when </a:t>
            </a:r>
          </a:p>
          <a:p>
            <a:pPr marL="609600" indent="-609600">
              <a:buFontTx/>
              <a:buNone/>
            </a:pPr>
            <a:r>
              <a:rPr lang="en-US" altLang="en-US" sz="2800" b="1"/>
              <a:t>          disturbed.</a:t>
            </a:r>
          </a:p>
          <a:p>
            <a:pPr marL="609600" indent="-609600">
              <a:buFontTx/>
              <a:buAutoNum type="arabicPeriod" startAt="144"/>
            </a:pPr>
            <a:r>
              <a:rPr lang="en-US" altLang="en-US" sz="2800" b="1"/>
              <a:t>  These arthropods have two pairs of legs per body </a:t>
            </a:r>
          </a:p>
          <a:p>
            <a:pPr marL="609600" indent="-609600">
              <a:buFontTx/>
              <a:buNone/>
            </a:pPr>
            <a:r>
              <a:rPr lang="en-US" altLang="en-US" sz="2800" b="1"/>
              <a:t>          segment and feed on decaying organic matter. </a:t>
            </a:r>
          </a:p>
        </p:txBody>
      </p:sp>
      <p:sp>
        <p:nvSpPr>
          <p:cNvPr id="523268" name="Text Box 4">
            <a:extLst>
              <a:ext uri="{FF2B5EF4-FFF2-40B4-BE49-F238E27FC236}">
                <a16:creationId xmlns:a16="http://schemas.microsoft.com/office/drawing/2014/main" id="{2DD2A8C3-B985-4F34-8B86-1B250E398DE3}"/>
              </a:ext>
            </a:extLst>
          </p:cNvPr>
          <p:cNvSpPr txBox="1">
            <a:spLocks noChangeArrowheads="1"/>
          </p:cNvSpPr>
          <p:nvPr/>
        </p:nvSpPr>
        <p:spPr bwMode="auto">
          <a:xfrm>
            <a:off x="914400" y="4114800"/>
            <a:ext cx="6248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Thrips – they also have 2 pair of fringed wings</a:t>
            </a:r>
          </a:p>
        </p:txBody>
      </p:sp>
      <p:pic>
        <p:nvPicPr>
          <p:cNvPr id="523269" name="Picture 5">
            <a:extLst>
              <a:ext uri="{FF2B5EF4-FFF2-40B4-BE49-F238E27FC236}">
                <a16:creationId xmlns:a16="http://schemas.microsoft.com/office/drawing/2014/main" id="{8C6A201A-425B-4AD3-8270-18837A7829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1400" y="3962400"/>
            <a:ext cx="1295400" cy="8207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a:extLst>
              <a:ext uri="{FF2B5EF4-FFF2-40B4-BE49-F238E27FC236}">
                <a16:creationId xmlns:a16="http://schemas.microsoft.com/office/drawing/2014/main" id="{2A304994-AE17-4A8E-A7D0-E8C5C7057B31}"/>
              </a:ext>
            </a:extLst>
          </p:cNvPr>
          <p:cNvSpPr>
            <a:spLocks noGrp="1" noChangeArrowheads="1"/>
          </p:cNvSpPr>
          <p:nvPr>
            <p:ph type="title"/>
          </p:nvPr>
        </p:nvSpPr>
        <p:spPr>
          <a:xfrm>
            <a:off x="381000" y="228600"/>
            <a:ext cx="8382000" cy="15240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210947" name="Rectangle 3">
            <a:extLst>
              <a:ext uri="{FF2B5EF4-FFF2-40B4-BE49-F238E27FC236}">
                <a16:creationId xmlns:a16="http://schemas.microsoft.com/office/drawing/2014/main" id="{E4349606-4FAD-45AB-B301-1B06E7CA4B63}"/>
              </a:ext>
            </a:extLst>
          </p:cNvPr>
          <p:cNvSpPr>
            <a:spLocks noGrp="1" noChangeArrowheads="1"/>
          </p:cNvSpPr>
          <p:nvPr>
            <p:ph type="body" idx="1"/>
          </p:nvPr>
        </p:nvSpPr>
        <p:spPr>
          <a:xfrm>
            <a:off x="228600" y="1905000"/>
            <a:ext cx="8534400" cy="4724400"/>
          </a:xfrm>
        </p:spPr>
        <p:txBody>
          <a:bodyPr/>
          <a:lstStyle/>
          <a:p>
            <a:pPr marL="609600" indent="-609600">
              <a:buFontTx/>
              <a:buAutoNum type="arabicPeriod" startAt="140"/>
            </a:pPr>
            <a:r>
              <a:rPr lang="en-US" altLang="en-US" sz="2800" b="1"/>
              <a:t>  This spider bite causes necrosis of the skin.</a:t>
            </a:r>
          </a:p>
          <a:p>
            <a:pPr marL="609600" indent="-609600">
              <a:buFontTx/>
              <a:buAutoNum type="arabicPeriod" startAt="140"/>
            </a:pPr>
            <a:r>
              <a:rPr lang="en-US" altLang="en-US" sz="2800" b="1"/>
              <a:t>  These arthropods leave glistening mucous </a:t>
            </a:r>
          </a:p>
          <a:p>
            <a:pPr marL="609600" indent="-609600">
              <a:buFontTx/>
              <a:buNone/>
            </a:pPr>
            <a:r>
              <a:rPr lang="en-US" altLang="en-US" sz="2800" b="1"/>
              <a:t>          trails and are nocturnal.</a:t>
            </a:r>
          </a:p>
          <a:p>
            <a:pPr marL="609600" indent="-609600">
              <a:buFontTx/>
              <a:buAutoNum type="arabicPeriod" startAt="142"/>
            </a:pPr>
            <a:r>
              <a:rPr lang="en-US" altLang="en-US" sz="2800" b="1"/>
              <a:t>  These insects have rasping-sucking mouthparts. </a:t>
            </a:r>
          </a:p>
          <a:p>
            <a:pPr marL="609600" indent="-609600">
              <a:buFontTx/>
              <a:buAutoNum type="arabicPeriod" startAt="143"/>
            </a:pPr>
            <a:r>
              <a:rPr lang="en-US" altLang="en-US" sz="2800" b="1"/>
              <a:t>  </a:t>
            </a:r>
            <a:r>
              <a:rPr lang="en-US" altLang="en-US" sz="2800" b="1" u="sng"/>
              <a:t>These crustaceans often roll-up into a ball when </a:t>
            </a:r>
          </a:p>
          <a:p>
            <a:pPr marL="609600" indent="-609600">
              <a:buFontTx/>
              <a:buNone/>
            </a:pPr>
            <a:r>
              <a:rPr lang="en-US" altLang="en-US" sz="2800" b="1"/>
              <a:t>          </a:t>
            </a:r>
            <a:r>
              <a:rPr lang="en-US" altLang="en-US" sz="2800" b="1" u="sng"/>
              <a:t>disturbed.</a:t>
            </a:r>
          </a:p>
          <a:p>
            <a:pPr marL="609600" indent="-609600">
              <a:buFontTx/>
              <a:buNone/>
            </a:pPr>
            <a:endParaRPr lang="en-US" altLang="en-US" sz="2800" b="1" u="sng"/>
          </a:p>
          <a:p>
            <a:pPr marL="609600" indent="-609600">
              <a:buFontTx/>
              <a:buAutoNum type="arabicPeriod" startAt="144"/>
            </a:pPr>
            <a:r>
              <a:rPr lang="en-US" altLang="en-US" sz="2800" b="1"/>
              <a:t>  These arthropods have two pairs of legs per body </a:t>
            </a:r>
          </a:p>
          <a:p>
            <a:pPr marL="609600" indent="-609600">
              <a:buFontTx/>
              <a:buNone/>
            </a:pPr>
            <a:r>
              <a:rPr lang="en-US" altLang="en-US" sz="2800" b="1"/>
              <a:t>          segment and feed on decaying organic matter. </a:t>
            </a:r>
          </a:p>
        </p:txBody>
      </p:sp>
      <p:pic>
        <p:nvPicPr>
          <p:cNvPr id="210949" name="Picture 5" descr="pillbug rolled up">
            <a:extLst>
              <a:ext uri="{FF2B5EF4-FFF2-40B4-BE49-F238E27FC236}">
                <a16:creationId xmlns:a16="http://schemas.microsoft.com/office/drawing/2014/main" id="{12A64845-1948-4067-A0C8-DC79D0B1D3A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4495800"/>
            <a:ext cx="1058863" cy="1066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4290" name="Rectangle 2">
            <a:extLst>
              <a:ext uri="{FF2B5EF4-FFF2-40B4-BE49-F238E27FC236}">
                <a16:creationId xmlns:a16="http://schemas.microsoft.com/office/drawing/2014/main" id="{F7453FB7-AA62-4F02-97FF-E5BA2598E64D}"/>
              </a:ext>
            </a:extLst>
          </p:cNvPr>
          <p:cNvSpPr>
            <a:spLocks noGrp="1" noChangeArrowheads="1"/>
          </p:cNvSpPr>
          <p:nvPr>
            <p:ph type="title"/>
          </p:nvPr>
        </p:nvSpPr>
        <p:spPr>
          <a:xfrm>
            <a:off x="381000" y="228600"/>
            <a:ext cx="8382000" cy="15240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524291" name="Rectangle 3">
            <a:extLst>
              <a:ext uri="{FF2B5EF4-FFF2-40B4-BE49-F238E27FC236}">
                <a16:creationId xmlns:a16="http://schemas.microsoft.com/office/drawing/2014/main" id="{AEB0783C-32D0-4819-9943-FCC462197D0E}"/>
              </a:ext>
            </a:extLst>
          </p:cNvPr>
          <p:cNvSpPr>
            <a:spLocks noGrp="1" noChangeArrowheads="1"/>
          </p:cNvSpPr>
          <p:nvPr>
            <p:ph type="body" idx="1"/>
          </p:nvPr>
        </p:nvSpPr>
        <p:spPr>
          <a:xfrm>
            <a:off x="228600" y="1905000"/>
            <a:ext cx="8534400" cy="4724400"/>
          </a:xfrm>
        </p:spPr>
        <p:txBody>
          <a:bodyPr/>
          <a:lstStyle/>
          <a:p>
            <a:pPr marL="609600" indent="-609600">
              <a:buFontTx/>
              <a:buAutoNum type="arabicPeriod" startAt="140"/>
            </a:pPr>
            <a:r>
              <a:rPr lang="en-US" altLang="en-US" sz="2800" b="1"/>
              <a:t>  This spider bite causes necrosis of the skin.</a:t>
            </a:r>
          </a:p>
          <a:p>
            <a:pPr marL="609600" indent="-609600">
              <a:buFontTx/>
              <a:buAutoNum type="arabicPeriod" startAt="140"/>
            </a:pPr>
            <a:r>
              <a:rPr lang="en-US" altLang="en-US" sz="2800" b="1"/>
              <a:t>  These arthropods leave glistening mucous </a:t>
            </a:r>
          </a:p>
          <a:p>
            <a:pPr marL="609600" indent="-609600">
              <a:buFontTx/>
              <a:buNone/>
            </a:pPr>
            <a:r>
              <a:rPr lang="en-US" altLang="en-US" sz="2800" b="1"/>
              <a:t>          trails and are nocturnal.</a:t>
            </a:r>
          </a:p>
          <a:p>
            <a:pPr marL="609600" indent="-609600">
              <a:buFontTx/>
              <a:buAutoNum type="arabicPeriod" startAt="142"/>
            </a:pPr>
            <a:r>
              <a:rPr lang="en-US" altLang="en-US" sz="2800" b="1"/>
              <a:t>  These insects have rasping-sucking mouthparts. </a:t>
            </a:r>
          </a:p>
          <a:p>
            <a:pPr marL="609600" indent="-609600">
              <a:buFontTx/>
              <a:buAutoNum type="arabicPeriod" startAt="143"/>
            </a:pPr>
            <a:r>
              <a:rPr lang="en-US" altLang="en-US" sz="2800" b="1"/>
              <a:t>  </a:t>
            </a:r>
            <a:r>
              <a:rPr lang="en-US" altLang="en-US" sz="2800" b="1" u="sng"/>
              <a:t>These crustaceans often roll-up into a ball when </a:t>
            </a:r>
          </a:p>
          <a:p>
            <a:pPr marL="609600" indent="-609600">
              <a:buFontTx/>
              <a:buNone/>
            </a:pPr>
            <a:r>
              <a:rPr lang="en-US" altLang="en-US" sz="2800" b="1"/>
              <a:t>          </a:t>
            </a:r>
            <a:r>
              <a:rPr lang="en-US" altLang="en-US" sz="2800" b="1" u="sng"/>
              <a:t>disturbed.</a:t>
            </a:r>
          </a:p>
          <a:p>
            <a:pPr marL="609600" indent="-609600">
              <a:buFontTx/>
              <a:buNone/>
            </a:pPr>
            <a:endParaRPr lang="en-US" altLang="en-US" sz="2800" b="1" u="sng"/>
          </a:p>
          <a:p>
            <a:pPr marL="609600" indent="-609600">
              <a:buFontTx/>
              <a:buAutoNum type="arabicPeriod" startAt="144"/>
            </a:pPr>
            <a:r>
              <a:rPr lang="en-US" altLang="en-US" sz="2800" b="1"/>
              <a:t>  These arthropods have two pairs of legs per body </a:t>
            </a:r>
          </a:p>
          <a:p>
            <a:pPr marL="609600" indent="-609600">
              <a:buFontTx/>
              <a:buNone/>
            </a:pPr>
            <a:r>
              <a:rPr lang="en-US" altLang="en-US" sz="2800" b="1"/>
              <a:t>          segment and feed on decaying organic matter. </a:t>
            </a:r>
          </a:p>
        </p:txBody>
      </p:sp>
      <p:sp>
        <p:nvSpPr>
          <p:cNvPr id="524292" name="Text Box 4">
            <a:extLst>
              <a:ext uri="{FF2B5EF4-FFF2-40B4-BE49-F238E27FC236}">
                <a16:creationId xmlns:a16="http://schemas.microsoft.com/office/drawing/2014/main" id="{1F29E34E-E65C-422F-A4D0-C1A333403DFB}"/>
              </a:ext>
            </a:extLst>
          </p:cNvPr>
          <p:cNvSpPr txBox="1">
            <a:spLocks noChangeArrowheads="1"/>
          </p:cNvSpPr>
          <p:nvPr/>
        </p:nvSpPr>
        <p:spPr bwMode="auto">
          <a:xfrm>
            <a:off x="2971800" y="4800600"/>
            <a:ext cx="3657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Pillbugs – Class Crustacea</a:t>
            </a:r>
          </a:p>
        </p:txBody>
      </p:sp>
      <p:pic>
        <p:nvPicPr>
          <p:cNvPr id="524293" name="Picture 5" descr="pillbug rolled up">
            <a:extLst>
              <a:ext uri="{FF2B5EF4-FFF2-40B4-BE49-F238E27FC236}">
                <a16:creationId xmlns:a16="http://schemas.microsoft.com/office/drawing/2014/main" id="{C338416A-8C22-4964-851A-9788A77460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4495800"/>
            <a:ext cx="1058863" cy="1066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a:extLst>
              <a:ext uri="{FF2B5EF4-FFF2-40B4-BE49-F238E27FC236}">
                <a16:creationId xmlns:a16="http://schemas.microsoft.com/office/drawing/2014/main" id="{9FE70309-34C0-4721-BB7B-1BB16C01D670}"/>
              </a:ext>
            </a:extLst>
          </p:cNvPr>
          <p:cNvSpPr>
            <a:spLocks noGrp="1" noChangeArrowheads="1"/>
          </p:cNvSpPr>
          <p:nvPr>
            <p:ph type="title"/>
          </p:nvPr>
        </p:nvSpPr>
        <p:spPr>
          <a:xfrm>
            <a:off x="381000" y="228600"/>
            <a:ext cx="8382000" cy="15240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211971" name="Rectangle 3">
            <a:extLst>
              <a:ext uri="{FF2B5EF4-FFF2-40B4-BE49-F238E27FC236}">
                <a16:creationId xmlns:a16="http://schemas.microsoft.com/office/drawing/2014/main" id="{EE6C8619-5049-4DF1-B72F-65C1DAADD6F3}"/>
              </a:ext>
            </a:extLst>
          </p:cNvPr>
          <p:cNvSpPr>
            <a:spLocks noGrp="1" noChangeArrowheads="1"/>
          </p:cNvSpPr>
          <p:nvPr>
            <p:ph type="body" idx="1"/>
          </p:nvPr>
        </p:nvSpPr>
        <p:spPr>
          <a:xfrm>
            <a:off x="228600" y="1905000"/>
            <a:ext cx="8534400" cy="4724400"/>
          </a:xfrm>
        </p:spPr>
        <p:txBody>
          <a:bodyPr/>
          <a:lstStyle/>
          <a:p>
            <a:pPr marL="609600" indent="-609600">
              <a:buFontTx/>
              <a:buAutoNum type="arabicPeriod" startAt="140"/>
            </a:pPr>
            <a:r>
              <a:rPr lang="en-US" altLang="en-US" sz="2800" b="1"/>
              <a:t>  This spider bite causes necrosis of the skin.</a:t>
            </a:r>
          </a:p>
          <a:p>
            <a:pPr marL="609600" indent="-609600">
              <a:buFontTx/>
              <a:buAutoNum type="arabicPeriod" startAt="140"/>
            </a:pPr>
            <a:r>
              <a:rPr lang="en-US" altLang="en-US" sz="2800" b="1"/>
              <a:t>  These arthropods leave glistening mucous </a:t>
            </a:r>
          </a:p>
          <a:p>
            <a:pPr marL="609600" indent="-609600">
              <a:buFontTx/>
              <a:buNone/>
            </a:pPr>
            <a:r>
              <a:rPr lang="en-US" altLang="en-US" sz="2800" b="1"/>
              <a:t>          trails and are nocturnal.</a:t>
            </a:r>
          </a:p>
          <a:p>
            <a:pPr marL="609600" indent="-609600">
              <a:buFontTx/>
              <a:buAutoNum type="arabicPeriod" startAt="142"/>
            </a:pPr>
            <a:r>
              <a:rPr lang="en-US" altLang="en-US" sz="2800" b="1"/>
              <a:t>  These insects have rasping-sucking mouthparts. </a:t>
            </a:r>
          </a:p>
          <a:p>
            <a:pPr marL="609600" indent="-609600">
              <a:buFontTx/>
              <a:buAutoNum type="arabicPeriod" startAt="143"/>
            </a:pPr>
            <a:r>
              <a:rPr lang="en-US" altLang="en-US" sz="2800" b="1"/>
              <a:t>  These crustaceans often roll-up into a ball when </a:t>
            </a:r>
          </a:p>
          <a:p>
            <a:pPr marL="609600" indent="-609600">
              <a:buFontTx/>
              <a:buNone/>
            </a:pPr>
            <a:r>
              <a:rPr lang="en-US" altLang="en-US" sz="2800" b="1"/>
              <a:t>          disturbed.</a:t>
            </a:r>
          </a:p>
          <a:p>
            <a:pPr marL="609600" indent="-609600">
              <a:buFontTx/>
              <a:buAutoNum type="arabicPeriod" startAt="144"/>
            </a:pPr>
            <a:r>
              <a:rPr lang="en-US" altLang="en-US" sz="2800" b="1"/>
              <a:t>  </a:t>
            </a:r>
            <a:r>
              <a:rPr lang="en-US" altLang="en-US" sz="2800" b="1" u="sng"/>
              <a:t>These arthropods have two pairs of legs per body </a:t>
            </a:r>
          </a:p>
          <a:p>
            <a:pPr marL="609600" indent="-609600">
              <a:buFontTx/>
              <a:buNone/>
            </a:pPr>
            <a:r>
              <a:rPr lang="en-US" altLang="en-US" sz="2800" b="1"/>
              <a:t>          </a:t>
            </a:r>
            <a:r>
              <a:rPr lang="en-US" altLang="en-US" sz="2800" b="1" u="sng"/>
              <a:t>segment and feed on decaying organic                    </a:t>
            </a:r>
          </a:p>
          <a:p>
            <a:pPr marL="609600" indent="-609600">
              <a:buFontTx/>
              <a:buNone/>
            </a:pPr>
            <a:r>
              <a:rPr lang="en-US" altLang="en-US" sz="2800" b="1"/>
              <a:t>          </a:t>
            </a:r>
            <a:r>
              <a:rPr lang="en-US" altLang="en-US" sz="2800" b="1" u="sng"/>
              <a:t>matter. </a:t>
            </a:r>
          </a:p>
        </p:txBody>
      </p:sp>
      <p:pic>
        <p:nvPicPr>
          <p:cNvPr id="211973" name="Picture 5">
            <a:extLst>
              <a:ext uri="{FF2B5EF4-FFF2-40B4-BE49-F238E27FC236}">
                <a16:creationId xmlns:a16="http://schemas.microsoft.com/office/drawing/2014/main" id="{C9CA528F-8931-459A-A887-7660923E56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334" t="3334" r="1111"/>
          <a:stretch>
            <a:fillRect/>
          </a:stretch>
        </p:blipFill>
        <p:spPr bwMode="auto">
          <a:xfrm>
            <a:off x="7086600" y="5481638"/>
            <a:ext cx="1905000" cy="12842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5314" name="Rectangle 2">
            <a:extLst>
              <a:ext uri="{FF2B5EF4-FFF2-40B4-BE49-F238E27FC236}">
                <a16:creationId xmlns:a16="http://schemas.microsoft.com/office/drawing/2014/main" id="{99AD5FCB-1996-4A85-9872-7084CECB417B}"/>
              </a:ext>
            </a:extLst>
          </p:cNvPr>
          <p:cNvSpPr>
            <a:spLocks noGrp="1" noChangeArrowheads="1"/>
          </p:cNvSpPr>
          <p:nvPr>
            <p:ph type="title"/>
          </p:nvPr>
        </p:nvSpPr>
        <p:spPr>
          <a:xfrm>
            <a:off x="381000" y="228600"/>
            <a:ext cx="8382000" cy="15240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525315" name="Rectangle 3">
            <a:extLst>
              <a:ext uri="{FF2B5EF4-FFF2-40B4-BE49-F238E27FC236}">
                <a16:creationId xmlns:a16="http://schemas.microsoft.com/office/drawing/2014/main" id="{B060D6D8-F25F-46AD-89E9-68CAF66C772B}"/>
              </a:ext>
            </a:extLst>
          </p:cNvPr>
          <p:cNvSpPr>
            <a:spLocks noGrp="1" noChangeArrowheads="1"/>
          </p:cNvSpPr>
          <p:nvPr>
            <p:ph type="body" idx="1"/>
          </p:nvPr>
        </p:nvSpPr>
        <p:spPr>
          <a:xfrm>
            <a:off x="228600" y="1905000"/>
            <a:ext cx="8534400" cy="4724400"/>
          </a:xfrm>
        </p:spPr>
        <p:txBody>
          <a:bodyPr/>
          <a:lstStyle/>
          <a:p>
            <a:pPr marL="609600" indent="-609600">
              <a:buFontTx/>
              <a:buAutoNum type="arabicPeriod" startAt="140"/>
            </a:pPr>
            <a:r>
              <a:rPr lang="en-US" altLang="en-US" sz="2800" b="1"/>
              <a:t>  This spider bite causes necrosis of the skin.</a:t>
            </a:r>
          </a:p>
          <a:p>
            <a:pPr marL="609600" indent="-609600">
              <a:buFontTx/>
              <a:buAutoNum type="arabicPeriod" startAt="140"/>
            </a:pPr>
            <a:r>
              <a:rPr lang="en-US" altLang="en-US" sz="2800" b="1"/>
              <a:t>  These arthropods leave glistening mucous </a:t>
            </a:r>
          </a:p>
          <a:p>
            <a:pPr marL="609600" indent="-609600">
              <a:buFontTx/>
              <a:buNone/>
            </a:pPr>
            <a:r>
              <a:rPr lang="en-US" altLang="en-US" sz="2800" b="1"/>
              <a:t>          trails and are nocturnal.</a:t>
            </a:r>
          </a:p>
          <a:p>
            <a:pPr marL="609600" indent="-609600">
              <a:buFontTx/>
              <a:buAutoNum type="arabicPeriod" startAt="142"/>
            </a:pPr>
            <a:r>
              <a:rPr lang="en-US" altLang="en-US" sz="2800" b="1"/>
              <a:t>  These insects have rasping-sucking mouthparts. </a:t>
            </a:r>
          </a:p>
          <a:p>
            <a:pPr marL="609600" indent="-609600">
              <a:buFontTx/>
              <a:buAutoNum type="arabicPeriod" startAt="143"/>
            </a:pPr>
            <a:r>
              <a:rPr lang="en-US" altLang="en-US" sz="2800" b="1"/>
              <a:t>  These crustaceans often roll-up into a ball when </a:t>
            </a:r>
          </a:p>
          <a:p>
            <a:pPr marL="609600" indent="-609600">
              <a:buFontTx/>
              <a:buNone/>
            </a:pPr>
            <a:r>
              <a:rPr lang="en-US" altLang="en-US" sz="2800" b="1"/>
              <a:t>          disturbed.</a:t>
            </a:r>
          </a:p>
          <a:p>
            <a:pPr marL="609600" indent="-609600">
              <a:buFontTx/>
              <a:buAutoNum type="arabicPeriod" startAt="144"/>
            </a:pPr>
            <a:r>
              <a:rPr lang="en-US" altLang="en-US" sz="2800" b="1"/>
              <a:t>  </a:t>
            </a:r>
            <a:r>
              <a:rPr lang="en-US" altLang="en-US" sz="2800" b="1" u="sng"/>
              <a:t>These arthropods have two pairs of legs per body </a:t>
            </a:r>
          </a:p>
          <a:p>
            <a:pPr marL="609600" indent="-609600">
              <a:buFontTx/>
              <a:buNone/>
            </a:pPr>
            <a:r>
              <a:rPr lang="en-US" altLang="en-US" sz="2800" b="1"/>
              <a:t>          </a:t>
            </a:r>
            <a:r>
              <a:rPr lang="en-US" altLang="en-US" sz="2800" b="1" u="sng"/>
              <a:t>segment and feed on decaying organic                    </a:t>
            </a:r>
          </a:p>
          <a:p>
            <a:pPr marL="609600" indent="-609600">
              <a:buFontTx/>
              <a:buNone/>
            </a:pPr>
            <a:r>
              <a:rPr lang="en-US" altLang="en-US" sz="2800" b="1"/>
              <a:t>          </a:t>
            </a:r>
            <a:r>
              <a:rPr lang="en-US" altLang="en-US" sz="2800" b="1" u="sng"/>
              <a:t>matter. </a:t>
            </a:r>
          </a:p>
        </p:txBody>
      </p:sp>
      <p:sp>
        <p:nvSpPr>
          <p:cNvPr id="525316" name="Text Box 4">
            <a:extLst>
              <a:ext uri="{FF2B5EF4-FFF2-40B4-BE49-F238E27FC236}">
                <a16:creationId xmlns:a16="http://schemas.microsoft.com/office/drawing/2014/main" id="{6EC9669D-3E67-4CDD-B346-CADE7EB5400D}"/>
              </a:ext>
            </a:extLst>
          </p:cNvPr>
          <p:cNvSpPr txBox="1">
            <a:spLocks noChangeArrowheads="1"/>
          </p:cNvSpPr>
          <p:nvPr/>
        </p:nvSpPr>
        <p:spPr bwMode="auto">
          <a:xfrm>
            <a:off x="2743200" y="6096000"/>
            <a:ext cx="4038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Millipedes – Class Diplopoda</a:t>
            </a:r>
          </a:p>
        </p:txBody>
      </p:sp>
      <p:pic>
        <p:nvPicPr>
          <p:cNvPr id="525317" name="Picture 5">
            <a:extLst>
              <a:ext uri="{FF2B5EF4-FFF2-40B4-BE49-F238E27FC236}">
                <a16:creationId xmlns:a16="http://schemas.microsoft.com/office/drawing/2014/main" id="{24925751-D450-48C6-AF2C-755004278B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334" t="3334" r="1111"/>
          <a:stretch>
            <a:fillRect/>
          </a:stretch>
        </p:blipFill>
        <p:spPr bwMode="auto">
          <a:xfrm>
            <a:off x="7086600" y="5481638"/>
            <a:ext cx="1905000" cy="128428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a:extLst>
              <a:ext uri="{FF2B5EF4-FFF2-40B4-BE49-F238E27FC236}">
                <a16:creationId xmlns:a16="http://schemas.microsoft.com/office/drawing/2014/main" id="{585CDCB5-A386-41B7-984C-BFA0E00DCDC5}"/>
              </a:ext>
            </a:extLst>
          </p:cNvPr>
          <p:cNvSpPr>
            <a:spLocks noGrp="1" noChangeArrowheads="1"/>
          </p:cNvSpPr>
          <p:nvPr>
            <p:ph type="title"/>
          </p:nvPr>
        </p:nvSpPr>
        <p:spPr>
          <a:xfrm>
            <a:off x="381000" y="228600"/>
            <a:ext cx="8382000" cy="15240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212995" name="Rectangle 3">
            <a:extLst>
              <a:ext uri="{FF2B5EF4-FFF2-40B4-BE49-F238E27FC236}">
                <a16:creationId xmlns:a16="http://schemas.microsoft.com/office/drawing/2014/main" id="{751AE3B9-3951-4283-8DE5-C7481C263C3A}"/>
              </a:ext>
            </a:extLst>
          </p:cNvPr>
          <p:cNvSpPr>
            <a:spLocks noGrp="1" noChangeArrowheads="1"/>
          </p:cNvSpPr>
          <p:nvPr>
            <p:ph type="body" idx="1"/>
          </p:nvPr>
        </p:nvSpPr>
        <p:spPr>
          <a:xfrm>
            <a:off x="381000" y="1828800"/>
            <a:ext cx="8534400" cy="5029200"/>
          </a:xfrm>
        </p:spPr>
        <p:txBody>
          <a:bodyPr/>
          <a:lstStyle/>
          <a:p>
            <a:pPr marL="609600" indent="-609600">
              <a:lnSpc>
                <a:spcPct val="90000"/>
              </a:lnSpc>
              <a:buFontTx/>
              <a:buAutoNum type="arabicPeriod" startAt="145"/>
            </a:pPr>
            <a:r>
              <a:rPr lang="en-US" altLang="en-US" sz="2800" b="1"/>
              <a:t>  </a:t>
            </a:r>
            <a:r>
              <a:rPr lang="en-US" altLang="en-US" sz="2800" b="1" u="sng"/>
              <a:t>This small, red arachnid has 4 pair of legs.  The </a:t>
            </a:r>
          </a:p>
          <a:p>
            <a:pPr marL="609600" indent="-609600">
              <a:lnSpc>
                <a:spcPct val="90000"/>
              </a:lnSpc>
              <a:buFontTx/>
              <a:buNone/>
            </a:pPr>
            <a:r>
              <a:rPr lang="en-US" altLang="en-US" sz="2800" b="1"/>
              <a:t>          </a:t>
            </a:r>
            <a:r>
              <a:rPr lang="en-US" altLang="en-US" sz="2800" b="1" u="sng"/>
              <a:t>front pair are much longer than the other pairs.</a:t>
            </a:r>
          </a:p>
          <a:p>
            <a:pPr marL="609600" indent="-609600">
              <a:lnSpc>
                <a:spcPct val="90000"/>
              </a:lnSpc>
              <a:buFontTx/>
              <a:buNone/>
            </a:pPr>
            <a:endParaRPr lang="en-US" altLang="en-US" sz="2800" b="1" u="sng"/>
          </a:p>
          <a:p>
            <a:pPr marL="609600" indent="-609600">
              <a:lnSpc>
                <a:spcPct val="90000"/>
              </a:lnSpc>
              <a:buFontTx/>
              <a:buNone/>
            </a:pPr>
            <a:endParaRPr lang="en-US" altLang="en-US" sz="4400" b="1" u="sng"/>
          </a:p>
          <a:p>
            <a:pPr marL="609600" indent="-609600">
              <a:lnSpc>
                <a:spcPct val="90000"/>
              </a:lnSpc>
              <a:buFontTx/>
              <a:buAutoNum type="arabicPeriod" startAt="146"/>
            </a:pPr>
            <a:r>
              <a:rPr lang="en-US" altLang="en-US" sz="2800" b="1"/>
              <a:t>  This crustacean has two pairs of appendages at </a:t>
            </a:r>
          </a:p>
          <a:p>
            <a:pPr marL="609600" indent="-609600">
              <a:lnSpc>
                <a:spcPct val="90000"/>
              </a:lnSpc>
              <a:buFontTx/>
              <a:buNone/>
            </a:pPr>
            <a:r>
              <a:rPr lang="en-US" altLang="en-US" sz="2800" b="1"/>
              <a:t>          the end of the body.</a:t>
            </a:r>
          </a:p>
          <a:p>
            <a:pPr marL="609600" indent="-609600">
              <a:lnSpc>
                <a:spcPct val="90000"/>
              </a:lnSpc>
              <a:buFontTx/>
              <a:buAutoNum type="arabicPeriod" startAt="147"/>
            </a:pPr>
            <a:r>
              <a:rPr lang="en-US" altLang="en-US" sz="2800" b="1"/>
              <a:t>  This arthropod has a pair of cerci at the end of its</a:t>
            </a:r>
          </a:p>
          <a:p>
            <a:pPr marL="609600" indent="-609600">
              <a:lnSpc>
                <a:spcPct val="90000"/>
              </a:lnSpc>
              <a:buFontTx/>
              <a:buNone/>
            </a:pPr>
            <a:r>
              <a:rPr lang="en-US" altLang="en-US" sz="2800" b="1"/>
              <a:t>          abdomen.</a:t>
            </a:r>
          </a:p>
          <a:p>
            <a:pPr marL="609600" indent="-609600">
              <a:lnSpc>
                <a:spcPct val="90000"/>
              </a:lnSpc>
              <a:buFontTx/>
              <a:buAutoNum type="arabicPeriod" startAt="148"/>
            </a:pPr>
            <a:r>
              <a:rPr lang="en-US" altLang="en-US" sz="2800" b="1"/>
              <a:t>  This arthropod has large pedipalps for grasping </a:t>
            </a:r>
          </a:p>
          <a:p>
            <a:pPr marL="609600" indent="-609600">
              <a:lnSpc>
                <a:spcPct val="90000"/>
              </a:lnSpc>
              <a:buFontTx/>
              <a:buNone/>
            </a:pPr>
            <a:r>
              <a:rPr lang="en-US" altLang="en-US" sz="2800" b="1"/>
              <a:t>          its prey and a stinger at the end of its abdomen.</a:t>
            </a:r>
          </a:p>
        </p:txBody>
      </p:sp>
      <p:pic>
        <p:nvPicPr>
          <p:cNvPr id="212998" name="Picture 6">
            <a:extLst>
              <a:ext uri="{FF2B5EF4-FFF2-40B4-BE49-F238E27FC236}">
                <a16:creationId xmlns:a16="http://schemas.microsoft.com/office/drawing/2014/main" id="{B0B73A0F-7C39-4805-AF18-4E181A72C6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2819400"/>
            <a:ext cx="914400" cy="11620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6338" name="Rectangle 2">
            <a:extLst>
              <a:ext uri="{FF2B5EF4-FFF2-40B4-BE49-F238E27FC236}">
                <a16:creationId xmlns:a16="http://schemas.microsoft.com/office/drawing/2014/main" id="{81385EA2-0469-4990-A615-3A97B4D9B482}"/>
              </a:ext>
            </a:extLst>
          </p:cNvPr>
          <p:cNvSpPr>
            <a:spLocks noGrp="1" noChangeArrowheads="1"/>
          </p:cNvSpPr>
          <p:nvPr>
            <p:ph type="title"/>
          </p:nvPr>
        </p:nvSpPr>
        <p:spPr>
          <a:xfrm>
            <a:off x="381000" y="228600"/>
            <a:ext cx="8382000" cy="15240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526339" name="Rectangle 3">
            <a:extLst>
              <a:ext uri="{FF2B5EF4-FFF2-40B4-BE49-F238E27FC236}">
                <a16:creationId xmlns:a16="http://schemas.microsoft.com/office/drawing/2014/main" id="{DDA56641-C79C-4E4F-8252-C00F8E3A1486}"/>
              </a:ext>
            </a:extLst>
          </p:cNvPr>
          <p:cNvSpPr>
            <a:spLocks noGrp="1" noChangeArrowheads="1"/>
          </p:cNvSpPr>
          <p:nvPr>
            <p:ph type="body" idx="1"/>
          </p:nvPr>
        </p:nvSpPr>
        <p:spPr>
          <a:xfrm>
            <a:off x="381000" y="1828800"/>
            <a:ext cx="8534400" cy="5029200"/>
          </a:xfrm>
        </p:spPr>
        <p:txBody>
          <a:bodyPr/>
          <a:lstStyle/>
          <a:p>
            <a:pPr marL="609600" indent="-609600">
              <a:lnSpc>
                <a:spcPct val="90000"/>
              </a:lnSpc>
              <a:buFontTx/>
              <a:buAutoNum type="arabicPeriod" startAt="145"/>
            </a:pPr>
            <a:r>
              <a:rPr lang="en-US" altLang="en-US" sz="2800" b="1"/>
              <a:t>  </a:t>
            </a:r>
            <a:r>
              <a:rPr lang="en-US" altLang="en-US" sz="2800" b="1" u="sng"/>
              <a:t>This small, red arachnid has 4 pair of legs.  The </a:t>
            </a:r>
          </a:p>
          <a:p>
            <a:pPr marL="609600" indent="-609600">
              <a:lnSpc>
                <a:spcPct val="90000"/>
              </a:lnSpc>
              <a:buFontTx/>
              <a:buNone/>
            </a:pPr>
            <a:r>
              <a:rPr lang="en-US" altLang="en-US" sz="2800" b="1"/>
              <a:t>          </a:t>
            </a:r>
            <a:r>
              <a:rPr lang="en-US" altLang="en-US" sz="2800" b="1" u="sng"/>
              <a:t>front pair are much longer than the other pairs.</a:t>
            </a:r>
          </a:p>
          <a:p>
            <a:pPr marL="609600" indent="-609600">
              <a:lnSpc>
                <a:spcPct val="90000"/>
              </a:lnSpc>
              <a:buFontTx/>
              <a:buNone/>
            </a:pPr>
            <a:endParaRPr lang="en-US" altLang="en-US" sz="2800" b="1" u="sng"/>
          </a:p>
          <a:p>
            <a:pPr marL="609600" indent="-609600">
              <a:lnSpc>
                <a:spcPct val="90000"/>
              </a:lnSpc>
              <a:buFontTx/>
              <a:buNone/>
            </a:pPr>
            <a:endParaRPr lang="en-US" altLang="en-US" sz="4400" b="1" u="sng"/>
          </a:p>
          <a:p>
            <a:pPr marL="609600" indent="-609600">
              <a:lnSpc>
                <a:spcPct val="90000"/>
              </a:lnSpc>
              <a:buFontTx/>
              <a:buAutoNum type="arabicPeriod" startAt="146"/>
            </a:pPr>
            <a:r>
              <a:rPr lang="en-US" altLang="en-US" sz="2800" b="1"/>
              <a:t>  This crustacean has two pairs of appendages at </a:t>
            </a:r>
          </a:p>
          <a:p>
            <a:pPr marL="609600" indent="-609600">
              <a:lnSpc>
                <a:spcPct val="90000"/>
              </a:lnSpc>
              <a:buFontTx/>
              <a:buNone/>
            </a:pPr>
            <a:r>
              <a:rPr lang="en-US" altLang="en-US" sz="2800" b="1"/>
              <a:t>          the end of the body.</a:t>
            </a:r>
          </a:p>
          <a:p>
            <a:pPr marL="609600" indent="-609600">
              <a:lnSpc>
                <a:spcPct val="90000"/>
              </a:lnSpc>
              <a:buFontTx/>
              <a:buAutoNum type="arabicPeriod" startAt="147"/>
            </a:pPr>
            <a:r>
              <a:rPr lang="en-US" altLang="en-US" sz="2800" b="1"/>
              <a:t>  This arthropod has a pair of cerci at the end of its</a:t>
            </a:r>
          </a:p>
          <a:p>
            <a:pPr marL="609600" indent="-609600">
              <a:lnSpc>
                <a:spcPct val="90000"/>
              </a:lnSpc>
              <a:buFontTx/>
              <a:buNone/>
            </a:pPr>
            <a:r>
              <a:rPr lang="en-US" altLang="en-US" sz="2800" b="1"/>
              <a:t>          abdomen.</a:t>
            </a:r>
          </a:p>
          <a:p>
            <a:pPr marL="609600" indent="-609600">
              <a:lnSpc>
                <a:spcPct val="90000"/>
              </a:lnSpc>
              <a:buFontTx/>
              <a:buAutoNum type="arabicPeriod" startAt="148"/>
            </a:pPr>
            <a:r>
              <a:rPr lang="en-US" altLang="en-US" sz="2800" b="1"/>
              <a:t>  This arthropod has large pedipalps for grasping </a:t>
            </a:r>
          </a:p>
          <a:p>
            <a:pPr marL="609600" indent="-609600">
              <a:lnSpc>
                <a:spcPct val="90000"/>
              </a:lnSpc>
              <a:buFontTx/>
              <a:buNone/>
            </a:pPr>
            <a:r>
              <a:rPr lang="en-US" altLang="en-US" sz="2800" b="1"/>
              <a:t>          its prey and a stinger at the end of its abdomen.</a:t>
            </a:r>
          </a:p>
        </p:txBody>
      </p:sp>
      <p:sp>
        <p:nvSpPr>
          <p:cNvPr id="526340" name="Text Box 4">
            <a:extLst>
              <a:ext uri="{FF2B5EF4-FFF2-40B4-BE49-F238E27FC236}">
                <a16:creationId xmlns:a16="http://schemas.microsoft.com/office/drawing/2014/main" id="{0F2E8E98-50CA-4FBA-9A20-47A3A94AEAC0}"/>
              </a:ext>
            </a:extLst>
          </p:cNvPr>
          <p:cNvSpPr txBox="1">
            <a:spLocks noChangeArrowheads="1"/>
          </p:cNvSpPr>
          <p:nvPr/>
        </p:nvSpPr>
        <p:spPr bwMode="auto">
          <a:xfrm>
            <a:off x="2286000" y="3048000"/>
            <a:ext cx="4419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Clover mites – Class Arachnida</a:t>
            </a:r>
          </a:p>
        </p:txBody>
      </p:sp>
      <p:pic>
        <p:nvPicPr>
          <p:cNvPr id="526341" name="Picture 5">
            <a:extLst>
              <a:ext uri="{FF2B5EF4-FFF2-40B4-BE49-F238E27FC236}">
                <a16:creationId xmlns:a16="http://schemas.microsoft.com/office/drawing/2014/main" id="{36578999-C245-4A08-BEFE-13F1B71530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2819400"/>
            <a:ext cx="914400" cy="11620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a:extLst>
              <a:ext uri="{FF2B5EF4-FFF2-40B4-BE49-F238E27FC236}">
                <a16:creationId xmlns:a16="http://schemas.microsoft.com/office/drawing/2014/main" id="{E59D057D-3598-45DD-8FDE-C2A71542F8D1}"/>
              </a:ext>
            </a:extLst>
          </p:cNvPr>
          <p:cNvSpPr>
            <a:spLocks noGrp="1" noChangeArrowheads="1"/>
          </p:cNvSpPr>
          <p:nvPr>
            <p:ph type="title"/>
          </p:nvPr>
        </p:nvSpPr>
        <p:spPr>
          <a:xfrm>
            <a:off x="381000" y="228600"/>
            <a:ext cx="8382000" cy="15240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214019" name="Rectangle 3">
            <a:extLst>
              <a:ext uri="{FF2B5EF4-FFF2-40B4-BE49-F238E27FC236}">
                <a16:creationId xmlns:a16="http://schemas.microsoft.com/office/drawing/2014/main" id="{D347D332-96DE-46B0-9049-EDC4DEA58C5B}"/>
              </a:ext>
            </a:extLst>
          </p:cNvPr>
          <p:cNvSpPr>
            <a:spLocks noGrp="1" noChangeArrowheads="1"/>
          </p:cNvSpPr>
          <p:nvPr>
            <p:ph type="body" idx="1"/>
          </p:nvPr>
        </p:nvSpPr>
        <p:spPr>
          <a:xfrm>
            <a:off x="381000" y="1905000"/>
            <a:ext cx="8534400" cy="4800600"/>
          </a:xfrm>
        </p:spPr>
        <p:txBody>
          <a:bodyPr/>
          <a:lstStyle/>
          <a:p>
            <a:pPr marL="609600" indent="-609600">
              <a:lnSpc>
                <a:spcPct val="90000"/>
              </a:lnSpc>
              <a:buFontTx/>
              <a:buAutoNum type="arabicPeriod" startAt="145"/>
            </a:pPr>
            <a:r>
              <a:rPr lang="en-US" altLang="en-US" sz="2800" b="1"/>
              <a:t>  This small, red arachnid has 4 pair of legs.  The </a:t>
            </a:r>
          </a:p>
          <a:p>
            <a:pPr marL="609600" indent="-609600">
              <a:lnSpc>
                <a:spcPct val="90000"/>
              </a:lnSpc>
              <a:buFontTx/>
              <a:buNone/>
            </a:pPr>
            <a:r>
              <a:rPr lang="en-US" altLang="en-US" sz="2800" b="1"/>
              <a:t>          front pair are much longer than the other pairs.</a:t>
            </a:r>
          </a:p>
          <a:p>
            <a:pPr marL="609600" indent="-609600">
              <a:lnSpc>
                <a:spcPct val="90000"/>
              </a:lnSpc>
              <a:buFontTx/>
              <a:buAutoNum type="arabicPeriod" startAt="146"/>
            </a:pPr>
            <a:r>
              <a:rPr lang="en-US" altLang="en-US" sz="2800" b="1"/>
              <a:t>  </a:t>
            </a:r>
            <a:r>
              <a:rPr lang="en-US" altLang="en-US" sz="2800" b="1" u="sng"/>
              <a:t>This crustacean has two pairs of appendages at </a:t>
            </a:r>
          </a:p>
          <a:p>
            <a:pPr marL="609600" indent="-609600">
              <a:lnSpc>
                <a:spcPct val="90000"/>
              </a:lnSpc>
              <a:buFontTx/>
              <a:buNone/>
            </a:pPr>
            <a:r>
              <a:rPr lang="en-US" altLang="en-US" sz="2800" b="1"/>
              <a:t>          </a:t>
            </a:r>
            <a:r>
              <a:rPr lang="en-US" altLang="en-US" sz="2800" b="1" u="sng"/>
              <a:t>the end of the body.</a:t>
            </a:r>
          </a:p>
          <a:p>
            <a:pPr marL="609600" indent="-609600">
              <a:lnSpc>
                <a:spcPct val="90000"/>
              </a:lnSpc>
              <a:buFontTx/>
              <a:buNone/>
            </a:pPr>
            <a:endParaRPr lang="en-US" altLang="en-US" sz="2800" b="1" u="sng"/>
          </a:p>
          <a:p>
            <a:pPr marL="609600" indent="-609600">
              <a:lnSpc>
                <a:spcPct val="90000"/>
              </a:lnSpc>
              <a:buFontTx/>
              <a:buNone/>
            </a:pPr>
            <a:endParaRPr lang="en-US" altLang="en-US" sz="2800" b="1"/>
          </a:p>
          <a:p>
            <a:pPr marL="609600" indent="-609600">
              <a:lnSpc>
                <a:spcPct val="90000"/>
              </a:lnSpc>
              <a:buFontTx/>
              <a:buAutoNum type="arabicPeriod" startAt="147"/>
            </a:pPr>
            <a:r>
              <a:rPr lang="en-US" altLang="en-US" sz="2800" b="1"/>
              <a:t>  This arthropod has a pair of cerci at the end of its</a:t>
            </a:r>
          </a:p>
          <a:p>
            <a:pPr marL="609600" indent="-609600">
              <a:lnSpc>
                <a:spcPct val="90000"/>
              </a:lnSpc>
              <a:buFontTx/>
              <a:buNone/>
            </a:pPr>
            <a:r>
              <a:rPr lang="en-US" altLang="en-US" sz="2800" b="1"/>
              <a:t>          abdomen.</a:t>
            </a:r>
          </a:p>
          <a:p>
            <a:pPr marL="609600" indent="-609600">
              <a:lnSpc>
                <a:spcPct val="90000"/>
              </a:lnSpc>
              <a:buFontTx/>
              <a:buAutoNum type="arabicPeriod" startAt="148"/>
            </a:pPr>
            <a:r>
              <a:rPr lang="en-US" altLang="en-US" sz="2800" b="1"/>
              <a:t>  This arthropod has large pedipalps for grasping </a:t>
            </a:r>
          </a:p>
          <a:p>
            <a:pPr marL="609600" indent="-609600">
              <a:lnSpc>
                <a:spcPct val="90000"/>
              </a:lnSpc>
              <a:buFontTx/>
              <a:buNone/>
            </a:pPr>
            <a:r>
              <a:rPr lang="en-US" altLang="en-US" sz="2800" b="1"/>
              <a:t>          its prey and a stinger at the end of its abdomen.</a:t>
            </a:r>
          </a:p>
        </p:txBody>
      </p:sp>
      <p:pic>
        <p:nvPicPr>
          <p:cNvPr id="214022" name="Picture 6" descr="A lovely sowbug - Porcellio scaber">
            <a:extLst>
              <a:ext uri="{FF2B5EF4-FFF2-40B4-BE49-F238E27FC236}">
                <a16:creationId xmlns:a16="http://schemas.microsoft.com/office/drawing/2014/main" id="{C8F5B2CF-E8D0-4BCA-839D-8A7B87EBCC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3352800"/>
            <a:ext cx="1001713"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7362" name="Rectangle 2">
            <a:extLst>
              <a:ext uri="{FF2B5EF4-FFF2-40B4-BE49-F238E27FC236}">
                <a16:creationId xmlns:a16="http://schemas.microsoft.com/office/drawing/2014/main" id="{9AED44C6-3921-4E43-9150-1863A62CF973}"/>
              </a:ext>
            </a:extLst>
          </p:cNvPr>
          <p:cNvSpPr>
            <a:spLocks noGrp="1" noChangeArrowheads="1"/>
          </p:cNvSpPr>
          <p:nvPr>
            <p:ph type="title"/>
          </p:nvPr>
        </p:nvSpPr>
        <p:spPr>
          <a:xfrm>
            <a:off x="381000" y="228600"/>
            <a:ext cx="8382000" cy="15240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527363" name="Rectangle 3">
            <a:extLst>
              <a:ext uri="{FF2B5EF4-FFF2-40B4-BE49-F238E27FC236}">
                <a16:creationId xmlns:a16="http://schemas.microsoft.com/office/drawing/2014/main" id="{A0185CE5-1590-4ADD-8BC4-2BF49B05C3E9}"/>
              </a:ext>
            </a:extLst>
          </p:cNvPr>
          <p:cNvSpPr>
            <a:spLocks noGrp="1" noChangeArrowheads="1"/>
          </p:cNvSpPr>
          <p:nvPr>
            <p:ph type="body" idx="1"/>
          </p:nvPr>
        </p:nvSpPr>
        <p:spPr>
          <a:xfrm>
            <a:off x="381000" y="1905000"/>
            <a:ext cx="8534400" cy="4800600"/>
          </a:xfrm>
        </p:spPr>
        <p:txBody>
          <a:bodyPr/>
          <a:lstStyle/>
          <a:p>
            <a:pPr marL="609600" indent="-609600">
              <a:lnSpc>
                <a:spcPct val="90000"/>
              </a:lnSpc>
              <a:buFontTx/>
              <a:buAutoNum type="arabicPeriod" startAt="145"/>
            </a:pPr>
            <a:r>
              <a:rPr lang="en-US" altLang="en-US" sz="2800" b="1"/>
              <a:t>  This small, red arachnid has 4 pair of legs.  The </a:t>
            </a:r>
          </a:p>
          <a:p>
            <a:pPr marL="609600" indent="-609600">
              <a:lnSpc>
                <a:spcPct val="90000"/>
              </a:lnSpc>
              <a:buFontTx/>
              <a:buNone/>
            </a:pPr>
            <a:r>
              <a:rPr lang="en-US" altLang="en-US" sz="2800" b="1"/>
              <a:t>          front pair are much longer than the other pairs.</a:t>
            </a:r>
          </a:p>
          <a:p>
            <a:pPr marL="609600" indent="-609600">
              <a:lnSpc>
                <a:spcPct val="90000"/>
              </a:lnSpc>
              <a:buFontTx/>
              <a:buAutoNum type="arabicPeriod" startAt="146"/>
            </a:pPr>
            <a:r>
              <a:rPr lang="en-US" altLang="en-US" sz="2800" b="1"/>
              <a:t>  </a:t>
            </a:r>
            <a:r>
              <a:rPr lang="en-US" altLang="en-US" sz="2800" b="1" u="sng"/>
              <a:t>This crustacean has two pairs of appendages at </a:t>
            </a:r>
          </a:p>
          <a:p>
            <a:pPr marL="609600" indent="-609600">
              <a:lnSpc>
                <a:spcPct val="90000"/>
              </a:lnSpc>
              <a:buFontTx/>
              <a:buNone/>
            </a:pPr>
            <a:r>
              <a:rPr lang="en-US" altLang="en-US" sz="2800" b="1"/>
              <a:t>          </a:t>
            </a:r>
            <a:r>
              <a:rPr lang="en-US" altLang="en-US" sz="2800" b="1" u="sng"/>
              <a:t>the end of the body.</a:t>
            </a:r>
          </a:p>
          <a:p>
            <a:pPr marL="609600" indent="-609600">
              <a:lnSpc>
                <a:spcPct val="90000"/>
              </a:lnSpc>
              <a:buFontTx/>
              <a:buNone/>
            </a:pPr>
            <a:endParaRPr lang="en-US" altLang="en-US" sz="2800" b="1" u="sng"/>
          </a:p>
          <a:p>
            <a:pPr marL="609600" indent="-609600">
              <a:lnSpc>
                <a:spcPct val="90000"/>
              </a:lnSpc>
              <a:buFontTx/>
              <a:buNone/>
            </a:pPr>
            <a:endParaRPr lang="en-US" altLang="en-US" sz="2800" b="1"/>
          </a:p>
          <a:p>
            <a:pPr marL="609600" indent="-609600">
              <a:lnSpc>
                <a:spcPct val="90000"/>
              </a:lnSpc>
              <a:buFontTx/>
              <a:buAutoNum type="arabicPeriod" startAt="147"/>
            </a:pPr>
            <a:r>
              <a:rPr lang="en-US" altLang="en-US" sz="2800" b="1"/>
              <a:t>  This arthropod has a pair of cerci at the end of its</a:t>
            </a:r>
          </a:p>
          <a:p>
            <a:pPr marL="609600" indent="-609600">
              <a:lnSpc>
                <a:spcPct val="90000"/>
              </a:lnSpc>
              <a:buFontTx/>
              <a:buNone/>
            </a:pPr>
            <a:r>
              <a:rPr lang="en-US" altLang="en-US" sz="2800" b="1"/>
              <a:t>          abdomen.</a:t>
            </a:r>
          </a:p>
          <a:p>
            <a:pPr marL="609600" indent="-609600">
              <a:lnSpc>
                <a:spcPct val="90000"/>
              </a:lnSpc>
              <a:buFontTx/>
              <a:buAutoNum type="arabicPeriod" startAt="148"/>
            </a:pPr>
            <a:r>
              <a:rPr lang="en-US" altLang="en-US" sz="2800" b="1"/>
              <a:t>  This arthropod has large pedipalps for grasping </a:t>
            </a:r>
          </a:p>
          <a:p>
            <a:pPr marL="609600" indent="-609600">
              <a:lnSpc>
                <a:spcPct val="90000"/>
              </a:lnSpc>
              <a:buFontTx/>
              <a:buNone/>
            </a:pPr>
            <a:r>
              <a:rPr lang="en-US" altLang="en-US" sz="2800" b="1"/>
              <a:t>          its prey and a stinger at the end of its abdomen.</a:t>
            </a:r>
          </a:p>
        </p:txBody>
      </p:sp>
      <p:sp>
        <p:nvSpPr>
          <p:cNvPr id="527364" name="Text Box 4">
            <a:extLst>
              <a:ext uri="{FF2B5EF4-FFF2-40B4-BE49-F238E27FC236}">
                <a16:creationId xmlns:a16="http://schemas.microsoft.com/office/drawing/2014/main" id="{CC1B5EA9-D3F6-4D1C-83C4-A0ADB29C68AB}"/>
              </a:ext>
            </a:extLst>
          </p:cNvPr>
          <p:cNvSpPr txBox="1">
            <a:spLocks noChangeArrowheads="1"/>
          </p:cNvSpPr>
          <p:nvPr/>
        </p:nvSpPr>
        <p:spPr bwMode="auto">
          <a:xfrm>
            <a:off x="2438400" y="3962400"/>
            <a:ext cx="3810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Sowbug – Class Crustacea</a:t>
            </a:r>
          </a:p>
        </p:txBody>
      </p:sp>
      <p:pic>
        <p:nvPicPr>
          <p:cNvPr id="527365" name="Picture 5" descr="A lovely sowbug - Porcellio scaber">
            <a:extLst>
              <a:ext uri="{FF2B5EF4-FFF2-40B4-BE49-F238E27FC236}">
                <a16:creationId xmlns:a16="http://schemas.microsoft.com/office/drawing/2014/main" id="{9021062F-19AC-4C97-9D3B-9F5A3E73557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3352800"/>
            <a:ext cx="1001713"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a:extLst>
              <a:ext uri="{FF2B5EF4-FFF2-40B4-BE49-F238E27FC236}">
                <a16:creationId xmlns:a16="http://schemas.microsoft.com/office/drawing/2014/main" id="{54B70E6B-DF4A-4F17-A5F7-CA802E50521E}"/>
              </a:ext>
            </a:extLst>
          </p:cNvPr>
          <p:cNvSpPr>
            <a:spLocks noGrp="1" noChangeArrowheads="1"/>
          </p:cNvSpPr>
          <p:nvPr>
            <p:ph type="title"/>
          </p:nvPr>
        </p:nvSpPr>
        <p:spPr>
          <a:xfrm>
            <a:off x="381000" y="228600"/>
            <a:ext cx="8382000" cy="15240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215043" name="Rectangle 3">
            <a:extLst>
              <a:ext uri="{FF2B5EF4-FFF2-40B4-BE49-F238E27FC236}">
                <a16:creationId xmlns:a16="http://schemas.microsoft.com/office/drawing/2014/main" id="{517A700D-BDA2-45BB-A030-5F0D739D47C4}"/>
              </a:ext>
            </a:extLst>
          </p:cNvPr>
          <p:cNvSpPr>
            <a:spLocks noGrp="1" noChangeArrowheads="1"/>
          </p:cNvSpPr>
          <p:nvPr>
            <p:ph type="body" idx="1"/>
          </p:nvPr>
        </p:nvSpPr>
        <p:spPr>
          <a:xfrm>
            <a:off x="381000" y="1905000"/>
            <a:ext cx="8534400" cy="4800600"/>
          </a:xfrm>
        </p:spPr>
        <p:txBody>
          <a:bodyPr/>
          <a:lstStyle/>
          <a:p>
            <a:pPr marL="609600" indent="-609600">
              <a:lnSpc>
                <a:spcPct val="90000"/>
              </a:lnSpc>
              <a:buFontTx/>
              <a:buAutoNum type="arabicPeriod" startAt="145"/>
            </a:pPr>
            <a:r>
              <a:rPr lang="en-US" altLang="en-US" sz="2800" b="1"/>
              <a:t>  This small, red arachnid has 4 pair of legs.  The </a:t>
            </a:r>
          </a:p>
          <a:p>
            <a:pPr marL="609600" indent="-609600">
              <a:lnSpc>
                <a:spcPct val="90000"/>
              </a:lnSpc>
              <a:buFontTx/>
              <a:buNone/>
            </a:pPr>
            <a:r>
              <a:rPr lang="en-US" altLang="en-US" sz="2800" b="1"/>
              <a:t>          front pair are much longer than the other pairs.</a:t>
            </a:r>
          </a:p>
          <a:p>
            <a:pPr marL="609600" indent="-609600">
              <a:lnSpc>
                <a:spcPct val="90000"/>
              </a:lnSpc>
              <a:buFontTx/>
              <a:buAutoNum type="arabicPeriod" startAt="146"/>
            </a:pPr>
            <a:r>
              <a:rPr lang="en-US" altLang="en-US" sz="2800" b="1"/>
              <a:t>  This crustacean has two pairs of appendages at </a:t>
            </a:r>
          </a:p>
          <a:p>
            <a:pPr marL="609600" indent="-609600">
              <a:lnSpc>
                <a:spcPct val="90000"/>
              </a:lnSpc>
              <a:buFontTx/>
              <a:buNone/>
            </a:pPr>
            <a:r>
              <a:rPr lang="en-US" altLang="en-US" sz="2800" b="1"/>
              <a:t>          the end of the body.</a:t>
            </a:r>
          </a:p>
          <a:p>
            <a:pPr marL="609600" indent="-609600">
              <a:lnSpc>
                <a:spcPct val="90000"/>
              </a:lnSpc>
              <a:buFontTx/>
              <a:buAutoNum type="arabicPeriod" startAt="147"/>
            </a:pPr>
            <a:r>
              <a:rPr lang="en-US" altLang="en-US" sz="2800" b="1"/>
              <a:t>  </a:t>
            </a:r>
            <a:r>
              <a:rPr lang="en-US" altLang="en-US" sz="2800" b="1" u="sng"/>
              <a:t>This arthropod has a pair of cerci at the end of its</a:t>
            </a:r>
          </a:p>
          <a:p>
            <a:pPr marL="609600" indent="-609600">
              <a:lnSpc>
                <a:spcPct val="90000"/>
              </a:lnSpc>
              <a:buFontTx/>
              <a:buNone/>
            </a:pPr>
            <a:r>
              <a:rPr lang="en-US" altLang="en-US" sz="2800" b="1"/>
              <a:t>          </a:t>
            </a:r>
            <a:r>
              <a:rPr lang="en-US" altLang="en-US" sz="2800" b="1" u="sng"/>
              <a:t>abdomen.</a:t>
            </a:r>
          </a:p>
          <a:p>
            <a:pPr marL="609600" indent="-609600">
              <a:lnSpc>
                <a:spcPct val="90000"/>
              </a:lnSpc>
              <a:buFontTx/>
              <a:buNone/>
            </a:pPr>
            <a:endParaRPr lang="en-US" altLang="en-US" sz="5400" b="1" u="sng"/>
          </a:p>
          <a:p>
            <a:pPr marL="609600" indent="-609600">
              <a:lnSpc>
                <a:spcPct val="90000"/>
              </a:lnSpc>
              <a:buFontTx/>
              <a:buAutoNum type="arabicPeriod" startAt="148"/>
            </a:pPr>
            <a:r>
              <a:rPr lang="en-US" altLang="en-US" sz="2800" b="1"/>
              <a:t>  This arthropod has large pedipalps for grasping </a:t>
            </a:r>
          </a:p>
          <a:p>
            <a:pPr marL="609600" indent="-609600">
              <a:lnSpc>
                <a:spcPct val="90000"/>
              </a:lnSpc>
              <a:buFontTx/>
              <a:buNone/>
            </a:pPr>
            <a:r>
              <a:rPr lang="en-US" altLang="en-US" sz="2800" b="1"/>
              <a:t>          its prey and a stinger at the end of its abdomen.</a:t>
            </a:r>
          </a:p>
        </p:txBody>
      </p:sp>
      <p:pic>
        <p:nvPicPr>
          <p:cNvPr id="215046" name="Picture 6" descr="European Earwig (Forficula auricularia)">
            <a:extLst>
              <a:ext uri="{FF2B5EF4-FFF2-40B4-BE49-F238E27FC236}">
                <a16:creationId xmlns:a16="http://schemas.microsoft.com/office/drawing/2014/main" id="{2710CC00-FD08-4D7E-942F-BE725BD965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4343400"/>
            <a:ext cx="1828800" cy="13192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386" name="Rectangle 2">
            <a:extLst>
              <a:ext uri="{FF2B5EF4-FFF2-40B4-BE49-F238E27FC236}">
                <a16:creationId xmlns:a16="http://schemas.microsoft.com/office/drawing/2014/main" id="{A95BFE9E-8A55-48CD-B0DA-85FC828D98A6}"/>
              </a:ext>
            </a:extLst>
          </p:cNvPr>
          <p:cNvSpPr>
            <a:spLocks noGrp="1" noChangeArrowheads="1"/>
          </p:cNvSpPr>
          <p:nvPr>
            <p:ph type="title"/>
          </p:nvPr>
        </p:nvSpPr>
        <p:spPr>
          <a:xfrm>
            <a:off x="381000" y="228600"/>
            <a:ext cx="8382000" cy="15240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528387" name="Rectangle 3">
            <a:extLst>
              <a:ext uri="{FF2B5EF4-FFF2-40B4-BE49-F238E27FC236}">
                <a16:creationId xmlns:a16="http://schemas.microsoft.com/office/drawing/2014/main" id="{216C6CE4-F71C-41ED-ACCC-70B7385F07FD}"/>
              </a:ext>
            </a:extLst>
          </p:cNvPr>
          <p:cNvSpPr>
            <a:spLocks noGrp="1" noChangeArrowheads="1"/>
          </p:cNvSpPr>
          <p:nvPr>
            <p:ph type="body" idx="1"/>
          </p:nvPr>
        </p:nvSpPr>
        <p:spPr>
          <a:xfrm>
            <a:off x="381000" y="1905000"/>
            <a:ext cx="8534400" cy="4800600"/>
          </a:xfrm>
        </p:spPr>
        <p:txBody>
          <a:bodyPr/>
          <a:lstStyle/>
          <a:p>
            <a:pPr marL="609600" indent="-609600">
              <a:lnSpc>
                <a:spcPct val="90000"/>
              </a:lnSpc>
              <a:buFontTx/>
              <a:buAutoNum type="arabicPeriod" startAt="145"/>
            </a:pPr>
            <a:r>
              <a:rPr lang="en-US" altLang="en-US" sz="2800" b="1"/>
              <a:t>  This small, red arachnid has 4 pair of legs.  The </a:t>
            </a:r>
          </a:p>
          <a:p>
            <a:pPr marL="609600" indent="-609600">
              <a:lnSpc>
                <a:spcPct val="90000"/>
              </a:lnSpc>
              <a:buFontTx/>
              <a:buNone/>
            </a:pPr>
            <a:r>
              <a:rPr lang="en-US" altLang="en-US" sz="2800" b="1"/>
              <a:t>          front pair are much longer than the other pairs.</a:t>
            </a:r>
          </a:p>
          <a:p>
            <a:pPr marL="609600" indent="-609600">
              <a:lnSpc>
                <a:spcPct val="90000"/>
              </a:lnSpc>
              <a:buFontTx/>
              <a:buAutoNum type="arabicPeriod" startAt="146"/>
            </a:pPr>
            <a:r>
              <a:rPr lang="en-US" altLang="en-US" sz="2800" b="1"/>
              <a:t>  This crustacean has two pairs of appendages at </a:t>
            </a:r>
          </a:p>
          <a:p>
            <a:pPr marL="609600" indent="-609600">
              <a:lnSpc>
                <a:spcPct val="90000"/>
              </a:lnSpc>
              <a:buFontTx/>
              <a:buNone/>
            </a:pPr>
            <a:r>
              <a:rPr lang="en-US" altLang="en-US" sz="2800" b="1"/>
              <a:t>          the end of the body.</a:t>
            </a:r>
          </a:p>
          <a:p>
            <a:pPr marL="609600" indent="-609600">
              <a:lnSpc>
                <a:spcPct val="90000"/>
              </a:lnSpc>
              <a:buFontTx/>
              <a:buAutoNum type="arabicPeriod" startAt="147"/>
            </a:pPr>
            <a:r>
              <a:rPr lang="en-US" altLang="en-US" sz="2800" b="1"/>
              <a:t>  </a:t>
            </a:r>
            <a:r>
              <a:rPr lang="en-US" altLang="en-US" sz="2800" b="1" u="sng"/>
              <a:t>This arthropod has a pair of cerci at the end of its</a:t>
            </a:r>
          </a:p>
          <a:p>
            <a:pPr marL="609600" indent="-609600">
              <a:lnSpc>
                <a:spcPct val="90000"/>
              </a:lnSpc>
              <a:buFontTx/>
              <a:buNone/>
            </a:pPr>
            <a:r>
              <a:rPr lang="en-US" altLang="en-US" sz="2800" b="1"/>
              <a:t>          </a:t>
            </a:r>
            <a:r>
              <a:rPr lang="en-US" altLang="en-US" sz="2800" b="1" u="sng"/>
              <a:t>abdomen.</a:t>
            </a:r>
          </a:p>
          <a:p>
            <a:pPr marL="609600" indent="-609600">
              <a:lnSpc>
                <a:spcPct val="90000"/>
              </a:lnSpc>
              <a:buFontTx/>
              <a:buNone/>
            </a:pPr>
            <a:endParaRPr lang="en-US" altLang="en-US" sz="5400" b="1" u="sng"/>
          </a:p>
          <a:p>
            <a:pPr marL="609600" indent="-609600">
              <a:lnSpc>
                <a:spcPct val="90000"/>
              </a:lnSpc>
              <a:buFontTx/>
              <a:buAutoNum type="arabicPeriod" startAt="148"/>
            </a:pPr>
            <a:r>
              <a:rPr lang="en-US" altLang="en-US" sz="2800" b="1"/>
              <a:t>  This arthropod has large pedipalps for grasping </a:t>
            </a:r>
          </a:p>
          <a:p>
            <a:pPr marL="609600" indent="-609600">
              <a:lnSpc>
                <a:spcPct val="90000"/>
              </a:lnSpc>
              <a:buFontTx/>
              <a:buNone/>
            </a:pPr>
            <a:r>
              <a:rPr lang="en-US" altLang="en-US" sz="2800" b="1"/>
              <a:t>          its prey and a stinger at the end of its abdomen.</a:t>
            </a:r>
          </a:p>
        </p:txBody>
      </p:sp>
      <p:sp>
        <p:nvSpPr>
          <p:cNvPr id="528388" name="Text Box 4">
            <a:extLst>
              <a:ext uri="{FF2B5EF4-FFF2-40B4-BE49-F238E27FC236}">
                <a16:creationId xmlns:a16="http://schemas.microsoft.com/office/drawing/2014/main" id="{16D7BE01-74A4-4CC9-AF7C-EA0CE5D81438}"/>
              </a:ext>
            </a:extLst>
          </p:cNvPr>
          <p:cNvSpPr txBox="1">
            <a:spLocks noChangeArrowheads="1"/>
          </p:cNvSpPr>
          <p:nvPr/>
        </p:nvSpPr>
        <p:spPr bwMode="auto">
          <a:xfrm>
            <a:off x="1066800" y="4953000"/>
            <a:ext cx="5943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Earwig – Class Insecta – Order Dermaptera</a:t>
            </a:r>
          </a:p>
        </p:txBody>
      </p:sp>
      <p:pic>
        <p:nvPicPr>
          <p:cNvPr id="528389" name="Picture 5" descr="European Earwig (Forficula auricularia)">
            <a:extLst>
              <a:ext uri="{FF2B5EF4-FFF2-40B4-BE49-F238E27FC236}">
                <a16:creationId xmlns:a16="http://schemas.microsoft.com/office/drawing/2014/main" id="{A6CC4178-930C-4E1E-AAE7-4FC1D0DD5E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4343400"/>
            <a:ext cx="1828800" cy="13192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a:extLst>
              <a:ext uri="{FF2B5EF4-FFF2-40B4-BE49-F238E27FC236}">
                <a16:creationId xmlns:a16="http://schemas.microsoft.com/office/drawing/2014/main" id="{B1AC7DA0-E1C1-4379-BA6C-93A0ADA15C4A}"/>
              </a:ext>
            </a:extLst>
          </p:cNvPr>
          <p:cNvSpPr>
            <a:spLocks noGrp="1" noChangeArrowheads="1"/>
          </p:cNvSpPr>
          <p:nvPr>
            <p:ph type="title"/>
          </p:nvPr>
        </p:nvSpPr>
        <p:spPr>
          <a:xfrm>
            <a:off x="381000" y="228600"/>
            <a:ext cx="8382000" cy="15240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216067" name="Rectangle 3">
            <a:extLst>
              <a:ext uri="{FF2B5EF4-FFF2-40B4-BE49-F238E27FC236}">
                <a16:creationId xmlns:a16="http://schemas.microsoft.com/office/drawing/2014/main" id="{C7C11A2B-AF7F-41AC-AAF2-75761391EABE}"/>
              </a:ext>
            </a:extLst>
          </p:cNvPr>
          <p:cNvSpPr>
            <a:spLocks noGrp="1" noChangeArrowheads="1"/>
          </p:cNvSpPr>
          <p:nvPr>
            <p:ph type="body" idx="1"/>
          </p:nvPr>
        </p:nvSpPr>
        <p:spPr>
          <a:xfrm>
            <a:off x="381000" y="1905000"/>
            <a:ext cx="8534400" cy="4495800"/>
          </a:xfrm>
        </p:spPr>
        <p:txBody>
          <a:bodyPr/>
          <a:lstStyle/>
          <a:p>
            <a:pPr marL="609600" indent="-609600">
              <a:lnSpc>
                <a:spcPct val="90000"/>
              </a:lnSpc>
              <a:buFontTx/>
              <a:buAutoNum type="arabicPeriod" startAt="145"/>
            </a:pPr>
            <a:r>
              <a:rPr lang="en-US" altLang="en-US" sz="2800" b="1"/>
              <a:t>  This small, red arachnid has 4 pair of legs.  The </a:t>
            </a:r>
          </a:p>
          <a:p>
            <a:pPr marL="609600" indent="-609600">
              <a:lnSpc>
                <a:spcPct val="90000"/>
              </a:lnSpc>
              <a:buFontTx/>
              <a:buNone/>
            </a:pPr>
            <a:r>
              <a:rPr lang="en-US" altLang="en-US" sz="2800" b="1"/>
              <a:t>          front pair are much longer than the other pairs.</a:t>
            </a:r>
          </a:p>
          <a:p>
            <a:pPr marL="609600" indent="-609600">
              <a:lnSpc>
                <a:spcPct val="90000"/>
              </a:lnSpc>
              <a:buFontTx/>
              <a:buAutoNum type="arabicPeriod" startAt="146"/>
            </a:pPr>
            <a:r>
              <a:rPr lang="en-US" altLang="en-US" sz="2800" b="1"/>
              <a:t>  This crustacean has two pairs of appendages at </a:t>
            </a:r>
          </a:p>
          <a:p>
            <a:pPr marL="609600" indent="-609600">
              <a:lnSpc>
                <a:spcPct val="90000"/>
              </a:lnSpc>
              <a:buFontTx/>
              <a:buNone/>
            </a:pPr>
            <a:r>
              <a:rPr lang="en-US" altLang="en-US" sz="2800" b="1"/>
              <a:t>          the end of the body.</a:t>
            </a:r>
          </a:p>
          <a:p>
            <a:pPr marL="609600" indent="-609600">
              <a:lnSpc>
                <a:spcPct val="90000"/>
              </a:lnSpc>
              <a:buFontTx/>
              <a:buAutoNum type="arabicPeriod" startAt="147"/>
            </a:pPr>
            <a:r>
              <a:rPr lang="en-US" altLang="en-US" sz="2800" b="1"/>
              <a:t>  This arthropod has a pair of cerci at the end of its</a:t>
            </a:r>
          </a:p>
          <a:p>
            <a:pPr marL="609600" indent="-609600">
              <a:lnSpc>
                <a:spcPct val="90000"/>
              </a:lnSpc>
              <a:buFontTx/>
              <a:buNone/>
            </a:pPr>
            <a:r>
              <a:rPr lang="en-US" altLang="en-US" sz="2800" b="1"/>
              <a:t>          abdomen.</a:t>
            </a:r>
          </a:p>
          <a:p>
            <a:pPr marL="609600" indent="-609600">
              <a:lnSpc>
                <a:spcPct val="90000"/>
              </a:lnSpc>
              <a:buFontTx/>
              <a:buAutoNum type="arabicPeriod" startAt="148"/>
            </a:pPr>
            <a:r>
              <a:rPr lang="en-US" altLang="en-US" sz="2800" b="1"/>
              <a:t>  </a:t>
            </a:r>
            <a:r>
              <a:rPr lang="en-US" altLang="en-US" sz="2800" b="1" u="sng"/>
              <a:t>This arthropod has large pedipalps for grasping </a:t>
            </a:r>
          </a:p>
          <a:p>
            <a:pPr marL="609600" indent="-609600">
              <a:lnSpc>
                <a:spcPct val="90000"/>
              </a:lnSpc>
              <a:buFontTx/>
              <a:buNone/>
            </a:pPr>
            <a:r>
              <a:rPr lang="en-US" altLang="en-US" sz="2800" b="1"/>
              <a:t>          </a:t>
            </a:r>
            <a:r>
              <a:rPr lang="en-US" altLang="en-US" sz="2800" b="1" u="sng"/>
              <a:t>its prey and a stinger at the end of its     </a:t>
            </a:r>
          </a:p>
          <a:p>
            <a:pPr marL="609600" indent="-609600">
              <a:lnSpc>
                <a:spcPct val="90000"/>
              </a:lnSpc>
              <a:buFontTx/>
              <a:buNone/>
            </a:pPr>
            <a:r>
              <a:rPr lang="en-US" altLang="en-US" sz="2800" b="1"/>
              <a:t>          </a:t>
            </a:r>
            <a:r>
              <a:rPr lang="en-US" altLang="en-US" sz="2800" b="1" u="sng"/>
              <a:t>abdomen.</a:t>
            </a:r>
          </a:p>
        </p:txBody>
      </p:sp>
      <p:pic>
        <p:nvPicPr>
          <p:cNvPr id="216070" name="Picture 6">
            <a:extLst>
              <a:ext uri="{FF2B5EF4-FFF2-40B4-BE49-F238E27FC236}">
                <a16:creationId xmlns:a16="http://schemas.microsoft.com/office/drawing/2014/main" id="{EDA858A2-F129-4EE5-A6FD-01EFF9E8AD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5257800"/>
            <a:ext cx="1341438" cy="1447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9410" name="Rectangle 2">
            <a:extLst>
              <a:ext uri="{FF2B5EF4-FFF2-40B4-BE49-F238E27FC236}">
                <a16:creationId xmlns:a16="http://schemas.microsoft.com/office/drawing/2014/main" id="{65CAC45F-7AE3-4D75-A3BE-CF39F6F58D10}"/>
              </a:ext>
            </a:extLst>
          </p:cNvPr>
          <p:cNvSpPr>
            <a:spLocks noGrp="1" noChangeArrowheads="1"/>
          </p:cNvSpPr>
          <p:nvPr>
            <p:ph type="title"/>
          </p:nvPr>
        </p:nvSpPr>
        <p:spPr>
          <a:xfrm>
            <a:off x="381000" y="228600"/>
            <a:ext cx="8382000" cy="15240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529411" name="Rectangle 3">
            <a:extLst>
              <a:ext uri="{FF2B5EF4-FFF2-40B4-BE49-F238E27FC236}">
                <a16:creationId xmlns:a16="http://schemas.microsoft.com/office/drawing/2014/main" id="{6372AB8F-5899-42FE-83B5-7004C305910C}"/>
              </a:ext>
            </a:extLst>
          </p:cNvPr>
          <p:cNvSpPr>
            <a:spLocks noGrp="1" noChangeArrowheads="1"/>
          </p:cNvSpPr>
          <p:nvPr>
            <p:ph type="body" idx="1"/>
          </p:nvPr>
        </p:nvSpPr>
        <p:spPr>
          <a:xfrm>
            <a:off x="381000" y="1905000"/>
            <a:ext cx="8534400" cy="4495800"/>
          </a:xfrm>
        </p:spPr>
        <p:txBody>
          <a:bodyPr/>
          <a:lstStyle/>
          <a:p>
            <a:pPr marL="609600" indent="-609600">
              <a:lnSpc>
                <a:spcPct val="90000"/>
              </a:lnSpc>
              <a:buFontTx/>
              <a:buAutoNum type="arabicPeriod" startAt="145"/>
            </a:pPr>
            <a:r>
              <a:rPr lang="en-US" altLang="en-US" sz="2800" b="1"/>
              <a:t>  This small, red arachnid has 4 pair of legs.  The </a:t>
            </a:r>
          </a:p>
          <a:p>
            <a:pPr marL="609600" indent="-609600">
              <a:lnSpc>
                <a:spcPct val="90000"/>
              </a:lnSpc>
              <a:buFontTx/>
              <a:buNone/>
            </a:pPr>
            <a:r>
              <a:rPr lang="en-US" altLang="en-US" sz="2800" b="1"/>
              <a:t>          front pair are much longer than the other pairs.</a:t>
            </a:r>
          </a:p>
          <a:p>
            <a:pPr marL="609600" indent="-609600">
              <a:lnSpc>
                <a:spcPct val="90000"/>
              </a:lnSpc>
              <a:buFontTx/>
              <a:buAutoNum type="arabicPeriod" startAt="146"/>
            </a:pPr>
            <a:r>
              <a:rPr lang="en-US" altLang="en-US" sz="2800" b="1"/>
              <a:t>  This crustacean has two pairs of appendages at </a:t>
            </a:r>
          </a:p>
          <a:p>
            <a:pPr marL="609600" indent="-609600">
              <a:lnSpc>
                <a:spcPct val="90000"/>
              </a:lnSpc>
              <a:buFontTx/>
              <a:buNone/>
            </a:pPr>
            <a:r>
              <a:rPr lang="en-US" altLang="en-US" sz="2800" b="1"/>
              <a:t>          the end of the body.</a:t>
            </a:r>
          </a:p>
          <a:p>
            <a:pPr marL="609600" indent="-609600">
              <a:lnSpc>
                <a:spcPct val="90000"/>
              </a:lnSpc>
              <a:buFontTx/>
              <a:buAutoNum type="arabicPeriod" startAt="147"/>
            </a:pPr>
            <a:r>
              <a:rPr lang="en-US" altLang="en-US" sz="2800" b="1"/>
              <a:t>  This arthropod has a pair of cerci at the end of its</a:t>
            </a:r>
          </a:p>
          <a:p>
            <a:pPr marL="609600" indent="-609600">
              <a:lnSpc>
                <a:spcPct val="90000"/>
              </a:lnSpc>
              <a:buFontTx/>
              <a:buNone/>
            </a:pPr>
            <a:r>
              <a:rPr lang="en-US" altLang="en-US" sz="2800" b="1"/>
              <a:t>          abdomen.</a:t>
            </a:r>
          </a:p>
          <a:p>
            <a:pPr marL="609600" indent="-609600">
              <a:lnSpc>
                <a:spcPct val="90000"/>
              </a:lnSpc>
              <a:buFontTx/>
              <a:buAutoNum type="arabicPeriod" startAt="148"/>
            </a:pPr>
            <a:r>
              <a:rPr lang="en-US" altLang="en-US" sz="2800" b="1"/>
              <a:t>  </a:t>
            </a:r>
            <a:r>
              <a:rPr lang="en-US" altLang="en-US" sz="2800" b="1" u="sng"/>
              <a:t>This arthropod has large pedipalps for grasping </a:t>
            </a:r>
          </a:p>
          <a:p>
            <a:pPr marL="609600" indent="-609600">
              <a:lnSpc>
                <a:spcPct val="90000"/>
              </a:lnSpc>
              <a:buFontTx/>
              <a:buNone/>
            </a:pPr>
            <a:r>
              <a:rPr lang="en-US" altLang="en-US" sz="2800" b="1"/>
              <a:t>          </a:t>
            </a:r>
            <a:r>
              <a:rPr lang="en-US" altLang="en-US" sz="2800" b="1" u="sng"/>
              <a:t>its prey and a stinger at the end of its     </a:t>
            </a:r>
          </a:p>
          <a:p>
            <a:pPr marL="609600" indent="-609600">
              <a:lnSpc>
                <a:spcPct val="90000"/>
              </a:lnSpc>
              <a:buFontTx/>
              <a:buNone/>
            </a:pPr>
            <a:r>
              <a:rPr lang="en-US" altLang="en-US" sz="2800" b="1"/>
              <a:t>          </a:t>
            </a:r>
            <a:r>
              <a:rPr lang="en-US" altLang="en-US" sz="2800" b="1" u="sng"/>
              <a:t>abdomen.</a:t>
            </a:r>
          </a:p>
        </p:txBody>
      </p:sp>
      <p:sp>
        <p:nvSpPr>
          <p:cNvPr id="529412" name="Text Box 4">
            <a:extLst>
              <a:ext uri="{FF2B5EF4-FFF2-40B4-BE49-F238E27FC236}">
                <a16:creationId xmlns:a16="http://schemas.microsoft.com/office/drawing/2014/main" id="{BB75306F-4F83-424F-80EF-7EA258F87471}"/>
              </a:ext>
            </a:extLst>
          </p:cNvPr>
          <p:cNvSpPr txBox="1">
            <a:spLocks noChangeArrowheads="1"/>
          </p:cNvSpPr>
          <p:nvPr/>
        </p:nvSpPr>
        <p:spPr bwMode="auto">
          <a:xfrm>
            <a:off x="2971800" y="5791200"/>
            <a:ext cx="3886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Scorpion – Class Arachnida</a:t>
            </a:r>
          </a:p>
        </p:txBody>
      </p:sp>
      <p:pic>
        <p:nvPicPr>
          <p:cNvPr id="529413" name="Picture 5">
            <a:extLst>
              <a:ext uri="{FF2B5EF4-FFF2-40B4-BE49-F238E27FC236}">
                <a16:creationId xmlns:a16="http://schemas.microsoft.com/office/drawing/2014/main" id="{CB30FB47-5A8A-4B06-B673-E22A71CCD3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5257800"/>
            <a:ext cx="1341438" cy="1447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a:extLst>
              <a:ext uri="{FF2B5EF4-FFF2-40B4-BE49-F238E27FC236}">
                <a16:creationId xmlns:a16="http://schemas.microsoft.com/office/drawing/2014/main" id="{78CC2B89-C221-41F9-8D50-180B84C1FE9B}"/>
              </a:ext>
            </a:extLst>
          </p:cNvPr>
          <p:cNvSpPr>
            <a:spLocks noGrp="1" noChangeArrowheads="1"/>
          </p:cNvSpPr>
          <p:nvPr>
            <p:ph type="title"/>
          </p:nvPr>
        </p:nvSpPr>
        <p:spPr>
          <a:xfrm>
            <a:off x="381000" y="0"/>
            <a:ext cx="8382000" cy="16764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217091" name="Rectangle 3">
            <a:extLst>
              <a:ext uri="{FF2B5EF4-FFF2-40B4-BE49-F238E27FC236}">
                <a16:creationId xmlns:a16="http://schemas.microsoft.com/office/drawing/2014/main" id="{A6989B6E-DF82-42D4-85C5-C462514C0D8D}"/>
              </a:ext>
            </a:extLst>
          </p:cNvPr>
          <p:cNvSpPr>
            <a:spLocks noGrp="1" noChangeArrowheads="1"/>
          </p:cNvSpPr>
          <p:nvPr>
            <p:ph type="body" idx="1"/>
          </p:nvPr>
        </p:nvSpPr>
        <p:spPr>
          <a:xfrm>
            <a:off x="685800" y="1676400"/>
            <a:ext cx="7772400" cy="5181600"/>
          </a:xfrm>
        </p:spPr>
        <p:txBody>
          <a:bodyPr/>
          <a:lstStyle/>
          <a:p>
            <a:pPr marL="609600" indent="-609600">
              <a:lnSpc>
                <a:spcPct val="90000"/>
              </a:lnSpc>
              <a:buFontTx/>
              <a:buAutoNum type="arabicPeriod" startAt="149"/>
            </a:pPr>
            <a:r>
              <a:rPr lang="en-US" altLang="en-US" sz="2800" b="1"/>
              <a:t> </a:t>
            </a:r>
            <a:r>
              <a:rPr lang="en-US" altLang="en-US" sz="2800" b="1" u="sng"/>
              <a:t>These  insects are gray with red stripes, have </a:t>
            </a:r>
          </a:p>
          <a:p>
            <a:pPr marL="609600" indent="-609600">
              <a:lnSpc>
                <a:spcPct val="90000"/>
              </a:lnSpc>
              <a:buFontTx/>
              <a:buNone/>
            </a:pPr>
            <a:r>
              <a:rPr lang="en-US" altLang="en-US" sz="2800" b="1"/>
              <a:t>         </a:t>
            </a:r>
            <a:r>
              <a:rPr lang="en-US" altLang="en-US" sz="2800" b="1" u="sng"/>
              <a:t>piercing-sucking mouthparts and  </a:t>
            </a:r>
          </a:p>
          <a:p>
            <a:pPr marL="609600" indent="-609600">
              <a:lnSpc>
                <a:spcPct val="90000"/>
              </a:lnSpc>
              <a:buFontTx/>
              <a:buNone/>
            </a:pPr>
            <a:r>
              <a:rPr lang="en-US" altLang="en-US" sz="2800" b="1"/>
              <a:t>         </a:t>
            </a:r>
            <a:r>
              <a:rPr lang="en-US" altLang="en-US" sz="2800" b="1" u="sng"/>
              <a:t>feed on maple and other trees.</a:t>
            </a:r>
          </a:p>
          <a:p>
            <a:pPr marL="609600" indent="-609600">
              <a:lnSpc>
                <a:spcPct val="90000"/>
              </a:lnSpc>
              <a:buFontTx/>
              <a:buNone/>
            </a:pPr>
            <a:endParaRPr lang="en-US" altLang="en-US" sz="2800" b="1" u="sng"/>
          </a:p>
          <a:p>
            <a:pPr marL="609600" indent="-609600">
              <a:lnSpc>
                <a:spcPct val="90000"/>
              </a:lnSpc>
              <a:buFontTx/>
              <a:buAutoNum type="arabicPeriod" startAt="150"/>
            </a:pPr>
            <a:r>
              <a:rPr lang="en-US" altLang="en-US" sz="2800" b="1"/>
              <a:t> These insects have 3 appendages at the end </a:t>
            </a:r>
          </a:p>
          <a:p>
            <a:pPr marL="609600" indent="-609600">
              <a:lnSpc>
                <a:spcPct val="90000"/>
              </a:lnSpc>
              <a:buFontTx/>
              <a:buNone/>
            </a:pPr>
            <a:r>
              <a:rPr lang="en-US" altLang="en-US" sz="2800" b="1"/>
              <a:t>         of their abdomen and are wingless.</a:t>
            </a:r>
          </a:p>
          <a:p>
            <a:pPr marL="609600" indent="-609600">
              <a:lnSpc>
                <a:spcPct val="90000"/>
              </a:lnSpc>
              <a:buFontTx/>
              <a:buAutoNum type="arabicPeriod" startAt="151"/>
            </a:pPr>
            <a:r>
              <a:rPr lang="en-US" altLang="en-US" sz="2800" b="1"/>
              <a:t> These arachnids are nocturnal and glow in </a:t>
            </a:r>
          </a:p>
          <a:p>
            <a:pPr marL="609600" indent="-609600">
              <a:lnSpc>
                <a:spcPct val="90000"/>
              </a:lnSpc>
              <a:buFontTx/>
              <a:buNone/>
            </a:pPr>
            <a:r>
              <a:rPr lang="en-US" altLang="en-US" sz="2800" b="1"/>
              <a:t>         the dark under a black light.</a:t>
            </a:r>
          </a:p>
          <a:p>
            <a:pPr marL="609600" indent="-609600">
              <a:lnSpc>
                <a:spcPct val="90000"/>
              </a:lnSpc>
              <a:buFontTx/>
              <a:buAutoNum type="arabicPeriod" startAt="152"/>
            </a:pPr>
            <a:r>
              <a:rPr lang="en-US" altLang="en-US" sz="2800" b="1"/>
              <a:t>  These Mollusks prefer moist areas.</a:t>
            </a:r>
          </a:p>
          <a:p>
            <a:pPr marL="609600" indent="-609600">
              <a:lnSpc>
                <a:spcPct val="90000"/>
              </a:lnSpc>
              <a:buFontTx/>
              <a:buAutoNum type="arabicPeriod" startAt="152"/>
            </a:pPr>
            <a:r>
              <a:rPr lang="en-US" altLang="en-US" sz="2800" b="1"/>
              <a:t>  These insects have a furcula (a fork) </a:t>
            </a:r>
          </a:p>
          <a:p>
            <a:pPr marL="609600" indent="-609600">
              <a:lnSpc>
                <a:spcPct val="90000"/>
              </a:lnSpc>
              <a:buFontTx/>
              <a:buNone/>
            </a:pPr>
            <a:r>
              <a:rPr lang="en-US" altLang="en-US" sz="2800" b="1"/>
              <a:t>          attached to their abdomen.</a:t>
            </a:r>
          </a:p>
        </p:txBody>
      </p:sp>
      <p:pic>
        <p:nvPicPr>
          <p:cNvPr id="217094" name="Picture 6">
            <a:extLst>
              <a:ext uri="{FF2B5EF4-FFF2-40B4-BE49-F238E27FC236}">
                <a16:creationId xmlns:a16="http://schemas.microsoft.com/office/drawing/2014/main" id="{74E2381A-6B18-4828-B1DA-9DD5313AD2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2192338"/>
            <a:ext cx="1905000" cy="14303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0434" name="Rectangle 2">
            <a:extLst>
              <a:ext uri="{FF2B5EF4-FFF2-40B4-BE49-F238E27FC236}">
                <a16:creationId xmlns:a16="http://schemas.microsoft.com/office/drawing/2014/main" id="{82B2C4FB-2978-42EB-8EBA-C72D171DA783}"/>
              </a:ext>
            </a:extLst>
          </p:cNvPr>
          <p:cNvSpPr>
            <a:spLocks noGrp="1" noChangeArrowheads="1"/>
          </p:cNvSpPr>
          <p:nvPr>
            <p:ph type="title"/>
          </p:nvPr>
        </p:nvSpPr>
        <p:spPr>
          <a:xfrm>
            <a:off x="381000" y="0"/>
            <a:ext cx="8382000" cy="16764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530435" name="Rectangle 3">
            <a:extLst>
              <a:ext uri="{FF2B5EF4-FFF2-40B4-BE49-F238E27FC236}">
                <a16:creationId xmlns:a16="http://schemas.microsoft.com/office/drawing/2014/main" id="{1C202E06-751E-4A8E-A25C-1961AA5E709B}"/>
              </a:ext>
            </a:extLst>
          </p:cNvPr>
          <p:cNvSpPr>
            <a:spLocks noGrp="1" noChangeArrowheads="1"/>
          </p:cNvSpPr>
          <p:nvPr>
            <p:ph type="body" idx="1"/>
          </p:nvPr>
        </p:nvSpPr>
        <p:spPr>
          <a:xfrm>
            <a:off x="685800" y="1676400"/>
            <a:ext cx="7772400" cy="5181600"/>
          </a:xfrm>
        </p:spPr>
        <p:txBody>
          <a:bodyPr/>
          <a:lstStyle/>
          <a:p>
            <a:pPr marL="609600" indent="-609600">
              <a:lnSpc>
                <a:spcPct val="90000"/>
              </a:lnSpc>
              <a:buFontTx/>
              <a:buAutoNum type="arabicPeriod" startAt="149"/>
            </a:pPr>
            <a:r>
              <a:rPr lang="en-US" altLang="en-US" sz="2800" b="1"/>
              <a:t> </a:t>
            </a:r>
            <a:r>
              <a:rPr lang="en-US" altLang="en-US" sz="2800" b="1" u="sng"/>
              <a:t>These  insects are gray with red stripes, have </a:t>
            </a:r>
          </a:p>
          <a:p>
            <a:pPr marL="609600" indent="-609600">
              <a:lnSpc>
                <a:spcPct val="90000"/>
              </a:lnSpc>
              <a:buFontTx/>
              <a:buNone/>
            </a:pPr>
            <a:r>
              <a:rPr lang="en-US" altLang="en-US" sz="2800" b="1"/>
              <a:t>         </a:t>
            </a:r>
            <a:r>
              <a:rPr lang="en-US" altLang="en-US" sz="2800" b="1" u="sng"/>
              <a:t>piercing-sucking mouthparts and  </a:t>
            </a:r>
          </a:p>
          <a:p>
            <a:pPr marL="609600" indent="-609600">
              <a:lnSpc>
                <a:spcPct val="90000"/>
              </a:lnSpc>
              <a:buFontTx/>
              <a:buNone/>
            </a:pPr>
            <a:r>
              <a:rPr lang="en-US" altLang="en-US" sz="2800" b="1"/>
              <a:t>         </a:t>
            </a:r>
            <a:r>
              <a:rPr lang="en-US" altLang="en-US" sz="2800" b="1" u="sng"/>
              <a:t>feed on maple and other trees.</a:t>
            </a:r>
          </a:p>
          <a:p>
            <a:pPr marL="609600" indent="-609600">
              <a:lnSpc>
                <a:spcPct val="90000"/>
              </a:lnSpc>
              <a:buFontTx/>
              <a:buNone/>
            </a:pPr>
            <a:endParaRPr lang="en-US" altLang="en-US" sz="2800" b="1" u="sng"/>
          </a:p>
          <a:p>
            <a:pPr marL="609600" indent="-609600">
              <a:lnSpc>
                <a:spcPct val="90000"/>
              </a:lnSpc>
              <a:buFontTx/>
              <a:buAutoNum type="arabicPeriod" startAt="150"/>
            </a:pPr>
            <a:r>
              <a:rPr lang="en-US" altLang="en-US" sz="2800" b="1"/>
              <a:t> These insects have 3 appendages at the end </a:t>
            </a:r>
          </a:p>
          <a:p>
            <a:pPr marL="609600" indent="-609600">
              <a:lnSpc>
                <a:spcPct val="90000"/>
              </a:lnSpc>
              <a:buFontTx/>
              <a:buNone/>
            </a:pPr>
            <a:r>
              <a:rPr lang="en-US" altLang="en-US" sz="2800" b="1"/>
              <a:t>         of their abdomen and are wingless.</a:t>
            </a:r>
          </a:p>
          <a:p>
            <a:pPr marL="609600" indent="-609600">
              <a:lnSpc>
                <a:spcPct val="90000"/>
              </a:lnSpc>
              <a:buFontTx/>
              <a:buAutoNum type="arabicPeriod" startAt="151"/>
            </a:pPr>
            <a:r>
              <a:rPr lang="en-US" altLang="en-US" sz="2800" b="1"/>
              <a:t> These arachnids are nocturnal and glow in </a:t>
            </a:r>
          </a:p>
          <a:p>
            <a:pPr marL="609600" indent="-609600">
              <a:lnSpc>
                <a:spcPct val="90000"/>
              </a:lnSpc>
              <a:buFontTx/>
              <a:buNone/>
            </a:pPr>
            <a:r>
              <a:rPr lang="en-US" altLang="en-US" sz="2800" b="1"/>
              <a:t>         the dark under a black light.</a:t>
            </a:r>
          </a:p>
          <a:p>
            <a:pPr marL="609600" indent="-609600">
              <a:lnSpc>
                <a:spcPct val="90000"/>
              </a:lnSpc>
              <a:buFontTx/>
              <a:buAutoNum type="arabicPeriod" startAt="152"/>
            </a:pPr>
            <a:r>
              <a:rPr lang="en-US" altLang="en-US" sz="2800" b="1"/>
              <a:t>  These Mollusks prefer moist areas.</a:t>
            </a:r>
          </a:p>
          <a:p>
            <a:pPr marL="609600" indent="-609600">
              <a:lnSpc>
                <a:spcPct val="90000"/>
              </a:lnSpc>
              <a:buFontTx/>
              <a:buAutoNum type="arabicPeriod" startAt="152"/>
            </a:pPr>
            <a:r>
              <a:rPr lang="en-US" altLang="en-US" sz="2800" b="1"/>
              <a:t>  These insects have a furcula (a fork) </a:t>
            </a:r>
          </a:p>
          <a:p>
            <a:pPr marL="609600" indent="-609600">
              <a:lnSpc>
                <a:spcPct val="90000"/>
              </a:lnSpc>
              <a:buFontTx/>
              <a:buNone/>
            </a:pPr>
            <a:r>
              <a:rPr lang="en-US" altLang="en-US" sz="2800" b="1"/>
              <a:t>          attached to their abdomen.</a:t>
            </a:r>
          </a:p>
        </p:txBody>
      </p:sp>
      <p:sp>
        <p:nvSpPr>
          <p:cNvPr id="530436" name="Text Box 4">
            <a:extLst>
              <a:ext uri="{FF2B5EF4-FFF2-40B4-BE49-F238E27FC236}">
                <a16:creationId xmlns:a16="http://schemas.microsoft.com/office/drawing/2014/main" id="{1929FE84-974A-4AEE-9177-044E5D2A82A3}"/>
              </a:ext>
            </a:extLst>
          </p:cNvPr>
          <p:cNvSpPr txBox="1">
            <a:spLocks noChangeArrowheads="1"/>
          </p:cNvSpPr>
          <p:nvPr/>
        </p:nvSpPr>
        <p:spPr bwMode="auto">
          <a:xfrm>
            <a:off x="1752600" y="3124200"/>
            <a:ext cx="4800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Boxelder bugs – Order Hemiptera</a:t>
            </a:r>
          </a:p>
        </p:txBody>
      </p:sp>
      <p:pic>
        <p:nvPicPr>
          <p:cNvPr id="530437" name="Picture 5">
            <a:extLst>
              <a:ext uri="{FF2B5EF4-FFF2-40B4-BE49-F238E27FC236}">
                <a16:creationId xmlns:a16="http://schemas.microsoft.com/office/drawing/2014/main" id="{3A712BEB-4504-4279-86CD-7D4AE65C19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2192338"/>
            <a:ext cx="1905000" cy="14303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a:extLst>
              <a:ext uri="{FF2B5EF4-FFF2-40B4-BE49-F238E27FC236}">
                <a16:creationId xmlns:a16="http://schemas.microsoft.com/office/drawing/2014/main" id="{02A43E05-D95D-46EC-A74B-00263ED3157F}"/>
              </a:ext>
            </a:extLst>
          </p:cNvPr>
          <p:cNvSpPr>
            <a:spLocks noGrp="1" noChangeArrowheads="1"/>
          </p:cNvSpPr>
          <p:nvPr>
            <p:ph type="title"/>
          </p:nvPr>
        </p:nvSpPr>
        <p:spPr>
          <a:xfrm>
            <a:off x="381000" y="0"/>
            <a:ext cx="8382000" cy="16764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218115" name="Rectangle 3">
            <a:extLst>
              <a:ext uri="{FF2B5EF4-FFF2-40B4-BE49-F238E27FC236}">
                <a16:creationId xmlns:a16="http://schemas.microsoft.com/office/drawing/2014/main" id="{BDA0A0D9-8A0C-4340-8BFC-64DCD4AFF139}"/>
              </a:ext>
            </a:extLst>
          </p:cNvPr>
          <p:cNvSpPr>
            <a:spLocks noGrp="1" noChangeArrowheads="1"/>
          </p:cNvSpPr>
          <p:nvPr>
            <p:ph type="body" idx="1"/>
          </p:nvPr>
        </p:nvSpPr>
        <p:spPr>
          <a:xfrm>
            <a:off x="685800" y="1676400"/>
            <a:ext cx="7772400" cy="5181600"/>
          </a:xfrm>
        </p:spPr>
        <p:txBody>
          <a:bodyPr/>
          <a:lstStyle/>
          <a:p>
            <a:pPr marL="609600" indent="-609600">
              <a:lnSpc>
                <a:spcPct val="90000"/>
              </a:lnSpc>
              <a:buFontTx/>
              <a:buAutoNum type="arabicPeriod" startAt="149"/>
            </a:pPr>
            <a:r>
              <a:rPr lang="en-US" altLang="en-US" sz="2800" b="1"/>
              <a:t> These  insects are gray with red stripes, have </a:t>
            </a:r>
          </a:p>
          <a:p>
            <a:pPr marL="609600" indent="-609600">
              <a:lnSpc>
                <a:spcPct val="90000"/>
              </a:lnSpc>
              <a:buFontTx/>
              <a:buNone/>
            </a:pPr>
            <a:r>
              <a:rPr lang="en-US" altLang="en-US" sz="2800" b="1"/>
              <a:t>         piercing-sucking mouthparts and feed on </a:t>
            </a:r>
          </a:p>
          <a:p>
            <a:pPr marL="609600" indent="-609600">
              <a:lnSpc>
                <a:spcPct val="90000"/>
              </a:lnSpc>
              <a:buFontTx/>
              <a:buNone/>
            </a:pPr>
            <a:r>
              <a:rPr lang="en-US" altLang="en-US" sz="2800" b="1"/>
              <a:t>         maple and other trees.</a:t>
            </a:r>
          </a:p>
          <a:p>
            <a:pPr marL="609600" indent="-609600">
              <a:lnSpc>
                <a:spcPct val="90000"/>
              </a:lnSpc>
              <a:buFontTx/>
              <a:buAutoNum type="arabicPeriod" startAt="150"/>
            </a:pPr>
            <a:r>
              <a:rPr lang="en-US" altLang="en-US" sz="2800" b="1"/>
              <a:t> </a:t>
            </a:r>
            <a:r>
              <a:rPr lang="en-US" altLang="en-US" sz="2800" b="1" u="sng"/>
              <a:t>These insects have 3 appendages at the end </a:t>
            </a:r>
          </a:p>
          <a:p>
            <a:pPr marL="609600" indent="-609600">
              <a:lnSpc>
                <a:spcPct val="90000"/>
              </a:lnSpc>
              <a:buFontTx/>
              <a:buNone/>
            </a:pPr>
            <a:r>
              <a:rPr lang="en-US" altLang="en-US" sz="2800" b="1"/>
              <a:t>         </a:t>
            </a:r>
            <a:r>
              <a:rPr lang="en-US" altLang="en-US" sz="2800" b="1" u="sng"/>
              <a:t>of their abdomen and are wingless.</a:t>
            </a:r>
          </a:p>
          <a:p>
            <a:pPr marL="609600" indent="-609600">
              <a:lnSpc>
                <a:spcPct val="90000"/>
              </a:lnSpc>
              <a:buFontTx/>
              <a:buNone/>
            </a:pPr>
            <a:endParaRPr lang="en-US" altLang="en-US" sz="2800" b="1"/>
          </a:p>
          <a:p>
            <a:pPr marL="609600" indent="-609600">
              <a:lnSpc>
                <a:spcPct val="90000"/>
              </a:lnSpc>
              <a:buFontTx/>
              <a:buAutoNum type="arabicPeriod" startAt="151"/>
            </a:pPr>
            <a:r>
              <a:rPr lang="en-US" altLang="en-US" sz="2800" b="1"/>
              <a:t> These arachnids are nocturnal and glow in </a:t>
            </a:r>
          </a:p>
          <a:p>
            <a:pPr marL="609600" indent="-609600">
              <a:lnSpc>
                <a:spcPct val="90000"/>
              </a:lnSpc>
              <a:buFontTx/>
              <a:buNone/>
            </a:pPr>
            <a:r>
              <a:rPr lang="en-US" altLang="en-US" sz="2800" b="1"/>
              <a:t>         the dark under a black light.</a:t>
            </a:r>
          </a:p>
          <a:p>
            <a:pPr marL="609600" indent="-609600">
              <a:lnSpc>
                <a:spcPct val="90000"/>
              </a:lnSpc>
              <a:buFontTx/>
              <a:buAutoNum type="arabicPeriod" startAt="152"/>
            </a:pPr>
            <a:r>
              <a:rPr lang="en-US" altLang="en-US" sz="2800" b="1"/>
              <a:t>  These Mollusks prefer moist areas.</a:t>
            </a:r>
          </a:p>
          <a:p>
            <a:pPr marL="609600" indent="-609600">
              <a:lnSpc>
                <a:spcPct val="90000"/>
              </a:lnSpc>
              <a:buFontTx/>
              <a:buAutoNum type="arabicPeriod" startAt="152"/>
            </a:pPr>
            <a:r>
              <a:rPr lang="en-US" altLang="en-US" sz="2800" b="1"/>
              <a:t>  These insects have a furcula (a fork) </a:t>
            </a:r>
          </a:p>
          <a:p>
            <a:pPr marL="609600" indent="-609600">
              <a:lnSpc>
                <a:spcPct val="90000"/>
              </a:lnSpc>
              <a:buFontTx/>
              <a:buNone/>
            </a:pPr>
            <a:r>
              <a:rPr lang="en-US" altLang="en-US" sz="2800" b="1"/>
              <a:t>          attached to their abdomen.</a:t>
            </a:r>
          </a:p>
        </p:txBody>
      </p:sp>
      <p:pic>
        <p:nvPicPr>
          <p:cNvPr id="218118" name="Picture 6">
            <a:extLst>
              <a:ext uri="{FF2B5EF4-FFF2-40B4-BE49-F238E27FC236}">
                <a16:creationId xmlns:a16="http://schemas.microsoft.com/office/drawing/2014/main" id="{1CBDE9DE-AEFD-4475-B39C-9C28DCDF16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3621088"/>
            <a:ext cx="1905000" cy="923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1458" name="Rectangle 2">
            <a:extLst>
              <a:ext uri="{FF2B5EF4-FFF2-40B4-BE49-F238E27FC236}">
                <a16:creationId xmlns:a16="http://schemas.microsoft.com/office/drawing/2014/main" id="{E967E6EC-4FA7-4712-A43C-18B6D13C0C01}"/>
              </a:ext>
            </a:extLst>
          </p:cNvPr>
          <p:cNvSpPr>
            <a:spLocks noGrp="1" noChangeArrowheads="1"/>
          </p:cNvSpPr>
          <p:nvPr>
            <p:ph type="title"/>
          </p:nvPr>
        </p:nvSpPr>
        <p:spPr>
          <a:xfrm>
            <a:off x="381000" y="0"/>
            <a:ext cx="8382000" cy="16764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531459" name="Rectangle 3">
            <a:extLst>
              <a:ext uri="{FF2B5EF4-FFF2-40B4-BE49-F238E27FC236}">
                <a16:creationId xmlns:a16="http://schemas.microsoft.com/office/drawing/2014/main" id="{8716D7A5-1022-4D6C-A809-765448036D5A}"/>
              </a:ext>
            </a:extLst>
          </p:cNvPr>
          <p:cNvSpPr>
            <a:spLocks noGrp="1" noChangeArrowheads="1"/>
          </p:cNvSpPr>
          <p:nvPr>
            <p:ph type="body" idx="1"/>
          </p:nvPr>
        </p:nvSpPr>
        <p:spPr>
          <a:xfrm>
            <a:off x="685800" y="1676400"/>
            <a:ext cx="7772400" cy="5181600"/>
          </a:xfrm>
        </p:spPr>
        <p:txBody>
          <a:bodyPr/>
          <a:lstStyle/>
          <a:p>
            <a:pPr marL="609600" indent="-609600">
              <a:lnSpc>
                <a:spcPct val="90000"/>
              </a:lnSpc>
              <a:buFontTx/>
              <a:buAutoNum type="arabicPeriod" startAt="149"/>
            </a:pPr>
            <a:r>
              <a:rPr lang="en-US" altLang="en-US" sz="2800" b="1"/>
              <a:t> These  insects are gray with red stripes, have </a:t>
            </a:r>
          </a:p>
          <a:p>
            <a:pPr marL="609600" indent="-609600">
              <a:lnSpc>
                <a:spcPct val="90000"/>
              </a:lnSpc>
              <a:buFontTx/>
              <a:buNone/>
            </a:pPr>
            <a:r>
              <a:rPr lang="en-US" altLang="en-US" sz="2800" b="1"/>
              <a:t>         piercing-sucking mouthparts and feed on </a:t>
            </a:r>
          </a:p>
          <a:p>
            <a:pPr marL="609600" indent="-609600">
              <a:lnSpc>
                <a:spcPct val="90000"/>
              </a:lnSpc>
              <a:buFontTx/>
              <a:buNone/>
            </a:pPr>
            <a:r>
              <a:rPr lang="en-US" altLang="en-US" sz="2800" b="1"/>
              <a:t>         maple and other trees.</a:t>
            </a:r>
          </a:p>
          <a:p>
            <a:pPr marL="609600" indent="-609600">
              <a:lnSpc>
                <a:spcPct val="90000"/>
              </a:lnSpc>
              <a:buFontTx/>
              <a:buAutoNum type="arabicPeriod" startAt="150"/>
            </a:pPr>
            <a:r>
              <a:rPr lang="en-US" altLang="en-US" sz="2800" b="1"/>
              <a:t> </a:t>
            </a:r>
            <a:r>
              <a:rPr lang="en-US" altLang="en-US" sz="2800" b="1" u="sng"/>
              <a:t>These insects have 3 appendages at the end </a:t>
            </a:r>
          </a:p>
          <a:p>
            <a:pPr marL="609600" indent="-609600">
              <a:lnSpc>
                <a:spcPct val="90000"/>
              </a:lnSpc>
              <a:buFontTx/>
              <a:buNone/>
            </a:pPr>
            <a:r>
              <a:rPr lang="en-US" altLang="en-US" sz="2800" b="1"/>
              <a:t>         </a:t>
            </a:r>
            <a:r>
              <a:rPr lang="en-US" altLang="en-US" sz="2800" b="1" u="sng"/>
              <a:t>of their abdomen and are wingless.</a:t>
            </a:r>
          </a:p>
          <a:p>
            <a:pPr marL="609600" indent="-609600">
              <a:lnSpc>
                <a:spcPct val="90000"/>
              </a:lnSpc>
              <a:buFontTx/>
              <a:buNone/>
            </a:pPr>
            <a:endParaRPr lang="en-US" altLang="en-US" sz="2800" b="1"/>
          </a:p>
          <a:p>
            <a:pPr marL="609600" indent="-609600">
              <a:lnSpc>
                <a:spcPct val="90000"/>
              </a:lnSpc>
              <a:buFontTx/>
              <a:buAutoNum type="arabicPeriod" startAt="151"/>
            </a:pPr>
            <a:r>
              <a:rPr lang="en-US" altLang="en-US" sz="2800" b="1"/>
              <a:t> These arachnids are nocturnal and glow in </a:t>
            </a:r>
          </a:p>
          <a:p>
            <a:pPr marL="609600" indent="-609600">
              <a:lnSpc>
                <a:spcPct val="90000"/>
              </a:lnSpc>
              <a:buFontTx/>
              <a:buNone/>
            </a:pPr>
            <a:r>
              <a:rPr lang="en-US" altLang="en-US" sz="2800" b="1"/>
              <a:t>         the dark under a black light.</a:t>
            </a:r>
          </a:p>
          <a:p>
            <a:pPr marL="609600" indent="-609600">
              <a:lnSpc>
                <a:spcPct val="90000"/>
              </a:lnSpc>
              <a:buFontTx/>
              <a:buAutoNum type="arabicPeriod" startAt="152"/>
            </a:pPr>
            <a:r>
              <a:rPr lang="en-US" altLang="en-US" sz="2800" b="1"/>
              <a:t>  These Mollusks prefer moist areas.</a:t>
            </a:r>
          </a:p>
          <a:p>
            <a:pPr marL="609600" indent="-609600">
              <a:lnSpc>
                <a:spcPct val="90000"/>
              </a:lnSpc>
              <a:buFontTx/>
              <a:buAutoNum type="arabicPeriod" startAt="152"/>
            </a:pPr>
            <a:r>
              <a:rPr lang="en-US" altLang="en-US" sz="2800" b="1"/>
              <a:t>  These insects have a furcula (a fork) </a:t>
            </a:r>
          </a:p>
          <a:p>
            <a:pPr marL="609600" indent="-609600">
              <a:lnSpc>
                <a:spcPct val="90000"/>
              </a:lnSpc>
              <a:buFontTx/>
              <a:buNone/>
            </a:pPr>
            <a:r>
              <a:rPr lang="en-US" altLang="en-US" sz="2800" b="1"/>
              <a:t>          attached to their abdomen.</a:t>
            </a:r>
          </a:p>
        </p:txBody>
      </p:sp>
      <p:sp>
        <p:nvSpPr>
          <p:cNvPr id="531460" name="Text Box 4">
            <a:extLst>
              <a:ext uri="{FF2B5EF4-FFF2-40B4-BE49-F238E27FC236}">
                <a16:creationId xmlns:a16="http://schemas.microsoft.com/office/drawing/2014/main" id="{74F7F055-C89E-407D-8CFD-3A25F92EDB85}"/>
              </a:ext>
            </a:extLst>
          </p:cNvPr>
          <p:cNvSpPr txBox="1">
            <a:spLocks noChangeArrowheads="1"/>
          </p:cNvSpPr>
          <p:nvPr/>
        </p:nvSpPr>
        <p:spPr bwMode="auto">
          <a:xfrm>
            <a:off x="1752600" y="4038600"/>
            <a:ext cx="48768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Silverfish &amp; Firebrats &amp; Bristletails</a:t>
            </a:r>
          </a:p>
        </p:txBody>
      </p:sp>
      <p:pic>
        <p:nvPicPr>
          <p:cNvPr id="531461" name="Picture 5">
            <a:extLst>
              <a:ext uri="{FF2B5EF4-FFF2-40B4-BE49-F238E27FC236}">
                <a16:creationId xmlns:a16="http://schemas.microsoft.com/office/drawing/2014/main" id="{E4DF3448-0D7D-42BE-B7C2-208DD9E3BA6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3621088"/>
            <a:ext cx="1905000" cy="9239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a:extLst>
              <a:ext uri="{FF2B5EF4-FFF2-40B4-BE49-F238E27FC236}">
                <a16:creationId xmlns:a16="http://schemas.microsoft.com/office/drawing/2014/main" id="{FDD9686F-2ECD-43E9-91A9-7D08E35D4507}"/>
              </a:ext>
            </a:extLst>
          </p:cNvPr>
          <p:cNvSpPr>
            <a:spLocks noGrp="1" noChangeArrowheads="1"/>
          </p:cNvSpPr>
          <p:nvPr>
            <p:ph type="title"/>
          </p:nvPr>
        </p:nvSpPr>
        <p:spPr>
          <a:xfrm>
            <a:off x="381000" y="0"/>
            <a:ext cx="8382000" cy="16764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219139" name="Rectangle 3">
            <a:extLst>
              <a:ext uri="{FF2B5EF4-FFF2-40B4-BE49-F238E27FC236}">
                <a16:creationId xmlns:a16="http://schemas.microsoft.com/office/drawing/2014/main" id="{CD3953F5-9AE6-4CF7-9F2A-8CA9FD550C09}"/>
              </a:ext>
            </a:extLst>
          </p:cNvPr>
          <p:cNvSpPr>
            <a:spLocks noGrp="1" noChangeArrowheads="1"/>
          </p:cNvSpPr>
          <p:nvPr>
            <p:ph type="body" idx="1"/>
          </p:nvPr>
        </p:nvSpPr>
        <p:spPr>
          <a:xfrm>
            <a:off x="685800" y="1676400"/>
            <a:ext cx="7772400" cy="5181600"/>
          </a:xfrm>
        </p:spPr>
        <p:txBody>
          <a:bodyPr/>
          <a:lstStyle/>
          <a:p>
            <a:pPr marL="609600" indent="-609600">
              <a:lnSpc>
                <a:spcPct val="90000"/>
              </a:lnSpc>
              <a:buFontTx/>
              <a:buAutoNum type="arabicPeriod" startAt="149"/>
            </a:pPr>
            <a:r>
              <a:rPr lang="en-US" altLang="en-US" sz="2800" b="1"/>
              <a:t> These  insects are gray with red stripes, have </a:t>
            </a:r>
          </a:p>
          <a:p>
            <a:pPr marL="609600" indent="-609600">
              <a:lnSpc>
                <a:spcPct val="90000"/>
              </a:lnSpc>
              <a:buFontTx/>
              <a:buNone/>
            </a:pPr>
            <a:r>
              <a:rPr lang="en-US" altLang="en-US" sz="2800" b="1"/>
              <a:t>         piercing-sucking mouthparts and feed on </a:t>
            </a:r>
          </a:p>
          <a:p>
            <a:pPr marL="609600" indent="-609600">
              <a:lnSpc>
                <a:spcPct val="90000"/>
              </a:lnSpc>
              <a:buFontTx/>
              <a:buNone/>
            </a:pPr>
            <a:r>
              <a:rPr lang="en-US" altLang="en-US" sz="2800" b="1"/>
              <a:t>         maple and other trees.</a:t>
            </a:r>
          </a:p>
          <a:p>
            <a:pPr marL="609600" indent="-609600">
              <a:lnSpc>
                <a:spcPct val="90000"/>
              </a:lnSpc>
              <a:buFontTx/>
              <a:buAutoNum type="arabicPeriod" startAt="150"/>
            </a:pPr>
            <a:r>
              <a:rPr lang="en-US" altLang="en-US" sz="2800" b="1"/>
              <a:t> These insects have 3 appendages at the end </a:t>
            </a:r>
          </a:p>
          <a:p>
            <a:pPr marL="609600" indent="-609600">
              <a:lnSpc>
                <a:spcPct val="90000"/>
              </a:lnSpc>
              <a:buFontTx/>
              <a:buNone/>
            </a:pPr>
            <a:r>
              <a:rPr lang="en-US" altLang="en-US" sz="2800" b="1"/>
              <a:t>         of their abdomen and are wingless.</a:t>
            </a:r>
          </a:p>
          <a:p>
            <a:pPr marL="609600" indent="-609600">
              <a:lnSpc>
                <a:spcPct val="90000"/>
              </a:lnSpc>
              <a:buFontTx/>
              <a:buAutoNum type="arabicPeriod" startAt="151"/>
            </a:pPr>
            <a:r>
              <a:rPr lang="en-US" altLang="en-US" sz="2800" b="1"/>
              <a:t> </a:t>
            </a:r>
            <a:r>
              <a:rPr lang="en-US" altLang="en-US" sz="2800" b="1" u="sng"/>
              <a:t>These arachnids are nocturnal and</a:t>
            </a:r>
          </a:p>
          <a:p>
            <a:pPr marL="609600" indent="-609600">
              <a:lnSpc>
                <a:spcPct val="90000"/>
              </a:lnSpc>
              <a:buFontTx/>
              <a:buNone/>
            </a:pPr>
            <a:r>
              <a:rPr lang="en-US" altLang="en-US" sz="2800" b="1"/>
              <a:t>         </a:t>
            </a:r>
            <a:r>
              <a:rPr lang="en-US" altLang="en-US" sz="2800" b="1" u="sng"/>
              <a:t>glow in the dark under a black light.</a:t>
            </a:r>
          </a:p>
          <a:p>
            <a:pPr marL="609600" indent="-609600">
              <a:lnSpc>
                <a:spcPct val="90000"/>
              </a:lnSpc>
              <a:buFontTx/>
              <a:buNone/>
            </a:pPr>
            <a:endParaRPr lang="en-US" altLang="en-US" sz="2800" b="1" u="sng"/>
          </a:p>
          <a:p>
            <a:pPr marL="609600" indent="-609600">
              <a:lnSpc>
                <a:spcPct val="90000"/>
              </a:lnSpc>
              <a:buFontTx/>
              <a:buAutoNum type="arabicPeriod" startAt="152"/>
            </a:pPr>
            <a:r>
              <a:rPr lang="en-US" altLang="en-US" sz="2800" b="1"/>
              <a:t>  These Mollusks prefer moist areas.</a:t>
            </a:r>
          </a:p>
          <a:p>
            <a:pPr marL="609600" indent="-609600">
              <a:lnSpc>
                <a:spcPct val="90000"/>
              </a:lnSpc>
              <a:buFontTx/>
              <a:buAutoNum type="arabicPeriod" startAt="152"/>
            </a:pPr>
            <a:r>
              <a:rPr lang="en-US" altLang="en-US" sz="2800" b="1"/>
              <a:t>  These insects have a furcula (a fork) </a:t>
            </a:r>
          </a:p>
          <a:p>
            <a:pPr marL="609600" indent="-609600">
              <a:lnSpc>
                <a:spcPct val="90000"/>
              </a:lnSpc>
              <a:buFontTx/>
              <a:buNone/>
            </a:pPr>
            <a:r>
              <a:rPr lang="en-US" altLang="en-US" sz="2800" b="1"/>
              <a:t>          attached to their abdomen.</a:t>
            </a:r>
          </a:p>
        </p:txBody>
      </p:sp>
      <p:pic>
        <p:nvPicPr>
          <p:cNvPr id="219141" name="Picture 5">
            <a:extLst>
              <a:ext uri="{FF2B5EF4-FFF2-40B4-BE49-F238E27FC236}">
                <a16:creationId xmlns:a16="http://schemas.microsoft.com/office/drawing/2014/main" id="{29EF0785-2E68-4B6D-8706-1ED17B82F2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4191000"/>
            <a:ext cx="1693863" cy="1828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82" name="Rectangle 2">
            <a:extLst>
              <a:ext uri="{FF2B5EF4-FFF2-40B4-BE49-F238E27FC236}">
                <a16:creationId xmlns:a16="http://schemas.microsoft.com/office/drawing/2014/main" id="{7CEC2AF8-FE8D-4FBE-BC5E-DB68FFC29F5A}"/>
              </a:ext>
            </a:extLst>
          </p:cNvPr>
          <p:cNvSpPr>
            <a:spLocks noGrp="1" noChangeArrowheads="1"/>
          </p:cNvSpPr>
          <p:nvPr>
            <p:ph type="title"/>
          </p:nvPr>
        </p:nvSpPr>
        <p:spPr>
          <a:xfrm>
            <a:off x="381000" y="0"/>
            <a:ext cx="8382000" cy="16764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532483" name="Rectangle 3">
            <a:extLst>
              <a:ext uri="{FF2B5EF4-FFF2-40B4-BE49-F238E27FC236}">
                <a16:creationId xmlns:a16="http://schemas.microsoft.com/office/drawing/2014/main" id="{E0ADD318-1526-4230-AED3-AE7832CB26B0}"/>
              </a:ext>
            </a:extLst>
          </p:cNvPr>
          <p:cNvSpPr>
            <a:spLocks noGrp="1" noChangeArrowheads="1"/>
          </p:cNvSpPr>
          <p:nvPr>
            <p:ph type="body" idx="1"/>
          </p:nvPr>
        </p:nvSpPr>
        <p:spPr>
          <a:xfrm>
            <a:off x="685800" y="1676400"/>
            <a:ext cx="7772400" cy="5181600"/>
          </a:xfrm>
        </p:spPr>
        <p:txBody>
          <a:bodyPr/>
          <a:lstStyle/>
          <a:p>
            <a:pPr marL="609600" indent="-609600">
              <a:lnSpc>
                <a:spcPct val="90000"/>
              </a:lnSpc>
              <a:buFontTx/>
              <a:buAutoNum type="arabicPeriod" startAt="149"/>
            </a:pPr>
            <a:r>
              <a:rPr lang="en-US" altLang="en-US" sz="2800" b="1"/>
              <a:t> These  insects are gray with red stripes, have </a:t>
            </a:r>
          </a:p>
          <a:p>
            <a:pPr marL="609600" indent="-609600">
              <a:lnSpc>
                <a:spcPct val="90000"/>
              </a:lnSpc>
              <a:buFontTx/>
              <a:buNone/>
            </a:pPr>
            <a:r>
              <a:rPr lang="en-US" altLang="en-US" sz="2800" b="1"/>
              <a:t>         piercing-sucking mouthparts and feed on </a:t>
            </a:r>
          </a:p>
          <a:p>
            <a:pPr marL="609600" indent="-609600">
              <a:lnSpc>
                <a:spcPct val="90000"/>
              </a:lnSpc>
              <a:buFontTx/>
              <a:buNone/>
            </a:pPr>
            <a:r>
              <a:rPr lang="en-US" altLang="en-US" sz="2800" b="1"/>
              <a:t>         maple and other trees.</a:t>
            </a:r>
          </a:p>
          <a:p>
            <a:pPr marL="609600" indent="-609600">
              <a:lnSpc>
                <a:spcPct val="90000"/>
              </a:lnSpc>
              <a:buFontTx/>
              <a:buAutoNum type="arabicPeriod" startAt="150"/>
            </a:pPr>
            <a:r>
              <a:rPr lang="en-US" altLang="en-US" sz="2800" b="1"/>
              <a:t> These insects have 3 appendages at the end </a:t>
            </a:r>
          </a:p>
          <a:p>
            <a:pPr marL="609600" indent="-609600">
              <a:lnSpc>
                <a:spcPct val="90000"/>
              </a:lnSpc>
              <a:buFontTx/>
              <a:buNone/>
            </a:pPr>
            <a:r>
              <a:rPr lang="en-US" altLang="en-US" sz="2800" b="1"/>
              <a:t>         of their abdomen and are wingless.</a:t>
            </a:r>
          </a:p>
          <a:p>
            <a:pPr marL="609600" indent="-609600">
              <a:lnSpc>
                <a:spcPct val="90000"/>
              </a:lnSpc>
              <a:buFontTx/>
              <a:buAutoNum type="arabicPeriod" startAt="151"/>
            </a:pPr>
            <a:r>
              <a:rPr lang="en-US" altLang="en-US" sz="2800" b="1"/>
              <a:t> </a:t>
            </a:r>
            <a:r>
              <a:rPr lang="en-US" altLang="en-US" sz="2800" b="1" u="sng"/>
              <a:t>These arachnids are nocturnal and</a:t>
            </a:r>
          </a:p>
          <a:p>
            <a:pPr marL="609600" indent="-609600">
              <a:lnSpc>
                <a:spcPct val="90000"/>
              </a:lnSpc>
              <a:buFontTx/>
              <a:buNone/>
            </a:pPr>
            <a:r>
              <a:rPr lang="en-US" altLang="en-US" sz="2800" b="1"/>
              <a:t>         </a:t>
            </a:r>
            <a:r>
              <a:rPr lang="en-US" altLang="en-US" sz="2800" b="1" u="sng"/>
              <a:t>glow in the dark under a black light.</a:t>
            </a:r>
          </a:p>
          <a:p>
            <a:pPr marL="609600" indent="-609600">
              <a:lnSpc>
                <a:spcPct val="90000"/>
              </a:lnSpc>
              <a:buFontTx/>
              <a:buNone/>
            </a:pPr>
            <a:endParaRPr lang="en-US" altLang="en-US" sz="2800" b="1" u="sng"/>
          </a:p>
          <a:p>
            <a:pPr marL="609600" indent="-609600">
              <a:lnSpc>
                <a:spcPct val="90000"/>
              </a:lnSpc>
              <a:buFontTx/>
              <a:buAutoNum type="arabicPeriod" startAt="152"/>
            </a:pPr>
            <a:r>
              <a:rPr lang="en-US" altLang="en-US" sz="2800" b="1"/>
              <a:t>  These Mollusks prefer moist areas.</a:t>
            </a:r>
          </a:p>
          <a:p>
            <a:pPr marL="609600" indent="-609600">
              <a:lnSpc>
                <a:spcPct val="90000"/>
              </a:lnSpc>
              <a:buFontTx/>
              <a:buAutoNum type="arabicPeriod" startAt="152"/>
            </a:pPr>
            <a:r>
              <a:rPr lang="en-US" altLang="en-US" sz="2800" b="1"/>
              <a:t>  These insects have a furcula (a fork) </a:t>
            </a:r>
          </a:p>
          <a:p>
            <a:pPr marL="609600" indent="-609600">
              <a:lnSpc>
                <a:spcPct val="90000"/>
              </a:lnSpc>
              <a:buFontTx/>
              <a:buNone/>
            </a:pPr>
            <a:r>
              <a:rPr lang="en-US" altLang="en-US" sz="2800" b="1"/>
              <a:t>          attached to their abdomen.</a:t>
            </a:r>
          </a:p>
        </p:txBody>
      </p:sp>
      <p:sp>
        <p:nvSpPr>
          <p:cNvPr id="532484" name="Text Box 4">
            <a:extLst>
              <a:ext uri="{FF2B5EF4-FFF2-40B4-BE49-F238E27FC236}">
                <a16:creationId xmlns:a16="http://schemas.microsoft.com/office/drawing/2014/main" id="{95D8A2A6-355D-4FD5-899D-F9A2473457C1}"/>
              </a:ext>
            </a:extLst>
          </p:cNvPr>
          <p:cNvSpPr txBox="1">
            <a:spLocks noChangeArrowheads="1"/>
          </p:cNvSpPr>
          <p:nvPr/>
        </p:nvSpPr>
        <p:spPr bwMode="auto">
          <a:xfrm>
            <a:off x="2743200" y="4994275"/>
            <a:ext cx="3962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Scorpions – Class Arachnida</a:t>
            </a:r>
          </a:p>
        </p:txBody>
      </p:sp>
      <p:pic>
        <p:nvPicPr>
          <p:cNvPr id="532485" name="Picture 5">
            <a:extLst>
              <a:ext uri="{FF2B5EF4-FFF2-40B4-BE49-F238E27FC236}">
                <a16:creationId xmlns:a16="http://schemas.microsoft.com/office/drawing/2014/main" id="{1524B70B-4BB1-40B7-8E4B-716AEBA4D3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4191000"/>
            <a:ext cx="1693863" cy="1828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a:extLst>
              <a:ext uri="{FF2B5EF4-FFF2-40B4-BE49-F238E27FC236}">
                <a16:creationId xmlns:a16="http://schemas.microsoft.com/office/drawing/2014/main" id="{13EB5C20-65E2-49F8-ACE3-977C61566160}"/>
              </a:ext>
            </a:extLst>
          </p:cNvPr>
          <p:cNvSpPr>
            <a:spLocks noGrp="1" noChangeArrowheads="1"/>
          </p:cNvSpPr>
          <p:nvPr>
            <p:ph type="title"/>
          </p:nvPr>
        </p:nvSpPr>
        <p:spPr>
          <a:xfrm>
            <a:off x="381000" y="0"/>
            <a:ext cx="8382000" cy="16764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220163" name="Rectangle 3">
            <a:extLst>
              <a:ext uri="{FF2B5EF4-FFF2-40B4-BE49-F238E27FC236}">
                <a16:creationId xmlns:a16="http://schemas.microsoft.com/office/drawing/2014/main" id="{127D907B-9AB9-4B09-AEFE-B941BDA434F2}"/>
              </a:ext>
            </a:extLst>
          </p:cNvPr>
          <p:cNvSpPr>
            <a:spLocks noGrp="1" noChangeArrowheads="1"/>
          </p:cNvSpPr>
          <p:nvPr>
            <p:ph type="body" idx="1"/>
          </p:nvPr>
        </p:nvSpPr>
        <p:spPr>
          <a:xfrm>
            <a:off x="685800" y="1676400"/>
            <a:ext cx="7772400" cy="5181600"/>
          </a:xfrm>
        </p:spPr>
        <p:txBody>
          <a:bodyPr/>
          <a:lstStyle/>
          <a:p>
            <a:pPr marL="609600" indent="-609600">
              <a:lnSpc>
                <a:spcPct val="90000"/>
              </a:lnSpc>
              <a:buFontTx/>
              <a:buAutoNum type="arabicPeriod" startAt="149"/>
            </a:pPr>
            <a:r>
              <a:rPr lang="en-US" altLang="en-US" sz="2800" b="1"/>
              <a:t> These  insects are gray with red stripes, have </a:t>
            </a:r>
          </a:p>
          <a:p>
            <a:pPr marL="609600" indent="-609600">
              <a:lnSpc>
                <a:spcPct val="90000"/>
              </a:lnSpc>
              <a:buFontTx/>
              <a:buNone/>
            </a:pPr>
            <a:r>
              <a:rPr lang="en-US" altLang="en-US" sz="2800" b="1"/>
              <a:t>         piercing-sucking mouthparts and feed on </a:t>
            </a:r>
          </a:p>
          <a:p>
            <a:pPr marL="609600" indent="-609600">
              <a:lnSpc>
                <a:spcPct val="90000"/>
              </a:lnSpc>
              <a:buFontTx/>
              <a:buNone/>
            </a:pPr>
            <a:r>
              <a:rPr lang="en-US" altLang="en-US" sz="2800" b="1"/>
              <a:t>         maple and other trees.</a:t>
            </a:r>
          </a:p>
          <a:p>
            <a:pPr marL="609600" indent="-609600">
              <a:lnSpc>
                <a:spcPct val="90000"/>
              </a:lnSpc>
              <a:buFontTx/>
              <a:buAutoNum type="arabicPeriod" startAt="150"/>
            </a:pPr>
            <a:r>
              <a:rPr lang="en-US" altLang="en-US" sz="2800" b="1"/>
              <a:t> These insects have 3 appendages at the end </a:t>
            </a:r>
          </a:p>
          <a:p>
            <a:pPr marL="609600" indent="-609600">
              <a:lnSpc>
                <a:spcPct val="90000"/>
              </a:lnSpc>
              <a:buFontTx/>
              <a:buNone/>
            </a:pPr>
            <a:r>
              <a:rPr lang="en-US" altLang="en-US" sz="2800" b="1"/>
              <a:t>         of their abdomen and are wingless.</a:t>
            </a:r>
          </a:p>
          <a:p>
            <a:pPr marL="609600" indent="-609600">
              <a:lnSpc>
                <a:spcPct val="90000"/>
              </a:lnSpc>
              <a:buFontTx/>
              <a:buAutoNum type="arabicPeriod" startAt="151"/>
            </a:pPr>
            <a:r>
              <a:rPr lang="en-US" altLang="en-US" sz="2800" b="1"/>
              <a:t> These arachnids are nocturnal and glow in </a:t>
            </a:r>
          </a:p>
          <a:p>
            <a:pPr marL="609600" indent="-609600">
              <a:lnSpc>
                <a:spcPct val="90000"/>
              </a:lnSpc>
              <a:buFontTx/>
              <a:buNone/>
            </a:pPr>
            <a:r>
              <a:rPr lang="en-US" altLang="en-US" sz="2800" b="1"/>
              <a:t>         the dark under a black light.</a:t>
            </a:r>
          </a:p>
          <a:p>
            <a:pPr marL="609600" indent="-609600">
              <a:lnSpc>
                <a:spcPct val="90000"/>
              </a:lnSpc>
              <a:buFontTx/>
              <a:buAutoNum type="arabicPeriod" startAt="152"/>
            </a:pPr>
            <a:r>
              <a:rPr lang="en-US" altLang="en-US" sz="2800" b="1"/>
              <a:t>  </a:t>
            </a:r>
            <a:r>
              <a:rPr lang="en-US" altLang="en-US" sz="2800" b="1" u="sng"/>
              <a:t>These Mollusks prefer moist areas.</a:t>
            </a:r>
          </a:p>
          <a:p>
            <a:pPr marL="609600" indent="-609600">
              <a:lnSpc>
                <a:spcPct val="90000"/>
              </a:lnSpc>
              <a:buFontTx/>
              <a:buAutoNum type="arabicPeriod" startAt="152"/>
            </a:pPr>
            <a:endParaRPr lang="en-US" altLang="en-US" sz="2800" b="1" u="sng"/>
          </a:p>
          <a:p>
            <a:pPr marL="609600" indent="-609600">
              <a:lnSpc>
                <a:spcPct val="90000"/>
              </a:lnSpc>
              <a:buFontTx/>
              <a:buAutoNum type="arabicPeriod" startAt="152"/>
            </a:pPr>
            <a:r>
              <a:rPr lang="en-US" altLang="en-US" sz="2800" b="1"/>
              <a:t>  These insects have a furcula (a fork) </a:t>
            </a:r>
          </a:p>
          <a:p>
            <a:pPr marL="609600" indent="-609600">
              <a:lnSpc>
                <a:spcPct val="90000"/>
              </a:lnSpc>
              <a:buFontTx/>
              <a:buNone/>
            </a:pPr>
            <a:r>
              <a:rPr lang="en-US" altLang="en-US" sz="2800" b="1"/>
              <a:t>          attached to their abdomen.</a:t>
            </a:r>
          </a:p>
        </p:txBody>
      </p:sp>
      <p:pic>
        <p:nvPicPr>
          <p:cNvPr id="220165" name="Picture 5">
            <a:extLst>
              <a:ext uri="{FF2B5EF4-FFF2-40B4-BE49-F238E27FC236}">
                <a16:creationId xmlns:a16="http://schemas.microsoft.com/office/drawing/2014/main" id="{661A7EFF-82EC-4884-AF15-9281E2291A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5181600"/>
            <a:ext cx="1752600" cy="11414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3506" name="Rectangle 2">
            <a:extLst>
              <a:ext uri="{FF2B5EF4-FFF2-40B4-BE49-F238E27FC236}">
                <a16:creationId xmlns:a16="http://schemas.microsoft.com/office/drawing/2014/main" id="{422385A0-82D5-4F15-9293-19FDB4C40472}"/>
              </a:ext>
            </a:extLst>
          </p:cNvPr>
          <p:cNvSpPr>
            <a:spLocks noGrp="1" noChangeArrowheads="1"/>
          </p:cNvSpPr>
          <p:nvPr>
            <p:ph type="title"/>
          </p:nvPr>
        </p:nvSpPr>
        <p:spPr>
          <a:xfrm>
            <a:off x="381000" y="0"/>
            <a:ext cx="8382000" cy="16764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533507" name="Rectangle 3">
            <a:extLst>
              <a:ext uri="{FF2B5EF4-FFF2-40B4-BE49-F238E27FC236}">
                <a16:creationId xmlns:a16="http://schemas.microsoft.com/office/drawing/2014/main" id="{D85E200F-0C1A-4AD1-9937-2F892C7C3667}"/>
              </a:ext>
            </a:extLst>
          </p:cNvPr>
          <p:cNvSpPr>
            <a:spLocks noGrp="1" noChangeArrowheads="1"/>
          </p:cNvSpPr>
          <p:nvPr>
            <p:ph type="body" idx="1"/>
          </p:nvPr>
        </p:nvSpPr>
        <p:spPr>
          <a:xfrm>
            <a:off x="685800" y="1676400"/>
            <a:ext cx="7772400" cy="5181600"/>
          </a:xfrm>
        </p:spPr>
        <p:txBody>
          <a:bodyPr/>
          <a:lstStyle/>
          <a:p>
            <a:pPr marL="609600" indent="-609600">
              <a:lnSpc>
                <a:spcPct val="90000"/>
              </a:lnSpc>
              <a:buFontTx/>
              <a:buAutoNum type="arabicPeriod" startAt="149"/>
            </a:pPr>
            <a:r>
              <a:rPr lang="en-US" altLang="en-US" sz="2800" b="1"/>
              <a:t> These  insects are gray with red stripes, have </a:t>
            </a:r>
          </a:p>
          <a:p>
            <a:pPr marL="609600" indent="-609600">
              <a:lnSpc>
                <a:spcPct val="90000"/>
              </a:lnSpc>
              <a:buFontTx/>
              <a:buNone/>
            </a:pPr>
            <a:r>
              <a:rPr lang="en-US" altLang="en-US" sz="2800" b="1"/>
              <a:t>         piercing-sucking mouthparts and feed on </a:t>
            </a:r>
          </a:p>
          <a:p>
            <a:pPr marL="609600" indent="-609600">
              <a:lnSpc>
                <a:spcPct val="90000"/>
              </a:lnSpc>
              <a:buFontTx/>
              <a:buNone/>
            </a:pPr>
            <a:r>
              <a:rPr lang="en-US" altLang="en-US" sz="2800" b="1"/>
              <a:t>         maple and other trees.</a:t>
            </a:r>
          </a:p>
          <a:p>
            <a:pPr marL="609600" indent="-609600">
              <a:lnSpc>
                <a:spcPct val="90000"/>
              </a:lnSpc>
              <a:buFontTx/>
              <a:buAutoNum type="arabicPeriod" startAt="150"/>
            </a:pPr>
            <a:r>
              <a:rPr lang="en-US" altLang="en-US" sz="2800" b="1"/>
              <a:t> These insects have 3 appendages at the end </a:t>
            </a:r>
          </a:p>
          <a:p>
            <a:pPr marL="609600" indent="-609600">
              <a:lnSpc>
                <a:spcPct val="90000"/>
              </a:lnSpc>
              <a:buFontTx/>
              <a:buNone/>
            </a:pPr>
            <a:r>
              <a:rPr lang="en-US" altLang="en-US" sz="2800" b="1"/>
              <a:t>         of their abdomen and are wingless.</a:t>
            </a:r>
          </a:p>
          <a:p>
            <a:pPr marL="609600" indent="-609600">
              <a:lnSpc>
                <a:spcPct val="90000"/>
              </a:lnSpc>
              <a:buFontTx/>
              <a:buAutoNum type="arabicPeriod" startAt="151"/>
            </a:pPr>
            <a:r>
              <a:rPr lang="en-US" altLang="en-US" sz="2800" b="1"/>
              <a:t> These arachnids are nocturnal and glow in </a:t>
            </a:r>
          </a:p>
          <a:p>
            <a:pPr marL="609600" indent="-609600">
              <a:lnSpc>
                <a:spcPct val="90000"/>
              </a:lnSpc>
              <a:buFontTx/>
              <a:buNone/>
            </a:pPr>
            <a:r>
              <a:rPr lang="en-US" altLang="en-US" sz="2800" b="1"/>
              <a:t>         the dark under a black light.</a:t>
            </a:r>
          </a:p>
          <a:p>
            <a:pPr marL="609600" indent="-609600">
              <a:lnSpc>
                <a:spcPct val="90000"/>
              </a:lnSpc>
              <a:buFontTx/>
              <a:buAutoNum type="arabicPeriod" startAt="152"/>
            </a:pPr>
            <a:r>
              <a:rPr lang="en-US" altLang="en-US" sz="2800" b="1"/>
              <a:t>  </a:t>
            </a:r>
            <a:r>
              <a:rPr lang="en-US" altLang="en-US" sz="2800" b="1" u="sng"/>
              <a:t>These Mollusks prefer moist areas.</a:t>
            </a:r>
          </a:p>
          <a:p>
            <a:pPr marL="609600" indent="-609600">
              <a:lnSpc>
                <a:spcPct val="90000"/>
              </a:lnSpc>
              <a:buFontTx/>
              <a:buAutoNum type="arabicPeriod" startAt="152"/>
            </a:pPr>
            <a:endParaRPr lang="en-US" altLang="en-US" sz="2800" b="1" u="sng"/>
          </a:p>
          <a:p>
            <a:pPr marL="609600" indent="-609600">
              <a:lnSpc>
                <a:spcPct val="90000"/>
              </a:lnSpc>
              <a:buFontTx/>
              <a:buAutoNum type="arabicPeriod" startAt="152"/>
            </a:pPr>
            <a:r>
              <a:rPr lang="en-US" altLang="en-US" sz="2800" b="1"/>
              <a:t>  These insects have a furcula (a fork) </a:t>
            </a:r>
          </a:p>
          <a:p>
            <a:pPr marL="609600" indent="-609600">
              <a:lnSpc>
                <a:spcPct val="90000"/>
              </a:lnSpc>
              <a:buFontTx/>
              <a:buNone/>
            </a:pPr>
            <a:r>
              <a:rPr lang="en-US" altLang="en-US" sz="2800" b="1"/>
              <a:t>          attached to their abdomen.</a:t>
            </a:r>
          </a:p>
        </p:txBody>
      </p:sp>
      <p:sp>
        <p:nvSpPr>
          <p:cNvPr id="533508" name="Text Box 4">
            <a:extLst>
              <a:ext uri="{FF2B5EF4-FFF2-40B4-BE49-F238E27FC236}">
                <a16:creationId xmlns:a16="http://schemas.microsoft.com/office/drawing/2014/main" id="{05F9B693-2A6D-4B91-9F1F-20823D7067A4}"/>
              </a:ext>
            </a:extLst>
          </p:cNvPr>
          <p:cNvSpPr txBox="1">
            <a:spLocks noChangeArrowheads="1"/>
          </p:cNvSpPr>
          <p:nvPr/>
        </p:nvSpPr>
        <p:spPr bwMode="auto">
          <a:xfrm>
            <a:off x="2270125" y="5451475"/>
            <a:ext cx="4656138"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Slugs &amp; Snails – Phylum Mollusca</a:t>
            </a:r>
          </a:p>
        </p:txBody>
      </p:sp>
      <p:pic>
        <p:nvPicPr>
          <p:cNvPr id="533509" name="Picture 5">
            <a:extLst>
              <a:ext uri="{FF2B5EF4-FFF2-40B4-BE49-F238E27FC236}">
                <a16:creationId xmlns:a16="http://schemas.microsoft.com/office/drawing/2014/main" id="{B9F328FB-2B13-46AC-959F-630B34009D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5181600"/>
            <a:ext cx="1752600" cy="11414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a:extLst>
              <a:ext uri="{FF2B5EF4-FFF2-40B4-BE49-F238E27FC236}">
                <a16:creationId xmlns:a16="http://schemas.microsoft.com/office/drawing/2014/main" id="{1C8E9EA5-CBB9-416A-A2BA-DEEEE38A4629}"/>
              </a:ext>
            </a:extLst>
          </p:cNvPr>
          <p:cNvSpPr>
            <a:spLocks noGrp="1" noChangeArrowheads="1"/>
          </p:cNvSpPr>
          <p:nvPr>
            <p:ph type="title"/>
          </p:nvPr>
        </p:nvSpPr>
        <p:spPr>
          <a:xfrm>
            <a:off x="381000" y="0"/>
            <a:ext cx="8382000" cy="16764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221187" name="Rectangle 3">
            <a:extLst>
              <a:ext uri="{FF2B5EF4-FFF2-40B4-BE49-F238E27FC236}">
                <a16:creationId xmlns:a16="http://schemas.microsoft.com/office/drawing/2014/main" id="{1449D1EB-01BB-4683-AB8B-69C8FC337687}"/>
              </a:ext>
            </a:extLst>
          </p:cNvPr>
          <p:cNvSpPr>
            <a:spLocks noGrp="1" noChangeArrowheads="1"/>
          </p:cNvSpPr>
          <p:nvPr>
            <p:ph type="body" idx="1"/>
          </p:nvPr>
        </p:nvSpPr>
        <p:spPr>
          <a:xfrm>
            <a:off x="685800" y="1676400"/>
            <a:ext cx="7772400" cy="4876800"/>
          </a:xfrm>
        </p:spPr>
        <p:txBody>
          <a:bodyPr/>
          <a:lstStyle/>
          <a:p>
            <a:pPr marL="609600" indent="-609600">
              <a:lnSpc>
                <a:spcPct val="80000"/>
              </a:lnSpc>
              <a:buFontTx/>
              <a:buAutoNum type="arabicPeriod" startAt="149"/>
            </a:pPr>
            <a:r>
              <a:rPr lang="en-US" altLang="en-US" sz="2800" b="1"/>
              <a:t> These  insects are gray with red stripes, have </a:t>
            </a:r>
          </a:p>
          <a:p>
            <a:pPr marL="609600" indent="-609600">
              <a:lnSpc>
                <a:spcPct val="80000"/>
              </a:lnSpc>
              <a:buFontTx/>
              <a:buNone/>
            </a:pPr>
            <a:r>
              <a:rPr lang="en-US" altLang="en-US" sz="2800" b="1"/>
              <a:t>         piercing-sucking mouthparts and feed on </a:t>
            </a:r>
          </a:p>
          <a:p>
            <a:pPr marL="609600" indent="-609600">
              <a:lnSpc>
                <a:spcPct val="80000"/>
              </a:lnSpc>
              <a:buFontTx/>
              <a:buNone/>
            </a:pPr>
            <a:r>
              <a:rPr lang="en-US" altLang="en-US" sz="2800" b="1"/>
              <a:t>         maple and other trees.</a:t>
            </a:r>
          </a:p>
          <a:p>
            <a:pPr marL="609600" indent="-609600">
              <a:lnSpc>
                <a:spcPct val="80000"/>
              </a:lnSpc>
              <a:buFontTx/>
              <a:buAutoNum type="arabicPeriod" startAt="150"/>
            </a:pPr>
            <a:r>
              <a:rPr lang="en-US" altLang="en-US" sz="2800" b="1"/>
              <a:t> These insects have 3 appendages at the end </a:t>
            </a:r>
          </a:p>
          <a:p>
            <a:pPr marL="609600" indent="-609600">
              <a:lnSpc>
                <a:spcPct val="80000"/>
              </a:lnSpc>
              <a:buFontTx/>
              <a:buNone/>
            </a:pPr>
            <a:r>
              <a:rPr lang="en-US" altLang="en-US" sz="2800" b="1"/>
              <a:t>         of their abdomen and are wingless.</a:t>
            </a:r>
          </a:p>
          <a:p>
            <a:pPr marL="609600" indent="-609600">
              <a:lnSpc>
                <a:spcPct val="80000"/>
              </a:lnSpc>
              <a:buFontTx/>
              <a:buAutoNum type="arabicPeriod" startAt="151"/>
            </a:pPr>
            <a:r>
              <a:rPr lang="en-US" altLang="en-US" sz="2800" b="1"/>
              <a:t> These arachnids are nocturnal and glow in </a:t>
            </a:r>
          </a:p>
          <a:p>
            <a:pPr marL="609600" indent="-609600">
              <a:lnSpc>
                <a:spcPct val="80000"/>
              </a:lnSpc>
              <a:buFontTx/>
              <a:buNone/>
            </a:pPr>
            <a:r>
              <a:rPr lang="en-US" altLang="en-US" sz="2800" b="1"/>
              <a:t>         the dark under a black light.</a:t>
            </a:r>
          </a:p>
          <a:p>
            <a:pPr marL="609600" indent="-609600">
              <a:lnSpc>
                <a:spcPct val="80000"/>
              </a:lnSpc>
              <a:buFontTx/>
              <a:buAutoNum type="arabicPeriod" startAt="152"/>
            </a:pPr>
            <a:r>
              <a:rPr lang="en-US" altLang="en-US" sz="2800" b="1"/>
              <a:t>  These Mollusks prefer moist areas.</a:t>
            </a:r>
          </a:p>
          <a:p>
            <a:pPr marL="609600" indent="-609600">
              <a:lnSpc>
                <a:spcPct val="80000"/>
              </a:lnSpc>
              <a:buFontTx/>
              <a:buAutoNum type="arabicPeriod" startAt="152"/>
            </a:pPr>
            <a:r>
              <a:rPr lang="en-US" altLang="en-US" sz="2800" b="1"/>
              <a:t>  </a:t>
            </a:r>
            <a:r>
              <a:rPr lang="en-US" altLang="en-US" sz="2800" b="1" u="sng"/>
              <a:t>These insects have a furcula (a fork) </a:t>
            </a:r>
          </a:p>
          <a:p>
            <a:pPr marL="609600" indent="-609600">
              <a:lnSpc>
                <a:spcPct val="80000"/>
              </a:lnSpc>
              <a:buFontTx/>
              <a:buNone/>
            </a:pPr>
            <a:r>
              <a:rPr lang="en-US" altLang="en-US" sz="2800" b="1"/>
              <a:t>          </a:t>
            </a:r>
            <a:r>
              <a:rPr lang="en-US" altLang="en-US" sz="2800" b="1" u="sng"/>
              <a:t>attached to their abdomen.</a:t>
            </a:r>
          </a:p>
          <a:p>
            <a:pPr marL="609600" indent="-609600">
              <a:lnSpc>
                <a:spcPct val="80000"/>
              </a:lnSpc>
              <a:buFontTx/>
              <a:buNone/>
            </a:pPr>
            <a:r>
              <a:rPr lang="en-US" altLang="en-US" sz="2800" b="1"/>
              <a:t> </a:t>
            </a:r>
          </a:p>
        </p:txBody>
      </p:sp>
      <p:pic>
        <p:nvPicPr>
          <p:cNvPr id="221190" name="Picture 6">
            <a:extLst>
              <a:ext uri="{FF2B5EF4-FFF2-40B4-BE49-F238E27FC236}">
                <a16:creationId xmlns:a16="http://schemas.microsoft.com/office/drawing/2014/main" id="{731BC771-A756-4178-83AC-4E7571DB5B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5562600"/>
            <a:ext cx="1771650" cy="1193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4530" name="Rectangle 2">
            <a:extLst>
              <a:ext uri="{FF2B5EF4-FFF2-40B4-BE49-F238E27FC236}">
                <a16:creationId xmlns:a16="http://schemas.microsoft.com/office/drawing/2014/main" id="{E09CADB5-50EA-4EC1-8217-9A070183C7EC}"/>
              </a:ext>
            </a:extLst>
          </p:cNvPr>
          <p:cNvSpPr>
            <a:spLocks noGrp="1" noChangeArrowheads="1"/>
          </p:cNvSpPr>
          <p:nvPr>
            <p:ph type="title"/>
          </p:nvPr>
        </p:nvSpPr>
        <p:spPr>
          <a:xfrm>
            <a:off x="381000" y="0"/>
            <a:ext cx="8382000" cy="1676400"/>
          </a:xfrm>
        </p:spPr>
        <p:txBody>
          <a:bodyPr/>
          <a:lstStyle/>
          <a:p>
            <a:pPr algn="l"/>
            <a:r>
              <a:rPr lang="en-US" altLang="en-US" sz="3200" b="1"/>
              <a:t>                     Match the following:</a:t>
            </a:r>
            <a:br>
              <a:rPr lang="en-US" altLang="en-US" sz="3200" b="1"/>
            </a:br>
            <a:r>
              <a:rPr lang="en-US" altLang="en-US" sz="1600" b="1"/>
              <a:t>A. Clover Mites   B. Centipedes   C. Millipedes   D. Pillbugs   E. Sowbugs   F. Slugs &amp; Snails</a:t>
            </a:r>
            <a:br>
              <a:rPr lang="en-US" altLang="en-US" sz="1600" b="1"/>
            </a:br>
            <a:r>
              <a:rPr lang="en-US" altLang="en-US" sz="1600" b="1"/>
              <a:t>G. House cricket   H. Field cricket   I. Cave or camel cricket   J. Earwig   K. Boxelder bugs</a:t>
            </a:r>
            <a:br>
              <a:rPr lang="en-US" altLang="en-US" sz="1600" b="1"/>
            </a:br>
            <a:r>
              <a:rPr lang="en-US" altLang="en-US" sz="1600" b="1"/>
              <a:t>L. Thrips   M. Ground beetles   N. Lady bugs  O. House Centipedes   P. Scorpions  </a:t>
            </a:r>
            <a:br>
              <a:rPr lang="en-US" altLang="en-US" sz="1600" b="1"/>
            </a:br>
            <a:r>
              <a:rPr lang="en-US" altLang="en-US" sz="1600" b="1"/>
              <a:t>Q. Black Widow spider   R. Brown Recluse spider   S. Silverfish &amp; Firebrats   T. Springtails</a:t>
            </a:r>
            <a:endParaRPr lang="en-US" altLang="en-US" sz="3200" b="1"/>
          </a:p>
        </p:txBody>
      </p:sp>
      <p:sp>
        <p:nvSpPr>
          <p:cNvPr id="534531" name="Rectangle 3">
            <a:extLst>
              <a:ext uri="{FF2B5EF4-FFF2-40B4-BE49-F238E27FC236}">
                <a16:creationId xmlns:a16="http://schemas.microsoft.com/office/drawing/2014/main" id="{0119B7DE-B310-41E0-BB07-452CD23F9CC4}"/>
              </a:ext>
            </a:extLst>
          </p:cNvPr>
          <p:cNvSpPr>
            <a:spLocks noGrp="1" noChangeArrowheads="1"/>
          </p:cNvSpPr>
          <p:nvPr>
            <p:ph type="body" idx="1"/>
          </p:nvPr>
        </p:nvSpPr>
        <p:spPr>
          <a:xfrm>
            <a:off x="685800" y="1676400"/>
            <a:ext cx="7772400" cy="4876800"/>
          </a:xfrm>
        </p:spPr>
        <p:txBody>
          <a:bodyPr/>
          <a:lstStyle/>
          <a:p>
            <a:pPr marL="609600" indent="-609600">
              <a:lnSpc>
                <a:spcPct val="80000"/>
              </a:lnSpc>
              <a:buFontTx/>
              <a:buAutoNum type="arabicPeriod" startAt="149"/>
            </a:pPr>
            <a:r>
              <a:rPr lang="en-US" altLang="en-US" sz="2800" b="1"/>
              <a:t> These  insects are gray with red stripes, have </a:t>
            </a:r>
          </a:p>
          <a:p>
            <a:pPr marL="609600" indent="-609600">
              <a:lnSpc>
                <a:spcPct val="80000"/>
              </a:lnSpc>
              <a:buFontTx/>
              <a:buNone/>
            </a:pPr>
            <a:r>
              <a:rPr lang="en-US" altLang="en-US" sz="2800" b="1"/>
              <a:t>         piercing-sucking mouthparts and feed on </a:t>
            </a:r>
          </a:p>
          <a:p>
            <a:pPr marL="609600" indent="-609600">
              <a:lnSpc>
                <a:spcPct val="80000"/>
              </a:lnSpc>
              <a:buFontTx/>
              <a:buNone/>
            </a:pPr>
            <a:r>
              <a:rPr lang="en-US" altLang="en-US" sz="2800" b="1"/>
              <a:t>         maple and other trees.</a:t>
            </a:r>
          </a:p>
          <a:p>
            <a:pPr marL="609600" indent="-609600">
              <a:lnSpc>
                <a:spcPct val="80000"/>
              </a:lnSpc>
              <a:buFontTx/>
              <a:buAutoNum type="arabicPeriod" startAt="150"/>
            </a:pPr>
            <a:r>
              <a:rPr lang="en-US" altLang="en-US" sz="2800" b="1"/>
              <a:t> These insects have 3 appendages at the end </a:t>
            </a:r>
          </a:p>
          <a:p>
            <a:pPr marL="609600" indent="-609600">
              <a:lnSpc>
                <a:spcPct val="80000"/>
              </a:lnSpc>
              <a:buFontTx/>
              <a:buNone/>
            </a:pPr>
            <a:r>
              <a:rPr lang="en-US" altLang="en-US" sz="2800" b="1"/>
              <a:t>         of their abdomen and are wingless.</a:t>
            </a:r>
          </a:p>
          <a:p>
            <a:pPr marL="609600" indent="-609600">
              <a:lnSpc>
                <a:spcPct val="80000"/>
              </a:lnSpc>
              <a:buFontTx/>
              <a:buAutoNum type="arabicPeriod" startAt="151"/>
            </a:pPr>
            <a:r>
              <a:rPr lang="en-US" altLang="en-US" sz="2800" b="1"/>
              <a:t> These arachnids are nocturnal and glow in </a:t>
            </a:r>
          </a:p>
          <a:p>
            <a:pPr marL="609600" indent="-609600">
              <a:lnSpc>
                <a:spcPct val="80000"/>
              </a:lnSpc>
              <a:buFontTx/>
              <a:buNone/>
            </a:pPr>
            <a:r>
              <a:rPr lang="en-US" altLang="en-US" sz="2800" b="1"/>
              <a:t>         the dark under a black light.</a:t>
            </a:r>
          </a:p>
          <a:p>
            <a:pPr marL="609600" indent="-609600">
              <a:lnSpc>
                <a:spcPct val="80000"/>
              </a:lnSpc>
              <a:buFontTx/>
              <a:buAutoNum type="arabicPeriod" startAt="152"/>
            </a:pPr>
            <a:r>
              <a:rPr lang="en-US" altLang="en-US" sz="2800" b="1"/>
              <a:t>  These Mollusks prefer moist areas.</a:t>
            </a:r>
          </a:p>
          <a:p>
            <a:pPr marL="609600" indent="-609600">
              <a:lnSpc>
                <a:spcPct val="80000"/>
              </a:lnSpc>
              <a:buFontTx/>
              <a:buAutoNum type="arabicPeriod" startAt="152"/>
            </a:pPr>
            <a:r>
              <a:rPr lang="en-US" altLang="en-US" sz="2800" b="1"/>
              <a:t>  </a:t>
            </a:r>
            <a:r>
              <a:rPr lang="en-US" altLang="en-US" sz="2800" b="1" u="sng"/>
              <a:t>These insects have a furcula (a fork) </a:t>
            </a:r>
          </a:p>
          <a:p>
            <a:pPr marL="609600" indent="-609600">
              <a:lnSpc>
                <a:spcPct val="80000"/>
              </a:lnSpc>
              <a:buFontTx/>
              <a:buNone/>
            </a:pPr>
            <a:r>
              <a:rPr lang="en-US" altLang="en-US" sz="2800" b="1"/>
              <a:t>          </a:t>
            </a:r>
            <a:r>
              <a:rPr lang="en-US" altLang="en-US" sz="2800" b="1" u="sng"/>
              <a:t>attached to their abdomen.</a:t>
            </a:r>
          </a:p>
          <a:p>
            <a:pPr marL="609600" indent="-609600">
              <a:lnSpc>
                <a:spcPct val="80000"/>
              </a:lnSpc>
              <a:buFontTx/>
              <a:buNone/>
            </a:pPr>
            <a:r>
              <a:rPr lang="en-US" altLang="en-US" sz="2800" b="1"/>
              <a:t> </a:t>
            </a:r>
          </a:p>
        </p:txBody>
      </p:sp>
      <p:sp>
        <p:nvSpPr>
          <p:cNvPr id="534532" name="Text Box 4">
            <a:extLst>
              <a:ext uri="{FF2B5EF4-FFF2-40B4-BE49-F238E27FC236}">
                <a16:creationId xmlns:a16="http://schemas.microsoft.com/office/drawing/2014/main" id="{7CBE70DC-29BC-4EF2-9894-98196AFF8F70}"/>
              </a:ext>
            </a:extLst>
          </p:cNvPr>
          <p:cNvSpPr txBox="1">
            <a:spLocks noChangeArrowheads="1"/>
          </p:cNvSpPr>
          <p:nvPr/>
        </p:nvSpPr>
        <p:spPr bwMode="auto">
          <a:xfrm>
            <a:off x="3581400" y="6061075"/>
            <a:ext cx="18288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Springtails</a:t>
            </a:r>
          </a:p>
        </p:txBody>
      </p:sp>
      <p:pic>
        <p:nvPicPr>
          <p:cNvPr id="534533" name="Picture 5">
            <a:extLst>
              <a:ext uri="{FF2B5EF4-FFF2-40B4-BE49-F238E27FC236}">
                <a16:creationId xmlns:a16="http://schemas.microsoft.com/office/drawing/2014/main" id="{A2E7FC3B-EBBD-413F-992C-D3643C373D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5562600"/>
            <a:ext cx="1771650" cy="1193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a:extLst>
              <a:ext uri="{FF2B5EF4-FFF2-40B4-BE49-F238E27FC236}">
                <a16:creationId xmlns:a16="http://schemas.microsoft.com/office/drawing/2014/main" id="{677700DF-F33F-46D5-8D0A-646745D11456}"/>
              </a:ext>
            </a:extLst>
          </p:cNvPr>
          <p:cNvSpPr>
            <a:spLocks noGrp="1" noChangeArrowheads="1"/>
          </p:cNvSpPr>
          <p:nvPr>
            <p:ph type="title"/>
          </p:nvPr>
        </p:nvSpPr>
        <p:spPr>
          <a:xfrm>
            <a:off x="685800" y="228600"/>
            <a:ext cx="7772400" cy="457200"/>
          </a:xfrm>
        </p:spPr>
        <p:txBody>
          <a:bodyPr/>
          <a:lstStyle/>
          <a:p>
            <a:r>
              <a:rPr lang="en-US" altLang="en-US" sz="3200" b="1"/>
              <a:t>True or False</a:t>
            </a:r>
          </a:p>
        </p:txBody>
      </p:sp>
      <p:sp>
        <p:nvSpPr>
          <p:cNvPr id="222211" name="Rectangle 3">
            <a:extLst>
              <a:ext uri="{FF2B5EF4-FFF2-40B4-BE49-F238E27FC236}">
                <a16:creationId xmlns:a16="http://schemas.microsoft.com/office/drawing/2014/main" id="{109C37A5-C49F-456F-823D-DD14EB5294AC}"/>
              </a:ext>
            </a:extLst>
          </p:cNvPr>
          <p:cNvSpPr>
            <a:spLocks noGrp="1" noChangeArrowheads="1"/>
          </p:cNvSpPr>
          <p:nvPr>
            <p:ph type="body" idx="1"/>
          </p:nvPr>
        </p:nvSpPr>
        <p:spPr>
          <a:xfrm>
            <a:off x="685800" y="838200"/>
            <a:ext cx="7772400" cy="6172200"/>
          </a:xfrm>
        </p:spPr>
        <p:txBody>
          <a:bodyPr/>
          <a:lstStyle/>
          <a:p>
            <a:pPr marL="609600" indent="-609600">
              <a:lnSpc>
                <a:spcPct val="80000"/>
              </a:lnSpc>
              <a:buFontTx/>
              <a:buAutoNum type="arabicPeriod" startAt="154"/>
            </a:pPr>
            <a:r>
              <a:rPr lang="en-US" altLang="en-US" sz="2800" b="1"/>
              <a:t>  </a:t>
            </a:r>
            <a:r>
              <a:rPr lang="en-US" altLang="en-US" sz="2800" b="1" u="sng"/>
              <a:t>Earwigs have two pair of wings </a:t>
            </a:r>
          </a:p>
          <a:p>
            <a:pPr marL="609600" indent="-609600">
              <a:lnSpc>
                <a:spcPct val="80000"/>
              </a:lnSpc>
              <a:buFontTx/>
              <a:buNone/>
            </a:pPr>
            <a:r>
              <a:rPr lang="en-US" altLang="en-US" sz="2800" b="1"/>
              <a:t>         </a:t>
            </a:r>
            <a:r>
              <a:rPr lang="en-US" altLang="en-US" sz="2800" b="1" u="sng"/>
              <a:t>and some of them fly.</a:t>
            </a:r>
          </a:p>
          <a:p>
            <a:pPr marL="609600" indent="-609600">
              <a:lnSpc>
                <a:spcPct val="80000"/>
              </a:lnSpc>
              <a:buFontTx/>
              <a:buNone/>
            </a:pPr>
            <a:endParaRPr lang="en-US" altLang="en-US" sz="2800" b="1" u="sng"/>
          </a:p>
          <a:p>
            <a:pPr marL="609600" indent="-609600">
              <a:lnSpc>
                <a:spcPct val="80000"/>
              </a:lnSpc>
              <a:buFontTx/>
              <a:buNone/>
            </a:pPr>
            <a:endParaRPr lang="en-US" altLang="en-US" sz="2800" b="1"/>
          </a:p>
          <a:p>
            <a:pPr marL="609600" indent="-609600">
              <a:lnSpc>
                <a:spcPct val="80000"/>
              </a:lnSpc>
              <a:buFontTx/>
              <a:buNone/>
            </a:pPr>
            <a:r>
              <a:rPr lang="en-US" altLang="en-US" sz="2800" b="1"/>
              <a:t>155.  Ground beetles never fly.</a:t>
            </a:r>
          </a:p>
          <a:p>
            <a:pPr marL="609600" indent="-609600">
              <a:lnSpc>
                <a:spcPct val="80000"/>
              </a:lnSpc>
              <a:buFontTx/>
              <a:buNone/>
            </a:pPr>
            <a:r>
              <a:rPr lang="en-US" altLang="en-US" sz="2800" b="1"/>
              <a:t>156.  Ladybugs often return to the same structure </a:t>
            </a:r>
          </a:p>
          <a:p>
            <a:pPr marL="609600" indent="-609600">
              <a:lnSpc>
                <a:spcPct val="80000"/>
              </a:lnSpc>
              <a:buFontTx/>
              <a:buNone/>
            </a:pPr>
            <a:r>
              <a:rPr lang="en-US" altLang="en-US" sz="2800" b="1"/>
              <a:t>          every year to overwinter in walls or attics.</a:t>
            </a:r>
          </a:p>
          <a:p>
            <a:pPr marL="609600" indent="-609600">
              <a:lnSpc>
                <a:spcPct val="80000"/>
              </a:lnSpc>
              <a:buFontTx/>
              <a:buNone/>
            </a:pPr>
            <a:r>
              <a:rPr lang="en-US" altLang="en-US" sz="2800" b="1"/>
              <a:t>157.  Field crickets can fly and are attracted to </a:t>
            </a:r>
          </a:p>
          <a:p>
            <a:pPr marL="609600" indent="-609600">
              <a:lnSpc>
                <a:spcPct val="80000"/>
              </a:lnSpc>
              <a:buFontTx/>
              <a:buNone/>
            </a:pPr>
            <a:r>
              <a:rPr lang="en-US" altLang="en-US" sz="2800" b="1"/>
              <a:t>          lights.</a:t>
            </a:r>
          </a:p>
          <a:p>
            <a:pPr marL="609600" indent="-609600">
              <a:lnSpc>
                <a:spcPct val="80000"/>
              </a:lnSpc>
              <a:buFontTx/>
              <a:buNone/>
            </a:pPr>
            <a:r>
              <a:rPr lang="en-US" altLang="en-US" sz="2800" b="1"/>
              <a:t>158.  Millipedes have poison glands attached to </a:t>
            </a:r>
          </a:p>
          <a:p>
            <a:pPr marL="609600" indent="-609600">
              <a:lnSpc>
                <a:spcPct val="80000"/>
              </a:lnSpc>
              <a:buFontTx/>
              <a:buNone/>
            </a:pPr>
            <a:r>
              <a:rPr lang="en-US" altLang="en-US" sz="2800" b="1"/>
              <a:t>          their fangs.  They’re predators.</a:t>
            </a:r>
          </a:p>
          <a:p>
            <a:pPr marL="609600" indent="-609600">
              <a:lnSpc>
                <a:spcPct val="80000"/>
              </a:lnSpc>
              <a:buFontTx/>
              <a:buNone/>
            </a:pPr>
            <a:r>
              <a:rPr lang="en-US" altLang="en-US" sz="2800" b="1"/>
              <a:t>159.  Clover mites bite man.</a:t>
            </a:r>
          </a:p>
          <a:p>
            <a:pPr marL="609600" indent="-609600">
              <a:lnSpc>
                <a:spcPct val="80000"/>
              </a:lnSpc>
              <a:buFontTx/>
              <a:buNone/>
            </a:pPr>
            <a:r>
              <a:rPr lang="en-US" altLang="en-US" sz="2800" b="1"/>
              <a:t>160.  Clover mites are soft-bodied are often leave </a:t>
            </a:r>
          </a:p>
          <a:p>
            <a:pPr marL="609600" indent="-609600">
              <a:lnSpc>
                <a:spcPct val="80000"/>
              </a:lnSpc>
              <a:buFontTx/>
              <a:buNone/>
            </a:pPr>
            <a:r>
              <a:rPr lang="en-US" altLang="en-US" sz="2800" b="1"/>
              <a:t>          stains when they are brushed off surfaces.</a:t>
            </a:r>
          </a:p>
        </p:txBody>
      </p:sp>
      <p:pic>
        <p:nvPicPr>
          <p:cNvPr id="222213" name="Picture 5" descr="earwig">
            <a:extLst>
              <a:ext uri="{FF2B5EF4-FFF2-40B4-BE49-F238E27FC236}">
                <a16:creationId xmlns:a16="http://schemas.microsoft.com/office/drawing/2014/main" id="{40C2AEC2-1EB6-47FC-A6E0-181A89930C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533400"/>
            <a:ext cx="1543050" cy="11668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5554" name="Rectangle 2">
            <a:extLst>
              <a:ext uri="{FF2B5EF4-FFF2-40B4-BE49-F238E27FC236}">
                <a16:creationId xmlns:a16="http://schemas.microsoft.com/office/drawing/2014/main" id="{12366044-F01C-46D0-94CC-F54BD348D443}"/>
              </a:ext>
            </a:extLst>
          </p:cNvPr>
          <p:cNvSpPr>
            <a:spLocks noGrp="1" noChangeArrowheads="1"/>
          </p:cNvSpPr>
          <p:nvPr>
            <p:ph type="title"/>
          </p:nvPr>
        </p:nvSpPr>
        <p:spPr>
          <a:xfrm>
            <a:off x="685800" y="228600"/>
            <a:ext cx="7772400" cy="457200"/>
          </a:xfrm>
        </p:spPr>
        <p:txBody>
          <a:bodyPr/>
          <a:lstStyle/>
          <a:p>
            <a:r>
              <a:rPr lang="en-US" altLang="en-US" sz="3200" b="1"/>
              <a:t>True or False</a:t>
            </a:r>
          </a:p>
        </p:txBody>
      </p:sp>
      <p:sp>
        <p:nvSpPr>
          <p:cNvPr id="535555" name="Rectangle 3">
            <a:extLst>
              <a:ext uri="{FF2B5EF4-FFF2-40B4-BE49-F238E27FC236}">
                <a16:creationId xmlns:a16="http://schemas.microsoft.com/office/drawing/2014/main" id="{F5EB5EC3-3ADF-4C47-BC53-4E4BF586265F}"/>
              </a:ext>
            </a:extLst>
          </p:cNvPr>
          <p:cNvSpPr>
            <a:spLocks noGrp="1" noChangeArrowheads="1"/>
          </p:cNvSpPr>
          <p:nvPr>
            <p:ph type="body" idx="1"/>
          </p:nvPr>
        </p:nvSpPr>
        <p:spPr>
          <a:xfrm>
            <a:off x="685800" y="838200"/>
            <a:ext cx="7772400" cy="6172200"/>
          </a:xfrm>
        </p:spPr>
        <p:txBody>
          <a:bodyPr/>
          <a:lstStyle/>
          <a:p>
            <a:pPr marL="609600" indent="-609600">
              <a:lnSpc>
                <a:spcPct val="80000"/>
              </a:lnSpc>
              <a:buFontTx/>
              <a:buAutoNum type="arabicPeriod" startAt="154"/>
            </a:pPr>
            <a:r>
              <a:rPr lang="en-US" altLang="en-US" sz="2800" b="1"/>
              <a:t>  </a:t>
            </a:r>
            <a:r>
              <a:rPr lang="en-US" altLang="en-US" sz="2800" b="1" u="sng"/>
              <a:t>Earwigs have two pair of wings </a:t>
            </a:r>
          </a:p>
          <a:p>
            <a:pPr marL="609600" indent="-609600">
              <a:lnSpc>
                <a:spcPct val="80000"/>
              </a:lnSpc>
              <a:buFontTx/>
              <a:buNone/>
            </a:pPr>
            <a:r>
              <a:rPr lang="en-US" altLang="en-US" sz="2800" b="1"/>
              <a:t>         </a:t>
            </a:r>
            <a:r>
              <a:rPr lang="en-US" altLang="en-US" sz="2800" b="1" u="sng"/>
              <a:t>and some of them fly.</a:t>
            </a:r>
          </a:p>
          <a:p>
            <a:pPr marL="609600" indent="-609600">
              <a:lnSpc>
                <a:spcPct val="80000"/>
              </a:lnSpc>
              <a:buFontTx/>
              <a:buNone/>
            </a:pPr>
            <a:endParaRPr lang="en-US" altLang="en-US" sz="2800" b="1" u="sng"/>
          </a:p>
          <a:p>
            <a:pPr marL="609600" indent="-609600">
              <a:lnSpc>
                <a:spcPct val="80000"/>
              </a:lnSpc>
              <a:buFontTx/>
              <a:buNone/>
            </a:pPr>
            <a:endParaRPr lang="en-US" altLang="en-US" sz="2800" b="1"/>
          </a:p>
          <a:p>
            <a:pPr marL="609600" indent="-609600">
              <a:lnSpc>
                <a:spcPct val="80000"/>
              </a:lnSpc>
              <a:buFontTx/>
              <a:buNone/>
            </a:pPr>
            <a:r>
              <a:rPr lang="en-US" altLang="en-US" sz="2800" b="1"/>
              <a:t>155.  Ground beetles never fly.</a:t>
            </a:r>
          </a:p>
          <a:p>
            <a:pPr marL="609600" indent="-609600">
              <a:lnSpc>
                <a:spcPct val="80000"/>
              </a:lnSpc>
              <a:buFontTx/>
              <a:buNone/>
            </a:pPr>
            <a:r>
              <a:rPr lang="en-US" altLang="en-US" sz="2800" b="1"/>
              <a:t>156.  Ladybugs often return to the same structure </a:t>
            </a:r>
          </a:p>
          <a:p>
            <a:pPr marL="609600" indent="-609600">
              <a:lnSpc>
                <a:spcPct val="80000"/>
              </a:lnSpc>
              <a:buFontTx/>
              <a:buNone/>
            </a:pPr>
            <a:r>
              <a:rPr lang="en-US" altLang="en-US" sz="2800" b="1"/>
              <a:t>          every year to overwinter in walls or attics.</a:t>
            </a:r>
          </a:p>
          <a:p>
            <a:pPr marL="609600" indent="-609600">
              <a:lnSpc>
                <a:spcPct val="80000"/>
              </a:lnSpc>
              <a:buFontTx/>
              <a:buNone/>
            </a:pPr>
            <a:r>
              <a:rPr lang="en-US" altLang="en-US" sz="2800" b="1"/>
              <a:t>157.  Field crickets can fly and are attracted to </a:t>
            </a:r>
          </a:p>
          <a:p>
            <a:pPr marL="609600" indent="-609600">
              <a:lnSpc>
                <a:spcPct val="80000"/>
              </a:lnSpc>
              <a:buFontTx/>
              <a:buNone/>
            </a:pPr>
            <a:r>
              <a:rPr lang="en-US" altLang="en-US" sz="2800" b="1"/>
              <a:t>          lights.</a:t>
            </a:r>
          </a:p>
          <a:p>
            <a:pPr marL="609600" indent="-609600">
              <a:lnSpc>
                <a:spcPct val="80000"/>
              </a:lnSpc>
              <a:buFontTx/>
              <a:buNone/>
            </a:pPr>
            <a:r>
              <a:rPr lang="en-US" altLang="en-US" sz="2800" b="1"/>
              <a:t>158.  Millipedes have poison glands attached to </a:t>
            </a:r>
          </a:p>
          <a:p>
            <a:pPr marL="609600" indent="-609600">
              <a:lnSpc>
                <a:spcPct val="80000"/>
              </a:lnSpc>
              <a:buFontTx/>
              <a:buNone/>
            </a:pPr>
            <a:r>
              <a:rPr lang="en-US" altLang="en-US" sz="2800" b="1"/>
              <a:t>          their fangs.  They’re predators.</a:t>
            </a:r>
          </a:p>
          <a:p>
            <a:pPr marL="609600" indent="-609600">
              <a:lnSpc>
                <a:spcPct val="80000"/>
              </a:lnSpc>
              <a:buFontTx/>
              <a:buNone/>
            </a:pPr>
            <a:r>
              <a:rPr lang="en-US" altLang="en-US" sz="2800" b="1"/>
              <a:t>159.  Clover mites bite man.</a:t>
            </a:r>
          </a:p>
          <a:p>
            <a:pPr marL="609600" indent="-609600">
              <a:lnSpc>
                <a:spcPct val="80000"/>
              </a:lnSpc>
              <a:buFontTx/>
              <a:buNone/>
            </a:pPr>
            <a:r>
              <a:rPr lang="en-US" altLang="en-US" sz="2800" b="1"/>
              <a:t>160.  Clover mites are soft-bodied are often leave </a:t>
            </a:r>
          </a:p>
          <a:p>
            <a:pPr marL="609600" indent="-609600">
              <a:lnSpc>
                <a:spcPct val="80000"/>
              </a:lnSpc>
              <a:buFontTx/>
              <a:buNone/>
            </a:pPr>
            <a:r>
              <a:rPr lang="en-US" altLang="en-US" sz="2800" b="1"/>
              <a:t>          stains when they are brushed off surfaces.</a:t>
            </a:r>
          </a:p>
        </p:txBody>
      </p:sp>
      <p:sp>
        <p:nvSpPr>
          <p:cNvPr id="535556" name="Text Box 4">
            <a:extLst>
              <a:ext uri="{FF2B5EF4-FFF2-40B4-BE49-F238E27FC236}">
                <a16:creationId xmlns:a16="http://schemas.microsoft.com/office/drawing/2014/main" id="{61C59F8F-9730-4A2E-812E-6F79EBB88C14}"/>
              </a:ext>
            </a:extLst>
          </p:cNvPr>
          <p:cNvSpPr txBox="1">
            <a:spLocks noChangeArrowheads="1"/>
          </p:cNvSpPr>
          <p:nvPr/>
        </p:nvSpPr>
        <p:spPr bwMode="auto">
          <a:xfrm>
            <a:off x="304800" y="1905000"/>
            <a:ext cx="83058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 – front wings are short and back wings are membranous</a:t>
            </a:r>
          </a:p>
        </p:txBody>
      </p:sp>
      <p:pic>
        <p:nvPicPr>
          <p:cNvPr id="535557" name="Picture 5" descr="earwig">
            <a:extLst>
              <a:ext uri="{FF2B5EF4-FFF2-40B4-BE49-F238E27FC236}">
                <a16:creationId xmlns:a16="http://schemas.microsoft.com/office/drawing/2014/main" id="{29CD3748-EAD4-4CE9-BBE4-31A01129CA4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533400"/>
            <a:ext cx="1543050" cy="116681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a:extLst>
              <a:ext uri="{FF2B5EF4-FFF2-40B4-BE49-F238E27FC236}">
                <a16:creationId xmlns:a16="http://schemas.microsoft.com/office/drawing/2014/main" id="{EC342F49-5948-4A38-96C4-1EEF52045D76}"/>
              </a:ext>
            </a:extLst>
          </p:cNvPr>
          <p:cNvSpPr>
            <a:spLocks noGrp="1" noChangeArrowheads="1"/>
          </p:cNvSpPr>
          <p:nvPr>
            <p:ph type="title"/>
          </p:nvPr>
        </p:nvSpPr>
        <p:spPr>
          <a:xfrm>
            <a:off x="685800" y="228600"/>
            <a:ext cx="7772400" cy="457200"/>
          </a:xfrm>
        </p:spPr>
        <p:txBody>
          <a:bodyPr/>
          <a:lstStyle/>
          <a:p>
            <a:r>
              <a:rPr lang="en-US" altLang="en-US" sz="3200" b="1"/>
              <a:t>True or False</a:t>
            </a:r>
          </a:p>
        </p:txBody>
      </p:sp>
      <p:sp>
        <p:nvSpPr>
          <p:cNvPr id="223235" name="Rectangle 3">
            <a:extLst>
              <a:ext uri="{FF2B5EF4-FFF2-40B4-BE49-F238E27FC236}">
                <a16:creationId xmlns:a16="http://schemas.microsoft.com/office/drawing/2014/main" id="{3B33121B-E15A-438B-9D5A-003BDF902227}"/>
              </a:ext>
            </a:extLst>
          </p:cNvPr>
          <p:cNvSpPr>
            <a:spLocks noGrp="1" noChangeArrowheads="1"/>
          </p:cNvSpPr>
          <p:nvPr>
            <p:ph type="body" idx="1"/>
          </p:nvPr>
        </p:nvSpPr>
        <p:spPr>
          <a:xfrm>
            <a:off x="685800" y="838200"/>
            <a:ext cx="7772400" cy="6172200"/>
          </a:xfrm>
        </p:spPr>
        <p:txBody>
          <a:bodyPr/>
          <a:lstStyle/>
          <a:p>
            <a:pPr marL="609600" indent="-609600">
              <a:lnSpc>
                <a:spcPct val="80000"/>
              </a:lnSpc>
              <a:buFontTx/>
              <a:buNone/>
            </a:pPr>
            <a:r>
              <a:rPr lang="en-US" altLang="en-US" sz="2800" b="1"/>
              <a:t>154.  Earwigs have two pair of wings and some of </a:t>
            </a:r>
          </a:p>
          <a:p>
            <a:pPr marL="609600" indent="-609600">
              <a:lnSpc>
                <a:spcPct val="80000"/>
              </a:lnSpc>
              <a:buFontTx/>
              <a:buNone/>
            </a:pPr>
            <a:r>
              <a:rPr lang="en-US" altLang="en-US" sz="2800" b="1"/>
              <a:t>          them fly.</a:t>
            </a:r>
          </a:p>
          <a:p>
            <a:pPr marL="609600" indent="-609600">
              <a:lnSpc>
                <a:spcPct val="80000"/>
              </a:lnSpc>
              <a:buFontTx/>
              <a:buAutoNum type="arabicPeriod" startAt="155"/>
            </a:pPr>
            <a:r>
              <a:rPr lang="en-US" altLang="en-US" sz="2800" b="1"/>
              <a:t>  </a:t>
            </a:r>
            <a:r>
              <a:rPr lang="en-US" altLang="en-US" sz="2800" b="1" u="sng"/>
              <a:t>Ground beetles never fly.</a:t>
            </a:r>
          </a:p>
          <a:p>
            <a:pPr marL="609600" indent="-609600">
              <a:lnSpc>
                <a:spcPct val="80000"/>
              </a:lnSpc>
              <a:buFontTx/>
              <a:buAutoNum type="arabicPeriod" startAt="155"/>
            </a:pPr>
            <a:endParaRPr lang="en-US" altLang="en-US" sz="2800" b="1"/>
          </a:p>
          <a:p>
            <a:pPr marL="609600" indent="-609600">
              <a:lnSpc>
                <a:spcPct val="80000"/>
              </a:lnSpc>
              <a:buFontTx/>
              <a:buAutoNum type="arabicPeriod" startAt="155"/>
            </a:pPr>
            <a:endParaRPr lang="en-US" altLang="en-US" sz="2000" b="1"/>
          </a:p>
          <a:p>
            <a:pPr marL="609600" indent="-609600">
              <a:lnSpc>
                <a:spcPct val="80000"/>
              </a:lnSpc>
              <a:buFontTx/>
              <a:buNone/>
            </a:pPr>
            <a:r>
              <a:rPr lang="en-US" altLang="en-US" sz="2800" b="1"/>
              <a:t>156.  Ladybugs often return to the same structure </a:t>
            </a:r>
          </a:p>
          <a:p>
            <a:pPr marL="609600" indent="-609600">
              <a:lnSpc>
                <a:spcPct val="80000"/>
              </a:lnSpc>
              <a:buFontTx/>
              <a:buNone/>
            </a:pPr>
            <a:r>
              <a:rPr lang="en-US" altLang="en-US" sz="2800" b="1"/>
              <a:t>          every year to overwinter in walls or attics.</a:t>
            </a:r>
          </a:p>
          <a:p>
            <a:pPr marL="609600" indent="-609600">
              <a:lnSpc>
                <a:spcPct val="80000"/>
              </a:lnSpc>
              <a:buFontTx/>
              <a:buNone/>
            </a:pPr>
            <a:r>
              <a:rPr lang="en-US" altLang="en-US" sz="2800" b="1"/>
              <a:t>157.  Field crickets can fly and are attracted to </a:t>
            </a:r>
          </a:p>
          <a:p>
            <a:pPr marL="609600" indent="-609600">
              <a:lnSpc>
                <a:spcPct val="80000"/>
              </a:lnSpc>
              <a:buFontTx/>
              <a:buNone/>
            </a:pPr>
            <a:r>
              <a:rPr lang="en-US" altLang="en-US" sz="2800" b="1"/>
              <a:t>          lights.</a:t>
            </a:r>
          </a:p>
          <a:p>
            <a:pPr marL="609600" indent="-609600">
              <a:lnSpc>
                <a:spcPct val="80000"/>
              </a:lnSpc>
              <a:buFontTx/>
              <a:buNone/>
            </a:pPr>
            <a:r>
              <a:rPr lang="en-US" altLang="en-US" sz="2800" b="1"/>
              <a:t>158.  Millipedes have poison glands attached to </a:t>
            </a:r>
          </a:p>
          <a:p>
            <a:pPr marL="609600" indent="-609600">
              <a:lnSpc>
                <a:spcPct val="80000"/>
              </a:lnSpc>
              <a:buFontTx/>
              <a:buNone/>
            </a:pPr>
            <a:r>
              <a:rPr lang="en-US" altLang="en-US" sz="2800" b="1"/>
              <a:t>          their fangs.  They’re predators.</a:t>
            </a:r>
          </a:p>
          <a:p>
            <a:pPr marL="609600" indent="-609600">
              <a:lnSpc>
                <a:spcPct val="80000"/>
              </a:lnSpc>
              <a:buFontTx/>
              <a:buNone/>
            </a:pPr>
            <a:r>
              <a:rPr lang="en-US" altLang="en-US" sz="2800" b="1"/>
              <a:t>159.  Clover mites bite man.</a:t>
            </a:r>
          </a:p>
          <a:p>
            <a:pPr marL="609600" indent="-609600">
              <a:lnSpc>
                <a:spcPct val="80000"/>
              </a:lnSpc>
              <a:buFontTx/>
              <a:buNone/>
            </a:pPr>
            <a:r>
              <a:rPr lang="en-US" altLang="en-US" sz="2800" b="1"/>
              <a:t>160.  Clover mites are soft-bodied are often leave </a:t>
            </a:r>
          </a:p>
          <a:p>
            <a:pPr marL="609600" indent="-609600">
              <a:lnSpc>
                <a:spcPct val="80000"/>
              </a:lnSpc>
              <a:buFontTx/>
              <a:buNone/>
            </a:pPr>
            <a:r>
              <a:rPr lang="en-US" altLang="en-US" sz="2800" b="1"/>
              <a:t>          stains when they are brushed off surfaces.</a:t>
            </a:r>
          </a:p>
        </p:txBody>
      </p:sp>
      <p:sp>
        <p:nvSpPr>
          <p:cNvPr id="223236" name="Text Box 4">
            <a:extLst>
              <a:ext uri="{FF2B5EF4-FFF2-40B4-BE49-F238E27FC236}">
                <a16:creationId xmlns:a16="http://schemas.microsoft.com/office/drawing/2014/main" id="{2FF5162B-3247-4F5D-A232-6289BA794A87}"/>
              </a:ext>
            </a:extLst>
          </p:cNvPr>
          <p:cNvSpPr txBox="1">
            <a:spLocks noChangeArrowheads="1"/>
          </p:cNvSpPr>
          <p:nvPr/>
        </p:nvSpPr>
        <p:spPr bwMode="auto">
          <a:xfrm>
            <a:off x="1355725" y="16414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2400" b="0"/>
          </a:p>
        </p:txBody>
      </p:sp>
      <p:pic>
        <p:nvPicPr>
          <p:cNvPr id="223239" name="Picture 7">
            <a:extLst>
              <a:ext uri="{FF2B5EF4-FFF2-40B4-BE49-F238E27FC236}">
                <a16:creationId xmlns:a16="http://schemas.microsoft.com/office/drawing/2014/main" id="{44CFAF90-7038-4FA6-B624-7759D4822F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1828800"/>
            <a:ext cx="1209675" cy="954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6578" name="Rectangle 2">
            <a:extLst>
              <a:ext uri="{FF2B5EF4-FFF2-40B4-BE49-F238E27FC236}">
                <a16:creationId xmlns:a16="http://schemas.microsoft.com/office/drawing/2014/main" id="{4DA8C32D-0399-49E1-BD79-85AAA9831DBB}"/>
              </a:ext>
            </a:extLst>
          </p:cNvPr>
          <p:cNvSpPr>
            <a:spLocks noGrp="1" noChangeArrowheads="1"/>
          </p:cNvSpPr>
          <p:nvPr>
            <p:ph type="title"/>
          </p:nvPr>
        </p:nvSpPr>
        <p:spPr>
          <a:xfrm>
            <a:off x="685800" y="228600"/>
            <a:ext cx="7772400" cy="457200"/>
          </a:xfrm>
        </p:spPr>
        <p:txBody>
          <a:bodyPr/>
          <a:lstStyle/>
          <a:p>
            <a:r>
              <a:rPr lang="en-US" altLang="en-US" sz="3200" b="1"/>
              <a:t>True or False</a:t>
            </a:r>
          </a:p>
        </p:txBody>
      </p:sp>
      <p:sp>
        <p:nvSpPr>
          <p:cNvPr id="536579" name="Rectangle 3">
            <a:extLst>
              <a:ext uri="{FF2B5EF4-FFF2-40B4-BE49-F238E27FC236}">
                <a16:creationId xmlns:a16="http://schemas.microsoft.com/office/drawing/2014/main" id="{583C78AF-D60C-443F-BD63-ECB8C70B50AF}"/>
              </a:ext>
            </a:extLst>
          </p:cNvPr>
          <p:cNvSpPr>
            <a:spLocks noGrp="1" noChangeArrowheads="1"/>
          </p:cNvSpPr>
          <p:nvPr>
            <p:ph type="body" idx="1"/>
          </p:nvPr>
        </p:nvSpPr>
        <p:spPr>
          <a:xfrm>
            <a:off x="685800" y="838200"/>
            <a:ext cx="7772400" cy="6172200"/>
          </a:xfrm>
        </p:spPr>
        <p:txBody>
          <a:bodyPr/>
          <a:lstStyle/>
          <a:p>
            <a:pPr marL="609600" indent="-609600">
              <a:lnSpc>
                <a:spcPct val="80000"/>
              </a:lnSpc>
              <a:buFontTx/>
              <a:buNone/>
            </a:pPr>
            <a:r>
              <a:rPr lang="en-US" altLang="en-US" sz="2800" b="1"/>
              <a:t>154.  Earwigs have two pair of wings and some of </a:t>
            </a:r>
          </a:p>
          <a:p>
            <a:pPr marL="609600" indent="-609600">
              <a:lnSpc>
                <a:spcPct val="80000"/>
              </a:lnSpc>
              <a:buFontTx/>
              <a:buNone/>
            </a:pPr>
            <a:r>
              <a:rPr lang="en-US" altLang="en-US" sz="2800" b="1"/>
              <a:t>          them fly.</a:t>
            </a:r>
          </a:p>
          <a:p>
            <a:pPr marL="609600" indent="-609600">
              <a:lnSpc>
                <a:spcPct val="80000"/>
              </a:lnSpc>
              <a:buFontTx/>
              <a:buAutoNum type="arabicPeriod" startAt="155"/>
            </a:pPr>
            <a:r>
              <a:rPr lang="en-US" altLang="en-US" sz="2800" b="1"/>
              <a:t>  </a:t>
            </a:r>
            <a:r>
              <a:rPr lang="en-US" altLang="en-US" sz="2800" b="1" u="sng"/>
              <a:t>Ground beetles never fly.</a:t>
            </a:r>
          </a:p>
          <a:p>
            <a:pPr marL="609600" indent="-609600">
              <a:lnSpc>
                <a:spcPct val="80000"/>
              </a:lnSpc>
              <a:buFontTx/>
              <a:buAutoNum type="arabicPeriod" startAt="155"/>
            </a:pPr>
            <a:endParaRPr lang="en-US" altLang="en-US" sz="2800" b="1"/>
          </a:p>
          <a:p>
            <a:pPr marL="609600" indent="-609600">
              <a:lnSpc>
                <a:spcPct val="80000"/>
              </a:lnSpc>
              <a:buFontTx/>
              <a:buAutoNum type="arabicPeriod" startAt="155"/>
            </a:pPr>
            <a:endParaRPr lang="en-US" altLang="en-US" sz="2000" b="1"/>
          </a:p>
          <a:p>
            <a:pPr marL="609600" indent="-609600">
              <a:lnSpc>
                <a:spcPct val="80000"/>
              </a:lnSpc>
              <a:buFontTx/>
              <a:buNone/>
            </a:pPr>
            <a:r>
              <a:rPr lang="en-US" altLang="en-US" sz="2800" b="1"/>
              <a:t>156.  Ladybugs often return to the same structure </a:t>
            </a:r>
          </a:p>
          <a:p>
            <a:pPr marL="609600" indent="-609600">
              <a:lnSpc>
                <a:spcPct val="80000"/>
              </a:lnSpc>
              <a:buFontTx/>
              <a:buNone/>
            </a:pPr>
            <a:r>
              <a:rPr lang="en-US" altLang="en-US" sz="2800" b="1"/>
              <a:t>          every year to overwinter in walls or attics.</a:t>
            </a:r>
          </a:p>
          <a:p>
            <a:pPr marL="609600" indent="-609600">
              <a:lnSpc>
                <a:spcPct val="80000"/>
              </a:lnSpc>
              <a:buFontTx/>
              <a:buNone/>
            </a:pPr>
            <a:r>
              <a:rPr lang="en-US" altLang="en-US" sz="2800" b="1"/>
              <a:t>157.  Field crickets can fly and are attracted to </a:t>
            </a:r>
          </a:p>
          <a:p>
            <a:pPr marL="609600" indent="-609600">
              <a:lnSpc>
                <a:spcPct val="80000"/>
              </a:lnSpc>
              <a:buFontTx/>
              <a:buNone/>
            </a:pPr>
            <a:r>
              <a:rPr lang="en-US" altLang="en-US" sz="2800" b="1"/>
              <a:t>          lights.</a:t>
            </a:r>
          </a:p>
          <a:p>
            <a:pPr marL="609600" indent="-609600">
              <a:lnSpc>
                <a:spcPct val="80000"/>
              </a:lnSpc>
              <a:buFontTx/>
              <a:buNone/>
            </a:pPr>
            <a:r>
              <a:rPr lang="en-US" altLang="en-US" sz="2800" b="1"/>
              <a:t>158.  Millipedes have poison glands attached to </a:t>
            </a:r>
          </a:p>
          <a:p>
            <a:pPr marL="609600" indent="-609600">
              <a:lnSpc>
                <a:spcPct val="80000"/>
              </a:lnSpc>
              <a:buFontTx/>
              <a:buNone/>
            </a:pPr>
            <a:r>
              <a:rPr lang="en-US" altLang="en-US" sz="2800" b="1"/>
              <a:t>          their fangs.  They’re predators.</a:t>
            </a:r>
          </a:p>
          <a:p>
            <a:pPr marL="609600" indent="-609600">
              <a:lnSpc>
                <a:spcPct val="80000"/>
              </a:lnSpc>
              <a:buFontTx/>
              <a:buNone/>
            </a:pPr>
            <a:r>
              <a:rPr lang="en-US" altLang="en-US" sz="2800" b="1"/>
              <a:t>159.  Clover mites bite man.</a:t>
            </a:r>
          </a:p>
          <a:p>
            <a:pPr marL="609600" indent="-609600">
              <a:lnSpc>
                <a:spcPct val="80000"/>
              </a:lnSpc>
              <a:buFontTx/>
              <a:buNone/>
            </a:pPr>
            <a:r>
              <a:rPr lang="en-US" altLang="en-US" sz="2800" b="1"/>
              <a:t>160.  Clover mites are soft-bodied are often leave </a:t>
            </a:r>
          </a:p>
          <a:p>
            <a:pPr marL="609600" indent="-609600">
              <a:lnSpc>
                <a:spcPct val="80000"/>
              </a:lnSpc>
              <a:buFontTx/>
              <a:buNone/>
            </a:pPr>
            <a:r>
              <a:rPr lang="en-US" altLang="en-US" sz="2800" b="1"/>
              <a:t>          stains when they are brushed off surfaces.</a:t>
            </a:r>
          </a:p>
        </p:txBody>
      </p:sp>
      <p:sp>
        <p:nvSpPr>
          <p:cNvPr id="536580" name="Text Box 4">
            <a:extLst>
              <a:ext uri="{FF2B5EF4-FFF2-40B4-BE49-F238E27FC236}">
                <a16:creationId xmlns:a16="http://schemas.microsoft.com/office/drawing/2014/main" id="{29806139-E80C-4E12-B65B-917EBA06F4AE}"/>
              </a:ext>
            </a:extLst>
          </p:cNvPr>
          <p:cNvSpPr txBox="1">
            <a:spLocks noChangeArrowheads="1"/>
          </p:cNvSpPr>
          <p:nvPr/>
        </p:nvSpPr>
        <p:spPr bwMode="auto">
          <a:xfrm>
            <a:off x="1355725" y="164147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altLang="en-US" sz="2400" b="0"/>
          </a:p>
        </p:txBody>
      </p:sp>
      <p:sp>
        <p:nvSpPr>
          <p:cNvPr id="536581" name="Text Box 5">
            <a:extLst>
              <a:ext uri="{FF2B5EF4-FFF2-40B4-BE49-F238E27FC236}">
                <a16:creationId xmlns:a16="http://schemas.microsoft.com/office/drawing/2014/main" id="{09177D2C-9A0A-4276-BE32-0860C425914E}"/>
              </a:ext>
            </a:extLst>
          </p:cNvPr>
          <p:cNvSpPr txBox="1">
            <a:spLocks noChangeArrowheads="1"/>
          </p:cNvSpPr>
          <p:nvPr/>
        </p:nvSpPr>
        <p:spPr bwMode="auto">
          <a:xfrm>
            <a:off x="838200" y="2209800"/>
            <a:ext cx="67818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many beetles fly and are attracted to lights</a:t>
            </a:r>
          </a:p>
        </p:txBody>
      </p:sp>
      <p:pic>
        <p:nvPicPr>
          <p:cNvPr id="536582" name="Picture 6">
            <a:extLst>
              <a:ext uri="{FF2B5EF4-FFF2-40B4-BE49-F238E27FC236}">
                <a16:creationId xmlns:a16="http://schemas.microsoft.com/office/drawing/2014/main" id="{45561169-0E9E-43C9-BEBC-5CAD771B6B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400" y="1828800"/>
            <a:ext cx="1209675" cy="9540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a:extLst>
              <a:ext uri="{FF2B5EF4-FFF2-40B4-BE49-F238E27FC236}">
                <a16:creationId xmlns:a16="http://schemas.microsoft.com/office/drawing/2014/main" id="{60311600-B81F-4B78-9216-7D959A49ACC0}"/>
              </a:ext>
            </a:extLst>
          </p:cNvPr>
          <p:cNvSpPr>
            <a:spLocks noGrp="1" noChangeArrowheads="1"/>
          </p:cNvSpPr>
          <p:nvPr>
            <p:ph type="title"/>
          </p:nvPr>
        </p:nvSpPr>
        <p:spPr>
          <a:xfrm>
            <a:off x="685800" y="228600"/>
            <a:ext cx="7772400" cy="457200"/>
          </a:xfrm>
        </p:spPr>
        <p:txBody>
          <a:bodyPr/>
          <a:lstStyle/>
          <a:p>
            <a:r>
              <a:rPr lang="en-US" altLang="en-US" sz="3200" b="1"/>
              <a:t>True or False</a:t>
            </a:r>
          </a:p>
        </p:txBody>
      </p:sp>
      <p:sp>
        <p:nvSpPr>
          <p:cNvPr id="224259" name="Rectangle 3">
            <a:extLst>
              <a:ext uri="{FF2B5EF4-FFF2-40B4-BE49-F238E27FC236}">
                <a16:creationId xmlns:a16="http://schemas.microsoft.com/office/drawing/2014/main" id="{E7A2E60C-3DB9-4B07-B919-90817A78FE65}"/>
              </a:ext>
            </a:extLst>
          </p:cNvPr>
          <p:cNvSpPr>
            <a:spLocks noGrp="1" noChangeArrowheads="1"/>
          </p:cNvSpPr>
          <p:nvPr>
            <p:ph type="body" idx="1"/>
          </p:nvPr>
        </p:nvSpPr>
        <p:spPr>
          <a:xfrm>
            <a:off x="685800" y="838200"/>
            <a:ext cx="7772400" cy="6019800"/>
          </a:xfrm>
        </p:spPr>
        <p:txBody>
          <a:bodyPr/>
          <a:lstStyle/>
          <a:p>
            <a:pPr marL="609600" indent="-609600">
              <a:lnSpc>
                <a:spcPct val="80000"/>
              </a:lnSpc>
              <a:buFontTx/>
              <a:buNone/>
            </a:pPr>
            <a:r>
              <a:rPr lang="en-US" altLang="en-US" sz="2800" b="1"/>
              <a:t>154.  Earwigs have two pair of wings and some of </a:t>
            </a:r>
          </a:p>
          <a:p>
            <a:pPr marL="609600" indent="-609600">
              <a:lnSpc>
                <a:spcPct val="80000"/>
              </a:lnSpc>
              <a:buFontTx/>
              <a:buNone/>
            </a:pPr>
            <a:r>
              <a:rPr lang="en-US" altLang="en-US" sz="2800" b="1"/>
              <a:t>          them fly.</a:t>
            </a:r>
          </a:p>
          <a:p>
            <a:pPr marL="609600" indent="-609600">
              <a:lnSpc>
                <a:spcPct val="80000"/>
              </a:lnSpc>
              <a:buFontTx/>
              <a:buNone/>
            </a:pPr>
            <a:r>
              <a:rPr lang="en-US" altLang="en-US" sz="2800" b="1"/>
              <a:t>155.  Ground beetles never fly.</a:t>
            </a:r>
          </a:p>
          <a:p>
            <a:pPr marL="609600" indent="-609600">
              <a:lnSpc>
                <a:spcPct val="80000"/>
              </a:lnSpc>
              <a:buFontTx/>
              <a:buNone/>
            </a:pPr>
            <a:r>
              <a:rPr lang="en-US" altLang="en-US" sz="2800" b="1"/>
              <a:t>156.  </a:t>
            </a:r>
            <a:r>
              <a:rPr lang="en-US" altLang="en-US" sz="2800" b="1" u="sng"/>
              <a:t>Ladybugs often return to the same structure </a:t>
            </a:r>
          </a:p>
          <a:p>
            <a:pPr marL="609600" indent="-609600">
              <a:lnSpc>
                <a:spcPct val="80000"/>
              </a:lnSpc>
              <a:buFontTx/>
              <a:buNone/>
            </a:pPr>
            <a:r>
              <a:rPr lang="en-US" altLang="en-US" sz="2800" b="1"/>
              <a:t>          </a:t>
            </a:r>
            <a:r>
              <a:rPr lang="en-US" altLang="en-US" sz="2800" b="1" u="sng"/>
              <a:t>every year to overwinter in walls or attics.</a:t>
            </a:r>
          </a:p>
          <a:p>
            <a:pPr marL="609600" indent="-609600">
              <a:lnSpc>
                <a:spcPct val="80000"/>
              </a:lnSpc>
              <a:buFontTx/>
              <a:buNone/>
            </a:pPr>
            <a:endParaRPr lang="en-US" altLang="en-US" sz="4000" b="1" u="sng"/>
          </a:p>
          <a:p>
            <a:pPr marL="609600" indent="-609600">
              <a:lnSpc>
                <a:spcPct val="80000"/>
              </a:lnSpc>
              <a:buFontTx/>
              <a:buNone/>
            </a:pPr>
            <a:r>
              <a:rPr lang="en-US" altLang="en-US" sz="2800" b="1"/>
              <a:t>157.  Field crickets can fly and are attracted to </a:t>
            </a:r>
          </a:p>
          <a:p>
            <a:pPr marL="609600" indent="-609600">
              <a:lnSpc>
                <a:spcPct val="80000"/>
              </a:lnSpc>
              <a:buFontTx/>
              <a:buNone/>
            </a:pPr>
            <a:r>
              <a:rPr lang="en-US" altLang="en-US" sz="2800" b="1"/>
              <a:t>          lights.</a:t>
            </a:r>
          </a:p>
          <a:p>
            <a:pPr marL="609600" indent="-609600">
              <a:lnSpc>
                <a:spcPct val="80000"/>
              </a:lnSpc>
              <a:buFontTx/>
              <a:buNone/>
            </a:pPr>
            <a:r>
              <a:rPr lang="en-US" altLang="en-US" sz="2800" b="1"/>
              <a:t>158.  Millipedes have poison glands attached to </a:t>
            </a:r>
          </a:p>
          <a:p>
            <a:pPr marL="609600" indent="-609600">
              <a:lnSpc>
                <a:spcPct val="80000"/>
              </a:lnSpc>
              <a:buFontTx/>
              <a:buNone/>
            </a:pPr>
            <a:r>
              <a:rPr lang="en-US" altLang="en-US" sz="2800" b="1"/>
              <a:t>          their fangs.  They’re predators.</a:t>
            </a:r>
          </a:p>
          <a:p>
            <a:pPr marL="609600" indent="-609600">
              <a:lnSpc>
                <a:spcPct val="80000"/>
              </a:lnSpc>
              <a:buFontTx/>
              <a:buNone/>
            </a:pPr>
            <a:r>
              <a:rPr lang="en-US" altLang="en-US" sz="2800" b="1"/>
              <a:t>159.  Clover mites bite man.</a:t>
            </a:r>
          </a:p>
          <a:p>
            <a:pPr marL="609600" indent="-609600">
              <a:lnSpc>
                <a:spcPct val="80000"/>
              </a:lnSpc>
              <a:buFontTx/>
              <a:buNone/>
            </a:pPr>
            <a:r>
              <a:rPr lang="en-US" altLang="en-US" sz="2800" b="1"/>
              <a:t>160.  Clover mites are soft-bodied are often leave </a:t>
            </a:r>
          </a:p>
          <a:p>
            <a:pPr marL="609600" indent="-609600">
              <a:lnSpc>
                <a:spcPct val="80000"/>
              </a:lnSpc>
              <a:buFontTx/>
              <a:buNone/>
            </a:pPr>
            <a:r>
              <a:rPr lang="en-US" altLang="en-US" sz="2800" b="1"/>
              <a:t>          stains when they are brushed off surfaces.</a:t>
            </a:r>
          </a:p>
        </p:txBody>
      </p:sp>
      <p:pic>
        <p:nvPicPr>
          <p:cNvPr id="224262" name="Picture 6" descr="Sevenspotted lady beetle">
            <a:extLst>
              <a:ext uri="{FF2B5EF4-FFF2-40B4-BE49-F238E27FC236}">
                <a16:creationId xmlns:a16="http://schemas.microsoft.com/office/drawing/2014/main" id="{1FE8134A-0A4F-4DFE-B259-30F45E4F6D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3048000"/>
            <a:ext cx="838200" cy="5984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7602" name="Rectangle 2">
            <a:extLst>
              <a:ext uri="{FF2B5EF4-FFF2-40B4-BE49-F238E27FC236}">
                <a16:creationId xmlns:a16="http://schemas.microsoft.com/office/drawing/2014/main" id="{91AA43C5-F9D7-439C-8ECF-AECC13C729D2}"/>
              </a:ext>
            </a:extLst>
          </p:cNvPr>
          <p:cNvSpPr>
            <a:spLocks noGrp="1" noChangeArrowheads="1"/>
          </p:cNvSpPr>
          <p:nvPr>
            <p:ph type="title"/>
          </p:nvPr>
        </p:nvSpPr>
        <p:spPr>
          <a:xfrm>
            <a:off x="685800" y="228600"/>
            <a:ext cx="7772400" cy="457200"/>
          </a:xfrm>
        </p:spPr>
        <p:txBody>
          <a:bodyPr/>
          <a:lstStyle/>
          <a:p>
            <a:r>
              <a:rPr lang="en-US" altLang="en-US" sz="3200" b="1"/>
              <a:t>True or False</a:t>
            </a:r>
          </a:p>
        </p:txBody>
      </p:sp>
      <p:sp>
        <p:nvSpPr>
          <p:cNvPr id="537603" name="Rectangle 3">
            <a:extLst>
              <a:ext uri="{FF2B5EF4-FFF2-40B4-BE49-F238E27FC236}">
                <a16:creationId xmlns:a16="http://schemas.microsoft.com/office/drawing/2014/main" id="{D2220B3A-18C9-42DB-A7E3-852585A6CDB7}"/>
              </a:ext>
            </a:extLst>
          </p:cNvPr>
          <p:cNvSpPr>
            <a:spLocks noGrp="1" noChangeArrowheads="1"/>
          </p:cNvSpPr>
          <p:nvPr>
            <p:ph type="body" idx="1"/>
          </p:nvPr>
        </p:nvSpPr>
        <p:spPr>
          <a:xfrm>
            <a:off x="685800" y="838200"/>
            <a:ext cx="7772400" cy="6019800"/>
          </a:xfrm>
        </p:spPr>
        <p:txBody>
          <a:bodyPr/>
          <a:lstStyle/>
          <a:p>
            <a:pPr marL="609600" indent="-609600">
              <a:lnSpc>
                <a:spcPct val="80000"/>
              </a:lnSpc>
              <a:buFontTx/>
              <a:buNone/>
            </a:pPr>
            <a:r>
              <a:rPr lang="en-US" altLang="en-US" sz="2800" b="1"/>
              <a:t>154.  Earwigs have two pair of wings and some of </a:t>
            </a:r>
          </a:p>
          <a:p>
            <a:pPr marL="609600" indent="-609600">
              <a:lnSpc>
                <a:spcPct val="80000"/>
              </a:lnSpc>
              <a:buFontTx/>
              <a:buNone/>
            </a:pPr>
            <a:r>
              <a:rPr lang="en-US" altLang="en-US" sz="2800" b="1"/>
              <a:t>          them fly.</a:t>
            </a:r>
          </a:p>
          <a:p>
            <a:pPr marL="609600" indent="-609600">
              <a:lnSpc>
                <a:spcPct val="80000"/>
              </a:lnSpc>
              <a:buFontTx/>
              <a:buNone/>
            </a:pPr>
            <a:r>
              <a:rPr lang="en-US" altLang="en-US" sz="2800" b="1"/>
              <a:t>155.  Ground beetles never fly.</a:t>
            </a:r>
          </a:p>
          <a:p>
            <a:pPr marL="609600" indent="-609600">
              <a:lnSpc>
                <a:spcPct val="80000"/>
              </a:lnSpc>
              <a:buFontTx/>
              <a:buNone/>
            </a:pPr>
            <a:r>
              <a:rPr lang="en-US" altLang="en-US" sz="2800" b="1"/>
              <a:t>156.  </a:t>
            </a:r>
            <a:r>
              <a:rPr lang="en-US" altLang="en-US" sz="2800" b="1" u="sng"/>
              <a:t>Ladybugs often return to the same structure </a:t>
            </a:r>
          </a:p>
          <a:p>
            <a:pPr marL="609600" indent="-609600">
              <a:lnSpc>
                <a:spcPct val="80000"/>
              </a:lnSpc>
              <a:buFontTx/>
              <a:buNone/>
            </a:pPr>
            <a:r>
              <a:rPr lang="en-US" altLang="en-US" sz="2800" b="1"/>
              <a:t>          </a:t>
            </a:r>
            <a:r>
              <a:rPr lang="en-US" altLang="en-US" sz="2800" b="1" u="sng"/>
              <a:t>every year to overwinter in walls or attics.</a:t>
            </a:r>
          </a:p>
          <a:p>
            <a:pPr marL="609600" indent="-609600">
              <a:lnSpc>
                <a:spcPct val="80000"/>
              </a:lnSpc>
              <a:buFontTx/>
              <a:buNone/>
            </a:pPr>
            <a:endParaRPr lang="en-US" altLang="en-US" sz="4000" b="1" u="sng"/>
          </a:p>
          <a:p>
            <a:pPr marL="609600" indent="-609600">
              <a:lnSpc>
                <a:spcPct val="80000"/>
              </a:lnSpc>
              <a:buFontTx/>
              <a:buNone/>
            </a:pPr>
            <a:r>
              <a:rPr lang="en-US" altLang="en-US" sz="2800" b="1"/>
              <a:t>157.  Field crickets can fly and are attracted to </a:t>
            </a:r>
          </a:p>
          <a:p>
            <a:pPr marL="609600" indent="-609600">
              <a:lnSpc>
                <a:spcPct val="80000"/>
              </a:lnSpc>
              <a:buFontTx/>
              <a:buNone/>
            </a:pPr>
            <a:r>
              <a:rPr lang="en-US" altLang="en-US" sz="2800" b="1"/>
              <a:t>          lights.</a:t>
            </a:r>
          </a:p>
          <a:p>
            <a:pPr marL="609600" indent="-609600">
              <a:lnSpc>
                <a:spcPct val="80000"/>
              </a:lnSpc>
              <a:buFontTx/>
              <a:buNone/>
            </a:pPr>
            <a:r>
              <a:rPr lang="en-US" altLang="en-US" sz="2800" b="1"/>
              <a:t>158.  Millipedes have poison glands attached to </a:t>
            </a:r>
          </a:p>
          <a:p>
            <a:pPr marL="609600" indent="-609600">
              <a:lnSpc>
                <a:spcPct val="80000"/>
              </a:lnSpc>
              <a:buFontTx/>
              <a:buNone/>
            </a:pPr>
            <a:r>
              <a:rPr lang="en-US" altLang="en-US" sz="2800" b="1"/>
              <a:t>          their fangs.  They’re predators.</a:t>
            </a:r>
          </a:p>
          <a:p>
            <a:pPr marL="609600" indent="-609600">
              <a:lnSpc>
                <a:spcPct val="80000"/>
              </a:lnSpc>
              <a:buFontTx/>
              <a:buNone/>
            </a:pPr>
            <a:r>
              <a:rPr lang="en-US" altLang="en-US" sz="2800" b="1"/>
              <a:t>159.  Clover mites bite man.</a:t>
            </a:r>
          </a:p>
          <a:p>
            <a:pPr marL="609600" indent="-609600">
              <a:lnSpc>
                <a:spcPct val="80000"/>
              </a:lnSpc>
              <a:buFontTx/>
              <a:buNone/>
            </a:pPr>
            <a:r>
              <a:rPr lang="en-US" altLang="en-US" sz="2800" b="1"/>
              <a:t>160.  Clover mites are soft-bodied are often leave </a:t>
            </a:r>
          </a:p>
          <a:p>
            <a:pPr marL="609600" indent="-609600">
              <a:lnSpc>
                <a:spcPct val="80000"/>
              </a:lnSpc>
              <a:buFontTx/>
              <a:buNone/>
            </a:pPr>
            <a:r>
              <a:rPr lang="en-US" altLang="en-US" sz="2800" b="1"/>
              <a:t>          stains when they are brushed off surfaces.</a:t>
            </a:r>
          </a:p>
        </p:txBody>
      </p:sp>
      <p:sp>
        <p:nvSpPr>
          <p:cNvPr id="537604" name="Text Box 4">
            <a:extLst>
              <a:ext uri="{FF2B5EF4-FFF2-40B4-BE49-F238E27FC236}">
                <a16:creationId xmlns:a16="http://schemas.microsoft.com/office/drawing/2014/main" id="{5820B424-956A-4FFD-AFCB-75012DD85F24}"/>
              </a:ext>
            </a:extLst>
          </p:cNvPr>
          <p:cNvSpPr txBox="1">
            <a:spLocks noChangeArrowheads="1"/>
          </p:cNvSpPr>
          <p:nvPr/>
        </p:nvSpPr>
        <p:spPr bwMode="auto">
          <a:xfrm>
            <a:off x="3717925" y="3048000"/>
            <a:ext cx="836613"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a:t>
            </a:r>
          </a:p>
        </p:txBody>
      </p:sp>
      <p:pic>
        <p:nvPicPr>
          <p:cNvPr id="537605" name="Picture 5" descr="Sevenspotted lady beetle">
            <a:extLst>
              <a:ext uri="{FF2B5EF4-FFF2-40B4-BE49-F238E27FC236}">
                <a16:creationId xmlns:a16="http://schemas.microsoft.com/office/drawing/2014/main" id="{960787FD-02AC-4F71-897F-8FA5A4466D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3048000"/>
            <a:ext cx="838200" cy="5984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a:extLst>
              <a:ext uri="{FF2B5EF4-FFF2-40B4-BE49-F238E27FC236}">
                <a16:creationId xmlns:a16="http://schemas.microsoft.com/office/drawing/2014/main" id="{96998F66-ED83-4012-9980-504FD60C73A0}"/>
              </a:ext>
            </a:extLst>
          </p:cNvPr>
          <p:cNvSpPr>
            <a:spLocks noGrp="1" noChangeArrowheads="1"/>
          </p:cNvSpPr>
          <p:nvPr>
            <p:ph type="title"/>
          </p:nvPr>
        </p:nvSpPr>
        <p:spPr>
          <a:xfrm>
            <a:off x="685800" y="228600"/>
            <a:ext cx="7772400" cy="457200"/>
          </a:xfrm>
        </p:spPr>
        <p:txBody>
          <a:bodyPr/>
          <a:lstStyle/>
          <a:p>
            <a:r>
              <a:rPr lang="en-US" altLang="en-US" sz="3200" b="1"/>
              <a:t>True or False</a:t>
            </a:r>
          </a:p>
        </p:txBody>
      </p:sp>
      <p:sp>
        <p:nvSpPr>
          <p:cNvPr id="225283" name="Rectangle 3">
            <a:extLst>
              <a:ext uri="{FF2B5EF4-FFF2-40B4-BE49-F238E27FC236}">
                <a16:creationId xmlns:a16="http://schemas.microsoft.com/office/drawing/2014/main" id="{B8EDC2D9-FD93-46F3-8BE5-B4B7D5DA3958}"/>
              </a:ext>
            </a:extLst>
          </p:cNvPr>
          <p:cNvSpPr>
            <a:spLocks noGrp="1" noChangeArrowheads="1"/>
          </p:cNvSpPr>
          <p:nvPr>
            <p:ph type="body" idx="1"/>
          </p:nvPr>
        </p:nvSpPr>
        <p:spPr>
          <a:xfrm>
            <a:off x="685800" y="838200"/>
            <a:ext cx="7772400" cy="5715000"/>
          </a:xfrm>
        </p:spPr>
        <p:txBody>
          <a:bodyPr/>
          <a:lstStyle/>
          <a:p>
            <a:pPr marL="609600" indent="-609600">
              <a:lnSpc>
                <a:spcPct val="80000"/>
              </a:lnSpc>
              <a:buFontTx/>
              <a:buNone/>
            </a:pPr>
            <a:r>
              <a:rPr lang="en-US" altLang="en-US" sz="2800" b="1"/>
              <a:t>154.  Earwigs have two pair of wings and some of </a:t>
            </a:r>
          </a:p>
          <a:p>
            <a:pPr marL="609600" indent="-609600">
              <a:lnSpc>
                <a:spcPct val="80000"/>
              </a:lnSpc>
              <a:buFontTx/>
              <a:buNone/>
            </a:pPr>
            <a:r>
              <a:rPr lang="en-US" altLang="en-US" sz="2800" b="1"/>
              <a:t>          them fly.</a:t>
            </a:r>
          </a:p>
          <a:p>
            <a:pPr marL="609600" indent="-609600">
              <a:lnSpc>
                <a:spcPct val="80000"/>
              </a:lnSpc>
              <a:buFontTx/>
              <a:buNone/>
            </a:pPr>
            <a:r>
              <a:rPr lang="en-US" altLang="en-US" sz="2800" b="1"/>
              <a:t>155.  Ground beetles never fly.</a:t>
            </a:r>
          </a:p>
          <a:p>
            <a:pPr marL="609600" indent="-609600">
              <a:lnSpc>
                <a:spcPct val="80000"/>
              </a:lnSpc>
              <a:buFontTx/>
              <a:buNone/>
            </a:pPr>
            <a:r>
              <a:rPr lang="en-US" altLang="en-US" sz="2800" b="1"/>
              <a:t>156.  Ladybugs often return to the same structure </a:t>
            </a:r>
          </a:p>
          <a:p>
            <a:pPr marL="609600" indent="-609600">
              <a:lnSpc>
                <a:spcPct val="80000"/>
              </a:lnSpc>
              <a:buFontTx/>
              <a:buNone/>
            </a:pPr>
            <a:r>
              <a:rPr lang="en-US" altLang="en-US" sz="2800" b="1"/>
              <a:t>          every year to overwinter in walls or attics.</a:t>
            </a:r>
          </a:p>
          <a:p>
            <a:pPr marL="609600" indent="-609600">
              <a:lnSpc>
                <a:spcPct val="80000"/>
              </a:lnSpc>
              <a:buFontTx/>
              <a:buNone/>
            </a:pPr>
            <a:r>
              <a:rPr lang="en-US" altLang="en-US" sz="2800" b="1"/>
              <a:t>157.  </a:t>
            </a:r>
            <a:r>
              <a:rPr lang="en-US" altLang="en-US" sz="2800" b="1" u="sng"/>
              <a:t>Field crickets can fly and are  </a:t>
            </a:r>
          </a:p>
          <a:p>
            <a:pPr marL="609600" indent="-609600">
              <a:lnSpc>
                <a:spcPct val="80000"/>
              </a:lnSpc>
              <a:buFontTx/>
              <a:buNone/>
            </a:pPr>
            <a:r>
              <a:rPr lang="en-US" altLang="en-US" sz="2800" b="1"/>
              <a:t>          </a:t>
            </a:r>
            <a:r>
              <a:rPr lang="en-US" altLang="en-US" sz="2800" b="1" u="sng"/>
              <a:t>attracted to lights.</a:t>
            </a:r>
          </a:p>
          <a:p>
            <a:pPr marL="609600" indent="-609600">
              <a:lnSpc>
                <a:spcPct val="80000"/>
              </a:lnSpc>
              <a:buFontTx/>
              <a:buNone/>
            </a:pPr>
            <a:endParaRPr lang="en-US" altLang="en-US" sz="2800" b="1" u="sng"/>
          </a:p>
          <a:p>
            <a:pPr marL="609600" indent="-609600">
              <a:lnSpc>
                <a:spcPct val="80000"/>
              </a:lnSpc>
              <a:buFontTx/>
              <a:buNone/>
            </a:pPr>
            <a:r>
              <a:rPr lang="en-US" altLang="en-US" sz="2800" b="1"/>
              <a:t>158.  Millipedes have poison glands attached to </a:t>
            </a:r>
          </a:p>
          <a:p>
            <a:pPr marL="609600" indent="-609600">
              <a:lnSpc>
                <a:spcPct val="80000"/>
              </a:lnSpc>
              <a:buFontTx/>
              <a:buNone/>
            </a:pPr>
            <a:r>
              <a:rPr lang="en-US" altLang="en-US" sz="2800" b="1"/>
              <a:t>          their fangs.  They’re predators.</a:t>
            </a:r>
          </a:p>
          <a:p>
            <a:pPr marL="609600" indent="-609600">
              <a:lnSpc>
                <a:spcPct val="80000"/>
              </a:lnSpc>
              <a:buFontTx/>
              <a:buNone/>
            </a:pPr>
            <a:r>
              <a:rPr lang="en-US" altLang="en-US" sz="2800" b="1"/>
              <a:t>159.  Clover mites bite man.</a:t>
            </a:r>
          </a:p>
          <a:p>
            <a:pPr marL="609600" indent="-609600">
              <a:lnSpc>
                <a:spcPct val="80000"/>
              </a:lnSpc>
              <a:buFontTx/>
              <a:buNone/>
            </a:pPr>
            <a:r>
              <a:rPr lang="en-US" altLang="en-US" sz="2800" b="1"/>
              <a:t>160.  Clover mites are soft-bodied are often leave </a:t>
            </a:r>
          </a:p>
          <a:p>
            <a:pPr marL="609600" indent="-609600">
              <a:lnSpc>
                <a:spcPct val="80000"/>
              </a:lnSpc>
              <a:buFontTx/>
              <a:buNone/>
            </a:pPr>
            <a:r>
              <a:rPr lang="en-US" altLang="en-US" sz="2800" b="1"/>
              <a:t>          stains when they are brushed off surfaces.</a:t>
            </a:r>
          </a:p>
        </p:txBody>
      </p:sp>
      <p:pic>
        <p:nvPicPr>
          <p:cNvPr id="225286" name="Picture 6">
            <a:extLst>
              <a:ext uri="{FF2B5EF4-FFF2-40B4-BE49-F238E27FC236}">
                <a16:creationId xmlns:a16="http://schemas.microsoft.com/office/drawing/2014/main" id="{5825567D-D38D-41B5-9414-3A52289312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971800"/>
            <a:ext cx="1828800" cy="12858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8626" name="Rectangle 2">
            <a:extLst>
              <a:ext uri="{FF2B5EF4-FFF2-40B4-BE49-F238E27FC236}">
                <a16:creationId xmlns:a16="http://schemas.microsoft.com/office/drawing/2014/main" id="{FD847C00-22AA-4740-AD5C-27FCD3F1F763}"/>
              </a:ext>
            </a:extLst>
          </p:cNvPr>
          <p:cNvSpPr>
            <a:spLocks noGrp="1" noChangeArrowheads="1"/>
          </p:cNvSpPr>
          <p:nvPr>
            <p:ph type="title"/>
          </p:nvPr>
        </p:nvSpPr>
        <p:spPr>
          <a:xfrm>
            <a:off x="685800" y="228600"/>
            <a:ext cx="7772400" cy="457200"/>
          </a:xfrm>
        </p:spPr>
        <p:txBody>
          <a:bodyPr/>
          <a:lstStyle/>
          <a:p>
            <a:r>
              <a:rPr lang="en-US" altLang="en-US" sz="3200" b="1"/>
              <a:t>True or False</a:t>
            </a:r>
          </a:p>
        </p:txBody>
      </p:sp>
      <p:sp>
        <p:nvSpPr>
          <p:cNvPr id="538627" name="Rectangle 3">
            <a:extLst>
              <a:ext uri="{FF2B5EF4-FFF2-40B4-BE49-F238E27FC236}">
                <a16:creationId xmlns:a16="http://schemas.microsoft.com/office/drawing/2014/main" id="{5389CFD1-ABD6-4D88-ACED-F3F7C4E50309}"/>
              </a:ext>
            </a:extLst>
          </p:cNvPr>
          <p:cNvSpPr>
            <a:spLocks noGrp="1" noChangeArrowheads="1"/>
          </p:cNvSpPr>
          <p:nvPr>
            <p:ph type="body" idx="1"/>
          </p:nvPr>
        </p:nvSpPr>
        <p:spPr>
          <a:xfrm>
            <a:off x="685800" y="838200"/>
            <a:ext cx="7772400" cy="5715000"/>
          </a:xfrm>
        </p:spPr>
        <p:txBody>
          <a:bodyPr/>
          <a:lstStyle/>
          <a:p>
            <a:pPr marL="609600" indent="-609600">
              <a:lnSpc>
                <a:spcPct val="80000"/>
              </a:lnSpc>
              <a:buFontTx/>
              <a:buNone/>
            </a:pPr>
            <a:r>
              <a:rPr lang="en-US" altLang="en-US" sz="2800" b="1"/>
              <a:t>154.  Earwigs have two pair of wings and some of </a:t>
            </a:r>
          </a:p>
          <a:p>
            <a:pPr marL="609600" indent="-609600">
              <a:lnSpc>
                <a:spcPct val="80000"/>
              </a:lnSpc>
              <a:buFontTx/>
              <a:buNone/>
            </a:pPr>
            <a:r>
              <a:rPr lang="en-US" altLang="en-US" sz="2800" b="1"/>
              <a:t>          them fly.</a:t>
            </a:r>
          </a:p>
          <a:p>
            <a:pPr marL="609600" indent="-609600">
              <a:lnSpc>
                <a:spcPct val="80000"/>
              </a:lnSpc>
              <a:buFontTx/>
              <a:buNone/>
            </a:pPr>
            <a:r>
              <a:rPr lang="en-US" altLang="en-US" sz="2800" b="1"/>
              <a:t>155.  Ground beetles never fly.</a:t>
            </a:r>
          </a:p>
          <a:p>
            <a:pPr marL="609600" indent="-609600">
              <a:lnSpc>
                <a:spcPct val="80000"/>
              </a:lnSpc>
              <a:buFontTx/>
              <a:buNone/>
            </a:pPr>
            <a:r>
              <a:rPr lang="en-US" altLang="en-US" sz="2800" b="1"/>
              <a:t>156.  Ladybugs often return to the same structure </a:t>
            </a:r>
          </a:p>
          <a:p>
            <a:pPr marL="609600" indent="-609600">
              <a:lnSpc>
                <a:spcPct val="80000"/>
              </a:lnSpc>
              <a:buFontTx/>
              <a:buNone/>
            </a:pPr>
            <a:r>
              <a:rPr lang="en-US" altLang="en-US" sz="2800" b="1"/>
              <a:t>          every year to overwinter in walls or attics.</a:t>
            </a:r>
          </a:p>
          <a:p>
            <a:pPr marL="609600" indent="-609600">
              <a:lnSpc>
                <a:spcPct val="80000"/>
              </a:lnSpc>
              <a:buFontTx/>
              <a:buNone/>
            </a:pPr>
            <a:r>
              <a:rPr lang="en-US" altLang="en-US" sz="2800" b="1"/>
              <a:t>157.  </a:t>
            </a:r>
            <a:r>
              <a:rPr lang="en-US" altLang="en-US" sz="2800" b="1" u="sng"/>
              <a:t>Field crickets can fly and are  </a:t>
            </a:r>
          </a:p>
          <a:p>
            <a:pPr marL="609600" indent="-609600">
              <a:lnSpc>
                <a:spcPct val="80000"/>
              </a:lnSpc>
              <a:buFontTx/>
              <a:buNone/>
            </a:pPr>
            <a:r>
              <a:rPr lang="en-US" altLang="en-US" sz="2800" b="1"/>
              <a:t>          </a:t>
            </a:r>
            <a:r>
              <a:rPr lang="en-US" altLang="en-US" sz="2800" b="1" u="sng"/>
              <a:t>attracted to lights.</a:t>
            </a:r>
          </a:p>
          <a:p>
            <a:pPr marL="609600" indent="-609600">
              <a:lnSpc>
                <a:spcPct val="80000"/>
              </a:lnSpc>
              <a:buFontTx/>
              <a:buNone/>
            </a:pPr>
            <a:endParaRPr lang="en-US" altLang="en-US" sz="2800" b="1" u="sng"/>
          </a:p>
          <a:p>
            <a:pPr marL="609600" indent="-609600">
              <a:lnSpc>
                <a:spcPct val="80000"/>
              </a:lnSpc>
              <a:buFontTx/>
              <a:buNone/>
            </a:pPr>
            <a:r>
              <a:rPr lang="en-US" altLang="en-US" sz="2800" b="1"/>
              <a:t>158.  Millipedes have poison glands attached to </a:t>
            </a:r>
          </a:p>
          <a:p>
            <a:pPr marL="609600" indent="-609600">
              <a:lnSpc>
                <a:spcPct val="80000"/>
              </a:lnSpc>
              <a:buFontTx/>
              <a:buNone/>
            </a:pPr>
            <a:r>
              <a:rPr lang="en-US" altLang="en-US" sz="2800" b="1"/>
              <a:t>          their fangs.  They’re predators.</a:t>
            </a:r>
          </a:p>
          <a:p>
            <a:pPr marL="609600" indent="-609600">
              <a:lnSpc>
                <a:spcPct val="80000"/>
              </a:lnSpc>
              <a:buFontTx/>
              <a:buNone/>
            </a:pPr>
            <a:r>
              <a:rPr lang="en-US" altLang="en-US" sz="2800" b="1"/>
              <a:t>159.  Clover mites bite man.</a:t>
            </a:r>
          </a:p>
          <a:p>
            <a:pPr marL="609600" indent="-609600">
              <a:lnSpc>
                <a:spcPct val="80000"/>
              </a:lnSpc>
              <a:buFontTx/>
              <a:buNone/>
            </a:pPr>
            <a:r>
              <a:rPr lang="en-US" altLang="en-US" sz="2800" b="1"/>
              <a:t>160.  Clover mites are soft-bodied are often leave </a:t>
            </a:r>
          </a:p>
          <a:p>
            <a:pPr marL="609600" indent="-609600">
              <a:lnSpc>
                <a:spcPct val="80000"/>
              </a:lnSpc>
              <a:buFontTx/>
              <a:buNone/>
            </a:pPr>
            <a:r>
              <a:rPr lang="en-US" altLang="en-US" sz="2800" b="1"/>
              <a:t>          stains when they are brushed off surfaces.</a:t>
            </a:r>
          </a:p>
        </p:txBody>
      </p:sp>
      <p:sp>
        <p:nvSpPr>
          <p:cNvPr id="538628" name="Text Box 4">
            <a:extLst>
              <a:ext uri="{FF2B5EF4-FFF2-40B4-BE49-F238E27FC236}">
                <a16:creationId xmlns:a16="http://schemas.microsoft.com/office/drawing/2014/main" id="{DE8967CE-D6C3-4727-87AB-1661E0C612DD}"/>
              </a:ext>
            </a:extLst>
          </p:cNvPr>
          <p:cNvSpPr txBox="1">
            <a:spLocks noChangeArrowheads="1"/>
          </p:cNvSpPr>
          <p:nvPr/>
        </p:nvSpPr>
        <p:spPr bwMode="auto">
          <a:xfrm>
            <a:off x="4876800" y="3581400"/>
            <a:ext cx="838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a:t>
            </a:r>
          </a:p>
        </p:txBody>
      </p:sp>
      <p:pic>
        <p:nvPicPr>
          <p:cNvPr id="538629" name="Picture 5">
            <a:extLst>
              <a:ext uri="{FF2B5EF4-FFF2-40B4-BE49-F238E27FC236}">
                <a16:creationId xmlns:a16="http://schemas.microsoft.com/office/drawing/2014/main" id="{EC981F63-7A57-4FC2-8F3E-C0E2581F7CE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971800"/>
            <a:ext cx="1828800" cy="12858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a:extLst>
              <a:ext uri="{FF2B5EF4-FFF2-40B4-BE49-F238E27FC236}">
                <a16:creationId xmlns:a16="http://schemas.microsoft.com/office/drawing/2014/main" id="{6BF7AB06-85BD-4EEB-AF3F-2C6DE87E12C7}"/>
              </a:ext>
            </a:extLst>
          </p:cNvPr>
          <p:cNvSpPr>
            <a:spLocks noGrp="1" noChangeArrowheads="1"/>
          </p:cNvSpPr>
          <p:nvPr>
            <p:ph type="title"/>
          </p:nvPr>
        </p:nvSpPr>
        <p:spPr>
          <a:xfrm>
            <a:off x="685800" y="76200"/>
            <a:ext cx="7772400" cy="609600"/>
          </a:xfrm>
        </p:spPr>
        <p:txBody>
          <a:bodyPr/>
          <a:lstStyle/>
          <a:p>
            <a:r>
              <a:rPr lang="en-US" altLang="en-US" sz="3200" b="1"/>
              <a:t>True or False</a:t>
            </a:r>
          </a:p>
        </p:txBody>
      </p:sp>
      <p:sp>
        <p:nvSpPr>
          <p:cNvPr id="226307" name="Rectangle 3">
            <a:extLst>
              <a:ext uri="{FF2B5EF4-FFF2-40B4-BE49-F238E27FC236}">
                <a16:creationId xmlns:a16="http://schemas.microsoft.com/office/drawing/2014/main" id="{662FFABA-9399-4150-A487-ACB1F8B36C6E}"/>
              </a:ext>
            </a:extLst>
          </p:cNvPr>
          <p:cNvSpPr>
            <a:spLocks noGrp="1" noChangeArrowheads="1"/>
          </p:cNvSpPr>
          <p:nvPr>
            <p:ph type="body" idx="1"/>
          </p:nvPr>
        </p:nvSpPr>
        <p:spPr>
          <a:xfrm>
            <a:off x="685800" y="685800"/>
            <a:ext cx="7772400" cy="6324600"/>
          </a:xfrm>
        </p:spPr>
        <p:txBody>
          <a:bodyPr/>
          <a:lstStyle/>
          <a:p>
            <a:pPr marL="609600" indent="-609600">
              <a:lnSpc>
                <a:spcPct val="90000"/>
              </a:lnSpc>
              <a:buFontTx/>
              <a:buNone/>
            </a:pPr>
            <a:r>
              <a:rPr lang="en-US" altLang="en-US" sz="2800" b="1"/>
              <a:t>154.  Earwigs have two pair of wings and some of </a:t>
            </a:r>
          </a:p>
          <a:p>
            <a:pPr marL="609600" indent="-609600">
              <a:lnSpc>
                <a:spcPct val="90000"/>
              </a:lnSpc>
              <a:buFontTx/>
              <a:buNone/>
            </a:pPr>
            <a:r>
              <a:rPr lang="en-US" altLang="en-US" sz="2800" b="1"/>
              <a:t>          them fly.</a:t>
            </a:r>
          </a:p>
          <a:p>
            <a:pPr marL="609600" indent="-609600">
              <a:lnSpc>
                <a:spcPct val="90000"/>
              </a:lnSpc>
              <a:buFontTx/>
              <a:buNone/>
            </a:pPr>
            <a:r>
              <a:rPr lang="en-US" altLang="en-US" sz="2800" b="1"/>
              <a:t>155.  Ground beetles never fly.</a:t>
            </a:r>
          </a:p>
          <a:p>
            <a:pPr marL="609600" indent="-609600">
              <a:lnSpc>
                <a:spcPct val="90000"/>
              </a:lnSpc>
              <a:buFontTx/>
              <a:buNone/>
            </a:pPr>
            <a:r>
              <a:rPr lang="en-US" altLang="en-US" sz="2800" b="1"/>
              <a:t>156.  Ladybugs often return to the same structure </a:t>
            </a:r>
          </a:p>
          <a:p>
            <a:pPr marL="609600" indent="-609600">
              <a:lnSpc>
                <a:spcPct val="90000"/>
              </a:lnSpc>
              <a:buFontTx/>
              <a:buNone/>
            </a:pPr>
            <a:r>
              <a:rPr lang="en-US" altLang="en-US" sz="2800" b="1"/>
              <a:t>          every year to overwinter in walls or attics.</a:t>
            </a:r>
          </a:p>
          <a:p>
            <a:pPr marL="609600" indent="-609600">
              <a:lnSpc>
                <a:spcPct val="90000"/>
              </a:lnSpc>
              <a:buFontTx/>
              <a:buNone/>
            </a:pPr>
            <a:r>
              <a:rPr lang="en-US" altLang="en-US" sz="2800" b="1"/>
              <a:t>157.  Field crickets can fly and are attracted to </a:t>
            </a:r>
          </a:p>
          <a:p>
            <a:pPr marL="609600" indent="-609600">
              <a:lnSpc>
                <a:spcPct val="90000"/>
              </a:lnSpc>
              <a:buFontTx/>
              <a:buNone/>
            </a:pPr>
            <a:r>
              <a:rPr lang="en-US" altLang="en-US" sz="2800" b="1"/>
              <a:t>          lights.</a:t>
            </a:r>
          </a:p>
          <a:p>
            <a:pPr marL="609600" indent="-609600">
              <a:lnSpc>
                <a:spcPct val="90000"/>
              </a:lnSpc>
              <a:buFontTx/>
              <a:buAutoNum type="arabicPeriod" startAt="158"/>
            </a:pPr>
            <a:r>
              <a:rPr lang="en-US" altLang="en-US" sz="2800" b="1"/>
              <a:t>  </a:t>
            </a:r>
            <a:r>
              <a:rPr lang="en-US" altLang="en-US" sz="2800" b="1" u="sng"/>
              <a:t>Millipedes have poison glands attached</a:t>
            </a:r>
          </a:p>
          <a:p>
            <a:pPr marL="609600" indent="-609600">
              <a:lnSpc>
                <a:spcPct val="90000"/>
              </a:lnSpc>
              <a:buFontTx/>
              <a:buNone/>
            </a:pPr>
            <a:r>
              <a:rPr lang="en-US" altLang="en-US" sz="2800" b="1"/>
              <a:t>         </a:t>
            </a:r>
            <a:r>
              <a:rPr lang="en-US" altLang="en-US" sz="2800" b="1" u="sng"/>
              <a:t>to their fangs.  They’re predators.</a:t>
            </a:r>
          </a:p>
          <a:p>
            <a:pPr marL="609600" indent="-609600">
              <a:lnSpc>
                <a:spcPct val="90000"/>
              </a:lnSpc>
              <a:buFontTx/>
              <a:buNone/>
            </a:pPr>
            <a:endParaRPr lang="en-US" altLang="en-US" sz="2800" b="1" u="sng"/>
          </a:p>
          <a:p>
            <a:pPr marL="609600" indent="-609600">
              <a:lnSpc>
                <a:spcPct val="90000"/>
              </a:lnSpc>
              <a:buFontTx/>
              <a:buNone/>
            </a:pPr>
            <a:r>
              <a:rPr lang="en-US" altLang="en-US" sz="2800" b="1"/>
              <a:t>159.  Clover mites bite man.</a:t>
            </a:r>
          </a:p>
          <a:p>
            <a:pPr marL="609600" indent="-609600">
              <a:lnSpc>
                <a:spcPct val="90000"/>
              </a:lnSpc>
              <a:buFontTx/>
              <a:buNone/>
            </a:pPr>
            <a:r>
              <a:rPr lang="en-US" altLang="en-US" sz="2800" b="1"/>
              <a:t>160.  Clover mites are soft-bodied are often leave </a:t>
            </a:r>
          </a:p>
          <a:p>
            <a:pPr marL="609600" indent="-609600">
              <a:lnSpc>
                <a:spcPct val="90000"/>
              </a:lnSpc>
              <a:buFontTx/>
              <a:buNone/>
            </a:pPr>
            <a:r>
              <a:rPr lang="en-US" altLang="en-US" sz="2800" b="1"/>
              <a:t>         stains when they are brushed off surfaces.</a:t>
            </a:r>
          </a:p>
        </p:txBody>
      </p:sp>
      <p:pic>
        <p:nvPicPr>
          <p:cNvPr id="226309" name="Picture 5">
            <a:extLst>
              <a:ext uri="{FF2B5EF4-FFF2-40B4-BE49-F238E27FC236}">
                <a16:creationId xmlns:a16="http://schemas.microsoft.com/office/drawing/2014/main" id="{CCA6FF02-77F0-41A7-8B5C-AE52E7460C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334" t="3334" r="1111"/>
          <a:stretch>
            <a:fillRect/>
          </a:stretch>
        </p:blipFill>
        <p:spPr bwMode="auto">
          <a:xfrm>
            <a:off x="7620000" y="3935413"/>
            <a:ext cx="1371600" cy="9255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9650" name="Rectangle 2">
            <a:extLst>
              <a:ext uri="{FF2B5EF4-FFF2-40B4-BE49-F238E27FC236}">
                <a16:creationId xmlns:a16="http://schemas.microsoft.com/office/drawing/2014/main" id="{E6D637BA-2FEB-4FF8-BE5F-845F7B1B4B84}"/>
              </a:ext>
            </a:extLst>
          </p:cNvPr>
          <p:cNvSpPr>
            <a:spLocks noGrp="1" noChangeArrowheads="1"/>
          </p:cNvSpPr>
          <p:nvPr>
            <p:ph type="title"/>
          </p:nvPr>
        </p:nvSpPr>
        <p:spPr>
          <a:xfrm>
            <a:off x="685800" y="76200"/>
            <a:ext cx="7772400" cy="609600"/>
          </a:xfrm>
        </p:spPr>
        <p:txBody>
          <a:bodyPr/>
          <a:lstStyle/>
          <a:p>
            <a:r>
              <a:rPr lang="en-US" altLang="en-US" sz="3200" b="1"/>
              <a:t>True or False</a:t>
            </a:r>
          </a:p>
        </p:txBody>
      </p:sp>
      <p:sp>
        <p:nvSpPr>
          <p:cNvPr id="539651" name="Rectangle 3">
            <a:extLst>
              <a:ext uri="{FF2B5EF4-FFF2-40B4-BE49-F238E27FC236}">
                <a16:creationId xmlns:a16="http://schemas.microsoft.com/office/drawing/2014/main" id="{3F1CBFD4-70E5-47F8-A850-4F1E3434D1F1}"/>
              </a:ext>
            </a:extLst>
          </p:cNvPr>
          <p:cNvSpPr>
            <a:spLocks noGrp="1" noChangeArrowheads="1"/>
          </p:cNvSpPr>
          <p:nvPr>
            <p:ph type="body" idx="1"/>
          </p:nvPr>
        </p:nvSpPr>
        <p:spPr>
          <a:xfrm>
            <a:off x="685800" y="685800"/>
            <a:ext cx="7772400" cy="6324600"/>
          </a:xfrm>
        </p:spPr>
        <p:txBody>
          <a:bodyPr/>
          <a:lstStyle/>
          <a:p>
            <a:pPr marL="609600" indent="-609600">
              <a:lnSpc>
                <a:spcPct val="90000"/>
              </a:lnSpc>
              <a:buFontTx/>
              <a:buNone/>
            </a:pPr>
            <a:r>
              <a:rPr lang="en-US" altLang="en-US" sz="2800" b="1"/>
              <a:t>154.  Earwigs have two pair of wings and some of </a:t>
            </a:r>
          </a:p>
          <a:p>
            <a:pPr marL="609600" indent="-609600">
              <a:lnSpc>
                <a:spcPct val="90000"/>
              </a:lnSpc>
              <a:buFontTx/>
              <a:buNone/>
            </a:pPr>
            <a:r>
              <a:rPr lang="en-US" altLang="en-US" sz="2800" b="1"/>
              <a:t>          them fly.</a:t>
            </a:r>
          </a:p>
          <a:p>
            <a:pPr marL="609600" indent="-609600">
              <a:lnSpc>
                <a:spcPct val="90000"/>
              </a:lnSpc>
              <a:buFontTx/>
              <a:buNone/>
            </a:pPr>
            <a:r>
              <a:rPr lang="en-US" altLang="en-US" sz="2800" b="1"/>
              <a:t>155.  Ground beetles never fly.</a:t>
            </a:r>
          </a:p>
          <a:p>
            <a:pPr marL="609600" indent="-609600">
              <a:lnSpc>
                <a:spcPct val="90000"/>
              </a:lnSpc>
              <a:buFontTx/>
              <a:buNone/>
            </a:pPr>
            <a:r>
              <a:rPr lang="en-US" altLang="en-US" sz="2800" b="1"/>
              <a:t>156.  Ladybugs often return to the same structure </a:t>
            </a:r>
          </a:p>
          <a:p>
            <a:pPr marL="609600" indent="-609600">
              <a:lnSpc>
                <a:spcPct val="90000"/>
              </a:lnSpc>
              <a:buFontTx/>
              <a:buNone/>
            </a:pPr>
            <a:r>
              <a:rPr lang="en-US" altLang="en-US" sz="2800" b="1"/>
              <a:t>          every year to overwinter in walls or attics.</a:t>
            </a:r>
          </a:p>
          <a:p>
            <a:pPr marL="609600" indent="-609600">
              <a:lnSpc>
                <a:spcPct val="90000"/>
              </a:lnSpc>
              <a:buFontTx/>
              <a:buNone/>
            </a:pPr>
            <a:r>
              <a:rPr lang="en-US" altLang="en-US" sz="2800" b="1"/>
              <a:t>157.  Field crickets can fly and are attracted to </a:t>
            </a:r>
          </a:p>
          <a:p>
            <a:pPr marL="609600" indent="-609600">
              <a:lnSpc>
                <a:spcPct val="90000"/>
              </a:lnSpc>
              <a:buFontTx/>
              <a:buNone/>
            </a:pPr>
            <a:r>
              <a:rPr lang="en-US" altLang="en-US" sz="2800" b="1"/>
              <a:t>          lights.</a:t>
            </a:r>
          </a:p>
          <a:p>
            <a:pPr marL="609600" indent="-609600">
              <a:lnSpc>
                <a:spcPct val="90000"/>
              </a:lnSpc>
              <a:buFontTx/>
              <a:buAutoNum type="arabicPeriod" startAt="158"/>
            </a:pPr>
            <a:r>
              <a:rPr lang="en-US" altLang="en-US" sz="2800" b="1"/>
              <a:t>  </a:t>
            </a:r>
            <a:r>
              <a:rPr lang="en-US" altLang="en-US" sz="2800" b="1" u="sng"/>
              <a:t>Millipedes have poison glands attached</a:t>
            </a:r>
          </a:p>
          <a:p>
            <a:pPr marL="609600" indent="-609600">
              <a:lnSpc>
                <a:spcPct val="90000"/>
              </a:lnSpc>
              <a:buFontTx/>
              <a:buNone/>
            </a:pPr>
            <a:r>
              <a:rPr lang="en-US" altLang="en-US" sz="2800" b="1"/>
              <a:t>         </a:t>
            </a:r>
            <a:r>
              <a:rPr lang="en-US" altLang="en-US" sz="2800" b="1" u="sng"/>
              <a:t>to their fangs.  They’re predators.</a:t>
            </a:r>
          </a:p>
          <a:p>
            <a:pPr marL="609600" indent="-609600">
              <a:lnSpc>
                <a:spcPct val="90000"/>
              </a:lnSpc>
              <a:buFontTx/>
              <a:buNone/>
            </a:pPr>
            <a:endParaRPr lang="en-US" altLang="en-US" sz="2800" b="1" u="sng"/>
          </a:p>
          <a:p>
            <a:pPr marL="609600" indent="-609600">
              <a:lnSpc>
                <a:spcPct val="90000"/>
              </a:lnSpc>
              <a:buFontTx/>
              <a:buNone/>
            </a:pPr>
            <a:r>
              <a:rPr lang="en-US" altLang="en-US" sz="2800" b="1"/>
              <a:t>159.  Clover mites bite man.</a:t>
            </a:r>
          </a:p>
          <a:p>
            <a:pPr marL="609600" indent="-609600">
              <a:lnSpc>
                <a:spcPct val="90000"/>
              </a:lnSpc>
              <a:buFontTx/>
              <a:buNone/>
            </a:pPr>
            <a:r>
              <a:rPr lang="en-US" altLang="en-US" sz="2800" b="1"/>
              <a:t>160.  Clover mites are soft-bodied are often leave </a:t>
            </a:r>
          </a:p>
          <a:p>
            <a:pPr marL="609600" indent="-609600">
              <a:lnSpc>
                <a:spcPct val="90000"/>
              </a:lnSpc>
              <a:buFontTx/>
              <a:buNone/>
            </a:pPr>
            <a:r>
              <a:rPr lang="en-US" altLang="en-US" sz="2800" b="1"/>
              <a:t>         stains when they are brushed off surfaces.</a:t>
            </a:r>
          </a:p>
        </p:txBody>
      </p:sp>
      <p:sp>
        <p:nvSpPr>
          <p:cNvPr id="539652" name="Text Box 4">
            <a:extLst>
              <a:ext uri="{FF2B5EF4-FFF2-40B4-BE49-F238E27FC236}">
                <a16:creationId xmlns:a16="http://schemas.microsoft.com/office/drawing/2014/main" id="{41A6BCFA-B857-48EF-A22F-DA51025240D0}"/>
              </a:ext>
            </a:extLst>
          </p:cNvPr>
          <p:cNvSpPr txBox="1">
            <a:spLocks noChangeArrowheads="1"/>
          </p:cNvSpPr>
          <p:nvPr/>
        </p:nvSpPr>
        <p:spPr bwMode="auto">
          <a:xfrm>
            <a:off x="228600" y="4953000"/>
            <a:ext cx="8763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they don’t have poison glands, they feed on organic debris</a:t>
            </a:r>
          </a:p>
        </p:txBody>
      </p:sp>
      <p:pic>
        <p:nvPicPr>
          <p:cNvPr id="539653" name="Picture 5">
            <a:extLst>
              <a:ext uri="{FF2B5EF4-FFF2-40B4-BE49-F238E27FC236}">
                <a16:creationId xmlns:a16="http://schemas.microsoft.com/office/drawing/2014/main" id="{5BCEF332-243E-45DC-BA89-2FC7DF211B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334" t="3334" r="1111"/>
          <a:stretch>
            <a:fillRect/>
          </a:stretch>
        </p:blipFill>
        <p:spPr bwMode="auto">
          <a:xfrm>
            <a:off x="7620000" y="3935413"/>
            <a:ext cx="1371600" cy="92551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a:extLst>
              <a:ext uri="{FF2B5EF4-FFF2-40B4-BE49-F238E27FC236}">
                <a16:creationId xmlns:a16="http://schemas.microsoft.com/office/drawing/2014/main" id="{87742F10-7388-4D4D-BAFC-640A18901695}"/>
              </a:ext>
            </a:extLst>
          </p:cNvPr>
          <p:cNvSpPr>
            <a:spLocks noGrp="1" noChangeArrowheads="1"/>
          </p:cNvSpPr>
          <p:nvPr>
            <p:ph type="title"/>
          </p:nvPr>
        </p:nvSpPr>
        <p:spPr>
          <a:xfrm>
            <a:off x="685800" y="76200"/>
            <a:ext cx="7772400" cy="609600"/>
          </a:xfrm>
        </p:spPr>
        <p:txBody>
          <a:bodyPr/>
          <a:lstStyle/>
          <a:p>
            <a:r>
              <a:rPr lang="en-US" altLang="en-US" sz="3200" b="1"/>
              <a:t>True or False</a:t>
            </a:r>
          </a:p>
        </p:txBody>
      </p:sp>
      <p:sp>
        <p:nvSpPr>
          <p:cNvPr id="227331" name="Rectangle 3">
            <a:extLst>
              <a:ext uri="{FF2B5EF4-FFF2-40B4-BE49-F238E27FC236}">
                <a16:creationId xmlns:a16="http://schemas.microsoft.com/office/drawing/2014/main" id="{CF2BCBE3-2DDD-474C-8EFA-D460755A23B2}"/>
              </a:ext>
            </a:extLst>
          </p:cNvPr>
          <p:cNvSpPr>
            <a:spLocks noGrp="1" noChangeArrowheads="1"/>
          </p:cNvSpPr>
          <p:nvPr>
            <p:ph type="body" idx="1"/>
          </p:nvPr>
        </p:nvSpPr>
        <p:spPr>
          <a:xfrm>
            <a:off x="685800" y="685800"/>
            <a:ext cx="7772400" cy="6172200"/>
          </a:xfrm>
        </p:spPr>
        <p:txBody>
          <a:bodyPr/>
          <a:lstStyle/>
          <a:p>
            <a:pPr marL="609600" indent="-609600">
              <a:lnSpc>
                <a:spcPct val="80000"/>
              </a:lnSpc>
              <a:buFontTx/>
              <a:buNone/>
            </a:pPr>
            <a:r>
              <a:rPr lang="en-US" altLang="en-US" sz="2800" b="1"/>
              <a:t>154.  Earwigs have two pair of wings and some of </a:t>
            </a:r>
          </a:p>
          <a:p>
            <a:pPr marL="609600" indent="-609600">
              <a:lnSpc>
                <a:spcPct val="80000"/>
              </a:lnSpc>
              <a:buFontTx/>
              <a:buNone/>
            </a:pPr>
            <a:r>
              <a:rPr lang="en-US" altLang="en-US" sz="2800" b="1"/>
              <a:t>          them fly.</a:t>
            </a:r>
          </a:p>
          <a:p>
            <a:pPr marL="609600" indent="-609600">
              <a:lnSpc>
                <a:spcPct val="80000"/>
              </a:lnSpc>
              <a:buFontTx/>
              <a:buNone/>
            </a:pPr>
            <a:r>
              <a:rPr lang="en-US" altLang="en-US" sz="2800" b="1"/>
              <a:t>155.  Ground beetles never fly.</a:t>
            </a:r>
          </a:p>
          <a:p>
            <a:pPr marL="609600" indent="-609600">
              <a:lnSpc>
                <a:spcPct val="80000"/>
              </a:lnSpc>
              <a:buFontTx/>
              <a:buNone/>
            </a:pPr>
            <a:r>
              <a:rPr lang="en-US" altLang="en-US" sz="2800" b="1"/>
              <a:t>156.  Ladybugs often return to the same structure </a:t>
            </a:r>
          </a:p>
          <a:p>
            <a:pPr marL="609600" indent="-609600">
              <a:lnSpc>
                <a:spcPct val="80000"/>
              </a:lnSpc>
              <a:buFontTx/>
              <a:buNone/>
            </a:pPr>
            <a:r>
              <a:rPr lang="en-US" altLang="en-US" sz="2800" b="1"/>
              <a:t>          every year to overwinter in walls or attics.</a:t>
            </a:r>
          </a:p>
          <a:p>
            <a:pPr marL="609600" indent="-609600">
              <a:lnSpc>
                <a:spcPct val="80000"/>
              </a:lnSpc>
              <a:buFontTx/>
              <a:buNone/>
            </a:pPr>
            <a:r>
              <a:rPr lang="en-US" altLang="en-US" sz="2800" b="1"/>
              <a:t>157.  Field crickets can fly and are attracted to </a:t>
            </a:r>
          </a:p>
          <a:p>
            <a:pPr marL="609600" indent="-609600">
              <a:lnSpc>
                <a:spcPct val="80000"/>
              </a:lnSpc>
              <a:buFontTx/>
              <a:buNone/>
            </a:pPr>
            <a:r>
              <a:rPr lang="en-US" altLang="en-US" sz="2800" b="1"/>
              <a:t>          lights.</a:t>
            </a:r>
          </a:p>
          <a:p>
            <a:pPr marL="609600" indent="-609600">
              <a:lnSpc>
                <a:spcPct val="80000"/>
              </a:lnSpc>
              <a:buFontTx/>
              <a:buNone/>
            </a:pPr>
            <a:r>
              <a:rPr lang="en-US" altLang="en-US" sz="2800" b="1"/>
              <a:t>158.  Millipedes have poison glands attached to </a:t>
            </a:r>
          </a:p>
          <a:p>
            <a:pPr marL="609600" indent="-609600">
              <a:lnSpc>
                <a:spcPct val="80000"/>
              </a:lnSpc>
              <a:buFontTx/>
              <a:buNone/>
            </a:pPr>
            <a:r>
              <a:rPr lang="en-US" altLang="en-US" sz="2800" b="1"/>
              <a:t>          their fangs.  They’re predators.</a:t>
            </a:r>
          </a:p>
          <a:p>
            <a:pPr marL="609600" indent="-609600">
              <a:lnSpc>
                <a:spcPct val="80000"/>
              </a:lnSpc>
              <a:buFontTx/>
              <a:buAutoNum type="arabicPeriod" startAt="159"/>
            </a:pPr>
            <a:r>
              <a:rPr lang="en-US" altLang="en-US" sz="2800" b="1"/>
              <a:t>  </a:t>
            </a:r>
            <a:r>
              <a:rPr lang="en-US" altLang="en-US" sz="2800" b="1" u="sng"/>
              <a:t>Clover mites bite man.</a:t>
            </a:r>
          </a:p>
          <a:p>
            <a:pPr marL="609600" indent="-609600">
              <a:lnSpc>
                <a:spcPct val="80000"/>
              </a:lnSpc>
              <a:buFontTx/>
              <a:buAutoNum type="arabicPeriod" startAt="159"/>
            </a:pPr>
            <a:endParaRPr lang="en-US" altLang="en-US" sz="2800" b="1"/>
          </a:p>
          <a:p>
            <a:pPr marL="609600" indent="-609600">
              <a:lnSpc>
                <a:spcPct val="80000"/>
              </a:lnSpc>
              <a:buFontTx/>
              <a:buAutoNum type="arabicPeriod" startAt="159"/>
            </a:pPr>
            <a:endParaRPr lang="en-US" altLang="en-US" sz="2800" b="1"/>
          </a:p>
          <a:p>
            <a:pPr marL="609600" indent="-609600">
              <a:lnSpc>
                <a:spcPct val="80000"/>
              </a:lnSpc>
              <a:buFontTx/>
              <a:buNone/>
            </a:pPr>
            <a:r>
              <a:rPr lang="en-US" altLang="en-US" sz="2800" b="1"/>
              <a:t>160.  Clover mites are soft-bodied are often leave </a:t>
            </a:r>
          </a:p>
          <a:p>
            <a:pPr marL="609600" indent="-609600">
              <a:lnSpc>
                <a:spcPct val="80000"/>
              </a:lnSpc>
              <a:buFontTx/>
              <a:buNone/>
            </a:pPr>
            <a:r>
              <a:rPr lang="en-US" altLang="en-US" sz="2800" b="1"/>
              <a:t>          stains when they are brushed off surfaces.</a:t>
            </a:r>
          </a:p>
        </p:txBody>
      </p:sp>
      <p:pic>
        <p:nvPicPr>
          <p:cNvPr id="227333" name="Picture 5">
            <a:extLst>
              <a:ext uri="{FF2B5EF4-FFF2-40B4-BE49-F238E27FC236}">
                <a16:creationId xmlns:a16="http://schemas.microsoft.com/office/drawing/2014/main" id="{D2FB9BFF-6350-471C-96AE-4F256B0C3B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4114800"/>
            <a:ext cx="839788" cy="1066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0674" name="Rectangle 2">
            <a:extLst>
              <a:ext uri="{FF2B5EF4-FFF2-40B4-BE49-F238E27FC236}">
                <a16:creationId xmlns:a16="http://schemas.microsoft.com/office/drawing/2014/main" id="{AC235856-657B-4E35-8A27-96B0A8539C90}"/>
              </a:ext>
            </a:extLst>
          </p:cNvPr>
          <p:cNvSpPr>
            <a:spLocks noGrp="1" noChangeArrowheads="1"/>
          </p:cNvSpPr>
          <p:nvPr>
            <p:ph type="title"/>
          </p:nvPr>
        </p:nvSpPr>
        <p:spPr>
          <a:xfrm>
            <a:off x="685800" y="76200"/>
            <a:ext cx="7772400" cy="609600"/>
          </a:xfrm>
        </p:spPr>
        <p:txBody>
          <a:bodyPr/>
          <a:lstStyle/>
          <a:p>
            <a:r>
              <a:rPr lang="en-US" altLang="en-US" sz="3200" b="1"/>
              <a:t>True or False</a:t>
            </a:r>
          </a:p>
        </p:txBody>
      </p:sp>
      <p:sp>
        <p:nvSpPr>
          <p:cNvPr id="540675" name="Rectangle 3">
            <a:extLst>
              <a:ext uri="{FF2B5EF4-FFF2-40B4-BE49-F238E27FC236}">
                <a16:creationId xmlns:a16="http://schemas.microsoft.com/office/drawing/2014/main" id="{639DD1C5-189A-43B5-BFB1-BE19249D13B4}"/>
              </a:ext>
            </a:extLst>
          </p:cNvPr>
          <p:cNvSpPr>
            <a:spLocks noGrp="1" noChangeArrowheads="1"/>
          </p:cNvSpPr>
          <p:nvPr>
            <p:ph type="body" idx="1"/>
          </p:nvPr>
        </p:nvSpPr>
        <p:spPr>
          <a:xfrm>
            <a:off x="685800" y="685800"/>
            <a:ext cx="7772400" cy="6172200"/>
          </a:xfrm>
        </p:spPr>
        <p:txBody>
          <a:bodyPr/>
          <a:lstStyle/>
          <a:p>
            <a:pPr marL="609600" indent="-609600">
              <a:lnSpc>
                <a:spcPct val="80000"/>
              </a:lnSpc>
              <a:buFontTx/>
              <a:buNone/>
            </a:pPr>
            <a:r>
              <a:rPr lang="en-US" altLang="en-US" sz="2800" b="1"/>
              <a:t>154.  Earwigs have two pair of wings and some of </a:t>
            </a:r>
          </a:p>
          <a:p>
            <a:pPr marL="609600" indent="-609600">
              <a:lnSpc>
                <a:spcPct val="80000"/>
              </a:lnSpc>
              <a:buFontTx/>
              <a:buNone/>
            </a:pPr>
            <a:r>
              <a:rPr lang="en-US" altLang="en-US" sz="2800" b="1"/>
              <a:t>          them fly.</a:t>
            </a:r>
          </a:p>
          <a:p>
            <a:pPr marL="609600" indent="-609600">
              <a:lnSpc>
                <a:spcPct val="80000"/>
              </a:lnSpc>
              <a:buFontTx/>
              <a:buNone/>
            </a:pPr>
            <a:r>
              <a:rPr lang="en-US" altLang="en-US" sz="2800" b="1"/>
              <a:t>155.  Ground beetles never fly.</a:t>
            </a:r>
          </a:p>
          <a:p>
            <a:pPr marL="609600" indent="-609600">
              <a:lnSpc>
                <a:spcPct val="80000"/>
              </a:lnSpc>
              <a:buFontTx/>
              <a:buNone/>
            </a:pPr>
            <a:r>
              <a:rPr lang="en-US" altLang="en-US" sz="2800" b="1"/>
              <a:t>156.  Ladybugs often return to the same structure </a:t>
            </a:r>
          </a:p>
          <a:p>
            <a:pPr marL="609600" indent="-609600">
              <a:lnSpc>
                <a:spcPct val="80000"/>
              </a:lnSpc>
              <a:buFontTx/>
              <a:buNone/>
            </a:pPr>
            <a:r>
              <a:rPr lang="en-US" altLang="en-US" sz="2800" b="1"/>
              <a:t>          every year to overwinter in walls or attics.</a:t>
            </a:r>
          </a:p>
          <a:p>
            <a:pPr marL="609600" indent="-609600">
              <a:lnSpc>
                <a:spcPct val="80000"/>
              </a:lnSpc>
              <a:buFontTx/>
              <a:buNone/>
            </a:pPr>
            <a:r>
              <a:rPr lang="en-US" altLang="en-US" sz="2800" b="1"/>
              <a:t>157.  Field crickets can fly and are attracted to </a:t>
            </a:r>
          </a:p>
          <a:p>
            <a:pPr marL="609600" indent="-609600">
              <a:lnSpc>
                <a:spcPct val="80000"/>
              </a:lnSpc>
              <a:buFontTx/>
              <a:buNone/>
            </a:pPr>
            <a:r>
              <a:rPr lang="en-US" altLang="en-US" sz="2800" b="1"/>
              <a:t>          lights.</a:t>
            </a:r>
          </a:p>
          <a:p>
            <a:pPr marL="609600" indent="-609600">
              <a:lnSpc>
                <a:spcPct val="80000"/>
              </a:lnSpc>
              <a:buFontTx/>
              <a:buNone/>
            </a:pPr>
            <a:r>
              <a:rPr lang="en-US" altLang="en-US" sz="2800" b="1"/>
              <a:t>158.  Millipedes have poison glands attached to </a:t>
            </a:r>
          </a:p>
          <a:p>
            <a:pPr marL="609600" indent="-609600">
              <a:lnSpc>
                <a:spcPct val="80000"/>
              </a:lnSpc>
              <a:buFontTx/>
              <a:buNone/>
            </a:pPr>
            <a:r>
              <a:rPr lang="en-US" altLang="en-US" sz="2800" b="1"/>
              <a:t>          their fangs.  They’re predators.</a:t>
            </a:r>
          </a:p>
          <a:p>
            <a:pPr marL="609600" indent="-609600">
              <a:lnSpc>
                <a:spcPct val="80000"/>
              </a:lnSpc>
              <a:buFontTx/>
              <a:buAutoNum type="arabicPeriod" startAt="159"/>
            </a:pPr>
            <a:r>
              <a:rPr lang="en-US" altLang="en-US" sz="2800" b="1"/>
              <a:t>  </a:t>
            </a:r>
            <a:r>
              <a:rPr lang="en-US" altLang="en-US" sz="2800" b="1" u="sng"/>
              <a:t>Clover mites bite man.</a:t>
            </a:r>
          </a:p>
          <a:p>
            <a:pPr marL="609600" indent="-609600">
              <a:lnSpc>
                <a:spcPct val="80000"/>
              </a:lnSpc>
              <a:buFontTx/>
              <a:buAutoNum type="arabicPeriod" startAt="159"/>
            </a:pPr>
            <a:endParaRPr lang="en-US" altLang="en-US" sz="2800" b="1"/>
          </a:p>
          <a:p>
            <a:pPr marL="609600" indent="-609600">
              <a:lnSpc>
                <a:spcPct val="80000"/>
              </a:lnSpc>
              <a:buFontTx/>
              <a:buAutoNum type="arabicPeriod" startAt="159"/>
            </a:pPr>
            <a:endParaRPr lang="en-US" altLang="en-US" sz="2800" b="1"/>
          </a:p>
          <a:p>
            <a:pPr marL="609600" indent="-609600">
              <a:lnSpc>
                <a:spcPct val="80000"/>
              </a:lnSpc>
              <a:buFontTx/>
              <a:buNone/>
            </a:pPr>
            <a:r>
              <a:rPr lang="en-US" altLang="en-US" sz="2800" b="1"/>
              <a:t>160.  Clover mites are soft-bodied are often leave </a:t>
            </a:r>
          </a:p>
          <a:p>
            <a:pPr marL="609600" indent="-609600">
              <a:lnSpc>
                <a:spcPct val="80000"/>
              </a:lnSpc>
              <a:buFontTx/>
              <a:buNone/>
            </a:pPr>
            <a:r>
              <a:rPr lang="en-US" altLang="en-US" sz="2800" b="1"/>
              <a:t>          stains when they are brushed off surfaces.</a:t>
            </a:r>
          </a:p>
        </p:txBody>
      </p:sp>
      <p:sp>
        <p:nvSpPr>
          <p:cNvPr id="540676" name="Text Box 4">
            <a:extLst>
              <a:ext uri="{FF2B5EF4-FFF2-40B4-BE49-F238E27FC236}">
                <a16:creationId xmlns:a16="http://schemas.microsoft.com/office/drawing/2014/main" id="{ED02AA83-85B8-477D-9CD5-7B34428DCF48}"/>
              </a:ext>
            </a:extLst>
          </p:cNvPr>
          <p:cNvSpPr txBox="1">
            <a:spLocks noChangeArrowheads="1"/>
          </p:cNvSpPr>
          <p:nvPr/>
        </p:nvSpPr>
        <p:spPr bwMode="auto">
          <a:xfrm>
            <a:off x="533400" y="5257800"/>
            <a:ext cx="8077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Clover mites don’t bite man, they feed on plant juices</a:t>
            </a:r>
          </a:p>
        </p:txBody>
      </p:sp>
      <p:pic>
        <p:nvPicPr>
          <p:cNvPr id="540677" name="Picture 5">
            <a:extLst>
              <a:ext uri="{FF2B5EF4-FFF2-40B4-BE49-F238E27FC236}">
                <a16:creationId xmlns:a16="http://schemas.microsoft.com/office/drawing/2014/main" id="{8D6D9D04-1855-4440-ABE5-65B4189E24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4114800"/>
            <a:ext cx="839788" cy="1066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a:extLst>
              <a:ext uri="{FF2B5EF4-FFF2-40B4-BE49-F238E27FC236}">
                <a16:creationId xmlns:a16="http://schemas.microsoft.com/office/drawing/2014/main" id="{90CA7832-C1F7-4DCB-B1A0-75BBDDB6A187}"/>
              </a:ext>
            </a:extLst>
          </p:cNvPr>
          <p:cNvSpPr>
            <a:spLocks noGrp="1" noChangeArrowheads="1"/>
          </p:cNvSpPr>
          <p:nvPr>
            <p:ph type="title"/>
          </p:nvPr>
        </p:nvSpPr>
        <p:spPr>
          <a:xfrm>
            <a:off x="685800" y="228600"/>
            <a:ext cx="7772400" cy="457200"/>
          </a:xfrm>
        </p:spPr>
        <p:txBody>
          <a:bodyPr/>
          <a:lstStyle/>
          <a:p>
            <a:r>
              <a:rPr lang="en-US" altLang="en-US" sz="3200" b="1"/>
              <a:t>True or False</a:t>
            </a:r>
          </a:p>
        </p:txBody>
      </p:sp>
      <p:sp>
        <p:nvSpPr>
          <p:cNvPr id="228355" name="Rectangle 3">
            <a:extLst>
              <a:ext uri="{FF2B5EF4-FFF2-40B4-BE49-F238E27FC236}">
                <a16:creationId xmlns:a16="http://schemas.microsoft.com/office/drawing/2014/main" id="{4949D4DE-AFF7-429A-8170-57BF9DEE12CA}"/>
              </a:ext>
            </a:extLst>
          </p:cNvPr>
          <p:cNvSpPr>
            <a:spLocks noGrp="1" noChangeArrowheads="1"/>
          </p:cNvSpPr>
          <p:nvPr>
            <p:ph type="body" idx="1"/>
          </p:nvPr>
        </p:nvSpPr>
        <p:spPr>
          <a:xfrm>
            <a:off x="685800" y="838200"/>
            <a:ext cx="7772400" cy="5410200"/>
          </a:xfrm>
        </p:spPr>
        <p:txBody>
          <a:bodyPr/>
          <a:lstStyle/>
          <a:p>
            <a:pPr marL="609600" indent="-609600">
              <a:lnSpc>
                <a:spcPct val="80000"/>
              </a:lnSpc>
              <a:buFontTx/>
              <a:buNone/>
            </a:pPr>
            <a:r>
              <a:rPr lang="en-US" altLang="en-US" sz="2800" b="1"/>
              <a:t>154.  Earwigs have two pair of wings and some of </a:t>
            </a:r>
          </a:p>
          <a:p>
            <a:pPr marL="609600" indent="-609600">
              <a:lnSpc>
                <a:spcPct val="80000"/>
              </a:lnSpc>
              <a:buFontTx/>
              <a:buNone/>
            </a:pPr>
            <a:r>
              <a:rPr lang="en-US" altLang="en-US" sz="2800" b="1"/>
              <a:t>          them fly.</a:t>
            </a:r>
          </a:p>
          <a:p>
            <a:pPr marL="609600" indent="-609600">
              <a:lnSpc>
                <a:spcPct val="80000"/>
              </a:lnSpc>
              <a:buFontTx/>
              <a:buNone/>
            </a:pPr>
            <a:r>
              <a:rPr lang="en-US" altLang="en-US" sz="2800" b="1"/>
              <a:t>155.  Ground beetles never fly.</a:t>
            </a:r>
          </a:p>
          <a:p>
            <a:pPr marL="609600" indent="-609600">
              <a:lnSpc>
                <a:spcPct val="80000"/>
              </a:lnSpc>
              <a:buFontTx/>
              <a:buNone/>
            </a:pPr>
            <a:r>
              <a:rPr lang="en-US" altLang="en-US" sz="2800" b="1"/>
              <a:t>156.  Ladybugs often return to the same structure </a:t>
            </a:r>
          </a:p>
          <a:p>
            <a:pPr marL="609600" indent="-609600">
              <a:lnSpc>
                <a:spcPct val="80000"/>
              </a:lnSpc>
              <a:buFontTx/>
              <a:buNone/>
            </a:pPr>
            <a:r>
              <a:rPr lang="en-US" altLang="en-US" sz="2800" b="1"/>
              <a:t>          every year to overwinter in walls or attics.</a:t>
            </a:r>
          </a:p>
          <a:p>
            <a:pPr marL="609600" indent="-609600">
              <a:lnSpc>
                <a:spcPct val="80000"/>
              </a:lnSpc>
              <a:buFontTx/>
              <a:buNone/>
            </a:pPr>
            <a:r>
              <a:rPr lang="en-US" altLang="en-US" sz="2800" b="1"/>
              <a:t>157.  Field crickets can fly and are attracted to </a:t>
            </a:r>
          </a:p>
          <a:p>
            <a:pPr marL="609600" indent="-609600">
              <a:lnSpc>
                <a:spcPct val="80000"/>
              </a:lnSpc>
              <a:buFontTx/>
              <a:buNone/>
            </a:pPr>
            <a:r>
              <a:rPr lang="en-US" altLang="en-US" sz="2800" b="1"/>
              <a:t>          lights.</a:t>
            </a:r>
          </a:p>
          <a:p>
            <a:pPr marL="609600" indent="-609600">
              <a:lnSpc>
                <a:spcPct val="80000"/>
              </a:lnSpc>
              <a:buFontTx/>
              <a:buNone/>
            </a:pPr>
            <a:r>
              <a:rPr lang="en-US" altLang="en-US" sz="2800" b="1"/>
              <a:t>158.  Millipedes have poison glands attached to </a:t>
            </a:r>
          </a:p>
          <a:p>
            <a:pPr marL="609600" indent="-609600">
              <a:lnSpc>
                <a:spcPct val="80000"/>
              </a:lnSpc>
              <a:buFontTx/>
              <a:buNone/>
            </a:pPr>
            <a:r>
              <a:rPr lang="en-US" altLang="en-US" sz="2800" b="1"/>
              <a:t>          their fangs.  They’re predators.</a:t>
            </a:r>
          </a:p>
          <a:p>
            <a:pPr marL="609600" indent="-609600">
              <a:lnSpc>
                <a:spcPct val="80000"/>
              </a:lnSpc>
              <a:buFontTx/>
              <a:buAutoNum type="arabicPeriod" startAt="159"/>
            </a:pPr>
            <a:r>
              <a:rPr lang="en-US" altLang="en-US" sz="2800" b="1"/>
              <a:t>  Clover mites bite man.</a:t>
            </a:r>
          </a:p>
          <a:p>
            <a:pPr marL="609600" indent="-609600">
              <a:lnSpc>
                <a:spcPct val="80000"/>
              </a:lnSpc>
              <a:buFontTx/>
              <a:buNone/>
            </a:pPr>
            <a:r>
              <a:rPr lang="en-US" altLang="en-US" sz="2800" b="1"/>
              <a:t>160.  </a:t>
            </a:r>
            <a:r>
              <a:rPr lang="en-US" altLang="en-US" sz="2800" b="1" u="sng"/>
              <a:t>Clover mites are soft-bodied are often leave </a:t>
            </a:r>
          </a:p>
          <a:p>
            <a:pPr marL="609600" indent="-609600">
              <a:lnSpc>
                <a:spcPct val="80000"/>
              </a:lnSpc>
              <a:buFontTx/>
              <a:buNone/>
            </a:pPr>
            <a:r>
              <a:rPr lang="en-US" altLang="en-US" sz="2800" b="1"/>
              <a:t>          </a:t>
            </a:r>
            <a:r>
              <a:rPr lang="en-US" altLang="en-US" sz="2800" b="1" u="sng"/>
              <a:t>stains when they are brushed off surfaces</a:t>
            </a:r>
            <a:r>
              <a:rPr lang="en-US" altLang="en-US" sz="2800" b="1"/>
              <a:t>.</a:t>
            </a:r>
          </a:p>
        </p:txBody>
      </p:sp>
      <p:pic>
        <p:nvPicPr>
          <p:cNvPr id="228358" name="Picture 6">
            <a:extLst>
              <a:ext uri="{FF2B5EF4-FFF2-40B4-BE49-F238E27FC236}">
                <a16:creationId xmlns:a16="http://schemas.microsoft.com/office/drawing/2014/main" id="{8162C96B-6426-4FB4-9BE3-F678D50050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3400" y="5562600"/>
            <a:ext cx="914400" cy="11620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1698" name="Rectangle 2">
            <a:extLst>
              <a:ext uri="{FF2B5EF4-FFF2-40B4-BE49-F238E27FC236}">
                <a16:creationId xmlns:a16="http://schemas.microsoft.com/office/drawing/2014/main" id="{BA742C24-CD0A-4EC5-A109-7B78875B2F06}"/>
              </a:ext>
            </a:extLst>
          </p:cNvPr>
          <p:cNvSpPr>
            <a:spLocks noGrp="1" noChangeArrowheads="1"/>
          </p:cNvSpPr>
          <p:nvPr>
            <p:ph type="title"/>
          </p:nvPr>
        </p:nvSpPr>
        <p:spPr>
          <a:xfrm>
            <a:off x="685800" y="228600"/>
            <a:ext cx="7772400" cy="457200"/>
          </a:xfrm>
        </p:spPr>
        <p:txBody>
          <a:bodyPr/>
          <a:lstStyle/>
          <a:p>
            <a:r>
              <a:rPr lang="en-US" altLang="en-US" sz="3200" b="1"/>
              <a:t>True or False</a:t>
            </a:r>
          </a:p>
        </p:txBody>
      </p:sp>
      <p:sp>
        <p:nvSpPr>
          <p:cNvPr id="541699" name="Rectangle 3">
            <a:extLst>
              <a:ext uri="{FF2B5EF4-FFF2-40B4-BE49-F238E27FC236}">
                <a16:creationId xmlns:a16="http://schemas.microsoft.com/office/drawing/2014/main" id="{EE7F21E4-8BAC-45BB-9AFD-4B8BAE1B3201}"/>
              </a:ext>
            </a:extLst>
          </p:cNvPr>
          <p:cNvSpPr>
            <a:spLocks noGrp="1" noChangeArrowheads="1"/>
          </p:cNvSpPr>
          <p:nvPr>
            <p:ph type="body" idx="1"/>
          </p:nvPr>
        </p:nvSpPr>
        <p:spPr>
          <a:xfrm>
            <a:off x="685800" y="838200"/>
            <a:ext cx="7772400" cy="5410200"/>
          </a:xfrm>
        </p:spPr>
        <p:txBody>
          <a:bodyPr/>
          <a:lstStyle/>
          <a:p>
            <a:pPr marL="609600" indent="-609600">
              <a:lnSpc>
                <a:spcPct val="80000"/>
              </a:lnSpc>
              <a:buFontTx/>
              <a:buNone/>
            </a:pPr>
            <a:r>
              <a:rPr lang="en-US" altLang="en-US" sz="2800" b="1"/>
              <a:t>154.  Earwigs have two pair of wings and some of </a:t>
            </a:r>
          </a:p>
          <a:p>
            <a:pPr marL="609600" indent="-609600">
              <a:lnSpc>
                <a:spcPct val="80000"/>
              </a:lnSpc>
              <a:buFontTx/>
              <a:buNone/>
            </a:pPr>
            <a:r>
              <a:rPr lang="en-US" altLang="en-US" sz="2800" b="1"/>
              <a:t>          them fly.</a:t>
            </a:r>
          </a:p>
          <a:p>
            <a:pPr marL="609600" indent="-609600">
              <a:lnSpc>
                <a:spcPct val="80000"/>
              </a:lnSpc>
              <a:buFontTx/>
              <a:buNone/>
            </a:pPr>
            <a:r>
              <a:rPr lang="en-US" altLang="en-US" sz="2800" b="1"/>
              <a:t>155.  Ground beetles never fly.</a:t>
            </a:r>
          </a:p>
          <a:p>
            <a:pPr marL="609600" indent="-609600">
              <a:lnSpc>
                <a:spcPct val="80000"/>
              </a:lnSpc>
              <a:buFontTx/>
              <a:buNone/>
            </a:pPr>
            <a:r>
              <a:rPr lang="en-US" altLang="en-US" sz="2800" b="1"/>
              <a:t>156.  Ladybugs often return to the same structure </a:t>
            </a:r>
          </a:p>
          <a:p>
            <a:pPr marL="609600" indent="-609600">
              <a:lnSpc>
                <a:spcPct val="80000"/>
              </a:lnSpc>
              <a:buFontTx/>
              <a:buNone/>
            </a:pPr>
            <a:r>
              <a:rPr lang="en-US" altLang="en-US" sz="2800" b="1"/>
              <a:t>          every year to overwinter in walls or attics.</a:t>
            </a:r>
          </a:p>
          <a:p>
            <a:pPr marL="609600" indent="-609600">
              <a:lnSpc>
                <a:spcPct val="80000"/>
              </a:lnSpc>
              <a:buFontTx/>
              <a:buNone/>
            </a:pPr>
            <a:r>
              <a:rPr lang="en-US" altLang="en-US" sz="2800" b="1"/>
              <a:t>157.  Field crickets can fly and are attracted to </a:t>
            </a:r>
          </a:p>
          <a:p>
            <a:pPr marL="609600" indent="-609600">
              <a:lnSpc>
                <a:spcPct val="80000"/>
              </a:lnSpc>
              <a:buFontTx/>
              <a:buNone/>
            </a:pPr>
            <a:r>
              <a:rPr lang="en-US" altLang="en-US" sz="2800" b="1"/>
              <a:t>          lights.</a:t>
            </a:r>
          </a:p>
          <a:p>
            <a:pPr marL="609600" indent="-609600">
              <a:lnSpc>
                <a:spcPct val="80000"/>
              </a:lnSpc>
              <a:buFontTx/>
              <a:buNone/>
            </a:pPr>
            <a:r>
              <a:rPr lang="en-US" altLang="en-US" sz="2800" b="1"/>
              <a:t>158.  Millipedes have poison glands attached to </a:t>
            </a:r>
          </a:p>
          <a:p>
            <a:pPr marL="609600" indent="-609600">
              <a:lnSpc>
                <a:spcPct val="80000"/>
              </a:lnSpc>
              <a:buFontTx/>
              <a:buNone/>
            </a:pPr>
            <a:r>
              <a:rPr lang="en-US" altLang="en-US" sz="2800" b="1"/>
              <a:t>          their fangs.  They’re predators.</a:t>
            </a:r>
          </a:p>
          <a:p>
            <a:pPr marL="609600" indent="-609600">
              <a:lnSpc>
                <a:spcPct val="80000"/>
              </a:lnSpc>
              <a:buFontTx/>
              <a:buAutoNum type="arabicPeriod" startAt="159"/>
            </a:pPr>
            <a:r>
              <a:rPr lang="en-US" altLang="en-US" sz="2800" b="1"/>
              <a:t>  Clover mites bite man.</a:t>
            </a:r>
          </a:p>
          <a:p>
            <a:pPr marL="609600" indent="-609600">
              <a:lnSpc>
                <a:spcPct val="80000"/>
              </a:lnSpc>
              <a:buFontTx/>
              <a:buNone/>
            </a:pPr>
            <a:r>
              <a:rPr lang="en-US" altLang="en-US" sz="2800" b="1"/>
              <a:t>160.  </a:t>
            </a:r>
            <a:r>
              <a:rPr lang="en-US" altLang="en-US" sz="2800" b="1" u="sng"/>
              <a:t>Clover mites are soft-bodied are often leave </a:t>
            </a:r>
          </a:p>
          <a:p>
            <a:pPr marL="609600" indent="-609600">
              <a:lnSpc>
                <a:spcPct val="80000"/>
              </a:lnSpc>
              <a:buFontTx/>
              <a:buNone/>
            </a:pPr>
            <a:r>
              <a:rPr lang="en-US" altLang="en-US" sz="2800" b="1"/>
              <a:t>          </a:t>
            </a:r>
            <a:r>
              <a:rPr lang="en-US" altLang="en-US" sz="2800" b="1" u="sng"/>
              <a:t>stains when they are brushed off surfaces</a:t>
            </a:r>
            <a:r>
              <a:rPr lang="en-US" altLang="en-US" sz="2800" b="1"/>
              <a:t>.</a:t>
            </a:r>
          </a:p>
        </p:txBody>
      </p:sp>
      <p:sp>
        <p:nvSpPr>
          <p:cNvPr id="541700" name="Text Box 4">
            <a:extLst>
              <a:ext uri="{FF2B5EF4-FFF2-40B4-BE49-F238E27FC236}">
                <a16:creationId xmlns:a16="http://schemas.microsoft.com/office/drawing/2014/main" id="{440718CD-172A-4600-88E4-02C69D0083F4}"/>
              </a:ext>
            </a:extLst>
          </p:cNvPr>
          <p:cNvSpPr txBox="1">
            <a:spLocks noChangeArrowheads="1"/>
          </p:cNvSpPr>
          <p:nvPr/>
        </p:nvSpPr>
        <p:spPr bwMode="auto">
          <a:xfrm>
            <a:off x="838200" y="6096000"/>
            <a:ext cx="71628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 – they leave a red or orange stain when crushed</a:t>
            </a:r>
          </a:p>
        </p:txBody>
      </p:sp>
      <p:pic>
        <p:nvPicPr>
          <p:cNvPr id="541701" name="Picture 5">
            <a:extLst>
              <a:ext uri="{FF2B5EF4-FFF2-40B4-BE49-F238E27FC236}">
                <a16:creationId xmlns:a16="http://schemas.microsoft.com/office/drawing/2014/main" id="{46CBC6BA-FC91-4AF5-8388-90FBB5C66B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3400" y="5562600"/>
            <a:ext cx="914400" cy="11620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a:extLst>
              <a:ext uri="{FF2B5EF4-FFF2-40B4-BE49-F238E27FC236}">
                <a16:creationId xmlns:a16="http://schemas.microsoft.com/office/drawing/2014/main" id="{4912F350-1294-482D-A2E0-89696BF7977A}"/>
              </a:ext>
            </a:extLst>
          </p:cNvPr>
          <p:cNvSpPr>
            <a:spLocks noGrp="1" noChangeArrowheads="1"/>
          </p:cNvSpPr>
          <p:nvPr>
            <p:ph type="title"/>
          </p:nvPr>
        </p:nvSpPr>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Crickets   E. Furniture carpet beetle   F. Silverfish   G. Varied carpet beetle</a:t>
            </a:r>
            <a:br>
              <a:rPr lang="en-US" altLang="en-US" sz="1600" b="1"/>
            </a:br>
            <a:r>
              <a:rPr lang="en-US" altLang="en-US" sz="1600" b="1"/>
              <a:t>H. Webbing clothes moth</a:t>
            </a:r>
            <a:endParaRPr lang="en-US" altLang="en-US" sz="3200" b="1"/>
          </a:p>
        </p:txBody>
      </p:sp>
      <p:sp>
        <p:nvSpPr>
          <p:cNvPr id="229379" name="Rectangle 3">
            <a:extLst>
              <a:ext uri="{FF2B5EF4-FFF2-40B4-BE49-F238E27FC236}">
                <a16:creationId xmlns:a16="http://schemas.microsoft.com/office/drawing/2014/main" id="{FE3362F1-7B5D-4303-BCF7-807AC4685FE1}"/>
              </a:ext>
            </a:extLst>
          </p:cNvPr>
          <p:cNvSpPr>
            <a:spLocks noGrp="1" noChangeArrowheads="1"/>
          </p:cNvSpPr>
          <p:nvPr>
            <p:ph type="body" idx="1"/>
          </p:nvPr>
        </p:nvSpPr>
        <p:spPr>
          <a:xfrm>
            <a:off x="152400" y="1905000"/>
            <a:ext cx="8839200" cy="4953000"/>
          </a:xfrm>
        </p:spPr>
        <p:txBody>
          <a:bodyPr/>
          <a:lstStyle/>
          <a:p>
            <a:pPr marL="609600" indent="-609600">
              <a:lnSpc>
                <a:spcPct val="90000"/>
              </a:lnSpc>
              <a:buFontTx/>
              <a:buAutoNum type="arabicPeriod" startAt="161"/>
            </a:pPr>
            <a:r>
              <a:rPr lang="en-US" altLang="en-US" sz="2800" b="1"/>
              <a:t>  </a:t>
            </a:r>
            <a:r>
              <a:rPr lang="en-US" altLang="en-US" sz="2800" b="1" u="sng"/>
              <a:t>This pest larva spins feeding tunnels of silk.</a:t>
            </a:r>
          </a:p>
          <a:p>
            <a:pPr marL="609600" indent="-609600">
              <a:lnSpc>
                <a:spcPct val="90000"/>
              </a:lnSpc>
              <a:buFontTx/>
              <a:buNone/>
            </a:pPr>
            <a:endParaRPr lang="en-US" altLang="en-US" sz="4800" b="1" u="sng"/>
          </a:p>
          <a:p>
            <a:pPr marL="609600" indent="-609600">
              <a:lnSpc>
                <a:spcPct val="90000"/>
              </a:lnSpc>
              <a:buFontTx/>
              <a:buNone/>
            </a:pPr>
            <a:r>
              <a:rPr lang="en-US" altLang="en-US" sz="2800" b="1"/>
              <a:t>162.  This beetle is shiny black with brownish legs.</a:t>
            </a:r>
          </a:p>
          <a:p>
            <a:pPr marL="609600" indent="-609600">
              <a:lnSpc>
                <a:spcPct val="90000"/>
              </a:lnSpc>
              <a:buFontTx/>
              <a:buNone/>
            </a:pPr>
            <a:r>
              <a:rPr lang="en-US" altLang="en-US" sz="2800" b="1"/>
              <a:t>163.  This is the most common clothes moth in the US.</a:t>
            </a:r>
          </a:p>
          <a:p>
            <a:pPr marL="609600" indent="-609600">
              <a:lnSpc>
                <a:spcPct val="90000"/>
              </a:lnSpc>
              <a:buFontTx/>
              <a:buNone/>
            </a:pPr>
            <a:r>
              <a:rPr lang="en-US" altLang="en-US" sz="2800" b="1"/>
              <a:t>164.  This fabric pest larva is shaped like a carrot (or </a:t>
            </a:r>
          </a:p>
          <a:p>
            <a:pPr marL="609600" indent="-609600">
              <a:lnSpc>
                <a:spcPct val="90000"/>
              </a:lnSpc>
              <a:buFontTx/>
              <a:buNone/>
            </a:pPr>
            <a:r>
              <a:rPr lang="en-US" altLang="en-US" sz="2800" b="1"/>
              <a:t>          cigar) with long, bushy tail bristles.</a:t>
            </a:r>
          </a:p>
          <a:p>
            <a:pPr marL="609600" indent="-609600">
              <a:lnSpc>
                <a:spcPct val="90000"/>
              </a:lnSpc>
              <a:buFontTx/>
              <a:buAutoNum type="arabicPeriod" startAt="165"/>
            </a:pPr>
            <a:r>
              <a:rPr lang="en-US" altLang="en-US" sz="2800" b="1"/>
              <a:t>  This clothes moth has buff or silvery-brown colored </a:t>
            </a:r>
          </a:p>
          <a:p>
            <a:pPr marL="609600" indent="-609600">
              <a:lnSpc>
                <a:spcPct val="90000"/>
              </a:lnSpc>
              <a:buFontTx/>
              <a:buNone/>
            </a:pPr>
            <a:r>
              <a:rPr lang="en-US" altLang="en-US" sz="2800" b="1"/>
              <a:t>          wings and its head has light reddish hairs on top.</a:t>
            </a:r>
          </a:p>
          <a:p>
            <a:pPr marL="609600" indent="-609600">
              <a:lnSpc>
                <a:spcPct val="90000"/>
              </a:lnSpc>
              <a:buFontTx/>
              <a:buAutoNum type="arabicPeriod" startAt="166"/>
            </a:pPr>
            <a:r>
              <a:rPr lang="en-US" altLang="en-US" sz="2800" b="1"/>
              <a:t>  This is the most common clothes moth in the South.    </a:t>
            </a:r>
          </a:p>
        </p:txBody>
      </p:sp>
      <p:pic>
        <p:nvPicPr>
          <p:cNvPr id="229382" name="Picture 6">
            <a:extLst>
              <a:ext uri="{FF2B5EF4-FFF2-40B4-BE49-F238E27FC236}">
                <a16:creationId xmlns:a16="http://schemas.microsoft.com/office/drawing/2014/main" id="{FEF3836C-9038-4DE5-9215-7EAF1664100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4163" y="1828800"/>
            <a:ext cx="1085850" cy="1600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22" name="Rectangle 2">
            <a:extLst>
              <a:ext uri="{FF2B5EF4-FFF2-40B4-BE49-F238E27FC236}">
                <a16:creationId xmlns:a16="http://schemas.microsoft.com/office/drawing/2014/main" id="{CE7A00A9-44D7-4179-ACD0-19F72B30E1E8}"/>
              </a:ext>
            </a:extLst>
          </p:cNvPr>
          <p:cNvSpPr>
            <a:spLocks noGrp="1" noChangeArrowheads="1"/>
          </p:cNvSpPr>
          <p:nvPr>
            <p:ph type="title"/>
          </p:nvPr>
        </p:nvSpPr>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Crickets   E. Furniture carpet beetle   F. Silverfish   G. Varied carpet beetle</a:t>
            </a:r>
            <a:br>
              <a:rPr lang="en-US" altLang="en-US" sz="1600" b="1"/>
            </a:br>
            <a:r>
              <a:rPr lang="en-US" altLang="en-US" sz="1600" b="1"/>
              <a:t>H. Webbing clothes moth</a:t>
            </a:r>
            <a:endParaRPr lang="en-US" altLang="en-US" sz="3200" b="1"/>
          </a:p>
        </p:txBody>
      </p:sp>
      <p:sp>
        <p:nvSpPr>
          <p:cNvPr id="542723" name="Rectangle 3">
            <a:extLst>
              <a:ext uri="{FF2B5EF4-FFF2-40B4-BE49-F238E27FC236}">
                <a16:creationId xmlns:a16="http://schemas.microsoft.com/office/drawing/2014/main" id="{A3B8FEFB-C007-42FE-9438-7C7589D17A14}"/>
              </a:ext>
            </a:extLst>
          </p:cNvPr>
          <p:cNvSpPr>
            <a:spLocks noGrp="1" noChangeArrowheads="1"/>
          </p:cNvSpPr>
          <p:nvPr>
            <p:ph type="body" idx="1"/>
          </p:nvPr>
        </p:nvSpPr>
        <p:spPr>
          <a:xfrm>
            <a:off x="152400" y="1905000"/>
            <a:ext cx="8839200" cy="4953000"/>
          </a:xfrm>
        </p:spPr>
        <p:txBody>
          <a:bodyPr/>
          <a:lstStyle/>
          <a:p>
            <a:pPr marL="609600" indent="-609600">
              <a:lnSpc>
                <a:spcPct val="90000"/>
              </a:lnSpc>
              <a:buFontTx/>
              <a:buAutoNum type="arabicPeriod" startAt="161"/>
            </a:pPr>
            <a:r>
              <a:rPr lang="en-US" altLang="en-US" sz="2800" b="1"/>
              <a:t>  </a:t>
            </a:r>
            <a:r>
              <a:rPr lang="en-US" altLang="en-US" sz="2800" b="1" u="sng"/>
              <a:t>This pest larva spins feeding tunnels of silk.</a:t>
            </a:r>
          </a:p>
          <a:p>
            <a:pPr marL="609600" indent="-609600">
              <a:lnSpc>
                <a:spcPct val="90000"/>
              </a:lnSpc>
              <a:buFontTx/>
              <a:buNone/>
            </a:pPr>
            <a:endParaRPr lang="en-US" altLang="en-US" sz="4800" b="1" u="sng"/>
          </a:p>
          <a:p>
            <a:pPr marL="609600" indent="-609600">
              <a:lnSpc>
                <a:spcPct val="90000"/>
              </a:lnSpc>
              <a:buFontTx/>
              <a:buNone/>
            </a:pPr>
            <a:r>
              <a:rPr lang="en-US" altLang="en-US" sz="2800" b="1"/>
              <a:t>162.  This beetle is shiny black with brownish legs.</a:t>
            </a:r>
          </a:p>
          <a:p>
            <a:pPr marL="609600" indent="-609600">
              <a:lnSpc>
                <a:spcPct val="90000"/>
              </a:lnSpc>
              <a:buFontTx/>
              <a:buNone/>
            </a:pPr>
            <a:r>
              <a:rPr lang="en-US" altLang="en-US" sz="2800" b="1"/>
              <a:t>163.  This is the most common clothes moth in the US.</a:t>
            </a:r>
          </a:p>
          <a:p>
            <a:pPr marL="609600" indent="-609600">
              <a:lnSpc>
                <a:spcPct val="90000"/>
              </a:lnSpc>
              <a:buFontTx/>
              <a:buNone/>
            </a:pPr>
            <a:r>
              <a:rPr lang="en-US" altLang="en-US" sz="2800" b="1"/>
              <a:t>164.  This fabric pest larva is shaped like a carrot (or </a:t>
            </a:r>
          </a:p>
          <a:p>
            <a:pPr marL="609600" indent="-609600">
              <a:lnSpc>
                <a:spcPct val="90000"/>
              </a:lnSpc>
              <a:buFontTx/>
              <a:buNone/>
            </a:pPr>
            <a:r>
              <a:rPr lang="en-US" altLang="en-US" sz="2800" b="1"/>
              <a:t>          cigar) with long, bushy tail bristles.</a:t>
            </a:r>
          </a:p>
          <a:p>
            <a:pPr marL="609600" indent="-609600">
              <a:lnSpc>
                <a:spcPct val="90000"/>
              </a:lnSpc>
              <a:buFontTx/>
              <a:buAutoNum type="arabicPeriod" startAt="165"/>
            </a:pPr>
            <a:r>
              <a:rPr lang="en-US" altLang="en-US" sz="2800" b="1"/>
              <a:t>  This clothes moth has buff or silvery-brown colored </a:t>
            </a:r>
          </a:p>
          <a:p>
            <a:pPr marL="609600" indent="-609600">
              <a:lnSpc>
                <a:spcPct val="90000"/>
              </a:lnSpc>
              <a:buFontTx/>
              <a:buNone/>
            </a:pPr>
            <a:r>
              <a:rPr lang="en-US" altLang="en-US" sz="2800" b="1"/>
              <a:t>          wings and its head has light reddish hairs on top.</a:t>
            </a:r>
          </a:p>
          <a:p>
            <a:pPr marL="609600" indent="-609600">
              <a:lnSpc>
                <a:spcPct val="90000"/>
              </a:lnSpc>
              <a:buFontTx/>
              <a:buAutoNum type="arabicPeriod" startAt="166"/>
            </a:pPr>
            <a:r>
              <a:rPr lang="en-US" altLang="en-US" sz="2800" b="1"/>
              <a:t>  This is the most common clothes moth in the South.    </a:t>
            </a:r>
          </a:p>
        </p:txBody>
      </p:sp>
      <p:sp>
        <p:nvSpPr>
          <p:cNvPr id="542724" name="Text Box 4">
            <a:extLst>
              <a:ext uri="{FF2B5EF4-FFF2-40B4-BE49-F238E27FC236}">
                <a16:creationId xmlns:a16="http://schemas.microsoft.com/office/drawing/2014/main" id="{4225F15E-8A87-4967-AADA-EBCF0C05D01A}"/>
              </a:ext>
            </a:extLst>
          </p:cNvPr>
          <p:cNvSpPr txBox="1">
            <a:spLocks noChangeArrowheads="1"/>
          </p:cNvSpPr>
          <p:nvPr/>
        </p:nvSpPr>
        <p:spPr bwMode="auto">
          <a:xfrm>
            <a:off x="2514600" y="2590800"/>
            <a:ext cx="3962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Webbing clothes moth larva</a:t>
            </a:r>
          </a:p>
        </p:txBody>
      </p:sp>
      <p:pic>
        <p:nvPicPr>
          <p:cNvPr id="542725" name="Picture 5">
            <a:extLst>
              <a:ext uri="{FF2B5EF4-FFF2-40B4-BE49-F238E27FC236}">
                <a16:creationId xmlns:a16="http://schemas.microsoft.com/office/drawing/2014/main" id="{9B25B45B-2E6B-49F9-AC30-A830FB2DC6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4163" y="1828800"/>
            <a:ext cx="1085850" cy="1600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a:extLst>
              <a:ext uri="{FF2B5EF4-FFF2-40B4-BE49-F238E27FC236}">
                <a16:creationId xmlns:a16="http://schemas.microsoft.com/office/drawing/2014/main" id="{22A12E0F-4F3D-4444-B66F-EC8290B5D0E3}"/>
              </a:ext>
            </a:extLst>
          </p:cNvPr>
          <p:cNvSpPr>
            <a:spLocks noGrp="1" noChangeArrowheads="1"/>
          </p:cNvSpPr>
          <p:nvPr>
            <p:ph type="title"/>
          </p:nvPr>
        </p:nvSpPr>
        <p:spPr>
          <a:xfrm>
            <a:off x="685800" y="152400"/>
            <a:ext cx="7772400" cy="1447800"/>
          </a:xfrm>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Crickets   E. Furniture carpet beetle   F. Silverfish   G. Varied carpet beetle</a:t>
            </a:r>
            <a:br>
              <a:rPr lang="en-US" altLang="en-US" sz="1600" b="1"/>
            </a:br>
            <a:r>
              <a:rPr lang="en-US" altLang="en-US" sz="1600" b="1"/>
              <a:t>H. Webbing clothes moth</a:t>
            </a:r>
            <a:endParaRPr lang="en-US" altLang="en-US" sz="3200" b="1"/>
          </a:p>
        </p:txBody>
      </p:sp>
      <p:sp>
        <p:nvSpPr>
          <p:cNvPr id="230403" name="Rectangle 3">
            <a:extLst>
              <a:ext uri="{FF2B5EF4-FFF2-40B4-BE49-F238E27FC236}">
                <a16:creationId xmlns:a16="http://schemas.microsoft.com/office/drawing/2014/main" id="{BDCCDF75-4CDD-4ED8-BF2C-B80E2DDBE94A}"/>
              </a:ext>
            </a:extLst>
          </p:cNvPr>
          <p:cNvSpPr>
            <a:spLocks noGrp="1" noChangeArrowheads="1"/>
          </p:cNvSpPr>
          <p:nvPr>
            <p:ph type="body" idx="1"/>
          </p:nvPr>
        </p:nvSpPr>
        <p:spPr>
          <a:xfrm>
            <a:off x="152400" y="1676400"/>
            <a:ext cx="8839200" cy="5181600"/>
          </a:xfrm>
        </p:spPr>
        <p:txBody>
          <a:bodyPr/>
          <a:lstStyle/>
          <a:p>
            <a:pPr marL="609600" indent="-609600">
              <a:lnSpc>
                <a:spcPct val="80000"/>
              </a:lnSpc>
              <a:buFontTx/>
              <a:buAutoNum type="arabicPeriod" startAt="161"/>
            </a:pPr>
            <a:r>
              <a:rPr lang="en-US" altLang="en-US" sz="2800" b="1"/>
              <a:t>  This pest larva spins feeding tunnels of silk.</a:t>
            </a:r>
          </a:p>
          <a:p>
            <a:pPr marL="609600" indent="-609600">
              <a:lnSpc>
                <a:spcPct val="80000"/>
              </a:lnSpc>
              <a:buFontTx/>
              <a:buAutoNum type="arabicPeriod" startAt="161"/>
            </a:pPr>
            <a:r>
              <a:rPr lang="en-US" altLang="en-US" sz="2800" b="1"/>
              <a:t>  </a:t>
            </a:r>
            <a:r>
              <a:rPr lang="en-US" altLang="en-US" sz="2800" b="1" u="sng"/>
              <a:t>This beetle is shiny black with brownish legs.</a:t>
            </a:r>
          </a:p>
          <a:p>
            <a:pPr marL="609600" indent="-609600">
              <a:lnSpc>
                <a:spcPct val="80000"/>
              </a:lnSpc>
              <a:buFontTx/>
              <a:buAutoNum type="arabicPeriod" startAt="161"/>
            </a:pPr>
            <a:endParaRPr lang="en-US" altLang="en-US" sz="9600" b="1" u="sng"/>
          </a:p>
          <a:p>
            <a:pPr marL="609600" indent="-609600">
              <a:lnSpc>
                <a:spcPct val="80000"/>
              </a:lnSpc>
              <a:buFontTx/>
              <a:buAutoNum type="arabicPeriod" startAt="161"/>
            </a:pPr>
            <a:r>
              <a:rPr lang="en-US" altLang="en-US" sz="2800" b="1"/>
              <a:t>  This is the most common clothes moth in the US.</a:t>
            </a:r>
          </a:p>
          <a:p>
            <a:pPr marL="609600" indent="-609600">
              <a:lnSpc>
                <a:spcPct val="80000"/>
              </a:lnSpc>
              <a:buFontTx/>
              <a:buAutoNum type="arabicPeriod" startAt="161"/>
            </a:pPr>
            <a:r>
              <a:rPr lang="en-US" altLang="en-US" sz="2800" b="1"/>
              <a:t>  This fabric pest larva is shaped like a carrot (or </a:t>
            </a:r>
          </a:p>
          <a:p>
            <a:pPr marL="609600" indent="-609600">
              <a:lnSpc>
                <a:spcPct val="80000"/>
              </a:lnSpc>
              <a:buFontTx/>
              <a:buNone/>
            </a:pPr>
            <a:r>
              <a:rPr lang="en-US" altLang="en-US" sz="2800" b="1"/>
              <a:t>          cigar) with long, bushy tail bristles.</a:t>
            </a:r>
          </a:p>
          <a:p>
            <a:pPr marL="609600" indent="-609600">
              <a:lnSpc>
                <a:spcPct val="80000"/>
              </a:lnSpc>
              <a:buFontTx/>
              <a:buAutoNum type="arabicPeriod" startAt="165"/>
            </a:pPr>
            <a:r>
              <a:rPr lang="en-US" altLang="en-US" sz="2800" b="1"/>
              <a:t>  This clothes moth has buff or silvery-brown colored </a:t>
            </a:r>
          </a:p>
          <a:p>
            <a:pPr marL="609600" indent="-609600">
              <a:lnSpc>
                <a:spcPct val="80000"/>
              </a:lnSpc>
              <a:buFontTx/>
              <a:buNone/>
            </a:pPr>
            <a:r>
              <a:rPr lang="en-US" altLang="en-US" sz="2800" b="1"/>
              <a:t>          wings and its head has light reddish hairs on top.</a:t>
            </a:r>
          </a:p>
          <a:p>
            <a:pPr marL="609600" indent="-609600">
              <a:lnSpc>
                <a:spcPct val="80000"/>
              </a:lnSpc>
              <a:buFontTx/>
              <a:buAutoNum type="arabicPeriod" startAt="166"/>
            </a:pPr>
            <a:r>
              <a:rPr lang="en-US" altLang="en-US" sz="2800" b="1"/>
              <a:t>  This is the most common clothes moth in the South.    </a:t>
            </a:r>
          </a:p>
        </p:txBody>
      </p:sp>
      <p:pic>
        <p:nvPicPr>
          <p:cNvPr id="230406" name="Picture 6">
            <a:extLst>
              <a:ext uri="{FF2B5EF4-FFF2-40B4-BE49-F238E27FC236}">
                <a16:creationId xmlns:a16="http://schemas.microsoft.com/office/drawing/2014/main" id="{5EB481AD-31A3-4CE1-8FE2-1451D8ECAD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667000"/>
            <a:ext cx="785813" cy="1219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30407" name="Picture 7">
            <a:extLst>
              <a:ext uri="{FF2B5EF4-FFF2-40B4-BE49-F238E27FC236}">
                <a16:creationId xmlns:a16="http://schemas.microsoft.com/office/drawing/2014/main" id="{738B9BE6-23CC-49BB-B744-11415D8961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2590800"/>
            <a:ext cx="1344613"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746" name="Rectangle 2">
            <a:extLst>
              <a:ext uri="{FF2B5EF4-FFF2-40B4-BE49-F238E27FC236}">
                <a16:creationId xmlns:a16="http://schemas.microsoft.com/office/drawing/2014/main" id="{5150D787-23D8-4517-A7B9-5A498C32CB92}"/>
              </a:ext>
            </a:extLst>
          </p:cNvPr>
          <p:cNvSpPr>
            <a:spLocks noGrp="1" noChangeArrowheads="1"/>
          </p:cNvSpPr>
          <p:nvPr>
            <p:ph type="title"/>
          </p:nvPr>
        </p:nvSpPr>
        <p:spPr>
          <a:xfrm>
            <a:off x="685800" y="152400"/>
            <a:ext cx="7772400" cy="1447800"/>
          </a:xfrm>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Crickets   E. Furniture carpet beetle   F. Silverfish   G. Varied carpet beetle</a:t>
            </a:r>
            <a:br>
              <a:rPr lang="en-US" altLang="en-US" sz="1600" b="1"/>
            </a:br>
            <a:r>
              <a:rPr lang="en-US" altLang="en-US" sz="1600" b="1"/>
              <a:t>H. Webbing clothes moth</a:t>
            </a:r>
            <a:endParaRPr lang="en-US" altLang="en-US" sz="3200" b="1"/>
          </a:p>
        </p:txBody>
      </p:sp>
      <p:sp>
        <p:nvSpPr>
          <p:cNvPr id="543747" name="Rectangle 3">
            <a:extLst>
              <a:ext uri="{FF2B5EF4-FFF2-40B4-BE49-F238E27FC236}">
                <a16:creationId xmlns:a16="http://schemas.microsoft.com/office/drawing/2014/main" id="{A597193E-B0BB-40FB-B2C9-FD1963091166}"/>
              </a:ext>
            </a:extLst>
          </p:cNvPr>
          <p:cNvSpPr>
            <a:spLocks noGrp="1" noChangeArrowheads="1"/>
          </p:cNvSpPr>
          <p:nvPr>
            <p:ph type="body" idx="1"/>
          </p:nvPr>
        </p:nvSpPr>
        <p:spPr>
          <a:xfrm>
            <a:off x="152400" y="1676400"/>
            <a:ext cx="8839200" cy="5181600"/>
          </a:xfrm>
        </p:spPr>
        <p:txBody>
          <a:bodyPr/>
          <a:lstStyle/>
          <a:p>
            <a:pPr marL="609600" indent="-609600">
              <a:lnSpc>
                <a:spcPct val="80000"/>
              </a:lnSpc>
              <a:buFontTx/>
              <a:buAutoNum type="arabicPeriod" startAt="161"/>
            </a:pPr>
            <a:r>
              <a:rPr lang="en-US" altLang="en-US" sz="2800" b="1"/>
              <a:t>  This pest larva spins feeding tunnels of silk.</a:t>
            </a:r>
          </a:p>
          <a:p>
            <a:pPr marL="609600" indent="-609600">
              <a:lnSpc>
                <a:spcPct val="80000"/>
              </a:lnSpc>
              <a:buFontTx/>
              <a:buAutoNum type="arabicPeriod" startAt="161"/>
            </a:pPr>
            <a:r>
              <a:rPr lang="en-US" altLang="en-US" sz="2800" b="1"/>
              <a:t>  </a:t>
            </a:r>
            <a:r>
              <a:rPr lang="en-US" altLang="en-US" sz="2800" b="1" u="sng"/>
              <a:t>This beetle is shiny black with brownish legs.</a:t>
            </a:r>
          </a:p>
          <a:p>
            <a:pPr marL="609600" indent="-609600">
              <a:lnSpc>
                <a:spcPct val="80000"/>
              </a:lnSpc>
              <a:buFontTx/>
              <a:buAutoNum type="arabicPeriod" startAt="161"/>
            </a:pPr>
            <a:endParaRPr lang="en-US" altLang="en-US" sz="9600" b="1" u="sng"/>
          </a:p>
          <a:p>
            <a:pPr marL="609600" indent="-609600">
              <a:lnSpc>
                <a:spcPct val="80000"/>
              </a:lnSpc>
              <a:buFontTx/>
              <a:buAutoNum type="arabicPeriod" startAt="161"/>
            </a:pPr>
            <a:r>
              <a:rPr lang="en-US" altLang="en-US" sz="2800" b="1"/>
              <a:t>  This is the most common clothes moth in the US.</a:t>
            </a:r>
          </a:p>
          <a:p>
            <a:pPr marL="609600" indent="-609600">
              <a:lnSpc>
                <a:spcPct val="80000"/>
              </a:lnSpc>
              <a:buFontTx/>
              <a:buAutoNum type="arabicPeriod" startAt="161"/>
            </a:pPr>
            <a:r>
              <a:rPr lang="en-US" altLang="en-US" sz="2800" b="1"/>
              <a:t>  This fabric pest larva is shaped like a carrot (or </a:t>
            </a:r>
          </a:p>
          <a:p>
            <a:pPr marL="609600" indent="-609600">
              <a:lnSpc>
                <a:spcPct val="80000"/>
              </a:lnSpc>
              <a:buFontTx/>
              <a:buNone/>
            </a:pPr>
            <a:r>
              <a:rPr lang="en-US" altLang="en-US" sz="2800" b="1"/>
              <a:t>          cigar) with long, bushy tail bristles.</a:t>
            </a:r>
          </a:p>
          <a:p>
            <a:pPr marL="609600" indent="-609600">
              <a:lnSpc>
                <a:spcPct val="80000"/>
              </a:lnSpc>
              <a:buFontTx/>
              <a:buAutoNum type="arabicPeriod" startAt="165"/>
            </a:pPr>
            <a:r>
              <a:rPr lang="en-US" altLang="en-US" sz="2800" b="1"/>
              <a:t>  This clothes moth has buff or silvery-brown colored </a:t>
            </a:r>
          </a:p>
          <a:p>
            <a:pPr marL="609600" indent="-609600">
              <a:lnSpc>
                <a:spcPct val="80000"/>
              </a:lnSpc>
              <a:buFontTx/>
              <a:buNone/>
            </a:pPr>
            <a:r>
              <a:rPr lang="en-US" altLang="en-US" sz="2800" b="1"/>
              <a:t>          wings and its head has light reddish hairs on top.</a:t>
            </a:r>
          </a:p>
          <a:p>
            <a:pPr marL="609600" indent="-609600">
              <a:lnSpc>
                <a:spcPct val="80000"/>
              </a:lnSpc>
              <a:buFontTx/>
              <a:buAutoNum type="arabicPeriod" startAt="166"/>
            </a:pPr>
            <a:r>
              <a:rPr lang="en-US" altLang="en-US" sz="2800" b="1"/>
              <a:t>  This is the most common clothes moth in the South.    </a:t>
            </a:r>
          </a:p>
        </p:txBody>
      </p:sp>
      <p:sp>
        <p:nvSpPr>
          <p:cNvPr id="543748" name="Text Box 4">
            <a:extLst>
              <a:ext uri="{FF2B5EF4-FFF2-40B4-BE49-F238E27FC236}">
                <a16:creationId xmlns:a16="http://schemas.microsoft.com/office/drawing/2014/main" id="{F35F4B72-51D4-49F7-83C5-E37AA4EF5E8E}"/>
              </a:ext>
            </a:extLst>
          </p:cNvPr>
          <p:cNvSpPr txBox="1">
            <a:spLocks noChangeArrowheads="1"/>
          </p:cNvSpPr>
          <p:nvPr/>
        </p:nvSpPr>
        <p:spPr bwMode="auto">
          <a:xfrm>
            <a:off x="2498725" y="2895600"/>
            <a:ext cx="26797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Black carpet beetle</a:t>
            </a:r>
          </a:p>
        </p:txBody>
      </p:sp>
      <p:pic>
        <p:nvPicPr>
          <p:cNvPr id="543749" name="Picture 5">
            <a:extLst>
              <a:ext uri="{FF2B5EF4-FFF2-40B4-BE49-F238E27FC236}">
                <a16:creationId xmlns:a16="http://schemas.microsoft.com/office/drawing/2014/main" id="{DB6D0221-208E-49F4-81B4-1F323791F6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667000"/>
            <a:ext cx="785813" cy="1219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43750" name="Picture 6">
            <a:extLst>
              <a:ext uri="{FF2B5EF4-FFF2-40B4-BE49-F238E27FC236}">
                <a16:creationId xmlns:a16="http://schemas.microsoft.com/office/drawing/2014/main" id="{8D640CDB-499C-44DF-AA4A-FB34BF2AD2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15000" y="2590800"/>
            <a:ext cx="1344613" cy="1371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a:extLst>
              <a:ext uri="{FF2B5EF4-FFF2-40B4-BE49-F238E27FC236}">
                <a16:creationId xmlns:a16="http://schemas.microsoft.com/office/drawing/2014/main" id="{EB3C3BF7-220D-4901-8DC0-A01758B0821F}"/>
              </a:ext>
            </a:extLst>
          </p:cNvPr>
          <p:cNvSpPr>
            <a:spLocks noGrp="1" noChangeArrowheads="1"/>
          </p:cNvSpPr>
          <p:nvPr>
            <p:ph type="title"/>
          </p:nvPr>
        </p:nvSpPr>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Crickets   E. Furniture carpet beetle   F. Silverfish   G. Varied carpet beetle</a:t>
            </a:r>
            <a:br>
              <a:rPr lang="en-US" altLang="en-US" sz="1600" b="1"/>
            </a:br>
            <a:r>
              <a:rPr lang="en-US" altLang="en-US" sz="1600" b="1"/>
              <a:t>H. Webbing clothes moth</a:t>
            </a:r>
            <a:endParaRPr lang="en-US" altLang="en-US" sz="3200" b="1"/>
          </a:p>
        </p:txBody>
      </p:sp>
      <p:sp>
        <p:nvSpPr>
          <p:cNvPr id="231427" name="Rectangle 3">
            <a:extLst>
              <a:ext uri="{FF2B5EF4-FFF2-40B4-BE49-F238E27FC236}">
                <a16:creationId xmlns:a16="http://schemas.microsoft.com/office/drawing/2014/main" id="{611245B5-18AE-4313-AB65-48BF643A9CBC}"/>
              </a:ext>
            </a:extLst>
          </p:cNvPr>
          <p:cNvSpPr>
            <a:spLocks noGrp="1" noChangeArrowheads="1"/>
          </p:cNvSpPr>
          <p:nvPr>
            <p:ph type="body" idx="1"/>
          </p:nvPr>
        </p:nvSpPr>
        <p:spPr>
          <a:xfrm>
            <a:off x="152400" y="1828800"/>
            <a:ext cx="8839200" cy="5029200"/>
          </a:xfrm>
        </p:spPr>
        <p:txBody>
          <a:bodyPr/>
          <a:lstStyle/>
          <a:p>
            <a:pPr marL="609600" indent="-609600">
              <a:buFontTx/>
              <a:buAutoNum type="arabicPeriod" startAt="161"/>
            </a:pPr>
            <a:r>
              <a:rPr lang="en-US" altLang="en-US" sz="2800" b="1"/>
              <a:t>  This pest larva spins feeding tunnels of silk.</a:t>
            </a:r>
          </a:p>
          <a:p>
            <a:pPr marL="609600" indent="-609600">
              <a:buFontTx/>
              <a:buAutoNum type="arabicPeriod" startAt="161"/>
            </a:pPr>
            <a:r>
              <a:rPr lang="en-US" altLang="en-US" sz="2800" b="1"/>
              <a:t>  This beetle is shiny black with brownish legs.</a:t>
            </a:r>
          </a:p>
          <a:p>
            <a:pPr marL="609600" indent="-609600">
              <a:buFontTx/>
              <a:buAutoNum type="arabicPeriod" startAt="161"/>
            </a:pPr>
            <a:r>
              <a:rPr lang="en-US" altLang="en-US" sz="2800" b="1"/>
              <a:t>  </a:t>
            </a:r>
            <a:r>
              <a:rPr lang="en-US" altLang="en-US" sz="2800" b="1" u="sng"/>
              <a:t>This is the most common clothes moth in the US.</a:t>
            </a:r>
          </a:p>
          <a:p>
            <a:pPr marL="609600" indent="-609600">
              <a:buFontTx/>
              <a:buAutoNum type="arabicPeriod" startAt="161"/>
            </a:pPr>
            <a:endParaRPr lang="en-US" altLang="en-US" sz="4800" b="1"/>
          </a:p>
          <a:p>
            <a:pPr marL="609600" indent="-609600">
              <a:buFontTx/>
              <a:buAutoNum type="arabicPeriod" startAt="161"/>
            </a:pPr>
            <a:r>
              <a:rPr lang="en-US" altLang="en-US" sz="2800" b="1"/>
              <a:t>  This fabric pest larva is shaped like a carrot (or </a:t>
            </a:r>
          </a:p>
          <a:p>
            <a:pPr marL="609600" indent="-609600">
              <a:buFontTx/>
              <a:buNone/>
            </a:pPr>
            <a:r>
              <a:rPr lang="en-US" altLang="en-US" sz="2800" b="1"/>
              <a:t>          cigar) with long, bushy tail bristles.</a:t>
            </a:r>
          </a:p>
          <a:p>
            <a:pPr marL="609600" indent="-609600">
              <a:buFontTx/>
              <a:buAutoNum type="arabicPeriod" startAt="165"/>
            </a:pPr>
            <a:r>
              <a:rPr lang="en-US" altLang="en-US" sz="2800" b="1"/>
              <a:t>  This clothes moth has buff or silvery-brown colored </a:t>
            </a:r>
          </a:p>
          <a:p>
            <a:pPr marL="609600" indent="-609600">
              <a:buFontTx/>
              <a:buNone/>
            </a:pPr>
            <a:r>
              <a:rPr lang="en-US" altLang="en-US" sz="2800" b="1"/>
              <a:t>          wings and its head has light reddish hairs on top.</a:t>
            </a:r>
          </a:p>
          <a:p>
            <a:pPr marL="609600" indent="-609600">
              <a:buFontTx/>
              <a:buAutoNum type="arabicPeriod" startAt="166"/>
            </a:pPr>
            <a:r>
              <a:rPr lang="en-US" altLang="en-US" sz="2800" b="1"/>
              <a:t>  This is the most common clothes moth in the South.    </a:t>
            </a:r>
          </a:p>
        </p:txBody>
      </p:sp>
      <p:pic>
        <p:nvPicPr>
          <p:cNvPr id="231430" name="Picture 6">
            <a:extLst>
              <a:ext uri="{FF2B5EF4-FFF2-40B4-BE49-F238E27FC236}">
                <a16:creationId xmlns:a16="http://schemas.microsoft.com/office/drawing/2014/main" id="{09928971-6780-46BF-90FE-77C4140A130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3376613"/>
            <a:ext cx="1371600" cy="9128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4770" name="Rectangle 2">
            <a:extLst>
              <a:ext uri="{FF2B5EF4-FFF2-40B4-BE49-F238E27FC236}">
                <a16:creationId xmlns:a16="http://schemas.microsoft.com/office/drawing/2014/main" id="{DBD53682-2044-4E49-B490-0209755AED78}"/>
              </a:ext>
            </a:extLst>
          </p:cNvPr>
          <p:cNvSpPr>
            <a:spLocks noGrp="1" noChangeArrowheads="1"/>
          </p:cNvSpPr>
          <p:nvPr>
            <p:ph type="title"/>
          </p:nvPr>
        </p:nvSpPr>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Crickets   E. Furniture carpet beetle   F. Silverfish   G. Varied carpet beetle</a:t>
            </a:r>
            <a:br>
              <a:rPr lang="en-US" altLang="en-US" sz="1600" b="1"/>
            </a:br>
            <a:r>
              <a:rPr lang="en-US" altLang="en-US" sz="1600" b="1"/>
              <a:t>H. Webbing clothes moth</a:t>
            </a:r>
            <a:endParaRPr lang="en-US" altLang="en-US" sz="3200" b="1"/>
          </a:p>
        </p:txBody>
      </p:sp>
      <p:sp>
        <p:nvSpPr>
          <p:cNvPr id="544771" name="Rectangle 3">
            <a:extLst>
              <a:ext uri="{FF2B5EF4-FFF2-40B4-BE49-F238E27FC236}">
                <a16:creationId xmlns:a16="http://schemas.microsoft.com/office/drawing/2014/main" id="{6C469F03-00CC-4702-96CA-4912D470D31A}"/>
              </a:ext>
            </a:extLst>
          </p:cNvPr>
          <p:cNvSpPr>
            <a:spLocks noGrp="1" noChangeArrowheads="1"/>
          </p:cNvSpPr>
          <p:nvPr>
            <p:ph type="body" idx="1"/>
          </p:nvPr>
        </p:nvSpPr>
        <p:spPr>
          <a:xfrm>
            <a:off x="152400" y="1828800"/>
            <a:ext cx="8839200" cy="5029200"/>
          </a:xfrm>
        </p:spPr>
        <p:txBody>
          <a:bodyPr/>
          <a:lstStyle/>
          <a:p>
            <a:pPr marL="609600" indent="-609600">
              <a:buFontTx/>
              <a:buAutoNum type="arabicPeriod" startAt="161"/>
            </a:pPr>
            <a:r>
              <a:rPr lang="en-US" altLang="en-US" sz="2800" b="1"/>
              <a:t>  This pest larva spins feeding tunnels of silk.</a:t>
            </a:r>
          </a:p>
          <a:p>
            <a:pPr marL="609600" indent="-609600">
              <a:buFontTx/>
              <a:buAutoNum type="arabicPeriod" startAt="161"/>
            </a:pPr>
            <a:r>
              <a:rPr lang="en-US" altLang="en-US" sz="2800" b="1"/>
              <a:t>  This beetle is shiny black with brownish legs.</a:t>
            </a:r>
          </a:p>
          <a:p>
            <a:pPr marL="609600" indent="-609600">
              <a:buFontTx/>
              <a:buAutoNum type="arabicPeriod" startAt="161"/>
            </a:pPr>
            <a:r>
              <a:rPr lang="en-US" altLang="en-US" sz="2800" b="1"/>
              <a:t>  </a:t>
            </a:r>
            <a:r>
              <a:rPr lang="en-US" altLang="en-US" sz="2800" b="1" u="sng"/>
              <a:t>This is the most common clothes moth in the US.</a:t>
            </a:r>
          </a:p>
          <a:p>
            <a:pPr marL="609600" indent="-609600">
              <a:buFontTx/>
              <a:buAutoNum type="arabicPeriod" startAt="161"/>
            </a:pPr>
            <a:endParaRPr lang="en-US" altLang="en-US" sz="4800" b="1"/>
          </a:p>
          <a:p>
            <a:pPr marL="609600" indent="-609600">
              <a:buFontTx/>
              <a:buAutoNum type="arabicPeriod" startAt="161"/>
            </a:pPr>
            <a:r>
              <a:rPr lang="en-US" altLang="en-US" sz="2800" b="1"/>
              <a:t>  This fabric pest larva is shaped like a carrot (or </a:t>
            </a:r>
          </a:p>
          <a:p>
            <a:pPr marL="609600" indent="-609600">
              <a:buFontTx/>
              <a:buNone/>
            </a:pPr>
            <a:r>
              <a:rPr lang="en-US" altLang="en-US" sz="2800" b="1"/>
              <a:t>          cigar) with long, bushy tail bristles.</a:t>
            </a:r>
          </a:p>
          <a:p>
            <a:pPr marL="609600" indent="-609600">
              <a:buFontTx/>
              <a:buAutoNum type="arabicPeriod" startAt="165"/>
            </a:pPr>
            <a:r>
              <a:rPr lang="en-US" altLang="en-US" sz="2800" b="1"/>
              <a:t>  This clothes moth has buff or silvery-brown colored </a:t>
            </a:r>
          </a:p>
          <a:p>
            <a:pPr marL="609600" indent="-609600">
              <a:buFontTx/>
              <a:buNone/>
            </a:pPr>
            <a:r>
              <a:rPr lang="en-US" altLang="en-US" sz="2800" b="1"/>
              <a:t>          wings and its head has light reddish hairs on top.</a:t>
            </a:r>
          </a:p>
          <a:p>
            <a:pPr marL="609600" indent="-609600">
              <a:buFontTx/>
              <a:buAutoNum type="arabicPeriod" startAt="166"/>
            </a:pPr>
            <a:r>
              <a:rPr lang="en-US" altLang="en-US" sz="2800" b="1"/>
              <a:t>  This is the most common clothes moth in the South.    </a:t>
            </a:r>
          </a:p>
        </p:txBody>
      </p:sp>
      <p:sp>
        <p:nvSpPr>
          <p:cNvPr id="544772" name="Text Box 4">
            <a:extLst>
              <a:ext uri="{FF2B5EF4-FFF2-40B4-BE49-F238E27FC236}">
                <a16:creationId xmlns:a16="http://schemas.microsoft.com/office/drawing/2014/main" id="{34976A86-5DC2-45BB-9CFB-D21A9DA61089}"/>
              </a:ext>
            </a:extLst>
          </p:cNvPr>
          <p:cNvSpPr txBox="1">
            <a:spLocks noChangeArrowheads="1"/>
          </p:cNvSpPr>
          <p:nvPr/>
        </p:nvSpPr>
        <p:spPr bwMode="auto">
          <a:xfrm>
            <a:off x="2362200" y="3546475"/>
            <a:ext cx="3124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Webbing clothes moth</a:t>
            </a:r>
          </a:p>
        </p:txBody>
      </p:sp>
      <p:pic>
        <p:nvPicPr>
          <p:cNvPr id="544773" name="Picture 5">
            <a:extLst>
              <a:ext uri="{FF2B5EF4-FFF2-40B4-BE49-F238E27FC236}">
                <a16:creationId xmlns:a16="http://schemas.microsoft.com/office/drawing/2014/main" id="{E8700ACA-9EEE-4210-8AE6-D3D794CF25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3376613"/>
            <a:ext cx="1371600" cy="9128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a:extLst>
              <a:ext uri="{FF2B5EF4-FFF2-40B4-BE49-F238E27FC236}">
                <a16:creationId xmlns:a16="http://schemas.microsoft.com/office/drawing/2014/main" id="{CB47FC5E-97FD-441E-8AE1-494808EB9D52}"/>
              </a:ext>
            </a:extLst>
          </p:cNvPr>
          <p:cNvSpPr>
            <a:spLocks noGrp="1" noChangeArrowheads="1"/>
          </p:cNvSpPr>
          <p:nvPr>
            <p:ph type="title"/>
          </p:nvPr>
        </p:nvSpPr>
        <p:spPr>
          <a:xfrm>
            <a:off x="685800" y="152400"/>
            <a:ext cx="7772400" cy="1143000"/>
          </a:xfrm>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Crickets   E. Furniture carpet beetle   F. Silverfish   G. Varied carpet beetle</a:t>
            </a:r>
            <a:br>
              <a:rPr lang="en-US" altLang="en-US" sz="1600" b="1"/>
            </a:br>
            <a:r>
              <a:rPr lang="en-US" altLang="en-US" sz="1600" b="1"/>
              <a:t>H. Webbing clothes moth</a:t>
            </a:r>
            <a:endParaRPr lang="en-US" altLang="en-US" sz="3200" b="1"/>
          </a:p>
        </p:txBody>
      </p:sp>
      <p:sp>
        <p:nvSpPr>
          <p:cNvPr id="232451" name="Rectangle 3">
            <a:extLst>
              <a:ext uri="{FF2B5EF4-FFF2-40B4-BE49-F238E27FC236}">
                <a16:creationId xmlns:a16="http://schemas.microsoft.com/office/drawing/2014/main" id="{BB27269E-7AAF-41ED-ACC7-C86C8CA5F336}"/>
              </a:ext>
            </a:extLst>
          </p:cNvPr>
          <p:cNvSpPr>
            <a:spLocks noGrp="1" noChangeArrowheads="1"/>
          </p:cNvSpPr>
          <p:nvPr>
            <p:ph type="body" idx="1"/>
          </p:nvPr>
        </p:nvSpPr>
        <p:spPr>
          <a:xfrm>
            <a:off x="152400" y="1447800"/>
            <a:ext cx="8839200" cy="5410200"/>
          </a:xfrm>
        </p:spPr>
        <p:txBody>
          <a:bodyPr/>
          <a:lstStyle/>
          <a:p>
            <a:pPr marL="609600" indent="-609600">
              <a:lnSpc>
                <a:spcPct val="90000"/>
              </a:lnSpc>
              <a:buFontTx/>
              <a:buAutoNum type="arabicPeriod" startAt="161"/>
            </a:pPr>
            <a:r>
              <a:rPr lang="en-US" altLang="en-US" sz="2800" b="1"/>
              <a:t>  This pest larva spins feeding tunnels of silk.</a:t>
            </a:r>
          </a:p>
          <a:p>
            <a:pPr marL="609600" indent="-609600">
              <a:lnSpc>
                <a:spcPct val="90000"/>
              </a:lnSpc>
              <a:buFontTx/>
              <a:buAutoNum type="arabicPeriod" startAt="161"/>
            </a:pPr>
            <a:r>
              <a:rPr lang="en-US" altLang="en-US" sz="2800" b="1"/>
              <a:t>  This beetle is shiny black with brownish legs.</a:t>
            </a:r>
          </a:p>
          <a:p>
            <a:pPr marL="609600" indent="-609600">
              <a:lnSpc>
                <a:spcPct val="90000"/>
              </a:lnSpc>
              <a:buFontTx/>
              <a:buAutoNum type="arabicPeriod" startAt="161"/>
            </a:pPr>
            <a:r>
              <a:rPr lang="en-US" altLang="en-US" sz="2800" b="1"/>
              <a:t>  This is the most common clothes moth in the US.</a:t>
            </a:r>
          </a:p>
          <a:p>
            <a:pPr marL="609600" indent="-609600">
              <a:lnSpc>
                <a:spcPct val="90000"/>
              </a:lnSpc>
              <a:buFontTx/>
              <a:buAutoNum type="arabicPeriod" startAt="161"/>
            </a:pPr>
            <a:r>
              <a:rPr lang="en-US" altLang="en-US" sz="2800" b="1"/>
              <a:t>  </a:t>
            </a:r>
            <a:r>
              <a:rPr lang="en-US" altLang="en-US" sz="2800" b="1" u="sng"/>
              <a:t>This fabric pest larva is shaped like a carrot (or </a:t>
            </a:r>
          </a:p>
          <a:p>
            <a:pPr marL="609600" indent="-609600">
              <a:lnSpc>
                <a:spcPct val="90000"/>
              </a:lnSpc>
              <a:buFontTx/>
              <a:buNone/>
            </a:pPr>
            <a:r>
              <a:rPr lang="en-US" altLang="en-US" sz="2800" b="1"/>
              <a:t>          </a:t>
            </a:r>
            <a:r>
              <a:rPr lang="en-US" altLang="en-US" sz="2800" b="1" u="sng"/>
              <a:t>cigar) with long, bushy tail bristles.</a:t>
            </a:r>
          </a:p>
          <a:p>
            <a:pPr marL="609600" indent="-609600">
              <a:lnSpc>
                <a:spcPct val="90000"/>
              </a:lnSpc>
              <a:buFontTx/>
              <a:buNone/>
            </a:pPr>
            <a:endParaRPr lang="en-US" altLang="en-US" sz="8800" b="1" u="sng"/>
          </a:p>
          <a:p>
            <a:pPr marL="609600" indent="-609600">
              <a:lnSpc>
                <a:spcPct val="90000"/>
              </a:lnSpc>
              <a:buFontTx/>
              <a:buAutoNum type="arabicPeriod" startAt="165"/>
            </a:pPr>
            <a:r>
              <a:rPr lang="en-US" altLang="en-US" sz="2800" b="1"/>
              <a:t>  This clothes moth has buff or silvery-brown colored </a:t>
            </a:r>
          </a:p>
          <a:p>
            <a:pPr marL="609600" indent="-609600">
              <a:lnSpc>
                <a:spcPct val="90000"/>
              </a:lnSpc>
              <a:buFontTx/>
              <a:buNone/>
            </a:pPr>
            <a:r>
              <a:rPr lang="en-US" altLang="en-US" sz="2800" b="1"/>
              <a:t>          wings and its head has light reddish hairs on top.</a:t>
            </a:r>
          </a:p>
          <a:p>
            <a:pPr marL="609600" indent="-609600">
              <a:lnSpc>
                <a:spcPct val="90000"/>
              </a:lnSpc>
              <a:buFontTx/>
              <a:buAutoNum type="arabicPeriod" startAt="166"/>
            </a:pPr>
            <a:r>
              <a:rPr lang="en-US" altLang="en-US" sz="2800" b="1"/>
              <a:t>  This is the most common clothes moth in the South.    </a:t>
            </a:r>
          </a:p>
        </p:txBody>
      </p:sp>
      <p:pic>
        <p:nvPicPr>
          <p:cNvPr id="232454" name="Picture 6">
            <a:extLst>
              <a:ext uri="{FF2B5EF4-FFF2-40B4-BE49-F238E27FC236}">
                <a16:creationId xmlns:a16="http://schemas.microsoft.com/office/drawing/2014/main" id="{1825A638-E1ED-41E1-999A-10381FDD23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3505200"/>
            <a:ext cx="2438400" cy="16303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5794" name="Rectangle 2">
            <a:extLst>
              <a:ext uri="{FF2B5EF4-FFF2-40B4-BE49-F238E27FC236}">
                <a16:creationId xmlns:a16="http://schemas.microsoft.com/office/drawing/2014/main" id="{7FE2935E-B8A8-4F3A-B8B0-84851A7EA856}"/>
              </a:ext>
            </a:extLst>
          </p:cNvPr>
          <p:cNvSpPr>
            <a:spLocks noGrp="1" noChangeArrowheads="1"/>
          </p:cNvSpPr>
          <p:nvPr>
            <p:ph type="title"/>
          </p:nvPr>
        </p:nvSpPr>
        <p:spPr>
          <a:xfrm>
            <a:off x="685800" y="152400"/>
            <a:ext cx="7772400" cy="1143000"/>
          </a:xfrm>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Crickets   E. Furniture carpet beetle   F. Silverfish   G. Varied carpet beetle</a:t>
            </a:r>
            <a:br>
              <a:rPr lang="en-US" altLang="en-US" sz="1600" b="1"/>
            </a:br>
            <a:r>
              <a:rPr lang="en-US" altLang="en-US" sz="1600" b="1"/>
              <a:t>H. Webbing clothes moth</a:t>
            </a:r>
            <a:endParaRPr lang="en-US" altLang="en-US" sz="3200" b="1"/>
          </a:p>
        </p:txBody>
      </p:sp>
      <p:sp>
        <p:nvSpPr>
          <p:cNvPr id="545795" name="Rectangle 3">
            <a:extLst>
              <a:ext uri="{FF2B5EF4-FFF2-40B4-BE49-F238E27FC236}">
                <a16:creationId xmlns:a16="http://schemas.microsoft.com/office/drawing/2014/main" id="{76F1BB5C-6DD6-4EDF-A311-7E6322A1A797}"/>
              </a:ext>
            </a:extLst>
          </p:cNvPr>
          <p:cNvSpPr>
            <a:spLocks noGrp="1" noChangeArrowheads="1"/>
          </p:cNvSpPr>
          <p:nvPr>
            <p:ph type="body" idx="1"/>
          </p:nvPr>
        </p:nvSpPr>
        <p:spPr>
          <a:xfrm>
            <a:off x="152400" y="1447800"/>
            <a:ext cx="8839200" cy="5410200"/>
          </a:xfrm>
        </p:spPr>
        <p:txBody>
          <a:bodyPr/>
          <a:lstStyle/>
          <a:p>
            <a:pPr marL="609600" indent="-609600">
              <a:lnSpc>
                <a:spcPct val="90000"/>
              </a:lnSpc>
              <a:buFontTx/>
              <a:buAutoNum type="arabicPeriod" startAt="161"/>
            </a:pPr>
            <a:r>
              <a:rPr lang="en-US" altLang="en-US" sz="2800" b="1"/>
              <a:t>  This pest larva spins feeding tunnels of silk.</a:t>
            </a:r>
          </a:p>
          <a:p>
            <a:pPr marL="609600" indent="-609600">
              <a:lnSpc>
                <a:spcPct val="90000"/>
              </a:lnSpc>
              <a:buFontTx/>
              <a:buAutoNum type="arabicPeriod" startAt="161"/>
            </a:pPr>
            <a:r>
              <a:rPr lang="en-US" altLang="en-US" sz="2800" b="1"/>
              <a:t>  This beetle is shiny black with brownish legs.</a:t>
            </a:r>
          </a:p>
          <a:p>
            <a:pPr marL="609600" indent="-609600">
              <a:lnSpc>
                <a:spcPct val="90000"/>
              </a:lnSpc>
              <a:buFontTx/>
              <a:buAutoNum type="arabicPeriod" startAt="161"/>
            </a:pPr>
            <a:r>
              <a:rPr lang="en-US" altLang="en-US" sz="2800" b="1"/>
              <a:t>  This is the most common clothes moth in the US.</a:t>
            </a:r>
          </a:p>
          <a:p>
            <a:pPr marL="609600" indent="-609600">
              <a:lnSpc>
                <a:spcPct val="90000"/>
              </a:lnSpc>
              <a:buFontTx/>
              <a:buAutoNum type="arabicPeriod" startAt="161"/>
            </a:pPr>
            <a:r>
              <a:rPr lang="en-US" altLang="en-US" sz="2800" b="1"/>
              <a:t>  </a:t>
            </a:r>
            <a:r>
              <a:rPr lang="en-US" altLang="en-US" sz="2800" b="1" u="sng"/>
              <a:t>This fabric pest larva is shaped like a carrot (or </a:t>
            </a:r>
          </a:p>
          <a:p>
            <a:pPr marL="609600" indent="-609600">
              <a:lnSpc>
                <a:spcPct val="90000"/>
              </a:lnSpc>
              <a:buFontTx/>
              <a:buNone/>
            </a:pPr>
            <a:r>
              <a:rPr lang="en-US" altLang="en-US" sz="2800" b="1"/>
              <a:t>          </a:t>
            </a:r>
            <a:r>
              <a:rPr lang="en-US" altLang="en-US" sz="2800" b="1" u="sng"/>
              <a:t>cigar) with long, bushy tail bristles.</a:t>
            </a:r>
          </a:p>
          <a:p>
            <a:pPr marL="609600" indent="-609600">
              <a:lnSpc>
                <a:spcPct val="90000"/>
              </a:lnSpc>
              <a:buFontTx/>
              <a:buNone/>
            </a:pPr>
            <a:endParaRPr lang="en-US" altLang="en-US" sz="8800" b="1" u="sng"/>
          </a:p>
          <a:p>
            <a:pPr marL="609600" indent="-609600">
              <a:lnSpc>
                <a:spcPct val="90000"/>
              </a:lnSpc>
              <a:buFontTx/>
              <a:buAutoNum type="arabicPeriod" startAt="165"/>
            </a:pPr>
            <a:r>
              <a:rPr lang="en-US" altLang="en-US" sz="2800" b="1"/>
              <a:t>  This clothes moth has buff or silvery-brown colored </a:t>
            </a:r>
          </a:p>
          <a:p>
            <a:pPr marL="609600" indent="-609600">
              <a:lnSpc>
                <a:spcPct val="90000"/>
              </a:lnSpc>
              <a:buFontTx/>
              <a:buNone/>
            </a:pPr>
            <a:r>
              <a:rPr lang="en-US" altLang="en-US" sz="2800" b="1"/>
              <a:t>          wings and its head has light reddish hairs on top.</a:t>
            </a:r>
          </a:p>
          <a:p>
            <a:pPr marL="609600" indent="-609600">
              <a:lnSpc>
                <a:spcPct val="90000"/>
              </a:lnSpc>
              <a:buFontTx/>
              <a:buAutoNum type="arabicPeriod" startAt="166"/>
            </a:pPr>
            <a:r>
              <a:rPr lang="en-US" altLang="en-US" sz="2800" b="1"/>
              <a:t>  This is the most common clothes moth in the South.    </a:t>
            </a:r>
          </a:p>
        </p:txBody>
      </p:sp>
      <p:sp>
        <p:nvSpPr>
          <p:cNvPr id="545796" name="Text Box 4">
            <a:extLst>
              <a:ext uri="{FF2B5EF4-FFF2-40B4-BE49-F238E27FC236}">
                <a16:creationId xmlns:a16="http://schemas.microsoft.com/office/drawing/2014/main" id="{F66605E6-8B27-46C8-B742-C7401B61F05C}"/>
              </a:ext>
            </a:extLst>
          </p:cNvPr>
          <p:cNvSpPr txBox="1">
            <a:spLocks noChangeArrowheads="1"/>
          </p:cNvSpPr>
          <p:nvPr/>
        </p:nvSpPr>
        <p:spPr bwMode="auto">
          <a:xfrm>
            <a:off x="2803525" y="4191000"/>
            <a:ext cx="34321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Black carpet beetle larva</a:t>
            </a:r>
          </a:p>
        </p:txBody>
      </p:sp>
      <p:pic>
        <p:nvPicPr>
          <p:cNvPr id="545797" name="Picture 5">
            <a:extLst>
              <a:ext uri="{FF2B5EF4-FFF2-40B4-BE49-F238E27FC236}">
                <a16:creationId xmlns:a16="http://schemas.microsoft.com/office/drawing/2014/main" id="{79366680-BE4C-47D7-8388-01837D8259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3505200"/>
            <a:ext cx="2438400" cy="16303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a:extLst>
              <a:ext uri="{FF2B5EF4-FFF2-40B4-BE49-F238E27FC236}">
                <a16:creationId xmlns:a16="http://schemas.microsoft.com/office/drawing/2014/main" id="{466075DC-5E2E-4372-97E5-349D0AF878B2}"/>
              </a:ext>
            </a:extLst>
          </p:cNvPr>
          <p:cNvSpPr>
            <a:spLocks noGrp="1" noChangeArrowheads="1"/>
          </p:cNvSpPr>
          <p:nvPr>
            <p:ph type="title"/>
          </p:nvPr>
        </p:nvSpPr>
        <p:spPr>
          <a:xfrm>
            <a:off x="685800" y="381000"/>
            <a:ext cx="7772400" cy="1219200"/>
          </a:xfrm>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Crickets   E. Furniture carpet beetle   F. Silverfish   G. Varied carpet beetle</a:t>
            </a:r>
            <a:br>
              <a:rPr lang="en-US" altLang="en-US" sz="1600" b="1"/>
            </a:br>
            <a:r>
              <a:rPr lang="en-US" altLang="en-US" sz="1600" b="1"/>
              <a:t>H. Webbing clothes moth</a:t>
            </a:r>
            <a:endParaRPr lang="en-US" altLang="en-US" sz="3200" b="1"/>
          </a:p>
        </p:txBody>
      </p:sp>
      <p:sp>
        <p:nvSpPr>
          <p:cNvPr id="233475" name="Rectangle 3">
            <a:extLst>
              <a:ext uri="{FF2B5EF4-FFF2-40B4-BE49-F238E27FC236}">
                <a16:creationId xmlns:a16="http://schemas.microsoft.com/office/drawing/2014/main" id="{6330359C-1DAF-4DE7-82B3-D30DCBA34C81}"/>
              </a:ext>
            </a:extLst>
          </p:cNvPr>
          <p:cNvSpPr>
            <a:spLocks noGrp="1" noChangeArrowheads="1"/>
          </p:cNvSpPr>
          <p:nvPr>
            <p:ph type="body" idx="1"/>
          </p:nvPr>
        </p:nvSpPr>
        <p:spPr>
          <a:xfrm>
            <a:off x="152400" y="1752600"/>
            <a:ext cx="8839200" cy="5181600"/>
          </a:xfrm>
        </p:spPr>
        <p:txBody>
          <a:bodyPr/>
          <a:lstStyle/>
          <a:p>
            <a:pPr marL="609600" indent="-609600">
              <a:lnSpc>
                <a:spcPct val="90000"/>
              </a:lnSpc>
              <a:buFontTx/>
              <a:buAutoNum type="arabicPeriod" startAt="161"/>
            </a:pPr>
            <a:r>
              <a:rPr lang="en-US" altLang="en-US" sz="2800" b="1"/>
              <a:t>  This pest larva spins feeding tunnels of silk.</a:t>
            </a:r>
          </a:p>
          <a:p>
            <a:pPr marL="609600" indent="-609600">
              <a:lnSpc>
                <a:spcPct val="90000"/>
              </a:lnSpc>
              <a:buFontTx/>
              <a:buAutoNum type="arabicPeriod" startAt="161"/>
            </a:pPr>
            <a:r>
              <a:rPr lang="en-US" altLang="en-US" sz="2800" b="1"/>
              <a:t>  This beetle is shiny black with brownish legs.</a:t>
            </a:r>
          </a:p>
          <a:p>
            <a:pPr marL="609600" indent="-609600">
              <a:lnSpc>
                <a:spcPct val="90000"/>
              </a:lnSpc>
              <a:buFontTx/>
              <a:buAutoNum type="arabicPeriod" startAt="161"/>
            </a:pPr>
            <a:r>
              <a:rPr lang="en-US" altLang="en-US" sz="2800" b="1"/>
              <a:t>  This is the most common clothes moth in the US.</a:t>
            </a:r>
          </a:p>
          <a:p>
            <a:pPr marL="609600" indent="-609600">
              <a:lnSpc>
                <a:spcPct val="90000"/>
              </a:lnSpc>
              <a:buFontTx/>
              <a:buAutoNum type="arabicPeriod" startAt="161"/>
            </a:pPr>
            <a:r>
              <a:rPr lang="en-US" altLang="en-US" sz="2800" b="1"/>
              <a:t>  This fabric pest larva is shaped like a carrot (or </a:t>
            </a:r>
          </a:p>
          <a:p>
            <a:pPr marL="609600" indent="-609600">
              <a:lnSpc>
                <a:spcPct val="90000"/>
              </a:lnSpc>
              <a:buFontTx/>
              <a:buNone/>
            </a:pPr>
            <a:r>
              <a:rPr lang="en-US" altLang="en-US" sz="2800" b="1"/>
              <a:t>          cigar) with long, bushy tail bristles.</a:t>
            </a:r>
          </a:p>
          <a:p>
            <a:pPr marL="609600" indent="-609600">
              <a:lnSpc>
                <a:spcPct val="90000"/>
              </a:lnSpc>
              <a:buFontTx/>
              <a:buAutoNum type="arabicPeriod" startAt="165"/>
            </a:pPr>
            <a:r>
              <a:rPr lang="en-US" altLang="en-US" sz="2800" b="1"/>
              <a:t>  </a:t>
            </a:r>
            <a:r>
              <a:rPr lang="en-US" altLang="en-US" sz="2800" b="1" u="sng"/>
              <a:t>This clothes moth has buff or silvery-brown colored </a:t>
            </a:r>
          </a:p>
          <a:p>
            <a:pPr marL="609600" indent="-609600">
              <a:lnSpc>
                <a:spcPct val="90000"/>
              </a:lnSpc>
              <a:buFontTx/>
              <a:buNone/>
            </a:pPr>
            <a:r>
              <a:rPr lang="en-US" altLang="en-US" sz="2800" b="1"/>
              <a:t>          </a:t>
            </a:r>
            <a:r>
              <a:rPr lang="en-US" altLang="en-US" sz="2800" b="1" u="sng"/>
              <a:t>wings and its head has light reddish </a:t>
            </a:r>
          </a:p>
          <a:p>
            <a:pPr marL="609600" indent="-609600">
              <a:lnSpc>
                <a:spcPct val="90000"/>
              </a:lnSpc>
              <a:buFontTx/>
              <a:buNone/>
            </a:pPr>
            <a:r>
              <a:rPr lang="en-US" altLang="en-US" sz="2800" b="1"/>
              <a:t>          </a:t>
            </a:r>
            <a:r>
              <a:rPr lang="en-US" altLang="en-US" sz="2800" b="1" u="sng"/>
              <a:t>hairs on top.</a:t>
            </a:r>
          </a:p>
          <a:p>
            <a:pPr marL="609600" indent="-609600">
              <a:lnSpc>
                <a:spcPct val="90000"/>
              </a:lnSpc>
              <a:buFontTx/>
              <a:buNone/>
            </a:pPr>
            <a:endParaRPr lang="en-US" altLang="en-US" sz="4000" b="1" u="sng"/>
          </a:p>
          <a:p>
            <a:pPr marL="609600" indent="-609600">
              <a:lnSpc>
                <a:spcPct val="90000"/>
              </a:lnSpc>
              <a:buFontTx/>
              <a:buAutoNum type="arabicPeriod" startAt="166"/>
            </a:pPr>
            <a:r>
              <a:rPr lang="en-US" altLang="en-US" sz="2800" b="1"/>
              <a:t>  This is the most common clothes moth in the South.    </a:t>
            </a:r>
          </a:p>
        </p:txBody>
      </p:sp>
      <p:pic>
        <p:nvPicPr>
          <p:cNvPr id="233478" name="Picture 6">
            <a:extLst>
              <a:ext uri="{FF2B5EF4-FFF2-40B4-BE49-F238E27FC236}">
                <a16:creationId xmlns:a16="http://schemas.microsoft.com/office/drawing/2014/main" id="{972C4ADA-961A-4383-9C3A-C45359B7A9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4591050"/>
            <a:ext cx="2209800" cy="14874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6818" name="Rectangle 2">
            <a:extLst>
              <a:ext uri="{FF2B5EF4-FFF2-40B4-BE49-F238E27FC236}">
                <a16:creationId xmlns:a16="http://schemas.microsoft.com/office/drawing/2014/main" id="{30836E51-ABAA-45F5-92F5-48821D4F990B}"/>
              </a:ext>
            </a:extLst>
          </p:cNvPr>
          <p:cNvSpPr>
            <a:spLocks noGrp="1" noChangeArrowheads="1"/>
          </p:cNvSpPr>
          <p:nvPr>
            <p:ph type="title"/>
          </p:nvPr>
        </p:nvSpPr>
        <p:spPr>
          <a:xfrm>
            <a:off x="685800" y="381000"/>
            <a:ext cx="7772400" cy="1219200"/>
          </a:xfrm>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Crickets   E. Furniture carpet beetle   F. Silverfish   G. Varied carpet beetle</a:t>
            </a:r>
            <a:br>
              <a:rPr lang="en-US" altLang="en-US" sz="1600" b="1"/>
            </a:br>
            <a:r>
              <a:rPr lang="en-US" altLang="en-US" sz="1600" b="1"/>
              <a:t>H. Webbing clothes moth</a:t>
            </a:r>
            <a:endParaRPr lang="en-US" altLang="en-US" sz="3200" b="1"/>
          </a:p>
        </p:txBody>
      </p:sp>
      <p:sp>
        <p:nvSpPr>
          <p:cNvPr id="546819" name="Rectangle 3">
            <a:extLst>
              <a:ext uri="{FF2B5EF4-FFF2-40B4-BE49-F238E27FC236}">
                <a16:creationId xmlns:a16="http://schemas.microsoft.com/office/drawing/2014/main" id="{23B3F54F-7E53-488A-8B9E-205FB0119605}"/>
              </a:ext>
            </a:extLst>
          </p:cNvPr>
          <p:cNvSpPr>
            <a:spLocks noGrp="1" noChangeArrowheads="1"/>
          </p:cNvSpPr>
          <p:nvPr>
            <p:ph type="body" idx="1"/>
          </p:nvPr>
        </p:nvSpPr>
        <p:spPr>
          <a:xfrm>
            <a:off x="152400" y="1752600"/>
            <a:ext cx="8839200" cy="5181600"/>
          </a:xfrm>
        </p:spPr>
        <p:txBody>
          <a:bodyPr/>
          <a:lstStyle/>
          <a:p>
            <a:pPr marL="609600" indent="-609600">
              <a:lnSpc>
                <a:spcPct val="90000"/>
              </a:lnSpc>
              <a:buFontTx/>
              <a:buAutoNum type="arabicPeriod" startAt="161"/>
            </a:pPr>
            <a:r>
              <a:rPr lang="en-US" altLang="en-US" sz="2800" b="1"/>
              <a:t>  This pest larva spins feeding tunnels of silk.</a:t>
            </a:r>
          </a:p>
          <a:p>
            <a:pPr marL="609600" indent="-609600">
              <a:lnSpc>
                <a:spcPct val="90000"/>
              </a:lnSpc>
              <a:buFontTx/>
              <a:buAutoNum type="arabicPeriod" startAt="161"/>
            </a:pPr>
            <a:r>
              <a:rPr lang="en-US" altLang="en-US" sz="2800" b="1"/>
              <a:t>  This beetle is shiny black with brownish legs.</a:t>
            </a:r>
          </a:p>
          <a:p>
            <a:pPr marL="609600" indent="-609600">
              <a:lnSpc>
                <a:spcPct val="90000"/>
              </a:lnSpc>
              <a:buFontTx/>
              <a:buAutoNum type="arabicPeriod" startAt="161"/>
            </a:pPr>
            <a:r>
              <a:rPr lang="en-US" altLang="en-US" sz="2800" b="1"/>
              <a:t>  This is the most common clothes moth in the US.</a:t>
            </a:r>
          </a:p>
          <a:p>
            <a:pPr marL="609600" indent="-609600">
              <a:lnSpc>
                <a:spcPct val="90000"/>
              </a:lnSpc>
              <a:buFontTx/>
              <a:buAutoNum type="arabicPeriod" startAt="161"/>
            </a:pPr>
            <a:r>
              <a:rPr lang="en-US" altLang="en-US" sz="2800" b="1"/>
              <a:t>  This fabric pest larva is shaped like a carrot (or </a:t>
            </a:r>
          </a:p>
          <a:p>
            <a:pPr marL="609600" indent="-609600">
              <a:lnSpc>
                <a:spcPct val="90000"/>
              </a:lnSpc>
              <a:buFontTx/>
              <a:buNone/>
            </a:pPr>
            <a:r>
              <a:rPr lang="en-US" altLang="en-US" sz="2800" b="1"/>
              <a:t>          cigar) with long, bushy tail bristles.</a:t>
            </a:r>
          </a:p>
          <a:p>
            <a:pPr marL="609600" indent="-609600">
              <a:lnSpc>
                <a:spcPct val="90000"/>
              </a:lnSpc>
              <a:buFontTx/>
              <a:buAutoNum type="arabicPeriod" startAt="165"/>
            </a:pPr>
            <a:r>
              <a:rPr lang="en-US" altLang="en-US" sz="2800" b="1"/>
              <a:t>  </a:t>
            </a:r>
            <a:r>
              <a:rPr lang="en-US" altLang="en-US" sz="2800" b="1" u="sng"/>
              <a:t>This clothes moth has buff or silvery-brown colored </a:t>
            </a:r>
          </a:p>
          <a:p>
            <a:pPr marL="609600" indent="-609600">
              <a:lnSpc>
                <a:spcPct val="90000"/>
              </a:lnSpc>
              <a:buFontTx/>
              <a:buNone/>
            </a:pPr>
            <a:r>
              <a:rPr lang="en-US" altLang="en-US" sz="2800" b="1"/>
              <a:t>          </a:t>
            </a:r>
            <a:r>
              <a:rPr lang="en-US" altLang="en-US" sz="2800" b="1" u="sng"/>
              <a:t>wings and its head has light reddish </a:t>
            </a:r>
          </a:p>
          <a:p>
            <a:pPr marL="609600" indent="-609600">
              <a:lnSpc>
                <a:spcPct val="90000"/>
              </a:lnSpc>
              <a:buFontTx/>
              <a:buNone/>
            </a:pPr>
            <a:r>
              <a:rPr lang="en-US" altLang="en-US" sz="2800" b="1"/>
              <a:t>          </a:t>
            </a:r>
            <a:r>
              <a:rPr lang="en-US" altLang="en-US" sz="2800" b="1" u="sng"/>
              <a:t>hairs on top.</a:t>
            </a:r>
          </a:p>
          <a:p>
            <a:pPr marL="609600" indent="-609600">
              <a:lnSpc>
                <a:spcPct val="90000"/>
              </a:lnSpc>
              <a:buFontTx/>
              <a:buNone/>
            </a:pPr>
            <a:endParaRPr lang="en-US" altLang="en-US" sz="4000" b="1" u="sng"/>
          </a:p>
          <a:p>
            <a:pPr marL="609600" indent="-609600">
              <a:lnSpc>
                <a:spcPct val="90000"/>
              </a:lnSpc>
              <a:buFontTx/>
              <a:buAutoNum type="arabicPeriod" startAt="166"/>
            </a:pPr>
            <a:r>
              <a:rPr lang="en-US" altLang="en-US" sz="2800" b="1"/>
              <a:t>  This is the most common clothes moth in the South.    </a:t>
            </a:r>
          </a:p>
        </p:txBody>
      </p:sp>
      <p:sp>
        <p:nvSpPr>
          <p:cNvPr id="546820" name="Text Box 4">
            <a:extLst>
              <a:ext uri="{FF2B5EF4-FFF2-40B4-BE49-F238E27FC236}">
                <a16:creationId xmlns:a16="http://schemas.microsoft.com/office/drawing/2014/main" id="{1F54877A-F693-4860-B05F-1692A3684751}"/>
              </a:ext>
            </a:extLst>
          </p:cNvPr>
          <p:cNvSpPr txBox="1">
            <a:spLocks noChangeArrowheads="1"/>
          </p:cNvSpPr>
          <p:nvPr/>
        </p:nvSpPr>
        <p:spPr bwMode="auto">
          <a:xfrm>
            <a:off x="3352800" y="5257800"/>
            <a:ext cx="3200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Webbing clothes moth</a:t>
            </a:r>
          </a:p>
        </p:txBody>
      </p:sp>
      <p:pic>
        <p:nvPicPr>
          <p:cNvPr id="546821" name="Picture 5">
            <a:extLst>
              <a:ext uri="{FF2B5EF4-FFF2-40B4-BE49-F238E27FC236}">
                <a16:creationId xmlns:a16="http://schemas.microsoft.com/office/drawing/2014/main" id="{79EAC012-5E4B-48AD-ADF1-E9CFEAEC31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4591050"/>
            <a:ext cx="2209800" cy="14874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a:extLst>
              <a:ext uri="{FF2B5EF4-FFF2-40B4-BE49-F238E27FC236}">
                <a16:creationId xmlns:a16="http://schemas.microsoft.com/office/drawing/2014/main" id="{6DA96C76-5D50-418E-8101-FC49376CD1F2}"/>
              </a:ext>
            </a:extLst>
          </p:cNvPr>
          <p:cNvSpPr>
            <a:spLocks noGrp="1" noChangeArrowheads="1"/>
          </p:cNvSpPr>
          <p:nvPr>
            <p:ph type="title"/>
          </p:nvPr>
        </p:nvSpPr>
        <p:spPr>
          <a:xfrm>
            <a:off x="685800" y="228600"/>
            <a:ext cx="7772400" cy="1295400"/>
          </a:xfrm>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Crickets   E. Furniture carpet beetle   F. Silverfish   G. Varied carpet beetle</a:t>
            </a:r>
            <a:br>
              <a:rPr lang="en-US" altLang="en-US" sz="1600" b="1"/>
            </a:br>
            <a:r>
              <a:rPr lang="en-US" altLang="en-US" sz="1600" b="1"/>
              <a:t>H. Webbing clothes moth</a:t>
            </a:r>
            <a:endParaRPr lang="en-US" altLang="en-US" sz="3200" b="1"/>
          </a:p>
        </p:txBody>
      </p:sp>
      <p:sp>
        <p:nvSpPr>
          <p:cNvPr id="234499" name="Rectangle 3">
            <a:extLst>
              <a:ext uri="{FF2B5EF4-FFF2-40B4-BE49-F238E27FC236}">
                <a16:creationId xmlns:a16="http://schemas.microsoft.com/office/drawing/2014/main" id="{D6D9CBF2-B1EC-4557-BEFA-5F55768B694C}"/>
              </a:ext>
            </a:extLst>
          </p:cNvPr>
          <p:cNvSpPr>
            <a:spLocks noGrp="1" noChangeArrowheads="1"/>
          </p:cNvSpPr>
          <p:nvPr>
            <p:ph type="body" idx="1"/>
          </p:nvPr>
        </p:nvSpPr>
        <p:spPr>
          <a:xfrm>
            <a:off x="152400" y="1524000"/>
            <a:ext cx="8839200" cy="5105400"/>
          </a:xfrm>
        </p:spPr>
        <p:txBody>
          <a:bodyPr/>
          <a:lstStyle/>
          <a:p>
            <a:pPr marL="609600" indent="-609600">
              <a:buFontTx/>
              <a:buAutoNum type="arabicPeriod" startAt="161"/>
            </a:pPr>
            <a:r>
              <a:rPr lang="en-US" altLang="en-US" sz="2800" b="1"/>
              <a:t>  This pest larva spins feeding tunnels of silk.</a:t>
            </a:r>
          </a:p>
          <a:p>
            <a:pPr marL="609600" indent="-609600">
              <a:buFontTx/>
              <a:buAutoNum type="arabicPeriod" startAt="161"/>
            </a:pPr>
            <a:r>
              <a:rPr lang="en-US" altLang="en-US" sz="2800" b="1"/>
              <a:t>  This beetle is shiny black with brownish legs.</a:t>
            </a:r>
          </a:p>
          <a:p>
            <a:pPr marL="609600" indent="-609600">
              <a:buFontTx/>
              <a:buAutoNum type="arabicPeriod" startAt="161"/>
            </a:pPr>
            <a:r>
              <a:rPr lang="en-US" altLang="en-US" sz="2800" b="1"/>
              <a:t>  This is the most common clothes moth in the US.</a:t>
            </a:r>
          </a:p>
          <a:p>
            <a:pPr marL="609600" indent="-609600">
              <a:buFontTx/>
              <a:buAutoNum type="arabicPeriod" startAt="161"/>
            </a:pPr>
            <a:r>
              <a:rPr lang="en-US" altLang="en-US" sz="2800" b="1"/>
              <a:t>  This fabric pest larva is shaped like a carrot (or </a:t>
            </a:r>
          </a:p>
          <a:p>
            <a:pPr marL="609600" indent="-609600">
              <a:buFontTx/>
              <a:buNone/>
            </a:pPr>
            <a:r>
              <a:rPr lang="en-US" altLang="en-US" sz="2800" b="1"/>
              <a:t>          cigar) with long, bushy tail bristles.</a:t>
            </a:r>
          </a:p>
          <a:p>
            <a:pPr marL="609600" indent="-609600">
              <a:buFontTx/>
              <a:buAutoNum type="arabicPeriod" startAt="165"/>
            </a:pPr>
            <a:r>
              <a:rPr lang="en-US" altLang="en-US" sz="2800" b="1"/>
              <a:t>  This clothes moth has buff or silvery-brown colored </a:t>
            </a:r>
          </a:p>
          <a:p>
            <a:pPr marL="609600" indent="-609600">
              <a:buFontTx/>
              <a:buNone/>
            </a:pPr>
            <a:r>
              <a:rPr lang="en-US" altLang="en-US" sz="2800" b="1"/>
              <a:t>          wings and its head has light reddish hairs on top.</a:t>
            </a:r>
          </a:p>
          <a:p>
            <a:pPr marL="609600" indent="-609600">
              <a:buFontTx/>
              <a:buAutoNum type="arabicPeriod" startAt="166"/>
            </a:pPr>
            <a:r>
              <a:rPr lang="en-US" altLang="en-US" sz="2800" b="1"/>
              <a:t>  </a:t>
            </a:r>
            <a:r>
              <a:rPr lang="en-US" altLang="en-US" sz="2800" b="1" u="sng"/>
              <a:t>This is the most common clothes moth in the South.</a:t>
            </a:r>
          </a:p>
          <a:p>
            <a:pPr marL="609600" indent="-609600">
              <a:buFontTx/>
              <a:buNone/>
            </a:pPr>
            <a:r>
              <a:rPr lang="en-US" altLang="en-US" sz="2800" b="1"/>
              <a:t>    </a:t>
            </a:r>
          </a:p>
        </p:txBody>
      </p:sp>
      <p:pic>
        <p:nvPicPr>
          <p:cNvPr id="234502" name="Picture 6">
            <a:extLst>
              <a:ext uri="{FF2B5EF4-FFF2-40B4-BE49-F238E27FC236}">
                <a16:creationId xmlns:a16="http://schemas.microsoft.com/office/drawing/2014/main" id="{E957B6A8-6F4C-44B9-AFF4-58B15E0C0A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5567363"/>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4504" name="Picture 8">
            <a:extLst>
              <a:ext uri="{FF2B5EF4-FFF2-40B4-BE49-F238E27FC236}">
                <a16:creationId xmlns:a16="http://schemas.microsoft.com/office/drawing/2014/main" id="{40A0FEA3-FCCB-409F-8B5B-8B33472270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5643563"/>
            <a:ext cx="2057400" cy="901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7842" name="Rectangle 2">
            <a:extLst>
              <a:ext uri="{FF2B5EF4-FFF2-40B4-BE49-F238E27FC236}">
                <a16:creationId xmlns:a16="http://schemas.microsoft.com/office/drawing/2014/main" id="{62005004-7C78-4F57-BC83-702BE00B9E89}"/>
              </a:ext>
            </a:extLst>
          </p:cNvPr>
          <p:cNvSpPr>
            <a:spLocks noGrp="1" noChangeArrowheads="1"/>
          </p:cNvSpPr>
          <p:nvPr>
            <p:ph type="title"/>
          </p:nvPr>
        </p:nvSpPr>
        <p:spPr>
          <a:xfrm>
            <a:off x="685800" y="228600"/>
            <a:ext cx="7772400" cy="1295400"/>
          </a:xfrm>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Crickets   E. Furniture carpet beetle   F. Silverfish   G. Varied carpet beetle</a:t>
            </a:r>
            <a:br>
              <a:rPr lang="en-US" altLang="en-US" sz="1600" b="1"/>
            </a:br>
            <a:r>
              <a:rPr lang="en-US" altLang="en-US" sz="1600" b="1"/>
              <a:t>H. Webbing clothes moth</a:t>
            </a:r>
            <a:endParaRPr lang="en-US" altLang="en-US" sz="3200" b="1"/>
          </a:p>
        </p:txBody>
      </p:sp>
      <p:sp>
        <p:nvSpPr>
          <p:cNvPr id="547843" name="Rectangle 3">
            <a:extLst>
              <a:ext uri="{FF2B5EF4-FFF2-40B4-BE49-F238E27FC236}">
                <a16:creationId xmlns:a16="http://schemas.microsoft.com/office/drawing/2014/main" id="{3DBD0308-337A-4670-A32A-613C609A1ABA}"/>
              </a:ext>
            </a:extLst>
          </p:cNvPr>
          <p:cNvSpPr>
            <a:spLocks noGrp="1" noChangeArrowheads="1"/>
          </p:cNvSpPr>
          <p:nvPr>
            <p:ph type="body" idx="1"/>
          </p:nvPr>
        </p:nvSpPr>
        <p:spPr>
          <a:xfrm>
            <a:off x="152400" y="1524000"/>
            <a:ext cx="8839200" cy="5105400"/>
          </a:xfrm>
        </p:spPr>
        <p:txBody>
          <a:bodyPr/>
          <a:lstStyle/>
          <a:p>
            <a:pPr marL="609600" indent="-609600">
              <a:buFontTx/>
              <a:buAutoNum type="arabicPeriod" startAt="161"/>
            </a:pPr>
            <a:r>
              <a:rPr lang="en-US" altLang="en-US" sz="2800" b="1"/>
              <a:t>  This pest larva spins feeding tunnels of silk.</a:t>
            </a:r>
          </a:p>
          <a:p>
            <a:pPr marL="609600" indent="-609600">
              <a:buFontTx/>
              <a:buAutoNum type="arabicPeriod" startAt="161"/>
            </a:pPr>
            <a:r>
              <a:rPr lang="en-US" altLang="en-US" sz="2800" b="1"/>
              <a:t>  This beetle is shiny black with brownish legs.</a:t>
            </a:r>
          </a:p>
          <a:p>
            <a:pPr marL="609600" indent="-609600">
              <a:buFontTx/>
              <a:buAutoNum type="arabicPeriod" startAt="161"/>
            </a:pPr>
            <a:r>
              <a:rPr lang="en-US" altLang="en-US" sz="2800" b="1"/>
              <a:t>  This is the most common clothes moth in the US.</a:t>
            </a:r>
          </a:p>
          <a:p>
            <a:pPr marL="609600" indent="-609600">
              <a:buFontTx/>
              <a:buAutoNum type="arabicPeriod" startAt="161"/>
            </a:pPr>
            <a:r>
              <a:rPr lang="en-US" altLang="en-US" sz="2800" b="1"/>
              <a:t>  This fabric pest larva is shaped like a carrot (or </a:t>
            </a:r>
          </a:p>
          <a:p>
            <a:pPr marL="609600" indent="-609600">
              <a:buFontTx/>
              <a:buNone/>
            </a:pPr>
            <a:r>
              <a:rPr lang="en-US" altLang="en-US" sz="2800" b="1"/>
              <a:t>          cigar) with long, bushy tail bristles.</a:t>
            </a:r>
          </a:p>
          <a:p>
            <a:pPr marL="609600" indent="-609600">
              <a:buFontTx/>
              <a:buAutoNum type="arabicPeriod" startAt="165"/>
            </a:pPr>
            <a:r>
              <a:rPr lang="en-US" altLang="en-US" sz="2800" b="1"/>
              <a:t>  This clothes moth has buff or silvery-brown colored </a:t>
            </a:r>
          </a:p>
          <a:p>
            <a:pPr marL="609600" indent="-609600">
              <a:buFontTx/>
              <a:buNone/>
            </a:pPr>
            <a:r>
              <a:rPr lang="en-US" altLang="en-US" sz="2800" b="1"/>
              <a:t>          wings and its head has light reddish hairs on top.</a:t>
            </a:r>
          </a:p>
          <a:p>
            <a:pPr marL="609600" indent="-609600">
              <a:buFontTx/>
              <a:buAutoNum type="arabicPeriod" startAt="166"/>
            </a:pPr>
            <a:r>
              <a:rPr lang="en-US" altLang="en-US" sz="2800" b="1"/>
              <a:t>  </a:t>
            </a:r>
            <a:r>
              <a:rPr lang="en-US" altLang="en-US" sz="2800" b="1" u="sng"/>
              <a:t>This is the most common clothes moth in the South.</a:t>
            </a:r>
          </a:p>
          <a:p>
            <a:pPr marL="609600" indent="-609600">
              <a:buFontTx/>
              <a:buNone/>
            </a:pPr>
            <a:r>
              <a:rPr lang="en-US" altLang="en-US" sz="2800" b="1"/>
              <a:t>    </a:t>
            </a:r>
          </a:p>
        </p:txBody>
      </p:sp>
      <p:sp>
        <p:nvSpPr>
          <p:cNvPr id="547844" name="Text Box 4">
            <a:extLst>
              <a:ext uri="{FF2B5EF4-FFF2-40B4-BE49-F238E27FC236}">
                <a16:creationId xmlns:a16="http://schemas.microsoft.com/office/drawing/2014/main" id="{78BD0DBE-85EF-49B9-85E4-D6FD099A5A09}"/>
              </a:ext>
            </a:extLst>
          </p:cNvPr>
          <p:cNvSpPr txBox="1">
            <a:spLocks noChangeArrowheads="1"/>
          </p:cNvSpPr>
          <p:nvPr/>
        </p:nvSpPr>
        <p:spPr bwMode="auto">
          <a:xfrm>
            <a:off x="2895600" y="5867400"/>
            <a:ext cx="3657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Casemaking clothes moth</a:t>
            </a:r>
          </a:p>
        </p:txBody>
      </p:sp>
      <p:pic>
        <p:nvPicPr>
          <p:cNvPr id="547845" name="Picture 5">
            <a:extLst>
              <a:ext uri="{FF2B5EF4-FFF2-40B4-BE49-F238E27FC236}">
                <a16:creationId xmlns:a16="http://schemas.microsoft.com/office/drawing/2014/main" id="{2E2144B4-6602-4C34-B71C-DAB0EB5963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5567363"/>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47846" name="Picture 6">
            <a:extLst>
              <a:ext uri="{FF2B5EF4-FFF2-40B4-BE49-F238E27FC236}">
                <a16:creationId xmlns:a16="http://schemas.microsoft.com/office/drawing/2014/main" id="{0A7350AB-2EE7-4C99-A1B1-D456195CD1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 y="5643563"/>
            <a:ext cx="2057400" cy="901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a:extLst>
              <a:ext uri="{FF2B5EF4-FFF2-40B4-BE49-F238E27FC236}">
                <a16:creationId xmlns:a16="http://schemas.microsoft.com/office/drawing/2014/main" id="{FF190359-ABF9-4CB5-A8D1-038C65BB0853}"/>
              </a:ext>
            </a:extLst>
          </p:cNvPr>
          <p:cNvSpPr>
            <a:spLocks noGrp="1" noChangeArrowheads="1"/>
          </p:cNvSpPr>
          <p:nvPr>
            <p:ph type="title"/>
          </p:nvPr>
        </p:nvSpPr>
        <p:spPr>
          <a:xfrm>
            <a:off x="685800" y="381000"/>
            <a:ext cx="7772400" cy="1371600"/>
          </a:xfrm>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Crickets   E. Furniture carpet beetle   F. Silverfish   G. Varied carpet beetle</a:t>
            </a:r>
            <a:br>
              <a:rPr lang="en-US" altLang="en-US" sz="1600" b="1"/>
            </a:br>
            <a:r>
              <a:rPr lang="en-US" altLang="en-US" sz="1600" b="1"/>
              <a:t>H. Webbing clothes moth</a:t>
            </a:r>
            <a:endParaRPr lang="en-US" altLang="en-US" sz="3200" b="1"/>
          </a:p>
        </p:txBody>
      </p:sp>
      <p:sp>
        <p:nvSpPr>
          <p:cNvPr id="235523" name="Rectangle 3">
            <a:extLst>
              <a:ext uri="{FF2B5EF4-FFF2-40B4-BE49-F238E27FC236}">
                <a16:creationId xmlns:a16="http://schemas.microsoft.com/office/drawing/2014/main" id="{2F6A7572-DAA3-4A31-80F7-4DDEE9307C9F}"/>
              </a:ext>
            </a:extLst>
          </p:cNvPr>
          <p:cNvSpPr>
            <a:spLocks noGrp="1" noChangeArrowheads="1"/>
          </p:cNvSpPr>
          <p:nvPr>
            <p:ph type="body" idx="1"/>
          </p:nvPr>
        </p:nvSpPr>
        <p:spPr>
          <a:xfrm>
            <a:off x="381000" y="1905000"/>
            <a:ext cx="8305800" cy="4953000"/>
          </a:xfrm>
        </p:spPr>
        <p:txBody>
          <a:bodyPr/>
          <a:lstStyle/>
          <a:p>
            <a:pPr marL="609600" indent="-609600">
              <a:buFontTx/>
              <a:buAutoNum type="arabicPeriod" startAt="167"/>
            </a:pPr>
            <a:r>
              <a:rPr lang="en-US" altLang="en-US" sz="2800" b="1"/>
              <a:t>  </a:t>
            </a:r>
            <a:r>
              <a:rPr lang="en-US" altLang="en-US" sz="2800" b="1" u="sng"/>
              <a:t>This beetle is strikingly patterned with colored</a:t>
            </a:r>
            <a:r>
              <a:rPr lang="en-US" altLang="en-US" sz="2800" b="1"/>
              <a:t> </a:t>
            </a:r>
          </a:p>
          <a:p>
            <a:pPr marL="609600" indent="-609600">
              <a:buFontTx/>
              <a:buNone/>
            </a:pPr>
            <a:r>
              <a:rPr lang="en-US" altLang="en-US" sz="2800" b="1"/>
              <a:t>          </a:t>
            </a:r>
            <a:r>
              <a:rPr lang="en-US" altLang="en-US" sz="2800" b="1" u="sng"/>
              <a:t>scales.  It appears to have a red line down the</a:t>
            </a:r>
            <a:r>
              <a:rPr lang="en-US" altLang="en-US" sz="2800" b="1"/>
              <a:t> </a:t>
            </a:r>
          </a:p>
          <a:p>
            <a:pPr marL="609600" indent="-609600">
              <a:buFontTx/>
              <a:buNone/>
            </a:pPr>
            <a:r>
              <a:rPr lang="en-US" altLang="en-US" sz="2800" b="1"/>
              <a:t>          </a:t>
            </a:r>
            <a:r>
              <a:rPr lang="en-US" altLang="en-US" sz="2800" b="1" u="sng"/>
              <a:t>middle of its body where the wings meet.</a:t>
            </a:r>
          </a:p>
          <a:p>
            <a:pPr marL="609600" indent="-609600">
              <a:buFontTx/>
              <a:buNone/>
            </a:pPr>
            <a:endParaRPr lang="en-US" altLang="en-US" sz="4400" b="1" u="sng"/>
          </a:p>
          <a:p>
            <a:pPr marL="609600" indent="-609600">
              <a:buFontTx/>
              <a:buAutoNum type="arabicPeriod" startAt="168"/>
            </a:pPr>
            <a:r>
              <a:rPr lang="en-US" altLang="en-US" sz="2800" b="1"/>
              <a:t>  This clothes moth has three dark spots on its </a:t>
            </a:r>
          </a:p>
          <a:p>
            <a:pPr marL="609600" indent="-609600">
              <a:buFontTx/>
              <a:buNone/>
            </a:pPr>
            <a:r>
              <a:rPr lang="en-US" altLang="en-US" sz="2800" b="1"/>
              <a:t>          front wings.</a:t>
            </a:r>
          </a:p>
          <a:p>
            <a:pPr marL="609600" indent="-609600">
              <a:buFontTx/>
              <a:buAutoNum type="arabicPeriod" startAt="169"/>
            </a:pPr>
            <a:r>
              <a:rPr lang="en-US" altLang="en-US" sz="2800" b="1"/>
              <a:t>  This is the most abundant, widespread carpet </a:t>
            </a:r>
          </a:p>
          <a:p>
            <a:pPr marL="609600" indent="-609600">
              <a:buFontTx/>
              <a:buNone/>
            </a:pPr>
            <a:r>
              <a:rPr lang="en-US" altLang="en-US" sz="2800" b="1"/>
              <a:t>          beetle and causes the greatest amount of </a:t>
            </a:r>
          </a:p>
          <a:p>
            <a:pPr marL="609600" indent="-609600">
              <a:buFontTx/>
              <a:buNone/>
            </a:pPr>
            <a:r>
              <a:rPr lang="en-US" altLang="en-US" sz="2800" b="1"/>
              <a:t>          damage to fabrics.</a:t>
            </a:r>
          </a:p>
        </p:txBody>
      </p:sp>
      <p:pic>
        <p:nvPicPr>
          <p:cNvPr id="235526" name="Picture 6">
            <a:extLst>
              <a:ext uri="{FF2B5EF4-FFF2-40B4-BE49-F238E27FC236}">
                <a16:creationId xmlns:a16="http://schemas.microsoft.com/office/drawing/2014/main" id="{7A3F0CA8-07D0-4400-9C0C-8F5B1097C7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2895600"/>
            <a:ext cx="1201738" cy="1447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8866" name="Rectangle 2">
            <a:extLst>
              <a:ext uri="{FF2B5EF4-FFF2-40B4-BE49-F238E27FC236}">
                <a16:creationId xmlns:a16="http://schemas.microsoft.com/office/drawing/2014/main" id="{95FE130A-B47B-45EF-AFF8-F61FA8041223}"/>
              </a:ext>
            </a:extLst>
          </p:cNvPr>
          <p:cNvSpPr>
            <a:spLocks noGrp="1" noChangeArrowheads="1"/>
          </p:cNvSpPr>
          <p:nvPr>
            <p:ph type="title"/>
          </p:nvPr>
        </p:nvSpPr>
        <p:spPr>
          <a:xfrm>
            <a:off x="685800" y="381000"/>
            <a:ext cx="7772400" cy="1371600"/>
          </a:xfrm>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Crickets   E. Furniture carpet beetle   F. Silverfish   G. Varied carpet beetle</a:t>
            </a:r>
            <a:br>
              <a:rPr lang="en-US" altLang="en-US" sz="1600" b="1"/>
            </a:br>
            <a:r>
              <a:rPr lang="en-US" altLang="en-US" sz="1600" b="1"/>
              <a:t>H. Webbing clothes moth</a:t>
            </a:r>
            <a:endParaRPr lang="en-US" altLang="en-US" sz="3200" b="1"/>
          </a:p>
        </p:txBody>
      </p:sp>
      <p:sp>
        <p:nvSpPr>
          <p:cNvPr id="548867" name="Rectangle 3">
            <a:extLst>
              <a:ext uri="{FF2B5EF4-FFF2-40B4-BE49-F238E27FC236}">
                <a16:creationId xmlns:a16="http://schemas.microsoft.com/office/drawing/2014/main" id="{817736DD-EE95-487E-9C25-F4921D2EC881}"/>
              </a:ext>
            </a:extLst>
          </p:cNvPr>
          <p:cNvSpPr>
            <a:spLocks noGrp="1" noChangeArrowheads="1"/>
          </p:cNvSpPr>
          <p:nvPr>
            <p:ph type="body" idx="1"/>
          </p:nvPr>
        </p:nvSpPr>
        <p:spPr>
          <a:xfrm>
            <a:off x="381000" y="1905000"/>
            <a:ext cx="8305800" cy="4953000"/>
          </a:xfrm>
        </p:spPr>
        <p:txBody>
          <a:bodyPr/>
          <a:lstStyle/>
          <a:p>
            <a:pPr marL="609600" indent="-609600">
              <a:buFontTx/>
              <a:buAutoNum type="arabicPeriod" startAt="167"/>
            </a:pPr>
            <a:r>
              <a:rPr lang="en-US" altLang="en-US" sz="2800" b="1"/>
              <a:t>  </a:t>
            </a:r>
            <a:r>
              <a:rPr lang="en-US" altLang="en-US" sz="2800" b="1" u="sng"/>
              <a:t>This beetle is strikingly patterned with colored</a:t>
            </a:r>
            <a:r>
              <a:rPr lang="en-US" altLang="en-US" sz="2800" b="1"/>
              <a:t> </a:t>
            </a:r>
          </a:p>
          <a:p>
            <a:pPr marL="609600" indent="-609600">
              <a:buFontTx/>
              <a:buNone/>
            </a:pPr>
            <a:r>
              <a:rPr lang="en-US" altLang="en-US" sz="2800" b="1"/>
              <a:t>          </a:t>
            </a:r>
            <a:r>
              <a:rPr lang="en-US" altLang="en-US" sz="2800" b="1" u="sng"/>
              <a:t>scales.  It appears to have a red line down the</a:t>
            </a:r>
            <a:r>
              <a:rPr lang="en-US" altLang="en-US" sz="2800" b="1"/>
              <a:t> </a:t>
            </a:r>
          </a:p>
          <a:p>
            <a:pPr marL="609600" indent="-609600">
              <a:buFontTx/>
              <a:buNone/>
            </a:pPr>
            <a:r>
              <a:rPr lang="en-US" altLang="en-US" sz="2800" b="1"/>
              <a:t>          </a:t>
            </a:r>
            <a:r>
              <a:rPr lang="en-US" altLang="en-US" sz="2800" b="1" u="sng"/>
              <a:t>middle of its body where the wings meet.</a:t>
            </a:r>
          </a:p>
          <a:p>
            <a:pPr marL="609600" indent="-609600">
              <a:buFontTx/>
              <a:buNone/>
            </a:pPr>
            <a:endParaRPr lang="en-US" altLang="en-US" sz="4400" b="1" u="sng"/>
          </a:p>
          <a:p>
            <a:pPr marL="609600" indent="-609600">
              <a:buFontTx/>
              <a:buAutoNum type="arabicPeriod" startAt="168"/>
            </a:pPr>
            <a:r>
              <a:rPr lang="en-US" altLang="en-US" sz="2800" b="1"/>
              <a:t>  This clothes moth has three dark spots on its </a:t>
            </a:r>
          </a:p>
          <a:p>
            <a:pPr marL="609600" indent="-609600">
              <a:buFontTx/>
              <a:buNone/>
            </a:pPr>
            <a:r>
              <a:rPr lang="en-US" altLang="en-US" sz="2800" b="1"/>
              <a:t>          front wings.</a:t>
            </a:r>
          </a:p>
          <a:p>
            <a:pPr marL="609600" indent="-609600">
              <a:buFontTx/>
              <a:buAutoNum type="arabicPeriod" startAt="169"/>
            </a:pPr>
            <a:r>
              <a:rPr lang="en-US" altLang="en-US" sz="2800" b="1"/>
              <a:t>  This is the most abundant, widespread carpet </a:t>
            </a:r>
          </a:p>
          <a:p>
            <a:pPr marL="609600" indent="-609600">
              <a:buFontTx/>
              <a:buNone/>
            </a:pPr>
            <a:r>
              <a:rPr lang="en-US" altLang="en-US" sz="2800" b="1"/>
              <a:t>          beetle and causes the greatest amount of </a:t>
            </a:r>
          </a:p>
          <a:p>
            <a:pPr marL="609600" indent="-609600">
              <a:buFontTx/>
              <a:buNone/>
            </a:pPr>
            <a:r>
              <a:rPr lang="en-US" altLang="en-US" sz="2800" b="1"/>
              <a:t>          damage to fabrics.</a:t>
            </a:r>
          </a:p>
        </p:txBody>
      </p:sp>
      <p:sp>
        <p:nvSpPr>
          <p:cNvPr id="548868" name="Text Box 4">
            <a:extLst>
              <a:ext uri="{FF2B5EF4-FFF2-40B4-BE49-F238E27FC236}">
                <a16:creationId xmlns:a16="http://schemas.microsoft.com/office/drawing/2014/main" id="{D8A9ABBF-DCAC-4486-9106-B57FB81F47B9}"/>
              </a:ext>
            </a:extLst>
          </p:cNvPr>
          <p:cNvSpPr txBox="1">
            <a:spLocks noChangeArrowheads="1"/>
          </p:cNvSpPr>
          <p:nvPr/>
        </p:nvSpPr>
        <p:spPr bwMode="auto">
          <a:xfrm>
            <a:off x="3200400" y="3657600"/>
            <a:ext cx="3200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Common carpet beetle</a:t>
            </a:r>
          </a:p>
        </p:txBody>
      </p:sp>
      <p:pic>
        <p:nvPicPr>
          <p:cNvPr id="548869" name="Picture 5">
            <a:extLst>
              <a:ext uri="{FF2B5EF4-FFF2-40B4-BE49-F238E27FC236}">
                <a16:creationId xmlns:a16="http://schemas.microsoft.com/office/drawing/2014/main" id="{72F93A8F-2B2C-4B6A-992E-254BB42D7C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0" y="2895600"/>
            <a:ext cx="1201738" cy="1447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a:extLst>
              <a:ext uri="{FF2B5EF4-FFF2-40B4-BE49-F238E27FC236}">
                <a16:creationId xmlns:a16="http://schemas.microsoft.com/office/drawing/2014/main" id="{ADDF3228-86BC-4789-9AE9-830746773079}"/>
              </a:ext>
            </a:extLst>
          </p:cNvPr>
          <p:cNvSpPr>
            <a:spLocks noGrp="1" noChangeArrowheads="1"/>
          </p:cNvSpPr>
          <p:nvPr>
            <p:ph type="title"/>
          </p:nvPr>
        </p:nvSpPr>
        <p:spPr>
          <a:xfrm>
            <a:off x="685800" y="381000"/>
            <a:ext cx="7772400" cy="1371600"/>
          </a:xfrm>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Crickets   E. Furniture carpet beetle   F. Silverfish   G. Varied carpet beetle</a:t>
            </a:r>
            <a:br>
              <a:rPr lang="en-US" altLang="en-US" sz="1600" b="1"/>
            </a:br>
            <a:r>
              <a:rPr lang="en-US" altLang="en-US" sz="1600" b="1"/>
              <a:t>H. Webbing clothes moth</a:t>
            </a:r>
            <a:endParaRPr lang="en-US" altLang="en-US" sz="3200" b="1"/>
          </a:p>
        </p:txBody>
      </p:sp>
      <p:sp>
        <p:nvSpPr>
          <p:cNvPr id="236547" name="Rectangle 3">
            <a:extLst>
              <a:ext uri="{FF2B5EF4-FFF2-40B4-BE49-F238E27FC236}">
                <a16:creationId xmlns:a16="http://schemas.microsoft.com/office/drawing/2014/main" id="{5DA5C606-A11A-47F8-AD89-3AE5A413F61D}"/>
              </a:ext>
            </a:extLst>
          </p:cNvPr>
          <p:cNvSpPr>
            <a:spLocks noGrp="1" noChangeArrowheads="1"/>
          </p:cNvSpPr>
          <p:nvPr>
            <p:ph type="body" idx="1"/>
          </p:nvPr>
        </p:nvSpPr>
        <p:spPr>
          <a:xfrm>
            <a:off x="381000" y="1905000"/>
            <a:ext cx="8305800" cy="4724400"/>
          </a:xfrm>
        </p:spPr>
        <p:txBody>
          <a:bodyPr/>
          <a:lstStyle/>
          <a:p>
            <a:pPr marL="609600" indent="-609600">
              <a:buFontTx/>
              <a:buAutoNum type="arabicPeriod" startAt="167"/>
            </a:pPr>
            <a:r>
              <a:rPr lang="en-US" altLang="en-US" sz="2800" b="1"/>
              <a:t>  This beetle is strikingly patterned with colored </a:t>
            </a:r>
          </a:p>
          <a:p>
            <a:pPr marL="609600" indent="-609600">
              <a:buFontTx/>
              <a:buNone/>
            </a:pPr>
            <a:r>
              <a:rPr lang="en-US" altLang="en-US" sz="2800" b="1"/>
              <a:t>          scales.  It appears to have a red line down the </a:t>
            </a:r>
          </a:p>
          <a:p>
            <a:pPr marL="609600" indent="-609600">
              <a:buFontTx/>
              <a:buNone/>
            </a:pPr>
            <a:r>
              <a:rPr lang="en-US" altLang="en-US" sz="2800" b="1"/>
              <a:t>          middle of its body where the wings meet.</a:t>
            </a:r>
          </a:p>
          <a:p>
            <a:pPr marL="609600" indent="-609600">
              <a:buFontTx/>
              <a:buAutoNum type="arabicPeriod" startAt="168"/>
            </a:pPr>
            <a:r>
              <a:rPr lang="en-US" altLang="en-US" sz="2800" b="1"/>
              <a:t>  </a:t>
            </a:r>
            <a:r>
              <a:rPr lang="en-US" altLang="en-US" sz="2800" b="1" u="sng"/>
              <a:t>This clothes moth has three dark spots on its </a:t>
            </a:r>
          </a:p>
          <a:p>
            <a:pPr marL="609600" indent="-609600">
              <a:buFontTx/>
              <a:buNone/>
            </a:pPr>
            <a:r>
              <a:rPr lang="en-US" altLang="en-US" sz="2800" b="1"/>
              <a:t>          </a:t>
            </a:r>
            <a:r>
              <a:rPr lang="en-US" altLang="en-US" sz="2800" b="1" u="sng"/>
              <a:t>front wings.</a:t>
            </a:r>
          </a:p>
          <a:p>
            <a:pPr marL="609600" indent="-609600">
              <a:buFontTx/>
              <a:buNone/>
            </a:pPr>
            <a:endParaRPr lang="en-US" altLang="en-US" sz="2800" b="1"/>
          </a:p>
          <a:p>
            <a:pPr marL="609600" indent="-609600">
              <a:buFontTx/>
              <a:buAutoNum type="arabicPeriod" startAt="169"/>
            </a:pPr>
            <a:r>
              <a:rPr lang="en-US" altLang="en-US" sz="2800" b="1"/>
              <a:t>  This is the most abundant, widespread carpet </a:t>
            </a:r>
          </a:p>
          <a:p>
            <a:pPr marL="609600" indent="-609600">
              <a:buFontTx/>
              <a:buNone/>
            </a:pPr>
            <a:r>
              <a:rPr lang="en-US" altLang="en-US" sz="2800" b="1"/>
              <a:t>          beetle and causes the greatest amount of </a:t>
            </a:r>
          </a:p>
          <a:p>
            <a:pPr marL="609600" indent="-609600">
              <a:buFontTx/>
              <a:buNone/>
            </a:pPr>
            <a:r>
              <a:rPr lang="en-US" altLang="en-US" sz="2800" b="1"/>
              <a:t>          damage to fabrics.</a:t>
            </a:r>
          </a:p>
        </p:txBody>
      </p:sp>
      <p:pic>
        <p:nvPicPr>
          <p:cNvPr id="236549" name="Picture 5">
            <a:extLst>
              <a:ext uri="{FF2B5EF4-FFF2-40B4-BE49-F238E27FC236}">
                <a16:creationId xmlns:a16="http://schemas.microsoft.com/office/drawing/2014/main" id="{90651AD0-FBF2-44E6-8D9A-E480A0DD4A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38862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890" name="Rectangle 2">
            <a:extLst>
              <a:ext uri="{FF2B5EF4-FFF2-40B4-BE49-F238E27FC236}">
                <a16:creationId xmlns:a16="http://schemas.microsoft.com/office/drawing/2014/main" id="{DBF91948-AC4F-4145-9C2F-E66A9DAFF328}"/>
              </a:ext>
            </a:extLst>
          </p:cNvPr>
          <p:cNvSpPr>
            <a:spLocks noGrp="1" noChangeArrowheads="1"/>
          </p:cNvSpPr>
          <p:nvPr>
            <p:ph type="title"/>
          </p:nvPr>
        </p:nvSpPr>
        <p:spPr>
          <a:xfrm>
            <a:off x="685800" y="381000"/>
            <a:ext cx="7772400" cy="1371600"/>
          </a:xfrm>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Crickets   E. Furniture carpet beetle   F. Silverfish   G. Varied carpet beetle</a:t>
            </a:r>
            <a:br>
              <a:rPr lang="en-US" altLang="en-US" sz="1600" b="1"/>
            </a:br>
            <a:r>
              <a:rPr lang="en-US" altLang="en-US" sz="1600" b="1"/>
              <a:t>H. Webbing clothes moth</a:t>
            </a:r>
            <a:endParaRPr lang="en-US" altLang="en-US" sz="3200" b="1"/>
          </a:p>
        </p:txBody>
      </p:sp>
      <p:sp>
        <p:nvSpPr>
          <p:cNvPr id="549891" name="Rectangle 3">
            <a:extLst>
              <a:ext uri="{FF2B5EF4-FFF2-40B4-BE49-F238E27FC236}">
                <a16:creationId xmlns:a16="http://schemas.microsoft.com/office/drawing/2014/main" id="{4E15F718-7E10-466E-A5C6-C6AC2CC75449}"/>
              </a:ext>
            </a:extLst>
          </p:cNvPr>
          <p:cNvSpPr>
            <a:spLocks noGrp="1" noChangeArrowheads="1"/>
          </p:cNvSpPr>
          <p:nvPr>
            <p:ph type="body" idx="1"/>
          </p:nvPr>
        </p:nvSpPr>
        <p:spPr>
          <a:xfrm>
            <a:off x="381000" y="1905000"/>
            <a:ext cx="8305800" cy="4724400"/>
          </a:xfrm>
        </p:spPr>
        <p:txBody>
          <a:bodyPr/>
          <a:lstStyle/>
          <a:p>
            <a:pPr marL="609600" indent="-609600">
              <a:buFontTx/>
              <a:buAutoNum type="arabicPeriod" startAt="167"/>
            </a:pPr>
            <a:r>
              <a:rPr lang="en-US" altLang="en-US" sz="2800" b="1"/>
              <a:t>  This beetle is strikingly patterned with colored </a:t>
            </a:r>
          </a:p>
          <a:p>
            <a:pPr marL="609600" indent="-609600">
              <a:buFontTx/>
              <a:buNone/>
            </a:pPr>
            <a:r>
              <a:rPr lang="en-US" altLang="en-US" sz="2800" b="1"/>
              <a:t>          scales.  It appears to have a red line down the </a:t>
            </a:r>
          </a:p>
          <a:p>
            <a:pPr marL="609600" indent="-609600">
              <a:buFontTx/>
              <a:buNone/>
            </a:pPr>
            <a:r>
              <a:rPr lang="en-US" altLang="en-US" sz="2800" b="1"/>
              <a:t>          middle of its body where the wings meet.</a:t>
            </a:r>
          </a:p>
          <a:p>
            <a:pPr marL="609600" indent="-609600">
              <a:buFontTx/>
              <a:buAutoNum type="arabicPeriod" startAt="168"/>
            </a:pPr>
            <a:r>
              <a:rPr lang="en-US" altLang="en-US" sz="2800" b="1"/>
              <a:t>  </a:t>
            </a:r>
            <a:r>
              <a:rPr lang="en-US" altLang="en-US" sz="2800" b="1" u="sng"/>
              <a:t>This clothes moth has three dark spots on its </a:t>
            </a:r>
          </a:p>
          <a:p>
            <a:pPr marL="609600" indent="-609600">
              <a:buFontTx/>
              <a:buNone/>
            </a:pPr>
            <a:r>
              <a:rPr lang="en-US" altLang="en-US" sz="2800" b="1"/>
              <a:t>          </a:t>
            </a:r>
            <a:r>
              <a:rPr lang="en-US" altLang="en-US" sz="2800" b="1" u="sng"/>
              <a:t>front wings.</a:t>
            </a:r>
          </a:p>
          <a:p>
            <a:pPr marL="609600" indent="-609600">
              <a:buFontTx/>
              <a:buNone/>
            </a:pPr>
            <a:endParaRPr lang="en-US" altLang="en-US" sz="2800" b="1"/>
          </a:p>
          <a:p>
            <a:pPr marL="609600" indent="-609600">
              <a:buFontTx/>
              <a:buAutoNum type="arabicPeriod" startAt="169"/>
            </a:pPr>
            <a:r>
              <a:rPr lang="en-US" altLang="en-US" sz="2800" b="1"/>
              <a:t>  This is the most abundant, widespread carpet </a:t>
            </a:r>
          </a:p>
          <a:p>
            <a:pPr marL="609600" indent="-609600">
              <a:buFontTx/>
              <a:buNone/>
            </a:pPr>
            <a:r>
              <a:rPr lang="en-US" altLang="en-US" sz="2800" b="1"/>
              <a:t>          beetle and causes the greatest amount of </a:t>
            </a:r>
          </a:p>
          <a:p>
            <a:pPr marL="609600" indent="-609600">
              <a:buFontTx/>
              <a:buNone/>
            </a:pPr>
            <a:r>
              <a:rPr lang="en-US" altLang="en-US" sz="2800" b="1"/>
              <a:t>          damage to fabrics.</a:t>
            </a:r>
          </a:p>
        </p:txBody>
      </p:sp>
      <p:sp>
        <p:nvSpPr>
          <p:cNvPr id="549892" name="Text Box 4">
            <a:extLst>
              <a:ext uri="{FF2B5EF4-FFF2-40B4-BE49-F238E27FC236}">
                <a16:creationId xmlns:a16="http://schemas.microsoft.com/office/drawing/2014/main" id="{278FFDBC-B7F5-43AF-94DF-487A0A566858}"/>
              </a:ext>
            </a:extLst>
          </p:cNvPr>
          <p:cNvSpPr txBox="1">
            <a:spLocks noChangeArrowheads="1"/>
          </p:cNvSpPr>
          <p:nvPr/>
        </p:nvSpPr>
        <p:spPr bwMode="auto">
          <a:xfrm>
            <a:off x="2895600" y="4495800"/>
            <a:ext cx="3581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Casemaking clothes moth</a:t>
            </a:r>
          </a:p>
        </p:txBody>
      </p:sp>
      <p:pic>
        <p:nvPicPr>
          <p:cNvPr id="549893" name="Picture 5">
            <a:extLst>
              <a:ext uri="{FF2B5EF4-FFF2-40B4-BE49-F238E27FC236}">
                <a16:creationId xmlns:a16="http://schemas.microsoft.com/office/drawing/2014/main" id="{7CB8E46D-B2C4-4C1A-87F9-7A632A2D37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3886200"/>
            <a:ext cx="12192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a:extLst>
              <a:ext uri="{FF2B5EF4-FFF2-40B4-BE49-F238E27FC236}">
                <a16:creationId xmlns:a16="http://schemas.microsoft.com/office/drawing/2014/main" id="{CBDEC0A7-F4F3-482C-A6BC-845147E1C857}"/>
              </a:ext>
            </a:extLst>
          </p:cNvPr>
          <p:cNvSpPr>
            <a:spLocks noGrp="1" noChangeArrowheads="1"/>
          </p:cNvSpPr>
          <p:nvPr>
            <p:ph type="title"/>
          </p:nvPr>
        </p:nvSpPr>
        <p:spPr>
          <a:xfrm>
            <a:off x="685800" y="152400"/>
            <a:ext cx="7772400" cy="1371600"/>
          </a:xfrm>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Crickets   E. Furniture carpet beetle   F. Silverfish   G. Varied carpet beetle</a:t>
            </a:r>
            <a:br>
              <a:rPr lang="en-US" altLang="en-US" sz="1600" b="1"/>
            </a:br>
            <a:r>
              <a:rPr lang="en-US" altLang="en-US" sz="1600" b="1"/>
              <a:t>H. Webbing clothes moth</a:t>
            </a:r>
            <a:endParaRPr lang="en-US" altLang="en-US" sz="3200" b="1"/>
          </a:p>
        </p:txBody>
      </p:sp>
      <p:sp>
        <p:nvSpPr>
          <p:cNvPr id="237571" name="Rectangle 3">
            <a:extLst>
              <a:ext uri="{FF2B5EF4-FFF2-40B4-BE49-F238E27FC236}">
                <a16:creationId xmlns:a16="http://schemas.microsoft.com/office/drawing/2014/main" id="{B8EF2F24-7238-40B4-AE11-EA70B6E8825D}"/>
              </a:ext>
            </a:extLst>
          </p:cNvPr>
          <p:cNvSpPr>
            <a:spLocks noGrp="1" noChangeArrowheads="1"/>
          </p:cNvSpPr>
          <p:nvPr>
            <p:ph type="body" idx="1"/>
          </p:nvPr>
        </p:nvSpPr>
        <p:spPr>
          <a:xfrm>
            <a:off x="381000" y="1600200"/>
            <a:ext cx="8305800" cy="5029200"/>
          </a:xfrm>
        </p:spPr>
        <p:txBody>
          <a:bodyPr/>
          <a:lstStyle/>
          <a:p>
            <a:pPr marL="609600" indent="-609600">
              <a:buFontTx/>
              <a:buAutoNum type="arabicPeriod" startAt="167"/>
            </a:pPr>
            <a:r>
              <a:rPr lang="en-US" altLang="en-US" sz="2800" b="1"/>
              <a:t>  This beetle is strikingly patterned with colored </a:t>
            </a:r>
          </a:p>
          <a:p>
            <a:pPr marL="609600" indent="-609600">
              <a:buFontTx/>
              <a:buNone/>
            </a:pPr>
            <a:r>
              <a:rPr lang="en-US" altLang="en-US" sz="2800" b="1"/>
              <a:t>          scales.  It appears to have a red line down the </a:t>
            </a:r>
          </a:p>
          <a:p>
            <a:pPr marL="609600" indent="-609600">
              <a:buFontTx/>
              <a:buNone/>
            </a:pPr>
            <a:r>
              <a:rPr lang="en-US" altLang="en-US" sz="2800" b="1"/>
              <a:t>          middle of its body where the wings meet.</a:t>
            </a:r>
          </a:p>
          <a:p>
            <a:pPr marL="609600" indent="-609600">
              <a:buFontTx/>
              <a:buAutoNum type="arabicPeriod" startAt="168"/>
            </a:pPr>
            <a:r>
              <a:rPr lang="en-US" altLang="en-US" sz="2800" b="1"/>
              <a:t>  This clothes moth has three dark spots on its </a:t>
            </a:r>
          </a:p>
          <a:p>
            <a:pPr marL="609600" indent="-609600">
              <a:buFontTx/>
              <a:buNone/>
            </a:pPr>
            <a:r>
              <a:rPr lang="en-US" altLang="en-US" sz="2800" b="1"/>
              <a:t>          front wings.</a:t>
            </a:r>
          </a:p>
          <a:p>
            <a:pPr marL="609600" indent="-609600">
              <a:buFontTx/>
              <a:buAutoNum type="arabicPeriod" startAt="169"/>
            </a:pPr>
            <a:r>
              <a:rPr lang="en-US" altLang="en-US" sz="2800" b="1"/>
              <a:t>  </a:t>
            </a:r>
            <a:r>
              <a:rPr lang="en-US" altLang="en-US" sz="2800" b="1" u="sng"/>
              <a:t>This is the most abundant, widespread carpet</a:t>
            </a:r>
            <a:r>
              <a:rPr lang="en-US" altLang="en-US" sz="2800" b="1"/>
              <a:t> </a:t>
            </a:r>
          </a:p>
          <a:p>
            <a:pPr marL="609600" indent="-609600">
              <a:buFontTx/>
              <a:buNone/>
            </a:pPr>
            <a:r>
              <a:rPr lang="en-US" altLang="en-US" sz="2800" b="1"/>
              <a:t>          </a:t>
            </a:r>
            <a:r>
              <a:rPr lang="en-US" altLang="en-US" sz="2800" b="1" u="sng"/>
              <a:t>beetle and causes the greatest amount of </a:t>
            </a:r>
          </a:p>
          <a:p>
            <a:pPr marL="609600" indent="-609600">
              <a:buFontTx/>
              <a:buNone/>
            </a:pPr>
            <a:r>
              <a:rPr lang="en-US" altLang="en-US" sz="2800" b="1"/>
              <a:t>          </a:t>
            </a:r>
            <a:r>
              <a:rPr lang="en-US" altLang="en-US" sz="2800" b="1" u="sng"/>
              <a:t>damage to fabrics.</a:t>
            </a:r>
          </a:p>
          <a:p>
            <a:pPr marL="609600" indent="-609600">
              <a:buFontTx/>
              <a:buNone/>
            </a:pPr>
            <a:endParaRPr lang="en-US" altLang="en-US" sz="2800" b="1" u="sng"/>
          </a:p>
        </p:txBody>
      </p:sp>
      <p:pic>
        <p:nvPicPr>
          <p:cNvPr id="237575" name="Picture 7">
            <a:extLst>
              <a:ext uri="{FF2B5EF4-FFF2-40B4-BE49-F238E27FC236}">
                <a16:creationId xmlns:a16="http://schemas.microsoft.com/office/drawing/2014/main" id="{D93DC7FE-630C-4A7A-8C07-09F8C600BB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5181600"/>
            <a:ext cx="1531938" cy="1562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0914" name="Rectangle 2">
            <a:extLst>
              <a:ext uri="{FF2B5EF4-FFF2-40B4-BE49-F238E27FC236}">
                <a16:creationId xmlns:a16="http://schemas.microsoft.com/office/drawing/2014/main" id="{2A827B8A-B25D-4652-8B0B-82FF3F0D0F0A}"/>
              </a:ext>
            </a:extLst>
          </p:cNvPr>
          <p:cNvSpPr>
            <a:spLocks noGrp="1" noChangeArrowheads="1"/>
          </p:cNvSpPr>
          <p:nvPr>
            <p:ph type="title"/>
          </p:nvPr>
        </p:nvSpPr>
        <p:spPr>
          <a:xfrm>
            <a:off x="685800" y="152400"/>
            <a:ext cx="7772400" cy="1371600"/>
          </a:xfrm>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Crickets   E. Furniture carpet beetle   F. Silverfish   G. Varied carpet beetle</a:t>
            </a:r>
            <a:br>
              <a:rPr lang="en-US" altLang="en-US" sz="1600" b="1"/>
            </a:br>
            <a:r>
              <a:rPr lang="en-US" altLang="en-US" sz="1600" b="1"/>
              <a:t>H. Webbing clothes moth</a:t>
            </a:r>
            <a:endParaRPr lang="en-US" altLang="en-US" sz="3200" b="1"/>
          </a:p>
        </p:txBody>
      </p:sp>
      <p:sp>
        <p:nvSpPr>
          <p:cNvPr id="550915" name="Rectangle 3">
            <a:extLst>
              <a:ext uri="{FF2B5EF4-FFF2-40B4-BE49-F238E27FC236}">
                <a16:creationId xmlns:a16="http://schemas.microsoft.com/office/drawing/2014/main" id="{5C1A136E-C3DB-4B81-9BD6-7AAE451999C1}"/>
              </a:ext>
            </a:extLst>
          </p:cNvPr>
          <p:cNvSpPr>
            <a:spLocks noGrp="1" noChangeArrowheads="1"/>
          </p:cNvSpPr>
          <p:nvPr>
            <p:ph type="body" idx="1"/>
          </p:nvPr>
        </p:nvSpPr>
        <p:spPr>
          <a:xfrm>
            <a:off x="381000" y="1600200"/>
            <a:ext cx="8305800" cy="5029200"/>
          </a:xfrm>
        </p:spPr>
        <p:txBody>
          <a:bodyPr/>
          <a:lstStyle/>
          <a:p>
            <a:pPr marL="609600" indent="-609600">
              <a:buFontTx/>
              <a:buAutoNum type="arabicPeriod" startAt="167"/>
            </a:pPr>
            <a:r>
              <a:rPr lang="en-US" altLang="en-US" sz="2800" b="1"/>
              <a:t>  This beetle is strikingly patterned with colored </a:t>
            </a:r>
          </a:p>
          <a:p>
            <a:pPr marL="609600" indent="-609600">
              <a:buFontTx/>
              <a:buNone/>
            </a:pPr>
            <a:r>
              <a:rPr lang="en-US" altLang="en-US" sz="2800" b="1"/>
              <a:t>          scales.  It appears to have a red line down the </a:t>
            </a:r>
          </a:p>
          <a:p>
            <a:pPr marL="609600" indent="-609600">
              <a:buFontTx/>
              <a:buNone/>
            </a:pPr>
            <a:r>
              <a:rPr lang="en-US" altLang="en-US" sz="2800" b="1"/>
              <a:t>          middle of its body where the wings meet.</a:t>
            </a:r>
          </a:p>
          <a:p>
            <a:pPr marL="609600" indent="-609600">
              <a:buFontTx/>
              <a:buAutoNum type="arabicPeriod" startAt="168"/>
            </a:pPr>
            <a:r>
              <a:rPr lang="en-US" altLang="en-US" sz="2800" b="1"/>
              <a:t>  This clothes moth has three dark spots on its </a:t>
            </a:r>
          </a:p>
          <a:p>
            <a:pPr marL="609600" indent="-609600">
              <a:buFontTx/>
              <a:buNone/>
            </a:pPr>
            <a:r>
              <a:rPr lang="en-US" altLang="en-US" sz="2800" b="1"/>
              <a:t>          front wings.</a:t>
            </a:r>
          </a:p>
          <a:p>
            <a:pPr marL="609600" indent="-609600">
              <a:buFontTx/>
              <a:buAutoNum type="arabicPeriod" startAt="169"/>
            </a:pPr>
            <a:r>
              <a:rPr lang="en-US" altLang="en-US" sz="2800" b="1"/>
              <a:t>  </a:t>
            </a:r>
            <a:r>
              <a:rPr lang="en-US" altLang="en-US" sz="2800" b="1" u="sng"/>
              <a:t>This is the most abundant, widespread carpet</a:t>
            </a:r>
            <a:r>
              <a:rPr lang="en-US" altLang="en-US" sz="2800" b="1"/>
              <a:t> </a:t>
            </a:r>
          </a:p>
          <a:p>
            <a:pPr marL="609600" indent="-609600">
              <a:buFontTx/>
              <a:buNone/>
            </a:pPr>
            <a:r>
              <a:rPr lang="en-US" altLang="en-US" sz="2800" b="1"/>
              <a:t>          </a:t>
            </a:r>
            <a:r>
              <a:rPr lang="en-US" altLang="en-US" sz="2800" b="1" u="sng"/>
              <a:t>beetle and causes the greatest amount of </a:t>
            </a:r>
          </a:p>
          <a:p>
            <a:pPr marL="609600" indent="-609600">
              <a:buFontTx/>
              <a:buNone/>
            </a:pPr>
            <a:r>
              <a:rPr lang="en-US" altLang="en-US" sz="2800" b="1"/>
              <a:t>          </a:t>
            </a:r>
            <a:r>
              <a:rPr lang="en-US" altLang="en-US" sz="2800" b="1" u="sng"/>
              <a:t>damage to fabrics.</a:t>
            </a:r>
          </a:p>
          <a:p>
            <a:pPr marL="609600" indent="-609600">
              <a:buFontTx/>
              <a:buNone/>
            </a:pPr>
            <a:endParaRPr lang="en-US" altLang="en-US" sz="2800" b="1" u="sng"/>
          </a:p>
        </p:txBody>
      </p:sp>
      <p:sp>
        <p:nvSpPr>
          <p:cNvPr id="550916" name="Text Box 4">
            <a:extLst>
              <a:ext uri="{FF2B5EF4-FFF2-40B4-BE49-F238E27FC236}">
                <a16:creationId xmlns:a16="http://schemas.microsoft.com/office/drawing/2014/main" id="{5B8F6D73-C412-47DD-9B36-64F84A860523}"/>
              </a:ext>
            </a:extLst>
          </p:cNvPr>
          <p:cNvSpPr txBox="1">
            <a:spLocks noChangeArrowheads="1"/>
          </p:cNvSpPr>
          <p:nvPr/>
        </p:nvSpPr>
        <p:spPr bwMode="auto">
          <a:xfrm>
            <a:off x="3032125" y="6061075"/>
            <a:ext cx="26797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Black carpet beetle</a:t>
            </a:r>
          </a:p>
        </p:txBody>
      </p:sp>
      <p:pic>
        <p:nvPicPr>
          <p:cNvPr id="550917" name="Picture 5">
            <a:extLst>
              <a:ext uri="{FF2B5EF4-FFF2-40B4-BE49-F238E27FC236}">
                <a16:creationId xmlns:a16="http://schemas.microsoft.com/office/drawing/2014/main" id="{456239E0-71E6-451E-9D1B-3B4FD7AAC4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5181600"/>
            <a:ext cx="1531938" cy="15621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4" name="Rectangle 2">
            <a:extLst>
              <a:ext uri="{FF2B5EF4-FFF2-40B4-BE49-F238E27FC236}">
                <a16:creationId xmlns:a16="http://schemas.microsoft.com/office/drawing/2014/main" id="{2685567D-D501-4F8A-A81C-6CFFA139E60C}"/>
              </a:ext>
            </a:extLst>
          </p:cNvPr>
          <p:cNvSpPr>
            <a:spLocks noGrp="1" noChangeArrowheads="1"/>
          </p:cNvSpPr>
          <p:nvPr>
            <p:ph type="title"/>
          </p:nvPr>
        </p:nvSpPr>
        <p:spPr>
          <a:xfrm>
            <a:off x="685800" y="228600"/>
            <a:ext cx="7772400" cy="1295400"/>
          </a:xfrm>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Crickets   E. Furniture carpet beetle   F. Silverfish   G. Varied carpet beetle</a:t>
            </a:r>
            <a:br>
              <a:rPr lang="en-US" altLang="en-US" sz="1600" b="1"/>
            </a:br>
            <a:r>
              <a:rPr lang="en-US" altLang="en-US" sz="1600" b="1"/>
              <a:t>H. Webbing clothes moth</a:t>
            </a:r>
            <a:endParaRPr lang="en-US" altLang="en-US" sz="3200" b="1"/>
          </a:p>
        </p:txBody>
      </p:sp>
      <p:sp>
        <p:nvSpPr>
          <p:cNvPr id="238595" name="Rectangle 3">
            <a:extLst>
              <a:ext uri="{FF2B5EF4-FFF2-40B4-BE49-F238E27FC236}">
                <a16:creationId xmlns:a16="http://schemas.microsoft.com/office/drawing/2014/main" id="{51A9FD9F-A420-44DF-BB24-3B07F55DAA1A}"/>
              </a:ext>
            </a:extLst>
          </p:cNvPr>
          <p:cNvSpPr>
            <a:spLocks noGrp="1" noChangeArrowheads="1"/>
          </p:cNvSpPr>
          <p:nvPr>
            <p:ph type="body" idx="1"/>
          </p:nvPr>
        </p:nvSpPr>
        <p:spPr>
          <a:xfrm>
            <a:off x="381000" y="1676400"/>
            <a:ext cx="8305800" cy="5029200"/>
          </a:xfrm>
        </p:spPr>
        <p:txBody>
          <a:bodyPr/>
          <a:lstStyle/>
          <a:p>
            <a:pPr marL="609600" indent="-609600">
              <a:buFontTx/>
              <a:buAutoNum type="arabicPeriod" startAt="170"/>
            </a:pPr>
            <a:r>
              <a:rPr lang="en-US" altLang="en-US" sz="2800" b="1"/>
              <a:t>  </a:t>
            </a:r>
            <a:r>
              <a:rPr lang="en-US" altLang="en-US" sz="2800" b="1" u="sng"/>
              <a:t>This fabric pest larva can be identified by its</a:t>
            </a:r>
            <a:r>
              <a:rPr lang="en-US" altLang="en-US" sz="2800" b="1"/>
              <a:t> </a:t>
            </a:r>
          </a:p>
          <a:p>
            <a:pPr marL="609600" indent="-609600">
              <a:buFontTx/>
              <a:buNone/>
            </a:pPr>
            <a:r>
              <a:rPr lang="en-US" altLang="en-US" sz="2800" b="1"/>
              <a:t>          </a:t>
            </a:r>
            <a:r>
              <a:rPr lang="en-US" altLang="en-US" sz="2800" b="1" u="sng"/>
              <a:t>spearheaded setae (haustisetae) which arise</a:t>
            </a:r>
            <a:r>
              <a:rPr lang="en-US" altLang="en-US" sz="2800" b="1"/>
              <a:t> </a:t>
            </a:r>
          </a:p>
          <a:p>
            <a:pPr marL="609600" indent="-609600">
              <a:buFontTx/>
              <a:buNone/>
            </a:pPr>
            <a:r>
              <a:rPr lang="en-US" altLang="en-US" sz="2800" b="1"/>
              <a:t>          </a:t>
            </a:r>
            <a:r>
              <a:rPr lang="en-US" altLang="en-US" sz="2800" b="1" u="sng"/>
              <a:t>from the end of its abdomen in dense clumps.</a:t>
            </a:r>
          </a:p>
          <a:p>
            <a:pPr marL="609600" indent="-609600">
              <a:buFontTx/>
              <a:buNone/>
            </a:pPr>
            <a:endParaRPr lang="en-US" altLang="en-US" sz="4800" b="1" u="sng"/>
          </a:p>
          <a:p>
            <a:pPr marL="609600" indent="-609600">
              <a:buFontTx/>
              <a:buAutoNum type="arabicPeriod" startAt="171"/>
            </a:pPr>
            <a:r>
              <a:rPr lang="en-US" altLang="en-US" sz="2800" b="1"/>
              <a:t>  This fabric pest larva spins a small silken cell, </a:t>
            </a:r>
          </a:p>
          <a:p>
            <a:pPr marL="609600" indent="-609600">
              <a:buFontTx/>
              <a:buNone/>
            </a:pPr>
            <a:r>
              <a:rPr lang="en-US" altLang="en-US" sz="2800" b="1"/>
              <a:t>          bag or case around itself and carries it about </a:t>
            </a:r>
          </a:p>
          <a:p>
            <a:pPr marL="609600" indent="-609600">
              <a:buFontTx/>
              <a:buNone/>
            </a:pPr>
            <a:r>
              <a:rPr lang="en-US" altLang="en-US" sz="2800" b="1"/>
              <a:t>          while it feeds.</a:t>
            </a:r>
          </a:p>
          <a:p>
            <a:pPr marL="609600" indent="-609600">
              <a:buFontTx/>
              <a:buAutoNum type="arabicPeriod" startAt="172"/>
            </a:pPr>
            <a:r>
              <a:rPr lang="en-US" altLang="en-US" sz="2800" b="1"/>
              <a:t>  This fabric pest adult is multi-colored and each </a:t>
            </a:r>
          </a:p>
          <a:p>
            <a:pPr marL="609600" indent="-609600">
              <a:buFontTx/>
              <a:buNone/>
            </a:pPr>
            <a:r>
              <a:rPr lang="en-US" altLang="en-US" sz="2800" b="1"/>
              <a:t>          color is made-up of many oval-shaped scales.</a:t>
            </a:r>
          </a:p>
        </p:txBody>
      </p:sp>
      <p:pic>
        <p:nvPicPr>
          <p:cNvPr id="238598" name="Picture 6">
            <a:extLst>
              <a:ext uri="{FF2B5EF4-FFF2-40B4-BE49-F238E27FC236}">
                <a16:creationId xmlns:a16="http://schemas.microsoft.com/office/drawing/2014/main" id="{31A8C11C-BD2F-41CF-A5BB-B3E47C4288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3200400"/>
            <a:ext cx="1371600" cy="968375"/>
          </a:xfrm>
          <a:prstGeom prst="rect">
            <a:avLst/>
          </a:prstGeom>
          <a:noFill/>
          <a:extLst>
            <a:ext uri="{909E8E84-426E-40DD-AFC4-6F175D3DCCD1}">
              <a14:hiddenFill xmlns:a14="http://schemas.microsoft.com/office/drawing/2010/main">
                <a:solidFill>
                  <a:srgbClr val="FFFFFF"/>
                </a:solidFill>
              </a14:hiddenFill>
            </a:ext>
          </a:extLst>
        </p:spPr>
      </p:pic>
      <p:pic>
        <p:nvPicPr>
          <p:cNvPr id="238600" name="Picture 8">
            <a:extLst>
              <a:ext uri="{FF2B5EF4-FFF2-40B4-BE49-F238E27FC236}">
                <a16:creationId xmlns:a16="http://schemas.microsoft.com/office/drawing/2014/main" id="{DC75E7E6-356B-46E2-8B98-877B11AE33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200400"/>
            <a:ext cx="1866900" cy="9747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1938" name="Rectangle 2">
            <a:extLst>
              <a:ext uri="{FF2B5EF4-FFF2-40B4-BE49-F238E27FC236}">
                <a16:creationId xmlns:a16="http://schemas.microsoft.com/office/drawing/2014/main" id="{CA4FC1DE-097A-4C3B-BDD4-EEA2963FC777}"/>
              </a:ext>
            </a:extLst>
          </p:cNvPr>
          <p:cNvSpPr>
            <a:spLocks noGrp="1" noChangeArrowheads="1"/>
          </p:cNvSpPr>
          <p:nvPr>
            <p:ph type="title"/>
          </p:nvPr>
        </p:nvSpPr>
        <p:spPr>
          <a:xfrm>
            <a:off x="685800" y="228600"/>
            <a:ext cx="7772400" cy="1295400"/>
          </a:xfrm>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Crickets   E. Furniture carpet beetle   F. Silverfish   G. Varied carpet beetle</a:t>
            </a:r>
            <a:br>
              <a:rPr lang="en-US" altLang="en-US" sz="1600" b="1"/>
            </a:br>
            <a:r>
              <a:rPr lang="en-US" altLang="en-US" sz="1600" b="1"/>
              <a:t>H. Webbing clothes moth</a:t>
            </a:r>
            <a:endParaRPr lang="en-US" altLang="en-US" sz="3200" b="1"/>
          </a:p>
        </p:txBody>
      </p:sp>
      <p:sp>
        <p:nvSpPr>
          <p:cNvPr id="551939" name="Rectangle 3">
            <a:extLst>
              <a:ext uri="{FF2B5EF4-FFF2-40B4-BE49-F238E27FC236}">
                <a16:creationId xmlns:a16="http://schemas.microsoft.com/office/drawing/2014/main" id="{07CB084B-A287-4AC6-A7F5-53948A25054C}"/>
              </a:ext>
            </a:extLst>
          </p:cNvPr>
          <p:cNvSpPr>
            <a:spLocks noGrp="1" noChangeArrowheads="1"/>
          </p:cNvSpPr>
          <p:nvPr>
            <p:ph type="body" idx="1"/>
          </p:nvPr>
        </p:nvSpPr>
        <p:spPr>
          <a:xfrm>
            <a:off x="381000" y="1676400"/>
            <a:ext cx="8305800" cy="5029200"/>
          </a:xfrm>
        </p:spPr>
        <p:txBody>
          <a:bodyPr/>
          <a:lstStyle/>
          <a:p>
            <a:pPr marL="609600" indent="-609600">
              <a:buFontTx/>
              <a:buAutoNum type="arabicPeriod" startAt="170"/>
            </a:pPr>
            <a:r>
              <a:rPr lang="en-US" altLang="en-US" sz="2800" b="1"/>
              <a:t>  </a:t>
            </a:r>
            <a:r>
              <a:rPr lang="en-US" altLang="en-US" sz="2800" b="1" u="sng"/>
              <a:t>This fabric pest larva can be identified by its</a:t>
            </a:r>
            <a:r>
              <a:rPr lang="en-US" altLang="en-US" sz="2800" b="1"/>
              <a:t> </a:t>
            </a:r>
          </a:p>
          <a:p>
            <a:pPr marL="609600" indent="-609600">
              <a:buFontTx/>
              <a:buNone/>
            </a:pPr>
            <a:r>
              <a:rPr lang="en-US" altLang="en-US" sz="2800" b="1"/>
              <a:t>          </a:t>
            </a:r>
            <a:r>
              <a:rPr lang="en-US" altLang="en-US" sz="2800" b="1" u="sng"/>
              <a:t>spearheaded setae (haustisetae) which arise</a:t>
            </a:r>
            <a:r>
              <a:rPr lang="en-US" altLang="en-US" sz="2800" b="1"/>
              <a:t> </a:t>
            </a:r>
          </a:p>
          <a:p>
            <a:pPr marL="609600" indent="-609600">
              <a:buFontTx/>
              <a:buNone/>
            </a:pPr>
            <a:r>
              <a:rPr lang="en-US" altLang="en-US" sz="2800" b="1"/>
              <a:t>          </a:t>
            </a:r>
            <a:r>
              <a:rPr lang="en-US" altLang="en-US" sz="2800" b="1" u="sng"/>
              <a:t>from the end of its abdomen in dense clumps.</a:t>
            </a:r>
          </a:p>
          <a:p>
            <a:pPr marL="609600" indent="-609600">
              <a:buFontTx/>
              <a:buNone/>
            </a:pPr>
            <a:endParaRPr lang="en-US" altLang="en-US" sz="4800" b="1" u="sng"/>
          </a:p>
          <a:p>
            <a:pPr marL="609600" indent="-609600">
              <a:buFontTx/>
              <a:buAutoNum type="arabicPeriod" startAt="171"/>
            </a:pPr>
            <a:r>
              <a:rPr lang="en-US" altLang="en-US" sz="2800" b="1"/>
              <a:t>  This fabric pest larva spins a small silken cell, </a:t>
            </a:r>
          </a:p>
          <a:p>
            <a:pPr marL="609600" indent="-609600">
              <a:buFontTx/>
              <a:buNone/>
            </a:pPr>
            <a:r>
              <a:rPr lang="en-US" altLang="en-US" sz="2800" b="1"/>
              <a:t>          bag or case around itself and carries it about </a:t>
            </a:r>
          </a:p>
          <a:p>
            <a:pPr marL="609600" indent="-609600">
              <a:buFontTx/>
              <a:buNone/>
            </a:pPr>
            <a:r>
              <a:rPr lang="en-US" altLang="en-US" sz="2800" b="1"/>
              <a:t>          while it feeds.</a:t>
            </a:r>
          </a:p>
          <a:p>
            <a:pPr marL="609600" indent="-609600">
              <a:buFontTx/>
              <a:buAutoNum type="arabicPeriod" startAt="172"/>
            </a:pPr>
            <a:r>
              <a:rPr lang="en-US" altLang="en-US" sz="2800" b="1"/>
              <a:t>  This fabric pest adult is multi-colored and each </a:t>
            </a:r>
          </a:p>
          <a:p>
            <a:pPr marL="609600" indent="-609600">
              <a:buFontTx/>
              <a:buNone/>
            </a:pPr>
            <a:r>
              <a:rPr lang="en-US" altLang="en-US" sz="2800" b="1"/>
              <a:t>          color is made-up of many oval-shaped scales.</a:t>
            </a:r>
          </a:p>
        </p:txBody>
      </p:sp>
      <p:sp>
        <p:nvSpPr>
          <p:cNvPr id="551940" name="Text Box 4">
            <a:extLst>
              <a:ext uri="{FF2B5EF4-FFF2-40B4-BE49-F238E27FC236}">
                <a16:creationId xmlns:a16="http://schemas.microsoft.com/office/drawing/2014/main" id="{BD24B76E-8440-4C2B-BB96-82DD022773D9}"/>
              </a:ext>
            </a:extLst>
          </p:cNvPr>
          <p:cNvSpPr txBox="1">
            <a:spLocks noChangeArrowheads="1"/>
          </p:cNvSpPr>
          <p:nvPr/>
        </p:nvSpPr>
        <p:spPr bwMode="auto">
          <a:xfrm>
            <a:off x="2895600" y="3394075"/>
            <a:ext cx="3657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Varied carpet beetle larva</a:t>
            </a:r>
          </a:p>
        </p:txBody>
      </p:sp>
      <p:pic>
        <p:nvPicPr>
          <p:cNvPr id="551941" name="Picture 5">
            <a:extLst>
              <a:ext uri="{FF2B5EF4-FFF2-40B4-BE49-F238E27FC236}">
                <a16:creationId xmlns:a16="http://schemas.microsoft.com/office/drawing/2014/main" id="{81CDE252-794D-4B42-98FD-8841FE0DD7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1800" y="3200400"/>
            <a:ext cx="1371600" cy="968375"/>
          </a:xfrm>
          <a:prstGeom prst="rect">
            <a:avLst/>
          </a:prstGeom>
          <a:noFill/>
          <a:extLst>
            <a:ext uri="{909E8E84-426E-40DD-AFC4-6F175D3DCCD1}">
              <a14:hiddenFill xmlns:a14="http://schemas.microsoft.com/office/drawing/2010/main">
                <a:solidFill>
                  <a:srgbClr val="FFFFFF"/>
                </a:solidFill>
              </a14:hiddenFill>
            </a:ext>
          </a:extLst>
        </p:spPr>
      </p:pic>
      <p:pic>
        <p:nvPicPr>
          <p:cNvPr id="551942" name="Picture 6">
            <a:extLst>
              <a:ext uri="{FF2B5EF4-FFF2-40B4-BE49-F238E27FC236}">
                <a16:creationId xmlns:a16="http://schemas.microsoft.com/office/drawing/2014/main" id="{2F7C6EB0-BD61-48BA-A585-93694737E3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3200400"/>
            <a:ext cx="1866900" cy="9747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a:extLst>
              <a:ext uri="{FF2B5EF4-FFF2-40B4-BE49-F238E27FC236}">
                <a16:creationId xmlns:a16="http://schemas.microsoft.com/office/drawing/2014/main" id="{A96F0205-8819-4D86-AF4F-D683BEFACDD1}"/>
              </a:ext>
            </a:extLst>
          </p:cNvPr>
          <p:cNvSpPr>
            <a:spLocks noGrp="1" noChangeArrowheads="1"/>
          </p:cNvSpPr>
          <p:nvPr>
            <p:ph type="title"/>
          </p:nvPr>
        </p:nvSpPr>
        <p:spPr>
          <a:xfrm>
            <a:off x="685800" y="152400"/>
            <a:ext cx="7772400" cy="1447800"/>
          </a:xfrm>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Crickets   E. Furniture carpet beetle   F. Silverfish   G. Varied carpet beetle</a:t>
            </a:r>
            <a:br>
              <a:rPr lang="en-US" altLang="en-US" sz="1600" b="1"/>
            </a:br>
            <a:r>
              <a:rPr lang="en-US" altLang="en-US" sz="1600" b="1"/>
              <a:t>H. Webbing clothes moth</a:t>
            </a:r>
            <a:endParaRPr lang="en-US" altLang="en-US" sz="3200" b="1"/>
          </a:p>
        </p:txBody>
      </p:sp>
      <p:sp>
        <p:nvSpPr>
          <p:cNvPr id="239619" name="Rectangle 3">
            <a:extLst>
              <a:ext uri="{FF2B5EF4-FFF2-40B4-BE49-F238E27FC236}">
                <a16:creationId xmlns:a16="http://schemas.microsoft.com/office/drawing/2014/main" id="{7559B142-792C-4A33-B253-23AA93962544}"/>
              </a:ext>
            </a:extLst>
          </p:cNvPr>
          <p:cNvSpPr>
            <a:spLocks noGrp="1" noChangeArrowheads="1"/>
          </p:cNvSpPr>
          <p:nvPr>
            <p:ph type="body" idx="1"/>
          </p:nvPr>
        </p:nvSpPr>
        <p:spPr>
          <a:xfrm>
            <a:off x="381000" y="1676400"/>
            <a:ext cx="8305800" cy="5029200"/>
          </a:xfrm>
        </p:spPr>
        <p:txBody>
          <a:bodyPr/>
          <a:lstStyle/>
          <a:p>
            <a:pPr marL="609600" indent="-609600">
              <a:buFontTx/>
              <a:buAutoNum type="arabicPeriod" startAt="170"/>
            </a:pPr>
            <a:r>
              <a:rPr lang="en-US" altLang="en-US" sz="2800" b="1"/>
              <a:t>  This fabric pest larva can be identified by its </a:t>
            </a:r>
          </a:p>
          <a:p>
            <a:pPr marL="609600" indent="-609600">
              <a:buFontTx/>
              <a:buNone/>
            </a:pPr>
            <a:r>
              <a:rPr lang="en-US" altLang="en-US" sz="2800" b="1"/>
              <a:t>          spearheaded setae (haustisetae) which arise </a:t>
            </a:r>
          </a:p>
          <a:p>
            <a:pPr marL="609600" indent="-609600">
              <a:buFontTx/>
              <a:buNone/>
            </a:pPr>
            <a:r>
              <a:rPr lang="en-US" altLang="en-US" sz="2800" b="1"/>
              <a:t>          from the end of its abdomen in dense clumps.</a:t>
            </a:r>
          </a:p>
          <a:p>
            <a:pPr marL="609600" indent="-609600">
              <a:buFontTx/>
              <a:buAutoNum type="arabicPeriod" startAt="171"/>
            </a:pPr>
            <a:r>
              <a:rPr lang="en-US" altLang="en-US" sz="2800" b="1"/>
              <a:t>  </a:t>
            </a:r>
            <a:r>
              <a:rPr lang="en-US" altLang="en-US" sz="2800" b="1" u="sng"/>
              <a:t>This fabric pest larva spins a small silken cell,</a:t>
            </a:r>
            <a:r>
              <a:rPr lang="en-US" altLang="en-US" sz="2800" b="1"/>
              <a:t> </a:t>
            </a:r>
          </a:p>
          <a:p>
            <a:pPr marL="609600" indent="-609600">
              <a:buFontTx/>
              <a:buNone/>
            </a:pPr>
            <a:r>
              <a:rPr lang="en-US" altLang="en-US" sz="2800" b="1"/>
              <a:t>          </a:t>
            </a:r>
            <a:r>
              <a:rPr lang="en-US" altLang="en-US" sz="2800" b="1" u="sng"/>
              <a:t>bag or case around itself and carries it about</a:t>
            </a:r>
            <a:r>
              <a:rPr lang="en-US" altLang="en-US" sz="2800" b="1"/>
              <a:t> </a:t>
            </a:r>
          </a:p>
          <a:p>
            <a:pPr marL="609600" indent="-609600">
              <a:buFontTx/>
              <a:buNone/>
            </a:pPr>
            <a:r>
              <a:rPr lang="en-US" altLang="en-US" sz="2800" b="1"/>
              <a:t>          </a:t>
            </a:r>
            <a:r>
              <a:rPr lang="en-US" altLang="en-US" sz="2800" b="1" u="sng"/>
              <a:t>while it feeds.</a:t>
            </a:r>
          </a:p>
          <a:p>
            <a:pPr marL="609600" indent="-609600">
              <a:buFontTx/>
              <a:buNone/>
            </a:pPr>
            <a:endParaRPr lang="en-US" altLang="en-US" sz="4400" b="1"/>
          </a:p>
          <a:p>
            <a:pPr marL="609600" indent="-609600">
              <a:buFontTx/>
              <a:buAutoNum type="arabicPeriod" startAt="172"/>
            </a:pPr>
            <a:r>
              <a:rPr lang="en-US" altLang="en-US" sz="2800" b="1"/>
              <a:t>  This fabric pest adult is multi-colored and each </a:t>
            </a:r>
          </a:p>
          <a:p>
            <a:pPr marL="609600" indent="-609600">
              <a:buFontTx/>
              <a:buNone/>
            </a:pPr>
            <a:r>
              <a:rPr lang="en-US" altLang="en-US" sz="2800" b="1"/>
              <a:t>          color is made-up of many oval-shaped scales.</a:t>
            </a:r>
          </a:p>
        </p:txBody>
      </p:sp>
      <p:pic>
        <p:nvPicPr>
          <p:cNvPr id="239621" name="Picture 5">
            <a:extLst>
              <a:ext uri="{FF2B5EF4-FFF2-40B4-BE49-F238E27FC236}">
                <a16:creationId xmlns:a16="http://schemas.microsoft.com/office/drawing/2014/main" id="{9EA56B20-55CB-4C6E-BF23-7EC2B46D05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4514850"/>
            <a:ext cx="2362200" cy="10350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62" name="Rectangle 2">
            <a:extLst>
              <a:ext uri="{FF2B5EF4-FFF2-40B4-BE49-F238E27FC236}">
                <a16:creationId xmlns:a16="http://schemas.microsoft.com/office/drawing/2014/main" id="{4320BE81-E435-43F0-A229-83CFD0CAA55E}"/>
              </a:ext>
            </a:extLst>
          </p:cNvPr>
          <p:cNvSpPr>
            <a:spLocks noGrp="1" noChangeArrowheads="1"/>
          </p:cNvSpPr>
          <p:nvPr>
            <p:ph type="title"/>
          </p:nvPr>
        </p:nvSpPr>
        <p:spPr>
          <a:xfrm>
            <a:off x="685800" y="152400"/>
            <a:ext cx="7772400" cy="1447800"/>
          </a:xfrm>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Crickets   E. Furniture carpet beetle   F. Silverfish   G. Varied carpet beetle</a:t>
            </a:r>
            <a:br>
              <a:rPr lang="en-US" altLang="en-US" sz="1600" b="1"/>
            </a:br>
            <a:r>
              <a:rPr lang="en-US" altLang="en-US" sz="1600" b="1"/>
              <a:t>H. Webbing clothes moth</a:t>
            </a:r>
            <a:endParaRPr lang="en-US" altLang="en-US" sz="3200" b="1"/>
          </a:p>
        </p:txBody>
      </p:sp>
      <p:sp>
        <p:nvSpPr>
          <p:cNvPr id="552963" name="Rectangle 3">
            <a:extLst>
              <a:ext uri="{FF2B5EF4-FFF2-40B4-BE49-F238E27FC236}">
                <a16:creationId xmlns:a16="http://schemas.microsoft.com/office/drawing/2014/main" id="{28D3F46B-BFFD-4808-AEC6-51071930D4CA}"/>
              </a:ext>
            </a:extLst>
          </p:cNvPr>
          <p:cNvSpPr>
            <a:spLocks noGrp="1" noChangeArrowheads="1"/>
          </p:cNvSpPr>
          <p:nvPr>
            <p:ph type="body" idx="1"/>
          </p:nvPr>
        </p:nvSpPr>
        <p:spPr>
          <a:xfrm>
            <a:off x="381000" y="1676400"/>
            <a:ext cx="8305800" cy="5029200"/>
          </a:xfrm>
        </p:spPr>
        <p:txBody>
          <a:bodyPr/>
          <a:lstStyle/>
          <a:p>
            <a:pPr marL="609600" indent="-609600">
              <a:buFontTx/>
              <a:buAutoNum type="arabicPeriod" startAt="170"/>
            </a:pPr>
            <a:r>
              <a:rPr lang="en-US" altLang="en-US" sz="2800" b="1"/>
              <a:t>  This fabric pest larva can be identified by its </a:t>
            </a:r>
          </a:p>
          <a:p>
            <a:pPr marL="609600" indent="-609600">
              <a:buFontTx/>
              <a:buNone/>
            </a:pPr>
            <a:r>
              <a:rPr lang="en-US" altLang="en-US" sz="2800" b="1"/>
              <a:t>          spearheaded setae (haustisetae) which arise </a:t>
            </a:r>
          </a:p>
          <a:p>
            <a:pPr marL="609600" indent="-609600">
              <a:buFontTx/>
              <a:buNone/>
            </a:pPr>
            <a:r>
              <a:rPr lang="en-US" altLang="en-US" sz="2800" b="1"/>
              <a:t>          from the end of its abdomen in dense clumps.</a:t>
            </a:r>
          </a:p>
          <a:p>
            <a:pPr marL="609600" indent="-609600">
              <a:buFontTx/>
              <a:buAutoNum type="arabicPeriod" startAt="171"/>
            </a:pPr>
            <a:r>
              <a:rPr lang="en-US" altLang="en-US" sz="2800" b="1"/>
              <a:t>  </a:t>
            </a:r>
            <a:r>
              <a:rPr lang="en-US" altLang="en-US" sz="2800" b="1" u="sng"/>
              <a:t>This fabric pest larva spins a small silken cell,</a:t>
            </a:r>
            <a:r>
              <a:rPr lang="en-US" altLang="en-US" sz="2800" b="1"/>
              <a:t> </a:t>
            </a:r>
          </a:p>
          <a:p>
            <a:pPr marL="609600" indent="-609600">
              <a:buFontTx/>
              <a:buNone/>
            </a:pPr>
            <a:r>
              <a:rPr lang="en-US" altLang="en-US" sz="2800" b="1"/>
              <a:t>          </a:t>
            </a:r>
            <a:r>
              <a:rPr lang="en-US" altLang="en-US" sz="2800" b="1" u="sng"/>
              <a:t>bag or case around itself and carries it about</a:t>
            </a:r>
            <a:r>
              <a:rPr lang="en-US" altLang="en-US" sz="2800" b="1"/>
              <a:t> </a:t>
            </a:r>
          </a:p>
          <a:p>
            <a:pPr marL="609600" indent="-609600">
              <a:buFontTx/>
              <a:buNone/>
            </a:pPr>
            <a:r>
              <a:rPr lang="en-US" altLang="en-US" sz="2800" b="1"/>
              <a:t>          </a:t>
            </a:r>
            <a:r>
              <a:rPr lang="en-US" altLang="en-US" sz="2800" b="1" u="sng"/>
              <a:t>while it feeds.</a:t>
            </a:r>
          </a:p>
          <a:p>
            <a:pPr marL="609600" indent="-609600">
              <a:buFontTx/>
              <a:buNone/>
            </a:pPr>
            <a:endParaRPr lang="en-US" altLang="en-US" sz="4400" b="1"/>
          </a:p>
          <a:p>
            <a:pPr marL="609600" indent="-609600">
              <a:buFontTx/>
              <a:buAutoNum type="arabicPeriod" startAt="172"/>
            </a:pPr>
            <a:r>
              <a:rPr lang="en-US" altLang="en-US" sz="2800" b="1"/>
              <a:t>  This fabric pest adult is multi-colored and each </a:t>
            </a:r>
          </a:p>
          <a:p>
            <a:pPr marL="609600" indent="-609600">
              <a:buFontTx/>
              <a:buNone/>
            </a:pPr>
            <a:r>
              <a:rPr lang="en-US" altLang="en-US" sz="2800" b="1"/>
              <a:t>          color is made-up of many oval-shaped scales.</a:t>
            </a:r>
          </a:p>
        </p:txBody>
      </p:sp>
      <p:sp>
        <p:nvSpPr>
          <p:cNvPr id="552964" name="Text Box 4">
            <a:extLst>
              <a:ext uri="{FF2B5EF4-FFF2-40B4-BE49-F238E27FC236}">
                <a16:creationId xmlns:a16="http://schemas.microsoft.com/office/drawing/2014/main" id="{21507C4E-C0FB-4849-A643-9552D449FC50}"/>
              </a:ext>
            </a:extLst>
          </p:cNvPr>
          <p:cNvSpPr txBox="1">
            <a:spLocks noChangeArrowheads="1"/>
          </p:cNvSpPr>
          <p:nvPr/>
        </p:nvSpPr>
        <p:spPr bwMode="auto">
          <a:xfrm>
            <a:off x="1447800" y="4918075"/>
            <a:ext cx="4419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Casemaking clothes moth larva</a:t>
            </a:r>
          </a:p>
        </p:txBody>
      </p:sp>
      <p:pic>
        <p:nvPicPr>
          <p:cNvPr id="552965" name="Picture 5">
            <a:extLst>
              <a:ext uri="{FF2B5EF4-FFF2-40B4-BE49-F238E27FC236}">
                <a16:creationId xmlns:a16="http://schemas.microsoft.com/office/drawing/2014/main" id="{B08C3160-EDB8-448A-9D23-13CC3BA328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4514850"/>
            <a:ext cx="2362200" cy="10350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a:extLst>
              <a:ext uri="{FF2B5EF4-FFF2-40B4-BE49-F238E27FC236}">
                <a16:creationId xmlns:a16="http://schemas.microsoft.com/office/drawing/2014/main" id="{4DD4C9C8-A1EA-4498-9395-A11DBAB42FAA}"/>
              </a:ext>
            </a:extLst>
          </p:cNvPr>
          <p:cNvSpPr>
            <a:spLocks noGrp="1" noChangeArrowheads="1"/>
          </p:cNvSpPr>
          <p:nvPr>
            <p:ph type="title"/>
          </p:nvPr>
        </p:nvSpPr>
        <p:spPr>
          <a:xfrm>
            <a:off x="685800" y="381000"/>
            <a:ext cx="7772400" cy="1371600"/>
          </a:xfrm>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Crickets   E. Furniture carpet beetle   F. Silverfish   G. Varied carpet beetle</a:t>
            </a:r>
            <a:br>
              <a:rPr lang="en-US" altLang="en-US" sz="1600" b="1"/>
            </a:br>
            <a:r>
              <a:rPr lang="en-US" altLang="en-US" sz="1600" b="1"/>
              <a:t>H. Webbing clothes moth</a:t>
            </a:r>
            <a:endParaRPr lang="en-US" altLang="en-US" sz="3200" b="1"/>
          </a:p>
        </p:txBody>
      </p:sp>
      <p:sp>
        <p:nvSpPr>
          <p:cNvPr id="240643" name="Rectangle 3">
            <a:extLst>
              <a:ext uri="{FF2B5EF4-FFF2-40B4-BE49-F238E27FC236}">
                <a16:creationId xmlns:a16="http://schemas.microsoft.com/office/drawing/2014/main" id="{7FCF7413-0D36-4D22-A861-2A4ED9BF0E88}"/>
              </a:ext>
            </a:extLst>
          </p:cNvPr>
          <p:cNvSpPr>
            <a:spLocks noGrp="1" noChangeArrowheads="1"/>
          </p:cNvSpPr>
          <p:nvPr>
            <p:ph type="body" idx="1"/>
          </p:nvPr>
        </p:nvSpPr>
        <p:spPr>
          <a:xfrm>
            <a:off x="381000" y="1828800"/>
            <a:ext cx="8305800" cy="4038600"/>
          </a:xfrm>
        </p:spPr>
        <p:txBody>
          <a:bodyPr/>
          <a:lstStyle/>
          <a:p>
            <a:pPr marL="609600" indent="-609600">
              <a:lnSpc>
                <a:spcPct val="80000"/>
              </a:lnSpc>
              <a:buFontTx/>
              <a:buAutoNum type="arabicPeriod" startAt="170"/>
            </a:pPr>
            <a:r>
              <a:rPr lang="en-US" altLang="en-US" sz="2800" b="1"/>
              <a:t>  This fabric pest larva can be identified by its </a:t>
            </a:r>
          </a:p>
          <a:p>
            <a:pPr marL="609600" indent="-609600">
              <a:lnSpc>
                <a:spcPct val="80000"/>
              </a:lnSpc>
              <a:buFontTx/>
              <a:buNone/>
            </a:pPr>
            <a:r>
              <a:rPr lang="en-US" altLang="en-US" sz="2800" b="1"/>
              <a:t>          spearheaded setae (haustisetae) which arise </a:t>
            </a:r>
          </a:p>
          <a:p>
            <a:pPr marL="609600" indent="-609600">
              <a:lnSpc>
                <a:spcPct val="80000"/>
              </a:lnSpc>
              <a:buFontTx/>
              <a:buNone/>
            </a:pPr>
            <a:r>
              <a:rPr lang="en-US" altLang="en-US" sz="2800" b="1"/>
              <a:t>          from the end of its abdomen in dense clumps.</a:t>
            </a:r>
          </a:p>
          <a:p>
            <a:pPr marL="609600" indent="-609600">
              <a:lnSpc>
                <a:spcPct val="80000"/>
              </a:lnSpc>
              <a:buFontTx/>
              <a:buAutoNum type="arabicPeriod" startAt="171"/>
            </a:pPr>
            <a:r>
              <a:rPr lang="en-US" altLang="en-US" sz="2800" b="1"/>
              <a:t>  This fabric pest larva spins a small silken cell, </a:t>
            </a:r>
          </a:p>
          <a:p>
            <a:pPr marL="609600" indent="-609600">
              <a:lnSpc>
                <a:spcPct val="80000"/>
              </a:lnSpc>
              <a:buFontTx/>
              <a:buNone/>
            </a:pPr>
            <a:r>
              <a:rPr lang="en-US" altLang="en-US" sz="2800" b="1"/>
              <a:t>          bag or case around itself and carries it about </a:t>
            </a:r>
          </a:p>
          <a:p>
            <a:pPr marL="609600" indent="-609600">
              <a:lnSpc>
                <a:spcPct val="80000"/>
              </a:lnSpc>
              <a:buFontTx/>
              <a:buNone/>
            </a:pPr>
            <a:r>
              <a:rPr lang="en-US" altLang="en-US" sz="2800" b="1"/>
              <a:t>          while it feeds.</a:t>
            </a:r>
          </a:p>
          <a:p>
            <a:pPr marL="609600" indent="-609600">
              <a:lnSpc>
                <a:spcPct val="80000"/>
              </a:lnSpc>
              <a:buFontTx/>
              <a:buAutoNum type="arabicPeriod" startAt="172"/>
            </a:pPr>
            <a:r>
              <a:rPr lang="en-US" altLang="en-US" sz="2800" b="1"/>
              <a:t>  </a:t>
            </a:r>
            <a:r>
              <a:rPr lang="en-US" altLang="en-US" sz="2800" b="1" u="sng"/>
              <a:t>This fabric pest adult is multi-colored </a:t>
            </a:r>
          </a:p>
          <a:p>
            <a:pPr marL="609600" indent="-609600">
              <a:lnSpc>
                <a:spcPct val="80000"/>
              </a:lnSpc>
              <a:buFontTx/>
              <a:buNone/>
            </a:pPr>
            <a:r>
              <a:rPr lang="en-US" altLang="en-US" sz="2800" b="1"/>
              <a:t>          </a:t>
            </a:r>
            <a:r>
              <a:rPr lang="en-US" altLang="en-US" sz="2800" b="1" u="sng"/>
              <a:t>and each color is made-up of many </a:t>
            </a:r>
          </a:p>
          <a:p>
            <a:pPr marL="609600" indent="-609600">
              <a:lnSpc>
                <a:spcPct val="80000"/>
              </a:lnSpc>
              <a:buFontTx/>
              <a:buNone/>
            </a:pPr>
            <a:r>
              <a:rPr lang="en-US" altLang="en-US" sz="2800" b="1"/>
              <a:t>          </a:t>
            </a:r>
            <a:r>
              <a:rPr lang="en-US" altLang="en-US" sz="2800" b="1" u="sng"/>
              <a:t>oval-shaped scales.</a:t>
            </a:r>
          </a:p>
        </p:txBody>
      </p:sp>
      <p:pic>
        <p:nvPicPr>
          <p:cNvPr id="240646" name="Picture 6">
            <a:extLst>
              <a:ext uri="{FF2B5EF4-FFF2-40B4-BE49-F238E27FC236}">
                <a16:creationId xmlns:a16="http://schemas.microsoft.com/office/drawing/2014/main" id="{2E7D1353-7B7A-4F7F-BD3E-D1ADEE5060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4267200"/>
            <a:ext cx="1846263" cy="2286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986" name="Rectangle 2">
            <a:extLst>
              <a:ext uri="{FF2B5EF4-FFF2-40B4-BE49-F238E27FC236}">
                <a16:creationId xmlns:a16="http://schemas.microsoft.com/office/drawing/2014/main" id="{DB7D03C7-C93B-4072-928C-DE5468B4FDC7}"/>
              </a:ext>
            </a:extLst>
          </p:cNvPr>
          <p:cNvSpPr>
            <a:spLocks noGrp="1" noChangeArrowheads="1"/>
          </p:cNvSpPr>
          <p:nvPr>
            <p:ph type="title"/>
          </p:nvPr>
        </p:nvSpPr>
        <p:spPr>
          <a:xfrm>
            <a:off x="685800" y="381000"/>
            <a:ext cx="7772400" cy="1371600"/>
          </a:xfrm>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Crickets   E. Furniture carpet beetle   F. Silverfish   G. Varied carpet beetle</a:t>
            </a:r>
            <a:br>
              <a:rPr lang="en-US" altLang="en-US" sz="1600" b="1"/>
            </a:br>
            <a:r>
              <a:rPr lang="en-US" altLang="en-US" sz="1600" b="1"/>
              <a:t>H. Webbing clothes moth</a:t>
            </a:r>
            <a:endParaRPr lang="en-US" altLang="en-US" sz="3200" b="1"/>
          </a:p>
        </p:txBody>
      </p:sp>
      <p:sp>
        <p:nvSpPr>
          <p:cNvPr id="553987" name="Rectangle 3">
            <a:extLst>
              <a:ext uri="{FF2B5EF4-FFF2-40B4-BE49-F238E27FC236}">
                <a16:creationId xmlns:a16="http://schemas.microsoft.com/office/drawing/2014/main" id="{8783F0EF-59DC-4870-AB24-0103EBACFFCC}"/>
              </a:ext>
            </a:extLst>
          </p:cNvPr>
          <p:cNvSpPr>
            <a:spLocks noGrp="1" noChangeArrowheads="1"/>
          </p:cNvSpPr>
          <p:nvPr>
            <p:ph type="body" idx="1"/>
          </p:nvPr>
        </p:nvSpPr>
        <p:spPr>
          <a:xfrm>
            <a:off x="381000" y="1828800"/>
            <a:ext cx="8305800" cy="4038600"/>
          </a:xfrm>
        </p:spPr>
        <p:txBody>
          <a:bodyPr/>
          <a:lstStyle/>
          <a:p>
            <a:pPr marL="609600" indent="-609600">
              <a:lnSpc>
                <a:spcPct val="80000"/>
              </a:lnSpc>
              <a:buFontTx/>
              <a:buAutoNum type="arabicPeriod" startAt="170"/>
            </a:pPr>
            <a:r>
              <a:rPr lang="en-US" altLang="en-US" sz="2800" b="1"/>
              <a:t>  This fabric pest larva can be identified by its </a:t>
            </a:r>
          </a:p>
          <a:p>
            <a:pPr marL="609600" indent="-609600">
              <a:lnSpc>
                <a:spcPct val="80000"/>
              </a:lnSpc>
              <a:buFontTx/>
              <a:buNone/>
            </a:pPr>
            <a:r>
              <a:rPr lang="en-US" altLang="en-US" sz="2800" b="1"/>
              <a:t>          spearheaded setae (haustisetae) which arise </a:t>
            </a:r>
          </a:p>
          <a:p>
            <a:pPr marL="609600" indent="-609600">
              <a:lnSpc>
                <a:spcPct val="80000"/>
              </a:lnSpc>
              <a:buFontTx/>
              <a:buNone/>
            </a:pPr>
            <a:r>
              <a:rPr lang="en-US" altLang="en-US" sz="2800" b="1"/>
              <a:t>          from the end of its abdomen in dense clumps.</a:t>
            </a:r>
          </a:p>
          <a:p>
            <a:pPr marL="609600" indent="-609600">
              <a:lnSpc>
                <a:spcPct val="80000"/>
              </a:lnSpc>
              <a:buFontTx/>
              <a:buAutoNum type="arabicPeriod" startAt="171"/>
            </a:pPr>
            <a:r>
              <a:rPr lang="en-US" altLang="en-US" sz="2800" b="1"/>
              <a:t>  This fabric pest larva spins a small silken cell, </a:t>
            </a:r>
          </a:p>
          <a:p>
            <a:pPr marL="609600" indent="-609600">
              <a:lnSpc>
                <a:spcPct val="80000"/>
              </a:lnSpc>
              <a:buFontTx/>
              <a:buNone/>
            </a:pPr>
            <a:r>
              <a:rPr lang="en-US" altLang="en-US" sz="2800" b="1"/>
              <a:t>          bag or case around itself and carries it about </a:t>
            </a:r>
          </a:p>
          <a:p>
            <a:pPr marL="609600" indent="-609600">
              <a:lnSpc>
                <a:spcPct val="80000"/>
              </a:lnSpc>
              <a:buFontTx/>
              <a:buNone/>
            </a:pPr>
            <a:r>
              <a:rPr lang="en-US" altLang="en-US" sz="2800" b="1"/>
              <a:t>          while it feeds.</a:t>
            </a:r>
          </a:p>
          <a:p>
            <a:pPr marL="609600" indent="-609600">
              <a:lnSpc>
                <a:spcPct val="80000"/>
              </a:lnSpc>
              <a:buFontTx/>
              <a:buAutoNum type="arabicPeriod" startAt="172"/>
            </a:pPr>
            <a:r>
              <a:rPr lang="en-US" altLang="en-US" sz="2800" b="1"/>
              <a:t>  </a:t>
            </a:r>
            <a:r>
              <a:rPr lang="en-US" altLang="en-US" sz="2800" b="1" u="sng"/>
              <a:t>This fabric pest adult is multi-colored </a:t>
            </a:r>
          </a:p>
          <a:p>
            <a:pPr marL="609600" indent="-609600">
              <a:lnSpc>
                <a:spcPct val="80000"/>
              </a:lnSpc>
              <a:buFontTx/>
              <a:buNone/>
            </a:pPr>
            <a:r>
              <a:rPr lang="en-US" altLang="en-US" sz="2800" b="1"/>
              <a:t>          </a:t>
            </a:r>
            <a:r>
              <a:rPr lang="en-US" altLang="en-US" sz="2800" b="1" u="sng"/>
              <a:t>and each color is made-up of many </a:t>
            </a:r>
          </a:p>
          <a:p>
            <a:pPr marL="609600" indent="-609600">
              <a:lnSpc>
                <a:spcPct val="80000"/>
              </a:lnSpc>
              <a:buFontTx/>
              <a:buNone/>
            </a:pPr>
            <a:r>
              <a:rPr lang="en-US" altLang="en-US" sz="2800" b="1"/>
              <a:t>          </a:t>
            </a:r>
            <a:r>
              <a:rPr lang="en-US" altLang="en-US" sz="2800" b="1" u="sng"/>
              <a:t>oval-shaped scales.</a:t>
            </a:r>
          </a:p>
        </p:txBody>
      </p:sp>
      <p:sp>
        <p:nvSpPr>
          <p:cNvPr id="553988" name="Text Box 4">
            <a:extLst>
              <a:ext uri="{FF2B5EF4-FFF2-40B4-BE49-F238E27FC236}">
                <a16:creationId xmlns:a16="http://schemas.microsoft.com/office/drawing/2014/main" id="{EFD2DD8C-3C01-4FA7-9417-4C2B53AFCE30}"/>
              </a:ext>
            </a:extLst>
          </p:cNvPr>
          <p:cNvSpPr txBox="1">
            <a:spLocks noChangeArrowheads="1"/>
          </p:cNvSpPr>
          <p:nvPr/>
        </p:nvSpPr>
        <p:spPr bwMode="auto">
          <a:xfrm>
            <a:off x="2743200" y="5867400"/>
            <a:ext cx="3429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Furniture carpet beetle </a:t>
            </a:r>
          </a:p>
        </p:txBody>
      </p:sp>
      <p:pic>
        <p:nvPicPr>
          <p:cNvPr id="553989" name="Picture 5">
            <a:extLst>
              <a:ext uri="{FF2B5EF4-FFF2-40B4-BE49-F238E27FC236}">
                <a16:creationId xmlns:a16="http://schemas.microsoft.com/office/drawing/2014/main" id="{9F11EF8E-350B-46C2-AE5F-A65EF64062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2800" y="4267200"/>
            <a:ext cx="1846263" cy="2286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a:extLst>
              <a:ext uri="{FF2B5EF4-FFF2-40B4-BE49-F238E27FC236}">
                <a16:creationId xmlns:a16="http://schemas.microsoft.com/office/drawing/2014/main" id="{FB2A32CD-E333-4323-A4AC-4FF872816FC9}"/>
              </a:ext>
            </a:extLst>
          </p:cNvPr>
          <p:cNvSpPr>
            <a:spLocks noGrp="1" noChangeArrowheads="1"/>
          </p:cNvSpPr>
          <p:nvPr>
            <p:ph type="title"/>
          </p:nvPr>
        </p:nvSpPr>
        <p:spPr>
          <a:xfrm>
            <a:off x="457200" y="304800"/>
            <a:ext cx="8305800" cy="1447800"/>
          </a:xfrm>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Furniture carpet beetle   E. Silverfish   F. Varied carpet beetle   H. Webbing clothes moth</a:t>
            </a:r>
            <a:br>
              <a:rPr lang="en-US" altLang="en-US" sz="1600" b="1"/>
            </a:br>
            <a:endParaRPr lang="en-US" altLang="en-US" sz="3200" b="1"/>
          </a:p>
        </p:txBody>
      </p:sp>
      <p:sp>
        <p:nvSpPr>
          <p:cNvPr id="241667" name="Rectangle 3">
            <a:extLst>
              <a:ext uri="{FF2B5EF4-FFF2-40B4-BE49-F238E27FC236}">
                <a16:creationId xmlns:a16="http://schemas.microsoft.com/office/drawing/2014/main" id="{8515704C-32EA-4F9B-AA58-0DB00F66E778}"/>
              </a:ext>
            </a:extLst>
          </p:cNvPr>
          <p:cNvSpPr>
            <a:spLocks noGrp="1" noChangeArrowheads="1"/>
          </p:cNvSpPr>
          <p:nvPr>
            <p:ph type="body" idx="1"/>
          </p:nvPr>
        </p:nvSpPr>
        <p:spPr>
          <a:xfrm>
            <a:off x="381000" y="1524000"/>
            <a:ext cx="8458200" cy="5029200"/>
          </a:xfrm>
        </p:spPr>
        <p:txBody>
          <a:bodyPr/>
          <a:lstStyle/>
          <a:p>
            <a:pPr marL="609600" indent="-609600">
              <a:lnSpc>
                <a:spcPct val="80000"/>
              </a:lnSpc>
              <a:buFontTx/>
              <a:buAutoNum type="arabicPeriod" startAt="173"/>
            </a:pPr>
            <a:r>
              <a:rPr lang="en-US" altLang="en-US" sz="2800" b="1"/>
              <a:t>  </a:t>
            </a:r>
            <a:r>
              <a:rPr lang="en-US" altLang="en-US" sz="2800" b="1" u="sng"/>
              <a:t>This fabric pest adult is multi-colored </a:t>
            </a:r>
          </a:p>
          <a:p>
            <a:pPr marL="609600" indent="-609600">
              <a:lnSpc>
                <a:spcPct val="80000"/>
              </a:lnSpc>
              <a:buFontTx/>
              <a:buNone/>
            </a:pPr>
            <a:r>
              <a:rPr lang="en-US" altLang="en-US" sz="2800" b="1"/>
              <a:t>          </a:t>
            </a:r>
            <a:r>
              <a:rPr lang="en-US" altLang="en-US" sz="2800" b="1" u="sng"/>
              <a:t>and each color is made-up of oar or</a:t>
            </a:r>
            <a:r>
              <a:rPr lang="en-US" altLang="en-US" sz="2800" b="1"/>
              <a:t> </a:t>
            </a:r>
          </a:p>
          <a:p>
            <a:pPr marL="609600" indent="-609600">
              <a:lnSpc>
                <a:spcPct val="80000"/>
              </a:lnSpc>
              <a:buFontTx/>
              <a:buNone/>
            </a:pPr>
            <a:r>
              <a:rPr lang="en-US" altLang="en-US" sz="2800" b="1"/>
              <a:t>          </a:t>
            </a:r>
            <a:r>
              <a:rPr lang="en-US" altLang="en-US" sz="2800" b="1" u="sng"/>
              <a:t>V-shaped scales.</a:t>
            </a:r>
          </a:p>
          <a:p>
            <a:pPr marL="609600" indent="-609600">
              <a:lnSpc>
                <a:spcPct val="80000"/>
              </a:lnSpc>
              <a:buFontTx/>
              <a:buNone/>
            </a:pPr>
            <a:endParaRPr lang="en-US" altLang="en-US" sz="2800" b="1"/>
          </a:p>
          <a:p>
            <a:pPr marL="609600" indent="-609600">
              <a:lnSpc>
                <a:spcPct val="80000"/>
              </a:lnSpc>
              <a:buFontTx/>
              <a:buNone/>
            </a:pPr>
            <a:endParaRPr lang="en-US" altLang="en-US" sz="4800" b="1"/>
          </a:p>
          <a:p>
            <a:pPr marL="609600" indent="-609600">
              <a:lnSpc>
                <a:spcPct val="80000"/>
              </a:lnSpc>
              <a:buFontTx/>
              <a:buAutoNum type="arabicPeriod" startAt="174"/>
            </a:pPr>
            <a:r>
              <a:rPr lang="en-US" altLang="en-US" sz="2800" b="1"/>
              <a:t>  This insect, although it does damage fabrics is </a:t>
            </a:r>
          </a:p>
          <a:p>
            <a:pPr marL="609600" indent="-609600">
              <a:lnSpc>
                <a:spcPct val="80000"/>
              </a:lnSpc>
              <a:buFontTx/>
              <a:buNone/>
            </a:pPr>
            <a:r>
              <a:rPr lang="en-US" altLang="en-US" sz="2800" b="1"/>
              <a:t>          not considered a fabric pest because it doesn’t </a:t>
            </a:r>
          </a:p>
          <a:p>
            <a:pPr marL="609600" indent="-609600">
              <a:lnSpc>
                <a:spcPct val="80000"/>
              </a:lnSpc>
              <a:buFontTx/>
              <a:buNone/>
            </a:pPr>
            <a:r>
              <a:rPr lang="en-US" altLang="en-US" sz="2800" b="1"/>
              <a:t>          digest keratin.</a:t>
            </a:r>
          </a:p>
          <a:p>
            <a:pPr marL="609600" indent="-609600">
              <a:lnSpc>
                <a:spcPct val="80000"/>
              </a:lnSpc>
              <a:buFontTx/>
              <a:buNone/>
            </a:pPr>
            <a:endParaRPr lang="en-US" altLang="en-US" sz="1800" b="1"/>
          </a:p>
          <a:p>
            <a:pPr marL="609600" indent="-609600">
              <a:lnSpc>
                <a:spcPct val="80000"/>
              </a:lnSpc>
              <a:buFontTx/>
              <a:buAutoNum type="arabicPeriod" startAt="175"/>
            </a:pPr>
            <a:r>
              <a:rPr lang="en-US" altLang="en-US" sz="2800" b="1"/>
              <a:t>  The hairs of this fabric pest can be irritating to </a:t>
            </a:r>
          </a:p>
          <a:p>
            <a:pPr marL="609600" indent="-609600">
              <a:lnSpc>
                <a:spcPct val="80000"/>
              </a:lnSpc>
              <a:buFontTx/>
              <a:buNone/>
            </a:pPr>
            <a:r>
              <a:rPr lang="en-US" altLang="en-US" sz="2800" b="1"/>
              <a:t>          the skin or if breathed into the nose or lungs. </a:t>
            </a:r>
          </a:p>
        </p:txBody>
      </p:sp>
      <p:pic>
        <p:nvPicPr>
          <p:cNvPr id="241669" name="Picture 5">
            <a:extLst>
              <a:ext uri="{FF2B5EF4-FFF2-40B4-BE49-F238E27FC236}">
                <a16:creationId xmlns:a16="http://schemas.microsoft.com/office/drawing/2014/main" id="{25424052-6469-4BC5-9693-9B43FFC544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1371600"/>
            <a:ext cx="1778000" cy="2514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5010" name="Rectangle 2">
            <a:extLst>
              <a:ext uri="{FF2B5EF4-FFF2-40B4-BE49-F238E27FC236}">
                <a16:creationId xmlns:a16="http://schemas.microsoft.com/office/drawing/2014/main" id="{46DD42AE-4AEF-4203-B3AD-84ADFB297FF5}"/>
              </a:ext>
            </a:extLst>
          </p:cNvPr>
          <p:cNvSpPr>
            <a:spLocks noGrp="1" noChangeArrowheads="1"/>
          </p:cNvSpPr>
          <p:nvPr>
            <p:ph type="title"/>
          </p:nvPr>
        </p:nvSpPr>
        <p:spPr>
          <a:xfrm>
            <a:off x="457200" y="304800"/>
            <a:ext cx="8305800" cy="1447800"/>
          </a:xfrm>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Furniture carpet beetle   E. Silverfish   F. Varied carpet beetle   H. Webbing clothes moth</a:t>
            </a:r>
            <a:br>
              <a:rPr lang="en-US" altLang="en-US" sz="1600" b="1"/>
            </a:br>
            <a:endParaRPr lang="en-US" altLang="en-US" sz="3200" b="1"/>
          </a:p>
        </p:txBody>
      </p:sp>
      <p:sp>
        <p:nvSpPr>
          <p:cNvPr id="555011" name="Rectangle 3">
            <a:extLst>
              <a:ext uri="{FF2B5EF4-FFF2-40B4-BE49-F238E27FC236}">
                <a16:creationId xmlns:a16="http://schemas.microsoft.com/office/drawing/2014/main" id="{F383A8A3-F5FF-42D7-8731-92C1165A8F1D}"/>
              </a:ext>
            </a:extLst>
          </p:cNvPr>
          <p:cNvSpPr>
            <a:spLocks noGrp="1" noChangeArrowheads="1"/>
          </p:cNvSpPr>
          <p:nvPr>
            <p:ph type="body" idx="1"/>
          </p:nvPr>
        </p:nvSpPr>
        <p:spPr>
          <a:xfrm>
            <a:off x="381000" y="1524000"/>
            <a:ext cx="8458200" cy="5029200"/>
          </a:xfrm>
        </p:spPr>
        <p:txBody>
          <a:bodyPr/>
          <a:lstStyle/>
          <a:p>
            <a:pPr marL="609600" indent="-609600">
              <a:lnSpc>
                <a:spcPct val="80000"/>
              </a:lnSpc>
              <a:buFontTx/>
              <a:buAutoNum type="arabicPeriod" startAt="173"/>
            </a:pPr>
            <a:r>
              <a:rPr lang="en-US" altLang="en-US" sz="2800" b="1"/>
              <a:t>  </a:t>
            </a:r>
            <a:r>
              <a:rPr lang="en-US" altLang="en-US" sz="2800" b="1" u="sng"/>
              <a:t>This fabric pest adult is multi-colored </a:t>
            </a:r>
          </a:p>
          <a:p>
            <a:pPr marL="609600" indent="-609600">
              <a:lnSpc>
                <a:spcPct val="80000"/>
              </a:lnSpc>
              <a:buFontTx/>
              <a:buNone/>
            </a:pPr>
            <a:r>
              <a:rPr lang="en-US" altLang="en-US" sz="2800" b="1"/>
              <a:t>          </a:t>
            </a:r>
            <a:r>
              <a:rPr lang="en-US" altLang="en-US" sz="2800" b="1" u="sng"/>
              <a:t>and each color is made-up of oar or</a:t>
            </a:r>
            <a:r>
              <a:rPr lang="en-US" altLang="en-US" sz="2800" b="1"/>
              <a:t> </a:t>
            </a:r>
          </a:p>
          <a:p>
            <a:pPr marL="609600" indent="-609600">
              <a:lnSpc>
                <a:spcPct val="80000"/>
              </a:lnSpc>
              <a:buFontTx/>
              <a:buNone/>
            </a:pPr>
            <a:r>
              <a:rPr lang="en-US" altLang="en-US" sz="2800" b="1"/>
              <a:t>          </a:t>
            </a:r>
            <a:r>
              <a:rPr lang="en-US" altLang="en-US" sz="2800" b="1" u="sng"/>
              <a:t>V-shaped scales.</a:t>
            </a:r>
          </a:p>
          <a:p>
            <a:pPr marL="609600" indent="-609600">
              <a:lnSpc>
                <a:spcPct val="80000"/>
              </a:lnSpc>
              <a:buFontTx/>
              <a:buNone/>
            </a:pPr>
            <a:endParaRPr lang="en-US" altLang="en-US" sz="2800" b="1"/>
          </a:p>
          <a:p>
            <a:pPr marL="609600" indent="-609600">
              <a:lnSpc>
                <a:spcPct val="80000"/>
              </a:lnSpc>
              <a:buFontTx/>
              <a:buNone/>
            </a:pPr>
            <a:endParaRPr lang="en-US" altLang="en-US" sz="4800" b="1"/>
          </a:p>
          <a:p>
            <a:pPr marL="609600" indent="-609600">
              <a:lnSpc>
                <a:spcPct val="80000"/>
              </a:lnSpc>
              <a:buFontTx/>
              <a:buAutoNum type="arabicPeriod" startAt="174"/>
            </a:pPr>
            <a:r>
              <a:rPr lang="en-US" altLang="en-US" sz="2800" b="1"/>
              <a:t>  This insect, although it does damage fabrics is </a:t>
            </a:r>
          </a:p>
          <a:p>
            <a:pPr marL="609600" indent="-609600">
              <a:lnSpc>
                <a:spcPct val="80000"/>
              </a:lnSpc>
              <a:buFontTx/>
              <a:buNone/>
            </a:pPr>
            <a:r>
              <a:rPr lang="en-US" altLang="en-US" sz="2800" b="1"/>
              <a:t>          not considered a fabric pest because it doesn’t </a:t>
            </a:r>
          </a:p>
          <a:p>
            <a:pPr marL="609600" indent="-609600">
              <a:lnSpc>
                <a:spcPct val="80000"/>
              </a:lnSpc>
              <a:buFontTx/>
              <a:buNone/>
            </a:pPr>
            <a:r>
              <a:rPr lang="en-US" altLang="en-US" sz="2800" b="1"/>
              <a:t>          digest keratin.</a:t>
            </a:r>
          </a:p>
          <a:p>
            <a:pPr marL="609600" indent="-609600">
              <a:lnSpc>
                <a:spcPct val="80000"/>
              </a:lnSpc>
              <a:buFontTx/>
              <a:buNone/>
            </a:pPr>
            <a:endParaRPr lang="en-US" altLang="en-US" sz="1800" b="1"/>
          </a:p>
          <a:p>
            <a:pPr marL="609600" indent="-609600">
              <a:lnSpc>
                <a:spcPct val="80000"/>
              </a:lnSpc>
              <a:buFontTx/>
              <a:buAutoNum type="arabicPeriod" startAt="175"/>
            </a:pPr>
            <a:r>
              <a:rPr lang="en-US" altLang="en-US" sz="2800" b="1"/>
              <a:t>  The hairs of this fabric pest can be irritating to </a:t>
            </a:r>
          </a:p>
          <a:p>
            <a:pPr marL="609600" indent="-609600">
              <a:lnSpc>
                <a:spcPct val="80000"/>
              </a:lnSpc>
              <a:buFontTx/>
              <a:buNone/>
            </a:pPr>
            <a:r>
              <a:rPr lang="en-US" altLang="en-US" sz="2800" b="1"/>
              <a:t>          the skin or if breathed into the nose or lungs. </a:t>
            </a:r>
          </a:p>
        </p:txBody>
      </p:sp>
      <p:sp>
        <p:nvSpPr>
          <p:cNvPr id="555012" name="Text Box 4">
            <a:extLst>
              <a:ext uri="{FF2B5EF4-FFF2-40B4-BE49-F238E27FC236}">
                <a16:creationId xmlns:a16="http://schemas.microsoft.com/office/drawing/2014/main" id="{1CFB28F7-6E43-40F4-AAD7-321767CDFB52}"/>
              </a:ext>
            </a:extLst>
          </p:cNvPr>
          <p:cNvSpPr txBox="1">
            <a:spLocks noChangeArrowheads="1"/>
          </p:cNvSpPr>
          <p:nvPr/>
        </p:nvSpPr>
        <p:spPr bwMode="auto">
          <a:xfrm>
            <a:off x="2438400" y="3124200"/>
            <a:ext cx="3810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Varied carpet beetle adult</a:t>
            </a:r>
          </a:p>
        </p:txBody>
      </p:sp>
      <p:pic>
        <p:nvPicPr>
          <p:cNvPr id="555013" name="Picture 5">
            <a:extLst>
              <a:ext uri="{FF2B5EF4-FFF2-40B4-BE49-F238E27FC236}">
                <a16:creationId xmlns:a16="http://schemas.microsoft.com/office/drawing/2014/main" id="{6CFB1DEB-5B7A-45E3-959B-067C4CA403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86600" y="1371600"/>
            <a:ext cx="1778000" cy="2514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a:extLst>
              <a:ext uri="{FF2B5EF4-FFF2-40B4-BE49-F238E27FC236}">
                <a16:creationId xmlns:a16="http://schemas.microsoft.com/office/drawing/2014/main" id="{BD232D97-8DF9-4E24-BBC3-281D4F5B7598}"/>
              </a:ext>
            </a:extLst>
          </p:cNvPr>
          <p:cNvSpPr>
            <a:spLocks noGrp="1" noChangeArrowheads="1"/>
          </p:cNvSpPr>
          <p:nvPr>
            <p:ph type="title"/>
          </p:nvPr>
        </p:nvSpPr>
        <p:spPr>
          <a:xfrm>
            <a:off x="533400" y="228600"/>
            <a:ext cx="8229600" cy="1524000"/>
          </a:xfrm>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Furniture carpet beetle   E. Silverfish   F. Varied carpet beetle   H. Webbing clothes moth</a:t>
            </a:r>
            <a:br>
              <a:rPr lang="en-US" altLang="en-US" sz="1600" b="1"/>
            </a:br>
            <a:endParaRPr lang="en-US" altLang="en-US" sz="3200" b="1"/>
          </a:p>
        </p:txBody>
      </p:sp>
      <p:sp>
        <p:nvSpPr>
          <p:cNvPr id="242691" name="Rectangle 3">
            <a:extLst>
              <a:ext uri="{FF2B5EF4-FFF2-40B4-BE49-F238E27FC236}">
                <a16:creationId xmlns:a16="http://schemas.microsoft.com/office/drawing/2014/main" id="{EF0772EA-D794-47EE-B580-7D0A798F1AF0}"/>
              </a:ext>
            </a:extLst>
          </p:cNvPr>
          <p:cNvSpPr>
            <a:spLocks noGrp="1" noChangeArrowheads="1"/>
          </p:cNvSpPr>
          <p:nvPr>
            <p:ph type="body" idx="1"/>
          </p:nvPr>
        </p:nvSpPr>
        <p:spPr>
          <a:xfrm>
            <a:off x="381000" y="1447800"/>
            <a:ext cx="8458200" cy="5105400"/>
          </a:xfrm>
        </p:spPr>
        <p:txBody>
          <a:bodyPr/>
          <a:lstStyle/>
          <a:p>
            <a:pPr marL="609600" indent="-609600">
              <a:buFontTx/>
              <a:buAutoNum type="arabicPeriod" startAt="173"/>
            </a:pPr>
            <a:r>
              <a:rPr lang="en-US" altLang="en-US" sz="2800" b="1"/>
              <a:t>  This fabric pest larva is multi-colored and each </a:t>
            </a:r>
          </a:p>
          <a:p>
            <a:pPr marL="609600" indent="-609600">
              <a:buFontTx/>
              <a:buNone/>
            </a:pPr>
            <a:r>
              <a:rPr lang="en-US" altLang="en-US" sz="2800" b="1"/>
              <a:t>          color is made-up of oar or V-shaped scales.</a:t>
            </a:r>
          </a:p>
          <a:p>
            <a:pPr marL="609600" indent="-609600">
              <a:buFontTx/>
              <a:buAutoNum type="arabicPeriod" startAt="174"/>
            </a:pPr>
            <a:r>
              <a:rPr lang="en-US" altLang="en-US" sz="2800" b="1"/>
              <a:t>  </a:t>
            </a:r>
            <a:r>
              <a:rPr lang="en-US" altLang="en-US" sz="2800" b="1" u="sng"/>
              <a:t>This insect, although it does damage fabrics is </a:t>
            </a:r>
          </a:p>
          <a:p>
            <a:pPr marL="609600" indent="-609600">
              <a:buFontTx/>
              <a:buNone/>
            </a:pPr>
            <a:r>
              <a:rPr lang="en-US" altLang="en-US" sz="2800" b="1"/>
              <a:t>          </a:t>
            </a:r>
            <a:r>
              <a:rPr lang="en-US" altLang="en-US" sz="2800" b="1" u="sng"/>
              <a:t>not considered a fabric pest because it doesn’t </a:t>
            </a:r>
          </a:p>
          <a:p>
            <a:pPr marL="609600" indent="-609600">
              <a:buFontTx/>
              <a:buNone/>
            </a:pPr>
            <a:r>
              <a:rPr lang="en-US" altLang="en-US" sz="2800" b="1"/>
              <a:t>          </a:t>
            </a:r>
            <a:r>
              <a:rPr lang="en-US" altLang="en-US" sz="2800" b="1" u="sng"/>
              <a:t>digest keratin. </a:t>
            </a:r>
          </a:p>
          <a:p>
            <a:pPr marL="609600" indent="-609600">
              <a:buFontTx/>
              <a:buNone/>
            </a:pPr>
            <a:endParaRPr lang="en-US" altLang="en-US" sz="2800" b="1" u="sng"/>
          </a:p>
          <a:p>
            <a:pPr marL="609600" indent="-609600">
              <a:buFontTx/>
              <a:buNone/>
            </a:pPr>
            <a:endParaRPr lang="en-US" altLang="en-US" sz="5400" b="1"/>
          </a:p>
          <a:p>
            <a:pPr marL="609600" indent="-609600">
              <a:buFontTx/>
              <a:buAutoNum type="arabicPeriod" startAt="175"/>
            </a:pPr>
            <a:r>
              <a:rPr lang="en-US" altLang="en-US" sz="2800" b="1"/>
              <a:t>  The hairs of this fabric pest can be irritating to </a:t>
            </a:r>
          </a:p>
          <a:p>
            <a:pPr marL="609600" indent="-609600">
              <a:buFontTx/>
              <a:buNone/>
            </a:pPr>
            <a:r>
              <a:rPr lang="en-US" altLang="en-US" sz="2800" b="1"/>
              <a:t>          the skin or if breathed into the nose or lungs. </a:t>
            </a:r>
          </a:p>
        </p:txBody>
      </p:sp>
      <p:sp>
        <p:nvSpPr>
          <p:cNvPr id="242692" name="Text Box 4">
            <a:extLst>
              <a:ext uri="{FF2B5EF4-FFF2-40B4-BE49-F238E27FC236}">
                <a16:creationId xmlns:a16="http://schemas.microsoft.com/office/drawing/2014/main" id="{7FFCE3F9-A882-4D04-807B-9726D3953DA7}"/>
              </a:ext>
            </a:extLst>
          </p:cNvPr>
          <p:cNvSpPr txBox="1">
            <a:spLocks noChangeArrowheads="1"/>
          </p:cNvSpPr>
          <p:nvPr/>
        </p:nvSpPr>
        <p:spPr bwMode="auto">
          <a:xfrm>
            <a:off x="1371600" y="4460875"/>
            <a:ext cx="2301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sz="2400" b="0"/>
          </a:p>
        </p:txBody>
      </p:sp>
    </p:spTree>
  </p:cSld>
  <p:clrMapOvr>
    <a:masterClrMapping/>
  </p:clrMapOvr>
</p:sld>
</file>

<file path=ppt/slides/slide3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6034" name="Rectangle 2">
            <a:extLst>
              <a:ext uri="{FF2B5EF4-FFF2-40B4-BE49-F238E27FC236}">
                <a16:creationId xmlns:a16="http://schemas.microsoft.com/office/drawing/2014/main" id="{DD4BE5FC-AC2C-4F5F-87A9-BDCFF71C2A44}"/>
              </a:ext>
            </a:extLst>
          </p:cNvPr>
          <p:cNvSpPr>
            <a:spLocks noGrp="1" noChangeArrowheads="1"/>
          </p:cNvSpPr>
          <p:nvPr>
            <p:ph type="title"/>
          </p:nvPr>
        </p:nvSpPr>
        <p:spPr>
          <a:xfrm>
            <a:off x="533400" y="228600"/>
            <a:ext cx="8229600" cy="1524000"/>
          </a:xfrm>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Furniture carpet beetle   E. Silverfish   F. Varied carpet beetle   H. Webbing clothes moth</a:t>
            </a:r>
            <a:br>
              <a:rPr lang="en-US" altLang="en-US" sz="1600" b="1"/>
            </a:br>
            <a:endParaRPr lang="en-US" altLang="en-US" sz="3200" b="1"/>
          </a:p>
        </p:txBody>
      </p:sp>
      <p:sp>
        <p:nvSpPr>
          <p:cNvPr id="556035" name="Rectangle 3">
            <a:extLst>
              <a:ext uri="{FF2B5EF4-FFF2-40B4-BE49-F238E27FC236}">
                <a16:creationId xmlns:a16="http://schemas.microsoft.com/office/drawing/2014/main" id="{44A16004-B17E-40A2-B873-5D91ADC271FF}"/>
              </a:ext>
            </a:extLst>
          </p:cNvPr>
          <p:cNvSpPr>
            <a:spLocks noGrp="1" noChangeArrowheads="1"/>
          </p:cNvSpPr>
          <p:nvPr>
            <p:ph type="body" idx="1"/>
          </p:nvPr>
        </p:nvSpPr>
        <p:spPr>
          <a:xfrm>
            <a:off x="381000" y="1447800"/>
            <a:ext cx="8458200" cy="5105400"/>
          </a:xfrm>
        </p:spPr>
        <p:txBody>
          <a:bodyPr/>
          <a:lstStyle/>
          <a:p>
            <a:pPr marL="609600" indent="-609600">
              <a:buFontTx/>
              <a:buAutoNum type="arabicPeriod" startAt="173"/>
            </a:pPr>
            <a:r>
              <a:rPr lang="en-US" altLang="en-US" sz="2800" b="1"/>
              <a:t>  This fabric pest larva is multi-colored and each </a:t>
            </a:r>
          </a:p>
          <a:p>
            <a:pPr marL="609600" indent="-609600">
              <a:buFontTx/>
              <a:buNone/>
            </a:pPr>
            <a:r>
              <a:rPr lang="en-US" altLang="en-US" sz="2800" b="1"/>
              <a:t>          color is made-up of oar or V-shaped scales.</a:t>
            </a:r>
          </a:p>
          <a:p>
            <a:pPr marL="609600" indent="-609600">
              <a:buFontTx/>
              <a:buAutoNum type="arabicPeriod" startAt="174"/>
            </a:pPr>
            <a:r>
              <a:rPr lang="en-US" altLang="en-US" sz="2800" b="1"/>
              <a:t>  </a:t>
            </a:r>
            <a:r>
              <a:rPr lang="en-US" altLang="en-US" sz="2800" b="1" u="sng"/>
              <a:t>This insect, although it does damage fabrics is </a:t>
            </a:r>
          </a:p>
          <a:p>
            <a:pPr marL="609600" indent="-609600">
              <a:buFontTx/>
              <a:buNone/>
            </a:pPr>
            <a:r>
              <a:rPr lang="en-US" altLang="en-US" sz="2800" b="1"/>
              <a:t>          </a:t>
            </a:r>
            <a:r>
              <a:rPr lang="en-US" altLang="en-US" sz="2800" b="1" u="sng"/>
              <a:t>not considered a fabric pest because it doesn’t </a:t>
            </a:r>
          </a:p>
          <a:p>
            <a:pPr marL="609600" indent="-609600">
              <a:buFontTx/>
              <a:buNone/>
            </a:pPr>
            <a:r>
              <a:rPr lang="en-US" altLang="en-US" sz="2800" b="1"/>
              <a:t>          </a:t>
            </a:r>
            <a:r>
              <a:rPr lang="en-US" altLang="en-US" sz="2800" b="1" u="sng"/>
              <a:t>digest keratin. </a:t>
            </a:r>
          </a:p>
          <a:p>
            <a:pPr marL="609600" indent="-609600">
              <a:buFontTx/>
              <a:buNone/>
            </a:pPr>
            <a:endParaRPr lang="en-US" altLang="en-US" sz="2800" b="1" u="sng"/>
          </a:p>
          <a:p>
            <a:pPr marL="609600" indent="-609600">
              <a:buFontTx/>
              <a:buNone/>
            </a:pPr>
            <a:endParaRPr lang="en-US" altLang="en-US" sz="5400" b="1"/>
          </a:p>
          <a:p>
            <a:pPr marL="609600" indent="-609600">
              <a:buFontTx/>
              <a:buAutoNum type="arabicPeriod" startAt="175"/>
            </a:pPr>
            <a:r>
              <a:rPr lang="en-US" altLang="en-US" sz="2800" b="1"/>
              <a:t>  The hairs of this fabric pest can be irritating to </a:t>
            </a:r>
          </a:p>
          <a:p>
            <a:pPr marL="609600" indent="-609600">
              <a:buFontTx/>
              <a:buNone/>
            </a:pPr>
            <a:r>
              <a:rPr lang="en-US" altLang="en-US" sz="2800" b="1"/>
              <a:t>          the skin or if breathed into the nose or lungs. </a:t>
            </a:r>
          </a:p>
        </p:txBody>
      </p:sp>
      <p:sp>
        <p:nvSpPr>
          <p:cNvPr id="556036" name="Text Box 4">
            <a:extLst>
              <a:ext uri="{FF2B5EF4-FFF2-40B4-BE49-F238E27FC236}">
                <a16:creationId xmlns:a16="http://schemas.microsoft.com/office/drawing/2014/main" id="{E5B385C2-BA90-44F3-B2D6-4AA1E3E1B7C1}"/>
              </a:ext>
            </a:extLst>
          </p:cNvPr>
          <p:cNvSpPr txBox="1">
            <a:spLocks noChangeArrowheads="1"/>
          </p:cNvSpPr>
          <p:nvPr/>
        </p:nvSpPr>
        <p:spPr bwMode="auto">
          <a:xfrm>
            <a:off x="1371600" y="4460875"/>
            <a:ext cx="2301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US" altLang="en-US" sz="2400" b="0"/>
          </a:p>
        </p:txBody>
      </p:sp>
      <p:sp>
        <p:nvSpPr>
          <p:cNvPr id="556037" name="Text Box 5">
            <a:extLst>
              <a:ext uri="{FF2B5EF4-FFF2-40B4-BE49-F238E27FC236}">
                <a16:creationId xmlns:a16="http://schemas.microsoft.com/office/drawing/2014/main" id="{827233FE-61D8-41C9-91FA-2774F812A0F4}"/>
              </a:ext>
            </a:extLst>
          </p:cNvPr>
          <p:cNvSpPr txBox="1">
            <a:spLocks noChangeArrowheads="1"/>
          </p:cNvSpPr>
          <p:nvPr/>
        </p:nvSpPr>
        <p:spPr bwMode="auto">
          <a:xfrm>
            <a:off x="1219200" y="4648200"/>
            <a:ext cx="7010400" cy="83185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Silverfish, cockroaches, and crickets damage fabric, </a:t>
            </a:r>
          </a:p>
          <a:p>
            <a:r>
              <a:rPr lang="en-US" altLang="en-US" sz="2400"/>
              <a:t>  but don’t digest keratin and aren’t fabric pests</a:t>
            </a:r>
          </a:p>
        </p:txBody>
      </p:sp>
      <p:pic>
        <p:nvPicPr>
          <p:cNvPr id="556038" name="Picture 6">
            <a:extLst>
              <a:ext uri="{FF2B5EF4-FFF2-40B4-BE49-F238E27FC236}">
                <a16:creationId xmlns:a16="http://schemas.microsoft.com/office/drawing/2014/main" id="{589EB9A7-A97C-455D-9346-7F052F73C0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3505200"/>
            <a:ext cx="669925" cy="1041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6039" name="Picture 7">
            <a:extLst>
              <a:ext uri="{FF2B5EF4-FFF2-40B4-BE49-F238E27FC236}">
                <a16:creationId xmlns:a16="http://schemas.microsoft.com/office/drawing/2014/main" id="{413442ED-89C2-4760-B277-8E4F1C0F79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000" y="3505200"/>
            <a:ext cx="1447800" cy="965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56040" name="Picture 8">
            <a:extLst>
              <a:ext uri="{FF2B5EF4-FFF2-40B4-BE49-F238E27FC236}">
                <a16:creationId xmlns:a16="http://schemas.microsoft.com/office/drawing/2014/main" id="{BF503A07-C7F0-4856-836A-74ED4870B62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57600" y="3657600"/>
            <a:ext cx="1676400" cy="7572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56041" name="Line 9">
            <a:extLst>
              <a:ext uri="{FF2B5EF4-FFF2-40B4-BE49-F238E27FC236}">
                <a16:creationId xmlns:a16="http://schemas.microsoft.com/office/drawing/2014/main" id="{B7D75524-8507-417A-BDD7-833E7E1A3B0C}"/>
              </a:ext>
            </a:extLst>
          </p:cNvPr>
          <p:cNvSpPr>
            <a:spLocks noChangeShapeType="1"/>
          </p:cNvSpPr>
          <p:nvPr/>
        </p:nvSpPr>
        <p:spPr bwMode="auto">
          <a:xfrm flipV="1">
            <a:off x="2819400" y="4114800"/>
            <a:ext cx="1219200" cy="304800"/>
          </a:xfrm>
          <a:prstGeom prst="line">
            <a:avLst/>
          </a:prstGeom>
          <a:noFill/>
          <a:ln w="762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cSld>
  <p:clrMapOvr>
    <a:masterClrMapping/>
  </p:clrMapOvr>
</p:sld>
</file>

<file path=ppt/slides/slide3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a:extLst>
              <a:ext uri="{FF2B5EF4-FFF2-40B4-BE49-F238E27FC236}">
                <a16:creationId xmlns:a16="http://schemas.microsoft.com/office/drawing/2014/main" id="{DEDE845F-E7D5-4376-BDD8-21EA212CD058}"/>
              </a:ext>
            </a:extLst>
          </p:cNvPr>
          <p:cNvSpPr>
            <a:spLocks noGrp="1" noChangeArrowheads="1"/>
          </p:cNvSpPr>
          <p:nvPr>
            <p:ph type="title"/>
          </p:nvPr>
        </p:nvSpPr>
        <p:spPr>
          <a:xfrm>
            <a:off x="457200" y="609600"/>
            <a:ext cx="8305800" cy="1143000"/>
          </a:xfrm>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Furniture carpet beetle   E. Silverfish   F. Varied carpet beetle   H. Webbing clothes moth</a:t>
            </a:r>
            <a:br>
              <a:rPr lang="en-US" altLang="en-US" sz="1600" b="1"/>
            </a:br>
            <a:endParaRPr lang="en-US" altLang="en-US" sz="3200" b="1"/>
          </a:p>
        </p:txBody>
      </p:sp>
      <p:sp>
        <p:nvSpPr>
          <p:cNvPr id="243715" name="Rectangle 3">
            <a:extLst>
              <a:ext uri="{FF2B5EF4-FFF2-40B4-BE49-F238E27FC236}">
                <a16:creationId xmlns:a16="http://schemas.microsoft.com/office/drawing/2014/main" id="{CD975801-07D9-4E34-802D-FF454AD8F88B}"/>
              </a:ext>
            </a:extLst>
          </p:cNvPr>
          <p:cNvSpPr>
            <a:spLocks noGrp="1" noChangeArrowheads="1"/>
          </p:cNvSpPr>
          <p:nvPr>
            <p:ph type="body" idx="1"/>
          </p:nvPr>
        </p:nvSpPr>
        <p:spPr>
          <a:xfrm>
            <a:off x="381000" y="1828800"/>
            <a:ext cx="8458200" cy="4267200"/>
          </a:xfrm>
        </p:spPr>
        <p:txBody>
          <a:bodyPr/>
          <a:lstStyle/>
          <a:p>
            <a:pPr marL="609600" indent="-609600">
              <a:buFontTx/>
              <a:buAutoNum type="arabicPeriod" startAt="173"/>
            </a:pPr>
            <a:r>
              <a:rPr lang="en-US" altLang="en-US" sz="2800" b="1"/>
              <a:t>  This fabric pest larva is multi-colored and each </a:t>
            </a:r>
          </a:p>
          <a:p>
            <a:pPr marL="609600" indent="-609600">
              <a:buFontTx/>
              <a:buNone/>
            </a:pPr>
            <a:r>
              <a:rPr lang="en-US" altLang="en-US" sz="2800" b="1"/>
              <a:t>          color is made-up of oar or V-shaped scales.</a:t>
            </a:r>
          </a:p>
          <a:p>
            <a:pPr marL="609600" indent="-609600">
              <a:buFontTx/>
              <a:buAutoNum type="arabicPeriod" startAt="174"/>
            </a:pPr>
            <a:r>
              <a:rPr lang="en-US" altLang="en-US" sz="2800" b="1"/>
              <a:t>  This insect, although it does damage fabrics is </a:t>
            </a:r>
          </a:p>
          <a:p>
            <a:pPr marL="609600" indent="-609600">
              <a:buFontTx/>
              <a:buNone/>
            </a:pPr>
            <a:r>
              <a:rPr lang="en-US" altLang="en-US" sz="2800" b="1"/>
              <a:t>          not considered a fabric pest because it doesn’t </a:t>
            </a:r>
          </a:p>
          <a:p>
            <a:pPr marL="609600" indent="-609600">
              <a:buFontTx/>
              <a:buNone/>
            </a:pPr>
            <a:r>
              <a:rPr lang="en-US" altLang="en-US" sz="2800" b="1"/>
              <a:t>          digest keratin. </a:t>
            </a:r>
          </a:p>
          <a:p>
            <a:pPr marL="609600" indent="-609600">
              <a:buFontTx/>
              <a:buAutoNum type="arabicPeriod" startAt="175"/>
            </a:pPr>
            <a:r>
              <a:rPr lang="en-US" altLang="en-US" sz="2800" b="1"/>
              <a:t>  </a:t>
            </a:r>
            <a:r>
              <a:rPr lang="en-US" altLang="en-US" sz="2800" b="1" u="sng"/>
              <a:t>The hairs of this fabric pest can be irritating to </a:t>
            </a:r>
          </a:p>
          <a:p>
            <a:pPr marL="609600" indent="-609600">
              <a:buFontTx/>
              <a:buNone/>
            </a:pPr>
            <a:r>
              <a:rPr lang="en-US" altLang="en-US" sz="2800" b="1"/>
              <a:t>          </a:t>
            </a:r>
            <a:r>
              <a:rPr lang="en-US" altLang="en-US" sz="2800" b="1" u="sng"/>
              <a:t>the skin or if breathed into the nose or lungs. </a:t>
            </a:r>
          </a:p>
        </p:txBody>
      </p:sp>
      <p:pic>
        <p:nvPicPr>
          <p:cNvPr id="243717" name="Picture 5">
            <a:extLst>
              <a:ext uri="{FF2B5EF4-FFF2-40B4-BE49-F238E27FC236}">
                <a16:creationId xmlns:a16="http://schemas.microsoft.com/office/drawing/2014/main" id="{646D997A-AD23-4C6E-A99A-E11264E1B3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5562600"/>
            <a:ext cx="1295400" cy="9525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7058" name="Rectangle 2">
            <a:extLst>
              <a:ext uri="{FF2B5EF4-FFF2-40B4-BE49-F238E27FC236}">
                <a16:creationId xmlns:a16="http://schemas.microsoft.com/office/drawing/2014/main" id="{5E2BAE75-C13B-4E4C-831A-6DBF6F639953}"/>
              </a:ext>
            </a:extLst>
          </p:cNvPr>
          <p:cNvSpPr>
            <a:spLocks noGrp="1" noChangeArrowheads="1"/>
          </p:cNvSpPr>
          <p:nvPr>
            <p:ph type="title"/>
          </p:nvPr>
        </p:nvSpPr>
        <p:spPr>
          <a:xfrm>
            <a:off x="457200" y="609600"/>
            <a:ext cx="8305800" cy="1143000"/>
          </a:xfrm>
        </p:spPr>
        <p:txBody>
          <a:bodyPr/>
          <a:lstStyle/>
          <a:p>
            <a:pPr algn="l"/>
            <a:r>
              <a:rPr lang="en-US" altLang="en-US" sz="3200" b="1"/>
              <a:t>                   Match the following:</a:t>
            </a:r>
            <a:br>
              <a:rPr lang="en-US" altLang="en-US" sz="3200" b="1"/>
            </a:br>
            <a:r>
              <a:rPr lang="en-US" altLang="en-US" sz="1600" b="1"/>
              <a:t>A. Black carpet Beetle   B. Casemaking clothes moth   C. Common carpet beetle</a:t>
            </a:r>
            <a:br>
              <a:rPr lang="en-US" altLang="en-US" sz="1600" b="1"/>
            </a:br>
            <a:r>
              <a:rPr lang="en-US" altLang="en-US" sz="1600" b="1"/>
              <a:t>D. Furniture carpet beetle   E. Silverfish   F. Varied carpet beetle   H. Webbing clothes moth</a:t>
            </a:r>
            <a:br>
              <a:rPr lang="en-US" altLang="en-US" sz="1600" b="1"/>
            </a:br>
            <a:endParaRPr lang="en-US" altLang="en-US" sz="3200" b="1"/>
          </a:p>
        </p:txBody>
      </p:sp>
      <p:sp>
        <p:nvSpPr>
          <p:cNvPr id="557059" name="Rectangle 3">
            <a:extLst>
              <a:ext uri="{FF2B5EF4-FFF2-40B4-BE49-F238E27FC236}">
                <a16:creationId xmlns:a16="http://schemas.microsoft.com/office/drawing/2014/main" id="{A04F75C6-7898-4128-BF72-97133C55FC3B}"/>
              </a:ext>
            </a:extLst>
          </p:cNvPr>
          <p:cNvSpPr>
            <a:spLocks noGrp="1" noChangeArrowheads="1"/>
          </p:cNvSpPr>
          <p:nvPr>
            <p:ph type="body" idx="1"/>
          </p:nvPr>
        </p:nvSpPr>
        <p:spPr>
          <a:xfrm>
            <a:off x="381000" y="1828800"/>
            <a:ext cx="8458200" cy="4267200"/>
          </a:xfrm>
        </p:spPr>
        <p:txBody>
          <a:bodyPr/>
          <a:lstStyle/>
          <a:p>
            <a:pPr marL="609600" indent="-609600">
              <a:buFontTx/>
              <a:buAutoNum type="arabicPeriod" startAt="173"/>
            </a:pPr>
            <a:r>
              <a:rPr lang="en-US" altLang="en-US" sz="2800" b="1"/>
              <a:t>  This fabric pest larva is multi-colored and each </a:t>
            </a:r>
          </a:p>
          <a:p>
            <a:pPr marL="609600" indent="-609600">
              <a:buFontTx/>
              <a:buNone/>
            </a:pPr>
            <a:r>
              <a:rPr lang="en-US" altLang="en-US" sz="2800" b="1"/>
              <a:t>          color is made-up of oar or V-shaped scales.</a:t>
            </a:r>
          </a:p>
          <a:p>
            <a:pPr marL="609600" indent="-609600">
              <a:buFontTx/>
              <a:buAutoNum type="arabicPeriod" startAt="174"/>
            </a:pPr>
            <a:r>
              <a:rPr lang="en-US" altLang="en-US" sz="2800" b="1"/>
              <a:t>  This insect, although it does damage fabrics is </a:t>
            </a:r>
          </a:p>
          <a:p>
            <a:pPr marL="609600" indent="-609600">
              <a:buFontTx/>
              <a:buNone/>
            </a:pPr>
            <a:r>
              <a:rPr lang="en-US" altLang="en-US" sz="2800" b="1"/>
              <a:t>          not considered a fabric pest because it doesn’t </a:t>
            </a:r>
          </a:p>
          <a:p>
            <a:pPr marL="609600" indent="-609600">
              <a:buFontTx/>
              <a:buNone/>
            </a:pPr>
            <a:r>
              <a:rPr lang="en-US" altLang="en-US" sz="2800" b="1"/>
              <a:t>          digest keratin. </a:t>
            </a:r>
          </a:p>
          <a:p>
            <a:pPr marL="609600" indent="-609600">
              <a:buFontTx/>
              <a:buAutoNum type="arabicPeriod" startAt="175"/>
            </a:pPr>
            <a:r>
              <a:rPr lang="en-US" altLang="en-US" sz="2800" b="1"/>
              <a:t>  </a:t>
            </a:r>
            <a:r>
              <a:rPr lang="en-US" altLang="en-US" sz="2800" b="1" u="sng"/>
              <a:t>The hairs of this fabric pest can be irritating to </a:t>
            </a:r>
          </a:p>
          <a:p>
            <a:pPr marL="609600" indent="-609600">
              <a:buFontTx/>
              <a:buNone/>
            </a:pPr>
            <a:r>
              <a:rPr lang="en-US" altLang="en-US" sz="2800" b="1"/>
              <a:t>          </a:t>
            </a:r>
            <a:r>
              <a:rPr lang="en-US" altLang="en-US" sz="2800" b="1" u="sng"/>
              <a:t>the skin or if breathed into the nose or lungs. </a:t>
            </a:r>
          </a:p>
        </p:txBody>
      </p:sp>
      <p:sp>
        <p:nvSpPr>
          <p:cNvPr id="557060" name="Text Box 4">
            <a:extLst>
              <a:ext uri="{FF2B5EF4-FFF2-40B4-BE49-F238E27FC236}">
                <a16:creationId xmlns:a16="http://schemas.microsoft.com/office/drawing/2014/main" id="{013DE933-0253-450B-8B01-B0387B06B3BB}"/>
              </a:ext>
            </a:extLst>
          </p:cNvPr>
          <p:cNvSpPr txBox="1">
            <a:spLocks noChangeArrowheads="1"/>
          </p:cNvSpPr>
          <p:nvPr/>
        </p:nvSpPr>
        <p:spPr bwMode="auto">
          <a:xfrm>
            <a:off x="533400" y="5638800"/>
            <a:ext cx="6858000" cy="83185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The </a:t>
            </a:r>
            <a:r>
              <a:rPr lang="en-US" altLang="en-US" sz="2400" u="sng"/>
              <a:t>haustisetae</a:t>
            </a:r>
            <a:r>
              <a:rPr lang="en-US" altLang="en-US" sz="2400"/>
              <a:t> of varied carpet beetles can irritate</a:t>
            </a:r>
          </a:p>
          <a:p>
            <a:r>
              <a:rPr lang="en-US" altLang="en-US" sz="2400"/>
              <a:t>           the mucous membranes of man</a:t>
            </a:r>
          </a:p>
        </p:txBody>
      </p:sp>
      <p:pic>
        <p:nvPicPr>
          <p:cNvPr id="557061" name="Picture 5">
            <a:extLst>
              <a:ext uri="{FF2B5EF4-FFF2-40B4-BE49-F238E27FC236}">
                <a16:creationId xmlns:a16="http://schemas.microsoft.com/office/drawing/2014/main" id="{2427BCB7-B980-4D9C-8CBF-506A8F3B7E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5562600"/>
            <a:ext cx="1295400" cy="9525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a:extLst>
              <a:ext uri="{FF2B5EF4-FFF2-40B4-BE49-F238E27FC236}">
                <a16:creationId xmlns:a16="http://schemas.microsoft.com/office/drawing/2014/main" id="{5C61D8C4-DF93-445E-8B51-605E935FC7E7}"/>
              </a:ext>
            </a:extLst>
          </p:cNvPr>
          <p:cNvSpPr>
            <a:spLocks noGrp="1" noChangeArrowheads="1"/>
          </p:cNvSpPr>
          <p:nvPr>
            <p:ph type="title"/>
          </p:nvPr>
        </p:nvSpPr>
        <p:spPr>
          <a:xfrm>
            <a:off x="685800" y="152400"/>
            <a:ext cx="7772400" cy="457200"/>
          </a:xfrm>
        </p:spPr>
        <p:txBody>
          <a:bodyPr/>
          <a:lstStyle/>
          <a:p>
            <a:r>
              <a:rPr lang="en-US" altLang="en-US" sz="3200" b="1"/>
              <a:t>True or False</a:t>
            </a:r>
          </a:p>
        </p:txBody>
      </p:sp>
      <p:sp>
        <p:nvSpPr>
          <p:cNvPr id="49155" name="Rectangle 3">
            <a:extLst>
              <a:ext uri="{FF2B5EF4-FFF2-40B4-BE49-F238E27FC236}">
                <a16:creationId xmlns:a16="http://schemas.microsoft.com/office/drawing/2014/main" id="{CA780574-09F4-4E71-B526-B2585A4F3FAE}"/>
              </a:ext>
            </a:extLst>
          </p:cNvPr>
          <p:cNvSpPr>
            <a:spLocks noGrp="1" noChangeArrowheads="1"/>
          </p:cNvSpPr>
          <p:nvPr>
            <p:ph type="body" idx="1"/>
          </p:nvPr>
        </p:nvSpPr>
        <p:spPr>
          <a:xfrm>
            <a:off x="457200" y="685800"/>
            <a:ext cx="8382000" cy="6172200"/>
          </a:xfrm>
        </p:spPr>
        <p:txBody>
          <a:bodyPr/>
          <a:lstStyle/>
          <a:p>
            <a:pPr marL="609600" indent="-609600">
              <a:buFontTx/>
              <a:buAutoNum type="arabicPeriod" startAt="176"/>
            </a:pPr>
            <a:r>
              <a:rPr lang="en-US" altLang="en-US" sz="2800" b="1"/>
              <a:t>  </a:t>
            </a:r>
            <a:r>
              <a:rPr lang="en-US" altLang="en-US" sz="2800" b="1" u="sng"/>
              <a:t>Adult carpet beetles feed on woolen fabrics.</a:t>
            </a:r>
          </a:p>
          <a:p>
            <a:pPr marL="609600" indent="-609600">
              <a:buFontTx/>
              <a:buAutoNum type="arabicPeriod" startAt="176"/>
            </a:pPr>
            <a:r>
              <a:rPr lang="en-US" altLang="en-US" sz="2800" b="1"/>
              <a:t>  Fabric moths are strong fliers.</a:t>
            </a:r>
          </a:p>
          <a:p>
            <a:pPr marL="609600" indent="-609600">
              <a:buFontTx/>
              <a:buAutoNum type="arabicPeriod" startAt="176"/>
            </a:pPr>
            <a:r>
              <a:rPr lang="en-US" altLang="en-US" sz="2800" b="1"/>
              <a:t>  Fabric moths are attracted to lights.</a:t>
            </a:r>
          </a:p>
          <a:p>
            <a:pPr marL="609600" indent="-609600">
              <a:buFontTx/>
              <a:buAutoNum type="arabicPeriod" startAt="176"/>
            </a:pPr>
            <a:r>
              <a:rPr lang="en-US" altLang="en-US" sz="2800" b="1"/>
              <a:t>  First instar larvae of clothes moths must </a:t>
            </a:r>
          </a:p>
          <a:p>
            <a:pPr marL="609600" indent="-609600">
              <a:buFontTx/>
              <a:buNone/>
            </a:pPr>
            <a:r>
              <a:rPr lang="en-US" altLang="en-US" sz="2800" b="1"/>
              <a:t>          feed on clean wool.</a:t>
            </a:r>
          </a:p>
          <a:p>
            <a:pPr marL="609600" indent="-609600">
              <a:buFontTx/>
              <a:buAutoNum type="arabicPeriod" startAt="180"/>
            </a:pPr>
            <a:r>
              <a:rPr lang="en-US" altLang="en-US" sz="2800" b="1"/>
              <a:t>  Fabric moths have a 3/4</a:t>
            </a:r>
            <a:r>
              <a:rPr lang="en-US" altLang="en-US" sz="2800" b="1" baseline="30000"/>
              <a:t>th</a:t>
            </a:r>
            <a:r>
              <a:rPr lang="en-US" altLang="en-US" sz="2800" b="1"/>
              <a:t> inch wingspan.</a:t>
            </a:r>
          </a:p>
          <a:p>
            <a:pPr marL="609600" indent="-609600">
              <a:buFontTx/>
              <a:buAutoNum type="arabicPeriod" startAt="180"/>
            </a:pPr>
            <a:r>
              <a:rPr lang="en-US" altLang="en-US" sz="2800" b="1"/>
              <a:t>  Clothes moth adults feed on nectar.</a:t>
            </a:r>
          </a:p>
          <a:p>
            <a:pPr marL="609600" indent="-609600">
              <a:buFontTx/>
              <a:buAutoNum type="arabicPeriod" startAt="180"/>
            </a:pPr>
            <a:r>
              <a:rPr lang="en-US" altLang="en-US" sz="2800" b="1"/>
              <a:t>  Fabric pests can digest cellulose.</a:t>
            </a:r>
          </a:p>
          <a:p>
            <a:pPr marL="609600" indent="-609600">
              <a:buFontTx/>
              <a:buAutoNum type="arabicPeriod" startAt="180"/>
            </a:pPr>
            <a:r>
              <a:rPr lang="en-US" altLang="en-US" sz="2800" b="1"/>
              <a:t>  Cockroaches and crickets are fabric pests.</a:t>
            </a:r>
          </a:p>
          <a:p>
            <a:pPr marL="609600" indent="-609600">
              <a:buFontTx/>
              <a:buAutoNum type="arabicPeriod" startAt="180"/>
            </a:pPr>
            <a:r>
              <a:rPr lang="en-US" altLang="en-US" sz="2800" b="1"/>
              <a:t>  Carpet beetles feed on cotton.</a:t>
            </a:r>
          </a:p>
          <a:p>
            <a:pPr marL="609600" indent="-609600">
              <a:buFontTx/>
              <a:buAutoNum type="arabicPeriod" startAt="180"/>
            </a:pPr>
            <a:r>
              <a:rPr lang="en-US" altLang="en-US" sz="2800" b="1"/>
              <a:t>  Fabric pest larvae feed on wool, silk, feathers, </a:t>
            </a:r>
          </a:p>
          <a:p>
            <a:pPr marL="609600" indent="-609600">
              <a:buFontTx/>
              <a:buNone/>
            </a:pPr>
            <a:r>
              <a:rPr lang="en-US" altLang="en-US" sz="2800" b="1"/>
              <a:t>         hides, horns, and other animal connective tissue.  </a:t>
            </a:r>
          </a:p>
        </p:txBody>
      </p:sp>
    </p:spTree>
  </p:cSld>
  <p:clrMapOvr>
    <a:masterClrMapping/>
  </p:clrMapOvr>
</p:sld>
</file>

<file path=ppt/slides/slide3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a:extLst>
              <a:ext uri="{FF2B5EF4-FFF2-40B4-BE49-F238E27FC236}">
                <a16:creationId xmlns:a16="http://schemas.microsoft.com/office/drawing/2014/main" id="{194C9FE9-7273-468D-B72A-2023ABEDC3A8}"/>
              </a:ext>
            </a:extLst>
          </p:cNvPr>
          <p:cNvSpPr>
            <a:spLocks noGrp="1" noChangeArrowheads="1"/>
          </p:cNvSpPr>
          <p:nvPr>
            <p:ph type="title"/>
          </p:nvPr>
        </p:nvSpPr>
        <p:spPr>
          <a:xfrm>
            <a:off x="685800" y="152400"/>
            <a:ext cx="7772400" cy="457200"/>
          </a:xfrm>
        </p:spPr>
        <p:txBody>
          <a:bodyPr/>
          <a:lstStyle/>
          <a:p>
            <a:r>
              <a:rPr lang="en-US" altLang="en-US" sz="3200" b="1"/>
              <a:t>True or False</a:t>
            </a:r>
          </a:p>
        </p:txBody>
      </p:sp>
      <p:sp>
        <p:nvSpPr>
          <p:cNvPr id="244739" name="Rectangle 3">
            <a:extLst>
              <a:ext uri="{FF2B5EF4-FFF2-40B4-BE49-F238E27FC236}">
                <a16:creationId xmlns:a16="http://schemas.microsoft.com/office/drawing/2014/main" id="{9BBDF991-41D3-4A8E-A9DD-CB2F909E1303}"/>
              </a:ext>
            </a:extLst>
          </p:cNvPr>
          <p:cNvSpPr>
            <a:spLocks noGrp="1" noChangeArrowheads="1"/>
          </p:cNvSpPr>
          <p:nvPr>
            <p:ph type="body" idx="1"/>
          </p:nvPr>
        </p:nvSpPr>
        <p:spPr>
          <a:xfrm>
            <a:off x="457200" y="685800"/>
            <a:ext cx="8382000" cy="6172200"/>
          </a:xfrm>
        </p:spPr>
        <p:txBody>
          <a:bodyPr/>
          <a:lstStyle/>
          <a:p>
            <a:pPr marL="609600" indent="-609600">
              <a:lnSpc>
                <a:spcPct val="90000"/>
              </a:lnSpc>
              <a:buFontTx/>
              <a:buAutoNum type="arabicPeriod" startAt="176"/>
            </a:pPr>
            <a:r>
              <a:rPr lang="en-US" altLang="en-US" sz="2800" b="1"/>
              <a:t>  </a:t>
            </a:r>
            <a:r>
              <a:rPr lang="en-US" altLang="en-US" sz="2800" b="1" u="sng"/>
              <a:t>Adult carpet beetles feed on woolen fabrics.</a:t>
            </a:r>
          </a:p>
          <a:p>
            <a:pPr marL="609600" indent="-609600">
              <a:lnSpc>
                <a:spcPct val="90000"/>
              </a:lnSpc>
              <a:buFontTx/>
              <a:buAutoNum type="arabicPeriod" startAt="176"/>
            </a:pPr>
            <a:endParaRPr lang="en-US" altLang="en-US" sz="2800" b="1" u="sng"/>
          </a:p>
          <a:p>
            <a:pPr marL="609600" indent="-609600">
              <a:lnSpc>
                <a:spcPct val="90000"/>
              </a:lnSpc>
              <a:buFontTx/>
              <a:buAutoNum type="arabicPeriod" startAt="176"/>
            </a:pPr>
            <a:r>
              <a:rPr lang="en-US" altLang="en-US" sz="2800" b="1"/>
              <a:t>  Fabric moths are strong fliers.</a:t>
            </a:r>
          </a:p>
          <a:p>
            <a:pPr marL="609600" indent="-609600">
              <a:lnSpc>
                <a:spcPct val="90000"/>
              </a:lnSpc>
              <a:buFontTx/>
              <a:buAutoNum type="arabicPeriod" startAt="176"/>
            </a:pPr>
            <a:r>
              <a:rPr lang="en-US" altLang="en-US" sz="2800" b="1"/>
              <a:t>  Fabric moths are attracted to lights.</a:t>
            </a:r>
          </a:p>
          <a:p>
            <a:pPr marL="609600" indent="-609600">
              <a:lnSpc>
                <a:spcPct val="90000"/>
              </a:lnSpc>
              <a:buFontTx/>
              <a:buAutoNum type="arabicPeriod" startAt="176"/>
            </a:pPr>
            <a:r>
              <a:rPr lang="en-US" altLang="en-US" sz="2800" b="1"/>
              <a:t>  First instar larvae of clothes moths must </a:t>
            </a:r>
          </a:p>
          <a:p>
            <a:pPr marL="609600" indent="-609600">
              <a:lnSpc>
                <a:spcPct val="90000"/>
              </a:lnSpc>
              <a:buFontTx/>
              <a:buNone/>
            </a:pPr>
            <a:r>
              <a:rPr lang="en-US" altLang="en-US" sz="2800" b="1"/>
              <a:t>          feed on clean wool.</a:t>
            </a:r>
          </a:p>
          <a:p>
            <a:pPr marL="609600" indent="-609600">
              <a:lnSpc>
                <a:spcPct val="90000"/>
              </a:lnSpc>
              <a:buFontTx/>
              <a:buAutoNum type="arabicPeriod" startAt="180"/>
            </a:pPr>
            <a:r>
              <a:rPr lang="en-US" altLang="en-US" sz="2800" b="1"/>
              <a:t>  Fabric moths have a 3/4</a:t>
            </a:r>
            <a:r>
              <a:rPr lang="en-US" altLang="en-US" sz="2800" b="1" baseline="30000"/>
              <a:t>th</a:t>
            </a:r>
            <a:r>
              <a:rPr lang="en-US" altLang="en-US" sz="2800" b="1"/>
              <a:t> inch wingspan.</a:t>
            </a:r>
          </a:p>
          <a:p>
            <a:pPr marL="609600" indent="-609600">
              <a:lnSpc>
                <a:spcPct val="90000"/>
              </a:lnSpc>
              <a:buFontTx/>
              <a:buAutoNum type="arabicPeriod" startAt="180"/>
            </a:pPr>
            <a:r>
              <a:rPr lang="en-US" altLang="en-US" sz="2800" b="1"/>
              <a:t>  Clothes moth adults feed on nectar.</a:t>
            </a:r>
          </a:p>
          <a:p>
            <a:pPr marL="609600" indent="-609600">
              <a:lnSpc>
                <a:spcPct val="90000"/>
              </a:lnSpc>
              <a:buFontTx/>
              <a:buAutoNum type="arabicPeriod" startAt="180"/>
            </a:pPr>
            <a:r>
              <a:rPr lang="en-US" altLang="en-US" sz="2800" b="1"/>
              <a:t>  Fabric pests can digest cellulose.</a:t>
            </a:r>
          </a:p>
          <a:p>
            <a:pPr marL="609600" indent="-609600">
              <a:lnSpc>
                <a:spcPct val="90000"/>
              </a:lnSpc>
              <a:buFontTx/>
              <a:buAutoNum type="arabicPeriod" startAt="180"/>
            </a:pPr>
            <a:r>
              <a:rPr lang="en-US" altLang="en-US" sz="2800" b="1"/>
              <a:t>  Cockroaches and crickets are fabric pests.</a:t>
            </a:r>
          </a:p>
          <a:p>
            <a:pPr marL="609600" indent="-609600">
              <a:lnSpc>
                <a:spcPct val="90000"/>
              </a:lnSpc>
              <a:buFontTx/>
              <a:buAutoNum type="arabicPeriod" startAt="180"/>
            </a:pPr>
            <a:r>
              <a:rPr lang="en-US" altLang="en-US" sz="2800" b="1"/>
              <a:t>  Carpet beetles feed on cotton.</a:t>
            </a:r>
          </a:p>
          <a:p>
            <a:pPr marL="609600" indent="-609600">
              <a:lnSpc>
                <a:spcPct val="90000"/>
              </a:lnSpc>
              <a:buFontTx/>
              <a:buAutoNum type="arabicPeriod" startAt="180"/>
            </a:pPr>
            <a:r>
              <a:rPr lang="en-US" altLang="en-US" sz="2800" b="1"/>
              <a:t>  Fabric pest larvae feed on wool, silk, feathers, </a:t>
            </a:r>
          </a:p>
          <a:p>
            <a:pPr marL="609600" indent="-609600">
              <a:lnSpc>
                <a:spcPct val="90000"/>
              </a:lnSpc>
              <a:buFontTx/>
              <a:buNone/>
            </a:pPr>
            <a:r>
              <a:rPr lang="en-US" altLang="en-US" sz="2800" b="1"/>
              <a:t>         hides, horns, and other animal connective tissue.  </a:t>
            </a:r>
          </a:p>
        </p:txBody>
      </p:sp>
      <p:sp>
        <p:nvSpPr>
          <p:cNvPr id="244740" name="Text Box 4">
            <a:extLst>
              <a:ext uri="{FF2B5EF4-FFF2-40B4-BE49-F238E27FC236}">
                <a16:creationId xmlns:a16="http://schemas.microsoft.com/office/drawing/2014/main" id="{E8E8A894-0892-45AA-8052-9B153F064D8E}"/>
              </a:ext>
            </a:extLst>
          </p:cNvPr>
          <p:cNvSpPr txBox="1">
            <a:spLocks noChangeArrowheads="1"/>
          </p:cNvSpPr>
          <p:nvPr/>
        </p:nvSpPr>
        <p:spPr bwMode="auto">
          <a:xfrm>
            <a:off x="1371600" y="1184275"/>
            <a:ext cx="6324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they feed on nectar and pollen of plants</a:t>
            </a:r>
          </a:p>
        </p:txBody>
      </p:sp>
    </p:spTree>
  </p:cSld>
  <p:clrMapOvr>
    <a:masterClrMapping/>
  </p:clrMapOvr>
</p:sld>
</file>

<file path=ppt/slides/slide3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a:extLst>
              <a:ext uri="{FF2B5EF4-FFF2-40B4-BE49-F238E27FC236}">
                <a16:creationId xmlns:a16="http://schemas.microsoft.com/office/drawing/2014/main" id="{A5A655BD-DA51-4179-9932-FE23DC9DF767}"/>
              </a:ext>
            </a:extLst>
          </p:cNvPr>
          <p:cNvSpPr>
            <a:spLocks noGrp="1" noChangeArrowheads="1"/>
          </p:cNvSpPr>
          <p:nvPr>
            <p:ph type="title"/>
          </p:nvPr>
        </p:nvSpPr>
        <p:spPr>
          <a:xfrm>
            <a:off x="685800" y="152400"/>
            <a:ext cx="7772400" cy="457200"/>
          </a:xfrm>
        </p:spPr>
        <p:txBody>
          <a:bodyPr/>
          <a:lstStyle/>
          <a:p>
            <a:r>
              <a:rPr lang="en-US" altLang="en-US" sz="3200" b="1"/>
              <a:t>True or False</a:t>
            </a:r>
          </a:p>
        </p:txBody>
      </p:sp>
      <p:sp>
        <p:nvSpPr>
          <p:cNvPr id="245763" name="Rectangle 3">
            <a:extLst>
              <a:ext uri="{FF2B5EF4-FFF2-40B4-BE49-F238E27FC236}">
                <a16:creationId xmlns:a16="http://schemas.microsoft.com/office/drawing/2014/main" id="{676F3245-35B5-4088-88DC-CAB9AAADAFAF}"/>
              </a:ext>
            </a:extLst>
          </p:cNvPr>
          <p:cNvSpPr>
            <a:spLocks noGrp="1" noChangeArrowheads="1"/>
          </p:cNvSpPr>
          <p:nvPr>
            <p:ph type="body" idx="1"/>
          </p:nvPr>
        </p:nvSpPr>
        <p:spPr>
          <a:xfrm>
            <a:off x="457200" y="685800"/>
            <a:ext cx="8382000" cy="6172200"/>
          </a:xfrm>
        </p:spPr>
        <p:txBody>
          <a:bodyPr/>
          <a:lstStyle/>
          <a:p>
            <a:pPr marL="609600" indent="-609600">
              <a:lnSpc>
                <a:spcPct val="90000"/>
              </a:lnSpc>
              <a:buFontTx/>
              <a:buAutoNum type="arabicPeriod" startAt="176"/>
            </a:pPr>
            <a:r>
              <a:rPr lang="en-US" altLang="en-US" sz="2800" b="1"/>
              <a:t>  Adult carpet beetles feed on woolen fabrics.</a:t>
            </a:r>
          </a:p>
          <a:p>
            <a:pPr marL="609600" indent="-609600">
              <a:lnSpc>
                <a:spcPct val="90000"/>
              </a:lnSpc>
              <a:buFontTx/>
              <a:buAutoNum type="arabicPeriod" startAt="176"/>
            </a:pPr>
            <a:r>
              <a:rPr lang="en-US" altLang="en-US" sz="2800" b="1"/>
              <a:t>  </a:t>
            </a:r>
            <a:r>
              <a:rPr lang="en-US" altLang="en-US" sz="2800" b="1" u="sng"/>
              <a:t>Fabric moths are strong fliers</a:t>
            </a:r>
            <a:r>
              <a:rPr lang="en-US" altLang="en-US" sz="2800" b="1"/>
              <a:t>.</a:t>
            </a:r>
          </a:p>
          <a:p>
            <a:pPr marL="609600" indent="-609600">
              <a:lnSpc>
                <a:spcPct val="90000"/>
              </a:lnSpc>
              <a:buFontTx/>
              <a:buAutoNum type="arabicPeriod" startAt="176"/>
            </a:pPr>
            <a:endParaRPr lang="en-US" altLang="en-US" sz="2800" b="1"/>
          </a:p>
          <a:p>
            <a:pPr marL="609600" indent="-609600">
              <a:lnSpc>
                <a:spcPct val="90000"/>
              </a:lnSpc>
              <a:buFontTx/>
              <a:buAutoNum type="arabicPeriod" startAt="176"/>
            </a:pPr>
            <a:r>
              <a:rPr lang="en-US" altLang="en-US" sz="2800" b="1"/>
              <a:t>  Fabric moths are attracted to lights.</a:t>
            </a:r>
          </a:p>
          <a:p>
            <a:pPr marL="609600" indent="-609600">
              <a:lnSpc>
                <a:spcPct val="90000"/>
              </a:lnSpc>
              <a:buFontTx/>
              <a:buAutoNum type="arabicPeriod" startAt="176"/>
            </a:pPr>
            <a:r>
              <a:rPr lang="en-US" altLang="en-US" sz="2800" b="1"/>
              <a:t>  First instar larvae of clothes moths must </a:t>
            </a:r>
          </a:p>
          <a:p>
            <a:pPr marL="609600" indent="-609600">
              <a:lnSpc>
                <a:spcPct val="90000"/>
              </a:lnSpc>
              <a:buFontTx/>
              <a:buNone/>
            </a:pPr>
            <a:r>
              <a:rPr lang="en-US" altLang="en-US" sz="2800" b="1"/>
              <a:t>          feed on clean wool.</a:t>
            </a:r>
          </a:p>
          <a:p>
            <a:pPr marL="609600" indent="-609600">
              <a:lnSpc>
                <a:spcPct val="90000"/>
              </a:lnSpc>
              <a:buFontTx/>
              <a:buAutoNum type="arabicPeriod" startAt="180"/>
            </a:pPr>
            <a:r>
              <a:rPr lang="en-US" altLang="en-US" sz="2800" b="1"/>
              <a:t>  Fabric moths have a 3/4</a:t>
            </a:r>
            <a:r>
              <a:rPr lang="en-US" altLang="en-US" sz="2800" b="1" baseline="30000"/>
              <a:t>th</a:t>
            </a:r>
            <a:r>
              <a:rPr lang="en-US" altLang="en-US" sz="2800" b="1"/>
              <a:t> inch wingspan.</a:t>
            </a:r>
          </a:p>
          <a:p>
            <a:pPr marL="609600" indent="-609600">
              <a:lnSpc>
                <a:spcPct val="90000"/>
              </a:lnSpc>
              <a:buFontTx/>
              <a:buAutoNum type="arabicPeriod" startAt="180"/>
            </a:pPr>
            <a:r>
              <a:rPr lang="en-US" altLang="en-US" sz="2800" b="1"/>
              <a:t>  Clothes moth adults feed on nectar.</a:t>
            </a:r>
          </a:p>
          <a:p>
            <a:pPr marL="609600" indent="-609600">
              <a:lnSpc>
                <a:spcPct val="90000"/>
              </a:lnSpc>
              <a:buFontTx/>
              <a:buAutoNum type="arabicPeriod" startAt="180"/>
            </a:pPr>
            <a:r>
              <a:rPr lang="en-US" altLang="en-US" sz="2800" b="1"/>
              <a:t>  Fabric pests can digest cellulose.</a:t>
            </a:r>
          </a:p>
          <a:p>
            <a:pPr marL="609600" indent="-609600">
              <a:lnSpc>
                <a:spcPct val="90000"/>
              </a:lnSpc>
              <a:buFontTx/>
              <a:buAutoNum type="arabicPeriod" startAt="180"/>
            </a:pPr>
            <a:r>
              <a:rPr lang="en-US" altLang="en-US" sz="2800" b="1"/>
              <a:t>  Cockroaches and crickets are fabric pests.</a:t>
            </a:r>
          </a:p>
          <a:p>
            <a:pPr marL="609600" indent="-609600">
              <a:lnSpc>
                <a:spcPct val="90000"/>
              </a:lnSpc>
              <a:buFontTx/>
              <a:buAutoNum type="arabicPeriod" startAt="180"/>
            </a:pPr>
            <a:r>
              <a:rPr lang="en-US" altLang="en-US" sz="2800" b="1"/>
              <a:t>  Carpet beetles feed on cotton.</a:t>
            </a:r>
          </a:p>
          <a:p>
            <a:pPr marL="609600" indent="-609600">
              <a:lnSpc>
                <a:spcPct val="90000"/>
              </a:lnSpc>
              <a:buFontTx/>
              <a:buAutoNum type="arabicPeriod" startAt="180"/>
            </a:pPr>
            <a:r>
              <a:rPr lang="en-US" altLang="en-US" sz="2800" b="1"/>
              <a:t>  Fabric pest larvae feed on wool, silk, feathers, </a:t>
            </a:r>
          </a:p>
          <a:p>
            <a:pPr marL="609600" indent="-609600">
              <a:lnSpc>
                <a:spcPct val="90000"/>
              </a:lnSpc>
              <a:buFontTx/>
              <a:buNone/>
            </a:pPr>
            <a:r>
              <a:rPr lang="en-US" altLang="en-US" sz="2800" b="1"/>
              <a:t>         hides, horns, and other animal connective tissue.  </a:t>
            </a:r>
          </a:p>
        </p:txBody>
      </p:sp>
    </p:spTree>
  </p:cSld>
  <p:clrMapOvr>
    <a:masterClrMapping/>
  </p:clrMapOvr>
</p:sld>
</file>

<file path=ppt/slides/slide3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8082" name="Rectangle 2">
            <a:extLst>
              <a:ext uri="{FF2B5EF4-FFF2-40B4-BE49-F238E27FC236}">
                <a16:creationId xmlns:a16="http://schemas.microsoft.com/office/drawing/2014/main" id="{DEAE0033-EC66-4680-B46C-A37D252C151D}"/>
              </a:ext>
            </a:extLst>
          </p:cNvPr>
          <p:cNvSpPr>
            <a:spLocks noGrp="1" noChangeArrowheads="1"/>
          </p:cNvSpPr>
          <p:nvPr>
            <p:ph type="title"/>
          </p:nvPr>
        </p:nvSpPr>
        <p:spPr>
          <a:xfrm>
            <a:off x="685800" y="152400"/>
            <a:ext cx="7772400" cy="457200"/>
          </a:xfrm>
        </p:spPr>
        <p:txBody>
          <a:bodyPr/>
          <a:lstStyle/>
          <a:p>
            <a:r>
              <a:rPr lang="en-US" altLang="en-US" sz="3200" b="1"/>
              <a:t>True or False</a:t>
            </a:r>
          </a:p>
        </p:txBody>
      </p:sp>
      <p:sp>
        <p:nvSpPr>
          <p:cNvPr id="558083" name="Rectangle 3">
            <a:extLst>
              <a:ext uri="{FF2B5EF4-FFF2-40B4-BE49-F238E27FC236}">
                <a16:creationId xmlns:a16="http://schemas.microsoft.com/office/drawing/2014/main" id="{5BD69D4A-17A0-4FB4-91F4-978C903FF732}"/>
              </a:ext>
            </a:extLst>
          </p:cNvPr>
          <p:cNvSpPr>
            <a:spLocks noGrp="1" noChangeArrowheads="1"/>
          </p:cNvSpPr>
          <p:nvPr>
            <p:ph type="body" idx="1"/>
          </p:nvPr>
        </p:nvSpPr>
        <p:spPr>
          <a:xfrm>
            <a:off x="457200" y="685800"/>
            <a:ext cx="8382000" cy="6172200"/>
          </a:xfrm>
        </p:spPr>
        <p:txBody>
          <a:bodyPr/>
          <a:lstStyle/>
          <a:p>
            <a:pPr marL="609600" indent="-609600">
              <a:lnSpc>
                <a:spcPct val="90000"/>
              </a:lnSpc>
              <a:buFontTx/>
              <a:buAutoNum type="arabicPeriod" startAt="176"/>
            </a:pPr>
            <a:r>
              <a:rPr lang="en-US" altLang="en-US" sz="2800" b="1"/>
              <a:t>  Adult carpet beetles feed on woolen fabrics.</a:t>
            </a:r>
          </a:p>
          <a:p>
            <a:pPr marL="609600" indent="-609600">
              <a:lnSpc>
                <a:spcPct val="90000"/>
              </a:lnSpc>
              <a:buFontTx/>
              <a:buAutoNum type="arabicPeriod" startAt="176"/>
            </a:pPr>
            <a:r>
              <a:rPr lang="en-US" altLang="en-US" sz="2800" b="1"/>
              <a:t>  Fabric moths are strong fliers.</a:t>
            </a:r>
          </a:p>
          <a:p>
            <a:pPr marL="609600" indent="-609600">
              <a:lnSpc>
                <a:spcPct val="90000"/>
              </a:lnSpc>
              <a:buFontTx/>
              <a:buAutoNum type="arabicPeriod" startAt="176"/>
            </a:pPr>
            <a:endParaRPr lang="en-US" altLang="en-US" sz="2800" b="1"/>
          </a:p>
          <a:p>
            <a:pPr marL="609600" indent="-609600">
              <a:lnSpc>
                <a:spcPct val="90000"/>
              </a:lnSpc>
              <a:buFontTx/>
              <a:buAutoNum type="arabicPeriod" startAt="176"/>
            </a:pPr>
            <a:r>
              <a:rPr lang="en-US" altLang="en-US" sz="2800" b="1"/>
              <a:t>  Fabric moths are attracted to lights.</a:t>
            </a:r>
          </a:p>
          <a:p>
            <a:pPr marL="609600" indent="-609600">
              <a:lnSpc>
                <a:spcPct val="90000"/>
              </a:lnSpc>
              <a:buFontTx/>
              <a:buAutoNum type="arabicPeriod" startAt="176"/>
            </a:pPr>
            <a:r>
              <a:rPr lang="en-US" altLang="en-US" sz="2800" b="1"/>
              <a:t>  First instar larvae of clothes moths must </a:t>
            </a:r>
          </a:p>
          <a:p>
            <a:pPr marL="609600" indent="-609600">
              <a:lnSpc>
                <a:spcPct val="90000"/>
              </a:lnSpc>
              <a:buFontTx/>
              <a:buNone/>
            </a:pPr>
            <a:r>
              <a:rPr lang="en-US" altLang="en-US" sz="2800" b="1"/>
              <a:t>          feed on clean wool.</a:t>
            </a:r>
          </a:p>
          <a:p>
            <a:pPr marL="609600" indent="-609600">
              <a:lnSpc>
                <a:spcPct val="90000"/>
              </a:lnSpc>
              <a:buFontTx/>
              <a:buAutoNum type="arabicPeriod" startAt="180"/>
            </a:pPr>
            <a:r>
              <a:rPr lang="en-US" altLang="en-US" sz="2800" b="1"/>
              <a:t>  Fabric moths have a 3/4</a:t>
            </a:r>
            <a:r>
              <a:rPr lang="en-US" altLang="en-US" sz="2800" b="1" baseline="30000"/>
              <a:t>th</a:t>
            </a:r>
            <a:r>
              <a:rPr lang="en-US" altLang="en-US" sz="2800" b="1"/>
              <a:t> inch wingspan.</a:t>
            </a:r>
          </a:p>
          <a:p>
            <a:pPr marL="609600" indent="-609600">
              <a:lnSpc>
                <a:spcPct val="90000"/>
              </a:lnSpc>
              <a:buFontTx/>
              <a:buAutoNum type="arabicPeriod" startAt="180"/>
            </a:pPr>
            <a:r>
              <a:rPr lang="en-US" altLang="en-US" sz="2800" b="1"/>
              <a:t>  Clothes moth adults feed on nectar.</a:t>
            </a:r>
          </a:p>
          <a:p>
            <a:pPr marL="609600" indent="-609600">
              <a:lnSpc>
                <a:spcPct val="90000"/>
              </a:lnSpc>
              <a:buFontTx/>
              <a:buAutoNum type="arabicPeriod" startAt="180"/>
            </a:pPr>
            <a:r>
              <a:rPr lang="en-US" altLang="en-US" sz="2800" b="1"/>
              <a:t>  Fabric pests can digest cellulose.</a:t>
            </a:r>
          </a:p>
          <a:p>
            <a:pPr marL="609600" indent="-609600">
              <a:lnSpc>
                <a:spcPct val="90000"/>
              </a:lnSpc>
              <a:buFontTx/>
              <a:buAutoNum type="arabicPeriod" startAt="180"/>
            </a:pPr>
            <a:r>
              <a:rPr lang="en-US" altLang="en-US" sz="2800" b="1"/>
              <a:t>  Cockroaches and crickets are fabric pests.</a:t>
            </a:r>
          </a:p>
          <a:p>
            <a:pPr marL="609600" indent="-609600">
              <a:lnSpc>
                <a:spcPct val="90000"/>
              </a:lnSpc>
              <a:buFontTx/>
              <a:buAutoNum type="arabicPeriod" startAt="180"/>
            </a:pPr>
            <a:r>
              <a:rPr lang="en-US" altLang="en-US" sz="2800" b="1"/>
              <a:t>  Carpet beetles feed on cotton.</a:t>
            </a:r>
          </a:p>
          <a:p>
            <a:pPr marL="609600" indent="-609600">
              <a:lnSpc>
                <a:spcPct val="90000"/>
              </a:lnSpc>
              <a:buFontTx/>
              <a:buAutoNum type="arabicPeriod" startAt="180"/>
            </a:pPr>
            <a:r>
              <a:rPr lang="en-US" altLang="en-US" sz="2800" b="1"/>
              <a:t>  Fabric pest larvae feed on wool, silk, feathers, </a:t>
            </a:r>
          </a:p>
          <a:p>
            <a:pPr marL="609600" indent="-609600">
              <a:lnSpc>
                <a:spcPct val="90000"/>
              </a:lnSpc>
              <a:buFontTx/>
              <a:buNone/>
            </a:pPr>
            <a:r>
              <a:rPr lang="en-US" altLang="en-US" sz="2800" b="1"/>
              <a:t>         hides, horns, and other animal connective tissue.  </a:t>
            </a:r>
          </a:p>
        </p:txBody>
      </p:sp>
      <p:sp>
        <p:nvSpPr>
          <p:cNvPr id="558084" name="Text Box 4">
            <a:extLst>
              <a:ext uri="{FF2B5EF4-FFF2-40B4-BE49-F238E27FC236}">
                <a16:creationId xmlns:a16="http://schemas.microsoft.com/office/drawing/2014/main" id="{8985DEEC-737A-49C1-8F4F-8E6F30499930}"/>
              </a:ext>
            </a:extLst>
          </p:cNvPr>
          <p:cNvSpPr txBox="1">
            <a:spLocks noChangeArrowheads="1"/>
          </p:cNvSpPr>
          <p:nvPr/>
        </p:nvSpPr>
        <p:spPr bwMode="auto">
          <a:xfrm>
            <a:off x="2286000" y="1676400"/>
            <a:ext cx="4800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fabric pests are weak fliers</a:t>
            </a:r>
          </a:p>
        </p:txBody>
      </p:sp>
    </p:spTree>
  </p:cSld>
  <p:clrMapOvr>
    <a:masterClrMapping/>
  </p:clrMapOvr>
</p:sld>
</file>

<file path=ppt/slides/slide3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a:extLst>
              <a:ext uri="{FF2B5EF4-FFF2-40B4-BE49-F238E27FC236}">
                <a16:creationId xmlns:a16="http://schemas.microsoft.com/office/drawing/2014/main" id="{F777ED95-903B-4572-AFDF-4FF0472E731C}"/>
              </a:ext>
            </a:extLst>
          </p:cNvPr>
          <p:cNvSpPr>
            <a:spLocks noGrp="1" noChangeArrowheads="1"/>
          </p:cNvSpPr>
          <p:nvPr>
            <p:ph type="title"/>
          </p:nvPr>
        </p:nvSpPr>
        <p:spPr>
          <a:xfrm>
            <a:off x="685800" y="152400"/>
            <a:ext cx="7772400" cy="457200"/>
          </a:xfrm>
        </p:spPr>
        <p:txBody>
          <a:bodyPr/>
          <a:lstStyle/>
          <a:p>
            <a:r>
              <a:rPr lang="en-US" altLang="en-US" sz="3200" b="1"/>
              <a:t>True or False</a:t>
            </a:r>
          </a:p>
        </p:txBody>
      </p:sp>
      <p:sp>
        <p:nvSpPr>
          <p:cNvPr id="246787" name="Rectangle 3">
            <a:extLst>
              <a:ext uri="{FF2B5EF4-FFF2-40B4-BE49-F238E27FC236}">
                <a16:creationId xmlns:a16="http://schemas.microsoft.com/office/drawing/2014/main" id="{3B9364BA-C4B2-47FE-84C2-75D78ECAA1EB}"/>
              </a:ext>
            </a:extLst>
          </p:cNvPr>
          <p:cNvSpPr>
            <a:spLocks noGrp="1" noChangeArrowheads="1"/>
          </p:cNvSpPr>
          <p:nvPr>
            <p:ph type="body" idx="1"/>
          </p:nvPr>
        </p:nvSpPr>
        <p:spPr>
          <a:xfrm>
            <a:off x="457200" y="685800"/>
            <a:ext cx="8382000" cy="6172200"/>
          </a:xfrm>
        </p:spPr>
        <p:txBody>
          <a:bodyPr/>
          <a:lstStyle/>
          <a:p>
            <a:pPr marL="609600" indent="-609600">
              <a:lnSpc>
                <a:spcPct val="90000"/>
              </a:lnSpc>
              <a:buFontTx/>
              <a:buAutoNum type="arabicPeriod" startAt="176"/>
            </a:pPr>
            <a:r>
              <a:rPr lang="en-US" altLang="en-US" sz="2800" b="1"/>
              <a:t>  Adult carpet beetles feed on woolen fabrics.</a:t>
            </a:r>
          </a:p>
          <a:p>
            <a:pPr marL="609600" indent="-609600">
              <a:lnSpc>
                <a:spcPct val="90000"/>
              </a:lnSpc>
              <a:buFontTx/>
              <a:buAutoNum type="arabicPeriod" startAt="176"/>
            </a:pPr>
            <a:r>
              <a:rPr lang="en-US" altLang="en-US" sz="2800" b="1"/>
              <a:t>  Fabric moths are strong fliers.</a:t>
            </a:r>
          </a:p>
          <a:p>
            <a:pPr marL="609600" indent="-609600">
              <a:lnSpc>
                <a:spcPct val="90000"/>
              </a:lnSpc>
              <a:buFontTx/>
              <a:buAutoNum type="arabicPeriod" startAt="176"/>
            </a:pPr>
            <a:r>
              <a:rPr lang="en-US" altLang="en-US" sz="2800" b="1"/>
              <a:t>  </a:t>
            </a:r>
            <a:r>
              <a:rPr lang="en-US" altLang="en-US" sz="2800" b="1" u="sng"/>
              <a:t>Fabric moths are attracted to lights.</a:t>
            </a:r>
          </a:p>
          <a:p>
            <a:pPr marL="609600" indent="-609600">
              <a:lnSpc>
                <a:spcPct val="90000"/>
              </a:lnSpc>
              <a:buFontTx/>
              <a:buAutoNum type="arabicPeriod" startAt="176"/>
            </a:pPr>
            <a:endParaRPr lang="en-US" altLang="en-US" sz="2800" b="1" u="sng"/>
          </a:p>
          <a:p>
            <a:pPr marL="609600" indent="-609600">
              <a:lnSpc>
                <a:spcPct val="90000"/>
              </a:lnSpc>
              <a:buFontTx/>
              <a:buAutoNum type="arabicPeriod" startAt="176"/>
            </a:pPr>
            <a:r>
              <a:rPr lang="en-US" altLang="en-US" sz="2800" b="1"/>
              <a:t>  First instar larvae of clothes moths must </a:t>
            </a:r>
          </a:p>
          <a:p>
            <a:pPr marL="609600" indent="-609600">
              <a:lnSpc>
                <a:spcPct val="90000"/>
              </a:lnSpc>
              <a:buFontTx/>
              <a:buNone/>
            </a:pPr>
            <a:r>
              <a:rPr lang="en-US" altLang="en-US" sz="2800" b="1"/>
              <a:t>          feed on clean wool.</a:t>
            </a:r>
          </a:p>
          <a:p>
            <a:pPr marL="609600" indent="-609600">
              <a:lnSpc>
                <a:spcPct val="90000"/>
              </a:lnSpc>
              <a:buFontTx/>
              <a:buAutoNum type="arabicPeriod" startAt="180"/>
            </a:pPr>
            <a:r>
              <a:rPr lang="en-US" altLang="en-US" sz="2800" b="1"/>
              <a:t>  Fabric moths have a 3/4</a:t>
            </a:r>
            <a:r>
              <a:rPr lang="en-US" altLang="en-US" sz="2800" b="1" baseline="30000"/>
              <a:t>th</a:t>
            </a:r>
            <a:r>
              <a:rPr lang="en-US" altLang="en-US" sz="2800" b="1"/>
              <a:t> inch wingspan.</a:t>
            </a:r>
          </a:p>
          <a:p>
            <a:pPr marL="609600" indent="-609600">
              <a:lnSpc>
                <a:spcPct val="90000"/>
              </a:lnSpc>
              <a:buFontTx/>
              <a:buAutoNum type="arabicPeriod" startAt="180"/>
            </a:pPr>
            <a:r>
              <a:rPr lang="en-US" altLang="en-US" sz="2800" b="1"/>
              <a:t>  Clothes moth adults feed on nectar.</a:t>
            </a:r>
          </a:p>
          <a:p>
            <a:pPr marL="609600" indent="-609600">
              <a:lnSpc>
                <a:spcPct val="90000"/>
              </a:lnSpc>
              <a:buFontTx/>
              <a:buAutoNum type="arabicPeriod" startAt="180"/>
            </a:pPr>
            <a:r>
              <a:rPr lang="en-US" altLang="en-US" sz="2800" b="1"/>
              <a:t>  Fabric pests can digest cellulose.</a:t>
            </a:r>
          </a:p>
          <a:p>
            <a:pPr marL="609600" indent="-609600">
              <a:lnSpc>
                <a:spcPct val="90000"/>
              </a:lnSpc>
              <a:buFontTx/>
              <a:buAutoNum type="arabicPeriod" startAt="180"/>
            </a:pPr>
            <a:r>
              <a:rPr lang="en-US" altLang="en-US" sz="2800" b="1"/>
              <a:t>  Cockroaches and crickets are fabric pests.</a:t>
            </a:r>
          </a:p>
          <a:p>
            <a:pPr marL="609600" indent="-609600">
              <a:lnSpc>
                <a:spcPct val="90000"/>
              </a:lnSpc>
              <a:buFontTx/>
              <a:buAutoNum type="arabicPeriod" startAt="180"/>
            </a:pPr>
            <a:r>
              <a:rPr lang="en-US" altLang="en-US" sz="2800" b="1"/>
              <a:t>  Carpet beetles feed on cotton.</a:t>
            </a:r>
          </a:p>
          <a:p>
            <a:pPr marL="609600" indent="-609600">
              <a:lnSpc>
                <a:spcPct val="90000"/>
              </a:lnSpc>
              <a:buFontTx/>
              <a:buAutoNum type="arabicPeriod" startAt="180"/>
            </a:pPr>
            <a:r>
              <a:rPr lang="en-US" altLang="en-US" sz="2800" b="1"/>
              <a:t>  Fabric pest larvae feed on wool, silk, feathers, </a:t>
            </a:r>
          </a:p>
          <a:p>
            <a:pPr marL="609600" indent="-609600">
              <a:lnSpc>
                <a:spcPct val="90000"/>
              </a:lnSpc>
              <a:buFontTx/>
              <a:buNone/>
            </a:pPr>
            <a:r>
              <a:rPr lang="en-US" altLang="en-US" sz="2800" b="1"/>
              <a:t>         hides, horns, and other animal connective tissue.  </a:t>
            </a:r>
          </a:p>
        </p:txBody>
      </p:sp>
    </p:spTree>
  </p:cSld>
  <p:clrMapOvr>
    <a:masterClrMapping/>
  </p:clrMapOvr>
</p:sld>
</file>

<file path=ppt/slides/slide3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9106" name="Rectangle 2">
            <a:extLst>
              <a:ext uri="{FF2B5EF4-FFF2-40B4-BE49-F238E27FC236}">
                <a16:creationId xmlns:a16="http://schemas.microsoft.com/office/drawing/2014/main" id="{0492FDF6-F61F-456E-9A0D-55FF3583DE01}"/>
              </a:ext>
            </a:extLst>
          </p:cNvPr>
          <p:cNvSpPr>
            <a:spLocks noGrp="1" noChangeArrowheads="1"/>
          </p:cNvSpPr>
          <p:nvPr>
            <p:ph type="title"/>
          </p:nvPr>
        </p:nvSpPr>
        <p:spPr>
          <a:xfrm>
            <a:off x="685800" y="152400"/>
            <a:ext cx="7772400" cy="457200"/>
          </a:xfrm>
        </p:spPr>
        <p:txBody>
          <a:bodyPr/>
          <a:lstStyle/>
          <a:p>
            <a:r>
              <a:rPr lang="en-US" altLang="en-US" sz="3200" b="1"/>
              <a:t>True or False</a:t>
            </a:r>
          </a:p>
        </p:txBody>
      </p:sp>
      <p:sp>
        <p:nvSpPr>
          <p:cNvPr id="559107" name="Rectangle 3">
            <a:extLst>
              <a:ext uri="{FF2B5EF4-FFF2-40B4-BE49-F238E27FC236}">
                <a16:creationId xmlns:a16="http://schemas.microsoft.com/office/drawing/2014/main" id="{F74D98E9-3046-4281-82B9-FCF48646D7A9}"/>
              </a:ext>
            </a:extLst>
          </p:cNvPr>
          <p:cNvSpPr>
            <a:spLocks noGrp="1" noChangeArrowheads="1"/>
          </p:cNvSpPr>
          <p:nvPr>
            <p:ph type="body" idx="1"/>
          </p:nvPr>
        </p:nvSpPr>
        <p:spPr>
          <a:xfrm>
            <a:off x="457200" y="685800"/>
            <a:ext cx="8382000" cy="6172200"/>
          </a:xfrm>
        </p:spPr>
        <p:txBody>
          <a:bodyPr/>
          <a:lstStyle/>
          <a:p>
            <a:pPr marL="609600" indent="-609600">
              <a:lnSpc>
                <a:spcPct val="90000"/>
              </a:lnSpc>
              <a:buFontTx/>
              <a:buAutoNum type="arabicPeriod" startAt="176"/>
            </a:pPr>
            <a:r>
              <a:rPr lang="en-US" altLang="en-US" sz="2800" b="1"/>
              <a:t>  Adult carpet beetles feed on woolen fabrics.</a:t>
            </a:r>
          </a:p>
          <a:p>
            <a:pPr marL="609600" indent="-609600">
              <a:lnSpc>
                <a:spcPct val="90000"/>
              </a:lnSpc>
              <a:buFontTx/>
              <a:buAutoNum type="arabicPeriod" startAt="176"/>
            </a:pPr>
            <a:r>
              <a:rPr lang="en-US" altLang="en-US" sz="2800" b="1"/>
              <a:t>  Fabric moths are strong fliers.</a:t>
            </a:r>
          </a:p>
          <a:p>
            <a:pPr marL="609600" indent="-609600">
              <a:lnSpc>
                <a:spcPct val="90000"/>
              </a:lnSpc>
              <a:buFontTx/>
              <a:buAutoNum type="arabicPeriod" startAt="176"/>
            </a:pPr>
            <a:r>
              <a:rPr lang="en-US" altLang="en-US" sz="2800" b="1"/>
              <a:t>  </a:t>
            </a:r>
            <a:r>
              <a:rPr lang="en-US" altLang="en-US" sz="2800" b="1" u="sng"/>
              <a:t>Fabric moths are attracted to lights.</a:t>
            </a:r>
          </a:p>
          <a:p>
            <a:pPr marL="609600" indent="-609600">
              <a:lnSpc>
                <a:spcPct val="90000"/>
              </a:lnSpc>
              <a:buFontTx/>
              <a:buAutoNum type="arabicPeriod" startAt="176"/>
            </a:pPr>
            <a:endParaRPr lang="en-US" altLang="en-US" sz="2800" b="1" u="sng"/>
          </a:p>
          <a:p>
            <a:pPr marL="609600" indent="-609600">
              <a:lnSpc>
                <a:spcPct val="90000"/>
              </a:lnSpc>
              <a:buFontTx/>
              <a:buAutoNum type="arabicPeriod" startAt="176"/>
            </a:pPr>
            <a:r>
              <a:rPr lang="en-US" altLang="en-US" sz="2800" b="1"/>
              <a:t>  First instar larvae of clothes moths must </a:t>
            </a:r>
          </a:p>
          <a:p>
            <a:pPr marL="609600" indent="-609600">
              <a:lnSpc>
                <a:spcPct val="90000"/>
              </a:lnSpc>
              <a:buFontTx/>
              <a:buNone/>
            </a:pPr>
            <a:r>
              <a:rPr lang="en-US" altLang="en-US" sz="2800" b="1"/>
              <a:t>          feed on clean wool.</a:t>
            </a:r>
          </a:p>
          <a:p>
            <a:pPr marL="609600" indent="-609600">
              <a:lnSpc>
                <a:spcPct val="90000"/>
              </a:lnSpc>
              <a:buFontTx/>
              <a:buAutoNum type="arabicPeriod" startAt="180"/>
            </a:pPr>
            <a:r>
              <a:rPr lang="en-US" altLang="en-US" sz="2800" b="1"/>
              <a:t>  Fabric moths have a 3/4</a:t>
            </a:r>
            <a:r>
              <a:rPr lang="en-US" altLang="en-US" sz="2800" b="1" baseline="30000"/>
              <a:t>th</a:t>
            </a:r>
            <a:r>
              <a:rPr lang="en-US" altLang="en-US" sz="2800" b="1"/>
              <a:t> inch wingspan.</a:t>
            </a:r>
          </a:p>
          <a:p>
            <a:pPr marL="609600" indent="-609600">
              <a:lnSpc>
                <a:spcPct val="90000"/>
              </a:lnSpc>
              <a:buFontTx/>
              <a:buAutoNum type="arabicPeriod" startAt="180"/>
            </a:pPr>
            <a:r>
              <a:rPr lang="en-US" altLang="en-US" sz="2800" b="1"/>
              <a:t>  Clothes moth adults feed on nectar.</a:t>
            </a:r>
          </a:p>
          <a:p>
            <a:pPr marL="609600" indent="-609600">
              <a:lnSpc>
                <a:spcPct val="90000"/>
              </a:lnSpc>
              <a:buFontTx/>
              <a:buAutoNum type="arabicPeriod" startAt="180"/>
            </a:pPr>
            <a:r>
              <a:rPr lang="en-US" altLang="en-US" sz="2800" b="1"/>
              <a:t>  Fabric pests can digest cellulose.</a:t>
            </a:r>
          </a:p>
          <a:p>
            <a:pPr marL="609600" indent="-609600">
              <a:lnSpc>
                <a:spcPct val="90000"/>
              </a:lnSpc>
              <a:buFontTx/>
              <a:buAutoNum type="arabicPeriod" startAt="180"/>
            </a:pPr>
            <a:r>
              <a:rPr lang="en-US" altLang="en-US" sz="2800" b="1"/>
              <a:t>  Cockroaches and crickets are fabric pests.</a:t>
            </a:r>
          </a:p>
          <a:p>
            <a:pPr marL="609600" indent="-609600">
              <a:lnSpc>
                <a:spcPct val="90000"/>
              </a:lnSpc>
              <a:buFontTx/>
              <a:buAutoNum type="arabicPeriod" startAt="180"/>
            </a:pPr>
            <a:r>
              <a:rPr lang="en-US" altLang="en-US" sz="2800" b="1"/>
              <a:t>  Carpet beetles feed on cotton.</a:t>
            </a:r>
          </a:p>
          <a:p>
            <a:pPr marL="609600" indent="-609600">
              <a:lnSpc>
                <a:spcPct val="90000"/>
              </a:lnSpc>
              <a:buFontTx/>
              <a:buAutoNum type="arabicPeriod" startAt="180"/>
            </a:pPr>
            <a:r>
              <a:rPr lang="en-US" altLang="en-US" sz="2800" b="1"/>
              <a:t>  Fabric pest larvae feed on wool, silk, feathers, </a:t>
            </a:r>
          </a:p>
          <a:p>
            <a:pPr marL="609600" indent="-609600">
              <a:lnSpc>
                <a:spcPct val="90000"/>
              </a:lnSpc>
              <a:buFontTx/>
              <a:buNone/>
            </a:pPr>
            <a:r>
              <a:rPr lang="en-US" altLang="en-US" sz="2800" b="1"/>
              <a:t>         hides, horns, and other animal connective tissue.  </a:t>
            </a:r>
          </a:p>
        </p:txBody>
      </p:sp>
      <p:sp>
        <p:nvSpPr>
          <p:cNvPr id="559108" name="Text Box 4">
            <a:extLst>
              <a:ext uri="{FF2B5EF4-FFF2-40B4-BE49-F238E27FC236}">
                <a16:creationId xmlns:a16="http://schemas.microsoft.com/office/drawing/2014/main" id="{C425201F-6812-4186-B2BA-99E1A61435E1}"/>
              </a:ext>
            </a:extLst>
          </p:cNvPr>
          <p:cNvSpPr txBox="1">
            <a:spLocks noChangeArrowheads="1"/>
          </p:cNvSpPr>
          <p:nvPr/>
        </p:nvSpPr>
        <p:spPr bwMode="auto">
          <a:xfrm>
            <a:off x="4022725" y="2133600"/>
            <a:ext cx="9302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a:t>
            </a:r>
          </a:p>
        </p:txBody>
      </p:sp>
    </p:spTree>
  </p:cSld>
  <p:clrMapOvr>
    <a:masterClrMapping/>
  </p:clrMapOvr>
</p:sld>
</file>

<file path=ppt/slides/slide3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a:extLst>
              <a:ext uri="{FF2B5EF4-FFF2-40B4-BE49-F238E27FC236}">
                <a16:creationId xmlns:a16="http://schemas.microsoft.com/office/drawing/2014/main" id="{C47B227E-3176-4BDB-ACCB-CB95CEC72D03}"/>
              </a:ext>
            </a:extLst>
          </p:cNvPr>
          <p:cNvSpPr>
            <a:spLocks noGrp="1" noChangeArrowheads="1"/>
          </p:cNvSpPr>
          <p:nvPr>
            <p:ph type="title"/>
          </p:nvPr>
        </p:nvSpPr>
        <p:spPr>
          <a:xfrm>
            <a:off x="685800" y="152400"/>
            <a:ext cx="7772400" cy="457200"/>
          </a:xfrm>
        </p:spPr>
        <p:txBody>
          <a:bodyPr/>
          <a:lstStyle/>
          <a:p>
            <a:r>
              <a:rPr lang="en-US" altLang="en-US" sz="3200" b="1"/>
              <a:t>True or False</a:t>
            </a:r>
          </a:p>
        </p:txBody>
      </p:sp>
      <p:sp>
        <p:nvSpPr>
          <p:cNvPr id="247811" name="Rectangle 3">
            <a:extLst>
              <a:ext uri="{FF2B5EF4-FFF2-40B4-BE49-F238E27FC236}">
                <a16:creationId xmlns:a16="http://schemas.microsoft.com/office/drawing/2014/main" id="{47DCEA38-93EE-4E7F-A0B7-5CD88B08078C}"/>
              </a:ext>
            </a:extLst>
          </p:cNvPr>
          <p:cNvSpPr>
            <a:spLocks noGrp="1" noChangeArrowheads="1"/>
          </p:cNvSpPr>
          <p:nvPr>
            <p:ph type="body" idx="1"/>
          </p:nvPr>
        </p:nvSpPr>
        <p:spPr>
          <a:xfrm>
            <a:off x="457200" y="685800"/>
            <a:ext cx="8382000" cy="6172200"/>
          </a:xfrm>
        </p:spPr>
        <p:txBody>
          <a:bodyPr/>
          <a:lstStyle/>
          <a:p>
            <a:pPr marL="609600" indent="-609600">
              <a:lnSpc>
                <a:spcPct val="90000"/>
              </a:lnSpc>
              <a:buFontTx/>
              <a:buAutoNum type="arabicPeriod" startAt="176"/>
            </a:pPr>
            <a:r>
              <a:rPr lang="en-US" altLang="en-US" sz="2800" b="1"/>
              <a:t>  Adult carpet beetles feed on woolen fabrics.</a:t>
            </a:r>
          </a:p>
          <a:p>
            <a:pPr marL="609600" indent="-609600">
              <a:lnSpc>
                <a:spcPct val="90000"/>
              </a:lnSpc>
              <a:buFontTx/>
              <a:buAutoNum type="arabicPeriod" startAt="176"/>
            </a:pPr>
            <a:r>
              <a:rPr lang="en-US" altLang="en-US" sz="2800" b="1"/>
              <a:t>  Fabric moths are strong fliers.</a:t>
            </a:r>
          </a:p>
          <a:p>
            <a:pPr marL="609600" indent="-609600">
              <a:lnSpc>
                <a:spcPct val="90000"/>
              </a:lnSpc>
              <a:buFontTx/>
              <a:buAutoNum type="arabicPeriod" startAt="176"/>
            </a:pPr>
            <a:r>
              <a:rPr lang="en-US" altLang="en-US" sz="2800" b="1"/>
              <a:t>  Fabric moths are attracted to lights.</a:t>
            </a:r>
          </a:p>
          <a:p>
            <a:pPr marL="609600" indent="-609600">
              <a:lnSpc>
                <a:spcPct val="90000"/>
              </a:lnSpc>
              <a:buFontTx/>
              <a:buAutoNum type="arabicPeriod" startAt="176"/>
            </a:pPr>
            <a:r>
              <a:rPr lang="en-US" altLang="en-US" sz="2800" b="1"/>
              <a:t>  </a:t>
            </a:r>
            <a:r>
              <a:rPr lang="en-US" altLang="en-US" sz="2800" b="1" u="sng"/>
              <a:t>First instar larvae of clothes moths must </a:t>
            </a:r>
          </a:p>
          <a:p>
            <a:pPr marL="609600" indent="-609600">
              <a:lnSpc>
                <a:spcPct val="90000"/>
              </a:lnSpc>
              <a:buFontTx/>
              <a:buNone/>
            </a:pPr>
            <a:r>
              <a:rPr lang="en-US" altLang="en-US" sz="2800" b="1"/>
              <a:t>          </a:t>
            </a:r>
            <a:r>
              <a:rPr lang="en-US" altLang="en-US" sz="2800" b="1" u="sng"/>
              <a:t>feed on clean wool.</a:t>
            </a:r>
          </a:p>
          <a:p>
            <a:pPr marL="609600" indent="-609600">
              <a:lnSpc>
                <a:spcPct val="90000"/>
              </a:lnSpc>
              <a:buFontTx/>
              <a:buNone/>
            </a:pPr>
            <a:endParaRPr lang="en-US" altLang="en-US" sz="2800" b="1"/>
          </a:p>
          <a:p>
            <a:pPr marL="609600" indent="-609600">
              <a:lnSpc>
                <a:spcPct val="90000"/>
              </a:lnSpc>
              <a:buFontTx/>
              <a:buAutoNum type="arabicPeriod" startAt="180"/>
            </a:pPr>
            <a:r>
              <a:rPr lang="en-US" altLang="en-US" sz="2800" b="1"/>
              <a:t>  Fabric moths have a 3/4</a:t>
            </a:r>
            <a:r>
              <a:rPr lang="en-US" altLang="en-US" sz="2800" b="1" baseline="30000"/>
              <a:t>th</a:t>
            </a:r>
            <a:r>
              <a:rPr lang="en-US" altLang="en-US" sz="2800" b="1"/>
              <a:t> inch wingspan.</a:t>
            </a:r>
          </a:p>
          <a:p>
            <a:pPr marL="609600" indent="-609600">
              <a:lnSpc>
                <a:spcPct val="90000"/>
              </a:lnSpc>
              <a:buFontTx/>
              <a:buAutoNum type="arabicPeriod" startAt="180"/>
            </a:pPr>
            <a:r>
              <a:rPr lang="en-US" altLang="en-US" sz="2800" b="1"/>
              <a:t>  Clothes moth adults feed on nectar.</a:t>
            </a:r>
          </a:p>
          <a:p>
            <a:pPr marL="609600" indent="-609600">
              <a:lnSpc>
                <a:spcPct val="90000"/>
              </a:lnSpc>
              <a:buFontTx/>
              <a:buAutoNum type="arabicPeriod" startAt="180"/>
            </a:pPr>
            <a:r>
              <a:rPr lang="en-US" altLang="en-US" sz="2800" b="1"/>
              <a:t>  Fabric pests can digest cellulose.</a:t>
            </a:r>
          </a:p>
          <a:p>
            <a:pPr marL="609600" indent="-609600">
              <a:lnSpc>
                <a:spcPct val="90000"/>
              </a:lnSpc>
              <a:buFontTx/>
              <a:buAutoNum type="arabicPeriod" startAt="180"/>
            </a:pPr>
            <a:r>
              <a:rPr lang="en-US" altLang="en-US" sz="2800" b="1"/>
              <a:t>  Cockroaches and crickets are fabric pests.</a:t>
            </a:r>
          </a:p>
          <a:p>
            <a:pPr marL="609600" indent="-609600">
              <a:lnSpc>
                <a:spcPct val="90000"/>
              </a:lnSpc>
              <a:buFontTx/>
              <a:buAutoNum type="arabicPeriod" startAt="180"/>
            </a:pPr>
            <a:r>
              <a:rPr lang="en-US" altLang="en-US" sz="2800" b="1"/>
              <a:t>  Carpet beetles feed on cotton.</a:t>
            </a:r>
          </a:p>
          <a:p>
            <a:pPr marL="609600" indent="-609600">
              <a:lnSpc>
                <a:spcPct val="90000"/>
              </a:lnSpc>
              <a:buFontTx/>
              <a:buAutoNum type="arabicPeriod" startAt="180"/>
            </a:pPr>
            <a:r>
              <a:rPr lang="en-US" altLang="en-US" sz="2800" b="1"/>
              <a:t>  Fabric pest larvae feed on wool, silk, feathers, </a:t>
            </a:r>
          </a:p>
          <a:p>
            <a:pPr marL="609600" indent="-609600">
              <a:lnSpc>
                <a:spcPct val="90000"/>
              </a:lnSpc>
              <a:buFontTx/>
              <a:buNone/>
            </a:pPr>
            <a:r>
              <a:rPr lang="en-US" altLang="en-US" sz="2800" b="1"/>
              <a:t>         hides, horns, and other animal connective tissue.  </a:t>
            </a:r>
          </a:p>
        </p:txBody>
      </p:sp>
    </p:spTree>
  </p:cSld>
  <p:clrMapOvr>
    <a:masterClrMapping/>
  </p:clrMapOvr>
</p:sld>
</file>

<file path=ppt/slides/slide3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0130" name="Rectangle 2">
            <a:extLst>
              <a:ext uri="{FF2B5EF4-FFF2-40B4-BE49-F238E27FC236}">
                <a16:creationId xmlns:a16="http://schemas.microsoft.com/office/drawing/2014/main" id="{6CF4680F-06FB-49F5-9E8D-23DFC5F35B49}"/>
              </a:ext>
            </a:extLst>
          </p:cNvPr>
          <p:cNvSpPr>
            <a:spLocks noGrp="1" noChangeArrowheads="1"/>
          </p:cNvSpPr>
          <p:nvPr>
            <p:ph type="title"/>
          </p:nvPr>
        </p:nvSpPr>
        <p:spPr>
          <a:xfrm>
            <a:off x="685800" y="152400"/>
            <a:ext cx="7772400" cy="457200"/>
          </a:xfrm>
        </p:spPr>
        <p:txBody>
          <a:bodyPr/>
          <a:lstStyle/>
          <a:p>
            <a:r>
              <a:rPr lang="en-US" altLang="en-US" sz="3200" b="1"/>
              <a:t>True or False</a:t>
            </a:r>
          </a:p>
        </p:txBody>
      </p:sp>
      <p:sp>
        <p:nvSpPr>
          <p:cNvPr id="560131" name="Rectangle 3">
            <a:extLst>
              <a:ext uri="{FF2B5EF4-FFF2-40B4-BE49-F238E27FC236}">
                <a16:creationId xmlns:a16="http://schemas.microsoft.com/office/drawing/2014/main" id="{3D7B6E17-7901-4C99-A294-BEDB069091DC}"/>
              </a:ext>
            </a:extLst>
          </p:cNvPr>
          <p:cNvSpPr>
            <a:spLocks noGrp="1" noChangeArrowheads="1"/>
          </p:cNvSpPr>
          <p:nvPr>
            <p:ph type="body" idx="1"/>
          </p:nvPr>
        </p:nvSpPr>
        <p:spPr>
          <a:xfrm>
            <a:off x="457200" y="685800"/>
            <a:ext cx="8382000" cy="6172200"/>
          </a:xfrm>
        </p:spPr>
        <p:txBody>
          <a:bodyPr/>
          <a:lstStyle/>
          <a:p>
            <a:pPr marL="609600" indent="-609600">
              <a:lnSpc>
                <a:spcPct val="90000"/>
              </a:lnSpc>
              <a:buFontTx/>
              <a:buAutoNum type="arabicPeriod" startAt="176"/>
            </a:pPr>
            <a:r>
              <a:rPr lang="en-US" altLang="en-US" sz="2800" b="1"/>
              <a:t>  Adult carpet beetles feed on woolen fabrics.</a:t>
            </a:r>
          </a:p>
          <a:p>
            <a:pPr marL="609600" indent="-609600">
              <a:lnSpc>
                <a:spcPct val="90000"/>
              </a:lnSpc>
              <a:buFontTx/>
              <a:buAutoNum type="arabicPeriod" startAt="176"/>
            </a:pPr>
            <a:r>
              <a:rPr lang="en-US" altLang="en-US" sz="2800" b="1"/>
              <a:t>  Fabric moths are strong fliers.</a:t>
            </a:r>
          </a:p>
          <a:p>
            <a:pPr marL="609600" indent="-609600">
              <a:lnSpc>
                <a:spcPct val="90000"/>
              </a:lnSpc>
              <a:buFontTx/>
              <a:buAutoNum type="arabicPeriod" startAt="176"/>
            </a:pPr>
            <a:r>
              <a:rPr lang="en-US" altLang="en-US" sz="2800" b="1"/>
              <a:t>  Fabric moths are attracted to lights.</a:t>
            </a:r>
          </a:p>
          <a:p>
            <a:pPr marL="609600" indent="-609600">
              <a:lnSpc>
                <a:spcPct val="90000"/>
              </a:lnSpc>
              <a:buFontTx/>
              <a:buAutoNum type="arabicPeriod" startAt="176"/>
            </a:pPr>
            <a:r>
              <a:rPr lang="en-US" altLang="en-US" sz="2800" b="1"/>
              <a:t>  </a:t>
            </a:r>
            <a:r>
              <a:rPr lang="en-US" altLang="en-US" sz="2800" b="1" u="sng"/>
              <a:t>First instar larvae of clothes moths must </a:t>
            </a:r>
          </a:p>
          <a:p>
            <a:pPr marL="609600" indent="-609600">
              <a:lnSpc>
                <a:spcPct val="90000"/>
              </a:lnSpc>
              <a:buFontTx/>
              <a:buNone/>
            </a:pPr>
            <a:r>
              <a:rPr lang="en-US" altLang="en-US" sz="2800" b="1"/>
              <a:t>          </a:t>
            </a:r>
            <a:r>
              <a:rPr lang="en-US" altLang="en-US" sz="2800" b="1" u="sng"/>
              <a:t>feed on clean wool.</a:t>
            </a:r>
          </a:p>
          <a:p>
            <a:pPr marL="609600" indent="-609600">
              <a:lnSpc>
                <a:spcPct val="90000"/>
              </a:lnSpc>
              <a:buFontTx/>
              <a:buNone/>
            </a:pPr>
            <a:endParaRPr lang="en-US" altLang="en-US" sz="2800" b="1"/>
          </a:p>
          <a:p>
            <a:pPr marL="609600" indent="-609600">
              <a:lnSpc>
                <a:spcPct val="90000"/>
              </a:lnSpc>
              <a:buFontTx/>
              <a:buAutoNum type="arabicPeriod" startAt="180"/>
            </a:pPr>
            <a:r>
              <a:rPr lang="en-US" altLang="en-US" sz="2800" b="1"/>
              <a:t>  Fabric moths have a 3/4</a:t>
            </a:r>
            <a:r>
              <a:rPr lang="en-US" altLang="en-US" sz="2800" b="1" baseline="30000"/>
              <a:t>th</a:t>
            </a:r>
            <a:r>
              <a:rPr lang="en-US" altLang="en-US" sz="2800" b="1"/>
              <a:t> inch wingspan.</a:t>
            </a:r>
          </a:p>
          <a:p>
            <a:pPr marL="609600" indent="-609600">
              <a:lnSpc>
                <a:spcPct val="90000"/>
              </a:lnSpc>
              <a:buFontTx/>
              <a:buAutoNum type="arabicPeriod" startAt="180"/>
            </a:pPr>
            <a:r>
              <a:rPr lang="en-US" altLang="en-US" sz="2800" b="1"/>
              <a:t>  Clothes moth adults feed on nectar.</a:t>
            </a:r>
          </a:p>
          <a:p>
            <a:pPr marL="609600" indent="-609600">
              <a:lnSpc>
                <a:spcPct val="90000"/>
              </a:lnSpc>
              <a:buFontTx/>
              <a:buAutoNum type="arabicPeriod" startAt="180"/>
            </a:pPr>
            <a:r>
              <a:rPr lang="en-US" altLang="en-US" sz="2800" b="1"/>
              <a:t>  Fabric pests can digest cellulose.</a:t>
            </a:r>
          </a:p>
          <a:p>
            <a:pPr marL="609600" indent="-609600">
              <a:lnSpc>
                <a:spcPct val="90000"/>
              </a:lnSpc>
              <a:buFontTx/>
              <a:buAutoNum type="arabicPeriod" startAt="180"/>
            </a:pPr>
            <a:r>
              <a:rPr lang="en-US" altLang="en-US" sz="2800" b="1"/>
              <a:t>  Cockroaches and crickets are fabric pests.</a:t>
            </a:r>
          </a:p>
          <a:p>
            <a:pPr marL="609600" indent="-609600">
              <a:lnSpc>
                <a:spcPct val="90000"/>
              </a:lnSpc>
              <a:buFontTx/>
              <a:buAutoNum type="arabicPeriod" startAt="180"/>
            </a:pPr>
            <a:r>
              <a:rPr lang="en-US" altLang="en-US" sz="2800" b="1"/>
              <a:t>  Carpet beetles feed on cotton.</a:t>
            </a:r>
          </a:p>
          <a:p>
            <a:pPr marL="609600" indent="-609600">
              <a:lnSpc>
                <a:spcPct val="90000"/>
              </a:lnSpc>
              <a:buFontTx/>
              <a:buAutoNum type="arabicPeriod" startAt="180"/>
            </a:pPr>
            <a:r>
              <a:rPr lang="en-US" altLang="en-US" sz="2800" b="1"/>
              <a:t>  Fabric pest larvae feed on wool, silk, feathers, </a:t>
            </a:r>
          </a:p>
          <a:p>
            <a:pPr marL="609600" indent="-609600">
              <a:lnSpc>
                <a:spcPct val="90000"/>
              </a:lnSpc>
              <a:buFontTx/>
              <a:buNone/>
            </a:pPr>
            <a:r>
              <a:rPr lang="en-US" altLang="en-US" sz="2800" b="1"/>
              <a:t>         hides, horns, and other animal connective tissue.  </a:t>
            </a:r>
          </a:p>
        </p:txBody>
      </p:sp>
      <p:sp>
        <p:nvSpPr>
          <p:cNvPr id="560132" name="Text Box 4">
            <a:extLst>
              <a:ext uri="{FF2B5EF4-FFF2-40B4-BE49-F238E27FC236}">
                <a16:creationId xmlns:a16="http://schemas.microsoft.com/office/drawing/2014/main" id="{9E1E8605-48C4-4C10-A09D-044323313A3C}"/>
              </a:ext>
            </a:extLst>
          </p:cNvPr>
          <p:cNvSpPr txBox="1">
            <a:spLocks noChangeArrowheads="1"/>
          </p:cNvSpPr>
          <p:nvPr/>
        </p:nvSpPr>
        <p:spPr bwMode="auto">
          <a:xfrm>
            <a:off x="1219200" y="3048000"/>
            <a:ext cx="7315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they must feed on soiled fabric to get vitamin B</a:t>
            </a:r>
          </a:p>
        </p:txBody>
      </p:sp>
    </p:spTree>
  </p:cSld>
  <p:clrMapOvr>
    <a:masterClrMapping/>
  </p:clrMapOvr>
</p:sld>
</file>

<file path=ppt/slides/slide3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a:extLst>
              <a:ext uri="{FF2B5EF4-FFF2-40B4-BE49-F238E27FC236}">
                <a16:creationId xmlns:a16="http://schemas.microsoft.com/office/drawing/2014/main" id="{77300FC1-23D0-4057-9B1E-6C4AD9D9CB24}"/>
              </a:ext>
            </a:extLst>
          </p:cNvPr>
          <p:cNvSpPr>
            <a:spLocks noGrp="1" noChangeArrowheads="1"/>
          </p:cNvSpPr>
          <p:nvPr>
            <p:ph type="title"/>
          </p:nvPr>
        </p:nvSpPr>
        <p:spPr>
          <a:xfrm>
            <a:off x="685800" y="152400"/>
            <a:ext cx="7772400" cy="457200"/>
          </a:xfrm>
        </p:spPr>
        <p:txBody>
          <a:bodyPr/>
          <a:lstStyle/>
          <a:p>
            <a:r>
              <a:rPr lang="en-US" altLang="en-US" sz="3200" b="1"/>
              <a:t>True or False</a:t>
            </a:r>
          </a:p>
        </p:txBody>
      </p:sp>
      <p:sp>
        <p:nvSpPr>
          <p:cNvPr id="248835" name="Rectangle 3">
            <a:extLst>
              <a:ext uri="{FF2B5EF4-FFF2-40B4-BE49-F238E27FC236}">
                <a16:creationId xmlns:a16="http://schemas.microsoft.com/office/drawing/2014/main" id="{F89E029F-1C82-42FA-89DF-DBE2456D2DAE}"/>
              </a:ext>
            </a:extLst>
          </p:cNvPr>
          <p:cNvSpPr>
            <a:spLocks noGrp="1" noChangeArrowheads="1"/>
          </p:cNvSpPr>
          <p:nvPr>
            <p:ph type="body" idx="1"/>
          </p:nvPr>
        </p:nvSpPr>
        <p:spPr>
          <a:xfrm>
            <a:off x="457200" y="685800"/>
            <a:ext cx="8382000" cy="6172200"/>
          </a:xfrm>
        </p:spPr>
        <p:txBody>
          <a:bodyPr/>
          <a:lstStyle/>
          <a:p>
            <a:pPr marL="609600" indent="-609600">
              <a:lnSpc>
                <a:spcPct val="90000"/>
              </a:lnSpc>
              <a:buFontTx/>
              <a:buAutoNum type="arabicPeriod" startAt="176"/>
            </a:pPr>
            <a:r>
              <a:rPr lang="en-US" altLang="en-US" sz="2800" b="1"/>
              <a:t>  Adult carpet beetles feed on woolen fabrics.</a:t>
            </a:r>
          </a:p>
          <a:p>
            <a:pPr marL="609600" indent="-609600">
              <a:lnSpc>
                <a:spcPct val="90000"/>
              </a:lnSpc>
              <a:buFontTx/>
              <a:buAutoNum type="arabicPeriod" startAt="176"/>
            </a:pPr>
            <a:r>
              <a:rPr lang="en-US" altLang="en-US" sz="2800" b="1"/>
              <a:t>  Fabric moths are strong fliers.</a:t>
            </a:r>
          </a:p>
          <a:p>
            <a:pPr marL="609600" indent="-609600">
              <a:lnSpc>
                <a:spcPct val="90000"/>
              </a:lnSpc>
              <a:buFontTx/>
              <a:buAutoNum type="arabicPeriod" startAt="176"/>
            </a:pPr>
            <a:r>
              <a:rPr lang="en-US" altLang="en-US" sz="2800" b="1"/>
              <a:t>  Fabric moths are attracted to lights.</a:t>
            </a:r>
          </a:p>
          <a:p>
            <a:pPr marL="609600" indent="-609600">
              <a:lnSpc>
                <a:spcPct val="90000"/>
              </a:lnSpc>
              <a:buFontTx/>
              <a:buAutoNum type="arabicPeriod" startAt="176"/>
            </a:pPr>
            <a:r>
              <a:rPr lang="en-US" altLang="en-US" sz="2800" b="1"/>
              <a:t>  First instar larvae of clothes moths must </a:t>
            </a:r>
          </a:p>
          <a:p>
            <a:pPr marL="609600" indent="-609600">
              <a:lnSpc>
                <a:spcPct val="90000"/>
              </a:lnSpc>
              <a:buFontTx/>
              <a:buNone/>
            </a:pPr>
            <a:r>
              <a:rPr lang="en-US" altLang="en-US" sz="2800" b="1"/>
              <a:t>          feed on clean wool.</a:t>
            </a:r>
          </a:p>
          <a:p>
            <a:pPr marL="609600" indent="-609600">
              <a:lnSpc>
                <a:spcPct val="90000"/>
              </a:lnSpc>
              <a:buFontTx/>
              <a:buAutoNum type="arabicPeriod" startAt="180"/>
            </a:pPr>
            <a:r>
              <a:rPr lang="en-US" altLang="en-US" sz="2800" b="1"/>
              <a:t>  </a:t>
            </a:r>
            <a:r>
              <a:rPr lang="en-US" altLang="en-US" sz="2800" b="1" u="sng"/>
              <a:t>Fabric moths have a 3/4</a:t>
            </a:r>
            <a:r>
              <a:rPr lang="en-US" altLang="en-US" sz="2800" b="1" u="sng" baseline="30000"/>
              <a:t>th</a:t>
            </a:r>
            <a:r>
              <a:rPr lang="en-US" altLang="en-US" sz="2800" b="1" u="sng"/>
              <a:t> inch wingspan.</a:t>
            </a:r>
          </a:p>
          <a:p>
            <a:pPr marL="609600" indent="-609600">
              <a:lnSpc>
                <a:spcPct val="90000"/>
              </a:lnSpc>
              <a:buFontTx/>
              <a:buAutoNum type="arabicPeriod" startAt="180"/>
            </a:pPr>
            <a:endParaRPr lang="en-US" altLang="en-US" sz="2800" b="1" u="sng"/>
          </a:p>
          <a:p>
            <a:pPr marL="609600" indent="-609600">
              <a:lnSpc>
                <a:spcPct val="90000"/>
              </a:lnSpc>
              <a:buFontTx/>
              <a:buAutoNum type="arabicPeriod" startAt="180"/>
            </a:pPr>
            <a:r>
              <a:rPr lang="en-US" altLang="en-US" sz="2800" b="1"/>
              <a:t>  Clothes moth adults feed on nectar.</a:t>
            </a:r>
          </a:p>
          <a:p>
            <a:pPr marL="609600" indent="-609600">
              <a:lnSpc>
                <a:spcPct val="90000"/>
              </a:lnSpc>
              <a:buFontTx/>
              <a:buAutoNum type="arabicPeriod" startAt="180"/>
            </a:pPr>
            <a:r>
              <a:rPr lang="en-US" altLang="en-US" sz="2800" b="1"/>
              <a:t>  Fabric pests can digest cellulose.</a:t>
            </a:r>
          </a:p>
          <a:p>
            <a:pPr marL="609600" indent="-609600">
              <a:lnSpc>
                <a:spcPct val="90000"/>
              </a:lnSpc>
              <a:buFontTx/>
              <a:buAutoNum type="arabicPeriod" startAt="180"/>
            </a:pPr>
            <a:r>
              <a:rPr lang="en-US" altLang="en-US" sz="2800" b="1"/>
              <a:t>  Cockroaches and crickets are fabric pests.</a:t>
            </a:r>
          </a:p>
          <a:p>
            <a:pPr marL="609600" indent="-609600">
              <a:lnSpc>
                <a:spcPct val="90000"/>
              </a:lnSpc>
              <a:buFontTx/>
              <a:buAutoNum type="arabicPeriod" startAt="180"/>
            </a:pPr>
            <a:r>
              <a:rPr lang="en-US" altLang="en-US" sz="2800" b="1"/>
              <a:t>  Carpet beetles feed on cotton.</a:t>
            </a:r>
          </a:p>
          <a:p>
            <a:pPr marL="609600" indent="-609600">
              <a:lnSpc>
                <a:spcPct val="90000"/>
              </a:lnSpc>
              <a:buFontTx/>
              <a:buAutoNum type="arabicPeriod" startAt="180"/>
            </a:pPr>
            <a:r>
              <a:rPr lang="en-US" altLang="en-US" sz="2800" b="1"/>
              <a:t>  Fabric pest larvae feed on wool, silk, feathers, </a:t>
            </a:r>
          </a:p>
          <a:p>
            <a:pPr marL="609600" indent="-609600">
              <a:lnSpc>
                <a:spcPct val="90000"/>
              </a:lnSpc>
              <a:buFontTx/>
              <a:buNone/>
            </a:pPr>
            <a:r>
              <a:rPr lang="en-US" altLang="en-US" sz="2800" b="1"/>
              <a:t>         hides, horns, and other animal connective tissue.  </a:t>
            </a:r>
          </a:p>
        </p:txBody>
      </p:sp>
    </p:spTree>
  </p:cSld>
  <p:clrMapOvr>
    <a:masterClrMapping/>
  </p:clrMapOvr>
</p:sld>
</file>

<file path=ppt/slides/slide3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1154" name="Rectangle 2">
            <a:extLst>
              <a:ext uri="{FF2B5EF4-FFF2-40B4-BE49-F238E27FC236}">
                <a16:creationId xmlns:a16="http://schemas.microsoft.com/office/drawing/2014/main" id="{3D4F43C9-7586-4CFA-97CE-DED7C74CAF03}"/>
              </a:ext>
            </a:extLst>
          </p:cNvPr>
          <p:cNvSpPr>
            <a:spLocks noGrp="1" noChangeArrowheads="1"/>
          </p:cNvSpPr>
          <p:nvPr>
            <p:ph type="title"/>
          </p:nvPr>
        </p:nvSpPr>
        <p:spPr>
          <a:xfrm>
            <a:off x="685800" y="152400"/>
            <a:ext cx="7772400" cy="457200"/>
          </a:xfrm>
        </p:spPr>
        <p:txBody>
          <a:bodyPr/>
          <a:lstStyle/>
          <a:p>
            <a:r>
              <a:rPr lang="en-US" altLang="en-US" sz="3200" b="1"/>
              <a:t>True or False</a:t>
            </a:r>
          </a:p>
        </p:txBody>
      </p:sp>
      <p:sp>
        <p:nvSpPr>
          <p:cNvPr id="561155" name="Rectangle 3">
            <a:extLst>
              <a:ext uri="{FF2B5EF4-FFF2-40B4-BE49-F238E27FC236}">
                <a16:creationId xmlns:a16="http://schemas.microsoft.com/office/drawing/2014/main" id="{D4417EE9-2100-4BF9-8F8F-F635DF8DAA97}"/>
              </a:ext>
            </a:extLst>
          </p:cNvPr>
          <p:cNvSpPr>
            <a:spLocks noGrp="1" noChangeArrowheads="1"/>
          </p:cNvSpPr>
          <p:nvPr>
            <p:ph type="body" idx="1"/>
          </p:nvPr>
        </p:nvSpPr>
        <p:spPr>
          <a:xfrm>
            <a:off x="457200" y="685800"/>
            <a:ext cx="8382000" cy="6172200"/>
          </a:xfrm>
        </p:spPr>
        <p:txBody>
          <a:bodyPr/>
          <a:lstStyle/>
          <a:p>
            <a:pPr marL="609600" indent="-609600">
              <a:lnSpc>
                <a:spcPct val="90000"/>
              </a:lnSpc>
              <a:buFontTx/>
              <a:buAutoNum type="arabicPeriod" startAt="176"/>
            </a:pPr>
            <a:r>
              <a:rPr lang="en-US" altLang="en-US" sz="2800" b="1"/>
              <a:t>  Adult carpet beetles feed on woolen fabrics.</a:t>
            </a:r>
          </a:p>
          <a:p>
            <a:pPr marL="609600" indent="-609600">
              <a:lnSpc>
                <a:spcPct val="90000"/>
              </a:lnSpc>
              <a:buFontTx/>
              <a:buAutoNum type="arabicPeriod" startAt="176"/>
            </a:pPr>
            <a:r>
              <a:rPr lang="en-US" altLang="en-US" sz="2800" b="1"/>
              <a:t>  Fabric moths are strong fliers.</a:t>
            </a:r>
          </a:p>
          <a:p>
            <a:pPr marL="609600" indent="-609600">
              <a:lnSpc>
                <a:spcPct val="90000"/>
              </a:lnSpc>
              <a:buFontTx/>
              <a:buAutoNum type="arabicPeriod" startAt="176"/>
            </a:pPr>
            <a:r>
              <a:rPr lang="en-US" altLang="en-US" sz="2800" b="1"/>
              <a:t>  Fabric moths are attracted to lights.</a:t>
            </a:r>
          </a:p>
          <a:p>
            <a:pPr marL="609600" indent="-609600">
              <a:lnSpc>
                <a:spcPct val="90000"/>
              </a:lnSpc>
              <a:buFontTx/>
              <a:buAutoNum type="arabicPeriod" startAt="176"/>
            </a:pPr>
            <a:r>
              <a:rPr lang="en-US" altLang="en-US" sz="2800" b="1"/>
              <a:t>  First instar larvae of clothes moths must </a:t>
            </a:r>
          </a:p>
          <a:p>
            <a:pPr marL="609600" indent="-609600">
              <a:lnSpc>
                <a:spcPct val="90000"/>
              </a:lnSpc>
              <a:buFontTx/>
              <a:buNone/>
            </a:pPr>
            <a:r>
              <a:rPr lang="en-US" altLang="en-US" sz="2800" b="1"/>
              <a:t>          feed on clean wool.</a:t>
            </a:r>
          </a:p>
          <a:p>
            <a:pPr marL="609600" indent="-609600">
              <a:lnSpc>
                <a:spcPct val="90000"/>
              </a:lnSpc>
              <a:buFontTx/>
              <a:buAutoNum type="arabicPeriod" startAt="180"/>
            </a:pPr>
            <a:r>
              <a:rPr lang="en-US" altLang="en-US" sz="2800" b="1"/>
              <a:t>  </a:t>
            </a:r>
            <a:r>
              <a:rPr lang="en-US" altLang="en-US" sz="2800" b="1" u="sng"/>
              <a:t>Fabric moths have a 3/4</a:t>
            </a:r>
            <a:r>
              <a:rPr lang="en-US" altLang="en-US" sz="2800" b="1" u="sng" baseline="30000"/>
              <a:t>th</a:t>
            </a:r>
            <a:r>
              <a:rPr lang="en-US" altLang="en-US" sz="2800" b="1" u="sng"/>
              <a:t> inch wingspan.</a:t>
            </a:r>
          </a:p>
          <a:p>
            <a:pPr marL="609600" indent="-609600">
              <a:lnSpc>
                <a:spcPct val="90000"/>
              </a:lnSpc>
              <a:buFontTx/>
              <a:buAutoNum type="arabicPeriod" startAt="180"/>
            </a:pPr>
            <a:endParaRPr lang="en-US" altLang="en-US" sz="2800" b="1" u="sng"/>
          </a:p>
          <a:p>
            <a:pPr marL="609600" indent="-609600">
              <a:lnSpc>
                <a:spcPct val="90000"/>
              </a:lnSpc>
              <a:buFontTx/>
              <a:buAutoNum type="arabicPeriod" startAt="180"/>
            </a:pPr>
            <a:r>
              <a:rPr lang="en-US" altLang="en-US" sz="2800" b="1"/>
              <a:t>  Clothes moth adults feed on nectar.</a:t>
            </a:r>
          </a:p>
          <a:p>
            <a:pPr marL="609600" indent="-609600">
              <a:lnSpc>
                <a:spcPct val="90000"/>
              </a:lnSpc>
              <a:buFontTx/>
              <a:buAutoNum type="arabicPeriod" startAt="180"/>
            </a:pPr>
            <a:r>
              <a:rPr lang="en-US" altLang="en-US" sz="2800" b="1"/>
              <a:t>  Fabric pests can digest cellulose.</a:t>
            </a:r>
          </a:p>
          <a:p>
            <a:pPr marL="609600" indent="-609600">
              <a:lnSpc>
                <a:spcPct val="90000"/>
              </a:lnSpc>
              <a:buFontTx/>
              <a:buAutoNum type="arabicPeriod" startAt="180"/>
            </a:pPr>
            <a:r>
              <a:rPr lang="en-US" altLang="en-US" sz="2800" b="1"/>
              <a:t>  Cockroaches and crickets are fabric pests.</a:t>
            </a:r>
          </a:p>
          <a:p>
            <a:pPr marL="609600" indent="-609600">
              <a:lnSpc>
                <a:spcPct val="90000"/>
              </a:lnSpc>
              <a:buFontTx/>
              <a:buAutoNum type="arabicPeriod" startAt="180"/>
            </a:pPr>
            <a:r>
              <a:rPr lang="en-US" altLang="en-US" sz="2800" b="1"/>
              <a:t>  Carpet beetles feed on cotton.</a:t>
            </a:r>
          </a:p>
          <a:p>
            <a:pPr marL="609600" indent="-609600">
              <a:lnSpc>
                <a:spcPct val="90000"/>
              </a:lnSpc>
              <a:buFontTx/>
              <a:buAutoNum type="arabicPeriod" startAt="180"/>
            </a:pPr>
            <a:r>
              <a:rPr lang="en-US" altLang="en-US" sz="2800" b="1"/>
              <a:t>  Fabric pest larvae feed on wool, silk, feathers, </a:t>
            </a:r>
          </a:p>
          <a:p>
            <a:pPr marL="609600" indent="-609600">
              <a:lnSpc>
                <a:spcPct val="90000"/>
              </a:lnSpc>
              <a:buFontTx/>
              <a:buNone/>
            </a:pPr>
            <a:r>
              <a:rPr lang="en-US" altLang="en-US" sz="2800" b="1"/>
              <a:t>         hides, horns, and other animal connective tissue.  </a:t>
            </a:r>
          </a:p>
        </p:txBody>
      </p:sp>
      <p:sp>
        <p:nvSpPr>
          <p:cNvPr id="561156" name="Text Box 4">
            <a:extLst>
              <a:ext uri="{FF2B5EF4-FFF2-40B4-BE49-F238E27FC236}">
                <a16:creationId xmlns:a16="http://schemas.microsoft.com/office/drawing/2014/main" id="{5BEAD271-A4C2-4A0F-A2C8-AFFED9517DBC}"/>
              </a:ext>
            </a:extLst>
          </p:cNvPr>
          <p:cNvSpPr txBox="1">
            <a:spLocks noChangeArrowheads="1"/>
          </p:cNvSpPr>
          <p:nvPr/>
        </p:nvSpPr>
        <p:spPr bwMode="auto">
          <a:xfrm>
            <a:off x="1371600" y="3546475"/>
            <a:ext cx="7010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False – clothes moths have a wingspan of ½” or less </a:t>
            </a:r>
          </a:p>
        </p:txBody>
      </p:sp>
    </p:spTree>
  </p:cSld>
  <p:clrMapOvr>
    <a:masterClrMapping/>
  </p:clrMapOvr>
</p:sld>
</file>

<file path=ppt/slides/slide3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a:extLst>
              <a:ext uri="{FF2B5EF4-FFF2-40B4-BE49-F238E27FC236}">
                <a16:creationId xmlns:a16="http://schemas.microsoft.com/office/drawing/2014/main" id="{7EE41B16-B3C0-4FB4-AFE8-20064A0ED430}"/>
              </a:ext>
            </a:extLst>
          </p:cNvPr>
          <p:cNvSpPr>
            <a:spLocks noGrp="1" noChangeArrowheads="1"/>
          </p:cNvSpPr>
          <p:nvPr>
            <p:ph type="title"/>
          </p:nvPr>
        </p:nvSpPr>
        <p:spPr>
          <a:xfrm>
            <a:off x="685800" y="152400"/>
            <a:ext cx="7772400" cy="457200"/>
          </a:xfrm>
        </p:spPr>
        <p:txBody>
          <a:bodyPr/>
          <a:lstStyle/>
          <a:p>
            <a:r>
              <a:rPr lang="en-US" altLang="en-US" sz="3200" b="1"/>
              <a:t>True or False</a:t>
            </a:r>
          </a:p>
        </p:txBody>
      </p:sp>
      <p:sp>
        <p:nvSpPr>
          <p:cNvPr id="249859" name="Rectangle 3">
            <a:extLst>
              <a:ext uri="{FF2B5EF4-FFF2-40B4-BE49-F238E27FC236}">
                <a16:creationId xmlns:a16="http://schemas.microsoft.com/office/drawing/2014/main" id="{10B9015B-6C7C-43E2-8037-BD9C428449DA}"/>
              </a:ext>
            </a:extLst>
          </p:cNvPr>
          <p:cNvSpPr>
            <a:spLocks noGrp="1" noChangeArrowheads="1"/>
          </p:cNvSpPr>
          <p:nvPr>
            <p:ph type="body" idx="1"/>
          </p:nvPr>
        </p:nvSpPr>
        <p:spPr>
          <a:xfrm>
            <a:off x="457200" y="685800"/>
            <a:ext cx="8382000" cy="6172200"/>
          </a:xfrm>
        </p:spPr>
        <p:txBody>
          <a:bodyPr/>
          <a:lstStyle/>
          <a:p>
            <a:pPr marL="609600" indent="-609600">
              <a:lnSpc>
                <a:spcPct val="90000"/>
              </a:lnSpc>
              <a:buFontTx/>
              <a:buAutoNum type="arabicPeriod" startAt="176"/>
            </a:pPr>
            <a:r>
              <a:rPr lang="en-US" altLang="en-US" sz="2800" b="1"/>
              <a:t>  Adult carpet beetles feed on woolen fabrics.</a:t>
            </a:r>
          </a:p>
          <a:p>
            <a:pPr marL="609600" indent="-609600">
              <a:lnSpc>
                <a:spcPct val="90000"/>
              </a:lnSpc>
              <a:buFontTx/>
              <a:buAutoNum type="arabicPeriod" startAt="176"/>
            </a:pPr>
            <a:r>
              <a:rPr lang="en-US" altLang="en-US" sz="2800" b="1"/>
              <a:t>  Fabric moths are strong fliers.</a:t>
            </a:r>
          </a:p>
          <a:p>
            <a:pPr marL="609600" indent="-609600">
              <a:lnSpc>
                <a:spcPct val="90000"/>
              </a:lnSpc>
              <a:buFontTx/>
              <a:buAutoNum type="arabicPeriod" startAt="176"/>
            </a:pPr>
            <a:r>
              <a:rPr lang="en-US" altLang="en-US" sz="2800" b="1"/>
              <a:t>  Fabric moths are attracted to lights.</a:t>
            </a:r>
          </a:p>
          <a:p>
            <a:pPr marL="609600" indent="-609600">
              <a:lnSpc>
                <a:spcPct val="90000"/>
              </a:lnSpc>
              <a:buFontTx/>
              <a:buAutoNum type="arabicPeriod" startAt="176"/>
            </a:pPr>
            <a:r>
              <a:rPr lang="en-US" altLang="en-US" sz="2800" b="1"/>
              <a:t>  First instar larvae of clothes moths must </a:t>
            </a:r>
          </a:p>
          <a:p>
            <a:pPr marL="609600" indent="-609600">
              <a:lnSpc>
                <a:spcPct val="90000"/>
              </a:lnSpc>
              <a:buFontTx/>
              <a:buNone/>
            </a:pPr>
            <a:r>
              <a:rPr lang="en-US" altLang="en-US" sz="2800" b="1"/>
              <a:t>          feed on clean wool.</a:t>
            </a:r>
          </a:p>
          <a:p>
            <a:pPr marL="609600" indent="-609600">
              <a:lnSpc>
                <a:spcPct val="90000"/>
              </a:lnSpc>
              <a:buFontTx/>
              <a:buAutoNum type="arabicPeriod" startAt="180"/>
            </a:pPr>
            <a:r>
              <a:rPr lang="en-US" altLang="en-US" sz="2800" b="1"/>
              <a:t>  Fabric moths have a 3/4</a:t>
            </a:r>
            <a:r>
              <a:rPr lang="en-US" altLang="en-US" sz="2800" b="1" baseline="30000"/>
              <a:t>th</a:t>
            </a:r>
            <a:r>
              <a:rPr lang="en-US" altLang="en-US" sz="2800" b="1"/>
              <a:t> inch wingspan.</a:t>
            </a:r>
          </a:p>
          <a:p>
            <a:pPr marL="609600" indent="-609600">
              <a:lnSpc>
                <a:spcPct val="90000"/>
              </a:lnSpc>
              <a:buFontTx/>
              <a:buAutoNum type="arabicPeriod" startAt="180"/>
            </a:pPr>
            <a:r>
              <a:rPr lang="en-US" altLang="en-US" sz="2800" b="1"/>
              <a:t>  </a:t>
            </a:r>
            <a:r>
              <a:rPr lang="en-US" altLang="en-US" sz="2800" b="1" u="sng"/>
              <a:t>Clothes moth adults feed on nectar.</a:t>
            </a:r>
          </a:p>
          <a:p>
            <a:pPr marL="609600" indent="-609600">
              <a:lnSpc>
                <a:spcPct val="90000"/>
              </a:lnSpc>
              <a:buFontTx/>
              <a:buAutoNum type="arabicPeriod" startAt="180"/>
            </a:pPr>
            <a:endParaRPr lang="en-US" altLang="en-US" sz="2800" b="1" u="sng"/>
          </a:p>
          <a:p>
            <a:pPr marL="609600" indent="-609600">
              <a:lnSpc>
                <a:spcPct val="90000"/>
              </a:lnSpc>
              <a:buFontTx/>
              <a:buAutoNum type="arabicPeriod" startAt="180"/>
            </a:pPr>
            <a:r>
              <a:rPr lang="en-US" altLang="en-US" sz="2800" b="1"/>
              <a:t>  Fabric pests can digest cellulose.</a:t>
            </a:r>
          </a:p>
          <a:p>
            <a:pPr marL="609600" indent="-609600">
              <a:lnSpc>
                <a:spcPct val="90000"/>
              </a:lnSpc>
              <a:buFontTx/>
              <a:buAutoNum type="arabicPeriod" startAt="180"/>
            </a:pPr>
            <a:r>
              <a:rPr lang="en-US" altLang="en-US" sz="2800" b="1"/>
              <a:t>  Cockroaches and crickets are fabric pests.</a:t>
            </a:r>
          </a:p>
          <a:p>
            <a:pPr marL="609600" indent="-609600">
              <a:lnSpc>
                <a:spcPct val="90000"/>
              </a:lnSpc>
              <a:buFontTx/>
              <a:buAutoNum type="arabicPeriod" startAt="180"/>
            </a:pPr>
            <a:r>
              <a:rPr lang="en-US" altLang="en-US" sz="2800" b="1"/>
              <a:t>  Carpet beetles feed on cotton.</a:t>
            </a:r>
          </a:p>
          <a:p>
            <a:pPr marL="609600" indent="-609600">
              <a:lnSpc>
                <a:spcPct val="90000"/>
              </a:lnSpc>
              <a:buFontTx/>
              <a:buAutoNum type="arabicPeriod" startAt="180"/>
            </a:pPr>
            <a:r>
              <a:rPr lang="en-US" altLang="en-US" sz="2800" b="1"/>
              <a:t>  Fabric pest larvae feed on wool, silk, feathers, </a:t>
            </a:r>
          </a:p>
          <a:p>
            <a:pPr marL="609600" indent="-609600">
              <a:lnSpc>
                <a:spcPct val="90000"/>
              </a:lnSpc>
              <a:buFontTx/>
              <a:buNone/>
            </a:pPr>
            <a:r>
              <a:rPr lang="en-US" altLang="en-US" sz="2800" b="1"/>
              <a:t>         hides, horns, and other animal connective tissue.  </a:t>
            </a:r>
          </a:p>
        </p:txBody>
      </p:sp>
    </p:spTree>
  </p:cSld>
  <p:clrMapOvr>
    <a:masterClrMapping/>
  </p:clrMapOvr>
</p:sld>
</file>

<file path=ppt/slides/slide3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2178" name="Rectangle 2">
            <a:extLst>
              <a:ext uri="{FF2B5EF4-FFF2-40B4-BE49-F238E27FC236}">
                <a16:creationId xmlns:a16="http://schemas.microsoft.com/office/drawing/2014/main" id="{00D3B911-749D-42C6-846D-A9A72DD5D561}"/>
              </a:ext>
            </a:extLst>
          </p:cNvPr>
          <p:cNvSpPr>
            <a:spLocks noGrp="1" noChangeArrowheads="1"/>
          </p:cNvSpPr>
          <p:nvPr>
            <p:ph type="title"/>
          </p:nvPr>
        </p:nvSpPr>
        <p:spPr>
          <a:xfrm>
            <a:off x="685800" y="152400"/>
            <a:ext cx="7772400" cy="457200"/>
          </a:xfrm>
        </p:spPr>
        <p:txBody>
          <a:bodyPr/>
          <a:lstStyle/>
          <a:p>
            <a:r>
              <a:rPr lang="en-US" altLang="en-US" sz="3200" b="1"/>
              <a:t>True or False</a:t>
            </a:r>
          </a:p>
        </p:txBody>
      </p:sp>
      <p:sp>
        <p:nvSpPr>
          <p:cNvPr id="562179" name="Rectangle 3">
            <a:extLst>
              <a:ext uri="{FF2B5EF4-FFF2-40B4-BE49-F238E27FC236}">
                <a16:creationId xmlns:a16="http://schemas.microsoft.com/office/drawing/2014/main" id="{F31ED5E8-336A-45EA-B90A-C27C7FB52527}"/>
              </a:ext>
            </a:extLst>
          </p:cNvPr>
          <p:cNvSpPr>
            <a:spLocks noGrp="1" noChangeArrowheads="1"/>
          </p:cNvSpPr>
          <p:nvPr>
            <p:ph type="body" idx="1"/>
          </p:nvPr>
        </p:nvSpPr>
        <p:spPr>
          <a:xfrm>
            <a:off x="457200" y="685800"/>
            <a:ext cx="8382000" cy="6172200"/>
          </a:xfrm>
        </p:spPr>
        <p:txBody>
          <a:bodyPr/>
          <a:lstStyle/>
          <a:p>
            <a:pPr marL="609600" indent="-609600">
              <a:lnSpc>
                <a:spcPct val="90000"/>
              </a:lnSpc>
              <a:buFontTx/>
              <a:buAutoNum type="arabicPeriod" startAt="176"/>
            </a:pPr>
            <a:r>
              <a:rPr lang="en-US" altLang="en-US" sz="2800" b="1"/>
              <a:t>  Adult carpet beetles feed on woolen fabrics.</a:t>
            </a:r>
          </a:p>
          <a:p>
            <a:pPr marL="609600" indent="-609600">
              <a:lnSpc>
                <a:spcPct val="90000"/>
              </a:lnSpc>
              <a:buFontTx/>
              <a:buAutoNum type="arabicPeriod" startAt="176"/>
            </a:pPr>
            <a:r>
              <a:rPr lang="en-US" altLang="en-US" sz="2800" b="1"/>
              <a:t>  Fabric moths are strong fliers.</a:t>
            </a:r>
          </a:p>
          <a:p>
            <a:pPr marL="609600" indent="-609600">
              <a:lnSpc>
                <a:spcPct val="90000"/>
              </a:lnSpc>
              <a:buFontTx/>
              <a:buAutoNum type="arabicPeriod" startAt="176"/>
            </a:pPr>
            <a:r>
              <a:rPr lang="en-US" altLang="en-US" sz="2800" b="1"/>
              <a:t>  Fabric moths are attracted to lights.</a:t>
            </a:r>
          </a:p>
          <a:p>
            <a:pPr marL="609600" indent="-609600">
              <a:lnSpc>
                <a:spcPct val="90000"/>
              </a:lnSpc>
              <a:buFontTx/>
              <a:buAutoNum type="arabicPeriod" startAt="176"/>
            </a:pPr>
            <a:r>
              <a:rPr lang="en-US" altLang="en-US" sz="2800" b="1"/>
              <a:t>  First instar larvae of clothes moths must </a:t>
            </a:r>
          </a:p>
          <a:p>
            <a:pPr marL="609600" indent="-609600">
              <a:lnSpc>
                <a:spcPct val="90000"/>
              </a:lnSpc>
              <a:buFontTx/>
              <a:buNone/>
            </a:pPr>
            <a:r>
              <a:rPr lang="en-US" altLang="en-US" sz="2800" b="1"/>
              <a:t>          feed on clean wool.</a:t>
            </a:r>
          </a:p>
          <a:p>
            <a:pPr marL="609600" indent="-609600">
              <a:lnSpc>
                <a:spcPct val="90000"/>
              </a:lnSpc>
              <a:buFontTx/>
              <a:buAutoNum type="arabicPeriod" startAt="180"/>
            </a:pPr>
            <a:r>
              <a:rPr lang="en-US" altLang="en-US" sz="2800" b="1"/>
              <a:t>  Fabric moths have a 3/4</a:t>
            </a:r>
            <a:r>
              <a:rPr lang="en-US" altLang="en-US" sz="2800" b="1" baseline="30000"/>
              <a:t>th</a:t>
            </a:r>
            <a:r>
              <a:rPr lang="en-US" altLang="en-US" sz="2800" b="1"/>
              <a:t> inch wingspan.</a:t>
            </a:r>
          </a:p>
          <a:p>
            <a:pPr marL="609600" indent="-609600">
              <a:lnSpc>
                <a:spcPct val="90000"/>
              </a:lnSpc>
              <a:buFontTx/>
              <a:buAutoNum type="arabicPeriod" startAt="180"/>
            </a:pPr>
            <a:r>
              <a:rPr lang="en-US" altLang="en-US" sz="2800" b="1"/>
              <a:t>  </a:t>
            </a:r>
            <a:r>
              <a:rPr lang="en-US" altLang="en-US" sz="2800" b="1" u="sng"/>
              <a:t>Clothes moth adults feed on nectar.</a:t>
            </a:r>
          </a:p>
          <a:p>
            <a:pPr marL="609600" indent="-609600">
              <a:lnSpc>
                <a:spcPct val="90000"/>
              </a:lnSpc>
              <a:buFontTx/>
              <a:buAutoNum type="arabicPeriod" startAt="180"/>
            </a:pPr>
            <a:endParaRPr lang="en-US" altLang="en-US" sz="2800" b="1" u="sng"/>
          </a:p>
          <a:p>
            <a:pPr marL="609600" indent="-609600">
              <a:lnSpc>
                <a:spcPct val="90000"/>
              </a:lnSpc>
              <a:buFontTx/>
              <a:buAutoNum type="arabicPeriod" startAt="180"/>
            </a:pPr>
            <a:r>
              <a:rPr lang="en-US" altLang="en-US" sz="2800" b="1"/>
              <a:t>  Fabric pests can digest cellulose.</a:t>
            </a:r>
          </a:p>
          <a:p>
            <a:pPr marL="609600" indent="-609600">
              <a:lnSpc>
                <a:spcPct val="90000"/>
              </a:lnSpc>
              <a:buFontTx/>
              <a:buAutoNum type="arabicPeriod" startAt="180"/>
            </a:pPr>
            <a:r>
              <a:rPr lang="en-US" altLang="en-US" sz="2800" b="1"/>
              <a:t>  Cockroaches and crickets are fabric pests.</a:t>
            </a:r>
          </a:p>
          <a:p>
            <a:pPr marL="609600" indent="-609600">
              <a:lnSpc>
                <a:spcPct val="90000"/>
              </a:lnSpc>
              <a:buFontTx/>
              <a:buAutoNum type="arabicPeriod" startAt="180"/>
            </a:pPr>
            <a:r>
              <a:rPr lang="en-US" altLang="en-US" sz="2800" b="1"/>
              <a:t>  Carpet beetles feed on cotton.</a:t>
            </a:r>
          </a:p>
          <a:p>
            <a:pPr marL="609600" indent="-609600">
              <a:lnSpc>
                <a:spcPct val="90000"/>
              </a:lnSpc>
              <a:buFontTx/>
              <a:buAutoNum type="arabicPeriod" startAt="180"/>
            </a:pPr>
            <a:r>
              <a:rPr lang="en-US" altLang="en-US" sz="2800" b="1"/>
              <a:t>  Fabric pest larvae feed on wool, silk, feathers, </a:t>
            </a:r>
          </a:p>
          <a:p>
            <a:pPr marL="609600" indent="-609600">
              <a:lnSpc>
                <a:spcPct val="90000"/>
              </a:lnSpc>
              <a:buFontTx/>
              <a:buNone/>
            </a:pPr>
            <a:r>
              <a:rPr lang="en-US" altLang="en-US" sz="2800" b="1"/>
              <a:t>         hides, horns, and other animal connective tissue.  </a:t>
            </a:r>
          </a:p>
        </p:txBody>
      </p:sp>
      <p:sp>
        <p:nvSpPr>
          <p:cNvPr id="562180" name="Text Box 4">
            <a:extLst>
              <a:ext uri="{FF2B5EF4-FFF2-40B4-BE49-F238E27FC236}">
                <a16:creationId xmlns:a16="http://schemas.microsoft.com/office/drawing/2014/main" id="{EDDCDB91-9775-45DF-9FDD-74B417F05D85}"/>
              </a:ext>
            </a:extLst>
          </p:cNvPr>
          <p:cNvSpPr txBox="1">
            <a:spLocks noChangeArrowheads="1"/>
          </p:cNvSpPr>
          <p:nvPr/>
        </p:nvSpPr>
        <p:spPr bwMode="auto">
          <a:xfrm>
            <a:off x="1295400" y="4038600"/>
            <a:ext cx="7086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False – Adult clothes moths do not feed on anything.</a:t>
            </a:r>
          </a:p>
        </p:txBody>
      </p:sp>
    </p:spTree>
  </p:cSld>
  <p:clrMapOvr>
    <a:masterClrMapping/>
  </p:clrMapOvr>
</p:sld>
</file>

<file path=ppt/slides/slide3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a:extLst>
              <a:ext uri="{FF2B5EF4-FFF2-40B4-BE49-F238E27FC236}">
                <a16:creationId xmlns:a16="http://schemas.microsoft.com/office/drawing/2014/main" id="{91E0202D-A7C6-4BEE-9A3A-CF0ECF06E3A6}"/>
              </a:ext>
            </a:extLst>
          </p:cNvPr>
          <p:cNvSpPr>
            <a:spLocks noGrp="1" noChangeArrowheads="1"/>
          </p:cNvSpPr>
          <p:nvPr>
            <p:ph type="title"/>
          </p:nvPr>
        </p:nvSpPr>
        <p:spPr>
          <a:xfrm>
            <a:off x="685800" y="152400"/>
            <a:ext cx="7772400" cy="457200"/>
          </a:xfrm>
        </p:spPr>
        <p:txBody>
          <a:bodyPr/>
          <a:lstStyle/>
          <a:p>
            <a:r>
              <a:rPr lang="en-US" altLang="en-US" sz="3200" b="1"/>
              <a:t>True or False</a:t>
            </a:r>
          </a:p>
        </p:txBody>
      </p:sp>
      <p:sp>
        <p:nvSpPr>
          <p:cNvPr id="250883" name="Rectangle 3">
            <a:extLst>
              <a:ext uri="{FF2B5EF4-FFF2-40B4-BE49-F238E27FC236}">
                <a16:creationId xmlns:a16="http://schemas.microsoft.com/office/drawing/2014/main" id="{87CD9715-D95B-40F5-AA60-2FFD927B9702}"/>
              </a:ext>
            </a:extLst>
          </p:cNvPr>
          <p:cNvSpPr>
            <a:spLocks noGrp="1" noChangeArrowheads="1"/>
          </p:cNvSpPr>
          <p:nvPr>
            <p:ph type="body" idx="1"/>
          </p:nvPr>
        </p:nvSpPr>
        <p:spPr>
          <a:xfrm>
            <a:off x="457200" y="685800"/>
            <a:ext cx="8382000" cy="6172200"/>
          </a:xfrm>
        </p:spPr>
        <p:txBody>
          <a:bodyPr/>
          <a:lstStyle/>
          <a:p>
            <a:pPr marL="609600" indent="-609600">
              <a:lnSpc>
                <a:spcPct val="90000"/>
              </a:lnSpc>
              <a:buFontTx/>
              <a:buAutoNum type="arabicPeriod" startAt="176"/>
            </a:pPr>
            <a:r>
              <a:rPr lang="en-US" altLang="en-US" sz="2800" b="1"/>
              <a:t>  Adult carpet beetles feed on woolen fabrics.</a:t>
            </a:r>
          </a:p>
          <a:p>
            <a:pPr marL="609600" indent="-609600">
              <a:lnSpc>
                <a:spcPct val="90000"/>
              </a:lnSpc>
              <a:buFontTx/>
              <a:buAutoNum type="arabicPeriod" startAt="176"/>
            </a:pPr>
            <a:r>
              <a:rPr lang="en-US" altLang="en-US" sz="2800" b="1"/>
              <a:t>  Fabric moths are strong fliers.</a:t>
            </a:r>
          </a:p>
          <a:p>
            <a:pPr marL="609600" indent="-609600">
              <a:lnSpc>
                <a:spcPct val="90000"/>
              </a:lnSpc>
              <a:buFontTx/>
              <a:buAutoNum type="arabicPeriod" startAt="176"/>
            </a:pPr>
            <a:r>
              <a:rPr lang="en-US" altLang="en-US" sz="2800" b="1"/>
              <a:t>  Fabric moths are attracted to lights.</a:t>
            </a:r>
          </a:p>
          <a:p>
            <a:pPr marL="609600" indent="-609600">
              <a:lnSpc>
                <a:spcPct val="90000"/>
              </a:lnSpc>
              <a:buFontTx/>
              <a:buAutoNum type="arabicPeriod" startAt="176"/>
            </a:pPr>
            <a:r>
              <a:rPr lang="en-US" altLang="en-US" sz="2800" b="1"/>
              <a:t>  First instar larvae of clothes moths must </a:t>
            </a:r>
          </a:p>
          <a:p>
            <a:pPr marL="609600" indent="-609600">
              <a:lnSpc>
                <a:spcPct val="90000"/>
              </a:lnSpc>
              <a:buFontTx/>
              <a:buNone/>
            </a:pPr>
            <a:r>
              <a:rPr lang="en-US" altLang="en-US" sz="2800" b="1"/>
              <a:t>          feed on clean wool.</a:t>
            </a:r>
          </a:p>
          <a:p>
            <a:pPr marL="609600" indent="-609600">
              <a:lnSpc>
                <a:spcPct val="90000"/>
              </a:lnSpc>
              <a:buFontTx/>
              <a:buAutoNum type="arabicPeriod" startAt="180"/>
            </a:pPr>
            <a:r>
              <a:rPr lang="en-US" altLang="en-US" sz="2800" b="1"/>
              <a:t>  Fabric moths have a 3/4</a:t>
            </a:r>
            <a:r>
              <a:rPr lang="en-US" altLang="en-US" sz="2800" b="1" baseline="30000"/>
              <a:t>th</a:t>
            </a:r>
            <a:r>
              <a:rPr lang="en-US" altLang="en-US" sz="2800" b="1"/>
              <a:t> inch wingspan.</a:t>
            </a:r>
          </a:p>
          <a:p>
            <a:pPr marL="609600" indent="-609600">
              <a:lnSpc>
                <a:spcPct val="90000"/>
              </a:lnSpc>
              <a:buFontTx/>
              <a:buAutoNum type="arabicPeriod" startAt="180"/>
            </a:pPr>
            <a:r>
              <a:rPr lang="en-US" altLang="en-US" sz="2800" b="1"/>
              <a:t>  Clothes moth adults feed on nectar.</a:t>
            </a:r>
          </a:p>
          <a:p>
            <a:pPr marL="609600" indent="-609600">
              <a:lnSpc>
                <a:spcPct val="90000"/>
              </a:lnSpc>
              <a:buFontTx/>
              <a:buAutoNum type="arabicPeriod" startAt="180"/>
            </a:pPr>
            <a:r>
              <a:rPr lang="en-US" altLang="en-US" sz="2800" b="1"/>
              <a:t>  </a:t>
            </a:r>
            <a:r>
              <a:rPr lang="en-US" altLang="en-US" sz="2800" b="1" u="sng"/>
              <a:t>Fabric pests can digest cellulose.</a:t>
            </a:r>
          </a:p>
          <a:p>
            <a:pPr marL="609600" indent="-609600">
              <a:lnSpc>
                <a:spcPct val="90000"/>
              </a:lnSpc>
              <a:buFontTx/>
              <a:buAutoNum type="arabicPeriod" startAt="180"/>
            </a:pPr>
            <a:endParaRPr lang="en-US" altLang="en-US" sz="2800" b="1" u="sng"/>
          </a:p>
          <a:p>
            <a:pPr marL="609600" indent="-609600">
              <a:lnSpc>
                <a:spcPct val="90000"/>
              </a:lnSpc>
              <a:buFontTx/>
              <a:buAutoNum type="arabicPeriod" startAt="180"/>
            </a:pPr>
            <a:r>
              <a:rPr lang="en-US" altLang="en-US" sz="2800" b="1"/>
              <a:t>  Cockroaches and crickets are fabric pests.</a:t>
            </a:r>
          </a:p>
          <a:p>
            <a:pPr marL="609600" indent="-609600">
              <a:lnSpc>
                <a:spcPct val="90000"/>
              </a:lnSpc>
              <a:buFontTx/>
              <a:buAutoNum type="arabicPeriod" startAt="180"/>
            </a:pPr>
            <a:r>
              <a:rPr lang="en-US" altLang="en-US" sz="2800" b="1"/>
              <a:t>  Carpet beetles feed on cotton.</a:t>
            </a:r>
          </a:p>
          <a:p>
            <a:pPr marL="609600" indent="-609600">
              <a:lnSpc>
                <a:spcPct val="90000"/>
              </a:lnSpc>
              <a:buFontTx/>
              <a:buAutoNum type="arabicPeriod" startAt="180"/>
            </a:pPr>
            <a:r>
              <a:rPr lang="en-US" altLang="en-US" sz="2800" b="1"/>
              <a:t>  Fabric pest larvae feed on wool, silk, feathers, </a:t>
            </a:r>
          </a:p>
          <a:p>
            <a:pPr marL="609600" indent="-609600">
              <a:lnSpc>
                <a:spcPct val="90000"/>
              </a:lnSpc>
              <a:buFontTx/>
              <a:buNone/>
            </a:pPr>
            <a:r>
              <a:rPr lang="en-US" altLang="en-US" sz="2800" b="1"/>
              <a:t>         hides, horns, and other animal connective tissue.  </a:t>
            </a:r>
          </a:p>
        </p:txBody>
      </p:sp>
    </p:spTree>
  </p:cSld>
  <p:clrMapOvr>
    <a:masterClrMapping/>
  </p:clrMapOvr>
</p:sld>
</file>

<file path=ppt/slides/slide3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02" name="Rectangle 2">
            <a:extLst>
              <a:ext uri="{FF2B5EF4-FFF2-40B4-BE49-F238E27FC236}">
                <a16:creationId xmlns:a16="http://schemas.microsoft.com/office/drawing/2014/main" id="{1B23BD30-435E-4354-8CD4-32C8040D6E93}"/>
              </a:ext>
            </a:extLst>
          </p:cNvPr>
          <p:cNvSpPr>
            <a:spLocks noGrp="1" noChangeArrowheads="1"/>
          </p:cNvSpPr>
          <p:nvPr>
            <p:ph type="title"/>
          </p:nvPr>
        </p:nvSpPr>
        <p:spPr>
          <a:xfrm>
            <a:off x="685800" y="152400"/>
            <a:ext cx="7772400" cy="457200"/>
          </a:xfrm>
        </p:spPr>
        <p:txBody>
          <a:bodyPr/>
          <a:lstStyle/>
          <a:p>
            <a:r>
              <a:rPr lang="en-US" altLang="en-US" sz="3200" b="1"/>
              <a:t>True or False</a:t>
            </a:r>
          </a:p>
        </p:txBody>
      </p:sp>
      <p:sp>
        <p:nvSpPr>
          <p:cNvPr id="563203" name="Rectangle 3">
            <a:extLst>
              <a:ext uri="{FF2B5EF4-FFF2-40B4-BE49-F238E27FC236}">
                <a16:creationId xmlns:a16="http://schemas.microsoft.com/office/drawing/2014/main" id="{435D9D45-F2C2-486B-9C0B-CB38FFC6C45A}"/>
              </a:ext>
            </a:extLst>
          </p:cNvPr>
          <p:cNvSpPr>
            <a:spLocks noGrp="1" noChangeArrowheads="1"/>
          </p:cNvSpPr>
          <p:nvPr>
            <p:ph type="body" idx="1"/>
          </p:nvPr>
        </p:nvSpPr>
        <p:spPr>
          <a:xfrm>
            <a:off x="457200" y="685800"/>
            <a:ext cx="8382000" cy="6172200"/>
          </a:xfrm>
        </p:spPr>
        <p:txBody>
          <a:bodyPr/>
          <a:lstStyle/>
          <a:p>
            <a:pPr marL="609600" indent="-609600">
              <a:lnSpc>
                <a:spcPct val="90000"/>
              </a:lnSpc>
              <a:buFontTx/>
              <a:buAutoNum type="arabicPeriod" startAt="176"/>
            </a:pPr>
            <a:r>
              <a:rPr lang="en-US" altLang="en-US" sz="2800" b="1"/>
              <a:t>  Adult carpet beetles feed on woolen fabrics.</a:t>
            </a:r>
          </a:p>
          <a:p>
            <a:pPr marL="609600" indent="-609600">
              <a:lnSpc>
                <a:spcPct val="90000"/>
              </a:lnSpc>
              <a:buFontTx/>
              <a:buAutoNum type="arabicPeriod" startAt="176"/>
            </a:pPr>
            <a:r>
              <a:rPr lang="en-US" altLang="en-US" sz="2800" b="1"/>
              <a:t>  Fabric moths are strong fliers.</a:t>
            </a:r>
          </a:p>
          <a:p>
            <a:pPr marL="609600" indent="-609600">
              <a:lnSpc>
                <a:spcPct val="90000"/>
              </a:lnSpc>
              <a:buFontTx/>
              <a:buAutoNum type="arabicPeriod" startAt="176"/>
            </a:pPr>
            <a:r>
              <a:rPr lang="en-US" altLang="en-US" sz="2800" b="1"/>
              <a:t>  Fabric moths are attracted to lights.</a:t>
            </a:r>
          </a:p>
          <a:p>
            <a:pPr marL="609600" indent="-609600">
              <a:lnSpc>
                <a:spcPct val="90000"/>
              </a:lnSpc>
              <a:buFontTx/>
              <a:buAutoNum type="arabicPeriod" startAt="176"/>
            </a:pPr>
            <a:r>
              <a:rPr lang="en-US" altLang="en-US" sz="2800" b="1"/>
              <a:t>  First instar larvae of clothes moths must </a:t>
            </a:r>
          </a:p>
          <a:p>
            <a:pPr marL="609600" indent="-609600">
              <a:lnSpc>
                <a:spcPct val="90000"/>
              </a:lnSpc>
              <a:buFontTx/>
              <a:buNone/>
            </a:pPr>
            <a:r>
              <a:rPr lang="en-US" altLang="en-US" sz="2800" b="1"/>
              <a:t>          feed on clean wool.</a:t>
            </a:r>
          </a:p>
          <a:p>
            <a:pPr marL="609600" indent="-609600">
              <a:lnSpc>
                <a:spcPct val="90000"/>
              </a:lnSpc>
              <a:buFontTx/>
              <a:buAutoNum type="arabicPeriod" startAt="180"/>
            </a:pPr>
            <a:r>
              <a:rPr lang="en-US" altLang="en-US" sz="2800" b="1"/>
              <a:t>  Fabric moths have a 3/4</a:t>
            </a:r>
            <a:r>
              <a:rPr lang="en-US" altLang="en-US" sz="2800" b="1" baseline="30000"/>
              <a:t>th</a:t>
            </a:r>
            <a:r>
              <a:rPr lang="en-US" altLang="en-US" sz="2800" b="1"/>
              <a:t> inch wingspan.</a:t>
            </a:r>
          </a:p>
          <a:p>
            <a:pPr marL="609600" indent="-609600">
              <a:lnSpc>
                <a:spcPct val="90000"/>
              </a:lnSpc>
              <a:buFontTx/>
              <a:buAutoNum type="arabicPeriod" startAt="180"/>
            </a:pPr>
            <a:r>
              <a:rPr lang="en-US" altLang="en-US" sz="2800" b="1"/>
              <a:t>  Clothes moth adults feed on nectar.</a:t>
            </a:r>
          </a:p>
          <a:p>
            <a:pPr marL="609600" indent="-609600">
              <a:lnSpc>
                <a:spcPct val="90000"/>
              </a:lnSpc>
              <a:buFontTx/>
              <a:buAutoNum type="arabicPeriod" startAt="180"/>
            </a:pPr>
            <a:r>
              <a:rPr lang="en-US" altLang="en-US" sz="2800" b="1"/>
              <a:t>  </a:t>
            </a:r>
            <a:r>
              <a:rPr lang="en-US" altLang="en-US" sz="2800" b="1" u="sng"/>
              <a:t>Fabric pests can digest cellulose.</a:t>
            </a:r>
          </a:p>
          <a:p>
            <a:pPr marL="609600" indent="-609600">
              <a:lnSpc>
                <a:spcPct val="90000"/>
              </a:lnSpc>
              <a:buFontTx/>
              <a:buAutoNum type="arabicPeriod" startAt="180"/>
            </a:pPr>
            <a:endParaRPr lang="en-US" altLang="en-US" sz="2800" b="1" u="sng"/>
          </a:p>
          <a:p>
            <a:pPr marL="609600" indent="-609600">
              <a:lnSpc>
                <a:spcPct val="90000"/>
              </a:lnSpc>
              <a:buFontTx/>
              <a:buAutoNum type="arabicPeriod" startAt="180"/>
            </a:pPr>
            <a:r>
              <a:rPr lang="en-US" altLang="en-US" sz="2800" b="1"/>
              <a:t>  Cockroaches and crickets are fabric pests.</a:t>
            </a:r>
          </a:p>
          <a:p>
            <a:pPr marL="609600" indent="-609600">
              <a:lnSpc>
                <a:spcPct val="90000"/>
              </a:lnSpc>
              <a:buFontTx/>
              <a:buAutoNum type="arabicPeriod" startAt="180"/>
            </a:pPr>
            <a:r>
              <a:rPr lang="en-US" altLang="en-US" sz="2800" b="1"/>
              <a:t>  Carpet beetles feed on cotton.</a:t>
            </a:r>
          </a:p>
          <a:p>
            <a:pPr marL="609600" indent="-609600">
              <a:lnSpc>
                <a:spcPct val="90000"/>
              </a:lnSpc>
              <a:buFontTx/>
              <a:buAutoNum type="arabicPeriod" startAt="180"/>
            </a:pPr>
            <a:r>
              <a:rPr lang="en-US" altLang="en-US" sz="2800" b="1"/>
              <a:t>  Fabric pest larvae feed on wool, silk, feathers, </a:t>
            </a:r>
          </a:p>
          <a:p>
            <a:pPr marL="609600" indent="-609600">
              <a:lnSpc>
                <a:spcPct val="90000"/>
              </a:lnSpc>
              <a:buFontTx/>
              <a:buNone/>
            </a:pPr>
            <a:r>
              <a:rPr lang="en-US" altLang="en-US" sz="2800" b="1"/>
              <a:t>         hides, horns, and other animal connective tissue.  </a:t>
            </a:r>
          </a:p>
        </p:txBody>
      </p:sp>
      <p:sp>
        <p:nvSpPr>
          <p:cNvPr id="563204" name="Text Box 4">
            <a:extLst>
              <a:ext uri="{FF2B5EF4-FFF2-40B4-BE49-F238E27FC236}">
                <a16:creationId xmlns:a16="http://schemas.microsoft.com/office/drawing/2014/main" id="{6E19F685-FC1D-4611-B943-22675EA30385}"/>
              </a:ext>
            </a:extLst>
          </p:cNvPr>
          <p:cNvSpPr txBox="1">
            <a:spLocks noChangeArrowheads="1"/>
          </p:cNvSpPr>
          <p:nvPr/>
        </p:nvSpPr>
        <p:spPr bwMode="auto">
          <a:xfrm>
            <a:off x="669925" y="4460875"/>
            <a:ext cx="82931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False – fabric pests cannot digest cellulose –they digest </a:t>
            </a:r>
            <a:r>
              <a:rPr lang="en-US" altLang="en-US" sz="2400" u="sng"/>
              <a:t>keratin</a:t>
            </a:r>
          </a:p>
        </p:txBody>
      </p:sp>
    </p:spTree>
  </p:cSld>
  <p:clrMapOvr>
    <a:masterClrMapping/>
  </p:clrMapOvr>
</p:sld>
</file>

<file path=ppt/slides/slide3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a:extLst>
              <a:ext uri="{FF2B5EF4-FFF2-40B4-BE49-F238E27FC236}">
                <a16:creationId xmlns:a16="http://schemas.microsoft.com/office/drawing/2014/main" id="{D13A83C3-314D-4873-8196-3BC5D8413D62}"/>
              </a:ext>
            </a:extLst>
          </p:cNvPr>
          <p:cNvSpPr>
            <a:spLocks noGrp="1" noChangeArrowheads="1"/>
          </p:cNvSpPr>
          <p:nvPr>
            <p:ph type="title"/>
          </p:nvPr>
        </p:nvSpPr>
        <p:spPr>
          <a:xfrm>
            <a:off x="685800" y="152400"/>
            <a:ext cx="7772400" cy="457200"/>
          </a:xfrm>
        </p:spPr>
        <p:txBody>
          <a:bodyPr/>
          <a:lstStyle/>
          <a:p>
            <a:r>
              <a:rPr lang="en-US" altLang="en-US" sz="3200" b="1"/>
              <a:t>True or False</a:t>
            </a:r>
          </a:p>
        </p:txBody>
      </p:sp>
      <p:sp>
        <p:nvSpPr>
          <p:cNvPr id="251907" name="Rectangle 3">
            <a:extLst>
              <a:ext uri="{FF2B5EF4-FFF2-40B4-BE49-F238E27FC236}">
                <a16:creationId xmlns:a16="http://schemas.microsoft.com/office/drawing/2014/main" id="{A3B214A0-D004-4BF0-A565-FF4A8029B672}"/>
              </a:ext>
            </a:extLst>
          </p:cNvPr>
          <p:cNvSpPr>
            <a:spLocks noGrp="1" noChangeArrowheads="1"/>
          </p:cNvSpPr>
          <p:nvPr>
            <p:ph type="body" idx="1"/>
          </p:nvPr>
        </p:nvSpPr>
        <p:spPr>
          <a:xfrm>
            <a:off x="457200" y="685800"/>
            <a:ext cx="8382000" cy="6172200"/>
          </a:xfrm>
        </p:spPr>
        <p:txBody>
          <a:bodyPr/>
          <a:lstStyle/>
          <a:p>
            <a:pPr marL="609600" indent="-609600">
              <a:lnSpc>
                <a:spcPct val="90000"/>
              </a:lnSpc>
              <a:buFontTx/>
              <a:buAutoNum type="arabicPeriod" startAt="176"/>
            </a:pPr>
            <a:r>
              <a:rPr lang="en-US" altLang="en-US" sz="2800" b="1"/>
              <a:t>  Adult carpet beetles feed on woolen fabrics.</a:t>
            </a:r>
          </a:p>
          <a:p>
            <a:pPr marL="609600" indent="-609600">
              <a:lnSpc>
                <a:spcPct val="90000"/>
              </a:lnSpc>
              <a:buFontTx/>
              <a:buAutoNum type="arabicPeriod" startAt="176"/>
            </a:pPr>
            <a:r>
              <a:rPr lang="en-US" altLang="en-US" sz="2800" b="1"/>
              <a:t>  Fabric moths are strong fliers.</a:t>
            </a:r>
          </a:p>
          <a:p>
            <a:pPr marL="609600" indent="-609600">
              <a:lnSpc>
                <a:spcPct val="90000"/>
              </a:lnSpc>
              <a:buFontTx/>
              <a:buAutoNum type="arabicPeriod" startAt="176"/>
            </a:pPr>
            <a:r>
              <a:rPr lang="en-US" altLang="en-US" sz="2800" b="1"/>
              <a:t>  Fabric moths are attracted to lights.</a:t>
            </a:r>
          </a:p>
          <a:p>
            <a:pPr marL="609600" indent="-609600">
              <a:lnSpc>
                <a:spcPct val="90000"/>
              </a:lnSpc>
              <a:buFontTx/>
              <a:buAutoNum type="arabicPeriod" startAt="176"/>
            </a:pPr>
            <a:r>
              <a:rPr lang="en-US" altLang="en-US" sz="2800" b="1"/>
              <a:t>  First instar larvae of clothes moths must </a:t>
            </a:r>
          </a:p>
          <a:p>
            <a:pPr marL="609600" indent="-609600">
              <a:lnSpc>
                <a:spcPct val="90000"/>
              </a:lnSpc>
              <a:buFontTx/>
              <a:buNone/>
            </a:pPr>
            <a:r>
              <a:rPr lang="en-US" altLang="en-US" sz="2800" b="1"/>
              <a:t>          feed on clean wool.</a:t>
            </a:r>
          </a:p>
          <a:p>
            <a:pPr marL="609600" indent="-609600">
              <a:lnSpc>
                <a:spcPct val="90000"/>
              </a:lnSpc>
              <a:buFontTx/>
              <a:buAutoNum type="arabicPeriod" startAt="180"/>
            </a:pPr>
            <a:r>
              <a:rPr lang="en-US" altLang="en-US" sz="2800" b="1"/>
              <a:t>  Fabric moths have a 3/4</a:t>
            </a:r>
            <a:r>
              <a:rPr lang="en-US" altLang="en-US" sz="2800" b="1" baseline="30000"/>
              <a:t>th</a:t>
            </a:r>
            <a:r>
              <a:rPr lang="en-US" altLang="en-US" sz="2800" b="1"/>
              <a:t> inch wingspan.</a:t>
            </a:r>
          </a:p>
          <a:p>
            <a:pPr marL="609600" indent="-609600">
              <a:lnSpc>
                <a:spcPct val="90000"/>
              </a:lnSpc>
              <a:buFontTx/>
              <a:buAutoNum type="arabicPeriod" startAt="180"/>
            </a:pPr>
            <a:r>
              <a:rPr lang="en-US" altLang="en-US" sz="2800" b="1"/>
              <a:t>  Clothes moth adults feed on nectar.</a:t>
            </a:r>
          </a:p>
          <a:p>
            <a:pPr marL="609600" indent="-609600">
              <a:lnSpc>
                <a:spcPct val="90000"/>
              </a:lnSpc>
              <a:buFontTx/>
              <a:buAutoNum type="arabicPeriod" startAt="180"/>
            </a:pPr>
            <a:r>
              <a:rPr lang="en-US" altLang="en-US" sz="2800" b="1"/>
              <a:t>  Fabric pests can digest cellulose.</a:t>
            </a:r>
          </a:p>
          <a:p>
            <a:pPr marL="609600" indent="-609600">
              <a:lnSpc>
                <a:spcPct val="90000"/>
              </a:lnSpc>
              <a:buFontTx/>
              <a:buAutoNum type="arabicPeriod" startAt="180"/>
            </a:pPr>
            <a:r>
              <a:rPr lang="en-US" altLang="en-US" sz="2800" b="1"/>
              <a:t>  </a:t>
            </a:r>
            <a:r>
              <a:rPr lang="en-US" altLang="en-US" sz="2800" b="1" u="sng"/>
              <a:t>Cockroaches and crickets are fabric pests.</a:t>
            </a:r>
          </a:p>
          <a:p>
            <a:pPr marL="609600" indent="-609600">
              <a:lnSpc>
                <a:spcPct val="90000"/>
              </a:lnSpc>
              <a:buFontTx/>
              <a:buAutoNum type="arabicPeriod" startAt="180"/>
            </a:pPr>
            <a:endParaRPr lang="en-US" altLang="en-US" sz="2800" b="1"/>
          </a:p>
          <a:p>
            <a:pPr marL="609600" indent="-609600">
              <a:lnSpc>
                <a:spcPct val="90000"/>
              </a:lnSpc>
              <a:buFontTx/>
              <a:buAutoNum type="arabicPeriod" startAt="180"/>
            </a:pPr>
            <a:r>
              <a:rPr lang="en-US" altLang="en-US" sz="2800" b="1"/>
              <a:t>  Carpet beetles feed on cotton.</a:t>
            </a:r>
          </a:p>
          <a:p>
            <a:pPr marL="609600" indent="-609600">
              <a:lnSpc>
                <a:spcPct val="90000"/>
              </a:lnSpc>
              <a:buFontTx/>
              <a:buAutoNum type="arabicPeriod" startAt="180"/>
            </a:pPr>
            <a:r>
              <a:rPr lang="en-US" altLang="en-US" sz="2800" b="1"/>
              <a:t>  Fabric pest larvae feed on wool, silk, feathers, </a:t>
            </a:r>
          </a:p>
          <a:p>
            <a:pPr marL="609600" indent="-609600">
              <a:lnSpc>
                <a:spcPct val="90000"/>
              </a:lnSpc>
              <a:buFontTx/>
              <a:buNone/>
            </a:pPr>
            <a:r>
              <a:rPr lang="en-US" altLang="en-US" sz="2800" b="1"/>
              <a:t>         hides, horns, and other animal connective tissue.  </a:t>
            </a:r>
          </a:p>
        </p:txBody>
      </p:sp>
    </p:spTree>
  </p:cSld>
  <p:clrMapOvr>
    <a:masterClrMapping/>
  </p:clrMapOvr>
</p:sld>
</file>

<file path=ppt/slides/slide3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4226" name="Rectangle 2">
            <a:extLst>
              <a:ext uri="{FF2B5EF4-FFF2-40B4-BE49-F238E27FC236}">
                <a16:creationId xmlns:a16="http://schemas.microsoft.com/office/drawing/2014/main" id="{DCEA8A94-A9C4-4B96-BE96-B3DE0847D4BE}"/>
              </a:ext>
            </a:extLst>
          </p:cNvPr>
          <p:cNvSpPr>
            <a:spLocks noGrp="1" noChangeArrowheads="1"/>
          </p:cNvSpPr>
          <p:nvPr>
            <p:ph type="title"/>
          </p:nvPr>
        </p:nvSpPr>
        <p:spPr>
          <a:xfrm>
            <a:off x="685800" y="152400"/>
            <a:ext cx="7772400" cy="457200"/>
          </a:xfrm>
        </p:spPr>
        <p:txBody>
          <a:bodyPr/>
          <a:lstStyle/>
          <a:p>
            <a:r>
              <a:rPr lang="en-US" altLang="en-US" sz="3200" b="1"/>
              <a:t>True or False</a:t>
            </a:r>
          </a:p>
        </p:txBody>
      </p:sp>
      <p:sp>
        <p:nvSpPr>
          <p:cNvPr id="564227" name="Rectangle 3">
            <a:extLst>
              <a:ext uri="{FF2B5EF4-FFF2-40B4-BE49-F238E27FC236}">
                <a16:creationId xmlns:a16="http://schemas.microsoft.com/office/drawing/2014/main" id="{C06C50D8-A260-4B55-9CBC-27FAAFC19D76}"/>
              </a:ext>
            </a:extLst>
          </p:cNvPr>
          <p:cNvSpPr>
            <a:spLocks noGrp="1" noChangeArrowheads="1"/>
          </p:cNvSpPr>
          <p:nvPr>
            <p:ph type="body" idx="1"/>
          </p:nvPr>
        </p:nvSpPr>
        <p:spPr>
          <a:xfrm>
            <a:off x="457200" y="685800"/>
            <a:ext cx="8382000" cy="6172200"/>
          </a:xfrm>
        </p:spPr>
        <p:txBody>
          <a:bodyPr/>
          <a:lstStyle/>
          <a:p>
            <a:pPr marL="609600" indent="-609600">
              <a:lnSpc>
                <a:spcPct val="90000"/>
              </a:lnSpc>
              <a:buFontTx/>
              <a:buAutoNum type="arabicPeriod" startAt="176"/>
            </a:pPr>
            <a:r>
              <a:rPr lang="en-US" altLang="en-US" sz="2800" b="1"/>
              <a:t>  Adult carpet beetles feed on woolen fabrics.</a:t>
            </a:r>
          </a:p>
          <a:p>
            <a:pPr marL="609600" indent="-609600">
              <a:lnSpc>
                <a:spcPct val="90000"/>
              </a:lnSpc>
              <a:buFontTx/>
              <a:buAutoNum type="arabicPeriod" startAt="176"/>
            </a:pPr>
            <a:r>
              <a:rPr lang="en-US" altLang="en-US" sz="2800" b="1"/>
              <a:t>  Fabric moths are strong fliers.</a:t>
            </a:r>
          </a:p>
          <a:p>
            <a:pPr marL="609600" indent="-609600">
              <a:lnSpc>
                <a:spcPct val="90000"/>
              </a:lnSpc>
              <a:buFontTx/>
              <a:buAutoNum type="arabicPeriod" startAt="176"/>
            </a:pPr>
            <a:r>
              <a:rPr lang="en-US" altLang="en-US" sz="2800" b="1"/>
              <a:t>  Fabric moths are attracted to lights.</a:t>
            </a:r>
          </a:p>
          <a:p>
            <a:pPr marL="609600" indent="-609600">
              <a:lnSpc>
                <a:spcPct val="90000"/>
              </a:lnSpc>
              <a:buFontTx/>
              <a:buAutoNum type="arabicPeriod" startAt="176"/>
            </a:pPr>
            <a:r>
              <a:rPr lang="en-US" altLang="en-US" sz="2800" b="1"/>
              <a:t>  First instar larvae of clothes moths must </a:t>
            </a:r>
          </a:p>
          <a:p>
            <a:pPr marL="609600" indent="-609600">
              <a:lnSpc>
                <a:spcPct val="90000"/>
              </a:lnSpc>
              <a:buFontTx/>
              <a:buNone/>
            </a:pPr>
            <a:r>
              <a:rPr lang="en-US" altLang="en-US" sz="2800" b="1"/>
              <a:t>          feed on clean wool.</a:t>
            </a:r>
          </a:p>
          <a:p>
            <a:pPr marL="609600" indent="-609600">
              <a:lnSpc>
                <a:spcPct val="90000"/>
              </a:lnSpc>
              <a:buFontTx/>
              <a:buAutoNum type="arabicPeriod" startAt="180"/>
            </a:pPr>
            <a:r>
              <a:rPr lang="en-US" altLang="en-US" sz="2800" b="1"/>
              <a:t>  Fabric moths have a 3/4</a:t>
            </a:r>
            <a:r>
              <a:rPr lang="en-US" altLang="en-US" sz="2800" b="1" baseline="30000"/>
              <a:t>th</a:t>
            </a:r>
            <a:r>
              <a:rPr lang="en-US" altLang="en-US" sz="2800" b="1"/>
              <a:t> inch wingspan.</a:t>
            </a:r>
          </a:p>
          <a:p>
            <a:pPr marL="609600" indent="-609600">
              <a:lnSpc>
                <a:spcPct val="90000"/>
              </a:lnSpc>
              <a:buFontTx/>
              <a:buAutoNum type="arabicPeriod" startAt="180"/>
            </a:pPr>
            <a:r>
              <a:rPr lang="en-US" altLang="en-US" sz="2800" b="1"/>
              <a:t>  Clothes moth adults feed on nectar.</a:t>
            </a:r>
          </a:p>
          <a:p>
            <a:pPr marL="609600" indent="-609600">
              <a:lnSpc>
                <a:spcPct val="90000"/>
              </a:lnSpc>
              <a:buFontTx/>
              <a:buAutoNum type="arabicPeriod" startAt="180"/>
            </a:pPr>
            <a:r>
              <a:rPr lang="en-US" altLang="en-US" sz="2800" b="1"/>
              <a:t>  Fabric pests can digest cellulose.</a:t>
            </a:r>
          </a:p>
          <a:p>
            <a:pPr marL="609600" indent="-609600">
              <a:lnSpc>
                <a:spcPct val="90000"/>
              </a:lnSpc>
              <a:buFontTx/>
              <a:buAutoNum type="arabicPeriod" startAt="180"/>
            </a:pPr>
            <a:r>
              <a:rPr lang="en-US" altLang="en-US" sz="2800" b="1"/>
              <a:t>  </a:t>
            </a:r>
            <a:r>
              <a:rPr lang="en-US" altLang="en-US" sz="2800" b="1" u="sng"/>
              <a:t>Cockroaches and crickets are fabric pests.</a:t>
            </a:r>
          </a:p>
          <a:p>
            <a:pPr marL="609600" indent="-609600">
              <a:lnSpc>
                <a:spcPct val="90000"/>
              </a:lnSpc>
              <a:buFontTx/>
              <a:buAutoNum type="arabicPeriod" startAt="180"/>
            </a:pPr>
            <a:endParaRPr lang="en-US" altLang="en-US" sz="2800" b="1"/>
          </a:p>
          <a:p>
            <a:pPr marL="609600" indent="-609600">
              <a:lnSpc>
                <a:spcPct val="90000"/>
              </a:lnSpc>
              <a:buFontTx/>
              <a:buAutoNum type="arabicPeriod" startAt="180"/>
            </a:pPr>
            <a:r>
              <a:rPr lang="en-US" altLang="en-US" sz="2800" b="1"/>
              <a:t>  Carpet beetles feed on cotton.</a:t>
            </a:r>
          </a:p>
          <a:p>
            <a:pPr marL="609600" indent="-609600">
              <a:lnSpc>
                <a:spcPct val="90000"/>
              </a:lnSpc>
              <a:buFontTx/>
              <a:buAutoNum type="arabicPeriod" startAt="180"/>
            </a:pPr>
            <a:r>
              <a:rPr lang="en-US" altLang="en-US" sz="2800" b="1"/>
              <a:t>  Fabric pest larvae feed on wool, silk, feathers, </a:t>
            </a:r>
          </a:p>
          <a:p>
            <a:pPr marL="609600" indent="-609600">
              <a:lnSpc>
                <a:spcPct val="90000"/>
              </a:lnSpc>
              <a:buFontTx/>
              <a:buNone/>
            </a:pPr>
            <a:r>
              <a:rPr lang="en-US" altLang="en-US" sz="2800" b="1"/>
              <a:t>         hides, horns, and other animal connective tissue.  </a:t>
            </a:r>
          </a:p>
        </p:txBody>
      </p:sp>
      <p:sp>
        <p:nvSpPr>
          <p:cNvPr id="564228" name="Text Box 4">
            <a:extLst>
              <a:ext uri="{FF2B5EF4-FFF2-40B4-BE49-F238E27FC236}">
                <a16:creationId xmlns:a16="http://schemas.microsoft.com/office/drawing/2014/main" id="{F94C96BB-A1EA-467E-8240-0B9059E08983}"/>
              </a:ext>
            </a:extLst>
          </p:cNvPr>
          <p:cNvSpPr txBox="1">
            <a:spLocks noChangeArrowheads="1"/>
          </p:cNvSpPr>
          <p:nvPr/>
        </p:nvSpPr>
        <p:spPr bwMode="auto">
          <a:xfrm>
            <a:off x="1371600" y="4953000"/>
            <a:ext cx="7086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they can chew fabric, but can’t digest keratin</a:t>
            </a:r>
          </a:p>
        </p:txBody>
      </p:sp>
    </p:spTree>
  </p:cSld>
  <p:clrMapOvr>
    <a:masterClrMapping/>
  </p:clrMapOvr>
</p:sld>
</file>

<file path=ppt/slides/slide3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a:extLst>
              <a:ext uri="{FF2B5EF4-FFF2-40B4-BE49-F238E27FC236}">
                <a16:creationId xmlns:a16="http://schemas.microsoft.com/office/drawing/2014/main" id="{B3EDEC7F-3760-499E-BB8A-B920D3A2B37A}"/>
              </a:ext>
            </a:extLst>
          </p:cNvPr>
          <p:cNvSpPr>
            <a:spLocks noGrp="1" noChangeArrowheads="1"/>
          </p:cNvSpPr>
          <p:nvPr>
            <p:ph type="title"/>
          </p:nvPr>
        </p:nvSpPr>
        <p:spPr>
          <a:xfrm>
            <a:off x="685800" y="152400"/>
            <a:ext cx="7772400" cy="457200"/>
          </a:xfrm>
        </p:spPr>
        <p:txBody>
          <a:bodyPr/>
          <a:lstStyle/>
          <a:p>
            <a:r>
              <a:rPr lang="en-US" altLang="en-US" sz="3200" b="1"/>
              <a:t>True or False</a:t>
            </a:r>
          </a:p>
        </p:txBody>
      </p:sp>
      <p:sp>
        <p:nvSpPr>
          <p:cNvPr id="252931" name="Rectangle 3">
            <a:extLst>
              <a:ext uri="{FF2B5EF4-FFF2-40B4-BE49-F238E27FC236}">
                <a16:creationId xmlns:a16="http://schemas.microsoft.com/office/drawing/2014/main" id="{BF738FDE-BB2B-4E76-A7A4-2B7B7125D617}"/>
              </a:ext>
            </a:extLst>
          </p:cNvPr>
          <p:cNvSpPr>
            <a:spLocks noGrp="1" noChangeArrowheads="1"/>
          </p:cNvSpPr>
          <p:nvPr>
            <p:ph type="body" idx="1"/>
          </p:nvPr>
        </p:nvSpPr>
        <p:spPr>
          <a:xfrm>
            <a:off x="457200" y="685800"/>
            <a:ext cx="8382000" cy="6172200"/>
          </a:xfrm>
        </p:spPr>
        <p:txBody>
          <a:bodyPr/>
          <a:lstStyle/>
          <a:p>
            <a:pPr marL="609600" indent="-609600">
              <a:lnSpc>
                <a:spcPct val="90000"/>
              </a:lnSpc>
              <a:buFontTx/>
              <a:buAutoNum type="arabicPeriod" startAt="176"/>
            </a:pPr>
            <a:r>
              <a:rPr lang="en-US" altLang="en-US" sz="2800" b="1"/>
              <a:t>  Adult carpet beetles feed on woolen fabrics.</a:t>
            </a:r>
          </a:p>
          <a:p>
            <a:pPr marL="609600" indent="-609600">
              <a:lnSpc>
                <a:spcPct val="90000"/>
              </a:lnSpc>
              <a:buFontTx/>
              <a:buAutoNum type="arabicPeriod" startAt="176"/>
            </a:pPr>
            <a:r>
              <a:rPr lang="en-US" altLang="en-US" sz="2800" b="1"/>
              <a:t>  Fabric moths are strong fliers.</a:t>
            </a:r>
          </a:p>
          <a:p>
            <a:pPr marL="609600" indent="-609600">
              <a:lnSpc>
                <a:spcPct val="90000"/>
              </a:lnSpc>
              <a:buFontTx/>
              <a:buAutoNum type="arabicPeriod" startAt="176"/>
            </a:pPr>
            <a:r>
              <a:rPr lang="en-US" altLang="en-US" sz="2800" b="1"/>
              <a:t>  Fabric moths are attracted to lights.</a:t>
            </a:r>
          </a:p>
          <a:p>
            <a:pPr marL="609600" indent="-609600">
              <a:lnSpc>
                <a:spcPct val="90000"/>
              </a:lnSpc>
              <a:buFontTx/>
              <a:buAutoNum type="arabicPeriod" startAt="176"/>
            </a:pPr>
            <a:r>
              <a:rPr lang="en-US" altLang="en-US" sz="2800" b="1"/>
              <a:t>  First instar larvae of clothes moths must </a:t>
            </a:r>
          </a:p>
          <a:p>
            <a:pPr marL="609600" indent="-609600">
              <a:lnSpc>
                <a:spcPct val="90000"/>
              </a:lnSpc>
              <a:buFontTx/>
              <a:buNone/>
            </a:pPr>
            <a:r>
              <a:rPr lang="en-US" altLang="en-US" sz="2800" b="1"/>
              <a:t>          feed on clean wool.</a:t>
            </a:r>
          </a:p>
          <a:p>
            <a:pPr marL="609600" indent="-609600">
              <a:lnSpc>
                <a:spcPct val="90000"/>
              </a:lnSpc>
              <a:buFontTx/>
              <a:buAutoNum type="arabicPeriod" startAt="180"/>
            </a:pPr>
            <a:r>
              <a:rPr lang="en-US" altLang="en-US" sz="2800" b="1"/>
              <a:t>  Fabric moths have a 3/4</a:t>
            </a:r>
            <a:r>
              <a:rPr lang="en-US" altLang="en-US" sz="2800" b="1" baseline="30000"/>
              <a:t>th</a:t>
            </a:r>
            <a:r>
              <a:rPr lang="en-US" altLang="en-US" sz="2800" b="1"/>
              <a:t> inch wingspan.</a:t>
            </a:r>
          </a:p>
          <a:p>
            <a:pPr marL="609600" indent="-609600">
              <a:lnSpc>
                <a:spcPct val="90000"/>
              </a:lnSpc>
              <a:buFontTx/>
              <a:buAutoNum type="arabicPeriod" startAt="180"/>
            </a:pPr>
            <a:r>
              <a:rPr lang="en-US" altLang="en-US" sz="2800" b="1"/>
              <a:t>  Clothes moth adults feed on nectar.</a:t>
            </a:r>
          </a:p>
          <a:p>
            <a:pPr marL="609600" indent="-609600">
              <a:lnSpc>
                <a:spcPct val="90000"/>
              </a:lnSpc>
              <a:buFontTx/>
              <a:buAutoNum type="arabicPeriod" startAt="180"/>
            </a:pPr>
            <a:r>
              <a:rPr lang="en-US" altLang="en-US" sz="2800" b="1"/>
              <a:t>  Fabric pests can digest cellulose.</a:t>
            </a:r>
          </a:p>
          <a:p>
            <a:pPr marL="609600" indent="-609600">
              <a:lnSpc>
                <a:spcPct val="90000"/>
              </a:lnSpc>
              <a:buFontTx/>
              <a:buAutoNum type="arabicPeriod" startAt="180"/>
            </a:pPr>
            <a:r>
              <a:rPr lang="en-US" altLang="en-US" sz="2800" b="1"/>
              <a:t>  Cockroaches and crickets are fabric pests.</a:t>
            </a:r>
          </a:p>
          <a:p>
            <a:pPr marL="609600" indent="-609600">
              <a:lnSpc>
                <a:spcPct val="90000"/>
              </a:lnSpc>
              <a:buFontTx/>
              <a:buAutoNum type="arabicPeriod" startAt="180"/>
            </a:pPr>
            <a:r>
              <a:rPr lang="en-US" altLang="en-US" sz="2800" b="1"/>
              <a:t>  </a:t>
            </a:r>
            <a:r>
              <a:rPr lang="en-US" altLang="en-US" sz="2800" b="1" u="sng"/>
              <a:t>Carpet beetles feed on cotton.</a:t>
            </a:r>
          </a:p>
          <a:p>
            <a:pPr marL="609600" indent="-609600">
              <a:lnSpc>
                <a:spcPct val="90000"/>
              </a:lnSpc>
              <a:buFontTx/>
              <a:buAutoNum type="arabicPeriod" startAt="180"/>
            </a:pPr>
            <a:endParaRPr lang="en-US" altLang="en-US" sz="2800" b="1" u="sng"/>
          </a:p>
          <a:p>
            <a:pPr marL="609600" indent="-609600">
              <a:lnSpc>
                <a:spcPct val="90000"/>
              </a:lnSpc>
              <a:buFontTx/>
              <a:buAutoNum type="arabicPeriod" startAt="180"/>
            </a:pPr>
            <a:r>
              <a:rPr lang="en-US" altLang="en-US" sz="2800" b="1"/>
              <a:t>  Fabric pest larvae feed on wool, silk, feathers, </a:t>
            </a:r>
          </a:p>
          <a:p>
            <a:pPr marL="609600" indent="-609600">
              <a:lnSpc>
                <a:spcPct val="90000"/>
              </a:lnSpc>
              <a:buFontTx/>
              <a:buNone/>
            </a:pPr>
            <a:r>
              <a:rPr lang="en-US" altLang="en-US" sz="2800" b="1"/>
              <a:t>         hides, horns, and other animal connective tissue.  </a:t>
            </a:r>
          </a:p>
        </p:txBody>
      </p:sp>
    </p:spTree>
  </p:cSld>
  <p:clrMapOvr>
    <a:masterClrMapping/>
  </p:clrMapOvr>
</p:sld>
</file>

<file path=ppt/slides/slide3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5250" name="Rectangle 2">
            <a:extLst>
              <a:ext uri="{FF2B5EF4-FFF2-40B4-BE49-F238E27FC236}">
                <a16:creationId xmlns:a16="http://schemas.microsoft.com/office/drawing/2014/main" id="{B33CE19E-82FD-4823-A8BC-AD617D8B0BFC}"/>
              </a:ext>
            </a:extLst>
          </p:cNvPr>
          <p:cNvSpPr>
            <a:spLocks noGrp="1" noChangeArrowheads="1"/>
          </p:cNvSpPr>
          <p:nvPr>
            <p:ph type="title"/>
          </p:nvPr>
        </p:nvSpPr>
        <p:spPr>
          <a:xfrm>
            <a:off x="685800" y="152400"/>
            <a:ext cx="7772400" cy="457200"/>
          </a:xfrm>
        </p:spPr>
        <p:txBody>
          <a:bodyPr/>
          <a:lstStyle/>
          <a:p>
            <a:r>
              <a:rPr lang="en-US" altLang="en-US" sz="3200" b="1"/>
              <a:t>True or False</a:t>
            </a:r>
          </a:p>
        </p:txBody>
      </p:sp>
      <p:sp>
        <p:nvSpPr>
          <p:cNvPr id="565251" name="Rectangle 3">
            <a:extLst>
              <a:ext uri="{FF2B5EF4-FFF2-40B4-BE49-F238E27FC236}">
                <a16:creationId xmlns:a16="http://schemas.microsoft.com/office/drawing/2014/main" id="{C3F13FDF-DC6A-4C1A-81E5-0B8AC4D5FCAA}"/>
              </a:ext>
            </a:extLst>
          </p:cNvPr>
          <p:cNvSpPr>
            <a:spLocks noGrp="1" noChangeArrowheads="1"/>
          </p:cNvSpPr>
          <p:nvPr>
            <p:ph type="body" idx="1"/>
          </p:nvPr>
        </p:nvSpPr>
        <p:spPr>
          <a:xfrm>
            <a:off x="457200" y="685800"/>
            <a:ext cx="8382000" cy="6172200"/>
          </a:xfrm>
        </p:spPr>
        <p:txBody>
          <a:bodyPr/>
          <a:lstStyle/>
          <a:p>
            <a:pPr marL="609600" indent="-609600">
              <a:lnSpc>
                <a:spcPct val="90000"/>
              </a:lnSpc>
              <a:buFontTx/>
              <a:buAutoNum type="arabicPeriod" startAt="176"/>
            </a:pPr>
            <a:r>
              <a:rPr lang="en-US" altLang="en-US" sz="2800" b="1"/>
              <a:t>  Adult carpet beetles feed on woolen fabrics.</a:t>
            </a:r>
          </a:p>
          <a:p>
            <a:pPr marL="609600" indent="-609600">
              <a:lnSpc>
                <a:spcPct val="90000"/>
              </a:lnSpc>
              <a:buFontTx/>
              <a:buAutoNum type="arabicPeriod" startAt="176"/>
            </a:pPr>
            <a:r>
              <a:rPr lang="en-US" altLang="en-US" sz="2800" b="1"/>
              <a:t>  Fabric moths are strong fliers.</a:t>
            </a:r>
          </a:p>
          <a:p>
            <a:pPr marL="609600" indent="-609600">
              <a:lnSpc>
                <a:spcPct val="90000"/>
              </a:lnSpc>
              <a:buFontTx/>
              <a:buAutoNum type="arabicPeriod" startAt="176"/>
            </a:pPr>
            <a:r>
              <a:rPr lang="en-US" altLang="en-US" sz="2800" b="1"/>
              <a:t>  Fabric moths are attracted to lights.</a:t>
            </a:r>
          </a:p>
          <a:p>
            <a:pPr marL="609600" indent="-609600">
              <a:lnSpc>
                <a:spcPct val="90000"/>
              </a:lnSpc>
              <a:buFontTx/>
              <a:buAutoNum type="arabicPeriod" startAt="176"/>
            </a:pPr>
            <a:r>
              <a:rPr lang="en-US" altLang="en-US" sz="2800" b="1"/>
              <a:t>  First instar larvae of clothes moths must </a:t>
            </a:r>
          </a:p>
          <a:p>
            <a:pPr marL="609600" indent="-609600">
              <a:lnSpc>
                <a:spcPct val="90000"/>
              </a:lnSpc>
              <a:buFontTx/>
              <a:buNone/>
            </a:pPr>
            <a:r>
              <a:rPr lang="en-US" altLang="en-US" sz="2800" b="1"/>
              <a:t>          feed on clean wool.</a:t>
            </a:r>
          </a:p>
          <a:p>
            <a:pPr marL="609600" indent="-609600">
              <a:lnSpc>
                <a:spcPct val="90000"/>
              </a:lnSpc>
              <a:buFontTx/>
              <a:buAutoNum type="arabicPeriod" startAt="180"/>
            </a:pPr>
            <a:r>
              <a:rPr lang="en-US" altLang="en-US" sz="2800" b="1"/>
              <a:t>  Fabric moths have a 3/4</a:t>
            </a:r>
            <a:r>
              <a:rPr lang="en-US" altLang="en-US" sz="2800" b="1" baseline="30000"/>
              <a:t>th</a:t>
            </a:r>
            <a:r>
              <a:rPr lang="en-US" altLang="en-US" sz="2800" b="1"/>
              <a:t> inch wingspan.</a:t>
            </a:r>
          </a:p>
          <a:p>
            <a:pPr marL="609600" indent="-609600">
              <a:lnSpc>
                <a:spcPct val="90000"/>
              </a:lnSpc>
              <a:buFontTx/>
              <a:buAutoNum type="arabicPeriod" startAt="180"/>
            </a:pPr>
            <a:r>
              <a:rPr lang="en-US" altLang="en-US" sz="2800" b="1"/>
              <a:t>  Clothes moth adults feed on nectar.</a:t>
            </a:r>
          </a:p>
          <a:p>
            <a:pPr marL="609600" indent="-609600">
              <a:lnSpc>
                <a:spcPct val="90000"/>
              </a:lnSpc>
              <a:buFontTx/>
              <a:buAutoNum type="arabicPeriod" startAt="180"/>
            </a:pPr>
            <a:r>
              <a:rPr lang="en-US" altLang="en-US" sz="2800" b="1"/>
              <a:t>  Fabric pests can digest cellulose.</a:t>
            </a:r>
          </a:p>
          <a:p>
            <a:pPr marL="609600" indent="-609600">
              <a:lnSpc>
                <a:spcPct val="90000"/>
              </a:lnSpc>
              <a:buFontTx/>
              <a:buAutoNum type="arabicPeriod" startAt="180"/>
            </a:pPr>
            <a:r>
              <a:rPr lang="en-US" altLang="en-US" sz="2800" b="1"/>
              <a:t>  Cockroaches and crickets are fabric pests.</a:t>
            </a:r>
          </a:p>
          <a:p>
            <a:pPr marL="609600" indent="-609600">
              <a:lnSpc>
                <a:spcPct val="90000"/>
              </a:lnSpc>
              <a:buFontTx/>
              <a:buAutoNum type="arabicPeriod" startAt="180"/>
            </a:pPr>
            <a:r>
              <a:rPr lang="en-US" altLang="en-US" sz="2800" b="1"/>
              <a:t>  </a:t>
            </a:r>
            <a:r>
              <a:rPr lang="en-US" altLang="en-US" sz="2800" b="1" u="sng"/>
              <a:t>Carpet beetles feed on cotton.</a:t>
            </a:r>
          </a:p>
          <a:p>
            <a:pPr marL="609600" indent="-609600">
              <a:lnSpc>
                <a:spcPct val="90000"/>
              </a:lnSpc>
              <a:buFontTx/>
              <a:buAutoNum type="arabicPeriod" startAt="180"/>
            </a:pPr>
            <a:endParaRPr lang="en-US" altLang="en-US" sz="2800" b="1" u="sng"/>
          </a:p>
          <a:p>
            <a:pPr marL="609600" indent="-609600">
              <a:lnSpc>
                <a:spcPct val="90000"/>
              </a:lnSpc>
              <a:buFontTx/>
              <a:buAutoNum type="arabicPeriod" startAt="180"/>
            </a:pPr>
            <a:r>
              <a:rPr lang="en-US" altLang="en-US" sz="2800" b="1"/>
              <a:t>  Fabric pest larvae feed on wool, silk, feathers, </a:t>
            </a:r>
          </a:p>
          <a:p>
            <a:pPr marL="609600" indent="-609600">
              <a:lnSpc>
                <a:spcPct val="90000"/>
              </a:lnSpc>
              <a:buFontTx/>
              <a:buNone/>
            </a:pPr>
            <a:r>
              <a:rPr lang="en-US" altLang="en-US" sz="2800" b="1"/>
              <a:t>         hides, horns, and other animal connective tissue.  </a:t>
            </a:r>
          </a:p>
        </p:txBody>
      </p:sp>
      <p:sp>
        <p:nvSpPr>
          <p:cNvPr id="565252" name="Text Box 4">
            <a:extLst>
              <a:ext uri="{FF2B5EF4-FFF2-40B4-BE49-F238E27FC236}">
                <a16:creationId xmlns:a16="http://schemas.microsoft.com/office/drawing/2014/main" id="{D970DAFE-051F-4380-B77F-96BA004AF25C}"/>
              </a:ext>
            </a:extLst>
          </p:cNvPr>
          <p:cNvSpPr txBox="1">
            <a:spLocks noChangeArrowheads="1"/>
          </p:cNvSpPr>
          <p:nvPr/>
        </p:nvSpPr>
        <p:spPr bwMode="auto">
          <a:xfrm>
            <a:off x="381000" y="5410200"/>
            <a:ext cx="8610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False – cotton is a plant, not an animal…so they don’t feed on it.</a:t>
            </a:r>
          </a:p>
        </p:txBody>
      </p:sp>
    </p:spTree>
  </p:cSld>
  <p:clrMapOvr>
    <a:masterClrMapping/>
  </p:clrMapOvr>
</p:sld>
</file>

<file path=ppt/slides/slide3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a:extLst>
              <a:ext uri="{FF2B5EF4-FFF2-40B4-BE49-F238E27FC236}">
                <a16:creationId xmlns:a16="http://schemas.microsoft.com/office/drawing/2014/main" id="{DDE42BD6-B6A7-4314-A2AC-526C407F7F9B}"/>
              </a:ext>
            </a:extLst>
          </p:cNvPr>
          <p:cNvSpPr>
            <a:spLocks noGrp="1" noChangeArrowheads="1"/>
          </p:cNvSpPr>
          <p:nvPr>
            <p:ph type="title"/>
          </p:nvPr>
        </p:nvSpPr>
        <p:spPr>
          <a:xfrm>
            <a:off x="685800" y="152400"/>
            <a:ext cx="7772400" cy="457200"/>
          </a:xfrm>
        </p:spPr>
        <p:txBody>
          <a:bodyPr/>
          <a:lstStyle/>
          <a:p>
            <a:r>
              <a:rPr lang="en-US" altLang="en-US" sz="3200" b="1"/>
              <a:t>True or False</a:t>
            </a:r>
          </a:p>
        </p:txBody>
      </p:sp>
      <p:sp>
        <p:nvSpPr>
          <p:cNvPr id="253955" name="Rectangle 3">
            <a:extLst>
              <a:ext uri="{FF2B5EF4-FFF2-40B4-BE49-F238E27FC236}">
                <a16:creationId xmlns:a16="http://schemas.microsoft.com/office/drawing/2014/main" id="{4A79417D-611B-428A-969B-D3BDB80B21AF}"/>
              </a:ext>
            </a:extLst>
          </p:cNvPr>
          <p:cNvSpPr>
            <a:spLocks noGrp="1" noChangeArrowheads="1"/>
          </p:cNvSpPr>
          <p:nvPr>
            <p:ph type="body" idx="1"/>
          </p:nvPr>
        </p:nvSpPr>
        <p:spPr>
          <a:xfrm>
            <a:off x="457200" y="685800"/>
            <a:ext cx="8382000" cy="6172200"/>
          </a:xfrm>
        </p:spPr>
        <p:txBody>
          <a:bodyPr/>
          <a:lstStyle/>
          <a:p>
            <a:pPr marL="609600" indent="-609600">
              <a:lnSpc>
                <a:spcPct val="90000"/>
              </a:lnSpc>
              <a:buFontTx/>
              <a:buAutoNum type="arabicPeriod" startAt="176"/>
            </a:pPr>
            <a:r>
              <a:rPr lang="en-US" altLang="en-US" sz="2800" b="1"/>
              <a:t>  Adult carpet beetles feed on woolen fabrics.</a:t>
            </a:r>
          </a:p>
          <a:p>
            <a:pPr marL="609600" indent="-609600">
              <a:lnSpc>
                <a:spcPct val="90000"/>
              </a:lnSpc>
              <a:buFontTx/>
              <a:buAutoNum type="arabicPeriod" startAt="176"/>
            </a:pPr>
            <a:r>
              <a:rPr lang="en-US" altLang="en-US" sz="2800" b="1"/>
              <a:t>  Fabric moths are strong fliers.</a:t>
            </a:r>
          </a:p>
          <a:p>
            <a:pPr marL="609600" indent="-609600">
              <a:lnSpc>
                <a:spcPct val="90000"/>
              </a:lnSpc>
              <a:buFontTx/>
              <a:buAutoNum type="arabicPeriod" startAt="176"/>
            </a:pPr>
            <a:r>
              <a:rPr lang="en-US" altLang="en-US" sz="2800" b="1"/>
              <a:t>  Fabric moths are attracted to lights.</a:t>
            </a:r>
          </a:p>
          <a:p>
            <a:pPr marL="609600" indent="-609600">
              <a:lnSpc>
                <a:spcPct val="90000"/>
              </a:lnSpc>
              <a:buFontTx/>
              <a:buAutoNum type="arabicPeriod" startAt="176"/>
            </a:pPr>
            <a:r>
              <a:rPr lang="en-US" altLang="en-US" sz="2800" b="1"/>
              <a:t>  First instar larvae of clothes moths must </a:t>
            </a:r>
          </a:p>
          <a:p>
            <a:pPr marL="609600" indent="-609600">
              <a:lnSpc>
                <a:spcPct val="90000"/>
              </a:lnSpc>
              <a:buFontTx/>
              <a:buNone/>
            </a:pPr>
            <a:r>
              <a:rPr lang="en-US" altLang="en-US" sz="2800" b="1"/>
              <a:t>          feed on clean wool.</a:t>
            </a:r>
          </a:p>
          <a:p>
            <a:pPr marL="609600" indent="-609600">
              <a:lnSpc>
                <a:spcPct val="90000"/>
              </a:lnSpc>
              <a:buFontTx/>
              <a:buAutoNum type="arabicPeriod" startAt="180"/>
            </a:pPr>
            <a:r>
              <a:rPr lang="en-US" altLang="en-US" sz="2800" b="1"/>
              <a:t>  Fabric moths have a 3/4</a:t>
            </a:r>
            <a:r>
              <a:rPr lang="en-US" altLang="en-US" sz="2800" b="1" baseline="30000"/>
              <a:t>th</a:t>
            </a:r>
            <a:r>
              <a:rPr lang="en-US" altLang="en-US" sz="2800" b="1"/>
              <a:t> inch wingspan.</a:t>
            </a:r>
          </a:p>
          <a:p>
            <a:pPr marL="609600" indent="-609600">
              <a:lnSpc>
                <a:spcPct val="90000"/>
              </a:lnSpc>
              <a:buFontTx/>
              <a:buAutoNum type="arabicPeriod" startAt="180"/>
            </a:pPr>
            <a:r>
              <a:rPr lang="en-US" altLang="en-US" sz="2800" b="1"/>
              <a:t>  Clothes moth adults feed on nectar.</a:t>
            </a:r>
          </a:p>
          <a:p>
            <a:pPr marL="609600" indent="-609600">
              <a:lnSpc>
                <a:spcPct val="90000"/>
              </a:lnSpc>
              <a:buFontTx/>
              <a:buAutoNum type="arabicPeriod" startAt="180"/>
            </a:pPr>
            <a:r>
              <a:rPr lang="en-US" altLang="en-US" sz="2800" b="1"/>
              <a:t>  Fabric pests can digest cellulose.</a:t>
            </a:r>
          </a:p>
          <a:p>
            <a:pPr marL="609600" indent="-609600">
              <a:lnSpc>
                <a:spcPct val="90000"/>
              </a:lnSpc>
              <a:buFontTx/>
              <a:buAutoNum type="arabicPeriod" startAt="180"/>
            </a:pPr>
            <a:r>
              <a:rPr lang="en-US" altLang="en-US" sz="2800" b="1"/>
              <a:t>  Cockroaches and crickets are fabric pests.</a:t>
            </a:r>
          </a:p>
          <a:p>
            <a:pPr marL="609600" indent="-609600">
              <a:lnSpc>
                <a:spcPct val="90000"/>
              </a:lnSpc>
              <a:buFontTx/>
              <a:buAutoNum type="arabicPeriod" startAt="180"/>
            </a:pPr>
            <a:r>
              <a:rPr lang="en-US" altLang="en-US" sz="2800" b="1"/>
              <a:t>  Carpet beetles feed on cotton.</a:t>
            </a:r>
          </a:p>
          <a:p>
            <a:pPr marL="609600" indent="-609600">
              <a:lnSpc>
                <a:spcPct val="90000"/>
              </a:lnSpc>
              <a:buFontTx/>
              <a:buAutoNum type="arabicPeriod" startAt="180"/>
            </a:pPr>
            <a:r>
              <a:rPr lang="en-US" altLang="en-US" sz="2800" b="1"/>
              <a:t>  </a:t>
            </a:r>
            <a:r>
              <a:rPr lang="en-US" altLang="en-US" sz="2800" b="1" u="sng"/>
              <a:t>Fabric pest larvae feed on wool, silk, feathers, </a:t>
            </a:r>
          </a:p>
          <a:p>
            <a:pPr marL="609600" indent="-609600">
              <a:lnSpc>
                <a:spcPct val="90000"/>
              </a:lnSpc>
              <a:buFontTx/>
              <a:buNone/>
            </a:pPr>
            <a:r>
              <a:rPr lang="en-US" altLang="en-US" sz="2800" b="1"/>
              <a:t>         </a:t>
            </a:r>
            <a:r>
              <a:rPr lang="en-US" altLang="en-US" sz="2800" b="1" u="sng"/>
              <a:t>hides, horns, and other animal connective tissue.</a:t>
            </a:r>
          </a:p>
          <a:p>
            <a:pPr marL="609600" indent="-609600">
              <a:lnSpc>
                <a:spcPct val="90000"/>
              </a:lnSpc>
              <a:buFontTx/>
              <a:buNone/>
            </a:pPr>
            <a:r>
              <a:rPr lang="en-US" altLang="en-US" sz="2800" b="1"/>
              <a:t>  </a:t>
            </a:r>
          </a:p>
        </p:txBody>
      </p:sp>
    </p:spTree>
  </p:cSld>
  <p:clrMapOvr>
    <a:masterClrMapping/>
  </p:clrMapOvr>
</p:sld>
</file>

<file path=ppt/slides/slide3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6274" name="Rectangle 2">
            <a:extLst>
              <a:ext uri="{FF2B5EF4-FFF2-40B4-BE49-F238E27FC236}">
                <a16:creationId xmlns:a16="http://schemas.microsoft.com/office/drawing/2014/main" id="{04DCFD07-1E2F-4BDD-883A-B6EDD5B68673}"/>
              </a:ext>
            </a:extLst>
          </p:cNvPr>
          <p:cNvSpPr>
            <a:spLocks noGrp="1" noChangeArrowheads="1"/>
          </p:cNvSpPr>
          <p:nvPr>
            <p:ph type="title"/>
          </p:nvPr>
        </p:nvSpPr>
        <p:spPr>
          <a:xfrm>
            <a:off x="685800" y="152400"/>
            <a:ext cx="7772400" cy="457200"/>
          </a:xfrm>
        </p:spPr>
        <p:txBody>
          <a:bodyPr/>
          <a:lstStyle/>
          <a:p>
            <a:r>
              <a:rPr lang="en-US" altLang="en-US" sz="3200" b="1"/>
              <a:t>True or False</a:t>
            </a:r>
          </a:p>
        </p:txBody>
      </p:sp>
      <p:sp>
        <p:nvSpPr>
          <p:cNvPr id="566275" name="Rectangle 3">
            <a:extLst>
              <a:ext uri="{FF2B5EF4-FFF2-40B4-BE49-F238E27FC236}">
                <a16:creationId xmlns:a16="http://schemas.microsoft.com/office/drawing/2014/main" id="{EDEC794D-63BD-49F7-9140-4E4B8E4D8A8F}"/>
              </a:ext>
            </a:extLst>
          </p:cNvPr>
          <p:cNvSpPr>
            <a:spLocks noGrp="1" noChangeArrowheads="1"/>
          </p:cNvSpPr>
          <p:nvPr>
            <p:ph type="body" idx="1"/>
          </p:nvPr>
        </p:nvSpPr>
        <p:spPr>
          <a:xfrm>
            <a:off x="457200" y="685800"/>
            <a:ext cx="8382000" cy="6172200"/>
          </a:xfrm>
        </p:spPr>
        <p:txBody>
          <a:bodyPr/>
          <a:lstStyle/>
          <a:p>
            <a:pPr marL="609600" indent="-609600">
              <a:lnSpc>
                <a:spcPct val="90000"/>
              </a:lnSpc>
              <a:buFontTx/>
              <a:buAutoNum type="arabicPeriod" startAt="176"/>
            </a:pPr>
            <a:r>
              <a:rPr lang="en-US" altLang="en-US" sz="2800" b="1"/>
              <a:t>  Adult carpet beetles feed on woolen fabrics.</a:t>
            </a:r>
          </a:p>
          <a:p>
            <a:pPr marL="609600" indent="-609600">
              <a:lnSpc>
                <a:spcPct val="90000"/>
              </a:lnSpc>
              <a:buFontTx/>
              <a:buAutoNum type="arabicPeriod" startAt="176"/>
            </a:pPr>
            <a:r>
              <a:rPr lang="en-US" altLang="en-US" sz="2800" b="1"/>
              <a:t>  Fabric moths are strong fliers.</a:t>
            </a:r>
          </a:p>
          <a:p>
            <a:pPr marL="609600" indent="-609600">
              <a:lnSpc>
                <a:spcPct val="90000"/>
              </a:lnSpc>
              <a:buFontTx/>
              <a:buAutoNum type="arabicPeriod" startAt="176"/>
            </a:pPr>
            <a:r>
              <a:rPr lang="en-US" altLang="en-US" sz="2800" b="1"/>
              <a:t>  Fabric moths are attracted to lights.</a:t>
            </a:r>
          </a:p>
          <a:p>
            <a:pPr marL="609600" indent="-609600">
              <a:lnSpc>
                <a:spcPct val="90000"/>
              </a:lnSpc>
              <a:buFontTx/>
              <a:buAutoNum type="arabicPeriod" startAt="176"/>
            </a:pPr>
            <a:r>
              <a:rPr lang="en-US" altLang="en-US" sz="2800" b="1"/>
              <a:t>  First instar larvae of clothes moths must </a:t>
            </a:r>
          </a:p>
          <a:p>
            <a:pPr marL="609600" indent="-609600">
              <a:lnSpc>
                <a:spcPct val="90000"/>
              </a:lnSpc>
              <a:buFontTx/>
              <a:buNone/>
            </a:pPr>
            <a:r>
              <a:rPr lang="en-US" altLang="en-US" sz="2800" b="1"/>
              <a:t>          feed on clean wool.</a:t>
            </a:r>
          </a:p>
          <a:p>
            <a:pPr marL="609600" indent="-609600">
              <a:lnSpc>
                <a:spcPct val="90000"/>
              </a:lnSpc>
              <a:buFontTx/>
              <a:buAutoNum type="arabicPeriod" startAt="180"/>
            </a:pPr>
            <a:r>
              <a:rPr lang="en-US" altLang="en-US" sz="2800" b="1"/>
              <a:t>  Fabric moths have a 3/4</a:t>
            </a:r>
            <a:r>
              <a:rPr lang="en-US" altLang="en-US" sz="2800" b="1" baseline="30000"/>
              <a:t>th</a:t>
            </a:r>
            <a:r>
              <a:rPr lang="en-US" altLang="en-US" sz="2800" b="1"/>
              <a:t> inch wingspan.</a:t>
            </a:r>
          </a:p>
          <a:p>
            <a:pPr marL="609600" indent="-609600">
              <a:lnSpc>
                <a:spcPct val="90000"/>
              </a:lnSpc>
              <a:buFontTx/>
              <a:buAutoNum type="arabicPeriod" startAt="180"/>
            </a:pPr>
            <a:r>
              <a:rPr lang="en-US" altLang="en-US" sz="2800" b="1"/>
              <a:t>  Clothes moth adults feed on nectar.</a:t>
            </a:r>
          </a:p>
          <a:p>
            <a:pPr marL="609600" indent="-609600">
              <a:lnSpc>
                <a:spcPct val="90000"/>
              </a:lnSpc>
              <a:buFontTx/>
              <a:buAutoNum type="arabicPeriod" startAt="180"/>
            </a:pPr>
            <a:r>
              <a:rPr lang="en-US" altLang="en-US" sz="2800" b="1"/>
              <a:t>  Fabric pests can digest cellulose.</a:t>
            </a:r>
          </a:p>
          <a:p>
            <a:pPr marL="609600" indent="-609600">
              <a:lnSpc>
                <a:spcPct val="90000"/>
              </a:lnSpc>
              <a:buFontTx/>
              <a:buAutoNum type="arabicPeriod" startAt="180"/>
            </a:pPr>
            <a:r>
              <a:rPr lang="en-US" altLang="en-US" sz="2800" b="1"/>
              <a:t>  Cockroaches and crickets are fabric pests.</a:t>
            </a:r>
          </a:p>
          <a:p>
            <a:pPr marL="609600" indent="-609600">
              <a:lnSpc>
                <a:spcPct val="90000"/>
              </a:lnSpc>
              <a:buFontTx/>
              <a:buAutoNum type="arabicPeriod" startAt="180"/>
            </a:pPr>
            <a:r>
              <a:rPr lang="en-US" altLang="en-US" sz="2800" b="1"/>
              <a:t>  Carpet beetles feed on cotton.</a:t>
            </a:r>
          </a:p>
          <a:p>
            <a:pPr marL="609600" indent="-609600">
              <a:lnSpc>
                <a:spcPct val="90000"/>
              </a:lnSpc>
              <a:buFontTx/>
              <a:buAutoNum type="arabicPeriod" startAt="180"/>
            </a:pPr>
            <a:r>
              <a:rPr lang="en-US" altLang="en-US" sz="2800" b="1"/>
              <a:t>  </a:t>
            </a:r>
            <a:r>
              <a:rPr lang="en-US" altLang="en-US" sz="2800" b="1" u="sng"/>
              <a:t>Fabric pest larvae feed on wool, silk, feathers, </a:t>
            </a:r>
          </a:p>
          <a:p>
            <a:pPr marL="609600" indent="-609600">
              <a:lnSpc>
                <a:spcPct val="90000"/>
              </a:lnSpc>
              <a:buFontTx/>
              <a:buNone/>
            </a:pPr>
            <a:r>
              <a:rPr lang="en-US" altLang="en-US" sz="2800" b="1"/>
              <a:t>         </a:t>
            </a:r>
            <a:r>
              <a:rPr lang="en-US" altLang="en-US" sz="2800" b="1" u="sng"/>
              <a:t>hides, horns, and other animal connective tissue.</a:t>
            </a:r>
          </a:p>
          <a:p>
            <a:pPr marL="609600" indent="-609600">
              <a:lnSpc>
                <a:spcPct val="90000"/>
              </a:lnSpc>
              <a:buFontTx/>
              <a:buNone/>
            </a:pPr>
            <a:r>
              <a:rPr lang="en-US" altLang="en-US" sz="2800" b="1"/>
              <a:t>  </a:t>
            </a:r>
          </a:p>
        </p:txBody>
      </p:sp>
      <p:sp>
        <p:nvSpPr>
          <p:cNvPr id="566276" name="Text Box 4">
            <a:extLst>
              <a:ext uri="{FF2B5EF4-FFF2-40B4-BE49-F238E27FC236}">
                <a16:creationId xmlns:a16="http://schemas.microsoft.com/office/drawing/2014/main" id="{6E3499D4-589F-46B6-9AB3-3CC3B8B07BDE}"/>
              </a:ext>
            </a:extLst>
          </p:cNvPr>
          <p:cNvSpPr txBox="1">
            <a:spLocks noChangeArrowheads="1"/>
          </p:cNvSpPr>
          <p:nvPr/>
        </p:nvSpPr>
        <p:spPr bwMode="auto">
          <a:xfrm>
            <a:off x="533400" y="6289675"/>
            <a:ext cx="8001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 – all these items are made of animal connective tissue.</a:t>
            </a:r>
          </a:p>
        </p:txBody>
      </p:sp>
    </p:spTree>
  </p:cSld>
  <p:clrMapOvr>
    <a:masterClrMapping/>
  </p:clrMapOvr>
</p:sld>
</file>

<file path=ppt/slides/slide3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a:extLst>
              <a:ext uri="{FF2B5EF4-FFF2-40B4-BE49-F238E27FC236}">
                <a16:creationId xmlns:a16="http://schemas.microsoft.com/office/drawing/2014/main" id="{048C8458-1D2A-4E16-9A81-9F2964EEA3BF}"/>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254979" name="Rectangle 3">
            <a:extLst>
              <a:ext uri="{FF2B5EF4-FFF2-40B4-BE49-F238E27FC236}">
                <a16:creationId xmlns:a16="http://schemas.microsoft.com/office/drawing/2014/main" id="{4F8A2F60-DEBC-40F1-B348-B942FB1114C0}"/>
              </a:ext>
            </a:extLst>
          </p:cNvPr>
          <p:cNvSpPr>
            <a:spLocks noGrp="1" noChangeArrowheads="1"/>
          </p:cNvSpPr>
          <p:nvPr>
            <p:ph type="body" idx="1"/>
          </p:nvPr>
        </p:nvSpPr>
        <p:spPr>
          <a:xfrm>
            <a:off x="381000" y="762000"/>
            <a:ext cx="8382000" cy="5943600"/>
          </a:xfrm>
        </p:spPr>
        <p:txBody>
          <a:bodyPr/>
          <a:lstStyle/>
          <a:p>
            <a:pPr marL="609600" indent="-609600">
              <a:lnSpc>
                <a:spcPct val="90000"/>
              </a:lnSpc>
              <a:buFontTx/>
              <a:buAutoNum type="arabicPeriod" startAt="186"/>
            </a:pPr>
            <a:r>
              <a:rPr lang="en-US" altLang="en-US" sz="2800" b="1"/>
              <a:t>  </a:t>
            </a:r>
            <a:r>
              <a:rPr lang="en-US" altLang="en-US" sz="2800" b="1" u="sng"/>
              <a:t>Flies belong to the order Dictyoptera.</a:t>
            </a:r>
          </a:p>
          <a:p>
            <a:pPr marL="609600" indent="-609600">
              <a:lnSpc>
                <a:spcPct val="90000"/>
              </a:lnSpc>
              <a:buFontTx/>
              <a:buAutoNum type="arabicPeriod" startAt="186"/>
            </a:pPr>
            <a:endParaRPr lang="en-US" altLang="en-US" sz="2800" b="1" u="sng"/>
          </a:p>
          <a:p>
            <a:pPr marL="609600" indent="-609600">
              <a:lnSpc>
                <a:spcPct val="90000"/>
              </a:lnSpc>
              <a:buFontTx/>
              <a:buAutoNum type="arabicPeriod" startAt="186"/>
            </a:pPr>
            <a:endParaRPr lang="en-US" altLang="en-US" sz="2800" b="1"/>
          </a:p>
          <a:p>
            <a:pPr marL="609600" indent="-609600">
              <a:lnSpc>
                <a:spcPct val="90000"/>
              </a:lnSpc>
              <a:buFontTx/>
              <a:buAutoNum type="arabicPeriod" startAt="186"/>
            </a:pPr>
            <a:r>
              <a:rPr lang="en-US" altLang="en-US" sz="2800" b="1"/>
              <a:t>  Flies and mosquitoes have two pairs of wings.</a:t>
            </a:r>
          </a:p>
          <a:p>
            <a:pPr marL="609600" indent="-609600">
              <a:lnSpc>
                <a:spcPct val="90000"/>
              </a:lnSpc>
              <a:buFontTx/>
              <a:buAutoNum type="arabicPeriod" startAt="186"/>
            </a:pPr>
            <a:r>
              <a:rPr lang="en-US" altLang="en-US" sz="2800" b="1"/>
              <a:t>  Flies have complete metamorphosis (egg,</a:t>
            </a:r>
          </a:p>
          <a:p>
            <a:pPr marL="609600" indent="-609600">
              <a:lnSpc>
                <a:spcPct val="90000"/>
              </a:lnSpc>
              <a:buFontTx/>
              <a:buNone/>
            </a:pPr>
            <a:r>
              <a:rPr lang="en-US" altLang="en-US" sz="2800" b="1"/>
              <a:t>          larva, pupa, adult)</a:t>
            </a:r>
          </a:p>
          <a:p>
            <a:pPr marL="609600" indent="-609600">
              <a:lnSpc>
                <a:spcPct val="90000"/>
              </a:lnSpc>
              <a:buFontTx/>
              <a:buNone/>
            </a:pPr>
            <a:r>
              <a:rPr lang="en-US" altLang="en-US" sz="2800" b="1"/>
              <a:t>189.  Immature mosquitoes live in the water, </a:t>
            </a:r>
          </a:p>
          <a:p>
            <a:pPr marL="609600" indent="-609600">
              <a:lnSpc>
                <a:spcPct val="90000"/>
              </a:lnSpc>
              <a:buFontTx/>
              <a:buNone/>
            </a:pPr>
            <a:r>
              <a:rPr lang="en-US" altLang="en-US" sz="2800" b="1"/>
              <a:t>          therefore they have incomplete metamorphosis. </a:t>
            </a:r>
          </a:p>
          <a:p>
            <a:pPr marL="609600" indent="-609600">
              <a:lnSpc>
                <a:spcPct val="90000"/>
              </a:lnSpc>
              <a:buFontTx/>
              <a:buAutoNum type="arabicPeriod" startAt="190"/>
            </a:pPr>
            <a:r>
              <a:rPr lang="en-US" altLang="en-US" sz="2800" b="1"/>
              <a:t>  Flies and mosquitoes balance with halteres, </a:t>
            </a:r>
          </a:p>
          <a:p>
            <a:pPr marL="609600" indent="-609600">
              <a:lnSpc>
                <a:spcPct val="90000"/>
              </a:lnSpc>
              <a:buFontTx/>
              <a:buNone/>
            </a:pPr>
            <a:r>
              <a:rPr lang="en-US" altLang="en-US" sz="2800" b="1"/>
              <a:t>          knob-like organs behind their wings.</a:t>
            </a:r>
          </a:p>
          <a:p>
            <a:pPr marL="609600" indent="-609600">
              <a:lnSpc>
                <a:spcPct val="90000"/>
              </a:lnSpc>
              <a:buFontTx/>
              <a:buAutoNum type="arabicPeriod" startAt="191"/>
            </a:pPr>
            <a:r>
              <a:rPr lang="en-US" altLang="en-US" sz="2800" b="1"/>
              <a:t>  All flies have sponging-lapping mouthparts.</a:t>
            </a:r>
          </a:p>
          <a:p>
            <a:pPr marL="609600" indent="-609600">
              <a:lnSpc>
                <a:spcPct val="90000"/>
              </a:lnSpc>
              <a:buFontTx/>
              <a:buAutoNum type="arabicPeriod" startAt="191"/>
            </a:pPr>
            <a:r>
              <a:rPr lang="en-US" altLang="en-US" sz="2800" b="1"/>
              <a:t>  Flies and mosquitoes transmit many diseases.   </a:t>
            </a:r>
          </a:p>
        </p:txBody>
      </p:sp>
      <p:pic>
        <p:nvPicPr>
          <p:cNvPr id="254982" name="Picture 6">
            <a:hlinkClick r:id="rId2"/>
            <a:extLst>
              <a:ext uri="{FF2B5EF4-FFF2-40B4-BE49-F238E27FC236}">
                <a16:creationId xmlns:a16="http://schemas.microsoft.com/office/drawing/2014/main" id="{68FDDC03-CB4B-4195-BA62-707FC34454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236538"/>
            <a:ext cx="1676400" cy="11350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7298" name="Rectangle 2">
            <a:extLst>
              <a:ext uri="{FF2B5EF4-FFF2-40B4-BE49-F238E27FC236}">
                <a16:creationId xmlns:a16="http://schemas.microsoft.com/office/drawing/2014/main" id="{5F145CC5-06F5-4BB6-89B7-904455C0E0D2}"/>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567299" name="Rectangle 3">
            <a:extLst>
              <a:ext uri="{FF2B5EF4-FFF2-40B4-BE49-F238E27FC236}">
                <a16:creationId xmlns:a16="http://schemas.microsoft.com/office/drawing/2014/main" id="{0FC7D978-C1FA-41E4-BA35-2F51084F9014}"/>
              </a:ext>
            </a:extLst>
          </p:cNvPr>
          <p:cNvSpPr>
            <a:spLocks noGrp="1" noChangeArrowheads="1"/>
          </p:cNvSpPr>
          <p:nvPr>
            <p:ph type="body" idx="1"/>
          </p:nvPr>
        </p:nvSpPr>
        <p:spPr>
          <a:xfrm>
            <a:off x="381000" y="762000"/>
            <a:ext cx="8382000" cy="5943600"/>
          </a:xfrm>
        </p:spPr>
        <p:txBody>
          <a:bodyPr/>
          <a:lstStyle/>
          <a:p>
            <a:pPr marL="609600" indent="-609600">
              <a:lnSpc>
                <a:spcPct val="90000"/>
              </a:lnSpc>
              <a:buFontTx/>
              <a:buAutoNum type="arabicPeriod" startAt="186"/>
            </a:pPr>
            <a:r>
              <a:rPr lang="en-US" altLang="en-US" sz="2800" b="1"/>
              <a:t>  </a:t>
            </a:r>
            <a:r>
              <a:rPr lang="en-US" altLang="en-US" sz="2800" b="1" u="sng"/>
              <a:t>Flies belong to the order Dictyoptera.</a:t>
            </a:r>
          </a:p>
          <a:p>
            <a:pPr marL="609600" indent="-609600">
              <a:lnSpc>
                <a:spcPct val="90000"/>
              </a:lnSpc>
              <a:buFontTx/>
              <a:buAutoNum type="arabicPeriod" startAt="186"/>
            </a:pPr>
            <a:endParaRPr lang="en-US" altLang="en-US" sz="2800" b="1" u="sng"/>
          </a:p>
          <a:p>
            <a:pPr marL="609600" indent="-609600">
              <a:lnSpc>
                <a:spcPct val="90000"/>
              </a:lnSpc>
              <a:buFontTx/>
              <a:buAutoNum type="arabicPeriod" startAt="186"/>
            </a:pPr>
            <a:endParaRPr lang="en-US" altLang="en-US" sz="2800" b="1"/>
          </a:p>
          <a:p>
            <a:pPr marL="609600" indent="-609600">
              <a:lnSpc>
                <a:spcPct val="90000"/>
              </a:lnSpc>
              <a:buFontTx/>
              <a:buAutoNum type="arabicPeriod" startAt="186"/>
            </a:pPr>
            <a:r>
              <a:rPr lang="en-US" altLang="en-US" sz="2800" b="1"/>
              <a:t>  Flies and mosquitoes have two pairs of wings.</a:t>
            </a:r>
          </a:p>
          <a:p>
            <a:pPr marL="609600" indent="-609600">
              <a:lnSpc>
                <a:spcPct val="90000"/>
              </a:lnSpc>
              <a:buFontTx/>
              <a:buAutoNum type="arabicPeriod" startAt="186"/>
            </a:pPr>
            <a:r>
              <a:rPr lang="en-US" altLang="en-US" sz="2800" b="1"/>
              <a:t>  Flies have complete metamorphosis (egg,</a:t>
            </a:r>
          </a:p>
          <a:p>
            <a:pPr marL="609600" indent="-609600">
              <a:lnSpc>
                <a:spcPct val="90000"/>
              </a:lnSpc>
              <a:buFontTx/>
              <a:buNone/>
            </a:pPr>
            <a:r>
              <a:rPr lang="en-US" altLang="en-US" sz="2800" b="1"/>
              <a:t>          larva, pupa, adult)</a:t>
            </a:r>
          </a:p>
          <a:p>
            <a:pPr marL="609600" indent="-609600">
              <a:lnSpc>
                <a:spcPct val="90000"/>
              </a:lnSpc>
              <a:buFontTx/>
              <a:buNone/>
            </a:pPr>
            <a:r>
              <a:rPr lang="en-US" altLang="en-US" sz="2800" b="1"/>
              <a:t>189.  Immature mosquitoes live in the water, </a:t>
            </a:r>
          </a:p>
          <a:p>
            <a:pPr marL="609600" indent="-609600">
              <a:lnSpc>
                <a:spcPct val="90000"/>
              </a:lnSpc>
              <a:buFontTx/>
              <a:buNone/>
            </a:pPr>
            <a:r>
              <a:rPr lang="en-US" altLang="en-US" sz="2800" b="1"/>
              <a:t>          therefore they have incomplete metamorphosis. </a:t>
            </a:r>
          </a:p>
          <a:p>
            <a:pPr marL="609600" indent="-609600">
              <a:lnSpc>
                <a:spcPct val="90000"/>
              </a:lnSpc>
              <a:buFontTx/>
              <a:buAutoNum type="arabicPeriod" startAt="190"/>
            </a:pPr>
            <a:r>
              <a:rPr lang="en-US" altLang="en-US" sz="2800" b="1"/>
              <a:t>  Flies and mosquitoes balance with halteres, </a:t>
            </a:r>
          </a:p>
          <a:p>
            <a:pPr marL="609600" indent="-609600">
              <a:lnSpc>
                <a:spcPct val="90000"/>
              </a:lnSpc>
              <a:buFontTx/>
              <a:buNone/>
            </a:pPr>
            <a:r>
              <a:rPr lang="en-US" altLang="en-US" sz="2800" b="1"/>
              <a:t>          knob-like organs behind their wings.</a:t>
            </a:r>
          </a:p>
          <a:p>
            <a:pPr marL="609600" indent="-609600">
              <a:lnSpc>
                <a:spcPct val="90000"/>
              </a:lnSpc>
              <a:buFontTx/>
              <a:buAutoNum type="arabicPeriod" startAt="191"/>
            </a:pPr>
            <a:r>
              <a:rPr lang="en-US" altLang="en-US" sz="2800" b="1"/>
              <a:t>  All flies have sponging-lapping mouthparts.</a:t>
            </a:r>
          </a:p>
          <a:p>
            <a:pPr marL="609600" indent="-609600">
              <a:lnSpc>
                <a:spcPct val="90000"/>
              </a:lnSpc>
              <a:buFontTx/>
              <a:buAutoNum type="arabicPeriod" startAt="191"/>
            </a:pPr>
            <a:r>
              <a:rPr lang="en-US" altLang="en-US" sz="2800" b="1"/>
              <a:t>  Flies and mosquitoes transmit many diseases.   </a:t>
            </a:r>
          </a:p>
        </p:txBody>
      </p:sp>
      <p:sp>
        <p:nvSpPr>
          <p:cNvPr id="567300" name="Text Box 4">
            <a:extLst>
              <a:ext uri="{FF2B5EF4-FFF2-40B4-BE49-F238E27FC236}">
                <a16:creationId xmlns:a16="http://schemas.microsoft.com/office/drawing/2014/main" id="{9FFDE3AF-ABB4-49C3-BAA7-F2991F3826B6}"/>
              </a:ext>
            </a:extLst>
          </p:cNvPr>
          <p:cNvSpPr txBox="1">
            <a:spLocks noChangeArrowheads="1"/>
          </p:cNvSpPr>
          <p:nvPr/>
        </p:nvSpPr>
        <p:spPr bwMode="auto">
          <a:xfrm>
            <a:off x="228600" y="1447800"/>
            <a:ext cx="8763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flies and mosquitoes belong to the order Diptera…2 wings </a:t>
            </a:r>
          </a:p>
        </p:txBody>
      </p:sp>
      <p:pic>
        <p:nvPicPr>
          <p:cNvPr id="567301" name="Picture 5">
            <a:hlinkClick r:id="rId2"/>
            <a:extLst>
              <a:ext uri="{FF2B5EF4-FFF2-40B4-BE49-F238E27FC236}">
                <a16:creationId xmlns:a16="http://schemas.microsoft.com/office/drawing/2014/main" id="{1925ED00-A86B-4B20-9BBA-E8C198296A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236538"/>
            <a:ext cx="1676400" cy="113506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a:extLst>
              <a:ext uri="{FF2B5EF4-FFF2-40B4-BE49-F238E27FC236}">
                <a16:creationId xmlns:a16="http://schemas.microsoft.com/office/drawing/2014/main" id="{A6CC8290-CBE1-454E-A57D-839D0D5A127D}"/>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256003" name="Rectangle 3">
            <a:extLst>
              <a:ext uri="{FF2B5EF4-FFF2-40B4-BE49-F238E27FC236}">
                <a16:creationId xmlns:a16="http://schemas.microsoft.com/office/drawing/2014/main" id="{5A2D3433-B780-438D-A9DB-F4406CB39AC6}"/>
              </a:ext>
            </a:extLst>
          </p:cNvPr>
          <p:cNvSpPr>
            <a:spLocks noGrp="1" noChangeArrowheads="1"/>
          </p:cNvSpPr>
          <p:nvPr>
            <p:ph type="body" idx="1"/>
          </p:nvPr>
        </p:nvSpPr>
        <p:spPr>
          <a:xfrm>
            <a:off x="381000" y="762000"/>
            <a:ext cx="8382000" cy="5334000"/>
          </a:xfrm>
        </p:spPr>
        <p:txBody>
          <a:bodyPr/>
          <a:lstStyle/>
          <a:p>
            <a:pPr marL="609600" indent="-609600">
              <a:lnSpc>
                <a:spcPct val="90000"/>
              </a:lnSpc>
              <a:buFontTx/>
              <a:buAutoNum type="arabicPeriod" startAt="186"/>
            </a:pPr>
            <a:r>
              <a:rPr lang="en-US" altLang="en-US" sz="2800" b="1"/>
              <a:t>  Flies belong to the order Dictyoptera.</a:t>
            </a:r>
          </a:p>
          <a:p>
            <a:pPr marL="609600" indent="-609600">
              <a:lnSpc>
                <a:spcPct val="90000"/>
              </a:lnSpc>
              <a:buFontTx/>
              <a:buAutoNum type="arabicPeriod" startAt="186"/>
            </a:pPr>
            <a:r>
              <a:rPr lang="en-US" altLang="en-US" sz="2800" b="1"/>
              <a:t>  </a:t>
            </a:r>
            <a:r>
              <a:rPr lang="en-US" altLang="en-US" sz="2800" b="1" u="sng"/>
              <a:t>Flies and mosquitoes have two pairs of wings.</a:t>
            </a:r>
          </a:p>
          <a:p>
            <a:pPr marL="609600" indent="-609600">
              <a:lnSpc>
                <a:spcPct val="90000"/>
              </a:lnSpc>
              <a:buFontTx/>
              <a:buAutoNum type="arabicPeriod" startAt="186"/>
            </a:pPr>
            <a:endParaRPr lang="en-US" altLang="en-US" sz="2800" b="1" u="sng"/>
          </a:p>
          <a:p>
            <a:pPr marL="609600" indent="-609600">
              <a:lnSpc>
                <a:spcPct val="90000"/>
              </a:lnSpc>
              <a:buFontTx/>
              <a:buAutoNum type="arabicPeriod" startAt="186"/>
            </a:pPr>
            <a:r>
              <a:rPr lang="en-US" altLang="en-US" sz="2800" b="1"/>
              <a:t>  Flies have complete metamorphosis (egg,</a:t>
            </a:r>
          </a:p>
          <a:p>
            <a:pPr marL="609600" indent="-609600">
              <a:lnSpc>
                <a:spcPct val="90000"/>
              </a:lnSpc>
              <a:buFontTx/>
              <a:buNone/>
            </a:pPr>
            <a:r>
              <a:rPr lang="en-US" altLang="en-US" sz="2800" b="1"/>
              <a:t>          larva, pupa, adult)</a:t>
            </a:r>
          </a:p>
          <a:p>
            <a:pPr marL="609600" indent="-609600">
              <a:lnSpc>
                <a:spcPct val="90000"/>
              </a:lnSpc>
              <a:buFontTx/>
              <a:buNone/>
            </a:pPr>
            <a:r>
              <a:rPr lang="en-US" altLang="en-US" sz="2800" b="1"/>
              <a:t>189.  Immature mosquitoes live in the water, </a:t>
            </a:r>
          </a:p>
          <a:p>
            <a:pPr marL="609600" indent="-609600">
              <a:lnSpc>
                <a:spcPct val="90000"/>
              </a:lnSpc>
              <a:buFontTx/>
              <a:buNone/>
            </a:pPr>
            <a:r>
              <a:rPr lang="en-US" altLang="en-US" sz="2800" b="1"/>
              <a:t>          therefore they have incomplete metamorphosis. </a:t>
            </a:r>
          </a:p>
          <a:p>
            <a:pPr marL="609600" indent="-609600">
              <a:lnSpc>
                <a:spcPct val="90000"/>
              </a:lnSpc>
              <a:buFontTx/>
              <a:buAutoNum type="arabicPeriod" startAt="190"/>
            </a:pPr>
            <a:r>
              <a:rPr lang="en-US" altLang="en-US" sz="2800" b="1"/>
              <a:t>  Flies and mosquitoes balance with halteres, </a:t>
            </a:r>
          </a:p>
          <a:p>
            <a:pPr marL="609600" indent="-609600">
              <a:lnSpc>
                <a:spcPct val="90000"/>
              </a:lnSpc>
              <a:buFontTx/>
              <a:buNone/>
            </a:pPr>
            <a:r>
              <a:rPr lang="en-US" altLang="en-US" sz="2800" b="1"/>
              <a:t>          knob-like organs behind their wings.</a:t>
            </a:r>
          </a:p>
          <a:p>
            <a:pPr marL="609600" indent="-609600">
              <a:lnSpc>
                <a:spcPct val="90000"/>
              </a:lnSpc>
              <a:buFontTx/>
              <a:buAutoNum type="arabicPeriod" startAt="191"/>
            </a:pPr>
            <a:r>
              <a:rPr lang="en-US" altLang="en-US" sz="2800" b="1"/>
              <a:t>  All flies have sponging-lapping mouthparts.</a:t>
            </a:r>
          </a:p>
          <a:p>
            <a:pPr marL="609600" indent="-609600">
              <a:lnSpc>
                <a:spcPct val="90000"/>
              </a:lnSpc>
              <a:buFontTx/>
              <a:buAutoNum type="arabicPeriod" startAt="191"/>
            </a:pPr>
            <a:r>
              <a:rPr lang="en-US" altLang="en-US" sz="2800" b="1"/>
              <a:t>  Flies and mosquitoes transmit many diseases.   </a:t>
            </a:r>
          </a:p>
        </p:txBody>
      </p:sp>
      <p:pic>
        <p:nvPicPr>
          <p:cNvPr id="256005" name="Picture 5">
            <a:hlinkClick r:id="rId2"/>
            <a:extLst>
              <a:ext uri="{FF2B5EF4-FFF2-40B4-BE49-F238E27FC236}">
                <a16:creationId xmlns:a16="http://schemas.microsoft.com/office/drawing/2014/main" id="{E357A7D6-7FC9-4217-BE1A-538D7BA2EF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152400"/>
            <a:ext cx="1676400" cy="11350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8322" name="Rectangle 2">
            <a:extLst>
              <a:ext uri="{FF2B5EF4-FFF2-40B4-BE49-F238E27FC236}">
                <a16:creationId xmlns:a16="http://schemas.microsoft.com/office/drawing/2014/main" id="{6C3BB66B-1236-4CD5-9DB6-0B2FFF5CA2B7}"/>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568323" name="Rectangle 3">
            <a:extLst>
              <a:ext uri="{FF2B5EF4-FFF2-40B4-BE49-F238E27FC236}">
                <a16:creationId xmlns:a16="http://schemas.microsoft.com/office/drawing/2014/main" id="{18B2D3F3-317E-4841-9086-7C9B479BEFAD}"/>
              </a:ext>
            </a:extLst>
          </p:cNvPr>
          <p:cNvSpPr>
            <a:spLocks noGrp="1" noChangeArrowheads="1"/>
          </p:cNvSpPr>
          <p:nvPr>
            <p:ph type="body" idx="1"/>
          </p:nvPr>
        </p:nvSpPr>
        <p:spPr>
          <a:xfrm>
            <a:off x="381000" y="762000"/>
            <a:ext cx="8382000" cy="5334000"/>
          </a:xfrm>
        </p:spPr>
        <p:txBody>
          <a:bodyPr/>
          <a:lstStyle/>
          <a:p>
            <a:pPr marL="609600" indent="-609600">
              <a:lnSpc>
                <a:spcPct val="90000"/>
              </a:lnSpc>
              <a:buFontTx/>
              <a:buAutoNum type="arabicPeriod" startAt="186"/>
            </a:pPr>
            <a:r>
              <a:rPr lang="en-US" altLang="en-US" sz="2800" b="1"/>
              <a:t>  Flies belong to the order Dictyoptera.</a:t>
            </a:r>
          </a:p>
          <a:p>
            <a:pPr marL="609600" indent="-609600">
              <a:lnSpc>
                <a:spcPct val="90000"/>
              </a:lnSpc>
              <a:buFontTx/>
              <a:buAutoNum type="arabicPeriod" startAt="186"/>
            </a:pPr>
            <a:r>
              <a:rPr lang="en-US" altLang="en-US" sz="2800" b="1"/>
              <a:t>  </a:t>
            </a:r>
            <a:r>
              <a:rPr lang="en-US" altLang="en-US" sz="2800" b="1" u="sng"/>
              <a:t>Flies and mosquitoes have two pairs of wings.</a:t>
            </a:r>
          </a:p>
          <a:p>
            <a:pPr marL="609600" indent="-609600">
              <a:lnSpc>
                <a:spcPct val="90000"/>
              </a:lnSpc>
              <a:buFontTx/>
              <a:buAutoNum type="arabicPeriod" startAt="186"/>
            </a:pPr>
            <a:endParaRPr lang="en-US" altLang="en-US" sz="2800" b="1" u="sng"/>
          </a:p>
          <a:p>
            <a:pPr marL="609600" indent="-609600">
              <a:lnSpc>
                <a:spcPct val="90000"/>
              </a:lnSpc>
              <a:buFontTx/>
              <a:buAutoNum type="arabicPeriod" startAt="186"/>
            </a:pPr>
            <a:r>
              <a:rPr lang="en-US" altLang="en-US" sz="2800" b="1"/>
              <a:t>  Flies have complete metamorphosis (egg,</a:t>
            </a:r>
          </a:p>
          <a:p>
            <a:pPr marL="609600" indent="-609600">
              <a:lnSpc>
                <a:spcPct val="90000"/>
              </a:lnSpc>
              <a:buFontTx/>
              <a:buNone/>
            </a:pPr>
            <a:r>
              <a:rPr lang="en-US" altLang="en-US" sz="2800" b="1"/>
              <a:t>          larva, pupa, adult)</a:t>
            </a:r>
          </a:p>
          <a:p>
            <a:pPr marL="609600" indent="-609600">
              <a:lnSpc>
                <a:spcPct val="90000"/>
              </a:lnSpc>
              <a:buFontTx/>
              <a:buNone/>
            </a:pPr>
            <a:r>
              <a:rPr lang="en-US" altLang="en-US" sz="2800" b="1"/>
              <a:t>189.  Immature mosquitoes live in the water, </a:t>
            </a:r>
          </a:p>
          <a:p>
            <a:pPr marL="609600" indent="-609600">
              <a:lnSpc>
                <a:spcPct val="90000"/>
              </a:lnSpc>
              <a:buFontTx/>
              <a:buNone/>
            </a:pPr>
            <a:r>
              <a:rPr lang="en-US" altLang="en-US" sz="2800" b="1"/>
              <a:t>          therefore they have incomplete metamorphosis. </a:t>
            </a:r>
          </a:p>
          <a:p>
            <a:pPr marL="609600" indent="-609600">
              <a:lnSpc>
                <a:spcPct val="90000"/>
              </a:lnSpc>
              <a:buFontTx/>
              <a:buAutoNum type="arabicPeriod" startAt="190"/>
            </a:pPr>
            <a:r>
              <a:rPr lang="en-US" altLang="en-US" sz="2800" b="1"/>
              <a:t>  Flies and mosquitoes balance with halteres, </a:t>
            </a:r>
          </a:p>
          <a:p>
            <a:pPr marL="609600" indent="-609600">
              <a:lnSpc>
                <a:spcPct val="90000"/>
              </a:lnSpc>
              <a:buFontTx/>
              <a:buNone/>
            </a:pPr>
            <a:r>
              <a:rPr lang="en-US" altLang="en-US" sz="2800" b="1"/>
              <a:t>          knob-like organs behind their wings.</a:t>
            </a:r>
          </a:p>
          <a:p>
            <a:pPr marL="609600" indent="-609600">
              <a:lnSpc>
                <a:spcPct val="90000"/>
              </a:lnSpc>
              <a:buFontTx/>
              <a:buAutoNum type="arabicPeriod" startAt="191"/>
            </a:pPr>
            <a:r>
              <a:rPr lang="en-US" altLang="en-US" sz="2800" b="1"/>
              <a:t>  All flies have sponging-lapping mouthparts.</a:t>
            </a:r>
          </a:p>
          <a:p>
            <a:pPr marL="609600" indent="-609600">
              <a:lnSpc>
                <a:spcPct val="90000"/>
              </a:lnSpc>
              <a:buFontTx/>
              <a:buAutoNum type="arabicPeriod" startAt="191"/>
            </a:pPr>
            <a:r>
              <a:rPr lang="en-US" altLang="en-US" sz="2800" b="1"/>
              <a:t>  Flies and mosquitoes transmit many diseases.   </a:t>
            </a:r>
          </a:p>
        </p:txBody>
      </p:sp>
      <p:sp>
        <p:nvSpPr>
          <p:cNvPr id="568324" name="Text Box 4">
            <a:extLst>
              <a:ext uri="{FF2B5EF4-FFF2-40B4-BE49-F238E27FC236}">
                <a16:creationId xmlns:a16="http://schemas.microsoft.com/office/drawing/2014/main" id="{1C29B2C4-77E8-410E-BB5B-64F252544899}"/>
              </a:ext>
            </a:extLst>
          </p:cNvPr>
          <p:cNvSpPr txBox="1">
            <a:spLocks noChangeArrowheads="1"/>
          </p:cNvSpPr>
          <p:nvPr/>
        </p:nvSpPr>
        <p:spPr bwMode="auto">
          <a:xfrm>
            <a:off x="381000" y="1717675"/>
            <a:ext cx="8458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they are the only group of insects with </a:t>
            </a:r>
            <a:r>
              <a:rPr lang="en-US" altLang="en-US" sz="2400" u="sng"/>
              <a:t>one pair</a:t>
            </a:r>
            <a:r>
              <a:rPr lang="en-US" altLang="en-US" sz="2400"/>
              <a:t> of wings</a:t>
            </a:r>
          </a:p>
        </p:txBody>
      </p:sp>
      <p:pic>
        <p:nvPicPr>
          <p:cNvPr id="568325" name="Picture 5">
            <a:hlinkClick r:id="rId2"/>
            <a:extLst>
              <a:ext uri="{FF2B5EF4-FFF2-40B4-BE49-F238E27FC236}">
                <a16:creationId xmlns:a16="http://schemas.microsoft.com/office/drawing/2014/main" id="{3B96F486-1BB4-41F3-8E7B-2E7AAC5CD2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152400"/>
            <a:ext cx="1676400" cy="11350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a:extLst>
              <a:ext uri="{FF2B5EF4-FFF2-40B4-BE49-F238E27FC236}">
                <a16:creationId xmlns:a16="http://schemas.microsoft.com/office/drawing/2014/main" id="{71D08935-91F8-495C-B13B-EAB2AF6224EC}"/>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257027" name="Rectangle 3">
            <a:extLst>
              <a:ext uri="{FF2B5EF4-FFF2-40B4-BE49-F238E27FC236}">
                <a16:creationId xmlns:a16="http://schemas.microsoft.com/office/drawing/2014/main" id="{4B4537D9-CF8D-40AD-BF49-16D5C8D55336}"/>
              </a:ext>
            </a:extLst>
          </p:cNvPr>
          <p:cNvSpPr>
            <a:spLocks noGrp="1" noChangeArrowheads="1"/>
          </p:cNvSpPr>
          <p:nvPr>
            <p:ph type="body" idx="1"/>
          </p:nvPr>
        </p:nvSpPr>
        <p:spPr>
          <a:xfrm>
            <a:off x="381000" y="762000"/>
            <a:ext cx="8382000" cy="5334000"/>
          </a:xfrm>
        </p:spPr>
        <p:txBody>
          <a:bodyPr/>
          <a:lstStyle/>
          <a:p>
            <a:pPr marL="609600" indent="-609600">
              <a:lnSpc>
                <a:spcPct val="90000"/>
              </a:lnSpc>
              <a:buFontTx/>
              <a:buAutoNum type="arabicPeriod" startAt="186"/>
            </a:pPr>
            <a:r>
              <a:rPr lang="en-US" altLang="en-US" sz="2800" b="1"/>
              <a:t>  Flies belong to the order Dictyoptera.</a:t>
            </a:r>
          </a:p>
          <a:p>
            <a:pPr marL="609600" indent="-609600">
              <a:lnSpc>
                <a:spcPct val="90000"/>
              </a:lnSpc>
              <a:buFontTx/>
              <a:buAutoNum type="arabicPeriod" startAt="186"/>
            </a:pPr>
            <a:r>
              <a:rPr lang="en-US" altLang="en-US" sz="2800" b="1"/>
              <a:t>  Flies and mosquitoes have two pairs of wings.</a:t>
            </a:r>
          </a:p>
          <a:p>
            <a:pPr marL="609600" indent="-609600">
              <a:lnSpc>
                <a:spcPct val="90000"/>
              </a:lnSpc>
              <a:buFontTx/>
              <a:buAutoNum type="arabicPeriod" startAt="186"/>
            </a:pPr>
            <a:r>
              <a:rPr lang="en-US" altLang="en-US" sz="2800" b="1"/>
              <a:t>  </a:t>
            </a:r>
            <a:r>
              <a:rPr lang="en-US" altLang="en-US" sz="2800" b="1" u="sng"/>
              <a:t>Flies have complete metamorphosis (egg,</a:t>
            </a:r>
          </a:p>
          <a:p>
            <a:pPr marL="609600" indent="-609600">
              <a:lnSpc>
                <a:spcPct val="90000"/>
              </a:lnSpc>
              <a:buFontTx/>
              <a:buNone/>
            </a:pPr>
            <a:r>
              <a:rPr lang="en-US" altLang="en-US" sz="2800" b="1"/>
              <a:t>          </a:t>
            </a:r>
            <a:r>
              <a:rPr lang="en-US" altLang="en-US" sz="2800" b="1" u="sng"/>
              <a:t>larva, pupa, adult)</a:t>
            </a:r>
          </a:p>
          <a:p>
            <a:pPr marL="609600" indent="-609600">
              <a:lnSpc>
                <a:spcPct val="90000"/>
              </a:lnSpc>
              <a:buFontTx/>
              <a:buNone/>
            </a:pPr>
            <a:endParaRPr lang="en-US" altLang="en-US" sz="2800" b="1" u="sng"/>
          </a:p>
          <a:p>
            <a:pPr marL="609600" indent="-609600">
              <a:lnSpc>
                <a:spcPct val="90000"/>
              </a:lnSpc>
              <a:buFontTx/>
              <a:buNone/>
            </a:pPr>
            <a:r>
              <a:rPr lang="en-US" altLang="en-US" sz="2800" b="1"/>
              <a:t>189.  Immature mosquitoes live in the water, </a:t>
            </a:r>
          </a:p>
          <a:p>
            <a:pPr marL="609600" indent="-609600">
              <a:lnSpc>
                <a:spcPct val="90000"/>
              </a:lnSpc>
              <a:buFontTx/>
              <a:buNone/>
            </a:pPr>
            <a:r>
              <a:rPr lang="en-US" altLang="en-US" sz="2800" b="1"/>
              <a:t>          therefore they have incomplete metamorphosis. </a:t>
            </a:r>
          </a:p>
          <a:p>
            <a:pPr marL="609600" indent="-609600">
              <a:lnSpc>
                <a:spcPct val="90000"/>
              </a:lnSpc>
              <a:buFontTx/>
              <a:buAutoNum type="arabicPeriod" startAt="190"/>
            </a:pPr>
            <a:r>
              <a:rPr lang="en-US" altLang="en-US" sz="2800" b="1"/>
              <a:t>  Flies and mosquitoes balance with halteres, </a:t>
            </a:r>
          </a:p>
          <a:p>
            <a:pPr marL="609600" indent="-609600">
              <a:lnSpc>
                <a:spcPct val="90000"/>
              </a:lnSpc>
              <a:buFontTx/>
              <a:buNone/>
            </a:pPr>
            <a:r>
              <a:rPr lang="en-US" altLang="en-US" sz="2800" b="1"/>
              <a:t>          knob-like organs behind their wings.</a:t>
            </a:r>
          </a:p>
          <a:p>
            <a:pPr marL="609600" indent="-609600">
              <a:lnSpc>
                <a:spcPct val="90000"/>
              </a:lnSpc>
              <a:buFontTx/>
              <a:buAutoNum type="arabicPeriod" startAt="191"/>
            </a:pPr>
            <a:r>
              <a:rPr lang="en-US" altLang="en-US" sz="2800" b="1"/>
              <a:t>  All flies have sponging-lapping mouthparts.</a:t>
            </a:r>
          </a:p>
          <a:p>
            <a:pPr marL="609600" indent="-609600">
              <a:lnSpc>
                <a:spcPct val="90000"/>
              </a:lnSpc>
              <a:buFontTx/>
              <a:buAutoNum type="arabicPeriod" startAt="191"/>
            </a:pPr>
            <a:r>
              <a:rPr lang="en-US" altLang="en-US" sz="2800" b="1"/>
              <a:t>  Flies and mosquitoes transmit many diseases.   </a:t>
            </a:r>
          </a:p>
        </p:txBody>
      </p:sp>
      <p:pic>
        <p:nvPicPr>
          <p:cNvPr id="257030" name="Picture 6">
            <a:extLst>
              <a:ext uri="{FF2B5EF4-FFF2-40B4-BE49-F238E27FC236}">
                <a16:creationId xmlns:a16="http://schemas.microsoft.com/office/drawing/2014/main" id="{4A89AF30-015F-44EA-8C13-4693E9B440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209800"/>
            <a:ext cx="1768475" cy="1196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9346" name="Rectangle 2">
            <a:extLst>
              <a:ext uri="{FF2B5EF4-FFF2-40B4-BE49-F238E27FC236}">
                <a16:creationId xmlns:a16="http://schemas.microsoft.com/office/drawing/2014/main" id="{904AE999-856D-42C2-80BF-57775EB2CDF0}"/>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569347" name="Rectangle 3">
            <a:extLst>
              <a:ext uri="{FF2B5EF4-FFF2-40B4-BE49-F238E27FC236}">
                <a16:creationId xmlns:a16="http://schemas.microsoft.com/office/drawing/2014/main" id="{4CD6AAB5-4335-4541-A860-3C83C8A6282D}"/>
              </a:ext>
            </a:extLst>
          </p:cNvPr>
          <p:cNvSpPr>
            <a:spLocks noGrp="1" noChangeArrowheads="1"/>
          </p:cNvSpPr>
          <p:nvPr>
            <p:ph type="body" idx="1"/>
          </p:nvPr>
        </p:nvSpPr>
        <p:spPr>
          <a:xfrm>
            <a:off x="381000" y="762000"/>
            <a:ext cx="8382000" cy="5334000"/>
          </a:xfrm>
        </p:spPr>
        <p:txBody>
          <a:bodyPr/>
          <a:lstStyle/>
          <a:p>
            <a:pPr marL="609600" indent="-609600">
              <a:lnSpc>
                <a:spcPct val="90000"/>
              </a:lnSpc>
              <a:buFontTx/>
              <a:buAutoNum type="arabicPeriod" startAt="186"/>
            </a:pPr>
            <a:r>
              <a:rPr lang="en-US" altLang="en-US" sz="2800" b="1"/>
              <a:t>  Flies belong to the order Dictyoptera.</a:t>
            </a:r>
          </a:p>
          <a:p>
            <a:pPr marL="609600" indent="-609600">
              <a:lnSpc>
                <a:spcPct val="90000"/>
              </a:lnSpc>
              <a:buFontTx/>
              <a:buAutoNum type="arabicPeriod" startAt="186"/>
            </a:pPr>
            <a:r>
              <a:rPr lang="en-US" altLang="en-US" sz="2800" b="1"/>
              <a:t>  Flies and mosquitoes have two pairs of wings.</a:t>
            </a:r>
          </a:p>
          <a:p>
            <a:pPr marL="609600" indent="-609600">
              <a:lnSpc>
                <a:spcPct val="90000"/>
              </a:lnSpc>
              <a:buFontTx/>
              <a:buAutoNum type="arabicPeriod" startAt="186"/>
            </a:pPr>
            <a:r>
              <a:rPr lang="en-US" altLang="en-US" sz="2800" b="1"/>
              <a:t>  </a:t>
            </a:r>
            <a:r>
              <a:rPr lang="en-US" altLang="en-US" sz="2800" b="1" u="sng"/>
              <a:t>Flies have complete metamorphosis (egg,</a:t>
            </a:r>
          </a:p>
          <a:p>
            <a:pPr marL="609600" indent="-609600">
              <a:lnSpc>
                <a:spcPct val="90000"/>
              </a:lnSpc>
              <a:buFontTx/>
              <a:buNone/>
            </a:pPr>
            <a:r>
              <a:rPr lang="en-US" altLang="en-US" sz="2800" b="1"/>
              <a:t>          </a:t>
            </a:r>
            <a:r>
              <a:rPr lang="en-US" altLang="en-US" sz="2800" b="1" u="sng"/>
              <a:t>larva, pupa, adult)</a:t>
            </a:r>
          </a:p>
          <a:p>
            <a:pPr marL="609600" indent="-609600">
              <a:lnSpc>
                <a:spcPct val="90000"/>
              </a:lnSpc>
              <a:buFontTx/>
              <a:buNone/>
            </a:pPr>
            <a:endParaRPr lang="en-US" altLang="en-US" sz="2800" b="1" u="sng"/>
          </a:p>
          <a:p>
            <a:pPr marL="609600" indent="-609600">
              <a:lnSpc>
                <a:spcPct val="90000"/>
              </a:lnSpc>
              <a:buFontTx/>
              <a:buNone/>
            </a:pPr>
            <a:r>
              <a:rPr lang="en-US" altLang="en-US" sz="2800" b="1"/>
              <a:t>189.  Immature mosquitoes live in the water, </a:t>
            </a:r>
          </a:p>
          <a:p>
            <a:pPr marL="609600" indent="-609600">
              <a:lnSpc>
                <a:spcPct val="90000"/>
              </a:lnSpc>
              <a:buFontTx/>
              <a:buNone/>
            </a:pPr>
            <a:r>
              <a:rPr lang="en-US" altLang="en-US" sz="2800" b="1"/>
              <a:t>          therefore they have incomplete metamorphosis. </a:t>
            </a:r>
          </a:p>
          <a:p>
            <a:pPr marL="609600" indent="-609600">
              <a:lnSpc>
                <a:spcPct val="90000"/>
              </a:lnSpc>
              <a:buFontTx/>
              <a:buAutoNum type="arabicPeriod" startAt="190"/>
            </a:pPr>
            <a:r>
              <a:rPr lang="en-US" altLang="en-US" sz="2800" b="1"/>
              <a:t>  Flies and mosquitoes balance with halteres, </a:t>
            </a:r>
          </a:p>
          <a:p>
            <a:pPr marL="609600" indent="-609600">
              <a:lnSpc>
                <a:spcPct val="90000"/>
              </a:lnSpc>
              <a:buFontTx/>
              <a:buNone/>
            </a:pPr>
            <a:r>
              <a:rPr lang="en-US" altLang="en-US" sz="2800" b="1"/>
              <a:t>          knob-like organs behind their wings.</a:t>
            </a:r>
          </a:p>
          <a:p>
            <a:pPr marL="609600" indent="-609600">
              <a:lnSpc>
                <a:spcPct val="90000"/>
              </a:lnSpc>
              <a:buFontTx/>
              <a:buAutoNum type="arabicPeriod" startAt="191"/>
            </a:pPr>
            <a:r>
              <a:rPr lang="en-US" altLang="en-US" sz="2800" b="1"/>
              <a:t>  All flies have sponging-lapping mouthparts.</a:t>
            </a:r>
          </a:p>
          <a:p>
            <a:pPr marL="609600" indent="-609600">
              <a:lnSpc>
                <a:spcPct val="90000"/>
              </a:lnSpc>
              <a:buFontTx/>
              <a:buAutoNum type="arabicPeriod" startAt="191"/>
            </a:pPr>
            <a:r>
              <a:rPr lang="en-US" altLang="en-US" sz="2800" b="1"/>
              <a:t>  Flies and mosquitoes transmit many diseases.   </a:t>
            </a:r>
          </a:p>
        </p:txBody>
      </p:sp>
      <p:sp>
        <p:nvSpPr>
          <p:cNvPr id="569348" name="Text Box 4">
            <a:extLst>
              <a:ext uri="{FF2B5EF4-FFF2-40B4-BE49-F238E27FC236}">
                <a16:creationId xmlns:a16="http://schemas.microsoft.com/office/drawing/2014/main" id="{2A2A109C-7A5E-45D0-A1C2-2DEC82B2C44D}"/>
              </a:ext>
            </a:extLst>
          </p:cNvPr>
          <p:cNvSpPr txBox="1">
            <a:spLocks noChangeArrowheads="1"/>
          </p:cNvSpPr>
          <p:nvPr/>
        </p:nvSpPr>
        <p:spPr bwMode="auto">
          <a:xfrm>
            <a:off x="533400" y="2667000"/>
            <a:ext cx="6553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 – remember – fly larvae are called maggots</a:t>
            </a:r>
          </a:p>
        </p:txBody>
      </p:sp>
      <p:pic>
        <p:nvPicPr>
          <p:cNvPr id="569349" name="Picture 5">
            <a:extLst>
              <a:ext uri="{FF2B5EF4-FFF2-40B4-BE49-F238E27FC236}">
                <a16:creationId xmlns:a16="http://schemas.microsoft.com/office/drawing/2014/main" id="{04DD5EF6-1652-4AEC-AE2B-CE136EFE1F4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2209800"/>
            <a:ext cx="1768475" cy="11969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a:extLst>
              <a:ext uri="{FF2B5EF4-FFF2-40B4-BE49-F238E27FC236}">
                <a16:creationId xmlns:a16="http://schemas.microsoft.com/office/drawing/2014/main" id="{09F42A9B-2E11-4FB1-9A00-831CDCB3DE7F}"/>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258051" name="Rectangle 3">
            <a:extLst>
              <a:ext uri="{FF2B5EF4-FFF2-40B4-BE49-F238E27FC236}">
                <a16:creationId xmlns:a16="http://schemas.microsoft.com/office/drawing/2014/main" id="{596652A8-C74E-4E11-9ED8-2FE3D92108C6}"/>
              </a:ext>
            </a:extLst>
          </p:cNvPr>
          <p:cNvSpPr>
            <a:spLocks noGrp="1" noChangeArrowheads="1"/>
          </p:cNvSpPr>
          <p:nvPr>
            <p:ph type="body" idx="1"/>
          </p:nvPr>
        </p:nvSpPr>
        <p:spPr>
          <a:xfrm>
            <a:off x="381000" y="762000"/>
            <a:ext cx="8382000" cy="6096000"/>
          </a:xfrm>
        </p:spPr>
        <p:txBody>
          <a:bodyPr/>
          <a:lstStyle/>
          <a:p>
            <a:pPr marL="609600" indent="-609600">
              <a:lnSpc>
                <a:spcPct val="80000"/>
              </a:lnSpc>
              <a:buFontTx/>
              <a:buAutoNum type="arabicPeriod" startAt="186"/>
            </a:pPr>
            <a:r>
              <a:rPr lang="en-US" altLang="en-US" sz="2800" b="1"/>
              <a:t>  Flies belong to the order Dictyoptera.</a:t>
            </a:r>
          </a:p>
          <a:p>
            <a:pPr marL="609600" indent="-609600">
              <a:lnSpc>
                <a:spcPct val="80000"/>
              </a:lnSpc>
              <a:buFontTx/>
              <a:buAutoNum type="arabicPeriod" startAt="186"/>
            </a:pPr>
            <a:r>
              <a:rPr lang="en-US" altLang="en-US" sz="2800" b="1"/>
              <a:t>  Flies and mosquitoes have two pairs of wings.</a:t>
            </a:r>
          </a:p>
          <a:p>
            <a:pPr marL="609600" indent="-609600">
              <a:lnSpc>
                <a:spcPct val="80000"/>
              </a:lnSpc>
              <a:buFontTx/>
              <a:buAutoNum type="arabicPeriod" startAt="186"/>
            </a:pPr>
            <a:r>
              <a:rPr lang="en-US" altLang="en-US" sz="2800" b="1"/>
              <a:t>  Flies have complete metamorphosis (egg,</a:t>
            </a:r>
          </a:p>
          <a:p>
            <a:pPr marL="609600" indent="-609600">
              <a:lnSpc>
                <a:spcPct val="80000"/>
              </a:lnSpc>
              <a:buFontTx/>
              <a:buNone/>
            </a:pPr>
            <a:r>
              <a:rPr lang="en-US" altLang="en-US" sz="2800" b="1"/>
              <a:t>          larva, pupa, adult)</a:t>
            </a:r>
          </a:p>
          <a:p>
            <a:pPr marL="609600" indent="-609600">
              <a:lnSpc>
                <a:spcPct val="80000"/>
              </a:lnSpc>
              <a:buFontTx/>
              <a:buNone/>
            </a:pPr>
            <a:r>
              <a:rPr lang="en-US" altLang="en-US" sz="2800" b="1"/>
              <a:t>189.   </a:t>
            </a:r>
            <a:r>
              <a:rPr lang="en-US" altLang="en-US" sz="2800" b="1" u="sng"/>
              <a:t>Immature mosquitoes live in the water,</a:t>
            </a:r>
            <a:r>
              <a:rPr lang="en-US" altLang="en-US" sz="2800" b="1"/>
              <a:t> </a:t>
            </a:r>
          </a:p>
          <a:p>
            <a:pPr marL="609600" indent="-609600">
              <a:lnSpc>
                <a:spcPct val="80000"/>
              </a:lnSpc>
              <a:buFontTx/>
              <a:buNone/>
            </a:pPr>
            <a:r>
              <a:rPr lang="en-US" altLang="en-US" sz="2800" b="1"/>
              <a:t>          </a:t>
            </a:r>
            <a:r>
              <a:rPr lang="en-US" altLang="en-US" sz="2800" b="1" u="sng"/>
              <a:t>therefore they have incomplete</a:t>
            </a:r>
            <a:r>
              <a:rPr lang="en-US" altLang="en-US" sz="2800" b="1"/>
              <a:t> </a:t>
            </a:r>
          </a:p>
          <a:p>
            <a:pPr marL="609600" indent="-609600">
              <a:lnSpc>
                <a:spcPct val="80000"/>
              </a:lnSpc>
              <a:buFontTx/>
              <a:buNone/>
            </a:pPr>
            <a:r>
              <a:rPr lang="en-US" altLang="en-US" sz="2800" b="1"/>
              <a:t>          </a:t>
            </a:r>
            <a:r>
              <a:rPr lang="en-US" altLang="en-US" sz="2800" b="1" u="sng"/>
              <a:t>metamorphosis.</a:t>
            </a:r>
          </a:p>
          <a:p>
            <a:pPr marL="609600" indent="-609600">
              <a:lnSpc>
                <a:spcPct val="80000"/>
              </a:lnSpc>
              <a:buFontTx/>
              <a:buNone/>
            </a:pPr>
            <a:r>
              <a:rPr lang="en-US" altLang="en-US" sz="2800" b="1"/>
              <a:t> </a:t>
            </a:r>
          </a:p>
          <a:p>
            <a:pPr marL="609600" indent="-609600">
              <a:lnSpc>
                <a:spcPct val="80000"/>
              </a:lnSpc>
              <a:buFontTx/>
              <a:buNone/>
            </a:pPr>
            <a:endParaRPr lang="en-US" altLang="en-US" sz="2800" b="1"/>
          </a:p>
          <a:p>
            <a:pPr marL="609600" indent="-609600">
              <a:lnSpc>
                <a:spcPct val="80000"/>
              </a:lnSpc>
              <a:buFontTx/>
              <a:buNone/>
            </a:pPr>
            <a:endParaRPr lang="en-US" altLang="en-US" sz="2800" b="1"/>
          </a:p>
          <a:p>
            <a:pPr marL="609600" indent="-609600">
              <a:lnSpc>
                <a:spcPct val="80000"/>
              </a:lnSpc>
              <a:buFontTx/>
              <a:buAutoNum type="arabicPeriod" startAt="190"/>
            </a:pPr>
            <a:r>
              <a:rPr lang="en-US" altLang="en-US" sz="2800" b="1"/>
              <a:t>  Flies and mosquitoes balance with halteres, </a:t>
            </a:r>
          </a:p>
          <a:p>
            <a:pPr marL="609600" indent="-609600">
              <a:lnSpc>
                <a:spcPct val="80000"/>
              </a:lnSpc>
              <a:buFontTx/>
              <a:buNone/>
            </a:pPr>
            <a:r>
              <a:rPr lang="en-US" altLang="en-US" sz="2800" b="1"/>
              <a:t>          knob-like organs behind their wings.</a:t>
            </a:r>
          </a:p>
          <a:p>
            <a:pPr marL="609600" indent="-609600">
              <a:lnSpc>
                <a:spcPct val="80000"/>
              </a:lnSpc>
              <a:buFontTx/>
              <a:buAutoNum type="arabicPeriod" startAt="191"/>
            </a:pPr>
            <a:r>
              <a:rPr lang="en-US" altLang="en-US" sz="2800" b="1"/>
              <a:t>  All flies have sponging-lapping mouthparts.</a:t>
            </a:r>
          </a:p>
          <a:p>
            <a:pPr marL="609600" indent="-609600">
              <a:lnSpc>
                <a:spcPct val="80000"/>
              </a:lnSpc>
              <a:buFontTx/>
              <a:buAutoNum type="arabicPeriod" startAt="191"/>
            </a:pPr>
            <a:r>
              <a:rPr lang="en-US" altLang="en-US" sz="2800" b="1"/>
              <a:t>  Flies and mosquitoes transmit many diseases.   </a:t>
            </a:r>
          </a:p>
        </p:txBody>
      </p:sp>
      <p:pic>
        <p:nvPicPr>
          <p:cNvPr id="258054" name="Picture 6" descr="Mosquito larva">
            <a:extLst>
              <a:ext uri="{FF2B5EF4-FFF2-40B4-BE49-F238E27FC236}">
                <a16:creationId xmlns:a16="http://schemas.microsoft.com/office/drawing/2014/main" id="{13E7A603-3D4E-449D-AF9B-E455B2ED84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2971800"/>
            <a:ext cx="1485900" cy="2057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370" name="Rectangle 2">
            <a:extLst>
              <a:ext uri="{FF2B5EF4-FFF2-40B4-BE49-F238E27FC236}">
                <a16:creationId xmlns:a16="http://schemas.microsoft.com/office/drawing/2014/main" id="{E6592D2B-53EC-46C3-B8EC-BB7C83B64EF4}"/>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570371" name="Rectangle 3">
            <a:extLst>
              <a:ext uri="{FF2B5EF4-FFF2-40B4-BE49-F238E27FC236}">
                <a16:creationId xmlns:a16="http://schemas.microsoft.com/office/drawing/2014/main" id="{123CA2BF-31CB-47D2-9982-72AE8EBF1750}"/>
              </a:ext>
            </a:extLst>
          </p:cNvPr>
          <p:cNvSpPr>
            <a:spLocks noGrp="1" noChangeArrowheads="1"/>
          </p:cNvSpPr>
          <p:nvPr>
            <p:ph type="body" idx="1"/>
          </p:nvPr>
        </p:nvSpPr>
        <p:spPr>
          <a:xfrm>
            <a:off x="381000" y="762000"/>
            <a:ext cx="8382000" cy="6096000"/>
          </a:xfrm>
        </p:spPr>
        <p:txBody>
          <a:bodyPr/>
          <a:lstStyle/>
          <a:p>
            <a:pPr marL="609600" indent="-609600">
              <a:lnSpc>
                <a:spcPct val="80000"/>
              </a:lnSpc>
              <a:buFontTx/>
              <a:buAutoNum type="arabicPeriod" startAt="186"/>
            </a:pPr>
            <a:r>
              <a:rPr lang="en-US" altLang="en-US" sz="2800" b="1"/>
              <a:t>  Flies belong to the order Dictyoptera.</a:t>
            </a:r>
          </a:p>
          <a:p>
            <a:pPr marL="609600" indent="-609600">
              <a:lnSpc>
                <a:spcPct val="80000"/>
              </a:lnSpc>
              <a:buFontTx/>
              <a:buAutoNum type="arabicPeriod" startAt="186"/>
            </a:pPr>
            <a:r>
              <a:rPr lang="en-US" altLang="en-US" sz="2800" b="1"/>
              <a:t>  Flies and mosquitoes have two pairs of wings.</a:t>
            </a:r>
          </a:p>
          <a:p>
            <a:pPr marL="609600" indent="-609600">
              <a:lnSpc>
                <a:spcPct val="80000"/>
              </a:lnSpc>
              <a:buFontTx/>
              <a:buAutoNum type="arabicPeriod" startAt="186"/>
            </a:pPr>
            <a:r>
              <a:rPr lang="en-US" altLang="en-US" sz="2800" b="1"/>
              <a:t>  Flies have complete metamorphosis (egg,</a:t>
            </a:r>
          </a:p>
          <a:p>
            <a:pPr marL="609600" indent="-609600">
              <a:lnSpc>
                <a:spcPct val="80000"/>
              </a:lnSpc>
              <a:buFontTx/>
              <a:buNone/>
            </a:pPr>
            <a:r>
              <a:rPr lang="en-US" altLang="en-US" sz="2800" b="1"/>
              <a:t>          larva, pupa, adult)</a:t>
            </a:r>
          </a:p>
          <a:p>
            <a:pPr marL="609600" indent="-609600">
              <a:lnSpc>
                <a:spcPct val="80000"/>
              </a:lnSpc>
              <a:buFontTx/>
              <a:buNone/>
            </a:pPr>
            <a:r>
              <a:rPr lang="en-US" altLang="en-US" sz="2800" b="1"/>
              <a:t>189.   </a:t>
            </a:r>
            <a:r>
              <a:rPr lang="en-US" altLang="en-US" sz="2800" b="1" u="sng"/>
              <a:t>Immature mosquitoes live in the water,</a:t>
            </a:r>
            <a:r>
              <a:rPr lang="en-US" altLang="en-US" sz="2800" b="1"/>
              <a:t> </a:t>
            </a:r>
          </a:p>
          <a:p>
            <a:pPr marL="609600" indent="-609600">
              <a:lnSpc>
                <a:spcPct val="80000"/>
              </a:lnSpc>
              <a:buFontTx/>
              <a:buNone/>
            </a:pPr>
            <a:r>
              <a:rPr lang="en-US" altLang="en-US" sz="2800" b="1"/>
              <a:t>          </a:t>
            </a:r>
            <a:r>
              <a:rPr lang="en-US" altLang="en-US" sz="2800" b="1" u="sng"/>
              <a:t>therefore they have incomplete</a:t>
            </a:r>
            <a:r>
              <a:rPr lang="en-US" altLang="en-US" sz="2800" b="1"/>
              <a:t> </a:t>
            </a:r>
          </a:p>
          <a:p>
            <a:pPr marL="609600" indent="-609600">
              <a:lnSpc>
                <a:spcPct val="80000"/>
              </a:lnSpc>
              <a:buFontTx/>
              <a:buNone/>
            </a:pPr>
            <a:r>
              <a:rPr lang="en-US" altLang="en-US" sz="2800" b="1"/>
              <a:t>          </a:t>
            </a:r>
            <a:r>
              <a:rPr lang="en-US" altLang="en-US" sz="2800" b="1" u="sng"/>
              <a:t>metamorphosis.</a:t>
            </a:r>
          </a:p>
          <a:p>
            <a:pPr marL="609600" indent="-609600">
              <a:lnSpc>
                <a:spcPct val="80000"/>
              </a:lnSpc>
              <a:buFontTx/>
              <a:buNone/>
            </a:pPr>
            <a:r>
              <a:rPr lang="en-US" altLang="en-US" sz="2800" b="1"/>
              <a:t> </a:t>
            </a:r>
          </a:p>
          <a:p>
            <a:pPr marL="609600" indent="-609600">
              <a:lnSpc>
                <a:spcPct val="80000"/>
              </a:lnSpc>
              <a:buFontTx/>
              <a:buNone/>
            </a:pPr>
            <a:endParaRPr lang="en-US" altLang="en-US" sz="2800" b="1"/>
          </a:p>
          <a:p>
            <a:pPr marL="609600" indent="-609600">
              <a:lnSpc>
                <a:spcPct val="80000"/>
              </a:lnSpc>
              <a:buFontTx/>
              <a:buNone/>
            </a:pPr>
            <a:endParaRPr lang="en-US" altLang="en-US" sz="2800" b="1"/>
          </a:p>
          <a:p>
            <a:pPr marL="609600" indent="-609600">
              <a:lnSpc>
                <a:spcPct val="80000"/>
              </a:lnSpc>
              <a:buFontTx/>
              <a:buAutoNum type="arabicPeriod" startAt="190"/>
            </a:pPr>
            <a:r>
              <a:rPr lang="en-US" altLang="en-US" sz="2800" b="1"/>
              <a:t>  Flies and mosquitoes balance with halteres, </a:t>
            </a:r>
          </a:p>
          <a:p>
            <a:pPr marL="609600" indent="-609600">
              <a:lnSpc>
                <a:spcPct val="80000"/>
              </a:lnSpc>
              <a:buFontTx/>
              <a:buNone/>
            </a:pPr>
            <a:r>
              <a:rPr lang="en-US" altLang="en-US" sz="2800" b="1"/>
              <a:t>          knob-like organs behind their wings.</a:t>
            </a:r>
          </a:p>
          <a:p>
            <a:pPr marL="609600" indent="-609600">
              <a:lnSpc>
                <a:spcPct val="80000"/>
              </a:lnSpc>
              <a:buFontTx/>
              <a:buAutoNum type="arabicPeriod" startAt="191"/>
            </a:pPr>
            <a:r>
              <a:rPr lang="en-US" altLang="en-US" sz="2800" b="1"/>
              <a:t>  All flies have sponging-lapping mouthparts.</a:t>
            </a:r>
          </a:p>
          <a:p>
            <a:pPr marL="609600" indent="-609600">
              <a:lnSpc>
                <a:spcPct val="80000"/>
              </a:lnSpc>
              <a:buFontTx/>
              <a:buAutoNum type="arabicPeriod" startAt="191"/>
            </a:pPr>
            <a:r>
              <a:rPr lang="en-US" altLang="en-US" sz="2800" b="1"/>
              <a:t>  Flies and mosquitoes transmit many diseases.   </a:t>
            </a:r>
          </a:p>
        </p:txBody>
      </p:sp>
      <p:sp>
        <p:nvSpPr>
          <p:cNvPr id="570372" name="Text Box 4">
            <a:extLst>
              <a:ext uri="{FF2B5EF4-FFF2-40B4-BE49-F238E27FC236}">
                <a16:creationId xmlns:a16="http://schemas.microsoft.com/office/drawing/2014/main" id="{10FCC500-93E3-45E1-A735-4845FB6D1344}"/>
              </a:ext>
            </a:extLst>
          </p:cNvPr>
          <p:cNvSpPr txBox="1">
            <a:spLocks noChangeArrowheads="1"/>
          </p:cNvSpPr>
          <p:nvPr/>
        </p:nvSpPr>
        <p:spPr bwMode="auto">
          <a:xfrm>
            <a:off x="2514600" y="3886200"/>
            <a:ext cx="4114800" cy="83185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mosquitoes breathe by </a:t>
            </a:r>
          </a:p>
          <a:p>
            <a:r>
              <a:rPr lang="en-US" altLang="en-US" sz="2400"/>
              <a:t>means of an air tube, not gills</a:t>
            </a:r>
          </a:p>
        </p:txBody>
      </p:sp>
      <p:pic>
        <p:nvPicPr>
          <p:cNvPr id="570373" name="Picture 5" descr="Mosquito larva">
            <a:extLst>
              <a:ext uri="{FF2B5EF4-FFF2-40B4-BE49-F238E27FC236}">
                <a16:creationId xmlns:a16="http://schemas.microsoft.com/office/drawing/2014/main" id="{03431686-9B68-4619-B0C7-15094B82A8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2971800"/>
            <a:ext cx="1485900" cy="2057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a:extLst>
              <a:ext uri="{FF2B5EF4-FFF2-40B4-BE49-F238E27FC236}">
                <a16:creationId xmlns:a16="http://schemas.microsoft.com/office/drawing/2014/main" id="{A0820ADA-7CCD-4CFC-BAD9-93D115A888DD}"/>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259075" name="Rectangle 3">
            <a:extLst>
              <a:ext uri="{FF2B5EF4-FFF2-40B4-BE49-F238E27FC236}">
                <a16:creationId xmlns:a16="http://schemas.microsoft.com/office/drawing/2014/main" id="{C85EC588-1EC7-4180-9186-F7B807A02295}"/>
              </a:ext>
            </a:extLst>
          </p:cNvPr>
          <p:cNvSpPr>
            <a:spLocks noGrp="1" noChangeArrowheads="1"/>
          </p:cNvSpPr>
          <p:nvPr>
            <p:ph type="body" idx="1"/>
          </p:nvPr>
        </p:nvSpPr>
        <p:spPr>
          <a:xfrm>
            <a:off x="381000" y="762000"/>
            <a:ext cx="8382000" cy="5943600"/>
          </a:xfrm>
        </p:spPr>
        <p:txBody>
          <a:bodyPr/>
          <a:lstStyle/>
          <a:p>
            <a:pPr marL="609600" indent="-609600">
              <a:lnSpc>
                <a:spcPct val="80000"/>
              </a:lnSpc>
              <a:buFontTx/>
              <a:buAutoNum type="arabicPeriod" startAt="186"/>
            </a:pPr>
            <a:r>
              <a:rPr lang="en-US" altLang="en-US" sz="2800" b="1"/>
              <a:t>  Flies belong to the order Dictyoptera.</a:t>
            </a:r>
          </a:p>
          <a:p>
            <a:pPr marL="609600" indent="-609600">
              <a:lnSpc>
                <a:spcPct val="80000"/>
              </a:lnSpc>
              <a:buFontTx/>
              <a:buAutoNum type="arabicPeriod" startAt="186"/>
            </a:pPr>
            <a:r>
              <a:rPr lang="en-US" altLang="en-US" sz="2800" b="1"/>
              <a:t>  Flies and mosquitoes have two pairs of wings.</a:t>
            </a:r>
          </a:p>
          <a:p>
            <a:pPr marL="609600" indent="-609600">
              <a:lnSpc>
                <a:spcPct val="80000"/>
              </a:lnSpc>
              <a:buFontTx/>
              <a:buAutoNum type="arabicPeriod" startAt="186"/>
            </a:pPr>
            <a:r>
              <a:rPr lang="en-US" altLang="en-US" sz="2800" b="1"/>
              <a:t>  Flies have complete metamorphosis (egg,</a:t>
            </a:r>
          </a:p>
          <a:p>
            <a:pPr marL="609600" indent="-609600">
              <a:lnSpc>
                <a:spcPct val="80000"/>
              </a:lnSpc>
              <a:buFontTx/>
              <a:buNone/>
            </a:pPr>
            <a:r>
              <a:rPr lang="en-US" altLang="en-US" sz="2800" b="1"/>
              <a:t>          larva, pupa, adult)</a:t>
            </a:r>
          </a:p>
          <a:p>
            <a:pPr marL="609600" indent="-609600">
              <a:lnSpc>
                <a:spcPct val="80000"/>
              </a:lnSpc>
              <a:buFontTx/>
              <a:buNone/>
            </a:pPr>
            <a:r>
              <a:rPr lang="en-US" altLang="en-US" sz="2800" b="1"/>
              <a:t>189.  Immature mosquitoes live in the water, </a:t>
            </a:r>
          </a:p>
          <a:p>
            <a:pPr marL="609600" indent="-609600">
              <a:lnSpc>
                <a:spcPct val="80000"/>
              </a:lnSpc>
              <a:buFontTx/>
              <a:buNone/>
            </a:pPr>
            <a:r>
              <a:rPr lang="en-US" altLang="en-US" sz="2800" b="1"/>
              <a:t>          therefore they have incomplete metamorphosis. </a:t>
            </a:r>
          </a:p>
          <a:p>
            <a:pPr marL="609600" indent="-609600">
              <a:lnSpc>
                <a:spcPct val="80000"/>
              </a:lnSpc>
              <a:buFontTx/>
              <a:buAutoNum type="arabicPeriod" startAt="190"/>
            </a:pPr>
            <a:r>
              <a:rPr lang="en-US" altLang="en-US" sz="2800" b="1"/>
              <a:t>  </a:t>
            </a:r>
            <a:r>
              <a:rPr lang="en-US" altLang="en-US" sz="2800" b="1" u="sng"/>
              <a:t>Flies and mosquitoes balance with halteres, </a:t>
            </a:r>
          </a:p>
          <a:p>
            <a:pPr marL="609600" indent="-609600">
              <a:lnSpc>
                <a:spcPct val="80000"/>
              </a:lnSpc>
              <a:buFontTx/>
              <a:buNone/>
            </a:pPr>
            <a:r>
              <a:rPr lang="en-US" altLang="en-US" sz="2800" b="1"/>
              <a:t>          </a:t>
            </a:r>
            <a:r>
              <a:rPr lang="en-US" altLang="en-US" sz="2800" b="1" u="sng"/>
              <a:t>knob-like organs behind their wings.</a:t>
            </a:r>
          </a:p>
          <a:p>
            <a:pPr marL="609600" indent="-609600">
              <a:lnSpc>
                <a:spcPct val="80000"/>
              </a:lnSpc>
              <a:buFontTx/>
              <a:buNone/>
            </a:pPr>
            <a:endParaRPr lang="en-US" altLang="en-US" sz="2800" b="1"/>
          </a:p>
          <a:p>
            <a:pPr marL="609600" indent="-609600">
              <a:lnSpc>
                <a:spcPct val="80000"/>
              </a:lnSpc>
              <a:buFontTx/>
              <a:buNone/>
            </a:pPr>
            <a:endParaRPr lang="en-US" altLang="en-US" sz="2800" b="1"/>
          </a:p>
          <a:p>
            <a:pPr marL="609600" indent="-609600">
              <a:lnSpc>
                <a:spcPct val="80000"/>
              </a:lnSpc>
              <a:buFontTx/>
              <a:buNone/>
            </a:pPr>
            <a:endParaRPr lang="en-US" altLang="en-US" sz="2800" b="1"/>
          </a:p>
          <a:p>
            <a:pPr marL="609600" indent="-609600">
              <a:lnSpc>
                <a:spcPct val="80000"/>
              </a:lnSpc>
              <a:buFontTx/>
              <a:buAutoNum type="arabicPeriod" startAt="191"/>
            </a:pPr>
            <a:r>
              <a:rPr lang="en-US" altLang="en-US" sz="2800" b="1"/>
              <a:t>  All flies have sponging-lapping mouthparts.</a:t>
            </a:r>
          </a:p>
          <a:p>
            <a:pPr marL="609600" indent="-609600">
              <a:lnSpc>
                <a:spcPct val="80000"/>
              </a:lnSpc>
              <a:buFontTx/>
              <a:buAutoNum type="arabicPeriod" startAt="191"/>
            </a:pPr>
            <a:r>
              <a:rPr lang="en-US" altLang="en-US" sz="2800" b="1"/>
              <a:t>  Flies and mosquitoes transmit many diseases.   </a:t>
            </a:r>
          </a:p>
        </p:txBody>
      </p:sp>
    </p:spTree>
  </p:cSld>
  <p:clrMapOvr>
    <a:masterClrMapping/>
  </p:clrMapOvr>
</p:sld>
</file>

<file path=ppt/slides/slide3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1394" name="Rectangle 2">
            <a:extLst>
              <a:ext uri="{FF2B5EF4-FFF2-40B4-BE49-F238E27FC236}">
                <a16:creationId xmlns:a16="http://schemas.microsoft.com/office/drawing/2014/main" id="{CB3808AF-E9A8-4891-885B-A38CBACE865E}"/>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571395" name="Rectangle 3">
            <a:extLst>
              <a:ext uri="{FF2B5EF4-FFF2-40B4-BE49-F238E27FC236}">
                <a16:creationId xmlns:a16="http://schemas.microsoft.com/office/drawing/2014/main" id="{3922D44C-BD4F-4519-AACF-158353A1BCF9}"/>
              </a:ext>
            </a:extLst>
          </p:cNvPr>
          <p:cNvSpPr>
            <a:spLocks noGrp="1" noChangeArrowheads="1"/>
          </p:cNvSpPr>
          <p:nvPr>
            <p:ph type="body" idx="1"/>
          </p:nvPr>
        </p:nvSpPr>
        <p:spPr>
          <a:xfrm>
            <a:off x="381000" y="762000"/>
            <a:ext cx="8382000" cy="5943600"/>
          </a:xfrm>
        </p:spPr>
        <p:txBody>
          <a:bodyPr/>
          <a:lstStyle/>
          <a:p>
            <a:pPr marL="609600" indent="-609600">
              <a:lnSpc>
                <a:spcPct val="80000"/>
              </a:lnSpc>
              <a:buFontTx/>
              <a:buAutoNum type="arabicPeriod" startAt="186"/>
            </a:pPr>
            <a:r>
              <a:rPr lang="en-US" altLang="en-US" sz="2800" b="1"/>
              <a:t>  Flies belong to the order Dictyoptera.</a:t>
            </a:r>
          </a:p>
          <a:p>
            <a:pPr marL="609600" indent="-609600">
              <a:lnSpc>
                <a:spcPct val="80000"/>
              </a:lnSpc>
              <a:buFontTx/>
              <a:buAutoNum type="arabicPeriod" startAt="186"/>
            </a:pPr>
            <a:r>
              <a:rPr lang="en-US" altLang="en-US" sz="2800" b="1"/>
              <a:t>  Flies and mosquitoes have two pairs of wings.</a:t>
            </a:r>
          </a:p>
          <a:p>
            <a:pPr marL="609600" indent="-609600">
              <a:lnSpc>
                <a:spcPct val="80000"/>
              </a:lnSpc>
              <a:buFontTx/>
              <a:buAutoNum type="arabicPeriod" startAt="186"/>
            </a:pPr>
            <a:r>
              <a:rPr lang="en-US" altLang="en-US" sz="2800" b="1"/>
              <a:t>  Flies have complete metamorphosis (egg,</a:t>
            </a:r>
          </a:p>
          <a:p>
            <a:pPr marL="609600" indent="-609600">
              <a:lnSpc>
                <a:spcPct val="80000"/>
              </a:lnSpc>
              <a:buFontTx/>
              <a:buNone/>
            </a:pPr>
            <a:r>
              <a:rPr lang="en-US" altLang="en-US" sz="2800" b="1"/>
              <a:t>          larva, pupa, adult)</a:t>
            </a:r>
          </a:p>
          <a:p>
            <a:pPr marL="609600" indent="-609600">
              <a:lnSpc>
                <a:spcPct val="80000"/>
              </a:lnSpc>
              <a:buFontTx/>
              <a:buNone/>
            </a:pPr>
            <a:r>
              <a:rPr lang="en-US" altLang="en-US" sz="2800" b="1"/>
              <a:t>189.  Immature mosquitoes live in the water, </a:t>
            </a:r>
          </a:p>
          <a:p>
            <a:pPr marL="609600" indent="-609600">
              <a:lnSpc>
                <a:spcPct val="80000"/>
              </a:lnSpc>
              <a:buFontTx/>
              <a:buNone/>
            </a:pPr>
            <a:r>
              <a:rPr lang="en-US" altLang="en-US" sz="2800" b="1"/>
              <a:t>          therefore they have incomplete metamorphosis. </a:t>
            </a:r>
          </a:p>
          <a:p>
            <a:pPr marL="609600" indent="-609600">
              <a:lnSpc>
                <a:spcPct val="80000"/>
              </a:lnSpc>
              <a:buFontTx/>
              <a:buAutoNum type="arabicPeriod" startAt="190"/>
            </a:pPr>
            <a:r>
              <a:rPr lang="en-US" altLang="en-US" sz="2800" b="1"/>
              <a:t>  </a:t>
            </a:r>
            <a:r>
              <a:rPr lang="en-US" altLang="en-US" sz="2800" b="1" u="sng"/>
              <a:t>Flies and mosquitoes balance with halteres, </a:t>
            </a:r>
          </a:p>
          <a:p>
            <a:pPr marL="609600" indent="-609600">
              <a:lnSpc>
                <a:spcPct val="80000"/>
              </a:lnSpc>
              <a:buFontTx/>
              <a:buNone/>
            </a:pPr>
            <a:r>
              <a:rPr lang="en-US" altLang="en-US" sz="2800" b="1"/>
              <a:t>          </a:t>
            </a:r>
            <a:r>
              <a:rPr lang="en-US" altLang="en-US" sz="2800" b="1" u="sng"/>
              <a:t>knob-like organs behind their wings.</a:t>
            </a:r>
          </a:p>
          <a:p>
            <a:pPr marL="609600" indent="-609600">
              <a:lnSpc>
                <a:spcPct val="80000"/>
              </a:lnSpc>
              <a:buFontTx/>
              <a:buNone/>
            </a:pPr>
            <a:endParaRPr lang="en-US" altLang="en-US" sz="2800" b="1"/>
          </a:p>
          <a:p>
            <a:pPr marL="609600" indent="-609600">
              <a:lnSpc>
                <a:spcPct val="80000"/>
              </a:lnSpc>
              <a:buFontTx/>
              <a:buNone/>
            </a:pPr>
            <a:endParaRPr lang="en-US" altLang="en-US" sz="2800" b="1"/>
          </a:p>
          <a:p>
            <a:pPr marL="609600" indent="-609600">
              <a:lnSpc>
                <a:spcPct val="80000"/>
              </a:lnSpc>
              <a:buFontTx/>
              <a:buNone/>
            </a:pPr>
            <a:endParaRPr lang="en-US" altLang="en-US" sz="2800" b="1"/>
          </a:p>
          <a:p>
            <a:pPr marL="609600" indent="-609600">
              <a:lnSpc>
                <a:spcPct val="80000"/>
              </a:lnSpc>
              <a:buFontTx/>
              <a:buAutoNum type="arabicPeriod" startAt="191"/>
            </a:pPr>
            <a:r>
              <a:rPr lang="en-US" altLang="en-US" sz="2800" b="1"/>
              <a:t>  All flies have sponging-lapping mouthparts.</a:t>
            </a:r>
          </a:p>
          <a:p>
            <a:pPr marL="609600" indent="-609600">
              <a:lnSpc>
                <a:spcPct val="80000"/>
              </a:lnSpc>
              <a:buFontTx/>
              <a:buAutoNum type="arabicPeriod" startAt="191"/>
            </a:pPr>
            <a:r>
              <a:rPr lang="en-US" altLang="en-US" sz="2800" b="1"/>
              <a:t>  Flies and mosquitoes transmit many diseases.   </a:t>
            </a:r>
          </a:p>
        </p:txBody>
      </p:sp>
      <p:sp>
        <p:nvSpPr>
          <p:cNvPr id="571396" name="Text Box 4">
            <a:extLst>
              <a:ext uri="{FF2B5EF4-FFF2-40B4-BE49-F238E27FC236}">
                <a16:creationId xmlns:a16="http://schemas.microsoft.com/office/drawing/2014/main" id="{F3039B2A-1969-46E1-973B-9A584D1E58DA}"/>
              </a:ext>
            </a:extLst>
          </p:cNvPr>
          <p:cNvSpPr txBox="1">
            <a:spLocks noChangeArrowheads="1"/>
          </p:cNvSpPr>
          <p:nvPr/>
        </p:nvSpPr>
        <p:spPr bwMode="auto">
          <a:xfrm>
            <a:off x="2133600" y="4419600"/>
            <a:ext cx="4800600" cy="83185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True – they have one pair of wings </a:t>
            </a:r>
          </a:p>
          <a:p>
            <a:r>
              <a:rPr lang="en-US" altLang="en-US" sz="2400"/>
              <a:t> and balancers behind them</a:t>
            </a:r>
          </a:p>
        </p:txBody>
      </p:sp>
      <p:pic>
        <p:nvPicPr>
          <p:cNvPr id="571397" name="Picture 5">
            <a:hlinkClick r:id="rId2"/>
            <a:extLst>
              <a:ext uri="{FF2B5EF4-FFF2-40B4-BE49-F238E27FC236}">
                <a16:creationId xmlns:a16="http://schemas.microsoft.com/office/drawing/2014/main" id="{CAFEF365-C59A-44FE-AC12-88C39C28E8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4038600"/>
            <a:ext cx="1905000" cy="13636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a:extLst>
              <a:ext uri="{FF2B5EF4-FFF2-40B4-BE49-F238E27FC236}">
                <a16:creationId xmlns:a16="http://schemas.microsoft.com/office/drawing/2014/main" id="{3FE61D1D-5B4E-414C-BDC9-2075EB792291}"/>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260099" name="Rectangle 3">
            <a:extLst>
              <a:ext uri="{FF2B5EF4-FFF2-40B4-BE49-F238E27FC236}">
                <a16:creationId xmlns:a16="http://schemas.microsoft.com/office/drawing/2014/main" id="{BAEE57A9-12C8-4823-8F4A-33643A223121}"/>
              </a:ext>
            </a:extLst>
          </p:cNvPr>
          <p:cNvSpPr>
            <a:spLocks noGrp="1" noChangeArrowheads="1"/>
          </p:cNvSpPr>
          <p:nvPr>
            <p:ph type="body" idx="1"/>
          </p:nvPr>
        </p:nvSpPr>
        <p:spPr>
          <a:xfrm>
            <a:off x="381000" y="762000"/>
            <a:ext cx="8382000" cy="6096000"/>
          </a:xfrm>
        </p:spPr>
        <p:txBody>
          <a:bodyPr/>
          <a:lstStyle/>
          <a:p>
            <a:pPr marL="609600" indent="-609600">
              <a:lnSpc>
                <a:spcPct val="80000"/>
              </a:lnSpc>
              <a:buFontTx/>
              <a:buAutoNum type="arabicPeriod" startAt="186"/>
            </a:pPr>
            <a:r>
              <a:rPr lang="en-US" altLang="en-US" sz="2800" b="1"/>
              <a:t>  Flies belong to the order Dictyoptera.</a:t>
            </a:r>
          </a:p>
          <a:p>
            <a:pPr marL="609600" indent="-609600">
              <a:lnSpc>
                <a:spcPct val="80000"/>
              </a:lnSpc>
              <a:buFontTx/>
              <a:buAutoNum type="arabicPeriod" startAt="186"/>
            </a:pPr>
            <a:r>
              <a:rPr lang="en-US" altLang="en-US" sz="2800" b="1"/>
              <a:t>  Flies and mosquitoes have two pairs of wings.</a:t>
            </a:r>
          </a:p>
          <a:p>
            <a:pPr marL="609600" indent="-609600">
              <a:lnSpc>
                <a:spcPct val="80000"/>
              </a:lnSpc>
              <a:buFontTx/>
              <a:buAutoNum type="arabicPeriod" startAt="186"/>
            </a:pPr>
            <a:r>
              <a:rPr lang="en-US" altLang="en-US" sz="2800" b="1"/>
              <a:t>  Flies have complete metamorphosis (egg,</a:t>
            </a:r>
          </a:p>
          <a:p>
            <a:pPr marL="609600" indent="-609600">
              <a:lnSpc>
                <a:spcPct val="80000"/>
              </a:lnSpc>
              <a:buFontTx/>
              <a:buNone/>
            </a:pPr>
            <a:r>
              <a:rPr lang="en-US" altLang="en-US" sz="2800" b="1"/>
              <a:t>          larva, pupa, adult)</a:t>
            </a:r>
          </a:p>
          <a:p>
            <a:pPr marL="609600" indent="-609600">
              <a:lnSpc>
                <a:spcPct val="80000"/>
              </a:lnSpc>
              <a:buFontTx/>
              <a:buNone/>
            </a:pPr>
            <a:r>
              <a:rPr lang="en-US" altLang="en-US" sz="2800" b="1"/>
              <a:t>189.  Immature mosquitoes live in the water, </a:t>
            </a:r>
          </a:p>
          <a:p>
            <a:pPr marL="609600" indent="-609600">
              <a:lnSpc>
                <a:spcPct val="80000"/>
              </a:lnSpc>
              <a:buFontTx/>
              <a:buNone/>
            </a:pPr>
            <a:r>
              <a:rPr lang="en-US" altLang="en-US" sz="2800" b="1"/>
              <a:t>          therefore they have incomplete metamorphosis. </a:t>
            </a:r>
          </a:p>
          <a:p>
            <a:pPr marL="609600" indent="-609600">
              <a:lnSpc>
                <a:spcPct val="80000"/>
              </a:lnSpc>
              <a:buFontTx/>
              <a:buAutoNum type="arabicPeriod" startAt="190"/>
            </a:pPr>
            <a:r>
              <a:rPr lang="en-US" altLang="en-US" sz="2800" b="1"/>
              <a:t>  Flies and mosquitoes balance with halteres, </a:t>
            </a:r>
          </a:p>
          <a:p>
            <a:pPr marL="609600" indent="-609600">
              <a:lnSpc>
                <a:spcPct val="80000"/>
              </a:lnSpc>
              <a:buFontTx/>
              <a:buNone/>
            </a:pPr>
            <a:r>
              <a:rPr lang="en-US" altLang="en-US" sz="2800" b="1"/>
              <a:t>          knob-like organs behind their wings.</a:t>
            </a:r>
          </a:p>
          <a:p>
            <a:pPr marL="609600" indent="-609600">
              <a:lnSpc>
                <a:spcPct val="80000"/>
              </a:lnSpc>
              <a:buFontTx/>
              <a:buAutoNum type="arabicPeriod" startAt="191"/>
            </a:pPr>
            <a:r>
              <a:rPr lang="en-US" altLang="en-US" sz="2800" b="1"/>
              <a:t>  </a:t>
            </a:r>
            <a:r>
              <a:rPr lang="en-US" altLang="en-US" sz="2800" b="1" u="sng"/>
              <a:t>All flies have sponging-lapping</a:t>
            </a:r>
            <a:r>
              <a:rPr lang="en-US" altLang="en-US" sz="2800" b="1"/>
              <a:t> </a:t>
            </a:r>
          </a:p>
          <a:p>
            <a:pPr marL="609600" indent="-609600">
              <a:lnSpc>
                <a:spcPct val="80000"/>
              </a:lnSpc>
              <a:buFontTx/>
              <a:buNone/>
            </a:pPr>
            <a:r>
              <a:rPr lang="en-US" altLang="en-US" sz="2800" b="1"/>
              <a:t>          </a:t>
            </a:r>
            <a:r>
              <a:rPr lang="en-US" altLang="en-US" sz="2800" b="1" u="sng"/>
              <a:t>mouthparts.</a:t>
            </a:r>
          </a:p>
          <a:p>
            <a:pPr marL="609600" indent="-609600">
              <a:lnSpc>
                <a:spcPct val="80000"/>
              </a:lnSpc>
              <a:buFontTx/>
              <a:buAutoNum type="arabicPeriod" startAt="191"/>
            </a:pPr>
            <a:endParaRPr lang="en-US" altLang="en-US" sz="2800" b="1" u="sng"/>
          </a:p>
          <a:p>
            <a:pPr marL="609600" indent="-609600">
              <a:lnSpc>
                <a:spcPct val="80000"/>
              </a:lnSpc>
              <a:buFontTx/>
              <a:buAutoNum type="arabicPeriod" startAt="191"/>
            </a:pPr>
            <a:endParaRPr lang="en-US" altLang="en-US" sz="2800" b="1"/>
          </a:p>
          <a:p>
            <a:pPr marL="609600" indent="-609600">
              <a:lnSpc>
                <a:spcPct val="80000"/>
              </a:lnSpc>
              <a:buFontTx/>
              <a:buAutoNum type="arabicPeriod" startAt="191"/>
            </a:pPr>
            <a:endParaRPr lang="en-US" altLang="en-US" sz="2800" b="1"/>
          </a:p>
          <a:p>
            <a:pPr marL="609600" indent="-609600">
              <a:lnSpc>
                <a:spcPct val="80000"/>
              </a:lnSpc>
              <a:buFontTx/>
              <a:buNone/>
            </a:pPr>
            <a:r>
              <a:rPr lang="en-US" altLang="en-US" sz="2800" b="1"/>
              <a:t>192.  Flies and mosquitoes transmit many diseases.   </a:t>
            </a:r>
          </a:p>
        </p:txBody>
      </p:sp>
      <p:pic>
        <p:nvPicPr>
          <p:cNvPr id="260101" name="Picture 5">
            <a:extLst>
              <a:ext uri="{FF2B5EF4-FFF2-40B4-BE49-F238E27FC236}">
                <a16:creationId xmlns:a16="http://schemas.microsoft.com/office/drawing/2014/main" id="{082614EB-7426-42C4-8B67-E006FB14336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3810000"/>
            <a:ext cx="1846263" cy="2514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2418" name="Rectangle 2">
            <a:extLst>
              <a:ext uri="{FF2B5EF4-FFF2-40B4-BE49-F238E27FC236}">
                <a16:creationId xmlns:a16="http://schemas.microsoft.com/office/drawing/2014/main" id="{6E81A0FF-638A-4622-9398-F40FDC49BFBF}"/>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572419" name="Rectangle 3">
            <a:extLst>
              <a:ext uri="{FF2B5EF4-FFF2-40B4-BE49-F238E27FC236}">
                <a16:creationId xmlns:a16="http://schemas.microsoft.com/office/drawing/2014/main" id="{45B18E01-F255-44A4-B844-83BBB56474E6}"/>
              </a:ext>
            </a:extLst>
          </p:cNvPr>
          <p:cNvSpPr>
            <a:spLocks noGrp="1" noChangeArrowheads="1"/>
          </p:cNvSpPr>
          <p:nvPr>
            <p:ph type="body" idx="1"/>
          </p:nvPr>
        </p:nvSpPr>
        <p:spPr>
          <a:xfrm>
            <a:off x="381000" y="762000"/>
            <a:ext cx="8382000" cy="6096000"/>
          </a:xfrm>
        </p:spPr>
        <p:txBody>
          <a:bodyPr/>
          <a:lstStyle/>
          <a:p>
            <a:pPr marL="609600" indent="-609600">
              <a:lnSpc>
                <a:spcPct val="80000"/>
              </a:lnSpc>
              <a:buFontTx/>
              <a:buAutoNum type="arabicPeriod" startAt="186"/>
            </a:pPr>
            <a:r>
              <a:rPr lang="en-US" altLang="en-US" sz="2800" b="1"/>
              <a:t>  Flies belong to the order Dictyoptera.</a:t>
            </a:r>
          </a:p>
          <a:p>
            <a:pPr marL="609600" indent="-609600">
              <a:lnSpc>
                <a:spcPct val="80000"/>
              </a:lnSpc>
              <a:buFontTx/>
              <a:buAutoNum type="arabicPeriod" startAt="186"/>
            </a:pPr>
            <a:r>
              <a:rPr lang="en-US" altLang="en-US" sz="2800" b="1"/>
              <a:t>  Flies and mosquitoes have two pairs of wings.</a:t>
            </a:r>
          </a:p>
          <a:p>
            <a:pPr marL="609600" indent="-609600">
              <a:lnSpc>
                <a:spcPct val="80000"/>
              </a:lnSpc>
              <a:buFontTx/>
              <a:buAutoNum type="arabicPeriod" startAt="186"/>
            </a:pPr>
            <a:r>
              <a:rPr lang="en-US" altLang="en-US" sz="2800" b="1"/>
              <a:t>  Flies have complete metamorphosis (egg,</a:t>
            </a:r>
          </a:p>
          <a:p>
            <a:pPr marL="609600" indent="-609600">
              <a:lnSpc>
                <a:spcPct val="80000"/>
              </a:lnSpc>
              <a:buFontTx/>
              <a:buNone/>
            </a:pPr>
            <a:r>
              <a:rPr lang="en-US" altLang="en-US" sz="2800" b="1"/>
              <a:t>          larva, pupa, adult)</a:t>
            </a:r>
          </a:p>
          <a:p>
            <a:pPr marL="609600" indent="-609600">
              <a:lnSpc>
                <a:spcPct val="80000"/>
              </a:lnSpc>
              <a:buFontTx/>
              <a:buNone/>
            </a:pPr>
            <a:r>
              <a:rPr lang="en-US" altLang="en-US" sz="2800" b="1"/>
              <a:t>189.  Immature mosquitoes live in the water, </a:t>
            </a:r>
          </a:p>
          <a:p>
            <a:pPr marL="609600" indent="-609600">
              <a:lnSpc>
                <a:spcPct val="80000"/>
              </a:lnSpc>
              <a:buFontTx/>
              <a:buNone/>
            </a:pPr>
            <a:r>
              <a:rPr lang="en-US" altLang="en-US" sz="2800" b="1"/>
              <a:t>          therefore they have incomplete metamorphosis. </a:t>
            </a:r>
          </a:p>
          <a:p>
            <a:pPr marL="609600" indent="-609600">
              <a:lnSpc>
                <a:spcPct val="80000"/>
              </a:lnSpc>
              <a:buFontTx/>
              <a:buAutoNum type="arabicPeriod" startAt="190"/>
            </a:pPr>
            <a:r>
              <a:rPr lang="en-US" altLang="en-US" sz="2800" b="1"/>
              <a:t>  Flies and mosquitoes balance with halteres, </a:t>
            </a:r>
          </a:p>
          <a:p>
            <a:pPr marL="609600" indent="-609600">
              <a:lnSpc>
                <a:spcPct val="80000"/>
              </a:lnSpc>
              <a:buFontTx/>
              <a:buNone/>
            </a:pPr>
            <a:r>
              <a:rPr lang="en-US" altLang="en-US" sz="2800" b="1"/>
              <a:t>          knob-like organs behind their wings.</a:t>
            </a:r>
          </a:p>
          <a:p>
            <a:pPr marL="609600" indent="-609600">
              <a:lnSpc>
                <a:spcPct val="80000"/>
              </a:lnSpc>
              <a:buFontTx/>
              <a:buAutoNum type="arabicPeriod" startAt="191"/>
            </a:pPr>
            <a:r>
              <a:rPr lang="en-US" altLang="en-US" sz="2800" b="1"/>
              <a:t>  </a:t>
            </a:r>
            <a:r>
              <a:rPr lang="en-US" altLang="en-US" sz="2800" b="1" u="sng"/>
              <a:t>All flies have sponging-lapping</a:t>
            </a:r>
            <a:r>
              <a:rPr lang="en-US" altLang="en-US" sz="2800" b="1"/>
              <a:t> </a:t>
            </a:r>
          </a:p>
          <a:p>
            <a:pPr marL="609600" indent="-609600">
              <a:lnSpc>
                <a:spcPct val="80000"/>
              </a:lnSpc>
              <a:buFontTx/>
              <a:buNone/>
            </a:pPr>
            <a:r>
              <a:rPr lang="en-US" altLang="en-US" sz="2800" b="1"/>
              <a:t>          </a:t>
            </a:r>
            <a:r>
              <a:rPr lang="en-US" altLang="en-US" sz="2800" b="1" u="sng"/>
              <a:t>mouthparts.</a:t>
            </a:r>
          </a:p>
          <a:p>
            <a:pPr marL="609600" indent="-609600">
              <a:lnSpc>
                <a:spcPct val="80000"/>
              </a:lnSpc>
              <a:buFontTx/>
              <a:buAutoNum type="arabicPeriod" startAt="191"/>
            </a:pPr>
            <a:endParaRPr lang="en-US" altLang="en-US" sz="2800" b="1" u="sng"/>
          </a:p>
          <a:p>
            <a:pPr marL="609600" indent="-609600">
              <a:lnSpc>
                <a:spcPct val="80000"/>
              </a:lnSpc>
              <a:buFontTx/>
              <a:buAutoNum type="arabicPeriod" startAt="191"/>
            </a:pPr>
            <a:endParaRPr lang="en-US" altLang="en-US" sz="2800" b="1"/>
          </a:p>
          <a:p>
            <a:pPr marL="609600" indent="-609600">
              <a:lnSpc>
                <a:spcPct val="80000"/>
              </a:lnSpc>
              <a:buFontTx/>
              <a:buAutoNum type="arabicPeriod" startAt="191"/>
            </a:pPr>
            <a:endParaRPr lang="en-US" altLang="en-US" sz="2800" b="1"/>
          </a:p>
          <a:p>
            <a:pPr marL="609600" indent="-609600">
              <a:lnSpc>
                <a:spcPct val="80000"/>
              </a:lnSpc>
              <a:buFontTx/>
              <a:buNone/>
            </a:pPr>
            <a:r>
              <a:rPr lang="en-US" altLang="en-US" sz="2800" b="1"/>
              <a:t>192.  Flies and mosquitoes transmit many diseases.   </a:t>
            </a:r>
          </a:p>
        </p:txBody>
      </p:sp>
      <p:sp>
        <p:nvSpPr>
          <p:cNvPr id="572420" name="Text Box 4">
            <a:extLst>
              <a:ext uri="{FF2B5EF4-FFF2-40B4-BE49-F238E27FC236}">
                <a16:creationId xmlns:a16="http://schemas.microsoft.com/office/drawing/2014/main" id="{282AFC8F-1017-4EF3-9A18-BD622772A6D9}"/>
              </a:ext>
            </a:extLst>
          </p:cNvPr>
          <p:cNvSpPr txBox="1">
            <a:spLocks noChangeArrowheads="1"/>
          </p:cNvSpPr>
          <p:nvPr/>
        </p:nvSpPr>
        <p:spPr bwMode="auto">
          <a:xfrm>
            <a:off x="1371600" y="5181600"/>
            <a:ext cx="5410200" cy="83185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other flies have piercing-sucking </a:t>
            </a:r>
          </a:p>
          <a:p>
            <a:r>
              <a:rPr lang="en-US" altLang="en-US" sz="2400"/>
              <a:t>mouthparts or none at all</a:t>
            </a:r>
          </a:p>
        </p:txBody>
      </p:sp>
      <p:pic>
        <p:nvPicPr>
          <p:cNvPr id="572421" name="Picture 5">
            <a:extLst>
              <a:ext uri="{FF2B5EF4-FFF2-40B4-BE49-F238E27FC236}">
                <a16:creationId xmlns:a16="http://schemas.microsoft.com/office/drawing/2014/main" id="{2FB8FA81-B195-41F3-8324-66E7BE99F7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3810000"/>
            <a:ext cx="1846263" cy="2514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a:extLst>
              <a:ext uri="{FF2B5EF4-FFF2-40B4-BE49-F238E27FC236}">
                <a16:creationId xmlns:a16="http://schemas.microsoft.com/office/drawing/2014/main" id="{66A9F8EF-7970-497F-AD24-76ECCD1CA273}"/>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261123" name="Rectangle 3">
            <a:extLst>
              <a:ext uri="{FF2B5EF4-FFF2-40B4-BE49-F238E27FC236}">
                <a16:creationId xmlns:a16="http://schemas.microsoft.com/office/drawing/2014/main" id="{11E94E84-CB1C-4BED-9DC7-4D0BD0C26AA8}"/>
              </a:ext>
            </a:extLst>
          </p:cNvPr>
          <p:cNvSpPr>
            <a:spLocks noGrp="1" noChangeArrowheads="1"/>
          </p:cNvSpPr>
          <p:nvPr>
            <p:ph type="body" idx="1"/>
          </p:nvPr>
        </p:nvSpPr>
        <p:spPr>
          <a:xfrm>
            <a:off x="381000" y="762000"/>
            <a:ext cx="8382000" cy="5334000"/>
          </a:xfrm>
        </p:spPr>
        <p:txBody>
          <a:bodyPr/>
          <a:lstStyle/>
          <a:p>
            <a:pPr marL="609600" indent="-609600">
              <a:buFontTx/>
              <a:buAutoNum type="arabicPeriod" startAt="186"/>
            </a:pPr>
            <a:r>
              <a:rPr lang="en-US" altLang="en-US" sz="2800" b="1"/>
              <a:t>  Flies belong to the order Dictyoptera.</a:t>
            </a:r>
          </a:p>
          <a:p>
            <a:pPr marL="609600" indent="-609600">
              <a:buFontTx/>
              <a:buAutoNum type="arabicPeriod" startAt="186"/>
            </a:pPr>
            <a:r>
              <a:rPr lang="en-US" altLang="en-US" sz="2800" b="1"/>
              <a:t>  Flies have two pairs of wings.</a:t>
            </a:r>
          </a:p>
          <a:p>
            <a:pPr marL="609600" indent="-609600">
              <a:buFontTx/>
              <a:buAutoNum type="arabicPeriod" startAt="186"/>
            </a:pPr>
            <a:r>
              <a:rPr lang="en-US" altLang="en-US" sz="2800" b="1"/>
              <a:t>  Flies have complete metamorphosis (egg,</a:t>
            </a:r>
          </a:p>
          <a:p>
            <a:pPr marL="609600" indent="-609600">
              <a:buFontTx/>
              <a:buNone/>
            </a:pPr>
            <a:r>
              <a:rPr lang="en-US" altLang="en-US" sz="2800" b="1"/>
              <a:t>          larva, pupa, adult)</a:t>
            </a:r>
          </a:p>
          <a:p>
            <a:pPr marL="609600" indent="-609600">
              <a:buFontTx/>
              <a:buNone/>
            </a:pPr>
            <a:r>
              <a:rPr lang="en-US" altLang="en-US" sz="2800" b="1"/>
              <a:t>189.  Immature mosquitoes live in the water, </a:t>
            </a:r>
          </a:p>
          <a:p>
            <a:pPr marL="609600" indent="-609600">
              <a:buFontTx/>
              <a:buNone/>
            </a:pPr>
            <a:r>
              <a:rPr lang="en-US" altLang="en-US" sz="2800" b="1"/>
              <a:t>          therefore they have incomplete metamorphosis. </a:t>
            </a:r>
          </a:p>
          <a:p>
            <a:pPr marL="609600" indent="-609600">
              <a:buFontTx/>
              <a:buAutoNum type="arabicPeriod" startAt="190"/>
            </a:pPr>
            <a:r>
              <a:rPr lang="en-US" altLang="en-US" sz="2800" b="1"/>
              <a:t>  Flies and mosquitoes balance with halteres, </a:t>
            </a:r>
          </a:p>
          <a:p>
            <a:pPr marL="609600" indent="-609600">
              <a:buFontTx/>
              <a:buNone/>
            </a:pPr>
            <a:r>
              <a:rPr lang="en-US" altLang="en-US" sz="2800" b="1"/>
              <a:t>          knob-like organs behind their wings.</a:t>
            </a:r>
          </a:p>
          <a:p>
            <a:pPr marL="609600" indent="-609600">
              <a:buFontTx/>
              <a:buAutoNum type="arabicPeriod" startAt="191"/>
            </a:pPr>
            <a:r>
              <a:rPr lang="en-US" altLang="en-US" sz="2800" b="1"/>
              <a:t>  All flies have sponging-lapping mouthparts.</a:t>
            </a:r>
          </a:p>
          <a:p>
            <a:pPr marL="609600" indent="-609600">
              <a:buFontTx/>
              <a:buAutoNum type="arabicPeriod" startAt="191"/>
            </a:pPr>
            <a:r>
              <a:rPr lang="en-US" altLang="en-US" sz="2800" b="1"/>
              <a:t>  </a:t>
            </a:r>
            <a:r>
              <a:rPr lang="en-US" altLang="en-US" sz="2800" b="1" u="sng"/>
              <a:t>Flies and mosquitoes transmit many diseases.</a:t>
            </a:r>
            <a:r>
              <a:rPr lang="en-US" altLang="en-US" sz="2800" b="1"/>
              <a:t>   </a:t>
            </a:r>
          </a:p>
        </p:txBody>
      </p:sp>
    </p:spTree>
  </p:cSld>
  <p:clrMapOvr>
    <a:masterClrMapping/>
  </p:clrMapOvr>
</p:sld>
</file>

<file path=ppt/slides/slide3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42" name="Rectangle 2">
            <a:extLst>
              <a:ext uri="{FF2B5EF4-FFF2-40B4-BE49-F238E27FC236}">
                <a16:creationId xmlns:a16="http://schemas.microsoft.com/office/drawing/2014/main" id="{1269261F-AF2C-4AE2-BBF0-7BF2EA2BD27C}"/>
              </a:ext>
            </a:extLst>
          </p:cNvPr>
          <p:cNvSpPr>
            <a:spLocks noGrp="1" noChangeArrowheads="1"/>
          </p:cNvSpPr>
          <p:nvPr>
            <p:ph type="title"/>
          </p:nvPr>
        </p:nvSpPr>
        <p:spPr>
          <a:xfrm>
            <a:off x="685800" y="152400"/>
            <a:ext cx="7772400" cy="609600"/>
          </a:xfrm>
        </p:spPr>
        <p:txBody>
          <a:bodyPr/>
          <a:lstStyle/>
          <a:p>
            <a:r>
              <a:rPr lang="en-US" altLang="en-US" sz="3200" b="1"/>
              <a:t>True or False</a:t>
            </a:r>
          </a:p>
        </p:txBody>
      </p:sp>
      <p:sp>
        <p:nvSpPr>
          <p:cNvPr id="573443" name="Rectangle 3">
            <a:extLst>
              <a:ext uri="{FF2B5EF4-FFF2-40B4-BE49-F238E27FC236}">
                <a16:creationId xmlns:a16="http://schemas.microsoft.com/office/drawing/2014/main" id="{2E90BDBD-C9F3-419A-A295-153FA1C9D4F9}"/>
              </a:ext>
            </a:extLst>
          </p:cNvPr>
          <p:cNvSpPr>
            <a:spLocks noGrp="1" noChangeArrowheads="1"/>
          </p:cNvSpPr>
          <p:nvPr>
            <p:ph type="body" idx="1"/>
          </p:nvPr>
        </p:nvSpPr>
        <p:spPr>
          <a:xfrm>
            <a:off x="381000" y="762000"/>
            <a:ext cx="8382000" cy="5334000"/>
          </a:xfrm>
        </p:spPr>
        <p:txBody>
          <a:bodyPr/>
          <a:lstStyle/>
          <a:p>
            <a:pPr marL="609600" indent="-609600">
              <a:buFontTx/>
              <a:buAutoNum type="arabicPeriod" startAt="186"/>
            </a:pPr>
            <a:r>
              <a:rPr lang="en-US" altLang="en-US" sz="2800" b="1"/>
              <a:t>  Flies belong to the order Dictyoptera.</a:t>
            </a:r>
          </a:p>
          <a:p>
            <a:pPr marL="609600" indent="-609600">
              <a:buFontTx/>
              <a:buAutoNum type="arabicPeriod" startAt="186"/>
            </a:pPr>
            <a:r>
              <a:rPr lang="en-US" altLang="en-US" sz="2800" b="1"/>
              <a:t>  Flies have two pairs of wings.</a:t>
            </a:r>
          </a:p>
          <a:p>
            <a:pPr marL="609600" indent="-609600">
              <a:buFontTx/>
              <a:buAutoNum type="arabicPeriod" startAt="186"/>
            </a:pPr>
            <a:r>
              <a:rPr lang="en-US" altLang="en-US" sz="2800" b="1"/>
              <a:t>  Flies have complete metamorphosis (egg,</a:t>
            </a:r>
          </a:p>
          <a:p>
            <a:pPr marL="609600" indent="-609600">
              <a:buFontTx/>
              <a:buNone/>
            </a:pPr>
            <a:r>
              <a:rPr lang="en-US" altLang="en-US" sz="2800" b="1"/>
              <a:t>          larva, pupa, adult)</a:t>
            </a:r>
          </a:p>
          <a:p>
            <a:pPr marL="609600" indent="-609600">
              <a:buFontTx/>
              <a:buNone/>
            </a:pPr>
            <a:r>
              <a:rPr lang="en-US" altLang="en-US" sz="2800" b="1"/>
              <a:t>189.  Immature mosquitoes live in the water, </a:t>
            </a:r>
          </a:p>
          <a:p>
            <a:pPr marL="609600" indent="-609600">
              <a:buFontTx/>
              <a:buNone/>
            </a:pPr>
            <a:r>
              <a:rPr lang="en-US" altLang="en-US" sz="2800" b="1"/>
              <a:t>          therefore they have incomplete metamorphosis. </a:t>
            </a:r>
          </a:p>
          <a:p>
            <a:pPr marL="609600" indent="-609600">
              <a:buFontTx/>
              <a:buAutoNum type="arabicPeriod" startAt="190"/>
            </a:pPr>
            <a:r>
              <a:rPr lang="en-US" altLang="en-US" sz="2800" b="1"/>
              <a:t>  Flies and mosquitoes balance with halteres, </a:t>
            </a:r>
          </a:p>
          <a:p>
            <a:pPr marL="609600" indent="-609600">
              <a:buFontTx/>
              <a:buNone/>
            </a:pPr>
            <a:r>
              <a:rPr lang="en-US" altLang="en-US" sz="2800" b="1"/>
              <a:t>          knob-like organs behind their wings.</a:t>
            </a:r>
          </a:p>
          <a:p>
            <a:pPr marL="609600" indent="-609600">
              <a:buFontTx/>
              <a:buAutoNum type="arabicPeriod" startAt="191"/>
            </a:pPr>
            <a:r>
              <a:rPr lang="en-US" altLang="en-US" sz="2800" b="1"/>
              <a:t>  All flies have sponging-lapping mouthparts.</a:t>
            </a:r>
          </a:p>
          <a:p>
            <a:pPr marL="609600" indent="-609600">
              <a:buFontTx/>
              <a:buAutoNum type="arabicPeriod" startAt="191"/>
            </a:pPr>
            <a:r>
              <a:rPr lang="en-US" altLang="en-US" sz="2800" b="1"/>
              <a:t>  </a:t>
            </a:r>
            <a:r>
              <a:rPr lang="en-US" altLang="en-US" sz="2800" b="1" u="sng"/>
              <a:t>Flies and mosquitoes transmit many diseases.</a:t>
            </a:r>
            <a:r>
              <a:rPr lang="en-US" altLang="en-US" sz="2800" b="1"/>
              <a:t>   </a:t>
            </a:r>
          </a:p>
        </p:txBody>
      </p:sp>
      <p:sp>
        <p:nvSpPr>
          <p:cNvPr id="573444" name="Text Box 4">
            <a:extLst>
              <a:ext uri="{FF2B5EF4-FFF2-40B4-BE49-F238E27FC236}">
                <a16:creationId xmlns:a16="http://schemas.microsoft.com/office/drawing/2014/main" id="{5B8BD1BC-04D5-4978-A4D4-4EC01F04E4F0}"/>
              </a:ext>
            </a:extLst>
          </p:cNvPr>
          <p:cNvSpPr txBox="1">
            <a:spLocks noChangeArrowheads="1"/>
          </p:cNvSpPr>
          <p:nvPr/>
        </p:nvSpPr>
        <p:spPr bwMode="auto">
          <a:xfrm>
            <a:off x="517525" y="5908675"/>
            <a:ext cx="8377238" cy="83185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True – Malaria, Yellow Fever, Dengue, Encephalitis, West</a:t>
            </a:r>
          </a:p>
          <a:p>
            <a:r>
              <a:rPr lang="en-US" altLang="en-US" sz="2400"/>
              <a:t>Nile Fever, and </a:t>
            </a:r>
            <a:r>
              <a:rPr lang="en-US" altLang="en-US" sz="2400" u="sng"/>
              <a:t>Elephantiasis</a:t>
            </a:r>
            <a:r>
              <a:rPr lang="en-US" altLang="en-US" sz="2400"/>
              <a:t> (Filariasis) are just a few of them</a:t>
            </a:r>
          </a:p>
        </p:txBody>
      </p:sp>
    </p:spTree>
  </p:cSld>
  <p:clrMapOvr>
    <a:masterClrMapping/>
  </p:clrMapOvr>
</p:sld>
</file>

<file path=ppt/slides/slide3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5506" name="Rectangle 2">
            <a:extLst>
              <a:ext uri="{FF2B5EF4-FFF2-40B4-BE49-F238E27FC236}">
                <a16:creationId xmlns:a16="http://schemas.microsoft.com/office/drawing/2014/main" id="{5829F4FC-86B2-481E-B637-0536F606AF5F}"/>
              </a:ext>
            </a:extLst>
          </p:cNvPr>
          <p:cNvSpPr>
            <a:spLocks noGrp="1" noChangeArrowheads="1"/>
          </p:cNvSpPr>
          <p:nvPr>
            <p:ph type="title"/>
          </p:nvPr>
        </p:nvSpPr>
        <p:spPr>
          <a:xfrm>
            <a:off x="685800" y="1371600"/>
            <a:ext cx="7772400" cy="1143000"/>
          </a:xfrm>
        </p:spPr>
        <p:txBody>
          <a:bodyPr/>
          <a:lstStyle/>
          <a:p>
            <a:r>
              <a:rPr lang="en-US" altLang="en-US" sz="3200" b="1" u="sng"/>
              <a:t>Elephantiasis</a:t>
            </a:r>
            <a:r>
              <a:rPr lang="en-US" altLang="en-US" sz="3200" b="1"/>
              <a:t> -Do you think it hurts?</a:t>
            </a:r>
          </a:p>
        </p:txBody>
      </p:sp>
      <p:sp>
        <p:nvSpPr>
          <p:cNvPr id="405507" name="Rectangle 3">
            <a:extLst>
              <a:ext uri="{FF2B5EF4-FFF2-40B4-BE49-F238E27FC236}">
                <a16:creationId xmlns:a16="http://schemas.microsoft.com/office/drawing/2014/main" id="{BEB1CA70-11C5-4E20-BA38-8ACE635B5E62}"/>
              </a:ext>
            </a:extLst>
          </p:cNvPr>
          <p:cNvSpPr>
            <a:spLocks noGrp="1" noChangeArrowheads="1"/>
          </p:cNvSpPr>
          <p:nvPr>
            <p:ph type="body" idx="1"/>
          </p:nvPr>
        </p:nvSpPr>
        <p:spPr/>
        <p:txBody>
          <a:bodyPr/>
          <a:lstStyle/>
          <a:p>
            <a:endParaRPr lang="en-US" altLang="en-US"/>
          </a:p>
        </p:txBody>
      </p:sp>
      <p:pic>
        <p:nvPicPr>
          <p:cNvPr id="405509" name="Picture 5">
            <a:extLst>
              <a:ext uri="{FF2B5EF4-FFF2-40B4-BE49-F238E27FC236}">
                <a16:creationId xmlns:a16="http://schemas.microsoft.com/office/drawing/2014/main" id="{D3E000D4-13C1-4961-9DC1-94511C2BE4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2438400"/>
            <a:ext cx="3255963" cy="4419600"/>
          </a:xfrm>
          <a:prstGeom prst="rect">
            <a:avLst/>
          </a:prstGeom>
          <a:noFill/>
          <a:extLst>
            <a:ext uri="{909E8E84-426E-40DD-AFC4-6F175D3DCCD1}">
              <a14:hiddenFill xmlns:a14="http://schemas.microsoft.com/office/drawing/2010/main">
                <a:solidFill>
                  <a:srgbClr val="FFFFFF"/>
                </a:solidFill>
              </a14:hiddenFill>
            </a:ext>
          </a:extLst>
        </p:spPr>
      </p:pic>
      <p:pic>
        <p:nvPicPr>
          <p:cNvPr id="405511" name="Picture 7">
            <a:extLst>
              <a:ext uri="{FF2B5EF4-FFF2-40B4-BE49-F238E27FC236}">
                <a16:creationId xmlns:a16="http://schemas.microsoft.com/office/drawing/2014/main" id="{6A145AB4-20A8-4CBF-A7A6-B3DBE88FC3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2590800"/>
            <a:ext cx="2346325" cy="3448050"/>
          </a:xfrm>
          <a:prstGeom prst="rect">
            <a:avLst/>
          </a:prstGeom>
          <a:noFill/>
          <a:extLst>
            <a:ext uri="{909E8E84-426E-40DD-AFC4-6F175D3DCCD1}">
              <a14:hiddenFill xmlns:a14="http://schemas.microsoft.com/office/drawing/2010/main">
                <a:solidFill>
                  <a:srgbClr val="FFFFFF"/>
                </a:solidFill>
              </a14:hiddenFill>
            </a:ext>
          </a:extLst>
        </p:spPr>
      </p:pic>
      <p:pic>
        <p:nvPicPr>
          <p:cNvPr id="405513" name="Picture 9">
            <a:extLst>
              <a:ext uri="{FF2B5EF4-FFF2-40B4-BE49-F238E27FC236}">
                <a16:creationId xmlns:a16="http://schemas.microsoft.com/office/drawing/2014/main" id="{15579B6F-00C1-4B37-B2E1-8A8ED6AB83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152400"/>
            <a:ext cx="190500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405515" name="Picture 11">
            <a:extLst>
              <a:ext uri="{FF2B5EF4-FFF2-40B4-BE49-F238E27FC236}">
                <a16:creationId xmlns:a16="http://schemas.microsoft.com/office/drawing/2014/main" id="{C3E3D665-226D-47F1-BF80-8B3E1F5E6A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24600" y="2590800"/>
            <a:ext cx="2314575" cy="34480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a:extLst>
              <a:ext uri="{FF2B5EF4-FFF2-40B4-BE49-F238E27FC236}">
                <a16:creationId xmlns:a16="http://schemas.microsoft.com/office/drawing/2014/main" id="{564F32B7-2606-41AA-8BD9-30534E3D8BCF}"/>
              </a:ext>
            </a:extLst>
          </p:cNvPr>
          <p:cNvSpPr>
            <a:spLocks noGrp="1" noChangeArrowheads="1"/>
          </p:cNvSpPr>
          <p:nvPr>
            <p:ph type="title"/>
          </p:nvPr>
        </p:nvSpPr>
        <p:spPr>
          <a:xfrm>
            <a:off x="381000" y="228600"/>
            <a:ext cx="8382000" cy="762000"/>
          </a:xfrm>
        </p:spPr>
        <p:txBody>
          <a:bodyPr/>
          <a:lstStyle/>
          <a:p>
            <a:pPr algn="l"/>
            <a:r>
              <a:rPr lang="en-US" altLang="en-US" sz="3200" b="1"/>
              <a:t>                     Match the following: </a:t>
            </a:r>
            <a:br>
              <a:rPr lang="en-US" altLang="en-US" sz="3200" b="1"/>
            </a:br>
            <a:r>
              <a:rPr lang="en-US" altLang="en-US" sz="1600" b="1"/>
              <a:t>A. Phorid fly   B. Flesh fly   C. Fruit fly   D. Stable fly   E. Horse fly   F. House fly</a:t>
            </a:r>
            <a:br>
              <a:rPr lang="en-US" altLang="en-US" sz="1600" b="1"/>
            </a:br>
            <a:r>
              <a:rPr lang="en-US" altLang="en-US" sz="1600" b="1"/>
              <a:t>G. Black fly   H. Bottle or blow fly   I. Moth flies   J.  Cluster fly   K. Face fly   L. Deer fly    </a:t>
            </a:r>
            <a:endParaRPr lang="en-US" altLang="en-US" sz="3200" b="1"/>
          </a:p>
        </p:txBody>
      </p:sp>
      <p:sp>
        <p:nvSpPr>
          <p:cNvPr id="262147" name="Rectangle 3">
            <a:extLst>
              <a:ext uri="{FF2B5EF4-FFF2-40B4-BE49-F238E27FC236}">
                <a16:creationId xmlns:a16="http://schemas.microsoft.com/office/drawing/2014/main" id="{4EC0A997-AE22-4B74-B4E3-A305297A00C3}"/>
              </a:ext>
            </a:extLst>
          </p:cNvPr>
          <p:cNvSpPr>
            <a:spLocks noGrp="1" noChangeArrowheads="1"/>
          </p:cNvSpPr>
          <p:nvPr>
            <p:ph type="body" idx="1"/>
          </p:nvPr>
        </p:nvSpPr>
        <p:spPr>
          <a:xfrm>
            <a:off x="304800" y="1219200"/>
            <a:ext cx="8534400" cy="5791200"/>
          </a:xfrm>
        </p:spPr>
        <p:txBody>
          <a:bodyPr/>
          <a:lstStyle/>
          <a:p>
            <a:pPr marL="609600" indent="-609600">
              <a:lnSpc>
                <a:spcPct val="90000"/>
              </a:lnSpc>
              <a:buFontTx/>
              <a:buAutoNum type="arabicPeriod" startAt="193"/>
            </a:pPr>
            <a:r>
              <a:rPr lang="en-US" altLang="en-US" sz="2800" b="1"/>
              <a:t> </a:t>
            </a:r>
            <a:r>
              <a:rPr lang="en-US" altLang="en-US" sz="2800" b="1" u="sng"/>
              <a:t>These two flies overwinter in homes.</a:t>
            </a:r>
          </a:p>
          <a:p>
            <a:pPr marL="990600" lvl="1" indent="-533400">
              <a:lnSpc>
                <a:spcPct val="90000"/>
              </a:lnSpc>
              <a:buFontTx/>
              <a:buAutoNum type="arabicPeriod"/>
            </a:pPr>
            <a:endParaRPr lang="en-US" altLang="en-US" sz="5400" b="1"/>
          </a:p>
          <a:p>
            <a:pPr marL="609600" indent="-609600">
              <a:lnSpc>
                <a:spcPct val="90000"/>
              </a:lnSpc>
              <a:buFontTx/>
              <a:buAutoNum type="arabicPeriod" startAt="193"/>
            </a:pPr>
            <a:r>
              <a:rPr lang="en-US" altLang="en-US" sz="2800" b="1"/>
              <a:t>  These three flies have sponging-lapping   </a:t>
            </a:r>
          </a:p>
          <a:p>
            <a:pPr marL="609600" indent="-609600">
              <a:lnSpc>
                <a:spcPct val="90000"/>
              </a:lnSpc>
              <a:buFontTx/>
              <a:buNone/>
            </a:pPr>
            <a:r>
              <a:rPr lang="en-US" altLang="en-US" sz="2800" b="1"/>
              <a:t>          mouthparts.</a:t>
            </a:r>
          </a:p>
          <a:p>
            <a:pPr marL="609600" indent="-609600">
              <a:lnSpc>
                <a:spcPct val="90000"/>
              </a:lnSpc>
              <a:buFontTx/>
              <a:buAutoNum type="arabicPeriod" startAt="195"/>
            </a:pPr>
            <a:r>
              <a:rPr lang="en-US" altLang="en-US" sz="2800" b="1"/>
              <a:t>  These four flies bite man.</a:t>
            </a:r>
          </a:p>
          <a:p>
            <a:pPr marL="609600" indent="-609600">
              <a:lnSpc>
                <a:spcPct val="90000"/>
              </a:lnSpc>
              <a:buFontTx/>
              <a:buAutoNum type="arabicPeriod" startAt="195"/>
            </a:pPr>
            <a:r>
              <a:rPr lang="en-US" altLang="en-US" sz="2800" b="1"/>
              <a:t>  These small flies may be found in drains.</a:t>
            </a:r>
          </a:p>
          <a:p>
            <a:pPr marL="609600" indent="-609600">
              <a:lnSpc>
                <a:spcPct val="90000"/>
              </a:lnSpc>
              <a:buFontTx/>
              <a:buAutoNum type="arabicPeriod" startAt="197"/>
            </a:pPr>
            <a:r>
              <a:rPr lang="en-US" altLang="en-US" sz="2800" b="1"/>
              <a:t>  This small fly is often found in garbage and fruit.</a:t>
            </a:r>
          </a:p>
          <a:p>
            <a:pPr marL="609600" indent="-609600">
              <a:lnSpc>
                <a:spcPct val="90000"/>
              </a:lnSpc>
              <a:buFontTx/>
              <a:buAutoNum type="arabicPeriod" startAt="197"/>
            </a:pPr>
            <a:r>
              <a:rPr lang="en-US" altLang="en-US" sz="2800" b="1"/>
              <a:t>  This large fly has a checkerboard pattern on its   </a:t>
            </a:r>
          </a:p>
          <a:p>
            <a:pPr marL="609600" indent="-609600">
              <a:lnSpc>
                <a:spcPct val="90000"/>
              </a:lnSpc>
              <a:buFontTx/>
              <a:buNone/>
            </a:pPr>
            <a:r>
              <a:rPr lang="en-US" altLang="en-US" sz="2800" b="1"/>
              <a:t>          abdomen.</a:t>
            </a:r>
          </a:p>
          <a:p>
            <a:pPr marL="609600" indent="-609600">
              <a:lnSpc>
                <a:spcPct val="90000"/>
              </a:lnSpc>
              <a:buFontTx/>
              <a:buAutoNum type="arabicPeriod" startAt="199"/>
            </a:pPr>
            <a:r>
              <a:rPr lang="en-US" altLang="en-US" sz="2800" b="1"/>
              <a:t>  This fly is often colored iridescent green or blue.</a:t>
            </a:r>
          </a:p>
          <a:p>
            <a:pPr marL="609600" indent="-609600">
              <a:lnSpc>
                <a:spcPct val="90000"/>
              </a:lnSpc>
              <a:buFontTx/>
              <a:buAutoNum type="arabicPeriod" startAt="199"/>
            </a:pPr>
            <a:r>
              <a:rPr lang="en-US" altLang="en-US" sz="2800" b="1"/>
              <a:t>  The larva of this fly is parasitic on earthworms.</a:t>
            </a:r>
          </a:p>
        </p:txBody>
      </p:sp>
      <p:pic>
        <p:nvPicPr>
          <p:cNvPr id="262150" name="Picture 6">
            <a:extLst>
              <a:ext uri="{FF2B5EF4-FFF2-40B4-BE49-F238E27FC236}">
                <a16:creationId xmlns:a16="http://schemas.microsoft.com/office/drawing/2014/main" id="{A0890A07-0E34-4D4D-9DD6-8766BC5F62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752600"/>
            <a:ext cx="1219200" cy="812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2152" name="Picture 8" descr="Fly - Musca autumnalis">
            <a:extLst>
              <a:ext uri="{FF2B5EF4-FFF2-40B4-BE49-F238E27FC236}">
                <a16:creationId xmlns:a16="http://schemas.microsoft.com/office/drawing/2014/main" id="{73F18D6D-1F7A-498C-9240-B1437BC08F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52600"/>
            <a:ext cx="1066800" cy="8651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4466" name="Rectangle 2">
            <a:extLst>
              <a:ext uri="{FF2B5EF4-FFF2-40B4-BE49-F238E27FC236}">
                <a16:creationId xmlns:a16="http://schemas.microsoft.com/office/drawing/2014/main" id="{C544992D-845D-487B-9B84-71EBE111B02D}"/>
              </a:ext>
            </a:extLst>
          </p:cNvPr>
          <p:cNvSpPr>
            <a:spLocks noGrp="1" noChangeArrowheads="1"/>
          </p:cNvSpPr>
          <p:nvPr>
            <p:ph type="title"/>
          </p:nvPr>
        </p:nvSpPr>
        <p:spPr>
          <a:xfrm>
            <a:off x="381000" y="228600"/>
            <a:ext cx="8382000" cy="762000"/>
          </a:xfrm>
        </p:spPr>
        <p:txBody>
          <a:bodyPr/>
          <a:lstStyle/>
          <a:p>
            <a:pPr algn="l"/>
            <a:r>
              <a:rPr lang="en-US" altLang="en-US" sz="3200" b="1"/>
              <a:t>                     Match the following: </a:t>
            </a:r>
            <a:br>
              <a:rPr lang="en-US" altLang="en-US" sz="3200" b="1"/>
            </a:br>
            <a:r>
              <a:rPr lang="en-US" altLang="en-US" sz="1600" b="1"/>
              <a:t>A. Phorid fly   B. Flesh fly   C. Fruit fly   D. Stable fly   E. Horse fly   F. House fly</a:t>
            </a:r>
            <a:br>
              <a:rPr lang="en-US" altLang="en-US" sz="1600" b="1"/>
            </a:br>
            <a:r>
              <a:rPr lang="en-US" altLang="en-US" sz="1600" b="1"/>
              <a:t>G. Black fly   H. Bottle or blow fly   I. Moth flies   J.  Cluster fly   K. Face fly   L. Deer fly    </a:t>
            </a:r>
            <a:endParaRPr lang="en-US" altLang="en-US" sz="3200" b="1"/>
          </a:p>
        </p:txBody>
      </p:sp>
      <p:sp>
        <p:nvSpPr>
          <p:cNvPr id="574467" name="Rectangle 3">
            <a:extLst>
              <a:ext uri="{FF2B5EF4-FFF2-40B4-BE49-F238E27FC236}">
                <a16:creationId xmlns:a16="http://schemas.microsoft.com/office/drawing/2014/main" id="{0E8E0F3D-B799-40A6-81F3-236C50DF2759}"/>
              </a:ext>
            </a:extLst>
          </p:cNvPr>
          <p:cNvSpPr>
            <a:spLocks noGrp="1" noChangeArrowheads="1"/>
          </p:cNvSpPr>
          <p:nvPr>
            <p:ph type="body" idx="1"/>
          </p:nvPr>
        </p:nvSpPr>
        <p:spPr>
          <a:xfrm>
            <a:off x="304800" y="1219200"/>
            <a:ext cx="8534400" cy="5791200"/>
          </a:xfrm>
        </p:spPr>
        <p:txBody>
          <a:bodyPr/>
          <a:lstStyle/>
          <a:p>
            <a:pPr marL="609600" indent="-609600">
              <a:lnSpc>
                <a:spcPct val="90000"/>
              </a:lnSpc>
              <a:buFontTx/>
              <a:buAutoNum type="arabicPeriod" startAt="193"/>
            </a:pPr>
            <a:r>
              <a:rPr lang="en-US" altLang="en-US" sz="2800" b="1"/>
              <a:t> </a:t>
            </a:r>
            <a:r>
              <a:rPr lang="en-US" altLang="en-US" sz="2800" b="1" u="sng"/>
              <a:t>These two flies overwinter in homes.</a:t>
            </a:r>
          </a:p>
          <a:p>
            <a:pPr marL="990600" lvl="1" indent="-533400">
              <a:lnSpc>
                <a:spcPct val="90000"/>
              </a:lnSpc>
              <a:buFontTx/>
              <a:buAutoNum type="arabicPeriod"/>
            </a:pPr>
            <a:endParaRPr lang="en-US" altLang="en-US" sz="5400" b="1"/>
          </a:p>
          <a:p>
            <a:pPr marL="609600" indent="-609600">
              <a:lnSpc>
                <a:spcPct val="90000"/>
              </a:lnSpc>
              <a:buFontTx/>
              <a:buAutoNum type="arabicPeriod" startAt="193"/>
            </a:pPr>
            <a:r>
              <a:rPr lang="en-US" altLang="en-US" sz="2800" b="1"/>
              <a:t>  These three flies have sponging-lapping   </a:t>
            </a:r>
          </a:p>
          <a:p>
            <a:pPr marL="609600" indent="-609600">
              <a:lnSpc>
                <a:spcPct val="90000"/>
              </a:lnSpc>
              <a:buFontTx/>
              <a:buNone/>
            </a:pPr>
            <a:r>
              <a:rPr lang="en-US" altLang="en-US" sz="2800" b="1"/>
              <a:t>          mouthparts.</a:t>
            </a:r>
          </a:p>
          <a:p>
            <a:pPr marL="609600" indent="-609600">
              <a:lnSpc>
                <a:spcPct val="90000"/>
              </a:lnSpc>
              <a:buFontTx/>
              <a:buAutoNum type="arabicPeriod" startAt="195"/>
            </a:pPr>
            <a:r>
              <a:rPr lang="en-US" altLang="en-US" sz="2800" b="1"/>
              <a:t>  These four flies bite man.</a:t>
            </a:r>
          </a:p>
          <a:p>
            <a:pPr marL="609600" indent="-609600">
              <a:lnSpc>
                <a:spcPct val="90000"/>
              </a:lnSpc>
              <a:buFontTx/>
              <a:buAutoNum type="arabicPeriod" startAt="195"/>
            </a:pPr>
            <a:r>
              <a:rPr lang="en-US" altLang="en-US" sz="2800" b="1"/>
              <a:t>  These small flies may be found in drains.</a:t>
            </a:r>
          </a:p>
          <a:p>
            <a:pPr marL="609600" indent="-609600">
              <a:lnSpc>
                <a:spcPct val="90000"/>
              </a:lnSpc>
              <a:buFontTx/>
              <a:buAutoNum type="arabicPeriod" startAt="197"/>
            </a:pPr>
            <a:r>
              <a:rPr lang="en-US" altLang="en-US" sz="2800" b="1"/>
              <a:t>  This small fly is often found in garbage and fruit.</a:t>
            </a:r>
          </a:p>
          <a:p>
            <a:pPr marL="609600" indent="-609600">
              <a:lnSpc>
                <a:spcPct val="90000"/>
              </a:lnSpc>
              <a:buFontTx/>
              <a:buAutoNum type="arabicPeriod" startAt="197"/>
            </a:pPr>
            <a:r>
              <a:rPr lang="en-US" altLang="en-US" sz="2800" b="1"/>
              <a:t>  This large fly has a checkerboard pattern on its   </a:t>
            </a:r>
          </a:p>
          <a:p>
            <a:pPr marL="609600" indent="-609600">
              <a:lnSpc>
                <a:spcPct val="90000"/>
              </a:lnSpc>
              <a:buFontTx/>
              <a:buNone/>
            </a:pPr>
            <a:r>
              <a:rPr lang="en-US" altLang="en-US" sz="2800" b="1"/>
              <a:t>          abdomen.</a:t>
            </a:r>
          </a:p>
          <a:p>
            <a:pPr marL="609600" indent="-609600">
              <a:lnSpc>
                <a:spcPct val="90000"/>
              </a:lnSpc>
              <a:buFontTx/>
              <a:buAutoNum type="arabicPeriod" startAt="199"/>
            </a:pPr>
            <a:r>
              <a:rPr lang="en-US" altLang="en-US" sz="2800" b="1"/>
              <a:t>  This fly is often colored iridescent green or blue.</a:t>
            </a:r>
          </a:p>
          <a:p>
            <a:pPr marL="609600" indent="-609600">
              <a:lnSpc>
                <a:spcPct val="90000"/>
              </a:lnSpc>
              <a:buFontTx/>
              <a:buAutoNum type="arabicPeriod" startAt="199"/>
            </a:pPr>
            <a:r>
              <a:rPr lang="en-US" altLang="en-US" sz="2800" b="1"/>
              <a:t>  The larva of this fly is parasitic on earthworms.</a:t>
            </a:r>
          </a:p>
        </p:txBody>
      </p:sp>
      <p:sp>
        <p:nvSpPr>
          <p:cNvPr id="574468" name="Text Box 4">
            <a:extLst>
              <a:ext uri="{FF2B5EF4-FFF2-40B4-BE49-F238E27FC236}">
                <a16:creationId xmlns:a16="http://schemas.microsoft.com/office/drawing/2014/main" id="{FE4F6C86-CC7A-48F8-B1FA-DBD0E66734DB}"/>
              </a:ext>
            </a:extLst>
          </p:cNvPr>
          <p:cNvSpPr txBox="1">
            <a:spLocks noChangeArrowheads="1"/>
          </p:cNvSpPr>
          <p:nvPr/>
        </p:nvSpPr>
        <p:spPr bwMode="auto">
          <a:xfrm>
            <a:off x="2819400" y="1905000"/>
            <a:ext cx="3657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Cluster flies and Face flies</a:t>
            </a:r>
          </a:p>
        </p:txBody>
      </p:sp>
      <p:pic>
        <p:nvPicPr>
          <p:cNvPr id="574469" name="Picture 5">
            <a:extLst>
              <a:ext uri="{FF2B5EF4-FFF2-40B4-BE49-F238E27FC236}">
                <a16:creationId xmlns:a16="http://schemas.microsoft.com/office/drawing/2014/main" id="{9AA56CD9-694F-4F89-9750-A5900CBF9AC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752600"/>
            <a:ext cx="1219200" cy="812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74470" name="Picture 6" descr="Fly - Musca autumnalis">
            <a:extLst>
              <a:ext uri="{FF2B5EF4-FFF2-40B4-BE49-F238E27FC236}">
                <a16:creationId xmlns:a16="http://schemas.microsoft.com/office/drawing/2014/main" id="{4BBC9E83-7ACD-4C53-A851-82ABF8A95F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52600"/>
            <a:ext cx="1066800" cy="8651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a:extLst>
              <a:ext uri="{FF2B5EF4-FFF2-40B4-BE49-F238E27FC236}">
                <a16:creationId xmlns:a16="http://schemas.microsoft.com/office/drawing/2014/main" id="{7FDE7174-8DDD-4761-A04B-F24CFE1B483A}"/>
              </a:ext>
            </a:extLst>
          </p:cNvPr>
          <p:cNvSpPr>
            <a:spLocks noGrp="1" noChangeArrowheads="1"/>
          </p:cNvSpPr>
          <p:nvPr>
            <p:ph type="title"/>
          </p:nvPr>
        </p:nvSpPr>
        <p:spPr>
          <a:xfrm>
            <a:off x="381000" y="228600"/>
            <a:ext cx="8382000" cy="762000"/>
          </a:xfrm>
        </p:spPr>
        <p:txBody>
          <a:bodyPr/>
          <a:lstStyle/>
          <a:p>
            <a:pPr algn="l"/>
            <a:r>
              <a:rPr lang="en-US" altLang="en-US" sz="3200" b="1"/>
              <a:t>                     Match the following: </a:t>
            </a:r>
            <a:br>
              <a:rPr lang="en-US" altLang="en-US" sz="3200" b="1"/>
            </a:br>
            <a:r>
              <a:rPr lang="en-US" altLang="en-US" sz="1600" b="1"/>
              <a:t>A. Phorid fly   B. Flesh fly   C. Fruit fly   D. Stable fly   E. Horse fly   F. House fly</a:t>
            </a:r>
            <a:br>
              <a:rPr lang="en-US" altLang="en-US" sz="1600" b="1"/>
            </a:br>
            <a:r>
              <a:rPr lang="en-US" altLang="en-US" sz="1600" b="1"/>
              <a:t>G. Black fly   H. Bottle or blow fly   I. Moth flies   J.  Cluster fly   K. Face fly   L. Deer fly    </a:t>
            </a:r>
            <a:endParaRPr lang="en-US" altLang="en-US" sz="3200" b="1"/>
          </a:p>
        </p:txBody>
      </p:sp>
      <p:sp>
        <p:nvSpPr>
          <p:cNvPr id="270339" name="Rectangle 3">
            <a:extLst>
              <a:ext uri="{FF2B5EF4-FFF2-40B4-BE49-F238E27FC236}">
                <a16:creationId xmlns:a16="http://schemas.microsoft.com/office/drawing/2014/main" id="{1B853155-1271-4A27-9D39-CA27E766526F}"/>
              </a:ext>
            </a:extLst>
          </p:cNvPr>
          <p:cNvSpPr>
            <a:spLocks noGrp="1" noChangeArrowheads="1"/>
          </p:cNvSpPr>
          <p:nvPr>
            <p:ph type="body" idx="1"/>
          </p:nvPr>
        </p:nvSpPr>
        <p:spPr>
          <a:xfrm>
            <a:off x="304800" y="1143000"/>
            <a:ext cx="8534400" cy="5715000"/>
          </a:xfrm>
        </p:spPr>
        <p:txBody>
          <a:bodyPr/>
          <a:lstStyle/>
          <a:p>
            <a:pPr marL="609600" indent="-609600">
              <a:lnSpc>
                <a:spcPct val="90000"/>
              </a:lnSpc>
              <a:buFontTx/>
              <a:buAutoNum type="arabicPeriod" startAt="193"/>
            </a:pPr>
            <a:r>
              <a:rPr lang="en-US" altLang="en-US" sz="2800" b="1"/>
              <a:t>  These two flies overwinter in homes.</a:t>
            </a:r>
          </a:p>
          <a:p>
            <a:pPr marL="609600" indent="-609600">
              <a:lnSpc>
                <a:spcPct val="90000"/>
              </a:lnSpc>
              <a:buFontTx/>
              <a:buAutoNum type="arabicPeriod" startAt="193"/>
            </a:pPr>
            <a:r>
              <a:rPr lang="en-US" altLang="en-US" sz="2800" b="1"/>
              <a:t>  </a:t>
            </a:r>
            <a:r>
              <a:rPr lang="en-US" altLang="en-US" sz="2800" b="1" u="sng"/>
              <a:t>These three flies have sponging-lapping   </a:t>
            </a:r>
          </a:p>
          <a:p>
            <a:pPr marL="609600" indent="-609600">
              <a:lnSpc>
                <a:spcPct val="90000"/>
              </a:lnSpc>
              <a:buFontTx/>
              <a:buNone/>
            </a:pPr>
            <a:r>
              <a:rPr lang="en-US" altLang="en-US" sz="2800" b="1"/>
              <a:t>          </a:t>
            </a:r>
            <a:r>
              <a:rPr lang="en-US" altLang="en-US" sz="2800" b="1" u="sng"/>
              <a:t>mouthparts.</a:t>
            </a:r>
          </a:p>
          <a:p>
            <a:pPr marL="609600" indent="-609600">
              <a:lnSpc>
                <a:spcPct val="90000"/>
              </a:lnSpc>
              <a:buFontTx/>
              <a:buNone/>
            </a:pPr>
            <a:endParaRPr lang="en-US" altLang="en-US" sz="5400" b="1" u="sng"/>
          </a:p>
          <a:p>
            <a:pPr marL="609600" indent="-609600">
              <a:lnSpc>
                <a:spcPct val="90000"/>
              </a:lnSpc>
              <a:buFontTx/>
              <a:buAutoNum type="arabicPeriod" startAt="195"/>
            </a:pPr>
            <a:r>
              <a:rPr lang="en-US" altLang="en-US" sz="2800" b="1"/>
              <a:t>  These four flies bite man.</a:t>
            </a:r>
          </a:p>
          <a:p>
            <a:pPr marL="609600" indent="-609600">
              <a:lnSpc>
                <a:spcPct val="90000"/>
              </a:lnSpc>
              <a:buFontTx/>
              <a:buAutoNum type="arabicPeriod" startAt="195"/>
            </a:pPr>
            <a:r>
              <a:rPr lang="en-US" altLang="en-US" sz="2800" b="1"/>
              <a:t>  These small flies may be found in drains.</a:t>
            </a:r>
          </a:p>
          <a:p>
            <a:pPr marL="609600" indent="-609600">
              <a:lnSpc>
                <a:spcPct val="90000"/>
              </a:lnSpc>
              <a:buFontTx/>
              <a:buAutoNum type="arabicPeriod" startAt="197"/>
            </a:pPr>
            <a:r>
              <a:rPr lang="en-US" altLang="en-US" sz="2800" b="1"/>
              <a:t>  This small fly is often found in garbage and fruit.</a:t>
            </a:r>
          </a:p>
          <a:p>
            <a:pPr marL="609600" indent="-609600">
              <a:lnSpc>
                <a:spcPct val="90000"/>
              </a:lnSpc>
              <a:buFontTx/>
              <a:buAutoNum type="arabicPeriod" startAt="197"/>
            </a:pPr>
            <a:r>
              <a:rPr lang="en-US" altLang="en-US" sz="2800" b="1"/>
              <a:t>  This large fly has a checkerboard pattern on its   </a:t>
            </a:r>
          </a:p>
          <a:p>
            <a:pPr marL="609600" indent="-609600">
              <a:lnSpc>
                <a:spcPct val="90000"/>
              </a:lnSpc>
              <a:buFontTx/>
              <a:buNone/>
            </a:pPr>
            <a:r>
              <a:rPr lang="en-US" altLang="en-US" sz="2800" b="1"/>
              <a:t>          abdomen.</a:t>
            </a:r>
          </a:p>
          <a:p>
            <a:pPr marL="609600" indent="-609600">
              <a:lnSpc>
                <a:spcPct val="90000"/>
              </a:lnSpc>
              <a:buFontTx/>
              <a:buAutoNum type="arabicPeriod" startAt="199"/>
            </a:pPr>
            <a:r>
              <a:rPr lang="en-US" altLang="en-US" sz="2800" b="1"/>
              <a:t>  This fly is often colored iridescent green or blue.</a:t>
            </a:r>
          </a:p>
          <a:p>
            <a:pPr marL="609600" indent="-609600">
              <a:lnSpc>
                <a:spcPct val="90000"/>
              </a:lnSpc>
              <a:buFontTx/>
              <a:buAutoNum type="arabicPeriod" startAt="199"/>
            </a:pPr>
            <a:r>
              <a:rPr lang="en-US" altLang="en-US" sz="2800" b="1"/>
              <a:t>  The larva of this fly is parasitic on earthworms.</a:t>
            </a:r>
          </a:p>
        </p:txBody>
      </p:sp>
      <p:pic>
        <p:nvPicPr>
          <p:cNvPr id="270343" name="Picture 7">
            <a:extLst>
              <a:ext uri="{FF2B5EF4-FFF2-40B4-BE49-F238E27FC236}">
                <a16:creationId xmlns:a16="http://schemas.microsoft.com/office/drawing/2014/main" id="{7B56B655-6D6E-4A56-BCFC-E7F436949F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2133600"/>
            <a:ext cx="1314450" cy="876300"/>
          </a:xfrm>
          <a:prstGeom prst="rect">
            <a:avLst/>
          </a:prstGeom>
          <a:noFill/>
          <a:extLst>
            <a:ext uri="{909E8E84-426E-40DD-AFC4-6F175D3DCCD1}">
              <a14:hiddenFill xmlns:a14="http://schemas.microsoft.com/office/drawing/2010/main">
                <a:solidFill>
                  <a:srgbClr val="FFFFFF"/>
                </a:solidFill>
              </a14:hiddenFill>
            </a:ext>
          </a:extLst>
        </p:spPr>
      </p:pic>
      <p:pic>
        <p:nvPicPr>
          <p:cNvPr id="270345" name="Picture 9">
            <a:extLst>
              <a:ext uri="{FF2B5EF4-FFF2-40B4-BE49-F238E27FC236}">
                <a16:creationId xmlns:a16="http://schemas.microsoft.com/office/drawing/2014/main" id="{DEA32BF4-8FF4-4F44-BD36-9CF5352093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2133600"/>
            <a:ext cx="1219200" cy="874713"/>
          </a:xfrm>
          <a:prstGeom prst="rect">
            <a:avLst/>
          </a:prstGeom>
          <a:noFill/>
          <a:extLst>
            <a:ext uri="{909E8E84-426E-40DD-AFC4-6F175D3DCCD1}">
              <a14:hiddenFill xmlns:a14="http://schemas.microsoft.com/office/drawing/2010/main">
                <a:solidFill>
                  <a:srgbClr val="FFFFFF"/>
                </a:solidFill>
              </a14:hiddenFill>
            </a:ext>
          </a:extLst>
        </p:spPr>
      </p:pic>
      <p:pic>
        <p:nvPicPr>
          <p:cNvPr id="270347" name="Picture 11">
            <a:extLst>
              <a:ext uri="{FF2B5EF4-FFF2-40B4-BE49-F238E27FC236}">
                <a16:creationId xmlns:a16="http://schemas.microsoft.com/office/drawing/2014/main" id="{8CB692CC-5F54-4229-8E77-E2F4FA60291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2133600"/>
            <a:ext cx="1219200" cy="866775"/>
          </a:xfrm>
          <a:prstGeom prst="rect">
            <a:avLst/>
          </a:prstGeom>
          <a:noFill/>
          <a:extLst>
            <a:ext uri="{909E8E84-426E-40DD-AFC4-6F175D3DCCD1}">
              <a14:hiddenFill xmlns:a14="http://schemas.microsoft.com/office/drawing/2010/main">
                <a:solidFill>
                  <a:srgbClr val="FFFFFF"/>
                </a:solidFill>
              </a14:hiddenFill>
            </a:ext>
          </a:extLst>
        </p:spPr>
      </p:pic>
      <p:pic>
        <p:nvPicPr>
          <p:cNvPr id="270348" name="Picture 12">
            <a:extLst>
              <a:ext uri="{FF2B5EF4-FFF2-40B4-BE49-F238E27FC236}">
                <a16:creationId xmlns:a16="http://schemas.microsoft.com/office/drawing/2014/main" id="{CF9E1C8D-77E6-41AE-9584-3C1A1AFA88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0" y="1371600"/>
            <a:ext cx="1250950" cy="1600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5490" name="Rectangle 2">
            <a:extLst>
              <a:ext uri="{FF2B5EF4-FFF2-40B4-BE49-F238E27FC236}">
                <a16:creationId xmlns:a16="http://schemas.microsoft.com/office/drawing/2014/main" id="{5C0EBE42-7004-4F97-BFE5-CE3257D365B5}"/>
              </a:ext>
            </a:extLst>
          </p:cNvPr>
          <p:cNvSpPr>
            <a:spLocks noGrp="1" noChangeArrowheads="1"/>
          </p:cNvSpPr>
          <p:nvPr>
            <p:ph type="title"/>
          </p:nvPr>
        </p:nvSpPr>
        <p:spPr>
          <a:xfrm>
            <a:off x="381000" y="228600"/>
            <a:ext cx="8382000" cy="762000"/>
          </a:xfrm>
        </p:spPr>
        <p:txBody>
          <a:bodyPr/>
          <a:lstStyle/>
          <a:p>
            <a:pPr algn="l"/>
            <a:r>
              <a:rPr lang="en-US" altLang="en-US" sz="3200" b="1"/>
              <a:t>                     Match the following: </a:t>
            </a:r>
            <a:br>
              <a:rPr lang="en-US" altLang="en-US" sz="3200" b="1"/>
            </a:br>
            <a:r>
              <a:rPr lang="en-US" altLang="en-US" sz="1600" b="1"/>
              <a:t>A. Phorid fly   B. Flesh fly   C. Fruit fly   D. Stable fly   E. Horse fly   F. House fly</a:t>
            </a:r>
            <a:br>
              <a:rPr lang="en-US" altLang="en-US" sz="1600" b="1"/>
            </a:br>
            <a:r>
              <a:rPr lang="en-US" altLang="en-US" sz="1600" b="1"/>
              <a:t>G. Black fly   H. Bottle or blow fly   I. Moth flies   J.  Cluster fly   K. Face fly   L. Deer fly    </a:t>
            </a:r>
            <a:endParaRPr lang="en-US" altLang="en-US" sz="3200" b="1"/>
          </a:p>
        </p:txBody>
      </p:sp>
      <p:sp>
        <p:nvSpPr>
          <p:cNvPr id="575491" name="Rectangle 3">
            <a:extLst>
              <a:ext uri="{FF2B5EF4-FFF2-40B4-BE49-F238E27FC236}">
                <a16:creationId xmlns:a16="http://schemas.microsoft.com/office/drawing/2014/main" id="{34B59B4A-9B76-4CF5-AAD9-68AA1687465C}"/>
              </a:ext>
            </a:extLst>
          </p:cNvPr>
          <p:cNvSpPr>
            <a:spLocks noGrp="1" noChangeArrowheads="1"/>
          </p:cNvSpPr>
          <p:nvPr>
            <p:ph type="body" idx="1"/>
          </p:nvPr>
        </p:nvSpPr>
        <p:spPr>
          <a:xfrm>
            <a:off x="304800" y="1143000"/>
            <a:ext cx="8534400" cy="5715000"/>
          </a:xfrm>
        </p:spPr>
        <p:txBody>
          <a:bodyPr/>
          <a:lstStyle/>
          <a:p>
            <a:pPr marL="609600" indent="-609600">
              <a:lnSpc>
                <a:spcPct val="90000"/>
              </a:lnSpc>
              <a:buFontTx/>
              <a:buAutoNum type="arabicPeriod" startAt="193"/>
            </a:pPr>
            <a:r>
              <a:rPr lang="en-US" altLang="en-US" sz="2800" b="1"/>
              <a:t>  These two flies overwinter in homes.</a:t>
            </a:r>
          </a:p>
          <a:p>
            <a:pPr marL="609600" indent="-609600">
              <a:lnSpc>
                <a:spcPct val="90000"/>
              </a:lnSpc>
              <a:buFontTx/>
              <a:buAutoNum type="arabicPeriod" startAt="193"/>
            </a:pPr>
            <a:r>
              <a:rPr lang="en-US" altLang="en-US" sz="2800" b="1"/>
              <a:t>  </a:t>
            </a:r>
            <a:r>
              <a:rPr lang="en-US" altLang="en-US" sz="2800" b="1" u="sng"/>
              <a:t>These three flies have sponging-lapping   </a:t>
            </a:r>
          </a:p>
          <a:p>
            <a:pPr marL="609600" indent="-609600">
              <a:lnSpc>
                <a:spcPct val="90000"/>
              </a:lnSpc>
              <a:buFontTx/>
              <a:buNone/>
            </a:pPr>
            <a:r>
              <a:rPr lang="en-US" altLang="en-US" sz="2800" b="1"/>
              <a:t>          </a:t>
            </a:r>
            <a:r>
              <a:rPr lang="en-US" altLang="en-US" sz="2800" b="1" u="sng"/>
              <a:t>mouthparts.</a:t>
            </a:r>
          </a:p>
          <a:p>
            <a:pPr marL="609600" indent="-609600">
              <a:lnSpc>
                <a:spcPct val="90000"/>
              </a:lnSpc>
              <a:buFontTx/>
              <a:buNone/>
            </a:pPr>
            <a:endParaRPr lang="en-US" altLang="en-US" sz="5400" b="1" u="sng"/>
          </a:p>
          <a:p>
            <a:pPr marL="609600" indent="-609600">
              <a:lnSpc>
                <a:spcPct val="90000"/>
              </a:lnSpc>
              <a:buFontTx/>
              <a:buAutoNum type="arabicPeriod" startAt="195"/>
            </a:pPr>
            <a:r>
              <a:rPr lang="en-US" altLang="en-US" sz="2800" b="1"/>
              <a:t>  These four flies bite man.</a:t>
            </a:r>
          </a:p>
          <a:p>
            <a:pPr marL="609600" indent="-609600">
              <a:lnSpc>
                <a:spcPct val="90000"/>
              </a:lnSpc>
              <a:buFontTx/>
              <a:buAutoNum type="arabicPeriod" startAt="195"/>
            </a:pPr>
            <a:r>
              <a:rPr lang="en-US" altLang="en-US" sz="2800" b="1"/>
              <a:t>  These small flies may be found in drains.</a:t>
            </a:r>
          </a:p>
          <a:p>
            <a:pPr marL="609600" indent="-609600">
              <a:lnSpc>
                <a:spcPct val="90000"/>
              </a:lnSpc>
              <a:buFontTx/>
              <a:buAutoNum type="arabicPeriod" startAt="197"/>
            </a:pPr>
            <a:r>
              <a:rPr lang="en-US" altLang="en-US" sz="2800" b="1"/>
              <a:t>  This small fly is often found in garbage and fruit.</a:t>
            </a:r>
          </a:p>
          <a:p>
            <a:pPr marL="609600" indent="-609600">
              <a:lnSpc>
                <a:spcPct val="90000"/>
              </a:lnSpc>
              <a:buFontTx/>
              <a:buAutoNum type="arabicPeriod" startAt="197"/>
            </a:pPr>
            <a:r>
              <a:rPr lang="en-US" altLang="en-US" sz="2800" b="1"/>
              <a:t>  This large fly has a checkerboard pattern on its   </a:t>
            </a:r>
          </a:p>
          <a:p>
            <a:pPr marL="609600" indent="-609600">
              <a:lnSpc>
                <a:spcPct val="90000"/>
              </a:lnSpc>
              <a:buFontTx/>
              <a:buNone/>
            </a:pPr>
            <a:r>
              <a:rPr lang="en-US" altLang="en-US" sz="2800" b="1"/>
              <a:t>          abdomen.</a:t>
            </a:r>
          </a:p>
          <a:p>
            <a:pPr marL="609600" indent="-609600">
              <a:lnSpc>
                <a:spcPct val="90000"/>
              </a:lnSpc>
              <a:buFontTx/>
              <a:buAutoNum type="arabicPeriod" startAt="199"/>
            </a:pPr>
            <a:r>
              <a:rPr lang="en-US" altLang="en-US" sz="2800" b="1"/>
              <a:t>  This fly is often colored iridescent green or blue.</a:t>
            </a:r>
          </a:p>
          <a:p>
            <a:pPr marL="609600" indent="-609600">
              <a:lnSpc>
                <a:spcPct val="90000"/>
              </a:lnSpc>
              <a:buFontTx/>
              <a:buAutoNum type="arabicPeriod" startAt="199"/>
            </a:pPr>
            <a:r>
              <a:rPr lang="en-US" altLang="en-US" sz="2800" b="1"/>
              <a:t>  The larva of this fly is parasitic on earthworms.</a:t>
            </a:r>
          </a:p>
        </p:txBody>
      </p:sp>
      <p:sp>
        <p:nvSpPr>
          <p:cNvPr id="575492" name="Text Box 4">
            <a:extLst>
              <a:ext uri="{FF2B5EF4-FFF2-40B4-BE49-F238E27FC236}">
                <a16:creationId xmlns:a16="http://schemas.microsoft.com/office/drawing/2014/main" id="{10BEE0E9-AD5E-4BDE-AC76-8F211542A5D8}"/>
              </a:ext>
            </a:extLst>
          </p:cNvPr>
          <p:cNvSpPr txBox="1">
            <a:spLocks noChangeArrowheads="1"/>
          </p:cNvSpPr>
          <p:nvPr/>
        </p:nvSpPr>
        <p:spPr bwMode="auto">
          <a:xfrm>
            <a:off x="1295400" y="3048000"/>
            <a:ext cx="6248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Fruit flies, House flies, and Bottle or Blow flies</a:t>
            </a:r>
          </a:p>
        </p:txBody>
      </p:sp>
      <p:pic>
        <p:nvPicPr>
          <p:cNvPr id="575493" name="Picture 5">
            <a:extLst>
              <a:ext uri="{FF2B5EF4-FFF2-40B4-BE49-F238E27FC236}">
                <a16:creationId xmlns:a16="http://schemas.microsoft.com/office/drawing/2014/main" id="{6A94C6F7-419B-477E-BA73-6860A604A6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2133600"/>
            <a:ext cx="1314450" cy="876300"/>
          </a:xfrm>
          <a:prstGeom prst="rect">
            <a:avLst/>
          </a:prstGeom>
          <a:noFill/>
          <a:extLst>
            <a:ext uri="{909E8E84-426E-40DD-AFC4-6F175D3DCCD1}">
              <a14:hiddenFill xmlns:a14="http://schemas.microsoft.com/office/drawing/2010/main">
                <a:solidFill>
                  <a:srgbClr val="FFFFFF"/>
                </a:solidFill>
              </a14:hiddenFill>
            </a:ext>
          </a:extLst>
        </p:spPr>
      </p:pic>
      <p:pic>
        <p:nvPicPr>
          <p:cNvPr id="575494" name="Picture 6">
            <a:extLst>
              <a:ext uri="{FF2B5EF4-FFF2-40B4-BE49-F238E27FC236}">
                <a16:creationId xmlns:a16="http://schemas.microsoft.com/office/drawing/2014/main" id="{75C4CDEA-34DC-41A5-9FDE-F5C1C1A244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2133600"/>
            <a:ext cx="1219200" cy="874713"/>
          </a:xfrm>
          <a:prstGeom prst="rect">
            <a:avLst/>
          </a:prstGeom>
          <a:noFill/>
          <a:extLst>
            <a:ext uri="{909E8E84-426E-40DD-AFC4-6F175D3DCCD1}">
              <a14:hiddenFill xmlns:a14="http://schemas.microsoft.com/office/drawing/2010/main">
                <a:solidFill>
                  <a:srgbClr val="FFFFFF"/>
                </a:solidFill>
              </a14:hiddenFill>
            </a:ext>
          </a:extLst>
        </p:spPr>
      </p:pic>
      <p:pic>
        <p:nvPicPr>
          <p:cNvPr id="575495" name="Picture 7">
            <a:extLst>
              <a:ext uri="{FF2B5EF4-FFF2-40B4-BE49-F238E27FC236}">
                <a16:creationId xmlns:a16="http://schemas.microsoft.com/office/drawing/2014/main" id="{F9624274-DA2C-435F-8747-B02906C965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2200" y="2133600"/>
            <a:ext cx="1219200" cy="866775"/>
          </a:xfrm>
          <a:prstGeom prst="rect">
            <a:avLst/>
          </a:prstGeom>
          <a:noFill/>
          <a:extLst>
            <a:ext uri="{909E8E84-426E-40DD-AFC4-6F175D3DCCD1}">
              <a14:hiddenFill xmlns:a14="http://schemas.microsoft.com/office/drawing/2010/main">
                <a:solidFill>
                  <a:srgbClr val="FFFFFF"/>
                </a:solidFill>
              </a14:hiddenFill>
            </a:ext>
          </a:extLst>
        </p:spPr>
      </p:pic>
      <p:pic>
        <p:nvPicPr>
          <p:cNvPr id="575496" name="Picture 8">
            <a:extLst>
              <a:ext uri="{FF2B5EF4-FFF2-40B4-BE49-F238E27FC236}">
                <a16:creationId xmlns:a16="http://schemas.microsoft.com/office/drawing/2014/main" id="{6E57D35F-F2FC-4D72-A4DB-9E3BE7C0420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0" y="1371600"/>
            <a:ext cx="1250950" cy="1600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a:extLst>
              <a:ext uri="{FF2B5EF4-FFF2-40B4-BE49-F238E27FC236}">
                <a16:creationId xmlns:a16="http://schemas.microsoft.com/office/drawing/2014/main" id="{5F9FA31F-5CC3-435E-95F2-85B23E817C2C}"/>
              </a:ext>
            </a:extLst>
          </p:cNvPr>
          <p:cNvSpPr>
            <a:spLocks noGrp="1" noChangeArrowheads="1"/>
          </p:cNvSpPr>
          <p:nvPr>
            <p:ph type="title"/>
          </p:nvPr>
        </p:nvSpPr>
        <p:spPr>
          <a:xfrm>
            <a:off x="381000" y="228600"/>
            <a:ext cx="8382000" cy="762000"/>
          </a:xfrm>
        </p:spPr>
        <p:txBody>
          <a:bodyPr/>
          <a:lstStyle/>
          <a:p>
            <a:pPr algn="l"/>
            <a:r>
              <a:rPr lang="en-US" altLang="en-US" sz="3200" b="1"/>
              <a:t>                     Match the following: </a:t>
            </a:r>
            <a:br>
              <a:rPr lang="en-US" altLang="en-US" sz="3200" b="1"/>
            </a:br>
            <a:r>
              <a:rPr lang="en-US" altLang="en-US" sz="1600" b="1"/>
              <a:t>A. Phorid fly   B. Flesh fly   C. Fruit fly   D. Stable fly   E. Horse fly   F. House fly</a:t>
            </a:r>
            <a:br>
              <a:rPr lang="en-US" altLang="en-US" sz="1600" b="1"/>
            </a:br>
            <a:r>
              <a:rPr lang="en-US" altLang="en-US" sz="1600" b="1"/>
              <a:t>G. Black fly   H. Bottle or blow fly   I. Moth flies   J.  Cluster fly   K. Face fly   L. Deer fly    </a:t>
            </a:r>
            <a:endParaRPr lang="en-US" altLang="en-US" sz="3200" b="1"/>
          </a:p>
        </p:txBody>
      </p:sp>
      <p:sp>
        <p:nvSpPr>
          <p:cNvPr id="263171" name="Rectangle 3">
            <a:extLst>
              <a:ext uri="{FF2B5EF4-FFF2-40B4-BE49-F238E27FC236}">
                <a16:creationId xmlns:a16="http://schemas.microsoft.com/office/drawing/2014/main" id="{50A9D2DC-DE92-4FC1-ABC5-E98E17E4DB46}"/>
              </a:ext>
            </a:extLst>
          </p:cNvPr>
          <p:cNvSpPr>
            <a:spLocks noGrp="1" noChangeArrowheads="1"/>
          </p:cNvSpPr>
          <p:nvPr>
            <p:ph type="body" idx="1"/>
          </p:nvPr>
        </p:nvSpPr>
        <p:spPr>
          <a:xfrm>
            <a:off x="304800" y="1143000"/>
            <a:ext cx="8534400" cy="5715000"/>
          </a:xfrm>
        </p:spPr>
        <p:txBody>
          <a:bodyPr/>
          <a:lstStyle/>
          <a:p>
            <a:pPr marL="609600" indent="-609600">
              <a:lnSpc>
                <a:spcPct val="90000"/>
              </a:lnSpc>
              <a:buFontTx/>
              <a:buAutoNum type="arabicPeriod" startAt="193"/>
            </a:pPr>
            <a:r>
              <a:rPr lang="en-US" altLang="en-US" sz="2800" b="1"/>
              <a:t>  These two flies overwinter in homes.</a:t>
            </a:r>
          </a:p>
          <a:p>
            <a:pPr marL="609600" indent="-609600">
              <a:lnSpc>
                <a:spcPct val="90000"/>
              </a:lnSpc>
              <a:buFontTx/>
              <a:buAutoNum type="arabicPeriod" startAt="193"/>
            </a:pPr>
            <a:r>
              <a:rPr lang="en-US" altLang="en-US" sz="2800" b="1"/>
              <a:t>  These three flies have sponging-lapping   </a:t>
            </a:r>
          </a:p>
          <a:p>
            <a:pPr marL="609600" indent="-609600">
              <a:lnSpc>
                <a:spcPct val="90000"/>
              </a:lnSpc>
              <a:buFontTx/>
              <a:buNone/>
            </a:pPr>
            <a:r>
              <a:rPr lang="en-US" altLang="en-US" sz="2800" b="1"/>
              <a:t>          mouthparts.</a:t>
            </a:r>
          </a:p>
          <a:p>
            <a:pPr marL="609600" indent="-609600">
              <a:lnSpc>
                <a:spcPct val="90000"/>
              </a:lnSpc>
              <a:buFontTx/>
              <a:buAutoNum type="arabicPeriod" startAt="195"/>
            </a:pPr>
            <a:r>
              <a:rPr lang="en-US" altLang="en-US" sz="2800" b="1"/>
              <a:t>  </a:t>
            </a:r>
            <a:r>
              <a:rPr lang="en-US" altLang="en-US" sz="2800" b="1" u="sng"/>
              <a:t>These four flies</a:t>
            </a:r>
            <a:r>
              <a:rPr lang="en-US" altLang="en-US" sz="2800" b="1"/>
              <a:t> </a:t>
            </a:r>
          </a:p>
          <a:p>
            <a:pPr marL="609600" indent="-609600">
              <a:lnSpc>
                <a:spcPct val="90000"/>
              </a:lnSpc>
              <a:buFontTx/>
              <a:buNone/>
            </a:pPr>
            <a:r>
              <a:rPr lang="en-US" altLang="en-US" sz="2800" b="1"/>
              <a:t>          </a:t>
            </a:r>
            <a:r>
              <a:rPr lang="en-US" altLang="en-US" sz="2800" b="1" u="sng"/>
              <a:t>bite man.</a:t>
            </a:r>
          </a:p>
          <a:p>
            <a:pPr marL="609600" indent="-609600">
              <a:lnSpc>
                <a:spcPct val="90000"/>
              </a:lnSpc>
              <a:buFontTx/>
              <a:buNone/>
            </a:pPr>
            <a:endParaRPr lang="en-US" altLang="en-US" sz="2800" b="1"/>
          </a:p>
          <a:p>
            <a:pPr marL="609600" indent="-609600">
              <a:lnSpc>
                <a:spcPct val="90000"/>
              </a:lnSpc>
              <a:buFontTx/>
              <a:buNone/>
            </a:pPr>
            <a:r>
              <a:rPr lang="en-US" altLang="en-US" sz="2800" b="1"/>
              <a:t>196.  These small flies may be found in drains.</a:t>
            </a:r>
          </a:p>
          <a:p>
            <a:pPr marL="609600" indent="-609600">
              <a:lnSpc>
                <a:spcPct val="90000"/>
              </a:lnSpc>
              <a:buFontTx/>
              <a:buAutoNum type="arabicPeriod" startAt="197"/>
            </a:pPr>
            <a:r>
              <a:rPr lang="en-US" altLang="en-US" sz="2800" b="1"/>
              <a:t>  This small fly is often found in garbage and fruit.</a:t>
            </a:r>
          </a:p>
          <a:p>
            <a:pPr marL="609600" indent="-609600">
              <a:lnSpc>
                <a:spcPct val="90000"/>
              </a:lnSpc>
              <a:buFontTx/>
              <a:buAutoNum type="arabicPeriod" startAt="197"/>
            </a:pPr>
            <a:r>
              <a:rPr lang="en-US" altLang="en-US" sz="2800" b="1"/>
              <a:t>  This large fly has a checkerboard pattern on its   </a:t>
            </a:r>
          </a:p>
          <a:p>
            <a:pPr marL="609600" indent="-609600">
              <a:lnSpc>
                <a:spcPct val="90000"/>
              </a:lnSpc>
              <a:buFontTx/>
              <a:buNone/>
            </a:pPr>
            <a:r>
              <a:rPr lang="en-US" altLang="en-US" sz="2800" b="1"/>
              <a:t>          abdomen.</a:t>
            </a:r>
          </a:p>
          <a:p>
            <a:pPr marL="609600" indent="-609600">
              <a:lnSpc>
                <a:spcPct val="90000"/>
              </a:lnSpc>
              <a:buFontTx/>
              <a:buAutoNum type="arabicPeriod" startAt="199"/>
            </a:pPr>
            <a:r>
              <a:rPr lang="en-US" altLang="en-US" sz="2800" b="1"/>
              <a:t>  This fly is often colored iridescent green or blue.</a:t>
            </a:r>
          </a:p>
          <a:p>
            <a:pPr marL="609600" indent="-609600">
              <a:lnSpc>
                <a:spcPct val="90000"/>
              </a:lnSpc>
              <a:buFontTx/>
              <a:buAutoNum type="arabicPeriod" startAt="199"/>
            </a:pPr>
            <a:r>
              <a:rPr lang="en-US" altLang="en-US" sz="2800" b="1"/>
              <a:t>  The larva of this fly is parasitic on earthworms.</a:t>
            </a:r>
          </a:p>
        </p:txBody>
      </p:sp>
      <p:pic>
        <p:nvPicPr>
          <p:cNvPr id="263174" name="Picture 6">
            <a:extLst>
              <a:ext uri="{FF2B5EF4-FFF2-40B4-BE49-F238E27FC236}">
                <a16:creationId xmlns:a16="http://schemas.microsoft.com/office/drawing/2014/main" id="{7F62A312-899A-4E7C-970D-30FCDEBBCE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2057400"/>
            <a:ext cx="10287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263176" name="Picture 8">
            <a:extLst>
              <a:ext uri="{FF2B5EF4-FFF2-40B4-BE49-F238E27FC236}">
                <a16:creationId xmlns:a16="http://schemas.microsoft.com/office/drawing/2014/main" id="{05676600-7B75-40DE-BB68-BEE327D6A6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133600"/>
            <a:ext cx="950913" cy="1295400"/>
          </a:xfrm>
          <a:prstGeom prst="rect">
            <a:avLst/>
          </a:prstGeom>
          <a:noFill/>
          <a:extLst>
            <a:ext uri="{909E8E84-426E-40DD-AFC4-6F175D3DCCD1}">
              <a14:hiddenFill xmlns:a14="http://schemas.microsoft.com/office/drawing/2010/main">
                <a:solidFill>
                  <a:srgbClr val="FFFFFF"/>
                </a:solidFill>
              </a14:hiddenFill>
            </a:ext>
          </a:extLst>
        </p:spPr>
      </p:pic>
      <p:pic>
        <p:nvPicPr>
          <p:cNvPr id="263178" name="Picture 10">
            <a:extLst>
              <a:ext uri="{FF2B5EF4-FFF2-40B4-BE49-F238E27FC236}">
                <a16:creationId xmlns:a16="http://schemas.microsoft.com/office/drawing/2014/main" id="{A653A62B-E657-410D-865B-96D036CFEE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2057400"/>
            <a:ext cx="1049338" cy="1371600"/>
          </a:xfrm>
          <a:prstGeom prst="rect">
            <a:avLst/>
          </a:prstGeom>
          <a:noFill/>
          <a:extLst>
            <a:ext uri="{909E8E84-426E-40DD-AFC4-6F175D3DCCD1}">
              <a14:hiddenFill xmlns:a14="http://schemas.microsoft.com/office/drawing/2010/main">
                <a:solidFill>
                  <a:srgbClr val="FFFFFF"/>
                </a:solidFill>
              </a14:hiddenFill>
            </a:ext>
          </a:extLst>
        </p:spPr>
      </p:pic>
      <p:pic>
        <p:nvPicPr>
          <p:cNvPr id="263180" name="Picture 12" descr="Yellow deer Fly - Chrysops vittatus - female">
            <a:extLst>
              <a:ext uri="{FF2B5EF4-FFF2-40B4-BE49-F238E27FC236}">
                <a16:creationId xmlns:a16="http://schemas.microsoft.com/office/drawing/2014/main" id="{94FD6A4A-13B1-4F95-B5E6-0A3A337139A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0" y="2401888"/>
            <a:ext cx="1066800" cy="8175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63182" name="Picture 14">
            <a:extLst>
              <a:ext uri="{FF2B5EF4-FFF2-40B4-BE49-F238E27FC236}">
                <a16:creationId xmlns:a16="http://schemas.microsoft.com/office/drawing/2014/main" id="{AEC478E7-1763-4F4C-BB8A-DF542415715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2362200"/>
            <a:ext cx="930275" cy="8604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6514" name="Rectangle 2">
            <a:extLst>
              <a:ext uri="{FF2B5EF4-FFF2-40B4-BE49-F238E27FC236}">
                <a16:creationId xmlns:a16="http://schemas.microsoft.com/office/drawing/2014/main" id="{134A272D-7232-4D7C-9C78-AE8F8ECA0633}"/>
              </a:ext>
            </a:extLst>
          </p:cNvPr>
          <p:cNvSpPr>
            <a:spLocks noGrp="1" noChangeArrowheads="1"/>
          </p:cNvSpPr>
          <p:nvPr>
            <p:ph type="title"/>
          </p:nvPr>
        </p:nvSpPr>
        <p:spPr>
          <a:xfrm>
            <a:off x="381000" y="228600"/>
            <a:ext cx="8382000" cy="762000"/>
          </a:xfrm>
        </p:spPr>
        <p:txBody>
          <a:bodyPr/>
          <a:lstStyle/>
          <a:p>
            <a:pPr algn="l"/>
            <a:r>
              <a:rPr lang="en-US" altLang="en-US" sz="3200" b="1"/>
              <a:t>                     Match the following: </a:t>
            </a:r>
            <a:br>
              <a:rPr lang="en-US" altLang="en-US" sz="3200" b="1"/>
            </a:br>
            <a:r>
              <a:rPr lang="en-US" altLang="en-US" sz="1600" b="1"/>
              <a:t>A. Phorid fly   B. Flesh fly   C. Fruit fly   D. Stable fly   E. Horse fly   F. House fly</a:t>
            </a:r>
            <a:br>
              <a:rPr lang="en-US" altLang="en-US" sz="1600" b="1"/>
            </a:br>
            <a:r>
              <a:rPr lang="en-US" altLang="en-US" sz="1600" b="1"/>
              <a:t>G. Black fly   H. Bottle or blow fly   I. Moth flies   J.  Cluster fly   K. Face fly   L. Deer fly    </a:t>
            </a:r>
            <a:endParaRPr lang="en-US" altLang="en-US" sz="3200" b="1"/>
          </a:p>
        </p:txBody>
      </p:sp>
      <p:sp>
        <p:nvSpPr>
          <p:cNvPr id="576515" name="Rectangle 3">
            <a:extLst>
              <a:ext uri="{FF2B5EF4-FFF2-40B4-BE49-F238E27FC236}">
                <a16:creationId xmlns:a16="http://schemas.microsoft.com/office/drawing/2014/main" id="{C5B3C61E-BEF1-4307-996E-5B6429775114}"/>
              </a:ext>
            </a:extLst>
          </p:cNvPr>
          <p:cNvSpPr>
            <a:spLocks noGrp="1" noChangeArrowheads="1"/>
          </p:cNvSpPr>
          <p:nvPr>
            <p:ph type="body" idx="1"/>
          </p:nvPr>
        </p:nvSpPr>
        <p:spPr>
          <a:xfrm>
            <a:off x="304800" y="1143000"/>
            <a:ext cx="8534400" cy="5715000"/>
          </a:xfrm>
        </p:spPr>
        <p:txBody>
          <a:bodyPr/>
          <a:lstStyle/>
          <a:p>
            <a:pPr marL="609600" indent="-609600">
              <a:lnSpc>
                <a:spcPct val="90000"/>
              </a:lnSpc>
              <a:buFontTx/>
              <a:buAutoNum type="arabicPeriod" startAt="193"/>
            </a:pPr>
            <a:r>
              <a:rPr lang="en-US" altLang="en-US" sz="2800" b="1"/>
              <a:t>  These two flies overwinter in homes.</a:t>
            </a:r>
          </a:p>
          <a:p>
            <a:pPr marL="609600" indent="-609600">
              <a:lnSpc>
                <a:spcPct val="90000"/>
              </a:lnSpc>
              <a:buFontTx/>
              <a:buAutoNum type="arabicPeriod" startAt="193"/>
            </a:pPr>
            <a:r>
              <a:rPr lang="en-US" altLang="en-US" sz="2800" b="1"/>
              <a:t>  These three flies have sponging-lapping   </a:t>
            </a:r>
          </a:p>
          <a:p>
            <a:pPr marL="609600" indent="-609600">
              <a:lnSpc>
                <a:spcPct val="90000"/>
              </a:lnSpc>
              <a:buFontTx/>
              <a:buNone/>
            </a:pPr>
            <a:r>
              <a:rPr lang="en-US" altLang="en-US" sz="2800" b="1"/>
              <a:t>          mouthparts.</a:t>
            </a:r>
          </a:p>
          <a:p>
            <a:pPr marL="609600" indent="-609600">
              <a:lnSpc>
                <a:spcPct val="90000"/>
              </a:lnSpc>
              <a:buFontTx/>
              <a:buAutoNum type="arabicPeriod" startAt="195"/>
            </a:pPr>
            <a:r>
              <a:rPr lang="en-US" altLang="en-US" sz="2800" b="1"/>
              <a:t>  </a:t>
            </a:r>
            <a:r>
              <a:rPr lang="en-US" altLang="en-US" sz="2800" b="1" u="sng"/>
              <a:t>These four flies</a:t>
            </a:r>
            <a:r>
              <a:rPr lang="en-US" altLang="en-US" sz="2800" b="1"/>
              <a:t> </a:t>
            </a:r>
          </a:p>
          <a:p>
            <a:pPr marL="609600" indent="-609600">
              <a:lnSpc>
                <a:spcPct val="90000"/>
              </a:lnSpc>
              <a:buFontTx/>
              <a:buNone/>
            </a:pPr>
            <a:r>
              <a:rPr lang="en-US" altLang="en-US" sz="2800" b="1"/>
              <a:t>          </a:t>
            </a:r>
            <a:r>
              <a:rPr lang="en-US" altLang="en-US" sz="2800" b="1" u="sng"/>
              <a:t>bite man.</a:t>
            </a:r>
          </a:p>
          <a:p>
            <a:pPr marL="609600" indent="-609600">
              <a:lnSpc>
                <a:spcPct val="90000"/>
              </a:lnSpc>
              <a:buFontTx/>
              <a:buNone/>
            </a:pPr>
            <a:endParaRPr lang="en-US" altLang="en-US" sz="2800" b="1"/>
          </a:p>
          <a:p>
            <a:pPr marL="609600" indent="-609600">
              <a:lnSpc>
                <a:spcPct val="90000"/>
              </a:lnSpc>
              <a:buFontTx/>
              <a:buNone/>
            </a:pPr>
            <a:r>
              <a:rPr lang="en-US" altLang="en-US" sz="2800" b="1"/>
              <a:t>196.  These small flies may be found in drains.</a:t>
            </a:r>
          </a:p>
          <a:p>
            <a:pPr marL="609600" indent="-609600">
              <a:lnSpc>
                <a:spcPct val="90000"/>
              </a:lnSpc>
              <a:buFontTx/>
              <a:buAutoNum type="arabicPeriod" startAt="197"/>
            </a:pPr>
            <a:r>
              <a:rPr lang="en-US" altLang="en-US" sz="2800" b="1"/>
              <a:t>  This small fly is often found in garbage and fruit.</a:t>
            </a:r>
          </a:p>
          <a:p>
            <a:pPr marL="609600" indent="-609600">
              <a:lnSpc>
                <a:spcPct val="90000"/>
              </a:lnSpc>
              <a:buFontTx/>
              <a:buAutoNum type="arabicPeriod" startAt="197"/>
            </a:pPr>
            <a:r>
              <a:rPr lang="en-US" altLang="en-US" sz="2800" b="1"/>
              <a:t>  This large fly has a checkerboard pattern on its   </a:t>
            </a:r>
          </a:p>
          <a:p>
            <a:pPr marL="609600" indent="-609600">
              <a:lnSpc>
                <a:spcPct val="90000"/>
              </a:lnSpc>
              <a:buFontTx/>
              <a:buNone/>
            </a:pPr>
            <a:r>
              <a:rPr lang="en-US" altLang="en-US" sz="2800" b="1"/>
              <a:t>          abdomen.</a:t>
            </a:r>
          </a:p>
          <a:p>
            <a:pPr marL="609600" indent="-609600">
              <a:lnSpc>
                <a:spcPct val="90000"/>
              </a:lnSpc>
              <a:buFontTx/>
              <a:buAutoNum type="arabicPeriod" startAt="199"/>
            </a:pPr>
            <a:r>
              <a:rPr lang="en-US" altLang="en-US" sz="2800" b="1"/>
              <a:t>  This fly is often colored iridescent green or blue.</a:t>
            </a:r>
          </a:p>
          <a:p>
            <a:pPr marL="609600" indent="-609600">
              <a:lnSpc>
                <a:spcPct val="90000"/>
              </a:lnSpc>
              <a:buFontTx/>
              <a:buAutoNum type="arabicPeriod" startAt="199"/>
            </a:pPr>
            <a:r>
              <a:rPr lang="en-US" altLang="en-US" sz="2800" b="1"/>
              <a:t>  The larva of this fly is parasitic on earthworms.</a:t>
            </a:r>
          </a:p>
        </p:txBody>
      </p:sp>
      <p:sp>
        <p:nvSpPr>
          <p:cNvPr id="576516" name="Text Box 4">
            <a:extLst>
              <a:ext uri="{FF2B5EF4-FFF2-40B4-BE49-F238E27FC236}">
                <a16:creationId xmlns:a16="http://schemas.microsoft.com/office/drawing/2014/main" id="{354006AE-2B9C-4621-B540-0D956A361404}"/>
              </a:ext>
            </a:extLst>
          </p:cNvPr>
          <p:cNvSpPr txBox="1">
            <a:spLocks noChangeArrowheads="1"/>
          </p:cNvSpPr>
          <p:nvPr/>
        </p:nvSpPr>
        <p:spPr bwMode="auto">
          <a:xfrm>
            <a:off x="1295400" y="3505200"/>
            <a:ext cx="6858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Stable flies, Horse flies, Deer flies and Black flies</a:t>
            </a:r>
          </a:p>
        </p:txBody>
      </p:sp>
      <p:pic>
        <p:nvPicPr>
          <p:cNvPr id="576517" name="Picture 5">
            <a:extLst>
              <a:ext uri="{FF2B5EF4-FFF2-40B4-BE49-F238E27FC236}">
                <a16:creationId xmlns:a16="http://schemas.microsoft.com/office/drawing/2014/main" id="{B1F8447A-B89A-49AB-9397-77BA2122FB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2057400"/>
            <a:ext cx="1028700" cy="1371600"/>
          </a:xfrm>
          <a:prstGeom prst="rect">
            <a:avLst/>
          </a:prstGeom>
          <a:noFill/>
          <a:extLst>
            <a:ext uri="{909E8E84-426E-40DD-AFC4-6F175D3DCCD1}">
              <a14:hiddenFill xmlns:a14="http://schemas.microsoft.com/office/drawing/2010/main">
                <a:solidFill>
                  <a:srgbClr val="FFFFFF"/>
                </a:solidFill>
              </a14:hiddenFill>
            </a:ext>
          </a:extLst>
        </p:spPr>
      </p:pic>
      <p:pic>
        <p:nvPicPr>
          <p:cNvPr id="576518" name="Picture 6">
            <a:extLst>
              <a:ext uri="{FF2B5EF4-FFF2-40B4-BE49-F238E27FC236}">
                <a16:creationId xmlns:a16="http://schemas.microsoft.com/office/drawing/2014/main" id="{591AAF55-C52E-40E1-8F0A-461C3E362F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133600"/>
            <a:ext cx="950913" cy="1295400"/>
          </a:xfrm>
          <a:prstGeom prst="rect">
            <a:avLst/>
          </a:prstGeom>
          <a:noFill/>
          <a:extLst>
            <a:ext uri="{909E8E84-426E-40DD-AFC4-6F175D3DCCD1}">
              <a14:hiddenFill xmlns:a14="http://schemas.microsoft.com/office/drawing/2010/main">
                <a:solidFill>
                  <a:srgbClr val="FFFFFF"/>
                </a:solidFill>
              </a14:hiddenFill>
            </a:ext>
          </a:extLst>
        </p:spPr>
      </p:pic>
      <p:pic>
        <p:nvPicPr>
          <p:cNvPr id="576519" name="Picture 7">
            <a:extLst>
              <a:ext uri="{FF2B5EF4-FFF2-40B4-BE49-F238E27FC236}">
                <a16:creationId xmlns:a16="http://schemas.microsoft.com/office/drawing/2014/main" id="{71AA55FD-9D0B-4C0D-AC2C-E709C03F02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2057400"/>
            <a:ext cx="1049338" cy="1371600"/>
          </a:xfrm>
          <a:prstGeom prst="rect">
            <a:avLst/>
          </a:prstGeom>
          <a:noFill/>
          <a:extLst>
            <a:ext uri="{909E8E84-426E-40DD-AFC4-6F175D3DCCD1}">
              <a14:hiddenFill xmlns:a14="http://schemas.microsoft.com/office/drawing/2010/main">
                <a:solidFill>
                  <a:srgbClr val="FFFFFF"/>
                </a:solidFill>
              </a14:hiddenFill>
            </a:ext>
          </a:extLst>
        </p:spPr>
      </p:pic>
      <p:pic>
        <p:nvPicPr>
          <p:cNvPr id="576520" name="Picture 8" descr="Yellow deer Fly - Chrysops vittatus - female">
            <a:extLst>
              <a:ext uri="{FF2B5EF4-FFF2-40B4-BE49-F238E27FC236}">
                <a16:creationId xmlns:a16="http://schemas.microsoft.com/office/drawing/2014/main" id="{8808E0D4-E009-4397-8087-08AA5B7BEE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58000" y="2401888"/>
            <a:ext cx="1066800" cy="81756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76521" name="Picture 9">
            <a:extLst>
              <a:ext uri="{FF2B5EF4-FFF2-40B4-BE49-F238E27FC236}">
                <a16:creationId xmlns:a16="http://schemas.microsoft.com/office/drawing/2014/main" id="{2D7DF698-7CE3-45F9-941B-208B2D1E5F3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01000" y="2362200"/>
            <a:ext cx="930275" cy="8604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a:extLst>
              <a:ext uri="{FF2B5EF4-FFF2-40B4-BE49-F238E27FC236}">
                <a16:creationId xmlns:a16="http://schemas.microsoft.com/office/drawing/2014/main" id="{E2B8EBC1-D4A1-46DD-B756-588479707B39}"/>
              </a:ext>
            </a:extLst>
          </p:cNvPr>
          <p:cNvSpPr>
            <a:spLocks noGrp="1" noChangeArrowheads="1"/>
          </p:cNvSpPr>
          <p:nvPr>
            <p:ph type="title"/>
          </p:nvPr>
        </p:nvSpPr>
        <p:spPr>
          <a:xfrm>
            <a:off x="381000" y="228600"/>
            <a:ext cx="8382000" cy="762000"/>
          </a:xfrm>
        </p:spPr>
        <p:txBody>
          <a:bodyPr/>
          <a:lstStyle/>
          <a:p>
            <a:pPr algn="l"/>
            <a:r>
              <a:rPr lang="en-US" altLang="en-US" sz="3200" b="1"/>
              <a:t>                     Match the following: </a:t>
            </a:r>
            <a:br>
              <a:rPr lang="en-US" altLang="en-US" sz="3200" b="1"/>
            </a:br>
            <a:r>
              <a:rPr lang="en-US" altLang="en-US" sz="1600" b="1"/>
              <a:t>A. Phorid fly   B. Flesh fly   C. Fruit fly   D. Stable fly   E. Horse fly   F. House fly</a:t>
            </a:r>
            <a:br>
              <a:rPr lang="en-US" altLang="en-US" sz="1600" b="1"/>
            </a:br>
            <a:r>
              <a:rPr lang="en-US" altLang="en-US" sz="1600" b="1"/>
              <a:t>G. Black fly   H. Bottle or blow fly   I. Moth flies   J.  Cluster fly   K. Face fly   L. Deer fly    </a:t>
            </a:r>
            <a:endParaRPr lang="en-US" altLang="en-US" sz="3200" b="1"/>
          </a:p>
        </p:txBody>
      </p:sp>
      <p:sp>
        <p:nvSpPr>
          <p:cNvPr id="264195" name="Rectangle 3">
            <a:extLst>
              <a:ext uri="{FF2B5EF4-FFF2-40B4-BE49-F238E27FC236}">
                <a16:creationId xmlns:a16="http://schemas.microsoft.com/office/drawing/2014/main" id="{708A4A55-AFB5-4048-A311-9F323D163EE2}"/>
              </a:ext>
            </a:extLst>
          </p:cNvPr>
          <p:cNvSpPr>
            <a:spLocks noGrp="1" noChangeArrowheads="1"/>
          </p:cNvSpPr>
          <p:nvPr>
            <p:ph type="body" idx="1"/>
          </p:nvPr>
        </p:nvSpPr>
        <p:spPr>
          <a:xfrm>
            <a:off x="304800" y="1143000"/>
            <a:ext cx="8534400" cy="5715000"/>
          </a:xfrm>
        </p:spPr>
        <p:txBody>
          <a:bodyPr/>
          <a:lstStyle/>
          <a:p>
            <a:pPr marL="609600" indent="-609600">
              <a:lnSpc>
                <a:spcPct val="90000"/>
              </a:lnSpc>
              <a:buFontTx/>
              <a:buAutoNum type="arabicPeriod" startAt="193"/>
            </a:pPr>
            <a:r>
              <a:rPr lang="en-US" altLang="en-US" sz="2800" b="1"/>
              <a:t>  These two flies overwinter in homes.</a:t>
            </a:r>
          </a:p>
          <a:p>
            <a:pPr marL="609600" indent="-609600">
              <a:lnSpc>
                <a:spcPct val="90000"/>
              </a:lnSpc>
              <a:buFontTx/>
              <a:buAutoNum type="arabicPeriod" startAt="193"/>
            </a:pPr>
            <a:r>
              <a:rPr lang="en-US" altLang="en-US" sz="2800" b="1"/>
              <a:t>  These three flies have sponging-lapping   </a:t>
            </a:r>
          </a:p>
          <a:p>
            <a:pPr marL="609600" indent="-609600">
              <a:lnSpc>
                <a:spcPct val="90000"/>
              </a:lnSpc>
              <a:buFontTx/>
              <a:buNone/>
            </a:pPr>
            <a:r>
              <a:rPr lang="en-US" altLang="en-US" sz="2800" b="1"/>
              <a:t>          mouthparts.</a:t>
            </a:r>
          </a:p>
          <a:p>
            <a:pPr marL="609600" indent="-609600">
              <a:lnSpc>
                <a:spcPct val="90000"/>
              </a:lnSpc>
              <a:buFontTx/>
              <a:buAutoNum type="arabicPeriod" startAt="195"/>
            </a:pPr>
            <a:r>
              <a:rPr lang="en-US" altLang="en-US" sz="2800" b="1"/>
              <a:t>  These four flies bite man.</a:t>
            </a:r>
          </a:p>
          <a:p>
            <a:pPr marL="609600" indent="-609600">
              <a:lnSpc>
                <a:spcPct val="90000"/>
              </a:lnSpc>
              <a:buFontTx/>
              <a:buAutoNum type="arabicPeriod" startAt="195"/>
            </a:pPr>
            <a:r>
              <a:rPr lang="en-US" altLang="en-US" sz="2800" b="1"/>
              <a:t>  </a:t>
            </a:r>
            <a:r>
              <a:rPr lang="en-US" altLang="en-US" sz="2800" b="1" u="sng"/>
              <a:t>These small flies may be found in drains.</a:t>
            </a:r>
          </a:p>
          <a:p>
            <a:pPr marL="609600" indent="-609600">
              <a:lnSpc>
                <a:spcPct val="90000"/>
              </a:lnSpc>
              <a:buFontTx/>
              <a:buAutoNum type="arabicPeriod" startAt="195"/>
            </a:pPr>
            <a:endParaRPr lang="en-US" altLang="en-US" sz="5400" b="1" u="sng"/>
          </a:p>
          <a:p>
            <a:pPr marL="609600" indent="-609600">
              <a:lnSpc>
                <a:spcPct val="90000"/>
              </a:lnSpc>
              <a:buFontTx/>
              <a:buAutoNum type="arabicPeriod" startAt="197"/>
            </a:pPr>
            <a:r>
              <a:rPr lang="en-US" altLang="en-US" sz="2800" b="1"/>
              <a:t>  This small fly is often found in garbage and fruit.</a:t>
            </a:r>
          </a:p>
          <a:p>
            <a:pPr marL="609600" indent="-609600">
              <a:lnSpc>
                <a:spcPct val="90000"/>
              </a:lnSpc>
              <a:buFontTx/>
              <a:buAutoNum type="arabicPeriod" startAt="197"/>
            </a:pPr>
            <a:r>
              <a:rPr lang="en-US" altLang="en-US" sz="2800" b="1"/>
              <a:t>  This large fly has a checkerboard pattern on its   </a:t>
            </a:r>
          </a:p>
          <a:p>
            <a:pPr marL="609600" indent="-609600">
              <a:lnSpc>
                <a:spcPct val="90000"/>
              </a:lnSpc>
              <a:buFontTx/>
              <a:buNone/>
            </a:pPr>
            <a:r>
              <a:rPr lang="en-US" altLang="en-US" sz="2800" b="1"/>
              <a:t>          abdomen.</a:t>
            </a:r>
          </a:p>
          <a:p>
            <a:pPr marL="609600" indent="-609600">
              <a:lnSpc>
                <a:spcPct val="90000"/>
              </a:lnSpc>
              <a:buFontTx/>
              <a:buAutoNum type="arabicPeriod" startAt="199"/>
            </a:pPr>
            <a:r>
              <a:rPr lang="en-US" altLang="en-US" sz="2800" b="1"/>
              <a:t>  This fly is often colored iridescent green or blue.</a:t>
            </a:r>
          </a:p>
          <a:p>
            <a:pPr marL="609600" indent="-609600">
              <a:lnSpc>
                <a:spcPct val="90000"/>
              </a:lnSpc>
              <a:buFontTx/>
              <a:buAutoNum type="arabicPeriod" startAt="199"/>
            </a:pPr>
            <a:r>
              <a:rPr lang="en-US" altLang="en-US" sz="2800" b="1"/>
              <a:t>  The larva of this fly is parasitic on earthworms.</a:t>
            </a:r>
          </a:p>
        </p:txBody>
      </p:sp>
      <p:pic>
        <p:nvPicPr>
          <p:cNvPr id="264198" name="Picture 6">
            <a:extLst>
              <a:ext uri="{FF2B5EF4-FFF2-40B4-BE49-F238E27FC236}">
                <a16:creationId xmlns:a16="http://schemas.microsoft.com/office/drawing/2014/main" id="{E0EB2F2A-14B0-4579-A0B1-D02636D4F3A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3429000"/>
            <a:ext cx="700088" cy="10287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264200" name="Picture 8">
            <a:extLst>
              <a:ext uri="{FF2B5EF4-FFF2-40B4-BE49-F238E27FC236}">
                <a16:creationId xmlns:a16="http://schemas.microsoft.com/office/drawing/2014/main" id="{A3167ED8-DF3A-40B8-AF8A-0984CD3A48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3429000"/>
            <a:ext cx="1143000" cy="1069975"/>
          </a:xfrm>
          <a:prstGeom prst="rect">
            <a:avLst/>
          </a:prstGeom>
          <a:noFill/>
          <a:extLst>
            <a:ext uri="{909E8E84-426E-40DD-AFC4-6F175D3DCCD1}">
              <a14:hiddenFill xmlns:a14="http://schemas.microsoft.com/office/drawing/2010/main">
                <a:solidFill>
                  <a:srgbClr val="FFFFFF"/>
                </a:solidFill>
              </a14:hiddenFill>
            </a:ext>
          </a:extLst>
        </p:spPr>
      </p:pic>
      <p:pic>
        <p:nvPicPr>
          <p:cNvPr id="264202" name="Picture 10" descr="Drain Fly / Moth Fly">
            <a:extLst>
              <a:ext uri="{FF2B5EF4-FFF2-40B4-BE49-F238E27FC236}">
                <a16:creationId xmlns:a16="http://schemas.microsoft.com/office/drawing/2014/main" id="{9C03CBA1-753A-480E-952F-F8E0751C962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8600" y="3429000"/>
            <a:ext cx="1143000" cy="1041400"/>
          </a:xfrm>
          <a:prstGeom prst="rect">
            <a:avLst/>
          </a:prstGeom>
          <a:noFill/>
          <a:extLst>
            <a:ext uri="{909E8E84-426E-40DD-AFC4-6F175D3DCCD1}">
              <a14:hiddenFill xmlns:a14="http://schemas.microsoft.com/office/drawing/2010/main">
                <a:solidFill>
                  <a:srgbClr val="FFFFFF"/>
                </a:solidFill>
              </a14:hiddenFill>
            </a:ext>
          </a:extLst>
        </p:spPr>
      </p:pic>
      <p:sp>
        <p:nvSpPr>
          <p:cNvPr id="264203" name="Rectangle 11">
            <a:extLst>
              <a:ext uri="{FF2B5EF4-FFF2-40B4-BE49-F238E27FC236}">
                <a16:creationId xmlns:a16="http://schemas.microsoft.com/office/drawing/2014/main" id="{F68B34E2-9242-44BF-B4CD-A836999581E8}"/>
              </a:ext>
            </a:extLst>
          </p:cNvPr>
          <p:cNvSpPr>
            <a:spLocks noChangeArrowheads="1"/>
          </p:cNvSpPr>
          <p:nvPr/>
        </p:nvSpPr>
        <p:spPr bwMode="auto">
          <a:xfrm>
            <a:off x="6400800" y="4419600"/>
            <a:ext cx="2667000" cy="762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4204" name="Rectangle 12">
            <a:extLst>
              <a:ext uri="{FF2B5EF4-FFF2-40B4-BE49-F238E27FC236}">
                <a16:creationId xmlns:a16="http://schemas.microsoft.com/office/drawing/2014/main" id="{4DE6C54E-7D22-40AD-A14A-6DCED8199C57}"/>
              </a:ext>
            </a:extLst>
          </p:cNvPr>
          <p:cNvSpPr>
            <a:spLocks noChangeArrowheads="1"/>
          </p:cNvSpPr>
          <p:nvPr/>
        </p:nvSpPr>
        <p:spPr bwMode="auto">
          <a:xfrm>
            <a:off x="6477000" y="3429000"/>
            <a:ext cx="2514600" cy="762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sld>
</file>

<file path=ppt/slides/slide3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7538" name="Rectangle 2">
            <a:extLst>
              <a:ext uri="{FF2B5EF4-FFF2-40B4-BE49-F238E27FC236}">
                <a16:creationId xmlns:a16="http://schemas.microsoft.com/office/drawing/2014/main" id="{85DA41F1-CB45-44F9-BC60-091968E0E672}"/>
              </a:ext>
            </a:extLst>
          </p:cNvPr>
          <p:cNvSpPr>
            <a:spLocks noGrp="1" noChangeArrowheads="1"/>
          </p:cNvSpPr>
          <p:nvPr>
            <p:ph type="title"/>
          </p:nvPr>
        </p:nvSpPr>
        <p:spPr>
          <a:xfrm>
            <a:off x="381000" y="228600"/>
            <a:ext cx="8382000" cy="762000"/>
          </a:xfrm>
        </p:spPr>
        <p:txBody>
          <a:bodyPr/>
          <a:lstStyle/>
          <a:p>
            <a:pPr algn="l"/>
            <a:r>
              <a:rPr lang="en-US" altLang="en-US" sz="3200" b="1"/>
              <a:t>                     Match the following: </a:t>
            </a:r>
            <a:br>
              <a:rPr lang="en-US" altLang="en-US" sz="3200" b="1"/>
            </a:br>
            <a:r>
              <a:rPr lang="en-US" altLang="en-US" sz="1600" b="1"/>
              <a:t>A. Phorid fly   B. Flesh fly   C. Fruit fly   D. Stable fly   E. Horse fly   F. House fly</a:t>
            </a:r>
            <a:br>
              <a:rPr lang="en-US" altLang="en-US" sz="1600" b="1"/>
            </a:br>
            <a:r>
              <a:rPr lang="en-US" altLang="en-US" sz="1600" b="1"/>
              <a:t>G. Black fly   H. Bottle or blow fly   I. Moth flies   J.  Cluster fly   K. Face fly   L. Deer fly    </a:t>
            </a:r>
            <a:endParaRPr lang="en-US" altLang="en-US" sz="3200" b="1"/>
          </a:p>
        </p:txBody>
      </p:sp>
      <p:sp>
        <p:nvSpPr>
          <p:cNvPr id="577539" name="Rectangle 3">
            <a:extLst>
              <a:ext uri="{FF2B5EF4-FFF2-40B4-BE49-F238E27FC236}">
                <a16:creationId xmlns:a16="http://schemas.microsoft.com/office/drawing/2014/main" id="{A21D4354-E9A9-49BF-A403-82A2E5256E90}"/>
              </a:ext>
            </a:extLst>
          </p:cNvPr>
          <p:cNvSpPr>
            <a:spLocks noGrp="1" noChangeArrowheads="1"/>
          </p:cNvSpPr>
          <p:nvPr>
            <p:ph type="body" idx="1"/>
          </p:nvPr>
        </p:nvSpPr>
        <p:spPr>
          <a:xfrm>
            <a:off x="304800" y="1143000"/>
            <a:ext cx="8534400" cy="5715000"/>
          </a:xfrm>
        </p:spPr>
        <p:txBody>
          <a:bodyPr/>
          <a:lstStyle/>
          <a:p>
            <a:pPr marL="609600" indent="-609600">
              <a:lnSpc>
                <a:spcPct val="90000"/>
              </a:lnSpc>
              <a:buFontTx/>
              <a:buAutoNum type="arabicPeriod" startAt="193"/>
            </a:pPr>
            <a:r>
              <a:rPr lang="en-US" altLang="en-US" sz="2800" b="1"/>
              <a:t>  These two flies overwinter in homes.</a:t>
            </a:r>
          </a:p>
          <a:p>
            <a:pPr marL="609600" indent="-609600">
              <a:lnSpc>
                <a:spcPct val="90000"/>
              </a:lnSpc>
              <a:buFontTx/>
              <a:buAutoNum type="arabicPeriod" startAt="193"/>
            </a:pPr>
            <a:r>
              <a:rPr lang="en-US" altLang="en-US" sz="2800" b="1"/>
              <a:t>  These three flies have sponging-lapping   </a:t>
            </a:r>
          </a:p>
          <a:p>
            <a:pPr marL="609600" indent="-609600">
              <a:lnSpc>
                <a:spcPct val="90000"/>
              </a:lnSpc>
              <a:buFontTx/>
              <a:buNone/>
            </a:pPr>
            <a:r>
              <a:rPr lang="en-US" altLang="en-US" sz="2800" b="1"/>
              <a:t>          mouthparts.</a:t>
            </a:r>
          </a:p>
          <a:p>
            <a:pPr marL="609600" indent="-609600">
              <a:lnSpc>
                <a:spcPct val="90000"/>
              </a:lnSpc>
              <a:buFontTx/>
              <a:buAutoNum type="arabicPeriod" startAt="195"/>
            </a:pPr>
            <a:r>
              <a:rPr lang="en-US" altLang="en-US" sz="2800" b="1"/>
              <a:t>  These four flies bite man.</a:t>
            </a:r>
          </a:p>
          <a:p>
            <a:pPr marL="609600" indent="-609600">
              <a:lnSpc>
                <a:spcPct val="90000"/>
              </a:lnSpc>
              <a:buFontTx/>
              <a:buAutoNum type="arabicPeriod" startAt="195"/>
            </a:pPr>
            <a:r>
              <a:rPr lang="en-US" altLang="en-US" sz="2800" b="1"/>
              <a:t>  </a:t>
            </a:r>
            <a:r>
              <a:rPr lang="en-US" altLang="en-US" sz="2800" b="1" u="sng"/>
              <a:t>These small flies may be found in drains.</a:t>
            </a:r>
          </a:p>
          <a:p>
            <a:pPr marL="609600" indent="-609600">
              <a:lnSpc>
                <a:spcPct val="90000"/>
              </a:lnSpc>
              <a:buFontTx/>
              <a:buAutoNum type="arabicPeriod" startAt="195"/>
            </a:pPr>
            <a:endParaRPr lang="en-US" altLang="en-US" sz="5400" b="1" u="sng"/>
          </a:p>
          <a:p>
            <a:pPr marL="609600" indent="-609600">
              <a:lnSpc>
                <a:spcPct val="90000"/>
              </a:lnSpc>
              <a:buFontTx/>
              <a:buAutoNum type="arabicPeriod" startAt="197"/>
            </a:pPr>
            <a:r>
              <a:rPr lang="en-US" altLang="en-US" sz="2800" b="1"/>
              <a:t>  This small fly is often found in garbage and fruit.</a:t>
            </a:r>
          </a:p>
          <a:p>
            <a:pPr marL="609600" indent="-609600">
              <a:lnSpc>
                <a:spcPct val="90000"/>
              </a:lnSpc>
              <a:buFontTx/>
              <a:buAutoNum type="arabicPeriod" startAt="197"/>
            </a:pPr>
            <a:r>
              <a:rPr lang="en-US" altLang="en-US" sz="2800" b="1"/>
              <a:t>  This large fly has a checkerboard pattern on its   </a:t>
            </a:r>
          </a:p>
          <a:p>
            <a:pPr marL="609600" indent="-609600">
              <a:lnSpc>
                <a:spcPct val="90000"/>
              </a:lnSpc>
              <a:buFontTx/>
              <a:buNone/>
            </a:pPr>
            <a:r>
              <a:rPr lang="en-US" altLang="en-US" sz="2800" b="1"/>
              <a:t>          abdomen.</a:t>
            </a:r>
          </a:p>
          <a:p>
            <a:pPr marL="609600" indent="-609600">
              <a:lnSpc>
                <a:spcPct val="90000"/>
              </a:lnSpc>
              <a:buFontTx/>
              <a:buAutoNum type="arabicPeriod" startAt="199"/>
            </a:pPr>
            <a:r>
              <a:rPr lang="en-US" altLang="en-US" sz="2800" b="1"/>
              <a:t>  This fly is often colored iridescent green or blue.</a:t>
            </a:r>
          </a:p>
          <a:p>
            <a:pPr marL="609600" indent="-609600">
              <a:lnSpc>
                <a:spcPct val="90000"/>
              </a:lnSpc>
              <a:buFontTx/>
              <a:buAutoNum type="arabicPeriod" startAt="199"/>
            </a:pPr>
            <a:r>
              <a:rPr lang="en-US" altLang="en-US" sz="2800" b="1"/>
              <a:t>  The larva of this fly is parasitic on earthworms.</a:t>
            </a:r>
          </a:p>
        </p:txBody>
      </p:sp>
      <p:sp>
        <p:nvSpPr>
          <p:cNvPr id="577540" name="Text Box 4">
            <a:extLst>
              <a:ext uri="{FF2B5EF4-FFF2-40B4-BE49-F238E27FC236}">
                <a16:creationId xmlns:a16="http://schemas.microsoft.com/office/drawing/2014/main" id="{CBF44691-FE6D-4D8B-8EC9-2129B46F6F29}"/>
              </a:ext>
            </a:extLst>
          </p:cNvPr>
          <p:cNvSpPr txBox="1">
            <a:spLocks noChangeArrowheads="1"/>
          </p:cNvSpPr>
          <p:nvPr/>
        </p:nvSpPr>
        <p:spPr bwMode="auto">
          <a:xfrm>
            <a:off x="152400" y="3733800"/>
            <a:ext cx="6248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Phorid flies, Fruit flies, and Moth (Drain) flies</a:t>
            </a:r>
          </a:p>
        </p:txBody>
      </p:sp>
      <p:pic>
        <p:nvPicPr>
          <p:cNvPr id="577541" name="Picture 5">
            <a:extLst>
              <a:ext uri="{FF2B5EF4-FFF2-40B4-BE49-F238E27FC236}">
                <a16:creationId xmlns:a16="http://schemas.microsoft.com/office/drawing/2014/main" id="{A482C7AA-0A26-4DFC-9B9A-3DB09F7731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3429000"/>
            <a:ext cx="700088" cy="1028700"/>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577542" name="Picture 6">
            <a:extLst>
              <a:ext uri="{FF2B5EF4-FFF2-40B4-BE49-F238E27FC236}">
                <a16:creationId xmlns:a16="http://schemas.microsoft.com/office/drawing/2014/main" id="{1493E103-7EDC-454C-B8F3-6FB96F13F3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3429000"/>
            <a:ext cx="1143000" cy="1069975"/>
          </a:xfrm>
          <a:prstGeom prst="rect">
            <a:avLst/>
          </a:prstGeom>
          <a:noFill/>
          <a:extLst>
            <a:ext uri="{909E8E84-426E-40DD-AFC4-6F175D3DCCD1}">
              <a14:hiddenFill xmlns:a14="http://schemas.microsoft.com/office/drawing/2010/main">
                <a:solidFill>
                  <a:srgbClr val="FFFFFF"/>
                </a:solidFill>
              </a14:hiddenFill>
            </a:ext>
          </a:extLst>
        </p:spPr>
      </p:pic>
      <p:pic>
        <p:nvPicPr>
          <p:cNvPr id="577543" name="Picture 7" descr="Drain Fly / Moth Fly">
            <a:extLst>
              <a:ext uri="{FF2B5EF4-FFF2-40B4-BE49-F238E27FC236}">
                <a16:creationId xmlns:a16="http://schemas.microsoft.com/office/drawing/2014/main" id="{C141CF0C-191F-4F90-97F1-965A50C6493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48600" y="3429000"/>
            <a:ext cx="1143000" cy="1041400"/>
          </a:xfrm>
          <a:prstGeom prst="rect">
            <a:avLst/>
          </a:prstGeom>
          <a:noFill/>
          <a:extLst>
            <a:ext uri="{909E8E84-426E-40DD-AFC4-6F175D3DCCD1}">
              <a14:hiddenFill xmlns:a14="http://schemas.microsoft.com/office/drawing/2010/main">
                <a:solidFill>
                  <a:srgbClr val="FFFFFF"/>
                </a:solidFill>
              </a14:hiddenFill>
            </a:ext>
          </a:extLst>
        </p:spPr>
      </p:pic>
      <p:sp>
        <p:nvSpPr>
          <p:cNvPr id="577544" name="Rectangle 8">
            <a:extLst>
              <a:ext uri="{FF2B5EF4-FFF2-40B4-BE49-F238E27FC236}">
                <a16:creationId xmlns:a16="http://schemas.microsoft.com/office/drawing/2014/main" id="{F79DA5E1-1088-4DA8-9A14-BC6B81706587}"/>
              </a:ext>
            </a:extLst>
          </p:cNvPr>
          <p:cNvSpPr>
            <a:spLocks noChangeArrowheads="1"/>
          </p:cNvSpPr>
          <p:nvPr/>
        </p:nvSpPr>
        <p:spPr bwMode="auto">
          <a:xfrm>
            <a:off x="6400800" y="4419600"/>
            <a:ext cx="2667000" cy="762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7545" name="Rectangle 9">
            <a:extLst>
              <a:ext uri="{FF2B5EF4-FFF2-40B4-BE49-F238E27FC236}">
                <a16:creationId xmlns:a16="http://schemas.microsoft.com/office/drawing/2014/main" id="{AD890AF8-1A02-4372-9609-FD941D64BFCA}"/>
              </a:ext>
            </a:extLst>
          </p:cNvPr>
          <p:cNvSpPr>
            <a:spLocks noChangeArrowheads="1"/>
          </p:cNvSpPr>
          <p:nvPr/>
        </p:nvSpPr>
        <p:spPr bwMode="auto">
          <a:xfrm>
            <a:off x="6477000" y="3429000"/>
            <a:ext cx="2514600" cy="762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sld>
</file>

<file path=ppt/slides/slide3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a:extLst>
              <a:ext uri="{FF2B5EF4-FFF2-40B4-BE49-F238E27FC236}">
                <a16:creationId xmlns:a16="http://schemas.microsoft.com/office/drawing/2014/main" id="{0D446176-39CC-4EBD-AEEB-3A12B068CC65}"/>
              </a:ext>
            </a:extLst>
          </p:cNvPr>
          <p:cNvSpPr>
            <a:spLocks noGrp="1" noChangeArrowheads="1"/>
          </p:cNvSpPr>
          <p:nvPr>
            <p:ph type="title"/>
          </p:nvPr>
        </p:nvSpPr>
        <p:spPr>
          <a:xfrm>
            <a:off x="381000" y="228600"/>
            <a:ext cx="8382000" cy="762000"/>
          </a:xfrm>
        </p:spPr>
        <p:txBody>
          <a:bodyPr/>
          <a:lstStyle/>
          <a:p>
            <a:pPr algn="l"/>
            <a:r>
              <a:rPr lang="en-US" altLang="en-US" sz="3200" b="1"/>
              <a:t>                     Match the following: </a:t>
            </a:r>
            <a:br>
              <a:rPr lang="en-US" altLang="en-US" sz="3200" b="1"/>
            </a:br>
            <a:r>
              <a:rPr lang="en-US" altLang="en-US" sz="1600" b="1"/>
              <a:t>A. Phorid fly   B. Flesh fly   C. Fruit fly   D. Stable fly   E. Horse fly   F. House fly</a:t>
            </a:r>
            <a:br>
              <a:rPr lang="en-US" altLang="en-US" sz="1600" b="1"/>
            </a:br>
            <a:r>
              <a:rPr lang="en-US" altLang="en-US" sz="1600" b="1"/>
              <a:t>G. Black fly   H. Bottle or blow fly   I. Moth flies   J.  Cluster fly   K. Face fly   L. Deer fly    </a:t>
            </a:r>
            <a:endParaRPr lang="en-US" altLang="en-US" sz="3200" b="1"/>
          </a:p>
        </p:txBody>
      </p:sp>
      <p:sp>
        <p:nvSpPr>
          <p:cNvPr id="265219" name="Rectangle 3">
            <a:extLst>
              <a:ext uri="{FF2B5EF4-FFF2-40B4-BE49-F238E27FC236}">
                <a16:creationId xmlns:a16="http://schemas.microsoft.com/office/drawing/2014/main" id="{567B536C-E3DF-4B00-85A0-0B81A2B0B9B7}"/>
              </a:ext>
            </a:extLst>
          </p:cNvPr>
          <p:cNvSpPr>
            <a:spLocks noGrp="1" noChangeArrowheads="1"/>
          </p:cNvSpPr>
          <p:nvPr>
            <p:ph type="body" idx="1"/>
          </p:nvPr>
        </p:nvSpPr>
        <p:spPr>
          <a:xfrm>
            <a:off x="304800" y="1143000"/>
            <a:ext cx="8534400" cy="5486400"/>
          </a:xfrm>
        </p:spPr>
        <p:txBody>
          <a:bodyPr/>
          <a:lstStyle/>
          <a:p>
            <a:pPr marL="609600" indent="-609600">
              <a:lnSpc>
                <a:spcPct val="90000"/>
              </a:lnSpc>
              <a:buFontTx/>
              <a:buAutoNum type="arabicPeriod" startAt="193"/>
            </a:pPr>
            <a:r>
              <a:rPr lang="en-US" altLang="en-US" sz="2800" b="1"/>
              <a:t>  These two flies overwinter in homes.</a:t>
            </a:r>
          </a:p>
          <a:p>
            <a:pPr marL="609600" indent="-609600">
              <a:lnSpc>
                <a:spcPct val="90000"/>
              </a:lnSpc>
              <a:buFontTx/>
              <a:buAutoNum type="arabicPeriod" startAt="193"/>
            </a:pPr>
            <a:r>
              <a:rPr lang="en-US" altLang="en-US" sz="2800" b="1"/>
              <a:t>  These three flies have sponging-lapping   </a:t>
            </a:r>
          </a:p>
          <a:p>
            <a:pPr marL="609600" indent="-609600">
              <a:lnSpc>
                <a:spcPct val="90000"/>
              </a:lnSpc>
              <a:buFontTx/>
              <a:buNone/>
            </a:pPr>
            <a:r>
              <a:rPr lang="en-US" altLang="en-US" sz="2800" b="1"/>
              <a:t>          mouthparts.</a:t>
            </a:r>
          </a:p>
          <a:p>
            <a:pPr marL="609600" indent="-609600">
              <a:lnSpc>
                <a:spcPct val="90000"/>
              </a:lnSpc>
              <a:buFontTx/>
              <a:buAutoNum type="arabicPeriod" startAt="195"/>
            </a:pPr>
            <a:r>
              <a:rPr lang="en-US" altLang="en-US" sz="2800" b="1"/>
              <a:t>  These four flies bite man.</a:t>
            </a:r>
          </a:p>
          <a:p>
            <a:pPr marL="609600" indent="-609600">
              <a:lnSpc>
                <a:spcPct val="90000"/>
              </a:lnSpc>
              <a:buFontTx/>
              <a:buAutoNum type="arabicPeriod" startAt="195"/>
            </a:pPr>
            <a:r>
              <a:rPr lang="en-US" altLang="en-US" sz="2800" b="1"/>
              <a:t>  These small flies may be found in drains.</a:t>
            </a:r>
          </a:p>
          <a:p>
            <a:pPr marL="609600" indent="-609600">
              <a:lnSpc>
                <a:spcPct val="90000"/>
              </a:lnSpc>
              <a:buFontTx/>
              <a:buAutoNum type="arabicPeriod" startAt="197"/>
            </a:pPr>
            <a:r>
              <a:rPr lang="en-US" altLang="en-US" sz="2800" b="1"/>
              <a:t>  </a:t>
            </a:r>
            <a:r>
              <a:rPr lang="en-US" altLang="en-US" sz="2800" b="1" u="sng"/>
              <a:t>This small fly is often found in garbage and fruit.</a:t>
            </a:r>
          </a:p>
          <a:p>
            <a:pPr marL="609600" indent="-609600">
              <a:lnSpc>
                <a:spcPct val="90000"/>
              </a:lnSpc>
              <a:buFontTx/>
              <a:buAutoNum type="arabicPeriod" startAt="197"/>
            </a:pPr>
            <a:endParaRPr lang="en-US" altLang="en-US" sz="4400" b="1" u="sng"/>
          </a:p>
          <a:p>
            <a:pPr marL="609600" indent="-609600">
              <a:lnSpc>
                <a:spcPct val="90000"/>
              </a:lnSpc>
              <a:buFontTx/>
              <a:buAutoNum type="arabicPeriod" startAt="197"/>
            </a:pPr>
            <a:r>
              <a:rPr lang="en-US" altLang="en-US" sz="2800" b="1"/>
              <a:t>  This large fly has a checkerboard pattern   </a:t>
            </a:r>
          </a:p>
          <a:p>
            <a:pPr marL="609600" indent="-609600">
              <a:lnSpc>
                <a:spcPct val="90000"/>
              </a:lnSpc>
              <a:buFontTx/>
              <a:buNone/>
            </a:pPr>
            <a:r>
              <a:rPr lang="en-US" altLang="en-US" sz="2800" b="1"/>
              <a:t>          on its abdomen.</a:t>
            </a:r>
          </a:p>
          <a:p>
            <a:pPr marL="609600" indent="-609600">
              <a:lnSpc>
                <a:spcPct val="90000"/>
              </a:lnSpc>
              <a:buFontTx/>
              <a:buAutoNum type="arabicPeriod" startAt="199"/>
            </a:pPr>
            <a:r>
              <a:rPr lang="en-US" altLang="en-US" sz="2800" b="1"/>
              <a:t>  This fly is often colored iridescent green or blue.</a:t>
            </a:r>
          </a:p>
          <a:p>
            <a:pPr marL="609600" indent="-609600">
              <a:lnSpc>
                <a:spcPct val="90000"/>
              </a:lnSpc>
              <a:buFontTx/>
              <a:buAutoNum type="arabicPeriod" startAt="199"/>
            </a:pPr>
            <a:r>
              <a:rPr lang="en-US" altLang="en-US" sz="2800" b="1"/>
              <a:t>  The larva of this fly is parasitic on earthworms.</a:t>
            </a:r>
          </a:p>
        </p:txBody>
      </p:sp>
      <p:pic>
        <p:nvPicPr>
          <p:cNvPr id="265221" name="Picture 5">
            <a:extLst>
              <a:ext uri="{FF2B5EF4-FFF2-40B4-BE49-F238E27FC236}">
                <a16:creationId xmlns:a16="http://schemas.microsoft.com/office/drawing/2014/main" id="{05AB2317-F511-44C1-B313-25AB588170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3895725"/>
            <a:ext cx="1295400" cy="1212850"/>
          </a:xfrm>
          <a:prstGeom prst="rect">
            <a:avLst/>
          </a:prstGeom>
          <a:noFill/>
          <a:extLst>
            <a:ext uri="{909E8E84-426E-40DD-AFC4-6F175D3DCCD1}">
              <a14:hiddenFill xmlns:a14="http://schemas.microsoft.com/office/drawing/2010/main">
                <a:solidFill>
                  <a:srgbClr val="FFFFFF"/>
                </a:solidFill>
              </a14:hiddenFill>
            </a:ext>
          </a:extLst>
        </p:spPr>
      </p:pic>
      <p:sp>
        <p:nvSpPr>
          <p:cNvPr id="265222" name="Rectangle 6">
            <a:extLst>
              <a:ext uri="{FF2B5EF4-FFF2-40B4-BE49-F238E27FC236}">
                <a16:creationId xmlns:a16="http://schemas.microsoft.com/office/drawing/2014/main" id="{C0CCE093-CC1E-4E5A-A26A-1B2B8311F0AC}"/>
              </a:ext>
            </a:extLst>
          </p:cNvPr>
          <p:cNvSpPr>
            <a:spLocks noChangeArrowheads="1"/>
          </p:cNvSpPr>
          <p:nvPr/>
        </p:nvSpPr>
        <p:spPr bwMode="auto">
          <a:xfrm>
            <a:off x="7543800" y="3886200"/>
            <a:ext cx="1371600" cy="762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5223" name="Rectangle 7">
            <a:extLst>
              <a:ext uri="{FF2B5EF4-FFF2-40B4-BE49-F238E27FC236}">
                <a16:creationId xmlns:a16="http://schemas.microsoft.com/office/drawing/2014/main" id="{25E3AF22-8EDE-4CDD-8268-F3F9116CE948}"/>
              </a:ext>
            </a:extLst>
          </p:cNvPr>
          <p:cNvSpPr>
            <a:spLocks noChangeArrowheads="1"/>
          </p:cNvSpPr>
          <p:nvPr/>
        </p:nvSpPr>
        <p:spPr bwMode="auto">
          <a:xfrm>
            <a:off x="7467600" y="5029200"/>
            <a:ext cx="1447800" cy="762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sld>
</file>

<file path=ppt/slides/slide3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8562" name="Rectangle 2">
            <a:extLst>
              <a:ext uri="{FF2B5EF4-FFF2-40B4-BE49-F238E27FC236}">
                <a16:creationId xmlns:a16="http://schemas.microsoft.com/office/drawing/2014/main" id="{FFE4E519-4716-4B06-B56E-E46B9C60BE8F}"/>
              </a:ext>
            </a:extLst>
          </p:cNvPr>
          <p:cNvSpPr>
            <a:spLocks noGrp="1" noChangeArrowheads="1"/>
          </p:cNvSpPr>
          <p:nvPr>
            <p:ph type="title"/>
          </p:nvPr>
        </p:nvSpPr>
        <p:spPr>
          <a:xfrm>
            <a:off x="381000" y="228600"/>
            <a:ext cx="8382000" cy="762000"/>
          </a:xfrm>
        </p:spPr>
        <p:txBody>
          <a:bodyPr/>
          <a:lstStyle/>
          <a:p>
            <a:pPr algn="l"/>
            <a:r>
              <a:rPr lang="en-US" altLang="en-US" sz="3200" b="1"/>
              <a:t>                     Match the following: </a:t>
            </a:r>
            <a:br>
              <a:rPr lang="en-US" altLang="en-US" sz="3200" b="1"/>
            </a:br>
            <a:r>
              <a:rPr lang="en-US" altLang="en-US" sz="1600" b="1"/>
              <a:t>A. Phorid fly   B. Flesh fly   C. Fruit fly   D. Stable fly   E. Horse fly   F. House fly</a:t>
            </a:r>
            <a:br>
              <a:rPr lang="en-US" altLang="en-US" sz="1600" b="1"/>
            </a:br>
            <a:r>
              <a:rPr lang="en-US" altLang="en-US" sz="1600" b="1"/>
              <a:t>G. Black fly   H. Bottle or blow fly   I. Moth flies   J.  Cluster fly   K. Face fly   L. Deer fly    </a:t>
            </a:r>
            <a:endParaRPr lang="en-US" altLang="en-US" sz="3200" b="1"/>
          </a:p>
        </p:txBody>
      </p:sp>
      <p:sp>
        <p:nvSpPr>
          <p:cNvPr id="578563" name="Rectangle 3">
            <a:extLst>
              <a:ext uri="{FF2B5EF4-FFF2-40B4-BE49-F238E27FC236}">
                <a16:creationId xmlns:a16="http://schemas.microsoft.com/office/drawing/2014/main" id="{4C07C743-45B7-4F65-899D-EA1A4C36DCDC}"/>
              </a:ext>
            </a:extLst>
          </p:cNvPr>
          <p:cNvSpPr>
            <a:spLocks noGrp="1" noChangeArrowheads="1"/>
          </p:cNvSpPr>
          <p:nvPr>
            <p:ph type="body" idx="1"/>
          </p:nvPr>
        </p:nvSpPr>
        <p:spPr>
          <a:xfrm>
            <a:off x="304800" y="1143000"/>
            <a:ext cx="8534400" cy="5486400"/>
          </a:xfrm>
        </p:spPr>
        <p:txBody>
          <a:bodyPr/>
          <a:lstStyle/>
          <a:p>
            <a:pPr marL="609600" indent="-609600">
              <a:lnSpc>
                <a:spcPct val="90000"/>
              </a:lnSpc>
              <a:buFontTx/>
              <a:buAutoNum type="arabicPeriod" startAt="193"/>
            </a:pPr>
            <a:r>
              <a:rPr lang="en-US" altLang="en-US" sz="2800" b="1"/>
              <a:t>  These two flies overwinter in homes.</a:t>
            </a:r>
          </a:p>
          <a:p>
            <a:pPr marL="609600" indent="-609600">
              <a:lnSpc>
                <a:spcPct val="90000"/>
              </a:lnSpc>
              <a:buFontTx/>
              <a:buAutoNum type="arabicPeriod" startAt="193"/>
            </a:pPr>
            <a:r>
              <a:rPr lang="en-US" altLang="en-US" sz="2800" b="1"/>
              <a:t>  These three flies have sponging-lapping   </a:t>
            </a:r>
          </a:p>
          <a:p>
            <a:pPr marL="609600" indent="-609600">
              <a:lnSpc>
                <a:spcPct val="90000"/>
              </a:lnSpc>
              <a:buFontTx/>
              <a:buNone/>
            </a:pPr>
            <a:r>
              <a:rPr lang="en-US" altLang="en-US" sz="2800" b="1"/>
              <a:t>          mouthparts.</a:t>
            </a:r>
          </a:p>
          <a:p>
            <a:pPr marL="609600" indent="-609600">
              <a:lnSpc>
                <a:spcPct val="90000"/>
              </a:lnSpc>
              <a:buFontTx/>
              <a:buAutoNum type="arabicPeriod" startAt="195"/>
            </a:pPr>
            <a:r>
              <a:rPr lang="en-US" altLang="en-US" sz="2800" b="1"/>
              <a:t>  These four flies bite man.</a:t>
            </a:r>
          </a:p>
          <a:p>
            <a:pPr marL="609600" indent="-609600">
              <a:lnSpc>
                <a:spcPct val="90000"/>
              </a:lnSpc>
              <a:buFontTx/>
              <a:buAutoNum type="arabicPeriod" startAt="195"/>
            </a:pPr>
            <a:r>
              <a:rPr lang="en-US" altLang="en-US" sz="2800" b="1"/>
              <a:t>  These small flies may be found in drains.</a:t>
            </a:r>
          </a:p>
          <a:p>
            <a:pPr marL="609600" indent="-609600">
              <a:lnSpc>
                <a:spcPct val="90000"/>
              </a:lnSpc>
              <a:buFontTx/>
              <a:buAutoNum type="arabicPeriod" startAt="197"/>
            </a:pPr>
            <a:r>
              <a:rPr lang="en-US" altLang="en-US" sz="2800" b="1"/>
              <a:t>  </a:t>
            </a:r>
            <a:r>
              <a:rPr lang="en-US" altLang="en-US" sz="2800" b="1" u="sng"/>
              <a:t>This small fly is often found in garbage and fruit.</a:t>
            </a:r>
          </a:p>
          <a:p>
            <a:pPr marL="609600" indent="-609600">
              <a:lnSpc>
                <a:spcPct val="90000"/>
              </a:lnSpc>
              <a:buFontTx/>
              <a:buAutoNum type="arabicPeriod" startAt="197"/>
            </a:pPr>
            <a:endParaRPr lang="en-US" altLang="en-US" sz="4400" b="1" u="sng"/>
          </a:p>
          <a:p>
            <a:pPr marL="609600" indent="-609600">
              <a:lnSpc>
                <a:spcPct val="90000"/>
              </a:lnSpc>
              <a:buFontTx/>
              <a:buAutoNum type="arabicPeriod" startAt="197"/>
            </a:pPr>
            <a:r>
              <a:rPr lang="en-US" altLang="en-US" sz="2800" b="1"/>
              <a:t>  This large fly has a checkerboard pattern   </a:t>
            </a:r>
          </a:p>
          <a:p>
            <a:pPr marL="609600" indent="-609600">
              <a:lnSpc>
                <a:spcPct val="90000"/>
              </a:lnSpc>
              <a:buFontTx/>
              <a:buNone/>
            </a:pPr>
            <a:r>
              <a:rPr lang="en-US" altLang="en-US" sz="2800" b="1"/>
              <a:t>          on its abdomen.</a:t>
            </a:r>
          </a:p>
          <a:p>
            <a:pPr marL="609600" indent="-609600">
              <a:lnSpc>
                <a:spcPct val="90000"/>
              </a:lnSpc>
              <a:buFontTx/>
              <a:buAutoNum type="arabicPeriod" startAt="199"/>
            </a:pPr>
            <a:r>
              <a:rPr lang="en-US" altLang="en-US" sz="2800" b="1"/>
              <a:t>  This fly is often colored iridescent green or blue.</a:t>
            </a:r>
          </a:p>
          <a:p>
            <a:pPr marL="609600" indent="-609600">
              <a:lnSpc>
                <a:spcPct val="90000"/>
              </a:lnSpc>
              <a:buFontTx/>
              <a:buAutoNum type="arabicPeriod" startAt="199"/>
            </a:pPr>
            <a:r>
              <a:rPr lang="en-US" altLang="en-US" sz="2800" b="1"/>
              <a:t>  The larva of this fly is parasitic on earthworms.</a:t>
            </a:r>
          </a:p>
        </p:txBody>
      </p:sp>
      <p:sp>
        <p:nvSpPr>
          <p:cNvPr id="578564" name="Text Box 4">
            <a:extLst>
              <a:ext uri="{FF2B5EF4-FFF2-40B4-BE49-F238E27FC236}">
                <a16:creationId xmlns:a16="http://schemas.microsoft.com/office/drawing/2014/main" id="{BBB8DFF5-9166-41AD-8F0E-42C7060233FB}"/>
              </a:ext>
            </a:extLst>
          </p:cNvPr>
          <p:cNvSpPr txBox="1">
            <a:spLocks noChangeArrowheads="1"/>
          </p:cNvSpPr>
          <p:nvPr/>
        </p:nvSpPr>
        <p:spPr bwMode="auto">
          <a:xfrm>
            <a:off x="1981200" y="4114800"/>
            <a:ext cx="48768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Fruit fly – </a:t>
            </a:r>
            <a:r>
              <a:rPr lang="en-US" altLang="en-US" sz="2400" i="1"/>
              <a:t>Drosophila melanogaster</a:t>
            </a:r>
          </a:p>
        </p:txBody>
      </p:sp>
      <p:pic>
        <p:nvPicPr>
          <p:cNvPr id="578565" name="Picture 5">
            <a:extLst>
              <a:ext uri="{FF2B5EF4-FFF2-40B4-BE49-F238E27FC236}">
                <a16:creationId xmlns:a16="http://schemas.microsoft.com/office/drawing/2014/main" id="{464F15A1-46F8-4053-BD1F-5ADE8D61CB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3800" y="3895725"/>
            <a:ext cx="1295400" cy="1212850"/>
          </a:xfrm>
          <a:prstGeom prst="rect">
            <a:avLst/>
          </a:prstGeom>
          <a:noFill/>
          <a:extLst>
            <a:ext uri="{909E8E84-426E-40DD-AFC4-6F175D3DCCD1}">
              <a14:hiddenFill xmlns:a14="http://schemas.microsoft.com/office/drawing/2010/main">
                <a:solidFill>
                  <a:srgbClr val="FFFFFF"/>
                </a:solidFill>
              </a14:hiddenFill>
            </a:ext>
          </a:extLst>
        </p:spPr>
      </p:pic>
      <p:sp>
        <p:nvSpPr>
          <p:cNvPr id="578566" name="Rectangle 6">
            <a:extLst>
              <a:ext uri="{FF2B5EF4-FFF2-40B4-BE49-F238E27FC236}">
                <a16:creationId xmlns:a16="http://schemas.microsoft.com/office/drawing/2014/main" id="{B936D061-3F23-4931-9CC1-5616B15FE3E4}"/>
              </a:ext>
            </a:extLst>
          </p:cNvPr>
          <p:cNvSpPr>
            <a:spLocks noChangeArrowheads="1"/>
          </p:cNvSpPr>
          <p:nvPr/>
        </p:nvSpPr>
        <p:spPr bwMode="auto">
          <a:xfrm>
            <a:off x="7543800" y="3886200"/>
            <a:ext cx="1371600" cy="762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578567" name="Rectangle 7">
            <a:extLst>
              <a:ext uri="{FF2B5EF4-FFF2-40B4-BE49-F238E27FC236}">
                <a16:creationId xmlns:a16="http://schemas.microsoft.com/office/drawing/2014/main" id="{5DA72801-2479-44F5-9504-671E637B68D8}"/>
              </a:ext>
            </a:extLst>
          </p:cNvPr>
          <p:cNvSpPr>
            <a:spLocks noChangeArrowheads="1"/>
          </p:cNvSpPr>
          <p:nvPr/>
        </p:nvSpPr>
        <p:spPr bwMode="auto">
          <a:xfrm>
            <a:off x="7467600" y="5029200"/>
            <a:ext cx="1447800" cy="762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sld>
</file>

<file path=ppt/slides/slide3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a:extLst>
              <a:ext uri="{FF2B5EF4-FFF2-40B4-BE49-F238E27FC236}">
                <a16:creationId xmlns:a16="http://schemas.microsoft.com/office/drawing/2014/main" id="{3DADD693-D2FF-46BE-9D8F-6DE04CBA6ECF}"/>
              </a:ext>
            </a:extLst>
          </p:cNvPr>
          <p:cNvSpPr>
            <a:spLocks noGrp="1" noChangeArrowheads="1"/>
          </p:cNvSpPr>
          <p:nvPr>
            <p:ph type="title"/>
          </p:nvPr>
        </p:nvSpPr>
        <p:spPr>
          <a:xfrm>
            <a:off x="381000" y="228600"/>
            <a:ext cx="8382000" cy="762000"/>
          </a:xfrm>
        </p:spPr>
        <p:txBody>
          <a:bodyPr/>
          <a:lstStyle/>
          <a:p>
            <a:pPr algn="l"/>
            <a:r>
              <a:rPr lang="en-US" altLang="en-US" sz="3200" b="1"/>
              <a:t>                     Match the following: </a:t>
            </a:r>
            <a:br>
              <a:rPr lang="en-US" altLang="en-US" sz="3200" b="1"/>
            </a:br>
            <a:r>
              <a:rPr lang="en-US" altLang="en-US" sz="1600" b="1"/>
              <a:t>A. Phorid fly   B. Flesh fly   C. Fruit fly   D. Stable fly   E. Horse fly   F. House fly</a:t>
            </a:r>
            <a:br>
              <a:rPr lang="en-US" altLang="en-US" sz="1600" b="1"/>
            </a:br>
            <a:r>
              <a:rPr lang="en-US" altLang="en-US" sz="1600" b="1"/>
              <a:t>G. Black fly   H. Bottle or blow fly   I. Moth flies   J.  Cluster fly   K. Face fly   L. Deer fly    </a:t>
            </a:r>
            <a:endParaRPr lang="en-US" altLang="en-US" sz="3200" b="1"/>
          </a:p>
        </p:txBody>
      </p:sp>
      <p:sp>
        <p:nvSpPr>
          <p:cNvPr id="266243" name="Rectangle 3">
            <a:extLst>
              <a:ext uri="{FF2B5EF4-FFF2-40B4-BE49-F238E27FC236}">
                <a16:creationId xmlns:a16="http://schemas.microsoft.com/office/drawing/2014/main" id="{E3F3808A-F1DC-4E2B-8DBA-85396504EF04}"/>
              </a:ext>
            </a:extLst>
          </p:cNvPr>
          <p:cNvSpPr>
            <a:spLocks noGrp="1" noChangeArrowheads="1"/>
          </p:cNvSpPr>
          <p:nvPr>
            <p:ph type="body" idx="1"/>
          </p:nvPr>
        </p:nvSpPr>
        <p:spPr>
          <a:xfrm>
            <a:off x="304800" y="1143000"/>
            <a:ext cx="8534400" cy="5486400"/>
          </a:xfrm>
        </p:spPr>
        <p:txBody>
          <a:bodyPr/>
          <a:lstStyle/>
          <a:p>
            <a:pPr marL="609600" indent="-609600">
              <a:lnSpc>
                <a:spcPct val="90000"/>
              </a:lnSpc>
              <a:buFontTx/>
              <a:buAutoNum type="arabicPeriod" startAt="193"/>
            </a:pPr>
            <a:r>
              <a:rPr lang="en-US" altLang="en-US" sz="2800" b="1"/>
              <a:t>  These two flies overwinter in homes.</a:t>
            </a:r>
          </a:p>
          <a:p>
            <a:pPr marL="609600" indent="-609600">
              <a:lnSpc>
                <a:spcPct val="90000"/>
              </a:lnSpc>
              <a:buFontTx/>
              <a:buAutoNum type="arabicPeriod" startAt="193"/>
            </a:pPr>
            <a:r>
              <a:rPr lang="en-US" altLang="en-US" sz="2800" b="1"/>
              <a:t>  These three flies have sponging-lapping   </a:t>
            </a:r>
          </a:p>
          <a:p>
            <a:pPr marL="609600" indent="-609600">
              <a:lnSpc>
                <a:spcPct val="90000"/>
              </a:lnSpc>
              <a:buFontTx/>
              <a:buNone/>
            </a:pPr>
            <a:r>
              <a:rPr lang="en-US" altLang="en-US" sz="2800" b="1"/>
              <a:t>          mouthparts.</a:t>
            </a:r>
          </a:p>
          <a:p>
            <a:pPr marL="609600" indent="-609600">
              <a:lnSpc>
                <a:spcPct val="90000"/>
              </a:lnSpc>
              <a:buFontTx/>
              <a:buAutoNum type="arabicPeriod" startAt="195"/>
            </a:pPr>
            <a:r>
              <a:rPr lang="en-US" altLang="en-US" sz="2800" b="1"/>
              <a:t>  These four flies bite man.</a:t>
            </a:r>
          </a:p>
          <a:p>
            <a:pPr marL="609600" indent="-609600">
              <a:lnSpc>
                <a:spcPct val="90000"/>
              </a:lnSpc>
              <a:buFontTx/>
              <a:buAutoNum type="arabicPeriod" startAt="195"/>
            </a:pPr>
            <a:r>
              <a:rPr lang="en-US" altLang="en-US" sz="2800" b="1"/>
              <a:t>  These small flies may be found in drains.</a:t>
            </a:r>
          </a:p>
          <a:p>
            <a:pPr marL="609600" indent="-609600">
              <a:lnSpc>
                <a:spcPct val="90000"/>
              </a:lnSpc>
              <a:buFontTx/>
              <a:buAutoNum type="arabicPeriod" startAt="197"/>
            </a:pPr>
            <a:r>
              <a:rPr lang="en-US" altLang="en-US" sz="2800" b="1"/>
              <a:t>  This small fly is often found in garbage and fruit.</a:t>
            </a:r>
          </a:p>
          <a:p>
            <a:pPr marL="609600" indent="-609600">
              <a:lnSpc>
                <a:spcPct val="90000"/>
              </a:lnSpc>
              <a:buFontTx/>
              <a:buAutoNum type="arabicPeriod" startAt="197"/>
            </a:pPr>
            <a:r>
              <a:rPr lang="en-US" altLang="en-US" sz="2800" b="1"/>
              <a:t>  </a:t>
            </a:r>
            <a:r>
              <a:rPr lang="en-US" altLang="en-US" sz="2800" b="1" u="sng"/>
              <a:t>This large fly has a checkerboard   </a:t>
            </a:r>
          </a:p>
          <a:p>
            <a:pPr marL="609600" indent="-609600">
              <a:lnSpc>
                <a:spcPct val="90000"/>
              </a:lnSpc>
              <a:buFontTx/>
              <a:buNone/>
            </a:pPr>
            <a:r>
              <a:rPr lang="en-US" altLang="en-US" sz="2800" b="1"/>
              <a:t>          </a:t>
            </a:r>
            <a:r>
              <a:rPr lang="en-US" altLang="en-US" sz="2800" b="1" u="sng"/>
              <a:t>pattern on its abdomen.</a:t>
            </a:r>
          </a:p>
          <a:p>
            <a:pPr marL="609600" indent="-609600">
              <a:lnSpc>
                <a:spcPct val="90000"/>
              </a:lnSpc>
              <a:buFontTx/>
              <a:buNone/>
            </a:pPr>
            <a:endParaRPr lang="en-US" altLang="en-US" sz="2800" b="1" u="sng"/>
          </a:p>
          <a:p>
            <a:pPr marL="609600" indent="-609600">
              <a:lnSpc>
                <a:spcPct val="90000"/>
              </a:lnSpc>
              <a:buFontTx/>
              <a:buAutoNum type="arabicPeriod" startAt="199"/>
            </a:pPr>
            <a:r>
              <a:rPr lang="en-US" altLang="en-US" sz="2800" b="1"/>
              <a:t>  This fly is often colored iridescent green or blue.</a:t>
            </a:r>
          </a:p>
          <a:p>
            <a:pPr marL="609600" indent="-609600">
              <a:lnSpc>
                <a:spcPct val="90000"/>
              </a:lnSpc>
              <a:buFontTx/>
              <a:buAutoNum type="arabicPeriod" startAt="199"/>
            </a:pPr>
            <a:r>
              <a:rPr lang="en-US" altLang="en-US" sz="2800" b="1"/>
              <a:t>  The larva of this fly is parasitic on earthworms.</a:t>
            </a:r>
          </a:p>
        </p:txBody>
      </p:sp>
      <p:pic>
        <p:nvPicPr>
          <p:cNvPr id="266246" name="Picture 6">
            <a:extLst>
              <a:ext uri="{FF2B5EF4-FFF2-40B4-BE49-F238E27FC236}">
                <a16:creationId xmlns:a16="http://schemas.microsoft.com/office/drawing/2014/main" id="{A05C6115-2AC8-4107-952D-76B39C4AA5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4164013"/>
            <a:ext cx="1828800" cy="12350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0610" name="Rectangle 2">
            <a:extLst>
              <a:ext uri="{FF2B5EF4-FFF2-40B4-BE49-F238E27FC236}">
                <a16:creationId xmlns:a16="http://schemas.microsoft.com/office/drawing/2014/main" id="{7867FEA2-0BAE-4E8D-994A-6BBDC13C65E6}"/>
              </a:ext>
            </a:extLst>
          </p:cNvPr>
          <p:cNvSpPr>
            <a:spLocks noGrp="1" noChangeArrowheads="1"/>
          </p:cNvSpPr>
          <p:nvPr>
            <p:ph type="title"/>
          </p:nvPr>
        </p:nvSpPr>
        <p:spPr>
          <a:xfrm>
            <a:off x="381000" y="228600"/>
            <a:ext cx="8382000" cy="762000"/>
          </a:xfrm>
        </p:spPr>
        <p:txBody>
          <a:bodyPr/>
          <a:lstStyle/>
          <a:p>
            <a:pPr algn="l"/>
            <a:r>
              <a:rPr lang="en-US" altLang="en-US" sz="3200" b="1"/>
              <a:t>                     Match the following: </a:t>
            </a:r>
            <a:br>
              <a:rPr lang="en-US" altLang="en-US" sz="3200" b="1"/>
            </a:br>
            <a:r>
              <a:rPr lang="en-US" altLang="en-US" sz="1600" b="1"/>
              <a:t>A. Phorid fly   B. Flesh fly   C. Fruit fly   D. Stable fly   E. Horse fly   F. House fly</a:t>
            </a:r>
            <a:br>
              <a:rPr lang="en-US" altLang="en-US" sz="1600" b="1"/>
            </a:br>
            <a:r>
              <a:rPr lang="en-US" altLang="en-US" sz="1600" b="1"/>
              <a:t>G. Black fly   H. Bottle or blow fly   I. Moth flies   J.  Cluster fly   K. Face fly   L. Deer fly    </a:t>
            </a:r>
            <a:endParaRPr lang="en-US" altLang="en-US" sz="3200" b="1"/>
          </a:p>
        </p:txBody>
      </p:sp>
      <p:sp>
        <p:nvSpPr>
          <p:cNvPr id="580611" name="Rectangle 3">
            <a:extLst>
              <a:ext uri="{FF2B5EF4-FFF2-40B4-BE49-F238E27FC236}">
                <a16:creationId xmlns:a16="http://schemas.microsoft.com/office/drawing/2014/main" id="{6BF0940F-28A2-42FA-A440-B72575299422}"/>
              </a:ext>
            </a:extLst>
          </p:cNvPr>
          <p:cNvSpPr>
            <a:spLocks noGrp="1" noChangeArrowheads="1"/>
          </p:cNvSpPr>
          <p:nvPr>
            <p:ph type="body" idx="1"/>
          </p:nvPr>
        </p:nvSpPr>
        <p:spPr>
          <a:xfrm>
            <a:off x="304800" y="1143000"/>
            <a:ext cx="8534400" cy="5486400"/>
          </a:xfrm>
        </p:spPr>
        <p:txBody>
          <a:bodyPr/>
          <a:lstStyle/>
          <a:p>
            <a:pPr marL="609600" indent="-609600">
              <a:lnSpc>
                <a:spcPct val="90000"/>
              </a:lnSpc>
              <a:buFontTx/>
              <a:buAutoNum type="arabicPeriod" startAt="193"/>
            </a:pPr>
            <a:r>
              <a:rPr lang="en-US" altLang="en-US" sz="2800" b="1"/>
              <a:t>  These two flies overwinter in homes.</a:t>
            </a:r>
          </a:p>
          <a:p>
            <a:pPr marL="609600" indent="-609600">
              <a:lnSpc>
                <a:spcPct val="90000"/>
              </a:lnSpc>
              <a:buFontTx/>
              <a:buAutoNum type="arabicPeriod" startAt="193"/>
            </a:pPr>
            <a:r>
              <a:rPr lang="en-US" altLang="en-US" sz="2800" b="1"/>
              <a:t>  These three flies have sponging-lapping   </a:t>
            </a:r>
          </a:p>
          <a:p>
            <a:pPr marL="609600" indent="-609600">
              <a:lnSpc>
                <a:spcPct val="90000"/>
              </a:lnSpc>
              <a:buFontTx/>
              <a:buNone/>
            </a:pPr>
            <a:r>
              <a:rPr lang="en-US" altLang="en-US" sz="2800" b="1"/>
              <a:t>          mouthparts.</a:t>
            </a:r>
          </a:p>
          <a:p>
            <a:pPr marL="609600" indent="-609600">
              <a:lnSpc>
                <a:spcPct val="90000"/>
              </a:lnSpc>
              <a:buFontTx/>
              <a:buAutoNum type="arabicPeriod" startAt="195"/>
            </a:pPr>
            <a:r>
              <a:rPr lang="en-US" altLang="en-US" sz="2800" b="1"/>
              <a:t>  These four flies bite man.</a:t>
            </a:r>
          </a:p>
          <a:p>
            <a:pPr marL="609600" indent="-609600">
              <a:lnSpc>
                <a:spcPct val="90000"/>
              </a:lnSpc>
              <a:buFontTx/>
              <a:buAutoNum type="arabicPeriod" startAt="195"/>
            </a:pPr>
            <a:r>
              <a:rPr lang="en-US" altLang="en-US" sz="2800" b="1"/>
              <a:t>  These small flies may be found in drains.</a:t>
            </a:r>
          </a:p>
          <a:p>
            <a:pPr marL="609600" indent="-609600">
              <a:lnSpc>
                <a:spcPct val="90000"/>
              </a:lnSpc>
              <a:buFontTx/>
              <a:buAutoNum type="arabicPeriod" startAt="197"/>
            </a:pPr>
            <a:r>
              <a:rPr lang="en-US" altLang="en-US" sz="2800" b="1"/>
              <a:t>  This small fly is often found in garbage and fruit.</a:t>
            </a:r>
          </a:p>
          <a:p>
            <a:pPr marL="609600" indent="-609600">
              <a:lnSpc>
                <a:spcPct val="90000"/>
              </a:lnSpc>
              <a:buFontTx/>
              <a:buAutoNum type="arabicPeriod" startAt="197"/>
            </a:pPr>
            <a:r>
              <a:rPr lang="en-US" altLang="en-US" sz="2800" b="1"/>
              <a:t>  </a:t>
            </a:r>
            <a:r>
              <a:rPr lang="en-US" altLang="en-US" sz="2800" b="1" u="sng"/>
              <a:t>This large fly has a checkerboard   </a:t>
            </a:r>
          </a:p>
          <a:p>
            <a:pPr marL="609600" indent="-609600">
              <a:lnSpc>
                <a:spcPct val="90000"/>
              </a:lnSpc>
              <a:buFontTx/>
              <a:buNone/>
            </a:pPr>
            <a:r>
              <a:rPr lang="en-US" altLang="en-US" sz="2800" b="1"/>
              <a:t>          </a:t>
            </a:r>
            <a:r>
              <a:rPr lang="en-US" altLang="en-US" sz="2800" b="1" u="sng"/>
              <a:t>pattern on its abdomen.</a:t>
            </a:r>
          </a:p>
          <a:p>
            <a:pPr marL="609600" indent="-609600">
              <a:lnSpc>
                <a:spcPct val="90000"/>
              </a:lnSpc>
              <a:buFontTx/>
              <a:buNone/>
            </a:pPr>
            <a:endParaRPr lang="en-US" altLang="en-US" sz="2800" b="1" u="sng"/>
          </a:p>
          <a:p>
            <a:pPr marL="609600" indent="-609600">
              <a:lnSpc>
                <a:spcPct val="90000"/>
              </a:lnSpc>
              <a:buFontTx/>
              <a:buAutoNum type="arabicPeriod" startAt="199"/>
            </a:pPr>
            <a:r>
              <a:rPr lang="en-US" altLang="en-US" sz="2800" b="1"/>
              <a:t>  This fly is often colored iridescent green or blue.</a:t>
            </a:r>
          </a:p>
          <a:p>
            <a:pPr marL="609600" indent="-609600">
              <a:lnSpc>
                <a:spcPct val="90000"/>
              </a:lnSpc>
              <a:buFontTx/>
              <a:buAutoNum type="arabicPeriod" startAt="199"/>
            </a:pPr>
            <a:r>
              <a:rPr lang="en-US" altLang="en-US" sz="2800" b="1"/>
              <a:t>  The larva of this fly is parasitic on earthworms.</a:t>
            </a:r>
          </a:p>
        </p:txBody>
      </p:sp>
      <p:sp>
        <p:nvSpPr>
          <p:cNvPr id="580612" name="Text Box 4">
            <a:extLst>
              <a:ext uri="{FF2B5EF4-FFF2-40B4-BE49-F238E27FC236}">
                <a16:creationId xmlns:a16="http://schemas.microsoft.com/office/drawing/2014/main" id="{4485E669-4AF2-4EC7-927B-B7D6925B94A8}"/>
              </a:ext>
            </a:extLst>
          </p:cNvPr>
          <p:cNvSpPr txBox="1">
            <a:spLocks noChangeArrowheads="1"/>
          </p:cNvSpPr>
          <p:nvPr/>
        </p:nvSpPr>
        <p:spPr bwMode="auto">
          <a:xfrm>
            <a:off x="2133600" y="4918075"/>
            <a:ext cx="4724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Flesh fly – Family Sarcophagidae</a:t>
            </a:r>
          </a:p>
        </p:txBody>
      </p:sp>
      <p:pic>
        <p:nvPicPr>
          <p:cNvPr id="580613" name="Picture 5">
            <a:extLst>
              <a:ext uri="{FF2B5EF4-FFF2-40B4-BE49-F238E27FC236}">
                <a16:creationId xmlns:a16="http://schemas.microsoft.com/office/drawing/2014/main" id="{D90331FD-7A4F-4108-AEDE-D58C18BFAC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4164013"/>
            <a:ext cx="1828800" cy="12350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a:extLst>
              <a:ext uri="{FF2B5EF4-FFF2-40B4-BE49-F238E27FC236}">
                <a16:creationId xmlns:a16="http://schemas.microsoft.com/office/drawing/2014/main" id="{18BE2A9C-170F-4947-8ABE-981F2DF74668}"/>
              </a:ext>
            </a:extLst>
          </p:cNvPr>
          <p:cNvSpPr>
            <a:spLocks noGrp="1" noChangeArrowheads="1"/>
          </p:cNvSpPr>
          <p:nvPr>
            <p:ph type="title"/>
          </p:nvPr>
        </p:nvSpPr>
        <p:spPr>
          <a:xfrm>
            <a:off x="381000" y="228600"/>
            <a:ext cx="8382000" cy="762000"/>
          </a:xfrm>
        </p:spPr>
        <p:txBody>
          <a:bodyPr/>
          <a:lstStyle/>
          <a:p>
            <a:pPr algn="l"/>
            <a:r>
              <a:rPr lang="en-US" altLang="en-US" sz="3200" b="1"/>
              <a:t>                     Match the following: </a:t>
            </a:r>
            <a:br>
              <a:rPr lang="en-US" altLang="en-US" sz="3200" b="1"/>
            </a:br>
            <a:r>
              <a:rPr lang="en-US" altLang="en-US" sz="1600" b="1"/>
              <a:t>A. Phorid fly   B. Flesh fly   C. Fruit fly   D. Stable fly   E. Horse fly   F. House fly</a:t>
            </a:r>
            <a:br>
              <a:rPr lang="en-US" altLang="en-US" sz="1600" b="1"/>
            </a:br>
            <a:r>
              <a:rPr lang="en-US" altLang="en-US" sz="1600" b="1"/>
              <a:t>G. Black fly   H. Bottle or blow fly   I. Moth flies   J.  Cluster fly   K. Face fly   L. Deer fly    </a:t>
            </a:r>
            <a:endParaRPr lang="en-US" altLang="en-US" sz="3200" b="1"/>
          </a:p>
        </p:txBody>
      </p:sp>
      <p:sp>
        <p:nvSpPr>
          <p:cNvPr id="267267" name="Rectangle 3">
            <a:extLst>
              <a:ext uri="{FF2B5EF4-FFF2-40B4-BE49-F238E27FC236}">
                <a16:creationId xmlns:a16="http://schemas.microsoft.com/office/drawing/2014/main" id="{39424609-799E-418D-A14D-822134A2416F}"/>
              </a:ext>
            </a:extLst>
          </p:cNvPr>
          <p:cNvSpPr>
            <a:spLocks noGrp="1" noChangeArrowheads="1"/>
          </p:cNvSpPr>
          <p:nvPr>
            <p:ph type="body" idx="1"/>
          </p:nvPr>
        </p:nvSpPr>
        <p:spPr>
          <a:xfrm>
            <a:off x="304800" y="1143000"/>
            <a:ext cx="8534400" cy="5715000"/>
          </a:xfrm>
        </p:spPr>
        <p:txBody>
          <a:bodyPr/>
          <a:lstStyle/>
          <a:p>
            <a:pPr marL="609600" indent="-609600">
              <a:lnSpc>
                <a:spcPct val="90000"/>
              </a:lnSpc>
              <a:buFontTx/>
              <a:buAutoNum type="arabicPeriod" startAt="193"/>
            </a:pPr>
            <a:r>
              <a:rPr lang="en-US" altLang="en-US" sz="2800" b="1"/>
              <a:t>  These two flies overwinter in homes.</a:t>
            </a:r>
          </a:p>
          <a:p>
            <a:pPr marL="609600" indent="-609600">
              <a:lnSpc>
                <a:spcPct val="90000"/>
              </a:lnSpc>
              <a:buFontTx/>
              <a:buAutoNum type="arabicPeriod" startAt="193"/>
            </a:pPr>
            <a:r>
              <a:rPr lang="en-US" altLang="en-US" sz="2800" b="1"/>
              <a:t>  These three flies have sponging-lapping   </a:t>
            </a:r>
          </a:p>
          <a:p>
            <a:pPr marL="609600" indent="-609600">
              <a:lnSpc>
                <a:spcPct val="90000"/>
              </a:lnSpc>
              <a:buFontTx/>
              <a:buNone/>
            </a:pPr>
            <a:r>
              <a:rPr lang="en-US" altLang="en-US" sz="2800" b="1"/>
              <a:t>          mouthparts.</a:t>
            </a:r>
          </a:p>
          <a:p>
            <a:pPr marL="609600" indent="-609600">
              <a:lnSpc>
                <a:spcPct val="90000"/>
              </a:lnSpc>
              <a:buFontTx/>
              <a:buAutoNum type="arabicPeriod" startAt="195"/>
            </a:pPr>
            <a:r>
              <a:rPr lang="en-US" altLang="en-US" sz="2800" b="1"/>
              <a:t>  These four flies bite man.</a:t>
            </a:r>
          </a:p>
          <a:p>
            <a:pPr marL="609600" indent="-609600">
              <a:lnSpc>
                <a:spcPct val="90000"/>
              </a:lnSpc>
              <a:buFontTx/>
              <a:buAutoNum type="arabicPeriod" startAt="195"/>
            </a:pPr>
            <a:r>
              <a:rPr lang="en-US" altLang="en-US" sz="2800" b="1"/>
              <a:t>  These small flies may be found in drains.</a:t>
            </a:r>
          </a:p>
          <a:p>
            <a:pPr marL="609600" indent="-609600">
              <a:lnSpc>
                <a:spcPct val="90000"/>
              </a:lnSpc>
              <a:buFontTx/>
              <a:buAutoNum type="arabicPeriod" startAt="197"/>
            </a:pPr>
            <a:r>
              <a:rPr lang="en-US" altLang="en-US" sz="2800" b="1"/>
              <a:t>  This small fly is often found in garbage and fruit.</a:t>
            </a:r>
          </a:p>
          <a:p>
            <a:pPr marL="609600" indent="-609600">
              <a:lnSpc>
                <a:spcPct val="90000"/>
              </a:lnSpc>
              <a:buFontTx/>
              <a:buAutoNum type="arabicPeriod" startAt="197"/>
            </a:pPr>
            <a:r>
              <a:rPr lang="en-US" altLang="en-US" sz="2800" b="1"/>
              <a:t>  This large fly has a checkerboard pattern on its   </a:t>
            </a:r>
          </a:p>
          <a:p>
            <a:pPr marL="609600" indent="-609600">
              <a:lnSpc>
                <a:spcPct val="90000"/>
              </a:lnSpc>
              <a:buFontTx/>
              <a:buNone/>
            </a:pPr>
            <a:r>
              <a:rPr lang="en-US" altLang="en-US" sz="2800" b="1"/>
              <a:t>          abdomen.</a:t>
            </a:r>
          </a:p>
          <a:p>
            <a:pPr marL="609600" indent="-609600">
              <a:lnSpc>
                <a:spcPct val="90000"/>
              </a:lnSpc>
              <a:buFontTx/>
              <a:buAutoNum type="arabicPeriod" startAt="199"/>
            </a:pPr>
            <a:r>
              <a:rPr lang="en-US" altLang="en-US" sz="2800" b="1"/>
              <a:t>  </a:t>
            </a:r>
            <a:r>
              <a:rPr lang="en-US" altLang="en-US" sz="2800" b="1" u="sng"/>
              <a:t>This fly is often colored iridescent green or blue.</a:t>
            </a:r>
          </a:p>
          <a:p>
            <a:pPr marL="609600" indent="-609600">
              <a:lnSpc>
                <a:spcPct val="90000"/>
              </a:lnSpc>
              <a:buFontTx/>
              <a:buAutoNum type="arabicPeriod" startAt="199"/>
            </a:pPr>
            <a:endParaRPr lang="en-US" altLang="en-US" sz="6000" b="1" u="sng"/>
          </a:p>
          <a:p>
            <a:pPr marL="609600" indent="-609600">
              <a:lnSpc>
                <a:spcPct val="90000"/>
              </a:lnSpc>
              <a:buFontTx/>
              <a:buAutoNum type="arabicPeriod" startAt="199"/>
            </a:pPr>
            <a:r>
              <a:rPr lang="en-US" altLang="en-US" sz="2800" b="1"/>
              <a:t>  The larva of this fly is parasitic on earthworms.</a:t>
            </a:r>
          </a:p>
        </p:txBody>
      </p:sp>
      <p:pic>
        <p:nvPicPr>
          <p:cNvPr id="267270" name="Picture 6">
            <a:hlinkClick r:id="rId2"/>
            <a:extLst>
              <a:ext uri="{FF2B5EF4-FFF2-40B4-BE49-F238E27FC236}">
                <a16:creationId xmlns:a16="http://schemas.microsoft.com/office/drawing/2014/main" id="{4EAEB9AD-5DF4-4296-A77E-51544B6E8B6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5410200"/>
            <a:ext cx="1371600" cy="1028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1634" name="Rectangle 2">
            <a:extLst>
              <a:ext uri="{FF2B5EF4-FFF2-40B4-BE49-F238E27FC236}">
                <a16:creationId xmlns:a16="http://schemas.microsoft.com/office/drawing/2014/main" id="{DC9CC2D9-7BFF-4F64-B47C-FBAD3C471E94}"/>
              </a:ext>
            </a:extLst>
          </p:cNvPr>
          <p:cNvSpPr>
            <a:spLocks noGrp="1" noChangeArrowheads="1"/>
          </p:cNvSpPr>
          <p:nvPr>
            <p:ph type="title"/>
          </p:nvPr>
        </p:nvSpPr>
        <p:spPr>
          <a:xfrm>
            <a:off x="381000" y="228600"/>
            <a:ext cx="8382000" cy="762000"/>
          </a:xfrm>
        </p:spPr>
        <p:txBody>
          <a:bodyPr/>
          <a:lstStyle/>
          <a:p>
            <a:pPr algn="l"/>
            <a:r>
              <a:rPr lang="en-US" altLang="en-US" sz="3200" b="1"/>
              <a:t>                     Match the following: </a:t>
            </a:r>
            <a:br>
              <a:rPr lang="en-US" altLang="en-US" sz="3200" b="1"/>
            </a:br>
            <a:r>
              <a:rPr lang="en-US" altLang="en-US" sz="1600" b="1"/>
              <a:t>A. Phorid fly   B. Flesh fly   C. Fruit fly   D. Stable fly   E. Horse fly   F. House fly</a:t>
            </a:r>
            <a:br>
              <a:rPr lang="en-US" altLang="en-US" sz="1600" b="1"/>
            </a:br>
            <a:r>
              <a:rPr lang="en-US" altLang="en-US" sz="1600" b="1"/>
              <a:t>G. Black fly   H. Bottle or blow fly   I. Moth flies   J.  Cluster fly   K. Face fly   L. Deer fly    </a:t>
            </a:r>
            <a:endParaRPr lang="en-US" altLang="en-US" sz="3200" b="1"/>
          </a:p>
        </p:txBody>
      </p:sp>
      <p:sp>
        <p:nvSpPr>
          <p:cNvPr id="581635" name="Rectangle 3">
            <a:extLst>
              <a:ext uri="{FF2B5EF4-FFF2-40B4-BE49-F238E27FC236}">
                <a16:creationId xmlns:a16="http://schemas.microsoft.com/office/drawing/2014/main" id="{DB132E59-7F9C-40F3-85AA-4EFFADF1FB0C}"/>
              </a:ext>
            </a:extLst>
          </p:cNvPr>
          <p:cNvSpPr>
            <a:spLocks noGrp="1" noChangeArrowheads="1"/>
          </p:cNvSpPr>
          <p:nvPr>
            <p:ph type="body" idx="1"/>
          </p:nvPr>
        </p:nvSpPr>
        <p:spPr>
          <a:xfrm>
            <a:off x="304800" y="1143000"/>
            <a:ext cx="8534400" cy="5715000"/>
          </a:xfrm>
        </p:spPr>
        <p:txBody>
          <a:bodyPr/>
          <a:lstStyle/>
          <a:p>
            <a:pPr marL="609600" indent="-609600">
              <a:lnSpc>
                <a:spcPct val="90000"/>
              </a:lnSpc>
              <a:buFontTx/>
              <a:buAutoNum type="arabicPeriod" startAt="193"/>
            </a:pPr>
            <a:r>
              <a:rPr lang="en-US" altLang="en-US" sz="2800" b="1"/>
              <a:t>  These two flies overwinter in homes.</a:t>
            </a:r>
          </a:p>
          <a:p>
            <a:pPr marL="609600" indent="-609600">
              <a:lnSpc>
                <a:spcPct val="90000"/>
              </a:lnSpc>
              <a:buFontTx/>
              <a:buAutoNum type="arabicPeriod" startAt="193"/>
            </a:pPr>
            <a:r>
              <a:rPr lang="en-US" altLang="en-US" sz="2800" b="1"/>
              <a:t>  These three flies have sponging-lapping   </a:t>
            </a:r>
          </a:p>
          <a:p>
            <a:pPr marL="609600" indent="-609600">
              <a:lnSpc>
                <a:spcPct val="90000"/>
              </a:lnSpc>
              <a:buFontTx/>
              <a:buNone/>
            </a:pPr>
            <a:r>
              <a:rPr lang="en-US" altLang="en-US" sz="2800" b="1"/>
              <a:t>          mouthparts.</a:t>
            </a:r>
          </a:p>
          <a:p>
            <a:pPr marL="609600" indent="-609600">
              <a:lnSpc>
                <a:spcPct val="90000"/>
              </a:lnSpc>
              <a:buFontTx/>
              <a:buAutoNum type="arabicPeriod" startAt="195"/>
            </a:pPr>
            <a:r>
              <a:rPr lang="en-US" altLang="en-US" sz="2800" b="1"/>
              <a:t>  These four flies bite man.</a:t>
            </a:r>
          </a:p>
          <a:p>
            <a:pPr marL="609600" indent="-609600">
              <a:lnSpc>
                <a:spcPct val="90000"/>
              </a:lnSpc>
              <a:buFontTx/>
              <a:buAutoNum type="arabicPeriod" startAt="195"/>
            </a:pPr>
            <a:r>
              <a:rPr lang="en-US" altLang="en-US" sz="2800" b="1"/>
              <a:t>  These small flies may be found in drains.</a:t>
            </a:r>
          </a:p>
          <a:p>
            <a:pPr marL="609600" indent="-609600">
              <a:lnSpc>
                <a:spcPct val="90000"/>
              </a:lnSpc>
              <a:buFontTx/>
              <a:buAutoNum type="arabicPeriod" startAt="197"/>
            </a:pPr>
            <a:r>
              <a:rPr lang="en-US" altLang="en-US" sz="2800" b="1"/>
              <a:t>  This small fly is often found in garbage and fruit.</a:t>
            </a:r>
          </a:p>
          <a:p>
            <a:pPr marL="609600" indent="-609600">
              <a:lnSpc>
                <a:spcPct val="90000"/>
              </a:lnSpc>
              <a:buFontTx/>
              <a:buAutoNum type="arabicPeriod" startAt="197"/>
            </a:pPr>
            <a:r>
              <a:rPr lang="en-US" altLang="en-US" sz="2800" b="1"/>
              <a:t>  This large fly has a checkerboard pattern on its   </a:t>
            </a:r>
          </a:p>
          <a:p>
            <a:pPr marL="609600" indent="-609600">
              <a:lnSpc>
                <a:spcPct val="90000"/>
              </a:lnSpc>
              <a:buFontTx/>
              <a:buNone/>
            </a:pPr>
            <a:r>
              <a:rPr lang="en-US" altLang="en-US" sz="2800" b="1"/>
              <a:t>          abdomen.</a:t>
            </a:r>
          </a:p>
          <a:p>
            <a:pPr marL="609600" indent="-609600">
              <a:lnSpc>
                <a:spcPct val="90000"/>
              </a:lnSpc>
              <a:buFontTx/>
              <a:buAutoNum type="arabicPeriod" startAt="199"/>
            </a:pPr>
            <a:r>
              <a:rPr lang="en-US" altLang="en-US" sz="2800" b="1"/>
              <a:t>  </a:t>
            </a:r>
            <a:r>
              <a:rPr lang="en-US" altLang="en-US" sz="2800" b="1" u="sng"/>
              <a:t>This fly is often colored iridescent green or blue.</a:t>
            </a:r>
          </a:p>
          <a:p>
            <a:pPr marL="609600" indent="-609600">
              <a:lnSpc>
                <a:spcPct val="90000"/>
              </a:lnSpc>
              <a:buFontTx/>
              <a:buAutoNum type="arabicPeriod" startAt="199"/>
            </a:pPr>
            <a:endParaRPr lang="en-US" altLang="en-US" sz="6000" b="1" u="sng"/>
          </a:p>
          <a:p>
            <a:pPr marL="609600" indent="-609600">
              <a:lnSpc>
                <a:spcPct val="90000"/>
              </a:lnSpc>
              <a:buFontTx/>
              <a:buAutoNum type="arabicPeriod" startAt="199"/>
            </a:pPr>
            <a:r>
              <a:rPr lang="en-US" altLang="en-US" sz="2800" b="1"/>
              <a:t>  The larva of this fly is parasitic on earthworms.</a:t>
            </a:r>
          </a:p>
        </p:txBody>
      </p:sp>
      <p:sp>
        <p:nvSpPr>
          <p:cNvPr id="581636" name="Text Box 4">
            <a:extLst>
              <a:ext uri="{FF2B5EF4-FFF2-40B4-BE49-F238E27FC236}">
                <a16:creationId xmlns:a16="http://schemas.microsoft.com/office/drawing/2014/main" id="{043BC036-5577-473E-AC66-50ADB9E9C2DB}"/>
              </a:ext>
            </a:extLst>
          </p:cNvPr>
          <p:cNvSpPr txBox="1">
            <a:spLocks noChangeArrowheads="1"/>
          </p:cNvSpPr>
          <p:nvPr/>
        </p:nvSpPr>
        <p:spPr bwMode="auto">
          <a:xfrm>
            <a:off x="1371600" y="5715000"/>
            <a:ext cx="56388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Bottle or Blow fly – Family Calliphoridae</a:t>
            </a:r>
          </a:p>
        </p:txBody>
      </p:sp>
      <p:pic>
        <p:nvPicPr>
          <p:cNvPr id="581637" name="Picture 5">
            <a:hlinkClick r:id="rId2"/>
            <a:extLst>
              <a:ext uri="{FF2B5EF4-FFF2-40B4-BE49-F238E27FC236}">
                <a16:creationId xmlns:a16="http://schemas.microsoft.com/office/drawing/2014/main" id="{D311BC11-6009-4A1A-ADE1-7E80E8D2B8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5410200"/>
            <a:ext cx="1371600" cy="1028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a:extLst>
              <a:ext uri="{FF2B5EF4-FFF2-40B4-BE49-F238E27FC236}">
                <a16:creationId xmlns:a16="http://schemas.microsoft.com/office/drawing/2014/main" id="{82CCEF51-8CFA-47EF-9E4C-C21D1400D450}"/>
              </a:ext>
            </a:extLst>
          </p:cNvPr>
          <p:cNvSpPr>
            <a:spLocks noGrp="1" noChangeArrowheads="1"/>
          </p:cNvSpPr>
          <p:nvPr>
            <p:ph type="title"/>
          </p:nvPr>
        </p:nvSpPr>
        <p:spPr>
          <a:xfrm>
            <a:off x="381000" y="228600"/>
            <a:ext cx="8382000" cy="762000"/>
          </a:xfrm>
        </p:spPr>
        <p:txBody>
          <a:bodyPr/>
          <a:lstStyle/>
          <a:p>
            <a:pPr algn="l"/>
            <a:r>
              <a:rPr lang="en-US" altLang="en-US" sz="3200" b="1"/>
              <a:t>                     Match the following: </a:t>
            </a:r>
            <a:br>
              <a:rPr lang="en-US" altLang="en-US" sz="3200" b="1"/>
            </a:br>
            <a:r>
              <a:rPr lang="en-US" altLang="en-US" sz="1600" b="1"/>
              <a:t>A. Phorid fly   B. Flesh fly   C. Fruit fly   D. Stable fly   E. Horse fly   F. House fly</a:t>
            </a:r>
            <a:br>
              <a:rPr lang="en-US" altLang="en-US" sz="1600" b="1"/>
            </a:br>
            <a:r>
              <a:rPr lang="en-US" altLang="en-US" sz="1600" b="1"/>
              <a:t>G. Black fly   H. Bottle or blow fly   I. Moth flies   J.  Cluster fly   K. Face fly   L. Deer fly    </a:t>
            </a:r>
            <a:endParaRPr lang="en-US" altLang="en-US" sz="3200" b="1"/>
          </a:p>
        </p:txBody>
      </p:sp>
      <p:sp>
        <p:nvSpPr>
          <p:cNvPr id="268291" name="Rectangle 3">
            <a:extLst>
              <a:ext uri="{FF2B5EF4-FFF2-40B4-BE49-F238E27FC236}">
                <a16:creationId xmlns:a16="http://schemas.microsoft.com/office/drawing/2014/main" id="{EE71ABF3-497F-4A54-8EDB-A4274EFF3615}"/>
              </a:ext>
            </a:extLst>
          </p:cNvPr>
          <p:cNvSpPr>
            <a:spLocks noGrp="1" noChangeArrowheads="1"/>
          </p:cNvSpPr>
          <p:nvPr>
            <p:ph type="body" idx="1"/>
          </p:nvPr>
        </p:nvSpPr>
        <p:spPr>
          <a:xfrm>
            <a:off x="381000" y="1143000"/>
            <a:ext cx="8458200" cy="5029200"/>
          </a:xfrm>
        </p:spPr>
        <p:txBody>
          <a:bodyPr/>
          <a:lstStyle/>
          <a:p>
            <a:pPr marL="609600" indent="-609600">
              <a:lnSpc>
                <a:spcPct val="80000"/>
              </a:lnSpc>
              <a:buFontTx/>
              <a:buAutoNum type="arabicPeriod" startAt="193"/>
            </a:pPr>
            <a:r>
              <a:rPr lang="en-US" altLang="en-US" sz="2800" b="1"/>
              <a:t>  These two flies overwinter in homes.</a:t>
            </a:r>
          </a:p>
          <a:p>
            <a:pPr marL="609600" indent="-609600">
              <a:lnSpc>
                <a:spcPct val="80000"/>
              </a:lnSpc>
              <a:buFontTx/>
              <a:buAutoNum type="arabicPeriod" startAt="193"/>
            </a:pPr>
            <a:r>
              <a:rPr lang="en-US" altLang="en-US" sz="2800" b="1"/>
              <a:t>  These three flies have sponging-lapping   </a:t>
            </a:r>
          </a:p>
          <a:p>
            <a:pPr marL="609600" indent="-609600">
              <a:lnSpc>
                <a:spcPct val="80000"/>
              </a:lnSpc>
              <a:buFontTx/>
              <a:buNone/>
            </a:pPr>
            <a:r>
              <a:rPr lang="en-US" altLang="en-US" sz="2800" b="1"/>
              <a:t>          mouthparts.</a:t>
            </a:r>
          </a:p>
          <a:p>
            <a:pPr marL="609600" indent="-609600">
              <a:lnSpc>
                <a:spcPct val="80000"/>
              </a:lnSpc>
              <a:buFontTx/>
              <a:buAutoNum type="arabicPeriod" startAt="195"/>
            </a:pPr>
            <a:r>
              <a:rPr lang="en-US" altLang="en-US" sz="2800" b="1"/>
              <a:t>  These four flies bite man.</a:t>
            </a:r>
          </a:p>
          <a:p>
            <a:pPr marL="609600" indent="-609600">
              <a:lnSpc>
                <a:spcPct val="80000"/>
              </a:lnSpc>
              <a:buFontTx/>
              <a:buAutoNum type="arabicPeriod" startAt="195"/>
            </a:pPr>
            <a:r>
              <a:rPr lang="en-US" altLang="en-US" sz="2800" b="1"/>
              <a:t>  These small flies may be found in drains.</a:t>
            </a:r>
          </a:p>
          <a:p>
            <a:pPr marL="609600" indent="-609600">
              <a:lnSpc>
                <a:spcPct val="80000"/>
              </a:lnSpc>
              <a:buFontTx/>
              <a:buAutoNum type="arabicPeriod" startAt="197"/>
            </a:pPr>
            <a:r>
              <a:rPr lang="en-US" altLang="en-US" sz="2800" b="1"/>
              <a:t>  This small fly is often found in garbage and fruit.</a:t>
            </a:r>
          </a:p>
          <a:p>
            <a:pPr marL="609600" indent="-609600">
              <a:lnSpc>
                <a:spcPct val="80000"/>
              </a:lnSpc>
              <a:buFontTx/>
              <a:buAutoNum type="arabicPeriod" startAt="197"/>
            </a:pPr>
            <a:r>
              <a:rPr lang="en-US" altLang="en-US" sz="2800" b="1"/>
              <a:t>  This large fly has a checkerboard pattern on its   </a:t>
            </a:r>
          </a:p>
          <a:p>
            <a:pPr marL="609600" indent="-609600">
              <a:lnSpc>
                <a:spcPct val="80000"/>
              </a:lnSpc>
              <a:buFontTx/>
              <a:buNone/>
            </a:pPr>
            <a:r>
              <a:rPr lang="en-US" altLang="en-US" sz="2800" b="1"/>
              <a:t>          abdomen.</a:t>
            </a:r>
          </a:p>
          <a:p>
            <a:pPr marL="609600" indent="-609600">
              <a:lnSpc>
                <a:spcPct val="80000"/>
              </a:lnSpc>
              <a:buFontTx/>
              <a:buAutoNum type="arabicPeriod" startAt="199"/>
            </a:pPr>
            <a:r>
              <a:rPr lang="en-US" altLang="en-US" sz="2800" b="1"/>
              <a:t>  This fly is often colored iridescent green or blue.</a:t>
            </a:r>
          </a:p>
          <a:p>
            <a:pPr marL="609600" indent="-609600">
              <a:lnSpc>
                <a:spcPct val="80000"/>
              </a:lnSpc>
              <a:buFontTx/>
              <a:buAutoNum type="arabicPeriod" startAt="199"/>
            </a:pPr>
            <a:r>
              <a:rPr lang="en-US" altLang="en-US" sz="2800" b="1"/>
              <a:t>  </a:t>
            </a:r>
            <a:r>
              <a:rPr lang="en-US" altLang="en-US" sz="2800" b="1" u="sng"/>
              <a:t>The larva of this fly is parasitic </a:t>
            </a:r>
          </a:p>
          <a:p>
            <a:pPr marL="609600" indent="-609600">
              <a:lnSpc>
                <a:spcPct val="80000"/>
              </a:lnSpc>
              <a:buFontTx/>
              <a:buNone/>
            </a:pPr>
            <a:r>
              <a:rPr lang="en-US" altLang="en-US" sz="2800" b="1"/>
              <a:t>          </a:t>
            </a:r>
            <a:r>
              <a:rPr lang="en-US" altLang="en-US" sz="2800" b="1" u="sng"/>
              <a:t>on earthworms.</a:t>
            </a:r>
          </a:p>
          <a:p>
            <a:pPr marL="609600" indent="-609600">
              <a:lnSpc>
                <a:spcPct val="80000"/>
              </a:lnSpc>
              <a:buFontTx/>
              <a:buAutoNum type="arabicPeriod" startAt="199"/>
            </a:pPr>
            <a:endParaRPr lang="en-US" altLang="en-US" sz="2800" b="1"/>
          </a:p>
        </p:txBody>
      </p:sp>
      <p:pic>
        <p:nvPicPr>
          <p:cNvPr id="268294" name="Picture 6">
            <a:extLst>
              <a:ext uri="{FF2B5EF4-FFF2-40B4-BE49-F238E27FC236}">
                <a16:creationId xmlns:a16="http://schemas.microsoft.com/office/drawing/2014/main" id="{767A1D14-0C68-4D16-85A7-65D8CE5AD2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5029200"/>
            <a:ext cx="2514600" cy="1676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2658" name="Rectangle 2">
            <a:extLst>
              <a:ext uri="{FF2B5EF4-FFF2-40B4-BE49-F238E27FC236}">
                <a16:creationId xmlns:a16="http://schemas.microsoft.com/office/drawing/2014/main" id="{56DAE588-F648-408F-9AE5-3F923BBB690D}"/>
              </a:ext>
            </a:extLst>
          </p:cNvPr>
          <p:cNvSpPr>
            <a:spLocks noGrp="1" noChangeArrowheads="1"/>
          </p:cNvSpPr>
          <p:nvPr>
            <p:ph type="title"/>
          </p:nvPr>
        </p:nvSpPr>
        <p:spPr>
          <a:xfrm>
            <a:off x="381000" y="228600"/>
            <a:ext cx="8382000" cy="762000"/>
          </a:xfrm>
        </p:spPr>
        <p:txBody>
          <a:bodyPr/>
          <a:lstStyle/>
          <a:p>
            <a:pPr algn="l"/>
            <a:r>
              <a:rPr lang="en-US" altLang="en-US" sz="3200" b="1"/>
              <a:t>                     Match the following: </a:t>
            </a:r>
            <a:br>
              <a:rPr lang="en-US" altLang="en-US" sz="3200" b="1"/>
            </a:br>
            <a:r>
              <a:rPr lang="en-US" altLang="en-US" sz="1600" b="1"/>
              <a:t>A. Phorid fly   B. Flesh fly   C. Fruit fly   D. Stable fly   E. Horse fly   F. House fly</a:t>
            </a:r>
            <a:br>
              <a:rPr lang="en-US" altLang="en-US" sz="1600" b="1"/>
            </a:br>
            <a:r>
              <a:rPr lang="en-US" altLang="en-US" sz="1600" b="1"/>
              <a:t>G. Black fly   H. Bottle or blow fly   I. Moth flies   J.  Cluster fly   K. Face fly   L. Deer fly    </a:t>
            </a:r>
            <a:endParaRPr lang="en-US" altLang="en-US" sz="3200" b="1"/>
          </a:p>
        </p:txBody>
      </p:sp>
      <p:sp>
        <p:nvSpPr>
          <p:cNvPr id="582659" name="Rectangle 3">
            <a:extLst>
              <a:ext uri="{FF2B5EF4-FFF2-40B4-BE49-F238E27FC236}">
                <a16:creationId xmlns:a16="http://schemas.microsoft.com/office/drawing/2014/main" id="{F60C0F17-D74F-4979-88D9-991A01850B1C}"/>
              </a:ext>
            </a:extLst>
          </p:cNvPr>
          <p:cNvSpPr>
            <a:spLocks noGrp="1" noChangeArrowheads="1"/>
          </p:cNvSpPr>
          <p:nvPr>
            <p:ph type="body" idx="1"/>
          </p:nvPr>
        </p:nvSpPr>
        <p:spPr>
          <a:xfrm>
            <a:off x="381000" y="1143000"/>
            <a:ext cx="8458200" cy="5029200"/>
          </a:xfrm>
        </p:spPr>
        <p:txBody>
          <a:bodyPr/>
          <a:lstStyle/>
          <a:p>
            <a:pPr marL="609600" indent="-609600">
              <a:lnSpc>
                <a:spcPct val="80000"/>
              </a:lnSpc>
              <a:buFontTx/>
              <a:buAutoNum type="arabicPeriod" startAt="193"/>
            </a:pPr>
            <a:r>
              <a:rPr lang="en-US" altLang="en-US" sz="2800" b="1"/>
              <a:t>  These two flies overwinter in homes.</a:t>
            </a:r>
          </a:p>
          <a:p>
            <a:pPr marL="609600" indent="-609600">
              <a:lnSpc>
                <a:spcPct val="80000"/>
              </a:lnSpc>
              <a:buFontTx/>
              <a:buAutoNum type="arabicPeriod" startAt="193"/>
            </a:pPr>
            <a:r>
              <a:rPr lang="en-US" altLang="en-US" sz="2800" b="1"/>
              <a:t>  These three flies have sponging-lapping   </a:t>
            </a:r>
          </a:p>
          <a:p>
            <a:pPr marL="609600" indent="-609600">
              <a:lnSpc>
                <a:spcPct val="80000"/>
              </a:lnSpc>
              <a:buFontTx/>
              <a:buNone/>
            </a:pPr>
            <a:r>
              <a:rPr lang="en-US" altLang="en-US" sz="2800" b="1"/>
              <a:t>          mouthparts.</a:t>
            </a:r>
          </a:p>
          <a:p>
            <a:pPr marL="609600" indent="-609600">
              <a:lnSpc>
                <a:spcPct val="80000"/>
              </a:lnSpc>
              <a:buFontTx/>
              <a:buAutoNum type="arabicPeriod" startAt="195"/>
            </a:pPr>
            <a:r>
              <a:rPr lang="en-US" altLang="en-US" sz="2800" b="1"/>
              <a:t>  These four flies bite man.</a:t>
            </a:r>
          </a:p>
          <a:p>
            <a:pPr marL="609600" indent="-609600">
              <a:lnSpc>
                <a:spcPct val="80000"/>
              </a:lnSpc>
              <a:buFontTx/>
              <a:buAutoNum type="arabicPeriod" startAt="195"/>
            </a:pPr>
            <a:r>
              <a:rPr lang="en-US" altLang="en-US" sz="2800" b="1"/>
              <a:t>  These small flies may be found in drains.</a:t>
            </a:r>
          </a:p>
          <a:p>
            <a:pPr marL="609600" indent="-609600">
              <a:lnSpc>
                <a:spcPct val="80000"/>
              </a:lnSpc>
              <a:buFontTx/>
              <a:buAutoNum type="arabicPeriod" startAt="197"/>
            </a:pPr>
            <a:r>
              <a:rPr lang="en-US" altLang="en-US" sz="2800" b="1"/>
              <a:t>  This small fly is often found in garbage and fruit.</a:t>
            </a:r>
          </a:p>
          <a:p>
            <a:pPr marL="609600" indent="-609600">
              <a:lnSpc>
                <a:spcPct val="80000"/>
              </a:lnSpc>
              <a:buFontTx/>
              <a:buAutoNum type="arabicPeriod" startAt="197"/>
            </a:pPr>
            <a:r>
              <a:rPr lang="en-US" altLang="en-US" sz="2800" b="1"/>
              <a:t>  This large fly has a checkerboard pattern on its   </a:t>
            </a:r>
          </a:p>
          <a:p>
            <a:pPr marL="609600" indent="-609600">
              <a:lnSpc>
                <a:spcPct val="80000"/>
              </a:lnSpc>
              <a:buFontTx/>
              <a:buNone/>
            </a:pPr>
            <a:r>
              <a:rPr lang="en-US" altLang="en-US" sz="2800" b="1"/>
              <a:t>          abdomen.</a:t>
            </a:r>
          </a:p>
          <a:p>
            <a:pPr marL="609600" indent="-609600">
              <a:lnSpc>
                <a:spcPct val="80000"/>
              </a:lnSpc>
              <a:buFontTx/>
              <a:buAutoNum type="arabicPeriod" startAt="199"/>
            </a:pPr>
            <a:r>
              <a:rPr lang="en-US" altLang="en-US" sz="2800" b="1"/>
              <a:t>  This fly is often colored iridescent green or blue.</a:t>
            </a:r>
          </a:p>
          <a:p>
            <a:pPr marL="609600" indent="-609600">
              <a:lnSpc>
                <a:spcPct val="80000"/>
              </a:lnSpc>
              <a:buFontTx/>
              <a:buAutoNum type="arabicPeriod" startAt="199"/>
            </a:pPr>
            <a:r>
              <a:rPr lang="en-US" altLang="en-US" sz="2800" b="1"/>
              <a:t>  </a:t>
            </a:r>
            <a:r>
              <a:rPr lang="en-US" altLang="en-US" sz="2800" b="1" u="sng"/>
              <a:t>The larva of this fly is parasitic </a:t>
            </a:r>
          </a:p>
          <a:p>
            <a:pPr marL="609600" indent="-609600">
              <a:lnSpc>
                <a:spcPct val="80000"/>
              </a:lnSpc>
              <a:buFontTx/>
              <a:buNone/>
            </a:pPr>
            <a:r>
              <a:rPr lang="en-US" altLang="en-US" sz="2800" b="1"/>
              <a:t>          </a:t>
            </a:r>
            <a:r>
              <a:rPr lang="en-US" altLang="en-US" sz="2800" b="1" u="sng"/>
              <a:t>on earthworms.</a:t>
            </a:r>
          </a:p>
          <a:p>
            <a:pPr marL="609600" indent="-609600">
              <a:lnSpc>
                <a:spcPct val="80000"/>
              </a:lnSpc>
              <a:buFontTx/>
              <a:buAutoNum type="arabicPeriod" startAt="199"/>
            </a:pPr>
            <a:endParaRPr lang="en-US" altLang="en-US" sz="2800" b="1"/>
          </a:p>
        </p:txBody>
      </p:sp>
      <p:sp>
        <p:nvSpPr>
          <p:cNvPr id="582660" name="Text Box 4">
            <a:extLst>
              <a:ext uri="{FF2B5EF4-FFF2-40B4-BE49-F238E27FC236}">
                <a16:creationId xmlns:a16="http://schemas.microsoft.com/office/drawing/2014/main" id="{6EA8ADD9-3913-4DE5-8F52-DF4FF69C10ED}"/>
              </a:ext>
            </a:extLst>
          </p:cNvPr>
          <p:cNvSpPr txBox="1">
            <a:spLocks noChangeArrowheads="1"/>
          </p:cNvSpPr>
          <p:nvPr/>
        </p:nvSpPr>
        <p:spPr bwMode="auto">
          <a:xfrm>
            <a:off x="3886200" y="5943600"/>
            <a:ext cx="1676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Cluster fly</a:t>
            </a:r>
          </a:p>
        </p:txBody>
      </p:sp>
      <p:pic>
        <p:nvPicPr>
          <p:cNvPr id="582661" name="Picture 5">
            <a:extLst>
              <a:ext uri="{FF2B5EF4-FFF2-40B4-BE49-F238E27FC236}">
                <a16:creationId xmlns:a16="http://schemas.microsoft.com/office/drawing/2014/main" id="{64A61025-5B64-4C81-B5D5-16227AB79E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5029200"/>
            <a:ext cx="2514600" cy="1676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a:extLst>
              <a:ext uri="{FF2B5EF4-FFF2-40B4-BE49-F238E27FC236}">
                <a16:creationId xmlns:a16="http://schemas.microsoft.com/office/drawing/2014/main" id="{A9C558F7-9CE3-4DBE-A7E4-C67F5A73BAFF}"/>
              </a:ext>
            </a:extLst>
          </p:cNvPr>
          <p:cNvSpPr>
            <a:spLocks noGrp="1" noChangeArrowheads="1"/>
          </p:cNvSpPr>
          <p:nvPr>
            <p:ph type="title"/>
          </p:nvPr>
        </p:nvSpPr>
        <p:spPr>
          <a:xfrm>
            <a:off x="685800" y="0"/>
            <a:ext cx="7772400" cy="1219200"/>
          </a:xfrm>
        </p:spPr>
        <p:txBody>
          <a:bodyPr/>
          <a:lstStyle/>
          <a:p>
            <a:r>
              <a:rPr lang="en-US" altLang="en-US" sz="3200" b="1"/>
              <a:t>Match the following:</a:t>
            </a:r>
            <a:br>
              <a:rPr lang="en-US" altLang="en-US" sz="3200" b="1"/>
            </a:br>
            <a:r>
              <a:rPr lang="en-US" altLang="en-US" sz="2400" b="1"/>
              <a:t>a.  Norway Rat     b.  Roof Rat     c.  House Mouse</a:t>
            </a:r>
            <a:endParaRPr lang="en-US" altLang="en-US" sz="3200" b="1"/>
          </a:p>
        </p:txBody>
      </p:sp>
      <p:sp>
        <p:nvSpPr>
          <p:cNvPr id="271363" name="Rectangle 3">
            <a:extLst>
              <a:ext uri="{FF2B5EF4-FFF2-40B4-BE49-F238E27FC236}">
                <a16:creationId xmlns:a16="http://schemas.microsoft.com/office/drawing/2014/main" id="{1DE1FDBB-5A36-4CB8-9043-D99B373A4626}"/>
              </a:ext>
            </a:extLst>
          </p:cNvPr>
          <p:cNvSpPr>
            <a:spLocks noGrp="1" noChangeArrowheads="1"/>
          </p:cNvSpPr>
          <p:nvPr>
            <p:ph type="body" idx="1"/>
          </p:nvPr>
        </p:nvSpPr>
        <p:spPr>
          <a:xfrm>
            <a:off x="457200" y="1219200"/>
            <a:ext cx="8382000" cy="5638800"/>
          </a:xfrm>
        </p:spPr>
        <p:txBody>
          <a:bodyPr/>
          <a:lstStyle/>
          <a:p>
            <a:pPr marL="609600" indent="-609600">
              <a:lnSpc>
                <a:spcPct val="80000"/>
              </a:lnSpc>
              <a:buFontTx/>
              <a:buAutoNum type="arabicPeriod" startAt="201"/>
            </a:pPr>
            <a:r>
              <a:rPr lang="en-US" altLang="en-US" sz="2800" b="1"/>
              <a:t>  </a:t>
            </a:r>
            <a:r>
              <a:rPr lang="en-US" altLang="en-US" sz="2800" b="1" u="sng"/>
              <a:t>These rats have a tail that is longer than their</a:t>
            </a:r>
            <a:r>
              <a:rPr lang="en-US" altLang="en-US" sz="2800" b="1"/>
              <a:t> </a:t>
            </a:r>
          </a:p>
          <a:p>
            <a:pPr marL="609600" indent="-609600">
              <a:lnSpc>
                <a:spcPct val="80000"/>
              </a:lnSpc>
              <a:buFontTx/>
              <a:buNone/>
            </a:pPr>
            <a:r>
              <a:rPr lang="en-US" altLang="en-US" sz="2800" b="1"/>
              <a:t>          </a:t>
            </a:r>
            <a:r>
              <a:rPr lang="en-US" altLang="en-US" sz="2800" b="1" u="sng"/>
              <a:t>head and body.</a:t>
            </a:r>
          </a:p>
          <a:p>
            <a:pPr marL="609600" indent="-609600">
              <a:lnSpc>
                <a:spcPct val="80000"/>
              </a:lnSpc>
              <a:buFontTx/>
              <a:buNone/>
            </a:pPr>
            <a:endParaRPr lang="en-US" altLang="en-US" sz="2800" b="1" u="sng"/>
          </a:p>
          <a:p>
            <a:pPr marL="609600" indent="-609600">
              <a:lnSpc>
                <a:spcPct val="80000"/>
              </a:lnSpc>
              <a:buFontTx/>
              <a:buNone/>
            </a:pPr>
            <a:endParaRPr lang="en-US" altLang="en-US" sz="2800" b="1"/>
          </a:p>
          <a:p>
            <a:pPr marL="609600" indent="-609600">
              <a:lnSpc>
                <a:spcPct val="80000"/>
              </a:lnSpc>
              <a:buFontTx/>
              <a:buAutoNum type="arabicPeriod" startAt="202"/>
            </a:pPr>
            <a:r>
              <a:rPr lang="en-US" altLang="en-US" sz="2800" b="1"/>
              <a:t>  These rats have small ears and eyes compared </a:t>
            </a:r>
          </a:p>
          <a:p>
            <a:pPr marL="609600" indent="-609600">
              <a:lnSpc>
                <a:spcPct val="80000"/>
              </a:lnSpc>
              <a:buFontTx/>
              <a:buNone/>
            </a:pPr>
            <a:r>
              <a:rPr lang="en-US" altLang="en-US" sz="2800" b="1"/>
              <a:t>          with the size of their body.</a:t>
            </a:r>
          </a:p>
          <a:p>
            <a:pPr marL="609600" indent="-609600">
              <a:lnSpc>
                <a:spcPct val="80000"/>
              </a:lnSpc>
              <a:buFontTx/>
              <a:buAutoNum type="arabicPeriod" startAt="203"/>
            </a:pPr>
            <a:r>
              <a:rPr lang="en-US" altLang="en-US" sz="2800" b="1"/>
              <a:t>  These rats have a pointed nose.</a:t>
            </a:r>
          </a:p>
          <a:p>
            <a:pPr marL="609600" indent="-609600">
              <a:lnSpc>
                <a:spcPct val="80000"/>
              </a:lnSpc>
              <a:buFontTx/>
              <a:buAutoNum type="arabicPeriod" startAt="203"/>
            </a:pPr>
            <a:r>
              <a:rPr lang="en-US" altLang="en-US" sz="2800" b="1"/>
              <a:t>  These rats weigh 5 to 9 ounces as an adult.</a:t>
            </a:r>
          </a:p>
          <a:p>
            <a:pPr marL="609600" indent="-609600">
              <a:lnSpc>
                <a:spcPct val="80000"/>
              </a:lnSpc>
              <a:buFontTx/>
              <a:buAutoNum type="arabicPeriod" startAt="203"/>
            </a:pPr>
            <a:r>
              <a:rPr lang="en-US" altLang="en-US" sz="2800" b="1"/>
              <a:t>  This rodent immigrated to the United States </a:t>
            </a:r>
          </a:p>
          <a:p>
            <a:pPr marL="609600" indent="-609600">
              <a:lnSpc>
                <a:spcPct val="80000"/>
              </a:lnSpc>
              <a:buFontTx/>
              <a:buNone/>
            </a:pPr>
            <a:r>
              <a:rPr lang="en-US" altLang="en-US" sz="2800" b="1"/>
              <a:t>          from Europe.</a:t>
            </a:r>
          </a:p>
          <a:p>
            <a:pPr marL="609600" indent="-609600">
              <a:lnSpc>
                <a:spcPct val="80000"/>
              </a:lnSpc>
              <a:buFontTx/>
              <a:buAutoNum type="arabicPeriod" startAt="206"/>
            </a:pPr>
            <a:r>
              <a:rPr lang="en-US" altLang="en-US" sz="2800" b="1"/>
              <a:t>  This rodent’s droppings are about 1/8” to ¼” in</a:t>
            </a:r>
          </a:p>
          <a:p>
            <a:pPr marL="609600" indent="-609600">
              <a:lnSpc>
                <a:spcPct val="80000"/>
              </a:lnSpc>
              <a:buFontTx/>
              <a:buNone/>
            </a:pPr>
            <a:r>
              <a:rPr lang="en-US" altLang="en-US" sz="2800" b="1"/>
              <a:t>          length.</a:t>
            </a:r>
          </a:p>
          <a:p>
            <a:pPr marL="609600" indent="-609600">
              <a:lnSpc>
                <a:spcPct val="80000"/>
              </a:lnSpc>
              <a:buFontTx/>
              <a:buNone/>
            </a:pPr>
            <a:r>
              <a:rPr lang="en-US" altLang="en-US" sz="2800" b="1"/>
              <a:t>207.  This rodent’s droppings are about ¾” in length.    </a:t>
            </a:r>
          </a:p>
        </p:txBody>
      </p:sp>
      <p:pic>
        <p:nvPicPr>
          <p:cNvPr id="271365" name="Picture 5" descr="Roof Rat">
            <a:extLst>
              <a:ext uri="{FF2B5EF4-FFF2-40B4-BE49-F238E27FC236}">
                <a16:creationId xmlns:a16="http://schemas.microsoft.com/office/drawing/2014/main" id="{A64EC4C1-A4A2-4837-9DD2-FC52D29FAF0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1660525"/>
            <a:ext cx="2590800" cy="12588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82" name="Rectangle 2">
            <a:extLst>
              <a:ext uri="{FF2B5EF4-FFF2-40B4-BE49-F238E27FC236}">
                <a16:creationId xmlns:a16="http://schemas.microsoft.com/office/drawing/2014/main" id="{777D7372-D75D-4F51-A2C3-1668FF3C464C}"/>
              </a:ext>
            </a:extLst>
          </p:cNvPr>
          <p:cNvSpPr>
            <a:spLocks noGrp="1" noChangeArrowheads="1"/>
          </p:cNvSpPr>
          <p:nvPr>
            <p:ph type="title"/>
          </p:nvPr>
        </p:nvSpPr>
        <p:spPr>
          <a:xfrm>
            <a:off x="685800" y="0"/>
            <a:ext cx="7772400" cy="1219200"/>
          </a:xfrm>
        </p:spPr>
        <p:txBody>
          <a:bodyPr/>
          <a:lstStyle/>
          <a:p>
            <a:r>
              <a:rPr lang="en-US" altLang="en-US" sz="3200" b="1"/>
              <a:t>Match the following:</a:t>
            </a:r>
            <a:br>
              <a:rPr lang="en-US" altLang="en-US" sz="3200" b="1"/>
            </a:br>
            <a:r>
              <a:rPr lang="en-US" altLang="en-US" sz="2400" b="1"/>
              <a:t>a.  Norway Rat     b.  Roof Rat     c.  House Mouse</a:t>
            </a:r>
            <a:endParaRPr lang="en-US" altLang="en-US" sz="3200" b="1"/>
          </a:p>
        </p:txBody>
      </p:sp>
      <p:sp>
        <p:nvSpPr>
          <p:cNvPr id="583683" name="Rectangle 3">
            <a:extLst>
              <a:ext uri="{FF2B5EF4-FFF2-40B4-BE49-F238E27FC236}">
                <a16:creationId xmlns:a16="http://schemas.microsoft.com/office/drawing/2014/main" id="{FF5CA858-DB33-4C2B-B896-C7A78B086AFD}"/>
              </a:ext>
            </a:extLst>
          </p:cNvPr>
          <p:cNvSpPr>
            <a:spLocks noGrp="1" noChangeArrowheads="1"/>
          </p:cNvSpPr>
          <p:nvPr>
            <p:ph type="body" idx="1"/>
          </p:nvPr>
        </p:nvSpPr>
        <p:spPr>
          <a:xfrm>
            <a:off x="457200" y="1219200"/>
            <a:ext cx="8382000" cy="5638800"/>
          </a:xfrm>
        </p:spPr>
        <p:txBody>
          <a:bodyPr/>
          <a:lstStyle/>
          <a:p>
            <a:pPr marL="609600" indent="-609600">
              <a:lnSpc>
                <a:spcPct val="80000"/>
              </a:lnSpc>
              <a:buFontTx/>
              <a:buAutoNum type="arabicPeriod" startAt="201"/>
            </a:pPr>
            <a:r>
              <a:rPr lang="en-US" altLang="en-US" sz="2800" b="1"/>
              <a:t>  </a:t>
            </a:r>
            <a:r>
              <a:rPr lang="en-US" altLang="en-US" sz="2800" b="1" u="sng"/>
              <a:t>These rats have a tail that is longer than their</a:t>
            </a:r>
            <a:r>
              <a:rPr lang="en-US" altLang="en-US" sz="2800" b="1"/>
              <a:t> </a:t>
            </a:r>
          </a:p>
          <a:p>
            <a:pPr marL="609600" indent="-609600">
              <a:lnSpc>
                <a:spcPct val="80000"/>
              </a:lnSpc>
              <a:buFontTx/>
              <a:buNone/>
            </a:pPr>
            <a:r>
              <a:rPr lang="en-US" altLang="en-US" sz="2800" b="1"/>
              <a:t>          </a:t>
            </a:r>
            <a:r>
              <a:rPr lang="en-US" altLang="en-US" sz="2800" b="1" u="sng"/>
              <a:t>head and body.</a:t>
            </a:r>
          </a:p>
          <a:p>
            <a:pPr marL="609600" indent="-609600">
              <a:lnSpc>
                <a:spcPct val="80000"/>
              </a:lnSpc>
              <a:buFontTx/>
              <a:buNone/>
            </a:pPr>
            <a:endParaRPr lang="en-US" altLang="en-US" sz="2800" b="1" u="sng"/>
          </a:p>
          <a:p>
            <a:pPr marL="609600" indent="-609600">
              <a:lnSpc>
                <a:spcPct val="80000"/>
              </a:lnSpc>
              <a:buFontTx/>
              <a:buNone/>
            </a:pPr>
            <a:endParaRPr lang="en-US" altLang="en-US" sz="2800" b="1"/>
          </a:p>
          <a:p>
            <a:pPr marL="609600" indent="-609600">
              <a:lnSpc>
                <a:spcPct val="80000"/>
              </a:lnSpc>
              <a:buFontTx/>
              <a:buAutoNum type="arabicPeriod" startAt="202"/>
            </a:pPr>
            <a:r>
              <a:rPr lang="en-US" altLang="en-US" sz="2800" b="1"/>
              <a:t>  These rats have small ears and eyes compared </a:t>
            </a:r>
          </a:p>
          <a:p>
            <a:pPr marL="609600" indent="-609600">
              <a:lnSpc>
                <a:spcPct val="80000"/>
              </a:lnSpc>
              <a:buFontTx/>
              <a:buNone/>
            </a:pPr>
            <a:r>
              <a:rPr lang="en-US" altLang="en-US" sz="2800" b="1"/>
              <a:t>          with the size of their body.</a:t>
            </a:r>
          </a:p>
          <a:p>
            <a:pPr marL="609600" indent="-609600">
              <a:lnSpc>
                <a:spcPct val="80000"/>
              </a:lnSpc>
              <a:buFontTx/>
              <a:buAutoNum type="arabicPeriod" startAt="203"/>
            </a:pPr>
            <a:r>
              <a:rPr lang="en-US" altLang="en-US" sz="2800" b="1"/>
              <a:t>  These rats have a pointed nose.</a:t>
            </a:r>
          </a:p>
          <a:p>
            <a:pPr marL="609600" indent="-609600">
              <a:lnSpc>
                <a:spcPct val="80000"/>
              </a:lnSpc>
              <a:buFontTx/>
              <a:buAutoNum type="arabicPeriod" startAt="203"/>
            </a:pPr>
            <a:r>
              <a:rPr lang="en-US" altLang="en-US" sz="2800" b="1"/>
              <a:t>  These rats weigh 5 to 9 ounces as an adult.</a:t>
            </a:r>
          </a:p>
          <a:p>
            <a:pPr marL="609600" indent="-609600">
              <a:lnSpc>
                <a:spcPct val="80000"/>
              </a:lnSpc>
              <a:buFontTx/>
              <a:buAutoNum type="arabicPeriod" startAt="203"/>
            </a:pPr>
            <a:r>
              <a:rPr lang="en-US" altLang="en-US" sz="2800" b="1"/>
              <a:t>  This rodent immigrated to the United States </a:t>
            </a:r>
          </a:p>
          <a:p>
            <a:pPr marL="609600" indent="-609600">
              <a:lnSpc>
                <a:spcPct val="80000"/>
              </a:lnSpc>
              <a:buFontTx/>
              <a:buNone/>
            </a:pPr>
            <a:r>
              <a:rPr lang="en-US" altLang="en-US" sz="2800" b="1"/>
              <a:t>          from Europe.</a:t>
            </a:r>
          </a:p>
          <a:p>
            <a:pPr marL="609600" indent="-609600">
              <a:lnSpc>
                <a:spcPct val="80000"/>
              </a:lnSpc>
              <a:buFontTx/>
              <a:buAutoNum type="arabicPeriod" startAt="206"/>
            </a:pPr>
            <a:r>
              <a:rPr lang="en-US" altLang="en-US" sz="2800" b="1"/>
              <a:t>  This rodent’s droppings are about 1/8” to ¼” in</a:t>
            </a:r>
          </a:p>
          <a:p>
            <a:pPr marL="609600" indent="-609600">
              <a:lnSpc>
                <a:spcPct val="80000"/>
              </a:lnSpc>
              <a:buFontTx/>
              <a:buNone/>
            </a:pPr>
            <a:r>
              <a:rPr lang="en-US" altLang="en-US" sz="2800" b="1"/>
              <a:t>          length.</a:t>
            </a:r>
          </a:p>
          <a:p>
            <a:pPr marL="609600" indent="-609600">
              <a:lnSpc>
                <a:spcPct val="80000"/>
              </a:lnSpc>
              <a:buFontTx/>
              <a:buNone/>
            </a:pPr>
            <a:r>
              <a:rPr lang="en-US" altLang="en-US" sz="2800" b="1"/>
              <a:t>207.  This rodent’s droppings are about ¾” in length.    </a:t>
            </a:r>
          </a:p>
        </p:txBody>
      </p:sp>
      <p:sp>
        <p:nvSpPr>
          <p:cNvPr id="583684" name="Text Box 4">
            <a:extLst>
              <a:ext uri="{FF2B5EF4-FFF2-40B4-BE49-F238E27FC236}">
                <a16:creationId xmlns:a16="http://schemas.microsoft.com/office/drawing/2014/main" id="{F01F00E7-28B9-4388-883E-1892F0D554F5}"/>
              </a:ext>
            </a:extLst>
          </p:cNvPr>
          <p:cNvSpPr txBox="1">
            <a:spLocks noChangeArrowheads="1"/>
          </p:cNvSpPr>
          <p:nvPr/>
        </p:nvSpPr>
        <p:spPr bwMode="auto">
          <a:xfrm>
            <a:off x="3657600" y="2209800"/>
            <a:ext cx="1371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Roof Rat</a:t>
            </a:r>
          </a:p>
        </p:txBody>
      </p:sp>
      <p:pic>
        <p:nvPicPr>
          <p:cNvPr id="583685" name="Picture 5" descr="Roof Rat">
            <a:extLst>
              <a:ext uri="{FF2B5EF4-FFF2-40B4-BE49-F238E27FC236}">
                <a16:creationId xmlns:a16="http://schemas.microsoft.com/office/drawing/2014/main" id="{FC2B7E5D-F955-4BB0-B048-34B3D9054EB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1660525"/>
            <a:ext cx="2590800" cy="12588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a:extLst>
              <a:ext uri="{FF2B5EF4-FFF2-40B4-BE49-F238E27FC236}">
                <a16:creationId xmlns:a16="http://schemas.microsoft.com/office/drawing/2014/main" id="{1A8B95F0-D748-4F4E-8F9D-FC01EFE08B09}"/>
              </a:ext>
            </a:extLst>
          </p:cNvPr>
          <p:cNvSpPr>
            <a:spLocks noGrp="1" noChangeArrowheads="1"/>
          </p:cNvSpPr>
          <p:nvPr>
            <p:ph type="title"/>
          </p:nvPr>
        </p:nvSpPr>
        <p:spPr>
          <a:xfrm>
            <a:off x="685800" y="0"/>
            <a:ext cx="7772400" cy="1219200"/>
          </a:xfrm>
        </p:spPr>
        <p:txBody>
          <a:bodyPr/>
          <a:lstStyle/>
          <a:p>
            <a:r>
              <a:rPr lang="en-US" altLang="en-US" sz="3200" b="1"/>
              <a:t>Match the following:</a:t>
            </a:r>
            <a:br>
              <a:rPr lang="en-US" altLang="en-US" sz="3200" b="1"/>
            </a:br>
            <a:r>
              <a:rPr lang="en-US" altLang="en-US" sz="2400" b="1"/>
              <a:t>a.  Norway Rat     b.  Roof Rat     c.  House Mouse</a:t>
            </a:r>
            <a:endParaRPr lang="en-US" altLang="en-US" sz="3200" b="1"/>
          </a:p>
        </p:txBody>
      </p:sp>
      <p:sp>
        <p:nvSpPr>
          <p:cNvPr id="272387" name="Rectangle 3">
            <a:extLst>
              <a:ext uri="{FF2B5EF4-FFF2-40B4-BE49-F238E27FC236}">
                <a16:creationId xmlns:a16="http://schemas.microsoft.com/office/drawing/2014/main" id="{5DCDBAB6-E3CB-4AF3-AB52-E3E42A77AFF0}"/>
              </a:ext>
            </a:extLst>
          </p:cNvPr>
          <p:cNvSpPr>
            <a:spLocks noGrp="1" noChangeArrowheads="1"/>
          </p:cNvSpPr>
          <p:nvPr>
            <p:ph type="body" idx="1"/>
          </p:nvPr>
        </p:nvSpPr>
        <p:spPr>
          <a:xfrm>
            <a:off x="457200" y="1219200"/>
            <a:ext cx="8382000" cy="5638800"/>
          </a:xfrm>
        </p:spPr>
        <p:txBody>
          <a:bodyPr/>
          <a:lstStyle/>
          <a:p>
            <a:pPr marL="609600" indent="-609600">
              <a:lnSpc>
                <a:spcPct val="80000"/>
              </a:lnSpc>
              <a:buFontTx/>
              <a:buAutoNum type="arabicPeriod" startAt="201"/>
            </a:pPr>
            <a:r>
              <a:rPr lang="en-US" altLang="en-US" sz="2800" b="1"/>
              <a:t>  These rats have a tail that is longer than their </a:t>
            </a:r>
          </a:p>
          <a:p>
            <a:pPr marL="609600" indent="-609600">
              <a:lnSpc>
                <a:spcPct val="80000"/>
              </a:lnSpc>
              <a:buFontTx/>
              <a:buNone/>
            </a:pPr>
            <a:r>
              <a:rPr lang="en-US" altLang="en-US" sz="2800" b="1"/>
              <a:t>          head and body.</a:t>
            </a:r>
          </a:p>
          <a:p>
            <a:pPr marL="609600" indent="-609600">
              <a:lnSpc>
                <a:spcPct val="80000"/>
              </a:lnSpc>
              <a:buFontTx/>
              <a:buAutoNum type="arabicPeriod" startAt="202"/>
            </a:pPr>
            <a:r>
              <a:rPr lang="en-US" altLang="en-US" sz="2800" b="1"/>
              <a:t>  </a:t>
            </a:r>
            <a:r>
              <a:rPr lang="en-US" altLang="en-US" sz="2800" b="1" u="sng"/>
              <a:t>These rats have small ears and eyes compared </a:t>
            </a:r>
          </a:p>
          <a:p>
            <a:pPr marL="609600" indent="-609600">
              <a:lnSpc>
                <a:spcPct val="80000"/>
              </a:lnSpc>
              <a:buFontTx/>
              <a:buNone/>
            </a:pPr>
            <a:r>
              <a:rPr lang="en-US" altLang="en-US" sz="2800" b="1"/>
              <a:t>          </a:t>
            </a:r>
            <a:r>
              <a:rPr lang="en-US" altLang="en-US" sz="2800" b="1" u="sng"/>
              <a:t>with the size of their body.</a:t>
            </a:r>
          </a:p>
          <a:p>
            <a:pPr marL="609600" indent="-609600">
              <a:lnSpc>
                <a:spcPct val="80000"/>
              </a:lnSpc>
              <a:buFontTx/>
              <a:buNone/>
            </a:pPr>
            <a:endParaRPr lang="en-US" altLang="en-US" sz="2800" b="1" u="sng"/>
          </a:p>
          <a:p>
            <a:pPr marL="609600" indent="-609600">
              <a:lnSpc>
                <a:spcPct val="80000"/>
              </a:lnSpc>
              <a:buFontTx/>
              <a:buNone/>
            </a:pPr>
            <a:endParaRPr lang="en-US" altLang="en-US" sz="2800" b="1"/>
          </a:p>
          <a:p>
            <a:pPr marL="609600" indent="-609600">
              <a:lnSpc>
                <a:spcPct val="80000"/>
              </a:lnSpc>
              <a:buFontTx/>
              <a:buAutoNum type="arabicPeriod" startAt="203"/>
            </a:pPr>
            <a:r>
              <a:rPr lang="en-US" altLang="en-US" sz="2800" b="1"/>
              <a:t>  These rats have a pointed nose.</a:t>
            </a:r>
          </a:p>
          <a:p>
            <a:pPr marL="609600" indent="-609600">
              <a:lnSpc>
                <a:spcPct val="80000"/>
              </a:lnSpc>
              <a:buFontTx/>
              <a:buAutoNum type="arabicPeriod" startAt="203"/>
            </a:pPr>
            <a:r>
              <a:rPr lang="en-US" altLang="en-US" sz="2800" b="1"/>
              <a:t>  These rats weigh 5 to 9 ounces as an adult.</a:t>
            </a:r>
          </a:p>
          <a:p>
            <a:pPr marL="609600" indent="-609600">
              <a:lnSpc>
                <a:spcPct val="80000"/>
              </a:lnSpc>
              <a:buFontTx/>
              <a:buAutoNum type="arabicPeriod" startAt="203"/>
            </a:pPr>
            <a:r>
              <a:rPr lang="en-US" altLang="en-US" sz="2800" b="1"/>
              <a:t>  This rodent immigrated to the United States </a:t>
            </a:r>
          </a:p>
          <a:p>
            <a:pPr marL="609600" indent="-609600">
              <a:lnSpc>
                <a:spcPct val="80000"/>
              </a:lnSpc>
              <a:buFontTx/>
              <a:buNone/>
            </a:pPr>
            <a:r>
              <a:rPr lang="en-US" altLang="en-US" sz="2800" b="1"/>
              <a:t>          from Europe.</a:t>
            </a:r>
          </a:p>
          <a:p>
            <a:pPr marL="609600" indent="-609600">
              <a:lnSpc>
                <a:spcPct val="80000"/>
              </a:lnSpc>
              <a:buFontTx/>
              <a:buAutoNum type="arabicPeriod" startAt="206"/>
            </a:pPr>
            <a:r>
              <a:rPr lang="en-US" altLang="en-US" sz="2800" b="1"/>
              <a:t>  This rodent’s droppings are about 1/8” to ¼” in</a:t>
            </a:r>
          </a:p>
          <a:p>
            <a:pPr marL="609600" indent="-609600">
              <a:lnSpc>
                <a:spcPct val="80000"/>
              </a:lnSpc>
              <a:buFontTx/>
              <a:buNone/>
            </a:pPr>
            <a:r>
              <a:rPr lang="en-US" altLang="en-US" sz="2800" b="1"/>
              <a:t>          length.</a:t>
            </a:r>
          </a:p>
          <a:p>
            <a:pPr marL="609600" indent="-609600">
              <a:lnSpc>
                <a:spcPct val="80000"/>
              </a:lnSpc>
              <a:buFontTx/>
              <a:buNone/>
            </a:pPr>
            <a:r>
              <a:rPr lang="en-US" altLang="en-US" sz="2800" b="1"/>
              <a:t>207.  This rodent’s droppings are about ¾” in length.    </a:t>
            </a:r>
          </a:p>
        </p:txBody>
      </p:sp>
      <p:pic>
        <p:nvPicPr>
          <p:cNvPr id="272390" name="Picture 6" descr="Norway Rat">
            <a:extLst>
              <a:ext uri="{FF2B5EF4-FFF2-40B4-BE49-F238E27FC236}">
                <a16:creationId xmlns:a16="http://schemas.microsoft.com/office/drawing/2014/main" id="{C0B1DA69-3442-45F7-BFFA-0C244C6241C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2597150"/>
            <a:ext cx="2819400" cy="15160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Rectangle 2">
            <a:extLst>
              <a:ext uri="{FF2B5EF4-FFF2-40B4-BE49-F238E27FC236}">
                <a16:creationId xmlns:a16="http://schemas.microsoft.com/office/drawing/2014/main" id="{ACC63462-BD91-4015-A6FB-63632F558252}"/>
              </a:ext>
            </a:extLst>
          </p:cNvPr>
          <p:cNvSpPr>
            <a:spLocks noGrp="1" noChangeArrowheads="1"/>
          </p:cNvSpPr>
          <p:nvPr>
            <p:ph type="title"/>
          </p:nvPr>
        </p:nvSpPr>
        <p:spPr>
          <a:xfrm>
            <a:off x="685800" y="0"/>
            <a:ext cx="7772400" cy="1219200"/>
          </a:xfrm>
        </p:spPr>
        <p:txBody>
          <a:bodyPr/>
          <a:lstStyle/>
          <a:p>
            <a:r>
              <a:rPr lang="en-US" altLang="en-US" sz="3200" b="1"/>
              <a:t>Match the following:</a:t>
            </a:r>
            <a:br>
              <a:rPr lang="en-US" altLang="en-US" sz="3200" b="1"/>
            </a:br>
            <a:r>
              <a:rPr lang="en-US" altLang="en-US" sz="2400" b="1"/>
              <a:t>a.  Norway Rat     b.  Roof Rat     c.  House Mouse</a:t>
            </a:r>
            <a:endParaRPr lang="en-US" altLang="en-US" sz="3200" b="1"/>
          </a:p>
        </p:txBody>
      </p:sp>
      <p:sp>
        <p:nvSpPr>
          <p:cNvPr id="584707" name="Rectangle 3">
            <a:extLst>
              <a:ext uri="{FF2B5EF4-FFF2-40B4-BE49-F238E27FC236}">
                <a16:creationId xmlns:a16="http://schemas.microsoft.com/office/drawing/2014/main" id="{69F9F70E-C33C-4166-B5CD-266794B24650}"/>
              </a:ext>
            </a:extLst>
          </p:cNvPr>
          <p:cNvSpPr>
            <a:spLocks noGrp="1" noChangeArrowheads="1"/>
          </p:cNvSpPr>
          <p:nvPr>
            <p:ph type="body" idx="1"/>
          </p:nvPr>
        </p:nvSpPr>
        <p:spPr>
          <a:xfrm>
            <a:off x="457200" y="1219200"/>
            <a:ext cx="8382000" cy="5638800"/>
          </a:xfrm>
        </p:spPr>
        <p:txBody>
          <a:bodyPr/>
          <a:lstStyle/>
          <a:p>
            <a:pPr marL="609600" indent="-609600">
              <a:lnSpc>
                <a:spcPct val="80000"/>
              </a:lnSpc>
              <a:buFontTx/>
              <a:buAutoNum type="arabicPeriod" startAt="201"/>
            </a:pPr>
            <a:r>
              <a:rPr lang="en-US" altLang="en-US" sz="2800" b="1"/>
              <a:t>  These rats have a tail that is longer than their </a:t>
            </a:r>
          </a:p>
          <a:p>
            <a:pPr marL="609600" indent="-609600">
              <a:lnSpc>
                <a:spcPct val="80000"/>
              </a:lnSpc>
              <a:buFontTx/>
              <a:buNone/>
            </a:pPr>
            <a:r>
              <a:rPr lang="en-US" altLang="en-US" sz="2800" b="1"/>
              <a:t>          head and body.</a:t>
            </a:r>
          </a:p>
          <a:p>
            <a:pPr marL="609600" indent="-609600">
              <a:lnSpc>
                <a:spcPct val="80000"/>
              </a:lnSpc>
              <a:buFontTx/>
              <a:buAutoNum type="arabicPeriod" startAt="202"/>
            </a:pPr>
            <a:r>
              <a:rPr lang="en-US" altLang="en-US" sz="2800" b="1"/>
              <a:t>  </a:t>
            </a:r>
            <a:r>
              <a:rPr lang="en-US" altLang="en-US" sz="2800" b="1" u="sng"/>
              <a:t>These rats have small ears and eyes compared </a:t>
            </a:r>
          </a:p>
          <a:p>
            <a:pPr marL="609600" indent="-609600">
              <a:lnSpc>
                <a:spcPct val="80000"/>
              </a:lnSpc>
              <a:buFontTx/>
              <a:buNone/>
            </a:pPr>
            <a:r>
              <a:rPr lang="en-US" altLang="en-US" sz="2800" b="1"/>
              <a:t>          </a:t>
            </a:r>
            <a:r>
              <a:rPr lang="en-US" altLang="en-US" sz="2800" b="1" u="sng"/>
              <a:t>with the size of their body.</a:t>
            </a:r>
          </a:p>
          <a:p>
            <a:pPr marL="609600" indent="-609600">
              <a:lnSpc>
                <a:spcPct val="80000"/>
              </a:lnSpc>
              <a:buFontTx/>
              <a:buNone/>
            </a:pPr>
            <a:endParaRPr lang="en-US" altLang="en-US" sz="2800" b="1" u="sng"/>
          </a:p>
          <a:p>
            <a:pPr marL="609600" indent="-609600">
              <a:lnSpc>
                <a:spcPct val="80000"/>
              </a:lnSpc>
              <a:buFontTx/>
              <a:buNone/>
            </a:pPr>
            <a:endParaRPr lang="en-US" altLang="en-US" sz="2800" b="1"/>
          </a:p>
          <a:p>
            <a:pPr marL="609600" indent="-609600">
              <a:lnSpc>
                <a:spcPct val="80000"/>
              </a:lnSpc>
              <a:buFontTx/>
              <a:buAutoNum type="arabicPeriod" startAt="203"/>
            </a:pPr>
            <a:r>
              <a:rPr lang="en-US" altLang="en-US" sz="2800" b="1"/>
              <a:t>  These rats have a pointed nose.</a:t>
            </a:r>
          </a:p>
          <a:p>
            <a:pPr marL="609600" indent="-609600">
              <a:lnSpc>
                <a:spcPct val="80000"/>
              </a:lnSpc>
              <a:buFontTx/>
              <a:buAutoNum type="arabicPeriod" startAt="203"/>
            </a:pPr>
            <a:r>
              <a:rPr lang="en-US" altLang="en-US" sz="2800" b="1"/>
              <a:t>  These rats weigh 5 to 9 ounces as an adult.</a:t>
            </a:r>
          </a:p>
          <a:p>
            <a:pPr marL="609600" indent="-609600">
              <a:lnSpc>
                <a:spcPct val="80000"/>
              </a:lnSpc>
              <a:buFontTx/>
              <a:buAutoNum type="arabicPeriod" startAt="203"/>
            </a:pPr>
            <a:r>
              <a:rPr lang="en-US" altLang="en-US" sz="2800" b="1"/>
              <a:t>  This rodent immigrated to the United States </a:t>
            </a:r>
          </a:p>
          <a:p>
            <a:pPr marL="609600" indent="-609600">
              <a:lnSpc>
                <a:spcPct val="80000"/>
              </a:lnSpc>
              <a:buFontTx/>
              <a:buNone/>
            </a:pPr>
            <a:r>
              <a:rPr lang="en-US" altLang="en-US" sz="2800" b="1"/>
              <a:t>          from Europe.</a:t>
            </a:r>
          </a:p>
          <a:p>
            <a:pPr marL="609600" indent="-609600">
              <a:lnSpc>
                <a:spcPct val="80000"/>
              </a:lnSpc>
              <a:buFontTx/>
              <a:buAutoNum type="arabicPeriod" startAt="206"/>
            </a:pPr>
            <a:r>
              <a:rPr lang="en-US" altLang="en-US" sz="2800" b="1"/>
              <a:t>  This rodent’s droppings are about 1/8” to ¼” in</a:t>
            </a:r>
          </a:p>
          <a:p>
            <a:pPr marL="609600" indent="-609600">
              <a:lnSpc>
                <a:spcPct val="80000"/>
              </a:lnSpc>
              <a:buFontTx/>
              <a:buNone/>
            </a:pPr>
            <a:r>
              <a:rPr lang="en-US" altLang="en-US" sz="2800" b="1"/>
              <a:t>          length.</a:t>
            </a:r>
          </a:p>
          <a:p>
            <a:pPr marL="609600" indent="-609600">
              <a:lnSpc>
                <a:spcPct val="80000"/>
              </a:lnSpc>
              <a:buFontTx/>
              <a:buNone/>
            </a:pPr>
            <a:r>
              <a:rPr lang="en-US" altLang="en-US" sz="2800" b="1"/>
              <a:t>207.  This rodent’s droppings are about ¾” in length.    </a:t>
            </a:r>
          </a:p>
        </p:txBody>
      </p:sp>
      <p:sp>
        <p:nvSpPr>
          <p:cNvPr id="584708" name="Text Box 4">
            <a:extLst>
              <a:ext uri="{FF2B5EF4-FFF2-40B4-BE49-F238E27FC236}">
                <a16:creationId xmlns:a16="http://schemas.microsoft.com/office/drawing/2014/main" id="{7BC6FEDE-885E-4584-9BAF-0BCA1D3BFCC3}"/>
              </a:ext>
            </a:extLst>
          </p:cNvPr>
          <p:cNvSpPr txBox="1">
            <a:spLocks noChangeArrowheads="1"/>
          </p:cNvSpPr>
          <p:nvPr/>
        </p:nvSpPr>
        <p:spPr bwMode="auto">
          <a:xfrm>
            <a:off x="3413125" y="3124200"/>
            <a:ext cx="18446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Norway Rat</a:t>
            </a:r>
          </a:p>
        </p:txBody>
      </p:sp>
      <p:pic>
        <p:nvPicPr>
          <p:cNvPr id="584709" name="Picture 5" descr="Norway Rat">
            <a:extLst>
              <a:ext uri="{FF2B5EF4-FFF2-40B4-BE49-F238E27FC236}">
                <a16:creationId xmlns:a16="http://schemas.microsoft.com/office/drawing/2014/main" id="{762B1B98-901C-4141-9FE3-C806E75EAB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2597150"/>
            <a:ext cx="2819400" cy="15160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a:extLst>
              <a:ext uri="{FF2B5EF4-FFF2-40B4-BE49-F238E27FC236}">
                <a16:creationId xmlns:a16="http://schemas.microsoft.com/office/drawing/2014/main" id="{A0DFBBBB-C435-43F4-94CF-42EC678DA0A8}"/>
              </a:ext>
            </a:extLst>
          </p:cNvPr>
          <p:cNvSpPr>
            <a:spLocks noGrp="1" noChangeArrowheads="1"/>
          </p:cNvSpPr>
          <p:nvPr>
            <p:ph type="title"/>
          </p:nvPr>
        </p:nvSpPr>
        <p:spPr>
          <a:xfrm>
            <a:off x="685800" y="0"/>
            <a:ext cx="7772400" cy="1219200"/>
          </a:xfrm>
        </p:spPr>
        <p:txBody>
          <a:bodyPr/>
          <a:lstStyle/>
          <a:p>
            <a:r>
              <a:rPr lang="en-US" altLang="en-US" sz="3200" b="1"/>
              <a:t>Match the following:</a:t>
            </a:r>
            <a:br>
              <a:rPr lang="en-US" altLang="en-US" sz="3200" b="1"/>
            </a:br>
            <a:r>
              <a:rPr lang="en-US" altLang="en-US" sz="2400" b="1"/>
              <a:t>a.  Norway Rat     b.  Roof Rat     c.  House Mouse</a:t>
            </a:r>
            <a:endParaRPr lang="en-US" altLang="en-US" sz="3200" b="1"/>
          </a:p>
        </p:txBody>
      </p:sp>
      <p:sp>
        <p:nvSpPr>
          <p:cNvPr id="273411" name="Rectangle 3">
            <a:extLst>
              <a:ext uri="{FF2B5EF4-FFF2-40B4-BE49-F238E27FC236}">
                <a16:creationId xmlns:a16="http://schemas.microsoft.com/office/drawing/2014/main" id="{B3DB229D-1AC3-4EA8-8BDB-A92DBBA10C75}"/>
              </a:ext>
            </a:extLst>
          </p:cNvPr>
          <p:cNvSpPr>
            <a:spLocks noGrp="1" noChangeArrowheads="1"/>
          </p:cNvSpPr>
          <p:nvPr>
            <p:ph type="body" idx="1"/>
          </p:nvPr>
        </p:nvSpPr>
        <p:spPr>
          <a:xfrm>
            <a:off x="457200" y="1219200"/>
            <a:ext cx="8382000" cy="5638800"/>
          </a:xfrm>
        </p:spPr>
        <p:txBody>
          <a:bodyPr/>
          <a:lstStyle/>
          <a:p>
            <a:pPr marL="609600" indent="-609600">
              <a:lnSpc>
                <a:spcPct val="80000"/>
              </a:lnSpc>
              <a:buFontTx/>
              <a:buAutoNum type="arabicPeriod" startAt="201"/>
            </a:pPr>
            <a:r>
              <a:rPr lang="en-US" altLang="en-US" sz="2800" b="1"/>
              <a:t>  These rats have a tail that is longer than their </a:t>
            </a:r>
          </a:p>
          <a:p>
            <a:pPr marL="609600" indent="-609600">
              <a:lnSpc>
                <a:spcPct val="80000"/>
              </a:lnSpc>
              <a:buFontTx/>
              <a:buNone/>
            </a:pPr>
            <a:r>
              <a:rPr lang="en-US" altLang="en-US" sz="2800" b="1"/>
              <a:t>          head and body.</a:t>
            </a:r>
          </a:p>
          <a:p>
            <a:pPr marL="609600" indent="-609600">
              <a:lnSpc>
                <a:spcPct val="80000"/>
              </a:lnSpc>
              <a:buFontTx/>
              <a:buAutoNum type="arabicPeriod" startAt="202"/>
            </a:pPr>
            <a:r>
              <a:rPr lang="en-US" altLang="en-US" sz="2800" b="1"/>
              <a:t>  These rats have small ears and eyes compared </a:t>
            </a:r>
          </a:p>
          <a:p>
            <a:pPr marL="609600" indent="-609600">
              <a:lnSpc>
                <a:spcPct val="80000"/>
              </a:lnSpc>
              <a:buFontTx/>
              <a:buNone/>
            </a:pPr>
            <a:r>
              <a:rPr lang="en-US" altLang="en-US" sz="2800" b="1"/>
              <a:t>          with the size of their body.</a:t>
            </a:r>
          </a:p>
          <a:p>
            <a:pPr marL="609600" indent="-609600">
              <a:lnSpc>
                <a:spcPct val="80000"/>
              </a:lnSpc>
              <a:buFontTx/>
              <a:buAutoNum type="arabicPeriod" startAt="203"/>
            </a:pPr>
            <a:r>
              <a:rPr lang="en-US" altLang="en-US" sz="2800" b="1"/>
              <a:t>  </a:t>
            </a:r>
            <a:r>
              <a:rPr lang="en-US" altLang="en-US" sz="2800" b="1" u="sng"/>
              <a:t>These rats have a pointed nose.</a:t>
            </a:r>
          </a:p>
          <a:p>
            <a:pPr marL="609600" indent="-609600">
              <a:lnSpc>
                <a:spcPct val="80000"/>
              </a:lnSpc>
              <a:buFontTx/>
              <a:buAutoNum type="arabicPeriod" startAt="203"/>
            </a:pPr>
            <a:endParaRPr lang="en-US" altLang="en-US" sz="2800" b="1" u="sng"/>
          </a:p>
          <a:p>
            <a:pPr marL="609600" indent="-609600">
              <a:lnSpc>
                <a:spcPct val="80000"/>
              </a:lnSpc>
              <a:buFontTx/>
              <a:buAutoNum type="arabicPeriod" startAt="203"/>
            </a:pPr>
            <a:endParaRPr lang="en-US" altLang="en-US" sz="2800" b="1"/>
          </a:p>
          <a:p>
            <a:pPr marL="609600" indent="-609600">
              <a:lnSpc>
                <a:spcPct val="80000"/>
              </a:lnSpc>
              <a:buFontTx/>
              <a:buAutoNum type="arabicPeriod" startAt="203"/>
            </a:pPr>
            <a:r>
              <a:rPr lang="en-US" altLang="en-US" sz="2800" b="1"/>
              <a:t>  These rats weigh 5 to 9 ounces as an adult.</a:t>
            </a:r>
          </a:p>
          <a:p>
            <a:pPr marL="609600" indent="-609600">
              <a:lnSpc>
                <a:spcPct val="80000"/>
              </a:lnSpc>
              <a:buFontTx/>
              <a:buAutoNum type="arabicPeriod" startAt="203"/>
            </a:pPr>
            <a:r>
              <a:rPr lang="en-US" altLang="en-US" sz="2800" b="1"/>
              <a:t>  This rodent immigrated to the United States </a:t>
            </a:r>
          </a:p>
          <a:p>
            <a:pPr marL="609600" indent="-609600">
              <a:lnSpc>
                <a:spcPct val="80000"/>
              </a:lnSpc>
              <a:buFontTx/>
              <a:buNone/>
            </a:pPr>
            <a:r>
              <a:rPr lang="en-US" altLang="en-US" sz="2800" b="1"/>
              <a:t>          from Europe.</a:t>
            </a:r>
          </a:p>
          <a:p>
            <a:pPr marL="609600" indent="-609600">
              <a:lnSpc>
                <a:spcPct val="80000"/>
              </a:lnSpc>
              <a:buFontTx/>
              <a:buAutoNum type="arabicPeriod" startAt="206"/>
            </a:pPr>
            <a:r>
              <a:rPr lang="en-US" altLang="en-US" sz="2800" b="1"/>
              <a:t>  This rodent’s droppings are about 1/8” to ¼” in</a:t>
            </a:r>
          </a:p>
          <a:p>
            <a:pPr marL="609600" indent="-609600">
              <a:lnSpc>
                <a:spcPct val="80000"/>
              </a:lnSpc>
              <a:buFontTx/>
              <a:buNone/>
            </a:pPr>
            <a:r>
              <a:rPr lang="en-US" altLang="en-US" sz="2800" b="1"/>
              <a:t>          length.</a:t>
            </a:r>
          </a:p>
          <a:p>
            <a:pPr marL="609600" indent="-609600">
              <a:lnSpc>
                <a:spcPct val="80000"/>
              </a:lnSpc>
              <a:buFontTx/>
              <a:buNone/>
            </a:pPr>
            <a:r>
              <a:rPr lang="en-US" altLang="en-US" sz="2800" b="1"/>
              <a:t>207.  This rodent’s droppings are about ¾” in length.    </a:t>
            </a:r>
          </a:p>
        </p:txBody>
      </p:sp>
      <p:pic>
        <p:nvPicPr>
          <p:cNvPr id="273413" name="Picture 5" descr="Roof Rat">
            <a:extLst>
              <a:ext uri="{FF2B5EF4-FFF2-40B4-BE49-F238E27FC236}">
                <a16:creationId xmlns:a16="http://schemas.microsoft.com/office/drawing/2014/main" id="{71D0CE54-9881-4203-B168-7E5042B1D24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2820988"/>
            <a:ext cx="2743200" cy="1333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5730" name="Rectangle 2">
            <a:extLst>
              <a:ext uri="{FF2B5EF4-FFF2-40B4-BE49-F238E27FC236}">
                <a16:creationId xmlns:a16="http://schemas.microsoft.com/office/drawing/2014/main" id="{9330DDBE-8AD4-4AFC-8851-A9B7268D8498}"/>
              </a:ext>
            </a:extLst>
          </p:cNvPr>
          <p:cNvSpPr>
            <a:spLocks noGrp="1" noChangeArrowheads="1"/>
          </p:cNvSpPr>
          <p:nvPr>
            <p:ph type="title"/>
          </p:nvPr>
        </p:nvSpPr>
        <p:spPr>
          <a:xfrm>
            <a:off x="685800" y="0"/>
            <a:ext cx="7772400" cy="1219200"/>
          </a:xfrm>
        </p:spPr>
        <p:txBody>
          <a:bodyPr/>
          <a:lstStyle/>
          <a:p>
            <a:r>
              <a:rPr lang="en-US" altLang="en-US" sz="3200" b="1"/>
              <a:t>Match the following:</a:t>
            </a:r>
            <a:br>
              <a:rPr lang="en-US" altLang="en-US" sz="3200" b="1"/>
            </a:br>
            <a:r>
              <a:rPr lang="en-US" altLang="en-US" sz="2400" b="1"/>
              <a:t>a.  Norway Rat     b.  Roof Rat     c.  House Mouse</a:t>
            </a:r>
            <a:endParaRPr lang="en-US" altLang="en-US" sz="3200" b="1"/>
          </a:p>
        </p:txBody>
      </p:sp>
      <p:sp>
        <p:nvSpPr>
          <p:cNvPr id="585731" name="Rectangle 3">
            <a:extLst>
              <a:ext uri="{FF2B5EF4-FFF2-40B4-BE49-F238E27FC236}">
                <a16:creationId xmlns:a16="http://schemas.microsoft.com/office/drawing/2014/main" id="{B17F02A4-8F2B-46C2-BEE7-30CAD09BB589}"/>
              </a:ext>
            </a:extLst>
          </p:cNvPr>
          <p:cNvSpPr>
            <a:spLocks noGrp="1" noChangeArrowheads="1"/>
          </p:cNvSpPr>
          <p:nvPr>
            <p:ph type="body" idx="1"/>
          </p:nvPr>
        </p:nvSpPr>
        <p:spPr>
          <a:xfrm>
            <a:off x="457200" y="1219200"/>
            <a:ext cx="8382000" cy="5638800"/>
          </a:xfrm>
        </p:spPr>
        <p:txBody>
          <a:bodyPr/>
          <a:lstStyle/>
          <a:p>
            <a:pPr marL="609600" indent="-609600">
              <a:lnSpc>
                <a:spcPct val="80000"/>
              </a:lnSpc>
              <a:buFontTx/>
              <a:buAutoNum type="arabicPeriod" startAt="201"/>
            </a:pPr>
            <a:r>
              <a:rPr lang="en-US" altLang="en-US" sz="2800" b="1"/>
              <a:t>  These rats have a tail that is longer than their </a:t>
            </a:r>
          </a:p>
          <a:p>
            <a:pPr marL="609600" indent="-609600">
              <a:lnSpc>
                <a:spcPct val="80000"/>
              </a:lnSpc>
              <a:buFontTx/>
              <a:buNone/>
            </a:pPr>
            <a:r>
              <a:rPr lang="en-US" altLang="en-US" sz="2800" b="1"/>
              <a:t>          head and body.</a:t>
            </a:r>
          </a:p>
          <a:p>
            <a:pPr marL="609600" indent="-609600">
              <a:lnSpc>
                <a:spcPct val="80000"/>
              </a:lnSpc>
              <a:buFontTx/>
              <a:buAutoNum type="arabicPeriod" startAt="202"/>
            </a:pPr>
            <a:r>
              <a:rPr lang="en-US" altLang="en-US" sz="2800" b="1"/>
              <a:t>  These rats have small ears and eyes compared </a:t>
            </a:r>
          </a:p>
          <a:p>
            <a:pPr marL="609600" indent="-609600">
              <a:lnSpc>
                <a:spcPct val="80000"/>
              </a:lnSpc>
              <a:buFontTx/>
              <a:buNone/>
            </a:pPr>
            <a:r>
              <a:rPr lang="en-US" altLang="en-US" sz="2800" b="1"/>
              <a:t>          with the size of their body.</a:t>
            </a:r>
          </a:p>
          <a:p>
            <a:pPr marL="609600" indent="-609600">
              <a:lnSpc>
                <a:spcPct val="80000"/>
              </a:lnSpc>
              <a:buFontTx/>
              <a:buAutoNum type="arabicPeriod" startAt="203"/>
            </a:pPr>
            <a:r>
              <a:rPr lang="en-US" altLang="en-US" sz="2800" b="1"/>
              <a:t>  </a:t>
            </a:r>
            <a:r>
              <a:rPr lang="en-US" altLang="en-US" sz="2800" b="1" u="sng"/>
              <a:t>These rats have a pointed nose.</a:t>
            </a:r>
          </a:p>
          <a:p>
            <a:pPr marL="609600" indent="-609600">
              <a:lnSpc>
                <a:spcPct val="80000"/>
              </a:lnSpc>
              <a:buFontTx/>
              <a:buAutoNum type="arabicPeriod" startAt="203"/>
            </a:pPr>
            <a:endParaRPr lang="en-US" altLang="en-US" sz="2800" b="1" u="sng"/>
          </a:p>
          <a:p>
            <a:pPr marL="609600" indent="-609600">
              <a:lnSpc>
                <a:spcPct val="80000"/>
              </a:lnSpc>
              <a:buFontTx/>
              <a:buAutoNum type="arabicPeriod" startAt="203"/>
            </a:pPr>
            <a:endParaRPr lang="en-US" altLang="en-US" sz="2800" b="1"/>
          </a:p>
          <a:p>
            <a:pPr marL="609600" indent="-609600">
              <a:lnSpc>
                <a:spcPct val="80000"/>
              </a:lnSpc>
              <a:buFontTx/>
              <a:buAutoNum type="arabicPeriod" startAt="203"/>
            </a:pPr>
            <a:r>
              <a:rPr lang="en-US" altLang="en-US" sz="2800" b="1"/>
              <a:t>  These rats weigh 5 to 9 ounces as an adult.</a:t>
            </a:r>
          </a:p>
          <a:p>
            <a:pPr marL="609600" indent="-609600">
              <a:lnSpc>
                <a:spcPct val="80000"/>
              </a:lnSpc>
              <a:buFontTx/>
              <a:buAutoNum type="arabicPeriod" startAt="203"/>
            </a:pPr>
            <a:r>
              <a:rPr lang="en-US" altLang="en-US" sz="2800" b="1"/>
              <a:t>  This rodent immigrated to the United States </a:t>
            </a:r>
          </a:p>
          <a:p>
            <a:pPr marL="609600" indent="-609600">
              <a:lnSpc>
                <a:spcPct val="80000"/>
              </a:lnSpc>
              <a:buFontTx/>
              <a:buNone/>
            </a:pPr>
            <a:r>
              <a:rPr lang="en-US" altLang="en-US" sz="2800" b="1"/>
              <a:t>          from Europe.</a:t>
            </a:r>
          </a:p>
          <a:p>
            <a:pPr marL="609600" indent="-609600">
              <a:lnSpc>
                <a:spcPct val="80000"/>
              </a:lnSpc>
              <a:buFontTx/>
              <a:buAutoNum type="arabicPeriod" startAt="206"/>
            </a:pPr>
            <a:r>
              <a:rPr lang="en-US" altLang="en-US" sz="2800" b="1"/>
              <a:t>  This rodent’s droppings are about 1/8” to ¼” in</a:t>
            </a:r>
          </a:p>
          <a:p>
            <a:pPr marL="609600" indent="-609600">
              <a:lnSpc>
                <a:spcPct val="80000"/>
              </a:lnSpc>
              <a:buFontTx/>
              <a:buNone/>
            </a:pPr>
            <a:r>
              <a:rPr lang="en-US" altLang="en-US" sz="2800" b="1"/>
              <a:t>          length.</a:t>
            </a:r>
          </a:p>
          <a:p>
            <a:pPr marL="609600" indent="-609600">
              <a:lnSpc>
                <a:spcPct val="80000"/>
              </a:lnSpc>
              <a:buFontTx/>
              <a:buNone/>
            </a:pPr>
            <a:r>
              <a:rPr lang="en-US" altLang="en-US" sz="2800" b="1"/>
              <a:t>207.  This rodent’s droppings are about ¾” in length.    </a:t>
            </a:r>
          </a:p>
        </p:txBody>
      </p:sp>
      <p:sp>
        <p:nvSpPr>
          <p:cNvPr id="585732" name="Text Box 4">
            <a:extLst>
              <a:ext uri="{FF2B5EF4-FFF2-40B4-BE49-F238E27FC236}">
                <a16:creationId xmlns:a16="http://schemas.microsoft.com/office/drawing/2014/main" id="{2B9516A7-3878-4937-907C-DA22FFB8E8A3}"/>
              </a:ext>
            </a:extLst>
          </p:cNvPr>
          <p:cNvSpPr txBox="1">
            <a:spLocks noChangeArrowheads="1"/>
          </p:cNvSpPr>
          <p:nvPr/>
        </p:nvSpPr>
        <p:spPr bwMode="auto">
          <a:xfrm>
            <a:off x="3870325" y="3505200"/>
            <a:ext cx="13874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Roof Rat</a:t>
            </a:r>
          </a:p>
        </p:txBody>
      </p:sp>
      <p:pic>
        <p:nvPicPr>
          <p:cNvPr id="585733" name="Picture 5" descr="Roof Rat">
            <a:extLst>
              <a:ext uri="{FF2B5EF4-FFF2-40B4-BE49-F238E27FC236}">
                <a16:creationId xmlns:a16="http://schemas.microsoft.com/office/drawing/2014/main" id="{3BDD79EA-949B-4C02-86B2-F2135C65AB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2820988"/>
            <a:ext cx="2743200" cy="1333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a:extLst>
              <a:ext uri="{FF2B5EF4-FFF2-40B4-BE49-F238E27FC236}">
                <a16:creationId xmlns:a16="http://schemas.microsoft.com/office/drawing/2014/main" id="{544A053C-FDC7-44AE-9B05-B78017CB96B3}"/>
              </a:ext>
            </a:extLst>
          </p:cNvPr>
          <p:cNvSpPr>
            <a:spLocks noGrp="1" noChangeArrowheads="1"/>
          </p:cNvSpPr>
          <p:nvPr>
            <p:ph type="title"/>
          </p:nvPr>
        </p:nvSpPr>
        <p:spPr>
          <a:xfrm>
            <a:off x="685800" y="0"/>
            <a:ext cx="7772400" cy="1219200"/>
          </a:xfrm>
        </p:spPr>
        <p:txBody>
          <a:bodyPr/>
          <a:lstStyle/>
          <a:p>
            <a:r>
              <a:rPr lang="en-US" altLang="en-US" sz="3200" b="1"/>
              <a:t>Match the following:</a:t>
            </a:r>
            <a:br>
              <a:rPr lang="en-US" altLang="en-US" sz="3200" b="1"/>
            </a:br>
            <a:r>
              <a:rPr lang="en-US" altLang="en-US" sz="2400" b="1"/>
              <a:t>a.  Norway Rat     b.  Roof Rat     c.  House Mouse</a:t>
            </a:r>
            <a:endParaRPr lang="en-US" altLang="en-US" sz="3200" b="1"/>
          </a:p>
        </p:txBody>
      </p:sp>
      <p:sp>
        <p:nvSpPr>
          <p:cNvPr id="274435" name="Rectangle 3">
            <a:extLst>
              <a:ext uri="{FF2B5EF4-FFF2-40B4-BE49-F238E27FC236}">
                <a16:creationId xmlns:a16="http://schemas.microsoft.com/office/drawing/2014/main" id="{DB0285DB-A127-4A82-A5D1-710D9D0967C3}"/>
              </a:ext>
            </a:extLst>
          </p:cNvPr>
          <p:cNvSpPr>
            <a:spLocks noGrp="1" noChangeArrowheads="1"/>
          </p:cNvSpPr>
          <p:nvPr>
            <p:ph type="body" idx="1"/>
          </p:nvPr>
        </p:nvSpPr>
        <p:spPr>
          <a:xfrm>
            <a:off x="457200" y="1143000"/>
            <a:ext cx="8382000" cy="5867400"/>
          </a:xfrm>
        </p:spPr>
        <p:txBody>
          <a:bodyPr/>
          <a:lstStyle/>
          <a:p>
            <a:pPr marL="609600" indent="-609600">
              <a:lnSpc>
                <a:spcPct val="80000"/>
              </a:lnSpc>
              <a:buFontTx/>
              <a:buAutoNum type="arabicPeriod" startAt="201"/>
            </a:pPr>
            <a:r>
              <a:rPr lang="en-US" altLang="en-US" sz="2800" b="1"/>
              <a:t>  These rats have a tail that is longer than their </a:t>
            </a:r>
          </a:p>
          <a:p>
            <a:pPr marL="609600" indent="-609600">
              <a:lnSpc>
                <a:spcPct val="80000"/>
              </a:lnSpc>
              <a:buFontTx/>
              <a:buNone/>
            </a:pPr>
            <a:r>
              <a:rPr lang="en-US" altLang="en-US" sz="2800" b="1"/>
              <a:t>          head and body.</a:t>
            </a:r>
          </a:p>
          <a:p>
            <a:pPr marL="609600" indent="-609600">
              <a:lnSpc>
                <a:spcPct val="80000"/>
              </a:lnSpc>
              <a:buFontTx/>
              <a:buAutoNum type="arabicPeriod" startAt="202"/>
            </a:pPr>
            <a:r>
              <a:rPr lang="en-US" altLang="en-US" sz="2800" b="1"/>
              <a:t>  These rats have small ears and eyes compared </a:t>
            </a:r>
          </a:p>
          <a:p>
            <a:pPr marL="609600" indent="-609600">
              <a:lnSpc>
                <a:spcPct val="80000"/>
              </a:lnSpc>
              <a:buFontTx/>
              <a:buNone/>
            </a:pPr>
            <a:r>
              <a:rPr lang="en-US" altLang="en-US" sz="2800" b="1"/>
              <a:t>          with the size of their body.</a:t>
            </a:r>
          </a:p>
          <a:p>
            <a:pPr marL="609600" indent="-609600">
              <a:lnSpc>
                <a:spcPct val="80000"/>
              </a:lnSpc>
              <a:buFontTx/>
              <a:buAutoNum type="arabicPeriod" startAt="203"/>
            </a:pPr>
            <a:r>
              <a:rPr lang="en-US" altLang="en-US" sz="2800" b="1"/>
              <a:t>  These rats have a pointed nose.</a:t>
            </a:r>
          </a:p>
          <a:p>
            <a:pPr marL="609600" indent="-609600">
              <a:lnSpc>
                <a:spcPct val="80000"/>
              </a:lnSpc>
              <a:buFontTx/>
              <a:buAutoNum type="arabicPeriod" startAt="203"/>
            </a:pPr>
            <a:r>
              <a:rPr lang="en-US" altLang="en-US" sz="2800" b="1"/>
              <a:t>  </a:t>
            </a:r>
            <a:r>
              <a:rPr lang="en-US" altLang="en-US" sz="2800" b="1" u="sng"/>
              <a:t>These rats weigh 5 to 9 ounces </a:t>
            </a:r>
          </a:p>
          <a:p>
            <a:pPr marL="609600" indent="-609600">
              <a:lnSpc>
                <a:spcPct val="80000"/>
              </a:lnSpc>
              <a:buFontTx/>
              <a:buNone/>
            </a:pPr>
            <a:r>
              <a:rPr lang="en-US" altLang="en-US" sz="2800" b="1"/>
              <a:t>           </a:t>
            </a:r>
            <a:r>
              <a:rPr lang="en-US" altLang="en-US" sz="2800" b="1" u="sng"/>
              <a:t>as an adult.</a:t>
            </a:r>
          </a:p>
          <a:p>
            <a:pPr marL="609600" indent="-609600">
              <a:lnSpc>
                <a:spcPct val="80000"/>
              </a:lnSpc>
              <a:buFontTx/>
              <a:buAutoNum type="arabicPeriod" startAt="203"/>
            </a:pPr>
            <a:endParaRPr lang="en-US" altLang="en-US" sz="2800" b="1"/>
          </a:p>
          <a:p>
            <a:pPr marL="609600" indent="-609600">
              <a:lnSpc>
                <a:spcPct val="80000"/>
              </a:lnSpc>
              <a:buFontTx/>
              <a:buNone/>
            </a:pPr>
            <a:endParaRPr lang="en-US" altLang="en-US" sz="1000" b="1"/>
          </a:p>
          <a:p>
            <a:pPr marL="609600" indent="-609600">
              <a:lnSpc>
                <a:spcPct val="80000"/>
              </a:lnSpc>
              <a:buFontTx/>
              <a:buNone/>
            </a:pPr>
            <a:r>
              <a:rPr lang="en-US" altLang="en-US" sz="2800" b="1"/>
              <a:t>205.  This rodent immigrated to the United States </a:t>
            </a:r>
          </a:p>
          <a:p>
            <a:pPr marL="609600" indent="-609600">
              <a:lnSpc>
                <a:spcPct val="80000"/>
              </a:lnSpc>
              <a:buFontTx/>
              <a:buNone/>
            </a:pPr>
            <a:r>
              <a:rPr lang="en-US" altLang="en-US" sz="2800" b="1"/>
              <a:t>          from Europe.</a:t>
            </a:r>
          </a:p>
          <a:p>
            <a:pPr marL="609600" indent="-609600">
              <a:lnSpc>
                <a:spcPct val="80000"/>
              </a:lnSpc>
              <a:buFontTx/>
              <a:buAutoNum type="arabicPeriod" startAt="206"/>
            </a:pPr>
            <a:r>
              <a:rPr lang="en-US" altLang="en-US" sz="2800" b="1"/>
              <a:t>  This rodent’s droppings are about 1/8” to ¼” in</a:t>
            </a:r>
          </a:p>
          <a:p>
            <a:pPr marL="609600" indent="-609600">
              <a:lnSpc>
                <a:spcPct val="80000"/>
              </a:lnSpc>
              <a:buFontTx/>
              <a:buNone/>
            </a:pPr>
            <a:r>
              <a:rPr lang="en-US" altLang="en-US" sz="2800" b="1"/>
              <a:t>          length.</a:t>
            </a:r>
          </a:p>
          <a:p>
            <a:pPr marL="609600" indent="-609600">
              <a:lnSpc>
                <a:spcPct val="80000"/>
              </a:lnSpc>
              <a:buFontTx/>
              <a:buNone/>
            </a:pPr>
            <a:r>
              <a:rPr lang="en-US" altLang="en-US" sz="2800" b="1"/>
              <a:t>207.  This rodent’s droppings are about ¾” in length.    </a:t>
            </a:r>
          </a:p>
        </p:txBody>
      </p:sp>
      <p:pic>
        <p:nvPicPr>
          <p:cNvPr id="274437" name="Picture 5" descr="Roof Rat">
            <a:extLst>
              <a:ext uri="{FF2B5EF4-FFF2-40B4-BE49-F238E27FC236}">
                <a16:creationId xmlns:a16="http://schemas.microsoft.com/office/drawing/2014/main" id="{E3A89C93-B13E-4F31-82C2-129E4F512FF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3352800"/>
            <a:ext cx="2743200" cy="1333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754" name="Rectangle 2">
            <a:extLst>
              <a:ext uri="{FF2B5EF4-FFF2-40B4-BE49-F238E27FC236}">
                <a16:creationId xmlns:a16="http://schemas.microsoft.com/office/drawing/2014/main" id="{B4A3349C-B623-4377-A6C7-A3EA758C9295}"/>
              </a:ext>
            </a:extLst>
          </p:cNvPr>
          <p:cNvSpPr>
            <a:spLocks noGrp="1" noChangeArrowheads="1"/>
          </p:cNvSpPr>
          <p:nvPr>
            <p:ph type="title"/>
          </p:nvPr>
        </p:nvSpPr>
        <p:spPr>
          <a:xfrm>
            <a:off x="685800" y="0"/>
            <a:ext cx="7772400" cy="1219200"/>
          </a:xfrm>
        </p:spPr>
        <p:txBody>
          <a:bodyPr/>
          <a:lstStyle/>
          <a:p>
            <a:r>
              <a:rPr lang="en-US" altLang="en-US" sz="3200" b="1"/>
              <a:t>Match the following:</a:t>
            </a:r>
            <a:br>
              <a:rPr lang="en-US" altLang="en-US" sz="3200" b="1"/>
            </a:br>
            <a:r>
              <a:rPr lang="en-US" altLang="en-US" sz="2400" b="1"/>
              <a:t>a.  Norway Rat     b.  Roof Rat     c.  House Mouse</a:t>
            </a:r>
            <a:endParaRPr lang="en-US" altLang="en-US" sz="3200" b="1"/>
          </a:p>
        </p:txBody>
      </p:sp>
      <p:sp>
        <p:nvSpPr>
          <p:cNvPr id="586755" name="Rectangle 3">
            <a:extLst>
              <a:ext uri="{FF2B5EF4-FFF2-40B4-BE49-F238E27FC236}">
                <a16:creationId xmlns:a16="http://schemas.microsoft.com/office/drawing/2014/main" id="{1805C878-A8FC-4A34-AC3F-A0654D1C6E33}"/>
              </a:ext>
            </a:extLst>
          </p:cNvPr>
          <p:cNvSpPr>
            <a:spLocks noGrp="1" noChangeArrowheads="1"/>
          </p:cNvSpPr>
          <p:nvPr>
            <p:ph type="body" idx="1"/>
          </p:nvPr>
        </p:nvSpPr>
        <p:spPr>
          <a:xfrm>
            <a:off x="457200" y="1143000"/>
            <a:ext cx="8382000" cy="5867400"/>
          </a:xfrm>
        </p:spPr>
        <p:txBody>
          <a:bodyPr/>
          <a:lstStyle/>
          <a:p>
            <a:pPr marL="609600" indent="-609600">
              <a:lnSpc>
                <a:spcPct val="80000"/>
              </a:lnSpc>
              <a:buFontTx/>
              <a:buAutoNum type="arabicPeriod" startAt="201"/>
            </a:pPr>
            <a:r>
              <a:rPr lang="en-US" altLang="en-US" sz="2800" b="1"/>
              <a:t>  These rats have a tail that is longer than their </a:t>
            </a:r>
          </a:p>
          <a:p>
            <a:pPr marL="609600" indent="-609600">
              <a:lnSpc>
                <a:spcPct val="80000"/>
              </a:lnSpc>
              <a:buFontTx/>
              <a:buNone/>
            </a:pPr>
            <a:r>
              <a:rPr lang="en-US" altLang="en-US" sz="2800" b="1"/>
              <a:t>          head and body.</a:t>
            </a:r>
          </a:p>
          <a:p>
            <a:pPr marL="609600" indent="-609600">
              <a:lnSpc>
                <a:spcPct val="80000"/>
              </a:lnSpc>
              <a:buFontTx/>
              <a:buAutoNum type="arabicPeriod" startAt="202"/>
            </a:pPr>
            <a:r>
              <a:rPr lang="en-US" altLang="en-US" sz="2800" b="1"/>
              <a:t>  These rats have small ears and eyes compared </a:t>
            </a:r>
          </a:p>
          <a:p>
            <a:pPr marL="609600" indent="-609600">
              <a:lnSpc>
                <a:spcPct val="80000"/>
              </a:lnSpc>
              <a:buFontTx/>
              <a:buNone/>
            </a:pPr>
            <a:r>
              <a:rPr lang="en-US" altLang="en-US" sz="2800" b="1"/>
              <a:t>          with the size of their body.</a:t>
            </a:r>
          </a:p>
          <a:p>
            <a:pPr marL="609600" indent="-609600">
              <a:lnSpc>
                <a:spcPct val="80000"/>
              </a:lnSpc>
              <a:buFontTx/>
              <a:buAutoNum type="arabicPeriod" startAt="203"/>
            </a:pPr>
            <a:r>
              <a:rPr lang="en-US" altLang="en-US" sz="2800" b="1"/>
              <a:t>  These rats have a pointed nose.</a:t>
            </a:r>
          </a:p>
          <a:p>
            <a:pPr marL="609600" indent="-609600">
              <a:lnSpc>
                <a:spcPct val="80000"/>
              </a:lnSpc>
              <a:buFontTx/>
              <a:buAutoNum type="arabicPeriod" startAt="203"/>
            </a:pPr>
            <a:r>
              <a:rPr lang="en-US" altLang="en-US" sz="2800" b="1"/>
              <a:t>  </a:t>
            </a:r>
            <a:r>
              <a:rPr lang="en-US" altLang="en-US" sz="2800" b="1" u="sng"/>
              <a:t>These rats weigh 5 to 9 ounces </a:t>
            </a:r>
          </a:p>
          <a:p>
            <a:pPr marL="609600" indent="-609600">
              <a:lnSpc>
                <a:spcPct val="80000"/>
              </a:lnSpc>
              <a:buFontTx/>
              <a:buNone/>
            </a:pPr>
            <a:r>
              <a:rPr lang="en-US" altLang="en-US" sz="2800" b="1"/>
              <a:t>           </a:t>
            </a:r>
            <a:r>
              <a:rPr lang="en-US" altLang="en-US" sz="2800" b="1" u="sng"/>
              <a:t>as an adult.</a:t>
            </a:r>
          </a:p>
          <a:p>
            <a:pPr marL="609600" indent="-609600">
              <a:lnSpc>
                <a:spcPct val="80000"/>
              </a:lnSpc>
              <a:buFontTx/>
              <a:buAutoNum type="arabicPeriod" startAt="203"/>
            </a:pPr>
            <a:endParaRPr lang="en-US" altLang="en-US" sz="2800" b="1"/>
          </a:p>
          <a:p>
            <a:pPr marL="609600" indent="-609600">
              <a:lnSpc>
                <a:spcPct val="80000"/>
              </a:lnSpc>
              <a:buFontTx/>
              <a:buNone/>
            </a:pPr>
            <a:endParaRPr lang="en-US" altLang="en-US" sz="1000" b="1"/>
          </a:p>
          <a:p>
            <a:pPr marL="609600" indent="-609600">
              <a:lnSpc>
                <a:spcPct val="80000"/>
              </a:lnSpc>
              <a:buFontTx/>
              <a:buNone/>
            </a:pPr>
            <a:r>
              <a:rPr lang="en-US" altLang="en-US" sz="2800" b="1"/>
              <a:t>205.  This rodent immigrated to the United States </a:t>
            </a:r>
          </a:p>
          <a:p>
            <a:pPr marL="609600" indent="-609600">
              <a:lnSpc>
                <a:spcPct val="80000"/>
              </a:lnSpc>
              <a:buFontTx/>
              <a:buNone/>
            </a:pPr>
            <a:r>
              <a:rPr lang="en-US" altLang="en-US" sz="2800" b="1"/>
              <a:t>          from Europe.</a:t>
            </a:r>
          </a:p>
          <a:p>
            <a:pPr marL="609600" indent="-609600">
              <a:lnSpc>
                <a:spcPct val="80000"/>
              </a:lnSpc>
              <a:buFontTx/>
              <a:buAutoNum type="arabicPeriod" startAt="206"/>
            </a:pPr>
            <a:r>
              <a:rPr lang="en-US" altLang="en-US" sz="2800" b="1"/>
              <a:t>  This rodent’s droppings are about 1/8” to ¼” in</a:t>
            </a:r>
          </a:p>
          <a:p>
            <a:pPr marL="609600" indent="-609600">
              <a:lnSpc>
                <a:spcPct val="80000"/>
              </a:lnSpc>
              <a:buFontTx/>
              <a:buNone/>
            </a:pPr>
            <a:r>
              <a:rPr lang="en-US" altLang="en-US" sz="2800" b="1"/>
              <a:t>          length.</a:t>
            </a:r>
          </a:p>
          <a:p>
            <a:pPr marL="609600" indent="-609600">
              <a:lnSpc>
                <a:spcPct val="80000"/>
              </a:lnSpc>
              <a:buFontTx/>
              <a:buNone/>
            </a:pPr>
            <a:r>
              <a:rPr lang="en-US" altLang="en-US" sz="2800" b="1"/>
              <a:t>207.  This rodent’s droppings are about ¾” in length.    </a:t>
            </a:r>
          </a:p>
        </p:txBody>
      </p:sp>
      <p:sp>
        <p:nvSpPr>
          <p:cNvPr id="586756" name="Text Box 4">
            <a:extLst>
              <a:ext uri="{FF2B5EF4-FFF2-40B4-BE49-F238E27FC236}">
                <a16:creationId xmlns:a16="http://schemas.microsoft.com/office/drawing/2014/main" id="{50A89124-61CA-451F-B11B-1C8721147CD7}"/>
              </a:ext>
            </a:extLst>
          </p:cNvPr>
          <p:cNvSpPr txBox="1">
            <a:spLocks noChangeArrowheads="1"/>
          </p:cNvSpPr>
          <p:nvPr/>
        </p:nvSpPr>
        <p:spPr bwMode="auto">
          <a:xfrm>
            <a:off x="3810000" y="3962400"/>
            <a:ext cx="1524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Roof Rat</a:t>
            </a:r>
          </a:p>
        </p:txBody>
      </p:sp>
      <p:pic>
        <p:nvPicPr>
          <p:cNvPr id="586757" name="Picture 5" descr="Roof Rat">
            <a:extLst>
              <a:ext uri="{FF2B5EF4-FFF2-40B4-BE49-F238E27FC236}">
                <a16:creationId xmlns:a16="http://schemas.microsoft.com/office/drawing/2014/main" id="{E8685849-403B-45CB-8F96-0FC6B5C2F63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3352800"/>
            <a:ext cx="2743200" cy="1333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a:extLst>
              <a:ext uri="{FF2B5EF4-FFF2-40B4-BE49-F238E27FC236}">
                <a16:creationId xmlns:a16="http://schemas.microsoft.com/office/drawing/2014/main" id="{92B5F155-CB4B-460D-9D0C-65BA7DAC37B7}"/>
              </a:ext>
            </a:extLst>
          </p:cNvPr>
          <p:cNvSpPr>
            <a:spLocks noGrp="1" noChangeArrowheads="1"/>
          </p:cNvSpPr>
          <p:nvPr>
            <p:ph type="title"/>
          </p:nvPr>
        </p:nvSpPr>
        <p:spPr>
          <a:xfrm>
            <a:off x="685800" y="0"/>
            <a:ext cx="7772400" cy="1219200"/>
          </a:xfrm>
        </p:spPr>
        <p:txBody>
          <a:bodyPr/>
          <a:lstStyle/>
          <a:p>
            <a:r>
              <a:rPr lang="en-US" altLang="en-US" sz="3200" b="1"/>
              <a:t>Match the following:</a:t>
            </a:r>
            <a:br>
              <a:rPr lang="en-US" altLang="en-US" sz="3200" b="1"/>
            </a:br>
            <a:r>
              <a:rPr lang="en-US" altLang="en-US" sz="2400" b="1"/>
              <a:t>a.  Norway Rat     b.  Roof Rat     c.  House Mouse</a:t>
            </a:r>
            <a:endParaRPr lang="en-US" altLang="en-US" sz="3200" b="1"/>
          </a:p>
        </p:txBody>
      </p:sp>
      <p:sp>
        <p:nvSpPr>
          <p:cNvPr id="275459" name="Rectangle 3">
            <a:extLst>
              <a:ext uri="{FF2B5EF4-FFF2-40B4-BE49-F238E27FC236}">
                <a16:creationId xmlns:a16="http://schemas.microsoft.com/office/drawing/2014/main" id="{EF73F8B9-4451-44C7-8A63-E114E2171FE8}"/>
              </a:ext>
            </a:extLst>
          </p:cNvPr>
          <p:cNvSpPr>
            <a:spLocks noGrp="1" noChangeArrowheads="1"/>
          </p:cNvSpPr>
          <p:nvPr>
            <p:ph type="body" idx="1"/>
          </p:nvPr>
        </p:nvSpPr>
        <p:spPr>
          <a:xfrm>
            <a:off x="457200" y="1219200"/>
            <a:ext cx="8382000" cy="5638800"/>
          </a:xfrm>
        </p:spPr>
        <p:txBody>
          <a:bodyPr/>
          <a:lstStyle/>
          <a:p>
            <a:pPr marL="609600" indent="-609600">
              <a:lnSpc>
                <a:spcPct val="80000"/>
              </a:lnSpc>
              <a:buFontTx/>
              <a:buAutoNum type="arabicPeriod" startAt="201"/>
            </a:pPr>
            <a:r>
              <a:rPr lang="en-US" altLang="en-US" sz="2800" b="1"/>
              <a:t>  These rats have a tail that is longer than their </a:t>
            </a:r>
          </a:p>
          <a:p>
            <a:pPr marL="609600" indent="-609600">
              <a:lnSpc>
                <a:spcPct val="80000"/>
              </a:lnSpc>
              <a:buFontTx/>
              <a:buNone/>
            </a:pPr>
            <a:r>
              <a:rPr lang="en-US" altLang="en-US" sz="2800" b="1"/>
              <a:t>          head and body.</a:t>
            </a:r>
          </a:p>
          <a:p>
            <a:pPr marL="609600" indent="-609600">
              <a:lnSpc>
                <a:spcPct val="80000"/>
              </a:lnSpc>
              <a:buFontTx/>
              <a:buAutoNum type="arabicPeriod" startAt="202"/>
            </a:pPr>
            <a:r>
              <a:rPr lang="en-US" altLang="en-US" sz="2800" b="1"/>
              <a:t>  These rats have small ears and eyes compared </a:t>
            </a:r>
          </a:p>
          <a:p>
            <a:pPr marL="609600" indent="-609600">
              <a:lnSpc>
                <a:spcPct val="80000"/>
              </a:lnSpc>
              <a:buFontTx/>
              <a:buNone/>
            </a:pPr>
            <a:r>
              <a:rPr lang="en-US" altLang="en-US" sz="2800" b="1"/>
              <a:t>          with the size of their body.</a:t>
            </a:r>
          </a:p>
          <a:p>
            <a:pPr marL="609600" indent="-609600">
              <a:lnSpc>
                <a:spcPct val="80000"/>
              </a:lnSpc>
              <a:buFontTx/>
              <a:buAutoNum type="arabicPeriod" startAt="203"/>
            </a:pPr>
            <a:r>
              <a:rPr lang="en-US" altLang="en-US" sz="2800" b="1"/>
              <a:t>  These rats have a pointed nose.</a:t>
            </a:r>
          </a:p>
          <a:p>
            <a:pPr marL="609600" indent="-609600">
              <a:lnSpc>
                <a:spcPct val="80000"/>
              </a:lnSpc>
              <a:buFontTx/>
              <a:buAutoNum type="arabicPeriod" startAt="203"/>
            </a:pPr>
            <a:r>
              <a:rPr lang="en-US" altLang="en-US" sz="2800" b="1"/>
              <a:t>  These rats weigh 5 to 9 ounces as an adult.</a:t>
            </a:r>
          </a:p>
          <a:p>
            <a:pPr marL="609600" indent="-609600">
              <a:lnSpc>
                <a:spcPct val="80000"/>
              </a:lnSpc>
              <a:buFontTx/>
              <a:buAutoNum type="arabicPeriod" startAt="203"/>
            </a:pPr>
            <a:r>
              <a:rPr lang="en-US" altLang="en-US" sz="2800" b="1"/>
              <a:t>  </a:t>
            </a:r>
            <a:r>
              <a:rPr lang="en-US" altLang="en-US" sz="2800" b="1" u="sng"/>
              <a:t>This rodent immigrated to the United States</a:t>
            </a:r>
            <a:r>
              <a:rPr lang="en-US" altLang="en-US" sz="2800" b="1"/>
              <a:t> </a:t>
            </a:r>
          </a:p>
          <a:p>
            <a:pPr marL="609600" indent="-609600">
              <a:lnSpc>
                <a:spcPct val="80000"/>
              </a:lnSpc>
              <a:buFontTx/>
              <a:buNone/>
            </a:pPr>
            <a:r>
              <a:rPr lang="en-US" altLang="en-US" sz="2800" b="1"/>
              <a:t>          </a:t>
            </a:r>
            <a:r>
              <a:rPr lang="en-US" altLang="en-US" sz="2800" b="1" u="sng"/>
              <a:t>from Europe.</a:t>
            </a:r>
          </a:p>
          <a:p>
            <a:pPr marL="609600" indent="-609600">
              <a:lnSpc>
                <a:spcPct val="80000"/>
              </a:lnSpc>
              <a:buFontTx/>
              <a:buNone/>
            </a:pPr>
            <a:endParaRPr lang="en-US" altLang="en-US" sz="2800" b="1" u="sng"/>
          </a:p>
          <a:p>
            <a:pPr marL="609600" indent="-609600">
              <a:lnSpc>
                <a:spcPct val="80000"/>
              </a:lnSpc>
              <a:buFontTx/>
              <a:buNone/>
            </a:pPr>
            <a:endParaRPr lang="en-US" altLang="en-US" sz="2800" b="1"/>
          </a:p>
          <a:p>
            <a:pPr marL="609600" indent="-609600">
              <a:lnSpc>
                <a:spcPct val="80000"/>
              </a:lnSpc>
              <a:buFontTx/>
              <a:buAutoNum type="arabicPeriod" startAt="206"/>
            </a:pPr>
            <a:r>
              <a:rPr lang="en-US" altLang="en-US" sz="2800" b="1"/>
              <a:t>  This rodent’s droppings are about 1/8” to ¼” in</a:t>
            </a:r>
          </a:p>
          <a:p>
            <a:pPr marL="609600" indent="-609600">
              <a:lnSpc>
                <a:spcPct val="80000"/>
              </a:lnSpc>
              <a:buFontTx/>
              <a:buNone/>
            </a:pPr>
            <a:r>
              <a:rPr lang="en-US" altLang="en-US" sz="2800" b="1"/>
              <a:t>          length.</a:t>
            </a:r>
          </a:p>
          <a:p>
            <a:pPr marL="609600" indent="-609600">
              <a:lnSpc>
                <a:spcPct val="80000"/>
              </a:lnSpc>
              <a:buFontTx/>
              <a:buNone/>
            </a:pPr>
            <a:r>
              <a:rPr lang="en-US" altLang="en-US" sz="2800" b="1"/>
              <a:t>207.  This rodent’s droppings are about ¾” in length.    </a:t>
            </a:r>
          </a:p>
        </p:txBody>
      </p:sp>
      <p:pic>
        <p:nvPicPr>
          <p:cNvPr id="275461" name="Picture 5" descr="Norway Rat">
            <a:extLst>
              <a:ext uri="{FF2B5EF4-FFF2-40B4-BE49-F238E27FC236}">
                <a16:creationId xmlns:a16="http://schemas.microsoft.com/office/drawing/2014/main" id="{425B51B2-9C27-49D1-ABDD-9859CAE89F6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4208463"/>
            <a:ext cx="2362200" cy="1270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7778" name="Rectangle 2">
            <a:extLst>
              <a:ext uri="{FF2B5EF4-FFF2-40B4-BE49-F238E27FC236}">
                <a16:creationId xmlns:a16="http://schemas.microsoft.com/office/drawing/2014/main" id="{2E64CD3E-C442-41D4-9CD1-B4AA9DCF4E43}"/>
              </a:ext>
            </a:extLst>
          </p:cNvPr>
          <p:cNvSpPr>
            <a:spLocks noGrp="1" noChangeArrowheads="1"/>
          </p:cNvSpPr>
          <p:nvPr>
            <p:ph type="title"/>
          </p:nvPr>
        </p:nvSpPr>
        <p:spPr>
          <a:xfrm>
            <a:off x="685800" y="0"/>
            <a:ext cx="7772400" cy="1219200"/>
          </a:xfrm>
        </p:spPr>
        <p:txBody>
          <a:bodyPr/>
          <a:lstStyle/>
          <a:p>
            <a:r>
              <a:rPr lang="en-US" altLang="en-US" sz="3200" b="1"/>
              <a:t>Match the following:</a:t>
            </a:r>
            <a:br>
              <a:rPr lang="en-US" altLang="en-US" sz="3200" b="1"/>
            </a:br>
            <a:r>
              <a:rPr lang="en-US" altLang="en-US" sz="2400" b="1"/>
              <a:t>a.  Norway Rat     b.  Roof Rat     c.  House Mouse</a:t>
            </a:r>
            <a:endParaRPr lang="en-US" altLang="en-US" sz="3200" b="1"/>
          </a:p>
        </p:txBody>
      </p:sp>
      <p:sp>
        <p:nvSpPr>
          <p:cNvPr id="587779" name="Rectangle 3">
            <a:extLst>
              <a:ext uri="{FF2B5EF4-FFF2-40B4-BE49-F238E27FC236}">
                <a16:creationId xmlns:a16="http://schemas.microsoft.com/office/drawing/2014/main" id="{46CFA887-6241-4044-B0F8-D4C117616EB8}"/>
              </a:ext>
            </a:extLst>
          </p:cNvPr>
          <p:cNvSpPr>
            <a:spLocks noGrp="1" noChangeArrowheads="1"/>
          </p:cNvSpPr>
          <p:nvPr>
            <p:ph type="body" idx="1"/>
          </p:nvPr>
        </p:nvSpPr>
        <p:spPr>
          <a:xfrm>
            <a:off x="457200" y="1219200"/>
            <a:ext cx="8382000" cy="5638800"/>
          </a:xfrm>
        </p:spPr>
        <p:txBody>
          <a:bodyPr/>
          <a:lstStyle/>
          <a:p>
            <a:pPr marL="609600" indent="-609600">
              <a:lnSpc>
                <a:spcPct val="80000"/>
              </a:lnSpc>
              <a:buFontTx/>
              <a:buAutoNum type="arabicPeriod" startAt="201"/>
            </a:pPr>
            <a:r>
              <a:rPr lang="en-US" altLang="en-US" sz="2800" b="1"/>
              <a:t>  These rats have a tail that is longer than their </a:t>
            </a:r>
          </a:p>
          <a:p>
            <a:pPr marL="609600" indent="-609600">
              <a:lnSpc>
                <a:spcPct val="80000"/>
              </a:lnSpc>
              <a:buFontTx/>
              <a:buNone/>
            </a:pPr>
            <a:r>
              <a:rPr lang="en-US" altLang="en-US" sz="2800" b="1"/>
              <a:t>          head and body.</a:t>
            </a:r>
          </a:p>
          <a:p>
            <a:pPr marL="609600" indent="-609600">
              <a:lnSpc>
                <a:spcPct val="80000"/>
              </a:lnSpc>
              <a:buFontTx/>
              <a:buAutoNum type="arabicPeriod" startAt="202"/>
            </a:pPr>
            <a:r>
              <a:rPr lang="en-US" altLang="en-US" sz="2800" b="1"/>
              <a:t>  These rats have small ears and eyes compared </a:t>
            </a:r>
          </a:p>
          <a:p>
            <a:pPr marL="609600" indent="-609600">
              <a:lnSpc>
                <a:spcPct val="80000"/>
              </a:lnSpc>
              <a:buFontTx/>
              <a:buNone/>
            </a:pPr>
            <a:r>
              <a:rPr lang="en-US" altLang="en-US" sz="2800" b="1"/>
              <a:t>          with the size of their body.</a:t>
            </a:r>
          </a:p>
          <a:p>
            <a:pPr marL="609600" indent="-609600">
              <a:lnSpc>
                <a:spcPct val="80000"/>
              </a:lnSpc>
              <a:buFontTx/>
              <a:buAutoNum type="arabicPeriod" startAt="203"/>
            </a:pPr>
            <a:r>
              <a:rPr lang="en-US" altLang="en-US" sz="2800" b="1"/>
              <a:t>  These rats have a pointed nose.</a:t>
            </a:r>
          </a:p>
          <a:p>
            <a:pPr marL="609600" indent="-609600">
              <a:lnSpc>
                <a:spcPct val="80000"/>
              </a:lnSpc>
              <a:buFontTx/>
              <a:buAutoNum type="arabicPeriod" startAt="203"/>
            </a:pPr>
            <a:r>
              <a:rPr lang="en-US" altLang="en-US" sz="2800" b="1"/>
              <a:t>  These rats weigh 5 to 9 ounces as an adult.</a:t>
            </a:r>
          </a:p>
          <a:p>
            <a:pPr marL="609600" indent="-609600">
              <a:lnSpc>
                <a:spcPct val="80000"/>
              </a:lnSpc>
              <a:buFontTx/>
              <a:buAutoNum type="arabicPeriod" startAt="203"/>
            </a:pPr>
            <a:r>
              <a:rPr lang="en-US" altLang="en-US" sz="2800" b="1"/>
              <a:t>  </a:t>
            </a:r>
            <a:r>
              <a:rPr lang="en-US" altLang="en-US" sz="2800" b="1" u="sng"/>
              <a:t>This rodent immigrated to the United States</a:t>
            </a:r>
            <a:r>
              <a:rPr lang="en-US" altLang="en-US" sz="2800" b="1"/>
              <a:t> </a:t>
            </a:r>
          </a:p>
          <a:p>
            <a:pPr marL="609600" indent="-609600">
              <a:lnSpc>
                <a:spcPct val="80000"/>
              </a:lnSpc>
              <a:buFontTx/>
              <a:buNone/>
            </a:pPr>
            <a:r>
              <a:rPr lang="en-US" altLang="en-US" sz="2800" b="1"/>
              <a:t>          </a:t>
            </a:r>
            <a:r>
              <a:rPr lang="en-US" altLang="en-US" sz="2800" b="1" u="sng"/>
              <a:t>from Europe.</a:t>
            </a:r>
          </a:p>
          <a:p>
            <a:pPr marL="609600" indent="-609600">
              <a:lnSpc>
                <a:spcPct val="80000"/>
              </a:lnSpc>
              <a:buFontTx/>
              <a:buNone/>
            </a:pPr>
            <a:endParaRPr lang="en-US" altLang="en-US" sz="2800" b="1" u="sng"/>
          </a:p>
          <a:p>
            <a:pPr marL="609600" indent="-609600">
              <a:lnSpc>
                <a:spcPct val="80000"/>
              </a:lnSpc>
              <a:buFontTx/>
              <a:buNone/>
            </a:pPr>
            <a:endParaRPr lang="en-US" altLang="en-US" sz="2800" b="1"/>
          </a:p>
          <a:p>
            <a:pPr marL="609600" indent="-609600">
              <a:lnSpc>
                <a:spcPct val="80000"/>
              </a:lnSpc>
              <a:buFontTx/>
              <a:buAutoNum type="arabicPeriod" startAt="206"/>
            </a:pPr>
            <a:r>
              <a:rPr lang="en-US" altLang="en-US" sz="2800" b="1"/>
              <a:t>  This rodent’s droppings are about 1/8” to ¼” in</a:t>
            </a:r>
          </a:p>
          <a:p>
            <a:pPr marL="609600" indent="-609600">
              <a:lnSpc>
                <a:spcPct val="80000"/>
              </a:lnSpc>
              <a:buFontTx/>
              <a:buNone/>
            </a:pPr>
            <a:r>
              <a:rPr lang="en-US" altLang="en-US" sz="2800" b="1"/>
              <a:t>          length.</a:t>
            </a:r>
          </a:p>
          <a:p>
            <a:pPr marL="609600" indent="-609600">
              <a:lnSpc>
                <a:spcPct val="80000"/>
              </a:lnSpc>
              <a:buFontTx/>
              <a:buNone/>
            </a:pPr>
            <a:r>
              <a:rPr lang="en-US" altLang="en-US" sz="2800" b="1"/>
              <a:t>207.  This rodent’s droppings are about ¾” in length.    </a:t>
            </a:r>
          </a:p>
        </p:txBody>
      </p:sp>
      <p:sp>
        <p:nvSpPr>
          <p:cNvPr id="587780" name="Text Box 4">
            <a:extLst>
              <a:ext uri="{FF2B5EF4-FFF2-40B4-BE49-F238E27FC236}">
                <a16:creationId xmlns:a16="http://schemas.microsoft.com/office/drawing/2014/main" id="{82A2BEB6-9A17-496E-9511-834DFDA1029E}"/>
              </a:ext>
            </a:extLst>
          </p:cNvPr>
          <p:cNvSpPr txBox="1">
            <a:spLocks noChangeArrowheads="1"/>
          </p:cNvSpPr>
          <p:nvPr/>
        </p:nvSpPr>
        <p:spPr bwMode="auto">
          <a:xfrm>
            <a:off x="3733800" y="4537075"/>
            <a:ext cx="1905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Norway Rat</a:t>
            </a:r>
          </a:p>
        </p:txBody>
      </p:sp>
      <p:pic>
        <p:nvPicPr>
          <p:cNvPr id="587781" name="Picture 5" descr="Norway Rat">
            <a:extLst>
              <a:ext uri="{FF2B5EF4-FFF2-40B4-BE49-F238E27FC236}">
                <a16:creationId xmlns:a16="http://schemas.microsoft.com/office/drawing/2014/main" id="{09911983-7CCD-4F04-BFE2-6C57786E6F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4208463"/>
            <a:ext cx="2362200" cy="1270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a:extLst>
              <a:ext uri="{FF2B5EF4-FFF2-40B4-BE49-F238E27FC236}">
                <a16:creationId xmlns:a16="http://schemas.microsoft.com/office/drawing/2014/main" id="{46B6B7B2-92EC-4244-BEDB-6F2AF4C44BC1}"/>
              </a:ext>
            </a:extLst>
          </p:cNvPr>
          <p:cNvSpPr>
            <a:spLocks noGrp="1" noChangeArrowheads="1"/>
          </p:cNvSpPr>
          <p:nvPr>
            <p:ph type="title"/>
          </p:nvPr>
        </p:nvSpPr>
        <p:spPr>
          <a:xfrm>
            <a:off x="685800" y="0"/>
            <a:ext cx="7772400" cy="1219200"/>
          </a:xfrm>
        </p:spPr>
        <p:txBody>
          <a:bodyPr/>
          <a:lstStyle/>
          <a:p>
            <a:r>
              <a:rPr lang="en-US" altLang="en-US" sz="3200" b="1"/>
              <a:t>Match the following:</a:t>
            </a:r>
            <a:br>
              <a:rPr lang="en-US" altLang="en-US" sz="3200" b="1"/>
            </a:br>
            <a:r>
              <a:rPr lang="en-US" altLang="en-US" sz="2400" b="1"/>
              <a:t>a.  Norway Rat     b.  Roof Rat     c.  House Mouse</a:t>
            </a:r>
            <a:endParaRPr lang="en-US" altLang="en-US" sz="3200" b="1"/>
          </a:p>
        </p:txBody>
      </p:sp>
      <p:sp>
        <p:nvSpPr>
          <p:cNvPr id="276483" name="Rectangle 3">
            <a:extLst>
              <a:ext uri="{FF2B5EF4-FFF2-40B4-BE49-F238E27FC236}">
                <a16:creationId xmlns:a16="http://schemas.microsoft.com/office/drawing/2014/main" id="{2404BD49-7D06-41AC-B7DF-41BC853CE1C1}"/>
              </a:ext>
            </a:extLst>
          </p:cNvPr>
          <p:cNvSpPr>
            <a:spLocks noGrp="1" noChangeArrowheads="1"/>
          </p:cNvSpPr>
          <p:nvPr>
            <p:ph type="body" idx="1"/>
          </p:nvPr>
        </p:nvSpPr>
        <p:spPr>
          <a:xfrm>
            <a:off x="457200" y="1219200"/>
            <a:ext cx="8382000" cy="5638800"/>
          </a:xfrm>
        </p:spPr>
        <p:txBody>
          <a:bodyPr/>
          <a:lstStyle/>
          <a:p>
            <a:pPr marL="609600" indent="-609600">
              <a:lnSpc>
                <a:spcPct val="80000"/>
              </a:lnSpc>
              <a:buFontTx/>
              <a:buAutoNum type="arabicPeriod" startAt="201"/>
            </a:pPr>
            <a:r>
              <a:rPr lang="en-US" altLang="en-US" sz="2800" b="1"/>
              <a:t>  These rats have a tail that is longer than their </a:t>
            </a:r>
          </a:p>
          <a:p>
            <a:pPr marL="609600" indent="-609600">
              <a:lnSpc>
                <a:spcPct val="80000"/>
              </a:lnSpc>
              <a:buFontTx/>
              <a:buNone/>
            </a:pPr>
            <a:r>
              <a:rPr lang="en-US" altLang="en-US" sz="2800" b="1"/>
              <a:t>          head and body.</a:t>
            </a:r>
          </a:p>
          <a:p>
            <a:pPr marL="609600" indent="-609600">
              <a:lnSpc>
                <a:spcPct val="80000"/>
              </a:lnSpc>
              <a:buFontTx/>
              <a:buAutoNum type="arabicPeriod" startAt="202"/>
            </a:pPr>
            <a:r>
              <a:rPr lang="en-US" altLang="en-US" sz="2800" b="1"/>
              <a:t>  These rats have small ears and eyes compared </a:t>
            </a:r>
          </a:p>
          <a:p>
            <a:pPr marL="609600" indent="-609600">
              <a:lnSpc>
                <a:spcPct val="80000"/>
              </a:lnSpc>
              <a:buFontTx/>
              <a:buNone/>
            </a:pPr>
            <a:r>
              <a:rPr lang="en-US" altLang="en-US" sz="2800" b="1"/>
              <a:t>          with the size of their body.</a:t>
            </a:r>
          </a:p>
          <a:p>
            <a:pPr marL="609600" indent="-609600">
              <a:lnSpc>
                <a:spcPct val="80000"/>
              </a:lnSpc>
              <a:buFontTx/>
              <a:buAutoNum type="arabicPeriod" startAt="203"/>
            </a:pPr>
            <a:r>
              <a:rPr lang="en-US" altLang="en-US" sz="2800" b="1"/>
              <a:t>  These rats have a pointed nose.</a:t>
            </a:r>
          </a:p>
          <a:p>
            <a:pPr marL="609600" indent="-609600">
              <a:lnSpc>
                <a:spcPct val="80000"/>
              </a:lnSpc>
              <a:buFontTx/>
              <a:buAutoNum type="arabicPeriod" startAt="203"/>
            </a:pPr>
            <a:r>
              <a:rPr lang="en-US" altLang="en-US" sz="2800" b="1"/>
              <a:t>  These rats weigh 5 to 9 ounces as an adult.</a:t>
            </a:r>
          </a:p>
          <a:p>
            <a:pPr marL="609600" indent="-609600">
              <a:lnSpc>
                <a:spcPct val="80000"/>
              </a:lnSpc>
              <a:buFontTx/>
              <a:buAutoNum type="arabicPeriod" startAt="203"/>
            </a:pPr>
            <a:r>
              <a:rPr lang="en-US" altLang="en-US" sz="2800" b="1"/>
              <a:t>  This rodent immigrated to the United States </a:t>
            </a:r>
          </a:p>
          <a:p>
            <a:pPr marL="609600" indent="-609600">
              <a:lnSpc>
                <a:spcPct val="80000"/>
              </a:lnSpc>
              <a:buFontTx/>
              <a:buNone/>
            </a:pPr>
            <a:r>
              <a:rPr lang="en-US" altLang="en-US" sz="2800" b="1"/>
              <a:t>          from Europe.</a:t>
            </a:r>
          </a:p>
          <a:p>
            <a:pPr marL="609600" indent="-609600">
              <a:lnSpc>
                <a:spcPct val="80000"/>
              </a:lnSpc>
              <a:buFontTx/>
              <a:buAutoNum type="arabicPeriod" startAt="206"/>
            </a:pPr>
            <a:r>
              <a:rPr lang="en-US" altLang="en-US" sz="2800" b="1"/>
              <a:t>  </a:t>
            </a:r>
            <a:r>
              <a:rPr lang="en-US" altLang="en-US" sz="2800" b="1" u="sng"/>
              <a:t>This rodent’s droppings are about 1/8” </a:t>
            </a:r>
          </a:p>
          <a:p>
            <a:pPr marL="609600" indent="-609600">
              <a:lnSpc>
                <a:spcPct val="80000"/>
              </a:lnSpc>
              <a:buFontTx/>
              <a:buNone/>
            </a:pPr>
            <a:r>
              <a:rPr lang="en-US" altLang="en-US" sz="2800" b="1"/>
              <a:t>          </a:t>
            </a:r>
            <a:r>
              <a:rPr lang="en-US" altLang="en-US" sz="2800" b="1" u="sng"/>
              <a:t>to ¼” in length.</a:t>
            </a:r>
          </a:p>
          <a:p>
            <a:pPr marL="609600" indent="-609600">
              <a:lnSpc>
                <a:spcPct val="80000"/>
              </a:lnSpc>
              <a:buFontTx/>
              <a:buNone/>
            </a:pPr>
            <a:endParaRPr lang="en-US" altLang="en-US" sz="2800" b="1" u="sng"/>
          </a:p>
          <a:p>
            <a:pPr marL="609600" indent="-609600">
              <a:lnSpc>
                <a:spcPct val="80000"/>
              </a:lnSpc>
              <a:buFontTx/>
              <a:buNone/>
            </a:pPr>
            <a:endParaRPr lang="en-US" altLang="en-US" sz="2800" b="1"/>
          </a:p>
          <a:p>
            <a:pPr marL="609600" indent="-609600">
              <a:lnSpc>
                <a:spcPct val="80000"/>
              </a:lnSpc>
              <a:buFontTx/>
              <a:buNone/>
            </a:pPr>
            <a:r>
              <a:rPr lang="en-US" altLang="en-US" sz="2800" b="1"/>
              <a:t>207.  This rodent’s droppings are about ¾” in length.    </a:t>
            </a:r>
          </a:p>
        </p:txBody>
      </p:sp>
      <p:pic>
        <p:nvPicPr>
          <p:cNvPr id="276485" name="Picture 5" descr="House Mouse">
            <a:extLst>
              <a:ext uri="{FF2B5EF4-FFF2-40B4-BE49-F238E27FC236}">
                <a16:creationId xmlns:a16="http://schemas.microsoft.com/office/drawing/2014/main" id="{BDB2EFF1-45D8-4443-87D9-873C726DB21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5105400"/>
            <a:ext cx="2133600" cy="1216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8802" name="Rectangle 2">
            <a:extLst>
              <a:ext uri="{FF2B5EF4-FFF2-40B4-BE49-F238E27FC236}">
                <a16:creationId xmlns:a16="http://schemas.microsoft.com/office/drawing/2014/main" id="{5B5B168C-A571-493D-AC31-F23DD3678EB1}"/>
              </a:ext>
            </a:extLst>
          </p:cNvPr>
          <p:cNvSpPr>
            <a:spLocks noGrp="1" noChangeArrowheads="1"/>
          </p:cNvSpPr>
          <p:nvPr>
            <p:ph type="title"/>
          </p:nvPr>
        </p:nvSpPr>
        <p:spPr>
          <a:xfrm>
            <a:off x="685800" y="0"/>
            <a:ext cx="7772400" cy="1219200"/>
          </a:xfrm>
        </p:spPr>
        <p:txBody>
          <a:bodyPr/>
          <a:lstStyle/>
          <a:p>
            <a:r>
              <a:rPr lang="en-US" altLang="en-US" sz="3200" b="1"/>
              <a:t>Match the following:</a:t>
            </a:r>
            <a:br>
              <a:rPr lang="en-US" altLang="en-US" sz="3200" b="1"/>
            </a:br>
            <a:r>
              <a:rPr lang="en-US" altLang="en-US" sz="2400" b="1"/>
              <a:t>a.  Norway Rat     b.  Roof Rat     c.  House Mouse</a:t>
            </a:r>
            <a:endParaRPr lang="en-US" altLang="en-US" sz="3200" b="1"/>
          </a:p>
        </p:txBody>
      </p:sp>
      <p:sp>
        <p:nvSpPr>
          <p:cNvPr id="588803" name="Rectangle 3">
            <a:extLst>
              <a:ext uri="{FF2B5EF4-FFF2-40B4-BE49-F238E27FC236}">
                <a16:creationId xmlns:a16="http://schemas.microsoft.com/office/drawing/2014/main" id="{4A8C1139-A0F9-45A7-8DF1-F54857DF5AEB}"/>
              </a:ext>
            </a:extLst>
          </p:cNvPr>
          <p:cNvSpPr>
            <a:spLocks noGrp="1" noChangeArrowheads="1"/>
          </p:cNvSpPr>
          <p:nvPr>
            <p:ph type="body" idx="1"/>
          </p:nvPr>
        </p:nvSpPr>
        <p:spPr>
          <a:xfrm>
            <a:off x="457200" y="1219200"/>
            <a:ext cx="8382000" cy="5638800"/>
          </a:xfrm>
        </p:spPr>
        <p:txBody>
          <a:bodyPr/>
          <a:lstStyle/>
          <a:p>
            <a:pPr marL="609600" indent="-609600">
              <a:lnSpc>
                <a:spcPct val="80000"/>
              </a:lnSpc>
              <a:buFontTx/>
              <a:buAutoNum type="arabicPeriod" startAt="201"/>
            </a:pPr>
            <a:r>
              <a:rPr lang="en-US" altLang="en-US" sz="2800" b="1"/>
              <a:t>  These rats have a tail that is longer than their </a:t>
            </a:r>
          </a:p>
          <a:p>
            <a:pPr marL="609600" indent="-609600">
              <a:lnSpc>
                <a:spcPct val="80000"/>
              </a:lnSpc>
              <a:buFontTx/>
              <a:buNone/>
            </a:pPr>
            <a:r>
              <a:rPr lang="en-US" altLang="en-US" sz="2800" b="1"/>
              <a:t>          head and body.</a:t>
            </a:r>
          </a:p>
          <a:p>
            <a:pPr marL="609600" indent="-609600">
              <a:lnSpc>
                <a:spcPct val="80000"/>
              </a:lnSpc>
              <a:buFontTx/>
              <a:buAutoNum type="arabicPeriod" startAt="202"/>
            </a:pPr>
            <a:r>
              <a:rPr lang="en-US" altLang="en-US" sz="2800" b="1"/>
              <a:t>  These rats have small ears and eyes compared </a:t>
            </a:r>
          </a:p>
          <a:p>
            <a:pPr marL="609600" indent="-609600">
              <a:lnSpc>
                <a:spcPct val="80000"/>
              </a:lnSpc>
              <a:buFontTx/>
              <a:buNone/>
            </a:pPr>
            <a:r>
              <a:rPr lang="en-US" altLang="en-US" sz="2800" b="1"/>
              <a:t>          with the size of their body.</a:t>
            </a:r>
          </a:p>
          <a:p>
            <a:pPr marL="609600" indent="-609600">
              <a:lnSpc>
                <a:spcPct val="80000"/>
              </a:lnSpc>
              <a:buFontTx/>
              <a:buAutoNum type="arabicPeriod" startAt="203"/>
            </a:pPr>
            <a:r>
              <a:rPr lang="en-US" altLang="en-US" sz="2800" b="1"/>
              <a:t>  These rats have a pointed nose.</a:t>
            </a:r>
          </a:p>
          <a:p>
            <a:pPr marL="609600" indent="-609600">
              <a:lnSpc>
                <a:spcPct val="80000"/>
              </a:lnSpc>
              <a:buFontTx/>
              <a:buAutoNum type="arabicPeriod" startAt="203"/>
            </a:pPr>
            <a:r>
              <a:rPr lang="en-US" altLang="en-US" sz="2800" b="1"/>
              <a:t>  These rats weigh 5 to 9 ounces as an adult.</a:t>
            </a:r>
          </a:p>
          <a:p>
            <a:pPr marL="609600" indent="-609600">
              <a:lnSpc>
                <a:spcPct val="80000"/>
              </a:lnSpc>
              <a:buFontTx/>
              <a:buAutoNum type="arabicPeriod" startAt="203"/>
            </a:pPr>
            <a:r>
              <a:rPr lang="en-US" altLang="en-US" sz="2800" b="1"/>
              <a:t>  This rodent immigrated to the United States </a:t>
            </a:r>
          </a:p>
          <a:p>
            <a:pPr marL="609600" indent="-609600">
              <a:lnSpc>
                <a:spcPct val="80000"/>
              </a:lnSpc>
              <a:buFontTx/>
              <a:buNone/>
            </a:pPr>
            <a:r>
              <a:rPr lang="en-US" altLang="en-US" sz="2800" b="1"/>
              <a:t>          from Europe.</a:t>
            </a:r>
          </a:p>
          <a:p>
            <a:pPr marL="609600" indent="-609600">
              <a:lnSpc>
                <a:spcPct val="80000"/>
              </a:lnSpc>
              <a:buFontTx/>
              <a:buAutoNum type="arabicPeriod" startAt="206"/>
            </a:pPr>
            <a:r>
              <a:rPr lang="en-US" altLang="en-US" sz="2800" b="1"/>
              <a:t>  </a:t>
            </a:r>
            <a:r>
              <a:rPr lang="en-US" altLang="en-US" sz="2800" b="1" u="sng"/>
              <a:t>This rodent’s droppings are about 1/8” </a:t>
            </a:r>
          </a:p>
          <a:p>
            <a:pPr marL="609600" indent="-609600">
              <a:lnSpc>
                <a:spcPct val="80000"/>
              </a:lnSpc>
              <a:buFontTx/>
              <a:buNone/>
            </a:pPr>
            <a:r>
              <a:rPr lang="en-US" altLang="en-US" sz="2800" b="1"/>
              <a:t>          </a:t>
            </a:r>
            <a:r>
              <a:rPr lang="en-US" altLang="en-US" sz="2800" b="1" u="sng"/>
              <a:t>to ¼” in length.</a:t>
            </a:r>
          </a:p>
          <a:p>
            <a:pPr marL="609600" indent="-609600">
              <a:lnSpc>
                <a:spcPct val="80000"/>
              </a:lnSpc>
              <a:buFontTx/>
              <a:buNone/>
            </a:pPr>
            <a:endParaRPr lang="en-US" altLang="en-US" sz="2800" b="1" u="sng"/>
          </a:p>
          <a:p>
            <a:pPr marL="609600" indent="-609600">
              <a:lnSpc>
                <a:spcPct val="80000"/>
              </a:lnSpc>
              <a:buFontTx/>
              <a:buNone/>
            </a:pPr>
            <a:endParaRPr lang="en-US" altLang="en-US" sz="2800" b="1"/>
          </a:p>
          <a:p>
            <a:pPr marL="609600" indent="-609600">
              <a:lnSpc>
                <a:spcPct val="80000"/>
              </a:lnSpc>
              <a:buFontTx/>
              <a:buNone/>
            </a:pPr>
            <a:r>
              <a:rPr lang="en-US" altLang="en-US" sz="2800" b="1"/>
              <a:t>207.  This rodent’s droppings are about ¾” in length.    </a:t>
            </a:r>
          </a:p>
        </p:txBody>
      </p:sp>
      <p:sp>
        <p:nvSpPr>
          <p:cNvPr id="588804" name="Text Box 4">
            <a:extLst>
              <a:ext uri="{FF2B5EF4-FFF2-40B4-BE49-F238E27FC236}">
                <a16:creationId xmlns:a16="http://schemas.microsoft.com/office/drawing/2014/main" id="{58645B30-B562-4A01-A0A4-2B7300B9612E}"/>
              </a:ext>
            </a:extLst>
          </p:cNvPr>
          <p:cNvSpPr txBox="1">
            <a:spLocks noChangeArrowheads="1"/>
          </p:cNvSpPr>
          <p:nvPr/>
        </p:nvSpPr>
        <p:spPr bwMode="auto">
          <a:xfrm>
            <a:off x="2362200" y="5638800"/>
            <a:ext cx="1981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House Mouse</a:t>
            </a:r>
          </a:p>
        </p:txBody>
      </p:sp>
      <p:pic>
        <p:nvPicPr>
          <p:cNvPr id="588805" name="Picture 5" descr="House Mouse">
            <a:extLst>
              <a:ext uri="{FF2B5EF4-FFF2-40B4-BE49-F238E27FC236}">
                <a16:creationId xmlns:a16="http://schemas.microsoft.com/office/drawing/2014/main" id="{2631DDC5-B6AD-4EB6-97D2-FC0B81B2D0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0600" y="5105400"/>
            <a:ext cx="2133600" cy="1216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88806" name="Picture 6">
            <a:extLst>
              <a:ext uri="{FF2B5EF4-FFF2-40B4-BE49-F238E27FC236}">
                <a16:creationId xmlns:a16="http://schemas.microsoft.com/office/drawing/2014/main" id="{F8014B4F-1EEB-435C-9C61-504BB38B103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4800600"/>
            <a:ext cx="1216025" cy="1562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Rectangle 2">
            <a:extLst>
              <a:ext uri="{FF2B5EF4-FFF2-40B4-BE49-F238E27FC236}">
                <a16:creationId xmlns:a16="http://schemas.microsoft.com/office/drawing/2014/main" id="{0852BD3E-7A03-441D-82B3-8F632C33D4D4}"/>
              </a:ext>
            </a:extLst>
          </p:cNvPr>
          <p:cNvSpPr>
            <a:spLocks noGrp="1" noChangeArrowheads="1"/>
          </p:cNvSpPr>
          <p:nvPr>
            <p:ph type="title"/>
          </p:nvPr>
        </p:nvSpPr>
        <p:spPr>
          <a:xfrm>
            <a:off x="685800" y="0"/>
            <a:ext cx="7772400" cy="1219200"/>
          </a:xfrm>
        </p:spPr>
        <p:txBody>
          <a:bodyPr/>
          <a:lstStyle/>
          <a:p>
            <a:r>
              <a:rPr lang="en-US" altLang="en-US" sz="3200" b="1"/>
              <a:t>Match the following:</a:t>
            </a:r>
            <a:br>
              <a:rPr lang="en-US" altLang="en-US" sz="3200" b="1"/>
            </a:br>
            <a:r>
              <a:rPr lang="en-US" altLang="en-US" sz="2400" b="1"/>
              <a:t>a.  Norway Rat     b.  Roof Rat     c.  House Mouse</a:t>
            </a:r>
            <a:endParaRPr lang="en-US" altLang="en-US" sz="3200" b="1"/>
          </a:p>
        </p:txBody>
      </p:sp>
      <p:sp>
        <p:nvSpPr>
          <p:cNvPr id="277507" name="Rectangle 3">
            <a:extLst>
              <a:ext uri="{FF2B5EF4-FFF2-40B4-BE49-F238E27FC236}">
                <a16:creationId xmlns:a16="http://schemas.microsoft.com/office/drawing/2014/main" id="{79F6E5B8-3C4E-4E7F-BB82-825C74486E43}"/>
              </a:ext>
            </a:extLst>
          </p:cNvPr>
          <p:cNvSpPr>
            <a:spLocks noGrp="1" noChangeArrowheads="1"/>
          </p:cNvSpPr>
          <p:nvPr>
            <p:ph type="body" idx="1"/>
          </p:nvPr>
        </p:nvSpPr>
        <p:spPr>
          <a:xfrm>
            <a:off x="457200" y="1219200"/>
            <a:ext cx="8382000" cy="5638800"/>
          </a:xfrm>
        </p:spPr>
        <p:txBody>
          <a:bodyPr/>
          <a:lstStyle/>
          <a:p>
            <a:pPr marL="609600" indent="-609600">
              <a:lnSpc>
                <a:spcPct val="80000"/>
              </a:lnSpc>
              <a:buFontTx/>
              <a:buAutoNum type="arabicPeriod" startAt="201"/>
            </a:pPr>
            <a:r>
              <a:rPr lang="en-US" altLang="en-US" sz="2800" b="1"/>
              <a:t>  These rats have a tail that is longer than their </a:t>
            </a:r>
          </a:p>
          <a:p>
            <a:pPr marL="609600" indent="-609600">
              <a:lnSpc>
                <a:spcPct val="80000"/>
              </a:lnSpc>
              <a:buFontTx/>
              <a:buNone/>
            </a:pPr>
            <a:r>
              <a:rPr lang="en-US" altLang="en-US" sz="2800" b="1"/>
              <a:t>          head and body.</a:t>
            </a:r>
          </a:p>
          <a:p>
            <a:pPr marL="609600" indent="-609600">
              <a:lnSpc>
                <a:spcPct val="80000"/>
              </a:lnSpc>
              <a:buFontTx/>
              <a:buAutoNum type="arabicPeriod" startAt="202"/>
            </a:pPr>
            <a:r>
              <a:rPr lang="en-US" altLang="en-US" sz="2800" b="1"/>
              <a:t>  These rats have small ears and eyes compared </a:t>
            </a:r>
          </a:p>
          <a:p>
            <a:pPr marL="609600" indent="-609600">
              <a:lnSpc>
                <a:spcPct val="80000"/>
              </a:lnSpc>
              <a:buFontTx/>
              <a:buNone/>
            </a:pPr>
            <a:r>
              <a:rPr lang="en-US" altLang="en-US" sz="2800" b="1"/>
              <a:t>          with the size of their body.</a:t>
            </a:r>
          </a:p>
          <a:p>
            <a:pPr marL="609600" indent="-609600">
              <a:lnSpc>
                <a:spcPct val="80000"/>
              </a:lnSpc>
              <a:buFontTx/>
              <a:buAutoNum type="arabicPeriod" startAt="203"/>
            </a:pPr>
            <a:r>
              <a:rPr lang="en-US" altLang="en-US" sz="2800" b="1"/>
              <a:t>  These rats have a pointed nose.</a:t>
            </a:r>
          </a:p>
          <a:p>
            <a:pPr marL="609600" indent="-609600">
              <a:lnSpc>
                <a:spcPct val="80000"/>
              </a:lnSpc>
              <a:buFontTx/>
              <a:buAutoNum type="arabicPeriod" startAt="203"/>
            </a:pPr>
            <a:r>
              <a:rPr lang="en-US" altLang="en-US" sz="2800" b="1"/>
              <a:t>  These rats weigh 5 to 9 ounces as an adult.</a:t>
            </a:r>
          </a:p>
          <a:p>
            <a:pPr marL="609600" indent="-609600">
              <a:lnSpc>
                <a:spcPct val="80000"/>
              </a:lnSpc>
              <a:buFontTx/>
              <a:buAutoNum type="arabicPeriod" startAt="203"/>
            </a:pPr>
            <a:r>
              <a:rPr lang="en-US" altLang="en-US" sz="2800" b="1"/>
              <a:t>  This rodent immigrated to the United States </a:t>
            </a:r>
          </a:p>
          <a:p>
            <a:pPr marL="609600" indent="-609600">
              <a:lnSpc>
                <a:spcPct val="80000"/>
              </a:lnSpc>
              <a:buFontTx/>
              <a:buNone/>
            </a:pPr>
            <a:r>
              <a:rPr lang="en-US" altLang="en-US" sz="2800" b="1"/>
              <a:t>          from Europe.</a:t>
            </a:r>
          </a:p>
          <a:p>
            <a:pPr marL="609600" indent="-609600">
              <a:lnSpc>
                <a:spcPct val="80000"/>
              </a:lnSpc>
              <a:buFontTx/>
              <a:buAutoNum type="arabicPeriod" startAt="206"/>
            </a:pPr>
            <a:r>
              <a:rPr lang="en-US" altLang="en-US" sz="2800" b="1"/>
              <a:t>  This rodent’s droppings are about 1/8” to ¼” in</a:t>
            </a:r>
          </a:p>
          <a:p>
            <a:pPr marL="609600" indent="-609600">
              <a:lnSpc>
                <a:spcPct val="80000"/>
              </a:lnSpc>
              <a:buFontTx/>
              <a:buNone/>
            </a:pPr>
            <a:r>
              <a:rPr lang="en-US" altLang="en-US" sz="2800" b="1"/>
              <a:t>          length.</a:t>
            </a:r>
          </a:p>
          <a:p>
            <a:pPr marL="609600" indent="-609600">
              <a:lnSpc>
                <a:spcPct val="80000"/>
              </a:lnSpc>
              <a:buFontTx/>
              <a:buAutoNum type="arabicPeriod" startAt="207"/>
            </a:pPr>
            <a:r>
              <a:rPr lang="en-US" altLang="en-US" sz="2800" b="1"/>
              <a:t>  </a:t>
            </a:r>
            <a:r>
              <a:rPr lang="en-US" altLang="en-US" sz="2800" b="1" u="sng"/>
              <a:t>This rodent’s droppings are</a:t>
            </a:r>
            <a:r>
              <a:rPr lang="en-US" altLang="en-US" sz="2800" b="1"/>
              <a:t> </a:t>
            </a:r>
          </a:p>
          <a:p>
            <a:pPr marL="609600" indent="-609600">
              <a:lnSpc>
                <a:spcPct val="80000"/>
              </a:lnSpc>
              <a:buFontTx/>
              <a:buNone/>
            </a:pPr>
            <a:r>
              <a:rPr lang="en-US" altLang="en-US" sz="2800" b="1"/>
              <a:t>         </a:t>
            </a:r>
            <a:r>
              <a:rPr lang="en-US" altLang="en-US" sz="2800" b="1" u="sng"/>
              <a:t>about ¾” in length.</a:t>
            </a:r>
          </a:p>
          <a:p>
            <a:pPr marL="609600" indent="-609600">
              <a:lnSpc>
                <a:spcPct val="80000"/>
              </a:lnSpc>
              <a:buFontTx/>
              <a:buNone/>
            </a:pPr>
            <a:r>
              <a:rPr lang="en-US" altLang="en-US" sz="2800" b="1"/>
              <a:t>    </a:t>
            </a:r>
          </a:p>
        </p:txBody>
      </p:sp>
    </p:spTree>
  </p:cSld>
  <p:clrMapOvr>
    <a:masterClrMapping/>
  </p:clrMapOvr>
</p:sld>
</file>

<file path=ppt/slides/slide4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826" name="Rectangle 2">
            <a:extLst>
              <a:ext uri="{FF2B5EF4-FFF2-40B4-BE49-F238E27FC236}">
                <a16:creationId xmlns:a16="http://schemas.microsoft.com/office/drawing/2014/main" id="{28FE2C68-4EA9-492B-B065-4831E42B36DF}"/>
              </a:ext>
            </a:extLst>
          </p:cNvPr>
          <p:cNvSpPr>
            <a:spLocks noGrp="1" noChangeArrowheads="1"/>
          </p:cNvSpPr>
          <p:nvPr>
            <p:ph type="title"/>
          </p:nvPr>
        </p:nvSpPr>
        <p:spPr>
          <a:xfrm>
            <a:off x="685800" y="0"/>
            <a:ext cx="7772400" cy="1219200"/>
          </a:xfrm>
        </p:spPr>
        <p:txBody>
          <a:bodyPr/>
          <a:lstStyle/>
          <a:p>
            <a:r>
              <a:rPr lang="en-US" altLang="en-US" sz="3200" b="1"/>
              <a:t>Match the following:</a:t>
            </a:r>
            <a:br>
              <a:rPr lang="en-US" altLang="en-US" sz="3200" b="1"/>
            </a:br>
            <a:r>
              <a:rPr lang="en-US" altLang="en-US" sz="2400" b="1"/>
              <a:t>a.  Norway Rat     b.  Roof Rat     c.  House Mouse</a:t>
            </a:r>
            <a:endParaRPr lang="en-US" altLang="en-US" sz="3200" b="1"/>
          </a:p>
        </p:txBody>
      </p:sp>
      <p:sp>
        <p:nvSpPr>
          <p:cNvPr id="589827" name="Rectangle 3">
            <a:extLst>
              <a:ext uri="{FF2B5EF4-FFF2-40B4-BE49-F238E27FC236}">
                <a16:creationId xmlns:a16="http://schemas.microsoft.com/office/drawing/2014/main" id="{1BD1276F-75C9-4E43-AADC-C60777813F00}"/>
              </a:ext>
            </a:extLst>
          </p:cNvPr>
          <p:cNvSpPr>
            <a:spLocks noGrp="1" noChangeArrowheads="1"/>
          </p:cNvSpPr>
          <p:nvPr>
            <p:ph type="body" idx="1"/>
          </p:nvPr>
        </p:nvSpPr>
        <p:spPr>
          <a:xfrm>
            <a:off x="457200" y="1219200"/>
            <a:ext cx="8382000" cy="5638800"/>
          </a:xfrm>
        </p:spPr>
        <p:txBody>
          <a:bodyPr/>
          <a:lstStyle/>
          <a:p>
            <a:pPr marL="609600" indent="-609600">
              <a:lnSpc>
                <a:spcPct val="80000"/>
              </a:lnSpc>
              <a:buFontTx/>
              <a:buAutoNum type="arabicPeriod" startAt="201"/>
            </a:pPr>
            <a:r>
              <a:rPr lang="en-US" altLang="en-US" sz="2800" b="1"/>
              <a:t>  These rats have a tail that is longer than their </a:t>
            </a:r>
          </a:p>
          <a:p>
            <a:pPr marL="609600" indent="-609600">
              <a:lnSpc>
                <a:spcPct val="80000"/>
              </a:lnSpc>
              <a:buFontTx/>
              <a:buNone/>
            </a:pPr>
            <a:r>
              <a:rPr lang="en-US" altLang="en-US" sz="2800" b="1"/>
              <a:t>          head and body.</a:t>
            </a:r>
          </a:p>
          <a:p>
            <a:pPr marL="609600" indent="-609600">
              <a:lnSpc>
                <a:spcPct val="80000"/>
              </a:lnSpc>
              <a:buFontTx/>
              <a:buAutoNum type="arabicPeriod" startAt="202"/>
            </a:pPr>
            <a:r>
              <a:rPr lang="en-US" altLang="en-US" sz="2800" b="1"/>
              <a:t>  These rats have small ears and eyes compared </a:t>
            </a:r>
          </a:p>
          <a:p>
            <a:pPr marL="609600" indent="-609600">
              <a:lnSpc>
                <a:spcPct val="80000"/>
              </a:lnSpc>
              <a:buFontTx/>
              <a:buNone/>
            </a:pPr>
            <a:r>
              <a:rPr lang="en-US" altLang="en-US" sz="2800" b="1"/>
              <a:t>          with the size of their body.</a:t>
            </a:r>
          </a:p>
          <a:p>
            <a:pPr marL="609600" indent="-609600">
              <a:lnSpc>
                <a:spcPct val="80000"/>
              </a:lnSpc>
              <a:buFontTx/>
              <a:buAutoNum type="arabicPeriod" startAt="203"/>
            </a:pPr>
            <a:r>
              <a:rPr lang="en-US" altLang="en-US" sz="2800" b="1"/>
              <a:t>  These rats have a pointed nose.</a:t>
            </a:r>
          </a:p>
          <a:p>
            <a:pPr marL="609600" indent="-609600">
              <a:lnSpc>
                <a:spcPct val="80000"/>
              </a:lnSpc>
              <a:buFontTx/>
              <a:buAutoNum type="arabicPeriod" startAt="203"/>
            </a:pPr>
            <a:r>
              <a:rPr lang="en-US" altLang="en-US" sz="2800" b="1"/>
              <a:t>  These rats weigh 5 to 9 ounces as an adult.</a:t>
            </a:r>
          </a:p>
          <a:p>
            <a:pPr marL="609600" indent="-609600">
              <a:lnSpc>
                <a:spcPct val="80000"/>
              </a:lnSpc>
              <a:buFontTx/>
              <a:buAutoNum type="arabicPeriod" startAt="203"/>
            </a:pPr>
            <a:r>
              <a:rPr lang="en-US" altLang="en-US" sz="2800" b="1"/>
              <a:t>  This rodent immigrated to the United States </a:t>
            </a:r>
          </a:p>
          <a:p>
            <a:pPr marL="609600" indent="-609600">
              <a:lnSpc>
                <a:spcPct val="80000"/>
              </a:lnSpc>
              <a:buFontTx/>
              <a:buNone/>
            </a:pPr>
            <a:r>
              <a:rPr lang="en-US" altLang="en-US" sz="2800" b="1"/>
              <a:t>          from Europe.</a:t>
            </a:r>
          </a:p>
          <a:p>
            <a:pPr marL="609600" indent="-609600">
              <a:lnSpc>
                <a:spcPct val="80000"/>
              </a:lnSpc>
              <a:buFontTx/>
              <a:buAutoNum type="arabicPeriod" startAt="206"/>
            </a:pPr>
            <a:r>
              <a:rPr lang="en-US" altLang="en-US" sz="2800" b="1"/>
              <a:t>  This rodent’s droppings are about 1/8” to ¼” in</a:t>
            </a:r>
          </a:p>
          <a:p>
            <a:pPr marL="609600" indent="-609600">
              <a:lnSpc>
                <a:spcPct val="80000"/>
              </a:lnSpc>
              <a:buFontTx/>
              <a:buNone/>
            </a:pPr>
            <a:r>
              <a:rPr lang="en-US" altLang="en-US" sz="2800" b="1"/>
              <a:t>          length.</a:t>
            </a:r>
          </a:p>
          <a:p>
            <a:pPr marL="609600" indent="-609600">
              <a:lnSpc>
                <a:spcPct val="80000"/>
              </a:lnSpc>
              <a:buFontTx/>
              <a:buAutoNum type="arabicPeriod" startAt="207"/>
            </a:pPr>
            <a:r>
              <a:rPr lang="en-US" altLang="en-US" sz="2800" b="1"/>
              <a:t>  </a:t>
            </a:r>
            <a:r>
              <a:rPr lang="en-US" altLang="en-US" sz="2800" b="1" u="sng"/>
              <a:t>This rodent’s droppings are</a:t>
            </a:r>
            <a:r>
              <a:rPr lang="en-US" altLang="en-US" sz="2800" b="1"/>
              <a:t> </a:t>
            </a:r>
          </a:p>
          <a:p>
            <a:pPr marL="609600" indent="-609600">
              <a:lnSpc>
                <a:spcPct val="80000"/>
              </a:lnSpc>
              <a:buFontTx/>
              <a:buNone/>
            </a:pPr>
            <a:r>
              <a:rPr lang="en-US" altLang="en-US" sz="2800" b="1"/>
              <a:t>         </a:t>
            </a:r>
            <a:r>
              <a:rPr lang="en-US" altLang="en-US" sz="2800" b="1" u="sng"/>
              <a:t>about ¾” in length.</a:t>
            </a:r>
          </a:p>
          <a:p>
            <a:pPr marL="609600" indent="-609600">
              <a:lnSpc>
                <a:spcPct val="80000"/>
              </a:lnSpc>
              <a:buFontTx/>
              <a:buNone/>
            </a:pPr>
            <a:r>
              <a:rPr lang="en-US" altLang="en-US" sz="2800" b="1"/>
              <a:t>    </a:t>
            </a:r>
          </a:p>
        </p:txBody>
      </p:sp>
      <p:sp>
        <p:nvSpPr>
          <p:cNvPr id="589828" name="Text Box 4">
            <a:extLst>
              <a:ext uri="{FF2B5EF4-FFF2-40B4-BE49-F238E27FC236}">
                <a16:creationId xmlns:a16="http://schemas.microsoft.com/office/drawing/2014/main" id="{4BD257A5-0B09-456F-9CBE-10E92F7A6F83}"/>
              </a:ext>
            </a:extLst>
          </p:cNvPr>
          <p:cNvSpPr txBox="1">
            <a:spLocks noChangeArrowheads="1"/>
          </p:cNvSpPr>
          <p:nvPr/>
        </p:nvSpPr>
        <p:spPr bwMode="auto">
          <a:xfrm>
            <a:off x="4953000" y="5943600"/>
            <a:ext cx="1905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Norway Rat</a:t>
            </a:r>
          </a:p>
        </p:txBody>
      </p:sp>
      <p:pic>
        <p:nvPicPr>
          <p:cNvPr id="589829" name="Picture 5">
            <a:extLst>
              <a:ext uri="{FF2B5EF4-FFF2-40B4-BE49-F238E27FC236}">
                <a16:creationId xmlns:a16="http://schemas.microsoft.com/office/drawing/2014/main" id="{4BEF60FB-C39B-45E7-9519-06F25E29B8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5105400"/>
            <a:ext cx="1216025" cy="15621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9554" name="Rectangle 2">
            <a:extLst>
              <a:ext uri="{FF2B5EF4-FFF2-40B4-BE49-F238E27FC236}">
                <a16:creationId xmlns:a16="http://schemas.microsoft.com/office/drawing/2014/main" id="{003C6A7F-C11A-4802-9CFC-90515EC890FF}"/>
              </a:ext>
            </a:extLst>
          </p:cNvPr>
          <p:cNvSpPr>
            <a:spLocks noGrp="1" noChangeArrowheads="1"/>
          </p:cNvSpPr>
          <p:nvPr>
            <p:ph type="title"/>
          </p:nvPr>
        </p:nvSpPr>
        <p:spPr>
          <a:xfrm>
            <a:off x="685800" y="152400"/>
            <a:ext cx="7772400" cy="990600"/>
          </a:xfrm>
        </p:spPr>
        <p:txBody>
          <a:bodyPr/>
          <a:lstStyle/>
          <a:p>
            <a:r>
              <a:rPr lang="en-US" altLang="en-US" sz="3200" b="1"/>
              <a:t>Match the following:</a:t>
            </a:r>
            <a:br>
              <a:rPr lang="en-US" altLang="en-US" sz="3200" b="1"/>
            </a:br>
            <a:r>
              <a:rPr lang="en-US" altLang="en-US" sz="2400" b="1"/>
              <a:t>a.  Norway Rat     b.  Roof Rat     c.  House Mouse</a:t>
            </a:r>
          </a:p>
        </p:txBody>
      </p:sp>
      <p:sp>
        <p:nvSpPr>
          <p:cNvPr id="279555" name="Rectangle 3">
            <a:extLst>
              <a:ext uri="{FF2B5EF4-FFF2-40B4-BE49-F238E27FC236}">
                <a16:creationId xmlns:a16="http://schemas.microsoft.com/office/drawing/2014/main" id="{A83082E0-5263-4F97-8538-4D10A3FB1DF0}"/>
              </a:ext>
            </a:extLst>
          </p:cNvPr>
          <p:cNvSpPr>
            <a:spLocks noGrp="1" noChangeArrowheads="1"/>
          </p:cNvSpPr>
          <p:nvPr>
            <p:ph type="body" idx="1"/>
          </p:nvPr>
        </p:nvSpPr>
        <p:spPr>
          <a:xfrm>
            <a:off x="685800" y="1219200"/>
            <a:ext cx="7772400" cy="5638800"/>
          </a:xfrm>
        </p:spPr>
        <p:txBody>
          <a:bodyPr/>
          <a:lstStyle/>
          <a:p>
            <a:pPr marL="609600" indent="-609600">
              <a:lnSpc>
                <a:spcPct val="80000"/>
              </a:lnSpc>
              <a:buFontTx/>
              <a:buAutoNum type="arabicPeriod" startAt="208"/>
            </a:pPr>
            <a:r>
              <a:rPr lang="en-US" altLang="en-US" sz="2800" b="1"/>
              <a:t> </a:t>
            </a:r>
            <a:r>
              <a:rPr lang="en-US" altLang="en-US" sz="2800" b="1" u="sng"/>
              <a:t>This rodent can enter through a </a:t>
            </a:r>
          </a:p>
          <a:p>
            <a:pPr marL="609600" indent="-609600">
              <a:lnSpc>
                <a:spcPct val="80000"/>
              </a:lnSpc>
              <a:buFontTx/>
              <a:buNone/>
            </a:pPr>
            <a:r>
              <a:rPr lang="en-US" altLang="en-US" sz="2800" b="1"/>
              <a:t>         </a:t>
            </a:r>
            <a:r>
              <a:rPr lang="en-US" altLang="en-US" sz="2800" b="1" u="sng"/>
              <a:t>crack under a door as small as ¼”.</a:t>
            </a:r>
          </a:p>
          <a:p>
            <a:pPr marL="609600" indent="-609600">
              <a:lnSpc>
                <a:spcPct val="80000"/>
              </a:lnSpc>
              <a:buFontTx/>
              <a:buNone/>
            </a:pPr>
            <a:endParaRPr lang="en-US" altLang="en-US" sz="2800" b="1" u="sng"/>
          </a:p>
          <a:p>
            <a:pPr marL="609600" indent="-609600">
              <a:lnSpc>
                <a:spcPct val="80000"/>
              </a:lnSpc>
              <a:buFontTx/>
              <a:buAutoNum type="arabicPeriod" startAt="209"/>
            </a:pPr>
            <a:r>
              <a:rPr lang="en-US" altLang="en-US" sz="2800" b="1"/>
              <a:t>  This rodent often makes its nests high up in </a:t>
            </a:r>
          </a:p>
          <a:p>
            <a:pPr marL="609600" indent="-609600">
              <a:lnSpc>
                <a:spcPct val="80000"/>
              </a:lnSpc>
              <a:buFontTx/>
              <a:buNone/>
            </a:pPr>
            <a:r>
              <a:rPr lang="en-US" altLang="en-US" sz="2800" b="1"/>
              <a:t>          trees or in attics.</a:t>
            </a:r>
          </a:p>
          <a:p>
            <a:pPr marL="609600" indent="-609600">
              <a:lnSpc>
                <a:spcPct val="80000"/>
              </a:lnSpc>
              <a:buFontTx/>
              <a:buAutoNum type="arabicPeriod" startAt="210"/>
            </a:pPr>
            <a:r>
              <a:rPr lang="en-US" altLang="en-US" sz="2800" b="1"/>
              <a:t>  This rodent often digs burrows in the </a:t>
            </a:r>
          </a:p>
          <a:p>
            <a:pPr marL="609600" indent="-609600">
              <a:lnSpc>
                <a:spcPct val="80000"/>
              </a:lnSpc>
              <a:buFontTx/>
              <a:buNone/>
            </a:pPr>
            <a:r>
              <a:rPr lang="en-US" altLang="en-US" sz="2800" b="1"/>
              <a:t>          ground.</a:t>
            </a:r>
          </a:p>
          <a:p>
            <a:pPr marL="609600" indent="-609600">
              <a:lnSpc>
                <a:spcPct val="80000"/>
              </a:lnSpc>
              <a:buFontTx/>
              <a:buAutoNum type="arabicPeriod" startAt="211"/>
            </a:pPr>
            <a:r>
              <a:rPr lang="en-US" altLang="en-US" sz="2800" b="1"/>
              <a:t>  This rodent often feeds on fruits and </a:t>
            </a:r>
          </a:p>
          <a:p>
            <a:pPr marL="609600" indent="-609600">
              <a:lnSpc>
                <a:spcPct val="80000"/>
              </a:lnSpc>
              <a:buFontTx/>
              <a:buNone/>
            </a:pPr>
            <a:r>
              <a:rPr lang="en-US" altLang="en-US" sz="2800" b="1"/>
              <a:t>          vegetables.</a:t>
            </a:r>
          </a:p>
          <a:p>
            <a:pPr marL="609600" indent="-609600">
              <a:lnSpc>
                <a:spcPct val="80000"/>
              </a:lnSpc>
              <a:buFontTx/>
              <a:buNone/>
            </a:pPr>
            <a:r>
              <a:rPr lang="en-US" altLang="en-US" sz="2800" b="1"/>
              <a:t>212.   This rodent often feeds on meats, fish and</a:t>
            </a:r>
          </a:p>
          <a:p>
            <a:pPr marL="609600" indent="-609600">
              <a:lnSpc>
                <a:spcPct val="80000"/>
              </a:lnSpc>
              <a:buFontTx/>
              <a:buNone/>
            </a:pPr>
            <a:r>
              <a:rPr lang="en-US" altLang="en-US" sz="2800" b="1"/>
              <a:t>          grains.</a:t>
            </a:r>
          </a:p>
          <a:p>
            <a:pPr marL="609600" indent="-609600">
              <a:lnSpc>
                <a:spcPct val="80000"/>
              </a:lnSpc>
              <a:buFontTx/>
              <a:buAutoNum type="arabicPeriod" startAt="213"/>
            </a:pPr>
            <a:r>
              <a:rPr lang="en-US" altLang="en-US" sz="2800" b="1"/>
              <a:t>  This rodent often feeds on seeds and cereal </a:t>
            </a:r>
          </a:p>
          <a:p>
            <a:pPr marL="609600" indent="-609600">
              <a:lnSpc>
                <a:spcPct val="80000"/>
              </a:lnSpc>
              <a:buFontTx/>
              <a:buNone/>
            </a:pPr>
            <a:r>
              <a:rPr lang="en-US" altLang="en-US" sz="2800" b="1"/>
              <a:t>          grains.  </a:t>
            </a:r>
          </a:p>
        </p:txBody>
      </p:sp>
      <p:pic>
        <p:nvPicPr>
          <p:cNvPr id="279557" name="Picture 5" descr="House Mouse">
            <a:extLst>
              <a:ext uri="{FF2B5EF4-FFF2-40B4-BE49-F238E27FC236}">
                <a16:creationId xmlns:a16="http://schemas.microsoft.com/office/drawing/2014/main" id="{0B59D986-AD73-459B-A0AB-315C33B47B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1263650"/>
            <a:ext cx="2133600" cy="1216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0850" name="Rectangle 2">
            <a:extLst>
              <a:ext uri="{FF2B5EF4-FFF2-40B4-BE49-F238E27FC236}">
                <a16:creationId xmlns:a16="http://schemas.microsoft.com/office/drawing/2014/main" id="{7453EC31-9C54-4EEE-8B11-2CAD66328746}"/>
              </a:ext>
            </a:extLst>
          </p:cNvPr>
          <p:cNvSpPr>
            <a:spLocks noGrp="1" noChangeArrowheads="1"/>
          </p:cNvSpPr>
          <p:nvPr>
            <p:ph type="title"/>
          </p:nvPr>
        </p:nvSpPr>
        <p:spPr>
          <a:xfrm>
            <a:off x="685800" y="152400"/>
            <a:ext cx="7772400" cy="990600"/>
          </a:xfrm>
        </p:spPr>
        <p:txBody>
          <a:bodyPr/>
          <a:lstStyle/>
          <a:p>
            <a:r>
              <a:rPr lang="en-US" altLang="en-US" sz="3200" b="1"/>
              <a:t>Match the following:</a:t>
            </a:r>
            <a:br>
              <a:rPr lang="en-US" altLang="en-US" sz="3200" b="1"/>
            </a:br>
            <a:r>
              <a:rPr lang="en-US" altLang="en-US" sz="2400" b="1"/>
              <a:t>a.  Norway Rat     b.  Roof Rat     c.  House Mouse</a:t>
            </a:r>
          </a:p>
        </p:txBody>
      </p:sp>
      <p:sp>
        <p:nvSpPr>
          <p:cNvPr id="590851" name="Rectangle 3">
            <a:extLst>
              <a:ext uri="{FF2B5EF4-FFF2-40B4-BE49-F238E27FC236}">
                <a16:creationId xmlns:a16="http://schemas.microsoft.com/office/drawing/2014/main" id="{0BAAE51F-A94C-4279-BBBD-9E98BA3507E8}"/>
              </a:ext>
            </a:extLst>
          </p:cNvPr>
          <p:cNvSpPr>
            <a:spLocks noGrp="1" noChangeArrowheads="1"/>
          </p:cNvSpPr>
          <p:nvPr>
            <p:ph type="body" idx="1"/>
          </p:nvPr>
        </p:nvSpPr>
        <p:spPr>
          <a:xfrm>
            <a:off x="685800" y="1219200"/>
            <a:ext cx="7772400" cy="5638800"/>
          </a:xfrm>
        </p:spPr>
        <p:txBody>
          <a:bodyPr/>
          <a:lstStyle/>
          <a:p>
            <a:pPr marL="609600" indent="-609600">
              <a:lnSpc>
                <a:spcPct val="80000"/>
              </a:lnSpc>
              <a:buFontTx/>
              <a:buAutoNum type="arabicPeriod" startAt="208"/>
            </a:pPr>
            <a:r>
              <a:rPr lang="en-US" altLang="en-US" sz="2800" b="1"/>
              <a:t> </a:t>
            </a:r>
            <a:r>
              <a:rPr lang="en-US" altLang="en-US" sz="2800" b="1" u="sng"/>
              <a:t>This rodent can enter through a </a:t>
            </a:r>
          </a:p>
          <a:p>
            <a:pPr marL="609600" indent="-609600">
              <a:lnSpc>
                <a:spcPct val="80000"/>
              </a:lnSpc>
              <a:buFontTx/>
              <a:buNone/>
            </a:pPr>
            <a:r>
              <a:rPr lang="en-US" altLang="en-US" sz="2800" b="1"/>
              <a:t>         </a:t>
            </a:r>
            <a:r>
              <a:rPr lang="en-US" altLang="en-US" sz="2800" b="1" u="sng"/>
              <a:t>crack under a door as small as ¼”.</a:t>
            </a:r>
          </a:p>
          <a:p>
            <a:pPr marL="609600" indent="-609600">
              <a:lnSpc>
                <a:spcPct val="80000"/>
              </a:lnSpc>
              <a:buFontTx/>
              <a:buNone/>
            </a:pPr>
            <a:endParaRPr lang="en-US" altLang="en-US" sz="2800" b="1" u="sng"/>
          </a:p>
          <a:p>
            <a:pPr marL="609600" indent="-609600">
              <a:lnSpc>
                <a:spcPct val="80000"/>
              </a:lnSpc>
              <a:buFontTx/>
              <a:buAutoNum type="arabicPeriod" startAt="209"/>
            </a:pPr>
            <a:r>
              <a:rPr lang="en-US" altLang="en-US" sz="2800" b="1"/>
              <a:t>  This rodent often makes its nests high up in </a:t>
            </a:r>
          </a:p>
          <a:p>
            <a:pPr marL="609600" indent="-609600">
              <a:lnSpc>
                <a:spcPct val="80000"/>
              </a:lnSpc>
              <a:buFontTx/>
              <a:buNone/>
            </a:pPr>
            <a:r>
              <a:rPr lang="en-US" altLang="en-US" sz="2800" b="1"/>
              <a:t>          trees or in attics.</a:t>
            </a:r>
          </a:p>
          <a:p>
            <a:pPr marL="609600" indent="-609600">
              <a:lnSpc>
                <a:spcPct val="80000"/>
              </a:lnSpc>
              <a:buFontTx/>
              <a:buAutoNum type="arabicPeriod" startAt="210"/>
            </a:pPr>
            <a:r>
              <a:rPr lang="en-US" altLang="en-US" sz="2800" b="1"/>
              <a:t>  This rodent often digs burrows in the </a:t>
            </a:r>
          </a:p>
          <a:p>
            <a:pPr marL="609600" indent="-609600">
              <a:lnSpc>
                <a:spcPct val="80000"/>
              </a:lnSpc>
              <a:buFontTx/>
              <a:buNone/>
            </a:pPr>
            <a:r>
              <a:rPr lang="en-US" altLang="en-US" sz="2800" b="1"/>
              <a:t>          ground.</a:t>
            </a:r>
          </a:p>
          <a:p>
            <a:pPr marL="609600" indent="-609600">
              <a:lnSpc>
                <a:spcPct val="80000"/>
              </a:lnSpc>
              <a:buFontTx/>
              <a:buAutoNum type="arabicPeriod" startAt="211"/>
            </a:pPr>
            <a:r>
              <a:rPr lang="en-US" altLang="en-US" sz="2800" b="1"/>
              <a:t>  This rodent often feeds on fruits and </a:t>
            </a:r>
          </a:p>
          <a:p>
            <a:pPr marL="609600" indent="-609600">
              <a:lnSpc>
                <a:spcPct val="80000"/>
              </a:lnSpc>
              <a:buFontTx/>
              <a:buNone/>
            </a:pPr>
            <a:r>
              <a:rPr lang="en-US" altLang="en-US" sz="2800" b="1"/>
              <a:t>          vegetables.</a:t>
            </a:r>
          </a:p>
          <a:p>
            <a:pPr marL="609600" indent="-609600">
              <a:lnSpc>
                <a:spcPct val="80000"/>
              </a:lnSpc>
              <a:buFontTx/>
              <a:buNone/>
            </a:pPr>
            <a:r>
              <a:rPr lang="en-US" altLang="en-US" sz="2800" b="1"/>
              <a:t>212.   This rodent often feeds on meats, fish and</a:t>
            </a:r>
          </a:p>
          <a:p>
            <a:pPr marL="609600" indent="-609600">
              <a:lnSpc>
                <a:spcPct val="80000"/>
              </a:lnSpc>
              <a:buFontTx/>
              <a:buNone/>
            </a:pPr>
            <a:r>
              <a:rPr lang="en-US" altLang="en-US" sz="2800" b="1"/>
              <a:t>          grains.</a:t>
            </a:r>
          </a:p>
          <a:p>
            <a:pPr marL="609600" indent="-609600">
              <a:lnSpc>
                <a:spcPct val="80000"/>
              </a:lnSpc>
              <a:buFontTx/>
              <a:buAutoNum type="arabicPeriod" startAt="213"/>
            </a:pPr>
            <a:r>
              <a:rPr lang="en-US" altLang="en-US" sz="2800" b="1"/>
              <a:t>  This rodent often feeds on seeds and cereal </a:t>
            </a:r>
          </a:p>
          <a:p>
            <a:pPr marL="609600" indent="-609600">
              <a:lnSpc>
                <a:spcPct val="80000"/>
              </a:lnSpc>
              <a:buFontTx/>
              <a:buNone/>
            </a:pPr>
            <a:r>
              <a:rPr lang="en-US" altLang="en-US" sz="2800" b="1"/>
              <a:t>          grains.  </a:t>
            </a:r>
          </a:p>
        </p:txBody>
      </p:sp>
      <p:sp>
        <p:nvSpPr>
          <p:cNvPr id="590852" name="Text Box 4">
            <a:extLst>
              <a:ext uri="{FF2B5EF4-FFF2-40B4-BE49-F238E27FC236}">
                <a16:creationId xmlns:a16="http://schemas.microsoft.com/office/drawing/2014/main" id="{BC73F738-ED66-4B8A-AB68-8626ED4C6640}"/>
              </a:ext>
            </a:extLst>
          </p:cNvPr>
          <p:cNvSpPr txBox="1">
            <a:spLocks noChangeArrowheads="1"/>
          </p:cNvSpPr>
          <p:nvPr/>
        </p:nvSpPr>
        <p:spPr bwMode="auto">
          <a:xfrm>
            <a:off x="3641725" y="2057400"/>
            <a:ext cx="19462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House Mouse</a:t>
            </a:r>
          </a:p>
        </p:txBody>
      </p:sp>
      <p:pic>
        <p:nvPicPr>
          <p:cNvPr id="590853" name="Picture 5" descr="House Mouse">
            <a:extLst>
              <a:ext uri="{FF2B5EF4-FFF2-40B4-BE49-F238E27FC236}">
                <a16:creationId xmlns:a16="http://schemas.microsoft.com/office/drawing/2014/main" id="{36D8692E-1E50-4505-83FB-72EFF9D6DDA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1263650"/>
            <a:ext cx="2133600" cy="1216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a:extLst>
              <a:ext uri="{FF2B5EF4-FFF2-40B4-BE49-F238E27FC236}">
                <a16:creationId xmlns:a16="http://schemas.microsoft.com/office/drawing/2014/main" id="{889EE681-DB10-4833-B964-536D1EE0EF69}"/>
              </a:ext>
            </a:extLst>
          </p:cNvPr>
          <p:cNvSpPr>
            <a:spLocks noGrp="1" noChangeArrowheads="1"/>
          </p:cNvSpPr>
          <p:nvPr>
            <p:ph type="title"/>
          </p:nvPr>
        </p:nvSpPr>
        <p:spPr>
          <a:xfrm>
            <a:off x="685800" y="152400"/>
            <a:ext cx="7772400" cy="990600"/>
          </a:xfrm>
        </p:spPr>
        <p:txBody>
          <a:bodyPr/>
          <a:lstStyle/>
          <a:p>
            <a:r>
              <a:rPr lang="en-US" altLang="en-US" sz="3200" b="1"/>
              <a:t>Match the following:</a:t>
            </a:r>
            <a:br>
              <a:rPr lang="en-US" altLang="en-US" sz="3200" b="1"/>
            </a:br>
            <a:r>
              <a:rPr lang="en-US" altLang="en-US" sz="2400" b="1"/>
              <a:t>a.  Norway Rat     b.  Roof Rat     c.  House Mouse</a:t>
            </a:r>
          </a:p>
        </p:txBody>
      </p:sp>
      <p:sp>
        <p:nvSpPr>
          <p:cNvPr id="280579" name="Rectangle 3">
            <a:extLst>
              <a:ext uri="{FF2B5EF4-FFF2-40B4-BE49-F238E27FC236}">
                <a16:creationId xmlns:a16="http://schemas.microsoft.com/office/drawing/2014/main" id="{0BAC5A5B-87F8-489F-B538-DD9093F21A3F}"/>
              </a:ext>
            </a:extLst>
          </p:cNvPr>
          <p:cNvSpPr>
            <a:spLocks noGrp="1" noChangeArrowheads="1"/>
          </p:cNvSpPr>
          <p:nvPr>
            <p:ph type="body" idx="1"/>
          </p:nvPr>
        </p:nvSpPr>
        <p:spPr>
          <a:xfrm>
            <a:off x="685800" y="1219200"/>
            <a:ext cx="7772400" cy="5638800"/>
          </a:xfrm>
        </p:spPr>
        <p:txBody>
          <a:bodyPr/>
          <a:lstStyle/>
          <a:p>
            <a:pPr marL="609600" indent="-609600">
              <a:lnSpc>
                <a:spcPct val="80000"/>
              </a:lnSpc>
              <a:buFontTx/>
              <a:buNone/>
            </a:pPr>
            <a:r>
              <a:rPr lang="en-US" altLang="en-US" sz="2800" b="1"/>
              <a:t>208.</a:t>
            </a:r>
            <a:r>
              <a:rPr lang="en-US" altLang="en-US" sz="2400" b="1"/>
              <a:t>  </a:t>
            </a:r>
            <a:r>
              <a:rPr lang="en-US" altLang="en-US" sz="2800" b="1"/>
              <a:t>This rodent can enter through a crack under </a:t>
            </a:r>
          </a:p>
          <a:p>
            <a:pPr marL="609600" indent="-609600">
              <a:lnSpc>
                <a:spcPct val="80000"/>
              </a:lnSpc>
              <a:buFontTx/>
              <a:buNone/>
            </a:pPr>
            <a:r>
              <a:rPr lang="en-US" altLang="en-US" sz="2800" b="1"/>
              <a:t>          a door as small as ¼”.</a:t>
            </a:r>
          </a:p>
          <a:p>
            <a:pPr marL="609600" indent="-609600">
              <a:lnSpc>
                <a:spcPct val="80000"/>
              </a:lnSpc>
              <a:buFontTx/>
              <a:buAutoNum type="arabicPeriod" startAt="209"/>
            </a:pPr>
            <a:r>
              <a:rPr lang="en-US" altLang="en-US" sz="2800" b="1"/>
              <a:t>  </a:t>
            </a:r>
            <a:r>
              <a:rPr lang="en-US" altLang="en-US" sz="2800" b="1" u="sng"/>
              <a:t>This rodent often makes its nests</a:t>
            </a:r>
            <a:r>
              <a:rPr lang="en-US" altLang="en-US" sz="2800" b="1"/>
              <a:t> </a:t>
            </a:r>
          </a:p>
          <a:p>
            <a:pPr marL="609600" indent="-609600">
              <a:lnSpc>
                <a:spcPct val="80000"/>
              </a:lnSpc>
              <a:buFontTx/>
              <a:buNone/>
            </a:pPr>
            <a:r>
              <a:rPr lang="en-US" altLang="en-US" sz="2800" b="1"/>
              <a:t>          </a:t>
            </a:r>
            <a:r>
              <a:rPr lang="en-US" altLang="en-US" sz="2800" b="1" u="sng"/>
              <a:t>high up in trees or in attics.</a:t>
            </a:r>
          </a:p>
          <a:p>
            <a:pPr marL="609600" indent="-609600">
              <a:lnSpc>
                <a:spcPct val="80000"/>
              </a:lnSpc>
              <a:buFontTx/>
              <a:buNone/>
            </a:pPr>
            <a:endParaRPr lang="en-US" altLang="en-US" b="1" u="sng"/>
          </a:p>
          <a:p>
            <a:pPr marL="609600" indent="-609600">
              <a:lnSpc>
                <a:spcPct val="80000"/>
              </a:lnSpc>
              <a:buFontTx/>
              <a:buAutoNum type="arabicPeriod" startAt="210"/>
            </a:pPr>
            <a:r>
              <a:rPr lang="en-US" altLang="en-US" sz="2800" b="1"/>
              <a:t>  This rodent often digs burrows in the </a:t>
            </a:r>
          </a:p>
          <a:p>
            <a:pPr marL="609600" indent="-609600">
              <a:lnSpc>
                <a:spcPct val="80000"/>
              </a:lnSpc>
              <a:buFontTx/>
              <a:buNone/>
            </a:pPr>
            <a:r>
              <a:rPr lang="en-US" altLang="en-US" sz="2800" b="1"/>
              <a:t>          ground.</a:t>
            </a:r>
          </a:p>
          <a:p>
            <a:pPr marL="609600" indent="-609600">
              <a:lnSpc>
                <a:spcPct val="80000"/>
              </a:lnSpc>
              <a:buFontTx/>
              <a:buAutoNum type="arabicPeriod" startAt="211"/>
            </a:pPr>
            <a:r>
              <a:rPr lang="en-US" altLang="en-US" sz="2800" b="1"/>
              <a:t>  This rodent often feeds on fruits and </a:t>
            </a:r>
          </a:p>
          <a:p>
            <a:pPr marL="609600" indent="-609600">
              <a:lnSpc>
                <a:spcPct val="80000"/>
              </a:lnSpc>
              <a:buFontTx/>
              <a:buNone/>
            </a:pPr>
            <a:r>
              <a:rPr lang="en-US" altLang="en-US" sz="2800" b="1"/>
              <a:t>          vegetables.</a:t>
            </a:r>
          </a:p>
          <a:p>
            <a:pPr marL="609600" indent="-609600">
              <a:lnSpc>
                <a:spcPct val="80000"/>
              </a:lnSpc>
              <a:buFontTx/>
              <a:buNone/>
            </a:pPr>
            <a:r>
              <a:rPr lang="en-US" altLang="en-US" sz="2800" b="1"/>
              <a:t>212.   This rodent often feeds on meats, fish and</a:t>
            </a:r>
          </a:p>
          <a:p>
            <a:pPr marL="609600" indent="-609600">
              <a:lnSpc>
                <a:spcPct val="80000"/>
              </a:lnSpc>
              <a:buFontTx/>
              <a:buNone/>
            </a:pPr>
            <a:r>
              <a:rPr lang="en-US" altLang="en-US" sz="2800" b="1"/>
              <a:t>          grains.</a:t>
            </a:r>
          </a:p>
          <a:p>
            <a:pPr marL="609600" indent="-609600">
              <a:lnSpc>
                <a:spcPct val="80000"/>
              </a:lnSpc>
              <a:buFontTx/>
              <a:buAutoNum type="arabicPeriod" startAt="213"/>
            </a:pPr>
            <a:r>
              <a:rPr lang="en-US" altLang="en-US" sz="2800" b="1"/>
              <a:t>  This rodent often feeds on seeds and cereal </a:t>
            </a:r>
          </a:p>
          <a:p>
            <a:pPr marL="609600" indent="-609600">
              <a:lnSpc>
                <a:spcPct val="80000"/>
              </a:lnSpc>
              <a:buFontTx/>
              <a:buNone/>
            </a:pPr>
            <a:r>
              <a:rPr lang="en-US" altLang="en-US" sz="2800" b="1"/>
              <a:t>          grains.  </a:t>
            </a:r>
          </a:p>
        </p:txBody>
      </p:sp>
      <p:pic>
        <p:nvPicPr>
          <p:cNvPr id="280581" name="Picture 5" descr="Roof Rat">
            <a:extLst>
              <a:ext uri="{FF2B5EF4-FFF2-40B4-BE49-F238E27FC236}">
                <a16:creationId xmlns:a16="http://schemas.microsoft.com/office/drawing/2014/main" id="{D09BF0DA-BF77-47BA-8EA0-01DD47EAB0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2209800"/>
            <a:ext cx="2362200" cy="11477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874" name="Rectangle 2">
            <a:extLst>
              <a:ext uri="{FF2B5EF4-FFF2-40B4-BE49-F238E27FC236}">
                <a16:creationId xmlns:a16="http://schemas.microsoft.com/office/drawing/2014/main" id="{DDD30E1F-C7C8-4AD1-9157-F7F8AD7FA701}"/>
              </a:ext>
            </a:extLst>
          </p:cNvPr>
          <p:cNvSpPr>
            <a:spLocks noGrp="1" noChangeArrowheads="1"/>
          </p:cNvSpPr>
          <p:nvPr>
            <p:ph type="title"/>
          </p:nvPr>
        </p:nvSpPr>
        <p:spPr>
          <a:xfrm>
            <a:off x="685800" y="152400"/>
            <a:ext cx="7772400" cy="990600"/>
          </a:xfrm>
        </p:spPr>
        <p:txBody>
          <a:bodyPr/>
          <a:lstStyle/>
          <a:p>
            <a:r>
              <a:rPr lang="en-US" altLang="en-US" sz="3200" b="1"/>
              <a:t>Match the following:</a:t>
            </a:r>
            <a:br>
              <a:rPr lang="en-US" altLang="en-US" sz="3200" b="1"/>
            </a:br>
            <a:r>
              <a:rPr lang="en-US" altLang="en-US" sz="2400" b="1"/>
              <a:t>a.  Norway Rat     b.  Roof Rat     c.  House Mouse</a:t>
            </a:r>
          </a:p>
        </p:txBody>
      </p:sp>
      <p:sp>
        <p:nvSpPr>
          <p:cNvPr id="591875" name="Rectangle 3">
            <a:extLst>
              <a:ext uri="{FF2B5EF4-FFF2-40B4-BE49-F238E27FC236}">
                <a16:creationId xmlns:a16="http://schemas.microsoft.com/office/drawing/2014/main" id="{D72573C9-4A22-41D8-B213-7D0933F6058C}"/>
              </a:ext>
            </a:extLst>
          </p:cNvPr>
          <p:cNvSpPr>
            <a:spLocks noGrp="1" noChangeArrowheads="1"/>
          </p:cNvSpPr>
          <p:nvPr>
            <p:ph type="body" idx="1"/>
          </p:nvPr>
        </p:nvSpPr>
        <p:spPr>
          <a:xfrm>
            <a:off x="685800" y="1219200"/>
            <a:ext cx="7772400" cy="5638800"/>
          </a:xfrm>
        </p:spPr>
        <p:txBody>
          <a:bodyPr/>
          <a:lstStyle/>
          <a:p>
            <a:pPr marL="609600" indent="-609600">
              <a:lnSpc>
                <a:spcPct val="80000"/>
              </a:lnSpc>
              <a:buFontTx/>
              <a:buNone/>
            </a:pPr>
            <a:r>
              <a:rPr lang="en-US" altLang="en-US" sz="2800" b="1"/>
              <a:t>208.</a:t>
            </a:r>
            <a:r>
              <a:rPr lang="en-US" altLang="en-US" sz="2400" b="1"/>
              <a:t>  </a:t>
            </a:r>
            <a:r>
              <a:rPr lang="en-US" altLang="en-US" sz="2800" b="1"/>
              <a:t>This rodent can enter through a crack under </a:t>
            </a:r>
          </a:p>
          <a:p>
            <a:pPr marL="609600" indent="-609600">
              <a:lnSpc>
                <a:spcPct val="80000"/>
              </a:lnSpc>
              <a:buFontTx/>
              <a:buNone/>
            </a:pPr>
            <a:r>
              <a:rPr lang="en-US" altLang="en-US" sz="2800" b="1"/>
              <a:t>          a door as small as ¼”.</a:t>
            </a:r>
          </a:p>
          <a:p>
            <a:pPr marL="609600" indent="-609600">
              <a:lnSpc>
                <a:spcPct val="80000"/>
              </a:lnSpc>
              <a:buFontTx/>
              <a:buAutoNum type="arabicPeriod" startAt="209"/>
            </a:pPr>
            <a:r>
              <a:rPr lang="en-US" altLang="en-US" sz="2800" b="1"/>
              <a:t>  </a:t>
            </a:r>
            <a:r>
              <a:rPr lang="en-US" altLang="en-US" sz="2800" b="1" u="sng"/>
              <a:t>This rodent often makes its nests</a:t>
            </a:r>
            <a:r>
              <a:rPr lang="en-US" altLang="en-US" sz="2800" b="1"/>
              <a:t> </a:t>
            </a:r>
          </a:p>
          <a:p>
            <a:pPr marL="609600" indent="-609600">
              <a:lnSpc>
                <a:spcPct val="80000"/>
              </a:lnSpc>
              <a:buFontTx/>
              <a:buNone/>
            </a:pPr>
            <a:r>
              <a:rPr lang="en-US" altLang="en-US" sz="2800" b="1"/>
              <a:t>          </a:t>
            </a:r>
            <a:r>
              <a:rPr lang="en-US" altLang="en-US" sz="2800" b="1" u="sng"/>
              <a:t>high up in trees or in attics.</a:t>
            </a:r>
          </a:p>
          <a:p>
            <a:pPr marL="609600" indent="-609600">
              <a:lnSpc>
                <a:spcPct val="80000"/>
              </a:lnSpc>
              <a:buFontTx/>
              <a:buNone/>
            </a:pPr>
            <a:endParaRPr lang="en-US" altLang="en-US" b="1" u="sng"/>
          </a:p>
          <a:p>
            <a:pPr marL="609600" indent="-609600">
              <a:lnSpc>
                <a:spcPct val="80000"/>
              </a:lnSpc>
              <a:buFontTx/>
              <a:buAutoNum type="arabicPeriod" startAt="210"/>
            </a:pPr>
            <a:r>
              <a:rPr lang="en-US" altLang="en-US" sz="2800" b="1"/>
              <a:t>  This rodent often digs burrows in the </a:t>
            </a:r>
          </a:p>
          <a:p>
            <a:pPr marL="609600" indent="-609600">
              <a:lnSpc>
                <a:spcPct val="80000"/>
              </a:lnSpc>
              <a:buFontTx/>
              <a:buNone/>
            </a:pPr>
            <a:r>
              <a:rPr lang="en-US" altLang="en-US" sz="2800" b="1"/>
              <a:t>          ground.</a:t>
            </a:r>
          </a:p>
          <a:p>
            <a:pPr marL="609600" indent="-609600">
              <a:lnSpc>
                <a:spcPct val="80000"/>
              </a:lnSpc>
              <a:buFontTx/>
              <a:buAutoNum type="arabicPeriod" startAt="211"/>
            </a:pPr>
            <a:r>
              <a:rPr lang="en-US" altLang="en-US" sz="2800" b="1"/>
              <a:t>  This rodent often feeds on fruits and </a:t>
            </a:r>
          </a:p>
          <a:p>
            <a:pPr marL="609600" indent="-609600">
              <a:lnSpc>
                <a:spcPct val="80000"/>
              </a:lnSpc>
              <a:buFontTx/>
              <a:buNone/>
            </a:pPr>
            <a:r>
              <a:rPr lang="en-US" altLang="en-US" sz="2800" b="1"/>
              <a:t>          vegetables.</a:t>
            </a:r>
          </a:p>
          <a:p>
            <a:pPr marL="609600" indent="-609600">
              <a:lnSpc>
                <a:spcPct val="80000"/>
              </a:lnSpc>
              <a:buFontTx/>
              <a:buNone/>
            </a:pPr>
            <a:r>
              <a:rPr lang="en-US" altLang="en-US" sz="2800" b="1"/>
              <a:t>212.   This rodent often feeds on meats, fish and</a:t>
            </a:r>
          </a:p>
          <a:p>
            <a:pPr marL="609600" indent="-609600">
              <a:lnSpc>
                <a:spcPct val="80000"/>
              </a:lnSpc>
              <a:buFontTx/>
              <a:buNone/>
            </a:pPr>
            <a:r>
              <a:rPr lang="en-US" altLang="en-US" sz="2800" b="1"/>
              <a:t>          grains.</a:t>
            </a:r>
          </a:p>
          <a:p>
            <a:pPr marL="609600" indent="-609600">
              <a:lnSpc>
                <a:spcPct val="80000"/>
              </a:lnSpc>
              <a:buFontTx/>
              <a:buAutoNum type="arabicPeriod" startAt="213"/>
            </a:pPr>
            <a:r>
              <a:rPr lang="en-US" altLang="en-US" sz="2800" b="1"/>
              <a:t>  This rodent often feeds on seeds and cereal </a:t>
            </a:r>
          </a:p>
          <a:p>
            <a:pPr marL="609600" indent="-609600">
              <a:lnSpc>
                <a:spcPct val="80000"/>
              </a:lnSpc>
              <a:buFontTx/>
              <a:buNone/>
            </a:pPr>
            <a:r>
              <a:rPr lang="en-US" altLang="en-US" sz="2800" b="1"/>
              <a:t>          grains.  </a:t>
            </a:r>
          </a:p>
        </p:txBody>
      </p:sp>
      <p:sp>
        <p:nvSpPr>
          <p:cNvPr id="591876" name="Text Box 4">
            <a:extLst>
              <a:ext uri="{FF2B5EF4-FFF2-40B4-BE49-F238E27FC236}">
                <a16:creationId xmlns:a16="http://schemas.microsoft.com/office/drawing/2014/main" id="{E8A960C2-9FCE-4EC3-A83E-EF4867F0FD5F}"/>
              </a:ext>
            </a:extLst>
          </p:cNvPr>
          <p:cNvSpPr txBox="1">
            <a:spLocks noChangeArrowheads="1"/>
          </p:cNvSpPr>
          <p:nvPr/>
        </p:nvSpPr>
        <p:spPr bwMode="auto">
          <a:xfrm>
            <a:off x="3794125" y="2971800"/>
            <a:ext cx="14636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Roof Rat</a:t>
            </a:r>
          </a:p>
        </p:txBody>
      </p:sp>
      <p:pic>
        <p:nvPicPr>
          <p:cNvPr id="591877" name="Picture 5" descr="Roof Rat">
            <a:extLst>
              <a:ext uri="{FF2B5EF4-FFF2-40B4-BE49-F238E27FC236}">
                <a16:creationId xmlns:a16="http://schemas.microsoft.com/office/drawing/2014/main" id="{00023544-74D3-495E-9F76-6A277B2560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2209800"/>
            <a:ext cx="2362200" cy="11477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1602" name="Rectangle 2">
            <a:extLst>
              <a:ext uri="{FF2B5EF4-FFF2-40B4-BE49-F238E27FC236}">
                <a16:creationId xmlns:a16="http://schemas.microsoft.com/office/drawing/2014/main" id="{1AE50D9D-F7B5-4D76-BEBD-5223973324EC}"/>
              </a:ext>
            </a:extLst>
          </p:cNvPr>
          <p:cNvSpPr>
            <a:spLocks noGrp="1" noChangeArrowheads="1"/>
          </p:cNvSpPr>
          <p:nvPr>
            <p:ph type="title"/>
          </p:nvPr>
        </p:nvSpPr>
        <p:spPr>
          <a:xfrm>
            <a:off x="685800" y="152400"/>
            <a:ext cx="7772400" cy="990600"/>
          </a:xfrm>
        </p:spPr>
        <p:txBody>
          <a:bodyPr/>
          <a:lstStyle/>
          <a:p>
            <a:r>
              <a:rPr lang="en-US" altLang="en-US" sz="3200" b="1"/>
              <a:t>Match the following:</a:t>
            </a:r>
            <a:br>
              <a:rPr lang="en-US" altLang="en-US" sz="3200" b="1"/>
            </a:br>
            <a:r>
              <a:rPr lang="en-US" altLang="en-US" sz="2400" b="1"/>
              <a:t>a.  Norway Rat     b.  Roof Rat     c.  House Mouse</a:t>
            </a:r>
          </a:p>
        </p:txBody>
      </p:sp>
      <p:sp>
        <p:nvSpPr>
          <p:cNvPr id="281603" name="Rectangle 3">
            <a:extLst>
              <a:ext uri="{FF2B5EF4-FFF2-40B4-BE49-F238E27FC236}">
                <a16:creationId xmlns:a16="http://schemas.microsoft.com/office/drawing/2014/main" id="{FAAAECAE-CB83-4A3A-BDC9-FE3284EE1FBB}"/>
              </a:ext>
            </a:extLst>
          </p:cNvPr>
          <p:cNvSpPr>
            <a:spLocks noGrp="1" noChangeArrowheads="1"/>
          </p:cNvSpPr>
          <p:nvPr>
            <p:ph type="body" idx="1"/>
          </p:nvPr>
        </p:nvSpPr>
        <p:spPr>
          <a:xfrm>
            <a:off x="685800" y="1219200"/>
            <a:ext cx="7772400" cy="5638800"/>
          </a:xfrm>
        </p:spPr>
        <p:txBody>
          <a:bodyPr/>
          <a:lstStyle/>
          <a:p>
            <a:pPr marL="609600" indent="-609600">
              <a:lnSpc>
                <a:spcPct val="80000"/>
              </a:lnSpc>
              <a:buFontTx/>
              <a:buNone/>
            </a:pPr>
            <a:r>
              <a:rPr lang="en-US" altLang="en-US" sz="2800" b="1"/>
              <a:t>208.</a:t>
            </a:r>
            <a:r>
              <a:rPr lang="en-US" altLang="en-US" sz="2400" b="1"/>
              <a:t>  </a:t>
            </a:r>
            <a:r>
              <a:rPr lang="en-US" altLang="en-US" sz="2800" b="1"/>
              <a:t>This rodent can enter through a crack under </a:t>
            </a:r>
          </a:p>
          <a:p>
            <a:pPr marL="609600" indent="-609600">
              <a:lnSpc>
                <a:spcPct val="80000"/>
              </a:lnSpc>
              <a:buFontTx/>
              <a:buNone/>
            </a:pPr>
            <a:r>
              <a:rPr lang="en-US" altLang="en-US" sz="2800" b="1"/>
              <a:t>          a door as small as ¼”.</a:t>
            </a:r>
          </a:p>
          <a:p>
            <a:pPr marL="609600" indent="-609600">
              <a:lnSpc>
                <a:spcPct val="80000"/>
              </a:lnSpc>
              <a:buFontTx/>
              <a:buAutoNum type="arabicPeriod" startAt="209"/>
            </a:pPr>
            <a:r>
              <a:rPr lang="en-US" altLang="en-US" sz="2800" b="1"/>
              <a:t>  This rodent often makes its nests high up in </a:t>
            </a:r>
          </a:p>
          <a:p>
            <a:pPr marL="609600" indent="-609600">
              <a:lnSpc>
                <a:spcPct val="80000"/>
              </a:lnSpc>
              <a:buFontTx/>
              <a:buNone/>
            </a:pPr>
            <a:r>
              <a:rPr lang="en-US" altLang="en-US" sz="2800" b="1"/>
              <a:t>          trees or in attics.</a:t>
            </a:r>
          </a:p>
          <a:p>
            <a:pPr marL="609600" indent="-609600">
              <a:lnSpc>
                <a:spcPct val="80000"/>
              </a:lnSpc>
              <a:buFontTx/>
              <a:buAutoNum type="arabicPeriod" startAt="210"/>
            </a:pPr>
            <a:r>
              <a:rPr lang="en-US" altLang="en-US" sz="2800" b="1"/>
              <a:t>  </a:t>
            </a:r>
            <a:r>
              <a:rPr lang="en-US" altLang="en-US" sz="2800" b="1" u="sng"/>
              <a:t>This rodent often digs</a:t>
            </a:r>
            <a:r>
              <a:rPr lang="en-US" altLang="en-US" sz="2800" b="1"/>
              <a:t> </a:t>
            </a:r>
          </a:p>
          <a:p>
            <a:pPr marL="609600" indent="-609600">
              <a:lnSpc>
                <a:spcPct val="80000"/>
              </a:lnSpc>
              <a:buFontTx/>
              <a:buNone/>
            </a:pPr>
            <a:r>
              <a:rPr lang="en-US" altLang="en-US" sz="2800" b="1"/>
              <a:t>          </a:t>
            </a:r>
            <a:r>
              <a:rPr lang="en-US" altLang="en-US" sz="2800" b="1" u="sng"/>
              <a:t>burrows in the ground.</a:t>
            </a:r>
          </a:p>
          <a:p>
            <a:pPr marL="609600" indent="-609600">
              <a:lnSpc>
                <a:spcPct val="80000"/>
              </a:lnSpc>
              <a:buFontTx/>
              <a:buNone/>
            </a:pPr>
            <a:endParaRPr lang="en-US" altLang="en-US" b="1" u="sng"/>
          </a:p>
          <a:p>
            <a:pPr marL="609600" indent="-609600">
              <a:lnSpc>
                <a:spcPct val="80000"/>
              </a:lnSpc>
              <a:buFontTx/>
              <a:buAutoNum type="arabicPeriod" startAt="211"/>
            </a:pPr>
            <a:r>
              <a:rPr lang="en-US" altLang="en-US" sz="2800" b="1"/>
              <a:t>  This rodent often feeds on fruits and </a:t>
            </a:r>
          </a:p>
          <a:p>
            <a:pPr marL="609600" indent="-609600">
              <a:lnSpc>
                <a:spcPct val="80000"/>
              </a:lnSpc>
              <a:buFontTx/>
              <a:buNone/>
            </a:pPr>
            <a:r>
              <a:rPr lang="en-US" altLang="en-US" sz="2800" b="1"/>
              <a:t>          vegetables.</a:t>
            </a:r>
          </a:p>
          <a:p>
            <a:pPr marL="609600" indent="-609600">
              <a:lnSpc>
                <a:spcPct val="80000"/>
              </a:lnSpc>
              <a:buFontTx/>
              <a:buNone/>
            </a:pPr>
            <a:r>
              <a:rPr lang="en-US" altLang="en-US" sz="2800" b="1"/>
              <a:t>212.   This rodent often feeds on meats, fish and</a:t>
            </a:r>
          </a:p>
          <a:p>
            <a:pPr marL="609600" indent="-609600">
              <a:lnSpc>
                <a:spcPct val="80000"/>
              </a:lnSpc>
              <a:buFontTx/>
              <a:buNone/>
            </a:pPr>
            <a:r>
              <a:rPr lang="en-US" altLang="en-US" sz="2800" b="1"/>
              <a:t>          grains.</a:t>
            </a:r>
          </a:p>
          <a:p>
            <a:pPr marL="609600" indent="-609600">
              <a:lnSpc>
                <a:spcPct val="80000"/>
              </a:lnSpc>
              <a:buFontTx/>
              <a:buAutoNum type="arabicPeriod" startAt="213"/>
            </a:pPr>
            <a:r>
              <a:rPr lang="en-US" altLang="en-US" sz="2800" b="1"/>
              <a:t>  This rodent often feeds on seeds and cereal </a:t>
            </a:r>
          </a:p>
          <a:p>
            <a:pPr marL="609600" indent="-609600">
              <a:lnSpc>
                <a:spcPct val="80000"/>
              </a:lnSpc>
              <a:buFontTx/>
              <a:buNone/>
            </a:pPr>
            <a:r>
              <a:rPr lang="en-US" altLang="en-US" sz="2800" b="1"/>
              <a:t>          grains.  </a:t>
            </a:r>
          </a:p>
        </p:txBody>
      </p:sp>
      <p:pic>
        <p:nvPicPr>
          <p:cNvPr id="281605" name="Picture 5" descr="Norway Rat">
            <a:extLst>
              <a:ext uri="{FF2B5EF4-FFF2-40B4-BE49-F238E27FC236}">
                <a16:creationId xmlns:a16="http://schemas.microsoft.com/office/drawing/2014/main" id="{06C978A4-41B2-4975-A9ED-A0D04A30CC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2743200"/>
            <a:ext cx="2819400" cy="15160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2898" name="Rectangle 2">
            <a:extLst>
              <a:ext uri="{FF2B5EF4-FFF2-40B4-BE49-F238E27FC236}">
                <a16:creationId xmlns:a16="http://schemas.microsoft.com/office/drawing/2014/main" id="{EA061F93-61E5-4F2F-A196-9FD16649B7E9}"/>
              </a:ext>
            </a:extLst>
          </p:cNvPr>
          <p:cNvSpPr>
            <a:spLocks noGrp="1" noChangeArrowheads="1"/>
          </p:cNvSpPr>
          <p:nvPr>
            <p:ph type="title"/>
          </p:nvPr>
        </p:nvSpPr>
        <p:spPr>
          <a:xfrm>
            <a:off x="685800" y="152400"/>
            <a:ext cx="7772400" cy="990600"/>
          </a:xfrm>
        </p:spPr>
        <p:txBody>
          <a:bodyPr/>
          <a:lstStyle/>
          <a:p>
            <a:r>
              <a:rPr lang="en-US" altLang="en-US" sz="3200" b="1"/>
              <a:t>Match the following:</a:t>
            </a:r>
            <a:br>
              <a:rPr lang="en-US" altLang="en-US" sz="3200" b="1"/>
            </a:br>
            <a:r>
              <a:rPr lang="en-US" altLang="en-US" sz="2400" b="1"/>
              <a:t>a.  Norway Rat     b.  Roof Rat     c.  House Mouse</a:t>
            </a:r>
          </a:p>
        </p:txBody>
      </p:sp>
      <p:sp>
        <p:nvSpPr>
          <p:cNvPr id="592899" name="Rectangle 3">
            <a:extLst>
              <a:ext uri="{FF2B5EF4-FFF2-40B4-BE49-F238E27FC236}">
                <a16:creationId xmlns:a16="http://schemas.microsoft.com/office/drawing/2014/main" id="{D321A474-2E09-4871-965E-A50C7B1CBCFB}"/>
              </a:ext>
            </a:extLst>
          </p:cNvPr>
          <p:cNvSpPr>
            <a:spLocks noGrp="1" noChangeArrowheads="1"/>
          </p:cNvSpPr>
          <p:nvPr>
            <p:ph type="body" idx="1"/>
          </p:nvPr>
        </p:nvSpPr>
        <p:spPr>
          <a:xfrm>
            <a:off x="685800" y="1219200"/>
            <a:ext cx="7772400" cy="5638800"/>
          </a:xfrm>
        </p:spPr>
        <p:txBody>
          <a:bodyPr/>
          <a:lstStyle/>
          <a:p>
            <a:pPr marL="609600" indent="-609600">
              <a:lnSpc>
                <a:spcPct val="80000"/>
              </a:lnSpc>
              <a:buFontTx/>
              <a:buNone/>
            </a:pPr>
            <a:r>
              <a:rPr lang="en-US" altLang="en-US" sz="2800" b="1"/>
              <a:t>208.</a:t>
            </a:r>
            <a:r>
              <a:rPr lang="en-US" altLang="en-US" sz="2400" b="1"/>
              <a:t>  </a:t>
            </a:r>
            <a:r>
              <a:rPr lang="en-US" altLang="en-US" sz="2800" b="1"/>
              <a:t>This rodent can enter through a crack under </a:t>
            </a:r>
          </a:p>
          <a:p>
            <a:pPr marL="609600" indent="-609600">
              <a:lnSpc>
                <a:spcPct val="80000"/>
              </a:lnSpc>
              <a:buFontTx/>
              <a:buNone/>
            </a:pPr>
            <a:r>
              <a:rPr lang="en-US" altLang="en-US" sz="2800" b="1"/>
              <a:t>          a door as small as ¼”.</a:t>
            </a:r>
          </a:p>
          <a:p>
            <a:pPr marL="609600" indent="-609600">
              <a:lnSpc>
                <a:spcPct val="80000"/>
              </a:lnSpc>
              <a:buFontTx/>
              <a:buAutoNum type="arabicPeriod" startAt="209"/>
            </a:pPr>
            <a:r>
              <a:rPr lang="en-US" altLang="en-US" sz="2800" b="1"/>
              <a:t>  This rodent often makes its nests high up in </a:t>
            </a:r>
          </a:p>
          <a:p>
            <a:pPr marL="609600" indent="-609600">
              <a:lnSpc>
                <a:spcPct val="80000"/>
              </a:lnSpc>
              <a:buFontTx/>
              <a:buNone/>
            </a:pPr>
            <a:r>
              <a:rPr lang="en-US" altLang="en-US" sz="2800" b="1"/>
              <a:t>          trees or in attics.</a:t>
            </a:r>
          </a:p>
          <a:p>
            <a:pPr marL="609600" indent="-609600">
              <a:lnSpc>
                <a:spcPct val="80000"/>
              </a:lnSpc>
              <a:buFontTx/>
              <a:buAutoNum type="arabicPeriod" startAt="210"/>
            </a:pPr>
            <a:r>
              <a:rPr lang="en-US" altLang="en-US" sz="2800" b="1"/>
              <a:t>  </a:t>
            </a:r>
            <a:r>
              <a:rPr lang="en-US" altLang="en-US" sz="2800" b="1" u="sng"/>
              <a:t>This rodent often digs</a:t>
            </a:r>
            <a:r>
              <a:rPr lang="en-US" altLang="en-US" sz="2800" b="1"/>
              <a:t> </a:t>
            </a:r>
          </a:p>
          <a:p>
            <a:pPr marL="609600" indent="-609600">
              <a:lnSpc>
                <a:spcPct val="80000"/>
              </a:lnSpc>
              <a:buFontTx/>
              <a:buNone/>
            </a:pPr>
            <a:r>
              <a:rPr lang="en-US" altLang="en-US" sz="2800" b="1"/>
              <a:t>          </a:t>
            </a:r>
            <a:r>
              <a:rPr lang="en-US" altLang="en-US" sz="2800" b="1" u="sng"/>
              <a:t>burrows in the ground.</a:t>
            </a:r>
          </a:p>
          <a:p>
            <a:pPr marL="609600" indent="-609600">
              <a:lnSpc>
                <a:spcPct val="80000"/>
              </a:lnSpc>
              <a:buFontTx/>
              <a:buNone/>
            </a:pPr>
            <a:endParaRPr lang="en-US" altLang="en-US" b="1" u="sng"/>
          </a:p>
          <a:p>
            <a:pPr marL="609600" indent="-609600">
              <a:lnSpc>
                <a:spcPct val="80000"/>
              </a:lnSpc>
              <a:buFontTx/>
              <a:buAutoNum type="arabicPeriod" startAt="211"/>
            </a:pPr>
            <a:r>
              <a:rPr lang="en-US" altLang="en-US" sz="2800" b="1"/>
              <a:t>  This rodent often feeds on fruits and </a:t>
            </a:r>
          </a:p>
          <a:p>
            <a:pPr marL="609600" indent="-609600">
              <a:lnSpc>
                <a:spcPct val="80000"/>
              </a:lnSpc>
              <a:buFontTx/>
              <a:buNone/>
            </a:pPr>
            <a:r>
              <a:rPr lang="en-US" altLang="en-US" sz="2800" b="1"/>
              <a:t>          vegetables.</a:t>
            </a:r>
          </a:p>
          <a:p>
            <a:pPr marL="609600" indent="-609600">
              <a:lnSpc>
                <a:spcPct val="80000"/>
              </a:lnSpc>
              <a:buFontTx/>
              <a:buNone/>
            </a:pPr>
            <a:r>
              <a:rPr lang="en-US" altLang="en-US" sz="2800" b="1"/>
              <a:t>212.   This rodent often feeds on meats, fish and</a:t>
            </a:r>
          </a:p>
          <a:p>
            <a:pPr marL="609600" indent="-609600">
              <a:lnSpc>
                <a:spcPct val="80000"/>
              </a:lnSpc>
              <a:buFontTx/>
              <a:buNone/>
            </a:pPr>
            <a:r>
              <a:rPr lang="en-US" altLang="en-US" sz="2800" b="1"/>
              <a:t>          grains.</a:t>
            </a:r>
          </a:p>
          <a:p>
            <a:pPr marL="609600" indent="-609600">
              <a:lnSpc>
                <a:spcPct val="80000"/>
              </a:lnSpc>
              <a:buFontTx/>
              <a:buAutoNum type="arabicPeriod" startAt="213"/>
            </a:pPr>
            <a:r>
              <a:rPr lang="en-US" altLang="en-US" sz="2800" b="1"/>
              <a:t>  This rodent often feeds on seeds and cereal </a:t>
            </a:r>
          </a:p>
          <a:p>
            <a:pPr marL="609600" indent="-609600">
              <a:lnSpc>
                <a:spcPct val="80000"/>
              </a:lnSpc>
              <a:buFontTx/>
              <a:buNone/>
            </a:pPr>
            <a:r>
              <a:rPr lang="en-US" altLang="en-US" sz="2800" b="1"/>
              <a:t>          grains.  </a:t>
            </a:r>
          </a:p>
        </p:txBody>
      </p:sp>
      <p:sp>
        <p:nvSpPr>
          <p:cNvPr id="592900" name="Text Box 4">
            <a:extLst>
              <a:ext uri="{FF2B5EF4-FFF2-40B4-BE49-F238E27FC236}">
                <a16:creationId xmlns:a16="http://schemas.microsoft.com/office/drawing/2014/main" id="{FC7C7EF5-F95C-4E07-8175-15B41D06CC5B}"/>
              </a:ext>
            </a:extLst>
          </p:cNvPr>
          <p:cNvSpPr txBox="1">
            <a:spLocks noChangeArrowheads="1"/>
          </p:cNvSpPr>
          <p:nvPr/>
        </p:nvSpPr>
        <p:spPr bwMode="auto">
          <a:xfrm>
            <a:off x="3565525" y="3810000"/>
            <a:ext cx="1778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Norway Rat</a:t>
            </a:r>
          </a:p>
        </p:txBody>
      </p:sp>
      <p:pic>
        <p:nvPicPr>
          <p:cNvPr id="592901" name="Picture 5" descr="Norway Rat">
            <a:extLst>
              <a:ext uri="{FF2B5EF4-FFF2-40B4-BE49-F238E27FC236}">
                <a16:creationId xmlns:a16="http://schemas.microsoft.com/office/drawing/2014/main" id="{14F24381-AB52-4CF0-96EE-8342080436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2743200"/>
            <a:ext cx="2819400" cy="15160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a:extLst>
              <a:ext uri="{FF2B5EF4-FFF2-40B4-BE49-F238E27FC236}">
                <a16:creationId xmlns:a16="http://schemas.microsoft.com/office/drawing/2014/main" id="{9FB09043-BA39-4E9F-A48E-4BEEFE7AEF25}"/>
              </a:ext>
            </a:extLst>
          </p:cNvPr>
          <p:cNvSpPr>
            <a:spLocks noGrp="1" noChangeArrowheads="1"/>
          </p:cNvSpPr>
          <p:nvPr>
            <p:ph type="title"/>
          </p:nvPr>
        </p:nvSpPr>
        <p:spPr>
          <a:xfrm>
            <a:off x="685800" y="152400"/>
            <a:ext cx="7772400" cy="990600"/>
          </a:xfrm>
        </p:spPr>
        <p:txBody>
          <a:bodyPr/>
          <a:lstStyle/>
          <a:p>
            <a:r>
              <a:rPr lang="en-US" altLang="en-US" sz="3200" b="1"/>
              <a:t>Match the following:</a:t>
            </a:r>
            <a:br>
              <a:rPr lang="en-US" altLang="en-US" sz="3200" b="1"/>
            </a:br>
            <a:r>
              <a:rPr lang="en-US" altLang="en-US" sz="2400" b="1"/>
              <a:t>a.  Norway Rat     b.  Roof Rat     c.  House Mouse</a:t>
            </a:r>
          </a:p>
        </p:txBody>
      </p:sp>
      <p:sp>
        <p:nvSpPr>
          <p:cNvPr id="282627" name="Rectangle 3">
            <a:extLst>
              <a:ext uri="{FF2B5EF4-FFF2-40B4-BE49-F238E27FC236}">
                <a16:creationId xmlns:a16="http://schemas.microsoft.com/office/drawing/2014/main" id="{5327EB35-9E3F-4835-97CE-90E6F865F681}"/>
              </a:ext>
            </a:extLst>
          </p:cNvPr>
          <p:cNvSpPr>
            <a:spLocks noGrp="1" noChangeArrowheads="1"/>
          </p:cNvSpPr>
          <p:nvPr>
            <p:ph type="body" idx="1"/>
          </p:nvPr>
        </p:nvSpPr>
        <p:spPr>
          <a:xfrm>
            <a:off x="685800" y="1219200"/>
            <a:ext cx="7772400" cy="5867400"/>
          </a:xfrm>
        </p:spPr>
        <p:txBody>
          <a:bodyPr/>
          <a:lstStyle/>
          <a:p>
            <a:pPr marL="609600" indent="-609600">
              <a:lnSpc>
                <a:spcPct val="80000"/>
              </a:lnSpc>
              <a:buFontTx/>
              <a:buNone/>
            </a:pPr>
            <a:r>
              <a:rPr lang="en-US" altLang="en-US" sz="2800" b="1"/>
              <a:t>208.</a:t>
            </a:r>
            <a:r>
              <a:rPr lang="en-US" altLang="en-US" sz="2400" b="1"/>
              <a:t>  </a:t>
            </a:r>
            <a:r>
              <a:rPr lang="en-US" altLang="en-US" sz="2800" b="1"/>
              <a:t>This rodent can enter through a crack under </a:t>
            </a:r>
          </a:p>
          <a:p>
            <a:pPr marL="609600" indent="-609600">
              <a:lnSpc>
                <a:spcPct val="80000"/>
              </a:lnSpc>
              <a:buFontTx/>
              <a:buNone/>
            </a:pPr>
            <a:r>
              <a:rPr lang="en-US" altLang="en-US" sz="2800" b="1"/>
              <a:t>          a door as small as ¼”.</a:t>
            </a:r>
          </a:p>
          <a:p>
            <a:pPr marL="609600" indent="-609600">
              <a:lnSpc>
                <a:spcPct val="80000"/>
              </a:lnSpc>
              <a:buFontTx/>
              <a:buAutoNum type="arabicPeriod" startAt="209"/>
            </a:pPr>
            <a:r>
              <a:rPr lang="en-US" altLang="en-US" sz="2800" b="1"/>
              <a:t>  This rodent often makes its nests high up in </a:t>
            </a:r>
          </a:p>
          <a:p>
            <a:pPr marL="609600" indent="-609600">
              <a:lnSpc>
                <a:spcPct val="80000"/>
              </a:lnSpc>
              <a:buFontTx/>
              <a:buNone/>
            </a:pPr>
            <a:r>
              <a:rPr lang="en-US" altLang="en-US" sz="2800" b="1"/>
              <a:t>          trees or in attics.</a:t>
            </a:r>
          </a:p>
          <a:p>
            <a:pPr marL="609600" indent="-609600">
              <a:lnSpc>
                <a:spcPct val="80000"/>
              </a:lnSpc>
              <a:buFontTx/>
              <a:buAutoNum type="arabicPeriod" startAt="210"/>
            </a:pPr>
            <a:r>
              <a:rPr lang="en-US" altLang="en-US" sz="2800" b="1"/>
              <a:t>  This rodent often digs burrows in the </a:t>
            </a:r>
          </a:p>
          <a:p>
            <a:pPr marL="609600" indent="-609600">
              <a:lnSpc>
                <a:spcPct val="80000"/>
              </a:lnSpc>
              <a:buFontTx/>
              <a:buNone/>
            </a:pPr>
            <a:r>
              <a:rPr lang="en-US" altLang="en-US" sz="2800" b="1"/>
              <a:t>          ground.</a:t>
            </a:r>
          </a:p>
          <a:p>
            <a:pPr marL="609600" indent="-609600">
              <a:lnSpc>
                <a:spcPct val="80000"/>
              </a:lnSpc>
              <a:buFontTx/>
              <a:buAutoNum type="arabicPeriod" startAt="211"/>
            </a:pPr>
            <a:r>
              <a:rPr lang="en-US" altLang="en-US" sz="2800" b="1"/>
              <a:t>  </a:t>
            </a:r>
            <a:r>
              <a:rPr lang="en-US" altLang="en-US" sz="2800" b="1" u="sng"/>
              <a:t>This rodent often feeds on</a:t>
            </a:r>
            <a:r>
              <a:rPr lang="en-US" altLang="en-US" sz="2800" b="1"/>
              <a:t>  </a:t>
            </a:r>
          </a:p>
          <a:p>
            <a:pPr marL="609600" indent="-609600">
              <a:lnSpc>
                <a:spcPct val="80000"/>
              </a:lnSpc>
              <a:buFontTx/>
              <a:buNone/>
            </a:pPr>
            <a:r>
              <a:rPr lang="en-US" altLang="en-US" sz="2800" b="1"/>
              <a:t>          </a:t>
            </a:r>
            <a:r>
              <a:rPr lang="en-US" altLang="en-US" sz="2800" b="1" u="sng"/>
              <a:t>fruits and vegetables.</a:t>
            </a:r>
          </a:p>
          <a:p>
            <a:pPr marL="609600" indent="-609600">
              <a:lnSpc>
                <a:spcPct val="80000"/>
              </a:lnSpc>
              <a:buFontTx/>
              <a:buNone/>
            </a:pPr>
            <a:endParaRPr lang="en-US" altLang="en-US" sz="3600" b="1" u="sng"/>
          </a:p>
          <a:p>
            <a:pPr marL="609600" indent="-609600">
              <a:lnSpc>
                <a:spcPct val="80000"/>
              </a:lnSpc>
              <a:buFontTx/>
              <a:buNone/>
            </a:pPr>
            <a:r>
              <a:rPr lang="en-US" altLang="en-US" sz="2800" b="1"/>
              <a:t>212.   This rodent often feeds on meats, fish and</a:t>
            </a:r>
          </a:p>
          <a:p>
            <a:pPr marL="609600" indent="-609600">
              <a:lnSpc>
                <a:spcPct val="80000"/>
              </a:lnSpc>
              <a:buFontTx/>
              <a:buNone/>
            </a:pPr>
            <a:r>
              <a:rPr lang="en-US" altLang="en-US" sz="2800" b="1"/>
              <a:t>          grains.</a:t>
            </a:r>
          </a:p>
          <a:p>
            <a:pPr marL="609600" indent="-609600">
              <a:lnSpc>
                <a:spcPct val="80000"/>
              </a:lnSpc>
              <a:buFontTx/>
              <a:buAutoNum type="arabicPeriod" startAt="213"/>
            </a:pPr>
            <a:r>
              <a:rPr lang="en-US" altLang="en-US" sz="2800" b="1"/>
              <a:t>  This rodent often feeds on seeds and cereal </a:t>
            </a:r>
          </a:p>
          <a:p>
            <a:pPr marL="609600" indent="-609600">
              <a:lnSpc>
                <a:spcPct val="80000"/>
              </a:lnSpc>
              <a:buFontTx/>
              <a:buNone/>
            </a:pPr>
            <a:r>
              <a:rPr lang="en-US" altLang="en-US" sz="2800" b="1"/>
              <a:t>          grains.  </a:t>
            </a:r>
          </a:p>
        </p:txBody>
      </p:sp>
      <p:pic>
        <p:nvPicPr>
          <p:cNvPr id="282629" name="Picture 5" descr="Roof Rat">
            <a:extLst>
              <a:ext uri="{FF2B5EF4-FFF2-40B4-BE49-F238E27FC236}">
                <a16:creationId xmlns:a16="http://schemas.microsoft.com/office/drawing/2014/main" id="{20FB5872-AF72-4095-B47F-388252BDFA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3810000"/>
            <a:ext cx="2743200" cy="1333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22" name="Rectangle 2">
            <a:extLst>
              <a:ext uri="{FF2B5EF4-FFF2-40B4-BE49-F238E27FC236}">
                <a16:creationId xmlns:a16="http://schemas.microsoft.com/office/drawing/2014/main" id="{518C669F-1448-45EA-87C7-F0BF34B677C4}"/>
              </a:ext>
            </a:extLst>
          </p:cNvPr>
          <p:cNvSpPr>
            <a:spLocks noGrp="1" noChangeArrowheads="1"/>
          </p:cNvSpPr>
          <p:nvPr>
            <p:ph type="title"/>
          </p:nvPr>
        </p:nvSpPr>
        <p:spPr>
          <a:xfrm>
            <a:off x="685800" y="152400"/>
            <a:ext cx="7772400" cy="990600"/>
          </a:xfrm>
        </p:spPr>
        <p:txBody>
          <a:bodyPr/>
          <a:lstStyle/>
          <a:p>
            <a:r>
              <a:rPr lang="en-US" altLang="en-US" sz="3200" b="1"/>
              <a:t>Match the following:</a:t>
            </a:r>
            <a:br>
              <a:rPr lang="en-US" altLang="en-US" sz="3200" b="1"/>
            </a:br>
            <a:r>
              <a:rPr lang="en-US" altLang="en-US" sz="2400" b="1"/>
              <a:t>a.  Norway Rat     b.  Roof Rat     c.  House Mouse</a:t>
            </a:r>
          </a:p>
        </p:txBody>
      </p:sp>
      <p:sp>
        <p:nvSpPr>
          <p:cNvPr id="593923" name="Rectangle 3">
            <a:extLst>
              <a:ext uri="{FF2B5EF4-FFF2-40B4-BE49-F238E27FC236}">
                <a16:creationId xmlns:a16="http://schemas.microsoft.com/office/drawing/2014/main" id="{5C93ECA0-A6DD-4197-B78B-183612C0CFE1}"/>
              </a:ext>
            </a:extLst>
          </p:cNvPr>
          <p:cNvSpPr>
            <a:spLocks noGrp="1" noChangeArrowheads="1"/>
          </p:cNvSpPr>
          <p:nvPr>
            <p:ph type="body" idx="1"/>
          </p:nvPr>
        </p:nvSpPr>
        <p:spPr>
          <a:xfrm>
            <a:off x="685800" y="1219200"/>
            <a:ext cx="7772400" cy="5867400"/>
          </a:xfrm>
        </p:spPr>
        <p:txBody>
          <a:bodyPr/>
          <a:lstStyle/>
          <a:p>
            <a:pPr marL="609600" indent="-609600">
              <a:lnSpc>
                <a:spcPct val="80000"/>
              </a:lnSpc>
              <a:buFontTx/>
              <a:buNone/>
            </a:pPr>
            <a:r>
              <a:rPr lang="en-US" altLang="en-US" sz="2800" b="1"/>
              <a:t>208.</a:t>
            </a:r>
            <a:r>
              <a:rPr lang="en-US" altLang="en-US" sz="2400" b="1"/>
              <a:t>  </a:t>
            </a:r>
            <a:r>
              <a:rPr lang="en-US" altLang="en-US" sz="2800" b="1"/>
              <a:t>This rodent can enter through a crack under </a:t>
            </a:r>
          </a:p>
          <a:p>
            <a:pPr marL="609600" indent="-609600">
              <a:lnSpc>
                <a:spcPct val="80000"/>
              </a:lnSpc>
              <a:buFontTx/>
              <a:buNone/>
            </a:pPr>
            <a:r>
              <a:rPr lang="en-US" altLang="en-US" sz="2800" b="1"/>
              <a:t>          a door as small as ¼”.</a:t>
            </a:r>
          </a:p>
          <a:p>
            <a:pPr marL="609600" indent="-609600">
              <a:lnSpc>
                <a:spcPct val="80000"/>
              </a:lnSpc>
              <a:buFontTx/>
              <a:buAutoNum type="arabicPeriod" startAt="209"/>
            </a:pPr>
            <a:r>
              <a:rPr lang="en-US" altLang="en-US" sz="2800" b="1"/>
              <a:t>  This rodent often makes its nests high up in </a:t>
            </a:r>
          </a:p>
          <a:p>
            <a:pPr marL="609600" indent="-609600">
              <a:lnSpc>
                <a:spcPct val="80000"/>
              </a:lnSpc>
              <a:buFontTx/>
              <a:buNone/>
            </a:pPr>
            <a:r>
              <a:rPr lang="en-US" altLang="en-US" sz="2800" b="1"/>
              <a:t>          trees or in attics.</a:t>
            </a:r>
          </a:p>
          <a:p>
            <a:pPr marL="609600" indent="-609600">
              <a:lnSpc>
                <a:spcPct val="80000"/>
              </a:lnSpc>
              <a:buFontTx/>
              <a:buAutoNum type="arabicPeriod" startAt="210"/>
            </a:pPr>
            <a:r>
              <a:rPr lang="en-US" altLang="en-US" sz="2800" b="1"/>
              <a:t>  This rodent often digs burrows in the </a:t>
            </a:r>
          </a:p>
          <a:p>
            <a:pPr marL="609600" indent="-609600">
              <a:lnSpc>
                <a:spcPct val="80000"/>
              </a:lnSpc>
              <a:buFontTx/>
              <a:buNone/>
            </a:pPr>
            <a:r>
              <a:rPr lang="en-US" altLang="en-US" sz="2800" b="1"/>
              <a:t>          ground.</a:t>
            </a:r>
          </a:p>
          <a:p>
            <a:pPr marL="609600" indent="-609600">
              <a:lnSpc>
                <a:spcPct val="80000"/>
              </a:lnSpc>
              <a:buFontTx/>
              <a:buAutoNum type="arabicPeriod" startAt="211"/>
            </a:pPr>
            <a:r>
              <a:rPr lang="en-US" altLang="en-US" sz="2800" b="1"/>
              <a:t>  </a:t>
            </a:r>
            <a:r>
              <a:rPr lang="en-US" altLang="en-US" sz="2800" b="1" u="sng"/>
              <a:t>This rodent often feeds on</a:t>
            </a:r>
            <a:r>
              <a:rPr lang="en-US" altLang="en-US" sz="2800" b="1"/>
              <a:t>  </a:t>
            </a:r>
          </a:p>
          <a:p>
            <a:pPr marL="609600" indent="-609600">
              <a:lnSpc>
                <a:spcPct val="80000"/>
              </a:lnSpc>
              <a:buFontTx/>
              <a:buNone/>
            </a:pPr>
            <a:r>
              <a:rPr lang="en-US" altLang="en-US" sz="2800" b="1"/>
              <a:t>          </a:t>
            </a:r>
            <a:r>
              <a:rPr lang="en-US" altLang="en-US" sz="2800" b="1" u="sng"/>
              <a:t>fruits and vegetables.</a:t>
            </a:r>
          </a:p>
          <a:p>
            <a:pPr marL="609600" indent="-609600">
              <a:lnSpc>
                <a:spcPct val="80000"/>
              </a:lnSpc>
              <a:buFontTx/>
              <a:buNone/>
            </a:pPr>
            <a:endParaRPr lang="en-US" altLang="en-US" sz="3600" b="1" u="sng"/>
          </a:p>
          <a:p>
            <a:pPr marL="609600" indent="-609600">
              <a:lnSpc>
                <a:spcPct val="80000"/>
              </a:lnSpc>
              <a:buFontTx/>
              <a:buNone/>
            </a:pPr>
            <a:r>
              <a:rPr lang="en-US" altLang="en-US" sz="2800" b="1"/>
              <a:t>212.   This rodent often feeds on meats, fish and</a:t>
            </a:r>
          </a:p>
          <a:p>
            <a:pPr marL="609600" indent="-609600">
              <a:lnSpc>
                <a:spcPct val="80000"/>
              </a:lnSpc>
              <a:buFontTx/>
              <a:buNone/>
            </a:pPr>
            <a:r>
              <a:rPr lang="en-US" altLang="en-US" sz="2800" b="1"/>
              <a:t>          grains.</a:t>
            </a:r>
          </a:p>
          <a:p>
            <a:pPr marL="609600" indent="-609600">
              <a:lnSpc>
                <a:spcPct val="80000"/>
              </a:lnSpc>
              <a:buFontTx/>
              <a:buAutoNum type="arabicPeriod" startAt="213"/>
            </a:pPr>
            <a:r>
              <a:rPr lang="en-US" altLang="en-US" sz="2800" b="1"/>
              <a:t>  This rodent often feeds on seeds and cereal </a:t>
            </a:r>
          </a:p>
          <a:p>
            <a:pPr marL="609600" indent="-609600">
              <a:lnSpc>
                <a:spcPct val="80000"/>
              </a:lnSpc>
              <a:buFontTx/>
              <a:buNone/>
            </a:pPr>
            <a:r>
              <a:rPr lang="en-US" altLang="en-US" sz="2800" b="1"/>
              <a:t>          grains.  </a:t>
            </a:r>
          </a:p>
        </p:txBody>
      </p:sp>
      <p:sp>
        <p:nvSpPr>
          <p:cNvPr id="593924" name="Text Box 4">
            <a:extLst>
              <a:ext uri="{FF2B5EF4-FFF2-40B4-BE49-F238E27FC236}">
                <a16:creationId xmlns:a16="http://schemas.microsoft.com/office/drawing/2014/main" id="{74DE2D5A-AECD-4346-A19B-EFD4E3E370E1}"/>
              </a:ext>
            </a:extLst>
          </p:cNvPr>
          <p:cNvSpPr txBox="1">
            <a:spLocks noChangeArrowheads="1"/>
          </p:cNvSpPr>
          <p:nvPr/>
        </p:nvSpPr>
        <p:spPr bwMode="auto">
          <a:xfrm>
            <a:off x="3505200" y="4724400"/>
            <a:ext cx="14478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Roof Rat</a:t>
            </a:r>
          </a:p>
        </p:txBody>
      </p:sp>
      <p:pic>
        <p:nvPicPr>
          <p:cNvPr id="593925" name="Picture 5" descr="Roof Rat">
            <a:extLst>
              <a:ext uri="{FF2B5EF4-FFF2-40B4-BE49-F238E27FC236}">
                <a16:creationId xmlns:a16="http://schemas.microsoft.com/office/drawing/2014/main" id="{DB381822-B093-4853-AEE4-64B907B19B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00" y="3810000"/>
            <a:ext cx="2743200" cy="1333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3650" name="Rectangle 2">
            <a:extLst>
              <a:ext uri="{FF2B5EF4-FFF2-40B4-BE49-F238E27FC236}">
                <a16:creationId xmlns:a16="http://schemas.microsoft.com/office/drawing/2014/main" id="{2A935DBB-045A-48EF-80F8-D267301C0834}"/>
              </a:ext>
            </a:extLst>
          </p:cNvPr>
          <p:cNvSpPr>
            <a:spLocks noGrp="1" noChangeArrowheads="1"/>
          </p:cNvSpPr>
          <p:nvPr>
            <p:ph type="title"/>
          </p:nvPr>
        </p:nvSpPr>
        <p:spPr>
          <a:xfrm>
            <a:off x="685800" y="152400"/>
            <a:ext cx="7772400" cy="990600"/>
          </a:xfrm>
        </p:spPr>
        <p:txBody>
          <a:bodyPr/>
          <a:lstStyle/>
          <a:p>
            <a:r>
              <a:rPr lang="en-US" altLang="en-US" sz="3200" b="1"/>
              <a:t>Match the following:</a:t>
            </a:r>
            <a:br>
              <a:rPr lang="en-US" altLang="en-US" sz="3200" b="1"/>
            </a:br>
            <a:r>
              <a:rPr lang="en-US" altLang="en-US" sz="2400" b="1"/>
              <a:t>a.  Norway Rat     b.  Roof Rat     c.  House Mouse</a:t>
            </a:r>
          </a:p>
        </p:txBody>
      </p:sp>
      <p:sp>
        <p:nvSpPr>
          <p:cNvPr id="283651" name="Rectangle 3">
            <a:extLst>
              <a:ext uri="{FF2B5EF4-FFF2-40B4-BE49-F238E27FC236}">
                <a16:creationId xmlns:a16="http://schemas.microsoft.com/office/drawing/2014/main" id="{2BE421EC-E848-42C0-8076-BE5B5D333BA1}"/>
              </a:ext>
            </a:extLst>
          </p:cNvPr>
          <p:cNvSpPr>
            <a:spLocks noGrp="1" noChangeArrowheads="1"/>
          </p:cNvSpPr>
          <p:nvPr>
            <p:ph type="body" idx="1"/>
          </p:nvPr>
        </p:nvSpPr>
        <p:spPr>
          <a:xfrm>
            <a:off x="685800" y="1219200"/>
            <a:ext cx="7772400" cy="5638800"/>
          </a:xfrm>
        </p:spPr>
        <p:txBody>
          <a:bodyPr/>
          <a:lstStyle/>
          <a:p>
            <a:pPr marL="609600" indent="-609600">
              <a:lnSpc>
                <a:spcPct val="80000"/>
              </a:lnSpc>
              <a:buFontTx/>
              <a:buNone/>
            </a:pPr>
            <a:r>
              <a:rPr lang="en-US" altLang="en-US" sz="2800" b="1"/>
              <a:t>208.</a:t>
            </a:r>
            <a:r>
              <a:rPr lang="en-US" altLang="en-US" sz="2400" b="1"/>
              <a:t>  </a:t>
            </a:r>
            <a:r>
              <a:rPr lang="en-US" altLang="en-US" sz="2800" b="1"/>
              <a:t>This rodent can enter through a crack under </a:t>
            </a:r>
          </a:p>
          <a:p>
            <a:pPr marL="609600" indent="-609600">
              <a:lnSpc>
                <a:spcPct val="80000"/>
              </a:lnSpc>
              <a:buFontTx/>
              <a:buNone/>
            </a:pPr>
            <a:r>
              <a:rPr lang="en-US" altLang="en-US" sz="2800" b="1"/>
              <a:t>          a door as small as ¼”.</a:t>
            </a:r>
          </a:p>
          <a:p>
            <a:pPr marL="609600" indent="-609600">
              <a:lnSpc>
                <a:spcPct val="80000"/>
              </a:lnSpc>
              <a:buFontTx/>
              <a:buAutoNum type="arabicPeriod" startAt="209"/>
            </a:pPr>
            <a:r>
              <a:rPr lang="en-US" altLang="en-US" sz="2800" b="1"/>
              <a:t>  This rodent often makes its nests high up in </a:t>
            </a:r>
          </a:p>
          <a:p>
            <a:pPr marL="609600" indent="-609600">
              <a:lnSpc>
                <a:spcPct val="80000"/>
              </a:lnSpc>
              <a:buFontTx/>
              <a:buNone/>
            </a:pPr>
            <a:r>
              <a:rPr lang="en-US" altLang="en-US" sz="2800" b="1"/>
              <a:t>          trees or in attics.</a:t>
            </a:r>
          </a:p>
          <a:p>
            <a:pPr marL="609600" indent="-609600">
              <a:lnSpc>
                <a:spcPct val="80000"/>
              </a:lnSpc>
              <a:buFontTx/>
              <a:buAutoNum type="arabicPeriod" startAt="210"/>
            </a:pPr>
            <a:r>
              <a:rPr lang="en-US" altLang="en-US" sz="2800" b="1"/>
              <a:t>  This rodent often digs burrows in the </a:t>
            </a:r>
          </a:p>
          <a:p>
            <a:pPr marL="609600" indent="-609600">
              <a:lnSpc>
                <a:spcPct val="80000"/>
              </a:lnSpc>
              <a:buFontTx/>
              <a:buNone/>
            </a:pPr>
            <a:r>
              <a:rPr lang="en-US" altLang="en-US" sz="2800" b="1"/>
              <a:t>          ground.</a:t>
            </a:r>
          </a:p>
          <a:p>
            <a:pPr marL="609600" indent="-609600">
              <a:lnSpc>
                <a:spcPct val="80000"/>
              </a:lnSpc>
              <a:buFontTx/>
              <a:buAutoNum type="arabicPeriod" startAt="211"/>
            </a:pPr>
            <a:r>
              <a:rPr lang="en-US" altLang="en-US" sz="2800" b="1"/>
              <a:t>  This rodent often feeds on fruits and </a:t>
            </a:r>
          </a:p>
          <a:p>
            <a:pPr marL="609600" indent="-609600">
              <a:lnSpc>
                <a:spcPct val="80000"/>
              </a:lnSpc>
              <a:buFontTx/>
              <a:buNone/>
            </a:pPr>
            <a:r>
              <a:rPr lang="en-US" altLang="en-US" sz="2800" b="1"/>
              <a:t>          vegetables.</a:t>
            </a:r>
          </a:p>
          <a:p>
            <a:pPr marL="609600" indent="-609600">
              <a:lnSpc>
                <a:spcPct val="80000"/>
              </a:lnSpc>
              <a:buFontTx/>
              <a:buAutoNum type="arabicPeriod" startAt="212"/>
            </a:pPr>
            <a:r>
              <a:rPr lang="en-US" altLang="en-US" sz="2800" b="1"/>
              <a:t>  </a:t>
            </a:r>
            <a:r>
              <a:rPr lang="en-US" altLang="en-US" sz="2800" b="1" u="sng"/>
              <a:t>This rodent often feeds on </a:t>
            </a:r>
          </a:p>
          <a:p>
            <a:pPr marL="609600" indent="-609600">
              <a:lnSpc>
                <a:spcPct val="80000"/>
              </a:lnSpc>
              <a:buFontTx/>
              <a:buNone/>
            </a:pPr>
            <a:r>
              <a:rPr lang="en-US" altLang="en-US" sz="2800" b="1"/>
              <a:t>         </a:t>
            </a:r>
            <a:r>
              <a:rPr lang="en-US" altLang="en-US" sz="2800" b="1" u="sng"/>
              <a:t>meats, fish and grains.</a:t>
            </a:r>
          </a:p>
          <a:p>
            <a:pPr marL="609600" indent="-609600">
              <a:lnSpc>
                <a:spcPct val="80000"/>
              </a:lnSpc>
              <a:buFontTx/>
              <a:buNone/>
            </a:pPr>
            <a:endParaRPr lang="en-US" altLang="en-US" b="1" u="sng"/>
          </a:p>
          <a:p>
            <a:pPr marL="609600" indent="-609600">
              <a:lnSpc>
                <a:spcPct val="80000"/>
              </a:lnSpc>
              <a:buFontTx/>
              <a:buAutoNum type="arabicPeriod" startAt="213"/>
            </a:pPr>
            <a:r>
              <a:rPr lang="en-US" altLang="en-US" sz="2800" b="1"/>
              <a:t>  This rodent often feeds on seeds and cereal </a:t>
            </a:r>
          </a:p>
          <a:p>
            <a:pPr marL="609600" indent="-609600">
              <a:lnSpc>
                <a:spcPct val="80000"/>
              </a:lnSpc>
              <a:buFontTx/>
              <a:buNone/>
            </a:pPr>
            <a:r>
              <a:rPr lang="en-US" altLang="en-US" sz="2800" b="1"/>
              <a:t>          grains.  </a:t>
            </a:r>
          </a:p>
        </p:txBody>
      </p:sp>
      <p:pic>
        <p:nvPicPr>
          <p:cNvPr id="283653" name="Picture 5" descr="Norway Rat">
            <a:extLst>
              <a:ext uri="{FF2B5EF4-FFF2-40B4-BE49-F238E27FC236}">
                <a16:creationId xmlns:a16="http://schemas.microsoft.com/office/drawing/2014/main" id="{B77B6BDF-B632-412A-8102-686E544910C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4495800"/>
            <a:ext cx="2819400" cy="15160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946" name="Rectangle 2">
            <a:extLst>
              <a:ext uri="{FF2B5EF4-FFF2-40B4-BE49-F238E27FC236}">
                <a16:creationId xmlns:a16="http://schemas.microsoft.com/office/drawing/2014/main" id="{6A4078B2-32E5-4AE2-B7F8-8214F6371055}"/>
              </a:ext>
            </a:extLst>
          </p:cNvPr>
          <p:cNvSpPr>
            <a:spLocks noGrp="1" noChangeArrowheads="1"/>
          </p:cNvSpPr>
          <p:nvPr>
            <p:ph type="title"/>
          </p:nvPr>
        </p:nvSpPr>
        <p:spPr>
          <a:xfrm>
            <a:off x="685800" y="152400"/>
            <a:ext cx="7772400" cy="990600"/>
          </a:xfrm>
        </p:spPr>
        <p:txBody>
          <a:bodyPr/>
          <a:lstStyle/>
          <a:p>
            <a:r>
              <a:rPr lang="en-US" altLang="en-US" sz="3200" b="1"/>
              <a:t>Match the following:</a:t>
            </a:r>
            <a:br>
              <a:rPr lang="en-US" altLang="en-US" sz="3200" b="1"/>
            </a:br>
            <a:r>
              <a:rPr lang="en-US" altLang="en-US" sz="2400" b="1"/>
              <a:t>a.  Norway Rat     b.  Roof Rat     c.  House Mouse</a:t>
            </a:r>
          </a:p>
        </p:txBody>
      </p:sp>
      <p:sp>
        <p:nvSpPr>
          <p:cNvPr id="594947" name="Rectangle 3">
            <a:extLst>
              <a:ext uri="{FF2B5EF4-FFF2-40B4-BE49-F238E27FC236}">
                <a16:creationId xmlns:a16="http://schemas.microsoft.com/office/drawing/2014/main" id="{F838FD6B-A711-47E3-8BB4-11A0638E53C2}"/>
              </a:ext>
            </a:extLst>
          </p:cNvPr>
          <p:cNvSpPr>
            <a:spLocks noGrp="1" noChangeArrowheads="1"/>
          </p:cNvSpPr>
          <p:nvPr>
            <p:ph type="body" idx="1"/>
          </p:nvPr>
        </p:nvSpPr>
        <p:spPr>
          <a:xfrm>
            <a:off x="685800" y="1219200"/>
            <a:ext cx="7772400" cy="5638800"/>
          </a:xfrm>
        </p:spPr>
        <p:txBody>
          <a:bodyPr/>
          <a:lstStyle/>
          <a:p>
            <a:pPr marL="609600" indent="-609600">
              <a:lnSpc>
                <a:spcPct val="80000"/>
              </a:lnSpc>
              <a:buFontTx/>
              <a:buNone/>
            </a:pPr>
            <a:r>
              <a:rPr lang="en-US" altLang="en-US" sz="2800" b="1"/>
              <a:t>208.</a:t>
            </a:r>
            <a:r>
              <a:rPr lang="en-US" altLang="en-US" sz="2400" b="1"/>
              <a:t>  </a:t>
            </a:r>
            <a:r>
              <a:rPr lang="en-US" altLang="en-US" sz="2800" b="1"/>
              <a:t>This rodent can enter through a crack under </a:t>
            </a:r>
          </a:p>
          <a:p>
            <a:pPr marL="609600" indent="-609600">
              <a:lnSpc>
                <a:spcPct val="80000"/>
              </a:lnSpc>
              <a:buFontTx/>
              <a:buNone/>
            </a:pPr>
            <a:r>
              <a:rPr lang="en-US" altLang="en-US" sz="2800" b="1"/>
              <a:t>          a door as small as ¼”.</a:t>
            </a:r>
          </a:p>
          <a:p>
            <a:pPr marL="609600" indent="-609600">
              <a:lnSpc>
                <a:spcPct val="80000"/>
              </a:lnSpc>
              <a:buFontTx/>
              <a:buAutoNum type="arabicPeriod" startAt="209"/>
            </a:pPr>
            <a:r>
              <a:rPr lang="en-US" altLang="en-US" sz="2800" b="1"/>
              <a:t>  This rodent often makes its nests high up in </a:t>
            </a:r>
          </a:p>
          <a:p>
            <a:pPr marL="609600" indent="-609600">
              <a:lnSpc>
                <a:spcPct val="80000"/>
              </a:lnSpc>
              <a:buFontTx/>
              <a:buNone/>
            </a:pPr>
            <a:r>
              <a:rPr lang="en-US" altLang="en-US" sz="2800" b="1"/>
              <a:t>          trees or in attics.</a:t>
            </a:r>
          </a:p>
          <a:p>
            <a:pPr marL="609600" indent="-609600">
              <a:lnSpc>
                <a:spcPct val="80000"/>
              </a:lnSpc>
              <a:buFontTx/>
              <a:buAutoNum type="arabicPeriod" startAt="210"/>
            </a:pPr>
            <a:r>
              <a:rPr lang="en-US" altLang="en-US" sz="2800" b="1"/>
              <a:t>  This rodent often digs burrows in the </a:t>
            </a:r>
          </a:p>
          <a:p>
            <a:pPr marL="609600" indent="-609600">
              <a:lnSpc>
                <a:spcPct val="80000"/>
              </a:lnSpc>
              <a:buFontTx/>
              <a:buNone/>
            </a:pPr>
            <a:r>
              <a:rPr lang="en-US" altLang="en-US" sz="2800" b="1"/>
              <a:t>          ground.</a:t>
            </a:r>
          </a:p>
          <a:p>
            <a:pPr marL="609600" indent="-609600">
              <a:lnSpc>
                <a:spcPct val="80000"/>
              </a:lnSpc>
              <a:buFontTx/>
              <a:buAutoNum type="arabicPeriod" startAt="211"/>
            </a:pPr>
            <a:r>
              <a:rPr lang="en-US" altLang="en-US" sz="2800" b="1"/>
              <a:t>  This rodent often feeds on fruits and </a:t>
            </a:r>
          </a:p>
          <a:p>
            <a:pPr marL="609600" indent="-609600">
              <a:lnSpc>
                <a:spcPct val="80000"/>
              </a:lnSpc>
              <a:buFontTx/>
              <a:buNone/>
            </a:pPr>
            <a:r>
              <a:rPr lang="en-US" altLang="en-US" sz="2800" b="1"/>
              <a:t>          vegetables.</a:t>
            </a:r>
          </a:p>
          <a:p>
            <a:pPr marL="609600" indent="-609600">
              <a:lnSpc>
                <a:spcPct val="80000"/>
              </a:lnSpc>
              <a:buFontTx/>
              <a:buAutoNum type="arabicPeriod" startAt="212"/>
            </a:pPr>
            <a:r>
              <a:rPr lang="en-US" altLang="en-US" sz="2800" b="1"/>
              <a:t>  </a:t>
            </a:r>
            <a:r>
              <a:rPr lang="en-US" altLang="en-US" sz="2800" b="1" u="sng"/>
              <a:t>This rodent often feeds on </a:t>
            </a:r>
          </a:p>
          <a:p>
            <a:pPr marL="609600" indent="-609600">
              <a:lnSpc>
                <a:spcPct val="80000"/>
              </a:lnSpc>
              <a:buFontTx/>
              <a:buNone/>
            </a:pPr>
            <a:r>
              <a:rPr lang="en-US" altLang="en-US" sz="2800" b="1"/>
              <a:t>         </a:t>
            </a:r>
            <a:r>
              <a:rPr lang="en-US" altLang="en-US" sz="2800" b="1" u="sng"/>
              <a:t>meats, fish and grains.</a:t>
            </a:r>
          </a:p>
          <a:p>
            <a:pPr marL="609600" indent="-609600">
              <a:lnSpc>
                <a:spcPct val="80000"/>
              </a:lnSpc>
              <a:buFontTx/>
              <a:buNone/>
            </a:pPr>
            <a:endParaRPr lang="en-US" altLang="en-US" b="1" u="sng"/>
          </a:p>
          <a:p>
            <a:pPr marL="609600" indent="-609600">
              <a:lnSpc>
                <a:spcPct val="80000"/>
              </a:lnSpc>
              <a:buFontTx/>
              <a:buAutoNum type="arabicPeriod" startAt="213"/>
            </a:pPr>
            <a:r>
              <a:rPr lang="en-US" altLang="en-US" sz="2800" b="1"/>
              <a:t>  This rodent often feeds on seeds and cereal </a:t>
            </a:r>
          </a:p>
          <a:p>
            <a:pPr marL="609600" indent="-609600">
              <a:lnSpc>
                <a:spcPct val="80000"/>
              </a:lnSpc>
              <a:buFontTx/>
              <a:buNone/>
            </a:pPr>
            <a:r>
              <a:rPr lang="en-US" altLang="en-US" sz="2800" b="1"/>
              <a:t>          grains.  </a:t>
            </a:r>
          </a:p>
        </p:txBody>
      </p:sp>
      <p:sp>
        <p:nvSpPr>
          <p:cNvPr id="594948" name="Text Box 4">
            <a:extLst>
              <a:ext uri="{FF2B5EF4-FFF2-40B4-BE49-F238E27FC236}">
                <a16:creationId xmlns:a16="http://schemas.microsoft.com/office/drawing/2014/main" id="{98ADF4F9-4B22-44ED-B559-D37BD6E414C0}"/>
              </a:ext>
            </a:extLst>
          </p:cNvPr>
          <p:cNvSpPr txBox="1">
            <a:spLocks noChangeArrowheads="1"/>
          </p:cNvSpPr>
          <p:nvPr/>
        </p:nvSpPr>
        <p:spPr bwMode="auto">
          <a:xfrm>
            <a:off x="3870325" y="5486400"/>
            <a:ext cx="1778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Norway Rat</a:t>
            </a:r>
          </a:p>
        </p:txBody>
      </p:sp>
      <p:pic>
        <p:nvPicPr>
          <p:cNvPr id="594949" name="Picture 5" descr="Norway Rat">
            <a:extLst>
              <a:ext uri="{FF2B5EF4-FFF2-40B4-BE49-F238E27FC236}">
                <a16:creationId xmlns:a16="http://schemas.microsoft.com/office/drawing/2014/main" id="{1187B44D-C761-4485-87E9-0BF3DBC981B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4495800"/>
            <a:ext cx="2819400" cy="15160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a:extLst>
              <a:ext uri="{FF2B5EF4-FFF2-40B4-BE49-F238E27FC236}">
                <a16:creationId xmlns:a16="http://schemas.microsoft.com/office/drawing/2014/main" id="{68DBA47A-119A-4CDB-AFDC-0AE86C7DCE0F}"/>
              </a:ext>
            </a:extLst>
          </p:cNvPr>
          <p:cNvSpPr>
            <a:spLocks noGrp="1" noChangeArrowheads="1"/>
          </p:cNvSpPr>
          <p:nvPr>
            <p:ph type="title"/>
          </p:nvPr>
        </p:nvSpPr>
        <p:spPr>
          <a:xfrm>
            <a:off x="685800" y="152400"/>
            <a:ext cx="7772400" cy="838200"/>
          </a:xfrm>
        </p:spPr>
        <p:txBody>
          <a:bodyPr/>
          <a:lstStyle/>
          <a:p>
            <a:r>
              <a:rPr lang="en-US" altLang="en-US" sz="3200" b="1"/>
              <a:t>Match the following:</a:t>
            </a:r>
            <a:br>
              <a:rPr lang="en-US" altLang="en-US" sz="3200" b="1"/>
            </a:br>
            <a:r>
              <a:rPr lang="en-US" altLang="en-US" sz="2400" b="1"/>
              <a:t>a.  Norway Rat     b.  Roof Rat     c.  House Mouse</a:t>
            </a:r>
          </a:p>
        </p:txBody>
      </p:sp>
      <p:sp>
        <p:nvSpPr>
          <p:cNvPr id="284675" name="Rectangle 3">
            <a:extLst>
              <a:ext uri="{FF2B5EF4-FFF2-40B4-BE49-F238E27FC236}">
                <a16:creationId xmlns:a16="http://schemas.microsoft.com/office/drawing/2014/main" id="{27369F86-FAFA-4F72-B90B-8687585D0A6F}"/>
              </a:ext>
            </a:extLst>
          </p:cNvPr>
          <p:cNvSpPr>
            <a:spLocks noGrp="1" noChangeArrowheads="1"/>
          </p:cNvSpPr>
          <p:nvPr>
            <p:ph type="body" idx="1"/>
          </p:nvPr>
        </p:nvSpPr>
        <p:spPr>
          <a:xfrm>
            <a:off x="685800" y="1066800"/>
            <a:ext cx="7772400" cy="5791200"/>
          </a:xfrm>
        </p:spPr>
        <p:txBody>
          <a:bodyPr/>
          <a:lstStyle/>
          <a:p>
            <a:pPr marL="609600" indent="-609600">
              <a:lnSpc>
                <a:spcPct val="80000"/>
              </a:lnSpc>
              <a:buFontTx/>
              <a:buNone/>
            </a:pPr>
            <a:r>
              <a:rPr lang="en-US" altLang="en-US" sz="2800" b="1"/>
              <a:t>208.</a:t>
            </a:r>
            <a:r>
              <a:rPr lang="en-US" altLang="en-US" sz="2400" b="1"/>
              <a:t>  </a:t>
            </a:r>
            <a:r>
              <a:rPr lang="en-US" altLang="en-US" sz="2800" b="1"/>
              <a:t>This rodent can enter through a crack under </a:t>
            </a:r>
          </a:p>
          <a:p>
            <a:pPr marL="609600" indent="-609600">
              <a:lnSpc>
                <a:spcPct val="80000"/>
              </a:lnSpc>
              <a:buFontTx/>
              <a:buNone/>
            </a:pPr>
            <a:r>
              <a:rPr lang="en-US" altLang="en-US" sz="2800" b="1"/>
              <a:t>          a door as small as ¼”.</a:t>
            </a:r>
          </a:p>
          <a:p>
            <a:pPr marL="609600" indent="-609600">
              <a:lnSpc>
                <a:spcPct val="80000"/>
              </a:lnSpc>
              <a:buFontTx/>
              <a:buAutoNum type="arabicPeriod" startAt="209"/>
            </a:pPr>
            <a:r>
              <a:rPr lang="en-US" altLang="en-US" sz="2800" b="1"/>
              <a:t>  This rodent often makes its nests high up in </a:t>
            </a:r>
          </a:p>
          <a:p>
            <a:pPr marL="609600" indent="-609600">
              <a:lnSpc>
                <a:spcPct val="80000"/>
              </a:lnSpc>
              <a:buFontTx/>
              <a:buNone/>
            </a:pPr>
            <a:r>
              <a:rPr lang="en-US" altLang="en-US" sz="2800" b="1"/>
              <a:t>          trees or in attics.</a:t>
            </a:r>
          </a:p>
          <a:p>
            <a:pPr marL="609600" indent="-609600">
              <a:lnSpc>
                <a:spcPct val="80000"/>
              </a:lnSpc>
              <a:buFontTx/>
              <a:buAutoNum type="arabicPeriod" startAt="210"/>
            </a:pPr>
            <a:r>
              <a:rPr lang="en-US" altLang="en-US" sz="2800" b="1"/>
              <a:t>  This rodent often digs burrows in the </a:t>
            </a:r>
          </a:p>
          <a:p>
            <a:pPr marL="609600" indent="-609600">
              <a:lnSpc>
                <a:spcPct val="80000"/>
              </a:lnSpc>
              <a:buFontTx/>
              <a:buNone/>
            </a:pPr>
            <a:r>
              <a:rPr lang="en-US" altLang="en-US" sz="2800" b="1"/>
              <a:t>          ground.</a:t>
            </a:r>
          </a:p>
          <a:p>
            <a:pPr marL="609600" indent="-609600">
              <a:lnSpc>
                <a:spcPct val="80000"/>
              </a:lnSpc>
              <a:buFontTx/>
              <a:buAutoNum type="arabicPeriod" startAt="211"/>
            </a:pPr>
            <a:r>
              <a:rPr lang="en-US" altLang="en-US" sz="2800" b="1"/>
              <a:t>  This rodent often feeds on fruits and </a:t>
            </a:r>
          </a:p>
          <a:p>
            <a:pPr marL="609600" indent="-609600">
              <a:lnSpc>
                <a:spcPct val="80000"/>
              </a:lnSpc>
              <a:buFontTx/>
              <a:buNone/>
            </a:pPr>
            <a:r>
              <a:rPr lang="en-US" altLang="en-US" sz="2800" b="1"/>
              <a:t>          vegetables.</a:t>
            </a:r>
          </a:p>
          <a:p>
            <a:pPr marL="609600" indent="-609600">
              <a:lnSpc>
                <a:spcPct val="80000"/>
              </a:lnSpc>
              <a:buFontTx/>
              <a:buNone/>
            </a:pPr>
            <a:r>
              <a:rPr lang="en-US" altLang="en-US" sz="2800" b="1"/>
              <a:t>212.   This rodent often feeds on meats, fish and</a:t>
            </a:r>
          </a:p>
          <a:p>
            <a:pPr marL="609600" indent="-609600">
              <a:lnSpc>
                <a:spcPct val="80000"/>
              </a:lnSpc>
              <a:buFontTx/>
              <a:buNone/>
            </a:pPr>
            <a:r>
              <a:rPr lang="en-US" altLang="en-US" sz="2800" b="1"/>
              <a:t>          grains.</a:t>
            </a:r>
          </a:p>
          <a:p>
            <a:pPr marL="609600" indent="-609600">
              <a:lnSpc>
                <a:spcPct val="80000"/>
              </a:lnSpc>
              <a:buFontTx/>
              <a:buAutoNum type="arabicPeriod" startAt="213"/>
            </a:pPr>
            <a:r>
              <a:rPr lang="en-US" altLang="en-US" sz="2800" b="1"/>
              <a:t>   </a:t>
            </a:r>
            <a:r>
              <a:rPr lang="en-US" altLang="en-US" sz="2800" b="1" u="sng"/>
              <a:t>This rodent often feeds on </a:t>
            </a:r>
          </a:p>
          <a:p>
            <a:pPr marL="609600" indent="-609600">
              <a:lnSpc>
                <a:spcPct val="80000"/>
              </a:lnSpc>
              <a:buFontTx/>
              <a:buNone/>
            </a:pPr>
            <a:r>
              <a:rPr lang="en-US" altLang="en-US" sz="2800" b="1"/>
              <a:t>           </a:t>
            </a:r>
            <a:r>
              <a:rPr lang="en-US" altLang="en-US" sz="2800" b="1" u="sng"/>
              <a:t>seeds and cereal grains.</a:t>
            </a:r>
          </a:p>
          <a:p>
            <a:pPr marL="609600" indent="-609600">
              <a:lnSpc>
                <a:spcPct val="80000"/>
              </a:lnSpc>
              <a:buFontTx/>
              <a:buNone/>
            </a:pPr>
            <a:r>
              <a:rPr lang="en-US" altLang="en-US" sz="2800" b="1"/>
              <a:t>  </a:t>
            </a:r>
          </a:p>
        </p:txBody>
      </p:sp>
      <p:pic>
        <p:nvPicPr>
          <p:cNvPr id="284677" name="Picture 5" descr="House Mouse">
            <a:extLst>
              <a:ext uri="{FF2B5EF4-FFF2-40B4-BE49-F238E27FC236}">
                <a16:creationId xmlns:a16="http://schemas.microsoft.com/office/drawing/2014/main" id="{F364F45B-6C66-4E56-B045-09CF83F6DD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5486400"/>
            <a:ext cx="2133600" cy="1216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5970" name="Rectangle 2">
            <a:extLst>
              <a:ext uri="{FF2B5EF4-FFF2-40B4-BE49-F238E27FC236}">
                <a16:creationId xmlns:a16="http://schemas.microsoft.com/office/drawing/2014/main" id="{71231808-7C74-4801-AF6C-CDF6B9AB5FFC}"/>
              </a:ext>
            </a:extLst>
          </p:cNvPr>
          <p:cNvSpPr>
            <a:spLocks noGrp="1" noChangeArrowheads="1"/>
          </p:cNvSpPr>
          <p:nvPr>
            <p:ph type="title"/>
          </p:nvPr>
        </p:nvSpPr>
        <p:spPr>
          <a:xfrm>
            <a:off x="685800" y="152400"/>
            <a:ext cx="7772400" cy="838200"/>
          </a:xfrm>
        </p:spPr>
        <p:txBody>
          <a:bodyPr/>
          <a:lstStyle/>
          <a:p>
            <a:r>
              <a:rPr lang="en-US" altLang="en-US" sz="3200" b="1"/>
              <a:t>Match the following:</a:t>
            </a:r>
            <a:br>
              <a:rPr lang="en-US" altLang="en-US" sz="3200" b="1"/>
            </a:br>
            <a:r>
              <a:rPr lang="en-US" altLang="en-US" sz="2400" b="1"/>
              <a:t>a.  Norway Rat     b.  Roof Rat     c.  House Mouse</a:t>
            </a:r>
          </a:p>
        </p:txBody>
      </p:sp>
      <p:sp>
        <p:nvSpPr>
          <p:cNvPr id="595971" name="Rectangle 3">
            <a:extLst>
              <a:ext uri="{FF2B5EF4-FFF2-40B4-BE49-F238E27FC236}">
                <a16:creationId xmlns:a16="http://schemas.microsoft.com/office/drawing/2014/main" id="{084CB71F-D8F8-4E18-A219-44964875768B}"/>
              </a:ext>
            </a:extLst>
          </p:cNvPr>
          <p:cNvSpPr>
            <a:spLocks noGrp="1" noChangeArrowheads="1"/>
          </p:cNvSpPr>
          <p:nvPr>
            <p:ph type="body" idx="1"/>
          </p:nvPr>
        </p:nvSpPr>
        <p:spPr>
          <a:xfrm>
            <a:off x="685800" y="1066800"/>
            <a:ext cx="7772400" cy="5791200"/>
          </a:xfrm>
        </p:spPr>
        <p:txBody>
          <a:bodyPr/>
          <a:lstStyle/>
          <a:p>
            <a:pPr marL="609600" indent="-609600">
              <a:lnSpc>
                <a:spcPct val="80000"/>
              </a:lnSpc>
              <a:buFontTx/>
              <a:buNone/>
            </a:pPr>
            <a:r>
              <a:rPr lang="en-US" altLang="en-US" sz="2800" b="1"/>
              <a:t>208.</a:t>
            </a:r>
            <a:r>
              <a:rPr lang="en-US" altLang="en-US" sz="2400" b="1"/>
              <a:t>  </a:t>
            </a:r>
            <a:r>
              <a:rPr lang="en-US" altLang="en-US" sz="2800" b="1"/>
              <a:t>This rodent can enter through a crack under </a:t>
            </a:r>
          </a:p>
          <a:p>
            <a:pPr marL="609600" indent="-609600">
              <a:lnSpc>
                <a:spcPct val="80000"/>
              </a:lnSpc>
              <a:buFontTx/>
              <a:buNone/>
            </a:pPr>
            <a:r>
              <a:rPr lang="en-US" altLang="en-US" sz="2800" b="1"/>
              <a:t>          a door as small as ¼”.</a:t>
            </a:r>
          </a:p>
          <a:p>
            <a:pPr marL="609600" indent="-609600">
              <a:lnSpc>
                <a:spcPct val="80000"/>
              </a:lnSpc>
              <a:buFontTx/>
              <a:buAutoNum type="arabicPeriod" startAt="209"/>
            </a:pPr>
            <a:r>
              <a:rPr lang="en-US" altLang="en-US" sz="2800" b="1"/>
              <a:t>  This rodent often makes its nests high up in </a:t>
            </a:r>
          </a:p>
          <a:p>
            <a:pPr marL="609600" indent="-609600">
              <a:lnSpc>
                <a:spcPct val="80000"/>
              </a:lnSpc>
              <a:buFontTx/>
              <a:buNone/>
            </a:pPr>
            <a:r>
              <a:rPr lang="en-US" altLang="en-US" sz="2800" b="1"/>
              <a:t>          trees or in attics.</a:t>
            </a:r>
          </a:p>
          <a:p>
            <a:pPr marL="609600" indent="-609600">
              <a:lnSpc>
                <a:spcPct val="80000"/>
              </a:lnSpc>
              <a:buFontTx/>
              <a:buAutoNum type="arabicPeriod" startAt="210"/>
            </a:pPr>
            <a:r>
              <a:rPr lang="en-US" altLang="en-US" sz="2800" b="1"/>
              <a:t>  This rodent often digs burrows in the </a:t>
            </a:r>
          </a:p>
          <a:p>
            <a:pPr marL="609600" indent="-609600">
              <a:lnSpc>
                <a:spcPct val="80000"/>
              </a:lnSpc>
              <a:buFontTx/>
              <a:buNone/>
            </a:pPr>
            <a:r>
              <a:rPr lang="en-US" altLang="en-US" sz="2800" b="1"/>
              <a:t>          ground.</a:t>
            </a:r>
          </a:p>
          <a:p>
            <a:pPr marL="609600" indent="-609600">
              <a:lnSpc>
                <a:spcPct val="80000"/>
              </a:lnSpc>
              <a:buFontTx/>
              <a:buAutoNum type="arabicPeriod" startAt="211"/>
            </a:pPr>
            <a:r>
              <a:rPr lang="en-US" altLang="en-US" sz="2800" b="1"/>
              <a:t>  This rodent often feeds on fruits and </a:t>
            </a:r>
          </a:p>
          <a:p>
            <a:pPr marL="609600" indent="-609600">
              <a:lnSpc>
                <a:spcPct val="80000"/>
              </a:lnSpc>
              <a:buFontTx/>
              <a:buNone/>
            </a:pPr>
            <a:r>
              <a:rPr lang="en-US" altLang="en-US" sz="2800" b="1"/>
              <a:t>          vegetables.</a:t>
            </a:r>
          </a:p>
          <a:p>
            <a:pPr marL="609600" indent="-609600">
              <a:lnSpc>
                <a:spcPct val="80000"/>
              </a:lnSpc>
              <a:buFontTx/>
              <a:buNone/>
            </a:pPr>
            <a:r>
              <a:rPr lang="en-US" altLang="en-US" sz="2800" b="1"/>
              <a:t>212.   This rodent often feeds on meats, fish and</a:t>
            </a:r>
          </a:p>
          <a:p>
            <a:pPr marL="609600" indent="-609600">
              <a:lnSpc>
                <a:spcPct val="80000"/>
              </a:lnSpc>
              <a:buFontTx/>
              <a:buNone/>
            </a:pPr>
            <a:r>
              <a:rPr lang="en-US" altLang="en-US" sz="2800" b="1"/>
              <a:t>          grains.</a:t>
            </a:r>
          </a:p>
          <a:p>
            <a:pPr marL="609600" indent="-609600">
              <a:lnSpc>
                <a:spcPct val="80000"/>
              </a:lnSpc>
              <a:buFontTx/>
              <a:buAutoNum type="arabicPeriod" startAt="213"/>
            </a:pPr>
            <a:r>
              <a:rPr lang="en-US" altLang="en-US" sz="2800" b="1"/>
              <a:t>   </a:t>
            </a:r>
            <a:r>
              <a:rPr lang="en-US" altLang="en-US" sz="2800" b="1" u="sng"/>
              <a:t>This rodent often feeds on </a:t>
            </a:r>
          </a:p>
          <a:p>
            <a:pPr marL="609600" indent="-609600">
              <a:lnSpc>
                <a:spcPct val="80000"/>
              </a:lnSpc>
              <a:buFontTx/>
              <a:buNone/>
            </a:pPr>
            <a:r>
              <a:rPr lang="en-US" altLang="en-US" sz="2800" b="1"/>
              <a:t>           </a:t>
            </a:r>
            <a:r>
              <a:rPr lang="en-US" altLang="en-US" sz="2800" b="1" u="sng"/>
              <a:t>seeds and cereal grains.</a:t>
            </a:r>
          </a:p>
          <a:p>
            <a:pPr marL="609600" indent="-609600">
              <a:lnSpc>
                <a:spcPct val="80000"/>
              </a:lnSpc>
              <a:buFontTx/>
              <a:buNone/>
            </a:pPr>
            <a:r>
              <a:rPr lang="en-US" altLang="en-US" sz="2800" b="1"/>
              <a:t>  </a:t>
            </a:r>
          </a:p>
        </p:txBody>
      </p:sp>
      <p:sp>
        <p:nvSpPr>
          <p:cNvPr id="595972" name="Text Box 4">
            <a:extLst>
              <a:ext uri="{FF2B5EF4-FFF2-40B4-BE49-F238E27FC236}">
                <a16:creationId xmlns:a16="http://schemas.microsoft.com/office/drawing/2014/main" id="{583E8192-C16B-49C9-BAE2-9EAFC1C2F64D}"/>
              </a:ext>
            </a:extLst>
          </p:cNvPr>
          <p:cNvSpPr txBox="1">
            <a:spLocks noChangeArrowheads="1"/>
          </p:cNvSpPr>
          <p:nvPr/>
        </p:nvSpPr>
        <p:spPr bwMode="auto">
          <a:xfrm>
            <a:off x="3565525" y="6248400"/>
            <a:ext cx="19462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House Mouse</a:t>
            </a:r>
          </a:p>
        </p:txBody>
      </p:sp>
      <p:pic>
        <p:nvPicPr>
          <p:cNvPr id="595973" name="Picture 5" descr="House Mouse">
            <a:extLst>
              <a:ext uri="{FF2B5EF4-FFF2-40B4-BE49-F238E27FC236}">
                <a16:creationId xmlns:a16="http://schemas.microsoft.com/office/drawing/2014/main" id="{0CA16C45-BB12-49AD-82EC-7D7ED90276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5486400"/>
            <a:ext cx="2133600" cy="1216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a:extLst>
              <a:ext uri="{FF2B5EF4-FFF2-40B4-BE49-F238E27FC236}">
                <a16:creationId xmlns:a16="http://schemas.microsoft.com/office/drawing/2014/main" id="{72696E02-6DF3-4B3E-B747-73D46ECAD806}"/>
              </a:ext>
            </a:extLst>
          </p:cNvPr>
          <p:cNvSpPr>
            <a:spLocks noGrp="1" noChangeArrowheads="1"/>
          </p:cNvSpPr>
          <p:nvPr>
            <p:ph type="title"/>
          </p:nvPr>
        </p:nvSpPr>
        <p:spPr>
          <a:xfrm>
            <a:off x="533400" y="152400"/>
            <a:ext cx="7772400" cy="1371600"/>
          </a:xfrm>
        </p:spPr>
        <p:txBody>
          <a:bodyPr/>
          <a:lstStyle/>
          <a:p>
            <a:r>
              <a:rPr lang="en-US" altLang="en-US" sz="3200" b="1"/>
              <a:t>Match the following:</a:t>
            </a:r>
            <a:br>
              <a:rPr lang="en-US" altLang="en-US" sz="3200" b="1"/>
            </a:br>
            <a:r>
              <a:rPr lang="en-US" altLang="en-US" sz="2400" b="1"/>
              <a:t>a.  Norway Rat     b.  Roof Rat     c.  House Mouse</a:t>
            </a:r>
          </a:p>
        </p:txBody>
      </p:sp>
      <p:sp>
        <p:nvSpPr>
          <p:cNvPr id="285699" name="Rectangle 3">
            <a:extLst>
              <a:ext uri="{FF2B5EF4-FFF2-40B4-BE49-F238E27FC236}">
                <a16:creationId xmlns:a16="http://schemas.microsoft.com/office/drawing/2014/main" id="{39B9715F-462F-489C-AD27-C4F2B7A7230F}"/>
              </a:ext>
            </a:extLst>
          </p:cNvPr>
          <p:cNvSpPr>
            <a:spLocks noGrp="1" noChangeArrowheads="1"/>
          </p:cNvSpPr>
          <p:nvPr>
            <p:ph type="body" idx="1"/>
          </p:nvPr>
        </p:nvSpPr>
        <p:spPr>
          <a:xfrm>
            <a:off x="685800" y="1447800"/>
            <a:ext cx="7772400" cy="5410200"/>
          </a:xfrm>
        </p:spPr>
        <p:txBody>
          <a:bodyPr/>
          <a:lstStyle/>
          <a:p>
            <a:pPr marL="609600" indent="-609600">
              <a:lnSpc>
                <a:spcPct val="90000"/>
              </a:lnSpc>
              <a:buFontTx/>
              <a:buAutoNum type="arabicPeriod" startAt="214"/>
            </a:pPr>
            <a:r>
              <a:rPr lang="en-US" altLang="en-US" sz="2800" b="1"/>
              <a:t>  </a:t>
            </a:r>
            <a:r>
              <a:rPr lang="en-US" altLang="en-US" sz="2800" b="1" u="sng"/>
              <a:t>The ½” dropping of this rodent is spindle- </a:t>
            </a:r>
          </a:p>
          <a:p>
            <a:pPr marL="609600" indent="-609600">
              <a:lnSpc>
                <a:spcPct val="90000"/>
              </a:lnSpc>
              <a:buFontTx/>
              <a:buNone/>
            </a:pPr>
            <a:r>
              <a:rPr lang="en-US" altLang="en-US" sz="2800" b="1"/>
              <a:t>          </a:t>
            </a:r>
            <a:r>
              <a:rPr lang="en-US" altLang="en-US" sz="2800" b="1" u="sng"/>
              <a:t>shaped or pointed at both ends.</a:t>
            </a:r>
          </a:p>
          <a:p>
            <a:pPr marL="609600" indent="-609600">
              <a:lnSpc>
                <a:spcPct val="90000"/>
              </a:lnSpc>
              <a:buFontTx/>
              <a:buNone/>
            </a:pPr>
            <a:endParaRPr lang="en-US" altLang="en-US" sz="2800" b="1"/>
          </a:p>
          <a:p>
            <a:pPr marL="609600" indent="-609600">
              <a:lnSpc>
                <a:spcPct val="90000"/>
              </a:lnSpc>
              <a:buFontTx/>
              <a:buNone/>
            </a:pPr>
            <a:endParaRPr lang="en-US" altLang="en-US" sz="2800" b="1"/>
          </a:p>
          <a:p>
            <a:pPr marL="609600" indent="-609600">
              <a:lnSpc>
                <a:spcPct val="90000"/>
              </a:lnSpc>
              <a:buFontTx/>
              <a:buNone/>
            </a:pPr>
            <a:endParaRPr lang="en-US" altLang="en-US" sz="2800" b="1"/>
          </a:p>
          <a:p>
            <a:pPr marL="609600" indent="-609600">
              <a:lnSpc>
                <a:spcPct val="90000"/>
              </a:lnSpc>
              <a:buFontTx/>
              <a:buAutoNum type="arabicPeriod" startAt="215"/>
            </a:pPr>
            <a:r>
              <a:rPr lang="en-US" altLang="en-US" sz="2800" b="1"/>
              <a:t>  This rodent is an excellent climber.</a:t>
            </a:r>
          </a:p>
          <a:p>
            <a:pPr marL="609600" indent="-609600">
              <a:lnSpc>
                <a:spcPct val="90000"/>
              </a:lnSpc>
              <a:buFontTx/>
              <a:buAutoNum type="arabicPeriod" startAt="215"/>
            </a:pPr>
            <a:r>
              <a:rPr lang="en-US" altLang="en-US" sz="2800" b="1"/>
              <a:t>  This rodent is an excellent swimmer.</a:t>
            </a:r>
          </a:p>
          <a:p>
            <a:pPr marL="609600" indent="-609600">
              <a:lnSpc>
                <a:spcPct val="90000"/>
              </a:lnSpc>
              <a:buFontTx/>
              <a:buAutoNum type="arabicPeriod" startAt="215"/>
            </a:pPr>
            <a:r>
              <a:rPr lang="en-US" altLang="en-US" sz="2800" b="1"/>
              <a:t>  This rodent produces 8 to 12 young per liter.</a:t>
            </a:r>
          </a:p>
          <a:p>
            <a:pPr marL="609600" indent="-609600">
              <a:lnSpc>
                <a:spcPct val="90000"/>
              </a:lnSpc>
              <a:buFontTx/>
              <a:buAutoNum type="arabicPeriod" startAt="215"/>
            </a:pPr>
            <a:r>
              <a:rPr lang="en-US" altLang="en-US" sz="2800" b="1"/>
              <a:t>  This rodent has a home range of 10’ to 33’.</a:t>
            </a:r>
          </a:p>
          <a:p>
            <a:pPr marL="609600" indent="-609600">
              <a:lnSpc>
                <a:spcPct val="90000"/>
              </a:lnSpc>
              <a:buFontTx/>
              <a:buAutoNum type="arabicPeriod" startAt="215"/>
            </a:pPr>
            <a:r>
              <a:rPr lang="en-US" altLang="en-US" sz="2800" b="1"/>
              <a:t>  This rodent is a nibbler.</a:t>
            </a:r>
          </a:p>
          <a:p>
            <a:pPr marL="609600" indent="-609600">
              <a:lnSpc>
                <a:spcPct val="90000"/>
              </a:lnSpc>
              <a:buFontTx/>
              <a:buAutoNum type="arabicPeriod" startAt="215"/>
            </a:pPr>
            <a:r>
              <a:rPr lang="en-US" altLang="en-US" sz="2800" b="1"/>
              <a:t>  This rodent is inquisitive.</a:t>
            </a:r>
          </a:p>
        </p:txBody>
      </p:sp>
      <p:pic>
        <p:nvPicPr>
          <p:cNvPr id="285701" name="Picture 5" descr="Roof Rat">
            <a:extLst>
              <a:ext uri="{FF2B5EF4-FFF2-40B4-BE49-F238E27FC236}">
                <a16:creationId xmlns:a16="http://schemas.microsoft.com/office/drawing/2014/main" id="{A8857587-47E6-45AC-9EB9-F698FF7C5B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2438400"/>
            <a:ext cx="2743200" cy="1333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6994" name="Rectangle 2">
            <a:extLst>
              <a:ext uri="{FF2B5EF4-FFF2-40B4-BE49-F238E27FC236}">
                <a16:creationId xmlns:a16="http://schemas.microsoft.com/office/drawing/2014/main" id="{002D816D-C056-42E2-B87F-8B26AFF51DC6}"/>
              </a:ext>
            </a:extLst>
          </p:cNvPr>
          <p:cNvSpPr>
            <a:spLocks noGrp="1" noChangeArrowheads="1"/>
          </p:cNvSpPr>
          <p:nvPr>
            <p:ph type="title"/>
          </p:nvPr>
        </p:nvSpPr>
        <p:spPr>
          <a:xfrm>
            <a:off x="533400" y="152400"/>
            <a:ext cx="7772400" cy="1371600"/>
          </a:xfrm>
        </p:spPr>
        <p:txBody>
          <a:bodyPr/>
          <a:lstStyle/>
          <a:p>
            <a:r>
              <a:rPr lang="en-US" altLang="en-US" sz="3200" b="1"/>
              <a:t>Match the following:</a:t>
            </a:r>
            <a:br>
              <a:rPr lang="en-US" altLang="en-US" sz="3200" b="1"/>
            </a:br>
            <a:r>
              <a:rPr lang="en-US" altLang="en-US" sz="2400" b="1"/>
              <a:t>a.  Norway Rat     b.  Roof Rat     c.  House Mouse</a:t>
            </a:r>
          </a:p>
        </p:txBody>
      </p:sp>
      <p:sp>
        <p:nvSpPr>
          <p:cNvPr id="596995" name="Rectangle 3">
            <a:extLst>
              <a:ext uri="{FF2B5EF4-FFF2-40B4-BE49-F238E27FC236}">
                <a16:creationId xmlns:a16="http://schemas.microsoft.com/office/drawing/2014/main" id="{891AF57A-384B-4F09-8538-C9C7D622FCD1}"/>
              </a:ext>
            </a:extLst>
          </p:cNvPr>
          <p:cNvSpPr>
            <a:spLocks noGrp="1" noChangeArrowheads="1"/>
          </p:cNvSpPr>
          <p:nvPr>
            <p:ph type="body" idx="1"/>
          </p:nvPr>
        </p:nvSpPr>
        <p:spPr>
          <a:xfrm>
            <a:off x="685800" y="1447800"/>
            <a:ext cx="7772400" cy="5410200"/>
          </a:xfrm>
        </p:spPr>
        <p:txBody>
          <a:bodyPr/>
          <a:lstStyle/>
          <a:p>
            <a:pPr marL="609600" indent="-609600">
              <a:lnSpc>
                <a:spcPct val="90000"/>
              </a:lnSpc>
              <a:buFontTx/>
              <a:buAutoNum type="arabicPeriod" startAt="214"/>
            </a:pPr>
            <a:r>
              <a:rPr lang="en-US" altLang="en-US" sz="2800" b="1"/>
              <a:t>  </a:t>
            </a:r>
            <a:r>
              <a:rPr lang="en-US" altLang="en-US" sz="2800" b="1" u="sng"/>
              <a:t>The ½” dropping of this rodent is spindle- </a:t>
            </a:r>
          </a:p>
          <a:p>
            <a:pPr marL="609600" indent="-609600">
              <a:lnSpc>
                <a:spcPct val="90000"/>
              </a:lnSpc>
              <a:buFontTx/>
              <a:buNone/>
            </a:pPr>
            <a:r>
              <a:rPr lang="en-US" altLang="en-US" sz="2800" b="1"/>
              <a:t>          </a:t>
            </a:r>
            <a:r>
              <a:rPr lang="en-US" altLang="en-US" sz="2800" b="1" u="sng"/>
              <a:t>shaped or pointed at both ends.</a:t>
            </a:r>
          </a:p>
          <a:p>
            <a:pPr marL="609600" indent="-609600">
              <a:lnSpc>
                <a:spcPct val="90000"/>
              </a:lnSpc>
              <a:buFontTx/>
              <a:buNone/>
            </a:pPr>
            <a:endParaRPr lang="en-US" altLang="en-US" sz="2800" b="1"/>
          </a:p>
          <a:p>
            <a:pPr marL="609600" indent="-609600">
              <a:lnSpc>
                <a:spcPct val="90000"/>
              </a:lnSpc>
              <a:buFontTx/>
              <a:buNone/>
            </a:pPr>
            <a:endParaRPr lang="en-US" altLang="en-US" sz="2800" b="1"/>
          </a:p>
          <a:p>
            <a:pPr marL="609600" indent="-609600">
              <a:lnSpc>
                <a:spcPct val="90000"/>
              </a:lnSpc>
              <a:buFontTx/>
              <a:buNone/>
            </a:pPr>
            <a:endParaRPr lang="en-US" altLang="en-US" sz="2800" b="1"/>
          </a:p>
          <a:p>
            <a:pPr marL="609600" indent="-609600">
              <a:lnSpc>
                <a:spcPct val="90000"/>
              </a:lnSpc>
              <a:buFontTx/>
              <a:buAutoNum type="arabicPeriod" startAt="215"/>
            </a:pPr>
            <a:r>
              <a:rPr lang="en-US" altLang="en-US" sz="2800" b="1"/>
              <a:t>  This rodent is an excellent climber.</a:t>
            </a:r>
          </a:p>
          <a:p>
            <a:pPr marL="609600" indent="-609600">
              <a:lnSpc>
                <a:spcPct val="90000"/>
              </a:lnSpc>
              <a:buFontTx/>
              <a:buAutoNum type="arabicPeriod" startAt="215"/>
            </a:pPr>
            <a:r>
              <a:rPr lang="en-US" altLang="en-US" sz="2800" b="1"/>
              <a:t>  This rodent is an excellent swimmer.</a:t>
            </a:r>
          </a:p>
          <a:p>
            <a:pPr marL="609600" indent="-609600">
              <a:lnSpc>
                <a:spcPct val="90000"/>
              </a:lnSpc>
              <a:buFontTx/>
              <a:buAutoNum type="arabicPeriod" startAt="215"/>
            </a:pPr>
            <a:r>
              <a:rPr lang="en-US" altLang="en-US" sz="2800" b="1"/>
              <a:t>  This rodent produces 8 to 12 young per liter.</a:t>
            </a:r>
          </a:p>
          <a:p>
            <a:pPr marL="609600" indent="-609600">
              <a:lnSpc>
                <a:spcPct val="90000"/>
              </a:lnSpc>
              <a:buFontTx/>
              <a:buAutoNum type="arabicPeriod" startAt="215"/>
            </a:pPr>
            <a:r>
              <a:rPr lang="en-US" altLang="en-US" sz="2800" b="1"/>
              <a:t>  This rodent has a home range of 10’ to 33’.</a:t>
            </a:r>
          </a:p>
          <a:p>
            <a:pPr marL="609600" indent="-609600">
              <a:lnSpc>
                <a:spcPct val="90000"/>
              </a:lnSpc>
              <a:buFontTx/>
              <a:buAutoNum type="arabicPeriod" startAt="215"/>
            </a:pPr>
            <a:r>
              <a:rPr lang="en-US" altLang="en-US" sz="2800" b="1"/>
              <a:t>  This rodent is a nibbler.</a:t>
            </a:r>
          </a:p>
          <a:p>
            <a:pPr marL="609600" indent="-609600">
              <a:lnSpc>
                <a:spcPct val="90000"/>
              </a:lnSpc>
              <a:buFontTx/>
              <a:buAutoNum type="arabicPeriod" startAt="215"/>
            </a:pPr>
            <a:r>
              <a:rPr lang="en-US" altLang="en-US" sz="2800" b="1"/>
              <a:t>  This rodent is inquisitive.</a:t>
            </a:r>
          </a:p>
        </p:txBody>
      </p:sp>
      <p:sp>
        <p:nvSpPr>
          <p:cNvPr id="596996" name="Text Box 4">
            <a:extLst>
              <a:ext uri="{FF2B5EF4-FFF2-40B4-BE49-F238E27FC236}">
                <a16:creationId xmlns:a16="http://schemas.microsoft.com/office/drawing/2014/main" id="{5FFEAA89-525B-4B6B-A973-78C5DDD4F0F3}"/>
              </a:ext>
            </a:extLst>
          </p:cNvPr>
          <p:cNvSpPr txBox="1">
            <a:spLocks noChangeArrowheads="1"/>
          </p:cNvSpPr>
          <p:nvPr/>
        </p:nvSpPr>
        <p:spPr bwMode="auto">
          <a:xfrm>
            <a:off x="3429000" y="2708275"/>
            <a:ext cx="14478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Roof Rat</a:t>
            </a:r>
          </a:p>
        </p:txBody>
      </p:sp>
      <p:pic>
        <p:nvPicPr>
          <p:cNvPr id="596997" name="Picture 5" descr="Roof Rat">
            <a:extLst>
              <a:ext uri="{FF2B5EF4-FFF2-40B4-BE49-F238E27FC236}">
                <a16:creationId xmlns:a16="http://schemas.microsoft.com/office/drawing/2014/main" id="{45875B88-CBED-4BCB-8A64-BEC0FB3995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2438400"/>
            <a:ext cx="2743200" cy="1333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a:extLst>
              <a:ext uri="{FF2B5EF4-FFF2-40B4-BE49-F238E27FC236}">
                <a16:creationId xmlns:a16="http://schemas.microsoft.com/office/drawing/2014/main" id="{9E0725B3-FF0E-47FE-BD10-DC4A16D4D3F0}"/>
              </a:ext>
            </a:extLst>
          </p:cNvPr>
          <p:cNvSpPr>
            <a:spLocks noGrp="1" noChangeArrowheads="1"/>
          </p:cNvSpPr>
          <p:nvPr>
            <p:ph type="title"/>
          </p:nvPr>
        </p:nvSpPr>
        <p:spPr>
          <a:xfrm>
            <a:off x="533400" y="152400"/>
            <a:ext cx="7772400" cy="990600"/>
          </a:xfrm>
        </p:spPr>
        <p:txBody>
          <a:bodyPr/>
          <a:lstStyle/>
          <a:p>
            <a:r>
              <a:rPr lang="en-US" altLang="en-US" sz="3200" b="1"/>
              <a:t>Match the following:</a:t>
            </a:r>
            <a:br>
              <a:rPr lang="en-US" altLang="en-US" sz="3200" b="1"/>
            </a:br>
            <a:r>
              <a:rPr lang="en-US" altLang="en-US" sz="2400" b="1"/>
              <a:t>a.  Norway Rat     b.  Roof Rat     c.  House Mouse</a:t>
            </a:r>
          </a:p>
        </p:txBody>
      </p:sp>
      <p:sp>
        <p:nvSpPr>
          <p:cNvPr id="286723" name="Rectangle 3">
            <a:extLst>
              <a:ext uri="{FF2B5EF4-FFF2-40B4-BE49-F238E27FC236}">
                <a16:creationId xmlns:a16="http://schemas.microsoft.com/office/drawing/2014/main" id="{83C6AB41-EC10-4A82-A87E-C43788695582}"/>
              </a:ext>
            </a:extLst>
          </p:cNvPr>
          <p:cNvSpPr>
            <a:spLocks noGrp="1" noChangeArrowheads="1"/>
          </p:cNvSpPr>
          <p:nvPr>
            <p:ph type="body" idx="1"/>
          </p:nvPr>
        </p:nvSpPr>
        <p:spPr>
          <a:xfrm>
            <a:off x="685800" y="1447800"/>
            <a:ext cx="7772400" cy="5257800"/>
          </a:xfrm>
        </p:spPr>
        <p:txBody>
          <a:bodyPr/>
          <a:lstStyle/>
          <a:p>
            <a:pPr marL="609600" indent="-609600">
              <a:lnSpc>
                <a:spcPct val="90000"/>
              </a:lnSpc>
              <a:buFontTx/>
              <a:buAutoNum type="arabicPeriod" startAt="214"/>
            </a:pPr>
            <a:r>
              <a:rPr lang="en-US" altLang="en-US" sz="2800" b="1"/>
              <a:t>  The ½” dropping of this rodent is spindle- </a:t>
            </a:r>
          </a:p>
          <a:p>
            <a:pPr marL="609600" indent="-609600">
              <a:lnSpc>
                <a:spcPct val="90000"/>
              </a:lnSpc>
              <a:buFontTx/>
              <a:buNone/>
            </a:pPr>
            <a:r>
              <a:rPr lang="en-US" altLang="en-US" sz="2800" b="1"/>
              <a:t>          shaped or pointed at both ends.</a:t>
            </a:r>
          </a:p>
          <a:p>
            <a:pPr marL="609600" indent="-609600">
              <a:lnSpc>
                <a:spcPct val="90000"/>
              </a:lnSpc>
              <a:buFontTx/>
              <a:buAutoNum type="arabicPeriod" startAt="215"/>
            </a:pPr>
            <a:r>
              <a:rPr lang="en-US" altLang="en-US" sz="2800" b="1"/>
              <a:t>  </a:t>
            </a:r>
            <a:r>
              <a:rPr lang="en-US" altLang="en-US" sz="2800" b="1" u="sng"/>
              <a:t>This rodent is an excellent climber.</a:t>
            </a:r>
          </a:p>
          <a:p>
            <a:pPr marL="609600" indent="-609600">
              <a:lnSpc>
                <a:spcPct val="90000"/>
              </a:lnSpc>
              <a:buFontTx/>
              <a:buAutoNum type="arabicPeriod" startAt="215"/>
            </a:pPr>
            <a:endParaRPr lang="en-US" altLang="en-US" sz="2800" b="1"/>
          </a:p>
          <a:p>
            <a:pPr marL="609600" indent="-609600">
              <a:lnSpc>
                <a:spcPct val="90000"/>
              </a:lnSpc>
              <a:buFontTx/>
              <a:buAutoNum type="arabicPeriod" startAt="215"/>
            </a:pPr>
            <a:endParaRPr lang="en-US" altLang="en-US" sz="2800" b="1"/>
          </a:p>
          <a:p>
            <a:pPr marL="609600" indent="-609600">
              <a:lnSpc>
                <a:spcPct val="90000"/>
              </a:lnSpc>
              <a:buFontTx/>
              <a:buAutoNum type="arabicPeriod" startAt="215"/>
            </a:pPr>
            <a:endParaRPr lang="en-US" altLang="en-US" sz="2800" b="1"/>
          </a:p>
          <a:p>
            <a:pPr marL="609600" indent="-609600">
              <a:lnSpc>
                <a:spcPct val="90000"/>
              </a:lnSpc>
              <a:buFontTx/>
              <a:buAutoNum type="arabicPeriod" startAt="215"/>
            </a:pPr>
            <a:r>
              <a:rPr lang="en-US" altLang="en-US" sz="2800" b="1"/>
              <a:t>  This rodent is an excellent swimmer.</a:t>
            </a:r>
          </a:p>
          <a:p>
            <a:pPr marL="609600" indent="-609600">
              <a:lnSpc>
                <a:spcPct val="90000"/>
              </a:lnSpc>
              <a:buFontTx/>
              <a:buAutoNum type="arabicPeriod" startAt="215"/>
            </a:pPr>
            <a:r>
              <a:rPr lang="en-US" altLang="en-US" sz="2800" b="1"/>
              <a:t>  This rodent produces 8 to 12 young per liter.</a:t>
            </a:r>
          </a:p>
          <a:p>
            <a:pPr marL="609600" indent="-609600">
              <a:lnSpc>
                <a:spcPct val="90000"/>
              </a:lnSpc>
              <a:buFontTx/>
              <a:buAutoNum type="arabicPeriod" startAt="215"/>
            </a:pPr>
            <a:r>
              <a:rPr lang="en-US" altLang="en-US" sz="2800" b="1"/>
              <a:t>  This rodent has a home range of 10’ to 33’.</a:t>
            </a:r>
          </a:p>
          <a:p>
            <a:pPr marL="609600" indent="-609600">
              <a:lnSpc>
                <a:spcPct val="90000"/>
              </a:lnSpc>
              <a:buFontTx/>
              <a:buAutoNum type="arabicPeriod" startAt="215"/>
            </a:pPr>
            <a:r>
              <a:rPr lang="en-US" altLang="en-US" sz="2800" b="1"/>
              <a:t>  This rodent is a nibbler.</a:t>
            </a:r>
          </a:p>
          <a:p>
            <a:pPr marL="609600" indent="-609600">
              <a:lnSpc>
                <a:spcPct val="90000"/>
              </a:lnSpc>
              <a:buFontTx/>
              <a:buAutoNum type="arabicPeriod" startAt="215"/>
            </a:pPr>
            <a:r>
              <a:rPr lang="en-US" altLang="en-US" sz="2800" b="1"/>
              <a:t>  This rodent is inquisitive.</a:t>
            </a:r>
          </a:p>
        </p:txBody>
      </p:sp>
      <p:pic>
        <p:nvPicPr>
          <p:cNvPr id="286725" name="Picture 5" descr="Roof Rat">
            <a:extLst>
              <a:ext uri="{FF2B5EF4-FFF2-40B4-BE49-F238E27FC236}">
                <a16:creationId xmlns:a16="http://schemas.microsoft.com/office/drawing/2014/main" id="{DFD6CA83-876C-43F3-83C3-1F4AFDD864D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2895600"/>
            <a:ext cx="2743200" cy="1333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8018" name="Rectangle 2">
            <a:extLst>
              <a:ext uri="{FF2B5EF4-FFF2-40B4-BE49-F238E27FC236}">
                <a16:creationId xmlns:a16="http://schemas.microsoft.com/office/drawing/2014/main" id="{6998D23A-5484-4BEE-B6EB-4EBA2DA948A3}"/>
              </a:ext>
            </a:extLst>
          </p:cNvPr>
          <p:cNvSpPr>
            <a:spLocks noGrp="1" noChangeArrowheads="1"/>
          </p:cNvSpPr>
          <p:nvPr>
            <p:ph type="title"/>
          </p:nvPr>
        </p:nvSpPr>
        <p:spPr>
          <a:xfrm>
            <a:off x="533400" y="152400"/>
            <a:ext cx="7772400" cy="990600"/>
          </a:xfrm>
        </p:spPr>
        <p:txBody>
          <a:bodyPr/>
          <a:lstStyle/>
          <a:p>
            <a:r>
              <a:rPr lang="en-US" altLang="en-US" sz="3200" b="1"/>
              <a:t>Match the following:</a:t>
            </a:r>
            <a:br>
              <a:rPr lang="en-US" altLang="en-US" sz="3200" b="1"/>
            </a:br>
            <a:r>
              <a:rPr lang="en-US" altLang="en-US" sz="2400" b="1"/>
              <a:t>a.  Norway Rat     b.  Roof Rat     c.  House Mouse</a:t>
            </a:r>
          </a:p>
        </p:txBody>
      </p:sp>
      <p:sp>
        <p:nvSpPr>
          <p:cNvPr id="598019" name="Rectangle 3">
            <a:extLst>
              <a:ext uri="{FF2B5EF4-FFF2-40B4-BE49-F238E27FC236}">
                <a16:creationId xmlns:a16="http://schemas.microsoft.com/office/drawing/2014/main" id="{8FB2DFC7-8230-4991-861C-F6CD0570DE64}"/>
              </a:ext>
            </a:extLst>
          </p:cNvPr>
          <p:cNvSpPr>
            <a:spLocks noGrp="1" noChangeArrowheads="1"/>
          </p:cNvSpPr>
          <p:nvPr>
            <p:ph type="body" idx="1"/>
          </p:nvPr>
        </p:nvSpPr>
        <p:spPr>
          <a:xfrm>
            <a:off x="685800" y="1447800"/>
            <a:ext cx="7772400" cy="5257800"/>
          </a:xfrm>
        </p:spPr>
        <p:txBody>
          <a:bodyPr/>
          <a:lstStyle/>
          <a:p>
            <a:pPr marL="609600" indent="-609600">
              <a:lnSpc>
                <a:spcPct val="90000"/>
              </a:lnSpc>
              <a:buFontTx/>
              <a:buAutoNum type="arabicPeriod" startAt="214"/>
            </a:pPr>
            <a:r>
              <a:rPr lang="en-US" altLang="en-US" sz="2800" b="1"/>
              <a:t>  The ½” dropping of this rodent is spindle- </a:t>
            </a:r>
          </a:p>
          <a:p>
            <a:pPr marL="609600" indent="-609600">
              <a:lnSpc>
                <a:spcPct val="90000"/>
              </a:lnSpc>
              <a:buFontTx/>
              <a:buNone/>
            </a:pPr>
            <a:r>
              <a:rPr lang="en-US" altLang="en-US" sz="2800" b="1"/>
              <a:t>          shaped or pointed at both ends.</a:t>
            </a:r>
          </a:p>
          <a:p>
            <a:pPr marL="609600" indent="-609600">
              <a:lnSpc>
                <a:spcPct val="90000"/>
              </a:lnSpc>
              <a:buFontTx/>
              <a:buAutoNum type="arabicPeriod" startAt="215"/>
            </a:pPr>
            <a:r>
              <a:rPr lang="en-US" altLang="en-US" sz="2800" b="1"/>
              <a:t>  </a:t>
            </a:r>
            <a:r>
              <a:rPr lang="en-US" altLang="en-US" sz="2800" b="1" u="sng"/>
              <a:t>This rodent is an excellent climber.</a:t>
            </a:r>
          </a:p>
          <a:p>
            <a:pPr marL="609600" indent="-609600">
              <a:lnSpc>
                <a:spcPct val="90000"/>
              </a:lnSpc>
              <a:buFontTx/>
              <a:buAutoNum type="arabicPeriod" startAt="215"/>
            </a:pPr>
            <a:endParaRPr lang="en-US" altLang="en-US" sz="2800" b="1"/>
          </a:p>
          <a:p>
            <a:pPr marL="609600" indent="-609600">
              <a:lnSpc>
                <a:spcPct val="90000"/>
              </a:lnSpc>
              <a:buFontTx/>
              <a:buAutoNum type="arabicPeriod" startAt="215"/>
            </a:pPr>
            <a:endParaRPr lang="en-US" altLang="en-US" sz="2800" b="1"/>
          </a:p>
          <a:p>
            <a:pPr marL="609600" indent="-609600">
              <a:lnSpc>
                <a:spcPct val="90000"/>
              </a:lnSpc>
              <a:buFontTx/>
              <a:buAutoNum type="arabicPeriod" startAt="215"/>
            </a:pPr>
            <a:endParaRPr lang="en-US" altLang="en-US" sz="2800" b="1"/>
          </a:p>
          <a:p>
            <a:pPr marL="609600" indent="-609600">
              <a:lnSpc>
                <a:spcPct val="90000"/>
              </a:lnSpc>
              <a:buFontTx/>
              <a:buAutoNum type="arabicPeriod" startAt="215"/>
            </a:pPr>
            <a:r>
              <a:rPr lang="en-US" altLang="en-US" sz="2800" b="1"/>
              <a:t>  This rodent is an excellent swimmer.</a:t>
            </a:r>
          </a:p>
          <a:p>
            <a:pPr marL="609600" indent="-609600">
              <a:lnSpc>
                <a:spcPct val="90000"/>
              </a:lnSpc>
              <a:buFontTx/>
              <a:buAutoNum type="arabicPeriod" startAt="215"/>
            </a:pPr>
            <a:r>
              <a:rPr lang="en-US" altLang="en-US" sz="2800" b="1"/>
              <a:t>  This rodent produces 8 to 12 young per liter.</a:t>
            </a:r>
          </a:p>
          <a:p>
            <a:pPr marL="609600" indent="-609600">
              <a:lnSpc>
                <a:spcPct val="90000"/>
              </a:lnSpc>
              <a:buFontTx/>
              <a:buAutoNum type="arabicPeriod" startAt="215"/>
            </a:pPr>
            <a:r>
              <a:rPr lang="en-US" altLang="en-US" sz="2800" b="1"/>
              <a:t>  This rodent has a home range of 10’ to 33’.</a:t>
            </a:r>
          </a:p>
          <a:p>
            <a:pPr marL="609600" indent="-609600">
              <a:lnSpc>
                <a:spcPct val="90000"/>
              </a:lnSpc>
              <a:buFontTx/>
              <a:buAutoNum type="arabicPeriod" startAt="215"/>
            </a:pPr>
            <a:r>
              <a:rPr lang="en-US" altLang="en-US" sz="2800" b="1"/>
              <a:t>  This rodent is a nibbler.</a:t>
            </a:r>
          </a:p>
          <a:p>
            <a:pPr marL="609600" indent="-609600">
              <a:lnSpc>
                <a:spcPct val="90000"/>
              </a:lnSpc>
              <a:buFontTx/>
              <a:buAutoNum type="arabicPeriod" startAt="215"/>
            </a:pPr>
            <a:r>
              <a:rPr lang="en-US" altLang="en-US" sz="2800" b="1"/>
              <a:t>  This rodent is inquisitive.</a:t>
            </a:r>
          </a:p>
        </p:txBody>
      </p:sp>
      <p:sp>
        <p:nvSpPr>
          <p:cNvPr id="598020" name="Text Box 4">
            <a:extLst>
              <a:ext uri="{FF2B5EF4-FFF2-40B4-BE49-F238E27FC236}">
                <a16:creationId xmlns:a16="http://schemas.microsoft.com/office/drawing/2014/main" id="{F0F236AF-E18D-4476-8930-1F57D558B68D}"/>
              </a:ext>
            </a:extLst>
          </p:cNvPr>
          <p:cNvSpPr txBox="1">
            <a:spLocks noChangeArrowheads="1"/>
          </p:cNvSpPr>
          <p:nvPr/>
        </p:nvSpPr>
        <p:spPr bwMode="auto">
          <a:xfrm>
            <a:off x="3565525" y="3352800"/>
            <a:ext cx="1371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Roof Rat</a:t>
            </a:r>
          </a:p>
        </p:txBody>
      </p:sp>
      <p:pic>
        <p:nvPicPr>
          <p:cNvPr id="598021" name="Picture 5" descr="Roof Rat">
            <a:extLst>
              <a:ext uri="{FF2B5EF4-FFF2-40B4-BE49-F238E27FC236}">
                <a16:creationId xmlns:a16="http://schemas.microsoft.com/office/drawing/2014/main" id="{F4904DCB-A836-48A4-8A62-7A204E779C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2895600"/>
            <a:ext cx="2743200" cy="1333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a:extLst>
              <a:ext uri="{FF2B5EF4-FFF2-40B4-BE49-F238E27FC236}">
                <a16:creationId xmlns:a16="http://schemas.microsoft.com/office/drawing/2014/main" id="{DA9BCD71-7EA9-498F-B103-D1392E3F9FFD}"/>
              </a:ext>
            </a:extLst>
          </p:cNvPr>
          <p:cNvSpPr>
            <a:spLocks noGrp="1" noChangeArrowheads="1"/>
          </p:cNvSpPr>
          <p:nvPr>
            <p:ph type="title"/>
          </p:nvPr>
        </p:nvSpPr>
        <p:spPr>
          <a:xfrm>
            <a:off x="533400" y="152400"/>
            <a:ext cx="7772400" cy="1066800"/>
          </a:xfrm>
        </p:spPr>
        <p:txBody>
          <a:bodyPr/>
          <a:lstStyle/>
          <a:p>
            <a:r>
              <a:rPr lang="en-US" altLang="en-US" sz="3200" b="1"/>
              <a:t>Match the following:</a:t>
            </a:r>
            <a:br>
              <a:rPr lang="en-US" altLang="en-US" sz="3200" b="1"/>
            </a:br>
            <a:r>
              <a:rPr lang="en-US" altLang="en-US" sz="2400" b="1"/>
              <a:t>a.  Norway Rat     b.  Roof Rat     c.  House Mouse</a:t>
            </a:r>
          </a:p>
        </p:txBody>
      </p:sp>
      <p:sp>
        <p:nvSpPr>
          <p:cNvPr id="287747" name="Rectangle 3">
            <a:extLst>
              <a:ext uri="{FF2B5EF4-FFF2-40B4-BE49-F238E27FC236}">
                <a16:creationId xmlns:a16="http://schemas.microsoft.com/office/drawing/2014/main" id="{7C1A087A-848D-42C7-8A5F-6C8A1FD3950B}"/>
              </a:ext>
            </a:extLst>
          </p:cNvPr>
          <p:cNvSpPr>
            <a:spLocks noGrp="1" noChangeArrowheads="1"/>
          </p:cNvSpPr>
          <p:nvPr>
            <p:ph type="body" idx="1"/>
          </p:nvPr>
        </p:nvSpPr>
        <p:spPr>
          <a:xfrm>
            <a:off x="685800" y="1295400"/>
            <a:ext cx="7772400" cy="5410200"/>
          </a:xfrm>
        </p:spPr>
        <p:txBody>
          <a:bodyPr/>
          <a:lstStyle/>
          <a:p>
            <a:pPr marL="609600" indent="-609600">
              <a:lnSpc>
                <a:spcPct val="90000"/>
              </a:lnSpc>
              <a:buFontTx/>
              <a:buAutoNum type="arabicPeriod" startAt="214"/>
            </a:pPr>
            <a:r>
              <a:rPr lang="en-US" altLang="en-US" sz="2800" b="1"/>
              <a:t>  The ½” dropping of this rodent is spindle- </a:t>
            </a:r>
          </a:p>
          <a:p>
            <a:pPr marL="609600" indent="-609600">
              <a:lnSpc>
                <a:spcPct val="90000"/>
              </a:lnSpc>
              <a:buFontTx/>
              <a:buNone/>
            </a:pPr>
            <a:r>
              <a:rPr lang="en-US" altLang="en-US" sz="2800" b="1"/>
              <a:t>          shaped or pointed at both ends.</a:t>
            </a:r>
          </a:p>
          <a:p>
            <a:pPr marL="609600" indent="-609600">
              <a:lnSpc>
                <a:spcPct val="90000"/>
              </a:lnSpc>
              <a:buFontTx/>
              <a:buAutoNum type="arabicPeriod" startAt="215"/>
            </a:pPr>
            <a:r>
              <a:rPr lang="en-US" altLang="en-US" sz="2800" b="1"/>
              <a:t>  This rodent is an excellent climber.</a:t>
            </a:r>
          </a:p>
          <a:p>
            <a:pPr marL="609600" indent="-609600">
              <a:lnSpc>
                <a:spcPct val="90000"/>
              </a:lnSpc>
              <a:buFontTx/>
              <a:buAutoNum type="arabicPeriod" startAt="215"/>
            </a:pPr>
            <a:r>
              <a:rPr lang="en-US" altLang="en-US" sz="2800" b="1"/>
              <a:t>  </a:t>
            </a:r>
            <a:r>
              <a:rPr lang="en-US" altLang="en-US" sz="2800" b="1" u="sng"/>
              <a:t>This rodent is an excellent swimmer.</a:t>
            </a:r>
          </a:p>
          <a:p>
            <a:pPr marL="609600" indent="-609600">
              <a:lnSpc>
                <a:spcPct val="90000"/>
              </a:lnSpc>
              <a:buFontTx/>
              <a:buAutoNum type="arabicPeriod" startAt="215"/>
            </a:pPr>
            <a:endParaRPr lang="en-US" altLang="en-US" sz="2800" b="1" u="sng"/>
          </a:p>
          <a:p>
            <a:pPr marL="609600" indent="-609600">
              <a:lnSpc>
                <a:spcPct val="90000"/>
              </a:lnSpc>
              <a:buFontTx/>
              <a:buAutoNum type="arabicPeriod" startAt="215"/>
            </a:pPr>
            <a:endParaRPr lang="en-US" altLang="en-US" sz="2800" b="1"/>
          </a:p>
          <a:p>
            <a:pPr marL="609600" indent="-609600">
              <a:lnSpc>
                <a:spcPct val="90000"/>
              </a:lnSpc>
              <a:buFontTx/>
              <a:buAutoNum type="arabicPeriod" startAt="215"/>
            </a:pPr>
            <a:endParaRPr lang="en-US" altLang="en-US" sz="4000" b="1"/>
          </a:p>
          <a:p>
            <a:pPr marL="609600" indent="-609600">
              <a:lnSpc>
                <a:spcPct val="90000"/>
              </a:lnSpc>
              <a:buFontTx/>
              <a:buAutoNum type="arabicPeriod" startAt="215"/>
            </a:pPr>
            <a:r>
              <a:rPr lang="en-US" altLang="en-US" sz="2800" b="1"/>
              <a:t>  This rodent produces 8 to 12 young per liter.</a:t>
            </a:r>
          </a:p>
          <a:p>
            <a:pPr marL="609600" indent="-609600">
              <a:lnSpc>
                <a:spcPct val="90000"/>
              </a:lnSpc>
              <a:buFontTx/>
              <a:buAutoNum type="arabicPeriod" startAt="215"/>
            </a:pPr>
            <a:r>
              <a:rPr lang="en-US" altLang="en-US" sz="2800" b="1"/>
              <a:t>  This rodent has a home range of 10’ to 33’.</a:t>
            </a:r>
          </a:p>
          <a:p>
            <a:pPr marL="609600" indent="-609600">
              <a:lnSpc>
                <a:spcPct val="90000"/>
              </a:lnSpc>
              <a:buFontTx/>
              <a:buAutoNum type="arabicPeriod" startAt="215"/>
            </a:pPr>
            <a:r>
              <a:rPr lang="en-US" altLang="en-US" sz="2800" b="1"/>
              <a:t>  This rodent is a nibbler.</a:t>
            </a:r>
          </a:p>
          <a:p>
            <a:pPr marL="609600" indent="-609600">
              <a:lnSpc>
                <a:spcPct val="90000"/>
              </a:lnSpc>
              <a:buFontTx/>
              <a:buAutoNum type="arabicPeriod" startAt="215"/>
            </a:pPr>
            <a:r>
              <a:rPr lang="en-US" altLang="en-US" sz="2800" b="1"/>
              <a:t>  This rodent is inquisitive.</a:t>
            </a:r>
          </a:p>
        </p:txBody>
      </p:sp>
      <p:pic>
        <p:nvPicPr>
          <p:cNvPr id="287749" name="Picture 5" descr="Norway Rat">
            <a:extLst>
              <a:ext uri="{FF2B5EF4-FFF2-40B4-BE49-F238E27FC236}">
                <a16:creationId xmlns:a16="http://schemas.microsoft.com/office/drawing/2014/main" id="{37A9C2F4-A612-4DC1-8CA9-FAB431ADD1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3276600"/>
            <a:ext cx="2819400" cy="15160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9042" name="Rectangle 2">
            <a:extLst>
              <a:ext uri="{FF2B5EF4-FFF2-40B4-BE49-F238E27FC236}">
                <a16:creationId xmlns:a16="http://schemas.microsoft.com/office/drawing/2014/main" id="{B92A134D-808A-4D11-A596-4D46F4C0F9F8}"/>
              </a:ext>
            </a:extLst>
          </p:cNvPr>
          <p:cNvSpPr>
            <a:spLocks noGrp="1" noChangeArrowheads="1"/>
          </p:cNvSpPr>
          <p:nvPr>
            <p:ph type="title"/>
          </p:nvPr>
        </p:nvSpPr>
        <p:spPr>
          <a:xfrm>
            <a:off x="533400" y="152400"/>
            <a:ext cx="7772400" cy="1066800"/>
          </a:xfrm>
        </p:spPr>
        <p:txBody>
          <a:bodyPr/>
          <a:lstStyle/>
          <a:p>
            <a:r>
              <a:rPr lang="en-US" altLang="en-US" sz="3200" b="1"/>
              <a:t>Match the following:</a:t>
            </a:r>
            <a:br>
              <a:rPr lang="en-US" altLang="en-US" sz="3200" b="1"/>
            </a:br>
            <a:r>
              <a:rPr lang="en-US" altLang="en-US" sz="2400" b="1"/>
              <a:t>a.  Norway Rat     b.  Roof Rat     c.  House Mouse</a:t>
            </a:r>
          </a:p>
        </p:txBody>
      </p:sp>
      <p:sp>
        <p:nvSpPr>
          <p:cNvPr id="599043" name="Rectangle 3">
            <a:extLst>
              <a:ext uri="{FF2B5EF4-FFF2-40B4-BE49-F238E27FC236}">
                <a16:creationId xmlns:a16="http://schemas.microsoft.com/office/drawing/2014/main" id="{E5CE6AAB-175D-4C3A-8019-05410998C82E}"/>
              </a:ext>
            </a:extLst>
          </p:cNvPr>
          <p:cNvSpPr>
            <a:spLocks noGrp="1" noChangeArrowheads="1"/>
          </p:cNvSpPr>
          <p:nvPr>
            <p:ph type="body" idx="1"/>
          </p:nvPr>
        </p:nvSpPr>
        <p:spPr>
          <a:xfrm>
            <a:off x="685800" y="1295400"/>
            <a:ext cx="7772400" cy="5410200"/>
          </a:xfrm>
        </p:spPr>
        <p:txBody>
          <a:bodyPr/>
          <a:lstStyle/>
          <a:p>
            <a:pPr marL="609600" indent="-609600">
              <a:lnSpc>
                <a:spcPct val="90000"/>
              </a:lnSpc>
              <a:buFontTx/>
              <a:buAutoNum type="arabicPeriod" startAt="214"/>
            </a:pPr>
            <a:r>
              <a:rPr lang="en-US" altLang="en-US" sz="2800" b="1"/>
              <a:t>  The ½” dropping of this rodent is spindle- </a:t>
            </a:r>
          </a:p>
          <a:p>
            <a:pPr marL="609600" indent="-609600">
              <a:lnSpc>
                <a:spcPct val="90000"/>
              </a:lnSpc>
              <a:buFontTx/>
              <a:buNone/>
            </a:pPr>
            <a:r>
              <a:rPr lang="en-US" altLang="en-US" sz="2800" b="1"/>
              <a:t>          shaped or pointed at both ends.</a:t>
            </a:r>
          </a:p>
          <a:p>
            <a:pPr marL="609600" indent="-609600">
              <a:lnSpc>
                <a:spcPct val="90000"/>
              </a:lnSpc>
              <a:buFontTx/>
              <a:buAutoNum type="arabicPeriod" startAt="215"/>
            </a:pPr>
            <a:r>
              <a:rPr lang="en-US" altLang="en-US" sz="2800" b="1"/>
              <a:t>  This rodent is an excellent climber.</a:t>
            </a:r>
          </a:p>
          <a:p>
            <a:pPr marL="609600" indent="-609600">
              <a:lnSpc>
                <a:spcPct val="90000"/>
              </a:lnSpc>
              <a:buFontTx/>
              <a:buAutoNum type="arabicPeriod" startAt="215"/>
            </a:pPr>
            <a:r>
              <a:rPr lang="en-US" altLang="en-US" sz="2800" b="1"/>
              <a:t>  </a:t>
            </a:r>
            <a:r>
              <a:rPr lang="en-US" altLang="en-US" sz="2800" b="1" u="sng"/>
              <a:t>This rodent is an excellent swimmer.</a:t>
            </a:r>
          </a:p>
          <a:p>
            <a:pPr marL="609600" indent="-609600">
              <a:lnSpc>
                <a:spcPct val="90000"/>
              </a:lnSpc>
              <a:buFontTx/>
              <a:buAutoNum type="arabicPeriod" startAt="215"/>
            </a:pPr>
            <a:endParaRPr lang="en-US" altLang="en-US" sz="2800" b="1" u="sng"/>
          </a:p>
          <a:p>
            <a:pPr marL="609600" indent="-609600">
              <a:lnSpc>
                <a:spcPct val="90000"/>
              </a:lnSpc>
              <a:buFontTx/>
              <a:buAutoNum type="arabicPeriod" startAt="215"/>
            </a:pPr>
            <a:endParaRPr lang="en-US" altLang="en-US" sz="2800" b="1"/>
          </a:p>
          <a:p>
            <a:pPr marL="609600" indent="-609600">
              <a:lnSpc>
                <a:spcPct val="90000"/>
              </a:lnSpc>
              <a:buFontTx/>
              <a:buAutoNum type="arabicPeriod" startAt="215"/>
            </a:pPr>
            <a:endParaRPr lang="en-US" altLang="en-US" sz="4000" b="1"/>
          </a:p>
          <a:p>
            <a:pPr marL="609600" indent="-609600">
              <a:lnSpc>
                <a:spcPct val="90000"/>
              </a:lnSpc>
              <a:buFontTx/>
              <a:buAutoNum type="arabicPeriod" startAt="215"/>
            </a:pPr>
            <a:r>
              <a:rPr lang="en-US" altLang="en-US" sz="2800" b="1"/>
              <a:t>  This rodent produces 8 to 12 young per liter.</a:t>
            </a:r>
          </a:p>
          <a:p>
            <a:pPr marL="609600" indent="-609600">
              <a:lnSpc>
                <a:spcPct val="90000"/>
              </a:lnSpc>
              <a:buFontTx/>
              <a:buAutoNum type="arabicPeriod" startAt="215"/>
            </a:pPr>
            <a:r>
              <a:rPr lang="en-US" altLang="en-US" sz="2800" b="1"/>
              <a:t>  This rodent has a home range of 10’ to 33’.</a:t>
            </a:r>
          </a:p>
          <a:p>
            <a:pPr marL="609600" indent="-609600">
              <a:lnSpc>
                <a:spcPct val="90000"/>
              </a:lnSpc>
              <a:buFontTx/>
              <a:buAutoNum type="arabicPeriod" startAt="215"/>
            </a:pPr>
            <a:r>
              <a:rPr lang="en-US" altLang="en-US" sz="2800" b="1"/>
              <a:t>  This rodent is a nibbler.</a:t>
            </a:r>
          </a:p>
          <a:p>
            <a:pPr marL="609600" indent="-609600">
              <a:lnSpc>
                <a:spcPct val="90000"/>
              </a:lnSpc>
              <a:buFontTx/>
              <a:buAutoNum type="arabicPeriod" startAt="215"/>
            </a:pPr>
            <a:r>
              <a:rPr lang="en-US" altLang="en-US" sz="2800" b="1"/>
              <a:t>  This rodent is inquisitive.</a:t>
            </a:r>
          </a:p>
        </p:txBody>
      </p:sp>
      <p:sp>
        <p:nvSpPr>
          <p:cNvPr id="599044" name="Text Box 4">
            <a:extLst>
              <a:ext uri="{FF2B5EF4-FFF2-40B4-BE49-F238E27FC236}">
                <a16:creationId xmlns:a16="http://schemas.microsoft.com/office/drawing/2014/main" id="{6E4EE449-08F0-42B0-8F35-DC59063C8167}"/>
              </a:ext>
            </a:extLst>
          </p:cNvPr>
          <p:cNvSpPr txBox="1">
            <a:spLocks noChangeArrowheads="1"/>
          </p:cNvSpPr>
          <p:nvPr/>
        </p:nvSpPr>
        <p:spPr bwMode="auto">
          <a:xfrm>
            <a:off x="3413125" y="3622675"/>
            <a:ext cx="1778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Norway Rat</a:t>
            </a:r>
          </a:p>
        </p:txBody>
      </p:sp>
      <p:pic>
        <p:nvPicPr>
          <p:cNvPr id="599045" name="Picture 5" descr="Norway Rat">
            <a:extLst>
              <a:ext uri="{FF2B5EF4-FFF2-40B4-BE49-F238E27FC236}">
                <a16:creationId xmlns:a16="http://schemas.microsoft.com/office/drawing/2014/main" id="{4FB38CAC-C26F-43D8-AE14-80B70C78D4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3276600"/>
            <a:ext cx="2819400" cy="15160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a:extLst>
              <a:ext uri="{FF2B5EF4-FFF2-40B4-BE49-F238E27FC236}">
                <a16:creationId xmlns:a16="http://schemas.microsoft.com/office/drawing/2014/main" id="{A951AEFC-0362-410B-B6DF-6866CB1F4DD5}"/>
              </a:ext>
            </a:extLst>
          </p:cNvPr>
          <p:cNvSpPr>
            <a:spLocks noGrp="1" noChangeArrowheads="1"/>
          </p:cNvSpPr>
          <p:nvPr>
            <p:ph type="title"/>
          </p:nvPr>
        </p:nvSpPr>
        <p:spPr>
          <a:xfrm>
            <a:off x="533400" y="152400"/>
            <a:ext cx="7772400" cy="990600"/>
          </a:xfrm>
        </p:spPr>
        <p:txBody>
          <a:bodyPr/>
          <a:lstStyle/>
          <a:p>
            <a:r>
              <a:rPr lang="en-US" altLang="en-US" sz="3200" b="1"/>
              <a:t>Match the following:</a:t>
            </a:r>
            <a:br>
              <a:rPr lang="en-US" altLang="en-US" sz="3200" b="1"/>
            </a:br>
            <a:r>
              <a:rPr lang="en-US" altLang="en-US" sz="2400" b="1"/>
              <a:t>a.  Norway Rat     b.  Roof Rat     c.  House Mouse</a:t>
            </a:r>
          </a:p>
        </p:txBody>
      </p:sp>
      <p:sp>
        <p:nvSpPr>
          <p:cNvPr id="288771" name="Rectangle 3">
            <a:extLst>
              <a:ext uri="{FF2B5EF4-FFF2-40B4-BE49-F238E27FC236}">
                <a16:creationId xmlns:a16="http://schemas.microsoft.com/office/drawing/2014/main" id="{CF45DF70-D573-4D39-A726-20C4C51D4371}"/>
              </a:ext>
            </a:extLst>
          </p:cNvPr>
          <p:cNvSpPr>
            <a:spLocks noGrp="1" noChangeArrowheads="1"/>
          </p:cNvSpPr>
          <p:nvPr>
            <p:ph type="body" idx="1"/>
          </p:nvPr>
        </p:nvSpPr>
        <p:spPr>
          <a:xfrm>
            <a:off x="685800" y="1295400"/>
            <a:ext cx="7772400" cy="5562600"/>
          </a:xfrm>
        </p:spPr>
        <p:txBody>
          <a:bodyPr/>
          <a:lstStyle/>
          <a:p>
            <a:pPr marL="609600" indent="-609600">
              <a:lnSpc>
                <a:spcPct val="90000"/>
              </a:lnSpc>
              <a:buFontTx/>
              <a:buAutoNum type="arabicPeriod" startAt="214"/>
            </a:pPr>
            <a:r>
              <a:rPr lang="en-US" altLang="en-US" sz="2800" b="1"/>
              <a:t>  The ½” dropping of this rodent is spindle- </a:t>
            </a:r>
          </a:p>
          <a:p>
            <a:pPr marL="609600" indent="-609600">
              <a:lnSpc>
                <a:spcPct val="90000"/>
              </a:lnSpc>
              <a:buFontTx/>
              <a:buNone/>
            </a:pPr>
            <a:r>
              <a:rPr lang="en-US" altLang="en-US" sz="2800" b="1"/>
              <a:t>          shaped or pointed at both ends.</a:t>
            </a:r>
          </a:p>
          <a:p>
            <a:pPr marL="609600" indent="-609600">
              <a:lnSpc>
                <a:spcPct val="90000"/>
              </a:lnSpc>
              <a:buFontTx/>
              <a:buAutoNum type="arabicPeriod" startAt="215"/>
            </a:pPr>
            <a:r>
              <a:rPr lang="en-US" altLang="en-US" sz="2800" b="1"/>
              <a:t>  This rodent is an excellent climber.</a:t>
            </a:r>
          </a:p>
          <a:p>
            <a:pPr marL="609600" indent="-609600">
              <a:lnSpc>
                <a:spcPct val="90000"/>
              </a:lnSpc>
              <a:buFontTx/>
              <a:buAutoNum type="arabicPeriod" startAt="215"/>
            </a:pPr>
            <a:r>
              <a:rPr lang="en-US" altLang="en-US" sz="2800" b="1"/>
              <a:t>  This rodent is an excellent swimmer.</a:t>
            </a:r>
          </a:p>
          <a:p>
            <a:pPr marL="609600" indent="-609600">
              <a:lnSpc>
                <a:spcPct val="90000"/>
              </a:lnSpc>
              <a:buFontTx/>
              <a:buAutoNum type="arabicPeriod" startAt="215"/>
            </a:pPr>
            <a:r>
              <a:rPr lang="en-US" altLang="en-US" sz="2800" b="1"/>
              <a:t>  </a:t>
            </a:r>
            <a:r>
              <a:rPr lang="en-US" altLang="en-US" sz="2800" b="1" u="sng"/>
              <a:t>This rodent produces 8 to 12 young per liter.</a:t>
            </a:r>
          </a:p>
          <a:p>
            <a:pPr marL="609600" indent="-609600">
              <a:lnSpc>
                <a:spcPct val="90000"/>
              </a:lnSpc>
              <a:buFontTx/>
              <a:buAutoNum type="arabicPeriod" startAt="215"/>
            </a:pPr>
            <a:endParaRPr lang="en-US" altLang="en-US" sz="2800" b="1"/>
          </a:p>
          <a:p>
            <a:pPr marL="609600" indent="-609600">
              <a:lnSpc>
                <a:spcPct val="90000"/>
              </a:lnSpc>
              <a:buFontTx/>
              <a:buAutoNum type="arabicPeriod" startAt="215"/>
            </a:pPr>
            <a:endParaRPr lang="en-US" altLang="en-US" sz="2800" b="1"/>
          </a:p>
          <a:p>
            <a:pPr marL="609600" indent="-609600">
              <a:lnSpc>
                <a:spcPct val="90000"/>
              </a:lnSpc>
              <a:buFontTx/>
              <a:buAutoNum type="arabicPeriod" startAt="215"/>
            </a:pPr>
            <a:endParaRPr lang="en-US" altLang="en-US" sz="4000" b="1"/>
          </a:p>
          <a:p>
            <a:pPr marL="609600" indent="-609600">
              <a:lnSpc>
                <a:spcPct val="90000"/>
              </a:lnSpc>
              <a:buFontTx/>
              <a:buAutoNum type="arabicPeriod" startAt="215"/>
            </a:pPr>
            <a:r>
              <a:rPr lang="en-US" altLang="en-US" sz="2800" b="1"/>
              <a:t>  This rodent has a home range of 10’ to 33’.</a:t>
            </a:r>
          </a:p>
          <a:p>
            <a:pPr marL="609600" indent="-609600">
              <a:lnSpc>
                <a:spcPct val="90000"/>
              </a:lnSpc>
              <a:buFontTx/>
              <a:buAutoNum type="arabicPeriod" startAt="215"/>
            </a:pPr>
            <a:r>
              <a:rPr lang="en-US" altLang="en-US" sz="2800" b="1"/>
              <a:t>  This rodent is a nibbler.</a:t>
            </a:r>
          </a:p>
          <a:p>
            <a:pPr marL="609600" indent="-609600">
              <a:lnSpc>
                <a:spcPct val="90000"/>
              </a:lnSpc>
              <a:buFontTx/>
              <a:buAutoNum type="arabicPeriod" startAt="215"/>
            </a:pPr>
            <a:r>
              <a:rPr lang="en-US" altLang="en-US" sz="2800" b="1"/>
              <a:t>  This rodent is inquisitive.</a:t>
            </a:r>
          </a:p>
        </p:txBody>
      </p:sp>
      <p:pic>
        <p:nvPicPr>
          <p:cNvPr id="288773" name="Picture 5" descr="Norway Rat">
            <a:extLst>
              <a:ext uri="{FF2B5EF4-FFF2-40B4-BE49-F238E27FC236}">
                <a16:creationId xmlns:a16="http://schemas.microsoft.com/office/drawing/2014/main" id="{7822141C-8A8D-4EE6-A151-73FB710D7B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3733800"/>
            <a:ext cx="2819400" cy="15160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0066" name="Rectangle 2">
            <a:extLst>
              <a:ext uri="{FF2B5EF4-FFF2-40B4-BE49-F238E27FC236}">
                <a16:creationId xmlns:a16="http://schemas.microsoft.com/office/drawing/2014/main" id="{0592F747-C5B2-4F55-8C70-E2CD5BC10D2B}"/>
              </a:ext>
            </a:extLst>
          </p:cNvPr>
          <p:cNvSpPr>
            <a:spLocks noGrp="1" noChangeArrowheads="1"/>
          </p:cNvSpPr>
          <p:nvPr>
            <p:ph type="title"/>
          </p:nvPr>
        </p:nvSpPr>
        <p:spPr>
          <a:xfrm>
            <a:off x="533400" y="152400"/>
            <a:ext cx="7772400" cy="990600"/>
          </a:xfrm>
        </p:spPr>
        <p:txBody>
          <a:bodyPr/>
          <a:lstStyle/>
          <a:p>
            <a:r>
              <a:rPr lang="en-US" altLang="en-US" sz="3200" b="1"/>
              <a:t>Match the following:</a:t>
            </a:r>
            <a:br>
              <a:rPr lang="en-US" altLang="en-US" sz="3200" b="1"/>
            </a:br>
            <a:r>
              <a:rPr lang="en-US" altLang="en-US" sz="2400" b="1"/>
              <a:t>a.  Norway Rat     b.  Roof Rat     c.  House Mouse</a:t>
            </a:r>
          </a:p>
        </p:txBody>
      </p:sp>
      <p:sp>
        <p:nvSpPr>
          <p:cNvPr id="600067" name="Rectangle 3">
            <a:extLst>
              <a:ext uri="{FF2B5EF4-FFF2-40B4-BE49-F238E27FC236}">
                <a16:creationId xmlns:a16="http://schemas.microsoft.com/office/drawing/2014/main" id="{D64C0E70-9AFC-46BD-8FB3-C8B1341877E9}"/>
              </a:ext>
            </a:extLst>
          </p:cNvPr>
          <p:cNvSpPr>
            <a:spLocks noGrp="1" noChangeArrowheads="1"/>
          </p:cNvSpPr>
          <p:nvPr>
            <p:ph type="body" idx="1"/>
          </p:nvPr>
        </p:nvSpPr>
        <p:spPr>
          <a:xfrm>
            <a:off x="685800" y="1295400"/>
            <a:ext cx="7772400" cy="5562600"/>
          </a:xfrm>
        </p:spPr>
        <p:txBody>
          <a:bodyPr/>
          <a:lstStyle/>
          <a:p>
            <a:pPr marL="609600" indent="-609600">
              <a:lnSpc>
                <a:spcPct val="90000"/>
              </a:lnSpc>
              <a:buFontTx/>
              <a:buAutoNum type="arabicPeriod" startAt="214"/>
            </a:pPr>
            <a:r>
              <a:rPr lang="en-US" altLang="en-US" sz="2800" b="1"/>
              <a:t>  The ½” dropping of this rodent is spindle- </a:t>
            </a:r>
          </a:p>
          <a:p>
            <a:pPr marL="609600" indent="-609600">
              <a:lnSpc>
                <a:spcPct val="90000"/>
              </a:lnSpc>
              <a:buFontTx/>
              <a:buNone/>
            </a:pPr>
            <a:r>
              <a:rPr lang="en-US" altLang="en-US" sz="2800" b="1"/>
              <a:t>          shaped or pointed at both ends.</a:t>
            </a:r>
          </a:p>
          <a:p>
            <a:pPr marL="609600" indent="-609600">
              <a:lnSpc>
                <a:spcPct val="90000"/>
              </a:lnSpc>
              <a:buFontTx/>
              <a:buAutoNum type="arabicPeriod" startAt="215"/>
            </a:pPr>
            <a:r>
              <a:rPr lang="en-US" altLang="en-US" sz="2800" b="1"/>
              <a:t>  This rodent is an excellent climber.</a:t>
            </a:r>
          </a:p>
          <a:p>
            <a:pPr marL="609600" indent="-609600">
              <a:lnSpc>
                <a:spcPct val="90000"/>
              </a:lnSpc>
              <a:buFontTx/>
              <a:buAutoNum type="arabicPeriod" startAt="215"/>
            </a:pPr>
            <a:r>
              <a:rPr lang="en-US" altLang="en-US" sz="2800" b="1"/>
              <a:t>  This rodent is an excellent swimmer.</a:t>
            </a:r>
          </a:p>
          <a:p>
            <a:pPr marL="609600" indent="-609600">
              <a:lnSpc>
                <a:spcPct val="90000"/>
              </a:lnSpc>
              <a:buFontTx/>
              <a:buAutoNum type="arabicPeriod" startAt="215"/>
            </a:pPr>
            <a:r>
              <a:rPr lang="en-US" altLang="en-US" sz="2800" b="1"/>
              <a:t>  </a:t>
            </a:r>
            <a:r>
              <a:rPr lang="en-US" altLang="en-US" sz="2800" b="1" u="sng"/>
              <a:t>This rodent produces 8 to 12 young per liter.</a:t>
            </a:r>
          </a:p>
          <a:p>
            <a:pPr marL="609600" indent="-609600">
              <a:lnSpc>
                <a:spcPct val="90000"/>
              </a:lnSpc>
              <a:buFontTx/>
              <a:buAutoNum type="arabicPeriod" startAt="215"/>
            </a:pPr>
            <a:endParaRPr lang="en-US" altLang="en-US" sz="2800" b="1"/>
          </a:p>
          <a:p>
            <a:pPr marL="609600" indent="-609600">
              <a:lnSpc>
                <a:spcPct val="90000"/>
              </a:lnSpc>
              <a:buFontTx/>
              <a:buAutoNum type="arabicPeriod" startAt="215"/>
            </a:pPr>
            <a:endParaRPr lang="en-US" altLang="en-US" sz="2800" b="1"/>
          </a:p>
          <a:p>
            <a:pPr marL="609600" indent="-609600">
              <a:lnSpc>
                <a:spcPct val="90000"/>
              </a:lnSpc>
              <a:buFontTx/>
              <a:buAutoNum type="arabicPeriod" startAt="215"/>
            </a:pPr>
            <a:endParaRPr lang="en-US" altLang="en-US" sz="4000" b="1"/>
          </a:p>
          <a:p>
            <a:pPr marL="609600" indent="-609600">
              <a:lnSpc>
                <a:spcPct val="90000"/>
              </a:lnSpc>
              <a:buFontTx/>
              <a:buAutoNum type="arabicPeriod" startAt="215"/>
            </a:pPr>
            <a:r>
              <a:rPr lang="en-US" altLang="en-US" sz="2800" b="1"/>
              <a:t>  This rodent has a home range of 10’ to 33’.</a:t>
            </a:r>
          </a:p>
          <a:p>
            <a:pPr marL="609600" indent="-609600">
              <a:lnSpc>
                <a:spcPct val="90000"/>
              </a:lnSpc>
              <a:buFontTx/>
              <a:buAutoNum type="arabicPeriod" startAt="215"/>
            </a:pPr>
            <a:r>
              <a:rPr lang="en-US" altLang="en-US" sz="2800" b="1"/>
              <a:t>  This rodent is a nibbler.</a:t>
            </a:r>
          </a:p>
          <a:p>
            <a:pPr marL="609600" indent="-609600">
              <a:lnSpc>
                <a:spcPct val="90000"/>
              </a:lnSpc>
              <a:buFontTx/>
              <a:buAutoNum type="arabicPeriod" startAt="215"/>
            </a:pPr>
            <a:r>
              <a:rPr lang="en-US" altLang="en-US" sz="2800" b="1"/>
              <a:t>  This rodent is inquisitive.</a:t>
            </a:r>
          </a:p>
        </p:txBody>
      </p:sp>
      <p:sp>
        <p:nvSpPr>
          <p:cNvPr id="600068" name="Text Box 4">
            <a:extLst>
              <a:ext uri="{FF2B5EF4-FFF2-40B4-BE49-F238E27FC236}">
                <a16:creationId xmlns:a16="http://schemas.microsoft.com/office/drawing/2014/main" id="{9AC2CB55-8919-4ABD-A921-9AD7D158A41B}"/>
              </a:ext>
            </a:extLst>
          </p:cNvPr>
          <p:cNvSpPr txBox="1">
            <a:spLocks noChangeArrowheads="1"/>
          </p:cNvSpPr>
          <p:nvPr/>
        </p:nvSpPr>
        <p:spPr bwMode="auto">
          <a:xfrm>
            <a:off x="3505200" y="4191000"/>
            <a:ext cx="1905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Norway Rat</a:t>
            </a:r>
          </a:p>
        </p:txBody>
      </p:sp>
      <p:pic>
        <p:nvPicPr>
          <p:cNvPr id="600069" name="Picture 5" descr="Norway Rat">
            <a:extLst>
              <a:ext uri="{FF2B5EF4-FFF2-40B4-BE49-F238E27FC236}">
                <a16:creationId xmlns:a16="http://schemas.microsoft.com/office/drawing/2014/main" id="{6EFE5673-EC50-4D88-956E-BF1614ADB4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3733800"/>
            <a:ext cx="2819400" cy="15160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a:extLst>
              <a:ext uri="{FF2B5EF4-FFF2-40B4-BE49-F238E27FC236}">
                <a16:creationId xmlns:a16="http://schemas.microsoft.com/office/drawing/2014/main" id="{FDAAA682-B412-411F-8B03-27E5D64073C2}"/>
              </a:ext>
            </a:extLst>
          </p:cNvPr>
          <p:cNvSpPr>
            <a:spLocks noGrp="1" noChangeArrowheads="1"/>
          </p:cNvSpPr>
          <p:nvPr>
            <p:ph type="title"/>
          </p:nvPr>
        </p:nvSpPr>
        <p:spPr>
          <a:xfrm>
            <a:off x="533400" y="152400"/>
            <a:ext cx="7772400" cy="914400"/>
          </a:xfrm>
        </p:spPr>
        <p:txBody>
          <a:bodyPr/>
          <a:lstStyle/>
          <a:p>
            <a:r>
              <a:rPr lang="en-US" altLang="en-US" sz="3200" b="1"/>
              <a:t>Match the following:</a:t>
            </a:r>
            <a:br>
              <a:rPr lang="en-US" altLang="en-US" sz="3200" b="1"/>
            </a:br>
            <a:r>
              <a:rPr lang="en-US" altLang="en-US" sz="2400" b="1"/>
              <a:t>a.  Norway Rat     b.  Roof Rat     c.  House Mouse</a:t>
            </a:r>
          </a:p>
        </p:txBody>
      </p:sp>
      <p:sp>
        <p:nvSpPr>
          <p:cNvPr id="289795" name="Rectangle 3">
            <a:extLst>
              <a:ext uri="{FF2B5EF4-FFF2-40B4-BE49-F238E27FC236}">
                <a16:creationId xmlns:a16="http://schemas.microsoft.com/office/drawing/2014/main" id="{A1248F0C-61D4-4097-8719-E0665F6CF287}"/>
              </a:ext>
            </a:extLst>
          </p:cNvPr>
          <p:cNvSpPr>
            <a:spLocks noGrp="1" noChangeArrowheads="1"/>
          </p:cNvSpPr>
          <p:nvPr>
            <p:ph type="body" idx="1"/>
          </p:nvPr>
        </p:nvSpPr>
        <p:spPr>
          <a:xfrm>
            <a:off x="685800" y="1295400"/>
            <a:ext cx="7772400" cy="5334000"/>
          </a:xfrm>
        </p:spPr>
        <p:txBody>
          <a:bodyPr/>
          <a:lstStyle/>
          <a:p>
            <a:pPr marL="609600" indent="-609600">
              <a:lnSpc>
                <a:spcPct val="90000"/>
              </a:lnSpc>
              <a:buFontTx/>
              <a:buAutoNum type="arabicPeriod" startAt="214"/>
            </a:pPr>
            <a:r>
              <a:rPr lang="en-US" altLang="en-US" sz="2800" b="1"/>
              <a:t>  The ½” dropping of this rodent is spindle- </a:t>
            </a:r>
          </a:p>
          <a:p>
            <a:pPr marL="609600" indent="-609600">
              <a:lnSpc>
                <a:spcPct val="90000"/>
              </a:lnSpc>
              <a:buFontTx/>
              <a:buNone/>
            </a:pPr>
            <a:r>
              <a:rPr lang="en-US" altLang="en-US" sz="2800" b="1"/>
              <a:t>          shaped or pointed at both ends.</a:t>
            </a:r>
          </a:p>
          <a:p>
            <a:pPr marL="609600" indent="-609600">
              <a:lnSpc>
                <a:spcPct val="90000"/>
              </a:lnSpc>
              <a:buFontTx/>
              <a:buAutoNum type="arabicPeriod" startAt="215"/>
            </a:pPr>
            <a:r>
              <a:rPr lang="en-US" altLang="en-US" sz="2800" b="1"/>
              <a:t>  This rodent is an excellent climber.</a:t>
            </a:r>
          </a:p>
          <a:p>
            <a:pPr marL="609600" indent="-609600">
              <a:lnSpc>
                <a:spcPct val="90000"/>
              </a:lnSpc>
              <a:buFontTx/>
              <a:buAutoNum type="arabicPeriod" startAt="215"/>
            </a:pPr>
            <a:r>
              <a:rPr lang="en-US" altLang="en-US" sz="2800" b="1"/>
              <a:t>  This rodent is an excellent swimmer.</a:t>
            </a:r>
          </a:p>
          <a:p>
            <a:pPr marL="609600" indent="-609600">
              <a:lnSpc>
                <a:spcPct val="90000"/>
              </a:lnSpc>
              <a:buFontTx/>
              <a:buAutoNum type="arabicPeriod" startAt="215"/>
            </a:pPr>
            <a:r>
              <a:rPr lang="en-US" altLang="en-US" sz="2800" b="1"/>
              <a:t>  This rodent produces 8 to 12 young per liter.</a:t>
            </a:r>
          </a:p>
          <a:p>
            <a:pPr marL="609600" indent="-609600">
              <a:lnSpc>
                <a:spcPct val="90000"/>
              </a:lnSpc>
              <a:buFontTx/>
              <a:buAutoNum type="arabicPeriod" startAt="215"/>
            </a:pPr>
            <a:r>
              <a:rPr lang="en-US" altLang="en-US" sz="2800" b="1"/>
              <a:t>  </a:t>
            </a:r>
            <a:r>
              <a:rPr lang="en-US" altLang="en-US" sz="2800" b="1" u="sng"/>
              <a:t>This rodent has a home range of 10’ to 33’.</a:t>
            </a:r>
          </a:p>
          <a:p>
            <a:pPr marL="609600" indent="-609600">
              <a:lnSpc>
                <a:spcPct val="90000"/>
              </a:lnSpc>
              <a:buFontTx/>
              <a:buAutoNum type="arabicPeriod" startAt="215"/>
            </a:pPr>
            <a:endParaRPr lang="en-US" altLang="en-US" sz="2800" b="1" u="sng"/>
          </a:p>
          <a:p>
            <a:pPr marL="609600" indent="-609600">
              <a:lnSpc>
                <a:spcPct val="90000"/>
              </a:lnSpc>
              <a:buFontTx/>
              <a:buAutoNum type="arabicPeriod" startAt="215"/>
            </a:pPr>
            <a:endParaRPr lang="en-US" altLang="en-US" sz="2800" b="1"/>
          </a:p>
          <a:p>
            <a:pPr marL="609600" indent="-609600">
              <a:lnSpc>
                <a:spcPct val="90000"/>
              </a:lnSpc>
              <a:buFontTx/>
              <a:buAutoNum type="arabicPeriod" startAt="215"/>
            </a:pPr>
            <a:endParaRPr lang="en-US" altLang="en-US" sz="2800" b="1"/>
          </a:p>
          <a:p>
            <a:pPr marL="609600" indent="-609600">
              <a:lnSpc>
                <a:spcPct val="90000"/>
              </a:lnSpc>
              <a:buFontTx/>
              <a:buAutoNum type="arabicPeriod" startAt="215"/>
            </a:pPr>
            <a:r>
              <a:rPr lang="en-US" altLang="en-US" sz="2800" b="1"/>
              <a:t>  This rodent is a nibbler.</a:t>
            </a:r>
          </a:p>
          <a:p>
            <a:pPr marL="609600" indent="-609600">
              <a:lnSpc>
                <a:spcPct val="90000"/>
              </a:lnSpc>
              <a:buFontTx/>
              <a:buAutoNum type="arabicPeriod" startAt="215"/>
            </a:pPr>
            <a:r>
              <a:rPr lang="en-US" altLang="en-US" sz="2800" b="1"/>
              <a:t>  This rodent is inquisitive.</a:t>
            </a:r>
          </a:p>
        </p:txBody>
      </p:sp>
      <p:pic>
        <p:nvPicPr>
          <p:cNvPr id="289797" name="Picture 5" descr="House Mouse">
            <a:extLst>
              <a:ext uri="{FF2B5EF4-FFF2-40B4-BE49-F238E27FC236}">
                <a16:creationId xmlns:a16="http://schemas.microsoft.com/office/drawing/2014/main" id="{71C63A10-9FE7-4D37-B91D-D5889E9114A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4191000"/>
            <a:ext cx="2133600" cy="1216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1090" name="Rectangle 2">
            <a:extLst>
              <a:ext uri="{FF2B5EF4-FFF2-40B4-BE49-F238E27FC236}">
                <a16:creationId xmlns:a16="http://schemas.microsoft.com/office/drawing/2014/main" id="{448EE72F-899C-4BBB-8A17-619803338B34}"/>
              </a:ext>
            </a:extLst>
          </p:cNvPr>
          <p:cNvSpPr>
            <a:spLocks noGrp="1" noChangeArrowheads="1"/>
          </p:cNvSpPr>
          <p:nvPr>
            <p:ph type="title"/>
          </p:nvPr>
        </p:nvSpPr>
        <p:spPr>
          <a:xfrm>
            <a:off x="533400" y="152400"/>
            <a:ext cx="7772400" cy="914400"/>
          </a:xfrm>
        </p:spPr>
        <p:txBody>
          <a:bodyPr/>
          <a:lstStyle/>
          <a:p>
            <a:r>
              <a:rPr lang="en-US" altLang="en-US" sz="3200" b="1"/>
              <a:t>Match the following:</a:t>
            </a:r>
            <a:br>
              <a:rPr lang="en-US" altLang="en-US" sz="3200" b="1"/>
            </a:br>
            <a:r>
              <a:rPr lang="en-US" altLang="en-US" sz="2400" b="1"/>
              <a:t>a.  Norway Rat     b.  Roof Rat     c.  House Mouse</a:t>
            </a:r>
          </a:p>
        </p:txBody>
      </p:sp>
      <p:sp>
        <p:nvSpPr>
          <p:cNvPr id="601091" name="Rectangle 3">
            <a:extLst>
              <a:ext uri="{FF2B5EF4-FFF2-40B4-BE49-F238E27FC236}">
                <a16:creationId xmlns:a16="http://schemas.microsoft.com/office/drawing/2014/main" id="{EFEB596E-9627-4951-9BAA-D2D5E3F8F01F}"/>
              </a:ext>
            </a:extLst>
          </p:cNvPr>
          <p:cNvSpPr>
            <a:spLocks noGrp="1" noChangeArrowheads="1"/>
          </p:cNvSpPr>
          <p:nvPr>
            <p:ph type="body" idx="1"/>
          </p:nvPr>
        </p:nvSpPr>
        <p:spPr>
          <a:xfrm>
            <a:off x="685800" y="1295400"/>
            <a:ext cx="7772400" cy="5334000"/>
          </a:xfrm>
        </p:spPr>
        <p:txBody>
          <a:bodyPr/>
          <a:lstStyle/>
          <a:p>
            <a:pPr marL="609600" indent="-609600">
              <a:lnSpc>
                <a:spcPct val="90000"/>
              </a:lnSpc>
              <a:buFontTx/>
              <a:buAutoNum type="arabicPeriod" startAt="214"/>
            </a:pPr>
            <a:r>
              <a:rPr lang="en-US" altLang="en-US" sz="2800" b="1"/>
              <a:t>  The ½” dropping of this rodent is spindle- </a:t>
            </a:r>
          </a:p>
          <a:p>
            <a:pPr marL="609600" indent="-609600">
              <a:lnSpc>
                <a:spcPct val="90000"/>
              </a:lnSpc>
              <a:buFontTx/>
              <a:buNone/>
            </a:pPr>
            <a:r>
              <a:rPr lang="en-US" altLang="en-US" sz="2800" b="1"/>
              <a:t>          shaped or pointed at both ends.</a:t>
            </a:r>
          </a:p>
          <a:p>
            <a:pPr marL="609600" indent="-609600">
              <a:lnSpc>
                <a:spcPct val="90000"/>
              </a:lnSpc>
              <a:buFontTx/>
              <a:buAutoNum type="arabicPeriod" startAt="215"/>
            </a:pPr>
            <a:r>
              <a:rPr lang="en-US" altLang="en-US" sz="2800" b="1"/>
              <a:t>  This rodent is an excellent climber.</a:t>
            </a:r>
          </a:p>
          <a:p>
            <a:pPr marL="609600" indent="-609600">
              <a:lnSpc>
                <a:spcPct val="90000"/>
              </a:lnSpc>
              <a:buFontTx/>
              <a:buAutoNum type="arabicPeriod" startAt="215"/>
            </a:pPr>
            <a:r>
              <a:rPr lang="en-US" altLang="en-US" sz="2800" b="1"/>
              <a:t>  This rodent is an excellent swimmer.</a:t>
            </a:r>
          </a:p>
          <a:p>
            <a:pPr marL="609600" indent="-609600">
              <a:lnSpc>
                <a:spcPct val="90000"/>
              </a:lnSpc>
              <a:buFontTx/>
              <a:buAutoNum type="arabicPeriod" startAt="215"/>
            </a:pPr>
            <a:r>
              <a:rPr lang="en-US" altLang="en-US" sz="2800" b="1"/>
              <a:t>  This rodent produces 8 to 12 young per liter.</a:t>
            </a:r>
          </a:p>
          <a:p>
            <a:pPr marL="609600" indent="-609600">
              <a:lnSpc>
                <a:spcPct val="90000"/>
              </a:lnSpc>
              <a:buFontTx/>
              <a:buAutoNum type="arabicPeriod" startAt="215"/>
            </a:pPr>
            <a:r>
              <a:rPr lang="en-US" altLang="en-US" sz="2800" b="1"/>
              <a:t>  </a:t>
            </a:r>
            <a:r>
              <a:rPr lang="en-US" altLang="en-US" sz="2800" b="1" u="sng"/>
              <a:t>This rodent has a home range of 10’ to 33’.</a:t>
            </a:r>
          </a:p>
          <a:p>
            <a:pPr marL="609600" indent="-609600">
              <a:lnSpc>
                <a:spcPct val="90000"/>
              </a:lnSpc>
              <a:buFontTx/>
              <a:buAutoNum type="arabicPeriod" startAt="215"/>
            </a:pPr>
            <a:endParaRPr lang="en-US" altLang="en-US" sz="2800" b="1" u="sng"/>
          </a:p>
          <a:p>
            <a:pPr marL="609600" indent="-609600">
              <a:lnSpc>
                <a:spcPct val="90000"/>
              </a:lnSpc>
              <a:buFontTx/>
              <a:buAutoNum type="arabicPeriod" startAt="215"/>
            </a:pPr>
            <a:endParaRPr lang="en-US" altLang="en-US" sz="2800" b="1"/>
          </a:p>
          <a:p>
            <a:pPr marL="609600" indent="-609600">
              <a:lnSpc>
                <a:spcPct val="90000"/>
              </a:lnSpc>
              <a:buFontTx/>
              <a:buAutoNum type="arabicPeriod" startAt="215"/>
            </a:pPr>
            <a:endParaRPr lang="en-US" altLang="en-US" sz="2800" b="1"/>
          </a:p>
          <a:p>
            <a:pPr marL="609600" indent="-609600">
              <a:lnSpc>
                <a:spcPct val="90000"/>
              </a:lnSpc>
              <a:buFontTx/>
              <a:buAutoNum type="arabicPeriod" startAt="215"/>
            </a:pPr>
            <a:r>
              <a:rPr lang="en-US" altLang="en-US" sz="2800" b="1"/>
              <a:t>  This rodent is a nibbler.</a:t>
            </a:r>
          </a:p>
          <a:p>
            <a:pPr marL="609600" indent="-609600">
              <a:lnSpc>
                <a:spcPct val="90000"/>
              </a:lnSpc>
              <a:buFontTx/>
              <a:buAutoNum type="arabicPeriod" startAt="215"/>
            </a:pPr>
            <a:r>
              <a:rPr lang="en-US" altLang="en-US" sz="2800" b="1"/>
              <a:t>  This rodent is inquisitive.</a:t>
            </a:r>
          </a:p>
        </p:txBody>
      </p:sp>
      <p:sp>
        <p:nvSpPr>
          <p:cNvPr id="601092" name="Text Box 4">
            <a:extLst>
              <a:ext uri="{FF2B5EF4-FFF2-40B4-BE49-F238E27FC236}">
                <a16:creationId xmlns:a16="http://schemas.microsoft.com/office/drawing/2014/main" id="{884639B7-6D54-4092-A815-12EAFFC09302}"/>
              </a:ext>
            </a:extLst>
          </p:cNvPr>
          <p:cNvSpPr txBox="1">
            <a:spLocks noChangeArrowheads="1"/>
          </p:cNvSpPr>
          <p:nvPr/>
        </p:nvSpPr>
        <p:spPr bwMode="auto">
          <a:xfrm>
            <a:off x="2438400" y="4613275"/>
            <a:ext cx="2057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House Mouse</a:t>
            </a:r>
          </a:p>
        </p:txBody>
      </p:sp>
      <p:pic>
        <p:nvPicPr>
          <p:cNvPr id="601093" name="Picture 5" descr="House Mouse">
            <a:extLst>
              <a:ext uri="{FF2B5EF4-FFF2-40B4-BE49-F238E27FC236}">
                <a16:creationId xmlns:a16="http://schemas.microsoft.com/office/drawing/2014/main" id="{A5C48273-1042-4CDD-A70A-0D0E19E8D6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4191000"/>
            <a:ext cx="2133600" cy="1216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a:extLst>
              <a:ext uri="{FF2B5EF4-FFF2-40B4-BE49-F238E27FC236}">
                <a16:creationId xmlns:a16="http://schemas.microsoft.com/office/drawing/2014/main" id="{4C9CB00A-CC01-490E-8CDE-19C7637F7CF6}"/>
              </a:ext>
            </a:extLst>
          </p:cNvPr>
          <p:cNvSpPr>
            <a:spLocks noGrp="1" noChangeArrowheads="1"/>
          </p:cNvSpPr>
          <p:nvPr>
            <p:ph type="title"/>
          </p:nvPr>
        </p:nvSpPr>
        <p:spPr>
          <a:xfrm>
            <a:off x="533400" y="152400"/>
            <a:ext cx="7772400" cy="1371600"/>
          </a:xfrm>
        </p:spPr>
        <p:txBody>
          <a:bodyPr/>
          <a:lstStyle/>
          <a:p>
            <a:r>
              <a:rPr lang="en-US" altLang="en-US" sz="3200" b="1"/>
              <a:t>Match the following:</a:t>
            </a:r>
            <a:br>
              <a:rPr lang="en-US" altLang="en-US" sz="3200" b="1"/>
            </a:br>
            <a:r>
              <a:rPr lang="en-US" altLang="en-US" sz="2400" b="1"/>
              <a:t>a.  Norway Rat     b.  Roof Rat     c.  House Mouse</a:t>
            </a:r>
          </a:p>
        </p:txBody>
      </p:sp>
      <p:sp>
        <p:nvSpPr>
          <p:cNvPr id="290819" name="Rectangle 3">
            <a:extLst>
              <a:ext uri="{FF2B5EF4-FFF2-40B4-BE49-F238E27FC236}">
                <a16:creationId xmlns:a16="http://schemas.microsoft.com/office/drawing/2014/main" id="{7D924EDB-4C34-41FA-A370-A0FFD7D4AFE9}"/>
              </a:ext>
            </a:extLst>
          </p:cNvPr>
          <p:cNvSpPr>
            <a:spLocks noGrp="1" noChangeArrowheads="1"/>
          </p:cNvSpPr>
          <p:nvPr>
            <p:ph type="body" idx="1"/>
          </p:nvPr>
        </p:nvSpPr>
        <p:spPr>
          <a:xfrm>
            <a:off x="685800" y="1752600"/>
            <a:ext cx="7772400" cy="4953000"/>
          </a:xfrm>
        </p:spPr>
        <p:txBody>
          <a:bodyPr/>
          <a:lstStyle/>
          <a:p>
            <a:pPr marL="609600" indent="-609600">
              <a:lnSpc>
                <a:spcPct val="80000"/>
              </a:lnSpc>
              <a:buFontTx/>
              <a:buAutoNum type="arabicPeriod" startAt="214"/>
            </a:pPr>
            <a:r>
              <a:rPr lang="en-US" altLang="en-US" sz="2800" b="1"/>
              <a:t>  The ½” dropping of this rodent is spindle- </a:t>
            </a:r>
          </a:p>
          <a:p>
            <a:pPr marL="609600" indent="-609600">
              <a:lnSpc>
                <a:spcPct val="80000"/>
              </a:lnSpc>
              <a:buFontTx/>
              <a:buNone/>
            </a:pPr>
            <a:r>
              <a:rPr lang="en-US" altLang="en-US" sz="2800" b="1"/>
              <a:t>          shaped or pointed at both ends.</a:t>
            </a:r>
          </a:p>
          <a:p>
            <a:pPr marL="609600" indent="-609600">
              <a:lnSpc>
                <a:spcPct val="80000"/>
              </a:lnSpc>
              <a:buFontTx/>
              <a:buAutoNum type="arabicPeriod" startAt="215"/>
            </a:pPr>
            <a:r>
              <a:rPr lang="en-US" altLang="en-US" sz="2800" b="1"/>
              <a:t>  This rodent is an excellent climber.</a:t>
            </a:r>
          </a:p>
          <a:p>
            <a:pPr marL="609600" indent="-609600">
              <a:lnSpc>
                <a:spcPct val="80000"/>
              </a:lnSpc>
              <a:buFontTx/>
              <a:buAutoNum type="arabicPeriod" startAt="215"/>
            </a:pPr>
            <a:r>
              <a:rPr lang="en-US" altLang="en-US" sz="2800" b="1"/>
              <a:t>  This rodent is an excellent swimmer.</a:t>
            </a:r>
          </a:p>
          <a:p>
            <a:pPr marL="609600" indent="-609600">
              <a:lnSpc>
                <a:spcPct val="80000"/>
              </a:lnSpc>
              <a:buFontTx/>
              <a:buAutoNum type="arabicPeriod" startAt="215"/>
            </a:pPr>
            <a:r>
              <a:rPr lang="en-US" altLang="en-US" sz="2800" b="1"/>
              <a:t>  This rodent produces 8 to 12 young per liter.</a:t>
            </a:r>
          </a:p>
          <a:p>
            <a:pPr marL="609600" indent="-609600">
              <a:lnSpc>
                <a:spcPct val="80000"/>
              </a:lnSpc>
              <a:buFontTx/>
              <a:buAutoNum type="arabicPeriod" startAt="215"/>
            </a:pPr>
            <a:r>
              <a:rPr lang="en-US" altLang="en-US" sz="2800" b="1"/>
              <a:t>  This rodent has a home range of 10’ to 33’.</a:t>
            </a:r>
          </a:p>
          <a:p>
            <a:pPr marL="609600" indent="-609600">
              <a:lnSpc>
                <a:spcPct val="80000"/>
              </a:lnSpc>
              <a:buFontTx/>
              <a:buAutoNum type="arabicPeriod" startAt="215"/>
            </a:pPr>
            <a:r>
              <a:rPr lang="en-US" altLang="en-US" sz="2800" b="1"/>
              <a:t>  </a:t>
            </a:r>
            <a:r>
              <a:rPr lang="en-US" altLang="en-US" sz="2800" b="1" u="sng"/>
              <a:t>This rodent is a nibbler.</a:t>
            </a:r>
          </a:p>
          <a:p>
            <a:pPr marL="609600" indent="-609600">
              <a:lnSpc>
                <a:spcPct val="80000"/>
              </a:lnSpc>
              <a:buFontTx/>
              <a:buAutoNum type="arabicPeriod" startAt="215"/>
            </a:pPr>
            <a:endParaRPr lang="en-US" altLang="en-US" sz="2800" b="1" u="sng"/>
          </a:p>
          <a:p>
            <a:pPr marL="609600" indent="-609600">
              <a:lnSpc>
                <a:spcPct val="80000"/>
              </a:lnSpc>
              <a:buFontTx/>
              <a:buAutoNum type="arabicPeriod" startAt="215"/>
            </a:pPr>
            <a:endParaRPr lang="en-US" altLang="en-US" sz="2800" b="1"/>
          </a:p>
          <a:p>
            <a:pPr marL="609600" indent="-609600">
              <a:lnSpc>
                <a:spcPct val="80000"/>
              </a:lnSpc>
              <a:buFontTx/>
              <a:buAutoNum type="arabicPeriod" startAt="215"/>
            </a:pPr>
            <a:endParaRPr lang="en-US" altLang="en-US" sz="2800" b="1"/>
          </a:p>
          <a:p>
            <a:pPr marL="609600" indent="-609600">
              <a:lnSpc>
                <a:spcPct val="80000"/>
              </a:lnSpc>
              <a:buFontTx/>
              <a:buAutoNum type="arabicPeriod" startAt="215"/>
            </a:pPr>
            <a:r>
              <a:rPr lang="en-US" altLang="en-US" sz="2800" b="1"/>
              <a:t>  This rodent is inquisitive.</a:t>
            </a:r>
          </a:p>
        </p:txBody>
      </p:sp>
      <p:pic>
        <p:nvPicPr>
          <p:cNvPr id="290821" name="Picture 5" descr="House Mouse">
            <a:extLst>
              <a:ext uri="{FF2B5EF4-FFF2-40B4-BE49-F238E27FC236}">
                <a16:creationId xmlns:a16="http://schemas.microsoft.com/office/drawing/2014/main" id="{F4BABA00-50FE-466E-B257-2255974902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4724400"/>
            <a:ext cx="2133600" cy="1216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2114" name="Rectangle 2">
            <a:extLst>
              <a:ext uri="{FF2B5EF4-FFF2-40B4-BE49-F238E27FC236}">
                <a16:creationId xmlns:a16="http://schemas.microsoft.com/office/drawing/2014/main" id="{E3B61DAE-639E-4B2D-826C-FC88AE2EFE31}"/>
              </a:ext>
            </a:extLst>
          </p:cNvPr>
          <p:cNvSpPr>
            <a:spLocks noGrp="1" noChangeArrowheads="1"/>
          </p:cNvSpPr>
          <p:nvPr>
            <p:ph type="title"/>
          </p:nvPr>
        </p:nvSpPr>
        <p:spPr>
          <a:xfrm>
            <a:off x="533400" y="152400"/>
            <a:ext cx="7772400" cy="1371600"/>
          </a:xfrm>
        </p:spPr>
        <p:txBody>
          <a:bodyPr/>
          <a:lstStyle/>
          <a:p>
            <a:r>
              <a:rPr lang="en-US" altLang="en-US" sz="3200" b="1"/>
              <a:t>Match the following:</a:t>
            </a:r>
            <a:br>
              <a:rPr lang="en-US" altLang="en-US" sz="3200" b="1"/>
            </a:br>
            <a:r>
              <a:rPr lang="en-US" altLang="en-US" sz="2400" b="1"/>
              <a:t>a.  Norway Rat     b.  Roof Rat     c.  House Mouse</a:t>
            </a:r>
          </a:p>
        </p:txBody>
      </p:sp>
      <p:sp>
        <p:nvSpPr>
          <p:cNvPr id="602115" name="Rectangle 3">
            <a:extLst>
              <a:ext uri="{FF2B5EF4-FFF2-40B4-BE49-F238E27FC236}">
                <a16:creationId xmlns:a16="http://schemas.microsoft.com/office/drawing/2014/main" id="{91372F81-4358-4B8A-9A94-B32C2EFE4C5C}"/>
              </a:ext>
            </a:extLst>
          </p:cNvPr>
          <p:cNvSpPr>
            <a:spLocks noGrp="1" noChangeArrowheads="1"/>
          </p:cNvSpPr>
          <p:nvPr>
            <p:ph type="body" idx="1"/>
          </p:nvPr>
        </p:nvSpPr>
        <p:spPr>
          <a:xfrm>
            <a:off x="685800" y="1752600"/>
            <a:ext cx="7772400" cy="4953000"/>
          </a:xfrm>
        </p:spPr>
        <p:txBody>
          <a:bodyPr/>
          <a:lstStyle/>
          <a:p>
            <a:pPr marL="609600" indent="-609600">
              <a:lnSpc>
                <a:spcPct val="80000"/>
              </a:lnSpc>
              <a:buFontTx/>
              <a:buAutoNum type="arabicPeriod" startAt="214"/>
            </a:pPr>
            <a:r>
              <a:rPr lang="en-US" altLang="en-US" sz="2800" b="1"/>
              <a:t>  The ½” dropping of this rodent is spindle- </a:t>
            </a:r>
          </a:p>
          <a:p>
            <a:pPr marL="609600" indent="-609600">
              <a:lnSpc>
                <a:spcPct val="80000"/>
              </a:lnSpc>
              <a:buFontTx/>
              <a:buNone/>
            </a:pPr>
            <a:r>
              <a:rPr lang="en-US" altLang="en-US" sz="2800" b="1"/>
              <a:t>          shaped or pointed at both ends.</a:t>
            </a:r>
          </a:p>
          <a:p>
            <a:pPr marL="609600" indent="-609600">
              <a:lnSpc>
                <a:spcPct val="80000"/>
              </a:lnSpc>
              <a:buFontTx/>
              <a:buAutoNum type="arabicPeriod" startAt="215"/>
            </a:pPr>
            <a:r>
              <a:rPr lang="en-US" altLang="en-US" sz="2800" b="1"/>
              <a:t>  This rodent is an excellent climber.</a:t>
            </a:r>
          </a:p>
          <a:p>
            <a:pPr marL="609600" indent="-609600">
              <a:lnSpc>
                <a:spcPct val="80000"/>
              </a:lnSpc>
              <a:buFontTx/>
              <a:buAutoNum type="arabicPeriod" startAt="215"/>
            </a:pPr>
            <a:r>
              <a:rPr lang="en-US" altLang="en-US" sz="2800" b="1"/>
              <a:t>  This rodent is an excellent swimmer.</a:t>
            </a:r>
          </a:p>
          <a:p>
            <a:pPr marL="609600" indent="-609600">
              <a:lnSpc>
                <a:spcPct val="80000"/>
              </a:lnSpc>
              <a:buFontTx/>
              <a:buAutoNum type="arabicPeriod" startAt="215"/>
            </a:pPr>
            <a:r>
              <a:rPr lang="en-US" altLang="en-US" sz="2800" b="1"/>
              <a:t>  This rodent produces 8 to 12 young per liter.</a:t>
            </a:r>
          </a:p>
          <a:p>
            <a:pPr marL="609600" indent="-609600">
              <a:lnSpc>
                <a:spcPct val="80000"/>
              </a:lnSpc>
              <a:buFontTx/>
              <a:buAutoNum type="arabicPeriod" startAt="215"/>
            </a:pPr>
            <a:r>
              <a:rPr lang="en-US" altLang="en-US" sz="2800" b="1"/>
              <a:t>  This rodent has a home range of 10’ to 33’.</a:t>
            </a:r>
          </a:p>
          <a:p>
            <a:pPr marL="609600" indent="-609600">
              <a:lnSpc>
                <a:spcPct val="80000"/>
              </a:lnSpc>
              <a:buFontTx/>
              <a:buAutoNum type="arabicPeriod" startAt="215"/>
            </a:pPr>
            <a:r>
              <a:rPr lang="en-US" altLang="en-US" sz="2800" b="1"/>
              <a:t>  </a:t>
            </a:r>
            <a:r>
              <a:rPr lang="en-US" altLang="en-US" sz="2800" b="1" u="sng"/>
              <a:t>This rodent is a nibbler.</a:t>
            </a:r>
          </a:p>
          <a:p>
            <a:pPr marL="609600" indent="-609600">
              <a:lnSpc>
                <a:spcPct val="80000"/>
              </a:lnSpc>
              <a:buFontTx/>
              <a:buAutoNum type="arabicPeriod" startAt="215"/>
            </a:pPr>
            <a:endParaRPr lang="en-US" altLang="en-US" sz="2800" b="1" u="sng"/>
          </a:p>
          <a:p>
            <a:pPr marL="609600" indent="-609600">
              <a:lnSpc>
                <a:spcPct val="80000"/>
              </a:lnSpc>
              <a:buFontTx/>
              <a:buAutoNum type="arabicPeriod" startAt="215"/>
            </a:pPr>
            <a:endParaRPr lang="en-US" altLang="en-US" sz="2800" b="1"/>
          </a:p>
          <a:p>
            <a:pPr marL="609600" indent="-609600">
              <a:lnSpc>
                <a:spcPct val="80000"/>
              </a:lnSpc>
              <a:buFontTx/>
              <a:buAutoNum type="arabicPeriod" startAt="215"/>
            </a:pPr>
            <a:endParaRPr lang="en-US" altLang="en-US" sz="2800" b="1"/>
          </a:p>
          <a:p>
            <a:pPr marL="609600" indent="-609600">
              <a:lnSpc>
                <a:spcPct val="80000"/>
              </a:lnSpc>
              <a:buFontTx/>
              <a:buAutoNum type="arabicPeriod" startAt="215"/>
            </a:pPr>
            <a:r>
              <a:rPr lang="en-US" altLang="en-US" sz="2800" b="1"/>
              <a:t>  This rodent is inquisitive.</a:t>
            </a:r>
          </a:p>
        </p:txBody>
      </p:sp>
      <p:sp>
        <p:nvSpPr>
          <p:cNvPr id="602116" name="Text Box 4">
            <a:extLst>
              <a:ext uri="{FF2B5EF4-FFF2-40B4-BE49-F238E27FC236}">
                <a16:creationId xmlns:a16="http://schemas.microsoft.com/office/drawing/2014/main" id="{D6F99E8E-EE43-4F56-B249-1BB9FA179C2E}"/>
              </a:ext>
            </a:extLst>
          </p:cNvPr>
          <p:cNvSpPr txBox="1">
            <a:spLocks noChangeArrowheads="1"/>
          </p:cNvSpPr>
          <p:nvPr/>
        </p:nvSpPr>
        <p:spPr bwMode="auto">
          <a:xfrm>
            <a:off x="2971800" y="5070475"/>
            <a:ext cx="1981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House Mouse</a:t>
            </a:r>
          </a:p>
        </p:txBody>
      </p:sp>
      <p:pic>
        <p:nvPicPr>
          <p:cNvPr id="602117" name="Picture 5" descr="House Mouse">
            <a:extLst>
              <a:ext uri="{FF2B5EF4-FFF2-40B4-BE49-F238E27FC236}">
                <a16:creationId xmlns:a16="http://schemas.microsoft.com/office/drawing/2014/main" id="{6190A657-78E0-41C0-ADD0-88A7B6CC5A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4724400"/>
            <a:ext cx="2133600" cy="1216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a:extLst>
              <a:ext uri="{FF2B5EF4-FFF2-40B4-BE49-F238E27FC236}">
                <a16:creationId xmlns:a16="http://schemas.microsoft.com/office/drawing/2014/main" id="{FF198DD6-45A2-4325-97BF-ECBCB1754F86}"/>
              </a:ext>
            </a:extLst>
          </p:cNvPr>
          <p:cNvSpPr>
            <a:spLocks noGrp="1" noChangeArrowheads="1"/>
          </p:cNvSpPr>
          <p:nvPr>
            <p:ph type="title"/>
          </p:nvPr>
        </p:nvSpPr>
        <p:spPr>
          <a:xfrm>
            <a:off x="533400" y="152400"/>
            <a:ext cx="7772400" cy="1371600"/>
          </a:xfrm>
        </p:spPr>
        <p:txBody>
          <a:bodyPr/>
          <a:lstStyle/>
          <a:p>
            <a:r>
              <a:rPr lang="en-US" altLang="en-US" sz="3200" b="1"/>
              <a:t>Match the following:</a:t>
            </a:r>
            <a:br>
              <a:rPr lang="en-US" altLang="en-US" sz="3200" b="1"/>
            </a:br>
            <a:r>
              <a:rPr lang="en-US" altLang="en-US" sz="2400" b="1"/>
              <a:t>a.  Norway Rat     b.  Roof Rat     c.  House Mouse</a:t>
            </a:r>
          </a:p>
        </p:txBody>
      </p:sp>
      <p:sp>
        <p:nvSpPr>
          <p:cNvPr id="291843" name="Rectangle 3">
            <a:extLst>
              <a:ext uri="{FF2B5EF4-FFF2-40B4-BE49-F238E27FC236}">
                <a16:creationId xmlns:a16="http://schemas.microsoft.com/office/drawing/2014/main" id="{C9FB1255-1096-4767-B4F0-84C3DB063691}"/>
              </a:ext>
            </a:extLst>
          </p:cNvPr>
          <p:cNvSpPr>
            <a:spLocks noGrp="1" noChangeArrowheads="1"/>
          </p:cNvSpPr>
          <p:nvPr>
            <p:ph type="body" idx="1"/>
          </p:nvPr>
        </p:nvSpPr>
        <p:spPr>
          <a:xfrm>
            <a:off x="685800" y="1752600"/>
            <a:ext cx="7772400" cy="4343400"/>
          </a:xfrm>
        </p:spPr>
        <p:txBody>
          <a:bodyPr/>
          <a:lstStyle/>
          <a:p>
            <a:pPr marL="609600" indent="-609600">
              <a:buFontTx/>
              <a:buAutoNum type="arabicPeriod" startAt="214"/>
            </a:pPr>
            <a:r>
              <a:rPr lang="en-US" altLang="en-US" sz="2800" b="1"/>
              <a:t>  The ½” dropping of this rodent is spindle- </a:t>
            </a:r>
          </a:p>
          <a:p>
            <a:pPr marL="609600" indent="-609600">
              <a:buFontTx/>
              <a:buNone/>
            </a:pPr>
            <a:r>
              <a:rPr lang="en-US" altLang="en-US" sz="2800" b="1"/>
              <a:t>          shaped or pointed at both ends.</a:t>
            </a:r>
          </a:p>
          <a:p>
            <a:pPr marL="609600" indent="-609600">
              <a:buFontTx/>
              <a:buAutoNum type="arabicPeriod" startAt="215"/>
            </a:pPr>
            <a:r>
              <a:rPr lang="en-US" altLang="en-US" sz="2800" b="1"/>
              <a:t>  This rodent is an excellent climber.</a:t>
            </a:r>
          </a:p>
          <a:p>
            <a:pPr marL="609600" indent="-609600">
              <a:buFontTx/>
              <a:buAutoNum type="arabicPeriod" startAt="215"/>
            </a:pPr>
            <a:r>
              <a:rPr lang="en-US" altLang="en-US" sz="2800" b="1"/>
              <a:t>  This rodent is an excellent swimmer.</a:t>
            </a:r>
          </a:p>
          <a:p>
            <a:pPr marL="609600" indent="-609600">
              <a:buFontTx/>
              <a:buAutoNum type="arabicPeriod" startAt="215"/>
            </a:pPr>
            <a:r>
              <a:rPr lang="en-US" altLang="en-US" sz="2800" b="1"/>
              <a:t>  This rodent produces 8 to 12 young per liter.</a:t>
            </a:r>
          </a:p>
          <a:p>
            <a:pPr marL="609600" indent="-609600">
              <a:buFontTx/>
              <a:buAutoNum type="arabicPeriod" startAt="215"/>
            </a:pPr>
            <a:r>
              <a:rPr lang="en-US" altLang="en-US" sz="2800" b="1"/>
              <a:t>  This rodent has a home range of 10’ to 33’.</a:t>
            </a:r>
          </a:p>
          <a:p>
            <a:pPr marL="609600" indent="-609600">
              <a:buFontTx/>
              <a:buAutoNum type="arabicPeriod" startAt="215"/>
            </a:pPr>
            <a:r>
              <a:rPr lang="en-US" altLang="en-US" sz="2800" b="1"/>
              <a:t>  This rodent is a nibbler.</a:t>
            </a:r>
          </a:p>
          <a:p>
            <a:pPr marL="609600" indent="-609600">
              <a:buFontTx/>
              <a:buAutoNum type="arabicPeriod" startAt="215"/>
            </a:pPr>
            <a:r>
              <a:rPr lang="en-US" altLang="en-US" sz="2800" b="1"/>
              <a:t>  </a:t>
            </a:r>
            <a:r>
              <a:rPr lang="en-US" altLang="en-US" sz="2800" b="1" u="sng"/>
              <a:t>This rodent is inquisitive.</a:t>
            </a:r>
          </a:p>
          <a:p>
            <a:pPr marL="609600" indent="-609600">
              <a:buFontTx/>
              <a:buNone/>
            </a:pPr>
            <a:endParaRPr lang="en-US" altLang="en-US" sz="2800" b="1" u="sng"/>
          </a:p>
        </p:txBody>
      </p:sp>
      <p:pic>
        <p:nvPicPr>
          <p:cNvPr id="291846" name="Picture 6" descr="House Mouse">
            <a:extLst>
              <a:ext uri="{FF2B5EF4-FFF2-40B4-BE49-F238E27FC236}">
                <a16:creationId xmlns:a16="http://schemas.microsoft.com/office/drawing/2014/main" id="{A0E32A4E-E958-4992-85E4-B22E5C1DA7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5486400"/>
            <a:ext cx="2133600" cy="1216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3138" name="Rectangle 2">
            <a:extLst>
              <a:ext uri="{FF2B5EF4-FFF2-40B4-BE49-F238E27FC236}">
                <a16:creationId xmlns:a16="http://schemas.microsoft.com/office/drawing/2014/main" id="{703BBAEC-A9C0-42C5-A953-C19D16C1402C}"/>
              </a:ext>
            </a:extLst>
          </p:cNvPr>
          <p:cNvSpPr>
            <a:spLocks noGrp="1" noChangeArrowheads="1"/>
          </p:cNvSpPr>
          <p:nvPr>
            <p:ph type="title"/>
          </p:nvPr>
        </p:nvSpPr>
        <p:spPr>
          <a:xfrm>
            <a:off x="533400" y="152400"/>
            <a:ext cx="7772400" cy="1371600"/>
          </a:xfrm>
        </p:spPr>
        <p:txBody>
          <a:bodyPr/>
          <a:lstStyle/>
          <a:p>
            <a:r>
              <a:rPr lang="en-US" altLang="en-US" sz="3200" b="1"/>
              <a:t>Match the following:</a:t>
            </a:r>
            <a:br>
              <a:rPr lang="en-US" altLang="en-US" sz="3200" b="1"/>
            </a:br>
            <a:r>
              <a:rPr lang="en-US" altLang="en-US" sz="2400" b="1"/>
              <a:t>a.  Norway Rat     b.  Roof Rat     c.  House Mouse</a:t>
            </a:r>
          </a:p>
        </p:txBody>
      </p:sp>
      <p:sp>
        <p:nvSpPr>
          <p:cNvPr id="603139" name="Rectangle 3">
            <a:extLst>
              <a:ext uri="{FF2B5EF4-FFF2-40B4-BE49-F238E27FC236}">
                <a16:creationId xmlns:a16="http://schemas.microsoft.com/office/drawing/2014/main" id="{80F8921F-91EA-45B6-92FF-D63A70B7084C}"/>
              </a:ext>
            </a:extLst>
          </p:cNvPr>
          <p:cNvSpPr>
            <a:spLocks noGrp="1" noChangeArrowheads="1"/>
          </p:cNvSpPr>
          <p:nvPr>
            <p:ph type="body" idx="1"/>
          </p:nvPr>
        </p:nvSpPr>
        <p:spPr>
          <a:xfrm>
            <a:off x="685800" y="1752600"/>
            <a:ext cx="7772400" cy="4343400"/>
          </a:xfrm>
        </p:spPr>
        <p:txBody>
          <a:bodyPr/>
          <a:lstStyle/>
          <a:p>
            <a:pPr marL="609600" indent="-609600">
              <a:buFontTx/>
              <a:buAutoNum type="arabicPeriod" startAt="214"/>
            </a:pPr>
            <a:r>
              <a:rPr lang="en-US" altLang="en-US" sz="2800" b="1"/>
              <a:t>  The ½” dropping of this rodent is spindle- </a:t>
            </a:r>
          </a:p>
          <a:p>
            <a:pPr marL="609600" indent="-609600">
              <a:buFontTx/>
              <a:buNone/>
            </a:pPr>
            <a:r>
              <a:rPr lang="en-US" altLang="en-US" sz="2800" b="1"/>
              <a:t>          shaped or pointed at both ends.</a:t>
            </a:r>
          </a:p>
          <a:p>
            <a:pPr marL="609600" indent="-609600">
              <a:buFontTx/>
              <a:buAutoNum type="arabicPeriod" startAt="215"/>
            </a:pPr>
            <a:r>
              <a:rPr lang="en-US" altLang="en-US" sz="2800" b="1"/>
              <a:t>  This rodent is an excellent climber.</a:t>
            </a:r>
          </a:p>
          <a:p>
            <a:pPr marL="609600" indent="-609600">
              <a:buFontTx/>
              <a:buAutoNum type="arabicPeriod" startAt="215"/>
            </a:pPr>
            <a:r>
              <a:rPr lang="en-US" altLang="en-US" sz="2800" b="1"/>
              <a:t>  This rodent is an excellent swimmer.</a:t>
            </a:r>
          </a:p>
          <a:p>
            <a:pPr marL="609600" indent="-609600">
              <a:buFontTx/>
              <a:buAutoNum type="arabicPeriod" startAt="215"/>
            </a:pPr>
            <a:r>
              <a:rPr lang="en-US" altLang="en-US" sz="2800" b="1"/>
              <a:t>  This rodent produces 8 to 12 young per liter.</a:t>
            </a:r>
          </a:p>
          <a:p>
            <a:pPr marL="609600" indent="-609600">
              <a:buFontTx/>
              <a:buAutoNum type="arabicPeriod" startAt="215"/>
            </a:pPr>
            <a:r>
              <a:rPr lang="en-US" altLang="en-US" sz="2800" b="1"/>
              <a:t>  This rodent has a home range of 10’ to 33’.</a:t>
            </a:r>
          </a:p>
          <a:p>
            <a:pPr marL="609600" indent="-609600">
              <a:buFontTx/>
              <a:buAutoNum type="arabicPeriod" startAt="215"/>
            </a:pPr>
            <a:r>
              <a:rPr lang="en-US" altLang="en-US" sz="2800" b="1"/>
              <a:t>  This rodent is a nibbler.</a:t>
            </a:r>
          </a:p>
          <a:p>
            <a:pPr marL="609600" indent="-609600">
              <a:buFontTx/>
              <a:buAutoNum type="arabicPeriod" startAt="215"/>
            </a:pPr>
            <a:r>
              <a:rPr lang="en-US" altLang="en-US" sz="2800" b="1"/>
              <a:t>  </a:t>
            </a:r>
            <a:r>
              <a:rPr lang="en-US" altLang="en-US" sz="2800" b="1" u="sng"/>
              <a:t>This rodent is inquisitive.</a:t>
            </a:r>
          </a:p>
          <a:p>
            <a:pPr marL="609600" indent="-609600">
              <a:buFontTx/>
              <a:buNone/>
            </a:pPr>
            <a:endParaRPr lang="en-US" altLang="en-US" sz="2800" b="1" u="sng"/>
          </a:p>
        </p:txBody>
      </p:sp>
      <p:sp>
        <p:nvSpPr>
          <p:cNvPr id="603140" name="Text Box 4">
            <a:extLst>
              <a:ext uri="{FF2B5EF4-FFF2-40B4-BE49-F238E27FC236}">
                <a16:creationId xmlns:a16="http://schemas.microsoft.com/office/drawing/2014/main" id="{5389314C-FBF0-46BB-A8EB-7A20766DD8B3}"/>
              </a:ext>
            </a:extLst>
          </p:cNvPr>
          <p:cNvSpPr txBox="1">
            <a:spLocks noChangeArrowheads="1"/>
          </p:cNvSpPr>
          <p:nvPr/>
        </p:nvSpPr>
        <p:spPr bwMode="auto">
          <a:xfrm>
            <a:off x="2895600" y="6019800"/>
            <a:ext cx="2133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House Mouse</a:t>
            </a:r>
          </a:p>
        </p:txBody>
      </p:sp>
      <p:pic>
        <p:nvPicPr>
          <p:cNvPr id="603141" name="Picture 5" descr="House Mouse">
            <a:extLst>
              <a:ext uri="{FF2B5EF4-FFF2-40B4-BE49-F238E27FC236}">
                <a16:creationId xmlns:a16="http://schemas.microsoft.com/office/drawing/2014/main" id="{881761BA-527C-4294-924A-3E324C8275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5486400"/>
            <a:ext cx="2133600" cy="12160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78BDAFD9-00F2-4E80-9EFB-7E786138EFE2}"/>
              </a:ext>
            </a:extLst>
          </p:cNvPr>
          <p:cNvSpPr>
            <a:spLocks noGrp="1" noChangeArrowheads="1"/>
          </p:cNvSpPr>
          <p:nvPr>
            <p:ph type="title"/>
          </p:nvPr>
        </p:nvSpPr>
        <p:spPr>
          <a:xfrm>
            <a:off x="685800" y="304800"/>
            <a:ext cx="7772400" cy="533400"/>
          </a:xfrm>
        </p:spPr>
        <p:txBody>
          <a:bodyPr/>
          <a:lstStyle/>
          <a:p>
            <a:r>
              <a:rPr lang="en-US" altLang="en-US" sz="2800" b="1"/>
              <a:t>True or False</a:t>
            </a:r>
          </a:p>
        </p:txBody>
      </p:sp>
      <p:sp>
        <p:nvSpPr>
          <p:cNvPr id="55299" name="Rectangle 3">
            <a:extLst>
              <a:ext uri="{FF2B5EF4-FFF2-40B4-BE49-F238E27FC236}">
                <a16:creationId xmlns:a16="http://schemas.microsoft.com/office/drawing/2014/main" id="{D8A1F2DB-1D30-4FE7-84B4-D8FE292931B7}"/>
              </a:ext>
            </a:extLst>
          </p:cNvPr>
          <p:cNvSpPr>
            <a:spLocks noGrp="1" noChangeArrowheads="1"/>
          </p:cNvSpPr>
          <p:nvPr>
            <p:ph type="body" idx="1"/>
          </p:nvPr>
        </p:nvSpPr>
        <p:spPr>
          <a:xfrm>
            <a:off x="457200" y="990600"/>
            <a:ext cx="8305800" cy="5562600"/>
          </a:xfrm>
        </p:spPr>
        <p:txBody>
          <a:bodyPr/>
          <a:lstStyle/>
          <a:p>
            <a:pPr marL="609600" indent="-609600">
              <a:lnSpc>
                <a:spcPct val="90000"/>
              </a:lnSpc>
              <a:buFontTx/>
              <a:buNone/>
            </a:pPr>
            <a:r>
              <a:rPr lang="en-US" altLang="en-US" sz="2800" b="1"/>
              <a:t>221.  </a:t>
            </a:r>
            <a:r>
              <a:rPr lang="en-US" altLang="en-US" sz="2800" b="1" u="sng"/>
              <a:t>Commensal rodents live about 1 year.</a:t>
            </a:r>
          </a:p>
          <a:p>
            <a:pPr marL="609600" indent="-609600">
              <a:lnSpc>
                <a:spcPct val="90000"/>
              </a:lnSpc>
              <a:buFontTx/>
              <a:buAutoNum type="arabicPeriod" startAt="222"/>
            </a:pPr>
            <a:r>
              <a:rPr lang="en-US" altLang="en-US" sz="2800" b="1"/>
              <a:t>  About 50 to 75 young mice are weaned per </a:t>
            </a:r>
          </a:p>
          <a:p>
            <a:pPr marL="609600" indent="-609600">
              <a:lnSpc>
                <a:spcPct val="90000"/>
              </a:lnSpc>
              <a:buFontTx/>
              <a:buNone/>
            </a:pPr>
            <a:r>
              <a:rPr lang="en-US" altLang="en-US" sz="2800" b="1"/>
              <a:t>          female mouse each year.</a:t>
            </a:r>
          </a:p>
          <a:p>
            <a:pPr marL="609600" indent="-609600">
              <a:lnSpc>
                <a:spcPct val="90000"/>
              </a:lnSpc>
              <a:buFontTx/>
              <a:buAutoNum type="arabicPeriod" startAt="223"/>
            </a:pPr>
            <a:r>
              <a:rPr lang="en-US" altLang="en-US" sz="2800" b="1"/>
              <a:t>  The Norway rat is normally only found in </a:t>
            </a:r>
          </a:p>
          <a:p>
            <a:pPr marL="609600" indent="-609600">
              <a:lnSpc>
                <a:spcPct val="90000"/>
              </a:lnSpc>
              <a:buFontTx/>
              <a:buNone/>
            </a:pPr>
            <a:r>
              <a:rPr lang="en-US" altLang="en-US" sz="2800" b="1"/>
              <a:t>          coastal states.</a:t>
            </a:r>
          </a:p>
          <a:p>
            <a:pPr marL="609600" indent="-609600">
              <a:lnSpc>
                <a:spcPct val="90000"/>
              </a:lnSpc>
              <a:buFontTx/>
              <a:buAutoNum type="arabicPeriod" startAt="224"/>
            </a:pPr>
            <a:r>
              <a:rPr lang="en-US" altLang="en-US" sz="2800" b="1"/>
              <a:t>  Rodents are not normally territorial.</a:t>
            </a:r>
          </a:p>
          <a:p>
            <a:pPr marL="609600" indent="-609600">
              <a:lnSpc>
                <a:spcPct val="90000"/>
              </a:lnSpc>
              <a:buFontTx/>
              <a:buAutoNum type="arabicPeriod" startAt="224"/>
            </a:pPr>
            <a:r>
              <a:rPr lang="en-US" altLang="en-US" sz="2800" b="1"/>
              <a:t>  House mice may produce 30 to 100 droppings</a:t>
            </a:r>
          </a:p>
          <a:p>
            <a:pPr marL="609600" indent="-609600">
              <a:lnSpc>
                <a:spcPct val="90000"/>
              </a:lnSpc>
              <a:buFontTx/>
              <a:buNone/>
            </a:pPr>
            <a:r>
              <a:rPr lang="en-US" altLang="en-US" sz="2800" b="1"/>
              <a:t>         daily.</a:t>
            </a:r>
          </a:p>
          <a:p>
            <a:pPr marL="609600" indent="-609600">
              <a:lnSpc>
                <a:spcPct val="90000"/>
              </a:lnSpc>
              <a:buFontTx/>
              <a:buAutoNum type="arabicPeriod" startAt="226"/>
            </a:pPr>
            <a:r>
              <a:rPr lang="en-US" altLang="en-US" sz="2800" b="1"/>
              <a:t>  Rodents gnaw surfaces with their mandibles.</a:t>
            </a:r>
          </a:p>
          <a:p>
            <a:pPr marL="609600" indent="-609600">
              <a:lnSpc>
                <a:spcPct val="90000"/>
              </a:lnSpc>
              <a:buFontTx/>
              <a:buAutoNum type="arabicPeriod" startAt="226"/>
            </a:pPr>
            <a:r>
              <a:rPr lang="en-US" altLang="en-US" sz="2800" b="1"/>
              <a:t>  Rodent urine fluoresces under a ultraviolet </a:t>
            </a:r>
          </a:p>
          <a:p>
            <a:pPr marL="609600" indent="-609600">
              <a:lnSpc>
                <a:spcPct val="90000"/>
              </a:lnSpc>
              <a:buFontTx/>
              <a:buNone/>
            </a:pPr>
            <a:r>
              <a:rPr lang="en-US" altLang="en-US" sz="2800" b="1"/>
              <a:t>         light.       </a:t>
            </a:r>
          </a:p>
        </p:txBody>
      </p:sp>
    </p:spTree>
  </p:cSld>
  <p:clrMapOvr>
    <a:masterClrMapping/>
  </p:clrMapOvr>
</p:sld>
</file>

<file path=ppt/slides/slide4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a:extLst>
              <a:ext uri="{FF2B5EF4-FFF2-40B4-BE49-F238E27FC236}">
                <a16:creationId xmlns:a16="http://schemas.microsoft.com/office/drawing/2014/main" id="{CC56BF13-B406-49AC-ADC3-BD605D08B66F}"/>
              </a:ext>
            </a:extLst>
          </p:cNvPr>
          <p:cNvSpPr>
            <a:spLocks noGrp="1" noChangeArrowheads="1"/>
          </p:cNvSpPr>
          <p:nvPr>
            <p:ph type="title"/>
          </p:nvPr>
        </p:nvSpPr>
        <p:spPr>
          <a:xfrm>
            <a:off x="685800" y="304800"/>
            <a:ext cx="7772400" cy="533400"/>
          </a:xfrm>
        </p:spPr>
        <p:txBody>
          <a:bodyPr/>
          <a:lstStyle/>
          <a:p>
            <a:r>
              <a:rPr lang="en-US" altLang="en-US" sz="2800" b="1"/>
              <a:t>True or False</a:t>
            </a:r>
          </a:p>
        </p:txBody>
      </p:sp>
      <p:sp>
        <p:nvSpPr>
          <p:cNvPr id="292867" name="Rectangle 3">
            <a:extLst>
              <a:ext uri="{FF2B5EF4-FFF2-40B4-BE49-F238E27FC236}">
                <a16:creationId xmlns:a16="http://schemas.microsoft.com/office/drawing/2014/main" id="{9FC5FF2D-A0F9-490F-B043-F2E6B81834E0}"/>
              </a:ext>
            </a:extLst>
          </p:cNvPr>
          <p:cNvSpPr>
            <a:spLocks noGrp="1" noChangeArrowheads="1"/>
          </p:cNvSpPr>
          <p:nvPr>
            <p:ph type="body" idx="1"/>
          </p:nvPr>
        </p:nvSpPr>
        <p:spPr>
          <a:xfrm>
            <a:off x="457200" y="990600"/>
            <a:ext cx="8305800" cy="5562600"/>
          </a:xfrm>
        </p:spPr>
        <p:txBody>
          <a:bodyPr/>
          <a:lstStyle/>
          <a:p>
            <a:pPr marL="609600" indent="-609600">
              <a:lnSpc>
                <a:spcPct val="80000"/>
              </a:lnSpc>
              <a:buFontTx/>
              <a:buAutoNum type="arabicPeriod" startAt="221"/>
            </a:pPr>
            <a:r>
              <a:rPr lang="en-US" altLang="en-US" sz="2800" b="1"/>
              <a:t>  </a:t>
            </a:r>
            <a:r>
              <a:rPr lang="en-US" altLang="en-US" sz="2800" b="1" u="sng"/>
              <a:t>Commensal rodents live about 1 year</a:t>
            </a:r>
            <a:r>
              <a:rPr lang="en-US" altLang="en-US" sz="2800" b="1"/>
              <a:t>.</a:t>
            </a:r>
          </a:p>
          <a:p>
            <a:pPr marL="609600" indent="-609600">
              <a:lnSpc>
                <a:spcPct val="80000"/>
              </a:lnSpc>
              <a:buFontTx/>
              <a:buAutoNum type="arabicPeriod" startAt="221"/>
            </a:pPr>
            <a:endParaRPr lang="en-US" altLang="en-US" sz="2800" b="1"/>
          </a:p>
          <a:p>
            <a:pPr marL="609600" indent="-609600">
              <a:lnSpc>
                <a:spcPct val="80000"/>
              </a:lnSpc>
              <a:buFontTx/>
              <a:buAutoNum type="arabicPeriod" startAt="222"/>
            </a:pPr>
            <a:r>
              <a:rPr lang="en-US" altLang="en-US" sz="2800" b="1"/>
              <a:t>  About 50 to 75 young mice are weaned per </a:t>
            </a:r>
          </a:p>
          <a:p>
            <a:pPr marL="609600" indent="-609600">
              <a:lnSpc>
                <a:spcPct val="80000"/>
              </a:lnSpc>
              <a:buFontTx/>
              <a:buNone/>
            </a:pPr>
            <a:r>
              <a:rPr lang="en-US" altLang="en-US" sz="2800" b="1"/>
              <a:t>          female mouse each year.</a:t>
            </a:r>
          </a:p>
          <a:p>
            <a:pPr marL="609600" indent="-609600">
              <a:lnSpc>
                <a:spcPct val="80000"/>
              </a:lnSpc>
              <a:buFontTx/>
              <a:buAutoNum type="arabicPeriod" startAt="223"/>
            </a:pPr>
            <a:r>
              <a:rPr lang="en-US" altLang="en-US" sz="2800" b="1"/>
              <a:t>  The Norway rat is normally only found in </a:t>
            </a:r>
          </a:p>
          <a:p>
            <a:pPr marL="609600" indent="-609600">
              <a:lnSpc>
                <a:spcPct val="80000"/>
              </a:lnSpc>
              <a:buFontTx/>
              <a:buNone/>
            </a:pPr>
            <a:r>
              <a:rPr lang="en-US" altLang="en-US" sz="2800" b="1"/>
              <a:t>          coastal states.</a:t>
            </a:r>
          </a:p>
          <a:p>
            <a:pPr marL="609600" indent="-609600">
              <a:lnSpc>
                <a:spcPct val="80000"/>
              </a:lnSpc>
              <a:buFontTx/>
              <a:buAutoNum type="arabicPeriod" startAt="224"/>
            </a:pPr>
            <a:r>
              <a:rPr lang="en-US" altLang="en-US" sz="2800" b="1"/>
              <a:t>  Rodents are not normally territorial.</a:t>
            </a:r>
          </a:p>
          <a:p>
            <a:pPr marL="609600" indent="-609600">
              <a:lnSpc>
                <a:spcPct val="80000"/>
              </a:lnSpc>
              <a:buFontTx/>
              <a:buAutoNum type="arabicPeriod" startAt="224"/>
            </a:pPr>
            <a:r>
              <a:rPr lang="en-US" altLang="en-US" sz="2800" b="1"/>
              <a:t>  House mice may produce 30 to 100 droppings</a:t>
            </a:r>
          </a:p>
          <a:p>
            <a:pPr marL="609600" indent="-609600">
              <a:lnSpc>
                <a:spcPct val="80000"/>
              </a:lnSpc>
              <a:buFontTx/>
              <a:buNone/>
            </a:pPr>
            <a:r>
              <a:rPr lang="en-US" altLang="en-US" sz="2800" b="1"/>
              <a:t>         daily.</a:t>
            </a:r>
          </a:p>
          <a:p>
            <a:pPr marL="609600" indent="-609600">
              <a:lnSpc>
                <a:spcPct val="80000"/>
              </a:lnSpc>
              <a:buFontTx/>
              <a:buAutoNum type="arabicPeriod" startAt="226"/>
            </a:pPr>
            <a:r>
              <a:rPr lang="en-US" altLang="en-US" sz="2800" b="1"/>
              <a:t>  Rodents gnaw surfaces with their mandibles.</a:t>
            </a:r>
          </a:p>
          <a:p>
            <a:pPr marL="609600" indent="-609600">
              <a:lnSpc>
                <a:spcPct val="80000"/>
              </a:lnSpc>
              <a:buFontTx/>
              <a:buAutoNum type="arabicPeriod" startAt="226"/>
            </a:pPr>
            <a:r>
              <a:rPr lang="en-US" altLang="en-US" sz="2800" b="1"/>
              <a:t>  Rodent urine fluoresces under a ultraviolet </a:t>
            </a:r>
          </a:p>
          <a:p>
            <a:pPr marL="609600" indent="-609600">
              <a:lnSpc>
                <a:spcPct val="80000"/>
              </a:lnSpc>
              <a:buFontTx/>
              <a:buNone/>
            </a:pPr>
            <a:r>
              <a:rPr lang="en-US" altLang="en-US" sz="2800" b="1"/>
              <a:t>         light.       </a:t>
            </a:r>
          </a:p>
        </p:txBody>
      </p:sp>
      <p:sp>
        <p:nvSpPr>
          <p:cNvPr id="292869" name="Text Box 5">
            <a:extLst>
              <a:ext uri="{FF2B5EF4-FFF2-40B4-BE49-F238E27FC236}">
                <a16:creationId xmlns:a16="http://schemas.microsoft.com/office/drawing/2014/main" id="{C0EF1560-87EE-4B7E-B93E-081B6B4FF2DC}"/>
              </a:ext>
            </a:extLst>
          </p:cNvPr>
          <p:cNvSpPr txBox="1">
            <a:spLocks noChangeArrowheads="1"/>
          </p:cNvSpPr>
          <p:nvPr/>
        </p:nvSpPr>
        <p:spPr bwMode="auto">
          <a:xfrm>
            <a:off x="3717925" y="1447800"/>
            <a:ext cx="9302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a:t>
            </a:r>
          </a:p>
        </p:txBody>
      </p:sp>
    </p:spTree>
  </p:cSld>
  <p:clrMapOvr>
    <a:masterClrMapping/>
  </p:clrMapOvr>
</p:sld>
</file>

<file path=ppt/slides/slide4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a:extLst>
              <a:ext uri="{FF2B5EF4-FFF2-40B4-BE49-F238E27FC236}">
                <a16:creationId xmlns:a16="http://schemas.microsoft.com/office/drawing/2014/main" id="{F847DF95-29F2-4DA1-8C66-5A603EFC4051}"/>
              </a:ext>
            </a:extLst>
          </p:cNvPr>
          <p:cNvSpPr>
            <a:spLocks noGrp="1" noChangeArrowheads="1"/>
          </p:cNvSpPr>
          <p:nvPr>
            <p:ph type="title"/>
          </p:nvPr>
        </p:nvSpPr>
        <p:spPr>
          <a:xfrm>
            <a:off x="685800" y="304800"/>
            <a:ext cx="7772400" cy="533400"/>
          </a:xfrm>
        </p:spPr>
        <p:txBody>
          <a:bodyPr/>
          <a:lstStyle/>
          <a:p>
            <a:r>
              <a:rPr lang="en-US" altLang="en-US" sz="2800" b="1"/>
              <a:t>True or False</a:t>
            </a:r>
          </a:p>
        </p:txBody>
      </p:sp>
      <p:sp>
        <p:nvSpPr>
          <p:cNvPr id="293891" name="Rectangle 3">
            <a:extLst>
              <a:ext uri="{FF2B5EF4-FFF2-40B4-BE49-F238E27FC236}">
                <a16:creationId xmlns:a16="http://schemas.microsoft.com/office/drawing/2014/main" id="{A21D7336-3FAB-49DE-B00D-C88C262C8706}"/>
              </a:ext>
            </a:extLst>
          </p:cNvPr>
          <p:cNvSpPr>
            <a:spLocks noGrp="1" noChangeArrowheads="1"/>
          </p:cNvSpPr>
          <p:nvPr>
            <p:ph type="body" idx="1"/>
          </p:nvPr>
        </p:nvSpPr>
        <p:spPr>
          <a:xfrm>
            <a:off x="457200" y="990600"/>
            <a:ext cx="8305800" cy="5562600"/>
          </a:xfrm>
        </p:spPr>
        <p:txBody>
          <a:bodyPr/>
          <a:lstStyle/>
          <a:p>
            <a:pPr marL="609600" indent="-609600">
              <a:lnSpc>
                <a:spcPct val="80000"/>
              </a:lnSpc>
              <a:buFontTx/>
              <a:buNone/>
            </a:pPr>
            <a:r>
              <a:rPr lang="en-US" altLang="en-US" sz="2800" b="1"/>
              <a:t>221.  Commensal rodents live about 1 year.</a:t>
            </a:r>
          </a:p>
          <a:p>
            <a:pPr marL="609600" indent="-609600">
              <a:lnSpc>
                <a:spcPct val="80000"/>
              </a:lnSpc>
              <a:buFontTx/>
              <a:buAutoNum type="arabicPeriod" startAt="222"/>
            </a:pPr>
            <a:r>
              <a:rPr lang="en-US" altLang="en-US" sz="2800" b="1"/>
              <a:t>  </a:t>
            </a:r>
            <a:r>
              <a:rPr lang="en-US" altLang="en-US" sz="2800" b="1" u="sng"/>
              <a:t>About 50 to 75 young mice are weaned per </a:t>
            </a:r>
          </a:p>
          <a:p>
            <a:pPr marL="609600" indent="-609600">
              <a:lnSpc>
                <a:spcPct val="80000"/>
              </a:lnSpc>
              <a:buFontTx/>
              <a:buNone/>
            </a:pPr>
            <a:r>
              <a:rPr lang="en-US" altLang="en-US" sz="2800" b="1"/>
              <a:t>          </a:t>
            </a:r>
            <a:r>
              <a:rPr lang="en-US" altLang="en-US" sz="2800" b="1" u="sng"/>
              <a:t>female mouse each year.</a:t>
            </a:r>
          </a:p>
          <a:p>
            <a:pPr marL="609600" indent="-609600">
              <a:lnSpc>
                <a:spcPct val="80000"/>
              </a:lnSpc>
              <a:buFontTx/>
              <a:buNone/>
            </a:pPr>
            <a:endParaRPr lang="en-US" altLang="en-US" sz="2800" b="1" u="sng"/>
          </a:p>
          <a:p>
            <a:pPr marL="609600" indent="-609600">
              <a:lnSpc>
                <a:spcPct val="80000"/>
              </a:lnSpc>
              <a:buFontTx/>
              <a:buAutoNum type="arabicPeriod" startAt="223"/>
            </a:pPr>
            <a:r>
              <a:rPr lang="en-US" altLang="en-US" sz="2800" b="1"/>
              <a:t>  The Norway rat is normally only found in </a:t>
            </a:r>
          </a:p>
          <a:p>
            <a:pPr marL="609600" indent="-609600">
              <a:lnSpc>
                <a:spcPct val="80000"/>
              </a:lnSpc>
              <a:buFontTx/>
              <a:buNone/>
            </a:pPr>
            <a:r>
              <a:rPr lang="en-US" altLang="en-US" sz="2800" b="1"/>
              <a:t>          coastal states.</a:t>
            </a:r>
          </a:p>
          <a:p>
            <a:pPr marL="609600" indent="-609600">
              <a:lnSpc>
                <a:spcPct val="80000"/>
              </a:lnSpc>
              <a:buFontTx/>
              <a:buAutoNum type="arabicPeriod" startAt="224"/>
            </a:pPr>
            <a:r>
              <a:rPr lang="en-US" altLang="en-US" sz="2800" b="1"/>
              <a:t>  Rodents are not normally territorial.</a:t>
            </a:r>
          </a:p>
          <a:p>
            <a:pPr marL="609600" indent="-609600">
              <a:lnSpc>
                <a:spcPct val="80000"/>
              </a:lnSpc>
              <a:buFontTx/>
              <a:buAutoNum type="arabicPeriod" startAt="224"/>
            </a:pPr>
            <a:r>
              <a:rPr lang="en-US" altLang="en-US" sz="2800" b="1"/>
              <a:t>  House mice may produce 30 to 100 droppings</a:t>
            </a:r>
          </a:p>
          <a:p>
            <a:pPr marL="609600" indent="-609600">
              <a:lnSpc>
                <a:spcPct val="80000"/>
              </a:lnSpc>
              <a:buFontTx/>
              <a:buNone/>
            </a:pPr>
            <a:r>
              <a:rPr lang="en-US" altLang="en-US" sz="2800" b="1"/>
              <a:t>         daily.</a:t>
            </a:r>
          </a:p>
          <a:p>
            <a:pPr marL="609600" indent="-609600">
              <a:lnSpc>
                <a:spcPct val="80000"/>
              </a:lnSpc>
              <a:buFontTx/>
              <a:buAutoNum type="arabicPeriod" startAt="226"/>
            </a:pPr>
            <a:r>
              <a:rPr lang="en-US" altLang="en-US" sz="2800" b="1"/>
              <a:t>  Rodents gnaw surfaces with their mandibles.</a:t>
            </a:r>
          </a:p>
          <a:p>
            <a:pPr marL="609600" indent="-609600">
              <a:lnSpc>
                <a:spcPct val="80000"/>
              </a:lnSpc>
              <a:buFontTx/>
              <a:buAutoNum type="arabicPeriod" startAt="226"/>
            </a:pPr>
            <a:r>
              <a:rPr lang="en-US" altLang="en-US" sz="2800" b="1"/>
              <a:t>  Rodent urine fluoresces under a ultraviolet </a:t>
            </a:r>
          </a:p>
          <a:p>
            <a:pPr marL="609600" indent="-609600">
              <a:lnSpc>
                <a:spcPct val="80000"/>
              </a:lnSpc>
              <a:buFontTx/>
              <a:buNone/>
            </a:pPr>
            <a:r>
              <a:rPr lang="en-US" altLang="en-US" sz="2800" b="1"/>
              <a:t>         light.       </a:t>
            </a:r>
          </a:p>
        </p:txBody>
      </p:sp>
    </p:spTree>
  </p:cSld>
  <p:clrMapOvr>
    <a:masterClrMapping/>
  </p:clrMapOvr>
</p:sld>
</file>

<file path=ppt/slides/slide4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62" name="Rectangle 2">
            <a:extLst>
              <a:ext uri="{FF2B5EF4-FFF2-40B4-BE49-F238E27FC236}">
                <a16:creationId xmlns:a16="http://schemas.microsoft.com/office/drawing/2014/main" id="{E6F894C4-757B-4B2C-8504-28C3C73B755B}"/>
              </a:ext>
            </a:extLst>
          </p:cNvPr>
          <p:cNvSpPr>
            <a:spLocks noGrp="1" noChangeArrowheads="1"/>
          </p:cNvSpPr>
          <p:nvPr>
            <p:ph type="title"/>
          </p:nvPr>
        </p:nvSpPr>
        <p:spPr>
          <a:xfrm>
            <a:off x="685800" y="304800"/>
            <a:ext cx="7772400" cy="533400"/>
          </a:xfrm>
        </p:spPr>
        <p:txBody>
          <a:bodyPr/>
          <a:lstStyle/>
          <a:p>
            <a:r>
              <a:rPr lang="en-US" altLang="en-US" sz="2800" b="1"/>
              <a:t>True or False</a:t>
            </a:r>
          </a:p>
        </p:txBody>
      </p:sp>
      <p:sp>
        <p:nvSpPr>
          <p:cNvPr id="604163" name="Rectangle 3">
            <a:extLst>
              <a:ext uri="{FF2B5EF4-FFF2-40B4-BE49-F238E27FC236}">
                <a16:creationId xmlns:a16="http://schemas.microsoft.com/office/drawing/2014/main" id="{53AA3D0B-FEAF-4F26-8D46-73F764A1987C}"/>
              </a:ext>
            </a:extLst>
          </p:cNvPr>
          <p:cNvSpPr>
            <a:spLocks noGrp="1" noChangeArrowheads="1"/>
          </p:cNvSpPr>
          <p:nvPr>
            <p:ph type="body" idx="1"/>
          </p:nvPr>
        </p:nvSpPr>
        <p:spPr>
          <a:xfrm>
            <a:off x="457200" y="990600"/>
            <a:ext cx="8305800" cy="5562600"/>
          </a:xfrm>
        </p:spPr>
        <p:txBody>
          <a:bodyPr/>
          <a:lstStyle/>
          <a:p>
            <a:pPr marL="609600" indent="-609600">
              <a:lnSpc>
                <a:spcPct val="80000"/>
              </a:lnSpc>
              <a:buFontTx/>
              <a:buNone/>
            </a:pPr>
            <a:r>
              <a:rPr lang="en-US" altLang="en-US" sz="2800" b="1"/>
              <a:t>221.  Commensal rodents live about 1 year.</a:t>
            </a:r>
          </a:p>
          <a:p>
            <a:pPr marL="609600" indent="-609600">
              <a:lnSpc>
                <a:spcPct val="80000"/>
              </a:lnSpc>
              <a:buFontTx/>
              <a:buAutoNum type="arabicPeriod" startAt="222"/>
            </a:pPr>
            <a:r>
              <a:rPr lang="en-US" altLang="en-US" sz="2800" b="1"/>
              <a:t>  </a:t>
            </a:r>
            <a:r>
              <a:rPr lang="en-US" altLang="en-US" sz="2800" b="1" u="sng"/>
              <a:t>About 50 to 75 young mice are weaned per </a:t>
            </a:r>
          </a:p>
          <a:p>
            <a:pPr marL="609600" indent="-609600">
              <a:lnSpc>
                <a:spcPct val="80000"/>
              </a:lnSpc>
              <a:buFontTx/>
              <a:buNone/>
            </a:pPr>
            <a:r>
              <a:rPr lang="en-US" altLang="en-US" sz="2800" b="1"/>
              <a:t>          </a:t>
            </a:r>
            <a:r>
              <a:rPr lang="en-US" altLang="en-US" sz="2800" b="1" u="sng"/>
              <a:t>female mouse each year.</a:t>
            </a:r>
          </a:p>
          <a:p>
            <a:pPr marL="609600" indent="-609600">
              <a:lnSpc>
                <a:spcPct val="80000"/>
              </a:lnSpc>
              <a:buFontTx/>
              <a:buNone/>
            </a:pPr>
            <a:endParaRPr lang="en-US" altLang="en-US" sz="2800" b="1" u="sng"/>
          </a:p>
          <a:p>
            <a:pPr marL="609600" indent="-609600">
              <a:lnSpc>
                <a:spcPct val="80000"/>
              </a:lnSpc>
              <a:buFontTx/>
              <a:buAutoNum type="arabicPeriod" startAt="223"/>
            </a:pPr>
            <a:r>
              <a:rPr lang="en-US" altLang="en-US" sz="2800" b="1"/>
              <a:t>  The Norway rat is normally only found in </a:t>
            </a:r>
          </a:p>
          <a:p>
            <a:pPr marL="609600" indent="-609600">
              <a:lnSpc>
                <a:spcPct val="80000"/>
              </a:lnSpc>
              <a:buFontTx/>
              <a:buNone/>
            </a:pPr>
            <a:r>
              <a:rPr lang="en-US" altLang="en-US" sz="2800" b="1"/>
              <a:t>          coastal states.</a:t>
            </a:r>
          </a:p>
          <a:p>
            <a:pPr marL="609600" indent="-609600">
              <a:lnSpc>
                <a:spcPct val="80000"/>
              </a:lnSpc>
              <a:buFontTx/>
              <a:buAutoNum type="arabicPeriod" startAt="224"/>
            </a:pPr>
            <a:r>
              <a:rPr lang="en-US" altLang="en-US" sz="2800" b="1"/>
              <a:t>  Rodents are not normally territorial.</a:t>
            </a:r>
          </a:p>
          <a:p>
            <a:pPr marL="609600" indent="-609600">
              <a:lnSpc>
                <a:spcPct val="80000"/>
              </a:lnSpc>
              <a:buFontTx/>
              <a:buAutoNum type="arabicPeriod" startAt="224"/>
            </a:pPr>
            <a:r>
              <a:rPr lang="en-US" altLang="en-US" sz="2800" b="1"/>
              <a:t>  House mice may produce 30 to 100 droppings</a:t>
            </a:r>
          </a:p>
          <a:p>
            <a:pPr marL="609600" indent="-609600">
              <a:lnSpc>
                <a:spcPct val="80000"/>
              </a:lnSpc>
              <a:buFontTx/>
              <a:buNone/>
            </a:pPr>
            <a:r>
              <a:rPr lang="en-US" altLang="en-US" sz="2800" b="1"/>
              <a:t>         daily.</a:t>
            </a:r>
          </a:p>
          <a:p>
            <a:pPr marL="609600" indent="-609600">
              <a:lnSpc>
                <a:spcPct val="80000"/>
              </a:lnSpc>
              <a:buFontTx/>
              <a:buAutoNum type="arabicPeriod" startAt="226"/>
            </a:pPr>
            <a:r>
              <a:rPr lang="en-US" altLang="en-US" sz="2800" b="1"/>
              <a:t>  Rodents gnaw surfaces with their mandibles.</a:t>
            </a:r>
          </a:p>
          <a:p>
            <a:pPr marL="609600" indent="-609600">
              <a:lnSpc>
                <a:spcPct val="80000"/>
              </a:lnSpc>
              <a:buFontTx/>
              <a:buAutoNum type="arabicPeriod" startAt="226"/>
            </a:pPr>
            <a:r>
              <a:rPr lang="en-US" altLang="en-US" sz="2800" b="1"/>
              <a:t>  Rodent urine fluoresces under a ultraviolet </a:t>
            </a:r>
          </a:p>
          <a:p>
            <a:pPr marL="609600" indent="-609600">
              <a:lnSpc>
                <a:spcPct val="80000"/>
              </a:lnSpc>
              <a:buFontTx/>
              <a:buNone/>
            </a:pPr>
            <a:r>
              <a:rPr lang="en-US" altLang="en-US" sz="2800" b="1"/>
              <a:t>         light.       </a:t>
            </a:r>
          </a:p>
        </p:txBody>
      </p:sp>
      <p:sp>
        <p:nvSpPr>
          <p:cNvPr id="604164" name="Text Box 4">
            <a:extLst>
              <a:ext uri="{FF2B5EF4-FFF2-40B4-BE49-F238E27FC236}">
                <a16:creationId xmlns:a16="http://schemas.microsoft.com/office/drawing/2014/main" id="{220CD0E0-F5A2-4F62-877B-627869D76E27}"/>
              </a:ext>
            </a:extLst>
          </p:cNvPr>
          <p:cNvSpPr txBox="1">
            <a:spLocks noChangeArrowheads="1"/>
          </p:cNvSpPr>
          <p:nvPr/>
        </p:nvSpPr>
        <p:spPr bwMode="auto">
          <a:xfrm>
            <a:off x="441325" y="2286000"/>
            <a:ext cx="8240713"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about 30 to 35 young mice are weaned per female/year</a:t>
            </a:r>
          </a:p>
        </p:txBody>
      </p:sp>
    </p:spTree>
  </p:cSld>
  <p:clrMapOvr>
    <a:masterClrMapping/>
  </p:clrMapOvr>
</p:sld>
</file>

<file path=ppt/slides/slide4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a:extLst>
              <a:ext uri="{FF2B5EF4-FFF2-40B4-BE49-F238E27FC236}">
                <a16:creationId xmlns:a16="http://schemas.microsoft.com/office/drawing/2014/main" id="{71A31B9E-AAAC-4D81-8CC9-FAC55E312D44}"/>
              </a:ext>
            </a:extLst>
          </p:cNvPr>
          <p:cNvSpPr>
            <a:spLocks noGrp="1" noChangeArrowheads="1"/>
          </p:cNvSpPr>
          <p:nvPr>
            <p:ph type="title"/>
          </p:nvPr>
        </p:nvSpPr>
        <p:spPr>
          <a:xfrm>
            <a:off x="685800" y="304800"/>
            <a:ext cx="7772400" cy="533400"/>
          </a:xfrm>
        </p:spPr>
        <p:txBody>
          <a:bodyPr/>
          <a:lstStyle/>
          <a:p>
            <a:r>
              <a:rPr lang="en-US" altLang="en-US" sz="2800" b="1"/>
              <a:t>True or False</a:t>
            </a:r>
          </a:p>
        </p:txBody>
      </p:sp>
      <p:sp>
        <p:nvSpPr>
          <p:cNvPr id="294915" name="Rectangle 3">
            <a:extLst>
              <a:ext uri="{FF2B5EF4-FFF2-40B4-BE49-F238E27FC236}">
                <a16:creationId xmlns:a16="http://schemas.microsoft.com/office/drawing/2014/main" id="{AB5A0254-2953-42E3-AD65-81F4B6768E62}"/>
              </a:ext>
            </a:extLst>
          </p:cNvPr>
          <p:cNvSpPr>
            <a:spLocks noGrp="1" noChangeArrowheads="1"/>
          </p:cNvSpPr>
          <p:nvPr>
            <p:ph type="body" idx="1"/>
          </p:nvPr>
        </p:nvSpPr>
        <p:spPr>
          <a:xfrm>
            <a:off x="457200" y="990600"/>
            <a:ext cx="8305800" cy="5562600"/>
          </a:xfrm>
        </p:spPr>
        <p:txBody>
          <a:bodyPr/>
          <a:lstStyle/>
          <a:p>
            <a:pPr marL="609600" indent="-609600">
              <a:lnSpc>
                <a:spcPct val="80000"/>
              </a:lnSpc>
              <a:buFontTx/>
              <a:buNone/>
            </a:pPr>
            <a:r>
              <a:rPr lang="en-US" altLang="en-US" sz="2800" b="1"/>
              <a:t>221.  Commensal rodents live about 1 year.</a:t>
            </a:r>
          </a:p>
          <a:p>
            <a:pPr marL="609600" indent="-609600">
              <a:lnSpc>
                <a:spcPct val="80000"/>
              </a:lnSpc>
              <a:buFontTx/>
              <a:buAutoNum type="arabicPeriod" startAt="222"/>
            </a:pPr>
            <a:r>
              <a:rPr lang="en-US" altLang="en-US" sz="2800" b="1"/>
              <a:t>  About 50 to 75 young mice are weaned per </a:t>
            </a:r>
          </a:p>
          <a:p>
            <a:pPr marL="609600" indent="-609600">
              <a:lnSpc>
                <a:spcPct val="80000"/>
              </a:lnSpc>
              <a:buFontTx/>
              <a:buNone/>
            </a:pPr>
            <a:r>
              <a:rPr lang="en-US" altLang="en-US" sz="2800" b="1"/>
              <a:t>          female mouse each year.</a:t>
            </a:r>
          </a:p>
          <a:p>
            <a:pPr marL="609600" indent="-609600">
              <a:lnSpc>
                <a:spcPct val="80000"/>
              </a:lnSpc>
              <a:buFontTx/>
              <a:buAutoNum type="arabicPeriod" startAt="223"/>
            </a:pPr>
            <a:r>
              <a:rPr lang="en-US" altLang="en-US" sz="2800" b="1"/>
              <a:t>  </a:t>
            </a:r>
            <a:r>
              <a:rPr lang="en-US" altLang="en-US" sz="2800" b="1" u="sng"/>
              <a:t>The Norway rat is normally only found in </a:t>
            </a:r>
          </a:p>
          <a:p>
            <a:pPr marL="609600" indent="-609600">
              <a:lnSpc>
                <a:spcPct val="80000"/>
              </a:lnSpc>
              <a:buFontTx/>
              <a:buNone/>
            </a:pPr>
            <a:r>
              <a:rPr lang="en-US" altLang="en-US" sz="2800" b="1"/>
              <a:t>          </a:t>
            </a:r>
            <a:r>
              <a:rPr lang="en-US" altLang="en-US" sz="2800" b="1" u="sng"/>
              <a:t>coastal states.</a:t>
            </a:r>
          </a:p>
          <a:p>
            <a:pPr marL="609600" indent="-609600">
              <a:lnSpc>
                <a:spcPct val="80000"/>
              </a:lnSpc>
              <a:buFontTx/>
              <a:buNone/>
            </a:pPr>
            <a:endParaRPr lang="en-US" altLang="en-US" sz="3600" b="1"/>
          </a:p>
          <a:p>
            <a:pPr marL="609600" indent="-609600">
              <a:lnSpc>
                <a:spcPct val="80000"/>
              </a:lnSpc>
              <a:buFontTx/>
              <a:buAutoNum type="arabicPeriod" startAt="224"/>
            </a:pPr>
            <a:r>
              <a:rPr lang="en-US" altLang="en-US" sz="2800" b="1"/>
              <a:t>  Rodents are not normally territorial.</a:t>
            </a:r>
          </a:p>
          <a:p>
            <a:pPr marL="609600" indent="-609600">
              <a:lnSpc>
                <a:spcPct val="80000"/>
              </a:lnSpc>
              <a:buFontTx/>
              <a:buAutoNum type="arabicPeriod" startAt="224"/>
            </a:pPr>
            <a:r>
              <a:rPr lang="en-US" altLang="en-US" sz="2800" b="1"/>
              <a:t>  House mice may produce 30 to 100 droppings</a:t>
            </a:r>
          </a:p>
          <a:p>
            <a:pPr marL="609600" indent="-609600">
              <a:lnSpc>
                <a:spcPct val="80000"/>
              </a:lnSpc>
              <a:buFontTx/>
              <a:buNone/>
            </a:pPr>
            <a:r>
              <a:rPr lang="en-US" altLang="en-US" sz="2800" b="1"/>
              <a:t>         daily.</a:t>
            </a:r>
          </a:p>
          <a:p>
            <a:pPr marL="609600" indent="-609600">
              <a:lnSpc>
                <a:spcPct val="80000"/>
              </a:lnSpc>
              <a:buFontTx/>
              <a:buAutoNum type="arabicPeriod" startAt="226"/>
            </a:pPr>
            <a:r>
              <a:rPr lang="en-US" altLang="en-US" sz="2800" b="1"/>
              <a:t>  Rodents gnaw surfaces with their mandibles.</a:t>
            </a:r>
          </a:p>
          <a:p>
            <a:pPr marL="609600" indent="-609600">
              <a:lnSpc>
                <a:spcPct val="80000"/>
              </a:lnSpc>
              <a:buFontTx/>
              <a:buAutoNum type="arabicPeriod" startAt="226"/>
            </a:pPr>
            <a:r>
              <a:rPr lang="en-US" altLang="en-US" sz="2800" b="1"/>
              <a:t>  Rodent urine fluoresces under a ultraviolet </a:t>
            </a:r>
          </a:p>
          <a:p>
            <a:pPr marL="609600" indent="-609600">
              <a:lnSpc>
                <a:spcPct val="80000"/>
              </a:lnSpc>
              <a:buFontTx/>
              <a:buNone/>
            </a:pPr>
            <a:r>
              <a:rPr lang="en-US" altLang="en-US" sz="2800" b="1"/>
              <a:t>         light.       </a:t>
            </a:r>
          </a:p>
        </p:txBody>
      </p:sp>
    </p:spTree>
  </p:cSld>
  <p:clrMapOvr>
    <a:masterClrMapping/>
  </p:clrMapOvr>
</p:sld>
</file>

<file path=ppt/slides/slide4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5186" name="Rectangle 2">
            <a:extLst>
              <a:ext uri="{FF2B5EF4-FFF2-40B4-BE49-F238E27FC236}">
                <a16:creationId xmlns:a16="http://schemas.microsoft.com/office/drawing/2014/main" id="{9C463F8A-12DB-4B86-8A3F-610915764AFF}"/>
              </a:ext>
            </a:extLst>
          </p:cNvPr>
          <p:cNvSpPr>
            <a:spLocks noGrp="1" noChangeArrowheads="1"/>
          </p:cNvSpPr>
          <p:nvPr>
            <p:ph type="title"/>
          </p:nvPr>
        </p:nvSpPr>
        <p:spPr>
          <a:xfrm>
            <a:off x="685800" y="304800"/>
            <a:ext cx="7772400" cy="533400"/>
          </a:xfrm>
        </p:spPr>
        <p:txBody>
          <a:bodyPr/>
          <a:lstStyle/>
          <a:p>
            <a:r>
              <a:rPr lang="en-US" altLang="en-US" sz="2800" b="1"/>
              <a:t>True or False</a:t>
            </a:r>
          </a:p>
        </p:txBody>
      </p:sp>
      <p:sp>
        <p:nvSpPr>
          <p:cNvPr id="605187" name="Rectangle 3">
            <a:extLst>
              <a:ext uri="{FF2B5EF4-FFF2-40B4-BE49-F238E27FC236}">
                <a16:creationId xmlns:a16="http://schemas.microsoft.com/office/drawing/2014/main" id="{2D793307-7155-4F65-BD78-986C6EDCEB89}"/>
              </a:ext>
            </a:extLst>
          </p:cNvPr>
          <p:cNvSpPr>
            <a:spLocks noGrp="1" noChangeArrowheads="1"/>
          </p:cNvSpPr>
          <p:nvPr>
            <p:ph type="body" idx="1"/>
          </p:nvPr>
        </p:nvSpPr>
        <p:spPr>
          <a:xfrm>
            <a:off x="457200" y="990600"/>
            <a:ext cx="8305800" cy="5562600"/>
          </a:xfrm>
        </p:spPr>
        <p:txBody>
          <a:bodyPr/>
          <a:lstStyle/>
          <a:p>
            <a:pPr marL="609600" indent="-609600">
              <a:lnSpc>
                <a:spcPct val="80000"/>
              </a:lnSpc>
              <a:buFontTx/>
              <a:buNone/>
            </a:pPr>
            <a:r>
              <a:rPr lang="en-US" altLang="en-US" sz="2800" b="1"/>
              <a:t>221.  Commensal rodents live about 1 year.</a:t>
            </a:r>
          </a:p>
          <a:p>
            <a:pPr marL="609600" indent="-609600">
              <a:lnSpc>
                <a:spcPct val="80000"/>
              </a:lnSpc>
              <a:buFontTx/>
              <a:buAutoNum type="arabicPeriod" startAt="222"/>
            </a:pPr>
            <a:r>
              <a:rPr lang="en-US" altLang="en-US" sz="2800" b="1"/>
              <a:t>  About 50 to 75 young mice are weaned per </a:t>
            </a:r>
          </a:p>
          <a:p>
            <a:pPr marL="609600" indent="-609600">
              <a:lnSpc>
                <a:spcPct val="80000"/>
              </a:lnSpc>
              <a:buFontTx/>
              <a:buNone/>
            </a:pPr>
            <a:r>
              <a:rPr lang="en-US" altLang="en-US" sz="2800" b="1"/>
              <a:t>          female mouse each year.</a:t>
            </a:r>
          </a:p>
          <a:p>
            <a:pPr marL="609600" indent="-609600">
              <a:lnSpc>
                <a:spcPct val="80000"/>
              </a:lnSpc>
              <a:buFontTx/>
              <a:buAutoNum type="arabicPeriod" startAt="223"/>
            </a:pPr>
            <a:r>
              <a:rPr lang="en-US" altLang="en-US" sz="2800" b="1"/>
              <a:t>  </a:t>
            </a:r>
            <a:r>
              <a:rPr lang="en-US" altLang="en-US" sz="2800" b="1" u="sng"/>
              <a:t>The Norway rat is normally only found in </a:t>
            </a:r>
          </a:p>
          <a:p>
            <a:pPr marL="609600" indent="-609600">
              <a:lnSpc>
                <a:spcPct val="80000"/>
              </a:lnSpc>
              <a:buFontTx/>
              <a:buNone/>
            </a:pPr>
            <a:r>
              <a:rPr lang="en-US" altLang="en-US" sz="2800" b="1"/>
              <a:t>          </a:t>
            </a:r>
            <a:r>
              <a:rPr lang="en-US" altLang="en-US" sz="2800" b="1" u="sng"/>
              <a:t>coastal states.</a:t>
            </a:r>
          </a:p>
          <a:p>
            <a:pPr marL="609600" indent="-609600">
              <a:lnSpc>
                <a:spcPct val="80000"/>
              </a:lnSpc>
              <a:buFontTx/>
              <a:buNone/>
            </a:pPr>
            <a:endParaRPr lang="en-US" altLang="en-US" sz="3600" b="1"/>
          </a:p>
          <a:p>
            <a:pPr marL="609600" indent="-609600">
              <a:lnSpc>
                <a:spcPct val="80000"/>
              </a:lnSpc>
              <a:buFontTx/>
              <a:buAutoNum type="arabicPeriod" startAt="224"/>
            </a:pPr>
            <a:r>
              <a:rPr lang="en-US" altLang="en-US" sz="2800" b="1"/>
              <a:t>  Rodents are not normally territorial.</a:t>
            </a:r>
          </a:p>
          <a:p>
            <a:pPr marL="609600" indent="-609600">
              <a:lnSpc>
                <a:spcPct val="80000"/>
              </a:lnSpc>
              <a:buFontTx/>
              <a:buAutoNum type="arabicPeriod" startAt="224"/>
            </a:pPr>
            <a:r>
              <a:rPr lang="en-US" altLang="en-US" sz="2800" b="1"/>
              <a:t>  House mice may produce 30 to 100 droppings</a:t>
            </a:r>
          </a:p>
          <a:p>
            <a:pPr marL="609600" indent="-609600">
              <a:lnSpc>
                <a:spcPct val="80000"/>
              </a:lnSpc>
              <a:buFontTx/>
              <a:buNone/>
            </a:pPr>
            <a:r>
              <a:rPr lang="en-US" altLang="en-US" sz="2800" b="1"/>
              <a:t>         daily.</a:t>
            </a:r>
          </a:p>
          <a:p>
            <a:pPr marL="609600" indent="-609600">
              <a:lnSpc>
                <a:spcPct val="80000"/>
              </a:lnSpc>
              <a:buFontTx/>
              <a:buAutoNum type="arabicPeriod" startAt="226"/>
            </a:pPr>
            <a:r>
              <a:rPr lang="en-US" altLang="en-US" sz="2800" b="1"/>
              <a:t>  Rodents gnaw surfaces with their mandibles.</a:t>
            </a:r>
          </a:p>
          <a:p>
            <a:pPr marL="609600" indent="-609600">
              <a:lnSpc>
                <a:spcPct val="80000"/>
              </a:lnSpc>
              <a:buFontTx/>
              <a:buAutoNum type="arabicPeriod" startAt="226"/>
            </a:pPr>
            <a:r>
              <a:rPr lang="en-US" altLang="en-US" sz="2800" b="1"/>
              <a:t>  Rodent urine fluoresces under a ultraviolet </a:t>
            </a:r>
          </a:p>
          <a:p>
            <a:pPr marL="609600" indent="-609600">
              <a:lnSpc>
                <a:spcPct val="80000"/>
              </a:lnSpc>
              <a:buFontTx/>
              <a:buNone/>
            </a:pPr>
            <a:r>
              <a:rPr lang="en-US" altLang="en-US" sz="2800" b="1"/>
              <a:t>         light.       </a:t>
            </a:r>
          </a:p>
        </p:txBody>
      </p:sp>
      <p:sp>
        <p:nvSpPr>
          <p:cNvPr id="605188" name="Text Box 4">
            <a:extLst>
              <a:ext uri="{FF2B5EF4-FFF2-40B4-BE49-F238E27FC236}">
                <a16:creationId xmlns:a16="http://schemas.microsoft.com/office/drawing/2014/main" id="{0C556370-FDE2-437C-906B-77B9D89D4A3C}"/>
              </a:ext>
            </a:extLst>
          </p:cNvPr>
          <p:cNvSpPr txBox="1">
            <a:spLocks noChangeArrowheads="1"/>
          </p:cNvSpPr>
          <p:nvPr/>
        </p:nvSpPr>
        <p:spPr bwMode="auto">
          <a:xfrm>
            <a:off x="304800" y="3200400"/>
            <a:ext cx="8610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it is found throughout the US.  However, the roof rat is…</a:t>
            </a:r>
          </a:p>
        </p:txBody>
      </p:sp>
    </p:spTree>
  </p:cSld>
  <p:clrMapOvr>
    <a:masterClrMapping/>
  </p:clrMapOvr>
</p:sld>
</file>

<file path=ppt/slides/slide4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5938" name="Rectangle 2">
            <a:extLst>
              <a:ext uri="{FF2B5EF4-FFF2-40B4-BE49-F238E27FC236}">
                <a16:creationId xmlns:a16="http://schemas.microsoft.com/office/drawing/2014/main" id="{88504099-6937-4D42-9896-5E238A69B597}"/>
              </a:ext>
            </a:extLst>
          </p:cNvPr>
          <p:cNvSpPr>
            <a:spLocks noGrp="1" noChangeArrowheads="1"/>
          </p:cNvSpPr>
          <p:nvPr>
            <p:ph type="title"/>
          </p:nvPr>
        </p:nvSpPr>
        <p:spPr>
          <a:xfrm>
            <a:off x="685800" y="304800"/>
            <a:ext cx="7772400" cy="533400"/>
          </a:xfrm>
        </p:spPr>
        <p:txBody>
          <a:bodyPr/>
          <a:lstStyle/>
          <a:p>
            <a:r>
              <a:rPr lang="en-US" altLang="en-US" sz="2800" b="1"/>
              <a:t>True or False</a:t>
            </a:r>
          </a:p>
        </p:txBody>
      </p:sp>
      <p:sp>
        <p:nvSpPr>
          <p:cNvPr id="295939" name="Rectangle 3">
            <a:extLst>
              <a:ext uri="{FF2B5EF4-FFF2-40B4-BE49-F238E27FC236}">
                <a16:creationId xmlns:a16="http://schemas.microsoft.com/office/drawing/2014/main" id="{16242047-C344-4B41-82A5-503E07D48BB6}"/>
              </a:ext>
            </a:extLst>
          </p:cNvPr>
          <p:cNvSpPr>
            <a:spLocks noGrp="1" noChangeArrowheads="1"/>
          </p:cNvSpPr>
          <p:nvPr>
            <p:ph type="body" idx="1"/>
          </p:nvPr>
        </p:nvSpPr>
        <p:spPr>
          <a:xfrm>
            <a:off x="457200" y="990600"/>
            <a:ext cx="8305800" cy="5562600"/>
          </a:xfrm>
        </p:spPr>
        <p:txBody>
          <a:bodyPr/>
          <a:lstStyle/>
          <a:p>
            <a:pPr marL="609600" indent="-609600">
              <a:lnSpc>
                <a:spcPct val="80000"/>
              </a:lnSpc>
              <a:buFontTx/>
              <a:buNone/>
            </a:pPr>
            <a:r>
              <a:rPr lang="en-US" altLang="en-US" sz="2800" b="1"/>
              <a:t>221.  Commensal rodents live about 1 year.</a:t>
            </a:r>
          </a:p>
          <a:p>
            <a:pPr marL="609600" indent="-609600">
              <a:lnSpc>
                <a:spcPct val="80000"/>
              </a:lnSpc>
              <a:buFontTx/>
              <a:buAutoNum type="arabicPeriod" startAt="222"/>
            </a:pPr>
            <a:r>
              <a:rPr lang="en-US" altLang="en-US" sz="2800" b="1"/>
              <a:t>  About 50 to 75 young mice are weaned per </a:t>
            </a:r>
          </a:p>
          <a:p>
            <a:pPr marL="609600" indent="-609600">
              <a:lnSpc>
                <a:spcPct val="80000"/>
              </a:lnSpc>
              <a:buFontTx/>
              <a:buNone/>
            </a:pPr>
            <a:r>
              <a:rPr lang="en-US" altLang="en-US" sz="2800" b="1"/>
              <a:t>          female mouse each year.</a:t>
            </a:r>
          </a:p>
          <a:p>
            <a:pPr marL="609600" indent="-609600">
              <a:lnSpc>
                <a:spcPct val="80000"/>
              </a:lnSpc>
              <a:buFontTx/>
              <a:buAutoNum type="arabicPeriod" startAt="223"/>
            </a:pPr>
            <a:r>
              <a:rPr lang="en-US" altLang="en-US" sz="2800" b="1"/>
              <a:t>  The Norway rat is normally only found in </a:t>
            </a:r>
          </a:p>
          <a:p>
            <a:pPr marL="609600" indent="-609600">
              <a:lnSpc>
                <a:spcPct val="80000"/>
              </a:lnSpc>
              <a:buFontTx/>
              <a:buNone/>
            </a:pPr>
            <a:r>
              <a:rPr lang="en-US" altLang="en-US" sz="2800" b="1"/>
              <a:t>          coastal states.</a:t>
            </a:r>
          </a:p>
          <a:p>
            <a:pPr marL="609600" indent="-609600">
              <a:lnSpc>
                <a:spcPct val="80000"/>
              </a:lnSpc>
              <a:buFontTx/>
              <a:buAutoNum type="arabicPeriod" startAt="224"/>
            </a:pPr>
            <a:r>
              <a:rPr lang="en-US" altLang="en-US" sz="2800" b="1"/>
              <a:t>  </a:t>
            </a:r>
            <a:r>
              <a:rPr lang="en-US" altLang="en-US" sz="2800" b="1" u="sng"/>
              <a:t>Rodents are not normally territorial.</a:t>
            </a:r>
          </a:p>
          <a:p>
            <a:pPr marL="609600" indent="-609600">
              <a:lnSpc>
                <a:spcPct val="80000"/>
              </a:lnSpc>
              <a:buFontTx/>
              <a:buAutoNum type="arabicPeriod" startAt="224"/>
            </a:pPr>
            <a:endParaRPr lang="en-US" altLang="en-US" sz="3600" b="1"/>
          </a:p>
          <a:p>
            <a:pPr marL="609600" indent="-609600">
              <a:lnSpc>
                <a:spcPct val="80000"/>
              </a:lnSpc>
              <a:buFontTx/>
              <a:buAutoNum type="arabicPeriod" startAt="224"/>
            </a:pPr>
            <a:r>
              <a:rPr lang="en-US" altLang="en-US" sz="2800" b="1"/>
              <a:t>  House mice may produce 30 to 100 droppings</a:t>
            </a:r>
          </a:p>
          <a:p>
            <a:pPr marL="609600" indent="-609600">
              <a:lnSpc>
                <a:spcPct val="80000"/>
              </a:lnSpc>
              <a:buFontTx/>
              <a:buNone/>
            </a:pPr>
            <a:r>
              <a:rPr lang="en-US" altLang="en-US" sz="2800" b="1"/>
              <a:t>         daily.</a:t>
            </a:r>
          </a:p>
          <a:p>
            <a:pPr marL="609600" indent="-609600">
              <a:lnSpc>
                <a:spcPct val="80000"/>
              </a:lnSpc>
              <a:buFontTx/>
              <a:buAutoNum type="arabicPeriod" startAt="226"/>
            </a:pPr>
            <a:r>
              <a:rPr lang="en-US" altLang="en-US" sz="2800" b="1"/>
              <a:t>  Rodents gnaw surfaces with their mandibles.</a:t>
            </a:r>
          </a:p>
          <a:p>
            <a:pPr marL="609600" indent="-609600">
              <a:lnSpc>
                <a:spcPct val="80000"/>
              </a:lnSpc>
              <a:buFontTx/>
              <a:buAutoNum type="arabicPeriod" startAt="226"/>
            </a:pPr>
            <a:r>
              <a:rPr lang="en-US" altLang="en-US" sz="2800" b="1"/>
              <a:t>  Rodent urine fluoresces under a ultraviolet </a:t>
            </a:r>
          </a:p>
          <a:p>
            <a:pPr marL="609600" indent="-609600">
              <a:lnSpc>
                <a:spcPct val="80000"/>
              </a:lnSpc>
              <a:buFontTx/>
              <a:buNone/>
            </a:pPr>
            <a:r>
              <a:rPr lang="en-US" altLang="en-US" sz="2800" b="1"/>
              <a:t>         light.       </a:t>
            </a:r>
          </a:p>
        </p:txBody>
      </p:sp>
    </p:spTree>
  </p:cSld>
  <p:clrMapOvr>
    <a:masterClrMapping/>
  </p:clrMapOvr>
</p:sld>
</file>

<file path=ppt/slides/slide4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10" name="Rectangle 2">
            <a:extLst>
              <a:ext uri="{FF2B5EF4-FFF2-40B4-BE49-F238E27FC236}">
                <a16:creationId xmlns:a16="http://schemas.microsoft.com/office/drawing/2014/main" id="{15C07ADC-7DDD-45DB-896D-B0540E821BE2}"/>
              </a:ext>
            </a:extLst>
          </p:cNvPr>
          <p:cNvSpPr>
            <a:spLocks noGrp="1" noChangeArrowheads="1"/>
          </p:cNvSpPr>
          <p:nvPr>
            <p:ph type="title"/>
          </p:nvPr>
        </p:nvSpPr>
        <p:spPr>
          <a:xfrm>
            <a:off x="685800" y="304800"/>
            <a:ext cx="7772400" cy="533400"/>
          </a:xfrm>
        </p:spPr>
        <p:txBody>
          <a:bodyPr/>
          <a:lstStyle/>
          <a:p>
            <a:r>
              <a:rPr lang="en-US" altLang="en-US" sz="2800" b="1"/>
              <a:t>True or False</a:t>
            </a:r>
          </a:p>
        </p:txBody>
      </p:sp>
      <p:sp>
        <p:nvSpPr>
          <p:cNvPr id="606211" name="Rectangle 3">
            <a:extLst>
              <a:ext uri="{FF2B5EF4-FFF2-40B4-BE49-F238E27FC236}">
                <a16:creationId xmlns:a16="http://schemas.microsoft.com/office/drawing/2014/main" id="{CEEB265A-DB76-491D-841B-474CE7EA657B}"/>
              </a:ext>
            </a:extLst>
          </p:cNvPr>
          <p:cNvSpPr>
            <a:spLocks noGrp="1" noChangeArrowheads="1"/>
          </p:cNvSpPr>
          <p:nvPr>
            <p:ph type="body" idx="1"/>
          </p:nvPr>
        </p:nvSpPr>
        <p:spPr>
          <a:xfrm>
            <a:off x="457200" y="990600"/>
            <a:ext cx="8305800" cy="5562600"/>
          </a:xfrm>
        </p:spPr>
        <p:txBody>
          <a:bodyPr/>
          <a:lstStyle/>
          <a:p>
            <a:pPr marL="609600" indent="-609600">
              <a:lnSpc>
                <a:spcPct val="80000"/>
              </a:lnSpc>
              <a:buFontTx/>
              <a:buNone/>
            </a:pPr>
            <a:r>
              <a:rPr lang="en-US" altLang="en-US" sz="2800" b="1"/>
              <a:t>221.  Commensal rodents live about 1 year.</a:t>
            </a:r>
          </a:p>
          <a:p>
            <a:pPr marL="609600" indent="-609600">
              <a:lnSpc>
                <a:spcPct val="80000"/>
              </a:lnSpc>
              <a:buFontTx/>
              <a:buAutoNum type="arabicPeriod" startAt="222"/>
            </a:pPr>
            <a:r>
              <a:rPr lang="en-US" altLang="en-US" sz="2800" b="1"/>
              <a:t>  About 50 to 75 young mice are weaned per </a:t>
            </a:r>
          </a:p>
          <a:p>
            <a:pPr marL="609600" indent="-609600">
              <a:lnSpc>
                <a:spcPct val="80000"/>
              </a:lnSpc>
              <a:buFontTx/>
              <a:buNone/>
            </a:pPr>
            <a:r>
              <a:rPr lang="en-US" altLang="en-US" sz="2800" b="1"/>
              <a:t>          female mouse each year.</a:t>
            </a:r>
          </a:p>
          <a:p>
            <a:pPr marL="609600" indent="-609600">
              <a:lnSpc>
                <a:spcPct val="80000"/>
              </a:lnSpc>
              <a:buFontTx/>
              <a:buAutoNum type="arabicPeriod" startAt="223"/>
            </a:pPr>
            <a:r>
              <a:rPr lang="en-US" altLang="en-US" sz="2800" b="1"/>
              <a:t>  The Norway rat is normally only found in </a:t>
            </a:r>
          </a:p>
          <a:p>
            <a:pPr marL="609600" indent="-609600">
              <a:lnSpc>
                <a:spcPct val="80000"/>
              </a:lnSpc>
              <a:buFontTx/>
              <a:buNone/>
            </a:pPr>
            <a:r>
              <a:rPr lang="en-US" altLang="en-US" sz="2800" b="1"/>
              <a:t>          coastal states.</a:t>
            </a:r>
          </a:p>
          <a:p>
            <a:pPr marL="609600" indent="-609600">
              <a:lnSpc>
                <a:spcPct val="80000"/>
              </a:lnSpc>
              <a:buFontTx/>
              <a:buAutoNum type="arabicPeriod" startAt="224"/>
            </a:pPr>
            <a:r>
              <a:rPr lang="en-US" altLang="en-US" sz="2800" b="1"/>
              <a:t>  </a:t>
            </a:r>
            <a:r>
              <a:rPr lang="en-US" altLang="en-US" sz="2800" b="1" u="sng"/>
              <a:t>Rodents are not normally territorial.</a:t>
            </a:r>
          </a:p>
          <a:p>
            <a:pPr marL="609600" indent="-609600">
              <a:lnSpc>
                <a:spcPct val="80000"/>
              </a:lnSpc>
              <a:buFontTx/>
              <a:buAutoNum type="arabicPeriod" startAt="224"/>
            </a:pPr>
            <a:endParaRPr lang="en-US" altLang="en-US" sz="3600" b="1"/>
          </a:p>
          <a:p>
            <a:pPr marL="609600" indent="-609600">
              <a:lnSpc>
                <a:spcPct val="80000"/>
              </a:lnSpc>
              <a:buFontTx/>
              <a:buAutoNum type="arabicPeriod" startAt="224"/>
            </a:pPr>
            <a:r>
              <a:rPr lang="en-US" altLang="en-US" sz="2800" b="1"/>
              <a:t>  House mice may produce 30 to 100 droppings</a:t>
            </a:r>
          </a:p>
          <a:p>
            <a:pPr marL="609600" indent="-609600">
              <a:lnSpc>
                <a:spcPct val="80000"/>
              </a:lnSpc>
              <a:buFontTx/>
              <a:buNone/>
            </a:pPr>
            <a:r>
              <a:rPr lang="en-US" altLang="en-US" sz="2800" b="1"/>
              <a:t>         daily.</a:t>
            </a:r>
          </a:p>
          <a:p>
            <a:pPr marL="609600" indent="-609600">
              <a:lnSpc>
                <a:spcPct val="80000"/>
              </a:lnSpc>
              <a:buFontTx/>
              <a:buAutoNum type="arabicPeriod" startAt="226"/>
            </a:pPr>
            <a:r>
              <a:rPr lang="en-US" altLang="en-US" sz="2800" b="1"/>
              <a:t>  Rodents gnaw surfaces with their mandibles.</a:t>
            </a:r>
          </a:p>
          <a:p>
            <a:pPr marL="609600" indent="-609600">
              <a:lnSpc>
                <a:spcPct val="80000"/>
              </a:lnSpc>
              <a:buFontTx/>
              <a:buAutoNum type="arabicPeriod" startAt="226"/>
            </a:pPr>
            <a:r>
              <a:rPr lang="en-US" altLang="en-US" sz="2800" b="1"/>
              <a:t>  Rodent urine fluoresces under a ultraviolet </a:t>
            </a:r>
          </a:p>
          <a:p>
            <a:pPr marL="609600" indent="-609600">
              <a:lnSpc>
                <a:spcPct val="80000"/>
              </a:lnSpc>
              <a:buFontTx/>
              <a:buNone/>
            </a:pPr>
            <a:r>
              <a:rPr lang="en-US" altLang="en-US" sz="2800" b="1"/>
              <a:t>         light.       </a:t>
            </a:r>
          </a:p>
        </p:txBody>
      </p:sp>
      <p:sp>
        <p:nvSpPr>
          <p:cNvPr id="606212" name="Text Box 4">
            <a:extLst>
              <a:ext uri="{FF2B5EF4-FFF2-40B4-BE49-F238E27FC236}">
                <a16:creationId xmlns:a16="http://schemas.microsoft.com/office/drawing/2014/main" id="{30C9BCD5-A324-47AD-AD75-9EA264158D6C}"/>
              </a:ext>
            </a:extLst>
          </p:cNvPr>
          <p:cNvSpPr txBox="1">
            <a:spLocks noChangeArrowheads="1"/>
          </p:cNvSpPr>
          <p:nvPr/>
        </p:nvSpPr>
        <p:spPr bwMode="auto">
          <a:xfrm>
            <a:off x="2590800" y="3657600"/>
            <a:ext cx="4191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rodents are territorial</a:t>
            </a:r>
          </a:p>
        </p:txBody>
      </p:sp>
    </p:spTree>
  </p:cSld>
  <p:clrMapOvr>
    <a:masterClrMapping/>
  </p:clrMapOvr>
</p:sld>
</file>

<file path=ppt/slides/slide4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986" name="Rectangle 2">
            <a:extLst>
              <a:ext uri="{FF2B5EF4-FFF2-40B4-BE49-F238E27FC236}">
                <a16:creationId xmlns:a16="http://schemas.microsoft.com/office/drawing/2014/main" id="{46308832-B974-4937-BB95-F55894AEB3E2}"/>
              </a:ext>
            </a:extLst>
          </p:cNvPr>
          <p:cNvSpPr>
            <a:spLocks noGrp="1" noChangeArrowheads="1"/>
          </p:cNvSpPr>
          <p:nvPr>
            <p:ph type="title"/>
          </p:nvPr>
        </p:nvSpPr>
        <p:spPr>
          <a:xfrm>
            <a:off x="685800" y="152400"/>
            <a:ext cx="7772400" cy="457200"/>
          </a:xfrm>
        </p:spPr>
        <p:txBody>
          <a:bodyPr/>
          <a:lstStyle/>
          <a:p>
            <a:r>
              <a:rPr lang="en-US" altLang="en-US" sz="2800" b="1"/>
              <a:t>True or False</a:t>
            </a:r>
          </a:p>
        </p:txBody>
      </p:sp>
      <p:sp>
        <p:nvSpPr>
          <p:cNvPr id="297987" name="Rectangle 3">
            <a:extLst>
              <a:ext uri="{FF2B5EF4-FFF2-40B4-BE49-F238E27FC236}">
                <a16:creationId xmlns:a16="http://schemas.microsoft.com/office/drawing/2014/main" id="{947E529D-7664-48BA-B996-39CB90F904AC}"/>
              </a:ext>
            </a:extLst>
          </p:cNvPr>
          <p:cNvSpPr>
            <a:spLocks noGrp="1" noChangeArrowheads="1"/>
          </p:cNvSpPr>
          <p:nvPr>
            <p:ph type="body" idx="1"/>
          </p:nvPr>
        </p:nvSpPr>
        <p:spPr>
          <a:xfrm>
            <a:off x="457200" y="762000"/>
            <a:ext cx="8305800" cy="6096000"/>
          </a:xfrm>
        </p:spPr>
        <p:txBody>
          <a:bodyPr/>
          <a:lstStyle/>
          <a:p>
            <a:pPr marL="609600" indent="-609600">
              <a:lnSpc>
                <a:spcPct val="80000"/>
              </a:lnSpc>
              <a:buFontTx/>
              <a:buNone/>
            </a:pPr>
            <a:r>
              <a:rPr lang="en-US" altLang="en-US" sz="2800" b="1"/>
              <a:t>221.  Commensal rodents live about 1 year.</a:t>
            </a:r>
          </a:p>
          <a:p>
            <a:pPr marL="609600" indent="-609600">
              <a:lnSpc>
                <a:spcPct val="80000"/>
              </a:lnSpc>
              <a:buFontTx/>
              <a:buAutoNum type="arabicPeriod" startAt="222"/>
            </a:pPr>
            <a:r>
              <a:rPr lang="en-US" altLang="en-US" sz="2800" b="1"/>
              <a:t>  About 50 to 75 young mice are weaned per </a:t>
            </a:r>
          </a:p>
          <a:p>
            <a:pPr marL="609600" indent="-609600">
              <a:lnSpc>
                <a:spcPct val="80000"/>
              </a:lnSpc>
              <a:buFontTx/>
              <a:buNone/>
            </a:pPr>
            <a:r>
              <a:rPr lang="en-US" altLang="en-US" sz="2800" b="1"/>
              <a:t>          female mouse each year.</a:t>
            </a:r>
          </a:p>
          <a:p>
            <a:pPr marL="609600" indent="-609600">
              <a:lnSpc>
                <a:spcPct val="80000"/>
              </a:lnSpc>
              <a:buFontTx/>
              <a:buAutoNum type="arabicPeriod" startAt="223"/>
            </a:pPr>
            <a:r>
              <a:rPr lang="en-US" altLang="en-US" sz="2800" b="1"/>
              <a:t>  The Norway rat is normally only found in </a:t>
            </a:r>
          </a:p>
          <a:p>
            <a:pPr marL="609600" indent="-609600">
              <a:lnSpc>
                <a:spcPct val="80000"/>
              </a:lnSpc>
              <a:buFontTx/>
              <a:buNone/>
            </a:pPr>
            <a:r>
              <a:rPr lang="en-US" altLang="en-US" sz="2800" b="1"/>
              <a:t>          coastal states.</a:t>
            </a:r>
          </a:p>
          <a:p>
            <a:pPr marL="609600" indent="-609600">
              <a:lnSpc>
                <a:spcPct val="80000"/>
              </a:lnSpc>
              <a:buFontTx/>
              <a:buAutoNum type="arabicPeriod" startAt="224"/>
            </a:pPr>
            <a:r>
              <a:rPr lang="en-US" altLang="en-US" sz="2800" b="1"/>
              <a:t>  Rodents are not normally territorial.</a:t>
            </a:r>
          </a:p>
          <a:p>
            <a:pPr marL="609600" indent="-609600">
              <a:lnSpc>
                <a:spcPct val="80000"/>
              </a:lnSpc>
              <a:buFontTx/>
              <a:buAutoNum type="arabicPeriod" startAt="224"/>
            </a:pPr>
            <a:r>
              <a:rPr lang="en-US" altLang="en-US" sz="2800" b="1"/>
              <a:t>  </a:t>
            </a:r>
            <a:r>
              <a:rPr lang="en-US" altLang="en-US" sz="2800" b="1" u="sng"/>
              <a:t>House mice may produce 30 to 100 droppings</a:t>
            </a:r>
          </a:p>
          <a:p>
            <a:pPr marL="609600" indent="-609600">
              <a:lnSpc>
                <a:spcPct val="80000"/>
              </a:lnSpc>
              <a:buFontTx/>
              <a:buNone/>
            </a:pPr>
            <a:r>
              <a:rPr lang="en-US" altLang="en-US" sz="2800" b="1"/>
              <a:t>         </a:t>
            </a:r>
            <a:r>
              <a:rPr lang="en-US" altLang="en-US" sz="2800" b="1" u="sng"/>
              <a:t>daily.</a:t>
            </a:r>
          </a:p>
          <a:p>
            <a:pPr marL="609600" indent="-609600">
              <a:lnSpc>
                <a:spcPct val="80000"/>
              </a:lnSpc>
              <a:buFontTx/>
              <a:buNone/>
            </a:pPr>
            <a:endParaRPr lang="en-US" altLang="en-US" sz="2800" b="1"/>
          </a:p>
          <a:p>
            <a:pPr marL="609600" indent="-609600">
              <a:lnSpc>
                <a:spcPct val="80000"/>
              </a:lnSpc>
              <a:buFontTx/>
              <a:buNone/>
            </a:pPr>
            <a:endParaRPr lang="en-US" altLang="en-US" sz="2800" b="1"/>
          </a:p>
          <a:p>
            <a:pPr marL="609600" indent="-609600">
              <a:lnSpc>
                <a:spcPct val="80000"/>
              </a:lnSpc>
              <a:buFontTx/>
              <a:buNone/>
            </a:pPr>
            <a:endParaRPr lang="en-US" altLang="en-US" sz="2400" b="1"/>
          </a:p>
          <a:p>
            <a:pPr marL="609600" indent="-609600">
              <a:lnSpc>
                <a:spcPct val="80000"/>
              </a:lnSpc>
              <a:buFontTx/>
              <a:buAutoNum type="arabicPeriod" startAt="226"/>
            </a:pPr>
            <a:r>
              <a:rPr lang="en-US" altLang="en-US" sz="2800" b="1"/>
              <a:t>  Rodents gnaw surfaces with their mandibles.</a:t>
            </a:r>
          </a:p>
          <a:p>
            <a:pPr marL="609600" indent="-609600">
              <a:lnSpc>
                <a:spcPct val="80000"/>
              </a:lnSpc>
              <a:buFontTx/>
              <a:buAutoNum type="arabicPeriod" startAt="226"/>
            </a:pPr>
            <a:r>
              <a:rPr lang="en-US" altLang="en-US" sz="2800" b="1"/>
              <a:t>  Rodent urine fluoresces under a ultraviolet </a:t>
            </a:r>
          </a:p>
          <a:p>
            <a:pPr marL="609600" indent="-609600">
              <a:lnSpc>
                <a:spcPct val="80000"/>
              </a:lnSpc>
              <a:buFontTx/>
              <a:buNone/>
            </a:pPr>
            <a:r>
              <a:rPr lang="en-US" altLang="en-US" sz="2800" b="1"/>
              <a:t>         light.       </a:t>
            </a:r>
          </a:p>
        </p:txBody>
      </p:sp>
      <p:pic>
        <p:nvPicPr>
          <p:cNvPr id="297991" name="Picture 7">
            <a:extLst>
              <a:ext uri="{FF2B5EF4-FFF2-40B4-BE49-F238E27FC236}">
                <a16:creationId xmlns:a16="http://schemas.microsoft.com/office/drawing/2014/main" id="{986C24C1-D328-425A-A58E-AE3D1E08CE1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3886200"/>
            <a:ext cx="2286000" cy="15001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7234" name="Rectangle 2">
            <a:extLst>
              <a:ext uri="{FF2B5EF4-FFF2-40B4-BE49-F238E27FC236}">
                <a16:creationId xmlns:a16="http://schemas.microsoft.com/office/drawing/2014/main" id="{B898F13C-05FB-4ABF-9DFD-3182D35CD262}"/>
              </a:ext>
            </a:extLst>
          </p:cNvPr>
          <p:cNvSpPr>
            <a:spLocks noGrp="1" noChangeArrowheads="1"/>
          </p:cNvSpPr>
          <p:nvPr>
            <p:ph type="title"/>
          </p:nvPr>
        </p:nvSpPr>
        <p:spPr>
          <a:xfrm>
            <a:off x="685800" y="152400"/>
            <a:ext cx="7772400" cy="457200"/>
          </a:xfrm>
        </p:spPr>
        <p:txBody>
          <a:bodyPr/>
          <a:lstStyle/>
          <a:p>
            <a:r>
              <a:rPr lang="en-US" altLang="en-US" sz="2800" b="1"/>
              <a:t>True or False</a:t>
            </a:r>
          </a:p>
        </p:txBody>
      </p:sp>
      <p:sp>
        <p:nvSpPr>
          <p:cNvPr id="607235" name="Rectangle 3">
            <a:extLst>
              <a:ext uri="{FF2B5EF4-FFF2-40B4-BE49-F238E27FC236}">
                <a16:creationId xmlns:a16="http://schemas.microsoft.com/office/drawing/2014/main" id="{010A4C6E-7613-4CC5-9CB9-D1E282562951}"/>
              </a:ext>
            </a:extLst>
          </p:cNvPr>
          <p:cNvSpPr>
            <a:spLocks noGrp="1" noChangeArrowheads="1"/>
          </p:cNvSpPr>
          <p:nvPr>
            <p:ph type="body" idx="1"/>
          </p:nvPr>
        </p:nvSpPr>
        <p:spPr>
          <a:xfrm>
            <a:off x="457200" y="762000"/>
            <a:ext cx="8305800" cy="6096000"/>
          </a:xfrm>
        </p:spPr>
        <p:txBody>
          <a:bodyPr/>
          <a:lstStyle/>
          <a:p>
            <a:pPr marL="609600" indent="-609600">
              <a:lnSpc>
                <a:spcPct val="80000"/>
              </a:lnSpc>
              <a:buFontTx/>
              <a:buNone/>
            </a:pPr>
            <a:r>
              <a:rPr lang="en-US" altLang="en-US" sz="2800" b="1"/>
              <a:t>221.  Commensal rodents live about 1 year.</a:t>
            </a:r>
          </a:p>
          <a:p>
            <a:pPr marL="609600" indent="-609600">
              <a:lnSpc>
                <a:spcPct val="80000"/>
              </a:lnSpc>
              <a:buFontTx/>
              <a:buAutoNum type="arabicPeriod" startAt="222"/>
            </a:pPr>
            <a:r>
              <a:rPr lang="en-US" altLang="en-US" sz="2800" b="1"/>
              <a:t>  About 50 to 75 young mice are weaned per </a:t>
            </a:r>
          </a:p>
          <a:p>
            <a:pPr marL="609600" indent="-609600">
              <a:lnSpc>
                <a:spcPct val="80000"/>
              </a:lnSpc>
              <a:buFontTx/>
              <a:buNone/>
            </a:pPr>
            <a:r>
              <a:rPr lang="en-US" altLang="en-US" sz="2800" b="1"/>
              <a:t>          female mouse each year.</a:t>
            </a:r>
          </a:p>
          <a:p>
            <a:pPr marL="609600" indent="-609600">
              <a:lnSpc>
                <a:spcPct val="80000"/>
              </a:lnSpc>
              <a:buFontTx/>
              <a:buAutoNum type="arabicPeriod" startAt="223"/>
            </a:pPr>
            <a:r>
              <a:rPr lang="en-US" altLang="en-US" sz="2800" b="1"/>
              <a:t>  The Norway rat is normally only found in </a:t>
            </a:r>
          </a:p>
          <a:p>
            <a:pPr marL="609600" indent="-609600">
              <a:lnSpc>
                <a:spcPct val="80000"/>
              </a:lnSpc>
              <a:buFontTx/>
              <a:buNone/>
            </a:pPr>
            <a:r>
              <a:rPr lang="en-US" altLang="en-US" sz="2800" b="1"/>
              <a:t>          coastal states.</a:t>
            </a:r>
          </a:p>
          <a:p>
            <a:pPr marL="609600" indent="-609600">
              <a:lnSpc>
                <a:spcPct val="80000"/>
              </a:lnSpc>
              <a:buFontTx/>
              <a:buAutoNum type="arabicPeriod" startAt="224"/>
            </a:pPr>
            <a:r>
              <a:rPr lang="en-US" altLang="en-US" sz="2800" b="1"/>
              <a:t>  Rodents are not normally territorial.</a:t>
            </a:r>
          </a:p>
          <a:p>
            <a:pPr marL="609600" indent="-609600">
              <a:lnSpc>
                <a:spcPct val="80000"/>
              </a:lnSpc>
              <a:buFontTx/>
              <a:buAutoNum type="arabicPeriod" startAt="224"/>
            </a:pPr>
            <a:r>
              <a:rPr lang="en-US" altLang="en-US" sz="2800" b="1"/>
              <a:t>  </a:t>
            </a:r>
            <a:r>
              <a:rPr lang="en-US" altLang="en-US" sz="2800" b="1" u="sng"/>
              <a:t>House mice may produce 30 to 100 droppings</a:t>
            </a:r>
          </a:p>
          <a:p>
            <a:pPr marL="609600" indent="-609600">
              <a:lnSpc>
                <a:spcPct val="80000"/>
              </a:lnSpc>
              <a:buFontTx/>
              <a:buNone/>
            </a:pPr>
            <a:r>
              <a:rPr lang="en-US" altLang="en-US" sz="2800" b="1"/>
              <a:t>         </a:t>
            </a:r>
            <a:r>
              <a:rPr lang="en-US" altLang="en-US" sz="2800" b="1" u="sng"/>
              <a:t>daily.</a:t>
            </a:r>
          </a:p>
          <a:p>
            <a:pPr marL="609600" indent="-609600">
              <a:lnSpc>
                <a:spcPct val="80000"/>
              </a:lnSpc>
              <a:buFontTx/>
              <a:buNone/>
            </a:pPr>
            <a:endParaRPr lang="en-US" altLang="en-US" sz="2800" b="1"/>
          </a:p>
          <a:p>
            <a:pPr marL="609600" indent="-609600">
              <a:lnSpc>
                <a:spcPct val="80000"/>
              </a:lnSpc>
              <a:buFontTx/>
              <a:buNone/>
            </a:pPr>
            <a:endParaRPr lang="en-US" altLang="en-US" sz="2800" b="1"/>
          </a:p>
          <a:p>
            <a:pPr marL="609600" indent="-609600">
              <a:lnSpc>
                <a:spcPct val="80000"/>
              </a:lnSpc>
              <a:buFontTx/>
              <a:buNone/>
            </a:pPr>
            <a:endParaRPr lang="en-US" altLang="en-US" sz="2400" b="1"/>
          </a:p>
          <a:p>
            <a:pPr marL="609600" indent="-609600">
              <a:lnSpc>
                <a:spcPct val="80000"/>
              </a:lnSpc>
              <a:buFontTx/>
              <a:buAutoNum type="arabicPeriod" startAt="226"/>
            </a:pPr>
            <a:r>
              <a:rPr lang="en-US" altLang="en-US" sz="2800" b="1"/>
              <a:t>  Rodents gnaw surfaces with their mandibles.</a:t>
            </a:r>
          </a:p>
          <a:p>
            <a:pPr marL="609600" indent="-609600">
              <a:lnSpc>
                <a:spcPct val="80000"/>
              </a:lnSpc>
              <a:buFontTx/>
              <a:buAutoNum type="arabicPeriod" startAt="226"/>
            </a:pPr>
            <a:r>
              <a:rPr lang="en-US" altLang="en-US" sz="2800" b="1"/>
              <a:t>  Rodent urine fluoresces under a ultraviolet </a:t>
            </a:r>
          </a:p>
          <a:p>
            <a:pPr marL="609600" indent="-609600">
              <a:lnSpc>
                <a:spcPct val="80000"/>
              </a:lnSpc>
              <a:buFontTx/>
              <a:buNone/>
            </a:pPr>
            <a:r>
              <a:rPr lang="en-US" altLang="en-US" sz="2800" b="1"/>
              <a:t>         light.       </a:t>
            </a:r>
          </a:p>
        </p:txBody>
      </p:sp>
      <p:sp>
        <p:nvSpPr>
          <p:cNvPr id="607236" name="Text Box 4">
            <a:extLst>
              <a:ext uri="{FF2B5EF4-FFF2-40B4-BE49-F238E27FC236}">
                <a16:creationId xmlns:a16="http://schemas.microsoft.com/office/drawing/2014/main" id="{E3B652A0-E3B3-40C4-9708-08361776A10C}"/>
              </a:ext>
            </a:extLst>
          </p:cNvPr>
          <p:cNvSpPr txBox="1">
            <a:spLocks noChangeArrowheads="1"/>
          </p:cNvSpPr>
          <p:nvPr/>
        </p:nvSpPr>
        <p:spPr bwMode="auto">
          <a:xfrm>
            <a:off x="1828800" y="4267200"/>
            <a:ext cx="3124200" cy="83185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 – and that’s a lot </a:t>
            </a:r>
          </a:p>
          <a:p>
            <a:r>
              <a:rPr lang="en-US" altLang="en-US" sz="2400"/>
              <a:t>of rodent poop!</a:t>
            </a:r>
          </a:p>
        </p:txBody>
      </p:sp>
      <p:pic>
        <p:nvPicPr>
          <p:cNvPr id="607237" name="Picture 5">
            <a:extLst>
              <a:ext uri="{FF2B5EF4-FFF2-40B4-BE49-F238E27FC236}">
                <a16:creationId xmlns:a16="http://schemas.microsoft.com/office/drawing/2014/main" id="{28220F3A-3B35-44CF-B546-AE6755CBD8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3886200"/>
            <a:ext cx="2286000" cy="15001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a:extLst>
              <a:ext uri="{FF2B5EF4-FFF2-40B4-BE49-F238E27FC236}">
                <a16:creationId xmlns:a16="http://schemas.microsoft.com/office/drawing/2014/main" id="{5E9AA983-9037-40FA-B7B4-4C635C71671B}"/>
              </a:ext>
            </a:extLst>
          </p:cNvPr>
          <p:cNvSpPr>
            <a:spLocks noGrp="1" noChangeArrowheads="1"/>
          </p:cNvSpPr>
          <p:nvPr>
            <p:ph type="title"/>
          </p:nvPr>
        </p:nvSpPr>
        <p:spPr>
          <a:xfrm>
            <a:off x="685800" y="152400"/>
            <a:ext cx="7772400" cy="533400"/>
          </a:xfrm>
        </p:spPr>
        <p:txBody>
          <a:bodyPr/>
          <a:lstStyle/>
          <a:p>
            <a:r>
              <a:rPr lang="en-US" altLang="en-US" sz="2800" b="1"/>
              <a:t>True or False</a:t>
            </a:r>
          </a:p>
        </p:txBody>
      </p:sp>
      <p:sp>
        <p:nvSpPr>
          <p:cNvPr id="299011" name="Rectangle 3">
            <a:extLst>
              <a:ext uri="{FF2B5EF4-FFF2-40B4-BE49-F238E27FC236}">
                <a16:creationId xmlns:a16="http://schemas.microsoft.com/office/drawing/2014/main" id="{8F36540E-7C11-4F41-A7EE-0E14DB0AC609}"/>
              </a:ext>
            </a:extLst>
          </p:cNvPr>
          <p:cNvSpPr>
            <a:spLocks noGrp="1" noChangeArrowheads="1"/>
          </p:cNvSpPr>
          <p:nvPr>
            <p:ph type="body" idx="1"/>
          </p:nvPr>
        </p:nvSpPr>
        <p:spPr>
          <a:xfrm>
            <a:off x="457200" y="762000"/>
            <a:ext cx="8305800" cy="6096000"/>
          </a:xfrm>
        </p:spPr>
        <p:txBody>
          <a:bodyPr/>
          <a:lstStyle/>
          <a:p>
            <a:pPr marL="609600" indent="-609600">
              <a:lnSpc>
                <a:spcPct val="80000"/>
              </a:lnSpc>
              <a:buFontTx/>
              <a:buNone/>
            </a:pPr>
            <a:r>
              <a:rPr lang="en-US" altLang="en-US" sz="2800" b="1"/>
              <a:t>221.  Commensal rodents live about 1 year.</a:t>
            </a:r>
          </a:p>
          <a:p>
            <a:pPr marL="609600" indent="-609600">
              <a:lnSpc>
                <a:spcPct val="80000"/>
              </a:lnSpc>
              <a:buFontTx/>
              <a:buAutoNum type="arabicPeriod" startAt="222"/>
            </a:pPr>
            <a:r>
              <a:rPr lang="en-US" altLang="en-US" sz="2800" b="1"/>
              <a:t>  About 50 to 75 young mice are weaned per </a:t>
            </a:r>
          </a:p>
          <a:p>
            <a:pPr marL="609600" indent="-609600">
              <a:lnSpc>
                <a:spcPct val="80000"/>
              </a:lnSpc>
              <a:buFontTx/>
              <a:buNone/>
            </a:pPr>
            <a:r>
              <a:rPr lang="en-US" altLang="en-US" sz="2800" b="1"/>
              <a:t>          female mouse each year.</a:t>
            </a:r>
          </a:p>
          <a:p>
            <a:pPr marL="609600" indent="-609600">
              <a:lnSpc>
                <a:spcPct val="80000"/>
              </a:lnSpc>
              <a:buFontTx/>
              <a:buAutoNum type="arabicPeriod" startAt="223"/>
            </a:pPr>
            <a:r>
              <a:rPr lang="en-US" altLang="en-US" sz="2800" b="1"/>
              <a:t>  The Norway rat is normally only found in </a:t>
            </a:r>
          </a:p>
          <a:p>
            <a:pPr marL="609600" indent="-609600">
              <a:lnSpc>
                <a:spcPct val="80000"/>
              </a:lnSpc>
              <a:buFontTx/>
              <a:buNone/>
            </a:pPr>
            <a:r>
              <a:rPr lang="en-US" altLang="en-US" sz="2800" b="1"/>
              <a:t>          coastal states.</a:t>
            </a:r>
          </a:p>
          <a:p>
            <a:pPr marL="609600" indent="-609600">
              <a:lnSpc>
                <a:spcPct val="80000"/>
              </a:lnSpc>
              <a:buFontTx/>
              <a:buAutoNum type="arabicPeriod" startAt="224"/>
            </a:pPr>
            <a:r>
              <a:rPr lang="en-US" altLang="en-US" sz="2800" b="1"/>
              <a:t>  Rodents are not normally territorial.</a:t>
            </a:r>
          </a:p>
          <a:p>
            <a:pPr marL="609600" indent="-609600">
              <a:lnSpc>
                <a:spcPct val="80000"/>
              </a:lnSpc>
              <a:buFontTx/>
              <a:buAutoNum type="arabicPeriod" startAt="224"/>
            </a:pPr>
            <a:r>
              <a:rPr lang="en-US" altLang="en-US" sz="2800" b="1"/>
              <a:t>  House mice may produce 30 to 100 droppings</a:t>
            </a:r>
          </a:p>
          <a:p>
            <a:pPr marL="609600" indent="-609600">
              <a:lnSpc>
                <a:spcPct val="80000"/>
              </a:lnSpc>
              <a:buFontTx/>
              <a:buNone/>
            </a:pPr>
            <a:r>
              <a:rPr lang="en-US" altLang="en-US" sz="2800" b="1"/>
              <a:t>         daily.</a:t>
            </a:r>
          </a:p>
          <a:p>
            <a:pPr marL="609600" indent="-609600">
              <a:lnSpc>
                <a:spcPct val="80000"/>
              </a:lnSpc>
              <a:buFontTx/>
              <a:buAutoNum type="arabicPeriod" startAt="226"/>
            </a:pPr>
            <a:r>
              <a:rPr lang="en-US" altLang="en-US" sz="2800" b="1"/>
              <a:t>  </a:t>
            </a:r>
            <a:r>
              <a:rPr lang="en-US" altLang="en-US" sz="2800" b="1" u="sng"/>
              <a:t>Rodents gnaw surfaces with </a:t>
            </a:r>
          </a:p>
          <a:p>
            <a:pPr marL="609600" indent="-609600">
              <a:lnSpc>
                <a:spcPct val="80000"/>
              </a:lnSpc>
              <a:buFontTx/>
              <a:buNone/>
            </a:pPr>
            <a:r>
              <a:rPr lang="en-US" altLang="en-US" sz="2800" b="1"/>
              <a:t>          </a:t>
            </a:r>
            <a:r>
              <a:rPr lang="en-US" altLang="en-US" sz="2800" b="1" u="sng"/>
              <a:t>their mandibles.</a:t>
            </a:r>
          </a:p>
          <a:p>
            <a:pPr marL="609600" indent="-609600">
              <a:lnSpc>
                <a:spcPct val="80000"/>
              </a:lnSpc>
              <a:buFontTx/>
              <a:buAutoNum type="arabicPeriod" startAt="226"/>
            </a:pPr>
            <a:endParaRPr lang="en-US" altLang="en-US" sz="2800" b="1" u="sng"/>
          </a:p>
          <a:p>
            <a:pPr marL="609600" indent="-609600">
              <a:lnSpc>
                <a:spcPct val="80000"/>
              </a:lnSpc>
              <a:buFontTx/>
              <a:buAutoNum type="arabicPeriod" startAt="226"/>
            </a:pPr>
            <a:endParaRPr lang="en-US" altLang="en-US" sz="2800" b="1"/>
          </a:p>
          <a:p>
            <a:pPr marL="609600" indent="-609600">
              <a:lnSpc>
                <a:spcPct val="80000"/>
              </a:lnSpc>
              <a:buFontTx/>
              <a:buAutoNum type="arabicPeriod" startAt="226"/>
            </a:pPr>
            <a:r>
              <a:rPr lang="en-US" altLang="en-US" sz="2800" b="1"/>
              <a:t>  Rodent urine fluoresces under a ultraviolet </a:t>
            </a:r>
          </a:p>
          <a:p>
            <a:pPr marL="609600" indent="-609600">
              <a:lnSpc>
                <a:spcPct val="80000"/>
              </a:lnSpc>
              <a:buFontTx/>
              <a:buNone/>
            </a:pPr>
            <a:r>
              <a:rPr lang="en-US" altLang="en-US" sz="2800" b="1"/>
              <a:t>         light.       </a:t>
            </a:r>
          </a:p>
        </p:txBody>
      </p:sp>
      <p:pic>
        <p:nvPicPr>
          <p:cNvPr id="299014" name="Picture 6">
            <a:extLst>
              <a:ext uri="{FF2B5EF4-FFF2-40B4-BE49-F238E27FC236}">
                <a16:creationId xmlns:a16="http://schemas.microsoft.com/office/drawing/2014/main" id="{5A0C1F04-690B-4426-89B7-AE52A314EAA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3810000"/>
            <a:ext cx="1562100" cy="1384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8258" name="Rectangle 2">
            <a:extLst>
              <a:ext uri="{FF2B5EF4-FFF2-40B4-BE49-F238E27FC236}">
                <a16:creationId xmlns:a16="http://schemas.microsoft.com/office/drawing/2014/main" id="{BFA33AFE-9F9F-4D49-B0CF-63F3E1E337A0}"/>
              </a:ext>
            </a:extLst>
          </p:cNvPr>
          <p:cNvSpPr>
            <a:spLocks noGrp="1" noChangeArrowheads="1"/>
          </p:cNvSpPr>
          <p:nvPr>
            <p:ph type="title"/>
          </p:nvPr>
        </p:nvSpPr>
        <p:spPr>
          <a:xfrm>
            <a:off x="685800" y="152400"/>
            <a:ext cx="7772400" cy="533400"/>
          </a:xfrm>
        </p:spPr>
        <p:txBody>
          <a:bodyPr/>
          <a:lstStyle/>
          <a:p>
            <a:r>
              <a:rPr lang="en-US" altLang="en-US" sz="2800" b="1"/>
              <a:t>True or False</a:t>
            </a:r>
          </a:p>
        </p:txBody>
      </p:sp>
      <p:sp>
        <p:nvSpPr>
          <p:cNvPr id="608259" name="Rectangle 3">
            <a:extLst>
              <a:ext uri="{FF2B5EF4-FFF2-40B4-BE49-F238E27FC236}">
                <a16:creationId xmlns:a16="http://schemas.microsoft.com/office/drawing/2014/main" id="{2D1CE704-6369-4532-9D5A-B33C28A1A2DD}"/>
              </a:ext>
            </a:extLst>
          </p:cNvPr>
          <p:cNvSpPr>
            <a:spLocks noGrp="1" noChangeArrowheads="1"/>
          </p:cNvSpPr>
          <p:nvPr>
            <p:ph type="body" idx="1"/>
          </p:nvPr>
        </p:nvSpPr>
        <p:spPr>
          <a:xfrm>
            <a:off x="457200" y="762000"/>
            <a:ext cx="8305800" cy="6096000"/>
          </a:xfrm>
        </p:spPr>
        <p:txBody>
          <a:bodyPr/>
          <a:lstStyle/>
          <a:p>
            <a:pPr marL="609600" indent="-609600">
              <a:lnSpc>
                <a:spcPct val="80000"/>
              </a:lnSpc>
              <a:buFontTx/>
              <a:buNone/>
            </a:pPr>
            <a:r>
              <a:rPr lang="en-US" altLang="en-US" sz="2800" b="1"/>
              <a:t>221.  Commensal rodents live about 1 year.</a:t>
            </a:r>
          </a:p>
          <a:p>
            <a:pPr marL="609600" indent="-609600">
              <a:lnSpc>
                <a:spcPct val="80000"/>
              </a:lnSpc>
              <a:buFontTx/>
              <a:buAutoNum type="arabicPeriod" startAt="222"/>
            </a:pPr>
            <a:r>
              <a:rPr lang="en-US" altLang="en-US" sz="2800" b="1"/>
              <a:t>  About 50 to 75 young mice are weaned per </a:t>
            </a:r>
          </a:p>
          <a:p>
            <a:pPr marL="609600" indent="-609600">
              <a:lnSpc>
                <a:spcPct val="80000"/>
              </a:lnSpc>
              <a:buFontTx/>
              <a:buNone/>
            </a:pPr>
            <a:r>
              <a:rPr lang="en-US" altLang="en-US" sz="2800" b="1"/>
              <a:t>          female mouse each year.</a:t>
            </a:r>
          </a:p>
          <a:p>
            <a:pPr marL="609600" indent="-609600">
              <a:lnSpc>
                <a:spcPct val="80000"/>
              </a:lnSpc>
              <a:buFontTx/>
              <a:buAutoNum type="arabicPeriod" startAt="223"/>
            </a:pPr>
            <a:r>
              <a:rPr lang="en-US" altLang="en-US" sz="2800" b="1"/>
              <a:t>  The Norway rat is normally only found in </a:t>
            </a:r>
          </a:p>
          <a:p>
            <a:pPr marL="609600" indent="-609600">
              <a:lnSpc>
                <a:spcPct val="80000"/>
              </a:lnSpc>
              <a:buFontTx/>
              <a:buNone/>
            </a:pPr>
            <a:r>
              <a:rPr lang="en-US" altLang="en-US" sz="2800" b="1"/>
              <a:t>          coastal states.</a:t>
            </a:r>
          </a:p>
          <a:p>
            <a:pPr marL="609600" indent="-609600">
              <a:lnSpc>
                <a:spcPct val="80000"/>
              </a:lnSpc>
              <a:buFontTx/>
              <a:buAutoNum type="arabicPeriod" startAt="224"/>
            </a:pPr>
            <a:r>
              <a:rPr lang="en-US" altLang="en-US" sz="2800" b="1"/>
              <a:t>  Rodents are not normally territorial.</a:t>
            </a:r>
          </a:p>
          <a:p>
            <a:pPr marL="609600" indent="-609600">
              <a:lnSpc>
                <a:spcPct val="80000"/>
              </a:lnSpc>
              <a:buFontTx/>
              <a:buAutoNum type="arabicPeriod" startAt="224"/>
            </a:pPr>
            <a:r>
              <a:rPr lang="en-US" altLang="en-US" sz="2800" b="1"/>
              <a:t>  House mice may produce 30 to 100 droppings</a:t>
            </a:r>
          </a:p>
          <a:p>
            <a:pPr marL="609600" indent="-609600">
              <a:lnSpc>
                <a:spcPct val="80000"/>
              </a:lnSpc>
              <a:buFontTx/>
              <a:buNone/>
            </a:pPr>
            <a:r>
              <a:rPr lang="en-US" altLang="en-US" sz="2800" b="1"/>
              <a:t>         daily.</a:t>
            </a:r>
          </a:p>
          <a:p>
            <a:pPr marL="609600" indent="-609600">
              <a:lnSpc>
                <a:spcPct val="80000"/>
              </a:lnSpc>
              <a:buFontTx/>
              <a:buAutoNum type="arabicPeriod" startAt="226"/>
            </a:pPr>
            <a:r>
              <a:rPr lang="en-US" altLang="en-US" sz="2800" b="1"/>
              <a:t>  </a:t>
            </a:r>
            <a:r>
              <a:rPr lang="en-US" altLang="en-US" sz="2800" b="1" u="sng"/>
              <a:t>Rodents gnaw surfaces with </a:t>
            </a:r>
          </a:p>
          <a:p>
            <a:pPr marL="609600" indent="-609600">
              <a:lnSpc>
                <a:spcPct val="80000"/>
              </a:lnSpc>
              <a:buFontTx/>
              <a:buNone/>
            </a:pPr>
            <a:r>
              <a:rPr lang="en-US" altLang="en-US" sz="2800" b="1"/>
              <a:t>          </a:t>
            </a:r>
            <a:r>
              <a:rPr lang="en-US" altLang="en-US" sz="2800" b="1" u="sng"/>
              <a:t>their mandibles.</a:t>
            </a:r>
          </a:p>
          <a:p>
            <a:pPr marL="609600" indent="-609600">
              <a:lnSpc>
                <a:spcPct val="80000"/>
              </a:lnSpc>
              <a:buFontTx/>
              <a:buAutoNum type="arabicPeriod" startAt="226"/>
            </a:pPr>
            <a:endParaRPr lang="en-US" altLang="en-US" sz="2800" b="1" u="sng"/>
          </a:p>
          <a:p>
            <a:pPr marL="609600" indent="-609600">
              <a:lnSpc>
                <a:spcPct val="80000"/>
              </a:lnSpc>
              <a:buFontTx/>
              <a:buAutoNum type="arabicPeriod" startAt="226"/>
            </a:pPr>
            <a:endParaRPr lang="en-US" altLang="en-US" sz="2800" b="1"/>
          </a:p>
          <a:p>
            <a:pPr marL="609600" indent="-609600">
              <a:lnSpc>
                <a:spcPct val="80000"/>
              </a:lnSpc>
              <a:buFontTx/>
              <a:buAutoNum type="arabicPeriod" startAt="226"/>
            </a:pPr>
            <a:r>
              <a:rPr lang="en-US" altLang="en-US" sz="2800" b="1"/>
              <a:t>  Rodent urine fluoresces under a ultraviolet </a:t>
            </a:r>
          </a:p>
          <a:p>
            <a:pPr marL="609600" indent="-609600">
              <a:lnSpc>
                <a:spcPct val="80000"/>
              </a:lnSpc>
              <a:buFontTx/>
              <a:buNone/>
            </a:pPr>
            <a:r>
              <a:rPr lang="en-US" altLang="en-US" sz="2800" b="1"/>
              <a:t>         light.       </a:t>
            </a:r>
          </a:p>
        </p:txBody>
      </p:sp>
      <p:sp>
        <p:nvSpPr>
          <p:cNvPr id="608260" name="Text Box 4">
            <a:extLst>
              <a:ext uri="{FF2B5EF4-FFF2-40B4-BE49-F238E27FC236}">
                <a16:creationId xmlns:a16="http://schemas.microsoft.com/office/drawing/2014/main" id="{598DAE46-360F-4EB8-B793-A4FBAA0F6A71}"/>
              </a:ext>
            </a:extLst>
          </p:cNvPr>
          <p:cNvSpPr txBox="1">
            <a:spLocks noChangeArrowheads="1"/>
          </p:cNvSpPr>
          <p:nvPr/>
        </p:nvSpPr>
        <p:spPr bwMode="auto">
          <a:xfrm>
            <a:off x="593725" y="5334000"/>
            <a:ext cx="8075613"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rodents aren’t insects –they gnaw with their incissors</a:t>
            </a:r>
          </a:p>
        </p:txBody>
      </p:sp>
      <p:pic>
        <p:nvPicPr>
          <p:cNvPr id="608261" name="Picture 5">
            <a:extLst>
              <a:ext uri="{FF2B5EF4-FFF2-40B4-BE49-F238E27FC236}">
                <a16:creationId xmlns:a16="http://schemas.microsoft.com/office/drawing/2014/main" id="{F965813F-AE6B-4ACC-9431-78B55B7EFE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3810000"/>
            <a:ext cx="1562100" cy="13843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0034" name="Rectangle 2">
            <a:extLst>
              <a:ext uri="{FF2B5EF4-FFF2-40B4-BE49-F238E27FC236}">
                <a16:creationId xmlns:a16="http://schemas.microsoft.com/office/drawing/2014/main" id="{693E7137-3C1B-4FF5-B478-EC562113C5BC}"/>
              </a:ext>
            </a:extLst>
          </p:cNvPr>
          <p:cNvSpPr>
            <a:spLocks noGrp="1" noChangeArrowheads="1"/>
          </p:cNvSpPr>
          <p:nvPr>
            <p:ph type="title"/>
          </p:nvPr>
        </p:nvSpPr>
        <p:spPr>
          <a:xfrm>
            <a:off x="685800" y="304800"/>
            <a:ext cx="7772400" cy="533400"/>
          </a:xfrm>
        </p:spPr>
        <p:txBody>
          <a:bodyPr/>
          <a:lstStyle/>
          <a:p>
            <a:r>
              <a:rPr lang="en-US" altLang="en-US" sz="2800" b="1"/>
              <a:t>True or False</a:t>
            </a:r>
          </a:p>
        </p:txBody>
      </p:sp>
      <p:sp>
        <p:nvSpPr>
          <p:cNvPr id="300035" name="Rectangle 3">
            <a:extLst>
              <a:ext uri="{FF2B5EF4-FFF2-40B4-BE49-F238E27FC236}">
                <a16:creationId xmlns:a16="http://schemas.microsoft.com/office/drawing/2014/main" id="{6989F478-9E70-46FB-9053-BF3A9C8FD564}"/>
              </a:ext>
            </a:extLst>
          </p:cNvPr>
          <p:cNvSpPr>
            <a:spLocks noGrp="1" noChangeArrowheads="1"/>
          </p:cNvSpPr>
          <p:nvPr>
            <p:ph type="body" idx="1"/>
          </p:nvPr>
        </p:nvSpPr>
        <p:spPr>
          <a:xfrm>
            <a:off x="457200" y="990600"/>
            <a:ext cx="8305800" cy="5562600"/>
          </a:xfrm>
        </p:spPr>
        <p:txBody>
          <a:bodyPr/>
          <a:lstStyle/>
          <a:p>
            <a:pPr marL="609600" indent="-609600">
              <a:lnSpc>
                <a:spcPct val="90000"/>
              </a:lnSpc>
              <a:buFontTx/>
              <a:buNone/>
            </a:pPr>
            <a:r>
              <a:rPr lang="en-US" altLang="en-US" sz="2800" b="1"/>
              <a:t>221.  Commensal rodents live about 1 year.</a:t>
            </a:r>
          </a:p>
          <a:p>
            <a:pPr marL="609600" indent="-609600">
              <a:lnSpc>
                <a:spcPct val="90000"/>
              </a:lnSpc>
              <a:buFontTx/>
              <a:buAutoNum type="arabicPeriod" startAt="222"/>
            </a:pPr>
            <a:r>
              <a:rPr lang="en-US" altLang="en-US" sz="2800" b="1"/>
              <a:t>  About 50 to 75 young mice are weaned per </a:t>
            </a:r>
          </a:p>
          <a:p>
            <a:pPr marL="609600" indent="-609600">
              <a:lnSpc>
                <a:spcPct val="90000"/>
              </a:lnSpc>
              <a:buFontTx/>
              <a:buNone/>
            </a:pPr>
            <a:r>
              <a:rPr lang="en-US" altLang="en-US" sz="2800" b="1"/>
              <a:t>          female mouse each year.</a:t>
            </a:r>
          </a:p>
          <a:p>
            <a:pPr marL="609600" indent="-609600">
              <a:lnSpc>
                <a:spcPct val="90000"/>
              </a:lnSpc>
              <a:buFontTx/>
              <a:buAutoNum type="arabicPeriod" startAt="223"/>
            </a:pPr>
            <a:r>
              <a:rPr lang="en-US" altLang="en-US" sz="2800" b="1"/>
              <a:t>  The Norway rat is normally only found in </a:t>
            </a:r>
          </a:p>
          <a:p>
            <a:pPr marL="609600" indent="-609600">
              <a:lnSpc>
                <a:spcPct val="90000"/>
              </a:lnSpc>
              <a:buFontTx/>
              <a:buNone/>
            </a:pPr>
            <a:r>
              <a:rPr lang="en-US" altLang="en-US" sz="2800" b="1"/>
              <a:t>          coastal states.</a:t>
            </a:r>
          </a:p>
          <a:p>
            <a:pPr marL="609600" indent="-609600">
              <a:lnSpc>
                <a:spcPct val="90000"/>
              </a:lnSpc>
              <a:buFontTx/>
              <a:buAutoNum type="arabicPeriod" startAt="224"/>
            </a:pPr>
            <a:r>
              <a:rPr lang="en-US" altLang="en-US" sz="2800" b="1"/>
              <a:t>  Rodents are not normally territorial.</a:t>
            </a:r>
          </a:p>
          <a:p>
            <a:pPr marL="609600" indent="-609600">
              <a:lnSpc>
                <a:spcPct val="90000"/>
              </a:lnSpc>
              <a:buFontTx/>
              <a:buAutoNum type="arabicPeriod" startAt="224"/>
            </a:pPr>
            <a:r>
              <a:rPr lang="en-US" altLang="en-US" sz="2800" b="1"/>
              <a:t>  House mice may produce 30 to 100 droppings</a:t>
            </a:r>
          </a:p>
          <a:p>
            <a:pPr marL="609600" indent="-609600">
              <a:lnSpc>
                <a:spcPct val="90000"/>
              </a:lnSpc>
              <a:buFontTx/>
              <a:buNone/>
            </a:pPr>
            <a:r>
              <a:rPr lang="en-US" altLang="en-US" sz="2800" b="1"/>
              <a:t>         daily.</a:t>
            </a:r>
          </a:p>
          <a:p>
            <a:pPr marL="609600" indent="-609600">
              <a:lnSpc>
                <a:spcPct val="90000"/>
              </a:lnSpc>
              <a:buFontTx/>
              <a:buAutoNum type="arabicPeriod" startAt="226"/>
            </a:pPr>
            <a:r>
              <a:rPr lang="en-US" altLang="en-US" sz="2800" b="1"/>
              <a:t>  Rodents gnaw surfaces with their mandibles.</a:t>
            </a:r>
          </a:p>
          <a:p>
            <a:pPr marL="609600" indent="-609600">
              <a:lnSpc>
                <a:spcPct val="90000"/>
              </a:lnSpc>
              <a:buFontTx/>
              <a:buAutoNum type="arabicPeriod" startAt="226"/>
            </a:pPr>
            <a:r>
              <a:rPr lang="en-US" altLang="en-US" sz="2800" b="1"/>
              <a:t>  </a:t>
            </a:r>
            <a:r>
              <a:rPr lang="en-US" altLang="en-US" sz="2800" b="1" u="sng"/>
              <a:t>Rodent urine fluoresces under a ultraviolet </a:t>
            </a:r>
          </a:p>
          <a:p>
            <a:pPr marL="609600" indent="-609600">
              <a:lnSpc>
                <a:spcPct val="90000"/>
              </a:lnSpc>
              <a:buFontTx/>
              <a:buNone/>
            </a:pPr>
            <a:r>
              <a:rPr lang="en-US" altLang="en-US" sz="2800" b="1"/>
              <a:t>         </a:t>
            </a:r>
            <a:r>
              <a:rPr lang="en-US" altLang="en-US" sz="2800" b="1" u="sng"/>
              <a:t>light.       </a:t>
            </a:r>
          </a:p>
        </p:txBody>
      </p:sp>
    </p:spTree>
  </p:cSld>
  <p:clrMapOvr>
    <a:masterClrMapping/>
  </p:clrMapOvr>
</p:sld>
</file>

<file path=ppt/slides/slide4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82" name="Rectangle 2">
            <a:extLst>
              <a:ext uri="{FF2B5EF4-FFF2-40B4-BE49-F238E27FC236}">
                <a16:creationId xmlns:a16="http://schemas.microsoft.com/office/drawing/2014/main" id="{75B1AAE9-9CEF-4AFA-8CFB-3A03C0608E00}"/>
              </a:ext>
            </a:extLst>
          </p:cNvPr>
          <p:cNvSpPr>
            <a:spLocks noGrp="1" noChangeArrowheads="1"/>
          </p:cNvSpPr>
          <p:nvPr>
            <p:ph type="title"/>
          </p:nvPr>
        </p:nvSpPr>
        <p:spPr>
          <a:xfrm>
            <a:off x="685800" y="304800"/>
            <a:ext cx="7772400" cy="533400"/>
          </a:xfrm>
        </p:spPr>
        <p:txBody>
          <a:bodyPr/>
          <a:lstStyle/>
          <a:p>
            <a:r>
              <a:rPr lang="en-US" altLang="en-US" sz="2800" b="1"/>
              <a:t>True or False</a:t>
            </a:r>
          </a:p>
        </p:txBody>
      </p:sp>
      <p:sp>
        <p:nvSpPr>
          <p:cNvPr id="609283" name="Rectangle 3">
            <a:extLst>
              <a:ext uri="{FF2B5EF4-FFF2-40B4-BE49-F238E27FC236}">
                <a16:creationId xmlns:a16="http://schemas.microsoft.com/office/drawing/2014/main" id="{579CA73E-1945-4709-9F07-725D4419843D}"/>
              </a:ext>
            </a:extLst>
          </p:cNvPr>
          <p:cNvSpPr>
            <a:spLocks noGrp="1" noChangeArrowheads="1"/>
          </p:cNvSpPr>
          <p:nvPr>
            <p:ph type="body" idx="1"/>
          </p:nvPr>
        </p:nvSpPr>
        <p:spPr>
          <a:xfrm>
            <a:off x="457200" y="990600"/>
            <a:ext cx="8305800" cy="5562600"/>
          </a:xfrm>
        </p:spPr>
        <p:txBody>
          <a:bodyPr/>
          <a:lstStyle/>
          <a:p>
            <a:pPr marL="609600" indent="-609600">
              <a:lnSpc>
                <a:spcPct val="90000"/>
              </a:lnSpc>
              <a:buFontTx/>
              <a:buNone/>
            </a:pPr>
            <a:r>
              <a:rPr lang="en-US" altLang="en-US" sz="2800" b="1"/>
              <a:t>221.  Commensal rodents live about 1 year.</a:t>
            </a:r>
          </a:p>
          <a:p>
            <a:pPr marL="609600" indent="-609600">
              <a:lnSpc>
                <a:spcPct val="90000"/>
              </a:lnSpc>
              <a:buFontTx/>
              <a:buAutoNum type="arabicPeriod" startAt="222"/>
            </a:pPr>
            <a:r>
              <a:rPr lang="en-US" altLang="en-US" sz="2800" b="1"/>
              <a:t>  About 50 to 75 young mice are weaned per </a:t>
            </a:r>
          </a:p>
          <a:p>
            <a:pPr marL="609600" indent="-609600">
              <a:lnSpc>
                <a:spcPct val="90000"/>
              </a:lnSpc>
              <a:buFontTx/>
              <a:buNone/>
            </a:pPr>
            <a:r>
              <a:rPr lang="en-US" altLang="en-US" sz="2800" b="1"/>
              <a:t>          female mouse each year.</a:t>
            </a:r>
          </a:p>
          <a:p>
            <a:pPr marL="609600" indent="-609600">
              <a:lnSpc>
                <a:spcPct val="90000"/>
              </a:lnSpc>
              <a:buFontTx/>
              <a:buAutoNum type="arabicPeriod" startAt="223"/>
            </a:pPr>
            <a:r>
              <a:rPr lang="en-US" altLang="en-US" sz="2800" b="1"/>
              <a:t>  The Norway rat is normally only found in </a:t>
            </a:r>
          </a:p>
          <a:p>
            <a:pPr marL="609600" indent="-609600">
              <a:lnSpc>
                <a:spcPct val="90000"/>
              </a:lnSpc>
              <a:buFontTx/>
              <a:buNone/>
            </a:pPr>
            <a:r>
              <a:rPr lang="en-US" altLang="en-US" sz="2800" b="1"/>
              <a:t>          coastal states.</a:t>
            </a:r>
          </a:p>
          <a:p>
            <a:pPr marL="609600" indent="-609600">
              <a:lnSpc>
                <a:spcPct val="90000"/>
              </a:lnSpc>
              <a:buFontTx/>
              <a:buAutoNum type="arabicPeriod" startAt="224"/>
            </a:pPr>
            <a:r>
              <a:rPr lang="en-US" altLang="en-US" sz="2800" b="1"/>
              <a:t>  Rodents are not normally territorial.</a:t>
            </a:r>
          </a:p>
          <a:p>
            <a:pPr marL="609600" indent="-609600">
              <a:lnSpc>
                <a:spcPct val="90000"/>
              </a:lnSpc>
              <a:buFontTx/>
              <a:buAutoNum type="arabicPeriod" startAt="224"/>
            </a:pPr>
            <a:r>
              <a:rPr lang="en-US" altLang="en-US" sz="2800" b="1"/>
              <a:t>  House mice may produce 30 to 100 droppings</a:t>
            </a:r>
          </a:p>
          <a:p>
            <a:pPr marL="609600" indent="-609600">
              <a:lnSpc>
                <a:spcPct val="90000"/>
              </a:lnSpc>
              <a:buFontTx/>
              <a:buNone/>
            </a:pPr>
            <a:r>
              <a:rPr lang="en-US" altLang="en-US" sz="2800" b="1"/>
              <a:t>         daily.</a:t>
            </a:r>
          </a:p>
          <a:p>
            <a:pPr marL="609600" indent="-609600">
              <a:lnSpc>
                <a:spcPct val="90000"/>
              </a:lnSpc>
              <a:buFontTx/>
              <a:buAutoNum type="arabicPeriod" startAt="226"/>
            </a:pPr>
            <a:r>
              <a:rPr lang="en-US" altLang="en-US" sz="2800" b="1"/>
              <a:t>  Rodents gnaw surfaces with their mandibles.</a:t>
            </a:r>
          </a:p>
          <a:p>
            <a:pPr marL="609600" indent="-609600">
              <a:lnSpc>
                <a:spcPct val="90000"/>
              </a:lnSpc>
              <a:buFontTx/>
              <a:buAutoNum type="arabicPeriod" startAt="226"/>
            </a:pPr>
            <a:r>
              <a:rPr lang="en-US" altLang="en-US" sz="2800" b="1"/>
              <a:t>  </a:t>
            </a:r>
            <a:r>
              <a:rPr lang="en-US" altLang="en-US" sz="2800" b="1" u="sng"/>
              <a:t>Rodent urine fluoresces under a ultraviolet </a:t>
            </a:r>
          </a:p>
          <a:p>
            <a:pPr marL="609600" indent="-609600">
              <a:lnSpc>
                <a:spcPct val="90000"/>
              </a:lnSpc>
              <a:buFontTx/>
              <a:buNone/>
            </a:pPr>
            <a:r>
              <a:rPr lang="en-US" altLang="en-US" sz="2800" b="1"/>
              <a:t>         </a:t>
            </a:r>
            <a:r>
              <a:rPr lang="en-US" altLang="en-US" sz="2800" b="1" u="sng"/>
              <a:t>light.       </a:t>
            </a:r>
          </a:p>
        </p:txBody>
      </p:sp>
      <p:sp>
        <p:nvSpPr>
          <p:cNvPr id="609284" name="Text Box 4">
            <a:extLst>
              <a:ext uri="{FF2B5EF4-FFF2-40B4-BE49-F238E27FC236}">
                <a16:creationId xmlns:a16="http://schemas.microsoft.com/office/drawing/2014/main" id="{A10F9321-25BA-40BE-8875-3F4065B98BCD}"/>
              </a:ext>
            </a:extLst>
          </p:cNvPr>
          <p:cNvSpPr txBox="1">
            <a:spLocks noChangeArrowheads="1"/>
          </p:cNvSpPr>
          <p:nvPr/>
        </p:nvSpPr>
        <p:spPr bwMode="auto">
          <a:xfrm>
            <a:off x="1752600" y="6172200"/>
            <a:ext cx="6248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True – but so do many other things…like glue</a:t>
            </a:r>
          </a:p>
        </p:txBody>
      </p:sp>
    </p:spTree>
  </p:cSld>
  <p:clrMapOvr>
    <a:masterClrMapping/>
  </p:clrMapOvr>
</p:sld>
</file>

<file path=ppt/slides/slide4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036C62DD-C548-48D9-AF27-2A723C2B4DAC}"/>
              </a:ext>
            </a:extLst>
          </p:cNvPr>
          <p:cNvSpPr>
            <a:spLocks noGrp="1" noChangeArrowheads="1"/>
          </p:cNvSpPr>
          <p:nvPr>
            <p:ph type="title"/>
          </p:nvPr>
        </p:nvSpPr>
        <p:spPr>
          <a:xfrm>
            <a:off x="685800" y="228600"/>
            <a:ext cx="7772400" cy="533400"/>
          </a:xfrm>
        </p:spPr>
        <p:txBody>
          <a:bodyPr/>
          <a:lstStyle/>
          <a:p>
            <a:r>
              <a:rPr lang="en-US" altLang="en-US" sz="2800" b="1"/>
              <a:t>True or False</a:t>
            </a:r>
          </a:p>
        </p:txBody>
      </p:sp>
      <p:sp>
        <p:nvSpPr>
          <p:cNvPr id="56323" name="Rectangle 3">
            <a:extLst>
              <a:ext uri="{FF2B5EF4-FFF2-40B4-BE49-F238E27FC236}">
                <a16:creationId xmlns:a16="http://schemas.microsoft.com/office/drawing/2014/main" id="{27EAA0EE-59DF-4C21-A77F-51C7C49FF94C}"/>
              </a:ext>
            </a:extLst>
          </p:cNvPr>
          <p:cNvSpPr>
            <a:spLocks noGrp="1" noChangeArrowheads="1"/>
          </p:cNvSpPr>
          <p:nvPr>
            <p:ph type="body" idx="1"/>
          </p:nvPr>
        </p:nvSpPr>
        <p:spPr>
          <a:xfrm>
            <a:off x="457200" y="762000"/>
            <a:ext cx="8229600" cy="6096000"/>
          </a:xfrm>
        </p:spPr>
        <p:txBody>
          <a:bodyPr/>
          <a:lstStyle/>
          <a:p>
            <a:pPr marL="609600" indent="-609600">
              <a:lnSpc>
                <a:spcPct val="90000"/>
              </a:lnSpc>
              <a:buFontTx/>
              <a:buNone/>
            </a:pPr>
            <a:r>
              <a:rPr lang="en-US" altLang="en-US" sz="2800" b="1"/>
              <a:t>228.  </a:t>
            </a:r>
            <a:r>
              <a:rPr lang="en-US" altLang="en-US" sz="2800" b="1" u="sng"/>
              <a:t>Rodent have excellent senses of vision, taste,</a:t>
            </a:r>
            <a:r>
              <a:rPr lang="en-US" altLang="en-US" sz="2800" b="1"/>
              <a:t>  </a:t>
            </a:r>
          </a:p>
          <a:p>
            <a:pPr marL="609600" indent="-609600">
              <a:lnSpc>
                <a:spcPct val="90000"/>
              </a:lnSpc>
              <a:buFontTx/>
              <a:buNone/>
            </a:pPr>
            <a:r>
              <a:rPr lang="en-US" altLang="en-US" sz="2800" b="1"/>
              <a:t>         </a:t>
            </a:r>
            <a:r>
              <a:rPr lang="en-US" altLang="en-US" sz="2800" b="1" u="sng"/>
              <a:t>smell and hearing.</a:t>
            </a:r>
          </a:p>
          <a:p>
            <a:pPr marL="609600" indent="-609600">
              <a:lnSpc>
                <a:spcPct val="90000"/>
              </a:lnSpc>
              <a:buFontTx/>
              <a:buNone/>
            </a:pPr>
            <a:r>
              <a:rPr lang="en-US" altLang="en-US" sz="2800" b="1"/>
              <a:t>229.  Rodents have an poor sense of touch.</a:t>
            </a:r>
          </a:p>
          <a:p>
            <a:pPr marL="609600" indent="-609600">
              <a:lnSpc>
                <a:spcPct val="90000"/>
              </a:lnSpc>
              <a:buFontTx/>
              <a:buAutoNum type="arabicPeriod" startAt="230"/>
            </a:pPr>
            <a:r>
              <a:rPr lang="en-US" altLang="en-US" sz="2800" b="1"/>
              <a:t>  Rodents use vibrissae to explore their  </a:t>
            </a:r>
          </a:p>
          <a:p>
            <a:pPr marL="609600" indent="-609600">
              <a:lnSpc>
                <a:spcPct val="90000"/>
              </a:lnSpc>
              <a:buFontTx/>
              <a:buNone/>
            </a:pPr>
            <a:r>
              <a:rPr lang="en-US" altLang="en-US" sz="2800" b="1"/>
              <a:t>          environment. </a:t>
            </a:r>
          </a:p>
          <a:p>
            <a:pPr marL="609600" indent="-609600">
              <a:lnSpc>
                <a:spcPct val="90000"/>
              </a:lnSpc>
              <a:buFontTx/>
              <a:buAutoNum type="arabicPeriod" startAt="231"/>
            </a:pPr>
            <a:r>
              <a:rPr lang="en-US" altLang="en-US" sz="2800" b="1"/>
              <a:t>  Rodents are color-blind.</a:t>
            </a:r>
          </a:p>
          <a:p>
            <a:pPr marL="609600" indent="-609600">
              <a:lnSpc>
                <a:spcPct val="90000"/>
              </a:lnSpc>
              <a:buFontTx/>
              <a:buAutoNum type="arabicPeriod" startAt="231"/>
            </a:pPr>
            <a:r>
              <a:rPr lang="en-US" altLang="en-US" sz="2800" b="1"/>
              <a:t>  Adult rats consume about one ounce of food   </a:t>
            </a:r>
          </a:p>
          <a:p>
            <a:pPr marL="609600" indent="-609600">
              <a:lnSpc>
                <a:spcPct val="90000"/>
              </a:lnSpc>
              <a:buFontTx/>
              <a:buNone/>
            </a:pPr>
            <a:r>
              <a:rPr lang="en-US" altLang="en-US" sz="2800" b="1"/>
              <a:t>         daily. </a:t>
            </a:r>
          </a:p>
          <a:p>
            <a:pPr marL="609600" indent="-609600">
              <a:lnSpc>
                <a:spcPct val="90000"/>
              </a:lnSpc>
              <a:buFontTx/>
              <a:buAutoNum type="arabicPeriod" startAt="233"/>
            </a:pPr>
            <a:r>
              <a:rPr lang="en-US" altLang="en-US" sz="2800" b="1"/>
              <a:t>  There are three commensal rodents in GA.</a:t>
            </a:r>
          </a:p>
          <a:p>
            <a:pPr marL="609600" indent="-609600">
              <a:lnSpc>
                <a:spcPct val="90000"/>
              </a:lnSpc>
              <a:buFontTx/>
              <a:buAutoNum type="arabicPeriod" startAt="233"/>
            </a:pPr>
            <a:r>
              <a:rPr lang="en-US" altLang="en-US" sz="2800" b="1"/>
              <a:t>  There are three commensal rats in the US. </a:t>
            </a:r>
          </a:p>
          <a:p>
            <a:pPr marL="609600" indent="-609600">
              <a:lnSpc>
                <a:spcPct val="90000"/>
              </a:lnSpc>
              <a:buFontTx/>
              <a:buAutoNum type="arabicPeriod" startAt="233"/>
            </a:pPr>
            <a:r>
              <a:rPr lang="en-US" altLang="en-US" sz="2800" b="1"/>
              <a:t>  Plague and Murine typhus are two diseases </a:t>
            </a:r>
          </a:p>
          <a:p>
            <a:pPr marL="609600" indent="-609600">
              <a:lnSpc>
                <a:spcPct val="90000"/>
              </a:lnSpc>
              <a:buFontTx/>
              <a:buNone/>
            </a:pPr>
            <a:r>
              <a:rPr lang="en-US" altLang="en-US" sz="2800" b="1"/>
              <a:t>         which rats transmit to man. </a:t>
            </a:r>
          </a:p>
        </p:txBody>
      </p:sp>
    </p:spTree>
  </p:cSld>
  <p:clrMapOvr>
    <a:masterClrMapping/>
  </p:clrMapOvr>
</p:sld>
</file>

<file path=ppt/slides/slide4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1058" name="Rectangle 2">
            <a:extLst>
              <a:ext uri="{FF2B5EF4-FFF2-40B4-BE49-F238E27FC236}">
                <a16:creationId xmlns:a16="http://schemas.microsoft.com/office/drawing/2014/main" id="{FB038FA0-A369-4487-9B19-DE023996C690}"/>
              </a:ext>
            </a:extLst>
          </p:cNvPr>
          <p:cNvSpPr>
            <a:spLocks noGrp="1" noChangeArrowheads="1"/>
          </p:cNvSpPr>
          <p:nvPr>
            <p:ph type="title"/>
          </p:nvPr>
        </p:nvSpPr>
        <p:spPr>
          <a:xfrm>
            <a:off x="685800" y="228600"/>
            <a:ext cx="7772400" cy="533400"/>
          </a:xfrm>
        </p:spPr>
        <p:txBody>
          <a:bodyPr/>
          <a:lstStyle/>
          <a:p>
            <a:r>
              <a:rPr lang="en-US" altLang="en-US" sz="2800" b="1"/>
              <a:t>True or False</a:t>
            </a:r>
          </a:p>
        </p:txBody>
      </p:sp>
      <p:sp>
        <p:nvSpPr>
          <p:cNvPr id="301059" name="Rectangle 3">
            <a:extLst>
              <a:ext uri="{FF2B5EF4-FFF2-40B4-BE49-F238E27FC236}">
                <a16:creationId xmlns:a16="http://schemas.microsoft.com/office/drawing/2014/main" id="{F8361D55-2A6A-42CF-A864-BABD0957965C}"/>
              </a:ext>
            </a:extLst>
          </p:cNvPr>
          <p:cNvSpPr>
            <a:spLocks noGrp="1" noChangeArrowheads="1"/>
          </p:cNvSpPr>
          <p:nvPr>
            <p:ph type="body" idx="1"/>
          </p:nvPr>
        </p:nvSpPr>
        <p:spPr>
          <a:xfrm>
            <a:off x="457200" y="762000"/>
            <a:ext cx="8229600" cy="6096000"/>
          </a:xfrm>
        </p:spPr>
        <p:txBody>
          <a:bodyPr/>
          <a:lstStyle/>
          <a:p>
            <a:pPr marL="609600" indent="-609600">
              <a:lnSpc>
                <a:spcPct val="80000"/>
              </a:lnSpc>
              <a:buFontTx/>
              <a:buNone/>
            </a:pPr>
            <a:r>
              <a:rPr lang="en-US" altLang="en-US" sz="2800" b="1"/>
              <a:t>228.  </a:t>
            </a:r>
            <a:r>
              <a:rPr lang="en-US" altLang="en-US" sz="2800" b="1" u="sng"/>
              <a:t>Rodent have excellent senses of vision, taste,  </a:t>
            </a:r>
          </a:p>
          <a:p>
            <a:pPr marL="609600" indent="-609600">
              <a:lnSpc>
                <a:spcPct val="80000"/>
              </a:lnSpc>
              <a:buFontTx/>
              <a:buNone/>
            </a:pPr>
            <a:r>
              <a:rPr lang="en-US" altLang="en-US" sz="2800" b="1"/>
              <a:t>         </a:t>
            </a:r>
            <a:r>
              <a:rPr lang="en-US" altLang="en-US" sz="2800" b="1" u="sng"/>
              <a:t>smell and hearing.</a:t>
            </a:r>
          </a:p>
          <a:p>
            <a:pPr marL="609600" indent="-609600">
              <a:lnSpc>
                <a:spcPct val="80000"/>
              </a:lnSpc>
              <a:buFontTx/>
              <a:buNone/>
            </a:pPr>
            <a:endParaRPr lang="en-US" altLang="en-US" sz="3600" b="1" u="sng"/>
          </a:p>
          <a:p>
            <a:pPr marL="609600" indent="-609600">
              <a:lnSpc>
                <a:spcPct val="80000"/>
              </a:lnSpc>
              <a:buFontTx/>
              <a:buNone/>
            </a:pPr>
            <a:r>
              <a:rPr lang="en-US" altLang="en-US" sz="2800" b="1"/>
              <a:t>229.  Rodents have an poor sense of touch.</a:t>
            </a:r>
          </a:p>
          <a:p>
            <a:pPr marL="609600" indent="-609600">
              <a:lnSpc>
                <a:spcPct val="80000"/>
              </a:lnSpc>
              <a:buFontTx/>
              <a:buAutoNum type="arabicPeriod" startAt="230"/>
            </a:pPr>
            <a:r>
              <a:rPr lang="en-US" altLang="en-US" sz="2800" b="1"/>
              <a:t>  Rodents use vibrissae to explore their  </a:t>
            </a:r>
          </a:p>
          <a:p>
            <a:pPr marL="609600" indent="-609600">
              <a:lnSpc>
                <a:spcPct val="80000"/>
              </a:lnSpc>
              <a:buFontTx/>
              <a:buNone/>
            </a:pPr>
            <a:r>
              <a:rPr lang="en-US" altLang="en-US" sz="2800" b="1"/>
              <a:t>          environment. </a:t>
            </a:r>
          </a:p>
          <a:p>
            <a:pPr marL="609600" indent="-609600">
              <a:lnSpc>
                <a:spcPct val="80000"/>
              </a:lnSpc>
              <a:buFontTx/>
              <a:buAutoNum type="arabicPeriod" startAt="231"/>
            </a:pPr>
            <a:r>
              <a:rPr lang="en-US" altLang="en-US" sz="2800" b="1"/>
              <a:t>  Rodents are color-blind.</a:t>
            </a:r>
          </a:p>
          <a:p>
            <a:pPr marL="609600" indent="-609600">
              <a:lnSpc>
                <a:spcPct val="80000"/>
              </a:lnSpc>
              <a:buFontTx/>
              <a:buAutoNum type="arabicPeriod" startAt="231"/>
            </a:pPr>
            <a:r>
              <a:rPr lang="en-US" altLang="en-US" sz="2800" b="1"/>
              <a:t>  Adult rats consume about one ounce of food   </a:t>
            </a:r>
          </a:p>
          <a:p>
            <a:pPr marL="609600" indent="-609600">
              <a:lnSpc>
                <a:spcPct val="80000"/>
              </a:lnSpc>
              <a:buFontTx/>
              <a:buNone/>
            </a:pPr>
            <a:r>
              <a:rPr lang="en-US" altLang="en-US" sz="2800" b="1"/>
              <a:t>         daily. </a:t>
            </a:r>
          </a:p>
          <a:p>
            <a:pPr marL="609600" indent="-609600">
              <a:lnSpc>
                <a:spcPct val="80000"/>
              </a:lnSpc>
              <a:buFontTx/>
              <a:buAutoNum type="arabicPeriod" startAt="233"/>
            </a:pPr>
            <a:r>
              <a:rPr lang="en-US" altLang="en-US" sz="2800" b="1"/>
              <a:t>  There are three commensal rodents in GA.</a:t>
            </a:r>
          </a:p>
          <a:p>
            <a:pPr marL="609600" indent="-609600">
              <a:lnSpc>
                <a:spcPct val="80000"/>
              </a:lnSpc>
              <a:buFontTx/>
              <a:buAutoNum type="arabicPeriod" startAt="233"/>
            </a:pPr>
            <a:r>
              <a:rPr lang="en-US" altLang="en-US" sz="2800" b="1"/>
              <a:t>  There are three commensal rats in the US. </a:t>
            </a:r>
          </a:p>
          <a:p>
            <a:pPr marL="609600" indent="-609600">
              <a:lnSpc>
                <a:spcPct val="80000"/>
              </a:lnSpc>
              <a:buFontTx/>
              <a:buAutoNum type="arabicPeriod" startAt="233"/>
            </a:pPr>
            <a:r>
              <a:rPr lang="en-US" altLang="en-US" sz="2800" b="1"/>
              <a:t>  Plague and Murine typhus are two diseases </a:t>
            </a:r>
          </a:p>
          <a:p>
            <a:pPr marL="609600" indent="-609600">
              <a:lnSpc>
                <a:spcPct val="80000"/>
              </a:lnSpc>
              <a:buFontTx/>
              <a:buNone/>
            </a:pPr>
            <a:r>
              <a:rPr lang="en-US" altLang="en-US" sz="2800" b="1"/>
              <a:t>         which rats transmit to man. </a:t>
            </a:r>
          </a:p>
        </p:txBody>
      </p:sp>
      <p:sp>
        <p:nvSpPr>
          <p:cNvPr id="301060" name="Text Box 4">
            <a:extLst>
              <a:ext uri="{FF2B5EF4-FFF2-40B4-BE49-F238E27FC236}">
                <a16:creationId xmlns:a16="http://schemas.microsoft.com/office/drawing/2014/main" id="{5760EAA8-0CEF-4244-BCBA-F165A8884A05}"/>
              </a:ext>
            </a:extLst>
          </p:cNvPr>
          <p:cNvSpPr txBox="1">
            <a:spLocks noChangeArrowheads="1"/>
          </p:cNvSpPr>
          <p:nvPr/>
        </p:nvSpPr>
        <p:spPr bwMode="auto">
          <a:xfrm>
            <a:off x="228600" y="1676400"/>
            <a:ext cx="8610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they have poor vision, but their other senses are excellent</a:t>
            </a:r>
          </a:p>
        </p:txBody>
      </p:sp>
    </p:spTree>
  </p:cSld>
  <p:clrMapOvr>
    <a:masterClrMapping/>
  </p:clrMapOvr>
</p:sld>
</file>

<file path=ppt/slides/slide4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082" name="Rectangle 2">
            <a:extLst>
              <a:ext uri="{FF2B5EF4-FFF2-40B4-BE49-F238E27FC236}">
                <a16:creationId xmlns:a16="http://schemas.microsoft.com/office/drawing/2014/main" id="{FC8A32C4-A60C-4455-B01A-59191FA33BCC}"/>
              </a:ext>
            </a:extLst>
          </p:cNvPr>
          <p:cNvSpPr>
            <a:spLocks noGrp="1" noChangeArrowheads="1"/>
          </p:cNvSpPr>
          <p:nvPr>
            <p:ph type="title"/>
          </p:nvPr>
        </p:nvSpPr>
        <p:spPr>
          <a:xfrm>
            <a:off x="685800" y="228600"/>
            <a:ext cx="7772400" cy="533400"/>
          </a:xfrm>
        </p:spPr>
        <p:txBody>
          <a:bodyPr/>
          <a:lstStyle/>
          <a:p>
            <a:r>
              <a:rPr lang="en-US" altLang="en-US" sz="2800" b="1"/>
              <a:t>True or False</a:t>
            </a:r>
          </a:p>
        </p:txBody>
      </p:sp>
      <p:sp>
        <p:nvSpPr>
          <p:cNvPr id="302083" name="Rectangle 3">
            <a:extLst>
              <a:ext uri="{FF2B5EF4-FFF2-40B4-BE49-F238E27FC236}">
                <a16:creationId xmlns:a16="http://schemas.microsoft.com/office/drawing/2014/main" id="{C370D854-44D1-4C00-9082-CEB36036C2BA}"/>
              </a:ext>
            </a:extLst>
          </p:cNvPr>
          <p:cNvSpPr>
            <a:spLocks noGrp="1" noChangeArrowheads="1"/>
          </p:cNvSpPr>
          <p:nvPr>
            <p:ph type="body" idx="1"/>
          </p:nvPr>
        </p:nvSpPr>
        <p:spPr>
          <a:xfrm>
            <a:off x="457200" y="762000"/>
            <a:ext cx="8229600" cy="6096000"/>
          </a:xfrm>
        </p:spPr>
        <p:txBody>
          <a:bodyPr/>
          <a:lstStyle/>
          <a:p>
            <a:pPr marL="609600" indent="-609600">
              <a:lnSpc>
                <a:spcPct val="80000"/>
              </a:lnSpc>
              <a:buFontTx/>
              <a:buNone/>
            </a:pPr>
            <a:r>
              <a:rPr lang="en-US" altLang="en-US" sz="2800" b="1"/>
              <a:t>228.  Rodent have excellent senses of vision, taste,  </a:t>
            </a:r>
          </a:p>
          <a:p>
            <a:pPr marL="609600" indent="-609600">
              <a:lnSpc>
                <a:spcPct val="80000"/>
              </a:lnSpc>
              <a:buFontTx/>
              <a:buNone/>
            </a:pPr>
            <a:r>
              <a:rPr lang="en-US" altLang="en-US" sz="2800" b="1"/>
              <a:t>         smell and hearing.</a:t>
            </a:r>
          </a:p>
          <a:p>
            <a:pPr marL="609600" indent="-609600">
              <a:lnSpc>
                <a:spcPct val="80000"/>
              </a:lnSpc>
              <a:buFontTx/>
              <a:buAutoNum type="arabicPeriod" startAt="229"/>
            </a:pPr>
            <a:r>
              <a:rPr lang="en-US" altLang="en-US" sz="2800" b="1"/>
              <a:t>  </a:t>
            </a:r>
            <a:r>
              <a:rPr lang="en-US" altLang="en-US" sz="2800" b="1" u="sng"/>
              <a:t>Rodents have an poor sense of touch.</a:t>
            </a:r>
          </a:p>
          <a:p>
            <a:pPr marL="609600" indent="-609600">
              <a:lnSpc>
                <a:spcPct val="80000"/>
              </a:lnSpc>
              <a:buFontTx/>
              <a:buAutoNum type="arabicPeriod" startAt="229"/>
            </a:pPr>
            <a:endParaRPr lang="en-US" altLang="en-US" sz="2800" b="1" u="sng"/>
          </a:p>
          <a:p>
            <a:pPr marL="609600" indent="-609600">
              <a:lnSpc>
                <a:spcPct val="80000"/>
              </a:lnSpc>
              <a:buFontTx/>
              <a:buAutoNum type="arabicPeriod" startAt="230"/>
            </a:pPr>
            <a:r>
              <a:rPr lang="en-US" altLang="en-US" sz="2800" b="1"/>
              <a:t>  Rodents use vibrissae to explore their  </a:t>
            </a:r>
          </a:p>
          <a:p>
            <a:pPr marL="609600" indent="-609600">
              <a:lnSpc>
                <a:spcPct val="80000"/>
              </a:lnSpc>
              <a:buFontTx/>
              <a:buNone/>
            </a:pPr>
            <a:r>
              <a:rPr lang="en-US" altLang="en-US" sz="2800" b="1"/>
              <a:t>          environment. </a:t>
            </a:r>
          </a:p>
          <a:p>
            <a:pPr marL="609600" indent="-609600">
              <a:lnSpc>
                <a:spcPct val="80000"/>
              </a:lnSpc>
              <a:buFontTx/>
              <a:buAutoNum type="arabicPeriod" startAt="231"/>
            </a:pPr>
            <a:r>
              <a:rPr lang="en-US" altLang="en-US" sz="2800" b="1"/>
              <a:t>  Rodents are color-blind.</a:t>
            </a:r>
          </a:p>
          <a:p>
            <a:pPr marL="609600" indent="-609600">
              <a:lnSpc>
                <a:spcPct val="80000"/>
              </a:lnSpc>
              <a:buFontTx/>
              <a:buAutoNum type="arabicPeriod" startAt="231"/>
            </a:pPr>
            <a:r>
              <a:rPr lang="en-US" altLang="en-US" sz="2800" b="1"/>
              <a:t>  Adult rats consume about one ounce of food   </a:t>
            </a:r>
          </a:p>
          <a:p>
            <a:pPr marL="609600" indent="-609600">
              <a:lnSpc>
                <a:spcPct val="80000"/>
              </a:lnSpc>
              <a:buFontTx/>
              <a:buNone/>
            </a:pPr>
            <a:r>
              <a:rPr lang="en-US" altLang="en-US" sz="2800" b="1"/>
              <a:t>         daily. </a:t>
            </a:r>
          </a:p>
          <a:p>
            <a:pPr marL="609600" indent="-609600">
              <a:lnSpc>
                <a:spcPct val="80000"/>
              </a:lnSpc>
              <a:buFontTx/>
              <a:buAutoNum type="arabicPeriod" startAt="233"/>
            </a:pPr>
            <a:r>
              <a:rPr lang="en-US" altLang="en-US" sz="2800" b="1"/>
              <a:t>  There are three commensal rodents in GA.</a:t>
            </a:r>
          </a:p>
          <a:p>
            <a:pPr marL="609600" indent="-609600">
              <a:lnSpc>
                <a:spcPct val="80000"/>
              </a:lnSpc>
              <a:buFontTx/>
              <a:buAutoNum type="arabicPeriod" startAt="233"/>
            </a:pPr>
            <a:r>
              <a:rPr lang="en-US" altLang="en-US" sz="2800" b="1"/>
              <a:t>  There are three commensal rats in the US. </a:t>
            </a:r>
          </a:p>
          <a:p>
            <a:pPr marL="609600" indent="-609600">
              <a:lnSpc>
                <a:spcPct val="80000"/>
              </a:lnSpc>
              <a:buFontTx/>
              <a:buAutoNum type="arabicPeriod" startAt="233"/>
            </a:pPr>
            <a:r>
              <a:rPr lang="en-US" altLang="en-US" sz="2800" b="1"/>
              <a:t>  Plague and Murine typhus are two diseases </a:t>
            </a:r>
          </a:p>
          <a:p>
            <a:pPr marL="609600" indent="-609600">
              <a:lnSpc>
                <a:spcPct val="80000"/>
              </a:lnSpc>
              <a:buFontTx/>
              <a:buNone/>
            </a:pPr>
            <a:r>
              <a:rPr lang="en-US" altLang="en-US" sz="2800" b="1"/>
              <a:t>         which rats transmit to man. </a:t>
            </a:r>
          </a:p>
        </p:txBody>
      </p:sp>
    </p:spTree>
  </p:cSld>
  <p:clrMapOvr>
    <a:masterClrMapping/>
  </p:clrMapOvr>
</p:sld>
</file>

<file path=ppt/slides/slide4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06" name="Rectangle 2">
            <a:extLst>
              <a:ext uri="{FF2B5EF4-FFF2-40B4-BE49-F238E27FC236}">
                <a16:creationId xmlns:a16="http://schemas.microsoft.com/office/drawing/2014/main" id="{F8F32308-E25B-4AE0-82DD-894EE310994B}"/>
              </a:ext>
            </a:extLst>
          </p:cNvPr>
          <p:cNvSpPr>
            <a:spLocks noGrp="1" noChangeArrowheads="1"/>
          </p:cNvSpPr>
          <p:nvPr>
            <p:ph type="title"/>
          </p:nvPr>
        </p:nvSpPr>
        <p:spPr>
          <a:xfrm>
            <a:off x="685800" y="228600"/>
            <a:ext cx="7772400" cy="533400"/>
          </a:xfrm>
        </p:spPr>
        <p:txBody>
          <a:bodyPr/>
          <a:lstStyle/>
          <a:p>
            <a:r>
              <a:rPr lang="en-US" altLang="en-US" sz="2800" b="1"/>
              <a:t>True or False</a:t>
            </a:r>
          </a:p>
        </p:txBody>
      </p:sp>
      <p:sp>
        <p:nvSpPr>
          <p:cNvPr id="610307" name="Rectangle 3">
            <a:extLst>
              <a:ext uri="{FF2B5EF4-FFF2-40B4-BE49-F238E27FC236}">
                <a16:creationId xmlns:a16="http://schemas.microsoft.com/office/drawing/2014/main" id="{AFB9A754-3D1A-4529-BA0B-07D17192C344}"/>
              </a:ext>
            </a:extLst>
          </p:cNvPr>
          <p:cNvSpPr>
            <a:spLocks noGrp="1" noChangeArrowheads="1"/>
          </p:cNvSpPr>
          <p:nvPr>
            <p:ph type="body" idx="1"/>
          </p:nvPr>
        </p:nvSpPr>
        <p:spPr>
          <a:xfrm>
            <a:off x="457200" y="762000"/>
            <a:ext cx="8229600" cy="6096000"/>
          </a:xfrm>
        </p:spPr>
        <p:txBody>
          <a:bodyPr/>
          <a:lstStyle/>
          <a:p>
            <a:pPr marL="609600" indent="-609600">
              <a:lnSpc>
                <a:spcPct val="80000"/>
              </a:lnSpc>
              <a:buFontTx/>
              <a:buNone/>
            </a:pPr>
            <a:r>
              <a:rPr lang="en-US" altLang="en-US" sz="2800" b="1"/>
              <a:t>228.  Rodent have excellent senses of vision, taste,  </a:t>
            </a:r>
          </a:p>
          <a:p>
            <a:pPr marL="609600" indent="-609600">
              <a:lnSpc>
                <a:spcPct val="80000"/>
              </a:lnSpc>
              <a:buFontTx/>
              <a:buNone/>
            </a:pPr>
            <a:r>
              <a:rPr lang="en-US" altLang="en-US" sz="2800" b="1"/>
              <a:t>         smell and hearing.</a:t>
            </a:r>
          </a:p>
          <a:p>
            <a:pPr marL="609600" indent="-609600">
              <a:lnSpc>
                <a:spcPct val="80000"/>
              </a:lnSpc>
              <a:buFontTx/>
              <a:buAutoNum type="arabicPeriod" startAt="229"/>
            </a:pPr>
            <a:r>
              <a:rPr lang="en-US" altLang="en-US" sz="2800" b="1"/>
              <a:t>  </a:t>
            </a:r>
            <a:r>
              <a:rPr lang="en-US" altLang="en-US" sz="2800" b="1" u="sng"/>
              <a:t>Rodents have an poor sense of touch.</a:t>
            </a:r>
          </a:p>
          <a:p>
            <a:pPr marL="609600" indent="-609600">
              <a:lnSpc>
                <a:spcPct val="80000"/>
              </a:lnSpc>
              <a:buFontTx/>
              <a:buAutoNum type="arabicPeriod" startAt="229"/>
            </a:pPr>
            <a:endParaRPr lang="en-US" altLang="en-US" sz="2800" b="1" u="sng"/>
          </a:p>
          <a:p>
            <a:pPr marL="609600" indent="-609600">
              <a:lnSpc>
                <a:spcPct val="80000"/>
              </a:lnSpc>
              <a:buFontTx/>
              <a:buAutoNum type="arabicPeriod" startAt="230"/>
            </a:pPr>
            <a:r>
              <a:rPr lang="en-US" altLang="en-US" sz="2800" b="1"/>
              <a:t>  Rodents use vibrissae to explore their  </a:t>
            </a:r>
          </a:p>
          <a:p>
            <a:pPr marL="609600" indent="-609600">
              <a:lnSpc>
                <a:spcPct val="80000"/>
              </a:lnSpc>
              <a:buFontTx/>
              <a:buNone/>
            </a:pPr>
            <a:r>
              <a:rPr lang="en-US" altLang="en-US" sz="2800" b="1"/>
              <a:t>          environment. </a:t>
            </a:r>
          </a:p>
          <a:p>
            <a:pPr marL="609600" indent="-609600">
              <a:lnSpc>
                <a:spcPct val="80000"/>
              </a:lnSpc>
              <a:buFontTx/>
              <a:buAutoNum type="arabicPeriod" startAt="231"/>
            </a:pPr>
            <a:r>
              <a:rPr lang="en-US" altLang="en-US" sz="2800" b="1"/>
              <a:t>  Rodents are color-blind.</a:t>
            </a:r>
          </a:p>
          <a:p>
            <a:pPr marL="609600" indent="-609600">
              <a:lnSpc>
                <a:spcPct val="80000"/>
              </a:lnSpc>
              <a:buFontTx/>
              <a:buAutoNum type="arabicPeriod" startAt="231"/>
            </a:pPr>
            <a:r>
              <a:rPr lang="en-US" altLang="en-US" sz="2800" b="1"/>
              <a:t>  Adult rats consume about one ounce of food   </a:t>
            </a:r>
          </a:p>
          <a:p>
            <a:pPr marL="609600" indent="-609600">
              <a:lnSpc>
                <a:spcPct val="80000"/>
              </a:lnSpc>
              <a:buFontTx/>
              <a:buNone/>
            </a:pPr>
            <a:r>
              <a:rPr lang="en-US" altLang="en-US" sz="2800" b="1"/>
              <a:t>         daily. </a:t>
            </a:r>
          </a:p>
          <a:p>
            <a:pPr marL="609600" indent="-609600">
              <a:lnSpc>
                <a:spcPct val="80000"/>
              </a:lnSpc>
              <a:buFontTx/>
              <a:buAutoNum type="arabicPeriod" startAt="233"/>
            </a:pPr>
            <a:r>
              <a:rPr lang="en-US" altLang="en-US" sz="2800" b="1"/>
              <a:t>  There are three commensal rodents in GA.</a:t>
            </a:r>
          </a:p>
          <a:p>
            <a:pPr marL="609600" indent="-609600">
              <a:lnSpc>
                <a:spcPct val="80000"/>
              </a:lnSpc>
              <a:buFontTx/>
              <a:buAutoNum type="arabicPeriod" startAt="233"/>
            </a:pPr>
            <a:r>
              <a:rPr lang="en-US" altLang="en-US" sz="2800" b="1"/>
              <a:t>  There are three commensal rats in the US. </a:t>
            </a:r>
          </a:p>
          <a:p>
            <a:pPr marL="609600" indent="-609600">
              <a:lnSpc>
                <a:spcPct val="80000"/>
              </a:lnSpc>
              <a:buFontTx/>
              <a:buAutoNum type="arabicPeriod" startAt="233"/>
            </a:pPr>
            <a:r>
              <a:rPr lang="en-US" altLang="en-US" sz="2800" b="1"/>
              <a:t>  Plague and Murine typhus are two diseases </a:t>
            </a:r>
          </a:p>
          <a:p>
            <a:pPr marL="609600" indent="-609600">
              <a:lnSpc>
                <a:spcPct val="80000"/>
              </a:lnSpc>
              <a:buFontTx/>
              <a:buNone/>
            </a:pPr>
            <a:r>
              <a:rPr lang="en-US" altLang="en-US" sz="2800" b="1"/>
              <a:t>         which rats transmit to man. </a:t>
            </a:r>
          </a:p>
        </p:txBody>
      </p:sp>
      <p:sp>
        <p:nvSpPr>
          <p:cNvPr id="610308" name="Text Box 4">
            <a:extLst>
              <a:ext uri="{FF2B5EF4-FFF2-40B4-BE49-F238E27FC236}">
                <a16:creationId xmlns:a16="http://schemas.microsoft.com/office/drawing/2014/main" id="{CDC59701-9076-4B19-BA4D-79910A6ADAED}"/>
              </a:ext>
            </a:extLst>
          </p:cNvPr>
          <p:cNvSpPr txBox="1">
            <a:spLocks noChangeArrowheads="1"/>
          </p:cNvSpPr>
          <p:nvPr/>
        </p:nvSpPr>
        <p:spPr bwMode="auto">
          <a:xfrm>
            <a:off x="4022725" y="2057400"/>
            <a:ext cx="86995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a:t>
            </a:r>
          </a:p>
        </p:txBody>
      </p:sp>
    </p:spTree>
  </p:cSld>
  <p:clrMapOvr>
    <a:masterClrMapping/>
  </p:clrMapOvr>
</p:sld>
</file>

<file path=ppt/slides/slide4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2">
            <a:extLst>
              <a:ext uri="{FF2B5EF4-FFF2-40B4-BE49-F238E27FC236}">
                <a16:creationId xmlns:a16="http://schemas.microsoft.com/office/drawing/2014/main" id="{E69B5831-8E17-484D-9239-2D2AE4AC6B6B}"/>
              </a:ext>
            </a:extLst>
          </p:cNvPr>
          <p:cNvSpPr>
            <a:spLocks noGrp="1" noChangeArrowheads="1"/>
          </p:cNvSpPr>
          <p:nvPr>
            <p:ph type="title"/>
          </p:nvPr>
        </p:nvSpPr>
        <p:spPr>
          <a:xfrm>
            <a:off x="685800" y="228600"/>
            <a:ext cx="7772400" cy="533400"/>
          </a:xfrm>
        </p:spPr>
        <p:txBody>
          <a:bodyPr/>
          <a:lstStyle/>
          <a:p>
            <a:r>
              <a:rPr lang="en-US" altLang="en-US" sz="2800" b="1"/>
              <a:t>True or False</a:t>
            </a:r>
          </a:p>
        </p:txBody>
      </p:sp>
      <p:sp>
        <p:nvSpPr>
          <p:cNvPr id="303107" name="Rectangle 3">
            <a:extLst>
              <a:ext uri="{FF2B5EF4-FFF2-40B4-BE49-F238E27FC236}">
                <a16:creationId xmlns:a16="http://schemas.microsoft.com/office/drawing/2014/main" id="{E218DCE4-0C0B-468C-B2E2-04C2973A5857}"/>
              </a:ext>
            </a:extLst>
          </p:cNvPr>
          <p:cNvSpPr>
            <a:spLocks noGrp="1" noChangeArrowheads="1"/>
          </p:cNvSpPr>
          <p:nvPr>
            <p:ph type="body" idx="1"/>
          </p:nvPr>
        </p:nvSpPr>
        <p:spPr>
          <a:xfrm>
            <a:off x="457200" y="762000"/>
            <a:ext cx="8229600" cy="6096000"/>
          </a:xfrm>
        </p:spPr>
        <p:txBody>
          <a:bodyPr/>
          <a:lstStyle/>
          <a:p>
            <a:pPr marL="609600" indent="-609600">
              <a:lnSpc>
                <a:spcPct val="80000"/>
              </a:lnSpc>
              <a:buFontTx/>
              <a:buNone/>
            </a:pPr>
            <a:r>
              <a:rPr lang="en-US" altLang="en-US" sz="2800" b="1"/>
              <a:t>228.  Rodent have excellent senses of vision, taste,  </a:t>
            </a:r>
          </a:p>
          <a:p>
            <a:pPr marL="609600" indent="-609600">
              <a:lnSpc>
                <a:spcPct val="80000"/>
              </a:lnSpc>
              <a:buFontTx/>
              <a:buNone/>
            </a:pPr>
            <a:r>
              <a:rPr lang="en-US" altLang="en-US" sz="2800" b="1"/>
              <a:t>         smell and hearing.</a:t>
            </a:r>
          </a:p>
          <a:p>
            <a:pPr marL="609600" indent="-609600">
              <a:lnSpc>
                <a:spcPct val="80000"/>
              </a:lnSpc>
              <a:buFontTx/>
              <a:buNone/>
            </a:pPr>
            <a:r>
              <a:rPr lang="en-US" altLang="en-US" sz="2800" b="1"/>
              <a:t>229.  Rodents have an poor sense of touch.</a:t>
            </a:r>
          </a:p>
          <a:p>
            <a:pPr marL="609600" indent="-609600">
              <a:lnSpc>
                <a:spcPct val="80000"/>
              </a:lnSpc>
              <a:buFontTx/>
              <a:buAutoNum type="arabicPeriod" startAt="230"/>
            </a:pPr>
            <a:r>
              <a:rPr lang="en-US" altLang="en-US" sz="2800" b="1"/>
              <a:t>  </a:t>
            </a:r>
            <a:r>
              <a:rPr lang="en-US" altLang="en-US" sz="2800" b="1" u="sng"/>
              <a:t>Rodents use vibrissae to explore their  </a:t>
            </a:r>
          </a:p>
          <a:p>
            <a:pPr marL="609600" indent="-609600">
              <a:lnSpc>
                <a:spcPct val="80000"/>
              </a:lnSpc>
              <a:buFontTx/>
              <a:buNone/>
            </a:pPr>
            <a:r>
              <a:rPr lang="en-US" altLang="en-US" sz="2800" b="1"/>
              <a:t>          </a:t>
            </a:r>
            <a:r>
              <a:rPr lang="en-US" altLang="en-US" sz="2800" b="1" u="sng"/>
              <a:t>environment.</a:t>
            </a:r>
          </a:p>
          <a:p>
            <a:pPr marL="609600" indent="-609600">
              <a:lnSpc>
                <a:spcPct val="80000"/>
              </a:lnSpc>
              <a:buFontTx/>
              <a:buNone/>
            </a:pPr>
            <a:endParaRPr lang="en-US" altLang="en-US" sz="3600" b="1" u="sng"/>
          </a:p>
          <a:p>
            <a:pPr marL="609600" indent="-609600">
              <a:lnSpc>
                <a:spcPct val="80000"/>
              </a:lnSpc>
              <a:buFontTx/>
              <a:buAutoNum type="arabicPeriod" startAt="231"/>
            </a:pPr>
            <a:r>
              <a:rPr lang="en-US" altLang="en-US" sz="2800" b="1"/>
              <a:t>  Rodents are color-blind.</a:t>
            </a:r>
          </a:p>
          <a:p>
            <a:pPr marL="609600" indent="-609600">
              <a:lnSpc>
                <a:spcPct val="80000"/>
              </a:lnSpc>
              <a:buFontTx/>
              <a:buAutoNum type="arabicPeriod" startAt="231"/>
            </a:pPr>
            <a:r>
              <a:rPr lang="en-US" altLang="en-US" sz="2800" b="1"/>
              <a:t>  Adult rats consume about one ounce of food   </a:t>
            </a:r>
          </a:p>
          <a:p>
            <a:pPr marL="609600" indent="-609600">
              <a:lnSpc>
                <a:spcPct val="80000"/>
              </a:lnSpc>
              <a:buFontTx/>
              <a:buNone/>
            </a:pPr>
            <a:r>
              <a:rPr lang="en-US" altLang="en-US" sz="2800" b="1"/>
              <a:t>         daily. </a:t>
            </a:r>
          </a:p>
          <a:p>
            <a:pPr marL="609600" indent="-609600">
              <a:lnSpc>
                <a:spcPct val="80000"/>
              </a:lnSpc>
              <a:buFontTx/>
              <a:buAutoNum type="arabicPeriod" startAt="233"/>
            </a:pPr>
            <a:r>
              <a:rPr lang="en-US" altLang="en-US" sz="2800" b="1"/>
              <a:t>  There are three commensal rodents in GA.</a:t>
            </a:r>
          </a:p>
          <a:p>
            <a:pPr marL="609600" indent="-609600">
              <a:lnSpc>
                <a:spcPct val="80000"/>
              </a:lnSpc>
              <a:buFontTx/>
              <a:buAutoNum type="arabicPeriod" startAt="233"/>
            </a:pPr>
            <a:r>
              <a:rPr lang="en-US" altLang="en-US" sz="2800" b="1"/>
              <a:t>  There are three commensal rats in the US. </a:t>
            </a:r>
          </a:p>
          <a:p>
            <a:pPr marL="609600" indent="-609600">
              <a:lnSpc>
                <a:spcPct val="80000"/>
              </a:lnSpc>
              <a:buFontTx/>
              <a:buAutoNum type="arabicPeriod" startAt="233"/>
            </a:pPr>
            <a:r>
              <a:rPr lang="en-US" altLang="en-US" sz="2800" b="1"/>
              <a:t>  Plague and Murine typhus are two diseases </a:t>
            </a:r>
          </a:p>
          <a:p>
            <a:pPr marL="609600" indent="-609600">
              <a:lnSpc>
                <a:spcPct val="80000"/>
              </a:lnSpc>
              <a:buFontTx/>
              <a:buNone/>
            </a:pPr>
            <a:r>
              <a:rPr lang="en-US" altLang="en-US" sz="2800" b="1"/>
              <a:t>         which rats transmit to man. </a:t>
            </a:r>
          </a:p>
        </p:txBody>
      </p:sp>
    </p:spTree>
  </p:cSld>
  <p:clrMapOvr>
    <a:masterClrMapping/>
  </p:clrMapOvr>
</p:sld>
</file>

<file path=ppt/slides/slide4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1330" name="Rectangle 2">
            <a:extLst>
              <a:ext uri="{FF2B5EF4-FFF2-40B4-BE49-F238E27FC236}">
                <a16:creationId xmlns:a16="http://schemas.microsoft.com/office/drawing/2014/main" id="{8BAA5BD6-DEDA-4BB6-9572-5FEF3D6BB891}"/>
              </a:ext>
            </a:extLst>
          </p:cNvPr>
          <p:cNvSpPr>
            <a:spLocks noGrp="1" noChangeArrowheads="1"/>
          </p:cNvSpPr>
          <p:nvPr>
            <p:ph type="title"/>
          </p:nvPr>
        </p:nvSpPr>
        <p:spPr>
          <a:xfrm>
            <a:off x="685800" y="228600"/>
            <a:ext cx="7772400" cy="533400"/>
          </a:xfrm>
        </p:spPr>
        <p:txBody>
          <a:bodyPr/>
          <a:lstStyle/>
          <a:p>
            <a:r>
              <a:rPr lang="en-US" altLang="en-US" sz="2800" b="1"/>
              <a:t>True or False</a:t>
            </a:r>
          </a:p>
        </p:txBody>
      </p:sp>
      <p:sp>
        <p:nvSpPr>
          <p:cNvPr id="611331" name="Rectangle 3">
            <a:extLst>
              <a:ext uri="{FF2B5EF4-FFF2-40B4-BE49-F238E27FC236}">
                <a16:creationId xmlns:a16="http://schemas.microsoft.com/office/drawing/2014/main" id="{48EA9182-9DA8-4B8C-8F71-B548E26C39A1}"/>
              </a:ext>
            </a:extLst>
          </p:cNvPr>
          <p:cNvSpPr>
            <a:spLocks noGrp="1" noChangeArrowheads="1"/>
          </p:cNvSpPr>
          <p:nvPr>
            <p:ph type="body" idx="1"/>
          </p:nvPr>
        </p:nvSpPr>
        <p:spPr>
          <a:xfrm>
            <a:off x="457200" y="762000"/>
            <a:ext cx="8229600" cy="6096000"/>
          </a:xfrm>
        </p:spPr>
        <p:txBody>
          <a:bodyPr/>
          <a:lstStyle/>
          <a:p>
            <a:pPr marL="609600" indent="-609600">
              <a:lnSpc>
                <a:spcPct val="80000"/>
              </a:lnSpc>
              <a:buFontTx/>
              <a:buNone/>
            </a:pPr>
            <a:r>
              <a:rPr lang="en-US" altLang="en-US" sz="2800" b="1"/>
              <a:t>228.  Rodent have excellent senses of vision, taste,  </a:t>
            </a:r>
          </a:p>
          <a:p>
            <a:pPr marL="609600" indent="-609600">
              <a:lnSpc>
                <a:spcPct val="80000"/>
              </a:lnSpc>
              <a:buFontTx/>
              <a:buNone/>
            </a:pPr>
            <a:r>
              <a:rPr lang="en-US" altLang="en-US" sz="2800" b="1"/>
              <a:t>         smell and hearing.</a:t>
            </a:r>
          </a:p>
          <a:p>
            <a:pPr marL="609600" indent="-609600">
              <a:lnSpc>
                <a:spcPct val="80000"/>
              </a:lnSpc>
              <a:buFontTx/>
              <a:buNone/>
            </a:pPr>
            <a:r>
              <a:rPr lang="en-US" altLang="en-US" sz="2800" b="1"/>
              <a:t>229.  Rodents have an poor sense of touch.</a:t>
            </a:r>
          </a:p>
          <a:p>
            <a:pPr marL="609600" indent="-609600">
              <a:lnSpc>
                <a:spcPct val="80000"/>
              </a:lnSpc>
              <a:buFontTx/>
              <a:buAutoNum type="arabicPeriod" startAt="230"/>
            </a:pPr>
            <a:r>
              <a:rPr lang="en-US" altLang="en-US" sz="2800" b="1"/>
              <a:t>  </a:t>
            </a:r>
            <a:r>
              <a:rPr lang="en-US" altLang="en-US" sz="2800" b="1" u="sng"/>
              <a:t>Rodents use vibrissae to explore their  </a:t>
            </a:r>
          </a:p>
          <a:p>
            <a:pPr marL="609600" indent="-609600">
              <a:lnSpc>
                <a:spcPct val="80000"/>
              </a:lnSpc>
              <a:buFontTx/>
              <a:buNone/>
            </a:pPr>
            <a:r>
              <a:rPr lang="en-US" altLang="en-US" sz="2800" b="1"/>
              <a:t>          </a:t>
            </a:r>
            <a:r>
              <a:rPr lang="en-US" altLang="en-US" sz="2800" b="1" u="sng"/>
              <a:t>environment.</a:t>
            </a:r>
          </a:p>
          <a:p>
            <a:pPr marL="609600" indent="-609600">
              <a:lnSpc>
                <a:spcPct val="80000"/>
              </a:lnSpc>
              <a:buFontTx/>
              <a:buNone/>
            </a:pPr>
            <a:endParaRPr lang="en-US" altLang="en-US" sz="3600" b="1" u="sng"/>
          </a:p>
          <a:p>
            <a:pPr marL="609600" indent="-609600">
              <a:lnSpc>
                <a:spcPct val="80000"/>
              </a:lnSpc>
              <a:buFontTx/>
              <a:buAutoNum type="arabicPeriod" startAt="231"/>
            </a:pPr>
            <a:r>
              <a:rPr lang="en-US" altLang="en-US" sz="2800" b="1"/>
              <a:t>  Rodents are color-blind.</a:t>
            </a:r>
          </a:p>
          <a:p>
            <a:pPr marL="609600" indent="-609600">
              <a:lnSpc>
                <a:spcPct val="80000"/>
              </a:lnSpc>
              <a:buFontTx/>
              <a:buAutoNum type="arabicPeriod" startAt="231"/>
            </a:pPr>
            <a:r>
              <a:rPr lang="en-US" altLang="en-US" sz="2800" b="1"/>
              <a:t>  Adult rats consume about one ounce of food   </a:t>
            </a:r>
          </a:p>
          <a:p>
            <a:pPr marL="609600" indent="-609600">
              <a:lnSpc>
                <a:spcPct val="80000"/>
              </a:lnSpc>
              <a:buFontTx/>
              <a:buNone/>
            </a:pPr>
            <a:r>
              <a:rPr lang="en-US" altLang="en-US" sz="2800" b="1"/>
              <a:t>         daily. </a:t>
            </a:r>
          </a:p>
          <a:p>
            <a:pPr marL="609600" indent="-609600">
              <a:lnSpc>
                <a:spcPct val="80000"/>
              </a:lnSpc>
              <a:buFontTx/>
              <a:buAutoNum type="arabicPeriod" startAt="233"/>
            </a:pPr>
            <a:r>
              <a:rPr lang="en-US" altLang="en-US" sz="2800" b="1"/>
              <a:t>  There are three commensal rodents in GA.</a:t>
            </a:r>
          </a:p>
          <a:p>
            <a:pPr marL="609600" indent="-609600">
              <a:lnSpc>
                <a:spcPct val="80000"/>
              </a:lnSpc>
              <a:buFontTx/>
              <a:buAutoNum type="arabicPeriod" startAt="233"/>
            </a:pPr>
            <a:r>
              <a:rPr lang="en-US" altLang="en-US" sz="2800" b="1"/>
              <a:t>  There are three commensal rats in the US. </a:t>
            </a:r>
          </a:p>
          <a:p>
            <a:pPr marL="609600" indent="-609600">
              <a:lnSpc>
                <a:spcPct val="80000"/>
              </a:lnSpc>
              <a:buFontTx/>
              <a:buAutoNum type="arabicPeriod" startAt="233"/>
            </a:pPr>
            <a:r>
              <a:rPr lang="en-US" altLang="en-US" sz="2800" b="1"/>
              <a:t>  Plague and Murine typhus are two diseases </a:t>
            </a:r>
          </a:p>
          <a:p>
            <a:pPr marL="609600" indent="-609600">
              <a:lnSpc>
                <a:spcPct val="80000"/>
              </a:lnSpc>
              <a:buFontTx/>
              <a:buNone/>
            </a:pPr>
            <a:r>
              <a:rPr lang="en-US" altLang="en-US" sz="2800" b="1"/>
              <a:t>         which rats transmit to man. </a:t>
            </a:r>
          </a:p>
        </p:txBody>
      </p:sp>
      <p:sp>
        <p:nvSpPr>
          <p:cNvPr id="611332" name="Text Box 4">
            <a:extLst>
              <a:ext uri="{FF2B5EF4-FFF2-40B4-BE49-F238E27FC236}">
                <a16:creationId xmlns:a16="http://schemas.microsoft.com/office/drawing/2014/main" id="{4B7C6D3B-7D05-4937-9013-0EAFD8611ADE}"/>
              </a:ext>
            </a:extLst>
          </p:cNvPr>
          <p:cNvSpPr txBox="1">
            <a:spLocks noChangeArrowheads="1"/>
          </p:cNvSpPr>
          <p:nvPr/>
        </p:nvSpPr>
        <p:spPr bwMode="auto">
          <a:xfrm>
            <a:off x="838200" y="2971800"/>
            <a:ext cx="7696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 – they use their vibrissae as they move against walls</a:t>
            </a:r>
          </a:p>
        </p:txBody>
      </p:sp>
    </p:spTree>
  </p:cSld>
  <p:clrMapOvr>
    <a:masterClrMapping/>
  </p:clrMapOvr>
</p:sld>
</file>

<file path=ppt/slides/slide4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4130" name="Rectangle 2">
            <a:extLst>
              <a:ext uri="{FF2B5EF4-FFF2-40B4-BE49-F238E27FC236}">
                <a16:creationId xmlns:a16="http://schemas.microsoft.com/office/drawing/2014/main" id="{E51BAA3F-7BB1-4506-9D14-E814335A335A}"/>
              </a:ext>
            </a:extLst>
          </p:cNvPr>
          <p:cNvSpPr>
            <a:spLocks noGrp="1" noChangeArrowheads="1"/>
          </p:cNvSpPr>
          <p:nvPr>
            <p:ph type="title"/>
          </p:nvPr>
        </p:nvSpPr>
        <p:spPr>
          <a:xfrm>
            <a:off x="685800" y="228600"/>
            <a:ext cx="7772400" cy="533400"/>
          </a:xfrm>
        </p:spPr>
        <p:txBody>
          <a:bodyPr/>
          <a:lstStyle/>
          <a:p>
            <a:r>
              <a:rPr lang="en-US" altLang="en-US" sz="2800" b="1"/>
              <a:t>True or False</a:t>
            </a:r>
          </a:p>
        </p:txBody>
      </p:sp>
      <p:sp>
        <p:nvSpPr>
          <p:cNvPr id="304131" name="Rectangle 3">
            <a:extLst>
              <a:ext uri="{FF2B5EF4-FFF2-40B4-BE49-F238E27FC236}">
                <a16:creationId xmlns:a16="http://schemas.microsoft.com/office/drawing/2014/main" id="{BAB0B7C8-3948-471A-AE5F-E9F3D96AD853}"/>
              </a:ext>
            </a:extLst>
          </p:cNvPr>
          <p:cNvSpPr>
            <a:spLocks noGrp="1" noChangeArrowheads="1"/>
          </p:cNvSpPr>
          <p:nvPr>
            <p:ph type="body" idx="1"/>
          </p:nvPr>
        </p:nvSpPr>
        <p:spPr>
          <a:xfrm>
            <a:off x="457200" y="762000"/>
            <a:ext cx="8229600" cy="6096000"/>
          </a:xfrm>
        </p:spPr>
        <p:txBody>
          <a:bodyPr/>
          <a:lstStyle/>
          <a:p>
            <a:pPr marL="609600" indent="-609600">
              <a:lnSpc>
                <a:spcPct val="80000"/>
              </a:lnSpc>
              <a:buFontTx/>
              <a:buNone/>
            </a:pPr>
            <a:r>
              <a:rPr lang="en-US" altLang="en-US" sz="2800" b="1"/>
              <a:t>228.  Rodent have excellent senses of vision, taste,  </a:t>
            </a:r>
          </a:p>
          <a:p>
            <a:pPr marL="609600" indent="-609600">
              <a:lnSpc>
                <a:spcPct val="80000"/>
              </a:lnSpc>
              <a:buFontTx/>
              <a:buNone/>
            </a:pPr>
            <a:r>
              <a:rPr lang="en-US" altLang="en-US" sz="2800" b="1"/>
              <a:t>         smell and hearing.</a:t>
            </a:r>
          </a:p>
          <a:p>
            <a:pPr marL="609600" indent="-609600">
              <a:lnSpc>
                <a:spcPct val="80000"/>
              </a:lnSpc>
              <a:buFontTx/>
              <a:buNone/>
            </a:pPr>
            <a:r>
              <a:rPr lang="en-US" altLang="en-US" sz="2800" b="1"/>
              <a:t>229.  Rodents have an poor sense of touch.</a:t>
            </a:r>
          </a:p>
          <a:p>
            <a:pPr marL="609600" indent="-609600">
              <a:lnSpc>
                <a:spcPct val="80000"/>
              </a:lnSpc>
              <a:buFontTx/>
              <a:buAutoNum type="arabicPeriod" startAt="230"/>
            </a:pPr>
            <a:r>
              <a:rPr lang="en-US" altLang="en-US" sz="2800" b="1"/>
              <a:t>  Rodents use vibrissae to explore their  </a:t>
            </a:r>
          </a:p>
          <a:p>
            <a:pPr marL="609600" indent="-609600">
              <a:lnSpc>
                <a:spcPct val="80000"/>
              </a:lnSpc>
              <a:buFontTx/>
              <a:buNone/>
            </a:pPr>
            <a:r>
              <a:rPr lang="en-US" altLang="en-US" sz="2800" b="1"/>
              <a:t>          environment. </a:t>
            </a:r>
          </a:p>
          <a:p>
            <a:pPr marL="609600" indent="-609600">
              <a:lnSpc>
                <a:spcPct val="80000"/>
              </a:lnSpc>
              <a:buFontTx/>
              <a:buAutoNum type="arabicPeriod" startAt="231"/>
            </a:pPr>
            <a:r>
              <a:rPr lang="en-US" altLang="en-US" sz="2800" b="1"/>
              <a:t>  </a:t>
            </a:r>
            <a:r>
              <a:rPr lang="en-US" altLang="en-US" sz="2800" b="1" u="sng"/>
              <a:t>Rodents are color-blind.</a:t>
            </a:r>
          </a:p>
          <a:p>
            <a:pPr marL="609600" indent="-609600">
              <a:lnSpc>
                <a:spcPct val="80000"/>
              </a:lnSpc>
              <a:buFontTx/>
              <a:buAutoNum type="arabicPeriod" startAt="231"/>
            </a:pPr>
            <a:endParaRPr lang="en-US" altLang="en-US" sz="2800" b="1" u="sng"/>
          </a:p>
          <a:p>
            <a:pPr marL="609600" indent="-609600">
              <a:lnSpc>
                <a:spcPct val="80000"/>
              </a:lnSpc>
              <a:buFontTx/>
              <a:buAutoNum type="arabicPeriod" startAt="231"/>
            </a:pPr>
            <a:r>
              <a:rPr lang="en-US" altLang="en-US" sz="2800" b="1"/>
              <a:t>  Adult rats consume about one ounce of food   </a:t>
            </a:r>
          </a:p>
          <a:p>
            <a:pPr marL="609600" indent="-609600">
              <a:lnSpc>
                <a:spcPct val="80000"/>
              </a:lnSpc>
              <a:buFontTx/>
              <a:buNone/>
            </a:pPr>
            <a:r>
              <a:rPr lang="en-US" altLang="en-US" sz="2800" b="1"/>
              <a:t>         daily. </a:t>
            </a:r>
          </a:p>
          <a:p>
            <a:pPr marL="609600" indent="-609600">
              <a:lnSpc>
                <a:spcPct val="80000"/>
              </a:lnSpc>
              <a:buFontTx/>
              <a:buAutoNum type="arabicPeriod" startAt="233"/>
            </a:pPr>
            <a:r>
              <a:rPr lang="en-US" altLang="en-US" sz="2800" b="1"/>
              <a:t>  There are three commensal rodents in GA.</a:t>
            </a:r>
          </a:p>
          <a:p>
            <a:pPr marL="609600" indent="-609600">
              <a:lnSpc>
                <a:spcPct val="80000"/>
              </a:lnSpc>
              <a:buFontTx/>
              <a:buAutoNum type="arabicPeriod" startAt="233"/>
            </a:pPr>
            <a:r>
              <a:rPr lang="en-US" altLang="en-US" sz="2800" b="1"/>
              <a:t>  There are three commensal rats in the US. </a:t>
            </a:r>
          </a:p>
          <a:p>
            <a:pPr marL="609600" indent="-609600">
              <a:lnSpc>
                <a:spcPct val="80000"/>
              </a:lnSpc>
              <a:buFontTx/>
              <a:buAutoNum type="arabicPeriod" startAt="233"/>
            </a:pPr>
            <a:r>
              <a:rPr lang="en-US" altLang="en-US" sz="2800" b="1"/>
              <a:t>  Plague and Murine typhus are two diseases </a:t>
            </a:r>
          </a:p>
          <a:p>
            <a:pPr marL="609600" indent="-609600">
              <a:lnSpc>
                <a:spcPct val="80000"/>
              </a:lnSpc>
              <a:buFontTx/>
              <a:buNone/>
            </a:pPr>
            <a:r>
              <a:rPr lang="en-US" altLang="en-US" sz="2800" b="1"/>
              <a:t>         which rats transmit to man. </a:t>
            </a:r>
          </a:p>
        </p:txBody>
      </p:sp>
    </p:spTree>
  </p:cSld>
  <p:clrMapOvr>
    <a:masterClrMapping/>
  </p:clrMapOvr>
</p:sld>
</file>

<file path=ppt/slides/slide4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354" name="Rectangle 2">
            <a:extLst>
              <a:ext uri="{FF2B5EF4-FFF2-40B4-BE49-F238E27FC236}">
                <a16:creationId xmlns:a16="http://schemas.microsoft.com/office/drawing/2014/main" id="{2F376BF6-4078-4202-80A0-918E7EE35E08}"/>
              </a:ext>
            </a:extLst>
          </p:cNvPr>
          <p:cNvSpPr>
            <a:spLocks noGrp="1" noChangeArrowheads="1"/>
          </p:cNvSpPr>
          <p:nvPr>
            <p:ph type="title"/>
          </p:nvPr>
        </p:nvSpPr>
        <p:spPr>
          <a:xfrm>
            <a:off x="685800" y="228600"/>
            <a:ext cx="7772400" cy="533400"/>
          </a:xfrm>
        </p:spPr>
        <p:txBody>
          <a:bodyPr/>
          <a:lstStyle/>
          <a:p>
            <a:r>
              <a:rPr lang="en-US" altLang="en-US" sz="2800" b="1"/>
              <a:t>True or False</a:t>
            </a:r>
          </a:p>
        </p:txBody>
      </p:sp>
      <p:sp>
        <p:nvSpPr>
          <p:cNvPr id="612355" name="Rectangle 3">
            <a:extLst>
              <a:ext uri="{FF2B5EF4-FFF2-40B4-BE49-F238E27FC236}">
                <a16:creationId xmlns:a16="http://schemas.microsoft.com/office/drawing/2014/main" id="{0E2C39FB-74C4-4325-8813-B94C4376FB99}"/>
              </a:ext>
            </a:extLst>
          </p:cNvPr>
          <p:cNvSpPr>
            <a:spLocks noGrp="1" noChangeArrowheads="1"/>
          </p:cNvSpPr>
          <p:nvPr>
            <p:ph type="body" idx="1"/>
          </p:nvPr>
        </p:nvSpPr>
        <p:spPr>
          <a:xfrm>
            <a:off x="457200" y="762000"/>
            <a:ext cx="8229600" cy="6096000"/>
          </a:xfrm>
        </p:spPr>
        <p:txBody>
          <a:bodyPr/>
          <a:lstStyle/>
          <a:p>
            <a:pPr marL="609600" indent="-609600">
              <a:lnSpc>
                <a:spcPct val="80000"/>
              </a:lnSpc>
              <a:buFontTx/>
              <a:buNone/>
            </a:pPr>
            <a:r>
              <a:rPr lang="en-US" altLang="en-US" sz="2800" b="1"/>
              <a:t>228.  Rodent have excellent senses of vision, taste,  </a:t>
            </a:r>
          </a:p>
          <a:p>
            <a:pPr marL="609600" indent="-609600">
              <a:lnSpc>
                <a:spcPct val="80000"/>
              </a:lnSpc>
              <a:buFontTx/>
              <a:buNone/>
            </a:pPr>
            <a:r>
              <a:rPr lang="en-US" altLang="en-US" sz="2800" b="1"/>
              <a:t>         smell and hearing.</a:t>
            </a:r>
          </a:p>
          <a:p>
            <a:pPr marL="609600" indent="-609600">
              <a:lnSpc>
                <a:spcPct val="80000"/>
              </a:lnSpc>
              <a:buFontTx/>
              <a:buNone/>
            </a:pPr>
            <a:r>
              <a:rPr lang="en-US" altLang="en-US" sz="2800" b="1"/>
              <a:t>229.  Rodents have an poor sense of touch.</a:t>
            </a:r>
          </a:p>
          <a:p>
            <a:pPr marL="609600" indent="-609600">
              <a:lnSpc>
                <a:spcPct val="80000"/>
              </a:lnSpc>
              <a:buFontTx/>
              <a:buAutoNum type="arabicPeriod" startAt="230"/>
            </a:pPr>
            <a:r>
              <a:rPr lang="en-US" altLang="en-US" sz="2800" b="1"/>
              <a:t>  Rodents use vibrissae to explore their  </a:t>
            </a:r>
          </a:p>
          <a:p>
            <a:pPr marL="609600" indent="-609600">
              <a:lnSpc>
                <a:spcPct val="80000"/>
              </a:lnSpc>
              <a:buFontTx/>
              <a:buNone/>
            </a:pPr>
            <a:r>
              <a:rPr lang="en-US" altLang="en-US" sz="2800" b="1"/>
              <a:t>          environment. </a:t>
            </a:r>
          </a:p>
          <a:p>
            <a:pPr marL="609600" indent="-609600">
              <a:lnSpc>
                <a:spcPct val="80000"/>
              </a:lnSpc>
              <a:buFontTx/>
              <a:buAutoNum type="arabicPeriod" startAt="231"/>
            </a:pPr>
            <a:r>
              <a:rPr lang="en-US" altLang="en-US" sz="2800" b="1"/>
              <a:t>  </a:t>
            </a:r>
            <a:r>
              <a:rPr lang="en-US" altLang="en-US" sz="2800" b="1" u="sng"/>
              <a:t>Rodents are color-blind.</a:t>
            </a:r>
          </a:p>
          <a:p>
            <a:pPr marL="609600" indent="-609600">
              <a:lnSpc>
                <a:spcPct val="80000"/>
              </a:lnSpc>
              <a:buFontTx/>
              <a:buAutoNum type="arabicPeriod" startAt="231"/>
            </a:pPr>
            <a:endParaRPr lang="en-US" altLang="en-US" sz="2800" b="1" u="sng"/>
          </a:p>
          <a:p>
            <a:pPr marL="609600" indent="-609600">
              <a:lnSpc>
                <a:spcPct val="80000"/>
              </a:lnSpc>
              <a:buFontTx/>
              <a:buAutoNum type="arabicPeriod" startAt="231"/>
            </a:pPr>
            <a:r>
              <a:rPr lang="en-US" altLang="en-US" sz="2800" b="1"/>
              <a:t>  Adult rats consume about one ounce of food   </a:t>
            </a:r>
          </a:p>
          <a:p>
            <a:pPr marL="609600" indent="-609600">
              <a:lnSpc>
                <a:spcPct val="80000"/>
              </a:lnSpc>
              <a:buFontTx/>
              <a:buNone/>
            </a:pPr>
            <a:r>
              <a:rPr lang="en-US" altLang="en-US" sz="2800" b="1"/>
              <a:t>         daily. </a:t>
            </a:r>
          </a:p>
          <a:p>
            <a:pPr marL="609600" indent="-609600">
              <a:lnSpc>
                <a:spcPct val="80000"/>
              </a:lnSpc>
              <a:buFontTx/>
              <a:buAutoNum type="arabicPeriod" startAt="233"/>
            </a:pPr>
            <a:r>
              <a:rPr lang="en-US" altLang="en-US" sz="2800" b="1"/>
              <a:t>  There are three commensal rodents in GA.</a:t>
            </a:r>
          </a:p>
          <a:p>
            <a:pPr marL="609600" indent="-609600">
              <a:lnSpc>
                <a:spcPct val="80000"/>
              </a:lnSpc>
              <a:buFontTx/>
              <a:buAutoNum type="arabicPeriod" startAt="233"/>
            </a:pPr>
            <a:r>
              <a:rPr lang="en-US" altLang="en-US" sz="2800" b="1"/>
              <a:t>  There are three commensal rats in the US. </a:t>
            </a:r>
          </a:p>
          <a:p>
            <a:pPr marL="609600" indent="-609600">
              <a:lnSpc>
                <a:spcPct val="80000"/>
              </a:lnSpc>
              <a:buFontTx/>
              <a:buAutoNum type="arabicPeriod" startAt="233"/>
            </a:pPr>
            <a:r>
              <a:rPr lang="en-US" altLang="en-US" sz="2800" b="1"/>
              <a:t>  Plague and Murine typhus are two diseases </a:t>
            </a:r>
          </a:p>
          <a:p>
            <a:pPr marL="609600" indent="-609600">
              <a:lnSpc>
                <a:spcPct val="80000"/>
              </a:lnSpc>
              <a:buFontTx/>
              <a:buNone/>
            </a:pPr>
            <a:r>
              <a:rPr lang="en-US" altLang="en-US" sz="2800" b="1"/>
              <a:t>         which rats transmit to man. </a:t>
            </a:r>
          </a:p>
        </p:txBody>
      </p:sp>
      <p:sp>
        <p:nvSpPr>
          <p:cNvPr id="612356" name="Text Box 4">
            <a:extLst>
              <a:ext uri="{FF2B5EF4-FFF2-40B4-BE49-F238E27FC236}">
                <a16:creationId xmlns:a16="http://schemas.microsoft.com/office/drawing/2014/main" id="{F817EE9B-A903-4C36-A0E9-F703C781B2B1}"/>
              </a:ext>
            </a:extLst>
          </p:cNvPr>
          <p:cNvSpPr txBox="1">
            <a:spLocks noChangeArrowheads="1"/>
          </p:cNvSpPr>
          <p:nvPr/>
        </p:nvSpPr>
        <p:spPr bwMode="auto">
          <a:xfrm>
            <a:off x="1371600" y="3317875"/>
            <a:ext cx="7086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True – but they are able to detect light and darkness</a:t>
            </a:r>
          </a:p>
        </p:txBody>
      </p:sp>
    </p:spTree>
  </p:cSld>
  <p:clrMapOvr>
    <a:masterClrMapping/>
  </p:clrMapOvr>
</p:sld>
</file>

<file path=ppt/slides/slide4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a:extLst>
              <a:ext uri="{FF2B5EF4-FFF2-40B4-BE49-F238E27FC236}">
                <a16:creationId xmlns:a16="http://schemas.microsoft.com/office/drawing/2014/main" id="{A349412D-2289-4D02-B5FF-877FB3FCAD98}"/>
              </a:ext>
            </a:extLst>
          </p:cNvPr>
          <p:cNvSpPr>
            <a:spLocks noGrp="1" noChangeArrowheads="1"/>
          </p:cNvSpPr>
          <p:nvPr>
            <p:ph type="title"/>
          </p:nvPr>
        </p:nvSpPr>
        <p:spPr>
          <a:xfrm>
            <a:off x="685800" y="228600"/>
            <a:ext cx="7772400" cy="533400"/>
          </a:xfrm>
        </p:spPr>
        <p:txBody>
          <a:bodyPr/>
          <a:lstStyle/>
          <a:p>
            <a:r>
              <a:rPr lang="en-US" altLang="en-US" sz="2800" b="1"/>
              <a:t>True or False</a:t>
            </a:r>
          </a:p>
        </p:txBody>
      </p:sp>
      <p:sp>
        <p:nvSpPr>
          <p:cNvPr id="305155" name="Rectangle 3">
            <a:extLst>
              <a:ext uri="{FF2B5EF4-FFF2-40B4-BE49-F238E27FC236}">
                <a16:creationId xmlns:a16="http://schemas.microsoft.com/office/drawing/2014/main" id="{814C5B7C-C7BC-4BE1-A766-334F1FDB2B0D}"/>
              </a:ext>
            </a:extLst>
          </p:cNvPr>
          <p:cNvSpPr>
            <a:spLocks noGrp="1" noChangeArrowheads="1"/>
          </p:cNvSpPr>
          <p:nvPr>
            <p:ph type="body" idx="1"/>
          </p:nvPr>
        </p:nvSpPr>
        <p:spPr>
          <a:xfrm>
            <a:off x="457200" y="762000"/>
            <a:ext cx="8229600" cy="6096000"/>
          </a:xfrm>
        </p:spPr>
        <p:txBody>
          <a:bodyPr/>
          <a:lstStyle/>
          <a:p>
            <a:pPr marL="609600" indent="-609600">
              <a:lnSpc>
                <a:spcPct val="80000"/>
              </a:lnSpc>
              <a:buFontTx/>
              <a:buNone/>
            </a:pPr>
            <a:r>
              <a:rPr lang="en-US" altLang="en-US" sz="2800" b="1"/>
              <a:t>228.  Rodent have excellent senses of vision, taste,  </a:t>
            </a:r>
          </a:p>
          <a:p>
            <a:pPr marL="609600" indent="-609600">
              <a:lnSpc>
                <a:spcPct val="80000"/>
              </a:lnSpc>
              <a:buFontTx/>
              <a:buNone/>
            </a:pPr>
            <a:r>
              <a:rPr lang="en-US" altLang="en-US" sz="2800" b="1"/>
              <a:t>         smell and hearing.</a:t>
            </a:r>
          </a:p>
          <a:p>
            <a:pPr marL="609600" indent="-609600">
              <a:lnSpc>
                <a:spcPct val="80000"/>
              </a:lnSpc>
              <a:buFontTx/>
              <a:buNone/>
            </a:pPr>
            <a:r>
              <a:rPr lang="en-US" altLang="en-US" sz="2800" b="1"/>
              <a:t>229.  Rodents have an poor sense of touch.</a:t>
            </a:r>
          </a:p>
          <a:p>
            <a:pPr marL="609600" indent="-609600">
              <a:lnSpc>
                <a:spcPct val="80000"/>
              </a:lnSpc>
              <a:buFontTx/>
              <a:buAutoNum type="arabicPeriod" startAt="230"/>
            </a:pPr>
            <a:r>
              <a:rPr lang="en-US" altLang="en-US" sz="2800" b="1"/>
              <a:t>  Rodents use vibrissae to explore their  </a:t>
            </a:r>
          </a:p>
          <a:p>
            <a:pPr marL="609600" indent="-609600">
              <a:lnSpc>
                <a:spcPct val="80000"/>
              </a:lnSpc>
              <a:buFontTx/>
              <a:buNone/>
            </a:pPr>
            <a:r>
              <a:rPr lang="en-US" altLang="en-US" sz="2800" b="1"/>
              <a:t>          environment. </a:t>
            </a:r>
          </a:p>
          <a:p>
            <a:pPr marL="609600" indent="-609600">
              <a:lnSpc>
                <a:spcPct val="80000"/>
              </a:lnSpc>
              <a:buFontTx/>
              <a:buAutoNum type="arabicPeriod" startAt="231"/>
            </a:pPr>
            <a:r>
              <a:rPr lang="en-US" altLang="en-US" sz="2800" b="1"/>
              <a:t>  Rodents are color-blind.</a:t>
            </a:r>
          </a:p>
          <a:p>
            <a:pPr marL="609600" indent="-609600">
              <a:lnSpc>
                <a:spcPct val="80000"/>
              </a:lnSpc>
              <a:buFontTx/>
              <a:buAutoNum type="arabicPeriod" startAt="231"/>
            </a:pPr>
            <a:r>
              <a:rPr lang="en-US" altLang="en-US" sz="2800" b="1"/>
              <a:t>  </a:t>
            </a:r>
            <a:r>
              <a:rPr lang="en-US" altLang="en-US" sz="2800" b="1" u="sng"/>
              <a:t>Adult rats consume about one ounce of food</a:t>
            </a:r>
            <a:r>
              <a:rPr lang="en-US" altLang="en-US" sz="2800" b="1"/>
              <a:t>   </a:t>
            </a:r>
          </a:p>
          <a:p>
            <a:pPr marL="609600" indent="-609600">
              <a:lnSpc>
                <a:spcPct val="80000"/>
              </a:lnSpc>
              <a:buFontTx/>
              <a:buNone/>
            </a:pPr>
            <a:r>
              <a:rPr lang="en-US" altLang="en-US" sz="2800" b="1"/>
              <a:t>         </a:t>
            </a:r>
            <a:r>
              <a:rPr lang="en-US" altLang="en-US" sz="2800" b="1" u="sng"/>
              <a:t>daily.</a:t>
            </a:r>
            <a:r>
              <a:rPr lang="en-US" altLang="en-US" sz="2800" b="1"/>
              <a:t> </a:t>
            </a:r>
          </a:p>
          <a:p>
            <a:pPr marL="609600" indent="-609600">
              <a:lnSpc>
                <a:spcPct val="80000"/>
              </a:lnSpc>
              <a:buFontTx/>
              <a:buNone/>
            </a:pPr>
            <a:endParaRPr lang="en-US" altLang="en-US" sz="2800" b="1"/>
          </a:p>
          <a:p>
            <a:pPr marL="609600" indent="-609600">
              <a:lnSpc>
                <a:spcPct val="80000"/>
              </a:lnSpc>
              <a:buFontTx/>
              <a:buAutoNum type="arabicPeriod" startAt="233"/>
            </a:pPr>
            <a:r>
              <a:rPr lang="en-US" altLang="en-US" sz="2800" b="1"/>
              <a:t>  There are three commensal rodents in GA.</a:t>
            </a:r>
          </a:p>
          <a:p>
            <a:pPr marL="609600" indent="-609600">
              <a:lnSpc>
                <a:spcPct val="80000"/>
              </a:lnSpc>
              <a:buFontTx/>
              <a:buAutoNum type="arabicPeriod" startAt="233"/>
            </a:pPr>
            <a:r>
              <a:rPr lang="en-US" altLang="en-US" sz="2800" b="1"/>
              <a:t>  There are three commensal rats in the US. </a:t>
            </a:r>
          </a:p>
          <a:p>
            <a:pPr marL="609600" indent="-609600">
              <a:lnSpc>
                <a:spcPct val="80000"/>
              </a:lnSpc>
              <a:buFontTx/>
              <a:buAutoNum type="arabicPeriod" startAt="233"/>
            </a:pPr>
            <a:r>
              <a:rPr lang="en-US" altLang="en-US" sz="2800" b="1"/>
              <a:t>  Plague and Murine typhus are two diseases </a:t>
            </a:r>
          </a:p>
          <a:p>
            <a:pPr marL="609600" indent="-609600">
              <a:lnSpc>
                <a:spcPct val="80000"/>
              </a:lnSpc>
              <a:buFontTx/>
              <a:buNone/>
            </a:pPr>
            <a:r>
              <a:rPr lang="en-US" altLang="en-US" sz="2800" b="1"/>
              <a:t>         which rats transmit to man. </a:t>
            </a:r>
          </a:p>
        </p:txBody>
      </p:sp>
    </p:spTree>
  </p:cSld>
  <p:clrMapOvr>
    <a:masterClrMapping/>
  </p:clrMapOvr>
</p:sld>
</file>

<file path=ppt/slides/slide4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3378" name="Rectangle 2">
            <a:extLst>
              <a:ext uri="{FF2B5EF4-FFF2-40B4-BE49-F238E27FC236}">
                <a16:creationId xmlns:a16="http://schemas.microsoft.com/office/drawing/2014/main" id="{0EDA3A22-67D5-4753-8AF9-A3521BA03358}"/>
              </a:ext>
            </a:extLst>
          </p:cNvPr>
          <p:cNvSpPr>
            <a:spLocks noGrp="1" noChangeArrowheads="1"/>
          </p:cNvSpPr>
          <p:nvPr>
            <p:ph type="title"/>
          </p:nvPr>
        </p:nvSpPr>
        <p:spPr>
          <a:xfrm>
            <a:off x="685800" y="228600"/>
            <a:ext cx="7772400" cy="533400"/>
          </a:xfrm>
        </p:spPr>
        <p:txBody>
          <a:bodyPr/>
          <a:lstStyle/>
          <a:p>
            <a:r>
              <a:rPr lang="en-US" altLang="en-US" sz="2800" b="1"/>
              <a:t>True or False</a:t>
            </a:r>
          </a:p>
        </p:txBody>
      </p:sp>
      <p:sp>
        <p:nvSpPr>
          <p:cNvPr id="613379" name="Rectangle 3">
            <a:extLst>
              <a:ext uri="{FF2B5EF4-FFF2-40B4-BE49-F238E27FC236}">
                <a16:creationId xmlns:a16="http://schemas.microsoft.com/office/drawing/2014/main" id="{932D6D7F-A7EE-489D-BDCB-8E0451BB3D36}"/>
              </a:ext>
            </a:extLst>
          </p:cNvPr>
          <p:cNvSpPr>
            <a:spLocks noGrp="1" noChangeArrowheads="1"/>
          </p:cNvSpPr>
          <p:nvPr>
            <p:ph type="body" idx="1"/>
          </p:nvPr>
        </p:nvSpPr>
        <p:spPr>
          <a:xfrm>
            <a:off x="457200" y="762000"/>
            <a:ext cx="8229600" cy="6096000"/>
          </a:xfrm>
        </p:spPr>
        <p:txBody>
          <a:bodyPr/>
          <a:lstStyle/>
          <a:p>
            <a:pPr marL="609600" indent="-609600">
              <a:lnSpc>
                <a:spcPct val="80000"/>
              </a:lnSpc>
              <a:buFontTx/>
              <a:buNone/>
            </a:pPr>
            <a:r>
              <a:rPr lang="en-US" altLang="en-US" sz="2800" b="1"/>
              <a:t>228.  Rodent have excellent senses of vision, taste,  </a:t>
            </a:r>
          </a:p>
          <a:p>
            <a:pPr marL="609600" indent="-609600">
              <a:lnSpc>
                <a:spcPct val="80000"/>
              </a:lnSpc>
              <a:buFontTx/>
              <a:buNone/>
            </a:pPr>
            <a:r>
              <a:rPr lang="en-US" altLang="en-US" sz="2800" b="1"/>
              <a:t>         smell and hearing.</a:t>
            </a:r>
          </a:p>
          <a:p>
            <a:pPr marL="609600" indent="-609600">
              <a:lnSpc>
                <a:spcPct val="80000"/>
              </a:lnSpc>
              <a:buFontTx/>
              <a:buNone/>
            </a:pPr>
            <a:r>
              <a:rPr lang="en-US" altLang="en-US" sz="2800" b="1"/>
              <a:t>229.  Rodents have an poor sense of touch.</a:t>
            </a:r>
          </a:p>
          <a:p>
            <a:pPr marL="609600" indent="-609600">
              <a:lnSpc>
                <a:spcPct val="80000"/>
              </a:lnSpc>
              <a:buFontTx/>
              <a:buAutoNum type="arabicPeriod" startAt="230"/>
            </a:pPr>
            <a:r>
              <a:rPr lang="en-US" altLang="en-US" sz="2800" b="1"/>
              <a:t>  Rodents use vibrissae to explore their  </a:t>
            </a:r>
          </a:p>
          <a:p>
            <a:pPr marL="609600" indent="-609600">
              <a:lnSpc>
                <a:spcPct val="80000"/>
              </a:lnSpc>
              <a:buFontTx/>
              <a:buNone/>
            </a:pPr>
            <a:r>
              <a:rPr lang="en-US" altLang="en-US" sz="2800" b="1"/>
              <a:t>          environment. </a:t>
            </a:r>
          </a:p>
          <a:p>
            <a:pPr marL="609600" indent="-609600">
              <a:lnSpc>
                <a:spcPct val="80000"/>
              </a:lnSpc>
              <a:buFontTx/>
              <a:buAutoNum type="arabicPeriod" startAt="231"/>
            </a:pPr>
            <a:r>
              <a:rPr lang="en-US" altLang="en-US" sz="2800" b="1"/>
              <a:t>  Rodents are color-blind.</a:t>
            </a:r>
          </a:p>
          <a:p>
            <a:pPr marL="609600" indent="-609600">
              <a:lnSpc>
                <a:spcPct val="80000"/>
              </a:lnSpc>
              <a:buFontTx/>
              <a:buAutoNum type="arabicPeriod" startAt="231"/>
            </a:pPr>
            <a:r>
              <a:rPr lang="en-US" altLang="en-US" sz="2800" b="1"/>
              <a:t>  </a:t>
            </a:r>
            <a:r>
              <a:rPr lang="en-US" altLang="en-US" sz="2800" b="1" u="sng"/>
              <a:t>Adult rats consume about one ounce of food</a:t>
            </a:r>
            <a:r>
              <a:rPr lang="en-US" altLang="en-US" sz="2800" b="1"/>
              <a:t>   </a:t>
            </a:r>
          </a:p>
          <a:p>
            <a:pPr marL="609600" indent="-609600">
              <a:lnSpc>
                <a:spcPct val="80000"/>
              </a:lnSpc>
              <a:buFontTx/>
              <a:buNone/>
            </a:pPr>
            <a:r>
              <a:rPr lang="en-US" altLang="en-US" sz="2800" b="1"/>
              <a:t>         </a:t>
            </a:r>
            <a:r>
              <a:rPr lang="en-US" altLang="en-US" sz="2800" b="1" u="sng"/>
              <a:t>daily.</a:t>
            </a:r>
            <a:r>
              <a:rPr lang="en-US" altLang="en-US" sz="2800" b="1"/>
              <a:t> </a:t>
            </a:r>
          </a:p>
          <a:p>
            <a:pPr marL="609600" indent="-609600">
              <a:lnSpc>
                <a:spcPct val="80000"/>
              </a:lnSpc>
              <a:buFontTx/>
              <a:buNone/>
            </a:pPr>
            <a:endParaRPr lang="en-US" altLang="en-US" sz="2800" b="1"/>
          </a:p>
          <a:p>
            <a:pPr marL="609600" indent="-609600">
              <a:lnSpc>
                <a:spcPct val="80000"/>
              </a:lnSpc>
              <a:buFontTx/>
              <a:buAutoNum type="arabicPeriod" startAt="233"/>
            </a:pPr>
            <a:r>
              <a:rPr lang="en-US" altLang="en-US" sz="2800" b="1"/>
              <a:t>  There are three commensal rodents in GA.</a:t>
            </a:r>
          </a:p>
          <a:p>
            <a:pPr marL="609600" indent="-609600">
              <a:lnSpc>
                <a:spcPct val="80000"/>
              </a:lnSpc>
              <a:buFontTx/>
              <a:buAutoNum type="arabicPeriod" startAt="233"/>
            </a:pPr>
            <a:r>
              <a:rPr lang="en-US" altLang="en-US" sz="2800" b="1"/>
              <a:t>  There are three commensal rats in the US. </a:t>
            </a:r>
          </a:p>
          <a:p>
            <a:pPr marL="609600" indent="-609600">
              <a:lnSpc>
                <a:spcPct val="80000"/>
              </a:lnSpc>
              <a:buFontTx/>
              <a:buAutoNum type="arabicPeriod" startAt="233"/>
            </a:pPr>
            <a:r>
              <a:rPr lang="en-US" altLang="en-US" sz="2800" b="1"/>
              <a:t>  Plague and Murine typhus are two diseases </a:t>
            </a:r>
          </a:p>
          <a:p>
            <a:pPr marL="609600" indent="-609600">
              <a:lnSpc>
                <a:spcPct val="80000"/>
              </a:lnSpc>
              <a:buFontTx/>
              <a:buNone/>
            </a:pPr>
            <a:r>
              <a:rPr lang="en-US" altLang="en-US" sz="2800" b="1"/>
              <a:t>         which rats transmit to man. </a:t>
            </a:r>
          </a:p>
        </p:txBody>
      </p:sp>
      <p:sp>
        <p:nvSpPr>
          <p:cNvPr id="613380" name="Text Box 4">
            <a:extLst>
              <a:ext uri="{FF2B5EF4-FFF2-40B4-BE49-F238E27FC236}">
                <a16:creationId xmlns:a16="http://schemas.microsoft.com/office/drawing/2014/main" id="{8FD561C9-3F1C-4A4E-9887-D437C8CC5D95}"/>
              </a:ext>
            </a:extLst>
          </p:cNvPr>
          <p:cNvSpPr txBox="1">
            <a:spLocks noChangeArrowheads="1"/>
          </p:cNvSpPr>
          <p:nvPr/>
        </p:nvSpPr>
        <p:spPr bwMode="auto">
          <a:xfrm>
            <a:off x="517525" y="4114800"/>
            <a:ext cx="82454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 – an adult rat can eat about 2 pounds of food per month</a:t>
            </a:r>
          </a:p>
        </p:txBody>
      </p:sp>
    </p:spTree>
  </p:cSld>
  <p:clrMapOvr>
    <a:masterClrMapping/>
  </p:clrMapOvr>
</p:sld>
</file>

<file path=ppt/slides/slide4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178" name="Rectangle 2">
            <a:extLst>
              <a:ext uri="{FF2B5EF4-FFF2-40B4-BE49-F238E27FC236}">
                <a16:creationId xmlns:a16="http://schemas.microsoft.com/office/drawing/2014/main" id="{0C98DFAD-3309-4022-8AC2-EB81E252F7B7}"/>
              </a:ext>
            </a:extLst>
          </p:cNvPr>
          <p:cNvSpPr>
            <a:spLocks noGrp="1" noChangeArrowheads="1"/>
          </p:cNvSpPr>
          <p:nvPr>
            <p:ph type="title"/>
          </p:nvPr>
        </p:nvSpPr>
        <p:spPr>
          <a:xfrm>
            <a:off x="685800" y="228600"/>
            <a:ext cx="7772400" cy="533400"/>
          </a:xfrm>
        </p:spPr>
        <p:txBody>
          <a:bodyPr/>
          <a:lstStyle/>
          <a:p>
            <a:r>
              <a:rPr lang="en-US" altLang="en-US" sz="2800" b="1"/>
              <a:t>True or False</a:t>
            </a:r>
          </a:p>
        </p:txBody>
      </p:sp>
      <p:sp>
        <p:nvSpPr>
          <p:cNvPr id="306179" name="Rectangle 3">
            <a:extLst>
              <a:ext uri="{FF2B5EF4-FFF2-40B4-BE49-F238E27FC236}">
                <a16:creationId xmlns:a16="http://schemas.microsoft.com/office/drawing/2014/main" id="{DE739182-8987-4AE0-BFD5-366DFBE5F376}"/>
              </a:ext>
            </a:extLst>
          </p:cNvPr>
          <p:cNvSpPr>
            <a:spLocks noGrp="1" noChangeArrowheads="1"/>
          </p:cNvSpPr>
          <p:nvPr>
            <p:ph type="body" idx="1"/>
          </p:nvPr>
        </p:nvSpPr>
        <p:spPr>
          <a:xfrm>
            <a:off x="457200" y="762000"/>
            <a:ext cx="8229600" cy="6096000"/>
          </a:xfrm>
        </p:spPr>
        <p:txBody>
          <a:bodyPr/>
          <a:lstStyle/>
          <a:p>
            <a:pPr marL="609600" indent="-609600">
              <a:lnSpc>
                <a:spcPct val="80000"/>
              </a:lnSpc>
              <a:buFontTx/>
              <a:buNone/>
            </a:pPr>
            <a:r>
              <a:rPr lang="en-US" altLang="en-US" sz="2800" b="1"/>
              <a:t>228.  Rodent have excellent senses of vision, taste,  </a:t>
            </a:r>
          </a:p>
          <a:p>
            <a:pPr marL="609600" indent="-609600">
              <a:lnSpc>
                <a:spcPct val="80000"/>
              </a:lnSpc>
              <a:buFontTx/>
              <a:buNone/>
            </a:pPr>
            <a:r>
              <a:rPr lang="en-US" altLang="en-US" sz="2800" b="1"/>
              <a:t>         smell and hearing.</a:t>
            </a:r>
          </a:p>
          <a:p>
            <a:pPr marL="609600" indent="-609600">
              <a:lnSpc>
                <a:spcPct val="80000"/>
              </a:lnSpc>
              <a:buFontTx/>
              <a:buNone/>
            </a:pPr>
            <a:r>
              <a:rPr lang="en-US" altLang="en-US" sz="2800" b="1"/>
              <a:t>229.  Rodents have an poor sense of touch.</a:t>
            </a:r>
          </a:p>
          <a:p>
            <a:pPr marL="609600" indent="-609600">
              <a:lnSpc>
                <a:spcPct val="80000"/>
              </a:lnSpc>
              <a:buFontTx/>
              <a:buAutoNum type="arabicPeriod" startAt="230"/>
            </a:pPr>
            <a:r>
              <a:rPr lang="en-US" altLang="en-US" sz="2800" b="1"/>
              <a:t>  Rodents use vibrissae to explore their  </a:t>
            </a:r>
          </a:p>
          <a:p>
            <a:pPr marL="609600" indent="-609600">
              <a:lnSpc>
                <a:spcPct val="80000"/>
              </a:lnSpc>
              <a:buFontTx/>
              <a:buNone/>
            </a:pPr>
            <a:r>
              <a:rPr lang="en-US" altLang="en-US" sz="2800" b="1"/>
              <a:t>          environment. </a:t>
            </a:r>
          </a:p>
          <a:p>
            <a:pPr marL="609600" indent="-609600">
              <a:lnSpc>
                <a:spcPct val="80000"/>
              </a:lnSpc>
              <a:buFontTx/>
              <a:buAutoNum type="arabicPeriod" startAt="231"/>
            </a:pPr>
            <a:r>
              <a:rPr lang="en-US" altLang="en-US" sz="2800" b="1"/>
              <a:t>  Rodents are color-blind.</a:t>
            </a:r>
          </a:p>
          <a:p>
            <a:pPr marL="609600" indent="-609600">
              <a:lnSpc>
                <a:spcPct val="80000"/>
              </a:lnSpc>
              <a:buFontTx/>
              <a:buAutoNum type="arabicPeriod" startAt="231"/>
            </a:pPr>
            <a:r>
              <a:rPr lang="en-US" altLang="en-US" sz="2800" b="1"/>
              <a:t>  Adult rats consume about one ounce of food   </a:t>
            </a:r>
          </a:p>
          <a:p>
            <a:pPr marL="609600" indent="-609600">
              <a:lnSpc>
                <a:spcPct val="80000"/>
              </a:lnSpc>
              <a:buFontTx/>
              <a:buNone/>
            </a:pPr>
            <a:r>
              <a:rPr lang="en-US" altLang="en-US" sz="2800" b="1"/>
              <a:t>         daily. </a:t>
            </a:r>
          </a:p>
          <a:p>
            <a:pPr marL="609600" indent="-609600">
              <a:lnSpc>
                <a:spcPct val="80000"/>
              </a:lnSpc>
              <a:buFontTx/>
              <a:buAutoNum type="arabicPeriod" startAt="233"/>
            </a:pPr>
            <a:r>
              <a:rPr lang="en-US" altLang="en-US" sz="2800" b="1"/>
              <a:t>  </a:t>
            </a:r>
            <a:r>
              <a:rPr lang="en-US" altLang="en-US" sz="2800" b="1" u="sng"/>
              <a:t>There are three commensal rodents in GA.</a:t>
            </a:r>
          </a:p>
          <a:p>
            <a:pPr marL="609600" indent="-609600">
              <a:lnSpc>
                <a:spcPct val="80000"/>
              </a:lnSpc>
              <a:buFontTx/>
              <a:buAutoNum type="arabicPeriod" startAt="233"/>
            </a:pPr>
            <a:endParaRPr lang="en-US" altLang="en-US" sz="3600" b="1" u="sng"/>
          </a:p>
          <a:p>
            <a:pPr marL="609600" indent="-609600">
              <a:lnSpc>
                <a:spcPct val="80000"/>
              </a:lnSpc>
              <a:buFontTx/>
              <a:buAutoNum type="arabicPeriod" startAt="233"/>
            </a:pPr>
            <a:r>
              <a:rPr lang="en-US" altLang="en-US" sz="2800" b="1"/>
              <a:t>  There are three commensal rats in the US. </a:t>
            </a:r>
          </a:p>
          <a:p>
            <a:pPr marL="609600" indent="-609600">
              <a:lnSpc>
                <a:spcPct val="80000"/>
              </a:lnSpc>
              <a:buFontTx/>
              <a:buAutoNum type="arabicPeriod" startAt="233"/>
            </a:pPr>
            <a:r>
              <a:rPr lang="en-US" altLang="en-US" sz="2800" b="1"/>
              <a:t>  Plague and Murine typhus are two diseases </a:t>
            </a:r>
          </a:p>
          <a:p>
            <a:pPr marL="609600" indent="-609600">
              <a:lnSpc>
                <a:spcPct val="80000"/>
              </a:lnSpc>
              <a:buFontTx/>
              <a:buNone/>
            </a:pPr>
            <a:r>
              <a:rPr lang="en-US" altLang="en-US" sz="2800" b="1"/>
              <a:t>         which rats transmit to man. </a:t>
            </a:r>
          </a:p>
        </p:txBody>
      </p:sp>
    </p:spTree>
  </p:cSld>
  <p:clrMapOvr>
    <a:masterClrMapping/>
  </p:clrMapOvr>
</p:sld>
</file>

<file path=ppt/slides/slide4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02" name="Rectangle 2">
            <a:extLst>
              <a:ext uri="{FF2B5EF4-FFF2-40B4-BE49-F238E27FC236}">
                <a16:creationId xmlns:a16="http://schemas.microsoft.com/office/drawing/2014/main" id="{CDF3DDBB-4796-4923-9AEB-80CE8B45027E}"/>
              </a:ext>
            </a:extLst>
          </p:cNvPr>
          <p:cNvSpPr>
            <a:spLocks noGrp="1" noChangeArrowheads="1"/>
          </p:cNvSpPr>
          <p:nvPr>
            <p:ph type="title"/>
          </p:nvPr>
        </p:nvSpPr>
        <p:spPr>
          <a:xfrm>
            <a:off x="685800" y="228600"/>
            <a:ext cx="7772400" cy="533400"/>
          </a:xfrm>
        </p:spPr>
        <p:txBody>
          <a:bodyPr/>
          <a:lstStyle/>
          <a:p>
            <a:r>
              <a:rPr lang="en-US" altLang="en-US" sz="2800" b="1"/>
              <a:t>True or False</a:t>
            </a:r>
          </a:p>
        </p:txBody>
      </p:sp>
      <p:sp>
        <p:nvSpPr>
          <p:cNvPr id="614403" name="Rectangle 3">
            <a:extLst>
              <a:ext uri="{FF2B5EF4-FFF2-40B4-BE49-F238E27FC236}">
                <a16:creationId xmlns:a16="http://schemas.microsoft.com/office/drawing/2014/main" id="{28717A09-78EB-491E-ABAC-94FD1114A403}"/>
              </a:ext>
            </a:extLst>
          </p:cNvPr>
          <p:cNvSpPr>
            <a:spLocks noGrp="1" noChangeArrowheads="1"/>
          </p:cNvSpPr>
          <p:nvPr>
            <p:ph type="body" idx="1"/>
          </p:nvPr>
        </p:nvSpPr>
        <p:spPr>
          <a:xfrm>
            <a:off x="457200" y="762000"/>
            <a:ext cx="8229600" cy="6096000"/>
          </a:xfrm>
        </p:spPr>
        <p:txBody>
          <a:bodyPr/>
          <a:lstStyle/>
          <a:p>
            <a:pPr marL="609600" indent="-609600">
              <a:lnSpc>
                <a:spcPct val="80000"/>
              </a:lnSpc>
              <a:buFontTx/>
              <a:buNone/>
            </a:pPr>
            <a:r>
              <a:rPr lang="en-US" altLang="en-US" sz="2800" b="1"/>
              <a:t>228.  Rodent have excellent senses of vision, taste,  </a:t>
            </a:r>
          </a:p>
          <a:p>
            <a:pPr marL="609600" indent="-609600">
              <a:lnSpc>
                <a:spcPct val="80000"/>
              </a:lnSpc>
              <a:buFontTx/>
              <a:buNone/>
            </a:pPr>
            <a:r>
              <a:rPr lang="en-US" altLang="en-US" sz="2800" b="1"/>
              <a:t>         smell and hearing.</a:t>
            </a:r>
          </a:p>
          <a:p>
            <a:pPr marL="609600" indent="-609600">
              <a:lnSpc>
                <a:spcPct val="80000"/>
              </a:lnSpc>
              <a:buFontTx/>
              <a:buNone/>
            </a:pPr>
            <a:r>
              <a:rPr lang="en-US" altLang="en-US" sz="2800" b="1"/>
              <a:t>229.  Rodents have an poor sense of touch.</a:t>
            </a:r>
          </a:p>
          <a:p>
            <a:pPr marL="609600" indent="-609600">
              <a:lnSpc>
                <a:spcPct val="80000"/>
              </a:lnSpc>
              <a:buFontTx/>
              <a:buAutoNum type="arabicPeriod" startAt="230"/>
            </a:pPr>
            <a:r>
              <a:rPr lang="en-US" altLang="en-US" sz="2800" b="1"/>
              <a:t>  Rodents use vibrissae to explore their  </a:t>
            </a:r>
          </a:p>
          <a:p>
            <a:pPr marL="609600" indent="-609600">
              <a:lnSpc>
                <a:spcPct val="80000"/>
              </a:lnSpc>
              <a:buFontTx/>
              <a:buNone/>
            </a:pPr>
            <a:r>
              <a:rPr lang="en-US" altLang="en-US" sz="2800" b="1"/>
              <a:t>          environment. </a:t>
            </a:r>
          </a:p>
          <a:p>
            <a:pPr marL="609600" indent="-609600">
              <a:lnSpc>
                <a:spcPct val="80000"/>
              </a:lnSpc>
              <a:buFontTx/>
              <a:buAutoNum type="arabicPeriod" startAt="231"/>
            </a:pPr>
            <a:r>
              <a:rPr lang="en-US" altLang="en-US" sz="2800" b="1"/>
              <a:t>  Rodents are color-blind.</a:t>
            </a:r>
          </a:p>
          <a:p>
            <a:pPr marL="609600" indent="-609600">
              <a:lnSpc>
                <a:spcPct val="80000"/>
              </a:lnSpc>
              <a:buFontTx/>
              <a:buAutoNum type="arabicPeriod" startAt="231"/>
            </a:pPr>
            <a:r>
              <a:rPr lang="en-US" altLang="en-US" sz="2800" b="1"/>
              <a:t>  Adult rats consume about one ounce of food   </a:t>
            </a:r>
          </a:p>
          <a:p>
            <a:pPr marL="609600" indent="-609600">
              <a:lnSpc>
                <a:spcPct val="80000"/>
              </a:lnSpc>
              <a:buFontTx/>
              <a:buNone/>
            </a:pPr>
            <a:r>
              <a:rPr lang="en-US" altLang="en-US" sz="2800" b="1"/>
              <a:t>         daily. </a:t>
            </a:r>
          </a:p>
          <a:p>
            <a:pPr marL="609600" indent="-609600">
              <a:lnSpc>
                <a:spcPct val="80000"/>
              </a:lnSpc>
              <a:buFontTx/>
              <a:buAutoNum type="arabicPeriod" startAt="233"/>
            </a:pPr>
            <a:r>
              <a:rPr lang="en-US" altLang="en-US" sz="2800" b="1"/>
              <a:t>  </a:t>
            </a:r>
            <a:r>
              <a:rPr lang="en-US" altLang="en-US" sz="2800" b="1" u="sng"/>
              <a:t>There are three commensal rodents in GA.</a:t>
            </a:r>
          </a:p>
          <a:p>
            <a:pPr marL="609600" indent="-609600">
              <a:lnSpc>
                <a:spcPct val="80000"/>
              </a:lnSpc>
              <a:buFontTx/>
              <a:buAutoNum type="arabicPeriod" startAt="233"/>
            </a:pPr>
            <a:endParaRPr lang="en-US" altLang="en-US" sz="3600" b="1" u="sng"/>
          </a:p>
          <a:p>
            <a:pPr marL="609600" indent="-609600">
              <a:lnSpc>
                <a:spcPct val="80000"/>
              </a:lnSpc>
              <a:buFontTx/>
              <a:buAutoNum type="arabicPeriod" startAt="233"/>
            </a:pPr>
            <a:r>
              <a:rPr lang="en-US" altLang="en-US" sz="2800" b="1"/>
              <a:t>  There are three commensal rats in the US. </a:t>
            </a:r>
          </a:p>
          <a:p>
            <a:pPr marL="609600" indent="-609600">
              <a:lnSpc>
                <a:spcPct val="80000"/>
              </a:lnSpc>
              <a:buFontTx/>
              <a:buAutoNum type="arabicPeriod" startAt="233"/>
            </a:pPr>
            <a:r>
              <a:rPr lang="en-US" altLang="en-US" sz="2800" b="1"/>
              <a:t>  Plague and Murine typhus are two diseases </a:t>
            </a:r>
          </a:p>
          <a:p>
            <a:pPr marL="609600" indent="-609600">
              <a:lnSpc>
                <a:spcPct val="80000"/>
              </a:lnSpc>
              <a:buFontTx/>
              <a:buNone/>
            </a:pPr>
            <a:r>
              <a:rPr lang="en-US" altLang="en-US" sz="2800" b="1"/>
              <a:t>         which rats transmit to man. </a:t>
            </a:r>
          </a:p>
        </p:txBody>
      </p:sp>
      <p:sp>
        <p:nvSpPr>
          <p:cNvPr id="614404" name="Text Box 4">
            <a:extLst>
              <a:ext uri="{FF2B5EF4-FFF2-40B4-BE49-F238E27FC236}">
                <a16:creationId xmlns:a16="http://schemas.microsoft.com/office/drawing/2014/main" id="{4A93BC6C-C853-4AC4-87A6-D1172B184001}"/>
              </a:ext>
            </a:extLst>
          </p:cNvPr>
          <p:cNvSpPr txBox="1">
            <a:spLocks noChangeArrowheads="1"/>
          </p:cNvSpPr>
          <p:nvPr/>
        </p:nvSpPr>
        <p:spPr bwMode="auto">
          <a:xfrm>
            <a:off x="1127125" y="4648200"/>
            <a:ext cx="7011988"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 – the Norway Rat, Roof Rat, and House Mouse</a:t>
            </a:r>
          </a:p>
        </p:txBody>
      </p:sp>
    </p:spTree>
  </p:cSld>
  <p:clrMapOvr>
    <a:masterClrMapping/>
  </p:clrMapOvr>
</p:sld>
</file>

<file path=ppt/slides/slide4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02" name="Rectangle 2">
            <a:extLst>
              <a:ext uri="{FF2B5EF4-FFF2-40B4-BE49-F238E27FC236}">
                <a16:creationId xmlns:a16="http://schemas.microsoft.com/office/drawing/2014/main" id="{B3591B6F-9829-440A-8386-603D2DC36E94}"/>
              </a:ext>
            </a:extLst>
          </p:cNvPr>
          <p:cNvSpPr>
            <a:spLocks noGrp="1" noChangeArrowheads="1"/>
          </p:cNvSpPr>
          <p:nvPr>
            <p:ph type="title"/>
          </p:nvPr>
        </p:nvSpPr>
        <p:spPr>
          <a:xfrm>
            <a:off x="685800" y="228600"/>
            <a:ext cx="7772400" cy="533400"/>
          </a:xfrm>
        </p:spPr>
        <p:txBody>
          <a:bodyPr/>
          <a:lstStyle/>
          <a:p>
            <a:r>
              <a:rPr lang="en-US" altLang="en-US" sz="2800" b="1"/>
              <a:t>True or False</a:t>
            </a:r>
          </a:p>
        </p:txBody>
      </p:sp>
      <p:sp>
        <p:nvSpPr>
          <p:cNvPr id="307203" name="Rectangle 3">
            <a:extLst>
              <a:ext uri="{FF2B5EF4-FFF2-40B4-BE49-F238E27FC236}">
                <a16:creationId xmlns:a16="http://schemas.microsoft.com/office/drawing/2014/main" id="{5E380DD9-EDBD-4445-9562-5EAE7F8B974C}"/>
              </a:ext>
            </a:extLst>
          </p:cNvPr>
          <p:cNvSpPr>
            <a:spLocks noGrp="1" noChangeArrowheads="1"/>
          </p:cNvSpPr>
          <p:nvPr>
            <p:ph type="body" idx="1"/>
          </p:nvPr>
        </p:nvSpPr>
        <p:spPr>
          <a:xfrm>
            <a:off x="457200" y="762000"/>
            <a:ext cx="8229600" cy="6096000"/>
          </a:xfrm>
        </p:spPr>
        <p:txBody>
          <a:bodyPr/>
          <a:lstStyle/>
          <a:p>
            <a:pPr marL="609600" indent="-609600">
              <a:lnSpc>
                <a:spcPct val="80000"/>
              </a:lnSpc>
              <a:buFontTx/>
              <a:buNone/>
            </a:pPr>
            <a:r>
              <a:rPr lang="en-US" altLang="en-US" sz="2800" b="1"/>
              <a:t>228.  Rodent have excellent senses of vision, taste,  </a:t>
            </a:r>
          </a:p>
          <a:p>
            <a:pPr marL="609600" indent="-609600">
              <a:lnSpc>
                <a:spcPct val="80000"/>
              </a:lnSpc>
              <a:buFontTx/>
              <a:buNone/>
            </a:pPr>
            <a:r>
              <a:rPr lang="en-US" altLang="en-US" sz="2800" b="1"/>
              <a:t>         smell and hearing.</a:t>
            </a:r>
          </a:p>
          <a:p>
            <a:pPr marL="609600" indent="-609600">
              <a:lnSpc>
                <a:spcPct val="80000"/>
              </a:lnSpc>
              <a:buFontTx/>
              <a:buNone/>
            </a:pPr>
            <a:r>
              <a:rPr lang="en-US" altLang="en-US" sz="2800" b="1"/>
              <a:t>229.  Rodents have an poor sense of touch.</a:t>
            </a:r>
          </a:p>
          <a:p>
            <a:pPr marL="609600" indent="-609600">
              <a:lnSpc>
                <a:spcPct val="80000"/>
              </a:lnSpc>
              <a:buFontTx/>
              <a:buAutoNum type="arabicPeriod" startAt="230"/>
            </a:pPr>
            <a:r>
              <a:rPr lang="en-US" altLang="en-US" sz="2800" b="1"/>
              <a:t>  Rodents use vibrissae to explore their  </a:t>
            </a:r>
          </a:p>
          <a:p>
            <a:pPr marL="609600" indent="-609600">
              <a:lnSpc>
                <a:spcPct val="80000"/>
              </a:lnSpc>
              <a:buFontTx/>
              <a:buNone/>
            </a:pPr>
            <a:r>
              <a:rPr lang="en-US" altLang="en-US" sz="2800" b="1"/>
              <a:t>          environment. </a:t>
            </a:r>
          </a:p>
          <a:p>
            <a:pPr marL="609600" indent="-609600">
              <a:lnSpc>
                <a:spcPct val="80000"/>
              </a:lnSpc>
              <a:buFontTx/>
              <a:buAutoNum type="arabicPeriod" startAt="231"/>
            </a:pPr>
            <a:r>
              <a:rPr lang="en-US" altLang="en-US" sz="2800" b="1"/>
              <a:t>  Rodents are color-blind.</a:t>
            </a:r>
          </a:p>
          <a:p>
            <a:pPr marL="609600" indent="-609600">
              <a:lnSpc>
                <a:spcPct val="80000"/>
              </a:lnSpc>
              <a:buFontTx/>
              <a:buAutoNum type="arabicPeriod" startAt="231"/>
            </a:pPr>
            <a:r>
              <a:rPr lang="en-US" altLang="en-US" sz="2800" b="1"/>
              <a:t>  Adult rats consume about one ounce of food   </a:t>
            </a:r>
          </a:p>
          <a:p>
            <a:pPr marL="609600" indent="-609600">
              <a:lnSpc>
                <a:spcPct val="80000"/>
              </a:lnSpc>
              <a:buFontTx/>
              <a:buNone/>
            </a:pPr>
            <a:r>
              <a:rPr lang="en-US" altLang="en-US" sz="2800" b="1"/>
              <a:t>         daily. </a:t>
            </a:r>
          </a:p>
          <a:p>
            <a:pPr marL="609600" indent="-609600">
              <a:lnSpc>
                <a:spcPct val="80000"/>
              </a:lnSpc>
              <a:buFontTx/>
              <a:buAutoNum type="arabicPeriod" startAt="233"/>
            </a:pPr>
            <a:r>
              <a:rPr lang="en-US" altLang="en-US" sz="2800" b="1"/>
              <a:t>  There are three commensal rodents in GA.</a:t>
            </a:r>
          </a:p>
          <a:p>
            <a:pPr marL="609600" indent="-609600">
              <a:lnSpc>
                <a:spcPct val="80000"/>
              </a:lnSpc>
              <a:buFontTx/>
              <a:buAutoNum type="arabicPeriod" startAt="233"/>
            </a:pPr>
            <a:r>
              <a:rPr lang="en-US" altLang="en-US" sz="2800" b="1"/>
              <a:t>  </a:t>
            </a:r>
            <a:r>
              <a:rPr lang="en-US" altLang="en-US" sz="2800" b="1" u="sng"/>
              <a:t>There are three commensal rats in the US.</a:t>
            </a:r>
          </a:p>
          <a:p>
            <a:pPr marL="609600" indent="-609600">
              <a:lnSpc>
                <a:spcPct val="80000"/>
              </a:lnSpc>
              <a:buFontTx/>
              <a:buNone/>
            </a:pPr>
            <a:endParaRPr lang="en-US" altLang="en-US" sz="3600" b="1"/>
          </a:p>
          <a:p>
            <a:pPr marL="609600" indent="-609600">
              <a:lnSpc>
                <a:spcPct val="80000"/>
              </a:lnSpc>
              <a:buFontTx/>
              <a:buNone/>
            </a:pPr>
            <a:r>
              <a:rPr lang="en-US" altLang="en-US" sz="2800" b="1"/>
              <a:t>235.  Plague and Murine typhus are two diseases </a:t>
            </a:r>
          </a:p>
          <a:p>
            <a:pPr marL="609600" indent="-609600">
              <a:lnSpc>
                <a:spcPct val="80000"/>
              </a:lnSpc>
              <a:buFontTx/>
              <a:buNone/>
            </a:pPr>
            <a:r>
              <a:rPr lang="en-US" altLang="en-US" sz="2800" b="1"/>
              <a:t>         which rats transmit to man. </a:t>
            </a:r>
          </a:p>
        </p:txBody>
      </p:sp>
    </p:spTree>
  </p:cSld>
  <p:clrMapOvr>
    <a:masterClrMapping/>
  </p:clrMapOvr>
</p:sld>
</file>

<file path=ppt/slides/slide4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426" name="Rectangle 2">
            <a:extLst>
              <a:ext uri="{FF2B5EF4-FFF2-40B4-BE49-F238E27FC236}">
                <a16:creationId xmlns:a16="http://schemas.microsoft.com/office/drawing/2014/main" id="{54A0D209-0AF6-42ED-A6F0-2D33B5EAB639}"/>
              </a:ext>
            </a:extLst>
          </p:cNvPr>
          <p:cNvSpPr>
            <a:spLocks noGrp="1" noChangeArrowheads="1"/>
          </p:cNvSpPr>
          <p:nvPr>
            <p:ph type="title"/>
          </p:nvPr>
        </p:nvSpPr>
        <p:spPr>
          <a:xfrm>
            <a:off x="685800" y="228600"/>
            <a:ext cx="7772400" cy="533400"/>
          </a:xfrm>
        </p:spPr>
        <p:txBody>
          <a:bodyPr/>
          <a:lstStyle/>
          <a:p>
            <a:r>
              <a:rPr lang="en-US" altLang="en-US" sz="2800" b="1"/>
              <a:t>True or False</a:t>
            </a:r>
          </a:p>
        </p:txBody>
      </p:sp>
      <p:sp>
        <p:nvSpPr>
          <p:cNvPr id="615427" name="Rectangle 3">
            <a:extLst>
              <a:ext uri="{FF2B5EF4-FFF2-40B4-BE49-F238E27FC236}">
                <a16:creationId xmlns:a16="http://schemas.microsoft.com/office/drawing/2014/main" id="{7E66E7F3-9056-45FA-ADBA-6665627289FD}"/>
              </a:ext>
            </a:extLst>
          </p:cNvPr>
          <p:cNvSpPr>
            <a:spLocks noGrp="1" noChangeArrowheads="1"/>
          </p:cNvSpPr>
          <p:nvPr>
            <p:ph type="body" idx="1"/>
          </p:nvPr>
        </p:nvSpPr>
        <p:spPr>
          <a:xfrm>
            <a:off x="457200" y="762000"/>
            <a:ext cx="8229600" cy="6096000"/>
          </a:xfrm>
        </p:spPr>
        <p:txBody>
          <a:bodyPr/>
          <a:lstStyle/>
          <a:p>
            <a:pPr marL="609600" indent="-609600">
              <a:lnSpc>
                <a:spcPct val="80000"/>
              </a:lnSpc>
              <a:buFontTx/>
              <a:buNone/>
            </a:pPr>
            <a:r>
              <a:rPr lang="en-US" altLang="en-US" sz="2800" b="1"/>
              <a:t>228.  Rodent have excellent senses of vision, taste,  </a:t>
            </a:r>
          </a:p>
          <a:p>
            <a:pPr marL="609600" indent="-609600">
              <a:lnSpc>
                <a:spcPct val="80000"/>
              </a:lnSpc>
              <a:buFontTx/>
              <a:buNone/>
            </a:pPr>
            <a:r>
              <a:rPr lang="en-US" altLang="en-US" sz="2800" b="1"/>
              <a:t>         smell and hearing.</a:t>
            </a:r>
          </a:p>
          <a:p>
            <a:pPr marL="609600" indent="-609600">
              <a:lnSpc>
                <a:spcPct val="80000"/>
              </a:lnSpc>
              <a:buFontTx/>
              <a:buNone/>
            </a:pPr>
            <a:r>
              <a:rPr lang="en-US" altLang="en-US" sz="2800" b="1"/>
              <a:t>229.  Rodents have an poor sense of touch.</a:t>
            </a:r>
          </a:p>
          <a:p>
            <a:pPr marL="609600" indent="-609600">
              <a:lnSpc>
                <a:spcPct val="80000"/>
              </a:lnSpc>
              <a:buFontTx/>
              <a:buAutoNum type="arabicPeriod" startAt="230"/>
            </a:pPr>
            <a:r>
              <a:rPr lang="en-US" altLang="en-US" sz="2800" b="1"/>
              <a:t>  Rodents use vibrissae to explore their  </a:t>
            </a:r>
          </a:p>
          <a:p>
            <a:pPr marL="609600" indent="-609600">
              <a:lnSpc>
                <a:spcPct val="80000"/>
              </a:lnSpc>
              <a:buFontTx/>
              <a:buNone/>
            </a:pPr>
            <a:r>
              <a:rPr lang="en-US" altLang="en-US" sz="2800" b="1"/>
              <a:t>          environment. </a:t>
            </a:r>
          </a:p>
          <a:p>
            <a:pPr marL="609600" indent="-609600">
              <a:lnSpc>
                <a:spcPct val="80000"/>
              </a:lnSpc>
              <a:buFontTx/>
              <a:buAutoNum type="arabicPeriod" startAt="231"/>
            </a:pPr>
            <a:r>
              <a:rPr lang="en-US" altLang="en-US" sz="2800" b="1"/>
              <a:t>  Rodents are color-blind.</a:t>
            </a:r>
          </a:p>
          <a:p>
            <a:pPr marL="609600" indent="-609600">
              <a:lnSpc>
                <a:spcPct val="80000"/>
              </a:lnSpc>
              <a:buFontTx/>
              <a:buAutoNum type="arabicPeriod" startAt="231"/>
            </a:pPr>
            <a:r>
              <a:rPr lang="en-US" altLang="en-US" sz="2800" b="1"/>
              <a:t>  Adult rats consume about one ounce of food   </a:t>
            </a:r>
          </a:p>
          <a:p>
            <a:pPr marL="609600" indent="-609600">
              <a:lnSpc>
                <a:spcPct val="80000"/>
              </a:lnSpc>
              <a:buFontTx/>
              <a:buNone/>
            </a:pPr>
            <a:r>
              <a:rPr lang="en-US" altLang="en-US" sz="2800" b="1"/>
              <a:t>         daily. </a:t>
            </a:r>
          </a:p>
          <a:p>
            <a:pPr marL="609600" indent="-609600">
              <a:lnSpc>
                <a:spcPct val="80000"/>
              </a:lnSpc>
              <a:buFontTx/>
              <a:buAutoNum type="arabicPeriod" startAt="233"/>
            </a:pPr>
            <a:r>
              <a:rPr lang="en-US" altLang="en-US" sz="2800" b="1"/>
              <a:t>  There are three commensal rodents in GA.</a:t>
            </a:r>
          </a:p>
          <a:p>
            <a:pPr marL="609600" indent="-609600">
              <a:lnSpc>
                <a:spcPct val="80000"/>
              </a:lnSpc>
              <a:buFontTx/>
              <a:buAutoNum type="arabicPeriod" startAt="233"/>
            </a:pPr>
            <a:r>
              <a:rPr lang="en-US" altLang="en-US" sz="2800" b="1"/>
              <a:t>  </a:t>
            </a:r>
            <a:r>
              <a:rPr lang="en-US" altLang="en-US" sz="2800" b="1" u="sng"/>
              <a:t>There are three commensal rats in the US.</a:t>
            </a:r>
          </a:p>
          <a:p>
            <a:pPr marL="609600" indent="-609600">
              <a:lnSpc>
                <a:spcPct val="80000"/>
              </a:lnSpc>
              <a:buFontTx/>
              <a:buNone/>
            </a:pPr>
            <a:endParaRPr lang="en-US" altLang="en-US" sz="3600" b="1"/>
          </a:p>
          <a:p>
            <a:pPr marL="609600" indent="-609600">
              <a:lnSpc>
                <a:spcPct val="80000"/>
              </a:lnSpc>
              <a:buFontTx/>
              <a:buNone/>
            </a:pPr>
            <a:r>
              <a:rPr lang="en-US" altLang="en-US" sz="2800" b="1"/>
              <a:t>235.  Plague and Murine typhus are two diseases </a:t>
            </a:r>
          </a:p>
          <a:p>
            <a:pPr marL="609600" indent="-609600">
              <a:lnSpc>
                <a:spcPct val="80000"/>
              </a:lnSpc>
              <a:buFontTx/>
              <a:buNone/>
            </a:pPr>
            <a:r>
              <a:rPr lang="en-US" altLang="en-US" sz="2800" b="1"/>
              <a:t>         which rats transmit to man. </a:t>
            </a:r>
          </a:p>
        </p:txBody>
      </p:sp>
      <p:sp>
        <p:nvSpPr>
          <p:cNvPr id="615428" name="Text Box 4">
            <a:extLst>
              <a:ext uri="{FF2B5EF4-FFF2-40B4-BE49-F238E27FC236}">
                <a16:creationId xmlns:a16="http://schemas.microsoft.com/office/drawing/2014/main" id="{C7290346-2C4A-4E83-8491-9FDF8C5F520E}"/>
              </a:ext>
            </a:extLst>
          </p:cNvPr>
          <p:cNvSpPr txBox="1">
            <a:spLocks noChangeArrowheads="1"/>
          </p:cNvSpPr>
          <p:nvPr/>
        </p:nvSpPr>
        <p:spPr bwMode="auto">
          <a:xfrm>
            <a:off x="457200" y="5105400"/>
            <a:ext cx="8485188"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 – the Norway Rat, Roof Rat, and Polynesian Rat (Hawaii)</a:t>
            </a:r>
          </a:p>
        </p:txBody>
      </p:sp>
    </p:spTree>
  </p:cSld>
  <p:clrMapOvr>
    <a:masterClrMapping/>
  </p:clrMapOvr>
</p:sld>
</file>

<file path=ppt/slides/slide4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226" name="Rectangle 2">
            <a:extLst>
              <a:ext uri="{FF2B5EF4-FFF2-40B4-BE49-F238E27FC236}">
                <a16:creationId xmlns:a16="http://schemas.microsoft.com/office/drawing/2014/main" id="{DFDBEF0B-2371-47AC-8B82-8DDCA2C38208}"/>
              </a:ext>
            </a:extLst>
          </p:cNvPr>
          <p:cNvSpPr>
            <a:spLocks noGrp="1" noChangeArrowheads="1"/>
          </p:cNvSpPr>
          <p:nvPr>
            <p:ph type="title"/>
          </p:nvPr>
        </p:nvSpPr>
        <p:spPr>
          <a:xfrm>
            <a:off x="685800" y="228600"/>
            <a:ext cx="7772400" cy="533400"/>
          </a:xfrm>
        </p:spPr>
        <p:txBody>
          <a:bodyPr/>
          <a:lstStyle/>
          <a:p>
            <a:r>
              <a:rPr lang="en-US" altLang="en-US" sz="2800" b="1"/>
              <a:t>True or False</a:t>
            </a:r>
          </a:p>
        </p:txBody>
      </p:sp>
      <p:sp>
        <p:nvSpPr>
          <p:cNvPr id="308227" name="Rectangle 3">
            <a:extLst>
              <a:ext uri="{FF2B5EF4-FFF2-40B4-BE49-F238E27FC236}">
                <a16:creationId xmlns:a16="http://schemas.microsoft.com/office/drawing/2014/main" id="{1536B25B-36CF-4EDA-8701-BFD702DF10AB}"/>
              </a:ext>
            </a:extLst>
          </p:cNvPr>
          <p:cNvSpPr>
            <a:spLocks noGrp="1" noChangeArrowheads="1"/>
          </p:cNvSpPr>
          <p:nvPr>
            <p:ph type="body" idx="1"/>
          </p:nvPr>
        </p:nvSpPr>
        <p:spPr>
          <a:xfrm>
            <a:off x="457200" y="762000"/>
            <a:ext cx="8229600" cy="6096000"/>
          </a:xfrm>
        </p:spPr>
        <p:txBody>
          <a:bodyPr/>
          <a:lstStyle/>
          <a:p>
            <a:pPr marL="609600" indent="-609600">
              <a:lnSpc>
                <a:spcPct val="80000"/>
              </a:lnSpc>
              <a:buFontTx/>
              <a:buNone/>
            </a:pPr>
            <a:r>
              <a:rPr lang="en-US" altLang="en-US" sz="2800" b="1"/>
              <a:t>228.  Rodent have excellent senses of vision, taste,  </a:t>
            </a:r>
          </a:p>
          <a:p>
            <a:pPr marL="609600" indent="-609600">
              <a:lnSpc>
                <a:spcPct val="80000"/>
              </a:lnSpc>
              <a:buFontTx/>
              <a:buNone/>
            </a:pPr>
            <a:r>
              <a:rPr lang="en-US" altLang="en-US" sz="2800" b="1"/>
              <a:t>         smell and hearing.</a:t>
            </a:r>
          </a:p>
          <a:p>
            <a:pPr marL="609600" indent="-609600">
              <a:lnSpc>
                <a:spcPct val="80000"/>
              </a:lnSpc>
              <a:buFontTx/>
              <a:buNone/>
            </a:pPr>
            <a:r>
              <a:rPr lang="en-US" altLang="en-US" sz="2800" b="1"/>
              <a:t>229.  Rodents have an poor sense of touch.</a:t>
            </a:r>
          </a:p>
          <a:p>
            <a:pPr marL="609600" indent="-609600">
              <a:lnSpc>
                <a:spcPct val="80000"/>
              </a:lnSpc>
              <a:buFontTx/>
              <a:buAutoNum type="arabicPeriod" startAt="230"/>
            </a:pPr>
            <a:r>
              <a:rPr lang="en-US" altLang="en-US" sz="2800" b="1"/>
              <a:t>  Rodents use vibrissae to explore their  </a:t>
            </a:r>
          </a:p>
          <a:p>
            <a:pPr marL="609600" indent="-609600">
              <a:lnSpc>
                <a:spcPct val="80000"/>
              </a:lnSpc>
              <a:buFontTx/>
              <a:buNone/>
            </a:pPr>
            <a:r>
              <a:rPr lang="en-US" altLang="en-US" sz="2800" b="1"/>
              <a:t>          environment. </a:t>
            </a:r>
          </a:p>
          <a:p>
            <a:pPr marL="609600" indent="-609600">
              <a:lnSpc>
                <a:spcPct val="80000"/>
              </a:lnSpc>
              <a:buFontTx/>
              <a:buAutoNum type="arabicPeriod" startAt="231"/>
            </a:pPr>
            <a:r>
              <a:rPr lang="en-US" altLang="en-US" sz="2800" b="1"/>
              <a:t>  Rodents are color-blind.</a:t>
            </a:r>
          </a:p>
          <a:p>
            <a:pPr marL="609600" indent="-609600">
              <a:lnSpc>
                <a:spcPct val="80000"/>
              </a:lnSpc>
              <a:buFontTx/>
              <a:buAutoNum type="arabicPeriod" startAt="231"/>
            </a:pPr>
            <a:r>
              <a:rPr lang="en-US" altLang="en-US" sz="2800" b="1"/>
              <a:t>  Adult rats consume about one ounce of food   </a:t>
            </a:r>
          </a:p>
          <a:p>
            <a:pPr marL="609600" indent="-609600">
              <a:lnSpc>
                <a:spcPct val="80000"/>
              </a:lnSpc>
              <a:buFontTx/>
              <a:buNone/>
            </a:pPr>
            <a:r>
              <a:rPr lang="en-US" altLang="en-US" sz="2800" b="1"/>
              <a:t>         daily. </a:t>
            </a:r>
          </a:p>
          <a:p>
            <a:pPr marL="609600" indent="-609600">
              <a:lnSpc>
                <a:spcPct val="80000"/>
              </a:lnSpc>
              <a:buFontTx/>
              <a:buAutoNum type="arabicPeriod" startAt="233"/>
            </a:pPr>
            <a:r>
              <a:rPr lang="en-US" altLang="en-US" sz="2800" b="1"/>
              <a:t>  There are three commensal rodents in GA.</a:t>
            </a:r>
          </a:p>
          <a:p>
            <a:pPr marL="609600" indent="-609600">
              <a:lnSpc>
                <a:spcPct val="80000"/>
              </a:lnSpc>
              <a:buFontTx/>
              <a:buAutoNum type="arabicPeriod" startAt="233"/>
            </a:pPr>
            <a:r>
              <a:rPr lang="en-US" altLang="en-US" sz="2800" b="1"/>
              <a:t>  There are three commensal rats in the US.</a:t>
            </a:r>
          </a:p>
          <a:p>
            <a:pPr marL="609600" indent="-609600">
              <a:lnSpc>
                <a:spcPct val="80000"/>
              </a:lnSpc>
              <a:buFontTx/>
              <a:buNone/>
            </a:pPr>
            <a:r>
              <a:rPr lang="en-US" altLang="en-US" sz="2800" b="1"/>
              <a:t>235.  </a:t>
            </a:r>
            <a:r>
              <a:rPr lang="en-US" altLang="en-US" sz="2800" b="1" u="sng"/>
              <a:t>Plague and Murine typhus are two diseases </a:t>
            </a:r>
          </a:p>
          <a:p>
            <a:pPr marL="609600" indent="-609600">
              <a:lnSpc>
                <a:spcPct val="80000"/>
              </a:lnSpc>
              <a:buFontTx/>
              <a:buNone/>
            </a:pPr>
            <a:r>
              <a:rPr lang="en-US" altLang="en-US" sz="2800" b="1"/>
              <a:t>         </a:t>
            </a:r>
            <a:r>
              <a:rPr lang="en-US" altLang="en-US" sz="2800" b="1" u="sng"/>
              <a:t>which rats transmit to man.</a:t>
            </a:r>
          </a:p>
          <a:p>
            <a:pPr marL="609600" indent="-609600">
              <a:lnSpc>
                <a:spcPct val="80000"/>
              </a:lnSpc>
              <a:buFontTx/>
              <a:buNone/>
            </a:pPr>
            <a:r>
              <a:rPr lang="en-US" altLang="en-US" sz="2800" b="1"/>
              <a:t> </a:t>
            </a:r>
          </a:p>
        </p:txBody>
      </p:sp>
    </p:spTree>
  </p:cSld>
  <p:clrMapOvr>
    <a:masterClrMapping/>
  </p:clrMapOvr>
</p:sld>
</file>

<file path=ppt/slides/slide4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6450" name="Rectangle 2">
            <a:extLst>
              <a:ext uri="{FF2B5EF4-FFF2-40B4-BE49-F238E27FC236}">
                <a16:creationId xmlns:a16="http://schemas.microsoft.com/office/drawing/2014/main" id="{A7D8B2E7-036E-415D-A76F-28B8D89081DA}"/>
              </a:ext>
            </a:extLst>
          </p:cNvPr>
          <p:cNvSpPr>
            <a:spLocks noGrp="1" noChangeArrowheads="1"/>
          </p:cNvSpPr>
          <p:nvPr>
            <p:ph type="title"/>
          </p:nvPr>
        </p:nvSpPr>
        <p:spPr>
          <a:xfrm>
            <a:off x="685800" y="228600"/>
            <a:ext cx="7772400" cy="533400"/>
          </a:xfrm>
        </p:spPr>
        <p:txBody>
          <a:bodyPr/>
          <a:lstStyle/>
          <a:p>
            <a:r>
              <a:rPr lang="en-US" altLang="en-US" sz="2800" b="1"/>
              <a:t>True or False</a:t>
            </a:r>
          </a:p>
        </p:txBody>
      </p:sp>
      <p:sp>
        <p:nvSpPr>
          <p:cNvPr id="616451" name="Rectangle 3">
            <a:extLst>
              <a:ext uri="{FF2B5EF4-FFF2-40B4-BE49-F238E27FC236}">
                <a16:creationId xmlns:a16="http://schemas.microsoft.com/office/drawing/2014/main" id="{937334E0-9898-4E01-B466-222125966318}"/>
              </a:ext>
            </a:extLst>
          </p:cNvPr>
          <p:cNvSpPr>
            <a:spLocks noGrp="1" noChangeArrowheads="1"/>
          </p:cNvSpPr>
          <p:nvPr>
            <p:ph type="body" idx="1"/>
          </p:nvPr>
        </p:nvSpPr>
        <p:spPr>
          <a:xfrm>
            <a:off x="457200" y="762000"/>
            <a:ext cx="8229600" cy="6096000"/>
          </a:xfrm>
        </p:spPr>
        <p:txBody>
          <a:bodyPr/>
          <a:lstStyle/>
          <a:p>
            <a:pPr marL="609600" indent="-609600">
              <a:lnSpc>
                <a:spcPct val="80000"/>
              </a:lnSpc>
              <a:buFontTx/>
              <a:buNone/>
            </a:pPr>
            <a:r>
              <a:rPr lang="en-US" altLang="en-US" sz="2800" b="1"/>
              <a:t>228.  Rodent have excellent senses of vision, taste,  </a:t>
            </a:r>
          </a:p>
          <a:p>
            <a:pPr marL="609600" indent="-609600">
              <a:lnSpc>
                <a:spcPct val="80000"/>
              </a:lnSpc>
              <a:buFontTx/>
              <a:buNone/>
            </a:pPr>
            <a:r>
              <a:rPr lang="en-US" altLang="en-US" sz="2800" b="1"/>
              <a:t>         smell and hearing.</a:t>
            </a:r>
          </a:p>
          <a:p>
            <a:pPr marL="609600" indent="-609600">
              <a:lnSpc>
                <a:spcPct val="80000"/>
              </a:lnSpc>
              <a:buFontTx/>
              <a:buNone/>
            </a:pPr>
            <a:r>
              <a:rPr lang="en-US" altLang="en-US" sz="2800" b="1"/>
              <a:t>229.  Rodents have an poor sense of touch.</a:t>
            </a:r>
          </a:p>
          <a:p>
            <a:pPr marL="609600" indent="-609600">
              <a:lnSpc>
                <a:spcPct val="80000"/>
              </a:lnSpc>
              <a:buFontTx/>
              <a:buAutoNum type="arabicPeriod" startAt="230"/>
            </a:pPr>
            <a:r>
              <a:rPr lang="en-US" altLang="en-US" sz="2800" b="1"/>
              <a:t>  Rodents use vibrissae to explore their  </a:t>
            </a:r>
          </a:p>
          <a:p>
            <a:pPr marL="609600" indent="-609600">
              <a:lnSpc>
                <a:spcPct val="80000"/>
              </a:lnSpc>
              <a:buFontTx/>
              <a:buNone/>
            </a:pPr>
            <a:r>
              <a:rPr lang="en-US" altLang="en-US" sz="2800" b="1"/>
              <a:t>          environment. </a:t>
            </a:r>
          </a:p>
          <a:p>
            <a:pPr marL="609600" indent="-609600">
              <a:lnSpc>
                <a:spcPct val="80000"/>
              </a:lnSpc>
              <a:buFontTx/>
              <a:buAutoNum type="arabicPeriod" startAt="231"/>
            </a:pPr>
            <a:r>
              <a:rPr lang="en-US" altLang="en-US" sz="2800" b="1"/>
              <a:t>  Rodents are color-blind.</a:t>
            </a:r>
          </a:p>
          <a:p>
            <a:pPr marL="609600" indent="-609600">
              <a:lnSpc>
                <a:spcPct val="80000"/>
              </a:lnSpc>
              <a:buFontTx/>
              <a:buAutoNum type="arabicPeriod" startAt="231"/>
            </a:pPr>
            <a:r>
              <a:rPr lang="en-US" altLang="en-US" sz="2800" b="1"/>
              <a:t>  Adult rats consume about one ounce of food   </a:t>
            </a:r>
          </a:p>
          <a:p>
            <a:pPr marL="609600" indent="-609600">
              <a:lnSpc>
                <a:spcPct val="80000"/>
              </a:lnSpc>
              <a:buFontTx/>
              <a:buNone/>
            </a:pPr>
            <a:r>
              <a:rPr lang="en-US" altLang="en-US" sz="2800" b="1"/>
              <a:t>         daily. </a:t>
            </a:r>
          </a:p>
          <a:p>
            <a:pPr marL="609600" indent="-609600">
              <a:lnSpc>
                <a:spcPct val="80000"/>
              </a:lnSpc>
              <a:buFontTx/>
              <a:buAutoNum type="arabicPeriod" startAt="233"/>
            </a:pPr>
            <a:r>
              <a:rPr lang="en-US" altLang="en-US" sz="2800" b="1"/>
              <a:t>  There are three commensal rodents in GA.</a:t>
            </a:r>
          </a:p>
          <a:p>
            <a:pPr marL="609600" indent="-609600">
              <a:lnSpc>
                <a:spcPct val="80000"/>
              </a:lnSpc>
              <a:buFontTx/>
              <a:buAutoNum type="arabicPeriod" startAt="233"/>
            </a:pPr>
            <a:r>
              <a:rPr lang="en-US" altLang="en-US" sz="2800" b="1"/>
              <a:t>  There are three commensal rats in the US.</a:t>
            </a:r>
          </a:p>
          <a:p>
            <a:pPr marL="609600" indent="-609600">
              <a:lnSpc>
                <a:spcPct val="80000"/>
              </a:lnSpc>
              <a:buFontTx/>
              <a:buNone/>
            </a:pPr>
            <a:r>
              <a:rPr lang="en-US" altLang="en-US" sz="2800" b="1"/>
              <a:t>235.  </a:t>
            </a:r>
            <a:r>
              <a:rPr lang="en-US" altLang="en-US" sz="2800" b="1" u="sng"/>
              <a:t>Plague and Murine typhus are two diseases </a:t>
            </a:r>
          </a:p>
          <a:p>
            <a:pPr marL="609600" indent="-609600">
              <a:lnSpc>
                <a:spcPct val="80000"/>
              </a:lnSpc>
              <a:buFontTx/>
              <a:buNone/>
            </a:pPr>
            <a:r>
              <a:rPr lang="en-US" altLang="en-US" sz="2800" b="1"/>
              <a:t>         </a:t>
            </a:r>
            <a:r>
              <a:rPr lang="en-US" altLang="en-US" sz="2800" b="1" u="sng"/>
              <a:t>which rats transmit to man.</a:t>
            </a:r>
          </a:p>
          <a:p>
            <a:pPr marL="609600" indent="-609600">
              <a:lnSpc>
                <a:spcPct val="80000"/>
              </a:lnSpc>
              <a:buFontTx/>
              <a:buNone/>
            </a:pPr>
            <a:r>
              <a:rPr lang="en-US" altLang="en-US" sz="2800" b="1"/>
              <a:t> </a:t>
            </a:r>
          </a:p>
        </p:txBody>
      </p:sp>
      <p:sp>
        <p:nvSpPr>
          <p:cNvPr id="616452" name="Text Box 4">
            <a:extLst>
              <a:ext uri="{FF2B5EF4-FFF2-40B4-BE49-F238E27FC236}">
                <a16:creationId xmlns:a16="http://schemas.microsoft.com/office/drawing/2014/main" id="{1388BB59-8A36-4D7E-A961-6F9110A0AD9D}"/>
              </a:ext>
            </a:extLst>
          </p:cNvPr>
          <p:cNvSpPr txBox="1">
            <a:spLocks noChangeArrowheads="1"/>
          </p:cNvSpPr>
          <p:nvPr/>
        </p:nvSpPr>
        <p:spPr bwMode="auto">
          <a:xfrm>
            <a:off x="304800" y="5908675"/>
            <a:ext cx="8458200" cy="83185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 – they also transmit Weils disease (leptospirosis), Rat bite</a:t>
            </a:r>
          </a:p>
          <a:p>
            <a:r>
              <a:rPr lang="en-US" altLang="en-US" sz="2400"/>
              <a:t>fever, salmonellosis (acute food poisoning), Rickettsial pox, etc. </a:t>
            </a:r>
          </a:p>
        </p:txBody>
      </p:sp>
    </p:spTree>
  </p:cSld>
  <p:clrMapOvr>
    <a:masterClrMapping/>
  </p:clrMapOvr>
</p:sld>
</file>

<file path=ppt/slides/slide4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889C01F8-0983-4833-AEE8-AD4765CDFC1A}"/>
              </a:ext>
            </a:extLst>
          </p:cNvPr>
          <p:cNvSpPr>
            <a:spLocks noGrp="1" noChangeArrowheads="1"/>
          </p:cNvSpPr>
          <p:nvPr>
            <p:ph type="title"/>
          </p:nvPr>
        </p:nvSpPr>
        <p:spPr>
          <a:xfrm>
            <a:off x="685800" y="304800"/>
            <a:ext cx="7772400" cy="533400"/>
          </a:xfrm>
        </p:spPr>
        <p:txBody>
          <a:bodyPr/>
          <a:lstStyle/>
          <a:p>
            <a:r>
              <a:rPr lang="en-US" altLang="en-US" sz="3200" b="1"/>
              <a:t>True or False</a:t>
            </a:r>
          </a:p>
        </p:txBody>
      </p:sp>
      <p:sp>
        <p:nvSpPr>
          <p:cNvPr id="57347" name="Rectangle 3">
            <a:extLst>
              <a:ext uri="{FF2B5EF4-FFF2-40B4-BE49-F238E27FC236}">
                <a16:creationId xmlns:a16="http://schemas.microsoft.com/office/drawing/2014/main" id="{A4B7D4CC-7687-44B8-9BD8-F767F35EDD87}"/>
              </a:ext>
            </a:extLst>
          </p:cNvPr>
          <p:cNvSpPr>
            <a:spLocks noGrp="1" noChangeArrowheads="1"/>
          </p:cNvSpPr>
          <p:nvPr>
            <p:ph type="body" idx="1"/>
          </p:nvPr>
        </p:nvSpPr>
        <p:spPr>
          <a:xfrm>
            <a:off x="685800" y="914400"/>
            <a:ext cx="7772400" cy="5334000"/>
          </a:xfrm>
        </p:spPr>
        <p:txBody>
          <a:bodyPr/>
          <a:lstStyle/>
          <a:p>
            <a:pPr marL="609600" indent="-609600">
              <a:lnSpc>
                <a:spcPct val="90000"/>
              </a:lnSpc>
              <a:buFontTx/>
              <a:buAutoNum type="arabicPeriod" startAt="236"/>
            </a:pPr>
            <a:r>
              <a:rPr lang="en-US" altLang="en-US" sz="2400" b="1"/>
              <a:t>  </a:t>
            </a:r>
            <a:r>
              <a:rPr lang="en-US" altLang="en-US" sz="2400" b="1" u="sng"/>
              <a:t>House dust mites prefer dry conditions.</a:t>
            </a:r>
          </a:p>
          <a:p>
            <a:pPr marL="609600" indent="-609600">
              <a:lnSpc>
                <a:spcPct val="90000"/>
              </a:lnSpc>
              <a:buFontTx/>
              <a:buAutoNum type="arabicPeriod" startAt="236"/>
            </a:pPr>
            <a:r>
              <a:rPr lang="en-US" altLang="en-US" sz="2400" b="1"/>
              <a:t>  House dust mites are ectoparasites.</a:t>
            </a:r>
          </a:p>
          <a:p>
            <a:pPr marL="609600" indent="-609600">
              <a:lnSpc>
                <a:spcPct val="90000"/>
              </a:lnSpc>
              <a:buFontTx/>
              <a:buAutoNum type="arabicPeriod" startAt="236"/>
            </a:pPr>
            <a:r>
              <a:rPr lang="en-US" altLang="en-US" sz="2400" b="1"/>
              <a:t>  House dust mites feed on skin scales and dander.   </a:t>
            </a:r>
          </a:p>
          <a:p>
            <a:pPr marL="609600" indent="-609600">
              <a:lnSpc>
                <a:spcPct val="90000"/>
              </a:lnSpc>
              <a:buFontTx/>
              <a:buAutoNum type="arabicPeriod" startAt="236"/>
            </a:pPr>
            <a:r>
              <a:rPr lang="en-US" altLang="en-US" sz="2400" b="1"/>
              <a:t>  House dust mites are important because of the  </a:t>
            </a:r>
          </a:p>
          <a:p>
            <a:pPr marL="609600" indent="-609600">
              <a:lnSpc>
                <a:spcPct val="90000"/>
              </a:lnSpc>
              <a:buFontTx/>
              <a:buNone/>
            </a:pPr>
            <a:r>
              <a:rPr lang="en-US" altLang="en-US" sz="2400" b="1"/>
              <a:t>          allergens they create. </a:t>
            </a:r>
          </a:p>
          <a:p>
            <a:pPr marL="609600" indent="-609600">
              <a:lnSpc>
                <a:spcPct val="90000"/>
              </a:lnSpc>
              <a:buFontTx/>
              <a:buNone/>
            </a:pPr>
            <a:r>
              <a:rPr lang="en-US" altLang="en-US" sz="2400" b="1"/>
              <a:t>240.   Mosquito larvae and pupae live in dry soil.</a:t>
            </a:r>
          </a:p>
          <a:p>
            <a:pPr marL="609600" indent="-609600">
              <a:lnSpc>
                <a:spcPct val="90000"/>
              </a:lnSpc>
              <a:buFontTx/>
              <a:buNone/>
            </a:pPr>
            <a:r>
              <a:rPr lang="en-US" altLang="en-US" sz="2400" b="1"/>
              <a:t>241.   Moth flies are strong fliers.</a:t>
            </a:r>
          </a:p>
          <a:p>
            <a:pPr marL="609600" indent="-609600">
              <a:lnSpc>
                <a:spcPct val="90000"/>
              </a:lnSpc>
              <a:buFontTx/>
              <a:buNone/>
            </a:pPr>
            <a:r>
              <a:rPr lang="en-US" altLang="en-US" sz="2400" b="1"/>
              <a:t>242.   The Phorid fly is never found in drains.</a:t>
            </a:r>
          </a:p>
          <a:p>
            <a:pPr marL="609600" indent="-609600">
              <a:lnSpc>
                <a:spcPct val="90000"/>
              </a:lnSpc>
              <a:buFontTx/>
              <a:buNone/>
            </a:pPr>
            <a:r>
              <a:rPr lang="en-US" altLang="en-US" sz="2400" b="1"/>
              <a:t>243.   The Fruit fly is often found in fruit and garbage   </a:t>
            </a:r>
          </a:p>
          <a:p>
            <a:pPr marL="609600" indent="-609600">
              <a:lnSpc>
                <a:spcPct val="90000"/>
              </a:lnSpc>
              <a:buFontTx/>
              <a:buNone/>
            </a:pPr>
            <a:r>
              <a:rPr lang="en-US" altLang="en-US" sz="2400" b="1"/>
              <a:t>          containers.</a:t>
            </a:r>
          </a:p>
          <a:p>
            <a:pPr marL="609600" indent="-609600">
              <a:lnSpc>
                <a:spcPct val="90000"/>
              </a:lnSpc>
              <a:buFontTx/>
              <a:buNone/>
            </a:pPr>
            <a:r>
              <a:rPr lang="en-US" altLang="en-US" sz="2400" b="1"/>
              <a:t>244.   The Phorid fly is a large fly.</a:t>
            </a:r>
          </a:p>
          <a:p>
            <a:pPr marL="609600" indent="-609600">
              <a:lnSpc>
                <a:spcPct val="90000"/>
              </a:lnSpc>
              <a:buFontTx/>
              <a:buNone/>
            </a:pPr>
            <a:r>
              <a:rPr lang="en-US" altLang="en-US" sz="2400" b="1"/>
              <a:t>245.   The House fly has three stripes on its thorax.        </a:t>
            </a:r>
          </a:p>
        </p:txBody>
      </p:sp>
    </p:spTree>
  </p:cSld>
  <p:clrMapOvr>
    <a:masterClrMapping/>
  </p:clrMapOvr>
</p:sld>
</file>

<file path=ppt/slides/slide4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9250" name="Rectangle 2">
            <a:extLst>
              <a:ext uri="{FF2B5EF4-FFF2-40B4-BE49-F238E27FC236}">
                <a16:creationId xmlns:a16="http://schemas.microsoft.com/office/drawing/2014/main" id="{EBF65A46-FBD9-4C03-ABF2-938F456F38C9}"/>
              </a:ext>
            </a:extLst>
          </p:cNvPr>
          <p:cNvSpPr>
            <a:spLocks noGrp="1" noChangeArrowheads="1"/>
          </p:cNvSpPr>
          <p:nvPr>
            <p:ph type="title"/>
          </p:nvPr>
        </p:nvSpPr>
        <p:spPr>
          <a:xfrm>
            <a:off x="685800" y="304800"/>
            <a:ext cx="7772400" cy="533400"/>
          </a:xfrm>
        </p:spPr>
        <p:txBody>
          <a:bodyPr/>
          <a:lstStyle/>
          <a:p>
            <a:r>
              <a:rPr lang="en-US" altLang="en-US" sz="3200" b="1"/>
              <a:t>True or False</a:t>
            </a:r>
          </a:p>
        </p:txBody>
      </p:sp>
      <p:sp>
        <p:nvSpPr>
          <p:cNvPr id="309251" name="Rectangle 3">
            <a:extLst>
              <a:ext uri="{FF2B5EF4-FFF2-40B4-BE49-F238E27FC236}">
                <a16:creationId xmlns:a16="http://schemas.microsoft.com/office/drawing/2014/main" id="{C862CEAF-217F-44AA-ADEB-2CE03C3C354E}"/>
              </a:ext>
            </a:extLst>
          </p:cNvPr>
          <p:cNvSpPr>
            <a:spLocks noGrp="1" noChangeArrowheads="1"/>
          </p:cNvSpPr>
          <p:nvPr>
            <p:ph type="body" idx="1"/>
          </p:nvPr>
        </p:nvSpPr>
        <p:spPr>
          <a:xfrm>
            <a:off x="685800" y="914400"/>
            <a:ext cx="7772400" cy="5943600"/>
          </a:xfrm>
        </p:spPr>
        <p:txBody>
          <a:bodyPr/>
          <a:lstStyle/>
          <a:p>
            <a:pPr marL="609600" indent="-609600">
              <a:lnSpc>
                <a:spcPct val="90000"/>
              </a:lnSpc>
              <a:buFontTx/>
              <a:buAutoNum type="arabicPeriod" startAt="236"/>
            </a:pPr>
            <a:r>
              <a:rPr lang="en-US" altLang="en-US" sz="2400" b="1"/>
              <a:t>  </a:t>
            </a:r>
            <a:r>
              <a:rPr lang="en-US" altLang="en-US" sz="2400" b="1" u="sng"/>
              <a:t>House dust mites prefer dry conditions.</a:t>
            </a:r>
          </a:p>
          <a:p>
            <a:pPr marL="609600" indent="-609600">
              <a:lnSpc>
                <a:spcPct val="90000"/>
              </a:lnSpc>
              <a:buFontTx/>
              <a:buAutoNum type="arabicPeriod" startAt="236"/>
            </a:pPr>
            <a:endParaRPr lang="en-US" altLang="en-US" sz="2400" b="1"/>
          </a:p>
          <a:p>
            <a:pPr marL="609600" indent="-609600">
              <a:lnSpc>
                <a:spcPct val="90000"/>
              </a:lnSpc>
              <a:buFontTx/>
              <a:buAutoNum type="arabicPeriod" startAt="236"/>
            </a:pPr>
            <a:r>
              <a:rPr lang="en-US" altLang="en-US" sz="2400" b="1"/>
              <a:t>  House dust mites are ectoparasites.</a:t>
            </a:r>
          </a:p>
          <a:p>
            <a:pPr marL="609600" indent="-609600">
              <a:lnSpc>
                <a:spcPct val="90000"/>
              </a:lnSpc>
              <a:buFontTx/>
              <a:buAutoNum type="arabicPeriod" startAt="236"/>
            </a:pPr>
            <a:r>
              <a:rPr lang="en-US" altLang="en-US" sz="2400" b="1"/>
              <a:t>  House dust mites feed on skin scales and dander.   </a:t>
            </a:r>
          </a:p>
          <a:p>
            <a:pPr marL="609600" indent="-609600">
              <a:lnSpc>
                <a:spcPct val="90000"/>
              </a:lnSpc>
              <a:buFontTx/>
              <a:buAutoNum type="arabicPeriod" startAt="236"/>
            </a:pPr>
            <a:r>
              <a:rPr lang="en-US" altLang="en-US" sz="2400" b="1"/>
              <a:t>  House dust mites are important because of the  </a:t>
            </a:r>
          </a:p>
          <a:p>
            <a:pPr marL="609600" indent="-609600">
              <a:lnSpc>
                <a:spcPct val="90000"/>
              </a:lnSpc>
              <a:buFontTx/>
              <a:buNone/>
            </a:pPr>
            <a:r>
              <a:rPr lang="en-US" altLang="en-US" sz="2400" b="1"/>
              <a:t>          allergens they create. </a:t>
            </a:r>
          </a:p>
          <a:p>
            <a:pPr marL="609600" indent="-609600">
              <a:lnSpc>
                <a:spcPct val="90000"/>
              </a:lnSpc>
              <a:buFontTx/>
              <a:buNone/>
            </a:pPr>
            <a:r>
              <a:rPr lang="en-US" altLang="en-US" sz="2400" b="1"/>
              <a:t>240.   Mosquito larvae and pupae live in dry soil.</a:t>
            </a:r>
          </a:p>
          <a:p>
            <a:pPr marL="609600" indent="-609600">
              <a:lnSpc>
                <a:spcPct val="90000"/>
              </a:lnSpc>
              <a:buFontTx/>
              <a:buNone/>
            </a:pPr>
            <a:r>
              <a:rPr lang="en-US" altLang="en-US" sz="2400" b="1"/>
              <a:t>241.   Moth flies are strong fliers.</a:t>
            </a:r>
          </a:p>
          <a:p>
            <a:pPr marL="609600" indent="-609600">
              <a:lnSpc>
                <a:spcPct val="90000"/>
              </a:lnSpc>
              <a:buFontTx/>
              <a:buNone/>
            </a:pPr>
            <a:r>
              <a:rPr lang="en-US" altLang="en-US" sz="2400" b="1"/>
              <a:t>242.   The Phorid fly is never found in drains.</a:t>
            </a:r>
          </a:p>
          <a:p>
            <a:pPr marL="609600" indent="-609600">
              <a:lnSpc>
                <a:spcPct val="90000"/>
              </a:lnSpc>
              <a:buFontTx/>
              <a:buNone/>
            </a:pPr>
            <a:r>
              <a:rPr lang="en-US" altLang="en-US" sz="2400" b="1"/>
              <a:t>243.   The Fruit fly is often found in fruit and garbage   </a:t>
            </a:r>
          </a:p>
          <a:p>
            <a:pPr marL="609600" indent="-609600">
              <a:lnSpc>
                <a:spcPct val="90000"/>
              </a:lnSpc>
              <a:buFontTx/>
              <a:buNone/>
            </a:pPr>
            <a:r>
              <a:rPr lang="en-US" altLang="en-US" sz="2400" b="1"/>
              <a:t>          containers.</a:t>
            </a:r>
          </a:p>
          <a:p>
            <a:pPr marL="609600" indent="-609600">
              <a:lnSpc>
                <a:spcPct val="90000"/>
              </a:lnSpc>
              <a:buFontTx/>
              <a:buNone/>
            </a:pPr>
            <a:r>
              <a:rPr lang="en-US" altLang="en-US" sz="2400" b="1"/>
              <a:t>244.   The Phorid fly is a large fly.</a:t>
            </a:r>
          </a:p>
          <a:p>
            <a:pPr marL="609600" indent="-609600">
              <a:lnSpc>
                <a:spcPct val="90000"/>
              </a:lnSpc>
              <a:buFontTx/>
              <a:buNone/>
            </a:pPr>
            <a:r>
              <a:rPr lang="en-US" altLang="en-US" sz="2400" b="1"/>
              <a:t>245.   The House fly has three stripes on its thorax.        </a:t>
            </a:r>
          </a:p>
        </p:txBody>
      </p:sp>
      <p:sp>
        <p:nvSpPr>
          <p:cNvPr id="309252" name="Text Box 4">
            <a:extLst>
              <a:ext uri="{FF2B5EF4-FFF2-40B4-BE49-F238E27FC236}">
                <a16:creationId xmlns:a16="http://schemas.microsoft.com/office/drawing/2014/main" id="{A478F5F1-76FB-4167-B2CC-C7536D1103E5}"/>
              </a:ext>
            </a:extLst>
          </p:cNvPr>
          <p:cNvSpPr txBox="1">
            <a:spLocks noChangeArrowheads="1"/>
          </p:cNvSpPr>
          <p:nvPr/>
        </p:nvSpPr>
        <p:spPr bwMode="auto">
          <a:xfrm>
            <a:off x="1905000" y="1336675"/>
            <a:ext cx="5105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False – they prefer humid conditions</a:t>
            </a:r>
          </a:p>
        </p:txBody>
      </p:sp>
      <p:pic>
        <p:nvPicPr>
          <p:cNvPr id="309254" name="Picture 6">
            <a:extLst>
              <a:ext uri="{FF2B5EF4-FFF2-40B4-BE49-F238E27FC236}">
                <a16:creationId xmlns:a16="http://schemas.microsoft.com/office/drawing/2014/main" id="{0F35876B-E422-4F09-8D6B-94058DAA2C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539750"/>
            <a:ext cx="1676400" cy="12874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274" name="Rectangle 2">
            <a:extLst>
              <a:ext uri="{FF2B5EF4-FFF2-40B4-BE49-F238E27FC236}">
                <a16:creationId xmlns:a16="http://schemas.microsoft.com/office/drawing/2014/main" id="{4FB2BA34-EBCC-4DAF-86CC-1B9392616E73}"/>
              </a:ext>
            </a:extLst>
          </p:cNvPr>
          <p:cNvSpPr>
            <a:spLocks noGrp="1" noChangeArrowheads="1"/>
          </p:cNvSpPr>
          <p:nvPr>
            <p:ph type="title"/>
          </p:nvPr>
        </p:nvSpPr>
        <p:spPr>
          <a:xfrm>
            <a:off x="685800" y="304800"/>
            <a:ext cx="7772400" cy="533400"/>
          </a:xfrm>
        </p:spPr>
        <p:txBody>
          <a:bodyPr/>
          <a:lstStyle/>
          <a:p>
            <a:r>
              <a:rPr lang="en-US" altLang="en-US" sz="3200" b="1"/>
              <a:t>True or False</a:t>
            </a:r>
          </a:p>
        </p:txBody>
      </p:sp>
      <p:sp>
        <p:nvSpPr>
          <p:cNvPr id="310275" name="Rectangle 3">
            <a:extLst>
              <a:ext uri="{FF2B5EF4-FFF2-40B4-BE49-F238E27FC236}">
                <a16:creationId xmlns:a16="http://schemas.microsoft.com/office/drawing/2014/main" id="{3308775A-3822-4607-A4FC-827D082264D9}"/>
              </a:ext>
            </a:extLst>
          </p:cNvPr>
          <p:cNvSpPr>
            <a:spLocks noGrp="1" noChangeArrowheads="1"/>
          </p:cNvSpPr>
          <p:nvPr>
            <p:ph type="body" idx="1"/>
          </p:nvPr>
        </p:nvSpPr>
        <p:spPr>
          <a:xfrm>
            <a:off x="685800" y="914400"/>
            <a:ext cx="7772400" cy="5334000"/>
          </a:xfrm>
        </p:spPr>
        <p:txBody>
          <a:bodyPr/>
          <a:lstStyle/>
          <a:p>
            <a:pPr marL="609600" indent="-609600">
              <a:lnSpc>
                <a:spcPct val="80000"/>
              </a:lnSpc>
              <a:buFontTx/>
              <a:buAutoNum type="arabicPeriod" startAt="236"/>
            </a:pPr>
            <a:r>
              <a:rPr lang="en-US" altLang="en-US" sz="2400" b="1"/>
              <a:t>  House dust mites prefer dry conditions.</a:t>
            </a:r>
          </a:p>
          <a:p>
            <a:pPr marL="609600" indent="-609600">
              <a:lnSpc>
                <a:spcPct val="80000"/>
              </a:lnSpc>
              <a:buFontTx/>
              <a:buAutoNum type="arabicPeriod" startAt="236"/>
            </a:pPr>
            <a:r>
              <a:rPr lang="en-US" altLang="en-US" sz="2400" b="1"/>
              <a:t>  </a:t>
            </a:r>
            <a:r>
              <a:rPr lang="en-US" altLang="en-US" sz="2400" b="1" u="sng"/>
              <a:t>House dust mites are ectoparasites.</a:t>
            </a:r>
          </a:p>
          <a:p>
            <a:pPr marL="609600" indent="-609600">
              <a:lnSpc>
                <a:spcPct val="80000"/>
              </a:lnSpc>
              <a:buFontTx/>
              <a:buAutoNum type="arabicPeriod" startAt="236"/>
            </a:pPr>
            <a:endParaRPr lang="en-US" altLang="en-US" sz="2400" b="1" u="sng"/>
          </a:p>
          <a:p>
            <a:pPr marL="609600" indent="-609600">
              <a:lnSpc>
                <a:spcPct val="80000"/>
              </a:lnSpc>
              <a:buFontTx/>
              <a:buAutoNum type="arabicPeriod" startAt="236"/>
            </a:pPr>
            <a:endParaRPr lang="en-US" altLang="en-US" sz="2400" b="1"/>
          </a:p>
          <a:p>
            <a:pPr marL="609600" indent="-609600">
              <a:lnSpc>
                <a:spcPct val="80000"/>
              </a:lnSpc>
              <a:buFontTx/>
              <a:buAutoNum type="arabicPeriod" startAt="236"/>
            </a:pPr>
            <a:r>
              <a:rPr lang="en-US" altLang="en-US" sz="2400" b="1"/>
              <a:t>  House dust mites feed on skin scales and dander.   </a:t>
            </a:r>
          </a:p>
          <a:p>
            <a:pPr marL="609600" indent="-609600">
              <a:lnSpc>
                <a:spcPct val="80000"/>
              </a:lnSpc>
              <a:buFontTx/>
              <a:buAutoNum type="arabicPeriod" startAt="236"/>
            </a:pPr>
            <a:r>
              <a:rPr lang="en-US" altLang="en-US" sz="2400" b="1"/>
              <a:t>  House dust mites are important because of the  </a:t>
            </a:r>
          </a:p>
          <a:p>
            <a:pPr marL="609600" indent="-609600">
              <a:lnSpc>
                <a:spcPct val="80000"/>
              </a:lnSpc>
              <a:buFontTx/>
              <a:buNone/>
            </a:pPr>
            <a:r>
              <a:rPr lang="en-US" altLang="en-US" sz="2400" b="1"/>
              <a:t>          allergens they create. </a:t>
            </a:r>
          </a:p>
          <a:p>
            <a:pPr marL="609600" indent="-609600">
              <a:lnSpc>
                <a:spcPct val="80000"/>
              </a:lnSpc>
              <a:buFontTx/>
              <a:buNone/>
            </a:pPr>
            <a:r>
              <a:rPr lang="en-US" altLang="en-US" sz="2400" b="1"/>
              <a:t>240.   Mosquito larvae and pupae live in dry soil.</a:t>
            </a:r>
          </a:p>
          <a:p>
            <a:pPr marL="609600" indent="-609600">
              <a:lnSpc>
                <a:spcPct val="80000"/>
              </a:lnSpc>
              <a:buFontTx/>
              <a:buNone/>
            </a:pPr>
            <a:r>
              <a:rPr lang="en-US" altLang="en-US" sz="2400" b="1"/>
              <a:t>241.   Moth flies are strong fliers.</a:t>
            </a:r>
          </a:p>
          <a:p>
            <a:pPr marL="609600" indent="-609600">
              <a:lnSpc>
                <a:spcPct val="80000"/>
              </a:lnSpc>
              <a:buFontTx/>
              <a:buNone/>
            </a:pPr>
            <a:r>
              <a:rPr lang="en-US" altLang="en-US" sz="2400" b="1"/>
              <a:t>242.   The Phorid fly is never found in drains.</a:t>
            </a:r>
          </a:p>
          <a:p>
            <a:pPr marL="609600" indent="-609600">
              <a:lnSpc>
                <a:spcPct val="80000"/>
              </a:lnSpc>
              <a:buFontTx/>
              <a:buNone/>
            </a:pPr>
            <a:r>
              <a:rPr lang="en-US" altLang="en-US" sz="2400" b="1"/>
              <a:t>243.   The Fruit fly is often found in fruit and garbage   </a:t>
            </a:r>
          </a:p>
          <a:p>
            <a:pPr marL="609600" indent="-609600">
              <a:lnSpc>
                <a:spcPct val="80000"/>
              </a:lnSpc>
              <a:buFontTx/>
              <a:buNone/>
            </a:pPr>
            <a:r>
              <a:rPr lang="en-US" altLang="en-US" sz="2400" b="1"/>
              <a:t>          containers.</a:t>
            </a:r>
          </a:p>
          <a:p>
            <a:pPr marL="609600" indent="-609600">
              <a:lnSpc>
                <a:spcPct val="80000"/>
              </a:lnSpc>
              <a:buFontTx/>
              <a:buNone/>
            </a:pPr>
            <a:r>
              <a:rPr lang="en-US" altLang="en-US" sz="2400" b="1"/>
              <a:t>244.   The Phorid fly is a large fly.</a:t>
            </a:r>
          </a:p>
          <a:p>
            <a:pPr marL="609600" indent="-609600">
              <a:lnSpc>
                <a:spcPct val="80000"/>
              </a:lnSpc>
              <a:buFontTx/>
              <a:buNone/>
            </a:pPr>
            <a:r>
              <a:rPr lang="en-US" altLang="en-US" sz="2400" b="1"/>
              <a:t>245.   The House fly has three stripes on its thorax.        </a:t>
            </a:r>
          </a:p>
        </p:txBody>
      </p:sp>
      <p:pic>
        <p:nvPicPr>
          <p:cNvPr id="310279" name="Picture 7">
            <a:extLst>
              <a:ext uri="{FF2B5EF4-FFF2-40B4-BE49-F238E27FC236}">
                <a16:creationId xmlns:a16="http://schemas.microsoft.com/office/drawing/2014/main" id="{3EDAD18D-F906-48D0-91EB-72E1C3B896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685800"/>
            <a:ext cx="2171700" cy="16684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7474" name="Rectangle 2">
            <a:extLst>
              <a:ext uri="{FF2B5EF4-FFF2-40B4-BE49-F238E27FC236}">
                <a16:creationId xmlns:a16="http://schemas.microsoft.com/office/drawing/2014/main" id="{AB91B028-BC1F-4925-A55C-C41373D0B7CC}"/>
              </a:ext>
            </a:extLst>
          </p:cNvPr>
          <p:cNvSpPr>
            <a:spLocks noGrp="1" noChangeArrowheads="1"/>
          </p:cNvSpPr>
          <p:nvPr>
            <p:ph type="title"/>
          </p:nvPr>
        </p:nvSpPr>
        <p:spPr>
          <a:xfrm>
            <a:off x="685800" y="304800"/>
            <a:ext cx="7772400" cy="533400"/>
          </a:xfrm>
        </p:spPr>
        <p:txBody>
          <a:bodyPr/>
          <a:lstStyle/>
          <a:p>
            <a:r>
              <a:rPr lang="en-US" altLang="en-US" sz="3200" b="1"/>
              <a:t>True or False</a:t>
            </a:r>
          </a:p>
        </p:txBody>
      </p:sp>
      <p:sp>
        <p:nvSpPr>
          <p:cNvPr id="617475" name="Rectangle 3">
            <a:extLst>
              <a:ext uri="{FF2B5EF4-FFF2-40B4-BE49-F238E27FC236}">
                <a16:creationId xmlns:a16="http://schemas.microsoft.com/office/drawing/2014/main" id="{2A210462-E61A-43CE-B2A9-50293B8B3EA1}"/>
              </a:ext>
            </a:extLst>
          </p:cNvPr>
          <p:cNvSpPr>
            <a:spLocks noGrp="1" noChangeArrowheads="1"/>
          </p:cNvSpPr>
          <p:nvPr>
            <p:ph type="body" idx="1"/>
          </p:nvPr>
        </p:nvSpPr>
        <p:spPr>
          <a:xfrm>
            <a:off x="685800" y="914400"/>
            <a:ext cx="7772400" cy="5334000"/>
          </a:xfrm>
        </p:spPr>
        <p:txBody>
          <a:bodyPr/>
          <a:lstStyle/>
          <a:p>
            <a:pPr marL="609600" indent="-609600">
              <a:lnSpc>
                <a:spcPct val="80000"/>
              </a:lnSpc>
              <a:buFontTx/>
              <a:buAutoNum type="arabicPeriod" startAt="236"/>
            </a:pPr>
            <a:r>
              <a:rPr lang="en-US" altLang="en-US" sz="2400" b="1"/>
              <a:t>  House dust mites prefer dry conditions.</a:t>
            </a:r>
          </a:p>
          <a:p>
            <a:pPr marL="609600" indent="-609600">
              <a:lnSpc>
                <a:spcPct val="80000"/>
              </a:lnSpc>
              <a:buFontTx/>
              <a:buAutoNum type="arabicPeriod" startAt="236"/>
            </a:pPr>
            <a:r>
              <a:rPr lang="en-US" altLang="en-US" sz="2400" b="1"/>
              <a:t>  </a:t>
            </a:r>
            <a:r>
              <a:rPr lang="en-US" altLang="en-US" sz="2400" b="1" u="sng"/>
              <a:t>House dust mites are ectoparasites.</a:t>
            </a:r>
          </a:p>
          <a:p>
            <a:pPr marL="609600" indent="-609600">
              <a:lnSpc>
                <a:spcPct val="80000"/>
              </a:lnSpc>
              <a:buFontTx/>
              <a:buAutoNum type="arabicPeriod" startAt="236"/>
            </a:pPr>
            <a:endParaRPr lang="en-US" altLang="en-US" sz="2400" b="1" u="sng"/>
          </a:p>
          <a:p>
            <a:pPr marL="609600" indent="-609600">
              <a:lnSpc>
                <a:spcPct val="80000"/>
              </a:lnSpc>
              <a:buFontTx/>
              <a:buAutoNum type="arabicPeriod" startAt="236"/>
            </a:pPr>
            <a:endParaRPr lang="en-US" altLang="en-US" sz="2400" b="1"/>
          </a:p>
          <a:p>
            <a:pPr marL="609600" indent="-609600">
              <a:lnSpc>
                <a:spcPct val="80000"/>
              </a:lnSpc>
              <a:buFontTx/>
              <a:buAutoNum type="arabicPeriod" startAt="236"/>
            </a:pPr>
            <a:r>
              <a:rPr lang="en-US" altLang="en-US" sz="2400" b="1"/>
              <a:t>  House dust mites feed on skin scales and dander.   </a:t>
            </a:r>
          </a:p>
          <a:p>
            <a:pPr marL="609600" indent="-609600">
              <a:lnSpc>
                <a:spcPct val="80000"/>
              </a:lnSpc>
              <a:buFontTx/>
              <a:buAutoNum type="arabicPeriod" startAt="236"/>
            </a:pPr>
            <a:r>
              <a:rPr lang="en-US" altLang="en-US" sz="2400" b="1"/>
              <a:t>  House dust mites are important because of the  </a:t>
            </a:r>
          </a:p>
          <a:p>
            <a:pPr marL="609600" indent="-609600">
              <a:lnSpc>
                <a:spcPct val="80000"/>
              </a:lnSpc>
              <a:buFontTx/>
              <a:buNone/>
            </a:pPr>
            <a:r>
              <a:rPr lang="en-US" altLang="en-US" sz="2400" b="1"/>
              <a:t>          allergens they create. </a:t>
            </a:r>
          </a:p>
          <a:p>
            <a:pPr marL="609600" indent="-609600">
              <a:lnSpc>
                <a:spcPct val="80000"/>
              </a:lnSpc>
              <a:buFontTx/>
              <a:buNone/>
            </a:pPr>
            <a:r>
              <a:rPr lang="en-US" altLang="en-US" sz="2400" b="1"/>
              <a:t>240.   Mosquito larvae and pupae live in dry soil.</a:t>
            </a:r>
          </a:p>
          <a:p>
            <a:pPr marL="609600" indent="-609600">
              <a:lnSpc>
                <a:spcPct val="80000"/>
              </a:lnSpc>
              <a:buFontTx/>
              <a:buNone/>
            </a:pPr>
            <a:r>
              <a:rPr lang="en-US" altLang="en-US" sz="2400" b="1"/>
              <a:t>241.   Moth flies are strong fliers.</a:t>
            </a:r>
          </a:p>
          <a:p>
            <a:pPr marL="609600" indent="-609600">
              <a:lnSpc>
                <a:spcPct val="80000"/>
              </a:lnSpc>
              <a:buFontTx/>
              <a:buNone/>
            </a:pPr>
            <a:r>
              <a:rPr lang="en-US" altLang="en-US" sz="2400" b="1"/>
              <a:t>242.   The Phorid fly is never found in drains.</a:t>
            </a:r>
          </a:p>
          <a:p>
            <a:pPr marL="609600" indent="-609600">
              <a:lnSpc>
                <a:spcPct val="80000"/>
              </a:lnSpc>
              <a:buFontTx/>
              <a:buNone/>
            </a:pPr>
            <a:r>
              <a:rPr lang="en-US" altLang="en-US" sz="2400" b="1"/>
              <a:t>243.   The Fruit fly is often found in fruit and garbage   </a:t>
            </a:r>
          </a:p>
          <a:p>
            <a:pPr marL="609600" indent="-609600">
              <a:lnSpc>
                <a:spcPct val="80000"/>
              </a:lnSpc>
              <a:buFontTx/>
              <a:buNone/>
            </a:pPr>
            <a:r>
              <a:rPr lang="en-US" altLang="en-US" sz="2400" b="1"/>
              <a:t>          containers.</a:t>
            </a:r>
          </a:p>
          <a:p>
            <a:pPr marL="609600" indent="-609600">
              <a:lnSpc>
                <a:spcPct val="80000"/>
              </a:lnSpc>
              <a:buFontTx/>
              <a:buNone/>
            </a:pPr>
            <a:r>
              <a:rPr lang="en-US" altLang="en-US" sz="2400" b="1"/>
              <a:t>244.   The Phorid fly is a large fly.</a:t>
            </a:r>
          </a:p>
          <a:p>
            <a:pPr marL="609600" indent="-609600">
              <a:lnSpc>
                <a:spcPct val="80000"/>
              </a:lnSpc>
              <a:buFontTx/>
              <a:buNone/>
            </a:pPr>
            <a:r>
              <a:rPr lang="en-US" altLang="en-US" sz="2400" b="1"/>
              <a:t>245.   The House fly has three stripes on its thorax.        </a:t>
            </a:r>
          </a:p>
        </p:txBody>
      </p:sp>
      <p:sp>
        <p:nvSpPr>
          <p:cNvPr id="617476" name="Text Box 4">
            <a:extLst>
              <a:ext uri="{FF2B5EF4-FFF2-40B4-BE49-F238E27FC236}">
                <a16:creationId xmlns:a16="http://schemas.microsoft.com/office/drawing/2014/main" id="{5431B087-1078-4DC4-8170-1F3FE588BD77}"/>
              </a:ext>
            </a:extLst>
          </p:cNvPr>
          <p:cNvSpPr txBox="1">
            <a:spLocks noChangeArrowheads="1"/>
          </p:cNvSpPr>
          <p:nvPr/>
        </p:nvSpPr>
        <p:spPr bwMode="auto">
          <a:xfrm>
            <a:off x="304800" y="1828800"/>
            <a:ext cx="6172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False…they do not feed on the blood of man.</a:t>
            </a:r>
          </a:p>
        </p:txBody>
      </p:sp>
      <p:pic>
        <p:nvPicPr>
          <p:cNvPr id="617477" name="Picture 5">
            <a:extLst>
              <a:ext uri="{FF2B5EF4-FFF2-40B4-BE49-F238E27FC236}">
                <a16:creationId xmlns:a16="http://schemas.microsoft.com/office/drawing/2014/main" id="{DEEEE01B-1134-4E57-A6FA-CC28C09964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685800"/>
            <a:ext cx="2171700" cy="16684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298" name="Rectangle 2">
            <a:extLst>
              <a:ext uri="{FF2B5EF4-FFF2-40B4-BE49-F238E27FC236}">
                <a16:creationId xmlns:a16="http://schemas.microsoft.com/office/drawing/2014/main" id="{7596D9AD-9EB6-4F99-8934-904B9FA794F8}"/>
              </a:ext>
            </a:extLst>
          </p:cNvPr>
          <p:cNvSpPr>
            <a:spLocks noGrp="1" noChangeArrowheads="1"/>
          </p:cNvSpPr>
          <p:nvPr>
            <p:ph type="title"/>
          </p:nvPr>
        </p:nvSpPr>
        <p:spPr>
          <a:xfrm>
            <a:off x="685800" y="304800"/>
            <a:ext cx="7772400" cy="533400"/>
          </a:xfrm>
        </p:spPr>
        <p:txBody>
          <a:bodyPr/>
          <a:lstStyle/>
          <a:p>
            <a:r>
              <a:rPr lang="en-US" altLang="en-US" sz="3200" b="1"/>
              <a:t>True or False</a:t>
            </a:r>
          </a:p>
        </p:txBody>
      </p:sp>
      <p:sp>
        <p:nvSpPr>
          <p:cNvPr id="311299" name="Rectangle 3">
            <a:extLst>
              <a:ext uri="{FF2B5EF4-FFF2-40B4-BE49-F238E27FC236}">
                <a16:creationId xmlns:a16="http://schemas.microsoft.com/office/drawing/2014/main" id="{ED7E5366-3B6A-4956-A25B-57D18995C315}"/>
              </a:ext>
            </a:extLst>
          </p:cNvPr>
          <p:cNvSpPr>
            <a:spLocks noGrp="1" noChangeArrowheads="1"/>
          </p:cNvSpPr>
          <p:nvPr>
            <p:ph type="body" idx="1"/>
          </p:nvPr>
        </p:nvSpPr>
        <p:spPr>
          <a:xfrm>
            <a:off x="685800" y="914400"/>
            <a:ext cx="7772400" cy="5334000"/>
          </a:xfrm>
        </p:spPr>
        <p:txBody>
          <a:bodyPr/>
          <a:lstStyle/>
          <a:p>
            <a:pPr marL="609600" indent="-609600">
              <a:lnSpc>
                <a:spcPct val="90000"/>
              </a:lnSpc>
              <a:buFontTx/>
              <a:buAutoNum type="arabicPeriod" startAt="236"/>
            </a:pPr>
            <a:r>
              <a:rPr lang="en-US" altLang="en-US" sz="2400" b="1"/>
              <a:t>  House dust mites prefer dry conditions.</a:t>
            </a:r>
          </a:p>
          <a:p>
            <a:pPr marL="609600" indent="-609600">
              <a:lnSpc>
                <a:spcPct val="90000"/>
              </a:lnSpc>
              <a:buFontTx/>
              <a:buAutoNum type="arabicPeriod" startAt="236"/>
            </a:pPr>
            <a:r>
              <a:rPr lang="en-US" altLang="en-US" sz="2400" b="1"/>
              <a:t>  House dust mites are ectoparasites.</a:t>
            </a:r>
          </a:p>
          <a:p>
            <a:pPr marL="609600" indent="-609600">
              <a:lnSpc>
                <a:spcPct val="90000"/>
              </a:lnSpc>
              <a:buFontTx/>
              <a:buAutoNum type="arabicPeriod" startAt="236"/>
            </a:pPr>
            <a:r>
              <a:rPr lang="en-US" altLang="en-US" sz="2400" b="1"/>
              <a:t>  </a:t>
            </a:r>
            <a:r>
              <a:rPr lang="en-US" altLang="en-US" sz="2400" b="1" u="sng"/>
              <a:t>House dust mites feed on skin scales and dander.</a:t>
            </a:r>
          </a:p>
          <a:p>
            <a:pPr marL="609600" indent="-609600">
              <a:lnSpc>
                <a:spcPct val="90000"/>
              </a:lnSpc>
              <a:buFontTx/>
              <a:buNone/>
            </a:pPr>
            <a:r>
              <a:rPr lang="en-US" altLang="en-US" sz="2400" b="1"/>
              <a:t>   </a:t>
            </a:r>
          </a:p>
          <a:p>
            <a:pPr marL="609600" indent="-609600">
              <a:lnSpc>
                <a:spcPct val="90000"/>
              </a:lnSpc>
              <a:buFontTx/>
              <a:buNone/>
            </a:pPr>
            <a:r>
              <a:rPr lang="en-US" altLang="en-US" sz="2400" b="1"/>
              <a:t>239.   House dust mites are important because of the  </a:t>
            </a:r>
          </a:p>
          <a:p>
            <a:pPr marL="609600" indent="-609600">
              <a:lnSpc>
                <a:spcPct val="90000"/>
              </a:lnSpc>
              <a:buFontTx/>
              <a:buNone/>
            </a:pPr>
            <a:r>
              <a:rPr lang="en-US" altLang="en-US" sz="2400" b="1"/>
              <a:t>          allergens they create. </a:t>
            </a:r>
          </a:p>
          <a:p>
            <a:pPr marL="609600" indent="-609600">
              <a:lnSpc>
                <a:spcPct val="90000"/>
              </a:lnSpc>
              <a:buFontTx/>
              <a:buNone/>
            </a:pPr>
            <a:r>
              <a:rPr lang="en-US" altLang="en-US" sz="2400" b="1"/>
              <a:t>240.   Mosquito larvae and pupae live in dry soil.</a:t>
            </a:r>
          </a:p>
          <a:p>
            <a:pPr marL="609600" indent="-609600">
              <a:lnSpc>
                <a:spcPct val="90000"/>
              </a:lnSpc>
              <a:buFontTx/>
              <a:buNone/>
            </a:pPr>
            <a:r>
              <a:rPr lang="en-US" altLang="en-US" sz="2400" b="1"/>
              <a:t>241.   Moth flies are strong fliers.</a:t>
            </a:r>
          </a:p>
          <a:p>
            <a:pPr marL="609600" indent="-609600">
              <a:lnSpc>
                <a:spcPct val="90000"/>
              </a:lnSpc>
              <a:buFontTx/>
              <a:buNone/>
            </a:pPr>
            <a:r>
              <a:rPr lang="en-US" altLang="en-US" sz="2400" b="1"/>
              <a:t>242.   The Phorid fly is never found in drains.</a:t>
            </a:r>
          </a:p>
          <a:p>
            <a:pPr marL="609600" indent="-609600">
              <a:lnSpc>
                <a:spcPct val="90000"/>
              </a:lnSpc>
              <a:buFontTx/>
              <a:buNone/>
            </a:pPr>
            <a:r>
              <a:rPr lang="en-US" altLang="en-US" sz="2400" b="1"/>
              <a:t>243.   The Fruit fly is often found in fruit and garbage   </a:t>
            </a:r>
          </a:p>
          <a:p>
            <a:pPr marL="609600" indent="-609600">
              <a:lnSpc>
                <a:spcPct val="90000"/>
              </a:lnSpc>
              <a:buFontTx/>
              <a:buNone/>
            </a:pPr>
            <a:r>
              <a:rPr lang="en-US" altLang="en-US" sz="2400" b="1"/>
              <a:t>          containers.</a:t>
            </a:r>
          </a:p>
          <a:p>
            <a:pPr marL="609600" indent="-609600">
              <a:lnSpc>
                <a:spcPct val="90000"/>
              </a:lnSpc>
              <a:buFontTx/>
              <a:buNone/>
            </a:pPr>
            <a:r>
              <a:rPr lang="en-US" altLang="en-US" sz="2400" b="1"/>
              <a:t>244.   The Phorid fly is a large fly.</a:t>
            </a:r>
          </a:p>
          <a:p>
            <a:pPr marL="609600" indent="-609600">
              <a:lnSpc>
                <a:spcPct val="90000"/>
              </a:lnSpc>
              <a:buFontTx/>
              <a:buNone/>
            </a:pPr>
            <a:r>
              <a:rPr lang="en-US" altLang="en-US" sz="2400" b="1"/>
              <a:t>245.   The House fly has three stripes on its thorax.        </a:t>
            </a:r>
          </a:p>
        </p:txBody>
      </p:sp>
    </p:spTree>
  </p:cSld>
  <p:clrMapOvr>
    <a:masterClrMapping/>
  </p:clrMapOvr>
</p:sld>
</file>

<file path=ppt/slides/slide4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8498" name="Rectangle 2">
            <a:extLst>
              <a:ext uri="{FF2B5EF4-FFF2-40B4-BE49-F238E27FC236}">
                <a16:creationId xmlns:a16="http://schemas.microsoft.com/office/drawing/2014/main" id="{CDBB84F6-FE3E-4A2F-A3A9-2B691DCF3777}"/>
              </a:ext>
            </a:extLst>
          </p:cNvPr>
          <p:cNvSpPr>
            <a:spLocks noGrp="1" noChangeArrowheads="1"/>
          </p:cNvSpPr>
          <p:nvPr>
            <p:ph type="title"/>
          </p:nvPr>
        </p:nvSpPr>
        <p:spPr>
          <a:xfrm>
            <a:off x="685800" y="304800"/>
            <a:ext cx="7772400" cy="533400"/>
          </a:xfrm>
        </p:spPr>
        <p:txBody>
          <a:bodyPr/>
          <a:lstStyle/>
          <a:p>
            <a:r>
              <a:rPr lang="en-US" altLang="en-US" sz="3200" b="1"/>
              <a:t>True or False</a:t>
            </a:r>
          </a:p>
        </p:txBody>
      </p:sp>
      <p:sp>
        <p:nvSpPr>
          <p:cNvPr id="618499" name="Rectangle 3">
            <a:extLst>
              <a:ext uri="{FF2B5EF4-FFF2-40B4-BE49-F238E27FC236}">
                <a16:creationId xmlns:a16="http://schemas.microsoft.com/office/drawing/2014/main" id="{30E213C6-31E7-49F0-8187-3A704A1AAF5F}"/>
              </a:ext>
            </a:extLst>
          </p:cNvPr>
          <p:cNvSpPr>
            <a:spLocks noGrp="1" noChangeArrowheads="1"/>
          </p:cNvSpPr>
          <p:nvPr>
            <p:ph type="body" idx="1"/>
          </p:nvPr>
        </p:nvSpPr>
        <p:spPr>
          <a:xfrm>
            <a:off x="685800" y="914400"/>
            <a:ext cx="7772400" cy="5334000"/>
          </a:xfrm>
        </p:spPr>
        <p:txBody>
          <a:bodyPr/>
          <a:lstStyle/>
          <a:p>
            <a:pPr marL="609600" indent="-609600">
              <a:lnSpc>
                <a:spcPct val="90000"/>
              </a:lnSpc>
              <a:buFontTx/>
              <a:buAutoNum type="arabicPeriod" startAt="236"/>
            </a:pPr>
            <a:r>
              <a:rPr lang="en-US" altLang="en-US" sz="2400" b="1"/>
              <a:t>  House dust mites prefer dry conditions.</a:t>
            </a:r>
          </a:p>
          <a:p>
            <a:pPr marL="609600" indent="-609600">
              <a:lnSpc>
                <a:spcPct val="90000"/>
              </a:lnSpc>
              <a:buFontTx/>
              <a:buAutoNum type="arabicPeriod" startAt="236"/>
            </a:pPr>
            <a:r>
              <a:rPr lang="en-US" altLang="en-US" sz="2400" b="1"/>
              <a:t>  House dust mites are ectoparasites.</a:t>
            </a:r>
          </a:p>
          <a:p>
            <a:pPr marL="609600" indent="-609600">
              <a:lnSpc>
                <a:spcPct val="90000"/>
              </a:lnSpc>
              <a:buFontTx/>
              <a:buAutoNum type="arabicPeriod" startAt="236"/>
            </a:pPr>
            <a:r>
              <a:rPr lang="en-US" altLang="en-US" sz="2400" b="1"/>
              <a:t>  </a:t>
            </a:r>
            <a:r>
              <a:rPr lang="en-US" altLang="en-US" sz="2400" b="1" u="sng"/>
              <a:t>House dust mites feed on skin scales and dander.</a:t>
            </a:r>
          </a:p>
          <a:p>
            <a:pPr marL="609600" indent="-609600">
              <a:lnSpc>
                <a:spcPct val="90000"/>
              </a:lnSpc>
              <a:buFontTx/>
              <a:buNone/>
            </a:pPr>
            <a:r>
              <a:rPr lang="en-US" altLang="en-US" sz="2400" b="1"/>
              <a:t>   </a:t>
            </a:r>
          </a:p>
          <a:p>
            <a:pPr marL="609600" indent="-609600">
              <a:lnSpc>
                <a:spcPct val="90000"/>
              </a:lnSpc>
              <a:buFontTx/>
              <a:buNone/>
            </a:pPr>
            <a:r>
              <a:rPr lang="en-US" altLang="en-US" sz="2400" b="1"/>
              <a:t>239.   House dust mites are important because of the  </a:t>
            </a:r>
          </a:p>
          <a:p>
            <a:pPr marL="609600" indent="-609600">
              <a:lnSpc>
                <a:spcPct val="90000"/>
              </a:lnSpc>
              <a:buFontTx/>
              <a:buNone/>
            </a:pPr>
            <a:r>
              <a:rPr lang="en-US" altLang="en-US" sz="2400" b="1"/>
              <a:t>          allergens they create. </a:t>
            </a:r>
          </a:p>
          <a:p>
            <a:pPr marL="609600" indent="-609600">
              <a:lnSpc>
                <a:spcPct val="90000"/>
              </a:lnSpc>
              <a:buFontTx/>
              <a:buNone/>
            </a:pPr>
            <a:r>
              <a:rPr lang="en-US" altLang="en-US" sz="2400" b="1"/>
              <a:t>240.   Mosquito larvae and pupae live in dry soil.</a:t>
            </a:r>
          </a:p>
          <a:p>
            <a:pPr marL="609600" indent="-609600">
              <a:lnSpc>
                <a:spcPct val="90000"/>
              </a:lnSpc>
              <a:buFontTx/>
              <a:buNone/>
            </a:pPr>
            <a:r>
              <a:rPr lang="en-US" altLang="en-US" sz="2400" b="1"/>
              <a:t>241.   Moth flies are strong fliers.</a:t>
            </a:r>
          </a:p>
          <a:p>
            <a:pPr marL="609600" indent="-609600">
              <a:lnSpc>
                <a:spcPct val="90000"/>
              </a:lnSpc>
              <a:buFontTx/>
              <a:buNone/>
            </a:pPr>
            <a:r>
              <a:rPr lang="en-US" altLang="en-US" sz="2400" b="1"/>
              <a:t>242.   The Phorid fly is never found in drains.</a:t>
            </a:r>
          </a:p>
          <a:p>
            <a:pPr marL="609600" indent="-609600">
              <a:lnSpc>
                <a:spcPct val="90000"/>
              </a:lnSpc>
              <a:buFontTx/>
              <a:buNone/>
            </a:pPr>
            <a:r>
              <a:rPr lang="en-US" altLang="en-US" sz="2400" b="1"/>
              <a:t>243.   The Fruit fly is often found in fruit and garbage   </a:t>
            </a:r>
          </a:p>
          <a:p>
            <a:pPr marL="609600" indent="-609600">
              <a:lnSpc>
                <a:spcPct val="90000"/>
              </a:lnSpc>
              <a:buFontTx/>
              <a:buNone/>
            </a:pPr>
            <a:r>
              <a:rPr lang="en-US" altLang="en-US" sz="2400" b="1"/>
              <a:t>          containers.</a:t>
            </a:r>
          </a:p>
          <a:p>
            <a:pPr marL="609600" indent="-609600">
              <a:lnSpc>
                <a:spcPct val="90000"/>
              </a:lnSpc>
              <a:buFontTx/>
              <a:buNone/>
            </a:pPr>
            <a:r>
              <a:rPr lang="en-US" altLang="en-US" sz="2400" b="1"/>
              <a:t>244.   The Phorid fly is a large fly.</a:t>
            </a:r>
          </a:p>
          <a:p>
            <a:pPr marL="609600" indent="-609600">
              <a:lnSpc>
                <a:spcPct val="90000"/>
              </a:lnSpc>
              <a:buFontTx/>
              <a:buNone/>
            </a:pPr>
            <a:r>
              <a:rPr lang="en-US" altLang="en-US" sz="2400" b="1"/>
              <a:t>245.   The House fly has three stripes on its thorax.        </a:t>
            </a:r>
          </a:p>
        </p:txBody>
      </p:sp>
      <p:sp>
        <p:nvSpPr>
          <p:cNvPr id="618500" name="Text Box 4">
            <a:extLst>
              <a:ext uri="{FF2B5EF4-FFF2-40B4-BE49-F238E27FC236}">
                <a16:creationId xmlns:a16="http://schemas.microsoft.com/office/drawing/2014/main" id="{81C8E04E-C9CA-45C9-BB94-A534500041CB}"/>
              </a:ext>
            </a:extLst>
          </p:cNvPr>
          <p:cNvSpPr txBox="1">
            <a:spLocks noChangeArrowheads="1"/>
          </p:cNvSpPr>
          <p:nvPr/>
        </p:nvSpPr>
        <p:spPr bwMode="auto">
          <a:xfrm>
            <a:off x="3717925" y="2133600"/>
            <a:ext cx="836613"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a:t>
            </a:r>
          </a:p>
        </p:txBody>
      </p:sp>
    </p:spTree>
  </p:cSld>
  <p:clrMapOvr>
    <a:masterClrMapping/>
  </p:clrMapOvr>
</p:sld>
</file>

<file path=ppt/slides/slide4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2322" name="Rectangle 2">
            <a:extLst>
              <a:ext uri="{FF2B5EF4-FFF2-40B4-BE49-F238E27FC236}">
                <a16:creationId xmlns:a16="http://schemas.microsoft.com/office/drawing/2014/main" id="{CAB97845-6335-4C15-B171-6AD97016E742}"/>
              </a:ext>
            </a:extLst>
          </p:cNvPr>
          <p:cNvSpPr>
            <a:spLocks noGrp="1" noChangeArrowheads="1"/>
          </p:cNvSpPr>
          <p:nvPr>
            <p:ph type="title"/>
          </p:nvPr>
        </p:nvSpPr>
        <p:spPr>
          <a:xfrm>
            <a:off x="685800" y="304800"/>
            <a:ext cx="7772400" cy="533400"/>
          </a:xfrm>
        </p:spPr>
        <p:txBody>
          <a:bodyPr/>
          <a:lstStyle/>
          <a:p>
            <a:r>
              <a:rPr lang="en-US" altLang="en-US" sz="3200" b="1"/>
              <a:t>True or False</a:t>
            </a:r>
          </a:p>
        </p:txBody>
      </p:sp>
      <p:sp>
        <p:nvSpPr>
          <p:cNvPr id="312323" name="Rectangle 3">
            <a:extLst>
              <a:ext uri="{FF2B5EF4-FFF2-40B4-BE49-F238E27FC236}">
                <a16:creationId xmlns:a16="http://schemas.microsoft.com/office/drawing/2014/main" id="{75A7D905-89DA-4E5D-A349-5F091211B025}"/>
              </a:ext>
            </a:extLst>
          </p:cNvPr>
          <p:cNvSpPr>
            <a:spLocks noGrp="1" noChangeArrowheads="1"/>
          </p:cNvSpPr>
          <p:nvPr>
            <p:ph type="body" idx="1"/>
          </p:nvPr>
        </p:nvSpPr>
        <p:spPr>
          <a:xfrm>
            <a:off x="685800" y="914400"/>
            <a:ext cx="7772400" cy="5334000"/>
          </a:xfrm>
        </p:spPr>
        <p:txBody>
          <a:bodyPr/>
          <a:lstStyle/>
          <a:p>
            <a:pPr marL="609600" indent="-609600">
              <a:lnSpc>
                <a:spcPct val="80000"/>
              </a:lnSpc>
              <a:buFontTx/>
              <a:buAutoNum type="arabicPeriod" startAt="236"/>
            </a:pPr>
            <a:r>
              <a:rPr lang="en-US" altLang="en-US" sz="2400" b="1"/>
              <a:t>  House dust mites prefer dry conditions.</a:t>
            </a:r>
          </a:p>
          <a:p>
            <a:pPr marL="609600" indent="-609600">
              <a:lnSpc>
                <a:spcPct val="80000"/>
              </a:lnSpc>
              <a:buFontTx/>
              <a:buAutoNum type="arabicPeriod" startAt="236"/>
            </a:pPr>
            <a:r>
              <a:rPr lang="en-US" altLang="en-US" sz="2400" b="1"/>
              <a:t>  House dust mites are ectoparasites.</a:t>
            </a:r>
          </a:p>
          <a:p>
            <a:pPr marL="609600" indent="-609600">
              <a:lnSpc>
                <a:spcPct val="80000"/>
              </a:lnSpc>
              <a:buFontTx/>
              <a:buAutoNum type="arabicPeriod" startAt="236"/>
            </a:pPr>
            <a:r>
              <a:rPr lang="en-US" altLang="en-US" sz="2400" b="1"/>
              <a:t>  House dust mites feed on skin scales and dander.   </a:t>
            </a:r>
          </a:p>
          <a:p>
            <a:pPr marL="609600" indent="-609600">
              <a:lnSpc>
                <a:spcPct val="80000"/>
              </a:lnSpc>
              <a:buFontTx/>
              <a:buAutoNum type="arabicPeriod" startAt="236"/>
            </a:pPr>
            <a:r>
              <a:rPr lang="en-US" altLang="en-US" sz="2400" b="1"/>
              <a:t>  </a:t>
            </a:r>
            <a:r>
              <a:rPr lang="en-US" altLang="en-US" sz="2400" b="1" u="sng"/>
              <a:t>House dust mites are important because of the  </a:t>
            </a:r>
          </a:p>
          <a:p>
            <a:pPr marL="609600" indent="-609600">
              <a:lnSpc>
                <a:spcPct val="80000"/>
              </a:lnSpc>
              <a:buFontTx/>
              <a:buNone/>
            </a:pPr>
            <a:r>
              <a:rPr lang="en-US" altLang="en-US" sz="2400" b="1"/>
              <a:t>          </a:t>
            </a:r>
            <a:r>
              <a:rPr lang="en-US" altLang="en-US" sz="2400" b="1" u="sng"/>
              <a:t>allergens they create.</a:t>
            </a:r>
          </a:p>
          <a:p>
            <a:pPr marL="609600" indent="-609600">
              <a:lnSpc>
                <a:spcPct val="80000"/>
              </a:lnSpc>
              <a:buFontTx/>
              <a:buNone/>
            </a:pPr>
            <a:r>
              <a:rPr lang="en-US" altLang="en-US" sz="2400" b="1" u="sng"/>
              <a:t> </a:t>
            </a:r>
          </a:p>
          <a:p>
            <a:pPr marL="609600" indent="-609600">
              <a:lnSpc>
                <a:spcPct val="80000"/>
              </a:lnSpc>
              <a:buFontTx/>
              <a:buNone/>
            </a:pPr>
            <a:endParaRPr lang="en-US" altLang="en-US" sz="2400" b="1" u="sng"/>
          </a:p>
          <a:p>
            <a:pPr marL="609600" indent="-609600">
              <a:lnSpc>
                <a:spcPct val="80000"/>
              </a:lnSpc>
              <a:buFontTx/>
              <a:buNone/>
            </a:pPr>
            <a:r>
              <a:rPr lang="en-US" altLang="en-US" sz="2400" b="1"/>
              <a:t>240.   Mosquito larvae and pupae live in dry soil.</a:t>
            </a:r>
          </a:p>
          <a:p>
            <a:pPr marL="609600" indent="-609600">
              <a:lnSpc>
                <a:spcPct val="80000"/>
              </a:lnSpc>
              <a:buFontTx/>
              <a:buNone/>
            </a:pPr>
            <a:r>
              <a:rPr lang="en-US" altLang="en-US" sz="2400" b="1"/>
              <a:t>241.   Moth flies are strong fliers.</a:t>
            </a:r>
          </a:p>
          <a:p>
            <a:pPr marL="609600" indent="-609600">
              <a:lnSpc>
                <a:spcPct val="80000"/>
              </a:lnSpc>
              <a:buFontTx/>
              <a:buNone/>
            </a:pPr>
            <a:r>
              <a:rPr lang="en-US" altLang="en-US" sz="2400" b="1"/>
              <a:t>242.   The Phorid fly is never found in drains.</a:t>
            </a:r>
          </a:p>
          <a:p>
            <a:pPr marL="609600" indent="-609600">
              <a:lnSpc>
                <a:spcPct val="80000"/>
              </a:lnSpc>
              <a:buFontTx/>
              <a:buNone/>
            </a:pPr>
            <a:r>
              <a:rPr lang="en-US" altLang="en-US" sz="2400" b="1"/>
              <a:t>243.   The Fruit fly is often found in fruit and garbage   </a:t>
            </a:r>
          </a:p>
          <a:p>
            <a:pPr marL="609600" indent="-609600">
              <a:lnSpc>
                <a:spcPct val="80000"/>
              </a:lnSpc>
              <a:buFontTx/>
              <a:buNone/>
            </a:pPr>
            <a:r>
              <a:rPr lang="en-US" altLang="en-US" sz="2400" b="1"/>
              <a:t>          containers.</a:t>
            </a:r>
          </a:p>
          <a:p>
            <a:pPr marL="609600" indent="-609600">
              <a:lnSpc>
                <a:spcPct val="80000"/>
              </a:lnSpc>
              <a:buFontTx/>
              <a:buNone/>
            </a:pPr>
            <a:r>
              <a:rPr lang="en-US" altLang="en-US" sz="2400" b="1"/>
              <a:t>244.   The Phorid fly is a large fly.</a:t>
            </a:r>
          </a:p>
          <a:p>
            <a:pPr marL="609600" indent="-609600">
              <a:lnSpc>
                <a:spcPct val="80000"/>
              </a:lnSpc>
              <a:buFontTx/>
              <a:buNone/>
            </a:pPr>
            <a:r>
              <a:rPr lang="en-US" altLang="en-US" sz="2400" b="1"/>
              <a:t>245.   The House fly has three stripes on its thorax.        </a:t>
            </a:r>
          </a:p>
        </p:txBody>
      </p:sp>
    </p:spTree>
  </p:cSld>
  <p:clrMapOvr>
    <a:masterClrMapping/>
  </p:clrMapOvr>
</p:sld>
</file>

<file path=ppt/slides/slide4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9522" name="Rectangle 2">
            <a:extLst>
              <a:ext uri="{FF2B5EF4-FFF2-40B4-BE49-F238E27FC236}">
                <a16:creationId xmlns:a16="http://schemas.microsoft.com/office/drawing/2014/main" id="{A603FCD0-6C28-4080-A0CD-365FC09EA076}"/>
              </a:ext>
            </a:extLst>
          </p:cNvPr>
          <p:cNvSpPr>
            <a:spLocks noGrp="1" noChangeArrowheads="1"/>
          </p:cNvSpPr>
          <p:nvPr>
            <p:ph type="title"/>
          </p:nvPr>
        </p:nvSpPr>
        <p:spPr>
          <a:xfrm>
            <a:off x="685800" y="304800"/>
            <a:ext cx="7772400" cy="533400"/>
          </a:xfrm>
        </p:spPr>
        <p:txBody>
          <a:bodyPr/>
          <a:lstStyle/>
          <a:p>
            <a:r>
              <a:rPr lang="en-US" altLang="en-US" sz="3200" b="1"/>
              <a:t>True or False</a:t>
            </a:r>
          </a:p>
        </p:txBody>
      </p:sp>
      <p:sp>
        <p:nvSpPr>
          <p:cNvPr id="619523" name="Rectangle 3">
            <a:extLst>
              <a:ext uri="{FF2B5EF4-FFF2-40B4-BE49-F238E27FC236}">
                <a16:creationId xmlns:a16="http://schemas.microsoft.com/office/drawing/2014/main" id="{D4284D83-0B86-4C33-95F3-A777B0F7C7AD}"/>
              </a:ext>
            </a:extLst>
          </p:cNvPr>
          <p:cNvSpPr>
            <a:spLocks noGrp="1" noChangeArrowheads="1"/>
          </p:cNvSpPr>
          <p:nvPr>
            <p:ph type="body" idx="1"/>
          </p:nvPr>
        </p:nvSpPr>
        <p:spPr>
          <a:xfrm>
            <a:off x="685800" y="914400"/>
            <a:ext cx="7772400" cy="5334000"/>
          </a:xfrm>
        </p:spPr>
        <p:txBody>
          <a:bodyPr/>
          <a:lstStyle/>
          <a:p>
            <a:pPr marL="609600" indent="-609600">
              <a:lnSpc>
                <a:spcPct val="80000"/>
              </a:lnSpc>
              <a:buFontTx/>
              <a:buAutoNum type="arabicPeriod" startAt="236"/>
            </a:pPr>
            <a:r>
              <a:rPr lang="en-US" altLang="en-US" sz="2400" b="1"/>
              <a:t>  House dust mites prefer dry conditions.</a:t>
            </a:r>
          </a:p>
          <a:p>
            <a:pPr marL="609600" indent="-609600">
              <a:lnSpc>
                <a:spcPct val="80000"/>
              </a:lnSpc>
              <a:buFontTx/>
              <a:buAutoNum type="arabicPeriod" startAt="236"/>
            </a:pPr>
            <a:r>
              <a:rPr lang="en-US" altLang="en-US" sz="2400" b="1"/>
              <a:t>  House dust mites are ectoparasites.</a:t>
            </a:r>
          </a:p>
          <a:p>
            <a:pPr marL="609600" indent="-609600">
              <a:lnSpc>
                <a:spcPct val="80000"/>
              </a:lnSpc>
              <a:buFontTx/>
              <a:buAutoNum type="arabicPeriod" startAt="236"/>
            </a:pPr>
            <a:r>
              <a:rPr lang="en-US" altLang="en-US" sz="2400" b="1"/>
              <a:t>  House dust mites feed on skin scales and dander.   </a:t>
            </a:r>
          </a:p>
          <a:p>
            <a:pPr marL="609600" indent="-609600">
              <a:lnSpc>
                <a:spcPct val="80000"/>
              </a:lnSpc>
              <a:buFontTx/>
              <a:buAutoNum type="arabicPeriod" startAt="236"/>
            </a:pPr>
            <a:r>
              <a:rPr lang="en-US" altLang="en-US" sz="2400" b="1"/>
              <a:t>  </a:t>
            </a:r>
            <a:r>
              <a:rPr lang="en-US" altLang="en-US" sz="2400" b="1" u="sng"/>
              <a:t>House dust mites are important because of the  </a:t>
            </a:r>
          </a:p>
          <a:p>
            <a:pPr marL="609600" indent="-609600">
              <a:lnSpc>
                <a:spcPct val="80000"/>
              </a:lnSpc>
              <a:buFontTx/>
              <a:buNone/>
            </a:pPr>
            <a:r>
              <a:rPr lang="en-US" altLang="en-US" sz="2400" b="1"/>
              <a:t>          </a:t>
            </a:r>
            <a:r>
              <a:rPr lang="en-US" altLang="en-US" sz="2400" b="1" u="sng"/>
              <a:t>allergens they create.</a:t>
            </a:r>
          </a:p>
          <a:p>
            <a:pPr marL="609600" indent="-609600">
              <a:lnSpc>
                <a:spcPct val="80000"/>
              </a:lnSpc>
              <a:buFontTx/>
              <a:buNone/>
            </a:pPr>
            <a:r>
              <a:rPr lang="en-US" altLang="en-US" sz="2400" b="1" u="sng"/>
              <a:t> </a:t>
            </a:r>
          </a:p>
          <a:p>
            <a:pPr marL="609600" indent="-609600">
              <a:lnSpc>
                <a:spcPct val="80000"/>
              </a:lnSpc>
              <a:buFontTx/>
              <a:buNone/>
            </a:pPr>
            <a:endParaRPr lang="en-US" altLang="en-US" sz="2400" b="1" u="sng"/>
          </a:p>
          <a:p>
            <a:pPr marL="609600" indent="-609600">
              <a:lnSpc>
                <a:spcPct val="80000"/>
              </a:lnSpc>
              <a:buFontTx/>
              <a:buNone/>
            </a:pPr>
            <a:r>
              <a:rPr lang="en-US" altLang="en-US" sz="2400" b="1"/>
              <a:t>240.   Mosquito larvae and pupae live in dry soil.</a:t>
            </a:r>
          </a:p>
          <a:p>
            <a:pPr marL="609600" indent="-609600">
              <a:lnSpc>
                <a:spcPct val="80000"/>
              </a:lnSpc>
              <a:buFontTx/>
              <a:buNone/>
            </a:pPr>
            <a:r>
              <a:rPr lang="en-US" altLang="en-US" sz="2400" b="1"/>
              <a:t>241.   Moth flies are strong fliers.</a:t>
            </a:r>
          </a:p>
          <a:p>
            <a:pPr marL="609600" indent="-609600">
              <a:lnSpc>
                <a:spcPct val="80000"/>
              </a:lnSpc>
              <a:buFontTx/>
              <a:buNone/>
            </a:pPr>
            <a:r>
              <a:rPr lang="en-US" altLang="en-US" sz="2400" b="1"/>
              <a:t>242.   The Phorid fly is never found in drains.</a:t>
            </a:r>
          </a:p>
          <a:p>
            <a:pPr marL="609600" indent="-609600">
              <a:lnSpc>
                <a:spcPct val="80000"/>
              </a:lnSpc>
              <a:buFontTx/>
              <a:buNone/>
            </a:pPr>
            <a:r>
              <a:rPr lang="en-US" altLang="en-US" sz="2400" b="1"/>
              <a:t>243.   The Fruit fly is often found in fruit and garbage   </a:t>
            </a:r>
          </a:p>
          <a:p>
            <a:pPr marL="609600" indent="-609600">
              <a:lnSpc>
                <a:spcPct val="80000"/>
              </a:lnSpc>
              <a:buFontTx/>
              <a:buNone/>
            </a:pPr>
            <a:r>
              <a:rPr lang="en-US" altLang="en-US" sz="2400" b="1"/>
              <a:t>          containers.</a:t>
            </a:r>
          </a:p>
          <a:p>
            <a:pPr marL="609600" indent="-609600">
              <a:lnSpc>
                <a:spcPct val="80000"/>
              </a:lnSpc>
              <a:buFontTx/>
              <a:buNone/>
            </a:pPr>
            <a:r>
              <a:rPr lang="en-US" altLang="en-US" sz="2400" b="1"/>
              <a:t>244.   The Phorid fly is a large fly.</a:t>
            </a:r>
          </a:p>
          <a:p>
            <a:pPr marL="609600" indent="-609600">
              <a:lnSpc>
                <a:spcPct val="80000"/>
              </a:lnSpc>
              <a:buFontTx/>
              <a:buNone/>
            </a:pPr>
            <a:r>
              <a:rPr lang="en-US" altLang="en-US" sz="2400" b="1"/>
              <a:t>245.   The House fly has three stripes on its thorax.        </a:t>
            </a:r>
          </a:p>
        </p:txBody>
      </p:sp>
      <p:sp>
        <p:nvSpPr>
          <p:cNvPr id="619524" name="Text Box 4">
            <a:extLst>
              <a:ext uri="{FF2B5EF4-FFF2-40B4-BE49-F238E27FC236}">
                <a16:creationId xmlns:a16="http://schemas.microsoft.com/office/drawing/2014/main" id="{1B670365-0E04-452A-BC3D-A4F53246B329}"/>
              </a:ext>
            </a:extLst>
          </p:cNvPr>
          <p:cNvSpPr txBox="1">
            <a:spLocks noChangeArrowheads="1"/>
          </p:cNvSpPr>
          <p:nvPr/>
        </p:nvSpPr>
        <p:spPr bwMode="auto">
          <a:xfrm>
            <a:off x="228600" y="2895600"/>
            <a:ext cx="8534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 – they are the most common type of allergen man reacts to</a:t>
            </a:r>
          </a:p>
        </p:txBody>
      </p:sp>
    </p:spTree>
  </p:cSld>
  <p:clrMapOvr>
    <a:masterClrMapping/>
  </p:clrMapOvr>
</p:sld>
</file>

<file path=ppt/slides/slide4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2">
            <a:extLst>
              <a:ext uri="{FF2B5EF4-FFF2-40B4-BE49-F238E27FC236}">
                <a16:creationId xmlns:a16="http://schemas.microsoft.com/office/drawing/2014/main" id="{66B17538-F1D5-4181-BF70-82C9B3108BC5}"/>
              </a:ext>
            </a:extLst>
          </p:cNvPr>
          <p:cNvSpPr>
            <a:spLocks noGrp="1" noChangeArrowheads="1"/>
          </p:cNvSpPr>
          <p:nvPr>
            <p:ph type="title"/>
          </p:nvPr>
        </p:nvSpPr>
        <p:spPr>
          <a:xfrm>
            <a:off x="685800" y="304800"/>
            <a:ext cx="7772400" cy="533400"/>
          </a:xfrm>
        </p:spPr>
        <p:txBody>
          <a:bodyPr/>
          <a:lstStyle/>
          <a:p>
            <a:r>
              <a:rPr lang="en-US" altLang="en-US" sz="3200" b="1"/>
              <a:t>True or False</a:t>
            </a:r>
          </a:p>
        </p:txBody>
      </p:sp>
      <p:sp>
        <p:nvSpPr>
          <p:cNvPr id="313347" name="Rectangle 3">
            <a:extLst>
              <a:ext uri="{FF2B5EF4-FFF2-40B4-BE49-F238E27FC236}">
                <a16:creationId xmlns:a16="http://schemas.microsoft.com/office/drawing/2014/main" id="{7B80CF3B-F675-4B35-8CEC-08743631E311}"/>
              </a:ext>
            </a:extLst>
          </p:cNvPr>
          <p:cNvSpPr>
            <a:spLocks noGrp="1" noChangeArrowheads="1"/>
          </p:cNvSpPr>
          <p:nvPr>
            <p:ph type="body" idx="1"/>
          </p:nvPr>
        </p:nvSpPr>
        <p:spPr>
          <a:xfrm>
            <a:off x="685800" y="914400"/>
            <a:ext cx="7772400" cy="5334000"/>
          </a:xfrm>
        </p:spPr>
        <p:txBody>
          <a:bodyPr/>
          <a:lstStyle/>
          <a:p>
            <a:pPr marL="609600" indent="-609600">
              <a:lnSpc>
                <a:spcPct val="80000"/>
              </a:lnSpc>
              <a:buFontTx/>
              <a:buAutoNum type="arabicPeriod" startAt="236"/>
            </a:pPr>
            <a:r>
              <a:rPr lang="en-US" altLang="en-US" sz="2400" b="1"/>
              <a:t>  House dust mites prefer dry conditions.</a:t>
            </a:r>
          </a:p>
          <a:p>
            <a:pPr marL="609600" indent="-609600">
              <a:lnSpc>
                <a:spcPct val="80000"/>
              </a:lnSpc>
              <a:buFontTx/>
              <a:buAutoNum type="arabicPeriod" startAt="236"/>
            </a:pPr>
            <a:r>
              <a:rPr lang="en-US" altLang="en-US" sz="2400" b="1"/>
              <a:t>  House dust mites are ectoparasites.</a:t>
            </a:r>
          </a:p>
          <a:p>
            <a:pPr marL="609600" indent="-609600">
              <a:lnSpc>
                <a:spcPct val="80000"/>
              </a:lnSpc>
              <a:buFontTx/>
              <a:buAutoNum type="arabicPeriod" startAt="236"/>
            </a:pPr>
            <a:r>
              <a:rPr lang="en-US" altLang="en-US" sz="2400" b="1"/>
              <a:t>  House dust mites feed on skin scales and dander.   </a:t>
            </a:r>
          </a:p>
          <a:p>
            <a:pPr marL="609600" indent="-609600">
              <a:lnSpc>
                <a:spcPct val="80000"/>
              </a:lnSpc>
              <a:buFontTx/>
              <a:buAutoNum type="arabicPeriod" startAt="236"/>
            </a:pPr>
            <a:r>
              <a:rPr lang="en-US" altLang="en-US" sz="2400" b="1"/>
              <a:t>  House dust mites are important because of the  </a:t>
            </a:r>
          </a:p>
          <a:p>
            <a:pPr marL="609600" indent="-609600">
              <a:lnSpc>
                <a:spcPct val="80000"/>
              </a:lnSpc>
              <a:buFontTx/>
              <a:buNone/>
            </a:pPr>
            <a:r>
              <a:rPr lang="en-US" altLang="en-US" sz="2400" b="1"/>
              <a:t>          allergens they create. </a:t>
            </a:r>
          </a:p>
          <a:p>
            <a:pPr marL="609600" indent="-609600">
              <a:lnSpc>
                <a:spcPct val="80000"/>
              </a:lnSpc>
              <a:buFontTx/>
              <a:buAutoNum type="arabicPeriod" startAt="240"/>
            </a:pPr>
            <a:r>
              <a:rPr lang="en-US" altLang="en-US" sz="2400" b="1"/>
              <a:t>  </a:t>
            </a:r>
            <a:r>
              <a:rPr lang="en-US" altLang="en-US" sz="2400" b="1" u="sng"/>
              <a:t>Mosquito larvae and pupae live in dry soil.</a:t>
            </a:r>
          </a:p>
          <a:p>
            <a:pPr marL="609600" indent="-609600">
              <a:lnSpc>
                <a:spcPct val="80000"/>
              </a:lnSpc>
              <a:buFontTx/>
              <a:buAutoNum type="arabicPeriod" startAt="240"/>
            </a:pPr>
            <a:endParaRPr lang="en-US" altLang="en-US" sz="2400" b="1" u="sng"/>
          </a:p>
          <a:p>
            <a:pPr marL="609600" indent="-609600">
              <a:lnSpc>
                <a:spcPct val="80000"/>
              </a:lnSpc>
              <a:buFontTx/>
              <a:buAutoNum type="arabicPeriod" startAt="240"/>
            </a:pPr>
            <a:endParaRPr lang="en-US" altLang="en-US" sz="2400" b="1"/>
          </a:p>
          <a:p>
            <a:pPr marL="609600" indent="-609600">
              <a:lnSpc>
                <a:spcPct val="80000"/>
              </a:lnSpc>
              <a:buFontTx/>
              <a:buAutoNum type="arabicPeriod" startAt="240"/>
            </a:pPr>
            <a:endParaRPr lang="en-US" altLang="en-US" sz="2400" b="1"/>
          </a:p>
          <a:p>
            <a:pPr marL="609600" indent="-609600">
              <a:lnSpc>
                <a:spcPct val="80000"/>
              </a:lnSpc>
              <a:buFontTx/>
              <a:buAutoNum type="arabicPeriod" startAt="240"/>
            </a:pPr>
            <a:endParaRPr lang="en-US" altLang="en-US" sz="2400" b="1"/>
          </a:p>
          <a:p>
            <a:pPr marL="609600" indent="-609600">
              <a:lnSpc>
                <a:spcPct val="80000"/>
              </a:lnSpc>
              <a:buFontTx/>
              <a:buNone/>
            </a:pPr>
            <a:r>
              <a:rPr lang="en-US" altLang="en-US" sz="2400" b="1"/>
              <a:t>241.   Moth flies are strong fliers.</a:t>
            </a:r>
          </a:p>
          <a:p>
            <a:pPr marL="609600" indent="-609600">
              <a:lnSpc>
                <a:spcPct val="80000"/>
              </a:lnSpc>
              <a:buFontTx/>
              <a:buNone/>
            </a:pPr>
            <a:r>
              <a:rPr lang="en-US" altLang="en-US" sz="2400" b="1"/>
              <a:t>242.   The Phorid fly is never found in drains.</a:t>
            </a:r>
          </a:p>
          <a:p>
            <a:pPr marL="609600" indent="-609600">
              <a:lnSpc>
                <a:spcPct val="80000"/>
              </a:lnSpc>
              <a:buFontTx/>
              <a:buNone/>
            </a:pPr>
            <a:r>
              <a:rPr lang="en-US" altLang="en-US" sz="2400" b="1"/>
              <a:t>243.   The Fruit fly is often found in fruit and garbage   </a:t>
            </a:r>
          </a:p>
          <a:p>
            <a:pPr marL="609600" indent="-609600">
              <a:lnSpc>
                <a:spcPct val="80000"/>
              </a:lnSpc>
              <a:buFontTx/>
              <a:buNone/>
            </a:pPr>
            <a:r>
              <a:rPr lang="en-US" altLang="en-US" sz="2400" b="1"/>
              <a:t>          containers.</a:t>
            </a:r>
          </a:p>
          <a:p>
            <a:pPr marL="609600" indent="-609600">
              <a:lnSpc>
                <a:spcPct val="80000"/>
              </a:lnSpc>
              <a:buFontTx/>
              <a:buNone/>
            </a:pPr>
            <a:r>
              <a:rPr lang="en-US" altLang="en-US" sz="2400" b="1"/>
              <a:t>244.   The Phorid fly is a large fly.</a:t>
            </a:r>
          </a:p>
          <a:p>
            <a:pPr marL="609600" indent="-609600">
              <a:lnSpc>
                <a:spcPct val="80000"/>
              </a:lnSpc>
              <a:buFontTx/>
              <a:buNone/>
            </a:pPr>
            <a:r>
              <a:rPr lang="en-US" altLang="en-US" sz="2400" b="1"/>
              <a:t>245.   The House fly has three stripes on its thorax.        </a:t>
            </a:r>
          </a:p>
        </p:txBody>
      </p:sp>
    </p:spTree>
  </p:cSld>
  <p:clrMapOvr>
    <a:masterClrMapping/>
  </p:clrMapOvr>
</p:sld>
</file>

<file path=ppt/slides/slide4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46" name="Rectangle 2">
            <a:extLst>
              <a:ext uri="{FF2B5EF4-FFF2-40B4-BE49-F238E27FC236}">
                <a16:creationId xmlns:a16="http://schemas.microsoft.com/office/drawing/2014/main" id="{6F0E2054-3E68-48AA-90A8-67AE4D3C9D0B}"/>
              </a:ext>
            </a:extLst>
          </p:cNvPr>
          <p:cNvSpPr>
            <a:spLocks noGrp="1" noChangeArrowheads="1"/>
          </p:cNvSpPr>
          <p:nvPr>
            <p:ph type="title"/>
          </p:nvPr>
        </p:nvSpPr>
        <p:spPr>
          <a:xfrm>
            <a:off x="685800" y="304800"/>
            <a:ext cx="7772400" cy="533400"/>
          </a:xfrm>
        </p:spPr>
        <p:txBody>
          <a:bodyPr/>
          <a:lstStyle/>
          <a:p>
            <a:r>
              <a:rPr lang="en-US" altLang="en-US" sz="3200" b="1"/>
              <a:t>True or False</a:t>
            </a:r>
          </a:p>
        </p:txBody>
      </p:sp>
      <p:sp>
        <p:nvSpPr>
          <p:cNvPr id="620547" name="Rectangle 3">
            <a:extLst>
              <a:ext uri="{FF2B5EF4-FFF2-40B4-BE49-F238E27FC236}">
                <a16:creationId xmlns:a16="http://schemas.microsoft.com/office/drawing/2014/main" id="{C7EEF72D-2498-498E-A790-3CC7634FABFB}"/>
              </a:ext>
            </a:extLst>
          </p:cNvPr>
          <p:cNvSpPr>
            <a:spLocks noGrp="1" noChangeArrowheads="1"/>
          </p:cNvSpPr>
          <p:nvPr>
            <p:ph type="body" idx="1"/>
          </p:nvPr>
        </p:nvSpPr>
        <p:spPr>
          <a:xfrm>
            <a:off x="685800" y="914400"/>
            <a:ext cx="7772400" cy="5334000"/>
          </a:xfrm>
        </p:spPr>
        <p:txBody>
          <a:bodyPr/>
          <a:lstStyle/>
          <a:p>
            <a:pPr marL="609600" indent="-609600">
              <a:lnSpc>
                <a:spcPct val="80000"/>
              </a:lnSpc>
              <a:buFontTx/>
              <a:buAutoNum type="arabicPeriod" startAt="236"/>
            </a:pPr>
            <a:r>
              <a:rPr lang="en-US" altLang="en-US" sz="2400" b="1"/>
              <a:t>  House dust mites prefer dry conditions.</a:t>
            </a:r>
          </a:p>
          <a:p>
            <a:pPr marL="609600" indent="-609600">
              <a:lnSpc>
                <a:spcPct val="80000"/>
              </a:lnSpc>
              <a:buFontTx/>
              <a:buAutoNum type="arabicPeriod" startAt="236"/>
            </a:pPr>
            <a:r>
              <a:rPr lang="en-US" altLang="en-US" sz="2400" b="1"/>
              <a:t>  House dust mites are ectoparasites.</a:t>
            </a:r>
          </a:p>
          <a:p>
            <a:pPr marL="609600" indent="-609600">
              <a:lnSpc>
                <a:spcPct val="80000"/>
              </a:lnSpc>
              <a:buFontTx/>
              <a:buAutoNum type="arabicPeriod" startAt="236"/>
            </a:pPr>
            <a:r>
              <a:rPr lang="en-US" altLang="en-US" sz="2400" b="1"/>
              <a:t>  House dust mites feed on skin scales and dander.   </a:t>
            </a:r>
          </a:p>
          <a:p>
            <a:pPr marL="609600" indent="-609600">
              <a:lnSpc>
                <a:spcPct val="80000"/>
              </a:lnSpc>
              <a:buFontTx/>
              <a:buAutoNum type="arabicPeriod" startAt="236"/>
            </a:pPr>
            <a:r>
              <a:rPr lang="en-US" altLang="en-US" sz="2400" b="1"/>
              <a:t>  House dust mites are important because of the  </a:t>
            </a:r>
          </a:p>
          <a:p>
            <a:pPr marL="609600" indent="-609600">
              <a:lnSpc>
                <a:spcPct val="80000"/>
              </a:lnSpc>
              <a:buFontTx/>
              <a:buNone/>
            </a:pPr>
            <a:r>
              <a:rPr lang="en-US" altLang="en-US" sz="2400" b="1"/>
              <a:t>          allergens they create. </a:t>
            </a:r>
          </a:p>
          <a:p>
            <a:pPr marL="609600" indent="-609600">
              <a:lnSpc>
                <a:spcPct val="80000"/>
              </a:lnSpc>
              <a:buFontTx/>
              <a:buAutoNum type="arabicPeriod" startAt="240"/>
            </a:pPr>
            <a:r>
              <a:rPr lang="en-US" altLang="en-US" sz="2400" b="1"/>
              <a:t>  </a:t>
            </a:r>
            <a:r>
              <a:rPr lang="en-US" altLang="en-US" sz="2400" b="1" u="sng"/>
              <a:t>Mosquito larvae and pupae live in dry soil.</a:t>
            </a:r>
          </a:p>
          <a:p>
            <a:pPr marL="609600" indent="-609600">
              <a:lnSpc>
                <a:spcPct val="80000"/>
              </a:lnSpc>
              <a:buFontTx/>
              <a:buAutoNum type="arabicPeriod" startAt="240"/>
            </a:pPr>
            <a:endParaRPr lang="en-US" altLang="en-US" sz="2400" b="1" u="sng"/>
          </a:p>
          <a:p>
            <a:pPr marL="609600" indent="-609600">
              <a:lnSpc>
                <a:spcPct val="80000"/>
              </a:lnSpc>
              <a:buFontTx/>
              <a:buAutoNum type="arabicPeriod" startAt="240"/>
            </a:pPr>
            <a:endParaRPr lang="en-US" altLang="en-US" sz="2400" b="1"/>
          </a:p>
          <a:p>
            <a:pPr marL="609600" indent="-609600">
              <a:lnSpc>
                <a:spcPct val="80000"/>
              </a:lnSpc>
              <a:buFontTx/>
              <a:buAutoNum type="arabicPeriod" startAt="240"/>
            </a:pPr>
            <a:endParaRPr lang="en-US" altLang="en-US" sz="2400" b="1"/>
          </a:p>
          <a:p>
            <a:pPr marL="609600" indent="-609600">
              <a:lnSpc>
                <a:spcPct val="80000"/>
              </a:lnSpc>
              <a:buFontTx/>
              <a:buAutoNum type="arabicPeriod" startAt="240"/>
            </a:pPr>
            <a:endParaRPr lang="en-US" altLang="en-US" sz="2400" b="1"/>
          </a:p>
          <a:p>
            <a:pPr marL="609600" indent="-609600">
              <a:lnSpc>
                <a:spcPct val="80000"/>
              </a:lnSpc>
              <a:buFontTx/>
              <a:buNone/>
            </a:pPr>
            <a:r>
              <a:rPr lang="en-US" altLang="en-US" sz="2400" b="1"/>
              <a:t>241.   Moth flies are strong fliers.</a:t>
            </a:r>
          </a:p>
          <a:p>
            <a:pPr marL="609600" indent="-609600">
              <a:lnSpc>
                <a:spcPct val="80000"/>
              </a:lnSpc>
              <a:buFontTx/>
              <a:buNone/>
            </a:pPr>
            <a:r>
              <a:rPr lang="en-US" altLang="en-US" sz="2400" b="1"/>
              <a:t>242.   The Phorid fly is never found in drains.</a:t>
            </a:r>
          </a:p>
          <a:p>
            <a:pPr marL="609600" indent="-609600">
              <a:lnSpc>
                <a:spcPct val="80000"/>
              </a:lnSpc>
              <a:buFontTx/>
              <a:buNone/>
            </a:pPr>
            <a:r>
              <a:rPr lang="en-US" altLang="en-US" sz="2400" b="1"/>
              <a:t>243.   The Fruit fly is often found in fruit and garbage   </a:t>
            </a:r>
          </a:p>
          <a:p>
            <a:pPr marL="609600" indent="-609600">
              <a:lnSpc>
                <a:spcPct val="80000"/>
              </a:lnSpc>
              <a:buFontTx/>
              <a:buNone/>
            </a:pPr>
            <a:r>
              <a:rPr lang="en-US" altLang="en-US" sz="2400" b="1"/>
              <a:t>          containers.</a:t>
            </a:r>
          </a:p>
          <a:p>
            <a:pPr marL="609600" indent="-609600">
              <a:lnSpc>
                <a:spcPct val="80000"/>
              </a:lnSpc>
              <a:buFontTx/>
              <a:buNone/>
            </a:pPr>
            <a:r>
              <a:rPr lang="en-US" altLang="en-US" sz="2400" b="1"/>
              <a:t>244.   The Phorid fly is a large fly.</a:t>
            </a:r>
          </a:p>
          <a:p>
            <a:pPr marL="609600" indent="-609600">
              <a:lnSpc>
                <a:spcPct val="80000"/>
              </a:lnSpc>
              <a:buFontTx/>
              <a:buNone/>
            </a:pPr>
            <a:r>
              <a:rPr lang="en-US" altLang="en-US" sz="2400" b="1"/>
              <a:t>245.   The House fly has three stripes on its thorax.        </a:t>
            </a:r>
          </a:p>
        </p:txBody>
      </p:sp>
      <p:sp>
        <p:nvSpPr>
          <p:cNvPr id="620548" name="Text Box 4">
            <a:extLst>
              <a:ext uri="{FF2B5EF4-FFF2-40B4-BE49-F238E27FC236}">
                <a16:creationId xmlns:a16="http://schemas.microsoft.com/office/drawing/2014/main" id="{0FE66975-713E-453E-B603-1F4CE0756425}"/>
              </a:ext>
            </a:extLst>
          </p:cNvPr>
          <p:cNvSpPr txBox="1">
            <a:spLocks noChangeArrowheads="1"/>
          </p:cNvSpPr>
          <p:nvPr/>
        </p:nvSpPr>
        <p:spPr bwMode="auto">
          <a:xfrm>
            <a:off x="1524000" y="3429000"/>
            <a:ext cx="3962400" cy="83185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mosquito larvae and </a:t>
            </a:r>
          </a:p>
          <a:p>
            <a:r>
              <a:rPr lang="en-US" altLang="en-US" sz="2400"/>
              <a:t>pupae live in stagnant water</a:t>
            </a:r>
          </a:p>
        </p:txBody>
      </p:sp>
      <p:pic>
        <p:nvPicPr>
          <p:cNvPr id="620549" name="Picture 5">
            <a:extLst>
              <a:ext uri="{FF2B5EF4-FFF2-40B4-BE49-F238E27FC236}">
                <a16:creationId xmlns:a16="http://schemas.microsoft.com/office/drawing/2014/main" id="{559343FD-D13E-4CD0-B003-EC355CE305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7400" y="3146425"/>
            <a:ext cx="2057400" cy="13731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4370" name="Rectangle 2">
            <a:extLst>
              <a:ext uri="{FF2B5EF4-FFF2-40B4-BE49-F238E27FC236}">
                <a16:creationId xmlns:a16="http://schemas.microsoft.com/office/drawing/2014/main" id="{29F4BD65-9E22-48A0-9659-E30CEA7A300C}"/>
              </a:ext>
            </a:extLst>
          </p:cNvPr>
          <p:cNvSpPr>
            <a:spLocks noGrp="1" noChangeArrowheads="1"/>
          </p:cNvSpPr>
          <p:nvPr>
            <p:ph type="title"/>
          </p:nvPr>
        </p:nvSpPr>
        <p:spPr>
          <a:xfrm>
            <a:off x="685800" y="304800"/>
            <a:ext cx="7772400" cy="533400"/>
          </a:xfrm>
        </p:spPr>
        <p:txBody>
          <a:bodyPr/>
          <a:lstStyle/>
          <a:p>
            <a:r>
              <a:rPr lang="en-US" altLang="en-US" sz="3200" b="1"/>
              <a:t>True or False</a:t>
            </a:r>
          </a:p>
        </p:txBody>
      </p:sp>
      <p:sp>
        <p:nvSpPr>
          <p:cNvPr id="314371" name="Rectangle 3">
            <a:extLst>
              <a:ext uri="{FF2B5EF4-FFF2-40B4-BE49-F238E27FC236}">
                <a16:creationId xmlns:a16="http://schemas.microsoft.com/office/drawing/2014/main" id="{81341680-7F81-4D3E-994B-4ADAC8477DB4}"/>
              </a:ext>
            </a:extLst>
          </p:cNvPr>
          <p:cNvSpPr>
            <a:spLocks noGrp="1" noChangeArrowheads="1"/>
          </p:cNvSpPr>
          <p:nvPr>
            <p:ph type="body" idx="1"/>
          </p:nvPr>
        </p:nvSpPr>
        <p:spPr>
          <a:xfrm>
            <a:off x="685800" y="914400"/>
            <a:ext cx="7772400" cy="5943600"/>
          </a:xfrm>
        </p:spPr>
        <p:txBody>
          <a:bodyPr/>
          <a:lstStyle/>
          <a:p>
            <a:pPr marL="609600" indent="-609600">
              <a:lnSpc>
                <a:spcPct val="80000"/>
              </a:lnSpc>
              <a:buFontTx/>
              <a:buAutoNum type="arabicPeriod" startAt="236"/>
            </a:pPr>
            <a:r>
              <a:rPr lang="en-US" altLang="en-US" sz="2400" b="1"/>
              <a:t>  House dust mites prefer dry conditions.</a:t>
            </a:r>
          </a:p>
          <a:p>
            <a:pPr marL="609600" indent="-609600">
              <a:lnSpc>
                <a:spcPct val="80000"/>
              </a:lnSpc>
              <a:buFontTx/>
              <a:buAutoNum type="arabicPeriod" startAt="236"/>
            </a:pPr>
            <a:r>
              <a:rPr lang="en-US" altLang="en-US" sz="2400" b="1"/>
              <a:t>  House dust mites are ectoparasites.</a:t>
            </a:r>
          </a:p>
          <a:p>
            <a:pPr marL="609600" indent="-609600">
              <a:lnSpc>
                <a:spcPct val="80000"/>
              </a:lnSpc>
              <a:buFontTx/>
              <a:buAutoNum type="arabicPeriod" startAt="236"/>
            </a:pPr>
            <a:r>
              <a:rPr lang="en-US" altLang="en-US" sz="2400" b="1"/>
              <a:t>  House dust mites feed on skin scales and dander.   </a:t>
            </a:r>
          </a:p>
          <a:p>
            <a:pPr marL="609600" indent="-609600">
              <a:lnSpc>
                <a:spcPct val="80000"/>
              </a:lnSpc>
              <a:buFontTx/>
              <a:buAutoNum type="arabicPeriod" startAt="236"/>
            </a:pPr>
            <a:r>
              <a:rPr lang="en-US" altLang="en-US" sz="2400" b="1"/>
              <a:t>  House dust mites are important because of the  </a:t>
            </a:r>
          </a:p>
          <a:p>
            <a:pPr marL="609600" indent="-609600">
              <a:lnSpc>
                <a:spcPct val="80000"/>
              </a:lnSpc>
              <a:buFontTx/>
              <a:buNone/>
            </a:pPr>
            <a:r>
              <a:rPr lang="en-US" altLang="en-US" sz="2400" b="1"/>
              <a:t>          allergens they create. </a:t>
            </a:r>
          </a:p>
          <a:p>
            <a:pPr marL="609600" indent="-609600">
              <a:lnSpc>
                <a:spcPct val="80000"/>
              </a:lnSpc>
              <a:buFontTx/>
              <a:buNone/>
            </a:pPr>
            <a:r>
              <a:rPr lang="en-US" altLang="en-US" sz="2400" b="1"/>
              <a:t>240.   Mosquito larvae and pupae live in dry soil.</a:t>
            </a:r>
          </a:p>
          <a:p>
            <a:pPr marL="609600" indent="-609600">
              <a:lnSpc>
                <a:spcPct val="80000"/>
              </a:lnSpc>
              <a:buFontTx/>
              <a:buAutoNum type="arabicPeriod" startAt="241"/>
            </a:pPr>
            <a:r>
              <a:rPr lang="en-US" altLang="en-US" sz="2400" b="1"/>
              <a:t>  </a:t>
            </a:r>
            <a:r>
              <a:rPr lang="en-US" altLang="en-US" sz="2400" b="1" u="sng"/>
              <a:t>Moth flies are strong fliers.</a:t>
            </a:r>
          </a:p>
          <a:p>
            <a:pPr marL="609600" indent="-609600">
              <a:lnSpc>
                <a:spcPct val="80000"/>
              </a:lnSpc>
              <a:buFontTx/>
              <a:buAutoNum type="arabicPeriod" startAt="241"/>
            </a:pPr>
            <a:endParaRPr lang="en-US" altLang="en-US" sz="2400" b="1" u="sng"/>
          </a:p>
          <a:p>
            <a:pPr marL="609600" indent="-609600">
              <a:lnSpc>
                <a:spcPct val="80000"/>
              </a:lnSpc>
              <a:buFontTx/>
              <a:buAutoNum type="arabicPeriod" startAt="241"/>
            </a:pPr>
            <a:endParaRPr lang="en-US" altLang="en-US" sz="2400" b="1"/>
          </a:p>
          <a:p>
            <a:pPr marL="609600" indent="-609600">
              <a:lnSpc>
                <a:spcPct val="80000"/>
              </a:lnSpc>
              <a:buFontTx/>
              <a:buAutoNum type="arabicPeriod" startAt="241"/>
            </a:pPr>
            <a:endParaRPr lang="en-US" altLang="en-US" sz="2400" b="1"/>
          </a:p>
          <a:p>
            <a:pPr marL="609600" indent="-609600">
              <a:lnSpc>
                <a:spcPct val="80000"/>
              </a:lnSpc>
              <a:buFontTx/>
              <a:buAutoNum type="arabicPeriod" startAt="241"/>
            </a:pPr>
            <a:endParaRPr lang="en-US" altLang="en-US" sz="2400" b="1"/>
          </a:p>
          <a:p>
            <a:pPr marL="609600" indent="-609600">
              <a:lnSpc>
                <a:spcPct val="80000"/>
              </a:lnSpc>
              <a:buFontTx/>
              <a:buNone/>
            </a:pPr>
            <a:r>
              <a:rPr lang="en-US" altLang="en-US" sz="2400" b="1"/>
              <a:t>242.   The Phorid fly is never found in drains.</a:t>
            </a:r>
          </a:p>
          <a:p>
            <a:pPr marL="609600" indent="-609600">
              <a:lnSpc>
                <a:spcPct val="80000"/>
              </a:lnSpc>
              <a:buFontTx/>
              <a:buNone/>
            </a:pPr>
            <a:r>
              <a:rPr lang="en-US" altLang="en-US" sz="2400" b="1"/>
              <a:t>243.   The Fruit fly is often found in fruit and garbage   </a:t>
            </a:r>
          </a:p>
          <a:p>
            <a:pPr marL="609600" indent="-609600">
              <a:lnSpc>
                <a:spcPct val="80000"/>
              </a:lnSpc>
              <a:buFontTx/>
              <a:buNone/>
            </a:pPr>
            <a:r>
              <a:rPr lang="en-US" altLang="en-US" sz="2400" b="1"/>
              <a:t>          containers.</a:t>
            </a:r>
          </a:p>
          <a:p>
            <a:pPr marL="609600" indent="-609600">
              <a:lnSpc>
                <a:spcPct val="80000"/>
              </a:lnSpc>
              <a:buFontTx/>
              <a:buNone/>
            </a:pPr>
            <a:r>
              <a:rPr lang="en-US" altLang="en-US" sz="2400" b="1"/>
              <a:t>244.   The Phorid fly is a large fly.</a:t>
            </a:r>
          </a:p>
          <a:p>
            <a:pPr marL="609600" indent="-609600">
              <a:lnSpc>
                <a:spcPct val="80000"/>
              </a:lnSpc>
              <a:buFontTx/>
              <a:buNone/>
            </a:pPr>
            <a:r>
              <a:rPr lang="en-US" altLang="en-US" sz="2400" b="1"/>
              <a:t>245.   The House fly has three stripes on its thorax.        </a:t>
            </a:r>
          </a:p>
        </p:txBody>
      </p:sp>
    </p:spTree>
  </p:cSld>
  <p:clrMapOvr>
    <a:masterClrMapping/>
  </p:clrMapOvr>
</p:sld>
</file>

<file path=ppt/slides/slide4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1570" name="Rectangle 2">
            <a:extLst>
              <a:ext uri="{FF2B5EF4-FFF2-40B4-BE49-F238E27FC236}">
                <a16:creationId xmlns:a16="http://schemas.microsoft.com/office/drawing/2014/main" id="{199D1B9D-4090-499C-A688-CBC885F8E8FA}"/>
              </a:ext>
            </a:extLst>
          </p:cNvPr>
          <p:cNvSpPr>
            <a:spLocks noGrp="1" noChangeArrowheads="1"/>
          </p:cNvSpPr>
          <p:nvPr>
            <p:ph type="title"/>
          </p:nvPr>
        </p:nvSpPr>
        <p:spPr>
          <a:xfrm>
            <a:off x="685800" y="304800"/>
            <a:ext cx="7772400" cy="533400"/>
          </a:xfrm>
        </p:spPr>
        <p:txBody>
          <a:bodyPr/>
          <a:lstStyle/>
          <a:p>
            <a:r>
              <a:rPr lang="en-US" altLang="en-US" sz="3200" b="1"/>
              <a:t>True or False</a:t>
            </a:r>
          </a:p>
        </p:txBody>
      </p:sp>
      <p:sp>
        <p:nvSpPr>
          <p:cNvPr id="621571" name="Rectangle 3">
            <a:extLst>
              <a:ext uri="{FF2B5EF4-FFF2-40B4-BE49-F238E27FC236}">
                <a16:creationId xmlns:a16="http://schemas.microsoft.com/office/drawing/2014/main" id="{C28E55A0-84F1-42D8-B817-34FCEF0B604A}"/>
              </a:ext>
            </a:extLst>
          </p:cNvPr>
          <p:cNvSpPr>
            <a:spLocks noGrp="1" noChangeArrowheads="1"/>
          </p:cNvSpPr>
          <p:nvPr>
            <p:ph type="body" idx="1"/>
          </p:nvPr>
        </p:nvSpPr>
        <p:spPr>
          <a:xfrm>
            <a:off x="685800" y="914400"/>
            <a:ext cx="7772400" cy="5943600"/>
          </a:xfrm>
        </p:spPr>
        <p:txBody>
          <a:bodyPr/>
          <a:lstStyle/>
          <a:p>
            <a:pPr marL="609600" indent="-609600">
              <a:lnSpc>
                <a:spcPct val="80000"/>
              </a:lnSpc>
              <a:buFontTx/>
              <a:buAutoNum type="arabicPeriod" startAt="236"/>
            </a:pPr>
            <a:r>
              <a:rPr lang="en-US" altLang="en-US" sz="2400" b="1"/>
              <a:t>  House dust mites prefer dry conditions.</a:t>
            </a:r>
          </a:p>
          <a:p>
            <a:pPr marL="609600" indent="-609600">
              <a:lnSpc>
                <a:spcPct val="80000"/>
              </a:lnSpc>
              <a:buFontTx/>
              <a:buAutoNum type="arabicPeriod" startAt="236"/>
            </a:pPr>
            <a:r>
              <a:rPr lang="en-US" altLang="en-US" sz="2400" b="1"/>
              <a:t>  House dust mites are ectoparasites.</a:t>
            </a:r>
          </a:p>
          <a:p>
            <a:pPr marL="609600" indent="-609600">
              <a:lnSpc>
                <a:spcPct val="80000"/>
              </a:lnSpc>
              <a:buFontTx/>
              <a:buAutoNum type="arabicPeriod" startAt="236"/>
            </a:pPr>
            <a:r>
              <a:rPr lang="en-US" altLang="en-US" sz="2400" b="1"/>
              <a:t>  House dust mites feed on skin scales and dander.   </a:t>
            </a:r>
          </a:p>
          <a:p>
            <a:pPr marL="609600" indent="-609600">
              <a:lnSpc>
                <a:spcPct val="80000"/>
              </a:lnSpc>
              <a:buFontTx/>
              <a:buAutoNum type="arabicPeriod" startAt="236"/>
            </a:pPr>
            <a:r>
              <a:rPr lang="en-US" altLang="en-US" sz="2400" b="1"/>
              <a:t>  House dust mites are important because of the  </a:t>
            </a:r>
          </a:p>
          <a:p>
            <a:pPr marL="609600" indent="-609600">
              <a:lnSpc>
                <a:spcPct val="80000"/>
              </a:lnSpc>
              <a:buFontTx/>
              <a:buNone/>
            </a:pPr>
            <a:r>
              <a:rPr lang="en-US" altLang="en-US" sz="2400" b="1"/>
              <a:t>          allergens they create. </a:t>
            </a:r>
          </a:p>
          <a:p>
            <a:pPr marL="609600" indent="-609600">
              <a:lnSpc>
                <a:spcPct val="80000"/>
              </a:lnSpc>
              <a:buFontTx/>
              <a:buNone/>
            </a:pPr>
            <a:r>
              <a:rPr lang="en-US" altLang="en-US" sz="2400" b="1"/>
              <a:t>240.   Mosquito larvae and pupae live in dry soil.</a:t>
            </a:r>
          </a:p>
          <a:p>
            <a:pPr marL="609600" indent="-609600">
              <a:lnSpc>
                <a:spcPct val="80000"/>
              </a:lnSpc>
              <a:buFontTx/>
              <a:buAutoNum type="arabicPeriod" startAt="241"/>
            </a:pPr>
            <a:r>
              <a:rPr lang="en-US" altLang="en-US" sz="2400" b="1"/>
              <a:t>  </a:t>
            </a:r>
            <a:r>
              <a:rPr lang="en-US" altLang="en-US" sz="2400" b="1" u="sng"/>
              <a:t>Moth flies are strong fliers.</a:t>
            </a:r>
          </a:p>
          <a:p>
            <a:pPr marL="609600" indent="-609600">
              <a:lnSpc>
                <a:spcPct val="80000"/>
              </a:lnSpc>
              <a:buFontTx/>
              <a:buAutoNum type="arabicPeriod" startAt="241"/>
            </a:pPr>
            <a:endParaRPr lang="en-US" altLang="en-US" sz="2400" b="1" u="sng"/>
          </a:p>
          <a:p>
            <a:pPr marL="609600" indent="-609600">
              <a:lnSpc>
                <a:spcPct val="80000"/>
              </a:lnSpc>
              <a:buFontTx/>
              <a:buAutoNum type="arabicPeriod" startAt="241"/>
            </a:pPr>
            <a:endParaRPr lang="en-US" altLang="en-US" sz="2400" b="1"/>
          </a:p>
          <a:p>
            <a:pPr marL="609600" indent="-609600">
              <a:lnSpc>
                <a:spcPct val="80000"/>
              </a:lnSpc>
              <a:buFontTx/>
              <a:buAutoNum type="arabicPeriod" startAt="241"/>
            </a:pPr>
            <a:endParaRPr lang="en-US" altLang="en-US" sz="2400" b="1"/>
          </a:p>
          <a:p>
            <a:pPr marL="609600" indent="-609600">
              <a:lnSpc>
                <a:spcPct val="80000"/>
              </a:lnSpc>
              <a:buFontTx/>
              <a:buAutoNum type="arabicPeriod" startAt="241"/>
            </a:pPr>
            <a:endParaRPr lang="en-US" altLang="en-US" sz="2400" b="1"/>
          </a:p>
          <a:p>
            <a:pPr marL="609600" indent="-609600">
              <a:lnSpc>
                <a:spcPct val="80000"/>
              </a:lnSpc>
              <a:buFontTx/>
              <a:buNone/>
            </a:pPr>
            <a:r>
              <a:rPr lang="en-US" altLang="en-US" sz="2400" b="1"/>
              <a:t>242.   The Phorid fly is never found in drains.</a:t>
            </a:r>
          </a:p>
          <a:p>
            <a:pPr marL="609600" indent="-609600">
              <a:lnSpc>
                <a:spcPct val="80000"/>
              </a:lnSpc>
              <a:buFontTx/>
              <a:buNone/>
            </a:pPr>
            <a:r>
              <a:rPr lang="en-US" altLang="en-US" sz="2400" b="1"/>
              <a:t>243.   The Fruit fly is often found in fruit and garbage   </a:t>
            </a:r>
          </a:p>
          <a:p>
            <a:pPr marL="609600" indent="-609600">
              <a:lnSpc>
                <a:spcPct val="80000"/>
              </a:lnSpc>
              <a:buFontTx/>
              <a:buNone/>
            </a:pPr>
            <a:r>
              <a:rPr lang="en-US" altLang="en-US" sz="2400" b="1"/>
              <a:t>          containers.</a:t>
            </a:r>
          </a:p>
          <a:p>
            <a:pPr marL="609600" indent="-609600">
              <a:lnSpc>
                <a:spcPct val="80000"/>
              </a:lnSpc>
              <a:buFontTx/>
              <a:buNone/>
            </a:pPr>
            <a:r>
              <a:rPr lang="en-US" altLang="en-US" sz="2400" b="1"/>
              <a:t>244.   The Phorid fly is a large fly.</a:t>
            </a:r>
          </a:p>
          <a:p>
            <a:pPr marL="609600" indent="-609600">
              <a:lnSpc>
                <a:spcPct val="80000"/>
              </a:lnSpc>
              <a:buFontTx/>
              <a:buNone/>
            </a:pPr>
            <a:r>
              <a:rPr lang="en-US" altLang="en-US" sz="2400" b="1"/>
              <a:t>245.   The House fly has three stripes on its thorax.        </a:t>
            </a:r>
          </a:p>
        </p:txBody>
      </p:sp>
      <p:sp>
        <p:nvSpPr>
          <p:cNvPr id="621572" name="Text Box 4">
            <a:extLst>
              <a:ext uri="{FF2B5EF4-FFF2-40B4-BE49-F238E27FC236}">
                <a16:creationId xmlns:a16="http://schemas.microsoft.com/office/drawing/2014/main" id="{E89B1144-9756-46F9-88A7-779ED5BA75BC}"/>
              </a:ext>
            </a:extLst>
          </p:cNvPr>
          <p:cNvSpPr txBox="1">
            <a:spLocks noChangeArrowheads="1"/>
          </p:cNvSpPr>
          <p:nvPr/>
        </p:nvSpPr>
        <p:spPr bwMode="auto">
          <a:xfrm>
            <a:off x="2362200" y="3733800"/>
            <a:ext cx="4648200" cy="83185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b="0"/>
              <a:t> </a:t>
            </a:r>
            <a:r>
              <a:rPr lang="en-US" altLang="en-US" sz="2400"/>
              <a:t>False – they are poor fliers – they </a:t>
            </a:r>
          </a:p>
          <a:p>
            <a:r>
              <a:rPr lang="en-US" altLang="en-US" sz="2400"/>
              <a:t> tend to hop along the ground</a:t>
            </a:r>
          </a:p>
        </p:txBody>
      </p:sp>
    </p:spTree>
  </p:cSld>
  <p:clrMapOvr>
    <a:masterClrMapping/>
  </p:clrMapOvr>
</p:sld>
</file>

<file path=ppt/slides/slide4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5394" name="Rectangle 2">
            <a:extLst>
              <a:ext uri="{FF2B5EF4-FFF2-40B4-BE49-F238E27FC236}">
                <a16:creationId xmlns:a16="http://schemas.microsoft.com/office/drawing/2014/main" id="{1C183722-AC61-4FEC-8D08-09A098CCC556}"/>
              </a:ext>
            </a:extLst>
          </p:cNvPr>
          <p:cNvSpPr>
            <a:spLocks noGrp="1" noChangeArrowheads="1"/>
          </p:cNvSpPr>
          <p:nvPr>
            <p:ph type="title"/>
          </p:nvPr>
        </p:nvSpPr>
        <p:spPr>
          <a:xfrm>
            <a:off x="685800" y="152400"/>
            <a:ext cx="7772400" cy="533400"/>
          </a:xfrm>
        </p:spPr>
        <p:txBody>
          <a:bodyPr/>
          <a:lstStyle/>
          <a:p>
            <a:r>
              <a:rPr lang="en-US" altLang="en-US" sz="3200" b="1"/>
              <a:t>True or False</a:t>
            </a:r>
          </a:p>
        </p:txBody>
      </p:sp>
      <p:sp>
        <p:nvSpPr>
          <p:cNvPr id="315395" name="Rectangle 3">
            <a:extLst>
              <a:ext uri="{FF2B5EF4-FFF2-40B4-BE49-F238E27FC236}">
                <a16:creationId xmlns:a16="http://schemas.microsoft.com/office/drawing/2014/main" id="{1A6D78C8-2871-4C40-8721-A7238AD74BDF}"/>
              </a:ext>
            </a:extLst>
          </p:cNvPr>
          <p:cNvSpPr>
            <a:spLocks noGrp="1" noChangeArrowheads="1"/>
          </p:cNvSpPr>
          <p:nvPr>
            <p:ph type="body" idx="1"/>
          </p:nvPr>
        </p:nvSpPr>
        <p:spPr>
          <a:xfrm>
            <a:off x="685800" y="762000"/>
            <a:ext cx="7772400" cy="6096000"/>
          </a:xfrm>
        </p:spPr>
        <p:txBody>
          <a:bodyPr/>
          <a:lstStyle/>
          <a:p>
            <a:pPr marL="609600" indent="-609600">
              <a:lnSpc>
                <a:spcPct val="80000"/>
              </a:lnSpc>
              <a:buFontTx/>
              <a:buAutoNum type="arabicPeriod" startAt="236"/>
            </a:pPr>
            <a:r>
              <a:rPr lang="en-US" altLang="en-US" sz="2400" b="1"/>
              <a:t>  House dust mites prefer dry conditions.</a:t>
            </a:r>
          </a:p>
          <a:p>
            <a:pPr marL="609600" indent="-609600">
              <a:lnSpc>
                <a:spcPct val="80000"/>
              </a:lnSpc>
              <a:buFontTx/>
              <a:buAutoNum type="arabicPeriod" startAt="236"/>
            </a:pPr>
            <a:r>
              <a:rPr lang="en-US" altLang="en-US" sz="2400" b="1"/>
              <a:t>  House dust mites are ectoparasites.</a:t>
            </a:r>
          </a:p>
          <a:p>
            <a:pPr marL="609600" indent="-609600">
              <a:lnSpc>
                <a:spcPct val="80000"/>
              </a:lnSpc>
              <a:buFontTx/>
              <a:buAutoNum type="arabicPeriod" startAt="236"/>
            </a:pPr>
            <a:r>
              <a:rPr lang="en-US" altLang="en-US" sz="2400" b="1"/>
              <a:t>  House dust mites feed on skin scales and dander.   </a:t>
            </a:r>
          </a:p>
          <a:p>
            <a:pPr marL="609600" indent="-609600">
              <a:lnSpc>
                <a:spcPct val="80000"/>
              </a:lnSpc>
              <a:buFontTx/>
              <a:buAutoNum type="arabicPeriod" startAt="236"/>
            </a:pPr>
            <a:r>
              <a:rPr lang="en-US" altLang="en-US" sz="2400" b="1"/>
              <a:t>  House dust mites are important because of the  </a:t>
            </a:r>
          </a:p>
          <a:p>
            <a:pPr marL="609600" indent="-609600">
              <a:lnSpc>
                <a:spcPct val="80000"/>
              </a:lnSpc>
              <a:buFontTx/>
              <a:buNone/>
            </a:pPr>
            <a:r>
              <a:rPr lang="en-US" altLang="en-US" sz="2400" b="1"/>
              <a:t>          allergens they create. </a:t>
            </a:r>
          </a:p>
          <a:p>
            <a:pPr marL="609600" indent="-609600">
              <a:lnSpc>
                <a:spcPct val="80000"/>
              </a:lnSpc>
              <a:buFontTx/>
              <a:buNone/>
            </a:pPr>
            <a:r>
              <a:rPr lang="en-US" altLang="en-US" sz="2400" b="1"/>
              <a:t>240.   Mosquito larvae and pupae live in dry soil.</a:t>
            </a:r>
          </a:p>
          <a:p>
            <a:pPr marL="609600" indent="-609600">
              <a:lnSpc>
                <a:spcPct val="80000"/>
              </a:lnSpc>
              <a:buFontTx/>
              <a:buNone/>
            </a:pPr>
            <a:r>
              <a:rPr lang="en-US" altLang="en-US" sz="2400" b="1"/>
              <a:t>241.   Moth flies are strong fliers.</a:t>
            </a:r>
          </a:p>
          <a:p>
            <a:pPr marL="609600" indent="-609600">
              <a:lnSpc>
                <a:spcPct val="80000"/>
              </a:lnSpc>
              <a:buFontTx/>
              <a:buAutoNum type="arabicPeriod" startAt="242"/>
            </a:pPr>
            <a:r>
              <a:rPr lang="en-US" altLang="en-US" sz="2400" b="1"/>
              <a:t>  </a:t>
            </a:r>
            <a:r>
              <a:rPr lang="en-US" altLang="en-US" sz="2400" b="1" u="sng"/>
              <a:t>The Phorid fly is never found in drains.</a:t>
            </a:r>
          </a:p>
          <a:p>
            <a:pPr marL="609600" indent="-609600">
              <a:lnSpc>
                <a:spcPct val="80000"/>
              </a:lnSpc>
              <a:buFontTx/>
              <a:buAutoNum type="arabicPeriod" startAt="242"/>
            </a:pPr>
            <a:endParaRPr lang="en-US" altLang="en-US" sz="1400" b="1" u="sng"/>
          </a:p>
          <a:p>
            <a:pPr marL="609600" indent="-609600">
              <a:lnSpc>
                <a:spcPct val="80000"/>
              </a:lnSpc>
              <a:buFontTx/>
              <a:buAutoNum type="arabicPeriod" startAt="242"/>
            </a:pPr>
            <a:endParaRPr lang="en-US" altLang="en-US" sz="2400" b="1" u="sng"/>
          </a:p>
          <a:p>
            <a:pPr marL="609600" indent="-609600">
              <a:lnSpc>
                <a:spcPct val="80000"/>
              </a:lnSpc>
              <a:buFontTx/>
              <a:buAutoNum type="arabicPeriod" startAt="242"/>
            </a:pPr>
            <a:endParaRPr lang="en-US" altLang="en-US" sz="2400" b="1"/>
          </a:p>
          <a:p>
            <a:pPr marL="609600" indent="-609600">
              <a:lnSpc>
                <a:spcPct val="80000"/>
              </a:lnSpc>
              <a:buFontTx/>
              <a:buAutoNum type="arabicPeriod" startAt="242"/>
            </a:pPr>
            <a:endParaRPr lang="en-US" altLang="en-US" sz="2400" b="1"/>
          </a:p>
          <a:p>
            <a:pPr marL="609600" indent="-609600">
              <a:lnSpc>
                <a:spcPct val="80000"/>
              </a:lnSpc>
              <a:buFontTx/>
              <a:buAutoNum type="arabicPeriod" startAt="242"/>
            </a:pPr>
            <a:endParaRPr lang="en-US" altLang="en-US" sz="2400" b="1"/>
          </a:p>
          <a:p>
            <a:pPr marL="609600" indent="-609600">
              <a:lnSpc>
                <a:spcPct val="80000"/>
              </a:lnSpc>
              <a:buFontTx/>
              <a:buNone/>
            </a:pPr>
            <a:r>
              <a:rPr lang="en-US" altLang="en-US" sz="2400" b="1"/>
              <a:t>243.   The Fruit fly is often found in fruit and garbage   </a:t>
            </a:r>
          </a:p>
          <a:p>
            <a:pPr marL="609600" indent="-609600">
              <a:lnSpc>
                <a:spcPct val="80000"/>
              </a:lnSpc>
              <a:buFontTx/>
              <a:buNone/>
            </a:pPr>
            <a:r>
              <a:rPr lang="en-US" altLang="en-US" sz="2400" b="1"/>
              <a:t>          containers.</a:t>
            </a:r>
          </a:p>
          <a:p>
            <a:pPr marL="609600" indent="-609600">
              <a:lnSpc>
                <a:spcPct val="80000"/>
              </a:lnSpc>
              <a:buFontTx/>
              <a:buNone/>
            </a:pPr>
            <a:r>
              <a:rPr lang="en-US" altLang="en-US" sz="2400" b="1"/>
              <a:t>244.   The Phorid fly is a large fly.</a:t>
            </a:r>
          </a:p>
          <a:p>
            <a:pPr marL="609600" indent="-609600">
              <a:lnSpc>
                <a:spcPct val="80000"/>
              </a:lnSpc>
              <a:buFontTx/>
              <a:buNone/>
            </a:pPr>
            <a:r>
              <a:rPr lang="en-US" altLang="en-US" sz="2400" b="1"/>
              <a:t>245.   The House fly has three stripes on its thorax.        </a:t>
            </a:r>
          </a:p>
        </p:txBody>
      </p:sp>
      <p:pic>
        <p:nvPicPr>
          <p:cNvPr id="315398" name="Picture 6">
            <a:extLst>
              <a:ext uri="{FF2B5EF4-FFF2-40B4-BE49-F238E27FC236}">
                <a16:creationId xmlns:a16="http://schemas.microsoft.com/office/drawing/2014/main" id="{DB0C35F1-972D-4A6F-9144-ADC241B0988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4343400"/>
            <a:ext cx="1368425" cy="922338"/>
          </a:xfrm>
          <a:prstGeom prst="rect">
            <a:avLst/>
          </a:prstGeom>
          <a:noFill/>
          <a:extLst>
            <a:ext uri="{909E8E84-426E-40DD-AFC4-6F175D3DCCD1}">
              <a14:hiddenFill xmlns:a14="http://schemas.microsoft.com/office/drawing/2010/main">
                <a:solidFill>
                  <a:srgbClr val="FFFFFF"/>
                </a:solidFill>
              </a14:hiddenFill>
            </a:ext>
          </a:extLst>
        </p:spPr>
      </p:pic>
      <p:pic>
        <p:nvPicPr>
          <p:cNvPr id="315400" name="Picture 8">
            <a:extLst>
              <a:ext uri="{FF2B5EF4-FFF2-40B4-BE49-F238E27FC236}">
                <a16:creationId xmlns:a16="http://schemas.microsoft.com/office/drawing/2014/main" id="{7D4F468A-6076-4A56-8EC2-FD26CAAB9D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4572000"/>
            <a:ext cx="1066800" cy="5508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4" name="Rectangle 2">
            <a:extLst>
              <a:ext uri="{FF2B5EF4-FFF2-40B4-BE49-F238E27FC236}">
                <a16:creationId xmlns:a16="http://schemas.microsoft.com/office/drawing/2014/main" id="{AB8A111A-F92D-45BD-8F25-192FC84CA0F1}"/>
              </a:ext>
            </a:extLst>
          </p:cNvPr>
          <p:cNvSpPr>
            <a:spLocks noGrp="1" noChangeArrowheads="1"/>
          </p:cNvSpPr>
          <p:nvPr>
            <p:ph type="title"/>
          </p:nvPr>
        </p:nvSpPr>
        <p:spPr>
          <a:xfrm>
            <a:off x="685800" y="152400"/>
            <a:ext cx="7772400" cy="533400"/>
          </a:xfrm>
        </p:spPr>
        <p:txBody>
          <a:bodyPr/>
          <a:lstStyle/>
          <a:p>
            <a:r>
              <a:rPr lang="en-US" altLang="en-US" sz="3200" b="1"/>
              <a:t>True or False</a:t>
            </a:r>
          </a:p>
        </p:txBody>
      </p:sp>
      <p:sp>
        <p:nvSpPr>
          <p:cNvPr id="622595" name="Rectangle 3">
            <a:extLst>
              <a:ext uri="{FF2B5EF4-FFF2-40B4-BE49-F238E27FC236}">
                <a16:creationId xmlns:a16="http://schemas.microsoft.com/office/drawing/2014/main" id="{3009E217-321F-4055-B656-5077775A7FB3}"/>
              </a:ext>
            </a:extLst>
          </p:cNvPr>
          <p:cNvSpPr>
            <a:spLocks noGrp="1" noChangeArrowheads="1"/>
          </p:cNvSpPr>
          <p:nvPr>
            <p:ph type="body" idx="1"/>
          </p:nvPr>
        </p:nvSpPr>
        <p:spPr>
          <a:xfrm>
            <a:off x="685800" y="762000"/>
            <a:ext cx="7772400" cy="6096000"/>
          </a:xfrm>
        </p:spPr>
        <p:txBody>
          <a:bodyPr/>
          <a:lstStyle/>
          <a:p>
            <a:pPr marL="609600" indent="-609600">
              <a:lnSpc>
                <a:spcPct val="80000"/>
              </a:lnSpc>
              <a:buFontTx/>
              <a:buAutoNum type="arabicPeriod" startAt="236"/>
            </a:pPr>
            <a:r>
              <a:rPr lang="en-US" altLang="en-US" sz="2400" b="1"/>
              <a:t>  House dust mites prefer dry conditions.</a:t>
            </a:r>
          </a:p>
          <a:p>
            <a:pPr marL="609600" indent="-609600">
              <a:lnSpc>
                <a:spcPct val="80000"/>
              </a:lnSpc>
              <a:buFontTx/>
              <a:buAutoNum type="arabicPeriod" startAt="236"/>
            </a:pPr>
            <a:r>
              <a:rPr lang="en-US" altLang="en-US" sz="2400" b="1"/>
              <a:t>  House dust mites are ectoparasites.</a:t>
            </a:r>
          </a:p>
          <a:p>
            <a:pPr marL="609600" indent="-609600">
              <a:lnSpc>
                <a:spcPct val="80000"/>
              </a:lnSpc>
              <a:buFontTx/>
              <a:buAutoNum type="arabicPeriod" startAt="236"/>
            </a:pPr>
            <a:r>
              <a:rPr lang="en-US" altLang="en-US" sz="2400" b="1"/>
              <a:t>  House dust mites feed on skin scales and dander.   </a:t>
            </a:r>
          </a:p>
          <a:p>
            <a:pPr marL="609600" indent="-609600">
              <a:lnSpc>
                <a:spcPct val="80000"/>
              </a:lnSpc>
              <a:buFontTx/>
              <a:buAutoNum type="arabicPeriod" startAt="236"/>
            </a:pPr>
            <a:r>
              <a:rPr lang="en-US" altLang="en-US" sz="2400" b="1"/>
              <a:t>  House dust mites are important because of the  </a:t>
            </a:r>
          </a:p>
          <a:p>
            <a:pPr marL="609600" indent="-609600">
              <a:lnSpc>
                <a:spcPct val="80000"/>
              </a:lnSpc>
              <a:buFontTx/>
              <a:buNone/>
            </a:pPr>
            <a:r>
              <a:rPr lang="en-US" altLang="en-US" sz="2400" b="1"/>
              <a:t>          allergens they create. </a:t>
            </a:r>
          </a:p>
          <a:p>
            <a:pPr marL="609600" indent="-609600">
              <a:lnSpc>
                <a:spcPct val="80000"/>
              </a:lnSpc>
              <a:buFontTx/>
              <a:buNone/>
            </a:pPr>
            <a:r>
              <a:rPr lang="en-US" altLang="en-US" sz="2400" b="1"/>
              <a:t>240.   Mosquito larvae and pupae live in dry soil.</a:t>
            </a:r>
          </a:p>
          <a:p>
            <a:pPr marL="609600" indent="-609600">
              <a:lnSpc>
                <a:spcPct val="80000"/>
              </a:lnSpc>
              <a:buFontTx/>
              <a:buNone/>
            </a:pPr>
            <a:r>
              <a:rPr lang="en-US" altLang="en-US" sz="2400" b="1"/>
              <a:t>241.   Moth flies are strong fliers.</a:t>
            </a:r>
          </a:p>
          <a:p>
            <a:pPr marL="609600" indent="-609600">
              <a:lnSpc>
                <a:spcPct val="80000"/>
              </a:lnSpc>
              <a:buFontTx/>
              <a:buAutoNum type="arabicPeriod" startAt="242"/>
            </a:pPr>
            <a:r>
              <a:rPr lang="en-US" altLang="en-US" sz="2400" b="1"/>
              <a:t>  </a:t>
            </a:r>
            <a:r>
              <a:rPr lang="en-US" altLang="en-US" sz="2400" b="1" u="sng"/>
              <a:t>The Phorid fly is never found in drains.</a:t>
            </a:r>
          </a:p>
          <a:p>
            <a:pPr marL="609600" indent="-609600">
              <a:lnSpc>
                <a:spcPct val="80000"/>
              </a:lnSpc>
              <a:buFontTx/>
              <a:buAutoNum type="arabicPeriod" startAt="242"/>
            </a:pPr>
            <a:endParaRPr lang="en-US" altLang="en-US" sz="1400" b="1" u="sng"/>
          </a:p>
          <a:p>
            <a:pPr marL="609600" indent="-609600">
              <a:lnSpc>
                <a:spcPct val="80000"/>
              </a:lnSpc>
              <a:buFontTx/>
              <a:buAutoNum type="arabicPeriod" startAt="242"/>
            </a:pPr>
            <a:endParaRPr lang="en-US" altLang="en-US" sz="2400" b="1" u="sng"/>
          </a:p>
          <a:p>
            <a:pPr marL="609600" indent="-609600">
              <a:lnSpc>
                <a:spcPct val="80000"/>
              </a:lnSpc>
              <a:buFontTx/>
              <a:buAutoNum type="arabicPeriod" startAt="242"/>
            </a:pPr>
            <a:endParaRPr lang="en-US" altLang="en-US" sz="2400" b="1"/>
          </a:p>
          <a:p>
            <a:pPr marL="609600" indent="-609600">
              <a:lnSpc>
                <a:spcPct val="80000"/>
              </a:lnSpc>
              <a:buFontTx/>
              <a:buAutoNum type="arabicPeriod" startAt="242"/>
            </a:pPr>
            <a:endParaRPr lang="en-US" altLang="en-US" sz="2400" b="1"/>
          </a:p>
          <a:p>
            <a:pPr marL="609600" indent="-609600">
              <a:lnSpc>
                <a:spcPct val="80000"/>
              </a:lnSpc>
              <a:buFontTx/>
              <a:buAutoNum type="arabicPeriod" startAt="242"/>
            </a:pPr>
            <a:endParaRPr lang="en-US" altLang="en-US" sz="2400" b="1"/>
          </a:p>
          <a:p>
            <a:pPr marL="609600" indent="-609600">
              <a:lnSpc>
                <a:spcPct val="80000"/>
              </a:lnSpc>
              <a:buFontTx/>
              <a:buNone/>
            </a:pPr>
            <a:r>
              <a:rPr lang="en-US" altLang="en-US" sz="2400" b="1"/>
              <a:t>243.   The Fruit fly is often found in fruit and garbage   </a:t>
            </a:r>
          </a:p>
          <a:p>
            <a:pPr marL="609600" indent="-609600">
              <a:lnSpc>
                <a:spcPct val="80000"/>
              </a:lnSpc>
              <a:buFontTx/>
              <a:buNone/>
            </a:pPr>
            <a:r>
              <a:rPr lang="en-US" altLang="en-US" sz="2400" b="1"/>
              <a:t>          containers.</a:t>
            </a:r>
          </a:p>
          <a:p>
            <a:pPr marL="609600" indent="-609600">
              <a:lnSpc>
                <a:spcPct val="80000"/>
              </a:lnSpc>
              <a:buFontTx/>
              <a:buNone/>
            </a:pPr>
            <a:r>
              <a:rPr lang="en-US" altLang="en-US" sz="2400" b="1"/>
              <a:t>244.   The Phorid fly is a large fly.</a:t>
            </a:r>
          </a:p>
          <a:p>
            <a:pPr marL="609600" indent="-609600">
              <a:lnSpc>
                <a:spcPct val="80000"/>
              </a:lnSpc>
              <a:buFontTx/>
              <a:buNone/>
            </a:pPr>
            <a:r>
              <a:rPr lang="en-US" altLang="en-US" sz="2400" b="1"/>
              <a:t>245.   The House fly has three stripes on its thorax.        </a:t>
            </a:r>
          </a:p>
        </p:txBody>
      </p:sp>
      <p:sp>
        <p:nvSpPr>
          <p:cNvPr id="622596" name="Text Box 4">
            <a:extLst>
              <a:ext uri="{FF2B5EF4-FFF2-40B4-BE49-F238E27FC236}">
                <a16:creationId xmlns:a16="http://schemas.microsoft.com/office/drawing/2014/main" id="{0724FC2B-2531-4983-A215-6446DD0F5B44}"/>
              </a:ext>
            </a:extLst>
          </p:cNvPr>
          <p:cNvSpPr txBox="1">
            <a:spLocks noChangeArrowheads="1"/>
          </p:cNvSpPr>
          <p:nvPr/>
        </p:nvSpPr>
        <p:spPr bwMode="auto">
          <a:xfrm>
            <a:off x="1600200" y="3733800"/>
            <a:ext cx="60198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Phorid fly larvae are found in drains</a:t>
            </a:r>
          </a:p>
        </p:txBody>
      </p:sp>
      <p:pic>
        <p:nvPicPr>
          <p:cNvPr id="622597" name="Picture 5">
            <a:extLst>
              <a:ext uri="{FF2B5EF4-FFF2-40B4-BE49-F238E27FC236}">
                <a16:creationId xmlns:a16="http://schemas.microsoft.com/office/drawing/2014/main" id="{B0065033-25D9-40A6-AE44-8B5333D9E8F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4343400"/>
            <a:ext cx="1368425" cy="922338"/>
          </a:xfrm>
          <a:prstGeom prst="rect">
            <a:avLst/>
          </a:prstGeom>
          <a:noFill/>
          <a:extLst>
            <a:ext uri="{909E8E84-426E-40DD-AFC4-6F175D3DCCD1}">
              <a14:hiddenFill xmlns:a14="http://schemas.microsoft.com/office/drawing/2010/main">
                <a:solidFill>
                  <a:srgbClr val="FFFFFF"/>
                </a:solidFill>
              </a14:hiddenFill>
            </a:ext>
          </a:extLst>
        </p:spPr>
      </p:pic>
      <p:pic>
        <p:nvPicPr>
          <p:cNvPr id="622598" name="Picture 6">
            <a:extLst>
              <a:ext uri="{FF2B5EF4-FFF2-40B4-BE49-F238E27FC236}">
                <a16:creationId xmlns:a16="http://schemas.microsoft.com/office/drawing/2014/main" id="{9BDAC680-117B-49CA-8912-66EB3573C3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4572000"/>
            <a:ext cx="1066800" cy="55086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6418" name="Rectangle 2">
            <a:extLst>
              <a:ext uri="{FF2B5EF4-FFF2-40B4-BE49-F238E27FC236}">
                <a16:creationId xmlns:a16="http://schemas.microsoft.com/office/drawing/2014/main" id="{507DF539-5624-41C1-BE2B-863A9AF27A2E}"/>
              </a:ext>
            </a:extLst>
          </p:cNvPr>
          <p:cNvSpPr>
            <a:spLocks noGrp="1" noChangeArrowheads="1"/>
          </p:cNvSpPr>
          <p:nvPr>
            <p:ph type="title"/>
          </p:nvPr>
        </p:nvSpPr>
        <p:spPr>
          <a:xfrm>
            <a:off x="685800" y="304800"/>
            <a:ext cx="7772400" cy="533400"/>
          </a:xfrm>
        </p:spPr>
        <p:txBody>
          <a:bodyPr/>
          <a:lstStyle/>
          <a:p>
            <a:r>
              <a:rPr lang="en-US" altLang="en-US" sz="3200" b="1"/>
              <a:t>True or False</a:t>
            </a:r>
          </a:p>
        </p:txBody>
      </p:sp>
      <p:sp>
        <p:nvSpPr>
          <p:cNvPr id="316419" name="Rectangle 3">
            <a:extLst>
              <a:ext uri="{FF2B5EF4-FFF2-40B4-BE49-F238E27FC236}">
                <a16:creationId xmlns:a16="http://schemas.microsoft.com/office/drawing/2014/main" id="{EEA2A7A8-FB54-4496-8B87-FFB262F7E8B4}"/>
              </a:ext>
            </a:extLst>
          </p:cNvPr>
          <p:cNvSpPr>
            <a:spLocks noGrp="1" noChangeArrowheads="1"/>
          </p:cNvSpPr>
          <p:nvPr>
            <p:ph type="body" idx="1"/>
          </p:nvPr>
        </p:nvSpPr>
        <p:spPr>
          <a:xfrm>
            <a:off x="685800" y="914400"/>
            <a:ext cx="7772400" cy="5943600"/>
          </a:xfrm>
        </p:spPr>
        <p:txBody>
          <a:bodyPr/>
          <a:lstStyle/>
          <a:p>
            <a:pPr marL="609600" indent="-609600">
              <a:lnSpc>
                <a:spcPct val="80000"/>
              </a:lnSpc>
              <a:buFontTx/>
              <a:buAutoNum type="arabicPeriod" startAt="236"/>
            </a:pPr>
            <a:r>
              <a:rPr lang="en-US" altLang="en-US" sz="2400" b="1"/>
              <a:t>  House dust mites prefer dry conditions.</a:t>
            </a:r>
          </a:p>
          <a:p>
            <a:pPr marL="609600" indent="-609600">
              <a:lnSpc>
                <a:spcPct val="80000"/>
              </a:lnSpc>
              <a:buFontTx/>
              <a:buAutoNum type="arabicPeriod" startAt="236"/>
            </a:pPr>
            <a:r>
              <a:rPr lang="en-US" altLang="en-US" sz="2400" b="1"/>
              <a:t>  House dust mites are ectoparasites.</a:t>
            </a:r>
          </a:p>
          <a:p>
            <a:pPr marL="609600" indent="-609600">
              <a:lnSpc>
                <a:spcPct val="80000"/>
              </a:lnSpc>
              <a:buFontTx/>
              <a:buAutoNum type="arabicPeriod" startAt="236"/>
            </a:pPr>
            <a:r>
              <a:rPr lang="en-US" altLang="en-US" sz="2400" b="1"/>
              <a:t>  House dust mites feed on skin scales and dander.   </a:t>
            </a:r>
          </a:p>
          <a:p>
            <a:pPr marL="609600" indent="-609600">
              <a:lnSpc>
                <a:spcPct val="80000"/>
              </a:lnSpc>
              <a:buFontTx/>
              <a:buAutoNum type="arabicPeriod" startAt="236"/>
            </a:pPr>
            <a:r>
              <a:rPr lang="en-US" altLang="en-US" sz="2400" b="1"/>
              <a:t>  House dust mites are important because of the  </a:t>
            </a:r>
          </a:p>
          <a:p>
            <a:pPr marL="609600" indent="-609600">
              <a:lnSpc>
                <a:spcPct val="80000"/>
              </a:lnSpc>
              <a:buFontTx/>
              <a:buNone/>
            </a:pPr>
            <a:r>
              <a:rPr lang="en-US" altLang="en-US" sz="2400" b="1"/>
              <a:t>          allergens they create. </a:t>
            </a:r>
          </a:p>
          <a:p>
            <a:pPr marL="609600" indent="-609600">
              <a:lnSpc>
                <a:spcPct val="80000"/>
              </a:lnSpc>
              <a:buFontTx/>
              <a:buNone/>
            </a:pPr>
            <a:r>
              <a:rPr lang="en-US" altLang="en-US" sz="2400" b="1"/>
              <a:t>240.   Mosquito larvae and pupae live in dry soil.</a:t>
            </a:r>
          </a:p>
          <a:p>
            <a:pPr marL="609600" indent="-609600">
              <a:lnSpc>
                <a:spcPct val="80000"/>
              </a:lnSpc>
              <a:buFontTx/>
              <a:buNone/>
            </a:pPr>
            <a:r>
              <a:rPr lang="en-US" altLang="en-US" sz="2400" b="1"/>
              <a:t>241.   Moth flies are strong fliers.</a:t>
            </a:r>
          </a:p>
          <a:p>
            <a:pPr marL="609600" indent="-609600">
              <a:lnSpc>
                <a:spcPct val="80000"/>
              </a:lnSpc>
              <a:buFontTx/>
              <a:buNone/>
            </a:pPr>
            <a:r>
              <a:rPr lang="en-US" altLang="en-US" sz="2400" b="1"/>
              <a:t>242.   The Phorid fly is never found in drains.</a:t>
            </a:r>
          </a:p>
          <a:p>
            <a:pPr marL="609600" indent="-609600">
              <a:lnSpc>
                <a:spcPct val="80000"/>
              </a:lnSpc>
              <a:buFontTx/>
              <a:buNone/>
            </a:pPr>
            <a:r>
              <a:rPr lang="en-US" altLang="en-US" sz="2400" b="1"/>
              <a:t>243.   </a:t>
            </a:r>
            <a:r>
              <a:rPr lang="en-US" altLang="en-US" sz="2400" b="1" u="sng"/>
              <a:t>The Fruit fly is often found in fruit and garbage   </a:t>
            </a:r>
          </a:p>
          <a:p>
            <a:pPr marL="609600" indent="-609600">
              <a:lnSpc>
                <a:spcPct val="80000"/>
              </a:lnSpc>
              <a:buFontTx/>
              <a:buNone/>
            </a:pPr>
            <a:r>
              <a:rPr lang="en-US" altLang="en-US" sz="2400" b="1"/>
              <a:t>          </a:t>
            </a:r>
            <a:r>
              <a:rPr lang="en-US" altLang="en-US" sz="2400" b="1" u="sng"/>
              <a:t>containers.</a:t>
            </a:r>
          </a:p>
          <a:p>
            <a:pPr marL="609600" indent="-609600">
              <a:lnSpc>
                <a:spcPct val="80000"/>
              </a:lnSpc>
              <a:buFontTx/>
              <a:buNone/>
            </a:pPr>
            <a:endParaRPr lang="en-US" altLang="en-US" sz="2400" b="1" u="sng"/>
          </a:p>
          <a:p>
            <a:pPr marL="609600" indent="-609600">
              <a:lnSpc>
                <a:spcPct val="80000"/>
              </a:lnSpc>
              <a:buFontTx/>
              <a:buNone/>
            </a:pPr>
            <a:endParaRPr lang="en-US" altLang="en-US" sz="2400" b="1" u="sng"/>
          </a:p>
          <a:p>
            <a:pPr marL="609600" indent="-609600">
              <a:lnSpc>
                <a:spcPct val="80000"/>
              </a:lnSpc>
              <a:buFontTx/>
              <a:buNone/>
            </a:pPr>
            <a:endParaRPr lang="en-US" altLang="en-US" sz="2400" b="1"/>
          </a:p>
          <a:p>
            <a:pPr marL="609600" indent="-609600">
              <a:lnSpc>
                <a:spcPct val="80000"/>
              </a:lnSpc>
              <a:buFontTx/>
              <a:buNone/>
            </a:pPr>
            <a:endParaRPr lang="en-US" altLang="en-US" sz="1800" b="1"/>
          </a:p>
          <a:p>
            <a:pPr marL="609600" indent="-609600">
              <a:lnSpc>
                <a:spcPct val="80000"/>
              </a:lnSpc>
              <a:buFontTx/>
              <a:buNone/>
            </a:pPr>
            <a:r>
              <a:rPr lang="en-US" altLang="en-US" sz="2400" b="1"/>
              <a:t>244.   The Phorid fly is a large fly.</a:t>
            </a:r>
          </a:p>
          <a:p>
            <a:pPr marL="609600" indent="-609600">
              <a:lnSpc>
                <a:spcPct val="80000"/>
              </a:lnSpc>
              <a:buFontTx/>
              <a:buNone/>
            </a:pPr>
            <a:r>
              <a:rPr lang="en-US" altLang="en-US" sz="2400" b="1"/>
              <a:t>245.   The House fly has three stripes on its thorax.        </a:t>
            </a:r>
          </a:p>
        </p:txBody>
      </p:sp>
      <p:pic>
        <p:nvPicPr>
          <p:cNvPr id="316422" name="Picture 6">
            <a:extLst>
              <a:ext uri="{FF2B5EF4-FFF2-40B4-BE49-F238E27FC236}">
                <a16:creationId xmlns:a16="http://schemas.microsoft.com/office/drawing/2014/main" id="{465014D6-BDB5-41F8-8A24-05BC1FF77A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4214813"/>
            <a:ext cx="1676400" cy="11112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3618" name="Rectangle 2">
            <a:extLst>
              <a:ext uri="{FF2B5EF4-FFF2-40B4-BE49-F238E27FC236}">
                <a16:creationId xmlns:a16="http://schemas.microsoft.com/office/drawing/2014/main" id="{FAAF9417-7E6B-410B-98C7-2B7C2733DCC8}"/>
              </a:ext>
            </a:extLst>
          </p:cNvPr>
          <p:cNvSpPr>
            <a:spLocks noGrp="1" noChangeArrowheads="1"/>
          </p:cNvSpPr>
          <p:nvPr>
            <p:ph type="title"/>
          </p:nvPr>
        </p:nvSpPr>
        <p:spPr>
          <a:xfrm>
            <a:off x="685800" y="304800"/>
            <a:ext cx="7772400" cy="533400"/>
          </a:xfrm>
        </p:spPr>
        <p:txBody>
          <a:bodyPr/>
          <a:lstStyle/>
          <a:p>
            <a:r>
              <a:rPr lang="en-US" altLang="en-US" sz="3200" b="1"/>
              <a:t>True or False</a:t>
            </a:r>
          </a:p>
        </p:txBody>
      </p:sp>
      <p:sp>
        <p:nvSpPr>
          <p:cNvPr id="623619" name="Rectangle 3">
            <a:extLst>
              <a:ext uri="{FF2B5EF4-FFF2-40B4-BE49-F238E27FC236}">
                <a16:creationId xmlns:a16="http://schemas.microsoft.com/office/drawing/2014/main" id="{29ECFD27-A106-411B-ADED-056E7D5AC6E9}"/>
              </a:ext>
            </a:extLst>
          </p:cNvPr>
          <p:cNvSpPr>
            <a:spLocks noGrp="1" noChangeArrowheads="1"/>
          </p:cNvSpPr>
          <p:nvPr>
            <p:ph type="body" idx="1"/>
          </p:nvPr>
        </p:nvSpPr>
        <p:spPr>
          <a:xfrm>
            <a:off x="685800" y="914400"/>
            <a:ext cx="7772400" cy="5943600"/>
          </a:xfrm>
        </p:spPr>
        <p:txBody>
          <a:bodyPr/>
          <a:lstStyle/>
          <a:p>
            <a:pPr marL="609600" indent="-609600">
              <a:lnSpc>
                <a:spcPct val="80000"/>
              </a:lnSpc>
              <a:buFontTx/>
              <a:buAutoNum type="arabicPeriod" startAt="236"/>
            </a:pPr>
            <a:r>
              <a:rPr lang="en-US" altLang="en-US" sz="2400" b="1"/>
              <a:t>  House dust mites prefer dry conditions.</a:t>
            </a:r>
          </a:p>
          <a:p>
            <a:pPr marL="609600" indent="-609600">
              <a:lnSpc>
                <a:spcPct val="80000"/>
              </a:lnSpc>
              <a:buFontTx/>
              <a:buAutoNum type="arabicPeriod" startAt="236"/>
            </a:pPr>
            <a:r>
              <a:rPr lang="en-US" altLang="en-US" sz="2400" b="1"/>
              <a:t>  House dust mites are ectoparasites.</a:t>
            </a:r>
          </a:p>
          <a:p>
            <a:pPr marL="609600" indent="-609600">
              <a:lnSpc>
                <a:spcPct val="80000"/>
              </a:lnSpc>
              <a:buFontTx/>
              <a:buAutoNum type="arabicPeriod" startAt="236"/>
            </a:pPr>
            <a:r>
              <a:rPr lang="en-US" altLang="en-US" sz="2400" b="1"/>
              <a:t>  House dust mites feed on skin scales and dander.   </a:t>
            </a:r>
          </a:p>
          <a:p>
            <a:pPr marL="609600" indent="-609600">
              <a:lnSpc>
                <a:spcPct val="80000"/>
              </a:lnSpc>
              <a:buFontTx/>
              <a:buAutoNum type="arabicPeriod" startAt="236"/>
            </a:pPr>
            <a:r>
              <a:rPr lang="en-US" altLang="en-US" sz="2400" b="1"/>
              <a:t>  House dust mites are important because of the  </a:t>
            </a:r>
          </a:p>
          <a:p>
            <a:pPr marL="609600" indent="-609600">
              <a:lnSpc>
                <a:spcPct val="80000"/>
              </a:lnSpc>
              <a:buFontTx/>
              <a:buNone/>
            </a:pPr>
            <a:r>
              <a:rPr lang="en-US" altLang="en-US" sz="2400" b="1"/>
              <a:t>          allergens they create. </a:t>
            </a:r>
          </a:p>
          <a:p>
            <a:pPr marL="609600" indent="-609600">
              <a:lnSpc>
                <a:spcPct val="80000"/>
              </a:lnSpc>
              <a:buFontTx/>
              <a:buNone/>
            </a:pPr>
            <a:r>
              <a:rPr lang="en-US" altLang="en-US" sz="2400" b="1"/>
              <a:t>240.   Mosquito larvae and pupae live in dry soil.</a:t>
            </a:r>
          </a:p>
          <a:p>
            <a:pPr marL="609600" indent="-609600">
              <a:lnSpc>
                <a:spcPct val="80000"/>
              </a:lnSpc>
              <a:buFontTx/>
              <a:buNone/>
            </a:pPr>
            <a:r>
              <a:rPr lang="en-US" altLang="en-US" sz="2400" b="1"/>
              <a:t>241.   Moth flies are strong fliers.</a:t>
            </a:r>
          </a:p>
          <a:p>
            <a:pPr marL="609600" indent="-609600">
              <a:lnSpc>
                <a:spcPct val="80000"/>
              </a:lnSpc>
              <a:buFontTx/>
              <a:buNone/>
            </a:pPr>
            <a:r>
              <a:rPr lang="en-US" altLang="en-US" sz="2400" b="1"/>
              <a:t>242.   The Phorid fly is never found in drains.</a:t>
            </a:r>
          </a:p>
          <a:p>
            <a:pPr marL="609600" indent="-609600">
              <a:lnSpc>
                <a:spcPct val="80000"/>
              </a:lnSpc>
              <a:buFontTx/>
              <a:buNone/>
            </a:pPr>
            <a:r>
              <a:rPr lang="en-US" altLang="en-US" sz="2400" b="1"/>
              <a:t>243.   </a:t>
            </a:r>
            <a:r>
              <a:rPr lang="en-US" altLang="en-US" sz="2400" b="1" u="sng"/>
              <a:t>The Fruit fly is often found in fruit and garbage   </a:t>
            </a:r>
          </a:p>
          <a:p>
            <a:pPr marL="609600" indent="-609600">
              <a:lnSpc>
                <a:spcPct val="80000"/>
              </a:lnSpc>
              <a:buFontTx/>
              <a:buNone/>
            </a:pPr>
            <a:r>
              <a:rPr lang="en-US" altLang="en-US" sz="2400" b="1"/>
              <a:t>          </a:t>
            </a:r>
            <a:r>
              <a:rPr lang="en-US" altLang="en-US" sz="2400" b="1" u="sng"/>
              <a:t>containers.</a:t>
            </a:r>
          </a:p>
          <a:p>
            <a:pPr marL="609600" indent="-609600">
              <a:lnSpc>
                <a:spcPct val="80000"/>
              </a:lnSpc>
              <a:buFontTx/>
              <a:buNone/>
            </a:pPr>
            <a:endParaRPr lang="en-US" altLang="en-US" sz="2400" b="1" u="sng"/>
          </a:p>
          <a:p>
            <a:pPr marL="609600" indent="-609600">
              <a:lnSpc>
                <a:spcPct val="80000"/>
              </a:lnSpc>
              <a:buFontTx/>
              <a:buNone/>
            </a:pPr>
            <a:endParaRPr lang="en-US" altLang="en-US" sz="2400" b="1" u="sng"/>
          </a:p>
          <a:p>
            <a:pPr marL="609600" indent="-609600">
              <a:lnSpc>
                <a:spcPct val="80000"/>
              </a:lnSpc>
              <a:buFontTx/>
              <a:buNone/>
            </a:pPr>
            <a:endParaRPr lang="en-US" altLang="en-US" sz="2400" b="1"/>
          </a:p>
          <a:p>
            <a:pPr marL="609600" indent="-609600">
              <a:lnSpc>
                <a:spcPct val="80000"/>
              </a:lnSpc>
              <a:buFontTx/>
              <a:buNone/>
            </a:pPr>
            <a:endParaRPr lang="en-US" altLang="en-US" sz="1800" b="1"/>
          </a:p>
          <a:p>
            <a:pPr marL="609600" indent="-609600">
              <a:lnSpc>
                <a:spcPct val="80000"/>
              </a:lnSpc>
              <a:buFontTx/>
              <a:buNone/>
            </a:pPr>
            <a:r>
              <a:rPr lang="en-US" altLang="en-US" sz="2400" b="1"/>
              <a:t>244.   The Phorid fly is a large fly.</a:t>
            </a:r>
          </a:p>
          <a:p>
            <a:pPr marL="609600" indent="-609600">
              <a:lnSpc>
                <a:spcPct val="80000"/>
              </a:lnSpc>
              <a:buFontTx/>
              <a:buNone/>
            </a:pPr>
            <a:r>
              <a:rPr lang="en-US" altLang="en-US" sz="2400" b="1"/>
              <a:t>245.   The House fly has three stripes on its thorax.        </a:t>
            </a:r>
          </a:p>
        </p:txBody>
      </p:sp>
      <p:sp>
        <p:nvSpPr>
          <p:cNvPr id="623620" name="Text Box 4">
            <a:extLst>
              <a:ext uri="{FF2B5EF4-FFF2-40B4-BE49-F238E27FC236}">
                <a16:creationId xmlns:a16="http://schemas.microsoft.com/office/drawing/2014/main" id="{DCECF026-6F7A-4326-B619-F6111ED30B65}"/>
              </a:ext>
            </a:extLst>
          </p:cNvPr>
          <p:cNvSpPr txBox="1">
            <a:spLocks noChangeArrowheads="1"/>
          </p:cNvSpPr>
          <p:nvPr/>
        </p:nvSpPr>
        <p:spPr bwMode="auto">
          <a:xfrm>
            <a:off x="838200" y="5410200"/>
            <a:ext cx="7848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 – and also in decaying organic debris found on floors</a:t>
            </a:r>
          </a:p>
        </p:txBody>
      </p:sp>
      <p:pic>
        <p:nvPicPr>
          <p:cNvPr id="623621" name="Picture 5">
            <a:extLst>
              <a:ext uri="{FF2B5EF4-FFF2-40B4-BE49-F238E27FC236}">
                <a16:creationId xmlns:a16="http://schemas.microsoft.com/office/drawing/2014/main" id="{37F90B52-D243-43E2-9556-A12F35C135D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4214813"/>
            <a:ext cx="1676400" cy="11112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42" name="Rectangle 2">
            <a:extLst>
              <a:ext uri="{FF2B5EF4-FFF2-40B4-BE49-F238E27FC236}">
                <a16:creationId xmlns:a16="http://schemas.microsoft.com/office/drawing/2014/main" id="{72FDB6A1-D0F0-4CBB-80A4-070938C78EEC}"/>
              </a:ext>
            </a:extLst>
          </p:cNvPr>
          <p:cNvSpPr>
            <a:spLocks noGrp="1" noChangeArrowheads="1"/>
          </p:cNvSpPr>
          <p:nvPr>
            <p:ph type="title"/>
          </p:nvPr>
        </p:nvSpPr>
        <p:spPr>
          <a:xfrm>
            <a:off x="685800" y="304800"/>
            <a:ext cx="7772400" cy="533400"/>
          </a:xfrm>
        </p:spPr>
        <p:txBody>
          <a:bodyPr/>
          <a:lstStyle/>
          <a:p>
            <a:r>
              <a:rPr lang="en-US" altLang="en-US" sz="3200" b="1"/>
              <a:t>True or False</a:t>
            </a:r>
          </a:p>
        </p:txBody>
      </p:sp>
      <p:sp>
        <p:nvSpPr>
          <p:cNvPr id="317443" name="Rectangle 3">
            <a:extLst>
              <a:ext uri="{FF2B5EF4-FFF2-40B4-BE49-F238E27FC236}">
                <a16:creationId xmlns:a16="http://schemas.microsoft.com/office/drawing/2014/main" id="{ACF7C2C2-7CA0-4D13-8991-B0F39BEBE687}"/>
              </a:ext>
            </a:extLst>
          </p:cNvPr>
          <p:cNvSpPr>
            <a:spLocks noGrp="1" noChangeArrowheads="1"/>
          </p:cNvSpPr>
          <p:nvPr>
            <p:ph type="body" idx="1"/>
          </p:nvPr>
        </p:nvSpPr>
        <p:spPr>
          <a:xfrm>
            <a:off x="685800" y="914400"/>
            <a:ext cx="7772400" cy="5943600"/>
          </a:xfrm>
        </p:spPr>
        <p:txBody>
          <a:bodyPr/>
          <a:lstStyle/>
          <a:p>
            <a:pPr marL="609600" indent="-609600">
              <a:lnSpc>
                <a:spcPct val="80000"/>
              </a:lnSpc>
              <a:buFontTx/>
              <a:buAutoNum type="arabicPeriod" startAt="236"/>
            </a:pPr>
            <a:r>
              <a:rPr lang="en-US" altLang="en-US" sz="2400" b="1"/>
              <a:t>  House dust mites prefer dry conditions.</a:t>
            </a:r>
          </a:p>
          <a:p>
            <a:pPr marL="609600" indent="-609600">
              <a:lnSpc>
                <a:spcPct val="80000"/>
              </a:lnSpc>
              <a:buFontTx/>
              <a:buAutoNum type="arabicPeriod" startAt="236"/>
            </a:pPr>
            <a:r>
              <a:rPr lang="en-US" altLang="en-US" sz="2400" b="1"/>
              <a:t>  House dust mites are ectoparasites.</a:t>
            </a:r>
          </a:p>
          <a:p>
            <a:pPr marL="609600" indent="-609600">
              <a:lnSpc>
                <a:spcPct val="80000"/>
              </a:lnSpc>
              <a:buFontTx/>
              <a:buAutoNum type="arabicPeriod" startAt="236"/>
            </a:pPr>
            <a:r>
              <a:rPr lang="en-US" altLang="en-US" sz="2400" b="1"/>
              <a:t>  House dust mites feed on skin scales and dander.   </a:t>
            </a:r>
          </a:p>
          <a:p>
            <a:pPr marL="609600" indent="-609600">
              <a:lnSpc>
                <a:spcPct val="80000"/>
              </a:lnSpc>
              <a:buFontTx/>
              <a:buAutoNum type="arabicPeriod" startAt="236"/>
            </a:pPr>
            <a:r>
              <a:rPr lang="en-US" altLang="en-US" sz="2400" b="1"/>
              <a:t>  House dust mites are important because of the  </a:t>
            </a:r>
          </a:p>
          <a:p>
            <a:pPr marL="609600" indent="-609600">
              <a:lnSpc>
                <a:spcPct val="80000"/>
              </a:lnSpc>
              <a:buFontTx/>
              <a:buNone/>
            </a:pPr>
            <a:r>
              <a:rPr lang="en-US" altLang="en-US" sz="2400" b="1"/>
              <a:t>          allergens they create. </a:t>
            </a:r>
          </a:p>
          <a:p>
            <a:pPr marL="609600" indent="-609600">
              <a:lnSpc>
                <a:spcPct val="80000"/>
              </a:lnSpc>
              <a:buFontTx/>
              <a:buNone/>
            </a:pPr>
            <a:r>
              <a:rPr lang="en-US" altLang="en-US" sz="2400" b="1"/>
              <a:t>240.   Mosquito larvae and pupae live in dry soil.</a:t>
            </a:r>
          </a:p>
          <a:p>
            <a:pPr marL="609600" indent="-609600">
              <a:lnSpc>
                <a:spcPct val="80000"/>
              </a:lnSpc>
              <a:buFontTx/>
              <a:buNone/>
            </a:pPr>
            <a:r>
              <a:rPr lang="en-US" altLang="en-US" sz="2400" b="1"/>
              <a:t>241.   Moth flies are strong fliers.</a:t>
            </a:r>
          </a:p>
          <a:p>
            <a:pPr marL="609600" indent="-609600">
              <a:lnSpc>
                <a:spcPct val="80000"/>
              </a:lnSpc>
              <a:buFontTx/>
              <a:buNone/>
            </a:pPr>
            <a:r>
              <a:rPr lang="en-US" altLang="en-US" sz="2400" b="1"/>
              <a:t>242.   The Phorid fly is never found in drains.</a:t>
            </a:r>
          </a:p>
          <a:p>
            <a:pPr marL="609600" indent="-609600">
              <a:lnSpc>
                <a:spcPct val="80000"/>
              </a:lnSpc>
              <a:buFontTx/>
              <a:buNone/>
            </a:pPr>
            <a:r>
              <a:rPr lang="en-US" altLang="en-US" sz="2400" b="1"/>
              <a:t>243.   The Fruit fly is often found in     </a:t>
            </a:r>
          </a:p>
          <a:p>
            <a:pPr marL="609600" indent="-609600">
              <a:lnSpc>
                <a:spcPct val="80000"/>
              </a:lnSpc>
              <a:buFontTx/>
              <a:buNone/>
            </a:pPr>
            <a:r>
              <a:rPr lang="en-US" altLang="en-US" sz="2400" b="1"/>
              <a:t>          fruit and garbage containers.</a:t>
            </a:r>
          </a:p>
          <a:p>
            <a:pPr marL="609600" indent="-609600">
              <a:lnSpc>
                <a:spcPct val="80000"/>
              </a:lnSpc>
              <a:buFontTx/>
              <a:buAutoNum type="arabicPeriod" startAt="244"/>
            </a:pPr>
            <a:r>
              <a:rPr lang="en-US" altLang="en-US" sz="2400" b="1"/>
              <a:t>  </a:t>
            </a:r>
            <a:r>
              <a:rPr lang="en-US" altLang="en-US" sz="2400" b="1" u="sng"/>
              <a:t>The Phorid fly is a large fly.</a:t>
            </a:r>
          </a:p>
          <a:p>
            <a:pPr marL="609600" indent="-609600">
              <a:lnSpc>
                <a:spcPct val="80000"/>
              </a:lnSpc>
              <a:buFontTx/>
              <a:buAutoNum type="arabicPeriod" startAt="244"/>
            </a:pPr>
            <a:endParaRPr lang="en-US" altLang="en-US" sz="2400" b="1" u="sng"/>
          </a:p>
          <a:p>
            <a:pPr marL="609600" indent="-609600">
              <a:lnSpc>
                <a:spcPct val="80000"/>
              </a:lnSpc>
              <a:buFontTx/>
              <a:buAutoNum type="arabicPeriod" startAt="244"/>
            </a:pPr>
            <a:endParaRPr lang="en-US" altLang="en-US" sz="2400" b="1"/>
          </a:p>
          <a:p>
            <a:pPr marL="609600" indent="-609600">
              <a:lnSpc>
                <a:spcPct val="80000"/>
              </a:lnSpc>
              <a:buFontTx/>
              <a:buAutoNum type="arabicPeriod" startAt="244"/>
            </a:pPr>
            <a:endParaRPr lang="en-US" altLang="en-US" sz="2400" b="1"/>
          </a:p>
          <a:p>
            <a:pPr marL="609600" indent="-609600">
              <a:lnSpc>
                <a:spcPct val="80000"/>
              </a:lnSpc>
              <a:buFontTx/>
              <a:buAutoNum type="arabicPeriod" startAt="244"/>
            </a:pPr>
            <a:endParaRPr lang="en-US" altLang="en-US" sz="2800" b="1"/>
          </a:p>
          <a:p>
            <a:pPr marL="609600" indent="-609600">
              <a:lnSpc>
                <a:spcPct val="80000"/>
              </a:lnSpc>
              <a:buFontTx/>
              <a:buNone/>
            </a:pPr>
            <a:r>
              <a:rPr lang="en-US" altLang="en-US" sz="2400" b="1"/>
              <a:t>245.   The House fly has three stripes on its thorax.        </a:t>
            </a:r>
          </a:p>
        </p:txBody>
      </p:sp>
      <p:pic>
        <p:nvPicPr>
          <p:cNvPr id="317446" name="Picture 6">
            <a:extLst>
              <a:ext uri="{FF2B5EF4-FFF2-40B4-BE49-F238E27FC236}">
                <a16:creationId xmlns:a16="http://schemas.microsoft.com/office/drawing/2014/main" id="{8FA1A7B3-528A-4F53-81CC-7AD823ECA8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3886200"/>
            <a:ext cx="1527175" cy="1828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42" name="Rectangle 2">
            <a:extLst>
              <a:ext uri="{FF2B5EF4-FFF2-40B4-BE49-F238E27FC236}">
                <a16:creationId xmlns:a16="http://schemas.microsoft.com/office/drawing/2014/main" id="{CDF23A6C-922E-4DAB-AA3F-E8A43B9ECE50}"/>
              </a:ext>
            </a:extLst>
          </p:cNvPr>
          <p:cNvSpPr>
            <a:spLocks noGrp="1" noChangeArrowheads="1"/>
          </p:cNvSpPr>
          <p:nvPr>
            <p:ph type="title"/>
          </p:nvPr>
        </p:nvSpPr>
        <p:spPr>
          <a:xfrm>
            <a:off x="685800" y="304800"/>
            <a:ext cx="7772400" cy="533400"/>
          </a:xfrm>
        </p:spPr>
        <p:txBody>
          <a:bodyPr/>
          <a:lstStyle/>
          <a:p>
            <a:r>
              <a:rPr lang="en-US" altLang="en-US" sz="3200" b="1"/>
              <a:t>True or False</a:t>
            </a:r>
          </a:p>
        </p:txBody>
      </p:sp>
      <p:sp>
        <p:nvSpPr>
          <p:cNvPr id="624643" name="Rectangle 3">
            <a:extLst>
              <a:ext uri="{FF2B5EF4-FFF2-40B4-BE49-F238E27FC236}">
                <a16:creationId xmlns:a16="http://schemas.microsoft.com/office/drawing/2014/main" id="{5D7AD27B-AEA2-4A3E-B171-08D0A160717D}"/>
              </a:ext>
            </a:extLst>
          </p:cNvPr>
          <p:cNvSpPr>
            <a:spLocks noGrp="1" noChangeArrowheads="1"/>
          </p:cNvSpPr>
          <p:nvPr>
            <p:ph type="body" idx="1"/>
          </p:nvPr>
        </p:nvSpPr>
        <p:spPr>
          <a:xfrm>
            <a:off x="685800" y="914400"/>
            <a:ext cx="7772400" cy="5943600"/>
          </a:xfrm>
        </p:spPr>
        <p:txBody>
          <a:bodyPr/>
          <a:lstStyle/>
          <a:p>
            <a:pPr marL="609600" indent="-609600">
              <a:lnSpc>
                <a:spcPct val="80000"/>
              </a:lnSpc>
              <a:buFontTx/>
              <a:buAutoNum type="arabicPeriod" startAt="236"/>
            </a:pPr>
            <a:r>
              <a:rPr lang="en-US" altLang="en-US" sz="2400" b="1"/>
              <a:t>  House dust mites prefer dry conditions.</a:t>
            </a:r>
          </a:p>
          <a:p>
            <a:pPr marL="609600" indent="-609600">
              <a:lnSpc>
                <a:spcPct val="80000"/>
              </a:lnSpc>
              <a:buFontTx/>
              <a:buAutoNum type="arabicPeriod" startAt="236"/>
            </a:pPr>
            <a:r>
              <a:rPr lang="en-US" altLang="en-US" sz="2400" b="1"/>
              <a:t>  House dust mites are ectoparasites.</a:t>
            </a:r>
          </a:p>
          <a:p>
            <a:pPr marL="609600" indent="-609600">
              <a:lnSpc>
                <a:spcPct val="80000"/>
              </a:lnSpc>
              <a:buFontTx/>
              <a:buAutoNum type="arabicPeriod" startAt="236"/>
            </a:pPr>
            <a:r>
              <a:rPr lang="en-US" altLang="en-US" sz="2400" b="1"/>
              <a:t>  House dust mites feed on skin scales and dander.   </a:t>
            </a:r>
          </a:p>
          <a:p>
            <a:pPr marL="609600" indent="-609600">
              <a:lnSpc>
                <a:spcPct val="80000"/>
              </a:lnSpc>
              <a:buFontTx/>
              <a:buAutoNum type="arabicPeriod" startAt="236"/>
            </a:pPr>
            <a:r>
              <a:rPr lang="en-US" altLang="en-US" sz="2400" b="1"/>
              <a:t>  House dust mites are important because of the  </a:t>
            </a:r>
          </a:p>
          <a:p>
            <a:pPr marL="609600" indent="-609600">
              <a:lnSpc>
                <a:spcPct val="80000"/>
              </a:lnSpc>
              <a:buFontTx/>
              <a:buNone/>
            </a:pPr>
            <a:r>
              <a:rPr lang="en-US" altLang="en-US" sz="2400" b="1"/>
              <a:t>          allergens they create. </a:t>
            </a:r>
          </a:p>
          <a:p>
            <a:pPr marL="609600" indent="-609600">
              <a:lnSpc>
                <a:spcPct val="80000"/>
              </a:lnSpc>
              <a:buFontTx/>
              <a:buNone/>
            </a:pPr>
            <a:r>
              <a:rPr lang="en-US" altLang="en-US" sz="2400" b="1"/>
              <a:t>240.   Mosquito larvae and pupae live in dry soil.</a:t>
            </a:r>
          </a:p>
          <a:p>
            <a:pPr marL="609600" indent="-609600">
              <a:lnSpc>
                <a:spcPct val="80000"/>
              </a:lnSpc>
              <a:buFontTx/>
              <a:buNone/>
            </a:pPr>
            <a:r>
              <a:rPr lang="en-US" altLang="en-US" sz="2400" b="1"/>
              <a:t>241.   Moth flies are strong fliers.</a:t>
            </a:r>
          </a:p>
          <a:p>
            <a:pPr marL="609600" indent="-609600">
              <a:lnSpc>
                <a:spcPct val="80000"/>
              </a:lnSpc>
              <a:buFontTx/>
              <a:buNone/>
            </a:pPr>
            <a:r>
              <a:rPr lang="en-US" altLang="en-US" sz="2400" b="1"/>
              <a:t>242.   The Phorid fly is never found in drains.</a:t>
            </a:r>
          </a:p>
          <a:p>
            <a:pPr marL="609600" indent="-609600">
              <a:lnSpc>
                <a:spcPct val="80000"/>
              </a:lnSpc>
              <a:buFontTx/>
              <a:buNone/>
            </a:pPr>
            <a:r>
              <a:rPr lang="en-US" altLang="en-US" sz="2400" b="1"/>
              <a:t>243.   The Fruit fly is often found in     </a:t>
            </a:r>
          </a:p>
          <a:p>
            <a:pPr marL="609600" indent="-609600">
              <a:lnSpc>
                <a:spcPct val="80000"/>
              </a:lnSpc>
              <a:buFontTx/>
              <a:buNone/>
            </a:pPr>
            <a:r>
              <a:rPr lang="en-US" altLang="en-US" sz="2400" b="1"/>
              <a:t>          fruit and garbage containers.</a:t>
            </a:r>
          </a:p>
          <a:p>
            <a:pPr marL="609600" indent="-609600">
              <a:lnSpc>
                <a:spcPct val="80000"/>
              </a:lnSpc>
              <a:buFontTx/>
              <a:buAutoNum type="arabicPeriod" startAt="244"/>
            </a:pPr>
            <a:r>
              <a:rPr lang="en-US" altLang="en-US" sz="2400" b="1"/>
              <a:t>  </a:t>
            </a:r>
            <a:r>
              <a:rPr lang="en-US" altLang="en-US" sz="2400" b="1" u="sng"/>
              <a:t>The Phorid fly is a large fly.</a:t>
            </a:r>
          </a:p>
          <a:p>
            <a:pPr marL="609600" indent="-609600">
              <a:lnSpc>
                <a:spcPct val="80000"/>
              </a:lnSpc>
              <a:buFontTx/>
              <a:buAutoNum type="arabicPeriod" startAt="244"/>
            </a:pPr>
            <a:endParaRPr lang="en-US" altLang="en-US" sz="2400" b="1" u="sng"/>
          </a:p>
          <a:p>
            <a:pPr marL="609600" indent="-609600">
              <a:lnSpc>
                <a:spcPct val="80000"/>
              </a:lnSpc>
              <a:buFontTx/>
              <a:buAutoNum type="arabicPeriod" startAt="244"/>
            </a:pPr>
            <a:endParaRPr lang="en-US" altLang="en-US" sz="2400" b="1"/>
          </a:p>
          <a:p>
            <a:pPr marL="609600" indent="-609600">
              <a:lnSpc>
                <a:spcPct val="80000"/>
              </a:lnSpc>
              <a:buFontTx/>
              <a:buAutoNum type="arabicPeriod" startAt="244"/>
            </a:pPr>
            <a:endParaRPr lang="en-US" altLang="en-US" sz="2400" b="1"/>
          </a:p>
          <a:p>
            <a:pPr marL="609600" indent="-609600">
              <a:lnSpc>
                <a:spcPct val="80000"/>
              </a:lnSpc>
              <a:buFontTx/>
              <a:buAutoNum type="arabicPeriod" startAt="244"/>
            </a:pPr>
            <a:endParaRPr lang="en-US" altLang="en-US" sz="2800" b="1"/>
          </a:p>
          <a:p>
            <a:pPr marL="609600" indent="-609600">
              <a:lnSpc>
                <a:spcPct val="80000"/>
              </a:lnSpc>
              <a:buFontTx/>
              <a:buNone/>
            </a:pPr>
            <a:r>
              <a:rPr lang="en-US" altLang="en-US" sz="2400" b="1"/>
              <a:t>245.   The House fly has three stripes on its thorax.        </a:t>
            </a:r>
          </a:p>
        </p:txBody>
      </p:sp>
      <p:sp>
        <p:nvSpPr>
          <p:cNvPr id="624644" name="Text Box 4">
            <a:extLst>
              <a:ext uri="{FF2B5EF4-FFF2-40B4-BE49-F238E27FC236}">
                <a16:creationId xmlns:a16="http://schemas.microsoft.com/office/drawing/2014/main" id="{23DCE3AD-F6D1-4F21-8A52-F225EC07F494}"/>
              </a:ext>
            </a:extLst>
          </p:cNvPr>
          <p:cNvSpPr txBox="1">
            <a:spLocks noChangeArrowheads="1"/>
          </p:cNvSpPr>
          <p:nvPr/>
        </p:nvSpPr>
        <p:spPr bwMode="auto">
          <a:xfrm>
            <a:off x="746125" y="5791200"/>
            <a:ext cx="79660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it is a small fly (1/8</a:t>
            </a:r>
            <a:r>
              <a:rPr lang="en-US" altLang="en-US" sz="2400" baseline="30000"/>
              <a:t>th</a:t>
            </a:r>
            <a:r>
              <a:rPr lang="en-US" altLang="en-US" sz="2400"/>
              <a:t>”)…about the size of a small ant</a:t>
            </a:r>
          </a:p>
        </p:txBody>
      </p:sp>
      <p:pic>
        <p:nvPicPr>
          <p:cNvPr id="624645" name="Picture 5">
            <a:extLst>
              <a:ext uri="{FF2B5EF4-FFF2-40B4-BE49-F238E27FC236}">
                <a16:creationId xmlns:a16="http://schemas.microsoft.com/office/drawing/2014/main" id="{AD5C05D4-1442-4D4D-8015-EF54B25A68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3886200"/>
            <a:ext cx="1527175" cy="1828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466" name="Rectangle 2">
            <a:extLst>
              <a:ext uri="{FF2B5EF4-FFF2-40B4-BE49-F238E27FC236}">
                <a16:creationId xmlns:a16="http://schemas.microsoft.com/office/drawing/2014/main" id="{41F7F9FF-043E-438E-BC1D-ABD9EAFA26F9}"/>
              </a:ext>
            </a:extLst>
          </p:cNvPr>
          <p:cNvSpPr>
            <a:spLocks noGrp="1" noChangeArrowheads="1"/>
          </p:cNvSpPr>
          <p:nvPr>
            <p:ph type="title"/>
          </p:nvPr>
        </p:nvSpPr>
        <p:spPr>
          <a:xfrm>
            <a:off x="685800" y="152400"/>
            <a:ext cx="7772400" cy="533400"/>
          </a:xfrm>
        </p:spPr>
        <p:txBody>
          <a:bodyPr/>
          <a:lstStyle/>
          <a:p>
            <a:r>
              <a:rPr lang="en-US" altLang="en-US" sz="3200" b="1"/>
              <a:t>True or False</a:t>
            </a:r>
          </a:p>
        </p:txBody>
      </p:sp>
      <p:sp>
        <p:nvSpPr>
          <p:cNvPr id="318467" name="Rectangle 3">
            <a:extLst>
              <a:ext uri="{FF2B5EF4-FFF2-40B4-BE49-F238E27FC236}">
                <a16:creationId xmlns:a16="http://schemas.microsoft.com/office/drawing/2014/main" id="{154AF94C-92BC-4ED0-A592-D3B4B9330C34}"/>
              </a:ext>
            </a:extLst>
          </p:cNvPr>
          <p:cNvSpPr>
            <a:spLocks noGrp="1" noChangeArrowheads="1"/>
          </p:cNvSpPr>
          <p:nvPr>
            <p:ph type="body" idx="1"/>
          </p:nvPr>
        </p:nvSpPr>
        <p:spPr>
          <a:xfrm>
            <a:off x="685800" y="762000"/>
            <a:ext cx="7772400" cy="5257800"/>
          </a:xfrm>
        </p:spPr>
        <p:txBody>
          <a:bodyPr/>
          <a:lstStyle/>
          <a:p>
            <a:pPr marL="609600" indent="-609600">
              <a:lnSpc>
                <a:spcPct val="90000"/>
              </a:lnSpc>
              <a:buFontTx/>
              <a:buAutoNum type="arabicPeriod" startAt="236"/>
            </a:pPr>
            <a:r>
              <a:rPr lang="en-US" altLang="en-US" sz="2400" b="1"/>
              <a:t>  House dust mites prefer dry conditions.</a:t>
            </a:r>
          </a:p>
          <a:p>
            <a:pPr marL="609600" indent="-609600">
              <a:lnSpc>
                <a:spcPct val="90000"/>
              </a:lnSpc>
              <a:buFontTx/>
              <a:buAutoNum type="arabicPeriod" startAt="236"/>
            </a:pPr>
            <a:r>
              <a:rPr lang="en-US" altLang="en-US" sz="2400" b="1"/>
              <a:t>  House dust mites are ectoparasites.</a:t>
            </a:r>
          </a:p>
          <a:p>
            <a:pPr marL="609600" indent="-609600">
              <a:lnSpc>
                <a:spcPct val="90000"/>
              </a:lnSpc>
              <a:buFontTx/>
              <a:buAutoNum type="arabicPeriod" startAt="236"/>
            </a:pPr>
            <a:r>
              <a:rPr lang="en-US" altLang="en-US" sz="2400" b="1"/>
              <a:t>  House dust mites feed on skin scales and dander.   </a:t>
            </a:r>
          </a:p>
          <a:p>
            <a:pPr marL="609600" indent="-609600">
              <a:lnSpc>
                <a:spcPct val="90000"/>
              </a:lnSpc>
              <a:buFontTx/>
              <a:buAutoNum type="arabicPeriod" startAt="236"/>
            </a:pPr>
            <a:r>
              <a:rPr lang="en-US" altLang="en-US" sz="2400" b="1"/>
              <a:t>  House dust mites are important because of the  </a:t>
            </a:r>
          </a:p>
          <a:p>
            <a:pPr marL="609600" indent="-609600">
              <a:lnSpc>
                <a:spcPct val="90000"/>
              </a:lnSpc>
              <a:buFontTx/>
              <a:buNone/>
            </a:pPr>
            <a:r>
              <a:rPr lang="en-US" altLang="en-US" sz="2400" b="1"/>
              <a:t>          allergens they create. </a:t>
            </a:r>
          </a:p>
          <a:p>
            <a:pPr marL="609600" indent="-609600">
              <a:lnSpc>
                <a:spcPct val="90000"/>
              </a:lnSpc>
              <a:buFontTx/>
              <a:buNone/>
            </a:pPr>
            <a:r>
              <a:rPr lang="en-US" altLang="en-US" sz="2400" b="1"/>
              <a:t>240.   Mosquito larvae and pupae live in dry soil.</a:t>
            </a:r>
          </a:p>
          <a:p>
            <a:pPr marL="609600" indent="-609600">
              <a:lnSpc>
                <a:spcPct val="90000"/>
              </a:lnSpc>
              <a:buFontTx/>
              <a:buNone/>
            </a:pPr>
            <a:r>
              <a:rPr lang="en-US" altLang="en-US" sz="2400" b="1"/>
              <a:t>241.   Moth flies are strong fliers.</a:t>
            </a:r>
          </a:p>
          <a:p>
            <a:pPr marL="609600" indent="-609600">
              <a:lnSpc>
                <a:spcPct val="90000"/>
              </a:lnSpc>
              <a:buFontTx/>
              <a:buNone/>
            </a:pPr>
            <a:r>
              <a:rPr lang="en-US" altLang="en-US" sz="2400" b="1"/>
              <a:t>242.   The Phorid fly is never found in drains.</a:t>
            </a:r>
          </a:p>
          <a:p>
            <a:pPr marL="609600" indent="-609600">
              <a:lnSpc>
                <a:spcPct val="90000"/>
              </a:lnSpc>
              <a:buFontTx/>
              <a:buNone/>
            </a:pPr>
            <a:r>
              <a:rPr lang="en-US" altLang="en-US" sz="2400" b="1"/>
              <a:t>243.   The Fruit fly is often found in fruit and garbage   </a:t>
            </a:r>
          </a:p>
          <a:p>
            <a:pPr marL="609600" indent="-609600">
              <a:lnSpc>
                <a:spcPct val="90000"/>
              </a:lnSpc>
              <a:buFontTx/>
              <a:buNone/>
            </a:pPr>
            <a:r>
              <a:rPr lang="en-US" altLang="en-US" sz="2400" b="1"/>
              <a:t>          containers.</a:t>
            </a:r>
          </a:p>
          <a:p>
            <a:pPr marL="609600" indent="-609600">
              <a:lnSpc>
                <a:spcPct val="90000"/>
              </a:lnSpc>
              <a:buFontTx/>
              <a:buNone/>
            </a:pPr>
            <a:r>
              <a:rPr lang="en-US" altLang="en-US" sz="2400" b="1"/>
              <a:t>244.   The Phorid fly is a large fly.</a:t>
            </a:r>
          </a:p>
          <a:p>
            <a:pPr marL="609600" indent="-609600">
              <a:lnSpc>
                <a:spcPct val="90000"/>
              </a:lnSpc>
              <a:buFontTx/>
              <a:buAutoNum type="arabicPeriod" startAt="245"/>
            </a:pPr>
            <a:r>
              <a:rPr lang="en-US" altLang="en-US" sz="2400" b="1"/>
              <a:t>  </a:t>
            </a:r>
            <a:r>
              <a:rPr lang="en-US" altLang="en-US" sz="2400" b="1" u="sng"/>
              <a:t>The House fly has three stripes </a:t>
            </a:r>
          </a:p>
          <a:p>
            <a:pPr marL="609600" indent="-609600">
              <a:lnSpc>
                <a:spcPct val="90000"/>
              </a:lnSpc>
              <a:buFontTx/>
              <a:buNone/>
            </a:pPr>
            <a:r>
              <a:rPr lang="en-US" altLang="en-US" sz="2400" b="1"/>
              <a:t>           </a:t>
            </a:r>
            <a:r>
              <a:rPr lang="en-US" altLang="en-US" sz="2400" b="1" u="sng"/>
              <a:t>on its thorax.        </a:t>
            </a:r>
          </a:p>
        </p:txBody>
      </p:sp>
      <p:pic>
        <p:nvPicPr>
          <p:cNvPr id="318469" name="Picture 5">
            <a:extLst>
              <a:ext uri="{FF2B5EF4-FFF2-40B4-BE49-F238E27FC236}">
                <a16:creationId xmlns:a16="http://schemas.microsoft.com/office/drawing/2014/main" id="{C1DEB33D-7019-40EC-865F-09342F4CDC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4495800"/>
            <a:ext cx="1203325" cy="1676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5666" name="Rectangle 2">
            <a:extLst>
              <a:ext uri="{FF2B5EF4-FFF2-40B4-BE49-F238E27FC236}">
                <a16:creationId xmlns:a16="http://schemas.microsoft.com/office/drawing/2014/main" id="{73EEB003-389D-40A3-A030-56FC99B53472}"/>
              </a:ext>
            </a:extLst>
          </p:cNvPr>
          <p:cNvSpPr>
            <a:spLocks noGrp="1" noChangeArrowheads="1"/>
          </p:cNvSpPr>
          <p:nvPr>
            <p:ph type="title"/>
          </p:nvPr>
        </p:nvSpPr>
        <p:spPr>
          <a:xfrm>
            <a:off x="685800" y="152400"/>
            <a:ext cx="7772400" cy="533400"/>
          </a:xfrm>
        </p:spPr>
        <p:txBody>
          <a:bodyPr/>
          <a:lstStyle/>
          <a:p>
            <a:r>
              <a:rPr lang="en-US" altLang="en-US" sz="3200" b="1"/>
              <a:t>True or False</a:t>
            </a:r>
          </a:p>
        </p:txBody>
      </p:sp>
      <p:sp>
        <p:nvSpPr>
          <p:cNvPr id="625667" name="Rectangle 3">
            <a:extLst>
              <a:ext uri="{FF2B5EF4-FFF2-40B4-BE49-F238E27FC236}">
                <a16:creationId xmlns:a16="http://schemas.microsoft.com/office/drawing/2014/main" id="{0714F169-A744-4398-865F-2E79AD4DACCA}"/>
              </a:ext>
            </a:extLst>
          </p:cNvPr>
          <p:cNvSpPr>
            <a:spLocks noGrp="1" noChangeArrowheads="1"/>
          </p:cNvSpPr>
          <p:nvPr>
            <p:ph type="body" idx="1"/>
          </p:nvPr>
        </p:nvSpPr>
        <p:spPr>
          <a:xfrm>
            <a:off x="685800" y="762000"/>
            <a:ext cx="7772400" cy="5257800"/>
          </a:xfrm>
        </p:spPr>
        <p:txBody>
          <a:bodyPr/>
          <a:lstStyle/>
          <a:p>
            <a:pPr marL="609600" indent="-609600">
              <a:lnSpc>
                <a:spcPct val="90000"/>
              </a:lnSpc>
              <a:buFontTx/>
              <a:buAutoNum type="arabicPeriod" startAt="236"/>
            </a:pPr>
            <a:r>
              <a:rPr lang="en-US" altLang="en-US" sz="2400" b="1"/>
              <a:t>  House dust mites prefer dry conditions.</a:t>
            </a:r>
          </a:p>
          <a:p>
            <a:pPr marL="609600" indent="-609600">
              <a:lnSpc>
                <a:spcPct val="90000"/>
              </a:lnSpc>
              <a:buFontTx/>
              <a:buAutoNum type="arabicPeriod" startAt="236"/>
            </a:pPr>
            <a:r>
              <a:rPr lang="en-US" altLang="en-US" sz="2400" b="1"/>
              <a:t>  House dust mites are ectoparasites.</a:t>
            </a:r>
          </a:p>
          <a:p>
            <a:pPr marL="609600" indent="-609600">
              <a:lnSpc>
                <a:spcPct val="90000"/>
              </a:lnSpc>
              <a:buFontTx/>
              <a:buAutoNum type="arabicPeriod" startAt="236"/>
            </a:pPr>
            <a:r>
              <a:rPr lang="en-US" altLang="en-US" sz="2400" b="1"/>
              <a:t>  House dust mites feed on skin scales and dander.   </a:t>
            </a:r>
          </a:p>
          <a:p>
            <a:pPr marL="609600" indent="-609600">
              <a:lnSpc>
                <a:spcPct val="90000"/>
              </a:lnSpc>
              <a:buFontTx/>
              <a:buAutoNum type="arabicPeriod" startAt="236"/>
            </a:pPr>
            <a:r>
              <a:rPr lang="en-US" altLang="en-US" sz="2400" b="1"/>
              <a:t>  House dust mites are important because of the  </a:t>
            </a:r>
          </a:p>
          <a:p>
            <a:pPr marL="609600" indent="-609600">
              <a:lnSpc>
                <a:spcPct val="90000"/>
              </a:lnSpc>
              <a:buFontTx/>
              <a:buNone/>
            </a:pPr>
            <a:r>
              <a:rPr lang="en-US" altLang="en-US" sz="2400" b="1"/>
              <a:t>          allergens they create. </a:t>
            </a:r>
          </a:p>
          <a:p>
            <a:pPr marL="609600" indent="-609600">
              <a:lnSpc>
                <a:spcPct val="90000"/>
              </a:lnSpc>
              <a:buFontTx/>
              <a:buNone/>
            </a:pPr>
            <a:r>
              <a:rPr lang="en-US" altLang="en-US" sz="2400" b="1"/>
              <a:t>240.   Mosquito larvae and pupae live in dry soil.</a:t>
            </a:r>
          </a:p>
          <a:p>
            <a:pPr marL="609600" indent="-609600">
              <a:lnSpc>
                <a:spcPct val="90000"/>
              </a:lnSpc>
              <a:buFontTx/>
              <a:buNone/>
            </a:pPr>
            <a:r>
              <a:rPr lang="en-US" altLang="en-US" sz="2400" b="1"/>
              <a:t>241.   Moth flies are strong fliers.</a:t>
            </a:r>
          </a:p>
          <a:p>
            <a:pPr marL="609600" indent="-609600">
              <a:lnSpc>
                <a:spcPct val="90000"/>
              </a:lnSpc>
              <a:buFontTx/>
              <a:buNone/>
            </a:pPr>
            <a:r>
              <a:rPr lang="en-US" altLang="en-US" sz="2400" b="1"/>
              <a:t>242.   The Phorid fly is never found in drains.</a:t>
            </a:r>
          </a:p>
          <a:p>
            <a:pPr marL="609600" indent="-609600">
              <a:lnSpc>
                <a:spcPct val="90000"/>
              </a:lnSpc>
              <a:buFontTx/>
              <a:buNone/>
            </a:pPr>
            <a:r>
              <a:rPr lang="en-US" altLang="en-US" sz="2400" b="1"/>
              <a:t>243.   The Fruit fly is often found in fruit and garbage   </a:t>
            </a:r>
          </a:p>
          <a:p>
            <a:pPr marL="609600" indent="-609600">
              <a:lnSpc>
                <a:spcPct val="90000"/>
              </a:lnSpc>
              <a:buFontTx/>
              <a:buNone/>
            </a:pPr>
            <a:r>
              <a:rPr lang="en-US" altLang="en-US" sz="2400" b="1"/>
              <a:t>          containers.</a:t>
            </a:r>
          </a:p>
          <a:p>
            <a:pPr marL="609600" indent="-609600">
              <a:lnSpc>
                <a:spcPct val="90000"/>
              </a:lnSpc>
              <a:buFontTx/>
              <a:buNone/>
            </a:pPr>
            <a:r>
              <a:rPr lang="en-US" altLang="en-US" sz="2400" b="1"/>
              <a:t>244.   The Phorid fly is a large fly.</a:t>
            </a:r>
          </a:p>
          <a:p>
            <a:pPr marL="609600" indent="-609600">
              <a:lnSpc>
                <a:spcPct val="90000"/>
              </a:lnSpc>
              <a:buFontTx/>
              <a:buAutoNum type="arabicPeriod" startAt="245"/>
            </a:pPr>
            <a:r>
              <a:rPr lang="en-US" altLang="en-US" sz="2400" b="1"/>
              <a:t>  </a:t>
            </a:r>
            <a:r>
              <a:rPr lang="en-US" altLang="en-US" sz="2400" b="1" u="sng"/>
              <a:t>The House fly has three stripes </a:t>
            </a:r>
          </a:p>
          <a:p>
            <a:pPr marL="609600" indent="-609600">
              <a:lnSpc>
                <a:spcPct val="90000"/>
              </a:lnSpc>
              <a:buFontTx/>
              <a:buNone/>
            </a:pPr>
            <a:r>
              <a:rPr lang="en-US" altLang="en-US" sz="2400" b="1"/>
              <a:t>           </a:t>
            </a:r>
            <a:r>
              <a:rPr lang="en-US" altLang="en-US" sz="2400" b="1" u="sng"/>
              <a:t>on its thorax.        </a:t>
            </a:r>
          </a:p>
        </p:txBody>
      </p:sp>
      <p:sp>
        <p:nvSpPr>
          <p:cNvPr id="625668" name="Text Box 4">
            <a:extLst>
              <a:ext uri="{FF2B5EF4-FFF2-40B4-BE49-F238E27FC236}">
                <a16:creationId xmlns:a16="http://schemas.microsoft.com/office/drawing/2014/main" id="{B27EF06E-723C-4427-87A9-7574D9EF2559}"/>
              </a:ext>
            </a:extLst>
          </p:cNvPr>
          <p:cNvSpPr txBox="1">
            <a:spLocks noChangeArrowheads="1"/>
          </p:cNvSpPr>
          <p:nvPr/>
        </p:nvSpPr>
        <p:spPr bwMode="auto">
          <a:xfrm>
            <a:off x="533400" y="6172200"/>
            <a:ext cx="8153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the House fly adult has four dark stripes on its thorax</a:t>
            </a:r>
          </a:p>
        </p:txBody>
      </p:sp>
      <p:pic>
        <p:nvPicPr>
          <p:cNvPr id="625669" name="Picture 5">
            <a:extLst>
              <a:ext uri="{FF2B5EF4-FFF2-40B4-BE49-F238E27FC236}">
                <a16:creationId xmlns:a16="http://schemas.microsoft.com/office/drawing/2014/main" id="{350FCFD4-6956-458F-8365-4C79B40550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4343400"/>
            <a:ext cx="1203325" cy="16764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E1AFE69D-A7FA-465D-A991-ED8B11F5EC78}"/>
              </a:ext>
            </a:extLst>
          </p:cNvPr>
          <p:cNvSpPr>
            <a:spLocks noGrp="1" noChangeArrowheads="1"/>
          </p:cNvSpPr>
          <p:nvPr>
            <p:ph type="title"/>
          </p:nvPr>
        </p:nvSpPr>
        <p:spPr>
          <a:xfrm>
            <a:off x="685800" y="228600"/>
            <a:ext cx="7772400" cy="609600"/>
          </a:xfrm>
        </p:spPr>
        <p:txBody>
          <a:bodyPr/>
          <a:lstStyle/>
          <a:p>
            <a:r>
              <a:rPr lang="en-US" altLang="en-US" sz="4000" b="1"/>
              <a:t>True or False</a:t>
            </a:r>
          </a:p>
        </p:txBody>
      </p:sp>
      <p:sp>
        <p:nvSpPr>
          <p:cNvPr id="58371" name="Rectangle 3">
            <a:extLst>
              <a:ext uri="{FF2B5EF4-FFF2-40B4-BE49-F238E27FC236}">
                <a16:creationId xmlns:a16="http://schemas.microsoft.com/office/drawing/2014/main" id="{A8A2CC1A-F2A3-4488-B6AF-3D9996C40060}"/>
              </a:ext>
            </a:extLst>
          </p:cNvPr>
          <p:cNvSpPr>
            <a:spLocks noGrp="1" noChangeArrowheads="1"/>
          </p:cNvSpPr>
          <p:nvPr>
            <p:ph type="body" idx="1"/>
          </p:nvPr>
        </p:nvSpPr>
        <p:spPr>
          <a:xfrm>
            <a:off x="685800" y="1066800"/>
            <a:ext cx="7772400" cy="5410200"/>
          </a:xfrm>
        </p:spPr>
        <p:txBody>
          <a:bodyPr/>
          <a:lstStyle/>
          <a:p>
            <a:pPr marL="609600" indent="-609600">
              <a:buFontTx/>
              <a:buAutoNum type="arabicPeriod" startAt="246"/>
            </a:pPr>
            <a:r>
              <a:rPr lang="en-US" altLang="en-US" sz="2400" b="1" u="sng"/>
              <a:t>The Flesh fly has a gray and black checkerboard  </a:t>
            </a:r>
          </a:p>
          <a:p>
            <a:pPr marL="609600" indent="-609600">
              <a:buFontTx/>
              <a:buNone/>
            </a:pPr>
            <a:r>
              <a:rPr lang="en-US" altLang="en-US" sz="2400" b="1"/>
              <a:t>         </a:t>
            </a:r>
            <a:r>
              <a:rPr lang="en-US" altLang="en-US" sz="2400" b="1" u="sng"/>
              <a:t>abdomen.</a:t>
            </a:r>
          </a:p>
          <a:p>
            <a:pPr marL="609600" indent="-609600">
              <a:buFontTx/>
              <a:buAutoNum type="arabicPeriod" startAt="247"/>
            </a:pPr>
            <a:r>
              <a:rPr lang="en-US" altLang="en-US" sz="2400" b="1"/>
              <a:t> Anticoagulant rodenticides cause a rodent to stop </a:t>
            </a:r>
          </a:p>
          <a:p>
            <a:pPr marL="609600" indent="-609600">
              <a:buFontTx/>
              <a:buNone/>
            </a:pPr>
            <a:r>
              <a:rPr lang="en-US" altLang="en-US" sz="2400" b="1"/>
              <a:t>         feeding once it has received a lethal dose.</a:t>
            </a:r>
          </a:p>
          <a:p>
            <a:pPr marL="609600" indent="-609600">
              <a:buFontTx/>
              <a:buAutoNum type="arabicPeriod" startAt="248"/>
            </a:pPr>
            <a:r>
              <a:rPr lang="en-US" altLang="en-US" sz="2400" b="1"/>
              <a:t>  An anticoagulant kills rodents by drying them up.</a:t>
            </a:r>
          </a:p>
          <a:p>
            <a:pPr marL="609600" indent="-609600">
              <a:buFontTx/>
              <a:buAutoNum type="arabicPeriod" startAt="249"/>
            </a:pPr>
            <a:r>
              <a:rPr lang="en-US" altLang="en-US" sz="2400" b="1"/>
              <a:t>  Warfarin and Diphacinone are single feeding </a:t>
            </a:r>
          </a:p>
          <a:p>
            <a:pPr marL="609600" indent="-609600">
              <a:buFontTx/>
              <a:buNone/>
            </a:pPr>
            <a:r>
              <a:rPr lang="en-US" altLang="en-US" sz="2400" b="1"/>
              <a:t>          anticoagulant rodenticides.</a:t>
            </a:r>
          </a:p>
          <a:p>
            <a:pPr marL="609600" indent="-609600">
              <a:buFontTx/>
              <a:buAutoNum type="arabicPeriod" startAt="250"/>
            </a:pPr>
            <a:r>
              <a:rPr lang="en-US" altLang="en-US" sz="2400" b="1"/>
              <a:t> Cholecaliferol kills by mobilizing too much calcium </a:t>
            </a:r>
          </a:p>
          <a:p>
            <a:pPr marL="609600" indent="-609600">
              <a:buFontTx/>
              <a:buNone/>
            </a:pPr>
            <a:r>
              <a:rPr lang="en-US" altLang="en-US" sz="2400" b="1"/>
              <a:t>          in the blood (hypercalcification).</a:t>
            </a:r>
          </a:p>
          <a:p>
            <a:pPr marL="609600" indent="-609600">
              <a:buFontTx/>
              <a:buNone/>
            </a:pPr>
            <a:r>
              <a:rPr lang="en-US" altLang="en-US" sz="2400" b="1"/>
              <a:t>251.  Talon (brodifacoum), Contract and Maki (bromodiolone) and Generation (difethiolone) are all single dose anticoagulant rodenticides.</a:t>
            </a:r>
          </a:p>
          <a:p>
            <a:pPr marL="609600" indent="-609600">
              <a:buFontTx/>
              <a:buNone/>
            </a:pPr>
            <a:endParaRPr lang="en-US" altLang="en-US" sz="2400" b="1"/>
          </a:p>
        </p:txBody>
      </p:sp>
    </p:spTree>
  </p:cSld>
  <p:clrMapOvr>
    <a:masterClrMapping/>
  </p:clrMapOvr>
</p:sld>
</file>

<file path=ppt/slides/slide4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9490" name="Rectangle 2">
            <a:extLst>
              <a:ext uri="{FF2B5EF4-FFF2-40B4-BE49-F238E27FC236}">
                <a16:creationId xmlns:a16="http://schemas.microsoft.com/office/drawing/2014/main" id="{86125CF2-CF68-4877-A61D-8577DA5F2165}"/>
              </a:ext>
            </a:extLst>
          </p:cNvPr>
          <p:cNvSpPr>
            <a:spLocks noGrp="1" noChangeArrowheads="1"/>
          </p:cNvSpPr>
          <p:nvPr>
            <p:ph type="title"/>
          </p:nvPr>
        </p:nvSpPr>
        <p:spPr>
          <a:xfrm>
            <a:off x="685800" y="228600"/>
            <a:ext cx="7772400" cy="457200"/>
          </a:xfrm>
        </p:spPr>
        <p:txBody>
          <a:bodyPr/>
          <a:lstStyle/>
          <a:p>
            <a:r>
              <a:rPr lang="en-US" altLang="en-US" sz="4000" b="1"/>
              <a:t>True or False</a:t>
            </a:r>
          </a:p>
        </p:txBody>
      </p:sp>
      <p:sp>
        <p:nvSpPr>
          <p:cNvPr id="319491" name="Rectangle 3">
            <a:extLst>
              <a:ext uri="{FF2B5EF4-FFF2-40B4-BE49-F238E27FC236}">
                <a16:creationId xmlns:a16="http://schemas.microsoft.com/office/drawing/2014/main" id="{58930016-A3E2-4DE3-85C2-38730B46FC3D}"/>
              </a:ext>
            </a:extLst>
          </p:cNvPr>
          <p:cNvSpPr>
            <a:spLocks noGrp="1" noChangeArrowheads="1"/>
          </p:cNvSpPr>
          <p:nvPr>
            <p:ph type="body" idx="1"/>
          </p:nvPr>
        </p:nvSpPr>
        <p:spPr>
          <a:xfrm>
            <a:off x="685800" y="838200"/>
            <a:ext cx="7772400" cy="6019800"/>
          </a:xfrm>
        </p:spPr>
        <p:txBody>
          <a:bodyPr/>
          <a:lstStyle/>
          <a:p>
            <a:pPr marL="609600" indent="-609600">
              <a:lnSpc>
                <a:spcPct val="90000"/>
              </a:lnSpc>
              <a:buFontTx/>
              <a:buAutoNum type="arabicPeriod" startAt="246"/>
            </a:pPr>
            <a:r>
              <a:rPr lang="en-US" altLang="en-US" sz="2400" b="1" u="sng"/>
              <a:t>The Flesh fly has a gray and black</a:t>
            </a:r>
            <a:r>
              <a:rPr lang="en-US" altLang="en-US" sz="2400" b="1"/>
              <a:t> </a:t>
            </a:r>
          </a:p>
          <a:p>
            <a:pPr marL="609600" indent="-609600">
              <a:lnSpc>
                <a:spcPct val="90000"/>
              </a:lnSpc>
              <a:buFontTx/>
              <a:buNone/>
            </a:pPr>
            <a:r>
              <a:rPr lang="en-US" altLang="en-US" sz="2400" b="1"/>
              <a:t>         </a:t>
            </a:r>
            <a:r>
              <a:rPr lang="en-US" altLang="en-US" sz="2400" b="1" u="sng"/>
              <a:t>checkerboard abdomen.</a:t>
            </a:r>
          </a:p>
          <a:p>
            <a:pPr marL="609600" indent="-609600">
              <a:lnSpc>
                <a:spcPct val="90000"/>
              </a:lnSpc>
              <a:buFontTx/>
              <a:buNone/>
            </a:pPr>
            <a:endParaRPr lang="en-US" altLang="en-US" sz="2400" b="1" u="sng"/>
          </a:p>
          <a:p>
            <a:pPr marL="609600" indent="-609600">
              <a:lnSpc>
                <a:spcPct val="90000"/>
              </a:lnSpc>
              <a:buFontTx/>
              <a:buNone/>
            </a:pPr>
            <a:endParaRPr lang="en-US" altLang="en-US" sz="2400" b="1"/>
          </a:p>
          <a:p>
            <a:pPr marL="609600" indent="-609600">
              <a:lnSpc>
                <a:spcPct val="90000"/>
              </a:lnSpc>
              <a:buFontTx/>
              <a:buNone/>
            </a:pPr>
            <a:endParaRPr lang="en-US" altLang="en-US" sz="2800" b="1"/>
          </a:p>
          <a:p>
            <a:pPr marL="609600" indent="-609600">
              <a:lnSpc>
                <a:spcPct val="90000"/>
              </a:lnSpc>
              <a:buFontTx/>
              <a:buAutoNum type="arabicPeriod" startAt="247"/>
            </a:pPr>
            <a:r>
              <a:rPr lang="en-US" altLang="en-US" sz="2400" b="1"/>
              <a:t> Anticoagulant rodenticides cause a rodent to stop </a:t>
            </a:r>
          </a:p>
          <a:p>
            <a:pPr marL="609600" indent="-609600">
              <a:lnSpc>
                <a:spcPct val="90000"/>
              </a:lnSpc>
              <a:buFontTx/>
              <a:buNone/>
            </a:pPr>
            <a:r>
              <a:rPr lang="en-US" altLang="en-US" sz="2400" b="1"/>
              <a:t>         feeding once it has received a lethal dose.</a:t>
            </a:r>
          </a:p>
          <a:p>
            <a:pPr marL="609600" indent="-609600">
              <a:lnSpc>
                <a:spcPct val="90000"/>
              </a:lnSpc>
              <a:buFontTx/>
              <a:buAutoNum type="arabicPeriod" startAt="248"/>
            </a:pPr>
            <a:r>
              <a:rPr lang="en-US" altLang="en-US" sz="2400" b="1"/>
              <a:t>  An anticoagulant kills rodents by drying them up.</a:t>
            </a:r>
          </a:p>
          <a:p>
            <a:pPr marL="609600" indent="-609600">
              <a:lnSpc>
                <a:spcPct val="90000"/>
              </a:lnSpc>
              <a:buFontTx/>
              <a:buAutoNum type="arabicPeriod" startAt="249"/>
            </a:pPr>
            <a:r>
              <a:rPr lang="en-US" altLang="en-US" sz="2400" b="1"/>
              <a:t>  Warfarin and Diphacinone are single feeding </a:t>
            </a:r>
          </a:p>
          <a:p>
            <a:pPr marL="609600" indent="-609600">
              <a:lnSpc>
                <a:spcPct val="90000"/>
              </a:lnSpc>
              <a:buFontTx/>
              <a:buNone/>
            </a:pPr>
            <a:r>
              <a:rPr lang="en-US" altLang="en-US" sz="2400" b="1"/>
              <a:t>          anticoagulant rodenticides.</a:t>
            </a:r>
          </a:p>
          <a:p>
            <a:pPr marL="609600" indent="-609600">
              <a:lnSpc>
                <a:spcPct val="90000"/>
              </a:lnSpc>
              <a:buFontTx/>
              <a:buAutoNum type="arabicPeriod" startAt="250"/>
            </a:pPr>
            <a:r>
              <a:rPr lang="en-US" altLang="en-US" sz="2400" b="1"/>
              <a:t> Cholecaliferol kills by mobilizing too much calcium </a:t>
            </a:r>
          </a:p>
          <a:p>
            <a:pPr marL="609600" indent="-609600">
              <a:lnSpc>
                <a:spcPct val="90000"/>
              </a:lnSpc>
              <a:buFontTx/>
              <a:buNone/>
            </a:pPr>
            <a:r>
              <a:rPr lang="en-US" altLang="en-US" sz="2400" b="1"/>
              <a:t>          in the blood (hypercalcification).</a:t>
            </a:r>
          </a:p>
          <a:p>
            <a:pPr marL="609600" indent="-609600">
              <a:lnSpc>
                <a:spcPct val="90000"/>
              </a:lnSpc>
              <a:buFontTx/>
              <a:buNone/>
            </a:pPr>
            <a:r>
              <a:rPr lang="en-US" altLang="en-US" sz="2400" b="1"/>
              <a:t>251.  Talon (brodifacoum), Contract and Maki (bromodiolone) and Generation (difethiolone) are all single dose anticoagulant rodenticides.</a:t>
            </a:r>
          </a:p>
          <a:p>
            <a:pPr marL="609600" indent="-609600">
              <a:lnSpc>
                <a:spcPct val="90000"/>
              </a:lnSpc>
              <a:buFontTx/>
              <a:buNone/>
            </a:pPr>
            <a:endParaRPr lang="en-US" altLang="en-US" sz="2400" b="1"/>
          </a:p>
        </p:txBody>
      </p:sp>
      <p:sp>
        <p:nvSpPr>
          <p:cNvPr id="319492" name="Text Box 4">
            <a:extLst>
              <a:ext uri="{FF2B5EF4-FFF2-40B4-BE49-F238E27FC236}">
                <a16:creationId xmlns:a16="http://schemas.microsoft.com/office/drawing/2014/main" id="{789F62C6-5DD2-480C-B4C4-EBF6C52106E9}"/>
              </a:ext>
            </a:extLst>
          </p:cNvPr>
          <p:cNvSpPr txBox="1">
            <a:spLocks noChangeArrowheads="1"/>
          </p:cNvSpPr>
          <p:nvPr/>
        </p:nvSpPr>
        <p:spPr bwMode="auto">
          <a:xfrm>
            <a:off x="304800" y="2438400"/>
            <a:ext cx="8610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True – and it is a large fly (about 2-3 X the size of a House fly) </a:t>
            </a:r>
          </a:p>
        </p:txBody>
      </p:sp>
      <p:pic>
        <p:nvPicPr>
          <p:cNvPr id="319493" name="Picture 5">
            <a:extLst>
              <a:ext uri="{FF2B5EF4-FFF2-40B4-BE49-F238E27FC236}">
                <a16:creationId xmlns:a16="http://schemas.microsoft.com/office/drawing/2014/main" id="{F18CBF78-0FF4-4C6C-BE48-7C072CDD78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762000"/>
            <a:ext cx="2286000" cy="15446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0514" name="Rectangle 2">
            <a:extLst>
              <a:ext uri="{FF2B5EF4-FFF2-40B4-BE49-F238E27FC236}">
                <a16:creationId xmlns:a16="http://schemas.microsoft.com/office/drawing/2014/main" id="{0B196890-7760-4911-BD49-CAD1E697067F}"/>
              </a:ext>
            </a:extLst>
          </p:cNvPr>
          <p:cNvSpPr>
            <a:spLocks noGrp="1" noChangeArrowheads="1"/>
          </p:cNvSpPr>
          <p:nvPr>
            <p:ph type="title"/>
          </p:nvPr>
        </p:nvSpPr>
        <p:spPr>
          <a:xfrm>
            <a:off x="685800" y="228600"/>
            <a:ext cx="7772400" cy="609600"/>
          </a:xfrm>
        </p:spPr>
        <p:txBody>
          <a:bodyPr/>
          <a:lstStyle/>
          <a:p>
            <a:r>
              <a:rPr lang="en-US" altLang="en-US" sz="4000" b="1"/>
              <a:t>True or False</a:t>
            </a:r>
          </a:p>
        </p:txBody>
      </p:sp>
      <p:sp>
        <p:nvSpPr>
          <p:cNvPr id="320515" name="Rectangle 3">
            <a:extLst>
              <a:ext uri="{FF2B5EF4-FFF2-40B4-BE49-F238E27FC236}">
                <a16:creationId xmlns:a16="http://schemas.microsoft.com/office/drawing/2014/main" id="{58B79201-F916-45C3-8B9A-94AEA8DFCD6D}"/>
              </a:ext>
            </a:extLst>
          </p:cNvPr>
          <p:cNvSpPr>
            <a:spLocks noGrp="1" noChangeArrowheads="1"/>
          </p:cNvSpPr>
          <p:nvPr>
            <p:ph type="body" idx="1"/>
          </p:nvPr>
        </p:nvSpPr>
        <p:spPr>
          <a:xfrm>
            <a:off x="685800" y="914400"/>
            <a:ext cx="7772400" cy="5943600"/>
          </a:xfrm>
        </p:spPr>
        <p:txBody>
          <a:bodyPr/>
          <a:lstStyle/>
          <a:p>
            <a:pPr marL="609600" indent="-609600">
              <a:lnSpc>
                <a:spcPct val="90000"/>
              </a:lnSpc>
              <a:buFontTx/>
              <a:buAutoNum type="arabicPeriod" startAt="246"/>
            </a:pPr>
            <a:r>
              <a:rPr lang="en-US" altLang="en-US" sz="2400" b="1"/>
              <a:t>The Flesh fly has a gray and black checkerboard  </a:t>
            </a:r>
          </a:p>
          <a:p>
            <a:pPr marL="609600" indent="-609600">
              <a:lnSpc>
                <a:spcPct val="90000"/>
              </a:lnSpc>
              <a:buFontTx/>
              <a:buNone/>
            </a:pPr>
            <a:r>
              <a:rPr lang="en-US" altLang="en-US" sz="2400" b="1"/>
              <a:t>         abdomen.</a:t>
            </a:r>
          </a:p>
          <a:p>
            <a:pPr marL="609600" indent="-609600">
              <a:lnSpc>
                <a:spcPct val="90000"/>
              </a:lnSpc>
              <a:buFontTx/>
              <a:buAutoNum type="arabicPeriod" startAt="247"/>
            </a:pPr>
            <a:r>
              <a:rPr lang="en-US" altLang="en-US" sz="2400" b="1"/>
              <a:t> </a:t>
            </a:r>
            <a:r>
              <a:rPr lang="en-US" altLang="en-US" sz="2400" b="1" u="sng"/>
              <a:t>Anticoagulant rodenticides cause a rodent to stop </a:t>
            </a:r>
          </a:p>
          <a:p>
            <a:pPr marL="609600" indent="-609600">
              <a:lnSpc>
                <a:spcPct val="90000"/>
              </a:lnSpc>
              <a:buFontTx/>
              <a:buNone/>
            </a:pPr>
            <a:r>
              <a:rPr lang="en-US" altLang="en-US" sz="2400" b="1"/>
              <a:t>         </a:t>
            </a:r>
            <a:r>
              <a:rPr lang="en-US" altLang="en-US" sz="2400" b="1" u="sng"/>
              <a:t>feeding once it has received a lethal dose.</a:t>
            </a:r>
          </a:p>
          <a:p>
            <a:pPr marL="609600" indent="-609600">
              <a:lnSpc>
                <a:spcPct val="90000"/>
              </a:lnSpc>
              <a:buFontTx/>
              <a:buNone/>
            </a:pPr>
            <a:endParaRPr lang="en-US" altLang="en-US" sz="2400" b="1" u="sng"/>
          </a:p>
          <a:p>
            <a:pPr marL="609600" indent="-609600">
              <a:lnSpc>
                <a:spcPct val="90000"/>
              </a:lnSpc>
              <a:buFontTx/>
              <a:buNone/>
            </a:pPr>
            <a:endParaRPr lang="en-US" altLang="en-US" b="1" u="sng"/>
          </a:p>
          <a:p>
            <a:pPr marL="609600" indent="-609600">
              <a:lnSpc>
                <a:spcPct val="90000"/>
              </a:lnSpc>
              <a:buFontTx/>
              <a:buAutoNum type="arabicPeriod" startAt="248"/>
            </a:pPr>
            <a:r>
              <a:rPr lang="en-US" altLang="en-US" sz="2400" b="1"/>
              <a:t>  An anticoagulant kills rodents by drying them up.</a:t>
            </a:r>
          </a:p>
          <a:p>
            <a:pPr marL="609600" indent="-609600">
              <a:lnSpc>
                <a:spcPct val="90000"/>
              </a:lnSpc>
              <a:buFontTx/>
              <a:buAutoNum type="arabicPeriod" startAt="249"/>
            </a:pPr>
            <a:r>
              <a:rPr lang="en-US" altLang="en-US" sz="2400" b="1"/>
              <a:t>  Warfarin and Diphacinone are single feeding </a:t>
            </a:r>
          </a:p>
          <a:p>
            <a:pPr marL="609600" indent="-609600">
              <a:lnSpc>
                <a:spcPct val="90000"/>
              </a:lnSpc>
              <a:buFontTx/>
              <a:buNone/>
            </a:pPr>
            <a:r>
              <a:rPr lang="en-US" altLang="en-US" sz="2400" b="1"/>
              <a:t>          anticoagulant rodenticides.</a:t>
            </a:r>
          </a:p>
          <a:p>
            <a:pPr marL="609600" indent="-609600">
              <a:lnSpc>
                <a:spcPct val="90000"/>
              </a:lnSpc>
              <a:buFontTx/>
              <a:buAutoNum type="arabicPeriod" startAt="250"/>
            </a:pPr>
            <a:r>
              <a:rPr lang="en-US" altLang="en-US" sz="2400" b="1"/>
              <a:t> Cholecaliferol kills by mobilizing too much calcium </a:t>
            </a:r>
          </a:p>
          <a:p>
            <a:pPr marL="609600" indent="-609600">
              <a:lnSpc>
                <a:spcPct val="90000"/>
              </a:lnSpc>
              <a:buFontTx/>
              <a:buNone/>
            </a:pPr>
            <a:r>
              <a:rPr lang="en-US" altLang="en-US" sz="2400" b="1"/>
              <a:t>          in the blood (hypercalcification).</a:t>
            </a:r>
          </a:p>
          <a:p>
            <a:pPr marL="609600" indent="-609600">
              <a:lnSpc>
                <a:spcPct val="90000"/>
              </a:lnSpc>
              <a:buFontTx/>
              <a:buNone/>
            </a:pPr>
            <a:r>
              <a:rPr lang="en-US" altLang="en-US" sz="2400" b="1"/>
              <a:t>251.  Talon (brodifacoum), Contract and Maki (bromodiolone) and Generation (difethiolone) are all single dose anticoagulant rodenticides.</a:t>
            </a:r>
          </a:p>
          <a:p>
            <a:pPr marL="609600" indent="-609600">
              <a:lnSpc>
                <a:spcPct val="90000"/>
              </a:lnSpc>
              <a:buFontTx/>
              <a:buNone/>
            </a:pPr>
            <a:endParaRPr lang="en-US" altLang="en-US" sz="2400" b="1"/>
          </a:p>
        </p:txBody>
      </p:sp>
    </p:spTree>
  </p:cSld>
  <p:clrMapOvr>
    <a:masterClrMapping/>
  </p:clrMapOvr>
</p:sld>
</file>

<file path=ppt/slides/slide4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0" name="Rectangle 2">
            <a:extLst>
              <a:ext uri="{FF2B5EF4-FFF2-40B4-BE49-F238E27FC236}">
                <a16:creationId xmlns:a16="http://schemas.microsoft.com/office/drawing/2014/main" id="{EABD16F6-9462-4451-8669-C396FF98F948}"/>
              </a:ext>
            </a:extLst>
          </p:cNvPr>
          <p:cNvSpPr>
            <a:spLocks noGrp="1" noChangeArrowheads="1"/>
          </p:cNvSpPr>
          <p:nvPr>
            <p:ph type="title"/>
          </p:nvPr>
        </p:nvSpPr>
        <p:spPr>
          <a:xfrm>
            <a:off x="685800" y="228600"/>
            <a:ext cx="7772400" cy="609600"/>
          </a:xfrm>
        </p:spPr>
        <p:txBody>
          <a:bodyPr/>
          <a:lstStyle/>
          <a:p>
            <a:r>
              <a:rPr lang="en-US" altLang="en-US" sz="4000" b="1"/>
              <a:t>True or False</a:t>
            </a:r>
          </a:p>
        </p:txBody>
      </p:sp>
      <p:sp>
        <p:nvSpPr>
          <p:cNvPr id="626691" name="Rectangle 3">
            <a:extLst>
              <a:ext uri="{FF2B5EF4-FFF2-40B4-BE49-F238E27FC236}">
                <a16:creationId xmlns:a16="http://schemas.microsoft.com/office/drawing/2014/main" id="{EC42EFD7-F8D6-4541-958B-602BECD64DCA}"/>
              </a:ext>
            </a:extLst>
          </p:cNvPr>
          <p:cNvSpPr>
            <a:spLocks noGrp="1" noChangeArrowheads="1"/>
          </p:cNvSpPr>
          <p:nvPr>
            <p:ph type="body" idx="1"/>
          </p:nvPr>
        </p:nvSpPr>
        <p:spPr>
          <a:xfrm>
            <a:off x="685800" y="914400"/>
            <a:ext cx="7772400" cy="5943600"/>
          </a:xfrm>
        </p:spPr>
        <p:txBody>
          <a:bodyPr/>
          <a:lstStyle/>
          <a:p>
            <a:pPr marL="609600" indent="-609600">
              <a:lnSpc>
                <a:spcPct val="90000"/>
              </a:lnSpc>
              <a:buFontTx/>
              <a:buAutoNum type="arabicPeriod" startAt="246"/>
            </a:pPr>
            <a:r>
              <a:rPr lang="en-US" altLang="en-US" sz="2400" b="1"/>
              <a:t>The Flesh fly has a gray and black checkerboard  </a:t>
            </a:r>
          </a:p>
          <a:p>
            <a:pPr marL="609600" indent="-609600">
              <a:lnSpc>
                <a:spcPct val="90000"/>
              </a:lnSpc>
              <a:buFontTx/>
              <a:buNone/>
            </a:pPr>
            <a:r>
              <a:rPr lang="en-US" altLang="en-US" sz="2400" b="1"/>
              <a:t>         abdomen.</a:t>
            </a:r>
          </a:p>
          <a:p>
            <a:pPr marL="609600" indent="-609600">
              <a:lnSpc>
                <a:spcPct val="90000"/>
              </a:lnSpc>
              <a:buFontTx/>
              <a:buAutoNum type="arabicPeriod" startAt="247"/>
            </a:pPr>
            <a:r>
              <a:rPr lang="en-US" altLang="en-US" sz="2400" b="1"/>
              <a:t> </a:t>
            </a:r>
            <a:r>
              <a:rPr lang="en-US" altLang="en-US" sz="2400" b="1" u="sng"/>
              <a:t>Anticoagulant rodenticides cause a rodent to stop </a:t>
            </a:r>
          </a:p>
          <a:p>
            <a:pPr marL="609600" indent="-609600">
              <a:lnSpc>
                <a:spcPct val="90000"/>
              </a:lnSpc>
              <a:buFontTx/>
              <a:buNone/>
            </a:pPr>
            <a:r>
              <a:rPr lang="en-US" altLang="en-US" sz="2400" b="1"/>
              <a:t>         </a:t>
            </a:r>
            <a:r>
              <a:rPr lang="en-US" altLang="en-US" sz="2400" b="1" u="sng"/>
              <a:t>feeding once it has received a lethal dose.</a:t>
            </a:r>
          </a:p>
          <a:p>
            <a:pPr marL="609600" indent="-609600">
              <a:lnSpc>
                <a:spcPct val="90000"/>
              </a:lnSpc>
              <a:buFontTx/>
              <a:buNone/>
            </a:pPr>
            <a:endParaRPr lang="en-US" altLang="en-US" sz="2400" b="1" u="sng"/>
          </a:p>
          <a:p>
            <a:pPr marL="609600" indent="-609600">
              <a:lnSpc>
                <a:spcPct val="90000"/>
              </a:lnSpc>
              <a:buFontTx/>
              <a:buNone/>
            </a:pPr>
            <a:endParaRPr lang="en-US" altLang="en-US" b="1" u="sng"/>
          </a:p>
          <a:p>
            <a:pPr marL="609600" indent="-609600">
              <a:lnSpc>
                <a:spcPct val="90000"/>
              </a:lnSpc>
              <a:buFontTx/>
              <a:buAutoNum type="arabicPeriod" startAt="248"/>
            </a:pPr>
            <a:r>
              <a:rPr lang="en-US" altLang="en-US" sz="2400" b="1"/>
              <a:t>  An anticoagulant kills rodents by drying them up.</a:t>
            </a:r>
          </a:p>
          <a:p>
            <a:pPr marL="609600" indent="-609600">
              <a:lnSpc>
                <a:spcPct val="90000"/>
              </a:lnSpc>
              <a:buFontTx/>
              <a:buAutoNum type="arabicPeriod" startAt="249"/>
            </a:pPr>
            <a:r>
              <a:rPr lang="en-US" altLang="en-US" sz="2400" b="1"/>
              <a:t>  Warfarin and Diphacinone are single feeding </a:t>
            </a:r>
          </a:p>
          <a:p>
            <a:pPr marL="609600" indent="-609600">
              <a:lnSpc>
                <a:spcPct val="90000"/>
              </a:lnSpc>
              <a:buFontTx/>
              <a:buNone/>
            </a:pPr>
            <a:r>
              <a:rPr lang="en-US" altLang="en-US" sz="2400" b="1"/>
              <a:t>          anticoagulant rodenticides.</a:t>
            </a:r>
          </a:p>
          <a:p>
            <a:pPr marL="609600" indent="-609600">
              <a:lnSpc>
                <a:spcPct val="90000"/>
              </a:lnSpc>
              <a:buFontTx/>
              <a:buAutoNum type="arabicPeriod" startAt="250"/>
            </a:pPr>
            <a:r>
              <a:rPr lang="en-US" altLang="en-US" sz="2400" b="1"/>
              <a:t> Cholecaliferol kills by mobilizing too much calcium </a:t>
            </a:r>
          </a:p>
          <a:p>
            <a:pPr marL="609600" indent="-609600">
              <a:lnSpc>
                <a:spcPct val="90000"/>
              </a:lnSpc>
              <a:buFontTx/>
              <a:buNone/>
            </a:pPr>
            <a:r>
              <a:rPr lang="en-US" altLang="en-US" sz="2400" b="1"/>
              <a:t>          in the blood (hypercalcification).</a:t>
            </a:r>
          </a:p>
          <a:p>
            <a:pPr marL="609600" indent="-609600">
              <a:lnSpc>
                <a:spcPct val="90000"/>
              </a:lnSpc>
              <a:buFontTx/>
              <a:buNone/>
            </a:pPr>
            <a:r>
              <a:rPr lang="en-US" altLang="en-US" sz="2400" b="1"/>
              <a:t>251.  Talon (brodifacoum), Contract and Maki (bromodiolone) and Generation (difethiolone) are all single dose anticoagulant rodenticides.</a:t>
            </a:r>
          </a:p>
          <a:p>
            <a:pPr marL="609600" indent="-609600">
              <a:lnSpc>
                <a:spcPct val="90000"/>
              </a:lnSpc>
              <a:buFontTx/>
              <a:buNone/>
            </a:pPr>
            <a:endParaRPr lang="en-US" altLang="en-US" sz="2400" b="1"/>
          </a:p>
        </p:txBody>
      </p:sp>
      <p:sp>
        <p:nvSpPr>
          <p:cNvPr id="626692" name="Text Box 4">
            <a:extLst>
              <a:ext uri="{FF2B5EF4-FFF2-40B4-BE49-F238E27FC236}">
                <a16:creationId xmlns:a16="http://schemas.microsoft.com/office/drawing/2014/main" id="{2514791B-89CB-44F6-B98C-DBD49831B385}"/>
              </a:ext>
            </a:extLst>
          </p:cNvPr>
          <p:cNvSpPr txBox="1">
            <a:spLocks noChangeArrowheads="1"/>
          </p:cNvSpPr>
          <p:nvPr/>
        </p:nvSpPr>
        <p:spPr bwMode="auto">
          <a:xfrm>
            <a:off x="0" y="2590800"/>
            <a:ext cx="9144000" cy="83185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False – they interfere with blood clotting &amp; cause internal bleeding </a:t>
            </a:r>
          </a:p>
          <a:p>
            <a:r>
              <a:rPr lang="en-US" altLang="en-US" sz="2400"/>
              <a:t>    Only Vengeance stops rodents from feeding after a lethal dose</a:t>
            </a:r>
          </a:p>
        </p:txBody>
      </p:sp>
    </p:spTree>
  </p:cSld>
  <p:clrMapOvr>
    <a:masterClrMapping/>
  </p:clrMapOvr>
</p:sld>
</file>

<file path=ppt/slides/slide4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a:extLst>
              <a:ext uri="{FF2B5EF4-FFF2-40B4-BE49-F238E27FC236}">
                <a16:creationId xmlns:a16="http://schemas.microsoft.com/office/drawing/2014/main" id="{6F95D6BE-A276-4B92-8DAD-C3959A618BE3}"/>
              </a:ext>
            </a:extLst>
          </p:cNvPr>
          <p:cNvSpPr>
            <a:spLocks noGrp="1" noChangeArrowheads="1"/>
          </p:cNvSpPr>
          <p:nvPr>
            <p:ph type="title"/>
          </p:nvPr>
        </p:nvSpPr>
        <p:spPr>
          <a:xfrm>
            <a:off x="685800" y="228600"/>
            <a:ext cx="7772400" cy="609600"/>
          </a:xfrm>
        </p:spPr>
        <p:txBody>
          <a:bodyPr/>
          <a:lstStyle/>
          <a:p>
            <a:r>
              <a:rPr lang="en-US" altLang="en-US" sz="4000" b="1"/>
              <a:t>True or False</a:t>
            </a:r>
          </a:p>
        </p:txBody>
      </p:sp>
      <p:sp>
        <p:nvSpPr>
          <p:cNvPr id="321539" name="Rectangle 3">
            <a:extLst>
              <a:ext uri="{FF2B5EF4-FFF2-40B4-BE49-F238E27FC236}">
                <a16:creationId xmlns:a16="http://schemas.microsoft.com/office/drawing/2014/main" id="{6115B288-CA47-45EC-AFB4-A7B1F7E43038}"/>
              </a:ext>
            </a:extLst>
          </p:cNvPr>
          <p:cNvSpPr>
            <a:spLocks noGrp="1" noChangeArrowheads="1"/>
          </p:cNvSpPr>
          <p:nvPr>
            <p:ph type="body" idx="1"/>
          </p:nvPr>
        </p:nvSpPr>
        <p:spPr>
          <a:xfrm>
            <a:off x="685800" y="1066800"/>
            <a:ext cx="7772400" cy="5410200"/>
          </a:xfrm>
        </p:spPr>
        <p:txBody>
          <a:bodyPr/>
          <a:lstStyle/>
          <a:p>
            <a:pPr marL="609600" indent="-609600">
              <a:lnSpc>
                <a:spcPct val="80000"/>
              </a:lnSpc>
              <a:buFontTx/>
              <a:buAutoNum type="arabicPeriod" startAt="246"/>
            </a:pPr>
            <a:r>
              <a:rPr lang="en-US" altLang="en-US" sz="2400" b="1"/>
              <a:t>The Flesh fly has a gray and black checkerboard  </a:t>
            </a:r>
          </a:p>
          <a:p>
            <a:pPr marL="609600" indent="-609600">
              <a:lnSpc>
                <a:spcPct val="80000"/>
              </a:lnSpc>
              <a:buFontTx/>
              <a:buNone/>
            </a:pPr>
            <a:r>
              <a:rPr lang="en-US" altLang="en-US" sz="2400" b="1"/>
              <a:t>         abdomen.</a:t>
            </a:r>
          </a:p>
          <a:p>
            <a:pPr marL="609600" indent="-609600">
              <a:lnSpc>
                <a:spcPct val="80000"/>
              </a:lnSpc>
              <a:buFontTx/>
              <a:buAutoNum type="arabicPeriod" startAt="247"/>
            </a:pPr>
            <a:r>
              <a:rPr lang="en-US" altLang="en-US" sz="2400" b="1"/>
              <a:t> Anticoagulant rodenticides cause a rodent to stop </a:t>
            </a:r>
          </a:p>
          <a:p>
            <a:pPr marL="609600" indent="-609600">
              <a:lnSpc>
                <a:spcPct val="80000"/>
              </a:lnSpc>
              <a:buFontTx/>
              <a:buNone/>
            </a:pPr>
            <a:r>
              <a:rPr lang="en-US" altLang="en-US" sz="2400" b="1"/>
              <a:t>         feeding once it has received a lethal dose.</a:t>
            </a:r>
          </a:p>
          <a:p>
            <a:pPr marL="609600" indent="-609600">
              <a:lnSpc>
                <a:spcPct val="80000"/>
              </a:lnSpc>
              <a:buFontTx/>
              <a:buAutoNum type="arabicPeriod" startAt="248"/>
            </a:pPr>
            <a:r>
              <a:rPr lang="en-US" altLang="en-US" sz="2400" b="1"/>
              <a:t>  </a:t>
            </a:r>
            <a:r>
              <a:rPr lang="en-US" altLang="en-US" sz="2400" b="1" u="sng"/>
              <a:t>An anticoagulant kills rodents by drying them up.</a:t>
            </a:r>
          </a:p>
          <a:p>
            <a:pPr marL="609600" indent="-609600">
              <a:lnSpc>
                <a:spcPct val="80000"/>
              </a:lnSpc>
              <a:buFontTx/>
              <a:buAutoNum type="arabicPeriod" startAt="248"/>
            </a:pPr>
            <a:endParaRPr lang="en-US" altLang="en-US" sz="900" b="1" u="sng"/>
          </a:p>
          <a:p>
            <a:pPr marL="609600" indent="-609600">
              <a:lnSpc>
                <a:spcPct val="80000"/>
              </a:lnSpc>
              <a:buFontTx/>
              <a:buAutoNum type="arabicPeriod" startAt="248"/>
            </a:pPr>
            <a:endParaRPr lang="en-US" altLang="en-US" sz="2800" b="1"/>
          </a:p>
          <a:p>
            <a:pPr marL="609600" indent="-609600">
              <a:lnSpc>
                <a:spcPct val="80000"/>
              </a:lnSpc>
              <a:buFontTx/>
              <a:buAutoNum type="arabicPeriod" startAt="248"/>
            </a:pPr>
            <a:endParaRPr lang="en-US" altLang="en-US" sz="2800" b="1"/>
          </a:p>
          <a:p>
            <a:pPr marL="609600" indent="-609600">
              <a:lnSpc>
                <a:spcPct val="80000"/>
              </a:lnSpc>
              <a:buFontTx/>
              <a:buAutoNum type="arabicPeriod" startAt="249"/>
            </a:pPr>
            <a:r>
              <a:rPr lang="en-US" altLang="en-US" sz="2400" b="1"/>
              <a:t>  Warfarin and Diphacinone are single feeding </a:t>
            </a:r>
          </a:p>
          <a:p>
            <a:pPr marL="609600" indent="-609600">
              <a:lnSpc>
                <a:spcPct val="80000"/>
              </a:lnSpc>
              <a:buFontTx/>
              <a:buNone/>
            </a:pPr>
            <a:r>
              <a:rPr lang="en-US" altLang="en-US" sz="2400" b="1"/>
              <a:t>          anticoagulant rodenticides.</a:t>
            </a:r>
          </a:p>
          <a:p>
            <a:pPr marL="609600" indent="-609600">
              <a:lnSpc>
                <a:spcPct val="80000"/>
              </a:lnSpc>
              <a:buFontTx/>
              <a:buAutoNum type="arabicPeriod" startAt="250"/>
            </a:pPr>
            <a:r>
              <a:rPr lang="en-US" altLang="en-US" sz="2400" b="1"/>
              <a:t> Cholecaliferol kills by mobilizing too much calcium </a:t>
            </a:r>
          </a:p>
          <a:p>
            <a:pPr marL="609600" indent="-609600">
              <a:lnSpc>
                <a:spcPct val="80000"/>
              </a:lnSpc>
              <a:buFontTx/>
              <a:buNone/>
            </a:pPr>
            <a:r>
              <a:rPr lang="en-US" altLang="en-US" sz="2400" b="1"/>
              <a:t>          in the blood (hypercalcification).</a:t>
            </a:r>
          </a:p>
          <a:p>
            <a:pPr marL="609600" indent="-609600">
              <a:lnSpc>
                <a:spcPct val="80000"/>
              </a:lnSpc>
              <a:buFontTx/>
              <a:buNone/>
            </a:pPr>
            <a:r>
              <a:rPr lang="en-US" altLang="en-US" sz="2400" b="1"/>
              <a:t>251.  Talon (brodifacoum), Contract and Maki (bromodiolone) and Generation (difethiolone) are all single dose anticoagulant rodenticides.</a:t>
            </a:r>
          </a:p>
          <a:p>
            <a:pPr marL="609600" indent="-609600">
              <a:lnSpc>
                <a:spcPct val="80000"/>
              </a:lnSpc>
              <a:buFontTx/>
              <a:buNone/>
            </a:pPr>
            <a:endParaRPr lang="en-US" altLang="en-US" sz="2400" b="1"/>
          </a:p>
        </p:txBody>
      </p:sp>
    </p:spTree>
  </p:cSld>
  <p:clrMapOvr>
    <a:masterClrMapping/>
  </p:clrMapOvr>
</p:sld>
</file>

<file path=ppt/slides/slide4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7714" name="Rectangle 2">
            <a:extLst>
              <a:ext uri="{FF2B5EF4-FFF2-40B4-BE49-F238E27FC236}">
                <a16:creationId xmlns:a16="http://schemas.microsoft.com/office/drawing/2014/main" id="{34E73ACA-5C01-4BE8-8E77-4FA711381168}"/>
              </a:ext>
            </a:extLst>
          </p:cNvPr>
          <p:cNvSpPr>
            <a:spLocks noGrp="1" noChangeArrowheads="1"/>
          </p:cNvSpPr>
          <p:nvPr>
            <p:ph type="title"/>
          </p:nvPr>
        </p:nvSpPr>
        <p:spPr>
          <a:xfrm>
            <a:off x="685800" y="228600"/>
            <a:ext cx="7772400" cy="609600"/>
          </a:xfrm>
        </p:spPr>
        <p:txBody>
          <a:bodyPr/>
          <a:lstStyle/>
          <a:p>
            <a:r>
              <a:rPr lang="en-US" altLang="en-US" sz="4000" b="1"/>
              <a:t>True or False</a:t>
            </a:r>
          </a:p>
        </p:txBody>
      </p:sp>
      <p:sp>
        <p:nvSpPr>
          <p:cNvPr id="627715" name="Rectangle 3">
            <a:extLst>
              <a:ext uri="{FF2B5EF4-FFF2-40B4-BE49-F238E27FC236}">
                <a16:creationId xmlns:a16="http://schemas.microsoft.com/office/drawing/2014/main" id="{B6531C79-9E19-472F-A717-BBE47EA18965}"/>
              </a:ext>
            </a:extLst>
          </p:cNvPr>
          <p:cNvSpPr>
            <a:spLocks noGrp="1" noChangeArrowheads="1"/>
          </p:cNvSpPr>
          <p:nvPr>
            <p:ph type="body" idx="1"/>
          </p:nvPr>
        </p:nvSpPr>
        <p:spPr>
          <a:xfrm>
            <a:off x="685800" y="1066800"/>
            <a:ext cx="7772400" cy="5410200"/>
          </a:xfrm>
        </p:spPr>
        <p:txBody>
          <a:bodyPr/>
          <a:lstStyle/>
          <a:p>
            <a:pPr marL="609600" indent="-609600">
              <a:lnSpc>
                <a:spcPct val="80000"/>
              </a:lnSpc>
              <a:buFontTx/>
              <a:buAutoNum type="arabicPeriod" startAt="246"/>
            </a:pPr>
            <a:r>
              <a:rPr lang="en-US" altLang="en-US" sz="2400" b="1"/>
              <a:t>The Flesh fly has a gray and black checkerboard  </a:t>
            </a:r>
          </a:p>
          <a:p>
            <a:pPr marL="609600" indent="-609600">
              <a:lnSpc>
                <a:spcPct val="80000"/>
              </a:lnSpc>
              <a:buFontTx/>
              <a:buNone/>
            </a:pPr>
            <a:r>
              <a:rPr lang="en-US" altLang="en-US" sz="2400" b="1"/>
              <a:t>         abdomen.</a:t>
            </a:r>
          </a:p>
          <a:p>
            <a:pPr marL="609600" indent="-609600">
              <a:lnSpc>
                <a:spcPct val="80000"/>
              </a:lnSpc>
              <a:buFontTx/>
              <a:buAutoNum type="arabicPeriod" startAt="247"/>
            </a:pPr>
            <a:r>
              <a:rPr lang="en-US" altLang="en-US" sz="2400" b="1"/>
              <a:t> Anticoagulant rodenticides cause a rodent to stop </a:t>
            </a:r>
          </a:p>
          <a:p>
            <a:pPr marL="609600" indent="-609600">
              <a:lnSpc>
                <a:spcPct val="80000"/>
              </a:lnSpc>
              <a:buFontTx/>
              <a:buNone/>
            </a:pPr>
            <a:r>
              <a:rPr lang="en-US" altLang="en-US" sz="2400" b="1"/>
              <a:t>         feeding once it has received a lethal dose.</a:t>
            </a:r>
          </a:p>
          <a:p>
            <a:pPr marL="609600" indent="-609600">
              <a:lnSpc>
                <a:spcPct val="80000"/>
              </a:lnSpc>
              <a:buFontTx/>
              <a:buAutoNum type="arabicPeriod" startAt="248"/>
            </a:pPr>
            <a:r>
              <a:rPr lang="en-US" altLang="en-US" sz="2400" b="1"/>
              <a:t>  </a:t>
            </a:r>
            <a:r>
              <a:rPr lang="en-US" altLang="en-US" sz="2400" b="1" u="sng"/>
              <a:t>An anticoagulant kills rodents by drying them up.</a:t>
            </a:r>
          </a:p>
          <a:p>
            <a:pPr marL="609600" indent="-609600">
              <a:lnSpc>
                <a:spcPct val="80000"/>
              </a:lnSpc>
              <a:buFontTx/>
              <a:buAutoNum type="arabicPeriod" startAt="248"/>
            </a:pPr>
            <a:endParaRPr lang="en-US" altLang="en-US" sz="900" b="1" u="sng"/>
          </a:p>
          <a:p>
            <a:pPr marL="609600" indent="-609600">
              <a:lnSpc>
                <a:spcPct val="80000"/>
              </a:lnSpc>
              <a:buFontTx/>
              <a:buAutoNum type="arabicPeriod" startAt="248"/>
            </a:pPr>
            <a:endParaRPr lang="en-US" altLang="en-US" sz="2800" b="1"/>
          </a:p>
          <a:p>
            <a:pPr marL="609600" indent="-609600">
              <a:lnSpc>
                <a:spcPct val="80000"/>
              </a:lnSpc>
              <a:buFontTx/>
              <a:buAutoNum type="arabicPeriod" startAt="248"/>
            </a:pPr>
            <a:endParaRPr lang="en-US" altLang="en-US" sz="2800" b="1"/>
          </a:p>
          <a:p>
            <a:pPr marL="609600" indent="-609600">
              <a:lnSpc>
                <a:spcPct val="80000"/>
              </a:lnSpc>
              <a:buFontTx/>
              <a:buAutoNum type="arabicPeriod" startAt="249"/>
            </a:pPr>
            <a:r>
              <a:rPr lang="en-US" altLang="en-US" sz="2400" b="1"/>
              <a:t>  Warfarin and Diphacinone are single feeding </a:t>
            </a:r>
          </a:p>
          <a:p>
            <a:pPr marL="609600" indent="-609600">
              <a:lnSpc>
                <a:spcPct val="80000"/>
              </a:lnSpc>
              <a:buFontTx/>
              <a:buNone/>
            </a:pPr>
            <a:r>
              <a:rPr lang="en-US" altLang="en-US" sz="2400" b="1"/>
              <a:t>          anticoagulant rodenticides.</a:t>
            </a:r>
          </a:p>
          <a:p>
            <a:pPr marL="609600" indent="-609600">
              <a:lnSpc>
                <a:spcPct val="80000"/>
              </a:lnSpc>
              <a:buFontTx/>
              <a:buAutoNum type="arabicPeriod" startAt="250"/>
            </a:pPr>
            <a:r>
              <a:rPr lang="en-US" altLang="en-US" sz="2400" b="1"/>
              <a:t> Cholecaliferol kills by mobilizing too much calcium </a:t>
            </a:r>
          </a:p>
          <a:p>
            <a:pPr marL="609600" indent="-609600">
              <a:lnSpc>
                <a:spcPct val="80000"/>
              </a:lnSpc>
              <a:buFontTx/>
              <a:buNone/>
            </a:pPr>
            <a:r>
              <a:rPr lang="en-US" altLang="en-US" sz="2400" b="1"/>
              <a:t>          in the blood (hypercalcification).</a:t>
            </a:r>
          </a:p>
          <a:p>
            <a:pPr marL="609600" indent="-609600">
              <a:lnSpc>
                <a:spcPct val="80000"/>
              </a:lnSpc>
              <a:buFontTx/>
              <a:buNone/>
            </a:pPr>
            <a:r>
              <a:rPr lang="en-US" altLang="en-US" sz="2400" b="1"/>
              <a:t>251.  Talon (brodifacoum), Contract and Maki (bromodiolone) and Generation (difethiolone) are all single dose anticoagulant rodenticides.</a:t>
            </a:r>
          </a:p>
          <a:p>
            <a:pPr marL="609600" indent="-609600">
              <a:lnSpc>
                <a:spcPct val="80000"/>
              </a:lnSpc>
              <a:buFontTx/>
              <a:buNone/>
            </a:pPr>
            <a:endParaRPr lang="en-US" altLang="en-US" sz="2400" b="1"/>
          </a:p>
        </p:txBody>
      </p:sp>
      <p:sp>
        <p:nvSpPr>
          <p:cNvPr id="627716" name="Text Box 4">
            <a:extLst>
              <a:ext uri="{FF2B5EF4-FFF2-40B4-BE49-F238E27FC236}">
                <a16:creationId xmlns:a16="http://schemas.microsoft.com/office/drawing/2014/main" id="{234537B2-B736-4FF8-B57B-17C0107AC28B}"/>
              </a:ext>
            </a:extLst>
          </p:cNvPr>
          <p:cNvSpPr txBox="1">
            <a:spLocks noChangeArrowheads="1"/>
          </p:cNvSpPr>
          <p:nvPr/>
        </p:nvSpPr>
        <p:spPr bwMode="auto">
          <a:xfrm>
            <a:off x="0" y="2971800"/>
            <a:ext cx="9144000" cy="83185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it interferes with normal blood clotting and causes internal</a:t>
            </a:r>
          </a:p>
          <a:p>
            <a:r>
              <a:rPr lang="en-US" altLang="en-US" sz="2400"/>
              <a:t>      bleeding which may be visible from the mouth, nose and anus</a:t>
            </a:r>
          </a:p>
        </p:txBody>
      </p:sp>
    </p:spTree>
  </p:cSld>
  <p:clrMapOvr>
    <a:masterClrMapping/>
  </p:clrMapOvr>
</p:sld>
</file>

<file path=ppt/slides/slide4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a:extLst>
              <a:ext uri="{FF2B5EF4-FFF2-40B4-BE49-F238E27FC236}">
                <a16:creationId xmlns:a16="http://schemas.microsoft.com/office/drawing/2014/main" id="{E5595355-286B-4594-BFB0-9FECC8D5B98B}"/>
              </a:ext>
            </a:extLst>
          </p:cNvPr>
          <p:cNvSpPr>
            <a:spLocks noGrp="1" noChangeArrowheads="1"/>
          </p:cNvSpPr>
          <p:nvPr>
            <p:ph type="title"/>
          </p:nvPr>
        </p:nvSpPr>
        <p:spPr>
          <a:xfrm>
            <a:off x="685800" y="228600"/>
            <a:ext cx="7772400" cy="609600"/>
          </a:xfrm>
        </p:spPr>
        <p:txBody>
          <a:bodyPr/>
          <a:lstStyle/>
          <a:p>
            <a:r>
              <a:rPr lang="en-US" altLang="en-US" sz="4000" b="1"/>
              <a:t>True or False</a:t>
            </a:r>
          </a:p>
        </p:txBody>
      </p:sp>
      <p:sp>
        <p:nvSpPr>
          <p:cNvPr id="322563" name="Rectangle 3">
            <a:extLst>
              <a:ext uri="{FF2B5EF4-FFF2-40B4-BE49-F238E27FC236}">
                <a16:creationId xmlns:a16="http://schemas.microsoft.com/office/drawing/2014/main" id="{5C02DC33-3323-4856-8C0D-836EFA43BE12}"/>
              </a:ext>
            </a:extLst>
          </p:cNvPr>
          <p:cNvSpPr>
            <a:spLocks noGrp="1" noChangeArrowheads="1"/>
          </p:cNvSpPr>
          <p:nvPr>
            <p:ph type="body" idx="1"/>
          </p:nvPr>
        </p:nvSpPr>
        <p:spPr>
          <a:xfrm>
            <a:off x="685800" y="1066800"/>
            <a:ext cx="7772400" cy="5791200"/>
          </a:xfrm>
        </p:spPr>
        <p:txBody>
          <a:bodyPr/>
          <a:lstStyle/>
          <a:p>
            <a:pPr marL="609600" indent="-609600">
              <a:lnSpc>
                <a:spcPct val="90000"/>
              </a:lnSpc>
              <a:buFontTx/>
              <a:buAutoNum type="arabicPeriod" startAt="246"/>
            </a:pPr>
            <a:r>
              <a:rPr lang="en-US" altLang="en-US" sz="2400" b="1"/>
              <a:t>The Flesh fly has a gray and black checkerboard  </a:t>
            </a:r>
          </a:p>
          <a:p>
            <a:pPr marL="609600" indent="-609600">
              <a:lnSpc>
                <a:spcPct val="90000"/>
              </a:lnSpc>
              <a:buFontTx/>
              <a:buNone/>
            </a:pPr>
            <a:r>
              <a:rPr lang="en-US" altLang="en-US" sz="2400" b="1"/>
              <a:t>         abdomen.</a:t>
            </a:r>
          </a:p>
          <a:p>
            <a:pPr marL="609600" indent="-609600">
              <a:lnSpc>
                <a:spcPct val="90000"/>
              </a:lnSpc>
              <a:buFontTx/>
              <a:buAutoNum type="arabicPeriod" startAt="247"/>
            </a:pPr>
            <a:r>
              <a:rPr lang="en-US" altLang="en-US" sz="2400" b="1"/>
              <a:t> Anticoagulant rodenticides cause a rodent to stop </a:t>
            </a:r>
          </a:p>
          <a:p>
            <a:pPr marL="609600" indent="-609600">
              <a:lnSpc>
                <a:spcPct val="90000"/>
              </a:lnSpc>
              <a:buFontTx/>
              <a:buNone/>
            </a:pPr>
            <a:r>
              <a:rPr lang="en-US" altLang="en-US" sz="2400" b="1"/>
              <a:t>         feeding once it has received a lethal dose.</a:t>
            </a:r>
          </a:p>
          <a:p>
            <a:pPr marL="609600" indent="-609600">
              <a:lnSpc>
                <a:spcPct val="90000"/>
              </a:lnSpc>
              <a:buFontTx/>
              <a:buAutoNum type="arabicPeriod" startAt="248"/>
            </a:pPr>
            <a:r>
              <a:rPr lang="en-US" altLang="en-US" sz="2400" b="1"/>
              <a:t>  An anticoagulant kills rodents by drying them up.</a:t>
            </a:r>
          </a:p>
          <a:p>
            <a:pPr marL="609600" indent="-609600">
              <a:lnSpc>
                <a:spcPct val="90000"/>
              </a:lnSpc>
              <a:buFontTx/>
              <a:buAutoNum type="arabicPeriod" startAt="249"/>
            </a:pPr>
            <a:r>
              <a:rPr lang="en-US" altLang="en-US" sz="2400" b="1"/>
              <a:t>  </a:t>
            </a:r>
            <a:r>
              <a:rPr lang="en-US" altLang="en-US" sz="2400" b="1" u="sng"/>
              <a:t>Warfarin and Diphacinone are single feeding </a:t>
            </a:r>
          </a:p>
          <a:p>
            <a:pPr marL="609600" indent="-609600">
              <a:lnSpc>
                <a:spcPct val="90000"/>
              </a:lnSpc>
              <a:buFontTx/>
              <a:buNone/>
            </a:pPr>
            <a:r>
              <a:rPr lang="en-US" altLang="en-US" sz="2400" b="1"/>
              <a:t>          </a:t>
            </a:r>
            <a:r>
              <a:rPr lang="en-US" altLang="en-US" sz="2400" b="1" u="sng"/>
              <a:t>anticoagulant rodenticides.</a:t>
            </a:r>
          </a:p>
          <a:p>
            <a:pPr marL="609600" indent="-609600">
              <a:lnSpc>
                <a:spcPct val="90000"/>
              </a:lnSpc>
              <a:buFontTx/>
              <a:buNone/>
            </a:pPr>
            <a:endParaRPr lang="en-US" altLang="en-US" sz="2800" b="1" u="sng"/>
          </a:p>
          <a:p>
            <a:pPr marL="609600" indent="-609600">
              <a:lnSpc>
                <a:spcPct val="90000"/>
              </a:lnSpc>
              <a:buFontTx/>
              <a:buAutoNum type="arabicPeriod" startAt="250"/>
            </a:pPr>
            <a:r>
              <a:rPr lang="en-US" altLang="en-US" sz="2400" b="1"/>
              <a:t> Cholecaliferol kills by mobilizing too much calcium </a:t>
            </a:r>
          </a:p>
          <a:p>
            <a:pPr marL="609600" indent="-609600">
              <a:lnSpc>
                <a:spcPct val="90000"/>
              </a:lnSpc>
              <a:buFontTx/>
              <a:buNone/>
            </a:pPr>
            <a:r>
              <a:rPr lang="en-US" altLang="en-US" sz="2400" b="1"/>
              <a:t>          in the blood (hypercalcification).</a:t>
            </a:r>
          </a:p>
          <a:p>
            <a:pPr marL="609600" indent="-609600">
              <a:lnSpc>
                <a:spcPct val="90000"/>
              </a:lnSpc>
              <a:buFontTx/>
              <a:buNone/>
            </a:pPr>
            <a:r>
              <a:rPr lang="en-US" altLang="en-US" sz="2400" b="1"/>
              <a:t>251.  Talon (brodifacoum), Contract and Maki (bromodiolone) and Generation (difethiolone) are all single dose anticoagulant rodenticides.</a:t>
            </a:r>
          </a:p>
          <a:p>
            <a:pPr marL="609600" indent="-609600">
              <a:lnSpc>
                <a:spcPct val="90000"/>
              </a:lnSpc>
              <a:buFontTx/>
              <a:buNone/>
            </a:pPr>
            <a:endParaRPr lang="en-US" altLang="en-US" sz="2400" b="1"/>
          </a:p>
        </p:txBody>
      </p:sp>
    </p:spTree>
  </p:cSld>
  <p:clrMapOvr>
    <a:masterClrMapping/>
  </p:clrMapOvr>
</p:sld>
</file>

<file path=ppt/slides/slide5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8738" name="Rectangle 2">
            <a:extLst>
              <a:ext uri="{FF2B5EF4-FFF2-40B4-BE49-F238E27FC236}">
                <a16:creationId xmlns:a16="http://schemas.microsoft.com/office/drawing/2014/main" id="{85C0DA58-F9F4-4BAB-BFF6-B1851704AD3B}"/>
              </a:ext>
            </a:extLst>
          </p:cNvPr>
          <p:cNvSpPr>
            <a:spLocks noGrp="1" noChangeArrowheads="1"/>
          </p:cNvSpPr>
          <p:nvPr>
            <p:ph type="title"/>
          </p:nvPr>
        </p:nvSpPr>
        <p:spPr>
          <a:xfrm>
            <a:off x="685800" y="228600"/>
            <a:ext cx="7772400" cy="609600"/>
          </a:xfrm>
        </p:spPr>
        <p:txBody>
          <a:bodyPr/>
          <a:lstStyle/>
          <a:p>
            <a:r>
              <a:rPr lang="en-US" altLang="en-US" sz="4000" b="1"/>
              <a:t>True or False</a:t>
            </a:r>
          </a:p>
        </p:txBody>
      </p:sp>
      <p:sp>
        <p:nvSpPr>
          <p:cNvPr id="628739" name="Rectangle 3">
            <a:extLst>
              <a:ext uri="{FF2B5EF4-FFF2-40B4-BE49-F238E27FC236}">
                <a16:creationId xmlns:a16="http://schemas.microsoft.com/office/drawing/2014/main" id="{F1772704-1AE6-4713-9AA3-9F9C59E41DC0}"/>
              </a:ext>
            </a:extLst>
          </p:cNvPr>
          <p:cNvSpPr>
            <a:spLocks noGrp="1" noChangeArrowheads="1"/>
          </p:cNvSpPr>
          <p:nvPr>
            <p:ph type="body" idx="1"/>
          </p:nvPr>
        </p:nvSpPr>
        <p:spPr>
          <a:xfrm>
            <a:off x="685800" y="1066800"/>
            <a:ext cx="7772400" cy="5791200"/>
          </a:xfrm>
        </p:spPr>
        <p:txBody>
          <a:bodyPr/>
          <a:lstStyle/>
          <a:p>
            <a:pPr marL="609600" indent="-609600">
              <a:lnSpc>
                <a:spcPct val="90000"/>
              </a:lnSpc>
              <a:buFontTx/>
              <a:buAutoNum type="arabicPeriod" startAt="246"/>
            </a:pPr>
            <a:r>
              <a:rPr lang="en-US" altLang="en-US" sz="2400" b="1"/>
              <a:t>The Flesh fly has a gray and black checkerboard  </a:t>
            </a:r>
          </a:p>
          <a:p>
            <a:pPr marL="609600" indent="-609600">
              <a:lnSpc>
                <a:spcPct val="90000"/>
              </a:lnSpc>
              <a:buFontTx/>
              <a:buNone/>
            </a:pPr>
            <a:r>
              <a:rPr lang="en-US" altLang="en-US" sz="2400" b="1"/>
              <a:t>         abdomen.</a:t>
            </a:r>
          </a:p>
          <a:p>
            <a:pPr marL="609600" indent="-609600">
              <a:lnSpc>
                <a:spcPct val="90000"/>
              </a:lnSpc>
              <a:buFontTx/>
              <a:buAutoNum type="arabicPeriod" startAt="247"/>
            </a:pPr>
            <a:r>
              <a:rPr lang="en-US" altLang="en-US" sz="2400" b="1"/>
              <a:t> Anticoagulant rodenticides cause a rodent to stop </a:t>
            </a:r>
          </a:p>
          <a:p>
            <a:pPr marL="609600" indent="-609600">
              <a:lnSpc>
                <a:spcPct val="90000"/>
              </a:lnSpc>
              <a:buFontTx/>
              <a:buNone/>
            </a:pPr>
            <a:r>
              <a:rPr lang="en-US" altLang="en-US" sz="2400" b="1"/>
              <a:t>         feeding once it has received a lethal dose.</a:t>
            </a:r>
          </a:p>
          <a:p>
            <a:pPr marL="609600" indent="-609600">
              <a:lnSpc>
                <a:spcPct val="90000"/>
              </a:lnSpc>
              <a:buFontTx/>
              <a:buAutoNum type="arabicPeriod" startAt="248"/>
            </a:pPr>
            <a:r>
              <a:rPr lang="en-US" altLang="en-US" sz="2400" b="1"/>
              <a:t>  An anticoagulant kills rodents by drying them up.</a:t>
            </a:r>
          </a:p>
          <a:p>
            <a:pPr marL="609600" indent="-609600">
              <a:lnSpc>
                <a:spcPct val="90000"/>
              </a:lnSpc>
              <a:buFontTx/>
              <a:buAutoNum type="arabicPeriod" startAt="249"/>
            </a:pPr>
            <a:r>
              <a:rPr lang="en-US" altLang="en-US" sz="2400" b="1"/>
              <a:t>  </a:t>
            </a:r>
            <a:r>
              <a:rPr lang="en-US" altLang="en-US" sz="2400" b="1" u="sng"/>
              <a:t>Warfarin and Diphacinone are single feeding </a:t>
            </a:r>
          </a:p>
          <a:p>
            <a:pPr marL="609600" indent="-609600">
              <a:lnSpc>
                <a:spcPct val="90000"/>
              </a:lnSpc>
              <a:buFontTx/>
              <a:buNone/>
            </a:pPr>
            <a:r>
              <a:rPr lang="en-US" altLang="en-US" sz="2400" b="1"/>
              <a:t>          </a:t>
            </a:r>
            <a:r>
              <a:rPr lang="en-US" altLang="en-US" sz="2400" b="1" u="sng"/>
              <a:t>anticoagulant rodenticides.</a:t>
            </a:r>
          </a:p>
          <a:p>
            <a:pPr marL="609600" indent="-609600">
              <a:lnSpc>
                <a:spcPct val="90000"/>
              </a:lnSpc>
              <a:buFontTx/>
              <a:buNone/>
            </a:pPr>
            <a:endParaRPr lang="en-US" altLang="en-US" sz="2800" b="1" u="sng"/>
          </a:p>
          <a:p>
            <a:pPr marL="609600" indent="-609600">
              <a:lnSpc>
                <a:spcPct val="90000"/>
              </a:lnSpc>
              <a:buFontTx/>
              <a:buAutoNum type="arabicPeriod" startAt="250"/>
            </a:pPr>
            <a:r>
              <a:rPr lang="en-US" altLang="en-US" sz="2400" b="1"/>
              <a:t> Cholecaliferol kills by mobilizing too much calcium </a:t>
            </a:r>
          </a:p>
          <a:p>
            <a:pPr marL="609600" indent="-609600">
              <a:lnSpc>
                <a:spcPct val="90000"/>
              </a:lnSpc>
              <a:buFontTx/>
              <a:buNone/>
            </a:pPr>
            <a:r>
              <a:rPr lang="en-US" altLang="en-US" sz="2400" b="1"/>
              <a:t>          in the blood (hypercalcification).</a:t>
            </a:r>
          </a:p>
          <a:p>
            <a:pPr marL="609600" indent="-609600">
              <a:lnSpc>
                <a:spcPct val="90000"/>
              </a:lnSpc>
              <a:buFontTx/>
              <a:buNone/>
            </a:pPr>
            <a:r>
              <a:rPr lang="en-US" altLang="en-US" sz="2400" b="1"/>
              <a:t>251.  Talon (brodifacoum), Contract and Maki (bromodiolone) and Generation (difethiolone) are all single dose anticoagulant rodenticides.</a:t>
            </a:r>
          </a:p>
          <a:p>
            <a:pPr marL="609600" indent="-609600">
              <a:lnSpc>
                <a:spcPct val="90000"/>
              </a:lnSpc>
              <a:buFontTx/>
              <a:buNone/>
            </a:pPr>
            <a:endParaRPr lang="en-US" altLang="en-US" sz="2400" b="1"/>
          </a:p>
        </p:txBody>
      </p:sp>
      <p:sp>
        <p:nvSpPr>
          <p:cNvPr id="628740" name="Text Box 4">
            <a:extLst>
              <a:ext uri="{FF2B5EF4-FFF2-40B4-BE49-F238E27FC236}">
                <a16:creationId xmlns:a16="http://schemas.microsoft.com/office/drawing/2014/main" id="{4B521600-4660-47DE-A1D5-3311AB40EBA1}"/>
              </a:ext>
            </a:extLst>
          </p:cNvPr>
          <p:cNvSpPr txBox="1">
            <a:spLocks noChangeArrowheads="1"/>
          </p:cNvSpPr>
          <p:nvPr/>
        </p:nvSpPr>
        <p:spPr bwMode="auto">
          <a:xfrm>
            <a:off x="533400" y="3886200"/>
            <a:ext cx="81534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False – they are </a:t>
            </a:r>
            <a:r>
              <a:rPr lang="en-US" altLang="en-US" sz="2400" u="sng"/>
              <a:t>multiple-feeding</a:t>
            </a:r>
            <a:r>
              <a:rPr lang="en-US" altLang="en-US" sz="2400"/>
              <a:t> anticoagulant rodenticides</a:t>
            </a:r>
          </a:p>
        </p:txBody>
      </p:sp>
    </p:spTree>
  </p:cSld>
  <p:clrMapOvr>
    <a:masterClrMapping/>
  </p:clrMapOvr>
</p:sld>
</file>

<file path=ppt/slides/slide5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3586" name="Rectangle 2">
            <a:extLst>
              <a:ext uri="{FF2B5EF4-FFF2-40B4-BE49-F238E27FC236}">
                <a16:creationId xmlns:a16="http://schemas.microsoft.com/office/drawing/2014/main" id="{2E6A9123-0A5C-4BC7-94CF-9F7C2AEE72CE}"/>
              </a:ext>
            </a:extLst>
          </p:cNvPr>
          <p:cNvSpPr>
            <a:spLocks noGrp="1" noChangeArrowheads="1"/>
          </p:cNvSpPr>
          <p:nvPr>
            <p:ph type="title"/>
          </p:nvPr>
        </p:nvSpPr>
        <p:spPr>
          <a:xfrm>
            <a:off x="685800" y="228600"/>
            <a:ext cx="7772400" cy="609600"/>
          </a:xfrm>
        </p:spPr>
        <p:txBody>
          <a:bodyPr/>
          <a:lstStyle/>
          <a:p>
            <a:r>
              <a:rPr lang="en-US" altLang="en-US" sz="4000" b="1"/>
              <a:t>True or False</a:t>
            </a:r>
          </a:p>
        </p:txBody>
      </p:sp>
      <p:sp>
        <p:nvSpPr>
          <p:cNvPr id="323587" name="Rectangle 3">
            <a:extLst>
              <a:ext uri="{FF2B5EF4-FFF2-40B4-BE49-F238E27FC236}">
                <a16:creationId xmlns:a16="http://schemas.microsoft.com/office/drawing/2014/main" id="{770198AF-DCFF-4E59-8627-8FDE0657BD45}"/>
              </a:ext>
            </a:extLst>
          </p:cNvPr>
          <p:cNvSpPr>
            <a:spLocks noGrp="1" noChangeArrowheads="1"/>
          </p:cNvSpPr>
          <p:nvPr>
            <p:ph type="body" idx="1"/>
          </p:nvPr>
        </p:nvSpPr>
        <p:spPr>
          <a:xfrm>
            <a:off x="685800" y="1066800"/>
            <a:ext cx="7772400" cy="5410200"/>
          </a:xfrm>
        </p:spPr>
        <p:txBody>
          <a:bodyPr/>
          <a:lstStyle/>
          <a:p>
            <a:pPr marL="609600" indent="-609600">
              <a:lnSpc>
                <a:spcPct val="80000"/>
              </a:lnSpc>
              <a:buFontTx/>
              <a:buAutoNum type="arabicPeriod" startAt="246"/>
            </a:pPr>
            <a:r>
              <a:rPr lang="en-US" altLang="en-US" sz="2400" b="1"/>
              <a:t>The Flesh fly has a gray and black checkerboard  </a:t>
            </a:r>
          </a:p>
          <a:p>
            <a:pPr marL="609600" indent="-609600">
              <a:lnSpc>
                <a:spcPct val="80000"/>
              </a:lnSpc>
              <a:buFontTx/>
              <a:buNone/>
            </a:pPr>
            <a:r>
              <a:rPr lang="en-US" altLang="en-US" sz="2400" b="1"/>
              <a:t>         abdomen.</a:t>
            </a:r>
          </a:p>
          <a:p>
            <a:pPr marL="609600" indent="-609600">
              <a:lnSpc>
                <a:spcPct val="80000"/>
              </a:lnSpc>
              <a:buFontTx/>
              <a:buAutoNum type="arabicPeriod" startAt="247"/>
            </a:pPr>
            <a:r>
              <a:rPr lang="en-US" altLang="en-US" sz="2400" b="1"/>
              <a:t> Anticoagulant rodenticides cause a rodent to stop </a:t>
            </a:r>
          </a:p>
          <a:p>
            <a:pPr marL="609600" indent="-609600">
              <a:lnSpc>
                <a:spcPct val="80000"/>
              </a:lnSpc>
              <a:buFontTx/>
              <a:buNone/>
            </a:pPr>
            <a:r>
              <a:rPr lang="en-US" altLang="en-US" sz="2400" b="1"/>
              <a:t>         feeding once it has received a lethal dose.</a:t>
            </a:r>
          </a:p>
          <a:p>
            <a:pPr marL="609600" indent="-609600">
              <a:lnSpc>
                <a:spcPct val="80000"/>
              </a:lnSpc>
              <a:buFontTx/>
              <a:buAutoNum type="arabicPeriod" startAt="248"/>
            </a:pPr>
            <a:r>
              <a:rPr lang="en-US" altLang="en-US" sz="2400" b="1"/>
              <a:t>  An anticoagulant kills rodents by drying them up.</a:t>
            </a:r>
          </a:p>
          <a:p>
            <a:pPr marL="609600" indent="-609600">
              <a:lnSpc>
                <a:spcPct val="80000"/>
              </a:lnSpc>
              <a:buFontTx/>
              <a:buAutoNum type="arabicPeriod" startAt="249"/>
            </a:pPr>
            <a:r>
              <a:rPr lang="en-US" altLang="en-US" sz="2400" b="1"/>
              <a:t>  Warfarin and Diphacinone are single feeding </a:t>
            </a:r>
          </a:p>
          <a:p>
            <a:pPr marL="609600" indent="-609600">
              <a:lnSpc>
                <a:spcPct val="80000"/>
              </a:lnSpc>
              <a:buFontTx/>
              <a:buNone/>
            </a:pPr>
            <a:r>
              <a:rPr lang="en-US" altLang="en-US" sz="2400" b="1"/>
              <a:t>          anticoagulant rodenticides.</a:t>
            </a:r>
          </a:p>
          <a:p>
            <a:pPr marL="609600" indent="-609600">
              <a:lnSpc>
                <a:spcPct val="80000"/>
              </a:lnSpc>
              <a:buFontTx/>
              <a:buAutoNum type="arabicPeriod" startAt="250"/>
            </a:pPr>
            <a:r>
              <a:rPr lang="en-US" altLang="en-US" sz="2400" b="1"/>
              <a:t> </a:t>
            </a:r>
            <a:r>
              <a:rPr lang="en-US" altLang="en-US" sz="2400" b="1" u="sng"/>
              <a:t>Cholecalciferol kills by mobilizing too much calcium </a:t>
            </a:r>
          </a:p>
          <a:p>
            <a:pPr marL="609600" indent="-609600">
              <a:lnSpc>
                <a:spcPct val="80000"/>
              </a:lnSpc>
              <a:buFontTx/>
              <a:buNone/>
            </a:pPr>
            <a:r>
              <a:rPr lang="en-US" altLang="en-US" sz="2400" b="1"/>
              <a:t>          </a:t>
            </a:r>
            <a:r>
              <a:rPr lang="en-US" altLang="en-US" sz="2400" b="1" u="sng"/>
              <a:t>in the blood (hypercalcification).</a:t>
            </a:r>
          </a:p>
          <a:p>
            <a:pPr marL="609600" indent="-609600">
              <a:lnSpc>
                <a:spcPct val="80000"/>
              </a:lnSpc>
              <a:buFontTx/>
              <a:buNone/>
            </a:pPr>
            <a:endParaRPr lang="en-US" altLang="en-US" sz="2800" b="1"/>
          </a:p>
          <a:p>
            <a:pPr marL="609600" indent="-609600">
              <a:lnSpc>
                <a:spcPct val="80000"/>
              </a:lnSpc>
              <a:buFontTx/>
              <a:buNone/>
            </a:pPr>
            <a:endParaRPr lang="en-US" altLang="en-US" sz="2800" b="1"/>
          </a:p>
          <a:p>
            <a:pPr marL="609600" indent="-609600">
              <a:lnSpc>
                <a:spcPct val="80000"/>
              </a:lnSpc>
              <a:buFontTx/>
              <a:buNone/>
            </a:pPr>
            <a:r>
              <a:rPr lang="en-US" altLang="en-US" sz="2400" b="1"/>
              <a:t>251.  Talon (brodifacoum), Contract and Maki (bromodiolone) and Generation (difethiolone) are all single dose anticoagulant rodenticides.</a:t>
            </a:r>
          </a:p>
          <a:p>
            <a:pPr marL="609600" indent="-609600">
              <a:lnSpc>
                <a:spcPct val="80000"/>
              </a:lnSpc>
              <a:buFontTx/>
              <a:buNone/>
            </a:pPr>
            <a:endParaRPr lang="en-US" altLang="en-US" sz="2400" b="1"/>
          </a:p>
        </p:txBody>
      </p:sp>
    </p:spTree>
  </p:cSld>
  <p:clrMapOvr>
    <a:masterClrMapping/>
  </p:clrMapOvr>
</p:sld>
</file>

<file path=ppt/slides/slide5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62" name="Rectangle 2">
            <a:extLst>
              <a:ext uri="{FF2B5EF4-FFF2-40B4-BE49-F238E27FC236}">
                <a16:creationId xmlns:a16="http://schemas.microsoft.com/office/drawing/2014/main" id="{C2AA728B-B336-4288-B238-AB740CC77601}"/>
              </a:ext>
            </a:extLst>
          </p:cNvPr>
          <p:cNvSpPr>
            <a:spLocks noGrp="1" noChangeArrowheads="1"/>
          </p:cNvSpPr>
          <p:nvPr>
            <p:ph type="title"/>
          </p:nvPr>
        </p:nvSpPr>
        <p:spPr>
          <a:xfrm>
            <a:off x="685800" y="228600"/>
            <a:ext cx="7772400" cy="609600"/>
          </a:xfrm>
        </p:spPr>
        <p:txBody>
          <a:bodyPr/>
          <a:lstStyle/>
          <a:p>
            <a:r>
              <a:rPr lang="en-US" altLang="en-US" sz="4000" b="1"/>
              <a:t>True or False</a:t>
            </a:r>
          </a:p>
        </p:txBody>
      </p:sp>
      <p:sp>
        <p:nvSpPr>
          <p:cNvPr id="629763" name="Rectangle 3">
            <a:extLst>
              <a:ext uri="{FF2B5EF4-FFF2-40B4-BE49-F238E27FC236}">
                <a16:creationId xmlns:a16="http://schemas.microsoft.com/office/drawing/2014/main" id="{BE4CBA0B-0A4F-43BA-A9B7-7EB5D77D45A9}"/>
              </a:ext>
            </a:extLst>
          </p:cNvPr>
          <p:cNvSpPr>
            <a:spLocks noGrp="1" noChangeArrowheads="1"/>
          </p:cNvSpPr>
          <p:nvPr>
            <p:ph type="body" idx="1"/>
          </p:nvPr>
        </p:nvSpPr>
        <p:spPr>
          <a:xfrm>
            <a:off x="685800" y="1066800"/>
            <a:ext cx="7772400" cy="5410200"/>
          </a:xfrm>
        </p:spPr>
        <p:txBody>
          <a:bodyPr/>
          <a:lstStyle/>
          <a:p>
            <a:pPr marL="609600" indent="-609600">
              <a:lnSpc>
                <a:spcPct val="80000"/>
              </a:lnSpc>
              <a:buFontTx/>
              <a:buAutoNum type="arabicPeriod" startAt="246"/>
            </a:pPr>
            <a:r>
              <a:rPr lang="en-US" altLang="en-US" sz="2400" b="1"/>
              <a:t>The Flesh fly has a gray and black checkerboard  </a:t>
            </a:r>
          </a:p>
          <a:p>
            <a:pPr marL="609600" indent="-609600">
              <a:lnSpc>
                <a:spcPct val="80000"/>
              </a:lnSpc>
              <a:buFontTx/>
              <a:buNone/>
            </a:pPr>
            <a:r>
              <a:rPr lang="en-US" altLang="en-US" sz="2400" b="1"/>
              <a:t>         abdomen.</a:t>
            </a:r>
          </a:p>
          <a:p>
            <a:pPr marL="609600" indent="-609600">
              <a:lnSpc>
                <a:spcPct val="80000"/>
              </a:lnSpc>
              <a:buFontTx/>
              <a:buAutoNum type="arabicPeriod" startAt="247"/>
            </a:pPr>
            <a:r>
              <a:rPr lang="en-US" altLang="en-US" sz="2400" b="1"/>
              <a:t> Anticoagulant rodenticides cause a rodent to stop </a:t>
            </a:r>
          </a:p>
          <a:p>
            <a:pPr marL="609600" indent="-609600">
              <a:lnSpc>
                <a:spcPct val="80000"/>
              </a:lnSpc>
              <a:buFontTx/>
              <a:buNone/>
            </a:pPr>
            <a:r>
              <a:rPr lang="en-US" altLang="en-US" sz="2400" b="1"/>
              <a:t>         feeding once it has received a lethal dose.</a:t>
            </a:r>
          </a:p>
          <a:p>
            <a:pPr marL="609600" indent="-609600">
              <a:lnSpc>
                <a:spcPct val="80000"/>
              </a:lnSpc>
              <a:buFontTx/>
              <a:buAutoNum type="arabicPeriod" startAt="248"/>
            </a:pPr>
            <a:r>
              <a:rPr lang="en-US" altLang="en-US" sz="2400" b="1"/>
              <a:t>  An anticoagulant kills rodents by drying them up.</a:t>
            </a:r>
          </a:p>
          <a:p>
            <a:pPr marL="609600" indent="-609600">
              <a:lnSpc>
                <a:spcPct val="80000"/>
              </a:lnSpc>
              <a:buFontTx/>
              <a:buAutoNum type="arabicPeriod" startAt="249"/>
            </a:pPr>
            <a:r>
              <a:rPr lang="en-US" altLang="en-US" sz="2400" b="1"/>
              <a:t>  Warfarin and Diphacinone are single feeding </a:t>
            </a:r>
          </a:p>
          <a:p>
            <a:pPr marL="609600" indent="-609600">
              <a:lnSpc>
                <a:spcPct val="80000"/>
              </a:lnSpc>
              <a:buFontTx/>
              <a:buNone/>
            </a:pPr>
            <a:r>
              <a:rPr lang="en-US" altLang="en-US" sz="2400" b="1"/>
              <a:t>          anticoagulant rodenticides.</a:t>
            </a:r>
          </a:p>
          <a:p>
            <a:pPr marL="609600" indent="-609600">
              <a:lnSpc>
                <a:spcPct val="80000"/>
              </a:lnSpc>
              <a:buFontTx/>
              <a:buAutoNum type="arabicPeriod" startAt="250"/>
            </a:pPr>
            <a:r>
              <a:rPr lang="en-US" altLang="en-US" sz="2400" b="1"/>
              <a:t> </a:t>
            </a:r>
            <a:r>
              <a:rPr lang="en-US" altLang="en-US" sz="2400" b="1" u="sng"/>
              <a:t>Cholecalciferol kills by mobilizing too much calcium </a:t>
            </a:r>
          </a:p>
          <a:p>
            <a:pPr marL="609600" indent="-609600">
              <a:lnSpc>
                <a:spcPct val="80000"/>
              </a:lnSpc>
              <a:buFontTx/>
              <a:buNone/>
            </a:pPr>
            <a:r>
              <a:rPr lang="en-US" altLang="en-US" sz="2400" b="1"/>
              <a:t>          </a:t>
            </a:r>
            <a:r>
              <a:rPr lang="en-US" altLang="en-US" sz="2400" b="1" u="sng"/>
              <a:t>in the blood (hypercalcification).</a:t>
            </a:r>
          </a:p>
          <a:p>
            <a:pPr marL="609600" indent="-609600">
              <a:lnSpc>
                <a:spcPct val="80000"/>
              </a:lnSpc>
              <a:buFontTx/>
              <a:buNone/>
            </a:pPr>
            <a:endParaRPr lang="en-US" altLang="en-US" b="1" u="sng"/>
          </a:p>
          <a:p>
            <a:pPr marL="609600" indent="-609600">
              <a:lnSpc>
                <a:spcPct val="80000"/>
              </a:lnSpc>
              <a:buFontTx/>
              <a:buNone/>
            </a:pPr>
            <a:endParaRPr lang="en-US" altLang="en-US" sz="2800" b="1"/>
          </a:p>
          <a:p>
            <a:pPr marL="609600" indent="-609600">
              <a:lnSpc>
                <a:spcPct val="80000"/>
              </a:lnSpc>
              <a:buFontTx/>
              <a:buNone/>
            </a:pPr>
            <a:r>
              <a:rPr lang="en-US" altLang="en-US" sz="2400" b="1"/>
              <a:t>251.  Talon (brodifacoum), Contract and Maki (bromodiolone) and Generation (difethiolone) are all single dose anticoagulant rodenticides.</a:t>
            </a:r>
          </a:p>
          <a:p>
            <a:pPr marL="609600" indent="-609600">
              <a:lnSpc>
                <a:spcPct val="80000"/>
              </a:lnSpc>
              <a:buFontTx/>
              <a:buNone/>
            </a:pPr>
            <a:endParaRPr lang="en-US" altLang="en-US" sz="2400" b="1"/>
          </a:p>
        </p:txBody>
      </p:sp>
      <p:sp>
        <p:nvSpPr>
          <p:cNvPr id="629764" name="Text Box 4">
            <a:extLst>
              <a:ext uri="{FF2B5EF4-FFF2-40B4-BE49-F238E27FC236}">
                <a16:creationId xmlns:a16="http://schemas.microsoft.com/office/drawing/2014/main" id="{190D9BF7-32D5-495C-937C-418D590581C6}"/>
              </a:ext>
            </a:extLst>
          </p:cNvPr>
          <p:cNvSpPr txBox="1">
            <a:spLocks noChangeArrowheads="1"/>
          </p:cNvSpPr>
          <p:nvPr/>
        </p:nvSpPr>
        <p:spPr bwMode="auto">
          <a:xfrm>
            <a:off x="288925" y="4419600"/>
            <a:ext cx="8264525" cy="83185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  True – Quintox (cholecalciferol) is Vitamin D and mobilizes   </a:t>
            </a:r>
          </a:p>
          <a:p>
            <a:r>
              <a:rPr lang="en-US" altLang="en-US" sz="2400"/>
              <a:t>    and releases calcium from the bones into the bloodstream</a:t>
            </a:r>
          </a:p>
        </p:txBody>
      </p:sp>
    </p:spTree>
  </p:cSld>
  <p:clrMapOvr>
    <a:masterClrMapping/>
  </p:clrMapOvr>
</p:sld>
</file>

<file path=ppt/slides/slide5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4610" name="Rectangle 2">
            <a:extLst>
              <a:ext uri="{FF2B5EF4-FFF2-40B4-BE49-F238E27FC236}">
                <a16:creationId xmlns:a16="http://schemas.microsoft.com/office/drawing/2014/main" id="{8C0C2920-A45A-4F48-9F57-CD9EF6138BDD}"/>
              </a:ext>
            </a:extLst>
          </p:cNvPr>
          <p:cNvSpPr>
            <a:spLocks noGrp="1" noChangeArrowheads="1"/>
          </p:cNvSpPr>
          <p:nvPr>
            <p:ph type="title"/>
          </p:nvPr>
        </p:nvSpPr>
        <p:spPr>
          <a:xfrm>
            <a:off x="685800" y="228600"/>
            <a:ext cx="7772400" cy="609600"/>
          </a:xfrm>
        </p:spPr>
        <p:txBody>
          <a:bodyPr/>
          <a:lstStyle/>
          <a:p>
            <a:r>
              <a:rPr lang="en-US" altLang="en-US" sz="4000" b="1"/>
              <a:t>True or False</a:t>
            </a:r>
          </a:p>
        </p:txBody>
      </p:sp>
      <p:sp>
        <p:nvSpPr>
          <p:cNvPr id="324611" name="Rectangle 3">
            <a:extLst>
              <a:ext uri="{FF2B5EF4-FFF2-40B4-BE49-F238E27FC236}">
                <a16:creationId xmlns:a16="http://schemas.microsoft.com/office/drawing/2014/main" id="{0B22DA5E-27E8-44A1-AE84-E9E7A83456CD}"/>
              </a:ext>
            </a:extLst>
          </p:cNvPr>
          <p:cNvSpPr>
            <a:spLocks noGrp="1" noChangeArrowheads="1"/>
          </p:cNvSpPr>
          <p:nvPr>
            <p:ph type="body" idx="1"/>
          </p:nvPr>
        </p:nvSpPr>
        <p:spPr>
          <a:xfrm>
            <a:off x="685800" y="1066800"/>
            <a:ext cx="7772400" cy="5410200"/>
          </a:xfrm>
        </p:spPr>
        <p:txBody>
          <a:bodyPr/>
          <a:lstStyle/>
          <a:p>
            <a:pPr marL="609600" indent="-609600">
              <a:buFontTx/>
              <a:buAutoNum type="arabicPeriod" startAt="246"/>
            </a:pPr>
            <a:r>
              <a:rPr lang="en-US" altLang="en-US" sz="2400" b="1"/>
              <a:t>The Flesh fly has a gray and black checkerboard  </a:t>
            </a:r>
          </a:p>
          <a:p>
            <a:pPr marL="609600" indent="-609600">
              <a:buFontTx/>
              <a:buNone/>
            </a:pPr>
            <a:r>
              <a:rPr lang="en-US" altLang="en-US" sz="2400" b="1"/>
              <a:t>         abdomen.</a:t>
            </a:r>
          </a:p>
          <a:p>
            <a:pPr marL="609600" indent="-609600">
              <a:buFontTx/>
              <a:buAutoNum type="arabicPeriod" startAt="247"/>
            </a:pPr>
            <a:r>
              <a:rPr lang="en-US" altLang="en-US" sz="2400" b="1"/>
              <a:t> Anticoagulant rodenticides cause a rodent to stop </a:t>
            </a:r>
          </a:p>
          <a:p>
            <a:pPr marL="609600" indent="-609600">
              <a:buFontTx/>
              <a:buNone/>
            </a:pPr>
            <a:r>
              <a:rPr lang="en-US" altLang="en-US" sz="2400" b="1"/>
              <a:t>         feeding once it has received a lethal dose.</a:t>
            </a:r>
          </a:p>
          <a:p>
            <a:pPr marL="609600" indent="-609600">
              <a:buFontTx/>
              <a:buAutoNum type="arabicPeriod" startAt="248"/>
            </a:pPr>
            <a:r>
              <a:rPr lang="en-US" altLang="en-US" sz="2400" b="1"/>
              <a:t>  An anticoagulant kills rodents by drying them up.</a:t>
            </a:r>
          </a:p>
          <a:p>
            <a:pPr marL="609600" indent="-609600">
              <a:buFontTx/>
              <a:buAutoNum type="arabicPeriod" startAt="249"/>
            </a:pPr>
            <a:r>
              <a:rPr lang="en-US" altLang="en-US" sz="2400" b="1"/>
              <a:t>  Warfarin and Diphacinone are single feeding </a:t>
            </a:r>
          </a:p>
          <a:p>
            <a:pPr marL="609600" indent="-609600">
              <a:buFontTx/>
              <a:buNone/>
            </a:pPr>
            <a:r>
              <a:rPr lang="en-US" altLang="en-US" sz="2400" b="1"/>
              <a:t>          anticoagulant rodenticides.</a:t>
            </a:r>
          </a:p>
          <a:p>
            <a:pPr marL="609600" indent="-609600">
              <a:buFontTx/>
              <a:buAutoNum type="arabicPeriod" startAt="250"/>
            </a:pPr>
            <a:r>
              <a:rPr lang="en-US" altLang="en-US" sz="2400" b="1"/>
              <a:t> Cholecaliferol kills by mobilizing too much calcium </a:t>
            </a:r>
          </a:p>
          <a:p>
            <a:pPr marL="609600" indent="-609600">
              <a:buFontTx/>
              <a:buNone/>
            </a:pPr>
            <a:r>
              <a:rPr lang="en-US" altLang="en-US" sz="2400" b="1"/>
              <a:t>          in the blood (hypercalcification).</a:t>
            </a:r>
          </a:p>
          <a:p>
            <a:pPr marL="609600" indent="-609600">
              <a:buFontTx/>
              <a:buAutoNum type="arabicPeriod" startAt="251"/>
            </a:pPr>
            <a:r>
              <a:rPr lang="en-US" altLang="en-US" sz="2400" b="1" u="sng"/>
              <a:t>Talon (brodifacoum), Contract and Maki (bromodiolone) and Generation (difethiolone) are all single dose anticoagulant rodenticides.</a:t>
            </a:r>
          </a:p>
          <a:p>
            <a:pPr marL="609600" indent="-609600">
              <a:buFontTx/>
              <a:buAutoNum type="arabicPeriod" startAt="251"/>
            </a:pPr>
            <a:endParaRPr lang="en-US" altLang="en-US" sz="2400" b="1" u="sng"/>
          </a:p>
          <a:p>
            <a:pPr marL="609600" indent="-609600">
              <a:buFontTx/>
              <a:buNone/>
            </a:pPr>
            <a:endParaRPr lang="en-US" altLang="en-US" sz="2400" b="1"/>
          </a:p>
        </p:txBody>
      </p:sp>
    </p:spTree>
  </p:cSld>
  <p:clrMapOvr>
    <a:masterClrMapping/>
  </p:clrMapOvr>
</p:sld>
</file>

<file path=ppt/slides/slide5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0786" name="Rectangle 2">
            <a:extLst>
              <a:ext uri="{FF2B5EF4-FFF2-40B4-BE49-F238E27FC236}">
                <a16:creationId xmlns:a16="http://schemas.microsoft.com/office/drawing/2014/main" id="{136959BE-1A2F-438C-B7FF-FC2EE546AAAC}"/>
              </a:ext>
            </a:extLst>
          </p:cNvPr>
          <p:cNvSpPr>
            <a:spLocks noGrp="1" noChangeArrowheads="1"/>
          </p:cNvSpPr>
          <p:nvPr>
            <p:ph type="title"/>
          </p:nvPr>
        </p:nvSpPr>
        <p:spPr>
          <a:xfrm>
            <a:off x="685800" y="228600"/>
            <a:ext cx="7772400" cy="609600"/>
          </a:xfrm>
        </p:spPr>
        <p:txBody>
          <a:bodyPr/>
          <a:lstStyle/>
          <a:p>
            <a:r>
              <a:rPr lang="en-US" altLang="en-US" sz="4000" b="1"/>
              <a:t>True or False</a:t>
            </a:r>
          </a:p>
        </p:txBody>
      </p:sp>
      <p:sp>
        <p:nvSpPr>
          <p:cNvPr id="630787" name="Rectangle 3">
            <a:extLst>
              <a:ext uri="{FF2B5EF4-FFF2-40B4-BE49-F238E27FC236}">
                <a16:creationId xmlns:a16="http://schemas.microsoft.com/office/drawing/2014/main" id="{F41E6B41-89B0-4FDA-9989-1BA24E866177}"/>
              </a:ext>
            </a:extLst>
          </p:cNvPr>
          <p:cNvSpPr>
            <a:spLocks noGrp="1" noChangeArrowheads="1"/>
          </p:cNvSpPr>
          <p:nvPr>
            <p:ph type="body" idx="1"/>
          </p:nvPr>
        </p:nvSpPr>
        <p:spPr>
          <a:xfrm>
            <a:off x="685800" y="1066800"/>
            <a:ext cx="7772400" cy="5410200"/>
          </a:xfrm>
        </p:spPr>
        <p:txBody>
          <a:bodyPr/>
          <a:lstStyle/>
          <a:p>
            <a:pPr marL="609600" indent="-609600">
              <a:buFontTx/>
              <a:buAutoNum type="arabicPeriod" startAt="246"/>
            </a:pPr>
            <a:r>
              <a:rPr lang="en-US" altLang="en-US" sz="2400" b="1"/>
              <a:t>The Flesh fly has a gray and black checkerboard  </a:t>
            </a:r>
          </a:p>
          <a:p>
            <a:pPr marL="609600" indent="-609600">
              <a:buFontTx/>
              <a:buNone/>
            </a:pPr>
            <a:r>
              <a:rPr lang="en-US" altLang="en-US" sz="2400" b="1"/>
              <a:t>         abdomen.</a:t>
            </a:r>
          </a:p>
          <a:p>
            <a:pPr marL="609600" indent="-609600">
              <a:buFontTx/>
              <a:buAutoNum type="arabicPeriod" startAt="247"/>
            </a:pPr>
            <a:r>
              <a:rPr lang="en-US" altLang="en-US" sz="2400" b="1"/>
              <a:t> Anticoagulant rodenticides cause a rodent to stop </a:t>
            </a:r>
          </a:p>
          <a:p>
            <a:pPr marL="609600" indent="-609600">
              <a:buFontTx/>
              <a:buNone/>
            </a:pPr>
            <a:r>
              <a:rPr lang="en-US" altLang="en-US" sz="2400" b="1"/>
              <a:t>         feeding once it has received a lethal dose.</a:t>
            </a:r>
          </a:p>
          <a:p>
            <a:pPr marL="609600" indent="-609600">
              <a:buFontTx/>
              <a:buAutoNum type="arabicPeriod" startAt="248"/>
            </a:pPr>
            <a:r>
              <a:rPr lang="en-US" altLang="en-US" sz="2400" b="1"/>
              <a:t>  An anticoagulant kills rodents by drying them up.</a:t>
            </a:r>
          </a:p>
          <a:p>
            <a:pPr marL="609600" indent="-609600">
              <a:buFontTx/>
              <a:buAutoNum type="arabicPeriod" startAt="249"/>
            </a:pPr>
            <a:r>
              <a:rPr lang="en-US" altLang="en-US" sz="2400" b="1"/>
              <a:t>  Warfarin and Diphacinone are single feeding </a:t>
            </a:r>
          </a:p>
          <a:p>
            <a:pPr marL="609600" indent="-609600">
              <a:buFontTx/>
              <a:buNone/>
            </a:pPr>
            <a:r>
              <a:rPr lang="en-US" altLang="en-US" sz="2400" b="1"/>
              <a:t>          anticoagulant rodenticides.</a:t>
            </a:r>
          </a:p>
          <a:p>
            <a:pPr marL="609600" indent="-609600">
              <a:buFontTx/>
              <a:buAutoNum type="arabicPeriod" startAt="250"/>
            </a:pPr>
            <a:r>
              <a:rPr lang="en-US" altLang="en-US" sz="2400" b="1"/>
              <a:t> Cholecaliferol kills by mobilizing too much calcium </a:t>
            </a:r>
          </a:p>
          <a:p>
            <a:pPr marL="609600" indent="-609600">
              <a:buFontTx/>
              <a:buNone/>
            </a:pPr>
            <a:r>
              <a:rPr lang="en-US" altLang="en-US" sz="2400" b="1"/>
              <a:t>          in the blood (hypercalcification).</a:t>
            </a:r>
          </a:p>
          <a:p>
            <a:pPr marL="609600" indent="-609600">
              <a:buFontTx/>
              <a:buAutoNum type="arabicPeriod" startAt="251"/>
            </a:pPr>
            <a:r>
              <a:rPr lang="en-US" altLang="en-US" sz="2400" b="1" u="sng"/>
              <a:t>Talon (brodifacoum), Contract and Maki (bromodiolone) and Generation (difethiolone) are all single dose anticoagulant rodenticides.</a:t>
            </a:r>
          </a:p>
          <a:p>
            <a:pPr marL="609600" indent="-609600">
              <a:buFontTx/>
              <a:buAutoNum type="arabicPeriod" startAt="251"/>
            </a:pPr>
            <a:endParaRPr lang="en-US" altLang="en-US" sz="2400" b="1" u="sng"/>
          </a:p>
          <a:p>
            <a:pPr marL="609600" indent="-609600">
              <a:buFontTx/>
              <a:buNone/>
            </a:pPr>
            <a:endParaRPr lang="en-US" altLang="en-US" sz="2400" b="1"/>
          </a:p>
        </p:txBody>
      </p:sp>
      <p:sp>
        <p:nvSpPr>
          <p:cNvPr id="630788" name="Text Box 4">
            <a:extLst>
              <a:ext uri="{FF2B5EF4-FFF2-40B4-BE49-F238E27FC236}">
                <a16:creationId xmlns:a16="http://schemas.microsoft.com/office/drawing/2014/main" id="{05F12F74-DA35-4EA5-A5BA-F3392B029A9B}"/>
              </a:ext>
            </a:extLst>
          </p:cNvPr>
          <p:cNvSpPr txBox="1">
            <a:spLocks noChangeArrowheads="1"/>
          </p:cNvSpPr>
          <p:nvPr/>
        </p:nvSpPr>
        <p:spPr bwMode="auto">
          <a:xfrm>
            <a:off x="0" y="6213475"/>
            <a:ext cx="9144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 – they are all single-feeding (second generation) anticoagulants </a:t>
            </a:r>
          </a:p>
        </p:txBody>
      </p:sp>
    </p:spTree>
  </p:cSld>
  <p:clrMapOvr>
    <a:masterClrMapping/>
  </p:clrMapOvr>
</p:sld>
</file>

<file path=ppt/slides/slide5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5634" name="Rectangle 2">
            <a:extLst>
              <a:ext uri="{FF2B5EF4-FFF2-40B4-BE49-F238E27FC236}">
                <a16:creationId xmlns:a16="http://schemas.microsoft.com/office/drawing/2014/main" id="{EB10BDD7-E20C-4224-9A16-3A1C6B1BD099}"/>
              </a:ext>
            </a:extLst>
          </p:cNvPr>
          <p:cNvSpPr>
            <a:spLocks noGrp="1" noChangeArrowheads="1"/>
          </p:cNvSpPr>
          <p:nvPr>
            <p:ph type="title"/>
          </p:nvPr>
        </p:nvSpPr>
        <p:spPr>
          <a:xfrm>
            <a:off x="685800" y="228600"/>
            <a:ext cx="7772400" cy="762000"/>
          </a:xfrm>
        </p:spPr>
        <p:txBody>
          <a:bodyPr/>
          <a:lstStyle/>
          <a:p>
            <a:r>
              <a:rPr lang="en-US" altLang="en-US" b="1"/>
              <a:t>Multiple Choice</a:t>
            </a:r>
          </a:p>
        </p:txBody>
      </p:sp>
      <p:sp>
        <p:nvSpPr>
          <p:cNvPr id="325635" name="Rectangle 3">
            <a:extLst>
              <a:ext uri="{FF2B5EF4-FFF2-40B4-BE49-F238E27FC236}">
                <a16:creationId xmlns:a16="http://schemas.microsoft.com/office/drawing/2014/main" id="{1276158C-18BC-44AA-9794-A4B9090CA6C4}"/>
              </a:ext>
            </a:extLst>
          </p:cNvPr>
          <p:cNvSpPr>
            <a:spLocks noGrp="1" noChangeArrowheads="1"/>
          </p:cNvSpPr>
          <p:nvPr>
            <p:ph type="body" idx="1"/>
          </p:nvPr>
        </p:nvSpPr>
        <p:spPr>
          <a:xfrm>
            <a:off x="685800" y="1143000"/>
            <a:ext cx="7772400" cy="5334000"/>
          </a:xfrm>
        </p:spPr>
        <p:txBody>
          <a:bodyPr/>
          <a:lstStyle/>
          <a:p>
            <a:pPr marL="609600" indent="-609600">
              <a:buFontTx/>
              <a:buAutoNum type="arabicPeriod" startAt="252"/>
            </a:pPr>
            <a:r>
              <a:rPr lang="en-US" altLang="en-US" sz="2400" b="1" u="sng"/>
              <a:t>A House Fly is a</a:t>
            </a:r>
            <a:r>
              <a:rPr lang="en-US" altLang="en-US" sz="2400" b="1"/>
              <a:t>: _________________</a:t>
            </a:r>
          </a:p>
          <a:p>
            <a:pPr marL="609600" indent="-609600">
              <a:buFontTx/>
              <a:buNone/>
            </a:pPr>
            <a:endParaRPr lang="en-US" altLang="en-US" sz="800" b="1"/>
          </a:p>
          <a:p>
            <a:pPr marL="609600" indent="-609600">
              <a:buFontTx/>
              <a:buNone/>
            </a:pPr>
            <a:r>
              <a:rPr lang="en-US" altLang="en-US" sz="2400" b="1"/>
              <a:t>253. A Flesh Fly is a:  ________________</a:t>
            </a:r>
          </a:p>
          <a:p>
            <a:pPr marL="609600" indent="-609600">
              <a:buFontTx/>
              <a:buNone/>
            </a:pPr>
            <a:endParaRPr lang="en-US" altLang="en-US" sz="800" b="1"/>
          </a:p>
          <a:p>
            <a:pPr marL="609600" indent="-609600">
              <a:buFontTx/>
              <a:buNone/>
            </a:pPr>
            <a:r>
              <a:rPr lang="en-US" altLang="en-US" sz="2400" b="1"/>
              <a:t>254. A Blow Fly is a: _________________</a:t>
            </a:r>
          </a:p>
          <a:p>
            <a:pPr marL="609600" indent="-609600">
              <a:buFontTx/>
              <a:buNone/>
            </a:pPr>
            <a:endParaRPr lang="en-US" altLang="en-US" sz="800" b="1"/>
          </a:p>
          <a:p>
            <a:pPr marL="609600" indent="-609600">
              <a:buFontTx/>
              <a:buNone/>
            </a:pPr>
            <a:r>
              <a:rPr lang="en-US" altLang="en-US" sz="2400" b="1"/>
              <a:t>255. A Horse Fly is a: __________________</a:t>
            </a:r>
          </a:p>
          <a:p>
            <a:pPr marL="609600" indent="-609600">
              <a:buFontTx/>
              <a:buNone/>
            </a:pPr>
            <a:endParaRPr lang="en-US" altLang="en-US" sz="800" b="1"/>
          </a:p>
          <a:p>
            <a:pPr marL="609600" indent="-609600">
              <a:buFontTx/>
              <a:buAutoNum type="arabicPeriod" startAt="256"/>
            </a:pPr>
            <a:r>
              <a:rPr lang="en-US" altLang="en-US" sz="2400" b="1"/>
              <a:t>A Fruit Fly is a: __________________</a:t>
            </a:r>
          </a:p>
          <a:p>
            <a:pPr marL="609600" indent="-609600">
              <a:buFontTx/>
              <a:buNone/>
            </a:pPr>
            <a:endParaRPr lang="en-US" altLang="en-US" sz="800" b="1"/>
          </a:p>
          <a:p>
            <a:pPr marL="609600" indent="-609600">
              <a:buFontTx/>
              <a:buNone/>
            </a:pPr>
            <a:r>
              <a:rPr lang="en-US" altLang="en-US" sz="2400" b="1"/>
              <a:t>                                      A.  Tabanidae</a:t>
            </a:r>
          </a:p>
          <a:p>
            <a:pPr marL="609600" indent="-609600">
              <a:buFontTx/>
              <a:buNone/>
            </a:pPr>
            <a:r>
              <a:rPr lang="en-US" altLang="en-US" sz="2400" b="1"/>
              <a:t>                                      B.  Drosophilidae</a:t>
            </a:r>
          </a:p>
          <a:p>
            <a:pPr marL="609600" indent="-609600">
              <a:buFontTx/>
              <a:buNone/>
            </a:pPr>
            <a:r>
              <a:rPr lang="en-US" altLang="en-US" sz="2400" b="1"/>
              <a:t>                                      C.  Calliphoridae</a:t>
            </a:r>
          </a:p>
          <a:p>
            <a:pPr marL="609600" indent="-609600">
              <a:buFontTx/>
              <a:buNone/>
            </a:pPr>
            <a:r>
              <a:rPr lang="en-US" altLang="en-US" sz="2400" b="1"/>
              <a:t>                                      D.  Muscidae</a:t>
            </a:r>
          </a:p>
          <a:p>
            <a:pPr marL="609600" indent="-609600">
              <a:buFontTx/>
              <a:buNone/>
            </a:pPr>
            <a:r>
              <a:rPr lang="en-US" altLang="en-US" sz="2400" b="1"/>
              <a:t>                                      E.  Sarcophagidae</a:t>
            </a:r>
          </a:p>
          <a:p>
            <a:pPr marL="609600" indent="-609600">
              <a:buFontTx/>
              <a:buNone/>
            </a:pPr>
            <a:endParaRPr lang="en-US" altLang="en-US" sz="2400" b="1"/>
          </a:p>
        </p:txBody>
      </p:sp>
      <p:pic>
        <p:nvPicPr>
          <p:cNvPr id="325638" name="Picture 6">
            <a:extLst>
              <a:ext uri="{FF2B5EF4-FFF2-40B4-BE49-F238E27FC236}">
                <a16:creationId xmlns:a16="http://schemas.microsoft.com/office/drawing/2014/main" id="{F92CB6D6-B9A7-437B-945F-A186BAF38A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838200"/>
            <a:ext cx="3295650" cy="2857500"/>
          </a:xfrm>
          <a:prstGeom prst="rect">
            <a:avLst/>
          </a:prstGeom>
          <a:noFill/>
          <a:extLst>
            <a:ext uri="{909E8E84-426E-40DD-AFC4-6F175D3DCCD1}">
              <a14:hiddenFill xmlns:a14="http://schemas.microsoft.com/office/drawing/2010/main">
                <a:solidFill>
                  <a:srgbClr val="FFFFFF"/>
                </a:solidFill>
              </a14:hiddenFill>
            </a:ext>
          </a:extLst>
        </p:spPr>
      </p:pic>
      <p:sp>
        <p:nvSpPr>
          <p:cNvPr id="325639" name="Rectangle 7">
            <a:extLst>
              <a:ext uri="{FF2B5EF4-FFF2-40B4-BE49-F238E27FC236}">
                <a16:creationId xmlns:a16="http://schemas.microsoft.com/office/drawing/2014/main" id="{D85037C4-A00B-48FE-A8D2-E75CCFE30BE1}"/>
              </a:ext>
            </a:extLst>
          </p:cNvPr>
          <p:cNvSpPr>
            <a:spLocks noChangeArrowheads="1"/>
          </p:cNvSpPr>
          <p:nvPr/>
        </p:nvSpPr>
        <p:spPr bwMode="auto">
          <a:xfrm>
            <a:off x="6172200" y="3124200"/>
            <a:ext cx="304800" cy="5334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sld>
</file>

<file path=ppt/slides/slide5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834" name="Rectangle 2">
            <a:extLst>
              <a:ext uri="{FF2B5EF4-FFF2-40B4-BE49-F238E27FC236}">
                <a16:creationId xmlns:a16="http://schemas.microsoft.com/office/drawing/2014/main" id="{58EBFC46-9437-440C-9BDE-5959466DA61C}"/>
              </a:ext>
            </a:extLst>
          </p:cNvPr>
          <p:cNvSpPr>
            <a:spLocks noGrp="1" noChangeArrowheads="1"/>
          </p:cNvSpPr>
          <p:nvPr>
            <p:ph type="title"/>
          </p:nvPr>
        </p:nvSpPr>
        <p:spPr>
          <a:xfrm>
            <a:off x="685800" y="228600"/>
            <a:ext cx="7772400" cy="762000"/>
          </a:xfrm>
        </p:spPr>
        <p:txBody>
          <a:bodyPr/>
          <a:lstStyle/>
          <a:p>
            <a:r>
              <a:rPr lang="en-US" altLang="en-US" b="1"/>
              <a:t>Multiple Choice</a:t>
            </a:r>
          </a:p>
        </p:txBody>
      </p:sp>
      <p:sp>
        <p:nvSpPr>
          <p:cNvPr id="632835" name="Rectangle 3">
            <a:extLst>
              <a:ext uri="{FF2B5EF4-FFF2-40B4-BE49-F238E27FC236}">
                <a16:creationId xmlns:a16="http://schemas.microsoft.com/office/drawing/2014/main" id="{16CE0F1F-34BC-4D94-9D95-F0E195115051}"/>
              </a:ext>
            </a:extLst>
          </p:cNvPr>
          <p:cNvSpPr>
            <a:spLocks noGrp="1" noChangeArrowheads="1"/>
          </p:cNvSpPr>
          <p:nvPr>
            <p:ph type="body" idx="1"/>
          </p:nvPr>
        </p:nvSpPr>
        <p:spPr>
          <a:xfrm>
            <a:off x="685800" y="1143000"/>
            <a:ext cx="7772400" cy="5334000"/>
          </a:xfrm>
        </p:spPr>
        <p:txBody>
          <a:bodyPr/>
          <a:lstStyle/>
          <a:p>
            <a:pPr marL="609600" indent="-609600">
              <a:buFontTx/>
              <a:buAutoNum type="arabicPeriod" startAt="252"/>
            </a:pPr>
            <a:r>
              <a:rPr lang="en-US" altLang="en-US" sz="2400" b="1" u="sng"/>
              <a:t>A House Fly is a</a:t>
            </a:r>
            <a:r>
              <a:rPr lang="en-US" altLang="en-US" sz="2400" b="1"/>
              <a:t>: _________________</a:t>
            </a:r>
          </a:p>
          <a:p>
            <a:pPr marL="609600" indent="-609600">
              <a:buFontTx/>
              <a:buNone/>
            </a:pPr>
            <a:endParaRPr lang="en-US" altLang="en-US" sz="800" b="1"/>
          </a:p>
          <a:p>
            <a:pPr marL="609600" indent="-609600">
              <a:buFontTx/>
              <a:buNone/>
            </a:pPr>
            <a:r>
              <a:rPr lang="en-US" altLang="en-US" sz="2400" b="1"/>
              <a:t>253. A Flesh Fly is a:  ________________</a:t>
            </a:r>
          </a:p>
          <a:p>
            <a:pPr marL="609600" indent="-609600">
              <a:buFontTx/>
              <a:buNone/>
            </a:pPr>
            <a:endParaRPr lang="en-US" altLang="en-US" sz="800" b="1"/>
          </a:p>
          <a:p>
            <a:pPr marL="609600" indent="-609600">
              <a:buFontTx/>
              <a:buNone/>
            </a:pPr>
            <a:r>
              <a:rPr lang="en-US" altLang="en-US" sz="2400" b="1"/>
              <a:t>254. A Blow Fly is a: _________________</a:t>
            </a:r>
          </a:p>
          <a:p>
            <a:pPr marL="609600" indent="-609600">
              <a:buFontTx/>
              <a:buNone/>
            </a:pPr>
            <a:endParaRPr lang="en-US" altLang="en-US" sz="800" b="1"/>
          </a:p>
          <a:p>
            <a:pPr marL="609600" indent="-609600">
              <a:buFontTx/>
              <a:buNone/>
            </a:pPr>
            <a:r>
              <a:rPr lang="en-US" altLang="en-US" sz="2400" b="1"/>
              <a:t>255. A Horse Fly is a: __________________</a:t>
            </a:r>
          </a:p>
          <a:p>
            <a:pPr marL="609600" indent="-609600">
              <a:buFontTx/>
              <a:buNone/>
            </a:pPr>
            <a:endParaRPr lang="en-US" altLang="en-US" sz="800" b="1"/>
          </a:p>
          <a:p>
            <a:pPr marL="609600" indent="-609600">
              <a:buFontTx/>
              <a:buAutoNum type="arabicPeriod" startAt="256"/>
            </a:pPr>
            <a:r>
              <a:rPr lang="en-US" altLang="en-US" sz="2400" b="1"/>
              <a:t>A Fruit Fly is a: __________________</a:t>
            </a:r>
          </a:p>
          <a:p>
            <a:pPr marL="609600" indent="-609600">
              <a:buFontTx/>
              <a:buNone/>
            </a:pPr>
            <a:endParaRPr lang="en-US" altLang="en-US" sz="800" b="1"/>
          </a:p>
          <a:p>
            <a:pPr marL="609600" indent="-609600">
              <a:buFontTx/>
              <a:buNone/>
            </a:pPr>
            <a:r>
              <a:rPr lang="en-US" altLang="en-US" sz="2400" b="1"/>
              <a:t>                                      A.  Tabanidae</a:t>
            </a:r>
          </a:p>
          <a:p>
            <a:pPr marL="609600" indent="-609600">
              <a:buFontTx/>
              <a:buNone/>
            </a:pPr>
            <a:r>
              <a:rPr lang="en-US" altLang="en-US" sz="2400" b="1"/>
              <a:t>                                      B.  Drosophilidae</a:t>
            </a:r>
          </a:p>
          <a:p>
            <a:pPr marL="609600" indent="-609600">
              <a:buFontTx/>
              <a:buNone/>
            </a:pPr>
            <a:r>
              <a:rPr lang="en-US" altLang="en-US" sz="2400" b="1"/>
              <a:t>                                      C.  Calliphoridae</a:t>
            </a:r>
          </a:p>
          <a:p>
            <a:pPr marL="609600" indent="-609600">
              <a:buFontTx/>
              <a:buNone/>
            </a:pPr>
            <a:r>
              <a:rPr lang="en-US" altLang="en-US" sz="2400" b="1"/>
              <a:t>                                      D.  Muscidae</a:t>
            </a:r>
          </a:p>
          <a:p>
            <a:pPr marL="609600" indent="-609600">
              <a:buFontTx/>
              <a:buNone/>
            </a:pPr>
            <a:r>
              <a:rPr lang="en-US" altLang="en-US" sz="2400" b="1"/>
              <a:t>                                      E.  Sarcophagidae</a:t>
            </a:r>
          </a:p>
          <a:p>
            <a:pPr marL="609600" indent="-609600">
              <a:buFontTx/>
              <a:buNone/>
            </a:pPr>
            <a:endParaRPr lang="en-US" altLang="en-US" sz="2400" b="1"/>
          </a:p>
        </p:txBody>
      </p:sp>
      <p:sp>
        <p:nvSpPr>
          <p:cNvPr id="632836" name="Text Box 4">
            <a:extLst>
              <a:ext uri="{FF2B5EF4-FFF2-40B4-BE49-F238E27FC236}">
                <a16:creationId xmlns:a16="http://schemas.microsoft.com/office/drawing/2014/main" id="{98B9AC2C-9E84-4AAA-AA84-FAA19BEC9655}"/>
              </a:ext>
            </a:extLst>
          </p:cNvPr>
          <p:cNvSpPr txBox="1">
            <a:spLocks noChangeArrowheads="1"/>
          </p:cNvSpPr>
          <p:nvPr/>
        </p:nvSpPr>
        <p:spPr bwMode="auto">
          <a:xfrm>
            <a:off x="3941763" y="1009650"/>
            <a:ext cx="185578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a:solidFill>
                  <a:srgbClr val="FF0000"/>
                </a:solidFill>
              </a:rPr>
              <a:t>Muscidae</a:t>
            </a:r>
          </a:p>
        </p:txBody>
      </p:sp>
      <p:pic>
        <p:nvPicPr>
          <p:cNvPr id="632837" name="Picture 5">
            <a:extLst>
              <a:ext uri="{FF2B5EF4-FFF2-40B4-BE49-F238E27FC236}">
                <a16:creationId xmlns:a16="http://schemas.microsoft.com/office/drawing/2014/main" id="{85C39659-BD3D-46D0-A41E-7B064D8CAD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838200"/>
            <a:ext cx="3295650" cy="2857500"/>
          </a:xfrm>
          <a:prstGeom prst="rect">
            <a:avLst/>
          </a:prstGeom>
          <a:noFill/>
          <a:extLst>
            <a:ext uri="{909E8E84-426E-40DD-AFC4-6F175D3DCCD1}">
              <a14:hiddenFill xmlns:a14="http://schemas.microsoft.com/office/drawing/2010/main">
                <a:solidFill>
                  <a:srgbClr val="FFFFFF"/>
                </a:solidFill>
              </a14:hiddenFill>
            </a:ext>
          </a:extLst>
        </p:spPr>
      </p:pic>
      <p:sp>
        <p:nvSpPr>
          <p:cNvPr id="632838" name="Rectangle 6">
            <a:extLst>
              <a:ext uri="{FF2B5EF4-FFF2-40B4-BE49-F238E27FC236}">
                <a16:creationId xmlns:a16="http://schemas.microsoft.com/office/drawing/2014/main" id="{CE970480-A306-47F7-8A4B-631569826244}"/>
              </a:ext>
            </a:extLst>
          </p:cNvPr>
          <p:cNvSpPr>
            <a:spLocks noChangeArrowheads="1"/>
          </p:cNvSpPr>
          <p:nvPr/>
        </p:nvSpPr>
        <p:spPr bwMode="auto">
          <a:xfrm>
            <a:off x="6172200" y="3124200"/>
            <a:ext cx="304800" cy="5334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sld>
</file>

<file path=ppt/slides/slide5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658" name="Rectangle 2">
            <a:extLst>
              <a:ext uri="{FF2B5EF4-FFF2-40B4-BE49-F238E27FC236}">
                <a16:creationId xmlns:a16="http://schemas.microsoft.com/office/drawing/2014/main" id="{37CB7AC9-52E5-452F-A368-D73792498944}"/>
              </a:ext>
            </a:extLst>
          </p:cNvPr>
          <p:cNvSpPr>
            <a:spLocks noGrp="1" noChangeArrowheads="1"/>
          </p:cNvSpPr>
          <p:nvPr>
            <p:ph type="title"/>
          </p:nvPr>
        </p:nvSpPr>
        <p:spPr>
          <a:xfrm>
            <a:off x="685800" y="228600"/>
            <a:ext cx="7772400" cy="762000"/>
          </a:xfrm>
        </p:spPr>
        <p:txBody>
          <a:bodyPr/>
          <a:lstStyle/>
          <a:p>
            <a:r>
              <a:rPr lang="en-US" altLang="en-US" b="1"/>
              <a:t>Multiple Choice</a:t>
            </a:r>
          </a:p>
        </p:txBody>
      </p:sp>
      <p:sp>
        <p:nvSpPr>
          <p:cNvPr id="326659" name="Rectangle 3">
            <a:extLst>
              <a:ext uri="{FF2B5EF4-FFF2-40B4-BE49-F238E27FC236}">
                <a16:creationId xmlns:a16="http://schemas.microsoft.com/office/drawing/2014/main" id="{11CA5597-C982-44AD-9615-BB214541F03D}"/>
              </a:ext>
            </a:extLst>
          </p:cNvPr>
          <p:cNvSpPr>
            <a:spLocks noGrp="1" noChangeArrowheads="1"/>
          </p:cNvSpPr>
          <p:nvPr>
            <p:ph type="body" idx="1"/>
          </p:nvPr>
        </p:nvSpPr>
        <p:spPr>
          <a:xfrm>
            <a:off x="685800" y="1143000"/>
            <a:ext cx="7772400" cy="5334000"/>
          </a:xfrm>
        </p:spPr>
        <p:txBody>
          <a:bodyPr/>
          <a:lstStyle/>
          <a:p>
            <a:pPr marL="609600" indent="-609600">
              <a:buFontTx/>
              <a:buAutoNum type="arabicPeriod" startAt="252"/>
            </a:pPr>
            <a:r>
              <a:rPr lang="en-US" altLang="en-US" sz="2400" b="1"/>
              <a:t>A House Fly is a: _________________</a:t>
            </a:r>
          </a:p>
          <a:p>
            <a:pPr marL="609600" indent="-609600">
              <a:buFontTx/>
              <a:buNone/>
            </a:pPr>
            <a:endParaRPr lang="en-US" altLang="en-US" sz="800" b="1"/>
          </a:p>
          <a:p>
            <a:pPr marL="609600" indent="-609600">
              <a:buFontTx/>
              <a:buNone/>
            </a:pPr>
            <a:r>
              <a:rPr lang="en-US" altLang="en-US" sz="2400" b="1"/>
              <a:t>253. </a:t>
            </a:r>
            <a:r>
              <a:rPr lang="en-US" altLang="en-US" sz="2400" b="1" u="sng"/>
              <a:t>A Flesh Fly is a</a:t>
            </a:r>
            <a:r>
              <a:rPr lang="en-US" altLang="en-US" sz="2400" b="1"/>
              <a:t>:  ________________</a:t>
            </a:r>
          </a:p>
          <a:p>
            <a:pPr marL="609600" indent="-609600">
              <a:buFontTx/>
              <a:buNone/>
            </a:pPr>
            <a:endParaRPr lang="en-US" altLang="en-US" sz="800" b="1"/>
          </a:p>
          <a:p>
            <a:pPr marL="609600" indent="-609600">
              <a:buFontTx/>
              <a:buNone/>
            </a:pPr>
            <a:r>
              <a:rPr lang="en-US" altLang="en-US" sz="2400" b="1"/>
              <a:t>254. A Blow Fly is a: _________________</a:t>
            </a:r>
          </a:p>
          <a:p>
            <a:pPr marL="609600" indent="-609600">
              <a:buFontTx/>
              <a:buNone/>
            </a:pPr>
            <a:endParaRPr lang="en-US" altLang="en-US" sz="800" b="1"/>
          </a:p>
          <a:p>
            <a:pPr marL="609600" indent="-609600">
              <a:buFontTx/>
              <a:buNone/>
            </a:pPr>
            <a:r>
              <a:rPr lang="en-US" altLang="en-US" sz="2400" b="1"/>
              <a:t>255. A Horse Fly is a: __________________</a:t>
            </a:r>
          </a:p>
          <a:p>
            <a:pPr marL="609600" indent="-609600">
              <a:buFontTx/>
              <a:buNone/>
            </a:pPr>
            <a:endParaRPr lang="en-US" altLang="en-US" sz="800" b="1"/>
          </a:p>
          <a:p>
            <a:pPr marL="609600" indent="-609600">
              <a:buFontTx/>
              <a:buAutoNum type="arabicPeriod" startAt="256"/>
            </a:pPr>
            <a:r>
              <a:rPr lang="en-US" altLang="en-US" sz="2400" b="1"/>
              <a:t>A Fruit Fly is a: __________________</a:t>
            </a:r>
          </a:p>
          <a:p>
            <a:pPr marL="609600" indent="-609600">
              <a:buFontTx/>
              <a:buNone/>
            </a:pPr>
            <a:endParaRPr lang="en-US" altLang="en-US" sz="800" b="1"/>
          </a:p>
          <a:p>
            <a:pPr marL="609600" indent="-609600">
              <a:buFontTx/>
              <a:buNone/>
            </a:pPr>
            <a:r>
              <a:rPr lang="en-US" altLang="en-US" sz="2400" b="1"/>
              <a:t>                                      A.  Tabanidae</a:t>
            </a:r>
          </a:p>
          <a:p>
            <a:pPr marL="609600" indent="-609600">
              <a:buFontTx/>
              <a:buNone/>
            </a:pPr>
            <a:r>
              <a:rPr lang="en-US" altLang="en-US" sz="2400" b="1"/>
              <a:t>                                      B.  Drosophilidae</a:t>
            </a:r>
          </a:p>
          <a:p>
            <a:pPr marL="609600" indent="-609600">
              <a:buFontTx/>
              <a:buNone/>
            </a:pPr>
            <a:r>
              <a:rPr lang="en-US" altLang="en-US" sz="2400" b="1"/>
              <a:t>                                      C.  Calliphoridae</a:t>
            </a:r>
          </a:p>
          <a:p>
            <a:pPr marL="609600" indent="-609600">
              <a:buFontTx/>
              <a:buNone/>
            </a:pPr>
            <a:r>
              <a:rPr lang="en-US" altLang="en-US" sz="2400" b="1"/>
              <a:t>                                      D.  Muscidae</a:t>
            </a:r>
          </a:p>
          <a:p>
            <a:pPr marL="609600" indent="-609600">
              <a:buFontTx/>
              <a:buNone/>
            </a:pPr>
            <a:r>
              <a:rPr lang="en-US" altLang="en-US" sz="2400" b="1"/>
              <a:t>                                      E.  Sarcophagidae</a:t>
            </a:r>
          </a:p>
          <a:p>
            <a:pPr marL="609600" indent="-609600">
              <a:buFontTx/>
              <a:buNone/>
            </a:pPr>
            <a:endParaRPr lang="en-US" altLang="en-US" sz="2400" b="1"/>
          </a:p>
        </p:txBody>
      </p:sp>
      <p:pic>
        <p:nvPicPr>
          <p:cNvPr id="326661" name="Picture 5">
            <a:extLst>
              <a:ext uri="{FF2B5EF4-FFF2-40B4-BE49-F238E27FC236}">
                <a16:creationId xmlns:a16="http://schemas.microsoft.com/office/drawing/2014/main" id="{9C4742E9-7111-4EFC-A23E-A457120D80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1219200"/>
            <a:ext cx="2286000" cy="15446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1810" name="Rectangle 2">
            <a:extLst>
              <a:ext uri="{FF2B5EF4-FFF2-40B4-BE49-F238E27FC236}">
                <a16:creationId xmlns:a16="http://schemas.microsoft.com/office/drawing/2014/main" id="{E12A4F4B-1D63-4B69-AABD-7CAAAEB89976}"/>
              </a:ext>
            </a:extLst>
          </p:cNvPr>
          <p:cNvSpPr>
            <a:spLocks noGrp="1" noChangeArrowheads="1"/>
          </p:cNvSpPr>
          <p:nvPr>
            <p:ph type="title"/>
          </p:nvPr>
        </p:nvSpPr>
        <p:spPr>
          <a:xfrm>
            <a:off x="685800" y="228600"/>
            <a:ext cx="7772400" cy="762000"/>
          </a:xfrm>
        </p:spPr>
        <p:txBody>
          <a:bodyPr/>
          <a:lstStyle/>
          <a:p>
            <a:r>
              <a:rPr lang="en-US" altLang="en-US" b="1"/>
              <a:t>Multiple Choice</a:t>
            </a:r>
          </a:p>
        </p:txBody>
      </p:sp>
      <p:sp>
        <p:nvSpPr>
          <p:cNvPr id="631811" name="Rectangle 3">
            <a:extLst>
              <a:ext uri="{FF2B5EF4-FFF2-40B4-BE49-F238E27FC236}">
                <a16:creationId xmlns:a16="http://schemas.microsoft.com/office/drawing/2014/main" id="{35DB8E54-D4EE-4DDF-8142-AD8C76ED0388}"/>
              </a:ext>
            </a:extLst>
          </p:cNvPr>
          <p:cNvSpPr>
            <a:spLocks noGrp="1" noChangeArrowheads="1"/>
          </p:cNvSpPr>
          <p:nvPr>
            <p:ph type="body" idx="1"/>
          </p:nvPr>
        </p:nvSpPr>
        <p:spPr>
          <a:xfrm>
            <a:off x="685800" y="1143000"/>
            <a:ext cx="7772400" cy="5334000"/>
          </a:xfrm>
        </p:spPr>
        <p:txBody>
          <a:bodyPr/>
          <a:lstStyle/>
          <a:p>
            <a:pPr marL="609600" indent="-609600">
              <a:buFontTx/>
              <a:buAutoNum type="arabicPeriod" startAt="252"/>
            </a:pPr>
            <a:r>
              <a:rPr lang="en-US" altLang="en-US" sz="2400" b="1"/>
              <a:t>A House Fly is a: _________________</a:t>
            </a:r>
          </a:p>
          <a:p>
            <a:pPr marL="609600" indent="-609600">
              <a:buFontTx/>
              <a:buNone/>
            </a:pPr>
            <a:endParaRPr lang="en-US" altLang="en-US" sz="800" b="1"/>
          </a:p>
          <a:p>
            <a:pPr marL="609600" indent="-609600">
              <a:buFontTx/>
              <a:buNone/>
            </a:pPr>
            <a:r>
              <a:rPr lang="en-US" altLang="en-US" sz="2400" b="1"/>
              <a:t>253. </a:t>
            </a:r>
            <a:r>
              <a:rPr lang="en-US" altLang="en-US" sz="2400" b="1" u="sng"/>
              <a:t>A Flesh Fly is a</a:t>
            </a:r>
            <a:r>
              <a:rPr lang="en-US" altLang="en-US" sz="2400" b="1"/>
              <a:t>:  ________________</a:t>
            </a:r>
          </a:p>
          <a:p>
            <a:pPr marL="609600" indent="-609600">
              <a:buFontTx/>
              <a:buNone/>
            </a:pPr>
            <a:endParaRPr lang="en-US" altLang="en-US" sz="800" b="1"/>
          </a:p>
          <a:p>
            <a:pPr marL="609600" indent="-609600">
              <a:buFontTx/>
              <a:buNone/>
            </a:pPr>
            <a:r>
              <a:rPr lang="en-US" altLang="en-US" sz="2400" b="1"/>
              <a:t>254. A Blow Fly is a: _________________</a:t>
            </a:r>
          </a:p>
          <a:p>
            <a:pPr marL="609600" indent="-609600">
              <a:buFontTx/>
              <a:buNone/>
            </a:pPr>
            <a:endParaRPr lang="en-US" altLang="en-US" sz="800" b="1"/>
          </a:p>
          <a:p>
            <a:pPr marL="609600" indent="-609600">
              <a:buFontTx/>
              <a:buNone/>
            </a:pPr>
            <a:r>
              <a:rPr lang="en-US" altLang="en-US" sz="2400" b="1"/>
              <a:t>255. A Horse Fly is a: __________________</a:t>
            </a:r>
          </a:p>
          <a:p>
            <a:pPr marL="609600" indent="-609600">
              <a:buFontTx/>
              <a:buNone/>
            </a:pPr>
            <a:endParaRPr lang="en-US" altLang="en-US" sz="800" b="1"/>
          </a:p>
          <a:p>
            <a:pPr marL="609600" indent="-609600">
              <a:buFontTx/>
              <a:buAutoNum type="arabicPeriod" startAt="256"/>
            </a:pPr>
            <a:r>
              <a:rPr lang="en-US" altLang="en-US" sz="2400" b="1"/>
              <a:t>A Fruit Fly is a: __________________</a:t>
            </a:r>
          </a:p>
          <a:p>
            <a:pPr marL="609600" indent="-609600">
              <a:buFontTx/>
              <a:buNone/>
            </a:pPr>
            <a:endParaRPr lang="en-US" altLang="en-US" sz="800" b="1"/>
          </a:p>
          <a:p>
            <a:pPr marL="609600" indent="-609600">
              <a:buFontTx/>
              <a:buNone/>
            </a:pPr>
            <a:r>
              <a:rPr lang="en-US" altLang="en-US" sz="2400" b="1"/>
              <a:t>                                      A.  Tabanidae</a:t>
            </a:r>
          </a:p>
          <a:p>
            <a:pPr marL="609600" indent="-609600">
              <a:buFontTx/>
              <a:buNone/>
            </a:pPr>
            <a:r>
              <a:rPr lang="en-US" altLang="en-US" sz="2400" b="1"/>
              <a:t>                                      B.  Drosophilidae</a:t>
            </a:r>
          </a:p>
          <a:p>
            <a:pPr marL="609600" indent="-609600">
              <a:buFontTx/>
              <a:buNone/>
            </a:pPr>
            <a:r>
              <a:rPr lang="en-US" altLang="en-US" sz="2400" b="1"/>
              <a:t>                                      C.  Calliphoridae</a:t>
            </a:r>
          </a:p>
          <a:p>
            <a:pPr marL="609600" indent="-609600">
              <a:buFontTx/>
              <a:buNone/>
            </a:pPr>
            <a:r>
              <a:rPr lang="en-US" altLang="en-US" sz="2400" b="1"/>
              <a:t>                                      D.  Muscidae</a:t>
            </a:r>
          </a:p>
          <a:p>
            <a:pPr marL="609600" indent="-609600">
              <a:buFontTx/>
              <a:buNone/>
            </a:pPr>
            <a:r>
              <a:rPr lang="en-US" altLang="en-US" sz="2400" b="1"/>
              <a:t>                                      E.  Sarcophagidae</a:t>
            </a:r>
          </a:p>
          <a:p>
            <a:pPr marL="609600" indent="-609600">
              <a:buFontTx/>
              <a:buNone/>
            </a:pPr>
            <a:endParaRPr lang="en-US" altLang="en-US" sz="2400" b="1"/>
          </a:p>
        </p:txBody>
      </p:sp>
      <p:sp>
        <p:nvSpPr>
          <p:cNvPr id="631812" name="Text Box 4">
            <a:extLst>
              <a:ext uri="{FF2B5EF4-FFF2-40B4-BE49-F238E27FC236}">
                <a16:creationId xmlns:a16="http://schemas.microsoft.com/office/drawing/2014/main" id="{3E9FABBC-22EC-481D-ABEF-6DA293383DAB}"/>
              </a:ext>
            </a:extLst>
          </p:cNvPr>
          <p:cNvSpPr txBox="1">
            <a:spLocks noChangeArrowheads="1"/>
          </p:cNvSpPr>
          <p:nvPr/>
        </p:nvSpPr>
        <p:spPr bwMode="auto">
          <a:xfrm>
            <a:off x="3581400" y="1600200"/>
            <a:ext cx="281781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200">
                <a:solidFill>
                  <a:srgbClr val="FF0000"/>
                </a:solidFill>
              </a:rPr>
              <a:t>Sarcophagidae</a:t>
            </a:r>
          </a:p>
        </p:txBody>
      </p:sp>
      <p:pic>
        <p:nvPicPr>
          <p:cNvPr id="631813" name="Picture 5">
            <a:extLst>
              <a:ext uri="{FF2B5EF4-FFF2-40B4-BE49-F238E27FC236}">
                <a16:creationId xmlns:a16="http://schemas.microsoft.com/office/drawing/2014/main" id="{442C30DA-EDCD-4C22-A3F5-0A5CE94D6B0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1219200"/>
            <a:ext cx="2286000" cy="15446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82" name="Rectangle 2">
            <a:extLst>
              <a:ext uri="{FF2B5EF4-FFF2-40B4-BE49-F238E27FC236}">
                <a16:creationId xmlns:a16="http://schemas.microsoft.com/office/drawing/2014/main" id="{D99E5A02-D8C9-485A-91EC-6797368F143C}"/>
              </a:ext>
            </a:extLst>
          </p:cNvPr>
          <p:cNvSpPr>
            <a:spLocks noGrp="1" noChangeArrowheads="1"/>
          </p:cNvSpPr>
          <p:nvPr>
            <p:ph type="title"/>
          </p:nvPr>
        </p:nvSpPr>
        <p:spPr>
          <a:xfrm>
            <a:off x="685800" y="228600"/>
            <a:ext cx="7772400" cy="762000"/>
          </a:xfrm>
        </p:spPr>
        <p:txBody>
          <a:bodyPr/>
          <a:lstStyle/>
          <a:p>
            <a:r>
              <a:rPr lang="en-US" altLang="en-US" b="1"/>
              <a:t>Multiple Choice</a:t>
            </a:r>
          </a:p>
        </p:txBody>
      </p:sp>
      <p:sp>
        <p:nvSpPr>
          <p:cNvPr id="327683" name="Rectangle 3">
            <a:extLst>
              <a:ext uri="{FF2B5EF4-FFF2-40B4-BE49-F238E27FC236}">
                <a16:creationId xmlns:a16="http://schemas.microsoft.com/office/drawing/2014/main" id="{47AEAA3F-97E1-4E8D-87B7-8467DC48A51D}"/>
              </a:ext>
            </a:extLst>
          </p:cNvPr>
          <p:cNvSpPr>
            <a:spLocks noGrp="1" noChangeArrowheads="1"/>
          </p:cNvSpPr>
          <p:nvPr>
            <p:ph type="body" idx="1"/>
          </p:nvPr>
        </p:nvSpPr>
        <p:spPr>
          <a:xfrm>
            <a:off x="685800" y="1143000"/>
            <a:ext cx="7772400" cy="5334000"/>
          </a:xfrm>
        </p:spPr>
        <p:txBody>
          <a:bodyPr/>
          <a:lstStyle/>
          <a:p>
            <a:pPr marL="609600" indent="-609600">
              <a:buFontTx/>
              <a:buAutoNum type="arabicPeriod" startAt="252"/>
            </a:pPr>
            <a:r>
              <a:rPr lang="en-US" altLang="en-US" sz="2400" b="1"/>
              <a:t>A House Fly is a: _________________</a:t>
            </a:r>
          </a:p>
          <a:p>
            <a:pPr marL="609600" indent="-609600">
              <a:buFontTx/>
              <a:buNone/>
            </a:pPr>
            <a:endParaRPr lang="en-US" altLang="en-US" sz="800" b="1"/>
          </a:p>
          <a:p>
            <a:pPr marL="609600" indent="-609600">
              <a:buFontTx/>
              <a:buNone/>
            </a:pPr>
            <a:r>
              <a:rPr lang="en-US" altLang="en-US" sz="2400" b="1"/>
              <a:t>253. A Flesh Fly is a:  ________________</a:t>
            </a:r>
          </a:p>
          <a:p>
            <a:pPr marL="609600" indent="-609600">
              <a:buFontTx/>
              <a:buNone/>
            </a:pPr>
            <a:endParaRPr lang="en-US" altLang="en-US" sz="800" b="1"/>
          </a:p>
          <a:p>
            <a:pPr marL="609600" indent="-609600">
              <a:buFontTx/>
              <a:buNone/>
            </a:pPr>
            <a:r>
              <a:rPr lang="en-US" altLang="en-US" sz="2400" b="1"/>
              <a:t>254. </a:t>
            </a:r>
            <a:r>
              <a:rPr lang="en-US" altLang="en-US" sz="2400" b="1" u="sng"/>
              <a:t>A Blow Fly is a</a:t>
            </a:r>
            <a:r>
              <a:rPr lang="en-US" altLang="en-US" sz="2400" b="1"/>
              <a:t>: _________________</a:t>
            </a:r>
          </a:p>
          <a:p>
            <a:pPr marL="609600" indent="-609600">
              <a:buFontTx/>
              <a:buNone/>
            </a:pPr>
            <a:endParaRPr lang="en-US" altLang="en-US" sz="800" b="1"/>
          </a:p>
          <a:p>
            <a:pPr marL="609600" indent="-609600">
              <a:buFontTx/>
              <a:buNone/>
            </a:pPr>
            <a:r>
              <a:rPr lang="en-US" altLang="en-US" sz="2400" b="1"/>
              <a:t>255. A Horse Fly is a: _________________</a:t>
            </a:r>
          </a:p>
          <a:p>
            <a:pPr marL="609600" indent="-609600">
              <a:buFontTx/>
              <a:buNone/>
            </a:pPr>
            <a:endParaRPr lang="en-US" altLang="en-US" sz="800" b="1"/>
          </a:p>
          <a:p>
            <a:pPr marL="609600" indent="-609600">
              <a:buFontTx/>
              <a:buAutoNum type="arabicPeriod" startAt="256"/>
            </a:pPr>
            <a:r>
              <a:rPr lang="en-US" altLang="en-US" sz="2400" b="1"/>
              <a:t>A Fruit Fly is a: __________________</a:t>
            </a:r>
          </a:p>
          <a:p>
            <a:pPr marL="609600" indent="-609600">
              <a:buFontTx/>
              <a:buNone/>
            </a:pPr>
            <a:endParaRPr lang="en-US" altLang="en-US" sz="800" b="1"/>
          </a:p>
          <a:p>
            <a:pPr marL="609600" indent="-609600">
              <a:buFontTx/>
              <a:buNone/>
            </a:pPr>
            <a:r>
              <a:rPr lang="en-US" altLang="en-US" sz="2400" b="1"/>
              <a:t>                                      A.  Tabanidae</a:t>
            </a:r>
          </a:p>
          <a:p>
            <a:pPr marL="609600" indent="-609600">
              <a:buFontTx/>
              <a:buNone/>
            </a:pPr>
            <a:r>
              <a:rPr lang="en-US" altLang="en-US" sz="2400" b="1"/>
              <a:t>                                      B.  Drosophilidae</a:t>
            </a:r>
          </a:p>
          <a:p>
            <a:pPr marL="609600" indent="-609600">
              <a:buFontTx/>
              <a:buNone/>
            </a:pPr>
            <a:r>
              <a:rPr lang="en-US" altLang="en-US" sz="2400" b="1"/>
              <a:t>                                      C.  Calliphoridae</a:t>
            </a:r>
          </a:p>
          <a:p>
            <a:pPr marL="609600" indent="-609600">
              <a:buFontTx/>
              <a:buNone/>
            </a:pPr>
            <a:r>
              <a:rPr lang="en-US" altLang="en-US" sz="2400" b="1"/>
              <a:t>                                      D.  Muscidae</a:t>
            </a:r>
          </a:p>
          <a:p>
            <a:pPr marL="609600" indent="-609600">
              <a:buFontTx/>
              <a:buNone/>
            </a:pPr>
            <a:r>
              <a:rPr lang="en-US" altLang="en-US" sz="2400" b="1"/>
              <a:t>                                      E.  Sarcophagidae</a:t>
            </a:r>
          </a:p>
          <a:p>
            <a:pPr marL="609600" indent="-609600">
              <a:buFontTx/>
              <a:buNone/>
            </a:pPr>
            <a:endParaRPr lang="en-US" altLang="en-US" sz="2400" b="1"/>
          </a:p>
        </p:txBody>
      </p:sp>
      <p:pic>
        <p:nvPicPr>
          <p:cNvPr id="327686" name="Picture 6">
            <a:extLst>
              <a:ext uri="{FF2B5EF4-FFF2-40B4-BE49-F238E27FC236}">
                <a16:creationId xmlns:a16="http://schemas.microsoft.com/office/drawing/2014/main" id="{2BF0CD47-FB67-48D2-AD80-D10791F1C1A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622425"/>
            <a:ext cx="2667000" cy="18938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58" name="Rectangle 2">
            <a:extLst>
              <a:ext uri="{FF2B5EF4-FFF2-40B4-BE49-F238E27FC236}">
                <a16:creationId xmlns:a16="http://schemas.microsoft.com/office/drawing/2014/main" id="{D3C3A69E-921A-46F8-BDE3-69EE4624A38B}"/>
              </a:ext>
            </a:extLst>
          </p:cNvPr>
          <p:cNvSpPr>
            <a:spLocks noGrp="1" noChangeArrowheads="1"/>
          </p:cNvSpPr>
          <p:nvPr>
            <p:ph type="title"/>
          </p:nvPr>
        </p:nvSpPr>
        <p:spPr>
          <a:xfrm>
            <a:off x="685800" y="228600"/>
            <a:ext cx="7772400" cy="762000"/>
          </a:xfrm>
        </p:spPr>
        <p:txBody>
          <a:bodyPr/>
          <a:lstStyle/>
          <a:p>
            <a:r>
              <a:rPr lang="en-US" altLang="en-US" b="1"/>
              <a:t>Multiple Choice</a:t>
            </a:r>
          </a:p>
        </p:txBody>
      </p:sp>
      <p:sp>
        <p:nvSpPr>
          <p:cNvPr id="633859" name="Rectangle 3">
            <a:extLst>
              <a:ext uri="{FF2B5EF4-FFF2-40B4-BE49-F238E27FC236}">
                <a16:creationId xmlns:a16="http://schemas.microsoft.com/office/drawing/2014/main" id="{A3D4255E-B286-4D96-8896-6C8AE17CD244}"/>
              </a:ext>
            </a:extLst>
          </p:cNvPr>
          <p:cNvSpPr>
            <a:spLocks noGrp="1" noChangeArrowheads="1"/>
          </p:cNvSpPr>
          <p:nvPr>
            <p:ph type="body" idx="1"/>
          </p:nvPr>
        </p:nvSpPr>
        <p:spPr>
          <a:xfrm>
            <a:off x="685800" y="1143000"/>
            <a:ext cx="7772400" cy="5334000"/>
          </a:xfrm>
        </p:spPr>
        <p:txBody>
          <a:bodyPr/>
          <a:lstStyle/>
          <a:p>
            <a:pPr marL="609600" indent="-609600">
              <a:buFontTx/>
              <a:buAutoNum type="arabicPeriod" startAt="252"/>
            </a:pPr>
            <a:r>
              <a:rPr lang="en-US" altLang="en-US" sz="2400" b="1"/>
              <a:t>A House Fly is a: _________________</a:t>
            </a:r>
          </a:p>
          <a:p>
            <a:pPr marL="609600" indent="-609600">
              <a:buFontTx/>
              <a:buNone/>
            </a:pPr>
            <a:endParaRPr lang="en-US" altLang="en-US" sz="800" b="1"/>
          </a:p>
          <a:p>
            <a:pPr marL="609600" indent="-609600">
              <a:buFontTx/>
              <a:buNone/>
            </a:pPr>
            <a:r>
              <a:rPr lang="en-US" altLang="en-US" sz="2400" b="1"/>
              <a:t>253. A Flesh Fly is a:  ________________</a:t>
            </a:r>
          </a:p>
          <a:p>
            <a:pPr marL="609600" indent="-609600">
              <a:buFontTx/>
              <a:buNone/>
            </a:pPr>
            <a:endParaRPr lang="en-US" altLang="en-US" sz="800" b="1"/>
          </a:p>
          <a:p>
            <a:pPr marL="609600" indent="-609600">
              <a:buFontTx/>
              <a:buNone/>
            </a:pPr>
            <a:r>
              <a:rPr lang="en-US" altLang="en-US" sz="2400" b="1"/>
              <a:t>254. </a:t>
            </a:r>
            <a:r>
              <a:rPr lang="en-US" altLang="en-US" sz="2400" b="1" u="sng"/>
              <a:t>A Blow Fly is a</a:t>
            </a:r>
            <a:r>
              <a:rPr lang="en-US" altLang="en-US" sz="2400" b="1"/>
              <a:t>: _________________</a:t>
            </a:r>
          </a:p>
          <a:p>
            <a:pPr marL="609600" indent="-609600">
              <a:buFontTx/>
              <a:buNone/>
            </a:pPr>
            <a:endParaRPr lang="en-US" altLang="en-US" sz="800" b="1"/>
          </a:p>
          <a:p>
            <a:pPr marL="609600" indent="-609600">
              <a:buFontTx/>
              <a:buNone/>
            </a:pPr>
            <a:r>
              <a:rPr lang="en-US" altLang="en-US" sz="2400" b="1"/>
              <a:t>255. A Horse Fly is a: _________________</a:t>
            </a:r>
          </a:p>
          <a:p>
            <a:pPr marL="609600" indent="-609600">
              <a:buFontTx/>
              <a:buNone/>
            </a:pPr>
            <a:endParaRPr lang="en-US" altLang="en-US" sz="800" b="1"/>
          </a:p>
          <a:p>
            <a:pPr marL="609600" indent="-609600">
              <a:buFontTx/>
              <a:buAutoNum type="arabicPeriod" startAt="256"/>
            </a:pPr>
            <a:r>
              <a:rPr lang="en-US" altLang="en-US" sz="2400" b="1"/>
              <a:t>A Fruit Fly is a: __________________</a:t>
            </a:r>
          </a:p>
          <a:p>
            <a:pPr marL="609600" indent="-609600">
              <a:buFontTx/>
              <a:buNone/>
            </a:pPr>
            <a:endParaRPr lang="en-US" altLang="en-US" sz="800" b="1"/>
          </a:p>
          <a:p>
            <a:pPr marL="609600" indent="-609600">
              <a:buFontTx/>
              <a:buNone/>
            </a:pPr>
            <a:r>
              <a:rPr lang="en-US" altLang="en-US" sz="2400" b="1"/>
              <a:t>                                      A.  Tabanidae</a:t>
            </a:r>
          </a:p>
          <a:p>
            <a:pPr marL="609600" indent="-609600">
              <a:buFontTx/>
              <a:buNone/>
            </a:pPr>
            <a:r>
              <a:rPr lang="en-US" altLang="en-US" sz="2400" b="1"/>
              <a:t>                                      B.  Drosophilidae</a:t>
            </a:r>
          </a:p>
          <a:p>
            <a:pPr marL="609600" indent="-609600">
              <a:buFontTx/>
              <a:buNone/>
            </a:pPr>
            <a:r>
              <a:rPr lang="en-US" altLang="en-US" sz="2400" b="1"/>
              <a:t>                                      C.  Calliphoridae</a:t>
            </a:r>
          </a:p>
          <a:p>
            <a:pPr marL="609600" indent="-609600">
              <a:buFontTx/>
              <a:buNone/>
            </a:pPr>
            <a:r>
              <a:rPr lang="en-US" altLang="en-US" sz="2400" b="1"/>
              <a:t>                                      D.  Muscidae</a:t>
            </a:r>
          </a:p>
          <a:p>
            <a:pPr marL="609600" indent="-609600">
              <a:buFontTx/>
              <a:buNone/>
            </a:pPr>
            <a:r>
              <a:rPr lang="en-US" altLang="en-US" sz="2400" b="1"/>
              <a:t>                                      E.  Sarcophagidae</a:t>
            </a:r>
          </a:p>
          <a:p>
            <a:pPr marL="609600" indent="-609600">
              <a:buFontTx/>
              <a:buNone/>
            </a:pPr>
            <a:endParaRPr lang="en-US" altLang="en-US" sz="2400" b="1"/>
          </a:p>
        </p:txBody>
      </p:sp>
      <p:sp>
        <p:nvSpPr>
          <p:cNvPr id="633860" name="Text Box 4">
            <a:extLst>
              <a:ext uri="{FF2B5EF4-FFF2-40B4-BE49-F238E27FC236}">
                <a16:creationId xmlns:a16="http://schemas.microsoft.com/office/drawing/2014/main" id="{E2A77BD5-7CCA-4916-B0D3-C45353683A3F}"/>
              </a:ext>
            </a:extLst>
          </p:cNvPr>
          <p:cNvSpPr txBox="1">
            <a:spLocks noChangeArrowheads="1"/>
          </p:cNvSpPr>
          <p:nvPr/>
        </p:nvSpPr>
        <p:spPr bwMode="auto">
          <a:xfrm>
            <a:off x="3581400" y="2228850"/>
            <a:ext cx="259080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3200">
                <a:solidFill>
                  <a:srgbClr val="FF0000"/>
                </a:solidFill>
              </a:rPr>
              <a:t>Calliphoridae</a:t>
            </a:r>
          </a:p>
        </p:txBody>
      </p:sp>
      <p:pic>
        <p:nvPicPr>
          <p:cNvPr id="633861" name="Picture 5">
            <a:extLst>
              <a:ext uri="{FF2B5EF4-FFF2-40B4-BE49-F238E27FC236}">
                <a16:creationId xmlns:a16="http://schemas.microsoft.com/office/drawing/2014/main" id="{38D4DFF3-198C-49FB-8DA9-E61FC55152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622425"/>
            <a:ext cx="2667000" cy="189388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706" name="Rectangle 2">
            <a:extLst>
              <a:ext uri="{FF2B5EF4-FFF2-40B4-BE49-F238E27FC236}">
                <a16:creationId xmlns:a16="http://schemas.microsoft.com/office/drawing/2014/main" id="{CAF74A94-03A9-4412-A56F-7B9BC66A7282}"/>
              </a:ext>
            </a:extLst>
          </p:cNvPr>
          <p:cNvSpPr>
            <a:spLocks noGrp="1" noChangeArrowheads="1"/>
          </p:cNvSpPr>
          <p:nvPr>
            <p:ph type="title"/>
          </p:nvPr>
        </p:nvSpPr>
        <p:spPr>
          <a:xfrm>
            <a:off x="685800" y="228600"/>
            <a:ext cx="7772400" cy="762000"/>
          </a:xfrm>
        </p:spPr>
        <p:txBody>
          <a:bodyPr/>
          <a:lstStyle/>
          <a:p>
            <a:r>
              <a:rPr lang="en-US" altLang="en-US" b="1"/>
              <a:t>Multiple Choice</a:t>
            </a:r>
          </a:p>
        </p:txBody>
      </p:sp>
      <p:sp>
        <p:nvSpPr>
          <p:cNvPr id="328707" name="Rectangle 3">
            <a:extLst>
              <a:ext uri="{FF2B5EF4-FFF2-40B4-BE49-F238E27FC236}">
                <a16:creationId xmlns:a16="http://schemas.microsoft.com/office/drawing/2014/main" id="{BD9283D7-4628-45D8-A83E-2BFB209BD7B1}"/>
              </a:ext>
            </a:extLst>
          </p:cNvPr>
          <p:cNvSpPr>
            <a:spLocks noGrp="1" noChangeArrowheads="1"/>
          </p:cNvSpPr>
          <p:nvPr>
            <p:ph type="body" idx="1"/>
          </p:nvPr>
        </p:nvSpPr>
        <p:spPr>
          <a:xfrm>
            <a:off x="685800" y="1143000"/>
            <a:ext cx="7772400" cy="5334000"/>
          </a:xfrm>
        </p:spPr>
        <p:txBody>
          <a:bodyPr/>
          <a:lstStyle/>
          <a:p>
            <a:pPr marL="609600" indent="-609600">
              <a:buFontTx/>
              <a:buAutoNum type="arabicPeriod" startAt="252"/>
            </a:pPr>
            <a:r>
              <a:rPr lang="en-US" altLang="en-US" sz="2400" b="1"/>
              <a:t>A House Fly is a: _________________</a:t>
            </a:r>
          </a:p>
          <a:p>
            <a:pPr marL="609600" indent="-609600">
              <a:buFontTx/>
              <a:buNone/>
            </a:pPr>
            <a:endParaRPr lang="en-US" altLang="en-US" sz="800" b="1"/>
          </a:p>
          <a:p>
            <a:pPr marL="609600" indent="-609600">
              <a:buFontTx/>
              <a:buNone/>
            </a:pPr>
            <a:r>
              <a:rPr lang="en-US" altLang="en-US" sz="2400" b="1"/>
              <a:t>253. A Flesh Fly is a:  ________________</a:t>
            </a:r>
          </a:p>
          <a:p>
            <a:pPr marL="609600" indent="-609600">
              <a:buFontTx/>
              <a:buNone/>
            </a:pPr>
            <a:endParaRPr lang="en-US" altLang="en-US" sz="800" b="1"/>
          </a:p>
          <a:p>
            <a:pPr marL="609600" indent="-609600">
              <a:buFontTx/>
              <a:buNone/>
            </a:pPr>
            <a:r>
              <a:rPr lang="en-US" altLang="en-US" sz="2400" b="1"/>
              <a:t>254. A Blow Fly is a: _________________</a:t>
            </a:r>
          </a:p>
          <a:p>
            <a:pPr marL="609600" indent="-609600">
              <a:buFontTx/>
              <a:buNone/>
            </a:pPr>
            <a:endParaRPr lang="en-US" altLang="en-US" sz="800" b="1"/>
          </a:p>
          <a:p>
            <a:pPr marL="609600" indent="-609600">
              <a:buFontTx/>
              <a:buNone/>
            </a:pPr>
            <a:r>
              <a:rPr lang="en-US" altLang="en-US" sz="2400" b="1"/>
              <a:t>255. </a:t>
            </a:r>
            <a:r>
              <a:rPr lang="en-US" altLang="en-US" sz="2400" b="1" u="sng"/>
              <a:t>A Horse Fly is a</a:t>
            </a:r>
            <a:r>
              <a:rPr lang="en-US" altLang="en-US" sz="2400" b="1"/>
              <a:t>: __________________</a:t>
            </a:r>
          </a:p>
          <a:p>
            <a:pPr marL="609600" indent="-609600">
              <a:buFontTx/>
              <a:buNone/>
            </a:pPr>
            <a:endParaRPr lang="en-US" altLang="en-US" sz="800" b="1"/>
          </a:p>
          <a:p>
            <a:pPr marL="609600" indent="-609600">
              <a:buFontTx/>
              <a:buAutoNum type="arabicPeriod" startAt="256"/>
            </a:pPr>
            <a:r>
              <a:rPr lang="en-US" altLang="en-US" sz="2400" b="1"/>
              <a:t>A Fruit Fly is a: __________________</a:t>
            </a:r>
          </a:p>
          <a:p>
            <a:pPr marL="609600" indent="-609600">
              <a:buFontTx/>
              <a:buNone/>
            </a:pPr>
            <a:endParaRPr lang="en-US" altLang="en-US" sz="800" b="1"/>
          </a:p>
          <a:p>
            <a:pPr marL="609600" indent="-609600">
              <a:buFontTx/>
              <a:buNone/>
            </a:pPr>
            <a:r>
              <a:rPr lang="en-US" altLang="en-US" sz="2400" b="1"/>
              <a:t>                                      A.  Tabanidae</a:t>
            </a:r>
          </a:p>
          <a:p>
            <a:pPr marL="609600" indent="-609600">
              <a:buFontTx/>
              <a:buNone/>
            </a:pPr>
            <a:r>
              <a:rPr lang="en-US" altLang="en-US" sz="2400" b="1"/>
              <a:t>                                      B.  Drosophilidae</a:t>
            </a:r>
          </a:p>
          <a:p>
            <a:pPr marL="609600" indent="-609600">
              <a:buFontTx/>
              <a:buNone/>
            </a:pPr>
            <a:r>
              <a:rPr lang="en-US" altLang="en-US" sz="2400" b="1"/>
              <a:t>                                      C.  Calliphoridae</a:t>
            </a:r>
          </a:p>
          <a:p>
            <a:pPr marL="609600" indent="-609600">
              <a:buFontTx/>
              <a:buNone/>
            </a:pPr>
            <a:r>
              <a:rPr lang="en-US" altLang="en-US" sz="2400" b="1"/>
              <a:t>                                      D.  Muscidae</a:t>
            </a:r>
          </a:p>
          <a:p>
            <a:pPr marL="609600" indent="-609600">
              <a:buFontTx/>
              <a:buNone/>
            </a:pPr>
            <a:r>
              <a:rPr lang="en-US" altLang="en-US" sz="2400" b="1"/>
              <a:t>                                      E.  Sarcophagidae</a:t>
            </a:r>
          </a:p>
          <a:p>
            <a:pPr marL="609600" indent="-609600">
              <a:buFontTx/>
              <a:buNone/>
            </a:pPr>
            <a:endParaRPr lang="en-US" altLang="en-US" sz="2400" b="1"/>
          </a:p>
        </p:txBody>
      </p:sp>
      <p:pic>
        <p:nvPicPr>
          <p:cNvPr id="328709" name="Picture 5">
            <a:extLst>
              <a:ext uri="{FF2B5EF4-FFF2-40B4-BE49-F238E27FC236}">
                <a16:creationId xmlns:a16="http://schemas.microsoft.com/office/drawing/2014/main" id="{1D060AE2-8A6E-4C14-9AD1-78B965DC1BF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1828800"/>
            <a:ext cx="2157413" cy="2819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82" name="Rectangle 2">
            <a:extLst>
              <a:ext uri="{FF2B5EF4-FFF2-40B4-BE49-F238E27FC236}">
                <a16:creationId xmlns:a16="http://schemas.microsoft.com/office/drawing/2014/main" id="{50106778-964A-467D-889B-3B6BA9E2374F}"/>
              </a:ext>
            </a:extLst>
          </p:cNvPr>
          <p:cNvSpPr>
            <a:spLocks noGrp="1" noChangeArrowheads="1"/>
          </p:cNvSpPr>
          <p:nvPr>
            <p:ph type="title"/>
          </p:nvPr>
        </p:nvSpPr>
        <p:spPr>
          <a:xfrm>
            <a:off x="685800" y="228600"/>
            <a:ext cx="7772400" cy="762000"/>
          </a:xfrm>
        </p:spPr>
        <p:txBody>
          <a:bodyPr/>
          <a:lstStyle/>
          <a:p>
            <a:r>
              <a:rPr lang="en-US" altLang="en-US" b="1"/>
              <a:t>Multiple Choice</a:t>
            </a:r>
          </a:p>
        </p:txBody>
      </p:sp>
      <p:sp>
        <p:nvSpPr>
          <p:cNvPr id="634883" name="Rectangle 3">
            <a:extLst>
              <a:ext uri="{FF2B5EF4-FFF2-40B4-BE49-F238E27FC236}">
                <a16:creationId xmlns:a16="http://schemas.microsoft.com/office/drawing/2014/main" id="{D909369F-3D12-478B-A483-4F5069EBD554}"/>
              </a:ext>
            </a:extLst>
          </p:cNvPr>
          <p:cNvSpPr>
            <a:spLocks noGrp="1" noChangeArrowheads="1"/>
          </p:cNvSpPr>
          <p:nvPr>
            <p:ph type="body" idx="1"/>
          </p:nvPr>
        </p:nvSpPr>
        <p:spPr>
          <a:xfrm>
            <a:off x="685800" y="1143000"/>
            <a:ext cx="7772400" cy="5334000"/>
          </a:xfrm>
        </p:spPr>
        <p:txBody>
          <a:bodyPr/>
          <a:lstStyle/>
          <a:p>
            <a:pPr marL="609600" indent="-609600">
              <a:buFontTx/>
              <a:buAutoNum type="arabicPeriod" startAt="252"/>
            </a:pPr>
            <a:r>
              <a:rPr lang="en-US" altLang="en-US" sz="2400" b="1"/>
              <a:t>A House Fly is a: _________________</a:t>
            </a:r>
          </a:p>
          <a:p>
            <a:pPr marL="609600" indent="-609600">
              <a:buFontTx/>
              <a:buNone/>
            </a:pPr>
            <a:endParaRPr lang="en-US" altLang="en-US" sz="800" b="1"/>
          </a:p>
          <a:p>
            <a:pPr marL="609600" indent="-609600">
              <a:buFontTx/>
              <a:buNone/>
            </a:pPr>
            <a:r>
              <a:rPr lang="en-US" altLang="en-US" sz="2400" b="1"/>
              <a:t>253. A Flesh Fly is a:  ________________</a:t>
            </a:r>
          </a:p>
          <a:p>
            <a:pPr marL="609600" indent="-609600">
              <a:buFontTx/>
              <a:buNone/>
            </a:pPr>
            <a:endParaRPr lang="en-US" altLang="en-US" sz="800" b="1"/>
          </a:p>
          <a:p>
            <a:pPr marL="609600" indent="-609600">
              <a:buFontTx/>
              <a:buNone/>
            </a:pPr>
            <a:r>
              <a:rPr lang="en-US" altLang="en-US" sz="2400" b="1"/>
              <a:t>254. A Blow Fly is a: _________________</a:t>
            </a:r>
          </a:p>
          <a:p>
            <a:pPr marL="609600" indent="-609600">
              <a:buFontTx/>
              <a:buNone/>
            </a:pPr>
            <a:endParaRPr lang="en-US" altLang="en-US" sz="800" b="1"/>
          </a:p>
          <a:p>
            <a:pPr marL="609600" indent="-609600">
              <a:buFontTx/>
              <a:buNone/>
            </a:pPr>
            <a:r>
              <a:rPr lang="en-US" altLang="en-US" sz="2400" b="1"/>
              <a:t>255. </a:t>
            </a:r>
            <a:r>
              <a:rPr lang="en-US" altLang="en-US" sz="2400" b="1" u="sng"/>
              <a:t>A Horse Fly is a</a:t>
            </a:r>
            <a:r>
              <a:rPr lang="en-US" altLang="en-US" sz="2400" b="1"/>
              <a:t>: __________________</a:t>
            </a:r>
          </a:p>
          <a:p>
            <a:pPr marL="609600" indent="-609600">
              <a:buFontTx/>
              <a:buNone/>
            </a:pPr>
            <a:endParaRPr lang="en-US" altLang="en-US" sz="800" b="1"/>
          </a:p>
          <a:p>
            <a:pPr marL="609600" indent="-609600">
              <a:buFontTx/>
              <a:buAutoNum type="arabicPeriod" startAt="256"/>
            </a:pPr>
            <a:r>
              <a:rPr lang="en-US" altLang="en-US" sz="2400" b="1"/>
              <a:t>A Fruit Fly is a: __________________</a:t>
            </a:r>
          </a:p>
          <a:p>
            <a:pPr marL="609600" indent="-609600">
              <a:buFontTx/>
              <a:buNone/>
            </a:pPr>
            <a:endParaRPr lang="en-US" altLang="en-US" sz="800" b="1"/>
          </a:p>
          <a:p>
            <a:pPr marL="609600" indent="-609600">
              <a:buFontTx/>
              <a:buNone/>
            </a:pPr>
            <a:r>
              <a:rPr lang="en-US" altLang="en-US" sz="2400" b="1"/>
              <a:t>                                      A.  Tabanidae</a:t>
            </a:r>
          </a:p>
          <a:p>
            <a:pPr marL="609600" indent="-609600">
              <a:buFontTx/>
              <a:buNone/>
            </a:pPr>
            <a:r>
              <a:rPr lang="en-US" altLang="en-US" sz="2400" b="1"/>
              <a:t>                                      B.  Drosophilidae</a:t>
            </a:r>
          </a:p>
          <a:p>
            <a:pPr marL="609600" indent="-609600">
              <a:buFontTx/>
              <a:buNone/>
            </a:pPr>
            <a:r>
              <a:rPr lang="en-US" altLang="en-US" sz="2400" b="1"/>
              <a:t>                                      C.  Calliphoridae</a:t>
            </a:r>
          </a:p>
          <a:p>
            <a:pPr marL="609600" indent="-609600">
              <a:buFontTx/>
              <a:buNone/>
            </a:pPr>
            <a:r>
              <a:rPr lang="en-US" altLang="en-US" sz="2400" b="1"/>
              <a:t>                                      D.  Muscidae</a:t>
            </a:r>
          </a:p>
          <a:p>
            <a:pPr marL="609600" indent="-609600">
              <a:buFontTx/>
              <a:buNone/>
            </a:pPr>
            <a:r>
              <a:rPr lang="en-US" altLang="en-US" sz="2400" b="1"/>
              <a:t>                                      E.  Sarcophagidae</a:t>
            </a:r>
          </a:p>
          <a:p>
            <a:pPr marL="609600" indent="-609600">
              <a:buFontTx/>
              <a:buNone/>
            </a:pPr>
            <a:endParaRPr lang="en-US" altLang="en-US" sz="2400" b="1"/>
          </a:p>
        </p:txBody>
      </p:sp>
      <p:sp>
        <p:nvSpPr>
          <p:cNvPr id="634884" name="Text Box 4">
            <a:extLst>
              <a:ext uri="{FF2B5EF4-FFF2-40B4-BE49-F238E27FC236}">
                <a16:creationId xmlns:a16="http://schemas.microsoft.com/office/drawing/2014/main" id="{2A1235F7-FFE3-405E-8E99-1110E5EC2505}"/>
              </a:ext>
            </a:extLst>
          </p:cNvPr>
          <p:cNvSpPr txBox="1">
            <a:spLocks noChangeArrowheads="1"/>
          </p:cNvSpPr>
          <p:nvPr/>
        </p:nvSpPr>
        <p:spPr bwMode="auto">
          <a:xfrm>
            <a:off x="3870325" y="2762250"/>
            <a:ext cx="20351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a:solidFill>
                  <a:srgbClr val="FF0000"/>
                </a:solidFill>
              </a:rPr>
              <a:t>Tabanidae</a:t>
            </a:r>
          </a:p>
        </p:txBody>
      </p:sp>
      <p:pic>
        <p:nvPicPr>
          <p:cNvPr id="634885" name="Picture 5">
            <a:extLst>
              <a:ext uri="{FF2B5EF4-FFF2-40B4-BE49-F238E27FC236}">
                <a16:creationId xmlns:a16="http://schemas.microsoft.com/office/drawing/2014/main" id="{F9229B23-D33A-4ACE-B14D-CB951D6EA48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1828800"/>
            <a:ext cx="2157413" cy="28194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0754" name="Rectangle 2">
            <a:extLst>
              <a:ext uri="{FF2B5EF4-FFF2-40B4-BE49-F238E27FC236}">
                <a16:creationId xmlns:a16="http://schemas.microsoft.com/office/drawing/2014/main" id="{6678AB44-4EEF-4132-8D04-6D234C52FBD6}"/>
              </a:ext>
            </a:extLst>
          </p:cNvPr>
          <p:cNvSpPr>
            <a:spLocks noGrp="1" noChangeArrowheads="1"/>
          </p:cNvSpPr>
          <p:nvPr>
            <p:ph type="title"/>
          </p:nvPr>
        </p:nvSpPr>
        <p:spPr>
          <a:xfrm>
            <a:off x="685800" y="228600"/>
            <a:ext cx="7772400" cy="762000"/>
          </a:xfrm>
        </p:spPr>
        <p:txBody>
          <a:bodyPr/>
          <a:lstStyle/>
          <a:p>
            <a:r>
              <a:rPr lang="en-US" altLang="en-US" b="1"/>
              <a:t>Multiple Choice</a:t>
            </a:r>
          </a:p>
        </p:txBody>
      </p:sp>
      <p:sp>
        <p:nvSpPr>
          <p:cNvPr id="330755" name="Rectangle 3">
            <a:extLst>
              <a:ext uri="{FF2B5EF4-FFF2-40B4-BE49-F238E27FC236}">
                <a16:creationId xmlns:a16="http://schemas.microsoft.com/office/drawing/2014/main" id="{FF2678B2-75F0-4DAC-8026-D13408FB763A}"/>
              </a:ext>
            </a:extLst>
          </p:cNvPr>
          <p:cNvSpPr>
            <a:spLocks noGrp="1" noChangeArrowheads="1"/>
          </p:cNvSpPr>
          <p:nvPr>
            <p:ph type="body" idx="1"/>
          </p:nvPr>
        </p:nvSpPr>
        <p:spPr>
          <a:xfrm>
            <a:off x="685800" y="1143000"/>
            <a:ext cx="7772400" cy="5334000"/>
          </a:xfrm>
        </p:spPr>
        <p:txBody>
          <a:bodyPr/>
          <a:lstStyle/>
          <a:p>
            <a:pPr marL="609600" indent="-609600">
              <a:buFontTx/>
              <a:buAutoNum type="arabicPeriod" startAt="252"/>
            </a:pPr>
            <a:r>
              <a:rPr lang="en-US" altLang="en-US" sz="2400" b="1"/>
              <a:t>A House Fly is a: _________________</a:t>
            </a:r>
          </a:p>
          <a:p>
            <a:pPr marL="609600" indent="-609600">
              <a:buFontTx/>
              <a:buNone/>
            </a:pPr>
            <a:endParaRPr lang="en-US" altLang="en-US" sz="800" b="1"/>
          </a:p>
          <a:p>
            <a:pPr marL="609600" indent="-609600">
              <a:buFontTx/>
              <a:buNone/>
            </a:pPr>
            <a:r>
              <a:rPr lang="en-US" altLang="en-US" sz="2400" b="1"/>
              <a:t>253. A Flesh Fly is a:  ________________</a:t>
            </a:r>
          </a:p>
          <a:p>
            <a:pPr marL="609600" indent="-609600">
              <a:buFontTx/>
              <a:buNone/>
            </a:pPr>
            <a:endParaRPr lang="en-US" altLang="en-US" sz="800" b="1"/>
          </a:p>
          <a:p>
            <a:pPr marL="609600" indent="-609600">
              <a:buFontTx/>
              <a:buNone/>
            </a:pPr>
            <a:r>
              <a:rPr lang="en-US" altLang="en-US" sz="2400" b="1"/>
              <a:t>254. A Blow Fly is a: _________________</a:t>
            </a:r>
          </a:p>
          <a:p>
            <a:pPr marL="609600" indent="-609600">
              <a:buFontTx/>
              <a:buNone/>
            </a:pPr>
            <a:endParaRPr lang="en-US" altLang="en-US" sz="800" b="1"/>
          </a:p>
          <a:p>
            <a:pPr marL="609600" indent="-609600">
              <a:buFontTx/>
              <a:buNone/>
            </a:pPr>
            <a:r>
              <a:rPr lang="en-US" altLang="en-US" sz="2400" b="1"/>
              <a:t>255. A Horse Fly is a: __________________</a:t>
            </a:r>
          </a:p>
          <a:p>
            <a:pPr marL="609600" indent="-609600">
              <a:buFontTx/>
              <a:buNone/>
            </a:pPr>
            <a:endParaRPr lang="en-US" altLang="en-US" sz="800" b="1"/>
          </a:p>
          <a:p>
            <a:pPr marL="609600" indent="-609600">
              <a:buFontTx/>
              <a:buAutoNum type="arabicPeriod" startAt="256"/>
            </a:pPr>
            <a:r>
              <a:rPr lang="en-US" altLang="en-US" sz="2400" b="1" u="sng"/>
              <a:t>A Fruit Fly is a</a:t>
            </a:r>
            <a:r>
              <a:rPr lang="en-US" altLang="en-US" sz="2400" b="1"/>
              <a:t>: __________________</a:t>
            </a:r>
          </a:p>
          <a:p>
            <a:pPr marL="609600" indent="-609600">
              <a:buFontTx/>
              <a:buNone/>
            </a:pPr>
            <a:endParaRPr lang="en-US" altLang="en-US" sz="800" b="1"/>
          </a:p>
          <a:p>
            <a:pPr marL="609600" indent="-609600">
              <a:buFontTx/>
              <a:buNone/>
            </a:pPr>
            <a:r>
              <a:rPr lang="en-US" altLang="en-US" sz="2400" b="1"/>
              <a:t>                                      A.  Tabanidae</a:t>
            </a:r>
          </a:p>
          <a:p>
            <a:pPr marL="609600" indent="-609600">
              <a:buFontTx/>
              <a:buNone/>
            </a:pPr>
            <a:r>
              <a:rPr lang="en-US" altLang="en-US" sz="2400" b="1"/>
              <a:t>                                      B.  Drosophilidae</a:t>
            </a:r>
          </a:p>
          <a:p>
            <a:pPr marL="609600" indent="-609600">
              <a:buFontTx/>
              <a:buNone/>
            </a:pPr>
            <a:r>
              <a:rPr lang="en-US" altLang="en-US" sz="2400" b="1"/>
              <a:t>                                      C.  Calliphoridae</a:t>
            </a:r>
          </a:p>
          <a:p>
            <a:pPr marL="609600" indent="-609600">
              <a:buFontTx/>
              <a:buNone/>
            </a:pPr>
            <a:r>
              <a:rPr lang="en-US" altLang="en-US" sz="2400" b="1"/>
              <a:t>                                      D.  Muscidae</a:t>
            </a:r>
          </a:p>
          <a:p>
            <a:pPr marL="609600" indent="-609600">
              <a:buFontTx/>
              <a:buNone/>
            </a:pPr>
            <a:r>
              <a:rPr lang="en-US" altLang="en-US" sz="2400" b="1"/>
              <a:t>                                      E.  Sarcophagidae</a:t>
            </a:r>
          </a:p>
          <a:p>
            <a:pPr marL="609600" indent="-609600">
              <a:buFontTx/>
              <a:buNone/>
            </a:pPr>
            <a:endParaRPr lang="en-US" altLang="en-US" sz="2400" b="1"/>
          </a:p>
        </p:txBody>
      </p:sp>
      <p:pic>
        <p:nvPicPr>
          <p:cNvPr id="330758" name="Picture 6">
            <a:extLst>
              <a:ext uri="{FF2B5EF4-FFF2-40B4-BE49-F238E27FC236}">
                <a16:creationId xmlns:a16="http://schemas.microsoft.com/office/drawing/2014/main" id="{473A9D88-BD98-4ACF-9D76-BB38C14E0D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2590800"/>
            <a:ext cx="2209800" cy="2068513"/>
          </a:xfrm>
          <a:prstGeom prst="rect">
            <a:avLst/>
          </a:prstGeom>
          <a:noFill/>
          <a:extLst>
            <a:ext uri="{909E8E84-426E-40DD-AFC4-6F175D3DCCD1}">
              <a14:hiddenFill xmlns:a14="http://schemas.microsoft.com/office/drawing/2010/main">
                <a:solidFill>
                  <a:srgbClr val="FFFFFF"/>
                </a:solidFill>
              </a14:hiddenFill>
            </a:ext>
          </a:extLst>
        </p:spPr>
      </p:pic>
      <p:sp>
        <p:nvSpPr>
          <p:cNvPr id="330759" name="Rectangle 7">
            <a:extLst>
              <a:ext uri="{FF2B5EF4-FFF2-40B4-BE49-F238E27FC236}">
                <a16:creationId xmlns:a16="http://schemas.microsoft.com/office/drawing/2014/main" id="{F66F6050-643C-4D81-A305-10C38050D6A2}"/>
              </a:ext>
            </a:extLst>
          </p:cNvPr>
          <p:cNvSpPr>
            <a:spLocks noChangeArrowheads="1"/>
          </p:cNvSpPr>
          <p:nvPr/>
        </p:nvSpPr>
        <p:spPr bwMode="auto">
          <a:xfrm>
            <a:off x="6477000" y="2514600"/>
            <a:ext cx="2362200" cy="1524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0760" name="Rectangle 8">
            <a:extLst>
              <a:ext uri="{FF2B5EF4-FFF2-40B4-BE49-F238E27FC236}">
                <a16:creationId xmlns:a16="http://schemas.microsoft.com/office/drawing/2014/main" id="{3AEBBE4C-14E7-4875-A1B9-2370DB64566C}"/>
              </a:ext>
            </a:extLst>
          </p:cNvPr>
          <p:cNvSpPr>
            <a:spLocks noChangeArrowheads="1"/>
          </p:cNvSpPr>
          <p:nvPr/>
        </p:nvSpPr>
        <p:spPr bwMode="auto">
          <a:xfrm>
            <a:off x="6553200" y="4495800"/>
            <a:ext cx="2209800" cy="2286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sld>
</file>

<file path=ppt/slides/slide5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06" name="Rectangle 2">
            <a:extLst>
              <a:ext uri="{FF2B5EF4-FFF2-40B4-BE49-F238E27FC236}">
                <a16:creationId xmlns:a16="http://schemas.microsoft.com/office/drawing/2014/main" id="{C0DA45E8-67B6-44AB-A129-03A9E247DBAA}"/>
              </a:ext>
            </a:extLst>
          </p:cNvPr>
          <p:cNvSpPr>
            <a:spLocks noGrp="1" noChangeArrowheads="1"/>
          </p:cNvSpPr>
          <p:nvPr>
            <p:ph type="title"/>
          </p:nvPr>
        </p:nvSpPr>
        <p:spPr>
          <a:xfrm>
            <a:off x="685800" y="228600"/>
            <a:ext cx="7772400" cy="762000"/>
          </a:xfrm>
        </p:spPr>
        <p:txBody>
          <a:bodyPr/>
          <a:lstStyle/>
          <a:p>
            <a:r>
              <a:rPr lang="en-US" altLang="en-US" b="1"/>
              <a:t>Multiple Choice</a:t>
            </a:r>
          </a:p>
        </p:txBody>
      </p:sp>
      <p:sp>
        <p:nvSpPr>
          <p:cNvPr id="635907" name="Rectangle 3">
            <a:extLst>
              <a:ext uri="{FF2B5EF4-FFF2-40B4-BE49-F238E27FC236}">
                <a16:creationId xmlns:a16="http://schemas.microsoft.com/office/drawing/2014/main" id="{4327D224-FE08-454A-9F56-5A49EFCCBFE0}"/>
              </a:ext>
            </a:extLst>
          </p:cNvPr>
          <p:cNvSpPr>
            <a:spLocks noGrp="1" noChangeArrowheads="1"/>
          </p:cNvSpPr>
          <p:nvPr>
            <p:ph type="body" idx="1"/>
          </p:nvPr>
        </p:nvSpPr>
        <p:spPr>
          <a:xfrm>
            <a:off x="685800" y="1143000"/>
            <a:ext cx="7772400" cy="5334000"/>
          </a:xfrm>
        </p:spPr>
        <p:txBody>
          <a:bodyPr/>
          <a:lstStyle/>
          <a:p>
            <a:pPr marL="609600" indent="-609600">
              <a:buFontTx/>
              <a:buAutoNum type="arabicPeriod" startAt="252"/>
            </a:pPr>
            <a:r>
              <a:rPr lang="en-US" altLang="en-US" sz="2400" b="1"/>
              <a:t>A House Fly is a: _________________</a:t>
            </a:r>
          </a:p>
          <a:p>
            <a:pPr marL="609600" indent="-609600">
              <a:buFontTx/>
              <a:buNone/>
            </a:pPr>
            <a:endParaRPr lang="en-US" altLang="en-US" sz="800" b="1"/>
          </a:p>
          <a:p>
            <a:pPr marL="609600" indent="-609600">
              <a:buFontTx/>
              <a:buNone/>
            </a:pPr>
            <a:r>
              <a:rPr lang="en-US" altLang="en-US" sz="2400" b="1"/>
              <a:t>253. A Flesh Fly is a:  ________________</a:t>
            </a:r>
          </a:p>
          <a:p>
            <a:pPr marL="609600" indent="-609600">
              <a:buFontTx/>
              <a:buNone/>
            </a:pPr>
            <a:endParaRPr lang="en-US" altLang="en-US" sz="800" b="1"/>
          </a:p>
          <a:p>
            <a:pPr marL="609600" indent="-609600">
              <a:buFontTx/>
              <a:buNone/>
            </a:pPr>
            <a:r>
              <a:rPr lang="en-US" altLang="en-US" sz="2400" b="1"/>
              <a:t>254. A Blow Fly is a: _________________</a:t>
            </a:r>
          </a:p>
          <a:p>
            <a:pPr marL="609600" indent="-609600">
              <a:buFontTx/>
              <a:buNone/>
            </a:pPr>
            <a:endParaRPr lang="en-US" altLang="en-US" sz="800" b="1"/>
          </a:p>
          <a:p>
            <a:pPr marL="609600" indent="-609600">
              <a:buFontTx/>
              <a:buNone/>
            </a:pPr>
            <a:r>
              <a:rPr lang="en-US" altLang="en-US" sz="2400" b="1"/>
              <a:t>255. A Horse Fly is a: __________________</a:t>
            </a:r>
          </a:p>
          <a:p>
            <a:pPr marL="609600" indent="-609600">
              <a:buFontTx/>
              <a:buNone/>
            </a:pPr>
            <a:endParaRPr lang="en-US" altLang="en-US" sz="800" b="1"/>
          </a:p>
          <a:p>
            <a:pPr marL="609600" indent="-609600">
              <a:buFontTx/>
              <a:buAutoNum type="arabicPeriod" startAt="256"/>
            </a:pPr>
            <a:r>
              <a:rPr lang="en-US" altLang="en-US" sz="2400" b="1" u="sng"/>
              <a:t>A Fruit Fly is a</a:t>
            </a:r>
            <a:r>
              <a:rPr lang="en-US" altLang="en-US" sz="2400" b="1"/>
              <a:t>: __________________</a:t>
            </a:r>
          </a:p>
          <a:p>
            <a:pPr marL="609600" indent="-609600">
              <a:buFontTx/>
              <a:buNone/>
            </a:pPr>
            <a:endParaRPr lang="en-US" altLang="en-US" sz="800" b="1"/>
          </a:p>
          <a:p>
            <a:pPr marL="609600" indent="-609600">
              <a:buFontTx/>
              <a:buNone/>
            </a:pPr>
            <a:r>
              <a:rPr lang="en-US" altLang="en-US" sz="2400" b="1"/>
              <a:t>                                      A.  Tabanidae</a:t>
            </a:r>
          </a:p>
          <a:p>
            <a:pPr marL="609600" indent="-609600">
              <a:buFontTx/>
              <a:buNone/>
            </a:pPr>
            <a:r>
              <a:rPr lang="en-US" altLang="en-US" sz="2400" b="1"/>
              <a:t>                                      B.  Drosophilidae</a:t>
            </a:r>
          </a:p>
          <a:p>
            <a:pPr marL="609600" indent="-609600">
              <a:buFontTx/>
              <a:buNone/>
            </a:pPr>
            <a:r>
              <a:rPr lang="en-US" altLang="en-US" sz="2400" b="1"/>
              <a:t>                                      C.  Calliphoridae</a:t>
            </a:r>
          </a:p>
          <a:p>
            <a:pPr marL="609600" indent="-609600">
              <a:buFontTx/>
              <a:buNone/>
            </a:pPr>
            <a:r>
              <a:rPr lang="en-US" altLang="en-US" sz="2400" b="1"/>
              <a:t>                                      D.  Muscidae</a:t>
            </a:r>
          </a:p>
          <a:p>
            <a:pPr marL="609600" indent="-609600">
              <a:buFontTx/>
              <a:buNone/>
            </a:pPr>
            <a:r>
              <a:rPr lang="en-US" altLang="en-US" sz="2400" b="1"/>
              <a:t>                                      E.  Sarcophagidae</a:t>
            </a:r>
          </a:p>
          <a:p>
            <a:pPr marL="609600" indent="-609600">
              <a:buFontTx/>
              <a:buNone/>
            </a:pPr>
            <a:endParaRPr lang="en-US" altLang="en-US" sz="2400" b="1"/>
          </a:p>
        </p:txBody>
      </p:sp>
      <p:sp>
        <p:nvSpPr>
          <p:cNvPr id="635908" name="Text Box 4">
            <a:extLst>
              <a:ext uri="{FF2B5EF4-FFF2-40B4-BE49-F238E27FC236}">
                <a16:creationId xmlns:a16="http://schemas.microsoft.com/office/drawing/2014/main" id="{6B33428F-50D2-44A0-BA69-1B950626EF52}"/>
              </a:ext>
            </a:extLst>
          </p:cNvPr>
          <p:cNvSpPr txBox="1">
            <a:spLocks noChangeArrowheads="1"/>
          </p:cNvSpPr>
          <p:nvPr/>
        </p:nvSpPr>
        <p:spPr bwMode="auto">
          <a:xfrm>
            <a:off x="3717925" y="3371850"/>
            <a:ext cx="26225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a:solidFill>
                  <a:srgbClr val="FF0000"/>
                </a:solidFill>
              </a:rPr>
              <a:t>Drosophilidae</a:t>
            </a:r>
          </a:p>
        </p:txBody>
      </p:sp>
      <p:pic>
        <p:nvPicPr>
          <p:cNvPr id="635909" name="Picture 5">
            <a:extLst>
              <a:ext uri="{FF2B5EF4-FFF2-40B4-BE49-F238E27FC236}">
                <a16:creationId xmlns:a16="http://schemas.microsoft.com/office/drawing/2014/main" id="{880B4A16-F554-42E5-BEC6-8B70DC3F05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2590800"/>
            <a:ext cx="2209800" cy="2068513"/>
          </a:xfrm>
          <a:prstGeom prst="rect">
            <a:avLst/>
          </a:prstGeom>
          <a:noFill/>
          <a:extLst>
            <a:ext uri="{909E8E84-426E-40DD-AFC4-6F175D3DCCD1}">
              <a14:hiddenFill xmlns:a14="http://schemas.microsoft.com/office/drawing/2010/main">
                <a:solidFill>
                  <a:srgbClr val="FFFFFF"/>
                </a:solidFill>
              </a14:hiddenFill>
            </a:ext>
          </a:extLst>
        </p:spPr>
      </p:pic>
      <p:sp>
        <p:nvSpPr>
          <p:cNvPr id="635910" name="Rectangle 6">
            <a:extLst>
              <a:ext uri="{FF2B5EF4-FFF2-40B4-BE49-F238E27FC236}">
                <a16:creationId xmlns:a16="http://schemas.microsoft.com/office/drawing/2014/main" id="{F269E1CC-A147-4D1D-B996-42FDBFBA0C0A}"/>
              </a:ext>
            </a:extLst>
          </p:cNvPr>
          <p:cNvSpPr>
            <a:spLocks noChangeArrowheads="1"/>
          </p:cNvSpPr>
          <p:nvPr/>
        </p:nvSpPr>
        <p:spPr bwMode="auto">
          <a:xfrm>
            <a:off x="6477000" y="2514600"/>
            <a:ext cx="2362200" cy="1524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5911" name="Rectangle 7">
            <a:extLst>
              <a:ext uri="{FF2B5EF4-FFF2-40B4-BE49-F238E27FC236}">
                <a16:creationId xmlns:a16="http://schemas.microsoft.com/office/drawing/2014/main" id="{9D95EEE0-1A81-400C-8297-3FBF54CE977A}"/>
              </a:ext>
            </a:extLst>
          </p:cNvPr>
          <p:cNvSpPr>
            <a:spLocks noChangeArrowheads="1"/>
          </p:cNvSpPr>
          <p:nvPr/>
        </p:nvSpPr>
        <p:spPr bwMode="auto">
          <a:xfrm>
            <a:off x="6553200" y="4495800"/>
            <a:ext cx="2209800" cy="2286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sld>
</file>

<file path=ppt/slides/slide5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AC2F7BF3-E805-456D-AE34-DC1A48AAC7D7}"/>
              </a:ext>
            </a:extLst>
          </p:cNvPr>
          <p:cNvSpPr>
            <a:spLocks noGrp="1" noChangeArrowheads="1"/>
          </p:cNvSpPr>
          <p:nvPr>
            <p:ph type="title"/>
          </p:nvPr>
        </p:nvSpPr>
        <p:spPr>
          <a:xfrm>
            <a:off x="685800" y="228600"/>
            <a:ext cx="7772400" cy="609600"/>
          </a:xfrm>
        </p:spPr>
        <p:txBody>
          <a:bodyPr/>
          <a:lstStyle/>
          <a:p>
            <a:r>
              <a:rPr lang="en-US" altLang="en-US" sz="3200" b="1"/>
              <a:t>True or False</a:t>
            </a:r>
          </a:p>
        </p:txBody>
      </p:sp>
      <p:sp>
        <p:nvSpPr>
          <p:cNvPr id="60419" name="Rectangle 3">
            <a:extLst>
              <a:ext uri="{FF2B5EF4-FFF2-40B4-BE49-F238E27FC236}">
                <a16:creationId xmlns:a16="http://schemas.microsoft.com/office/drawing/2014/main" id="{A6159DB0-4467-4F77-8E6B-CFC2115A0081}"/>
              </a:ext>
            </a:extLst>
          </p:cNvPr>
          <p:cNvSpPr>
            <a:spLocks noGrp="1" noChangeArrowheads="1"/>
          </p:cNvSpPr>
          <p:nvPr>
            <p:ph type="body" idx="1"/>
          </p:nvPr>
        </p:nvSpPr>
        <p:spPr>
          <a:xfrm>
            <a:off x="685800" y="914400"/>
            <a:ext cx="7772400" cy="5715000"/>
          </a:xfrm>
        </p:spPr>
        <p:txBody>
          <a:bodyPr/>
          <a:lstStyle/>
          <a:p>
            <a:pPr marL="609600" indent="-609600">
              <a:lnSpc>
                <a:spcPct val="90000"/>
              </a:lnSpc>
              <a:buFontTx/>
              <a:buNone/>
            </a:pPr>
            <a:r>
              <a:rPr lang="en-US" altLang="en-US" sz="2400" b="1"/>
              <a:t>256.   </a:t>
            </a:r>
            <a:r>
              <a:rPr lang="en-US" altLang="en-US" sz="2400" b="1" u="sng"/>
              <a:t>A Horntail is a non-reinfesting wood boring beetle.</a:t>
            </a:r>
          </a:p>
          <a:p>
            <a:pPr marL="609600" indent="-609600">
              <a:lnSpc>
                <a:spcPct val="90000"/>
              </a:lnSpc>
              <a:buFontTx/>
              <a:buNone/>
            </a:pPr>
            <a:r>
              <a:rPr lang="en-US" altLang="en-US" sz="2400" b="1"/>
              <a:t>257.   A Dermestid is an earwig.</a:t>
            </a:r>
          </a:p>
          <a:p>
            <a:pPr marL="609600" indent="-609600">
              <a:lnSpc>
                <a:spcPct val="90000"/>
              </a:lnSpc>
              <a:buFontTx/>
              <a:buNone/>
            </a:pPr>
            <a:r>
              <a:rPr lang="en-US" altLang="en-US" sz="2400" b="1"/>
              <a:t>258.   Dermestid larvae are considered fabric pests and </a:t>
            </a:r>
          </a:p>
          <a:p>
            <a:pPr marL="609600" indent="-609600">
              <a:lnSpc>
                <a:spcPct val="90000"/>
              </a:lnSpc>
              <a:buFontTx/>
              <a:buNone/>
            </a:pPr>
            <a:r>
              <a:rPr lang="en-US" altLang="en-US" sz="2400" b="1"/>
              <a:t>          are also considered stored product pests.</a:t>
            </a:r>
          </a:p>
          <a:p>
            <a:pPr marL="609600" indent="-609600">
              <a:lnSpc>
                <a:spcPct val="90000"/>
              </a:lnSpc>
              <a:buFontTx/>
              <a:buAutoNum type="arabicPeriod" startAt="259"/>
            </a:pPr>
            <a:r>
              <a:rPr lang="en-US" altLang="en-US" sz="2400" b="1"/>
              <a:t>  A Fruit Fly has dark brown eyes.</a:t>
            </a:r>
          </a:p>
          <a:p>
            <a:pPr marL="609600" indent="-609600">
              <a:lnSpc>
                <a:spcPct val="90000"/>
              </a:lnSpc>
              <a:buFontTx/>
              <a:buAutoNum type="arabicPeriod" startAt="259"/>
            </a:pPr>
            <a:r>
              <a:rPr lang="en-US" altLang="en-US" sz="2400" b="1"/>
              <a:t>  A Phorid Fly has red eyes.</a:t>
            </a:r>
          </a:p>
          <a:p>
            <a:pPr marL="609600" indent="-609600">
              <a:lnSpc>
                <a:spcPct val="90000"/>
              </a:lnSpc>
              <a:buFontTx/>
              <a:buAutoNum type="arabicPeriod" startAt="259"/>
            </a:pPr>
            <a:r>
              <a:rPr lang="en-US" altLang="en-US" sz="2400" b="1"/>
              <a:t>   Both Face Flies and Cluster Flies often overwinter </a:t>
            </a:r>
          </a:p>
          <a:p>
            <a:pPr marL="609600" indent="-609600">
              <a:lnSpc>
                <a:spcPct val="90000"/>
              </a:lnSpc>
              <a:buFontTx/>
              <a:buNone/>
            </a:pPr>
            <a:r>
              <a:rPr lang="en-US" altLang="en-US" sz="2400" b="1"/>
              <a:t>           in the voids of structures.</a:t>
            </a:r>
          </a:p>
          <a:p>
            <a:pPr marL="609600" indent="-609600">
              <a:lnSpc>
                <a:spcPct val="90000"/>
              </a:lnSpc>
              <a:buFontTx/>
              <a:buAutoNum type="arabicPeriod" startAt="262"/>
            </a:pPr>
            <a:r>
              <a:rPr lang="en-US" altLang="en-US" sz="2400" b="1"/>
              <a:t>  Flies have gradual metamorphosis.</a:t>
            </a:r>
          </a:p>
          <a:p>
            <a:pPr marL="609600" indent="-609600">
              <a:lnSpc>
                <a:spcPct val="90000"/>
              </a:lnSpc>
              <a:buFontTx/>
              <a:buAutoNum type="arabicPeriod" startAt="262"/>
            </a:pPr>
            <a:r>
              <a:rPr lang="en-US" altLang="en-US" sz="2400" b="1"/>
              <a:t>  Flies have one pair of wings while mosquitoes have </a:t>
            </a:r>
          </a:p>
          <a:p>
            <a:pPr marL="609600" indent="-609600">
              <a:lnSpc>
                <a:spcPct val="90000"/>
              </a:lnSpc>
              <a:buFontTx/>
              <a:buNone/>
            </a:pPr>
            <a:r>
              <a:rPr lang="en-US" altLang="en-US" sz="2400" b="1"/>
              <a:t>           two pair of wings.</a:t>
            </a:r>
          </a:p>
          <a:p>
            <a:pPr marL="609600" indent="-609600">
              <a:lnSpc>
                <a:spcPct val="90000"/>
              </a:lnSpc>
              <a:buFontTx/>
              <a:buAutoNum type="arabicPeriod" startAt="264"/>
            </a:pPr>
            <a:r>
              <a:rPr lang="en-US" altLang="en-US" sz="2400" b="1"/>
              <a:t>   Sanitation and habitat destruction are the two </a:t>
            </a:r>
          </a:p>
          <a:p>
            <a:pPr marL="609600" indent="-609600">
              <a:lnSpc>
                <a:spcPct val="90000"/>
              </a:lnSpc>
              <a:buFontTx/>
              <a:buNone/>
            </a:pPr>
            <a:r>
              <a:rPr lang="en-US" altLang="en-US" sz="2400" b="1"/>
              <a:t>           major types of management methods for control of </a:t>
            </a:r>
          </a:p>
          <a:p>
            <a:pPr marL="609600" indent="-609600">
              <a:lnSpc>
                <a:spcPct val="90000"/>
              </a:lnSpc>
              <a:buFontTx/>
              <a:buNone/>
            </a:pPr>
            <a:r>
              <a:rPr lang="en-US" altLang="en-US" sz="2400" b="1"/>
              <a:t>           Cluster Flies.    </a:t>
            </a:r>
          </a:p>
        </p:txBody>
      </p:sp>
    </p:spTree>
  </p:cSld>
  <p:clrMapOvr>
    <a:masterClrMapping/>
  </p:clrMapOvr>
</p:sld>
</file>

<file path=ppt/slides/slide5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2">
            <a:extLst>
              <a:ext uri="{FF2B5EF4-FFF2-40B4-BE49-F238E27FC236}">
                <a16:creationId xmlns:a16="http://schemas.microsoft.com/office/drawing/2014/main" id="{641DF99E-EF3E-4402-B781-CF22D48A7EA2}"/>
              </a:ext>
            </a:extLst>
          </p:cNvPr>
          <p:cNvSpPr>
            <a:spLocks noGrp="1" noChangeArrowheads="1"/>
          </p:cNvSpPr>
          <p:nvPr>
            <p:ph type="title"/>
          </p:nvPr>
        </p:nvSpPr>
        <p:spPr>
          <a:xfrm>
            <a:off x="685800" y="228600"/>
            <a:ext cx="7772400" cy="457200"/>
          </a:xfrm>
        </p:spPr>
        <p:txBody>
          <a:bodyPr/>
          <a:lstStyle/>
          <a:p>
            <a:r>
              <a:rPr lang="en-US" altLang="en-US" sz="3200" b="1"/>
              <a:t>True or False</a:t>
            </a:r>
          </a:p>
        </p:txBody>
      </p:sp>
      <p:sp>
        <p:nvSpPr>
          <p:cNvPr id="331779" name="Rectangle 3">
            <a:extLst>
              <a:ext uri="{FF2B5EF4-FFF2-40B4-BE49-F238E27FC236}">
                <a16:creationId xmlns:a16="http://schemas.microsoft.com/office/drawing/2014/main" id="{20D163F2-98E9-416B-BEFB-C8DDC0F51302}"/>
              </a:ext>
            </a:extLst>
          </p:cNvPr>
          <p:cNvSpPr>
            <a:spLocks noGrp="1" noChangeArrowheads="1"/>
          </p:cNvSpPr>
          <p:nvPr>
            <p:ph type="body" idx="1"/>
          </p:nvPr>
        </p:nvSpPr>
        <p:spPr>
          <a:xfrm>
            <a:off x="457200" y="762000"/>
            <a:ext cx="8534400" cy="6400800"/>
          </a:xfrm>
        </p:spPr>
        <p:txBody>
          <a:bodyPr/>
          <a:lstStyle/>
          <a:p>
            <a:pPr marL="609600" indent="-609600">
              <a:lnSpc>
                <a:spcPct val="80000"/>
              </a:lnSpc>
              <a:buFontTx/>
              <a:buAutoNum type="arabicPeriod" startAt="256"/>
            </a:pPr>
            <a:r>
              <a:rPr lang="en-US" altLang="en-US" sz="2400" b="1"/>
              <a:t>  </a:t>
            </a:r>
            <a:r>
              <a:rPr lang="en-US" altLang="en-US" sz="2400" b="1" u="sng"/>
              <a:t>A Horntail is a non-reinfesting wood </a:t>
            </a:r>
          </a:p>
          <a:p>
            <a:pPr marL="609600" indent="-609600">
              <a:lnSpc>
                <a:spcPct val="80000"/>
              </a:lnSpc>
              <a:buFontTx/>
              <a:buNone/>
            </a:pPr>
            <a:r>
              <a:rPr lang="en-US" altLang="en-US" sz="2400" b="1"/>
              <a:t>          </a:t>
            </a:r>
            <a:r>
              <a:rPr lang="en-US" altLang="en-US" sz="2400" b="1" u="sng"/>
              <a:t>boring beetle.</a:t>
            </a:r>
          </a:p>
          <a:p>
            <a:pPr marL="609600" indent="-609600">
              <a:lnSpc>
                <a:spcPct val="80000"/>
              </a:lnSpc>
              <a:buFontTx/>
              <a:buAutoNum type="arabicPeriod" startAt="256"/>
            </a:pPr>
            <a:endParaRPr lang="en-US" altLang="en-US" sz="2400" b="1"/>
          </a:p>
          <a:p>
            <a:pPr marL="609600" indent="-609600">
              <a:lnSpc>
                <a:spcPct val="80000"/>
              </a:lnSpc>
              <a:buFontTx/>
              <a:buAutoNum type="arabicPeriod" startAt="256"/>
            </a:pPr>
            <a:endParaRPr lang="en-US" altLang="en-US" sz="2400" b="1"/>
          </a:p>
          <a:p>
            <a:pPr marL="609600" indent="-609600">
              <a:lnSpc>
                <a:spcPct val="80000"/>
              </a:lnSpc>
              <a:buFontTx/>
              <a:buNone/>
            </a:pPr>
            <a:r>
              <a:rPr lang="en-US" altLang="en-US" sz="2400" b="1"/>
              <a:t>257.   A Dermestid is an earwig.</a:t>
            </a:r>
          </a:p>
          <a:p>
            <a:pPr marL="609600" indent="-609600">
              <a:lnSpc>
                <a:spcPct val="80000"/>
              </a:lnSpc>
              <a:buFontTx/>
              <a:buNone/>
            </a:pPr>
            <a:r>
              <a:rPr lang="en-US" altLang="en-US" sz="2400" b="1"/>
              <a:t>258.   Dermestid larvae are considered fabric pests and are also </a:t>
            </a:r>
          </a:p>
          <a:p>
            <a:pPr marL="609600" indent="-609600">
              <a:lnSpc>
                <a:spcPct val="80000"/>
              </a:lnSpc>
              <a:buFontTx/>
              <a:buNone/>
            </a:pPr>
            <a:r>
              <a:rPr lang="en-US" altLang="en-US" sz="2400" b="1"/>
              <a:t>          considered stored product pests.</a:t>
            </a:r>
          </a:p>
          <a:p>
            <a:pPr marL="609600" indent="-609600">
              <a:lnSpc>
                <a:spcPct val="80000"/>
              </a:lnSpc>
              <a:buFontTx/>
              <a:buAutoNum type="arabicPeriod" startAt="259"/>
            </a:pPr>
            <a:r>
              <a:rPr lang="en-US" altLang="en-US" sz="2400" b="1"/>
              <a:t>  A Fruit Fly has dark brown eyes.</a:t>
            </a:r>
          </a:p>
          <a:p>
            <a:pPr marL="609600" indent="-609600">
              <a:lnSpc>
                <a:spcPct val="80000"/>
              </a:lnSpc>
              <a:buFontTx/>
              <a:buAutoNum type="arabicPeriod" startAt="259"/>
            </a:pPr>
            <a:r>
              <a:rPr lang="en-US" altLang="en-US" sz="2400" b="1"/>
              <a:t>  A Phorid Fly has red eyes.</a:t>
            </a:r>
          </a:p>
          <a:p>
            <a:pPr marL="609600" indent="-609600">
              <a:lnSpc>
                <a:spcPct val="80000"/>
              </a:lnSpc>
              <a:buFontTx/>
              <a:buAutoNum type="arabicPeriod" startAt="259"/>
            </a:pPr>
            <a:r>
              <a:rPr lang="en-US" altLang="en-US" sz="2400" b="1"/>
              <a:t>  Both Face Flies and Cluster Flies often overwinter in the</a:t>
            </a:r>
          </a:p>
          <a:p>
            <a:pPr marL="609600" indent="-609600">
              <a:lnSpc>
                <a:spcPct val="80000"/>
              </a:lnSpc>
              <a:buFontTx/>
              <a:buNone/>
            </a:pPr>
            <a:r>
              <a:rPr lang="en-US" altLang="en-US" sz="2400" b="1"/>
              <a:t>          voids of structures.</a:t>
            </a:r>
          </a:p>
          <a:p>
            <a:pPr marL="609600" indent="-609600">
              <a:lnSpc>
                <a:spcPct val="80000"/>
              </a:lnSpc>
              <a:buFontTx/>
              <a:buAutoNum type="arabicPeriod" startAt="262"/>
            </a:pPr>
            <a:r>
              <a:rPr lang="en-US" altLang="en-US" sz="2400" b="1"/>
              <a:t>  Flies have gradual metamorphosis.</a:t>
            </a:r>
          </a:p>
          <a:p>
            <a:pPr marL="609600" indent="-609600">
              <a:lnSpc>
                <a:spcPct val="80000"/>
              </a:lnSpc>
              <a:buFontTx/>
              <a:buAutoNum type="arabicPeriod" startAt="262"/>
            </a:pPr>
            <a:r>
              <a:rPr lang="en-US" altLang="en-US" sz="2400" b="1"/>
              <a:t>  Flies have one pair of wings while mosquitoes have two</a:t>
            </a:r>
          </a:p>
          <a:p>
            <a:pPr marL="609600" indent="-609600">
              <a:lnSpc>
                <a:spcPct val="80000"/>
              </a:lnSpc>
              <a:buFontTx/>
              <a:buNone/>
            </a:pPr>
            <a:r>
              <a:rPr lang="en-US" altLang="en-US" sz="2400" b="1"/>
              <a:t>          pair of wings.</a:t>
            </a:r>
          </a:p>
          <a:p>
            <a:pPr marL="609600" indent="-609600">
              <a:lnSpc>
                <a:spcPct val="80000"/>
              </a:lnSpc>
              <a:buFontTx/>
              <a:buAutoNum type="arabicPeriod" startAt="264"/>
            </a:pPr>
            <a:r>
              <a:rPr lang="en-US" altLang="en-US" sz="2400" b="1"/>
              <a:t>  Sanitation and habitat destruction are the two major </a:t>
            </a:r>
          </a:p>
          <a:p>
            <a:pPr marL="609600" indent="-609600">
              <a:lnSpc>
                <a:spcPct val="80000"/>
              </a:lnSpc>
              <a:buFontTx/>
              <a:buNone/>
            </a:pPr>
            <a:r>
              <a:rPr lang="en-US" altLang="en-US" sz="2400" b="1"/>
              <a:t>          types of management methods for control of Cluster flies.    </a:t>
            </a:r>
          </a:p>
        </p:txBody>
      </p:sp>
      <p:sp>
        <p:nvSpPr>
          <p:cNvPr id="331780" name="Text Box 4">
            <a:extLst>
              <a:ext uri="{FF2B5EF4-FFF2-40B4-BE49-F238E27FC236}">
                <a16:creationId xmlns:a16="http://schemas.microsoft.com/office/drawing/2014/main" id="{4391D17A-C0DF-473E-91DB-6B9C7A7FF48D}"/>
              </a:ext>
            </a:extLst>
          </p:cNvPr>
          <p:cNvSpPr txBox="1">
            <a:spLocks noChangeArrowheads="1"/>
          </p:cNvSpPr>
          <p:nvPr/>
        </p:nvSpPr>
        <p:spPr bwMode="auto">
          <a:xfrm>
            <a:off x="609600" y="1676400"/>
            <a:ext cx="79248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a horntail is a non-reinfesting wasp (Hymenoptera)</a:t>
            </a:r>
          </a:p>
        </p:txBody>
      </p:sp>
      <p:pic>
        <p:nvPicPr>
          <p:cNvPr id="331782" name="Picture 6">
            <a:extLst>
              <a:ext uri="{FF2B5EF4-FFF2-40B4-BE49-F238E27FC236}">
                <a16:creationId xmlns:a16="http://schemas.microsoft.com/office/drawing/2014/main" id="{706ADAB0-E407-4E65-B4B0-1608B35EA6E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163513"/>
            <a:ext cx="1905000" cy="1430337"/>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802" name="Rectangle 2">
            <a:extLst>
              <a:ext uri="{FF2B5EF4-FFF2-40B4-BE49-F238E27FC236}">
                <a16:creationId xmlns:a16="http://schemas.microsoft.com/office/drawing/2014/main" id="{F697BEA2-1B15-485F-8274-84E863FCD705}"/>
              </a:ext>
            </a:extLst>
          </p:cNvPr>
          <p:cNvSpPr>
            <a:spLocks noGrp="1" noChangeArrowheads="1"/>
          </p:cNvSpPr>
          <p:nvPr>
            <p:ph type="title"/>
          </p:nvPr>
        </p:nvSpPr>
        <p:spPr>
          <a:xfrm>
            <a:off x="685800" y="152400"/>
            <a:ext cx="7772400" cy="457200"/>
          </a:xfrm>
        </p:spPr>
        <p:txBody>
          <a:bodyPr/>
          <a:lstStyle/>
          <a:p>
            <a:r>
              <a:rPr lang="en-US" altLang="en-US" sz="3200" b="1"/>
              <a:t>True or False</a:t>
            </a:r>
          </a:p>
        </p:txBody>
      </p:sp>
      <p:sp>
        <p:nvSpPr>
          <p:cNvPr id="332803" name="Rectangle 3">
            <a:extLst>
              <a:ext uri="{FF2B5EF4-FFF2-40B4-BE49-F238E27FC236}">
                <a16:creationId xmlns:a16="http://schemas.microsoft.com/office/drawing/2014/main" id="{D4CBC96D-1DD4-453B-8ED5-42EBF546251E}"/>
              </a:ext>
            </a:extLst>
          </p:cNvPr>
          <p:cNvSpPr>
            <a:spLocks noGrp="1" noChangeArrowheads="1"/>
          </p:cNvSpPr>
          <p:nvPr>
            <p:ph type="body" idx="1"/>
          </p:nvPr>
        </p:nvSpPr>
        <p:spPr>
          <a:xfrm>
            <a:off x="457200" y="609600"/>
            <a:ext cx="8534400" cy="6705600"/>
          </a:xfrm>
        </p:spPr>
        <p:txBody>
          <a:bodyPr/>
          <a:lstStyle/>
          <a:p>
            <a:pPr marL="609600" indent="-609600">
              <a:lnSpc>
                <a:spcPct val="90000"/>
              </a:lnSpc>
              <a:buFontTx/>
              <a:buNone/>
            </a:pPr>
            <a:r>
              <a:rPr lang="en-US" altLang="en-US" sz="2400" b="1"/>
              <a:t>256.   A Horntail is a non-reinfesting wood boring beetle.</a:t>
            </a:r>
          </a:p>
          <a:p>
            <a:pPr marL="609600" indent="-609600">
              <a:lnSpc>
                <a:spcPct val="90000"/>
              </a:lnSpc>
              <a:buFontTx/>
              <a:buAutoNum type="arabicPeriod" startAt="257"/>
            </a:pPr>
            <a:r>
              <a:rPr lang="en-US" altLang="en-US" sz="2400" b="1"/>
              <a:t>  </a:t>
            </a:r>
            <a:r>
              <a:rPr lang="en-US" altLang="en-US" sz="2400" b="1" u="sng"/>
              <a:t>A Dermestid is an earwig.</a:t>
            </a:r>
          </a:p>
          <a:p>
            <a:pPr marL="609600" indent="-609600">
              <a:lnSpc>
                <a:spcPct val="90000"/>
              </a:lnSpc>
              <a:buFontTx/>
              <a:buAutoNum type="arabicPeriod" startAt="257"/>
            </a:pPr>
            <a:endParaRPr lang="en-US" altLang="en-US" sz="2400" b="1" u="sng"/>
          </a:p>
          <a:p>
            <a:pPr marL="609600" indent="-609600">
              <a:lnSpc>
                <a:spcPct val="90000"/>
              </a:lnSpc>
              <a:buFontTx/>
              <a:buAutoNum type="arabicPeriod" startAt="257"/>
            </a:pPr>
            <a:endParaRPr lang="en-US" altLang="en-US" b="1"/>
          </a:p>
          <a:p>
            <a:pPr marL="609600" indent="-609600">
              <a:lnSpc>
                <a:spcPct val="90000"/>
              </a:lnSpc>
              <a:buFontTx/>
              <a:buAutoNum type="arabicPeriod" startAt="258"/>
            </a:pPr>
            <a:r>
              <a:rPr lang="en-US" altLang="en-US" sz="2400" b="1"/>
              <a:t>  Many dermestid larvae are considered fabric pests and   </a:t>
            </a:r>
          </a:p>
          <a:p>
            <a:pPr marL="609600" indent="-609600">
              <a:lnSpc>
                <a:spcPct val="90000"/>
              </a:lnSpc>
              <a:buFontTx/>
              <a:buNone/>
            </a:pPr>
            <a:r>
              <a:rPr lang="en-US" altLang="en-US" sz="2400" b="1"/>
              <a:t>          are also considered stored product pests.</a:t>
            </a:r>
          </a:p>
          <a:p>
            <a:pPr marL="609600" indent="-609600">
              <a:lnSpc>
                <a:spcPct val="90000"/>
              </a:lnSpc>
              <a:buFontTx/>
              <a:buAutoNum type="arabicPeriod" startAt="259"/>
            </a:pPr>
            <a:r>
              <a:rPr lang="en-US" altLang="en-US" sz="2400" b="1"/>
              <a:t>  A Fruit Fly has dark brown eyes.</a:t>
            </a:r>
          </a:p>
          <a:p>
            <a:pPr marL="609600" indent="-609600">
              <a:lnSpc>
                <a:spcPct val="90000"/>
              </a:lnSpc>
              <a:buFontTx/>
              <a:buAutoNum type="arabicPeriod" startAt="259"/>
            </a:pPr>
            <a:r>
              <a:rPr lang="en-US" altLang="en-US" sz="2400" b="1"/>
              <a:t>  A Phorid Fly has red eyes.</a:t>
            </a:r>
          </a:p>
          <a:p>
            <a:pPr marL="609600" indent="-609600">
              <a:lnSpc>
                <a:spcPct val="90000"/>
              </a:lnSpc>
              <a:buFontTx/>
              <a:buAutoNum type="arabicPeriod" startAt="259"/>
            </a:pPr>
            <a:r>
              <a:rPr lang="en-US" altLang="en-US" sz="2400" b="1"/>
              <a:t>  Both Face Flies and Cluster Flies often overwinter in </a:t>
            </a:r>
          </a:p>
          <a:p>
            <a:pPr marL="609600" indent="-609600">
              <a:lnSpc>
                <a:spcPct val="90000"/>
              </a:lnSpc>
              <a:buFontTx/>
              <a:buNone/>
            </a:pPr>
            <a:r>
              <a:rPr lang="en-US" altLang="en-US" sz="2400" b="1"/>
              <a:t>          the voids of structures.</a:t>
            </a:r>
          </a:p>
          <a:p>
            <a:pPr marL="609600" indent="-609600">
              <a:lnSpc>
                <a:spcPct val="90000"/>
              </a:lnSpc>
              <a:buFontTx/>
              <a:buAutoNum type="arabicPeriod" startAt="262"/>
            </a:pPr>
            <a:r>
              <a:rPr lang="en-US" altLang="en-US" sz="2400" b="1"/>
              <a:t>  Flies have gradual metamorphosis.</a:t>
            </a:r>
          </a:p>
          <a:p>
            <a:pPr marL="609600" indent="-609600">
              <a:lnSpc>
                <a:spcPct val="90000"/>
              </a:lnSpc>
              <a:buFontTx/>
              <a:buAutoNum type="arabicPeriod" startAt="262"/>
            </a:pPr>
            <a:r>
              <a:rPr lang="en-US" altLang="en-US" sz="2400" b="1"/>
              <a:t>  Flies have one pair of wings while mosquitoes have two</a:t>
            </a:r>
          </a:p>
          <a:p>
            <a:pPr marL="609600" indent="-609600">
              <a:lnSpc>
                <a:spcPct val="90000"/>
              </a:lnSpc>
              <a:buFontTx/>
              <a:buNone/>
            </a:pPr>
            <a:r>
              <a:rPr lang="en-US" altLang="en-US" sz="2400" b="1"/>
              <a:t>          pair of wings.</a:t>
            </a:r>
          </a:p>
          <a:p>
            <a:pPr marL="609600" indent="-609600">
              <a:lnSpc>
                <a:spcPct val="90000"/>
              </a:lnSpc>
              <a:buFontTx/>
              <a:buAutoNum type="arabicPeriod" startAt="264"/>
            </a:pPr>
            <a:r>
              <a:rPr lang="en-US" altLang="en-US" sz="2400" b="1"/>
              <a:t>  Sanitation and habitat destruction are the two major </a:t>
            </a:r>
          </a:p>
          <a:p>
            <a:pPr marL="609600" indent="-609600">
              <a:lnSpc>
                <a:spcPct val="90000"/>
              </a:lnSpc>
              <a:buFontTx/>
              <a:buNone/>
            </a:pPr>
            <a:r>
              <a:rPr lang="en-US" altLang="en-US" sz="2400" b="1"/>
              <a:t>          types of management methods for control of Cluster flies. </a:t>
            </a:r>
          </a:p>
          <a:p>
            <a:pPr marL="609600" indent="-609600">
              <a:lnSpc>
                <a:spcPct val="90000"/>
              </a:lnSpc>
              <a:buFontTx/>
              <a:buNone/>
            </a:pPr>
            <a:r>
              <a:rPr lang="en-US" altLang="en-US" sz="2400" b="1"/>
              <a:t>        </a:t>
            </a:r>
          </a:p>
        </p:txBody>
      </p:sp>
    </p:spTree>
  </p:cSld>
  <p:clrMapOvr>
    <a:masterClrMapping/>
  </p:clrMapOvr>
</p:sld>
</file>

<file path=ppt/slides/slide5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6930" name="Rectangle 2">
            <a:extLst>
              <a:ext uri="{FF2B5EF4-FFF2-40B4-BE49-F238E27FC236}">
                <a16:creationId xmlns:a16="http://schemas.microsoft.com/office/drawing/2014/main" id="{902F400D-4262-4AA3-A44C-F873A4006E5B}"/>
              </a:ext>
            </a:extLst>
          </p:cNvPr>
          <p:cNvSpPr>
            <a:spLocks noGrp="1" noChangeArrowheads="1"/>
          </p:cNvSpPr>
          <p:nvPr>
            <p:ph type="title"/>
          </p:nvPr>
        </p:nvSpPr>
        <p:spPr>
          <a:xfrm>
            <a:off x="685800" y="152400"/>
            <a:ext cx="7772400" cy="457200"/>
          </a:xfrm>
        </p:spPr>
        <p:txBody>
          <a:bodyPr/>
          <a:lstStyle/>
          <a:p>
            <a:r>
              <a:rPr lang="en-US" altLang="en-US" sz="3200" b="1"/>
              <a:t>True or False</a:t>
            </a:r>
          </a:p>
        </p:txBody>
      </p:sp>
      <p:sp>
        <p:nvSpPr>
          <p:cNvPr id="636931" name="Rectangle 3">
            <a:extLst>
              <a:ext uri="{FF2B5EF4-FFF2-40B4-BE49-F238E27FC236}">
                <a16:creationId xmlns:a16="http://schemas.microsoft.com/office/drawing/2014/main" id="{E56B8F27-4304-42DD-B691-B6E4F0CF5E8D}"/>
              </a:ext>
            </a:extLst>
          </p:cNvPr>
          <p:cNvSpPr>
            <a:spLocks noGrp="1" noChangeArrowheads="1"/>
          </p:cNvSpPr>
          <p:nvPr>
            <p:ph type="body" idx="1"/>
          </p:nvPr>
        </p:nvSpPr>
        <p:spPr>
          <a:xfrm>
            <a:off x="457200" y="609600"/>
            <a:ext cx="8534400" cy="6705600"/>
          </a:xfrm>
        </p:spPr>
        <p:txBody>
          <a:bodyPr/>
          <a:lstStyle/>
          <a:p>
            <a:pPr marL="609600" indent="-609600">
              <a:lnSpc>
                <a:spcPct val="90000"/>
              </a:lnSpc>
              <a:buFontTx/>
              <a:buNone/>
            </a:pPr>
            <a:r>
              <a:rPr lang="en-US" altLang="en-US" sz="2400" b="1"/>
              <a:t>256.   A Horntail is a non-reinfesting wood boring beetle.</a:t>
            </a:r>
          </a:p>
          <a:p>
            <a:pPr marL="609600" indent="-609600">
              <a:lnSpc>
                <a:spcPct val="90000"/>
              </a:lnSpc>
              <a:buFontTx/>
              <a:buAutoNum type="arabicPeriod" startAt="257"/>
            </a:pPr>
            <a:r>
              <a:rPr lang="en-US" altLang="en-US" sz="2400" b="1"/>
              <a:t>  </a:t>
            </a:r>
            <a:r>
              <a:rPr lang="en-US" altLang="en-US" sz="2400" b="1" u="sng"/>
              <a:t>A Dermestid is an earwig.</a:t>
            </a:r>
          </a:p>
          <a:p>
            <a:pPr marL="609600" indent="-609600">
              <a:lnSpc>
                <a:spcPct val="90000"/>
              </a:lnSpc>
              <a:buFontTx/>
              <a:buAutoNum type="arabicPeriod" startAt="257"/>
            </a:pPr>
            <a:endParaRPr lang="en-US" altLang="en-US" sz="2400" b="1" u="sng"/>
          </a:p>
          <a:p>
            <a:pPr marL="609600" indent="-609600">
              <a:lnSpc>
                <a:spcPct val="90000"/>
              </a:lnSpc>
              <a:buFontTx/>
              <a:buAutoNum type="arabicPeriod" startAt="257"/>
            </a:pPr>
            <a:endParaRPr lang="en-US" altLang="en-US" b="1"/>
          </a:p>
          <a:p>
            <a:pPr marL="609600" indent="-609600">
              <a:lnSpc>
                <a:spcPct val="90000"/>
              </a:lnSpc>
              <a:buFontTx/>
              <a:buAutoNum type="arabicPeriod" startAt="258"/>
            </a:pPr>
            <a:r>
              <a:rPr lang="en-US" altLang="en-US" sz="2400" b="1"/>
              <a:t>  Many dermestid larvae are considered fabric pests and   </a:t>
            </a:r>
          </a:p>
          <a:p>
            <a:pPr marL="609600" indent="-609600">
              <a:lnSpc>
                <a:spcPct val="90000"/>
              </a:lnSpc>
              <a:buFontTx/>
              <a:buNone/>
            </a:pPr>
            <a:r>
              <a:rPr lang="en-US" altLang="en-US" sz="2400" b="1"/>
              <a:t>          are also considered stored product pests.</a:t>
            </a:r>
          </a:p>
          <a:p>
            <a:pPr marL="609600" indent="-609600">
              <a:lnSpc>
                <a:spcPct val="90000"/>
              </a:lnSpc>
              <a:buFontTx/>
              <a:buAutoNum type="arabicPeriod" startAt="259"/>
            </a:pPr>
            <a:r>
              <a:rPr lang="en-US" altLang="en-US" sz="2400" b="1"/>
              <a:t>  A Fruit Fly has dark brown eyes.</a:t>
            </a:r>
          </a:p>
          <a:p>
            <a:pPr marL="609600" indent="-609600">
              <a:lnSpc>
                <a:spcPct val="90000"/>
              </a:lnSpc>
              <a:buFontTx/>
              <a:buAutoNum type="arabicPeriod" startAt="259"/>
            </a:pPr>
            <a:r>
              <a:rPr lang="en-US" altLang="en-US" sz="2400" b="1"/>
              <a:t>  A Phorid Fly has red eyes.</a:t>
            </a:r>
          </a:p>
          <a:p>
            <a:pPr marL="609600" indent="-609600">
              <a:lnSpc>
                <a:spcPct val="90000"/>
              </a:lnSpc>
              <a:buFontTx/>
              <a:buAutoNum type="arabicPeriod" startAt="259"/>
            </a:pPr>
            <a:r>
              <a:rPr lang="en-US" altLang="en-US" sz="2400" b="1"/>
              <a:t>  Both Face Flies and Cluster Flies often overwinter in </a:t>
            </a:r>
          </a:p>
          <a:p>
            <a:pPr marL="609600" indent="-609600">
              <a:lnSpc>
                <a:spcPct val="90000"/>
              </a:lnSpc>
              <a:buFontTx/>
              <a:buNone/>
            </a:pPr>
            <a:r>
              <a:rPr lang="en-US" altLang="en-US" sz="2400" b="1"/>
              <a:t>          the voids of structures.</a:t>
            </a:r>
          </a:p>
          <a:p>
            <a:pPr marL="609600" indent="-609600">
              <a:lnSpc>
                <a:spcPct val="90000"/>
              </a:lnSpc>
              <a:buFontTx/>
              <a:buAutoNum type="arabicPeriod" startAt="262"/>
            </a:pPr>
            <a:r>
              <a:rPr lang="en-US" altLang="en-US" sz="2400" b="1"/>
              <a:t>  Flies have gradual metamorphosis.</a:t>
            </a:r>
          </a:p>
          <a:p>
            <a:pPr marL="609600" indent="-609600">
              <a:lnSpc>
                <a:spcPct val="90000"/>
              </a:lnSpc>
              <a:buFontTx/>
              <a:buAutoNum type="arabicPeriod" startAt="262"/>
            </a:pPr>
            <a:r>
              <a:rPr lang="en-US" altLang="en-US" sz="2400" b="1"/>
              <a:t>  Flies have one pair of wings while mosquitoes have two</a:t>
            </a:r>
          </a:p>
          <a:p>
            <a:pPr marL="609600" indent="-609600">
              <a:lnSpc>
                <a:spcPct val="90000"/>
              </a:lnSpc>
              <a:buFontTx/>
              <a:buNone/>
            </a:pPr>
            <a:r>
              <a:rPr lang="en-US" altLang="en-US" sz="2400" b="1"/>
              <a:t>          pair of wings.</a:t>
            </a:r>
          </a:p>
          <a:p>
            <a:pPr marL="609600" indent="-609600">
              <a:lnSpc>
                <a:spcPct val="90000"/>
              </a:lnSpc>
              <a:buFontTx/>
              <a:buAutoNum type="arabicPeriod" startAt="264"/>
            </a:pPr>
            <a:r>
              <a:rPr lang="en-US" altLang="en-US" sz="2400" b="1"/>
              <a:t>  Sanitation and habitat destruction are the two major </a:t>
            </a:r>
          </a:p>
          <a:p>
            <a:pPr marL="609600" indent="-609600">
              <a:lnSpc>
                <a:spcPct val="90000"/>
              </a:lnSpc>
              <a:buFontTx/>
              <a:buNone/>
            </a:pPr>
            <a:r>
              <a:rPr lang="en-US" altLang="en-US" sz="2400" b="1"/>
              <a:t>          types of management methods for control of Cluster flies. </a:t>
            </a:r>
          </a:p>
          <a:p>
            <a:pPr marL="609600" indent="-609600">
              <a:lnSpc>
                <a:spcPct val="90000"/>
              </a:lnSpc>
              <a:buFontTx/>
              <a:buNone/>
            </a:pPr>
            <a:r>
              <a:rPr lang="en-US" altLang="en-US" sz="2400" b="1"/>
              <a:t>        </a:t>
            </a:r>
          </a:p>
        </p:txBody>
      </p:sp>
      <p:sp>
        <p:nvSpPr>
          <p:cNvPr id="636932" name="Text Box 4">
            <a:extLst>
              <a:ext uri="{FF2B5EF4-FFF2-40B4-BE49-F238E27FC236}">
                <a16:creationId xmlns:a16="http://schemas.microsoft.com/office/drawing/2014/main" id="{EE146A9F-39E3-41DC-AA49-171477B6CE21}"/>
              </a:ext>
            </a:extLst>
          </p:cNvPr>
          <p:cNvSpPr txBox="1">
            <a:spLocks noChangeArrowheads="1"/>
          </p:cNvSpPr>
          <p:nvPr/>
        </p:nvSpPr>
        <p:spPr bwMode="auto">
          <a:xfrm>
            <a:off x="685800" y="1447800"/>
            <a:ext cx="4267200" cy="83185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a Dermestid is a carpet, </a:t>
            </a:r>
          </a:p>
          <a:p>
            <a:r>
              <a:rPr lang="en-US" altLang="en-US" sz="2400"/>
              <a:t>warehouse, or larder beetle</a:t>
            </a:r>
          </a:p>
        </p:txBody>
      </p:sp>
      <p:pic>
        <p:nvPicPr>
          <p:cNvPr id="636933" name="Picture 5">
            <a:extLst>
              <a:ext uri="{FF2B5EF4-FFF2-40B4-BE49-F238E27FC236}">
                <a16:creationId xmlns:a16="http://schemas.microsoft.com/office/drawing/2014/main" id="{C13B2E4C-23D4-42E3-90F8-1AA0297ACA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05400" y="1143000"/>
            <a:ext cx="1616075" cy="1212850"/>
          </a:xfrm>
          <a:prstGeom prst="rect">
            <a:avLst/>
          </a:prstGeom>
          <a:noFill/>
          <a:extLst>
            <a:ext uri="{909E8E84-426E-40DD-AFC4-6F175D3DCCD1}">
              <a14:hiddenFill xmlns:a14="http://schemas.microsoft.com/office/drawing/2010/main">
                <a:solidFill>
                  <a:srgbClr val="FFFFFF"/>
                </a:solidFill>
              </a14:hiddenFill>
            </a:ext>
          </a:extLst>
        </p:spPr>
      </p:pic>
      <p:pic>
        <p:nvPicPr>
          <p:cNvPr id="636934" name="Picture 6">
            <a:extLst>
              <a:ext uri="{FF2B5EF4-FFF2-40B4-BE49-F238E27FC236}">
                <a16:creationId xmlns:a16="http://schemas.microsoft.com/office/drawing/2014/main" id="{C0BE1436-A8AA-4E10-BCB7-F54A1B40379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7200" y="1143000"/>
            <a:ext cx="817563" cy="12096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36935" name="Picture 7">
            <a:extLst>
              <a:ext uri="{FF2B5EF4-FFF2-40B4-BE49-F238E27FC236}">
                <a16:creationId xmlns:a16="http://schemas.microsoft.com/office/drawing/2014/main" id="{F6F87E4D-4010-41A0-B756-F23E7F2B7E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1650" y="1143000"/>
            <a:ext cx="1120775" cy="12192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3826" name="Rectangle 2">
            <a:extLst>
              <a:ext uri="{FF2B5EF4-FFF2-40B4-BE49-F238E27FC236}">
                <a16:creationId xmlns:a16="http://schemas.microsoft.com/office/drawing/2014/main" id="{EC97BE4B-7979-4C94-8691-8CA029E76123}"/>
              </a:ext>
            </a:extLst>
          </p:cNvPr>
          <p:cNvSpPr>
            <a:spLocks noGrp="1" noChangeArrowheads="1"/>
          </p:cNvSpPr>
          <p:nvPr>
            <p:ph type="title"/>
          </p:nvPr>
        </p:nvSpPr>
        <p:spPr>
          <a:xfrm>
            <a:off x="685800" y="152400"/>
            <a:ext cx="7772400" cy="533400"/>
          </a:xfrm>
        </p:spPr>
        <p:txBody>
          <a:bodyPr/>
          <a:lstStyle/>
          <a:p>
            <a:r>
              <a:rPr lang="en-US" altLang="en-US" sz="3200" b="1"/>
              <a:t>True or False</a:t>
            </a:r>
          </a:p>
        </p:txBody>
      </p:sp>
      <p:sp>
        <p:nvSpPr>
          <p:cNvPr id="333827" name="Rectangle 3">
            <a:extLst>
              <a:ext uri="{FF2B5EF4-FFF2-40B4-BE49-F238E27FC236}">
                <a16:creationId xmlns:a16="http://schemas.microsoft.com/office/drawing/2014/main" id="{ED380583-9F8B-4591-9272-B0FC5387C40E}"/>
              </a:ext>
            </a:extLst>
          </p:cNvPr>
          <p:cNvSpPr>
            <a:spLocks noGrp="1" noChangeArrowheads="1"/>
          </p:cNvSpPr>
          <p:nvPr>
            <p:ph type="body" idx="1"/>
          </p:nvPr>
        </p:nvSpPr>
        <p:spPr>
          <a:xfrm>
            <a:off x="685800" y="685800"/>
            <a:ext cx="7772400" cy="6172200"/>
          </a:xfrm>
        </p:spPr>
        <p:txBody>
          <a:bodyPr/>
          <a:lstStyle/>
          <a:p>
            <a:pPr marL="609600" indent="-609600">
              <a:lnSpc>
                <a:spcPct val="90000"/>
              </a:lnSpc>
              <a:buFontTx/>
              <a:buNone/>
            </a:pPr>
            <a:r>
              <a:rPr lang="en-US" altLang="en-US" sz="2400" b="1"/>
              <a:t>256.   A Horntail is a non-reinfesting wood boring beetle.</a:t>
            </a:r>
          </a:p>
          <a:p>
            <a:pPr marL="609600" indent="-609600">
              <a:lnSpc>
                <a:spcPct val="90000"/>
              </a:lnSpc>
              <a:buFontTx/>
              <a:buNone/>
            </a:pPr>
            <a:r>
              <a:rPr lang="en-US" altLang="en-US" sz="2400" b="1"/>
              <a:t>257.   A Dermestid is an earwig.</a:t>
            </a:r>
          </a:p>
          <a:p>
            <a:pPr marL="609600" indent="-609600">
              <a:lnSpc>
                <a:spcPct val="90000"/>
              </a:lnSpc>
              <a:buFontTx/>
              <a:buAutoNum type="arabicPeriod" startAt="258"/>
            </a:pPr>
            <a:r>
              <a:rPr lang="en-US" altLang="en-US" sz="2400" b="1"/>
              <a:t>  Many d</a:t>
            </a:r>
            <a:r>
              <a:rPr lang="en-US" altLang="en-US" sz="2400" b="1" u="sng"/>
              <a:t>ermestid larvae are considered fabric pests </a:t>
            </a:r>
          </a:p>
          <a:p>
            <a:pPr marL="609600" indent="-609600">
              <a:lnSpc>
                <a:spcPct val="90000"/>
              </a:lnSpc>
              <a:buFontTx/>
              <a:buNone/>
            </a:pPr>
            <a:r>
              <a:rPr lang="en-US" altLang="en-US" sz="2400" b="1"/>
              <a:t>          </a:t>
            </a:r>
            <a:r>
              <a:rPr lang="en-US" altLang="en-US" sz="2400" b="1" u="sng"/>
              <a:t>and are also considered stored product pests.</a:t>
            </a:r>
          </a:p>
          <a:p>
            <a:pPr marL="609600" indent="-609600">
              <a:lnSpc>
                <a:spcPct val="90000"/>
              </a:lnSpc>
              <a:buFontTx/>
              <a:buNone/>
            </a:pPr>
            <a:endParaRPr lang="en-US" altLang="en-US" sz="2400" b="1" u="sng"/>
          </a:p>
          <a:p>
            <a:pPr marL="609600" indent="-609600">
              <a:lnSpc>
                <a:spcPct val="90000"/>
              </a:lnSpc>
              <a:buFontTx/>
              <a:buAutoNum type="arabicPeriod" startAt="259"/>
            </a:pPr>
            <a:r>
              <a:rPr lang="en-US" altLang="en-US" sz="2400" b="1"/>
              <a:t>  A Fruit Fly has dark brown eyes.</a:t>
            </a:r>
          </a:p>
          <a:p>
            <a:pPr marL="609600" indent="-609600">
              <a:lnSpc>
                <a:spcPct val="90000"/>
              </a:lnSpc>
              <a:buFontTx/>
              <a:buAutoNum type="arabicPeriod" startAt="259"/>
            </a:pPr>
            <a:r>
              <a:rPr lang="en-US" altLang="en-US" sz="2400" b="1"/>
              <a:t>  A Phorid Fly has red eyes.</a:t>
            </a:r>
          </a:p>
          <a:p>
            <a:pPr marL="609600" indent="-609600">
              <a:lnSpc>
                <a:spcPct val="90000"/>
              </a:lnSpc>
              <a:buFontTx/>
              <a:buAutoNum type="arabicPeriod" startAt="259"/>
            </a:pPr>
            <a:r>
              <a:rPr lang="en-US" altLang="en-US" sz="2400" b="1"/>
              <a:t>   Both Face Flies and Cluster Flies often overwinter </a:t>
            </a:r>
          </a:p>
          <a:p>
            <a:pPr marL="609600" indent="-609600">
              <a:lnSpc>
                <a:spcPct val="90000"/>
              </a:lnSpc>
              <a:buFontTx/>
              <a:buNone/>
            </a:pPr>
            <a:r>
              <a:rPr lang="en-US" altLang="en-US" sz="2400" b="1"/>
              <a:t>           in the voids of structures.</a:t>
            </a:r>
          </a:p>
          <a:p>
            <a:pPr marL="609600" indent="-609600">
              <a:lnSpc>
                <a:spcPct val="90000"/>
              </a:lnSpc>
              <a:buFontTx/>
              <a:buAutoNum type="arabicPeriod" startAt="262"/>
            </a:pPr>
            <a:r>
              <a:rPr lang="en-US" altLang="en-US" sz="2400" b="1"/>
              <a:t>  Flies have gradual metamorphosis.</a:t>
            </a:r>
          </a:p>
          <a:p>
            <a:pPr marL="609600" indent="-609600">
              <a:lnSpc>
                <a:spcPct val="90000"/>
              </a:lnSpc>
              <a:buFontTx/>
              <a:buAutoNum type="arabicPeriod" startAt="262"/>
            </a:pPr>
            <a:r>
              <a:rPr lang="en-US" altLang="en-US" sz="2400" b="1"/>
              <a:t>  Flies have one pair of wings while mosquitoes have </a:t>
            </a:r>
          </a:p>
          <a:p>
            <a:pPr marL="609600" indent="-609600">
              <a:lnSpc>
                <a:spcPct val="90000"/>
              </a:lnSpc>
              <a:buFontTx/>
              <a:buNone/>
            </a:pPr>
            <a:r>
              <a:rPr lang="en-US" altLang="en-US" sz="2400" b="1"/>
              <a:t>           two pair of wings.</a:t>
            </a:r>
          </a:p>
          <a:p>
            <a:pPr marL="609600" indent="-609600">
              <a:lnSpc>
                <a:spcPct val="90000"/>
              </a:lnSpc>
              <a:buFontTx/>
              <a:buAutoNum type="arabicPeriod" startAt="264"/>
            </a:pPr>
            <a:r>
              <a:rPr lang="en-US" altLang="en-US" sz="2400" b="1"/>
              <a:t>   Sanitation and habitat destruction are the two </a:t>
            </a:r>
          </a:p>
          <a:p>
            <a:pPr marL="609600" indent="-609600">
              <a:lnSpc>
                <a:spcPct val="90000"/>
              </a:lnSpc>
              <a:buFontTx/>
              <a:buNone/>
            </a:pPr>
            <a:r>
              <a:rPr lang="en-US" altLang="en-US" sz="2400" b="1"/>
              <a:t>           major types of management methods for control of </a:t>
            </a:r>
          </a:p>
          <a:p>
            <a:pPr marL="609600" indent="-609600">
              <a:lnSpc>
                <a:spcPct val="90000"/>
              </a:lnSpc>
              <a:buFontTx/>
              <a:buNone/>
            </a:pPr>
            <a:r>
              <a:rPr lang="en-US" altLang="en-US" sz="2400" b="1"/>
              <a:t>           Cluster Flies.    </a:t>
            </a:r>
          </a:p>
        </p:txBody>
      </p:sp>
    </p:spTree>
  </p:cSld>
  <p:clrMapOvr>
    <a:masterClrMapping/>
  </p:clrMapOvr>
</p:sld>
</file>

<file path=ppt/slides/slide5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7954" name="Rectangle 2">
            <a:extLst>
              <a:ext uri="{FF2B5EF4-FFF2-40B4-BE49-F238E27FC236}">
                <a16:creationId xmlns:a16="http://schemas.microsoft.com/office/drawing/2014/main" id="{2CB03F83-1DF4-4DF0-ACE6-FA90C3024231}"/>
              </a:ext>
            </a:extLst>
          </p:cNvPr>
          <p:cNvSpPr>
            <a:spLocks noGrp="1" noChangeArrowheads="1"/>
          </p:cNvSpPr>
          <p:nvPr>
            <p:ph type="title"/>
          </p:nvPr>
        </p:nvSpPr>
        <p:spPr>
          <a:xfrm>
            <a:off x="685800" y="152400"/>
            <a:ext cx="7772400" cy="533400"/>
          </a:xfrm>
        </p:spPr>
        <p:txBody>
          <a:bodyPr/>
          <a:lstStyle/>
          <a:p>
            <a:r>
              <a:rPr lang="en-US" altLang="en-US" sz="3200" b="1"/>
              <a:t>True or False</a:t>
            </a:r>
          </a:p>
        </p:txBody>
      </p:sp>
      <p:sp>
        <p:nvSpPr>
          <p:cNvPr id="637955" name="Rectangle 3">
            <a:extLst>
              <a:ext uri="{FF2B5EF4-FFF2-40B4-BE49-F238E27FC236}">
                <a16:creationId xmlns:a16="http://schemas.microsoft.com/office/drawing/2014/main" id="{FE6A64E3-3C67-4EEB-8220-D6C204657DDF}"/>
              </a:ext>
            </a:extLst>
          </p:cNvPr>
          <p:cNvSpPr>
            <a:spLocks noGrp="1" noChangeArrowheads="1"/>
          </p:cNvSpPr>
          <p:nvPr>
            <p:ph type="body" idx="1"/>
          </p:nvPr>
        </p:nvSpPr>
        <p:spPr>
          <a:xfrm>
            <a:off x="685800" y="685800"/>
            <a:ext cx="7772400" cy="6172200"/>
          </a:xfrm>
        </p:spPr>
        <p:txBody>
          <a:bodyPr/>
          <a:lstStyle/>
          <a:p>
            <a:pPr marL="609600" indent="-609600">
              <a:lnSpc>
                <a:spcPct val="90000"/>
              </a:lnSpc>
              <a:buFontTx/>
              <a:buNone/>
            </a:pPr>
            <a:r>
              <a:rPr lang="en-US" altLang="en-US" sz="2400" b="1"/>
              <a:t>256.   A Horntail is a non-reinfesting wood boring beetle.</a:t>
            </a:r>
          </a:p>
          <a:p>
            <a:pPr marL="609600" indent="-609600">
              <a:lnSpc>
                <a:spcPct val="90000"/>
              </a:lnSpc>
              <a:buFontTx/>
              <a:buNone/>
            </a:pPr>
            <a:r>
              <a:rPr lang="en-US" altLang="en-US" sz="2400" b="1"/>
              <a:t>257.   A Dermestid is an earwig.</a:t>
            </a:r>
          </a:p>
          <a:p>
            <a:pPr marL="609600" indent="-609600">
              <a:lnSpc>
                <a:spcPct val="90000"/>
              </a:lnSpc>
              <a:buFontTx/>
              <a:buAutoNum type="arabicPeriod" startAt="258"/>
            </a:pPr>
            <a:r>
              <a:rPr lang="en-US" altLang="en-US" sz="2400" b="1"/>
              <a:t>  Many d</a:t>
            </a:r>
            <a:r>
              <a:rPr lang="en-US" altLang="en-US" sz="2400" b="1" u="sng"/>
              <a:t>ermestid larvae are considered fabric pests </a:t>
            </a:r>
          </a:p>
          <a:p>
            <a:pPr marL="609600" indent="-609600">
              <a:lnSpc>
                <a:spcPct val="90000"/>
              </a:lnSpc>
              <a:buFontTx/>
              <a:buNone/>
            </a:pPr>
            <a:r>
              <a:rPr lang="en-US" altLang="en-US" sz="2400" b="1"/>
              <a:t>          </a:t>
            </a:r>
            <a:r>
              <a:rPr lang="en-US" altLang="en-US" sz="2400" b="1" u="sng"/>
              <a:t>and are also considered stored product pests.</a:t>
            </a:r>
          </a:p>
          <a:p>
            <a:pPr marL="609600" indent="-609600">
              <a:lnSpc>
                <a:spcPct val="90000"/>
              </a:lnSpc>
              <a:buFontTx/>
              <a:buNone/>
            </a:pPr>
            <a:endParaRPr lang="en-US" altLang="en-US" sz="2400" b="1" u="sng"/>
          </a:p>
          <a:p>
            <a:pPr marL="609600" indent="-609600">
              <a:lnSpc>
                <a:spcPct val="90000"/>
              </a:lnSpc>
              <a:buFontTx/>
              <a:buAutoNum type="arabicPeriod" startAt="259"/>
            </a:pPr>
            <a:r>
              <a:rPr lang="en-US" altLang="en-US" sz="2400" b="1"/>
              <a:t>  A Fruit Fly has dark brown eyes.</a:t>
            </a:r>
          </a:p>
          <a:p>
            <a:pPr marL="609600" indent="-609600">
              <a:lnSpc>
                <a:spcPct val="90000"/>
              </a:lnSpc>
              <a:buFontTx/>
              <a:buAutoNum type="arabicPeriod" startAt="259"/>
            </a:pPr>
            <a:r>
              <a:rPr lang="en-US" altLang="en-US" sz="2400" b="1"/>
              <a:t>  A Phorid Fly has red eyes.</a:t>
            </a:r>
          </a:p>
          <a:p>
            <a:pPr marL="609600" indent="-609600">
              <a:lnSpc>
                <a:spcPct val="90000"/>
              </a:lnSpc>
              <a:buFontTx/>
              <a:buAutoNum type="arabicPeriod" startAt="259"/>
            </a:pPr>
            <a:r>
              <a:rPr lang="en-US" altLang="en-US" sz="2400" b="1"/>
              <a:t>   Both Face Flies and Cluster Flies often overwinter </a:t>
            </a:r>
          </a:p>
          <a:p>
            <a:pPr marL="609600" indent="-609600">
              <a:lnSpc>
                <a:spcPct val="90000"/>
              </a:lnSpc>
              <a:buFontTx/>
              <a:buNone/>
            </a:pPr>
            <a:r>
              <a:rPr lang="en-US" altLang="en-US" sz="2400" b="1"/>
              <a:t>           in the voids of structures.</a:t>
            </a:r>
          </a:p>
          <a:p>
            <a:pPr marL="609600" indent="-609600">
              <a:lnSpc>
                <a:spcPct val="90000"/>
              </a:lnSpc>
              <a:buFontTx/>
              <a:buAutoNum type="arabicPeriod" startAt="262"/>
            </a:pPr>
            <a:r>
              <a:rPr lang="en-US" altLang="en-US" sz="2400" b="1"/>
              <a:t>  Flies have gradual metamorphosis.</a:t>
            </a:r>
          </a:p>
          <a:p>
            <a:pPr marL="609600" indent="-609600">
              <a:lnSpc>
                <a:spcPct val="90000"/>
              </a:lnSpc>
              <a:buFontTx/>
              <a:buAutoNum type="arabicPeriod" startAt="262"/>
            </a:pPr>
            <a:r>
              <a:rPr lang="en-US" altLang="en-US" sz="2400" b="1"/>
              <a:t>  Flies have one pair of wings while mosquitoes have </a:t>
            </a:r>
          </a:p>
          <a:p>
            <a:pPr marL="609600" indent="-609600">
              <a:lnSpc>
                <a:spcPct val="90000"/>
              </a:lnSpc>
              <a:buFontTx/>
              <a:buNone/>
            </a:pPr>
            <a:r>
              <a:rPr lang="en-US" altLang="en-US" sz="2400" b="1"/>
              <a:t>           two pair of wings.</a:t>
            </a:r>
          </a:p>
          <a:p>
            <a:pPr marL="609600" indent="-609600">
              <a:lnSpc>
                <a:spcPct val="90000"/>
              </a:lnSpc>
              <a:buFontTx/>
              <a:buAutoNum type="arabicPeriod" startAt="264"/>
            </a:pPr>
            <a:r>
              <a:rPr lang="en-US" altLang="en-US" sz="2400" b="1"/>
              <a:t>   Sanitation and habitat destruction are the two </a:t>
            </a:r>
          </a:p>
          <a:p>
            <a:pPr marL="609600" indent="-609600">
              <a:lnSpc>
                <a:spcPct val="90000"/>
              </a:lnSpc>
              <a:buFontTx/>
              <a:buNone/>
            </a:pPr>
            <a:r>
              <a:rPr lang="en-US" altLang="en-US" sz="2400" b="1"/>
              <a:t>           major types of management methods for control of </a:t>
            </a:r>
          </a:p>
          <a:p>
            <a:pPr marL="609600" indent="-609600">
              <a:lnSpc>
                <a:spcPct val="90000"/>
              </a:lnSpc>
              <a:buFontTx/>
              <a:buNone/>
            </a:pPr>
            <a:r>
              <a:rPr lang="en-US" altLang="en-US" sz="2400" b="1"/>
              <a:t>           Cluster Flies.    </a:t>
            </a:r>
          </a:p>
        </p:txBody>
      </p:sp>
      <p:sp>
        <p:nvSpPr>
          <p:cNvPr id="637956" name="Text Box 4">
            <a:extLst>
              <a:ext uri="{FF2B5EF4-FFF2-40B4-BE49-F238E27FC236}">
                <a16:creationId xmlns:a16="http://schemas.microsoft.com/office/drawing/2014/main" id="{64F44006-733F-4EEE-9DB2-98C9DA01487C}"/>
              </a:ext>
            </a:extLst>
          </p:cNvPr>
          <p:cNvSpPr txBox="1">
            <a:spLocks noChangeArrowheads="1"/>
          </p:cNvSpPr>
          <p:nvPr/>
        </p:nvSpPr>
        <p:spPr bwMode="auto">
          <a:xfrm>
            <a:off x="441325" y="2286000"/>
            <a:ext cx="82708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 – carpet beetles feed both on fabrics and stored products</a:t>
            </a:r>
          </a:p>
        </p:txBody>
      </p:sp>
    </p:spTree>
  </p:cSld>
  <p:clrMapOvr>
    <a:masterClrMapping/>
  </p:clrMapOvr>
</p:sld>
</file>

<file path=ppt/slides/slide5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850" name="Rectangle 2">
            <a:extLst>
              <a:ext uri="{FF2B5EF4-FFF2-40B4-BE49-F238E27FC236}">
                <a16:creationId xmlns:a16="http://schemas.microsoft.com/office/drawing/2014/main" id="{2F26E4EB-A141-4125-97E6-8CB2C518F14C}"/>
              </a:ext>
            </a:extLst>
          </p:cNvPr>
          <p:cNvSpPr>
            <a:spLocks noGrp="1" noChangeArrowheads="1"/>
          </p:cNvSpPr>
          <p:nvPr>
            <p:ph type="title"/>
          </p:nvPr>
        </p:nvSpPr>
        <p:spPr>
          <a:xfrm>
            <a:off x="685800" y="228600"/>
            <a:ext cx="7772400" cy="304800"/>
          </a:xfrm>
        </p:spPr>
        <p:txBody>
          <a:bodyPr/>
          <a:lstStyle/>
          <a:p>
            <a:r>
              <a:rPr lang="en-US" altLang="en-US" sz="3200" b="1"/>
              <a:t>True or False</a:t>
            </a:r>
          </a:p>
        </p:txBody>
      </p:sp>
      <p:sp>
        <p:nvSpPr>
          <p:cNvPr id="334851" name="Rectangle 3">
            <a:extLst>
              <a:ext uri="{FF2B5EF4-FFF2-40B4-BE49-F238E27FC236}">
                <a16:creationId xmlns:a16="http://schemas.microsoft.com/office/drawing/2014/main" id="{6F52E261-859B-4F31-8F53-52577971327A}"/>
              </a:ext>
            </a:extLst>
          </p:cNvPr>
          <p:cNvSpPr>
            <a:spLocks noGrp="1" noChangeArrowheads="1"/>
          </p:cNvSpPr>
          <p:nvPr>
            <p:ph type="body" idx="1"/>
          </p:nvPr>
        </p:nvSpPr>
        <p:spPr>
          <a:xfrm>
            <a:off x="457200" y="685800"/>
            <a:ext cx="8458200" cy="6172200"/>
          </a:xfrm>
        </p:spPr>
        <p:txBody>
          <a:bodyPr/>
          <a:lstStyle/>
          <a:p>
            <a:pPr marL="609600" indent="-609600">
              <a:lnSpc>
                <a:spcPct val="90000"/>
              </a:lnSpc>
              <a:buFontTx/>
              <a:buNone/>
            </a:pPr>
            <a:r>
              <a:rPr lang="en-US" altLang="en-US" sz="2400" b="1"/>
              <a:t>256.   A Horntail is a non-reinfesting wood boring beetle.</a:t>
            </a:r>
          </a:p>
          <a:p>
            <a:pPr marL="609600" indent="-609600">
              <a:lnSpc>
                <a:spcPct val="90000"/>
              </a:lnSpc>
              <a:buFontTx/>
              <a:buNone/>
            </a:pPr>
            <a:r>
              <a:rPr lang="en-US" altLang="en-US" sz="2400" b="1"/>
              <a:t>257.   A Dermestid is an earwig.</a:t>
            </a:r>
          </a:p>
          <a:p>
            <a:pPr marL="609600" indent="-609600">
              <a:lnSpc>
                <a:spcPct val="90000"/>
              </a:lnSpc>
              <a:buFontTx/>
              <a:buNone/>
            </a:pPr>
            <a:r>
              <a:rPr lang="en-US" altLang="en-US" sz="2400" b="1"/>
              <a:t>258.   Dermestid larvae are considered fabric pests and </a:t>
            </a:r>
          </a:p>
          <a:p>
            <a:pPr marL="609600" indent="-609600">
              <a:lnSpc>
                <a:spcPct val="90000"/>
              </a:lnSpc>
              <a:buFontTx/>
              <a:buNone/>
            </a:pPr>
            <a:r>
              <a:rPr lang="en-US" altLang="en-US" sz="2400" b="1"/>
              <a:t>          are also considered stored product pests.</a:t>
            </a:r>
          </a:p>
          <a:p>
            <a:pPr marL="609600" indent="-609600">
              <a:lnSpc>
                <a:spcPct val="90000"/>
              </a:lnSpc>
              <a:buFontTx/>
              <a:buAutoNum type="arabicPeriod" startAt="259"/>
            </a:pPr>
            <a:r>
              <a:rPr lang="en-US" altLang="en-US" sz="2400" b="1"/>
              <a:t>  </a:t>
            </a:r>
            <a:r>
              <a:rPr lang="en-US" altLang="en-US" sz="2400" b="1" u="sng"/>
              <a:t>A Fruit Fly has dark brown eyes.</a:t>
            </a:r>
          </a:p>
          <a:p>
            <a:pPr marL="609600" indent="-609600">
              <a:lnSpc>
                <a:spcPct val="90000"/>
              </a:lnSpc>
              <a:buFontTx/>
              <a:buAutoNum type="arabicPeriod" startAt="259"/>
            </a:pPr>
            <a:endParaRPr lang="en-US" altLang="en-US" sz="2400" b="1" u="sng"/>
          </a:p>
          <a:p>
            <a:pPr marL="609600" indent="-609600">
              <a:lnSpc>
                <a:spcPct val="90000"/>
              </a:lnSpc>
              <a:buFontTx/>
              <a:buAutoNum type="arabicPeriod" startAt="259"/>
            </a:pPr>
            <a:endParaRPr lang="en-US" altLang="en-US" sz="2400" b="1"/>
          </a:p>
          <a:p>
            <a:pPr marL="609600" indent="-609600">
              <a:lnSpc>
                <a:spcPct val="90000"/>
              </a:lnSpc>
              <a:buFontTx/>
              <a:buAutoNum type="arabicPeriod" startAt="259"/>
            </a:pPr>
            <a:r>
              <a:rPr lang="en-US" altLang="en-US" sz="2400" b="1"/>
              <a:t>  A Phorid Fly has red eyes.</a:t>
            </a:r>
          </a:p>
          <a:p>
            <a:pPr marL="609600" indent="-609600">
              <a:lnSpc>
                <a:spcPct val="90000"/>
              </a:lnSpc>
              <a:buFontTx/>
              <a:buAutoNum type="arabicPeriod" startAt="259"/>
            </a:pPr>
            <a:r>
              <a:rPr lang="en-US" altLang="en-US" sz="2400" b="1"/>
              <a:t>  Both Face Flies and Cluster Flies often overwinter in </a:t>
            </a:r>
          </a:p>
          <a:p>
            <a:pPr marL="609600" indent="-609600">
              <a:lnSpc>
                <a:spcPct val="90000"/>
              </a:lnSpc>
              <a:buFontTx/>
              <a:buNone/>
            </a:pPr>
            <a:r>
              <a:rPr lang="en-US" altLang="en-US" sz="2400" b="1"/>
              <a:t>          the voids of structures.</a:t>
            </a:r>
          </a:p>
          <a:p>
            <a:pPr marL="609600" indent="-609600">
              <a:lnSpc>
                <a:spcPct val="90000"/>
              </a:lnSpc>
              <a:buFontTx/>
              <a:buAutoNum type="arabicPeriod" startAt="262"/>
            </a:pPr>
            <a:r>
              <a:rPr lang="en-US" altLang="en-US" sz="2400" b="1"/>
              <a:t>  Flies have gradual metamorphosis.</a:t>
            </a:r>
          </a:p>
          <a:p>
            <a:pPr marL="609600" indent="-609600">
              <a:lnSpc>
                <a:spcPct val="90000"/>
              </a:lnSpc>
              <a:buFontTx/>
              <a:buAutoNum type="arabicPeriod" startAt="262"/>
            </a:pPr>
            <a:r>
              <a:rPr lang="en-US" altLang="en-US" sz="2400" b="1"/>
              <a:t>  Flies have one pair of wings while mosquitoes have two </a:t>
            </a:r>
          </a:p>
          <a:p>
            <a:pPr marL="609600" indent="-609600">
              <a:lnSpc>
                <a:spcPct val="90000"/>
              </a:lnSpc>
              <a:buFontTx/>
              <a:buNone/>
            </a:pPr>
            <a:r>
              <a:rPr lang="en-US" altLang="en-US" sz="2400" b="1"/>
              <a:t>          pair of wings.</a:t>
            </a:r>
          </a:p>
          <a:p>
            <a:pPr marL="609600" indent="-609600">
              <a:lnSpc>
                <a:spcPct val="90000"/>
              </a:lnSpc>
              <a:buFontTx/>
              <a:buAutoNum type="arabicPeriod" startAt="264"/>
            </a:pPr>
            <a:r>
              <a:rPr lang="en-US" altLang="en-US" sz="2400" b="1"/>
              <a:t>  Sanitation and habitat destruction are the two major </a:t>
            </a:r>
          </a:p>
          <a:p>
            <a:pPr marL="609600" indent="-609600">
              <a:lnSpc>
                <a:spcPct val="90000"/>
              </a:lnSpc>
              <a:buFontTx/>
              <a:buNone/>
            </a:pPr>
            <a:r>
              <a:rPr lang="en-US" altLang="en-US" sz="2400" b="1"/>
              <a:t>          types of management methods for control of Cluster flies.    </a:t>
            </a:r>
          </a:p>
        </p:txBody>
      </p:sp>
      <p:sp>
        <p:nvSpPr>
          <p:cNvPr id="334854" name="Rectangle 6">
            <a:extLst>
              <a:ext uri="{FF2B5EF4-FFF2-40B4-BE49-F238E27FC236}">
                <a16:creationId xmlns:a16="http://schemas.microsoft.com/office/drawing/2014/main" id="{EC303C5A-65FD-489F-A0F8-48D6C09B6E36}"/>
              </a:ext>
            </a:extLst>
          </p:cNvPr>
          <p:cNvSpPr>
            <a:spLocks noChangeArrowheads="1"/>
          </p:cNvSpPr>
          <p:nvPr/>
        </p:nvSpPr>
        <p:spPr bwMode="auto">
          <a:xfrm>
            <a:off x="6934200" y="3581400"/>
            <a:ext cx="1600200" cy="1524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sld>
</file>

<file path=ppt/slides/slide5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978" name="Rectangle 2">
            <a:extLst>
              <a:ext uri="{FF2B5EF4-FFF2-40B4-BE49-F238E27FC236}">
                <a16:creationId xmlns:a16="http://schemas.microsoft.com/office/drawing/2014/main" id="{FBDAC458-A6F9-4758-BF70-C1C97EF608EF}"/>
              </a:ext>
            </a:extLst>
          </p:cNvPr>
          <p:cNvSpPr>
            <a:spLocks noGrp="1" noChangeArrowheads="1"/>
          </p:cNvSpPr>
          <p:nvPr>
            <p:ph type="title"/>
          </p:nvPr>
        </p:nvSpPr>
        <p:spPr>
          <a:xfrm>
            <a:off x="685800" y="228600"/>
            <a:ext cx="7772400" cy="304800"/>
          </a:xfrm>
        </p:spPr>
        <p:txBody>
          <a:bodyPr/>
          <a:lstStyle/>
          <a:p>
            <a:r>
              <a:rPr lang="en-US" altLang="en-US" sz="3200" b="1"/>
              <a:t>True or False</a:t>
            </a:r>
          </a:p>
        </p:txBody>
      </p:sp>
      <p:sp>
        <p:nvSpPr>
          <p:cNvPr id="638979" name="Rectangle 3">
            <a:extLst>
              <a:ext uri="{FF2B5EF4-FFF2-40B4-BE49-F238E27FC236}">
                <a16:creationId xmlns:a16="http://schemas.microsoft.com/office/drawing/2014/main" id="{8B889907-4D66-4012-BB52-D1B035C58D4B}"/>
              </a:ext>
            </a:extLst>
          </p:cNvPr>
          <p:cNvSpPr>
            <a:spLocks noGrp="1" noChangeArrowheads="1"/>
          </p:cNvSpPr>
          <p:nvPr>
            <p:ph type="body" idx="1"/>
          </p:nvPr>
        </p:nvSpPr>
        <p:spPr>
          <a:xfrm>
            <a:off x="457200" y="685800"/>
            <a:ext cx="8458200" cy="6172200"/>
          </a:xfrm>
        </p:spPr>
        <p:txBody>
          <a:bodyPr/>
          <a:lstStyle/>
          <a:p>
            <a:pPr marL="609600" indent="-609600">
              <a:lnSpc>
                <a:spcPct val="90000"/>
              </a:lnSpc>
              <a:buFontTx/>
              <a:buNone/>
            </a:pPr>
            <a:r>
              <a:rPr lang="en-US" altLang="en-US" sz="2400" b="1"/>
              <a:t>256.   A Horntail is a non-reinfesting wood boring beetle.</a:t>
            </a:r>
          </a:p>
          <a:p>
            <a:pPr marL="609600" indent="-609600">
              <a:lnSpc>
                <a:spcPct val="90000"/>
              </a:lnSpc>
              <a:buFontTx/>
              <a:buNone/>
            </a:pPr>
            <a:r>
              <a:rPr lang="en-US" altLang="en-US" sz="2400" b="1"/>
              <a:t>257.   A Dermestid is an earwig.</a:t>
            </a:r>
          </a:p>
          <a:p>
            <a:pPr marL="609600" indent="-609600">
              <a:lnSpc>
                <a:spcPct val="90000"/>
              </a:lnSpc>
              <a:buFontTx/>
              <a:buNone/>
            </a:pPr>
            <a:r>
              <a:rPr lang="en-US" altLang="en-US" sz="2400" b="1"/>
              <a:t>258.   Dermestid larvae are considered fabric pests and </a:t>
            </a:r>
          </a:p>
          <a:p>
            <a:pPr marL="609600" indent="-609600">
              <a:lnSpc>
                <a:spcPct val="90000"/>
              </a:lnSpc>
              <a:buFontTx/>
              <a:buNone/>
            </a:pPr>
            <a:r>
              <a:rPr lang="en-US" altLang="en-US" sz="2400" b="1"/>
              <a:t>          are also considered stored product pests.</a:t>
            </a:r>
          </a:p>
          <a:p>
            <a:pPr marL="609600" indent="-609600">
              <a:lnSpc>
                <a:spcPct val="90000"/>
              </a:lnSpc>
              <a:buFontTx/>
              <a:buAutoNum type="arabicPeriod" startAt="259"/>
            </a:pPr>
            <a:r>
              <a:rPr lang="en-US" altLang="en-US" sz="2400" b="1"/>
              <a:t>  </a:t>
            </a:r>
            <a:r>
              <a:rPr lang="en-US" altLang="en-US" sz="2400" b="1" u="sng"/>
              <a:t>A Fruit Fly has dark brown eyes.</a:t>
            </a:r>
          </a:p>
          <a:p>
            <a:pPr marL="609600" indent="-609600">
              <a:lnSpc>
                <a:spcPct val="90000"/>
              </a:lnSpc>
              <a:buFontTx/>
              <a:buAutoNum type="arabicPeriod" startAt="259"/>
            </a:pPr>
            <a:endParaRPr lang="en-US" altLang="en-US" sz="2400" b="1" u="sng"/>
          </a:p>
          <a:p>
            <a:pPr marL="609600" indent="-609600">
              <a:lnSpc>
                <a:spcPct val="90000"/>
              </a:lnSpc>
              <a:buFontTx/>
              <a:buAutoNum type="arabicPeriod" startAt="259"/>
            </a:pPr>
            <a:endParaRPr lang="en-US" altLang="en-US" sz="2400" b="1"/>
          </a:p>
          <a:p>
            <a:pPr marL="609600" indent="-609600">
              <a:lnSpc>
                <a:spcPct val="90000"/>
              </a:lnSpc>
              <a:buFontTx/>
              <a:buAutoNum type="arabicPeriod" startAt="259"/>
            </a:pPr>
            <a:r>
              <a:rPr lang="en-US" altLang="en-US" sz="2400" b="1"/>
              <a:t>  A Phorid Fly has red eyes.</a:t>
            </a:r>
          </a:p>
          <a:p>
            <a:pPr marL="609600" indent="-609600">
              <a:lnSpc>
                <a:spcPct val="90000"/>
              </a:lnSpc>
              <a:buFontTx/>
              <a:buAutoNum type="arabicPeriod" startAt="259"/>
            </a:pPr>
            <a:r>
              <a:rPr lang="en-US" altLang="en-US" sz="2400" b="1"/>
              <a:t>  Both Face Flies and Cluster Flies often overwinter in </a:t>
            </a:r>
          </a:p>
          <a:p>
            <a:pPr marL="609600" indent="-609600">
              <a:lnSpc>
                <a:spcPct val="90000"/>
              </a:lnSpc>
              <a:buFontTx/>
              <a:buNone/>
            </a:pPr>
            <a:r>
              <a:rPr lang="en-US" altLang="en-US" sz="2400" b="1"/>
              <a:t>          the voids of structures.</a:t>
            </a:r>
          </a:p>
          <a:p>
            <a:pPr marL="609600" indent="-609600">
              <a:lnSpc>
                <a:spcPct val="90000"/>
              </a:lnSpc>
              <a:buFontTx/>
              <a:buAutoNum type="arabicPeriod" startAt="262"/>
            </a:pPr>
            <a:r>
              <a:rPr lang="en-US" altLang="en-US" sz="2400" b="1"/>
              <a:t>  Flies have gradual metamorphosis.</a:t>
            </a:r>
          </a:p>
          <a:p>
            <a:pPr marL="609600" indent="-609600">
              <a:lnSpc>
                <a:spcPct val="90000"/>
              </a:lnSpc>
              <a:buFontTx/>
              <a:buAutoNum type="arabicPeriod" startAt="262"/>
            </a:pPr>
            <a:r>
              <a:rPr lang="en-US" altLang="en-US" sz="2400" b="1"/>
              <a:t>  Flies have one pair of wings while mosquitoes have two </a:t>
            </a:r>
          </a:p>
          <a:p>
            <a:pPr marL="609600" indent="-609600">
              <a:lnSpc>
                <a:spcPct val="90000"/>
              </a:lnSpc>
              <a:buFontTx/>
              <a:buNone/>
            </a:pPr>
            <a:r>
              <a:rPr lang="en-US" altLang="en-US" sz="2400" b="1"/>
              <a:t>          pair of wings.</a:t>
            </a:r>
          </a:p>
          <a:p>
            <a:pPr marL="609600" indent="-609600">
              <a:lnSpc>
                <a:spcPct val="90000"/>
              </a:lnSpc>
              <a:buFontTx/>
              <a:buAutoNum type="arabicPeriod" startAt="264"/>
            </a:pPr>
            <a:r>
              <a:rPr lang="en-US" altLang="en-US" sz="2400" b="1"/>
              <a:t>  Sanitation and habitat destruction are the two major </a:t>
            </a:r>
          </a:p>
          <a:p>
            <a:pPr marL="609600" indent="-609600">
              <a:lnSpc>
                <a:spcPct val="90000"/>
              </a:lnSpc>
              <a:buFontTx/>
              <a:buNone/>
            </a:pPr>
            <a:r>
              <a:rPr lang="en-US" altLang="en-US" sz="2400" b="1"/>
              <a:t>          types of management methods for control of Cluster flies.    </a:t>
            </a:r>
          </a:p>
        </p:txBody>
      </p:sp>
      <p:sp>
        <p:nvSpPr>
          <p:cNvPr id="638980" name="Text Box 4">
            <a:extLst>
              <a:ext uri="{FF2B5EF4-FFF2-40B4-BE49-F238E27FC236}">
                <a16:creationId xmlns:a16="http://schemas.microsoft.com/office/drawing/2014/main" id="{83146F53-A004-402F-8DF3-C41C5B0A4DF5}"/>
              </a:ext>
            </a:extLst>
          </p:cNvPr>
          <p:cNvSpPr txBox="1">
            <a:spLocks noChangeArrowheads="1"/>
          </p:cNvSpPr>
          <p:nvPr/>
        </p:nvSpPr>
        <p:spPr bwMode="auto">
          <a:xfrm>
            <a:off x="2209800" y="2819400"/>
            <a:ext cx="4191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fruit flies have red eyes</a:t>
            </a:r>
          </a:p>
        </p:txBody>
      </p:sp>
      <p:pic>
        <p:nvPicPr>
          <p:cNvPr id="638981" name="Picture 5">
            <a:extLst>
              <a:ext uri="{FF2B5EF4-FFF2-40B4-BE49-F238E27FC236}">
                <a16:creationId xmlns:a16="http://schemas.microsoft.com/office/drawing/2014/main" id="{A8F41CEA-2C45-472D-9366-C02EDCA6EC3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2209800"/>
            <a:ext cx="1600200" cy="1498600"/>
          </a:xfrm>
          <a:prstGeom prst="rect">
            <a:avLst/>
          </a:prstGeom>
          <a:noFill/>
          <a:extLst>
            <a:ext uri="{909E8E84-426E-40DD-AFC4-6F175D3DCCD1}">
              <a14:hiddenFill xmlns:a14="http://schemas.microsoft.com/office/drawing/2010/main">
                <a:solidFill>
                  <a:srgbClr val="FFFFFF"/>
                </a:solidFill>
              </a14:hiddenFill>
            </a:ext>
          </a:extLst>
        </p:spPr>
      </p:pic>
      <p:sp>
        <p:nvSpPr>
          <p:cNvPr id="638982" name="Rectangle 6">
            <a:extLst>
              <a:ext uri="{FF2B5EF4-FFF2-40B4-BE49-F238E27FC236}">
                <a16:creationId xmlns:a16="http://schemas.microsoft.com/office/drawing/2014/main" id="{6394AE7A-621E-420F-AEE8-4C6D6EAFDF3E}"/>
              </a:ext>
            </a:extLst>
          </p:cNvPr>
          <p:cNvSpPr>
            <a:spLocks noChangeArrowheads="1"/>
          </p:cNvSpPr>
          <p:nvPr/>
        </p:nvSpPr>
        <p:spPr bwMode="auto">
          <a:xfrm>
            <a:off x="6934200" y="3581400"/>
            <a:ext cx="1600200" cy="1524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638983" name="Rectangle 7">
            <a:extLst>
              <a:ext uri="{FF2B5EF4-FFF2-40B4-BE49-F238E27FC236}">
                <a16:creationId xmlns:a16="http://schemas.microsoft.com/office/drawing/2014/main" id="{11C4D598-A056-4B82-A88F-FBA4E2335338}"/>
              </a:ext>
            </a:extLst>
          </p:cNvPr>
          <p:cNvSpPr>
            <a:spLocks noChangeArrowheads="1"/>
          </p:cNvSpPr>
          <p:nvPr/>
        </p:nvSpPr>
        <p:spPr bwMode="auto">
          <a:xfrm>
            <a:off x="6934200" y="2133600"/>
            <a:ext cx="1600200" cy="152400"/>
          </a:xfrm>
          <a:prstGeom prst="rect">
            <a:avLst/>
          </a:prstGeom>
          <a:solidFill>
            <a:schemeClr val="bg1"/>
          </a:solidFill>
          <a:ln w="9525">
            <a:solidFill>
              <a:schemeClr val="bg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sld>
</file>

<file path=ppt/slides/slide5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7138" name="Rectangle 2">
            <a:extLst>
              <a:ext uri="{FF2B5EF4-FFF2-40B4-BE49-F238E27FC236}">
                <a16:creationId xmlns:a16="http://schemas.microsoft.com/office/drawing/2014/main" id="{5782068D-2E3E-416F-AC3A-697E4A134F42}"/>
              </a:ext>
            </a:extLst>
          </p:cNvPr>
          <p:cNvSpPr>
            <a:spLocks noGrp="1" noChangeArrowheads="1"/>
          </p:cNvSpPr>
          <p:nvPr>
            <p:ph type="title"/>
          </p:nvPr>
        </p:nvSpPr>
        <p:spPr>
          <a:xfrm>
            <a:off x="685800" y="228600"/>
            <a:ext cx="7772400" cy="304800"/>
          </a:xfrm>
        </p:spPr>
        <p:txBody>
          <a:bodyPr/>
          <a:lstStyle/>
          <a:p>
            <a:r>
              <a:rPr lang="en-US" altLang="en-US" sz="3200" b="1"/>
              <a:t>True or False</a:t>
            </a:r>
          </a:p>
        </p:txBody>
      </p:sp>
      <p:sp>
        <p:nvSpPr>
          <p:cNvPr id="347139" name="Rectangle 3">
            <a:extLst>
              <a:ext uri="{FF2B5EF4-FFF2-40B4-BE49-F238E27FC236}">
                <a16:creationId xmlns:a16="http://schemas.microsoft.com/office/drawing/2014/main" id="{243275E7-10D2-489F-8228-05FF5BF02263}"/>
              </a:ext>
            </a:extLst>
          </p:cNvPr>
          <p:cNvSpPr>
            <a:spLocks noGrp="1" noChangeArrowheads="1"/>
          </p:cNvSpPr>
          <p:nvPr>
            <p:ph type="body" idx="1"/>
          </p:nvPr>
        </p:nvSpPr>
        <p:spPr>
          <a:xfrm>
            <a:off x="381000" y="685800"/>
            <a:ext cx="8534400" cy="6172200"/>
          </a:xfrm>
        </p:spPr>
        <p:txBody>
          <a:bodyPr/>
          <a:lstStyle/>
          <a:p>
            <a:pPr marL="609600" indent="-609600">
              <a:lnSpc>
                <a:spcPct val="90000"/>
              </a:lnSpc>
              <a:buFontTx/>
              <a:buNone/>
            </a:pPr>
            <a:r>
              <a:rPr lang="en-US" altLang="en-US" sz="2400" b="1"/>
              <a:t>256.   A Horntail is a non-reinfesting wood boring beetle.</a:t>
            </a:r>
          </a:p>
          <a:p>
            <a:pPr marL="609600" indent="-609600">
              <a:lnSpc>
                <a:spcPct val="90000"/>
              </a:lnSpc>
              <a:buFontTx/>
              <a:buNone/>
            </a:pPr>
            <a:r>
              <a:rPr lang="en-US" altLang="en-US" sz="2400" b="1"/>
              <a:t>257.   A Dermestid is an earwig.</a:t>
            </a:r>
          </a:p>
          <a:p>
            <a:pPr marL="609600" indent="-609600">
              <a:lnSpc>
                <a:spcPct val="90000"/>
              </a:lnSpc>
              <a:buFontTx/>
              <a:buNone/>
            </a:pPr>
            <a:r>
              <a:rPr lang="en-US" altLang="en-US" sz="2400" b="1"/>
              <a:t>258.   Dermestid larvae are considered fabric pests and </a:t>
            </a:r>
          </a:p>
          <a:p>
            <a:pPr marL="609600" indent="-609600">
              <a:lnSpc>
                <a:spcPct val="90000"/>
              </a:lnSpc>
              <a:buFontTx/>
              <a:buNone/>
            </a:pPr>
            <a:r>
              <a:rPr lang="en-US" altLang="en-US" sz="2400" b="1"/>
              <a:t>          are also considered stored product pests.</a:t>
            </a:r>
          </a:p>
          <a:p>
            <a:pPr marL="609600" indent="-609600">
              <a:lnSpc>
                <a:spcPct val="90000"/>
              </a:lnSpc>
              <a:buFontTx/>
              <a:buAutoNum type="arabicPeriod" startAt="259"/>
            </a:pPr>
            <a:r>
              <a:rPr lang="en-US" altLang="en-US" sz="2400" b="1"/>
              <a:t>  A Fruit Fly has dark brown eyes.</a:t>
            </a:r>
          </a:p>
          <a:p>
            <a:pPr marL="609600" indent="-609600">
              <a:lnSpc>
                <a:spcPct val="90000"/>
              </a:lnSpc>
              <a:buFontTx/>
              <a:buAutoNum type="arabicPeriod" startAt="259"/>
            </a:pPr>
            <a:r>
              <a:rPr lang="en-US" altLang="en-US" sz="2400" b="1"/>
              <a:t>  A Phorid Fly has red eyes.</a:t>
            </a:r>
          </a:p>
          <a:p>
            <a:pPr marL="609600" indent="-609600">
              <a:lnSpc>
                <a:spcPct val="90000"/>
              </a:lnSpc>
              <a:buFontTx/>
              <a:buAutoNum type="arabicPeriod" startAt="259"/>
            </a:pPr>
            <a:endParaRPr lang="en-US" altLang="en-US" sz="2400" b="1"/>
          </a:p>
          <a:p>
            <a:pPr marL="609600" indent="-609600">
              <a:lnSpc>
                <a:spcPct val="90000"/>
              </a:lnSpc>
              <a:buFontTx/>
              <a:buAutoNum type="arabicPeriod" startAt="259"/>
            </a:pPr>
            <a:endParaRPr lang="en-US" altLang="en-US" sz="2400" b="1"/>
          </a:p>
          <a:p>
            <a:pPr marL="609600" indent="-609600">
              <a:lnSpc>
                <a:spcPct val="90000"/>
              </a:lnSpc>
              <a:buFontTx/>
              <a:buAutoNum type="arabicPeriod" startAt="259"/>
            </a:pPr>
            <a:r>
              <a:rPr lang="en-US" altLang="en-US" sz="2400" b="1"/>
              <a:t>  Both Face Flies and Cluster Flies often</a:t>
            </a:r>
          </a:p>
          <a:p>
            <a:pPr marL="609600" indent="-609600">
              <a:lnSpc>
                <a:spcPct val="90000"/>
              </a:lnSpc>
              <a:buFontTx/>
              <a:buNone/>
            </a:pPr>
            <a:r>
              <a:rPr lang="en-US" altLang="en-US" sz="2400" b="1"/>
              <a:t>          overwinter in the voids of structures.</a:t>
            </a:r>
          </a:p>
          <a:p>
            <a:pPr marL="609600" indent="-609600">
              <a:lnSpc>
                <a:spcPct val="90000"/>
              </a:lnSpc>
              <a:buFontTx/>
              <a:buAutoNum type="arabicPeriod" startAt="262"/>
            </a:pPr>
            <a:r>
              <a:rPr lang="en-US" altLang="en-US" sz="2400" b="1"/>
              <a:t>  Flies have gradual metamorphosis.</a:t>
            </a:r>
          </a:p>
          <a:p>
            <a:pPr marL="609600" indent="-609600">
              <a:lnSpc>
                <a:spcPct val="90000"/>
              </a:lnSpc>
              <a:buFontTx/>
              <a:buAutoNum type="arabicPeriod" startAt="262"/>
            </a:pPr>
            <a:r>
              <a:rPr lang="en-US" altLang="en-US" sz="2400" b="1"/>
              <a:t>  Flies have one pair of wings while mosquitoes have </a:t>
            </a:r>
          </a:p>
          <a:p>
            <a:pPr marL="609600" indent="-609600">
              <a:lnSpc>
                <a:spcPct val="90000"/>
              </a:lnSpc>
              <a:buFontTx/>
              <a:buNone/>
            </a:pPr>
            <a:r>
              <a:rPr lang="en-US" altLang="en-US" sz="2400" b="1"/>
              <a:t>          two pair of wings.</a:t>
            </a:r>
          </a:p>
          <a:p>
            <a:pPr marL="609600" indent="-609600">
              <a:lnSpc>
                <a:spcPct val="90000"/>
              </a:lnSpc>
              <a:buFontTx/>
              <a:buAutoNum type="arabicPeriod" startAt="264"/>
            </a:pPr>
            <a:r>
              <a:rPr lang="en-US" altLang="en-US" sz="2400" b="1"/>
              <a:t>  Sanitation and habitat destruction are the two </a:t>
            </a:r>
          </a:p>
          <a:p>
            <a:pPr marL="609600" indent="-609600">
              <a:lnSpc>
                <a:spcPct val="90000"/>
              </a:lnSpc>
              <a:buFontTx/>
              <a:buNone/>
            </a:pPr>
            <a:r>
              <a:rPr lang="en-US" altLang="en-US" sz="2400" b="1"/>
              <a:t>          types of management methods for control of Cluster flies.   </a:t>
            </a:r>
          </a:p>
        </p:txBody>
      </p:sp>
      <p:sp>
        <p:nvSpPr>
          <p:cNvPr id="347141" name="Text Box 5">
            <a:extLst>
              <a:ext uri="{FF2B5EF4-FFF2-40B4-BE49-F238E27FC236}">
                <a16:creationId xmlns:a16="http://schemas.microsoft.com/office/drawing/2014/main" id="{4A468162-606C-4F7B-94A8-AD5B54FAAAC9}"/>
              </a:ext>
            </a:extLst>
          </p:cNvPr>
          <p:cNvSpPr txBox="1">
            <a:spLocks noChangeArrowheads="1"/>
          </p:cNvSpPr>
          <p:nvPr/>
        </p:nvSpPr>
        <p:spPr bwMode="auto">
          <a:xfrm>
            <a:off x="1279525" y="2632075"/>
            <a:ext cx="412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0"/>
              <a:t>   </a:t>
            </a:r>
          </a:p>
        </p:txBody>
      </p:sp>
    </p:spTree>
  </p:cSld>
  <p:clrMapOvr>
    <a:masterClrMapping/>
  </p:clrMapOvr>
</p:sld>
</file>

<file path=ppt/slides/slide5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2" name="Rectangle 2">
            <a:extLst>
              <a:ext uri="{FF2B5EF4-FFF2-40B4-BE49-F238E27FC236}">
                <a16:creationId xmlns:a16="http://schemas.microsoft.com/office/drawing/2014/main" id="{FC85E6C1-E5AB-44B8-8C24-66C378960D77}"/>
              </a:ext>
            </a:extLst>
          </p:cNvPr>
          <p:cNvSpPr>
            <a:spLocks noGrp="1" noChangeArrowheads="1"/>
          </p:cNvSpPr>
          <p:nvPr>
            <p:ph type="title"/>
          </p:nvPr>
        </p:nvSpPr>
        <p:spPr>
          <a:xfrm>
            <a:off x="685800" y="228600"/>
            <a:ext cx="7772400" cy="304800"/>
          </a:xfrm>
        </p:spPr>
        <p:txBody>
          <a:bodyPr/>
          <a:lstStyle/>
          <a:p>
            <a:r>
              <a:rPr lang="en-US" altLang="en-US" sz="3200" b="1"/>
              <a:t>True or False</a:t>
            </a:r>
          </a:p>
        </p:txBody>
      </p:sp>
      <p:sp>
        <p:nvSpPr>
          <p:cNvPr id="640003" name="Rectangle 3">
            <a:extLst>
              <a:ext uri="{FF2B5EF4-FFF2-40B4-BE49-F238E27FC236}">
                <a16:creationId xmlns:a16="http://schemas.microsoft.com/office/drawing/2014/main" id="{4E30154E-B9B1-4EEF-9105-639F95F51278}"/>
              </a:ext>
            </a:extLst>
          </p:cNvPr>
          <p:cNvSpPr>
            <a:spLocks noGrp="1" noChangeArrowheads="1"/>
          </p:cNvSpPr>
          <p:nvPr>
            <p:ph type="body" idx="1"/>
          </p:nvPr>
        </p:nvSpPr>
        <p:spPr>
          <a:xfrm>
            <a:off x="381000" y="685800"/>
            <a:ext cx="8534400" cy="6172200"/>
          </a:xfrm>
        </p:spPr>
        <p:txBody>
          <a:bodyPr/>
          <a:lstStyle/>
          <a:p>
            <a:pPr marL="609600" indent="-609600">
              <a:lnSpc>
                <a:spcPct val="90000"/>
              </a:lnSpc>
              <a:buFontTx/>
              <a:buNone/>
            </a:pPr>
            <a:r>
              <a:rPr lang="en-US" altLang="en-US" sz="2400" b="1"/>
              <a:t>256.   A Horntail is a non-reinfesting wood boring beetle.</a:t>
            </a:r>
          </a:p>
          <a:p>
            <a:pPr marL="609600" indent="-609600">
              <a:lnSpc>
                <a:spcPct val="90000"/>
              </a:lnSpc>
              <a:buFontTx/>
              <a:buNone/>
            </a:pPr>
            <a:r>
              <a:rPr lang="en-US" altLang="en-US" sz="2400" b="1"/>
              <a:t>257.   A Dermestid is an earwig.</a:t>
            </a:r>
          </a:p>
          <a:p>
            <a:pPr marL="609600" indent="-609600">
              <a:lnSpc>
                <a:spcPct val="90000"/>
              </a:lnSpc>
              <a:buFontTx/>
              <a:buNone/>
            </a:pPr>
            <a:r>
              <a:rPr lang="en-US" altLang="en-US" sz="2400" b="1"/>
              <a:t>258.   Dermestid larvae are considered fabric pests and </a:t>
            </a:r>
          </a:p>
          <a:p>
            <a:pPr marL="609600" indent="-609600">
              <a:lnSpc>
                <a:spcPct val="90000"/>
              </a:lnSpc>
              <a:buFontTx/>
              <a:buNone/>
            </a:pPr>
            <a:r>
              <a:rPr lang="en-US" altLang="en-US" sz="2400" b="1"/>
              <a:t>          are also considered stored product pests.</a:t>
            </a:r>
          </a:p>
          <a:p>
            <a:pPr marL="609600" indent="-609600">
              <a:lnSpc>
                <a:spcPct val="90000"/>
              </a:lnSpc>
              <a:buFontTx/>
              <a:buAutoNum type="arabicPeriod" startAt="259"/>
            </a:pPr>
            <a:r>
              <a:rPr lang="en-US" altLang="en-US" sz="2400" b="1"/>
              <a:t>  A Fruit Fly has dark brown eyes.</a:t>
            </a:r>
          </a:p>
          <a:p>
            <a:pPr marL="609600" indent="-609600">
              <a:lnSpc>
                <a:spcPct val="90000"/>
              </a:lnSpc>
              <a:buFontTx/>
              <a:buAutoNum type="arabicPeriod" startAt="259"/>
            </a:pPr>
            <a:r>
              <a:rPr lang="en-US" altLang="en-US" sz="2400" b="1"/>
              <a:t>  A Phorid Fly has red eyes.</a:t>
            </a:r>
          </a:p>
          <a:p>
            <a:pPr marL="609600" indent="-609600">
              <a:lnSpc>
                <a:spcPct val="90000"/>
              </a:lnSpc>
              <a:buFontTx/>
              <a:buAutoNum type="arabicPeriod" startAt="259"/>
            </a:pPr>
            <a:endParaRPr lang="en-US" altLang="en-US" sz="2400" b="1"/>
          </a:p>
          <a:p>
            <a:pPr marL="609600" indent="-609600">
              <a:lnSpc>
                <a:spcPct val="90000"/>
              </a:lnSpc>
              <a:buFontTx/>
              <a:buAutoNum type="arabicPeriod" startAt="259"/>
            </a:pPr>
            <a:endParaRPr lang="en-US" altLang="en-US" sz="2400" b="1"/>
          </a:p>
          <a:p>
            <a:pPr marL="609600" indent="-609600">
              <a:lnSpc>
                <a:spcPct val="90000"/>
              </a:lnSpc>
              <a:buFontTx/>
              <a:buAutoNum type="arabicPeriod" startAt="259"/>
            </a:pPr>
            <a:r>
              <a:rPr lang="en-US" altLang="en-US" sz="2400" b="1"/>
              <a:t>  Both Face Flies and Cluster Flies often</a:t>
            </a:r>
          </a:p>
          <a:p>
            <a:pPr marL="609600" indent="-609600">
              <a:lnSpc>
                <a:spcPct val="90000"/>
              </a:lnSpc>
              <a:buFontTx/>
              <a:buNone/>
            </a:pPr>
            <a:r>
              <a:rPr lang="en-US" altLang="en-US" sz="2400" b="1"/>
              <a:t>          overwinter in the voids of structures.</a:t>
            </a:r>
          </a:p>
          <a:p>
            <a:pPr marL="609600" indent="-609600">
              <a:lnSpc>
                <a:spcPct val="90000"/>
              </a:lnSpc>
              <a:buFontTx/>
              <a:buAutoNum type="arabicPeriod" startAt="262"/>
            </a:pPr>
            <a:r>
              <a:rPr lang="en-US" altLang="en-US" sz="2400" b="1"/>
              <a:t>  Flies have gradual metamorphosis.</a:t>
            </a:r>
          </a:p>
          <a:p>
            <a:pPr marL="609600" indent="-609600">
              <a:lnSpc>
                <a:spcPct val="90000"/>
              </a:lnSpc>
              <a:buFontTx/>
              <a:buAutoNum type="arabicPeriod" startAt="262"/>
            </a:pPr>
            <a:r>
              <a:rPr lang="en-US" altLang="en-US" sz="2400" b="1"/>
              <a:t>  Flies have one pair of wings while mosquitoes have </a:t>
            </a:r>
          </a:p>
          <a:p>
            <a:pPr marL="609600" indent="-609600">
              <a:lnSpc>
                <a:spcPct val="90000"/>
              </a:lnSpc>
              <a:buFontTx/>
              <a:buNone/>
            </a:pPr>
            <a:r>
              <a:rPr lang="en-US" altLang="en-US" sz="2400" b="1"/>
              <a:t>          two pair of wings.</a:t>
            </a:r>
          </a:p>
          <a:p>
            <a:pPr marL="609600" indent="-609600">
              <a:lnSpc>
                <a:spcPct val="90000"/>
              </a:lnSpc>
              <a:buFontTx/>
              <a:buAutoNum type="arabicPeriod" startAt="264"/>
            </a:pPr>
            <a:r>
              <a:rPr lang="en-US" altLang="en-US" sz="2400" b="1"/>
              <a:t>  Sanitation and habitat destruction are the two </a:t>
            </a:r>
          </a:p>
          <a:p>
            <a:pPr marL="609600" indent="-609600">
              <a:lnSpc>
                <a:spcPct val="90000"/>
              </a:lnSpc>
              <a:buFontTx/>
              <a:buNone/>
            </a:pPr>
            <a:r>
              <a:rPr lang="en-US" altLang="en-US" sz="2400" b="1"/>
              <a:t>          types of management methods for control of Cluster flies.   </a:t>
            </a:r>
          </a:p>
        </p:txBody>
      </p:sp>
      <p:sp>
        <p:nvSpPr>
          <p:cNvPr id="640004" name="Text Box 4">
            <a:extLst>
              <a:ext uri="{FF2B5EF4-FFF2-40B4-BE49-F238E27FC236}">
                <a16:creationId xmlns:a16="http://schemas.microsoft.com/office/drawing/2014/main" id="{8CAC74B0-5BD9-4FB9-8B34-B698E40B10B3}"/>
              </a:ext>
            </a:extLst>
          </p:cNvPr>
          <p:cNvSpPr txBox="1">
            <a:spLocks noChangeArrowheads="1"/>
          </p:cNvSpPr>
          <p:nvPr/>
        </p:nvSpPr>
        <p:spPr bwMode="auto">
          <a:xfrm>
            <a:off x="1279525" y="2632075"/>
            <a:ext cx="412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b="0"/>
              <a:t>   </a:t>
            </a:r>
          </a:p>
        </p:txBody>
      </p:sp>
      <p:sp>
        <p:nvSpPr>
          <p:cNvPr id="640005" name="Text Box 5">
            <a:extLst>
              <a:ext uri="{FF2B5EF4-FFF2-40B4-BE49-F238E27FC236}">
                <a16:creationId xmlns:a16="http://schemas.microsoft.com/office/drawing/2014/main" id="{644ED647-0C25-487D-8C52-945ABD0341F5}"/>
              </a:ext>
            </a:extLst>
          </p:cNvPr>
          <p:cNvSpPr txBox="1">
            <a:spLocks noChangeArrowheads="1"/>
          </p:cNvSpPr>
          <p:nvPr/>
        </p:nvSpPr>
        <p:spPr bwMode="auto">
          <a:xfrm>
            <a:off x="1905000" y="3276600"/>
            <a:ext cx="4800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a Phorid fly has brown eyes</a:t>
            </a:r>
          </a:p>
        </p:txBody>
      </p:sp>
      <p:pic>
        <p:nvPicPr>
          <p:cNvPr id="640006" name="Picture 6">
            <a:extLst>
              <a:ext uri="{FF2B5EF4-FFF2-40B4-BE49-F238E27FC236}">
                <a16:creationId xmlns:a16="http://schemas.microsoft.com/office/drawing/2014/main" id="{D1B7F985-4149-4DFB-93A1-DECBC1D67F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2590800"/>
            <a:ext cx="1527175" cy="18288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5874" name="Rectangle 2">
            <a:extLst>
              <a:ext uri="{FF2B5EF4-FFF2-40B4-BE49-F238E27FC236}">
                <a16:creationId xmlns:a16="http://schemas.microsoft.com/office/drawing/2014/main" id="{04E77AF6-4B45-4151-AC15-63E472878A00}"/>
              </a:ext>
            </a:extLst>
          </p:cNvPr>
          <p:cNvSpPr>
            <a:spLocks noGrp="1" noChangeArrowheads="1"/>
          </p:cNvSpPr>
          <p:nvPr>
            <p:ph type="title"/>
          </p:nvPr>
        </p:nvSpPr>
        <p:spPr>
          <a:xfrm>
            <a:off x="685800" y="228600"/>
            <a:ext cx="7772400" cy="381000"/>
          </a:xfrm>
        </p:spPr>
        <p:txBody>
          <a:bodyPr/>
          <a:lstStyle/>
          <a:p>
            <a:r>
              <a:rPr lang="en-US" altLang="en-US" sz="3200" b="1"/>
              <a:t>True or False</a:t>
            </a:r>
          </a:p>
        </p:txBody>
      </p:sp>
      <p:sp>
        <p:nvSpPr>
          <p:cNvPr id="335875" name="Rectangle 3">
            <a:extLst>
              <a:ext uri="{FF2B5EF4-FFF2-40B4-BE49-F238E27FC236}">
                <a16:creationId xmlns:a16="http://schemas.microsoft.com/office/drawing/2014/main" id="{E524E2CB-CB5D-47C6-8BE8-8DBECCFBA376}"/>
              </a:ext>
            </a:extLst>
          </p:cNvPr>
          <p:cNvSpPr>
            <a:spLocks noGrp="1" noChangeArrowheads="1"/>
          </p:cNvSpPr>
          <p:nvPr>
            <p:ph type="body" idx="1"/>
          </p:nvPr>
        </p:nvSpPr>
        <p:spPr>
          <a:xfrm>
            <a:off x="457200" y="762000"/>
            <a:ext cx="8458200" cy="6553200"/>
          </a:xfrm>
        </p:spPr>
        <p:txBody>
          <a:bodyPr/>
          <a:lstStyle/>
          <a:p>
            <a:pPr marL="609600" indent="-609600">
              <a:lnSpc>
                <a:spcPct val="90000"/>
              </a:lnSpc>
              <a:buFontTx/>
              <a:buNone/>
            </a:pPr>
            <a:r>
              <a:rPr lang="en-US" altLang="en-US" sz="2400" b="1"/>
              <a:t>256.   A Horntail is a non-reinfesting wood boring beetle.</a:t>
            </a:r>
          </a:p>
          <a:p>
            <a:pPr marL="609600" indent="-609600">
              <a:lnSpc>
                <a:spcPct val="90000"/>
              </a:lnSpc>
              <a:buFontTx/>
              <a:buNone/>
            </a:pPr>
            <a:r>
              <a:rPr lang="en-US" altLang="en-US" sz="2400" b="1"/>
              <a:t>257.   A Dermestid is an earwig.</a:t>
            </a:r>
          </a:p>
          <a:p>
            <a:pPr marL="609600" indent="-609600">
              <a:lnSpc>
                <a:spcPct val="90000"/>
              </a:lnSpc>
              <a:buFontTx/>
              <a:buNone/>
            </a:pPr>
            <a:r>
              <a:rPr lang="en-US" altLang="en-US" sz="2400" b="1"/>
              <a:t>258.   Dermestid larvae are considered fabric pests and </a:t>
            </a:r>
          </a:p>
          <a:p>
            <a:pPr marL="609600" indent="-609600">
              <a:lnSpc>
                <a:spcPct val="90000"/>
              </a:lnSpc>
              <a:buFontTx/>
              <a:buNone/>
            </a:pPr>
            <a:r>
              <a:rPr lang="en-US" altLang="en-US" sz="2400" b="1"/>
              <a:t>          are also considered stored product pests.</a:t>
            </a:r>
          </a:p>
          <a:p>
            <a:pPr marL="609600" indent="-609600">
              <a:lnSpc>
                <a:spcPct val="90000"/>
              </a:lnSpc>
              <a:buFontTx/>
              <a:buAutoNum type="arabicPeriod" startAt="259"/>
            </a:pPr>
            <a:r>
              <a:rPr lang="en-US" altLang="en-US" sz="2400" b="1"/>
              <a:t>  A Fruit Fly has dark brown eyes.</a:t>
            </a:r>
          </a:p>
          <a:p>
            <a:pPr marL="609600" indent="-609600">
              <a:lnSpc>
                <a:spcPct val="90000"/>
              </a:lnSpc>
              <a:buFontTx/>
              <a:buAutoNum type="arabicPeriod" startAt="259"/>
            </a:pPr>
            <a:r>
              <a:rPr lang="en-US" altLang="en-US" sz="2400" b="1"/>
              <a:t>  A Phorid Fly has red eyes.</a:t>
            </a:r>
          </a:p>
          <a:p>
            <a:pPr marL="609600" indent="-609600">
              <a:lnSpc>
                <a:spcPct val="90000"/>
              </a:lnSpc>
              <a:buFontTx/>
              <a:buAutoNum type="arabicPeriod" startAt="259"/>
            </a:pPr>
            <a:r>
              <a:rPr lang="en-US" altLang="en-US" sz="2400" b="1"/>
              <a:t>  </a:t>
            </a:r>
            <a:r>
              <a:rPr lang="en-US" altLang="en-US" sz="2400" b="1" u="sng"/>
              <a:t>Both Face Flies and Cluster Flies often overwinter in</a:t>
            </a:r>
          </a:p>
          <a:p>
            <a:pPr marL="609600" indent="-609600">
              <a:lnSpc>
                <a:spcPct val="90000"/>
              </a:lnSpc>
              <a:buFontTx/>
              <a:buNone/>
            </a:pPr>
            <a:r>
              <a:rPr lang="en-US" altLang="en-US" sz="2400" b="1"/>
              <a:t>          </a:t>
            </a:r>
            <a:r>
              <a:rPr lang="en-US" altLang="en-US" sz="2400" b="1" u="sng"/>
              <a:t>the voids of structures.</a:t>
            </a:r>
          </a:p>
          <a:p>
            <a:pPr marL="609600" indent="-609600">
              <a:lnSpc>
                <a:spcPct val="90000"/>
              </a:lnSpc>
              <a:buFontTx/>
              <a:buNone/>
            </a:pPr>
            <a:endParaRPr lang="en-US" altLang="en-US" sz="2400" b="1" u="sng"/>
          </a:p>
          <a:p>
            <a:pPr marL="609600" indent="-609600">
              <a:lnSpc>
                <a:spcPct val="90000"/>
              </a:lnSpc>
              <a:buFontTx/>
              <a:buNone/>
            </a:pPr>
            <a:endParaRPr lang="en-US" altLang="en-US" sz="2400" b="1" u="sng"/>
          </a:p>
          <a:p>
            <a:pPr marL="609600" indent="-609600">
              <a:lnSpc>
                <a:spcPct val="90000"/>
              </a:lnSpc>
              <a:buFontTx/>
              <a:buAutoNum type="arabicPeriod" startAt="262"/>
            </a:pPr>
            <a:r>
              <a:rPr lang="en-US" altLang="en-US" sz="2400" b="1"/>
              <a:t>  Flies have gradual metamorphosis.</a:t>
            </a:r>
          </a:p>
          <a:p>
            <a:pPr marL="609600" indent="-609600">
              <a:lnSpc>
                <a:spcPct val="90000"/>
              </a:lnSpc>
              <a:buFontTx/>
              <a:buAutoNum type="arabicPeriod" startAt="262"/>
            </a:pPr>
            <a:r>
              <a:rPr lang="en-US" altLang="en-US" sz="2400" b="1"/>
              <a:t>  Flies have one pair of wings while mosquitoes have two </a:t>
            </a:r>
          </a:p>
          <a:p>
            <a:pPr marL="609600" indent="-609600">
              <a:lnSpc>
                <a:spcPct val="90000"/>
              </a:lnSpc>
              <a:buFontTx/>
              <a:buNone/>
            </a:pPr>
            <a:r>
              <a:rPr lang="en-US" altLang="en-US" sz="2400" b="1"/>
              <a:t>          pair of wings.</a:t>
            </a:r>
          </a:p>
          <a:p>
            <a:pPr marL="609600" indent="-609600">
              <a:lnSpc>
                <a:spcPct val="90000"/>
              </a:lnSpc>
              <a:buFontTx/>
              <a:buAutoNum type="arabicPeriod" startAt="264"/>
            </a:pPr>
            <a:r>
              <a:rPr lang="en-US" altLang="en-US" sz="2400" b="1"/>
              <a:t>  Sanitation and habitat destruction are the two types of</a:t>
            </a:r>
          </a:p>
          <a:p>
            <a:pPr marL="609600" indent="-609600">
              <a:lnSpc>
                <a:spcPct val="90000"/>
              </a:lnSpc>
              <a:buFontTx/>
              <a:buNone/>
            </a:pPr>
            <a:r>
              <a:rPr lang="en-US" altLang="en-US" sz="2400" b="1"/>
              <a:t>          management methods for control of Cluster flies.</a:t>
            </a:r>
          </a:p>
          <a:p>
            <a:pPr marL="609600" indent="-609600">
              <a:lnSpc>
                <a:spcPct val="90000"/>
              </a:lnSpc>
              <a:buFontTx/>
              <a:buNone/>
            </a:pPr>
            <a:r>
              <a:rPr lang="en-US" altLang="en-US" sz="2400" b="1"/>
              <a:t>         </a:t>
            </a:r>
          </a:p>
        </p:txBody>
      </p:sp>
    </p:spTree>
  </p:cSld>
  <p:clrMapOvr>
    <a:masterClrMapping/>
  </p:clrMapOvr>
</p:sld>
</file>

<file path=ppt/slides/slide5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026" name="Rectangle 2">
            <a:extLst>
              <a:ext uri="{FF2B5EF4-FFF2-40B4-BE49-F238E27FC236}">
                <a16:creationId xmlns:a16="http://schemas.microsoft.com/office/drawing/2014/main" id="{3808EBEE-4AEF-4CC4-A6EA-0308CC407D08}"/>
              </a:ext>
            </a:extLst>
          </p:cNvPr>
          <p:cNvSpPr>
            <a:spLocks noGrp="1" noChangeArrowheads="1"/>
          </p:cNvSpPr>
          <p:nvPr>
            <p:ph type="title"/>
          </p:nvPr>
        </p:nvSpPr>
        <p:spPr>
          <a:xfrm>
            <a:off x="685800" y="228600"/>
            <a:ext cx="7772400" cy="381000"/>
          </a:xfrm>
        </p:spPr>
        <p:txBody>
          <a:bodyPr/>
          <a:lstStyle/>
          <a:p>
            <a:r>
              <a:rPr lang="en-US" altLang="en-US" sz="3200" b="1"/>
              <a:t>True or False</a:t>
            </a:r>
          </a:p>
        </p:txBody>
      </p:sp>
      <p:sp>
        <p:nvSpPr>
          <p:cNvPr id="641027" name="Rectangle 3">
            <a:extLst>
              <a:ext uri="{FF2B5EF4-FFF2-40B4-BE49-F238E27FC236}">
                <a16:creationId xmlns:a16="http://schemas.microsoft.com/office/drawing/2014/main" id="{E4F16731-682E-4939-8AE7-3984FC9EAD6A}"/>
              </a:ext>
            </a:extLst>
          </p:cNvPr>
          <p:cNvSpPr>
            <a:spLocks noGrp="1" noChangeArrowheads="1"/>
          </p:cNvSpPr>
          <p:nvPr>
            <p:ph type="body" idx="1"/>
          </p:nvPr>
        </p:nvSpPr>
        <p:spPr>
          <a:xfrm>
            <a:off x="457200" y="762000"/>
            <a:ext cx="8458200" cy="6553200"/>
          </a:xfrm>
        </p:spPr>
        <p:txBody>
          <a:bodyPr/>
          <a:lstStyle/>
          <a:p>
            <a:pPr marL="609600" indent="-609600">
              <a:lnSpc>
                <a:spcPct val="90000"/>
              </a:lnSpc>
              <a:buFontTx/>
              <a:buNone/>
            </a:pPr>
            <a:r>
              <a:rPr lang="en-US" altLang="en-US" sz="2400" b="1"/>
              <a:t>256.   A Horntail is a non-reinfesting wood boring beetle.</a:t>
            </a:r>
          </a:p>
          <a:p>
            <a:pPr marL="609600" indent="-609600">
              <a:lnSpc>
                <a:spcPct val="90000"/>
              </a:lnSpc>
              <a:buFontTx/>
              <a:buNone/>
            </a:pPr>
            <a:r>
              <a:rPr lang="en-US" altLang="en-US" sz="2400" b="1"/>
              <a:t>257.   A Dermestid is an earwig.</a:t>
            </a:r>
          </a:p>
          <a:p>
            <a:pPr marL="609600" indent="-609600">
              <a:lnSpc>
                <a:spcPct val="90000"/>
              </a:lnSpc>
              <a:buFontTx/>
              <a:buNone/>
            </a:pPr>
            <a:r>
              <a:rPr lang="en-US" altLang="en-US" sz="2400" b="1"/>
              <a:t>258.   Dermestid larvae are considered fabric pests and </a:t>
            </a:r>
          </a:p>
          <a:p>
            <a:pPr marL="609600" indent="-609600">
              <a:lnSpc>
                <a:spcPct val="90000"/>
              </a:lnSpc>
              <a:buFontTx/>
              <a:buNone/>
            </a:pPr>
            <a:r>
              <a:rPr lang="en-US" altLang="en-US" sz="2400" b="1"/>
              <a:t>          are also considered stored product pests.</a:t>
            </a:r>
          </a:p>
          <a:p>
            <a:pPr marL="609600" indent="-609600">
              <a:lnSpc>
                <a:spcPct val="90000"/>
              </a:lnSpc>
              <a:buFontTx/>
              <a:buAutoNum type="arabicPeriod" startAt="259"/>
            </a:pPr>
            <a:r>
              <a:rPr lang="en-US" altLang="en-US" sz="2400" b="1"/>
              <a:t>  A Fruit Fly has dark brown eyes.</a:t>
            </a:r>
          </a:p>
          <a:p>
            <a:pPr marL="609600" indent="-609600">
              <a:lnSpc>
                <a:spcPct val="90000"/>
              </a:lnSpc>
              <a:buFontTx/>
              <a:buAutoNum type="arabicPeriod" startAt="259"/>
            </a:pPr>
            <a:r>
              <a:rPr lang="en-US" altLang="en-US" sz="2400" b="1"/>
              <a:t>  A Phorid Fly has red eyes.</a:t>
            </a:r>
          </a:p>
          <a:p>
            <a:pPr marL="609600" indent="-609600">
              <a:lnSpc>
                <a:spcPct val="90000"/>
              </a:lnSpc>
              <a:buFontTx/>
              <a:buAutoNum type="arabicPeriod" startAt="259"/>
            </a:pPr>
            <a:r>
              <a:rPr lang="en-US" altLang="en-US" sz="2400" b="1"/>
              <a:t>  </a:t>
            </a:r>
            <a:r>
              <a:rPr lang="en-US" altLang="en-US" sz="2400" b="1" u="sng"/>
              <a:t>Both Face Flies and Cluster Flies often overwinter in</a:t>
            </a:r>
          </a:p>
          <a:p>
            <a:pPr marL="609600" indent="-609600">
              <a:lnSpc>
                <a:spcPct val="90000"/>
              </a:lnSpc>
              <a:buFontTx/>
              <a:buNone/>
            </a:pPr>
            <a:r>
              <a:rPr lang="en-US" altLang="en-US" sz="2400" b="1"/>
              <a:t>          </a:t>
            </a:r>
            <a:r>
              <a:rPr lang="en-US" altLang="en-US" sz="2400" b="1" u="sng"/>
              <a:t>the voids of structures.</a:t>
            </a:r>
          </a:p>
          <a:p>
            <a:pPr marL="609600" indent="-609600">
              <a:lnSpc>
                <a:spcPct val="90000"/>
              </a:lnSpc>
              <a:buFontTx/>
              <a:buNone/>
            </a:pPr>
            <a:endParaRPr lang="en-US" altLang="en-US" sz="2400" b="1" u="sng"/>
          </a:p>
          <a:p>
            <a:pPr marL="609600" indent="-609600">
              <a:lnSpc>
                <a:spcPct val="90000"/>
              </a:lnSpc>
              <a:buFontTx/>
              <a:buNone/>
            </a:pPr>
            <a:endParaRPr lang="en-US" altLang="en-US" sz="2400" b="1" u="sng"/>
          </a:p>
          <a:p>
            <a:pPr marL="609600" indent="-609600">
              <a:lnSpc>
                <a:spcPct val="90000"/>
              </a:lnSpc>
              <a:buFontTx/>
              <a:buAutoNum type="arabicPeriod" startAt="262"/>
            </a:pPr>
            <a:r>
              <a:rPr lang="en-US" altLang="en-US" sz="2400" b="1"/>
              <a:t>  Flies have gradual metamorphosis.</a:t>
            </a:r>
          </a:p>
          <a:p>
            <a:pPr marL="609600" indent="-609600">
              <a:lnSpc>
                <a:spcPct val="90000"/>
              </a:lnSpc>
              <a:buFontTx/>
              <a:buAutoNum type="arabicPeriod" startAt="262"/>
            </a:pPr>
            <a:r>
              <a:rPr lang="en-US" altLang="en-US" sz="2400" b="1"/>
              <a:t>  Flies have one pair of wings while mosquitoes have two </a:t>
            </a:r>
          </a:p>
          <a:p>
            <a:pPr marL="609600" indent="-609600">
              <a:lnSpc>
                <a:spcPct val="90000"/>
              </a:lnSpc>
              <a:buFontTx/>
              <a:buNone/>
            </a:pPr>
            <a:r>
              <a:rPr lang="en-US" altLang="en-US" sz="2400" b="1"/>
              <a:t>          pair of wings.</a:t>
            </a:r>
          </a:p>
          <a:p>
            <a:pPr marL="609600" indent="-609600">
              <a:lnSpc>
                <a:spcPct val="90000"/>
              </a:lnSpc>
              <a:buFontTx/>
              <a:buAutoNum type="arabicPeriod" startAt="264"/>
            </a:pPr>
            <a:r>
              <a:rPr lang="en-US" altLang="en-US" sz="2400" b="1"/>
              <a:t>  Sanitation and habitat destruction are the two types of</a:t>
            </a:r>
          </a:p>
          <a:p>
            <a:pPr marL="609600" indent="-609600">
              <a:lnSpc>
                <a:spcPct val="90000"/>
              </a:lnSpc>
              <a:buFontTx/>
              <a:buNone/>
            </a:pPr>
            <a:r>
              <a:rPr lang="en-US" altLang="en-US" sz="2400" b="1"/>
              <a:t>          management methods for control of Cluster flies.</a:t>
            </a:r>
          </a:p>
          <a:p>
            <a:pPr marL="609600" indent="-609600">
              <a:lnSpc>
                <a:spcPct val="90000"/>
              </a:lnSpc>
              <a:buFontTx/>
              <a:buNone/>
            </a:pPr>
            <a:r>
              <a:rPr lang="en-US" altLang="en-US" sz="2400" b="1"/>
              <a:t>         </a:t>
            </a:r>
          </a:p>
        </p:txBody>
      </p:sp>
      <p:sp>
        <p:nvSpPr>
          <p:cNvPr id="641028" name="Text Box 4">
            <a:extLst>
              <a:ext uri="{FF2B5EF4-FFF2-40B4-BE49-F238E27FC236}">
                <a16:creationId xmlns:a16="http://schemas.microsoft.com/office/drawing/2014/main" id="{A9FDE609-3FFA-473B-846E-2A6429F53571}"/>
              </a:ext>
            </a:extLst>
          </p:cNvPr>
          <p:cNvSpPr txBox="1">
            <a:spLocks noChangeArrowheads="1"/>
          </p:cNvSpPr>
          <p:nvPr/>
        </p:nvSpPr>
        <p:spPr bwMode="auto">
          <a:xfrm>
            <a:off x="365125" y="4114800"/>
            <a:ext cx="8397875"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 – both fly to the south and west walls of buildings in Fall</a:t>
            </a:r>
          </a:p>
        </p:txBody>
      </p:sp>
    </p:spTree>
  </p:cSld>
  <p:clrMapOvr>
    <a:masterClrMapping/>
  </p:clrMapOvr>
</p:sld>
</file>

<file path=ppt/slides/slide5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898" name="Rectangle 2">
            <a:extLst>
              <a:ext uri="{FF2B5EF4-FFF2-40B4-BE49-F238E27FC236}">
                <a16:creationId xmlns:a16="http://schemas.microsoft.com/office/drawing/2014/main" id="{76AF2517-A443-43D4-A456-16D09948EF07}"/>
              </a:ext>
            </a:extLst>
          </p:cNvPr>
          <p:cNvSpPr>
            <a:spLocks noGrp="1" noChangeArrowheads="1"/>
          </p:cNvSpPr>
          <p:nvPr>
            <p:ph type="title"/>
          </p:nvPr>
        </p:nvSpPr>
        <p:spPr>
          <a:xfrm>
            <a:off x="685800" y="228600"/>
            <a:ext cx="7772400" cy="381000"/>
          </a:xfrm>
        </p:spPr>
        <p:txBody>
          <a:bodyPr/>
          <a:lstStyle/>
          <a:p>
            <a:r>
              <a:rPr lang="en-US" altLang="en-US" sz="3200" b="1"/>
              <a:t>True or False</a:t>
            </a:r>
          </a:p>
        </p:txBody>
      </p:sp>
      <p:sp>
        <p:nvSpPr>
          <p:cNvPr id="336899" name="Rectangle 3">
            <a:extLst>
              <a:ext uri="{FF2B5EF4-FFF2-40B4-BE49-F238E27FC236}">
                <a16:creationId xmlns:a16="http://schemas.microsoft.com/office/drawing/2014/main" id="{6D604101-2E85-4BA1-BEC2-85FE8A760DA1}"/>
              </a:ext>
            </a:extLst>
          </p:cNvPr>
          <p:cNvSpPr>
            <a:spLocks noGrp="1" noChangeArrowheads="1"/>
          </p:cNvSpPr>
          <p:nvPr>
            <p:ph type="body" idx="1"/>
          </p:nvPr>
        </p:nvSpPr>
        <p:spPr>
          <a:xfrm>
            <a:off x="381000" y="762000"/>
            <a:ext cx="8534400" cy="6705600"/>
          </a:xfrm>
        </p:spPr>
        <p:txBody>
          <a:bodyPr/>
          <a:lstStyle/>
          <a:p>
            <a:pPr marL="609600" indent="-609600">
              <a:lnSpc>
                <a:spcPct val="90000"/>
              </a:lnSpc>
              <a:buFontTx/>
              <a:buNone/>
            </a:pPr>
            <a:r>
              <a:rPr lang="en-US" altLang="en-US" sz="2400" b="1"/>
              <a:t>256.   A Horntail is a non-reinfesting wood boring beetle.</a:t>
            </a:r>
          </a:p>
          <a:p>
            <a:pPr marL="609600" indent="-609600">
              <a:lnSpc>
                <a:spcPct val="90000"/>
              </a:lnSpc>
              <a:buFontTx/>
              <a:buNone/>
            </a:pPr>
            <a:r>
              <a:rPr lang="en-US" altLang="en-US" sz="2400" b="1"/>
              <a:t>257.   A Dermestid is an earwig.</a:t>
            </a:r>
          </a:p>
          <a:p>
            <a:pPr marL="609600" indent="-609600">
              <a:lnSpc>
                <a:spcPct val="90000"/>
              </a:lnSpc>
              <a:buFontTx/>
              <a:buNone/>
            </a:pPr>
            <a:r>
              <a:rPr lang="en-US" altLang="en-US" sz="2400" b="1"/>
              <a:t>258.   Dermestid larvae are considered fabric pests and </a:t>
            </a:r>
          </a:p>
          <a:p>
            <a:pPr marL="609600" indent="-609600">
              <a:lnSpc>
                <a:spcPct val="90000"/>
              </a:lnSpc>
              <a:buFontTx/>
              <a:buNone/>
            </a:pPr>
            <a:r>
              <a:rPr lang="en-US" altLang="en-US" sz="2400" b="1"/>
              <a:t>          are also considered stored product pests.</a:t>
            </a:r>
          </a:p>
          <a:p>
            <a:pPr marL="609600" indent="-609600">
              <a:lnSpc>
                <a:spcPct val="90000"/>
              </a:lnSpc>
              <a:buFontTx/>
              <a:buAutoNum type="arabicPeriod" startAt="259"/>
            </a:pPr>
            <a:r>
              <a:rPr lang="en-US" altLang="en-US" sz="2400" b="1"/>
              <a:t>  A Fruit Fly has dark brown eyes.</a:t>
            </a:r>
          </a:p>
          <a:p>
            <a:pPr marL="609600" indent="-609600">
              <a:lnSpc>
                <a:spcPct val="90000"/>
              </a:lnSpc>
              <a:buFontTx/>
              <a:buAutoNum type="arabicPeriod" startAt="259"/>
            </a:pPr>
            <a:r>
              <a:rPr lang="en-US" altLang="en-US" sz="2400" b="1"/>
              <a:t>  A Phorid Fly has red eyes.</a:t>
            </a:r>
          </a:p>
          <a:p>
            <a:pPr marL="609600" indent="-609600">
              <a:lnSpc>
                <a:spcPct val="90000"/>
              </a:lnSpc>
              <a:buFontTx/>
              <a:buAutoNum type="arabicPeriod" startAt="259"/>
            </a:pPr>
            <a:r>
              <a:rPr lang="en-US" altLang="en-US" sz="2400" b="1"/>
              <a:t>  Both Face Flies and Cluster Flies often overwinter in </a:t>
            </a:r>
          </a:p>
          <a:p>
            <a:pPr marL="609600" indent="-609600">
              <a:lnSpc>
                <a:spcPct val="90000"/>
              </a:lnSpc>
              <a:buFontTx/>
              <a:buNone/>
            </a:pPr>
            <a:r>
              <a:rPr lang="en-US" altLang="en-US" sz="2400" b="1"/>
              <a:t>          the voids of structures.</a:t>
            </a:r>
          </a:p>
          <a:p>
            <a:pPr marL="609600" indent="-609600">
              <a:lnSpc>
                <a:spcPct val="90000"/>
              </a:lnSpc>
              <a:buFontTx/>
              <a:buAutoNum type="arabicPeriod" startAt="262"/>
            </a:pPr>
            <a:r>
              <a:rPr lang="en-US" altLang="en-US" sz="2400" b="1"/>
              <a:t>  </a:t>
            </a:r>
            <a:r>
              <a:rPr lang="en-US" altLang="en-US" sz="2400" b="1" u="sng"/>
              <a:t>Flies have gradual metamorphosis.</a:t>
            </a:r>
          </a:p>
          <a:p>
            <a:pPr marL="609600" indent="-609600">
              <a:lnSpc>
                <a:spcPct val="90000"/>
              </a:lnSpc>
              <a:buFontTx/>
              <a:buAutoNum type="arabicPeriod" startAt="262"/>
            </a:pPr>
            <a:endParaRPr lang="en-US" altLang="en-US" sz="2400" b="1" u="sng"/>
          </a:p>
          <a:p>
            <a:pPr marL="609600" indent="-609600">
              <a:lnSpc>
                <a:spcPct val="90000"/>
              </a:lnSpc>
              <a:buFontTx/>
              <a:buAutoNum type="arabicPeriod" startAt="262"/>
            </a:pPr>
            <a:endParaRPr lang="en-US" altLang="en-US" sz="2400" b="1"/>
          </a:p>
          <a:p>
            <a:pPr marL="609600" indent="-609600">
              <a:lnSpc>
                <a:spcPct val="90000"/>
              </a:lnSpc>
              <a:buFontTx/>
              <a:buAutoNum type="arabicPeriod" startAt="262"/>
            </a:pPr>
            <a:r>
              <a:rPr lang="en-US" altLang="en-US" sz="2400" b="1"/>
              <a:t>  Flies have one pair of wings while mosquitoes have two</a:t>
            </a:r>
          </a:p>
          <a:p>
            <a:pPr marL="609600" indent="-609600">
              <a:lnSpc>
                <a:spcPct val="90000"/>
              </a:lnSpc>
              <a:buFontTx/>
              <a:buNone/>
            </a:pPr>
            <a:r>
              <a:rPr lang="en-US" altLang="en-US" sz="2400" b="1"/>
              <a:t>          pair of wings.</a:t>
            </a:r>
          </a:p>
          <a:p>
            <a:pPr marL="609600" indent="-609600">
              <a:lnSpc>
                <a:spcPct val="90000"/>
              </a:lnSpc>
              <a:buFontTx/>
              <a:buAutoNum type="arabicPeriod" startAt="264"/>
            </a:pPr>
            <a:r>
              <a:rPr lang="en-US" altLang="en-US" sz="2400" b="1"/>
              <a:t>  Sanitation and habitat destruction are the two major </a:t>
            </a:r>
          </a:p>
          <a:p>
            <a:pPr marL="609600" indent="-609600">
              <a:lnSpc>
                <a:spcPct val="90000"/>
              </a:lnSpc>
              <a:buFontTx/>
              <a:buNone/>
            </a:pPr>
            <a:r>
              <a:rPr lang="en-US" altLang="en-US" sz="2400" b="1"/>
              <a:t>          types of management methods for control of Cluster flies. </a:t>
            </a:r>
          </a:p>
          <a:p>
            <a:pPr marL="609600" indent="-609600">
              <a:lnSpc>
                <a:spcPct val="90000"/>
              </a:lnSpc>
              <a:buFontTx/>
              <a:buNone/>
            </a:pPr>
            <a:r>
              <a:rPr lang="en-US" altLang="en-US" sz="2400" b="1"/>
              <a:t>        </a:t>
            </a:r>
          </a:p>
        </p:txBody>
      </p:sp>
    </p:spTree>
  </p:cSld>
  <p:clrMapOvr>
    <a:masterClrMapping/>
  </p:clrMapOvr>
</p:sld>
</file>

<file path=ppt/slides/slide5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2050" name="Rectangle 2">
            <a:extLst>
              <a:ext uri="{FF2B5EF4-FFF2-40B4-BE49-F238E27FC236}">
                <a16:creationId xmlns:a16="http://schemas.microsoft.com/office/drawing/2014/main" id="{83CCD910-6123-4445-A427-0639268D14E0}"/>
              </a:ext>
            </a:extLst>
          </p:cNvPr>
          <p:cNvSpPr>
            <a:spLocks noGrp="1" noChangeArrowheads="1"/>
          </p:cNvSpPr>
          <p:nvPr>
            <p:ph type="title"/>
          </p:nvPr>
        </p:nvSpPr>
        <p:spPr>
          <a:xfrm>
            <a:off x="685800" y="228600"/>
            <a:ext cx="7772400" cy="381000"/>
          </a:xfrm>
        </p:spPr>
        <p:txBody>
          <a:bodyPr/>
          <a:lstStyle/>
          <a:p>
            <a:r>
              <a:rPr lang="en-US" altLang="en-US" sz="3200" b="1"/>
              <a:t>True or False</a:t>
            </a:r>
          </a:p>
        </p:txBody>
      </p:sp>
      <p:sp>
        <p:nvSpPr>
          <p:cNvPr id="642051" name="Rectangle 3">
            <a:extLst>
              <a:ext uri="{FF2B5EF4-FFF2-40B4-BE49-F238E27FC236}">
                <a16:creationId xmlns:a16="http://schemas.microsoft.com/office/drawing/2014/main" id="{358A8D76-31F7-4A9A-A750-038B69209176}"/>
              </a:ext>
            </a:extLst>
          </p:cNvPr>
          <p:cNvSpPr>
            <a:spLocks noGrp="1" noChangeArrowheads="1"/>
          </p:cNvSpPr>
          <p:nvPr>
            <p:ph type="body" idx="1"/>
          </p:nvPr>
        </p:nvSpPr>
        <p:spPr>
          <a:xfrm>
            <a:off x="381000" y="762000"/>
            <a:ext cx="8534400" cy="6705600"/>
          </a:xfrm>
        </p:spPr>
        <p:txBody>
          <a:bodyPr/>
          <a:lstStyle/>
          <a:p>
            <a:pPr marL="609600" indent="-609600">
              <a:lnSpc>
                <a:spcPct val="90000"/>
              </a:lnSpc>
              <a:buFontTx/>
              <a:buNone/>
            </a:pPr>
            <a:r>
              <a:rPr lang="en-US" altLang="en-US" sz="2400" b="1"/>
              <a:t>256.   A Horntail is a non-reinfesting wood boring beetle.</a:t>
            </a:r>
          </a:p>
          <a:p>
            <a:pPr marL="609600" indent="-609600">
              <a:lnSpc>
                <a:spcPct val="90000"/>
              </a:lnSpc>
              <a:buFontTx/>
              <a:buNone/>
            </a:pPr>
            <a:r>
              <a:rPr lang="en-US" altLang="en-US" sz="2400" b="1"/>
              <a:t>257.   A Dermestid is an earwig.</a:t>
            </a:r>
          </a:p>
          <a:p>
            <a:pPr marL="609600" indent="-609600">
              <a:lnSpc>
                <a:spcPct val="90000"/>
              </a:lnSpc>
              <a:buFontTx/>
              <a:buNone/>
            </a:pPr>
            <a:r>
              <a:rPr lang="en-US" altLang="en-US" sz="2400" b="1"/>
              <a:t>258.   Dermestid larvae are considered fabric pests and </a:t>
            </a:r>
          </a:p>
          <a:p>
            <a:pPr marL="609600" indent="-609600">
              <a:lnSpc>
                <a:spcPct val="90000"/>
              </a:lnSpc>
              <a:buFontTx/>
              <a:buNone/>
            </a:pPr>
            <a:r>
              <a:rPr lang="en-US" altLang="en-US" sz="2400" b="1"/>
              <a:t>          are also considered stored product pests.</a:t>
            </a:r>
          </a:p>
          <a:p>
            <a:pPr marL="609600" indent="-609600">
              <a:lnSpc>
                <a:spcPct val="90000"/>
              </a:lnSpc>
              <a:buFontTx/>
              <a:buAutoNum type="arabicPeriod" startAt="259"/>
            </a:pPr>
            <a:r>
              <a:rPr lang="en-US" altLang="en-US" sz="2400" b="1"/>
              <a:t>  A Fruit Fly has dark brown eyes.</a:t>
            </a:r>
          </a:p>
          <a:p>
            <a:pPr marL="609600" indent="-609600">
              <a:lnSpc>
                <a:spcPct val="90000"/>
              </a:lnSpc>
              <a:buFontTx/>
              <a:buAutoNum type="arabicPeriod" startAt="259"/>
            </a:pPr>
            <a:r>
              <a:rPr lang="en-US" altLang="en-US" sz="2400" b="1"/>
              <a:t>  A Phorid Fly has red eyes.</a:t>
            </a:r>
          </a:p>
          <a:p>
            <a:pPr marL="609600" indent="-609600">
              <a:lnSpc>
                <a:spcPct val="90000"/>
              </a:lnSpc>
              <a:buFontTx/>
              <a:buAutoNum type="arabicPeriod" startAt="259"/>
            </a:pPr>
            <a:r>
              <a:rPr lang="en-US" altLang="en-US" sz="2400" b="1"/>
              <a:t>  Both Face Flies and Cluster Flies often overwinter in </a:t>
            </a:r>
          </a:p>
          <a:p>
            <a:pPr marL="609600" indent="-609600">
              <a:lnSpc>
                <a:spcPct val="90000"/>
              </a:lnSpc>
              <a:buFontTx/>
              <a:buNone/>
            </a:pPr>
            <a:r>
              <a:rPr lang="en-US" altLang="en-US" sz="2400" b="1"/>
              <a:t>          the voids of structures.</a:t>
            </a:r>
          </a:p>
          <a:p>
            <a:pPr marL="609600" indent="-609600">
              <a:lnSpc>
                <a:spcPct val="90000"/>
              </a:lnSpc>
              <a:buFontTx/>
              <a:buAutoNum type="arabicPeriod" startAt="262"/>
            </a:pPr>
            <a:r>
              <a:rPr lang="en-US" altLang="en-US" sz="2400" b="1"/>
              <a:t>  </a:t>
            </a:r>
            <a:r>
              <a:rPr lang="en-US" altLang="en-US" sz="2400" b="1" u="sng"/>
              <a:t>Flies have gradual metamorphosis.</a:t>
            </a:r>
          </a:p>
          <a:p>
            <a:pPr marL="609600" indent="-609600">
              <a:lnSpc>
                <a:spcPct val="90000"/>
              </a:lnSpc>
              <a:buFontTx/>
              <a:buAutoNum type="arabicPeriod" startAt="262"/>
            </a:pPr>
            <a:endParaRPr lang="en-US" altLang="en-US" sz="2400" b="1" u="sng"/>
          </a:p>
          <a:p>
            <a:pPr marL="609600" indent="-609600">
              <a:lnSpc>
                <a:spcPct val="90000"/>
              </a:lnSpc>
              <a:buFontTx/>
              <a:buAutoNum type="arabicPeriod" startAt="262"/>
            </a:pPr>
            <a:endParaRPr lang="en-US" altLang="en-US" sz="2400" b="1"/>
          </a:p>
          <a:p>
            <a:pPr marL="609600" indent="-609600">
              <a:lnSpc>
                <a:spcPct val="90000"/>
              </a:lnSpc>
              <a:buFontTx/>
              <a:buAutoNum type="arabicPeriod" startAt="262"/>
            </a:pPr>
            <a:r>
              <a:rPr lang="en-US" altLang="en-US" sz="2400" b="1"/>
              <a:t>  Flies have one pair of wings while mosquitoes have two</a:t>
            </a:r>
          </a:p>
          <a:p>
            <a:pPr marL="609600" indent="-609600">
              <a:lnSpc>
                <a:spcPct val="90000"/>
              </a:lnSpc>
              <a:buFontTx/>
              <a:buNone/>
            </a:pPr>
            <a:r>
              <a:rPr lang="en-US" altLang="en-US" sz="2400" b="1"/>
              <a:t>          pair of wings.</a:t>
            </a:r>
          </a:p>
          <a:p>
            <a:pPr marL="609600" indent="-609600">
              <a:lnSpc>
                <a:spcPct val="90000"/>
              </a:lnSpc>
              <a:buFontTx/>
              <a:buAutoNum type="arabicPeriod" startAt="264"/>
            </a:pPr>
            <a:r>
              <a:rPr lang="en-US" altLang="en-US" sz="2400" b="1"/>
              <a:t>  Sanitation and habitat destruction are the two major </a:t>
            </a:r>
          </a:p>
          <a:p>
            <a:pPr marL="609600" indent="-609600">
              <a:lnSpc>
                <a:spcPct val="90000"/>
              </a:lnSpc>
              <a:buFontTx/>
              <a:buNone/>
            </a:pPr>
            <a:r>
              <a:rPr lang="en-US" altLang="en-US" sz="2400" b="1"/>
              <a:t>          types of management methods for control of Cluster flies. </a:t>
            </a:r>
          </a:p>
          <a:p>
            <a:pPr marL="609600" indent="-609600">
              <a:lnSpc>
                <a:spcPct val="90000"/>
              </a:lnSpc>
              <a:buFontTx/>
              <a:buNone/>
            </a:pPr>
            <a:r>
              <a:rPr lang="en-US" altLang="en-US" sz="2400" b="1"/>
              <a:t>        </a:t>
            </a:r>
          </a:p>
        </p:txBody>
      </p:sp>
      <p:sp>
        <p:nvSpPr>
          <p:cNvPr id="642052" name="Text Box 4">
            <a:extLst>
              <a:ext uri="{FF2B5EF4-FFF2-40B4-BE49-F238E27FC236}">
                <a16:creationId xmlns:a16="http://schemas.microsoft.com/office/drawing/2014/main" id="{DA02761C-7877-413B-AA07-46D4FD70E34D}"/>
              </a:ext>
            </a:extLst>
          </p:cNvPr>
          <p:cNvSpPr txBox="1">
            <a:spLocks noChangeArrowheads="1"/>
          </p:cNvSpPr>
          <p:nvPr/>
        </p:nvSpPr>
        <p:spPr bwMode="auto">
          <a:xfrm>
            <a:off x="228600" y="4572000"/>
            <a:ext cx="87630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flies have complete metamorphosis </a:t>
            </a:r>
            <a:r>
              <a:rPr lang="en-US" altLang="en-US" sz="1800"/>
              <a:t>(eggs, larvae, pupae, adults)</a:t>
            </a:r>
            <a:r>
              <a:rPr lang="en-US" altLang="en-US" sz="2400"/>
              <a:t> </a:t>
            </a:r>
          </a:p>
        </p:txBody>
      </p:sp>
    </p:spTree>
  </p:cSld>
  <p:clrMapOvr>
    <a:masterClrMapping/>
  </p:clrMapOvr>
</p:sld>
</file>

<file path=ppt/slides/slide5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a:extLst>
              <a:ext uri="{FF2B5EF4-FFF2-40B4-BE49-F238E27FC236}">
                <a16:creationId xmlns:a16="http://schemas.microsoft.com/office/drawing/2014/main" id="{6E28E3C0-B9FD-451C-80A3-F6D4B2F99E8D}"/>
              </a:ext>
            </a:extLst>
          </p:cNvPr>
          <p:cNvSpPr>
            <a:spLocks noGrp="1" noChangeArrowheads="1"/>
          </p:cNvSpPr>
          <p:nvPr>
            <p:ph type="title"/>
          </p:nvPr>
        </p:nvSpPr>
        <p:spPr>
          <a:xfrm>
            <a:off x="685800" y="228600"/>
            <a:ext cx="7772400" cy="304800"/>
          </a:xfrm>
        </p:spPr>
        <p:txBody>
          <a:bodyPr/>
          <a:lstStyle/>
          <a:p>
            <a:r>
              <a:rPr lang="en-US" altLang="en-US" sz="3200" b="1"/>
              <a:t>True or False</a:t>
            </a:r>
          </a:p>
        </p:txBody>
      </p:sp>
      <p:sp>
        <p:nvSpPr>
          <p:cNvPr id="337923" name="Rectangle 3">
            <a:extLst>
              <a:ext uri="{FF2B5EF4-FFF2-40B4-BE49-F238E27FC236}">
                <a16:creationId xmlns:a16="http://schemas.microsoft.com/office/drawing/2014/main" id="{223A1771-8A56-4B70-B4A4-BEBE92F870D0}"/>
              </a:ext>
            </a:extLst>
          </p:cNvPr>
          <p:cNvSpPr>
            <a:spLocks noGrp="1" noChangeArrowheads="1"/>
          </p:cNvSpPr>
          <p:nvPr>
            <p:ph type="body" idx="1"/>
          </p:nvPr>
        </p:nvSpPr>
        <p:spPr>
          <a:xfrm>
            <a:off x="304800" y="685800"/>
            <a:ext cx="8610600" cy="6400800"/>
          </a:xfrm>
        </p:spPr>
        <p:txBody>
          <a:bodyPr/>
          <a:lstStyle/>
          <a:p>
            <a:pPr marL="609600" indent="-609600">
              <a:lnSpc>
                <a:spcPct val="90000"/>
              </a:lnSpc>
              <a:buFontTx/>
              <a:buNone/>
            </a:pPr>
            <a:r>
              <a:rPr lang="en-US" altLang="en-US" sz="2400" b="1"/>
              <a:t>256.   A Horntail is a non-reinfesting wood boring beetle.</a:t>
            </a:r>
          </a:p>
          <a:p>
            <a:pPr marL="609600" indent="-609600">
              <a:lnSpc>
                <a:spcPct val="90000"/>
              </a:lnSpc>
              <a:buFontTx/>
              <a:buNone/>
            </a:pPr>
            <a:r>
              <a:rPr lang="en-US" altLang="en-US" sz="2400" b="1"/>
              <a:t>257.   A Dermestid is an earwig.</a:t>
            </a:r>
          </a:p>
          <a:p>
            <a:pPr marL="609600" indent="-609600">
              <a:lnSpc>
                <a:spcPct val="90000"/>
              </a:lnSpc>
              <a:buFontTx/>
              <a:buNone/>
            </a:pPr>
            <a:r>
              <a:rPr lang="en-US" altLang="en-US" sz="2400" b="1"/>
              <a:t>258.   Dermestid larvae are considered fabric pests and </a:t>
            </a:r>
          </a:p>
          <a:p>
            <a:pPr marL="609600" indent="-609600">
              <a:lnSpc>
                <a:spcPct val="90000"/>
              </a:lnSpc>
              <a:buFontTx/>
              <a:buNone/>
            </a:pPr>
            <a:r>
              <a:rPr lang="en-US" altLang="en-US" sz="2400" b="1"/>
              <a:t>          are also considered stored product pests.</a:t>
            </a:r>
          </a:p>
          <a:p>
            <a:pPr marL="609600" indent="-609600">
              <a:lnSpc>
                <a:spcPct val="90000"/>
              </a:lnSpc>
              <a:buFontTx/>
              <a:buAutoNum type="arabicPeriod" startAt="259"/>
            </a:pPr>
            <a:r>
              <a:rPr lang="en-US" altLang="en-US" sz="2400" b="1"/>
              <a:t>  A Fruit Fly has dark brown eyes.</a:t>
            </a:r>
          </a:p>
          <a:p>
            <a:pPr marL="609600" indent="-609600">
              <a:lnSpc>
                <a:spcPct val="90000"/>
              </a:lnSpc>
              <a:buFontTx/>
              <a:buAutoNum type="arabicPeriod" startAt="259"/>
            </a:pPr>
            <a:r>
              <a:rPr lang="en-US" altLang="en-US" sz="2400" b="1"/>
              <a:t>  A Phorid Fly has red eyes.</a:t>
            </a:r>
          </a:p>
          <a:p>
            <a:pPr marL="609600" indent="-609600">
              <a:lnSpc>
                <a:spcPct val="90000"/>
              </a:lnSpc>
              <a:buFontTx/>
              <a:buAutoNum type="arabicPeriod" startAt="259"/>
            </a:pPr>
            <a:r>
              <a:rPr lang="en-US" altLang="en-US" sz="2400" b="1"/>
              <a:t>  Both Face Flies and Cluster Flies often overwinter in the</a:t>
            </a:r>
          </a:p>
          <a:p>
            <a:pPr marL="609600" indent="-609600">
              <a:lnSpc>
                <a:spcPct val="90000"/>
              </a:lnSpc>
              <a:buFontTx/>
              <a:buNone/>
            </a:pPr>
            <a:r>
              <a:rPr lang="en-US" altLang="en-US" sz="2400" b="1"/>
              <a:t>          voids of structures.</a:t>
            </a:r>
          </a:p>
          <a:p>
            <a:pPr marL="609600" indent="-609600">
              <a:lnSpc>
                <a:spcPct val="90000"/>
              </a:lnSpc>
              <a:buFontTx/>
              <a:buAutoNum type="arabicPeriod" startAt="262"/>
            </a:pPr>
            <a:r>
              <a:rPr lang="en-US" altLang="en-US" sz="2400" b="1"/>
              <a:t>  Flies have gradual metamorphosis.</a:t>
            </a:r>
          </a:p>
          <a:p>
            <a:pPr marL="609600" indent="-609600">
              <a:lnSpc>
                <a:spcPct val="90000"/>
              </a:lnSpc>
              <a:buFontTx/>
              <a:buAutoNum type="arabicPeriod" startAt="262"/>
            </a:pPr>
            <a:r>
              <a:rPr lang="en-US" altLang="en-US" sz="2400" b="1"/>
              <a:t>  </a:t>
            </a:r>
            <a:r>
              <a:rPr lang="en-US" altLang="en-US" sz="2400" b="1" u="sng"/>
              <a:t>Flies have one pair of wings while </a:t>
            </a:r>
          </a:p>
          <a:p>
            <a:pPr marL="609600" indent="-609600">
              <a:lnSpc>
                <a:spcPct val="90000"/>
              </a:lnSpc>
              <a:buFontTx/>
              <a:buNone/>
            </a:pPr>
            <a:r>
              <a:rPr lang="en-US" altLang="en-US" sz="2400" b="1"/>
              <a:t>          </a:t>
            </a:r>
            <a:r>
              <a:rPr lang="en-US" altLang="en-US" sz="2400" b="1" u="sng"/>
              <a:t>mosquitoes have two pair of wings.</a:t>
            </a:r>
          </a:p>
          <a:p>
            <a:pPr marL="609600" indent="-609600">
              <a:lnSpc>
                <a:spcPct val="90000"/>
              </a:lnSpc>
              <a:buFontTx/>
              <a:buNone/>
            </a:pPr>
            <a:endParaRPr lang="en-US" altLang="en-US" sz="2400" b="1" u="sng"/>
          </a:p>
          <a:p>
            <a:pPr marL="609600" indent="-609600">
              <a:lnSpc>
                <a:spcPct val="90000"/>
              </a:lnSpc>
              <a:buFontTx/>
              <a:buNone/>
            </a:pPr>
            <a:endParaRPr lang="en-US" altLang="en-US" sz="2800" b="1"/>
          </a:p>
          <a:p>
            <a:pPr marL="609600" indent="-609600">
              <a:lnSpc>
                <a:spcPct val="90000"/>
              </a:lnSpc>
              <a:buFontTx/>
              <a:buAutoNum type="arabicPeriod" startAt="264"/>
            </a:pPr>
            <a:r>
              <a:rPr lang="en-US" altLang="en-US" sz="2400" b="1"/>
              <a:t>   Sanitation and habitat destruction are the two major </a:t>
            </a:r>
          </a:p>
          <a:p>
            <a:pPr marL="609600" indent="-609600">
              <a:lnSpc>
                <a:spcPct val="90000"/>
              </a:lnSpc>
              <a:buFontTx/>
              <a:buNone/>
            </a:pPr>
            <a:r>
              <a:rPr lang="en-US" altLang="en-US" sz="2400" b="1"/>
              <a:t>           types of management methods for control of Cluster flies.    </a:t>
            </a:r>
          </a:p>
        </p:txBody>
      </p:sp>
      <p:pic>
        <p:nvPicPr>
          <p:cNvPr id="337926" name="Picture 6">
            <a:extLst>
              <a:ext uri="{FF2B5EF4-FFF2-40B4-BE49-F238E27FC236}">
                <a16:creationId xmlns:a16="http://schemas.microsoft.com/office/drawing/2014/main" id="{42AF6D71-FF14-457F-8756-30C71CAA47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4257675"/>
            <a:ext cx="1524000" cy="1143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37928" name="Picture 8">
            <a:hlinkClick r:id="rId3"/>
            <a:extLst>
              <a:ext uri="{FF2B5EF4-FFF2-40B4-BE49-F238E27FC236}">
                <a16:creationId xmlns:a16="http://schemas.microsoft.com/office/drawing/2014/main" id="{97A2950A-0A03-4D6E-8653-E14F75DEE8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4267200"/>
            <a:ext cx="1266825" cy="11525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3074" name="Rectangle 2">
            <a:extLst>
              <a:ext uri="{FF2B5EF4-FFF2-40B4-BE49-F238E27FC236}">
                <a16:creationId xmlns:a16="http://schemas.microsoft.com/office/drawing/2014/main" id="{AC6093D2-86FA-4637-82F4-C39A81B3CB62}"/>
              </a:ext>
            </a:extLst>
          </p:cNvPr>
          <p:cNvSpPr>
            <a:spLocks noGrp="1" noChangeArrowheads="1"/>
          </p:cNvSpPr>
          <p:nvPr>
            <p:ph type="title"/>
          </p:nvPr>
        </p:nvSpPr>
        <p:spPr>
          <a:xfrm>
            <a:off x="685800" y="228600"/>
            <a:ext cx="7772400" cy="304800"/>
          </a:xfrm>
        </p:spPr>
        <p:txBody>
          <a:bodyPr/>
          <a:lstStyle/>
          <a:p>
            <a:r>
              <a:rPr lang="en-US" altLang="en-US" sz="3200" b="1"/>
              <a:t>True or False</a:t>
            </a:r>
          </a:p>
        </p:txBody>
      </p:sp>
      <p:sp>
        <p:nvSpPr>
          <p:cNvPr id="643075" name="Rectangle 3">
            <a:extLst>
              <a:ext uri="{FF2B5EF4-FFF2-40B4-BE49-F238E27FC236}">
                <a16:creationId xmlns:a16="http://schemas.microsoft.com/office/drawing/2014/main" id="{FC7769F8-4C46-4542-A919-51D743C28EC1}"/>
              </a:ext>
            </a:extLst>
          </p:cNvPr>
          <p:cNvSpPr>
            <a:spLocks noGrp="1" noChangeArrowheads="1"/>
          </p:cNvSpPr>
          <p:nvPr>
            <p:ph type="body" idx="1"/>
          </p:nvPr>
        </p:nvSpPr>
        <p:spPr>
          <a:xfrm>
            <a:off x="304800" y="685800"/>
            <a:ext cx="8610600" cy="6400800"/>
          </a:xfrm>
        </p:spPr>
        <p:txBody>
          <a:bodyPr/>
          <a:lstStyle/>
          <a:p>
            <a:pPr marL="609600" indent="-609600">
              <a:lnSpc>
                <a:spcPct val="90000"/>
              </a:lnSpc>
              <a:buFontTx/>
              <a:buNone/>
            </a:pPr>
            <a:r>
              <a:rPr lang="en-US" altLang="en-US" sz="2400" b="1"/>
              <a:t>256.   A Horntail is a non-reinfesting wood boring beetle.</a:t>
            </a:r>
          </a:p>
          <a:p>
            <a:pPr marL="609600" indent="-609600">
              <a:lnSpc>
                <a:spcPct val="90000"/>
              </a:lnSpc>
              <a:buFontTx/>
              <a:buNone/>
            </a:pPr>
            <a:r>
              <a:rPr lang="en-US" altLang="en-US" sz="2400" b="1"/>
              <a:t>257.   A Dermestid is an earwig.</a:t>
            </a:r>
          </a:p>
          <a:p>
            <a:pPr marL="609600" indent="-609600">
              <a:lnSpc>
                <a:spcPct val="90000"/>
              </a:lnSpc>
              <a:buFontTx/>
              <a:buNone/>
            </a:pPr>
            <a:r>
              <a:rPr lang="en-US" altLang="en-US" sz="2400" b="1"/>
              <a:t>258.   Dermestid larvae are considered fabric pests and </a:t>
            </a:r>
          </a:p>
          <a:p>
            <a:pPr marL="609600" indent="-609600">
              <a:lnSpc>
                <a:spcPct val="90000"/>
              </a:lnSpc>
              <a:buFontTx/>
              <a:buNone/>
            </a:pPr>
            <a:r>
              <a:rPr lang="en-US" altLang="en-US" sz="2400" b="1"/>
              <a:t>          are also considered stored product pests.</a:t>
            </a:r>
          </a:p>
          <a:p>
            <a:pPr marL="609600" indent="-609600">
              <a:lnSpc>
                <a:spcPct val="90000"/>
              </a:lnSpc>
              <a:buFontTx/>
              <a:buAutoNum type="arabicPeriod" startAt="259"/>
            </a:pPr>
            <a:r>
              <a:rPr lang="en-US" altLang="en-US" sz="2400" b="1"/>
              <a:t>  A Fruit Fly has dark brown eyes.</a:t>
            </a:r>
          </a:p>
          <a:p>
            <a:pPr marL="609600" indent="-609600">
              <a:lnSpc>
                <a:spcPct val="90000"/>
              </a:lnSpc>
              <a:buFontTx/>
              <a:buAutoNum type="arabicPeriod" startAt="259"/>
            </a:pPr>
            <a:r>
              <a:rPr lang="en-US" altLang="en-US" sz="2400" b="1"/>
              <a:t>  A Phorid Fly has red eyes.</a:t>
            </a:r>
          </a:p>
          <a:p>
            <a:pPr marL="609600" indent="-609600">
              <a:lnSpc>
                <a:spcPct val="90000"/>
              </a:lnSpc>
              <a:buFontTx/>
              <a:buAutoNum type="arabicPeriod" startAt="259"/>
            </a:pPr>
            <a:r>
              <a:rPr lang="en-US" altLang="en-US" sz="2400" b="1"/>
              <a:t>  Both Face Flies and Cluster Flies often overwinter in the</a:t>
            </a:r>
          </a:p>
          <a:p>
            <a:pPr marL="609600" indent="-609600">
              <a:lnSpc>
                <a:spcPct val="90000"/>
              </a:lnSpc>
              <a:buFontTx/>
              <a:buNone/>
            </a:pPr>
            <a:r>
              <a:rPr lang="en-US" altLang="en-US" sz="2400" b="1"/>
              <a:t>          voids of structures.</a:t>
            </a:r>
          </a:p>
          <a:p>
            <a:pPr marL="609600" indent="-609600">
              <a:lnSpc>
                <a:spcPct val="90000"/>
              </a:lnSpc>
              <a:buFontTx/>
              <a:buAutoNum type="arabicPeriod" startAt="262"/>
            </a:pPr>
            <a:r>
              <a:rPr lang="en-US" altLang="en-US" sz="2400" b="1"/>
              <a:t>  Flies have gradual metamorphosis.</a:t>
            </a:r>
          </a:p>
          <a:p>
            <a:pPr marL="609600" indent="-609600">
              <a:lnSpc>
                <a:spcPct val="90000"/>
              </a:lnSpc>
              <a:buFontTx/>
              <a:buAutoNum type="arabicPeriod" startAt="262"/>
            </a:pPr>
            <a:r>
              <a:rPr lang="en-US" altLang="en-US" sz="2400" b="1"/>
              <a:t>  </a:t>
            </a:r>
            <a:r>
              <a:rPr lang="en-US" altLang="en-US" sz="2400" b="1" u="sng"/>
              <a:t>Flies have one pair of wings while </a:t>
            </a:r>
          </a:p>
          <a:p>
            <a:pPr marL="609600" indent="-609600">
              <a:lnSpc>
                <a:spcPct val="90000"/>
              </a:lnSpc>
              <a:buFontTx/>
              <a:buNone/>
            </a:pPr>
            <a:r>
              <a:rPr lang="en-US" altLang="en-US" sz="2400" b="1"/>
              <a:t>          </a:t>
            </a:r>
            <a:r>
              <a:rPr lang="en-US" altLang="en-US" sz="2400" b="1" u="sng"/>
              <a:t>mosquitoes have two pair of wings.</a:t>
            </a:r>
          </a:p>
          <a:p>
            <a:pPr marL="609600" indent="-609600">
              <a:lnSpc>
                <a:spcPct val="90000"/>
              </a:lnSpc>
              <a:buFontTx/>
              <a:buNone/>
            </a:pPr>
            <a:endParaRPr lang="en-US" altLang="en-US" sz="2400" b="1" u="sng"/>
          </a:p>
          <a:p>
            <a:pPr marL="609600" indent="-609600">
              <a:lnSpc>
                <a:spcPct val="90000"/>
              </a:lnSpc>
              <a:buFontTx/>
              <a:buNone/>
            </a:pPr>
            <a:endParaRPr lang="en-US" altLang="en-US" sz="2800" b="1"/>
          </a:p>
          <a:p>
            <a:pPr marL="609600" indent="-609600">
              <a:lnSpc>
                <a:spcPct val="90000"/>
              </a:lnSpc>
              <a:buFontTx/>
              <a:buAutoNum type="arabicPeriod" startAt="264"/>
            </a:pPr>
            <a:r>
              <a:rPr lang="en-US" altLang="en-US" sz="2400" b="1"/>
              <a:t>   Sanitation and habitat destruction are the two major </a:t>
            </a:r>
          </a:p>
          <a:p>
            <a:pPr marL="609600" indent="-609600">
              <a:lnSpc>
                <a:spcPct val="90000"/>
              </a:lnSpc>
              <a:buFontTx/>
              <a:buNone/>
            </a:pPr>
            <a:r>
              <a:rPr lang="en-US" altLang="en-US" sz="2400" b="1"/>
              <a:t>           types of management methods for control of Cluster flies.    </a:t>
            </a:r>
          </a:p>
        </p:txBody>
      </p:sp>
      <p:sp>
        <p:nvSpPr>
          <p:cNvPr id="643076" name="Text Box 4">
            <a:extLst>
              <a:ext uri="{FF2B5EF4-FFF2-40B4-BE49-F238E27FC236}">
                <a16:creationId xmlns:a16="http://schemas.microsoft.com/office/drawing/2014/main" id="{A00BCC4B-9C9F-441D-B3BC-729895099C08}"/>
              </a:ext>
            </a:extLst>
          </p:cNvPr>
          <p:cNvSpPr txBox="1">
            <a:spLocks noChangeArrowheads="1"/>
          </p:cNvSpPr>
          <p:nvPr/>
        </p:nvSpPr>
        <p:spPr bwMode="auto">
          <a:xfrm>
            <a:off x="822325" y="5524500"/>
            <a:ext cx="7459663"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both flies and mosquitoes have </a:t>
            </a:r>
            <a:r>
              <a:rPr lang="en-US" altLang="en-US" sz="2400" u="sng"/>
              <a:t>one</a:t>
            </a:r>
            <a:r>
              <a:rPr lang="en-US" altLang="en-US" sz="2400"/>
              <a:t> pair of wings</a:t>
            </a:r>
          </a:p>
        </p:txBody>
      </p:sp>
      <p:pic>
        <p:nvPicPr>
          <p:cNvPr id="643077" name="Picture 5">
            <a:extLst>
              <a:ext uri="{FF2B5EF4-FFF2-40B4-BE49-F238E27FC236}">
                <a16:creationId xmlns:a16="http://schemas.microsoft.com/office/drawing/2014/main" id="{530D4CF9-3949-42FD-B152-5885D2A6E3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9000" y="4257675"/>
            <a:ext cx="1524000" cy="1143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43078" name="Picture 6">
            <a:hlinkClick r:id="rId3"/>
            <a:extLst>
              <a:ext uri="{FF2B5EF4-FFF2-40B4-BE49-F238E27FC236}">
                <a16:creationId xmlns:a16="http://schemas.microsoft.com/office/drawing/2014/main" id="{90807D18-48B9-41C9-9871-62DC66387E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7400" y="4267200"/>
            <a:ext cx="1266825" cy="11525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946" name="Rectangle 2">
            <a:extLst>
              <a:ext uri="{FF2B5EF4-FFF2-40B4-BE49-F238E27FC236}">
                <a16:creationId xmlns:a16="http://schemas.microsoft.com/office/drawing/2014/main" id="{4732B9B1-67DC-4FBF-917E-14742D5A9850}"/>
              </a:ext>
            </a:extLst>
          </p:cNvPr>
          <p:cNvSpPr>
            <a:spLocks noGrp="1" noChangeArrowheads="1"/>
          </p:cNvSpPr>
          <p:nvPr>
            <p:ph type="title"/>
          </p:nvPr>
        </p:nvSpPr>
        <p:spPr>
          <a:xfrm>
            <a:off x="685800" y="228600"/>
            <a:ext cx="7772400" cy="304800"/>
          </a:xfrm>
        </p:spPr>
        <p:txBody>
          <a:bodyPr/>
          <a:lstStyle/>
          <a:p>
            <a:r>
              <a:rPr lang="en-US" altLang="en-US" sz="3200" b="1"/>
              <a:t>True or False</a:t>
            </a:r>
          </a:p>
        </p:txBody>
      </p:sp>
      <p:sp>
        <p:nvSpPr>
          <p:cNvPr id="338947" name="Rectangle 3">
            <a:extLst>
              <a:ext uri="{FF2B5EF4-FFF2-40B4-BE49-F238E27FC236}">
                <a16:creationId xmlns:a16="http://schemas.microsoft.com/office/drawing/2014/main" id="{42CC12E1-145C-4334-B21F-550B43B7F2CF}"/>
              </a:ext>
            </a:extLst>
          </p:cNvPr>
          <p:cNvSpPr>
            <a:spLocks noGrp="1" noChangeArrowheads="1"/>
          </p:cNvSpPr>
          <p:nvPr>
            <p:ph type="body" idx="1"/>
          </p:nvPr>
        </p:nvSpPr>
        <p:spPr>
          <a:xfrm>
            <a:off x="685800" y="685800"/>
            <a:ext cx="7772400" cy="5562600"/>
          </a:xfrm>
        </p:spPr>
        <p:txBody>
          <a:bodyPr/>
          <a:lstStyle/>
          <a:p>
            <a:pPr marL="609600" indent="-609600">
              <a:lnSpc>
                <a:spcPct val="80000"/>
              </a:lnSpc>
              <a:buFontTx/>
              <a:buNone/>
            </a:pPr>
            <a:r>
              <a:rPr lang="en-US" altLang="en-US" sz="2400" b="1"/>
              <a:t>256.   A Horntail is a non-reinfesting wood boring beetle.</a:t>
            </a:r>
          </a:p>
          <a:p>
            <a:pPr marL="609600" indent="-609600">
              <a:lnSpc>
                <a:spcPct val="80000"/>
              </a:lnSpc>
              <a:buFontTx/>
              <a:buNone/>
            </a:pPr>
            <a:r>
              <a:rPr lang="en-US" altLang="en-US" sz="2400" b="1"/>
              <a:t>257.   A Dermestid is an earwig.</a:t>
            </a:r>
          </a:p>
          <a:p>
            <a:pPr marL="609600" indent="-609600">
              <a:lnSpc>
                <a:spcPct val="80000"/>
              </a:lnSpc>
              <a:buFontTx/>
              <a:buNone/>
            </a:pPr>
            <a:r>
              <a:rPr lang="en-US" altLang="en-US" sz="2400" b="1"/>
              <a:t>258.   Dermestid larvae are considered fabric pests and </a:t>
            </a:r>
          </a:p>
          <a:p>
            <a:pPr marL="609600" indent="-609600">
              <a:lnSpc>
                <a:spcPct val="80000"/>
              </a:lnSpc>
              <a:buFontTx/>
              <a:buNone/>
            </a:pPr>
            <a:r>
              <a:rPr lang="en-US" altLang="en-US" sz="2400" b="1"/>
              <a:t>          are also considered stored product pests.</a:t>
            </a:r>
          </a:p>
          <a:p>
            <a:pPr marL="609600" indent="-609600">
              <a:lnSpc>
                <a:spcPct val="80000"/>
              </a:lnSpc>
              <a:buFontTx/>
              <a:buAutoNum type="arabicPeriod" startAt="259"/>
            </a:pPr>
            <a:r>
              <a:rPr lang="en-US" altLang="en-US" sz="2400" b="1"/>
              <a:t>  A Fruit Fly has dark brown eyes.</a:t>
            </a:r>
          </a:p>
          <a:p>
            <a:pPr marL="609600" indent="-609600">
              <a:lnSpc>
                <a:spcPct val="80000"/>
              </a:lnSpc>
              <a:buFontTx/>
              <a:buAutoNum type="arabicPeriod" startAt="259"/>
            </a:pPr>
            <a:r>
              <a:rPr lang="en-US" altLang="en-US" sz="2400" b="1"/>
              <a:t>  A Phorid Fly has red eyes.</a:t>
            </a:r>
          </a:p>
          <a:p>
            <a:pPr marL="609600" indent="-609600">
              <a:lnSpc>
                <a:spcPct val="80000"/>
              </a:lnSpc>
              <a:buFontTx/>
              <a:buAutoNum type="arabicPeriod" startAt="259"/>
            </a:pPr>
            <a:r>
              <a:rPr lang="en-US" altLang="en-US" sz="2400" b="1"/>
              <a:t>   Both Face Flies and Cluster Flies often overwinter </a:t>
            </a:r>
          </a:p>
          <a:p>
            <a:pPr marL="609600" indent="-609600">
              <a:lnSpc>
                <a:spcPct val="80000"/>
              </a:lnSpc>
              <a:buFontTx/>
              <a:buNone/>
            </a:pPr>
            <a:r>
              <a:rPr lang="en-US" altLang="en-US" sz="2400" b="1"/>
              <a:t>           in the voids of structures.</a:t>
            </a:r>
          </a:p>
          <a:p>
            <a:pPr marL="609600" indent="-609600">
              <a:lnSpc>
                <a:spcPct val="80000"/>
              </a:lnSpc>
              <a:buFontTx/>
              <a:buAutoNum type="arabicPeriod" startAt="262"/>
            </a:pPr>
            <a:r>
              <a:rPr lang="en-US" altLang="en-US" sz="2400" b="1"/>
              <a:t>  Flies have gradual metamorphosis.</a:t>
            </a:r>
          </a:p>
          <a:p>
            <a:pPr marL="609600" indent="-609600">
              <a:lnSpc>
                <a:spcPct val="80000"/>
              </a:lnSpc>
              <a:buFontTx/>
              <a:buAutoNum type="arabicPeriod" startAt="262"/>
            </a:pPr>
            <a:r>
              <a:rPr lang="en-US" altLang="en-US" sz="2400" b="1"/>
              <a:t>  Flies have one pair of wings while mosquitoes have </a:t>
            </a:r>
          </a:p>
          <a:p>
            <a:pPr marL="609600" indent="-609600">
              <a:lnSpc>
                <a:spcPct val="80000"/>
              </a:lnSpc>
              <a:buFontTx/>
              <a:buNone/>
            </a:pPr>
            <a:r>
              <a:rPr lang="en-US" altLang="en-US" sz="2400" b="1"/>
              <a:t>           two pair of wings.</a:t>
            </a:r>
          </a:p>
          <a:p>
            <a:pPr marL="609600" indent="-609600">
              <a:lnSpc>
                <a:spcPct val="80000"/>
              </a:lnSpc>
              <a:buFontTx/>
              <a:buAutoNum type="arabicPeriod" startAt="264"/>
            </a:pPr>
            <a:r>
              <a:rPr lang="en-US" altLang="en-US" sz="2400" b="1"/>
              <a:t>   </a:t>
            </a:r>
            <a:r>
              <a:rPr lang="en-US" altLang="en-US" sz="2400" b="1" u="sng"/>
              <a:t>Sanitation and habitat destruction are the two </a:t>
            </a:r>
          </a:p>
          <a:p>
            <a:pPr marL="609600" indent="-609600">
              <a:lnSpc>
                <a:spcPct val="80000"/>
              </a:lnSpc>
              <a:buFontTx/>
              <a:buNone/>
            </a:pPr>
            <a:r>
              <a:rPr lang="en-US" altLang="en-US" sz="2400" b="1"/>
              <a:t>           </a:t>
            </a:r>
            <a:r>
              <a:rPr lang="en-US" altLang="en-US" sz="2400" b="1" u="sng"/>
              <a:t>major types of management methods for control of </a:t>
            </a:r>
          </a:p>
          <a:p>
            <a:pPr marL="609600" indent="-609600">
              <a:lnSpc>
                <a:spcPct val="80000"/>
              </a:lnSpc>
              <a:buFontTx/>
              <a:buNone/>
            </a:pPr>
            <a:r>
              <a:rPr lang="en-US" altLang="en-US" sz="2400" b="1"/>
              <a:t>           </a:t>
            </a:r>
            <a:r>
              <a:rPr lang="en-US" altLang="en-US" sz="2400" b="1" u="sng"/>
              <a:t>Cluster Flies.</a:t>
            </a:r>
            <a:r>
              <a:rPr lang="en-US" altLang="en-US" sz="2400" b="1"/>
              <a:t>    </a:t>
            </a:r>
          </a:p>
        </p:txBody>
      </p:sp>
    </p:spTree>
  </p:cSld>
  <p:clrMapOvr>
    <a:masterClrMapping/>
  </p:clrMapOvr>
</p:sld>
</file>

<file path=ppt/slides/slide5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098" name="Rectangle 2">
            <a:extLst>
              <a:ext uri="{FF2B5EF4-FFF2-40B4-BE49-F238E27FC236}">
                <a16:creationId xmlns:a16="http://schemas.microsoft.com/office/drawing/2014/main" id="{BE8AE7DB-90AD-4B70-B9A3-F924EE45CF80}"/>
              </a:ext>
            </a:extLst>
          </p:cNvPr>
          <p:cNvSpPr>
            <a:spLocks noGrp="1" noChangeArrowheads="1"/>
          </p:cNvSpPr>
          <p:nvPr>
            <p:ph type="title"/>
          </p:nvPr>
        </p:nvSpPr>
        <p:spPr>
          <a:xfrm>
            <a:off x="685800" y="228600"/>
            <a:ext cx="7772400" cy="304800"/>
          </a:xfrm>
        </p:spPr>
        <p:txBody>
          <a:bodyPr/>
          <a:lstStyle/>
          <a:p>
            <a:r>
              <a:rPr lang="en-US" altLang="en-US" sz="3200" b="1"/>
              <a:t>True or False</a:t>
            </a:r>
          </a:p>
        </p:txBody>
      </p:sp>
      <p:sp>
        <p:nvSpPr>
          <p:cNvPr id="644099" name="Rectangle 3">
            <a:extLst>
              <a:ext uri="{FF2B5EF4-FFF2-40B4-BE49-F238E27FC236}">
                <a16:creationId xmlns:a16="http://schemas.microsoft.com/office/drawing/2014/main" id="{57B38CDC-F34D-4EF4-B282-27737709FBD3}"/>
              </a:ext>
            </a:extLst>
          </p:cNvPr>
          <p:cNvSpPr>
            <a:spLocks noGrp="1" noChangeArrowheads="1"/>
          </p:cNvSpPr>
          <p:nvPr>
            <p:ph type="body" idx="1"/>
          </p:nvPr>
        </p:nvSpPr>
        <p:spPr>
          <a:xfrm>
            <a:off x="685800" y="685800"/>
            <a:ext cx="7772400" cy="5562600"/>
          </a:xfrm>
        </p:spPr>
        <p:txBody>
          <a:bodyPr/>
          <a:lstStyle/>
          <a:p>
            <a:pPr marL="609600" indent="-609600">
              <a:lnSpc>
                <a:spcPct val="80000"/>
              </a:lnSpc>
              <a:buFontTx/>
              <a:buNone/>
            </a:pPr>
            <a:r>
              <a:rPr lang="en-US" altLang="en-US" sz="2400" b="1"/>
              <a:t>256.   A Horntail is a non-reinfesting wood boring beetle.</a:t>
            </a:r>
          </a:p>
          <a:p>
            <a:pPr marL="609600" indent="-609600">
              <a:lnSpc>
                <a:spcPct val="80000"/>
              </a:lnSpc>
              <a:buFontTx/>
              <a:buNone/>
            </a:pPr>
            <a:r>
              <a:rPr lang="en-US" altLang="en-US" sz="2400" b="1"/>
              <a:t>257.   A Dermestid is an earwig.</a:t>
            </a:r>
          </a:p>
          <a:p>
            <a:pPr marL="609600" indent="-609600">
              <a:lnSpc>
                <a:spcPct val="80000"/>
              </a:lnSpc>
              <a:buFontTx/>
              <a:buNone/>
            </a:pPr>
            <a:r>
              <a:rPr lang="en-US" altLang="en-US" sz="2400" b="1"/>
              <a:t>258.   Dermestid larvae are considered fabric pests and </a:t>
            </a:r>
          </a:p>
          <a:p>
            <a:pPr marL="609600" indent="-609600">
              <a:lnSpc>
                <a:spcPct val="80000"/>
              </a:lnSpc>
              <a:buFontTx/>
              <a:buNone/>
            </a:pPr>
            <a:r>
              <a:rPr lang="en-US" altLang="en-US" sz="2400" b="1"/>
              <a:t>          are also considered stored product pests.</a:t>
            </a:r>
          </a:p>
          <a:p>
            <a:pPr marL="609600" indent="-609600">
              <a:lnSpc>
                <a:spcPct val="80000"/>
              </a:lnSpc>
              <a:buFontTx/>
              <a:buAutoNum type="arabicPeriod" startAt="259"/>
            </a:pPr>
            <a:r>
              <a:rPr lang="en-US" altLang="en-US" sz="2400" b="1"/>
              <a:t>  A Fruit Fly has dark brown eyes.</a:t>
            </a:r>
          </a:p>
          <a:p>
            <a:pPr marL="609600" indent="-609600">
              <a:lnSpc>
                <a:spcPct val="80000"/>
              </a:lnSpc>
              <a:buFontTx/>
              <a:buAutoNum type="arabicPeriod" startAt="259"/>
            </a:pPr>
            <a:r>
              <a:rPr lang="en-US" altLang="en-US" sz="2400" b="1"/>
              <a:t>  A Phorid Fly has red eyes.</a:t>
            </a:r>
          </a:p>
          <a:p>
            <a:pPr marL="609600" indent="-609600">
              <a:lnSpc>
                <a:spcPct val="80000"/>
              </a:lnSpc>
              <a:buFontTx/>
              <a:buAutoNum type="arabicPeriod" startAt="259"/>
            </a:pPr>
            <a:r>
              <a:rPr lang="en-US" altLang="en-US" sz="2400" b="1"/>
              <a:t>   Both Face Flies and Cluster Flies often overwinter </a:t>
            </a:r>
          </a:p>
          <a:p>
            <a:pPr marL="609600" indent="-609600">
              <a:lnSpc>
                <a:spcPct val="80000"/>
              </a:lnSpc>
              <a:buFontTx/>
              <a:buNone/>
            </a:pPr>
            <a:r>
              <a:rPr lang="en-US" altLang="en-US" sz="2400" b="1"/>
              <a:t>           in the voids of structures.</a:t>
            </a:r>
          </a:p>
          <a:p>
            <a:pPr marL="609600" indent="-609600">
              <a:lnSpc>
                <a:spcPct val="80000"/>
              </a:lnSpc>
              <a:buFontTx/>
              <a:buAutoNum type="arabicPeriod" startAt="262"/>
            </a:pPr>
            <a:r>
              <a:rPr lang="en-US" altLang="en-US" sz="2400" b="1"/>
              <a:t>  Flies have gradual metamorphosis.</a:t>
            </a:r>
          </a:p>
          <a:p>
            <a:pPr marL="609600" indent="-609600">
              <a:lnSpc>
                <a:spcPct val="80000"/>
              </a:lnSpc>
              <a:buFontTx/>
              <a:buAutoNum type="arabicPeriod" startAt="262"/>
            </a:pPr>
            <a:r>
              <a:rPr lang="en-US" altLang="en-US" sz="2400" b="1"/>
              <a:t>  Flies have one pair of wings while mosquitoes have </a:t>
            </a:r>
          </a:p>
          <a:p>
            <a:pPr marL="609600" indent="-609600">
              <a:lnSpc>
                <a:spcPct val="80000"/>
              </a:lnSpc>
              <a:buFontTx/>
              <a:buNone/>
            </a:pPr>
            <a:r>
              <a:rPr lang="en-US" altLang="en-US" sz="2400" b="1"/>
              <a:t>           two pair of wings.</a:t>
            </a:r>
          </a:p>
          <a:p>
            <a:pPr marL="609600" indent="-609600">
              <a:lnSpc>
                <a:spcPct val="80000"/>
              </a:lnSpc>
              <a:buFontTx/>
              <a:buAutoNum type="arabicPeriod" startAt="264"/>
            </a:pPr>
            <a:r>
              <a:rPr lang="en-US" altLang="en-US" sz="2400" b="1"/>
              <a:t>   </a:t>
            </a:r>
            <a:r>
              <a:rPr lang="en-US" altLang="en-US" sz="2400" b="1" u="sng"/>
              <a:t>Sanitation and habitat destruction are the two </a:t>
            </a:r>
          </a:p>
          <a:p>
            <a:pPr marL="609600" indent="-609600">
              <a:lnSpc>
                <a:spcPct val="80000"/>
              </a:lnSpc>
              <a:buFontTx/>
              <a:buNone/>
            </a:pPr>
            <a:r>
              <a:rPr lang="en-US" altLang="en-US" sz="2400" b="1"/>
              <a:t>           </a:t>
            </a:r>
            <a:r>
              <a:rPr lang="en-US" altLang="en-US" sz="2400" b="1" u="sng"/>
              <a:t>major types of management methods for control of </a:t>
            </a:r>
          </a:p>
          <a:p>
            <a:pPr marL="609600" indent="-609600">
              <a:lnSpc>
                <a:spcPct val="80000"/>
              </a:lnSpc>
              <a:buFontTx/>
              <a:buNone/>
            </a:pPr>
            <a:r>
              <a:rPr lang="en-US" altLang="en-US" sz="2400" b="1"/>
              <a:t>           </a:t>
            </a:r>
            <a:r>
              <a:rPr lang="en-US" altLang="en-US" sz="2400" b="1" u="sng"/>
              <a:t>Cluster Flies.</a:t>
            </a:r>
            <a:r>
              <a:rPr lang="en-US" altLang="en-US" sz="2400" b="1"/>
              <a:t>    </a:t>
            </a:r>
          </a:p>
        </p:txBody>
      </p:sp>
      <p:sp>
        <p:nvSpPr>
          <p:cNvPr id="644100" name="Text Box 4">
            <a:extLst>
              <a:ext uri="{FF2B5EF4-FFF2-40B4-BE49-F238E27FC236}">
                <a16:creationId xmlns:a16="http://schemas.microsoft.com/office/drawing/2014/main" id="{559A5AC2-6BF3-4A11-9F31-EA235C25D1AD}"/>
              </a:ext>
            </a:extLst>
          </p:cNvPr>
          <p:cNvSpPr txBox="1">
            <a:spLocks noChangeArrowheads="1"/>
          </p:cNvSpPr>
          <p:nvPr/>
        </p:nvSpPr>
        <p:spPr bwMode="auto">
          <a:xfrm>
            <a:off x="304800" y="5867400"/>
            <a:ext cx="8558213" cy="83185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they are the major types of management methods for the</a:t>
            </a:r>
          </a:p>
          <a:p>
            <a:r>
              <a:rPr lang="en-US" altLang="en-US" sz="2400"/>
              <a:t>control of most flies, but only exclusion  works for Cluster flies</a:t>
            </a:r>
          </a:p>
        </p:txBody>
      </p:sp>
    </p:spTree>
  </p:cSld>
  <p:clrMapOvr>
    <a:masterClrMapping/>
  </p:clrMapOvr>
</p:sld>
</file>

<file path=ppt/slides/slide5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277AA570-17B1-4E6D-8CB1-7163EFF7BA56}"/>
              </a:ext>
            </a:extLst>
          </p:cNvPr>
          <p:cNvSpPr>
            <a:spLocks noGrp="1" noChangeArrowheads="1"/>
          </p:cNvSpPr>
          <p:nvPr>
            <p:ph type="title"/>
          </p:nvPr>
        </p:nvSpPr>
        <p:spPr>
          <a:xfrm>
            <a:off x="685800" y="304800"/>
            <a:ext cx="7772400" cy="838200"/>
          </a:xfrm>
        </p:spPr>
        <p:txBody>
          <a:bodyPr/>
          <a:lstStyle/>
          <a:p>
            <a:r>
              <a:rPr lang="en-US" altLang="en-US" sz="3200" b="1"/>
              <a:t>True or False</a:t>
            </a:r>
          </a:p>
        </p:txBody>
      </p:sp>
      <p:sp>
        <p:nvSpPr>
          <p:cNvPr id="61443" name="Rectangle 3">
            <a:extLst>
              <a:ext uri="{FF2B5EF4-FFF2-40B4-BE49-F238E27FC236}">
                <a16:creationId xmlns:a16="http://schemas.microsoft.com/office/drawing/2014/main" id="{BE246CE1-0116-4E20-9C8C-5E41A92C3E10}"/>
              </a:ext>
            </a:extLst>
          </p:cNvPr>
          <p:cNvSpPr>
            <a:spLocks noGrp="1" noChangeArrowheads="1"/>
          </p:cNvSpPr>
          <p:nvPr>
            <p:ph type="body" idx="1"/>
          </p:nvPr>
        </p:nvSpPr>
        <p:spPr>
          <a:xfrm>
            <a:off x="457200" y="1143000"/>
            <a:ext cx="8305800" cy="5486400"/>
          </a:xfrm>
        </p:spPr>
        <p:txBody>
          <a:bodyPr/>
          <a:lstStyle/>
          <a:p>
            <a:pPr marL="609600" indent="-609600">
              <a:buFontTx/>
              <a:buAutoNum type="arabicPeriod" startAt="265"/>
            </a:pPr>
            <a:r>
              <a:rPr lang="en-US" altLang="en-US" sz="2400" b="1"/>
              <a:t>  </a:t>
            </a:r>
            <a:r>
              <a:rPr lang="en-US" altLang="en-US" sz="2400" b="1" u="sng"/>
              <a:t>Source reduction and habitat alteration are two </a:t>
            </a:r>
          </a:p>
          <a:p>
            <a:pPr marL="609600" indent="-609600">
              <a:buFontTx/>
              <a:buNone/>
            </a:pPr>
            <a:r>
              <a:rPr lang="en-US" altLang="en-US" sz="2400" b="1"/>
              <a:t>          </a:t>
            </a:r>
            <a:r>
              <a:rPr lang="en-US" altLang="en-US" sz="2400" b="1" u="sng"/>
              <a:t>important IPM management methods to control      </a:t>
            </a:r>
          </a:p>
          <a:p>
            <a:pPr marL="609600" indent="-609600">
              <a:buFontTx/>
              <a:buNone/>
            </a:pPr>
            <a:r>
              <a:rPr lang="en-US" altLang="en-US" sz="2400" b="1"/>
              <a:t>          </a:t>
            </a:r>
            <a:r>
              <a:rPr lang="en-US" altLang="en-US" sz="2400" b="1" u="sng"/>
              <a:t>mosquitoes. </a:t>
            </a:r>
          </a:p>
          <a:p>
            <a:pPr marL="609600" indent="-609600">
              <a:buFontTx/>
              <a:buAutoNum type="arabicPeriod" startAt="266"/>
            </a:pPr>
            <a:r>
              <a:rPr lang="en-US" altLang="en-US" sz="2400" b="1"/>
              <a:t>  Electronic devices as physical attractants or repellants </a:t>
            </a:r>
          </a:p>
          <a:p>
            <a:pPr marL="609600" indent="-609600">
              <a:buFontTx/>
              <a:buNone/>
            </a:pPr>
            <a:r>
              <a:rPr lang="en-US" altLang="en-US" sz="2400" b="1"/>
              <a:t>          are effective in reducing mosquito populations. </a:t>
            </a:r>
          </a:p>
          <a:p>
            <a:pPr marL="609600" indent="-609600">
              <a:buFontTx/>
              <a:buAutoNum type="arabicPeriod" startAt="267"/>
            </a:pPr>
            <a:r>
              <a:rPr lang="en-US" altLang="en-US" sz="2400" b="1"/>
              <a:t>  Insecticides cannot never be used in standing water to </a:t>
            </a:r>
          </a:p>
          <a:p>
            <a:pPr marL="609600" indent="-609600">
              <a:buFontTx/>
              <a:buNone/>
            </a:pPr>
            <a:r>
              <a:rPr lang="en-US" altLang="en-US" sz="2400" b="1"/>
              <a:t>          control mosquitoes.</a:t>
            </a:r>
          </a:p>
          <a:p>
            <a:pPr marL="609600" indent="-609600">
              <a:buFontTx/>
              <a:buAutoNum type="arabicPeriod" startAt="268"/>
            </a:pPr>
            <a:r>
              <a:rPr lang="en-US" altLang="en-US" sz="2400" b="1"/>
              <a:t>  Only the female mosquito takes a blood meal from man. </a:t>
            </a:r>
          </a:p>
          <a:p>
            <a:pPr marL="609600" indent="-609600">
              <a:buFontTx/>
              <a:buAutoNum type="arabicPeriod" startAt="269"/>
            </a:pPr>
            <a:r>
              <a:rPr lang="en-US" altLang="en-US" sz="2400" b="1"/>
              <a:t>  Mosquitoes are capable of transmitting diseases such as   </a:t>
            </a:r>
          </a:p>
          <a:p>
            <a:pPr marL="609600" indent="-609600">
              <a:buFontTx/>
              <a:buNone/>
            </a:pPr>
            <a:r>
              <a:rPr lang="en-US" altLang="en-US" sz="2400" b="1"/>
              <a:t>           encephalitis, malaria, dengue, West Nile fever, and </a:t>
            </a:r>
          </a:p>
          <a:p>
            <a:pPr marL="609600" indent="-609600">
              <a:buFontTx/>
              <a:buNone/>
            </a:pPr>
            <a:r>
              <a:rPr lang="en-US" altLang="en-US" sz="2400" b="1"/>
              <a:t>           yellow fever to man.</a:t>
            </a:r>
          </a:p>
          <a:p>
            <a:pPr marL="609600" indent="-609600">
              <a:buFontTx/>
              <a:buNone/>
            </a:pPr>
            <a:r>
              <a:rPr lang="en-US" altLang="en-US" sz="2400" b="1"/>
              <a:t>270.   Fly larvae have three pairs of legs.</a:t>
            </a:r>
          </a:p>
        </p:txBody>
      </p:sp>
    </p:spTree>
  </p:cSld>
  <p:clrMapOvr>
    <a:masterClrMapping/>
  </p:clrMapOvr>
</p:sld>
</file>

<file path=ppt/slides/slide5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0994" name="Rectangle 2">
            <a:extLst>
              <a:ext uri="{FF2B5EF4-FFF2-40B4-BE49-F238E27FC236}">
                <a16:creationId xmlns:a16="http://schemas.microsoft.com/office/drawing/2014/main" id="{6A26536B-5D90-4B0D-B527-278E9FFD8B0F}"/>
              </a:ext>
            </a:extLst>
          </p:cNvPr>
          <p:cNvSpPr>
            <a:spLocks noGrp="1" noChangeArrowheads="1"/>
          </p:cNvSpPr>
          <p:nvPr>
            <p:ph type="title"/>
          </p:nvPr>
        </p:nvSpPr>
        <p:spPr>
          <a:xfrm>
            <a:off x="685800" y="304800"/>
            <a:ext cx="7772400" cy="533400"/>
          </a:xfrm>
        </p:spPr>
        <p:txBody>
          <a:bodyPr/>
          <a:lstStyle/>
          <a:p>
            <a:r>
              <a:rPr lang="en-US" altLang="en-US" sz="3200" b="1"/>
              <a:t>True or False</a:t>
            </a:r>
          </a:p>
        </p:txBody>
      </p:sp>
      <p:sp>
        <p:nvSpPr>
          <p:cNvPr id="340995" name="Rectangle 3">
            <a:extLst>
              <a:ext uri="{FF2B5EF4-FFF2-40B4-BE49-F238E27FC236}">
                <a16:creationId xmlns:a16="http://schemas.microsoft.com/office/drawing/2014/main" id="{D15DD21D-5708-4568-835E-00911D45974A}"/>
              </a:ext>
            </a:extLst>
          </p:cNvPr>
          <p:cNvSpPr>
            <a:spLocks noGrp="1" noChangeArrowheads="1"/>
          </p:cNvSpPr>
          <p:nvPr>
            <p:ph type="body" idx="1"/>
          </p:nvPr>
        </p:nvSpPr>
        <p:spPr>
          <a:xfrm>
            <a:off x="457200" y="914400"/>
            <a:ext cx="8305800" cy="5943600"/>
          </a:xfrm>
        </p:spPr>
        <p:txBody>
          <a:bodyPr/>
          <a:lstStyle/>
          <a:p>
            <a:pPr marL="609600" indent="-609600">
              <a:lnSpc>
                <a:spcPct val="90000"/>
              </a:lnSpc>
              <a:buFontTx/>
              <a:buAutoNum type="arabicPeriod" startAt="265"/>
            </a:pPr>
            <a:r>
              <a:rPr lang="en-US" altLang="en-US" sz="2400" b="1"/>
              <a:t>  </a:t>
            </a:r>
            <a:r>
              <a:rPr lang="en-US" altLang="en-US" sz="2400" b="1" u="sng"/>
              <a:t>Source reduction and habitat alteration are two </a:t>
            </a:r>
          </a:p>
          <a:p>
            <a:pPr marL="609600" indent="-609600">
              <a:lnSpc>
                <a:spcPct val="90000"/>
              </a:lnSpc>
              <a:buFontTx/>
              <a:buNone/>
            </a:pPr>
            <a:r>
              <a:rPr lang="en-US" altLang="en-US" sz="2400" b="1"/>
              <a:t>          </a:t>
            </a:r>
            <a:r>
              <a:rPr lang="en-US" altLang="en-US" sz="2400" b="1" u="sng"/>
              <a:t>important IPM management methods to control      </a:t>
            </a:r>
          </a:p>
          <a:p>
            <a:pPr marL="609600" indent="-609600">
              <a:lnSpc>
                <a:spcPct val="90000"/>
              </a:lnSpc>
              <a:buFontTx/>
              <a:buNone/>
            </a:pPr>
            <a:r>
              <a:rPr lang="en-US" altLang="en-US" sz="2400" b="1"/>
              <a:t>          </a:t>
            </a:r>
            <a:r>
              <a:rPr lang="en-US" altLang="en-US" sz="2400" b="1" u="sng"/>
              <a:t>mosquitoes.</a:t>
            </a:r>
          </a:p>
          <a:p>
            <a:pPr marL="609600" indent="-609600">
              <a:lnSpc>
                <a:spcPct val="90000"/>
              </a:lnSpc>
              <a:buFontTx/>
              <a:buNone/>
            </a:pPr>
            <a:endParaRPr lang="en-US" altLang="en-US" b="1"/>
          </a:p>
          <a:p>
            <a:pPr marL="609600" indent="-609600">
              <a:lnSpc>
                <a:spcPct val="90000"/>
              </a:lnSpc>
              <a:buFontTx/>
              <a:buAutoNum type="arabicPeriod" startAt="266"/>
            </a:pPr>
            <a:r>
              <a:rPr lang="en-US" altLang="en-US" sz="2400" b="1"/>
              <a:t>  Electronic devices as physical attractants or repellants </a:t>
            </a:r>
          </a:p>
          <a:p>
            <a:pPr marL="609600" indent="-609600">
              <a:lnSpc>
                <a:spcPct val="90000"/>
              </a:lnSpc>
              <a:buFontTx/>
              <a:buNone/>
            </a:pPr>
            <a:r>
              <a:rPr lang="en-US" altLang="en-US" sz="2400" b="1"/>
              <a:t>          are effective in reducing mosquito populations. </a:t>
            </a:r>
          </a:p>
          <a:p>
            <a:pPr marL="609600" indent="-609600">
              <a:lnSpc>
                <a:spcPct val="90000"/>
              </a:lnSpc>
              <a:buFontTx/>
              <a:buAutoNum type="arabicPeriod" startAt="267"/>
            </a:pPr>
            <a:r>
              <a:rPr lang="en-US" altLang="en-US" sz="2400" b="1"/>
              <a:t>  Insecticides cannot never be used in standing water to </a:t>
            </a:r>
          </a:p>
          <a:p>
            <a:pPr marL="609600" indent="-609600">
              <a:lnSpc>
                <a:spcPct val="90000"/>
              </a:lnSpc>
              <a:buFontTx/>
              <a:buNone/>
            </a:pPr>
            <a:r>
              <a:rPr lang="en-US" altLang="en-US" sz="2400" b="1"/>
              <a:t>          control mosquitoes.</a:t>
            </a:r>
          </a:p>
          <a:p>
            <a:pPr marL="609600" indent="-609600">
              <a:lnSpc>
                <a:spcPct val="90000"/>
              </a:lnSpc>
              <a:buFontTx/>
              <a:buAutoNum type="arabicPeriod" startAt="268"/>
            </a:pPr>
            <a:r>
              <a:rPr lang="en-US" altLang="en-US" sz="2400" b="1"/>
              <a:t>  Only the female mosquito takes a blood meal from man. </a:t>
            </a:r>
          </a:p>
          <a:p>
            <a:pPr marL="609600" indent="-609600">
              <a:lnSpc>
                <a:spcPct val="90000"/>
              </a:lnSpc>
              <a:buFontTx/>
              <a:buAutoNum type="arabicPeriod" startAt="269"/>
            </a:pPr>
            <a:r>
              <a:rPr lang="en-US" altLang="en-US" sz="2400" b="1"/>
              <a:t>  Mosquitoes are capable of transmitting diseases such as   </a:t>
            </a:r>
          </a:p>
          <a:p>
            <a:pPr marL="609600" indent="-609600">
              <a:lnSpc>
                <a:spcPct val="90000"/>
              </a:lnSpc>
              <a:buFontTx/>
              <a:buNone/>
            </a:pPr>
            <a:r>
              <a:rPr lang="en-US" altLang="en-US" sz="2400" b="1"/>
              <a:t>           encephalitis, malaria, dengue, West Nile fever, and </a:t>
            </a:r>
          </a:p>
          <a:p>
            <a:pPr marL="609600" indent="-609600">
              <a:lnSpc>
                <a:spcPct val="90000"/>
              </a:lnSpc>
              <a:buFontTx/>
              <a:buNone/>
            </a:pPr>
            <a:r>
              <a:rPr lang="en-US" altLang="en-US" sz="2400" b="1"/>
              <a:t>           yellow fever to man.</a:t>
            </a:r>
          </a:p>
          <a:p>
            <a:pPr marL="609600" indent="-609600">
              <a:lnSpc>
                <a:spcPct val="90000"/>
              </a:lnSpc>
              <a:buFontTx/>
              <a:buNone/>
            </a:pPr>
            <a:r>
              <a:rPr lang="en-US" altLang="en-US" sz="2400" b="1"/>
              <a:t>270.   Fly larvae have three pairs of legs.</a:t>
            </a:r>
          </a:p>
        </p:txBody>
      </p:sp>
      <p:sp>
        <p:nvSpPr>
          <p:cNvPr id="340996" name="Text Box 4">
            <a:extLst>
              <a:ext uri="{FF2B5EF4-FFF2-40B4-BE49-F238E27FC236}">
                <a16:creationId xmlns:a16="http://schemas.microsoft.com/office/drawing/2014/main" id="{153C9961-AC6B-425C-BBBC-9A7D03D7E896}"/>
              </a:ext>
            </a:extLst>
          </p:cNvPr>
          <p:cNvSpPr txBox="1">
            <a:spLocks noChangeArrowheads="1"/>
          </p:cNvSpPr>
          <p:nvPr/>
        </p:nvSpPr>
        <p:spPr bwMode="auto">
          <a:xfrm>
            <a:off x="685800" y="2209800"/>
            <a:ext cx="79248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 – eliminating the breeding sites &amp; altering the habitat</a:t>
            </a:r>
          </a:p>
        </p:txBody>
      </p:sp>
    </p:spTree>
  </p:cSld>
  <p:clrMapOvr>
    <a:masterClrMapping/>
  </p:clrMapOvr>
</p:sld>
</file>

<file path=ppt/slides/slide5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2018" name="Rectangle 2">
            <a:extLst>
              <a:ext uri="{FF2B5EF4-FFF2-40B4-BE49-F238E27FC236}">
                <a16:creationId xmlns:a16="http://schemas.microsoft.com/office/drawing/2014/main" id="{CED7EFA3-6755-49B9-925C-4C83E4A8454B}"/>
              </a:ext>
            </a:extLst>
          </p:cNvPr>
          <p:cNvSpPr>
            <a:spLocks noGrp="1" noChangeArrowheads="1"/>
          </p:cNvSpPr>
          <p:nvPr>
            <p:ph type="title"/>
          </p:nvPr>
        </p:nvSpPr>
        <p:spPr>
          <a:xfrm>
            <a:off x="685800" y="304800"/>
            <a:ext cx="7772400" cy="457200"/>
          </a:xfrm>
        </p:spPr>
        <p:txBody>
          <a:bodyPr/>
          <a:lstStyle/>
          <a:p>
            <a:r>
              <a:rPr lang="en-US" altLang="en-US" sz="3200" b="1"/>
              <a:t>True or False</a:t>
            </a:r>
          </a:p>
        </p:txBody>
      </p:sp>
      <p:sp>
        <p:nvSpPr>
          <p:cNvPr id="342019" name="Rectangle 3">
            <a:extLst>
              <a:ext uri="{FF2B5EF4-FFF2-40B4-BE49-F238E27FC236}">
                <a16:creationId xmlns:a16="http://schemas.microsoft.com/office/drawing/2014/main" id="{538D231F-3B99-4F5D-8C42-45D177E7371C}"/>
              </a:ext>
            </a:extLst>
          </p:cNvPr>
          <p:cNvSpPr>
            <a:spLocks noGrp="1" noChangeArrowheads="1"/>
          </p:cNvSpPr>
          <p:nvPr>
            <p:ph type="body" idx="1"/>
          </p:nvPr>
        </p:nvSpPr>
        <p:spPr>
          <a:xfrm>
            <a:off x="457200" y="914400"/>
            <a:ext cx="8305800" cy="5943600"/>
          </a:xfrm>
        </p:spPr>
        <p:txBody>
          <a:bodyPr/>
          <a:lstStyle/>
          <a:p>
            <a:pPr marL="609600" indent="-609600">
              <a:lnSpc>
                <a:spcPct val="90000"/>
              </a:lnSpc>
              <a:buFontTx/>
              <a:buAutoNum type="arabicPeriod" startAt="265"/>
            </a:pPr>
            <a:r>
              <a:rPr lang="en-US" altLang="en-US" sz="2400" b="1"/>
              <a:t>  Source reduction and habitat alteration are two </a:t>
            </a:r>
          </a:p>
          <a:p>
            <a:pPr marL="609600" indent="-609600">
              <a:lnSpc>
                <a:spcPct val="90000"/>
              </a:lnSpc>
              <a:buFontTx/>
              <a:buNone/>
            </a:pPr>
            <a:r>
              <a:rPr lang="en-US" altLang="en-US" sz="2400" b="1"/>
              <a:t>          important IPM management methods to control      </a:t>
            </a:r>
          </a:p>
          <a:p>
            <a:pPr marL="609600" indent="-609600">
              <a:lnSpc>
                <a:spcPct val="90000"/>
              </a:lnSpc>
              <a:buFontTx/>
              <a:buNone/>
            </a:pPr>
            <a:r>
              <a:rPr lang="en-US" altLang="en-US" sz="2400" b="1"/>
              <a:t>          mosquitoes. </a:t>
            </a:r>
          </a:p>
          <a:p>
            <a:pPr marL="609600" indent="-609600">
              <a:lnSpc>
                <a:spcPct val="90000"/>
              </a:lnSpc>
              <a:buFontTx/>
              <a:buAutoNum type="arabicPeriod" startAt="266"/>
            </a:pPr>
            <a:r>
              <a:rPr lang="en-US" altLang="en-US" sz="2400" b="1"/>
              <a:t>  </a:t>
            </a:r>
            <a:r>
              <a:rPr lang="en-US" altLang="en-US" sz="2400" b="1" u="sng"/>
              <a:t>Electronic devices as physical attractants or repellants </a:t>
            </a:r>
          </a:p>
          <a:p>
            <a:pPr marL="609600" indent="-609600">
              <a:lnSpc>
                <a:spcPct val="90000"/>
              </a:lnSpc>
              <a:buFontTx/>
              <a:buNone/>
            </a:pPr>
            <a:r>
              <a:rPr lang="en-US" altLang="en-US" sz="2400" b="1"/>
              <a:t>          </a:t>
            </a:r>
            <a:r>
              <a:rPr lang="en-US" altLang="en-US" sz="2400" b="1" u="sng"/>
              <a:t>are effective in reducing mosquito populations. </a:t>
            </a:r>
          </a:p>
          <a:p>
            <a:pPr marL="609600" indent="-609600">
              <a:lnSpc>
                <a:spcPct val="90000"/>
              </a:lnSpc>
              <a:buFontTx/>
              <a:buNone/>
            </a:pPr>
            <a:endParaRPr lang="en-US" altLang="en-US" sz="2800" b="1" u="sng"/>
          </a:p>
          <a:p>
            <a:pPr marL="609600" indent="-609600">
              <a:lnSpc>
                <a:spcPct val="90000"/>
              </a:lnSpc>
              <a:buFontTx/>
              <a:buAutoNum type="arabicPeriod" startAt="267"/>
            </a:pPr>
            <a:r>
              <a:rPr lang="en-US" altLang="en-US" sz="2400" b="1"/>
              <a:t>  Insecticides cannot ever be used in standing water to </a:t>
            </a:r>
          </a:p>
          <a:p>
            <a:pPr marL="609600" indent="-609600">
              <a:lnSpc>
                <a:spcPct val="90000"/>
              </a:lnSpc>
              <a:buFontTx/>
              <a:buNone/>
            </a:pPr>
            <a:r>
              <a:rPr lang="en-US" altLang="en-US" sz="2400" b="1"/>
              <a:t>          control mosquitoes.</a:t>
            </a:r>
          </a:p>
          <a:p>
            <a:pPr marL="609600" indent="-609600">
              <a:lnSpc>
                <a:spcPct val="90000"/>
              </a:lnSpc>
              <a:buFontTx/>
              <a:buAutoNum type="arabicPeriod" startAt="268"/>
            </a:pPr>
            <a:r>
              <a:rPr lang="en-US" altLang="en-US" sz="2400" b="1"/>
              <a:t>  Only the female mosquito takes a blood meal from man. </a:t>
            </a:r>
          </a:p>
          <a:p>
            <a:pPr marL="609600" indent="-609600">
              <a:lnSpc>
                <a:spcPct val="90000"/>
              </a:lnSpc>
              <a:buFontTx/>
              <a:buAutoNum type="arabicPeriod" startAt="269"/>
            </a:pPr>
            <a:r>
              <a:rPr lang="en-US" altLang="en-US" sz="2400" b="1"/>
              <a:t>  Mosquitoes are capable of transmitting diseases such as   </a:t>
            </a:r>
          </a:p>
          <a:p>
            <a:pPr marL="609600" indent="-609600">
              <a:lnSpc>
                <a:spcPct val="90000"/>
              </a:lnSpc>
              <a:buFontTx/>
              <a:buNone/>
            </a:pPr>
            <a:r>
              <a:rPr lang="en-US" altLang="en-US" sz="2400" b="1"/>
              <a:t>           encephalitis, malaria, dengue, West Nile fever, and </a:t>
            </a:r>
          </a:p>
          <a:p>
            <a:pPr marL="609600" indent="-609600">
              <a:lnSpc>
                <a:spcPct val="90000"/>
              </a:lnSpc>
              <a:buFontTx/>
              <a:buNone/>
            </a:pPr>
            <a:r>
              <a:rPr lang="en-US" altLang="en-US" sz="2400" b="1"/>
              <a:t>           yellow fever to man.</a:t>
            </a:r>
          </a:p>
          <a:p>
            <a:pPr marL="609600" indent="-609600">
              <a:lnSpc>
                <a:spcPct val="90000"/>
              </a:lnSpc>
              <a:buFontTx/>
              <a:buNone/>
            </a:pPr>
            <a:r>
              <a:rPr lang="en-US" altLang="en-US" sz="2400" b="1"/>
              <a:t>270.   Fly larvae have three pairs of legs.</a:t>
            </a:r>
          </a:p>
        </p:txBody>
      </p:sp>
    </p:spTree>
  </p:cSld>
  <p:clrMapOvr>
    <a:masterClrMapping/>
  </p:clrMapOvr>
</p:sld>
</file>

<file path=ppt/slides/slide5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22" name="Rectangle 2">
            <a:extLst>
              <a:ext uri="{FF2B5EF4-FFF2-40B4-BE49-F238E27FC236}">
                <a16:creationId xmlns:a16="http://schemas.microsoft.com/office/drawing/2014/main" id="{D1880AF5-B1A3-4882-A73B-4E7F7C58BD89}"/>
              </a:ext>
            </a:extLst>
          </p:cNvPr>
          <p:cNvSpPr>
            <a:spLocks noGrp="1" noChangeArrowheads="1"/>
          </p:cNvSpPr>
          <p:nvPr>
            <p:ph type="title"/>
          </p:nvPr>
        </p:nvSpPr>
        <p:spPr>
          <a:xfrm>
            <a:off x="685800" y="304800"/>
            <a:ext cx="7772400" cy="457200"/>
          </a:xfrm>
        </p:spPr>
        <p:txBody>
          <a:bodyPr/>
          <a:lstStyle/>
          <a:p>
            <a:r>
              <a:rPr lang="en-US" altLang="en-US" sz="3200" b="1"/>
              <a:t>True or False</a:t>
            </a:r>
          </a:p>
        </p:txBody>
      </p:sp>
      <p:sp>
        <p:nvSpPr>
          <p:cNvPr id="645123" name="Rectangle 3">
            <a:extLst>
              <a:ext uri="{FF2B5EF4-FFF2-40B4-BE49-F238E27FC236}">
                <a16:creationId xmlns:a16="http://schemas.microsoft.com/office/drawing/2014/main" id="{D2B551DF-CC02-450C-9C11-5BE1EC0B06A1}"/>
              </a:ext>
            </a:extLst>
          </p:cNvPr>
          <p:cNvSpPr>
            <a:spLocks noGrp="1" noChangeArrowheads="1"/>
          </p:cNvSpPr>
          <p:nvPr>
            <p:ph type="body" idx="1"/>
          </p:nvPr>
        </p:nvSpPr>
        <p:spPr>
          <a:xfrm>
            <a:off x="457200" y="914400"/>
            <a:ext cx="8305800" cy="5943600"/>
          </a:xfrm>
        </p:spPr>
        <p:txBody>
          <a:bodyPr/>
          <a:lstStyle/>
          <a:p>
            <a:pPr marL="609600" indent="-609600">
              <a:lnSpc>
                <a:spcPct val="90000"/>
              </a:lnSpc>
              <a:buFontTx/>
              <a:buAutoNum type="arabicPeriod" startAt="265"/>
            </a:pPr>
            <a:r>
              <a:rPr lang="en-US" altLang="en-US" sz="2400" b="1"/>
              <a:t>  Source reduction and habitat alteration are two </a:t>
            </a:r>
          </a:p>
          <a:p>
            <a:pPr marL="609600" indent="-609600">
              <a:lnSpc>
                <a:spcPct val="90000"/>
              </a:lnSpc>
              <a:buFontTx/>
              <a:buNone/>
            </a:pPr>
            <a:r>
              <a:rPr lang="en-US" altLang="en-US" sz="2400" b="1"/>
              <a:t>          important IPM management methods to control      </a:t>
            </a:r>
          </a:p>
          <a:p>
            <a:pPr marL="609600" indent="-609600">
              <a:lnSpc>
                <a:spcPct val="90000"/>
              </a:lnSpc>
              <a:buFontTx/>
              <a:buNone/>
            </a:pPr>
            <a:r>
              <a:rPr lang="en-US" altLang="en-US" sz="2400" b="1"/>
              <a:t>          mosquitoes. </a:t>
            </a:r>
          </a:p>
          <a:p>
            <a:pPr marL="609600" indent="-609600">
              <a:lnSpc>
                <a:spcPct val="90000"/>
              </a:lnSpc>
              <a:buFontTx/>
              <a:buAutoNum type="arabicPeriod" startAt="266"/>
            </a:pPr>
            <a:r>
              <a:rPr lang="en-US" altLang="en-US" sz="2400" b="1"/>
              <a:t>  </a:t>
            </a:r>
            <a:r>
              <a:rPr lang="en-US" altLang="en-US" sz="2400" b="1" u="sng"/>
              <a:t>Electronic devices as physical attractants or repellants </a:t>
            </a:r>
          </a:p>
          <a:p>
            <a:pPr marL="609600" indent="-609600">
              <a:lnSpc>
                <a:spcPct val="90000"/>
              </a:lnSpc>
              <a:buFontTx/>
              <a:buNone/>
            </a:pPr>
            <a:r>
              <a:rPr lang="en-US" altLang="en-US" sz="2400" b="1"/>
              <a:t>          </a:t>
            </a:r>
            <a:r>
              <a:rPr lang="en-US" altLang="en-US" sz="2400" b="1" u="sng"/>
              <a:t>are effective in reducing mosquito populations. </a:t>
            </a:r>
          </a:p>
          <a:p>
            <a:pPr marL="609600" indent="-609600">
              <a:lnSpc>
                <a:spcPct val="90000"/>
              </a:lnSpc>
              <a:buFontTx/>
              <a:buNone/>
            </a:pPr>
            <a:endParaRPr lang="en-US" altLang="en-US" sz="2800" b="1" u="sng"/>
          </a:p>
          <a:p>
            <a:pPr marL="609600" indent="-609600">
              <a:lnSpc>
                <a:spcPct val="90000"/>
              </a:lnSpc>
              <a:buFontTx/>
              <a:buAutoNum type="arabicPeriod" startAt="267"/>
            </a:pPr>
            <a:r>
              <a:rPr lang="en-US" altLang="en-US" sz="2400" b="1"/>
              <a:t>  Insecticides cannot ever be used in standing water to </a:t>
            </a:r>
          </a:p>
          <a:p>
            <a:pPr marL="609600" indent="-609600">
              <a:lnSpc>
                <a:spcPct val="90000"/>
              </a:lnSpc>
              <a:buFontTx/>
              <a:buNone/>
            </a:pPr>
            <a:r>
              <a:rPr lang="en-US" altLang="en-US" sz="2400" b="1"/>
              <a:t>          control mosquitoes.</a:t>
            </a:r>
          </a:p>
          <a:p>
            <a:pPr marL="609600" indent="-609600">
              <a:lnSpc>
                <a:spcPct val="90000"/>
              </a:lnSpc>
              <a:buFontTx/>
              <a:buAutoNum type="arabicPeriod" startAt="268"/>
            </a:pPr>
            <a:r>
              <a:rPr lang="en-US" altLang="en-US" sz="2400" b="1"/>
              <a:t>  Only the female mosquito takes a blood meal from man. </a:t>
            </a:r>
          </a:p>
          <a:p>
            <a:pPr marL="609600" indent="-609600">
              <a:lnSpc>
                <a:spcPct val="90000"/>
              </a:lnSpc>
              <a:buFontTx/>
              <a:buAutoNum type="arabicPeriod" startAt="269"/>
            </a:pPr>
            <a:r>
              <a:rPr lang="en-US" altLang="en-US" sz="2400" b="1"/>
              <a:t>  Mosquitoes are capable of transmitting diseases such as   </a:t>
            </a:r>
          </a:p>
          <a:p>
            <a:pPr marL="609600" indent="-609600">
              <a:lnSpc>
                <a:spcPct val="90000"/>
              </a:lnSpc>
              <a:buFontTx/>
              <a:buNone/>
            </a:pPr>
            <a:r>
              <a:rPr lang="en-US" altLang="en-US" sz="2400" b="1"/>
              <a:t>           encephalitis, malaria, dengue, West Nile fever, and </a:t>
            </a:r>
          </a:p>
          <a:p>
            <a:pPr marL="609600" indent="-609600">
              <a:lnSpc>
                <a:spcPct val="90000"/>
              </a:lnSpc>
              <a:buFontTx/>
              <a:buNone/>
            </a:pPr>
            <a:r>
              <a:rPr lang="en-US" altLang="en-US" sz="2400" b="1"/>
              <a:t>           yellow fever to man.</a:t>
            </a:r>
          </a:p>
          <a:p>
            <a:pPr marL="609600" indent="-609600">
              <a:lnSpc>
                <a:spcPct val="90000"/>
              </a:lnSpc>
              <a:buFontTx/>
              <a:buNone/>
            </a:pPr>
            <a:r>
              <a:rPr lang="en-US" altLang="en-US" sz="2400" b="1"/>
              <a:t>270.   Fly larvae have three pairs of legs.</a:t>
            </a:r>
          </a:p>
        </p:txBody>
      </p:sp>
      <p:sp>
        <p:nvSpPr>
          <p:cNvPr id="645124" name="Text Box 4">
            <a:extLst>
              <a:ext uri="{FF2B5EF4-FFF2-40B4-BE49-F238E27FC236}">
                <a16:creationId xmlns:a16="http://schemas.microsoft.com/office/drawing/2014/main" id="{23D3E61A-C8A9-436A-8373-9A07EA20C580}"/>
              </a:ext>
            </a:extLst>
          </p:cNvPr>
          <p:cNvSpPr txBox="1">
            <a:spLocks noChangeArrowheads="1"/>
          </p:cNvSpPr>
          <p:nvPr/>
        </p:nvSpPr>
        <p:spPr bwMode="auto">
          <a:xfrm>
            <a:off x="609600" y="2936875"/>
            <a:ext cx="82296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electronic devices fail to effectively reduce mosquitoes</a:t>
            </a:r>
          </a:p>
        </p:txBody>
      </p:sp>
    </p:spTree>
  </p:cSld>
  <p:clrMapOvr>
    <a:masterClrMapping/>
  </p:clrMapOvr>
</p:sld>
</file>

<file path=ppt/slides/slide5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3042" name="Rectangle 2">
            <a:extLst>
              <a:ext uri="{FF2B5EF4-FFF2-40B4-BE49-F238E27FC236}">
                <a16:creationId xmlns:a16="http://schemas.microsoft.com/office/drawing/2014/main" id="{249582B8-F43D-4370-938B-2FEEDAD71B47}"/>
              </a:ext>
            </a:extLst>
          </p:cNvPr>
          <p:cNvSpPr>
            <a:spLocks noGrp="1" noChangeArrowheads="1"/>
          </p:cNvSpPr>
          <p:nvPr>
            <p:ph type="title"/>
          </p:nvPr>
        </p:nvSpPr>
        <p:spPr>
          <a:xfrm>
            <a:off x="685800" y="304800"/>
            <a:ext cx="7772400" cy="457200"/>
          </a:xfrm>
        </p:spPr>
        <p:txBody>
          <a:bodyPr/>
          <a:lstStyle/>
          <a:p>
            <a:r>
              <a:rPr lang="en-US" altLang="en-US" sz="3200" b="1"/>
              <a:t>True or False</a:t>
            </a:r>
          </a:p>
        </p:txBody>
      </p:sp>
      <p:sp>
        <p:nvSpPr>
          <p:cNvPr id="343043" name="Rectangle 3">
            <a:extLst>
              <a:ext uri="{FF2B5EF4-FFF2-40B4-BE49-F238E27FC236}">
                <a16:creationId xmlns:a16="http://schemas.microsoft.com/office/drawing/2014/main" id="{1E4A8575-FC8D-4537-98C9-F8F9CDE7E24C}"/>
              </a:ext>
            </a:extLst>
          </p:cNvPr>
          <p:cNvSpPr>
            <a:spLocks noGrp="1" noChangeArrowheads="1"/>
          </p:cNvSpPr>
          <p:nvPr>
            <p:ph type="body" idx="1"/>
          </p:nvPr>
        </p:nvSpPr>
        <p:spPr>
          <a:xfrm>
            <a:off x="533400" y="1143000"/>
            <a:ext cx="8305800" cy="5715000"/>
          </a:xfrm>
        </p:spPr>
        <p:txBody>
          <a:bodyPr/>
          <a:lstStyle/>
          <a:p>
            <a:pPr marL="609600" indent="-609600">
              <a:lnSpc>
                <a:spcPct val="90000"/>
              </a:lnSpc>
              <a:buFontTx/>
              <a:buAutoNum type="arabicPeriod" startAt="265"/>
            </a:pPr>
            <a:r>
              <a:rPr lang="en-US" altLang="en-US" sz="2400" b="1"/>
              <a:t>  Source reduction and habitat alteration are two </a:t>
            </a:r>
          </a:p>
          <a:p>
            <a:pPr marL="609600" indent="-609600">
              <a:lnSpc>
                <a:spcPct val="90000"/>
              </a:lnSpc>
              <a:buFontTx/>
              <a:buNone/>
            </a:pPr>
            <a:r>
              <a:rPr lang="en-US" altLang="en-US" sz="2400" b="1"/>
              <a:t>          important IPM management methods to control      </a:t>
            </a:r>
          </a:p>
          <a:p>
            <a:pPr marL="609600" indent="-609600">
              <a:lnSpc>
                <a:spcPct val="90000"/>
              </a:lnSpc>
              <a:buFontTx/>
              <a:buNone/>
            </a:pPr>
            <a:r>
              <a:rPr lang="en-US" altLang="en-US" sz="2400" b="1"/>
              <a:t>          mosquitoes. </a:t>
            </a:r>
          </a:p>
          <a:p>
            <a:pPr marL="609600" indent="-609600">
              <a:lnSpc>
                <a:spcPct val="90000"/>
              </a:lnSpc>
              <a:buFontTx/>
              <a:buAutoNum type="arabicPeriod" startAt="266"/>
            </a:pPr>
            <a:r>
              <a:rPr lang="en-US" altLang="en-US" sz="2400" b="1"/>
              <a:t>  Electronic devices as physical attractants or repellants </a:t>
            </a:r>
          </a:p>
          <a:p>
            <a:pPr marL="609600" indent="-609600">
              <a:lnSpc>
                <a:spcPct val="90000"/>
              </a:lnSpc>
              <a:buFontTx/>
              <a:buNone/>
            </a:pPr>
            <a:r>
              <a:rPr lang="en-US" altLang="en-US" sz="2400" b="1"/>
              <a:t>          are effective in reducing mosquito populations. </a:t>
            </a:r>
          </a:p>
          <a:p>
            <a:pPr marL="609600" indent="-609600">
              <a:lnSpc>
                <a:spcPct val="90000"/>
              </a:lnSpc>
              <a:buFontTx/>
              <a:buAutoNum type="arabicPeriod" startAt="267"/>
            </a:pPr>
            <a:r>
              <a:rPr lang="en-US" altLang="en-US" sz="2400" b="1"/>
              <a:t>  </a:t>
            </a:r>
            <a:r>
              <a:rPr lang="en-US" altLang="en-US" sz="2400" b="1" u="sng"/>
              <a:t>Insecticides cannot ever be used in standing water to </a:t>
            </a:r>
          </a:p>
          <a:p>
            <a:pPr marL="609600" indent="-609600">
              <a:lnSpc>
                <a:spcPct val="90000"/>
              </a:lnSpc>
              <a:buFontTx/>
              <a:buNone/>
            </a:pPr>
            <a:r>
              <a:rPr lang="en-US" altLang="en-US" sz="2400" b="1"/>
              <a:t>          </a:t>
            </a:r>
            <a:r>
              <a:rPr lang="en-US" altLang="en-US" sz="2400" b="1" u="sng"/>
              <a:t>control mosquitoes.</a:t>
            </a:r>
          </a:p>
          <a:p>
            <a:pPr marL="609600" indent="-609600">
              <a:lnSpc>
                <a:spcPct val="90000"/>
              </a:lnSpc>
              <a:buFontTx/>
              <a:buNone/>
            </a:pPr>
            <a:endParaRPr lang="en-US" altLang="en-US" b="1" u="sng"/>
          </a:p>
          <a:p>
            <a:pPr marL="609600" indent="-609600">
              <a:lnSpc>
                <a:spcPct val="90000"/>
              </a:lnSpc>
              <a:buFontTx/>
              <a:buAutoNum type="arabicPeriod" startAt="268"/>
            </a:pPr>
            <a:r>
              <a:rPr lang="en-US" altLang="en-US" sz="2400" b="1"/>
              <a:t>  Only the female mosquito takes a blood meal from man. </a:t>
            </a:r>
          </a:p>
          <a:p>
            <a:pPr marL="609600" indent="-609600">
              <a:lnSpc>
                <a:spcPct val="90000"/>
              </a:lnSpc>
              <a:buFontTx/>
              <a:buAutoNum type="arabicPeriod" startAt="269"/>
            </a:pPr>
            <a:r>
              <a:rPr lang="en-US" altLang="en-US" sz="2400" b="1"/>
              <a:t>  Mosquitoes are capable of transmitting diseases such as   </a:t>
            </a:r>
          </a:p>
          <a:p>
            <a:pPr marL="609600" indent="-609600">
              <a:lnSpc>
                <a:spcPct val="90000"/>
              </a:lnSpc>
              <a:buFontTx/>
              <a:buNone/>
            </a:pPr>
            <a:r>
              <a:rPr lang="en-US" altLang="en-US" sz="2400" b="1"/>
              <a:t>           encephalitis, malaria, dengue, West Nile fever, and </a:t>
            </a:r>
          </a:p>
          <a:p>
            <a:pPr marL="609600" indent="-609600">
              <a:lnSpc>
                <a:spcPct val="90000"/>
              </a:lnSpc>
              <a:buFontTx/>
              <a:buNone/>
            </a:pPr>
            <a:r>
              <a:rPr lang="en-US" altLang="en-US" sz="2400" b="1"/>
              <a:t>           yellow fever to man.</a:t>
            </a:r>
          </a:p>
          <a:p>
            <a:pPr marL="609600" indent="-609600">
              <a:lnSpc>
                <a:spcPct val="90000"/>
              </a:lnSpc>
              <a:buFontTx/>
              <a:buNone/>
            </a:pPr>
            <a:r>
              <a:rPr lang="en-US" altLang="en-US" sz="2400" b="1"/>
              <a:t>270.   Fly larvae have three pairs of legs.</a:t>
            </a:r>
          </a:p>
        </p:txBody>
      </p:sp>
    </p:spTree>
  </p:cSld>
  <p:clrMapOvr>
    <a:masterClrMapping/>
  </p:clrMapOvr>
</p:sld>
</file>

<file path=ppt/slides/slide5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6146" name="Rectangle 2">
            <a:extLst>
              <a:ext uri="{FF2B5EF4-FFF2-40B4-BE49-F238E27FC236}">
                <a16:creationId xmlns:a16="http://schemas.microsoft.com/office/drawing/2014/main" id="{0378C88E-67FF-4B31-90FA-4D74621C06DA}"/>
              </a:ext>
            </a:extLst>
          </p:cNvPr>
          <p:cNvSpPr>
            <a:spLocks noGrp="1" noChangeArrowheads="1"/>
          </p:cNvSpPr>
          <p:nvPr>
            <p:ph type="title"/>
          </p:nvPr>
        </p:nvSpPr>
        <p:spPr>
          <a:xfrm>
            <a:off x="685800" y="304800"/>
            <a:ext cx="7772400" cy="457200"/>
          </a:xfrm>
        </p:spPr>
        <p:txBody>
          <a:bodyPr/>
          <a:lstStyle/>
          <a:p>
            <a:r>
              <a:rPr lang="en-US" altLang="en-US" sz="3200" b="1"/>
              <a:t>True or False</a:t>
            </a:r>
          </a:p>
        </p:txBody>
      </p:sp>
      <p:sp>
        <p:nvSpPr>
          <p:cNvPr id="646147" name="Rectangle 3">
            <a:extLst>
              <a:ext uri="{FF2B5EF4-FFF2-40B4-BE49-F238E27FC236}">
                <a16:creationId xmlns:a16="http://schemas.microsoft.com/office/drawing/2014/main" id="{7BAE587F-D9B9-417E-8780-43165205E6A1}"/>
              </a:ext>
            </a:extLst>
          </p:cNvPr>
          <p:cNvSpPr>
            <a:spLocks noGrp="1" noChangeArrowheads="1"/>
          </p:cNvSpPr>
          <p:nvPr>
            <p:ph type="body" idx="1"/>
          </p:nvPr>
        </p:nvSpPr>
        <p:spPr>
          <a:xfrm>
            <a:off x="533400" y="1143000"/>
            <a:ext cx="8305800" cy="5715000"/>
          </a:xfrm>
        </p:spPr>
        <p:txBody>
          <a:bodyPr/>
          <a:lstStyle/>
          <a:p>
            <a:pPr marL="609600" indent="-609600">
              <a:lnSpc>
                <a:spcPct val="90000"/>
              </a:lnSpc>
              <a:buFontTx/>
              <a:buAutoNum type="arabicPeriod" startAt="265"/>
            </a:pPr>
            <a:r>
              <a:rPr lang="en-US" altLang="en-US" sz="2400" b="1"/>
              <a:t>  Source reduction and habitat alteration are two </a:t>
            </a:r>
          </a:p>
          <a:p>
            <a:pPr marL="609600" indent="-609600">
              <a:lnSpc>
                <a:spcPct val="90000"/>
              </a:lnSpc>
              <a:buFontTx/>
              <a:buNone/>
            </a:pPr>
            <a:r>
              <a:rPr lang="en-US" altLang="en-US" sz="2400" b="1"/>
              <a:t>          important IPM management methods to control      </a:t>
            </a:r>
          </a:p>
          <a:p>
            <a:pPr marL="609600" indent="-609600">
              <a:lnSpc>
                <a:spcPct val="90000"/>
              </a:lnSpc>
              <a:buFontTx/>
              <a:buNone/>
            </a:pPr>
            <a:r>
              <a:rPr lang="en-US" altLang="en-US" sz="2400" b="1"/>
              <a:t>          mosquitoes. </a:t>
            </a:r>
          </a:p>
          <a:p>
            <a:pPr marL="609600" indent="-609600">
              <a:lnSpc>
                <a:spcPct val="90000"/>
              </a:lnSpc>
              <a:buFontTx/>
              <a:buAutoNum type="arabicPeriod" startAt="266"/>
            </a:pPr>
            <a:r>
              <a:rPr lang="en-US" altLang="en-US" sz="2400" b="1"/>
              <a:t>  Electronic devices as physical attractants or repellants </a:t>
            </a:r>
          </a:p>
          <a:p>
            <a:pPr marL="609600" indent="-609600">
              <a:lnSpc>
                <a:spcPct val="90000"/>
              </a:lnSpc>
              <a:buFontTx/>
              <a:buNone/>
            </a:pPr>
            <a:r>
              <a:rPr lang="en-US" altLang="en-US" sz="2400" b="1"/>
              <a:t>          are effective in reducing mosquito populations. </a:t>
            </a:r>
          </a:p>
          <a:p>
            <a:pPr marL="609600" indent="-609600">
              <a:lnSpc>
                <a:spcPct val="90000"/>
              </a:lnSpc>
              <a:buFontTx/>
              <a:buAutoNum type="arabicPeriod" startAt="267"/>
            </a:pPr>
            <a:r>
              <a:rPr lang="en-US" altLang="en-US" sz="2400" b="1"/>
              <a:t>  </a:t>
            </a:r>
            <a:r>
              <a:rPr lang="en-US" altLang="en-US" sz="2400" b="1" u="sng"/>
              <a:t>Insecticides cannot ever be used in standing water to </a:t>
            </a:r>
          </a:p>
          <a:p>
            <a:pPr marL="609600" indent="-609600">
              <a:lnSpc>
                <a:spcPct val="90000"/>
              </a:lnSpc>
              <a:buFontTx/>
              <a:buNone/>
            </a:pPr>
            <a:r>
              <a:rPr lang="en-US" altLang="en-US" sz="2400" b="1"/>
              <a:t>          </a:t>
            </a:r>
            <a:r>
              <a:rPr lang="en-US" altLang="en-US" sz="2400" b="1" u="sng"/>
              <a:t>control mosquitoes.</a:t>
            </a:r>
          </a:p>
          <a:p>
            <a:pPr marL="609600" indent="-609600">
              <a:lnSpc>
                <a:spcPct val="90000"/>
              </a:lnSpc>
              <a:buFontTx/>
              <a:buNone/>
            </a:pPr>
            <a:endParaRPr lang="en-US" altLang="en-US" b="1" u="sng"/>
          </a:p>
          <a:p>
            <a:pPr marL="609600" indent="-609600">
              <a:lnSpc>
                <a:spcPct val="90000"/>
              </a:lnSpc>
              <a:buFontTx/>
              <a:buAutoNum type="arabicPeriod" startAt="268"/>
            </a:pPr>
            <a:r>
              <a:rPr lang="en-US" altLang="en-US" sz="2400" b="1"/>
              <a:t>  Only the female mosquito takes a blood meal from man. </a:t>
            </a:r>
          </a:p>
          <a:p>
            <a:pPr marL="609600" indent="-609600">
              <a:lnSpc>
                <a:spcPct val="90000"/>
              </a:lnSpc>
              <a:buFontTx/>
              <a:buAutoNum type="arabicPeriod" startAt="269"/>
            </a:pPr>
            <a:r>
              <a:rPr lang="en-US" altLang="en-US" sz="2400" b="1"/>
              <a:t>  Mosquitoes are capable of transmitting diseases such as   </a:t>
            </a:r>
          </a:p>
          <a:p>
            <a:pPr marL="609600" indent="-609600">
              <a:lnSpc>
                <a:spcPct val="90000"/>
              </a:lnSpc>
              <a:buFontTx/>
              <a:buNone/>
            </a:pPr>
            <a:r>
              <a:rPr lang="en-US" altLang="en-US" sz="2400" b="1"/>
              <a:t>           encephalitis, malaria, dengue, West Nile fever, and </a:t>
            </a:r>
          </a:p>
          <a:p>
            <a:pPr marL="609600" indent="-609600">
              <a:lnSpc>
                <a:spcPct val="90000"/>
              </a:lnSpc>
              <a:buFontTx/>
              <a:buNone/>
            </a:pPr>
            <a:r>
              <a:rPr lang="en-US" altLang="en-US" sz="2400" b="1"/>
              <a:t>           yellow fever to man.</a:t>
            </a:r>
          </a:p>
          <a:p>
            <a:pPr marL="609600" indent="-609600">
              <a:lnSpc>
                <a:spcPct val="90000"/>
              </a:lnSpc>
              <a:buFontTx/>
              <a:buNone/>
            </a:pPr>
            <a:r>
              <a:rPr lang="en-US" altLang="en-US" sz="2400" b="1"/>
              <a:t>270.   Fly larvae have three pairs of legs.</a:t>
            </a:r>
          </a:p>
        </p:txBody>
      </p:sp>
      <p:sp>
        <p:nvSpPr>
          <p:cNvPr id="646148" name="Text Box 4">
            <a:extLst>
              <a:ext uri="{FF2B5EF4-FFF2-40B4-BE49-F238E27FC236}">
                <a16:creationId xmlns:a16="http://schemas.microsoft.com/office/drawing/2014/main" id="{D59BA126-1BC1-4319-A5EE-744596C4F87F}"/>
              </a:ext>
            </a:extLst>
          </p:cNvPr>
          <p:cNvSpPr txBox="1">
            <a:spLocks noChangeArrowheads="1"/>
          </p:cNvSpPr>
          <p:nvPr/>
        </p:nvSpPr>
        <p:spPr bwMode="auto">
          <a:xfrm>
            <a:off x="609600" y="4038600"/>
            <a:ext cx="8077200"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Methoprene (IGR), Abate, and </a:t>
            </a:r>
            <a:r>
              <a:rPr lang="en-US" altLang="en-US" sz="2400" i="1"/>
              <a:t>Bacillus thuringiensis</a:t>
            </a:r>
          </a:p>
        </p:txBody>
      </p:sp>
    </p:spTree>
  </p:cSld>
  <p:clrMapOvr>
    <a:masterClrMapping/>
  </p:clrMapOvr>
</p:sld>
</file>

<file path=ppt/slides/slide5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a:extLst>
              <a:ext uri="{FF2B5EF4-FFF2-40B4-BE49-F238E27FC236}">
                <a16:creationId xmlns:a16="http://schemas.microsoft.com/office/drawing/2014/main" id="{C1009A53-62A6-4919-A0E9-37C594E4EFE9}"/>
              </a:ext>
            </a:extLst>
          </p:cNvPr>
          <p:cNvSpPr>
            <a:spLocks noGrp="1" noChangeArrowheads="1"/>
          </p:cNvSpPr>
          <p:nvPr>
            <p:ph type="title"/>
          </p:nvPr>
        </p:nvSpPr>
        <p:spPr>
          <a:xfrm>
            <a:off x="685800" y="152400"/>
            <a:ext cx="7772400" cy="381000"/>
          </a:xfrm>
        </p:spPr>
        <p:txBody>
          <a:bodyPr/>
          <a:lstStyle/>
          <a:p>
            <a:r>
              <a:rPr lang="en-US" altLang="en-US" sz="3200" b="1"/>
              <a:t>True or False</a:t>
            </a:r>
          </a:p>
        </p:txBody>
      </p:sp>
      <p:sp>
        <p:nvSpPr>
          <p:cNvPr id="344067" name="Rectangle 3">
            <a:extLst>
              <a:ext uri="{FF2B5EF4-FFF2-40B4-BE49-F238E27FC236}">
                <a16:creationId xmlns:a16="http://schemas.microsoft.com/office/drawing/2014/main" id="{015DE997-656E-45E5-B841-CCE67F8B0B2E}"/>
              </a:ext>
            </a:extLst>
          </p:cNvPr>
          <p:cNvSpPr>
            <a:spLocks noGrp="1" noChangeArrowheads="1"/>
          </p:cNvSpPr>
          <p:nvPr>
            <p:ph type="body" idx="1"/>
          </p:nvPr>
        </p:nvSpPr>
        <p:spPr>
          <a:xfrm>
            <a:off x="457200" y="685800"/>
            <a:ext cx="8305800" cy="6477000"/>
          </a:xfrm>
        </p:spPr>
        <p:txBody>
          <a:bodyPr/>
          <a:lstStyle/>
          <a:p>
            <a:pPr marL="609600" indent="-609600">
              <a:lnSpc>
                <a:spcPct val="80000"/>
              </a:lnSpc>
              <a:buFontTx/>
              <a:buAutoNum type="arabicPeriod" startAt="265"/>
            </a:pPr>
            <a:r>
              <a:rPr lang="en-US" altLang="en-US" sz="2400" b="1"/>
              <a:t>  Source reduction and habitat alteration are two </a:t>
            </a:r>
          </a:p>
          <a:p>
            <a:pPr marL="609600" indent="-609600">
              <a:lnSpc>
                <a:spcPct val="80000"/>
              </a:lnSpc>
              <a:buFontTx/>
              <a:buNone/>
            </a:pPr>
            <a:r>
              <a:rPr lang="en-US" altLang="en-US" sz="2400" b="1"/>
              <a:t>          important IPM management methods to control      </a:t>
            </a:r>
          </a:p>
          <a:p>
            <a:pPr marL="609600" indent="-609600">
              <a:lnSpc>
                <a:spcPct val="80000"/>
              </a:lnSpc>
              <a:buFontTx/>
              <a:buNone/>
            </a:pPr>
            <a:r>
              <a:rPr lang="en-US" altLang="en-US" sz="2400" b="1"/>
              <a:t>          mosquitoes. </a:t>
            </a:r>
          </a:p>
          <a:p>
            <a:pPr marL="609600" indent="-609600">
              <a:lnSpc>
                <a:spcPct val="80000"/>
              </a:lnSpc>
              <a:buFontTx/>
              <a:buAutoNum type="arabicPeriod" startAt="266"/>
            </a:pPr>
            <a:r>
              <a:rPr lang="en-US" altLang="en-US" sz="2400" b="1"/>
              <a:t>  Electronic devices as physical attractants or repellants </a:t>
            </a:r>
          </a:p>
          <a:p>
            <a:pPr marL="609600" indent="-609600">
              <a:lnSpc>
                <a:spcPct val="80000"/>
              </a:lnSpc>
              <a:buFontTx/>
              <a:buNone/>
            </a:pPr>
            <a:r>
              <a:rPr lang="en-US" altLang="en-US" sz="2400" b="1"/>
              <a:t>          are effective in reducing mosquito populations. </a:t>
            </a:r>
          </a:p>
          <a:p>
            <a:pPr marL="609600" indent="-609600">
              <a:lnSpc>
                <a:spcPct val="80000"/>
              </a:lnSpc>
              <a:buFontTx/>
              <a:buAutoNum type="arabicPeriod" startAt="267"/>
            </a:pPr>
            <a:r>
              <a:rPr lang="en-US" altLang="en-US" sz="2400" b="1"/>
              <a:t>  Insecticides cannot never be used in standing water to </a:t>
            </a:r>
          </a:p>
          <a:p>
            <a:pPr marL="609600" indent="-609600">
              <a:lnSpc>
                <a:spcPct val="80000"/>
              </a:lnSpc>
              <a:buFontTx/>
              <a:buNone/>
            </a:pPr>
            <a:r>
              <a:rPr lang="en-US" altLang="en-US" sz="2400" b="1"/>
              <a:t>          control mosquitoes.</a:t>
            </a:r>
          </a:p>
          <a:p>
            <a:pPr marL="609600" indent="-609600">
              <a:lnSpc>
                <a:spcPct val="80000"/>
              </a:lnSpc>
              <a:buFontTx/>
              <a:buAutoNum type="arabicPeriod" startAt="268"/>
            </a:pPr>
            <a:r>
              <a:rPr lang="en-US" altLang="en-US" sz="2400" b="1"/>
              <a:t>  </a:t>
            </a:r>
            <a:r>
              <a:rPr lang="en-US" altLang="en-US" sz="2400" b="1" u="sng"/>
              <a:t>Only the female mosquito </a:t>
            </a:r>
          </a:p>
          <a:p>
            <a:pPr marL="609600" indent="-609600">
              <a:lnSpc>
                <a:spcPct val="80000"/>
              </a:lnSpc>
              <a:buFontTx/>
              <a:buNone/>
            </a:pPr>
            <a:r>
              <a:rPr lang="en-US" altLang="en-US" sz="2400" b="1"/>
              <a:t>          </a:t>
            </a:r>
            <a:r>
              <a:rPr lang="en-US" altLang="en-US" sz="2400" b="1" u="sng"/>
              <a:t>takes a blood meal from man.</a:t>
            </a:r>
          </a:p>
          <a:p>
            <a:pPr marL="609600" indent="-609600">
              <a:lnSpc>
                <a:spcPct val="80000"/>
              </a:lnSpc>
              <a:buFontTx/>
              <a:buNone/>
            </a:pPr>
            <a:endParaRPr lang="en-US" altLang="en-US" sz="1400" b="1" u="sng"/>
          </a:p>
          <a:p>
            <a:pPr marL="609600" indent="-609600">
              <a:lnSpc>
                <a:spcPct val="80000"/>
              </a:lnSpc>
              <a:buFontTx/>
              <a:buAutoNum type="arabicPeriod" startAt="268"/>
            </a:pPr>
            <a:endParaRPr lang="en-US" altLang="en-US" b="1" u="sng"/>
          </a:p>
          <a:p>
            <a:pPr marL="609600" indent="-609600">
              <a:lnSpc>
                <a:spcPct val="80000"/>
              </a:lnSpc>
              <a:buFontTx/>
              <a:buNone/>
            </a:pPr>
            <a:r>
              <a:rPr lang="en-US" altLang="en-US" sz="2400" b="1"/>
              <a:t> </a:t>
            </a:r>
          </a:p>
          <a:p>
            <a:pPr marL="609600" indent="-609600">
              <a:lnSpc>
                <a:spcPct val="80000"/>
              </a:lnSpc>
              <a:buFontTx/>
              <a:buAutoNum type="arabicPeriod" startAt="268"/>
            </a:pPr>
            <a:endParaRPr lang="en-US" altLang="en-US" sz="1800" b="1"/>
          </a:p>
          <a:p>
            <a:pPr marL="609600" indent="-609600">
              <a:lnSpc>
                <a:spcPct val="80000"/>
              </a:lnSpc>
              <a:buFontTx/>
              <a:buAutoNum type="arabicPeriod" startAt="269"/>
            </a:pPr>
            <a:r>
              <a:rPr lang="en-US" altLang="en-US" sz="2400" b="1"/>
              <a:t>  Mosquitoes are capable of transmitting diseases such as   </a:t>
            </a:r>
          </a:p>
          <a:p>
            <a:pPr marL="609600" indent="-609600">
              <a:lnSpc>
                <a:spcPct val="80000"/>
              </a:lnSpc>
              <a:buFontTx/>
              <a:buNone/>
            </a:pPr>
            <a:r>
              <a:rPr lang="en-US" altLang="en-US" sz="2400" b="1"/>
              <a:t>           encephalitis, malaria, dengue, West Nile fever, and </a:t>
            </a:r>
          </a:p>
          <a:p>
            <a:pPr marL="609600" indent="-609600">
              <a:lnSpc>
                <a:spcPct val="80000"/>
              </a:lnSpc>
              <a:buFontTx/>
              <a:buNone/>
            </a:pPr>
            <a:r>
              <a:rPr lang="en-US" altLang="en-US" sz="2400" b="1"/>
              <a:t>           yellow fever to man.</a:t>
            </a:r>
          </a:p>
          <a:p>
            <a:pPr marL="609600" indent="-609600">
              <a:lnSpc>
                <a:spcPct val="80000"/>
              </a:lnSpc>
              <a:buFontTx/>
              <a:buNone/>
            </a:pPr>
            <a:r>
              <a:rPr lang="en-US" altLang="en-US" sz="2400" b="1"/>
              <a:t>270.   Fly larvae have three pairs of legs.</a:t>
            </a:r>
          </a:p>
        </p:txBody>
      </p:sp>
      <p:pic>
        <p:nvPicPr>
          <p:cNvPr id="344069" name="Picture 5">
            <a:extLst>
              <a:ext uri="{FF2B5EF4-FFF2-40B4-BE49-F238E27FC236}">
                <a16:creationId xmlns:a16="http://schemas.microsoft.com/office/drawing/2014/main" id="{31A9C88A-E7E1-4A81-85B9-44F703473DC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3352800"/>
            <a:ext cx="1676400" cy="1120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44070" name="Picture 6">
            <a:extLst>
              <a:ext uri="{FF2B5EF4-FFF2-40B4-BE49-F238E27FC236}">
                <a16:creationId xmlns:a16="http://schemas.microsoft.com/office/drawing/2014/main" id="{60E22849-1D06-453F-A6E9-B5A9C396665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3352800"/>
            <a:ext cx="1752600" cy="11303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170" name="Rectangle 2">
            <a:extLst>
              <a:ext uri="{FF2B5EF4-FFF2-40B4-BE49-F238E27FC236}">
                <a16:creationId xmlns:a16="http://schemas.microsoft.com/office/drawing/2014/main" id="{3ADDA475-0FC4-4B7F-BAED-632F8305C0CE}"/>
              </a:ext>
            </a:extLst>
          </p:cNvPr>
          <p:cNvSpPr>
            <a:spLocks noGrp="1" noChangeArrowheads="1"/>
          </p:cNvSpPr>
          <p:nvPr>
            <p:ph type="title"/>
          </p:nvPr>
        </p:nvSpPr>
        <p:spPr>
          <a:xfrm>
            <a:off x="685800" y="152400"/>
            <a:ext cx="7772400" cy="381000"/>
          </a:xfrm>
        </p:spPr>
        <p:txBody>
          <a:bodyPr/>
          <a:lstStyle/>
          <a:p>
            <a:r>
              <a:rPr lang="en-US" altLang="en-US" sz="3200" b="1"/>
              <a:t>True or False</a:t>
            </a:r>
          </a:p>
        </p:txBody>
      </p:sp>
      <p:sp>
        <p:nvSpPr>
          <p:cNvPr id="647171" name="Rectangle 3">
            <a:extLst>
              <a:ext uri="{FF2B5EF4-FFF2-40B4-BE49-F238E27FC236}">
                <a16:creationId xmlns:a16="http://schemas.microsoft.com/office/drawing/2014/main" id="{EA89A424-B25F-4F34-936F-888ED109CCB7}"/>
              </a:ext>
            </a:extLst>
          </p:cNvPr>
          <p:cNvSpPr>
            <a:spLocks noGrp="1" noChangeArrowheads="1"/>
          </p:cNvSpPr>
          <p:nvPr>
            <p:ph type="body" idx="1"/>
          </p:nvPr>
        </p:nvSpPr>
        <p:spPr>
          <a:xfrm>
            <a:off x="457200" y="685800"/>
            <a:ext cx="8305800" cy="6477000"/>
          </a:xfrm>
        </p:spPr>
        <p:txBody>
          <a:bodyPr/>
          <a:lstStyle/>
          <a:p>
            <a:pPr marL="609600" indent="-609600">
              <a:lnSpc>
                <a:spcPct val="80000"/>
              </a:lnSpc>
              <a:buFontTx/>
              <a:buAutoNum type="arabicPeriod" startAt="265"/>
            </a:pPr>
            <a:r>
              <a:rPr lang="en-US" altLang="en-US" sz="2400" b="1"/>
              <a:t>  Source reduction and habitat alteration are two </a:t>
            </a:r>
          </a:p>
          <a:p>
            <a:pPr marL="609600" indent="-609600">
              <a:lnSpc>
                <a:spcPct val="80000"/>
              </a:lnSpc>
              <a:buFontTx/>
              <a:buNone/>
            </a:pPr>
            <a:r>
              <a:rPr lang="en-US" altLang="en-US" sz="2400" b="1"/>
              <a:t>          important IPM management methods to control      </a:t>
            </a:r>
          </a:p>
          <a:p>
            <a:pPr marL="609600" indent="-609600">
              <a:lnSpc>
                <a:spcPct val="80000"/>
              </a:lnSpc>
              <a:buFontTx/>
              <a:buNone/>
            </a:pPr>
            <a:r>
              <a:rPr lang="en-US" altLang="en-US" sz="2400" b="1"/>
              <a:t>          mosquitoes. </a:t>
            </a:r>
          </a:p>
          <a:p>
            <a:pPr marL="609600" indent="-609600">
              <a:lnSpc>
                <a:spcPct val="80000"/>
              </a:lnSpc>
              <a:buFontTx/>
              <a:buAutoNum type="arabicPeriod" startAt="266"/>
            </a:pPr>
            <a:r>
              <a:rPr lang="en-US" altLang="en-US" sz="2400" b="1"/>
              <a:t>  Electronic devices as physical attractants or repellants </a:t>
            </a:r>
          </a:p>
          <a:p>
            <a:pPr marL="609600" indent="-609600">
              <a:lnSpc>
                <a:spcPct val="80000"/>
              </a:lnSpc>
              <a:buFontTx/>
              <a:buNone/>
            </a:pPr>
            <a:r>
              <a:rPr lang="en-US" altLang="en-US" sz="2400" b="1"/>
              <a:t>          are effective in reducing mosquito populations. </a:t>
            </a:r>
          </a:p>
          <a:p>
            <a:pPr marL="609600" indent="-609600">
              <a:lnSpc>
                <a:spcPct val="80000"/>
              </a:lnSpc>
              <a:buFontTx/>
              <a:buAutoNum type="arabicPeriod" startAt="267"/>
            </a:pPr>
            <a:r>
              <a:rPr lang="en-US" altLang="en-US" sz="2400" b="1"/>
              <a:t>  Insecticides cannot never be used in standing water to </a:t>
            </a:r>
          </a:p>
          <a:p>
            <a:pPr marL="609600" indent="-609600">
              <a:lnSpc>
                <a:spcPct val="80000"/>
              </a:lnSpc>
              <a:buFontTx/>
              <a:buNone/>
            </a:pPr>
            <a:r>
              <a:rPr lang="en-US" altLang="en-US" sz="2400" b="1"/>
              <a:t>          control mosquitoes.</a:t>
            </a:r>
          </a:p>
          <a:p>
            <a:pPr marL="609600" indent="-609600">
              <a:lnSpc>
                <a:spcPct val="80000"/>
              </a:lnSpc>
              <a:buFontTx/>
              <a:buAutoNum type="arabicPeriod" startAt="268"/>
            </a:pPr>
            <a:r>
              <a:rPr lang="en-US" altLang="en-US" sz="2400" b="1"/>
              <a:t>  </a:t>
            </a:r>
            <a:r>
              <a:rPr lang="en-US" altLang="en-US" sz="2400" b="1" u="sng"/>
              <a:t>Only the female mosquito </a:t>
            </a:r>
          </a:p>
          <a:p>
            <a:pPr marL="609600" indent="-609600">
              <a:lnSpc>
                <a:spcPct val="80000"/>
              </a:lnSpc>
              <a:buFontTx/>
              <a:buNone/>
            </a:pPr>
            <a:r>
              <a:rPr lang="en-US" altLang="en-US" sz="2400" b="1"/>
              <a:t>          </a:t>
            </a:r>
            <a:r>
              <a:rPr lang="en-US" altLang="en-US" sz="2400" b="1" u="sng"/>
              <a:t>takes a blood meal from man.</a:t>
            </a:r>
          </a:p>
          <a:p>
            <a:pPr marL="609600" indent="-609600">
              <a:lnSpc>
                <a:spcPct val="80000"/>
              </a:lnSpc>
              <a:buFontTx/>
              <a:buNone/>
            </a:pPr>
            <a:endParaRPr lang="en-US" altLang="en-US" sz="1400" b="1" u="sng"/>
          </a:p>
          <a:p>
            <a:pPr marL="609600" indent="-609600">
              <a:lnSpc>
                <a:spcPct val="80000"/>
              </a:lnSpc>
              <a:buFontTx/>
              <a:buAutoNum type="arabicPeriod" startAt="268"/>
            </a:pPr>
            <a:endParaRPr lang="en-US" altLang="en-US" b="1" u="sng"/>
          </a:p>
          <a:p>
            <a:pPr marL="609600" indent="-609600">
              <a:lnSpc>
                <a:spcPct val="80000"/>
              </a:lnSpc>
              <a:buFontTx/>
              <a:buNone/>
            </a:pPr>
            <a:r>
              <a:rPr lang="en-US" altLang="en-US" sz="2400" b="1"/>
              <a:t> </a:t>
            </a:r>
          </a:p>
          <a:p>
            <a:pPr marL="609600" indent="-609600">
              <a:lnSpc>
                <a:spcPct val="80000"/>
              </a:lnSpc>
              <a:buFontTx/>
              <a:buAutoNum type="arabicPeriod" startAt="268"/>
            </a:pPr>
            <a:endParaRPr lang="en-US" altLang="en-US" sz="1800" b="1"/>
          </a:p>
          <a:p>
            <a:pPr marL="609600" indent="-609600">
              <a:lnSpc>
                <a:spcPct val="80000"/>
              </a:lnSpc>
              <a:buFontTx/>
              <a:buAutoNum type="arabicPeriod" startAt="269"/>
            </a:pPr>
            <a:r>
              <a:rPr lang="en-US" altLang="en-US" sz="2400" b="1"/>
              <a:t>  Mosquitoes are capable of transmitting diseases such as   </a:t>
            </a:r>
          </a:p>
          <a:p>
            <a:pPr marL="609600" indent="-609600">
              <a:lnSpc>
                <a:spcPct val="80000"/>
              </a:lnSpc>
              <a:buFontTx/>
              <a:buNone/>
            </a:pPr>
            <a:r>
              <a:rPr lang="en-US" altLang="en-US" sz="2400" b="1"/>
              <a:t>           encephalitis, malaria, dengue, West Nile fever, and </a:t>
            </a:r>
          </a:p>
          <a:p>
            <a:pPr marL="609600" indent="-609600">
              <a:lnSpc>
                <a:spcPct val="80000"/>
              </a:lnSpc>
              <a:buFontTx/>
              <a:buNone/>
            </a:pPr>
            <a:r>
              <a:rPr lang="en-US" altLang="en-US" sz="2400" b="1"/>
              <a:t>           yellow fever to man.</a:t>
            </a:r>
          </a:p>
          <a:p>
            <a:pPr marL="609600" indent="-609600">
              <a:lnSpc>
                <a:spcPct val="80000"/>
              </a:lnSpc>
              <a:buFontTx/>
              <a:buNone/>
            </a:pPr>
            <a:r>
              <a:rPr lang="en-US" altLang="en-US" sz="2400" b="1"/>
              <a:t>270.   Fly larvae have three pairs of legs.</a:t>
            </a:r>
          </a:p>
        </p:txBody>
      </p:sp>
      <p:sp>
        <p:nvSpPr>
          <p:cNvPr id="647172" name="Text Box 4">
            <a:extLst>
              <a:ext uri="{FF2B5EF4-FFF2-40B4-BE49-F238E27FC236}">
                <a16:creationId xmlns:a16="http://schemas.microsoft.com/office/drawing/2014/main" id="{8E51F8FA-AC9D-4208-8D5F-08AB7BB83629}"/>
              </a:ext>
            </a:extLst>
          </p:cNvPr>
          <p:cNvSpPr txBox="1">
            <a:spLocks noChangeArrowheads="1"/>
          </p:cNvSpPr>
          <p:nvPr/>
        </p:nvSpPr>
        <p:spPr bwMode="auto">
          <a:xfrm>
            <a:off x="365125" y="4724400"/>
            <a:ext cx="8243888"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True – the female is a blood-sucker &amp; the male is a sap sucker</a:t>
            </a:r>
          </a:p>
        </p:txBody>
      </p:sp>
      <p:pic>
        <p:nvPicPr>
          <p:cNvPr id="647173" name="Picture 5">
            <a:extLst>
              <a:ext uri="{FF2B5EF4-FFF2-40B4-BE49-F238E27FC236}">
                <a16:creationId xmlns:a16="http://schemas.microsoft.com/office/drawing/2014/main" id="{F60D4A37-C5D3-4DE6-9A0D-5609746548B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3352800"/>
            <a:ext cx="1676400" cy="11207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47174" name="Picture 6">
            <a:extLst>
              <a:ext uri="{FF2B5EF4-FFF2-40B4-BE49-F238E27FC236}">
                <a16:creationId xmlns:a16="http://schemas.microsoft.com/office/drawing/2014/main" id="{557E0367-D2C6-49A7-B040-3510E2313D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3352800"/>
            <a:ext cx="1752600" cy="11303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5090" name="Rectangle 2">
            <a:extLst>
              <a:ext uri="{FF2B5EF4-FFF2-40B4-BE49-F238E27FC236}">
                <a16:creationId xmlns:a16="http://schemas.microsoft.com/office/drawing/2014/main" id="{F45CF2D5-9478-42D5-8EFE-711CEADDA0EB}"/>
              </a:ext>
            </a:extLst>
          </p:cNvPr>
          <p:cNvSpPr>
            <a:spLocks noGrp="1" noChangeArrowheads="1"/>
          </p:cNvSpPr>
          <p:nvPr>
            <p:ph type="title"/>
          </p:nvPr>
        </p:nvSpPr>
        <p:spPr>
          <a:xfrm>
            <a:off x="685800" y="304800"/>
            <a:ext cx="7772400" cy="304800"/>
          </a:xfrm>
        </p:spPr>
        <p:txBody>
          <a:bodyPr/>
          <a:lstStyle/>
          <a:p>
            <a:r>
              <a:rPr lang="en-US" altLang="en-US" sz="3200" b="1"/>
              <a:t>True or False</a:t>
            </a:r>
          </a:p>
        </p:txBody>
      </p:sp>
      <p:sp>
        <p:nvSpPr>
          <p:cNvPr id="345091" name="Rectangle 3">
            <a:extLst>
              <a:ext uri="{FF2B5EF4-FFF2-40B4-BE49-F238E27FC236}">
                <a16:creationId xmlns:a16="http://schemas.microsoft.com/office/drawing/2014/main" id="{94FF276C-E07D-4BF2-89CB-C244D295AB9C}"/>
              </a:ext>
            </a:extLst>
          </p:cNvPr>
          <p:cNvSpPr>
            <a:spLocks noGrp="1" noChangeArrowheads="1"/>
          </p:cNvSpPr>
          <p:nvPr>
            <p:ph type="body" idx="1"/>
          </p:nvPr>
        </p:nvSpPr>
        <p:spPr>
          <a:xfrm>
            <a:off x="457200" y="762000"/>
            <a:ext cx="8305800" cy="5867400"/>
          </a:xfrm>
        </p:spPr>
        <p:txBody>
          <a:bodyPr/>
          <a:lstStyle/>
          <a:p>
            <a:pPr marL="609600" indent="-609600">
              <a:buFontTx/>
              <a:buAutoNum type="arabicPeriod" startAt="265"/>
            </a:pPr>
            <a:r>
              <a:rPr lang="en-US" altLang="en-US" sz="2400" b="1"/>
              <a:t>  Source reduction and habitat alteration are two </a:t>
            </a:r>
          </a:p>
          <a:p>
            <a:pPr marL="609600" indent="-609600">
              <a:buFontTx/>
              <a:buNone/>
            </a:pPr>
            <a:r>
              <a:rPr lang="en-US" altLang="en-US" sz="2400" b="1"/>
              <a:t>          important IPM management methods to control      </a:t>
            </a:r>
          </a:p>
          <a:p>
            <a:pPr marL="609600" indent="-609600">
              <a:buFontTx/>
              <a:buNone/>
            </a:pPr>
            <a:r>
              <a:rPr lang="en-US" altLang="en-US" sz="2400" b="1"/>
              <a:t>          mosquitoes. </a:t>
            </a:r>
          </a:p>
          <a:p>
            <a:pPr marL="609600" indent="-609600">
              <a:buFontTx/>
              <a:buAutoNum type="arabicPeriod" startAt="266"/>
            </a:pPr>
            <a:r>
              <a:rPr lang="en-US" altLang="en-US" sz="2400" b="1"/>
              <a:t>  Electronic devices as physical attractants or repellants </a:t>
            </a:r>
          </a:p>
          <a:p>
            <a:pPr marL="609600" indent="-609600">
              <a:buFontTx/>
              <a:buNone/>
            </a:pPr>
            <a:r>
              <a:rPr lang="en-US" altLang="en-US" sz="2400" b="1"/>
              <a:t>          are effective in reducing mosquito populations. </a:t>
            </a:r>
          </a:p>
          <a:p>
            <a:pPr marL="609600" indent="-609600">
              <a:buFontTx/>
              <a:buAutoNum type="arabicPeriod" startAt="267"/>
            </a:pPr>
            <a:r>
              <a:rPr lang="en-US" altLang="en-US" sz="2400" b="1"/>
              <a:t>  Insecticides cannot never be used in standing water to </a:t>
            </a:r>
          </a:p>
          <a:p>
            <a:pPr marL="609600" indent="-609600">
              <a:buFontTx/>
              <a:buNone/>
            </a:pPr>
            <a:r>
              <a:rPr lang="en-US" altLang="en-US" sz="2400" b="1"/>
              <a:t>          control mosquitoes.</a:t>
            </a:r>
          </a:p>
          <a:p>
            <a:pPr marL="609600" indent="-609600">
              <a:buFontTx/>
              <a:buAutoNum type="arabicPeriod" startAt="268"/>
            </a:pPr>
            <a:r>
              <a:rPr lang="en-US" altLang="en-US" sz="2400" b="1"/>
              <a:t>  Only the female mosquito takes a blood meal from man. </a:t>
            </a:r>
          </a:p>
          <a:p>
            <a:pPr marL="609600" indent="-609600">
              <a:buFontTx/>
              <a:buAutoNum type="arabicPeriod" startAt="269"/>
            </a:pPr>
            <a:r>
              <a:rPr lang="en-US" altLang="en-US" sz="2400" b="1"/>
              <a:t>  </a:t>
            </a:r>
            <a:r>
              <a:rPr lang="en-US" altLang="en-US" sz="2400" b="1" u="sng"/>
              <a:t>Mosquitoes are capable of transmitting diseases such as   </a:t>
            </a:r>
          </a:p>
          <a:p>
            <a:pPr marL="609600" indent="-609600">
              <a:buFontTx/>
              <a:buNone/>
            </a:pPr>
            <a:r>
              <a:rPr lang="en-US" altLang="en-US" sz="2400" b="1"/>
              <a:t>           </a:t>
            </a:r>
            <a:r>
              <a:rPr lang="en-US" altLang="en-US" sz="2400" b="1" u="sng"/>
              <a:t>encephalitis, malaria, dengue, West Nile fever, and </a:t>
            </a:r>
          </a:p>
          <a:p>
            <a:pPr marL="609600" indent="-609600">
              <a:buFontTx/>
              <a:buNone/>
            </a:pPr>
            <a:r>
              <a:rPr lang="en-US" altLang="en-US" sz="2400" b="1"/>
              <a:t>           </a:t>
            </a:r>
            <a:r>
              <a:rPr lang="en-US" altLang="en-US" sz="2400" b="1" u="sng"/>
              <a:t>yellow fever to man.</a:t>
            </a:r>
          </a:p>
          <a:p>
            <a:pPr marL="609600" indent="-609600">
              <a:buFontTx/>
              <a:buNone/>
            </a:pPr>
            <a:endParaRPr lang="en-US" altLang="en-US" sz="2400" b="1" u="sng"/>
          </a:p>
          <a:p>
            <a:pPr marL="609600" indent="-609600">
              <a:buFontTx/>
              <a:buNone/>
            </a:pPr>
            <a:r>
              <a:rPr lang="en-US" altLang="en-US" sz="2400" b="1"/>
              <a:t>270.   Fly larvae have three pairs of legs.</a:t>
            </a:r>
          </a:p>
        </p:txBody>
      </p:sp>
    </p:spTree>
  </p:cSld>
  <p:clrMapOvr>
    <a:masterClrMapping/>
  </p:clrMapOvr>
</p:sld>
</file>

<file path=ppt/slides/slide5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194" name="Rectangle 2">
            <a:extLst>
              <a:ext uri="{FF2B5EF4-FFF2-40B4-BE49-F238E27FC236}">
                <a16:creationId xmlns:a16="http://schemas.microsoft.com/office/drawing/2014/main" id="{C618260B-5275-484D-8E3E-8AD5128E54E0}"/>
              </a:ext>
            </a:extLst>
          </p:cNvPr>
          <p:cNvSpPr>
            <a:spLocks noGrp="1" noChangeArrowheads="1"/>
          </p:cNvSpPr>
          <p:nvPr>
            <p:ph type="title"/>
          </p:nvPr>
        </p:nvSpPr>
        <p:spPr>
          <a:xfrm>
            <a:off x="685800" y="304800"/>
            <a:ext cx="7772400" cy="304800"/>
          </a:xfrm>
        </p:spPr>
        <p:txBody>
          <a:bodyPr/>
          <a:lstStyle/>
          <a:p>
            <a:r>
              <a:rPr lang="en-US" altLang="en-US" sz="3200" b="1"/>
              <a:t>True or False</a:t>
            </a:r>
          </a:p>
        </p:txBody>
      </p:sp>
      <p:sp>
        <p:nvSpPr>
          <p:cNvPr id="648195" name="Rectangle 3">
            <a:extLst>
              <a:ext uri="{FF2B5EF4-FFF2-40B4-BE49-F238E27FC236}">
                <a16:creationId xmlns:a16="http://schemas.microsoft.com/office/drawing/2014/main" id="{08E45A5C-33E6-4E22-BB4F-8952B1B99457}"/>
              </a:ext>
            </a:extLst>
          </p:cNvPr>
          <p:cNvSpPr>
            <a:spLocks noGrp="1" noChangeArrowheads="1"/>
          </p:cNvSpPr>
          <p:nvPr>
            <p:ph type="body" idx="1"/>
          </p:nvPr>
        </p:nvSpPr>
        <p:spPr>
          <a:xfrm>
            <a:off x="457200" y="762000"/>
            <a:ext cx="8305800" cy="5867400"/>
          </a:xfrm>
        </p:spPr>
        <p:txBody>
          <a:bodyPr/>
          <a:lstStyle/>
          <a:p>
            <a:pPr marL="609600" indent="-609600">
              <a:buFontTx/>
              <a:buAutoNum type="arabicPeriod" startAt="265"/>
            </a:pPr>
            <a:r>
              <a:rPr lang="en-US" altLang="en-US" sz="2400" b="1"/>
              <a:t>  Source reduction and habitat alteration are two </a:t>
            </a:r>
          </a:p>
          <a:p>
            <a:pPr marL="609600" indent="-609600">
              <a:buFontTx/>
              <a:buNone/>
            </a:pPr>
            <a:r>
              <a:rPr lang="en-US" altLang="en-US" sz="2400" b="1"/>
              <a:t>          important IPM management methods to control      </a:t>
            </a:r>
          </a:p>
          <a:p>
            <a:pPr marL="609600" indent="-609600">
              <a:buFontTx/>
              <a:buNone/>
            </a:pPr>
            <a:r>
              <a:rPr lang="en-US" altLang="en-US" sz="2400" b="1"/>
              <a:t>          mosquitoes. </a:t>
            </a:r>
          </a:p>
          <a:p>
            <a:pPr marL="609600" indent="-609600">
              <a:buFontTx/>
              <a:buAutoNum type="arabicPeriod" startAt="266"/>
            </a:pPr>
            <a:r>
              <a:rPr lang="en-US" altLang="en-US" sz="2400" b="1"/>
              <a:t>  Electronic devices as physical attractants or repellants </a:t>
            </a:r>
          </a:p>
          <a:p>
            <a:pPr marL="609600" indent="-609600">
              <a:buFontTx/>
              <a:buNone/>
            </a:pPr>
            <a:r>
              <a:rPr lang="en-US" altLang="en-US" sz="2400" b="1"/>
              <a:t>          are effective in reducing mosquito populations. </a:t>
            </a:r>
          </a:p>
          <a:p>
            <a:pPr marL="609600" indent="-609600">
              <a:buFontTx/>
              <a:buAutoNum type="arabicPeriod" startAt="267"/>
            </a:pPr>
            <a:r>
              <a:rPr lang="en-US" altLang="en-US" sz="2400" b="1"/>
              <a:t>  Insecticides cannot never be used in standing water to </a:t>
            </a:r>
          </a:p>
          <a:p>
            <a:pPr marL="609600" indent="-609600">
              <a:buFontTx/>
              <a:buNone/>
            </a:pPr>
            <a:r>
              <a:rPr lang="en-US" altLang="en-US" sz="2400" b="1"/>
              <a:t>          control mosquitoes.</a:t>
            </a:r>
          </a:p>
          <a:p>
            <a:pPr marL="609600" indent="-609600">
              <a:buFontTx/>
              <a:buAutoNum type="arabicPeriod" startAt="268"/>
            </a:pPr>
            <a:r>
              <a:rPr lang="en-US" altLang="en-US" sz="2400" b="1"/>
              <a:t>  Only the female mosquito takes a blood meal from man. </a:t>
            </a:r>
          </a:p>
          <a:p>
            <a:pPr marL="609600" indent="-609600">
              <a:buFontTx/>
              <a:buAutoNum type="arabicPeriod" startAt="269"/>
            </a:pPr>
            <a:r>
              <a:rPr lang="en-US" altLang="en-US" sz="2400" b="1"/>
              <a:t>  </a:t>
            </a:r>
            <a:r>
              <a:rPr lang="en-US" altLang="en-US" sz="2400" b="1" u="sng"/>
              <a:t>Mosquitoes are capable of transmitting diseases such as   </a:t>
            </a:r>
          </a:p>
          <a:p>
            <a:pPr marL="609600" indent="-609600">
              <a:buFontTx/>
              <a:buNone/>
            </a:pPr>
            <a:r>
              <a:rPr lang="en-US" altLang="en-US" sz="2400" b="1"/>
              <a:t>           </a:t>
            </a:r>
            <a:r>
              <a:rPr lang="en-US" altLang="en-US" sz="2400" b="1" u="sng"/>
              <a:t>encephalitis, malaria, dengue, West Nile fever, and </a:t>
            </a:r>
          </a:p>
          <a:p>
            <a:pPr marL="609600" indent="-609600">
              <a:buFontTx/>
              <a:buNone/>
            </a:pPr>
            <a:r>
              <a:rPr lang="en-US" altLang="en-US" sz="2400" b="1"/>
              <a:t>           </a:t>
            </a:r>
            <a:r>
              <a:rPr lang="en-US" altLang="en-US" sz="2400" b="1" u="sng"/>
              <a:t>yellow fever to man.</a:t>
            </a:r>
          </a:p>
          <a:p>
            <a:pPr marL="609600" indent="-609600">
              <a:buFontTx/>
              <a:buNone/>
            </a:pPr>
            <a:endParaRPr lang="en-US" altLang="en-US" sz="2400" b="1" u="sng"/>
          </a:p>
          <a:p>
            <a:pPr marL="609600" indent="-609600">
              <a:buFontTx/>
              <a:buNone/>
            </a:pPr>
            <a:r>
              <a:rPr lang="en-US" altLang="en-US" sz="2400" b="1"/>
              <a:t>270.   Fly larvae have three pairs of legs.</a:t>
            </a:r>
          </a:p>
        </p:txBody>
      </p:sp>
      <p:sp>
        <p:nvSpPr>
          <p:cNvPr id="648196" name="Text Box 4">
            <a:extLst>
              <a:ext uri="{FF2B5EF4-FFF2-40B4-BE49-F238E27FC236}">
                <a16:creationId xmlns:a16="http://schemas.microsoft.com/office/drawing/2014/main" id="{88E50C17-C687-4A74-9E2F-EEBE8FE3B62B}"/>
              </a:ext>
            </a:extLst>
          </p:cNvPr>
          <p:cNvSpPr txBox="1">
            <a:spLocks noChangeArrowheads="1"/>
          </p:cNvSpPr>
          <p:nvPr/>
        </p:nvSpPr>
        <p:spPr bwMode="auto">
          <a:xfrm>
            <a:off x="4251325" y="5451475"/>
            <a:ext cx="836613" cy="466725"/>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400"/>
              <a:t>True</a:t>
            </a:r>
          </a:p>
        </p:txBody>
      </p:sp>
    </p:spTree>
  </p:cSld>
  <p:clrMapOvr>
    <a:masterClrMapping/>
  </p:clrMapOvr>
</p:sld>
</file>

<file path=ppt/slides/slide5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114" name="Rectangle 2">
            <a:extLst>
              <a:ext uri="{FF2B5EF4-FFF2-40B4-BE49-F238E27FC236}">
                <a16:creationId xmlns:a16="http://schemas.microsoft.com/office/drawing/2014/main" id="{BC7EEDE2-D9B7-4C4B-8D67-74A03F30DDA9}"/>
              </a:ext>
            </a:extLst>
          </p:cNvPr>
          <p:cNvSpPr>
            <a:spLocks noGrp="1" noChangeArrowheads="1"/>
          </p:cNvSpPr>
          <p:nvPr>
            <p:ph type="title"/>
          </p:nvPr>
        </p:nvSpPr>
        <p:spPr>
          <a:xfrm>
            <a:off x="685800" y="152400"/>
            <a:ext cx="7772400" cy="381000"/>
          </a:xfrm>
        </p:spPr>
        <p:txBody>
          <a:bodyPr/>
          <a:lstStyle/>
          <a:p>
            <a:r>
              <a:rPr lang="en-US" altLang="en-US" sz="3200" b="1"/>
              <a:t>True or False</a:t>
            </a:r>
          </a:p>
        </p:txBody>
      </p:sp>
      <p:sp>
        <p:nvSpPr>
          <p:cNvPr id="346115" name="Rectangle 3">
            <a:extLst>
              <a:ext uri="{FF2B5EF4-FFF2-40B4-BE49-F238E27FC236}">
                <a16:creationId xmlns:a16="http://schemas.microsoft.com/office/drawing/2014/main" id="{FDEF4148-2573-42D9-B4A7-2FE41C5B2DD6}"/>
              </a:ext>
            </a:extLst>
          </p:cNvPr>
          <p:cNvSpPr>
            <a:spLocks noGrp="1" noChangeArrowheads="1"/>
          </p:cNvSpPr>
          <p:nvPr>
            <p:ph type="body" idx="1"/>
          </p:nvPr>
        </p:nvSpPr>
        <p:spPr>
          <a:xfrm>
            <a:off x="457200" y="533400"/>
            <a:ext cx="8305800" cy="6096000"/>
          </a:xfrm>
        </p:spPr>
        <p:txBody>
          <a:bodyPr/>
          <a:lstStyle/>
          <a:p>
            <a:pPr marL="609600" indent="-609600">
              <a:buFontTx/>
              <a:buAutoNum type="arabicPeriod" startAt="265"/>
            </a:pPr>
            <a:r>
              <a:rPr lang="en-US" altLang="en-US" sz="2400" b="1"/>
              <a:t>  Source reduction and habitat alteration are two </a:t>
            </a:r>
          </a:p>
          <a:p>
            <a:pPr marL="609600" indent="-609600">
              <a:buFontTx/>
              <a:buNone/>
            </a:pPr>
            <a:r>
              <a:rPr lang="en-US" altLang="en-US" sz="2400" b="1"/>
              <a:t>          important IPM management methods to control      </a:t>
            </a:r>
          </a:p>
          <a:p>
            <a:pPr marL="609600" indent="-609600">
              <a:buFontTx/>
              <a:buNone/>
            </a:pPr>
            <a:r>
              <a:rPr lang="en-US" altLang="en-US" sz="2400" b="1"/>
              <a:t>          mosquitoes. </a:t>
            </a:r>
          </a:p>
          <a:p>
            <a:pPr marL="609600" indent="-609600">
              <a:buFontTx/>
              <a:buAutoNum type="arabicPeriod" startAt="266"/>
            </a:pPr>
            <a:r>
              <a:rPr lang="en-US" altLang="en-US" sz="2400" b="1"/>
              <a:t>  Electronic devices as physical attractants or repellants </a:t>
            </a:r>
          </a:p>
          <a:p>
            <a:pPr marL="609600" indent="-609600">
              <a:buFontTx/>
              <a:buNone/>
            </a:pPr>
            <a:r>
              <a:rPr lang="en-US" altLang="en-US" sz="2400" b="1"/>
              <a:t>          are effective in reducing mosquito populations. </a:t>
            </a:r>
          </a:p>
          <a:p>
            <a:pPr marL="609600" indent="-609600">
              <a:buFontTx/>
              <a:buAutoNum type="arabicPeriod" startAt="267"/>
            </a:pPr>
            <a:r>
              <a:rPr lang="en-US" altLang="en-US" sz="2400" b="1"/>
              <a:t>  Insecticides cannot never be used in standing water to </a:t>
            </a:r>
          </a:p>
          <a:p>
            <a:pPr marL="609600" indent="-609600">
              <a:buFontTx/>
              <a:buNone/>
            </a:pPr>
            <a:r>
              <a:rPr lang="en-US" altLang="en-US" sz="2400" b="1"/>
              <a:t>          control mosquitoes.</a:t>
            </a:r>
          </a:p>
          <a:p>
            <a:pPr marL="609600" indent="-609600">
              <a:buFontTx/>
              <a:buAutoNum type="arabicPeriod" startAt="268"/>
            </a:pPr>
            <a:r>
              <a:rPr lang="en-US" altLang="en-US" sz="2400" b="1"/>
              <a:t>  Only the female mosquito takes a blood meal from man. </a:t>
            </a:r>
          </a:p>
          <a:p>
            <a:pPr marL="609600" indent="-609600">
              <a:buFontTx/>
              <a:buAutoNum type="arabicPeriod" startAt="269"/>
            </a:pPr>
            <a:r>
              <a:rPr lang="en-US" altLang="en-US" sz="2400" b="1"/>
              <a:t>  Mosquitoes are capable of transmitting diseases such as   </a:t>
            </a:r>
          </a:p>
          <a:p>
            <a:pPr marL="609600" indent="-609600">
              <a:buFontTx/>
              <a:buNone/>
            </a:pPr>
            <a:r>
              <a:rPr lang="en-US" altLang="en-US" sz="2400" b="1"/>
              <a:t>           encephalitis, malaria, dengue, West Nile fever, and </a:t>
            </a:r>
          </a:p>
          <a:p>
            <a:pPr marL="609600" indent="-609600">
              <a:buFontTx/>
              <a:buNone/>
            </a:pPr>
            <a:r>
              <a:rPr lang="en-US" altLang="en-US" sz="2400" b="1"/>
              <a:t>           yellow fever to man.</a:t>
            </a:r>
          </a:p>
          <a:p>
            <a:pPr marL="609600" indent="-609600">
              <a:buFontTx/>
              <a:buAutoNum type="arabicPeriod" startAt="270"/>
            </a:pPr>
            <a:r>
              <a:rPr lang="en-US" altLang="en-US" sz="2400" b="1"/>
              <a:t>  </a:t>
            </a:r>
            <a:r>
              <a:rPr lang="en-US" altLang="en-US" sz="2400" b="1" u="sng"/>
              <a:t>Fly larvae have three pairs of legs.</a:t>
            </a:r>
          </a:p>
          <a:p>
            <a:pPr marL="609600" indent="-609600">
              <a:buFontTx/>
              <a:buAutoNum type="arabicPeriod" startAt="270"/>
            </a:pPr>
            <a:endParaRPr lang="en-US" altLang="en-US" sz="2400" b="1"/>
          </a:p>
          <a:p>
            <a:pPr marL="609600" indent="-609600">
              <a:buFontTx/>
              <a:buNone/>
            </a:pPr>
            <a:endParaRPr lang="en-US" altLang="en-US" sz="2400" b="1"/>
          </a:p>
        </p:txBody>
      </p:sp>
      <p:pic>
        <p:nvPicPr>
          <p:cNvPr id="346118" name="Picture 6">
            <a:extLst>
              <a:ext uri="{FF2B5EF4-FFF2-40B4-BE49-F238E27FC236}">
                <a16:creationId xmlns:a16="http://schemas.microsoft.com/office/drawing/2014/main" id="{925BFB6A-D513-46F2-BF72-0EFF5169C1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5410200"/>
            <a:ext cx="1771650" cy="1333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5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9218" name="Rectangle 2">
            <a:extLst>
              <a:ext uri="{FF2B5EF4-FFF2-40B4-BE49-F238E27FC236}">
                <a16:creationId xmlns:a16="http://schemas.microsoft.com/office/drawing/2014/main" id="{49CC488F-280E-4B58-AAE5-9F60A942737D}"/>
              </a:ext>
            </a:extLst>
          </p:cNvPr>
          <p:cNvSpPr>
            <a:spLocks noGrp="1" noChangeArrowheads="1"/>
          </p:cNvSpPr>
          <p:nvPr>
            <p:ph type="title"/>
          </p:nvPr>
        </p:nvSpPr>
        <p:spPr>
          <a:xfrm>
            <a:off x="685800" y="152400"/>
            <a:ext cx="7772400" cy="381000"/>
          </a:xfrm>
        </p:spPr>
        <p:txBody>
          <a:bodyPr/>
          <a:lstStyle/>
          <a:p>
            <a:r>
              <a:rPr lang="en-US" altLang="en-US" sz="3200" b="1"/>
              <a:t>True or False</a:t>
            </a:r>
          </a:p>
        </p:txBody>
      </p:sp>
      <p:sp>
        <p:nvSpPr>
          <p:cNvPr id="649219" name="Rectangle 3">
            <a:extLst>
              <a:ext uri="{FF2B5EF4-FFF2-40B4-BE49-F238E27FC236}">
                <a16:creationId xmlns:a16="http://schemas.microsoft.com/office/drawing/2014/main" id="{94E0BEB6-4C3A-444A-84B5-FE806A5D299D}"/>
              </a:ext>
            </a:extLst>
          </p:cNvPr>
          <p:cNvSpPr>
            <a:spLocks noGrp="1" noChangeArrowheads="1"/>
          </p:cNvSpPr>
          <p:nvPr>
            <p:ph type="body" idx="1"/>
          </p:nvPr>
        </p:nvSpPr>
        <p:spPr>
          <a:xfrm>
            <a:off x="457200" y="533400"/>
            <a:ext cx="8305800" cy="6096000"/>
          </a:xfrm>
        </p:spPr>
        <p:txBody>
          <a:bodyPr/>
          <a:lstStyle/>
          <a:p>
            <a:pPr marL="609600" indent="-609600">
              <a:buFontTx/>
              <a:buAutoNum type="arabicPeriod" startAt="265"/>
            </a:pPr>
            <a:r>
              <a:rPr lang="en-US" altLang="en-US" sz="2400" b="1"/>
              <a:t>  Source reduction and habitat alteration are two </a:t>
            </a:r>
          </a:p>
          <a:p>
            <a:pPr marL="609600" indent="-609600">
              <a:buFontTx/>
              <a:buNone/>
            </a:pPr>
            <a:r>
              <a:rPr lang="en-US" altLang="en-US" sz="2400" b="1"/>
              <a:t>          important IPM management methods to control      </a:t>
            </a:r>
          </a:p>
          <a:p>
            <a:pPr marL="609600" indent="-609600">
              <a:buFontTx/>
              <a:buNone/>
            </a:pPr>
            <a:r>
              <a:rPr lang="en-US" altLang="en-US" sz="2400" b="1"/>
              <a:t>          mosquitoes. </a:t>
            </a:r>
          </a:p>
          <a:p>
            <a:pPr marL="609600" indent="-609600">
              <a:buFontTx/>
              <a:buAutoNum type="arabicPeriod" startAt="266"/>
            </a:pPr>
            <a:r>
              <a:rPr lang="en-US" altLang="en-US" sz="2400" b="1"/>
              <a:t>  Electronic devices as physical attractants or repellants </a:t>
            </a:r>
          </a:p>
          <a:p>
            <a:pPr marL="609600" indent="-609600">
              <a:buFontTx/>
              <a:buNone/>
            </a:pPr>
            <a:r>
              <a:rPr lang="en-US" altLang="en-US" sz="2400" b="1"/>
              <a:t>          are effective in reducing mosquito populations. </a:t>
            </a:r>
          </a:p>
          <a:p>
            <a:pPr marL="609600" indent="-609600">
              <a:buFontTx/>
              <a:buAutoNum type="arabicPeriod" startAt="267"/>
            </a:pPr>
            <a:r>
              <a:rPr lang="en-US" altLang="en-US" sz="2400" b="1"/>
              <a:t>  Insecticides cannot never be used in standing water to </a:t>
            </a:r>
          </a:p>
          <a:p>
            <a:pPr marL="609600" indent="-609600">
              <a:buFontTx/>
              <a:buNone/>
            </a:pPr>
            <a:r>
              <a:rPr lang="en-US" altLang="en-US" sz="2400" b="1"/>
              <a:t>          control mosquitoes.</a:t>
            </a:r>
          </a:p>
          <a:p>
            <a:pPr marL="609600" indent="-609600">
              <a:buFontTx/>
              <a:buAutoNum type="arabicPeriod" startAt="268"/>
            </a:pPr>
            <a:r>
              <a:rPr lang="en-US" altLang="en-US" sz="2400" b="1"/>
              <a:t>  Only the female mosquito takes a blood meal from man. </a:t>
            </a:r>
          </a:p>
          <a:p>
            <a:pPr marL="609600" indent="-609600">
              <a:buFontTx/>
              <a:buAutoNum type="arabicPeriod" startAt="269"/>
            </a:pPr>
            <a:r>
              <a:rPr lang="en-US" altLang="en-US" sz="2400" b="1"/>
              <a:t>  Mosquitoes are capable of transmitting diseases such as   </a:t>
            </a:r>
          </a:p>
          <a:p>
            <a:pPr marL="609600" indent="-609600">
              <a:buFontTx/>
              <a:buNone/>
            </a:pPr>
            <a:r>
              <a:rPr lang="en-US" altLang="en-US" sz="2400" b="1"/>
              <a:t>           encephalitis, malaria, dengue, West Nile fever, and </a:t>
            </a:r>
          </a:p>
          <a:p>
            <a:pPr marL="609600" indent="-609600">
              <a:buFontTx/>
              <a:buNone/>
            </a:pPr>
            <a:r>
              <a:rPr lang="en-US" altLang="en-US" sz="2400" b="1"/>
              <a:t>           yellow fever to man.</a:t>
            </a:r>
          </a:p>
          <a:p>
            <a:pPr marL="609600" indent="-609600">
              <a:buFontTx/>
              <a:buAutoNum type="arabicPeriod" startAt="270"/>
            </a:pPr>
            <a:r>
              <a:rPr lang="en-US" altLang="en-US" sz="2400" b="1"/>
              <a:t>  </a:t>
            </a:r>
            <a:r>
              <a:rPr lang="en-US" altLang="en-US" sz="2400" b="1" u="sng"/>
              <a:t>Fly larvae have three pairs of legs.</a:t>
            </a:r>
          </a:p>
          <a:p>
            <a:pPr marL="609600" indent="-609600">
              <a:buFontTx/>
              <a:buAutoNum type="arabicPeriod" startAt="270"/>
            </a:pPr>
            <a:endParaRPr lang="en-US" altLang="en-US" sz="2400" b="1"/>
          </a:p>
          <a:p>
            <a:pPr marL="609600" indent="-609600">
              <a:buFontTx/>
              <a:buNone/>
            </a:pPr>
            <a:endParaRPr lang="en-US" altLang="en-US" sz="2400" b="1"/>
          </a:p>
        </p:txBody>
      </p:sp>
      <p:sp>
        <p:nvSpPr>
          <p:cNvPr id="649220" name="Text Box 4">
            <a:extLst>
              <a:ext uri="{FF2B5EF4-FFF2-40B4-BE49-F238E27FC236}">
                <a16:creationId xmlns:a16="http://schemas.microsoft.com/office/drawing/2014/main" id="{77380F9E-7FFD-41B8-BFDA-11EBB5CCB781}"/>
              </a:ext>
            </a:extLst>
          </p:cNvPr>
          <p:cNvSpPr txBox="1">
            <a:spLocks noChangeArrowheads="1"/>
          </p:cNvSpPr>
          <p:nvPr/>
        </p:nvSpPr>
        <p:spPr bwMode="auto">
          <a:xfrm>
            <a:off x="2362200" y="5867400"/>
            <a:ext cx="3962400" cy="83185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400"/>
              <a:t>False – fly larvae are legless.</a:t>
            </a:r>
          </a:p>
          <a:p>
            <a:r>
              <a:rPr lang="en-US" altLang="en-US" sz="2400"/>
              <a:t>They are called maggots</a:t>
            </a:r>
          </a:p>
        </p:txBody>
      </p:sp>
      <p:pic>
        <p:nvPicPr>
          <p:cNvPr id="649221" name="Picture 5">
            <a:extLst>
              <a:ext uri="{FF2B5EF4-FFF2-40B4-BE49-F238E27FC236}">
                <a16:creationId xmlns:a16="http://schemas.microsoft.com/office/drawing/2014/main" id="{7045064F-E968-42F4-903A-13F9485846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5410200"/>
            <a:ext cx="1771650" cy="13335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2800" b="1" i="0" u="none" strike="noStrike" cap="none" normalizeH="0" baseline="0" smtClean="0">
            <a:ln>
              <a:noFill/>
            </a:ln>
            <a:solidFill>
              <a:schemeClr val="tx1"/>
            </a:solidFill>
            <a:effectLst/>
            <a:latin typeface="Times New Roman" panose="02020603050405020304"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5177</TotalTime>
  <Words>63193</Words>
  <Application>Microsoft Office PowerPoint</Application>
  <PresentationFormat>On-screen Show (4:3)</PresentationFormat>
  <Paragraphs>6563</Paragraphs>
  <Slides>544</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544</vt:i4>
      </vt:variant>
    </vt:vector>
  </HeadingPairs>
  <TitlesOfParts>
    <vt:vector size="546" baseType="lpstr">
      <vt:lpstr>Times New Roman</vt:lpstr>
      <vt:lpstr>Default Design</vt:lpstr>
      <vt:lpstr>Practice Exams – HPC Category</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Match the cockroaches listed below as an answer to the following questions: A. German cockroach   B. Asian cockroach   C. Woods roach   D. Oriental cockroach E. Pennsylvania woods roach   F. Brown-banded cockroach   G. American cockroach H. Australian Cockroach   I. Smoky-brown cockroach  </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P. Allegheny Mound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P. Allegheny Mound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P. Allegheny Mound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P. Allegheny Mound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P. Allegheny Mound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P. Allegheny Mound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P. Allegheny Mound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P. Allegheny Mound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P. Allegheny Mound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P. Allegheny Mound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P. Allegheny Mound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P. Allegheny Mound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P. Allegheny Mound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P. Allegheny Mound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P. Allegheny Mound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P. Allegheny Mound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P. Allegheny Mound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P. Allegheny Mound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P. Allegheny Mound ant </vt:lpstr>
      <vt:lpstr>Match the following ants to the questions below: A. Acrobat ant   B. Argentine ant   C. Big-headed ant   D. Carpenter ant   E. Crazy ant F. Field ant   G. Fire ant   H. Harvester ant   I. Large Yellow ant   J. Leaf-cutting ant   K. Little Black ant   L. Odorous House ant   M. Pavement ant   N. Pharaoh ant    O. Thief ant   P. Allegheny Mound ant </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Match the following: A. Yellow jacket   B. Bald-faced hornet   C. European hornet   D. Carpenter bee E. Bumble bee   F. Honey bee   G. Mud dauber   H. Velvet ant   I. Cicada killer J. Paper wasp</vt:lpstr>
      <vt:lpstr>Match the following: A. Yellow jacket   B. Bald-faced hornet   C. European hornet   D. Carpenter bee E. Bumble bee   F. Honey bee   G. Mud dauber   H. Velvet ant   I. Cicada killer J. Paper wasp</vt:lpstr>
      <vt:lpstr>Match the following: A. Yellow jacket   B. Bald-faced hornet   C. European hornet   D. Carpenter bee E. Bumble bee   F. Honey bee   G. Mud dauber   H. Velvet ant   I. Cicada killer J. Paper wasp</vt:lpstr>
      <vt:lpstr>Match the following: A. Yellow jacket   B. Bald-faced hornet   C. European hornet   D. Carpenter bee E. Bumble bee   F. Honey bee   G. Mud dauber   H. Velvet ant   I. Cicada killer J. Paper wasp</vt:lpstr>
      <vt:lpstr>Match the following: A. Yellow jacket   B. Bald-faced hornet   C. European hornet   D. Carpenter bee E. Bumble bee   F. Honey bee   G. Mud dauber   H. Velvet ant   I. Cicada killer J. Paper wasp</vt:lpstr>
      <vt:lpstr>Match the following: A. Yellow jacket   B. Bald-faced hornet   C. European hornet   D. Carpenter bee E. Bumble bee   F. Honey bee   G. Mud dauber   H. Velvet ant   I. Cicada killer J. Paper wasp</vt:lpstr>
      <vt:lpstr>Match the following: A. Yellow jacket   B. Bald-faced hornet   C. European hornet   D. Carpenter bee E. Bumble bee   F. Honey bee   G. Mud dauber   H. Velvet ant   I. Cicada killer J. Paper wasp</vt:lpstr>
      <vt:lpstr>Match the following: A. Yellow jacket   B. Bald-faced hornet   C. European hornet   D. Carpenter bee E. Bumble bee   F. Honey bee   G. Mud dauber   H. Velvet ant   I. Cicada killer J. Paper wasp</vt:lpstr>
      <vt:lpstr>                  Match the following: A. Angoumois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Psocid Q. Grain Mites</vt:lpstr>
      <vt:lpstr>                  Match the following: A. Angoumois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Psocid Q. Grain Mites</vt:lpstr>
      <vt:lpstr>                  Match the following: A. Angoumois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Psocid Q. Grain Mites</vt:lpstr>
      <vt:lpstr>                  Match the following: A. Angoumois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Psocid Q. Grain Mites</vt:lpstr>
      <vt:lpstr>                  Match the following: A. Angoumois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Psocid Q. Grain Mites</vt:lpstr>
      <vt:lpstr>                  Match the following: A. Angoumois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Psocid Q. Grain Mites</vt:lpstr>
      <vt:lpstr>                  Match the following: A. Angoumois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Pscoid  Q. Grain Mites</vt:lpstr>
      <vt:lpstr>                  Match the following: A. Angoumois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Pscoid  Q. Grain Mites</vt:lpstr>
      <vt:lpstr>Match the following: A. Angomouis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Pscoid  Q. Grain Mites</vt:lpstr>
      <vt:lpstr>Match the following: A. Angomouis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Pscoid  Q. Grain Mites</vt:lpstr>
      <vt:lpstr>Match the following: A. Angomouis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Pscoid  Q. Grain Mites</vt:lpstr>
      <vt:lpstr>Match the following: A. Angomouis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Pscoid  Q. Grain Mites</vt:lpstr>
      <vt:lpstr>Match the following: A. Angomouis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Pscoid  Q. Grain Mites</vt:lpstr>
      <vt:lpstr>Match the following: A. Angomouis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Pscoid  Q. Grain Mites</vt:lpstr>
      <vt:lpstr>Match the following: A. Angomouis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Pscoid  Q. Grain Mites</vt:lpstr>
      <vt:lpstr>Match the following: A. Angomouis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Pscoid  Q. Grain Mites</vt:lpstr>
      <vt:lpstr>                  Match the following: A. Angoumois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Psocid Q. Grain Mites</vt:lpstr>
      <vt:lpstr>                  Match the following: A. Angoumois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Psocid Q. Grain Mites</vt:lpstr>
      <vt:lpstr>                  Match the following: A. Angoumois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Psocid Q. Grain Mites</vt:lpstr>
      <vt:lpstr>                  Match the following: A. Angoumois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Psocid Q. Grain Mites</vt:lpstr>
      <vt:lpstr>                  Match the following: A. Angoumois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Psocid Q. Grain Mites</vt:lpstr>
      <vt:lpstr>                  Match the following: A. Angoumois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Psocid Q. Grain Mites</vt:lpstr>
      <vt:lpstr>                  Match the following: A. Angoumois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Psocid Q. Grain Mites</vt:lpstr>
      <vt:lpstr>                  Match the following: A. Angoumois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Psocid Q. Grain Mites</vt:lpstr>
      <vt:lpstr>                  Match the following: A. Angoumois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Psocid Q. Grain Mites</vt:lpstr>
      <vt:lpstr>                  Match the following: A. Angoumois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Psocid Q. Grain Mites</vt:lpstr>
      <vt:lpstr>                  Match the following: A. Angoumois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Psocid Q. Grain Mites</vt:lpstr>
      <vt:lpstr>                  Match the following: A. Angoumois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Psocid Q. Grain Mites</vt:lpstr>
      <vt:lpstr>                  Match the following: A. Angoumois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Psocid Q. Grain Mites</vt:lpstr>
      <vt:lpstr>                  Match the following: A. Angoumois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Psocid Q. Grain Mites</vt:lpstr>
      <vt:lpstr>                  Match the following: A. Angoumois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Psocid Q. Grain Mites</vt:lpstr>
      <vt:lpstr>                  Match the following: A. Angoumois grain moth   B. Cadelle   C. Cigarette beetle   D. Confused flour beetle E. Drugstore beetle   F. Granary weevil   G. Indian meal moth   H. Khapra beetle I. Lesser grain borer   J. Mediterranean flour moth   K. Red flour beetle   L. Rice weevil M. Saw-toothed grain beetle   N. Yellow mealworm   O. Dark mealworm   P. Psocid Q. Grain Mites</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Match the following: A. Scavenger   B. Internal feeder   C. External feeder   D. Secondary pest</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Cat flea   B. Dog flea   C. Oriental rat flea   D. Sticktight flea   E. Brown dog tick F. American dog tick   G. Deer tick   H. Rocky Mountain wood tick   I. Head &amp; Body lice J. Crab lice   K. Chigger   L. Itch mite   M. Bedbug   N. Blood-sucking conenose   </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                     Match the following: A. Clover Mites   B. Centipedes   C. Millipedes   D. Pillbugs   E. Sowbugs   F. Slugs &amp; Snails G. House cricket   H. Field cricket   I. Cave or camel cricket   J. Earwig   K. Boxelder bugs L. Thrips   M. Ground beetles   N. Lady bugs  O. House Centipedes   P. Scorpions   Q. Black Widow spider   R. Brown Recluse spider   S. Silverfish &amp; Firebrats   T. Springtails</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                   Match the following: A. Black carpet Beetle   B. Casemaking clothes moth   C. Common carpet beetle D. Crickets   E. Furniture carpet beetle   F. Silverfish   G. Varied carpet beetle H. Webbing clothes moth</vt:lpstr>
      <vt:lpstr>                   Match the following: A. Black carpet Beetle   B. Casemaking clothes moth   C. Common carpet beetle D. Crickets   E. Furniture carpet beetle   F. Silverfish   G. Varied carpet beetle H. Webbing clothes moth</vt:lpstr>
      <vt:lpstr>                   Match the following: A. Black carpet Beetle   B. Casemaking clothes moth   C. Common carpet beetle D. Crickets   E. Furniture carpet beetle   F. Silverfish   G. Varied carpet beetle H. Webbing clothes moth</vt:lpstr>
      <vt:lpstr>                   Match the following: A. Black carpet Beetle   B. Casemaking clothes moth   C. Common carpet beetle D. Crickets   E. Furniture carpet beetle   F. Silverfish   G. Varied carpet beetle H. Webbing clothes moth</vt:lpstr>
      <vt:lpstr>                   Match the following: A. Black carpet Beetle   B. Casemaking clothes moth   C. Common carpet beetle D. Crickets   E. Furniture carpet beetle   F. Silverfish   G. Varied carpet beetle H. Webbing clothes moth</vt:lpstr>
      <vt:lpstr>                   Match the following: A. Black carpet Beetle   B. Casemaking clothes moth   C. Common carpet beetle D. Crickets   E. Furniture carpet beetle   F. Silverfish   G. Varied carpet beetle H. Webbing clothes moth</vt:lpstr>
      <vt:lpstr>                   Match the following: A. Black carpet Beetle   B. Casemaking clothes moth   C. Common carpet beetle D. Crickets   E. Furniture carpet beetle   F. Silverfish   G. Varied carpet beetle H. Webbing clothes moth</vt:lpstr>
      <vt:lpstr>                   Match the following: A. Black carpet Beetle   B. Casemaking clothes moth   C. Common carpet beetle D. Crickets   E. Furniture carpet beetle   F. Silverfish   G. Varied carpet beetle H. Webbing clothes moth</vt:lpstr>
      <vt:lpstr>                   Match the following: A. Black carpet Beetle   B. Casemaking clothes moth   C. Common carpet beetle D. Crickets   E. Furniture carpet beetle   F. Silverfish   G. Varied carpet beetle H. Webbing clothes moth</vt:lpstr>
      <vt:lpstr>                   Match the following: A. Black carpet Beetle   B. Casemaking clothes moth   C. Common carpet beetle D. Crickets   E. Furniture carpet beetle   F. Silverfish   G. Varied carpet beetle H. Webbing clothes moth</vt:lpstr>
      <vt:lpstr>                   Match the following: A. Black carpet Beetle   B. Casemaking clothes moth   C. Common carpet beetle D. Crickets   E. Furniture carpet beetle   F. Silverfish   G. Varied carpet beetle H. Webbing clothes moth</vt:lpstr>
      <vt:lpstr>                   Match the following: A. Black carpet Beetle   B. Casemaking clothes moth   C. Common carpet beetle D. Crickets   E. Furniture carpet beetle   F. Silverfish   G. Varied carpet beetle H. Webbing clothes moth</vt:lpstr>
      <vt:lpstr>                   Match the following: A. Black carpet Beetle   B. Casemaking clothes moth   C. Common carpet beetle D. Crickets   E. Furniture carpet beetle   F. Silverfish   G. Varied carpet beetle H. Webbing clothes moth</vt:lpstr>
      <vt:lpstr>                   Match the following: A. Black carpet Beetle   B. Casemaking clothes moth   C. Common carpet beetle D. Crickets   E. Furniture carpet beetle   F. Silverfish   G. Varied carpet beetle H. Webbing clothes moth</vt:lpstr>
      <vt:lpstr>                   Match the following: A. Black carpet Beetle   B. Casemaking clothes moth   C. Common carpet beetle D. Crickets   E. Furniture carpet beetle   F. Silverfish   G. Varied carpet beetle H. Webbing clothes moth</vt:lpstr>
      <vt:lpstr>                   Match the following: A. Black carpet Beetle   B. Casemaking clothes moth   C. Common carpet beetle D. Crickets   E. Furniture carpet beetle   F. Silverfish   G. Varied carpet beetle H. Webbing clothes moth</vt:lpstr>
      <vt:lpstr>                   Match the following: A. Black carpet Beetle   B. Casemaking clothes moth   C. Common carpet beetle D. Crickets   E. Furniture carpet beetle   F. Silverfish   G. Varied carpet beetle H. Webbing clothes moth</vt:lpstr>
      <vt:lpstr>                   Match the following: A. Black carpet Beetle   B. Casemaking clothes moth   C. Common carpet beetle D. Crickets   E. Furniture carpet beetle   F. Silverfish   G. Varied carpet beetle H. Webbing clothes moth</vt:lpstr>
      <vt:lpstr>                   Match the following: A. Black carpet Beetle   B. Casemaking clothes moth   C. Common carpet beetle D. Crickets   E. Furniture carpet beetle   F. Silverfish   G. Varied carpet beetle H. Webbing clothes moth</vt:lpstr>
      <vt:lpstr>                   Match the following: A. Black carpet Beetle   B. Casemaking clothes moth   C. Common carpet beetle D. Crickets   E. Furniture carpet beetle   F. Silverfish   G. Varied carpet beetle H. Webbing clothes moth</vt:lpstr>
      <vt:lpstr>                   Match the following: A. Black carpet Beetle   B. Casemaking clothes moth   C. Common carpet beetle D. Crickets   E. Furniture carpet beetle   F. Silverfish   G. Varied carpet beetle H. Webbing clothes moth</vt:lpstr>
      <vt:lpstr>                   Match the following: A. Black carpet Beetle   B. Casemaking clothes moth   C. Common carpet beetle D. Crickets   E. Furniture carpet beetle   F. Silverfish   G. Varied carpet beetle H. Webbing clothes moth</vt:lpstr>
      <vt:lpstr>                   Match the following: A. Black carpet Beetle   B. Casemaking clothes moth   C. Common carpet beetle D. Crickets   E. Furniture carpet beetle   F. Silverfish   G. Varied carpet beetle H. Webbing clothes moth</vt:lpstr>
      <vt:lpstr>                   Match the following: A. Black carpet Beetle   B. Casemaking clothes moth   C. Common carpet beetle D. Crickets   E. Furniture carpet beetle   F. Silverfish   G. Varied carpet beetle H. Webbing clothes moth</vt:lpstr>
      <vt:lpstr>                   Match the following: A. Black carpet Beetle   B. Casemaking clothes moth   C. Common carpet beetle D. Furniture carpet beetle   E. Silverfish   F. Varied carpet beetle   H. Webbing clothes moth </vt:lpstr>
      <vt:lpstr>                   Match the following: A. Black carpet Beetle   B. Casemaking clothes moth   C. Common carpet beetle D. Furniture carpet beetle   E. Silverfish   F. Varied carpet beetle   H. Webbing clothes moth </vt:lpstr>
      <vt:lpstr>                   Match the following: A. Black carpet Beetle   B. Casemaking clothes moth   C. Common carpet beetle D. Furniture carpet beetle   E. Silverfish   F. Varied carpet beetle   H. Webbing clothes moth </vt:lpstr>
      <vt:lpstr>                   Match the following: A. Black carpet Beetle   B. Casemaking clothes moth   C. Common carpet beetle D. Furniture carpet beetle   E. Silverfish   F. Varied carpet beetle   H. Webbing clothes moth </vt:lpstr>
      <vt:lpstr>                   Match the following: A. Black carpet Beetle   B. Casemaking clothes moth   C. Common carpet beetle D. Furniture carpet beetle   E. Silverfish   F. Varied carpet beetle   H. Webbing clothes moth </vt:lpstr>
      <vt:lpstr>                   Match the following: A. Black carpet Beetle   B. Casemaking clothes moth   C. Common carpet beetle D. Furniture carpet beetle   E. Silverfish   F. Varied carpet beetle   H. Webbing clothes moth </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Elephantiasis -Do you think it hurts?</vt:lpstr>
      <vt:lpstr>                     Match the following:  A. Phorid fly   B. Flesh fly   C. Fruit fly   D. Stable fly   E. Horse fly   F. House fly G. Black fly   H. Bottle or blow fly   I. Moth flies   J.  Cluster fly   K. Face fly   L. Deer fly    </vt:lpstr>
      <vt:lpstr>                     Match the following:  A. Phorid fly   B. Flesh fly   C. Fruit fly   D. Stable fly   E. Horse fly   F. House fly G. Black fly   H. Bottle or blow fly   I. Moth flies   J.  Cluster fly   K. Face fly   L. Deer fly    </vt:lpstr>
      <vt:lpstr>                     Match the following:  A. Phorid fly   B. Flesh fly   C. Fruit fly   D. Stable fly   E. Horse fly   F. House fly G. Black fly   H. Bottle or blow fly   I. Moth flies   J.  Cluster fly   K. Face fly   L. Deer fly    </vt:lpstr>
      <vt:lpstr>                     Match the following:  A. Phorid fly   B. Flesh fly   C. Fruit fly   D. Stable fly   E. Horse fly   F. House fly G. Black fly   H. Bottle or blow fly   I. Moth flies   J.  Cluster fly   K. Face fly   L. Deer fly    </vt:lpstr>
      <vt:lpstr>                     Match the following:  A. Phorid fly   B. Flesh fly   C. Fruit fly   D. Stable fly   E. Horse fly   F. House fly G. Black fly   H. Bottle or blow fly   I. Moth flies   J.  Cluster fly   K. Face fly   L. Deer fly    </vt:lpstr>
      <vt:lpstr>                     Match the following:  A. Phorid fly   B. Flesh fly   C. Fruit fly   D. Stable fly   E. Horse fly   F. House fly G. Black fly   H. Bottle or blow fly   I. Moth flies   J.  Cluster fly   K. Face fly   L. Deer fly    </vt:lpstr>
      <vt:lpstr>                     Match the following:  A. Phorid fly   B. Flesh fly   C. Fruit fly   D. Stable fly   E. Horse fly   F. House fly G. Black fly   H. Bottle or blow fly   I. Moth flies   J.  Cluster fly   K. Face fly   L. Deer fly    </vt:lpstr>
      <vt:lpstr>                     Match the following:  A. Phorid fly   B. Flesh fly   C. Fruit fly   D. Stable fly   E. Horse fly   F. House fly G. Black fly   H. Bottle or blow fly   I. Moth flies   J.  Cluster fly   K. Face fly   L. Deer fly    </vt:lpstr>
      <vt:lpstr>                     Match the following:  A. Phorid fly   B. Flesh fly   C. Fruit fly   D. Stable fly   E. Horse fly   F. House fly G. Black fly   H. Bottle or blow fly   I. Moth flies   J.  Cluster fly   K. Face fly   L. Deer fly    </vt:lpstr>
      <vt:lpstr>                     Match the following:  A. Phorid fly   B. Flesh fly   C. Fruit fly   D. Stable fly   E. Horse fly   F. House fly G. Black fly   H. Bottle or blow fly   I. Moth flies   J.  Cluster fly   K. Face fly   L. Deer fly    </vt:lpstr>
      <vt:lpstr>                     Match the following:  A. Phorid fly   B. Flesh fly   C. Fruit fly   D. Stable fly   E. Horse fly   F. House fly G. Black fly   H. Bottle or blow fly   I. Moth flies   J.  Cluster fly   K. Face fly   L. Deer fly    </vt:lpstr>
      <vt:lpstr>                     Match the following:  A. Phorid fly   B. Flesh fly   C. Fruit fly   D. Stable fly   E. Horse fly   F. House fly G. Black fly   H. Bottle or blow fly   I. Moth flies   J.  Cluster fly   K. Face fly   L. Deer fly    </vt:lpstr>
      <vt:lpstr>                     Match the following:  A. Phorid fly   B. Flesh fly   C. Fruit fly   D. Stable fly   E. Horse fly   F. House fly G. Black fly   H. Bottle or blow fly   I. Moth flies   J.  Cluster fly   K. Face fly   L. Deer fly    </vt:lpstr>
      <vt:lpstr>                     Match the following:  A. Phorid fly   B. Flesh fly   C. Fruit fly   D. Stable fly   E. Horse fly   F. House fly G. Black fly   H. Bottle or blow fly   I. Moth flies   J.  Cluster fly   K. Face fly   L. Deer fly    </vt:lpstr>
      <vt:lpstr>                     Match the following:  A. Phorid fly   B. Flesh fly   C. Fruit fly   D. Stable fly   E. Horse fly   F. House fly G. Black fly   H. Bottle or blow fly   I. Moth flies   J.  Cluster fly   K. Face fly   L. Deer fly    </vt:lpstr>
      <vt:lpstr>                     Match the following:  A. Phorid fly   B. Flesh fly   C. Fruit fly   D. Stable fly   E. Horse fly   F. House fly G. Black fly   H. Bottle or blow fly   I. Moth flies   J.  Cluster fly   K. Face fly   L. Deer fly    </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Match the following: a.  Norway Rat     b.  Roof Rat     c.  House Mouse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Multiple Choice</vt:lpstr>
      <vt:lpstr>Multiple Choice</vt:lpstr>
      <vt:lpstr>Multiple Choice</vt:lpstr>
      <vt:lpstr>Multiple Choice</vt:lpstr>
      <vt:lpstr>Multiple Choice</vt:lpstr>
      <vt:lpstr>Multiple Choice</vt:lpstr>
      <vt:lpstr>Multiple Choice</vt:lpstr>
      <vt:lpstr>Multiple Choice</vt:lpstr>
      <vt:lpstr>Multiple Choice</vt:lpstr>
      <vt:lpstr>Multiple Choice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lpstr>True or False</vt:lpstr>
    </vt:vector>
  </TitlesOfParts>
  <Company>Terminix International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Practice Exams – HPC Category</dc:title>
  <dc:creator>jchase</dc:creator>
  <cp:lastModifiedBy>John Cook</cp:lastModifiedBy>
  <cp:revision>54</cp:revision>
  <dcterms:created xsi:type="dcterms:W3CDTF">2003-10-11T23:04:25Z</dcterms:created>
  <dcterms:modified xsi:type="dcterms:W3CDTF">2022-06-10T21:47:20Z</dcterms:modified>
</cp:coreProperties>
</file>