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4"/>
  </p:notesMasterIdLst>
  <p:sldIdLst>
    <p:sldId id="256" r:id="rId2"/>
    <p:sldId id="263" r:id="rId3"/>
    <p:sldId id="264" r:id="rId4"/>
    <p:sldId id="265" r:id="rId5"/>
    <p:sldId id="281" r:id="rId6"/>
    <p:sldId id="341" r:id="rId7"/>
    <p:sldId id="342" r:id="rId8"/>
    <p:sldId id="343" r:id="rId9"/>
    <p:sldId id="339" r:id="rId10"/>
    <p:sldId id="266" r:id="rId11"/>
    <p:sldId id="282" r:id="rId12"/>
    <p:sldId id="340" r:id="rId13"/>
    <p:sldId id="284" r:id="rId14"/>
    <p:sldId id="267" r:id="rId15"/>
    <p:sldId id="283" r:id="rId16"/>
    <p:sldId id="268" r:id="rId17"/>
    <p:sldId id="285" r:id="rId18"/>
    <p:sldId id="286" r:id="rId19"/>
    <p:sldId id="269" r:id="rId20"/>
    <p:sldId id="288" r:id="rId21"/>
    <p:sldId id="289" r:id="rId22"/>
    <p:sldId id="270" r:id="rId23"/>
    <p:sldId id="287" r:id="rId24"/>
    <p:sldId id="290" r:id="rId25"/>
    <p:sldId id="375" r:id="rId26"/>
    <p:sldId id="376" r:id="rId27"/>
    <p:sldId id="377" r:id="rId28"/>
    <p:sldId id="378" r:id="rId29"/>
    <p:sldId id="271" r:id="rId30"/>
    <p:sldId id="291" r:id="rId31"/>
    <p:sldId id="292" r:id="rId32"/>
    <p:sldId id="388" r:id="rId33"/>
    <p:sldId id="272" r:id="rId34"/>
    <p:sldId id="293" r:id="rId35"/>
    <p:sldId id="399" r:id="rId36"/>
    <p:sldId id="294" r:id="rId37"/>
    <p:sldId id="386" r:id="rId38"/>
    <p:sldId id="389" r:id="rId39"/>
    <p:sldId id="390" r:id="rId40"/>
    <p:sldId id="391" r:id="rId41"/>
    <p:sldId id="273" r:id="rId42"/>
    <p:sldId id="295" r:id="rId43"/>
    <p:sldId id="296" r:id="rId44"/>
    <p:sldId id="387" r:id="rId45"/>
    <p:sldId id="277" r:id="rId46"/>
    <p:sldId id="362" r:id="rId47"/>
    <p:sldId id="279" r:id="rId48"/>
    <p:sldId id="300" r:id="rId49"/>
    <p:sldId id="325" r:id="rId50"/>
    <p:sldId id="308" r:id="rId51"/>
    <p:sldId id="309" r:id="rId52"/>
    <p:sldId id="310" r:id="rId53"/>
    <p:sldId id="311" r:id="rId54"/>
    <p:sldId id="315" r:id="rId55"/>
    <p:sldId id="318" r:id="rId56"/>
    <p:sldId id="317" r:id="rId57"/>
    <p:sldId id="336" r:id="rId58"/>
    <p:sldId id="337" r:id="rId59"/>
    <p:sldId id="314" r:id="rId60"/>
    <p:sldId id="320" r:id="rId61"/>
    <p:sldId id="319" r:id="rId62"/>
    <p:sldId id="326" r:id="rId63"/>
    <p:sldId id="321" r:id="rId64"/>
    <p:sldId id="327" r:id="rId65"/>
    <p:sldId id="330" r:id="rId66"/>
    <p:sldId id="329" r:id="rId67"/>
    <p:sldId id="333" r:id="rId68"/>
    <p:sldId id="335" r:id="rId69"/>
    <p:sldId id="401" r:id="rId70"/>
    <p:sldId id="275" r:id="rId71"/>
    <p:sldId id="301" r:id="rId72"/>
    <p:sldId id="304" r:id="rId73"/>
    <p:sldId id="302" r:id="rId74"/>
    <p:sldId id="303" r:id="rId75"/>
    <p:sldId id="276" r:id="rId76"/>
    <p:sldId id="331" r:id="rId77"/>
    <p:sldId id="403" r:id="rId78"/>
    <p:sldId id="404" r:id="rId79"/>
    <p:sldId id="405" r:id="rId80"/>
    <p:sldId id="406" r:id="rId81"/>
    <p:sldId id="407" r:id="rId82"/>
    <p:sldId id="344" r:id="rId83"/>
    <p:sldId id="347" r:id="rId84"/>
    <p:sldId id="348" r:id="rId85"/>
    <p:sldId id="349" r:id="rId86"/>
    <p:sldId id="350" r:id="rId87"/>
    <p:sldId id="351" r:id="rId88"/>
    <p:sldId id="408" r:id="rId89"/>
    <p:sldId id="353" r:id="rId90"/>
    <p:sldId id="356" r:id="rId91"/>
    <p:sldId id="354" r:id="rId92"/>
    <p:sldId id="355" r:id="rId93"/>
    <p:sldId id="359" r:id="rId94"/>
    <p:sldId id="357" r:id="rId95"/>
    <p:sldId id="358" r:id="rId96"/>
    <p:sldId id="360" r:id="rId97"/>
    <p:sldId id="361" r:id="rId98"/>
    <p:sldId id="363" r:id="rId99"/>
    <p:sldId id="385" r:id="rId100"/>
    <p:sldId id="365" r:id="rId101"/>
    <p:sldId id="366" r:id="rId102"/>
    <p:sldId id="367" r:id="rId103"/>
    <p:sldId id="368" r:id="rId104"/>
    <p:sldId id="369" r:id="rId105"/>
    <p:sldId id="374" r:id="rId106"/>
    <p:sldId id="370" r:id="rId107"/>
    <p:sldId id="371" r:id="rId108"/>
    <p:sldId id="372" r:id="rId109"/>
    <p:sldId id="373" r:id="rId110"/>
    <p:sldId id="379" r:id="rId111"/>
    <p:sldId id="380" r:id="rId112"/>
    <p:sldId id="381" r:id="rId113"/>
    <p:sldId id="382" r:id="rId114"/>
    <p:sldId id="383" r:id="rId115"/>
    <p:sldId id="400" r:id="rId116"/>
    <p:sldId id="384" r:id="rId117"/>
    <p:sldId id="392" r:id="rId118"/>
    <p:sldId id="394" r:id="rId119"/>
    <p:sldId id="395" r:id="rId120"/>
    <p:sldId id="396" r:id="rId121"/>
    <p:sldId id="397" r:id="rId122"/>
    <p:sldId id="398" r:id="rId1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A4FE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3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65F5E8-47B0-4A05-AA70-A05236BA80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3B552-D13A-45B6-B5BA-32925ABF90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3A7A27-BC11-453A-9F84-3EEC56EC3357}" type="datetimeFigureOut">
              <a:rPr lang="en-US" altLang="en-US"/>
              <a:pPr/>
              <a:t>6/10/2022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530089A-01CE-4A56-A475-FDA35120C1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7924EF7-E78E-40C1-81F6-4E54C86E9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0E41C-8195-4AAE-9718-D76FDF9BF5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4EBAF-BB62-424A-AD70-D9C6DFEDD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04FB2A-875D-4DA1-A540-3D18B18123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>
            <a:extLst>
              <a:ext uri="{FF2B5EF4-FFF2-40B4-BE49-F238E27FC236}">
                <a16:creationId xmlns:a16="http://schemas.microsoft.com/office/drawing/2014/main" id="{25BC60D4-33F3-4F76-9B05-9DE55A4BAE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Notes Placeholder 2">
            <a:extLst>
              <a:ext uri="{FF2B5EF4-FFF2-40B4-BE49-F238E27FC236}">
                <a16:creationId xmlns:a16="http://schemas.microsoft.com/office/drawing/2014/main" id="{3EF347AE-6CA1-43B4-86DF-EE6C421B68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A07D8C46-42FC-41F8-9E32-6D94BBF3F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FD175E93-A53C-4BA3-BC10-74EE4D614982}" type="slidenum">
              <a:rPr lang="en-US" altLang="en-US" sz="1200"/>
              <a:pPr eaLnBrk="1" hangingPunct="1"/>
              <a:t>21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>
            <a:extLst>
              <a:ext uri="{FF2B5EF4-FFF2-40B4-BE49-F238E27FC236}">
                <a16:creationId xmlns:a16="http://schemas.microsoft.com/office/drawing/2014/main" id="{E5E1665F-379D-4391-B009-74B8CF9CC7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0" name="Notes Placeholder 2">
            <a:extLst>
              <a:ext uri="{FF2B5EF4-FFF2-40B4-BE49-F238E27FC236}">
                <a16:creationId xmlns:a16="http://schemas.microsoft.com/office/drawing/2014/main" id="{E5EABF3C-8D20-4B48-80F9-C8EBD8E650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8131" name="Slide Number Placeholder 3">
            <a:extLst>
              <a:ext uri="{FF2B5EF4-FFF2-40B4-BE49-F238E27FC236}">
                <a16:creationId xmlns:a16="http://schemas.microsoft.com/office/drawing/2014/main" id="{B2541C8C-7D38-4155-9112-70ED2737F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3810CE8-291E-4548-87AD-0BF0C96F71AF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lide Image Placeholder 1">
            <a:extLst>
              <a:ext uri="{FF2B5EF4-FFF2-40B4-BE49-F238E27FC236}">
                <a16:creationId xmlns:a16="http://schemas.microsoft.com/office/drawing/2014/main" id="{EF77C57A-4EF8-4977-A892-5D31AF2ED8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0" name="Notes Placeholder 2">
            <a:extLst>
              <a:ext uri="{FF2B5EF4-FFF2-40B4-BE49-F238E27FC236}">
                <a16:creationId xmlns:a16="http://schemas.microsoft.com/office/drawing/2014/main" id="{42A921D1-2324-4DDE-837D-A600E1C332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99331" name="Slide Number Placeholder 3">
            <a:extLst>
              <a:ext uri="{FF2B5EF4-FFF2-40B4-BE49-F238E27FC236}">
                <a16:creationId xmlns:a16="http://schemas.microsoft.com/office/drawing/2014/main" id="{27AB6FD7-11ED-4FB9-A7E4-AEB5B346D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D6B70C9-B365-4D0C-8A41-BA9E3E0037E3}" type="slidenum">
              <a:rPr lang="en-US" altLang="en-US" sz="1200"/>
              <a:pPr eaLnBrk="1" hangingPunct="1"/>
              <a:t>81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>
            <a:extLst>
              <a:ext uri="{FF2B5EF4-FFF2-40B4-BE49-F238E27FC236}">
                <a16:creationId xmlns:a16="http://schemas.microsoft.com/office/drawing/2014/main" id="{61F16EE8-B0DF-4D6A-9652-7486966D70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8" name="Notes Placeholder 2">
            <a:extLst>
              <a:ext uri="{FF2B5EF4-FFF2-40B4-BE49-F238E27FC236}">
                <a16:creationId xmlns:a16="http://schemas.microsoft.com/office/drawing/2014/main" id="{2279CD36-7161-4EBE-B349-772E6998FA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6499" name="Slide Number Placeholder 3">
            <a:extLst>
              <a:ext uri="{FF2B5EF4-FFF2-40B4-BE49-F238E27FC236}">
                <a16:creationId xmlns:a16="http://schemas.microsoft.com/office/drawing/2014/main" id="{4E63C63E-6C0D-4BF1-B055-27BEAB19F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DBF82384-FE95-4211-AEF4-4DFE051F24E4}" type="slidenum">
              <a:rPr lang="en-US" altLang="en-US" sz="1200"/>
              <a:pPr eaLnBrk="1" hangingPunct="1"/>
              <a:t>87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>
            <a:extLst>
              <a:ext uri="{FF2B5EF4-FFF2-40B4-BE49-F238E27FC236}">
                <a16:creationId xmlns:a16="http://schemas.microsoft.com/office/drawing/2014/main" id="{E4A14454-B361-4BD4-8690-77E6A14990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6" name="Notes Placeholder 2">
            <a:extLst>
              <a:ext uri="{FF2B5EF4-FFF2-40B4-BE49-F238E27FC236}">
                <a16:creationId xmlns:a16="http://schemas.microsoft.com/office/drawing/2014/main" id="{8D57F3D2-CC0D-4AD7-B113-C9ACB497F2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8547" name="Slide Number Placeholder 3">
            <a:extLst>
              <a:ext uri="{FF2B5EF4-FFF2-40B4-BE49-F238E27FC236}">
                <a16:creationId xmlns:a16="http://schemas.microsoft.com/office/drawing/2014/main" id="{77B9177B-80FB-4663-AA42-31EAF0AF85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7A178D0-CD1A-4143-8469-459D81F20AEF}" type="slidenum">
              <a:rPr lang="en-US" altLang="en-US" sz="1200"/>
              <a:pPr eaLnBrk="1" hangingPunct="1"/>
              <a:t>88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Slide Image Placeholder 1">
            <a:extLst>
              <a:ext uri="{FF2B5EF4-FFF2-40B4-BE49-F238E27FC236}">
                <a16:creationId xmlns:a16="http://schemas.microsoft.com/office/drawing/2014/main" id="{DB72D7DD-6FCF-4CBE-AEDA-393E6D9835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8" name="Notes Placeholder 2">
            <a:extLst>
              <a:ext uri="{FF2B5EF4-FFF2-40B4-BE49-F238E27FC236}">
                <a16:creationId xmlns:a16="http://schemas.microsoft.com/office/drawing/2014/main" id="{96CC13D2-0EC5-46C0-92F4-D8E3C95949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11619" name="Slide Number Placeholder 3">
            <a:extLst>
              <a:ext uri="{FF2B5EF4-FFF2-40B4-BE49-F238E27FC236}">
                <a16:creationId xmlns:a16="http://schemas.microsoft.com/office/drawing/2014/main" id="{E16194AA-354D-4871-8183-CDC93DB77B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9F5EAD3-7A67-4369-BFDD-E9467C01576D}" type="slidenum">
              <a:rPr lang="en-US" altLang="en-US" sz="1200"/>
              <a:pPr eaLnBrk="1" hangingPunct="1"/>
              <a:t>90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1ADF14C8-CE0A-4423-8B9E-9D87F08CBE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603F4823-131E-4476-A2A3-D363E14B86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5C067801-5EB0-4485-8024-CFF846CD8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B984496-C7FD-4675-8E80-F1F55C15B5F9}" type="slidenum">
              <a:rPr lang="en-US" altLang="en-US" sz="1200"/>
              <a:pPr eaLnBrk="1" hangingPunct="1"/>
              <a:t>103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Slide Image Placeholder 1">
            <a:extLst>
              <a:ext uri="{FF2B5EF4-FFF2-40B4-BE49-F238E27FC236}">
                <a16:creationId xmlns:a16="http://schemas.microsoft.com/office/drawing/2014/main" id="{A4F72CE5-C64C-4609-B77E-0121E4B5F2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4" name="Notes Placeholder 2">
            <a:extLst>
              <a:ext uri="{FF2B5EF4-FFF2-40B4-BE49-F238E27FC236}">
                <a16:creationId xmlns:a16="http://schemas.microsoft.com/office/drawing/2014/main" id="{957169A4-5CFD-4E9E-902A-CDDB4FE7F0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6435" name="Slide Number Placeholder 3">
            <a:extLst>
              <a:ext uri="{FF2B5EF4-FFF2-40B4-BE49-F238E27FC236}">
                <a16:creationId xmlns:a16="http://schemas.microsoft.com/office/drawing/2014/main" id="{26F95D83-772E-4E3F-919E-2666CFFBEC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A5B9973-1B55-4C4E-B58D-AEB9C9A8EC4E}" type="slidenum">
              <a:rPr lang="en-US" altLang="en-US" sz="1200"/>
              <a:pPr eaLnBrk="1" hangingPunct="1"/>
              <a:t>122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22B22C-3EAE-4A28-8B0E-3C6E9F2B77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CC869-0D8A-4C4C-9A63-202A4BA58B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0F9C6-99F3-4382-9EF4-080D8DE82A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C7BCC-F9C0-46E9-9540-B8F64CDC60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594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08EFC-9797-48C7-853D-94E508EE10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7B7449-75DA-4379-95D9-672E26BC5B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567D01-2D9F-4D84-A163-0DC4EFA99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4F18-AAFA-4B10-B081-D9669AACFC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65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A08E3F-F1BC-43F3-9EE5-005B028BAA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6A01D14-A1B6-4805-A475-030108839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020768-D8C7-468C-8987-1B6FFCDE9E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BFEC56-53AE-42D9-930C-6C36C71A50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2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BCF7D7-DDA7-4806-8F3D-A61A064C72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4D2F76-DF2C-4ABB-97B2-4374024C0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16E768-2729-4C8D-8622-F5B43D8D0A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6E95CF-4803-41C2-8DD9-A29B6CAA99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69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051A3CB-1679-475C-9605-152D7C0AFB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764D07-CC50-4B4B-9E65-B4ADF199B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293816B-A362-427C-88A9-88BE116FC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8BC8AE-A19C-4F1A-8DA2-135A3B710D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332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893E609-A955-4D15-A9D6-8E4E5AD64F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5C49164-1D48-499C-A0A2-1BBE97FDF5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780595-F6B3-4940-B832-DFA27F3EA5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832958-CD68-471A-9258-CE520A3B0F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38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C9A48C4-4E2B-4D4D-BE24-2D89875DCC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533EB58-FAA8-44C2-AA54-1E5EF7729C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01D3DF6-8A59-4939-A25E-C34ED2FA1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1AC26A-8C6C-49E1-A26D-CFF40D1317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47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A7921D-5470-4942-9017-FF83953AF9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B292E7-FAEC-4355-A5BD-632AF0E6B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666EBF-B434-45A4-AA85-761582EC34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D66D56-F621-4D3D-BE7B-9070FFF5EA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93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BC84F-52E2-4638-8F54-B16203695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258886-063B-4A8E-8DBC-478B15539B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CD86B4-5E4B-471B-881C-2FDD415469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1755F5-498A-494E-8232-1BD993A5A1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714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C3D9C4-D18E-4EF6-8DB9-1599E2891F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351CD3-81FC-4B86-9564-91E6D5909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F71149-0DDD-4A6F-868C-25C0C3AA3C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0DE091-BEB4-4246-AB3A-2054FE8613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816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BA4971-7F2B-408E-B07C-8450D50A7F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4647C7-9D21-4CE7-BDA9-5A3F11F60F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174A75-1C44-4FAD-956D-C3340346AE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2AF60-54C3-4319-B11F-304E2B8CA9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24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1D33B5-F46E-44FD-AF28-EBC3E82C1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00FC4E-2301-43FF-9E74-8A01CADB9E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D00FCA-B7AC-4FA9-98F9-F2B391E8E7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75B4A4-28F9-4892-B7D3-49170C13A5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784DB32-4F43-4B98-964B-3B07F372CC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61A5FE3-A095-4374-9DCB-2450C0616B7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hyperlink" Target="http://www.ipm.iastate.edu/images/coleoptera/lady/0156.35cmunda.gif" TargetMode="External"/><Relationship Id="rId17" Type="http://schemas.openxmlformats.org/officeDocument/2006/relationships/image" Target="../media/image15.jpeg"/><Relationship Id="rId2" Type="http://schemas.openxmlformats.org/officeDocument/2006/relationships/image" Target="../media/image1.jpeg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10" Type="http://schemas.openxmlformats.org/officeDocument/2006/relationships/image" Target="../media/image9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29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2.jpeg"/><Relationship Id="rId7" Type="http://schemas.openxmlformats.org/officeDocument/2006/relationships/image" Target="../media/image85.jpeg"/><Relationship Id="rId2" Type="http://schemas.openxmlformats.org/officeDocument/2006/relationships/hyperlink" Target="http://www.extension.umn.edu/distribution/horticulture/images/0998fig2-lg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8.jpeg"/><Relationship Id="rId4" Type="http://schemas.openxmlformats.org/officeDocument/2006/relationships/image" Target="../media/image9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9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9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hyperlink" Target="http://www.ars.usda.gov/is/graphics/photos/apr99/k7033-14.htm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pm.iastate.edu/images/coleoptera/lady/0212.61hconvergens.gif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98.jpeg"/><Relationship Id="rId2" Type="http://schemas.openxmlformats.org/officeDocument/2006/relationships/hyperlink" Target="http://www.ipm.iastate.edu/images/coleoptera/lady/0156.35cmunda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pm.iastate.edu/images/coleoptera/lady/0156.29cmaculata.gif" TargetMode="External"/><Relationship Id="rId5" Type="http://schemas.openxmlformats.org/officeDocument/2006/relationships/image" Target="../media/image97.jpeg"/><Relationship Id="rId4" Type="http://schemas.openxmlformats.org/officeDocument/2006/relationships/hyperlink" Target="http://www.ipm.iastate.edu/images/coleoptera/lady/0156.30cseptempunc.gif" TargetMode="External"/><Relationship Id="rId9" Type="http://schemas.openxmlformats.org/officeDocument/2006/relationships/image" Target="../media/image9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hyperlink" Target="http://upload.wikimedia.org/wikipedia/en/d/d7/Colorado_ladybug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7.jpeg"/><Relationship Id="rId4" Type="http://schemas.openxmlformats.org/officeDocument/2006/relationships/image" Target="../media/image9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7.jpeg"/><Relationship Id="rId4" Type="http://schemas.openxmlformats.org/officeDocument/2006/relationships/image" Target="../media/image9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7" Type="http://schemas.openxmlformats.org/officeDocument/2006/relationships/image" Target="../media/image125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hyperlink" Target="http://growabrain.typepad.com/photos/uncategorized/fried_tarantula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3" Type="http://schemas.openxmlformats.org/officeDocument/2006/relationships/image" Target="../media/image135.jpeg"/><Relationship Id="rId7" Type="http://schemas.openxmlformats.org/officeDocument/2006/relationships/image" Target="../media/image139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9.jpeg"/><Relationship Id="rId4" Type="http://schemas.openxmlformats.org/officeDocument/2006/relationships/image" Target="../media/image14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7.jpeg"/><Relationship Id="rId4" Type="http://schemas.openxmlformats.org/officeDocument/2006/relationships/image" Target="../media/image16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jpeg"/><Relationship Id="rId4" Type="http://schemas.openxmlformats.org/officeDocument/2006/relationships/image" Target="../media/image174.jpe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jpe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.jpe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34593D29-426F-4A94-98D6-0A3785C591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A4FEA8"/>
          </a:solidFill>
        </p:spPr>
        <p:txBody>
          <a:bodyPr/>
          <a:lstStyle/>
          <a:p>
            <a:pPr eaLnBrk="1" hangingPunct="1"/>
            <a:br>
              <a:rPr lang="en-US" altLang="en-US" sz="3600" b="1" i="1">
                <a:latin typeface="CAMPBELL" pitchFamily="2" charset="0"/>
              </a:rPr>
            </a:br>
            <a:r>
              <a:rPr lang="en-US" altLang="en-US" sz="3200" b="1">
                <a:latin typeface="Cambria" panose="02040503050406030204" pitchFamily="18" charset="0"/>
              </a:rPr>
              <a:t>Occasional Invaders</a:t>
            </a:r>
            <a:br>
              <a:rPr lang="en-US" altLang="en-US" sz="3200" b="1">
                <a:latin typeface="Cambria" panose="02040503050406030204" pitchFamily="18" charset="0"/>
              </a:rPr>
            </a:br>
            <a:br>
              <a:rPr lang="en-US" altLang="en-US" sz="3200" b="1">
                <a:latin typeface="Cambria" panose="02040503050406030204" pitchFamily="18" charset="0"/>
              </a:rPr>
            </a:br>
            <a:r>
              <a:rPr lang="en-US" altLang="en-US" sz="3200" b="1">
                <a:latin typeface="Cambria" panose="02040503050406030204" pitchFamily="18" charset="0"/>
              </a:rPr>
              <a:t>and</a:t>
            </a:r>
            <a:br>
              <a:rPr lang="en-US" altLang="en-US" sz="3200" b="1">
                <a:latin typeface="Cambria" panose="02040503050406030204" pitchFamily="18" charset="0"/>
              </a:rPr>
            </a:br>
            <a:r>
              <a:rPr lang="en-US" altLang="en-US" sz="3200" b="1">
                <a:latin typeface="Cambria" panose="02040503050406030204" pitchFamily="18" charset="0"/>
              </a:rPr>
              <a:t> </a:t>
            </a:r>
            <a:br>
              <a:rPr lang="en-US" altLang="en-US" sz="3200" b="1">
                <a:latin typeface="Cambria" panose="02040503050406030204" pitchFamily="18" charset="0"/>
              </a:rPr>
            </a:br>
            <a:r>
              <a:rPr lang="en-US" altLang="en-US" sz="3200" b="1">
                <a:latin typeface="Cambria" panose="02040503050406030204" pitchFamily="18" charset="0"/>
              </a:rPr>
              <a:t>Miscellaneous Pests</a:t>
            </a:r>
            <a:br>
              <a:rPr lang="en-US" altLang="en-US" sz="3200" b="1" i="1">
                <a:latin typeface="CAMPBELL" pitchFamily="2" charset="0"/>
              </a:rPr>
            </a:br>
            <a:br>
              <a:rPr lang="en-US" altLang="en-US" sz="3200" b="1" i="1">
                <a:latin typeface="Bodoni MT Black" panose="02070A03080606020203" pitchFamily="18" charset="0"/>
              </a:rPr>
            </a:br>
            <a:br>
              <a:rPr lang="en-US" altLang="en-US" sz="3200" b="1" i="1">
                <a:latin typeface="Bodoni MT Black" panose="02070A03080606020203" pitchFamily="18" charset="0"/>
              </a:rPr>
            </a:br>
            <a:r>
              <a:rPr lang="en-US" altLang="en-US" sz="2000" b="1" i="1">
                <a:latin typeface="Bodoni MT Black" panose="02070A03080606020203" pitchFamily="18" charset="0"/>
              </a:rPr>
              <a:t>September 2008</a:t>
            </a: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EF8B59DA-37F0-4109-AA10-BCF0CE9444C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72000"/>
            <a:ext cx="6400800" cy="1066800"/>
          </a:xfrm>
          <a:solidFill>
            <a:srgbClr val="A4FEA8"/>
          </a:solidFill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4339" name="Picture 4" descr="clovmitex250">
            <a:extLst>
              <a:ext uri="{FF2B5EF4-FFF2-40B4-BE49-F238E27FC236}">
                <a16:creationId xmlns:a16="http://schemas.microsoft.com/office/drawing/2014/main" id="{7C369AB4-DC0F-49C1-B0AF-0FF573AA7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0438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5" descr="Centuri-3">
            <a:extLst>
              <a:ext uri="{FF2B5EF4-FFF2-40B4-BE49-F238E27FC236}">
                <a16:creationId xmlns:a16="http://schemas.microsoft.com/office/drawing/2014/main" id="{BB60D121-9CB8-4BC6-9F7A-848784CC1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3" b="15128"/>
          <a:stretch>
            <a:fillRect/>
          </a:stretch>
        </p:blipFill>
        <p:spPr bwMode="auto">
          <a:xfrm>
            <a:off x="914400" y="0"/>
            <a:ext cx="2362200" cy="121920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6" descr="24292-004-BFD119C5">
            <a:extLst>
              <a:ext uri="{FF2B5EF4-FFF2-40B4-BE49-F238E27FC236}">
                <a16:creationId xmlns:a16="http://schemas.microsoft.com/office/drawing/2014/main" id="{092530B7-10FB-43DA-ACCD-37899B756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7" descr="Sow Bug">
            <a:extLst>
              <a:ext uri="{FF2B5EF4-FFF2-40B4-BE49-F238E27FC236}">
                <a16:creationId xmlns:a16="http://schemas.microsoft.com/office/drawing/2014/main" id="{C7B49B26-0698-4FBA-817C-EEB7B0709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2209800" cy="124142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8" descr="large_slug">
            <a:extLst>
              <a:ext uri="{FF2B5EF4-FFF2-40B4-BE49-F238E27FC236}">
                <a16:creationId xmlns:a16="http://schemas.microsoft.com/office/drawing/2014/main" id="{B9EB7E66-FE4C-4579-9687-F48B38CC6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0"/>
            <a:ext cx="1905000" cy="1241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10">
            <a:extLst>
              <a:ext uri="{FF2B5EF4-FFF2-40B4-BE49-F238E27FC236}">
                <a16:creationId xmlns:a16="http://schemas.microsoft.com/office/drawing/2014/main" id="{7FD4B536-D98D-4A3F-927C-88BBB5F51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499100"/>
            <a:ext cx="1981200" cy="1358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11" descr="boxeld1">
            <a:extLst>
              <a:ext uri="{FF2B5EF4-FFF2-40B4-BE49-F238E27FC236}">
                <a16:creationId xmlns:a16="http://schemas.microsoft.com/office/drawing/2014/main" id="{8B975C11-B15D-42DA-8C4F-9C3E40556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486400"/>
            <a:ext cx="1752600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2" descr="black-ground-beetle">
            <a:extLst>
              <a:ext uri="{FF2B5EF4-FFF2-40B4-BE49-F238E27FC236}">
                <a16:creationId xmlns:a16="http://schemas.microsoft.com/office/drawing/2014/main" id="{1D16312C-C938-400A-9746-940D9D1FF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526088"/>
            <a:ext cx="1981200" cy="1331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7" name="Picture 13" descr="kitsap_pest_springtail">
            <a:extLst>
              <a:ext uri="{FF2B5EF4-FFF2-40B4-BE49-F238E27FC236}">
                <a16:creationId xmlns:a16="http://schemas.microsoft.com/office/drawing/2014/main" id="{3E1DDC9B-F158-4597-B0A5-9269D32B3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532438"/>
            <a:ext cx="1752600" cy="1325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4" descr="image?id=65448&amp;rendTypeId=4">
            <a:extLst>
              <a:ext uri="{FF2B5EF4-FFF2-40B4-BE49-F238E27FC236}">
                <a16:creationId xmlns:a16="http://schemas.microsoft.com/office/drawing/2014/main" id="{5932409C-6A43-4C57-9869-87F646B20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08625"/>
            <a:ext cx="1905000" cy="1349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9" name="Picture 15" descr="Cycloneda munda">
            <a:hlinkClick r:id="rId12"/>
            <a:extLst>
              <a:ext uri="{FF2B5EF4-FFF2-40B4-BE49-F238E27FC236}">
                <a16:creationId xmlns:a16="http://schemas.microsoft.com/office/drawing/2014/main" id="{81F7F1BD-D46F-45F3-96E8-05743661E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1833563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0" name="Picture 16">
            <a:extLst>
              <a:ext uri="{FF2B5EF4-FFF2-40B4-BE49-F238E27FC236}">
                <a16:creationId xmlns:a16="http://schemas.microsoft.com/office/drawing/2014/main" id="{48CCD56E-DCA2-4F82-B7F9-E1703B250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1" name="Picture 17">
            <a:extLst>
              <a:ext uri="{FF2B5EF4-FFF2-40B4-BE49-F238E27FC236}">
                <a16:creationId xmlns:a16="http://schemas.microsoft.com/office/drawing/2014/main" id="{9D01A4DB-A1E6-4432-8018-C77920A07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2" name="Picture 18" descr="INVADER - Camel Cricket">
            <a:extLst>
              <a:ext uri="{FF2B5EF4-FFF2-40B4-BE49-F238E27FC236}">
                <a16:creationId xmlns:a16="http://schemas.microsoft.com/office/drawing/2014/main" id="{2BAAD353-D168-4B18-A3D3-BDD22F4C5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362450"/>
            <a:ext cx="1828800" cy="113823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3" name="Picture 19" descr="FLY - Cluster">
            <a:extLst>
              <a:ext uri="{FF2B5EF4-FFF2-40B4-BE49-F238E27FC236}">
                <a16:creationId xmlns:a16="http://schemas.microsoft.com/office/drawing/2014/main" id="{793EAC75-55D2-4118-A911-5D9C523AD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1828800" cy="1395413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4" name="Picture 20" descr="IMG_0978">
            <a:extLst>
              <a:ext uri="{FF2B5EF4-FFF2-40B4-BE49-F238E27FC236}">
                <a16:creationId xmlns:a16="http://schemas.microsoft.com/office/drawing/2014/main" id="{40931735-46CB-4317-B2CE-BA9FDC7F8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1" b="13503"/>
          <a:stretch>
            <a:fillRect/>
          </a:stretch>
        </p:blipFill>
        <p:spPr bwMode="auto">
          <a:xfrm>
            <a:off x="7315200" y="2362200"/>
            <a:ext cx="1828800" cy="1008063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5" name="Picture 21" descr="INVADER - Fire Brat-2">
            <a:extLst>
              <a:ext uri="{FF2B5EF4-FFF2-40B4-BE49-F238E27FC236}">
                <a16:creationId xmlns:a16="http://schemas.microsoft.com/office/drawing/2014/main" id="{65C74E0A-7DA8-4416-A02C-36A14245A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" r="4118"/>
          <a:stretch>
            <a:fillRect/>
          </a:stretch>
        </p:blipFill>
        <p:spPr bwMode="auto">
          <a:xfrm>
            <a:off x="7315200" y="1219200"/>
            <a:ext cx="1828800" cy="115093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C3B5CE13-3466-49A1-BDDF-310AB9904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What is an Occasional Invader?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8608B3BA-6D6F-4ECD-B045-DDE54D999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382000" cy="3916363"/>
          </a:xfrm>
        </p:spPr>
        <p:txBody>
          <a:bodyPr/>
          <a:lstStyle/>
          <a:p>
            <a:pPr eaLnBrk="1" hangingPunct="1"/>
            <a:r>
              <a:rPr lang="en-US" altLang="en-US" sz="2000"/>
              <a:t>A pest that often occurs in buildings at some stage in its life, but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that does not usually complete its entire life cycle inside the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building.</a:t>
            </a:r>
          </a:p>
          <a:p>
            <a:pPr eaLnBrk="1" hangingPunct="1"/>
            <a:endParaRPr lang="en-US" altLang="en-US" sz="2000"/>
          </a:p>
          <a:p>
            <a:pPr eaLnBrk="1" hangingPunct="1"/>
            <a:r>
              <a:rPr lang="en-US" altLang="en-US" sz="2000"/>
              <a:t>Most live outside and come indoors only on occasion.</a:t>
            </a:r>
          </a:p>
          <a:p>
            <a:pPr eaLnBrk="1" hangingPunct="1"/>
            <a:endParaRPr lang="en-US" altLang="en-US" sz="2000"/>
          </a:p>
          <a:p>
            <a:pPr eaLnBrk="1" hangingPunct="1"/>
            <a:r>
              <a:rPr lang="en-US" altLang="en-US" sz="2000"/>
              <a:t>Although occasional invaders may enter the structure in large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numbers, they usually do little damage and are considered a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nuisance pest simply because of their presence.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AC1B85BB-AF00-4AAD-B8D5-60E64C6342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Some Occasional Invaders Are: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963C34E2-E674-4B06-9696-10E53537A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752600"/>
            <a:ext cx="6248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Clover mites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Centipedes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Millipedes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Pillbugs and Sowbugs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Slugs and Snails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Crickets (House &amp; Field)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Earwigs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Boxelder Bugs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Ground Beetles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Lady Bugs (Ladybird beetles)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5D07D3ED-3D05-49BF-A872-2373C5167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Clover Mites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5B3A8E8D-7106-49BC-9E14-A0A0F26AA8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7411" name="Picture 5" descr="g07358art01">
            <a:extLst>
              <a:ext uri="{FF2B5EF4-FFF2-40B4-BE49-F238E27FC236}">
                <a16:creationId xmlns:a16="http://schemas.microsoft.com/office/drawing/2014/main" id="{9DA0EE35-CA96-439C-9ED6-2070A93F0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038600"/>
            <a:ext cx="34290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7" descr="clover_mite">
            <a:extLst>
              <a:ext uri="{FF2B5EF4-FFF2-40B4-BE49-F238E27FC236}">
                <a16:creationId xmlns:a16="http://schemas.microsoft.com/office/drawing/2014/main" id="{57010656-4AC2-4370-9E7B-A5E30E622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2247900" cy="1958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9" descr="05505F02_Web">
            <a:extLst>
              <a:ext uri="{FF2B5EF4-FFF2-40B4-BE49-F238E27FC236}">
                <a16:creationId xmlns:a16="http://schemas.microsoft.com/office/drawing/2014/main" id="{FBC79D55-B6C7-49DD-A7CD-2D17ADBBC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2400300" cy="2343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11" descr="clovmitex250">
            <a:extLst>
              <a:ext uri="{FF2B5EF4-FFF2-40B4-BE49-F238E27FC236}">
                <a16:creationId xmlns:a16="http://schemas.microsoft.com/office/drawing/2014/main" id="{BC29CD61-25D2-46C9-AB11-43E3D08C2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0200"/>
            <a:ext cx="1876425" cy="238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Rectangle 12">
            <a:extLst>
              <a:ext uri="{FF2B5EF4-FFF2-40B4-BE49-F238E27FC236}">
                <a16:creationId xmlns:a16="http://schemas.microsoft.com/office/drawing/2014/main" id="{EE9606CC-DEF5-4EB7-889D-267232333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3810000"/>
            <a:ext cx="1143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pic>
        <p:nvPicPr>
          <p:cNvPr id="17416" name="Picture 13" descr="INVADER - Clover Mite">
            <a:extLst>
              <a:ext uri="{FF2B5EF4-FFF2-40B4-BE49-F238E27FC236}">
                <a16:creationId xmlns:a16="http://schemas.microsoft.com/office/drawing/2014/main" id="{B568504F-B362-4200-A5C2-7538D032C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38400"/>
            <a:ext cx="2366963" cy="31416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7" name="Rectangle 14">
            <a:extLst>
              <a:ext uri="{FF2B5EF4-FFF2-40B4-BE49-F238E27FC236}">
                <a16:creationId xmlns:a16="http://schemas.microsoft.com/office/drawing/2014/main" id="{AF6E00CA-2F94-430B-85F5-1FB54D524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6400800"/>
            <a:ext cx="3581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7418" name="AutoShape 15">
            <a:extLst>
              <a:ext uri="{FF2B5EF4-FFF2-40B4-BE49-F238E27FC236}">
                <a16:creationId xmlns:a16="http://schemas.microsoft.com/office/drawing/2014/main" id="{E54D5EBD-FC9B-4526-B7AB-7E41D8631AB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28600" y="21336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6F016D39-ECBB-4627-A02C-CF08C53620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Clover Mites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96FE0C64-952A-4A81-8665-C1CCD69FFF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209800"/>
            <a:ext cx="8077200" cy="4038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Are arachnids (not insects) &amp; don</a:t>
            </a:r>
            <a:r>
              <a:rPr lang="ja-JP" altLang="en-US" sz="2000"/>
              <a:t>’</a:t>
            </a:r>
            <a:r>
              <a:rPr lang="en-US" altLang="ja-JP" sz="2000"/>
              <a:t>t bite people or pets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or do damage to structures.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Are red, smaller than the size of a pinhead.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Have 4 pairs of legs.  The front pair are pink in color,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are much longer than the other three pair, and extend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forward.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Feed on the juices of plants such as clover and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grasses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b="1"/>
          </a:p>
        </p:txBody>
      </p:sp>
      <p:pic>
        <p:nvPicPr>
          <p:cNvPr id="18435" name="Picture 4" descr="g07358art01">
            <a:extLst>
              <a:ext uri="{FF2B5EF4-FFF2-40B4-BE49-F238E27FC236}">
                <a16:creationId xmlns:a16="http://schemas.microsoft.com/office/drawing/2014/main" id="{DF9D8E0F-AE0C-4D11-9D53-AE8E1CA0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962525"/>
            <a:ext cx="2209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 descr="clover_mite">
            <a:extLst>
              <a:ext uri="{FF2B5EF4-FFF2-40B4-BE49-F238E27FC236}">
                <a16:creationId xmlns:a16="http://schemas.microsoft.com/office/drawing/2014/main" id="{15FAE3AA-12EC-494B-AE26-94E16A7CF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771650"/>
            <a:ext cx="1028700" cy="896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6" descr="05505F02_Web">
            <a:extLst>
              <a:ext uri="{FF2B5EF4-FFF2-40B4-BE49-F238E27FC236}">
                <a16:creationId xmlns:a16="http://schemas.microsoft.com/office/drawing/2014/main" id="{8039F143-AA23-4B23-95E2-E981B4BBF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667000"/>
            <a:ext cx="10668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7" descr="clovmitex250">
            <a:extLst>
              <a:ext uri="{FF2B5EF4-FFF2-40B4-BE49-F238E27FC236}">
                <a16:creationId xmlns:a16="http://schemas.microsoft.com/office/drawing/2014/main" id="{66E1EAF9-77DF-4F75-855D-62FF3E6FF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657600"/>
            <a:ext cx="1035050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Rectangle 8">
            <a:extLst>
              <a:ext uri="{FF2B5EF4-FFF2-40B4-BE49-F238E27FC236}">
                <a16:creationId xmlns:a16="http://schemas.microsoft.com/office/drawing/2014/main" id="{CECE6D7F-27D3-4B95-BE49-D32075406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3810000"/>
            <a:ext cx="1143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8440" name="Rectangle 10">
            <a:extLst>
              <a:ext uri="{FF2B5EF4-FFF2-40B4-BE49-F238E27FC236}">
                <a16:creationId xmlns:a16="http://schemas.microsoft.com/office/drawing/2014/main" id="{BAF361A2-2D75-4FF1-A3BF-1D938A3C7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6400800"/>
            <a:ext cx="24384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8441" name="AutoShape 11">
            <a:extLst>
              <a:ext uri="{FF2B5EF4-FFF2-40B4-BE49-F238E27FC236}">
                <a16:creationId xmlns:a16="http://schemas.microsoft.com/office/drawing/2014/main" id="{61DB0328-BA0D-4133-A069-2A09FF996979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7505700" y="15621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57F20050-5D31-441C-8895-7BCB76BB9B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Clover Mites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F6E785CB-3E8F-4CD7-AD5C-B65FF4F13A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8001000" cy="4343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1000" b="1"/>
          </a:p>
          <a:p>
            <a:pPr eaLnBrk="1" hangingPunct="1"/>
            <a:r>
              <a:rPr lang="en-US" altLang="en-US" sz="2000"/>
              <a:t>Migration into homes is often triggered by the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overpopulation or by the onset of unfavorable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feeding conditions, which may occur during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periods of drought or by the onset of cold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weather.</a:t>
            </a:r>
          </a:p>
          <a:p>
            <a:pPr eaLnBrk="1" hangingPunct="1">
              <a:buFontTx/>
              <a:buNone/>
            </a:pPr>
            <a:endParaRPr lang="en-US" altLang="en-US" sz="2000" b="1"/>
          </a:p>
          <a:p>
            <a:pPr eaLnBrk="1" hangingPunct="1">
              <a:buFontTx/>
              <a:buNone/>
            </a:pPr>
            <a:endParaRPr lang="en-US" altLang="en-US" sz="2400" b="1"/>
          </a:p>
          <a:p>
            <a:pPr eaLnBrk="1" hangingPunct="1">
              <a:buFontTx/>
              <a:buNone/>
            </a:pPr>
            <a:endParaRPr lang="en-US" altLang="en-US" sz="2400" b="1"/>
          </a:p>
        </p:txBody>
      </p:sp>
      <p:pic>
        <p:nvPicPr>
          <p:cNvPr id="19459" name="Picture 4" descr="g07358art01">
            <a:extLst>
              <a:ext uri="{FF2B5EF4-FFF2-40B4-BE49-F238E27FC236}">
                <a16:creationId xmlns:a16="http://schemas.microsoft.com/office/drawing/2014/main" id="{508A4F27-968A-4C69-8607-4003D9947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295400"/>
            <a:ext cx="25908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6" descr="05505F02_Web">
            <a:extLst>
              <a:ext uri="{FF2B5EF4-FFF2-40B4-BE49-F238E27FC236}">
                <a16:creationId xmlns:a16="http://schemas.microsoft.com/office/drawing/2014/main" id="{F67CB1E9-741A-42B3-8A9C-8E69AD8C4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181600"/>
            <a:ext cx="1676400" cy="155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7" descr="clovmitex250">
            <a:extLst>
              <a:ext uri="{FF2B5EF4-FFF2-40B4-BE49-F238E27FC236}">
                <a16:creationId xmlns:a16="http://schemas.microsoft.com/office/drawing/2014/main" id="{344A2122-2821-44F1-8A3E-E92C67DD5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76600"/>
            <a:ext cx="16002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2" name="Rectangle 8">
            <a:extLst>
              <a:ext uri="{FF2B5EF4-FFF2-40B4-BE49-F238E27FC236}">
                <a16:creationId xmlns:a16="http://schemas.microsoft.com/office/drawing/2014/main" id="{929B732A-34EC-4A82-83B8-05C5AB26F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219200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9463" name="Rectangle 9">
            <a:extLst>
              <a:ext uri="{FF2B5EF4-FFF2-40B4-BE49-F238E27FC236}">
                <a16:creationId xmlns:a16="http://schemas.microsoft.com/office/drawing/2014/main" id="{5F109DF8-5214-45BE-91C6-B7C9BB35CA8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772400" y="5715000"/>
            <a:ext cx="2438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9464" name="Line 11">
            <a:extLst>
              <a:ext uri="{FF2B5EF4-FFF2-40B4-BE49-F238E27FC236}">
                <a16:creationId xmlns:a16="http://schemas.microsoft.com/office/drawing/2014/main" id="{B03BDB03-BD1A-4B99-AA16-D974A1CA6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4800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12">
            <a:extLst>
              <a:ext uri="{FF2B5EF4-FFF2-40B4-BE49-F238E27FC236}">
                <a16:creationId xmlns:a16="http://schemas.microsoft.com/office/drawing/2014/main" id="{09BF47E1-3770-4268-A45A-C25872D7EC6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F7D3DFA7-735F-4191-9948-B69E0F5179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Clover Mites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366B238D-6F21-490B-AAB0-E92C0167E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001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Adult Clover mites lay eggs in cracks inside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foundations, inside exterior walls of structures,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and on the underside of the bark at the base of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trees…where they overwinter.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are inactive in cold weather as well as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very hot weather.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During brief periods of warm weather in late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winter or early spring, they migrate both to the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outside and inside walls of the house.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b="1"/>
          </a:p>
        </p:txBody>
      </p:sp>
      <p:pic>
        <p:nvPicPr>
          <p:cNvPr id="20483" name="Picture 4" descr="g07358art01">
            <a:extLst>
              <a:ext uri="{FF2B5EF4-FFF2-40B4-BE49-F238E27FC236}">
                <a16:creationId xmlns:a16="http://schemas.microsoft.com/office/drawing/2014/main" id="{6B52E9C9-1105-406F-912E-C8E1D74A7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295400"/>
            <a:ext cx="25908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 descr="05505F02_Web">
            <a:extLst>
              <a:ext uri="{FF2B5EF4-FFF2-40B4-BE49-F238E27FC236}">
                <a16:creationId xmlns:a16="http://schemas.microsoft.com/office/drawing/2014/main" id="{D24A025A-D712-487D-9F7A-6F42C21A1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181600"/>
            <a:ext cx="1600200" cy="148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5" name="Picture 6" descr="clovmitex250">
            <a:extLst>
              <a:ext uri="{FF2B5EF4-FFF2-40B4-BE49-F238E27FC236}">
                <a16:creationId xmlns:a16="http://schemas.microsoft.com/office/drawing/2014/main" id="{51C63234-B0E5-48F9-B5A8-88D25625B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3276600"/>
            <a:ext cx="1552575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Rectangle 7">
            <a:extLst>
              <a:ext uri="{FF2B5EF4-FFF2-40B4-BE49-F238E27FC236}">
                <a16:creationId xmlns:a16="http://schemas.microsoft.com/office/drawing/2014/main" id="{B55E9580-A547-490A-9ACC-BE8991240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219200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487" name="Rectangle 8">
            <a:extLst>
              <a:ext uri="{FF2B5EF4-FFF2-40B4-BE49-F238E27FC236}">
                <a16:creationId xmlns:a16="http://schemas.microsoft.com/office/drawing/2014/main" id="{AE913366-CC03-474A-9656-F4A7E4E46F7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772400" y="5715000"/>
            <a:ext cx="2438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0488" name="Line 9">
            <a:extLst>
              <a:ext uri="{FF2B5EF4-FFF2-40B4-BE49-F238E27FC236}">
                <a16:creationId xmlns:a16="http://schemas.microsoft.com/office/drawing/2014/main" id="{005D1995-1D5E-48A1-B631-68BDEDD6D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4800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Line 10">
            <a:extLst>
              <a:ext uri="{FF2B5EF4-FFF2-40B4-BE49-F238E27FC236}">
                <a16:creationId xmlns:a16="http://schemas.microsoft.com/office/drawing/2014/main" id="{B4F44A5E-220B-48D8-BD96-EC3E803EF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A7A7EF02-49ED-47FF-86FA-0E2E330F11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Clover Mites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72649509-8CF6-4BEF-8003-7BA08823A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8077200" cy="4724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1000"/>
          </a:p>
          <a:p>
            <a:pPr eaLnBrk="1" hangingPunct="1"/>
            <a:r>
              <a:rPr lang="en-US" altLang="en-US" sz="2000"/>
              <a:t>They often enter homes in large numbers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when they migrate to the south &amp; west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walls of structures due to the warming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effect of bright sunshine on the building.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Clover mites often have heavy migrations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into houses in early summer and fall.</a:t>
            </a:r>
          </a:p>
        </p:txBody>
      </p:sp>
      <p:pic>
        <p:nvPicPr>
          <p:cNvPr id="21507" name="Picture 4" descr="g07358art01">
            <a:extLst>
              <a:ext uri="{FF2B5EF4-FFF2-40B4-BE49-F238E27FC236}">
                <a16:creationId xmlns:a16="http://schemas.microsoft.com/office/drawing/2014/main" id="{6897D3A7-C969-4FF5-AC1D-450168565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295400"/>
            <a:ext cx="25908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5" descr="05505F02_Web">
            <a:extLst>
              <a:ext uri="{FF2B5EF4-FFF2-40B4-BE49-F238E27FC236}">
                <a16:creationId xmlns:a16="http://schemas.microsoft.com/office/drawing/2014/main" id="{26D2FE07-F07A-4A6E-97AC-AF42C87CA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181600"/>
            <a:ext cx="1676400" cy="155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6" descr="clovmitex250">
            <a:extLst>
              <a:ext uri="{FF2B5EF4-FFF2-40B4-BE49-F238E27FC236}">
                <a16:creationId xmlns:a16="http://schemas.microsoft.com/office/drawing/2014/main" id="{FC1FE215-A8B6-4B63-9B78-328A1DCD6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76600"/>
            <a:ext cx="16002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0" name="Rectangle 7">
            <a:extLst>
              <a:ext uri="{FF2B5EF4-FFF2-40B4-BE49-F238E27FC236}">
                <a16:creationId xmlns:a16="http://schemas.microsoft.com/office/drawing/2014/main" id="{8A92374A-13AE-4D5E-9D59-9F75434BF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219200"/>
            <a:ext cx="1143000" cy="213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1511" name="Rectangle 8">
            <a:extLst>
              <a:ext uri="{FF2B5EF4-FFF2-40B4-BE49-F238E27FC236}">
                <a16:creationId xmlns:a16="http://schemas.microsoft.com/office/drawing/2014/main" id="{F7E406AC-5CD5-400C-B832-0E9BACB5DF90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772400" y="5715000"/>
            <a:ext cx="2438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1512" name="Line 9">
            <a:extLst>
              <a:ext uri="{FF2B5EF4-FFF2-40B4-BE49-F238E27FC236}">
                <a16:creationId xmlns:a16="http://schemas.microsoft.com/office/drawing/2014/main" id="{BBAD34AC-2E7A-40B5-868D-98878D84D3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4800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10">
            <a:extLst>
              <a:ext uri="{FF2B5EF4-FFF2-40B4-BE49-F238E27FC236}">
                <a16:creationId xmlns:a16="http://schemas.microsoft.com/office/drawing/2014/main" id="{5DD98862-C6F8-42B9-BAEF-60D1E9C120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E785A866-31B3-4655-9911-54360C781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Clover Mites</a:t>
            </a:r>
          </a:p>
        </p:txBody>
      </p:sp>
      <p:pic>
        <p:nvPicPr>
          <p:cNvPr id="22530" name="Picture 5" descr="Clover%20Mite">
            <a:extLst>
              <a:ext uri="{FF2B5EF4-FFF2-40B4-BE49-F238E27FC236}">
                <a16:creationId xmlns:a16="http://schemas.microsoft.com/office/drawing/2014/main" id="{3E919328-1AF9-4526-B855-3E2CE72C5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38" y="1600200"/>
            <a:ext cx="30257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6">
            <a:extLst>
              <a:ext uri="{FF2B5EF4-FFF2-40B4-BE49-F238E27FC236}">
                <a16:creationId xmlns:a16="http://schemas.microsoft.com/office/drawing/2014/main" id="{3B93799A-EC5E-4A45-9964-3E19FA22A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33600"/>
            <a:ext cx="7315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/>
              <a:t>  </a:t>
            </a:r>
            <a:r>
              <a:rPr lang="en-US" altLang="en-US" sz="2000"/>
              <a:t>They often enter homes in large</a:t>
            </a:r>
          </a:p>
          <a:p>
            <a:pPr eaLnBrk="1" hangingPunct="1"/>
            <a:r>
              <a:rPr lang="en-US" altLang="en-US" sz="2000"/>
              <a:t>    numbers through cracks and  </a:t>
            </a:r>
          </a:p>
          <a:p>
            <a:pPr eaLnBrk="1" hangingPunct="1"/>
            <a:r>
              <a:rPr lang="en-US" altLang="en-US" sz="2000"/>
              <a:t>    around windows and doors. 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They are soft-bodied and are </a:t>
            </a:r>
          </a:p>
          <a:p>
            <a:pPr eaLnBrk="1" hangingPunct="1"/>
            <a:r>
              <a:rPr lang="en-US" altLang="en-US" sz="2000"/>
              <a:t>    easily crushed.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It is extremely annoying to</a:t>
            </a:r>
          </a:p>
          <a:p>
            <a:pPr eaLnBrk="1" hangingPunct="1"/>
            <a:r>
              <a:rPr lang="en-US" altLang="en-US" sz="2000"/>
              <a:t>    homeowners who try to brush</a:t>
            </a:r>
          </a:p>
          <a:p>
            <a:pPr eaLnBrk="1" hangingPunct="1"/>
            <a:r>
              <a:rPr lang="en-US" altLang="en-US" sz="2000"/>
              <a:t>    them off light-colored drapery or</a:t>
            </a:r>
          </a:p>
          <a:p>
            <a:pPr eaLnBrk="1" hangingPunct="1"/>
            <a:r>
              <a:rPr lang="en-US" altLang="en-US" sz="2000"/>
              <a:t>    walls, resulting in red stains. </a:t>
            </a:r>
          </a:p>
          <a:p>
            <a:pPr eaLnBrk="1" hangingPunct="1"/>
            <a:r>
              <a:rPr lang="en-US" altLang="en-US" b="1"/>
              <a:t>  </a:t>
            </a:r>
          </a:p>
          <a:p>
            <a:pPr eaLnBrk="1" hangingPunct="1">
              <a:buFontTx/>
              <a:buChar char="•"/>
            </a:pPr>
            <a:endParaRPr lang="en-US" altLang="en-US" b="1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B3F0FC78-BAC6-4EEB-BCB5-C87603E889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Centipedes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F75A899C-7FDA-450B-8216-0AD50CB30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3555" name="Picture 4" descr="Centuri-3">
            <a:extLst>
              <a:ext uri="{FF2B5EF4-FFF2-40B4-BE49-F238E27FC236}">
                <a16:creationId xmlns:a16="http://schemas.microsoft.com/office/drawing/2014/main" id="{36688370-1346-4211-BD10-ADD81DB7A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3" b="15128"/>
          <a:stretch>
            <a:fillRect/>
          </a:stretch>
        </p:blipFill>
        <p:spPr bwMode="auto">
          <a:xfrm>
            <a:off x="2971800" y="2438400"/>
            <a:ext cx="5718175" cy="299243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6" descr="gardncnt">
            <a:extLst>
              <a:ext uri="{FF2B5EF4-FFF2-40B4-BE49-F238E27FC236}">
                <a16:creationId xmlns:a16="http://schemas.microsoft.com/office/drawing/2014/main" id="{CF0203F7-DAD8-4A38-B125-6FA1A46CE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2270125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Rectangle 7">
            <a:extLst>
              <a:ext uri="{FF2B5EF4-FFF2-40B4-BE49-F238E27FC236}">
                <a16:creationId xmlns:a16="http://schemas.microsoft.com/office/drawing/2014/main" id="{8654C2BB-E435-45E7-AC55-BC8B09B7DE8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00100" y="3848100"/>
            <a:ext cx="3657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58" name="Line 8">
            <a:extLst>
              <a:ext uri="{FF2B5EF4-FFF2-40B4-BE49-F238E27FC236}">
                <a16:creationId xmlns:a16="http://schemas.microsoft.com/office/drawing/2014/main" id="{61987FB6-71DA-48FD-B5E9-F0E6D54881C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8200" y="3886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Rectangle 9">
            <a:extLst>
              <a:ext uri="{FF2B5EF4-FFF2-40B4-BE49-F238E27FC236}">
                <a16:creationId xmlns:a16="http://schemas.microsoft.com/office/drawing/2014/main" id="{4CF0BE2A-ADED-403E-83FE-5009F6269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733800"/>
            <a:ext cx="3048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3560" name="Text Box 10">
            <a:extLst>
              <a:ext uri="{FF2B5EF4-FFF2-40B4-BE49-F238E27FC236}">
                <a16:creationId xmlns:a16="http://schemas.microsoft.com/office/drawing/2014/main" id="{97818A75-BCF7-4AD8-B22B-D45DE4CB1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867400"/>
            <a:ext cx="82296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  </a:t>
            </a:r>
            <a:r>
              <a:rPr lang="en-US" altLang="en-US" sz="2000" b="1"/>
              <a:t>They are beneficial, feeding on insects &amp; spiders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BD85D6F8-C838-4139-8379-91ADB73537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Centipedes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66DBD139-A9A9-4328-ADEA-F1D06781E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438400"/>
            <a:ext cx="8077200" cy="4038600"/>
          </a:xfrm>
        </p:spPr>
        <p:txBody>
          <a:bodyPr/>
          <a:lstStyle/>
          <a:p>
            <a:pPr eaLnBrk="1" hangingPunct="1"/>
            <a:r>
              <a:rPr lang="en-US" altLang="en-US" sz="2000" b="1"/>
              <a:t> </a:t>
            </a:r>
            <a:r>
              <a:rPr lang="en-US" altLang="en-US" sz="2000"/>
              <a:t>Belong to the Class Chilopoda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000"/>
              <a:t> They have many segments,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each with one pair of legs</a:t>
            </a:r>
          </a:p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/>
            <a:r>
              <a:rPr lang="en-US" altLang="en-US" sz="2000"/>
              <a:t>Their body is flattened and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they have long antennae</a:t>
            </a:r>
          </a:p>
          <a:p>
            <a:pPr eaLnBrk="1" hangingPunct="1"/>
            <a:endParaRPr lang="en-US" altLang="en-US" sz="2000" b="1"/>
          </a:p>
        </p:txBody>
      </p:sp>
      <p:pic>
        <p:nvPicPr>
          <p:cNvPr id="24579" name="Picture 4" descr="Centuri-3">
            <a:extLst>
              <a:ext uri="{FF2B5EF4-FFF2-40B4-BE49-F238E27FC236}">
                <a16:creationId xmlns:a16="http://schemas.microsoft.com/office/drawing/2014/main" id="{F01887BC-E62E-41C6-B08E-A905176F6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3" b="15128"/>
          <a:stretch>
            <a:fillRect/>
          </a:stretch>
        </p:blipFill>
        <p:spPr bwMode="auto">
          <a:xfrm>
            <a:off x="5867400" y="1905000"/>
            <a:ext cx="2822575" cy="1477963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10" descr="2421120779_0af77c136c">
            <a:extLst>
              <a:ext uri="{FF2B5EF4-FFF2-40B4-BE49-F238E27FC236}">
                <a16:creationId xmlns:a16="http://schemas.microsoft.com/office/drawing/2014/main" id="{28C6D811-C5A2-44A2-9527-5BB7D5728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10000"/>
            <a:ext cx="3394075" cy="254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0A52B991-E578-47C8-BA8D-AFF1C35A1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Centipedes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710FCE77-44CE-4FCC-BE8B-F4F7AE0E01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077200" cy="4191000"/>
          </a:xfrm>
        </p:spPr>
        <p:txBody>
          <a:bodyPr/>
          <a:lstStyle/>
          <a:p>
            <a:pPr eaLnBrk="1" hangingPunct="1"/>
            <a:r>
              <a:rPr lang="en-US" altLang="en-US" sz="2000"/>
              <a:t>They are predators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feed on insects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spiders at night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(nocturnal).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Their front legs have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fangs and their bite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injects venom that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can cause pain and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swelling</a:t>
            </a:r>
          </a:p>
        </p:txBody>
      </p:sp>
      <p:sp>
        <p:nvSpPr>
          <p:cNvPr id="25603" name="Rectangle 6">
            <a:extLst>
              <a:ext uri="{FF2B5EF4-FFF2-40B4-BE49-F238E27FC236}">
                <a16:creationId xmlns:a16="http://schemas.microsoft.com/office/drawing/2014/main" id="{41AE2005-ED58-459C-8B15-561B6993EAF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24700" y="4457700"/>
            <a:ext cx="2286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pic>
        <p:nvPicPr>
          <p:cNvPr id="25604" name="Picture 9" descr="09212002_400_cu_head_and_fangs_ventral_view">
            <a:extLst>
              <a:ext uri="{FF2B5EF4-FFF2-40B4-BE49-F238E27FC236}">
                <a16:creationId xmlns:a16="http://schemas.microsoft.com/office/drawing/2014/main" id="{0C64DF08-5AC5-4F6B-8D5A-2249A6737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81200"/>
            <a:ext cx="4648200" cy="4322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5" name="Text Box 10">
            <a:extLst>
              <a:ext uri="{FF2B5EF4-FFF2-40B4-BE49-F238E27FC236}">
                <a16:creationId xmlns:a16="http://schemas.microsoft.com/office/drawing/2014/main" id="{46473D1A-2130-4D1A-B55F-8245D5B22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295400"/>
            <a:ext cx="3919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              </a:t>
            </a:r>
            <a:r>
              <a:rPr lang="en-US" altLang="en-US" sz="1600" b="1"/>
              <a:t>fangs</a:t>
            </a:r>
          </a:p>
        </p:txBody>
      </p:sp>
      <p:sp>
        <p:nvSpPr>
          <p:cNvPr id="25606" name="Line 11">
            <a:extLst>
              <a:ext uri="{FF2B5EF4-FFF2-40B4-BE49-F238E27FC236}">
                <a16:creationId xmlns:a16="http://schemas.microsoft.com/office/drawing/2014/main" id="{B55B8BE7-34CC-4AD5-89CB-DE7B4199F0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676400"/>
            <a:ext cx="1676400" cy="22098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Line 12">
            <a:extLst>
              <a:ext uri="{FF2B5EF4-FFF2-40B4-BE49-F238E27FC236}">
                <a16:creationId xmlns:a16="http://schemas.microsoft.com/office/drawing/2014/main" id="{FE60D2EE-B77B-4C80-8DF8-10A21B0B18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1676400"/>
            <a:ext cx="1066800" cy="17526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784C123F-D5EE-44F4-9740-CF2E2EA4E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Centipedes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1ADBC5BC-F21C-47E3-8F89-BAB4977C4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8001000" cy="3962400"/>
          </a:xfrm>
        </p:spPr>
        <p:txBody>
          <a:bodyPr/>
          <a:lstStyle/>
          <a:p>
            <a:pPr eaLnBrk="1" hangingPunct="1"/>
            <a:r>
              <a:rPr lang="en-US" altLang="en-US" sz="2000"/>
              <a:t>Centipedes live outdoors in damp areas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such as under leaves, stones, boards,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or tree bark or in mulch around outdoor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plantings.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They may be found in moist voids such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as under attached slabs and in the voids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of exterior walls (ie. - weep holes)</a:t>
            </a:r>
          </a:p>
        </p:txBody>
      </p:sp>
      <p:pic>
        <p:nvPicPr>
          <p:cNvPr id="26627" name="Picture 4" descr="Centuri-3">
            <a:extLst>
              <a:ext uri="{FF2B5EF4-FFF2-40B4-BE49-F238E27FC236}">
                <a16:creationId xmlns:a16="http://schemas.microsoft.com/office/drawing/2014/main" id="{30C2E8A1-AD4A-4505-8276-126003764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3" b="15128"/>
          <a:stretch>
            <a:fillRect/>
          </a:stretch>
        </p:blipFill>
        <p:spPr bwMode="auto">
          <a:xfrm>
            <a:off x="6400800" y="2057400"/>
            <a:ext cx="2289175" cy="1198563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5" descr="gardncnt">
            <a:extLst>
              <a:ext uri="{FF2B5EF4-FFF2-40B4-BE49-F238E27FC236}">
                <a16:creationId xmlns:a16="http://schemas.microsoft.com/office/drawing/2014/main" id="{CDCB887D-0623-4397-AEEA-8BD01CB78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05200"/>
            <a:ext cx="1393825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Rectangle 6">
            <a:extLst>
              <a:ext uri="{FF2B5EF4-FFF2-40B4-BE49-F238E27FC236}">
                <a16:creationId xmlns:a16="http://schemas.microsoft.com/office/drawing/2014/main" id="{CA79B259-0EE8-4E4E-A562-9336C50E777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24700" y="4457700"/>
            <a:ext cx="2286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30" name="Line 7">
            <a:extLst>
              <a:ext uri="{FF2B5EF4-FFF2-40B4-BE49-F238E27FC236}">
                <a16:creationId xmlns:a16="http://schemas.microsoft.com/office/drawing/2014/main" id="{52B3003F-3463-426A-A538-87BC349E668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24700" y="45339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788A6A54-4BA3-4113-BC43-5649785EA8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Millipedes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DFFC51C0-D4D0-4914-9B0E-036E2F2EE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7651" name="Picture 4" descr="millipede.gif - 53.7 K">
            <a:extLst>
              <a:ext uri="{FF2B5EF4-FFF2-40B4-BE49-F238E27FC236}">
                <a16:creationId xmlns:a16="http://schemas.microsoft.com/office/drawing/2014/main" id="{C750E8C3-E4FB-40D3-BF4B-19D9132E9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3334" r="6242" b="2043"/>
          <a:stretch>
            <a:fillRect/>
          </a:stretch>
        </p:blipFill>
        <p:spPr bwMode="auto">
          <a:xfrm>
            <a:off x="457200" y="4267200"/>
            <a:ext cx="2994025" cy="21701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6" descr="millipede7">
            <a:extLst>
              <a:ext uri="{FF2B5EF4-FFF2-40B4-BE49-F238E27FC236}">
                <a16:creationId xmlns:a16="http://schemas.microsoft.com/office/drawing/2014/main" id="{9426184C-4910-418A-A3CE-2CF877513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752600"/>
            <a:ext cx="1236663" cy="2724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8" descr="24292-004-BFD119C5">
            <a:extLst>
              <a:ext uri="{FF2B5EF4-FFF2-40B4-BE49-F238E27FC236}">
                <a16:creationId xmlns:a16="http://schemas.microsoft.com/office/drawing/2014/main" id="{D6D6BD7A-F867-46CD-88D9-E90F698EB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2971800" cy="204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10" descr="Millipede02">
            <a:extLst>
              <a:ext uri="{FF2B5EF4-FFF2-40B4-BE49-F238E27FC236}">
                <a16:creationId xmlns:a16="http://schemas.microsoft.com/office/drawing/2014/main" id="{4E56A217-43CD-4E56-89AA-22640CC56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00600"/>
            <a:ext cx="1657350" cy="1635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5" name="Picture 12" descr="namillipede5m1">
            <a:extLst>
              <a:ext uri="{FF2B5EF4-FFF2-40B4-BE49-F238E27FC236}">
                <a16:creationId xmlns:a16="http://schemas.microsoft.com/office/drawing/2014/main" id="{FE527260-427A-43D2-986F-E01FE3A5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1752600"/>
            <a:ext cx="2355850" cy="472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464C92FD-1FD0-49CB-B6B2-540A928F8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Millipedes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9993B123-4BF1-45E8-9FD9-525424C212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001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belong to the Class Diplopoda.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have many segments, each of which has two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pairs of legs.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Their body is cylindrical and they have short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antennae.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feed on decaying organic matter.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 dry weather, they migrate out of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piles of leaf litter and may enter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homes in large numbers.</a:t>
            </a:r>
          </a:p>
        </p:txBody>
      </p:sp>
      <p:pic>
        <p:nvPicPr>
          <p:cNvPr id="28675" name="Picture 4" descr="millipede.gif - 53.7 K">
            <a:extLst>
              <a:ext uri="{FF2B5EF4-FFF2-40B4-BE49-F238E27FC236}">
                <a16:creationId xmlns:a16="http://schemas.microsoft.com/office/drawing/2014/main" id="{E13883EC-EBC5-457C-8782-7154A30A3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3334" r="6242" b="2043"/>
          <a:stretch>
            <a:fillRect/>
          </a:stretch>
        </p:blipFill>
        <p:spPr bwMode="auto">
          <a:xfrm>
            <a:off x="7543800" y="4038600"/>
            <a:ext cx="1143000" cy="828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5" descr="millipede7">
            <a:extLst>
              <a:ext uri="{FF2B5EF4-FFF2-40B4-BE49-F238E27FC236}">
                <a16:creationId xmlns:a16="http://schemas.microsoft.com/office/drawing/2014/main" id="{C7BB14EA-C4C9-4396-8162-2ADCB66B7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828800"/>
            <a:ext cx="685800" cy="1428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6" descr="24292-004-BFD119C5">
            <a:extLst>
              <a:ext uri="{FF2B5EF4-FFF2-40B4-BE49-F238E27FC236}">
                <a16:creationId xmlns:a16="http://schemas.microsoft.com/office/drawing/2014/main" id="{289E36C5-DC84-4DE1-AEFF-4EA7B3493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276600"/>
            <a:ext cx="1143000" cy="785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7" descr="Millipede02">
            <a:extLst>
              <a:ext uri="{FF2B5EF4-FFF2-40B4-BE49-F238E27FC236}">
                <a16:creationId xmlns:a16="http://schemas.microsoft.com/office/drawing/2014/main" id="{C303ED4C-8245-439A-A05A-5333220D3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876800"/>
            <a:ext cx="1657350" cy="1635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9" name="Picture 8" descr="namillipede5m1">
            <a:extLst>
              <a:ext uri="{FF2B5EF4-FFF2-40B4-BE49-F238E27FC236}">
                <a16:creationId xmlns:a16="http://schemas.microsoft.com/office/drawing/2014/main" id="{16EB850B-24D0-4B2A-9DC7-DDB967B8E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413" y="4876800"/>
            <a:ext cx="798512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0C7B33C3-F504-48BB-B211-275C6CD32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Pillbugs &amp; Sowbugs</a:t>
            </a:r>
          </a:p>
        </p:txBody>
      </p:sp>
      <p:pic>
        <p:nvPicPr>
          <p:cNvPr id="29698" name="Picture 4" descr="Sow Bug">
            <a:extLst>
              <a:ext uri="{FF2B5EF4-FFF2-40B4-BE49-F238E27FC236}">
                <a16:creationId xmlns:a16="http://schemas.microsoft.com/office/drawing/2014/main" id="{A2D92679-13D3-4445-8BE2-C60CEBA9FC8D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1752600"/>
            <a:ext cx="4219575" cy="2371725"/>
          </a:xfrm>
          <a:noFill/>
          <a:ln w="1270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29699" name="Picture 5" descr="Pillbug">
            <a:extLst>
              <a:ext uri="{FF2B5EF4-FFF2-40B4-BE49-F238E27FC236}">
                <a16:creationId xmlns:a16="http://schemas.microsoft.com/office/drawing/2014/main" id="{0E5C9752-A6F2-41A3-BC08-E76109A9B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186113" cy="239077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7" descr="dscf2516_pillbug_defense_sm">
            <a:extLst>
              <a:ext uri="{FF2B5EF4-FFF2-40B4-BE49-F238E27FC236}">
                <a16:creationId xmlns:a16="http://schemas.microsoft.com/office/drawing/2014/main" id="{67D0657C-2104-426D-94FA-A7DA716ED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19600"/>
            <a:ext cx="2095500" cy="209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9" descr="PillbugsMimsDSCN8292">
            <a:extLst>
              <a:ext uri="{FF2B5EF4-FFF2-40B4-BE49-F238E27FC236}">
                <a16:creationId xmlns:a16="http://schemas.microsoft.com/office/drawing/2014/main" id="{6DE1D096-E404-48FF-921A-95EEF68F1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19600"/>
            <a:ext cx="2819400" cy="2114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11" descr="pillbugs">
            <a:extLst>
              <a:ext uri="{FF2B5EF4-FFF2-40B4-BE49-F238E27FC236}">
                <a16:creationId xmlns:a16="http://schemas.microsoft.com/office/drawing/2014/main" id="{86468FE2-D5C0-4A60-A4D8-F306CB68B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572000"/>
            <a:ext cx="2667000" cy="1935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29A6C8A4-1E77-4275-AD3D-B11EC8A27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Pillbugs &amp; Sowbugs</a:t>
            </a:r>
          </a:p>
        </p:txBody>
      </p:sp>
      <p:pic>
        <p:nvPicPr>
          <p:cNvPr id="30722" name="Picture 3" descr="Sow Bug">
            <a:extLst>
              <a:ext uri="{FF2B5EF4-FFF2-40B4-BE49-F238E27FC236}">
                <a16:creationId xmlns:a16="http://schemas.microsoft.com/office/drawing/2014/main" id="{2D6D215C-E451-4FBB-B703-883CE53AACC7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6200" y="1725613"/>
            <a:ext cx="990600" cy="557212"/>
          </a:xfrm>
          <a:noFill/>
          <a:ln w="1270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0723" name="Picture 4" descr="Pillbug">
            <a:extLst>
              <a:ext uri="{FF2B5EF4-FFF2-40B4-BE49-F238E27FC236}">
                <a16:creationId xmlns:a16="http://schemas.microsoft.com/office/drawing/2014/main" id="{3D82A54B-AD55-47F5-8D65-097AD1B1E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286000"/>
            <a:ext cx="990600" cy="73183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5" descr="dscf2516_pillbug_defense_sm">
            <a:extLst>
              <a:ext uri="{FF2B5EF4-FFF2-40B4-BE49-F238E27FC236}">
                <a16:creationId xmlns:a16="http://schemas.microsoft.com/office/drawing/2014/main" id="{B6A4337C-7ECA-45F6-9E2A-80116D1CE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048000"/>
            <a:ext cx="990600" cy="952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Picture 6" descr="PillbugsMimsDSCN8292">
            <a:extLst>
              <a:ext uri="{FF2B5EF4-FFF2-40B4-BE49-F238E27FC236}">
                <a16:creationId xmlns:a16="http://schemas.microsoft.com/office/drawing/2014/main" id="{D51B844A-20E8-4CC4-B407-03E64A593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5257800"/>
            <a:ext cx="9715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7" descr="pillbugs">
            <a:extLst>
              <a:ext uri="{FF2B5EF4-FFF2-40B4-BE49-F238E27FC236}">
                <a16:creationId xmlns:a16="http://schemas.microsoft.com/office/drawing/2014/main" id="{22BE3FF4-C34B-4658-820E-3520816C3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3962400"/>
            <a:ext cx="969962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7" name="Text Box 8">
            <a:extLst>
              <a:ext uri="{FF2B5EF4-FFF2-40B4-BE49-F238E27FC236}">
                <a16:creationId xmlns:a16="http://schemas.microsoft.com/office/drawing/2014/main" id="{FF2CCA99-6A2D-4A3E-950D-1F7822B68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76400"/>
            <a:ext cx="649605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They belong to the Class Crustacea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They are the only land forms of Crustaceans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Water forms of Crustaceans are lobster, shrimp,</a:t>
            </a:r>
          </a:p>
          <a:p>
            <a:pPr eaLnBrk="1" hangingPunct="1"/>
            <a:r>
              <a:rPr lang="en-US" altLang="en-US" sz="2000"/>
              <a:t>   crab, crawfish, etc.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They have at least five (5) pair of legs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Pillbugs do not have any appendages at the end</a:t>
            </a:r>
          </a:p>
          <a:p>
            <a:pPr eaLnBrk="1" hangingPunct="1"/>
            <a:r>
              <a:rPr lang="en-US" altLang="en-US" sz="2000"/>
              <a:t>   of their abdomen and can roll into a tight ball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Sowbugs have two (2) pair of appendages at the</a:t>
            </a:r>
          </a:p>
          <a:p>
            <a:pPr eaLnBrk="1" hangingPunct="1"/>
            <a:r>
              <a:rPr lang="en-US" altLang="en-US" sz="2000"/>
              <a:t>   end of their abdomen, but cannot roll into a tight</a:t>
            </a:r>
          </a:p>
          <a:p>
            <a:pPr eaLnBrk="1" hangingPunct="1"/>
            <a:r>
              <a:rPr lang="en-US" altLang="en-US" sz="2000"/>
              <a:t>   ball</a:t>
            </a:r>
          </a:p>
          <a:p>
            <a:pPr eaLnBrk="1" hangingPunct="1"/>
            <a:r>
              <a:rPr lang="en-US" altLang="en-US" b="1"/>
              <a:t>    </a:t>
            </a:r>
          </a:p>
          <a:p>
            <a:pPr eaLnBrk="1" hangingPunct="1"/>
            <a:endParaRPr lang="en-US" altLang="en-US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9C2A3C21-F0FF-4AA9-B7D7-D00731E936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Pillbugs &amp; Sowbugs</a:t>
            </a:r>
          </a:p>
        </p:txBody>
      </p:sp>
      <p:pic>
        <p:nvPicPr>
          <p:cNvPr id="31746" name="Picture 3" descr="Sow Bug">
            <a:extLst>
              <a:ext uri="{FF2B5EF4-FFF2-40B4-BE49-F238E27FC236}">
                <a16:creationId xmlns:a16="http://schemas.microsoft.com/office/drawing/2014/main" id="{98095EEF-0438-4870-ADC0-F21B2CB42982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6200" y="1725613"/>
            <a:ext cx="990600" cy="557212"/>
          </a:xfrm>
          <a:noFill/>
          <a:ln w="1270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1747" name="Picture 4" descr="Pillbug">
            <a:extLst>
              <a:ext uri="{FF2B5EF4-FFF2-40B4-BE49-F238E27FC236}">
                <a16:creationId xmlns:a16="http://schemas.microsoft.com/office/drawing/2014/main" id="{A949C47F-E216-4331-9095-F379C39AD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286000"/>
            <a:ext cx="990600" cy="73183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5" descr="dscf2516_pillbug_defense_sm">
            <a:extLst>
              <a:ext uri="{FF2B5EF4-FFF2-40B4-BE49-F238E27FC236}">
                <a16:creationId xmlns:a16="http://schemas.microsoft.com/office/drawing/2014/main" id="{87F784DB-EE49-4DD3-812C-26EEC75A1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048000"/>
            <a:ext cx="990600" cy="952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6" descr="PillbugsMimsDSCN8292">
            <a:extLst>
              <a:ext uri="{FF2B5EF4-FFF2-40B4-BE49-F238E27FC236}">
                <a16:creationId xmlns:a16="http://schemas.microsoft.com/office/drawing/2014/main" id="{4AD0321E-F846-4C85-B381-313DAC8E7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5257800"/>
            <a:ext cx="97155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7" descr="pillbugs">
            <a:extLst>
              <a:ext uri="{FF2B5EF4-FFF2-40B4-BE49-F238E27FC236}">
                <a16:creationId xmlns:a16="http://schemas.microsoft.com/office/drawing/2014/main" id="{2A33F68F-6D2A-49BD-88EC-459E4C073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3962400"/>
            <a:ext cx="969962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1" name="Text Box 8">
            <a:extLst>
              <a:ext uri="{FF2B5EF4-FFF2-40B4-BE49-F238E27FC236}">
                <a16:creationId xmlns:a16="http://schemas.microsoft.com/office/drawing/2014/main" id="{994CDBFB-9CD5-49B3-A1D8-3315C7FF5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52600"/>
            <a:ext cx="649605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Pillbugs &amp; sowbugs feed on decaying vegetable</a:t>
            </a:r>
          </a:p>
          <a:p>
            <a:pPr eaLnBrk="1" hangingPunct="1"/>
            <a:r>
              <a:rPr lang="en-US" altLang="en-US" sz="2000"/>
              <a:t>    matter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They live outside under mulch, vegetable debris,</a:t>
            </a:r>
          </a:p>
          <a:p>
            <a:pPr eaLnBrk="1" hangingPunct="1"/>
            <a:r>
              <a:rPr lang="en-US" altLang="en-US" sz="2000"/>
              <a:t>   and under other objects that are on damp ground</a:t>
            </a:r>
          </a:p>
          <a:p>
            <a:pPr eaLnBrk="1" hangingPunct="1"/>
            <a:r>
              <a:rPr lang="en-US" altLang="en-US" sz="2000"/>
              <a:t>   (firewood piles, trash cans, and potted plants &amp; </a:t>
            </a:r>
          </a:p>
          <a:p>
            <a:pPr eaLnBrk="1" hangingPunct="1"/>
            <a:r>
              <a:rPr lang="en-US" altLang="en-US" sz="2000"/>
              <a:t>   planters) 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They may invade damp basements and  </a:t>
            </a:r>
          </a:p>
          <a:p>
            <a:pPr eaLnBrk="1" hangingPunct="1"/>
            <a:r>
              <a:rPr lang="en-US" altLang="en-US" sz="2000"/>
              <a:t>   crawlspaces, and may infest potted plants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A heavy infestation inside generally indicates that </a:t>
            </a:r>
          </a:p>
          <a:p>
            <a:pPr eaLnBrk="1" hangingPunct="1"/>
            <a:r>
              <a:rPr lang="en-US" altLang="en-US" sz="2000"/>
              <a:t>   there is a large population living immediately </a:t>
            </a:r>
          </a:p>
          <a:p>
            <a:pPr eaLnBrk="1" hangingPunct="1"/>
            <a:r>
              <a:rPr lang="en-US" altLang="en-US" sz="2000"/>
              <a:t>   outside the building</a:t>
            </a:r>
            <a:r>
              <a:rPr lang="en-US" altLang="en-US"/>
              <a:t>  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27644B68-062D-40E8-B89B-3E4B0F02B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Slugs &amp; Snails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A8AB4C79-E3AE-4922-9F7F-A77801C74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2771" name="Picture 5" descr="helix_aspersa_ha0_0403">
            <a:extLst>
              <a:ext uri="{FF2B5EF4-FFF2-40B4-BE49-F238E27FC236}">
                <a16:creationId xmlns:a16="http://schemas.microsoft.com/office/drawing/2014/main" id="{4593E4DC-E907-414C-AFDC-052263E5B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2362200" cy="173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7" descr="18hrt04a4f1">
            <a:extLst>
              <a:ext uri="{FF2B5EF4-FFF2-40B4-BE49-F238E27FC236}">
                <a16:creationId xmlns:a16="http://schemas.microsoft.com/office/drawing/2014/main" id="{A9143FE6-A2DB-48B7-8C17-1E2FDF2A7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05000"/>
            <a:ext cx="2495550" cy="226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Picture 9" descr="large_slug">
            <a:extLst>
              <a:ext uri="{FF2B5EF4-FFF2-40B4-BE49-F238E27FC236}">
                <a16:creationId xmlns:a16="http://schemas.microsoft.com/office/drawing/2014/main" id="{04641858-D40A-4B8E-83A6-8F0941EAB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2438400" cy="1589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11" descr="Slug">
            <a:extLst>
              <a:ext uri="{FF2B5EF4-FFF2-40B4-BE49-F238E27FC236}">
                <a16:creationId xmlns:a16="http://schemas.microsoft.com/office/drawing/2014/main" id="{A7FF7027-2632-46ED-BBCC-6BB617F3C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05000"/>
            <a:ext cx="2941638" cy="4429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13" descr="slug6">
            <a:extLst>
              <a:ext uri="{FF2B5EF4-FFF2-40B4-BE49-F238E27FC236}">
                <a16:creationId xmlns:a16="http://schemas.microsoft.com/office/drawing/2014/main" id="{78828C54-CC81-48E2-B919-D80FCBAF8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19600"/>
            <a:ext cx="24384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ABFE2BA6-AC89-4159-B8A0-A9CEEC4356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Slugs &amp; Snails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3A885EB2-EB49-4258-B33A-30B9330073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6962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They belong to the Phylum Mollusca (Class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Gastropoda) that is related to oysters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Slugs are soft-bodied, slimy creatures without 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 shell.  Snails are soft-bodied, slimy creatures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with a shell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They require a large amount of moisture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They are nocturnal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They are plant feeders, but often deface buildings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with their fecal material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They leave glistening mucous trails as they walk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at night 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33795" name="Picture 4" descr="helix_aspersa_ha0_0403">
            <a:extLst>
              <a:ext uri="{FF2B5EF4-FFF2-40B4-BE49-F238E27FC236}">
                <a16:creationId xmlns:a16="http://schemas.microsoft.com/office/drawing/2014/main" id="{B48F0156-734E-493C-9200-47F4EE3C5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562600"/>
            <a:ext cx="990600" cy="725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5" descr="18hrt04a4f1">
            <a:extLst>
              <a:ext uri="{FF2B5EF4-FFF2-40B4-BE49-F238E27FC236}">
                <a16:creationId xmlns:a16="http://schemas.microsoft.com/office/drawing/2014/main" id="{8538ED1D-BDF7-4E32-8CD9-D71FB0313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828800"/>
            <a:ext cx="971550" cy="879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6" descr="large_slug">
            <a:extLst>
              <a:ext uri="{FF2B5EF4-FFF2-40B4-BE49-F238E27FC236}">
                <a16:creationId xmlns:a16="http://schemas.microsoft.com/office/drawing/2014/main" id="{AD8BE5A6-6819-4F55-BFCF-7F66E8219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114800"/>
            <a:ext cx="990600" cy="644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7" descr="Slug">
            <a:extLst>
              <a:ext uri="{FF2B5EF4-FFF2-40B4-BE49-F238E27FC236}">
                <a16:creationId xmlns:a16="http://schemas.microsoft.com/office/drawing/2014/main" id="{AFDA7FC2-A0B3-4A5D-97E9-E8B05B76E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667000"/>
            <a:ext cx="962025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9" name="Picture 8" descr="slug6">
            <a:extLst>
              <a:ext uri="{FF2B5EF4-FFF2-40B4-BE49-F238E27FC236}">
                <a16:creationId xmlns:a16="http://schemas.microsoft.com/office/drawing/2014/main" id="{815C0EA4-765F-4156-B47D-409D13F5C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800600"/>
            <a:ext cx="990600" cy="742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5A6E01EC-F092-441F-8060-623AB9CC8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Slugs &amp; Snails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A1C79A1E-D769-41E9-9311-0AD1087CF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7924800" cy="4343400"/>
          </a:xfrm>
        </p:spPr>
        <p:txBody>
          <a:bodyPr/>
          <a:lstStyle/>
          <a:p>
            <a:pPr eaLnBrk="1" hangingPunct="1"/>
            <a:r>
              <a:rPr lang="en-US" altLang="en-US" sz="2000"/>
              <a:t>They are often found under boards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in firewood piles on the ground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in </a:t>
            </a:r>
            <a:r>
              <a:rPr lang="en-US" altLang="en-US" sz="2000" u="sng"/>
              <a:t>wet</a:t>
            </a:r>
            <a:r>
              <a:rPr lang="en-US" altLang="en-US" sz="2000"/>
              <a:t> areas (under shrubbery,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in landscape areas, and in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crawlspaces)</a:t>
            </a:r>
          </a:p>
          <a:p>
            <a:pPr eaLnBrk="1" hangingPunct="1"/>
            <a:endParaRPr lang="en-US" altLang="en-US" sz="2000"/>
          </a:p>
        </p:txBody>
      </p:sp>
      <p:pic>
        <p:nvPicPr>
          <p:cNvPr id="34819" name="Picture 10" descr="main.php?g2_view=core.DownloadItem&amp;g2_itemId=115&amp;g2_serialNumber=3">
            <a:extLst>
              <a:ext uri="{FF2B5EF4-FFF2-40B4-BE49-F238E27FC236}">
                <a16:creationId xmlns:a16="http://schemas.microsoft.com/office/drawing/2014/main" id="{CD47E4CF-D43E-481C-B3D8-DFA764176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52600"/>
            <a:ext cx="1828800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0" name="Rectangle 11">
            <a:extLst>
              <a:ext uri="{FF2B5EF4-FFF2-40B4-BE49-F238E27FC236}">
                <a16:creationId xmlns:a16="http://schemas.microsoft.com/office/drawing/2014/main" id="{35B7D666-F65B-4F84-AD07-0171CBE5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676400"/>
            <a:ext cx="28194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4821" name="Line 12">
            <a:extLst>
              <a:ext uri="{FF2B5EF4-FFF2-40B4-BE49-F238E27FC236}">
                <a16:creationId xmlns:a16="http://schemas.microsoft.com/office/drawing/2014/main" id="{5DE30004-56ED-4764-9F98-5931A71F3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9050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4822" name="Picture 16" descr="shrubs_same_texture">
            <a:extLst>
              <a:ext uri="{FF2B5EF4-FFF2-40B4-BE49-F238E27FC236}">
                <a16:creationId xmlns:a16="http://schemas.microsoft.com/office/drawing/2014/main" id="{7C7B5E69-F0FB-4B78-B716-338814B60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21200"/>
            <a:ext cx="2895600" cy="1938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3" name="Picture 18" descr="perennial-monarda">
            <a:extLst>
              <a:ext uri="{FF2B5EF4-FFF2-40B4-BE49-F238E27FC236}">
                <a16:creationId xmlns:a16="http://schemas.microsoft.com/office/drawing/2014/main" id="{694B6556-1562-4D2E-81A1-6CD7FAD08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95800"/>
            <a:ext cx="3038475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1C92AD34-EE41-40AE-8AA4-0BFAD7F60B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Crickets (House &amp; Field)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0E4B4A92-8251-4102-A165-83AF6B5C7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6867" name="Picture 5" descr="image?id=65448&amp;rendTypeId=4">
            <a:extLst>
              <a:ext uri="{FF2B5EF4-FFF2-40B4-BE49-F238E27FC236}">
                <a16:creationId xmlns:a16="http://schemas.microsoft.com/office/drawing/2014/main" id="{854254FC-9540-446B-B1E7-2E068FDD7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3581400" cy="2408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7" descr="housecricket1">
            <a:extLst>
              <a:ext uri="{FF2B5EF4-FFF2-40B4-BE49-F238E27FC236}">
                <a16:creationId xmlns:a16="http://schemas.microsoft.com/office/drawing/2014/main" id="{CF18371F-9B34-48B3-B7BE-192E6322A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14800"/>
            <a:ext cx="3581400" cy="2465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9" name="Picture 11" descr="field-cricket">
            <a:extLst>
              <a:ext uri="{FF2B5EF4-FFF2-40B4-BE49-F238E27FC236}">
                <a16:creationId xmlns:a16="http://schemas.microsoft.com/office/drawing/2014/main" id="{A8710240-FA40-42DD-A416-ADBB7479B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419600"/>
            <a:ext cx="3238500" cy="215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13" descr="African">
            <a:extLst>
              <a:ext uri="{FF2B5EF4-FFF2-40B4-BE49-F238E27FC236}">
                <a16:creationId xmlns:a16="http://schemas.microsoft.com/office/drawing/2014/main" id="{EF630C87-9857-4115-B975-02306335D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47800"/>
            <a:ext cx="3228975" cy="2757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41CE6AFC-B41A-461E-91BF-340223103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Crickets (House &amp; Field)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1750B6CC-A045-4670-846F-BDECF52276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2057400"/>
            <a:ext cx="7696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Are insects related to cockroaches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feed on both plant and animal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material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Can be a considerable annoyance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inside and can cause damage to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some fabrics such as linens, furs,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silk, woolens, and rayon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Field crickets are often attracted to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lights at night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b="1"/>
          </a:p>
        </p:txBody>
      </p:sp>
      <p:pic>
        <p:nvPicPr>
          <p:cNvPr id="37891" name="Picture 4" descr="image?id=65448&amp;rendTypeId=4">
            <a:extLst>
              <a:ext uri="{FF2B5EF4-FFF2-40B4-BE49-F238E27FC236}">
                <a16:creationId xmlns:a16="http://schemas.microsoft.com/office/drawing/2014/main" id="{F34C480F-4CFA-4B46-800D-C605C7528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828800"/>
            <a:ext cx="2209800" cy="148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5" descr="housecricket1">
            <a:extLst>
              <a:ext uri="{FF2B5EF4-FFF2-40B4-BE49-F238E27FC236}">
                <a16:creationId xmlns:a16="http://schemas.microsoft.com/office/drawing/2014/main" id="{974DD71A-DA25-4FDE-BE44-5D6B9BD1F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76600"/>
            <a:ext cx="2209800" cy="1520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6" descr="field-cricket">
            <a:extLst>
              <a:ext uri="{FF2B5EF4-FFF2-40B4-BE49-F238E27FC236}">
                <a16:creationId xmlns:a16="http://schemas.microsoft.com/office/drawing/2014/main" id="{6F0875F7-13D4-405B-A524-246D4DDA1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724400"/>
            <a:ext cx="2209800" cy="147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3CB7D9C6-E92C-4BDC-8EF5-EAFC47A715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Crickets (House &amp; Field)</a:t>
            </a:r>
            <a:r>
              <a:rPr lang="en-US" altLang="en-US" sz="3600" b="1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5C3BADCB-5E1F-4F79-BB3F-72C3F1D65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514600"/>
            <a:ext cx="7772400" cy="3611563"/>
          </a:xfrm>
        </p:spPr>
        <p:txBody>
          <a:bodyPr/>
          <a:lstStyle/>
          <a:p>
            <a:pPr eaLnBrk="1" hangingPunct="1"/>
            <a:r>
              <a:rPr lang="en-US" altLang="en-US" sz="2000"/>
              <a:t>Crickets are found outdoors almost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anywhere around a building…in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flower beds, under garbage cans, in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mulch surrounding shrubbery that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is adjacent to the exterior foundation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walls of the building, in firewood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piles, in ground cover, etc. </a:t>
            </a:r>
          </a:p>
        </p:txBody>
      </p:sp>
      <p:pic>
        <p:nvPicPr>
          <p:cNvPr id="38915" name="Picture 7" descr="main.php?g2_view=core.DownloadItem&amp;g2_itemId=115&amp;g2_serialNumber=3">
            <a:extLst>
              <a:ext uri="{FF2B5EF4-FFF2-40B4-BE49-F238E27FC236}">
                <a16:creationId xmlns:a16="http://schemas.microsoft.com/office/drawing/2014/main" id="{9E1A018E-5B15-45A3-AE12-26085B7E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133600"/>
            <a:ext cx="1828800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9" descr="6231484">
            <a:extLst>
              <a:ext uri="{FF2B5EF4-FFF2-40B4-BE49-F238E27FC236}">
                <a16:creationId xmlns:a16="http://schemas.microsoft.com/office/drawing/2014/main" id="{9915851F-4991-4C40-84A5-1D5ED5697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196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4570A4AC-2409-4666-8AA4-33DF790D4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Cave/Camel Crickets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451AEE54-DFA0-4E7E-9A60-561BB9E840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9939" name="Picture 4" descr="cave_cricket01.jpg: Cave cricket">
            <a:extLst>
              <a:ext uri="{FF2B5EF4-FFF2-40B4-BE49-F238E27FC236}">
                <a16:creationId xmlns:a16="http://schemas.microsoft.com/office/drawing/2014/main" id="{F5EC09C2-529A-41CC-ACF2-8CFBCB347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162800" cy="508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582AF288-9728-4F86-B89D-B4CF667FDA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Cave/Camel Crickets</a:t>
            </a:r>
          </a:p>
        </p:txBody>
      </p:sp>
      <p:pic>
        <p:nvPicPr>
          <p:cNvPr id="40962" name="Picture 3" descr="camel-crawlspace">
            <a:extLst>
              <a:ext uri="{FF2B5EF4-FFF2-40B4-BE49-F238E27FC236}">
                <a16:creationId xmlns:a16="http://schemas.microsoft.com/office/drawing/2014/main" id="{96170BED-C087-4DBC-B228-618CCD10B791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905000"/>
            <a:ext cx="3886200" cy="2954338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963" name="Text Box 4">
            <a:extLst>
              <a:ext uri="{FF2B5EF4-FFF2-40B4-BE49-F238E27FC236}">
                <a16:creationId xmlns:a16="http://schemas.microsoft.com/office/drawing/2014/main" id="{986415DD-FC64-4019-883B-1AD0285A1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40964" name="Text Box 5">
            <a:extLst>
              <a:ext uri="{FF2B5EF4-FFF2-40B4-BE49-F238E27FC236}">
                <a16:creationId xmlns:a16="http://schemas.microsoft.com/office/drawing/2014/main" id="{4DD45BC5-1ADC-4BC3-8DE6-DB640C463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09800"/>
            <a:ext cx="8001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They often are found on</a:t>
            </a:r>
          </a:p>
          <a:p>
            <a:pPr eaLnBrk="1" hangingPunct="1"/>
            <a:r>
              <a:rPr lang="en-US" altLang="en-US" sz="2000"/>
              <a:t>    wood and on the exterior</a:t>
            </a:r>
          </a:p>
          <a:p>
            <a:pPr eaLnBrk="1" hangingPunct="1"/>
            <a:r>
              <a:rPr lang="en-US" altLang="en-US" sz="2000"/>
              <a:t>    foundation walls within </a:t>
            </a:r>
          </a:p>
          <a:p>
            <a:pPr eaLnBrk="1" hangingPunct="1"/>
            <a:r>
              <a:rPr lang="en-US" altLang="en-US" sz="2000"/>
              <a:t>    3</a:t>
            </a:r>
            <a:r>
              <a:rPr lang="ja-JP" altLang="en-US" sz="2000"/>
              <a:t>’</a:t>
            </a:r>
            <a:r>
              <a:rPr lang="en-US" altLang="ja-JP" sz="2000"/>
              <a:t> to 5</a:t>
            </a:r>
            <a:r>
              <a:rPr lang="ja-JP" altLang="en-US" sz="2000"/>
              <a:t>’</a:t>
            </a:r>
            <a:r>
              <a:rPr lang="en-US" altLang="ja-JP" sz="2000"/>
              <a:t> of the junction of </a:t>
            </a:r>
          </a:p>
          <a:p>
            <a:pPr eaLnBrk="1" hangingPunct="1"/>
            <a:r>
              <a:rPr lang="en-US" altLang="en-US" sz="2000"/>
              <a:t>    the exterior foundation</a:t>
            </a:r>
          </a:p>
          <a:p>
            <a:pPr eaLnBrk="1" hangingPunct="1"/>
            <a:r>
              <a:rPr lang="en-US" altLang="en-US" sz="2000"/>
              <a:t>    wall and the flooring </a:t>
            </a:r>
          </a:p>
          <a:p>
            <a:pPr eaLnBrk="1" hangingPunct="1"/>
            <a:r>
              <a:rPr lang="en-US" altLang="en-US" sz="2000"/>
              <a:t>    inside moist crawl spaces.</a:t>
            </a:r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Infestations of cave/camel crickets are often obvious because </a:t>
            </a:r>
          </a:p>
          <a:p>
            <a:pPr eaLnBrk="1" hangingPunct="1"/>
            <a:r>
              <a:rPr lang="en-US" altLang="en-US" sz="2000"/>
              <a:t>   of fecal stains that they leave on surfaces on which they rest.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13C35022-8AC5-40B6-A129-94F3899F3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Cave/Camel Crickets</a:t>
            </a:r>
          </a:p>
        </p:txBody>
      </p:sp>
      <p:sp>
        <p:nvSpPr>
          <p:cNvPr id="41986" name="Text Box 3">
            <a:extLst>
              <a:ext uri="{FF2B5EF4-FFF2-40B4-BE49-F238E27FC236}">
                <a16:creationId xmlns:a16="http://schemas.microsoft.com/office/drawing/2014/main" id="{47C24EC6-F332-487F-891E-019112FB9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41987" name="Text Box 4">
            <a:extLst>
              <a:ext uri="{FF2B5EF4-FFF2-40B4-BE49-F238E27FC236}">
                <a16:creationId xmlns:a16="http://schemas.microsoft.com/office/drawing/2014/main" id="{C159B0C5-9C7E-43A2-AF2A-16C2915B0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057400"/>
            <a:ext cx="78486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They become pest problems when </a:t>
            </a:r>
          </a:p>
          <a:p>
            <a:pPr eaLnBrk="1" hangingPunct="1"/>
            <a:r>
              <a:rPr lang="en-US" altLang="en-US" sz="2000"/>
              <a:t>    they enter homes around openings </a:t>
            </a:r>
          </a:p>
          <a:p>
            <a:pPr eaLnBrk="1" hangingPunct="1"/>
            <a:r>
              <a:rPr lang="en-US" altLang="en-US" sz="2000"/>
              <a:t>    surrounding pipes entering the </a:t>
            </a:r>
          </a:p>
          <a:p>
            <a:pPr eaLnBrk="1" hangingPunct="1"/>
            <a:r>
              <a:rPr lang="en-US" altLang="en-US" sz="2000"/>
              <a:t>    house from the crawl space or</a:t>
            </a:r>
          </a:p>
          <a:p>
            <a:pPr eaLnBrk="1" hangingPunct="1"/>
            <a:r>
              <a:rPr lang="en-US" altLang="en-US" sz="2000"/>
              <a:t>    from outside the house.</a:t>
            </a:r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3200"/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They may be found outside in </a:t>
            </a:r>
          </a:p>
          <a:p>
            <a:pPr eaLnBrk="1" hangingPunct="1"/>
            <a:r>
              <a:rPr lang="en-US" altLang="en-US" sz="2000"/>
              <a:t>   firewood piles that are resting </a:t>
            </a:r>
          </a:p>
          <a:p>
            <a:pPr eaLnBrk="1" hangingPunct="1"/>
            <a:r>
              <a:rPr lang="en-US" altLang="en-US" sz="2000"/>
              <a:t>   on the ground and are placed</a:t>
            </a:r>
          </a:p>
          <a:p>
            <a:pPr eaLnBrk="1" hangingPunct="1"/>
            <a:r>
              <a:rPr lang="en-US" altLang="en-US" sz="2000"/>
              <a:t>   next to the house.   </a:t>
            </a:r>
          </a:p>
          <a:p>
            <a:pPr eaLnBrk="1" hangingPunct="1"/>
            <a:endParaRPr lang="en-US" altLang="en-US" sz="2000" b="1"/>
          </a:p>
          <a:p>
            <a:pPr eaLnBrk="1" hangingPunct="1"/>
            <a:endParaRPr lang="en-US" altLang="en-US" sz="2000" b="1"/>
          </a:p>
          <a:p>
            <a:pPr eaLnBrk="1" hangingPunct="1"/>
            <a:endParaRPr lang="en-US" altLang="en-US" sz="2000" b="1"/>
          </a:p>
        </p:txBody>
      </p:sp>
      <p:pic>
        <p:nvPicPr>
          <p:cNvPr id="41988" name="Picture 5" descr="picture_044">
            <a:extLst>
              <a:ext uri="{FF2B5EF4-FFF2-40B4-BE49-F238E27FC236}">
                <a16:creationId xmlns:a16="http://schemas.microsoft.com/office/drawing/2014/main" id="{9F00A195-5B42-4241-9F0A-0E577769B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19600"/>
            <a:ext cx="2819400" cy="2109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9" name="Picture 6" descr="img_1595">
            <a:extLst>
              <a:ext uri="{FF2B5EF4-FFF2-40B4-BE49-F238E27FC236}">
                <a16:creationId xmlns:a16="http://schemas.microsoft.com/office/drawing/2014/main" id="{3EAC392F-3887-45BB-9930-0C603D227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0"/>
            <a:ext cx="2092325" cy="2789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907448CC-1AF8-4B84-BB4C-0F07638F9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Cave/Camel Crickets</a:t>
            </a:r>
          </a:p>
        </p:txBody>
      </p:sp>
      <p:sp>
        <p:nvSpPr>
          <p:cNvPr id="43010" name="Text Box 3">
            <a:extLst>
              <a:ext uri="{FF2B5EF4-FFF2-40B4-BE49-F238E27FC236}">
                <a16:creationId xmlns:a16="http://schemas.microsoft.com/office/drawing/2014/main" id="{34CB8844-186D-4A51-B178-7A0475963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43011" name="Text Box 4">
            <a:extLst>
              <a:ext uri="{FF2B5EF4-FFF2-40B4-BE49-F238E27FC236}">
                <a16:creationId xmlns:a16="http://schemas.microsoft.com/office/drawing/2014/main" id="{C7BC4344-3CE6-42F7-9822-8927D05F8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28800"/>
            <a:ext cx="81534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</a:t>
            </a:r>
            <a:endParaRPr lang="en-US" altLang="en-US" sz="1800" b="1"/>
          </a:p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Cave/camel crickets can hop </a:t>
            </a:r>
          </a:p>
          <a:p>
            <a:pPr eaLnBrk="1" hangingPunct="1"/>
            <a:r>
              <a:rPr lang="en-US" altLang="en-US" sz="2000"/>
              <a:t>    quite well and readily become </a:t>
            </a:r>
          </a:p>
          <a:p>
            <a:pPr eaLnBrk="1" hangingPunct="1"/>
            <a:r>
              <a:rPr lang="en-US" altLang="en-US" sz="2000"/>
              <a:t>    a nuisance pest once inside </a:t>
            </a:r>
          </a:p>
          <a:p>
            <a:pPr eaLnBrk="1" hangingPunct="1"/>
            <a:r>
              <a:rPr lang="en-US" altLang="en-US" sz="2000"/>
              <a:t>    the house.  However, they   </a:t>
            </a:r>
          </a:p>
          <a:p>
            <a:pPr eaLnBrk="1" hangingPunct="1"/>
            <a:r>
              <a:rPr lang="en-US" altLang="en-US" sz="2000"/>
              <a:t>    can be more than a nuisance.  </a:t>
            </a:r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They can chew and stain </a:t>
            </a:r>
          </a:p>
          <a:p>
            <a:pPr eaLnBrk="1" hangingPunct="1"/>
            <a:r>
              <a:rPr lang="en-US" altLang="en-US" sz="2000"/>
              <a:t>    fabrics…although they are </a:t>
            </a:r>
          </a:p>
          <a:p>
            <a:pPr eaLnBrk="1" hangingPunct="1"/>
            <a:r>
              <a:rPr lang="en-US" altLang="en-US" sz="2000"/>
              <a:t>    not considered a fabric pest, </a:t>
            </a:r>
          </a:p>
          <a:p>
            <a:pPr eaLnBrk="1" hangingPunct="1"/>
            <a:r>
              <a:rPr lang="en-US" altLang="en-US" sz="2000"/>
              <a:t>    as they do not digest keratin.</a:t>
            </a:r>
          </a:p>
          <a:p>
            <a:pPr eaLnBrk="1" hangingPunct="1"/>
            <a:endParaRPr lang="en-US" altLang="en-US" sz="2000"/>
          </a:p>
        </p:txBody>
      </p:sp>
      <p:pic>
        <p:nvPicPr>
          <p:cNvPr id="43012" name="Picture 5" descr="cave%20cricket">
            <a:extLst>
              <a:ext uri="{FF2B5EF4-FFF2-40B4-BE49-F238E27FC236}">
                <a16:creationId xmlns:a16="http://schemas.microsoft.com/office/drawing/2014/main" id="{B5999BA8-8A7D-4053-8B74-DFC95E0FE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52600"/>
            <a:ext cx="2905125" cy="2338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Picture 6" descr="800px-Camel_Cricket_dsc00387_Neda">
            <a:extLst>
              <a:ext uri="{FF2B5EF4-FFF2-40B4-BE49-F238E27FC236}">
                <a16:creationId xmlns:a16="http://schemas.microsoft.com/office/drawing/2014/main" id="{E191BB65-84C7-495E-9295-8D0994845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343400"/>
            <a:ext cx="32766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06A70DF8-05BC-4D5C-9F4F-33D9D4F50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Earwigs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F52F8B01-39F3-40DD-953F-4792AB249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4035" name="Picture 4">
            <a:extLst>
              <a:ext uri="{FF2B5EF4-FFF2-40B4-BE49-F238E27FC236}">
                <a16:creationId xmlns:a16="http://schemas.microsoft.com/office/drawing/2014/main" id="{8EADEF7E-EC79-4AAA-8814-64865D2F2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67200"/>
            <a:ext cx="3429000" cy="235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6" descr="earwig_background_main">
            <a:extLst>
              <a:ext uri="{FF2B5EF4-FFF2-40B4-BE49-F238E27FC236}">
                <a16:creationId xmlns:a16="http://schemas.microsoft.com/office/drawing/2014/main" id="{A57B2ECB-EF96-40B9-AC00-9B2E11D9D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39909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8" descr="521564368_982c1054c8">
            <a:extLst>
              <a:ext uri="{FF2B5EF4-FFF2-40B4-BE49-F238E27FC236}">
                <a16:creationId xmlns:a16="http://schemas.microsoft.com/office/drawing/2014/main" id="{09287A3C-804C-45C2-8D7E-B324B1ACD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91000"/>
            <a:ext cx="3219450" cy="2435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10" descr="F00995A">
            <a:extLst>
              <a:ext uri="{FF2B5EF4-FFF2-40B4-BE49-F238E27FC236}">
                <a16:creationId xmlns:a16="http://schemas.microsoft.com/office/drawing/2014/main" id="{50BA6311-0AC1-49E0-8C8D-12EF55830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676650" cy="2536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B98ED9CB-98CF-40D1-897A-B1079197E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Earwigs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F9C34736-5736-455C-8F18-4AAE20324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4648200"/>
          </a:xfrm>
        </p:spPr>
        <p:txBody>
          <a:bodyPr/>
          <a:lstStyle/>
          <a:p>
            <a:pPr eaLnBrk="1" hangingPunct="1"/>
            <a:r>
              <a:rPr lang="en-US" altLang="en-US" sz="2000"/>
              <a:t>Earwigs belong to the Order Dermaptera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They have two pair of wings, the front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pair are shortened and the rear pair are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membranous and folded under the 1</a:t>
            </a:r>
            <a:r>
              <a:rPr lang="en-US" altLang="en-US" sz="2000" baseline="30000"/>
              <a:t>st</a:t>
            </a:r>
            <a:r>
              <a:rPr lang="en-US" altLang="en-US" sz="2000"/>
              <a:t>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pair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They have a pair of forceps-like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appendages at the rear of their abdomen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They are scavengers on dead animal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plant material, or are predators</a:t>
            </a:r>
          </a:p>
        </p:txBody>
      </p:sp>
      <p:pic>
        <p:nvPicPr>
          <p:cNvPr id="45059" name="Picture 4">
            <a:extLst>
              <a:ext uri="{FF2B5EF4-FFF2-40B4-BE49-F238E27FC236}">
                <a16:creationId xmlns:a16="http://schemas.microsoft.com/office/drawing/2014/main" id="{7C61EF06-A5CE-4379-A006-5C22F3C48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114800"/>
            <a:ext cx="1828800" cy="1254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5" descr="earwig_background_main">
            <a:extLst>
              <a:ext uri="{FF2B5EF4-FFF2-40B4-BE49-F238E27FC236}">
                <a16:creationId xmlns:a16="http://schemas.microsoft.com/office/drawing/2014/main" id="{3FE39CCA-2926-4137-883C-CACC062F0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524000"/>
            <a:ext cx="1933575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6" descr="521564368_982c1054c8">
            <a:extLst>
              <a:ext uri="{FF2B5EF4-FFF2-40B4-BE49-F238E27FC236}">
                <a16:creationId xmlns:a16="http://schemas.microsoft.com/office/drawing/2014/main" id="{0A0894BB-A875-4C38-B434-9CBA0F716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743200"/>
            <a:ext cx="1847850" cy="139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7" descr="F00995A">
            <a:extLst>
              <a:ext uri="{FF2B5EF4-FFF2-40B4-BE49-F238E27FC236}">
                <a16:creationId xmlns:a16="http://schemas.microsoft.com/office/drawing/2014/main" id="{A958F9B3-F986-4DED-869F-460479EED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357813"/>
            <a:ext cx="1847850" cy="1274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95C45EF2-37A6-4857-A82A-A29815F30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Earwigs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ED1A4917-593F-4FAA-AE32-147D12176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96200" cy="4724400"/>
          </a:xfrm>
        </p:spPr>
        <p:txBody>
          <a:bodyPr/>
          <a:lstStyle/>
          <a:p>
            <a:pPr eaLnBrk="1" hangingPunct="1"/>
            <a:r>
              <a:rPr lang="en-US" altLang="en-US" sz="2000"/>
              <a:t>Earwigs are nocturnal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     (active at night)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Some are attracted to lights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Some can fly 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They are found outside under rocks,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stones, boards, and debris.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They are found under garbage cans and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in and under firewood piles on the ground</a:t>
            </a:r>
          </a:p>
        </p:txBody>
      </p:sp>
      <p:pic>
        <p:nvPicPr>
          <p:cNvPr id="46083" name="Picture 8" descr="exterior_image">
            <a:extLst>
              <a:ext uri="{FF2B5EF4-FFF2-40B4-BE49-F238E27FC236}">
                <a16:creationId xmlns:a16="http://schemas.microsoft.com/office/drawing/2014/main" id="{10305AD7-676F-4684-A30F-1E385AC4F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52600"/>
            <a:ext cx="3048000" cy="210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10" descr="rock-garden_lo">
            <a:extLst>
              <a:ext uri="{FF2B5EF4-FFF2-40B4-BE49-F238E27FC236}">
                <a16:creationId xmlns:a16="http://schemas.microsoft.com/office/drawing/2014/main" id="{F7870511-7695-40BF-B29D-C8BD12170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962400"/>
            <a:ext cx="2000250" cy="1500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5" name="Picture 11" descr="picture_044">
            <a:extLst>
              <a:ext uri="{FF2B5EF4-FFF2-40B4-BE49-F238E27FC236}">
                <a16:creationId xmlns:a16="http://schemas.microsoft.com/office/drawing/2014/main" id="{22860206-279D-47E9-BB3E-860A2EBCB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562600"/>
            <a:ext cx="1371600" cy="1027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46537A62-AF18-4348-9E58-2AA0E1998F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Earwigs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E2D6CA6A-F0C9-4FA0-999F-63C5BDDA23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696200" cy="5334000"/>
          </a:xfrm>
        </p:spPr>
        <p:txBody>
          <a:bodyPr/>
          <a:lstStyle/>
          <a:p>
            <a:pPr eaLnBrk="1" hangingPunct="1"/>
            <a:r>
              <a:rPr lang="en-US" altLang="en-US" sz="2000"/>
              <a:t>Earwigs often build-up in large numbers in voids under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slabs that are adjacent to buildings.</a:t>
            </a:r>
          </a:p>
        </p:txBody>
      </p:sp>
      <p:pic>
        <p:nvPicPr>
          <p:cNvPr id="47107" name="Picture 4">
            <a:extLst>
              <a:ext uri="{FF2B5EF4-FFF2-40B4-BE49-F238E27FC236}">
                <a16:creationId xmlns:a16="http://schemas.microsoft.com/office/drawing/2014/main" id="{6B47A12F-C0D8-40EA-BD33-C9CE58C3D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23622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34C6F11B-3647-4AFB-ACF0-2868AAD23B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0D678971-4AC2-4104-BBE8-7B1DF5DE97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9155" name="Picture 6" descr="boxeld1">
            <a:extLst>
              <a:ext uri="{FF2B5EF4-FFF2-40B4-BE49-F238E27FC236}">
                <a16:creationId xmlns:a16="http://schemas.microsoft.com/office/drawing/2014/main" id="{AB16ACC2-C82D-4045-A2A2-75F29B365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3276600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8" descr="boxelder">
            <a:extLst>
              <a:ext uri="{FF2B5EF4-FFF2-40B4-BE49-F238E27FC236}">
                <a16:creationId xmlns:a16="http://schemas.microsoft.com/office/drawing/2014/main" id="{82C7FBB7-96E1-4499-85DA-10A524894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0"/>
            <a:ext cx="3370263" cy="510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7" name="Picture 10" descr="boxelder">
            <a:extLst>
              <a:ext uri="{FF2B5EF4-FFF2-40B4-BE49-F238E27FC236}">
                <a16:creationId xmlns:a16="http://schemas.microsoft.com/office/drawing/2014/main" id="{3ED08BE7-D36D-4599-9FAF-5DF294ACA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91000"/>
            <a:ext cx="3276600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A80470FB-F436-4E16-B9A6-32E3F0FF18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82000" cy="1020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932FE38B-7FE8-414F-835F-30AA9297CA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Belong to the insect Order Hemiptera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Related to Bed bugs and chinch bugs</a:t>
            </a:r>
          </a:p>
          <a:p>
            <a:pPr eaLnBrk="1" hangingPunct="1">
              <a:lnSpc>
                <a:spcPct val="90000"/>
              </a:lnSpc>
            </a:pPr>
            <a:endParaRPr lang="en-US" altLang="en-US" sz="16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Are plant-feeders, primarily sucking the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juices of boxelder trees and maple trees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have piercing-sucking mouthparts,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that can puncture the skin, but generally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do not bite man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can stain curtains and other fabrics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their fecal spots and can produce 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foul odor.</a:t>
            </a:r>
          </a:p>
        </p:txBody>
      </p:sp>
      <p:pic>
        <p:nvPicPr>
          <p:cNvPr id="50179" name="Picture 4" descr="boxeld1">
            <a:extLst>
              <a:ext uri="{FF2B5EF4-FFF2-40B4-BE49-F238E27FC236}">
                <a16:creationId xmlns:a16="http://schemas.microsoft.com/office/drawing/2014/main" id="{F601105D-711B-4B74-9B65-3BD16A41B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00600"/>
            <a:ext cx="20320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6" descr="boxelder">
            <a:extLst>
              <a:ext uri="{FF2B5EF4-FFF2-40B4-BE49-F238E27FC236}">
                <a16:creationId xmlns:a16="http://schemas.microsoft.com/office/drawing/2014/main" id="{34DD044E-D464-4634-B8ED-F8A13C4C7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524000"/>
            <a:ext cx="1981200" cy="148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Picture 4">
            <a:extLst>
              <a:ext uri="{FF2B5EF4-FFF2-40B4-BE49-F238E27FC236}">
                <a16:creationId xmlns:a16="http://schemas.microsoft.com/office/drawing/2014/main" id="{DB2B0BCA-6EE6-41EA-8472-0B75A0BDA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200400"/>
            <a:ext cx="2019300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0B1D3E6B-D7E6-4C07-9377-B783E3ADD2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82000" cy="639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51202" name="Rectangle 3">
            <a:extLst>
              <a:ext uri="{FF2B5EF4-FFF2-40B4-BE49-F238E27FC236}">
                <a16:creationId xmlns:a16="http://schemas.microsoft.com/office/drawing/2014/main" id="{5DDBAACD-3A09-4AC6-ACDF-7E9D32288A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.</a:t>
            </a:r>
          </a:p>
        </p:txBody>
      </p:sp>
      <p:pic>
        <p:nvPicPr>
          <p:cNvPr id="51203" name="Picture 2">
            <a:extLst>
              <a:ext uri="{FF2B5EF4-FFF2-40B4-BE49-F238E27FC236}">
                <a16:creationId xmlns:a16="http://schemas.microsoft.com/office/drawing/2014/main" id="{09B53031-8B2B-40BD-8A65-5CE28BD4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82000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33F91CD5-2192-479B-8173-8514566AA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A35006E4-23E2-4139-AB7E-DD7FF121F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382000" cy="50292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altLang="en-US" sz="2000"/>
              <a:t>They build up to large populations and are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found crawling on the south and the west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walls of buildings in the fall, where they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often enter the building through cracks &amp;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crevices and overwinter in the voids of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walls, between floors, and in the attic.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</a:pPr>
            <a:r>
              <a:rPr lang="en-US" altLang="en-US" sz="2000"/>
              <a:t>They emerge in the spring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to seek out new host trees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on which to feed and lay eggs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</a:pPr>
            <a:r>
              <a:rPr lang="en-US" altLang="en-US" sz="2000"/>
              <a:t>They are primarily a nuisance pest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in homes       </a:t>
            </a:r>
          </a:p>
        </p:txBody>
      </p:sp>
      <p:pic>
        <p:nvPicPr>
          <p:cNvPr id="52227" name="Picture 5" descr="boxelder">
            <a:extLst>
              <a:ext uri="{FF2B5EF4-FFF2-40B4-BE49-F238E27FC236}">
                <a16:creationId xmlns:a16="http://schemas.microsoft.com/office/drawing/2014/main" id="{AB44B307-C1CF-43F6-BD1B-0D0D03B44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524000"/>
            <a:ext cx="2362200" cy="160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8" descr="0998fig3-lg">
            <a:extLst>
              <a:ext uri="{FF2B5EF4-FFF2-40B4-BE49-F238E27FC236}">
                <a16:creationId xmlns:a16="http://schemas.microsoft.com/office/drawing/2014/main" id="{9FC5763A-79E7-43DA-853D-47A2413D7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76600"/>
            <a:ext cx="2362200" cy="1593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Picture 10" descr="Boxelder bug eggs">
            <a:extLst>
              <a:ext uri="{FF2B5EF4-FFF2-40B4-BE49-F238E27FC236}">
                <a16:creationId xmlns:a16="http://schemas.microsoft.com/office/drawing/2014/main" id="{51B668D1-12C6-4136-9D16-F0D20A362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029200"/>
            <a:ext cx="2338388" cy="157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0" name="Line 11">
            <a:extLst>
              <a:ext uri="{FF2B5EF4-FFF2-40B4-BE49-F238E27FC236}">
                <a16:creationId xmlns:a16="http://schemas.microsoft.com/office/drawing/2014/main" id="{ECEA0365-C886-4FD7-A860-4DE94860E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724400"/>
            <a:ext cx="2590800" cy="99060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Text Box 12">
            <a:extLst>
              <a:ext uri="{FF2B5EF4-FFF2-40B4-BE49-F238E27FC236}">
                <a16:creationId xmlns:a16="http://schemas.microsoft.com/office/drawing/2014/main" id="{EA80B3C8-CCF2-4490-BD4E-C7A0AD5D5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3973513"/>
            <a:ext cx="132715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/>
              <a:t>Boxelder tree</a:t>
            </a:r>
          </a:p>
        </p:txBody>
      </p:sp>
      <p:sp>
        <p:nvSpPr>
          <p:cNvPr id="52232" name="Line 13">
            <a:extLst>
              <a:ext uri="{FF2B5EF4-FFF2-40B4-BE49-F238E27FC236}">
                <a16:creationId xmlns:a16="http://schemas.microsoft.com/office/drawing/2014/main" id="{2075D680-BDB6-449A-AD98-F2AC89665E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1148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9C281586-C13D-4F92-9E9E-04E110D9E7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020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73793204-868E-4E3F-A69A-EBACD142E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609600" indent="-609600" eaLnBrk="1" hangingPunct="1"/>
            <a:r>
              <a:rPr lang="en-US" altLang="en-US" b="1"/>
              <a:t>t</a:t>
            </a:r>
          </a:p>
        </p:txBody>
      </p:sp>
      <p:pic>
        <p:nvPicPr>
          <p:cNvPr id="53251" name="Picture 8" descr="Boxelder bugs adults and nymphs">
            <a:hlinkClick r:id="rId2"/>
            <a:extLst>
              <a:ext uri="{FF2B5EF4-FFF2-40B4-BE49-F238E27FC236}">
                <a16:creationId xmlns:a16="http://schemas.microsoft.com/office/drawing/2014/main" id="{41A526E9-EA7B-42B2-8550-C4EA5F05E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3657600"/>
            <a:ext cx="2911475" cy="1966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2" name="Picture 10" descr="Box elder bugs on wall">
            <a:extLst>
              <a:ext uri="{FF2B5EF4-FFF2-40B4-BE49-F238E27FC236}">
                <a16:creationId xmlns:a16="http://schemas.microsoft.com/office/drawing/2014/main" id="{E3CB8324-2AA4-4E1D-9FC9-BABD131CF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57600"/>
            <a:ext cx="2686050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14" descr="boxelder">
            <a:extLst>
              <a:ext uri="{FF2B5EF4-FFF2-40B4-BE49-F238E27FC236}">
                <a16:creationId xmlns:a16="http://schemas.microsoft.com/office/drawing/2014/main" id="{0DD4887F-0B23-4AB8-9E16-C455B00DB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657600"/>
            <a:ext cx="2971800" cy="1960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Picture 16" descr="Box Elder Bug">
            <a:extLst>
              <a:ext uri="{FF2B5EF4-FFF2-40B4-BE49-F238E27FC236}">
                <a16:creationId xmlns:a16="http://schemas.microsoft.com/office/drawing/2014/main" id="{546BB29D-99EB-4C51-ACA5-B948155C9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24384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5" name="Rectangle 19">
            <a:extLst>
              <a:ext uri="{FF2B5EF4-FFF2-40B4-BE49-F238E27FC236}">
                <a16:creationId xmlns:a16="http://schemas.microsoft.com/office/drawing/2014/main" id="{CC631DF7-5213-4856-AB7D-786411FC3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8600" y="3657600"/>
            <a:ext cx="609600" cy="2209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3256" name="Oval 20">
            <a:extLst>
              <a:ext uri="{FF2B5EF4-FFF2-40B4-BE49-F238E27FC236}">
                <a16:creationId xmlns:a16="http://schemas.microsoft.com/office/drawing/2014/main" id="{41985A90-5E02-40F2-9BEC-B918C535C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3400" y="3581400"/>
            <a:ext cx="914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3257" name="Text Box 22">
            <a:extLst>
              <a:ext uri="{FF2B5EF4-FFF2-40B4-BE49-F238E27FC236}">
                <a16:creationId xmlns:a16="http://schemas.microsoft.com/office/drawing/2014/main" id="{4E162CA9-9D1D-41CA-A074-FC9F0D0F2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5878513"/>
            <a:ext cx="6221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They accumulate in large numbers outside homes</a:t>
            </a:r>
          </a:p>
          <a:p>
            <a:pPr algn="ctr" eaLnBrk="1" hangingPunct="1"/>
            <a:r>
              <a:rPr lang="en-US" altLang="en-US" sz="2000" b="1"/>
              <a:t>and in the walls and attics of homes</a:t>
            </a:r>
          </a:p>
        </p:txBody>
      </p:sp>
      <p:pic>
        <p:nvPicPr>
          <p:cNvPr id="53258" name="Picture 14">
            <a:extLst>
              <a:ext uri="{FF2B5EF4-FFF2-40B4-BE49-F238E27FC236}">
                <a16:creationId xmlns:a16="http://schemas.microsoft.com/office/drawing/2014/main" id="{8BEA091B-981B-426E-AA62-29C978FE8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76400"/>
            <a:ext cx="15462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9" name="Picture 15">
            <a:extLst>
              <a:ext uri="{FF2B5EF4-FFF2-40B4-BE49-F238E27FC236}">
                <a16:creationId xmlns:a16="http://schemas.microsoft.com/office/drawing/2014/main" id="{3A412896-C0CB-4E21-8A50-317E27EB9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66838"/>
            <a:ext cx="2667000" cy="217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C7F5AB-8A00-43A7-BCF9-422CB8444934}"/>
              </a:ext>
            </a:extLst>
          </p:cNvPr>
          <p:cNvCxnSpPr>
            <a:stCxn id="53256" idx="6"/>
          </p:cNvCxnSpPr>
          <p:nvPr/>
        </p:nvCxnSpPr>
        <p:spPr>
          <a:xfrm>
            <a:off x="381000" y="3657600"/>
            <a:ext cx="1588" cy="1981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37441F2-44CE-445C-9290-2215B4BC71E7}"/>
              </a:ext>
            </a:extLst>
          </p:cNvPr>
          <p:cNvSpPr/>
          <p:nvPr/>
        </p:nvSpPr>
        <p:spPr>
          <a:xfrm>
            <a:off x="3124200" y="1371600"/>
            <a:ext cx="2895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B2456771-1A21-4B78-9F56-EE6C5A7DC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020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54274" name="Rectangle 3">
            <a:extLst>
              <a:ext uri="{FF2B5EF4-FFF2-40B4-BE49-F238E27FC236}">
                <a16:creationId xmlns:a16="http://schemas.microsoft.com/office/drawing/2014/main" id="{99D734DD-DE1E-4A52-AC9E-B5D7B625A8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sp>
        <p:nvSpPr>
          <p:cNvPr id="54275" name="Oval 20">
            <a:extLst>
              <a:ext uri="{FF2B5EF4-FFF2-40B4-BE49-F238E27FC236}">
                <a16:creationId xmlns:a16="http://schemas.microsoft.com/office/drawing/2014/main" id="{A2DD70B1-C951-4973-AD77-B9F576222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3400" y="3581400"/>
            <a:ext cx="914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4276" name="Text Box 22">
            <a:extLst>
              <a:ext uri="{FF2B5EF4-FFF2-40B4-BE49-F238E27FC236}">
                <a16:creationId xmlns:a16="http://schemas.microsoft.com/office/drawing/2014/main" id="{4B2FEDBA-0F9A-433B-8F4D-9042803A0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5878513"/>
            <a:ext cx="6221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They accumulate in large numbers outside homes</a:t>
            </a:r>
          </a:p>
          <a:p>
            <a:pPr algn="ctr" eaLnBrk="1" hangingPunct="1"/>
            <a:r>
              <a:rPr lang="en-US" altLang="en-US" sz="2000" b="1"/>
              <a:t>and in the walls and attics of homes</a:t>
            </a:r>
          </a:p>
        </p:txBody>
      </p:sp>
      <p:pic>
        <p:nvPicPr>
          <p:cNvPr id="54277" name="Picture 2">
            <a:extLst>
              <a:ext uri="{FF2B5EF4-FFF2-40B4-BE49-F238E27FC236}">
                <a16:creationId xmlns:a16="http://schemas.microsoft.com/office/drawing/2014/main" id="{B24C430B-0B07-4A4A-B709-76BF1D81A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1828800"/>
            <a:ext cx="35052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3">
            <a:extLst>
              <a:ext uri="{FF2B5EF4-FFF2-40B4-BE49-F238E27FC236}">
                <a16:creationId xmlns:a16="http://schemas.microsoft.com/office/drawing/2014/main" id="{8CC2E273-EBA4-4347-A7AD-A1CF5047F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62400"/>
            <a:ext cx="27432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16">
            <a:extLst>
              <a:ext uri="{FF2B5EF4-FFF2-40B4-BE49-F238E27FC236}">
                <a16:creationId xmlns:a16="http://schemas.microsoft.com/office/drawing/2014/main" id="{0AACAAA7-4F78-4881-BC51-B3E595954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828800"/>
            <a:ext cx="5486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2B930F2-790F-44BD-9959-A7B41AAA36CB}"/>
              </a:ext>
            </a:extLst>
          </p:cNvPr>
          <p:cNvSpPr/>
          <p:nvPr/>
        </p:nvSpPr>
        <p:spPr>
          <a:xfrm>
            <a:off x="-533400" y="0"/>
            <a:ext cx="838200" cy="624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2719C9B2-4C51-447C-A262-79C5E3A5EC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639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8D2B11FC-FCD2-4273-B1AC-B609AB1D5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sp>
        <p:nvSpPr>
          <p:cNvPr id="55299" name="Oval 20">
            <a:extLst>
              <a:ext uri="{FF2B5EF4-FFF2-40B4-BE49-F238E27FC236}">
                <a16:creationId xmlns:a16="http://schemas.microsoft.com/office/drawing/2014/main" id="{6FD56D8E-F565-48F2-8FAF-41E56383C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3400" y="3581400"/>
            <a:ext cx="914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5300" name="Text Box 22">
            <a:extLst>
              <a:ext uri="{FF2B5EF4-FFF2-40B4-BE49-F238E27FC236}">
                <a16:creationId xmlns:a16="http://schemas.microsoft.com/office/drawing/2014/main" id="{79142F3E-54CE-4F7B-9F5B-3C6DC107D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5878513"/>
            <a:ext cx="6221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They accumulate in large numbers outside homes</a:t>
            </a:r>
          </a:p>
          <a:p>
            <a:pPr algn="ctr" eaLnBrk="1" hangingPunct="1"/>
            <a:r>
              <a:rPr lang="en-US" altLang="en-US" sz="2000" b="1"/>
              <a:t>and in the walls and attics of homes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E57C29-4211-4F2C-AF2C-132E93B401ED}"/>
              </a:ext>
            </a:extLst>
          </p:cNvPr>
          <p:cNvSpPr/>
          <p:nvPr/>
        </p:nvSpPr>
        <p:spPr>
          <a:xfrm>
            <a:off x="-533400" y="0"/>
            <a:ext cx="838200" cy="624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302" name="Picture 2">
            <a:extLst>
              <a:ext uri="{FF2B5EF4-FFF2-40B4-BE49-F238E27FC236}">
                <a16:creationId xmlns:a16="http://schemas.microsoft.com/office/drawing/2014/main" id="{FEC828F5-1F52-4B9F-B1B9-6A7C30B15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1163638"/>
            <a:ext cx="6816725" cy="456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E39D37-B2D7-4D7D-8D6B-328EB50C60D2}"/>
              </a:ext>
            </a:extLst>
          </p:cNvPr>
          <p:cNvSpPr/>
          <p:nvPr/>
        </p:nvSpPr>
        <p:spPr>
          <a:xfrm>
            <a:off x="990600" y="1066800"/>
            <a:ext cx="304800" cy="541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030B0E44-879A-47D9-A749-3257679C71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639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Boxelder Bugs</a:t>
            </a:r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DC386D52-5046-433D-BEBA-23C0AE00F1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en-US" altLang="en-US" b="1"/>
          </a:p>
        </p:txBody>
      </p:sp>
      <p:sp>
        <p:nvSpPr>
          <p:cNvPr id="56323" name="Oval 20">
            <a:extLst>
              <a:ext uri="{FF2B5EF4-FFF2-40B4-BE49-F238E27FC236}">
                <a16:creationId xmlns:a16="http://schemas.microsoft.com/office/drawing/2014/main" id="{6B8AD3E9-B36B-4918-87AC-742558E6A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3400" y="3581400"/>
            <a:ext cx="914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6324" name="Text Box 22">
            <a:extLst>
              <a:ext uri="{FF2B5EF4-FFF2-40B4-BE49-F238E27FC236}">
                <a16:creationId xmlns:a16="http://schemas.microsoft.com/office/drawing/2014/main" id="{77978F0D-5A9A-400B-9A8E-90C1D4A58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5878513"/>
            <a:ext cx="62214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They accumulate in large numbers outside homes</a:t>
            </a:r>
          </a:p>
          <a:p>
            <a:pPr algn="ctr" eaLnBrk="1" hangingPunct="1"/>
            <a:r>
              <a:rPr lang="en-US" altLang="en-US" sz="2000" b="1"/>
              <a:t>and in the walls and attics of homes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B1B314-175B-4680-8A41-2DCD889B9157}"/>
              </a:ext>
            </a:extLst>
          </p:cNvPr>
          <p:cNvSpPr/>
          <p:nvPr/>
        </p:nvSpPr>
        <p:spPr>
          <a:xfrm>
            <a:off x="-533400" y="0"/>
            <a:ext cx="838200" cy="624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6326" name="Picture 3">
            <a:extLst>
              <a:ext uri="{FF2B5EF4-FFF2-40B4-BE49-F238E27FC236}">
                <a16:creationId xmlns:a16="http://schemas.microsoft.com/office/drawing/2014/main" id="{88AC1434-AE46-4CCE-8178-B99128844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743700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DDC43252-EC4B-4127-B971-042FC997B4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Ground Beetles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FB98366A-DA0C-42F0-812A-D3AFA44608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7347" name="Picture 4" descr="INVADER - Blk Ground Beetle">
            <a:extLst>
              <a:ext uri="{FF2B5EF4-FFF2-40B4-BE49-F238E27FC236}">
                <a16:creationId xmlns:a16="http://schemas.microsoft.com/office/drawing/2014/main" id="{4E9F09FE-693D-41E9-BD8D-02941024A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7"/>
          <a:stretch>
            <a:fillRect/>
          </a:stretch>
        </p:blipFill>
        <p:spPr bwMode="auto">
          <a:xfrm>
            <a:off x="457200" y="1676400"/>
            <a:ext cx="3733800" cy="258127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5" descr="INVADER - Caterpillar Hunter Ground Beetle">
            <a:extLst>
              <a:ext uri="{FF2B5EF4-FFF2-40B4-BE49-F238E27FC236}">
                <a16:creationId xmlns:a16="http://schemas.microsoft.com/office/drawing/2014/main" id="{9FD34E46-CFAB-4BBD-97F5-6A17737C2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98"/>
          <a:stretch>
            <a:fillRect/>
          </a:stretch>
        </p:blipFill>
        <p:spPr bwMode="auto">
          <a:xfrm>
            <a:off x="4876800" y="1676400"/>
            <a:ext cx="3810000" cy="261302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9" name="Picture 7" descr="5QV06QB0AQ6K8KNKSK6KHKNKEQ2K2QWKQK9K0K9KRKA08QB04Q10NQV0RK102QWKLKWKPQV0GQD0GQ2KQK2KEQNK">
            <a:extLst>
              <a:ext uri="{FF2B5EF4-FFF2-40B4-BE49-F238E27FC236}">
                <a16:creationId xmlns:a16="http://schemas.microsoft.com/office/drawing/2014/main" id="{C2B3291D-0793-4FE5-AD93-22246E706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495800"/>
            <a:ext cx="2209800" cy="2074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0" name="Picture 9" descr="black-ground-beetle">
            <a:extLst>
              <a:ext uri="{FF2B5EF4-FFF2-40B4-BE49-F238E27FC236}">
                <a16:creationId xmlns:a16="http://schemas.microsoft.com/office/drawing/2014/main" id="{F319490D-3A05-4F0C-A07A-338A816B7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3048000" cy="2051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1" name="Picture 11" descr="Y0VQF0VQF0NQJ05QB0UQAKMKY07K2KQKUK8QPKLK1KLKA04QA02QRSUQY0MKOKXKTK8KWK4QA08Q">
            <a:extLst>
              <a:ext uri="{FF2B5EF4-FFF2-40B4-BE49-F238E27FC236}">
                <a16:creationId xmlns:a16="http://schemas.microsoft.com/office/drawing/2014/main" id="{C93CD376-0B12-4B5B-9A4D-3EC3B97AD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572000"/>
            <a:ext cx="2667000" cy="1952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4ACE8AC1-7380-4C05-BE98-96998C815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Ground Beetles</a:t>
            </a: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CABB0B76-8BD2-4925-89A7-D442B1B28D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696200" cy="4648200"/>
          </a:xfrm>
        </p:spPr>
        <p:txBody>
          <a:bodyPr/>
          <a:lstStyle/>
          <a:p>
            <a:pPr eaLnBrk="1" hangingPunct="1"/>
            <a:r>
              <a:rPr lang="en-US" altLang="en-US" sz="2000"/>
              <a:t>Ground beetles are one of the largest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families of beetles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Beetles have 2 pairs of wings, the front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pair of wings are hardened and meet in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 line down the middle of its abdomen.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The rear wings are membranous and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fold underneath the front pair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Beetles are predators and live on the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ground under leaves, stones, logs,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firewood, and other debris</a:t>
            </a:r>
          </a:p>
        </p:txBody>
      </p:sp>
      <p:pic>
        <p:nvPicPr>
          <p:cNvPr id="58371" name="Picture 4" descr="INVADER - Blk Ground Beetle">
            <a:extLst>
              <a:ext uri="{FF2B5EF4-FFF2-40B4-BE49-F238E27FC236}">
                <a16:creationId xmlns:a16="http://schemas.microsoft.com/office/drawing/2014/main" id="{882B2E51-8E72-4D3C-A59B-66A59F41F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7"/>
          <a:stretch>
            <a:fillRect/>
          </a:stretch>
        </p:blipFill>
        <p:spPr bwMode="auto">
          <a:xfrm>
            <a:off x="7010400" y="2743200"/>
            <a:ext cx="1676400" cy="115887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5" descr="INVADER - Caterpillar Hunter Ground Beetle">
            <a:extLst>
              <a:ext uri="{FF2B5EF4-FFF2-40B4-BE49-F238E27FC236}">
                <a16:creationId xmlns:a16="http://schemas.microsoft.com/office/drawing/2014/main" id="{B43E19E4-4467-400D-BCDF-8763E44E7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98"/>
          <a:stretch>
            <a:fillRect/>
          </a:stretch>
        </p:blipFill>
        <p:spPr bwMode="auto">
          <a:xfrm>
            <a:off x="7010400" y="1600200"/>
            <a:ext cx="1676400" cy="114935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3" name="Picture 6" descr="5QV06QB0AQ6K8KNKSK6KHKNKEQ2K2QWKQK9K0K9KRKA08QB04Q10NQV0RK102QWKLKWKPQV0GQD0GQ2KQK2KEQNK">
            <a:extLst>
              <a:ext uri="{FF2B5EF4-FFF2-40B4-BE49-F238E27FC236}">
                <a16:creationId xmlns:a16="http://schemas.microsoft.com/office/drawing/2014/main" id="{1D18C075-3EF9-4C82-BE2E-1AD1A8A83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86200"/>
            <a:ext cx="1676400" cy="157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4" name="Picture 7" descr="black-ground-beetle">
            <a:extLst>
              <a:ext uri="{FF2B5EF4-FFF2-40B4-BE49-F238E27FC236}">
                <a16:creationId xmlns:a16="http://schemas.microsoft.com/office/drawing/2014/main" id="{CDCB9C8F-33A1-443E-89F9-186C5F56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435600"/>
            <a:ext cx="1676400" cy="112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C17FDD92-06EC-4636-801B-A09289F0C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Ground Beetles</a:t>
            </a:r>
          </a:p>
        </p:txBody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7BE61673-3DC1-40D8-AC26-A8F63A445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05000"/>
            <a:ext cx="7620000" cy="4572000"/>
          </a:xfrm>
        </p:spPr>
        <p:txBody>
          <a:bodyPr/>
          <a:lstStyle/>
          <a:p>
            <a:pPr eaLnBrk="1" hangingPunct="1"/>
            <a:r>
              <a:rPr lang="en-US" altLang="en-US" sz="2000"/>
              <a:t>Ground beetles are mostly active at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night when they feed on other insects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arthropods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Only a few species of ground beetles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are attracted to lights or fly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Most ground beetles are dark in color,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although some are brightly colored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Inside a home, they become primarily a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nuisance pest </a:t>
            </a:r>
          </a:p>
        </p:txBody>
      </p:sp>
      <p:pic>
        <p:nvPicPr>
          <p:cNvPr id="59395" name="Picture 4" descr="INVADER - Blk Ground Beetle">
            <a:extLst>
              <a:ext uri="{FF2B5EF4-FFF2-40B4-BE49-F238E27FC236}">
                <a16:creationId xmlns:a16="http://schemas.microsoft.com/office/drawing/2014/main" id="{81048E95-B55B-4291-8E8B-1D97C6974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7"/>
          <a:stretch>
            <a:fillRect/>
          </a:stretch>
        </p:blipFill>
        <p:spPr bwMode="auto">
          <a:xfrm>
            <a:off x="7010400" y="2743200"/>
            <a:ext cx="1676400" cy="115887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5" descr="INVADER - Caterpillar Hunter Ground Beetle">
            <a:extLst>
              <a:ext uri="{FF2B5EF4-FFF2-40B4-BE49-F238E27FC236}">
                <a16:creationId xmlns:a16="http://schemas.microsoft.com/office/drawing/2014/main" id="{338001F2-9FAC-4A09-AA30-338739C66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98"/>
          <a:stretch>
            <a:fillRect/>
          </a:stretch>
        </p:blipFill>
        <p:spPr bwMode="auto">
          <a:xfrm>
            <a:off x="7010400" y="1600200"/>
            <a:ext cx="1676400" cy="114935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Picture 6" descr="5QV06QB0AQ6K8KNKSK6KHKNKEQ2K2QWKQK9K0K9KRKA08QB04Q10NQV0RK102QWKLKWKPQV0GQD0GQ2KQK2KEQNK">
            <a:extLst>
              <a:ext uri="{FF2B5EF4-FFF2-40B4-BE49-F238E27FC236}">
                <a16:creationId xmlns:a16="http://schemas.microsoft.com/office/drawing/2014/main" id="{BF6F2CBB-4278-4FB1-8519-5736D2022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86200"/>
            <a:ext cx="1676400" cy="157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8" name="Picture 7" descr="black-ground-beetle">
            <a:extLst>
              <a:ext uri="{FF2B5EF4-FFF2-40B4-BE49-F238E27FC236}">
                <a16:creationId xmlns:a16="http://schemas.microsoft.com/office/drawing/2014/main" id="{94586CFC-15FF-4C50-B063-39E69EEFF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435600"/>
            <a:ext cx="1676400" cy="112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3C09CF7B-87B4-4D4F-B604-0C87313C7E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>
                <a:latin typeface="Calibri" panose="020F0502020204030204" pitchFamily="34" charset="0"/>
              </a:rPr>
              <a:t>The Asian multi-colored lady beetle is the most common      lady beetle that overwinters inside buildings</a:t>
            </a: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ACF3953D-009B-4411-8513-5C0C7A3EAD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0419" name="Picture 4" descr="Asian multicolored lady beetle: Link to photo information">
            <a:hlinkClick r:id="rId2"/>
            <a:extLst>
              <a:ext uri="{FF2B5EF4-FFF2-40B4-BE49-F238E27FC236}">
                <a16:creationId xmlns:a16="http://schemas.microsoft.com/office/drawing/2014/main" id="{D499F61E-17E6-4AB4-B896-E3F5E8EE3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6621463" cy="4443413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69BC0523-D162-4869-ABDB-26CE526C60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066800"/>
          </a:xfrm>
          <a:solidFill>
            <a:srgbClr val="AFF99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>
                <a:latin typeface="Cambria" panose="02040503050406030204" pitchFamily="18" charset="0"/>
              </a:rPr>
              <a:t>Adult Lady Bugs/Beetles are predators</a:t>
            </a: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1AFFC9F5-565C-42FF-8833-5E6294338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61443" name="Picture 4" descr="Cycloneda munda">
            <a:hlinkClick r:id="rId2"/>
            <a:extLst>
              <a:ext uri="{FF2B5EF4-FFF2-40B4-BE49-F238E27FC236}">
                <a16:creationId xmlns:a16="http://schemas.microsoft.com/office/drawing/2014/main" id="{7E7EFC56-21F4-42C0-93D6-DC360CEC9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3060700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5" descr="Coccinella septempunctata">
            <a:hlinkClick r:id="rId4"/>
            <a:extLst>
              <a:ext uri="{FF2B5EF4-FFF2-40B4-BE49-F238E27FC236}">
                <a16:creationId xmlns:a16="http://schemas.microsoft.com/office/drawing/2014/main" id="{1796B81E-0189-4BBC-BF0D-46FB6C764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95400"/>
            <a:ext cx="31242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6" descr="Coleomegilla maculata">
            <a:hlinkClick r:id="rId6"/>
            <a:extLst>
              <a:ext uri="{FF2B5EF4-FFF2-40B4-BE49-F238E27FC236}">
                <a16:creationId xmlns:a16="http://schemas.microsoft.com/office/drawing/2014/main" id="{9AB1DAE2-B021-4B63-9D35-C53367C4A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05200"/>
            <a:ext cx="3048000" cy="260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7" descr="Hippodamia convergens">
            <a:hlinkClick r:id="rId8"/>
            <a:extLst>
              <a:ext uri="{FF2B5EF4-FFF2-40B4-BE49-F238E27FC236}">
                <a16:creationId xmlns:a16="http://schemas.microsoft.com/office/drawing/2014/main" id="{BC314ED4-FF36-4FF1-A010-5441F671F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733800"/>
            <a:ext cx="31242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Rectangle 8">
            <a:extLst>
              <a:ext uri="{FF2B5EF4-FFF2-40B4-BE49-F238E27FC236}">
                <a16:creationId xmlns:a16="http://schemas.microsoft.com/office/drawing/2014/main" id="{35B36151-3DF1-4FCB-9D74-7C4DB825D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381000" cy="3352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1448" name="Text Box 9">
            <a:extLst>
              <a:ext uri="{FF2B5EF4-FFF2-40B4-BE49-F238E27FC236}">
                <a16:creationId xmlns:a16="http://schemas.microsoft.com/office/drawing/2014/main" id="{4E3D0B74-5254-46A9-8599-1698F68A2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324600"/>
            <a:ext cx="8689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/>
              <a:t>Farmers release them in their fields to kill the bad bugs attacking their crops.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3">
            <a:extLst>
              <a:ext uri="{FF2B5EF4-FFF2-40B4-BE49-F238E27FC236}">
                <a16:creationId xmlns:a16="http://schemas.microsoft.com/office/drawing/2014/main" id="{856C6F95-FB09-4FA6-BABD-343C22690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53000" y="4648200"/>
            <a:ext cx="39624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b="1"/>
              <a:t>   </a:t>
            </a:r>
            <a:r>
              <a:rPr lang="en-US" altLang="en-US" sz="2000"/>
              <a:t>They</a:t>
            </a:r>
            <a:r>
              <a:rPr lang="ja-JP" altLang="en-US" sz="2000"/>
              <a:t>’</a:t>
            </a:r>
            <a:r>
              <a:rPr lang="en-US" altLang="ja-JP" sz="2000"/>
              <a:t>re the good guys!</a:t>
            </a:r>
          </a:p>
          <a:p>
            <a:pPr eaLnBrk="1" hangingPunct="1">
              <a:buFontTx/>
              <a:buNone/>
            </a:pPr>
            <a:endParaRPr lang="en-US" altLang="en-US" sz="900"/>
          </a:p>
          <a:p>
            <a:pPr eaLnBrk="1" hangingPunct="1">
              <a:buFontTx/>
              <a:buNone/>
            </a:pPr>
            <a:r>
              <a:rPr lang="en-US" altLang="en-US" sz="2000"/>
              <a:t>   They eat soft-bodied  insects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such as aphids, mealybugs,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and scale insects.</a:t>
            </a:r>
          </a:p>
        </p:txBody>
      </p:sp>
      <p:sp>
        <p:nvSpPr>
          <p:cNvPr id="62466" name="Rectangle 4">
            <a:extLst>
              <a:ext uri="{FF2B5EF4-FFF2-40B4-BE49-F238E27FC236}">
                <a16:creationId xmlns:a16="http://schemas.microsoft.com/office/drawing/2014/main" id="{BC1A8F20-1F24-4C5B-AFFA-B7FCEF99C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868362"/>
          </a:xfrm>
          <a:solidFill>
            <a:srgbClr val="AFF99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Lady Beetle larvae are predators</a:t>
            </a:r>
          </a:p>
        </p:txBody>
      </p:sp>
      <p:pic>
        <p:nvPicPr>
          <p:cNvPr id="62467" name="Picture 5" descr="0312">
            <a:extLst>
              <a:ext uri="{FF2B5EF4-FFF2-40B4-BE49-F238E27FC236}">
                <a16:creationId xmlns:a16="http://schemas.microsoft.com/office/drawing/2014/main" id="{22C4A110-0F10-4ED8-8262-41AE94CA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4449763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8" name="Picture 6" descr="ladybird_larva_neal">
            <a:extLst>
              <a:ext uri="{FF2B5EF4-FFF2-40B4-BE49-F238E27FC236}">
                <a16:creationId xmlns:a16="http://schemas.microsoft.com/office/drawing/2014/main" id="{F63BDA51-5586-4218-BD2D-0DE18A57E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800"/>
            <a:ext cx="3962400" cy="2770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E28934E4-965A-4DFE-9AE7-E4C0179DE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FF99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…but Lady beetles may also be:</a:t>
            </a:r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30F08C77-1602-4EFF-A33B-58A6475181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8077200" cy="4449763"/>
          </a:xfrm>
        </p:spPr>
        <p:txBody>
          <a:bodyPr/>
          <a:lstStyle/>
          <a:p>
            <a:pPr eaLnBrk="1" hangingPunct="1"/>
            <a:r>
              <a:rPr lang="en-US" altLang="en-US" sz="2000"/>
              <a:t>a nuisance when they overwinter in the voids of homes</a:t>
            </a:r>
          </a:p>
          <a:p>
            <a:pPr eaLnBrk="1" hangingPunct="1"/>
            <a:endParaRPr lang="en-US" altLang="en-US" sz="2000" b="1"/>
          </a:p>
          <a:p>
            <a:pPr eaLnBrk="1" hangingPunct="1"/>
            <a:endParaRPr lang="en-US" altLang="en-US" sz="2000" b="1"/>
          </a:p>
          <a:p>
            <a:pPr eaLnBrk="1" hangingPunct="1">
              <a:buFontTx/>
              <a:buNone/>
            </a:pPr>
            <a:r>
              <a:rPr lang="en-US" altLang="en-US" sz="2400" b="1"/>
              <a:t>                                    </a:t>
            </a:r>
          </a:p>
        </p:txBody>
      </p:sp>
      <p:pic>
        <p:nvPicPr>
          <p:cNvPr id="63491" name="Picture 4" descr="Image:Colorado ladybugs.jpg">
            <a:hlinkClick r:id="rId2"/>
            <a:extLst>
              <a:ext uri="{FF2B5EF4-FFF2-40B4-BE49-F238E27FC236}">
                <a16:creationId xmlns:a16="http://schemas.microsoft.com/office/drawing/2014/main" id="{E6FDC7F0-53F7-48AE-A911-E3D8C9981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2663825" cy="3551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2" name="Picture 5" descr="ladybird_aggregation">
            <a:extLst>
              <a:ext uri="{FF2B5EF4-FFF2-40B4-BE49-F238E27FC236}">
                <a16:creationId xmlns:a16="http://schemas.microsoft.com/office/drawing/2014/main" id="{34C9869A-C4DD-4F4E-8FBB-218B89B4F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95600"/>
            <a:ext cx="33528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3" name="Rectangle 6">
            <a:extLst>
              <a:ext uri="{FF2B5EF4-FFF2-40B4-BE49-F238E27FC236}">
                <a16:creationId xmlns:a16="http://schemas.microsoft.com/office/drawing/2014/main" id="{0647F8A0-5893-4CA0-8F17-6F4705333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3276600"/>
            <a:ext cx="2428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63494" name="Picture 7" descr="ladybird_aggregation_cu">
            <a:extLst>
              <a:ext uri="{FF2B5EF4-FFF2-40B4-BE49-F238E27FC236}">
                <a16:creationId xmlns:a16="http://schemas.microsoft.com/office/drawing/2014/main" id="{4BDD3EB4-941E-4E47-A28E-842F9C43B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276600"/>
            <a:ext cx="2057400" cy="154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E94F09E1-4142-4B04-A8BE-A555667977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Lady Beetles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AB8B6B25-19D9-42F9-91C6-A2BC3DD4A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209800"/>
            <a:ext cx="75438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Lady beetles are predators of many plant-feeding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pests such as aphids, mealybugs, scale insects and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many other insects that attack trees, shrubs, flowers,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or vegetables in the garden.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build up in large numbers in the summer and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enter the south and west sides of homes where they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overwinter in wall voids and attics.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 spring, lady beetles emerge from those voids and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become nuisance pests in homes.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FEDED712-C02C-4A4B-86B5-6A8F7C5073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What is a Miscellaneous Pest?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08F3F69F-322B-441F-8FF6-D1BACFC3A7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543800" cy="4373563"/>
          </a:xfrm>
        </p:spPr>
        <p:txBody>
          <a:bodyPr/>
          <a:lstStyle/>
          <a:p>
            <a:pPr eaLnBrk="1" hangingPunct="1"/>
            <a:r>
              <a:rPr lang="en-US" altLang="en-US" sz="2000"/>
              <a:t>A pest that occasionally enters structures, but is able to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complete its life cycle inside the structure and maintain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a continuous infestation inside the structure is referred to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as a miscellaneous pest.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Some miscellaneous pests are:</a:t>
            </a:r>
          </a:p>
        </p:txBody>
      </p:sp>
      <p:sp>
        <p:nvSpPr>
          <p:cNvPr id="65539" name="Text Box 4">
            <a:extLst>
              <a:ext uri="{FF2B5EF4-FFF2-40B4-BE49-F238E27FC236}">
                <a16:creationId xmlns:a16="http://schemas.microsoft.com/office/drawing/2014/main" id="{BF96A62B-5131-455A-B347-673444DB5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267200"/>
            <a:ext cx="2819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 i="1"/>
              <a:t>  </a:t>
            </a:r>
            <a:r>
              <a:rPr lang="en-US" altLang="en-US" sz="2000"/>
              <a:t>springtails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scorpions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House centipedes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spiders</a:t>
            </a:r>
          </a:p>
        </p:txBody>
      </p:sp>
      <p:sp>
        <p:nvSpPr>
          <p:cNvPr id="65540" name="Text Box 5">
            <a:extLst>
              <a:ext uri="{FF2B5EF4-FFF2-40B4-BE49-F238E27FC236}">
                <a16:creationId xmlns:a16="http://schemas.microsoft.com/office/drawing/2014/main" id="{1710A857-6C34-4CEF-AB7A-79555E84A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267200"/>
            <a:ext cx="34051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silverfish/bristletails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cave/camel crickets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767927AE-EA70-4480-A874-E49D6F876A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Springtails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5D66A8B3-E906-4CA9-A9C0-4D930CD675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66563" name="Picture 4" descr="springtails-ygl">
            <a:extLst>
              <a:ext uri="{FF2B5EF4-FFF2-40B4-BE49-F238E27FC236}">
                <a16:creationId xmlns:a16="http://schemas.microsoft.com/office/drawing/2014/main" id="{C0180B6F-8B09-4420-8719-21A1AF515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28800"/>
            <a:ext cx="2743200" cy="1779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5" descr="springtail">
            <a:extLst>
              <a:ext uri="{FF2B5EF4-FFF2-40B4-BE49-F238E27FC236}">
                <a16:creationId xmlns:a16="http://schemas.microsoft.com/office/drawing/2014/main" id="{563C34D8-7C28-4E6F-9592-365F46C59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2819400" cy="1890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5" name="Picture 6" descr="kitsap_pest_springtail">
            <a:extLst>
              <a:ext uri="{FF2B5EF4-FFF2-40B4-BE49-F238E27FC236}">
                <a16:creationId xmlns:a16="http://schemas.microsoft.com/office/drawing/2014/main" id="{B975E7AA-731C-46E7-9B21-A2FC1AE08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52600"/>
            <a:ext cx="2505075" cy="1895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6" name="Picture 7" descr="sminthuridae">
            <a:extLst>
              <a:ext uri="{FF2B5EF4-FFF2-40B4-BE49-F238E27FC236}">
                <a16:creationId xmlns:a16="http://schemas.microsoft.com/office/drawing/2014/main" id="{98617C6F-72DC-4253-809E-F96B2DA89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67138"/>
            <a:ext cx="3552825" cy="2779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7" name="Picture 8" descr="collembola">
            <a:extLst>
              <a:ext uri="{FF2B5EF4-FFF2-40B4-BE49-F238E27FC236}">
                <a16:creationId xmlns:a16="http://schemas.microsoft.com/office/drawing/2014/main" id="{54BA4CF3-AEA2-4B3B-8911-913625045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86188"/>
            <a:ext cx="4267200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8" name="AutoShape 9">
            <a:extLst>
              <a:ext uri="{FF2B5EF4-FFF2-40B4-BE49-F238E27FC236}">
                <a16:creationId xmlns:a16="http://schemas.microsoft.com/office/drawing/2014/main" id="{07F0702C-0E54-40D1-A6DD-C5CF54B7C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676400"/>
            <a:ext cx="76200" cy="381000"/>
          </a:xfrm>
          <a:prstGeom prst="down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4C796B22-536A-4C1B-8F9B-3732BD726D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Springtails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16083D9B-6DED-4F38-AEE3-23AF0A40D4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96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These primitive insects are wingless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have a forked appendage, called 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furcula, that is attached to the underside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of the abdomen and extends underneath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the thorax.  When released, the furcula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moves suddenly away from the body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against the ground and it makes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insect jump…giving this insect its name.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are very small, generally less than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1/12</a:t>
            </a:r>
            <a:r>
              <a:rPr lang="en-US" altLang="en-US" sz="2000" baseline="30000"/>
              <a:t>th </a:t>
            </a:r>
            <a:r>
              <a:rPr lang="en-US" altLang="en-US" sz="2000"/>
              <a:t>of an inch in length</a:t>
            </a:r>
          </a:p>
        </p:txBody>
      </p:sp>
      <p:pic>
        <p:nvPicPr>
          <p:cNvPr id="67587" name="Picture 4" descr="springtails-ygl">
            <a:extLst>
              <a:ext uri="{FF2B5EF4-FFF2-40B4-BE49-F238E27FC236}">
                <a16:creationId xmlns:a16="http://schemas.microsoft.com/office/drawing/2014/main" id="{B477975F-C705-4723-8EF4-BA1EB11FD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698625"/>
            <a:ext cx="1371600" cy="890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5" descr="springtail">
            <a:extLst>
              <a:ext uri="{FF2B5EF4-FFF2-40B4-BE49-F238E27FC236}">
                <a16:creationId xmlns:a16="http://schemas.microsoft.com/office/drawing/2014/main" id="{5F565B39-E6FC-4033-AF10-4B746C4A3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57600"/>
            <a:ext cx="1371600" cy="919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9" name="Picture 6" descr="kitsap_pest_springtail">
            <a:extLst>
              <a:ext uri="{FF2B5EF4-FFF2-40B4-BE49-F238E27FC236}">
                <a16:creationId xmlns:a16="http://schemas.microsoft.com/office/drawing/2014/main" id="{A32E8616-2F92-4778-9EF5-0A9519D08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590800"/>
            <a:ext cx="1362075" cy="1030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0" name="Picture 7" descr="sminthuridae">
            <a:extLst>
              <a:ext uri="{FF2B5EF4-FFF2-40B4-BE49-F238E27FC236}">
                <a16:creationId xmlns:a16="http://schemas.microsoft.com/office/drawing/2014/main" id="{C5C6F11B-BF32-4C3C-BE60-D29BEEFC0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486400"/>
            <a:ext cx="1343025" cy="1050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1" name="Picture 8" descr="collembola">
            <a:extLst>
              <a:ext uri="{FF2B5EF4-FFF2-40B4-BE49-F238E27FC236}">
                <a16:creationId xmlns:a16="http://schemas.microsoft.com/office/drawing/2014/main" id="{2A5CEEE9-4366-4EE2-B246-4ED318957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572000"/>
            <a:ext cx="13716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9BFF5BF5-865B-4E27-9CE2-DA311184E7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Springtails</a:t>
            </a:r>
          </a:p>
        </p:txBody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31CA2496-BA87-4E03-AB16-B357C2CBED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0010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Springtails feed on algae, fungi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decaying organic material.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They develop outside in large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numbers in mulched areas in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the thatch of surrounding lawns.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Indoors, springtails are often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found in damp places such 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in bathrooms and kitchens,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around drains, in potted plants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around the baseboards of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exterior walls and around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window moldings.</a:t>
            </a:r>
          </a:p>
        </p:txBody>
      </p:sp>
      <p:pic>
        <p:nvPicPr>
          <p:cNvPr id="68611" name="Picture 9" descr="F:\An occassional Invader Photos\6920-1-orig.jpg">
            <a:extLst>
              <a:ext uri="{FF2B5EF4-FFF2-40B4-BE49-F238E27FC236}">
                <a16:creationId xmlns:a16="http://schemas.microsoft.com/office/drawing/2014/main" id="{BB95B715-3616-4757-A02E-AE3697011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2057400"/>
            <a:ext cx="314166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6C949DD7-DD2A-4B4D-AF2C-D55217FFCA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Springtails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B945389D-ACB4-4D9F-AA9A-EA94E58BEB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848600" cy="4419600"/>
          </a:xfrm>
        </p:spPr>
        <p:txBody>
          <a:bodyPr/>
          <a:lstStyle/>
          <a:p>
            <a:pPr eaLnBrk="1" hangingPunct="1"/>
            <a:r>
              <a:rPr lang="en-US" altLang="en-US" sz="2000"/>
              <a:t>Springtails do </a:t>
            </a:r>
            <a:r>
              <a:rPr lang="en-US" altLang="en-US" sz="2000" u="sng"/>
              <a:t>no</a:t>
            </a:r>
            <a:r>
              <a:rPr lang="en-US" altLang="en-US" sz="2000"/>
              <a:t> damage to structures.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Homeowners sometimes think that springtails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are fleas because they jump like fleas.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Homeowners generally consider them as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nuisance pests because they are enter homes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in large numbers inside.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Extremes in weather often stimulate large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numbers of springtails to move indoors.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</a:t>
            </a:r>
          </a:p>
        </p:txBody>
      </p:sp>
      <p:pic>
        <p:nvPicPr>
          <p:cNvPr id="69635" name="Picture 4" descr="springtails-ygl">
            <a:extLst>
              <a:ext uri="{FF2B5EF4-FFF2-40B4-BE49-F238E27FC236}">
                <a16:creationId xmlns:a16="http://schemas.microsoft.com/office/drawing/2014/main" id="{C17D74BA-0652-4DBD-A5DA-37656BD09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698625"/>
            <a:ext cx="1371600" cy="890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6" name="Picture 5" descr="springtail">
            <a:extLst>
              <a:ext uri="{FF2B5EF4-FFF2-40B4-BE49-F238E27FC236}">
                <a16:creationId xmlns:a16="http://schemas.microsoft.com/office/drawing/2014/main" id="{06618F07-EB8C-46CD-B549-D698898B8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57600"/>
            <a:ext cx="1371600" cy="919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7" name="Picture 6" descr="kitsap_pest_springtail">
            <a:extLst>
              <a:ext uri="{FF2B5EF4-FFF2-40B4-BE49-F238E27FC236}">
                <a16:creationId xmlns:a16="http://schemas.microsoft.com/office/drawing/2014/main" id="{CB27C0AB-204C-4352-97ED-97517F24A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590800"/>
            <a:ext cx="1362075" cy="1030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8" name="Picture 7" descr="sminthuridae">
            <a:extLst>
              <a:ext uri="{FF2B5EF4-FFF2-40B4-BE49-F238E27FC236}">
                <a16:creationId xmlns:a16="http://schemas.microsoft.com/office/drawing/2014/main" id="{09678FA2-A790-4F48-B1CB-A4680FED2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486400"/>
            <a:ext cx="1343025" cy="1050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9" name="Picture 8" descr="collembola">
            <a:extLst>
              <a:ext uri="{FF2B5EF4-FFF2-40B4-BE49-F238E27FC236}">
                <a16:creationId xmlns:a16="http://schemas.microsoft.com/office/drawing/2014/main" id="{2BE17A16-38FE-415C-88CB-59AD8E452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572000"/>
            <a:ext cx="13716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FFF9243D-1357-4218-89B6-CB1C183967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mbria" panose="02040503050406030204" pitchFamily="18" charset="0"/>
              </a:rPr>
              <a:t>House Centipedes</a:t>
            </a:r>
          </a:p>
        </p:txBody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34CC358A-F6C2-48AD-8289-8DCE8FAC0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0659" name="Picture 4">
            <a:extLst>
              <a:ext uri="{FF2B5EF4-FFF2-40B4-BE49-F238E27FC236}">
                <a16:creationId xmlns:a16="http://schemas.microsoft.com/office/drawing/2014/main" id="{512EC11C-0078-4602-AA2A-03C7AA322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91400" cy="4999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Line 6">
            <a:extLst>
              <a:ext uri="{FF2B5EF4-FFF2-40B4-BE49-F238E27FC236}">
                <a16:creationId xmlns:a16="http://schemas.microsoft.com/office/drawing/2014/main" id="{E8F0BFFD-EE76-4568-BC06-D1D6A3641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667000"/>
            <a:ext cx="1143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1" name="Line 7">
            <a:extLst>
              <a:ext uri="{FF2B5EF4-FFF2-40B4-BE49-F238E27FC236}">
                <a16:creationId xmlns:a16="http://schemas.microsoft.com/office/drawing/2014/main" id="{4AFB7A2A-5993-4CB1-8B69-857251D3A6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8200" y="1981200"/>
            <a:ext cx="762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2" name="Text Box 8">
            <a:extLst>
              <a:ext uri="{FF2B5EF4-FFF2-40B4-BE49-F238E27FC236}">
                <a16:creationId xmlns:a16="http://schemas.microsoft.com/office/drawing/2014/main" id="{D1497459-9AA8-42F1-B491-F303BDA54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2246313"/>
            <a:ext cx="66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fang</a:t>
            </a:r>
          </a:p>
        </p:txBody>
      </p:sp>
      <p:sp>
        <p:nvSpPr>
          <p:cNvPr id="70663" name="Text Box 9">
            <a:extLst>
              <a:ext uri="{FF2B5EF4-FFF2-40B4-BE49-F238E27FC236}">
                <a16:creationId xmlns:a16="http://schemas.microsoft.com/office/drawing/2014/main" id="{D88413FA-EE17-40B8-87DD-29A045E9B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1636713"/>
            <a:ext cx="66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fang</a:t>
            </a:r>
          </a:p>
        </p:txBody>
      </p:sp>
      <p:sp>
        <p:nvSpPr>
          <p:cNvPr id="70664" name="Text Box 10">
            <a:extLst>
              <a:ext uri="{FF2B5EF4-FFF2-40B4-BE49-F238E27FC236}">
                <a16:creationId xmlns:a16="http://schemas.microsoft.com/office/drawing/2014/main" id="{302B9111-CABA-463A-8FD9-768B2CDF5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657600"/>
            <a:ext cx="1600200" cy="24622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/>
              <a:t>  The front legs</a:t>
            </a:r>
          </a:p>
          <a:p>
            <a:pPr eaLnBrk="1" hangingPunct="1"/>
            <a:r>
              <a:rPr lang="en-US" altLang="en-US" sz="1400"/>
              <a:t>  of centipedes</a:t>
            </a:r>
          </a:p>
          <a:p>
            <a:pPr eaLnBrk="1" hangingPunct="1"/>
            <a:r>
              <a:rPr lang="en-US" altLang="en-US" sz="1400"/>
              <a:t>  have been</a:t>
            </a:r>
          </a:p>
          <a:p>
            <a:pPr eaLnBrk="1" hangingPunct="1"/>
            <a:r>
              <a:rPr lang="en-US" altLang="en-US" sz="1400"/>
              <a:t>  modified into</a:t>
            </a:r>
          </a:p>
          <a:p>
            <a:pPr eaLnBrk="1" hangingPunct="1"/>
            <a:r>
              <a:rPr lang="en-US" altLang="en-US" sz="1400"/>
              <a:t>  fangs and are</a:t>
            </a:r>
          </a:p>
          <a:p>
            <a:pPr eaLnBrk="1" hangingPunct="1"/>
            <a:r>
              <a:rPr lang="en-US" altLang="en-US" sz="1400"/>
              <a:t>  connected to</a:t>
            </a:r>
          </a:p>
          <a:p>
            <a:pPr eaLnBrk="1" hangingPunct="1"/>
            <a:r>
              <a:rPr lang="en-US" altLang="en-US" sz="1400"/>
              <a:t>  a poison gland.</a:t>
            </a:r>
          </a:p>
          <a:p>
            <a:pPr eaLnBrk="1" hangingPunct="1"/>
            <a:r>
              <a:rPr lang="en-US" altLang="en-US" sz="1400"/>
              <a:t>  They are</a:t>
            </a:r>
          </a:p>
          <a:p>
            <a:pPr eaLnBrk="1" hangingPunct="1"/>
            <a:r>
              <a:rPr lang="en-US" altLang="en-US" sz="1400"/>
              <a:t>  predators of</a:t>
            </a:r>
          </a:p>
          <a:p>
            <a:pPr eaLnBrk="1" hangingPunct="1"/>
            <a:r>
              <a:rPr lang="en-US" altLang="en-US" sz="1400"/>
              <a:t>  insects and</a:t>
            </a:r>
          </a:p>
          <a:p>
            <a:pPr eaLnBrk="1" hangingPunct="1"/>
            <a:r>
              <a:rPr lang="en-US" altLang="en-US" sz="1400"/>
              <a:t>  other arthropods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A4AF4F16-1E03-4749-8D1E-10EED943EC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0668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House Centipedes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792E7536-2E4D-4BDC-BE86-831A1A933F6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1969814B-791E-49E4-8663-B659C655F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7162800" cy="462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4" name="TextBox 5">
            <a:extLst>
              <a:ext uri="{FF2B5EF4-FFF2-40B4-BE49-F238E27FC236}">
                <a16:creationId xmlns:a16="http://schemas.microsoft.com/office/drawing/2014/main" id="{592A5D83-42BE-414C-8685-96CF9BA1C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562600"/>
            <a:ext cx="6553200" cy="646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/>
              <a:t>House centipedes are centipedes with long legs that are </a:t>
            </a:r>
          </a:p>
          <a:p>
            <a:pPr algn="ctr" eaLnBrk="1" hangingPunct="1"/>
            <a:r>
              <a:rPr lang="en-US" altLang="en-US" sz="1800"/>
              <a:t>brown and yellow-striped.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:a16="http://schemas.microsoft.com/office/drawing/2014/main" id="{AFDFE021-9B8C-4F75-BA86-7B92100BF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House Centipedes</a:t>
            </a:r>
          </a:p>
        </p:txBody>
      </p:sp>
      <p:sp>
        <p:nvSpPr>
          <p:cNvPr id="72706" name="Rectangle 3">
            <a:extLst>
              <a:ext uri="{FF2B5EF4-FFF2-40B4-BE49-F238E27FC236}">
                <a16:creationId xmlns:a16="http://schemas.microsoft.com/office/drawing/2014/main" id="{794C81A0-412F-4E22-8589-B651BCC06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2438400"/>
            <a:ext cx="76962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b="1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Like other centipedes, they are also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</a:t>
            </a:r>
            <a:r>
              <a:rPr lang="en-US" altLang="en-US" sz="2000" u="sng"/>
              <a:t>nocturnal</a:t>
            </a:r>
            <a:r>
              <a:rPr lang="en-US" altLang="en-US" sz="2000"/>
              <a:t> and are </a:t>
            </a:r>
            <a:r>
              <a:rPr lang="en-US" altLang="en-US" sz="2000" u="sng"/>
              <a:t>predators</a:t>
            </a:r>
            <a:r>
              <a:rPr lang="en-US" altLang="en-US" sz="2000"/>
              <a:t>, feeding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on other arthropods at night.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They may build-up in large numbers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inside…often in the basement where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there is more moisture. </a:t>
            </a:r>
          </a:p>
        </p:txBody>
      </p:sp>
      <p:pic>
        <p:nvPicPr>
          <p:cNvPr id="72707" name="Picture 4" descr="house-centipede">
            <a:extLst>
              <a:ext uri="{FF2B5EF4-FFF2-40B4-BE49-F238E27FC236}">
                <a16:creationId xmlns:a16="http://schemas.microsoft.com/office/drawing/2014/main" id="{A04AB0CF-74C3-4FAC-AE8B-347294C8D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52600"/>
            <a:ext cx="2247900" cy="1685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08" name="Picture 5">
            <a:extLst>
              <a:ext uri="{FF2B5EF4-FFF2-40B4-BE49-F238E27FC236}">
                <a16:creationId xmlns:a16="http://schemas.microsoft.com/office/drawing/2014/main" id="{E2E3967C-E651-40C9-85B1-7C763E486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953000"/>
            <a:ext cx="22860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09" name="Picture 6">
            <a:extLst>
              <a:ext uri="{FF2B5EF4-FFF2-40B4-BE49-F238E27FC236}">
                <a16:creationId xmlns:a16="http://schemas.microsoft.com/office/drawing/2014/main" id="{1FE7DF47-7C89-40A7-A83B-133286E2A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429000"/>
            <a:ext cx="2286000" cy="154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8183B46D-B8E2-4780-974A-D3635BDF3F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0668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House Centipedes</a:t>
            </a:r>
          </a:p>
        </p:txBody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2BE3AD66-601E-4CD7-AE91-95E18ADCDBE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3731" name="Picture 6" descr="DSC08917_centipede_crop_wb_50pc">
            <a:extLst>
              <a:ext uri="{FF2B5EF4-FFF2-40B4-BE49-F238E27FC236}">
                <a16:creationId xmlns:a16="http://schemas.microsoft.com/office/drawing/2014/main" id="{E25E5B06-35B9-4386-A7B7-D8A4F70DB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8572500" cy="370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2" name="Rectangle 7">
            <a:extLst>
              <a:ext uri="{FF2B5EF4-FFF2-40B4-BE49-F238E27FC236}">
                <a16:creationId xmlns:a16="http://schemas.microsoft.com/office/drawing/2014/main" id="{F8CBC362-3356-45B9-B53C-52CF3276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2057400"/>
            <a:ext cx="914400" cy="396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3733" name="Line 9">
            <a:extLst>
              <a:ext uri="{FF2B5EF4-FFF2-40B4-BE49-F238E27FC236}">
                <a16:creationId xmlns:a16="http://schemas.microsoft.com/office/drawing/2014/main" id="{92F46D11-21E4-4EA3-AD8E-0A7D3F784B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58200" y="2057400"/>
            <a:ext cx="0" cy="3733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4" name="Text Box 10">
            <a:extLst>
              <a:ext uri="{FF2B5EF4-FFF2-40B4-BE49-F238E27FC236}">
                <a16:creationId xmlns:a16="http://schemas.microsoft.com/office/drawing/2014/main" id="{AAA7CF9C-4082-44DB-9448-3E63627DC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019800"/>
            <a:ext cx="689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/>
              <a:t> </a:t>
            </a:r>
            <a:r>
              <a:rPr lang="en-US" altLang="en-US" sz="2000"/>
              <a:t>They often forage for prey at night </a:t>
            </a:r>
            <a:r>
              <a:rPr lang="en-US" altLang="en-US" sz="2000" u="sng"/>
              <a:t>along the walls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EF0CDF39-ED2A-40D5-A251-36D3C33257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9144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House Centipedes</a:t>
            </a:r>
          </a:p>
        </p:txBody>
      </p:sp>
      <p:sp>
        <p:nvSpPr>
          <p:cNvPr id="74754" name="Rectangle 3">
            <a:extLst>
              <a:ext uri="{FF2B5EF4-FFF2-40B4-BE49-F238E27FC236}">
                <a16:creationId xmlns:a16="http://schemas.microsoft.com/office/drawing/2014/main" id="{411DF7AC-FEC8-485A-9FF4-3F0FBD5984D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4755" name="Picture 6" descr="grossbug">
            <a:extLst>
              <a:ext uri="{FF2B5EF4-FFF2-40B4-BE49-F238E27FC236}">
                <a16:creationId xmlns:a16="http://schemas.microsoft.com/office/drawing/2014/main" id="{550490AA-A94C-41DE-91B4-90A03A644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5514975" cy="4187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6" name="Text Box 7">
            <a:extLst>
              <a:ext uri="{FF2B5EF4-FFF2-40B4-BE49-F238E27FC236}">
                <a16:creationId xmlns:a16="http://schemas.microsoft.com/office/drawing/2014/main" id="{06283D0C-3E56-48D2-875A-8CB01CD09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6132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4757" name="Text Box 8">
            <a:extLst>
              <a:ext uri="{FF2B5EF4-FFF2-40B4-BE49-F238E27FC236}">
                <a16:creationId xmlns:a16="http://schemas.microsoft.com/office/drawing/2014/main" id="{A6F00F81-D86B-4870-9042-2CF81B07B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096000"/>
            <a:ext cx="6972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/>
              <a:t> </a:t>
            </a:r>
            <a:r>
              <a:rPr lang="en-US" altLang="en-US" sz="2000"/>
              <a:t>They often forage for prey at night </a:t>
            </a:r>
            <a:r>
              <a:rPr lang="en-US" altLang="en-US" sz="2000" u="sng"/>
              <a:t>along the walls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>
            <a:extLst>
              <a:ext uri="{FF2B5EF4-FFF2-40B4-BE49-F238E27FC236}">
                <a16:creationId xmlns:a16="http://schemas.microsoft.com/office/drawing/2014/main" id="{B3AFFB3C-C9C5-4987-B675-2235EF9BA5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Spiders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5671DFB7-C8C9-431E-8C96-10D78A896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5779" name="Picture 4">
            <a:extLst>
              <a:ext uri="{FF2B5EF4-FFF2-40B4-BE49-F238E27FC236}">
                <a16:creationId xmlns:a16="http://schemas.microsoft.com/office/drawing/2014/main" id="{AB9C8555-93BE-490A-990E-1002BDA9D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924800" cy="528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780" name="Text Box 5">
            <a:extLst>
              <a:ext uri="{FF2B5EF4-FFF2-40B4-BE49-F238E27FC236}">
                <a16:creationId xmlns:a16="http://schemas.microsoft.com/office/drawing/2014/main" id="{E62E615E-A808-4C6A-9658-F10273C12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600200"/>
            <a:ext cx="7385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bg1"/>
                </a:solidFill>
              </a:rPr>
              <a:t>Because of its size, when a two-inch Wolf spider like this one gets inside, customers get a bit concerned.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>
            <a:extLst>
              <a:ext uri="{FF2B5EF4-FFF2-40B4-BE49-F238E27FC236}">
                <a16:creationId xmlns:a16="http://schemas.microsoft.com/office/drawing/2014/main" id="{42EBE5A7-57C8-4255-AC7C-D730E4483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Spiders</a:t>
            </a:r>
          </a:p>
        </p:txBody>
      </p:sp>
      <p:sp>
        <p:nvSpPr>
          <p:cNvPr id="76802" name="Rectangle 3">
            <a:extLst>
              <a:ext uri="{FF2B5EF4-FFF2-40B4-BE49-F238E27FC236}">
                <a16:creationId xmlns:a16="http://schemas.microsoft.com/office/drawing/2014/main" id="{32587E1C-38DB-4F73-99EE-620CA249F3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6803" name="Picture 5" descr="Jumping spider">
            <a:extLst>
              <a:ext uri="{FF2B5EF4-FFF2-40B4-BE49-F238E27FC236}">
                <a16:creationId xmlns:a16="http://schemas.microsoft.com/office/drawing/2014/main" id="{7F0BDDA6-4DF7-4A95-B19B-071F2668F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43050"/>
            <a:ext cx="7772400" cy="531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4" name="Text Box 6">
            <a:extLst>
              <a:ext uri="{FF2B5EF4-FFF2-40B4-BE49-F238E27FC236}">
                <a16:creationId xmlns:a16="http://schemas.microsoft.com/office/drawing/2014/main" id="{B0B19F34-D9C3-42FC-8597-67A1D9267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248400"/>
            <a:ext cx="80010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/>
              <a:t>The Jumping spider</a:t>
            </a:r>
            <a:r>
              <a:rPr lang="ja-JP" altLang="en-US" sz="1800"/>
              <a:t>’</a:t>
            </a:r>
            <a:r>
              <a:rPr lang="en-US" altLang="ja-JP" sz="1800"/>
              <a:t>s movements are nothing to be afraid of, but   </a:t>
            </a:r>
          </a:p>
          <a:p>
            <a:pPr algn="ctr" eaLnBrk="1" hangingPunct="1"/>
            <a:r>
              <a:rPr lang="en-US" altLang="en-US" sz="1800"/>
              <a:t>most homeowners get concerned when they see these spiders inside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0AE69228-0EAF-462E-9E33-7E1ECB9077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Spiders</a:t>
            </a:r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AEB977B4-31C7-48D0-89F7-FE5C60BBBA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7827" name="Picture 4">
            <a:extLst>
              <a:ext uri="{FF2B5EF4-FFF2-40B4-BE49-F238E27FC236}">
                <a16:creationId xmlns:a16="http://schemas.microsoft.com/office/drawing/2014/main" id="{D5674531-63A9-4FF1-842D-FF2B29431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743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8" name="Picture 5" descr="Jumping spider">
            <a:extLst>
              <a:ext uri="{FF2B5EF4-FFF2-40B4-BE49-F238E27FC236}">
                <a16:creationId xmlns:a16="http://schemas.microsoft.com/office/drawing/2014/main" id="{E7CE1768-DA96-429B-99B2-8B4ECCD9B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00200"/>
            <a:ext cx="2667000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9" name="Picture 6" descr="blkwidow1">
            <a:extLst>
              <a:ext uri="{FF2B5EF4-FFF2-40B4-BE49-F238E27FC236}">
                <a16:creationId xmlns:a16="http://schemas.microsoft.com/office/drawing/2014/main" id="{997E3E3E-78D0-455A-B1E2-416D6ABBB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429000"/>
            <a:ext cx="2332038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0" name="Picture 7" descr="Brown_recluse_spider,_Loxosceles_reclusa">
            <a:extLst>
              <a:ext uri="{FF2B5EF4-FFF2-40B4-BE49-F238E27FC236}">
                <a16:creationId xmlns:a16="http://schemas.microsoft.com/office/drawing/2014/main" id="{E3415AC9-31E0-447F-BDEA-DA77CCC8A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00200"/>
            <a:ext cx="2743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1" name="Picture 8" descr="05512f08">
            <a:extLst>
              <a:ext uri="{FF2B5EF4-FFF2-40B4-BE49-F238E27FC236}">
                <a16:creationId xmlns:a16="http://schemas.microsoft.com/office/drawing/2014/main" id="{489BDE3E-73C4-4BB0-9572-B59953E3D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2895600" cy="1922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2" name="Picture 9" descr="pholcus_phalangioides_hs2_0091">
            <a:extLst>
              <a:ext uri="{FF2B5EF4-FFF2-40B4-BE49-F238E27FC236}">
                <a16:creationId xmlns:a16="http://schemas.microsoft.com/office/drawing/2014/main" id="{C5D47BFB-7DAD-4290-B6F0-4FBC3ECC0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429000"/>
            <a:ext cx="2895600" cy="2171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3" name="Text Box 10">
            <a:extLst>
              <a:ext uri="{FF2B5EF4-FFF2-40B4-BE49-F238E27FC236}">
                <a16:creationId xmlns:a16="http://schemas.microsoft.com/office/drawing/2014/main" id="{0D4AC78F-2EF3-4F48-9851-A0F7B756B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124200"/>
            <a:ext cx="1066800" cy="284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Wolf spider</a:t>
            </a:r>
          </a:p>
        </p:txBody>
      </p:sp>
      <p:sp>
        <p:nvSpPr>
          <p:cNvPr id="77834" name="Text Box 11">
            <a:extLst>
              <a:ext uri="{FF2B5EF4-FFF2-40B4-BE49-F238E27FC236}">
                <a16:creationId xmlns:a16="http://schemas.microsoft.com/office/drawing/2014/main" id="{1E319CFD-CC33-4E8D-AD72-2B9583BCF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600200"/>
            <a:ext cx="1371600" cy="284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Jumping spider</a:t>
            </a:r>
          </a:p>
        </p:txBody>
      </p:sp>
      <p:sp>
        <p:nvSpPr>
          <p:cNvPr id="77835" name="Text Box 12">
            <a:extLst>
              <a:ext uri="{FF2B5EF4-FFF2-40B4-BE49-F238E27FC236}">
                <a16:creationId xmlns:a16="http://schemas.microsoft.com/office/drawing/2014/main" id="{23435EDB-A8B4-47A1-A573-D8CEA356D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062538"/>
            <a:ext cx="1524000" cy="28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Yellow sac spider</a:t>
            </a:r>
          </a:p>
        </p:txBody>
      </p:sp>
      <p:sp>
        <p:nvSpPr>
          <p:cNvPr id="77836" name="Text Box 13">
            <a:extLst>
              <a:ext uri="{FF2B5EF4-FFF2-40B4-BE49-F238E27FC236}">
                <a16:creationId xmlns:a16="http://schemas.microsoft.com/office/drawing/2014/main" id="{8DC577B2-059C-47E5-B6F3-CA24DD420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281738"/>
            <a:ext cx="1676400" cy="28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Black widow spider</a:t>
            </a:r>
          </a:p>
        </p:txBody>
      </p:sp>
      <p:sp>
        <p:nvSpPr>
          <p:cNvPr id="77837" name="Text Box 14">
            <a:extLst>
              <a:ext uri="{FF2B5EF4-FFF2-40B4-BE49-F238E27FC236}">
                <a16:creationId xmlns:a16="http://schemas.microsoft.com/office/drawing/2014/main" id="{1134F466-518A-45DC-9C11-802E33503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5291138"/>
            <a:ext cx="1116013" cy="28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Cellar spider</a:t>
            </a:r>
          </a:p>
        </p:txBody>
      </p:sp>
      <p:sp>
        <p:nvSpPr>
          <p:cNvPr id="77838" name="Text Box 15">
            <a:extLst>
              <a:ext uri="{FF2B5EF4-FFF2-40B4-BE49-F238E27FC236}">
                <a16:creationId xmlns:a16="http://schemas.microsoft.com/office/drawing/2014/main" id="{D7864FD6-5990-4B1B-84F7-8D804C39A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3081338"/>
            <a:ext cx="1743075" cy="28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Brown recluse spider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>
            <a:extLst>
              <a:ext uri="{FF2B5EF4-FFF2-40B4-BE49-F238E27FC236}">
                <a16:creationId xmlns:a16="http://schemas.microsoft.com/office/drawing/2014/main" id="{AD8C00BD-186F-45BB-9BB4-C747997FE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Spiders</a:t>
            </a:r>
          </a:p>
        </p:txBody>
      </p:sp>
      <p:sp>
        <p:nvSpPr>
          <p:cNvPr id="78850" name="Rectangle 3">
            <a:extLst>
              <a:ext uri="{FF2B5EF4-FFF2-40B4-BE49-F238E27FC236}">
                <a16:creationId xmlns:a16="http://schemas.microsoft.com/office/drawing/2014/main" id="{39ED9C22-3663-4EB8-8AEA-3B44079AFA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Spiders are arachnids.  They have 4 pairs of legs and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have two body regions with no wings or antennae.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Spiders have fangs connected to poison glands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use their poison as predators to secure their food…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insects and other arthropods.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Although poisonous, most spiders do not normally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bite man and should be of no serious concern to our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customers.  However, there are three spiders in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Georgia that homeowners are concerned about: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b="1"/>
              <a:t>    </a:t>
            </a:r>
          </a:p>
        </p:txBody>
      </p:sp>
      <p:sp>
        <p:nvSpPr>
          <p:cNvPr id="78851" name="Text Box 6">
            <a:extLst>
              <a:ext uri="{FF2B5EF4-FFF2-40B4-BE49-F238E27FC236}">
                <a16:creationId xmlns:a16="http://schemas.microsoft.com/office/drawing/2014/main" id="{64177E31-121A-43DE-854A-58ED49A3F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257800"/>
            <a:ext cx="28257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1800"/>
              <a:t>  Black Widow spiders</a:t>
            </a:r>
          </a:p>
          <a:p>
            <a:pPr eaLnBrk="1" hangingPunct="1"/>
            <a:endParaRPr lang="en-US" altLang="en-US" sz="800"/>
          </a:p>
          <a:p>
            <a:pPr eaLnBrk="1" hangingPunct="1">
              <a:buFontTx/>
              <a:buChar char="•"/>
            </a:pPr>
            <a:r>
              <a:rPr lang="en-US" altLang="en-US" sz="1800"/>
              <a:t>  Brown Widow spiders</a:t>
            </a:r>
          </a:p>
          <a:p>
            <a:pPr eaLnBrk="1" hangingPunct="1"/>
            <a:endParaRPr lang="en-US" altLang="en-US" sz="800"/>
          </a:p>
          <a:p>
            <a:pPr eaLnBrk="1" hangingPunct="1">
              <a:buFontTx/>
              <a:buChar char="•"/>
            </a:pPr>
            <a:r>
              <a:rPr lang="en-US" altLang="en-US" sz="1800"/>
              <a:t>  Brown Recluse spiders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B0534B47-6950-4866-AFEE-21D534C444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Scorpions</a:t>
            </a:r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3163BE6E-BCAE-42B9-8234-0B065CC92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9875" name="Picture 7" descr="Scorpion (Superstitionia donensis) in natural light">
            <a:extLst>
              <a:ext uri="{FF2B5EF4-FFF2-40B4-BE49-F238E27FC236}">
                <a16:creationId xmlns:a16="http://schemas.microsoft.com/office/drawing/2014/main" id="{E190C4AE-6810-43C0-9D07-B3722C0DF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858000" cy="5143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6" name="Line 8">
            <a:extLst>
              <a:ext uri="{FF2B5EF4-FFF2-40B4-BE49-F238E27FC236}">
                <a16:creationId xmlns:a16="http://schemas.microsoft.com/office/drawing/2014/main" id="{A7FB70B0-B006-44B9-AEAF-55A16E58AF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1800" y="2057400"/>
            <a:ext cx="838200" cy="685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7" name="Line 9">
            <a:extLst>
              <a:ext uri="{FF2B5EF4-FFF2-40B4-BE49-F238E27FC236}">
                <a16:creationId xmlns:a16="http://schemas.microsoft.com/office/drawing/2014/main" id="{BA84DEFE-F322-4819-8A42-679E1A4A0C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057400"/>
            <a:ext cx="685800" cy="685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78" name="Text Box 10">
            <a:extLst>
              <a:ext uri="{FF2B5EF4-FFF2-40B4-BE49-F238E27FC236}">
                <a16:creationId xmlns:a16="http://schemas.microsoft.com/office/drawing/2014/main" id="{AD7A70E9-24E8-42A8-8A8F-7860837EB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736725"/>
            <a:ext cx="371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</a:t>
            </a:r>
            <a:r>
              <a:rPr lang="en-US" altLang="en-US" sz="1600" b="1">
                <a:solidFill>
                  <a:schemeClr val="bg1"/>
                </a:solidFill>
              </a:rPr>
              <a:t>pedipalp       stinger (telson</a:t>
            </a:r>
            <a:r>
              <a:rPr lang="en-US" altLang="en-US" sz="1200" b="1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3F6E037D-7744-4D4E-9DA1-5E8849057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Scorpions</a:t>
            </a:r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EC48C313-42AD-41B9-B9DB-C546D880C6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962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Scorpions are arachnids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that have two very large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pedipalps for grasping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their prey, eight (8) legs,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a stinger on the end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of their abdomen which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is connected to a poison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gland.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They are predators that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search for their food at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night (nocturnal).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pic>
        <p:nvPicPr>
          <p:cNvPr id="80899" name="Picture 6" descr="363-Animals-Scorpions-Black%20Scorpion">
            <a:extLst>
              <a:ext uri="{FF2B5EF4-FFF2-40B4-BE49-F238E27FC236}">
                <a16:creationId xmlns:a16="http://schemas.microsoft.com/office/drawing/2014/main" id="{5C8B2357-994C-4828-867C-9679D0E4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0"/>
            <a:ext cx="3276600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0" name="Picture 10" descr="bark-scorpion_9577">
            <a:extLst>
              <a:ext uri="{FF2B5EF4-FFF2-40B4-BE49-F238E27FC236}">
                <a16:creationId xmlns:a16="http://schemas.microsoft.com/office/drawing/2014/main" id="{5284A53F-0E07-4439-A0EA-45E7779E4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225925"/>
            <a:ext cx="3286125" cy="2408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BB7B2877-6B68-4D96-91EF-DC0590A92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Scorpions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BEFB6CA1-D208-44BB-B559-6B370E6D6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057400"/>
            <a:ext cx="78486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b="1"/>
          </a:p>
          <a:p>
            <a:pPr eaLnBrk="1" hangingPunct="1">
              <a:lnSpc>
                <a:spcPct val="80000"/>
              </a:lnSpc>
            </a:pPr>
            <a:endParaRPr lang="en-US" altLang="en-US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Scorpions are fluorescent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at night under an ultraviolet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light.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pic>
        <p:nvPicPr>
          <p:cNvPr id="81923" name="Picture 4" descr="363-Animals-Scorpions-Black%20Scorpion">
            <a:extLst>
              <a:ext uri="{FF2B5EF4-FFF2-40B4-BE49-F238E27FC236}">
                <a16:creationId xmlns:a16="http://schemas.microsoft.com/office/drawing/2014/main" id="{027F813D-F80D-47E4-BA23-DCAF97B35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24000"/>
            <a:ext cx="3276600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5" descr="fluorescent-scorpion">
            <a:extLst>
              <a:ext uri="{FF2B5EF4-FFF2-40B4-BE49-F238E27FC236}">
                <a16:creationId xmlns:a16="http://schemas.microsoft.com/office/drawing/2014/main" id="{3A36B6E0-9963-4837-BA3E-A16208D5B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14800"/>
            <a:ext cx="3276600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>
            <a:extLst>
              <a:ext uri="{FF2B5EF4-FFF2-40B4-BE49-F238E27FC236}">
                <a16:creationId xmlns:a16="http://schemas.microsoft.com/office/drawing/2014/main" id="{104BD472-ABC9-494D-93B7-B926D1C69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Scorpions</a:t>
            </a:r>
          </a:p>
        </p:txBody>
      </p:sp>
      <p:sp>
        <p:nvSpPr>
          <p:cNvPr id="82946" name="Rectangle 3">
            <a:extLst>
              <a:ext uri="{FF2B5EF4-FFF2-40B4-BE49-F238E27FC236}">
                <a16:creationId xmlns:a16="http://schemas.microsoft.com/office/drawing/2014/main" id="{B83F6088-361A-405E-9346-A84DCA9C48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7924800" cy="4648200"/>
          </a:xfrm>
        </p:spPr>
        <p:txBody>
          <a:bodyPr/>
          <a:lstStyle/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000"/>
              <a:t>Scorpions are often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found under rocks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in rock piles,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under leaf litter and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mulch piles, and in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firewood piles.</a:t>
            </a:r>
          </a:p>
          <a:p>
            <a:pPr eaLnBrk="1" hangingPunct="1"/>
            <a:endParaRPr lang="en-US" altLang="en-US" b="1"/>
          </a:p>
        </p:txBody>
      </p:sp>
      <p:pic>
        <p:nvPicPr>
          <p:cNvPr id="82947" name="Picture 5" descr="scorpion-habitat">
            <a:extLst>
              <a:ext uri="{FF2B5EF4-FFF2-40B4-BE49-F238E27FC236}">
                <a16:creationId xmlns:a16="http://schemas.microsoft.com/office/drawing/2014/main" id="{ACF61436-5B7D-4B9A-A665-8897F3179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09800"/>
            <a:ext cx="4438650" cy="3551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B584A092-4FF8-4A9F-BA43-6C040DE4FF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Scorpions</a:t>
            </a:r>
          </a:p>
        </p:txBody>
      </p:sp>
      <p:sp>
        <p:nvSpPr>
          <p:cNvPr id="83970" name="Rectangle 3">
            <a:extLst>
              <a:ext uri="{FF2B5EF4-FFF2-40B4-BE49-F238E27FC236}">
                <a16:creationId xmlns:a16="http://schemas.microsoft.com/office/drawing/2014/main" id="{7A8787D5-E3EC-428E-9B29-E4AE82880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5029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400" b="1"/>
          </a:p>
          <a:p>
            <a:pPr eaLnBrk="1" hangingPunct="1"/>
            <a:endParaRPr lang="en-US" altLang="en-US" sz="1800" b="1"/>
          </a:p>
          <a:p>
            <a:pPr eaLnBrk="1" hangingPunct="1"/>
            <a:endParaRPr lang="en-US" altLang="en-US" sz="2400" b="1"/>
          </a:p>
        </p:txBody>
      </p:sp>
      <p:pic>
        <p:nvPicPr>
          <p:cNvPr id="83971" name="Picture 4" descr="small_eating_scoprion_1152789137">
            <a:extLst>
              <a:ext uri="{FF2B5EF4-FFF2-40B4-BE49-F238E27FC236}">
                <a16:creationId xmlns:a16="http://schemas.microsoft.com/office/drawing/2014/main" id="{F41E759C-9405-47F9-8D38-B59B53496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0"/>
            <a:ext cx="51054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Text Box 6">
            <a:extLst>
              <a:ext uri="{FF2B5EF4-FFF2-40B4-BE49-F238E27FC236}">
                <a16:creationId xmlns:a16="http://schemas.microsoft.com/office/drawing/2014/main" id="{47AF7DD5-9622-4D23-BAD6-5B5E37AB2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562600"/>
            <a:ext cx="57292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</a:t>
            </a:r>
            <a:r>
              <a:rPr lang="en-US" altLang="en-US" sz="2000"/>
              <a:t>Scorpions taste pretty good when </a:t>
            </a:r>
          </a:p>
          <a:p>
            <a:pPr eaLnBrk="1" hangingPunct="1"/>
            <a:r>
              <a:rPr lang="en-US" altLang="en-US" sz="2000"/>
              <a:t>   they</a:t>
            </a:r>
            <a:r>
              <a:rPr lang="ja-JP" altLang="en-US" sz="2000"/>
              <a:t>’</a:t>
            </a:r>
            <a:r>
              <a:rPr lang="en-US" altLang="ja-JP" sz="2000"/>
              <a:t>re barbequed on a stick </a:t>
            </a:r>
            <a:endParaRPr lang="en-US" altLang="en-US" sz="20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4CC6A6B9-032B-49E6-9162-6807AF862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FF99D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>
                <a:latin typeface="Calibri" panose="020F0502020204030204" pitchFamily="34" charset="0"/>
              </a:rPr>
              <a:t>The next time your mother makes you eat broccoli…just be happy it</a:t>
            </a:r>
            <a:r>
              <a:rPr lang="ja-JP" altLang="en-US" sz="2800" b="1">
                <a:latin typeface="Calibri" panose="020F0502020204030204" pitchFamily="34" charset="0"/>
              </a:rPr>
              <a:t>’</a:t>
            </a:r>
            <a:r>
              <a:rPr lang="en-US" altLang="ja-JP" sz="2800" b="1">
                <a:latin typeface="Calibri" panose="020F0502020204030204" pitchFamily="34" charset="0"/>
              </a:rPr>
              <a:t>s only broccoli!</a:t>
            </a:r>
            <a:endParaRPr lang="en-US" altLang="en-US" sz="2800" b="1">
              <a:latin typeface="Calibri" panose="020F0502020204030204" pitchFamily="34" charset="0"/>
            </a:endParaRPr>
          </a:p>
        </p:txBody>
      </p:sp>
      <p:sp>
        <p:nvSpPr>
          <p:cNvPr id="84994" name="Rectangle 3">
            <a:extLst>
              <a:ext uri="{FF2B5EF4-FFF2-40B4-BE49-F238E27FC236}">
                <a16:creationId xmlns:a16="http://schemas.microsoft.com/office/drawing/2014/main" id="{1CC50E7A-C2E4-419E-9C33-BC5B1B081C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84995" name="Picture 4" descr="Fried_tarantulas">
            <a:hlinkClick r:id="rId2"/>
            <a:extLst>
              <a:ext uri="{FF2B5EF4-FFF2-40B4-BE49-F238E27FC236}">
                <a16:creationId xmlns:a16="http://schemas.microsoft.com/office/drawing/2014/main" id="{58A99DAB-8621-4CCA-8D14-08B04F4C1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1800"/>
            <a:ext cx="2305050" cy="3162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6" name="Picture 5" descr="P1040043">
            <a:extLst>
              <a:ext uri="{FF2B5EF4-FFF2-40B4-BE49-F238E27FC236}">
                <a16:creationId xmlns:a16="http://schemas.microsoft.com/office/drawing/2014/main" id="{625F8FF4-45C3-48D8-BD8F-1AED34EC1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86000"/>
            <a:ext cx="5791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7" name="Text Box 6">
            <a:extLst>
              <a:ext uri="{FF2B5EF4-FFF2-40B4-BE49-F238E27FC236}">
                <a16:creationId xmlns:a16="http://schemas.microsoft.com/office/drawing/2014/main" id="{3978FB35-0CE6-4453-B4E9-8A77213E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1752600"/>
            <a:ext cx="314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/>
              <a:t>       </a:t>
            </a:r>
            <a:r>
              <a:rPr lang="en-US" altLang="en-US" sz="2000"/>
              <a:t>Scorpions on a stick</a:t>
            </a:r>
          </a:p>
        </p:txBody>
      </p:sp>
      <p:sp>
        <p:nvSpPr>
          <p:cNvPr id="84998" name="Text Box 7">
            <a:extLst>
              <a:ext uri="{FF2B5EF4-FFF2-40B4-BE49-F238E27FC236}">
                <a16:creationId xmlns:a16="http://schemas.microsoft.com/office/drawing/2014/main" id="{151EEFDF-AA63-47A8-A65F-43FB309EC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0425"/>
            <a:ext cx="2219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   </a:t>
            </a:r>
            <a:r>
              <a:rPr lang="en-US" altLang="en-US" sz="2000"/>
              <a:t>A plate full of </a:t>
            </a:r>
          </a:p>
          <a:p>
            <a:pPr eaLnBrk="1" hangingPunct="1"/>
            <a:r>
              <a:rPr lang="en-US" altLang="en-US" sz="2000"/>
              <a:t> insect </a:t>
            </a:r>
            <a:r>
              <a:rPr lang="ja-JP" altLang="en-US" sz="2000"/>
              <a:t>“</a:t>
            </a:r>
            <a:r>
              <a:rPr lang="en-US" altLang="ja-JP" sz="2000"/>
              <a:t>goodies</a:t>
            </a:r>
            <a:r>
              <a:rPr lang="ja-JP" altLang="en-US" sz="2000"/>
              <a:t>”</a:t>
            </a:r>
            <a:endParaRPr lang="en-US" altLang="en-US" sz="20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>
            <a:extLst>
              <a:ext uri="{FF2B5EF4-FFF2-40B4-BE49-F238E27FC236}">
                <a16:creationId xmlns:a16="http://schemas.microsoft.com/office/drawing/2014/main" id="{65BACFB6-D8CD-4F80-99A0-F88ED50AA8E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b="1">
                <a:latin typeface="Calibri" panose="020F0502020204030204" pitchFamily="34" charset="0"/>
              </a:rPr>
              <a:t>Why do these outdoor pests become indoor pests?</a:t>
            </a:r>
          </a:p>
        </p:txBody>
      </p:sp>
      <p:pic>
        <p:nvPicPr>
          <p:cNvPr id="4" name="Picture 7" descr="fruit">
            <a:extLst>
              <a:ext uri="{FF2B5EF4-FFF2-40B4-BE49-F238E27FC236}">
                <a16:creationId xmlns:a16="http://schemas.microsoft.com/office/drawing/2014/main" id="{75B08DA6-2AEA-4013-BA3A-60CFA7365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1"/>
          <a:stretch>
            <a:fillRect/>
          </a:stretch>
        </p:blipFill>
        <p:spPr bwMode="auto">
          <a:xfrm>
            <a:off x="0" y="0"/>
            <a:ext cx="4419600" cy="32004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Water2.jpg">
            <a:extLst>
              <a:ext uri="{FF2B5EF4-FFF2-40B4-BE49-F238E27FC236}">
                <a16:creationId xmlns:a16="http://schemas.microsoft.com/office/drawing/2014/main" id="{D6574427-B66D-4DF3-AAB0-B4E47E201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"/>
          <a:stretch>
            <a:fillRect/>
          </a:stretch>
        </p:blipFill>
        <p:spPr>
          <a:xfrm>
            <a:off x="4419600" y="0"/>
            <a:ext cx="4724400" cy="3200400"/>
          </a:xfrm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4" descr="CometStreetlight">
            <a:extLst>
              <a:ext uri="{FF2B5EF4-FFF2-40B4-BE49-F238E27FC236}">
                <a16:creationId xmlns:a16="http://schemas.microsoft.com/office/drawing/2014/main" id="{5236A5C3-FAA4-4F7B-A9B9-AC39470DF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20"/>
          <a:stretch>
            <a:fillRect/>
          </a:stretch>
        </p:blipFill>
        <p:spPr bwMode="auto">
          <a:xfrm>
            <a:off x="4419600" y="3200400"/>
            <a:ext cx="4724400" cy="36576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48821E-0636-4032-ABF2-D0AF65DC0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1"/>
          <a:stretch>
            <a:fillRect/>
          </a:stretch>
        </p:blipFill>
        <p:spPr bwMode="auto">
          <a:xfrm>
            <a:off x="4395788" y="1524000"/>
            <a:ext cx="4748212" cy="359886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59825E-7724-442D-BF07-172045CBD8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3200400"/>
            <a:ext cx="4876800" cy="36576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5C3CED8-59D9-4CA3-9265-BC91BE246E62}"/>
              </a:ext>
            </a:extLst>
          </p:cNvPr>
          <p:cNvCxnSpPr/>
          <p:nvPr/>
        </p:nvCxnSpPr>
        <p:spPr>
          <a:xfrm rot="10800000">
            <a:off x="0" y="6858000"/>
            <a:ext cx="4343400" cy="158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67890C-DA29-4307-AA60-CAFBAFDDC564}"/>
              </a:ext>
            </a:extLst>
          </p:cNvPr>
          <p:cNvCxnSpPr/>
          <p:nvPr/>
        </p:nvCxnSpPr>
        <p:spPr>
          <a:xfrm rot="5400000">
            <a:off x="-1828800" y="5029200"/>
            <a:ext cx="3657600" cy="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6" descr="thermal-image-house">
            <a:extLst>
              <a:ext uri="{FF2B5EF4-FFF2-40B4-BE49-F238E27FC236}">
                <a16:creationId xmlns:a16="http://schemas.microsoft.com/office/drawing/2014/main" id="{F5D4B743-D08E-4C55-9207-FE44F9DF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" r="14084" b="5965"/>
          <a:stretch>
            <a:fillRect/>
          </a:stretch>
        </p:blipFill>
        <p:spPr bwMode="auto">
          <a:xfrm>
            <a:off x="-152400" y="3200400"/>
            <a:ext cx="4419600" cy="36576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CDCCE24-E2A9-4088-BB47-73B5EDEA5E7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600200"/>
            <a:ext cx="4343400" cy="3222561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:a16="http://schemas.microsoft.com/office/drawing/2014/main" id="{9F8DFA67-7224-4C37-8B3C-A4DD13583F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 How do they become indoor pests?</a:t>
            </a:r>
          </a:p>
        </p:txBody>
      </p:sp>
      <p:sp>
        <p:nvSpPr>
          <p:cNvPr id="87042" name="Rectangle 3">
            <a:extLst>
              <a:ext uri="{FF2B5EF4-FFF2-40B4-BE49-F238E27FC236}">
                <a16:creationId xmlns:a16="http://schemas.microsoft.com/office/drawing/2014/main" id="{D09B8CEE-237B-4859-B759-0928F4B42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8001000" cy="4144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/>
              <a:t>Conditions allow them to build up and harbor in great numbers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close to the building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None/>
            </a:pPr>
            <a:r>
              <a:rPr lang="en-US" altLang="en-US" sz="2000"/>
              <a:t>Lighting attracts them to the building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None/>
            </a:pPr>
            <a:r>
              <a:rPr lang="en-US" altLang="en-US" sz="2000"/>
              <a:t>Other factors stimulate pest movement into structures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</a:t>
            </a:r>
          </a:p>
        </p:txBody>
      </p:sp>
      <p:sp>
        <p:nvSpPr>
          <p:cNvPr id="87043" name="Text Box 4">
            <a:extLst>
              <a:ext uri="{FF2B5EF4-FFF2-40B4-BE49-F238E27FC236}">
                <a16:creationId xmlns:a16="http://schemas.microsoft.com/office/drawing/2014/main" id="{F34749DC-2C23-42FB-B7D5-7E88A6B3C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59288"/>
            <a:ext cx="63246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b="1"/>
              <a:t>  </a:t>
            </a:r>
            <a:r>
              <a:rPr lang="en-US" altLang="en-US" sz="2000"/>
              <a:t>Environmental extremes (excessive dry spells or</a:t>
            </a:r>
          </a:p>
          <a:p>
            <a:pPr eaLnBrk="1" hangingPunct="1"/>
            <a:r>
              <a:rPr lang="en-US" altLang="en-US" sz="2000"/>
              <a:t>    excessive rainfall)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Onset of winter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Some unusual food source inside the structure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AFED6DB4-3B8A-41E2-8758-058C2B685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What can customers do to help us help them?</a:t>
            </a:r>
          </a:p>
        </p:txBody>
      </p:sp>
      <p:sp>
        <p:nvSpPr>
          <p:cNvPr id="88066" name="Rectangle 3">
            <a:extLst>
              <a:ext uri="{FF2B5EF4-FFF2-40B4-BE49-F238E27FC236}">
                <a16:creationId xmlns:a16="http://schemas.microsoft.com/office/drawing/2014/main" id="{2FE13501-0235-4DA8-B6E6-6397107436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057400"/>
            <a:ext cx="75438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                              </a:t>
            </a:r>
            <a:r>
              <a:rPr lang="en-US" altLang="en-US" sz="2000" u="sng"/>
              <a:t>Exclusion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2000" u="sng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Seal cracks &amp; crevices in the exterior of the building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lead into the structure to prevent pest entry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Seal cracks and crevices (weather-strip) around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under doors and windows to prevent pest entry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Maintain tight-fitting soffit, gable and foundation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vents to prevent pest entry to the attic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crawlspace areas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Weather-strip the sides and bottom of the garage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door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2400" b="1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24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:a16="http://schemas.microsoft.com/office/drawing/2014/main" id="{72510FE0-74D2-46F0-8949-F8EB6AD64C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What can customers do to help us help them?</a:t>
            </a:r>
          </a:p>
        </p:txBody>
      </p:sp>
      <p:sp>
        <p:nvSpPr>
          <p:cNvPr id="89090" name="Rectangle 3">
            <a:extLst>
              <a:ext uri="{FF2B5EF4-FFF2-40B4-BE49-F238E27FC236}">
                <a16:creationId xmlns:a16="http://schemas.microsoft.com/office/drawing/2014/main" id="{C6EB8834-568E-471F-82D1-17F223B11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495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400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800" b="1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000" u="sng"/>
              <a:t>Remove harborage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000" u="sng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Remove mulch, leaf litter and ground cover from areas adjacent to the structure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De-thatch the lawn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Move firewood piles up off of the ground and away from the house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Remove piles of bricks, rubbish, and improperly stored items which might provide harborage for pets</a:t>
            </a:r>
          </a:p>
          <a:p>
            <a:pPr eaLnBrk="1" hangingPunct="1">
              <a:lnSpc>
                <a:spcPct val="90000"/>
              </a:lnSpc>
            </a:pPr>
            <a:endParaRPr lang="en-US" altLang="en-US" sz="700" b="1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b="1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400" b="1"/>
          </a:p>
          <a:p>
            <a:pPr eaLnBrk="1" hangingPunct="1">
              <a:lnSpc>
                <a:spcPct val="90000"/>
              </a:lnSpc>
            </a:pPr>
            <a:endParaRPr lang="en-US" altLang="en-US" sz="2400" b="1"/>
          </a:p>
          <a:p>
            <a:pPr eaLnBrk="1" hangingPunct="1">
              <a:lnSpc>
                <a:spcPct val="90000"/>
              </a:lnSpc>
            </a:pPr>
            <a:endParaRPr lang="en-US" altLang="en-US" sz="2400" b="1"/>
          </a:p>
          <a:p>
            <a:pPr eaLnBrk="1" hangingPunct="1">
              <a:lnSpc>
                <a:spcPct val="90000"/>
              </a:lnSpc>
            </a:pPr>
            <a:endParaRPr lang="en-US" altLang="en-US" sz="2400" b="1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AC77BE29-0EDF-4E7A-B4EE-8A13E49D0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What can customers do to help us help them?</a:t>
            </a:r>
          </a:p>
        </p:txBody>
      </p:sp>
      <p:sp>
        <p:nvSpPr>
          <p:cNvPr id="90114" name="Rectangle 3">
            <a:extLst>
              <a:ext uri="{FF2B5EF4-FFF2-40B4-BE49-F238E27FC236}">
                <a16:creationId xmlns:a16="http://schemas.microsoft.com/office/drawing/2014/main" id="{484520C4-1ABF-4B70-BC47-70034BD34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133600"/>
            <a:ext cx="7848600" cy="3810000"/>
          </a:xfrm>
        </p:spPr>
        <p:txBody>
          <a:bodyPr/>
          <a:lstStyle/>
          <a:p>
            <a:pPr eaLnBrk="1" hangingPunct="1"/>
            <a:endParaRPr lang="en-US" altLang="en-US" sz="2800" b="1"/>
          </a:p>
          <a:p>
            <a:pPr algn="ctr" eaLnBrk="1" hangingPunct="1">
              <a:buFontTx/>
              <a:buNone/>
            </a:pPr>
            <a:r>
              <a:rPr lang="en-US" altLang="en-US" sz="2000" u="sng"/>
              <a:t>Environmental alteration</a:t>
            </a:r>
          </a:p>
          <a:p>
            <a:pPr algn="ctr" eaLnBrk="1" hangingPunct="1">
              <a:buFontTx/>
              <a:buNone/>
            </a:pPr>
            <a:endParaRPr lang="en-US" altLang="en-US" sz="2000" u="sng"/>
          </a:p>
          <a:p>
            <a:pPr eaLnBrk="1" hangingPunct="1"/>
            <a:r>
              <a:rPr lang="en-US" altLang="en-US" sz="2000"/>
              <a:t>Reduce moisture in the house by use of a dehumidifier or air-conditioning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Add ventilation +/or a vapor barrier to the crawlspace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Cut back shrubbery and tree branches away from the structure so that they don</a:t>
            </a:r>
            <a:r>
              <a:rPr lang="ja-JP" altLang="en-US" sz="2000"/>
              <a:t>’</a:t>
            </a:r>
            <a:r>
              <a:rPr lang="en-US" altLang="ja-JP" sz="2000"/>
              <a:t>t touch the structure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 b="1"/>
          </a:p>
          <a:p>
            <a:pPr eaLnBrk="1" hangingPunct="1"/>
            <a:endParaRPr lang="en-US" altLang="en-US" sz="2800" b="1"/>
          </a:p>
          <a:p>
            <a:pPr eaLnBrk="1" hangingPunct="1"/>
            <a:endParaRPr lang="en-US" altLang="en-US" sz="2800" b="1"/>
          </a:p>
          <a:p>
            <a:pPr eaLnBrk="1" hangingPunct="1"/>
            <a:endParaRPr lang="en-US" altLang="en-US" sz="2800" b="1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>
            <a:extLst>
              <a:ext uri="{FF2B5EF4-FFF2-40B4-BE49-F238E27FC236}">
                <a16:creationId xmlns:a16="http://schemas.microsoft.com/office/drawing/2014/main" id="{C6615FB9-2CA8-410F-BE2A-4604F9E1D2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What can customers do to help us help them?</a:t>
            </a:r>
          </a:p>
        </p:txBody>
      </p:sp>
      <p:sp>
        <p:nvSpPr>
          <p:cNvPr id="91138" name="Rectangle 3">
            <a:extLst>
              <a:ext uri="{FF2B5EF4-FFF2-40B4-BE49-F238E27FC236}">
                <a16:creationId xmlns:a16="http://schemas.microsoft.com/office/drawing/2014/main" id="{04F96946-5B78-4468-AC66-45185DABF2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4297363"/>
          </a:xfrm>
        </p:spPr>
        <p:txBody>
          <a:bodyPr/>
          <a:lstStyle/>
          <a:p>
            <a:pPr eaLnBrk="1" hangingPunct="1"/>
            <a:endParaRPr lang="en-US" altLang="en-US" sz="2400" b="1"/>
          </a:p>
          <a:p>
            <a:pPr algn="ctr" eaLnBrk="1" hangingPunct="1">
              <a:buFontTx/>
              <a:buNone/>
            </a:pPr>
            <a:r>
              <a:rPr lang="en-US" altLang="en-US" sz="2000" u="sng"/>
              <a:t>Sanitation</a:t>
            </a:r>
          </a:p>
          <a:p>
            <a:pPr eaLnBrk="1" hangingPunct="1">
              <a:buFontTx/>
              <a:buNone/>
            </a:pPr>
            <a:endParaRPr lang="en-US" altLang="en-US" sz="1200" u="sng"/>
          </a:p>
          <a:p>
            <a:pPr eaLnBrk="1" hangingPunct="1"/>
            <a:r>
              <a:rPr lang="en-US" altLang="en-US" sz="2000"/>
              <a:t>Keep the lid of the garbage can sealed</a:t>
            </a:r>
          </a:p>
          <a:p>
            <a:pPr eaLnBrk="1" hangingPunct="1">
              <a:buFontTx/>
              <a:buNone/>
            </a:pPr>
            <a:endParaRPr lang="en-US" altLang="en-US" sz="1200"/>
          </a:p>
          <a:p>
            <a:pPr eaLnBrk="1" hangingPunct="1"/>
            <a:r>
              <a:rPr lang="en-US" altLang="en-US" sz="2000"/>
              <a:t>Clean-up trash</a:t>
            </a:r>
          </a:p>
          <a:p>
            <a:pPr eaLnBrk="1" hangingPunct="1">
              <a:buFontTx/>
              <a:buNone/>
            </a:pPr>
            <a:endParaRPr lang="en-US" altLang="en-US" sz="1200"/>
          </a:p>
          <a:p>
            <a:pPr eaLnBrk="1" hangingPunct="1"/>
            <a:r>
              <a:rPr lang="en-US" altLang="en-US" sz="2000"/>
              <a:t>Only leave out the amount of pet food that the pet will eat that day </a:t>
            </a:r>
          </a:p>
          <a:p>
            <a:pPr eaLnBrk="1" hangingPunct="1"/>
            <a:endParaRPr lang="en-US" altLang="en-US" sz="1200"/>
          </a:p>
          <a:p>
            <a:pPr algn="ctr" eaLnBrk="1" hangingPunct="1">
              <a:buFontTx/>
              <a:buNone/>
            </a:pPr>
            <a:r>
              <a:rPr lang="en-US" altLang="en-US" sz="2000" u="sng"/>
              <a:t>Lighting</a:t>
            </a:r>
          </a:p>
          <a:p>
            <a:pPr eaLnBrk="1" hangingPunct="1">
              <a:buFontTx/>
              <a:buNone/>
            </a:pPr>
            <a:endParaRPr lang="en-US" altLang="en-US" sz="1200" u="sng"/>
          </a:p>
          <a:p>
            <a:pPr eaLnBrk="1" hangingPunct="1"/>
            <a:r>
              <a:rPr lang="en-US" altLang="en-US" sz="2000"/>
              <a:t>Change lighting from white bulbs to yellow bulbs (bug lights) or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mercury vapor to sodium vapor lamps of low wattage.</a:t>
            </a:r>
          </a:p>
          <a:p>
            <a:pPr eaLnBrk="1" hangingPunct="1"/>
            <a:endParaRPr lang="en-US" altLang="en-US" sz="2000" b="1" u="sng"/>
          </a:p>
          <a:p>
            <a:pPr eaLnBrk="1" hangingPunct="1"/>
            <a:endParaRPr lang="en-US" altLang="en-US" sz="2000" b="1" u="sng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:a16="http://schemas.microsoft.com/office/drawing/2014/main" id="{CB798580-5175-4C6D-A6F5-3B1A2DD72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2162" name="Rectangle 3">
            <a:extLst>
              <a:ext uri="{FF2B5EF4-FFF2-40B4-BE49-F238E27FC236}">
                <a16:creationId xmlns:a16="http://schemas.microsoft.com/office/drawing/2014/main" id="{556B5421-40E5-4CC0-9809-F558A9E20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92163" name="Picture 5">
            <a:extLst>
              <a:ext uri="{FF2B5EF4-FFF2-40B4-BE49-F238E27FC236}">
                <a16:creationId xmlns:a16="http://schemas.microsoft.com/office/drawing/2014/main" id="{3EE6DC07-F6FE-4CA3-9F5F-1CFEA629C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425" y="287338"/>
            <a:ext cx="4884738" cy="62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>
            <a:extLst>
              <a:ext uri="{FF2B5EF4-FFF2-40B4-BE49-F238E27FC236}">
                <a16:creationId xmlns:a16="http://schemas.microsoft.com/office/drawing/2014/main" id="{3ED22523-6971-45AE-8B8D-4BAE972DB8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>
                <a:latin typeface="Calibri" panose="020F0502020204030204" pitchFamily="34" charset="0"/>
              </a:rPr>
              <a:t>What can homeowners do to help control Scorpions?</a:t>
            </a:r>
          </a:p>
        </p:txBody>
      </p:sp>
      <p:sp>
        <p:nvSpPr>
          <p:cNvPr id="93186" name="Rectangle 3">
            <a:extLst>
              <a:ext uri="{FF2B5EF4-FFF2-40B4-BE49-F238E27FC236}">
                <a16:creationId xmlns:a16="http://schemas.microsoft.com/office/drawing/2014/main" id="{4CC17E3F-B23F-48E0-8749-5B0D83A0F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1676400"/>
            <a:ext cx="6629400" cy="4449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sure that foundation vents, gable vents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soffit vents are properly screened to prevent scorpion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entry.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sure that weep holes are properly proofed to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prevent scorpion entry.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Caulk up any cracks in your foundation or siding so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scorpions cannot gain easy access to the home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sure screens do not have any holes in them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fit tightly so the scorpions can not enter through an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open window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07C99407-963A-443C-A9C4-744A37BD9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>
                <a:latin typeface="Calibri" panose="020F0502020204030204" pitchFamily="34" charset="0"/>
              </a:rPr>
              <a:t>What can homeowners do to help control Scorpions?</a:t>
            </a:r>
          </a:p>
        </p:txBody>
      </p:sp>
      <p:sp>
        <p:nvSpPr>
          <p:cNvPr id="94210" name="Rectangle 3">
            <a:extLst>
              <a:ext uri="{FF2B5EF4-FFF2-40B4-BE49-F238E27FC236}">
                <a16:creationId xmlns:a16="http://schemas.microsoft.com/office/drawing/2014/main" id="{0EBB752B-494F-4659-A5D3-F10C595112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143000"/>
            <a:ext cx="6096000" cy="838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Remove and dispose of rubbish, rock piles, etc.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from their property that may provide harborage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for scorpions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Move firewood piles away from the structure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store firewood off the ground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Keep the grass short and landscaping trimmed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make sure that there are no branches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overhanging above the house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Insects are attracted to lights and scorpions feed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on insects.  Change </a:t>
            </a:r>
            <a:r>
              <a:rPr lang="ja-JP" altLang="en-US" sz="2000"/>
              <a:t>“</a:t>
            </a:r>
            <a:r>
              <a:rPr lang="en-US" altLang="ja-JP" sz="2000"/>
              <a:t>white</a:t>
            </a:r>
            <a:r>
              <a:rPr lang="ja-JP" altLang="en-US" sz="2000"/>
              <a:t>”</a:t>
            </a:r>
            <a:r>
              <a:rPr lang="en-US" altLang="ja-JP" sz="2000"/>
              <a:t> lights that attract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insects to </a:t>
            </a:r>
            <a:r>
              <a:rPr lang="ja-JP" altLang="en-US" sz="2000"/>
              <a:t>“</a:t>
            </a:r>
            <a:r>
              <a:rPr lang="en-US" altLang="ja-JP" sz="2000"/>
              <a:t>bug</a:t>
            </a:r>
            <a:r>
              <a:rPr lang="ja-JP" altLang="en-US" sz="2000"/>
              <a:t>”</a:t>
            </a:r>
            <a:r>
              <a:rPr lang="en-US" altLang="ja-JP" sz="2000"/>
              <a:t> (yellow) lights that attract fewer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insects.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>
            <a:extLst>
              <a:ext uri="{FF2B5EF4-FFF2-40B4-BE49-F238E27FC236}">
                <a16:creationId xmlns:a16="http://schemas.microsoft.com/office/drawing/2014/main" id="{2751A99F-F065-4F9A-A04C-5404AB51E1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5234" name="Rectangle 3">
            <a:extLst>
              <a:ext uri="{FF2B5EF4-FFF2-40B4-BE49-F238E27FC236}">
                <a16:creationId xmlns:a16="http://schemas.microsoft.com/office/drawing/2014/main" id="{0CFE0B64-B037-4A85-A652-C4E88A9787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0010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Scorpions prey on insects.  If you can eliminate an insect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problems around and in the house, the scorpions will have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nothing to prey 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areas adjacent to a building in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 band up to 10</a:t>
            </a:r>
            <a:r>
              <a:rPr lang="ja-JP" altLang="en-US" sz="2000"/>
              <a:t>’</a:t>
            </a:r>
            <a:r>
              <a:rPr lang="en-US" altLang="ja-JP" sz="2000"/>
              <a:t> wide with a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microencapsulated synthetic pyrethroid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pesticide product labeled for such use.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With the same type of product, treat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the building foundation to a height of 2</a:t>
            </a:r>
            <a:r>
              <a:rPr lang="ja-JP" altLang="en-US" sz="2000"/>
              <a:t>’</a:t>
            </a:r>
            <a:r>
              <a:rPr lang="en-US" altLang="ja-JP" sz="200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or 3</a:t>
            </a:r>
            <a:r>
              <a:rPr lang="ja-JP" altLang="en-US" sz="2000"/>
              <a:t>’</a:t>
            </a:r>
            <a:r>
              <a:rPr lang="en-US" altLang="ja-JP" sz="2000"/>
              <a:t> in areas where scorpions are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active or where they can find entrance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to the structure.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95235" name="Rectangle 4">
            <a:extLst>
              <a:ext uri="{FF2B5EF4-FFF2-40B4-BE49-F238E27FC236}">
                <a16:creationId xmlns:a16="http://schemas.microsoft.com/office/drawing/2014/main" id="{5B101DF0-2835-40F0-B1E3-9852BA81B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563562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Scorpions</a:t>
            </a:r>
          </a:p>
        </p:txBody>
      </p:sp>
      <p:sp>
        <p:nvSpPr>
          <p:cNvPr id="95236" name="Text Box 5">
            <a:extLst>
              <a:ext uri="{FF2B5EF4-FFF2-40B4-BE49-F238E27FC236}">
                <a16:creationId xmlns:a16="http://schemas.microsoft.com/office/drawing/2014/main" id="{AECF0EF0-E9C2-4DA5-A977-BA2D41289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192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Scorpions?</a:t>
            </a:r>
            <a:r>
              <a:rPr lang="en-US" altLang="en-US" b="1"/>
              <a:t>   </a:t>
            </a:r>
          </a:p>
        </p:txBody>
      </p:sp>
      <p:pic>
        <p:nvPicPr>
          <p:cNvPr id="95237" name="Picture 6">
            <a:extLst>
              <a:ext uri="{FF2B5EF4-FFF2-40B4-BE49-F238E27FC236}">
                <a16:creationId xmlns:a16="http://schemas.microsoft.com/office/drawing/2014/main" id="{E48FBA70-99C1-415B-81DD-56F4455FE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581400"/>
            <a:ext cx="2751138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>
            <a:extLst>
              <a:ext uri="{FF2B5EF4-FFF2-40B4-BE49-F238E27FC236}">
                <a16:creationId xmlns:a16="http://schemas.microsoft.com/office/drawing/2014/main" id="{80680318-FDD6-45A0-B1B3-21D1494CE5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2027C564-B1CE-4149-B752-57E7C0341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0772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Seal up the cracks and crevices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around windows and doors.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cracks around windows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and doors and in exterior walls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a dessicant dust that contains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silica aerogel or diatomaceous earth.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Make directed contact treatments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synergized pyrethrins for rapid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knockdown of any scorpions that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you see crawling around outdoors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or indoors.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endParaRPr lang="en-US" altLang="en-US" sz="1800" b="1"/>
          </a:p>
          <a:p>
            <a:pPr eaLnBrk="1" hangingPunct="1">
              <a:lnSpc>
                <a:spcPct val="90000"/>
              </a:lnSpc>
            </a:pPr>
            <a:endParaRPr lang="en-US" altLang="en-US" sz="1800" b="1"/>
          </a:p>
        </p:txBody>
      </p:sp>
      <p:sp>
        <p:nvSpPr>
          <p:cNvPr id="96259" name="Rectangle 4">
            <a:extLst>
              <a:ext uri="{FF2B5EF4-FFF2-40B4-BE49-F238E27FC236}">
                <a16:creationId xmlns:a16="http://schemas.microsoft.com/office/drawing/2014/main" id="{6CDFB434-34D3-4340-AA36-D36B6A3BB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6858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Scorpions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96260" name="Text Box 5">
            <a:extLst>
              <a:ext uri="{FF2B5EF4-FFF2-40B4-BE49-F238E27FC236}">
                <a16:creationId xmlns:a16="http://schemas.microsoft.com/office/drawing/2014/main" id="{BDADBF85-EFD0-4C7A-BCDE-030DFA60E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6261" name="Text Box 6">
            <a:extLst>
              <a:ext uri="{FF2B5EF4-FFF2-40B4-BE49-F238E27FC236}">
                <a16:creationId xmlns:a16="http://schemas.microsoft.com/office/drawing/2014/main" id="{869C0F68-1C2E-4516-8FC0-D108B2D86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83058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scorpions?</a:t>
            </a:r>
            <a:r>
              <a:rPr lang="en-US" altLang="en-US" b="1"/>
              <a:t>   </a:t>
            </a:r>
          </a:p>
        </p:txBody>
      </p:sp>
      <p:pic>
        <p:nvPicPr>
          <p:cNvPr id="96262" name="Picture 3">
            <a:extLst>
              <a:ext uri="{FF2B5EF4-FFF2-40B4-BE49-F238E27FC236}">
                <a16:creationId xmlns:a16="http://schemas.microsoft.com/office/drawing/2014/main" id="{94AEE57C-6334-4882-BF60-4DC117C58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743200"/>
            <a:ext cx="207168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14" descr="2-02_ExclusionB">
            <a:extLst>
              <a:ext uri="{FF2B5EF4-FFF2-40B4-BE49-F238E27FC236}">
                <a16:creationId xmlns:a16="http://schemas.microsoft.com/office/drawing/2014/main" id="{AEF44D55-9CED-4907-8807-1CFFCD297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762000" cy="1016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64" name="Picture 7" descr="Stock Photo titled: Spraying Aerosol Can, USE OF THIS IMAGE WITHOUT PERMISSION IS PROHIBITED">
            <a:extLst>
              <a:ext uri="{FF2B5EF4-FFF2-40B4-BE49-F238E27FC236}">
                <a16:creationId xmlns:a16="http://schemas.microsoft.com/office/drawing/2014/main" id="{C1D2DC84-B353-4D4D-97FD-D27A018A0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21336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>
            <a:extLst>
              <a:ext uri="{FF2B5EF4-FFF2-40B4-BE49-F238E27FC236}">
                <a16:creationId xmlns:a16="http://schemas.microsoft.com/office/drawing/2014/main" id="{4F61A336-4012-4FEB-88B5-A04752993A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7282" name="Rectangle 3">
            <a:extLst>
              <a:ext uri="{FF2B5EF4-FFF2-40B4-BE49-F238E27FC236}">
                <a16:creationId xmlns:a16="http://schemas.microsoft.com/office/drawing/2014/main" id="{FE1B49F9-3E75-426D-9783-6B7BACF5F7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80772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cracks between the bottom of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the siding that is closest to the grade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and the exterior foundation walls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a dessicant dust that contains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silica aerogel or diatomaceous earth.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36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Use monitoring traps adjacent to the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walls of a garage, unfinished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basements and any other areas that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are likely infested with scorpions.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endParaRPr lang="en-US" altLang="en-US" sz="1800" b="1"/>
          </a:p>
          <a:p>
            <a:pPr eaLnBrk="1" hangingPunct="1">
              <a:lnSpc>
                <a:spcPct val="90000"/>
              </a:lnSpc>
            </a:pPr>
            <a:endParaRPr lang="en-US" altLang="en-US" sz="1800" b="1"/>
          </a:p>
        </p:txBody>
      </p:sp>
      <p:sp>
        <p:nvSpPr>
          <p:cNvPr id="97283" name="Rectangle 4">
            <a:extLst>
              <a:ext uri="{FF2B5EF4-FFF2-40B4-BE49-F238E27FC236}">
                <a16:creationId xmlns:a16="http://schemas.microsoft.com/office/drawing/2014/main" id="{F20A2316-8E65-4819-A210-208D36516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6858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Scorpions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97284" name="Text Box 5">
            <a:extLst>
              <a:ext uri="{FF2B5EF4-FFF2-40B4-BE49-F238E27FC236}">
                <a16:creationId xmlns:a16="http://schemas.microsoft.com/office/drawing/2014/main" id="{114B3796-F7B3-483C-AF9C-66CF7BE5D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7285" name="Text Box 6">
            <a:extLst>
              <a:ext uri="{FF2B5EF4-FFF2-40B4-BE49-F238E27FC236}">
                <a16:creationId xmlns:a16="http://schemas.microsoft.com/office/drawing/2014/main" id="{180A6424-3B74-4A6D-8C4F-5ACAD4F38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83058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scorpions?</a:t>
            </a:r>
            <a:r>
              <a:rPr lang="en-US" altLang="en-US" b="1"/>
              <a:t>   </a:t>
            </a:r>
          </a:p>
        </p:txBody>
      </p:sp>
      <p:pic>
        <p:nvPicPr>
          <p:cNvPr id="97286" name="Picture 3">
            <a:extLst>
              <a:ext uri="{FF2B5EF4-FFF2-40B4-BE49-F238E27FC236}">
                <a16:creationId xmlns:a16="http://schemas.microsoft.com/office/drawing/2014/main" id="{76A9B691-D842-4F97-9C25-EB4B9204E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24718">
            <a:off x="5929313" y="2092325"/>
            <a:ext cx="1797050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7" name="Picture 11" descr="TrapperMonitor">
            <a:extLst>
              <a:ext uri="{FF2B5EF4-FFF2-40B4-BE49-F238E27FC236}">
                <a16:creationId xmlns:a16="http://schemas.microsoft.com/office/drawing/2014/main" id="{677283F9-2F02-4F55-A9B9-508AAA87F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648200"/>
            <a:ext cx="1676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8" name="Picture 9" descr="catchmaster%20glueboards_large2">
            <a:extLst>
              <a:ext uri="{FF2B5EF4-FFF2-40B4-BE49-F238E27FC236}">
                <a16:creationId xmlns:a16="http://schemas.microsoft.com/office/drawing/2014/main" id="{E4F705CF-B6C0-4441-8470-F070CAF94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19600"/>
            <a:ext cx="928688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9" name="Picture 11">
            <a:extLst>
              <a:ext uri="{FF2B5EF4-FFF2-40B4-BE49-F238E27FC236}">
                <a16:creationId xmlns:a16="http://schemas.microsoft.com/office/drawing/2014/main" id="{E2D8CD37-2B18-4D3F-97A9-CEFB9B906C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33600"/>
            <a:ext cx="1320800" cy="9906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338256-9FB1-41EE-8AE1-D02881E77064}"/>
              </a:ext>
            </a:extLst>
          </p:cNvPr>
          <p:cNvCxnSpPr/>
          <p:nvPr/>
        </p:nvCxnSpPr>
        <p:spPr>
          <a:xfrm flipV="1">
            <a:off x="7239000" y="2590800"/>
            <a:ext cx="228600" cy="152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47D50A-1DD5-4004-84B8-4944DDFC5FF9}"/>
              </a:ext>
            </a:extLst>
          </p:cNvPr>
          <p:cNvCxnSpPr/>
          <p:nvPr/>
        </p:nvCxnSpPr>
        <p:spPr>
          <a:xfrm rot="5400000" flipH="1" flipV="1">
            <a:off x="7811294" y="2704306"/>
            <a:ext cx="381000" cy="1588"/>
          </a:xfrm>
          <a:prstGeom prst="straightConnector1">
            <a:avLst/>
          </a:prstGeom>
          <a:ln w="5715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1C7EB2C-5D37-4E0F-933C-28479CA46223}"/>
              </a:ext>
            </a:extLst>
          </p:cNvPr>
          <p:cNvCxnSpPr/>
          <p:nvPr/>
        </p:nvCxnSpPr>
        <p:spPr>
          <a:xfrm rot="5400000" flipH="1" flipV="1">
            <a:off x="8268494" y="2628106"/>
            <a:ext cx="381000" cy="1588"/>
          </a:xfrm>
          <a:prstGeom prst="straightConnector1">
            <a:avLst/>
          </a:prstGeom>
          <a:ln w="5715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6741FEE-ED93-4457-8442-7D86798522A0}"/>
              </a:ext>
            </a:extLst>
          </p:cNvPr>
          <p:cNvCxnSpPr/>
          <p:nvPr/>
        </p:nvCxnSpPr>
        <p:spPr>
          <a:xfrm rot="5400000" flipH="1" flipV="1">
            <a:off x="7354094" y="2704306"/>
            <a:ext cx="381000" cy="1588"/>
          </a:xfrm>
          <a:prstGeom prst="straightConnector1">
            <a:avLst/>
          </a:prstGeom>
          <a:ln w="5715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>
            <a:extLst>
              <a:ext uri="{FF2B5EF4-FFF2-40B4-BE49-F238E27FC236}">
                <a16:creationId xmlns:a16="http://schemas.microsoft.com/office/drawing/2014/main" id="{6FC412FE-0364-4B52-AE4E-70141F845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98306" name="Rectangle 3">
            <a:extLst>
              <a:ext uri="{FF2B5EF4-FFF2-40B4-BE49-F238E27FC236}">
                <a16:creationId xmlns:a16="http://schemas.microsoft.com/office/drawing/2014/main" id="{F2B24B28-517D-45B7-95D5-81E6F9B8A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3058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spot treatments (about 3</a:t>
            </a:r>
            <a:r>
              <a:rPr lang="ja-JP" altLang="en-US" sz="2000"/>
              <a:t>”</a:t>
            </a:r>
            <a:r>
              <a:rPr lang="en-US" altLang="ja-JP" sz="200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wide by 6</a:t>
            </a:r>
            <a:r>
              <a:rPr lang="ja-JP" altLang="en-US" sz="2000"/>
              <a:t>’</a:t>
            </a:r>
            <a:r>
              <a:rPr lang="en-US" altLang="ja-JP" sz="2000"/>
              <a:t> long) on the concrete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floors along the walls in garages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in unfinished basements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where crickets crawl with a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microencapsulated formulation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of a synthetic pyrethroid pesticide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product that is labeled for that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application.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Use insect monitoring traps along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walls in areas where there has been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cricket activity to monitor your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control of the cricket infestation.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98307" name="Rectangle 4">
            <a:extLst>
              <a:ext uri="{FF2B5EF4-FFF2-40B4-BE49-F238E27FC236}">
                <a16:creationId xmlns:a16="http://schemas.microsoft.com/office/drawing/2014/main" id="{6FC98DDA-95AB-4C87-8074-2A51601E0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7620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Scorpions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98308" name="Text Box 5">
            <a:extLst>
              <a:ext uri="{FF2B5EF4-FFF2-40B4-BE49-F238E27FC236}">
                <a16:creationId xmlns:a16="http://schemas.microsoft.com/office/drawing/2014/main" id="{B28E7123-CF38-4DF2-8D94-1947DF46E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8309" name="Text Box 6">
            <a:extLst>
              <a:ext uri="{FF2B5EF4-FFF2-40B4-BE49-F238E27FC236}">
                <a16:creationId xmlns:a16="http://schemas.microsoft.com/office/drawing/2014/main" id="{FBF08A34-D753-4E3F-9699-7A39C5720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8305800" cy="40005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scorpions?   </a:t>
            </a:r>
          </a:p>
        </p:txBody>
      </p:sp>
      <p:pic>
        <p:nvPicPr>
          <p:cNvPr id="98310" name="Picture 7" descr="catchmaster%20glueboards_large2">
            <a:extLst>
              <a:ext uri="{FF2B5EF4-FFF2-40B4-BE49-F238E27FC236}">
                <a16:creationId xmlns:a16="http://schemas.microsoft.com/office/drawing/2014/main" id="{53F291EE-B3C3-4E86-ADE3-4DF4D038D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7747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A93E56-FD8F-4A85-86D7-14AF506845B1}"/>
              </a:ext>
            </a:extLst>
          </p:cNvPr>
          <p:cNvCxnSpPr/>
          <p:nvPr/>
        </p:nvCxnSpPr>
        <p:spPr>
          <a:xfrm rot="10800000" flipV="1">
            <a:off x="5486400" y="4572000"/>
            <a:ext cx="304800" cy="2286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F1446D-6CF0-43B7-A1FF-DF8A92CBF916}"/>
              </a:ext>
            </a:extLst>
          </p:cNvPr>
          <p:cNvCxnSpPr/>
          <p:nvPr/>
        </p:nvCxnSpPr>
        <p:spPr>
          <a:xfrm rot="16200000" flipH="1">
            <a:off x="8686800" y="4648200"/>
            <a:ext cx="76200" cy="76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313" name="Picture 9">
            <a:extLst>
              <a:ext uri="{FF2B5EF4-FFF2-40B4-BE49-F238E27FC236}">
                <a16:creationId xmlns:a16="http://schemas.microsoft.com/office/drawing/2014/main" id="{F0867994-390F-4B7C-9866-CEC9FE662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3886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37F7BD-AE41-441D-8294-4F23718043ED}"/>
              </a:ext>
            </a:extLst>
          </p:cNvPr>
          <p:cNvCxnSpPr/>
          <p:nvPr/>
        </p:nvCxnSpPr>
        <p:spPr>
          <a:xfrm rot="16200000" flipV="1">
            <a:off x="6099175" y="4416425"/>
            <a:ext cx="914400" cy="107315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10D19A3-A823-4B8E-B2AA-BBEDDB8E5FF2}"/>
              </a:ext>
            </a:extLst>
          </p:cNvPr>
          <p:cNvCxnSpPr/>
          <p:nvPr/>
        </p:nvCxnSpPr>
        <p:spPr>
          <a:xfrm rot="5400000" flipH="1" flipV="1">
            <a:off x="7508875" y="4308475"/>
            <a:ext cx="685800" cy="151765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477B419-6800-48BB-B0E3-73687B5481BB}"/>
              </a:ext>
            </a:extLst>
          </p:cNvPr>
          <p:cNvCxnSpPr/>
          <p:nvPr/>
        </p:nvCxnSpPr>
        <p:spPr>
          <a:xfrm rot="10800000" flipV="1">
            <a:off x="4953000" y="4572000"/>
            <a:ext cx="990600" cy="3048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0D05FBF-73B0-4848-947D-8117CE15334B}"/>
              </a:ext>
            </a:extLst>
          </p:cNvPr>
          <p:cNvCxnSpPr/>
          <p:nvPr/>
        </p:nvCxnSpPr>
        <p:spPr>
          <a:xfrm rot="16200000" flipH="1">
            <a:off x="8572500" y="4914900"/>
            <a:ext cx="152400" cy="76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>
            <a:extLst>
              <a:ext uri="{FF2B5EF4-FFF2-40B4-BE49-F238E27FC236}">
                <a16:creationId xmlns:a16="http://schemas.microsoft.com/office/drawing/2014/main" id="{0A66EACB-0BE8-4523-89E1-60CA1FEB8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0354" name="Rectangle 3">
            <a:extLst>
              <a:ext uri="{FF2B5EF4-FFF2-40B4-BE49-F238E27FC236}">
                <a16:creationId xmlns:a16="http://schemas.microsoft.com/office/drawing/2014/main" id="{032B0B7E-8161-4734-BDCB-EF9148381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590800"/>
            <a:ext cx="8001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Close mowing of grasses and clovers or other ground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covers that support clover mite poplulations.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Avoid excessive watering or fertilization so that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lush growth of host plants is not encouraged.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use of bark around shrubbery will discourage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mite populations around buildings.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Seal up cracks and crevices around windows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and doors.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  <a:p>
            <a:pPr eaLnBrk="1" hangingPunct="1">
              <a:lnSpc>
                <a:spcPct val="90000"/>
              </a:lnSpc>
            </a:pPr>
            <a:endParaRPr lang="en-US" altLang="en-US" sz="2400" b="1"/>
          </a:p>
        </p:txBody>
      </p:sp>
      <p:sp>
        <p:nvSpPr>
          <p:cNvPr id="100355" name="Rectangle 4">
            <a:extLst>
              <a:ext uri="{FF2B5EF4-FFF2-40B4-BE49-F238E27FC236}">
                <a16:creationId xmlns:a16="http://schemas.microsoft.com/office/drawing/2014/main" id="{5E603B2C-7531-4D14-8097-974FE3562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868362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Clover Mites</a:t>
            </a:r>
          </a:p>
        </p:txBody>
      </p:sp>
      <p:sp>
        <p:nvSpPr>
          <p:cNvPr id="100356" name="Text Box 5">
            <a:extLst>
              <a:ext uri="{FF2B5EF4-FFF2-40B4-BE49-F238E27FC236}">
                <a16:creationId xmlns:a16="http://schemas.microsoft.com/office/drawing/2014/main" id="{0A6B2FFB-4B99-4D84-9E04-B898575AC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00357" name="Picture 6" descr="2-02_ExclusionB">
            <a:extLst>
              <a:ext uri="{FF2B5EF4-FFF2-40B4-BE49-F238E27FC236}">
                <a16:creationId xmlns:a16="http://schemas.microsoft.com/office/drawing/2014/main" id="{E92337B6-E70E-417C-A7BA-DB3E047C9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105400"/>
            <a:ext cx="1028700" cy="137160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358" name="Picture 7">
            <a:extLst>
              <a:ext uri="{FF2B5EF4-FFF2-40B4-BE49-F238E27FC236}">
                <a16:creationId xmlns:a16="http://schemas.microsoft.com/office/drawing/2014/main" id="{51C0B948-100B-4B87-A2AC-23BC79F27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200400"/>
            <a:ext cx="1066800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64A15F-1A38-4C4D-AAD3-F248045313AD}"/>
              </a:ext>
            </a:extLst>
          </p:cNvPr>
          <p:cNvCxnSpPr/>
          <p:nvPr/>
        </p:nvCxnSpPr>
        <p:spPr>
          <a:xfrm rot="5400000" flipH="1" flipV="1">
            <a:off x="7086600" y="3352800"/>
            <a:ext cx="1371600" cy="10668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2ED0D8-BF31-44C0-AD7C-C65D99281992}"/>
              </a:ext>
            </a:extLst>
          </p:cNvPr>
          <p:cNvCxnSpPr/>
          <p:nvPr/>
        </p:nvCxnSpPr>
        <p:spPr>
          <a:xfrm rot="16200000" flipH="1">
            <a:off x="7086600" y="3352800"/>
            <a:ext cx="1371600" cy="10668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CA8199FE-B572-4FF7-AB47-1AEBF5ABF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1378" name="Rectangle 3">
            <a:extLst>
              <a:ext uri="{FF2B5EF4-FFF2-40B4-BE49-F238E27FC236}">
                <a16:creationId xmlns:a16="http://schemas.microsoft.com/office/drawing/2014/main" id="{CC0C4E12-B15F-4A33-A779-E36EC5E9E0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895600"/>
            <a:ext cx="8153400" cy="3581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Treatment of the cracks around windows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doors with a dessicant dust containing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silica aerogel or diatomaceous earth.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Seal us cracks and crevices around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windows and doors.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Spot treatments of the area between screens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storm windows, along baseboards, and other entry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points with a microencapsulated formulation of 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synthetic pyrethroid pesticide product.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01379" name="Rectangle 4">
            <a:extLst>
              <a:ext uri="{FF2B5EF4-FFF2-40B4-BE49-F238E27FC236}">
                <a16:creationId xmlns:a16="http://schemas.microsoft.com/office/drawing/2014/main" id="{3A57BFD6-6FEA-4002-BFB4-46BE6186B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868362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Clover Mites</a:t>
            </a:r>
          </a:p>
        </p:txBody>
      </p:sp>
      <p:sp>
        <p:nvSpPr>
          <p:cNvPr id="101380" name="Text Box 5">
            <a:extLst>
              <a:ext uri="{FF2B5EF4-FFF2-40B4-BE49-F238E27FC236}">
                <a16:creationId xmlns:a16="http://schemas.microsoft.com/office/drawing/2014/main" id="{F24A450F-C15B-4347-A61A-23598BE7E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002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Clover mites?</a:t>
            </a:r>
            <a:r>
              <a:rPr lang="en-US" altLang="en-US" b="1"/>
              <a:t>   </a:t>
            </a:r>
          </a:p>
        </p:txBody>
      </p:sp>
      <p:pic>
        <p:nvPicPr>
          <p:cNvPr id="101381" name="Picture 3">
            <a:extLst>
              <a:ext uri="{FF2B5EF4-FFF2-40B4-BE49-F238E27FC236}">
                <a16:creationId xmlns:a16="http://schemas.microsoft.com/office/drawing/2014/main" id="{4951BBBE-2915-4B53-92BD-E56ED00B6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81200"/>
            <a:ext cx="207168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558478-F578-4F5E-84D7-EFE35930873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3733800"/>
            <a:ext cx="1847941" cy="1337496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>
            <a:extLst>
              <a:ext uri="{FF2B5EF4-FFF2-40B4-BE49-F238E27FC236}">
                <a16:creationId xmlns:a16="http://schemas.microsoft.com/office/drawing/2014/main" id="{4CAA0266-7C2A-4EE6-8E87-D23042D9EE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2402" name="Rectangle 3">
            <a:extLst>
              <a:ext uri="{FF2B5EF4-FFF2-40B4-BE49-F238E27FC236}">
                <a16:creationId xmlns:a16="http://schemas.microsoft.com/office/drawing/2014/main" id="{13C4DF4D-95DC-434F-AE0D-736CE8651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848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areas adjacent to a building in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 band up to 10</a:t>
            </a:r>
            <a:r>
              <a:rPr lang="ja-JP" altLang="en-US" sz="2000"/>
              <a:t>’</a:t>
            </a:r>
            <a:r>
              <a:rPr lang="en-US" altLang="ja-JP" sz="2000"/>
              <a:t> wide with a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microencapsulated synthetic pyrethroid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pesticide product labeled for such use.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With the same type of product, treat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the building foundation to a height of 2</a:t>
            </a:r>
            <a:r>
              <a:rPr lang="ja-JP" altLang="en-US" sz="2000"/>
              <a:t>’</a:t>
            </a:r>
            <a:r>
              <a:rPr lang="en-US" altLang="ja-JP" sz="200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or 3</a:t>
            </a:r>
            <a:r>
              <a:rPr lang="ja-JP" altLang="en-US" sz="2000"/>
              <a:t>’</a:t>
            </a:r>
            <a:r>
              <a:rPr lang="en-US" altLang="ja-JP" sz="2000"/>
              <a:t> in areas where clover mites are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active or where they can find entrance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to the structure.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Make directed contact treatments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synergized pyrethrins for rapid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knockdown of clover mites crawling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around indoors.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102403" name="Rectangle 4">
            <a:extLst>
              <a:ext uri="{FF2B5EF4-FFF2-40B4-BE49-F238E27FC236}">
                <a16:creationId xmlns:a16="http://schemas.microsoft.com/office/drawing/2014/main" id="{27E0C625-05DC-455E-996D-313B773EF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Clover Mites</a:t>
            </a:r>
          </a:p>
        </p:txBody>
      </p:sp>
      <p:sp>
        <p:nvSpPr>
          <p:cNvPr id="102404" name="Text Box 5">
            <a:extLst>
              <a:ext uri="{FF2B5EF4-FFF2-40B4-BE49-F238E27FC236}">
                <a16:creationId xmlns:a16="http://schemas.microsoft.com/office/drawing/2014/main" id="{8A98638B-705C-471C-A4E4-A4FFCCCA4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954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Clover mites?</a:t>
            </a:r>
            <a:r>
              <a:rPr lang="en-US" altLang="en-US" b="1"/>
              <a:t>   </a:t>
            </a:r>
          </a:p>
        </p:txBody>
      </p:sp>
      <p:pic>
        <p:nvPicPr>
          <p:cNvPr id="102405" name="Picture 8" descr="Stock Photo titled: Spraying Aerosol Can, USE OF THIS IMAGE WITHOUT PERMISSION IS PROHIBITED">
            <a:extLst>
              <a:ext uri="{FF2B5EF4-FFF2-40B4-BE49-F238E27FC236}">
                <a16:creationId xmlns:a16="http://schemas.microsoft.com/office/drawing/2014/main" id="{D8BD1A0B-A56E-4981-BAD7-69B3BE789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75200"/>
            <a:ext cx="27432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6" name="Picture 6">
            <a:extLst>
              <a:ext uri="{FF2B5EF4-FFF2-40B4-BE49-F238E27FC236}">
                <a16:creationId xmlns:a16="http://schemas.microsoft.com/office/drawing/2014/main" id="{0B12A7AC-AE0A-4CEF-B3B1-4AC9916BC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362200"/>
            <a:ext cx="2751138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>
            <a:extLst>
              <a:ext uri="{FF2B5EF4-FFF2-40B4-BE49-F238E27FC236}">
                <a16:creationId xmlns:a16="http://schemas.microsoft.com/office/drawing/2014/main" id="{509BFABC-AB16-48AB-ABA3-5639C6288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Centipedes</a:t>
            </a:r>
          </a:p>
        </p:txBody>
      </p:sp>
      <p:sp>
        <p:nvSpPr>
          <p:cNvPr id="103426" name="Rectangle 3">
            <a:extLst>
              <a:ext uri="{FF2B5EF4-FFF2-40B4-BE49-F238E27FC236}">
                <a16:creationId xmlns:a16="http://schemas.microsoft.com/office/drawing/2014/main" id="{2111DF66-D991-4370-8F78-B0DB096549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382000" cy="4221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Reduce the outdoor habitat that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encourages the presence of centipedes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by removing the trash, boards, rocks,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poorly maintained compost piles, leaf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litter and leaf piles, thick thatch, mulch,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firewood piles that are on the ground,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other moist areas around the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structure.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Caulking cracks &amp; crevices and other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openings that permit centipedes to gain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entrance to the structure.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03427" name="Text Box 10">
            <a:extLst>
              <a:ext uri="{FF2B5EF4-FFF2-40B4-BE49-F238E27FC236}">
                <a16:creationId xmlns:a16="http://schemas.microsoft.com/office/drawing/2014/main" id="{0943CDDF-F919-408E-BA67-0C6050B1A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3428" name="Text Box 11">
            <a:extLst>
              <a:ext uri="{FF2B5EF4-FFF2-40B4-BE49-F238E27FC236}">
                <a16:creationId xmlns:a16="http://schemas.microsoft.com/office/drawing/2014/main" id="{8A969A42-1813-4E58-B2F8-E8DE10920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3716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03429" name="Picture 12" descr="2-02_ExclusionB">
            <a:extLst>
              <a:ext uri="{FF2B5EF4-FFF2-40B4-BE49-F238E27FC236}">
                <a16:creationId xmlns:a16="http://schemas.microsoft.com/office/drawing/2014/main" id="{025F0F59-81A4-4017-9E4B-D8AF29F61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876800"/>
            <a:ext cx="1087438" cy="144938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30" name="Picture 4" descr="2-06-33_unit 2-4 slide 29 debris">
            <a:extLst>
              <a:ext uri="{FF2B5EF4-FFF2-40B4-BE49-F238E27FC236}">
                <a16:creationId xmlns:a16="http://schemas.microsoft.com/office/drawing/2014/main" id="{9AD4AB23-F3BA-46F3-B9CD-727D54B13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86000"/>
            <a:ext cx="3168650" cy="1981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1D280F-003E-44D5-9499-D021368B63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200" y="4953000"/>
            <a:ext cx="1676400" cy="1196181"/>
          </a:xfrm>
          <a:prstGeom prst="ellipse">
            <a:avLst/>
          </a:prstGeom>
          <a:ln w="3175" cap="rnd">
            <a:solidFill>
              <a:schemeClr val="tx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2B4FB95-A025-4FC2-908F-1885AA392C5E}"/>
              </a:ext>
            </a:extLst>
          </p:cNvPr>
          <p:cNvCxnSpPr/>
          <p:nvPr/>
        </p:nvCxnSpPr>
        <p:spPr>
          <a:xfrm>
            <a:off x="5486400" y="2286000"/>
            <a:ext cx="3200400" cy="1981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206E20-7FAF-4D34-9639-C8EB26E6DCA6}"/>
              </a:ext>
            </a:extLst>
          </p:cNvPr>
          <p:cNvCxnSpPr/>
          <p:nvPr/>
        </p:nvCxnSpPr>
        <p:spPr>
          <a:xfrm rot="10800000" flipV="1">
            <a:off x="5486400" y="2286000"/>
            <a:ext cx="3200400" cy="1981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D14579FE-F3F0-4C0A-9E10-C513BC089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Centipedes</a:t>
            </a:r>
          </a:p>
        </p:txBody>
      </p:sp>
      <p:sp>
        <p:nvSpPr>
          <p:cNvPr id="104450" name="Rectangle 3">
            <a:extLst>
              <a:ext uri="{FF2B5EF4-FFF2-40B4-BE49-F238E27FC236}">
                <a16:creationId xmlns:a16="http://schemas.microsoft.com/office/drawing/2014/main" id="{EAFD20FD-E3F5-49F6-A70E-A7C6DC1D61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82000" cy="4602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areas adjacent to a building in a band up to 10</a:t>
            </a:r>
            <a:r>
              <a:rPr lang="ja-JP" altLang="en-US" sz="2000"/>
              <a:t>’</a:t>
            </a:r>
            <a:r>
              <a:rPr lang="en-US" altLang="ja-JP" sz="2000"/>
              <a:t> wide.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Rake the mulch back, and using a microencapsulated formulation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of a synthetic pyrethroid pesticide product, treat the soil and the treat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the top of the mulch after raking the mulch back.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Also treat the building foundation to a height of 2</a:t>
            </a:r>
            <a:r>
              <a:rPr lang="ja-JP" altLang="en-US" sz="2000"/>
              <a:t>’</a:t>
            </a:r>
            <a:r>
              <a:rPr lang="en-US" altLang="ja-JP" sz="2000"/>
              <a:t> or 3</a:t>
            </a:r>
            <a:r>
              <a:rPr lang="ja-JP" altLang="en-US" sz="2000"/>
              <a:t>’</a:t>
            </a:r>
            <a:r>
              <a:rPr lang="en-US" altLang="ja-JP" sz="2000"/>
              <a:t> in areas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where centipedes are active or where they can find entrance to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the structure.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b="1"/>
          </a:p>
        </p:txBody>
      </p:sp>
      <p:sp>
        <p:nvSpPr>
          <p:cNvPr id="104451" name="Text Box 6">
            <a:extLst>
              <a:ext uri="{FF2B5EF4-FFF2-40B4-BE49-F238E27FC236}">
                <a16:creationId xmlns:a16="http://schemas.microsoft.com/office/drawing/2014/main" id="{C6775727-0DE6-4FCF-BF94-61605423D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4452" name="Text Box 7">
            <a:extLst>
              <a:ext uri="{FF2B5EF4-FFF2-40B4-BE49-F238E27FC236}">
                <a16:creationId xmlns:a16="http://schemas.microsoft.com/office/drawing/2014/main" id="{46EF29A2-5710-49BD-8FCF-5AFDC42DB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192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centipedes?   </a:t>
            </a:r>
          </a:p>
        </p:txBody>
      </p:sp>
      <p:pic>
        <p:nvPicPr>
          <p:cNvPr id="104453" name="Picture 6">
            <a:extLst>
              <a:ext uri="{FF2B5EF4-FFF2-40B4-BE49-F238E27FC236}">
                <a16:creationId xmlns:a16="http://schemas.microsoft.com/office/drawing/2014/main" id="{CFF87E1F-958B-4664-930E-57BA6F235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267200"/>
            <a:ext cx="3741738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>
            <a:extLst>
              <a:ext uri="{FF2B5EF4-FFF2-40B4-BE49-F238E27FC236}">
                <a16:creationId xmlns:a16="http://schemas.microsoft.com/office/drawing/2014/main" id="{27E6CFFE-ACD1-4D3F-BA8B-74B9CEA2D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Centipedes</a:t>
            </a:r>
          </a:p>
        </p:txBody>
      </p:sp>
      <p:sp>
        <p:nvSpPr>
          <p:cNvPr id="105474" name="Rectangle 3">
            <a:extLst>
              <a:ext uri="{FF2B5EF4-FFF2-40B4-BE49-F238E27FC236}">
                <a16:creationId xmlns:a16="http://schemas.microsoft.com/office/drawing/2014/main" id="{1B8C45A4-D6C2-49EA-8CE8-38D410539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438400"/>
            <a:ext cx="80010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Seal up the cracks and crevices around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windows and doors.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Treat in the cracks around windows and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doors with a dessicant dust that contains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silica aerogel or diatomaceous earth.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directed contact treatments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with synergized pyrethrins for rapid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knockdown of centipedes that are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crawling around indoors…or simply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vacuum them up.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05475" name="Text Box 5">
            <a:extLst>
              <a:ext uri="{FF2B5EF4-FFF2-40B4-BE49-F238E27FC236}">
                <a16:creationId xmlns:a16="http://schemas.microsoft.com/office/drawing/2014/main" id="{2A04E9B4-15FF-48FC-A9CA-AAC4F230A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5476" name="Text Box 6">
            <a:extLst>
              <a:ext uri="{FF2B5EF4-FFF2-40B4-BE49-F238E27FC236}">
                <a16:creationId xmlns:a16="http://schemas.microsoft.com/office/drawing/2014/main" id="{779FDB0E-AFE7-4F8B-B1D8-BBDB0CABB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4478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centipedes?   </a:t>
            </a:r>
          </a:p>
        </p:txBody>
      </p:sp>
      <p:pic>
        <p:nvPicPr>
          <p:cNvPr id="105477" name="Picture 7" descr="Stock Photo titled: Spraying Aerosol Can, USE OF THIS IMAGE WITHOUT PERMISSION IS PROHIBITED">
            <a:extLst>
              <a:ext uri="{FF2B5EF4-FFF2-40B4-BE49-F238E27FC236}">
                <a16:creationId xmlns:a16="http://schemas.microsoft.com/office/drawing/2014/main" id="{A8495D36-6219-4226-86D3-AA05E542A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648200"/>
            <a:ext cx="21336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8" name="Picture 8" descr="2-02_ExclusionB">
            <a:extLst>
              <a:ext uri="{FF2B5EF4-FFF2-40B4-BE49-F238E27FC236}">
                <a16:creationId xmlns:a16="http://schemas.microsoft.com/office/drawing/2014/main" id="{31C3D090-A549-4C28-94C3-4D9CFBF0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0"/>
            <a:ext cx="1468438" cy="195738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>
            <a:extLst>
              <a:ext uri="{FF2B5EF4-FFF2-40B4-BE49-F238E27FC236}">
                <a16:creationId xmlns:a16="http://schemas.microsoft.com/office/drawing/2014/main" id="{9BC15459-45E7-4BA6-A8AC-40583E675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07522" name="Rectangle 3">
            <a:extLst>
              <a:ext uri="{FF2B5EF4-FFF2-40B4-BE49-F238E27FC236}">
                <a16:creationId xmlns:a16="http://schemas.microsoft.com/office/drawing/2014/main" id="{447EA765-E425-46C0-8787-371462E3F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3058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spot treatments (about 3</a:t>
            </a:r>
            <a:r>
              <a:rPr lang="ja-JP" altLang="en-US" sz="2000"/>
              <a:t>”</a:t>
            </a:r>
            <a:r>
              <a:rPr lang="en-US" altLang="ja-JP" sz="200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wide by 6</a:t>
            </a:r>
            <a:r>
              <a:rPr lang="ja-JP" altLang="en-US" sz="2000"/>
              <a:t>’</a:t>
            </a:r>
            <a:r>
              <a:rPr lang="en-US" altLang="ja-JP" sz="2000"/>
              <a:t> long) on the concrete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floors along the walls in garages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in unfinished basements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where centipedes crawl with a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microencapsulated formulation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of a synthetic pyrethroid pesticide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product that is labeled for that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application.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Use insect monitoring traps along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walls in areas where there has been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cricket activity to monitor your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control of the centipede infestation.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07523" name="Rectangle 4">
            <a:extLst>
              <a:ext uri="{FF2B5EF4-FFF2-40B4-BE49-F238E27FC236}">
                <a16:creationId xmlns:a16="http://schemas.microsoft.com/office/drawing/2014/main" id="{8C7E0EA1-3EF3-47E0-B333-171E67BBD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7620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Centipedes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07524" name="Text Box 5">
            <a:extLst>
              <a:ext uri="{FF2B5EF4-FFF2-40B4-BE49-F238E27FC236}">
                <a16:creationId xmlns:a16="http://schemas.microsoft.com/office/drawing/2014/main" id="{DDBD6C2A-C5B2-474F-B393-684A772AE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7525" name="Text Box 6">
            <a:extLst>
              <a:ext uri="{FF2B5EF4-FFF2-40B4-BE49-F238E27FC236}">
                <a16:creationId xmlns:a16="http://schemas.microsoft.com/office/drawing/2014/main" id="{FCF5E8C4-E1F8-4A8D-B07B-34166B0CB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8305800" cy="40005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centipedes?   </a:t>
            </a:r>
          </a:p>
        </p:txBody>
      </p:sp>
      <p:pic>
        <p:nvPicPr>
          <p:cNvPr id="107526" name="Picture 7" descr="catchmaster%20glueboards_large2">
            <a:extLst>
              <a:ext uri="{FF2B5EF4-FFF2-40B4-BE49-F238E27FC236}">
                <a16:creationId xmlns:a16="http://schemas.microsoft.com/office/drawing/2014/main" id="{929F759C-20E6-4C9B-BFE4-66361A387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7747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EDA263-667E-4B9C-9E61-51F17E6DC689}"/>
              </a:ext>
            </a:extLst>
          </p:cNvPr>
          <p:cNvCxnSpPr/>
          <p:nvPr/>
        </p:nvCxnSpPr>
        <p:spPr>
          <a:xfrm rot="10800000" flipV="1">
            <a:off x="5486400" y="4572000"/>
            <a:ext cx="304800" cy="2286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E0782E-3F19-4C15-B0C0-3842975FC1D2}"/>
              </a:ext>
            </a:extLst>
          </p:cNvPr>
          <p:cNvCxnSpPr/>
          <p:nvPr/>
        </p:nvCxnSpPr>
        <p:spPr>
          <a:xfrm rot="16200000" flipH="1">
            <a:off x="8686800" y="4648200"/>
            <a:ext cx="76200" cy="76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529" name="Picture 9">
            <a:extLst>
              <a:ext uri="{FF2B5EF4-FFF2-40B4-BE49-F238E27FC236}">
                <a16:creationId xmlns:a16="http://schemas.microsoft.com/office/drawing/2014/main" id="{5081B625-BF9D-411A-BA81-80D4214E1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3886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9E951A1-0C09-43BC-AA55-20F08DD794EE}"/>
              </a:ext>
            </a:extLst>
          </p:cNvPr>
          <p:cNvCxnSpPr/>
          <p:nvPr/>
        </p:nvCxnSpPr>
        <p:spPr>
          <a:xfrm rot="16200000" flipV="1">
            <a:off x="6099175" y="4416425"/>
            <a:ext cx="914400" cy="107315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3A3DBA7-B93F-4450-8611-06879F05D724}"/>
              </a:ext>
            </a:extLst>
          </p:cNvPr>
          <p:cNvCxnSpPr/>
          <p:nvPr/>
        </p:nvCxnSpPr>
        <p:spPr>
          <a:xfrm rot="5400000" flipH="1" flipV="1">
            <a:off x="7508875" y="4308475"/>
            <a:ext cx="685800" cy="151765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F402847-59FE-4445-8657-64DB39FF36AE}"/>
              </a:ext>
            </a:extLst>
          </p:cNvPr>
          <p:cNvCxnSpPr/>
          <p:nvPr/>
        </p:nvCxnSpPr>
        <p:spPr>
          <a:xfrm rot="10800000" flipV="1">
            <a:off x="4953000" y="4572000"/>
            <a:ext cx="990600" cy="3048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46993FA-BC64-4437-A9D3-D14431CF69D1}"/>
              </a:ext>
            </a:extLst>
          </p:cNvPr>
          <p:cNvCxnSpPr/>
          <p:nvPr/>
        </p:nvCxnSpPr>
        <p:spPr>
          <a:xfrm rot="16200000" flipH="1">
            <a:off x="8572500" y="4914900"/>
            <a:ext cx="152400" cy="76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>
            <a:extLst>
              <a:ext uri="{FF2B5EF4-FFF2-40B4-BE49-F238E27FC236}">
                <a16:creationId xmlns:a16="http://schemas.microsoft.com/office/drawing/2014/main" id="{05240EF6-52DA-4C12-BAA2-E07B7FF052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Millipedes</a:t>
            </a:r>
          </a:p>
        </p:txBody>
      </p:sp>
      <p:sp>
        <p:nvSpPr>
          <p:cNvPr id="109570" name="Rectangle 3">
            <a:extLst>
              <a:ext uri="{FF2B5EF4-FFF2-40B4-BE49-F238E27FC236}">
                <a16:creationId xmlns:a16="http://schemas.microsoft.com/office/drawing/2014/main" id="{52AAF251-938C-4444-8BE7-C31B14CAAD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153400" cy="4221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Reduce the outdoor habitat that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encourages the presence of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millipedes by removing the trash,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boards, rocks, poorly maintained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compost piles, leaf litter and leaf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piles, thick thatch, mulch, firewood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piles that are on the ground,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other moist areas around the structure.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Seal or caulk cracks &amp; crevices 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other openings that permit millipedes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to gain entrance to the structure.</a:t>
            </a:r>
          </a:p>
        </p:txBody>
      </p:sp>
      <p:sp>
        <p:nvSpPr>
          <p:cNvPr id="109571" name="Text Box 5">
            <a:extLst>
              <a:ext uri="{FF2B5EF4-FFF2-40B4-BE49-F238E27FC236}">
                <a16:creationId xmlns:a16="http://schemas.microsoft.com/office/drawing/2014/main" id="{604DE318-1BF6-49C8-B3CF-34825B4FC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9572" name="Text Box 6">
            <a:extLst>
              <a:ext uri="{FF2B5EF4-FFF2-40B4-BE49-F238E27FC236}">
                <a16:creationId xmlns:a16="http://schemas.microsoft.com/office/drawing/2014/main" id="{170A423C-7E77-4C0E-B4FE-DFB2E2A78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3716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           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</a:t>
            </a:r>
            <a:r>
              <a:rPr lang="en-US" altLang="en-US" b="1"/>
              <a:t>   </a:t>
            </a:r>
          </a:p>
        </p:txBody>
      </p:sp>
      <p:pic>
        <p:nvPicPr>
          <p:cNvPr id="109573" name="Picture 7" descr="2-02_ExclusionB">
            <a:extLst>
              <a:ext uri="{FF2B5EF4-FFF2-40B4-BE49-F238E27FC236}">
                <a16:creationId xmlns:a16="http://schemas.microsoft.com/office/drawing/2014/main" id="{F747236E-0718-439E-8256-ABCA336F9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953000"/>
            <a:ext cx="858838" cy="114458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4" name="Picture 4" descr="2-06-33_unit 2-4 slide 29 debris">
            <a:extLst>
              <a:ext uri="{FF2B5EF4-FFF2-40B4-BE49-F238E27FC236}">
                <a16:creationId xmlns:a16="http://schemas.microsoft.com/office/drawing/2014/main" id="{D49A84F1-627F-42C4-ABB3-C229E5086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362200"/>
            <a:ext cx="3168650" cy="1981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A76AA3-1700-4045-B4E9-DEE9746801C1}"/>
              </a:ext>
            </a:extLst>
          </p:cNvPr>
          <p:cNvCxnSpPr/>
          <p:nvPr/>
        </p:nvCxnSpPr>
        <p:spPr>
          <a:xfrm>
            <a:off x="5486400" y="2362200"/>
            <a:ext cx="3200400" cy="1981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D9546CD-CEA2-434E-82AA-BD954A53C95D}"/>
              </a:ext>
            </a:extLst>
          </p:cNvPr>
          <p:cNvCxnSpPr/>
          <p:nvPr/>
        </p:nvCxnSpPr>
        <p:spPr>
          <a:xfrm rot="10800000" flipV="1">
            <a:off x="5486400" y="2362200"/>
            <a:ext cx="3200400" cy="1981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1C5056E-D39B-4582-8730-A4C4D394653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200" y="4953000"/>
            <a:ext cx="1676400" cy="1196181"/>
          </a:xfrm>
          <a:prstGeom prst="ellipse">
            <a:avLst/>
          </a:prstGeom>
          <a:ln w="3175" cap="rnd">
            <a:solidFill>
              <a:schemeClr val="tx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>
            <a:extLst>
              <a:ext uri="{FF2B5EF4-FFF2-40B4-BE49-F238E27FC236}">
                <a16:creationId xmlns:a16="http://schemas.microsoft.com/office/drawing/2014/main" id="{921A4D63-E5DC-4BB5-AB91-B0C93E7CC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Millipedes</a:t>
            </a:r>
          </a:p>
        </p:txBody>
      </p:sp>
      <p:sp>
        <p:nvSpPr>
          <p:cNvPr id="110594" name="Rectangle 3">
            <a:extLst>
              <a:ext uri="{FF2B5EF4-FFF2-40B4-BE49-F238E27FC236}">
                <a16:creationId xmlns:a16="http://schemas.microsoft.com/office/drawing/2014/main" id="{588ED38D-D25E-43AF-944B-FB31C6FB5C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382000" cy="4144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Make spot treatments (about 3</a:t>
            </a:r>
            <a:r>
              <a:rPr lang="ja-JP" altLang="en-US" sz="2000"/>
              <a:t>”</a:t>
            </a:r>
            <a:r>
              <a:rPr lang="en-US" altLang="ja-JP" sz="2000"/>
              <a:t> wide by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6</a:t>
            </a:r>
            <a:r>
              <a:rPr lang="ja-JP" altLang="en-US" sz="2000"/>
              <a:t>’</a:t>
            </a:r>
            <a:r>
              <a:rPr lang="en-US" altLang="ja-JP" sz="2000"/>
              <a:t> long) on the concrete floors along the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walls in garages and in unfinished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basements where millipedes crawl with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 microencapsulated formulation of 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synthetic pyrethroid that is labeled for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such applications.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Use insect monitoring traps along walls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in areas where there has been millipede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activity to monitor your control of the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millipede infestation. 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  <a:p>
            <a:pPr eaLnBrk="1" hangingPunct="1">
              <a:lnSpc>
                <a:spcPct val="90000"/>
              </a:lnSpc>
            </a:pPr>
            <a:endParaRPr lang="en-US" altLang="en-US" sz="2800" b="1"/>
          </a:p>
        </p:txBody>
      </p:sp>
      <p:sp>
        <p:nvSpPr>
          <p:cNvPr id="110595" name="Text Box 5">
            <a:extLst>
              <a:ext uri="{FF2B5EF4-FFF2-40B4-BE49-F238E27FC236}">
                <a16:creationId xmlns:a16="http://schemas.microsoft.com/office/drawing/2014/main" id="{F9D9E26E-7998-4FCA-A36E-19FDFC74E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0596" name="Text Box 6">
            <a:extLst>
              <a:ext uri="{FF2B5EF4-FFF2-40B4-BE49-F238E27FC236}">
                <a16:creationId xmlns:a16="http://schemas.microsoft.com/office/drawing/2014/main" id="{205B16A6-E130-46B2-B3E6-E977979F1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5240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millipedes?   </a:t>
            </a:r>
          </a:p>
        </p:txBody>
      </p:sp>
      <p:pic>
        <p:nvPicPr>
          <p:cNvPr id="110597" name="Picture 7" descr="catchmaster%20glueboards_large2">
            <a:extLst>
              <a:ext uri="{FF2B5EF4-FFF2-40B4-BE49-F238E27FC236}">
                <a16:creationId xmlns:a16="http://schemas.microsoft.com/office/drawing/2014/main" id="{649C6495-9A27-4153-96AA-75BECB945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876800"/>
            <a:ext cx="114300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8" name="Picture 7" descr="F:\Photos - Occasional Invaders\basement-walls-before2.jpeg">
            <a:extLst>
              <a:ext uri="{FF2B5EF4-FFF2-40B4-BE49-F238E27FC236}">
                <a16:creationId xmlns:a16="http://schemas.microsoft.com/office/drawing/2014/main" id="{CAE2C2E9-F6A6-443E-9301-3997964A9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514600"/>
            <a:ext cx="297180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2393C9-ACE3-4D2F-A3C4-2E0FC44EC7BF}"/>
              </a:ext>
            </a:extLst>
          </p:cNvPr>
          <p:cNvSpPr/>
          <p:nvPr/>
        </p:nvSpPr>
        <p:spPr>
          <a:xfrm>
            <a:off x="5638800" y="25908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CA995E-00CC-4AEA-AED4-1D108AD5A6B3}"/>
              </a:ext>
            </a:extLst>
          </p:cNvPr>
          <p:cNvCxnSpPr/>
          <p:nvPr/>
        </p:nvCxnSpPr>
        <p:spPr>
          <a:xfrm flipV="1">
            <a:off x="6934200" y="3657600"/>
            <a:ext cx="609600" cy="762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149579-BB53-4252-B21D-04EEEDF55162}"/>
              </a:ext>
            </a:extLst>
          </p:cNvPr>
          <p:cNvCxnSpPr/>
          <p:nvPr/>
        </p:nvCxnSpPr>
        <p:spPr>
          <a:xfrm rot="10800000">
            <a:off x="5638800" y="3886200"/>
            <a:ext cx="152400" cy="1588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F5B228-5D19-4414-915D-CE044EFCA5D4}"/>
              </a:ext>
            </a:extLst>
          </p:cNvPr>
          <p:cNvCxnSpPr/>
          <p:nvPr/>
        </p:nvCxnSpPr>
        <p:spPr>
          <a:xfrm>
            <a:off x="7620000" y="3657600"/>
            <a:ext cx="457200" cy="1524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867A9B-983B-4438-BDD7-CB8774841264}"/>
              </a:ext>
            </a:extLst>
          </p:cNvPr>
          <p:cNvCxnSpPr/>
          <p:nvPr/>
        </p:nvCxnSpPr>
        <p:spPr>
          <a:xfrm>
            <a:off x="8305800" y="3886200"/>
            <a:ext cx="228600" cy="762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6E13102-8D24-44AA-8DD8-EF9FEDF1934D}"/>
              </a:ext>
            </a:extLst>
          </p:cNvPr>
          <p:cNvCxnSpPr/>
          <p:nvPr/>
        </p:nvCxnSpPr>
        <p:spPr>
          <a:xfrm rot="16200000" flipV="1">
            <a:off x="5943600" y="3810000"/>
            <a:ext cx="1066800" cy="106680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ABAC193-050E-406E-A71F-4F40314DC13B}"/>
              </a:ext>
            </a:extLst>
          </p:cNvPr>
          <p:cNvCxnSpPr/>
          <p:nvPr/>
        </p:nvCxnSpPr>
        <p:spPr>
          <a:xfrm rot="16200000" flipV="1">
            <a:off x="6286500" y="4152900"/>
            <a:ext cx="1143000" cy="30480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>
            <a:extLst>
              <a:ext uri="{FF2B5EF4-FFF2-40B4-BE49-F238E27FC236}">
                <a16:creationId xmlns:a16="http://schemas.microsoft.com/office/drawing/2014/main" id="{89B60B5B-BEB7-4882-88E0-96C0E3D9E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096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Millipedes</a:t>
            </a:r>
          </a:p>
        </p:txBody>
      </p:sp>
      <p:sp>
        <p:nvSpPr>
          <p:cNvPr id="112642" name="Rectangle 3">
            <a:extLst>
              <a:ext uri="{FF2B5EF4-FFF2-40B4-BE49-F238E27FC236}">
                <a16:creationId xmlns:a16="http://schemas.microsoft.com/office/drawing/2014/main" id="{C03223D0-749D-4A0E-A16C-11A811E69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areas adjacent to the building in a band up to 10</a:t>
            </a:r>
            <a:r>
              <a:rPr lang="ja-JP" altLang="en-US" sz="2000"/>
              <a:t>’</a:t>
            </a:r>
            <a:r>
              <a:rPr lang="en-US" altLang="ja-JP" sz="2000"/>
              <a:t> wide.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Rake the mulch back, and using a microencapsulated formulation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of a synthetic pyrethroid pesticide product that is labeled for such use,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treat the soil and the top of the mulch after raking the mulch back.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foundation walls of the building with the same type of product,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up to a height of 2</a:t>
            </a:r>
            <a:r>
              <a:rPr lang="ja-JP" altLang="en-US" sz="2000"/>
              <a:t>’</a:t>
            </a:r>
            <a:r>
              <a:rPr lang="en-US" altLang="ja-JP" sz="2000"/>
              <a:t> or 3</a:t>
            </a:r>
            <a:r>
              <a:rPr lang="ja-JP" altLang="en-US" sz="2000"/>
              <a:t>’</a:t>
            </a:r>
            <a:r>
              <a:rPr lang="en-US" altLang="ja-JP" sz="2000"/>
              <a:t> from grade in areas where millipedes are active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or where they can find entrance to the structure.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112643" name="Text Box 5">
            <a:extLst>
              <a:ext uri="{FF2B5EF4-FFF2-40B4-BE49-F238E27FC236}">
                <a16:creationId xmlns:a16="http://schemas.microsoft.com/office/drawing/2014/main" id="{3656628A-B790-4E8B-BFB5-D7C4E008B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2644" name="Text Box 6">
            <a:extLst>
              <a:ext uri="{FF2B5EF4-FFF2-40B4-BE49-F238E27FC236}">
                <a16:creationId xmlns:a16="http://schemas.microsoft.com/office/drawing/2014/main" id="{0AAFF814-35FE-4788-9266-B29D26683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192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millipedes?   </a:t>
            </a:r>
          </a:p>
        </p:txBody>
      </p:sp>
      <p:pic>
        <p:nvPicPr>
          <p:cNvPr id="112645" name="Picture 6">
            <a:extLst>
              <a:ext uri="{FF2B5EF4-FFF2-40B4-BE49-F238E27FC236}">
                <a16:creationId xmlns:a16="http://schemas.microsoft.com/office/drawing/2014/main" id="{ACC33F79-8E6A-4002-B847-444EDFDB2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664075"/>
            <a:ext cx="30480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>
            <a:extLst>
              <a:ext uri="{FF2B5EF4-FFF2-40B4-BE49-F238E27FC236}">
                <a16:creationId xmlns:a16="http://schemas.microsoft.com/office/drawing/2014/main" id="{23BBCAC8-13FA-4A9E-9EAC-EF16075C26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Millipedes</a:t>
            </a:r>
          </a:p>
        </p:txBody>
      </p:sp>
      <p:sp>
        <p:nvSpPr>
          <p:cNvPr id="113666" name="Text Box 4">
            <a:extLst>
              <a:ext uri="{FF2B5EF4-FFF2-40B4-BE49-F238E27FC236}">
                <a16:creationId xmlns:a16="http://schemas.microsoft.com/office/drawing/2014/main" id="{590DD2DE-7922-4058-AB9F-CAE16A8D5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3667" name="Text Box 5">
            <a:extLst>
              <a:ext uri="{FF2B5EF4-FFF2-40B4-BE49-F238E27FC236}">
                <a16:creationId xmlns:a16="http://schemas.microsoft.com/office/drawing/2014/main" id="{E10A70FA-EAA6-4295-870E-6E3C945BB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192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millipedes?</a:t>
            </a:r>
            <a:r>
              <a:rPr lang="en-US" altLang="en-US" b="1"/>
              <a:t>   </a:t>
            </a:r>
          </a:p>
        </p:txBody>
      </p:sp>
      <p:sp>
        <p:nvSpPr>
          <p:cNvPr id="113668" name="Rectangle 7">
            <a:extLst>
              <a:ext uri="{FF2B5EF4-FFF2-40B4-BE49-F238E27FC236}">
                <a16:creationId xmlns:a16="http://schemas.microsoft.com/office/drawing/2014/main" id="{F1BF8ABC-F21A-42B3-8E22-BF354F93C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1534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Treat the cracks around windows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doors and in exterior walls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with a dessicant dust containing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silica aerogel or diatomaceous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earth.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Seal up the cracks and crevices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around windows and doors.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directed contact treatments with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synergized pyrethrins for rapid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knockdown of the millipedes that are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crawling around indoors…or simply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vacuum them up.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pic>
        <p:nvPicPr>
          <p:cNvPr id="113669" name="Picture 7" descr="Stock Photo titled: Spraying Aerosol Can, USE OF THIS IMAGE WITHOUT PERMISSION IS PROHIBITED">
            <a:extLst>
              <a:ext uri="{FF2B5EF4-FFF2-40B4-BE49-F238E27FC236}">
                <a16:creationId xmlns:a16="http://schemas.microsoft.com/office/drawing/2014/main" id="{684974F1-16AA-4EE2-9F46-BD38B0E16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81600"/>
            <a:ext cx="21336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0" name="Picture 3">
            <a:extLst>
              <a:ext uri="{FF2B5EF4-FFF2-40B4-BE49-F238E27FC236}">
                <a16:creationId xmlns:a16="http://schemas.microsoft.com/office/drawing/2014/main" id="{22F73101-3581-49E0-8494-CE47DCC7B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52600"/>
            <a:ext cx="207168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45CC8B-DEAD-40AC-A253-AC65F210FC2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3581400"/>
            <a:ext cx="2000341" cy="1447800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>
            <a:extLst>
              <a:ext uri="{FF2B5EF4-FFF2-40B4-BE49-F238E27FC236}">
                <a16:creationId xmlns:a16="http://schemas.microsoft.com/office/drawing/2014/main" id="{83B229EE-7F9D-40FA-A049-C8A843D2D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Pillbugs &amp; Sowbugs</a:t>
            </a:r>
          </a:p>
        </p:txBody>
      </p:sp>
      <p:sp>
        <p:nvSpPr>
          <p:cNvPr id="114690" name="Text Box 7">
            <a:extLst>
              <a:ext uri="{FF2B5EF4-FFF2-40B4-BE49-F238E27FC236}">
                <a16:creationId xmlns:a16="http://schemas.microsoft.com/office/drawing/2014/main" id="{4E9A8B6A-C864-4741-A2EB-C77F0E42E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05200"/>
            <a:ext cx="6892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</a:t>
            </a:r>
          </a:p>
          <a:p>
            <a:pPr eaLnBrk="1" hangingPunct="1"/>
            <a:endParaRPr lang="en-US" altLang="en-US" b="1"/>
          </a:p>
        </p:txBody>
      </p:sp>
      <p:sp>
        <p:nvSpPr>
          <p:cNvPr id="114691" name="Text Box 8">
            <a:extLst>
              <a:ext uri="{FF2B5EF4-FFF2-40B4-BE49-F238E27FC236}">
                <a16:creationId xmlns:a16="http://schemas.microsoft.com/office/drawing/2014/main" id="{A5EDC2D7-8A48-4086-B75A-743C82683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17129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4692" name="Text Box 9">
            <a:extLst>
              <a:ext uri="{FF2B5EF4-FFF2-40B4-BE49-F238E27FC236}">
                <a16:creationId xmlns:a16="http://schemas.microsoft.com/office/drawing/2014/main" id="{1BF68A36-6139-480A-902E-2D9493B0E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789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4693" name="Text Box 10">
            <a:extLst>
              <a:ext uri="{FF2B5EF4-FFF2-40B4-BE49-F238E27FC236}">
                <a16:creationId xmlns:a16="http://schemas.microsoft.com/office/drawing/2014/main" id="{35298B74-3457-49F6-9F20-7C26D4F71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76400"/>
            <a:ext cx="73914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pillbugs &amp; sowbugs?   </a:t>
            </a:r>
          </a:p>
        </p:txBody>
      </p:sp>
      <p:sp>
        <p:nvSpPr>
          <p:cNvPr id="114694" name="Rectangle 11">
            <a:extLst>
              <a:ext uri="{FF2B5EF4-FFF2-40B4-BE49-F238E27FC236}">
                <a16:creationId xmlns:a16="http://schemas.microsoft.com/office/drawing/2014/main" id="{5EE1722E-38D4-45D8-BE55-EF5A22D7B1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590800"/>
            <a:ext cx="57150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behavior and feeding habits of both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pillbugs and sowbugs are very similar to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those of millipedes…therefore,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management and pest control methods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will be similar.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Don</a:t>
            </a:r>
            <a:r>
              <a:rPr lang="ja-JP" altLang="en-US" sz="2000"/>
              <a:t>’</a:t>
            </a:r>
            <a:r>
              <a:rPr lang="en-US" altLang="ja-JP" sz="2000"/>
              <a:t>t forget to lift-up potted plants, trash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cans, and other items that might trap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moisture underneath…and treat under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those areas with a microencapsulated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formulation of a synthetic pyrethroid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product that is labeled for that application.</a:t>
            </a:r>
          </a:p>
        </p:txBody>
      </p:sp>
      <p:pic>
        <p:nvPicPr>
          <p:cNvPr id="114695" name="Picture 8">
            <a:extLst>
              <a:ext uri="{FF2B5EF4-FFF2-40B4-BE49-F238E27FC236}">
                <a16:creationId xmlns:a16="http://schemas.microsoft.com/office/drawing/2014/main" id="{C375A441-E821-4E1B-9DD4-308CF2ADC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86200"/>
            <a:ext cx="17256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>
            <a:extLst>
              <a:ext uri="{FF2B5EF4-FFF2-40B4-BE49-F238E27FC236}">
                <a16:creationId xmlns:a16="http://schemas.microsoft.com/office/drawing/2014/main" id="{400DEF32-3820-4B5D-BEDA-BD7B0D994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Pillbugs &amp; Sowbugs</a:t>
            </a:r>
          </a:p>
        </p:txBody>
      </p:sp>
      <p:sp>
        <p:nvSpPr>
          <p:cNvPr id="115714" name="Text Box 8">
            <a:extLst>
              <a:ext uri="{FF2B5EF4-FFF2-40B4-BE49-F238E27FC236}">
                <a16:creationId xmlns:a16="http://schemas.microsoft.com/office/drawing/2014/main" id="{FBD16416-73AE-4581-8536-43E73117C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05200"/>
            <a:ext cx="6892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</a:t>
            </a:r>
          </a:p>
          <a:p>
            <a:pPr eaLnBrk="1" hangingPunct="1"/>
            <a:endParaRPr lang="en-US" altLang="en-US" b="1"/>
          </a:p>
        </p:txBody>
      </p:sp>
      <p:sp>
        <p:nvSpPr>
          <p:cNvPr id="115715" name="Text Box 9">
            <a:extLst>
              <a:ext uri="{FF2B5EF4-FFF2-40B4-BE49-F238E27FC236}">
                <a16:creationId xmlns:a16="http://schemas.microsoft.com/office/drawing/2014/main" id="{DE3E145A-38A0-45F0-976B-BCAC90BC9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17129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5716" name="Text Box 10">
            <a:extLst>
              <a:ext uri="{FF2B5EF4-FFF2-40B4-BE49-F238E27FC236}">
                <a16:creationId xmlns:a16="http://schemas.microsoft.com/office/drawing/2014/main" id="{DB0B9D5C-0CEC-4403-A7E0-A2854C094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789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5717" name="Text Box 11">
            <a:extLst>
              <a:ext uri="{FF2B5EF4-FFF2-40B4-BE49-F238E27FC236}">
                <a16:creationId xmlns:a16="http://schemas.microsoft.com/office/drawing/2014/main" id="{85FD9407-69E5-47F7-8716-8E7A747B8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5240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</a:t>
            </a:r>
            <a:r>
              <a:rPr lang="en-US" altLang="en-US" b="1"/>
              <a:t>   </a:t>
            </a:r>
          </a:p>
        </p:txBody>
      </p:sp>
      <p:sp>
        <p:nvSpPr>
          <p:cNvPr id="115718" name="Rectangle 12">
            <a:extLst>
              <a:ext uri="{FF2B5EF4-FFF2-40B4-BE49-F238E27FC236}">
                <a16:creationId xmlns:a16="http://schemas.microsoft.com/office/drawing/2014/main" id="{BD4E983E-3253-4289-B93D-773FDC54C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6629400" cy="4038600"/>
          </a:xfrm>
        </p:spPr>
        <p:txBody>
          <a:bodyPr/>
          <a:lstStyle/>
          <a:p>
            <a:pPr eaLnBrk="1" hangingPunct="1"/>
            <a:r>
              <a:rPr lang="en-US" altLang="en-US" sz="2000"/>
              <a:t>Reduce the outdoor habitat that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encourages the presence of pillbugs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and sowbugs by removing the trash,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boards, rocks, poorly maintained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compost piles and other damp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hiding spots around the structure.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r>
              <a:rPr lang="en-US" altLang="en-US" sz="2000"/>
              <a:t>Caulk the cracks &amp; crevices and seal up 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other openings to the building that permit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pillbugs and sowbugs to enter the structure.</a:t>
            </a:r>
          </a:p>
          <a:p>
            <a:pPr eaLnBrk="1" hangingPunct="1"/>
            <a:endParaRPr lang="en-US" altLang="en-US" sz="2000" b="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183AF0-456E-4334-A2C7-BC4679B04BD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8400" y="5029200"/>
            <a:ext cx="2000341" cy="1447800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5720" name="Picture 4" descr="2-06-33_unit 2-4 slide 29 debris">
            <a:extLst>
              <a:ext uri="{FF2B5EF4-FFF2-40B4-BE49-F238E27FC236}">
                <a16:creationId xmlns:a16="http://schemas.microsoft.com/office/drawing/2014/main" id="{6C18E879-1F3C-4C57-904F-9EF3C8FCD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90800"/>
            <a:ext cx="3168650" cy="1981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84FB30-9A17-48A9-A9F1-AF53EF0A9AB4}"/>
              </a:ext>
            </a:extLst>
          </p:cNvPr>
          <p:cNvCxnSpPr/>
          <p:nvPr/>
        </p:nvCxnSpPr>
        <p:spPr>
          <a:xfrm>
            <a:off x="5334000" y="2590800"/>
            <a:ext cx="3200400" cy="1981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4F1F00-9871-428C-A9F5-0365C1839D7F}"/>
              </a:ext>
            </a:extLst>
          </p:cNvPr>
          <p:cNvCxnSpPr/>
          <p:nvPr/>
        </p:nvCxnSpPr>
        <p:spPr>
          <a:xfrm flipV="1">
            <a:off x="5334000" y="2590800"/>
            <a:ext cx="3200400" cy="1981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>
            <a:extLst>
              <a:ext uri="{FF2B5EF4-FFF2-40B4-BE49-F238E27FC236}">
                <a16:creationId xmlns:a16="http://schemas.microsoft.com/office/drawing/2014/main" id="{21D30322-D0D8-4F68-A666-84AA76A66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Pillbugs &amp; Sowbugs</a:t>
            </a:r>
          </a:p>
        </p:txBody>
      </p:sp>
      <p:sp>
        <p:nvSpPr>
          <p:cNvPr id="116738" name="Text Box 7">
            <a:extLst>
              <a:ext uri="{FF2B5EF4-FFF2-40B4-BE49-F238E27FC236}">
                <a16:creationId xmlns:a16="http://schemas.microsoft.com/office/drawing/2014/main" id="{87C82E21-60A9-405D-BE0B-ADA142C36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05200"/>
            <a:ext cx="68929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</a:t>
            </a:r>
          </a:p>
          <a:p>
            <a:pPr eaLnBrk="1" hangingPunct="1"/>
            <a:endParaRPr lang="en-US" altLang="en-US" b="1"/>
          </a:p>
        </p:txBody>
      </p:sp>
      <p:sp>
        <p:nvSpPr>
          <p:cNvPr id="116739" name="Text Box 8">
            <a:extLst>
              <a:ext uri="{FF2B5EF4-FFF2-40B4-BE49-F238E27FC236}">
                <a16:creationId xmlns:a16="http://schemas.microsoft.com/office/drawing/2014/main" id="{F12D3A06-9E6A-45A5-92F1-7B3F7B179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17129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6740" name="Text Box 9">
            <a:extLst>
              <a:ext uri="{FF2B5EF4-FFF2-40B4-BE49-F238E27FC236}">
                <a16:creationId xmlns:a16="http://schemas.microsoft.com/office/drawing/2014/main" id="{9EAF2414-CE08-4B20-9C2C-7D12C97AA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7891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6741" name="Text Box 10">
            <a:extLst>
              <a:ext uri="{FF2B5EF4-FFF2-40B4-BE49-F238E27FC236}">
                <a16:creationId xmlns:a16="http://schemas.microsoft.com/office/drawing/2014/main" id="{DA708D1A-8A56-41F4-9EFB-D3720549F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954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sp>
        <p:nvSpPr>
          <p:cNvPr id="116742" name="Rectangle 11">
            <a:extLst>
              <a:ext uri="{FF2B5EF4-FFF2-40B4-BE49-F238E27FC236}">
                <a16:creationId xmlns:a16="http://schemas.microsoft.com/office/drawing/2014/main" id="{9AB52FC5-7041-4EBE-A4B9-626717BCA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924800" cy="4419600"/>
          </a:xfrm>
        </p:spPr>
        <p:txBody>
          <a:bodyPr/>
          <a:lstStyle/>
          <a:p>
            <a:pPr eaLnBrk="1" hangingPunct="1"/>
            <a:r>
              <a:rPr lang="en-US" altLang="en-US" sz="2000"/>
              <a:t>Don</a:t>
            </a:r>
            <a:r>
              <a:rPr lang="ja-JP" altLang="en-US" sz="2000"/>
              <a:t>’</a:t>
            </a:r>
            <a:r>
              <a:rPr lang="en-US" altLang="ja-JP" sz="2000"/>
              <a:t>t over-water potted plants outdoors or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indoors.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Place firewood up off the ground (so it will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stay dry) and store it away from the house.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Use dehumidifier to dry-out a damp basement. </a:t>
            </a:r>
          </a:p>
          <a:p>
            <a:pPr eaLnBrk="1" hangingPunct="1">
              <a:buFontTx/>
              <a:buNone/>
            </a:pPr>
            <a:r>
              <a:rPr lang="en-US" altLang="en-US" sz="2000" b="1"/>
              <a:t>    </a:t>
            </a:r>
          </a:p>
        </p:txBody>
      </p:sp>
      <p:pic>
        <p:nvPicPr>
          <p:cNvPr id="116743" name="Picture 13" descr="S264_Mini_dehumidifier_L.jpg">
            <a:extLst>
              <a:ext uri="{FF2B5EF4-FFF2-40B4-BE49-F238E27FC236}">
                <a16:creationId xmlns:a16="http://schemas.microsoft.com/office/drawing/2014/main" id="{4599B90D-97FD-4C95-BB20-99C07EE32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876800"/>
            <a:ext cx="12573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44" name="Picture 15" descr="dehumidifier_intro">
            <a:extLst>
              <a:ext uri="{FF2B5EF4-FFF2-40B4-BE49-F238E27FC236}">
                <a16:creationId xmlns:a16="http://schemas.microsoft.com/office/drawing/2014/main" id="{81F4706A-2088-4417-AEB0-59E2EEC05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76800"/>
            <a:ext cx="16002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5" name="Picture 17" descr="Firewood BTU">
            <a:extLst>
              <a:ext uri="{FF2B5EF4-FFF2-40B4-BE49-F238E27FC236}">
                <a16:creationId xmlns:a16="http://schemas.microsoft.com/office/drawing/2014/main" id="{84127A3F-E4C4-4728-AB0C-C35ED28C0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200400"/>
            <a:ext cx="1431925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6" name="Picture 19" descr="watering_plants">
            <a:extLst>
              <a:ext uri="{FF2B5EF4-FFF2-40B4-BE49-F238E27FC236}">
                <a16:creationId xmlns:a16="http://schemas.microsoft.com/office/drawing/2014/main" id="{17FDA5D8-9929-4C8F-88A7-F208C1FFF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057400"/>
            <a:ext cx="1466850" cy="930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>
            <a:extLst>
              <a:ext uri="{FF2B5EF4-FFF2-40B4-BE49-F238E27FC236}">
                <a16:creationId xmlns:a16="http://schemas.microsoft.com/office/drawing/2014/main" id="{4D763C18-B9F1-46E5-96B4-1749FF1AA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Slugs &amp; Snails</a:t>
            </a:r>
          </a:p>
        </p:txBody>
      </p:sp>
      <p:sp>
        <p:nvSpPr>
          <p:cNvPr id="117762" name="Rectangle 3">
            <a:extLst>
              <a:ext uri="{FF2B5EF4-FFF2-40B4-BE49-F238E27FC236}">
                <a16:creationId xmlns:a16="http://schemas.microsoft.com/office/drawing/2014/main" id="{9D42CF47-7DD4-4D57-A760-29923FF3C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667000"/>
            <a:ext cx="7543800" cy="3962400"/>
          </a:xfrm>
        </p:spPr>
        <p:txBody>
          <a:bodyPr/>
          <a:lstStyle/>
          <a:p>
            <a:pPr eaLnBrk="1" hangingPunct="1"/>
            <a:r>
              <a:rPr lang="en-US" altLang="en-US" sz="2000"/>
              <a:t>Remove all rotting boards, firewood stored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on the ground, and other clutter or debris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that provide hiding and breeding sites for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slugs and snails.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Reduce watering around shrubbery,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potted plants, flower beds, and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landscaping to reduce or eliminate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damp conditions that favor snails and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slugs.</a:t>
            </a:r>
          </a:p>
          <a:p>
            <a:pPr eaLnBrk="1" hangingPunct="1"/>
            <a:endParaRPr lang="en-US" altLang="en-US" sz="2000" b="1"/>
          </a:p>
        </p:txBody>
      </p:sp>
      <p:sp>
        <p:nvSpPr>
          <p:cNvPr id="117763" name="Text Box 9">
            <a:extLst>
              <a:ext uri="{FF2B5EF4-FFF2-40B4-BE49-F238E27FC236}">
                <a16:creationId xmlns:a16="http://schemas.microsoft.com/office/drawing/2014/main" id="{A82C268D-FF72-4A07-8661-4F219955D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7764" name="Text Box 10">
            <a:extLst>
              <a:ext uri="{FF2B5EF4-FFF2-40B4-BE49-F238E27FC236}">
                <a16:creationId xmlns:a16="http://schemas.microsoft.com/office/drawing/2014/main" id="{E401C2E1-6B5B-432E-806D-EE882AC96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17765" name="Picture 11" descr="Firewood BTU">
            <a:extLst>
              <a:ext uri="{FF2B5EF4-FFF2-40B4-BE49-F238E27FC236}">
                <a16:creationId xmlns:a16="http://schemas.microsoft.com/office/drawing/2014/main" id="{7BBF7B5D-223D-48BA-9A56-5CE81450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743200"/>
            <a:ext cx="1431925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6" name="Picture 12" descr="watering_plants">
            <a:extLst>
              <a:ext uri="{FF2B5EF4-FFF2-40B4-BE49-F238E27FC236}">
                <a16:creationId xmlns:a16="http://schemas.microsoft.com/office/drawing/2014/main" id="{95150C48-7EF9-402B-9CE6-12D8BE6E0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48200"/>
            <a:ext cx="1828800" cy="1160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>
            <a:extLst>
              <a:ext uri="{FF2B5EF4-FFF2-40B4-BE49-F238E27FC236}">
                <a16:creationId xmlns:a16="http://schemas.microsoft.com/office/drawing/2014/main" id="{0B83E12C-F124-4900-BA4E-27993BA1F5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Slugs &amp; Snails</a:t>
            </a:r>
          </a:p>
        </p:txBody>
      </p:sp>
      <p:sp>
        <p:nvSpPr>
          <p:cNvPr id="118786" name="Rectangle 3">
            <a:extLst>
              <a:ext uri="{FF2B5EF4-FFF2-40B4-BE49-F238E27FC236}">
                <a16:creationId xmlns:a16="http://schemas.microsoft.com/office/drawing/2014/main" id="{EA24503B-F19A-4543-BA2C-A58D50E8A5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743200"/>
            <a:ext cx="80772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Use bait formulations to control slugs and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snails  (Mesurol or metaldehyde) in areas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where activity is seen…in damp crawlspaces,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under shrubs, around rotten stumps, etc.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Take care to make sure that the bait is placed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in areas inaccessible to children &amp; pets.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sure that the homeowner does not use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 irrigation system or water the area in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which you have placed the bait.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18787" name="Text Box 8">
            <a:extLst>
              <a:ext uri="{FF2B5EF4-FFF2-40B4-BE49-F238E27FC236}">
                <a16:creationId xmlns:a16="http://schemas.microsoft.com/office/drawing/2014/main" id="{E6823A14-C88B-4F20-A031-E8DDFAE90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8788" name="Text Box 9">
            <a:extLst>
              <a:ext uri="{FF2B5EF4-FFF2-40B4-BE49-F238E27FC236}">
                <a16:creationId xmlns:a16="http://schemas.microsoft.com/office/drawing/2014/main" id="{D564D7CE-736D-4554-B31E-77BD1C72C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slugs &amp; snails?</a:t>
            </a:r>
            <a:r>
              <a:rPr lang="en-US" altLang="en-US" b="1"/>
              <a:t>   </a:t>
            </a:r>
          </a:p>
        </p:txBody>
      </p:sp>
      <p:pic>
        <p:nvPicPr>
          <p:cNvPr id="118789" name="Picture 15">
            <a:extLst>
              <a:ext uri="{FF2B5EF4-FFF2-40B4-BE49-F238E27FC236}">
                <a16:creationId xmlns:a16="http://schemas.microsoft.com/office/drawing/2014/main" id="{90A50215-AD2D-4A0C-91F3-E79815C3D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6"/>
          <a:stretch>
            <a:fillRect/>
          </a:stretch>
        </p:blipFill>
        <p:spPr bwMode="auto">
          <a:xfrm>
            <a:off x="6477000" y="2514600"/>
            <a:ext cx="22733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0" name="Picture 7">
            <a:extLst>
              <a:ext uri="{FF2B5EF4-FFF2-40B4-BE49-F238E27FC236}">
                <a16:creationId xmlns:a16="http://schemas.microsoft.com/office/drawing/2014/main" id="{4598BEA8-68BF-4E46-8DFC-20D992503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21200"/>
            <a:ext cx="1447800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1DC5C7-4F41-4C34-94C8-A5CADA99DDAB}"/>
              </a:ext>
            </a:extLst>
          </p:cNvPr>
          <p:cNvCxnSpPr/>
          <p:nvPr/>
        </p:nvCxnSpPr>
        <p:spPr>
          <a:xfrm rot="16200000" flipH="1">
            <a:off x="6591300" y="4762500"/>
            <a:ext cx="1981200" cy="14478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DE19EE-C15B-4D5E-83BA-7761B3A2F8E5}"/>
              </a:ext>
            </a:extLst>
          </p:cNvPr>
          <p:cNvCxnSpPr/>
          <p:nvPr/>
        </p:nvCxnSpPr>
        <p:spPr>
          <a:xfrm rot="5400000">
            <a:off x="6629400" y="4724400"/>
            <a:ext cx="1905000" cy="14478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>
            <a:extLst>
              <a:ext uri="{FF2B5EF4-FFF2-40B4-BE49-F238E27FC236}">
                <a16:creationId xmlns:a16="http://schemas.microsoft.com/office/drawing/2014/main" id="{560C934A-5454-4E60-A3F2-7DC095F04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19810" name="Rectangle 3">
            <a:extLst>
              <a:ext uri="{FF2B5EF4-FFF2-40B4-BE49-F238E27FC236}">
                <a16:creationId xmlns:a16="http://schemas.microsoft.com/office/drawing/2014/main" id="{1E93710A-E2CF-4043-96E0-9F41A8F043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2895600"/>
            <a:ext cx="7848600" cy="3230563"/>
          </a:xfrm>
        </p:spPr>
        <p:txBody>
          <a:bodyPr/>
          <a:lstStyle/>
          <a:p>
            <a:pPr eaLnBrk="1" hangingPunct="1"/>
            <a:r>
              <a:rPr lang="en-US" altLang="en-US" sz="2000"/>
              <a:t>Switching white lights to yellow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(bug) lights that will not attract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crickets</a:t>
            </a:r>
          </a:p>
          <a:p>
            <a:pPr eaLnBrk="1" hangingPunct="1">
              <a:buFontTx/>
              <a:buNone/>
            </a:pPr>
            <a:endParaRPr lang="en-US" altLang="en-US" sz="2400"/>
          </a:p>
          <a:p>
            <a:pPr eaLnBrk="1" hangingPunct="1"/>
            <a:r>
              <a:rPr lang="en-US" altLang="en-US" sz="2000"/>
              <a:t>Turning lights off outside when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crickets are numerous</a:t>
            </a:r>
          </a:p>
          <a:p>
            <a:pPr eaLnBrk="1" hangingPunct="1">
              <a:buFontTx/>
              <a:buNone/>
            </a:pPr>
            <a:endParaRPr lang="en-US" altLang="en-US" sz="2400"/>
          </a:p>
          <a:p>
            <a:pPr eaLnBrk="1" hangingPunct="1"/>
            <a:r>
              <a:rPr lang="en-US" altLang="en-US" sz="2000"/>
              <a:t>Using tight-fitting screens and doors</a:t>
            </a:r>
          </a:p>
        </p:txBody>
      </p:sp>
      <p:sp>
        <p:nvSpPr>
          <p:cNvPr id="119811" name="Rectangle 4">
            <a:extLst>
              <a:ext uri="{FF2B5EF4-FFF2-40B4-BE49-F238E27FC236}">
                <a16:creationId xmlns:a16="http://schemas.microsoft.com/office/drawing/2014/main" id="{19E49A7C-8985-4E19-9E0F-4951602E8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10668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Crickets (House &amp; Field)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9812" name="Text Box 5">
            <a:extLst>
              <a:ext uri="{FF2B5EF4-FFF2-40B4-BE49-F238E27FC236}">
                <a16:creationId xmlns:a16="http://schemas.microsoft.com/office/drawing/2014/main" id="{361173A2-5A92-4585-85DE-FA9FF8C82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19813" name="Text Box 6">
            <a:extLst>
              <a:ext uri="{FF2B5EF4-FFF2-40B4-BE49-F238E27FC236}">
                <a16:creationId xmlns:a16="http://schemas.microsoft.com/office/drawing/2014/main" id="{B6AF414F-5A43-44BA-9C8E-666D84631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19814" name="Picture 7" descr="exterior_image">
            <a:extLst>
              <a:ext uri="{FF2B5EF4-FFF2-40B4-BE49-F238E27FC236}">
                <a16:creationId xmlns:a16="http://schemas.microsoft.com/office/drawing/2014/main" id="{F7AC80A8-6E96-48BA-A136-DC2C44E54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2743200" cy="1890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>
            <a:extLst>
              <a:ext uri="{FF2B5EF4-FFF2-40B4-BE49-F238E27FC236}">
                <a16:creationId xmlns:a16="http://schemas.microsoft.com/office/drawing/2014/main" id="{385A08BF-A820-4E9A-9396-FFDE0C816E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0834" name="Rectangle 3">
            <a:extLst>
              <a:ext uri="{FF2B5EF4-FFF2-40B4-BE49-F238E27FC236}">
                <a16:creationId xmlns:a16="http://schemas.microsoft.com/office/drawing/2014/main" id="{4C15BD07-1F4B-4D27-A72B-175BA33D5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590800"/>
            <a:ext cx="77724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Reduce the outdoor habitat that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encourages the presence of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crickets by removing thick mulch,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trash, boards, rocks, firewood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stored on the ground and other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hiding spots around the structure.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Caulking cracks &amp; crevices and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other openings that permit crickets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to enter the structure.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120835" name="Rectangle 4">
            <a:extLst>
              <a:ext uri="{FF2B5EF4-FFF2-40B4-BE49-F238E27FC236}">
                <a16:creationId xmlns:a16="http://schemas.microsoft.com/office/drawing/2014/main" id="{E626EC4E-D92B-4359-9E96-CB916B900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10668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Crickets (House &amp; Field)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20836" name="Text Box 5">
            <a:extLst>
              <a:ext uri="{FF2B5EF4-FFF2-40B4-BE49-F238E27FC236}">
                <a16:creationId xmlns:a16="http://schemas.microsoft.com/office/drawing/2014/main" id="{28A86D2A-E6DE-4DF2-AEE8-67CF25A60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0837" name="Text Box 6">
            <a:extLst>
              <a:ext uri="{FF2B5EF4-FFF2-40B4-BE49-F238E27FC236}">
                <a16:creationId xmlns:a16="http://schemas.microsoft.com/office/drawing/2014/main" id="{75C1C090-8243-4318-89BA-B5D6C8DB0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20838" name="Picture 7" descr="Firewood BTU">
            <a:extLst>
              <a:ext uri="{FF2B5EF4-FFF2-40B4-BE49-F238E27FC236}">
                <a16:creationId xmlns:a16="http://schemas.microsoft.com/office/drawing/2014/main" id="{BC5DEF75-13EA-405E-B8FE-A0257B93C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0800"/>
            <a:ext cx="20145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9" name="Picture 8" descr="2-02_ExclusionB">
            <a:extLst>
              <a:ext uri="{FF2B5EF4-FFF2-40B4-BE49-F238E27FC236}">
                <a16:creationId xmlns:a16="http://schemas.microsoft.com/office/drawing/2014/main" id="{B4DB16AF-2DA2-48C6-9835-A46811247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876800"/>
            <a:ext cx="1087438" cy="144938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>
            <a:extLst>
              <a:ext uri="{FF2B5EF4-FFF2-40B4-BE49-F238E27FC236}">
                <a16:creationId xmlns:a16="http://schemas.microsoft.com/office/drawing/2014/main" id="{6325CD08-BF23-482B-8B1E-11547E95C8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1858" name="Rectangle 3">
            <a:extLst>
              <a:ext uri="{FF2B5EF4-FFF2-40B4-BE49-F238E27FC236}">
                <a16:creationId xmlns:a16="http://schemas.microsoft.com/office/drawing/2014/main" id="{B299CD58-3F21-40D6-8B40-6CDB2D4A7E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80772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Seal up the cracks and crevices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around windows and doors.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cracks around windows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and doors and in exterior walls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a dessicant dust that contains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silica aerogel or diatomaceous earth.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Make directed contact treatments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synergized pyrethrins for rapid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knockdown of the millipedes that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are crawling around indoors…or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simply vacuum them up.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endParaRPr lang="en-US" altLang="en-US" sz="1800" b="1"/>
          </a:p>
          <a:p>
            <a:pPr eaLnBrk="1" hangingPunct="1">
              <a:lnSpc>
                <a:spcPct val="90000"/>
              </a:lnSpc>
            </a:pPr>
            <a:endParaRPr lang="en-US" altLang="en-US" sz="1800" b="1"/>
          </a:p>
        </p:txBody>
      </p:sp>
      <p:sp>
        <p:nvSpPr>
          <p:cNvPr id="121859" name="Rectangle 4">
            <a:extLst>
              <a:ext uri="{FF2B5EF4-FFF2-40B4-BE49-F238E27FC236}">
                <a16:creationId xmlns:a16="http://schemas.microsoft.com/office/drawing/2014/main" id="{EA5683AA-07CA-475E-844F-312D91F4A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8382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Crickets (House &amp; Field)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21860" name="Text Box 5">
            <a:extLst>
              <a:ext uri="{FF2B5EF4-FFF2-40B4-BE49-F238E27FC236}">
                <a16:creationId xmlns:a16="http://schemas.microsoft.com/office/drawing/2014/main" id="{38C3B966-3398-4B2F-A1C3-1B7DE1E37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1861" name="Text Box 6">
            <a:extLst>
              <a:ext uri="{FF2B5EF4-FFF2-40B4-BE49-F238E27FC236}">
                <a16:creationId xmlns:a16="http://schemas.microsoft.com/office/drawing/2014/main" id="{BB73CE01-1483-4452-81A0-F6A0E9042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83058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               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house &amp; field crickets?</a:t>
            </a:r>
            <a:r>
              <a:rPr lang="en-US" altLang="en-US" b="1"/>
              <a:t>   </a:t>
            </a:r>
          </a:p>
        </p:txBody>
      </p:sp>
      <p:pic>
        <p:nvPicPr>
          <p:cNvPr id="121862" name="Picture 3">
            <a:extLst>
              <a:ext uri="{FF2B5EF4-FFF2-40B4-BE49-F238E27FC236}">
                <a16:creationId xmlns:a16="http://schemas.microsoft.com/office/drawing/2014/main" id="{F3AD2AB3-BA8D-4700-BE8F-3F16F5F85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743200"/>
            <a:ext cx="207168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14" descr="2-02_ExclusionB">
            <a:extLst>
              <a:ext uri="{FF2B5EF4-FFF2-40B4-BE49-F238E27FC236}">
                <a16:creationId xmlns:a16="http://schemas.microsoft.com/office/drawing/2014/main" id="{BDB105B7-8500-47AC-802D-BC2819961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762000" cy="1016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4" name="Picture 7" descr="Stock Photo titled: Spraying Aerosol Can, USE OF THIS IMAGE WITHOUT PERMISSION IS PROHIBITED">
            <a:extLst>
              <a:ext uri="{FF2B5EF4-FFF2-40B4-BE49-F238E27FC236}">
                <a16:creationId xmlns:a16="http://schemas.microsoft.com/office/drawing/2014/main" id="{49628C54-45E0-4B28-87EA-0850A28A8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00600"/>
            <a:ext cx="21336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>
            <a:extLst>
              <a:ext uri="{FF2B5EF4-FFF2-40B4-BE49-F238E27FC236}">
                <a16:creationId xmlns:a16="http://schemas.microsoft.com/office/drawing/2014/main" id="{45ABC72D-E4E8-4589-AE21-C7542A1BE6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2882" name="Rectangle 3">
            <a:extLst>
              <a:ext uri="{FF2B5EF4-FFF2-40B4-BE49-F238E27FC236}">
                <a16:creationId xmlns:a16="http://schemas.microsoft.com/office/drawing/2014/main" id="{3DB3F0C9-CC2A-4E85-9BEE-52EBF46246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382000" cy="3810000"/>
          </a:xfrm>
        </p:spPr>
        <p:txBody>
          <a:bodyPr/>
          <a:lstStyle/>
          <a:p>
            <a:pPr eaLnBrk="1" hangingPunct="1"/>
            <a:endParaRPr lang="en-US" altLang="en-US" sz="2400" b="1"/>
          </a:p>
          <a:p>
            <a:pPr eaLnBrk="1" hangingPunct="1"/>
            <a:endParaRPr lang="en-US" altLang="en-US" sz="2400" b="1"/>
          </a:p>
        </p:txBody>
      </p:sp>
      <p:sp>
        <p:nvSpPr>
          <p:cNvPr id="122883" name="Rectangle 4">
            <a:extLst>
              <a:ext uri="{FF2B5EF4-FFF2-40B4-BE49-F238E27FC236}">
                <a16:creationId xmlns:a16="http://schemas.microsoft.com/office/drawing/2014/main" id="{998898F4-5E43-450D-9E9D-35A2E9B52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10668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Crickets (House &amp; Field)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22884" name="Text Box 5">
            <a:extLst>
              <a:ext uri="{FF2B5EF4-FFF2-40B4-BE49-F238E27FC236}">
                <a16:creationId xmlns:a16="http://schemas.microsoft.com/office/drawing/2014/main" id="{AFEE28BB-7E3E-4F3A-8CAF-B48EA796B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2885" name="Text Box 6">
            <a:extLst>
              <a:ext uri="{FF2B5EF4-FFF2-40B4-BE49-F238E27FC236}">
                <a16:creationId xmlns:a16="http://schemas.microsoft.com/office/drawing/2014/main" id="{E21B9049-8EE5-4F9D-A331-05C92D793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83058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  </a:t>
            </a:r>
            <a:r>
              <a:rPr lang="en-US" altLang="en-US" sz="2000" b="1"/>
              <a:t> do to control house &amp; field crickets?   </a:t>
            </a:r>
          </a:p>
        </p:txBody>
      </p:sp>
      <p:sp>
        <p:nvSpPr>
          <p:cNvPr id="122886" name="Rectangle 9">
            <a:extLst>
              <a:ext uri="{FF2B5EF4-FFF2-40B4-BE49-F238E27FC236}">
                <a16:creationId xmlns:a16="http://schemas.microsoft.com/office/drawing/2014/main" id="{430765B6-BD8E-4728-AFD1-B8A299AB7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90800"/>
            <a:ext cx="838200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/>
              <a:t>   Rake the mulch away from the</a:t>
            </a:r>
          </a:p>
          <a:p>
            <a:pPr eaLnBrk="1" hangingPunct="1"/>
            <a:r>
              <a:rPr lang="en-US" altLang="en-US" sz="2000"/>
              <a:t>    foundation wall and shrubs, and using </a:t>
            </a:r>
          </a:p>
          <a:p>
            <a:pPr eaLnBrk="1" hangingPunct="1"/>
            <a:r>
              <a:rPr lang="en-US" altLang="en-US" sz="2000"/>
              <a:t>    a microencapsulated formulation</a:t>
            </a:r>
          </a:p>
          <a:p>
            <a:pPr eaLnBrk="1" hangingPunct="1"/>
            <a:r>
              <a:rPr lang="en-US" altLang="en-US" sz="2000"/>
              <a:t>    of a synthetic pyrethriod pesticide, </a:t>
            </a:r>
          </a:p>
          <a:p>
            <a:pPr eaLnBrk="1" hangingPunct="1"/>
            <a:r>
              <a:rPr lang="en-US" altLang="en-US" sz="2000"/>
              <a:t>    lightly treat the top of the soil, through  </a:t>
            </a:r>
          </a:p>
          <a:p>
            <a:pPr eaLnBrk="1" hangingPunct="1"/>
            <a:r>
              <a:rPr lang="en-US" altLang="en-US" sz="2000"/>
              <a:t>    the mulch.  After raking the mulch back, </a:t>
            </a:r>
          </a:p>
          <a:p>
            <a:pPr eaLnBrk="1" hangingPunct="1"/>
            <a:r>
              <a:rPr lang="en-US" altLang="en-US" sz="2000"/>
              <a:t>    lightly treat the top of the mulch. 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Using the same type of formulation, treat the building foundation to a </a:t>
            </a:r>
          </a:p>
          <a:p>
            <a:pPr eaLnBrk="1" hangingPunct="1"/>
            <a:r>
              <a:rPr lang="en-US" altLang="en-US" sz="2000"/>
              <a:t>    height of 2</a:t>
            </a:r>
            <a:r>
              <a:rPr lang="ja-JP" altLang="en-US" sz="2000"/>
              <a:t>’</a:t>
            </a:r>
            <a:r>
              <a:rPr lang="en-US" altLang="ja-JP" sz="2000"/>
              <a:t> or 3</a:t>
            </a:r>
            <a:r>
              <a:rPr lang="ja-JP" altLang="en-US" sz="2000"/>
              <a:t>’</a:t>
            </a:r>
            <a:r>
              <a:rPr lang="en-US" altLang="ja-JP" sz="2000"/>
              <a:t> in areas where crickets are active or where they can </a:t>
            </a:r>
          </a:p>
          <a:p>
            <a:pPr eaLnBrk="1" hangingPunct="1"/>
            <a:r>
              <a:rPr lang="en-US" altLang="en-US" sz="2000"/>
              <a:t>    find entrance to the structure.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2000" b="1"/>
          </a:p>
        </p:txBody>
      </p:sp>
      <p:pic>
        <p:nvPicPr>
          <p:cNvPr id="122887" name="Picture 6">
            <a:extLst>
              <a:ext uri="{FF2B5EF4-FFF2-40B4-BE49-F238E27FC236}">
                <a16:creationId xmlns:a16="http://schemas.microsoft.com/office/drawing/2014/main" id="{ED73FCE9-9341-47B9-A0A2-ACAE4F7CE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667000"/>
            <a:ext cx="3335338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>
            <a:extLst>
              <a:ext uri="{FF2B5EF4-FFF2-40B4-BE49-F238E27FC236}">
                <a16:creationId xmlns:a16="http://schemas.microsoft.com/office/drawing/2014/main" id="{77C9F82B-A22E-4D1E-B143-A82CF481B7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3906" name="Rectangle 3">
            <a:extLst>
              <a:ext uri="{FF2B5EF4-FFF2-40B4-BE49-F238E27FC236}">
                <a16:creationId xmlns:a16="http://schemas.microsoft.com/office/drawing/2014/main" id="{F68F10EA-1DB5-4624-8351-C02398A067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438400"/>
            <a:ext cx="79248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Apply a granular bait around the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foundation walls of the house 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flower beds, in ground cover,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around shrubbery, in and around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firewood piles, and in other areas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where crickets may find harborage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Granular bait should be scattered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outside in areas not accessible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to children and pets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123907" name="Rectangle 4">
            <a:extLst>
              <a:ext uri="{FF2B5EF4-FFF2-40B4-BE49-F238E27FC236}">
                <a16:creationId xmlns:a16="http://schemas.microsoft.com/office/drawing/2014/main" id="{3DDB5E03-12E7-498E-8F35-F7966D39E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10668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Crickets (House &amp; Field)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23908" name="Text Box 5">
            <a:extLst>
              <a:ext uri="{FF2B5EF4-FFF2-40B4-BE49-F238E27FC236}">
                <a16:creationId xmlns:a16="http://schemas.microsoft.com/office/drawing/2014/main" id="{AFD06539-98BD-4767-9130-02A967CD9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3909" name="Text Box 6">
            <a:extLst>
              <a:ext uri="{FF2B5EF4-FFF2-40B4-BE49-F238E27FC236}">
                <a16:creationId xmlns:a16="http://schemas.microsoft.com/office/drawing/2014/main" id="{2D037D7F-58FA-4A5F-AAA4-5CEC9DD66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8305800" cy="4064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               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house &amp; field crickets?   </a:t>
            </a:r>
          </a:p>
        </p:txBody>
      </p:sp>
      <p:pic>
        <p:nvPicPr>
          <p:cNvPr id="8" name="Picture 7" descr="Granule appl at perimeter.jpg">
            <a:extLst>
              <a:ext uri="{FF2B5EF4-FFF2-40B4-BE49-F238E27FC236}">
                <a16:creationId xmlns:a16="http://schemas.microsoft.com/office/drawing/2014/main" id="{E5223B19-C6C7-4B01-AF63-3F8F5206C84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16005">
            <a:off x="5756692" y="2373002"/>
            <a:ext cx="2832631" cy="21248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D789DF-12F6-44E2-B6F4-8891445C2AAB}"/>
              </a:ext>
            </a:extLst>
          </p:cNvPr>
          <p:cNvSpPr/>
          <p:nvPr/>
        </p:nvSpPr>
        <p:spPr>
          <a:xfrm>
            <a:off x="5486400" y="2209800"/>
            <a:ext cx="3352800" cy="2746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2E8AF1-271C-46F8-AA32-66F0139F9F4B}"/>
              </a:ext>
            </a:extLst>
          </p:cNvPr>
          <p:cNvSpPr/>
          <p:nvPr/>
        </p:nvSpPr>
        <p:spPr>
          <a:xfrm>
            <a:off x="5638800" y="4343400"/>
            <a:ext cx="3200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7E697E-920C-43F4-B58C-CA03473078FC}"/>
              </a:ext>
            </a:extLst>
          </p:cNvPr>
          <p:cNvSpPr/>
          <p:nvPr/>
        </p:nvSpPr>
        <p:spPr>
          <a:xfrm>
            <a:off x="8458200" y="2438400"/>
            <a:ext cx="3810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EDFDEB-436B-4BCD-B7B5-D3D263C09DE9}"/>
              </a:ext>
            </a:extLst>
          </p:cNvPr>
          <p:cNvSpPr/>
          <p:nvPr/>
        </p:nvSpPr>
        <p:spPr>
          <a:xfrm>
            <a:off x="5562600" y="2362200"/>
            <a:ext cx="304800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23915" name="Picture 15">
            <a:extLst>
              <a:ext uri="{FF2B5EF4-FFF2-40B4-BE49-F238E27FC236}">
                <a16:creationId xmlns:a16="http://schemas.microsoft.com/office/drawing/2014/main" id="{1325873C-1763-4B0F-9FC0-25E53A9AE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6"/>
          <a:stretch>
            <a:fillRect/>
          </a:stretch>
        </p:blipFill>
        <p:spPr bwMode="auto">
          <a:xfrm>
            <a:off x="5943600" y="4724400"/>
            <a:ext cx="24796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2">
            <a:extLst>
              <a:ext uri="{FF2B5EF4-FFF2-40B4-BE49-F238E27FC236}">
                <a16:creationId xmlns:a16="http://schemas.microsoft.com/office/drawing/2014/main" id="{0BA98590-105F-46B6-B777-1C3BD3C3F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24930" name="Rectangle 3">
            <a:extLst>
              <a:ext uri="{FF2B5EF4-FFF2-40B4-BE49-F238E27FC236}">
                <a16:creationId xmlns:a16="http://schemas.microsoft.com/office/drawing/2014/main" id="{02C0DB24-C7DB-4884-AC8D-270ABC1075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438400"/>
            <a:ext cx="83058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spot treatments (about 3</a:t>
            </a:r>
            <a:r>
              <a:rPr lang="ja-JP" altLang="en-US" sz="2000"/>
              <a:t>”</a:t>
            </a:r>
            <a:r>
              <a:rPr lang="en-US" altLang="ja-JP" sz="200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wide by 6</a:t>
            </a:r>
            <a:r>
              <a:rPr lang="ja-JP" altLang="en-US" sz="2000"/>
              <a:t>’</a:t>
            </a:r>
            <a:r>
              <a:rPr lang="en-US" altLang="ja-JP" sz="2000"/>
              <a:t> long) on the concrete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floors along the walls in garages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in unfinished basements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where crickets crawl with a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microencapsulated formulation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of a synthetic pyrethroid pesticide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product that is labeled for that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application.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Use insect monitoring traps along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walls in areas where there has been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cricket activity to monitor your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control of the cricket infestation.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24931" name="Rectangle 4">
            <a:extLst>
              <a:ext uri="{FF2B5EF4-FFF2-40B4-BE49-F238E27FC236}">
                <a16:creationId xmlns:a16="http://schemas.microsoft.com/office/drawing/2014/main" id="{D1FEC8AA-FDA8-4410-A3FE-4991F14F3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28600"/>
            <a:ext cx="8839200" cy="1066800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>
                <a:solidFill>
                  <a:schemeClr val="tx2"/>
                </a:solidFill>
                <a:latin typeface="Calibri" panose="020F0502020204030204" pitchFamily="34" charset="0"/>
              </a:rPr>
              <a:t>Control of Crickets (House &amp; Field)</a:t>
            </a:r>
            <a:r>
              <a:rPr lang="en-US" altLang="en-US" sz="3600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24932" name="Text Box 5">
            <a:extLst>
              <a:ext uri="{FF2B5EF4-FFF2-40B4-BE49-F238E27FC236}">
                <a16:creationId xmlns:a16="http://schemas.microsoft.com/office/drawing/2014/main" id="{B3277FBF-B50A-4731-BEFD-E3BF1E016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4933" name="Text Box 6">
            <a:extLst>
              <a:ext uri="{FF2B5EF4-FFF2-40B4-BE49-F238E27FC236}">
                <a16:creationId xmlns:a16="http://schemas.microsoft.com/office/drawing/2014/main" id="{3B7D294C-2057-41EC-BE5E-42934F953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83058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house &amp; field crickets?   </a:t>
            </a:r>
          </a:p>
        </p:txBody>
      </p:sp>
      <p:pic>
        <p:nvPicPr>
          <p:cNvPr id="124934" name="Picture 7" descr="catchmaster%20glueboards_large2">
            <a:extLst>
              <a:ext uri="{FF2B5EF4-FFF2-40B4-BE49-F238E27FC236}">
                <a16:creationId xmlns:a16="http://schemas.microsoft.com/office/drawing/2014/main" id="{5443B819-BAAC-471C-AFFA-33495AA00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7747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B5F007E-B974-4A12-8AD3-7A54E4B0C0EA}"/>
              </a:ext>
            </a:extLst>
          </p:cNvPr>
          <p:cNvCxnSpPr/>
          <p:nvPr/>
        </p:nvCxnSpPr>
        <p:spPr>
          <a:xfrm rot="10800000" flipV="1">
            <a:off x="5486400" y="4572000"/>
            <a:ext cx="304800" cy="2286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9807D3-F4DC-44CE-A9E3-837949FC50A0}"/>
              </a:ext>
            </a:extLst>
          </p:cNvPr>
          <p:cNvCxnSpPr/>
          <p:nvPr/>
        </p:nvCxnSpPr>
        <p:spPr>
          <a:xfrm rot="16200000" flipH="1">
            <a:off x="8686800" y="4648200"/>
            <a:ext cx="76200" cy="76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4937" name="Picture 9">
            <a:extLst>
              <a:ext uri="{FF2B5EF4-FFF2-40B4-BE49-F238E27FC236}">
                <a16:creationId xmlns:a16="http://schemas.microsoft.com/office/drawing/2014/main" id="{DB29B3F7-7CEE-40F3-BA05-F42DCBB21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3886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6259BE9-30F0-4993-BB70-79A3160D3C95}"/>
              </a:ext>
            </a:extLst>
          </p:cNvPr>
          <p:cNvCxnSpPr/>
          <p:nvPr/>
        </p:nvCxnSpPr>
        <p:spPr>
          <a:xfrm rot="16200000" flipV="1">
            <a:off x="6099175" y="4416425"/>
            <a:ext cx="914400" cy="107315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8F36CEB-F84C-41E9-9F1B-7B34B63F5E80}"/>
              </a:ext>
            </a:extLst>
          </p:cNvPr>
          <p:cNvCxnSpPr/>
          <p:nvPr/>
        </p:nvCxnSpPr>
        <p:spPr>
          <a:xfrm rot="5400000" flipH="1" flipV="1">
            <a:off x="7508875" y="4308475"/>
            <a:ext cx="685800" cy="1517650"/>
          </a:xfrm>
          <a:prstGeom prst="straightConnector1">
            <a:avLst/>
          </a:prstGeom>
          <a:ln w="381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5167CD9-1886-4C9D-9DDF-16E362FF87C5}"/>
              </a:ext>
            </a:extLst>
          </p:cNvPr>
          <p:cNvCxnSpPr/>
          <p:nvPr/>
        </p:nvCxnSpPr>
        <p:spPr>
          <a:xfrm rot="10800000" flipV="1">
            <a:off x="4953000" y="4572000"/>
            <a:ext cx="990600" cy="3048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BA80D5A-14FC-41EA-8595-7D1979EDFCD3}"/>
              </a:ext>
            </a:extLst>
          </p:cNvPr>
          <p:cNvCxnSpPr/>
          <p:nvPr/>
        </p:nvCxnSpPr>
        <p:spPr>
          <a:xfrm rot="16200000" flipH="1">
            <a:off x="8572500" y="4914900"/>
            <a:ext cx="152400" cy="7620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>
            <a:extLst>
              <a:ext uri="{FF2B5EF4-FFF2-40B4-BE49-F238E27FC236}">
                <a16:creationId xmlns:a16="http://schemas.microsoft.com/office/drawing/2014/main" id="{82C8FDCC-77F5-4DFE-82EF-88DB0B7953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Cave/Camel Crickets</a:t>
            </a:r>
          </a:p>
        </p:txBody>
      </p:sp>
      <p:sp>
        <p:nvSpPr>
          <p:cNvPr id="126978" name="Text Box 3">
            <a:extLst>
              <a:ext uri="{FF2B5EF4-FFF2-40B4-BE49-F238E27FC236}">
                <a16:creationId xmlns:a16="http://schemas.microsoft.com/office/drawing/2014/main" id="{3EEC235E-06F1-4E89-9F76-95FB74E77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126979" name="Text Box 4">
            <a:extLst>
              <a:ext uri="{FF2B5EF4-FFF2-40B4-BE49-F238E27FC236}">
                <a16:creationId xmlns:a16="http://schemas.microsoft.com/office/drawing/2014/main" id="{A4B3A34D-140B-4A23-AAA3-852306F0E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362200"/>
            <a:ext cx="8229600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 </a:t>
            </a:r>
            <a:r>
              <a:rPr lang="en-US" altLang="en-US" sz="2000"/>
              <a:t>Reduce the outdoor habitat that </a:t>
            </a:r>
          </a:p>
          <a:p>
            <a:pPr eaLnBrk="1" hangingPunct="1"/>
            <a:r>
              <a:rPr lang="en-US" altLang="en-US" sz="2000"/>
              <a:t>     encourages the presence of </a:t>
            </a:r>
          </a:p>
          <a:p>
            <a:pPr eaLnBrk="1" hangingPunct="1"/>
            <a:r>
              <a:rPr lang="en-US" altLang="en-US" sz="2000"/>
              <a:t>     crickets by removing thick mulch,</a:t>
            </a:r>
          </a:p>
          <a:p>
            <a:pPr eaLnBrk="1" hangingPunct="1"/>
            <a:r>
              <a:rPr lang="en-US" altLang="en-US" sz="2000"/>
              <a:t>     trash, boards, rocks, poorly </a:t>
            </a:r>
          </a:p>
          <a:p>
            <a:pPr eaLnBrk="1" hangingPunct="1"/>
            <a:r>
              <a:rPr lang="en-US" altLang="en-US" sz="2000"/>
              <a:t>     maintained compost piles and </a:t>
            </a:r>
          </a:p>
          <a:p>
            <a:pPr eaLnBrk="1" hangingPunct="1"/>
            <a:r>
              <a:rPr lang="en-US" altLang="en-US" sz="2000"/>
              <a:t>     other hiding spots such as </a:t>
            </a:r>
          </a:p>
          <a:p>
            <a:pPr eaLnBrk="1" hangingPunct="1"/>
            <a:r>
              <a:rPr lang="en-US" altLang="en-US" sz="2000"/>
              <a:t>     firewood piles around the structure.</a:t>
            </a:r>
          </a:p>
          <a:p>
            <a:pPr eaLnBrk="1" hangingPunct="1"/>
            <a:endParaRPr lang="en-US" altLang="en-US"/>
          </a:p>
          <a:p>
            <a:pPr eaLnBrk="1" hangingPunct="1">
              <a:buFontTx/>
              <a:buChar char="•"/>
            </a:pPr>
            <a:r>
              <a:rPr lang="en-US" altLang="en-US" sz="2000"/>
              <a:t>    Caulking cracks &amp; crevices and other </a:t>
            </a:r>
          </a:p>
          <a:p>
            <a:pPr eaLnBrk="1" hangingPunct="1"/>
            <a:r>
              <a:rPr lang="en-US" altLang="en-US" sz="2000"/>
              <a:t>     openings that permit crickets to enter</a:t>
            </a:r>
          </a:p>
          <a:p>
            <a:pPr eaLnBrk="1" hangingPunct="1"/>
            <a:r>
              <a:rPr lang="en-US" altLang="en-US" sz="2000"/>
              <a:t>     the structure.</a:t>
            </a:r>
          </a:p>
          <a:p>
            <a:pPr eaLnBrk="1" hangingPunct="1"/>
            <a:endParaRPr lang="en-US" altLang="en-US" sz="2000" b="1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b="1"/>
          </a:p>
        </p:txBody>
      </p:sp>
      <p:pic>
        <p:nvPicPr>
          <p:cNvPr id="126980" name="Picture 5" descr="picture_044">
            <a:extLst>
              <a:ext uri="{FF2B5EF4-FFF2-40B4-BE49-F238E27FC236}">
                <a16:creationId xmlns:a16="http://schemas.microsoft.com/office/drawing/2014/main" id="{D3C8479A-9538-4315-9B9D-DD73E44BD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14600"/>
            <a:ext cx="2590800" cy="1939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1" name="Picture 6" descr="img_1595">
            <a:extLst>
              <a:ext uri="{FF2B5EF4-FFF2-40B4-BE49-F238E27FC236}">
                <a16:creationId xmlns:a16="http://schemas.microsoft.com/office/drawing/2014/main" id="{435FDD7D-6E73-432D-A1D6-9085C149D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724400"/>
            <a:ext cx="1273175" cy="1697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2" name="Text Box 7">
            <a:extLst>
              <a:ext uri="{FF2B5EF4-FFF2-40B4-BE49-F238E27FC236}">
                <a16:creationId xmlns:a16="http://schemas.microsoft.com/office/drawing/2014/main" id="{4AC75D40-C450-4B42-868F-65F9C5CB6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6983" name="Text Box 8">
            <a:extLst>
              <a:ext uri="{FF2B5EF4-FFF2-40B4-BE49-F238E27FC236}">
                <a16:creationId xmlns:a16="http://schemas.microsoft.com/office/drawing/2014/main" id="{2767E5D7-BCDD-4246-95DD-BD434C06E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3716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>
            <a:extLst>
              <a:ext uri="{FF2B5EF4-FFF2-40B4-BE49-F238E27FC236}">
                <a16:creationId xmlns:a16="http://schemas.microsoft.com/office/drawing/2014/main" id="{47C3B6FE-2CBC-443E-8C16-8A91943B4E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Cave/Camel Crickets</a:t>
            </a:r>
          </a:p>
        </p:txBody>
      </p:sp>
      <p:sp>
        <p:nvSpPr>
          <p:cNvPr id="128002" name="Text Box 3">
            <a:extLst>
              <a:ext uri="{FF2B5EF4-FFF2-40B4-BE49-F238E27FC236}">
                <a16:creationId xmlns:a16="http://schemas.microsoft.com/office/drawing/2014/main" id="{805A8BA2-2EB5-44A5-AE7B-5EA6FF310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128003" name="Text Box 4">
            <a:extLst>
              <a:ext uri="{FF2B5EF4-FFF2-40B4-BE49-F238E27FC236}">
                <a16:creationId xmlns:a16="http://schemas.microsoft.com/office/drawing/2014/main" id="{2F18EB5B-5BD4-411A-ACCF-EDC1E5655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76200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 </a:t>
            </a:r>
            <a:r>
              <a:rPr lang="en-US" altLang="en-US" sz="2000"/>
              <a:t>Install a dehumidifier in the </a:t>
            </a:r>
          </a:p>
          <a:p>
            <a:pPr eaLnBrk="1" hangingPunct="1"/>
            <a:r>
              <a:rPr lang="en-US" altLang="en-US" sz="2000"/>
              <a:t>     basement to lower the moisture</a:t>
            </a:r>
          </a:p>
          <a:p>
            <a:pPr eaLnBrk="1" hangingPunct="1"/>
            <a:r>
              <a:rPr lang="en-US" altLang="en-US" sz="2000"/>
              <a:t>     content of the basement.  Cave</a:t>
            </a:r>
          </a:p>
          <a:p>
            <a:pPr eaLnBrk="1" hangingPunct="1"/>
            <a:r>
              <a:rPr lang="en-US" altLang="en-US" sz="2000"/>
              <a:t>     and camel crickets need a</a:t>
            </a:r>
          </a:p>
          <a:p>
            <a:pPr eaLnBrk="1" hangingPunct="1"/>
            <a:r>
              <a:rPr lang="en-US" altLang="en-US" sz="2000"/>
              <a:t>     moist environment in which to</a:t>
            </a:r>
          </a:p>
          <a:p>
            <a:pPr eaLnBrk="1" hangingPunct="1"/>
            <a:r>
              <a:rPr lang="en-US" altLang="en-US" sz="2000"/>
              <a:t>     live.  Eliminating the moisture</a:t>
            </a:r>
          </a:p>
          <a:p>
            <a:pPr eaLnBrk="1" hangingPunct="1"/>
            <a:r>
              <a:rPr lang="en-US" altLang="en-US" sz="2000"/>
              <a:t>     that is found along a basement</a:t>
            </a:r>
          </a:p>
          <a:p>
            <a:pPr eaLnBrk="1" hangingPunct="1"/>
            <a:r>
              <a:rPr lang="en-US" altLang="en-US" sz="2000"/>
              <a:t>     wall will eliminate this site as a</a:t>
            </a:r>
          </a:p>
          <a:p>
            <a:pPr eaLnBrk="1" hangingPunct="1"/>
            <a:r>
              <a:rPr lang="en-US" altLang="en-US" sz="2000"/>
              <a:t>     harborage area inside.</a:t>
            </a:r>
          </a:p>
          <a:p>
            <a:pPr eaLnBrk="1" hangingPunct="1"/>
            <a:endParaRPr lang="en-US" altLang="en-US" sz="2000" b="1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b="1"/>
          </a:p>
        </p:txBody>
      </p:sp>
      <p:sp>
        <p:nvSpPr>
          <p:cNvPr id="128004" name="Text Box 5">
            <a:extLst>
              <a:ext uri="{FF2B5EF4-FFF2-40B4-BE49-F238E27FC236}">
                <a16:creationId xmlns:a16="http://schemas.microsoft.com/office/drawing/2014/main" id="{B07BBC17-AC28-4DD6-A08F-A24AEB5F4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8005" name="Text Box 6">
            <a:extLst>
              <a:ext uri="{FF2B5EF4-FFF2-40B4-BE49-F238E27FC236}">
                <a16:creationId xmlns:a16="http://schemas.microsoft.com/office/drawing/2014/main" id="{7ADCDCDA-5D62-4571-922F-822D0EF7E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28006" name="Picture 9" descr="dehumidifier_intro">
            <a:extLst>
              <a:ext uri="{FF2B5EF4-FFF2-40B4-BE49-F238E27FC236}">
                <a16:creationId xmlns:a16="http://schemas.microsoft.com/office/drawing/2014/main" id="{6913C5FD-9C75-40B4-8E1F-A260C4203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90800"/>
            <a:ext cx="16002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7" name="Picture 10" descr="S264_Mini_dehumidifier_L.jpg">
            <a:extLst>
              <a:ext uri="{FF2B5EF4-FFF2-40B4-BE49-F238E27FC236}">
                <a16:creationId xmlns:a16="http://schemas.microsoft.com/office/drawing/2014/main" id="{D70009D4-FE4D-45FB-9A01-B60F720B6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19600"/>
            <a:ext cx="1524000" cy="184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2">
            <a:extLst>
              <a:ext uri="{FF2B5EF4-FFF2-40B4-BE49-F238E27FC236}">
                <a16:creationId xmlns:a16="http://schemas.microsoft.com/office/drawing/2014/main" id="{2B707CCD-E92B-4C99-8782-8506D483B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Cave/Camel Crickets</a:t>
            </a:r>
          </a:p>
        </p:txBody>
      </p:sp>
      <p:sp>
        <p:nvSpPr>
          <p:cNvPr id="129026" name="Text Box 3">
            <a:extLst>
              <a:ext uri="{FF2B5EF4-FFF2-40B4-BE49-F238E27FC236}">
                <a16:creationId xmlns:a16="http://schemas.microsoft.com/office/drawing/2014/main" id="{B1588A84-914D-4598-AF99-58E0D270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129027" name="Text Box 4">
            <a:extLst>
              <a:ext uri="{FF2B5EF4-FFF2-40B4-BE49-F238E27FC236}">
                <a16:creationId xmlns:a16="http://schemas.microsoft.com/office/drawing/2014/main" id="{856DB254-35C8-48E9-85FB-D8D547816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286000"/>
            <a:ext cx="79248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 </a:t>
            </a:r>
            <a:r>
              <a:rPr lang="en-US" altLang="en-US" sz="2000"/>
              <a:t>Keep the door to the crawlspace</a:t>
            </a:r>
          </a:p>
          <a:p>
            <a:pPr eaLnBrk="1" hangingPunct="1"/>
            <a:r>
              <a:rPr lang="en-US" altLang="en-US" sz="2000"/>
              <a:t>     closed to prevent cricket entry.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 Insure that the foundation vents </a:t>
            </a:r>
          </a:p>
          <a:p>
            <a:pPr eaLnBrk="1" hangingPunct="1"/>
            <a:r>
              <a:rPr lang="en-US" altLang="en-US" sz="2000"/>
              <a:t>     are screened to prevent cricket </a:t>
            </a:r>
          </a:p>
          <a:p>
            <a:pPr eaLnBrk="1" hangingPunct="1"/>
            <a:r>
              <a:rPr lang="en-US" altLang="en-US" sz="2000"/>
              <a:t>     entry to the crawlspace.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 Keep the crawlspace dry (keep</a:t>
            </a:r>
          </a:p>
          <a:p>
            <a:pPr eaLnBrk="1" hangingPunct="1"/>
            <a:r>
              <a:rPr lang="en-US" altLang="en-US" sz="2000"/>
              <a:t>     the foundation vents open in warm</a:t>
            </a:r>
          </a:p>
          <a:p>
            <a:pPr eaLnBrk="1" hangingPunct="1"/>
            <a:r>
              <a:rPr lang="en-US" altLang="en-US" sz="2000"/>
              <a:t>     weather and install a vapor barrier</a:t>
            </a:r>
          </a:p>
          <a:p>
            <a:pPr eaLnBrk="1" hangingPunct="1"/>
            <a:r>
              <a:rPr lang="en-US" altLang="en-US" sz="2000"/>
              <a:t>     over 70% to 80% of the soil in the</a:t>
            </a:r>
          </a:p>
          <a:p>
            <a:pPr eaLnBrk="1" hangingPunct="1"/>
            <a:r>
              <a:rPr lang="en-US" altLang="en-US" sz="2000"/>
              <a:t>     crawlspace) </a:t>
            </a:r>
          </a:p>
          <a:p>
            <a:pPr eaLnBrk="1" hangingPunct="1"/>
            <a:endParaRPr lang="en-US" altLang="en-US" sz="2000" b="1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b="1"/>
          </a:p>
        </p:txBody>
      </p:sp>
      <p:sp>
        <p:nvSpPr>
          <p:cNvPr id="129028" name="Text Box 7">
            <a:extLst>
              <a:ext uri="{FF2B5EF4-FFF2-40B4-BE49-F238E27FC236}">
                <a16:creationId xmlns:a16="http://schemas.microsoft.com/office/drawing/2014/main" id="{E08636E0-D8FD-49FF-976F-7561DCA55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29029" name="Text Box 8">
            <a:extLst>
              <a:ext uri="{FF2B5EF4-FFF2-40B4-BE49-F238E27FC236}">
                <a16:creationId xmlns:a16="http://schemas.microsoft.com/office/drawing/2014/main" id="{6E6FD016-CA34-443A-9111-4A3D57AA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3716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29030" name="Picture 10" descr="4-02-49_VAPOR BARRIER">
            <a:extLst>
              <a:ext uri="{FF2B5EF4-FFF2-40B4-BE49-F238E27FC236}">
                <a16:creationId xmlns:a16="http://schemas.microsoft.com/office/drawing/2014/main" id="{10420B90-DB52-4103-885E-B39939A70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95800"/>
            <a:ext cx="2514600" cy="167163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31" name="Picture 11" descr="Image014">
            <a:extLst>
              <a:ext uri="{FF2B5EF4-FFF2-40B4-BE49-F238E27FC236}">
                <a16:creationId xmlns:a16="http://schemas.microsoft.com/office/drawing/2014/main" id="{5C529E4C-4485-48B1-B435-D32E02E36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2362200"/>
            <a:ext cx="2540000" cy="190500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2">
            <a:extLst>
              <a:ext uri="{FF2B5EF4-FFF2-40B4-BE49-F238E27FC236}">
                <a16:creationId xmlns:a16="http://schemas.microsoft.com/office/drawing/2014/main" id="{DCB40F8C-CA6A-48D0-B5A1-4D416DF053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Cave/Camel Crickets</a:t>
            </a:r>
          </a:p>
        </p:txBody>
      </p:sp>
      <p:sp>
        <p:nvSpPr>
          <p:cNvPr id="130050" name="Text Box 3">
            <a:extLst>
              <a:ext uri="{FF2B5EF4-FFF2-40B4-BE49-F238E27FC236}">
                <a16:creationId xmlns:a16="http://schemas.microsoft.com/office/drawing/2014/main" id="{5A0A2CD2-DA54-41EA-9B29-3B0AF5D86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130051" name="Text Box 4">
            <a:extLst>
              <a:ext uri="{FF2B5EF4-FFF2-40B4-BE49-F238E27FC236}">
                <a16:creationId xmlns:a16="http://schemas.microsoft.com/office/drawing/2014/main" id="{840193C6-D1F3-4C77-9907-70974B72D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286000"/>
            <a:ext cx="79248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Install a vapor barrier over 70% to</a:t>
            </a:r>
          </a:p>
          <a:p>
            <a:pPr eaLnBrk="1" hangingPunct="1"/>
            <a:r>
              <a:rPr lang="en-US" altLang="en-US" sz="2000"/>
              <a:t>    80% of the soil in the crawlspace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Install Temp Vents to </a:t>
            </a:r>
          </a:p>
          <a:p>
            <a:pPr eaLnBrk="1" hangingPunct="1"/>
            <a:r>
              <a:rPr lang="en-US" altLang="en-US" sz="2000"/>
              <a:t>    provide for the proper </a:t>
            </a:r>
          </a:p>
          <a:p>
            <a:pPr eaLnBrk="1" hangingPunct="1"/>
            <a:r>
              <a:rPr lang="en-US" altLang="en-US" sz="2000"/>
              <a:t>    ventilation of the </a:t>
            </a:r>
          </a:p>
          <a:p>
            <a:pPr eaLnBrk="1" hangingPunct="1"/>
            <a:r>
              <a:rPr lang="en-US" altLang="en-US" sz="2000"/>
              <a:t>    crawlspace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Char char="•"/>
            </a:pPr>
            <a:r>
              <a:rPr lang="en-US" altLang="en-US" sz="2000"/>
              <a:t>   Scatter granular bait in and</a:t>
            </a:r>
          </a:p>
          <a:p>
            <a:pPr eaLnBrk="1" hangingPunct="1"/>
            <a:r>
              <a:rPr lang="en-US" altLang="en-US" sz="2000"/>
              <a:t>    around firewood piles, around</a:t>
            </a:r>
          </a:p>
          <a:p>
            <a:pPr eaLnBrk="1" hangingPunct="1"/>
            <a:r>
              <a:rPr lang="en-US" altLang="en-US" sz="2000"/>
              <a:t>    shrubbery, in ivy and other </a:t>
            </a:r>
          </a:p>
          <a:p>
            <a:pPr eaLnBrk="1" hangingPunct="1"/>
            <a:r>
              <a:rPr lang="en-US" altLang="en-US" sz="2000"/>
              <a:t>    ground cover, and around </a:t>
            </a:r>
          </a:p>
          <a:p>
            <a:pPr eaLnBrk="1" hangingPunct="1"/>
            <a:r>
              <a:rPr lang="en-US" altLang="en-US" sz="2000"/>
              <a:t>    other harborage areas outside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altLang="en-US" sz="2000" b="1"/>
          </a:p>
          <a:p>
            <a:pPr eaLnBrk="1" hangingPunct="1"/>
            <a:endParaRPr lang="en-US" altLang="en-US" sz="2000" b="1"/>
          </a:p>
          <a:p>
            <a:pPr eaLnBrk="1" hangingPunct="1"/>
            <a:endParaRPr lang="en-US" altLang="en-US" b="1"/>
          </a:p>
        </p:txBody>
      </p:sp>
      <p:pic>
        <p:nvPicPr>
          <p:cNvPr id="130052" name="Picture 5" descr="picture_044">
            <a:extLst>
              <a:ext uri="{FF2B5EF4-FFF2-40B4-BE49-F238E27FC236}">
                <a16:creationId xmlns:a16="http://schemas.microsoft.com/office/drawing/2014/main" id="{A9F26416-3C59-4611-B938-3D020F137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953000"/>
            <a:ext cx="1676400" cy="1254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3" name="Text Box 7">
            <a:extLst>
              <a:ext uri="{FF2B5EF4-FFF2-40B4-BE49-F238E27FC236}">
                <a16:creationId xmlns:a16="http://schemas.microsoft.com/office/drawing/2014/main" id="{E204CB1C-17C9-4B9C-A867-F806210AF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0054" name="Text Box 8">
            <a:extLst>
              <a:ext uri="{FF2B5EF4-FFF2-40B4-BE49-F238E27FC236}">
                <a16:creationId xmlns:a16="http://schemas.microsoft.com/office/drawing/2014/main" id="{3925D216-FB12-4A0F-833C-8AC8C1733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77724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cave/camel crickets?   </a:t>
            </a:r>
          </a:p>
        </p:txBody>
      </p:sp>
      <p:pic>
        <p:nvPicPr>
          <p:cNvPr id="130055" name="Picture 9" descr="4-02-49_VAPOR BARRIER">
            <a:extLst>
              <a:ext uri="{FF2B5EF4-FFF2-40B4-BE49-F238E27FC236}">
                <a16:creationId xmlns:a16="http://schemas.microsoft.com/office/drawing/2014/main" id="{DC18511F-20A8-4CC8-974F-DBFBCEED3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09800"/>
            <a:ext cx="1828800" cy="121602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6" name="Picture 10" descr="Image014">
            <a:extLst>
              <a:ext uri="{FF2B5EF4-FFF2-40B4-BE49-F238E27FC236}">
                <a16:creationId xmlns:a16="http://schemas.microsoft.com/office/drawing/2014/main" id="{7FBE9268-48CB-4B09-A2B0-725BF269A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76600"/>
            <a:ext cx="1828800" cy="137160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ranule appl at perimeter.jpg">
            <a:extLst>
              <a:ext uri="{FF2B5EF4-FFF2-40B4-BE49-F238E27FC236}">
                <a16:creationId xmlns:a16="http://schemas.microsoft.com/office/drawing/2014/main" id="{96715A24-2616-4BFB-BC22-A4204E136DF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16005">
            <a:off x="6768368" y="4818210"/>
            <a:ext cx="2011721" cy="15090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258CBCF-0FBA-4C71-B9E8-69255EE43665}"/>
              </a:ext>
            </a:extLst>
          </p:cNvPr>
          <p:cNvSpPr/>
          <p:nvPr/>
        </p:nvSpPr>
        <p:spPr>
          <a:xfrm>
            <a:off x="5029200" y="4724400"/>
            <a:ext cx="396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0812D3-DE17-459F-BE73-DD7A6D60EC99}"/>
              </a:ext>
            </a:extLst>
          </p:cNvPr>
          <p:cNvSpPr/>
          <p:nvPr/>
        </p:nvSpPr>
        <p:spPr>
          <a:xfrm>
            <a:off x="6629400" y="4572000"/>
            <a:ext cx="2362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C7F1F6-77AC-4C09-A788-FAF5C13FDCD9}"/>
              </a:ext>
            </a:extLst>
          </p:cNvPr>
          <p:cNvSpPr/>
          <p:nvPr/>
        </p:nvSpPr>
        <p:spPr>
          <a:xfrm>
            <a:off x="8610600" y="4876800"/>
            <a:ext cx="914400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8C372F-9DC3-4D31-B019-5DDE73497BBF}"/>
              </a:ext>
            </a:extLst>
          </p:cNvPr>
          <p:cNvSpPr/>
          <p:nvPr/>
        </p:nvSpPr>
        <p:spPr>
          <a:xfrm>
            <a:off x="6629400" y="4876800"/>
            <a:ext cx="2286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C0C3EC-C281-48C6-AF7E-8201D8F9EDBF}"/>
              </a:ext>
            </a:extLst>
          </p:cNvPr>
          <p:cNvSpPr/>
          <p:nvPr/>
        </p:nvSpPr>
        <p:spPr>
          <a:xfrm>
            <a:off x="5029200" y="6172200"/>
            <a:ext cx="41148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>
            <a:extLst>
              <a:ext uri="{FF2B5EF4-FFF2-40B4-BE49-F238E27FC236}">
                <a16:creationId xmlns:a16="http://schemas.microsoft.com/office/drawing/2014/main" id="{0A4EF311-2540-4A46-87F9-CE9367B60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Cave/Camel Crickets</a:t>
            </a:r>
          </a:p>
        </p:txBody>
      </p:sp>
      <p:sp>
        <p:nvSpPr>
          <p:cNvPr id="131074" name="Text Box 3">
            <a:extLst>
              <a:ext uri="{FF2B5EF4-FFF2-40B4-BE49-F238E27FC236}">
                <a16:creationId xmlns:a16="http://schemas.microsoft.com/office/drawing/2014/main" id="{9AAD5F90-9919-46C9-BF29-DCD2D4BF3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131075" name="Text Box 4">
            <a:extLst>
              <a:ext uri="{FF2B5EF4-FFF2-40B4-BE49-F238E27FC236}">
                <a16:creationId xmlns:a16="http://schemas.microsoft.com/office/drawing/2014/main" id="{EE82C957-6A1D-40FF-BB32-BC86513C4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8077200" cy="504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/>
              <a:t>  </a:t>
            </a:r>
            <a:r>
              <a:rPr lang="en-US" altLang="en-US" sz="2000"/>
              <a:t>Treat the wooden joists, </a:t>
            </a:r>
          </a:p>
          <a:p>
            <a:pPr eaLnBrk="1" hangingPunct="1"/>
            <a:r>
              <a:rPr lang="en-US" altLang="en-US" sz="2000"/>
              <a:t>    headers, subflooring and </a:t>
            </a:r>
          </a:p>
          <a:p>
            <a:pPr eaLnBrk="1" hangingPunct="1"/>
            <a:r>
              <a:rPr lang="en-US" altLang="en-US" sz="2000"/>
              <a:t>    sills within 3 feet of the </a:t>
            </a:r>
          </a:p>
          <a:p>
            <a:pPr eaLnBrk="1" hangingPunct="1"/>
            <a:r>
              <a:rPr lang="en-US" altLang="en-US" sz="2000"/>
              <a:t>    exterior foundation walls </a:t>
            </a:r>
          </a:p>
          <a:p>
            <a:pPr eaLnBrk="1" hangingPunct="1"/>
            <a:r>
              <a:rPr lang="en-US" altLang="en-US" sz="2000"/>
              <a:t>    and along the top 2 to 3 </a:t>
            </a:r>
          </a:p>
          <a:p>
            <a:pPr eaLnBrk="1" hangingPunct="1"/>
            <a:r>
              <a:rPr lang="en-US" altLang="en-US" sz="2000"/>
              <a:t>    feet of the exterior </a:t>
            </a:r>
          </a:p>
          <a:p>
            <a:pPr eaLnBrk="1" hangingPunct="1"/>
            <a:r>
              <a:rPr lang="en-US" altLang="en-US" sz="2000"/>
              <a:t>    foundation walls inside </a:t>
            </a:r>
          </a:p>
          <a:p>
            <a:pPr eaLnBrk="1" hangingPunct="1"/>
            <a:r>
              <a:rPr lang="en-US" altLang="en-US" sz="2000"/>
              <a:t>    the </a:t>
            </a:r>
            <a:r>
              <a:rPr lang="en-US" altLang="en-US" sz="2000" u="sng"/>
              <a:t>crawlspace </a:t>
            </a:r>
            <a:r>
              <a:rPr lang="en-US" altLang="en-US" sz="2000"/>
              <a:t>with a </a:t>
            </a:r>
          </a:p>
          <a:p>
            <a:pPr eaLnBrk="1" hangingPunct="1"/>
            <a:r>
              <a:rPr lang="en-US" altLang="en-US" sz="2000"/>
              <a:t>    microencapsulated </a:t>
            </a:r>
          </a:p>
          <a:p>
            <a:pPr eaLnBrk="1" hangingPunct="1"/>
            <a:r>
              <a:rPr lang="en-US" altLang="en-US" sz="2000"/>
              <a:t>    formulation of a synthetic </a:t>
            </a:r>
          </a:p>
          <a:p>
            <a:pPr eaLnBrk="1" hangingPunct="1"/>
            <a:r>
              <a:rPr lang="en-US" altLang="en-US" sz="2000"/>
              <a:t>    pyrethroid labeled for such</a:t>
            </a:r>
          </a:p>
          <a:p>
            <a:pPr eaLnBrk="1" hangingPunct="1"/>
            <a:r>
              <a:rPr lang="en-US" altLang="en-US" sz="2000"/>
              <a:t>    an application.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altLang="en-US" sz="2000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b="1"/>
          </a:p>
        </p:txBody>
      </p:sp>
      <p:sp>
        <p:nvSpPr>
          <p:cNvPr id="131076" name="Text Box 6">
            <a:extLst>
              <a:ext uri="{FF2B5EF4-FFF2-40B4-BE49-F238E27FC236}">
                <a16:creationId xmlns:a16="http://schemas.microsoft.com/office/drawing/2014/main" id="{78944396-354C-434B-A633-29B582236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1077" name="Text Box 7">
            <a:extLst>
              <a:ext uri="{FF2B5EF4-FFF2-40B4-BE49-F238E27FC236}">
                <a16:creationId xmlns:a16="http://schemas.microsoft.com/office/drawing/2014/main" id="{394E29F4-AE0F-4442-A2B0-7D9A2DD21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77724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cave/camel crickets?   </a:t>
            </a:r>
          </a:p>
        </p:txBody>
      </p:sp>
      <p:pic>
        <p:nvPicPr>
          <p:cNvPr id="131078" name="Picture 10" descr="camel-crawlspace">
            <a:extLst>
              <a:ext uri="{FF2B5EF4-FFF2-40B4-BE49-F238E27FC236}">
                <a16:creationId xmlns:a16="http://schemas.microsoft.com/office/drawing/2014/main" id="{F2D0D77C-2C69-4693-B041-019E9963F86D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971800"/>
            <a:ext cx="3886200" cy="2954338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1079" name="Text Box 11">
            <a:extLst>
              <a:ext uri="{FF2B5EF4-FFF2-40B4-BE49-F238E27FC236}">
                <a16:creationId xmlns:a16="http://schemas.microsoft.com/office/drawing/2014/main" id="{C21B307C-A8CF-4688-B37B-9598473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2438400"/>
            <a:ext cx="2254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/>
              <a:t>          </a:t>
            </a:r>
            <a:r>
              <a:rPr lang="en-US" altLang="en-US" sz="1800"/>
              <a:t>a crawlspace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>
            <a:extLst>
              <a:ext uri="{FF2B5EF4-FFF2-40B4-BE49-F238E27FC236}">
                <a16:creationId xmlns:a16="http://schemas.microsoft.com/office/drawing/2014/main" id="{4C22416B-2FCB-41E2-9391-37FB318B0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Cave/Camel Crickets</a:t>
            </a:r>
          </a:p>
        </p:txBody>
      </p:sp>
      <p:sp>
        <p:nvSpPr>
          <p:cNvPr id="132098" name="Text Box 3">
            <a:extLst>
              <a:ext uri="{FF2B5EF4-FFF2-40B4-BE49-F238E27FC236}">
                <a16:creationId xmlns:a16="http://schemas.microsoft.com/office/drawing/2014/main" id="{9C951B90-2F72-46F3-80D8-BFA2CDD17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1941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b="1"/>
          </a:p>
        </p:txBody>
      </p:sp>
      <p:sp>
        <p:nvSpPr>
          <p:cNvPr id="132099" name="Text Box 4">
            <a:extLst>
              <a:ext uri="{FF2B5EF4-FFF2-40B4-BE49-F238E27FC236}">
                <a16:creationId xmlns:a16="http://schemas.microsoft.com/office/drawing/2014/main" id="{8A474DCE-C3CA-409F-991A-F30DCCA8F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438400"/>
            <a:ext cx="79248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1"/>
              <a:t>  </a:t>
            </a:r>
            <a:r>
              <a:rPr lang="en-US" altLang="en-US" sz="2000"/>
              <a:t>Treat the wooden joists, </a:t>
            </a:r>
          </a:p>
          <a:p>
            <a:pPr eaLnBrk="1" hangingPunct="1"/>
            <a:r>
              <a:rPr lang="en-US" altLang="en-US" sz="2000"/>
              <a:t>    headers, subflooring and </a:t>
            </a:r>
          </a:p>
          <a:p>
            <a:pPr eaLnBrk="1" hangingPunct="1"/>
            <a:r>
              <a:rPr lang="en-US" altLang="en-US" sz="2000"/>
              <a:t>    sills within 3 feet of the </a:t>
            </a:r>
          </a:p>
          <a:p>
            <a:pPr eaLnBrk="1" hangingPunct="1"/>
            <a:r>
              <a:rPr lang="en-US" altLang="en-US" sz="2000"/>
              <a:t>    unfinished basement </a:t>
            </a:r>
          </a:p>
          <a:p>
            <a:pPr eaLnBrk="1" hangingPunct="1"/>
            <a:r>
              <a:rPr lang="en-US" altLang="en-US" sz="2000"/>
              <a:t>    foundation wall and along </a:t>
            </a:r>
          </a:p>
          <a:p>
            <a:pPr eaLnBrk="1" hangingPunct="1"/>
            <a:r>
              <a:rPr lang="en-US" altLang="en-US" sz="2000"/>
              <a:t>    the top 2 or 3 feet of the </a:t>
            </a:r>
          </a:p>
          <a:p>
            <a:pPr eaLnBrk="1" hangingPunct="1"/>
            <a:r>
              <a:rPr lang="en-US" altLang="en-US" sz="2000"/>
              <a:t>    unfinished basement </a:t>
            </a:r>
          </a:p>
          <a:p>
            <a:pPr eaLnBrk="1" hangingPunct="1"/>
            <a:r>
              <a:rPr lang="en-US" altLang="en-US" sz="2000"/>
              <a:t>    foundation wall with either </a:t>
            </a:r>
          </a:p>
          <a:p>
            <a:pPr eaLnBrk="1" hangingPunct="1"/>
            <a:r>
              <a:rPr lang="en-US" altLang="en-US" sz="2000"/>
              <a:t>    a wettable powder or a</a:t>
            </a:r>
          </a:p>
          <a:p>
            <a:pPr eaLnBrk="1" hangingPunct="1"/>
            <a:r>
              <a:rPr lang="en-US" altLang="en-US" sz="2000"/>
              <a:t>    microencapsulated</a:t>
            </a:r>
          </a:p>
          <a:p>
            <a:pPr eaLnBrk="1" hangingPunct="1"/>
            <a:r>
              <a:rPr lang="en-US" altLang="en-US" sz="2000"/>
              <a:t>    formulation of a synthetic pyrethroid pesticide product that is </a:t>
            </a:r>
          </a:p>
          <a:p>
            <a:pPr eaLnBrk="1" hangingPunct="1"/>
            <a:r>
              <a:rPr lang="en-US" altLang="en-US" sz="2000"/>
              <a:t>    labeled for such use.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altLang="en-US" b="1"/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b="1"/>
          </a:p>
        </p:txBody>
      </p:sp>
      <p:sp>
        <p:nvSpPr>
          <p:cNvPr id="132100" name="Text Box 5">
            <a:extLst>
              <a:ext uri="{FF2B5EF4-FFF2-40B4-BE49-F238E27FC236}">
                <a16:creationId xmlns:a16="http://schemas.microsoft.com/office/drawing/2014/main" id="{BD41BA70-3D02-459F-9261-5F358D36F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2101" name="Text Box 6">
            <a:extLst>
              <a:ext uri="{FF2B5EF4-FFF2-40B4-BE49-F238E27FC236}">
                <a16:creationId xmlns:a16="http://schemas.microsoft.com/office/drawing/2014/main" id="{B29CD5B0-6FFB-4506-89E0-5C6942159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77724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cave/camel crickets?   </a:t>
            </a:r>
          </a:p>
        </p:txBody>
      </p:sp>
      <p:pic>
        <p:nvPicPr>
          <p:cNvPr id="132102" name="Picture 7" descr="camel-crawlspace">
            <a:extLst>
              <a:ext uri="{FF2B5EF4-FFF2-40B4-BE49-F238E27FC236}">
                <a16:creationId xmlns:a16="http://schemas.microsoft.com/office/drawing/2014/main" id="{06380F16-5CBE-4544-82CD-5334BA33E6FE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743200"/>
            <a:ext cx="3505200" cy="266541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2103" name="Line 9">
            <a:extLst>
              <a:ext uri="{FF2B5EF4-FFF2-40B4-BE49-F238E27FC236}">
                <a16:creationId xmlns:a16="http://schemas.microsoft.com/office/drawing/2014/main" id="{20053A93-D58B-41DA-8FAE-CD1D1659B80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4102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4" name="Text Box 10">
            <a:extLst>
              <a:ext uri="{FF2B5EF4-FFF2-40B4-BE49-F238E27FC236}">
                <a16:creationId xmlns:a16="http://schemas.microsoft.com/office/drawing/2014/main" id="{0E31A0E8-1725-4B77-8DC0-16FDD02BA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86000"/>
            <a:ext cx="3508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b="1" u="sng"/>
              <a:t>In an unfinished basement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>
            <a:extLst>
              <a:ext uri="{FF2B5EF4-FFF2-40B4-BE49-F238E27FC236}">
                <a16:creationId xmlns:a16="http://schemas.microsoft.com/office/drawing/2014/main" id="{331EB4F1-0FB8-4BD8-810B-F498B31C71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Earwigs</a:t>
            </a:r>
          </a:p>
        </p:txBody>
      </p:sp>
      <p:sp>
        <p:nvSpPr>
          <p:cNvPr id="133122" name="Rectangle 3">
            <a:extLst>
              <a:ext uri="{FF2B5EF4-FFF2-40B4-BE49-F238E27FC236}">
                <a16:creationId xmlns:a16="http://schemas.microsoft.com/office/drawing/2014/main" id="{05DC3F3B-9D1F-4244-9A50-D36050F21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819400"/>
            <a:ext cx="7924800" cy="3657600"/>
          </a:xfrm>
        </p:spPr>
        <p:txBody>
          <a:bodyPr/>
          <a:lstStyle/>
          <a:p>
            <a:pPr eaLnBrk="1" hangingPunct="1"/>
            <a:r>
              <a:rPr lang="en-US" altLang="en-US" sz="2000"/>
              <a:t>Switching white lights to yellow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(bug) lights that will not attract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earwigs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Turning lights off outside when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earwigs are numerous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/>
            <a:r>
              <a:rPr lang="en-US" altLang="en-US" sz="2000"/>
              <a:t>Using tight-fitting screens and </a:t>
            </a:r>
          </a:p>
          <a:p>
            <a:pPr eaLnBrk="1" hangingPunct="1">
              <a:buFontTx/>
              <a:buNone/>
            </a:pPr>
            <a:r>
              <a:rPr lang="en-US" altLang="en-US" sz="2000"/>
              <a:t>     doors</a:t>
            </a:r>
          </a:p>
        </p:txBody>
      </p:sp>
      <p:sp>
        <p:nvSpPr>
          <p:cNvPr id="133123" name="Text Box 8">
            <a:extLst>
              <a:ext uri="{FF2B5EF4-FFF2-40B4-BE49-F238E27FC236}">
                <a16:creationId xmlns:a16="http://schemas.microsoft.com/office/drawing/2014/main" id="{15A6A8A5-7F7C-47AF-8708-ED2F7F653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3124" name="Text Box 9">
            <a:extLst>
              <a:ext uri="{FF2B5EF4-FFF2-40B4-BE49-F238E27FC236}">
                <a16:creationId xmlns:a16="http://schemas.microsoft.com/office/drawing/2014/main" id="{D83FA202-4832-441C-8EC9-EF1F064E1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33125" name="Picture 9" descr="F:\An occassional Invader Photos\5776_f071233df9fe2acf56087c35f21105c488990daf_original_x_323_1330087982.jpg">
            <a:extLst>
              <a:ext uri="{FF2B5EF4-FFF2-40B4-BE49-F238E27FC236}">
                <a16:creationId xmlns:a16="http://schemas.microsoft.com/office/drawing/2014/main" id="{A4339952-EB70-4575-B30D-6187B04ED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6" name="Picture 10" descr="F:\An occassional Invader Photos\33fbb70e-7e65-47de-8e49-12b0c1f40f38_400.jpg">
            <a:extLst>
              <a:ext uri="{FF2B5EF4-FFF2-40B4-BE49-F238E27FC236}">
                <a16:creationId xmlns:a16="http://schemas.microsoft.com/office/drawing/2014/main" id="{D6AADC03-AC22-4F00-BE9D-AFAEEF1CD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438400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>
            <a:extLst>
              <a:ext uri="{FF2B5EF4-FFF2-40B4-BE49-F238E27FC236}">
                <a16:creationId xmlns:a16="http://schemas.microsoft.com/office/drawing/2014/main" id="{C2A60D83-C7D1-47C9-A8FD-EA34F83C7C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Earwigs</a:t>
            </a:r>
          </a:p>
        </p:txBody>
      </p:sp>
      <p:sp>
        <p:nvSpPr>
          <p:cNvPr id="134146" name="Rectangle 3">
            <a:extLst>
              <a:ext uri="{FF2B5EF4-FFF2-40B4-BE49-F238E27FC236}">
                <a16:creationId xmlns:a16="http://schemas.microsoft.com/office/drawing/2014/main" id="{94424CE7-376A-4EC0-82E1-D787A7E54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2590800"/>
            <a:ext cx="76962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Reduce the outdoor habitat that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encourages the presence of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crickets by removing thick mulch,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trash, boards, rocks, poorly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maintained compost piles and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other hiding spots around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structure.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Caulking cracks &amp; crevices and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other openings that permit crickets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to enter the structure.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134147" name="Text Box 7">
            <a:extLst>
              <a:ext uri="{FF2B5EF4-FFF2-40B4-BE49-F238E27FC236}">
                <a16:creationId xmlns:a16="http://schemas.microsoft.com/office/drawing/2014/main" id="{5DEAB720-D420-495E-BA3B-16A168D6A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4148" name="Text Box 8">
            <a:extLst>
              <a:ext uri="{FF2B5EF4-FFF2-40B4-BE49-F238E27FC236}">
                <a16:creationId xmlns:a16="http://schemas.microsoft.com/office/drawing/2014/main" id="{22DC3557-DB12-48AA-839D-B15E96989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</a:t>
            </a:r>
            <a:r>
              <a:rPr lang="en-US" altLang="en-US" sz="2000" b="1"/>
              <a:t>What can the </a:t>
            </a:r>
            <a:r>
              <a:rPr lang="en-US" altLang="en-US" sz="2000" b="1" u="sng"/>
              <a:t>homeowner</a:t>
            </a:r>
            <a:r>
              <a:rPr lang="en-US" altLang="en-US" sz="2000" b="1"/>
              <a:t> do to help?   </a:t>
            </a:r>
          </a:p>
        </p:txBody>
      </p:sp>
      <p:pic>
        <p:nvPicPr>
          <p:cNvPr id="134149" name="Picture 4" descr="2-06-33_unit 2-4 slide 29 debris">
            <a:extLst>
              <a:ext uri="{FF2B5EF4-FFF2-40B4-BE49-F238E27FC236}">
                <a16:creationId xmlns:a16="http://schemas.microsoft.com/office/drawing/2014/main" id="{387E849F-B9B9-4776-ACFF-AD0D052A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743200"/>
            <a:ext cx="2978150" cy="18621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876FA0-81FB-485F-BA48-16E10D64FF7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4876800"/>
            <a:ext cx="2353768" cy="1679511"/>
          </a:xfrm>
          <a:prstGeom prst="ellipse">
            <a:avLst/>
          </a:prstGeom>
          <a:ln w="3175" cap="rnd">
            <a:solidFill>
              <a:schemeClr val="tx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F7DB22-D1D5-47E0-8057-72F602424081}"/>
              </a:ext>
            </a:extLst>
          </p:cNvPr>
          <p:cNvCxnSpPr/>
          <p:nvPr/>
        </p:nvCxnSpPr>
        <p:spPr>
          <a:xfrm rot="10800000">
            <a:off x="5562600" y="2743200"/>
            <a:ext cx="2971800" cy="1828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42F8A-B98F-47D5-9E44-C3FA753D0D45}"/>
              </a:ext>
            </a:extLst>
          </p:cNvPr>
          <p:cNvCxnSpPr/>
          <p:nvPr/>
        </p:nvCxnSpPr>
        <p:spPr>
          <a:xfrm rot="10800000" flipV="1">
            <a:off x="5562600" y="2743200"/>
            <a:ext cx="2971800" cy="1828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>
            <a:extLst>
              <a:ext uri="{FF2B5EF4-FFF2-40B4-BE49-F238E27FC236}">
                <a16:creationId xmlns:a16="http://schemas.microsoft.com/office/drawing/2014/main" id="{B8CE346E-D7EE-455F-BE0A-7AC047BFC5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Earwigs</a:t>
            </a:r>
          </a:p>
        </p:txBody>
      </p:sp>
      <p:sp>
        <p:nvSpPr>
          <p:cNvPr id="135170" name="Rectangle 3">
            <a:extLst>
              <a:ext uri="{FF2B5EF4-FFF2-40B4-BE49-F238E27FC236}">
                <a16:creationId xmlns:a16="http://schemas.microsoft.com/office/drawing/2014/main" id="{787C5B50-0038-4186-8CA7-80CEE33F0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6200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cracks around windows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and doors and in exterior walls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a dessicant dust containing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silica aerogel or diatomaceous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earth.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Seal up the cracks and crevices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around windows and doors.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Make directed contact treatments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with synergized pyrethrins for rapid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knockdown of the earwigs that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are crawling around indoors…or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simply vacuum them up.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135171" name="Text Box 7">
            <a:extLst>
              <a:ext uri="{FF2B5EF4-FFF2-40B4-BE49-F238E27FC236}">
                <a16:creationId xmlns:a16="http://schemas.microsoft.com/office/drawing/2014/main" id="{B8211B17-A62E-4C99-9B8E-8789EAC70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5172" name="Text Box 8">
            <a:extLst>
              <a:ext uri="{FF2B5EF4-FFF2-40B4-BE49-F238E27FC236}">
                <a16:creationId xmlns:a16="http://schemas.microsoft.com/office/drawing/2014/main" id="{B15D9FF0-73DD-4F6B-9D88-221D4248C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192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             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earwigs?</a:t>
            </a:r>
            <a:r>
              <a:rPr lang="en-US" altLang="en-US" b="1"/>
              <a:t>   </a:t>
            </a:r>
          </a:p>
        </p:txBody>
      </p:sp>
      <p:pic>
        <p:nvPicPr>
          <p:cNvPr id="135173" name="Picture 3">
            <a:extLst>
              <a:ext uri="{FF2B5EF4-FFF2-40B4-BE49-F238E27FC236}">
                <a16:creationId xmlns:a16="http://schemas.microsoft.com/office/drawing/2014/main" id="{1446E8BB-6489-44EF-A46D-1B34FAD09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52600"/>
            <a:ext cx="207168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7" descr="Stock Photo titled: Spraying Aerosol Can, USE OF THIS IMAGE WITHOUT PERMISSION IS PROHIBITED">
            <a:extLst>
              <a:ext uri="{FF2B5EF4-FFF2-40B4-BE49-F238E27FC236}">
                <a16:creationId xmlns:a16="http://schemas.microsoft.com/office/drawing/2014/main" id="{4D718837-8641-4FB2-95AB-5D7B2AA0B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181600"/>
            <a:ext cx="21336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1FCAA7-8DCE-4E31-982F-BF298C21A65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3581400"/>
            <a:ext cx="2000341" cy="1447800"/>
          </a:xfrm>
          <a:prstGeom prst="ellipse">
            <a:avLst/>
          </a:prstGeom>
          <a:ln w="3175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0D4D0DE-D78C-46AB-8665-05A711E3B6DD}"/>
              </a:ext>
            </a:extLst>
          </p:cNvPr>
          <p:cNvSpPr/>
          <p:nvPr/>
        </p:nvSpPr>
        <p:spPr>
          <a:xfrm>
            <a:off x="6400800" y="2819400"/>
            <a:ext cx="381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>
            <a:extLst>
              <a:ext uri="{FF2B5EF4-FFF2-40B4-BE49-F238E27FC236}">
                <a16:creationId xmlns:a16="http://schemas.microsoft.com/office/drawing/2014/main" id="{17238AD3-756D-4EDC-B5D8-1EBC7A02D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Earwigs</a:t>
            </a:r>
          </a:p>
        </p:txBody>
      </p:sp>
      <p:sp>
        <p:nvSpPr>
          <p:cNvPr id="136194" name="Rectangle 3">
            <a:extLst>
              <a:ext uri="{FF2B5EF4-FFF2-40B4-BE49-F238E27FC236}">
                <a16:creationId xmlns:a16="http://schemas.microsoft.com/office/drawing/2014/main" id="{7BF2506E-8177-4D83-8ED6-37B6CE98CF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75438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Treat the areas under mulch and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objects that are adjacent to the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foundation walls of a building.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Rake the mulch back, and using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 microencapsulated formulation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of a synthetic pyrethroid pesticide,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lightly treat the soil, through the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mulch and the top of the mulch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after raking the mulch back. </a:t>
            </a:r>
          </a:p>
          <a:p>
            <a:pPr eaLnBrk="1" hangingPunct="1">
              <a:lnSpc>
                <a:spcPct val="80000"/>
              </a:lnSpc>
            </a:pPr>
            <a:endParaRPr lang="en-US" altLang="en-US" sz="12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Also treat the building foundation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to a height of 2</a:t>
            </a:r>
            <a:r>
              <a:rPr lang="ja-JP" altLang="en-US" sz="2000"/>
              <a:t>’</a:t>
            </a:r>
            <a:r>
              <a:rPr lang="en-US" altLang="ja-JP" sz="2000"/>
              <a:t> or 3</a:t>
            </a:r>
            <a:r>
              <a:rPr lang="ja-JP" altLang="en-US" sz="2000"/>
              <a:t>’</a:t>
            </a:r>
            <a:r>
              <a:rPr lang="en-US" altLang="ja-JP" sz="2000"/>
              <a:t> in areas where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earwigs are active or where they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can find entrance to the structure.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36195" name="Text Box 7">
            <a:extLst>
              <a:ext uri="{FF2B5EF4-FFF2-40B4-BE49-F238E27FC236}">
                <a16:creationId xmlns:a16="http://schemas.microsoft.com/office/drawing/2014/main" id="{9C8079E0-7F44-4069-9584-B79510D0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6196" name="Text Box 8">
            <a:extLst>
              <a:ext uri="{FF2B5EF4-FFF2-40B4-BE49-F238E27FC236}">
                <a16:creationId xmlns:a16="http://schemas.microsoft.com/office/drawing/2014/main" id="{988D87A5-5E0A-430C-8928-32A44219D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4478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earwigs?   </a:t>
            </a:r>
          </a:p>
        </p:txBody>
      </p:sp>
      <p:pic>
        <p:nvPicPr>
          <p:cNvPr id="136197" name="Picture 9" descr="Band treatment with power sprayer.jpg">
            <a:extLst>
              <a:ext uri="{FF2B5EF4-FFF2-40B4-BE49-F238E27FC236}">
                <a16:creationId xmlns:a16="http://schemas.microsoft.com/office/drawing/2014/main" id="{880089F4-D102-4F96-A4FF-ADCCA1B3E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5" t="352" r="697"/>
          <a:stretch>
            <a:fillRect/>
          </a:stretch>
        </p:blipFill>
        <p:spPr bwMode="auto">
          <a:xfrm>
            <a:off x="5867400" y="2438400"/>
            <a:ext cx="2505075" cy="249555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>
            <a:extLst>
              <a:ext uri="{FF2B5EF4-FFF2-40B4-BE49-F238E27FC236}">
                <a16:creationId xmlns:a16="http://schemas.microsoft.com/office/drawing/2014/main" id="{FB6F46C3-3208-4F56-8875-95306C88E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Earwigs</a:t>
            </a:r>
          </a:p>
        </p:txBody>
      </p:sp>
      <p:sp>
        <p:nvSpPr>
          <p:cNvPr id="137218" name="Rectangle 3">
            <a:extLst>
              <a:ext uri="{FF2B5EF4-FFF2-40B4-BE49-F238E27FC236}">
                <a16:creationId xmlns:a16="http://schemas.microsoft.com/office/drawing/2014/main" id="{B2199C97-DC45-4132-8F78-44CDD9261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0010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Apply a granular bait around the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foundation walls of the house in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flower beds, in ground cover,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around shrubbery, in and around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firewood piles, and in other areas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where earwigs may find harborage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A granular bait should be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scattered outside in areas not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accessible to children and pets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sp>
        <p:nvSpPr>
          <p:cNvPr id="137219" name="Text Box 7">
            <a:extLst>
              <a:ext uri="{FF2B5EF4-FFF2-40B4-BE49-F238E27FC236}">
                <a16:creationId xmlns:a16="http://schemas.microsoft.com/office/drawing/2014/main" id="{97287658-A57A-4C8E-A8AF-68701EE97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7220" name="Text Box 8">
            <a:extLst>
              <a:ext uri="{FF2B5EF4-FFF2-40B4-BE49-F238E27FC236}">
                <a16:creationId xmlns:a16="http://schemas.microsoft.com/office/drawing/2014/main" id="{694A8DEB-10BA-4F89-9F09-56748CA71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4478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earwigs?</a:t>
            </a:r>
            <a:r>
              <a:rPr lang="en-US" altLang="en-US" b="1"/>
              <a:t>   </a:t>
            </a:r>
          </a:p>
        </p:txBody>
      </p:sp>
      <p:pic>
        <p:nvPicPr>
          <p:cNvPr id="11" name="Picture 10" descr="Granule appl at perimeter.jpg">
            <a:extLst>
              <a:ext uri="{FF2B5EF4-FFF2-40B4-BE49-F238E27FC236}">
                <a16:creationId xmlns:a16="http://schemas.microsoft.com/office/drawing/2014/main" id="{0CF9353B-44E9-432E-9412-6D6576C933F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16005">
            <a:off x="5505017" y="2180939"/>
            <a:ext cx="2832631" cy="21248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46983C2-D081-4232-B4B1-A59C2CC15FD4}"/>
              </a:ext>
            </a:extLst>
          </p:cNvPr>
          <p:cNvSpPr/>
          <p:nvPr/>
        </p:nvSpPr>
        <p:spPr>
          <a:xfrm>
            <a:off x="5334000" y="1981200"/>
            <a:ext cx="3505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20EBD2-EEDE-44A1-93C7-8841DE55E4FE}"/>
              </a:ext>
            </a:extLst>
          </p:cNvPr>
          <p:cNvSpPr/>
          <p:nvPr/>
        </p:nvSpPr>
        <p:spPr>
          <a:xfrm>
            <a:off x="5410200" y="4267200"/>
            <a:ext cx="3200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18FA2F-ABBD-4756-93E1-736ECA114A84}"/>
              </a:ext>
            </a:extLst>
          </p:cNvPr>
          <p:cNvSpPr/>
          <p:nvPr/>
        </p:nvSpPr>
        <p:spPr>
          <a:xfrm>
            <a:off x="8229600" y="2209800"/>
            <a:ext cx="533400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1DD53D-958C-4994-A638-6CEFC26C3AE3}"/>
              </a:ext>
            </a:extLst>
          </p:cNvPr>
          <p:cNvSpPr/>
          <p:nvPr/>
        </p:nvSpPr>
        <p:spPr>
          <a:xfrm>
            <a:off x="5257800" y="2133600"/>
            <a:ext cx="381000" cy="243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7226" name="Picture 15">
            <a:extLst>
              <a:ext uri="{FF2B5EF4-FFF2-40B4-BE49-F238E27FC236}">
                <a16:creationId xmlns:a16="http://schemas.microsoft.com/office/drawing/2014/main" id="{A96A411C-EC36-40D0-8A9B-1F209031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6"/>
          <a:stretch>
            <a:fillRect/>
          </a:stretch>
        </p:blipFill>
        <p:spPr bwMode="auto">
          <a:xfrm>
            <a:off x="5715000" y="4419600"/>
            <a:ext cx="24796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3A31D9E-FD28-4065-9068-C7DE4F8362A7}"/>
              </a:ext>
            </a:extLst>
          </p:cNvPr>
          <p:cNvSpPr/>
          <p:nvPr/>
        </p:nvSpPr>
        <p:spPr>
          <a:xfrm>
            <a:off x="5562600" y="4191000"/>
            <a:ext cx="2743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35866F-BBB4-4E1F-BAA8-35AA234B9E4F}"/>
              </a:ext>
            </a:extLst>
          </p:cNvPr>
          <p:cNvSpPr/>
          <p:nvPr/>
        </p:nvSpPr>
        <p:spPr>
          <a:xfrm flipH="1">
            <a:off x="5334000" y="2057400"/>
            <a:ext cx="381000" cy="441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>
            <a:extLst>
              <a:ext uri="{FF2B5EF4-FFF2-40B4-BE49-F238E27FC236}">
                <a16:creationId xmlns:a16="http://schemas.microsoft.com/office/drawing/2014/main" id="{3856B20F-C09A-455D-84CD-DED2D1AC7D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Earwigs</a:t>
            </a:r>
          </a:p>
        </p:txBody>
      </p:sp>
      <p:sp>
        <p:nvSpPr>
          <p:cNvPr id="138242" name="Rectangle 3">
            <a:extLst>
              <a:ext uri="{FF2B5EF4-FFF2-40B4-BE49-F238E27FC236}">
                <a16:creationId xmlns:a16="http://schemas.microsoft.com/office/drawing/2014/main" id="{EDA964B8-84E8-442D-A40E-F0946B6361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0010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sp>
        <p:nvSpPr>
          <p:cNvPr id="138243" name="Text Box 7">
            <a:extLst>
              <a:ext uri="{FF2B5EF4-FFF2-40B4-BE49-F238E27FC236}">
                <a16:creationId xmlns:a16="http://schemas.microsoft.com/office/drawing/2014/main" id="{F86A9FF8-2FD8-4E9B-B2BD-97D2BFFD3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8244" name="Text Box 8">
            <a:extLst>
              <a:ext uri="{FF2B5EF4-FFF2-40B4-BE49-F238E27FC236}">
                <a16:creationId xmlns:a16="http://schemas.microsoft.com/office/drawing/2014/main" id="{9080169B-FCFF-46CE-B25B-4892E6D34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3716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earwigs?</a:t>
            </a:r>
            <a:r>
              <a:rPr lang="en-US" altLang="en-US" b="1"/>
              <a:t>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78710D-52D4-4DB6-BF30-3733F0A178B3}"/>
              </a:ext>
            </a:extLst>
          </p:cNvPr>
          <p:cNvSpPr/>
          <p:nvPr/>
        </p:nvSpPr>
        <p:spPr>
          <a:xfrm>
            <a:off x="5334000" y="1981200"/>
            <a:ext cx="3505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A5D587-9ECC-47AA-B624-E7977001C324}"/>
              </a:ext>
            </a:extLst>
          </p:cNvPr>
          <p:cNvSpPr/>
          <p:nvPr/>
        </p:nvSpPr>
        <p:spPr>
          <a:xfrm>
            <a:off x="5410200" y="4267200"/>
            <a:ext cx="3200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BC99AA-3995-4B06-BE3C-D4E5100521DF}"/>
              </a:ext>
            </a:extLst>
          </p:cNvPr>
          <p:cNvSpPr/>
          <p:nvPr/>
        </p:nvSpPr>
        <p:spPr>
          <a:xfrm>
            <a:off x="8229600" y="2209800"/>
            <a:ext cx="533400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79A06E-44E0-4D11-B8C9-7EF4FA88BDF1}"/>
              </a:ext>
            </a:extLst>
          </p:cNvPr>
          <p:cNvSpPr/>
          <p:nvPr/>
        </p:nvSpPr>
        <p:spPr>
          <a:xfrm>
            <a:off x="5257800" y="2133600"/>
            <a:ext cx="381000" cy="243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FF4D48-2801-4EBB-BC88-C56EFA7AAFDA}"/>
              </a:ext>
            </a:extLst>
          </p:cNvPr>
          <p:cNvSpPr/>
          <p:nvPr/>
        </p:nvSpPr>
        <p:spPr>
          <a:xfrm>
            <a:off x="5562600" y="4191000"/>
            <a:ext cx="2743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B2078D-5566-4BE9-9012-D3D7CDB5A0A3}"/>
              </a:ext>
            </a:extLst>
          </p:cNvPr>
          <p:cNvSpPr/>
          <p:nvPr/>
        </p:nvSpPr>
        <p:spPr>
          <a:xfrm flipH="1">
            <a:off x="5334000" y="2057400"/>
            <a:ext cx="381000" cy="441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8251" name="Picture 2">
            <a:extLst>
              <a:ext uri="{FF2B5EF4-FFF2-40B4-BE49-F238E27FC236}">
                <a16:creationId xmlns:a16="http://schemas.microsoft.com/office/drawing/2014/main" id="{88B8B8EB-1834-43BA-AF27-9A114A846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00600"/>
            <a:ext cx="1752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52" name="Picture 13">
            <a:extLst>
              <a:ext uri="{FF2B5EF4-FFF2-40B4-BE49-F238E27FC236}">
                <a16:creationId xmlns:a16="http://schemas.microsoft.com/office/drawing/2014/main" id="{8B4B946E-28BE-4DEC-BA3D-988C8D414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09800"/>
            <a:ext cx="3048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53" name="TextBox 19">
            <a:extLst>
              <a:ext uri="{FF2B5EF4-FFF2-40B4-BE49-F238E27FC236}">
                <a16:creationId xmlns:a16="http://schemas.microsoft.com/office/drawing/2014/main" id="{F164CDEF-82CE-4FF7-9F2B-50A04B5BE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09800"/>
            <a:ext cx="457200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  </a:t>
            </a:r>
            <a:r>
              <a:rPr lang="en-US" altLang="en-US" sz="2000"/>
              <a:t>Earwigs often find harborage </a:t>
            </a:r>
          </a:p>
          <a:p>
            <a:pPr eaLnBrk="1" hangingPunct="1"/>
            <a:r>
              <a:rPr lang="en-US" altLang="en-US" sz="2000"/>
              <a:t>    under things…under potted plants, </a:t>
            </a:r>
          </a:p>
          <a:p>
            <a:pPr eaLnBrk="1" hangingPunct="1"/>
            <a:r>
              <a:rPr lang="en-US" altLang="en-US" sz="2000"/>
              <a:t>    under garbage cans, under splash </a:t>
            </a:r>
          </a:p>
          <a:p>
            <a:pPr eaLnBrk="1" hangingPunct="1"/>
            <a:r>
              <a:rPr lang="en-US" altLang="en-US" sz="2000"/>
              <a:t>    blocks, firewood, under stepping </a:t>
            </a:r>
          </a:p>
          <a:p>
            <a:pPr eaLnBrk="1" hangingPunct="1"/>
            <a:r>
              <a:rPr lang="en-US" altLang="en-US" sz="2000"/>
              <a:t>    stones, and under concrete slabs </a:t>
            </a:r>
          </a:p>
          <a:p>
            <a:pPr eaLnBrk="1" hangingPunct="1"/>
            <a:r>
              <a:rPr lang="en-US" altLang="en-US" sz="2000"/>
              <a:t>    that are attached to the building.</a:t>
            </a:r>
          </a:p>
          <a:p>
            <a:pPr eaLnBrk="1" hangingPunct="1"/>
            <a:endParaRPr lang="en-US" altLang="en-US" sz="200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  </a:t>
            </a:r>
            <a:r>
              <a:rPr lang="en-US" altLang="en-US" sz="2000"/>
              <a:t>Lift items up and treat beneath and </a:t>
            </a:r>
          </a:p>
          <a:p>
            <a:pPr eaLnBrk="1" hangingPunct="1"/>
            <a:r>
              <a:rPr lang="en-US" altLang="en-US" sz="2000"/>
              <a:t>    treat the cracks between attached </a:t>
            </a:r>
          </a:p>
          <a:p>
            <a:pPr eaLnBrk="1" hangingPunct="1"/>
            <a:r>
              <a:rPr lang="en-US" altLang="en-US" sz="2000"/>
              <a:t>    concrete slabs and the building with </a:t>
            </a:r>
          </a:p>
          <a:p>
            <a:pPr eaLnBrk="1" hangingPunct="1"/>
            <a:r>
              <a:rPr lang="en-US" altLang="en-US" sz="2000"/>
              <a:t>    a microencapsulated formulation of </a:t>
            </a:r>
          </a:p>
          <a:p>
            <a:pPr eaLnBrk="1" hangingPunct="1"/>
            <a:r>
              <a:rPr lang="en-US" altLang="en-US" sz="2000"/>
              <a:t>    a synthetic pyrethroid product.</a:t>
            </a:r>
            <a:endParaRPr lang="en-US" alt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8ECC7A-54AA-44A4-A907-E274ABCDE5C6}"/>
              </a:ext>
            </a:extLst>
          </p:cNvPr>
          <p:cNvCxnSpPr/>
          <p:nvPr/>
        </p:nvCxnSpPr>
        <p:spPr>
          <a:xfrm rot="16200000" flipH="1">
            <a:off x="6210300" y="2933700"/>
            <a:ext cx="1905000" cy="121920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>
            <a:extLst>
              <a:ext uri="{FF2B5EF4-FFF2-40B4-BE49-F238E27FC236}">
                <a16:creationId xmlns:a16="http://schemas.microsoft.com/office/drawing/2014/main" id="{10F63969-9226-49AA-AEB6-8A3E8DA107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Earwigs</a:t>
            </a:r>
          </a:p>
        </p:txBody>
      </p:sp>
      <p:sp>
        <p:nvSpPr>
          <p:cNvPr id="139266" name="Rectangle 3">
            <a:extLst>
              <a:ext uri="{FF2B5EF4-FFF2-40B4-BE49-F238E27FC236}">
                <a16:creationId xmlns:a16="http://schemas.microsoft.com/office/drawing/2014/main" id="{3A94D833-7F05-44AC-BBCD-9F18D0353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8001000" cy="3962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Lift up stepping stones,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trash cans, rocks, boards,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splash blocks under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downspouts, and rubbish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treat underneath them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with a microencapsulated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formulation of a synthetic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pyrethroid pesticide product.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  <a:p>
            <a:pPr eaLnBrk="1" hangingPunct="1">
              <a:lnSpc>
                <a:spcPct val="80000"/>
              </a:lnSpc>
            </a:pPr>
            <a:endParaRPr lang="en-US" altLang="en-US" sz="2000" b="1"/>
          </a:p>
        </p:txBody>
      </p:sp>
      <p:sp>
        <p:nvSpPr>
          <p:cNvPr id="139267" name="Text Box 7">
            <a:extLst>
              <a:ext uri="{FF2B5EF4-FFF2-40B4-BE49-F238E27FC236}">
                <a16:creationId xmlns:a16="http://schemas.microsoft.com/office/drawing/2014/main" id="{2C1A4EFA-598E-4EF3-BB9C-BCBE2F360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39268" name="Text Box 8">
            <a:extLst>
              <a:ext uri="{FF2B5EF4-FFF2-40B4-BE49-F238E27FC236}">
                <a16:creationId xmlns:a16="http://schemas.microsoft.com/office/drawing/2014/main" id="{9F32A6D3-8480-44DB-82A3-4505D2A5D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4478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            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earwigs?</a:t>
            </a:r>
            <a:r>
              <a:rPr lang="en-US" altLang="en-US" b="1"/>
              <a:t>   </a:t>
            </a:r>
          </a:p>
        </p:txBody>
      </p:sp>
      <p:pic>
        <p:nvPicPr>
          <p:cNvPr id="139269" name="Picture 9">
            <a:extLst>
              <a:ext uri="{FF2B5EF4-FFF2-40B4-BE49-F238E27FC236}">
                <a16:creationId xmlns:a16="http://schemas.microsoft.com/office/drawing/2014/main" id="{D8D735BE-51A4-41C7-B1DA-8162CE237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0"/>
            <a:ext cx="3705225" cy="247015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>
            <a:extLst>
              <a:ext uri="{FF2B5EF4-FFF2-40B4-BE49-F238E27FC236}">
                <a16:creationId xmlns:a16="http://schemas.microsoft.com/office/drawing/2014/main" id="{7FDC2BB8-FA7B-48D5-B5C7-52BAEA646C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Springtails</a:t>
            </a:r>
          </a:p>
        </p:txBody>
      </p:sp>
      <p:sp>
        <p:nvSpPr>
          <p:cNvPr id="140290" name="Rectangle 3">
            <a:extLst>
              <a:ext uri="{FF2B5EF4-FFF2-40B4-BE49-F238E27FC236}">
                <a16:creationId xmlns:a16="http://schemas.microsoft.com/office/drawing/2014/main" id="{1D5A4F4C-B50F-4585-9ABA-700324975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0010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Springtails need moisture under thatch and leaf litter.  Eliminating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excess thatch eliminates the moisture that springtails need to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survive.  Homeowners need to dethatch the grass with excess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thatch!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sp>
        <p:nvSpPr>
          <p:cNvPr id="140291" name="Text Box 7">
            <a:extLst>
              <a:ext uri="{FF2B5EF4-FFF2-40B4-BE49-F238E27FC236}">
                <a16:creationId xmlns:a16="http://schemas.microsoft.com/office/drawing/2014/main" id="{422A04A4-60F6-4CB1-AF3D-F224E3B47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40292" name="Text Box 8">
            <a:extLst>
              <a:ext uri="{FF2B5EF4-FFF2-40B4-BE49-F238E27FC236}">
                <a16:creationId xmlns:a16="http://schemas.microsoft.com/office/drawing/2014/main" id="{B0395D98-4961-4D5F-974A-EFCD3E7D4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447800"/>
            <a:ext cx="7239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</a:t>
            </a:r>
            <a:r>
              <a:rPr lang="en-US" altLang="en-US" sz="2000" b="1"/>
              <a:t>What can the homeowner can do to control springtails?</a:t>
            </a:r>
            <a:r>
              <a:rPr lang="en-US" altLang="en-US" b="1"/>
              <a:t>   </a:t>
            </a:r>
          </a:p>
        </p:txBody>
      </p:sp>
      <p:pic>
        <p:nvPicPr>
          <p:cNvPr id="140293" name="Picture 2" descr="F:\An occassional Invader Photos\1586890_orig.jpg">
            <a:extLst>
              <a:ext uri="{FF2B5EF4-FFF2-40B4-BE49-F238E27FC236}">
                <a16:creationId xmlns:a16="http://schemas.microsoft.com/office/drawing/2014/main" id="{8D51E79E-BC82-4514-91F6-F4FACC15C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0"/>
            <a:ext cx="328295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3">
            <a:extLst>
              <a:ext uri="{FF2B5EF4-FFF2-40B4-BE49-F238E27FC236}">
                <a16:creationId xmlns:a16="http://schemas.microsoft.com/office/drawing/2014/main" id="{C67640D5-9EA1-4362-A417-B63CECF52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0"/>
            <a:ext cx="46196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2">
            <a:extLst>
              <a:ext uri="{FF2B5EF4-FFF2-40B4-BE49-F238E27FC236}">
                <a16:creationId xmlns:a16="http://schemas.microsoft.com/office/drawing/2014/main" id="{FB511AFF-8523-455A-8328-0D24DC7CD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Springtails</a:t>
            </a:r>
          </a:p>
        </p:txBody>
      </p:sp>
      <p:sp>
        <p:nvSpPr>
          <p:cNvPr id="141314" name="Rectangle 3">
            <a:extLst>
              <a:ext uri="{FF2B5EF4-FFF2-40B4-BE49-F238E27FC236}">
                <a16:creationId xmlns:a16="http://schemas.microsoft.com/office/drawing/2014/main" id="{7F30D3A9-31F0-4FC9-8018-CC675E1D1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0010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Springtails need moisture under thatch and leaf litter.  The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homeowner can eliminate the moisture by raking up leaf litter.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Springtails can gain entrance through very small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cracks in the foundation wall, around windows,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around and under doors, around pipes going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through walls, etc.  The homeowner should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caulk cracks &amp; crevices and other openings that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permit springtails to gain entrance to the structure.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sp>
        <p:nvSpPr>
          <p:cNvPr id="141315" name="Text Box 7">
            <a:extLst>
              <a:ext uri="{FF2B5EF4-FFF2-40B4-BE49-F238E27FC236}">
                <a16:creationId xmlns:a16="http://schemas.microsoft.com/office/drawing/2014/main" id="{37728B04-D16E-462F-BF01-3BC8B0A0F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41316" name="Text Box 8">
            <a:extLst>
              <a:ext uri="{FF2B5EF4-FFF2-40B4-BE49-F238E27FC236}">
                <a16:creationId xmlns:a16="http://schemas.microsoft.com/office/drawing/2014/main" id="{7863BA9B-311D-451A-AEDC-9692F132E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447800"/>
            <a:ext cx="7239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</a:t>
            </a:r>
            <a:r>
              <a:rPr lang="en-US" altLang="en-US" sz="2000" b="1"/>
              <a:t>What can the homeowner can do to control springtails?</a:t>
            </a:r>
            <a:r>
              <a:rPr lang="en-US" altLang="en-US" b="1"/>
              <a:t>   </a:t>
            </a:r>
          </a:p>
        </p:txBody>
      </p:sp>
      <p:pic>
        <p:nvPicPr>
          <p:cNvPr id="141317" name="Picture 2" descr="F:\An occassional Invader Photos\bow rake.JPG">
            <a:extLst>
              <a:ext uri="{FF2B5EF4-FFF2-40B4-BE49-F238E27FC236}">
                <a16:creationId xmlns:a16="http://schemas.microsoft.com/office/drawing/2014/main" id="{9154F77D-4A48-467B-96A7-D57934C14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124200"/>
            <a:ext cx="325755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318" name="Picture 8" descr="2-02_ExclusionB">
            <a:extLst>
              <a:ext uri="{FF2B5EF4-FFF2-40B4-BE49-F238E27FC236}">
                <a16:creationId xmlns:a16="http://schemas.microsoft.com/office/drawing/2014/main" id="{CB3C9FBD-3E2F-4A6C-A206-FDF30993B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724400"/>
            <a:ext cx="1087438" cy="144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Rectangle 2">
            <a:extLst>
              <a:ext uri="{FF2B5EF4-FFF2-40B4-BE49-F238E27FC236}">
                <a16:creationId xmlns:a16="http://schemas.microsoft.com/office/drawing/2014/main" id="{D3643A15-DDB2-411F-A1F8-E7ECB0563C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44563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Springtails</a:t>
            </a:r>
          </a:p>
        </p:txBody>
      </p:sp>
      <p:sp>
        <p:nvSpPr>
          <p:cNvPr id="142338" name="Rectangle 3">
            <a:extLst>
              <a:ext uri="{FF2B5EF4-FFF2-40B4-BE49-F238E27FC236}">
                <a16:creationId xmlns:a16="http://schemas.microsoft.com/office/drawing/2014/main" id="{E0C2F96C-1C55-4539-B7F4-4016DE33B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8153400" cy="3992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areas adjacent to the building in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 band up to 10</a:t>
            </a:r>
            <a:r>
              <a:rPr lang="ja-JP" altLang="en-US" sz="2000"/>
              <a:t>’</a:t>
            </a:r>
            <a:r>
              <a:rPr lang="en-US" altLang="ja-JP" sz="2000"/>
              <a:t> wide.  Rake the mulch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back and using a microencapsulated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formulation of a synthetic pyrethroid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pesticide product that is labeled for such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use, treat the soil and the top of the mulch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after raking the mulch back.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Treat the foundation walls of the building with the same type of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product, up to a height of 2</a:t>
            </a:r>
            <a:r>
              <a:rPr lang="ja-JP" altLang="en-US" sz="2000"/>
              <a:t>’</a:t>
            </a:r>
            <a:r>
              <a:rPr lang="en-US" altLang="ja-JP" sz="2000"/>
              <a:t> or 3</a:t>
            </a:r>
            <a:r>
              <a:rPr lang="ja-JP" altLang="en-US" sz="2000"/>
              <a:t>’</a:t>
            </a:r>
            <a:r>
              <a:rPr lang="en-US" altLang="ja-JP" sz="2000"/>
              <a:t> from grade in areas where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springtails are active or where they can find entrance to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structure.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b="1"/>
          </a:p>
        </p:txBody>
      </p:sp>
      <p:sp>
        <p:nvSpPr>
          <p:cNvPr id="142339" name="Text Box 5">
            <a:extLst>
              <a:ext uri="{FF2B5EF4-FFF2-40B4-BE49-F238E27FC236}">
                <a16:creationId xmlns:a16="http://schemas.microsoft.com/office/drawing/2014/main" id="{7990EE62-6386-4AB1-B6D9-688B2A264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42340" name="Text Box 6">
            <a:extLst>
              <a:ext uri="{FF2B5EF4-FFF2-40B4-BE49-F238E27FC236}">
                <a16:creationId xmlns:a16="http://schemas.microsoft.com/office/drawing/2014/main" id="{1812CCB0-D34B-40D0-8298-E2A73205E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7000" cy="466725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springtails?   </a:t>
            </a:r>
          </a:p>
        </p:txBody>
      </p:sp>
      <p:pic>
        <p:nvPicPr>
          <p:cNvPr id="142341" name="Picture 4" descr="TREATMENT - Treating ant nest behind shrubs">
            <a:extLst>
              <a:ext uri="{FF2B5EF4-FFF2-40B4-BE49-F238E27FC236}">
                <a16:creationId xmlns:a16="http://schemas.microsoft.com/office/drawing/2014/main" id="{77C06429-66BD-4E4A-A647-918F441A9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67000"/>
            <a:ext cx="2547938" cy="190500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>
            <a:extLst>
              <a:ext uri="{FF2B5EF4-FFF2-40B4-BE49-F238E27FC236}">
                <a16:creationId xmlns:a16="http://schemas.microsoft.com/office/drawing/2014/main" id="{DFBDCD61-6CA9-488F-BCB9-464DCA7084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Springtails</a:t>
            </a:r>
          </a:p>
        </p:txBody>
      </p:sp>
      <p:sp>
        <p:nvSpPr>
          <p:cNvPr id="143362" name="Text Box 4">
            <a:extLst>
              <a:ext uri="{FF2B5EF4-FFF2-40B4-BE49-F238E27FC236}">
                <a16:creationId xmlns:a16="http://schemas.microsoft.com/office/drawing/2014/main" id="{0FD28BBA-4CF5-4886-90B7-523DFEF30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15605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43363" name="Text Box 5">
            <a:extLst>
              <a:ext uri="{FF2B5EF4-FFF2-40B4-BE49-F238E27FC236}">
                <a16:creationId xmlns:a16="http://schemas.microsoft.com/office/drawing/2014/main" id="{E9CA7064-76EF-497A-A94A-BC50C905B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371600"/>
            <a:ext cx="64770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       </a:t>
            </a:r>
            <a:r>
              <a:rPr lang="en-US" altLang="en-US" sz="2000" b="1"/>
              <a:t>What can </a:t>
            </a:r>
            <a:r>
              <a:rPr lang="en-US" altLang="en-US" sz="2000" b="1" u="sng"/>
              <a:t>we</a:t>
            </a:r>
            <a:r>
              <a:rPr lang="en-US" altLang="en-US" sz="2000" b="1"/>
              <a:t> do to control springtails?</a:t>
            </a:r>
            <a:r>
              <a:rPr lang="en-US" altLang="en-US" b="1"/>
              <a:t>   </a:t>
            </a:r>
          </a:p>
        </p:txBody>
      </p:sp>
      <p:sp>
        <p:nvSpPr>
          <p:cNvPr id="143364" name="Rectangle 7">
            <a:extLst>
              <a:ext uri="{FF2B5EF4-FFF2-40B4-BE49-F238E27FC236}">
                <a16:creationId xmlns:a16="http://schemas.microsoft.com/office/drawing/2014/main" id="{AE02A5E9-7A81-4338-9433-815E7B296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2362200"/>
            <a:ext cx="76200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Seal up the cracks and crevices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around windows and doors.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Treat the cracks around windows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and doors and in exterior walls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with a dessicant dust containing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silica aerogel or diatomaceous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earth.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Make directed contact treatments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with synergized pyrethrins for rapid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knockdown of the springtails that are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crawling around indoors…or simply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vacuum them up.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4774AB-ACEE-4788-BDF7-F94A45B6CB6E}"/>
              </a:ext>
            </a:extLst>
          </p:cNvPr>
          <p:cNvSpPr/>
          <p:nvPr/>
        </p:nvSpPr>
        <p:spPr>
          <a:xfrm>
            <a:off x="5638800" y="2057400"/>
            <a:ext cx="3352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757A26-0F5C-408A-AD11-5FDB3D425E27}"/>
              </a:ext>
            </a:extLst>
          </p:cNvPr>
          <p:cNvSpPr/>
          <p:nvPr/>
        </p:nvSpPr>
        <p:spPr>
          <a:xfrm>
            <a:off x="8534400" y="1905000"/>
            <a:ext cx="609600" cy="381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3367" name="Picture 7" descr="Stock Photo titled: Spraying Aerosol Can, USE OF THIS IMAGE WITHOUT PERMISSION IS PROHIBITED">
            <a:extLst>
              <a:ext uri="{FF2B5EF4-FFF2-40B4-BE49-F238E27FC236}">
                <a16:creationId xmlns:a16="http://schemas.microsoft.com/office/drawing/2014/main" id="{99A79A7A-43CB-4EE5-BB8D-A682192D3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105400"/>
            <a:ext cx="21336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8" name="Picture 3">
            <a:extLst>
              <a:ext uri="{FF2B5EF4-FFF2-40B4-BE49-F238E27FC236}">
                <a16:creationId xmlns:a16="http://schemas.microsoft.com/office/drawing/2014/main" id="{1C39B8B4-33F7-4173-B1FB-435D770BE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971800"/>
            <a:ext cx="207168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BED8E81-8BE9-4844-B011-8EC4927BE02A}"/>
              </a:ext>
            </a:extLst>
          </p:cNvPr>
          <p:cNvSpPr/>
          <p:nvPr/>
        </p:nvSpPr>
        <p:spPr>
          <a:xfrm>
            <a:off x="5867400" y="40386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3370" name="Picture 14" descr="2-02_ExclusionB">
            <a:extLst>
              <a:ext uri="{FF2B5EF4-FFF2-40B4-BE49-F238E27FC236}">
                <a16:creationId xmlns:a16="http://schemas.microsoft.com/office/drawing/2014/main" id="{883B8E7B-262F-416F-9FBD-046F5F196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914400" cy="1219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2">
            <a:extLst>
              <a:ext uri="{FF2B5EF4-FFF2-40B4-BE49-F238E27FC236}">
                <a16:creationId xmlns:a16="http://schemas.microsoft.com/office/drawing/2014/main" id="{BA92A3E5-9C56-40C3-BBC5-B6A80399FA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Asian Lady Beetles &amp; Cluster Flies</a:t>
            </a:r>
          </a:p>
        </p:txBody>
      </p:sp>
      <p:sp>
        <p:nvSpPr>
          <p:cNvPr id="144386" name="Rectangle 3">
            <a:extLst>
              <a:ext uri="{FF2B5EF4-FFF2-40B4-BE49-F238E27FC236}">
                <a16:creationId xmlns:a16="http://schemas.microsoft.com/office/drawing/2014/main" id="{6325A95D-47DA-4B76-8AE6-05A8CF50A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0010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sp>
        <p:nvSpPr>
          <p:cNvPr id="144387" name="Text Box 7">
            <a:extLst>
              <a:ext uri="{FF2B5EF4-FFF2-40B4-BE49-F238E27FC236}">
                <a16:creationId xmlns:a16="http://schemas.microsoft.com/office/drawing/2014/main" id="{13D5C66B-0C12-44B6-A1B6-6D1068E73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44388" name="Text Box 8">
            <a:extLst>
              <a:ext uri="{FF2B5EF4-FFF2-40B4-BE49-F238E27FC236}">
                <a16:creationId xmlns:a16="http://schemas.microsoft.com/office/drawing/2014/main" id="{D167FD5E-AFED-4D41-A6A6-CCB6DE999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219200"/>
            <a:ext cx="46482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  </a:t>
            </a:r>
            <a:r>
              <a:rPr lang="en-US" altLang="en-US" sz="2000" b="1"/>
              <a:t>What can the homeowner can do?</a:t>
            </a:r>
            <a:r>
              <a:rPr lang="en-US" altLang="en-US" b="1"/>
              <a:t>   </a:t>
            </a:r>
          </a:p>
        </p:txBody>
      </p:sp>
      <p:sp>
        <p:nvSpPr>
          <p:cNvPr id="144389" name="Rectangle 3">
            <a:extLst>
              <a:ext uri="{FF2B5EF4-FFF2-40B4-BE49-F238E27FC236}">
                <a16:creationId xmlns:a16="http://schemas.microsoft.com/office/drawing/2014/main" id="{EEC7AE1F-1456-4DBF-BD76-13EBB6CA1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28800"/>
            <a:ext cx="8001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Calibri" panose="020F0502020204030204" pitchFamily="34" charset="0"/>
              </a:rPr>
              <a:t>  Mechanical exclusion seems to be the best method of control to keep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lady beetles, as well as all other overwintering pests, from entering  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homes and buildings. Cracks around windows, doors, siding, utility pipes,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behind chimneys, and underneath the wood fascia and other openings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should be sealed with good quality silicone or silicone-latex caulk.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Damaged screens on doors and windows should be repaired or replaced.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Attics, fireplace chimneys, and exhaust vents should be covered with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number 20 (or smaller) screen mesh. </a:t>
            </a:r>
          </a:p>
        </p:txBody>
      </p:sp>
      <p:pic>
        <p:nvPicPr>
          <p:cNvPr id="144390" name="Picture 9" descr="Photo of possible house entry points under loose shingles and around eaves.">
            <a:extLst>
              <a:ext uri="{FF2B5EF4-FFF2-40B4-BE49-F238E27FC236}">
                <a16:creationId xmlns:a16="http://schemas.microsoft.com/office/drawing/2014/main" id="{D15220CB-A132-453A-83BC-9BC594841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95800"/>
            <a:ext cx="2819400" cy="191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1" name="Picture 5" descr="MALBwindow3">
            <a:extLst>
              <a:ext uri="{FF2B5EF4-FFF2-40B4-BE49-F238E27FC236}">
                <a16:creationId xmlns:a16="http://schemas.microsoft.com/office/drawing/2014/main" id="{8CFC0674-CCA8-4311-9DAE-15802B4A7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267200"/>
            <a:ext cx="1931988" cy="234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2" name="Picture 2">
            <a:extLst>
              <a:ext uri="{FF2B5EF4-FFF2-40B4-BE49-F238E27FC236}">
                <a16:creationId xmlns:a16="http://schemas.microsoft.com/office/drawing/2014/main" id="{2D5FD35D-C8F9-4747-88C5-77246FC12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95800"/>
            <a:ext cx="297973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>
            <a:extLst>
              <a:ext uri="{FF2B5EF4-FFF2-40B4-BE49-F238E27FC236}">
                <a16:creationId xmlns:a16="http://schemas.microsoft.com/office/drawing/2014/main" id="{EE1CF3AD-9F2E-41BC-833B-5B0E6E4A78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rgbClr val="A4FEA8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b="1">
                <a:latin typeface="Calibri" panose="020F0502020204030204" pitchFamily="34" charset="0"/>
              </a:rPr>
              <a:t>Control of Asian Lady Beetles &amp; Cluster Flies</a:t>
            </a:r>
          </a:p>
        </p:txBody>
      </p:sp>
      <p:sp>
        <p:nvSpPr>
          <p:cNvPr id="145410" name="Rectangle 3">
            <a:extLst>
              <a:ext uri="{FF2B5EF4-FFF2-40B4-BE49-F238E27FC236}">
                <a16:creationId xmlns:a16="http://schemas.microsoft.com/office/drawing/2014/main" id="{B411EE9D-02AF-4377-AED9-8EFE57A7C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6106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endParaRPr lang="en-US" altLang="en-US" sz="2400" b="1"/>
          </a:p>
        </p:txBody>
      </p:sp>
      <p:sp>
        <p:nvSpPr>
          <p:cNvPr id="145411" name="Text Box 7">
            <a:extLst>
              <a:ext uri="{FF2B5EF4-FFF2-40B4-BE49-F238E27FC236}">
                <a16:creationId xmlns:a16="http://schemas.microsoft.com/office/drawing/2014/main" id="{7973396B-2A75-4D5A-879A-98D218A08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636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45412" name="Text Box 8">
            <a:extLst>
              <a:ext uri="{FF2B5EF4-FFF2-40B4-BE49-F238E27FC236}">
                <a16:creationId xmlns:a16="http://schemas.microsoft.com/office/drawing/2014/main" id="{D8859F16-F234-4FC7-AA20-57B2B7789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19200"/>
            <a:ext cx="8229600" cy="461963"/>
          </a:xfrm>
          <a:prstGeom prst="rect">
            <a:avLst/>
          </a:prstGeom>
          <a:solidFill>
            <a:srgbClr val="A4FE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/>
              <a:t>What can we do?</a:t>
            </a:r>
            <a:r>
              <a:rPr lang="en-US" altLang="en-US" b="1"/>
              <a:t>   </a:t>
            </a:r>
          </a:p>
        </p:txBody>
      </p:sp>
      <p:sp>
        <p:nvSpPr>
          <p:cNvPr id="145413" name="Rectangle 3">
            <a:extLst>
              <a:ext uri="{FF2B5EF4-FFF2-40B4-BE49-F238E27FC236}">
                <a16:creationId xmlns:a16="http://schemas.microsoft.com/office/drawing/2014/main" id="{AF03C6EB-8D53-4C1B-91D9-733C4235D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048000"/>
            <a:ext cx="8001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Calibri" panose="020F0502020204030204" pitchFamily="34" charset="0"/>
              </a:rPr>
              <a:t>  We cannot stop overwintering pests from trying to invade a structure…so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mechanical exclusion is the only way that their entry…and that must be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>
                <a:latin typeface="Calibri" panose="020F0502020204030204" pitchFamily="34" charset="0"/>
              </a:rPr>
              <a:t>    done either by the homeowner or the PCO to limit entry. 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Calibri" panose="020F0502020204030204" pitchFamily="34" charset="0"/>
              </a:rPr>
              <a:t>  Mechanical exclusion (if we choose to)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Calibri" panose="020F0502020204030204" pitchFamily="34" charset="0"/>
              </a:rPr>
              <a:t>  Light traps in an attic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>
                <a:latin typeface="Calibri" panose="020F0502020204030204" pitchFamily="34" charset="0"/>
              </a:rPr>
              <a:t>  Vacuum up lady beetles &amp; cluster flies that are overwintering in the attic. </a:t>
            </a:r>
          </a:p>
        </p:txBody>
      </p:sp>
      <p:sp>
        <p:nvSpPr>
          <p:cNvPr id="145414" name="TextBox 9">
            <a:extLst>
              <a:ext uri="{FF2B5EF4-FFF2-40B4-BE49-F238E27FC236}">
                <a16:creationId xmlns:a16="http://schemas.microsoft.com/office/drawing/2014/main" id="{66CB1CAF-47DF-418B-A167-D6A2CE8A8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57400"/>
            <a:ext cx="533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b="1"/>
              <a:t>Communication with the customer is </a:t>
            </a:r>
            <a:br>
              <a:rPr lang="en-US" altLang="en-US" sz="1800" b="1"/>
            </a:br>
            <a:r>
              <a:rPr lang="en-US" altLang="en-US" sz="1800" b="1"/>
              <a:t>essential  to create the proper expectation!</a:t>
            </a:r>
            <a:endParaRPr lang="en-US" alt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2477</TotalTime>
  <Words>6923</Words>
  <Application>Microsoft Office PowerPoint</Application>
  <PresentationFormat>On-screen Show (4:3)</PresentationFormat>
  <Paragraphs>1290</Paragraphs>
  <Slides>122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122</vt:i4>
      </vt:variant>
    </vt:vector>
  </HeadingPairs>
  <TitlesOfParts>
    <vt:vector size="130" baseType="lpstr">
      <vt:lpstr>Arial</vt:lpstr>
      <vt:lpstr>MS PGothic</vt:lpstr>
      <vt:lpstr>Calibri</vt:lpstr>
      <vt:lpstr>CAMPBELL</vt:lpstr>
      <vt:lpstr>Cambria</vt:lpstr>
      <vt:lpstr>Bodoni MT Black</vt:lpstr>
      <vt:lpstr>Arial Black</vt:lpstr>
      <vt:lpstr>Default Design</vt:lpstr>
      <vt:lpstr> Occasional Invaders  and   Miscellaneous Pests   September 2008</vt:lpstr>
      <vt:lpstr>What is an Occasional Invader?</vt:lpstr>
      <vt:lpstr>Some Occasional Invaders Are:</vt:lpstr>
      <vt:lpstr>Clover Mites</vt:lpstr>
      <vt:lpstr>Clover Mites</vt:lpstr>
      <vt:lpstr>Clover Mites</vt:lpstr>
      <vt:lpstr>Clover Mites</vt:lpstr>
      <vt:lpstr>Clover Mites</vt:lpstr>
      <vt:lpstr>Clover Mites</vt:lpstr>
      <vt:lpstr>Centipedes</vt:lpstr>
      <vt:lpstr>Centipedes</vt:lpstr>
      <vt:lpstr>Centipedes</vt:lpstr>
      <vt:lpstr>Centipedes</vt:lpstr>
      <vt:lpstr>Millipedes</vt:lpstr>
      <vt:lpstr>Millipedes</vt:lpstr>
      <vt:lpstr>Pillbugs &amp; Sowbugs</vt:lpstr>
      <vt:lpstr>Pillbugs &amp; Sowbugs</vt:lpstr>
      <vt:lpstr>Pillbugs &amp; Sowbugs</vt:lpstr>
      <vt:lpstr>Slugs &amp; Snails</vt:lpstr>
      <vt:lpstr>Slugs &amp; Snails</vt:lpstr>
      <vt:lpstr>Slugs &amp; Snails</vt:lpstr>
      <vt:lpstr>Crickets (House &amp; Field)</vt:lpstr>
      <vt:lpstr>Crickets (House &amp; Field)</vt:lpstr>
      <vt:lpstr>Crickets (House &amp; Field) </vt:lpstr>
      <vt:lpstr>Cave/Camel Crickets</vt:lpstr>
      <vt:lpstr>Cave/Camel Crickets</vt:lpstr>
      <vt:lpstr>Cave/Camel Crickets</vt:lpstr>
      <vt:lpstr>Cave/Camel Crickets</vt:lpstr>
      <vt:lpstr>Earwigs</vt:lpstr>
      <vt:lpstr>Earwigs</vt:lpstr>
      <vt:lpstr>Earwigs</vt:lpstr>
      <vt:lpstr>Earwigs</vt:lpstr>
      <vt:lpstr>Boxelder Bugs</vt:lpstr>
      <vt:lpstr>Boxelder Bugs</vt:lpstr>
      <vt:lpstr>Boxelder Bugs</vt:lpstr>
      <vt:lpstr>Boxelder Bugs</vt:lpstr>
      <vt:lpstr>Boxelder Bugs</vt:lpstr>
      <vt:lpstr>Boxelder Bugs</vt:lpstr>
      <vt:lpstr>Boxelder Bugs</vt:lpstr>
      <vt:lpstr>Boxelder Bugs</vt:lpstr>
      <vt:lpstr>Ground Beetles</vt:lpstr>
      <vt:lpstr>Ground Beetles</vt:lpstr>
      <vt:lpstr>Ground Beetles</vt:lpstr>
      <vt:lpstr>The Asian multi-colored lady beetle is the most common      lady beetle that overwinters inside buildings</vt:lpstr>
      <vt:lpstr>Adult Lady Bugs/Beetles are predators</vt:lpstr>
      <vt:lpstr>Lady Beetle larvae are predators</vt:lpstr>
      <vt:lpstr>…but Lady beetles may also be:</vt:lpstr>
      <vt:lpstr>Lady Beetles</vt:lpstr>
      <vt:lpstr>What is a Miscellaneous Pest?</vt:lpstr>
      <vt:lpstr>Springtails</vt:lpstr>
      <vt:lpstr>Springtails</vt:lpstr>
      <vt:lpstr>Springtails</vt:lpstr>
      <vt:lpstr>Springtails</vt:lpstr>
      <vt:lpstr>House Centipedes</vt:lpstr>
      <vt:lpstr>House Centipedes</vt:lpstr>
      <vt:lpstr>House Centipedes</vt:lpstr>
      <vt:lpstr>House Centipedes</vt:lpstr>
      <vt:lpstr>House Centipedes</vt:lpstr>
      <vt:lpstr>Spiders</vt:lpstr>
      <vt:lpstr>Spiders</vt:lpstr>
      <vt:lpstr>Spiders</vt:lpstr>
      <vt:lpstr>Spiders</vt:lpstr>
      <vt:lpstr>Scorpions</vt:lpstr>
      <vt:lpstr>Scorpions</vt:lpstr>
      <vt:lpstr>Scorpions</vt:lpstr>
      <vt:lpstr>Scorpions</vt:lpstr>
      <vt:lpstr>Scorpions</vt:lpstr>
      <vt:lpstr>The next time your mother makes you eat broccoli…just be happy it’s only broccoli!</vt:lpstr>
      <vt:lpstr>Why do these outdoor pests become indoor pests?</vt:lpstr>
      <vt:lpstr> How do they become indoor pests?</vt:lpstr>
      <vt:lpstr>What can customers do to help us help them?</vt:lpstr>
      <vt:lpstr>What can customers do to help us help them?</vt:lpstr>
      <vt:lpstr>What can customers do to help us help them?</vt:lpstr>
      <vt:lpstr>What can customers do to help us help them?</vt:lpstr>
      <vt:lpstr>PowerPoint Presentation</vt:lpstr>
      <vt:lpstr>What can homeowners do to help control Scorpions?</vt:lpstr>
      <vt:lpstr>What can homeowners do to help control Scorpions?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Control of Centipedes</vt:lpstr>
      <vt:lpstr>Control of Centipedes</vt:lpstr>
      <vt:lpstr>Control of Centipedes</vt:lpstr>
      <vt:lpstr>PowerPoint Presentation</vt:lpstr>
      <vt:lpstr>Control of Millipedes</vt:lpstr>
      <vt:lpstr>Control of Millipedes</vt:lpstr>
      <vt:lpstr>Control of Millipedes</vt:lpstr>
      <vt:lpstr>Control of Millipedes</vt:lpstr>
      <vt:lpstr>Control of Pillbugs &amp; Sowbugs</vt:lpstr>
      <vt:lpstr>Control of Pillbugs &amp; Sowbugs</vt:lpstr>
      <vt:lpstr>Control of Pillbugs &amp; Sowbugs</vt:lpstr>
      <vt:lpstr>Control of Slugs &amp; Snails</vt:lpstr>
      <vt:lpstr>Control of Slugs &amp; Snails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Control of Cave/Camel Crickets</vt:lpstr>
      <vt:lpstr>Control of Cave/Camel Crickets</vt:lpstr>
      <vt:lpstr>Control of Cave/Camel Crickets</vt:lpstr>
      <vt:lpstr>Control of Cave/Camel Crickets</vt:lpstr>
      <vt:lpstr>Control of Cave/Camel Crickets</vt:lpstr>
      <vt:lpstr>Control of Cave/Camel Crickets</vt:lpstr>
      <vt:lpstr>Control of Earwigs</vt:lpstr>
      <vt:lpstr>Control of Earwigs</vt:lpstr>
      <vt:lpstr>Control of Earwigs</vt:lpstr>
      <vt:lpstr>Control of Earwigs</vt:lpstr>
      <vt:lpstr>Control of Earwigs</vt:lpstr>
      <vt:lpstr>Control of Earwigs</vt:lpstr>
      <vt:lpstr>Control of Earwigs</vt:lpstr>
      <vt:lpstr>Control of Springtails</vt:lpstr>
      <vt:lpstr>Control of Springtails</vt:lpstr>
      <vt:lpstr>Control of Springtails</vt:lpstr>
      <vt:lpstr>Control of Springtails</vt:lpstr>
      <vt:lpstr>Control of Asian Lady Beetles &amp; Cluster Flies</vt:lpstr>
      <vt:lpstr>Control of Asian Lady Beetles &amp; Cluster Flies</vt:lpstr>
    </vt:vector>
  </TitlesOfParts>
  <Company>The ServiceMaster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chaseja01</dc:creator>
  <cp:lastModifiedBy>John Cook</cp:lastModifiedBy>
  <cp:revision>108</cp:revision>
  <dcterms:created xsi:type="dcterms:W3CDTF">2008-09-09T18:03:03Z</dcterms:created>
  <dcterms:modified xsi:type="dcterms:W3CDTF">2022-06-10T21:44:39Z</dcterms:modified>
</cp:coreProperties>
</file>