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70" r:id="rId10"/>
    <p:sldId id="271" r:id="rId11"/>
    <p:sldId id="262" r:id="rId12"/>
    <p:sldId id="265" r:id="rId13"/>
    <p:sldId id="266" r:id="rId14"/>
    <p:sldId id="267" r:id="rId15"/>
    <p:sldId id="268" r:id="rId16"/>
    <p:sldId id="273" r:id="rId17"/>
    <p:sldId id="274" r:id="rId18"/>
    <p:sldId id="275" r:id="rId19"/>
    <p:sldId id="276" r:id="rId20"/>
    <p:sldId id="277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09" autoAdjust="0"/>
    <p:restoredTop sz="94660"/>
  </p:normalViewPr>
  <p:slideViewPr>
    <p:cSldViewPr snapToGrid="0">
      <p:cViewPr varScale="1">
        <p:scale>
          <a:sx n="70" d="100"/>
          <a:sy n="70" d="100"/>
        </p:scale>
        <p:origin x="3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46FAA-C170-4DBA-89DF-34CF6E95A10D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8113E-2A7F-4031-8AF2-AC0503ACE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552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White cockroach:</a:t>
            </a:r>
            <a:r>
              <a:rPr lang="en-US" baseline="0" dirty="0" smtClean="0"/>
              <a:t> all insects are white immediately after molting. They exoskeleton as not sclerotized (hardened) or tanned (gained its color). Since their exoskeleton is a main barrier of defense, they are not protected from predators prior to </a:t>
            </a:r>
            <a:r>
              <a:rPr lang="en-US" baseline="0" dirty="0" err="1" smtClean="0"/>
              <a:t>sclerotization</a:t>
            </a:r>
            <a:r>
              <a:rPr lang="en-US" baseline="0" dirty="0" smtClean="0"/>
              <a:t>. They are rarely seen out in the open. If they are it is due to a disturbance in the area/harborage area. (movement of items during inspection, flushing with PI, etc.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113E-2A7F-4031-8AF2-AC0503ACE70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76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German roaches cluster together in very tight cracks and crevices (</a:t>
            </a:r>
            <a:r>
              <a:rPr lang="en-US" dirty="0" err="1" smtClean="0"/>
              <a:t>cryptophagic</a:t>
            </a:r>
            <a:r>
              <a:rPr lang="en-US" dirty="0" smtClean="0"/>
              <a:t>) and eat their own feces (</a:t>
            </a:r>
            <a:r>
              <a:rPr lang="en-US" dirty="0" err="1" smtClean="0"/>
              <a:t>coprophagic</a:t>
            </a:r>
            <a:r>
              <a:rPr lang="en-US" dirty="0" smtClean="0"/>
              <a:t>),</a:t>
            </a:r>
            <a:r>
              <a:rPr lang="en-US" baseline="0" dirty="0" smtClean="0"/>
              <a:t> and are also cannibalistic.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174E2-4F61-49D4-9CC1-5EDD2C3C188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44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473A-29CC-44A9-8E2A-73DF651F79BE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2FF-60AF-495D-B4C6-B9E779149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473A-29CC-44A9-8E2A-73DF651F79BE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2FF-60AF-495D-B4C6-B9E779149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82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473A-29CC-44A9-8E2A-73DF651F79BE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2FF-60AF-495D-B4C6-B9E779149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6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473A-29CC-44A9-8E2A-73DF651F79BE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2FF-60AF-495D-B4C6-B9E779149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2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473A-29CC-44A9-8E2A-73DF651F79BE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2FF-60AF-495D-B4C6-B9E779149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3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473A-29CC-44A9-8E2A-73DF651F79BE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2FF-60AF-495D-B4C6-B9E779149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72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473A-29CC-44A9-8E2A-73DF651F79BE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2FF-60AF-495D-B4C6-B9E779149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01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473A-29CC-44A9-8E2A-73DF651F79BE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2FF-60AF-495D-B4C6-B9E779149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9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473A-29CC-44A9-8E2A-73DF651F79BE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2FF-60AF-495D-B4C6-B9E779149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8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473A-29CC-44A9-8E2A-73DF651F79BE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2FF-60AF-495D-B4C6-B9E779149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439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473A-29CC-44A9-8E2A-73DF651F79BE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72FF-60AF-495D-B4C6-B9E779149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8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0473A-29CC-44A9-8E2A-73DF651F79BE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B72FF-60AF-495D-B4C6-B9E779149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41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ttp://www.planetnatural.com/wp-content/uploads/2013/05/cockroach-contr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38" y="113464"/>
            <a:ext cx="38100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4" descr="http://waynesword.palomar.edu/images2/amroach2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899" y="3636158"/>
            <a:ext cx="5140325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2218" y="1539039"/>
            <a:ext cx="9144000" cy="2387600"/>
          </a:xfrm>
        </p:spPr>
        <p:txBody>
          <a:bodyPr/>
          <a:lstStyle/>
          <a:p>
            <a:r>
              <a:rPr lang="en-US" dirty="0" smtClean="0"/>
              <a:t>Cockroaches of GA &amp; the Carolinas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54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Cockroach Biology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77863" cy="513473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Undergo gradual metamorphosis</a:t>
            </a:r>
          </a:p>
          <a:p>
            <a:r>
              <a:rPr lang="en-US" dirty="0" smtClean="0"/>
              <a:t>Lay eggs within an ootheca which protects them from predators, pesticides, heat, etc.</a:t>
            </a:r>
          </a:p>
          <a:p>
            <a:r>
              <a:rPr lang="en-US" dirty="0" smtClean="0"/>
              <a:t>Pronotum which covers the thorax and part of the head helps in identifying the species of insect you are dealing with </a:t>
            </a:r>
          </a:p>
          <a:p>
            <a:pPr>
              <a:defRPr/>
            </a:pPr>
            <a:r>
              <a:rPr lang="en-US" altLang="en-US" dirty="0"/>
              <a:t>Prefer a moist </a:t>
            </a:r>
            <a:r>
              <a:rPr lang="en-US" altLang="en-US" dirty="0" smtClean="0"/>
              <a:t>environment near/in </a:t>
            </a:r>
            <a:r>
              <a:rPr lang="en-US" altLang="en-US" dirty="0"/>
              <a:t>cracks &amp; crevices</a:t>
            </a:r>
          </a:p>
          <a:p>
            <a:pPr>
              <a:defRPr/>
            </a:pPr>
            <a:r>
              <a:rPr lang="en-US" altLang="en-US" dirty="0" smtClean="0"/>
              <a:t>Most </a:t>
            </a:r>
            <a:r>
              <a:rPr lang="en-US" altLang="en-US" dirty="0"/>
              <a:t>active at night </a:t>
            </a:r>
          </a:p>
          <a:p>
            <a:pPr>
              <a:defRPr/>
            </a:pPr>
            <a:r>
              <a:rPr lang="en-US" altLang="en-US" dirty="0"/>
              <a:t>Daytime sightings mean high population 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114" y="996414"/>
            <a:ext cx="2841218" cy="1875991"/>
          </a:xfrm>
          <a:prstGeom prst="rect">
            <a:avLst/>
          </a:prstGeom>
        </p:spPr>
      </p:pic>
      <p:pic>
        <p:nvPicPr>
          <p:cNvPr id="1026" name="Picture 2" descr="http://www.amentsoc.org/images/cockroach-oothe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332" y="68209"/>
            <a:ext cx="28575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newhamrecorder.co.uk/polopoly_fs/1.3031868.1385141067!/image/569249803.jpg_gen/derivatives/landscape_630/5692498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351" y="3870347"/>
            <a:ext cx="4054481" cy="28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2001-1117-0121-00185-Periplaneta_americana(bandaroundedgeofpronotum)-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64" y="3069049"/>
            <a:ext cx="2386889" cy="179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959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Cockroaches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Peridomestic cockroaches</a:t>
            </a:r>
            <a:r>
              <a:rPr lang="en-US" dirty="0" smtClean="0"/>
              <a:t>: main habitat is outdoors, but can be found indoors if conditions permit</a:t>
            </a:r>
          </a:p>
          <a:p>
            <a:r>
              <a:rPr lang="en-US" dirty="0" smtClean="0"/>
              <a:t>Domestic cockroaches: main habitat is indoors: </a:t>
            </a:r>
            <a:r>
              <a:rPr lang="en-US" sz="2400" dirty="0" smtClean="0"/>
              <a:t>German &amp; Brown-Banded</a:t>
            </a:r>
            <a:endParaRPr lang="en-US" dirty="0" smtClean="0"/>
          </a:p>
          <a:p>
            <a:r>
              <a:rPr lang="en-US" dirty="0" smtClean="0"/>
              <a:t>Species of common </a:t>
            </a:r>
            <a:r>
              <a:rPr lang="en-US" dirty="0"/>
              <a:t>p</a:t>
            </a:r>
            <a:r>
              <a:rPr lang="en-US" dirty="0" smtClean="0"/>
              <a:t>eridomestic </a:t>
            </a:r>
            <a:r>
              <a:rPr lang="en-US" dirty="0"/>
              <a:t>c</a:t>
            </a:r>
            <a:r>
              <a:rPr lang="en-US" dirty="0" smtClean="0"/>
              <a:t>ockroaches</a:t>
            </a:r>
          </a:p>
          <a:p>
            <a:pPr lvl="1"/>
            <a:r>
              <a:rPr lang="en-US" dirty="0" smtClean="0"/>
              <a:t>American </a:t>
            </a:r>
          </a:p>
          <a:p>
            <a:pPr lvl="1"/>
            <a:r>
              <a:rPr lang="en-US" dirty="0"/>
              <a:t>Smoky-brown</a:t>
            </a:r>
          </a:p>
          <a:p>
            <a:pPr lvl="1"/>
            <a:r>
              <a:rPr lang="en-US" dirty="0"/>
              <a:t>Oriental</a:t>
            </a:r>
          </a:p>
          <a:p>
            <a:pPr lvl="1"/>
            <a:r>
              <a:rPr lang="en-US" dirty="0" smtClean="0"/>
              <a:t>Australian</a:t>
            </a:r>
          </a:p>
          <a:p>
            <a:pPr lvl="1"/>
            <a:r>
              <a:rPr lang="en-US" dirty="0" smtClean="0"/>
              <a:t>Asian</a:t>
            </a:r>
          </a:p>
        </p:txBody>
      </p:sp>
    </p:spTree>
    <p:extLst>
      <p:ext uri="{BB962C8B-B14F-4D97-AF65-F5344CB8AC3E}">
        <p14:creationId xmlns:p14="http://schemas.microsoft.com/office/powerpoint/2010/main" val="305089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pnas.org/content/110/9/3199/F1.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684" y="560951"/>
            <a:ext cx="4936122" cy="292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American Cockroach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6299579" cy="457517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Largest of the common roach species: 1 ½” or longer </a:t>
            </a:r>
          </a:p>
          <a:p>
            <a:r>
              <a:rPr lang="en-US" dirty="0" smtClean="0"/>
              <a:t>Reddish brown with pale yellow border around pronotum</a:t>
            </a:r>
          </a:p>
          <a:p>
            <a:r>
              <a:rPr lang="en-US" dirty="0"/>
              <a:t>S</a:t>
            </a:r>
            <a:r>
              <a:rPr lang="en-US" dirty="0" smtClean="0"/>
              <a:t>trong fliers; well developed wings, longer than body </a:t>
            </a:r>
          </a:p>
          <a:p>
            <a:r>
              <a:rPr lang="en-US" dirty="0" smtClean="0"/>
              <a:t>Living Environment</a:t>
            </a:r>
          </a:p>
          <a:p>
            <a:pPr lvl="1"/>
            <a:r>
              <a:rPr lang="en-US" dirty="0" smtClean="0"/>
              <a:t>Dark, moist areas</a:t>
            </a:r>
          </a:p>
          <a:p>
            <a:pPr lvl="1"/>
            <a:r>
              <a:rPr lang="en-US" dirty="0" smtClean="0"/>
              <a:t>Mulched areas around trees/shrubs/plants</a:t>
            </a:r>
          </a:p>
          <a:p>
            <a:pPr lvl="1"/>
            <a:r>
              <a:rPr lang="en-US" dirty="0" smtClean="0"/>
              <a:t>Leaf piles/clogged gutters</a:t>
            </a:r>
          </a:p>
          <a:p>
            <a:pPr lvl="1"/>
            <a:r>
              <a:rPr lang="en-US" dirty="0" smtClean="0"/>
              <a:t>Common in sewers</a:t>
            </a:r>
          </a:p>
          <a:p>
            <a:pPr lvl="1"/>
            <a:r>
              <a:rPr lang="en-US" dirty="0" smtClean="0"/>
              <a:t>Indoors: bathrooms, floor drains, pipe chases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9537" y="3679887"/>
            <a:ext cx="3964263" cy="255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9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American Cockroach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15708" cy="4351338"/>
          </a:xfrm>
        </p:spPr>
        <p:txBody>
          <a:bodyPr/>
          <a:lstStyle/>
          <a:p>
            <a:r>
              <a:rPr lang="en-US" dirty="0" smtClean="0"/>
              <a:t>Will feed on almost anything, prefer decaying organic matter</a:t>
            </a:r>
          </a:p>
          <a:p>
            <a:r>
              <a:rPr lang="en-US" dirty="0"/>
              <a:t>Public health problem due to association with human waste and disease</a:t>
            </a:r>
          </a:p>
          <a:p>
            <a:r>
              <a:rPr lang="en-US" dirty="0"/>
              <a:t>Aesthetically displeasing because they can soil items with their excrement and regurgitation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7496" y="687753"/>
            <a:ext cx="4296304" cy="2974364"/>
          </a:xfrm>
          <a:prstGeom prst="rect">
            <a:avLst/>
          </a:prstGeom>
        </p:spPr>
      </p:pic>
      <p:pic>
        <p:nvPicPr>
          <p:cNvPr id="1026" name="Picture 2" descr="http://entnemdept.ufl.edu/creatures/urban/roaches/american_cockroach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149" y="4001294"/>
            <a:ext cx="4370998" cy="263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59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American Cockroach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343031" cy="4351338"/>
          </a:xfrm>
        </p:spPr>
        <p:txBody>
          <a:bodyPr/>
          <a:lstStyle/>
          <a:p>
            <a:r>
              <a:rPr lang="en-US" dirty="0" smtClean="0"/>
              <a:t>Female will produce 9-10 oothecas in her lifetime</a:t>
            </a:r>
          </a:p>
          <a:p>
            <a:r>
              <a:rPr lang="en-US" dirty="0" smtClean="0"/>
              <a:t>14-16 eggs/ootheca</a:t>
            </a:r>
          </a:p>
          <a:p>
            <a:r>
              <a:rPr lang="en-US" dirty="0" smtClean="0"/>
              <a:t>Life cycle requires ~600 days from egg to adult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395" y="2394282"/>
            <a:ext cx="5343371" cy="4313485"/>
          </a:xfrm>
          <a:prstGeom prst="rect">
            <a:avLst/>
          </a:prstGeom>
        </p:spPr>
      </p:pic>
      <p:pic>
        <p:nvPicPr>
          <p:cNvPr id="5" name="Picture 12" descr="american_roach newly molted adul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020" y="373925"/>
            <a:ext cx="3121493" cy="217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56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Smoky-Brown Cockroach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251158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Slightly longer than 1”</a:t>
            </a:r>
          </a:p>
          <a:p>
            <a:r>
              <a:rPr lang="en-US" dirty="0"/>
              <a:t>Uniform mahogany color</a:t>
            </a:r>
          </a:p>
          <a:p>
            <a:r>
              <a:rPr lang="en-US" dirty="0"/>
              <a:t>Wings longer than body</a:t>
            </a:r>
          </a:p>
          <a:p>
            <a:r>
              <a:rPr lang="en-US" dirty="0"/>
              <a:t>Usually feed on plant material; leaf litter, around shrubs, wood piles,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Can be found indoors in garages, attics, crawlspaces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744841">
            <a:off x="6411656" y="469231"/>
            <a:ext cx="5448300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625389" y="3913272"/>
            <a:ext cx="4286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9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Smoky-Brown Cockroach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914274" cy="4351338"/>
          </a:xfrm>
        </p:spPr>
        <p:txBody>
          <a:bodyPr/>
          <a:lstStyle/>
          <a:p>
            <a:r>
              <a:rPr lang="en-US" dirty="0" smtClean="0"/>
              <a:t>Female will produce ~17 oothecas in a lifetime</a:t>
            </a:r>
          </a:p>
          <a:p>
            <a:r>
              <a:rPr lang="en-US" dirty="0" smtClean="0"/>
              <a:t>~20 eggs/ootheca</a:t>
            </a:r>
          </a:p>
          <a:p>
            <a:r>
              <a:rPr lang="en-US" dirty="0" smtClean="0"/>
              <a:t>Life cycle requires 320 days from egg to adult</a:t>
            </a:r>
            <a:endParaRPr lang="en-US" dirty="0"/>
          </a:p>
          <a:p>
            <a:r>
              <a:rPr lang="en-US" dirty="0" smtClean="0"/>
              <a:t>Younger nymphs are black with white stripe across body and white tip on antennae</a:t>
            </a:r>
          </a:p>
        </p:txBody>
      </p:sp>
      <p:pic>
        <p:nvPicPr>
          <p:cNvPr id="4098" name="Picture 2" descr="http://www.doyourownpestcontrol.com/images/SmokeyBrownCockroa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517900"/>
            <a:ext cx="4703512" cy="318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bugguide.net/images/raw/CH7/H1H/CH7H1HIHYHNHFHNHZR9HDHMHYH7LZR6HBZXLVZ7LAZUHRR8LNZ7LYH6HZRILZRWHAZ2HFHGL1ZGLF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334" y="24517"/>
            <a:ext cx="3332342" cy="333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60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Oriental Cockroach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219092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 inch long </a:t>
            </a:r>
          </a:p>
          <a:p>
            <a:r>
              <a:rPr lang="en-US" dirty="0" smtClean="0"/>
              <a:t>Dark brown, nearly black bodies with greasy sheen</a:t>
            </a:r>
          </a:p>
          <a:p>
            <a:r>
              <a:rPr lang="en-US" dirty="0" smtClean="0"/>
              <a:t>Small functionless wings</a:t>
            </a:r>
          </a:p>
          <a:p>
            <a:r>
              <a:rPr lang="en-US" dirty="0" smtClean="0"/>
              <a:t>Feed on decaying organic matter</a:t>
            </a:r>
          </a:p>
          <a:p>
            <a:r>
              <a:rPr lang="en-US" dirty="0" smtClean="0"/>
              <a:t>Can be found in dark, damp places</a:t>
            </a:r>
          </a:p>
          <a:p>
            <a:pPr lvl="1"/>
            <a:r>
              <a:rPr lang="en-US" dirty="0" smtClean="0"/>
              <a:t>Mulched areas, leaf litter</a:t>
            </a:r>
          </a:p>
          <a:p>
            <a:pPr lvl="1"/>
            <a:r>
              <a:rPr lang="en-US" dirty="0" smtClean="0"/>
              <a:t>Crawlspaces, garbage and trash dumps</a:t>
            </a:r>
          </a:p>
          <a:p>
            <a:pPr lvl="1"/>
            <a:r>
              <a:rPr lang="en-US" dirty="0" smtClean="0"/>
              <a:t>Sewers</a:t>
            </a:r>
          </a:p>
          <a:p>
            <a:pPr lvl="1"/>
            <a:r>
              <a:rPr lang="en-US" dirty="0" smtClean="0"/>
              <a:t>Floor drains, around indoor plumbing areas </a:t>
            </a:r>
          </a:p>
          <a:p>
            <a:endParaRPr lang="en-US" dirty="0"/>
          </a:p>
        </p:txBody>
      </p:sp>
      <p:pic>
        <p:nvPicPr>
          <p:cNvPr id="6148" name="Picture 4" descr="Female oriental cockroach, Blatta orientalis Linnaeus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327" y="3407506"/>
            <a:ext cx="3794466" cy="318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Male oriental cockroach, Blatta orientalis Linnaeu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327" y="394363"/>
            <a:ext cx="3794466" cy="273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60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Oriental Cockroach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562231" cy="4351338"/>
          </a:xfrm>
        </p:spPr>
        <p:txBody>
          <a:bodyPr/>
          <a:lstStyle/>
          <a:p>
            <a:r>
              <a:rPr lang="en-US" dirty="0" smtClean="0"/>
              <a:t>Female will produce ~8 ootheca in her lifetime</a:t>
            </a:r>
          </a:p>
          <a:p>
            <a:r>
              <a:rPr lang="en-US" dirty="0" smtClean="0"/>
              <a:t>Each ootheca will have ~16 eggs</a:t>
            </a:r>
          </a:p>
          <a:p>
            <a:r>
              <a:rPr lang="en-US" dirty="0" smtClean="0"/>
              <a:t>Life cycle takes approximately one year from egg to adult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2" descr="http://www.owlpestcontrol.ie/images/pests/owl-pest-control-oriental-COCKROACH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363" y="2125785"/>
            <a:ext cx="3727578" cy="2150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80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605486">
            <a:off x="5275385" y="692150"/>
            <a:ext cx="3177736" cy="1997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Australian Cockroach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76631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About 1 </a:t>
            </a:r>
            <a:r>
              <a:rPr lang="en-US" dirty="0" smtClean="0"/>
              <a:t>¼” </a:t>
            </a:r>
            <a:r>
              <a:rPr lang="en-US" dirty="0"/>
              <a:t>long</a:t>
            </a:r>
          </a:p>
          <a:p>
            <a:r>
              <a:rPr lang="en-US" dirty="0" smtClean="0"/>
              <a:t>Reddish </a:t>
            </a:r>
            <a:r>
              <a:rPr lang="en-US" dirty="0"/>
              <a:t>brown </a:t>
            </a:r>
            <a:r>
              <a:rPr lang="en-US" dirty="0" smtClean="0"/>
              <a:t>body, long wing; strong fliers</a:t>
            </a:r>
            <a:endParaRPr lang="en-US" dirty="0"/>
          </a:p>
          <a:p>
            <a:r>
              <a:rPr lang="en-US" dirty="0" smtClean="0"/>
              <a:t>Prominent </a:t>
            </a:r>
            <a:r>
              <a:rPr lang="en-US" dirty="0"/>
              <a:t>yellow stripes on forward edge of forewing </a:t>
            </a:r>
            <a:endParaRPr lang="en-US" dirty="0" smtClean="0"/>
          </a:p>
          <a:p>
            <a:r>
              <a:rPr lang="en-US" dirty="0" smtClean="0"/>
              <a:t>Dark </a:t>
            </a:r>
            <a:r>
              <a:rPr lang="en-US" dirty="0"/>
              <a:t>spot in middle of pronotum</a:t>
            </a:r>
          </a:p>
          <a:p>
            <a:r>
              <a:rPr lang="en-US" dirty="0" smtClean="0"/>
              <a:t>Older nymphs </a:t>
            </a:r>
            <a:r>
              <a:rPr lang="en-US" dirty="0"/>
              <a:t>marked with distinct splotches of yellow on dorsal sides of thorax and </a:t>
            </a:r>
            <a:r>
              <a:rPr lang="en-US" dirty="0" smtClean="0"/>
              <a:t>abdomen</a:t>
            </a:r>
          </a:p>
          <a:p>
            <a:r>
              <a:rPr lang="en-US" dirty="0" smtClean="0"/>
              <a:t>Younger nymphs are black with white stripe in middle of the body and white tips on the antennae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0310" y="365125"/>
            <a:ext cx="3619669" cy="2339242"/>
          </a:xfrm>
          <a:prstGeom prst="rect">
            <a:avLst/>
          </a:prstGeom>
        </p:spPr>
      </p:pic>
      <p:pic>
        <p:nvPicPr>
          <p:cNvPr id="1026" name="Picture 2" descr="http://entnemdept.ufl.edu/creatures/URBAN/ROACHES/Periplaneta_australasiae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709" y="4543685"/>
            <a:ext cx="3377149" cy="223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p_australasiae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92" y="3130751"/>
            <a:ext cx="2422117" cy="181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40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Australian Cockroach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640754" cy="4351338"/>
          </a:xfrm>
        </p:spPr>
        <p:txBody>
          <a:bodyPr/>
          <a:lstStyle/>
          <a:p>
            <a:r>
              <a:rPr lang="en-US" dirty="0" smtClean="0"/>
              <a:t>Outdoors, they can be found </a:t>
            </a:r>
          </a:p>
          <a:p>
            <a:pPr lvl="1"/>
            <a:r>
              <a:rPr lang="en-US" dirty="0" smtClean="0"/>
              <a:t>under </a:t>
            </a:r>
            <a:r>
              <a:rPr lang="en-US" dirty="0"/>
              <a:t>the bark of </a:t>
            </a:r>
            <a:r>
              <a:rPr lang="en-US" dirty="0" smtClean="0"/>
              <a:t>trees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eaf litter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firewood piles </a:t>
            </a:r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dirty="0"/>
              <a:t>locations with </a:t>
            </a:r>
            <a:r>
              <a:rPr lang="en-US" dirty="0" smtClean="0"/>
              <a:t>moisture</a:t>
            </a:r>
          </a:p>
          <a:p>
            <a:r>
              <a:rPr lang="en-US" dirty="0" smtClean="0"/>
              <a:t>Indoor habitats include</a:t>
            </a:r>
          </a:p>
          <a:p>
            <a:pPr lvl="1"/>
            <a:r>
              <a:rPr lang="en-US" dirty="0" smtClean="0"/>
              <a:t>Around water pipes, sinks, toilets</a:t>
            </a:r>
          </a:p>
          <a:p>
            <a:pPr lvl="1"/>
            <a:r>
              <a:rPr lang="en-US" dirty="0" smtClean="0"/>
              <a:t>Cabinets</a:t>
            </a:r>
          </a:p>
          <a:p>
            <a:pPr lvl="1"/>
            <a:r>
              <a:rPr lang="en-US" dirty="0" smtClean="0"/>
              <a:t>Warm, dark areas in the structure</a:t>
            </a:r>
            <a:endParaRPr lang="en-US" dirty="0"/>
          </a:p>
        </p:txBody>
      </p:sp>
      <p:pic>
        <p:nvPicPr>
          <p:cNvPr id="2050" name="Picture 2" descr="Dorsal view of an adult Australian cockroach, Periplaneta australasiae Fabricius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954" y="1762248"/>
            <a:ext cx="4762500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37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Australian Cockroach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507154" cy="4351338"/>
          </a:xfrm>
        </p:spPr>
        <p:txBody>
          <a:bodyPr/>
          <a:lstStyle/>
          <a:p>
            <a:r>
              <a:rPr lang="en-US" dirty="0" smtClean="0"/>
              <a:t>Female produces 20-30 ootheca in her lifetime</a:t>
            </a:r>
          </a:p>
          <a:p>
            <a:r>
              <a:rPr lang="en-US" dirty="0" smtClean="0"/>
              <a:t>Each ootheca contains ~24 eggs</a:t>
            </a:r>
          </a:p>
          <a:p>
            <a:r>
              <a:rPr lang="en-US" dirty="0" smtClean="0"/>
              <a:t>Life cycle requires ~1 year from egg to adult</a:t>
            </a:r>
            <a:endParaRPr lang="en-US" dirty="0"/>
          </a:p>
        </p:txBody>
      </p:sp>
      <p:pic>
        <p:nvPicPr>
          <p:cNvPr id="3074" name="Picture 2" descr="http://www.surekil.com.au/webshots/Australian_Cockroa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711" y="-22619"/>
            <a:ext cx="3646365" cy="369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7907" y="3758602"/>
            <a:ext cx="4557468" cy="290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9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Asian Cockroach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289431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Identical to German roach in size and color</a:t>
            </a:r>
          </a:p>
          <a:p>
            <a:r>
              <a:rPr lang="en-US" dirty="0" smtClean="0"/>
              <a:t>Asian </a:t>
            </a:r>
            <a:r>
              <a:rPr lang="en-US" dirty="0"/>
              <a:t>roach adults have wings that cover well past the end of the abdomen</a:t>
            </a:r>
          </a:p>
          <a:p>
            <a:r>
              <a:rPr lang="en-US" dirty="0" smtClean="0"/>
              <a:t>German </a:t>
            </a:r>
            <a:r>
              <a:rPr lang="en-US" dirty="0"/>
              <a:t>roaches have wings that just cover to the tip of the abdomen</a:t>
            </a:r>
          </a:p>
          <a:p>
            <a:r>
              <a:rPr lang="en-US" dirty="0"/>
              <a:t>Infests thatch in lawns, leaf litter and ground covers</a:t>
            </a:r>
          </a:p>
          <a:p>
            <a:r>
              <a:rPr lang="en-US" dirty="0" smtClean="0"/>
              <a:t>Strong </a:t>
            </a:r>
            <a:r>
              <a:rPr lang="en-US" dirty="0"/>
              <a:t>fliers</a:t>
            </a:r>
          </a:p>
          <a:p>
            <a:r>
              <a:rPr lang="en-US" dirty="0" smtClean="0"/>
              <a:t>Attracted </a:t>
            </a:r>
            <a:r>
              <a:rPr lang="en-US" dirty="0"/>
              <a:t>to light</a:t>
            </a:r>
          </a:p>
          <a:p>
            <a:endParaRPr lang="en-US" dirty="0"/>
          </a:p>
        </p:txBody>
      </p:sp>
      <p:pic>
        <p:nvPicPr>
          <p:cNvPr id="5122" name="Picture 2" descr="http://centralexterminating.com/wp-content/uploads/2014/07/cockroach_asi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213" y="1273908"/>
            <a:ext cx="3791587" cy="418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85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Asian Cockroach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687646" cy="4351338"/>
          </a:xfrm>
        </p:spPr>
        <p:txBody>
          <a:bodyPr/>
          <a:lstStyle/>
          <a:p>
            <a:r>
              <a:rPr lang="en-US" dirty="0"/>
              <a:t>Female will produce 5-6 ootheca in her lifetime </a:t>
            </a:r>
          </a:p>
          <a:p>
            <a:r>
              <a:rPr lang="en-US" dirty="0"/>
              <a:t>~38 eggs/ootheca</a:t>
            </a:r>
          </a:p>
          <a:p>
            <a:r>
              <a:rPr lang="en-US" dirty="0"/>
              <a:t>Deposits ootheca in ground cover</a:t>
            </a:r>
          </a:p>
          <a:p>
            <a:r>
              <a:rPr lang="en-US" dirty="0" smtClean="0"/>
              <a:t>Egg </a:t>
            </a:r>
            <a:r>
              <a:rPr lang="en-US" dirty="0"/>
              <a:t>capsule carried by Asian roach covered by wings, but not in the German roach</a:t>
            </a:r>
          </a:p>
          <a:p>
            <a:endParaRPr lang="en-US" dirty="0"/>
          </a:p>
        </p:txBody>
      </p:sp>
      <p:pic>
        <p:nvPicPr>
          <p:cNvPr id="4098" name="Picture 2" descr="http://pestcemetery.com/wp-content/uploads/2011/01/Picture-9-300x2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621" y="2297234"/>
            <a:ext cx="285750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52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German Cockroaches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4"/>
            <a:ext cx="5101492" cy="470803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1/2 - 5/8” long</a:t>
            </a:r>
          </a:p>
          <a:p>
            <a:r>
              <a:rPr lang="en-US" dirty="0" smtClean="0"/>
              <a:t>Light tan to light brown color</a:t>
            </a:r>
          </a:p>
          <a:p>
            <a:r>
              <a:rPr lang="en-US" dirty="0" smtClean="0"/>
              <a:t>Two distinct parallel lines the length of the pronotum; “racing stripes”</a:t>
            </a:r>
          </a:p>
          <a:p>
            <a:r>
              <a:rPr lang="en-US" dirty="0" smtClean="0"/>
              <a:t>Wings longer than abdomen</a:t>
            </a:r>
          </a:p>
          <a:p>
            <a:r>
              <a:rPr lang="en-US" dirty="0" smtClean="0"/>
              <a:t>Do not fly</a:t>
            </a:r>
          </a:p>
          <a:p>
            <a:r>
              <a:rPr lang="en-US" altLang="en-US" dirty="0" smtClean="0"/>
              <a:t>Will live in areas that provide them with humidity, food, and water source</a:t>
            </a:r>
          </a:p>
          <a:p>
            <a:r>
              <a:rPr lang="en-US" altLang="en-US" dirty="0" smtClean="0"/>
              <a:t>All developmental stages live together in same area (they are not social insects)</a:t>
            </a:r>
          </a:p>
          <a:p>
            <a:r>
              <a:rPr lang="en-US" altLang="en-US" dirty="0" smtClean="0"/>
              <a:t>Mainly active at night</a:t>
            </a:r>
          </a:p>
          <a:p>
            <a:r>
              <a:rPr lang="en-US" altLang="en-US" dirty="0" smtClean="0"/>
              <a:t>During the day, they remain concealed in cracks and crevices unless they are over-crowded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http://arabpestcontrol.com/Portals/0/roaches/German%20Roach%203%20be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830" y="524596"/>
            <a:ext cx="4661145" cy="293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honorguardpest.com/wp-content/uploads/2012/02/Photo-15-German-Cockroa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724" y="3609611"/>
            <a:ext cx="3805358" cy="285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08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German Cockroaches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89062" cy="435133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First and second instars feed on fecal matter, dead insects and regurgitated material found in their harborages-risky to leave</a:t>
            </a:r>
          </a:p>
          <a:p>
            <a:r>
              <a:rPr lang="en-US" dirty="0" smtClean="0"/>
              <a:t>Older nymphs and adults forage and feed regularly</a:t>
            </a:r>
          </a:p>
          <a:p>
            <a:r>
              <a:rPr lang="en-US" dirty="0" smtClean="0"/>
              <a:t>Females who are pregnant (gravid) do not feed; they seek harborage while the ootheca is attached. Once the ootheca is dropped, she will engorge herself on food available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293" y="365124"/>
            <a:ext cx="4305732" cy="3143983"/>
          </a:xfrm>
          <a:prstGeom prst="rect">
            <a:avLst/>
          </a:prstGeom>
        </p:spPr>
      </p:pic>
      <p:pic>
        <p:nvPicPr>
          <p:cNvPr id="2052" name="Picture 4" descr="http://www.magicexterminating.com/images/roach-c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293" y="3650638"/>
            <a:ext cx="430530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63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German Cockroaches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570046" cy="4351338"/>
          </a:xfrm>
        </p:spPr>
        <p:txBody>
          <a:bodyPr/>
          <a:lstStyle/>
          <a:p>
            <a:r>
              <a:rPr lang="en-US" altLang="en-US" dirty="0" smtClean="0"/>
              <a:t>Contaminate food and food products with feces and defensive secretions</a:t>
            </a:r>
          </a:p>
          <a:p>
            <a:r>
              <a:rPr lang="en-US" altLang="en-US" dirty="0" smtClean="0"/>
              <a:t>Physically transport and often harbor pathogenic organisms</a:t>
            </a:r>
          </a:p>
          <a:p>
            <a:r>
              <a:rPr lang="en-US" altLang="en-US" dirty="0" smtClean="0"/>
              <a:t>Studies have shown they can cause severe allergic responses in children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3727" y="1555261"/>
            <a:ext cx="3782627" cy="374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1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0349" y="3132576"/>
            <a:ext cx="5989785" cy="3725424"/>
          </a:xfrm>
          <a:prstGeom prst="rect">
            <a:avLst/>
          </a:prstGeom>
        </p:spPr>
      </p:pic>
      <p:pic>
        <p:nvPicPr>
          <p:cNvPr id="2050" name="Picture 2" descr="http://www.rehobothlimited.com/wp-content/uploads/sites/9/2013/08/roaches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349" y="281606"/>
            <a:ext cx="3763819" cy="371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Banded Cockroach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½ inch or slightly shorter</a:t>
            </a:r>
          </a:p>
          <a:p>
            <a:r>
              <a:rPr lang="en-US" dirty="0" smtClean="0"/>
              <a:t>Fully developed wings </a:t>
            </a:r>
          </a:p>
          <a:p>
            <a:pPr lvl="1"/>
            <a:r>
              <a:rPr lang="en-US" dirty="0" smtClean="0"/>
              <a:t>Females: do not cover abdomen</a:t>
            </a:r>
          </a:p>
          <a:p>
            <a:pPr lvl="1"/>
            <a:r>
              <a:rPr lang="en-US" dirty="0" smtClean="0"/>
              <a:t>Males: cover abdomen</a:t>
            </a:r>
          </a:p>
          <a:p>
            <a:r>
              <a:rPr lang="en-US" dirty="0" smtClean="0"/>
              <a:t>2 brownish bands across the mid and lower abdomen</a:t>
            </a:r>
          </a:p>
          <a:p>
            <a:r>
              <a:rPr lang="en-US" dirty="0" smtClean="0"/>
              <a:t>Nymphs do not have wings but bands are noticeable</a:t>
            </a:r>
          </a:p>
          <a:p>
            <a:r>
              <a:rPr lang="en-US" dirty="0" smtClean="0"/>
              <a:t>Edges of pronotum are clear</a:t>
            </a:r>
          </a:p>
          <a:p>
            <a:r>
              <a:rPr lang="en-US" dirty="0" smtClean="0"/>
              <a:t>Prefer warm, dry locations</a:t>
            </a:r>
          </a:p>
          <a:p>
            <a:pPr lvl="1"/>
            <a:r>
              <a:rPr lang="en-US" dirty="0" smtClean="0"/>
              <a:t>Refrigerator motor</a:t>
            </a:r>
          </a:p>
          <a:p>
            <a:pPr lvl="1"/>
            <a:r>
              <a:rPr lang="en-US" dirty="0" smtClean="0"/>
              <a:t>Dressers, closets, pantries</a:t>
            </a:r>
          </a:p>
          <a:p>
            <a:pPr lvl="1"/>
            <a:r>
              <a:rPr lang="en-US" dirty="0" smtClean="0"/>
              <a:t>Light switch plates</a:t>
            </a:r>
          </a:p>
          <a:p>
            <a:pPr lvl="1"/>
            <a:r>
              <a:rPr lang="en-US" dirty="0" smtClean="0"/>
              <a:t>In areas away from water 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72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aviortpc.com/brown_banded_roa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175" y="138104"/>
            <a:ext cx="3015297" cy="320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lassconnection.s3.amazonaws.com/582/flashcards/2853582/jpg/brown_banded_cockroach113618919317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173" y="3213071"/>
            <a:ext cx="4848051" cy="36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Banded Cockroach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340629" cy="4351338"/>
          </a:xfrm>
        </p:spPr>
        <p:txBody>
          <a:bodyPr/>
          <a:lstStyle/>
          <a:p>
            <a:r>
              <a:rPr lang="en-US" dirty="0" smtClean="0"/>
              <a:t>Female will produce ~14 oothecas in her lifetime</a:t>
            </a:r>
          </a:p>
          <a:p>
            <a:r>
              <a:rPr lang="en-US" dirty="0" smtClean="0"/>
              <a:t>14-18 eggs per ootheca</a:t>
            </a:r>
          </a:p>
          <a:p>
            <a:r>
              <a:rPr lang="en-US" dirty="0" smtClean="0"/>
              <a:t>Once nymphs hatch from eggs, it will take ~ 2 months to reach sexual maturity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65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ttp://www.planetnatural.com/wp-content/uploads/2013/05/cockroach-contr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38" y="113464"/>
            <a:ext cx="38100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4" descr="http://waynesword.palomar.edu/images2/amroach2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899" y="3636158"/>
            <a:ext cx="5140325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2218" y="1539039"/>
            <a:ext cx="9144000" cy="2387600"/>
          </a:xfrm>
        </p:spPr>
        <p:txBody>
          <a:bodyPr/>
          <a:lstStyle/>
          <a:p>
            <a:r>
              <a:rPr lang="en-US" dirty="0" smtClean="0"/>
              <a:t>Cockroaches of GA &amp; the Carolinas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28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974</Words>
  <Application>Microsoft Office PowerPoint</Application>
  <PresentationFormat>Widescreen</PresentationFormat>
  <Paragraphs>133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Cockroaches of GA &amp; the Carolinas</vt:lpstr>
      <vt:lpstr>Cockroach Biology</vt:lpstr>
      <vt:lpstr>Common Cockroaches</vt:lpstr>
      <vt:lpstr>American Cockroach</vt:lpstr>
      <vt:lpstr>American Cockroach</vt:lpstr>
      <vt:lpstr>American Cockroach</vt:lpstr>
      <vt:lpstr>Smoky-Brown Cockroach</vt:lpstr>
      <vt:lpstr>Smoky-Brown Cockroach</vt:lpstr>
      <vt:lpstr>Oriental Cockroach</vt:lpstr>
      <vt:lpstr>Oriental Cockroach</vt:lpstr>
      <vt:lpstr>Australian Cockroach</vt:lpstr>
      <vt:lpstr>Australian Cockroach</vt:lpstr>
      <vt:lpstr>Australian Cockroach</vt:lpstr>
      <vt:lpstr>Asian Cockroach</vt:lpstr>
      <vt:lpstr>Asian Cockroach</vt:lpstr>
      <vt:lpstr>German Cockroaches</vt:lpstr>
      <vt:lpstr>German Cockroaches</vt:lpstr>
      <vt:lpstr>German Cockroaches</vt:lpstr>
      <vt:lpstr>Brown Banded Cockroach</vt:lpstr>
      <vt:lpstr>Brown Banded Cockroach </vt:lpstr>
      <vt:lpstr>Cockroaches of GA &amp; the Carolinas</vt:lpstr>
    </vt:vector>
  </TitlesOfParts>
  <Company>Massey Services,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Peridomestic Cockroaches</dc:title>
  <dc:creator>Nix-Leonards, Karen</dc:creator>
  <cp:lastModifiedBy>Belmont, Bob</cp:lastModifiedBy>
  <cp:revision>51</cp:revision>
  <dcterms:created xsi:type="dcterms:W3CDTF">2016-02-08T21:43:05Z</dcterms:created>
  <dcterms:modified xsi:type="dcterms:W3CDTF">2017-04-02T02:19:01Z</dcterms:modified>
</cp:coreProperties>
</file>