
<file path=[Content_Types].xml><?xml version="1.0" encoding="utf-8"?>
<Types xmlns="http://schemas.openxmlformats.org/package/2006/content-types">
  <Default Extension="emf" ContentType="image/x-emf"/>
  <Default Extension="jpeg" ContentType="image/jpeg"/>
  <Default Extension="mp4" ContentType="video/mp4"/>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47"/>
  </p:notesMasterIdLst>
  <p:sldIdLst>
    <p:sldId id="256" r:id="rId2"/>
    <p:sldId id="313" r:id="rId3"/>
    <p:sldId id="257" r:id="rId4"/>
    <p:sldId id="263" r:id="rId5"/>
    <p:sldId id="258" r:id="rId6"/>
    <p:sldId id="259" r:id="rId7"/>
    <p:sldId id="260" r:id="rId8"/>
    <p:sldId id="261" r:id="rId9"/>
    <p:sldId id="262" r:id="rId10"/>
    <p:sldId id="264" r:id="rId11"/>
    <p:sldId id="265" r:id="rId12"/>
    <p:sldId id="266" r:id="rId13"/>
    <p:sldId id="267" r:id="rId14"/>
    <p:sldId id="269" r:id="rId15"/>
    <p:sldId id="270" r:id="rId16"/>
    <p:sldId id="268" r:id="rId17"/>
    <p:sldId id="271" r:id="rId18"/>
    <p:sldId id="272" r:id="rId19"/>
    <p:sldId id="273" r:id="rId20"/>
    <p:sldId id="326" r:id="rId21"/>
    <p:sldId id="325" r:id="rId22"/>
    <p:sldId id="274" r:id="rId23"/>
    <p:sldId id="275" r:id="rId24"/>
    <p:sldId id="277" r:id="rId25"/>
    <p:sldId id="278" r:id="rId26"/>
    <p:sldId id="280" r:id="rId27"/>
    <p:sldId id="281" r:id="rId28"/>
    <p:sldId id="324" r:id="rId29"/>
    <p:sldId id="289" r:id="rId30"/>
    <p:sldId id="292" r:id="rId31"/>
    <p:sldId id="293" r:id="rId32"/>
    <p:sldId id="282" r:id="rId33"/>
    <p:sldId id="283" r:id="rId34"/>
    <p:sldId id="298" r:id="rId35"/>
    <p:sldId id="297" r:id="rId36"/>
    <p:sldId id="284" r:id="rId37"/>
    <p:sldId id="327" r:id="rId38"/>
    <p:sldId id="285" r:id="rId39"/>
    <p:sldId id="300" r:id="rId40"/>
    <p:sldId id="286" r:id="rId41"/>
    <p:sldId id="318" r:id="rId42"/>
    <p:sldId id="320" r:id="rId43"/>
    <p:sldId id="288" r:id="rId44"/>
    <p:sldId id="304" r:id="rId45"/>
    <p:sldId id="312" r:id="rId4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8309" autoAdjust="0"/>
    <p:restoredTop sz="84919" autoAdjust="0"/>
  </p:normalViewPr>
  <p:slideViewPr>
    <p:cSldViewPr snapToGrid="0">
      <p:cViewPr varScale="1">
        <p:scale>
          <a:sx n="94" d="100"/>
          <a:sy n="94" d="100"/>
        </p:scale>
        <p:origin x="468"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urtis Grimstad" userId="39d44e11-9ca6-4025-adc7-191e6ea20733" providerId="ADAL" clId="{193D648E-152E-4EC9-83EE-ABBE1458AA54}"/>
    <pc:docChg chg="custSel delSld modSld">
      <pc:chgData name="Curtis Grimstad" userId="39d44e11-9ca6-4025-adc7-191e6ea20733" providerId="ADAL" clId="{193D648E-152E-4EC9-83EE-ABBE1458AA54}" dt="2026-08-10T16:30:59.361" v="18" actId="47"/>
      <pc:docMkLst>
        <pc:docMk/>
      </pc:docMkLst>
      <pc:sldChg chg="addSp delSp modSp mod delAnim">
        <pc:chgData name="Curtis Grimstad" userId="39d44e11-9ca6-4025-adc7-191e6ea20733" providerId="ADAL" clId="{193D648E-152E-4EC9-83EE-ABBE1458AA54}" dt="2026-08-10T16:30:16.807" v="3" actId="478"/>
        <pc:sldMkLst>
          <pc:docMk/>
          <pc:sldMk cId="4074310574" sldId="259"/>
        </pc:sldMkLst>
        <pc:spChg chg="add del mod">
          <ac:chgData name="Curtis Grimstad" userId="39d44e11-9ca6-4025-adc7-191e6ea20733" providerId="ADAL" clId="{193D648E-152E-4EC9-83EE-ABBE1458AA54}" dt="2026-08-10T16:30:16.807" v="3" actId="478"/>
          <ac:spMkLst>
            <pc:docMk/>
            <pc:sldMk cId="4074310574" sldId="259"/>
            <ac:spMk id="4" creationId="{C0CAB1CD-68E2-E169-3C9B-2B0B642A86A9}"/>
          </ac:spMkLst>
        </pc:spChg>
        <pc:picChg chg="del">
          <ac:chgData name="Curtis Grimstad" userId="39d44e11-9ca6-4025-adc7-191e6ea20733" providerId="ADAL" clId="{193D648E-152E-4EC9-83EE-ABBE1458AA54}" dt="2026-08-10T16:30:15.753" v="2" actId="478"/>
          <ac:picMkLst>
            <pc:docMk/>
            <pc:sldMk cId="4074310574" sldId="259"/>
            <ac:picMk id="3" creationId="{00000000-0000-0000-0000-000000000000}"/>
          </ac:picMkLst>
        </pc:picChg>
      </pc:sldChg>
      <pc:sldChg chg="addSp delSp modSp mod delAnim">
        <pc:chgData name="Curtis Grimstad" userId="39d44e11-9ca6-4025-adc7-191e6ea20733" providerId="ADAL" clId="{193D648E-152E-4EC9-83EE-ABBE1458AA54}" dt="2026-08-10T16:30:20.549" v="5" actId="478"/>
        <pc:sldMkLst>
          <pc:docMk/>
          <pc:sldMk cId="788702162" sldId="260"/>
        </pc:sldMkLst>
        <pc:spChg chg="add del mod">
          <ac:chgData name="Curtis Grimstad" userId="39d44e11-9ca6-4025-adc7-191e6ea20733" providerId="ADAL" clId="{193D648E-152E-4EC9-83EE-ABBE1458AA54}" dt="2026-08-10T16:30:20.549" v="5" actId="478"/>
          <ac:spMkLst>
            <pc:docMk/>
            <pc:sldMk cId="788702162" sldId="260"/>
            <ac:spMk id="7" creationId="{F52D6591-0EB1-1DC4-C844-3C436DED052C}"/>
          </ac:spMkLst>
        </pc:spChg>
        <pc:picChg chg="del">
          <ac:chgData name="Curtis Grimstad" userId="39d44e11-9ca6-4025-adc7-191e6ea20733" providerId="ADAL" clId="{193D648E-152E-4EC9-83EE-ABBE1458AA54}" dt="2026-08-10T16:30:19.132" v="4" actId="478"/>
          <ac:picMkLst>
            <pc:docMk/>
            <pc:sldMk cId="788702162" sldId="260"/>
            <ac:picMk id="8" creationId="{00000000-0000-0000-0000-000000000000}"/>
          </ac:picMkLst>
        </pc:picChg>
      </pc:sldChg>
      <pc:sldChg chg="addSp delSp modSp mod delAnim">
        <pc:chgData name="Curtis Grimstad" userId="39d44e11-9ca6-4025-adc7-191e6ea20733" providerId="ADAL" clId="{193D648E-152E-4EC9-83EE-ABBE1458AA54}" dt="2026-08-10T16:30:32.106" v="7" actId="478"/>
        <pc:sldMkLst>
          <pc:docMk/>
          <pc:sldMk cId="3105465044" sldId="278"/>
        </pc:sldMkLst>
        <pc:spChg chg="add del mod">
          <ac:chgData name="Curtis Grimstad" userId="39d44e11-9ca6-4025-adc7-191e6ea20733" providerId="ADAL" clId="{193D648E-152E-4EC9-83EE-ABBE1458AA54}" dt="2026-08-10T16:30:32.106" v="7" actId="478"/>
          <ac:spMkLst>
            <pc:docMk/>
            <pc:sldMk cId="3105465044" sldId="278"/>
            <ac:spMk id="5" creationId="{F296D091-73AF-DB2B-38C8-432C45D6D49E}"/>
          </ac:spMkLst>
        </pc:spChg>
        <pc:picChg chg="del">
          <ac:chgData name="Curtis Grimstad" userId="39d44e11-9ca6-4025-adc7-191e6ea20733" providerId="ADAL" clId="{193D648E-152E-4EC9-83EE-ABBE1458AA54}" dt="2026-08-10T16:30:30.245" v="6" actId="478"/>
          <ac:picMkLst>
            <pc:docMk/>
            <pc:sldMk cId="3105465044" sldId="278"/>
            <ac:picMk id="7" creationId="{00000000-0000-0000-0000-000000000000}"/>
          </ac:picMkLst>
        </pc:picChg>
      </pc:sldChg>
      <pc:sldChg chg="addSp delSp modSp mod delAnim">
        <pc:chgData name="Curtis Grimstad" userId="39d44e11-9ca6-4025-adc7-191e6ea20733" providerId="ADAL" clId="{193D648E-152E-4EC9-83EE-ABBE1458AA54}" dt="2026-08-10T16:30:35.564" v="9" actId="478"/>
        <pc:sldMkLst>
          <pc:docMk/>
          <pc:sldMk cId="159063997" sldId="280"/>
        </pc:sldMkLst>
        <pc:spChg chg="add del mod">
          <ac:chgData name="Curtis Grimstad" userId="39d44e11-9ca6-4025-adc7-191e6ea20733" providerId="ADAL" clId="{193D648E-152E-4EC9-83EE-ABBE1458AA54}" dt="2026-08-10T16:30:35.564" v="9" actId="478"/>
          <ac:spMkLst>
            <pc:docMk/>
            <pc:sldMk cId="159063997" sldId="280"/>
            <ac:spMk id="6" creationId="{0550E4D9-6AAD-1EEB-8ECC-79DCEF377678}"/>
          </ac:spMkLst>
        </pc:spChg>
        <pc:picChg chg="del">
          <ac:chgData name="Curtis Grimstad" userId="39d44e11-9ca6-4025-adc7-191e6ea20733" providerId="ADAL" clId="{193D648E-152E-4EC9-83EE-ABBE1458AA54}" dt="2026-08-10T16:30:34.409" v="8" actId="478"/>
          <ac:picMkLst>
            <pc:docMk/>
            <pc:sldMk cId="159063997" sldId="280"/>
            <ac:picMk id="7" creationId="{00000000-0000-0000-0000-000000000000}"/>
          </ac:picMkLst>
        </pc:picChg>
      </pc:sldChg>
      <pc:sldChg chg="addSp delSp modSp mod delAnim">
        <pc:chgData name="Curtis Grimstad" userId="39d44e11-9ca6-4025-adc7-191e6ea20733" providerId="ADAL" clId="{193D648E-152E-4EC9-83EE-ABBE1458AA54}" dt="2026-08-10T16:30:46.118" v="13" actId="478"/>
        <pc:sldMkLst>
          <pc:docMk/>
          <pc:sldMk cId="4051293673" sldId="297"/>
        </pc:sldMkLst>
        <pc:spChg chg="add del mod">
          <ac:chgData name="Curtis Grimstad" userId="39d44e11-9ca6-4025-adc7-191e6ea20733" providerId="ADAL" clId="{193D648E-152E-4EC9-83EE-ABBE1458AA54}" dt="2026-08-10T16:30:46.118" v="13" actId="478"/>
          <ac:spMkLst>
            <pc:docMk/>
            <pc:sldMk cId="4051293673" sldId="297"/>
            <ac:spMk id="5" creationId="{3E8944AB-2E97-E6E0-9291-AE6230C9F24A}"/>
          </ac:spMkLst>
        </pc:spChg>
        <pc:picChg chg="del">
          <ac:chgData name="Curtis Grimstad" userId="39d44e11-9ca6-4025-adc7-191e6ea20733" providerId="ADAL" clId="{193D648E-152E-4EC9-83EE-ABBE1458AA54}" dt="2026-08-10T16:30:44.739" v="12" actId="478"/>
          <ac:picMkLst>
            <pc:docMk/>
            <pc:sldMk cId="4051293673" sldId="297"/>
            <ac:picMk id="6" creationId="{00000000-0000-0000-0000-000000000000}"/>
          </ac:picMkLst>
        </pc:picChg>
      </pc:sldChg>
      <pc:sldChg chg="addSp delSp modSp mod delAnim">
        <pc:chgData name="Curtis Grimstad" userId="39d44e11-9ca6-4025-adc7-191e6ea20733" providerId="ADAL" clId="{193D648E-152E-4EC9-83EE-ABBE1458AA54}" dt="2026-08-10T16:30:43.008" v="11" actId="478"/>
        <pc:sldMkLst>
          <pc:docMk/>
          <pc:sldMk cId="1384744026" sldId="298"/>
        </pc:sldMkLst>
        <pc:spChg chg="add del mod">
          <ac:chgData name="Curtis Grimstad" userId="39d44e11-9ca6-4025-adc7-191e6ea20733" providerId="ADAL" clId="{193D648E-152E-4EC9-83EE-ABBE1458AA54}" dt="2026-08-10T16:30:43.008" v="11" actId="478"/>
          <ac:spMkLst>
            <pc:docMk/>
            <pc:sldMk cId="1384744026" sldId="298"/>
            <ac:spMk id="7" creationId="{40453DB6-5D2E-1A39-8C71-7F39AE9FE121}"/>
          </ac:spMkLst>
        </pc:spChg>
        <pc:picChg chg="del">
          <ac:chgData name="Curtis Grimstad" userId="39d44e11-9ca6-4025-adc7-191e6ea20733" providerId="ADAL" clId="{193D648E-152E-4EC9-83EE-ABBE1458AA54}" dt="2026-08-10T16:30:40.733" v="10" actId="478"/>
          <ac:picMkLst>
            <pc:docMk/>
            <pc:sldMk cId="1384744026" sldId="298"/>
            <ac:picMk id="6" creationId="{00000000-0000-0000-0000-000000000000}"/>
          </ac:picMkLst>
        </pc:picChg>
      </pc:sldChg>
      <pc:sldChg chg="addSp delSp modSp mod delAnim">
        <pc:chgData name="Curtis Grimstad" userId="39d44e11-9ca6-4025-adc7-191e6ea20733" providerId="ADAL" clId="{193D648E-152E-4EC9-83EE-ABBE1458AA54}" dt="2026-08-10T16:30:51.402" v="15" actId="478"/>
        <pc:sldMkLst>
          <pc:docMk/>
          <pc:sldMk cId="2118620876" sldId="300"/>
        </pc:sldMkLst>
        <pc:spChg chg="add del mod">
          <ac:chgData name="Curtis Grimstad" userId="39d44e11-9ca6-4025-adc7-191e6ea20733" providerId="ADAL" clId="{193D648E-152E-4EC9-83EE-ABBE1458AA54}" dt="2026-08-10T16:30:51.402" v="15" actId="478"/>
          <ac:spMkLst>
            <pc:docMk/>
            <pc:sldMk cId="2118620876" sldId="300"/>
            <ac:spMk id="5" creationId="{E19F5BB9-A709-2698-95AF-242703813CC8}"/>
          </ac:spMkLst>
        </pc:spChg>
        <pc:picChg chg="del">
          <ac:chgData name="Curtis Grimstad" userId="39d44e11-9ca6-4025-adc7-191e6ea20733" providerId="ADAL" clId="{193D648E-152E-4EC9-83EE-ABBE1458AA54}" dt="2026-08-10T16:30:50.125" v="14" actId="478"/>
          <ac:picMkLst>
            <pc:docMk/>
            <pc:sldMk cId="2118620876" sldId="300"/>
            <ac:picMk id="6" creationId="{00000000-0000-0000-0000-000000000000}"/>
          </ac:picMkLst>
        </pc:picChg>
      </pc:sldChg>
      <pc:sldChg chg="addSp delSp modSp del mod delAnim">
        <pc:chgData name="Curtis Grimstad" userId="39d44e11-9ca6-4025-adc7-191e6ea20733" providerId="ADAL" clId="{193D648E-152E-4EC9-83EE-ABBE1458AA54}" dt="2026-08-10T16:30:59.361" v="18" actId="47"/>
        <pc:sldMkLst>
          <pc:docMk/>
          <pc:sldMk cId="2446867682" sldId="305"/>
        </pc:sldMkLst>
        <pc:spChg chg="add del mod">
          <ac:chgData name="Curtis Grimstad" userId="39d44e11-9ca6-4025-adc7-191e6ea20733" providerId="ADAL" clId="{193D648E-152E-4EC9-83EE-ABBE1458AA54}" dt="2026-08-10T16:30:58.436" v="17" actId="478"/>
          <ac:spMkLst>
            <pc:docMk/>
            <pc:sldMk cId="2446867682" sldId="305"/>
            <ac:spMk id="4" creationId="{E5382016-4530-92B7-1F67-4F6926A6347B}"/>
          </ac:spMkLst>
        </pc:spChg>
        <pc:picChg chg="del">
          <ac:chgData name="Curtis Grimstad" userId="39d44e11-9ca6-4025-adc7-191e6ea20733" providerId="ADAL" clId="{193D648E-152E-4EC9-83EE-ABBE1458AA54}" dt="2026-08-10T16:30:56.467" v="16" actId="478"/>
          <ac:picMkLst>
            <pc:docMk/>
            <pc:sldMk cId="2446867682" sldId="305"/>
            <ac:picMk id="5" creationId="{00000000-0000-0000-0000-000000000000}"/>
          </ac:picMkLst>
        </pc:picChg>
      </pc:sldChg>
      <pc:sldChg chg="addSp delSp modSp mod delAnim">
        <pc:chgData name="Curtis Grimstad" userId="39d44e11-9ca6-4025-adc7-191e6ea20733" providerId="ADAL" clId="{193D648E-152E-4EC9-83EE-ABBE1458AA54}" dt="2026-08-10T16:30:12.976" v="1" actId="478"/>
        <pc:sldMkLst>
          <pc:docMk/>
          <pc:sldMk cId="1342237590" sldId="313"/>
        </pc:sldMkLst>
        <pc:spChg chg="add del mod">
          <ac:chgData name="Curtis Grimstad" userId="39d44e11-9ca6-4025-adc7-191e6ea20733" providerId="ADAL" clId="{193D648E-152E-4EC9-83EE-ABBE1458AA54}" dt="2026-08-10T16:30:12.976" v="1" actId="478"/>
          <ac:spMkLst>
            <pc:docMk/>
            <pc:sldMk cId="1342237590" sldId="313"/>
            <ac:spMk id="6" creationId="{1A68873B-A410-4281-605D-D02B6E7DF792}"/>
          </ac:spMkLst>
        </pc:spChg>
        <pc:picChg chg="del">
          <ac:chgData name="Curtis Grimstad" userId="39d44e11-9ca6-4025-adc7-191e6ea20733" providerId="ADAL" clId="{193D648E-152E-4EC9-83EE-ABBE1458AA54}" dt="2026-08-10T16:30:11.469" v="0" actId="478"/>
          <ac:picMkLst>
            <pc:docMk/>
            <pc:sldMk cId="1342237590" sldId="313"/>
            <ac:picMk id="3" creationId="{00000000-0000-0000-0000-000000000000}"/>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AD56303-1A72-456D-9933-A78A71715244}" type="datetimeFigureOut">
              <a:rPr lang="en-US" smtClean="0"/>
              <a:t>8/10/2026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FB9E0D4-DB58-4678-8665-F100966304A4}" type="slidenum">
              <a:rPr lang="en-US" smtClean="0"/>
              <a:t>‹#›</a:t>
            </a:fld>
            <a:endParaRPr lang="en-US"/>
          </a:p>
        </p:txBody>
      </p:sp>
    </p:spTree>
    <p:extLst>
      <p:ext uri="{BB962C8B-B14F-4D97-AF65-F5344CB8AC3E}">
        <p14:creationId xmlns:p14="http://schemas.microsoft.com/office/powerpoint/2010/main" val="2742702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Video</a:t>
            </a:r>
            <a:r>
              <a:rPr lang="en-US" baseline="0" dirty="0"/>
              <a:t> embedded</a:t>
            </a:r>
            <a:endParaRPr lang="en-US" dirty="0"/>
          </a:p>
          <a:p>
            <a:endParaRPr lang="en-US" dirty="0"/>
          </a:p>
        </p:txBody>
      </p:sp>
      <p:sp>
        <p:nvSpPr>
          <p:cNvPr id="4" name="Slide Number Placeholder 3"/>
          <p:cNvSpPr>
            <a:spLocks noGrp="1"/>
          </p:cNvSpPr>
          <p:nvPr>
            <p:ph type="sldNum" sz="quarter" idx="10"/>
          </p:nvPr>
        </p:nvSpPr>
        <p:spPr/>
        <p:txBody>
          <a:bodyPr/>
          <a:lstStyle/>
          <a:p>
            <a:fld id="{EFB9E0D4-DB58-4678-8665-F100966304A4}" type="slidenum">
              <a:rPr lang="en-US" smtClean="0"/>
              <a:t>2</a:t>
            </a:fld>
            <a:endParaRPr lang="en-US"/>
          </a:p>
        </p:txBody>
      </p:sp>
    </p:spTree>
    <p:extLst>
      <p:ext uri="{BB962C8B-B14F-4D97-AF65-F5344CB8AC3E}">
        <p14:creationId xmlns:p14="http://schemas.microsoft.com/office/powerpoint/2010/main" val="26732408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Video</a:t>
            </a:r>
            <a:r>
              <a:rPr lang="en-US" baseline="0" dirty="0"/>
              <a:t> embedded</a:t>
            </a:r>
            <a:endParaRPr lang="en-US" dirty="0"/>
          </a:p>
          <a:p>
            <a:endParaRPr lang="en-US" dirty="0"/>
          </a:p>
        </p:txBody>
      </p:sp>
      <p:sp>
        <p:nvSpPr>
          <p:cNvPr id="4" name="Slide Number Placeholder 3"/>
          <p:cNvSpPr>
            <a:spLocks noGrp="1"/>
          </p:cNvSpPr>
          <p:nvPr>
            <p:ph type="sldNum" sz="quarter" idx="10"/>
          </p:nvPr>
        </p:nvSpPr>
        <p:spPr/>
        <p:txBody>
          <a:bodyPr/>
          <a:lstStyle/>
          <a:p>
            <a:fld id="{EFB9E0D4-DB58-4678-8665-F100966304A4}" type="slidenum">
              <a:rPr lang="en-US" smtClean="0"/>
              <a:t>6</a:t>
            </a:fld>
            <a:endParaRPr lang="en-US"/>
          </a:p>
        </p:txBody>
      </p:sp>
    </p:spTree>
    <p:extLst>
      <p:ext uri="{BB962C8B-B14F-4D97-AF65-F5344CB8AC3E}">
        <p14:creationId xmlns:p14="http://schemas.microsoft.com/office/powerpoint/2010/main" val="11788835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Video</a:t>
            </a:r>
            <a:r>
              <a:rPr lang="en-US" baseline="0" dirty="0"/>
              <a:t> embedded</a:t>
            </a:r>
            <a:endParaRPr lang="en-US" dirty="0"/>
          </a:p>
          <a:p>
            <a:endParaRPr lang="en-US" dirty="0"/>
          </a:p>
          <a:p>
            <a:r>
              <a:rPr lang="en-US" dirty="0"/>
              <a:t>How can we use this grooming behavior</a:t>
            </a:r>
            <a:r>
              <a:rPr lang="en-US" baseline="0" dirty="0"/>
              <a:t> against them? How is it related to trophallaxis?</a:t>
            </a:r>
          </a:p>
          <a:p>
            <a:r>
              <a:rPr lang="en-US" baseline="0" dirty="0"/>
              <a:t>If a trail of ants is treated with Termidor, those ants walking thru it will pick Termidor up on their feet. While they groom themselves, they will then ingest the Termidor.  Thru the behavior of trophallaxis they will regurgitate food in liquid form, which will also contain Termidor. That ant will them pass the Termidor along via trophallaxis to other ants. Even </a:t>
            </a:r>
            <a:r>
              <a:rPr lang="en-US" baseline="0" dirty="0" err="1"/>
              <a:t>tho</a:t>
            </a:r>
            <a:r>
              <a:rPr lang="en-US" baseline="0" dirty="0"/>
              <a:t> the majority of ants did not come in direct contact with Termidor, they will get it passed along to them. </a:t>
            </a:r>
          </a:p>
          <a:p>
            <a:endParaRPr lang="en-US" dirty="0"/>
          </a:p>
        </p:txBody>
      </p:sp>
      <p:sp>
        <p:nvSpPr>
          <p:cNvPr id="4" name="Slide Number Placeholder 3"/>
          <p:cNvSpPr>
            <a:spLocks noGrp="1"/>
          </p:cNvSpPr>
          <p:nvPr>
            <p:ph type="sldNum" sz="quarter" idx="10"/>
          </p:nvPr>
        </p:nvSpPr>
        <p:spPr/>
        <p:txBody>
          <a:bodyPr/>
          <a:lstStyle/>
          <a:p>
            <a:fld id="{EFB9E0D4-DB58-4678-8665-F100966304A4}" type="slidenum">
              <a:rPr lang="en-US" smtClean="0"/>
              <a:t>7</a:t>
            </a:fld>
            <a:endParaRPr lang="en-US"/>
          </a:p>
        </p:txBody>
      </p:sp>
    </p:spTree>
    <p:extLst>
      <p:ext uri="{BB962C8B-B14F-4D97-AF65-F5344CB8AC3E}">
        <p14:creationId xmlns:p14="http://schemas.microsoft.com/office/powerpoint/2010/main" val="14229860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Top L</a:t>
            </a:r>
            <a:r>
              <a:rPr lang="en-US" baseline="0" dirty="0"/>
              <a:t> to R		Ant	Termite that has lost its wings	termite</a:t>
            </a:r>
          </a:p>
          <a:p>
            <a:r>
              <a:rPr lang="en-US" baseline="0" dirty="0"/>
              <a:t>Bottom L to R		Termite	            ant			ant</a:t>
            </a:r>
            <a:endParaRPr lang="en-US" dirty="0"/>
          </a:p>
        </p:txBody>
      </p:sp>
      <p:sp>
        <p:nvSpPr>
          <p:cNvPr id="4" name="Slide Number Placeholder 3"/>
          <p:cNvSpPr>
            <a:spLocks noGrp="1"/>
          </p:cNvSpPr>
          <p:nvPr>
            <p:ph type="sldNum" sz="quarter" idx="10"/>
          </p:nvPr>
        </p:nvSpPr>
        <p:spPr/>
        <p:txBody>
          <a:bodyPr/>
          <a:lstStyle/>
          <a:p>
            <a:fld id="{EFB9E0D4-DB58-4678-8665-F100966304A4}" type="slidenum">
              <a:rPr lang="en-US" smtClean="0"/>
              <a:t>15</a:t>
            </a:fld>
            <a:endParaRPr lang="en-US"/>
          </a:p>
        </p:txBody>
      </p:sp>
    </p:spTree>
    <p:extLst>
      <p:ext uri="{BB962C8B-B14F-4D97-AF65-F5344CB8AC3E}">
        <p14:creationId xmlns:p14="http://schemas.microsoft.com/office/powerpoint/2010/main" val="41595339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Video</a:t>
            </a:r>
            <a:r>
              <a:rPr lang="en-US" baseline="0" dirty="0"/>
              <a:t> embedded</a:t>
            </a:r>
            <a:endParaRPr lang="en-US" dirty="0"/>
          </a:p>
          <a:p>
            <a:endParaRPr lang="en-US" dirty="0"/>
          </a:p>
        </p:txBody>
      </p:sp>
      <p:sp>
        <p:nvSpPr>
          <p:cNvPr id="4" name="Slide Number Placeholder 3"/>
          <p:cNvSpPr>
            <a:spLocks noGrp="1"/>
          </p:cNvSpPr>
          <p:nvPr>
            <p:ph type="sldNum" sz="quarter" idx="10"/>
          </p:nvPr>
        </p:nvSpPr>
        <p:spPr/>
        <p:txBody>
          <a:bodyPr/>
          <a:lstStyle/>
          <a:p>
            <a:fld id="{EFB9E0D4-DB58-4678-8665-F100966304A4}" type="slidenum">
              <a:rPr lang="en-US" smtClean="0"/>
              <a:t>24</a:t>
            </a:fld>
            <a:endParaRPr lang="en-US"/>
          </a:p>
        </p:txBody>
      </p:sp>
    </p:spTree>
    <p:extLst>
      <p:ext uri="{BB962C8B-B14F-4D97-AF65-F5344CB8AC3E}">
        <p14:creationId xmlns:p14="http://schemas.microsoft.com/office/powerpoint/2010/main" val="29624096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Video</a:t>
            </a:r>
            <a:r>
              <a:rPr lang="en-US" baseline="0" dirty="0"/>
              <a:t> embedded</a:t>
            </a:r>
            <a:endParaRPr lang="en-US" dirty="0"/>
          </a:p>
        </p:txBody>
      </p:sp>
      <p:sp>
        <p:nvSpPr>
          <p:cNvPr id="4" name="Slide Number Placeholder 3"/>
          <p:cNvSpPr>
            <a:spLocks noGrp="1"/>
          </p:cNvSpPr>
          <p:nvPr>
            <p:ph type="sldNum" sz="quarter" idx="10"/>
          </p:nvPr>
        </p:nvSpPr>
        <p:spPr/>
        <p:txBody>
          <a:bodyPr/>
          <a:lstStyle/>
          <a:p>
            <a:fld id="{EFB9E0D4-DB58-4678-8665-F100966304A4}" type="slidenum">
              <a:rPr lang="en-US" smtClean="0"/>
              <a:t>25</a:t>
            </a:fld>
            <a:endParaRPr lang="en-US"/>
          </a:p>
        </p:txBody>
      </p:sp>
    </p:spTree>
    <p:extLst>
      <p:ext uri="{BB962C8B-B14F-4D97-AF65-F5344CB8AC3E}">
        <p14:creationId xmlns:p14="http://schemas.microsoft.com/office/powerpoint/2010/main" val="132965589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Video</a:t>
            </a:r>
            <a:r>
              <a:rPr lang="en-US" baseline="0" dirty="0"/>
              <a:t> embedded</a:t>
            </a:r>
            <a:endParaRPr lang="en-US" dirty="0"/>
          </a:p>
          <a:p>
            <a:endParaRPr lang="en-US" dirty="0"/>
          </a:p>
        </p:txBody>
      </p:sp>
      <p:sp>
        <p:nvSpPr>
          <p:cNvPr id="4" name="Slide Number Placeholder 3"/>
          <p:cNvSpPr>
            <a:spLocks noGrp="1"/>
          </p:cNvSpPr>
          <p:nvPr>
            <p:ph type="sldNum" sz="quarter" idx="10"/>
          </p:nvPr>
        </p:nvSpPr>
        <p:spPr/>
        <p:txBody>
          <a:bodyPr/>
          <a:lstStyle/>
          <a:p>
            <a:fld id="{EFB9E0D4-DB58-4678-8665-F100966304A4}" type="slidenum">
              <a:rPr lang="en-US" smtClean="0"/>
              <a:t>26</a:t>
            </a:fld>
            <a:endParaRPr lang="en-US"/>
          </a:p>
        </p:txBody>
      </p:sp>
    </p:spTree>
    <p:extLst>
      <p:ext uri="{BB962C8B-B14F-4D97-AF65-F5344CB8AC3E}">
        <p14:creationId xmlns:p14="http://schemas.microsoft.com/office/powerpoint/2010/main" val="34398709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Video</a:t>
            </a:r>
            <a:r>
              <a:rPr lang="en-US" baseline="0" dirty="0"/>
              <a:t> embedded</a:t>
            </a:r>
            <a:endParaRPr lang="en-US" dirty="0"/>
          </a:p>
          <a:p>
            <a:endParaRPr lang="en-US" dirty="0"/>
          </a:p>
        </p:txBody>
      </p:sp>
      <p:sp>
        <p:nvSpPr>
          <p:cNvPr id="4" name="Slide Number Placeholder 3"/>
          <p:cNvSpPr>
            <a:spLocks noGrp="1"/>
          </p:cNvSpPr>
          <p:nvPr>
            <p:ph type="sldNum" sz="quarter" idx="10"/>
          </p:nvPr>
        </p:nvSpPr>
        <p:spPr/>
        <p:txBody>
          <a:bodyPr/>
          <a:lstStyle/>
          <a:p>
            <a:fld id="{EFB9E0D4-DB58-4678-8665-F100966304A4}" type="slidenum">
              <a:rPr lang="en-US" smtClean="0"/>
              <a:t>34</a:t>
            </a:fld>
            <a:endParaRPr lang="en-US"/>
          </a:p>
        </p:txBody>
      </p:sp>
    </p:spTree>
    <p:extLst>
      <p:ext uri="{BB962C8B-B14F-4D97-AF65-F5344CB8AC3E}">
        <p14:creationId xmlns:p14="http://schemas.microsoft.com/office/powerpoint/2010/main" val="360458834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Video</a:t>
            </a:r>
            <a:r>
              <a:rPr lang="en-US" baseline="0" dirty="0"/>
              <a:t> embedded</a:t>
            </a:r>
            <a:endParaRPr lang="en-US" dirty="0"/>
          </a:p>
          <a:p>
            <a:endParaRPr lang="en-US" dirty="0"/>
          </a:p>
          <a:p>
            <a:r>
              <a:rPr lang="en-US" dirty="0"/>
              <a:t>Unlike</a:t>
            </a:r>
            <a:r>
              <a:rPr lang="en-US" baseline="0" dirty="0"/>
              <a:t> some ants that will combine colony A and colony B to become one larger colony, Carpenter ants do not do this. They will show aggression towards members of other colonies. This is to be kept in mind when treating for Carpenter ants. If you located and treat one colony and a few days later still have activity, it is unlikely that the treatment didn’t work and likely you have a 2</a:t>
            </a:r>
            <a:r>
              <a:rPr lang="en-US" baseline="30000" dirty="0"/>
              <a:t>nd</a:t>
            </a:r>
            <a:r>
              <a:rPr lang="en-US" baseline="0" dirty="0"/>
              <a:t> colony of Carpenter ants. </a:t>
            </a:r>
            <a:endParaRPr lang="en-US" dirty="0"/>
          </a:p>
        </p:txBody>
      </p:sp>
      <p:sp>
        <p:nvSpPr>
          <p:cNvPr id="4" name="Slide Number Placeholder 3"/>
          <p:cNvSpPr>
            <a:spLocks noGrp="1"/>
          </p:cNvSpPr>
          <p:nvPr>
            <p:ph type="sldNum" sz="quarter" idx="10"/>
          </p:nvPr>
        </p:nvSpPr>
        <p:spPr/>
        <p:txBody>
          <a:bodyPr/>
          <a:lstStyle/>
          <a:p>
            <a:fld id="{EFB9E0D4-DB58-4678-8665-F100966304A4}" type="slidenum">
              <a:rPr lang="en-US" smtClean="0"/>
              <a:t>35</a:t>
            </a:fld>
            <a:endParaRPr lang="en-US"/>
          </a:p>
        </p:txBody>
      </p:sp>
    </p:spTree>
    <p:extLst>
      <p:ext uri="{BB962C8B-B14F-4D97-AF65-F5344CB8AC3E}">
        <p14:creationId xmlns:p14="http://schemas.microsoft.com/office/powerpoint/2010/main" val="223895056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Video</a:t>
            </a:r>
            <a:r>
              <a:rPr lang="en-US" baseline="0" dirty="0"/>
              <a:t> embedded</a:t>
            </a:r>
            <a:endParaRPr lang="en-US" dirty="0"/>
          </a:p>
          <a:p>
            <a:endParaRPr lang="en-US" dirty="0"/>
          </a:p>
          <a:p>
            <a:r>
              <a:rPr lang="en-US" dirty="0"/>
              <a:t>Because of the sensitivity of this ant to many</a:t>
            </a:r>
            <a:r>
              <a:rPr lang="en-US" baseline="0" dirty="0"/>
              <a:t> products, it is imperative that this ant is </a:t>
            </a:r>
            <a:r>
              <a:rPr lang="en-US" baseline="0" dirty="0" err="1"/>
              <a:t>ID’ed</a:t>
            </a:r>
            <a:r>
              <a:rPr lang="en-US" baseline="0" dirty="0"/>
              <a:t> correctly. One way to determine that pharaoh ants are the issue is to attempt to disturb them while they are foraging/walking in a trail. If the trail of ants is easily disturbed, it is not pharaoh ants. If they are not easily disturbed, you are dealing with pharaoh ants. </a:t>
            </a:r>
          </a:p>
          <a:p>
            <a:r>
              <a:rPr lang="en-US" baseline="0" dirty="0"/>
              <a:t>Do not treat with dusts or liquid residuals. </a:t>
            </a:r>
          </a:p>
          <a:p>
            <a:endParaRPr lang="en-US" baseline="0" dirty="0"/>
          </a:p>
          <a:p>
            <a:endParaRPr lang="en-US" dirty="0"/>
          </a:p>
        </p:txBody>
      </p:sp>
      <p:sp>
        <p:nvSpPr>
          <p:cNvPr id="4" name="Slide Number Placeholder 3"/>
          <p:cNvSpPr>
            <a:spLocks noGrp="1"/>
          </p:cNvSpPr>
          <p:nvPr>
            <p:ph type="sldNum" sz="quarter" idx="10"/>
          </p:nvPr>
        </p:nvSpPr>
        <p:spPr/>
        <p:txBody>
          <a:bodyPr/>
          <a:lstStyle/>
          <a:p>
            <a:fld id="{EFB9E0D4-DB58-4678-8665-F100966304A4}" type="slidenum">
              <a:rPr lang="en-US" smtClean="0"/>
              <a:t>39</a:t>
            </a:fld>
            <a:endParaRPr lang="en-US"/>
          </a:p>
        </p:txBody>
      </p:sp>
    </p:spTree>
    <p:extLst>
      <p:ext uri="{BB962C8B-B14F-4D97-AF65-F5344CB8AC3E}">
        <p14:creationId xmlns:p14="http://schemas.microsoft.com/office/powerpoint/2010/main" val="14304005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4530"/>
            <a:ext cx="9144000" cy="2387600"/>
          </a:xfrm>
        </p:spPr>
        <p:txBody>
          <a:bodyPr anchor="b">
            <a:normAutofit/>
          </a:bodyPr>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normAutofit/>
          </a:bodyPr>
          <a:lstStyle>
            <a:lvl1pPr marL="0" indent="0" algn="ctr">
              <a:buNone/>
              <a:defRPr sz="2400">
                <a:solidFill>
                  <a:schemeClr val="tx1">
                    <a:lumMod val="75000"/>
                    <a:lumOff val="25000"/>
                  </a:schemeClr>
                </a:solidFill>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F01503C-6CD3-4E56-8052-FA3510C5FBCE}" type="datetimeFigureOut">
              <a:rPr lang="en-US" smtClean="0"/>
              <a:t>8/10/2026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B5B359-8B77-4AC3-AC53-983647257156}" type="slidenum">
              <a:rPr lang="en-US" smtClean="0"/>
              <a:t>‹#›</a:t>
            </a:fld>
            <a:endParaRPr lang="en-US"/>
          </a:p>
        </p:txBody>
      </p:sp>
    </p:spTree>
    <p:extLst>
      <p:ext uri="{BB962C8B-B14F-4D97-AF65-F5344CB8AC3E}">
        <p14:creationId xmlns:p14="http://schemas.microsoft.com/office/powerpoint/2010/main" val="29028176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F01503C-6CD3-4E56-8052-FA3510C5FBCE}" type="datetimeFigureOut">
              <a:rPr lang="en-US" smtClean="0"/>
              <a:t>8/10/2026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B5B359-8B77-4AC3-AC53-983647257156}" type="slidenum">
              <a:rPr lang="en-US" smtClean="0"/>
              <a:t>‹#›</a:t>
            </a:fld>
            <a:endParaRPr lang="en-US"/>
          </a:p>
        </p:txBody>
      </p:sp>
    </p:spTree>
    <p:extLst>
      <p:ext uri="{BB962C8B-B14F-4D97-AF65-F5344CB8AC3E}">
        <p14:creationId xmlns:p14="http://schemas.microsoft.com/office/powerpoint/2010/main" val="25655031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12423"/>
            <a:ext cx="10515600" cy="2851208"/>
          </a:xfrm>
        </p:spPr>
        <p:txBody>
          <a:bodyPr anchor="b">
            <a:normAutofit/>
          </a:bodyPr>
          <a:lstStyle>
            <a:lvl1pPr>
              <a:defRPr sz="6000" b="0"/>
            </a:lvl1pPr>
          </a:lstStyle>
          <a:p>
            <a:r>
              <a:rPr lang="en-US"/>
              <a:t>Click to edit Master title style</a:t>
            </a:r>
            <a:endParaRPr lang="en-US" dirty="0"/>
          </a:p>
        </p:txBody>
      </p:sp>
      <p:sp>
        <p:nvSpPr>
          <p:cNvPr id="3" name="Text Placeholder 2"/>
          <p:cNvSpPr>
            <a:spLocks noGrp="1"/>
          </p:cNvSpPr>
          <p:nvPr>
            <p:ph type="body" idx="1"/>
          </p:nvPr>
        </p:nvSpPr>
        <p:spPr>
          <a:xfrm>
            <a:off x="831850" y="4552633"/>
            <a:ext cx="10515600" cy="1500187"/>
          </a:xfrm>
        </p:spPr>
        <p:txBody>
          <a:bodyPr anchor="t">
            <a:normAutofit/>
          </a:bodyPr>
          <a:lstStyle>
            <a:lvl1pPr marL="0" indent="0">
              <a:buNone/>
              <a:defRPr sz="24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F01503C-6CD3-4E56-8052-FA3510C5FBCE}" type="datetimeFigureOut">
              <a:rPr lang="en-US" smtClean="0"/>
              <a:t>8/10/2026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B5B359-8B77-4AC3-AC53-983647257156}" type="slidenum">
              <a:rPr lang="en-US" smtClean="0"/>
              <a:t>‹#›</a:t>
            </a:fld>
            <a:endParaRPr lang="en-US"/>
          </a:p>
        </p:txBody>
      </p:sp>
    </p:spTree>
    <p:extLst>
      <p:ext uri="{BB962C8B-B14F-4D97-AF65-F5344CB8AC3E}">
        <p14:creationId xmlns:p14="http://schemas.microsoft.com/office/powerpoint/2010/main" val="5727460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45127" y="1828800"/>
            <a:ext cx="5181600" cy="43513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8800"/>
            <a:ext cx="5181600" cy="43513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F01503C-6CD3-4E56-8052-FA3510C5FBCE}" type="datetimeFigureOut">
              <a:rPr lang="en-US" smtClean="0"/>
              <a:t>8/10/2026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B5B359-8B77-4AC3-AC53-983647257156}" type="slidenum">
              <a:rPr lang="en-US" smtClean="0"/>
              <a:t>‹#›</a:t>
            </a:fld>
            <a:endParaRPr lang="en-US"/>
          </a:p>
        </p:txBody>
      </p:sp>
    </p:spTree>
    <p:extLst>
      <p:ext uri="{BB962C8B-B14F-4D97-AF65-F5344CB8AC3E}">
        <p14:creationId xmlns:p14="http://schemas.microsoft.com/office/powerpoint/2010/main" val="11663777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845127" y="1681850"/>
            <a:ext cx="5156200" cy="825699"/>
          </a:xfrm>
        </p:spPr>
        <p:txBody>
          <a:bodyPr anchor="b">
            <a:normAutofit/>
          </a:bodyP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45127" y="2507550"/>
            <a:ext cx="5156200" cy="36805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851"/>
            <a:ext cx="5181601" cy="825698"/>
          </a:xfrm>
        </p:spPr>
        <p:txBody>
          <a:bodyPr anchor="b"/>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7550"/>
            <a:ext cx="5181601" cy="36805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3F01503C-6CD3-4E56-8052-FA3510C5FBCE}" type="datetimeFigureOut">
              <a:rPr lang="en-US" smtClean="0"/>
              <a:t>8/10/2026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8B5B359-8B77-4AC3-AC53-983647257156}" type="slidenum">
              <a:rPr lang="en-US" smtClean="0"/>
              <a:t>‹#›</a:t>
            </a:fld>
            <a:endParaRPr lang="en-US"/>
          </a:p>
        </p:txBody>
      </p:sp>
      <p:sp>
        <p:nvSpPr>
          <p:cNvPr id="10" name="Title 9"/>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18271857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3F01503C-6CD3-4E56-8052-FA3510C5FBCE}" type="datetimeFigureOut">
              <a:rPr lang="en-US" smtClean="0"/>
              <a:t>8/10/2026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8B5B359-8B77-4AC3-AC53-983647257156}" type="slidenum">
              <a:rPr lang="en-US" smtClean="0"/>
              <a:t>‹#›</a:t>
            </a:fld>
            <a:endParaRPr lang="en-US"/>
          </a:p>
        </p:txBody>
      </p:sp>
      <p:sp>
        <p:nvSpPr>
          <p:cNvPr id="6" name="Title 5"/>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4865852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F01503C-6CD3-4E56-8052-FA3510C5FBCE}" type="datetimeFigureOut">
              <a:rPr lang="en-US" smtClean="0"/>
              <a:t>8/10/2026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8B5B359-8B77-4AC3-AC53-983647257156}" type="slidenum">
              <a:rPr lang="en-US" smtClean="0"/>
              <a:t>‹#›</a:t>
            </a:fld>
            <a:endParaRPr lang="en-US"/>
          </a:p>
        </p:txBody>
      </p:sp>
    </p:spTree>
    <p:extLst>
      <p:ext uri="{BB962C8B-B14F-4D97-AF65-F5344CB8AC3E}">
        <p14:creationId xmlns:p14="http://schemas.microsoft.com/office/powerpoint/2010/main" val="2382534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1248" y="457200"/>
            <a:ext cx="3931920" cy="1600197"/>
          </a:xfrm>
        </p:spPr>
        <p:txBody>
          <a:bodyPr anchor="b">
            <a:normAutofit/>
          </a:bodyPr>
          <a:lstStyle>
            <a:lvl1pPr>
              <a:defRPr sz="3200" b="0"/>
            </a:lvl1pPr>
          </a:lstStyle>
          <a:p>
            <a:r>
              <a:rPr lang="en-US"/>
              <a:t>Click to edit Master title style</a:t>
            </a:r>
            <a:endParaRPr lang="en-US" dirty="0"/>
          </a:p>
        </p:txBody>
      </p:sp>
      <p:sp>
        <p:nvSpPr>
          <p:cNvPr id="3" name="Content Placeholder 2"/>
          <p:cNvSpPr>
            <a:spLocks noGrp="1"/>
          </p:cNvSpPr>
          <p:nvPr>
            <p:ph idx="1"/>
          </p:nvPr>
        </p:nvSpPr>
        <p:spPr>
          <a:xfrm>
            <a:off x="5181600" y="990600"/>
            <a:ext cx="6172200" cy="48768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41248" y="2057399"/>
            <a:ext cx="3931920" cy="3810001"/>
          </a:xfrm>
        </p:spPr>
        <p:txBody>
          <a:bodyPr>
            <a:normAutofit/>
          </a:bodyPr>
          <a:lstStyle>
            <a:lvl1pPr marL="0" indent="0">
              <a:lnSpc>
                <a:spcPct val="90000"/>
              </a:lnSpc>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F01503C-6CD3-4E56-8052-FA3510C5FBCE}" type="datetimeFigureOut">
              <a:rPr lang="en-US" smtClean="0"/>
              <a:t>8/10/2026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B5B359-8B77-4AC3-AC53-983647257156}" type="slidenum">
              <a:rPr lang="en-US" smtClean="0"/>
              <a:t>‹#›</a:t>
            </a:fld>
            <a:endParaRPr lang="en-US"/>
          </a:p>
        </p:txBody>
      </p:sp>
    </p:spTree>
    <p:extLst>
      <p:ext uri="{BB962C8B-B14F-4D97-AF65-F5344CB8AC3E}">
        <p14:creationId xmlns:p14="http://schemas.microsoft.com/office/powerpoint/2010/main" val="5262573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1248" y="457200"/>
            <a:ext cx="3931920" cy="1600200"/>
          </a:xfrm>
        </p:spPr>
        <p:txBody>
          <a:bodyPr anchor="b">
            <a:normAutofit/>
          </a:bodyPr>
          <a:lstStyle>
            <a:lvl1pPr>
              <a:defRPr sz="3200" b="0"/>
            </a:lvl1pPr>
          </a:lstStyle>
          <a:p>
            <a:r>
              <a:rPr lang="en-US"/>
              <a:t>Click to edit Master title style</a:t>
            </a:r>
            <a:endParaRPr lang="en-US" dirty="0"/>
          </a:p>
        </p:txBody>
      </p:sp>
      <p:sp>
        <p:nvSpPr>
          <p:cNvPr id="3" name="Picture Placeholder 2"/>
          <p:cNvSpPr>
            <a:spLocks noGrp="1"/>
          </p:cNvSpPr>
          <p:nvPr>
            <p:ph type="pic" idx="1"/>
          </p:nvPr>
        </p:nvSpPr>
        <p:spPr>
          <a:xfrm>
            <a:off x="5181600" y="990600"/>
            <a:ext cx="6172200" cy="4876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41248" y="2057400"/>
            <a:ext cx="3931920" cy="3810000"/>
          </a:xfrm>
        </p:spPr>
        <p:txBody>
          <a:bodyPr>
            <a:normAutofit/>
          </a:bodyPr>
          <a:lstStyle>
            <a:lvl1pPr marL="0" indent="0">
              <a:lnSpc>
                <a:spcPct val="90000"/>
              </a:lnSpc>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F01503C-6CD3-4E56-8052-FA3510C5FBCE}" type="datetimeFigureOut">
              <a:rPr lang="en-US" smtClean="0"/>
              <a:t>8/10/2026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B5B359-8B77-4AC3-AC53-983647257156}" type="slidenum">
              <a:rPr lang="en-US" smtClean="0"/>
              <a:t>‹#›</a:t>
            </a:fld>
            <a:endParaRPr lang="en-US"/>
          </a:p>
        </p:txBody>
      </p:sp>
    </p:spTree>
    <p:extLst>
      <p:ext uri="{BB962C8B-B14F-4D97-AF65-F5344CB8AC3E}">
        <p14:creationId xmlns:p14="http://schemas.microsoft.com/office/powerpoint/2010/main" val="15723464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F01503C-6CD3-4E56-8052-FA3510C5FBCE}" type="datetimeFigureOut">
              <a:rPr lang="en-US" smtClean="0"/>
              <a:t>8/10/2026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B5B359-8B77-4AC3-AC53-983647257156}" type="slidenum">
              <a:rPr lang="en-US" smtClean="0"/>
              <a:t>‹#›</a:t>
            </a:fld>
            <a:endParaRPr lang="en-US"/>
          </a:p>
        </p:txBody>
      </p:sp>
    </p:spTree>
    <p:extLst>
      <p:ext uri="{BB962C8B-B14F-4D97-AF65-F5344CB8AC3E}">
        <p14:creationId xmlns:p14="http://schemas.microsoft.com/office/powerpoint/2010/main" val="42861023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0362"/>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0362"/>
            <a:ext cx="7734300" cy="581183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F01503C-6CD3-4E56-8052-FA3510C5FBCE}" type="datetimeFigureOut">
              <a:rPr lang="en-US" smtClean="0"/>
              <a:t>8/10/2026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B5B359-8B77-4AC3-AC53-983647257156}" type="slidenum">
              <a:rPr lang="en-US" smtClean="0"/>
              <a:t>‹#›</a:t>
            </a:fld>
            <a:endParaRPr lang="en-US"/>
          </a:p>
        </p:txBody>
      </p:sp>
    </p:spTree>
    <p:extLst>
      <p:ext uri="{BB962C8B-B14F-4D97-AF65-F5344CB8AC3E}">
        <p14:creationId xmlns:p14="http://schemas.microsoft.com/office/powerpoint/2010/main" val="29501639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45127" y="365760"/>
            <a:ext cx="10515600" cy="132556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45127" y="1828800"/>
            <a:ext cx="10515600" cy="435133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100">
                <a:solidFill>
                  <a:schemeClr val="tx1">
                    <a:lumMod val="65000"/>
                    <a:lumOff val="35000"/>
                  </a:schemeClr>
                </a:solidFill>
              </a:defRPr>
            </a:lvl1pPr>
          </a:lstStyle>
          <a:p>
            <a:fld id="{3F01503C-6CD3-4E56-8052-FA3510C5FBCE}" type="datetimeFigureOut">
              <a:rPr lang="en-US" smtClean="0"/>
              <a:t>8/10/2026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100">
                <a:solidFill>
                  <a:schemeClr val="tx1">
                    <a:lumMod val="65000"/>
                    <a:lumOff val="35000"/>
                  </a:schemeClr>
                </a:solidFill>
              </a:defRPr>
            </a:lvl1pPr>
          </a:lstStyle>
          <a:p>
            <a:endParaRPr lang="en-US"/>
          </a:p>
        </p:txBody>
      </p:sp>
      <p:sp>
        <p:nvSpPr>
          <p:cNvPr id="6" name="Slide Number Placeholder 5"/>
          <p:cNvSpPr>
            <a:spLocks noGrp="1"/>
          </p:cNvSpPr>
          <p:nvPr>
            <p:ph type="sldNum" sz="quarter" idx="4"/>
          </p:nvPr>
        </p:nvSpPr>
        <p:spPr>
          <a:xfrm>
            <a:off x="8617527" y="6356350"/>
            <a:ext cx="2743200" cy="365125"/>
          </a:xfrm>
          <a:prstGeom prst="rect">
            <a:avLst/>
          </a:prstGeom>
        </p:spPr>
        <p:txBody>
          <a:bodyPr vert="horz" lIns="91440" tIns="45720" rIns="91440" bIns="45720" rtlCol="0" anchor="ctr"/>
          <a:lstStyle>
            <a:lvl1pPr algn="r">
              <a:defRPr sz="1100">
                <a:solidFill>
                  <a:schemeClr val="tx1">
                    <a:tint val="75000"/>
                  </a:schemeClr>
                </a:solidFill>
              </a:defRPr>
            </a:lvl1pPr>
          </a:lstStyle>
          <a:p>
            <a:fld id="{48B5B359-8B77-4AC3-AC53-983647257156}" type="slidenum">
              <a:rPr lang="en-US" smtClean="0"/>
              <a:t>‹#›</a:t>
            </a:fld>
            <a:endParaRPr lang="en-US"/>
          </a:p>
        </p:txBody>
      </p:sp>
    </p:spTree>
    <p:extLst>
      <p:ext uri="{BB962C8B-B14F-4D97-AF65-F5344CB8AC3E}">
        <p14:creationId xmlns:p14="http://schemas.microsoft.com/office/powerpoint/2010/main" val="1301411308"/>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Wingdings 2" pitchFamily="18" charset="2"/>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Wingdings 2" pitchFamily="18" charset="2"/>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Wingdings 2" pitchFamily="18" charset="2"/>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Wingdings 2" pitchFamily="18" charset="2"/>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Wingdings 2" pitchFamily="18" charset="2"/>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Wingdings 2" pitchFamily="18" charset="2"/>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Wingdings 2" pitchFamily="18" charset="2"/>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Wingdings 2" pitchFamily="18" charset="2"/>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Wingdings 2" pitchFamily="18" charset="2"/>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hyperlink" Target="http://www.google.com/url?sa=i&amp;rct=j&amp;q=&amp;esrc=s&amp;frm=1&amp;source=images&amp;cd=&amp;cad=rja&amp;uact=8&amp;docid=SBr7QPtWMsp7xM&amp;tbnid=Ky-mjY2u3ZPcnM:&amp;ved=0CAUQjRw&amp;url=http://www.antark.net/pests/&amp;ei=M5X_U7LnMoGpyASw9YKADQ&amp;bvm=bv.74035653,d.eXY&amp;psig=AFQjCNHzReTooicUcee1HTyTkTJ8-1RWOA&amp;ust=1409345125952478" TargetMode="External"/><Relationship Id="rId3" Type="http://schemas.openxmlformats.org/officeDocument/2006/relationships/image" Target="../media/image1.jpeg"/><Relationship Id="rId7" Type="http://schemas.openxmlformats.org/officeDocument/2006/relationships/image" Target="../media/image3.jpeg"/><Relationship Id="rId2" Type="http://schemas.openxmlformats.org/officeDocument/2006/relationships/hyperlink" Target="http://www.google.com/url?sa=i&amp;rct=j&amp;q=&amp;esrc=s&amp;frm=1&amp;source=images&amp;cd=&amp;cad=rja&amp;uact=8&amp;docid=Ir4C0UQ8KM1NnM&amp;tbnid=fPP4cziGQ3v-fM:&amp;ved=0CAUQjRw&amp;url=http://www.alexanderwild.com/keyword/white%20background&amp;ei=3ZX_U4jnGM-uyAShgYHIAg&amp;bvm=bv.74035653,d.eXY&amp;psig=AFQjCNFB1HJ-97qThuCZ5nMsQsI_wVjzKg&amp;ust=1409345338256378" TargetMode="External"/><Relationship Id="rId1" Type="http://schemas.openxmlformats.org/officeDocument/2006/relationships/slideLayout" Target="../slideLayouts/slideLayout1.xml"/><Relationship Id="rId6" Type="http://schemas.openxmlformats.org/officeDocument/2006/relationships/hyperlink" Target="http://www.google.com/url?sa=i&amp;rct=j&amp;q=&amp;esrc=s&amp;frm=1&amp;source=images&amp;cd=&amp;cad=rja&amp;uact=8&amp;docid=B3Kt_TCeBfqe6M&amp;tbnid=hkUvWEyB1gUymM:&amp;ved=0CAUQjRw&amp;url=http://www.slugabug.com/fire-ant-control/&amp;ei=w5T_U6_WJYinyASLzIHoCQ&amp;bvm=bv.74035653,d.eXY&amp;psig=AFQjCNEwOCRJ_7o4ceoKm-Nl5OkqNwDU7w&amp;ust=1409345036945699" TargetMode="External"/><Relationship Id="rId11" Type="http://schemas.openxmlformats.org/officeDocument/2006/relationships/image" Target="../media/image6.png"/><Relationship Id="rId5" Type="http://schemas.openxmlformats.org/officeDocument/2006/relationships/image" Target="../media/image2.jpeg"/><Relationship Id="rId10" Type="http://schemas.openxmlformats.org/officeDocument/2006/relationships/image" Target="../media/image5.png"/><Relationship Id="rId4" Type="http://schemas.openxmlformats.org/officeDocument/2006/relationships/hyperlink" Target="http://www.google.com/url?sa=i&amp;rct=j&amp;q=&amp;esrc=s&amp;frm=1&amp;source=images&amp;cd=&amp;cad=rja&amp;uact=8&amp;docid=HjSO4zLsDE6vdM&amp;tbnid=u8IgFY-Ztaag6M:&amp;ved=0CAUQjRw&amp;url=http://www.nature.com/news/pesticide-makes-invading-ants-suicidally-aggressive-1.14003&amp;ei=-pT_U_HjLZX_yQTSloKYBg&amp;bvm=bv.74035653,d.eXY&amp;psig=AFQjCNHzReTooicUcee1HTyTkTJ8-1RWOA&amp;ust=1409345125952478" TargetMode="External"/><Relationship Id="rId9" Type="http://schemas.openxmlformats.org/officeDocument/2006/relationships/image" Target="../media/image4.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wmf"/><Relationship Id="rId1" Type="http://schemas.openxmlformats.org/officeDocument/2006/relationships/slideLayout" Target="../slideLayouts/slideLayout4.xml"/><Relationship Id="rId4" Type="http://schemas.openxmlformats.org/officeDocument/2006/relationships/image" Target="../media/image23.jpeg"/></Relationships>
</file>

<file path=ppt/slides/_rels/slide1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28.png"/><Relationship Id="rId7" Type="http://schemas.openxmlformats.org/officeDocument/2006/relationships/image" Target="../media/image32.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16.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2.xml"/><Relationship Id="rId4" Type="http://schemas.openxmlformats.org/officeDocument/2006/relationships/image" Target="../media/image39.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0.pn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2.xml"/><Relationship Id="rId4" Type="http://schemas.openxmlformats.org/officeDocument/2006/relationships/image" Target="../media/image44.png"/></Relationships>
</file>

<file path=ppt/slides/_rels/slide23.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5.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48.png"/><Relationship Id="rId5" Type="http://schemas.openxmlformats.org/officeDocument/2006/relationships/image" Target="../media/image47.png"/><Relationship Id="rId4" Type="http://schemas.openxmlformats.org/officeDocument/2006/relationships/notesSlide" Target="../notesSlides/notesSlide5.xml"/></Relationships>
</file>

<file path=ppt/slides/_rels/slide25.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3.emf"/><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image" Target="../media/image58.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png"/><Relationship Id="rId1" Type="http://schemas.openxmlformats.org/officeDocument/2006/relationships/slideLayout" Target="../slideLayouts/slideLayout2.xml"/><Relationship Id="rId4" Type="http://schemas.openxmlformats.org/officeDocument/2006/relationships/image" Target="../media/image62.jpeg"/></Relationships>
</file>

<file path=ppt/slides/_rels/slide33.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Layout" Target="../slideLayouts/slideLayout2.xml"/><Relationship Id="rId4" Type="http://schemas.openxmlformats.org/officeDocument/2006/relationships/image" Target="../media/image65.png"/></Relationships>
</file>

<file path=ppt/slides/_rels/slide34.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video" Target="../media/media2.mp4"/><Relationship Id="rId1" Type="http://schemas.microsoft.com/office/2007/relationships/media" Target="../media/media2.mp4"/><Relationship Id="rId5" Type="http://schemas.openxmlformats.org/officeDocument/2006/relationships/image" Target="../media/image68.jpeg"/><Relationship Id="rId4" Type="http://schemas.openxmlformats.org/officeDocument/2006/relationships/image" Target="../media/image67.png"/></Relationships>
</file>

<file path=ppt/slides/_rels/slide38.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9.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71.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image" Target="../media/image73.jpeg"/><Relationship Id="rId1" Type="http://schemas.openxmlformats.org/officeDocument/2006/relationships/slideLayout" Target="../slideLayouts/slideLayout2.xml"/><Relationship Id="rId4" Type="http://schemas.openxmlformats.org/officeDocument/2006/relationships/image" Target="../media/image75.jpeg"/></Relationships>
</file>

<file path=ppt/slides/_rels/slide42.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image" Target="../media/image76.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image" Target="../media/image78.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image" Target="../media/image80.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8" Type="http://schemas.openxmlformats.org/officeDocument/2006/relationships/hyperlink" Target="http://www.google.com/url?sa=i&amp;rct=j&amp;q=&amp;esrc=s&amp;frm=1&amp;source=images&amp;cd=&amp;cad=rja&amp;uact=8&amp;docid=SBr7QPtWMsp7xM&amp;tbnid=Ky-mjY2u3ZPcnM:&amp;ved=0CAUQjRw&amp;url=http://www.antark.net/pests/&amp;ei=M5X_U7LnMoGpyASw9YKADQ&amp;bvm=bv.74035653,d.eXY&amp;psig=AFQjCNHzReTooicUcee1HTyTkTJ8-1RWOA&amp;ust=1409345125952478" TargetMode="External"/><Relationship Id="rId3" Type="http://schemas.openxmlformats.org/officeDocument/2006/relationships/image" Target="../media/image1.jpeg"/><Relationship Id="rId7" Type="http://schemas.openxmlformats.org/officeDocument/2006/relationships/image" Target="../media/image3.jpeg"/><Relationship Id="rId2" Type="http://schemas.openxmlformats.org/officeDocument/2006/relationships/hyperlink" Target="http://www.google.com/url?sa=i&amp;rct=j&amp;q=&amp;esrc=s&amp;frm=1&amp;source=images&amp;cd=&amp;cad=rja&amp;uact=8&amp;docid=Ir4C0UQ8KM1NnM&amp;tbnid=fPP4cziGQ3v-fM:&amp;ved=0CAUQjRw&amp;url=http://www.alexanderwild.com/keyword/white%20background&amp;ei=3ZX_U4jnGM-uyAShgYHIAg&amp;bvm=bv.74035653,d.eXY&amp;psig=AFQjCNFB1HJ-97qThuCZ5nMsQsI_wVjzKg&amp;ust=1409345338256378" TargetMode="External"/><Relationship Id="rId1" Type="http://schemas.openxmlformats.org/officeDocument/2006/relationships/slideLayout" Target="../slideLayouts/slideLayout1.xml"/><Relationship Id="rId6" Type="http://schemas.openxmlformats.org/officeDocument/2006/relationships/hyperlink" Target="http://www.google.com/url?sa=i&amp;rct=j&amp;q=&amp;esrc=s&amp;frm=1&amp;source=images&amp;cd=&amp;cad=rja&amp;uact=8&amp;docid=B3Kt_TCeBfqe6M&amp;tbnid=hkUvWEyB1gUymM:&amp;ved=0CAUQjRw&amp;url=http://www.slugabug.com/fire-ant-control/&amp;ei=w5T_U6_WJYinyASLzIHoCQ&amp;bvm=bv.74035653,d.eXY&amp;psig=AFQjCNEwOCRJ_7o4ceoKm-Nl5OkqNwDU7w&amp;ust=1409345036945699" TargetMode="External"/><Relationship Id="rId11" Type="http://schemas.openxmlformats.org/officeDocument/2006/relationships/image" Target="../media/image6.png"/><Relationship Id="rId5" Type="http://schemas.openxmlformats.org/officeDocument/2006/relationships/image" Target="../media/image2.jpeg"/><Relationship Id="rId10" Type="http://schemas.openxmlformats.org/officeDocument/2006/relationships/image" Target="../media/image5.png"/><Relationship Id="rId4" Type="http://schemas.openxmlformats.org/officeDocument/2006/relationships/hyperlink" Target="http://www.google.com/url?sa=i&amp;rct=j&amp;q=&amp;esrc=s&amp;frm=1&amp;source=images&amp;cd=&amp;cad=rja&amp;uact=8&amp;docid=HjSO4zLsDE6vdM&amp;tbnid=u8IgFY-Ztaag6M:&amp;ved=0CAUQjRw&amp;url=http://www.nature.com/news/pesticide-makes-invading-ants-suicidally-aggressive-1.14003&amp;ei=-pT_U_HjLZX_yQTSloKYBg&amp;bvm=bv.74035653,d.eXY&amp;psig=AFQjCNHzReTooicUcee1HTyTkTJ8-1RWOA&amp;ust=1409345125952478" TargetMode="External"/><Relationship Id="rId9" Type="http://schemas.openxmlformats.org/officeDocument/2006/relationships/image" Target="../media/image4.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61" descr="https://encrypted-tbn0.gstatic.com/images?q=tbn:ANd9GcRq3lyFDxEkT8Y2nHS7WF580bwkVk7e25CcojZVIQCyiprTaUD94w">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610848">
            <a:off x="583417" y="3369916"/>
            <a:ext cx="2619620" cy="17415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57" descr="https://encrypted-tbn0.gstatic.com/images?q=tbn:ANd9GcQMgHOAAw9hDsX5AB9Lm3zCc-2mIidsu7eIVv3kWDK2RZUL2disUQ">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889145">
            <a:off x="8419578" y="5099531"/>
            <a:ext cx="2508748" cy="11967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itle 1"/>
          <p:cNvSpPr txBox="1">
            <a:spLocks/>
          </p:cNvSpPr>
          <p:nvPr/>
        </p:nvSpPr>
        <p:spPr>
          <a:xfrm>
            <a:off x="1986756" y="2957758"/>
            <a:ext cx="7772400" cy="1920875"/>
          </a:xfrm>
          <a:prstGeom prst="rect">
            <a:avLst/>
          </a:prstGeom>
        </p:spPr>
        <p:txBody>
          <a:bodyPr vert="horz" lIns="91440" tIns="45720" rIns="91440" bIns="45720" rtlCol="0" anchor="b">
            <a:normAutofit fontScale="925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defRPr/>
            </a:pPr>
            <a:r>
              <a:rPr lang="en-US" sz="16600" dirty="0"/>
              <a:t>Ants</a:t>
            </a:r>
          </a:p>
        </p:txBody>
      </p:sp>
      <p:pic>
        <p:nvPicPr>
          <p:cNvPr id="7" name="Picture 55" descr="https://encrypted-tbn3.gstatic.com/images?q=tbn:ANd9GcSzMsu6_n6iiDmRuY0JTwH10hIWaLhZP8RNLj32o6iDlEyxeZqB_A">
            <a:hlinkClick r:id="rId6"/>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572978" y="1266092"/>
            <a:ext cx="3419790" cy="1691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59" descr="https://encrypted-tbn2.gstatic.com/images?q=tbn:ANd9GcQ2V3qRZhXEpQQ5OVZMLq86w45VxrGq4LKrjCrC4_1BoA6YiQSn">
            <a:hlinkClick r:id="rId8"/>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846148" y="1049957"/>
            <a:ext cx="3485296" cy="14275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9"/>
          <p:cNvPicPr>
            <a:picLocks noChangeAspect="1"/>
          </p:cNvPicPr>
          <p:nvPr/>
        </p:nvPicPr>
        <p:blipFill>
          <a:blip r:embed="rId10"/>
          <a:stretch>
            <a:fillRect/>
          </a:stretch>
        </p:blipFill>
        <p:spPr>
          <a:xfrm>
            <a:off x="2438399" y="4552763"/>
            <a:ext cx="3500881" cy="2001008"/>
          </a:xfrm>
          <a:prstGeom prst="rect">
            <a:avLst/>
          </a:prstGeom>
        </p:spPr>
      </p:pic>
      <p:pic>
        <p:nvPicPr>
          <p:cNvPr id="11" name="Picture 10"/>
          <p:cNvPicPr>
            <a:picLocks noChangeAspect="1"/>
          </p:cNvPicPr>
          <p:nvPr/>
        </p:nvPicPr>
        <p:blipFill>
          <a:blip r:embed="rId11"/>
          <a:stretch>
            <a:fillRect/>
          </a:stretch>
        </p:blipFill>
        <p:spPr>
          <a:xfrm>
            <a:off x="4331444" y="528358"/>
            <a:ext cx="4063666" cy="2069321"/>
          </a:xfrm>
          <a:prstGeom prst="rect">
            <a:avLst/>
          </a:prstGeom>
        </p:spPr>
      </p:pic>
    </p:spTree>
    <p:extLst>
      <p:ext uri="{BB962C8B-B14F-4D97-AF65-F5344CB8AC3E}">
        <p14:creationId xmlns:p14="http://schemas.microsoft.com/office/powerpoint/2010/main" val="31256356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Ant Facts</a:t>
            </a:r>
          </a:p>
        </p:txBody>
      </p:sp>
      <p:sp>
        <p:nvSpPr>
          <p:cNvPr id="5" name="Content Placeholder 4"/>
          <p:cNvSpPr>
            <a:spLocks noGrp="1"/>
          </p:cNvSpPr>
          <p:nvPr>
            <p:ph sz="half" idx="1"/>
          </p:nvPr>
        </p:nvSpPr>
        <p:spPr/>
        <p:txBody>
          <a:bodyPr/>
          <a:lstStyle/>
          <a:p>
            <a:r>
              <a:rPr lang="en-US" dirty="0"/>
              <a:t>Ants can lift 20X their body weight</a:t>
            </a:r>
          </a:p>
          <a:p>
            <a:r>
              <a:rPr lang="en-US" dirty="0"/>
              <a:t>In just a few days, some ant queens can lay 30,000+ eggs</a:t>
            </a:r>
          </a:p>
          <a:p>
            <a:r>
              <a:rPr lang="en-US" dirty="0"/>
              <a:t>Ants never sleep, they work 24/7 and 365 days a year</a:t>
            </a:r>
          </a:p>
        </p:txBody>
      </p:sp>
    </p:spTree>
    <p:extLst>
      <p:ext uri="{BB962C8B-B14F-4D97-AF65-F5344CB8AC3E}">
        <p14:creationId xmlns:p14="http://schemas.microsoft.com/office/powerpoint/2010/main" val="13422375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Characteristics of an Ant</a:t>
            </a:r>
          </a:p>
        </p:txBody>
      </p:sp>
      <p:sp>
        <p:nvSpPr>
          <p:cNvPr id="3" name="Content Placeholder 2"/>
          <p:cNvSpPr>
            <a:spLocks noGrp="1"/>
          </p:cNvSpPr>
          <p:nvPr>
            <p:ph idx="1"/>
          </p:nvPr>
        </p:nvSpPr>
        <p:spPr>
          <a:xfrm>
            <a:off x="845126" y="1828800"/>
            <a:ext cx="5388034" cy="5029200"/>
          </a:xfrm>
        </p:spPr>
        <p:txBody>
          <a:bodyPr>
            <a:normAutofit fontScale="85000" lnSpcReduction="20000"/>
          </a:bodyPr>
          <a:lstStyle/>
          <a:p>
            <a:r>
              <a:rPr lang="en-US" dirty="0"/>
              <a:t>Social insects</a:t>
            </a:r>
          </a:p>
          <a:p>
            <a:pPr lvl="1"/>
            <a:r>
              <a:rPr lang="en-US" dirty="0"/>
              <a:t>Caste system</a:t>
            </a:r>
          </a:p>
          <a:p>
            <a:pPr lvl="2"/>
            <a:r>
              <a:rPr lang="en-US" dirty="0"/>
              <a:t>Queen/Alates</a:t>
            </a:r>
          </a:p>
          <a:p>
            <a:pPr lvl="2"/>
            <a:r>
              <a:rPr lang="en-US" dirty="0"/>
              <a:t>Workers</a:t>
            </a:r>
          </a:p>
          <a:p>
            <a:pPr lvl="2"/>
            <a:r>
              <a:rPr lang="en-US" dirty="0"/>
              <a:t>Males</a:t>
            </a:r>
          </a:p>
          <a:p>
            <a:pPr lvl="1"/>
            <a:r>
              <a:rPr lang="en-US" dirty="0"/>
              <a:t>Live in colonies with large number of nest mates</a:t>
            </a:r>
          </a:p>
          <a:p>
            <a:pPr lvl="1"/>
            <a:r>
              <a:rPr lang="en-US" dirty="0"/>
              <a:t>Division of labor: each caste member has its only job</a:t>
            </a:r>
          </a:p>
          <a:p>
            <a:pPr lvl="1"/>
            <a:r>
              <a:rPr lang="en-US" dirty="0"/>
              <a:t>Queen is responsible for reproduction</a:t>
            </a:r>
          </a:p>
          <a:p>
            <a:r>
              <a:rPr lang="en-US" dirty="0"/>
              <a:t>Elbowed antennae</a:t>
            </a:r>
          </a:p>
          <a:p>
            <a:r>
              <a:rPr lang="en-US" dirty="0"/>
              <a:t>Strongly constricted petiole (waist) with 1 or 2 nodes present</a:t>
            </a:r>
          </a:p>
          <a:p>
            <a:r>
              <a:rPr lang="en-US" dirty="0"/>
              <a:t>Workers are wingless</a:t>
            </a:r>
          </a:p>
          <a:p>
            <a:r>
              <a:rPr lang="en-US" dirty="0"/>
              <a:t>Some species have stinger on end of abdomen</a:t>
            </a:r>
          </a:p>
          <a:p>
            <a:endParaRPr lang="en-US" dirty="0"/>
          </a:p>
          <a:p>
            <a:endParaRPr lang="en-US" dirty="0"/>
          </a:p>
        </p:txBody>
      </p:sp>
      <p:pic>
        <p:nvPicPr>
          <p:cNvPr id="6" name="Picture 5"/>
          <p:cNvPicPr>
            <a:picLocks noChangeAspect="1"/>
          </p:cNvPicPr>
          <p:nvPr/>
        </p:nvPicPr>
        <p:blipFill>
          <a:blip r:embed="rId2"/>
          <a:stretch>
            <a:fillRect/>
          </a:stretch>
        </p:blipFill>
        <p:spPr>
          <a:xfrm>
            <a:off x="7506083" y="797168"/>
            <a:ext cx="4174742" cy="2752237"/>
          </a:xfrm>
          <a:prstGeom prst="rect">
            <a:avLst/>
          </a:prstGeom>
        </p:spPr>
      </p:pic>
      <p:pic>
        <p:nvPicPr>
          <p:cNvPr id="8" name="Picture 7"/>
          <p:cNvPicPr>
            <a:picLocks noChangeAspect="1"/>
          </p:cNvPicPr>
          <p:nvPr/>
        </p:nvPicPr>
        <p:blipFill>
          <a:blip r:embed="rId3"/>
          <a:stretch>
            <a:fillRect/>
          </a:stretch>
        </p:blipFill>
        <p:spPr>
          <a:xfrm>
            <a:off x="8905387" y="5502519"/>
            <a:ext cx="2571750" cy="1104900"/>
          </a:xfrm>
          <a:prstGeom prst="rect">
            <a:avLst/>
          </a:prstGeom>
        </p:spPr>
      </p:pic>
      <p:sp>
        <p:nvSpPr>
          <p:cNvPr id="9" name="TextBox 8"/>
          <p:cNvSpPr txBox="1"/>
          <p:nvPr/>
        </p:nvSpPr>
        <p:spPr>
          <a:xfrm>
            <a:off x="7997904" y="3793880"/>
            <a:ext cx="1107996" cy="369332"/>
          </a:xfrm>
          <a:prstGeom prst="rect">
            <a:avLst/>
          </a:prstGeom>
          <a:noFill/>
        </p:spPr>
        <p:txBody>
          <a:bodyPr wrap="none" rtlCol="0">
            <a:spAutoFit/>
          </a:bodyPr>
          <a:lstStyle/>
          <a:p>
            <a:r>
              <a:rPr lang="en-US" dirty="0"/>
              <a:t>One node</a:t>
            </a:r>
          </a:p>
        </p:txBody>
      </p:sp>
      <p:sp>
        <p:nvSpPr>
          <p:cNvPr id="10" name="TextBox 9"/>
          <p:cNvSpPr txBox="1"/>
          <p:nvPr/>
        </p:nvSpPr>
        <p:spPr>
          <a:xfrm>
            <a:off x="10252731" y="5133187"/>
            <a:ext cx="1195584" cy="369332"/>
          </a:xfrm>
          <a:prstGeom prst="rect">
            <a:avLst/>
          </a:prstGeom>
          <a:noFill/>
        </p:spPr>
        <p:txBody>
          <a:bodyPr wrap="none" rtlCol="0">
            <a:spAutoFit/>
          </a:bodyPr>
          <a:lstStyle/>
          <a:p>
            <a:r>
              <a:rPr lang="en-US" dirty="0"/>
              <a:t>Two nodes</a:t>
            </a:r>
          </a:p>
        </p:txBody>
      </p:sp>
      <p:pic>
        <p:nvPicPr>
          <p:cNvPr id="7" name="Picture 6"/>
          <p:cNvPicPr>
            <a:picLocks noChangeAspect="1"/>
          </p:cNvPicPr>
          <p:nvPr/>
        </p:nvPicPr>
        <p:blipFill>
          <a:blip r:embed="rId4"/>
          <a:stretch>
            <a:fillRect/>
          </a:stretch>
        </p:blipFill>
        <p:spPr>
          <a:xfrm>
            <a:off x="7162800" y="4135424"/>
            <a:ext cx="2430654" cy="1152525"/>
          </a:xfrm>
          <a:prstGeom prst="rect">
            <a:avLst/>
          </a:prstGeom>
        </p:spPr>
      </p:pic>
    </p:spTree>
    <p:extLst>
      <p:ext uri="{BB962C8B-B14F-4D97-AF65-F5344CB8AC3E}">
        <p14:creationId xmlns:p14="http://schemas.microsoft.com/office/powerpoint/2010/main" val="29557568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5798398" y="1691322"/>
            <a:ext cx="6039854" cy="4191244"/>
          </a:xfrm>
          <a:prstGeom prst="rect">
            <a:avLst/>
          </a:prstGeom>
        </p:spPr>
      </p:pic>
      <p:sp>
        <p:nvSpPr>
          <p:cNvPr id="6" name="TextBox 5"/>
          <p:cNvSpPr txBox="1"/>
          <p:nvPr/>
        </p:nvSpPr>
        <p:spPr>
          <a:xfrm>
            <a:off x="9258246" y="2483440"/>
            <a:ext cx="2794548" cy="369332"/>
          </a:xfrm>
          <a:prstGeom prst="rect">
            <a:avLst/>
          </a:prstGeom>
          <a:noFill/>
        </p:spPr>
        <p:txBody>
          <a:bodyPr wrap="none" rtlCol="0">
            <a:spAutoFit/>
          </a:bodyPr>
          <a:lstStyle/>
          <a:p>
            <a:r>
              <a:rPr lang="en-US" dirty="0"/>
              <a:t>Female Alate/Future Queen</a:t>
            </a:r>
          </a:p>
        </p:txBody>
      </p:sp>
      <p:sp>
        <p:nvSpPr>
          <p:cNvPr id="7" name="TextBox 6"/>
          <p:cNvSpPr txBox="1"/>
          <p:nvPr/>
        </p:nvSpPr>
        <p:spPr>
          <a:xfrm>
            <a:off x="6757223" y="5244377"/>
            <a:ext cx="1197957" cy="369332"/>
          </a:xfrm>
          <a:prstGeom prst="rect">
            <a:avLst/>
          </a:prstGeom>
          <a:noFill/>
        </p:spPr>
        <p:txBody>
          <a:bodyPr wrap="none" rtlCol="0">
            <a:spAutoFit/>
          </a:bodyPr>
          <a:lstStyle/>
          <a:p>
            <a:r>
              <a:rPr lang="en-US" dirty="0"/>
              <a:t>Male Alate</a:t>
            </a:r>
          </a:p>
        </p:txBody>
      </p:sp>
      <p:sp>
        <p:nvSpPr>
          <p:cNvPr id="8" name="TextBox 7"/>
          <p:cNvSpPr txBox="1"/>
          <p:nvPr/>
        </p:nvSpPr>
        <p:spPr>
          <a:xfrm>
            <a:off x="9979630" y="5244377"/>
            <a:ext cx="1608454" cy="369332"/>
          </a:xfrm>
          <a:prstGeom prst="rect">
            <a:avLst/>
          </a:prstGeom>
          <a:noFill/>
        </p:spPr>
        <p:txBody>
          <a:bodyPr wrap="none" rtlCol="0">
            <a:spAutoFit/>
          </a:bodyPr>
          <a:lstStyle/>
          <a:p>
            <a:r>
              <a:rPr lang="en-US" dirty="0"/>
              <a:t>Female Worker</a:t>
            </a:r>
          </a:p>
        </p:txBody>
      </p:sp>
      <p:sp>
        <p:nvSpPr>
          <p:cNvPr id="4" name="Title 3"/>
          <p:cNvSpPr>
            <a:spLocks noGrp="1"/>
          </p:cNvSpPr>
          <p:nvPr>
            <p:ph type="title"/>
          </p:nvPr>
        </p:nvSpPr>
        <p:spPr/>
        <p:txBody>
          <a:bodyPr/>
          <a:lstStyle/>
          <a:p>
            <a:r>
              <a:rPr lang="en-US" dirty="0"/>
              <a:t>Meet the Caste</a:t>
            </a:r>
          </a:p>
        </p:txBody>
      </p:sp>
      <p:sp>
        <p:nvSpPr>
          <p:cNvPr id="3" name="Content Placeholder 2"/>
          <p:cNvSpPr>
            <a:spLocks noGrp="1"/>
          </p:cNvSpPr>
          <p:nvPr>
            <p:ph idx="1"/>
          </p:nvPr>
        </p:nvSpPr>
        <p:spPr>
          <a:xfrm>
            <a:off x="845127" y="1828800"/>
            <a:ext cx="4379381" cy="4351337"/>
          </a:xfrm>
        </p:spPr>
        <p:txBody>
          <a:bodyPr>
            <a:normAutofit fontScale="92500" lnSpcReduction="10000"/>
          </a:bodyPr>
          <a:lstStyle/>
          <a:p>
            <a:r>
              <a:rPr lang="en-US" dirty="0"/>
              <a:t>Female Alate </a:t>
            </a:r>
          </a:p>
          <a:p>
            <a:pPr lvl="1"/>
            <a:r>
              <a:rPr lang="en-US" dirty="0"/>
              <a:t>Large in size</a:t>
            </a:r>
          </a:p>
          <a:p>
            <a:pPr lvl="1"/>
            <a:r>
              <a:rPr lang="en-US" dirty="0"/>
              <a:t>Strongly elbowed antennae</a:t>
            </a:r>
          </a:p>
          <a:p>
            <a:pPr lvl="1"/>
            <a:r>
              <a:rPr lang="en-US" dirty="0"/>
              <a:t>Wings present</a:t>
            </a:r>
          </a:p>
          <a:p>
            <a:r>
              <a:rPr lang="en-US" dirty="0"/>
              <a:t>Male Alate</a:t>
            </a:r>
          </a:p>
          <a:p>
            <a:pPr lvl="1"/>
            <a:r>
              <a:rPr lang="en-US" dirty="0"/>
              <a:t>Smaller compared to female alate</a:t>
            </a:r>
          </a:p>
          <a:p>
            <a:pPr lvl="1"/>
            <a:r>
              <a:rPr lang="en-US" dirty="0"/>
              <a:t>Slightly elbowed antennae</a:t>
            </a:r>
          </a:p>
          <a:p>
            <a:pPr lvl="1"/>
            <a:r>
              <a:rPr lang="en-US" dirty="0"/>
              <a:t>Wings present</a:t>
            </a:r>
          </a:p>
          <a:p>
            <a:r>
              <a:rPr lang="en-US" dirty="0"/>
              <a:t>Worker</a:t>
            </a:r>
          </a:p>
          <a:p>
            <a:pPr lvl="1"/>
            <a:r>
              <a:rPr lang="en-US" dirty="0"/>
              <a:t>All sterile females</a:t>
            </a:r>
          </a:p>
          <a:p>
            <a:pPr lvl="1"/>
            <a:r>
              <a:rPr lang="en-US" dirty="0"/>
              <a:t>No wings present</a:t>
            </a:r>
          </a:p>
        </p:txBody>
      </p:sp>
    </p:spTree>
    <p:extLst>
      <p:ext uri="{BB962C8B-B14F-4D97-AF65-F5344CB8AC3E}">
        <p14:creationId xmlns:p14="http://schemas.microsoft.com/office/powerpoint/2010/main" val="4006884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1281723" y="0"/>
            <a:ext cx="9191625" cy="6858000"/>
            <a:chOff x="0" y="0"/>
            <a:chExt cx="9191625" cy="6858000"/>
          </a:xfrm>
        </p:grpSpPr>
        <p:pic>
          <p:nvPicPr>
            <p:cNvPr id="5" name="Picture 55" descr="an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reeform 5"/>
            <p:cNvSpPr>
              <a:spLocks/>
            </p:cNvSpPr>
            <p:nvPr/>
          </p:nvSpPr>
          <p:spPr bwMode="auto">
            <a:xfrm>
              <a:off x="1830388" y="4643438"/>
              <a:ext cx="1016000" cy="541337"/>
            </a:xfrm>
            <a:custGeom>
              <a:avLst/>
              <a:gdLst>
                <a:gd name="T0" fmla="*/ 0 w 721"/>
                <a:gd name="T1" fmla="*/ 0 h 341"/>
                <a:gd name="T2" fmla="*/ 2147483646 w 721"/>
                <a:gd name="T3" fmla="*/ 2147483646 h 341"/>
                <a:gd name="T4" fmla="*/ 2147483646 w 721"/>
                <a:gd name="T5" fmla="*/ 2147483646 h 341"/>
                <a:gd name="T6" fmla="*/ 2147483646 w 721"/>
                <a:gd name="T7" fmla="*/ 2147483646 h 341"/>
                <a:gd name="T8" fmla="*/ 2147483646 w 721"/>
                <a:gd name="T9" fmla="*/ 2147483646 h 341"/>
                <a:gd name="T10" fmla="*/ 2147483646 w 721"/>
                <a:gd name="T11" fmla="*/ 2147483646 h 341"/>
                <a:gd name="T12" fmla="*/ 2147483646 w 721"/>
                <a:gd name="T13" fmla="*/ 2147483646 h 341"/>
                <a:gd name="T14" fmla="*/ 2147483646 w 721"/>
                <a:gd name="T15" fmla="*/ 2147483646 h 341"/>
                <a:gd name="T16" fmla="*/ 2147483646 w 721"/>
                <a:gd name="T17" fmla="*/ 2147483646 h 341"/>
                <a:gd name="T18" fmla="*/ 2147483646 w 721"/>
                <a:gd name="T19" fmla="*/ 2147483646 h 341"/>
                <a:gd name="T20" fmla="*/ 2147483646 w 721"/>
                <a:gd name="T21" fmla="*/ 2147483646 h 341"/>
                <a:gd name="T22" fmla="*/ 2147483646 w 721"/>
                <a:gd name="T23" fmla="*/ 2147483646 h 341"/>
                <a:gd name="T24" fmla="*/ 2147483646 w 721"/>
                <a:gd name="T25" fmla="*/ 2147483646 h 341"/>
                <a:gd name="T26" fmla="*/ 2147483646 w 721"/>
                <a:gd name="T27" fmla="*/ 2147483646 h 341"/>
                <a:gd name="T28" fmla="*/ 2147483646 w 721"/>
                <a:gd name="T29" fmla="*/ 2147483646 h 341"/>
                <a:gd name="T30" fmla="*/ 2147483646 w 721"/>
                <a:gd name="T31" fmla="*/ 2147483646 h 341"/>
                <a:gd name="T32" fmla="*/ 2147483646 w 721"/>
                <a:gd name="T33" fmla="*/ 2147483646 h 341"/>
                <a:gd name="T34" fmla="*/ 2147483646 w 721"/>
                <a:gd name="T35" fmla="*/ 2147483646 h 341"/>
                <a:gd name="T36" fmla="*/ 2147483646 w 721"/>
                <a:gd name="T37" fmla="*/ 2147483646 h 341"/>
                <a:gd name="T38" fmla="*/ 2147483646 w 721"/>
                <a:gd name="T39" fmla="*/ 2147483646 h 341"/>
                <a:gd name="T40" fmla="*/ 2147483646 w 721"/>
                <a:gd name="T41" fmla="*/ 2147483646 h 341"/>
                <a:gd name="T42" fmla="*/ 2147483646 w 721"/>
                <a:gd name="T43" fmla="*/ 2147483646 h 341"/>
                <a:gd name="T44" fmla="*/ 2147483646 w 721"/>
                <a:gd name="T45" fmla="*/ 2147483646 h 341"/>
                <a:gd name="T46" fmla="*/ 2147483646 w 721"/>
                <a:gd name="T47" fmla="*/ 2147483646 h 341"/>
                <a:gd name="T48" fmla="*/ 2147483646 w 721"/>
                <a:gd name="T49" fmla="*/ 2147483646 h 341"/>
                <a:gd name="T50" fmla="*/ 2147483646 w 721"/>
                <a:gd name="T51" fmla="*/ 2147483646 h 341"/>
                <a:gd name="T52" fmla="*/ 2147483646 w 721"/>
                <a:gd name="T53" fmla="*/ 0 h 341"/>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721" h="341">
                  <a:moveTo>
                    <a:pt x="0" y="0"/>
                  </a:moveTo>
                  <a:lnTo>
                    <a:pt x="4" y="68"/>
                  </a:lnTo>
                  <a:lnTo>
                    <a:pt x="16" y="121"/>
                  </a:lnTo>
                  <a:lnTo>
                    <a:pt x="26" y="141"/>
                  </a:lnTo>
                  <a:lnTo>
                    <a:pt x="36" y="157"/>
                  </a:lnTo>
                  <a:lnTo>
                    <a:pt x="46" y="168"/>
                  </a:lnTo>
                  <a:lnTo>
                    <a:pt x="58" y="173"/>
                  </a:lnTo>
                  <a:lnTo>
                    <a:pt x="297" y="173"/>
                  </a:lnTo>
                  <a:lnTo>
                    <a:pt x="310" y="178"/>
                  </a:lnTo>
                  <a:lnTo>
                    <a:pt x="320" y="189"/>
                  </a:lnTo>
                  <a:lnTo>
                    <a:pt x="330" y="199"/>
                  </a:lnTo>
                  <a:lnTo>
                    <a:pt x="339" y="220"/>
                  </a:lnTo>
                  <a:lnTo>
                    <a:pt x="352" y="272"/>
                  </a:lnTo>
                  <a:lnTo>
                    <a:pt x="359" y="340"/>
                  </a:lnTo>
                  <a:lnTo>
                    <a:pt x="362" y="272"/>
                  </a:lnTo>
                  <a:lnTo>
                    <a:pt x="375" y="220"/>
                  </a:lnTo>
                  <a:lnTo>
                    <a:pt x="384" y="199"/>
                  </a:lnTo>
                  <a:lnTo>
                    <a:pt x="394" y="189"/>
                  </a:lnTo>
                  <a:lnTo>
                    <a:pt x="404" y="178"/>
                  </a:lnTo>
                  <a:lnTo>
                    <a:pt x="417" y="173"/>
                  </a:lnTo>
                  <a:lnTo>
                    <a:pt x="659" y="173"/>
                  </a:lnTo>
                  <a:lnTo>
                    <a:pt x="672" y="168"/>
                  </a:lnTo>
                  <a:lnTo>
                    <a:pt x="681" y="157"/>
                  </a:lnTo>
                  <a:lnTo>
                    <a:pt x="691" y="141"/>
                  </a:lnTo>
                  <a:lnTo>
                    <a:pt x="701" y="121"/>
                  </a:lnTo>
                  <a:lnTo>
                    <a:pt x="714" y="68"/>
                  </a:lnTo>
                  <a:lnTo>
                    <a:pt x="720" y="0"/>
                  </a:lnTo>
                </a:path>
              </a:pathLst>
            </a:custGeom>
            <a:noFill/>
            <a:ln w="25400" cap="rnd" cmpd="sng">
              <a:solidFill>
                <a:schemeClr val="tx1"/>
              </a:solidFill>
              <a:prstDash val="solid"/>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nvGrpSpPr>
            <p:cNvPr id="7" name="Group 56"/>
            <p:cNvGrpSpPr>
              <a:grpSpLocks/>
            </p:cNvGrpSpPr>
            <p:nvPr/>
          </p:nvGrpSpPr>
          <p:grpSpPr bwMode="auto">
            <a:xfrm>
              <a:off x="1830388" y="3275013"/>
              <a:ext cx="1063625" cy="2287587"/>
              <a:chOff x="1153" y="2063"/>
              <a:chExt cx="670" cy="1441"/>
            </a:xfrm>
          </p:grpSpPr>
          <p:sp>
            <p:nvSpPr>
              <p:cNvPr id="41" name="Rectangle 3"/>
              <p:cNvSpPr>
                <a:spLocks noChangeArrowheads="1"/>
              </p:cNvSpPr>
              <p:nvPr/>
            </p:nvSpPr>
            <p:spPr bwMode="auto">
              <a:xfrm>
                <a:off x="1237" y="3216"/>
                <a:ext cx="586"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2400" b="1"/>
                  <a:t>Head</a:t>
                </a:r>
              </a:p>
            </p:txBody>
          </p:sp>
          <p:sp>
            <p:nvSpPr>
              <p:cNvPr id="42" name="Rectangle 6"/>
              <p:cNvSpPr>
                <a:spLocks noChangeArrowheads="1"/>
              </p:cNvSpPr>
              <p:nvPr/>
            </p:nvSpPr>
            <p:spPr bwMode="auto">
              <a:xfrm>
                <a:off x="1202" y="2997"/>
                <a:ext cx="538" cy="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endParaRPr lang="en-US" altLang="en-US" sz="2400">
                  <a:latin typeface="Times New Roman" panose="02020603050405020304" pitchFamily="18" charset="0"/>
                </a:endParaRPr>
              </a:p>
            </p:txBody>
          </p:sp>
          <p:sp>
            <p:nvSpPr>
              <p:cNvPr id="43" name="Line 7"/>
              <p:cNvSpPr>
                <a:spLocks noChangeShapeType="1"/>
              </p:cNvSpPr>
              <p:nvPr/>
            </p:nvSpPr>
            <p:spPr bwMode="auto">
              <a:xfrm flipV="1">
                <a:off x="1153" y="2063"/>
                <a:ext cx="1" cy="767"/>
              </a:xfrm>
              <a:prstGeom prst="line">
                <a:avLst/>
              </a:prstGeom>
              <a:noFill/>
              <a:ln w="12700">
                <a:solidFill>
                  <a:schemeClr val="tx1"/>
                </a:solidFill>
                <a:prstDash val="sysDot"/>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4" name="Line 8"/>
              <p:cNvSpPr>
                <a:spLocks noChangeShapeType="1"/>
              </p:cNvSpPr>
              <p:nvPr/>
            </p:nvSpPr>
            <p:spPr bwMode="auto">
              <a:xfrm flipV="1">
                <a:off x="1793" y="2159"/>
                <a:ext cx="0" cy="767"/>
              </a:xfrm>
              <a:prstGeom prst="line">
                <a:avLst/>
              </a:prstGeom>
              <a:noFill/>
              <a:ln w="12700">
                <a:solidFill>
                  <a:schemeClr val="tx1"/>
                </a:solidFill>
                <a:prstDash val="sysDot"/>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sp>
          <p:nvSpPr>
            <p:cNvPr id="8" name="Rectangle 10"/>
            <p:cNvSpPr>
              <a:spLocks noChangeArrowheads="1"/>
            </p:cNvSpPr>
            <p:nvPr/>
          </p:nvSpPr>
          <p:spPr bwMode="auto">
            <a:xfrm>
              <a:off x="3116263" y="5105400"/>
              <a:ext cx="12001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2400" b="1"/>
                <a:t>Thorax</a:t>
              </a:r>
            </a:p>
          </p:txBody>
        </p:sp>
        <p:grpSp>
          <p:nvGrpSpPr>
            <p:cNvPr id="9" name="Group 57"/>
            <p:cNvGrpSpPr>
              <a:grpSpLocks/>
            </p:cNvGrpSpPr>
            <p:nvPr/>
          </p:nvGrpSpPr>
          <p:grpSpPr bwMode="auto">
            <a:xfrm>
              <a:off x="2914650" y="3427413"/>
              <a:ext cx="1422400" cy="1757362"/>
              <a:chOff x="1836" y="2159"/>
              <a:chExt cx="896" cy="1107"/>
            </a:xfrm>
          </p:grpSpPr>
          <p:sp>
            <p:nvSpPr>
              <p:cNvPr id="37" name="Freeform 12"/>
              <p:cNvSpPr>
                <a:spLocks/>
              </p:cNvSpPr>
              <p:nvPr/>
            </p:nvSpPr>
            <p:spPr bwMode="auto">
              <a:xfrm>
                <a:off x="1836" y="2925"/>
                <a:ext cx="896" cy="341"/>
              </a:xfrm>
              <a:custGeom>
                <a:avLst/>
                <a:gdLst>
                  <a:gd name="T0" fmla="*/ 0 w 1009"/>
                  <a:gd name="T1" fmla="*/ 0 h 341"/>
                  <a:gd name="T2" fmla="*/ 4 w 1009"/>
                  <a:gd name="T3" fmla="*/ 68 h 341"/>
                  <a:gd name="T4" fmla="*/ 11 w 1009"/>
                  <a:gd name="T5" fmla="*/ 121 h 341"/>
                  <a:gd name="T6" fmla="*/ 18 w 1009"/>
                  <a:gd name="T7" fmla="*/ 141 h 341"/>
                  <a:gd name="T8" fmla="*/ 24 w 1009"/>
                  <a:gd name="T9" fmla="*/ 157 h 341"/>
                  <a:gd name="T10" fmla="*/ 30 w 1009"/>
                  <a:gd name="T11" fmla="*/ 168 h 341"/>
                  <a:gd name="T12" fmla="*/ 36 w 1009"/>
                  <a:gd name="T13" fmla="*/ 173 h 341"/>
                  <a:gd name="T14" fmla="*/ 181 w 1009"/>
                  <a:gd name="T15" fmla="*/ 173 h 341"/>
                  <a:gd name="T16" fmla="*/ 191 w 1009"/>
                  <a:gd name="T17" fmla="*/ 178 h 341"/>
                  <a:gd name="T18" fmla="*/ 197 w 1009"/>
                  <a:gd name="T19" fmla="*/ 189 h 341"/>
                  <a:gd name="T20" fmla="*/ 203 w 1009"/>
                  <a:gd name="T21" fmla="*/ 199 h 341"/>
                  <a:gd name="T22" fmla="*/ 208 w 1009"/>
                  <a:gd name="T23" fmla="*/ 220 h 341"/>
                  <a:gd name="T24" fmla="*/ 216 w 1009"/>
                  <a:gd name="T25" fmla="*/ 272 h 341"/>
                  <a:gd name="T26" fmla="*/ 219 w 1009"/>
                  <a:gd name="T27" fmla="*/ 340 h 341"/>
                  <a:gd name="T28" fmla="*/ 220 w 1009"/>
                  <a:gd name="T29" fmla="*/ 272 h 341"/>
                  <a:gd name="T30" fmla="*/ 229 w 1009"/>
                  <a:gd name="T31" fmla="*/ 220 h 341"/>
                  <a:gd name="T32" fmla="*/ 235 w 1009"/>
                  <a:gd name="T33" fmla="*/ 199 h 341"/>
                  <a:gd name="T34" fmla="*/ 242 w 1009"/>
                  <a:gd name="T35" fmla="*/ 189 h 341"/>
                  <a:gd name="T36" fmla="*/ 248 w 1009"/>
                  <a:gd name="T37" fmla="*/ 178 h 341"/>
                  <a:gd name="T38" fmla="*/ 254 w 1009"/>
                  <a:gd name="T39" fmla="*/ 173 h 341"/>
                  <a:gd name="T40" fmla="*/ 403 w 1009"/>
                  <a:gd name="T41" fmla="*/ 173 h 341"/>
                  <a:gd name="T42" fmla="*/ 409 w 1009"/>
                  <a:gd name="T43" fmla="*/ 168 h 341"/>
                  <a:gd name="T44" fmla="*/ 416 w 1009"/>
                  <a:gd name="T45" fmla="*/ 157 h 341"/>
                  <a:gd name="T46" fmla="*/ 422 w 1009"/>
                  <a:gd name="T47" fmla="*/ 141 h 341"/>
                  <a:gd name="T48" fmla="*/ 428 w 1009"/>
                  <a:gd name="T49" fmla="*/ 121 h 341"/>
                  <a:gd name="T50" fmla="*/ 436 w 1009"/>
                  <a:gd name="T51" fmla="*/ 68 h 341"/>
                  <a:gd name="T52" fmla="*/ 440 w 1009"/>
                  <a:gd name="T53" fmla="*/ 0 h 341"/>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1009" h="341">
                    <a:moveTo>
                      <a:pt x="0" y="0"/>
                    </a:moveTo>
                    <a:lnTo>
                      <a:pt x="5" y="68"/>
                    </a:lnTo>
                    <a:lnTo>
                      <a:pt x="25" y="121"/>
                    </a:lnTo>
                    <a:lnTo>
                      <a:pt x="39" y="141"/>
                    </a:lnTo>
                    <a:lnTo>
                      <a:pt x="54" y="157"/>
                    </a:lnTo>
                    <a:lnTo>
                      <a:pt x="69" y="168"/>
                    </a:lnTo>
                    <a:lnTo>
                      <a:pt x="84" y="173"/>
                    </a:lnTo>
                    <a:lnTo>
                      <a:pt x="418" y="173"/>
                    </a:lnTo>
                    <a:lnTo>
                      <a:pt x="438" y="178"/>
                    </a:lnTo>
                    <a:lnTo>
                      <a:pt x="452" y="189"/>
                    </a:lnTo>
                    <a:lnTo>
                      <a:pt x="467" y="199"/>
                    </a:lnTo>
                    <a:lnTo>
                      <a:pt x="477" y="220"/>
                    </a:lnTo>
                    <a:lnTo>
                      <a:pt x="497" y="272"/>
                    </a:lnTo>
                    <a:lnTo>
                      <a:pt x="502" y="340"/>
                    </a:lnTo>
                    <a:lnTo>
                      <a:pt x="506" y="272"/>
                    </a:lnTo>
                    <a:lnTo>
                      <a:pt x="526" y="220"/>
                    </a:lnTo>
                    <a:lnTo>
                      <a:pt x="541" y="199"/>
                    </a:lnTo>
                    <a:lnTo>
                      <a:pt x="556" y="189"/>
                    </a:lnTo>
                    <a:lnTo>
                      <a:pt x="570" y="178"/>
                    </a:lnTo>
                    <a:lnTo>
                      <a:pt x="585" y="173"/>
                    </a:lnTo>
                    <a:lnTo>
                      <a:pt x="924" y="173"/>
                    </a:lnTo>
                    <a:lnTo>
                      <a:pt x="939" y="168"/>
                    </a:lnTo>
                    <a:lnTo>
                      <a:pt x="954" y="157"/>
                    </a:lnTo>
                    <a:lnTo>
                      <a:pt x="969" y="141"/>
                    </a:lnTo>
                    <a:lnTo>
                      <a:pt x="983" y="121"/>
                    </a:lnTo>
                    <a:lnTo>
                      <a:pt x="1003" y="68"/>
                    </a:lnTo>
                    <a:lnTo>
                      <a:pt x="1008" y="0"/>
                    </a:lnTo>
                  </a:path>
                </a:pathLst>
              </a:custGeom>
              <a:noFill/>
              <a:ln w="25400" cap="rnd" cmpd="sng">
                <a:solidFill>
                  <a:schemeClr val="tx1"/>
                </a:solidFill>
                <a:prstDash val="solid"/>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8" name="Rectangle 13"/>
              <p:cNvSpPr>
                <a:spLocks noChangeArrowheads="1"/>
              </p:cNvSpPr>
              <p:nvPr/>
            </p:nvSpPr>
            <p:spPr bwMode="auto">
              <a:xfrm>
                <a:off x="1891" y="2997"/>
                <a:ext cx="782" cy="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endParaRPr lang="en-US" altLang="en-US" sz="2400">
                  <a:latin typeface="Times New Roman" panose="02020603050405020304" pitchFamily="18" charset="0"/>
                </a:endParaRPr>
              </a:p>
            </p:txBody>
          </p:sp>
          <p:sp>
            <p:nvSpPr>
              <p:cNvPr id="39" name="Line 14"/>
              <p:cNvSpPr>
                <a:spLocks noChangeShapeType="1"/>
              </p:cNvSpPr>
              <p:nvPr/>
            </p:nvSpPr>
            <p:spPr bwMode="auto">
              <a:xfrm flipV="1">
                <a:off x="1836" y="2159"/>
                <a:ext cx="1" cy="767"/>
              </a:xfrm>
              <a:prstGeom prst="line">
                <a:avLst/>
              </a:prstGeom>
              <a:noFill/>
              <a:ln w="12700">
                <a:solidFill>
                  <a:schemeClr val="tx1"/>
                </a:solidFill>
                <a:prstDash val="sysDot"/>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0" name="Line 15"/>
              <p:cNvSpPr>
                <a:spLocks noChangeShapeType="1"/>
              </p:cNvSpPr>
              <p:nvPr/>
            </p:nvSpPr>
            <p:spPr bwMode="auto">
              <a:xfrm flipV="1">
                <a:off x="2731" y="2159"/>
                <a:ext cx="1" cy="767"/>
              </a:xfrm>
              <a:prstGeom prst="line">
                <a:avLst/>
              </a:prstGeom>
              <a:noFill/>
              <a:ln w="12700">
                <a:solidFill>
                  <a:schemeClr val="tx1"/>
                </a:solidFill>
                <a:prstDash val="sysDot"/>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10" name="Group 58"/>
            <p:cNvGrpSpPr>
              <a:grpSpLocks/>
            </p:cNvGrpSpPr>
            <p:nvPr/>
          </p:nvGrpSpPr>
          <p:grpSpPr bwMode="auto">
            <a:xfrm>
              <a:off x="4400550" y="3427413"/>
              <a:ext cx="2781300" cy="2135187"/>
              <a:chOff x="2772" y="2159"/>
              <a:chExt cx="1752" cy="1345"/>
            </a:xfrm>
          </p:grpSpPr>
          <p:sp>
            <p:nvSpPr>
              <p:cNvPr id="31" name="Rectangle 17"/>
              <p:cNvSpPr>
                <a:spLocks noChangeArrowheads="1"/>
              </p:cNvSpPr>
              <p:nvPr/>
            </p:nvSpPr>
            <p:spPr bwMode="auto">
              <a:xfrm>
                <a:off x="3200" y="3216"/>
                <a:ext cx="1001"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2400" b="1"/>
                  <a:t>Abdomen</a:t>
                </a:r>
              </a:p>
            </p:txBody>
          </p:sp>
          <p:grpSp>
            <p:nvGrpSpPr>
              <p:cNvPr id="32" name="Group 19"/>
              <p:cNvGrpSpPr>
                <a:grpSpLocks/>
              </p:cNvGrpSpPr>
              <p:nvPr/>
            </p:nvGrpSpPr>
            <p:grpSpPr bwMode="auto">
              <a:xfrm>
                <a:off x="2772" y="2925"/>
                <a:ext cx="1752" cy="341"/>
                <a:chOff x="3119" y="2925"/>
                <a:chExt cx="1971" cy="341"/>
              </a:xfrm>
            </p:grpSpPr>
            <p:sp>
              <p:nvSpPr>
                <p:cNvPr id="35" name="Freeform 20"/>
                <p:cNvSpPr>
                  <a:spLocks/>
                </p:cNvSpPr>
                <p:nvPr/>
              </p:nvSpPr>
              <p:spPr bwMode="auto">
                <a:xfrm>
                  <a:off x="3119" y="2925"/>
                  <a:ext cx="1971" cy="341"/>
                </a:xfrm>
                <a:custGeom>
                  <a:avLst/>
                  <a:gdLst>
                    <a:gd name="T0" fmla="*/ 0 w 1971"/>
                    <a:gd name="T1" fmla="*/ 0 h 341"/>
                    <a:gd name="T2" fmla="*/ 16 w 1971"/>
                    <a:gd name="T3" fmla="*/ 68 h 341"/>
                    <a:gd name="T4" fmla="*/ 48 w 1971"/>
                    <a:gd name="T5" fmla="*/ 121 h 341"/>
                    <a:gd name="T6" fmla="*/ 73 w 1971"/>
                    <a:gd name="T7" fmla="*/ 141 h 341"/>
                    <a:gd name="T8" fmla="*/ 97 w 1971"/>
                    <a:gd name="T9" fmla="*/ 157 h 341"/>
                    <a:gd name="T10" fmla="*/ 130 w 1971"/>
                    <a:gd name="T11" fmla="*/ 168 h 341"/>
                    <a:gd name="T12" fmla="*/ 162 w 1971"/>
                    <a:gd name="T13" fmla="*/ 173 h 341"/>
                    <a:gd name="T14" fmla="*/ 822 w 1971"/>
                    <a:gd name="T15" fmla="*/ 173 h 341"/>
                    <a:gd name="T16" fmla="*/ 854 w 1971"/>
                    <a:gd name="T17" fmla="*/ 178 h 341"/>
                    <a:gd name="T18" fmla="*/ 887 w 1971"/>
                    <a:gd name="T19" fmla="*/ 189 h 341"/>
                    <a:gd name="T20" fmla="*/ 911 w 1971"/>
                    <a:gd name="T21" fmla="*/ 199 h 341"/>
                    <a:gd name="T22" fmla="*/ 936 w 1971"/>
                    <a:gd name="T23" fmla="*/ 220 h 341"/>
                    <a:gd name="T24" fmla="*/ 968 w 1971"/>
                    <a:gd name="T25" fmla="*/ 272 h 341"/>
                    <a:gd name="T26" fmla="*/ 985 w 1971"/>
                    <a:gd name="T27" fmla="*/ 340 h 341"/>
                    <a:gd name="T28" fmla="*/ 1001 w 1971"/>
                    <a:gd name="T29" fmla="*/ 272 h 341"/>
                    <a:gd name="T30" fmla="*/ 1034 w 1971"/>
                    <a:gd name="T31" fmla="*/ 220 h 341"/>
                    <a:gd name="T32" fmla="*/ 1058 w 1971"/>
                    <a:gd name="T33" fmla="*/ 199 h 341"/>
                    <a:gd name="T34" fmla="*/ 1082 w 1971"/>
                    <a:gd name="T35" fmla="*/ 189 h 341"/>
                    <a:gd name="T36" fmla="*/ 1115 w 1971"/>
                    <a:gd name="T37" fmla="*/ 178 h 341"/>
                    <a:gd name="T38" fmla="*/ 1148 w 1971"/>
                    <a:gd name="T39" fmla="*/ 173 h 341"/>
                    <a:gd name="T40" fmla="*/ 1807 w 1971"/>
                    <a:gd name="T41" fmla="*/ 173 h 341"/>
                    <a:gd name="T42" fmla="*/ 1840 w 1971"/>
                    <a:gd name="T43" fmla="*/ 168 h 341"/>
                    <a:gd name="T44" fmla="*/ 1872 w 1971"/>
                    <a:gd name="T45" fmla="*/ 157 h 341"/>
                    <a:gd name="T46" fmla="*/ 1897 w 1971"/>
                    <a:gd name="T47" fmla="*/ 141 h 341"/>
                    <a:gd name="T48" fmla="*/ 1921 w 1971"/>
                    <a:gd name="T49" fmla="*/ 121 h 341"/>
                    <a:gd name="T50" fmla="*/ 1954 w 1971"/>
                    <a:gd name="T51" fmla="*/ 68 h 341"/>
                    <a:gd name="T52" fmla="*/ 1970 w 1971"/>
                    <a:gd name="T53" fmla="*/ 0 h 341"/>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1971" h="341">
                      <a:moveTo>
                        <a:pt x="0" y="0"/>
                      </a:moveTo>
                      <a:lnTo>
                        <a:pt x="16" y="68"/>
                      </a:lnTo>
                      <a:lnTo>
                        <a:pt x="48" y="121"/>
                      </a:lnTo>
                      <a:lnTo>
                        <a:pt x="73" y="141"/>
                      </a:lnTo>
                      <a:lnTo>
                        <a:pt x="97" y="157"/>
                      </a:lnTo>
                      <a:lnTo>
                        <a:pt x="130" y="168"/>
                      </a:lnTo>
                      <a:lnTo>
                        <a:pt x="162" y="173"/>
                      </a:lnTo>
                      <a:lnTo>
                        <a:pt x="822" y="173"/>
                      </a:lnTo>
                      <a:lnTo>
                        <a:pt x="854" y="178"/>
                      </a:lnTo>
                      <a:lnTo>
                        <a:pt x="887" y="189"/>
                      </a:lnTo>
                      <a:lnTo>
                        <a:pt x="911" y="199"/>
                      </a:lnTo>
                      <a:lnTo>
                        <a:pt x="936" y="220"/>
                      </a:lnTo>
                      <a:lnTo>
                        <a:pt x="968" y="272"/>
                      </a:lnTo>
                      <a:lnTo>
                        <a:pt x="985" y="340"/>
                      </a:lnTo>
                      <a:lnTo>
                        <a:pt x="1001" y="272"/>
                      </a:lnTo>
                      <a:lnTo>
                        <a:pt x="1034" y="220"/>
                      </a:lnTo>
                      <a:lnTo>
                        <a:pt x="1058" y="199"/>
                      </a:lnTo>
                      <a:lnTo>
                        <a:pt x="1082" y="189"/>
                      </a:lnTo>
                      <a:lnTo>
                        <a:pt x="1115" y="178"/>
                      </a:lnTo>
                      <a:lnTo>
                        <a:pt x="1148" y="173"/>
                      </a:lnTo>
                      <a:lnTo>
                        <a:pt x="1807" y="173"/>
                      </a:lnTo>
                      <a:lnTo>
                        <a:pt x="1840" y="168"/>
                      </a:lnTo>
                      <a:lnTo>
                        <a:pt x="1872" y="157"/>
                      </a:lnTo>
                      <a:lnTo>
                        <a:pt x="1897" y="141"/>
                      </a:lnTo>
                      <a:lnTo>
                        <a:pt x="1921" y="121"/>
                      </a:lnTo>
                      <a:lnTo>
                        <a:pt x="1954" y="68"/>
                      </a:lnTo>
                      <a:lnTo>
                        <a:pt x="1970" y="0"/>
                      </a:lnTo>
                    </a:path>
                  </a:pathLst>
                </a:custGeom>
                <a:noFill/>
                <a:ln w="25400" cap="rnd" cmpd="sng">
                  <a:solidFill>
                    <a:schemeClr val="tx1"/>
                  </a:solidFill>
                  <a:prstDash val="solid"/>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6" name="Rectangle 21"/>
                <p:cNvSpPr>
                  <a:spLocks noChangeArrowheads="1"/>
                </p:cNvSpPr>
                <p:nvPr/>
              </p:nvSpPr>
              <p:spPr bwMode="auto">
                <a:xfrm>
                  <a:off x="3207" y="2997"/>
                  <a:ext cx="1792" cy="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endParaRPr lang="en-US" altLang="en-US" sz="2400">
                    <a:latin typeface="Times New Roman" panose="02020603050405020304" pitchFamily="18" charset="0"/>
                  </a:endParaRPr>
                </a:p>
              </p:txBody>
            </p:sp>
          </p:grpSp>
          <p:sp>
            <p:nvSpPr>
              <p:cNvPr id="33" name="Line 22"/>
              <p:cNvSpPr>
                <a:spLocks noChangeShapeType="1"/>
              </p:cNvSpPr>
              <p:nvPr/>
            </p:nvSpPr>
            <p:spPr bwMode="auto">
              <a:xfrm flipV="1">
                <a:off x="2774" y="2159"/>
                <a:ext cx="1" cy="767"/>
              </a:xfrm>
              <a:prstGeom prst="line">
                <a:avLst/>
              </a:prstGeom>
              <a:noFill/>
              <a:ln w="12700">
                <a:solidFill>
                  <a:schemeClr val="tx1"/>
                </a:solidFill>
                <a:prstDash val="sysDot"/>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4" name="Line 23"/>
              <p:cNvSpPr>
                <a:spLocks noChangeShapeType="1"/>
              </p:cNvSpPr>
              <p:nvPr/>
            </p:nvSpPr>
            <p:spPr bwMode="auto">
              <a:xfrm flipV="1">
                <a:off x="4523" y="2159"/>
                <a:ext cx="1" cy="767"/>
              </a:xfrm>
              <a:prstGeom prst="line">
                <a:avLst/>
              </a:prstGeom>
              <a:noFill/>
              <a:ln w="12700">
                <a:solidFill>
                  <a:schemeClr val="tx1"/>
                </a:solidFill>
                <a:prstDash val="sysDot"/>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sp>
          <p:nvSpPr>
            <p:cNvPr id="11" name="Rectangle 31"/>
            <p:cNvSpPr>
              <a:spLocks noChangeArrowheads="1"/>
            </p:cNvSpPr>
            <p:nvPr/>
          </p:nvSpPr>
          <p:spPr bwMode="auto">
            <a:xfrm rot="19920000">
              <a:off x="666750" y="1636713"/>
              <a:ext cx="14033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2400" b="1"/>
                <a:t>Antenna</a:t>
              </a:r>
            </a:p>
          </p:txBody>
        </p:sp>
        <p:sp>
          <p:nvSpPr>
            <p:cNvPr id="12" name="Rectangle 36"/>
            <p:cNvSpPr>
              <a:spLocks noChangeArrowheads="1"/>
            </p:cNvSpPr>
            <p:nvPr/>
          </p:nvSpPr>
          <p:spPr bwMode="auto">
            <a:xfrm rot="2580000">
              <a:off x="1809750" y="2576513"/>
              <a:ext cx="995363" cy="485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endParaRPr lang="en-US" altLang="en-US" sz="2400">
                <a:latin typeface="Times New Roman" panose="02020603050405020304" pitchFamily="18" charset="0"/>
              </a:endParaRPr>
            </a:p>
          </p:txBody>
        </p:sp>
        <p:grpSp>
          <p:nvGrpSpPr>
            <p:cNvPr id="13" name="Group 59"/>
            <p:cNvGrpSpPr>
              <a:grpSpLocks/>
            </p:cNvGrpSpPr>
            <p:nvPr/>
          </p:nvGrpSpPr>
          <p:grpSpPr bwMode="auto">
            <a:xfrm>
              <a:off x="1398588" y="1295400"/>
              <a:ext cx="2190750" cy="2112963"/>
              <a:chOff x="881" y="816"/>
              <a:chExt cx="1380" cy="1331"/>
            </a:xfrm>
          </p:grpSpPr>
          <p:sp>
            <p:nvSpPr>
              <p:cNvPr id="28" name="Rectangle 33"/>
              <p:cNvSpPr>
                <a:spLocks noChangeArrowheads="1"/>
              </p:cNvSpPr>
              <p:nvPr/>
            </p:nvSpPr>
            <p:spPr bwMode="auto">
              <a:xfrm>
                <a:off x="1579" y="816"/>
                <a:ext cx="682"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2400" b="1"/>
                  <a:t>Scape</a:t>
                </a:r>
              </a:p>
            </p:txBody>
          </p:sp>
          <p:sp>
            <p:nvSpPr>
              <p:cNvPr id="29" name="Freeform 35"/>
              <p:cNvSpPr>
                <a:spLocks/>
              </p:cNvSpPr>
              <p:nvPr/>
            </p:nvSpPr>
            <p:spPr bwMode="auto">
              <a:xfrm>
                <a:off x="881" y="1133"/>
                <a:ext cx="885" cy="1014"/>
              </a:xfrm>
              <a:custGeom>
                <a:avLst/>
                <a:gdLst>
                  <a:gd name="T0" fmla="*/ 260 w 996"/>
                  <a:gd name="T1" fmla="*/ 1013 h 1014"/>
                  <a:gd name="T2" fmla="*/ 291 w 996"/>
                  <a:gd name="T3" fmla="*/ 937 h 1014"/>
                  <a:gd name="T4" fmla="*/ 318 w 996"/>
                  <a:gd name="T5" fmla="*/ 869 h 1014"/>
                  <a:gd name="T6" fmla="*/ 343 w 996"/>
                  <a:gd name="T7" fmla="*/ 800 h 1014"/>
                  <a:gd name="T8" fmla="*/ 362 w 996"/>
                  <a:gd name="T9" fmla="*/ 742 h 1014"/>
                  <a:gd name="T10" fmla="*/ 378 w 996"/>
                  <a:gd name="T11" fmla="*/ 690 h 1014"/>
                  <a:gd name="T12" fmla="*/ 383 w 996"/>
                  <a:gd name="T13" fmla="*/ 670 h 1014"/>
                  <a:gd name="T14" fmla="*/ 387 w 996"/>
                  <a:gd name="T15" fmla="*/ 649 h 1014"/>
                  <a:gd name="T16" fmla="*/ 390 w 996"/>
                  <a:gd name="T17" fmla="*/ 632 h 1014"/>
                  <a:gd name="T18" fmla="*/ 392 w 996"/>
                  <a:gd name="T19" fmla="*/ 618 h 1014"/>
                  <a:gd name="T20" fmla="*/ 392 w 996"/>
                  <a:gd name="T21" fmla="*/ 608 h 1014"/>
                  <a:gd name="T22" fmla="*/ 390 w 996"/>
                  <a:gd name="T23" fmla="*/ 601 h 1014"/>
                  <a:gd name="T24" fmla="*/ 305 w 996"/>
                  <a:gd name="T25" fmla="*/ 412 h 1014"/>
                  <a:gd name="T26" fmla="*/ 303 w 996"/>
                  <a:gd name="T27" fmla="*/ 405 h 1014"/>
                  <a:gd name="T28" fmla="*/ 303 w 996"/>
                  <a:gd name="T29" fmla="*/ 395 h 1014"/>
                  <a:gd name="T30" fmla="*/ 305 w 996"/>
                  <a:gd name="T31" fmla="*/ 381 h 1014"/>
                  <a:gd name="T32" fmla="*/ 307 w 996"/>
                  <a:gd name="T33" fmla="*/ 364 h 1014"/>
                  <a:gd name="T34" fmla="*/ 312 w 996"/>
                  <a:gd name="T35" fmla="*/ 347 h 1014"/>
                  <a:gd name="T36" fmla="*/ 318 w 996"/>
                  <a:gd name="T37" fmla="*/ 323 h 1014"/>
                  <a:gd name="T38" fmla="*/ 333 w 996"/>
                  <a:gd name="T39" fmla="*/ 271 h 1014"/>
                  <a:gd name="T40" fmla="*/ 354 w 996"/>
                  <a:gd name="T41" fmla="*/ 213 h 1014"/>
                  <a:gd name="T42" fmla="*/ 378 w 996"/>
                  <a:gd name="T43" fmla="*/ 148 h 1014"/>
                  <a:gd name="T44" fmla="*/ 405 w 996"/>
                  <a:gd name="T45" fmla="*/ 76 h 1014"/>
                  <a:gd name="T46" fmla="*/ 435 w 996"/>
                  <a:gd name="T47" fmla="*/ 0 h 1014"/>
                  <a:gd name="T48" fmla="*/ 403 w 996"/>
                  <a:gd name="T49" fmla="*/ 72 h 1014"/>
                  <a:gd name="T50" fmla="*/ 374 w 996"/>
                  <a:gd name="T51" fmla="*/ 137 h 1014"/>
                  <a:gd name="T52" fmla="*/ 347 w 996"/>
                  <a:gd name="T53" fmla="*/ 196 h 1014"/>
                  <a:gd name="T54" fmla="*/ 321 w 996"/>
                  <a:gd name="T55" fmla="*/ 244 h 1014"/>
                  <a:gd name="T56" fmla="*/ 299 w 996"/>
                  <a:gd name="T57" fmla="*/ 282 h 1014"/>
                  <a:gd name="T58" fmla="*/ 280 w 996"/>
                  <a:gd name="T59" fmla="*/ 306 h 1014"/>
                  <a:gd name="T60" fmla="*/ 274 w 996"/>
                  <a:gd name="T61" fmla="*/ 316 h 1014"/>
                  <a:gd name="T62" fmla="*/ 268 w 996"/>
                  <a:gd name="T63" fmla="*/ 319 h 1014"/>
                  <a:gd name="T64" fmla="*/ 265 w 996"/>
                  <a:gd name="T65" fmla="*/ 319 h 1014"/>
                  <a:gd name="T66" fmla="*/ 261 w 996"/>
                  <a:gd name="T67" fmla="*/ 316 h 1014"/>
                  <a:gd name="T68" fmla="*/ 174 w 996"/>
                  <a:gd name="T69" fmla="*/ 127 h 1014"/>
                  <a:gd name="T70" fmla="*/ 171 w 996"/>
                  <a:gd name="T71" fmla="*/ 124 h 1014"/>
                  <a:gd name="T72" fmla="*/ 166 w 996"/>
                  <a:gd name="T73" fmla="*/ 124 h 1014"/>
                  <a:gd name="T74" fmla="*/ 160 w 996"/>
                  <a:gd name="T75" fmla="*/ 127 h 1014"/>
                  <a:gd name="T76" fmla="*/ 153 w 996"/>
                  <a:gd name="T77" fmla="*/ 137 h 1014"/>
                  <a:gd name="T78" fmla="*/ 135 w 996"/>
                  <a:gd name="T79" fmla="*/ 161 h 1014"/>
                  <a:gd name="T80" fmla="*/ 115 w 996"/>
                  <a:gd name="T81" fmla="*/ 199 h 1014"/>
                  <a:gd name="T82" fmla="*/ 89 w 996"/>
                  <a:gd name="T83" fmla="*/ 247 h 1014"/>
                  <a:gd name="T84" fmla="*/ 60 w 996"/>
                  <a:gd name="T85" fmla="*/ 306 h 1014"/>
                  <a:gd name="T86" fmla="*/ 31 w 996"/>
                  <a:gd name="T87" fmla="*/ 371 h 1014"/>
                  <a:gd name="T88" fmla="*/ 0 w 996"/>
                  <a:gd name="T89" fmla="*/ 443 h 1014"/>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996" h="1014">
                    <a:moveTo>
                      <a:pt x="595" y="1013"/>
                    </a:moveTo>
                    <a:lnTo>
                      <a:pt x="665" y="937"/>
                    </a:lnTo>
                    <a:lnTo>
                      <a:pt x="728" y="869"/>
                    </a:lnTo>
                    <a:lnTo>
                      <a:pt x="782" y="800"/>
                    </a:lnTo>
                    <a:lnTo>
                      <a:pt x="827" y="742"/>
                    </a:lnTo>
                    <a:lnTo>
                      <a:pt x="862" y="690"/>
                    </a:lnTo>
                    <a:lnTo>
                      <a:pt x="877" y="670"/>
                    </a:lnTo>
                    <a:lnTo>
                      <a:pt x="887" y="649"/>
                    </a:lnTo>
                    <a:lnTo>
                      <a:pt x="893" y="632"/>
                    </a:lnTo>
                    <a:lnTo>
                      <a:pt x="896" y="618"/>
                    </a:lnTo>
                    <a:lnTo>
                      <a:pt x="896" y="608"/>
                    </a:lnTo>
                    <a:lnTo>
                      <a:pt x="893" y="601"/>
                    </a:lnTo>
                    <a:lnTo>
                      <a:pt x="696" y="412"/>
                    </a:lnTo>
                    <a:lnTo>
                      <a:pt x="693" y="405"/>
                    </a:lnTo>
                    <a:lnTo>
                      <a:pt x="693" y="395"/>
                    </a:lnTo>
                    <a:lnTo>
                      <a:pt x="696" y="381"/>
                    </a:lnTo>
                    <a:lnTo>
                      <a:pt x="703" y="364"/>
                    </a:lnTo>
                    <a:lnTo>
                      <a:pt x="715" y="347"/>
                    </a:lnTo>
                    <a:lnTo>
                      <a:pt x="728" y="323"/>
                    </a:lnTo>
                    <a:lnTo>
                      <a:pt x="763" y="271"/>
                    </a:lnTo>
                    <a:lnTo>
                      <a:pt x="808" y="213"/>
                    </a:lnTo>
                    <a:lnTo>
                      <a:pt x="862" y="148"/>
                    </a:lnTo>
                    <a:lnTo>
                      <a:pt x="925" y="76"/>
                    </a:lnTo>
                    <a:lnTo>
                      <a:pt x="995" y="0"/>
                    </a:lnTo>
                    <a:lnTo>
                      <a:pt x="922" y="72"/>
                    </a:lnTo>
                    <a:lnTo>
                      <a:pt x="855" y="137"/>
                    </a:lnTo>
                    <a:lnTo>
                      <a:pt x="792" y="196"/>
                    </a:lnTo>
                    <a:lnTo>
                      <a:pt x="734" y="244"/>
                    </a:lnTo>
                    <a:lnTo>
                      <a:pt x="684" y="282"/>
                    </a:lnTo>
                    <a:lnTo>
                      <a:pt x="642" y="306"/>
                    </a:lnTo>
                    <a:lnTo>
                      <a:pt x="626" y="316"/>
                    </a:lnTo>
                    <a:lnTo>
                      <a:pt x="614" y="319"/>
                    </a:lnTo>
                    <a:lnTo>
                      <a:pt x="604" y="319"/>
                    </a:lnTo>
                    <a:lnTo>
                      <a:pt x="598" y="316"/>
                    </a:lnTo>
                    <a:lnTo>
                      <a:pt x="398" y="127"/>
                    </a:lnTo>
                    <a:lnTo>
                      <a:pt x="391" y="124"/>
                    </a:lnTo>
                    <a:lnTo>
                      <a:pt x="382" y="124"/>
                    </a:lnTo>
                    <a:lnTo>
                      <a:pt x="366" y="127"/>
                    </a:lnTo>
                    <a:lnTo>
                      <a:pt x="350" y="137"/>
                    </a:lnTo>
                    <a:lnTo>
                      <a:pt x="309" y="161"/>
                    </a:lnTo>
                    <a:lnTo>
                      <a:pt x="261" y="199"/>
                    </a:lnTo>
                    <a:lnTo>
                      <a:pt x="204" y="247"/>
                    </a:lnTo>
                    <a:lnTo>
                      <a:pt x="140" y="306"/>
                    </a:lnTo>
                    <a:lnTo>
                      <a:pt x="70" y="371"/>
                    </a:lnTo>
                    <a:lnTo>
                      <a:pt x="0" y="443"/>
                    </a:lnTo>
                  </a:path>
                </a:pathLst>
              </a:custGeom>
              <a:noFill/>
              <a:ln w="25400" cap="rnd" cmpd="sng">
                <a:solidFill>
                  <a:schemeClr val="tx1"/>
                </a:solidFill>
                <a:prstDash val="solid"/>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0" name="Line 37"/>
              <p:cNvSpPr>
                <a:spLocks noChangeShapeType="1"/>
              </p:cNvSpPr>
              <p:nvPr/>
            </p:nvSpPr>
            <p:spPr bwMode="auto">
              <a:xfrm flipV="1">
                <a:off x="1248" y="960"/>
                <a:ext cx="382" cy="47"/>
              </a:xfrm>
              <a:prstGeom prst="line">
                <a:avLst/>
              </a:prstGeom>
              <a:noFill/>
              <a:ln w="254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14" name="Group 60"/>
            <p:cNvGrpSpPr>
              <a:grpSpLocks/>
            </p:cNvGrpSpPr>
            <p:nvPr/>
          </p:nvGrpSpPr>
          <p:grpSpPr bwMode="auto">
            <a:xfrm>
              <a:off x="4132263" y="1066800"/>
              <a:ext cx="1655762" cy="1828800"/>
              <a:chOff x="2603" y="672"/>
              <a:chExt cx="1043" cy="1152"/>
            </a:xfrm>
          </p:grpSpPr>
          <p:sp>
            <p:nvSpPr>
              <p:cNvPr id="24" name="Rectangle 38"/>
              <p:cNvSpPr>
                <a:spLocks noChangeArrowheads="1"/>
              </p:cNvSpPr>
              <p:nvPr/>
            </p:nvSpPr>
            <p:spPr bwMode="auto">
              <a:xfrm>
                <a:off x="2603" y="672"/>
                <a:ext cx="1043" cy="5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2400" b="1" dirty="0"/>
                  <a:t>   Petiole</a:t>
                </a:r>
              </a:p>
              <a:p>
                <a:pPr>
                  <a:spcBef>
                    <a:spcPct val="0"/>
                  </a:spcBef>
                  <a:buFontTx/>
                  <a:buNone/>
                </a:pPr>
                <a:r>
                  <a:rPr lang="en-US" altLang="en-US" sz="2400" b="1" dirty="0"/>
                  <a:t> </a:t>
                </a:r>
                <a:r>
                  <a:rPr lang="en-US" altLang="en-US" sz="1800" b="1" dirty="0"/>
                  <a:t>(1 or 2 node)</a:t>
                </a:r>
              </a:p>
            </p:txBody>
          </p:sp>
          <p:sp>
            <p:nvSpPr>
              <p:cNvPr id="25" name="Freeform 41"/>
              <p:cNvSpPr>
                <a:spLocks/>
              </p:cNvSpPr>
              <p:nvPr/>
            </p:nvSpPr>
            <p:spPr bwMode="auto">
              <a:xfrm>
                <a:off x="2772" y="1152"/>
                <a:ext cx="599" cy="343"/>
              </a:xfrm>
              <a:custGeom>
                <a:avLst/>
                <a:gdLst>
                  <a:gd name="T0" fmla="*/ 294 w 674"/>
                  <a:gd name="T1" fmla="*/ 342 h 343"/>
                  <a:gd name="T2" fmla="*/ 294 w 674"/>
                  <a:gd name="T3" fmla="*/ 309 h 343"/>
                  <a:gd name="T4" fmla="*/ 292 w 674"/>
                  <a:gd name="T5" fmla="*/ 275 h 343"/>
                  <a:gd name="T6" fmla="*/ 292 w 674"/>
                  <a:gd name="T7" fmla="*/ 246 h 343"/>
                  <a:gd name="T8" fmla="*/ 287 w 674"/>
                  <a:gd name="T9" fmla="*/ 222 h 343"/>
                  <a:gd name="T10" fmla="*/ 284 w 674"/>
                  <a:gd name="T11" fmla="*/ 201 h 343"/>
                  <a:gd name="T12" fmla="*/ 281 w 674"/>
                  <a:gd name="T13" fmla="*/ 187 h 343"/>
                  <a:gd name="T14" fmla="*/ 276 w 674"/>
                  <a:gd name="T15" fmla="*/ 175 h 343"/>
                  <a:gd name="T16" fmla="*/ 271 w 674"/>
                  <a:gd name="T17" fmla="*/ 172 h 343"/>
                  <a:gd name="T18" fmla="*/ 172 w 674"/>
                  <a:gd name="T19" fmla="*/ 168 h 343"/>
                  <a:gd name="T20" fmla="*/ 167 w 674"/>
                  <a:gd name="T21" fmla="*/ 165 h 343"/>
                  <a:gd name="T22" fmla="*/ 165 w 674"/>
                  <a:gd name="T23" fmla="*/ 153 h 343"/>
                  <a:gd name="T24" fmla="*/ 160 w 674"/>
                  <a:gd name="T25" fmla="*/ 139 h 343"/>
                  <a:gd name="T26" fmla="*/ 157 w 674"/>
                  <a:gd name="T27" fmla="*/ 117 h 343"/>
                  <a:gd name="T28" fmla="*/ 155 w 674"/>
                  <a:gd name="T29" fmla="*/ 93 h 343"/>
                  <a:gd name="T30" fmla="*/ 152 w 674"/>
                  <a:gd name="T31" fmla="*/ 65 h 343"/>
                  <a:gd name="T32" fmla="*/ 148 w 674"/>
                  <a:gd name="T33" fmla="*/ 34 h 343"/>
                  <a:gd name="T34" fmla="*/ 148 w 674"/>
                  <a:gd name="T35" fmla="*/ 0 h 343"/>
                  <a:gd name="T36" fmla="*/ 148 w 674"/>
                  <a:gd name="T37" fmla="*/ 34 h 343"/>
                  <a:gd name="T38" fmla="*/ 146 w 674"/>
                  <a:gd name="T39" fmla="*/ 65 h 343"/>
                  <a:gd name="T40" fmla="*/ 146 w 674"/>
                  <a:gd name="T41" fmla="*/ 93 h 343"/>
                  <a:gd name="T42" fmla="*/ 140 w 674"/>
                  <a:gd name="T43" fmla="*/ 117 h 343"/>
                  <a:gd name="T44" fmla="*/ 138 w 674"/>
                  <a:gd name="T45" fmla="*/ 139 h 343"/>
                  <a:gd name="T46" fmla="*/ 136 w 674"/>
                  <a:gd name="T47" fmla="*/ 153 h 343"/>
                  <a:gd name="T48" fmla="*/ 131 w 674"/>
                  <a:gd name="T49" fmla="*/ 163 h 343"/>
                  <a:gd name="T50" fmla="*/ 124 w 674"/>
                  <a:gd name="T51" fmla="*/ 165 h 343"/>
                  <a:gd name="T52" fmla="*/ 26 w 674"/>
                  <a:gd name="T53" fmla="*/ 163 h 343"/>
                  <a:gd name="T54" fmla="*/ 21 w 674"/>
                  <a:gd name="T55" fmla="*/ 165 h 343"/>
                  <a:gd name="T56" fmla="*/ 16 w 674"/>
                  <a:gd name="T57" fmla="*/ 175 h 343"/>
                  <a:gd name="T58" fmla="*/ 11 w 674"/>
                  <a:gd name="T59" fmla="*/ 189 h 343"/>
                  <a:gd name="T60" fmla="*/ 8 w 674"/>
                  <a:gd name="T61" fmla="*/ 211 h 343"/>
                  <a:gd name="T62" fmla="*/ 5 w 674"/>
                  <a:gd name="T63" fmla="*/ 234 h 343"/>
                  <a:gd name="T64" fmla="*/ 4 w 674"/>
                  <a:gd name="T65" fmla="*/ 266 h 343"/>
                  <a:gd name="T66" fmla="*/ 0 w 674"/>
                  <a:gd name="T67" fmla="*/ 297 h 343"/>
                  <a:gd name="T68" fmla="*/ 0 w 674"/>
                  <a:gd name="T69" fmla="*/ 330 h 343"/>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674" h="343">
                    <a:moveTo>
                      <a:pt x="673" y="342"/>
                    </a:moveTo>
                    <a:lnTo>
                      <a:pt x="673" y="309"/>
                    </a:lnTo>
                    <a:lnTo>
                      <a:pt x="667" y="275"/>
                    </a:lnTo>
                    <a:lnTo>
                      <a:pt x="667" y="246"/>
                    </a:lnTo>
                    <a:lnTo>
                      <a:pt x="655" y="222"/>
                    </a:lnTo>
                    <a:lnTo>
                      <a:pt x="649" y="201"/>
                    </a:lnTo>
                    <a:lnTo>
                      <a:pt x="643" y="187"/>
                    </a:lnTo>
                    <a:lnTo>
                      <a:pt x="631" y="175"/>
                    </a:lnTo>
                    <a:lnTo>
                      <a:pt x="618" y="172"/>
                    </a:lnTo>
                    <a:lnTo>
                      <a:pt x="394" y="168"/>
                    </a:lnTo>
                    <a:lnTo>
                      <a:pt x="382" y="165"/>
                    </a:lnTo>
                    <a:lnTo>
                      <a:pt x="376" y="153"/>
                    </a:lnTo>
                    <a:lnTo>
                      <a:pt x="364" y="139"/>
                    </a:lnTo>
                    <a:lnTo>
                      <a:pt x="358" y="117"/>
                    </a:lnTo>
                    <a:lnTo>
                      <a:pt x="352" y="93"/>
                    </a:lnTo>
                    <a:lnTo>
                      <a:pt x="345" y="65"/>
                    </a:lnTo>
                    <a:lnTo>
                      <a:pt x="339" y="34"/>
                    </a:lnTo>
                    <a:lnTo>
                      <a:pt x="339" y="0"/>
                    </a:lnTo>
                    <a:lnTo>
                      <a:pt x="339" y="34"/>
                    </a:lnTo>
                    <a:lnTo>
                      <a:pt x="333" y="65"/>
                    </a:lnTo>
                    <a:lnTo>
                      <a:pt x="333" y="93"/>
                    </a:lnTo>
                    <a:lnTo>
                      <a:pt x="321" y="117"/>
                    </a:lnTo>
                    <a:lnTo>
                      <a:pt x="315" y="139"/>
                    </a:lnTo>
                    <a:lnTo>
                      <a:pt x="309" y="153"/>
                    </a:lnTo>
                    <a:lnTo>
                      <a:pt x="297" y="163"/>
                    </a:lnTo>
                    <a:lnTo>
                      <a:pt x="285" y="165"/>
                    </a:lnTo>
                    <a:lnTo>
                      <a:pt x="60" y="163"/>
                    </a:lnTo>
                    <a:lnTo>
                      <a:pt x="48" y="165"/>
                    </a:lnTo>
                    <a:lnTo>
                      <a:pt x="36" y="175"/>
                    </a:lnTo>
                    <a:lnTo>
                      <a:pt x="24" y="189"/>
                    </a:lnTo>
                    <a:lnTo>
                      <a:pt x="18" y="211"/>
                    </a:lnTo>
                    <a:lnTo>
                      <a:pt x="12" y="234"/>
                    </a:lnTo>
                    <a:lnTo>
                      <a:pt x="6" y="266"/>
                    </a:lnTo>
                    <a:lnTo>
                      <a:pt x="0" y="297"/>
                    </a:lnTo>
                    <a:lnTo>
                      <a:pt x="0" y="330"/>
                    </a:lnTo>
                  </a:path>
                </a:pathLst>
              </a:custGeom>
              <a:noFill/>
              <a:ln w="25400" cap="rnd" cmpd="sng">
                <a:solidFill>
                  <a:schemeClr val="tx1"/>
                </a:solidFill>
                <a:prstDash val="solid"/>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6" name="Line 43"/>
              <p:cNvSpPr>
                <a:spLocks noChangeShapeType="1"/>
              </p:cNvSpPr>
              <p:nvPr/>
            </p:nvSpPr>
            <p:spPr bwMode="auto">
              <a:xfrm>
                <a:off x="2774" y="1585"/>
                <a:ext cx="0" cy="239"/>
              </a:xfrm>
              <a:prstGeom prst="line">
                <a:avLst/>
              </a:prstGeom>
              <a:noFill/>
              <a:ln w="12700">
                <a:solidFill>
                  <a:schemeClr val="tx1"/>
                </a:solidFill>
                <a:prstDash val="sysDot"/>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7" name="Line 44"/>
              <p:cNvSpPr>
                <a:spLocks noChangeShapeType="1"/>
              </p:cNvSpPr>
              <p:nvPr/>
            </p:nvSpPr>
            <p:spPr bwMode="auto">
              <a:xfrm>
                <a:off x="3371" y="1537"/>
                <a:ext cx="0" cy="239"/>
              </a:xfrm>
              <a:prstGeom prst="line">
                <a:avLst/>
              </a:prstGeom>
              <a:noFill/>
              <a:ln w="12700">
                <a:solidFill>
                  <a:schemeClr val="tx1"/>
                </a:solidFill>
                <a:prstDash val="sysDot"/>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15" name="Group 61"/>
            <p:cNvGrpSpPr>
              <a:grpSpLocks/>
            </p:cNvGrpSpPr>
            <p:nvPr/>
          </p:nvGrpSpPr>
          <p:grpSpPr bwMode="auto">
            <a:xfrm>
              <a:off x="5441950" y="1371600"/>
              <a:ext cx="2279650" cy="2236788"/>
              <a:chOff x="3428" y="864"/>
              <a:chExt cx="1436" cy="1409"/>
            </a:xfrm>
          </p:grpSpPr>
          <p:sp>
            <p:nvSpPr>
              <p:cNvPr id="20" name="Rectangle 46"/>
              <p:cNvSpPr>
                <a:spLocks noChangeArrowheads="1"/>
              </p:cNvSpPr>
              <p:nvPr/>
            </p:nvSpPr>
            <p:spPr bwMode="auto">
              <a:xfrm>
                <a:off x="4139" y="864"/>
                <a:ext cx="725"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2400" b="1"/>
                  <a:t>Gaster</a:t>
                </a:r>
              </a:p>
            </p:txBody>
          </p:sp>
          <p:sp>
            <p:nvSpPr>
              <p:cNvPr id="21" name="Freeform 48"/>
              <p:cNvSpPr>
                <a:spLocks/>
              </p:cNvSpPr>
              <p:nvPr/>
            </p:nvSpPr>
            <p:spPr bwMode="auto">
              <a:xfrm>
                <a:off x="3689" y="1061"/>
                <a:ext cx="1089" cy="829"/>
              </a:xfrm>
              <a:custGeom>
                <a:avLst/>
                <a:gdLst>
                  <a:gd name="T0" fmla="*/ 505 w 1226"/>
                  <a:gd name="T1" fmla="*/ 828 h 829"/>
                  <a:gd name="T2" fmla="*/ 523 w 1226"/>
                  <a:gd name="T3" fmla="*/ 737 h 829"/>
                  <a:gd name="T4" fmla="*/ 526 w 1226"/>
                  <a:gd name="T5" fmla="*/ 695 h 829"/>
                  <a:gd name="T6" fmla="*/ 530 w 1226"/>
                  <a:gd name="T7" fmla="*/ 656 h 829"/>
                  <a:gd name="T8" fmla="*/ 534 w 1226"/>
                  <a:gd name="T9" fmla="*/ 619 h 829"/>
                  <a:gd name="T10" fmla="*/ 530 w 1226"/>
                  <a:gd name="T11" fmla="*/ 592 h 829"/>
                  <a:gd name="T12" fmla="*/ 526 w 1226"/>
                  <a:gd name="T13" fmla="*/ 568 h 829"/>
                  <a:gd name="T14" fmla="*/ 519 w 1226"/>
                  <a:gd name="T15" fmla="*/ 553 h 829"/>
                  <a:gd name="T16" fmla="*/ 349 w 1226"/>
                  <a:gd name="T17" fmla="*/ 335 h 829"/>
                  <a:gd name="T18" fmla="*/ 343 w 1226"/>
                  <a:gd name="T19" fmla="*/ 320 h 829"/>
                  <a:gd name="T20" fmla="*/ 338 w 1226"/>
                  <a:gd name="T21" fmla="*/ 296 h 829"/>
                  <a:gd name="T22" fmla="*/ 336 w 1226"/>
                  <a:gd name="T23" fmla="*/ 266 h 829"/>
                  <a:gd name="T24" fmla="*/ 336 w 1226"/>
                  <a:gd name="T25" fmla="*/ 233 h 829"/>
                  <a:gd name="T26" fmla="*/ 338 w 1226"/>
                  <a:gd name="T27" fmla="*/ 193 h 829"/>
                  <a:gd name="T28" fmla="*/ 343 w 1226"/>
                  <a:gd name="T29" fmla="*/ 151 h 829"/>
                  <a:gd name="T30" fmla="*/ 361 w 1226"/>
                  <a:gd name="T31" fmla="*/ 60 h 829"/>
                  <a:gd name="T32" fmla="*/ 349 w 1226"/>
                  <a:gd name="T33" fmla="*/ 103 h 829"/>
                  <a:gd name="T34" fmla="*/ 338 w 1226"/>
                  <a:gd name="T35" fmla="*/ 142 h 829"/>
                  <a:gd name="T36" fmla="*/ 323 w 1226"/>
                  <a:gd name="T37" fmla="*/ 172 h 829"/>
                  <a:gd name="T38" fmla="*/ 313 w 1226"/>
                  <a:gd name="T39" fmla="*/ 199 h 829"/>
                  <a:gd name="T40" fmla="*/ 298 w 1226"/>
                  <a:gd name="T41" fmla="*/ 217 h 829"/>
                  <a:gd name="T42" fmla="*/ 286 w 1226"/>
                  <a:gd name="T43" fmla="*/ 227 h 829"/>
                  <a:gd name="T44" fmla="*/ 279 w 1226"/>
                  <a:gd name="T45" fmla="*/ 230 h 829"/>
                  <a:gd name="T46" fmla="*/ 266 w 1226"/>
                  <a:gd name="T47" fmla="*/ 224 h 829"/>
                  <a:gd name="T48" fmla="*/ 97 w 1226"/>
                  <a:gd name="T49" fmla="*/ 6 h 829"/>
                  <a:gd name="T50" fmla="*/ 86 w 1226"/>
                  <a:gd name="T51" fmla="*/ 0 h 829"/>
                  <a:gd name="T52" fmla="*/ 75 w 1226"/>
                  <a:gd name="T53" fmla="*/ 0 h 829"/>
                  <a:gd name="T54" fmla="*/ 64 w 1226"/>
                  <a:gd name="T55" fmla="*/ 12 h 829"/>
                  <a:gd name="T56" fmla="*/ 48 w 1226"/>
                  <a:gd name="T57" fmla="*/ 30 h 829"/>
                  <a:gd name="T58" fmla="*/ 37 w 1226"/>
                  <a:gd name="T59" fmla="*/ 54 h 829"/>
                  <a:gd name="T60" fmla="*/ 22 w 1226"/>
                  <a:gd name="T61" fmla="*/ 88 h 829"/>
                  <a:gd name="T62" fmla="*/ 11 w 1226"/>
                  <a:gd name="T63" fmla="*/ 127 h 829"/>
                  <a:gd name="T64" fmla="*/ 0 w 1226"/>
                  <a:gd name="T65" fmla="*/ 169 h 829"/>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1226" h="829">
                    <a:moveTo>
                      <a:pt x="1156" y="828"/>
                    </a:moveTo>
                    <a:lnTo>
                      <a:pt x="1199" y="737"/>
                    </a:lnTo>
                    <a:lnTo>
                      <a:pt x="1207" y="695"/>
                    </a:lnTo>
                    <a:lnTo>
                      <a:pt x="1216" y="656"/>
                    </a:lnTo>
                    <a:lnTo>
                      <a:pt x="1225" y="619"/>
                    </a:lnTo>
                    <a:lnTo>
                      <a:pt x="1216" y="592"/>
                    </a:lnTo>
                    <a:lnTo>
                      <a:pt x="1207" y="568"/>
                    </a:lnTo>
                    <a:lnTo>
                      <a:pt x="1190" y="553"/>
                    </a:lnTo>
                    <a:lnTo>
                      <a:pt x="802" y="335"/>
                    </a:lnTo>
                    <a:lnTo>
                      <a:pt x="785" y="320"/>
                    </a:lnTo>
                    <a:lnTo>
                      <a:pt x="776" y="296"/>
                    </a:lnTo>
                    <a:lnTo>
                      <a:pt x="768" y="266"/>
                    </a:lnTo>
                    <a:lnTo>
                      <a:pt x="768" y="233"/>
                    </a:lnTo>
                    <a:lnTo>
                      <a:pt x="776" y="193"/>
                    </a:lnTo>
                    <a:lnTo>
                      <a:pt x="785" y="151"/>
                    </a:lnTo>
                    <a:lnTo>
                      <a:pt x="828" y="60"/>
                    </a:lnTo>
                    <a:lnTo>
                      <a:pt x="802" y="103"/>
                    </a:lnTo>
                    <a:lnTo>
                      <a:pt x="776" y="142"/>
                    </a:lnTo>
                    <a:lnTo>
                      <a:pt x="742" y="172"/>
                    </a:lnTo>
                    <a:lnTo>
                      <a:pt x="716" y="199"/>
                    </a:lnTo>
                    <a:lnTo>
                      <a:pt x="681" y="217"/>
                    </a:lnTo>
                    <a:lnTo>
                      <a:pt x="655" y="227"/>
                    </a:lnTo>
                    <a:lnTo>
                      <a:pt x="638" y="230"/>
                    </a:lnTo>
                    <a:lnTo>
                      <a:pt x="612" y="224"/>
                    </a:lnTo>
                    <a:lnTo>
                      <a:pt x="224" y="6"/>
                    </a:lnTo>
                    <a:lnTo>
                      <a:pt x="198" y="0"/>
                    </a:lnTo>
                    <a:lnTo>
                      <a:pt x="172" y="0"/>
                    </a:lnTo>
                    <a:lnTo>
                      <a:pt x="146" y="12"/>
                    </a:lnTo>
                    <a:lnTo>
                      <a:pt x="112" y="30"/>
                    </a:lnTo>
                    <a:lnTo>
                      <a:pt x="86" y="54"/>
                    </a:lnTo>
                    <a:lnTo>
                      <a:pt x="51" y="88"/>
                    </a:lnTo>
                    <a:lnTo>
                      <a:pt x="26" y="127"/>
                    </a:lnTo>
                    <a:lnTo>
                      <a:pt x="0" y="169"/>
                    </a:lnTo>
                  </a:path>
                </a:pathLst>
              </a:custGeom>
              <a:noFill/>
              <a:ln w="25400" cap="rnd" cmpd="sng">
                <a:solidFill>
                  <a:schemeClr val="tx1"/>
                </a:solidFill>
                <a:prstDash val="solid"/>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2" name="Line 50"/>
              <p:cNvSpPr>
                <a:spLocks noChangeShapeType="1"/>
              </p:cNvSpPr>
              <p:nvPr/>
            </p:nvSpPr>
            <p:spPr bwMode="auto">
              <a:xfrm flipV="1">
                <a:off x="4564" y="1874"/>
                <a:ext cx="143" cy="399"/>
              </a:xfrm>
              <a:prstGeom prst="line">
                <a:avLst/>
              </a:prstGeom>
              <a:noFill/>
              <a:ln w="12700">
                <a:solidFill>
                  <a:schemeClr val="tx1"/>
                </a:solidFill>
                <a:prstDash val="sysDot"/>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3" name="Line 51"/>
              <p:cNvSpPr>
                <a:spLocks noChangeShapeType="1"/>
              </p:cNvSpPr>
              <p:nvPr/>
            </p:nvSpPr>
            <p:spPr bwMode="auto">
              <a:xfrm flipV="1">
                <a:off x="3428" y="1259"/>
                <a:ext cx="254" cy="454"/>
              </a:xfrm>
              <a:prstGeom prst="line">
                <a:avLst/>
              </a:prstGeom>
              <a:noFill/>
              <a:ln w="12700">
                <a:solidFill>
                  <a:schemeClr val="tx1"/>
                </a:solidFill>
                <a:prstDash val="sysDot"/>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16" name="Group 62"/>
            <p:cNvGrpSpPr>
              <a:grpSpLocks/>
            </p:cNvGrpSpPr>
            <p:nvPr/>
          </p:nvGrpSpPr>
          <p:grpSpPr bwMode="auto">
            <a:xfrm>
              <a:off x="7246938" y="3352800"/>
              <a:ext cx="1944687" cy="822325"/>
              <a:chOff x="4565" y="2112"/>
              <a:chExt cx="1225" cy="518"/>
            </a:xfrm>
          </p:grpSpPr>
          <p:sp>
            <p:nvSpPr>
              <p:cNvPr id="18" name="AutoShape 53"/>
              <p:cNvSpPr>
                <a:spLocks noChangeArrowheads="1"/>
              </p:cNvSpPr>
              <p:nvPr/>
            </p:nvSpPr>
            <p:spPr bwMode="auto">
              <a:xfrm rot="660000">
                <a:off x="4565" y="2304"/>
                <a:ext cx="342" cy="96"/>
              </a:xfrm>
              <a:prstGeom prst="leftArrow">
                <a:avLst>
                  <a:gd name="adj1" fmla="val 50000"/>
                  <a:gd name="adj2" fmla="val 89030"/>
                </a:avLst>
              </a:prstGeom>
              <a:solidFill>
                <a:schemeClr val="tx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1800">
                  <a:latin typeface="Garamond" panose="02020404030301010803" pitchFamily="18" charset="0"/>
                </a:endParaRPr>
              </a:p>
            </p:txBody>
          </p:sp>
          <p:sp>
            <p:nvSpPr>
              <p:cNvPr id="19" name="Rectangle 54"/>
              <p:cNvSpPr>
                <a:spLocks noChangeArrowheads="1"/>
              </p:cNvSpPr>
              <p:nvPr/>
            </p:nvSpPr>
            <p:spPr bwMode="auto">
              <a:xfrm>
                <a:off x="4821" y="2112"/>
                <a:ext cx="969" cy="5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2400" b="1"/>
                  <a:t>tip of </a:t>
                </a:r>
              </a:p>
              <a:p>
                <a:pPr>
                  <a:spcBef>
                    <a:spcPct val="0"/>
                  </a:spcBef>
                  <a:buFontTx/>
                  <a:buNone/>
                </a:pPr>
                <a:r>
                  <a:rPr lang="en-US" altLang="en-US" sz="2400" b="1"/>
                  <a:t>abdomen</a:t>
                </a:r>
              </a:p>
            </p:txBody>
          </p:sp>
        </p:grpSp>
        <p:sp>
          <p:nvSpPr>
            <p:cNvPr id="17" name="Rectangle 63"/>
            <p:cNvSpPr>
              <a:spLocks noRot="1" noChangeArrowheads="1"/>
            </p:cNvSpPr>
            <p:nvPr/>
          </p:nvSpPr>
          <p:spPr bwMode="auto">
            <a:xfrm>
              <a:off x="457200" y="152400"/>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4400" b="1">
                  <a:solidFill>
                    <a:schemeClr val="accent2"/>
                  </a:solidFill>
                </a:rPr>
                <a:t>Ant Anatomy</a:t>
              </a:r>
            </a:p>
          </p:txBody>
        </p:sp>
      </p:grpSp>
    </p:spTree>
    <p:extLst>
      <p:ext uri="{BB962C8B-B14F-4D97-AF65-F5344CB8AC3E}">
        <p14:creationId xmlns:p14="http://schemas.microsoft.com/office/powerpoint/2010/main" val="16751579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p:txBody>
          <a:bodyPr/>
          <a:lstStyle/>
          <a:p>
            <a:r>
              <a:rPr lang="en-US" dirty="0"/>
              <a:t>Ant Behavior: Trophallaxis</a:t>
            </a:r>
          </a:p>
        </p:txBody>
      </p:sp>
      <p:sp>
        <p:nvSpPr>
          <p:cNvPr id="10" name="Content Placeholder 9"/>
          <p:cNvSpPr>
            <a:spLocks noGrp="1"/>
          </p:cNvSpPr>
          <p:nvPr>
            <p:ph sz="half" idx="1"/>
          </p:nvPr>
        </p:nvSpPr>
        <p:spPr/>
        <p:txBody>
          <a:bodyPr/>
          <a:lstStyle/>
          <a:p>
            <a:r>
              <a:rPr lang="en-US" dirty="0"/>
              <a:t>Feed each other via trophallaxis</a:t>
            </a:r>
          </a:p>
          <a:p>
            <a:r>
              <a:rPr lang="en-US" dirty="0"/>
              <a:t>Transfer, by regurgitation, of food among nest mates through mouth to mouth feeding</a:t>
            </a:r>
          </a:p>
        </p:txBody>
      </p:sp>
    </p:spTree>
    <p:extLst>
      <p:ext uri="{BB962C8B-B14F-4D97-AF65-F5344CB8AC3E}">
        <p14:creationId xmlns:p14="http://schemas.microsoft.com/office/powerpoint/2010/main" val="40743105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Ant Behavior: Grooming</a:t>
            </a:r>
          </a:p>
        </p:txBody>
      </p:sp>
      <p:sp>
        <p:nvSpPr>
          <p:cNvPr id="3" name="Content Placeholder 2"/>
          <p:cNvSpPr>
            <a:spLocks noGrp="1"/>
          </p:cNvSpPr>
          <p:nvPr>
            <p:ph sz="half" idx="1"/>
          </p:nvPr>
        </p:nvSpPr>
        <p:spPr>
          <a:xfrm>
            <a:off x="845127" y="1828800"/>
            <a:ext cx="5181600" cy="4876800"/>
          </a:xfrm>
        </p:spPr>
        <p:txBody>
          <a:bodyPr>
            <a:normAutofit lnSpcReduction="10000"/>
          </a:bodyPr>
          <a:lstStyle/>
          <a:p>
            <a:r>
              <a:rPr lang="en-US" sz="2400" dirty="0"/>
              <a:t>Use antimicrobial secretions from glands on underside of petiole to disinfect themselves from unwanted, dangerous pathogens</a:t>
            </a:r>
          </a:p>
          <a:p>
            <a:r>
              <a:rPr lang="en-US" sz="2400" dirty="0"/>
              <a:t>Transfer secretions to the foreleg then to the mouthparts and other parts of the body</a:t>
            </a:r>
          </a:p>
          <a:p>
            <a:r>
              <a:rPr lang="en-US" sz="2400" dirty="0"/>
              <a:t>Through trophallaxis and nest mate grooming, antimicrobial secretions are distributed throughout the colony</a:t>
            </a:r>
          </a:p>
          <a:p>
            <a:endParaRPr lang="en-US" sz="2400" dirty="0"/>
          </a:p>
          <a:p>
            <a:r>
              <a:rPr lang="en-US" sz="2400" b="1" i="1" u="sng" dirty="0"/>
              <a:t>How can we use this behavior against them? What part does trophallaxis play?</a:t>
            </a:r>
          </a:p>
          <a:p>
            <a:endParaRPr lang="en-US" sz="2400" dirty="0"/>
          </a:p>
        </p:txBody>
      </p:sp>
      <p:pic>
        <p:nvPicPr>
          <p:cNvPr id="5"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303163" y="894153"/>
            <a:ext cx="1399292" cy="2072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97134" y="894153"/>
            <a:ext cx="1487174" cy="20805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887021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Ant Biology</a:t>
            </a:r>
          </a:p>
        </p:txBody>
      </p:sp>
      <p:sp>
        <p:nvSpPr>
          <p:cNvPr id="3" name="Content Placeholder 2"/>
          <p:cNvSpPr>
            <a:spLocks noGrp="1"/>
          </p:cNvSpPr>
          <p:nvPr>
            <p:ph sz="half" idx="1"/>
          </p:nvPr>
        </p:nvSpPr>
        <p:spPr/>
        <p:txBody>
          <a:bodyPr/>
          <a:lstStyle/>
          <a:p>
            <a:r>
              <a:rPr lang="en-US" dirty="0"/>
              <a:t>Undergo complete metamorphosis</a:t>
            </a:r>
          </a:p>
          <a:p>
            <a:r>
              <a:rPr lang="en-US" dirty="0"/>
              <a:t>Queen determines the needs to the colony </a:t>
            </a:r>
          </a:p>
          <a:p>
            <a:pPr lvl="1"/>
            <a:r>
              <a:rPr lang="en-US" dirty="0"/>
              <a:t>She determines if alates or workers will be produced</a:t>
            </a:r>
          </a:p>
          <a:p>
            <a:pPr lvl="1"/>
            <a:r>
              <a:rPr lang="en-US" dirty="0"/>
              <a:t>Through the release of pheromones</a:t>
            </a:r>
          </a:p>
        </p:txBody>
      </p:sp>
      <p:pic>
        <p:nvPicPr>
          <p:cNvPr id="5" name="Picture 2" descr="argentine_ant_life_cycle.gif (30509 bytes)"/>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918314" y="1469291"/>
            <a:ext cx="5316301" cy="46110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AutoShape 3"/>
          <p:cNvSpPr>
            <a:spLocks noChangeArrowheads="1"/>
          </p:cNvSpPr>
          <p:nvPr/>
        </p:nvSpPr>
        <p:spPr bwMode="auto">
          <a:xfrm rot="9721114">
            <a:off x="6337745" y="4348799"/>
            <a:ext cx="273068" cy="304729"/>
          </a:xfrm>
          <a:prstGeom prst="triangle">
            <a:avLst>
              <a:gd name="adj" fmla="val 50000"/>
            </a:avLst>
          </a:prstGeom>
          <a:solidFill>
            <a:srgbClr val="8000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1800">
              <a:latin typeface="Garamond" panose="02020404030301010803" pitchFamily="18" charset="0"/>
            </a:endParaRPr>
          </a:p>
        </p:txBody>
      </p:sp>
      <p:sp>
        <p:nvSpPr>
          <p:cNvPr id="12" name="AutoShape 3"/>
          <p:cNvSpPr>
            <a:spLocks noChangeArrowheads="1"/>
          </p:cNvSpPr>
          <p:nvPr/>
        </p:nvSpPr>
        <p:spPr bwMode="auto">
          <a:xfrm rot="18213902">
            <a:off x="9045774" y="3086783"/>
            <a:ext cx="273068" cy="304729"/>
          </a:xfrm>
          <a:prstGeom prst="triangle">
            <a:avLst>
              <a:gd name="adj" fmla="val 50000"/>
            </a:avLst>
          </a:prstGeom>
          <a:solidFill>
            <a:srgbClr val="8000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1800">
              <a:latin typeface="Garamond" panose="02020404030301010803" pitchFamily="18" charset="0"/>
            </a:endParaRPr>
          </a:p>
        </p:txBody>
      </p:sp>
      <p:sp>
        <p:nvSpPr>
          <p:cNvPr id="13" name="AutoShape 3"/>
          <p:cNvSpPr>
            <a:spLocks noChangeArrowheads="1"/>
          </p:cNvSpPr>
          <p:nvPr/>
        </p:nvSpPr>
        <p:spPr bwMode="auto">
          <a:xfrm rot="2908965">
            <a:off x="10195540" y="4891496"/>
            <a:ext cx="273068" cy="304729"/>
          </a:xfrm>
          <a:prstGeom prst="triangle">
            <a:avLst>
              <a:gd name="adj" fmla="val 50000"/>
            </a:avLst>
          </a:prstGeom>
          <a:solidFill>
            <a:srgbClr val="8000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1800">
              <a:latin typeface="Garamond" panose="02020404030301010803" pitchFamily="18" charset="0"/>
            </a:endParaRPr>
          </a:p>
        </p:txBody>
      </p:sp>
      <p:sp>
        <p:nvSpPr>
          <p:cNvPr id="14" name="AutoShape 3"/>
          <p:cNvSpPr>
            <a:spLocks noChangeArrowheads="1"/>
          </p:cNvSpPr>
          <p:nvPr/>
        </p:nvSpPr>
        <p:spPr bwMode="auto">
          <a:xfrm rot="5197592">
            <a:off x="7920361" y="5571907"/>
            <a:ext cx="273068" cy="304729"/>
          </a:xfrm>
          <a:prstGeom prst="triangle">
            <a:avLst>
              <a:gd name="adj" fmla="val 50000"/>
            </a:avLst>
          </a:prstGeom>
          <a:solidFill>
            <a:srgbClr val="8000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1800">
              <a:latin typeface="Garamond" panose="02020404030301010803" pitchFamily="18" charset="0"/>
            </a:endParaRPr>
          </a:p>
        </p:txBody>
      </p:sp>
      <p:sp>
        <p:nvSpPr>
          <p:cNvPr id="15" name="AutoShape 3"/>
          <p:cNvSpPr>
            <a:spLocks noChangeArrowheads="1"/>
          </p:cNvSpPr>
          <p:nvPr/>
        </p:nvSpPr>
        <p:spPr bwMode="auto">
          <a:xfrm rot="18213902">
            <a:off x="9833881" y="2444480"/>
            <a:ext cx="273068" cy="304729"/>
          </a:xfrm>
          <a:prstGeom prst="triangle">
            <a:avLst>
              <a:gd name="adj" fmla="val 50000"/>
            </a:avLst>
          </a:prstGeom>
          <a:solidFill>
            <a:srgbClr val="8000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1800">
              <a:latin typeface="Garamond" panose="02020404030301010803" pitchFamily="18" charset="0"/>
            </a:endParaRPr>
          </a:p>
        </p:txBody>
      </p:sp>
    </p:spTree>
    <p:extLst>
      <p:ext uri="{BB962C8B-B14F-4D97-AF65-F5344CB8AC3E}">
        <p14:creationId xmlns:p14="http://schemas.microsoft.com/office/powerpoint/2010/main" val="31219195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Ant Alates &amp; Queens</a:t>
            </a:r>
          </a:p>
        </p:txBody>
      </p:sp>
      <p:sp>
        <p:nvSpPr>
          <p:cNvPr id="3" name="Content Placeholder 2"/>
          <p:cNvSpPr>
            <a:spLocks noGrp="1"/>
          </p:cNvSpPr>
          <p:nvPr>
            <p:ph sz="half" idx="1"/>
          </p:nvPr>
        </p:nvSpPr>
        <p:spPr/>
        <p:txBody>
          <a:bodyPr/>
          <a:lstStyle/>
          <a:p>
            <a:r>
              <a:rPr lang="en-US" dirty="0"/>
              <a:t>Male and female alate mate to start new colony</a:t>
            </a:r>
          </a:p>
          <a:p>
            <a:r>
              <a:rPr lang="en-US" dirty="0"/>
              <a:t>Female becomes the queen of the colony</a:t>
            </a:r>
          </a:p>
          <a:p>
            <a:r>
              <a:rPr lang="en-US" dirty="0"/>
              <a:t>First brood is tended alone, feeding from liquefied tissue that was wing muscle</a:t>
            </a:r>
          </a:p>
          <a:p>
            <a:r>
              <a:rPr lang="en-US" dirty="0"/>
              <a:t>Young become the foragers for future broods</a:t>
            </a:r>
          </a:p>
          <a:p>
            <a:endParaRPr lang="en-US" dirty="0"/>
          </a:p>
        </p:txBody>
      </p:sp>
      <p:pic>
        <p:nvPicPr>
          <p:cNvPr id="5" name="Picture 4"/>
          <p:cNvPicPr>
            <a:picLocks noChangeAspect="1"/>
          </p:cNvPicPr>
          <p:nvPr/>
        </p:nvPicPr>
        <p:blipFill>
          <a:blip r:embed="rId2"/>
          <a:stretch>
            <a:fillRect/>
          </a:stretch>
        </p:blipFill>
        <p:spPr>
          <a:xfrm>
            <a:off x="6813182" y="3563815"/>
            <a:ext cx="3944572" cy="2543908"/>
          </a:xfrm>
          <a:prstGeom prst="rect">
            <a:avLst/>
          </a:prstGeom>
        </p:spPr>
      </p:pic>
      <p:pic>
        <p:nvPicPr>
          <p:cNvPr id="6" name="Picture 5"/>
          <p:cNvPicPr>
            <a:picLocks noChangeAspect="1"/>
          </p:cNvPicPr>
          <p:nvPr/>
        </p:nvPicPr>
        <p:blipFill>
          <a:blip r:embed="rId3"/>
          <a:stretch>
            <a:fillRect/>
          </a:stretch>
        </p:blipFill>
        <p:spPr>
          <a:xfrm>
            <a:off x="6918338" y="828431"/>
            <a:ext cx="3734259" cy="2370625"/>
          </a:xfrm>
          <a:prstGeom prst="rect">
            <a:avLst/>
          </a:prstGeom>
        </p:spPr>
      </p:pic>
    </p:spTree>
    <p:extLst>
      <p:ext uri="{BB962C8B-B14F-4D97-AF65-F5344CB8AC3E}">
        <p14:creationId xmlns:p14="http://schemas.microsoft.com/office/powerpoint/2010/main" val="38472156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Ant Eggs</a:t>
            </a:r>
          </a:p>
        </p:txBody>
      </p:sp>
      <p:sp>
        <p:nvSpPr>
          <p:cNvPr id="3" name="Content Placeholder 2"/>
          <p:cNvSpPr>
            <a:spLocks noGrp="1"/>
          </p:cNvSpPr>
          <p:nvPr>
            <p:ph sz="half" idx="1"/>
          </p:nvPr>
        </p:nvSpPr>
        <p:spPr/>
        <p:txBody>
          <a:bodyPr/>
          <a:lstStyle/>
          <a:p>
            <a:r>
              <a:rPr lang="en-US" dirty="0"/>
              <a:t>Life of the colony</a:t>
            </a:r>
          </a:p>
          <a:p>
            <a:r>
              <a:rPr lang="en-US" dirty="0"/>
              <a:t>Kept well protected by workers</a:t>
            </a:r>
          </a:p>
          <a:p>
            <a:pPr lvl="1"/>
            <a:r>
              <a:rPr lang="en-US" dirty="0"/>
              <a:t>Cleaned with antimicrobial secretions to prevent fungal &amp; mold growth</a:t>
            </a:r>
          </a:p>
          <a:p>
            <a:pPr lvl="1"/>
            <a:r>
              <a:rPr lang="en-US" dirty="0"/>
              <a:t>Moved when danger is presented </a:t>
            </a:r>
          </a:p>
        </p:txBody>
      </p:sp>
      <p:pic>
        <p:nvPicPr>
          <p:cNvPr id="5" name="Picture 4"/>
          <p:cNvPicPr>
            <a:picLocks noChangeAspect="1"/>
          </p:cNvPicPr>
          <p:nvPr/>
        </p:nvPicPr>
        <p:blipFill>
          <a:blip r:embed="rId2"/>
          <a:stretch>
            <a:fillRect/>
          </a:stretch>
        </p:blipFill>
        <p:spPr>
          <a:xfrm>
            <a:off x="7285160" y="3321537"/>
            <a:ext cx="3971435" cy="3130855"/>
          </a:xfrm>
          <a:prstGeom prst="rect">
            <a:avLst/>
          </a:prstGeom>
        </p:spPr>
      </p:pic>
      <p:pic>
        <p:nvPicPr>
          <p:cNvPr id="6" name="Picture 5"/>
          <p:cNvPicPr>
            <a:picLocks noChangeAspect="1"/>
          </p:cNvPicPr>
          <p:nvPr/>
        </p:nvPicPr>
        <p:blipFill>
          <a:blip r:embed="rId3"/>
          <a:stretch>
            <a:fillRect/>
          </a:stretch>
        </p:blipFill>
        <p:spPr>
          <a:xfrm>
            <a:off x="8103270" y="600380"/>
            <a:ext cx="2469602" cy="2456839"/>
          </a:xfrm>
          <a:prstGeom prst="rect">
            <a:avLst/>
          </a:prstGeom>
        </p:spPr>
      </p:pic>
    </p:spTree>
    <p:extLst>
      <p:ext uri="{BB962C8B-B14F-4D97-AF65-F5344CB8AC3E}">
        <p14:creationId xmlns:p14="http://schemas.microsoft.com/office/powerpoint/2010/main" val="30819692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Ant Larvae</a:t>
            </a:r>
          </a:p>
        </p:txBody>
      </p:sp>
      <p:sp>
        <p:nvSpPr>
          <p:cNvPr id="3" name="Content Placeholder 2"/>
          <p:cNvSpPr>
            <a:spLocks noGrp="1"/>
          </p:cNvSpPr>
          <p:nvPr>
            <p:ph sz="half" idx="1"/>
          </p:nvPr>
        </p:nvSpPr>
        <p:spPr/>
        <p:txBody>
          <a:bodyPr/>
          <a:lstStyle/>
          <a:p>
            <a:r>
              <a:rPr lang="en-US" dirty="0"/>
              <a:t>Tended to and moved by the workers</a:t>
            </a:r>
          </a:p>
          <a:p>
            <a:r>
              <a:rPr lang="en-US" dirty="0"/>
              <a:t>Digest solid foods and regurgitate liquid back to workers</a:t>
            </a:r>
          </a:p>
          <a:p>
            <a:r>
              <a:rPr lang="en-US" dirty="0"/>
              <a:t>Workers feed other nest mates and queen</a:t>
            </a:r>
          </a:p>
        </p:txBody>
      </p:sp>
      <p:pic>
        <p:nvPicPr>
          <p:cNvPr id="5" name="Picture 4"/>
          <p:cNvPicPr>
            <a:picLocks noChangeAspect="1"/>
          </p:cNvPicPr>
          <p:nvPr/>
        </p:nvPicPr>
        <p:blipFill>
          <a:blip r:embed="rId2"/>
          <a:stretch>
            <a:fillRect/>
          </a:stretch>
        </p:blipFill>
        <p:spPr>
          <a:xfrm>
            <a:off x="7211413" y="875322"/>
            <a:ext cx="3554645" cy="2481873"/>
          </a:xfrm>
          <a:prstGeom prst="rect">
            <a:avLst/>
          </a:prstGeom>
        </p:spPr>
      </p:pic>
      <p:pic>
        <p:nvPicPr>
          <p:cNvPr id="6" name="Picture 5"/>
          <p:cNvPicPr>
            <a:picLocks noChangeAspect="1"/>
          </p:cNvPicPr>
          <p:nvPr/>
        </p:nvPicPr>
        <p:blipFill>
          <a:blip r:embed="rId3"/>
          <a:stretch>
            <a:fillRect/>
          </a:stretch>
        </p:blipFill>
        <p:spPr>
          <a:xfrm>
            <a:off x="7280007" y="3548183"/>
            <a:ext cx="3417455" cy="3158637"/>
          </a:xfrm>
          <a:prstGeom prst="rect">
            <a:avLst/>
          </a:prstGeom>
        </p:spPr>
      </p:pic>
    </p:spTree>
    <p:extLst>
      <p:ext uri="{BB962C8B-B14F-4D97-AF65-F5344CB8AC3E}">
        <p14:creationId xmlns:p14="http://schemas.microsoft.com/office/powerpoint/2010/main" val="34484050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Ant Pupae</a:t>
            </a:r>
          </a:p>
        </p:txBody>
      </p:sp>
      <p:sp>
        <p:nvSpPr>
          <p:cNvPr id="3" name="Content Placeholder 2"/>
          <p:cNvSpPr>
            <a:spLocks noGrp="1"/>
          </p:cNvSpPr>
          <p:nvPr>
            <p:ph sz="half" idx="1"/>
          </p:nvPr>
        </p:nvSpPr>
        <p:spPr>
          <a:xfrm>
            <a:off x="845127" y="1828800"/>
            <a:ext cx="4367735" cy="4351337"/>
          </a:xfrm>
        </p:spPr>
        <p:txBody>
          <a:bodyPr/>
          <a:lstStyle/>
          <a:p>
            <a:r>
              <a:rPr lang="en-US" dirty="0"/>
              <a:t>Tended to, moved and cared for by workers</a:t>
            </a:r>
          </a:p>
          <a:p>
            <a:r>
              <a:rPr lang="en-US" dirty="0"/>
              <a:t>Last stage of development before worker or alate emerges from casing</a:t>
            </a:r>
          </a:p>
          <a:p>
            <a:r>
              <a:rPr lang="en-US" dirty="0"/>
              <a:t>When ready to emerge from casing, workers help it to exit</a:t>
            </a:r>
          </a:p>
        </p:txBody>
      </p:sp>
      <p:pic>
        <p:nvPicPr>
          <p:cNvPr id="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a:xfrm>
            <a:off x="6780881" y="557945"/>
            <a:ext cx="3778501" cy="2841747"/>
          </a:xfrm>
          <a:prstGeom prst="rect">
            <a:avLst/>
          </a:prstGeom>
          <a:noFill/>
        </p:spPr>
      </p:pic>
      <p:pic>
        <p:nvPicPr>
          <p:cNvPr id="6" name="Picture 2" descr="help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61174" y="3605438"/>
            <a:ext cx="3279749" cy="25149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2" descr="help"/>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42216" y="3605438"/>
            <a:ext cx="3329354" cy="25149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449739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Ants or Termites?</a:t>
            </a:r>
          </a:p>
        </p:txBody>
      </p:sp>
      <p:sp>
        <p:nvSpPr>
          <p:cNvPr id="3" name="Content Placeholder 2"/>
          <p:cNvSpPr>
            <a:spLocks noGrp="1"/>
          </p:cNvSpPr>
          <p:nvPr>
            <p:ph sz="half" idx="1"/>
          </p:nvPr>
        </p:nvSpPr>
        <p:spPr/>
        <p:txBody>
          <a:bodyPr/>
          <a:lstStyle/>
          <a:p>
            <a:r>
              <a:rPr lang="en-US" dirty="0"/>
              <a:t>During the year, ants and termites can swarm at the same time</a:t>
            </a:r>
          </a:p>
          <a:p>
            <a:r>
              <a:rPr lang="en-US" dirty="0"/>
              <a:t>While it may be easy to identify workers of each species, ant alates and termite alates are often misidentified</a:t>
            </a:r>
          </a:p>
          <a:p>
            <a:r>
              <a:rPr lang="en-US" dirty="0"/>
              <a:t>It will be up to you to identify what pest you are dealing with</a:t>
            </a:r>
          </a:p>
        </p:txBody>
      </p:sp>
      <p:pic>
        <p:nvPicPr>
          <p:cNvPr id="5" name="Picture 4"/>
          <p:cNvPicPr>
            <a:picLocks noChangeAspect="1"/>
          </p:cNvPicPr>
          <p:nvPr/>
        </p:nvPicPr>
        <p:blipFill>
          <a:blip r:embed="rId2"/>
          <a:stretch>
            <a:fillRect/>
          </a:stretch>
        </p:blipFill>
        <p:spPr>
          <a:xfrm>
            <a:off x="6162075" y="1774092"/>
            <a:ext cx="3898645" cy="1951525"/>
          </a:xfrm>
          <a:prstGeom prst="rect">
            <a:avLst/>
          </a:prstGeom>
        </p:spPr>
      </p:pic>
      <p:pic>
        <p:nvPicPr>
          <p:cNvPr id="6" name="Picture 5"/>
          <p:cNvPicPr>
            <a:picLocks noChangeAspect="1"/>
          </p:cNvPicPr>
          <p:nvPr/>
        </p:nvPicPr>
        <p:blipFill>
          <a:blip r:embed="rId3"/>
          <a:stretch>
            <a:fillRect/>
          </a:stretch>
        </p:blipFill>
        <p:spPr>
          <a:xfrm>
            <a:off x="8012963" y="3878725"/>
            <a:ext cx="3174271" cy="2397150"/>
          </a:xfrm>
          <a:prstGeom prst="rect">
            <a:avLst/>
          </a:prstGeom>
        </p:spPr>
      </p:pic>
    </p:spTree>
    <p:extLst>
      <p:ext uri="{BB962C8B-B14F-4D97-AF65-F5344CB8AC3E}">
        <p14:creationId xmlns:p14="http://schemas.microsoft.com/office/powerpoint/2010/main" val="14044874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idx="1"/>
          </p:nvPr>
        </p:nvSpPr>
        <p:spPr>
          <a:xfrm>
            <a:off x="-43873" y="642404"/>
            <a:ext cx="5156200" cy="825699"/>
          </a:xfrm>
        </p:spPr>
        <p:txBody>
          <a:bodyPr anchor="ctr">
            <a:normAutofit/>
          </a:bodyPr>
          <a:lstStyle/>
          <a:p>
            <a:pPr algn="ctr"/>
            <a:r>
              <a:rPr lang="en-US" sz="3200" dirty="0"/>
              <a:t>Ant Alate</a:t>
            </a:r>
          </a:p>
        </p:txBody>
      </p:sp>
      <p:sp>
        <p:nvSpPr>
          <p:cNvPr id="3" name="Content Placeholder 2"/>
          <p:cNvSpPr>
            <a:spLocks noGrp="1"/>
          </p:cNvSpPr>
          <p:nvPr>
            <p:ph sz="half" idx="2"/>
          </p:nvPr>
        </p:nvSpPr>
        <p:spPr>
          <a:xfrm>
            <a:off x="845127" y="1468103"/>
            <a:ext cx="5156200" cy="3680525"/>
          </a:xfrm>
        </p:spPr>
        <p:txBody>
          <a:bodyPr>
            <a:normAutofit/>
          </a:bodyPr>
          <a:lstStyle/>
          <a:p>
            <a:r>
              <a:rPr lang="en-US" sz="2400" dirty="0"/>
              <a:t>Elbowed antennae</a:t>
            </a:r>
          </a:p>
          <a:p>
            <a:r>
              <a:rPr lang="en-US" sz="2400" dirty="0"/>
              <a:t>Slender “waist”</a:t>
            </a:r>
          </a:p>
          <a:p>
            <a:r>
              <a:rPr lang="en-US" sz="2400" dirty="0"/>
              <a:t>Forewings are larger than hind wings</a:t>
            </a:r>
          </a:p>
          <a:p>
            <a:r>
              <a:rPr lang="en-US" sz="2400" dirty="0"/>
              <a:t>Few veins in wings</a:t>
            </a:r>
          </a:p>
        </p:txBody>
      </p:sp>
      <p:sp>
        <p:nvSpPr>
          <p:cNvPr id="6" name="Text Placeholder 5"/>
          <p:cNvSpPr>
            <a:spLocks noGrp="1"/>
          </p:cNvSpPr>
          <p:nvPr>
            <p:ph type="body" sz="quarter" idx="3"/>
          </p:nvPr>
        </p:nvSpPr>
        <p:spPr>
          <a:xfrm>
            <a:off x="6001327" y="642405"/>
            <a:ext cx="5181601" cy="825698"/>
          </a:xfrm>
        </p:spPr>
        <p:txBody>
          <a:bodyPr anchor="ctr">
            <a:normAutofit/>
          </a:bodyPr>
          <a:lstStyle/>
          <a:p>
            <a:pPr algn="ctr"/>
            <a:r>
              <a:rPr lang="en-US" sz="3200" dirty="0"/>
              <a:t>Termite Alate</a:t>
            </a:r>
          </a:p>
        </p:txBody>
      </p:sp>
      <p:sp>
        <p:nvSpPr>
          <p:cNvPr id="7" name="Content Placeholder 6"/>
          <p:cNvSpPr>
            <a:spLocks noGrp="1"/>
          </p:cNvSpPr>
          <p:nvPr>
            <p:ph sz="quarter" idx="4"/>
          </p:nvPr>
        </p:nvSpPr>
        <p:spPr>
          <a:xfrm>
            <a:off x="6187831" y="1468102"/>
            <a:ext cx="5181601" cy="3680525"/>
          </a:xfrm>
        </p:spPr>
        <p:txBody>
          <a:bodyPr>
            <a:normAutofit/>
          </a:bodyPr>
          <a:lstStyle/>
          <a:p>
            <a:r>
              <a:rPr lang="en-US" sz="2400" dirty="0"/>
              <a:t>Straight, beaded antennae</a:t>
            </a:r>
          </a:p>
          <a:p>
            <a:r>
              <a:rPr lang="en-US" sz="2400" dirty="0"/>
              <a:t>Broad “waist”</a:t>
            </a:r>
          </a:p>
          <a:p>
            <a:r>
              <a:rPr lang="en-US" sz="2400" dirty="0"/>
              <a:t>Equal sized wings, longer than body</a:t>
            </a:r>
          </a:p>
          <a:p>
            <a:r>
              <a:rPr lang="en-US" sz="2400" dirty="0"/>
              <a:t>Numerous veins in wings</a:t>
            </a:r>
          </a:p>
          <a:p>
            <a:endParaRPr lang="en-US" sz="2400" dirty="0"/>
          </a:p>
        </p:txBody>
      </p:sp>
      <p:pic>
        <p:nvPicPr>
          <p:cNvPr id="11" name="Picture 10"/>
          <p:cNvPicPr>
            <a:picLocks noChangeAspect="1"/>
          </p:cNvPicPr>
          <p:nvPr/>
        </p:nvPicPr>
        <p:blipFill>
          <a:blip r:embed="rId2"/>
          <a:stretch>
            <a:fillRect/>
          </a:stretch>
        </p:blipFill>
        <p:spPr>
          <a:xfrm>
            <a:off x="1205634" y="3402690"/>
            <a:ext cx="3249135" cy="3213034"/>
          </a:xfrm>
          <a:prstGeom prst="rect">
            <a:avLst/>
          </a:prstGeom>
        </p:spPr>
      </p:pic>
      <p:pic>
        <p:nvPicPr>
          <p:cNvPr id="13" name="Picture 12"/>
          <p:cNvPicPr>
            <a:picLocks noChangeAspect="1"/>
          </p:cNvPicPr>
          <p:nvPr/>
        </p:nvPicPr>
        <p:blipFill>
          <a:blip r:embed="rId3"/>
          <a:stretch>
            <a:fillRect/>
          </a:stretch>
        </p:blipFill>
        <p:spPr>
          <a:xfrm>
            <a:off x="6484665" y="3545306"/>
            <a:ext cx="4144379" cy="3066468"/>
          </a:xfrm>
          <a:prstGeom prst="rect">
            <a:avLst/>
          </a:prstGeom>
        </p:spPr>
      </p:pic>
    </p:spTree>
    <p:extLst>
      <p:ext uri="{BB962C8B-B14F-4D97-AF65-F5344CB8AC3E}">
        <p14:creationId xmlns:p14="http://schemas.microsoft.com/office/powerpoint/2010/main" val="17449930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7401292" y="1143725"/>
            <a:ext cx="4790708" cy="2546602"/>
          </a:xfrm>
          <a:prstGeom prst="rect">
            <a:avLst/>
          </a:prstGeom>
        </p:spPr>
      </p:pic>
      <p:pic>
        <p:nvPicPr>
          <p:cNvPr id="3" name="Picture 2"/>
          <p:cNvPicPr>
            <a:picLocks noChangeAspect="1"/>
          </p:cNvPicPr>
          <p:nvPr/>
        </p:nvPicPr>
        <p:blipFill>
          <a:blip r:embed="rId4"/>
          <a:stretch>
            <a:fillRect/>
          </a:stretch>
        </p:blipFill>
        <p:spPr>
          <a:xfrm>
            <a:off x="573494" y="1736967"/>
            <a:ext cx="3267075" cy="2133600"/>
          </a:xfrm>
          <a:prstGeom prst="rect">
            <a:avLst/>
          </a:prstGeom>
        </p:spPr>
      </p:pic>
      <p:pic>
        <p:nvPicPr>
          <p:cNvPr id="4" name="Picture 3"/>
          <p:cNvPicPr>
            <a:picLocks noChangeAspect="1"/>
          </p:cNvPicPr>
          <p:nvPr/>
        </p:nvPicPr>
        <p:blipFill>
          <a:blip r:embed="rId5"/>
          <a:stretch>
            <a:fillRect/>
          </a:stretch>
        </p:blipFill>
        <p:spPr>
          <a:xfrm>
            <a:off x="5434719" y="4279059"/>
            <a:ext cx="2651126" cy="2495177"/>
          </a:xfrm>
          <a:prstGeom prst="rect">
            <a:avLst/>
          </a:prstGeom>
        </p:spPr>
      </p:pic>
      <p:pic>
        <p:nvPicPr>
          <p:cNvPr id="5" name="Picture 4"/>
          <p:cNvPicPr>
            <a:picLocks noChangeAspect="1"/>
          </p:cNvPicPr>
          <p:nvPr/>
        </p:nvPicPr>
        <p:blipFill>
          <a:blip r:embed="rId6"/>
          <a:stretch>
            <a:fillRect/>
          </a:stretch>
        </p:blipFill>
        <p:spPr>
          <a:xfrm>
            <a:off x="573494" y="4381082"/>
            <a:ext cx="3563978" cy="2291129"/>
          </a:xfrm>
          <a:prstGeom prst="rect">
            <a:avLst/>
          </a:prstGeom>
        </p:spPr>
      </p:pic>
      <p:pic>
        <p:nvPicPr>
          <p:cNvPr id="6" name="Picture 10" descr="swarmer with dropped wings"/>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705076" y="1806953"/>
            <a:ext cx="2509311" cy="2372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p:cNvPicPr>
            <a:picLocks noChangeAspect="1"/>
          </p:cNvPicPr>
          <p:nvPr/>
        </p:nvPicPr>
        <p:blipFill>
          <a:blip r:embed="rId8"/>
          <a:stretch>
            <a:fillRect/>
          </a:stretch>
        </p:blipFill>
        <p:spPr>
          <a:xfrm rot="5400000">
            <a:off x="8745166" y="4089891"/>
            <a:ext cx="3322271" cy="2046418"/>
          </a:xfrm>
          <a:prstGeom prst="rect">
            <a:avLst/>
          </a:prstGeom>
        </p:spPr>
      </p:pic>
      <p:sp>
        <p:nvSpPr>
          <p:cNvPr id="8" name="Title 7"/>
          <p:cNvSpPr>
            <a:spLocks noGrp="1"/>
          </p:cNvSpPr>
          <p:nvPr>
            <p:ph type="title"/>
          </p:nvPr>
        </p:nvSpPr>
        <p:spPr/>
        <p:txBody>
          <a:bodyPr/>
          <a:lstStyle/>
          <a:p>
            <a:r>
              <a:rPr lang="en-US" dirty="0"/>
              <a:t>Ant Alate or Termite Alate?</a:t>
            </a:r>
          </a:p>
        </p:txBody>
      </p:sp>
    </p:spTree>
    <p:extLst>
      <p:ext uri="{BB962C8B-B14F-4D97-AF65-F5344CB8AC3E}">
        <p14:creationId xmlns:p14="http://schemas.microsoft.com/office/powerpoint/2010/main" val="36388480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4861169" y="3601972"/>
            <a:ext cx="6632420" cy="2940482"/>
          </a:xfrm>
          <a:prstGeom prst="rect">
            <a:avLst/>
          </a:prstGeom>
        </p:spPr>
      </p:pic>
      <p:sp>
        <p:nvSpPr>
          <p:cNvPr id="2" name="Title 1"/>
          <p:cNvSpPr>
            <a:spLocks noGrp="1"/>
          </p:cNvSpPr>
          <p:nvPr>
            <p:ph type="title"/>
          </p:nvPr>
        </p:nvSpPr>
        <p:spPr/>
        <p:txBody>
          <a:bodyPr/>
          <a:lstStyle/>
          <a:p>
            <a:r>
              <a:rPr lang="en-US" dirty="0"/>
              <a:t>Ant Identification</a:t>
            </a:r>
          </a:p>
        </p:txBody>
      </p:sp>
      <p:sp>
        <p:nvSpPr>
          <p:cNvPr id="6" name="Content Placeholder 5"/>
          <p:cNvSpPr>
            <a:spLocks noGrp="1"/>
          </p:cNvSpPr>
          <p:nvPr>
            <p:ph idx="1"/>
          </p:nvPr>
        </p:nvSpPr>
        <p:spPr/>
        <p:txBody>
          <a:bodyPr/>
          <a:lstStyle/>
          <a:p>
            <a:r>
              <a:rPr lang="en-US" dirty="0"/>
              <a:t>Most accurate way to identify is to have expert view the specimen with microscope and scientific key</a:t>
            </a:r>
          </a:p>
          <a:p>
            <a:r>
              <a:rPr lang="en-US" dirty="0"/>
              <a:t>Other ways to identify include observing </a:t>
            </a:r>
          </a:p>
          <a:p>
            <a:pPr lvl="1"/>
            <a:r>
              <a:rPr lang="en-US" dirty="0"/>
              <a:t>Physical characteristics </a:t>
            </a:r>
          </a:p>
          <a:p>
            <a:pPr lvl="1"/>
            <a:r>
              <a:rPr lang="en-US" dirty="0"/>
              <a:t>Trailing behavior </a:t>
            </a:r>
          </a:p>
          <a:p>
            <a:pPr lvl="1"/>
            <a:r>
              <a:rPr lang="en-US" dirty="0"/>
              <a:t>Feeding behavior</a:t>
            </a:r>
          </a:p>
          <a:p>
            <a:pPr lvl="1"/>
            <a:r>
              <a:rPr lang="en-US" dirty="0"/>
              <a:t>Nesting behavior</a:t>
            </a:r>
          </a:p>
          <a:p>
            <a:pPr lvl="1"/>
            <a:endParaRPr lang="en-US" dirty="0"/>
          </a:p>
        </p:txBody>
      </p:sp>
    </p:spTree>
    <p:extLst>
      <p:ext uri="{BB962C8B-B14F-4D97-AF65-F5344CB8AC3E}">
        <p14:creationId xmlns:p14="http://schemas.microsoft.com/office/powerpoint/2010/main" val="75562927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Ant Identification</a:t>
            </a:r>
          </a:p>
        </p:txBody>
      </p:sp>
      <p:sp>
        <p:nvSpPr>
          <p:cNvPr id="3" name="Content Placeholder 2"/>
          <p:cNvSpPr>
            <a:spLocks noGrp="1"/>
          </p:cNvSpPr>
          <p:nvPr>
            <p:ph idx="1"/>
          </p:nvPr>
        </p:nvSpPr>
        <p:spPr>
          <a:xfrm>
            <a:off x="845127" y="1828800"/>
            <a:ext cx="4250504" cy="4351337"/>
          </a:xfrm>
        </p:spPr>
        <p:txBody>
          <a:bodyPr>
            <a:normAutofit lnSpcReduction="10000"/>
          </a:bodyPr>
          <a:lstStyle/>
          <a:p>
            <a:r>
              <a:rPr lang="en-US" dirty="0"/>
              <a:t>1 Node or 2</a:t>
            </a:r>
          </a:p>
          <a:p>
            <a:pPr lvl="1"/>
            <a:r>
              <a:rPr lang="en-US" dirty="0"/>
              <a:t>1 node: Sweet baits</a:t>
            </a:r>
          </a:p>
          <a:p>
            <a:pPr lvl="1"/>
            <a:r>
              <a:rPr lang="en-US" dirty="0"/>
              <a:t>2 nodes: Protein baits</a:t>
            </a:r>
          </a:p>
          <a:p>
            <a:r>
              <a:rPr lang="en-US" dirty="0"/>
              <a:t>Size of workers</a:t>
            </a:r>
          </a:p>
          <a:p>
            <a:r>
              <a:rPr lang="en-US" dirty="0"/>
              <a:t>Color</a:t>
            </a:r>
          </a:p>
          <a:p>
            <a:r>
              <a:rPr lang="en-US" dirty="0"/>
              <a:t>Other identifying characteristics</a:t>
            </a:r>
          </a:p>
          <a:p>
            <a:pPr lvl="1"/>
            <a:r>
              <a:rPr lang="en-US" dirty="0"/>
              <a:t>Antennae</a:t>
            </a:r>
          </a:p>
          <a:p>
            <a:pPr lvl="1"/>
            <a:r>
              <a:rPr lang="en-US" dirty="0"/>
              <a:t>Hair</a:t>
            </a:r>
          </a:p>
          <a:p>
            <a:pPr lvl="1"/>
            <a:r>
              <a:rPr lang="en-US" dirty="0"/>
              <a:t>Stinger</a:t>
            </a:r>
          </a:p>
          <a:p>
            <a:pPr lvl="1"/>
            <a:r>
              <a:rPr lang="en-US" dirty="0"/>
              <a:t>Spines on thorax</a:t>
            </a:r>
          </a:p>
          <a:p>
            <a:pPr lvl="1"/>
            <a:endParaRPr lang="en-US" dirty="0"/>
          </a:p>
        </p:txBody>
      </p:sp>
      <p:pic>
        <p:nvPicPr>
          <p:cNvPr id="4" name="Picture 3"/>
          <p:cNvPicPr>
            <a:picLocks noChangeAspect="1"/>
          </p:cNvPicPr>
          <p:nvPr/>
        </p:nvPicPr>
        <p:blipFill>
          <a:blip r:embed="rId2"/>
          <a:stretch>
            <a:fillRect/>
          </a:stretch>
        </p:blipFill>
        <p:spPr>
          <a:xfrm>
            <a:off x="6102927" y="1521322"/>
            <a:ext cx="4620602" cy="2631638"/>
          </a:xfrm>
          <a:prstGeom prst="rect">
            <a:avLst/>
          </a:prstGeom>
        </p:spPr>
      </p:pic>
      <p:pic>
        <p:nvPicPr>
          <p:cNvPr id="5" name="Picture 4"/>
          <p:cNvPicPr>
            <a:picLocks noChangeAspect="1"/>
          </p:cNvPicPr>
          <p:nvPr/>
        </p:nvPicPr>
        <p:blipFill>
          <a:blip r:embed="rId3"/>
          <a:stretch>
            <a:fillRect/>
          </a:stretch>
        </p:blipFill>
        <p:spPr>
          <a:xfrm>
            <a:off x="6226663" y="4548554"/>
            <a:ext cx="4510454" cy="2004646"/>
          </a:xfrm>
          <a:prstGeom prst="rect">
            <a:avLst/>
          </a:prstGeom>
        </p:spPr>
      </p:pic>
    </p:spTree>
    <p:extLst>
      <p:ext uri="{BB962C8B-B14F-4D97-AF65-F5344CB8AC3E}">
        <p14:creationId xmlns:p14="http://schemas.microsoft.com/office/powerpoint/2010/main" val="59005450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Ant Worker Identification</a:t>
            </a:r>
          </a:p>
        </p:txBody>
      </p:sp>
      <p:sp>
        <p:nvSpPr>
          <p:cNvPr id="3" name="Content Placeholder 2"/>
          <p:cNvSpPr>
            <a:spLocks noGrp="1"/>
          </p:cNvSpPr>
          <p:nvPr>
            <p:ph idx="1"/>
          </p:nvPr>
        </p:nvSpPr>
        <p:spPr>
          <a:xfrm>
            <a:off x="845127" y="1828800"/>
            <a:ext cx="4313027" cy="4351337"/>
          </a:xfrm>
        </p:spPr>
        <p:txBody>
          <a:bodyPr/>
          <a:lstStyle/>
          <a:p>
            <a:r>
              <a:rPr lang="en-US" dirty="0"/>
              <a:t>Observing worker ant size can help to identify the species. </a:t>
            </a:r>
          </a:p>
          <a:p>
            <a:pPr lvl="1"/>
            <a:r>
              <a:rPr lang="en-US" u="sng" dirty="0"/>
              <a:t>Monomorphic</a:t>
            </a:r>
            <a:r>
              <a:rPr lang="en-US" dirty="0"/>
              <a:t>: One size worker; all are the same size</a:t>
            </a:r>
          </a:p>
          <a:p>
            <a:pPr lvl="1"/>
            <a:r>
              <a:rPr lang="en-US" u="sng" dirty="0"/>
              <a:t>Dimorphic</a:t>
            </a:r>
            <a:r>
              <a:rPr lang="en-US" dirty="0"/>
              <a:t>: Two sizes of workers</a:t>
            </a:r>
          </a:p>
          <a:p>
            <a:pPr lvl="1"/>
            <a:r>
              <a:rPr lang="en-US" u="sng" dirty="0"/>
              <a:t>Polymorphic</a:t>
            </a:r>
            <a:r>
              <a:rPr lang="en-US" dirty="0"/>
              <a:t>: more than 2 sizes of workers</a:t>
            </a:r>
          </a:p>
        </p:txBody>
      </p:sp>
      <p:pic>
        <p:nvPicPr>
          <p:cNvPr id="4" name="Picture 3"/>
          <p:cNvPicPr>
            <a:picLocks noChangeAspect="1"/>
          </p:cNvPicPr>
          <p:nvPr/>
        </p:nvPicPr>
        <p:blipFill>
          <a:blip r:embed="rId2"/>
          <a:stretch>
            <a:fillRect/>
          </a:stretch>
        </p:blipFill>
        <p:spPr>
          <a:xfrm>
            <a:off x="8163275" y="4164190"/>
            <a:ext cx="3768008" cy="2564423"/>
          </a:xfrm>
          <a:prstGeom prst="rect">
            <a:avLst/>
          </a:prstGeom>
        </p:spPr>
      </p:pic>
      <p:pic>
        <p:nvPicPr>
          <p:cNvPr id="5" name="Picture 4"/>
          <p:cNvPicPr>
            <a:picLocks noChangeAspect="1"/>
          </p:cNvPicPr>
          <p:nvPr/>
        </p:nvPicPr>
        <p:blipFill>
          <a:blip r:embed="rId3"/>
          <a:stretch>
            <a:fillRect/>
          </a:stretch>
        </p:blipFill>
        <p:spPr>
          <a:xfrm>
            <a:off x="8569364" y="1213207"/>
            <a:ext cx="3270441" cy="1553308"/>
          </a:xfrm>
          <a:prstGeom prst="rect">
            <a:avLst/>
          </a:prstGeom>
        </p:spPr>
      </p:pic>
      <p:pic>
        <p:nvPicPr>
          <p:cNvPr id="7" name="Picture 6"/>
          <p:cNvPicPr>
            <a:picLocks noChangeAspect="1"/>
          </p:cNvPicPr>
          <p:nvPr/>
        </p:nvPicPr>
        <p:blipFill>
          <a:blip r:embed="rId4"/>
          <a:stretch>
            <a:fillRect/>
          </a:stretch>
        </p:blipFill>
        <p:spPr>
          <a:xfrm>
            <a:off x="5680903" y="2499618"/>
            <a:ext cx="3432285" cy="1833074"/>
          </a:xfrm>
          <a:prstGeom prst="rect">
            <a:avLst/>
          </a:prstGeom>
        </p:spPr>
      </p:pic>
      <p:sp>
        <p:nvSpPr>
          <p:cNvPr id="8" name="TextBox 7"/>
          <p:cNvSpPr txBox="1"/>
          <p:nvPr/>
        </p:nvSpPr>
        <p:spPr>
          <a:xfrm>
            <a:off x="8763165" y="843875"/>
            <a:ext cx="2882840" cy="369332"/>
          </a:xfrm>
          <a:prstGeom prst="rect">
            <a:avLst/>
          </a:prstGeom>
          <a:noFill/>
        </p:spPr>
        <p:txBody>
          <a:bodyPr wrap="none" rtlCol="0">
            <a:spAutoFit/>
          </a:bodyPr>
          <a:lstStyle/>
          <a:p>
            <a:r>
              <a:rPr lang="en-US" dirty="0"/>
              <a:t>Monomorphic Argentine Ant</a:t>
            </a:r>
          </a:p>
        </p:txBody>
      </p:sp>
      <p:sp>
        <p:nvSpPr>
          <p:cNvPr id="9" name="TextBox 8"/>
          <p:cNvSpPr txBox="1"/>
          <p:nvPr/>
        </p:nvSpPr>
        <p:spPr>
          <a:xfrm>
            <a:off x="5497673" y="2215312"/>
            <a:ext cx="2665602" cy="369332"/>
          </a:xfrm>
          <a:prstGeom prst="rect">
            <a:avLst/>
          </a:prstGeom>
          <a:noFill/>
        </p:spPr>
        <p:txBody>
          <a:bodyPr wrap="none" rtlCol="0">
            <a:spAutoFit/>
          </a:bodyPr>
          <a:lstStyle/>
          <a:p>
            <a:r>
              <a:rPr lang="en-US" dirty="0"/>
              <a:t>Dimorphic Big Headed Ant</a:t>
            </a:r>
          </a:p>
        </p:txBody>
      </p:sp>
      <p:sp>
        <p:nvSpPr>
          <p:cNvPr id="10" name="TextBox 9"/>
          <p:cNvSpPr txBox="1"/>
          <p:nvPr/>
        </p:nvSpPr>
        <p:spPr>
          <a:xfrm>
            <a:off x="7397046" y="6488668"/>
            <a:ext cx="3433825" cy="369332"/>
          </a:xfrm>
          <a:prstGeom prst="rect">
            <a:avLst/>
          </a:prstGeom>
          <a:noFill/>
        </p:spPr>
        <p:txBody>
          <a:bodyPr wrap="none" rtlCol="0">
            <a:spAutoFit/>
          </a:bodyPr>
          <a:lstStyle/>
          <a:p>
            <a:r>
              <a:rPr lang="en-US" dirty="0"/>
              <a:t>Polymorphic Florida Carpenter Ant</a:t>
            </a:r>
          </a:p>
        </p:txBody>
      </p:sp>
    </p:spTree>
    <p:extLst>
      <p:ext uri="{BB962C8B-B14F-4D97-AF65-F5344CB8AC3E}">
        <p14:creationId xmlns:p14="http://schemas.microsoft.com/office/powerpoint/2010/main" val="425901497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idx="1"/>
          </p:nvPr>
        </p:nvSpPr>
        <p:spPr/>
        <p:txBody>
          <a:bodyPr>
            <a:normAutofit/>
          </a:bodyPr>
          <a:lstStyle/>
          <a:p>
            <a:r>
              <a:rPr lang="en-US" sz="2800" dirty="0"/>
              <a:t>Monomorphic Ants</a:t>
            </a:r>
          </a:p>
        </p:txBody>
      </p:sp>
      <p:sp>
        <p:nvSpPr>
          <p:cNvPr id="5" name="Content Placeholder 4"/>
          <p:cNvSpPr>
            <a:spLocks noGrp="1"/>
          </p:cNvSpPr>
          <p:nvPr>
            <p:ph sz="half" idx="2"/>
          </p:nvPr>
        </p:nvSpPr>
        <p:spPr/>
        <p:txBody>
          <a:bodyPr>
            <a:normAutofit/>
          </a:bodyPr>
          <a:lstStyle/>
          <a:p>
            <a:r>
              <a:rPr lang="en-US" sz="2400"/>
              <a:t>Rover </a:t>
            </a:r>
            <a:endParaRPr lang="en-US" sz="2400" dirty="0"/>
          </a:p>
          <a:p>
            <a:r>
              <a:rPr lang="en-US" sz="2400" dirty="0"/>
              <a:t>Crazy</a:t>
            </a:r>
          </a:p>
          <a:p>
            <a:r>
              <a:rPr lang="en-US" sz="2400" dirty="0"/>
              <a:t>Acrobat</a:t>
            </a:r>
          </a:p>
          <a:p>
            <a:r>
              <a:rPr lang="en-US" sz="2400" dirty="0"/>
              <a:t>Argentine</a:t>
            </a:r>
          </a:p>
          <a:p>
            <a:r>
              <a:rPr lang="en-US" sz="2400" dirty="0"/>
              <a:t>Pharaoh</a:t>
            </a:r>
          </a:p>
          <a:p>
            <a:r>
              <a:rPr lang="en-US" sz="2400" dirty="0"/>
              <a:t>Pyramid</a:t>
            </a:r>
          </a:p>
          <a:p>
            <a:r>
              <a:rPr lang="en-US" sz="2400" dirty="0"/>
              <a:t>Elongate Twig</a:t>
            </a:r>
          </a:p>
          <a:p>
            <a:endParaRPr lang="en-US" sz="2400" dirty="0"/>
          </a:p>
        </p:txBody>
      </p:sp>
      <p:sp>
        <p:nvSpPr>
          <p:cNvPr id="6" name="Text Placeholder 5"/>
          <p:cNvSpPr>
            <a:spLocks noGrp="1"/>
          </p:cNvSpPr>
          <p:nvPr>
            <p:ph type="body" sz="quarter" idx="3"/>
          </p:nvPr>
        </p:nvSpPr>
        <p:spPr>
          <a:xfrm>
            <a:off x="5567947" y="1691322"/>
            <a:ext cx="5181601" cy="825698"/>
          </a:xfrm>
        </p:spPr>
        <p:txBody>
          <a:bodyPr>
            <a:normAutofit/>
          </a:bodyPr>
          <a:lstStyle/>
          <a:p>
            <a:r>
              <a:rPr lang="en-US" sz="2800" dirty="0"/>
              <a:t>Dimorphic Ants</a:t>
            </a:r>
          </a:p>
        </p:txBody>
      </p:sp>
      <p:sp>
        <p:nvSpPr>
          <p:cNvPr id="7" name="Content Placeholder 6"/>
          <p:cNvSpPr>
            <a:spLocks noGrp="1"/>
          </p:cNvSpPr>
          <p:nvPr>
            <p:ph sz="quarter" idx="4"/>
          </p:nvPr>
        </p:nvSpPr>
        <p:spPr>
          <a:xfrm>
            <a:off x="6172200" y="2507550"/>
            <a:ext cx="5181601" cy="925461"/>
          </a:xfrm>
        </p:spPr>
        <p:txBody>
          <a:bodyPr>
            <a:normAutofit/>
          </a:bodyPr>
          <a:lstStyle/>
          <a:p>
            <a:r>
              <a:rPr lang="en-US" sz="2400" dirty="0"/>
              <a:t>Big Headed</a:t>
            </a:r>
          </a:p>
        </p:txBody>
      </p:sp>
      <p:sp>
        <p:nvSpPr>
          <p:cNvPr id="2" name="Title 1"/>
          <p:cNvSpPr>
            <a:spLocks noGrp="1"/>
          </p:cNvSpPr>
          <p:nvPr>
            <p:ph type="title"/>
          </p:nvPr>
        </p:nvSpPr>
        <p:spPr/>
        <p:txBody>
          <a:bodyPr/>
          <a:lstStyle/>
          <a:p>
            <a:r>
              <a:rPr lang="en-US" dirty="0"/>
              <a:t>Mono, Di or Polymorphic?</a:t>
            </a:r>
          </a:p>
        </p:txBody>
      </p:sp>
      <p:sp>
        <p:nvSpPr>
          <p:cNvPr id="11" name="Text Placeholder 5"/>
          <p:cNvSpPr txBox="1">
            <a:spLocks/>
          </p:cNvSpPr>
          <p:nvPr/>
        </p:nvSpPr>
        <p:spPr>
          <a:xfrm>
            <a:off x="5567946" y="3104529"/>
            <a:ext cx="5181601" cy="825698"/>
          </a:xfrm>
          <a:prstGeom prst="rect">
            <a:avLst/>
          </a:prstGeom>
        </p:spPr>
        <p:txBody>
          <a:bodyPr vert="horz" lIns="91440" tIns="45720" rIns="91440" bIns="45720" rtlCol="0" anchor="b">
            <a:normAutofit/>
          </a:bodyPr>
          <a:lstStyle>
            <a:lvl1pPr marL="0" indent="0" algn="l" defTabSz="914400" rtl="0" eaLnBrk="1" latinLnBrk="0" hangingPunct="1">
              <a:lnSpc>
                <a:spcPct val="90000"/>
              </a:lnSpc>
              <a:spcBef>
                <a:spcPts val="0"/>
              </a:spcBef>
              <a:buFont typeface="Wingdings 2" pitchFamily="18" charset="2"/>
              <a:buNone/>
              <a:defRPr sz="2400" b="1"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Wingdings 2" pitchFamily="18"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Wingdings 2" pitchFamily="18"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Wingdings 2" pitchFamily="18" charset="2"/>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Wingdings 2" pitchFamily="18" charset="2"/>
              <a:buNone/>
              <a:defRPr sz="1600" b="1" kern="1200">
                <a:solidFill>
                  <a:schemeClr val="tx1"/>
                </a:solidFill>
                <a:latin typeface="+mn-lt"/>
                <a:ea typeface="+mn-ea"/>
                <a:cs typeface="+mn-cs"/>
              </a:defRPr>
            </a:lvl5pPr>
            <a:lvl6pPr marL="2286000" indent="0" algn="l" defTabSz="914400" rtl="0" eaLnBrk="1" latinLnBrk="0" hangingPunct="1">
              <a:spcBef>
                <a:spcPct val="20000"/>
              </a:spcBef>
              <a:buFont typeface="Wingdings 2" pitchFamily="18" charset="2"/>
              <a:buNone/>
              <a:defRPr sz="1600" b="1" kern="1200">
                <a:solidFill>
                  <a:schemeClr val="tx1"/>
                </a:solidFill>
                <a:latin typeface="+mn-lt"/>
                <a:ea typeface="+mn-ea"/>
                <a:cs typeface="+mn-cs"/>
              </a:defRPr>
            </a:lvl6pPr>
            <a:lvl7pPr marL="2743200" indent="0" algn="l" defTabSz="914400" rtl="0" eaLnBrk="1" latinLnBrk="0" hangingPunct="1">
              <a:spcBef>
                <a:spcPct val="20000"/>
              </a:spcBef>
              <a:buFont typeface="Wingdings 2" pitchFamily="18" charset="2"/>
              <a:buNone/>
              <a:defRPr sz="1600" b="1" kern="1200">
                <a:solidFill>
                  <a:schemeClr val="tx1"/>
                </a:solidFill>
                <a:latin typeface="+mn-lt"/>
                <a:ea typeface="+mn-ea"/>
                <a:cs typeface="+mn-cs"/>
              </a:defRPr>
            </a:lvl7pPr>
            <a:lvl8pPr marL="3200400" indent="0" algn="l" defTabSz="914400" rtl="0" eaLnBrk="1" latinLnBrk="0" hangingPunct="1">
              <a:spcBef>
                <a:spcPct val="20000"/>
              </a:spcBef>
              <a:buFont typeface="Wingdings 2" pitchFamily="18" charset="2"/>
              <a:buNone/>
              <a:defRPr sz="1600" b="1" kern="1200">
                <a:solidFill>
                  <a:schemeClr val="tx1"/>
                </a:solidFill>
                <a:latin typeface="+mn-lt"/>
                <a:ea typeface="+mn-ea"/>
                <a:cs typeface="+mn-cs"/>
              </a:defRPr>
            </a:lvl8pPr>
            <a:lvl9pPr marL="3657600" indent="0" algn="l" defTabSz="914400" rtl="0" eaLnBrk="1" latinLnBrk="0" hangingPunct="1">
              <a:spcBef>
                <a:spcPct val="20000"/>
              </a:spcBef>
              <a:buFont typeface="Wingdings 2" pitchFamily="18" charset="2"/>
              <a:buNone/>
              <a:defRPr sz="1600" b="1" kern="1200">
                <a:solidFill>
                  <a:schemeClr val="tx1"/>
                </a:solidFill>
                <a:latin typeface="+mn-lt"/>
                <a:ea typeface="+mn-ea"/>
                <a:cs typeface="+mn-cs"/>
              </a:defRPr>
            </a:lvl9pPr>
          </a:lstStyle>
          <a:p>
            <a:r>
              <a:rPr lang="en-US" sz="2800" dirty="0"/>
              <a:t>Polymorphic Ants</a:t>
            </a:r>
          </a:p>
        </p:txBody>
      </p:sp>
      <p:sp>
        <p:nvSpPr>
          <p:cNvPr id="12" name="Content Placeholder 6"/>
          <p:cNvSpPr txBox="1">
            <a:spLocks/>
          </p:cNvSpPr>
          <p:nvPr/>
        </p:nvSpPr>
        <p:spPr>
          <a:xfrm>
            <a:off x="6172200" y="4189573"/>
            <a:ext cx="2903913" cy="173915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Wingdings 2" pitchFamily="18" charset="2"/>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Wingdings 2" pitchFamily="18" charset="2"/>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Wingdings 2" pitchFamily="18" charset="2"/>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Wingdings 2" pitchFamily="18" charset="2"/>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Wingdings 2" pitchFamily="18" charset="2"/>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Wingdings 2" pitchFamily="18" charset="2"/>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Wingdings 2" pitchFamily="18" charset="2"/>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Wingdings 2" pitchFamily="18" charset="2"/>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Wingdings 2" pitchFamily="18" charset="2"/>
              <a:buChar char=""/>
              <a:defRPr sz="1800" kern="1200">
                <a:solidFill>
                  <a:schemeClr val="tx1"/>
                </a:solidFill>
                <a:latin typeface="+mn-lt"/>
                <a:ea typeface="+mn-ea"/>
                <a:cs typeface="+mn-cs"/>
              </a:defRPr>
            </a:lvl9pPr>
          </a:lstStyle>
          <a:p>
            <a:r>
              <a:rPr lang="en-US" sz="2400" dirty="0"/>
              <a:t>Carpenter </a:t>
            </a:r>
          </a:p>
          <a:p>
            <a:r>
              <a:rPr lang="en-US" sz="2400" dirty="0"/>
              <a:t>Red Imported Fire</a:t>
            </a:r>
          </a:p>
          <a:p>
            <a:r>
              <a:rPr lang="en-US" sz="2400" dirty="0"/>
              <a:t>Harvester </a:t>
            </a:r>
          </a:p>
        </p:txBody>
      </p:sp>
    </p:spTree>
    <p:extLst>
      <p:ext uri="{BB962C8B-B14F-4D97-AF65-F5344CB8AC3E}">
        <p14:creationId xmlns:p14="http://schemas.microsoft.com/office/powerpoint/2010/main" val="274153828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1 </a:t>
            </a:r>
            <a:r>
              <a:rPr lang="en-US" dirty="0" err="1"/>
              <a:t>Noded</a:t>
            </a:r>
            <a:r>
              <a:rPr lang="en-US" dirty="0"/>
              <a:t> Ants</a:t>
            </a:r>
          </a:p>
        </p:txBody>
      </p:sp>
      <p:sp>
        <p:nvSpPr>
          <p:cNvPr id="5" name="Text Placeholder 4"/>
          <p:cNvSpPr>
            <a:spLocks noGrp="1"/>
          </p:cNvSpPr>
          <p:nvPr>
            <p:ph type="body" idx="1"/>
          </p:nvPr>
        </p:nvSpPr>
        <p:spPr/>
        <p:txBody>
          <a:bodyPr/>
          <a:lstStyle/>
          <a:p>
            <a:endParaRPr lang="en-US"/>
          </a:p>
        </p:txBody>
      </p:sp>
    </p:spTree>
    <p:extLst>
      <p:ext uri="{BB962C8B-B14F-4D97-AF65-F5344CB8AC3E}">
        <p14:creationId xmlns:p14="http://schemas.microsoft.com/office/powerpoint/2010/main" val="372934294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83335" y="721823"/>
            <a:ext cx="10515600" cy="802177"/>
          </a:xfrm>
        </p:spPr>
        <p:txBody>
          <a:bodyPr>
            <a:normAutofit fontScale="90000"/>
          </a:bodyPr>
          <a:lstStyle/>
          <a:p>
            <a:r>
              <a:rPr lang="en-US" dirty="0"/>
              <a:t>Asian Needle Ant</a:t>
            </a:r>
          </a:p>
        </p:txBody>
      </p:sp>
      <p:pic>
        <p:nvPicPr>
          <p:cNvPr id="1026" name="Picture 2" descr="Image result for pachycondyla chinensi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73287" y="3605529"/>
            <a:ext cx="5833241" cy="2747974"/>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662153" y="1907686"/>
            <a:ext cx="4611134" cy="3046988"/>
          </a:xfrm>
          <a:prstGeom prst="rect">
            <a:avLst/>
          </a:prstGeom>
          <a:noFill/>
        </p:spPr>
        <p:txBody>
          <a:bodyPr wrap="none" rtlCol="0">
            <a:spAutoFit/>
          </a:bodyPr>
          <a:lstStyle/>
          <a:p>
            <a:pPr marL="285750" indent="-285750">
              <a:buFont typeface="Arial" panose="020B0604020202020204" pitchFamily="34" charset="0"/>
              <a:buChar char="•"/>
            </a:pPr>
            <a:r>
              <a:rPr lang="en-US" sz="3200" dirty="0"/>
              <a:t>Very intense sting, so be </a:t>
            </a:r>
          </a:p>
          <a:p>
            <a:r>
              <a:rPr lang="en-US" sz="3200" dirty="0"/>
              <a:t>   careful around this ant</a:t>
            </a:r>
          </a:p>
          <a:p>
            <a:pPr marL="285750" indent="-285750">
              <a:buFont typeface="Arial" panose="020B0604020202020204" pitchFamily="34" charset="0"/>
              <a:buChar char="•"/>
            </a:pPr>
            <a:r>
              <a:rPr lang="en-US" sz="3200" dirty="0"/>
              <a:t>Introduced</a:t>
            </a:r>
          </a:p>
          <a:p>
            <a:pPr marL="285750" indent="-285750">
              <a:buFont typeface="Arial" panose="020B0604020202020204" pitchFamily="34" charset="0"/>
              <a:buChar char="•"/>
            </a:pPr>
            <a:r>
              <a:rPr lang="en-US" sz="3200" dirty="0"/>
              <a:t>Spreading slowly</a:t>
            </a:r>
          </a:p>
          <a:p>
            <a:pPr marL="285750" indent="-285750">
              <a:buFont typeface="Arial" panose="020B0604020202020204" pitchFamily="34" charset="0"/>
              <a:buChar char="•"/>
            </a:pPr>
            <a:r>
              <a:rPr lang="en-US" sz="3200" dirty="0"/>
              <a:t>Mainly soil nesting</a:t>
            </a:r>
          </a:p>
          <a:p>
            <a:pPr marL="285750" indent="-285750">
              <a:buFont typeface="Arial" panose="020B0604020202020204" pitchFamily="34" charset="0"/>
              <a:buChar char="•"/>
            </a:pPr>
            <a:r>
              <a:rPr lang="en-US" sz="3200" dirty="0"/>
              <a:t>Not an indoor threat</a:t>
            </a:r>
          </a:p>
        </p:txBody>
      </p:sp>
      <p:pic>
        <p:nvPicPr>
          <p:cNvPr id="1028" name="Picture 4" descr="https://www.ces.ncsu.edu/depts/ent/notes/Other/note159/pachycondyla%20singl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08168" y="558854"/>
            <a:ext cx="2952750" cy="2371726"/>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5020610" y="3184958"/>
            <a:ext cx="6492483" cy="461665"/>
          </a:xfrm>
          <a:prstGeom prst="rect">
            <a:avLst/>
          </a:prstGeom>
          <a:noFill/>
        </p:spPr>
        <p:txBody>
          <a:bodyPr wrap="none" rtlCol="0">
            <a:spAutoFit/>
          </a:bodyPr>
          <a:lstStyle/>
          <a:p>
            <a:r>
              <a:rPr lang="en-US" sz="2400" b="1" dirty="0"/>
              <a:t>I-------------------------¼ inch -----------------------------I</a:t>
            </a:r>
          </a:p>
        </p:txBody>
      </p:sp>
    </p:spTree>
    <p:extLst>
      <p:ext uri="{BB962C8B-B14F-4D97-AF65-F5344CB8AC3E}">
        <p14:creationId xmlns:p14="http://schemas.microsoft.com/office/powerpoint/2010/main" val="45997812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Rover Ants</a:t>
            </a:r>
          </a:p>
        </p:txBody>
      </p:sp>
      <p:sp>
        <p:nvSpPr>
          <p:cNvPr id="5" name="Content Placeholder 4"/>
          <p:cNvSpPr>
            <a:spLocks noGrp="1"/>
          </p:cNvSpPr>
          <p:nvPr>
            <p:ph idx="1"/>
          </p:nvPr>
        </p:nvSpPr>
        <p:spPr>
          <a:xfrm>
            <a:off x="845127" y="1647158"/>
            <a:ext cx="5946442" cy="4351337"/>
          </a:xfrm>
        </p:spPr>
        <p:txBody>
          <a:bodyPr/>
          <a:lstStyle/>
          <a:p>
            <a:r>
              <a:rPr lang="en-US" dirty="0"/>
              <a:t>Small, stubby and brown in color</a:t>
            </a:r>
          </a:p>
          <a:p>
            <a:r>
              <a:rPr lang="en-US" dirty="0"/>
              <a:t>Node is hidden under gaster</a:t>
            </a:r>
          </a:p>
          <a:p>
            <a:r>
              <a:rPr lang="en-US" dirty="0"/>
              <a:t>No stinger</a:t>
            </a:r>
          </a:p>
          <a:p>
            <a:r>
              <a:rPr lang="en-US" dirty="0"/>
              <a:t>Due to small size, alates can easily enter homes through window screens</a:t>
            </a:r>
          </a:p>
          <a:p>
            <a:r>
              <a:rPr lang="en-US" dirty="0"/>
              <a:t>Female alates are 3x the size of male alates</a:t>
            </a:r>
          </a:p>
          <a:p>
            <a:endParaRPr lang="en-US" dirty="0"/>
          </a:p>
          <a:p>
            <a:pPr marL="0" indent="0">
              <a:buNone/>
            </a:pPr>
            <a:endParaRPr lang="en-US" dirty="0"/>
          </a:p>
        </p:txBody>
      </p:sp>
      <p:pic>
        <p:nvPicPr>
          <p:cNvPr id="6" name="Picture 5"/>
          <p:cNvPicPr>
            <a:picLocks noChangeAspect="1"/>
          </p:cNvPicPr>
          <p:nvPr/>
        </p:nvPicPr>
        <p:blipFill>
          <a:blip r:embed="rId2"/>
          <a:stretch>
            <a:fillRect/>
          </a:stretch>
        </p:blipFill>
        <p:spPr>
          <a:xfrm>
            <a:off x="2962032" y="4726908"/>
            <a:ext cx="3393219" cy="1896997"/>
          </a:xfrm>
          <a:prstGeom prst="rect">
            <a:avLst/>
          </a:prstGeom>
        </p:spPr>
      </p:pic>
      <p:pic>
        <p:nvPicPr>
          <p:cNvPr id="7" name="Picture 6"/>
          <p:cNvPicPr>
            <a:picLocks noChangeAspect="1"/>
          </p:cNvPicPr>
          <p:nvPr/>
        </p:nvPicPr>
        <p:blipFill>
          <a:blip r:embed="rId3"/>
          <a:stretch>
            <a:fillRect/>
          </a:stretch>
        </p:blipFill>
        <p:spPr>
          <a:xfrm>
            <a:off x="7579301" y="3455320"/>
            <a:ext cx="3781425" cy="2543175"/>
          </a:xfrm>
          <a:prstGeom prst="rect">
            <a:avLst/>
          </a:prstGeom>
        </p:spPr>
      </p:pic>
      <p:pic>
        <p:nvPicPr>
          <p:cNvPr id="8" name="Picture 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743791" y="449621"/>
            <a:ext cx="3452446" cy="26208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1507130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Rover Ants</a:t>
            </a:r>
          </a:p>
        </p:txBody>
      </p:sp>
      <p:sp>
        <p:nvSpPr>
          <p:cNvPr id="3" name="Content Placeholder 2"/>
          <p:cNvSpPr>
            <a:spLocks noGrp="1"/>
          </p:cNvSpPr>
          <p:nvPr>
            <p:ph idx="1"/>
          </p:nvPr>
        </p:nvSpPr>
        <p:spPr>
          <a:xfrm>
            <a:off x="845127" y="1691322"/>
            <a:ext cx="5418513" cy="4785360"/>
          </a:xfrm>
        </p:spPr>
        <p:txBody>
          <a:bodyPr>
            <a:normAutofit fontScale="92500" lnSpcReduction="10000"/>
          </a:bodyPr>
          <a:lstStyle/>
          <a:p>
            <a:r>
              <a:rPr lang="en-US" dirty="0"/>
              <a:t>Commonly nest in soil below or next to slabs</a:t>
            </a:r>
          </a:p>
          <a:p>
            <a:r>
              <a:rPr lang="en-US" dirty="0"/>
              <a:t>Can rarely be followed back to their nest</a:t>
            </a:r>
          </a:p>
          <a:p>
            <a:r>
              <a:rPr lang="en-US" dirty="0"/>
              <a:t>Often trail in and out of various voids</a:t>
            </a:r>
          </a:p>
          <a:p>
            <a:r>
              <a:rPr lang="en-US" dirty="0"/>
              <a:t>Often trail up or down to or from a tree</a:t>
            </a:r>
          </a:p>
          <a:p>
            <a:r>
              <a:rPr lang="en-US" dirty="0"/>
              <a:t>Often trail around the base or the eaves of structures, following structural guidelines</a:t>
            </a:r>
          </a:p>
          <a:p>
            <a:r>
              <a:rPr lang="en-US" dirty="0"/>
              <a:t>Always attempt to follow them back to where they are exiting or entering</a:t>
            </a:r>
          </a:p>
          <a:p>
            <a:endParaRPr lang="en-US" dirty="0"/>
          </a:p>
        </p:txBody>
      </p:sp>
      <p:pic>
        <p:nvPicPr>
          <p:cNvPr id="1028" name="Picture 4" descr="A live worker of the dark rover ant, Brachymyrmex patagonicus May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26935" y="640080"/>
            <a:ext cx="4762500" cy="2867025"/>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Workers of the dark rover ant, Brachymyrmex patagonicus Mayr, feeding on honey bai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26935" y="3756660"/>
            <a:ext cx="4762500" cy="2857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6006910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Argentine Ants</a:t>
            </a:r>
          </a:p>
        </p:txBody>
      </p:sp>
      <p:sp>
        <p:nvSpPr>
          <p:cNvPr id="3" name="Content Placeholder 2"/>
          <p:cNvSpPr>
            <a:spLocks noGrp="1"/>
          </p:cNvSpPr>
          <p:nvPr>
            <p:ph sz="half" idx="1"/>
          </p:nvPr>
        </p:nvSpPr>
        <p:spPr>
          <a:xfrm>
            <a:off x="845127" y="1828800"/>
            <a:ext cx="5418642" cy="4892040"/>
          </a:xfrm>
        </p:spPr>
        <p:txBody>
          <a:bodyPr>
            <a:normAutofit/>
          </a:bodyPr>
          <a:lstStyle/>
          <a:p>
            <a:r>
              <a:rPr lang="en-US" sz="2400" dirty="0"/>
              <a:t>1/8” inch in length</a:t>
            </a:r>
          </a:p>
          <a:p>
            <a:r>
              <a:rPr lang="en-US" sz="2400" dirty="0"/>
              <a:t>Dark brown/black and slender body</a:t>
            </a:r>
          </a:p>
          <a:p>
            <a:r>
              <a:rPr lang="en-US" sz="2400" dirty="0"/>
              <a:t>Forage in multiple rows</a:t>
            </a:r>
          </a:p>
          <a:p>
            <a:r>
              <a:rPr lang="en-US" sz="2400" dirty="0"/>
              <a:t>No stinger</a:t>
            </a:r>
          </a:p>
          <a:p>
            <a:r>
              <a:rPr lang="en-US" sz="2400" dirty="0"/>
              <a:t>Nests may contain hundreds of queens and millions of worker</a:t>
            </a:r>
          </a:p>
          <a:p>
            <a:pPr lvl="1"/>
            <a:r>
              <a:rPr lang="en-US" sz="2000" dirty="0" err="1"/>
              <a:t>Supercolony</a:t>
            </a:r>
            <a:r>
              <a:rPr lang="en-US" sz="2000" dirty="0"/>
              <a:t>: 2 or more colonies come together to create a larger colony</a:t>
            </a:r>
          </a:p>
          <a:p>
            <a:r>
              <a:rPr lang="en-US" sz="2400" dirty="0"/>
              <a:t>Prefer to feed on sweets like honeydew and nectar. Can feed on proteins if needed</a:t>
            </a:r>
          </a:p>
          <a:p>
            <a:endParaRPr lang="en-US" sz="2400" dirty="0"/>
          </a:p>
        </p:txBody>
      </p:sp>
      <p:pic>
        <p:nvPicPr>
          <p:cNvPr id="4" name="Picture 3"/>
          <p:cNvPicPr>
            <a:picLocks noChangeAspect="1"/>
          </p:cNvPicPr>
          <p:nvPr/>
        </p:nvPicPr>
        <p:blipFill>
          <a:blip r:embed="rId5"/>
          <a:stretch>
            <a:fillRect/>
          </a:stretch>
        </p:blipFill>
        <p:spPr>
          <a:xfrm>
            <a:off x="6710223" y="516112"/>
            <a:ext cx="4288692" cy="1992455"/>
          </a:xfrm>
          <a:prstGeom prst="rect">
            <a:avLst/>
          </a:prstGeom>
        </p:spPr>
      </p:pic>
      <p:pic>
        <p:nvPicPr>
          <p:cNvPr id="7" name="Argtrail&amp;nest">
            <a:hlinkClick r:id="" action="ppaction://media"/>
          </p:cNvPr>
          <p:cNvPicPr>
            <a:picLocks noGrp="1" noChangeAspect="1"/>
          </p:cNvPicPr>
          <p:nvPr>
            <p:ph sz="half" idx="2"/>
            <a:videoFile r:link="rId2"/>
            <p:extLst>
              <p:ext uri="{DAA4B4D4-6D71-4841-9C94-3DE7FCFB9230}">
                <p14:media xmlns:p14="http://schemas.microsoft.com/office/powerpoint/2010/main" r:embed="rId1"/>
              </p:ext>
            </p:extLst>
          </p:nvPr>
        </p:nvPicPr>
        <p:blipFill>
          <a:blip r:embed="rId6"/>
          <a:stretch>
            <a:fillRect/>
          </a:stretch>
        </p:blipFill>
        <p:spPr>
          <a:xfrm>
            <a:off x="6263769" y="2759141"/>
            <a:ext cx="5181600" cy="3532188"/>
          </a:xfrm>
        </p:spPr>
      </p:pic>
    </p:spTree>
    <p:extLst>
      <p:ext uri="{BB962C8B-B14F-4D97-AF65-F5344CB8AC3E}">
        <p14:creationId xmlns:p14="http://schemas.microsoft.com/office/powerpoint/2010/main" val="100268495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7"/>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7"/>
                                        </p:tgtEl>
                                      </p:cBhvr>
                                    </p:cmd>
                                  </p:childTnLst>
                                </p:cTn>
                              </p:par>
                            </p:childTnLst>
                          </p:cTn>
                        </p:par>
                      </p:childTnLst>
                    </p:cTn>
                  </p:par>
                </p:childTnLst>
              </p:cTn>
              <p:nextCondLst>
                <p:cond evt="onClick" delay="0">
                  <p:tgtEl>
                    <p:spTgt spid="7"/>
                  </p:tgtEl>
                </p:cond>
              </p:nextCondLst>
            </p:seq>
            <p:video>
              <p:cMediaNode vol="80000">
                <p:cTn id="7" fill="hold" display="0">
                  <p:stCondLst>
                    <p:cond delay="indefinite"/>
                  </p:stCondLst>
                </p:cTn>
                <p:tgtEl>
                  <p:spTgt spid="7"/>
                </p:tgtEl>
              </p:cMediaNode>
            </p:vide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Argentine Ants</a:t>
            </a:r>
          </a:p>
        </p:txBody>
      </p:sp>
      <p:sp>
        <p:nvSpPr>
          <p:cNvPr id="3" name="Content Placeholder 2"/>
          <p:cNvSpPr>
            <a:spLocks noGrp="1"/>
          </p:cNvSpPr>
          <p:nvPr>
            <p:ph sz="half" idx="1"/>
          </p:nvPr>
        </p:nvSpPr>
        <p:spPr/>
        <p:txBody>
          <a:bodyPr>
            <a:normAutofit/>
          </a:bodyPr>
          <a:lstStyle/>
          <a:p>
            <a:r>
              <a:rPr lang="en-US" sz="2400" dirty="0"/>
              <a:t>Argentine ants are aggressive, often eliminating other types of ants in the same area </a:t>
            </a:r>
          </a:p>
          <a:p>
            <a:r>
              <a:rPr lang="en-US" sz="2400" dirty="0"/>
              <a:t>Seek out all colonies</a:t>
            </a:r>
          </a:p>
          <a:p>
            <a:r>
              <a:rPr lang="en-US" sz="2400" dirty="0"/>
              <a:t>Numerous nests in mulch and soil, under objects, or near tree roots, on trees, in rotten wood, garbage, near or below slabs</a:t>
            </a:r>
          </a:p>
          <a:p>
            <a:r>
              <a:rPr lang="en-US" sz="2400" dirty="0"/>
              <a:t>Will trail up trees and along branches</a:t>
            </a:r>
          </a:p>
          <a:p>
            <a:r>
              <a:rPr lang="en-US" sz="2400" dirty="0"/>
              <a:t>Nests can be on neighboring properties </a:t>
            </a:r>
          </a:p>
          <a:p>
            <a:endParaRPr lang="en-US" sz="2400" dirty="0"/>
          </a:p>
        </p:txBody>
      </p:sp>
      <p:pic>
        <p:nvPicPr>
          <p:cNvPr id="6" name="Picture 5"/>
          <p:cNvPicPr>
            <a:picLocks noChangeAspect="1"/>
          </p:cNvPicPr>
          <p:nvPr/>
        </p:nvPicPr>
        <p:blipFill>
          <a:blip r:embed="rId3"/>
          <a:stretch>
            <a:fillRect/>
          </a:stretch>
        </p:blipFill>
        <p:spPr>
          <a:xfrm>
            <a:off x="7148705" y="160314"/>
            <a:ext cx="3657600" cy="2371725"/>
          </a:xfrm>
          <a:prstGeom prst="rect">
            <a:avLst/>
          </a:prstGeom>
        </p:spPr>
      </p:pic>
    </p:spTree>
    <p:extLst>
      <p:ext uri="{BB962C8B-B14F-4D97-AF65-F5344CB8AC3E}">
        <p14:creationId xmlns:p14="http://schemas.microsoft.com/office/powerpoint/2010/main" val="310546504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7252908" y="379449"/>
            <a:ext cx="3538171" cy="2299455"/>
          </a:xfrm>
          <a:prstGeom prst="rect">
            <a:avLst/>
          </a:prstGeom>
        </p:spPr>
      </p:pic>
      <p:sp>
        <p:nvSpPr>
          <p:cNvPr id="2" name="Title 1"/>
          <p:cNvSpPr>
            <a:spLocks noGrp="1"/>
          </p:cNvSpPr>
          <p:nvPr>
            <p:ph type="title"/>
          </p:nvPr>
        </p:nvSpPr>
        <p:spPr/>
        <p:txBody>
          <a:bodyPr/>
          <a:lstStyle/>
          <a:p>
            <a:r>
              <a:rPr lang="en-US" dirty="0"/>
              <a:t>Crazy Ants</a:t>
            </a:r>
          </a:p>
        </p:txBody>
      </p:sp>
      <p:sp>
        <p:nvSpPr>
          <p:cNvPr id="3" name="Content Placeholder 2"/>
          <p:cNvSpPr>
            <a:spLocks noGrp="1"/>
          </p:cNvSpPr>
          <p:nvPr>
            <p:ph sz="half" idx="1"/>
          </p:nvPr>
        </p:nvSpPr>
        <p:spPr/>
        <p:txBody>
          <a:bodyPr>
            <a:normAutofit/>
          </a:bodyPr>
          <a:lstStyle/>
          <a:p>
            <a:r>
              <a:rPr lang="en-US" sz="2400" dirty="0"/>
              <a:t>1/8” long and black in color </a:t>
            </a:r>
          </a:p>
          <a:p>
            <a:r>
              <a:rPr lang="en-US" sz="2400" dirty="0"/>
              <a:t>Scape of antennae (1</a:t>
            </a:r>
            <a:r>
              <a:rPr lang="en-US" sz="2400" baseline="30000" dirty="0"/>
              <a:t>st</a:t>
            </a:r>
            <a:r>
              <a:rPr lang="en-US" sz="2400" dirty="0"/>
              <a:t> segment) as long as head and thorax</a:t>
            </a:r>
          </a:p>
          <a:p>
            <a:r>
              <a:rPr lang="en-US" sz="2400" dirty="0"/>
              <a:t>Long legs </a:t>
            </a:r>
          </a:p>
          <a:p>
            <a:r>
              <a:rPr lang="en-US" sz="2400" dirty="0"/>
              <a:t>No stinger</a:t>
            </a:r>
          </a:p>
          <a:p>
            <a:r>
              <a:rPr lang="en-US" sz="2400" dirty="0"/>
              <a:t>Erratic foraging pattern</a:t>
            </a:r>
          </a:p>
          <a:p>
            <a:r>
              <a:rPr lang="en-US" sz="2400" dirty="0"/>
              <a:t>Multiple nests along foundations, under objects on ground (potted plants, trash piles, toys, </a:t>
            </a:r>
            <a:r>
              <a:rPr lang="en-US" sz="2400" dirty="0" err="1"/>
              <a:t>etc</a:t>
            </a:r>
            <a:r>
              <a:rPr lang="en-US" sz="2400" dirty="0"/>
              <a:t>)</a:t>
            </a:r>
          </a:p>
          <a:p>
            <a:r>
              <a:rPr lang="en-US" sz="2400" dirty="0"/>
              <a:t>Prefer sweets but will feed on proteins</a:t>
            </a:r>
          </a:p>
          <a:p>
            <a:endParaRPr lang="en-US" sz="2400" dirty="0"/>
          </a:p>
        </p:txBody>
      </p:sp>
    </p:spTree>
    <p:extLst>
      <p:ext uri="{BB962C8B-B14F-4D97-AF65-F5344CB8AC3E}">
        <p14:creationId xmlns:p14="http://schemas.microsoft.com/office/powerpoint/2010/main" val="15906399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Tawny Crazy Ants</a:t>
            </a:r>
          </a:p>
        </p:txBody>
      </p:sp>
      <p:sp>
        <p:nvSpPr>
          <p:cNvPr id="3" name="Content Placeholder 2"/>
          <p:cNvSpPr>
            <a:spLocks noGrp="1"/>
          </p:cNvSpPr>
          <p:nvPr>
            <p:ph idx="1"/>
          </p:nvPr>
        </p:nvSpPr>
        <p:spPr>
          <a:xfrm>
            <a:off x="845127" y="1828800"/>
            <a:ext cx="4703796" cy="4720492"/>
          </a:xfrm>
        </p:spPr>
        <p:txBody>
          <a:bodyPr>
            <a:normAutofit fontScale="92500" lnSpcReduction="10000"/>
          </a:bodyPr>
          <a:lstStyle/>
          <a:p>
            <a:r>
              <a:rPr lang="en-US" dirty="0"/>
              <a:t>Presently located in the Houston/SE Texas area</a:t>
            </a:r>
          </a:p>
          <a:p>
            <a:r>
              <a:rPr lang="en-US" dirty="0"/>
              <a:t>1/8” in length </a:t>
            </a:r>
          </a:p>
          <a:p>
            <a:r>
              <a:rPr lang="en-US" dirty="0"/>
              <a:t>Golden to reddish brown in color</a:t>
            </a:r>
          </a:p>
          <a:p>
            <a:r>
              <a:rPr lang="en-US" dirty="0"/>
              <a:t>Body surface is smooth, glossy, and covered with dense hairs</a:t>
            </a:r>
          </a:p>
          <a:p>
            <a:r>
              <a:rPr lang="en-US" dirty="0"/>
              <a:t>The antennal scape is nearly twice the width of the head </a:t>
            </a:r>
          </a:p>
          <a:p>
            <a:r>
              <a:rPr lang="en-US" dirty="0"/>
              <a:t>Prefer sweets, but will feed on proteins </a:t>
            </a:r>
          </a:p>
          <a:p>
            <a:r>
              <a:rPr lang="en-US" dirty="0"/>
              <a:t>No stinger</a:t>
            </a:r>
          </a:p>
        </p:txBody>
      </p:sp>
      <p:pic>
        <p:nvPicPr>
          <p:cNvPr id="4" name="Picture 4" descr="http://www.mississippientomologicalmuseum.org.msstate.edu/images/AntWebPhotos/Nylanderia_pubens_work_sideAW.jpe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94600" y="365761"/>
            <a:ext cx="2646680" cy="21346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Content Placeholder 3"/>
          <p:cNvPicPr>
            <a:picLocks noChangeAspect="1"/>
          </p:cNvPicPr>
          <p:nvPr/>
        </p:nvPicPr>
        <p:blipFill>
          <a:blip r:embed="rId3"/>
          <a:stretch>
            <a:fillRect/>
          </a:stretch>
        </p:blipFill>
        <p:spPr>
          <a:xfrm>
            <a:off x="5952988" y="2500389"/>
            <a:ext cx="5605859" cy="3762933"/>
          </a:xfrm>
          <a:prstGeom prst="rect">
            <a:avLst/>
          </a:prstGeom>
        </p:spPr>
      </p:pic>
    </p:spTree>
    <p:extLst>
      <p:ext uri="{BB962C8B-B14F-4D97-AF65-F5344CB8AC3E}">
        <p14:creationId xmlns:p14="http://schemas.microsoft.com/office/powerpoint/2010/main" val="393718616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097280" y="145853"/>
            <a:ext cx="9784079" cy="6544507"/>
          </a:xfrm>
          <a:prstGeom prst="rect">
            <a:avLst/>
          </a:prstGeom>
        </p:spPr>
      </p:pic>
      <p:pic>
        <p:nvPicPr>
          <p:cNvPr id="3" name="Content Placeholder 3"/>
          <p:cNvPicPr>
            <a:picLocks noChangeAspect="1"/>
          </p:cNvPicPr>
          <p:nvPr/>
        </p:nvPicPr>
        <p:blipFill>
          <a:blip r:embed="rId3"/>
          <a:stretch>
            <a:fillRect/>
          </a:stretch>
        </p:blipFill>
        <p:spPr>
          <a:xfrm>
            <a:off x="7623381" y="674090"/>
            <a:ext cx="4087919" cy="2744016"/>
          </a:xfrm>
          <a:prstGeom prst="rect">
            <a:avLst/>
          </a:prstGeom>
        </p:spPr>
      </p:pic>
    </p:spTree>
    <p:extLst>
      <p:ext uri="{BB962C8B-B14F-4D97-AF65-F5344CB8AC3E}">
        <p14:creationId xmlns:p14="http://schemas.microsoft.com/office/powerpoint/2010/main" val="46533839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Tawny Crazy Ants</a:t>
            </a:r>
          </a:p>
        </p:txBody>
      </p:sp>
      <p:sp>
        <p:nvSpPr>
          <p:cNvPr id="3" name="Content Placeholder 2"/>
          <p:cNvSpPr>
            <a:spLocks noGrp="1"/>
          </p:cNvSpPr>
          <p:nvPr>
            <p:ph idx="1"/>
          </p:nvPr>
        </p:nvSpPr>
        <p:spPr>
          <a:xfrm>
            <a:off x="845127" y="1828800"/>
            <a:ext cx="4836658" cy="4351337"/>
          </a:xfrm>
        </p:spPr>
        <p:txBody>
          <a:bodyPr>
            <a:normAutofit lnSpcReduction="10000"/>
          </a:bodyPr>
          <a:lstStyle/>
          <a:p>
            <a:r>
              <a:rPr lang="en-US" sz="2400" dirty="0"/>
              <a:t>Thick, erratic foraging trails with thousands of ants occur along sidewalks, around buildings, and on trees and shrubs</a:t>
            </a:r>
          </a:p>
          <a:p>
            <a:r>
              <a:rPr lang="en-US" sz="2400" dirty="0"/>
              <a:t> After feeding, the gaster will appear to be striped due to stretching of the light-colored membrane connecting segments of the </a:t>
            </a:r>
            <a:r>
              <a:rPr lang="en-US" sz="2400" dirty="0" err="1"/>
              <a:t>gaster</a:t>
            </a:r>
            <a:r>
              <a:rPr lang="en-US" sz="2400" dirty="0"/>
              <a:t> </a:t>
            </a:r>
          </a:p>
          <a:p>
            <a:r>
              <a:rPr lang="en-US" sz="2400" dirty="0"/>
              <a:t>Because of large number, when they die from treatments, bodies will pile up in areas around a structure</a:t>
            </a:r>
          </a:p>
          <a:p>
            <a:endParaRPr lang="en-US" sz="2400" dirty="0"/>
          </a:p>
          <a:p>
            <a:endParaRPr lang="en-US" sz="2400" dirty="0"/>
          </a:p>
        </p:txBody>
      </p:sp>
      <p:pic>
        <p:nvPicPr>
          <p:cNvPr id="4" name="Picture 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a:xfrm>
            <a:off x="6893169" y="1406518"/>
            <a:ext cx="3779383" cy="1946284"/>
          </a:xfrm>
          <a:prstGeom prst="rect">
            <a:avLst/>
          </a:prstGeom>
          <a:noFill/>
        </p:spPr>
      </p:pic>
      <p:pic>
        <p:nvPicPr>
          <p:cNvPr id="5" name="Picture 2" descr="C:\Users\knix\Desktop\ccants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05701" y="3794490"/>
            <a:ext cx="3754317" cy="2502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8674155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Odorous House Ants</a:t>
            </a:r>
          </a:p>
        </p:txBody>
      </p:sp>
      <p:sp>
        <p:nvSpPr>
          <p:cNvPr id="5" name="Content Placeholder 4"/>
          <p:cNvSpPr>
            <a:spLocks noGrp="1"/>
          </p:cNvSpPr>
          <p:nvPr>
            <p:ph idx="1"/>
          </p:nvPr>
        </p:nvSpPr>
        <p:spPr>
          <a:xfrm>
            <a:off x="845127" y="1828800"/>
            <a:ext cx="4867919" cy="4351337"/>
          </a:xfrm>
        </p:spPr>
        <p:txBody>
          <a:bodyPr>
            <a:normAutofit/>
          </a:bodyPr>
          <a:lstStyle/>
          <a:p>
            <a:r>
              <a:rPr lang="en-US" sz="2400" dirty="0"/>
              <a:t>Range in color from dark brown to shiny black</a:t>
            </a:r>
          </a:p>
          <a:p>
            <a:r>
              <a:rPr lang="en-US" sz="2400" dirty="0"/>
              <a:t>Node is hidden by pedicel</a:t>
            </a:r>
          </a:p>
          <a:p>
            <a:r>
              <a:rPr lang="en-US" sz="2400" dirty="0"/>
              <a:t>Primarily sweet feeds, preferring honeydew from aphids and scale insects. Will also feed on insects</a:t>
            </a:r>
          </a:p>
          <a:p>
            <a:r>
              <a:rPr lang="en-US" sz="2400" dirty="0"/>
              <a:t>When disturbed, become erratic with their abdomens raised in the air, similar to acrobat ant</a:t>
            </a:r>
          </a:p>
          <a:p>
            <a:r>
              <a:rPr lang="en-US" sz="2400" dirty="0"/>
              <a:t>Smell like coconut when crushed</a:t>
            </a:r>
          </a:p>
          <a:p>
            <a:endParaRPr lang="en-US" sz="2400" dirty="0"/>
          </a:p>
        </p:txBody>
      </p:sp>
      <p:pic>
        <p:nvPicPr>
          <p:cNvPr id="6" name="Picture 4" descr="http://upload.wikimedia.org/wikipedia/commons/thumb/c/c7/Tapinoma_sessile_casent0104849_profile_1.jpg/1024px-Tapinoma_sessile_casent0104849_profile_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02733" y="3545095"/>
            <a:ext cx="4467225" cy="2517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8"/>
          <p:cNvPicPr>
            <a:picLocks noChangeAspect="1"/>
          </p:cNvPicPr>
          <p:nvPr/>
        </p:nvPicPr>
        <p:blipFill>
          <a:blip r:embed="rId3"/>
          <a:stretch>
            <a:fillRect/>
          </a:stretch>
        </p:blipFill>
        <p:spPr>
          <a:xfrm>
            <a:off x="6588457" y="1083249"/>
            <a:ext cx="4295775" cy="2295525"/>
          </a:xfrm>
          <a:prstGeom prst="rect">
            <a:avLst/>
          </a:prstGeom>
        </p:spPr>
      </p:pic>
    </p:spTree>
    <p:extLst>
      <p:ext uri="{BB962C8B-B14F-4D97-AF65-F5344CB8AC3E}">
        <p14:creationId xmlns:p14="http://schemas.microsoft.com/office/powerpoint/2010/main" val="67045792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Odorous House Ants</a:t>
            </a:r>
          </a:p>
        </p:txBody>
      </p:sp>
      <p:sp>
        <p:nvSpPr>
          <p:cNvPr id="3" name="Content Placeholder 2"/>
          <p:cNvSpPr>
            <a:spLocks noGrp="1"/>
          </p:cNvSpPr>
          <p:nvPr>
            <p:ph idx="1"/>
          </p:nvPr>
        </p:nvSpPr>
        <p:spPr>
          <a:xfrm>
            <a:off x="845126" y="1828800"/>
            <a:ext cx="4211427" cy="4351337"/>
          </a:xfrm>
        </p:spPr>
        <p:txBody>
          <a:bodyPr>
            <a:normAutofit fontScale="77500" lnSpcReduction="20000"/>
          </a:bodyPr>
          <a:lstStyle/>
          <a:p>
            <a:r>
              <a:rPr lang="en-US" dirty="0"/>
              <a:t>Large colonies, with up to 10,000 workers and multiple queens</a:t>
            </a:r>
          </a:p>
          <a:p>
            <a:r>
              <a:rPr lang="en-US" dirty="0"/>
              <a:t>Outside</a:t>
            </a:r>
          </a:p>
          <a:p>
            <a:r>
              <a:rPr lang="en-US" dirty="0"/>
              <a:t>Live in shallow nests in the soil and potted plants</a:t>
            </a:r>
          </a:p>
          <a:p>
            <a:r>
              <a:rPr lang="en-US" dirty="0"/>
              <a:t>Under stones, wood and debris</a:t>
            </a:r>
          </a:p>
          <a:p>
            <a:r>
              <a:rPr lang="en-US" dirty="0"/>
              <a:t>Inside</a:t>
            </a:r>
          </a:p>
          <a:p>
            <a:r>
              <a:rPr lang="en-US" dirty="0"/>
              <a:t>Wall voids</a:t>
            </a:r>
          </a:p>
          <a:p>
            <a:r>
              <a:rPr lang="en-US" dirty="0"/>
              <a:t>Under floors</a:t>
            </a:r>
          </a:p>
          <a:p>
            <a:r>
              <a:rPr lang="en-US" dirty="0"/>
              <a:t>Around water pipes and heaters</a:t>
            </a:r>
          </a:p>
          <a:p>
            <a:r>
              <a:rPr lang="en-US" dirty="0"/>
              <a:t>Potted plants</a:t>
            </a:r>
          </a:p>
          <a:p>
            <a:endParaRPr lang="en-US" dirty="0"/>
          </a:p>
        </p:txBody>
      </p:sp>
      <p:pic>
        <p:nvPicPr>
          <p:cNvPr id="4" name="Picture 3"/>
          <p:cNvPicPr>
            <a:picLocks noChangeAspect="1"/>
          </p:cNvPicPr>
          <p:nvPr/>
        </p:nvPicPr>
        <p:blipFill>
          <a:blip r:embed="rId2"/>
          <a:stretch>
            <a:fillRect/>
          </a:stretch>
        </p:blipFill>
        <p:spPr>
          <a:xfrm>
            <a:off x="7109421" y="453360"/>
            <a:ext cx="3276043" cy="2613403"/>
          </a:xfrm>
          <a:prstGeom prst="rect">
            <a:avLst/>
          </a:prstGeom>
        </p:spPr>
      </p:pic>
      <p:pic>
        <p:nvPicPr>
          <p:cNvPr id="1026" name="Picture 2" descr="Odorous house ants are attracted to honey and other sweet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43730" y="3519680"/>
            <a:ext cx="3207423" cy="26604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4109697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Pyramid Ants</a:t>
            </a:r>
          </a:p>
        </p:txBody>
      </p:sp>
      <p:sp>
        <p:nvSpPr>
          <p:cNvPr id="3" name="Content Placeholder 2"/>
          <p:cNvSpPr>
            <a:spLocks noGrp="1"/>
          </p:cNvSpPr>
          <p:nvPr>
            <p:ph idx="1"/>
          </p:nvPr>
        </p:nvSpPr>
        <p:spPr>
          <a:xfrm>
            <a:off x="845127" y="1828800"/>
            <a:ext cx="3531488" cy="4351337"/>
          </a:xfrm>
        </p:spPr>
        <p:txBody>
          <a:bodyPr>
            <a:normAutofit/>
          </a:bodyPr>
          <a:lstStyle/>
          <a:p>
            <a:r>
              <a:rPr lang="en-US" sz="2400" dirty="0"/>
              <a:t>Pale orange to dark brown</a:t>
            </a:r>
          </a:p>
          <a:p>
            <a:r>
              <a:rPr lang="en-US" sz="2400" dirty="0"/>
              <a:t>Pyramid projection on thorax</a:t>
            </a:r>
          </a:p>
          <a:p>
            <a:r>
              <a:rPr lang="en-US" sz="2400" dirty="0"/>
              <a:t>Does not sting or act aggressively</a:t>
            </a:r>
          </a:p>
          <a:p>
            <a:r>
              <a:rPr lang="en-US" sz="2400" dirty="0"/>
              <a:t>Nest out of a single-hole volcano-type mound</a:t>
            </a:r>
          </a:p>
          <a:p>
            <a:endParaRPr lang="en-US" sz="2400" dirty="0"/>
          </a:p>
        </p:txBody>
      </p:sp>
      <p:pic>
        <p:nvPicPr>
          <p:cNvPr id="5" name="Picture 4"/>
          <p:cNvPicPr>
            <a:picLocks noChangeAspect="1"/>
          </p:cNvPicPr>
          <p:nvPr/>
        </p:nvPicPr>
        <p:blipFill>
          <a:blip r:embed="rId2"/>
          <a:stretch>
            <a:fillRect/>
          </a:stretch>
        </p:blipFill>
        <p:spPr>
          <a:xfrm>
            <a:off x="8381359" y="186006"/>
            <a:ext cx="3393739" cy="2285048"/>
          </a:xfrm>
          <a:prstGeom prst="rect">
            <a:avLst/>
          </a:prstGeom>
        </p:spPr>
      </p:pic>
      <p:pic>
        <p:nvPicPr>
          <p:cNvPr id="6" name="Picture 5"/>
          <p:cNvPicPr>
            <a:picLocks noChangeAspect="1"/>
          </p:cNvPicPr>
          <p:nvPr/>
        </p:nvPicPr>
        <p:blipFill>
          <a:blip r:embed="rId3"/>
          <a:stretch>
            <a:fillRect/>
          </a:stretch>
        </p:blipFill>
        <p:spPr>
          <a:xfrm>
            <a:off x="8286053" y="3854352"/>
            <a:ext cx="3700061" cy="2161564"/>
          </a:xfrm>
          <a:prstGeom prst="rect">
            <a:avLst/>
          </a:prstGeom>
        </p:spPr>
      </p:pic>
      <p:pic>
        <p:nvPicPr>
          <p:cNvPr id="8" name="Picture 8" descr="DorBic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32900" y="2034712"/>
            <a:ext cx="3253153" cy="22559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2314128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5216788" y="2462663"/>
            <a:ext cx="4088234" cy="2328252"/>
          </a:xfrm>
          <a:prstGeom prst="rect">
            <a:avLst/>
          </a:prstGeom>
        </p:spPr>
      </p:pic>
      <p:sp>
        <p:nvSpPr>
          <p:cNvPr id="2" name="Title 1"/>
          <p:cNvSpPr>
            <a:spLocks noGrp="1"/>
          </p:cNvSpPr>
          <p:nvPr>
            <p:ph type="title"/>
          </p:nvPr>
        </p:nvSpPr>
        <p:spPr/>
        <p:txBody>
          <a:bodyPr/>
          <a:lstStyle/>
          <a:p>
            <a:r>
              <a:rPr lang="en-US" dirty="0"/>
              <a:t>Carpenter Ants</a:t>
            </a:r>
          </a:p>
        </p:txBody>
      </p:sp>
      <p:sp>
        <p:nvSpPr>
          <p:cNvPr id="3" name="Content Placeholder 2"/>
          <p:cNvSpPr>
            <a:spLocks noGrp="1"/>
          </p:cNvSpPr>
          <p:nvPr>
            <p:ph idx="1"/>
          </p:nvPr>
        </p:nvSpPr>
        <p:spPr>
          <a:xfrm>
            <a:off x="845127" y="1828800"/>
            <a:ext cx="3445519" cy="4351337"/>
          </a:xfrm>
        </p:spPr>
        <p:txBody>
          <a:bodyPr>
            <a:normAutofit fontScale="92500" lnSpcReduction="10000"/>
          </a:bodyPr>
          <a:lstStyle/>
          <a:p>
            <a:r>
              <a:rPr lang="en-US" dirty="0"/>
              <a:t>Large in size</a:t>
            </a:r>
          </a:p>
          <a:p>
            <a:r>
              <a:rPr lang="en-US" dirty="0"/>
              <a:t>Numerous species in Texas/Oklahoma area</a:t>
            </a:r>
          </a:p>
          <a:p>
            <a:pPr lvl="1"/>
            <a:r>
              <a:rPr lang="en-US" dirty="0"/>
              <a:t>Solid black</a:t>
            </a:r>
          </a:p>
          <a:p>
            <a:pPr lvl="1"/>
            <a:r>
              <a:rPr lang="en-US" dirty="0"/>
              <a:t>Black with brownish/orange head and thorax</a:t>
            </a:r>
          </a:p>
          <a:p>
            <a:pPr lvl="1"/>
            <a:r>
              <a:rPr lang="en-US" dirty="0"/>
              <a:t>Black with reddish thorax</a:t>
            </a:r>
          </a:p>
          <a:p>
            <a:r>
              <a:rPr lang="en-US" dirty="0"/>
              <a:t>No stinger</a:t>
            </a:r>
          </a:p>
          <a:p>
            <a:r>
              <a:rPr lang="en-US" dirty="0"/>
              <a:t>Covered in yellowish/white hairs</a:t>
            </a:r>
          </a:p>
          <a:p>
            <a:endParaRPr lang="en-US" dirty="0"/>
          </a:p>
        </p:txBody>
      </p:sp>
      <p:pic>
        <p:nvPicPr>
          <p:cNvPr id="4" name="Picture 3"/>
          <p:cNvPicPr>
            <a:picLocks noChangeAspect="1"/>
          </p:cNvPicPr>
          <p:nvPr/>
        </p:nvPicPr>
        <p:blipFill>
          <a:blip r:embed="rId3"/>
          <a:stretch>
            <a:fillRect/>
          </a:stretch>
        </p:blipFill>
        <p:spPr>
          <a:xfrm>
            <a:off x="7521655" y="285303"/>
            <a:ext cx="4300118" cy="2465036"/>
          </a:xfrm>
          <a:prstGeom prst="rect">
            <a:avLst/>
          </a:prstGeom>
        </p:spPr>
      </p:pic>
      <p:pic>
        <p:nvPicPr>
          <p:cNvPr id="6" name="Picture 5"/>
          <p:cNvPicPr>
            <a:picLocks noChangeAspect="1"/>
          </p:cNvPicPr>
          <p:nvPr/>
        </p:nvPicPr>
        <p:blipFill>
          <a:blip r:embed="rId4"/>
          <a:stretch>
            <a:fillRect/>
          </a:stretch>
        </p:blipFill>
        <p:spPr>
          <a:xfrm>
            <a:off x="8323534" y="4503239"/>
            <a:ext cx="3498239" cy="2234661"/>
          </a:xfrm>
          <a:prstGeom prst="rect">
            <a:avLst/>
          </a:prstGeom>
        </p:spPr>
      </p:pic>
    </p:spTree>
    <p:extLst>
      <p:ext uri="{BB962C8B-B14F-4D97-AF65-F5344CB8AC3E}">
        <p14:creationId xmlns:p14="http://schemas.microsoft.com/office/powerpoint/2010/main" val="84828837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Carpenter Ants</a:t>
            </a:r>
          </a:p>
        </p:txBody>
      </p:sp>
      <p:sp>
        <p:nvSpPr>
          <p:cNvPr id="3" name="Content Placeholder 2"/>
          <p:cNvSpPr>
            <a:spLocks noGrp="1"/>
          </p:cNvSpPr>
          <p:nvPr>
            <p:ph sz="half" idx="1"/>
          </p:nvPr>
        </p:nvSpPr>
        <p:spPr/>
        <p:txBody>
          <a:bodyPr>
            <a:normAutofit fontScale="92500" lnSpcReduction="20000"/>
          </a:bodyPr>
          <a:lstStyle/>
          <a:p>
            <a:r>
              <a:rPr lang="en-US" dirty="0"/>
              <a:t>Nest in wood, dead stumps, lumber piles, rotting logs, wall voids</a:t>
            </a:r>
          </a:p>
          <a:p>
            <a:r>
              <a:rPr lang="en-US" dirty="0"/>
              <a:t>Main colony and satellites</a:t>
            </a:r>
          </a:p>
          <a:p>
            <a:r>
              <a:rPr lang="en-US" dirty="0"/>
              <a:t>Swarm mainly in spring</a:t>
            </a:r>
          </a:p>
          <a:p>
            <a:r>
              <a:rPr lang="en-US" dirty="0"/>
              <a:t>Forage mainly at night</a:t>
            </a:r>
          </a:p>
          <a:p>
            <a:r>
              <a:rPr lang="en-US" dirty="0"/>
              <a:t>Nests can be located by the presence of small piles of sawdust, or </a:t>
            </a:r>
            <a:r>
              <a:rPr lang="en-US" dirty="0" err="1"/>
              <a:t>frass</a:t>
            </a:r>
            <a:r>
              <a:rPr lang="en-US" dirty="0"/>
              <a:t> </a:t>
            </a:r>
          </a:p>
          <a:p>
            <a:r>
              <a:rPr lang="en-US" dirty="0"/>
              <a:t>Frass consists of wood shavings or other material excavated from the ant’s nests, as well as tiny fragments of dead ants and other insects </a:t>
            </a:r>
          </a:p>
          <a:p>
            <a:endParaRPr lang="en-US" dirty="0"/>
          </a:p>
        </p:txBody>
      </p:sp>
      <p:pic>
        <p:nvPicPr>
          <p:cNvPr id="5" name="Picture 2" descr="http://info-now.org/ants/CamPen-B.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22220" y="64394"/>
            <a:ext cx="3926512" cy="26211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8474402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Carpenter Ants</a:t>
            </a:r>
          </a:p>
        </p:txBody>
      </p:sp>
      <p:sp>
        <p:nvSpPr>
          <p:cNvPr id="3" name="Content Placeholder 2"/>
          <p:cNvSpPr>
            <a:spLocks noGrp="1"/>
          </p:cNvSpPr>
          <p:nvPr>
            <p:ph sz="half" idx="1"/>
          </p:nvPr>
        </p:nvSpPr>
        <p:spPr/>
        <p:txBody>
          <a:bodyPr/>
          <a:lstStyle/>
          <a:p>
            <a:r>
              <a:rPr lang="en-US" dirty="0"/>
              <a:t>Single queen per nest</a:t>
            </a:r>
          </a:p>
          <a:p>
            <a:r>
              <a:rPr lang="en-US" dirty="0"/>
              <a:t>Colonies of carpenter ants will not combine</a:t>
            </a:r>
          </a:p>
          <a:p>
            <a:r>
              <a:rPr lang="en-US" dirty="0"/>
              <a:t>Colonies show aggression towards each other</a:t>
            </a:r>
          </a:p>
          <a:p>
            <a:pPr marL="0" indent="0">
              <a:buNone/>
            </a:pPr>
            <a:endParaRPr lang="en-US" dirty="0"/>
          </a:p>
          <a:p>
            <a:pPr marL="0" indent="0">
              <a:buNone/>
            </a:pPr>
            <a:r>
              <a:rPr lang="en-US" i="1" u="sng" dirty="0"/>
              <a:t>What does this mean for you when you are treating for carpenter ants?</a:t>
            </a:r>
          </a:p>
        </p:txBody>
      </p:sp>
    </p:spTree>
    <p:extLst>
      <p:ext uri="{BB962C8B-B14F-4D97-AF65-F5344CB8AC3E}">
        <p14:creationId xmlns:p14="http://schemas.microsoft.com/office/powerpoint/2010/main" val="405129367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2 </a:t>
            </a:r>
            <a:r>
              <a:rPr lang="en-US" dirty="0" err="1"/>
              <a:t>Noded</a:t>
            </a:r>
            <a:r>
              <a:rPr lang="en-US" dirty="0"/>
              <a:t> Ants</a:t>
            </a:r>
          </a:p>
        </p:txBody>
      </p:sp>
      <p:sp>
        <p:nvSpPr>
          <p:cNvPr id="5" name="Text Placeholder 4"/>
          <p:cNvSpPr>
            <a:spLocks noGrp="1"/>
          </p:cNvSpPr>
          <p:nvPr>
            <p:ph type="body" idx="1"/>
          </p:nvPr>
        </p:nvSpPr>
        <p:spPr/>
        <p:txBody>
          <a:bodyPr/>
          <a:lstStyle/>
          <a:p>
            <a:endParaRPr lang="en-US"/>
          </a:p>
        </p:txBody>
      </p:sp>
    </p:spTree>
    <p:extLst>
      <p:ext uri="{BB962C8B-B14F-4D97-AF65-F5344CB8AC3E}">
        <p14:creationId xmlns:p14="http://schemas.microsoft.com/office/powerpoint/2010/main" val="42530820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Elongate Twig Ant</a:t>
            </a:r>
          </a:p>
        </p:txBody>
      </p:sp>
      <p:sp>
        <p:nvSpPr>
          <p:cNvPr id="3" name="Content Placeholder 2"/>
          <p:cNvSpPr>
            <a:spLocks noGrp="1"/>
          </p:cNvSpPr>
          <p:nvPr>
            <p:ph sz="half" idx="1"/>
          </p:nvPr>
        </p:nvSpPr>
        <p:spPr/>
        <p:txBody>
          <a:bodyPr/>
          <a:lstStyle/>
          <a:p>
            <a:r>
              <a:rPr lang="en-US" altLang="en-US" dirty="0"/>
              <a:t>Elongate body</a:t>
            </a:r>
          </a:p>
          <a:p>
            <a:r>
              <a:rPr lang="en-US" altLang="en-US" dirty="0"/>
              <a:t>Stinger present</a:t>
            </a:r>
          </a:p>
          <a:p>
            <a:pPr lvl="1"/>
            <a:r>
              <a:rPr lang="en-US" altLang="en-US" dirty="0"/>
              <a:t>Very painful when stung</a:t>
            </a:r>
          </a:p>
          <a:p>
            <a:r>
              <a:rPr lang="en-US" altLang="en-US" dirty="0"/>
              <a:t>Wasp like in appearance</a:t>
            </a:r>
          </a:p>
          <a:p>
            <a:r>
              <a:rPr lang="en-US" altLang="en-US" dirty="0"/>
              <a:t>Forage individually</a:t>
            </a:r>
          </a:p>
          <a:p>
            <a:r>
              <a:rPr lang="en-US" altLang="en-US" dirty="0"/>
              <a:t>Found mainly outdoors on fences, eaves, and trees</a:t>
            </a:r>
          </a:p>
          <a:p>
            <a:endParaRPr lang="en-US" dirty="0"/>
          </a:p>
        </p:txBody>
      </p:sp>
      <p:pic>
        <p:nvPicPr>
          <p:cNvPr id="5" name="Wasp Ant">
            <a:hlinkClick r:id="" action="ppaction://media"/>
          </p:cNvPr>
          <p:cNvPicPr>
            <a:picLocks noGrp="1" noChangeAspect="1"/>
          </p:cNvPicPr>
          <p:nvPr>
            <p:ph sz="half" idx="2"/>
            <a:videoFile r:link="rId2"/>
            <p:extLst>
              <p:ext uri="{DAA4B4D4-6D71-4841-9C94-3DE7FCFB9230}">
                <p14:media xmlns:p14="http://schemas.microsoft.com/office/powerpoint/2010/main" r:embed="rId1"/>
              </p:ext>
            </p:extLst>
          </p:nvPr>
        </p:nvPicPr>
        <p:blipFill>
          <a:blip r:embed="rId4"/>
          <a:stretch>
            <a:fillRect/>
          </a:stretch>
        </p:blipFill>
        <p:spPr>
          <a:xfrm>
            <a:off x="6400255" y="3206764"/>
            <a:ext cx="5181600" cy="3532188"/>
          </a:xfrm>
        </p:spPr>
      </p:pic>
      <p:pic>
        <p:nvPicPr>
          <p:cNvPr id="5122" name="Picture 2" descr="http://www.lsuagcenter.com/~/media/system/2/e/2/0/2e20bfafbb1e592d421c8dd92ea88b78/pseudomyrmex1credit.jpg?bc=white&amp;as=0&amp;mh=400&amp;mw=1110&amp;sc=25&amp;thn=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523630" y="136479"/>
            <a:ext cx="4939112" cy="29139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5073699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5"/>
                                        </p:tgtEl>
                                      </p:cBhvr>
                                    </p:cmd>
                                  </p:childTnLst>
                                </p:cTn>
                              </p:par>
                            </p:childTnLst>
                          </p:cTn>
                        </p:par>
                      </p:childTnLst>
                    </p:cTn>
                  </p:par>
                </p:childTnLst>
              </p:cTn>
              <p:nextCondLst>
                <p:cond evt="onClick" delay="0">
                  <p:tgtEl>
                    <p:spTgt spid="5"/>
                  </p:tgtEl>
                </p:cond>
              </p:nextCondLst>
            </p:seq>
            <p:video>
              <p:cMediaNode vol="80000">
                <p:cTn id="7" fill="hold" display="0">
                  <p:stCondLst>
                    <p:cond delay="indefinite"/>
                  </p:stCondLst>
                </p:cTn>
                <p:tgtEl>
                  <p:spTgt spid="5"/>
                </p:tgtEl>
              </p:cMediaNode>
            </p:video>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Pharaoh Ants</a:t>
            </a:r>
          </a:p>
        </p:txBody>
      </p:sp>
      <p:sp>
        <p:nvSpPr>
          <p:cNvPr id="5" name="Content Placeholder 4"/>
          <p:cNvSpPr>
            <a:spLocks noGrp="1"/>
          </p:cNvSpPr>
          <p:nvPr>
            <p:ph idx="1"/>
          </p:nvPr>
        </p:nvSpPr>
        <p:spPr>
          <a:xfrm>
            <a:off x="845127" y="1828800"/>
            <a:ext cx="5063304" cy="4351337"/>
          </a:xfrm>
        </p:spPr>
        <p:txBody>
          <a:bodyPr>
            <a:normAutofit fontScale="92500" lnSpcReduction="10000"/>
          </a:bodyPr>
          <a:lstStyle/>
          <a:p>
            <a:r>
              <a:rPr lang="en-US" dirty="0"/>
              <a:t>Yellow, honey colored, or orange</a:t>
            </a:r>
          </a:p>
          <a:p>
            <a:r>
              <a:rPr lang="en-US" dirty="0"/>
              <a:t>Thorax uneven when viewed from the side</a:t>
            </a:r>
          </a:p>
          <a:p>
            <a:r>
              <a:rPr lang="en-US" dirty="0"/>
              <a:t>Head, thorax &amp; petiole densely sculptured</a:t>
            </a:r>
          </a:p>
          <a:p>
            <a:r>
              <a:rPr lang="en-US" dirty="0"/>
              <a:t>Gaster is smooth &amp; shiny</a:t>
            </a:r>
          </a:p>
          <a:p>
            <a:r>
              <a:rPr lang="en-US" dirty="0"/>
              <a:t>Stinger present</a:t>
            </a:r>
          </a:p>
          <a:p>
            <a:r>
              <a:rPr lang="en-US" dirty="0"/>
              <a:t>Single file foraging</a:t>
            </a:r>
          </a:p>
          <a:p>
            <a:r>
              <a:rPr lang="en-US" dirty="0"/>
              <a:t>Colony will “bud” if foragers removed</a:t>
            </a:r>
          </a:p>
          <a:p>
            <a:endParaRPr lang="en-US" dirty="0"/>
          </a:p>
        </p:txBody>
      </p:sp>
      <p:pic>
        <p:nvPicPr>
          <p:cNvPr id="6" name="Picture 4"/>
          <p:cNvPicPr>
            <a:picLocks noChangeAspect="1" noChangeArrowheads="1"/>
          </p:cNvPicPr>
          <p:nvPr/>
        </p:nvPicPr>
        <p:blipFill>
          <a:blip r:embed="rId2">
            <a:lum bright="18000" contrast="18000"/>
            <a:extLst>
              <a:ext uri="{28A0092B-C50C-407E-A947-70E740481C1C}">
                <a14:useLocalDpi xmlns:a14="http://schemas.microsoft.com/office/drawing/2010/main" val="0"/>
              </a:ext>
            </a:extLst>
          </a:blip>
          <a:srcRect/>
          <a:stretch>
            <a:fillRect/>
          </a:stretch>
        </p:blipFill>
        <p:spPr>
          <a:xfrm>
            <a:off x="7081366" y="790893"/>
            <a:ext cx="3496498" cy="1938337"/>
          </a:xfrm>
          <a:prstGeom prst="rect">
            <a:avLst/>
          </a:prstGeom>
          <a:noFill/>
        </p:spPr>
      </p:pic>
      <p:pic>
        <p:nvPicPr>
          <p:cNvPr id="2" name="Picture 1"/>
          <p:cNvPicPr>
            <a:picLocks noChangeAspect="1"/>
          </p:cNvPicPr>
          <p:nvPr/>
        </p:nvPicPr>
        <p:blipFill>
          <a:blip r:embed="rId3"/>
          <a:stretch>
            <a:fillRect/>
          </a:stretch>
        </p:blipFill>
        <p:spPr>
          <a:xfrm>
            <a:off x="6635263" y="3135879"/>
            <a:ext cx="4388704" cy="3554578"/>
          </a:xfrm>
          <a:prstGeom prst="rect">
            <a:avLst/>
          </a:prstGeom>
        </p:spPr>
      </p:pic>
    </p:spTree>
    <p:extLst>
      <p:ext uri="{BB962C8B-B14F-4D97-AF65-F5344CB8AC3E}">
        <p14:creationId xmlns:p14="http://schemas.microsoft.com/office/powerpoint/2010/main" val="244493227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Pharaoh Ants</a:t>
            </a:r>
          </a:p>
        </p:txBody>
      </p:sp>
      <p:sp>
        <p:nvSpPr>
          <p:cNvPr id="3" name="Content Placeholder 2"/>
          <p:cNvSpPr>
            <a:spLocks noGrp="1"/>
          </p:cNvSpPr>
          <p:nvPr>
            <p:ph sz="half" idx="1"/>
          </p:nvPr>
        </p:nvSpPr>
        <p:spPr/>
        <p:txBody>
          <a:bodyPr/>
          <a:lstStyle/>
          <a:p>
            <a:r>
              <a:rPr lang="en-US" dirty="0"/>
              <a:t>Slow moving with foraging</a:t>
            </a:r>
          </a:p>
          <a:p>
            <a:r>
              <a:rPr lang="en-US" dirty="0"/>
              <a:t>Single file trail</a:t>
            </a:r>
          </a:p>
          <a:p>
            <a:r>
              <a:rPr lang="en-US" dirty="0"/>
              <a:t>Not easily disturbed when foraging or feeding</a:t>
            </a:r>
          </a:p>
        </p:txBody>
      </p:sp>
    </p:spTree>
    <p:extLst>
      <p:ext uri="{BB962C8B-B14F-4D97-AF65-F5344CB8AC3E}">
        <p14:creationId xmlns:p14="http://schemas.microsoft.com/office/powerpoint/2010/main" val="211862087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Acrobat Ants</a:t>
            </a:r>
          </a:p>
        </p:txBody>
      </p:sp>
      <p:sp>
        <p:nvSpPr>
          <p:cNvPr id="3" name="Content Placeholder 2"/>
          <p:cNvSpPr>
            <a:spLocks noGrp="1"/>
          </p:cNvSpPr>
          <p:nvPr>
            <p:ph idx="1"/>
          </p:nvPr>
        </p:nvSpPr>
        <p:spPr>
          <a:xfrm>
            <a:off x="845127" y="1828800"/>
            <a:ext cx="3476781" cy="4351337"/>
          </a:xfrm>
        </p:spPr>
        <p:txBody>
          <a:bodyPr>
            <a:normAutofit fontScale="92500" lnSpcReduction="10000"/>
          </a:bodyPr>
          <a:lstStyle/>
          <a:p>
            <a:r>
              <a:rPr lang="en-US" dirty="0"/>
              <a:t>2 main species in TX and OK area</a:t>
            </a:r>
          </a:p>
          <a:p>
            <a:pPr lvl="1"/>
            <a:r>
              <a:rPr lang="en-US" dirty="0"/>
              <a:t>Solid black</a:t>
            </a:r>
          </a:p>
          <a:p>
            <a:pPr lvl="1"/>
            <a:r>
              <a:rPr lang="en-US" dirty="0"/>
              <a:t>Red head and thorax/black abdomen</a:t>
            </a:r>
          </a:p>
          <a:p>
            <a:r>
              <a:rPr lang="en-US" dirty="0"/>
              <a:t>Abdomen is heart shaped</a:t>
            </a:r>
          </a:p>
          <a:p>
            <a:r>
              <a:rPr lang="en-US" dirty="0"/>
              <a:t>Pair of spines on thorax</a:t>
            </a:r>
          </a:p>
          <a:p>
            <a:r>
              <a:rPr lang="en-US" dirty="0"/>
              <a:t>Will hold abdomen up with threatened</a:t>
            </a:r>
          </a:p>
          <a:p>
            <a:endParaRPr lang="en-US" dirty="0"/>
          </a:p>
        </p:txBody>
      </p:sp>
      <p:pic>
        <p:nvPicPr>
          <p:cNvPr id="5" name="Picture 4"/>
          <p:cNvPicPr>
            <a:picLocks noChangeAspect="1"/>
          </p:cNvPicPr>
          <p:nvPr/>
        </p:nvPicPr>
        <p:blipFill>
          <a:blip r:embed="rId2"/>
          <a:stretch>
            <a:fillRect/>
          </a:stretch>
        </p:blipFill>
        <p:spPr>
          <a:xfrm>
            <a:off x="6337422" y="766762"/>
            <a:ext cx="3971925" cy="2124075"/>
          </a:xfrm>
          <a:prstGeom prst="rect">
            <a:avLst/>
          </a:prstGeom>
        </p:spPr>
      </p:pic>
      <p:pic>
        <p:nvPicPr>
          <p:cNvPr id="6" name="Picture 5"/>
          <p:cNvPicPr>
            <a:picLocks noChangeAspect="1"/>
          </p:cNvPicPr>
          <p:nvPr/>
        </p:nvPicPr>
        <p:blipFill>
          <a:blip r:embed="rId3"/>
          <a:stretch>
            <a:fillRect/>
          </a:stretch>
        </p:blipFill>
        <p:spPr>
          <a:xfrm>
            <a:off x="6337422" y="3403040"/>
            <a:ext cx="3793513" cy="2678550"/>
          </a:xfrm>
          <a:prstGeom prst="rect">
            <a:avLst/>
          </a:prstGeom>
        </p:spPr>
      </p:pic>
    </p:spTree>
    <p:extLst>
      <p:ext uri="{BB962C8B-B14F-4D97-AF65-F5344CB8AC3E}">
        <p14:creationId xmlns:p14="http://schemas.microsoft.com/office/powerpoint/2010/main" val="341106191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Harvester Ants</a:t>
            </a:r>
          </a:p>
        </p:txBody>
      </p:sp>
      <p:sp>
        <p:nvSpPr>
          <p:cNvPr id="3" name="Content Placeholder 2"/>
          <p:cNvSpPr>
            <a:spLocks noGrp="1"/>
          </p:cNvSpPr>
          <p:nvPr>
            <p:ph idx="1"/>
          </p:nvPr>
        </p:nvSpPr>
        <p:spPr>
          <a:xfrm>
            <a:off x="845127" y="1469571"/>
            <a:ext cx="3698870" cy="5029200"/>
          </a:xfrm>
        </p:spPr>
        <p:txBody>
          <a:bodyPr>
            <a:normAutofit lnSpcReduction="10000"/>
          </a:bodyPr>
          <a:lstStyle/>
          <a:p>
            <a:r>
              <a:rPr lang="en-US" sz="2400" dirty="0"/>
              <a:t>Large bodied ant; ¼ to 3/8 inch in length</a:t>
            </a:r>
          </a:p>
          <a:p>
            <a:r>
              <a:rPr lang="en-US" sz="2400" dirty="0"/>
              <a:t>Red, brown or black in color</a:t>
            </a:r>
          </a:p>
          <a:p>
            <a:r>
              <a:rPr lang="en-US" sz="2400" dirty="0"/>
              <a:t>Square shaped heads</a:t>
            </a:r>
          </a:p>
          <a:p>
            <a:r>
              <a:rPr lang="en-US" sz="2400" dirty="0"/>
              <a:t>Beard or fringe of hairs present on the underside of head</a:t>
            </a:r>
          </a:p>
          <a:p>
            <a:r>
              <a:rPr lang="en-US" sz="2400" dirty="0"/>
              <a:t>1 pair of spines on thorax</a:t>
            </a:r>
          </a:p>
          <a:p>
            <a:r>
              <a:rPr lang="en-US" sz="2400" dirty="0"/>
              <a:t>Monomorphic species</a:t>
            </a:r>
          </a:p>
          <a:p>
            <a:r>
              <a:rPr lang="en-US" sz="2400" dirty="0"/>
              <a:t>Not aggressive, rarely sting but when they do, it is painful</a:t>
            </a:r>
          </a:p>
          <a:p>
            <a:endParaRPr lang="en-US" sz="2400" dirty="0"/>
          </a:p>
        </p:txBody>
      </p:sp>
      <p:pic>
        <p:nvPicPr>
          <p:cNvPr id="3074" name="Picture 2" descr="Pogonomyrmex barbatus casent0006306 profile 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70980" y="3676781"/>
            <a:ext cx="3800734" cy="3102349"/>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descr="http://bugguide.net/images/cache/3H6HLREHTHIL2ZRLEZZLGZLL6Z7H3H7HGZHLGZXLVZILVZXLYHXLWZZLPZQLDHHLUZRL6Z0LOHLLGZ7L1Z4LZR5HEZ.jpg"/>
          <p:cNvPicPr/>
          <p:nvPr/>
        </p:nvPicPr>
        <p:blipFill>
          <a:blip r:embed="rId3">
            <a:extLst>
              <a:ext uri="{28A0092B-C50C-407E-A947-70E740481C1C}">
                <a14:useLocalDpi xmlns:a14="http://schemas.microsoft.com/office/drawing/2010/main" val="0"/>
              </a:ext>
            </a:extLst>
          </a:blip>
          <a:srcRect/>
          <a:stretch>
            <a:fillRect/>
          </a:stretch>
        </p:blipFill>
        <p:spPr bwMode="auto">
          <a:xfrm>
            <a:off x="8728969" y="432299"/>
            <a:ext cx="3243580" cy="2074545"/>
          </a:xfrm>
          <a:prstGeom prst="rect">
            <a:avLst/>
          </a:prstGeom>
          <a:noFill/>
          <a:ln>
            <a:noFill/>
          </a:ln>
        </p:spPr>
      </p:pic>
      <p:pic>
        <p:nvPicPr>
          <p:cNvPr id="11" name="Picture 10" descr="http://www.entomology.lsu.edu/faculty/hooper_files/HarvesterAntWorker.jpg"/>
          <p:cNvPicPr/>
          <p:nvPr/>
        </p:nvPicPr>
        <p:blipFill>
          <a:blip r:embed="rId4">
            <a:extLst>
              <a:ext uri="{28A0092B-C50C-407E-A947-70E740481C1C}">
                <a14:useLocalDpi xmlns:a14="http://schemas.microsoft.com/office/drawing/2010/main" val="0"/>
              </a:ext>
            </a:extLst>
          </a:blip>
          <a:srcRect/>
          <a:stretch>
            <a:fillRect/>
          </a:stretch>
        </p:blipFill>
        <p:spPr bwMode="auto">
          <a:xfrm>
            <a:off x="4889242" y="1469571"/>
            <a:ext cx="3755740" cy="2419402"/>
          </a:xfrm>
          <a:prstGeom prst="rect">
            <a:avLst/>
          </a:prstGeom>
          <a:noFill/>
          <a:ln>
            <a:noFill/>
          </a:ln>
        </p:spPr>
      </p:pic>
    </p:spTree>
    <p:extLst>
      <p:ext uri="{BB962C8B-B14F-4D97-AF65-F5344CB8AC3E}">
        <p14:creationId xmlns:p14="http://schemas.microsoft.com/office/powerpoint/2010/main" val="156278198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Harvester Ants</a:t>
            </a:r>
          </a:p>
        </p:txBody>
      </p:sp>
      <p:sp>
        <p:nvSpPr>
          <p:cNvPr id="3" name="Content Placeholder 2"/>
          <p:cNvSpPr>
            <a:spLocks noGrp="1"/>
          </p:cNvSpPr>
          <p:nvPr>
            <p:ph idx="1"/>
          </p:nvPr>
        </p:nvSpPr>
        <p:spPr>
          <a:xfrm>
            <a:off x="845127" y="1828800"/>
            <a:ext cx="5051820" cy="4351337"/>
          </a:xfrm>
        </p:spPr>
        <p:txBody>
          <a:bodyPr>
            <a:normAutofit fontScale="92500" lnSpcReduction="10000"/>
          </a:bodyPr>
          <a:lstStyle/>
          <a:p>
            <a:r>
              <a:rPr lang="en-US" dirty="0"/>
              <a:t>Common in arid regions with sandy soil</a:t>
            </a:r>
          </a:p>
          <a:p>
            <a:r>
              <a:rPr lang="en-US" dirty="0"/>
              <a:t>Can colonize lawns, playgrounds and turf, but will not invade homes</a:t>
            </a:r>
          </a:p>
          <a:p>
            <a:r>
              <a:rPr lang="en-US" dirty="0"/>
              <a:t>Depending on the species they can build large exposed, flattened mounds or small mounds with cones of primarily sand</a:t>
            </a:r>
          </a:p>
          <a:p>
            <a:r>
              <a:rPr lang="en-US" dirty="0"/>
              <a:t>Workers will clear the area of all vegetation around nests creating a bare area of fully exposed soil</a:t>
            </a:r>
          </a:p>
          <a:p>
            <a:endParaRPr lang="en-US" dirty="0"/>
          </a:p>
        </p:txBody>
      </p:sp>
      <p:pic>
        <p:nvPicPr>
          <p:cNvPr id="4098" name="Picture 2" descr="http://extentopubs.tamu.edu/local_images/e-402/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80099" y="490001"/>
            <a:ext cx="3400101" cy="2402641"/>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http://waynesword.palomar.edu/images/verdewild2b.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40759" y="3246810"/>
            <a:ext cx="5081555" cy="35244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6435298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Fire Ants</a:t>
            </a:r>
          </a:p>
        </p:txBody>
      </p:sp>
      <p:sp>
        <p:nvSpPr>
          <p:cNvPr id="3" name="Content Placeholder 2"/>
          <p:cNvSpPr>
            <a:spLocks noGrp="1"/>
          </p:cNvSpPr>
          <p:nvPr>
            <p:ph idx="1"/>
          </p:nvPr>
        </p:nvSpPr>
        <p:spPr>
          <a:xfrm>
            <a:off x="845127" y="1828800"/>
            <a:ext cx="3742504" cy="4822092"/>
          </a:xfrm>
        </p:spPr>
        <p:txBody>
          <a:bodyPr>
            <a:normAutofit/>
          </a:bodyPr>
          <a:lstStyle/>
          <a:p>
            <a:r>
              <a:rPr lang="en-US" dirty="0"/>
              <a:t>Head and thorax are varied red, brown or black</a:t>
            </a:r>
          </a:p>
          <a:p>
            <a:r>
              <a:rPr lang="en-US" dirty="0"/>
              <a:t>Gaster is shiny black with stinger present</a:t>
            </a:r>
          </a:p>
          <a:p>
            <a:r>
              <a:rPr lang="en-US" dirty="0"/>
              <a:t>No spines on thorax</a:t>
            </a:r>
          </a:p>
          <a:p>
            <a:r>
              <a:rPr lang="en-US" dirty="0"/>
              <a:t>Protein feeders</a:t>
            </a:r>
          </a:p>
        </p:txBody>
      </p:sp>
      <p:pic>
        <p:nvPicPr>
          <p:cNvPr id="4"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a:xfrm>
            <a:off x="6682153" y="1116066"/>
            <a:ext cx="4165600" cy="2057835"/>
          </a:xfrm>
          <a:prstGeom prst="rect">
            <a:avLst/>
          </a:prstGeom>
          <a:noFill/>
        </p:spPr>
      </p:pic>
      <p:pic>
        <p:nvPicPr>
          <p:cNvPr id="5" name="Picture 4"/>
          <p:cNvPicPr>
            <a:picLocks noChangeAspect="1"/>
          </p:cNvPicPr>
          <p:nvPr/>
        </p:nvPicPr>
        <p:blipFill>
          <a:blip r:embed="rId3"/>
          <a:stretch>
            <a:fillRect/>
          </a:stretch>
        </p:blipFill>
        <p:spPr>
          <a:xfrm>
            <a:off x="6416431" y="3380029"/>
            <a:ext cx="4744549" cy="3177078"/>
          </a:xfrm>
          <a:prstGeom prst="rect">
            <a:avLst/>
          </a:prstGeom>
        </p:spPr>
      </p:pic>
    </p:spTree>
    <p:extLst>
      <p:ext uri="{BB962C8B-B14F-4D97-AF65-F5344CB8AC3E}">
        <p14:creationId xmlns:p14="http://schemas.microsoft.com/office/powerpoint/2010/main" val="333991016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Fire Ants</a:t>
            </a:r>
          </a:p>
        </p:txBody>
      </p:sp>
      <p:sp>
        <p:nvSpPr>
          <p:cNvPr id="3" name="Content Placeholder 2"/>
          <p:cNvSpPr>
            <a:spLocks noGrp="1"/>
          </p:cNvSpPr>
          <p:nvPr>
            <p:ph idx="1"/>
          </p:nvPr>
        </p:nvSpPr>
        <p:spPr>
          <a:xfrm>
            <a:off x="845127" y="1828800"/>
            <a:ext cx="4781950" cy="4351337"/>
          </a:xfrm>
        </p:spPr>
        <p:txBody>
          <a:bodyPr>
            <a:normAutofit lnSpcReduction="10000"/>
          </a:bodyPr>
          <a:lstStyle/>
          <a:p>
            <a:r>
              <a:rPr lang="en-US" dirty="0"/>
              <a:t>Mound forming, </a:t>
            </a:r>
          </a:p>
          <a:p>
            <a:pPr lvl="1"/>
            <a:r>
              <a:rPr lang="en-US" dirty="0"/>
              <a:t>Approximately 10% of colony located here</a:t>
            </a:r>
          </a:p>
          <a:p>
            <a:pPr lvl="1"/>
            <a:r>
              <a:rPr lang="en-US" dirty="0"/>
              <a:t>Older workers</a:t>
            </a:r>
          </a:p>
          <a:p>
            <a:r>
              <a:rPr lang="en-US" dirty="0"/>
              <a:t>Ground nesting </a:t>
            </a:r>
          </a:p>
          <a:p>
            <a:pPr lvl="1"/>
            <a:r>
              <a:rPr lang="en-US" dirty="0"/>
              <a:t>Underground network of tunnels</a:t>
            </a:r>
          </a:p>
          <a:p>
            <a:pPr lvl="1"/>
            <a:r>
              <a:rPr lang="en-US" dirty="0"/>
              <a:t>Young workers, queen(s), egg, larvae, and pupae</a:t>
            </a:r>
          </a:p>
          <a:p>
            <a:r>
              <a:rPr lang="en-US" dirty="0"/>
              <a:t>Will forage/nest inside structures </a:t>
            </a:r>
          </a:p>
          <a:p>
            <a:endParaRPr lang="en-US" dirty="0"/>
          </a:p>
        </p:txBody>
      </p:sp>
      <p:pic>
        <p:nvPicPr>
          <p:cNvPr id="5" name="Picture 4"/>
          <p:cNvPicPr>
            <a:picLocks noChangeAspect="1"/>
          </p:cNvPicPr>
          <p:nvPr/>
        </p:nvPicPr>
        <p:blipFill>
          <a:blip r:embed="rId2"/>
          <a:stretch>
            <a:fillRect/>
          </a:stretch>
        </p:blipFill>
        <p:spPr>
          <a:xfrm>
            <a:off x="7290847" y="3509108"/>
            <a:ext cx="3576299" cy="3175610"/>
          </a:xfrm>
          <a:prstGeom prst="rect">
            <a:avLst/>
          </a:prstGeom>
        </p:spPr>
      </p:pic>
      <p:pic>
        <p:nvPicPr>
          <p:cNvPr id="1026" name="Picture 2" descr="http://brooksvillegardenclub.us/fireantmou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67824" y="653027"/>
            <a:ext cx="3499322" cy="23515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8656560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61" descr="https://encrypted-tbn0.gstatic.com/images?q=tbn:ANd9GcRq3lyFDxEkT8Y2nHS7WF580bwkVk7e25CcojZVIQCyiprTaUD94w">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610848">
            <a:off x="583417" y="3369916"/>
            <a:ext cx="2619620" cy="17415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57" descr="https://encrypted-tbn0.gstatic.com/images?q=tbn:ANd9GcQMgHOAAw9hDsX5AB9Lm3zCc-2mIidsu7eIVv3kWDK2RZUL2disUQ">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889145">
            <a:off x="8419578" y="5099531"/>
            <a:ext cx="2508748" cy="11967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itle 1"/>
          <p:cNvSpPr txBox="1">
            <a:spLocks/>
          </p:cNvSpPr>
          <p:nvPr/>
        </p:nvSpPr>
        <p:spPr>
          <a:xfrm>
            <a:off x="1986756" y="2957758"/>
            <a:ext cx="7772400" cy="1920875"/>
          </a:xfrm>
          <a:prstGeom prst="rect">
            <a:avLst/>
          </a:prstGeom>
        </p:spPr>
        <p:txBody>
          <a:bodyPr vert="horz" lIns="91440" tIns="45720" rIns="91440" bIns="45720" rtlCol="0" anchor="b">
            <a:normAutofit fontScale="925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defRPr/>
            </a:pPr>
            <a:r>
              <a:rPr lang="en-US" sz="16600" dirty="0"/>
              <a:t>Ants</a:t>
            </a:r>
          </a:p>
        </p:txBody>
      </p:sp>
      <p:pic>
        <p:nvPicPr>
          <p:cNvPr id="7" name="Picture 55" descr="https://encrypted-tbn3.gstatic.com/images?q=tbn:ANd9GcSzMsu6_n6iiDmRuY0JTwH10hIWaLhZP8RNLj32o6iDlEyxeZqB_A">
            <a:hlinkClick r:id="rId6"/>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572978" y="1266092"/>
            <a:ext cx="3419790" cy="1691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59" descr="https://encrypted-tbn2.gstatic.com/images?q=tbn:ANd9GcQ2V3qRZhXEpQQ5OVZMLq86w45VxrGq4LKrjCrC4_1BoA6YiQSn">
            <a:hlinkClick r:id="rId8"/>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846148" y="1049957"/>
            <a:ext cx="3485296" cy="14275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9"/>
          <p:cNvPicPr>
            <a:picLocks noChangeAspect="1"/>
          </p:cNvPicPr>
          <p:nvPr/>
        </p:nvPicPr>
        <p:blipFill>
          <a:blip r:embed="rId10"/>
          <a:stretch>
            <a:fillRect/>
          </a:stretch>
        </p:blipFill>
        <p:spPr>
          <a:xfrm>
            <a:off x="2438399" y="4552763"/>
            <a:ext cx="3500881" cy="2001008"/>
          </a:xfrm>
          <a:prstGeom prst="rect">
            <a:avLst/>
          </a:prstGeom>
        </p:spPr>
      </p:pic>
      <p:pic>
        <p:nvPicPr>
          <p:cNvPr id="11" name="Picture 10"/>
          <p:cNvPicPr>
            <a:picLocks noChangeAspect="1"/>
          </p:cNvPicPr>
          <p:nvPr/>
        </p:nvPicPr>
        <p:blipFill>
          <a:blip r:embed="rId11"/>
          <a:stretch>
            <a:fillRect/>
          </a:stretch>
        </p:blipFill>
        <p:spPr>
          <a:xfrm>
            <a:off x="4331444" y="528358"/>
            <a:ext cx="4063666" cy="2069321"/>
          </a:xfrm>
          <a:prstGeom prst="rect">
            <a:avLst/>
          </a:prstGeom>
        </p:spPr>
      </p:pic>
    </p:spTree>
    <p:extLst>
      <p:ext uri="{BB962C8B-B14F-4D97-AF65-F5344CB8AC3E}">
        <p14:creationId xmlns:p14="http://schemas.microsoft.com/office/powerpoint/2010/main" val="1340973625"/>
      </p:ext>
    </p:extLst>
  </p:cSld>
  <p:clrMapOvr>
    <a:masterClrMapping/>
  </p:clrMapOvr>
</p:sld>
</file>

<file path=ppt/theme/theme1.xml><?xml version="1.0" encoding="utf-8"?>
<a:theme xmlns:a="http://schemas.openxmlformats.org/drawingml/2006/main" name="HDOfficeLightV0">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TM02900769[[fn=Retrospect]]</Template>
  <TotalTime>842</TotalTime>
  <Words>1966</Words>
  <Application>Microsoft Office PowerPoint</Application>
  <PresentationFormat>Widescreen</PresentationFormat>
  <Paragraphs>315</Paragraphs>
  <Slides>45</Slides>
  <Notes>10</Notes>
  <HiddenSlides>0</HiddenSlides>
  <MMClips>2</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45</vt:i4>
      </vt:variant>
    </vt:vector>
  </HeadingPairs>
  <TitlesOfParts>
    <vt:vector size="52" baseType="lpstr">
      <vt:lpstr>Arial</vt:lpstr>
      <vt:lpstr>Calibri</vt:lpstr>
      <vt:lpstr>Calibri Light</vt:lpstr>
      <vt:lpstr>Garamond</vt:lpstr>
      <vt:lpstr>Times New Roman</vt:lpstr>
      <vt:lpstr>Wingdings 2</vt:lpstr>
      <vt:lpstr>HDOfficeLightV0</vt:lpstr>
      <vt:lpstr>PowerPoint Presentation</vt:lpstr>
      <vt:lpstr>Ant Facts</vt:lpstr>
      <vt:lpstr>Characteristics of an Ant</vt:lpstr>
      <vt:lpstr>Meet the Caste</vt:lpstr>
      <vt:lpstr>PowerPoint Presentation</vt:lpstr>
      <vt:lpstr>Ant Behavior: Trophallaxis</vt:lpstr>
      <vt:lpstr>Ant Behavior: Grooming</vt:lpstr>
      <vt:lpstr>Ant Biology</vt:lpstr>
      <vt:lpstr>Ant Alates &amp; Queens</vt:lpstr>
      <vt:lpstr>Ant Eggs</vt:lpstr>
      <vt:lpstr>Ant Larvae</vt:lpstr>
      <vt:lpstr>Ant Pupae</vt:lpstr>
      <vt:lpstr>Ants or Termites?</vt:lpstr>
      <vt:lpstr>PowerPoint Presentation</vt:lpstr>
      <vt:lpstr>Ant Alate or Termite Alate?</vt:lpstr>
      <vt:lpstr>Ant Identification</vt:lpstr>
      <vt:lpstr>Ant Identification</vt:lpstr>
      <vt:lpstr>Ant Worker Identification</vt:lpstr>
      <vt:lpstr>Mono, Di or Polymorphic?</vt:lpstr>
      <vt:lpstr>1 Noded Ants</vt:lpstr>
      <vt:lpstr>Asian Needle Ant</vt:lpstr>
      <vt:lpstr>Rover Ants</vt:lpstr>
      <vt:lpstr>Rover Ants</vt:lpstr>
      <vt:lpstr>Argentine Ants</vt:lpstr>
      <vt:lpstr>Argentine Ants</vt:lpstr>
      <vt:lpstr>Crazy Ants</vt:lpstr>
      <vt:lpstr>Tawny Crazy Ants</vt:lpstr>
      <vt:lpstr>PowerPoint Presentation</vt:lpstr>
      <vt:lpstr>Tawny Crazy Ants</vt:lpstr>
      <vt:lpstr>Odorous House Ants</vt:lpstr>
      <vt:lpstr>Odorous House Ants</vt:lpstr>
      <vt:lpstr>Pyramid Ants</vt:lpstr>
      <vt:lpstr>Carpenter Ants</vt:lpstr>
      <vt:lpstr>Carpenter Ants</vt:lpstr>
      <vt:lpstr>Carpenter Ants</vt:lpstr>
      <vt:lpstr>2 Noded Ants</vt:lpstr>
      <vt:lpstr>Elongate Twig Ant</vt:lpstr>
      <vt:lpstr>Pharaoh Ants</vt:lpstr>
      <vt:lpstr>Pharaoh Ants</vt:lpstr>
      <vt:lpstr>Acrobat Ants</vt:lpstr>
      <vt:lpstr>Harvester Ants</vt:lpstr>
      <vt:lpstr>Harvester Ants</vt:lpstr>
      <vt:lpstr>Fire Ants</vt:lpstr>
      <vt:lpstr>Fire Ants</vt:lpstr>
      <vt:lpstr>PowerPoint Presentation</vt:lpstr>
    </vt:vector>
  </TitlesOfParts>
  <Company>Massey Services, Inc.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Ants</dc:title>
  <dc:creator>Nix-Leonards, Karen</dc:creator>
  <cp:lastModifiedBy>Curtis Grimstad</cp:lastModifiedBy>
  <cp:revision>111</cp:revision>
  <dcterms:created xsi:type="dcterms:W3CDTF">2016-02-03T14:34:35Z</dcterms:created>
  <dcterms:modified xsi:type="dcterms:W3CDTF">2026-08-10T16:31:09Z</dcterms:modified>
</cp:coreProperties>
</file>